
<file path=[Content_Types].xml><?xml version="1.0" encoding="utf-8"?>
<Types xmlns="http://schemas.openxmlformats.org/package/2006/content-types">
  <Override PartName="/ppt/slides/slide47.xml" ContentType="application/vnd.openxmlformats-officedocument.presentationml.slide+xml"/>
  <Override PartName="/ppt/slides/slide94.xml" ContentType="application/vnd.openxmlformats-officedocument.presentationml.slide+xml"/>
  <Override PartName="/ppt/slides/slide142.xml" ContentType="application/vnd.openxmlformats-officedocument.presentationml.slide+xml"/>
  <Override PartName="/ppt/notesSlides/notesSlide239.xml" ContentType="application/vnd.openxmlformats-officedocument.presentationml.notesSlide+xml"/>
  <Override PartName="/ppt/slides/slide120.xml" ContentType="application/vnd.openxmlformats-officedocument.presentationml.slide+xml"/>
  <Override PartName="/ppt/slides/slide218.xml" ContentType="application/vnd.openxmlformats-officedocument.presentationml.slide+xml"/>
  <Override PartName="/ppt/notesSlides/notesSlide38.xml" ContentType="application/vnd.openxmlformats-officedocument.presentationml.notesSlide+xml"/>
  <Override PartName="/ppt/notesSlides/notesSlide85.xml" ContentType="application/vnd.openxmlformats-officedocument.presentationml.notesSlide+xml"/>
  <Override PartName="/ppt/notesSlides/notesSlide141.xml" ContentType="application/vnd.openxmlformats-officedocument.presentationml.notesSlide+xml"/>
  <Override PartName="/ppt/slides/slide25.xml" ContentType="application/vnd.openxmlformats-officedocument.presentationml.slide+xml"/>
  <Override PartName="/ppt/slides/slide72.xml" ContentType="application/vnd.openxmlformats-officedocument.presentationml.slide+xml"/>
  <Override PartName="/ppt/slideLayouts/slideLayout2.xml" ContentType="application/vnd.openxmlformats-officedocument.presentationml.slideLayout+xml"/>
  <Override PartName="/ppt/notesSlides/notesSlide217.xml" ContentType="application/vnd.openxmlformats-officedocument.presentationml.notesSlide+xml"/>
  <Default Extension="xml" ContentType="application/xml"/>
  <Override PartName="/ppt/slides/slide50.xml" ContentType="application/vnd.openxmlformats-officedocument.presentationml.slide+xml"/>
  <Override PartName="/ppt/slides/slide243.xml" ContentType="application/vnd.openxmlformats-officedocument.presentationml.slide+xml"/>
  <Override PartName="/ppt/notesSlides/notesSlide16.xml" ContentType="application/vnd.openxmlformats-officedocument.presentationml.notesSlide+xml"/>
  <Override PartName="/ppt/notesSlides/notesSlide63.xml" ContentType="application/vnd.openxmlformats-officedocument.presentationml.notesSlide+xml"/>
  <Override PartName="/ppt/notesSlides/notesSlide242.xml" ContentType="application/vnd.openxmlformats-officedocument.presentationml.notesSlide+xml"/>
  <Override PartName="/ppt/slides/slide221.xml" ContentType="application/vnd.openxmlformats-officedocument.presentationml.slide+xml"/>
  <Override PartName="/ppt/notesSlides/notesSlide41.xml" ContentType="application/vnd.openxmlformats-officedocument.presentationml.notesSlide+xml"/>
  <Override PartName="/ppt/notesSlides/notesSlide179.xml" ContentType="application/vnd.openxmlformats-officedocument.presentationml.notesSlide+xml"/>
  <Override PartName="/ppt/slides/slide158.xml" ContentType="application/vnd.openxmlformats-officedocument.presentationml.slide+xml"/>
  <Override PartName="/ppt/notesSlides/notesSlide220.xml" ContentType="application/vnd.openxmlformats-officedocument.presentationml.notesSlide+xml"/>
  <Override PartName="/ppt/slides/slide136.xml" ContentType="application/vnd.openxmlformats-officedocument.presentationml.slide+xml"/>
  <Override PartName="/ppt/slides/slide183.xml" ContentType="application/vnd.openxmlformats-officedocument.presentationml.slide+xml"/>
  <Override PartName="/ppt/notesSlides/notesSlide7.xml" ContentType="application/vnd.openxmlformats-officedocument.presentationml.notesSlide+xml"/>
  <Override PartName="/ppt/notesSlides/notesSlide157.xml" ContentType="application/vnd.openxmlformats-officedocument.presentationml.notesSlide+xml"/>
  <Override PartName="/ppt/slides/slide88.xml" ContentType="application/vnd.openxmlformats-officedocument.presentationml.slide+xml"/>
  <Override PartName="/ppt/notesSlides/notesSlide135.xml" ContentType="application/vnd.openxmlformats-officedocument.presentationml.notesSlide+xml"/>
  <Override PartName="/ppt/notesSlides/notesSlide182.xml" ContentType="application/vnd.openxmlformats-officedocument.presentationml.notesSlide+xml"/>
  <Override PartName="/ppt/slides/slide19.xml" ContentType="application/vnd.openxmlformats-officedocument.presentationml.slide+xml"/>
  <Override PartName="/ppt/slides/slide66.xml" ContentType="application/vnd.openxmlformats-officedocument.presentationml.slide+xml"/>
  <Override PartName="/ppt/slides/slide114.xml" ContentType="application/vnd.openxmlformats-officedocument.presentationml.slide+xml"/>
  <Override PartName="/ppt/slides/slide161.xml" ContentType="application/vnd.openxmlformats-officedocument.presentationml.slide+xml"/>
  <Default Extension="png" ContentType="image/png"/>
  <Override PartName="/ppt/notesSlides/notesSlide79.xml" ContentType="application/vnd.openxmlformats-officedocument.presentationml.notesSlide+xml"/>
  <Override PartName="/ppt/slides/slide237.xml" ContentType="application/vnd.openxmlformats-officedocument.presentationml.slide+xml"/>
  <Override PartName="/ppt/theme/theme2.xml" ContentType="application/vnd.openxmlformats-officedocument.theme+xml"/>
  <Override PartName="/ppt/notesSlides/notesSlide57.xml" ContentType="application/vnd.openxmlformats-officedocument.presentationml.notesSlide+xml"/>
  <Override PartName="/ppt/notesSlides/notesSlide113.xml" ContentType="application/vnd.openxmlformats-officedocument.presentationml.notesSlide+xml"/>
  <Override PartName="/ppt/notesSlides/notesSlide160.xml" ContentType="application/vnd.openxmlformats-officedocument.presentationml.notesSlide+xml"/>
  <Override PartName="/ppt/slides/slide44.xml" ContentType="application/vnd.openxmlformats-officedocument.presentationml.slide+xml"/>
  <Override PartName="/ppt/slides/slide91.xml" ContentType="application/vnd.openxmlformats-officedocument.presentationml.slide+xml"/>
  <Override PartName="/ppt/slides/slide215.xml" ContentType="application/vnd.openxmlformats-officedocument.presentationml.slide+xml"/>
  <Default Extension="emf" ContentType="image/x-emf"/>
  <Override PartName="/ppt/notesSlides/notesSlide236.xml" ContentType="application/vnd.openxmlformats-officedocument.presentationml.notesSlide+xml"/>
  <Override PartName="/ppt/slides/slide22.xml" ContentType="application/vnd.openxmlformats-officedocument.presentationml.slide+xml"/>
  <Override PartName="/ppt/slides/slide199.xml" ContentType="application/vnd.openxmlformats-officedocument.presentationml.slide+xml"/>
  <Override PartName="/ppt/notesSlides/notesSlide35.xml" ContentType="application/vnd.openxmlformats-officedocument.presentationml.notesSlide+xml"/>
  <Override PartName="/ppt/notesSlides/notesSlide82.xml" ContentType="application/vnd.openxmlformats-officedocument.presentationml.notesSlide+xml"/>
  <Override PartName="/ppt/notesSlides/notesSlide214.xml" ContentType="application/vnd.openxmlformats-officedocument.presentationml.notesSlide+xml"/>
  <Override PartName="/ppt/slides/slide240.xml" ContentType="application/vnd.openxmlformats-officedocument.presentationml.slide+xml"/>
  <Override PartName="/ppt/notesSlides/notesSlide13.xml" ContentType="application/vnd.openxmlformats-officedocument.presentationml.notesSlide+xml"/>
  <Override PartName="/ppt/notesSlides/notesSlide60.xml" ContentType="application/vnd.openxmlformats-officedocument.presentationml.notesSlide+xml"/>
  <Override PartName="/ppt/notesSlides/notesSlide198.xml" ContentType="application/vnd.openxmlformats-officedocument.presentationml.notesSlide+xml"/>
  <Override PartName="/ppt/slides/slide177.xml" ContentType="application/vnd.openxmlformats-officedocument.presentationml.slide+xml"/>
  <Override PartName="/ppt/notesSlides/notesSlide129.xml" ContentType="application/vnd.openxmlformats-officedocument.presentationml.notesSlide+xml"/>
  <Override PartName="/ppt/notesSlides/notesSlide176.xml" ContentType="application/vnd.openxmlformats-officedocument.presentationml.notesSlide+xml"/>
  <Override PartName="/ppt/slides/slide108.xml" ContentType="application/vnd.openxmlformats-officedocument.presentationml.slide+xml"/>
  <Override PartName="/ppt/slides/slide155.xml" ContentType="application/vnd.openxmlformats-officedocument.presentationml.slide+xml"/>
  <Override PartName="/ppt/notesSlides/notesSlide4.xml" ContentType="application/vnd.openxmlformats-officedocument.presentationml.notesSlide+xml"/>
  <Override PartName="/ppt/notesSlides/notesSlide107.xml" ContentType="application/vnd.openxmlformats-officedocument.presentationml.notesSlide+xml"/>
  <Override PartName="/ppt/notesSlides/notesSlide154.xml" ContentType="application/vnd.openxmlformats-officedocument.presentationml.notesSlide+xml"/>
  <Override PartName="/ppt/slides/slide38.xml" ContentType="application/vnd.openxmlformats-officedocument.presentationml.slide+xml"/>
  <Override PartName="/ppt/slides/slide85.xml" ContentType="application/vnd.openxmlformats-officedocument.presentationml.slide+xml"/>
  <Override PartName="/ppt/slides/slide133.xml" ContentType="application/vnd.openxmlformats-officedocument.presentationml.slide+xml"/>
  <Override PartName="/ppt/slides/slide180.xml" ContentType="application/vnd.openxmlformats-officedocument.presentationml.slide+xml"/>
  <Override PartName="/ppt/notesSlides/notesSlide98.xml" ContentType="application/vnd.openxmlformats-officedocument.presentationml.notesSlide+xml"/>
  <Override PartName="/ppt/notesSlides/notesSlide132.xml" ContentType="application/vnd.openxmlformats-officedocument.presentationml.notesSlide+xml"/>
  <Override PartName="/ppt/slides/slide111.xml" ContentType="application/vnd.openxmlformats-officedocument.presentationml.slide+xml"/>
  <Override PartName="/ppt/slides/slide209.xml" ContentType="application/vnd.openxmlformats-officedocument.presentationml.slide+xml"/>
  <Override PartName="/ppt/notesSlides/notesSlide29.xml" ContentType="application/vnd.openxmlformats-officedocument.presentationml.notesSlide+xml"/>
  <Override PartName="/ppt/notesSlides/notesSlide76.xml" ContentType="application/vnd.openxmlformats-officedocument.presentationml.notesSlide+xml"/>
  <Override PartName="/ppt/slides/slide16.xml" ContentType="application/vnd.openxmlformats-officedocument.presentationml.slide+xml"/>
  <Override PartName="/ppt/slides/slide63.xml" ContentType="application/vnd.openxmlformats-officedocument.presentationml.slide+xml"/>
  <Override PartName="/ppt/slides/slide234.xml" ContentType="application/vnd.openxmlformats-officedocument.presentationml.slide+xml"/>
  <Override PartName="/ppt/notesSlides/notesSlide110.xml" ContentType="application/vnd.openxmlformats-officedocument.presentationml.notesSlide+xml"/>
  <Override PartName="/ppt/notesSlides/notesSlide208.xml" ContentType="application/vnd.openxmlformats-officedocument.presentationml.notesSlide+xml"/>
  <Override PartName="/ppt/slides/slide41.xml" ContentType="application/vnd.openxmlformats-officedocument.presentationml.slide+xml"/>
  <Override PartName="/ppt/notesSlides/notesSlide54.xml" ContentType="application/vnd.openxmlformats-officedocument.presentationml.notesSlide+xml"/>
  <Override PartName="/ppt/notesSlides/notesSlide233.xml" ContentType="application/vnd.openxmlformats-officedocument.presentationml.notesSlide+xml"/>
  <Override PartName="/ppt/slides/slide149.xml" ContentType="application/vnd.openxmlformats-officedocument.presentationml.slide+xml"/>
  <Override PartName="/ppt/slides/slide196.xml" ContentType="application/vnd.openxmlformats-officedocument.presentationml.slide+xml"/>
  <Override PartName="/ppt/slides/slide212.xml" ContentType="application/vnd.openxmlformats-officedocument.presentationml.slide+xml"/>
  <Override PartName="/ppt/notesSlides/notesSlide32.xml" ContentType="application/vnd.openxmlformats-officedocument.presentationml.notesSlide+xml"/>
  <Override PartName="/ppt/notesSlides/notesSlide148.xml" ContentType="application/vnd.openxmlformats-officedocument.presentationml.notesSlide+xml"/>
  <Override PartName="/ppt/notesSlides/notesSlide195.xml" ContentType="application/vnd.openxmlformats-officedocument.presentationml.notesSlide+xml"/>
  <Override PartName="/ppt/notesSlides/notesSlide211.xml" ContentType="application/vnd.openxmlformats-officedocument.presentationml.notesSlide+xml"/>
  <Override PartName="/ppt/slides/slide79.xml" ContentType="application/vnd.openxmlformats-officedocument.presentationml.slide+xml"/>
  <Override PartName="/ppt/slides/slide127.xml" ContentType="application/vnd.openxmlformats-officedocument.presentationml.slide+xml"/>
  <Override PartName="/ppt/slides/slide174.xml" ContentType="application/vnd.openxmlformats-officedocument.presentationml.slide+xml"/>
  <Override PartName="/ppt/notesSlides/notesSlide10.xml" ContentType="application/vnd.openxmlformats-officedocument.presentationml.notesSlide+xml"/>
  <Override PartName="/ppt/slides/slide7.xml" ContentType="application/vnd.openxmlformats-officedocument.presentationml.slide+xml"/>
  <Override PartName="/ppt/slideLayouts/slideLayout9.xml" ContentType="application/vnd.openxmlformats-officedocument.presentationml.slideLayout+xml"/>
  <Override PartName="/ppt/notesSlides/notesSlide126.xml" ContentType="application/vnd.openxmlformats-officedocument.presentationml.notesSlide+xml"/>
  <Override PartName="/ppt/notesSlides/notesSlide173.xml" ContentType="application/vnd.openxmlformats-officedocument.presentationml.notesSlide+xml"/>
  <Override PartName="/ppt/slides/slide57.xml" ContentType="application/vnd.openxmlformats-officedocument.presentationml.slide+xml"/>
  <Override PartName="/ppt/slides/slide105.xml" ContentType="application/vnd.openxmlformats-officedocument.presentationml.slide+xml"/>
  <Override PartName="/ppt/slides/slide152.xml" ContentType="application/vnd.openxmlformats-officedocument.presentationml.slide+xml"/>
  <Override PartName="/ppt/notesSlides/notesSlide1.xml" ContentType="application/vnd.openxmlformats-officedocument.presentationml.notesSlide+xml"/>
  <Override PartName="/ppt/notesSlides/notesSlide104.xml" ContentType="application/vnd.openxmlformats-officedocument.presentationml.notesSlide+xml"/>
  <Override PartName="/ppt/notesSlides/notesSlide151.xml" ContentType="application/vnd.openxmlformats-officedocument.presentationml.notesSlide+xml"/>
  <Override PartName="/ppt/notesSlides/notesSlide249.xml" ContentType="application/vnd.openxmlformats-officedocument.presentationml.notesSlide+xml"/>
  <Override PartName="/ppt/slides/slide130.xml" ContentType="application/vnd.openxmlformats-officedocument.presentationml.slide+xml"/>
  <Override PartName="/ppt/slides/slide228.xml" ContentType="application/vnd.openxmlformats-officedocument.presentationml.slide+xml"/>
  <Override PartName="/ppt/notesSlides/notesSlide48.xml" ContentType="application/vnd.openxmlformats-officedocument.presentationml.notesSlide+xml"/>
  <Override PartName="/ppt/notesSlides/notesSlide95.xml" ContentType="application/vnd.openxmlformats-officedocument.presentationml.notesSlide+xml"/>
  <Override PartName="/ppt/slides/slide35.xml" ContentType="application/vnd.openxmlformats-officedocument.presentationml.slide+xml"/>
  <Override PartName="/ppt/slides/slide82.xml" ContentType="application/vnd.openxmlformats-officedocument.presentationml.slide+xml"/>
  <Override PartName="/ppt/slides/slide206.xml" ContentType="application/vnd.openxmlformats-officedocument.presentationml.slide+xml"/>
  <Override PartName="/ppt/notesSlides/notesSlide227.xml" ContentType="application/vnd.openxmlformats-officedocument.presentationml.notesSlide+xml"/>
  <Override PartName="/ppt/slides/slide13.xml" ContentType="application/vnd.openxmlformats-officedocument.presentationml.slide+xml"/>
  <Override PartName="/ppt/slides/slide60.xml" ContentType="application/vnd.openxmlformats-officedocument.presentationml.slide+xml"/>
  <Override PartName="/ppt/slides/slide242.xml" ContentType="application/vnd.openxmlformats-officedocument.presentationml.slide+xml"/>
  <Override PartName="/ppt/slideLayouts/slideLayout1.xml" ContentType="application/vnd.openxmlformats-officedocument.presentationml.slideLayout+xml"/>
  <Override PartName="/ppt/notesSlides/notesSlide15.xml" ContentType="application/vnd.openxmlformats-officedocument.presentationml.notesSlide+xml"/>
  <Override PartName="/ppt/notesSlides/notesSlide26.xml" ContentType="application/vnd.openxmlformats-officedocument.presentationml.notesSlide+xml"/>
  <Override PartName="/ppt/notesSlides/notesSlide62.xml" ContentType="application/vnd.openxmlformats-officedocument.presentationml.notesSlide+xml"/>
  <Override PartName="/ppt/notesSlides/notesSlide73.xml" ContentType="application/vnd.openxmlformats-officedocument.presentationml.notesSlide+xml"/>
  <Override PartName="/ppt/notesSlides/notesSlide205.xml" ContentType="application/vnd.openxmlformats-officedocument.presentationml.notesSlide+xml"/>
  <Override PartName="/ppt/notesSlides/notesSlide252.xml" ContentType="application/vnd.openxmlformats-officedocument.presentationml.notesSlide+xml"/>
  <Override PartName="/ppt/slides/slide168.xml" ContentType="application/vnd.openxmlformats-officedocument.presentationml.slide+xml"/>
  <Override PartName="/ppt/slides/slide179.xml" ContentType="application/vnd.openxmlformats-officedocument.presentationml.slide+xml"/>
  <Override PartName="/ppt/slides/slide231.xml" ContentType="application/vnd.openxmlformats-officedocument.presentationml.slide+xml"/>
  <Override PartName="/ppt/slideLayouts/slideLayout12.xml" ContentType="application/vnd.openxmlformats-officedocument.presentationml.slideLayout+xml"/>
  <Override PartName="/ppt/notesSlides/notesSlide51.xml" ContentType="application/vnd.openxmlformats-officedocument.presentationml.notesSlide+xml"/>
  <Override PartName="/ppt/notesSlides/notesSlide178.xml" ContentType="application/vnd.openxmlformats-officedocument.presentationml.notesSlide+xml"/>
  <Override PartName="/ppt/notesSlides/notesSlide189.xml" ContentType="application/vnd.openxmlformats-officedocument.presentationml.notesSlide+xml"/>
  <Override PartName="/ppt/notesSlides/notesSlide241.xml" ContentType="application/vnd.openxmlformats-officedocument.presentationml.notesSlide+xml"/>
  <Override PartName="/ppt/slides/slide157.xml" ContentType="application/vnd.openxmlformats-officedocument.presentationml.slide+xml"/>
  <Override PartName="/ppt/slides/slide220.xml" ContentType="application/vnd.openxmlformats-officedocument.presentationml.slide+xml"/>
  <Override PartName="/ppt/notesSlides/notesSlide40.xml" ContentType="application/vnd.openxmlformats-officedocument.presentationml.notesSlide+xml"/>
  <Override PartName="/ppt/notesSlides/notesSlide167.xml" ContentType="application/vnd.openxmlformats-officedocument.presentationml.notesSlide+xml"/>
  <Override PartName="/ppt/notesSlides/notesSlide230.xml" ContentType="application/vnd.openxmlformats-officedocument.presentationml.notesSlide+xml"/>
  <Override PartName="/ppt/slides/slide98.xml" ContentType="application/vnd.openxmlformats-officedocument.presentationml.slide+xml"/>
  <Override PartName="/ppt/slides/slide146.xml" ContentType="application/vnd.openxmlformats-officedocument.presentationml.slide+xml"/>
  <Override PartName="/ppt/slides/slide193.xml" ContentType="application/vnd.openxmlformats-officedocument.presentationml.slide+xml"/>
  <Override PartName="/ppt/notesSlides/notesSlide6.xml" ContentType="application/vnd.openxmlformats-officedocument.presentationml.notesSlide+xml"/>
  <Override PartName="/ppt/notesSlides/notesSlide109.xml" ContentType="application/vnd.openxmlformats-officedocument.presentationml.notesSlide+xml"/>
  <Override PartName="/ppt/notesSlides/notesSlide156.xml" ContentType="application/vnd.openxmlformats-officedocument.presentationml.notesSlide+xml"/>
  <Override PartName="/ppt/slides/slide87.xml" ContentType="application/vnd.openxmlformats-officedocument.presentationml.slide+xml"/>
  <Override PartName="/ppt/slides/slide124.xml" ContentType="application/vnd.openxmlformats-officedocument.presentationml.slide+xml"/>
  <Override PartName="/ppt/slides/slide135.xml" ContentType="application/vnd.openxmlformats-officedocument.presentationml.slide+xml"/>
  <Override PartName="/ppt/slides/slide171.xml" ContentType="application/vnd.openxmlformats-officedocument.presentationml.slide+xml"/>
  <Override PartName="/ppt/slides/slide182.xml" ContentType="application/vnd.openxmlformats-officedocument.presentationml.slide+xml"/>
  <Override PartName="/ppt/notesSlides/notesSlide89.xml" ContentType="application/vnd.openxmlformats-officedocument.presentationml.notesSlide+xml"/>
  <Override PartName="/ppt/charts/chart2.xml" ContentType="application/vnd.openxmlformats-officedocument.drawingml.chart+xml"/>
  <Override PartName="/ppt/notesSlides/notesSlide145.xml" ContentType="application/vnd.openxmlformats-officedocument.presentationml.notesSlide+xml"/>
  <Override PartName="/ppt/notesSlides/notesSlide192.xml" ContentType="application/vnd.openxmlformats-officedocument.presentationml.notesSlide+xml"/>
  <Override PartName="/ppt/slides/slide29.xml" ContentType="application/vnd.openxmlformats-officedocument.presentationml.slide+xml"/>
  <Override PartName="/ppt/slides/slide76.xml" ContentType="application/vnd.openxmlformats-officedocument.presentationml.slide+xml"/>
  <Override PartName="/ppt/slides/slide113.xml" ContentType="application/vnd.openxmlformats-officedocument.presentationml.slide+xml"/>
  <Override PartName="/ppt/slides/slide160.xml" ContentType="application/vnd.openxmlformats-officedocument.presentationml.slide+xml"/>
  <Override PartName="/ppt/notesSlides/notesSlide78.xml" ContentType="application/vnd.openxmlformats-officedocument.presentationml.notesSlide+xml"/>
  <Override PartName="/ppt/notesSlides/notesSlide123.xml" ContentType="application/vnd.openxmlformats-officedocument.presentationml.notesSlide+xml"/>
  <Override PartName="/ppt/notesSlides/notesSlide134.xml" ContentType="application/vnd.openxmlformats-officedocument.presentationml.notesSlide+xml"/>
  <Override PartName="/ppt/notesSlides/notesSlide170.xml" ContentType="application/vnd.openxmlformats-officedocument.presentationml.notesSlide+xml"/>
  <Override PartName="/ppt/notesSlides/notesSlide181.xml" ContentType="application/vnd.openxmlformats-officedocument.presentationml.notesSlide+xml"/>
  <Override PartName="/ppt/slides/slide4.xml" ContentType="application/vnd.openxmlformats-officedocument.presentationml.slide+xml"/>
  <Override PartName="/ppt/slides/slide18.xml" ContentType="application/vnd.openxmlformats-officedocument.presentationml.slide+xml"/>
  <Override PartName="/ppt/slides/slide54.xml" ContentType="application/vnd.openxmlformats-officedocument.presentationml.slide+xml"/>
  <Override PartName="/ppt/slides/slide65.xml" ContentType="application/vnd.openxmlformats-officedocument.presentationml.slide+xml"/>
  <Override PartName="/ppt/slides/slide102.xml" ContentType="application/vnd.openxmlformats-officedocument.presentationml.slide+xml"/>
  <Override PartName="/ppt/slides/slide236.xml" ContentType="application/vnd.openxmlformats-officedocument.presentationml.slide+xml"/>
  <Override PartName="/ppt/slides/slide247.xml" ContentType="application/vnd.openxmlformats-officedocument.presentationml.slide+xml"/>
  <Override PartName="/ppt/slideLayouts/slideLayout6.xml" ContentType="application/vnd.openxmlformats-officedocument.presentationml.slideLayout+xml"/>
  <Override PartName="/ppt/notesSlides/notesSlide67.xml" ContentType="application/vnd.openxmlformats-officedocument.presentationml.notesSlide+xml"/>
  <Override PartName="/ppt/notesSlides/notesSlide112.xml" ContentType="application/vnd.openxmlformats-officedocument.presentationml.notesSlide+xml"/>
  <Override PartName="/ppt/notesSlides/notesSlide246.xml" ContentType="application/vnd.openxmlformats-officedocument.presentationml.notesSlide+xml"/>
  <Override PartName="/ppt/slides/slide43.xml" ContentType="application/vnd.openxmlformats-officedocument.presentationml.slide+xml"/>
  <Override PartName="/ppt/slides/slide90.xml" ContentType="application/vnd.openxmlformats-officedocument.presentationml.slide+xml"/>
  <Override PartName="/ppt/slides/slide225.xml" ContentType="application/vnd.openxmlformats-officedocument.presentationml.slide+xml"/>
  <Override PartName="/ppt/theme/theme1.xml" ContentType="application/vnd.openxmlformats-officedocument.theme+xml"/>
  <Override PartName="/ppt/notesSlides/notesSlide45.xml" ContentType="application/vnd.openxmlformats-officedocument.presentationml.notesSlide+xml"/>
  <Override PartName="/ppt/notesSlides/notesSlide56.xml" ContentType="application/vnd.openxmlformats-officedocument.presentationml.notesSlide+xml"/>
  <Override PartName="/ppt/notesSlides/notesSlide92.xml" ContentType="application/vnd.openxmlformats-officedocument.presentationml.notesSlide+xml"/>
  <Override PartName="/ppt/notesSlides/notesSlide101.xml" ContentType="application/vnd.openxmlformats-officedocument.presentationml.notesSlide+xml"/>
  <Override PartName="/ppt/notesSlides/notesSlide235.xml" ContentType="application/vnd.openxmlformats-officedocument.presentationml.notesSlide+xml"/>
  <Override PartName="/ppt/slides/slide32.xml" ContentType="application/vnd.openxmlformats-officedocument.presentationml.slide+xml"/>
  <Override PartName="/ppt/slides/slide214.xml" ContentType="application/vnd.openxmlformats-officedocument.presentationml.slide+xml"/>
  <Override PartName="/ppt/notesSlides/notesSlide34.xml" ContentType="application/vnd.openxmlformats-officedocument.presentationml.notesSlide+xml"/>
  <Override PartName="/ppt/notesSlides/notesSlide81.xml" ContentType="application/vnd.openxmlformats-officedocument.presentationml.notesSlide+xml"/>
  <Override PartName="/ppt/notesSlides/notesSlide224.xml" ContentType="application/vnd.openxmlformats-officedocument.presentationml.notesSlide+xml"/>
  <Override PartName="/ppt/slides/slide10.xml" ContentType="application/vnd.openxmlformats-officedocument.presentationml.slide+xml"/>
  <Override PartName="/ppt/slides/slide21.xml" ContentType="application/vnd.openxmlformats-officedocument.presentationml.slide+xml"/>
  <Override PartName="/ppt/slides/slide187.xml" ContentType="application/vnd.openxmlformats-officedocument.presentationml.slide+xml"/>
  <Override PartName="/ppt/slides/slide198.xml" ContentType="application/vnd.openxmlformats-officedocument.presentationml.slide+xml"/>
  <Override PartName="/ppt/slides/slide203.xml" ContentType="application/vnd.openxmlformats-officedocument.presentationml.slide+xml"/>
  <Override PartName="/ppt/slides/slide250.xml" ContentType="application/vnd.openxmlformats-officedocument.presentationml.slide+xml"/>
  <Override PartName="/ppt/notesSlides/notesSlide23.xml" ContentType="application/vnd.openxmlformats-officedocument.presentationml.notesSlide+xml"/>
  <Override PartName="/ppt/notesSlides/notesSlide70.xml" ContentType="application/vnd.openxmlformats-officedocument.presentationml.notesSlide+xml"/>
  <Override PartName="/ppt/notesSlides/notesSlide197.xml" ContentType="application/vnd.openxmlformats-officedocument.presentationml.notesSlide+xml"/>
  <Override PartName="/ppt/notesSlides/notesSlide213.xml" ContentType="application/vnd.openxmlformats-officedocument.presentationml.notesSlide+xml"/>
  <Override PartName="/ppt/slides/slide129.xml" ContentType="application/vnd.openxmlformats-officedocument.presentationml.slide+xml"/>
  <Override PartName="/ppt/slides/slide176.xml" ContentType="application/vnd.openxmlformats-officedocument.presentationml.slide+xml"/>
  <Override PartName="/ppt/notesSlides/notesSlide12.xml" ContentType="application/vnd.openxmlformats-officedocument.presentationml.notesSlide+xml"/>
  <Override PartName="/ppt/notesSlides/notesSlide139.xml" ContentType="application/vnd.openxmlformats-officedocument.presentationml.notesSlide+xml"/>
  <Override PartName="/ppt/notesSlides/notesSlide186.xml" ContentType="application/vnd.openxmlformats-officedocument.presentationml.notesSlide+xml"/>
  <Override PartName="/ppt/notesSlides/notesSlide202.xml" ContentType="application/vnd.openxmlformats-officedocument.presentationml.notesSlide+xml"/>
  <Override PartName="/ppt/slides/slide118.xml" ContentType="application/vnd.openxmlformats-officedocument.presentationml.slide+xml"/>
  <Override PartName="/ppt/slides/slide165.xml" ContentType="application/vnd.openxmlformats-officedocument.presentationml.slide+xml"/>
  <Override PartName="/ppt/notesSlides/notesSlide128.xml" ContentType="application/vnd.openxmlformats-officedocument.presentationml.notesSlide+xml"/>
  <Override PartName="/ppt/notesSlides/notesSlide175.xml" ContentType="application/vnd.openxmlformats-officedocument.presentationml.notesSlide+xml"/>
  <Override PartName="/ppt/slides/slide9.xml" ContentType="application/vnd.openxmlformats-officedocument.presentationml.slide+xml"/>
  <Override PartName="/ppt/slides/slide59.xml" ContentType="application/vnd.openxmlformats-officedocument.presentationml.slide+xml"/>
  <Override PartName="/ppt/slides/slide107.xml" ContentType="application/vnd.openxmlformats-officedocument.presentationml.slide+xml"/>
  <Override PartName="/ppt/slides/slide143.xml" ContentType="application/vnd.openxmlformats-officedocument.presentationml.slide+xml"/>
  <Override PartName="/ppt/slides/slide154.xml" ContentType="application/vnd.openxmlformats-officedocument.presentationml.slide+xml"/>
  <Override PartName="/ppt/slides/slide190.xml" ContentType="application/vnd.openxmlformats-officedocument.presentationml.slide+xml"/>
  <Override PartName="/ppt/viewProps.xml" ContentType="application/vnd.openxmlformats-officedocument.presentationml.viewProps+xml"/>
  <Override PartName="/ppt/notesSlides/notesSlide106.xml" ContentType="application/vnd.openxmlformats-officedocument.presentationml.notesSlide+xml"/>
  <Override PartName="/ppt/notesSlides/notesSlide117.xml" ContentType="application/vnd.openxmlformats-officedocument.presentationml.notesSlide+xml"/>
  <Override PartName="/ppt/notesSlides/notesSlide153.xml" ContentType="application/vnd.openxmlformats-officedocument.presentationml.notesSlide+xml"/>
  <Override PartName="/ppt/notesSlides/notesSlide164.xml" ContentType="application/vnd.openxmlformats-officedocument.presentationml.notesSlide+xml"/>
  <Override PartName="/ppt/slides/slide48.xml" ContentType="application/vnd.openxmlformats-officedocument.presentationml.slide+xml"/>
  <Override PartName="/ppt/slides/slide95.xml" ContentType="application/vnd.openxmlformats-officedocument.presentationml.slide+xml"/>
  <Override PartName="/ppt/slides/slide132.xml" ContentType="application/vnd.openxmlformats-officedocument.presentationml.slide+xml"/>
  <Override PartName="/ppt/notesSlides/notesSlide3.xml" ContentType="application/vnd.openxmlformats-officedocument.presentationml.notesSlide+xml"/>
  <Default Extension="bin" ContentType="application/vnd.openxmlformats-officedocument.oleObject"/>
  <Override PartName="/ppt/notesSlides/notesSlide97.xml" ContentType="application/vnd.openxmlformats-officedocument.presentationml.notesSlide+xml"/>
  <Override PartName="/ppt/notesSlides/notesSlide142.xml" ContentType="application/vnd.openxmlformats-officedocument.presentationml.notesSlide+xml"/>
  <Override PartName="/ppt/slides/slide26.xml" ContentType="application/vnd.openxmlformats-officedocument.presentationml.slide+xml"/>
  <Override PartName="/ppt/slides/slide37.xml" ContentType="application/vnd.openxmlformats-officedocument.presentationml.slide+xml"/>
  <Override PartName="/ppt/slides/slide73.xml" ContentType="application/vnd.openxmlformats-officedocument.presentationml.slide+xml"/>
  <Override PartName="/ppt/slides/slide84.xml" ContentType="application/vnd.openxmlformats-officedocument.presentationml.slide+xml"/>
  <Override PartName="/ppt/slides/slide121.xml" ContentType="application/vnd.openxmlformats-officedocument.presentationml.slide+xml"/>
  <Override PartName="/ppt/slides/slide208.xml" ContentType="application/vnd.openxmlformats-officedocument.presentationml.slide+xml"/>
  <Override PartName="/ppt/slides/slide219.xml" ContentType="application/vnd.openxmlformats-officedocument.presentationml.slide+xml"/>
  <Override PartName="/ppt/presProps.xml" ContentType="application/vnd.openxmlformats-officedocument.presentationml.presProps+xml"/>
  <Override PartName="/ppt/notesSlides/notesSlide39.xml" ContentType="application/vnd.openxmlformats-officedocument.presentationml.notesSlide+xml"/>
  <Override PartName="/ppt/notesSlides/notesSlide86.xml" ContentType="application/vnd.openxmlformats-officedocument.presentationml.notesSlide+xml"/>
  <Override PartName="/ppt/notesSlides/notesSlide131.xml" ContentType="application/vnd.openxmlformats-officedocument.presentationml.notesSlide+xml"/>
  <Override PartName="/ppt/notesSlides/notesSlide218.xml" ContentType="application/vnd.openxmlformats-officedocument.presentationml.notesSlide+xml"/>
  <Override PartName="/ppt/notesSlides/notesSlide229.xml" ContentType="application/vnd.openxmlformats-officedocument.presentationml.notesSlide+xml"/>
  <Override PartName="/ppt/slides/slide1.xml" ContentType="application/vnd.openxmlformats-officedocument.presentationml.slide+xml"/>
  <Override PartName="/ppt/slides/slide15.xml" ContentType="application/vnd.openxmlformats-officedocument.presentationml.slide+xml"/>
  <Override PartName="/ppt/slides/slide62.xml" ContentType="application/vnd.openxmlformats-officedocument.presentationml.slide+xml"/>
  <Override PartName="/ppt/slides/slide110.xml" ContentType="application/vnd.openxmlformats-officedocument.presentationml.slide+xml"/>
  <Override PartName="/ppt/slides/slide244.xml" ContentType="application/vnd.openxmlformats-officedocument.presentationml.slide+xml"/>
  <Override PartName="/ppt/slideLayouts/slideLayout3.xml" ContentType="application/vnd.openxmlformats-officedocument.presentationml.slideLayout+xml"/>
  <Override PartName="/ppt/notesSlides/notesSlide17.xml" ContentType="application/vnd.openxmlformats-officedocument.presentationml.notesSlide+xml"/>
  <Override PartName="/ppt/notesSlides/notesSlide28.xml" ContentType="application/vnd.openxmlformats-officedocument.presentationml.notesSlide+xml"/>
  <Override PartName="/ppt/notesSlides/notesSlide64.xml" ContentType="application/vnd.openxmlformats-officedocument.presentationml.notesSlide+xml"/>
  <Override PartName="/ppt/notesSlides/notesSlide75.xml" ContentType="application/vnd.openxmlformats-officedocument.presentationml.notesSlide+xml"/>
  <Override PartName="/ppt/notesSlides/notesSlide120.xml" ContentType="application/vnd.openxmlformats-officedocument.presentationml.notesSlide+xml"/>
  <Override PartName="/ppt/notesSlides/notesSlide207.xml" ContentType="application/vnd.openxmlformats-officedocument.presentationml.notesSlide+xml"/>
  <Override PartName="/ppt/slides/slide51.xml" ContentType="application/vnd.openxmlformats-officedocument.presentationml.slide+xml"/>
  <Override PartName="/ppt/slides/slide233.xml" ContentType="application/vnd.openxmlformats-officedocument.presentationml.slide+xml"/>
  <Override PartName="/ppt/tags/tag1.xml" ContentType="application/vnd.openxmlformats-officedocument.presentationml.tags+xml"/>
  <Override PartName="/ppt/notesSlides/notesSlide53.xml" ContentType="application/vnd.openxmlformats-officedocument.presentationml.notesSlide+xml"/>
  <Override PartName="/ppt/notesSlides/notesSlide243.xml" ContentType="application/vnd.openxmlformats-officedocument.presentationml.notesSlide+xml"/>
  <Override PartName="/ppt/slides/slide40.xml" ContentType="application/vnd.openxmlformats-officedocument.presentationml.slide+xml"/>
  <Override PartName="/ppt/slides/slide159.xml" ContentType="application/vnd.openxmlformats-officedocument.presentationml.slide+xml"/>
  <Override PartName="/ppt/slides/slide211.xml" ContentType="application/vnd.openxmlformats-officedocument.presentationml.slide+xml"/>
  <Override PartName="/ppt/slides/slide222.xml" ContentType="application/vnd.openxmlformats-officedocument.presentationml.slide+xml"/>
  <Override PartName="/ppt/notesSlides/notesSlide42.xml" ContentType="application/vnd.openxmlformats-officedocument.presentationml.notesSlide+xml"/>
  <Override PartName="/ppt/notesSlides/notesSlide169.xml" ContentType="application/vnd.openxmlformats-officedocument.presentationml.notesSlide+xml"/>
  <Override PartName="/ppt/notesSlides/notesSlide221.xml" ContentType="application/vnd.openxmlformats-officedocument.presentationml.notesSlide+xml"/>
  <Override PartName="/ppt/notesSlides/notesSlide232.xml" ContentType="application/vnd.openxmlformats-officedocument.presentationml.notesSlide+xml"/>
  <Override PartName="/ppt/slides/slide148.xml" ContentType="application/vnd.openxmlformats-officedocument.presentationml.slide+xml"/>
  <Override PartName="/ppt/slides/slide195.xml" ContentType="application/vnd.openxmlformats-officedocument.presentationml.slide+xml"/>
  <Override PartName="/ppt/slides/slide200.xml" ContentType="application/vnd.openxmlformats-officedocument.presentationml.slide+xml"/>
  <Default Extension="gif" ContentType="image/gif"/>
  <Override PartName="/ppt/notesSlides/notesSlide8.xml" ContentType="application/vnd.openxmlformats-officedocument.presentationml.notesSlide+xml"/>
  <Override PartName="/ppt/notesSlides/notesSlide20.xml" ContentType="application/vnd.openxmlformats-officedocument.presentationml.notesSlide+xml"/>
  <Override PartName="/ppt/notesSlides/notesSlide31.xml" ContentType="application/vnd.openxmlformats-officedocument.presentationml.notesSlide+xml"/>
  <Default Extension="vml" ContentType="application/vnd.openxmlformats-officedocument.vmlDrawing"/>
  <Override PartName="/ppt/notesSlides/notesSlide158.xml" ContentType="application/vnd.openxmlformats-officedocument.presentationml.notesSlide+xml"/>
  <Override PartName="/ppt/notesSlides/notesSlide210.xml" ContentType="application/vnd.openxmlformats-officedocument.presentationml.notesSlide+xml"/>
  <Override PartName="/ppt/slides/slide89.xml" ContentType="application/vnd.openxmlformats-officedocument.presentationml.slide+xml"/>
  <Override PartName="/ppt/slides/slide126.xml" ContentType="application/vnd.openxmlformats-officedocument.presentationml.slide+xml"/>
  <Override PartName="/ppt/slides/slide137.xml" ContentType="application/vnd.openxmlformats-officedocument.presentationml.slide+xml"/>
  <Override PartName="/ppt/slides/slide173.xml" ContentType="application/vnd.openxmlformats-officedocument.presentationml.slide+xml"/>
  <Override PartName="/ppt/slides/slide184.xml" ContentType="application/vnd.openxmlformats-officedocument.presentationml.slide+xml"/>
  <Override PartName="/ppt/notesSlides/notesSlide147.xml" ContentType="application/vnd.openxmlformats-officedocument.presentationml.notesSlide+xml"/>
  <Override PartName="/ppt/notesSlides/notesSlide194.xml" ContentType="application/vnd.openxmlformats-officedocument.presentationml.notesSlide+xml"/>
  <Override PartName="/ppt/slides/slide78.xml" ContentType="application/vnd.openxmlformats-officedocument.presentationml.slide+xml"/>
  <Override PartName="/ppt/slides/slide115.xml" ContentType="application/vnd.openxmlformats-officedocument.presentationml.slide+xml"/>
  <Override PartName="/ppt/slides/slide162.xml" ContentType="application/vnd.openxmlformats-officedocument.presentationml.slide+xml"/>
  <Override PartName="/ppt/handoutMasters/handoutMaster1.xml" ContentType="application/vnd.openxmlformats-officedocument.presentationml.handoutMaster+xml"/>
  <Override PartName="/ppt/notesSlides/notesSlide125.xml" ContentType="application/vnd.openxmlformats-officedocument.presentationml.notesSlide+xml"/>
  <Override PartName="/ppt/notesSlides/notesSlide136.xml" ContentType="application/vnd.openxmlformats-officedocument.presentationml.notesSlide+xml"/>
  <Override PartName="/ppt/notesSlides/notesSlide172.xml" ContentType="application/vnd.openxmlformats-officedocument.presentationml.notesSlide+xml"/>
  <Override PartName="/ppt/notesSlides/notesSlide183.xml" ContentType="application/vnd.openxmlformats-officedocument.presentationml.notesSlide+xml"/>
  <Override PartName="/docProps/core.xml" ContentType="application/vnd.openxmlformats-package.core-properties+xml"/>
  <Override PartName="/ppt/slides/slide6.xml" ContentType="application/vnd.openxmlformats-officedocument.presentationml.slide+xml"/>
  <Override PartName="/ppt/slides/slide56.xml" ContentType="application/vnd.openxmlformats-officedocument.presentationml.slide+xml"/>
  <Override PartName="/ppt/slides/slide67.xml" ContentType="application/vnd.openxmlformats-officedocument.presentationml.slide+xml"/>
  <Override PartName="/ppt/slides/slide104.xml" ContentType="application/vnd.openxmlformats-officedocument.presentationml.slide+xml"/>
  <Override PartName="/ppt/slides/slide151.xml" ContentType="application/vnd.openxmlformats-officedocument.presentationml.slide+xml"/>
  <Override PartName="/ppt/slides/slide238.xml" ContentType="application/vnd.openxmlformats-officedocument.presentationml.slide+xml"/>
  <Override PartName="/ppt/slides/slide249.xml" ContentType="application/vnd.openxmlformats-officedocument.presentationml.slide+xml"/>
  <Override PartName="/ppt/slideLayouts/slideLayout8.xml" ContentType="application/vnd.openxmlformats-officedocument.presentationml.slideLayout+xml"/>
  <Override PartName="/ppt/notesSlides/notesSlide69.xml" ContentType="application/vnd.openxmlformats-officedocument.presentationml.notesSlide+xml"/>
  <Override PartName="/ppt/notesSlides/notesSlide114.xml" ContentType="application/vnd.openxmlformats-officedocument.presentationml.notesSlide+xml"/>
  <Override PartName="/ppt/notesSlides/notesSlide161.xml" ContentType="application/vnd.openxmlformats-officedocument.presentationml.notesSlide+xml"/>
  <Override PartName="/ppt/notesSlides/notesSlide248.xml" ContentType="application/vnd.openxmlformats-officedocument.presentationml.notesSlide+xml"/>
  <Override PartName="/ppt/slideMasters/slideMaster1.xml" ContentType="application/vnd.openxmlformats-officedocument.presentationml.slideMaster+xml"/>
  <Override PartName="/ppt/slides/slide45.xml" ContentType="application/vnd.openxmlformats-officedocument.presentationml.slide+xml"/>
  <Override PartName="/ppt/slides/slide92.xml" ContentType="application/vnd.openxmlformats-officedocument.presentationml.slide+xml"/>
  <Override PartName="/ppt/slides/slide140.xml" ContentType="application/vnd.openxmlformats-officedocument.presentationml.slide+xml"/>
  <Override PartName="/ppt/slides/slide227.xml" ContentType="application/vnd.openxmlformats-officedocument.presentationml.slide+xml"/>
  <Override PartName="/ppt/theme/theme3.xml" ContentType="application/vnd.openxmlformats-officedocument.theme+xml"/>
  <Override PartName="/ppt/notesSlides/notesSlide47.xml" ContentType="application/vnd.openxmlformats-officedocument.presentationml.notesSlide+xml"/>
  <Override PartName="/ppt/notesSlides/notesSlide58.xml" ContentType="application/vnd.openxmlformats-officedocument.presentationml.notesSlide+xml"/>
  <Override PartName="/ppt/notesSlides/notesSlide94.xml" ContentType="application/vnd.openxmlformats-officedocument.presentationml.notesSlide+xml"/>
  <Override PartName="/ppt/notesSlides/notesSlide103.xml" ContentType="application/vnd.openxmlformats-officedocument.presentationml.notesSlide+xml"/>
  <Override PartName="/ppt/notesSlides/notesSlide150.xml" ContentType="application/vnd.openxmlformats-officedocument.presentationml.notesSlide+xml"/>
  <Override PartName="/ppt/notesSlides/notesSlide237.xml" ContentType="application/vnd.openxmlformats-officedocument.presentationml.notesSlide+xml"/>
  <Override PartName="/ppt/slides/slide34.xml" ContentType="application/vnd.openxmlformats-officedocument.presentationml.slide+xml"/>
  <Override PartName="/ppt/slides/slide81.xml" ContentType="application/vnd.openxmlformats-officedocument.presentationml.slide+xml"/>
  <Override PartName="/ppt/slides/slide216.xml" ContentType="application/vnd.openxmlformats-officedocument.presentationml.slide+xml"/>
  <Override PartName="/ppt/notesSlides/notesSlide36.xml" ContentType="application/vnd.openxmlformats-officedocument.presentationml.notesSlide+xml"/>
  <Override PartName="/ppt/notesSlides/notesSlide83.xml" ContentType="application/vnd.openxmlformats-officedocument.presentationml.notesSlide+xml"/>
  <Default Extension="xls" ContentType="application/vnd.ms-excel"/>
  <Override PartName="/ppt/notesSlides/notesSlide226.xml" ContentType="application/vnd.openxmlformats-officedocument.presentationml.notesSlide+xml"/>
  <Default Extension="rels" ContentType="application/vnd.openxmlformats-package.relationships+xml"/>
  <Override PartName="/ppt/slides/slide23.xml" ContentType="application/vnd.openxmlformats-officedocument.presentationml.slide+xml"/>
  <Override PartName="/ppt/slides/slide70.xml" ContentType="application/vnd.openxmlformats-officedocument.presentationml.slide+xml"/>
  <Override PartName="/ppt/slides/slide189.xml" ContentType="application/vnd.openxmlformats-officedocument.presentationml.slide+xml"/>
  <Override PartName="/ppt/slides/slide205.xml" ContentType="application/vnd.openxmlformats-officedocument.presentationml.slide+xml"/>
  <Override PartName="/ppt/slides/slide241.xml" ContentType="application/vnd.openxmlformats-officedocument.presentationml.slide+xml"/>
  <Override PartName="/ppt/slides/slide252.xml" ContentType="application/vnd.openxmlformats-officedocument.presentationml.slide+xml"/>
  <Override PartName="/ppt/notesSlides/notesSlide25.xml" ContentType="application/vnd.openxmlformats-officedocument.presentationml.notesSlide+xml"/>
  <Override PartName="/ppt/notesSlides/notesSlide72.xml" ContentType="application/vnd.openxmlformats-officedocument.presentationml.notesSlide+xml"/>
  <Override PartName="/ppt/notesSlides/notesSlide199.xml" ContentType="application/vnd.openxmlformats-officedocument.presentationml.notesSlide+xml"/>
  <Override PartName="/ppt/notesSlides/notesSlide215.xml" ContentType="application/vnd.openxmlformats-officedocument.presentationml.notesSlide+xml"/>
  <Override PartName="/ppt/slides/slide12.xml" ContentType="application/vnd.openxmlformats-officedocument.presentationml.slide+xml"/>
  <Override PartName="/ppt/slides/slide178.xml" ContentType="application/vnd.openxmlformats-officedocument.presentationml.slide+xml"/>
  <Override PartName="/ppt/slides/slide230.xml" ContentType="application/vnd.openxmlformats-officedocument.presentationml.slide+xml"/>
  <Override PartName="/ppt/slideLayouts/slideLayout11.xml" ContentType="application/vnd.openxmlformats-officedocument.presentationml.slideLayout+xml"/>
  <Override PartName="/ppt/notesSlides/notesSlide14.xml" ContentType="application/vnd.openxmlformats-officedocument.presentationml.notesSlide+xml"/>
  <Override PartName="/ppt/notesSlides/notesSlide61.xml" ContentType="application/vnd.openxmlformats-officedocument.presentationml.notesSlide+xml"/>
  <Override PartName="/ppt/notesSlides/notesSlide188.xml" ContentType="application/vnd.openxmlformats-officedocument.presentationml.notesSlide+xml"/>
  <Override PartName="/ppt/notesSlides/notesSlide204.xml" ContentType="application/vnd.openxmlformats-officedocument.presentationml.notesSlide+xml"/>
  <Override PartName="/ppt/notesSlides/notesSlide240.xml" ContentType="application/vnd.openxmlformats-officedocument.presentationml.notesSlide+xml"/>
  <Override PartName="/ppt/notesSlides/notesSlide251.xml" ContentType="application/vnd.openxmlformats-officedocument.presentationml.notesSlide+xml"/>
  <Override PartName="/ppt/slides/slide167.xml" ContentType="application/vnd.openxmlformats-officedocument.presentationml.slide+xml"/>
  <Override PartName="/ppt/notesSlides/notesSlide50.xml" ContentType="application/vnd.openxmlformats-officedocument.presentationml.notesSlide+xml"/>
  <Override PartName="/ppt/notesSlides/notesSlide177.xml" ContentType="application/vnd.openxmlformats-officedocument.presentationml.notesSlide+xml"/>
  <Override PartName="/ppt/slides/slide109.xml" ContentType="application/vnd.openxmlformats-officedocument.presentationml.slide+xml"/>
  <Override PartName="/ppt/slides/slide145.xml" ContentType="application/vnd.openxmlformats-officedocument.presentationml.slide+xml"/>
  <Override PartName="/ppt/slides/slide156.xml" ContentType="application/vnd.openxmlformats-officedocument.presentationml.slide+xml"/>
  <Override PartName="/ppt/slides/slide192.xml" ContentType="application/vnd.openxmlformats-officedocument.presentationml.slide+xml"/>
  <Override PartName="/ppt/notesSlides/notesSlide108.xml" ContentType="application/vnd.openxmlformats-officedocument.presentationml.notesSlide+xml"/>
  <Override PartName="/ppt/notesSlides/notesSlide119.xml" ContentType="application/vnd.openxmlformats-officedocument.presentationml.notesSlide+xml"/>
  <Override PartName="/ppt/notesSlides/notesSlide155.xml" ContentType="application/vnd.openxmlformats-officedocument.presentationml.notesSlide+xml"/>
  <Override PartName="/ppt/notesSlides/notesSlide166.xml" ContentType="application/vnd.openxmlformats-officedocument.presentationml.notesSlide+xml"/>
  <Override PartName="/ppt/slides/slide97.xml" ContentType="application/vnd.openxmlformats-officedocument.presentationml.slide+xml"/>
  <Override PartName="/ppt/slides/slide134.xml" ContentType="application/vnd.openxmlformats-officedocument.presentationml.slide+xml"/>
  <Override PartName="/ppt/slides/slide181.xml" ContentType="application/vnd.openxmlformats-officedocument.presentationml.slide+xml"/>
  <Override PartName="/ppt/notesSlides/notesSlide5.xml" ContentType="application/vnd.openxmlformats-officedocument.presentationml.notesSlide+xml"/>
  <Override PartName="/ppt/notesSlides/notesSlide99.xml" ContentType="application/vnd.openxmlformats-officedocument.presentationml.notesSlide+xml"/>
  <Override PartName="/ppt/charts/chart1.xml" ContentType="application/vnd.openxmlformats-officedocument.drawingml.chart+xml"/>
  <Override PartName="/ppt/notesSlides/notesSlide144.xml" ContentType="application/vnd.openxmlformats-officedocument.presentationml.notesSlide+xml"/>
  <Override PartName="/ppt/notesSlides/notesSlide191.xml" ContentType="application/vnd.openxmlformats-officedocument.presentationml.notesSlide+xml"/>
  <Override PartName="/ppt/slides/slide28.xml" ContentType="application/vnd.openxmlformats-officedocument.presentationml.slide+xml"/>
  <Override PartName="/ppt/slides/slide39.xml" ContentType="application/vnd.openxmlformats-officedocument.presentationml.slide+xml"/>
  <Override PartName="/ppt/slides/slide75.xml" ContentType="application/vnd.openxmlformats-officedocument.presentationml.slide+xml"/>
  <Override PartName="/ppt/slides/slide86.xml" ContentType="application/vnd.openxmlformats-officedocument.presentationml.slide+xml"/>
  <Override PartName="/ppt/slides/slide123.xml" ContentType="application/vnd.openxmlformats-officedocument.presentationml.slide+xml"/>
  <Override PartName="/ppt/slides/slide170.xml" ContentType="application/vnd.openxmlformats-officedocument.presentationml.slide+xml"/>
  <Override PartName="/ppt/notesSlides/notesSlide88.xml" ContentType="application/vnd.openxmlformats-officedocument.presentationml.notesSlide+xml"/>
  <Override PartName="/ppt/notesSlides/notesSlide133.xml" ContentType="application/vnd.openxmlformats-officedocument.presentationml.notesSlide+xml"/>
  <Override PartName="/ppt/notesSlides/notesSlide180.xml" ContentType="application/vnd.openxmlformats-officedocument.presentationml.notesSlide+xml"/>
  <Override PartName="/ppt/slides/slide3.xml" ContentType="application/vnd.openxmlformats-officedocument.presentationml.slide+xml"/>
  <Override PartName="/ppt/slides/slide17.xml" ContentType="application/vnd.openxmlformats-officedocument.presentationml.slide+xml"/>
  <Override PartName="/ppt/slides/slide64.xml" ContentType="application/vnd.openxmlformats-officedocument.presentationml.slide+xml"/>
  <Override PartName="/ppt/slides/slide101.xml" ContentType="application/vnd.openxmlformats-officedocument.presentationml.slide+xml"/>
  <Override PartName="/ppt/slides/slide112.xml" ContentType="application/vnd.openxmlformats-officedocument.presentationml.slide+xml"/>
  <Override PartName="/ppt/slides/slide246.xml" ContentType="application/vnd.openxmlformats-officedocument.presentationml.slide+xml"/>
  <Override PartName="/ppt/slideLayouts/slideLayout5.xml" ContentType="application/vnd.openxmlformats-officedocument.presentationml.slideLayout+xml"/>
  <Override PartName="/ppt/notesSlides/notesSlide19.xml" ContentType="application/vnd.openxmlformats-officedocument.presentationml.notesSlide+xml"/>
  <Override PartName="/ppt/notesSlides/notesSlide66.xml" ContentType="application/vnd.openxmlformats-officedocument.presentationml.notesSlide+xml"/>
  <Override PartName="/ppt/notesSlides/notesSlide77.xml" ContentType="application/vnd.openxmlformats-officedocument.presentationml.notesSlide+xml"/>
  <Override PartName="/ppt/notesSlides/notesSlide122.xml" ContentType="application/vnd.openxmlformats-officedocument.presentationml.notesSlide+xml"/>
  <Override PartName="/ppt/notesSlides/notesSlide209.xml" ContentType="application/vnd.openxmlformats-officedocument.presentationml.notesSlide+xml"/>
  <Override PartName="/ppt/slides/slide53.xml" ContentType="application/vnd.openxmlformats-officedocument.presentationml.slide+xml"/>
  <Override PartName="/ppt/slides/slide235.xml" ContentType="application/vnd.openxmlformats-officedocument.presentationml.slide+xml"/>
  <Default Extension="jpeg" ContentType="image/jpeg"/>
  <Override PartName="/ppt/notesSlides/notesSlide55.xml" ContentType="application/vnd.openxmlformats-officedocument.presentationml.notesSlide+xml"/>
  <Override PartName="/ppt/notesSlides/notesSlide100.xml" ContentType="application/vnd.openxmlformats-officedocument.presentationml.notesSlide+xml"/>
  <Override PartName="/ppt/notesSlides/notesSlide111.xml" ContentType="application/vnd.openxmlformats-officedocument.presentationml.notesSlide+xml"/>
  <Override PartName="/ppt/notesSlides/notesSlide245.xml" ContentType="application/vnd.openxmlformats-officedocument.presentationml.notesSlide+xml"/>
  <Override PartName="/ppt/slides/slide31.xml" ContentType="application/vnd.openxmlformats-officedocument.presentationml.slide+xml"/>
  <Override PartName="/ppt/slides/slide42.xml" ContentType="application/vnd.openxmlformats-officedocument.presentationml.slide+xml"/>
  <Override PartName="/ppt/slides/slide213.xml" ContentType="application/vnd.openxmlformats-officedocument.presentationml.slide+xml"/>
  <Override PartName="/ppt/slides/slide224.xml" ContentType="application/vnd.openxmlformats-officedocument.presentationml.slide+xml"/>
  <Override PartName="/ppt/notesSlides/notesSlide44.xml" ContentType="application/vnd.openxmlformats-officedocument.presentationml.notesSlide+xml"/>
  <Override PartName="/ppt/notesSlides/notesSlide91.xml" ContentType="application/vnd.openxmlformats-officedocument.presentationml.notesSlide+xml"/>
  <Override PartName="/ppt/notesSlides/notesSlide223.xml" ContentType="application/vnd.openxmlformats-officedocument.presentationml.notesSlide+xml"/>
  <Override PartName="/ppt/notesSlides/notesSlide234.xml" ContentType="application/vnd.openxmlformats-officedocument.presentationml.notesSlide+xml"/>
  <Override PartName="/ppt/slides/slide20.xml" ContentType="application/vnd.openxmlformats-officedocument.presentationml.slide+xml"/>
  <Override PartName="/ppt/slides/slide197.xml" ContentType="application/vnd.openxmlformats-officedocument.presentationml.slide+xml"/>
  <Override PartName="/ppt/slides/slide202.xml" ContentType="application/vnd.openxmlformats-officedocument.presentationml.slide+xml"/>
  <Override PartName="/ppt/notesSlides/notesSlide22.xml" ContentType="application/vnd.openxmlformats-officedocument.presentationml.notesSlide+xml"/>
  <Override PartName="/ppt/notesSlides/notesSlide33.xml" ContentType="application/vnd.openxmlformats-officedocument.presentationml.notesSlide+xml"/>
  <Override PartName="/ppt/notesSlides/notesSlide80.xml" ContentType="application/vnd.openxmlformats-officedocument.presentationml.notesSlide+xml"/>
  <Override PartName="/ppt/notesSlides/notesSlide212.xml" ContentType="application/vnd.openxmlformats-officedocument.presentationml.notesSlide+xml"/>
  <Override PartName="/ppt/slides/slide139.xml" ContentType="application/vnd.openxmlformats-officedocument.presentationml.slide+xml"/>
  <Override PartName="/ppt/slides/slide186.xml" ContentType="application/vnd.openxmlformats-officedocument.presentationml.slide+xml"/>
  <Override PartName="/ppt/notesSlides/notesSlide11.xml" ContentType="application/vnd.openxmlformats-officedocument.presentationml.notesSlide+xml"/>
  <Override PartName="/ppt/notesSlides/notesSlide149.xml" ContentType="application/vnd.openxmlformats-officedocument.presentationml.notesSlide+xml"/>
  <Override PartName="/ppt/notesSlides/notesSlide196.xml" ContentType="application/vnd.openxmlformats-officedocument.presentationml.notesSlide+xml"/>
  <Override PartName="/ppt/notesSlides/notesSlide201.xml" ContentType="application/vnd.openxmlformats-officedocument.presentationml.notesSlide+xml"/>
  <Override PartName="/ppt/slides/slide117.xml" ContentType="application/vnd.openxmlformats-officedocument.presentationml.slide+xml"/>
  <Override PartName="/ppt/slides/slide128.xml" ContentType="application/vnd.openxmlformats-officedocument.presentationml.slide+xml"/>
  <Override PartName="/ppt/slides/slide164.xml" ContentType="application/vnd.openxmlformats-officedocument.presentationml.slide+xml"/>
  <Override PartName="/ppt/slides/slide175.xml" ContentType="application/vnd.openxmlformats-officedocument.presentationml.slide+xml"/>
  <Override PartName="/ppt/notesSlides/notesSlide127.xml" ContentType="application/vnd.openxmlformats-officedocument.presentationml.notesSlide+xml"/>
  <Override PartName="/ppt/notesSlides/notesSlide138.xml" ContentType="application/vnd.openxmlformats-officedocument.presentationml.notesSlide+xml"/>
  <Override PartName="/ppt/notesSlides/notesSlide174.xml" ContentType="application/vnd.openxmlformats-officedocument.presentationml.notesSlide+xml"/>
  <Override PartName="/ppt/notesSlides/notesSlide185.xml" ContentType="application/vnd.openxmlformats-officedocument.presentationml.notesSlide+xml"/>
  <Override PartName="/ppt/slides/slide8.xml" ContentType="application/vnd.openxmlformats-officedocument.presentationml.slide+xml"/>
  <Override PartName="/ppt/slides/slide69.xml" ContentType="application/vnd.openxmlformats-officedocument.presentationml.slide+xml"/>
  <Override PartName="/ppt/slides/slide106.xml" ContentType="application/vnd.openxmlformats-officedocument.presentationml.slide+xml"/>
  <Override PartName="/ppt/slides/slide153.xml" ContentType="application/vnd.openxmlformats-officedocument.presentationml.slide+xml"/>
  <Override PartName="/ppt/notesSlides/notesSlide116.xml" ContentType="application/vnd.openxmlformats-officedocument.presentationml.notesSlide+xml"/>
  <Override PartName="/ppt/notesSlides/notesSlide163.xml" ContentType="application/vnd.openxmlformats-officedocument.presentationml.notesSlide+xml"/>
  <Override PartName="/ppt/slides/slide58.xml" ContentType="application/vnd.openxmlformats-officedocument.presentationml.slide+xml"/>
  <Override PartName="/ppt/slides/slide229.xml" ContentType="application/vnd.openxmlformats-officedocument.presentationml.slide+xml"/>
  <Override PartName="/ppt/notesSlides/notesSlide2.xml" ContentType="application/vnd.openxmlformats-officedocument.presentationml.notesSlide+xml"/>
  <Override PartName="/ppt/notesSlides/notesSlide105.xml" ContentType="application/vnd.openxmlformats-officedocument.presentationml.notesSlide+xml"/>
  <Override PartName="/ppt/notesSlides/notesSlide152.xml" ContentType="application/vnd.openxmlformats-officedocument.presentationml.notesSlide+xml"/>
  <Override PartName="/ppt/slides/slide36.xml" ContentType="application/vnd.openxmlformats-officedocument.presentationml.slide+xml"/>
  <Override PartName="/ppt/slides/slide83.xml" ContentType="application/vnd.openxmlformats-officedocument.presentationml.slide+xml"/>
  <Override PartName="/ppt/slides/slide131.xml" ContentType="application/vnd.openxmlformats-officedocument.presentationml.slide+xml"/>
  <Override PartName="/ppt/notesSlides/notesSlide49.xml" ContentType="application/vnd.openxmlformats-officedocument.presentationml.notesSlide+xml"/>
  <Override PartName="/ppt/notesSlides/notesSlide96.xml" ContentType="application/vnd.openxmlformats-officedocument.presentationml.notesSlide+xml"/>
  <Override PartName="/ppt/notesSlides/notesSlide130.xml" ContentType="application/vnd.openxmlformats-officedocument.presentationml.notesSlide+xml"/>
  <Override PartName="/ppt/notesSlides/notesSlide228.xml" ContentType="application/vnd.openxmlformats-officedocument.presentationml.notesSlide+xml"/>
  <Override PartName="/ppt/slides/slide207.xml" ContentType="application/vnd.openxmlformats-officedocument.presentationml.slide+xml"/>
  <Override PartName="/ppt/notesSlides/notesSlide27.xml" ContentType="application/vnd.openxmlformats-officedocument.presentationml.notesSlide+xml"/>
  <Override PartName="/ppt/notesSlides/notesSlide74.xml" ContentType="application/vnd.openxmlformats-officedocument.presentationml.notesSlide+xml"/>
  <Override PartName="/ppt/slides/slide14.xml" ContentType="application/vnd.openxmlformats-officedocument.presentationml.slide+xml"/>
  <Override PartName="/ppt/slides/slide61.xml" ContentType="application/vnd.openxmlformats-officedocument.presentationml.slide+xml"/>
  <Override PartName="/ppt/slides/slide232.xml" ContentType="application/vnd.openxmlformats-officedocument.presentationml.slide+xml"/>
  <Override PartName="/ppt/notesMasters/notesMaster1.xml" ContentType="application/vnd.openxmlformats-officedocument.presentationml.notesMaster+xml"/>
  <Override PartName="/ppt/notesSlides/notesSlide206.xml" ContentType="application/vnd.openxmlformats-officedocument.presentationml.notesSlide+xml"/>
  <Override PartName="/ppt/slides/slide169.xml" ContentType="application/vnd.openxmlformats-officedocument.presentationml.slide+xml"/>
  <Override PartName="/ppt/tableStyles.xml" ContentType="application/vnd.openxmlformats-officedocument.presentationml.tableStyles+xml"/>
  <Override PartName="/ppt/notesSlides/notesSlide52.xml" ContentType="application/vnd.openxmlformats-officedocument.presentationml.notesSlide+xml"/>
  <Override PartName="/ppt/notesSlides/notesSlide231.xml" ContentType="application/vnd.openxmlformats-officedocument.presentationml.notesSlide+xml"/>
  <Override PartName="/ppt/slides/slide147.xml" ContentType="application/vnd.openxmlformats-officedocument.presentationml.slide+xml"/>
  <Override PartName="/ppt/slides/slide194.xml" ContentType="application/vnd.openxmlformats-officedocument.presentationml.slide+xml"/>
  <Override PartName="/ppt/slides/slide210.xml" ContentType="application/vnd.openxmlformats-officedocument.presentationml.slide+xml"/>
  <Override PartName="/ppt/notesSlides/notesSlide30.xml" ContentType="application/vnd.openxmlformats-officedocument.presentationml.notesSlide+xml"/>
  <Override PartName="/ppt/notesSlides/notesSlide168.xml" ContentType="application/vnd.openxmlformats-officedocument.presentationml.notesSlide+xml"/>
  <Override PartName="/ppt/slides/slide99.xml" ContentType="application/vnd.openxmlformats-officedocument.presentationml.slide+xml"/>
  <Override PartName="/ppt/notesSlides/notesSlide146.xml" ContentType="application/vnd.openxmlformats-officedocument.presentationml.notesSlide+xml"/>
  <Override PartName="/ppt/notesSlides/notesSlide193.xml" ContentType="application/vnd.openxmlformats-officedocument.presentationml.notesSlide+xml"/>
  <Override PartName="/ppt/slides/slide77.xml" ContentType="application/vnd.openxmlformats-officedocument.presentationml.slide+xml"/>
  <Override PartName="/ppt/slides/slide125.xml" ContentType="application/vnd.openxmlformats-officedocument.presentationml.slide+xml"/>
  <Override PartName="/ppt/slides/slide172.xml" ContentType="application/vnd.openxmlformats-officedocument.presentationml.slide+xml"/>
  <Override PartName="/ppt/slides/slide5.xml" ContentType="application/vnd.openxmlformats-officedocument.presentationml.slide+xml"/>
  <Override PartName="/ppt/slides/slide103.xml" ContentType="application/vnd.openxmlformats-officedocument.presentationml.slide+xml"/>
  <Override PartName="/ppt/slides/slide150.xml" ContentType="application/vnd.openxmlformats-officedocument.presentationml.slide+xml"/>
  <Override PartName="/ppt/slides/slide248.xml" ContentType="application/vnd.openxmlformats-officedocument.presentationml.slide+xml"/>
  <Override PartName="/ppt/slideLayouts/slideLayout7.xml" ContentType="application/vnd.openxmlformats-officedocument.presentationml.slideLayout+xml"/>
  <Override PartName="/ppt/notesSlides/notesSlide68.xml" ContentType="application/vnd.openxmlformats-officedocument.presentationml.notesSlide+xml"/>
  <Override PartName="/ppt/notesSlides/notesSlide124.xml" ContentType="application/vnd.openxmlformats-officedocument.presentationml.notesSlide+xml"/>
  <Override PartName="/ppt/notesSlides/notesSlide171.xml" ContentType="application/vnd.openxmlformats-officedocument.presentationml.notesSlide+xml"/>
  <Override PartName="/ppt/slides/slide55.xml" ContentType="application/vnd.openxmlformats-officedocument.presentationml.slide+xml"/>
  <Override PartName="/ppt/notesSlides/notesSlide102.xml" ContentType="application/vnd.openxmlformats-officedocument.presentationml.notesSlide+xml"/>
  <Override PartName="/ppt/notesSlides/notesSlide247.xml" ContentType="application/vnd.openxmlformats-officedocument.presentationml.notesSlide+xml"/>
  <Override PartName="/ppt/slides/slide33.xml" ContentType="application/vnd.openxmlformats-officedocument.presentationml.slide+xml"/>
  <Override PartName="/ppt/slides/slide80.xml" ContentType="application/vnd.openxmlformats-officedocument.presentationml.slide+xml"/>
  <Override PartName="/ppt/slides/slide226.xml" ContentType="application/vnd.openxmlformats-officedocument.presentationml.slide+xml"/>
  <Override PartName="/ppt/notesSlides/notesSlide46.xml" ContentType="application/vnd.openxmlformats-officedocument.presentationml.notesSlide+xml"/>
  <Override PartName="/ppt/notesSlides/notesSlide93.xml" ContentType="application/vnd.openxmlformats-officedocument.presentationml.notesSlide+xml"/>
  <Override PartName="/ppt/notesSlides/notesSlide225.xml" ContentType="application/vnd.openxmlformats-officedocument.presentationml.notesSlide+xml"/>
  <Override PartName="/ppt/presentation.xml" ContentType="application/vnd.openxmlformats-officedocument.presentationml.presentation.main+xml"/>
  <Override PartName="/ppt/slides/slide204.xml" ContentType="application/vnd.openxmlformats-officedocument.presentationml.slide+xml"/>
  <Override PartName="/ppt/slides/slide251.xml" ContentType="application/vnd.openxmlformats-officedocument.presentationml.slide+xml"/>
  <Override PartName="/ppt/notesSlides/notesSlide24.xml" ContentType="application/vnd.openxmlformats-officedocument.presentationml.notesSlide+xml"/>
  <Override PartName="/ppt/notesSlides/notesSlide71.xml" ContentType="application/vnd.openxmlformats-officedocument.presentationml.notesSlide+xml"/>
  <Override PartName="/docProps/app.xml" ContentType="application/vnd.openxmlformats-officedocument.extended-properties+xml"/>
  <Override PartName="/ppt/slides/slide11.xml" ContentType="application/vnd.openxmlformats-officedocument.presentationml.slide+xml"/>
  <Override PartName="/ppt/slides/slide188.xml" ContentType="application/vnd.openxmlformats-officedocument.presentationml.slide+xml"/>
  <Override PartName="/ppt/notesSlides/notesSlide203.xml" ContentType="application/vnd.openxmlformats-officedocument.presentationml.notesSlide+xml"/>
  <Override PartName="/ppt/notesSlides/notesSlide250.xml" ContentType="application/vnd.openxmlformats-officedocument.presentationml.notesSlide+xml"/>
  <Override PartName="/ppt/slides/slide119.xml" ContentType="application/vnd.openxmlformats-officedocument.presentationml.slide+xml"/>
  <Override PartName="/ppt/slides/slide166.xml" ContentType="application/vnd.openxmlformats-officedocument.presentationml.slide+xml"/>
  <Override PartName="/ppt/slideLayouts/slideLayout10.xml" ContentType="application/vnd.openxmlformats-officedocument.presentationml.slideLayout+xml"/>
  <Override PartName="/ppt/notesSlides/notesSlide187.xml" ContentType="application/vnd.openxmlformats-officedocument.presentationml.notesSlide+xml"/>
  <Override PartName="/ppt/notesSlides/notesSlide118.xml" ContentType="application/vnd.openxmlformats-officedocument.presentationml.notesSlide+xml"/>
  <Override PartName="/ppt/notesSlides/notesSlide165.xml" ContentType="application/vnd.openxmlformats-officedocument.presentationml.notesSlide+xml"/>
  <Override PartName="/ppt/slides/slide49.xml" ContentType="application/vnd.openxmlformats-officedocument.presentationml.slide+xml"/>
  <Override PartName="/ppt/slides/slide96.xml" ContentType="application/vnd.openxmlformats-officedocument.presentationml.slide+xml"/>
  <Override PartName="/ppt/slides/slide144.xml" ContentType="application/vnd.openxmlformats-officedocument.presentationml.slide+xml"/>
  <Override PartName="/ppt/slides/slide191.xml" ContentType="application/vnd.openxmlformats-officedocument.presentationml.slide+xml"/>
  <Override PartName="/ppt/slides/slide122.xml" ContentType="application/vnd.openxmlformats-officedocument.presentationml.slide+xml"/>
  <Override PartName="/ppt/notesSlides/notesSlide87.xml" ContentType="application/vnd.openxmlformats-officedocument.presentationml.notesSlide+xml"/>
  <Override PartName="/ppt/notesSlides/notesSlide143.xml" ContentType="application/vnd.openxmlformats-officedocument.presentationml.notesSlide+xml"/>
  <Override PartName="/ppt/notesSlides/notesSlide190.xml" ContentType="application/vnd.openxmlformats-officedocument.presentationml.notesSlide+xml"/>
  <Override PartName="/ppt/slides/slide27.xml" ContentType="application/vnd.openxmlformats-officedocument.presentationml.slide+xml"/>
  <Override PartName="/ppt/slides/slide74.xml" ContentType="application/vnd.openxmlformats-officedocument.presentationml.slide+xml"/>
  <Override PartName="/ppt/slideLayouts/slideLayout4.xml" ContentType="application/vnd.openxmlformats-officedocument.presentationml.slideLayout+xml"/>
  <Override PartName="/ppt/notesSlides/notesSlide121.xml" ContentType="application/vnd.openxmlformats-officedocument.presentationml.notesSlide+xml"/>
  <Override PartName="/ppt/notesSlides/notesSlide219.xml" ContentType="application/vnd.openxmlformats-officedocument.presentationml.notesSlide+xml"/>
  <Override PartName="/ppt/slides/slide2.xml" ContentType="application/vnd.openxmlformats-officedocument.presentationml.slide+xml"/>
  <Override PartName="/ppt/slides/slide52.xml" ContentType="application/vnd.openxmlformats-officedocument.presentationml.slide+xml"/>
  <Override PartName="/ppt/slides/slide100.xml" ContentType="application/vnd.openxmlformats-officedocument.presentationml.slide+xml"/>
  <Override PartName="/ppt/slides/slide245.xml" ContentType="application/vnd.openxmlformats-officedocument.presentationml.slide+xml"/>
  <Default Extension="wmf" ContentType="image/x-wmf"/>
  <Override PartName="/ppt/notesSlides/notesSlide18.xml" ContentType="application/vnd.openxmlformats-officedocument.presentationml.notesSlide+xml"/>
  <Override PartName="/ppt/notesSlides/notesSlide65.xml" ContentType="application/vnd.openxmlformats-officedocument.presentationml.notesSlide+xml"/>
  <Override PartName="/ppt/notesSlides/notesSlide244.xml" ContentType="application/vnd.openxmlformats-officedocument.presentationml.notesSlide+xml"/>
  <Override PartName="/ppt/slides/slide223.xml" ContentType="application/vnd.openxmlformats-officedocument.presentationml.slide+xml"/>
  <Override PartName="/ppt/notesSlides/notesSlide43.xml" ContentType="application/vnd.openxmlformats-officedocument.presentationml.notesSlide+xml"/>
  <Override PartName="/ppt/notesSlides/notesSlide90.xml" ContentType="application/vnd.openxmlformats-officedocument.presentationml.notesSlide+xml"/>
  <Override PartName="/ppt/slides/slide30.xml" ContentType="application/vnd.openxmlformats-officedocument.presentationml.slide+xml"/>
  <Override PartName="/ppt/notesSlides/notesSlide222.xml" ContentType="application/vnd.openxmlformats-officedocument.presentationml.notesSlide+xml"/>
  <Override PartName="/ppt/slides/slide138.xml" ContentType="application/vnd.openxmlformats-officedocument.presentationml.slide+xml"/>
  <Override PartName="/ppt/slides/slide185.xml" ContentType="application/vnd.openxmlformats-officedocument.presentationml.slide+xml"/>
  <Override PartName="/ppt/slides/slide201.xml" ContentType="application/vnd.openxmlformats-officedocument.presentationml.slide+xml"/>
  <Override PartName="/ppt/notesSlides/notesSlide9.xml" ContentType="application/vnd.openxmlformats-officedocument.presentationml.notesSlide+xml"/>
  <Override PartName="/ppt/notesSlides/notesSlide21.xml" ContentType="application/vnd.openxmlformats-officedocument.presentationml.notesSlide+xml"/>
  <Override PartName="/ppt/notesSlides/notesSlide159.xml" ContentType="application/vnd.openxmlformats-officedocument.presentationml.notesSlide+xml"/>
  <Override PartName="/ppt/notesSlides/notesSlide200.xml" ContentType="application/vnd.openxmlformats-officedocument.presentationml.notesSlide+xml"/>
  <Override PartName="/ppt/notesSlides/notesSlide137.xml" ContentType="application/vnd.openxmlformats-officedocument.presentationml.notesSlide+xml"/>
  <Override PartName="/ppt/notesSlides/notesSlide184.xml" ContentType="application/vnd.openxmlformats-officedocument.presentationml.notesSlide+xml"/>
  <Override PartName="/ppt/slides/slide68.xml" ContentType="application/vnd.openxmlformats-officedocument.presentationml.slide+xml"/>
  <Override PartName="/ppt/slides/slide116.xml" ContentType="application/vnd.openxmlformats-officedocument.presentationml.slide+xml"/>
  <Override PartName="/ppt/slides/slide163.xml" ContentType="application/vnd.openxmlformats-officedocument.presentationml.slide+xml"/>
  <Override PartName="/ppt/slides/slide141.xml" ContentType="application/vnd.openxmlformats-officedocument.presentationml.slide+xml"/>
  <Override PartName="/ppt/slides/slide239.xml" ContentType="application/vnd.openxmlformats-officedocument.presentationml.slide+xml"/>
  <Override PartName="/ppt/notesSlides/notesSlide59.xml" ContentType="application/vnd.openxmlformats-officedocument.presentationml.notesSlide+xml"/>
  <Override PartName="/ppt/notesSlides/notesSlide115.xml" ContentType="application/vnd.openxmlformats-officedocument.presentationml.notesSlide+xml"/>
  <Override PartName="/ppt/notesSlides/notesSlide162.xml" ContentType="application/vnd.openxmlformats-officedocument.presentationml.notesSlide+xml"/>
  <Override PartName="/ppt/slides/slide46.xml" ContentType="application/vnd.openxmlformats-officedocument.presentationml.slide+xml"/>
  <Override PartName="/ppt/slides/slide93.xml" ContentType="application/vnd.openxmlformats-officedocument.presentationml.slide+xml"/>
  <Override PartName="/ppt/slides/slide217.xml" ContentType="application/vnd.openxmlformats-officedocument.presentationml.slide+xml"/>
  <Override PartName="/ppt/notesSlides/notesSlide140.xml" ContentType="application/vnd.openxmlformats-officedocument.presentationml.notesSlide+xml"/>
  <Override PartName="/ppt/notesSlides/notesSlide238.xml" ContentType="application/vnd.openxmlformats-officedocument.presentationml.notesSlide+xml"/>
  <Override PartName="/ppt/slides/slide24.xml" ContentType="application/vnd.openxmlformats-officedocument.presentationml.slide+xml"/>
  <Override PartName="/ppt/slides/slide71.xml" ContentType="application/vnd.openxmlformats-officedocument.presentationml.slide+xml"/>
  <Override PartName="/ppt/notesSlides/notesSlide37.xml" ContentType="application/vnd.openxmlformats-officedocument.presentationml.notesSlide+xml"/>
  <Override PartName="/ppt/notesSlides/notesSlide84.xml" ContentType="application/vnd.openxmlformats-officedocument.presentationml.notesSlide+xml"/>
  <Override PartName="/ppt/notesSlides/notesSlide216.xml" ContentType="application/vnd.openxmlformats-officedocument.presentationml.notesSlide+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howSpecialPlsOnTitleSld="0" saveSubsetFonts="1">
  <p:sldMasterIdLst>
    <p:sldMasterId id="2147484889" r:id="rId1"/>
  </p:sldMasterIdLst>
  <p:notesMasterIdLst>
    <p:notesMasterId r:id="rId254"/>
  </p:notesMasterIdLst>
  <p:handoutMasterIdLst>
    <p:handoutMasterId r:id="rId255"/>
  </p:handoutMasterIdLst>
  <p:sldIdLst>
    <p:sldId id="259" r:id="rId2"/>
    <p:sldId id="260" r:id="rId3"/>
    <p:sldId id="261" r:id="rId4"/>
    <p:sldId id="262" r:id="rId5"/>
    <p:sldId id="263" r:id="rId6"/>
    <p:sldId id="264" r:id="rId7"/>
    <p:sldId id="265" r:id="rId8"/>
    <p:sldId id="266" r:id="rId9"/>
    <p:sldId id="267" r:id="rId10"/>
    <p:sldId id="268" r:id="rId11"/>
    <p:sldId id="269" r:id="rId12"/>
    <p:sldId id="270" r:id="rId13"/>
    <p:sldId id="271" r:id="rId14"/>
    <p:sldId id="272" r:id="rId15"/>
    <p:sldId id="273" r:id="rId16"/>
    <p:sldId id="560" r:id="rId17"/>
    <p:sldId id="543" r:id="rId18"/>
    <p:sldId id="275" r:id="rId19"/>
    <p:sldId id="564" r:id="rId20"/>
    <p:sldId id="277" r:id="rId21"/>
    <p:sldId id="278" r:id="rId22"/>
    <p:sldId id="279" r:id="rId23"/>
    <p:sldId id="280" r:id="rId24"/>
    <p:sldId id="281" r:id="rId25"/>
    <p:sldId id="282" r:id="rId26"/>
    <p:sldId id="283" r:id="rId27"/>
    <p:sldId id="561" r:id="rId28"/>
    <p:sldId id="284" r:id="rId29"/>
    <p:sldId id="285" r:id="rId30"/>
    <p:sldId id="545" r:id="rId31"/>
    <p:sldId id="546" r:id="rId32"/>
    <p:sldId id="288" r:id="rId33"/>
    <p:sldId id="289" r:id="rId34"/>
    <p:sldId id="290" r:id="rId35"/>
    <p:sldId id="291" r:id="rId36"/>
    <p:sldId id="292" r:id="rId37"/>
    <p:sldId id="293" r:id="rId38"/>
    <p:sldId id="294" r:id="rId39"/>
    <p:sldId id="295" r:id="rId40"/>
    <p:sldId id="296" r:id="rId41"/>
    <p:sldId id="297" r:id="rId42"/>
    <p:sldId id="298" r:id="rId43"/>
    <p:sldId id="547" r:id="rId44"/>
    <p:sldId id="548" r:id="rId45"/>
    <p:sldId id="549" r:id="rId46"/>
    <p:sldId id="302" r:id="rId47"/>
    <p:sldId id="550" r:id="rId48"/>
    <p:sldId id="551" r:id="rId49"/>
    <p:sldId id="552" r:id="rId50"/>
    <p:sldId id="306" r:id="rId51"/>
    <p:sldId id="307" r:id="rId52"/>
    <p:sldId id="308" r:id="rId53"/>
    <p:sldId id="309" r:id="rId54"/>
    <p:sldId id="310" r:id="rId55"/>
    <p:sldId id="563" r:id="rId56"/>
    <p:sldId id="553" r:id="rId57"/>
    <p:sldId id="554" r:id="rId58"/>
    <p:sldId id="314" r:id="rId59"/>
    <p:sldId id="315" r:id="rId60"/>
    <p:sldId id="541" r:id="rId61"/>
    <p:sldId id="317" r:id="rId62"/>
    <p:sldId id="318" r:id="rId63"/>
    <p:sldId id="319" r:id="rId64"/>
    <p:sldId id="320" r:id="rId65"/>
    <p:sldId id="321" r:id="rId66"/>
    <p:sldId id="322" r:id="rId67"/>
    <p:sldId id="323" r:id="rId68"/>
    <p:sldId id="324" r:id="rId69"/>
    <p:sldId id="325" r:id="rId70"/>
    <p:sldId id="326" r:id="rId71"/>
    <p:sldId id="327" r:id="rId72"/>
    <p:sldId id="328" r:id="rId73"/>
    <p:sldId id="556" r:id="rId74"/>
    <p:sldId id="330" r:id="rId75"/>
    <p:sldId id="331" r:id="rId76"/>
    <p:sldId id="333" r:id="rId77"/>
    <p:sldId id="334" r:id="rId78"/>
    <p:sldId id="557" r:id="rId79"/>
    <p:sldId id="336" r:id="rId80"/>
    <p:sldId id="337" r:id="rId81"/>
    <p:sldId id="338" r:id="rId82"/>
    <p:sldId id="339" r:id="rId83"/>
    <p:sldId id="340" r:id="rId84"/>
    <p:sldId id="341" r:id="rId85"/>
    <p:sldId id="342" r:id="rId86"/>
    <p:sldId id="343" r:id="rId87"/>
    <p:sldId id="344" r:id="rId88"/>
    <p:sldId id="345" r:id="rId89"/>
    <p:sldId id="346" r:id="rId90"/>
    <p:sldId id="347" r:id="rId91"/>
    <p:sldId id="348" r:id="rId92"/>
    <p:sldId id="349" r:id="rId93"/>
    <p:sldId id="350" r:id="rId94"/>
    <p:sldId id="351" r:id="rId95"/>
    <p:sldId id="352" r:id="rId96"/>
    <p:sldId id="353" r:id="rId97"/>
    <p:sldId id="354" r:id="rId98"/>
    <p:sldId id="355" r:id="rId99"/>
    <p:sldId id="356" r:id="rId100"/>
    <p:sldId id="357" r:id="rId101"/>
    <p:sldId id="358" r:id="rId102"/>
    <p:sldId id="359" r:id="rId103"/>
    <p:sldId id="360" r:id="rId104"/>
    <p:sldId id="361" r:id="rId105"/>
    <p:sldId id="362" r:id="rId106"/>
    <p:sldId id="363" r:id="rId107"/>
    <p:sldId id="364" r:id="rId108"/>
    <p:sldId id="365" r:id="rId109"/>
    <p:sldId id="521" r:id="rId110"/>
    <p:sldId id="519" r:id="rId111"/>
    <p:sldId id="535" r:id="rId112"/>
    <p:sldId id="536" r:id="rId113"/>
    <p:sldId id="538" r:id="rId114"/>
    <p:sldId id="539" r:id="rId115"/>
    <p:sldId id="366" r:id="rId116"/>
    <p:sldId id="368" r:id="rId117"/>
    <p:sldId id="558" r:id="rId118"/>
    <p:sldId id="370" r:id="rId119"/>
    <p:sldId id="372" r:id="rId120"/>
    <p:sldId id="373" r:id="rId121"/>
    <p:sldId id="374" r:id="rId122"/>
    <p:sldId id="375" r:id="rId123"/>
    <p:sldId id="376" r:id="rId124"/>
    <p:sldId id="377" r:id="rId125"/>
    <p:sldId id="378" r:id="rId126"/>
    <p:sldId id="379" r:id="rId127"/>
    <p:sldId id="380" r:id="rId128"/>
    <p:sldId id="510" r:id="rId129"/>
    <p:sldId id="381" r:id="rId130"/>
    <p:sldId id="382" r:id="rId131"/>
    <p:sldId id="383" r:id="rId132"/>
    <p:sldId id="384" r:id="rId133"/>
    <p:sldId id="385" r:id="rId134"/>
    <p:sldId id="386" r:id="rId135"/>
    <p:sldId id="387" r:id="rId136"/>
    <p:sldId id="388" r:id="rId137"/>
    <p:sldId id="389" r:id="rId138"/>
    <p:sldId id="390" r:id="rId139"/>
    <p:sldId id="391" r:id="rId140"/>
    <p:sldId id="392" r:id="rId141"/>
    <p:sldId id="393" r:id="rId142"/>
    <p:sldId id="394" r:id="rId143"/>
    <p:sldId id="395" r:id="rId144"/>
    <p:sldId id="396" r:id="rId145"/>
    <p:sldId id="397" r:id="rId146"/>
    <p:sldId id="398" r:id="rId147"/>
    <p:sldId id="399" r:id="rId148"/>
    <p:sldId id="400" r:id="rId149"/>
    <p:sldId id="401" r:id="rId150"/>
    <p:sldId id="562" r:id="rId151"/>
    <p:sldId id="403" r:id="rId152"/>
    <p:sldId id="404" r:id="rId153"/>
    <p:sldId id="405" r:id="rId154"/>
    <p:sldId id="406" r:id="rId155"/>
    <p:sldId id="407" r:id="rId156"/>
    <p:sldId id="542" r:id="rId157"/>
    <p:sldId id="408" r:id="rId158"/>
    <p:sldId id="409" r:id="rId159"/>
    <p:sldId id="410" r:id="rId160"/>
    <p:sldId id="411" r:id="rId161"/>
    <p:sldId id="412" r:id="rId162"/>
    <p:sldId id="413" r:id="rId163"/>
    <p:sldId id="414" r:id="rId164"/>
    <p:sldId id="415" r:id="rId165"/>
    <p:sldId id="416" r:id="rId166"/>
    <p:sldId id="505" r:id="rId167"/>
    <p:sldId id="418" r:id="rId168"/>
    <p:sldId id="419" r:id="rId169"/>
    <p:sldId id="420" r:id="rId170"/>
    <p:sldId id="421" r:id="rId171"/>
    <p:sldId id="422" r:id="rId172"/>
    <p:sldId id="559" r:id="rId173"/>
    <p:sldId id="424" r:id="rId174"/>
    <p:sldId id="508" r:id="rId175"/>
    <p:sldId id="426" r:id="rId176"/>
    <p:sldId id="427" r:id="rId177"/>
    <p:sldId id="428" r:id="rId178"/>
    <p:sldId id="509" r:id="rId179"/>
    <p:sldId id="430" r:id="rId180"/>
    <p:sldId id="431" r:id="rId181"/>
    <p:sldId id="432" r:id="rId182"/>
    <p:sldId id="433" r:id="rId183"/>
    <p:sldId id="434" r:id="rId184"/>
    <p:sldId id="435" r:id="rId185"/>
    <p:sldId id="436" r:id="rId186"/>
    <p:sldId id="437" r:id="rId187"/>
    <p:sldId id="438" r:id="rId188"/>
    <p:sldId id="439" r:id="rId189"/>
    <p:sldId id="440" r:id="rId190"/>
    <p:sldId id="441" r:id="rId191"/>
    <p:sldId id="442" r:id="rId192"/>
    <p:sldId id="443" r:id="rId193"/>
    <p:sldId id="444" r:id="rId194"/>
    <p:sldId id="445" r:id="rId195"/>
    <p:sldId id="446" r:id="rId196"/>
    <p:sldId id="447" r:id="rId197"/>
    <p:sldId id="448" r:id="rId198"/>
    <p:sldId id="449" r:id="rId199"/>
    <p:sldId id="450" r:id="rId200"/>
    <p:sldId id="451" r:id="rId201"/>
    <p:sldId id="452" r:id="rId202"/>
    <p:sldId id="454" r:id="rId203"/>
    <p:sldId id="455" r:id="rId204"/>
    <p:sldId id="456" r:id="rId205"/>
    <p:sldId id="511" r:id="rId206"/>
    <p:sldId id="458" r:id="rId207"/>
    <p:sldId id="459" r:id="rId208"/>
    <p:sldId id="460" r:id="rId209"/>
    <p:sldId id="461" r:id="rId210"/>
    <p:sldId id="462" r:id="rId211"/>
    <p:sldId id="463" r:id="rId212"/>
    <p:sldId id="464" r:id="rId213"/>
    <p:sldId id="465" r:id="rId214"/>
    <p:sldId id="466" r:id="rId215"/>
    <p:sldId id="467" r:id="rId216"/>
    <p:sldId id="468" r:id="rId217"/>
    <p:sldId id="469" r:id="rId218"/>
    <p:sldId id="470" r:id="rId219"/>
    <p:sldId id="471" r:id="rId220"/>
    <p:sldId id="472" r:id="rId221"/>
    <p:sldId id="473" r:id="rId222"/>
    <p:sldId id="474" r:id="rId223"/>
    <p:sldId id="475" r:id="rId224"/>
    <p:sldId id="476" r:id="rId225"/>
    <p:sldId id="477" r:id="rId226"/>
    <p:sldId id="478" r:id="rId227"/>
    <p:sldId id="479" r:id="rId228"/>
    <p:sldId id="480" r:id="rId229"/>
    <p:sldId id="481" r:id="rId230"/>
    <p:sldId id="512" r:id="rId231"/>
    <p:sldId id="483" r:id="rId232"/>
    <p:sldId id="484" r:id="rId233"/>
    <p:sldId id="485" r:id="rId234"/>
    <p:sldId id="486" r:id="rId235"/>
    <p:sldId id="487" r:id="rId236"/>
    <p:sldId id="513" r:id="rId237"/>
    <p:sldId id="514" r:id="rId238"/>
    <p:sldId id="490" r:id="rId239"/>
    <p:sldId id="491" r:id="rId240"/>
    <p:sldId id="492" r:id="rId241"/>
    <p:sldId id="493" r:id="rId242"/>
    <p:sldId id="494" r:id="rId243"/>
    <p:sldId id="495" r:id="rId244"/>
    <p:sldId id="496" r:id="rId245"/>
    <p:sldId id="497" r:id="rId246"/>
    <p:sldId id="498" r:id="rId247"/>
    <p:sldId id="499" r:id="rId248"/>
    <p:sldId id="500" r:id="rId249"/>
    <p:sldId id="501" r:id="rId250"/>
    <p:sldId id="502" r:id="rId251"/>
    <p:sldId id="515" r:id="rId252"/>
    <p:sldId id="540" r:id="rId253"/>
  </p:sldIdLst>
  <p:sldSz cx="9144000" cy="6858000" type="screen4x3"/>
  <p:notesSz cx="7053263" cy="9309100"/>
  <p:custDataLst>
    <p:tags r:id="rId256"/>
  </p:custDataLst>
  <p:defaultTextStyle>
    <a:defPPr>
      <a:defRPr lang="en-US"/>
    </a:defPPr>
    <a:lvl1pPr algn="l" rtl="0" fontAlgn="base">
      <a:spcBef>
        <a:spcPct val="0"/>
      </a:spcBef>
      <a:spcAft>
        <a:spcPct val="0"/>
      </a:spcAft>
      <a:defRPr sz="1600" kern="1200">
        <a:solidFill>
          <a:schemeClr val="tx1"/>
        </a:solidFill>
        <a:latin typeface="Verdana" pitchFamily="34" charset="0"/>
        <a:ea typeface="+mn-ea"/>
        <a:cs typeface="Arial" charset="0"/>
      </a:defRPr>
    </a:lvl1pPr>
    <a:lvl2pPr marL="457200" algn="l" rtl="0" fontAlgn="base">
      <a:spcBef>
        <a:spcPct val="0"/>
      </a:spcBef>
      <a:spcAft>
        <a:spcPct val="0"/>
      </a:spcAft>
      <a:defRPr sz="1600" kern="1200">
        <a:solidFill>
          <a:schemeClr val="tx1"/>
        </a:solidFill>
        <a:latin typeface="Verdana" pitchFamily="34" charset="0"/>
        <a:ea typeface="+mn-ea"/>
        <a:cs typeface="Arial" charset="0"/>
      </a:defRPr>
    </a:lvl2pPr>
    <a:lvl3pPr marL="914400" algn="l" rtl="0" fontAlgn="base">
      <a:spcBef>
        <a:spcPct val="0"/>
      </a:spcBef>
      <a:spcAft>
        <a:spcPct val="0"/>
      </a:spcAft>
      <a:defRPr sz="1600" kern="1200">
        <a:solidFill>
          <a:schemeClr val="tx1"/>
        </a:solidFill>
        <a:latin typeface="Verdana" pitchFamily="34" charset="0"/>
        <a:ea typeface="+mn-ea"/>
        <a:cs typeface="Arial" charset="0"/>
      </a:defRPr>
    </a:lvl3pPr>
    <a:lvl4pPr marL="1371600" algn="l" rtl="0" fontAlgn="base">
      <a:spcBef>
        <a:spcPct val="0"/>
      </a:spcBef>
      <a:spcAft>
        <a:spcPct val="0"/>
      </a:spcAft>
      <a:defRPr sz="1600" kern="1200">
        <a:solidFill>
          <a:schemeClr val="tx1"/>
        </a:solidFill>
        <a:latin typeface="Verdana" pitchFamily="34" charset="0"/>
        <a:ea typeface="+mn-ea"/>
        <a:cs typeface="Arial" charset="0"/>
      </a:defRPr>
    </a:lvl4pPr>
    <a:lvl5pPr marL="1828800" algn="l" rtl="0" fontAlgn="base">
      <a:spcBef>
        <a:spcPct val="0"/>
      </a:spcBef>
      <a:spcAft>
        <a:spcPct val="0"/>
      </a:spcAft>
      <a:defRPr sz="1600" kern="1200">
        <a:solidFill>
          <a:schemeClr val="tx1"/>
        </a:solidFill>
        <a:latin typeface="Verdana" pitchFamily="34" charset="0"/>
        <a:ea typeface="+mn-ea"/>
        <a:cs typeface="Arial" charset="0"/>
      </a:defRPr>
    </a:lvl5pPr>
    <a:lvl6pPr marL="2286000" algn="l" defTabSz="914400" rtl="0" eaLnBrk="1" latinLnBrk="0" hangingPunct="1">
      <a:defRPr sz="1600" kern="1200">
        <a:solidFill>
          <a:schemeClr val="tx1"/>
        </a:solidFill>
        <a:latin typeface="Verdana" pitchFamily="34" charset="0"/>
        <a:ea typeface="+mn-ea"/>
        <a:cs typeface="Arial" charset="0"/>
      </a:defRPr>
    </a:lvl6pPr>
    <a:lvl7pPr marL="2743200" algn="l" defTabSz="914400" rtl="0" eaLnBrk="1" latinLnBrk="0" hangingPunct="1">
      <a:defRPr sz="1600" kern="1200">
        <a:solidFill>
          <a:schemeClr val="tx1"/>
        </a:solidFill>
        <a:latin typeface="Verdana" pitchFamily="34" charset="0"/>
        <a:ea typeface="+mn-ea"/>
        <a:cs typeface="Arial" charset="0"/>
      </a:defRPr>
    </a:lvl7pPr>
    <a:lvl8pPr marL="3200400" algn="l" defTabSz="914400" rtl="0" eaLnBrk="1" latinLnBrk="0" hangingPunct="1">
      <a:defRPr sz="1600" kern="1200">
        <a:solidFill>
          <a:schemeClr val="tx1"/>
        </a:solidFill>
        <a:latin typeface="Verdana" pitchFamily="34" charset="0"/>
        <a:ea typeface="+mn-ea"/>
        <a:cs typeface="Arial" charset="0"/>
      </a:defRPr>
    </a:lvl8pPr>
    <a:lvl9pPr marL="3657600" algn="l" defTabSz="914400" rtl="0" eaLnBrk="1" latinLnBrk="0" hangingPunct="1">
      <a:defRPr sz="1600" kern="1200">
        <a:solidFill>
          <a:schemeClr val="tx1"/>
        </a:solidFill>
        <a:latin typeface="Verdana" pitchFamily="34" charset="0"/>
        <a:ea typeface="+mn-ea"/>
        <a:cs typeface="Arial" charset="0"/>
      </a:defRPr>
    </a:lvl9pPr>
  </p:defaultTextStyle>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FFFFCC"/>
    <a:srgbClr val="0000FF"/>
    <a:srgbClr val="FFFF99"/>
    <a:srgbClr val="A50021"/>
  </p:clrMru>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notesView">
  <p:normalViewPr snapVertSplitter="1" vertBarState="minimized" horzBarState="maximized">
    <p:restoredLeft sz="20094" autoAdjust="0"/>
    <p:restoredTop sz="75462" autoAdjust="0"/>
  </p:normalViewPr>
  <p:slideViewPr>
    <p:cSldViewPr snapToGrid="0">
      <p:cViewPr varScale="1">
        <p:scale>
          <a:sx n="126" d="100"/>
          <a:sy n="126" d="100"/>
        </p:scale>
        <p:origin x="-2448" y="-102"/>
      </p:cViewPr>
      <p:guideLst>
        <p:guide orient="horz" pos="2160"/>
        <p:guide pos="2880"/>
      </p:guideLst>
    </p:cSldViewPr>
  </p:slideViewPr>
  <p:notesTextViewPr>
    <p:cViewPr>
      <p:scale>
        <a:sx n="100" d="100"/>
        <a:sy n="100" d="100"/>
      </p:scale>
      <p:origin x="0" y="0"/>
    </p:cViewPr>
  </p:notesTextViewPr>
  <p:sorterViewPr>
    <p:cViewPr>
      <p:scale>
        <a:sx n="100" d="100"/>
        <a:sy n="100" d="100"/>
      </p:scale>
      <p:origin x="0" y="0"/>
    </p:cViewPr>
  </p:sorterViewPr>
  <p:notesViewPr>
    <p:cSldViewPr snapToGrid="0">
      <p:cViewPr>
        <p:scale>
          <a:sx n="80" d="100"/>
          <a:sy n="80" d="100"/>
        </p:scale>
        <p:origin x="-4314" y="-492"/>
      </p:cViewPr>
      <p:guideLst>
        <p:guide orient="horz" pos="2932"/>
        <p:guide pos="2222"/>
      </p:guideLst>
    </p:cSldViewPr>
  </p:notesViewPr>
  <p:gridSpacing cx="58989913" cy="58989913"/>
</p:viewPr>
</file>

<file path=ppt/_rels/presentation.xml.rels><?xml version="1.0" encoding="UTF-8" standalone="yes"?>
<Relationships xmlns="http://schemas.openxmlformats.org/package/2006/relationships"><Relationship Id="rId117" Type="http://schemas.openxmlformats.org/officeDocument/2006/relationships/slide" Target="slides/slide116.xml"/><Relationship Id="rId21" Type="http://schemas.openxmlformats.org/officeDocument/2006/relationships/slide" Target="slides/slide20.xml"/><Relationship Id="rId42" Type="http://schemas.openxmlformats.org/officeDocument/2006/relationships/slide" Target="slides/slide41.xml"/><Relationship Id="rId63" Type="http://schemas.openxmlformats.org/officeDocument/2006/relationships/slide" Target="slides/slide62.xml"/><Relationship Id="rId84" Type="http://schemas.openxmlformats.org/officeDocument/2006/relationships/slide" Target="slides/slide83.xml"/><Relationship Id="rId138" Type="http://schemas.openxmlformats.org/officeDocument/2006/relationships/slide" Target="slides/slide137.xml"/><Relationship Id="rId159" Type="http://schemas.openxmlformats.org/officeDocument/2006/relationships/slide" Target="slides/slide158.xml"/><Relationship Id="rId170" Type="http://schemas.openxmlformats.org/officeDocument/2006/relationships/slide" Target="slides/slide169.xml"/><Relationship Id="rId191" Type="http://schemas.openxmlformats.org/officeDocument/2006/relationships/slide" Target="slides/slide190.xml"/><Relationship Id="rId205" Type="http://schemas.openxmlformats.org/officeDocument/2006/relationships/slide" Target="slides/slide204.xml"/><Relationship Id="rId226" Type="http://schemas.openxmlformats.org/officeDocument/2006/relationships/slide" Target="slides/slide225.xml"/><Relationship Id="rId247" Type="http://schemas.openxmlformats.org/officeDocument/2006/relationships/slide" Target="slides/slide246.xml"/><Relationship Id="rId107" Type="http://schemas.openxmlformats.org/officeDocument/2006/relationships/slide" Target="slides/slide106.xml"/><Relationship Id="rId11" Type="http://schemas.openxmlformats.org/officeDocument/2006/relationships/slide" Target="slides/slide10.xml"/><Relationship Id="rId32" Type="http://schemas.openxmlformats.org/officeDocument/2006/relationships/slide" Target="slides/slide31.xml"/><Relationship Id="rId53" Type="http://schemas.openxmlformats.org/officeDocument/2006/relationships/slide" Target="slides/slide52.xml"/><Relationship Id="rId74" Type="http://schemas.openxmlformats.org/officeDocument/2006/relationships/slide" Target="slides/slide73.xml"/><Relationship Id="rId128" Type="http://schemas.openxmlformats.org/officeDocument/2006/relationships/slide" Target="slides/slide127.xml"/><Relationship Id="rId149" Type="http://schemas.openxmlformats.org/officeDocument/2006/relationships/slide" Target="slides/slide148.xml"/><Relationship Id="rId5" Type="http://schemas.openxmlformats.org/officeDocument/2006/relationships/slide" Target="slides/slide4.xml"/><Relationship Id="rId95" Type="http://schemas.openxmlformats.org/officeDocument/2006/relationships/slide" Target="slides/slide94.xml"/><Relationship Id="rId160" Type="http://schemas.openxmlformats.org/officeDocument/2006/relationships/slide" Target="slides/slide159.xml"/><Relationship Id="rId181" Type="http://schemas.openxmlformats.org/officeDocument/2006/relationships/slide" Target="slides/slide180.xml"/><Relationship Id="rId216" Type="http://schemas.openxmlformats.org/officeDocument/2006/relationships/slide" Target="slides/slide215.xml"/><Relationship Id="rId237" Type="http://schemas.openxmlformats.org/officeDocument/2006/relationships/slide" Target="slides/slide236.xml"/><Relationship Id="rId258" Type="http://schemas.openxmlformats.org/officeDocument/2006/relationships/viewProps" Target="viewProps.xml"/><Relationship Id="rId22" Type="http://schemas.openxmlformats.org/officeDocument/2006/relationships/slide" Target="slides/slide21.xml"/><Relationship Id="rId43" Type="http://schemas.openxmlformats.org/officeDocument/2006/relationships/slide" Target="slides/slide42.xml"/><Relationship Id="rId64" Type="http://schemas.openxmlformats.org/officeDocument/2006/relationships/slide" Target="slides/slide63.xml"/><Relationship Id="rId118" Type="http://schemas.openxmlformats.org/officeDocument/2006/relationships/slide" Target="slides/slide117.xml"/><Relationship Id="rId139" Type="http://schemas.openxmlformats.org/officeDocument/2006/relationships/slide" Target="slides/slide138.xml"/><Relationship Id="rId85" Type="http://schemas.openxmlformats.org/officeDocument/2006/relationships/slide" Target="slides/slide84.xml"/><Relationship Id="rId150" Type="http://schemas.openxmlformats.org/officeDocument/2006/relationships/slide" Target="slides/slide149.xml"/><Relationship Id="rId171" Type="http://schemas.openxmlformats.org/officeDocument/2006/relationships/slide" Target="slides/slide170.xml"/><Relationship Id="rId192" Type="http://schemas.openxmlformats.org/officeDocument/2006/relationships/slide" Target="slides/slide191.xml"/><Relationship Id="rId206" Type="http://schemas.openxmlformats.org/officeDocument/2006/relationships/slide" Target="slides/slide205.xml"/><Relationship Id="rId227" Type="http://schemas.openxmlformats.org/officeDocument/2006/relationships/slide" Target="slides/slide226.xml"/><Relationship Id="rId248" Type="http://schemas.openxmlformats.org/officeDocument/2006/relationships/slide" Target="slides/slide247.xml"/><Relationship Id="rId12" Type="http://schemas.openxmlformats.org/officeDocument/2006/relationships/slide" Target="slides/slide11.xml"/><Relationship Id="rId33" Type="http://schemas.openxmlformats.org/officeDocument/2006/relationships/slide" Target="slides/slide32.xml"/><Relationship Id="rId108" Type="http://schemas.openxmlformats.org/officeDocument/2006/relationships/slide" Target="slides/slide107.xml"/><Relationship Id="rId129" Type="http://schemas.openxmlformats.org/officeDocument/2006/relationships/slide" Target="slides/slide128.xml"/><Relationship Id="rId54" Type="http://schemas.openxmlformats.org/officeDocument/2006/relationships/slide" Target="slides/slide53.xml"/><Relationship Id="rId75" Type="http://schemas.openxmlformats.org/officeDocument/2006/relationships/slide" Target="slides/slide74.xml"/><Relationship Id="rId96" Type="http://schemas.openxmlformats.org/officeDocument/2006/relationships/slide" Target="slides/slide95.xml"/><Relationship Id="rId140" Type="http://schemas.openxmlformats.org/officeDocument/2006/relationships/slide" Target="slides/slide139.xml"/><Relationship Id="rId161" Type="http://schemas.openxmlformats.org/officeDocument/2006/relationships/slide" Target="slides/slide160.xml"/><Relationship Id="rId182" Type="http://schemas.openxmlformats.org/officeDocument/2006/relationships/slide" Target="slides/slide181.xml"/><Relationship Id="rId217" Type="http://schemas.openxmlformats.org/officeDocument/2006/relationships/slide" Target="slides/slide216.xml"/><Relationship Id="rId1" Type="http://schemas.openxmlformats.org/officeDocument/2006/relationships/slideMaster" Target="slideMasters/slideMaster1.xml"/><Relationship Id="rId6" Type="http://schemas.openxmlformats.org/officeDocument/2006/relationships/slide" Target="slides/slide5.xml"/><Relationship Id="rId212" Type="http://schemas.openxmlformats.org/officeDocument/2006/relationships/slide" Target="slides/slide211.xml"/><Relationship Id="rId233" Type="http://schemas.openxmlformats.org/officeDocument/2006/relationships/slide" Target="slides/slide232.xml"/><Relationship Id="rId238" Type="http://schemas.openxmlformats.org/officeDocument/2006/relationships/slide" Target="slides/slide237.xml"/><Relationship Id="rId254" Type="http://schemas.openxmlformats.org/officeDocument/2006/relationships/notesMaster" Target="notesMasters/notesMaster1.xml"/><Relationship Id="rId259" Type="http://schemas.openxmlformats.org/officeDocument/2006/relationships/theme" Target="theme/theme1.xml"/><Relationship Id="rId23" Type="http://schemas.openxmlformats.org/officeDocument/2006/relationships/slide" Target="slides/slide22.xml"/><Relationship Id="rId28" Type="http://schemas.openxmlformats.org/officeDocument/2006/relationships/slide" Target="slides/slide27.xml"/><Relationship Id="rId49" Type="http://schemas.openxmlformats.org/officeDocument/2006/relationships/slide" Target="slides/slide48.xml"/><Relationship Id="rId114" Type="http://schemas.openxmlformats.org/officeDocument/2006/relationships/slide" Target="slides/slide113.xml"/><Relationship Id="rId119" Type="http://schemas.openxmlformats.org/officeDocument/2006/relationships/slide" Target="slides/slide118.xml"/><Relationship Id="rId44" Type="http://schemas.openxmlformats.org/officeDocument/2006/relationships/slide" Target="slides/slide43.xml"/><Relationship Id="rId60" Type="http://schemas.openxmlformats.org/officeDocument/2006/relationships/slide" Target="slides/slide59.xml"/><Relationship Id="rId65" Type="http://schemas.openxmlformats.org/officeDocument/2006/relationships/slide" Target="slides/slide64.xml"/><Relationship Id="rId81" Type="http://schemas.openxmlformats.org/officeDocument/2006/relationships/slide" Target="slides/slide80.xml"/><Relationship Id="rId86" Type="http://schemas.openxmlformats.org/officeDocument/2006/relationships/slide" Target="slides/slide85.xml"/><Relationship Id="rId130" Type="http://schemas.openxmlformats.org/officeDocument/2006/relationships/slide" Target="slides/slide129.xml"/><Relationship Id="rId135" Type="http://schemas.openxmlformats.org/officeDocument/2006/relationships/slide" Target="slides/slide134.xml"/><Relationship Id="rId151" Type="http://schemas.openxmlformats.org/officeDocument/2006/relationships/slide" Target="slides/slide150.xml"/><Relationship Id="rId156" Type="http://schemas.openxmlformats.org/officeDocument/2006/relationships/slide" Target="slides/slide155.xml"/><Relationship Id="rId177" Type="http://schemas.openxmlformats.org/officeDocument/2006/relationships/slide" Target="slides/slide176.xml"/><Relationship Id="rId198" Type="http://schemas.openxmlformats.org/officeDocument/2006/relationships/slide" Target="slides/slide197.xml"/><Relationship Id="rId172" Type="http://schemas.openxmlformats.org/officeDocument/2006/relationships/slide" Target="slides/slide171.xml"/><Relationship Id="rId193" Type="http://schemas.openxmlformats.org/officeDocument/2006/relationships/slide" Target="slides/slide192.xml"/><Relationship Id="rId202" Type="http://schemas.openxmlformats.org/officeDocument/2006/relationships/slide" Target="slides/slide201.xml"/><Relationship Id="rId207" Type="http://schemas.openxmlformats.org/officeDocument/2006/relationships/slide" Target="slides/slide206.xml"/><Relationship Id="rId223" Type="http://schemas.openxmlformats.org/officeDocument/2006/relationships/slide" Target="slides/slide222.xml"/><Relationship Id="rId228" Type="http://schemas.openxmlformats.org/officeDocument/2006/relationships/slide" Target="slides/slide227.xml"/><Relationship Id="rId244" Type="http://schemas.openxmlformats.org/officeDocument/2006/relationships/slide" Target="slides/slide243.xml"/><Relationship Id="rId249" Type="http://schemas.openxmlformats.org/officeDocument/2006/relationships/slide" Target="slides/slide248.xml"/><Relationship Id="rId13" Type="http://schemas.openxmlformats.org/officeDocument/2006/relationships/slide" Target="slides/slide12.xml"/><Relationship Id="rId18" Type="http://schemas.openxmlformats.org/officeDocument/2006/relationships/slide" Target="slides/slide17.xml"/><Relationship Id="rId39" Type="http://schemas.openxmlformats.org/officeDocument/2006/relationships/slide" Target="slides/slide38.xml"/><Relationship Id="rId109" Type="http://schemas.openxmlformats.org/officeDocument/2006/relationships/slide" Target="slides/slide108.xml"/><Relationship Id="rId260" Type="http://schemas.openxmlformats.org/officeDocument/2006/relationships/tableStyles" Target="tableStyles.xml"/><Relationship Id="rId34" Type="http://schemas.openxmlformats.org/officeDocument/2006/relationships/slide" Target="slides/slide33.xml"/><Relationship Id="rId50" Type="http://schemas.openxmlformats.org/officeDocument/2006/relationships/slide" Target="slides/slide49.xml"/><Relationship Id="rId55" Type="http://schemas.openxmlformats.org/officeDocument/2006/relationships/slide" Target="slides/slide54.xml"/><Relationship Id="rId76" Type="http://schemas.openxmlformats.org/officeDocument/2006/relationships/slide" Target="slides/slide75.xml"/><Relationship Id="rId97" Type="http://schemas.openxmlformats.org/officeDocument/2006/relationships/slide" Target="slides/slide96.xml"/><Relationship Id="rId104" Type="http://schemas.openxmlformats.org/officeDocument/2006/relationships/slide" Target="slides/slide103.xml"/><Relationship Id="rId120" Type="http://schemas.openxmlformats.org/officeDocument/2006/relationships/slide" Target="slides/slide119.xml"/><Relationship Id="rId125" Type="http://schemas.openxmlformats.org/officeDocument/2006/relationships/slide" Target="slides/slide124.xml"/><Relationship Id="rId141" Type="http://schemas.openxmlformats.org/officeDocument/2006/relationships/slide" Target="slides/slide140.xml"/><Relationship Id="rId146" Type="http://schemas.openxmlformats.org/officeDocument/2006/relationships/slide" Target="slides/slide145.xml"/><Relationship Id="rId167" Type="http://schemas.openxmlformats.org/officeDocument/2006/relationships/slide" Target="slides/slide166.xml"/><Relationship Id="rId188" Type="http://schemas.openxmlformats.org/officeDocument/2006/relationships/slide" Target="slides/slide187.xml"/><Relationship Id="rId7" Type="http://schemas.openxmlformats.org/officeDocument/2006/relationships/slide" Target="slides/slide6.xml"/><Relationship Id="rId71" Type="http://schemas.openxmlformats.org/officeDocument/2006/relationships/slide" Target="slides/slide70.xml"/><Relationship Id="rId92" Type="http://schemas.openxmlformats.org/officeDocument/2006/relationships/slide" Target="slides/slide91.xml"/><Relationship Id="rId162" Type="http://schemas.openxmlformats.org/officeDocument/2006/relationships/slide" Target="slides/slide161.xml"/><Relationship Id="rId183" Type="http://schemas.openxmlformats.org/officeDocument/2006/relationships/slide" Target="slides/slide182.xml"/><Relationship Id="rId213" Type="http://schemas.openxmlformats.org/officeDocument/2006/relationships/slide" Target="slides/slide212.xml"/><Relationship Id="rId218" Type="http://schemas.openxmlformats.org/officeDocument/2006/relationships/slide" Target="slides/slide217.xml"/><Relationship Id="rId234" Type="http://schemas.openxmlformats.org/officeDocument/2006/relationships/slide" Target="slides/slide233.xml"/><Relationship Id="rId239" Type="http://schemas.openxmlformats.org/officeDocument/2006/relationships/slide" Target="slides/slide238.xml"/><Relationship Id="rId2" Type="http://schemas.openxmlformats.org/officeDocument/2006/relationships/slide" Target="slides/slide1.xml"/><Relationship Id="rId29" Type="http://schemas.openxmlformats.org/officeDocument/2006/relationships/slide" Target="slides/slide28.xml"/><Relationship Id="rId250" Type="http://schemas.openxmlformats.org/officeDocument/2006/relationships/slide" Target="slides/slide249.xml"/><Relationship Id="rId255" Type="http://schemas.openxmlformats.org/officeDocument/2006/relationships/handoutMaster" Target="handoutMasters/handoutMaster1.xml"/><Relationship Id="rId24" Type="http://schemas.openxmlformats.org/officeDocument/2006/relationships/slide" Target="slides/slide23.xml"/><Relationship Id="rId40" Type="http://schemas.openxmlformats.org/officeDocument/2006/relationships/slide" Target="slides/slide39.xml"/><Relationship Id="rId45" Type="http://schemas.openxmlformats.org/officeDocument/2006/relationships/slide" Target="slides/slide44.xml"/><Relationship Id="rId66" Type="http://schemas.openxmlformats.org/officeDocument/2006/relationships/slide" Target="slides/slide65.xml"/><Relationship Id="rId87" Type="http://schemas.openxmlformats.org/officeDocument/2006/relationships/slide" Target="slides/slide86.xml"/><Relationship Id="rId110" Type="http://schemas.openxmlformats.org/officeDocument/2006/relationships/slide" Target="slides/slide109.xml"/><Relationship Id="rId115" Type="http://schemas.openxmlformats.org/officeDocument/2006/relationships/slide" Target="slides/slide114.xml"/><Relationship Id="rId131" Type="http://schemas.openxmlformats.org/officeDocument/2006/relationships/slide" Target="slides/slide130.xml"/><Relationship Id="rId136" Type="http://schemas.openxmlformats.org/officeDocument/2006/relationships/slide" Target="slides/slide135.xml"/><Relationship Id="rId157" Type="http://schemas.openxmlformats.org/officeDocument/2006/relationships/slide" Target="slides/slide156.xml"/><Relationship Id="rId178" Type="http://schemas.openxmlformats.org/officeDocument/2006/relationships/slide" Target="slides/slide177.xml"/><Relationship Id="rId61" Type="http://schemas.openxmlformats.org/officeDocument/2006/relationships/slide" Target="slides/slide60.xml"/><Relationship Id="rId82" Type="http://schemas.openxmlformats.org/officeDocument/2006/relationships/slide" Target="slides/slide81.xml"/><Relationship Id="rId152" Type="http://schemas.openxmlformats.org/officeDocument/2006/relationships/slide" Target="slides/slide151.xml"/><Relationship Id="rId173" Type="http://schemas.openxmlformats.org/officeDocument/2006/relationships/slide" Target="slides/slide172.xml"/><Relationship Id="rId194" Type="http://schemas.openxmlformats.org/officeDocument/2006/relationships/slide" Target="slides/slide193.xml"/><Relationship Id="rId199" Type="http://schemas.openxmlformats.org/officeDocument/2006/relationships/slide" Target="slides/slide198.xml"/><Relationship Id="rId203" Type="http://schemas.openxmlformats.org/officeDocument/2006/relationships/slide" Target="slides/slide202.xml"/><Relationship Id="rId208" Type="http://schemas.openxmlformats.org/officeDocument/2006/relationships/slide" Target="slides/slide207.xml"/><Relationship Id="rId229" Type="http://schemas.openxmlformats.org/officeDocument/2006/relationships/slide" Target="slides/slide228.xml"/><Relationship Id="rId19" Type="http://schemas.openxmlformats.org/officeDocument/2006/relationships/slide" Target="slides/slide18.xml"/><Relationship Id="rId224" Type="http://schemas.openxmlformats.org/officeDocument/2006/relationships/slide" Target="slides/slide223.xml"/><Relationship Id="rId240" Type="http://schemas.openxmlformats.org/officeDocument/2006/relationships/slide" Target="slides/slide239.xml"/><Relationship Id="rId245" Type="http://schemas.openxmlformats.org/officeDocument/2006/relationships/slide" Target="slides/slide244.xml"/><Relationship Id="rId14" Type="http://schemas.openxmlformats.org/officeDocument/2006/relationships/slide" Target="slides/slide13.xml"/><Relationship Id="rId30" Type="http://schemas.openxmlformats.org/officeDocument/2006/relationships/slide" Target="slides/slide29.xml"/><Relationship Id="rId35" Type="http://schemas.openxmlformats.org/officeDocument/2006/relationships/slide" Target="slides/slide34.xml"/><Relationship Id="rId56" Type="http://schemas.openxmlformats.org/officeDocument/2006/relationships/slide" Target="slides/slide55.xml"/><Relationship Id="rId77" Type="http://schemas.openxmlformats.org/officeDocument/2006/relationships/slide" Target="slides/slide76.xml"/><Relationship Id="rId100" Type="http://schemas.openxmlformats.org/officeDocument/2006/relationships/slide" Target="slides/slide99.xml"/><Relationship Id="rId105" Type="http://schemas.openxmlformats.org/officeDocument/2006/relationships/slide" Target="slides/slide104.xml"/><Relationship Id="rId126" Type="http://schemas.openxmlformats.org/officeDocument/2006/relationships/slide" Target="slides/slide125.xml"/><Relationship Id="rId147" Type="http://schemas.openxmlformats.org/officeDocument/2006/relationships/slide" Target="slides/slide146.xml"/><Relationship Id="rId168" Type="http://schemas.openxmlformats.org/officeDocument/2006/relationships/slide" Target="slides/slide167.xml"/><Relationship Id="rId8" Type="http://schemas.openxmlformats.org/officeDocument/2006/relationships/slide" Target="slides/slide7.xml"/><Relationship Id="rId51" Type="http://schemas.openxmlformats.org/officeDocument/2006/relationships/slide" Target="slides/slide50.xml"/><Relationship Id="rId72" Type="http://schemas.openxmlformats.org/officeDocument/2006/relationships/slide" Target="slides/slide71.xml"/><Relationship Id="rId93" Type="http://schemas.openxmlformats.org/officeDocument/2006/relationships/slide" Target="slides/slide92.xml"/><Relationship Id="rId98" Type="http://schemas.openxmlformats.org/officeDocument/2006/relationships/slide" Target="slides/slide97.xml"/><Relationship Id="rId121" Type="http://schemas.openxmlformats.org/officeDocument/2006/relationships/slide" Target="slides/slide120.xml"/><Relationship Id="rId142" Type="http://schemas.openxmlformats.org/officeDocument/2006/relationships/slide" Target="slides/slide141.xml"/><Relationship Id="rId163" Type="http://schemas.openxmlformats.org/officeDocument/2006/relationships/slide" Target="slides/slide162.xml"/><Relationship Id="rId184" Type="http://schemas.openxmlformats.org/officeDocument/2006/relationships/slide" Target="slides/slide183.xml"/><Relationship Id="rId189" Type="http://schemas.openxmlformats.org/officeDocument/2006/relationships/slide" Target="slides/slide188.xml"/><Relationship Id="rId219" Type="http://schemas.openxmlformats.org/officeDocument/2006/relationships/slide" Target="slides/slide218.xml"/><Relationship Id="rId3" Type="http://schemas.openxmlformats.org/officeDocument/2006/relationships/slide" Target="slides/slide2.xml"/><Relationship Id="rId214" Type="http://schemas.openxmlformats.org/officeDocument/2006/relationships/slide" Target="slides/slide213.xml"/><Relationship Id="rId230" Type="http://schemas.openxmlformats.org/officeDocument/2006/relationships/slide" Target="slides/slide229.xml"/><Relationship Id="rId235" Type="http://schemas.openxmlformats.org/officeDocument/2006/relationships/slide" Target="slides/slide234.xml"/><Relationship Id="rId251" Type="http://schemas.openxmlformats.org/officeDocument/2006/relationships/slide" Target="slides/slide250.xml"/><Relationship Id="rId256" Type="http://schemas.openxmlformats.org/officeDocument/2006/relationships/tags" Target="tags/tag1.xml"/><Relationship Id="rId25" Type="http://schemas.openxmlformats.org/officeDocument/2006/relationships/slide" Target="slides/slide24.xml"/><Relationship Id="rId46" Type="http://schemas.openxmlformats.org/officeDocument/2006/relationships/slide" Target="slides/slide45.xml"/><Relationship Id="rId67" Type="http://schemas.openxmlformats.org/officeDocument/2006/relationships/slide" Target="slides/slide66.xml"/><Relationship Id="rId116" Type="http://schemas.openxmlformats.org/officeDocument/2006/relationships/slide" Target="slides/slide115.xml"/><Relationship Id="rId137" Type="http://schemas.openxmlformats.org/officeDocument/2006/relationships/slide" Target="slides/slide136.xml"/><Relationship Id="rId158" Type="http://schemas.openxmlformats.org/officeDocument/2006/relationships/slide" Target="slides/slide157.xml"/><Relationship Id="rId20" Type="http://schemas.openxmlformats.org/officeDocument/2006/relationships/slide" Target="slides/slide19.xml"/><Relationship Id="rId41" Type="http://schemas.openxmlformats.org/officeDocument/2006/relationships/slide" Target="slides/slide40.xml"/><Relationship Id="rId62" Type="http://schemas.openxmlformats.org/officeDocument/2006/relationships/slide" Target="slides/slide61.xml"/><Relationship Id="rId83" Type="http://schemas.openxmlformats.org/officeDocument/2006/relationships/slide" Target="slides/slide82.xml"/><Relationship Id="rId88" Type="http://schemas.openxmlformats.org/officeDocument/2006/relationships/slide" Target="slides/slide87.xml"/><Relationship Id="rId111" Type="http://schemas.openxmlformats.org/officeDocument/2006/relationships/slide" Target="slides/slide110.xml"/><Relationship Id="rId132" Type="http://schemas.openxmlformats.org/officeDocument/2006/relationships/slide" Target="slides/slide131.xml"/><Relationship Id="rId153" Type="http://schemas.openxmlformats.org/officeDocument/2006/relationships/slide" Target="slides/slide152.xml"/><Relationship Id="rId174" Type="http://schemas.openxmlformats.org/officeDocument/2006/relationships/slide" Target="slides/slide173.xml"/><Relationship Id="rId179" Type="http://schemas.openxmlformats.org/officeDocument/2006/relationships/slide" Target="slides/slide178.xml"/><Relationship Id="rId195" Type="http://schemas.openxmlformats.org/officeDocument/2006/relationships/slide" Target="slides/slide194.xml"/><Relationship Id="rId209" Type="http://schemas.openxmlformats.org/officeDocument/2006/relationships/slide" Target="slides/slide208.xml"/><Relationship Id="rId190" Type="http://schemas.openxmlformats.org/officeDocument/2006/relationships/slide" Target="slides/slide189.xml"/><Relationship Id="rId204" Type="http://schemas.openxmlformats.org/officeDocument/2006/relationships/slide" Target="slides/slide203.xml"/><Relationship Id="rId220" Type="http://schemas.openxmlformats.org/officeDocument/2006/relationships/slide" Target="slides/slide219.xml"/><Relationship Id="rId225" Type="http://schemas.openxmlformats.org/officeDocument/2006/relationships/slide" Target="slides/slide224.xml"/><Relationship Id="rId241" Type="http://schemas.openxmlformats.org/officeDocument/2006/relationships/slide" Target="slides/slide240.xml"/><Relationship Id="rId246" Type="http://schemas.openxmlformats.org/officeDocument/2006/relationships/slide" Target="slides/slide245.xml"/><Relationship Id="rId15" Type="http://schemas.openxmlformats.org/officeDocument/2006/relationships/slide" Target="slides/slide14.xml"/><Relationship Id="rId36" Type="http://schemas.openxmlformats.org/officeDocument/2006/relationships/slide" Target="slides/slide35.xml"/><Relationship Id="rId57" Type="http://schemas.openxmlformats.org/officeDocument/2006/relationships/slide" Target="slides/slide56.xml"/><Relationship Id="rId106" Type="http://schemas.openxmlformats.org/officeDocument/2006/relationships/slide" Target="slides/slide105.xml"/><Relationship Id="rId127" Type="http://schemas.openxmlformats.org/officeDocument/2006/relationships/slide" Target="slides/slide126.xml"/><Relationship Id="rId10" Type="http://schemas.openxmlformats.org/officeDocument/2006/relationships/slide" Target="slides/slide9.xml"/><Relationship Id="rId31" Type="http://schemas.openxmlformats.org/officeDocument/2006/relationships/slide" Target="slides/slide30.xml"/><Relationship Id="rId52" Type="http://schemas.openxmlformats.org/officeDocument/2006/relationships/slide" Target="slides/slide51.xml"/><Relationship Id="rId73" Type="http://schemas.openxmlformats.org/officeDocument/2006/relationships/slide" Target="slides/slide72.xml"/><Relationship Id="rId78" Type="http://schemas.openxmlformats.org/officeDocument/2006/relationships/slide" Target="slides/slide77.xml"/><Relationship Id="rId94" Type="http://schemas.openxmlformats.org/officeDocument/2006/relationships/slide" Target="slides/slide93.xml"/><Relationship Id="rId99" Type="http://schemas.openxmlformats.org/officeDocument/2006/relationships/slide" Target="slides/slide98.xml"/><Relationship Id="rId101" Type="http://schemas.openxmlformats.org/officeDocument/2006/relationships/slide" Target="slides/slide100.xml"/><Relationship Id="rId122" Type="http://schemas.openxmlformats.org/officeDocument/2006/relationships/slide" Target="slides/slide121.xml"/><Relationship Id="rId143" Type="http://schemas.openxmlformats.org/officeDocument/2006/relationships/slide" Target="slides/slide142.xml"/><Relationship Id="rId148" Type="http://schemas.openxmlformats.org/officeDocument/2006/relationships/slide" Target="slides/slide147.xml"/><Relationship Id="rId164" Type="http://schemas.openxmlformats.org/officeDocument/2006/relationships/slide" Target="slides/slide163.xml"/><Relationship Id="rId169" Type="http://schemas.openxmlformats.org/officeDocument/2006/relationships/slide" Target="slides/slide168.xml"/><Relationship Id="rId185" Type="http://schemas.openxmlformats.org/officeDocument/2006/relationships/slide" Target="slides/slide184.xml"/><Relationship Id="rId4" Type="http://schemas.openxmlformats.org/officeDocument/2006/relationships/slide" Target="slides/slide3.xml"/><Relationship Id="rId9" Type="http://schemas.openxmlformats.org/officeDocument/2006/relationships/slide" Target="slides/slide8.xml"/><Relationship Id="rId180" Type="http://schemas.openxmlformats.org/officeDocument/2006/relationships/slide" Target="slides/slide179.xml"/><Relationship Id="rId210" Type="http://schemas.openxmlformats.org/officeDocument/2006/relationships/slide" Target="slides/slide209.xml"/><Relationship Id="rId215" Type="http://schemas.openxmlformats.org/officeDocument/2006/relationships/slide" Target="slides/slide214.xml"/><Relationship Id="rId236" Type="http://schemas.openxmlformats.org/officeDocument/2006/relationships/slide" Target="slides/slide235.xml"/><Relationship Id="rId257" Type="http://schemas.openxmlformats.org/officeDocument/2006/relationships/presProps" Target="presProps.xml"/><Relationship Id="rId26" Type="http://schemas.openxmlformats.org/officeDocument/2006/relationships/slide" Target="slides/slide25.xml"/><Relationship Id="rId231" Type="http://schemas.openxmlformats.org/officeDocument/2006/relationships/slide" Target="slides/slide230.xml"/><Relationship Id="rId252" Type="http://schemas.openxmlformats.org/officeDocument/2006/relationships/slide" Target="slides/slide251.xml"/><Relationship Id="rId47" Type="http://schemas.openxmlformats.org/officeDocument/2006/relationships/slide" Target="slides/slide46.xml"/><Relationship Id="rId68" Type="http://schemas.openxmlformats.org/officeDocument/2006/relationships/slide" Target="slides/slide67.xml"/><Relationship Id="rId89" Type="http://schemas.openxmlformats.org/officeDocument/2006/relationships/slide" Target="slides/slide88.xml"/><Relationship Id="rId112" Type="http://schemas.openxmlformats.org/officeDocument/2006/relationships/slide" Target="slides/slide111.xml"/><Relationship Id="rId133" Type="http://schemas.openxmlformats.org/officeDocument/2006/relationships/slide" Target="slides/slide132.xml"/><Relationship Id="rId154" Type="http://schemas.openxmlformats.org/officeDocument/2006/relationships/slide" Target="slides/slide153.xml"/><Relationship Id="rId175" Type="http://schemas.openxmlformats.org/officeDocument/2006/relationships/slide" Target="slides/slide174.xml"/><Relationship Id="rId196" Type="http://schemas.openxmlformats.org/officeDocument/2006/relationships/slide" Target="slides/slide195.xml"/><Relationship Id="rId200" Type="http://schemas.openxmlformats.org/officeDocument/2006/relationships/slide" Target="slides/slide199.xml"/><Relationship Id="rId16" Type="http://schemas.openxmlformats.org/officeDocument/2006/relationships/slide" Target="slides/slide15.xml"/><Relationship Id="rId221" Type="http://schemas.openxmlformats.org/officeDocument/2006/relationships/slide" Target="slides/slide220.xml"/><Relationship Id="rId242" Type="http://schemas.openxmlformats.org/officeDocument/2006/relationships/slide" Target="slides/slide241.xml"/><Relationship Id="rId37" Type="http://schemas.openxmlformats.org/officeDocument/2006/relationships/slide" Target="slides/slide36.xml"/><Relationship Id="rId58" Type="http://schemas.openxmlformats.org/officeDocument/2006/relationships/slide" Target="slides/slide57.xml"/><Relationship Id="rId79" Type="http://schemas.openxmlformats.org/officeDocument/2006/relationships/slide" Target="slides/slide78.xml"/><Relationship Id="rId102" Type="http://schemas.openxmlformats.org/officeDocument/2006/relationships/slide" Target="slides/slide101.xml"/><Relationship Id="rId123" Type="http://schemas.openxmlformats.org/officeDocument/2006/relationships/slide" Target="slides/slide122.xml"/><Relationship Id="rId144" Type="http://schemas.openxmlformats.org/officeDocument/2006/relationships/slide" Target="slides/slide143.xml"/><Relationship Id="rId90" Type="http://schemas.openxmlformats.org/officeDocument/2006/relationships/slide" Target="slides/slide89.xml"/><Relationship Id="rId165" Type="http://schemas.openxmlformats.org/officeDocument/2006/relationships/slide" Target="slides/slide164.xml"/><Relationship Id="rId186" Type="http://schemas.openxmlformats.org/officeDocument/2006/relationships/slide" Target="slides/slide185.xml"/><Relationship Id="rId211" Type="http://schemas.openxmlformats.org/officeDocument/2006/relationships/slide" Target="slides/slide210.xml"/><Relationship Id="rId232" Type="http://schemas.openxmlformats.org/officeDocument/2006/relationships/slide" Target="slides/slide231.xml"/><Relationship Id="rId253" Type="http://schemas.openxmlformats.org/officeDocument/2006/relationships/slide" Target="slides/slide252.xml"/><Relationship Id="rId27" Type="http://schemas.openxmlformats.org/officeDocument/2006/relationships/slide" Target="slides/slide26.xml"/><Relationship Id="rId48" Type="http://schemas.openxmlformats.org/officeDocument/2006/relationships/slide" Target="slides/slide47.xml"/><Relationship Id="rId69" Type="http://schemas.openxmlformats.org/officeDocument/2006/relationships/slide" Target="slides/slide68.xml"/><Relationship Id="rId113" Type="http://schemas.openxmlformats.org/officeDocument/2006/relationships/slide" Target="slides/slide112.xml"/><Relationship Id="rId134" Type="http://schemas.openxmlformats.org/officeDocument/2006/relationships/slide" Target="slides/slide133.xml"/><Relationship Id="rId80" Type="http://schemas.openxmlformats.org/officeDocument/2006/relationships/slide" Target="slides/slide79.xml"/><Relationship Id="rId155" Type="http://schemas.openxmlformats.org/officeDocument/2006/relationships/slide" Target="slides/slide154.xml"/><Relationship Id="rId176" Type="http://schemas.openxmlformats.org/officeDocument/2006/relationships/slide" Target="slides/slide175.xml"/><Relationship Id="rId197" Type="http://schemas.openxmlformats.org/officeDocument/2006/relationships/slide" Target="slides/slide196.xml"/><Relationship Id="rId201" Type="http://schemas.openxmlformats.org/officeDocument/2006/relationships/slide" Target="slides/slide200.xml"/><Relationship Id="rId222" Type="http://schemas.openxmlformats.org/officeDocument/2006/relationships/slide" Target="slides/slide221.xml"/><Relationship Id="rId243" Type="http://schemas.openxmlformats.org/officeDocument/2006/relationships/slide" Target="slides/slide242.xml"/><Relationship Id="rId17" Type="http://schemas.openxmlformats.org/officeDocument/2006/relationships/slide" Target="slides/slide16.xml"/><Relationship Id="rId38" Type="http://schemas.openxmlformats.org/officeDocument/2006/relationships/slide" Target="slides/slide37.xml"/><Relationship Id="rId59" Type="http://schemas.openxmlformats.org/officeDocument/2006/relationships/slide" Target="slides/slide58.xml"/><Relationship Id="rId103" Type="http://schemas.openxmlformats.org/officeDocument/2006/relationships/slide" Target="slides/slide102.xml"/><Relationship Id="rId124" Type="http://schemas.openxmlformats.org/officeDocument/2006/relationships/slide" Target="slides/slide123.xml"/><Relationship Id="rId70" Type="http://schemas.openxmlformats.org/officeDocument/2006/relationships/slide" Target="slides/slide69.xml"/><Relationship Id="rId91" Type="http://schemas.openxmlformats.org/officeDocument/2006/relationships/slide" Target="slides/slide90.xml"/><Relationship Id="rId145" Type="http://schemas.openxmlformats.org/officeDocument/2006/relationships/slide" Target="slides/slide144.xml"/><Relationship Id="rId166" Type="http://schemas.openxmlformats.org/officeDocument/2006/relationships/slide" Target="slides/slide165.xml"/><Relationship Id="rId187" Type="http://schemas.openxmlformats.org/officeDocument/2006/relationships/slide" Target="slides/slide186.xml"/></Relationships>
</file>

<file path=ppt/charts/_rels/chart1.xml.rels><?xml version="1.0" encoding="UTF-8" standalone="yes"?>
<Relationships xmlns="http://schemas.openxmlformats.org/package/2006/relationships"><Relationship Id="rId1" Type="http://schemas.openxmlformats.org/officeDocument/2006/relationships/oleObject" Target="Book1" TargetMode="External"/></Relationships>
</file>

<file path=ppt/charts/_rels/chart2.xml.rels><?xml version="1.0" encoding="UTF-8" standalone="yes"?>
<Relationships xmlns="http://schemas.openxmlformats.org/package/2006/relationships"><Relationship Id="rId1" Type="http://schemas.openxmlformats.org/officeDocument/2006/relationships/oleObject" Target="Book1" TargetMode="External"/></Relationships>
</file>

<file path=ppt/charts/chart1.xml><?xml version="1.0" encoding="utf-8"?>
<c:chartSpace xmlns:c="http://schemas.openxmlformats.org/drawingml/2006/chart" xmlns:a="http://schemas.openxmlformats.org/drawingml/2006/main" xmlns:r="http://schemas.openxmlformats.org/officeDocument/2006/relationships">
  <c:date1904 val="1"/>
  <c:lang val="en-US"/>
  <c:chart>
    <c:plotArea>
      <c:layout/>
      <c:scatterChart>
        <c:scatterStyle val="lineMarker"/>
        <c:ser>
          <c:idx val="0"/>
          <c:order val="0"/>
          <c:marker>
            <c:symbol val="none"/>
          </c:marker>
          <c:xVal>
            <c:numRef>
              <c:f>Sheet1!$B$1:$B$5</c:f>
              <c:numCache>
                <c:formatCode>0.0</c:formatCode>
                <c:ptCount val="5"/>
                <c:pt idx="0">
                  <c:v>0</c:v>
                </c:pt>
                <c:pt idx="1">
                  <c:v>5</c:v>
                </c:pt>
                <c:pt idx="2">
                  <c:v>6</c:v>
                </c:pt>
                <c:pt idx="3">
                  <c:v>6.1</c:v>
                </c:pt>
                <c:pt idx="4">
                  <c:v>9</c:v>
                </c:pt>
              </c:numCache>
            </c:numRef>
          </c:xVal>
          <c:yVal>
            <c:numRef>
              <c:f>Sheet1!$C$1:$C$5</c:f>
              <c:numCache>
                <c:formatCode>General</c:formatCode>
                <c:ptCount val="5"/>
                <c:pt idx="0">
                  <c:v>10</c:v>
                </c:pt>
                <c:pt idx="1">
                  <c:v>95</c:v>
                </c:pt>
                <c:pt idx="2">
                  <c:v>95</c:v>
                </c:pt>
                <c:pt idx="3">
                  <c:v>10</c:v>
                </c:pt>
                <c:pt idx="4">
                  <c:v>10</c:v>
                </c:pt>
              </c:numCache>
            </c:numRef>
          </c:yVal>
        </c:ser>
        <c:axId val="52244480"/>
        <c:axId val="52246400"/>
      </c:scatterChart>
      <c:valAx>
        <c:axId val="52244480"/>
        <c:scaling>
          <c:orientation val="minMax"/>
        </c:scaling>
        <c:axPos val="b"/>
        <c:title>
          <c:tx>
            <c:rich>
              <a:bodyPr/>
              <a:lstStyle/>
              <a:p>
                <a:pPr>
                  <a:defRPr/>
                </a:pPr>
                <a:r>
                  <a:rPr lang="en-US"/>
                  <a:t>Minutes</a:t>
                </a:r>
              </a:p>
            </c:rich>
          </c:tx>
          <c:layout/>
        </c:title>
        <c:numFmt formatCode="0.0" sourceLinked="1"/>
        <c:tickLblPos val="nextTo"/>
        <c:crossAx val="52246400"/>
        <c:crosses val="autoZero"/>
        <c:crossBetween val="midCat"/>
      </c:valAx>
      <c:valAx>
        <c:axId val="52246400"/>
        <c:scaling>
          <c:orientation val="minMax"/>
          <c:max val="100"/>
        </c:scaling>
        <c:axPos val="l"/>
        <c:title>
          <c:tx>
            <c:rich>
              <a:bodyPr rot="0" vert="horz"/>
              <a:lstStyle/>
              <a:p>
                <a:pPr>
                  <a:defRPr/>
                </a:pPr>
                <a:r>
                  <a:rPr lang="en-US"/>
                  <a:t>%B</a:t>
                </a:r>
              </a:p>
            </c:rich>
          </c:tx>
          <c:layout/>
        </c:title>
        <c:numFmt formatCode="General" sourceLinked="1"/>
        <c:tickLblPos val="nextTo"/>
        <c:crossAx val="52244480"/>
        <c:crosses val="autoZero"/>
        <c:crossBetween val="midCat"/>
        <c:majorUnit val="20"/>
      </c:valAx>
    </c:plotArea>
    <c:plotVisOnly val="1"/>
  </c:chart>
  <c:externalData r:id="rId1"/>
</c:chartSpace>
</file>

<file path=ppt/charts/chart2.xml><?xml version="1.0" encoding="utf-8"?>
<c:chartSpace xmlns:c="http://schemas.openxmlformats.org/drawingml/2006/chart" xmlns:a="http://schemas.openxmlformats.org/drawingml/2006/main" xmlns:r="http://schemas.openxmlformats.org/officeDocument/2006/relationships">
  <c:date1904 val="1"/>
  <c:lang val="en-US"/>
  <c:chart>
    <c:plotArea>
      <c:layout/>
      <c:scatterChart>
        <c:scatterStyle val="lineMarker"/>
        <c:ser>
          <c:idx val="0"/>
          <c:order val="0"/>
          <c:marker>
            <c:symbol val="none"/>
          </c:marker>
          <c:xVal>
            <c:numRef>
              <c:f>Sheet1!$B$7:$B$12</c:f>
              <c:numCache>
                <c:formatCode>0.0</c:formatCode>
                <c:ptCount val="6"/>
                <c:pt idx="0">
                  <c:v>0</c:v>
                </c:pt>
                <c:pt idx="1">
                  <c:v>10</c:v>
                </c:pt>
                <c:pt idx="2">
                  <c:v>15</c:v>
                </c:pt>
                <c:pt idx="3">
                  <c:v>15.950000000000006</c:v>
                </c:pt>
                <c:pt idx="4">
                  <c:v>16</c:v>
                </c:pt>
                <c:pt idx="5">
                  <c:v>25</c:v>
                </c:pt>
              </c:numCache>
            </c:numRef>
          </c:xVal>
          <c:yVal>
            <c:numRef>
              <c:f>Sheet1!$C$7:$C$12</c:f>
              <c:numCache>
                <c:formatCode>General</c:formatCode>
                <c:ptCount val="6"/>
                <c:pt idx="0">
                  <c:v>10</c:v>
                </c:pt>
                <c:pt idx="1">
                  <c:v>40</c:v>
                </c:pt>
                <c:pt idx="2">
                  <c:v>95</c:v>
                </c:pt>
                <c:pt idx="3">
                  <c:v>95</c:v>
                </c:pt>
                <c:pt idx="4">
                  <c:v>10</c:v>
                </c:pt>
                <c:pt idx="5">
                  <c:v>10</c:v>
                </c:pt>
              </c:numCache>
            </c:numRef>
          </c:yVal>
        </c:ser>
        <c:axId val="52270208"/>
        <c:axId val="52272128"/>
      </c:scatterChart>
      <c:valAx>
        <c:axId val="52270208"/>
        <c:scaling>
          <c:orientation val="minMax"/>
          <c:max val="25"/>
          <c:min val="0"/>
        </c:scaling>
        <c:axPos val="b"/>
        <c:title>
          <c:tx>
            <c:rich>
              <a:bodyPr/>
              <a:lstStyle/>
              <a:p>
                <a:pPr>
                  <a:defRPr/>
                </a:pPr>
                <a:r>
                  <a:rPr lang="en-US"/>
                  <a:t>Minutes</a:t>
                </a:r>
              </a:p>
            </c:rich>
          </c:tx>
          <c:layout/>
        </c:title>
        <c:numFmt formatCode="0.0" sourceLinked="1"/>
        <c:tickLblPos val="nextTo"/>
        <c:crossAx val="52272128"/>
        <c:crosses val="autoZero"/>
        <c:crossBetween val="midCat"/>
      </c:valAx>
      <c:valAx>
        <c:axId val="52272128"/>
        <c:scaling>
          <c:orientation val="minMax"/>
          <c:max val="100"/>
        </c:scaling>
        <c:axPos val="l"/>
        <c:title>
          <c:tx>
            <c:rich>
              <a:bodyPr rot="0" vert="horz"/>
              <a:lstStyle/>
              <a:p>
                <a:pPr>
                  <a:defRPr/>
                </a:pPr>
                <a:r>
                  <a:rPr lang="en-US"/>
                  <a:t>%B</a:t>
                </a:r>
              </a:p>
            </c:rich>
          </c:tx>
          <c:layout/>
        </c:title>
        <c:numFmt formatCode="General" sourceLinked="1"/>
        <c:tickLblPos val="nextTo"/>
        <c:crossAx val="52270208"/>
        <c:crosses val="autoZero"/>
        <c:crossBetween val="midCat"/>
        <c:majorUnit val="20"/>
      </c:valAx>
    </c:plotArea>
    <c:plotVisOnly val="1"/>
  </c:chart>
  <c:externalData r:id="rId1"/>
</c:chartSpace>
</file>

<file path=ppt/drawings/_rels/vmlDrawing1.vml.rels><?xml version="1.0" encoding="UTF-8" standalone="yes"?>
<Relationships xmlns="http://schemas.openxmlformats.org/package/2006/relationships"><Relationship Id="rId1" Type="http://schemas.openxmlformats.org/officeDocument/2006/relationships/image" Target="../media/image33.wmf"/></Relationships>
</file>

<file path=ppt/drawings/_rels/vmlDrawing2.vml.rels><?xml version="1.0" encoding="UTF-8" standalone="yes"?>
<Relationships xmlns="http://schemas.openxmlformats.org/package/2006/relationships"><Relationship Id="rId1" Type="http://schemas.openxmlformats.org/officeDocument/2006/relationships/image" Target="../media/image72.emf"/></Relationships>
</file>

<file path=ppt/drawings/_rels/vmlDrawing3.vml.rels><?xml version="1.0" encoding="UTF-8" standalone="yes"?>
<Relationships xmlns="http://schemas.openxmlformats.org/package/2006/relationships"><Relationship Id="rId1" Type="http://schemas.openxmlformats.org/officeDocument/2006/relationships/image" Target="../media/image102.wmf"/></Relationships>
</file>

<file path=ppt/drawings/_rels/vmlDrawing4.vml.rels><?xml version="1.0" encoding="UTF-8" standalone="yes"?>
<Relationships xmlns="http://schemas.openxmlformats.org/package/2006/relationships"><Relationship Id="rId2" Type="http://schemas.openxmlformats.org/officeDocument/2006/relationships/image" Target="../media/image111.emf"/><Relationship Id="rId1" Type="http://schemas.openxmlformats.org/officeDocument/2006/relationships/image" Target="../media/image110.emf"/></Relationships>
</file>

<file path=ppt/drawings/_rels/vmlDrawing5.vml.rels><?xml version="1.0" encoding="UTF-8" standalone="yes"?>
<Relationships xmlns="http://schemas.openxmlformats.org/package/2006/relationships"><Relationship Id="rId1" Type="http://schemas.openxmlformats.org/officeDocument/2006/relationships/image" Target="../media/image137.png"/></Relationships>
</file>

<file path=ppt/drawings/_rels/vmlDrawing6.vml.rels><?xml version="1.0" encoding="UTF-8" standalone="yes"?>
<Relationships xmlns="http://schemas.openxmlformats.org/package/2006/relationships"><Relationship Id="rId1" Type="http://schemas.openxmlformats.org/officeDocument/2006/relationships/image" Target="../media/image138.wmf"/></Relationships>
</file>

<file path=ppt/drawings/_rels/vmlDrawing7.vml.rels><?xml version="1.0" encoding="UTF-8" standalone="yes"?>
<Relationships xmlns="http://schemas.openxmlformats.org/package/2006/relationships"><Relationship Id="rId1" Type="http://schemas.openxmlformats.org/officeDocument/2006/relationships/image" Target="../media/image140.emf"/></Relationships>
</file>

<file path=ppt/drawings/_rels/vmlDrawing8.vml.rels><?xml version="1.0" encoding="UTF-8" standalone="yes"?>
<Relationships xmlns="http://schemas.openxmlformats.org/package/2006/relationships"><Relationship Id="rId1" Type="http://schemas.openxmlformats.org/officeDocument/2006/relationships/image" Target="../media/image149.emf"/></Relationships>
</file>

<file path=ppt/handoutMasters/_rels/handoutMaster1.xml.rels><?xml version="1.0" encoding="UTF-8" standalone="yes"?>
<Relationships xmlns="http://schemas.openxmlformats.org/package/2006/relationships"><Relationship Id="rId1" Type="http://schemas.openxmlformats.org/officeDocument/2006/relationships/theme" Target="../theme/theme3.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1" y="0"/>
            <a:ext cx="3055764" cy="465616"/>
          </a:xfrm>
          <a:prstGeom prst="rect">
            <a:avLst/>
          </a:prstGeom>
        </p:spPr>
        <p:txBody>
          <a:bodyPr vert="horz" lIns="92738" tIns="46369" rIns="92738" bIns="46369" rtlCol="0"/>
          <a:lstStyle>
            <a:lvl1pPr algn="l">
              <a:defRPr sz="1200"/>
            </a:lvl1pPr>
          </a:lstStyle>
          <a:p>
            <a:endParaRPr lang="en-US"/>
          </a:p>
        </p:txBody>
      </p:sp>
      <p:sp>
        <p:nvSpPr>
          <p:cNvPr id="3" name="Date Placeholder 2"/>
          <p:cNvSpPr>
            <a:spLocks noGrp="1"/>
          </p:cNvSpPr>
          <p:nvPr>
            <p:ph type="dt" sz="quarter" idx="1"/>
          </p:nvPr>
        </p:nvSpPr>
        <p:spPr>
          <a:xfrm>
            <a:off x="3995876" y="0"/>
            <a:ext cx="3055764" cy="465616"/>
          </a:xfrm>
          <a:prstGeom prst="rect">
            <a:avLst/>
          </a:prstGeom>
        </p:spPr>
        <p:txBody>
          <a:bodyPr vert="horz" lIns="92738" tIns="46369" rIns="92738" bIns="46369" rtlCol="0"/>
          <a:lstStyle>
            <a:lvl1pPr algn="r">
              <a:defRPr sz="1200"/>
            </a:lvl1pPr>
          </a:lstStyle>
          <a:p>
            <a:fld id="{EBB67EC6-C8D0-4B63-9CE3-8905B5425358}" type="datetimeFigureOut">
              <a:rPr lang="en-US" smtClean="0"/>
              <a:pPr/>
              <a:t>4/11/2017</a:t>
            </a:fld>
            <a:endParaRPr lang="en-US"/>
          </a:p>
        </p:txBody>
      </p:sp>
      <p:sp>
        <p:nvSpPr>
          <p:cNvPr id="4" name="Footer Placeholder 3"/>
          <p:cNvSpPr>
            <a:spLocks noGrp="1"/>
          </p:cNvSpPr>
          <p:nvPr>
            <p:ph type="ftr" sz="quarter" idx="2"/>
          </p:nvPr>
        </p:nvSpPr>
        <p:spPr>
          <a:xfrm>
            <a:off x="1" y="8841885"/>
            <a:ext cx="3055764" cy="465616"/>
          </a:xfrm>
          <a:prstGeom prst="rect">
            <a:avLst/>
          </a:prstGeom>
        </p:spPr>
        <p:txBody>
          <a:bodyPr vert="horz" lIns="92738" tIns="46369" rIns="92738" bIns="46369" rtlCol="0" anchor="b"/>
          <a:lstStyle>
            <a:lvl1pPr algn="l">
              <a:defRPr sz="1200"/>
            </a:lvl1pPr>
          </a:lstStyle>
          <a:p>
            <a:endParaRPr lang="en-US" dirty="0"/>
          </a:p>
        </p:txBody>
      </p:sp>
      <p:sp>
        <p:nvSpPr>
          <p:cNvPr id="5" name="Slide Number Placeholder 4"/>
          <p:cNvSpPr>
            <a:spLocks noGrp="1"/>
          </p:cNvSpPr>
          <p:nvPr>
            <p:ph type="sldNum" sz="quarter" idx="3"/>
          </p:nvPr>
        </p:nvSpPr>
        <p:spPr>
          <a:xfrm>
            <a:off x="3995876" y="8841885"/>
            <a:ext cx="3055764" cy="465616"/>
          </a:xfrm>
          <a:prstGeom prst="rect">
            <a:avLst/>
          </a:prstGeom>
        </p:spPr>
        <p:txBody>
          <a:bodyPr vert="horz" lIns="92738" tIns="46369" rIns="92738" bIns="46369" rtlCol="0" anchor="b"/>
          <a:lstStyle>
            <a:lvl1pPr algn="r">
              <a:defRPr sz="1200"/>
            </a:lvl1pPr>
          </a:lstStyle>
          <a:p>
            <a:fld id="{2C30D804-9F0B-4994-B8CD-4CC79FE9413E}" type="slidenum">
              <a:rPr lang="en-US" sz="1000" smtClean="0"/>
              <a:pPr/>
              <a:t>‹#›</a:t>
            </a:fld>
            <a:endParaRPr lang="en-US" sz="1000" dirty="0"/>
          </a:p>
        </p:txBody>
      </p:sp>
      <p:sp>
        <p:nvSpPr>
          <p:cNvPr id="7" name="Text Box 4"/>
          <p:cNvSpPr txBox="1">
            <a:spLocks noChangeArrowheads="1"/>
          </p:cNvSpPr>
          <p:nvPr/>
        </p:nvSpPr>
        <p:spPr bwMode="auto">
          <a:xfrm>
            <a:off x="168199" y="9039879"/>
            <a:ext cx="1438580" cy="201606"/>
          </a:xfrm>
          <a:prstGeom prst="rect">
            <a:avLst/>
          </a:prstGeom>
          <a:noFill/>
          <a:ln>
            <a:noFill/>
          </a:ln>
          <a:extLst>
            <a:ext uri="{909E8E84-426E-40DD-AFC4-6F175D3DCCD1}"/>
            <a:ext uri="{91240B29-F687-4F45-9708-019B960494DF}"/>
          </a:extLst>
        </p:spPr>
        <p:txBody>
          <a:bodyPr wrap="none" lIns="92738" tIns="46369" rIns="92738" bIns="46369">
            <a:spAutoFit/>
          </a:bodyPr>
          <a:lstStyle>
            <a:lvl1pPr eaLnBrk="0" hangingPunct="0">
              <a:defRPr sz="1600">
                <a:solidFill>
                  <a:schemeClr val="tx1"/>
                </a:solidFill>
                <a:latin typeface="Verdana" pitchFamily="34" charset="0"/>
                <a:ea typeface="MS PGothic" pitchFamily="34" charset="-128"/>
              </a:defRPr>
            </a:lvl1pPr>
            <a:lvl2pPr marL="742950" indent="-285750" eaLnBrk="0" hangingPunct="0">
              <a:defRPr sz="1600">
                <a:solidFill>
                  <a:schemeClr val="tx1"/>
                </a:solidFill>
                <a:latin typeface="Verdana" pitchFamily="34" charset="0"/>
                <a:ea typeface="MS PGothic" pitchFamily="34" charset="-128"/>
              </a:defRPr>
            </a:lvl2pPr>
            <a:lvl3pPr marL="1143000" indent="-228600" eaLnBrk="0" hangingPunct="0">
              <a:defRPr sz="1600">
                <a:solidFill>
                  <a:schemeClr val="tx1"/>
                </a:solidFill>
                <a:latin typeface="Verdana" pitchFamily="34" charset="0"/>
                <a:ea typeface="MS PGothic" pitchFamily="34" charset="-128"/>
              </a:defRPr>
            </a:lvl3pPr>
            <a:lvl4pPr marL="1600200" indent="-228600" eaLnBrk="0" hangingPunct="0">
              <a:defRPr sz="1600">
                <a:solidFill>
                  <a:schemeClr val="tx1"/>
                </a:solidFill>
                <a:latin typeface="Verdana" pitchFamily="34" charset="0"/>
                <a:ea typeface="MS PGothic" pitchFamily="34" charset="-128"/>
              </a:defRPr>
            </a:lvl4pPr>
            <a:lvl5pPr marL="2057400" indent="-228600" eaLnBrk="0" hangingPunct="0">
              <a:defRPr sz="1600">
                <a:solidFill>
                  <a:schemeClr val="tx1"/>
                </a:solidFill>
                <a:latin typeface="Verdana" pitchFamily="34" charset="0"/>
                <a:ea typeface="MS PGothic" pitchFamily="34" charset="-128"/>
              </a:defRPr>
            </a:lvl5pPr>
            <a:lvl6pPr marL="2514600" indent="-228600" eaLnBrk="0" fontAlgn="base" hangingPunct="0">
              <a:spcBef>
                <a:spcPct val="0"/>
              </a:spcBef>
              <a:spcAft>
                <a:spcPct val="0"/>
              </a:spcAft>
              <a:defRPr sz="1600">
                <a:solidFill>
                  <a:schemeClr val="tx1"/>
                </a:solidFill>
                <a:latin typeface="Verdana" pitchFamily="34" charset="0"/>
                <a:ea typeface="MS PGothic" pitchFamily="34" charset="-128"/>
              </a:defRPr>
            </a:lvl6pPr>
            <a:lvl7pPr marL="2971800" indent="-228600" eaLnBrk="0" fontAlgn="base" hangingPunct="0">
              <a:spcBef>
                <a:spcPct val="0"/>
              </a:spcBef>
              <a:spcAft>
                <a:spcPct val="0"/>
              </a:spcAft>
              <a:defRPr sz="1600">
                <a:solidFill>
                  <a:schemeClr val="tx1"/>
                </a:solidFill>
                <a:latin typeface="Verdana" pitchFamily="34" charset="0"/>
                <a:ea typeface="MS PGothic" pitchFamily="34" charset="-128"/>
              </a:defRPr>
            </a:lvl7pPr>
            <a:lvl8pPr marL="3429000" indent="-228600" eaLnBrk="0" fontAlgn="base" hangingPunct="0">
              <a:spcBef>
                <a:spcPct val="0"/>
              </a:spcBef>
              <a:spcAft>
                <a:spcPct val="0"/>
              </a:spcAft>
              <a:defRPr sz="1600">
                <a:solidFill>
                  <a:schemeClr val="tx1"/>
                </a:solidFill>
                <a:latin typeface="Verdana" pitchFamily="34" charset="0"/>
                <a:ea typeface="MS PGothic" pitchFamily="34" charset="-128"/>
              </a:defRPr>
            </a:lvl8pPr>
            <a:lvl9pPr marL="3886200" indent="-228600" eaLnBrk="0" fontAlgn="base" hangingPunct="0">
              <a:spcBef>
                <a:spcPct val="0"/>
              </a:spcBef>
              <a:spcAft>
                <a:spcPct val="0"/>
              </a:spcAft>
              <a:defRPr sz="1600">
                <a:solidFill>
                  <a:schemeClr val="tx1"/>
                </a:solidFill>
                <a:latin typeface="Verdana" pitchFamily="34" charset="0"/>
                <a:ea typeface="MS PGothic" pitchFamily="34" charset="-128"/>
              </a:defRPr>
            </a:lvl9pPr>
          </a:lstStyle>
          <a:p>
            <a:pPr algn="r">
              <a:buFont typeface="Verdana" pitchFamily="34" charset="0"/>
              <a:buNone/>
              <a:defRPr/>
            </a:pPr>
            <a:r>
              <a:rPr lang="en-US" sz="700" dirty="0">
                <a:solidFill>
                  <a:srgbClr val="000000"/>
                </a:solidFill>
                <a:cs typeface="+mn-cs"/>
              </a:rPr>
              <a:t>©2012 Waters Corporation</a:t>
            </a:r>
          </a:p>
        </p:txBody>
      </p:sp>
    </p:spTree>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4" name="Slide Image Placeholder 3"/>
          <p:cNvSpPr>
            <a:spLocks noGrp="1" noRot="1" noChangeAspect="1"/>
          </p:cNvSpPr>
          <p:nvPr>
            <p:ph type="sldImg" idx="2"/>
          </p:nvPr>
        </p:nvSpPr>
        <p:spPr>
          <a:xfrm>
            <a:off x="776614" y="696912"/>
            <a:ext cx="5545673" cy="4159728"/>
          </a:xfrm>
          <a:prstGeom prst="rect">
            <a:avLst/>
          </a:prstGeom>
          <a:noFill/>
          <a:ln w="12700">
            <a:solidFill>
              <a:prstClr val="black"/>
            </a:solidFill>
          </a:ln>
        </p:spPr>
        <p:txBody>
          <a:bodyPr vert="horz" lIns="92738" tIns="46369" rIns="92738" bIns="46369" rtlCol="0" anchor="ctr"/>
          <a:lstStyle/>
          <a:p>
            <a:endParaRPr lang="en-US"/>
          </a:p>
        </p:txBody>
      </p:sp>
      <p:sp>
        <p:nvSpPr>
          <p:cNvPr id="5" name="Notes Placeholder 4"/>
          <p:cNvSpPr>
            <a:spLocks noGrp="1"/>
          </p:cNvSpPr>
          <p:nvPr>
            <p:ph type="body" sz="quarter" idx="3"/>
          </p:nvPr>
        </p:nvSpPr>
        <p:spPr>
          <a:xfrm>
            <a:off x="704677" y="5098093"/>
            <a:ext cx="5643909" cy="3513385"/>
          </a:xfrm>
          <a:prstGeom prst="rect">
            <a:avLst/>
          </a:prstGeom>
        </p:spPr>
        <p:txBody>
          <a:bodyPr vert="horz" lIns="92738" tIns="46369" rIns="92738" bIns="46369"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Slide Number Placeholder 6"/>
          <p:cNvSpPr>
            <a:spLocks noGrp="1"/>
          </p:cNvSpPr>
          <p:nvPr>
            <p:ph type="sldNum" sz="quarter" idx="5"/>
          </p:nvPr>
        </p:nvSpPr>
        <p:spPr>
          <a:xfrm>
            <a:off x="3995876" y="8841885"/>
            <a:ext cx="3055764" cy="465616"/>
          </a:xfrm>
          <a:prstGeom prst="rect">
            <a:avLst/>
          </a:prstGeom>
        </p:spPr>
        <p:txBody>
          <a:bodyPr vert="horz" lIns="92738" tIns="46369" rIns="92738" bIns="46369" rtlCol="0" anchor="b"/>
          <a:lstStyle>
            <a:lvl1pPr algn="r">
              <a:defRPr sz="1000"/>
            </a:lvl1pPr>
          </a:lstStyle>
          <a:p>
            <a:fld id="{ABA269C5-623C-4C10-951F-EF0C470C7972}" type="slidenum">
              <a:rPr lang="en-US" smtClean="0"/>
              <a:pPr/>
              <a:t>‹#›</a:t>
            </a:fld>
            <a:endParaRPr lang="en-US" dirty="0"/>
          </a:p>
        </p:txBody>
      </p:sp>
      <p:sp>
        <p:nvSpPr>
          <p:cNvPr id="8" name="Text Box 4"/>
          <p:cNvSpPr txBox="1">
            <a:spLocks noChangeArrowheads="1"/>
          </p:cNvSpPr>
          <p:nvPr/>
        </p:nvSpPr>
        <p:spPr bwMode="auto">
          <a:xfrm>
            <a:off x="127818" y="9063085"/>
            <a:ext cx="1406525" cy="200025"/>
          </a:xfrm>
          <a:prstGeom prst="rect">
            <a:avLst/>
          </a:prstGeom>
          <a:noFill/>
          <a:ln>
            <a:noFill/>
          </a:ln>
          <a:extLst>
            <a:ext uri="{909E8E84-426E-40DD-AFC4-6F175D3DCCD1}"/>
            <a:ext uri="{91240B29-F687-4F45-9708-019B960494DF}"/>
          </a:extLst>
        </p:spPr>
        <p:txBody>
          <a:bodyPr wrap="none">
            <a:spAutoFit/>
          </a:bodyPr>
          <a:lstStyle>
            <a:lvl1pPr eaLnBrk="0" hangingPunct="0">
              <a:defRPr sz="1600">
                <a:solidFill>
                  <a:schemeClr val="tx1"/>
                </a:solidFill>
                <a:latin typeface="Verdana" pitchFamily="34" charset="0"/>
                <a:ea typeface="MS PGothic" pitchFamily="34" charset="-128"/>
              </a:defRPr>
            </a:lvl1pPr>
            <a:lvl2pPr marL="742950" indent="-285750" eaLnBrk="0" hangingPunct="0">
              <a:defRPr sz="1600">
                <a:solidFill>
                  <a:schemeClr val="tx1"/>
                </a:solidFill>
                <a:latin typeface="Verdana" pitchFamily="34" charset="0"/>
                <a:ea typeface="MS PGothic" pitchFamily="34" charset="-128"/>
              </a:defRPr>
            </a:lvl2pPr>
            <a:lvl3pPr marL="1143000" indent="-228600" eaLnBrk="0" hangingPunct="0">
              <a:defRPr sz="1600">
                <a:solidFill>
                  <a:schemeClr val="tx1"/>
                </a:solidFill>
                <a:latin typeface="Verdana" pitchFamily="34" charset="0"/>
                <a:ea typeface="MS PGothic" pitchFamily="34" charset="-128"/>
              </a:defRPr>
            </a:lvl3pPr>
            <a:lvl4pPr marL="1600200" indent="-228600" eaLnBrk="0" hangingPunct="0">
              <a:defRPr sz="1600">
                <a:solidFill>
                  <a:schemeClr val="tx1"/>
                </a:solidFill>
                <a:latin typeface="Verdana" pitchFamily="34" charset="0"/>
                <a:ea typeface="MS PGothic" pitchFamily="34" charset="-128"/>
              </a:defRPr>
            </a:lvl4pPr>
            <a:lvl5pPr marL="2057400" indent="-228600" eaLnBrk="0" hangingPunct="0">
              <a:defRPr sz="1600">
                <a:solidFill>
                  <a:schemeClr val="tx1"/>
                </a:solidFill>
                <a:latin typeface="Verdana" pitchFamily="34" charset="0"/>
                <a:ea typeface="MS PGothic" pitchFamily="34" charset="-128"/>
              </a:defRPr>
            </a:lvl5pPr>
            <a:lvl6pPr marL="2514600" indent="-228600" eaLnBrk="0" fontAlgn="base" hangingPunct="0">
              <a:spcBef>
                <a:spcPct val="0"/>
              </a:spcBef>
              <a:spcAft>
                <a:spcPct val="0"/>
              </a:spcAft>
              <a:defRPr sz="1600">
                <a:solidFill>
                  <a:schemeClr val="tx1"/>
                </a:solidFill>
                <a:latin typeface="Verdana" pitchFamily="34" charset="0"/>
                <a:ea typeface="MS PGothic" pitchFamily="34" charset="-128"/>
              </a:defRPr>
            </a:lvl6pPr>
            <a:lvl7pPr marL="2971800" indent="-228600" eaLnBrk="0" fontAlgn="base" hangingPunct="0">
              <a:spcBef>
                <a:spcPct val="0"/>
              </a:spcBef>
              <a:spcAft>
                <a:spcPct val="0"/>
              </a:spcAft>
              <a:defRPr sz="1600">
                <a:solidFill>
                  <a:schemeClr val="tx1"/>
                </a:solidFill>
                <a:latin typeface="Verdana" pitchFamily="34" charset="0"/>
                <a:ea typeface="MS PGothic" pitchFamily="34" charset="-128"/>
              </a:defRPr>
            </a:lvl7pPr>
            <a:lvl8pPr marL="3429000" indent="-228600" eaLnBrk="0" fontAlgn="base" hangingPunct="0">
              <a:spcBef>
                <a:spcPct val="0"/>
              </a:spcBef>
              <a:spcAft>
                <a:spcPct val="0"/>
              </a:spcAft>
              <a:defRPr sz="1600">
                <a:solidFill>
                  <a:schemeClr val="tx1"/>
                </a:solidFill>
                <a:latin typeface="Verdana" pitchFamily="34" charset="0"/>
                <a:ea typeface="MS PGothic" pitchFamily="34" charset="-128"/>
              </a:defRPr>
            </a:lvl8pPr>
            <a:lvl9pPr marL="3886200" indent="-228600" eaLnBrk="0" fontAlgn="base" hangingPunct="0">
              <a:spcBef>
                <a:spcPct val="0"/>
              </a:spcBef>
              <a:spcAft>
                <a:spcPct val="0"/>
              </a:spcAft>
              <a:defRPr sz="1600">
                <a:solidFill>
                  <a:schemeClr val="tx1"/>
                </a:solidFill>
                <a:latin typeface="Verdana" pitchFamily="34" charset="0"/>
                <a:ea typeface="MS PGothic" pitchFamily="34" charset="-128"/>
              </a:defRPr>
            </a:lvl9pPr>
          </a:lstStyle>
          <a:p>
            <a:pPr algn="r">
              <a:buFont typeface="Verdana" pitchFamily="34" charset="0"/>
              <a:buNone/>
              <a:defRPr/>
            </a:pPr>
            <a:r>
              <a:rPr lang="en-US" sz="700" dirty="0">
                <a:solidFill>
                  <a:srgbClr val="000000"/>
                </a:solidFill>
                <a:cs typeface="+mn-cs"/>
              </a:rPr>
              <a:t>©</a:t>
            </a:r>
            <a:r>
              <a:rPr lang="en-US" sz="700" dirty="0" smtClean="0">
                <a:solidFill>
                  <a:srgbClr val="000000"/>
                </a:solidFill>
                <a:cs typeface="+mn-cs"/>
              </a:rPr>
              <a:t>2013 </a:t>
            </a:r>
            <a:r>
              <a:rPr lang="en-US" sz="700" dirty="0">
                <a:solidFill>
                  <a:srgbClr val="000000"/>
                </a:solidFill>
                <a:cs typeface="+mn-cs"/>
              </a:rPr>
              <a:t>Waters Corporation</a:t>
            </a:r>
          </a:p>
        </p:txBody>
      </p:sp>
      <p:sp>
        <p:nvSpPr>
          <p:cNvPr id="6" name="Footer Placeholder 5"/>
          <p:cNvSpPr>
            <a:spLocks noGrp="1"/>
          </p:cNvSpPr>
          <p:nvPr>
            <p:ph type="ftr" sz="quarter" idx="4"/>
          </p:nvPr>
        </p:nvSpPr>
        <p:spPr>
          <a:xfrm>
            <a:off x="0" y="8842375"/>
            <a:ext cx="3055938" cy="465138"/>
          </a:xfrm>
          <a:prstGeom prst="rect">
            <a:avLst/>
          </a:prstGeom>
        </p:spPr>
        <p:txBody>
          <a:bodyPr vert="horz" lIns="91440" tIns="45720" rIns="91440" bIns="45720" rtlCol="0" anchor="b"/>
          <a:lstStyle>
            <a:lvl1pPr algn="l">
              <a:defRPr sz="1200"/>
            </a:lvl1pPr>
          </a:lstStyle>
          <a:p>
            <a:endParaRPr lang="en-US" dirty="0"/>
          </a:p>
        </p:txBody>
      </p:sp>
      <p:sp>
        <p:nvSpPr>
          <p:cNvPr id="9" name="TextBox 8"/>
          <p:cNvSpPr txBox="1"/>
          <p:nvPr/>
        </p:nvSpPr>
        <p:spPr>
          <a:xfrm>
            <a:off x="3360716" y="8970546"/>
            <a:ext cx="857927" cy="246221"/>
          </a:xfrm>
          <a:prstGeom prst="rect">
            <a:avLst/>
          </a:prstGeom>
          <a:noFill/>
        </p:spPr>
        <p:txBody>
          <a:bodyPr wrap="none" rtlCol="0">
            <a:spAutoFit/>
          </a:bodyPr>
          <a:lstStyle/>
          <a:p>
            <a:r>
              <a:rPr lang="en-US" sz="1000" dirty="0" err="1" smtClean="0"/>
              <a:t>Ver</a:t>
            </a:r>
            <a:r>
              <a:rPr lang="en-US" sz="1000" dirty="0" smtClean="0"/>
              <a:t> 01813</a:t>
            </a:r>
            <a:endParaRPr lang="en-US" sz="1000" dirty="0"/>
          </a:p>
        </p:txBody>
      </p:sp>
    </p:spTree>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84.xml"/><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2" Type="http://schemas.openxmlformats.org/officeDocument/2006/relationships/slide" Target="../slides/slide85.xml"/><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2" Type="http://schemas.openxmlformats.org/officeDocument/2006/relationships/slide" Target="../slides/slide86.xml"/><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2" Type="http://schemas.openxmlformats.org/officeDocument/2006/relationships/slide" Target="../slides/slide87.xml"/><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2" Type="http://schemas.openxmlformats.org/officeDocument/2006/relationships/slide" Target="../slides/slide88.xml"/><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2" Type="http://schemas.openxmlformats.org/officeDocument/2006/relationships/slide" Target="../slides/slide89.xml"/><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2" Type="http://schemas.openxmlformats.org/officeDocument/2006/relationships/slide" Target="../slides/slide90.xml"/><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2" Type="http://schemas.openxmlformats.org/officeDocument/2006/relationships/slide" Target="../slides/slide91.xml"/><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2" Type="http://schemas.openxmlformats.org/officeDocument/2006/relationships/slide" Target="../slides/slide92.xml"/><Relationship Id="rId1" Type="http://schemas.openxmlformats.org/officeDocument/2006/relationships/notesMaster" Target="../notesMasters/notesMaster1.xml"/></Relationships>
</file>

<file path=ppt/notesSlides/_rels/notesSlide93.xml.rels><?xml version="1.0" encoding="UTF-8" standalone="yes"?>
<Relationships xmlns="http://schemas.openxmlformats.org/package/2006/relationships"><Relationship Id="rId2" Type="http://schemas.openxmlformats.org/officeDocument/2006/relationships/slide" Target="../slides/slide93.xml"/><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2" Type="http://schemas.openxmlformats.org/officeDocument/2006/relationships/slide" Target="../slides/slide94.xml"/><Relationship Id="rId1" Type="http://schemas.openxmlformats.org/officeDocument/2006/relationships/notesMaster" Target="../notesMasters/notesMaster1.xml"/></Relationships>
</file>

<file path=ppt/notesSlides/_rels/notesSlide95.xml.rels><?xml version="1.0" encoding="UTF-8" standalone="yes"?>
<Relationships xmlns="http://schemas.openxmlformats.org/package/2006/relationships"><Relationship Id="rId2" Type="http://schemas.openxmlformats.org/officeDocument/2006/relationships/slide" Target="../slides/slide95.xml"/><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2" Type="http://schemas.openxmlformats.org/officeDocument/2006/relationships/slide" Target="../slides/slide96.xml"/><Relationship Id="rId1" Type="http://schemas.openxmlformats.org/officeDocument/2006/relationships/notesMaster" Target="../notesMasters/notesMaster1.xml"/></Relationships>
</file>

<file path=ppt/notesSlides/_rels/notesSlide97.xml.rels><?xml version="1.0" encoding="UTF-8" standalone="yes"?>
<Relationships xmlns="http://schemas.openxmlformats.org/package/2006/relationships"><Relationship Id="rId2" Type="http://schemas.openxmlformats.org/officeDocument/2006/relationships/slide" Target="../slides/slide97.xml"/><Relationship Id="rId1" Type="http://schemas.openxmlformats.org/officeDocument/2006/relationships/notesMaster" Target="../notesMasters/notesMaster1.xml"/></Relationships>
</file>

<file path=ppt/notesSlides/_rels/notesSlide98.xml.rels><?xml version="1.0" encoding="UTF-8" standalone="yes"?>
<Relationships xmlns="http://schemas.openxmlformats.org/package/2006/relationships"><Relationship Id="rId2" Type="http://schemas.openxmlformats.org/officeDocument/2006/relationships/slide" Target="../slides/slide98.xml"/><Relationship Id="rId1" Type="http://schemas.openxmlformats.org/officeDocument/2006/relationships/notesMaster" Target="../notesMasters/notesMaster1.xml"/></Relationships>
</file>

<file path=ppt/notesSlides/_rels/notesSlide99.xml.rels><?xml version="1.0" encoding="UTF-8" standalone="yes"?>
<Relationships xmlns="http://schemas.openxmlformats.org/package/2006/relationships"><Relationship Id="rId2" Type="http://schemas.openxmlformats.org/officeDocument/2006/relationships/slide" Target="../slides/slide99.xml"/><Relationship Id="rId1" Type="http://schemas.openxmlformats.org/officeDocument/2006/relationships/notesMaster" Target="../notesMasters/notesMaster1.xml"/></Relationships>
</file>

<file path=ppt/notesSlides/_rels/notesSlide100.xml.rels><?xml version="1.0" encoding="UTF-8" standalone="yes"?>
<Relationships xmlns="http://schemas.openxmlformats.org/package/2006/relationships"><Relationship Id="rId2" Type="http://schemas.openxmlformats.org/officeDocument/2006/relationships/slide" Target="../slides/slide100.xml"/><Relationship Id="rId1" Type="http://schemas.openxmlformats.org/officeDocument/2006/relationships/notesMaster" Target="../notesMasters/notesMaster1.xml"/></Relationships>
</file>

<file path=ppt/notesSlides/_rels/notesSlide101.xml.rels><?xml version="1.0" encoding="UTF-8" standalone="yes"?>
<Relationships xmlns="http://schemas.openxmlformats.org/package/2006/relationships"><Relationship Id="rId2" Type="http://schemas.openxmlformats.org/officeDocument/2006/relationships/slide" Target="../slides/slide101.xml"/><Relationship Id="rId1" Type="http://schemas.openxmlformats.org/officeDocument/2006/relationships/notesMaster" Target="../notesMasters/notesMaster1.xml"/></Relationships>
</file>

<file path=ppt/notesSlides/_rels/notesSlide102.xml.rels><?xml version="1.0" encoding="UTF-8" standalone="yes"?>
<Relationships xmlns="http://schemas.openxmlformats.org/package/2006/relationships"><Relationship Id="rId2" Type="http://schemas.openxmlformats.org/officeDocument/2006/relationships/slide" Target="../slides/slide102.xml"/><Relationship Id="rId1" Type="http://schemas.openxmlformats.org/officeDocument/2006/relationships/notesMaster" Target="../notesMasters/notesMaster1.xml"/></Relationships>
</file>

<file path=ppt/notesSlides/_rels/notesSlide103.xml.rels><?xml version="1.0" encoding="UTF-8" standalone="yes"?>
<Relationships xmlns="http://schemas.openxmlformats.org/package/2006/relationships"><Relationship Id="rId2" Type="http://schemas.openxmlformats.org/officeDocument/2006/relationships/slide" Target="../slides/slide103.xml"/><Relationship Id="rId1" Type="http://schemas.openxmlformats.org/officeDocument/2006/relationships/notesMaster" Target="../notesMasters/notesMaster1.xml"/></Relationships>
</file>

<file path=ppt/notesSlides/_rels/notesSlide104.xml.rels><?xml version="1.0" encoding="UTF-8" standalone="yes"?>
<Relationships xmlns="http://schemas.openxmlformats.org/package/2006/relationships"><Relationship Id="rId2" Type="http://schemas.openxmlformats.org/officeDocument/2006/relationships/slide" Target="../slides/slide104.xml"/><Relationship Id="rId1" Type="http://schemas.openxmlformats.org/officeDocument/2006/relationships/notesMaster" Target="../notesMasters/notesMaster1.xml"/></Relationships>
</file>

<file path=ppt/notesSlides/_rels/notesSlide105.xml.rels><?xml version="1.0" encoding="UTF-8" standalone="yes"?>
<Relationships xmlns="http://schemas.openxmlformats.org/package/2006/relationships"><Relationship Id="rId2" Type="http://schemas.openxmlformats.org/officeDocument/2006/relationships/slide" Target="../slides/slide105.xml"/><Relationship Id="rId1" Type="http://schemas.openxmlformats.org/officeDocument/2006/relationships/notesMaster" Target="../notesMasters/notesMaster1.xml"/></Relationships>
</file>

<file path=ppt/notesSlides/_rels/notesSlide106.xml.rels><?xml version="1.0" encoding="UTF-8" standalone="yes"?>
<Relationships xmlns="http://schemas.openxmlformats.org/package/2006/relationships"><Relationship Id="rId2" Type="http://schemas.openxmlformats.org/officeDocument/2006/relationships/slide" Target="../slides/slide106.xml"/><Relationship Id="rId1" Type="http://schemas.openxmlformats.org/officeDocument/2006/relationships/notesMaster" Target="../notesMasters/notesMaster1.xml"/></Relationships>
</file>

<file path=ppt/notesSlides/_rels/notesSlide107.xml.rels><?xml version="1.0" encoding="UTF-8" standalone="yes"?>
<Relationships xmlns="http://schemas.openxmlformats.org/package/2006/relationships"><Relationship Id="rId2" Type="http://schemas.openxmlformats.org/officeDocument/2006/relationships/slide" Target="../slides/slide107.xml"/><Relationship Id="rId1" Type="http://schemas.openxmlformats.org/officeDocument/2006/relationships/notesMaster" Target="../notesMasters/notesMaster1.xml"/></Relationships>
</file>

<file path=ppt/notesSlides/_rels/notesSlide108.xml.rels><?xml version="1.0" encoding="UTF-8" standalone="yes"?>
<Relationships xmlns="http://schemas.openxmlformats.org/package/2006/relationships"><Relationship Id="rId2" Type="http://schemas.openxmlformats.org/officeDocument/2006/relationships/slide" Target="../slides/slide108.xml"/><Relationship Id="rId1" Type="http://schemas.openxmlformats.org/officeDocument/2006/relationships/notesMaster" Target="../notesMasters/notesMaster1.xml"/></Relationships>
</file>

<file path=ppt/notesSlides/_rels/notesSlide109.xml.rels><?xml version="1.0" encoding="UTF-8" standalone="yes"?>
<Relationships xmlns="http://schemas.openxmlformats.org/package/2006/relationships"><Relationship Id="rId2" Type="http://schemas.openxmlformats.org/officeDocument/2006/relationships/slide" Target="../slides/slide109.xml"/><Relationship Id="rId1" Type="http://schemas.openxmlformats.org/officeDocument/2006/relationships/notesMaster" Target="../notesMasters/notesMaster1.xml"/></Relationships>
</file>

<file path=ppt/notesSlides/_rels/notesSlide110.xml.rels><?xml version="1.0" encoding="UTF-8" standalone="yes"?>
<Relationships xmlns="http://schemas.openxmlformats.org/package/2006/relationships"><Relationship Id="rId2" Type="http://schemas.openxmlformats.org/officeDocument/2006/relationships/slide" Target="../slides/slide110.xml"/><Relationship Id="rId1" Type="http://schemas.openxmlformats.org/officeDocument/2006/relationships/notesMaster" Target="../notesMasters/notesMaster1.xml"/></Relationships>
</file>

<file path=ppt/notesSlides/_rels/notesSlide111.xml.rels><?xml version="1.0" encoding="UTF-8" standalone="yes"?>
<Relationships xmlns="http://schemas.openxmlformats.org/package/2006/relationships"><Relationship Id="rId2" Type="http://schemas.openxmlformats.org/officeDocument/2006/relationships/slide" Target="../slides/slide111.xml"/><Relationship Id="rId1" Type="http://schemas.openxmlformats.org/officeDocument/2006/relationships/notesMaster" Target="../notesMasters/notesMaster1.xml"/></Relationships>
</file>

<file path=ppt/notesSlides/_rels/notesSlide112.xml.rels><?xml version="1.0" encoding="UTF-8" standalone="yes"?>
<Relationships xmlns="http://schemas.openxmlformats.org/package/2006/relationships"><Relationship Id="rId2" Type="http://schemas.openxmlformats.org/officeDocument/2006/relationships/slide" Target="../slides/slide112.xml"/><Relationship Id="rId1" Type="http://schemas.openxmlformats.org/officeDocument/2006/relationships/notesMaster" Target="../notesMasters/notesMaster1.xml"/></Relationships>
</file>

<file path=ppt/notesSlides/_rels/notesSlide113.xml.rels><?xml version="1.0" encoding="UTF-8" standalone="yes"?>
<Relationships xmlns="http://schemas.openxmlformats.org/package/2006/relationships"><Relationship Id="rId2" Type="http://schemas.openxmlformats.org/officeDocument/2006/relationships/slide" Target="../slides/slide113.xml"/><Relationship Id="rId1" Type="http://schemas.openxmlformats.org/officeDocument/2006/relationships/notesMaster" Target="../notesMasters/notesMaster1.xml"/></Relationships>
</file>

<file path=ppt/notesSlides/_rels/notesSlide114.xml.rels><?xml version="1.0" encoding="UTF-8" standalone="yes"?>
<Relationships xmlns="http://schemas.openxmlformats.org/package/2006/relationships"><Relationship Id="rId2" Type="http://schemas.openxmlformats.org/officeDocument/2006/relationships/slide" Target="../slides/slide114.xml"/><Relationship Id="rId1" Type="http://schemas.openxmlformats.org/officeDocument/2006/relationships/notesMaster" Target="../notesMasters/notesMaster1.xml"/></Relationships>
</file>

<file path=ppt/notesSlides/_rels/notesSlide115.xml.rels><?xml version="1.0" encoding="UTF-8" standalone="yes"?>
<Relationships xmlns="http://schemas.openxmlformats.org/package/2006/relationships"><Relationship Id="rId2" Type="http://schemas.openxmlformats.org/officeDocument/2006/relationships/slide" Target="../slides/slide115.xml"/><Relationship Id="rId1" Type="http://schemas.openxmlformats.org/officeDocument/2006/relationships/notesMaster" Target="../notesMasters/notesMaster1.xml"/></Relationships>
</file>

<file path=ppt/notesSlides/_rels/notesSlide116.xml.rels><?xml version="1.0" encoding="UTF-8" standalone="yes"?>
<Relationships xmlns="http://schemas.openxmlformats.org/package/2006/relationships"><Relationship Id="rId2" Type="http://schemas.openxmlformats.org/officeDocument/2006/relationships/slide" Target="../slides/slide116.xml"/><Relationship Id="rId1" Type="http://schemas.openxmlformats.org/officeDocument/2006/relationships/notesMaster" Target="../notesMasters/notesMaster1.xml"/></Relationships>
</file>

<file path=ppt/notesSlides/_rels/notesSlide117.xml.rels><?xml version="1.0" encoding="UTF-8" standalone="yes"?>
<Relationships xmlns="http://schemas.openxmlformats.org/package/2006/relationships"><Relationship Id="rId2" Type="http://schemas.openxmlformats.org/officeDocument/2006/relationships/slide" Target="../slides/slide117.xml"/><Relationship Id="rId1" Type="http://schemas.openxmlformats.org/officeDocument/2006/relationships/notesMaster" Target="../notesMasters/notesMaster1.xml"/></Relationships>
</file>

<file path=ppt/notesSlides/_rels/notesSlide118.xml.rels><?xml version="1.0" encoding="UTF-8" standalone="yes"?>
<Relationships xmlns="http://schemas.openxmlformats.org/package/2006/relationships"><Relationship Id="rId2" Type="http://schemas.openxmlformats.org/officeDocument/2006/relationships/slide" Target="../slides/slide118.xml"/><Relationship Id="rId1" Type="http://schemas.openxmlformats.org/officeDocument/2006/relationships/notesMaster" Target="../notesMasters/notesMaster1.xml"/></Relationships>
</file>

<file path=ppt/notesSlides/_rels/notesSlide119.xml.rels><?xml version="1.0" encoding="UTF-8" standalone="yes"?>
<Relationships xmlns="http://schemas.openxmlformats.org/package/2006/relationships"><Relationship Id="rId2" Type="http://schemas.openxmlformats.org/officeDocument/2006/relationships/slide" Target="../slides/slide119.xml"/><Relationship Id="rId1" Type="http://schemas.openxmlformats.org/officeDocument/2006/relationships/notesMaster" Target="../notesMasters/notesMaster1.xml"/></Relationships>
</file>

<file path=ppt/notesSlides/_rels/notesSlide120.xml.rels><?xml version="1.0" encoding="UTF-8" standalone="yes"?>
<Relationships xmlns="http://schemas.openxmlformats.org/package/2006/relationships"><Relationship Id="rId2" Type="http://schemas.openxmlformats.org/officeDocument/2006/relationships/slide" Target="../slides/slide120.xml"/><Relationship Id="rId1" Type="http://schemas.openxmlformats.org/officeDocument/2006/relationships/notesMaster" Target="../notesMasters/notesMaster1.xml"/></Relationships>
</file>

<file path=ppt/notesSlides/_rels/notesSlide121.xml.rels><?xml version="1.0" encoding="UTF-8" standalone="yes"?>
<Relationships xmlns="http://schemas.openxmlformats.org/package/2006/relationships"><Relationship Id="rId2" Type="http://schemas.openxmlformats.org/officeDocument/2006/relationships/slide" Target="../slides/slide121.xml"/><Relationship Id="rId1" Type="http://schemas.openxmlformats.org/officeDocument/2006/relationships/notesMaster" Target="../notesMasters/notesMaster1.xml"/></Relationships>
</file>

<file path=ppt/notesSlides/_rels/notesSlide122.xml.rels><?xml version="1.0" encoding="UTF-8" standalone="yes"?>
<Relationships xmlns="http://schemas.openxmlformats.org/package/2006/relationships"><Relationship Id="rId2" Type="http://schemas.openxmlformats.org/officeDocument/2006/relationships/slide" Target="../slides/slide122.xml"/><Relationship Id="rId1" Type="http://schemas.openxmlformats.org/officeDocument/2006/relationships/notesMaster" Target="../notesMasters/notesMaster1.xml"/></Relationships>
</file>

<file path=ppt/notesSlides/_rels/notesSlide123.xml.rels><?xml version="1.0" encoding="UTF-8" standalone="yes"?>
<Relationships xmlns="http://schemas.openxmlformats.org/package/2006/relationships"><Relationship Id="rId2" Type="http://schemas.openxmlformats.org/officeDocument/2006/relationships/slide" Target="../slides/slide123.xml"/><Relationship Id="rId1" Type="http://schemas.openxmlformats.org/officeDocument/2006/relationships/notesMaster" Target="../notesMasters/notesMaster1.xml"/></Relationships>
</file>

<file path=ppt/notesSlides/_rels/notesSlide124.xml.rels><?xml version="1.0" encoding="UTF-8" standalone="yes"?>
<Relationships xmlns="http://schemas.openxmlformats.org/package/2006/relationships"><Relationship Id="rId2" Type="http://schemas.openxmlformats.org/officeDocument/2006/relationships/slide" Target="../slides/slide124.xml"/><Relationship Id="rId1" Type="http://schemas.openxmlformats.org/officeDocument/2006/relationships/notesMaster" Target="../notesMasters/notesMaster1.xml"/></Relationships>
</file>

<file path=ppt/notesSlides/_rels/notesSlide125.xml.rels><?xml version="1.0" encoding="UTF-8" standalone="yes"?>
<Relationships xmlns="http://schemas.openxmlformats.org/package/2006/relationships"><Relationship Id="rId2" Type="http://schemas.openxmlformats.org/officeDocument/2006/relationships/slide" Target="../slides/slide125.xml"/><Relationship Id="rId1" Type="http://schemas.openxmlformats.org/officeDocument/2006/relationships/notesMaster" Target="../notesMasters/notesMaster1.xml"/></Relationships>
</file>

<file path=ppt/notesSlides/_rels/notesSlide126.xml.rels><?xml version="1.0" encoding="UTF-8" standalone="yes"?>
<Relationships xmlns="http://schemas.openxmlformats.org/package/2006/relationships"><Relationship Id="rId2" Type="http://schemas.openxmlformats.org/officeDocument/2006/relationships/slide" Target="../slides/slide126.xml"/><Relationship Id="rId1" Type="http://schemas.openxmlformats.org/officeDocument/2006/relationships/notesMaster" Target="../notesMasters/notesMaster1.xml"/></Relationships>
</file>

<file path=ppt/notesSlides/_rels/notesSlide127.xml.rels><?xml version="1.0" encoding="UTF-8" standalone="yes"?>
<Relationships xmlns="http://schemas.openxmlformats.org/package/2006/relationships"><Relationship Id="rId2" Type="http://schemas.openxmlformats.org/officeDocument/2006/relationships/slide" Target="../slides/slide127.xml"/><Relationship Id="rId1" Type="http://schemas.openxmlformats.org/officeDocument/2006/relationships/notesMaster" Target="../notesMasters/notesMaster1.xml"/></Relationships>
</file>

<file path=ppt/notesSlides/_rels/notesSlide128.xml.rels><?xml version="1.0" encoding="UTF-8" standalone="yes"?>
<Relationships xmlns="http://schemas.openxmlformats.org/package/2006/relationships"><Relationship Id="rId2" Type="http://schemas.openxmlformats.org/officeDocument/2006/relationships/slide" Target="../slides/slide128.xml"/><Relationship Id="rId1" Type="http://schemas.openxmlformats.org/officeDocument/2006/relationships/notesMaster" Target="../notesMasters/notesMaster1.xml"/></Relationships>
</file>

<file path=ppt/notesSlides/_rels/notesSlide129.xml.rels><?xml version="1.0" encoding="UTF-8" standalone="yes"?>
<Relationships xmlns="http://schemas.openxmlformats.org/package/2006/relationships"><Relationship Id="rId2" Type="http://schemas.openxmlformats.org/officeDocument/2006/relationships/slide" Target="../slides/slide129.xml"/><Relationship Id="rId1" Type="http://schemas.openxmlformats.org/officeDocument/2006/relationships/notesMaster" Target="../notesMasters/notesMaster1.xml"/></Relationships>
</file>

<file path=ppt/notesSlides/_rels/notesSlide130.xml.rels><?xml version="1.0" encoding="UTF-8" standalone="yes"?>
<Relationships xmlns="http://schemas.openxmlformats.org/package/2006/relationships"><Relationship Id="rId2" Type="http://schemas.openxmlformats.org/officeDocument/2006/relationships/slide" Target="../slides/slide130.xml"/><Relationship Id="rId1" Type="http://schemas.openxmlformats.org/officeDocument/2006/relationships/notesMaster" Target="../notesMasters/notesMaster1.xml"/></Relationships>
</file>

<file path=ppt/notesSlides/_rels/notesSlide131.xml.rels><?xml version="1.0" encoding="UTF-8" standalone="yes"?>
<Relationships xmlns="http://schemas.openxmlformats.org/package/2006/relationships"><Relationship Id="rId2" Type="http://schemas.openxmlformats.org/officeDocument/2006/relationships/slide" Target="../slides/slide131.xml"/><Relationship Id="rId1" Type="http://schemas.openxmlformats.org/officeDocument/2006/relationships/notesMaster" Target="../notesMasters/notesMaster1.xml"/></Relationships>
</file>

<file path=ppt/notesSlides/_rels/notesSlide132.xml.rels><?xml version="1.0" encoding="UTF-8" standalone="yes"?>
<Relationships xmlns="http://schemas.openxmlformats.org/package/2006/relationships"><Relationship Id="rId2" Type="http://schemas.openxmlformats.org/officeDocument/2006/relationships/slide" Target="../slides/slide132.xml"/><Relationship Id="rId1" Type="http://schemas.openxmlformats.org/officeDocument/2006/relationships/notesMaster" Target="../notesMasters/notesMaster1.xml"/></Relationships>
</file>

<file path=ppt/notesSlides/_rels/notesSlide133.xml.rels><?xml version="1.0" encoding="UTF-8" standalone="yes"?>
<Relationships xmlns="http://schemas.openxmlformats.org/package/2006/relationships"><Relationship Id="rId2" Type="http://schemas.openxmlformats.org/officeDocument/2006/relationships/slide" Target="../slides/slide133.xml"/><Relationship Id="rId1" Type="http://schemas.openxmlformats.org/officeDocument/2006/relationships/notesMaster" Target="../notesMasters/notesMaster1.xml"/></Relationships>
</file>

<file path=ppt/notesSlides/_rels/notesSlide134.xml.rels><?xml version="1.0" encoding="UTF-8" standalone="yes"?>
<Relationships xmlns="http://schemas.openxmlformats.org/package/2006/relationships"><Relationship Id="rId2" Type="http://schemas.openxmlformats.org/officeDocument/2006/relationships/slide" Target="../slides/slide134.xml"/><Relationship Id="rId1" Type="http://schemas.openxmlformats.org/officeDocument/2006/relationships/notesMaster" Target="../notesMasters/notesMaster1.xml"/></Relationships>
</file>

<file path=ppt/notesSlides/_rels/notesSlide135.xml.rels><?xml version="1.0" encoding="UTF-8" standalone="yes"?>
<Relationships xmlns="http://schemas.openxmlformats.org/package/2006/relationships"><Relationship Id="rId2" Type="http://schemas.openxmlformats.org/officeDocument/2006/relationships/slide" Target="../slides/slide135.xml"/><Relationship Id="rId1" Type="http://schemas.openxmlformats.org/officeDocument/2006/relationships/notesMaster" Target="../notesMasters/notesMaster1.xml"/></Relationships>
</file>

<file path=ppt/notesSlides/_rels/notesSlide136.xml.rels><?xml version="1.0" encoding="UTF-8" standalone="yes"?>
<Relationships xmlns="http://schemas.openxmlformats.org/package/2006/relationships"><Relationship Id="rId2" Type="http://schemas.openxmlformats.org/officeDocument/2006/relationships/slide" Target="../slides/slide136.xml"/><Relationship Id="rId1" Type="http://schemas.openxmlformats.org/officeDocument/2006/relationships/notesMaster" Target="../notesMasters/notesMaster1.xml"/></Relationships>
</file>

<file path=ppt/notesSlides/_rels/notesSlide137.xml.rels><?xml version="1.0" encoding="UTF-8" standalone="yes"?>
<Relationships xmlns="http://schemas.openxmlformats.org/package/2006/relationships"><Relationship Id="rId2" Type="http://schemas.openxmlformats.org/officeDocument/2006/relationships/slide" Target="../slides/slide137.xml"/><Relationship Id="rId1" Type="http://schemas.openxmlformats.org/officeDocument/2006/relationships/notesMaster" Target="../notesMasters/notesMaster1.xml"/></Relationships>
</file>

<file path=ppt/notesSlides/_rels/notesSlide138.xml.rels><?xml version="1.0" encoding="UTF-8" standalone="yes"?>
<Relationships xmlns="http://schemas.openxmlformats.org/package/2006/relationships"><Relationship Id="rId2" Type="http://schemas.openxmlformats.org/officeDocument/2006/relationships/slide" Target="../slides/slide138.xml"/><Relationship Id="rId1" Type="http://schemas.openxmlformats.org/officeDocument/2006/relationships/notesMaster" Target="../notesMasters/notesMaster1.xml"/></Relationships>
</file>

<file path=ppt/notesSlides/_rels/notesSlide139.xml.rels><?xml version="1.0" encoding="UTF-8" standalone="yes"?>
<Relationships xmlns="http://schemas.openxmlformats.org/package/2006/relationships"><Relationship Id="rId2" Type="http://schemas.openxmlformats.org/officeDocument/2006/relationships/slide" Target="../slides/slide139.xml"/><Relationship Id="rId1" Type="http://schemas.openxmlformats.org/officeDocument/2006/relationships/notesMaster" Target="../notesMasters/notesMaster1.xml"/></Relationships>
</file>

<file path=ppt/notesSlides/_rels/notesSlide140.xml.rels><?xml version="1.0" encoding="UTF-8" standalone="yes"?>
<Relationships xmlns="http://schemas.openxmlformats.org/package/2006/relationships"><Relationship Id="rId2" Type="http://schemas.openxmlformats.org/officeDocument/2006/relationships/slide" Target="../slides/slide140.xml"/><Relationship Id="rId1" Type="http://schemas.openxmlformats.org/officeDocument/2006/relationships/notesMaster" Target="../notesMasters/notesMaster1.xml"/></Relationships>
</file>

<file path=ppt/notesSlides/_rels/notesSlide141.xml.rels><?xml version="1.0" encoding="UTF-8" standalone="yes"?>
<Relationships xmlns="http://schemas.openxmlformats.org/package/2006/relationships"><Relationship Id="rId2" Type="http://schemas.openxmlformats.org/officeDocument/2006/relationships/slide" Target="../slides/slide141.xml"/><Relationship Id="rId1" Type="http://schemas.openxmlformats.org/officeDocument/2006/relationships/notesMaster" Target="../notesMasters/notesMaster1.xml"/></Relationships>
</file>

<file path=ppt/notesSlides/_rels/notesSlide142.xml.rels><?xml version="1.0" encoding="UTF-8" standalone="yes"?>
<Relationships xmlns="http://schemas.openxmlformats.org/package/2006/relationships"><Relationship Id="rId2" Type="http://schemas.openxmlformats.org/officeDocument/2006/relationships/slide" Target="../slides/slide142.xml"/><Relationship Id="rId1" Type="http://schemas.openxmlformats.org/officeDocument/2006/relationships/notesMaster" Target="../notesMasters/notesMaster1.xml"/></Relationships>
</file>

<file path=ppt/notesSlides/_rels/notesSlide143.xml.rels><?xml version="1.0" encoding="UTF-8" standalone="yes"?>
<Relationships xmlns="http://schemas.openxmlformats.org/package/2006/relationships"><Relationship Id="rId2" Type="http://schemas.openxmlformats.org/officeDocument/2006/relationships/slide" Target="../slides/slide143.xml"/><Relationship Id="rId1" Type="http://schemas.openxmlformats.org/officeDocument/2006/relationships/notesMaster" Target="../notesMasters/notesMaster1.xml"/></Relationships>
</file>

<file path=ppt/notesSlides/_rels/notesSlide144.xml.rels><?xml version="1.0" encoding="UTF-8" standalone="yes"?>
<Relationships xmlns="http://schemas.openxmlformats.org/package/2006/relationships"><Relationship Id="rId2" Type="http://schemas.openxmlformats.org/officeDocument/2006/relationships/slide" Target="../slides/slide144.xml"/><Relationship Id="rId1" Type="http://schemas.openxmlformats.org/officeDocument/2006/relationships/notesMaster" Target="../notesMasters/notesMaster1.xml"/></Relationships>
</file>

<file path=ppt/notesSlides/_rels/notesSlide145.xml.rels><?xml version="1.0" encoding="UTF-8" standalone="yes"?>
<Relationships xmlns="http://schemas.openxmlformats.org/package/2006/relationships"><Relationship Id="rId2" Type="http://schemas.openxmlformats.org/officeDocument/2006/relationships/slide" Target="../slides/slide145.xml"/><Relationship Id="rId1" Type="http://schemas.openxmlformats.org/officeDocument/2006/relationships/notesMaster" Target="../notesMasters/notesMaster1.xml"/></Relationships>
</file>

<file path=ppt/notesSlides/_rels/notesSlide146.xml.rels><?xml version="1.0" encoding="UTF-8" standalone="yes"?>
<Relationships xmlns="http://schemas.openxmlformats.org/package/2006/relationships"><Relationship Id="rId2" Type="http://schemas.openxmlformats.org/officeDocument/2006/relationships/slide" Target="../slides/slide146.xml"/><Relationship Id="rId1" Type="http://schemas.openxmlformats.org/officeDocument/2006/relationships/notesMaster" Target="../notesMasters/notesMaster1.xml"/></Relationships>
</file>

<file path=ppt/notesSlides/_rels/notesSlide147.xml.rels><?xml version="1.0" encoding="UTF-8" standalone="yes"?>
<Relationships xmlns="http://schemas.openxmlformats.org/package/2006/relationships"><Relationship Id="rId2" Type="http://schemas.openxmlformats.org/officeDocument/2006/relationships/slide" Target="../slides/slide147.xml"/><Relationship Id="rId1" Type="http://schemas.openxmlformats.org/officeDocument/2006/relationships/notesMaster" Target="../notesMasters/notesMaster1.xml"/></Relationships>
</file>

<file path=ppt/notesSlides/_rels/notesSlide148.xml.rels><?xml version="1.0" encoding="UTF-8" standalone="yes"?>
<Relationships xmlns="http://schemas.openxmlformats.org/package/2006/relationships"><Relationship Id="rId2" Type="http://schemas.openxmlformats.org/officeDocument/2006/relationships/slide" Target="../slides/slide148.xml"/><Relationship Id="rId1" Type="http://schemas.openxmlformats.org/officeDocument/2006/relationships/notesMaster" Target="../notesMasters/notesMaster1.xml"/></Relationships>
</file>

<file path=ppt/notesSlides/_rels/notesSlide149.xml.rels><?xml version="1.0" encoding="UTF-8" standalone="yes"?>
<Relationships xmlns="http://schemas.openxmlformats.org/package/2006/relationships"><Relationship Id="rId2" Type="http://schemas.openxmlformats.org/officeDocument/2006/relationships/slide" Target="../slides/slide149.xml"/><Relationship Id="rId1" Type="http://schemas.openxmlformats.org/officeDocument/2006/relationships/notesMaster" Target="../notesMasters/notesMaster1.xml"/></Relationships>
</file>

<file path=ppt/notesSlides/_rels/notesSlide150.xml.rels><?xml version="1.0" encoding="UTF-8" standalone="yes"?>
<Relationships xmlns="http://schemas.openxmlformats.org/package/2006/relationships"><Relationship Id="rId2" Type="http://schemas.openxmlformats.org/officeDocument/2006/relationships/slide" Target="../slides/slide150.xml"/><Relationship Id="rId1" Type="http://schemas.openxmlformats.org/officeDocument/2006/relationships/notesMaster" Target="../notesMasters/notesMaster1.xml"/></Relationships>
</file>

<file path=ppt/notesSlides/_rels/notesSlide151.xml.rels><?xml version="1.0" encoding="UTF-8" standalone="yes"?>
<Relationships xmlns="http://schemas.openxmlformats.org/package/2006/relationships"><Relationship Id="rId2" Type="http://schemas.openxmlformats.org/officeDocument/2006/relationships/slide" Target="../slides/slide151.xml"/><Relationship Id="rId1" Type="http://schemas.openxmlformats.org/officeDocument/2006/relationships/notesMaster" Target="../notesMasters/notesMaster1.xml"/></Relationships>
</file>

<file path=ppt/notesSlides/_rels/notesSlide152.xml.rels><?xml version="1.0" encoding="UTF-8" standalone="yes"?>
<Relationships xmlns="http://schemas.openxmlformats.org/package/2006/relationships"><Relationship Id="rId2" Type="http://schemas.openxmlformats.org/officeDocument/2006/relationships/slide" Target="../slides/slide152.xml"/><Relationship Id="rId1" Type="http://schemas.openxmlformats.org/officeDocument/2006/relationships/notesMaster" Target="../notesMasters/notesMaster1.xml"/></Relationships>
</file>

<file path=ppt/notesSlides/_rels/notesSlide153.xml.rels><?xml version="1.0" encoding="UTF-8" standalone="yes"?>
<Relationships xmlns="http://schemas.openxmlformats.org/package/2006/relationships"><Relationship Id="rId2" Type="http://schemas.openxmlformats.org/officeDocument/2006/relationships/slide" Target="../slides/slide153.xml"/><Relationship Id="rId1" Type="http://schemas.openxmlformats.org/officeDocument/2006/relationships/notesMaster" Target="../notesMasters/notesMaster1.xml"/></Relationships>
</file>

<file path=ppt/notesSlides/_rels/notesSlide154.xml.rels><?xml version="1.0" encoding="UTF-8" standalone="yes"?>
<Relationships xmlns="http://schemas.openxmlformats.org/package/2006/relationships"><Relationship Id="rId2" Type="http://schemas.openxmlformats.org/officeDocument/2006/relationships/slide" Target="../slides/slide154.xml"/><Relationship Id="rId1" Type="http://schemas.openxmlformats.org/officeDocument/2006/relationships/notesMaster" Target="../notesMasters/notesMaster1.xml"/></Relationships>
</file>

<file path=ppt/notesSlides/_rels/notesSlide155.xml.rels><?xml version="1.0" encoding="UTF-8" standalone="yes"?>
<Relationships xmlns="http://schemas.openxmlformats.org/package/2006/relationships"><Relationship Id="rId2" Type="http://schemas.openxmlformats.org/officeDocument/2006/relationships/slide" Target="../slides/slide155.xml"/><Relationship Id="rId1" Type="http://schemas.openxmlformats.org/officeDocument/2006/relationships/notesMaster" Target="../notesMasters/notesMaster1.xml"/></Relationships>
</file>

<file path=ppt/notesSlides/_rels/notesSlide156.xml.rels><?xml version="1.0" encoding="UTF-8" standalone="yes"?>
<Relationships xmlns="http://schemas.openxmlformats.org/package/2006/relationships"><Relationship Id="rId2" Type="http://schemas.openxmlformats.org/officeDocument/2006/relationships/slide" Target="../slides/slide156.xml"/><Relationship Id="rId1" Type="http://schemas.openxmlformats.org/officeDocument/2006/relationships/notesMaster" Target="../notesMasters/notesMaster1.xml"/></Relationships>
</file>

<file path=ppt/notesSlides/_rels/notesSlide157.xml.rels><?xml version="1.0" encoding="UTF-8" standalone="yes"?>
<Relationships xmlns="http://schemas.openxmlformats.org/package/2006/relationships"><Relationship Id="rId2" Type="http://schemas.openxmlformats.org/officeDocument/2006/relationships/slide" Target="../slides/slide157.xml"/><Relationship Id="rId1" Type="http://schemas.openxmlformats.org/officeDocument/2006/relationships/notesMaster" Target="../notesMasters/notesMaster1.xml"/></Relationships>
</file>

<file path=ppt/notesSlides/_rels/notesSlide158.xml.rels><?xml version="1.0" encoding="UTF-8" standalone="yes"?>
<Relationships xmlns="http://schemas.openxmlformats.org/package/2006/relationships"><Relationship Id="rId2" Type="http://schemas.openxmlformats.org/officeDocument/2006/relationships/slide" Target="../slides/slide158.xml"/><Relationship Id="rId1" Type="http://schemas.openxmlformats.org/officeDocument/2006/relationships/notesMaster" Target="../notesMasters/notesMaster1.xml"/></Relationships>
</file>

<file path=ppt/notesSlides/_rels/notesSlide159.xml.rels><?xml version="1.0" encoding="UTF-8" standalone="yes"?>
<Relationships xmlns="http://schemas.openxmlformats.org/package/2006/relationships"><Relationship Id="rId2" Type="http://schemas.openxmlformats.org/officeDocument/2006/relationships/slide" Target="../slides/slide159.xml"/><Relationship Id="rId1" Type="http://schemas.openxmlformats.org/officeDocument/2006/relationships/notesMaster" Target="../notesMasters/notesMaster1.xml"/></Relationships>
</file>

<file path=ppt/notesSlides/_rels/notesSlide160.xml.rels><?xml version="1.0" encoding="UTF-8" standalone="yes"?>
<Relationships xmlns="http://schemas.openxmlformats.org/package/2006/relationships"><Relationship Id="rId2" Type="http://schemas.openxmlformats.org/officeDocument/2006/relationships/slide" Target="../slides/slide160.xml"/><Relationship Id="rId1" Type="http://schemas.openxmlformats.org/officeDocument/2006/relationships/notesMaster" Target="../notesMasters/notesMaster1.xml"/></Relationships>
</file>

<file path=ppt/notesSlides/_rels/notesSlide161.xml.rels><?xml version="1.0" encoding="UTF-8" standalone="yes"?>
<Relationships xmlns="http://schemas.openxmlformats.org/package/2006/relationships"><Relationship Id="rId2" Type="http://schemas.openxmlformats.org/officeDocument/2006/relationships/slide" Target="../slides/slide161.xml"/><Relationship Id="rId1" Type="http://schemas.openxmlformats.org/officeDocument/2006/relationships/notesMaster" Target="../notesMasters/notesMaster1.xml"/></Relationships>
</file>

<file path=ppt/notesSlides/_rels/notesSlide162.xml.rels><?xml version="1.0" encoding="UTF-8" standalone="yes"?>
<Relationships xmlns="http://schemas.openxmlformats.org/package/2006/relationships"><Relationship Id="rId2" Type="http://schemas.openxmlformats.org/officeDocument/2006/relationships/slide" Target="../slides/slide162.xml"/><Relationship Id="rId1" Type="http://schemas.openxmlformats.org/officeDocument/2006/relationships/notesMaster" Target="../notesMasters/notesMaster1.xml"/></Relationships>
</file>

<file path=ppt/notesSlides/_rels/notesSlide163.xml.rels><?xml version="1.0" encoding="UTF-8" standalone="yes"?>
<Relationships xmlns="http://schemas.openxmlformats.org/package/2006/relationships"><Relationship Id="rId2" Type="http://schemas.openxmlformats.org/officeDocument/2006/relationships/slide" Target="../slides/slide163.xml"/><Relationship Id="rId1" Type="http://schemas.openxmlformats.org/officeDocument/2006/relationships/notesMaster" Target="../notesMasters/notesMaster1.xml"/></Relationships>
</file>

<file path=ppt/notesSlides/_rels/notesSlide164.xml.rels><?xml version="1.0" encoding="UTF-8" standalone="yes"?>
<Relationships xmlns="http://schemas.openxmlformats.org/package/2006/relationships"><Relationship Id="rId2" Type="http://schemas.openxmlformats.org/officeDocument/2006/relationships/slide" Target="../slides/slide164.xml"/><Relationship Id="rId1" Type="http://schemas.openxmlformats.org/officeDocument/2006/relationships/notesMaster" Target="../notesMasters/notesMaster1.xml"/></Relationships>
</file>

<file path=ppt/notesSlides/_rels/notesSlide165.xml.rels><?xml version="1.0" encoding="UTF-8" standalone="yes"?>
<Relationships xmlns="http://schemas.openxmlformats.org/package/2006/relationships"><Relationship Id="rId2" Type="http://schemas.openxmlformats.org/officeDocument/2006/relationships/slide" Target="../slides/slide165.xml"/><Relationship Id="rId1" Type="http://schemas.openxmlformats.org/officeDocument/2006/relationships/notesMaster" Target="../notesMasters/notesMaster1.xml"/></Relationships>
</file>

<file path=ppt/notesSlides/_rels/notesSlide166.xml.rels><?xml version="1.0" encoding="UTF-8" standalone="yes"?>
<Relationships xmlns="http://schemas.openxmlformats.org/package/2006/relationships"><Relationship Id="rId2" Type="http://schemas.openxmlformats.org/officeDocument/2006/relationships/slide" Target="../slides/slide166.xml"/><Relationship Id="rId1" Type="http://schemas.openxmlformats.org/officeDocument/2006/relationships/notesMaster" Target="../notesMasters/notesMaster1.xml"/></Relationships>
</file>

<file path=ppt/notesSlides/_rels/notesSlide167.xml.rels><?xml version="1.0" encoding="UTF-8" standalone="yes"?>
<Relationships xmlns="http://schemas.openxmlformats.org/package/2006/relationships"><Relationship Id="rId2" Type="http://schemas.openxmlformats.org/officeDocument/2006/relationships/slide" Target="../slides/slide167.xml"/><Relationship Id="rId1" Type="http://schemas.openxmlformats.org/officeDocument/2006/relationships/notesMaster" Target="../notesMasters/notesMaster1.xml"/></Relationships>
</file>

<file path=ppt/notesSlides/_rels/notesSlide168.xml.rels><?xml version="1.0" encoding="UTF-8" standalone="yes"?>
<Relationships xmlns="http://schemas.openxmlformats.org/package/2006/relationships"><Relationship Id="rId2" Type="http://schemas.openxmlformats.org/officeDocument/2006/relationships/slide" Target="../slides/slide168.xml"/><Relationship Id="rId1" Type="http://schemas.openxmlformats.org/officeDocument/2006/relationships/notesMaster" Target="../notesMasters/notesMaster1.xml"/></Relationships>
</file>

<file path=ppt/notesSlides/_rels/notesSlide169.xml.rels><?xml version="1.0" encoding="UTF-8" standalone="yes"?>
<Relationships xmlns="http://schemas.openxmlformats.org/package/2006/relationships"><Relationship Id="rId2" Type="http://schemas.openxmlformats.org/officeDocument/2006/relationships/slide" Target="../slides/slide169.xml"/><Relationship Id="rId1" Type="http://schemas.openxmlformats.org/officeDocument/2006/relationships/notesMaster" Target="../notesMasters/notesMaster1.xml"/></Relationships>
</file>

<file path=ppt/notesSlides/_rels/notesSlide170.xml.rels><?xml version="1.0" encoding="UTF-8" standalone="yes"?>
<Relationships xmlns="http://schemas.openxmlformats.org/package/2006/relationships"><Relationship Id="rId2" Type="http://schemas.openxmlformats.org/officeDocument/2006/relationships/slide" Target="../slides/slide170.xml"/><Relationship Id="rId1" Type="http://schemas.openxmlformats.org/officeDocument/2006/relationships/notesMaster" Target="../notesMasters/notesMaster1.xml"/></Relationships>
</file>

<file path=ppt/notesSlides/_rels/notesSlide171.xml.rels><?xml version="1.0" encoding="UTF-8" standalone="yes"?>
<Relationships xmlns="http://schemas.openxmlformats.org/package/2006/relationships"><Relationship Id="rId2" Type="http://schemas.openxmlformats.org/officeDocument/2006/relationships/slide" Target="../slides/slide171.xml"/><Relationship Id="rId1" Type="http://schemas.openxmlformats.org/officeDocument/2006/relationships/notesMaster" Target="../notesMasters/notesMaster1.xml"/></Relationships>
</file>

<file path=ppt/notesSlides/_rels/notesSlide172.xml.rels><?xml version="1.0" encoding="UTF-8" standalone="yes"?>
<Relationships xmlns="http://schemas.openxmlformats.org/package/2006/relationships"><Relationship Id="rId2" Type="http://schemas.openxmlformats.org/officeDocument/2006/relationships/slide" Target="../slides/slide172.xml"/><Relationship Id="rId1" Type="http://schemas.openxmlformats.org/officeDocument/2006/relationships/notesMaster" Target="../notesMasters/notesMaster1.xml"/></Relationships>
</file>

<file path=ppt/notesSlides/_rels/notesSlide173.xml.rels><?xml version="1.0" encoding="UTF-8" standalone="yes"?>
<Relationships xmlns="http://schemas.openxmlformats.org/package/2006/relationships"><Relationship Id="rId2" Type="http://schemas.openxmlformats.org/officeDocument/2006/relationships/slide" Target="../slides/slide173.xml"/><Relationship Id="rId1" Type="http://schemas.openxmlformats.org/officeDocument/2006/relationships/notesMaster" Target="../notesMasters/notesMaster1.xml"/></Relationships>
</file>

<file path=ppt/notesSlides/_rels/notesSlide174.xml.rels><?xml version="1.0" encoding="UTF-8" standalone="yes"?>
<Relationships xmlns="http://schemas.openxmlformats.org/package/2006/relationships"><Relationship Id="rId2" Type="http://schemas.openxmlformats.org/officeDocument/2006/relationships/slide" Target="../slides/slide174.xml"/><Relationship Id="rId1" Type="http://schemas.openxmlformats.org/officeDocument/2006/relationships/notesMaster" Target="../notesMasters/notesMaster1.xml"/></Relationships>
</file>

<file path=ppt/notesSlides/_rels/notesSlide175.xml.rels><?xml version="1.0" encoding="UTF-8" standalone="yes"?>
<Relationships xmlns="http://schemas.openxmlformats.org/package/2006/relationships"><Relationship Id="rId2" Type="http://schemas.openxmlformats.org/officeDocument/2006/relationships/slide" Target="../slides/slide175.xml"/><Relationship Id="rId1" Type="http://schemas.openxmlformats.org/officeDocument/2006/relationships/notesMaster" Target="../notesMasters/notesMaster1.xml"/></Relationships>
</file>

<file path=ppt/notesSlides/_rels/notesSlide176.xml.rels><?xml version="1.0" encoding="UTF-8" standalone="yes"?>
<Relationships xmlns="http://schemas.openxmlformats.org/package/2006/relationships"><Relationship Id="rId2" Type="http://schemas.openxmlformats.org/officeDocument/2006/relationships/slide" Target="../slides/slide176.xml"/><Relationship Id="rId1" Type="http://schemas.openxmlformats.org/officeDocument/2006/relationships/notesMaster" Target="../notesMasters/notesMaster1.xml"/></Relationships>
</file>

<file path=ppt/notesSlides/_rels/notesSlide177.xml.rels><?xml version="1.0" encoding="UTF-8" standalone="yes"?>
<Relationships xmlns="http://schemas.openxmlformats.org/package/2006/relationships"><Relationship Id="rId2" Type="http://schemas.openxmlformats.org/officeDocument/2006/relationships/slide" Target="../slides/slide177.xml"/><Relationship Id="rId1" Type="http://schemas.openxmlformats.org/officeDocument/2006/relationships/notesMaster" Target="../notesMasters/notesMaster1.xml"/></Relationships>
</file>

<file path=ppt/notesSlides/_rels/notesSlide178.xml.rels><?xml version="1.0" encoding="UTF-8" standalone="yes"?>
<Relationships xmlns="http://schemas.openxmlformats.org/package/2006/relationships"><Relationship Id="rId2" Type="http://schemas.openxmlformats.org/officeDocument/2006/relationships/slide" Target="../slides/slide178.xml"/><Relationship Id="rId1" Type="http://schemas.openxmlformats.org/officeDocument/2006/relationships/notesMaster" Target="../notesMasters/notesMaster1.xml"/></Relationships>
</file>

<file path=ppt/notesSlides/_rels/notesSlide179.xml.rels><?xml version="1.0" encoding="UTF-8" standalone="yes"?>
<Relationships xmlns="http://schemas.openxmlformats.org/package/2006/relationships"><Relationship Id="rId2" Type="http://schemas.openxmlformats.org/officeDocument/2006/relationships/slide" Target="../slides/slide179.xml"/><Relationship Id="rId1" Type="http://schemas.openxmlformats.org/officeDocument/2006/relationships/notesMaster" Target="../notesMasters/notesMaster1.xml"/></Relationships>
</file>

<file path=ppt/notesSlides/_rels/notesSlide180.xml.rels><?xml version="1.0" encoding="UTF-8" standalone="yes"?>
<Relationships xmlns="http://schemas.openxmlformats.org/package/2006/relationships"><Relationship Id="rId2" Type="http://schemas.openxmlformats.org/officeDocument/2006/relationships/slide" Target="../slides/slide180.xml"/><Relationship Id="rId1" Type="http://schemas.openxmlformats.org/officeDocument/2006/relationships/notesMaster" Target="../notesMasters/notesMaster1.xml"/></Relationships>
</file>

<file path=ppt/notesSlides/_rels/notesSlide181.xml.rels><?xml version="1.0" encoding="UTF-8" standalone="yes"?>
<Relationships xmlns="http://schemas.openxmlformats.org/package/2006/relationships"><Relationship Id="rId2" Type="http://schemas.openxmlformats.org/officeDocument/2006/relationships/slide" Target="../slides/slide181.xml"/><Relationship Id="rId1" Type="http://schemas.openxmlformats.org/officeDocument/2006/relationships/notesMaster" Target="../notesMasters/notesMaster1.xml"/></Relationships>
</file>

<file path=ppt/notesSlides/_rels/notesSlide182.xml.rels><?xml version="1.0" encoding="UTF-8" standalone="yes"?>
<Relationships xmlns="http://schemas.openxmlformats.org/package/2006/relationships"><Relationship Id="rId2" Type="http://schemas.openxmlformats.org/officeDocument/2006/relationships/slide" Target="../slides/slide182.xml"/><Relationship Id="rId1" Type="http://schemas.openxmlformats.org/officeDocument/2006/relationships/notesMaster" Target="../notesMasters/notesMaster1.xml"/></Relationships>
</file>

<file path=ppt/notesSlides/_rels/notesSlide183.xml.rels><?xml version="1.0" encoding="UTF-8" standalone="yes"?>
<Relationships xmlns="http://schemas.openxmlformats.org/package/2006/relationships"><Relationship Id="rId2" Type="http://schemas.openxmlformats.org/officeDocument/2006/relationships/slide" Target="../slides/slide183.xml"/><Relationship Id="rId1" Type="http://schemas.openxmlformats.org/officeDocument/2006/relationships/notesMaster" Target="../notesMasters/notesMaster1.xml"/></Relationships>
</file>

<file path=ppt/notesSlides/_rels/notesSlide184.xml.rels><?xml version="1.0" encoding="UTF-8" standalone="yes"?>
<Relationships xmlns="http://schemas.openxmlformats.org/package/2006/relationships"><Relationship Id="rId2" Type="http://schemas.openxmlformats.org/officeDocument/2006/relationships/slide" Target="../slides/slide184.xml"/><Relationship Id="rId1" Type="http://schemas.openxmlformats.org/officeDocument/2006/relationships/notesMaster" Target="../notesMasters/notesMaster1.xml"/></Relationships>
</file>

<file path=ppt/notesSlides/_rels/notesSlide185.xml.rels><?xml version="1.0" encoding="UTF-8" standalone="yes"?>
<Relationships xmlns="http://schemas.openxmlformats.org/package/2006/relationships"><Relationship Id="rId2" Type="http://schemas.openxmlformats.org/officeDocument/2006/relationships/slide" Target="../slides/slide185.xml"/><Relationship Id="rId1" Type="http://schemas.openxmlformats.org/officeDocument/2006/relationships/notesMaster" Target="../notesMasters/notesMaster1.xml"/></Relationships>
</file>

<file path=ppt/notesSlides/_rels/notesSlide186.xml.rels><?xml version="1.0" encoding="UTF-8" standalone="yes"?>
<Relationships xmlns="http://schemas.openxmlformats.org/package/2006/relationships"><Relationship Id="rId2" Type="http://schemas.openxmlformats.org/officeDocument/2006/relationships/slide" Target="../slides/slide186.xml"/><Relationship Id="rId1" Type="http://schemas.openxmlformats.org/officeDocument/2006/relationships/notesMaster" Target="../notesMasters/notesMaster1.xml"/></Relationships>
</file>

<file path=ppt/notesSlides/_rels/notesSlide187.xml.rels><?xml version="1.0" encoding="UTF-8" standalone="yes"?>
<Relationships xmlns="http://schemas.openxmlformats.org/package/2006/relationships"><Relationship Id="rId2" Type="http://schemas.openxmlformats.org/officeDocument/2006/relationships/slide" Target="../slides/slide187.xml"/><Relationship Id="rId1" Type="http://schemas.openxmlformats.org/officeDocument/2006/relationships/notesMaster" Target="../notesMasters/notesMaster1.xml"/></Relationships>
</file>

<file path=ppt/notesSlides/_rels/notesSlide188.xml.rels><?xml version="1.0" encoding="UTF-8" standalone="yes"?>
<Relationships xmlns="http://schemas.openxmlformats.org/package/2006/relationships"><Relationship Id="rId2" Type="http://schemas.openxmlformats.org/officeDocument/2006/relationships/slide" Target="../slides/slide188.xml"/><Relationship Id="rId1" Type="http://schemas.openxmlformats.org/officeDocument/2006/relationships/notesMaster" Target="../notesMasters/notesMaster1.xml"/></Relationships>
</file>

<file path=ppt/notesSlides/_rels/notesSlide189.xml.rels><?xml version="1.0" encoding="UTF-8" standalone="yes"?>
<Relationships xmlns="http://schemas.openxmlformats.org/package/2006/relationships"><Relationship Id="rId2" Type="http://schemas.openxmlformats.org/officeDocument/2006/relationships/slide" Target="../slides/slide189.xml"/><Relationship Id="rId1" Type="http://schemas.openxmlformats.org/officeDocument/2006/relationships/notesMaster" Target="../notesMasters/notesMaster1.xml"/></Relationships>
</file>

<file path=ppt/notesSlides/_rels/notesSlide190.xml.rels><?xml version="1.0" encoding="UTF-8" standalone="yes"?>
<Relationships xmlns="http://schemas.openxmlformats.org/package/2006/relationships"><Relationship Id="rId2" Type="http://schemas.openxmlformats.org/officeDocument/2006/relationships/slide" Target="../slides/slide190.xml"/><Relationship Id="rId1" Type="http://schemas.openxmlformats.org/officeDocument/2006/relationships/notesMaster" Target="../notesMasters/notesMaster1.xml"/></Relationships>
</file>

<file path=ppt/notesSlides/_rels/notesSlide191.xml.rels><?xml version="1.0" encoding="UTF-8" standalone="yes"?>
<Relationships xmlns="http://schemas.openxmlformats.org/package/2006/relationships"><Relationship Id="rId2" Type="http://schemas.openxmlformats.org/officeDocument/2006/relationships/slide" Target="../slides/slide191.xml"/><Relationship Id="rId1" Type="http://schemas.openxmlformats.org/officeDocument/2006/relationships/notesMaster" Target="../notesMasters/notesMaster1.xml"/></Relationships>
</file>

<file path=ppt/notesSlides/_rels/notesSlide192.xml.rels><?xml version="1.0" encoding="UTF-8" standalone="yes"?>
<Relationships xmlns="http://schemas.openxmlformats.org/package/2006/relationships"><Relationship Id="rId2" Type="http://schemas.openxmlformats.org/officeDocument/2006/relationships/slide" Target="../slides/slide192.xml"/><Relationship Id="rId1" Type="http://schemas.openxmlformats.org/officeDocument/2006/relationships/notesMaster" Target="../notesMasters/notesMaster1.xml"/></Relationships>
</file>

<file path=ppt/notesSlides/_rels/notesSlide193.xml.rels><?xml version="1.0" encoding="UTF-8" standalone="yes"?>
<Relationships xmlns="http://schemas.openxmlformats.org/package/2006/relationships"><Relationship Id="rId2" Type="http://schemas.openxmlformats.org/officeDocument/2006/relationships/slide" Target="../slides/slide193.xml"/><Relationship Id="rId1" Type="http://schemas.openxmlformats.org/officeDocument/2006/relationships/notesMaster" Target="../notesMasters/notesMaster1.xml"/></Relationships>
</file>

<file path=ppt/notesSlides/_rels/notesSlide194.xml.rels><?xml version="1.0" encoding="UTF-8" standalone="yes"?>
<Relationships xmlns="http://schemas.openxmlformats.org/package/2006/relationships"><Relationship Id="rId2" Type="http://schemas.openxmlformats.org/officeDocument/2006/relationships/slide" Target="../slides/slide194.xml"/><Relationship Id="rId1" Type="http://schemas.openxmlformats.org/officeDocument/2006/relationships/notesMaster" Target="../notesMasters/notesMaster1.xml"/></Relationships>
</file>

<file path=ppt/notesSlides/_rels/notesSlide195.xml.rels><?xml version="1.0" encoding="UTF-8" standalone="yes"?>
<Relationships xmlns="http://schemas.openxmlformats.org/package/2006/relationships"><Relationship Id="rId2" Type="http://schemas.openxmlformats.org/officeDocument/2006/relationships/slide" Target="../slides/slide195.xml"/><Relationship Id="rId1" Type="http://schemas.openxmlformats.org/officeDocument/2006/relationships/notesMaster" Target="../notesMasters/notesMaster1.xml"/></Relationships>
</file>

<file path=ppt/notesSlides/_rels/notesSlide196.xml.rels><?xml version="1.0" encoding="UTF-8" standalone="yes"?>
<Relationships xmlns="http://schemas.openxmlformats.org/package/2006/relationships"><Relationship Id="rId2" Type="http://schemas.openxmlformats.org/officeDocument/2006/relationships/slide" Target="../slides/slide196.xml"/><Relationship Id="rId1" Type="http://schemas.openxmlformats.org/officeDocument/2006/relationships/notesMaster" Target="../notesMasters/notesMaster1.xml"/></Relationships>
</file>

<file path=ppt/notesSlides/_rels/notesSlide197.xml.rels><?xml version="1.0" encoding="UTF-8" standalone="yes"?>
<Relationships xmlns="http://schemas.openxmlformats.org/package/2006/relationships"><Relationship Id="rId2" Type="http://schemas.openxmlformats.org/officeDocument/2006/relationships/slide" Target="../slides/slide197.xml"/><Relationship Id="rId1" Type="http://schemas.openxmlformats.org/officeDocument/2006/relationships/notesMaster" Target="../notesMasters/notesMaster1.xml"/></Relationships>
</file>

<file path=ppt/notesSlides/_rels/notesSlide198.xml.rels><?xml version="1.0" encoding="UTF-8" standalone="yes"?>
<Relationships xmlns="http://schemas.openxmlformats.org/package/2006/relationships"><Relationship Id="rId2" Type="http://schemas.openxmlformats.org/officeDocument/2006/relationships/slide" Target="../slides/slide198.xml"/><Relationship Id="rId1" Type="http://schemas.openxmlformats.org/officeDocument/2006/relationships/notesMaster" Target="../notesMasters/notesMaster1.xml"/></Relationships>
</file>

<file path=ppt/notesSlides/_rels/notesSlide199.xml.rels><?xml version="1.0" encoding="UTF-8" standalone="yes"?>
<Relationships xmlns="http://schemas.openxmlformats.org/package/2006/relationships"><Relationship Id="rId2" Type="http://schemas.openxmlformats.org/officeDocument/2006/relationships/slide" Target="../slides/slide199.xml"/><Relationship Id="rId1" Type="http://schemas.openxmlformats.org/officeDocument/2006/relationships/notesMaster" Target="../notesMasters/notesMaster1.xml"/></Relationships>
</file>

<file path=ppt/notesSlides/_rels/notesSlide200.xml.rels><?xml version="1.0" encoding="UTF-8" standalone="yes"?>
<Relationships xmlns="http://schemas.openxmlformats.org/package/2006/relationships"><Relationship Id="rId2" Type="http://schemas.openxmlformats.org/officeDocument/2006/relationships/slide" Target="../slides/slide200.xml"/><Relationship Id="rId1" Type="http://schemas.openxmlformats.org/officeDocument/2006/relationships/notesMaster" Target="../notesMasters/notesMaster1.xml"/></Relationships>
</file>

<file path=ppt/notesSlides/_rels/notesSlide201.xml.rels><?xml version="1.0" encoding="UTF-8" standalone="yes"?>
<Relationships xmlns="http://schemas.openxmlformats.org/package/2006/relationships"><Relationship Id="rId2" Type="http://schemas.openxmlformats.org/officeDocument/2006/relationships/slide" Target="../slides/slide201.xml"/><Relationship Id="rId1" Type="http://schemas.openxmlformats.org/officeDocument/2006/relationships/notesMaster" Target="../notesMasters/notesMaster1.xml"/></Relationships>
</file>

<file path=ppt/notesSlides/_rels/notesSlide202.xml.rels><?xml version="1.0" encoding="UTF-8" standalone="yes"?>
<Relationships xmlns="http://schemas.openxmlformats.org/package/2006/relationships"><Relationship Id="rId2" Type="http://schemas.openxmlformats.org/officeDocument/2006/relationships/slide" Target="../slides/slide202.xml"/><Relationship Id="rId1" Type="http://schemas.openxmlformats.org/officeDocument/2006/relationships/notesMaster" Target="../notesMasters/notesMaster1.xml"/></Relationships>
</file>

<file path=ppt/notesSlides/_rels/notesSlide203.xml.rels><?xml version="1.0" encoding="UTF-8" standalone="yes"?>
<Relationships xmlns="http://schemas.openxmlformats.org/package/2006/relationships"><Relationship Id="rId2" Type="http://schemas.openxmlformats.org/officeDocument/2006/relationships/slide" Target="../slides/slide203.xml"/><Relationship Id="rId1" Type="http://schemas.openxmlformats.org/officeDocument/2006/relationships/notesMaster" Target="../notesMasters/notesMaster1.xml"/></Relationships>
</file>

<file path=ppt/notesSlides/_rels/notesSlide204.xml.rels><?xml version="1.0" encoding="UTF-8" standalone="yes"?>
<Relationships xmlns="http://schemas.openxmlformats.org/package/2006/relationships"><Relationship Id="rId2" Type="http://schemas.openxmlformats.org/officeDocument/2006/relationships/slide" Target="../slides/slide204.xml"/><Relationship Id="rId1" Type="http://schemas.openxmlformats.org/officeDocument/2006/relationships/notesMaster" Target="../notesMasters/notesMaster1.xml"/></Relationships>
</file>

<file path=ppt/notesSlides/_rels/notesSlide205.xml.rels><?xml version="1.0" encoding="UTF-8" standalone="yes"?>
<Relationships xmlns="http://schemas.openxmlformats.org/package/2006/relationships"><Relationship Id="rId2" Type="http://schemas.openxmlformats.org/officeDocument/2006/relationships/slide" Target="../slides/slide205.xml"/><Relationship Id="rId1" Type="http://schemas.openxmlformats.org/officeDocument/2006/relationships/notesMaster" Target="../notesMasters/notesMaster1.xml"/></Relationships>
</file>

<file path=ppt/notesSlides/_rels/notesSlide206.xml.rels><?xml version="1.0" encoding="UTF-8" standalone="yes"?>
<Relationships xmlns="http://schemas.openxmlformats.org/package/2006/relationships"><Relationship Id="rId2" Type="http://schemas.openxmlformats.org/officeDocument/2006/relationships/slide" Target="../slides/slide206.xml"/><Relationship Id="rId1" Type="http://schemas.openxmlformats.org/officeDocument/2006/relationships/notesMaster" Target="../notesMasters/notesMaster1.xml"/></Relationships>
</file>

<file path=ppt/notesSlides/_rels/notesSlide207.xml.rels><?xml version="1.0" encoding="UTF-8" standalone="yes"?>
<Relationships xmlns="http://schemas.openxmlformats.org/package/2006/relationships"><Relationship Id="rId2" Type="http://schemas.openxmlformats.org/officeDocument/2006/relationships/slide" Target="../slides/slide207.xml"/><Relationship Id="rId1" Type="http://schemas.openxmlformats.org/officeDocument/2006/relationships/notesMaster" Target="../notesMasters/notesMaster1.xml"/></Relationships>
</file>

<file path=ppt/notesSlides/_rels/notesSlide208.xml.rels><?xml version="1.0" encoding="UTF-8" standalone="yes"?>
<Relationships xmlns="http://schemas.openxmlformats.org/package/2006/relationships"><Relationship Id="rId2" Type="http://schemas.openxmlformats.org/officeDocument/2006/relationships/slide" Target="../slides/slide208.xml"/><Relationship Id="rId1" Type="http://schemas.openxmlformats.org/officeDocument/2006/relationships/notesMaster" Target="../notesMasters/notesMaster1.xml"/></Relationships>
</file>

<file path=ppt/notesSlides/_rels/notesSlide209.xml.rels><?xml version="1.0" encoding="UTF-8" standalone="yes"?>
<Relationships xmlns="http://schemas.openxmlformats.org/package/2006/relationships"><Relationship Id="rId2" Type="http://schemas.openxmlformats.org/officeDocument/2006/relationships/slide" Target="../slides/slide209.xml"/><Relationship Id="rId1" Type="http://schemas.openxmlformats.org/officeDocument/2006/relationships/notesMaster" Target="../notesMasters/notesMaster1.xml"/></Relationships>
</file>

<file path=ppt/notesSlides/_rels/notesSlide210.xml.rels><?xml version="1.0" encoding="UTF-8" standalone="yes"?>
<Relationships xmlns="http://schemas.openxmlformats.org/package/2006/relationships"><Relationship Id="rId2" Type="http://schemas.openxmlformats.org/officeDocument/2006/relationships/slide" Target="../slides/slide210.xml"/><Relationship Id="rId1" Type="http://schemas.openxmlformats.org/officeDocument/2006/relationships/notesMaster" Target="../notesMasters/notesMaster1.xml"/></Relationships>
</file>

<file path=ppt/notesSlides/_rels/notesSlide211.xml.rels><?xml version="1.0" encoding="UTF-8" standalone="yes"?>
<Relationships xmlns="http://schemas.openxmlformats.org/package/2006/relationships"><Relationship Id="rId2" Type="http://schemas.openxmlformats.org/officeDocument/2006/relationships/slide" Target="../slides/slide211.xml"/><Relationship Id="rId1" Type="http://schemas.openxmlformats.org/officeDocument/2006/relationships/notesMaster" Target="../notesMasters/notesMaster1.xml"/></Relationships>
</file>

<file path=ppt/notesSlides/_rels/notesSlide212.xml.rels><?xml version="1.0" encoding="UTF-8" standalone="yes"?>
<Relationships xmlns="http://schemas.openxmlformats.org/package/2006/relationships"><Relationship Id="rId2" Type="http://schemas.openxmlformats.org/officeDocument/2006/relationships/slide" Target="../slides/slide212.xml"/><Relationship Id="rId1" Type="http://schemas.openxmlformats.org/officeDocument/2006/relationships/notesMaster" Target="../notesMasters/notesMaster1.xml"/></Relationships>
</file>

<file path=ppt/notesSlides/_rels/notesSlide213.xml.rels><?xml version="1.0" encoding="UTF-8" standalone="yes"?>
<Relationships xmlns="http://schemas.openxmlformats.org/package/2006/relationships"><Relationship Id="rId2" Type="http://schemas.openxmlformats.org/officeDocument/2006/relationships/slide" Target="../slides/slide213.xml"/><Relationship Id="rId1" Type="http://schemas.openxmlformats.org/officeDocument/2006/relationships/notesMaster" Target="../notesMasters/notesMaster1.xml"/></Relationships>
</file>

<file path=ppt/notesSlides/_rels/notesSlide214.xml.rels><?xml version="1.0" encoding="UTF-8" standalone="yes"?>
<Relationships xmlns="http://schemas.openxmlformats.org/package/2006/relationships"><Relationship Id="rId2" Type="http://schemas.openxmlformats.org/officeDocument/2006/relationships/slide" Target="../slides/slide214.xml"/><Relationship Id="rId1" Type="http://schemas.openxmlformats.org/officeDocument/2006/relationships/notesMaster" Target="../notesMasters/notesMaster1.xml"/></Relationships>
</file>

<file path=ppt/notesSlides/_rels/notesSlide215.xml.rels><?xml version="1.0" encoding="UTF-8" standalone="yes"?>
<Relationships xmlns="http://schemas.openxmlformats.org/package/2006/relationships"><Relationship Id="rId2" Type="http://schemas.openxmlformats.org/officeDocument/2006/relationships/slide" Target="../slides/slide215.xml"/><Relationship Id="rId1" Type="http://schemas.openxmlformats.org/officeDocument/2006/relationships/notesMaster" Target="../notesMasters/notesMaster1.xml"/></Relationships>
</file>

<file path=ppt/notesSlides/_rels/notesSlide216.xml.rels><?xml version="1.0" encoding="UTF-8" standalone="yes"?>
<Relationships xmlns="http://schemas.openxmlformats.org/package/2006/relationships"><Relationship Id="rId2" Type="http://schemas.openxmlformats.org/officeDocument/2006/relationships/slide" Target="../slides/slide216.xml"/><Relationship Id="rId1" Type="http://schemas.openxmlformats.org/officeDocument/2006/relationships/notesMaster" Target="../notesMasters/notesMaster1.xml"/></Relationships>
</file>

<file path=ppt/notesSlides/_rels/notesSlide217.xml.rels><?xml version="1.0" encoding="UTF-8" standalone="yes"?>
<Relationships xmlns="http://schemas.openxmlformats.org/package/2006/relationships"><Relationship Id="rId2" Type="http://schemas.openxmlformats.org/officeDocument/2006/relationships/slide" Target="../slides/slide217.xml"/><Relationship Id="rId1" Type="http://schemas.openxmlformats.org/officeDocument/2006/relationships/notesMaster" Target="../notesMasters/notesMaster1.xml"/></Relationships>
</file>

<file path=ppt/notesSlides/_rels/notesSlide218.xml.rels><?xml version="1.0" encoding="UTF-8" standalone="yes"?>
<Relationships xmlns="http://schemas.openxmlformats.org/package/2006/relationships"><Relationship Id="rId2" Type="http://schemas.openxmlformats.org/officeDocument/2006/relationships/slide" Target="../slides/slide218.xml"/><Relationship Id="rId1" Type="http://schemas.openxmlformats.org/officeDocument/2006/relationships/notesMaster" Target="../notesMasters/notesMaster1.xml"/></Relationships>
</file>

<file path=ppt/notesSlides/_rels/notesSlide219.xml.rels><?xml version="1.0" encoding="UTF-8" standalone="yes"?>
<Relationships xmlns="http://schemas.openxmlformats.org/package/2006/relationships"><Relationship Id="rId2" Type="http://schemas.openxmlformats.org/officeDocument/2006/relationships/slide" Target="../slides/slide219.xml"/><Relationship Id="rId1" Type="http://schemas.openxmlformats.org/officeDocument/2006/relationships/notesMaster" Target="../notesMasters/notesMaster1.xml"/></Relationships>
</file>

<file path=ppt/notesSlides/_rels/notesSlide220.xml.rels><?xml version="1.0" encoding="UTF-8" standalone="yes"?>
<Relationships xmlns="http://schemas.openxmlformats.org/package/2006/relationships"><Relationship Id="rId2" Type="http://schemas.openxmlformats.org/officeDocument/2006/relationships/slide" Target="../slides/slide220.xml"/><Relationship Id="rId1" Type="http://schemas.openxmlformats.org/officeDocument/2006/relationships/notesMaster" Target="../notesMasters/notesMaster1.xml"/></Relationships>
</file>

<file path=ppt/notesSlides/_rels/notesSlide221.xml.rels><?xml version="1.0" encoding="UTF-8" standalone="yes"?>
<Relationships xmlns="http://schemas.openxmlformats.org/package/2006/relationships"><Relationship Id="rId2" Type="http://schemas.openxmlformats.org/officeDocument/2006/relationships/slide" Target="../slides/slide221.xml"/><Relationship Id="rId1" Type="http://schemas.openxmlformats.org/officeDocument/2006/relationships/notesMaster" Target="../notesMasters/notesMaster1.xml"/></Relationships>
</file>

<file path=ppt/notesSlides/_rels/notesSlide222.xml.rels><?xml version="1.0" encoding="UTF-8" standalone="yes"?>
<Relationships xmlns="http://schemas.openxmlformats.org/package/2006/relationships"><Relationship Id="rId2" Type="http://schemas.openxmlformats.org/officeDocument/2006/relationships/slide" Target="../slides/slide222.xml"/><Relationship Id="rId1" Type="http://schemas.openxmlformats.org/officeDocument/2006/relationships/notesMaster" Target="../notesMasters/notesMaster1.xml"/></Relationships>
</file>

<file path=ppt/notesSlides/_rels/notesSlide223.xml.rels><?xml version="1.0" encoding="UTF-8" standalone="yes"?>
<Relationships xmlns="http://schemas.openxmlformats.org/package/2006/relationships"><Relationship Id="rId2" Type="http://schemas.openxmlformats.org/officeDocument/2006/relationships/slide" Target="../slides/slide223.xml"/><Relationship Id="rId1" Type="http://schemas.openxmlformats.org/officeDocument/2006/relationships/notesMaster" Target="../notesMasters/notesMaster1.xml"/></Relationships>
</file>

<file path=ppt/notesSlides/_rels/notesSlide224.xml.rels><?xml version="1.0" encoding="UTF-8" standalone="yes"?>
<Relationships xmlns="http://schemas.openxmlformats.org/package/2006/relationships"><Relationship Id="rId2" Type="http://schemas.openxmlformats.org/officeDocument/2006/relationships/slide" Target="../slides/slide224.xml"/><Relationship Id="rId1" Type="http://schemas.openxmlformats.org/officeDocument/2006/relationships/notesMaster" Target="../notesMasters/notesMaster1.xml"/></Relationships>
</file>

<file path=ppt/notesSlides/_rels/notesSlide225.xml.rels><?xml version="1.0" encoding="UTF-8" standalone="yes"?>
<Relationships xmlns="http://schemas.openxmlformats.org/package/2006/relationships"><Relationship Id="rId2" Type="http://schemas.openxmlformats.org/officeDocument/2006/relationships/slide" Target="../slides/slide225.xml"/><Relationship Id="rId1" Type="http://schemas.openxmlformats.org/officeDocument/2006/relationships/notesMaster" Target="../notesMasters/notesMaster1.xml"/></Relationships>
</file>

<file path=ppt/notesSlides/_rels/notesSlide226.xml.rels><?xml version="1.0" encoding="UTF-8" standalone="yes"?>
<Relationships xmlns="http://schemas.openxmlformats.org/package/2006/relationships"><Relationship Id="rId2" Type="http://schemas.openxmlformats.org/officeDocument/2006/relationships/slide" Target="../slides/slide226.xml"/><Relationship Id="rId1" Type="http://schemas.openxmlformats.org/officeDocument/2006/relationships/notesMaster" Target="../notesMasters/notesMaster1.xml"/></Relationships>
</file>

<file path=ppt/notesSlides/_rels/notesSlide227.xml.rels><?xml version="1.0" encoding="UTF-8" standalone="yes"?>
<Relationships xmlns="http://schemas.openxmlformats.org/package/2006/relationships"><Relationship Id="rId2" Type="http://schemas.openxmlformats.org/officeDocument/2006/relationships/slide" Target="../slides/slide227.xml"/><Relationship Id="rId1" Type="http://schemas.openxmlformats.org/officeDocument/2006/relationships/notesMaster" Target="../notesMasters/notesMaster1.xml"/></Relationships>
</file>

<file path=ppt/notesSlides/_rels/notesSlide228.xml.rels><?xml version="1.0" encoding="UTF-8" standalone="yes"?>
<Relationships xmlns="http://schemas.openxmlformats.org/package/2006/relationships"><Relationship Id="rId2" Type="http://schemas.openxmlformats.org/officeDocument/2006/relationships/slide" Target="../slides/slide228.xml"/><Relationship Id="rId1" Type="http://schemas.openxmlformats.org/officeDocument/2006/relationships/notesMaster" Target="../notesMasters/notesMaster1.xml"/></Relationships>
</file>

<file path=ppt/notesSlides/_rels/notesSlide229.xml.rels><?xml version="1.0" encoding="UTF-8" standalone="yes"?>
<Relationships xmlns="http://schemas.openxmlformats.org/package/2006/relationships"><Relationship Id="rId2" Type="http://schemas.openxmlformats.org/officeDocument/2006/relationships/slide" Target="../slides/slide229.xml"/><Relationship Id="rId1" Type="http://schemas.openxmlformats.org/officeDocument/2006/relationships/notesMaster" Target="../notesMasters/notesMaster1.xml"/></Relationships>
</file>

<file path=ppt/notesSlides/_rels/notesSlide230.xml.rels><?xml version="1.0" encoding="UTF-8" standalone="yes"?>
<Relationships xmlns="http://schemas.openxmlformats.org/package/2006/relationships"><Relationship Id="rId2" Type="http://schemas.openxmlformats.org/officeDocument/2006/relationships/slide" Target="../slides/slide230.xml"/><Relationship Id="rId1" Type="http://schemas.openxmlformats.org/officeDocument/2006/relationships/notesMaster" Target="../notesMasters/notesMaster1.xml"/></Relationships>
</file>

<file path=ppt/notesSlides/_rels/notesSlide231.xml.rels><?xml version="1.0" encoding="UTF-8" standalone="yes"?>
<Relationships xmlns="http://schemas.openxmlformats.org/package/2006/relationships"><Relationship Id="rId2" Type="http://schemas.openxmlformats.org/officeDocument/2006/relationships/slide" Target="../slides/slide231.xml"/><Relationship Id="rId1" Type="http://schemas.openxmlformats.org/officeDocument/2006/relationships/notesMaster" Target="../notesMasters/notesMaster1.xml"/></Relationships>
</file>

<file path=ppt/notesSlides/_rels/notesSlide232.xml.rels><?xml version="1.0" encoding="UTF-8" standalone="yes"?>
<Relationships xmlns="http://schemas.openxmlformats.org/package/2006/relationships"><Relationship Id="rId2" Type="http://schemas.openxmlformats.org/officeDocument/2006/relationships/slide" Target="../slides/slide232.xml"/><Relationship Id="rId1" Type="http://schemas.openxmlformats.org/officeDocument/2006/relationships/notesMaster" Target="../notesMasters/notesMaster1.xml"/></Relationships>
</file>

<file path=ppt/notesSlides/_rels/notesSlide233.xml.rels><?xml version="1.0" encoding="UTF-8" standalone="yes"?>
<Relationships xmlns="http://schemas.openxmlformats.org/package/2006/relationships"><Relationship Id="rId2" Type="http://schemas.openxmlformats.org/officeDocument/2006/relationships/slide" Target="../slides/slide233.xml"/><Relationship Id="rId1" Type="http://schemas.openxmlformats.org/officeDocument/2006/relationships/notesMaster" Target="../notesMasters/notesMaster1.xml"/></Relationships>
</file>

<file path=ppt/notesSlides/_rels/notesSlide234.xml.rels><?xml version="1.0" encoding="UTF-8" standalone="yes"?>
<Relationships xmlns="http://schemas.openxmlformats.org/package/2006/relationships"><Relationship Id="rId2" Type="http://schemas.openxmlformats.org/officeDocument/2006/relationships/slide" Target="../slides/slide234.xml"/><Relationship Id="rId1" Type="http://schemas.openxmlformats.org/officeDocument/2006/relationships/notesMaster" Target="../notesMasters/notesMaster1.xml"/></Relationships>
</file>

<file path=ppt/notesSlides/_rels/notesSlide235.xml.rels><?xml version="1.0" encoding="UTF-8" standalone="yes"?>
<Relationships xmlns="http://schemas.openxmlformats.org/package/2006/relationships"><Relationship Id="rId2" Type="http://schemas.openxmlformats.org/officeDocument/2006/relationships/slide" Target="../slides/slide235.xml"/><Relationship Id="rId1" Type="http://schemas.openxmlformats.org/officeDocument/2006/relationships/notesMaster" Target="../notesMasters/notesMaster1.xml"/></Relationships>
</file>

<file path=ppt/notesSlides/_rels/notesSlide236.xml.rels><?xml version="1.0" encoding="UTF-8" standalone="yes"?>
<Relationships xmlns="http://schemas.openxmlformats.org/package/2006/relationships"><Relationship Id="rId2" Type="http://schemas.openxmlformats.org/officeDocument/2006/relationships/slide" Target="../slides/slide236.xml"/><Relationship Id="rId1" Type="http://schemas.openxmlformats.org/officeDocument/2006/relationships/notesMaster" Target="../notesMasters/notesMaster1.xml"/></Relationships>
</file>

<file path=ppt/notesSlides/_rels/notesSlide237.xml.rels><?xml version="1.0" encoding="UTF-8" standalone="yes"?>
<Relationships xmlns="http://schemas.openxmlformats.org/package/2006/relationships"><Relationship Id="rId2" Type="http://schemas.openxmlformats.org/officeDocument/2006/relationships/slide" Target="../slides/slide237.xml"/><Relationship Id="rId1" Type="http://schemas.openxmlformats.org/officeDocument/2006/relationships/notesMaster" Target="../notesMasters/notesMaster1.xml"/></Relationships>
</file>

<file path=ppt/notesSlides/_rels/notesSlide238.xml.rels><?xml version="1.0" encoding="UTF-8" standalone="yes"?>
<Relationships xmlns="http://schemas.openxmlformats.org/package/2006/relationships"><Relationship Id="rId2" Type="http://schemas.openxmlformats.org/officeDocument/2006/relationships/slide" Target="../slides/slide238.xml"/><Relationship Id="rId1" Type="http://schemas.openxmlformats.org/officeDocument/2006/relationships/notesMaster" Target="../notesMasters/notesMaster1.xml"/></Relationships>
</file>

<file path=ppt/notesSlides/_rels/notesSlide239.xml.rels><?xml version="1.0" encoding="UTF-8" standalone="yes"?>
<Relationships xmlns="http://schemas.openxmlformats.org/package/2006/relationships"><Relationship Id="rId2" Type="http://schemas.openxmlformats.org/officeDocument/2006/relationships/slide" Target="../slides/slide239.xml"/><Relationship Id="rId1" Type="http://schemas.openxmlformats.org/officeDocument/2006/relationships/notesMaster" Target="../notesMasters/notesMaster1.xml"/></Relationships>
</file>

<file path=ppt/notesSlides/_rels/notesSlide240.xml.rels><?xml version="1.0" encoding="UTF-8" standalone="yes"?>
<Relationships xmlns="http://schemas.openxmlformats.org/package/2006/relationships"><Relationship Id="rId2" Type="http://schemas.openxmlformats.org/officeDocument/2006/relationships/slide" Target="../slides/slide240.xml"/><Relationship Id="rId1" Type="http://schemas.openxmlformats.org/officeDocument/2006/relationships/notesMaster" Target="../notesMasters/notesMaster1.xml"/></Relationships>
</file>

<file path=ppt/notesSlides/_rels/notesSlide241.xml.rels><?xml version="1.0" encoding="UTF-8" standalone="yes"?>
<Relationships xmlns="http://schemas.openxmlformats.org/package/2006/relationships"><Relationship Id="rId2" Type="http://schemas.openxmlformats.org/officeDocument/2006/relationships/slide" Target="../slides/slide241.xml"/><Relationship Id="rId1" Type="http://schemas.openxmlformats.org/officeDocument/2006/relationships/notesMaster" Target="../notesMasters/notesMaster1.xml"/></Relationships>
</file>

<file path=ppt/notesSlides/_rels/notesSlide242.xml.rels><?xml version="1.0" encoding="UTF-8" standalone="yes"?>
<Relationships xmlns="http://schemas.openxmlformats.org/package/2006/relationships"><Relationship Id="rId2" Type="http://schemas.openxmlformats.org/officeDocument/2006/relationships/slide" Target="../slides/slide242.xml"/><Relationship Id="rId1" Type="http://schemas.openxmlformats.org/officeDocument/2006/relationships/notesMaster" Target="../notesMasters/notesMaster1.xml"/></Relationships>
</file>

<file path=ppt/notesSlides/_rels/notesSlide243.xml.rels><?xml version="1.0" encoding="UTF-8" standalone="yes"?>
<Relationships xmlns="http://schemas.openxmlformats.org/package/2006/relationships"><Relationship Id="rId2" Type="http://schemas.openxmlformats.org/officeDocument/2006/relationships/slide" Target="../slides/slide243.xml"/><Relationship Id="rId1" Type="http://schemas.openxmlformats.org/officeDocument/2006/relationships/notesMaster" Target="../notesMasters/notesMaster1.xml"/></Relationships>
</file>

<file path=ppt/notesSlides/_rels/notesSlide244.xml.rels><?xml version="1.0" encoding="UTF-8" standalone="yes"?>
<Relationships xmlns="http://schemas.openxmlformats.org/package/2006/relationships"><Relationship Id="rId2" Type="http://schemas.openxmlformats.org/officeDocument/2006/relationships/slide" Target="../slides/slide244.xml"/><Relationship Id="rId1" Type="http://schemas.openxmlformats.org/officeDocument/2006/relationships/notesMaster" Target="../notesMasters/notesMaster1.xml"/></Relationships>
</file>

<file path=ppt/notesSlides/_rels/notesSlide245.xml.rels><?xml version="1.0" encoding="UTF-8" standalone="yes"?>
<Relationships xmlns="http://schemas.openxmlformats.org/package/2006/relationships"><Relationship Id="rId2" Type="http://schemas.openxmlformats.org/officeDocument/2006/relationships/slide" Target="../slides/slide245.xml"/><Relationship Id="rId1" Type="http://schemas.openxmlformats.org/officeDocument/2006/relationships/notesMaster" Target="../notesMasters/notesMaster1.xml"/></Relationships>
</file>

<file path=ppt/notesSlides/_rels/notesSlide246.xml.rels><?xml version="1.0" encoding="UTF-8" standalone="yes"?>
<Relationships xmlns="http://schemas.openxmlformats.org/package/2006/relationships"><Relationship Id="rId2" Type="http://schemas.openxmlformats.org/officeDocument/2006/relationships/slide" Target="../slides/slide246.xml"/><Relationship Id="rId1" Type="http://schemas.openxmlformats.org/officeDocument/2006/relationships/notesMaster" Target="../notesMasters/notesMaster1.xml"/></Relationships>
</file>

<file path=ppt/notesSlides/_rels/notesSlide247.xml.rels><?xml version="1.0" encoding="UTF-8" standalone="yes"?>
<Relationships xmlns="http://schemas.openxmlformats.org/package/2006/relationships"><Relationship Id="rId2" Type="http://schemas.openxmlformats.org/officeDocument/2006/relationships/slide" Target="../slides/slide247.xml"/><Relationship Id="rId1" Type="http://schemas.openxmlformats.org/officeDocument/2006/relationships/notesMaster" Target="../notesMasters/notesMaster1.xml"/></Relationships>
</file>

<file path=ppt/notesSlides/_rels/notesSlide248.xml.rels><?xml version="1.0" encoding="UTF-8" standalone="yes"?>
<Relationships xmlns="http://schemas.openxmlformats.org/package/2006/relationships"><Relationship Id="rId2" Type="http://schemas.openxmlformats.org/officeDocument/2006/relationships/slide" Target="../slides/slide248.xml"/><Relationship Id="rId1" Type="http://schemas.openxmlformats.org/officeDocument/2006/relationships/notesMaster" Target="../notesMasters/notesMaster1.xml"/></Relationships>
</file>

<file path=ppt/notesSlides/_rels/notesSlide249.xml.rels><?xml version="1.0" encoding="UTF-8" standalone="yes"?>
<Relationships xmlns="http://schemas.openxmlformats.org/package/2006/relationships"><Relationship Id="rId2" Type="http://schemas.openxmlformats.org/officeDocument/2006/relationships/slide" Target="../slides/slide249.xml"/><Relationship Id="rId1" Type="http://schemas.openxmlformats.org/officeDocument/2006/relationships/notesMaster" Target="../notesMasters/notesMaster1.xml"/></Relationships>
</file>

<file path=ppt/notesSlides/_rels/notesSlide250.xml.rels><?xml version="1.0" encoding="UTF-8" standalone="yes"?>
<Relationships xmlns="http://schemas.openxmlformats.org/package/2006/relationships"><Relationship Id="rId2" Type="http://schemas.openxmlformats.org/officeDocument/2006/relationships/slide" Target="../slides/slide250.xml"/><Relationship Id="rId1" Type="http://schemas.openxmlformats.org/officeDocument/2006/relationships/notesMaster" Target="../notesMasters/notesMaster1.xml"/></Relationships>
</file>

<file path=ppt/notesSlides/_rels/notesSlide251.xml.rels><?xml version="1.0" encoding="UTF-8" standalone="yes"?>
<Relationships xmlns="http://schemas.openxmlformats.org/package/2006/relationships"><Relationship Id="rId2" Type="http://schemas.openxmlformats.org/officeDocument/2006/relationships/slide" Target="../slides/slide251.xml"/><Relationship Id="rId1" Type="http://schemas.openxmlformats.org/officeDocument/2006/relationships/notesMaster" Target="../notesMasters/notesMaster1.xml"/></Relationships>
</file>

<file path=ppt/notesSlides/_rels/notesSlide252.xml.rels><?xml version="1.0" encoding="UTF-8" standalone="yes"?>
<Relationships xmlns="http://schemas.openxmlformats.org/package/2006/relationships"><Relationship Id="rId2" Type="http://schemas.openxmlformats.org/officeDocument/2006/relationships/slide" Target="../slides/slide252.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76288" y="696913"/>
            <a:ext cx="5546725" cy="4159250"/>
          </a:xfrm>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1</a:t>
            </a:fld>
            <a:endParaRPr lang="en-US"/>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fld id="{ABA269C5-623C-4C10-951F-EF0C470C7972}" type="slidenum">
              <a:rPr lang="en-US" smtClean="0"/>
              <a:pPr/>
              <a:t>2</a:t>
            </a:fld>
            <a:endParaRPr lang="en-US"/>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3</a:t>
            </a:fld>
            <a:endParaRPr lang="en-US"/>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4</a:t>
            </a:fld>
            <a:endParaRPr lang="en-US"/>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5</a:t>
            </a:fld>
            <a:endParaRPr lang="en-US"/>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6</a:t>
            </a:fld>
            <a:endParaRPr lang="en-US"/>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7</a:t>
            </a:fld>
            <a:endParaRPr lang="en-US"/>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8</a:t>
            </a:fld>
            <a:endParaRPr lang="en-US"/>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9</a:t>
            </a:fld>
            <a:endParaRPr lang="en-US"/>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10</a:t>
            </a:fld>
            <a:endParaRPr lang="en-US"/>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11</a:t>
            </a:fld>
            <a:endParaRPr lang="en-US"/>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12</a:t>
            </a:fld>
            <a:endParaRPr lang="en-US"/>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13</a:t>
            </a:fld>
            <a:endParaRPr lang="en-US"/>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14</a:t>
            </a:fld>
            <a:endParaRPr lang="en-US"/>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15</a:t>
            </a:fld>
            <a:endParaRPr lang="en-US"/>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16</a:t>
            </a:fld>
            <a:endParaRPr lang="en-US" dirty="0"/>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17</a:t>
            </a:fld>
            <a:endParaRPr lang="en-US"/>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18</a:t>
            </a:fld>
            <a:endParaRPr lang="en-US"/>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19</a:t>
            </a:fld>
            <a:endParaRPr lang="en-US" dirty="0"/>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20</a:t>
            </a:fld>
            <a:endParaRPr lang="en-US"/>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fld id="{ABA269C5-623C-4C10-951F-EF0C470C7972}" type="slidenum">
              <a:rPr lang="en-US" smtClean="0"/>
              <a:pPr/>
              <a:t>21</a:t>
            </a:fld>
            <a:endParaRPr lang="en-US"/>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22</a:t>
            </a:fld>
            <a:endParaRPr lang="en-US"/>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23</a:t>
            </a:fld>
            <a:endParaRPr lang="en-US"/>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24</a:t>
            </a:fld>
            <a:endParaRPr lang="en-US"/>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25</a:t>
            </a:fld>
            <a:endParaRPr lang="en-US"/>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26</a:t>
            </a:fld>
            <a:endParaRPr lang="en-US"/>
          </a:p>
        </p:txBody>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27</a:t>
            </a:fld>
            <a:endParaRPr lang="en-US"/>
          </a:p>
        </p:txBody>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28</a:t>
            </a:fld>
            <a:endParaRPr lang="en-US"/>
          </a:p>
        </p:txBody>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29</a:t>
            </a:fld>
            <a:endParaRPr lang="en-US"/>
          </a:p>
        </p:txBody>
      </p:sp>
    </p:spTree>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30</a:t>
            </a:fld>
            <a:endParaRPr lang="en-US"/>
          </a:p>
        </p:txBody>
      </p:sp>
    </p:spTree>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31</a:t>
            </a:fld>
            <a:endParaRPr lang="en-US"/>
          </a:p>
        </p:txBody>
      </p:sp>
    </p:spTree>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32</a:t>
            </a:fld>
            <a:endParaRPr lang="en-US"/>
          </a:p>
        </p:txBody>
      </p:sp>
    </p:spTree>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33</a:t>
            </a:fld>
            <a:endParaRPr lang="en-US"/>
          </a:p>
        </p:txBody>
      </p:sp>
    </p:spTree>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34</a:t>
            </a:fld>
            <a:endParaRPr lang="en-US"/>
          </a:p>
        </p:txBody>
      </p:sp>
    </p:spTree>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35</a:t>
            </a:fld>
            <a:endParaRPr lang="en-US"/>
          </a:p>
        </p:txBody>
      </p:sp>
    </p:spTree>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36</a:t>
            </a:fld>
            <a:endParaRPr lang="en-US"/>
          </a:p>
        </p:txBody>
      </p:sp>
    </p:spTree>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37</a:t>
            </a:fld>
            <a:endParaRPr lang="en-US"/>
          </a:p>
        </p:txBody>
      </p:sp>
    </p:spTree>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38</a:t>
            </a:fld>
            <a:endParaRPr lang="en-US"/>
          </a:p>
        </p:txBody>
      </p:sp>
    </p:spTree>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39</a:t>
            </a:fld>
            <a:endParaRPr lang="en-US"/>
          </a:p>
        </p:txBody>
      </p:sp>
    </p:spTree>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40</a:t>
            </a:fld>
            <a:endParaRPr lang="en-US"/>
          </a:p>
        </p:txBody>
      </p:sp>
    </p:spTree>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fld id="{258E6ABB-6257-45FE-9470-8FFF7E35C146}" type="slidenum">
              <a:rPr lang="en-US" smtClean="0"/>
              <a:pPr/>
              <a:t>41</a:t>
            </a:fld>
            <a:endParaRPr lang="en-US"/>
          </a:p>
        </p:txBody>
      </p:sp>
    </p:spTree>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42</a:t>
            </a:fld>
            <a:endParaRPr lang="en-US"/>
          </a:p>
        </p:txBody>
      </p:sp>
    </p:spTree>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43</a:t>
            </a:fld>
            <a:endParaRPr lang="en-US"/>
          </a:p>
        </p:txBody>
      </p:sp>
    </p:spTree>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44</a:t>
            </a:fld>
            <a:endParaRPr lang="en-US"/>
          </a:p>
        </p:txBody>
      </p:sp>
    </p:spTree>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45</a:t>
            </a:fld>
            <a:endParaRPr lang="en-US"/>
          </a:p>
        </p:txBody>
      </p:sp>
    </p:spTree>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46</a:t>
            </a:fld>
            <a:endParaRPr lang="en-US"/>
          </a:p>
        </p:txBody>
      </p:sp>
    </p:spTree>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47</a:t>
            </a:fld>
            <a:endParaRPr lang="en-US"/>
          </a:p>
        </p:txBody>
      </p:sp>
    </p:spTree>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48</a:t>
            </a:fld>
            <a:endParaRPr lang="en-US"/>
          </a:p>
        </p:txBody>
      </p:sp>
    </p:spTree>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49</a:t>
            </a:fld>
            <a:endParaRPr lang="en-US"/>
          </a:p>
        </p:txBody>
      </p:sp>
    </p:spTree>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50</a:t>
            </a:fld>
            <a:endParaRPr lang="en-US"/>
          </a:p>
        </p:txBody>
      </p:sp>
    </p:spTree>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51</a:t>
            </a:fld>
            <a:endParaRPr lang="en-US"/>
          </a:p>
        </p:txBody>
      </p:sp>
    </p:spTree>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52</a:t>
            </a:fld>
            <a:endParaRPr lang="en-US"/>
          </a:p>
        </p:txBody>
      </p:sp>
    </p:spTree>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53</a:t>
            </a:fld>
            <a:endParaRPr lang="en-US"/>
          </a:p>
        </p:txBody>
      </p:sp>
    </p:spTree>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54</a:t>
            </a:fld>
            <a:endParaRPr lang="en-US"/>
          </a:p>
        </p:txBody>
      </p:sp>
    </p:spTree>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76288" y="696913"/>
            <a:ext cx="5546725" cy="4159250"/>
          </a:xfrm>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55</a:t>
            </a:fld>
            <a:endParaRPr lang="en-US" dirty="0"/>
          </a:p>
        </p:txBody>
      </p:sp>
    </p:spTree>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56</a:t>
            </a:fld>
            <a:endParaRPr lang="en-US"/>
          </a:p>
        </p:txBody>
      </p:sp>
    </p:spTree>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57</a:t>
            </a:fld>
            <a:endParaRPr lang="en-US"/>
          </a:p>
        </p:txBody>
      </p:sp>
    </p:spTree>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58</a:t>
            </a:fld>
            <a:endParaRPr lang="en-US"/>
          </a:p>
        </p:txBody>
      </p:sp>
    </p:spTree>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59</a:t>
            </a:fld>
            <a:endParaRPr lang="en-US"/>
          </a:p>
        </p:txBody>
      </p:sp>
    </p:spTree>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60</a:t>
            </a:fld>
            <a:endParaRPr lang="en-US"/>
          </a:p>
        </p:txBody>
      </p:sp>
    </p:spTree>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61</a:t>
            </a:fld>
            <a:endParaRPr lang="en-US"/>
          </a:p>
        </p:txBody>
      </p:sp>
    </p:spTree>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62</a:t>
            </a:fld>
            <a:endParaRPr lang="en-US"/>
          </a:p>
        </p:txBody>
      </p:sp>
    </p:spTree>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63</a:t>
            </a:fld>
            <a:endParaRPr lang="en-US"/>
          </a:p>
        </p:txBody>
      </p:sp>
    </p:spTree>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64</a:t>
            </a:fld>
            <a:endParaRPr lang="en-US"/>
          </a:p>
        </p:txBody>
      </p:sp>
    </p:spTree>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65</a:t>
            </a:fld>
            <a:endParaRPr lang="en-US"/>
          </a:p>
        </p:txBody>
      </p:sp>
    </p:spTree>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66</a:t>
            </a:fld>
            <a:endParaRPr lang="en-US"/>
          </a:p>
        </p:txBody>
      </p:sp>
    </p:spTree>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67</a:t>
            </a:fld>
            <a:endParaRPr lang="en-US"/>
          </a:p>
        </p:txBody>
      </p:sp>
    </p:spTree>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68</a:t>
            </a:fld>
            <a:endParaRPr lang="en-US"/>
          </a:p>
        </p:txBody>
      </p:sp>
    </p:spTree>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69</a:t>
            </a:fld>
            <a:endParaRPr lang="en-US"/>
          </a:p>
        </p:txBody>
      </p:sp>
    </p:spTree>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70</a:t>
            </a:fld>
            <a:endParaRPr lang="en-US"/>
          </a:p>
        </p:txBody>
      </p:sp>
    </p:spTree>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71</a:t>
            </a:fld>
            <a:endParaRPr lang="en-US"/>
          </a:p>
        </p:txBody>
      </p:sp>
    </p:spTree>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72</a:t>
            </a:fld>
            <a:endParaRPr lang="en-US"/>
          </a:p>
        </p:txBody>
      </p:sp>
    </p:spTree>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73</a:t>
            </a:fld>
            <a:endParaRPr lang="en-US"/>
          </a:p>
        </p:txBody>
      </p:sp>
    </p:spTree>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74</a:t>
            </a:fld>
            <a:endParaRPr lang="en-US"/>
          </a:p>
        </p:txBody>
      </p:sp>
    </p:spTree>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75</a:t>
            </a:fld>
            <a:endParaRPr lang="en-US"/>
          </a:p>
        </p:txBody>
      </p:sp>
    </p:spTree>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76</a:t>
            </a:fld>
            <a:endParaRPr lang="en-US"/>
          </a:p>
        </p:txBody>
      </p:sp>
    </p:spTree>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77</a:t>
            </a:fld>
            <a:endParaRPr lang="en-US"/>
          </a:p>
        </p:txBody>
      </p:sp>
    </p:spTree>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78</a:t>
            </a:fld>
            <a:endParaRPr lang="en-US"/>
          </a:p>
        </p:txBody>
      </p:sp>
    </p:spTree>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79</a:t>
            </a:fld>
            <a:endParaRPr lang="en-US"/>
          </a:p>
        </p:txBody>
      </p:sp>
    </p:spTree>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80</a:t>
            </a:fld>
            <a:endParaRPr lang="en-US"/>
          </a:p>
        </p:txBody>
      </p:sp>
    </p:spTree>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81</a:t>
            </a:fld>
            <a:endParaRPr lang="en-US"/>
          </a:p>
        </p:txBody>
      </p:sp>
    </p:spTree>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82</a:t>
            </a:fld>
            <a:endParaRPr lang="en-US"/>
          </a:p>
        </p:txBody>
      </p:sp>
    </p:spTree>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83</a:t>
            </a:fld>
            <a:endParaRPr lang="en-US"/>
          </a:p>
        </p:txBody>
      </p:sp>
    </p:spTree>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84</a:t>
            </a:fld>
            <a:endParaRPr lang="en-US"/>
          </a:p>
        </p:txBody>
      </p:sp>
    </p:spTree>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85</a:t>
            </a:fld>
            <a:endParaRPr lang="en-US"/>
          </a:p>
        </p:txBody>
      </p:sp>
    </p:spTree>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86</a:t>
            </a:fld>
            <a:endParaRPr lang="en-US"/>
          </a:p>
        </p:txBody>
      </p:sp>
    </p:spTree>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87</a:t>
            </a:fld>
            <a:endParaRPr lang="en-US"/>
          </a:p>
        </p:txBody>
      </p:sp>
    </p:spTree>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88</a:t>
            </a:fld>
            <a:endParaRPr lang="en-US"/>
          </a:p>
        </p:txBody>
      </p:sp>
    </p:spTree>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89</a:t>
            </a:fld>
            <a:endParaRPr lang="en-US"/>
          </a:p>
        </p:txBody>
      </p:sp>
    </p:spTree>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90</a:t>
            </a:fld>
            <a:endParaRPr lang="en-US"/>
          </a:p>
        </p:txBody>
      </p:sp>
    </p:spTree>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76288" y="696913"/>
            <a:ext cx="5546725" cy="4159250"/>
          </a:xfrm>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91</a:t>
            </a:fld>
            <a:endParaRPr lang="en-US"/>
          </a:p>
        </p:txBody>
      </p:sp>
    </p:spTree>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92</a:t>
            </a:fld>
            <a:endParaRPr lang="en-US"/>
          </a:p>
        </p:txBody>
      </p:sp>
    </p:spTree>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93</a:t>
            </a:fld>
            <a:endParaRPr lang="en-US"/>
          </a:p>
        </p:txBody>
      </p:sp>
    </p:spTree>
  </p:cSld>
  <p:clrMapOvr>
    <a:masterClrMapping/>
  </p:clrMapOvr>
</p:notes>
</file>

<file path=ppt/notesSlides/notesSlide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94</a:t>
            </a:fld>
            <a:endParaRPr lang="en-US"/>
          </a:p>
        </p:txBody>
      </p:sp>
    </p:spTree>
  </p:cSld>
  <p:clrMapOvr>
    <a:masterClrMapping/>
  </p:clrMapOvr>
</p:notes>
</file>

<file path=ppt/notesSlides/notesSlide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95</a:t>
            </a:fld>
            <a:endParaRPr lang="en-US"/>
          </a:p>
        </p:txBody>
      </p:sp>
    </p:spTree>
  </p:cSld>
  <p:clrMapOvr>
    <a:masterClrMapping/>
  </p:clrMapOvr>
</p:notes>
</file>

<file path=ppt/notesSlides/notesSlide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96</a:t>
            </a:fld>
            <a:endParaRPr lang="en-US"/>
          </a:p>
        </p:txBody>
      </p:sp>
    </p:spTree>
  </p:cSld>
  <p:clrMapOvr>
    <a:masterClrMapping/>
  </p:clrMapOvr>
</p:notes>
</file>

<file path=ppt/notesSlides/notesSlide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97</a:t>
            </a:fld>
            <a:endParaRPr lang="en-US"/>
          </a:p>
        </p:txBody>
      </p:sp>
    </p:spTree>
  </p:cSld>
  <p:clrMapOvr>
    <a:masterClrMapping/>
  </p:clrMapOvr>
</p:notes>
</file>

<file path=ppt/notesSlides/notesSlide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98</a:t>
            </a:fld>
            <a:endParaRPr lang="en-US" dirty="0"/>
          </a:p>
        </p:txBody>
      </p:sp>
    </p:spTree>
  </p:cSld>
  <p:clrMapOvr>
    <a:masterClrMapping/>
  </p:clrMapOvr>
</p:notes>
</file>

<file path=ppt/notesSlides/notesSlide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99</a:t>
            </a:fld>
            <a:endParaRPr lang="en-US"/>
          </a:p>
        </p:txBody>
      </p:sp>
    </p:spTree>
  </p:cSld>
  <p:clrMapOvr>
    <a:masterClrMapping/>
  </p:clrMapOvr>
</p:notes>
</file>

<file path=ppt/notesSlides/notesSlide1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100</a:t>
            </a:fld>
            <a:endParaRPr lang="en-US"/>
          </a:p>
        </p:txBody>
      </p:sp>
    </p:spTree>
  </p:cSld>
  <p:clrMapOvr>
    <a:masterClrMapping/>
  </p:clrMapOvr>
</p:notes>
</file>

<file path=ppt/notesSlides/notesSlide1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101</a:t>
            </a:fld>
            <a:endParaRPr lang="en-US"/>
          </a:p>
        </p:txBody>
      </p:sp>
    </p:spTree>
  </p:cSld>
  <p:clrMapOvr>
    <a:masterClrMapping/>
  </p:clrMapOvr>
</p:notes>
</file>

<file path=ppt/notesSlides/notesSlide1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102</a:t>
            </a:fld>
            <a:endParaRPr lang="en-US"/>
          </a:p>
        </p:txBody>
      </p:sp>
    </p:spTree>
  </p:cSld>
  <p:clrMapOvr>
    <a:masterClrMapping/>
  </p:clrMapOvr>
</p:notes>
</file>

<file path=ppt/notesSlides/notesSlide1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103</a:t>
            </a:fld>
            <a:endParaRPr lang="en-US"/>
          </a:p>
        </p:txBody>
      </p:sp>
    </p:spTree>
  </p:cSld>
  <p:clrMapOvr>
    <a:masterClrMapping/>
  </p:clrMapOvr>
</p:notes>
</file>

<file path=ppt/notesSlides/notesSlide1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104</a:t>
            </a:fld>
            <a:endParaRPr lang="en-US"/>
          </a:p>
        </p:txBody>
      </p:sp>
    </p:spTree>
  </p:cSld>
  <p:clrMapOvr>
    <a:masterClrMapping/>
  </p:clrMapOvr>
</p:notes>
</file>

<file path=ppt/notesSlides/notesSlide1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105</a:t>
            </a:fld>
            <a:endParaRPr lang="en-US" dirty="0"/>
          </a:p>
        </p:txBody>
      </p:sp>
    </p:spTree>
  </p:cSld>
  <p:clrMapOvr>
    <a:masterClrMapping/>
  </p:clrMapOvr>
</p:notes>
</file>

<file path=ppt/notesSlides/notesSlide1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106</a:t>
            </a:fld>
            <a:endParaRPr lang="en-US"/>
          </a:p>
        </p:txBody>
      </p:sp>
    </p:spTree>
  </p:cSld>
  <p:clrMapOvr>
    <a:masterClrMapping/>
  </p:clrMapOvr>
</p:notes>
</file>

<file path=ppt/notesSlides/notesSlide1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107</a:t>
            </a:fld>
            <a:endParaRPr lang="en-US"/>
          </a:p>
        </p:txBody>
      </p:sp>
    </p:spTree>
  </p:cSld>
  <p:clrMapOvr>
    <a:masterClrMapping/>
  </p:clrMapOvr>
</p:notes>
</file>

<file path=ppt/notesSlides/notesSlide1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108</a:t>
            </a:fld>
            <a:endParaRPr lang="en-US"/>
          </a:p>
        </p:txBody>
      </p:sp>
    </p:spTree>
  </p:cSld>
  <p:clrMapOvr>
    <a:masterClrMapping/>
  </p:clrMapOvr>
</p:notes>
</file>

<file path=ppt/notesSlides/notesSlide1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109</a:t>
            </a:fld>
            <a:endParaRPr lang="en-US"/>
          </a:p>
        </p:txBody>
      </p:sp>
    </p:spTree>
  </p:cSld>
  <p:clrMapOvr>
    <a:masterClrMapping/>
  </p:clrMapOvr>
</p:notes>
</file>

<file path=ppt/notesSlides/notesSlide1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110</a:t>
            </a:fld>
            <a:endParaRPr lang="en-US"/>
          </a:p>
        </p:txBody>
      </p:sp>
    </p:spTree>
  </p:cSld>
  <p:clrMapOvr>
    <a:masterClrMapping/>
  </p:clrMapOvr>
</p:notes>
</file>

<file path=ppt/notesSlides/notesSlide1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111</a:t>
            </a:fld>
            <a:endParaRPr lang="en-US"/>
          </a:p>
        </p:txBody>
      </p:sp>
    </p:spTree>
  </p:cSld>
  <p:clrMapOvr>
    <a:masterClrMapping/>
  </p:clrMapOvr>
</p:notes>
</file>

<file path=ppt/notesSlides/notesSlide1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112</a:t>
            </a:fld>
            <a:endParaRPr lang="en-US"/>
          </a:p>
        </p:txBody>
      </p:sp>
    </p:spTree>
  </p:cSld>
  <p:clrMapOvr>
    <a:masterClrMapping/>
  </p:clrMapOvr>
</p:notes>
</file>

<file path=ppt/notesSlides/notesSlide1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113</a:t>
            </a:fld>
            <a:endParaRPr lang="en-US"/>
          </a:p>
        </p:txBody>
      </p:sp>
    </p:spTree>
  </p:cSld>
  <p:clrMapOvr>
    <a:masterClrMapping/>
  </p:clrMapOvr>
</p:notes>
</file>

<file path=ppt/notesSlides/notesSlide1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114</a:t>
            </a:fld>
            <a:endParaRPr lang="en-US"/>
          </a:p>
        </p:txBody>
      </p:sp>
    </p:spTree>
  </p:cSld>
  <p:clrMapOvr>
    <a:masterClrMapping/>
  </p:clrMapOvr>
</p:notes>
</file>

<file path=ppt/notesSlides/notesSlide1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115</a:t>
            </a:fld>
            <a:endParaRPr lang="en-US"/>
          </a:p>
        </p:txBody>
      </p:sp>
    </p:spTree>
  </p:cSld>
  <p:clrMapOvr>
    <a:masterClrMapping/>
  </p:clrMapOvr>
</p:notes>
</file>

<file path=ppt/notesSlides/notesSlide1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116</a:t>
            </a:fld>
            <a:endParaRPr lang="en-US"/>
          </a:p>
        </p:txBody>
      </p:sp>
    </p:spTree>
  </p:cSld>
  <p:clrMapOvr>
    <a:masterClrMapping/>
  </p:clrMapOvr>
</p:notes>
</file>

<file path=ppt/notesSlides/notesSlide1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117</a:t>
            </a:fld>
            <a:endParaRPr lang="en-US"/>
          </a:p>
        </p:txBody>
      </p:sp>
    </p:spTree>
  </p:cSld>
  <p:clrMapOvr>
    <a:masterClrMapping/>
  </p:clrMapOvr>
</p:notes>
</file>

<file path=ppt/notesSlides/notesSlide1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118</a:t>
            </a:fld>
            <a:endParaRPr lang="en-US"/>
          </a:p>
        </p:txBody>
      </p:sp>
    </p:spTree>
  </p:cSld>
  <p:clrMapOvr>
    <a:masterClrMapping/>
  </p:clrMapOvr>
</p:notes>
</file>

<file path=ppt/notesSlides/notesSlide1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119</a:t>
            </a:fld>
            <a:endParaRPr lang="en-US"/>
          </a:p>
        </p:txBody>
      </p:sp>
    </p:spTree>
  </p:cSld>
  <p:clrMapOvr>
    <a:masterClrMapping/>
  </p:clrMapOvr>
</p:notes>
</file>

<file path=ppt/notesSlides/notesSlide1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120</a:t>
            </a:fld>
            <a:endParaRPr lang="en-US"/>
          </a:p>
        </p:txBody>
      </p:sp>
    </p:spTree>
  </p:cSld>
  <p:clrMapOvr>
    <a:masterClrMapping/>
  </p:clrMapOvr>
</p:notes>
</file>

<file path=ppt/notesSlides/notesSlide1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121</a:t>
            </a:fld>
            <a:endParaRPr lang="en-US"/>
          </a:p>
        </p:txBody>
      </p:sp>
    </p:spTree>
  </p:cSld>
  <p:clrMapOvr>
    <a:masterClrMapping/>
  </p:clrMapOvr>
</p:notes>
</file>

<file path=ppt/notesSlides/notesSlide1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122</a:t>
            </a:fld>
            <a:endParaRPr lang="en-US"/>
          </a:p>
        </p:txBody>
      </p:sp>
    </p:spTree>
  </p:cSld>
  <p:clrMapOvr>
    <a:masterClrMapping/>
  </p:clrMapOvr>
</p:notes>
</file>

<file path=ppt/notesSlides/notesSlide1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123</a:t>
            </a:fld>
            <a:endParaRPr lang="en-US"/>
          </a:p>
        </p:txBody>
      </p:sp>
    </p:spTree>
  </p:cSld>
  <p:clrMapOvr>
    <a:masterClrMapping/>
  </p:clrMapOvr>
</p:notes>
</file>

<file path=ppt/notesSlides/notesSlide1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124</a:t>
            </a:fld>
            <a:endParaRPr lang="en-US"/>
          </a:p>
        </p:txBody>
      </p:sp>
    </p:spTree>
  </p:cSld>
  <p:clrMapOvr>
    <a:masterClrMapping/>
  </p:clrMapOvr>
</p:notes>
</file>

<file path=ppt/notesSlides/notesSlide1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125</a:t>
            </a:fld>
            <a:endParaRPr lang="en-US"/>
          </a:p>
        </p:txBody>
      </p:sp>
    </p:spTree>
  </p:cSld>
  <p:clrMapOvr>
    <a:masterClrMapping/>
  </p:clrMapOvr>
</p:notes>
</file>

<file path=ppt/notesSlides/notesSlide1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126</a:t>
            </a:fld>
            <a:endParaRPr lang="en-US"/>
          </a:p>
        </p:txBody>
      </p:sp>
    </p:spTree>
  </p:cSld>
  <p:clrMapOvr>
    <a:masterClrMapping/>
  </p:clrMapOvr>
</p:notes>
</file>

<file path=ppt/notesSlides/notesSlide1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127</a:t>
            </a:fld>
            <a:endParaRPr lang="en-US"/>
          </a:p>
        </p:txBody>
      </p:sp>
    </p:spTree>
  </p:cSld>
  <p:clrMapOvr>
    <a:masterClrMapping/>
  </p:clrMapOvr>
</p:notes>
</file>

<file path=ppt/notesSlides/notesSlide1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128</a:t>
            </a:fld>
            <a:endParaRPr lang="en-US"/>
          </a:p>
        </p:txBody>
      </p:sp>
    </p:spTree>
  </p:cSld>
  <p:clrMapOvr>
    <a:masterClrMapping/>
  </p:clrMapOvr>
</p:notes>
</file>

<file path=ppt/notesSlides/notesSlide1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129</a:t>
            </a:fld>
            <a:endParaRPr lang="en-US"/>
          </a:p>
        </p:txBody>
      </p:sp>
    </p:spTree>
  </p:cSld>
  <p:clrMapOvr>
    <a:masterClrMapping/>
  </p:clrMapOvr>
</p:notes>
</file>

<file path=ppt/notesSlides/notesSlide1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76288" y="696913"/>
            <a:ext cx="5546725" cy="4159250"/>
          </a:xfrm>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130</a:t>
            </a:fld>
            <a:endParaRPr lang="en-US"/>
          </a:p>
        </p:txBody>
      </p:sp>
    </p:spTree>
  </p:cSld>
  <p:clrMapOvr>
    <a:masterClrMapping/>
  </p:clrMapOvr>
</p:notes>
</file>

<file path=ppt/notesSlides/notesSlide1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76288" y="696913"/>
            <a:ext cx="5546725" cy="4159250"/>
          </a:xfrm>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131</a:t>
            </a:fld>
            <a:endParaRPr lang="en-US"/>
          </a:p>
        </p:txBody>
      </p:sp>
    </p:spTree>
  </p:cSld>
  <p:clrMapOvr>
    <a:masterClrMapping/>
  </p:clrMapOvr>
</p:notes>
</file>

<file path=ppt/notesSlides/notesSlide1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132</a:t>
            </a:fld>
            <a:endParaRPr lang="en-US"/>
          </a:p>
        </p:txBody>
      </p:sp>
    </p:spTree>
  </p:cSld>
  <p:clrMapOvr>
    <a:masterClrMapping/>
  </p:clrMapOvr>
</p:notes>
</file>

<file path=ppt/notesSlides/notesSlide1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133</a:t>
            </a:fld>
            <a:endParaRPr lang="en-US"/>
          </a:p>
        </p:txBody>
      </p:sp>
    </p:spTree>
  </p:cSld>
  <p:clrMapOvr>
    <a:masterClrMapping/>
  </p:clrMapOvr>
</p:notes>
</file>

<file path=ppt/notesSlides/notesSlide1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134</a:t>
            </a:fld>
            <a:endParaRPr lang="en-US"/>
          </a:p>
        </p:txBody>
      </p:sp>
    </p:spTree>
  </p:cSld>
  <p:clrMapOvr>
    <a:masterClrMapping/>
  </p:clrMapOvr>
</p:notes>
</file>

<file path=ppt/notesSlides/notesSlide1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135</a:t>
            </a:fld>
            <a:endParaRPr lang="en-US"/>
          </a:p>
        </p:txBody>
      </p:sp>
    </p:spTree>
  </p:cSld>
  <p:clrMapOvr>
    <a:masterClrMapping/>
  </p:clrMapOvr>
</p:notes>
</file>

<file path=ppt/notesSlides/notesSlide1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7"/>
          <p:cNvSpPr>
            <a:spLocks noGrp="1" noChangeArrowheads="1"/>
          </p:cNvSpPr>
          <p:nvPr>
            <p:ph type="sldNum" sz="quarter" idx="5"/>
          </p:nvPr>
        </p:nvSpPr>
        <p:spPr>
          <a:ln/>
        </p:spPr>
        <p:txBody>
          <a:bodyPr/>
          <a:lstStyle/>
          <a:p>
            <a:pPr>
              <a:defRPr/>
            </a:pPr>
            <a:fld id="{3FB468F5-64B7-4119-8E24-204A68D6DE3E}" type="slidenum">
              <a:rPr lang="en-US"/>
              <a:pPr>
                <a:defRPr/>
              </a:pPr>
              <a:t>136</a:t>
            </a:fld>
            <a:endParaRPr lang="en-US"/>
          </a:p>
        </p:txBody>
      </p:sp>
      <p:sp>
        <p:nvSpPr>
          <p:cNvPr id="347138" name="Rectangle 2"/>
          <p:cNvSpPr>
            <a:spLocks noGrp="1" noRot="1" noChangeAspect="1" noChangeArrowheads="1" noTextEdit="1"/>
          </p:cNvSpPr>
          <p:nvPr>
            <p:ph type="sldImg"/>
          </p:nvPr>
        </p:nvSpPr>
        <p:spPr>
          <a:xfrm>
            <a:off x="1201738" y="698500"/>
            <a:ext cx="4654550" cy="3490913"/>
          </a:xfrm>
          <a:ln/>
        </p:spPr>
      </p:sp>
      <p:sp>
        <p:nvSpPr>
          <p:cNvPr id="6" name="Notes Placeholder 2"/>
          <p:cNvSpPr>
            <a:spLocks noGrp="1"/>
          </p:cNvSpPr>
          <p:nvPr>
            <p:ph type="body" idx="3"/>
          </p:nvPr>
        </p:nvSpPr>
        <p:spPr>
          <a:xfrm>
            <a:off x="704677" y="4422543"/>
            <a:ext cx="5643909" cy="4188935"/>
          </a:xfrm>
        </p:spPr>
        <p:txBody>
          <a:bodyPr>
            <a:normAutofit/>
          </a:bodyPr>
          <a:lstStyle/>
          <a:p>
            <a:endParaRPr lang="en-US" dirty="0"/>
          </a:p>
        </p:txBody>
      </p:sp>
    </p:spTree>
  </p:cSld>
  <p:clrMapOvr>
    <a:masterClrMapping/>
  </p:clrMapOvr>
</p:notes>
</file>

<file path=ppt/notesSlides/notesSlide1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fld id="{ABA269C5-623C-4C10-951F-EF0C470C7972}" type="slidenum">
              <a:rPr lang="en-US" smtClean="0"/>
              <a:pPr/>
              <a:t>137</a:t>
            </a:fld>
            <a:endParaRPr lang="en-US"/>
          </a:p>
        </p:txBody>
      </p:sp>
    </p:spTree>
  </p:cSld>
  <p:clrMapOvr>
    <a:masterClrMapping/>
  </p:clrMapOvr>
</p:notes>
</file>

<file path=ppt/notesSlides/notesSlide1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138</a:t>
            </a:fld>
            <a:endParaRPr lang="en-US"/>
          </a:p>
        </p:txBody>
      </p:sp>
    </p:spTree>
  </p:cSld>
  <p:clrMapOvr>
    <a:masterClrMapping/>
  </p:clrMapOvr>
</p:notes>
</file>

<file path=ppt/notesSlides/notesSlide1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7"/>
          <p:cNvSpPr>
            <a:spLocks noGrp="1" noChangeArrowheads="1"/>
          </p:cNvSpPr>
          <p:nvPr>
            <p:ph type="sldNum" sz="quarter" idx="5"/>
          </p:nvPr>
        </p:nvSpPr>
        <p:spPr>
          <a:ln/>
        </p:spPr>
        <p:txBody>
          <a:bodyPr/>
          <a:lstStyle/>
          <a:p>
            <a:pPr>
              <a:defRPr/>
            </a:pPr>
            <a:fld id="{3FB468F5-64B7-4119-8E24-204A68D6DE3E}" type="slidenum">
              <a:rPr lang="en-US"/>
              <a:pPr>
                <a:defRPr/>
              </a:pPr>
              <a:t>139</a:t>
            </a:fld>
            <a:endParaRPr lang="en-US"/>
          </a:p>
        </p:txBody>
      </p:sp>
      <p:sp>
        <p:nvSpPr>
          <p:cNvPr id="347138" name="Rectangle 2"/>
          <p:cNvSpPr>
            <a:spLocks noGrp="1" noRot="1" noChangeAspect="1" noChangeArrowheads="1" noTextEdit="1"/>
          </p:cNvSpPr>
          <p:nvPr>
            <p:ph type="sldImg"/>
          </p:nvPr>
        </p:nvSpPr>
        <p:spPr>
          <a:xfrm>
            <a:off x="1201738" y="698500"/>
            <a:ext cx="4654550" cy="3490913"/>
          </a:xfrm>
          <a:ln/>
        </p:spPr>
      </p:sp>
      <p:sp>
        <p:nvSpPr>
          <p:cNvPr id="6" name="Notes Placeholder 2"/>
          <p:cNvSpPr>
            <a:spLocks noGrp="1"/>
          </p:cNvSpPr>
          <p:nvPr>
            <p:ph type="body" idx="3"/>
          </p:nvPr>
        </p:nvSpPr>
        <p:spPr>
          <a:xfrm>
            <a:off x="704677" y="4422543"/>
            <a:ext cx="5643909" cy="4188935"/>
          </a:xfrm>
        </p:spPr>
        <p:txBody>
          <a:bodyPr>
            <a:normAutofit/>
          </a:bodyPr>
          <a:lstStyle/>
          <a:p>
            <a:endParaRPr lang="en-US" dirty="0"/>
          </a:p>
        </p:txBody>
      </p:sp>
    </p:spTree>
  </p:cSld>
  <p:clrMapOvr>
    <a:masterClrMapping/>
  </p:clrMapOvr>
</p:notes>
</file>

<file path=ppt/notesSlides/notesSlide1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140</a:t>
            </a:fld>
            <a:endParaRPr lang="en-US"/>
          </a:p>
        </p:txBody>
      </p:sp>
    </p:spTree>
  </p:cSld>
  <p:clrMapOvr>
    <a:masterClrMapping/>
  </p:clrMapOvr>
</p:notes>
</file>

<file path=ppt/notesSlides/notesSlide1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141</a:t>
            </a:fld>
            <a:endParaRPr lang="en-US"/>
          </a:p>
        </p:txBody>
      </p:sp>
    </p:spTree>
  </p:cSld>
  <p:clrMapOvr>
    <a:masterClrMapping/>
  </p:clrMapOvr>
</p:notes>
</file>

<file path=ppt/notesSlides/notesSlide1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142</a:t>
            </a:fld>
            <a:endParaRPr lang="en-US"/>
          </a:p>
        </p:txBody>
      </p:sp>
    </p:spTree>
  </p:cSld>
  <p:clrMapOvr>
    <a:masterClrMapping/>
  </p:clrMapOvr>
</p:notes>
</file>

<file path=ppt/notesSlides/notesSlide1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143</a:t>
            </a:fld>
            <a:endParaRPr lang="en-US"/>
          </a:p>
        </p:txBody>
      </p:sp>
    </p:spTree>
  </p:cSld>
  <p:clrMapOvr>
    <a:masterClrMapping/>
  </p:clrMapOvr>
</p:notes>
</file>

<file path=ppt/notesSlides/notesSlide1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144</a:t>
            </a:fld>
            <a:endParaRPr lang="en-US"/>
          </a:p>
        </p:txBody>
      </p:sp>
    </p:spTree>
  </p:cSld>
  <p:clrMapOvr>
    <a:masterClrMapping/>
  </p:clrMapOvr>
</p:notes>
</file>

<file path=ppt/notesSlides/notesSlide1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145</a:t>
            </a:fld>
            <a:endParaRPr lang="en-US"/>
          </a:p>
        </p:txBody>
      </p:sp>
    </p:spTree>
  </p:cSld>
  <p:clrMapOvr>
    <a:masterClrMapping/>
  </p:clrMapOvr>
</p:notes>
</file>

<file path=ppt/notesSlides/notesSlide1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179" name="Rectangle 7"/>
          <p:cNvSpPr>
            <a:spLocks noGrp="1" noChangeArrowheads="1"/>
          </p:cNvSpPr>
          <p:nvPr>
            <p:ph type="sldNum" sz="quarter" idx="5"/>
          </p:nvPr>
        </p:nvSpPr>
        <p:spPr bwMode="auto">
          <a:noFill/>
          <a:ln>
            <a:miter lim="800000"/>
            <a:headEnd/>
            <a:tailEnd/>
          </a:ln>
        </p:spPr>
        <p:txBody>
          <a:bodyPr wrap="square" numCol="1" anchorCtr="0" compatLnSpc="1">
            <a:prstTxWarp prst="textNoShape">
              <a:avLst/>
            </a:prstTxWarp>
          </a:bodyPr>
          <a:lstStyle/>
          <a:p>
            <a:fld id="{60D762C2-3735-467A-A052-4195BA1FDCE5}" type="slidenum">
              <a:rPr lang="en-US" smtClean="0">
                <a:latin typeface="Verdana" pitchFamily="34" charset="0"/>
                <a:ea typeface="MS PGothic" pitchFamily="34" charset="-128"/>
              </a:rPr>
              <a:pPr/>
              <a:t>146</a:t>
            </a:fld>
            <a:endParaRPr lang="en-US" smtClean="0">
              <a:latin typeface="Verdana" pitchFamily="34" charset="0"/>
              <a:ea typeface="MS PGothic" pitchFamily="34" charset="-128"/>
            </a:endParaRPr>
          </a:p>
        </p:txBody>
      </p:sp>
      <p:sp>
        <p:nvSpPr>
          <p:cNvPr id="50180" name="Rectangle 2"/>
          <p:cNvSpPr>
            <a:spLocks noGrp="1" noRot="1" noChangeAspect="1" noChangeArrowheads="1" noTextEdit="1"/>
          </p:cNvSpPr>
          <p:nvPr>
            <p:ph type="sldImg"/>
          </p:nvPr>
        </p:nvSpPr>
        <p:spPr bwMode="auto">
          <a:xfrm>
            <a:off x="1179513" y="704850"/>
            <a:ext cx="4687887" cy="3514725"/>
          </a:xfrm>
          <a:noFill/>
          <a:ln>
            <a:solidFill>
              <a:srgbClr val="000000"/>
            </a:solidFill>
            <a:miter lim="800000"/>
            <a:headEnd/>
            <a:tailEnd/>
          </a:ln>
        </p:spPr>
      </p:sp>
      <p:sp>
        <p:nvSpPr>
          <p:cNvPr id="50181" name="Rectangle 3"/>
          <p:cNvSpPr>
            <a:spLocks noGrp="1" noChangeArrowheads="1"/>
          </p:cNvSpPr>
          <p:nvPr>
            <p:ph type="body" idx="1"/>
          </p:nvPr>
        </p:nvSpPr>
        <p:spPr bwMode="auto">
          <a:xfrm>
            <a:off x="706284" y="4422776"/>
            <a:ext cx="5640697" cy="4186238"/>
          </a:xfrm>
          <a:noFill/>
        </p:spPr>
        <p:txBody>
          <a:bodyPr wrap="square" numCol="1" anchor="t" anchorCtr="0" compatLnSpc="1">
            <a:prstTxWarp prst="textNoShape">
              <a:avLst/>
            </a:prstTxWarp>
          </a:bodyPr>
          <a:lstStyle/>
          <a:p>
            <a:endParaRPr lang="en-US" smtClean="0"/>
          </a:p>
        </p:txBody>
      </p:sp>
    </p:spTree>
  </p:cSld>
  <p:clrMapOvr>
    <a:masterClrMapping/>
  </p:clrMapOvr>
</p:notes>
</file>

<file path=ppt/notesSlides/notesSlide1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227" name="Rectangle 7"/>
          <p:cNvSpPr>
            <a:spLocks noGrp="1" noChangeArrowheads="1"/>
          </p:cNvSpPr>
          <p:nvPr>
            <p:ph type="sldNum" sz="quarter" idx="5"/>
          </p:nvPr>
        </p:nvSpPr>
        <p:spPr bwMode="auto">
          <a:noFill/>
          <a:ln>
            <a:miter lim="800000"/>
            <a:headEnd/>
            <a:tailEnd/>
          </a:ln>
        </p:spPr>
        <p:txBody>
          <a:bodyPr wrap="square" numCol="1" anchorCtr="0" compatLnSpc="1">
            <a:prstTxWarp prst="textNoShape">
              <a:avLst/>
            </a:prstTxWarp>
          </a:bodyPr>
          <a:lstStyle/>
          <a:p>
            <a:fld id="{642CAC29-4CEC-4C31-97A9-C64AA45A692F}" type="slidenum">
              <a:rPr lang="en-US" smtClean="0">
                <a:latin typeface="Verdana" pitchFamily="34" charset="0"/>
                <a:ea typeface="MS PGothic" pitchFamily="34" charset="-128"/>
              </a:rPr>
              <a:pPr/>
              <a:t>147</a:t>
            </a:fld>
            <a:endParaRPr lang="en-US" smtClean="0">
              <a:latin typeface="Verdana" pitchFamily="34" charset="0"/>
              <a:ea typeface="MS PGothic" pitchFamily="34" charset="-128"/>
            </a:endParaRPr>
          </a:p>
        </p:txBody>
      </p:sp>
      <p:sp>
        <p:nvSpPr>
          <p:cNvPr id="52228" name="Rectangle 2"/>
          <p:cNvSpPr>
            <a:spLocks noGrp="1" noRot="1" noChangeAspect="1" noChangeArrowheads="1" noTextEdit="1"/>
          </p:cNvSpPr>
          <p:nvPr>
            <p:ph type="sldImg"/>
          </p:nvPr>
        </p:nvSpPr>
        <p:spPr bwMode="auto">
          <a:xfrm>
            <a:off x="1182688" y="704850"/>
            <a:ext cx="4683125" cy="3513138"/>
          </a:xfrm>
          <a:noFill/>
          <a:ln>
            <a:solidFill>
              <a:srgbClr val="000000"/>
            </a:solidFill>
            <a:miter lim="800000"/>
            <a:headEnd/>
            <a:tailEnd/>
          </a:ln>
        </p:spPr>
      </p:sp>
      <p:sp>
        <p:nvSpPr>
          <p:cNvPr id="52229" name="Rectangle 3"/>
          <p:cNvSpPr>
            <a:spLocks noGrp="1" noChangeArrowheads="1"/>
          </p:cNvSpPr>
          <p:nvPr>
            <p:ph type="body" idx="1"/>
          </p:nvPr>
        </p:nvSpPr>
        <p:spPr bwMode="auto">
          <a:xfrm>
            <a:off x="706284" y="4422775"/>
            <a:ext cx="5640697" cy="4187825"/>
          </a:xfrm>
          <a:noFill/>
        </p:spPr>
        <p:txBody>
          <a:bodyPr wrap="square" numCol="1" anchor="t" anchorCtr="0" compatLnSpc="1">
            <a:prstTxWarp prst="textNoShape">
              <a:avLst/>
            </a:prstTxWarp>
          </a:bodyPr>
          <a:lstStyle/>
          <a:p>
            <a:endParaRPr lang="en-US" smtClean="0"/>
          </a:p>
        </p:txBody>
      </p:sp>
    </p:spTree>
  </p:cSld>
  <p:clrMapOvr>
    <a:masterClrMapping/>
  </p:clrMapOvr>
</p:notes>
</file>

<file path=ppt/notesSlides/notesSlide1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275" name="Rectangle 7"/>
          <p:cNvSpPr>
            <a:spLocks noGrp="1" noChangeArrowheads="1"/>
          </p:cNvSpPr>
          <p:nvPr>
            <p:ph type="sldNum" sz="quarter" idx="5"/>
          </p:nvPr>
        </p:nvSpPr>
        <p:spPr bwMode="auto">
          <a:noFill/>
          <a:ln>
            <a:miter lim="800000"/>
            <a:headEnd/>
            <a:tailEnd/>
          </a:ln>
        </p:spPr>
        <p:txBody>
          <a:bodyPr wrap="square" numCol="1" anchorCtr="0" compatLnSpc="1">
            <a:prstTxWarp prst="textNoShape">
              <a:avLst/>
            </a:prstTxWarp>
          </a:bodyPr>
          <a:lstStyle/>
          <a:p>
            <a:fld id="{3BAF0763-8A7F-4503-AFD9-B43ED085C6AC}" type="slidenum">
              <a:rPr lang="en-US" smtClean="0">
                <a:latin typeface="Verdana" pitchFamily="34" charset="0"/>
                <a:ea typeface="MS PGothic" pitchFamily="34" charset="-128"/>
              </a:rPr>
              <a:pPr/>
              <a:t>148</a:t>
            </a:fld>
            <a:endParaRPr lang="en-US" smtClean="0">
              <a:latin typeface="Verdana" pitchFamily="34" charset="0"/>
              <a:ea typeface="MS PGothic" pitchFamily="34" charset="-128"/>
            </a:endParaRPr>
          </a:p>
        </p:txBody>
      </p:sp>
      <p:sp>
        <p:nvSpPr>
          <p:cNvPr id="54276" name="Rectangle 2"/>
          <p:cNvSpPr>
            <a:spLocks noGrp="1" noRot="1" noChangeAspect="1" noChangeArrowheads="1" noTextEdit="1"/>
          </p:cNvSpPr>
          <p:nvPr>
            <p:ph type="sldImg"/>
          </p:nvPr>
        </p:nvSpPr>
        <p:spPr bwMode="auto">
          <a:xfrm>
            <a:off x="1179513" y="704850"/>
            <a:ext cx="4687887" cy="3514725"/>
          </a:xfrm>
          <a:noFill/>
          <a:ln>
            <a:solidFill>
              <a:srgbClr val="000000"/>
            </a:solidFill>
            <a:miter lim="800000"/>
            <a:headEnd/>
            <a:tailEnd/>
          </a:ln>
        </p:spPr>
      </p:sp>
      <p:sp>
        <p:nvSpPr>
          <p:cNvPr id="54277" name="Rectangle 3"/>
          <p:cNvSpPr>
            <a:spLocks noGrp="1" noChangeArrowheads="1"/>
          </p:cNvSpPr>
          <p:nvPr>
            <p:ph type="body" idx="1"/>
          </p:nvPr>
        </p:nvSpPr>
        <p:spPr bwMode="auto">
          <a:xfrm>
            <a:off x="706284" y="4422776"/>
            <a:ext cx="5640697" cy="4186238"/>
          </a:xfrm>
          <a:noFill/>
        </p:spPr>
        <p:txBody>
          <a:bodyPr wrap="square" numCol="1" anchor="t" anchorCtr="0" compatLnSpc="1">
            <a:prstTxWarp prst="textNoShape">
              <a:avLst/>
            </a:prstTxWarp>
          </a:bodyPr>
          <a:lstStyle/>
          <a:p>
            <a:endParaRPr lang="en-US" smtClean="0"/>
          </a:p>
        </p:txBody>
      </p:sp>
    </p:spTree>
  </p:cSld>
  <p:clrMapOvr>
    <a:masterClrMapping/>
  </p:clrMapOvr>
</p:notes>
</file>

<file path=ppt/notesSlides/notesSlide1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347" name="Rectangle 7"/>
          <p:cNvSpPr>
            <a:spLocks noGrp="1" noChangeArrowheads="1"/>
          </p:cNvSpPr>
          <p:nvPr>
            <p:ph type="sldNum" sz="quarter" idx="5"/>
          </p:nvPr>
        </p:nvSpPr>
        <p:spPr bwMode="auto">
          <a:noFill/>
          <a:ln>
            <a:miter lim="800000"/>
            <a:headEnd/>
            <a:tailEnd/>
          </a:ln>
        </p:spPr>
        <p:txBody>
          <a:bodyPr wrap="square" numCol="1" anchorCtr="0" compatLnSpc="1">
            <a:prstTxWarp prst="textNoShape">
              <a:avLst/>
            </a:prstTxWarp>
          </a:bodyPr>
          <a:lstStyle/>
          <a:p>
            <a:fld id="{B95085E9-F4E2-4FF5-AF89-CB18EA3E0204}" type="slidenum">
              <a:rPr lang="en-US" smtClean="0">
                <a:latin typeface="Verdana" pitchFamily="34" charset="0"/>
                <a:ea typeface="MS PGothic" pitchFamily="34" charset="-128"/>
              </a:rPr>
              <a:pPr/>
              <a:t>149</a:t>
            </a:fld>
            <a:endParaRPr lang="en-US" smtClean="0">
              <a:latin typeface="Verdana" pitchFamily="34" charset="0"/>
              <a:ea typeface="MS PGothic" pitchFamily="34" charset="-128"/>
            </a:endParaRPr>
          </a:p>
        </p:txBody>
      </p:sp>
      <p:sp>
        <p:nvSpPr>
          <p:cNvPr id="57348" name="Rectangle 2"/>
          <p:cNvSpPr>
            <a:spLocks noGrp="1" noRot="1" noChangeAspect="1" noChangeArrowheads="1" noTextEdit="1"/>
          </p:cNvSpPr>
          <p:nvPr>
            <p:ph type="sldImg"/>
          </p:nvPr>
        </p:nvSpPr>
        <p:spPr bwMode="auto">
          <a:xfrm>
            <a:off x="1182688" y="704850"/>
            <a:ext cx="4683125" cy="3513138"/>
          </a:xfrm>
          <a:noFill/>
          <a:ln>
            <a:solidFill>
              <a:srgbClr val="000000"/>
            </a:solidFill>
            <a:miter lim="800000"/>
            <a:headEnd/>
            <a:tailEnd/>
          </a:ln>
        </p:spPr>
      </p:sp>
      <p:sp>
        <p:nvSpPr>
          <p:cNvPr id="57349" name="Rectangle 3"/>
          <p:cNvSpPr>
            <a:spLocks noGrp="1" noChangeArrowheads="1"/>
          </p:cNvSpPr>
          <p:nvPr>
            <p:ph type="body" idx="1"/>
          </p:nvPr>
        </p:nvSpPr>
        <p:spPr bwMode="auto">
          <a:xfrm>
            <a:off x="706284" y="4422775"/>
            <a:ext cx="5640697" cy="4187825"/>
          </a:xfrm>
          <a:noFill/>
        </p:spPr>
        <p:txBody>
          <a:bodyPr wrap="square" numCol="1" anchor="t" anchorCtr="0" compatLnSpc="1">
            <a:prstTxWarp prst="textNoShape">
              <a:avLst/>
            </a:prstTxWarp>
          </a:bodyPr>
          <a:lstStyle/>
          <a:p>
            <a:endParaRPr lang="en-US" smtClean="0"/>
          </a:p>
        </p:txBody>
      </p:sp>
    </p:spTree>
  </p:cSld>
  <p:clrMapOvr>
    <a:masterClrMapping/>
  </p:clrMapOvr>
</p:notes>
</file>

<file path=ppt/notesSlides/notesSlide1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150</a:t>
            </a:fld>
            <a:endParaRPr lang="en-US" dirty="0"/>
          </a:p>
        </p:txBody>
      </p:sp>
    </p:spTree>
  </p:cSld>
  <p:clrMapOvr>
    <a:masterClrMapping/>
  </p:clrMapOvr>
</p:notes>
</file>

<file path=ppt/notesSlides/notesSlide1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467" name="Rectangle 7"/>
          <p:cNvSpPr>
            <a:spLocks noGrp="1" noChangeArrowheads="1"/>
          </p:cNvSpPr>
          <p:nvPr>
            <p:ph type="sldNum" sz="quarter" idx="5"/>
          </p:nvPr>
        </p:nvSpPr>
        <p:spPr bwMode="auto">
          <a:noFill/>
          <a:ln>
            <a:miter lim="800000"/>
            <a:headEnd/>
            <a:tailEnd/>
          </a:ln>
        </p:spPr>
        <p:txBody>
          <a:bodyPr wrap="square" numCol="1" anchorCtr="0" compatLnSpc="1">
            <a:prstTxWarp prst="textNoShape">
              <a:avLst/>
            </a:prstTxWarp>
          </a:bodyPr>
          <a:lstStyle/>
          <a:p>
            <a:fld id="{BD468AC0-0D96-4EA2-B52C-E43AF90F2382}" type="slidenum">
              <a:rPr lang="en-US" smtClean="0">
                <a:latin typeface="Verdana" pitchFamily="34" charset="0"/>
                <a:ea typeface="MS PGothic" pitchFamily="34" charset="-128"/>
              </a:rPr>
              <a:pPr/>
              <a:t>151</a:t>
            </a:fld>
            <a:endParaRPr lang="en-US" smtClean="0">
              <a:latin typeface="Verdana" pitchFamily="34" charset="0"/>
              <a:ea typeface="MS PGothic" pitchFamily="34" charset="-128"/>
            </a:endParaRPr>
          </a:p>
        </p:txBody>
      </p:sp>
      <p:sp>
        <p:nvSpPr>
          <p:cNvPr id="62468" name="Rectangle 2"/>
          <p:cNvSpPr>
            <a:spLocks noGrp="1" noRot="1" noChangeAspect="1" noChangeArrowheads="1" noTextEdit="1"/>
          </p:cNvSpPr>
          <p:nvPr>
            <p:ph type="sldImg"/>
          </p:nvPr>
        </p:nvSpPr>
        <p:spPr bwMode="auto">
          <a:xfrm>
            <a:off x="1182688" y="704850"/>
            <a:ext cx="4683125" cy="3513138"/>
          </a:xfrm>
          <a:noFill/>
          <a:ln>
            <a:solidFill>
              <a:srgbClr val="000000"/>
            </a:solidFill>
            <a:miter lim="800000"/>
            <a:headEnd/>
            <a:tailEnd/>
          </a:ln>
        </p:spPr>
      </p:sp>
      <p:sp>
        <p:nvSpPr>
          <p:cNvPr id="62469" name="Rectangle 3"/>
          <p:cNvSpPr>
            <a:spLocks noGrp="1" noChangeArrowheads="1"/>
          </p:cNvSpPr>
          <p:nvPr>
            <p:ph type="body" idx="1"/>
          </p:nvPr>
        </p:nvSpPr>
        <p:spPr bwMode="auto">
          <a:xfrm>
            <a:off x="706284" y="4422775"/>
            <a:ext cx="5640697" cy="4187825"/>
          </a:xfrm>
          <a:noFill/>
        </p:spPr>
        <p:txBody>
          <a:bodyPr wrap="square" numCol="1" anchor="t" anchorCtr="0" compatLnSpc="1">
            <a:prstTxWarp prst="textNoShape">
              <a:avLst/>
            </a:prstTxWarp>
          </a:bodyPr>
          <a:lstStyle/>
          <a:p>
            <a:endParaRPr lang="en-US" smtClean="0"/>
          </a:p>
        </p:txBody>
      </p:sp>
    </p:spTree>
  </p:cSld>
  <p:clrMapOvr>
    <a:masterClrMapping/>
  </p:clrMapOvr>
</p:notes>
</file>

<file path=ppt/notesSlides/notesSlide1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152</a:t>
            </a:fld>
            <a:endParaRPr lang="en-US"/>
          </a:p>
        </p:txBody>
      </p:sp>
    </p:spTree>
  </p:cSld>
  <p:clrMapOvr>
    <a:masterClrMapping/>
  </p:clrMapOvr>
</p:notes>
</file>

<file path=ppt/notesSlides/notesSlide1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635" name="Rectangle 7"/>
          <p:cNvSpPr>
            <a:spLocks noGrp="1" noChangeArrowheads="1"/>
          </p:cNvSpPr>
          <p:nvPr>
            <p:ph type="sldNum" sz="quarter" idx="5"/>
          </p:nvPr>
        </p:nvSpPr>
        <p:spPr bwMode="auto">
          <a:noFill/>
          <a:ln>
            <a:miter lim="800000"/>
            <a:headEnd/>
            <a:tailEnd/>
          </a:ln>
        </p:spPr>
        <p:txBody>
          <a:bodyPr wrap="square" numCol="1" anchorCtr="0" compatLnSpc="1">
            <a:prstTxWarp prst="textNoShape">
              <a:avLst/>
            </a:prstTxWarp>
          </a:bodyPr>
          <a:lstStyle/>
          <a:p>
            <a:fld id="{26CEAAC5-EAA0-49B1-A987-83196711F3E0}" type="slidenum">
              <a:rPr lang="en-US" smtClean="0">
                <a:latin typeface="Verdana" pitchFamily="34" charset="0"/>
                <a:ea typeface="MS PGothic" pitchFamily="34" charset="-128"/>
              </a:rPr>
              <a:pPr/>
              <a:t>153</a:t>
            </a:fld>
            <a:endParaRPr lang="en-US" smtClean="0">
              <a:latin typeface="Verdana" pitchFamily="34" charset="0"/>
              <a:ea typeface="MS PGothic" pitchFamily="34" charset="-128"/>
            </a:endParaRPr>
          </a:p>
        </p:txBody>
      </p:sp>
      <p:sp>
        <p:nvSpPr>
          <p:cNvPr id="69636" name="Rectangle 2"/>
          <p:cNvSpPr>
            <a:spLocks noGrp="1" noRot="1" noChangeAspect="1" noChangeArrowheads="1" noTextEdit="1"/>
          </p:cNvSpPr>
          <p:nvPr>
            <p:ph type="sldImg"/>
          </p:nvPr>
        </p:nvSpPr>
        <p:spPr bwMode="auto">
          <a:xfrm>
            <a:off x="1182688" y="704850"/>
            <a:ext cx="4683125" cy="3513138"/>
          </a:xfrm>
          <a:noFill/>
          <a:ln>
            <a:solidFill>
              <a:srgbClr val="000000"/>
            </a:solidFill>
            <a:miter lim="800000"/>
            <a:headEnd/>
            <a:tailEnd/>
          </a:ln>
        </p:spPr>
      </p:sp>
      <p:sp>
        <p:nvSpPr>
          <p:cNvPr id="69637" name="Rectangle 3"/>
          <p:cNvSpPr>
            <a:spLocks noGrp="1" noChangeArrowheads="1"/>
          </p:cNvSpPr>
          <p:nvPr>
            <p:ph type="body" idx="1"/>
          </p:nvPr>
        </p:nvSpPr>
        <p:spPr bwMode="auto">
          <a:xfrm>
            <a:off x="706284" y="4422775"/>
            <a:ext cx="5640697" cy="4187825"/>
          </a:xfrm>
          <a:noFill/>
        </p:spPr>
        <p:txBody>
          <a:bodyPr wrap="square" numCol="1" anchor="t" anchorCtr="0" compatLnSpc="1">
            <a:prstTxWarp prst="textNoShape">
              <a:avLst/>
            </a:prstTxWarp>
          </a:bodyPr>
          <a:lstStyle/>
          <a:p>
            <a:endParaRPr lang="en-US" smtClean="0"/>
          </a:p>
        </p:txBody>
      </p:sp>
    </p:spTree>
  </p:cSld>
  <p:clrMapOvr>
    <a:masterClrMapping/>
  </p:clrMapOvr>
</p:notes>
</file>

<file path=ppt/notesSlides/notesSlide1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154</a:t>
            </a:fld>
            <a:endParaRPr lang="en-US"/>
          </a:p>
        </p:txBody>
      </p:sp>
    </p:spTree>
  </p:cSld>
  <p:clrMapOvr>
    <a:masterClrMapping/>
  </p:clrMapOvr>
</p:notes>
</file>

<file path=ppt/notesSlides/notesSlide1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155</a:t>
            </a:fld>
            <a:endParaRPr lang="en-US"/>
          </a:p>
        </p:txBody>
      </p:sp>
    </p:spTree>
  </p:cSld>
  <p:clrMapOvr>
    <a:masterClrMapping/>
  </p:clrMapOvr>
</p:notes>
</file>

<file path=ppt/notesSlides/notesSlide1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156</a:t>
            </a:fld>
            <a:endParaRPr lang="en-US"/>
          </a:p>
        </p:txBody>
      </p:sp>
    </p:spTree>
  </p:cSld>
  <p:clrMapOvr>
    <a:masterClrMapping/>
  </p:clrMapOvr>
</p:notes>
</file>

<file path=ppt/notesSlides/notesSlide1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157</a:t>
            </a:fld>
            <a:endParaRPr lang="en-US"/>
          </a:p>
        </p:txBody>
      </p:sp>
    </p:spTree>
  </p:cSld>
  <p:clrMapOvr>
    <a:masterClrMapping/>
  </p:clrMapOvr>
</p:notes>
</file>

<file path=ppt/notesSlides/notesSlide1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158</a:t>
            </a:fld>
            <a:endParaRPr lang="en-US"/>
          </a:p>
        </p:txBody>
      </p:sp>
    </p:spTree>
  </p:cSld>
  <p:clrMapOvr>
    <a:masterClrMapping/>
  </p:clrMapOvr>
</p:notes>
</file>

<file path=ppt/notesSlides/notesSlide1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7"/>
          <p:cNvSpPr>
            <a:spLocks noGrp="1" noChangeArrowheads="1"/>
          </p:cNvSpPr>
          <p:nvPr>
            <p:ph type="sldNum" sz="quarter" idx="5"/>
          </p:nvPr>
        </p:nvSpPr>
        <p:spPr>
          <a:ln/>
        </p:spPr>
        <p:txBody>
          <a:bodyPr/>
          <a:lstStyle/>
          <a:p>
            <a:pPr>
              <a:defRPr/>
            </a:pPr>
            <a:fld id="{E12955AC-CBEC-42F7-ADCB-F26541EA2344}" type="slidenum">
              <a:rPr lang="en-US"/>
              <a:pPr>
                <a:defRPr/>
              </a:pPr>
              <a:t>159</a:t>
            </a:fld>
            <a:endParaRPr lang="en-US"/>
          </a:p>
        </p:txBody>
      </p:sp>
      <p:sp>
        <p:nvSpPr>
          <p:cNvPr id="231426" name="Rectangle 2"/>
          <p:cNvSpPr>
            <a:spLocks noGrp="1" noRot="1" noChangeAspect="1" noChangeArrowheads="1" noTextEdit="1"/>
          </p:cNvSpPr>
          <p:nvPr>
            <p:ph type="sldImg"/>
          </p:nvPr>
        </p:nvSpPr>
        <p:spPr>
          <a:xfrm>
            <a:off x="1201738" y="698500"/>
            <a:ext cx="4654550" cy="3490913"/>
          </a:xfrm>
          <a:ln/>
        </p:spPr>
      </p:sp>
      <p:sp>
        <p:nvSpPr>
          <p:cNvPr id="6" name="Notes Placeholder 2"/>
          <p:cNvSpPr>
            <a:spLocks noGrp="1"/>
          </p:cNvSpPr>
          <p:nvPr>
            <p:ph type="body" idx="3"/>
          </p:nvPr>
        </p:nvSpPr>
        <p:spPr>
          <a:xfrm>
            <a:off x="704677" y="4422543"/>
            <a:ext cx="5643909" cy="4188935"/>
          </a:xfrm>
        </p:spPr>
        <p:txBody>
          <a:bodyPr>
            <a:normAutofit/>
          </a:bodyPr>
          <a:lstStyle/>
          <a:p>
            <a:endParaRPr lang="en-US" dirty="0"/>
          </a:p>
        </p:txBody>
      </p:sp>
    </p:spTree>
  </p:cSld>
  <p:clrMapOvr>
    <a:masterClrMapping/>
  </p:clrMapOvr>
</p:notes>
</file>

<file path=ppt/notesSlides/notesSlide1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160</a:t>
            </a:fld>
            <a:endParaRPr lang="en-US"/>
          </a:p>
        </p:txBody>
      </p:sp>
    </p:spTree>
  </p:cSld>
  <p:clrMapOvr>
    <a:masterClrMapping/>
  </p:clrMapOvr>
</p:notes>
</file>

<file path=ppt/notesSlides/notesSlide1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76288" y="696913"/>
            <a:ext cx="5546725" cy="4159250"/>
          </a:xfrm>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161</a:t>
            </a:fld>
            <a:endParaRPr lang="en-US"/>
          </a:p>
        </p:txBody>
      </p:sp>
    </p:spTree>
  </p:cSld>
  <p:clrMapOvr>
    <a:masterClrMapping/>
  </p:clrMapOvr>
</p:notes>
</file>

<file path=ppt/notesSlides/notesSlide1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162</a:t>
            </a:fld>
            <a:endParaRPr lang="en-US"/>
          </a:p>
        </p:txBody>
      </p:sp>
    </p:spTree>
  </p:cSld>
  <p:clrMapOvr>
    <a:masterClrMapping/>
  </p:clrMapOvr>
</p:notes>
</file>

<file path=ppt/notesSlides/notesSlide1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163</a:t>
            </a:fld>
            <a:endParaRPr lang="en-US"/>
          </a:p>
        </p:txBody>
      </p:sp>
    </p:spTree>
  </p:cSld>
  <p:clrMapOvr>
    <a:masterClrMapping/>
  </p:clrMapOvr>
</p:notes>
</file>

<file path=ppt/notesSlides/notesSlide1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164</a:t>
            </a:fld>
            <a:endParaRPr lang="en-US"/>
          </a:p>
        </p:txBody>
      </p:sp>
    </p:spTree>
  </p:cSld>
  <p:clrMapOvr>
    <a:masterClrMapping/>
  </p:clrMapOvr>
</p:notes>
</file>

<file path=ppt/notesSlides/notesSlide1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165</a:t>
            </a:fld>
            <a:endParaRPr lang="en-US"/>
          </a:p>
        </p:txBody>
      </p:sp>
    </p:spTree>
  </p:cSld>
  <p:clrMapOvr>
    <a:masterClrMapping/>
  </p:clrMapOvr>
</p:notes>
</file>

<file path=ppt/notesSlides/notesSlide1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166</a:t>
            </a:fld>
            <a:endParaRPr lang="en-US"/>
          </a:p>
        </p:txBody>
      </p:sp>
    </p:spTree>
  </p:cSld>
  <p:clrMapOvr>
    <a:masterClrMapping/>
  </p:clrMapOvr>
</p:notes>
</file>

<file path=ppt/notesSlides/notesSlide1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fld id="{ABA269C5-623C-4C10-951F-EF0C470C7972}" type="slidenum">
              <a:rPr lang="en-US" smtClean="0"/>
              <a:pPr/>
              <a:t>167</a:t>
            </a:fld>
            <a:endParaRPr lang="en-US"/>
          </a:p>
        </p:txBody>
      </p:sp>
    </p:spTree>
  </p:cSld>
  <p:clrMapOvr>
    <a:masterClrMapping/>
  </p:clrMapOvr>
</p:notes>
</file>

<file path=ppt/notesSlides/notesSlide1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168</a:t>
            </a:fld>
            <a:endParaRPr lang="en-US"/>
          </a:p>
        </p:txBody>
      </p:sp>
    </p:spTree>
  </p:cSld>
  <p:clrMapOvr>
    <a:masterClrMapping/>
  </p:clrMapOvr>
</p:notes>
</file>

<file path=ppt/notesSlides/notesSlide1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6"/>
          <p:cNvSpPr>
            <a:spLocks noGrp="1" noChangeArrowheads="1"/>
          </p:cNvSpPr>
          <p:nvPr>
            <p:ph type="ftr" sz="quarter" idx="4"/>
          </p:nvPr>
        </p:nvSpPr>
        <p:spPr>
          <a:xfrm>
            <a:off x="1" y="8841885"/>
            <a:ext cx="3055764" cy="465616"/>
          </a:xfrm>
          <a:prstGeom prst="rect">
            <a:avLst/>
          </a:prstGeom>
          <a:ln/>
        </p:spPr>
        <p:txBody>
          <a:bodyPr/>
          <a:lstStyle/>
          <a:p>
            <a:r>
              <a:rPr lang="en-US" altLang="en-US"/>
              <a:t>Internal Use Only jbl0701</a:t>
            </a:r>
          </a:p>
        </p:txBody>
      </p:sp>
      <p:sp>
        <p:nvSpPr>
          <p:cNvPr id="5" name="Rectangle 7"/>
          <p:cNvSpPr>
            <a:spLocks noGrp="1" noChangeArrowheads="1"/>
          </p:cNvSpPr>
          <p:nvPr>
            <p:ph type="sldNum" sz="quarter" idx="5"/>
          </p:nvPr>
        </p:nvSpPr>
        <p:spPr>
          <a:ln/>
        </p:spPr>
        <p:txBody>
          <a:bodyPr/>
          <a:lstStyle/>
          <a:p>
            <a:fld id="{C9478195-5008-44BE-A4FF-F888F5E25969}" type="slidenum">
              <a:rPr lang="en-US" altLang="en-US"/>
              <a:pPr/>
              <a:t>169</a:t>
            </a:fld>
            <a:endParaRPr lang="en-US" altLang="en-US"/>
          </a:p>
        </p:txBody>
      </p:sp>
      <p:sp>
        <p:nvSpPr>
          <p:cNvPr id="583682" name="Rectangle 2"/>
          <p:cNvSpPr>
            <a:spLocks noGrp="1" noRot="1" noChangeAspect="1" noChangeArrowheads="1" noTextEdit="1"/>
          </p:cNvSpPr>
          <p:nvPr>
            <p:ph type="sldImg"/>
          </p:nvPr>
        </p:nvSpPr>
        <p:spPr bwMode="auto">
          <a:xfrm>
            <a:off x="1196975" y="695325"/>
            <a:ext cx="4657725" cy="3494088"/>
          </a:xfrm>
          <a:prstGeom prst="rect">
            <a:avLst/>
          </a:prstGeom>
          <a:solidFill>
            <a:srgbClr val="FFFFFF"/>
          </a:solidFill>
          <a:ln>
            <a:solidFill>
              <a:srgbClr val="000000"/>
            </a:solidFill>
            <a:miter lim="800000"/>
            <a:headEnd/>
            <a:tailEnd/>
          </a:ln>
        </p:spPr>
      </p:sp>
      <p:sp>
        <p:nvSpPr>
          <p:cNvPr id="583683" name="Rectangle 3"/>
          <p:cNvSpPr>
            <a:spLocks noGrp="1" noChangeArrowheads="1"/>
          </p:cNvSpPr>
          <p:nvPr>
            <p:ph type="body" idx="1"/>
          </p:nvPr>
        </p:nvSpPr>
        <p:spPr bwMode="auto">
          <a:xfrm>
            <a:off x="940756" y="4422458"/>
            <a:ext cx="5171754" cy="4190367"/>
          </a:xfrm>
          <a:prstGeom prst="rect">
            <a:avLst/>
          </a:prstGeom>
          <a:solidFill>
            <a:srgbClr val="FFFFFF"/>
          </a:solidFill>
          <a:ln>
            <a:solidFill>
              <a:srgbClr val="000000"/>
            </a:solidFill>
            <a:miter lim="800000"/>
            <a:headEnd/>
            <a:tailEnd/>
          </a:ln>
        </p:spPr>
        <p:txBody>
          <a:bodyPr lIns="91341" tIns="45670" rIns="91341" bIns="45670"/>
          <a:lstStyle/>
          <a:p>
            <a:endParaRPr lang="en-US" dirty="0"/>
          </a:p>
        </p:txBody>
      </p:sp>
    </p:spTree>
  </p:cSld>
  <p:clrMapOvr>
    <a:masterClrMapping/>
  </p:clrMapOvr>
</p:notes>
</file>

<file path=ppt/notesSlides/notesSlide1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170</a:t>
            </a:fld>
            <a:endParaRPr lang="en-US"/>
          </a:p>
        </p:txBody>
      </p:sp>
    </p:spTree>
  </p:cSld>
  <p:clrMapOvr>
    <a:masterClrMapping/>
  </p:clrMapOvr>
</p:notes>
</file>

<file path=ppt/notesSlides/notesSlide1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171</a:t>
            </a:fld>
            <a:endParaRPr lang="en-US"/>
          </a:p>
        </p:txBody>
      </p:sp>
    </p:spTree>
  </p:cSld>
  <p:clrMapOvr>
    <a:masterClrMapping/>
  </p:clrMapOvr>
</p:notes>
</file>

<file path=ppt/notesSlides/notesSlide1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172</a:t>
            </a:fld>
            <a:endParaRPr lang="en-US"/>
          </a:p>
        </p:txBody>
      </p:sp>
    </p:spTree>
  </p:cSld>
  <p:clrMapOvr>
    <a:masterClrMapping/>
  </p:clrMapOvr>
</p:notes>
</file>

<file path=ppt/notesSlides/notesSlide1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173</a:t>
            </a:fld>
            <a:endParaRPr lang="en-US"/>
          </a:p>
        </p:txBody>
      </p:sp>
    </p:spTree>
  </p:cSld>
  <p:clrMapOvr>
    <a:masterClrMapping/>
  </p:clrMapOvr>
</p:notes>
</file>

<file path=ppt/notesSlides/notesSlide1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174</a:t>
            </a:fld>
            <a:endParaRPr lang="en-US"/>
          </a:p>
        </p:txBody>
      </p:sp>
    </p:spTree>
  </p:cSld>
  <p:clrMapOvr>
    <a:masterClrMapping/>
  </p:clrMapOvr>
</p:notes>
</file>

<file path=ppt/notesSlides/notesSlide1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175</a:t>
            </a:fld>
            <a:endParaRPr lang="en-US"/>
          </a:p>
        </p:txBody>
      </p:sp>
    </p:spTree>
  </p:cSld>
  <p:clrMapOvr>
    <a:masterClrMapping/>
  </p:clrMapOvr>
</p:notes>
</file>

<file path=ppt/notesSlides/notesSlide1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176</a:t>
            </a:fld>
            <a:endParaRPr lang="en-US"/>
          </a:p>
        </p:txBody>
      </p:sp>
    </p:spTree>
  </p:cSld>
  <p:clrMapOvr>
    <a:masterClrMapping/>
  </p:clrMapOvr>
</p:notes>
</file>

<file path=ppt/notesSlides/notesSlide1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177</a:t>
            </a:fld>
            <a:endParaRPr lang="en-US"/>
          </a:p>
        </p:txBody>
      </p:sp>
    </p:spTree>
  </p:cSld>
  <p:clrMapOvr>
    <a:masterClrMapping/>
  </p:clrMapOvr>
</p:notes>
</file>

<file path=ppt/notesSlides/notesSlide1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178</a:t>
            </a:fld>
            <a:endParaRPr lang="en-US"/>
          </a:p>
        </p:txBody>
      </p:sp>
    </p:spTree>
  </p:cSld>
  <p:clrMapOvr>
    <a:masterClrMapping/>
  </p:clrMapOvr>
</p:notes>
</file>

<file path=ppt/notesSlides/notesSlide1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179</a:t>
            </a:fld>
            <a:endParaRPr lang="en-US"/>
          </a:p>
        </p:txBody>
      </p:sp>
    </p:spTree>
  </p:cSld>
  <p:clrMapOvr>
    <a:masterClrMapping/>
  </p:clrMapOvr>
</p:notes>
</file>

<file path=ppt/notesSlides/notesSlide1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180</a:t>
            </a:fld>
            <a:endParaRPr lang="en-US"/>
          </a:p>
        </p:txBody>
      </p:sp>
    </p:spTree>
  </p:cSld>
  <p:clrMapOvr>
    <a:masterClrMapping/>
  </p:clrMapOvr>
</p:notes>
</file>

<file path=ppt/notesSlides/notesSlide1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181</a:t>
            </a:fld>
            <a:endParaRPr lang="en-US"/>
          </a:p>
        </p:txBody>
      </p:sp>
    </p:spTree>
  </p:cSld>
  <p:clrMapOvr>
    <a:masterClrMapping/>
  </p:clrMapOvr>
</p:notes>
</file>

<file path=ppt/notesSlides/notesSlide1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182</a:t>
            </a:fld>
            <a:endParaRPr lang="en-US"/>
          </a:p>
        </p:txBody>
      </p:sp>
    </p:spTree>
  </p:cSld>
  <p:clrMapOvr>
    <a:masterClrMapping/>
  </p:clrMapOvr>
</p:notes>
</file>

<file path=ppt/notesSlides/notesSlide1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183</a:t>
            </a:fld>
            <a:endParaRPr lang="en-US"/>
          </a:p>
        </p:txBody>
      </p:sp>
    </p:spTree>
  </p:cSld>
  <p:clrMapOvr>
    <a:masterClrMapping/>
  </p:clrMapOvr>
</p:notes>
</file>

<file path=ppt/notesSlides/notesSlide1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184</a:t>
            </a:fld>
            <a:endParaRPr lang="en-US"/>
          </a:p>
        </p:txBody>
      </p:sp>
    </p:spTree>
  </p:cSld>
  <p:clrMapOvr>
    <a:masterClrMapping/>
  </p:clrMapOvr>
</p:notes>
</file>

<file path=ppt/notesSlides/notesSlide1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185</a:t>
            </a:fld>
            <a:endParaRPr lang="en-US"/>
          </a:p>
        </p:txBody>
      </p:sp>
    </p:spTree>
  </p:cSld>
  <p:clrMapOvr>
    <a:masterClrMapping/>
  </p:clrMapOvr>
</p:notes>
</file>

<file path=ppt/notesSlides/notesSlide1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186</a:t>
            </a:fld>
            <a:endParaRPr lang="en-US"/>
          </a:p>
        </p:txBody>
      </p:sp>
    </p:spTree>
  </p:cSld>
  <p:clrMapOvr>
    <a:masterClrMapping/>
  </p:clrMapOvr>
</p:notes>
</file>

<file path=ppt/notesSlides/notesSlide1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187</a:t>
            </a:fld>
            <a:endParaRPr lang="en-US"/>
          </a:p>
        </p:txBody>
      </p:sp>
    </p:spTree>
  </p:cSld>
  <p:clrMapOvr>
    <a:masterClrMapping/>
  </p:clrMapOvr>
</p:notes>
</file>

<file path=ppt/notesSlides/notesSlide1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188</a:t>
            </a:fld>
            <a:endParaRPr lang="en-US"/>
          </a:p>
        </p:txBody>
      </p:sp>
    </p:spTree>
  </p:cSld>
  <p:clrMapOvr>
    <a:masterClrMapping/>
  </p:clrMapOvr>
</p:notes>
</file>

<file path=ppt/notesSlides/notesSlide1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189</a:t>
            </a:fld>
            <a:endParaRPr lang="en-US"/>
          </a:p>
        </p:txBody>
      </p:sp>
    </p:spTree>
  </p:cSld>
  <p:clrMapOvr>
    <a:masterClrMapping/>
  </p:clrMapOvr>
</p:notes>
</file>

<file path=ppt/notesSlides/notesSlide1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190</a:t>
            </a:fld>
            <a:endParaRPr lang="en-US"/>
          </a:p>
        </p:txBody>
      </p:sp>
    </p:spTree>
  </p:cSld>
  <p:clrMapOvr>
    <a:masterClrMapping/>
  </p:clrMapOvr>
</p:notes>
</file>

<file path=ppt/notesSlides/notesSlide1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191</a:t>
            </a:fld>
            <a:endParaRPr lang="en-US"/>
          </a:p>
        </p:txBody>
      </p:sp>
    </p:spTree>
  </p:cSld>
  <p:clrMapOvr>
    <a:masterClrMapping/>
  </p:clrMapOvr>
</p:notes>
</file>

<file path=ppt/notesSlides/notesSlide1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192</a:t>
            </a:fld>
            <a:endParaRPr lang="en-US"/>
          </a:p>
        </p:txBody>
      </p:sp>
    </p:spTree>
  </p:cSld>
  <p:clrMapOvr>
    <a:masterClrMapping/>
  </p:clrMapOvr>
</p:notes>
</file>

<file path=ppt/notesSlides/notesSlide1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193</a:t>
            </a:fld>
            <a:endParaRPr lang="en-US"/>
          </a:p>
        </p:txBody>
      </p:sp>
    </p:spTree>
  </p:cSld>
  <p:clrMapOvr>
    <a:masterClrMapping/>
  </p:clrMapOvr>
</p:notes>
</file>

<file path=ppt/notesSlides/notesSlide1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194</a:t>
            </a:fld>
            <a:endParaRPr lang="en-US"/>
          </a:p>
        </p:txBody>
      </p:sp>
    </p:spTree>
  </p:cSld>
  <p:clrMapOvr>
    <a:masterClrMapping/>
  </p:clrMapOvr>
</p:notes>
</file>

<file path=ppt/notesSlides/notesSlide1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195</a:t>
            </a:fld>
            <a:endParaRPr lang="en-US"/>
          </a:p>
        </p:txBody>
      </p:sp>
    </p:spTree>
  </p:cSld>
  <p:clrMapOvr>
    <a:masterClrMapping/>
  </p:clrMapOvr>
</p:notes>
</file>

<file path=ppt/notesSlides/notesSlide1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196</a:t>
            </a:fld>
            <a:endParaRPr lang="en-US"/>
          </a:p>
        </p:txBody>
      </p:sp>
    </p:spTree>
  </p:cSld>
  <p:clrMapOvr>
    <a:masterClrMapping/>
  </p:clrMapOvr>
</p:notes>
</file>

<file path=ppt/notesSlides/notesSlide1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197</a:t>
            </a:fld>
            <a:endParaRPr lang="en-US"/>
          </a:p>
        </p:txBody>
      </p:sp>
    </p:spTree>
  </p:cSld>
  <p:clrMapOvr>
    <a:masterClrMapping/>
  </p:clrMapOvr>
</p:notes>
</file>

<file path=ppt/notesSlides/notesSlide1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198</a:t>
            </a:fld>
            <a:endParaRPr lang="en-US"/>
          </a:p>
        </p:txBody>
      </p:sp>
    </p:spTree>
  </p:cSld>
  <p:clrMapOvr>
    <a:masterClrMapping/>
  </p:clrMapOvr>
</p:notes>
</file>

<file path=ppt/notesSlides/notesSlide1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76288" y="696913"/>
            <a:ext cx="5546725" cy="4159250"/>
          </a:xfrm>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199</a:t>
            </a:fld>
            <a:endParaRPr lang="en-US"/>
          </a:p>
        </p:txBody>
      </p:sp>
    </p:spTree>
  </p:cSld>
  <p:clrMapOvr>
    <a:masterClrMapping/>
  </p:clrMapOvr>
</p:notes>
</file>

<file path=ppt/notesSlides/notesSlide2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200</a:t>
            </a:fld>
            <a:endParaRPr lang="en-US"/>
          </a:p>
        </p:txBody>
      </p:sp>
    </p:spTree>
  </p:cSld>
  <p:clrMapOvr>
    <a:masterClrMapping/>
  </p:clrMapOvr>
</p:notes>
</file>

<file path=ppt/notesSlides/notesSlide2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201</a:t>
            </a:fld>
            <a:endParaRPr lang="en-US"/>
          </a:p>
        </p:txBody>
      </p:sp>
    </p:spTree>
  </p:cSld>
  <p:clrMapOvr>
    <a:masterClrMapping/>
  </p:clrMapOvr>
</p:notes>
</file>

<file path=ppt/notesSlides/notesSlide2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76288" y="696913"/>
            <a:ext cx="5546725" cy="4159250"/>
          </a:xfrm>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202</a:t>
            </a:fld>
            <a:endParaRPr lang="en-US"/>
          </a:p>
        </p:txBody>
      </p:sp>
    </p:spTree>
  </p:cSld>
  <p:clrMapOvr>
    <a:masterClrMapping/>
  </p:clrMapOvr>
</p:notes>
</file>

<file path=ppt/notesSlides/notesSlide2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203</a:t>
            </a:fld>
            <a:endParaRPr lang="en-US"/>
          </a:p>
        </p:txBody>
      </p:sp>
    </p:spTree>
  </p:cSld>
  <p:clrMapOvr>
    <a:masterClrMapping/>
  </p:clrMapOvr>
</p:notes>
</file>

<file path=ppt/notesSlides/notesSlide2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204</a:t>
            </a:fld>
            <a:endParaRPr lang="en-US"/>
          </a:p>
        </p:txBody>
      </p:sp>
    </p:spTree>
  </p:cSld>
  <p:clrMapOvr>
    <a:masterClrMapping/>
  </p:clrMapOvr>
</p:notes>
</file>

<file path=ppt/notesSlides/notesSlide2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205</a:t>
            </a:fld>
            <a:endParaRPr lang="en-US"/>
          </a:p>
        </p:txBody>
      </p:sp>
    </p:spTree>
  </p:cSld>
  <p:clrMapOvr>
    <a:masterClrMapping/>
  </p:clrMapOvr>
</p:notes>
</file>

<file path=ppt/notesSlides/notesSlide2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206</a:t>
            </a:fld>
            <a:endParaRPr lang="en-US"/>
          </a:p>
        </p:txBody>
      </p:sp>
    </p:spTree>
  </p:cSld>
  <p:clrMapOvr>
    <a:masterClrMapping/>
  </p:clrMapOvr>
</p:notes>
</file>

<file path=ppt/notesSlides/notesSlide2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76288" y="696913"/>
            <a:ext cx="5546725" cy="4159250"/>
          </a:xfrm>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207</a:t>
            </a:fld>
            <a:endParaRPr lang="en-US"/>
          </a:p>
        </p:txBody>
      </p:sp>
    </p:spTree>
  </p:cSld>
  <p:clrMapOvr>
    <a:masterClrMapping/>
  </p:clrMapOvr>
</p:notes>
</file>

<file path=ppt/notesSlides/notesSlide2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76288" y="696913"/>
            <a:ext cx="5546725" cy="4159250"/>
          </a:xfrm>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208</a:t>
            </a:fld>
            <a:endParaRPr lang="en-US"/>
          </a:p>
        </p:txBody>
      </p:sp>
    </p:spTree>
  </p:cSld>
  <p:clrMapOvr>
    <a:masterClrMapping/>
  </p:clrMapOvr>
</p:notes>
</file>

<file path=ppt/notesSlides/notesSlide2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7"/>
          <p:cNvSpPr>
            <a:spLocks noGrp="1" noChangeArrowheads="1"/>
          </p:cNvSpPr>
          <p:nvPr>
            <p:ph type="sldNum" sz="quarter" idx="5"/>
          </p:nvPr>
        </p:nvSpPr>
        <p:spPr>
          <a:ln/>
        </p:spPr>
        <p:txBody>
          <a:bodyPr/>
          <a:lstStyle/>
          <a:p>
            <a:pPr>
              <a:defRPr/>
            </a:pPr>
            <a:fld id="{E12955AC-CBEC-42F7-ADCB-F26541EA2344}" type="slidenum">
              <a:rPr lang="en-US"/>
              <a:pPr>
                <a:defRPr/>
              </a:pPr>
              <a:t>209</a:t>
            </a:fld>
            <a:endParaRPr lang="en-US"/>
          </a:p>
        </p:txBody>
      </p:sp>
      <p:sp>
        <p:nvSpPr>
          <p:cNvPr id="231426" name="Rectangle 2"/>
          <p:cNvSpPr>
            <a:spLocks noGrp="1" noRot="1" noChangeAspect="1" noChangeArrowheads="1" noTextEdit="1"/>
          </p:cNvSpPr>
          <p:nvPr>
            <p:ph type="sldImg"/>
          </p:nvPr>
        </p:nvSpPr>
        <p:spPr>
          <a:xfrm>
            <a:off x="1201738" y="698500"/>
            <a:ext cx="4654550" cy="3490913"/>
          </a:xfrm>
          <a:ln/>
        </p:spPr>
      </p:sp>
      <p:sp>
        <p:nvSpPr>
          <p:cNvPr id="231427" name="Rectangle 3"/>
          <p:cNvSpPr>
            <a:spLocks noGrp="1" noChangeArrowheads="1"/>
          </p:cNvSpPr>
          <p:nvPr>
            <p:ph type="body" idx="1"/>
          </p:nvPr>
        </p:nvSpPr>
        <p:spPr>
          <a:xfrm>
            <a:off x="940757" y="4422460"/>
            <a:ext cx="5171754" cy="4187187"/>
          </a:xfrm>
          <a:noFill/>
          <a:ln/>
        </p:spPr>
        <p:txBody>
          <a:bodyPr lIns="93463" tIns="46731" rIns="93463" bIns="46731"/>
          <a:lstStyle/>
          <a:p>
            <a:endParaRPr lang="en-US" dirty="0" smtClean="0"/>
          </a:p>
        </p:txBody>
      </p:sp>
    </p:spTree>
  </p:cSld>
  <p:clrMapOvr>
    <a:masterClrMapping/>
  </p:clrMapOvr>
</p:notes>
</file>

<file path=ppt/notesSlides/notesSlide2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7"/>
          <p:cNvSpPr>
            <a:spLocks noGrp="1" noChangeArrowheads="1"/>
          </p:cNvSpPr>
          <p:nvPr>
            <p:ph type="sldNum" sz="quarter" idx="5"/>
          </p:nvPr>
        </p:nvSpPr>
        <p:spPr>
          <a:ln/>
        </p:spPr>
        <p:txBody>
          <a:bodyPr/>
          <a:lstStyle/>
          <a:p>
            <a:pPr>
              <a:defRPr/>
            </a:pPr>
            <a:fld id="{52F31C3A-9822-46DE-84D4-DF562EA0E8B3}" type="slidenum">
              <a:rPr lang="en-US"/>
              <a:pPr>
                <a:defRPr/>
              </a:pPr>
              <a:t>210</a:t>
            </a:fld>
            <a:endParaRPr lang="en-US"/>
          </a:p>
        </p:txBody>
      </p:sp>
      <p:sp>
        <p:nvSpPr>
          <p:cNvPr id="1026050" name="Rectangle 2"/>
          <p:cNvSpPr>
            <a:spLocks noGrp="1" noRot="1" noChangeAspect="1" noChangeArrowheads="1" noTextEdit="1"/>
          </p:cNvSpPr>
          <p:nvPr>
            <p:ph type="sldImg"/>
          </p:nvPr>
        </p:nvSpPr>
        <p:spPr>
          <a:xfrm>
            <a:off x="1179513" y="703263"/>
            <a:ext cx="4687887" cy="3516312"/>
          </a:xfrm>
          <a:ln/>
        </p:spPr>
      </p:sp>
      <p:sp>
        <p:nvSpPr>
          <p:cNvPr id="1026051" name="Rectangle 3"/>
          <p:cNvSpPr>
            <a:spLocks noGrp="1" noChangeArrowheads="1"/>
          </p:cNvSpPr>
          <p:nvPr>
            <p:ph type="body" idx="1"/>
          </p:nvPr>
        </p:nvSpPr>
        <p:spPr>
          <a:xfrm>
            <a:off x="705966" y="4422460"/>
            <a:ext cx="5641333" cy="4187187"/>
          </a:xfrm>
          <a:noFill/>
          <a:ln/>
        </p:spPr>
        <p:txBody>
          <a:bodyPr/>
          <a:lstStyle/>
          <a:p>
            <a:endParaRPr lang="en-US" smtClean="0"/>
          </a:p>
        </p:txBody>
      </p:sp>
    </p:spTree>
  </p:cSld>
  <p:clrMapOvr>
    <a:masterClrMapping/>
  </p:clrMapOvr>
</p:notes>
</file>

<file path=ppt/notesSlides/notesSlide2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7"/>
          <p:cNvSpPr>
            <a:spLocks noGrp="1" noChangeArrowheads="1"/>
          </p:cNvSpPr>
          <p:nvPr>
            <p:ph type="sldNum" sz="quarter" idx="5"/>
          </p:nvPr>
        </p:nvSpPr>
        <p:spPr>
          <a:ln/>
        </p:spPr>
        <p:txBody>
          <a:bodyPr/>
          <a:lstStyle/>
          <a:p>
            <a:pPr>
              <a:defRPr/>
            </a:pPr>
            <a:fld id="{4FCAA26D-2CB9-4BB4-9AE9-D1838AB34FDF}" type="slidenum">
              <a:rPr lang="en-US"/>
              <a:pPr>
                <a:defRPr/>
              </a:pPr>
              <a:t>211</a:t>
            </a:fld>
            <a:endParaRPr lang="en-US"/>
          </a:p>
        </p:txBody>
      </p:sp>
      <p:sp>
        <p:nvSpPr>
          <p:cNvPr id="370690" name="Rectangle 2"/>
          <p:cNvSpPr>
            <a:spLocks noGrp="1" noRot="1" noChangeAspect="1" noChangeArrowheads="1" noTextEdit="1"/>
          </p:cNvSpPr>
          <p:nvPr>
            <p:ph type="sldImg"/>
          </p:nvPr>
        </p:nvSpPr>
        <p:spPr>
          <a:xfrm>
            <a:off x="1179513" y="703263"/>
            <a:ext cx="4687887" cy="3516312"/>
          </a:xfrm>
          <a:ln/>
        </p:spPr>
      </p:sp>
      <p:sp>
        <p:nvSpPr>
          <p:cNvPr id="370691" name="Rectangle 3"/>
          <p:cNvSpPr>
            <a:spLocks noGrp="1" noChangeArrowheads="1"/>
          </p:cNvSpPr>
          <p:nvPr>
            <p:ph type="body" idx="1"/>
          </p:nvPr>
        </p:nvSpPr>
        <p:spPr>
          <a:xfrm>
            <a:off x="705966" y="4422460"/>
            <a:ext cx="5641333" cy="4187187"/>
          </a:xfrm>
          <a:noFill/>
          <a:ln/>
        </p:spPr>
        <p:txBody>
          <a:bodyPr/>
          <a:lstStyle/>
          <a:p>
            <a:endParaRPr lang="en-US" smtClean="0"/>
          </a:p>
        </p:txBody>
      </p:sp>
    </p:spTree>
  </p:cSld>
  <p:clrMapOvr>
    <a:masterClrMapping/>
  </p:clrMapOvr>
</p:notes>
</file>

<file path=ppt/notesSlides/notesSlide2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212</a:t>
            </a:fld>
            <a:endParaRPr lang="en-US"/>
          </a:p>
        </p:txBody>
      </p:sp>
    </p:spTree>
  </p:cSld>
  <p:clrMapOvr>
    <a:masterClrMapping/>
  </p:clrMapOvr>
</p:notes>
</file>

<file path=ppt/notesSlides/notesSlide2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213</a:t>
            </a:fld>
            <a:endParaRPr lang="en-US"/>
          </a:p>
        </p:txBody>
      </p:sp>
    </p:spTree>
  </p:cSld>
  <p:clrMapOvr>
    <a:masterClrMapping/>
  </p:clrMapOvr>
</p:notes>
</file>

<file path=ppt/notesSlides/notesSlide2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214</a:t>
            </a:fld>
            <a:endParaRPr lang="en-US"/>
          </a:p>
        </p:txBody>
      </p:sp>
    </p:spTree>
  </p:cSld>
  <p:clrMapOvr>
    <a:masterClrMapping/>
  </p:clrMapOvr>
</p:notes>
</file>

<file path=ppt/notesSlides/notesSlide2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215</a:t>
            </a:fld>
            <a:endParaRPr lang="en-US"/>
          </a:p>
        </p:txBody>
      </p:sp>
    </p:spTree>
  </p:cSld>
  <p:clrMapOvr>
    <a:masterClrMapping/>
  </p:clrMapOvr>
</p:notes>
</file>

<file path=ppt/notesSlides/notesSlide2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216</a:t>
            </a:fld>
            <a:endParaRPr lang="en-US"/>
          </a:p>
        </p:txBody>
      </p:sp>
    </p:spTree>
  </p:cSld>
  <p:clrMapOvr>
    <a:masterClrMapping/>
  </p:clrMapOvr>
</p:notes>
</file>

<file path=ppt/notesSlides/notesSlide2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217</a:t>
            </a:fld>
            <a:endParaRPr lang="en-US"/>
          </a:p>
        </p:txBody>
      </p:sp>
    </p:spTree>
  </p:cSld>
  <p:clrMapOvr>
    <a:masterClrMapping/>
  </p:clrMapOvr>
</p:notes>
</file>

<file path=ppt/notesSlides/notesSlide2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218</a:t>
            </a:fld>
            <a:endParaRPr lang="en-US"/>
          </a:p>
        </p:txBody>
      </p:sp>
    </p:spTree>
  </p:cSld>
  <p:clrMapOvr>
    <a:masterClrMapping/>
  </p:clrMapOvr>
</p:notes>
</file>

<file path=ppt/notesSlides/notesSlide2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219</a:t>
            </a:fld>
            <a:endParaRPr lang="en-US"/>
          </a:p>
        </p:txBody>
      </p:sp>
    </p:spTree>
  </p:cSld>
  <p:clrMapOvr>
    <a:masterClrMapping/>
  </p:clrMapOvr>
</p:notes>
</file>

<file path=ppt/notesSlides/notesSlide2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220</a:t>
            </a:fld>
            <a:endParaRPr lang="en-US"/>
          </a:p>
        </p:txBody>
      </p:sp>
    </p:spTree>
  </p:cSld>
  <p:clrMapOvr>
    <a:masterClrMapping/>
  </p:clrMapOvr>
</p:notes>
</file>

<file path=ppt/notesSlides/notesSlide2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221</a:t>
            </a:fld>
            <a:endParaRPr lang="en-US"/>
          </a:p>
        </p:txBody>
      </p:sp>
    </p:spTree>
  </p:cSld>
  <p:clrMapOvr>
    <a:masterClrMapping/>
  </p:clrMapOvr>
</p:notes>
</file>

<file path=ppt/notesSlides/notesSlide2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222</a:t>
            </a:fld>
            <a:endParaRPr lang="en-US"/>
          </a:p>
        </p:txBody>
      </p:sp>
    </p:spTree>
  </p:cSld>
  <p:clrMapOvr>
    <a:masterClrMapping/>
  </p:clrMapOvr>
</p:notes>
</file>

<file path=ppt/notesSlides/notesSlide2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223</a:t>
            </a:fld>
            <a:endParaRPr lang="en-US"/>
          </a:p>
        </p:txBody>
      </p:sp>
    </p:spTree>
  </p:cSld>
  <p:clrMapOvr>
    <a:masterClrMapping/>
  </p:clrMapOvr>
</p:notes>
</file>

<file path=ppt/notesSlides/notesSlide2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224</a:t>
            </a:fld>
            <a:endParaRPr lang="en-US"/>
          </a:p>
        </p:txBody>
      </p:sp>
    </p:spTree>
  </p:cSld>
  <p:clrMapOvr>
    <a:masterClrMapping/>
  </p:clrMapOvr>
</p:notes>
</file>

<file path=ppt/notesSlides/notesSlide2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225</a:t>
            </a:fld>
            <a:endParaRPr lang="en-US"/>
          </a:p>
        </p:txBody>
      </p:sp>
    </p:spTree>
  </p:cSld>
  <p:clrMapOvr>
    <a:masterClrMapping/>
  </p:clrMapOvr>
</p:notes>
</file>

<file path=ppt/notesSlides/notesSlide2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226</a:t>
            </a:fld>
            <a:endParaRPr lang="en-US"/>
          </a:p>
        </p:txBody>
      </p:sp>
    </p:spTree>
  </p:cSld>
  <p:clrMapOvr>
    <a:masterClrMapping/>
  </p:clrMapOvr>
</p:notes>
</file>

<file path=ppt/notesSlides/notesSlide2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227</a:t>
            </a:fld>
            <a:endParaRPr lang="en-US"/>
          </a:p>
        </p:txBody>
      </p:sp>
    </p:spTree>
  </p:cSld>
  <p:clrMapOvr>
    <a:masterClrMapping/>
  </p:clrMapOvr>
</p:notes>
</file>

<file path=ppt/notesSlides/notesSlide2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228</a:t>
            </a:fld>
            <a:endParaRPr lang="en-US"/>
          </a:p>
        </p:txBody>
      </p:sp>
    </p:spTree>
  </p:cSld>
  <p:clrMapOvr>
    <a:masterClrMapping/>
  </p:clrMapOvr>
</p:notes>
</file>

<file path=ppt/notesSlides/notesSlide2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229</a:t>
            </a:fld>
            <a:endParaRPr lang="en-US"/>
          </a:p>
        </p:txBody>
      </p:sp>
    </p:spTree>
  </p:cSld>
  <p:clrMapOvr>
    <a:masterClrMapping/>
  </p:clrMapOvr>
</p:notes>
</file>

<file path=ppt/notesSlides/notesSlide2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230</a:t>
            </a:fld>
            <a:endParaRPr lang="en-US"/>
          </a:p>
        </p:txBody>
      </p:sp>
    </p:spTree>
  </p:cSld>
  <p:clrMapOvr>
    <a:masterClrMapping/>
  </p:clrMapOvr>
</p:notes>
</file>

<file path=ppt/notesSlides/notesSlide2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76288" y="696913"/>
            <a:ext cx="5546725" cy="4159250"/>
          </a:xfrm>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231</a:t>
            </a:fld>
            <a:endParaRPr lang="en-US"/>
          </a:p>
        </p:txBody>
      </p:sp>
    </p:spTree>
  </p:cSld>
  <p:clrMapOvr>
    <a:masterClrMapping/>
  </p:clrMapOvr>
</p:notes>
</file>

<file path=ppt/notesSlides/notesSlide2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7"/>
          <p:cNvSpPr>
            <a:spLocks noGrp="1" noChangeArrowheads="1"/>
          </p:cNvSpPr>
          <p:nvPr>
            <p:ph type="sldNum" sz="quarter" idx="5"/>
          </p:nvPr>
        </p:nvSpPr>
        <p:spPr>
          <a:ln/>
        </p:spPr>
        <p:txBody>
          <a:bodyPr/>
          <a:lstStyle/>
          <a:p>
            <a:pPr>
              <a:defRPr/>
            </a:pPr>
            <a:fld id="{4FCAA26D-2CB9-4BB4-9AE9-D1838AB34FDF}" type="slidenum">
              <a:rPr lang="en-US"/>
              <a:pPr>
                <a:defRPr/>
              </a:pPr>
              <a:t>232</a:t>
            </a:fld>
            <a:endParaRPr lang="en-US"/>
          </a:p>
        </p:txBody>
      </p:sp>
      <p:sp>
        <p:nvSpPr>
          <p:cNvPr id="370690" name="Rectangle 2"/>
          <p:cNvSpPr>
            <a:spLocks noGrp="1" noRot="1" noChangeAspect="1" noChangeArrowheads="1" noTextEdit="1"/>
          </p:cNvSpPr>
          <p:nvPr>
            <p:ph type="sldImg"/>
          </p:nvPr>
        </p:nvSpPr>
        <p:spPr>
          <a:xfrm>
            <a:off x="1179513" y="703263"/>
            <a:ext cx="4687887" cy="3516312"/>
          </a:xfrm>
          <a:ln/>
        </p:spPr>
      </p:sp>
      <p:sp>
        <p:nvSpPr>
          <p:cNvPr id="370691" name="Rectangle 3"/>
          <p:cNvSpPr>
            <a:spLocks noGrp="1" noChangeArrowheads="1"/>
          </p:cNvSpPr>
          <p:nvPr>
            <p:ph type="body" idx="1"/>
          </p:nvPr>
        </p:nvSpPr>
        <p:spPr>
          <a:xfrm>
            <a:off x="705966" y="4422460"/>
            <a:ext cx="5641333" cy="4187187"/>
          </a:xfrm>
          <a:noFill/>
          <a:ln/>
        </p:spPr>
        <p:txBody>
          <a:bodyPr/>
          <a:lstStyle/>
          <a:p>
            <a:endParaRPr lang="en-US" smtClean="0"/>
          </a:p>
        </p:txBody>
      </p:sp>
    </p:spTree>
  </p:cSld>
  <p:clrMapOvr>
    <a:masterClrMapping/>
  </p:clrMapOvr>
</p:notes>
</file>

<file path=ppt/notesSlides/notesSlide2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233</a:t>
            </a:fld>
            <a:endParaRPr lang="en-US"/>
          </a:p>
        </p:txBody>
      </p:sp>
    </p:spTree>
  </p:cSld>
  <p:clrMapOvr>
    <a:masterClrMapping/>
  </p:clrMapOvr>
</p:notes>
</file>

<file path=ppt/notesSlides/notesSlide2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234</a:t>
            </a:fld>
            <a:endParaRPr lang="en-US"/>
          </a:p>
        </p:txBody>
      </p:sp>
    </p:spTree>
  </p:cSld>
  <p:clrMapOvr>
    <a:masterClrMapping/>
  </p:clrMapOvr>
</p:notes>
</file>

<file path=ppt/notesSlides/notesSlide2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76288" y="696913"/>
            <a:ext cx="5546725" cy="4159250"/>
          </a:xfrm>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235</a:t>
            </a:fld>
            <a:endParaRPr lang="en-US"/>
          </a:p>
        </p:txBody>
      </p:sp>
    </p:spTree>
  </p:cSld>
  <p:clrMapOvr>
    <a:masterClrMapping/>
  </p:clrMapOvr>
</p:notes>
</file>

<file path=ppt/notesSlides/notesSlide2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76288" y="696913"/>
            <a:ext cx="5546725" cy="4159250"/>
          </a:xfrm>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236</a:t>
            </a:fld>
            <a:endParaRPr lang="en-US"/>
          </a:p>
        </p:txBody>
      </p:sp>
    </p:spTree>
  </p:cSld>
  <p:clrMapOvr>
    <a:masterClrMapping/>
  </p:clrMapOvr>
</p:notes>
</file>

<file path=ppt/notesSlides/notesSlide2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237</a:t>
            </a:fld>
            <a:endParaRPr lang="en-US"/>
          </a:p>
        </p:txBody>
      </p:sp>
    </p:spTree>
  </p:cSld>
  <p:clrMapOvr>
    <a:masterClrMapping/>
  </p:clrMapOvr>
</p:notes>
</file>

<file path=ppt/notesSlides/notesSlide2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238</a:t>
            </a:fld>
            <a:endParaRPr lang="en-US"/>
          </a:p>
        </p:txBody>
      </p:sp>
    </p:spTree>
  </p:cSld>
  <p:clrMapOvr>
    <a:masterClrMapping/>
  </p:clrMapOvr>
</p:notes>
</file>

<file path=ppt/notesSlides/notesSlide2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239</a:t>
            </a:fld>
            <a:endParaRPr lang="en-US"/>
          </a:p>
        </p:txBody>
      </p:sp>
    </p:spTree>
  </p:cSld>
  <p:clrMapOvr>
    <a:masterClrMapping/>
  </p:clrMapOvr>
</p:notes>
</file>

<file path=ppt/notesSlides/notesSlide2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240</a:t>
            </a:fld>
            <a:endParaRPr lang="en-US"/>
          </a:p>
        </p:txBody>
      </p:sp>
    </p:spTree>
  </p:cSld>
  <p:clrMapOvr>
    <a:masterClrMapping/>
  </p:clrMapOvr>
</p:notes>
</file>

<file path=ppt/notesSlides/notesSlide2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241</a:t>
            </a:fld>
            <a:endParaRPr lang="en-US"/>
          </a:p>
        </p:txBody>
      </p:sp>
    </p:spTree>
  </p:cSld>
  <p:clrMapOvr>
    <a:masterClrMapping/>
  </p:clrMapOvr>
</p:notes>
</file>

<file path=ppt/notesSlides/notesSlide2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242</a:t>
            </a:fld>
            <a:endParaRPr lang="en-US"/>
          </a:p>
        </p:txBody>
      </p:sp>
    </p:spTree>
  </p:cSld>
  <p:clrMapOvr>
    <a:masterClrMapping/>
  </p:clrMapOvr>
</p:notes>
</file>

<file path=ppt/notesSlides/notesSlide2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243</a:t>
            </a:fld>
            <a:endParaRPr lang="en-US"/>
          </a:p>
        </p:txBody>
      </p:sp>
    </p:spTree>
  </p:cSld>
  <p:clrMapOvr>
    <a:masterClrMapping/>
  </p:clrMapOvr>
</p:notes>
</file>

<file path=ppt/notesSlides/notesSlide2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244</a:t>
            </a:fld>
            <a:endParaRPr lang="en-US"/>
          </a:p>
        </p:txBody>
      </p:sp>
    </p:spTree>
  </p:cSld>
  <p:clrMapOvr>
    <a:masterClrMapping/>
  </p:clrMapOvr>
</p:notes>
</file>

<file path=ppt/notesSlides/notesSlide2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245</a:t>
            </a:fld>
            <a:endParaRPr lang="en-US"/>
          </a:p>
        </p:txBody>
      </p:sp>
    </p:spTree>
  </p:cSld>
  <p:clrMapOvr>
    <a:masterClrMapping/>
  </p:clrMapOvr>
</p:notes>
</file>

<file path=ppt/notesSlides/notesSlide2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246</a:t>
            </a:fld>
            <a:endParaRPr lang="en-US"/>
          </a:p>
        </p:txBody>
      </p:sp>
    </p:spTree>
  </p:cSld>
  <p:clrMapOvr>
    <a:masterClrMapping/>
  </p:clrMapOvr>
</p:notes>
</file>

<file path=ppt/notesSlides/notesSlide2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247</a:t>
            </a:fld>
            <a:endParaRPr lang="en-US"/>
          </a:p>
        </p:txBody>
      </p:sp>
    </p:spTree>
  </p:cSld>
  <p:clrMapOvr>
    <a:masterClrMapping/>
  </p:clrMapOvr>
</p:notes>
</file>

<file path=ppt/notesSlides/notesSlide2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248</a:t>
            </a:fld>
            <a:endParaRPr lang="en-US"/>
          </a:p>
        </p:txBody>
      </p:sp>
    </p:spTree>
  </p:cSld>
  <p:clrMapOvr>
    <a:masterClrMapping/>
  </p:clrMapOvr>
</p:notes>
</file>

<file path=ppt/notesSlides/notesSlide2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249</a:t>
            </a:fld>
            <a:endParaRPr lang="en-US"/>
          </a:p>
        </p:txBody>
      </p:sp>
    </p:spTree>
  </p:cSld>
  <p:clrMapOvr>
    <a:masterClrMapping/>
  </p:clrMapOvr>
</p:notes>
</file>

<file path=ppt/notesSlides/notesSlide2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250</a:t>
            </a:fld>
            <a:endParaRPr lang="en-US"/>
          </a:p>
        </p:txBody>
      </p:sp>
    </p:spTree>
  </p:cSld>
  <p:clrMapOvr>
    <a:masterClrMapping/>
  </p:clrMapOvr>
</p:notes>
</file>

<file path=ppt/notesSlides/notesSlide2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251</a:t>
            </a:fld>
            <a:endParaRPr lang="en-US"/>
          </a:p>
        </p:txBody>
      </p:sp>
    </p:spTree>
  </p:cSld>
  <p:clrMapOvr>
    <a:masterClrMapping/>
  </p:clrMapOvr>
</p:notes>
</file>

<file path=ppt/notesSlides/notesSlide2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BA269C5-623C-4C10-951F-EF0C470C7972}" type="slidenum">
              <a:rPr lang="en-US" smtClean="0"/>
              <a:pPr/>
              <a:t>252</a:t>
            </a:fld>
            <a:endParaRPr lang="en-US"/>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p:cSld name="2012 Title">
    <p:spTree>
      <p:nvGrpSpPr>
        <p:cNvPr id="1" name=""/>
        <p:cNvGrpSpPr/>
        <p:nvPr/>
      </p:nvGrpSpPr>
      <p:grpSpPr>
        <a:xfrm>
          <a:off x="0" y="0"/>
          <a:ext cx="0" cy="0"/>
          <a:chOff x="0" y="0"/>
          <a:chExt cx="0" cy="0"/>
        </a:xfrm>
      </p:grpSpPr>
      <p:sp>
        <p:nvSpPr>
          <p:cNvPr id="6" name="Rectangle 8"/>
          <p:cNvSpPr>
            <a:spLocks noGrp="1" noChangeArrowheads="1"/>
          </p:cNvSpPr>
          <p:nvPr>
            <p:ph type="ctrTitle"/>
          </p:nvPr>
        </p:nvSpPr>
        <p:spPr>
          <a:xfrm>
            <a:off x="685800" y="2130425"/>
            <a:ext cx="7772400" cy="1470025"/>
          </a:xfrm>
        </p:spPr>
        <p:txBody>
          <a:bodyPr lIns="0" tIns="0" rIns="0" bIns="0" anchor="ctr"/>
          <a:lstStyle>
            <a:lvl1pPr algn="ctr">
              <a:lnSpc>
                <a:spcPct val="110000"/>
              </a:lnSpc>
              <a:defRPr smtClean="0">
                <a:solidFill>
                  <a:schemeClr val="tx1"/>
                </a:solidFill>
                <a:effectLst/>
              </a:defRPr>
            </a:lvl1pPr>
          </a:lstStyle>
          <a:p>
            <a:r>
              <a:rPr lang="en-US" smtClean="0"/>
              <a:t>Click to edit Master title style</a:t>
            </a:r>
            <a:endParaRPr lang="en-US" dirty="0" smtClean="0"/>
          </a:p>
        </p:txBody>
      </p:sp>
      <p:sp>
        <p:nvSpPr>
          <p:cNvPr id="7" name="Rectangle 14"/>
          <p:cNvSpPr>
            <a:spLocks noGrp="1" noChangeArrowheads="1"/>
          </p:cNvSpPr>
          <p:nvPr>
            <p:ph type="subTitle" idx="1"/>
          </p:nvPr>
        </p:nvSpPr>
        <p:spPr>
          <a:xfrm>
            <a:off x="1371600" y="3886200"/>
            <a:ext cx="6400800" cy="1752600"/>
          </a:xfrm>
        </p:spPr>
        <p:txBody>
          <a:bodyPr anchor="ctr"/>
          <a:lstStyle>
            <a:lvl1pPr marL="0" indent="0" algn="ctr">
              <a:buFont typeface="Wingdings 2" pitchFamily="18" charset="2"/>
              <a:buNone/>
              <a:defRPr b="1" smtClean="0">
                <a:solidFill>
                  <a:schemeClr val="accent1"/>
                </a:solidFill>
                <a:effectLst/>
              </a:defRPr>
            </a:lvl1pPr>
          </a:lstStyle>
          <a:p>
            <a:r>
              <a:rPr lang="en-US" smtClean="0"/>
              <a:t>Click to edit Master subtitle style</a:t>
            </a:r>
            <a:endParaRPr lang="en-US" dirty="0" smtClean="0"/>
          </a:p>
        </p:txBody>
      </p:sp>
      <p:sp>
        <p:nvSpPr>
          <p:cNvPr id="4" name="Text Box 4"/>
          <p:cNvSpPr txBox="1">
            <a:spLocks noChangeArrowheads="1"/>
          </p:cNvSpPr>
          <p:nvPr userDrawn="1"/>
        </p:nvSpPr>
        <p:spPr bwMode="auto">
          <a:xfrm>
            <a:off x="7938" y="6681788"/>
            <a:ext cx="1406525" cy="200025"/>
          </a:xfrm>
          <a:prstGeom prst="rect">
            <a:avLst/>
          </a:prstGeom>
          <a:noFill/>
          <a:ln>
            <a:noFill/>
          </a:ln>
          <a:extLst>
            <a:ext uri="{909E8E84-426E-40DD-AFC4-6F175D3DCCD1}"/>
            <a:ext uri="{91240B29-F687-4F45-9708-019B960494DF}"/>
          </a:extLst>
        </p:spPr>
        <p:txBody>
          <a:bodyPr wrap="none">
            <a:spAutoFit/>
          </a:bodyPr>
          <a:lstStyle>
            <a:lvl1pPr eaLnBrk="0" hangingPunct="0">
              <a:defRPr sz="1600">
                <a:solidFill>
                  <a:schemeClr val="tx1"/>
                </a:solidFill>
                <a:latin typeface="Verdana" pitchFamily="34" charset="0"/>
                <a:ea typeface="MS PGothic" pitchFamily="34" charset="-128"/>
              </a:defRPr>
            </a:lvl1pPr>
            <a:lvl2pPr marL="742950" indent="-285750" eaLnBrk="0" hangingPunct="0">
              <a:defRPr sz="1600">
                <a:solidFill>
                  <a:schemeClr val="tx1"/>
                </a:solidFill>
                <a:latin typeface="Verdana" pitchFamily="34" charset="0"/>
                <a:ea typeface="MS PGothic" pitchFamily="34" charset="-128"/>
              </a:defRPr>
            </a:lvl2pPr>
            <a:lvl3pPr marL="1143000" indent="-228600" eaLnBrk="0" hangingPunct="0">
              <a:defRPr sz="1600">
                <a:solidFill>
                  <a:schemeClr val="tx1"/>
                </a:solidFill>
                <a:latin typeface="Verdana" pitchFamily="34" charset="0"/>
                <a:ea typeface="MS PGothic" pitchFamily="34" charset="-128"/>
              </a:defRPr>
            </a:lvl3pPr>
            <a:lvl4pPr marL="1600200" indent="-228600" eaLnBrk="0" hangingPunct="0">
              <a:defRPr sz="1600">
                <a:solidFill>
                  <a:schemeClr val="tx1"/>
                </a:solidFill>
                <a:latin typeface="Verdana" pitchFamily="34" charset="0"/>
                <a:ea typeface="MS PGothic" pitchFamily="34" charset="-128"/>
              </a:defRPr>
            </a:lvl4pPr>
            <a:lvl5pPr marL="2057400" indent="-228600" eaLnBrk="0" hangingPunct="0">
              <a:defRPr sz="1600">
                <a:solidFill>
                  <a:schemeClr val="tx1"/>
                </a:solidFill>
                <a:latin typeface="Verdana" pitchFamily="34" charset="0"/>
                <a:ea typeface="MS PGothic" pitchFamily="34" charset="-128"/>
              </a:defRPr>
            </a:lvl5pPr>
            <a:lvl6pPr marL="2514600" indent="-228600" eaLnBrk="0" fontAlgn="base" hangingPunct="0">
              <a:spcBef>
                <a:spcPct val="0"/>
              </a:spcBef>
              <a:spcAft>
                <a:spcPct val="0"/>
              </a:spcAft>
              <a:defRPr sz="1600">
                <a:solidFill>
                  <a:schemeClr val="tx1"/>
                </a:solidFill>
                <a:latin typeface="Verdana" pitchFamily="34" charset="0"/>
                <a:ea typeface="MS PGothic" pitchFamily="34" charset="-128"/>
              </a:defRPr>
            </a:lvl6pPr>
            <a:lvl7pPr marL="2971800" indent="-228600" eaLnBrk="0" fontAlgn="base" hangingPunct="0">
              <a:spcBef>
                <a:spcPct val="0"/>
              </a:spcBef>
              <a:spcAft>
                <a:spcPct val="0"/>
              </a:spcAft>
              <a:defRPr sz="1600">
                <a:solidFill>
                  <a:schemeClr val="tx1"/>
                </a:solidFill>
                <a:latin typeface="Verdana" pitchFamily="34" charset="0"/>
                <a:ea typeface="MS PGothic" pitchFamily="34" charset="-128"/>
              </a:defRPr>
            </a:lvl7pPr>
            <a:lvl8pPr marL="3429000" indent="-228600" eaLnBrk="0" fontAlgn="base" hangingPunct="0">
              <a:spcBef>
                <a:spcPct val="0"/>
              </a:spcBef>
              <a:spcAft>
                <a:spcPct val="0"/>
              </a:spcAft>
              <a:defRPr sz="1600">
                <a:solidFill>
                  <a:schemeClr val="tx1"/>
                </a:solidFill>
                <a:latin typeface="Verdana" pitchFamily="34" charset="0"/>
                <a:ea typeface="MS PGothic" pitchFamily="34" charset="-128"/>
              </a:defRPr>
            </a:lvl8pPr>
            <a:lvl9pPr marL="3886200" indent="-228600" eaLnBrk="0" fontAlgn="base" hangingPunct="0">
              <a:spcBef>
                <a:spcPct val="0"/>
              </a:spcBef>
              <a:spcAft>
                <a:spcPct val="0"/>
              </a:spcAft>
              <a:defRPr sz="1600">
                <a:solidFill>
                  <a:schemeClr val="tx1"/>
                </a:solidFill>
                <a:latin typeface="Verdana" pitchFamily="34" charset="0"/>
                <a:ea typeface="MS PGothic" pitchFamily="34" charset="-128"/>
              </a:defRPr>
            </a:lvl9pPr>
          </a:lstStyle>
          <a:p>
            <a:pPr algn="r">
              <a:buFont typeface="Verdana" pitchFamily="34" charset="0"/>
              <a:buNone/>
              <a:defRPr/>
            </a:pPr>
            <a:r>
              <a:rPr lang="en-US" sz="700" dirty="0">
                <a:solidFill>
                  <a:srgbClr val="000000"/>
                </a:solidFill>
                <a:cs typeface="+mn-cs"/>
              </a:rPr>
              <a:t>©</a:t>
            </a:r>
            <a:r>
              <a:rPr lang="en-US" sz="700" dirty="0" smtClean="0">
                <a:solidFill>
                  <a:srgbClr val="000000"/>
                </a:solidFill>
                <a:cs typeface="+mn-cs"/>
              </a:rPr>
              <a:t>2013 </a:t>
            </a:r>
            <a:r>
              <a:rPr lang="en-US" sz="700" dirty="0">
                <a:solidFill>
                  <a:srgbClr val="000000"/>
                </a:solidFill>
                <a:cs typeface="+mn-cs"/>
              </a:rPr>
              <a:t>Waters Corporation</a:t>
            </a:r>
          </a:p>
        </p:txBody>
      </p:sp>
    </p:spTree>
  </p:cSld>
  <p:clrMapOvr>
    <a:masterClrMapping/>
  </p:clrMapOvr>
  <p:transition/>
  <p:hf sldNum="0" hdr="0" ftr="0" dt="0"/>
</p:sldLayout>
</file>

<file path=ppt/slideLayouts/slideLayout2.xml><?xml version="1.0" encoding="utf-8"?>
<p:sldLayout xmlns:a="http://schemas.openxmlformats.org/drawingml/2006/main" xmlns:r="http://schemas.openxmlformats.org/officeDocument/2006/relationships" xmlns:p="http://schemas.openxmlformats.org/presentationml/2006/main" preserve="1">
  <p:cSld name="2012 Section Header">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722313" y="2906713"/>
            <a:ext cx="7772400" cy="1500187"/>
          </a:xfrm>
        </p:spPr>
        <p:txBody>
          <a:bodyPr anchor="ctr"/>
          <a:lstStyle>
            <a:lvl1pPr marL="0" indent="0" algn="ctr">
              <a:buNone/>
              <a:defRPr sz="2400" b="1">
                <a:solidFill>
                  <a:srgbClr val="4F81BD"/>
                </a:solidFill>
                <a:effectLst/>
                <a:latin typeface="+mj-lt"/>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Tree>
  </p:cSld>
  <p:clrMapOvr>
    <a:masterClrMapping/>
  </p:clrMapOvr>
  <p:transition/>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1_2012 Title and Content">
    <p:spTree>
      <p:nvGrpSpPr>
        <p:cNvPr id="1" name=""/>
        <p:cNvGrpSpPr/>
        <p:nvPr/>
      </p:nvGrpSpPr>
      <p:grpSpPr>
        <a:xfrm>
          <a:off x="0" y="0"/>
          <a:ext cx="0" cy="0"/>
          <a:chOff x="0" y="0"/>
          <a:chExt cx="0" cy="0"/>
        </a:xfrm>
      </p:grpSpPr>
      <p:sp>
        <p:nvSpPr>
          <p:cNvPr id="3" name="Content Placeholder 2"/>
          <p:cNvSpPr>
            <a:spLocks noGrp="1"/>
          </p:cNvSpPr>
          <p:nvPr>
            <p:ph idx="1"/>
          </p:nvPr>
        </p:nvSpPr>
        <p:spPr>
          <a:xfrm>
            <a:off x="130628" y="1333500"/>
            <a:ext cx="8819504" cy="5007699"/>
          </a:xfrm>
        </p:spPr>
        <p:txBody>
          <a:bodyPr>
            <a:normAutofit/>
          </a:bodyPr>
          <a:lstStyle>
            <a:lvl1pPr marL="233363" marR="0" indent="-233363" algn="l" defTabSz="914400" rtl="0" eaLnBrk="1" fontAlgn="base" latinLnBrk="0" hangingPunct="1">
              <a:lnSpc>
                <a:spcPct val="110000"/>
              </a:lnSpc>
              <a:spcBef>
                <a:spcPct val="20000"/>
              </a:spcBef>
              <a:spcAft>
                <a:spcPct val="0"/>
              </a:spcAft>
              <a:buClr>
                <a:srgbClr val="4F81BD"/>
              </a:buClr>
              <a:buSzTx/>
              <a:buFont typeface="Wingdings 2" pitchFamily="18" charset="2"/>
              <a:buChar char="¡"/>
              <a:tabLst/>
              <a:defRPr/>
            </a:lvl1pPr>
            <a:lvl2pPr marL="457200" marR="0" indent="-223838" algn="l" defTabSz="914400" rtl="0" eaLnBrk="1" fontAlgn="base" latinLnBrk="0" hangingPunct="1">
              <a:lnSpc>
                <a:spcPct val="110000"/>
              </a:lnSpc>
              <a:spcBef>
                <a:spcPct val="20000"/>
              </a:spcBef>
              <a:spcAft>
                <a:spcPct val="0"/>
              </a:spcAft>
              <a:buClr>
                <a:srgbClr val="4F81BD"/>
              </a:buClr>
              <a:buSzTx/>
              <a:buFont typeface="Verdana" pitchFamily="34" charset="0"/>
              <a:buChar char="–"/>
              <a:tabLst/>
              <a:defRPr/>
            </a:lvl2pPr>
            <a:lvl3pPr marL="693738" marR="0" indent="-228600" algn="l" defTabSz="914400" rtl="0" eaLnBrk="1" fontAlgn="base" latinLnBrk="0" hangingPunct="1">
              <a:lnSpc>
                <a:spcPct val="110000"/>
              </a:lnSpc>
              <a:spcBef>
                <a:spcPct val="20000"/>
              </a:spcBef>
              <a:spcAft>
                <a:spcPct val="0"/>
              </a:spcAft>
              <a:buClr>
                <a:srgbClr val="4F81BD"/>
              </a:buClr>
              <a:buSzPct val="80000"/>
              <a:buFont typeface="Courier New" pitchFamily="49" charset="0"/>
              <a:buChar char="o"/>
              <a:tabLst/>
              <a:defRPr/>
            </a:lvl3pPr>
            <a:lvl4pPr marL="917575" marR="0" indent="-228600" algn="l" defTabSz="914400" rtl="0" eaLnBrk="1" fontAlgn="base" latinLnBrk="0" hangingPunct="1">
              <a:lnSpc>
                <a:spcPct val="110000"/>
              </a:lnSpc>
              <a:spcBef>
                <a:spcPct val="20000"/>
              </a:spcBef>
              <a:spcAft>
                <a:spcPct val="0"/>
              </a:spcAft>
              <a:buClr>
                <a:srgbClr val="4F81BD"/>
              </a:buClr>
              <a:buSzTx/>
              <a:buFont typeface="Arial" pitchFamily="34" charset="0"/>
              <a:buChar char="•"/>
              <a:tabLst/>
              <a:defRPr baseline="0"/>
            </a:lvl4pPr>
            <a:lvl5pPr marL="1150938" marR="0" indent="-228600" algn="l" defTabSz="914400" rtl="0" eaLnBrk="1" fontAlgn="base" latinLnBrk="0" hangingPunct="1">
              <a:lnSpc>
                <a:spcPct val="110000"/>
              </a:lnSpc>
              <a:spcBef>
                <a:spcPct val="20000"/>
              </a:spcBef>
              <a:spcAft>
                <a:spcPct val="0"/>
              </a:spcAft>
              <a:buClr>
                <a:srgbClr val="4F81BD"/>
              </a:buClr>
              <a:buSzTx/>
              <a:buFont typeface="Arial" pitchFamily="34" charset="0"/>
              <a:buChar char="•"/>
              <a:tabLst/>
              <a:defRPr baseline="0"/>
            </a:lvl5pPr>
          </a:lstStyle>
          <a:p>
            <a:pPr lvl="0"/>
            <a:r>
              <a:rPr lang="en-US" noProof="0" dirty="0" smtClean="0"/>
              <a:t>Click to edit Master text styles</a:t>
            </a:r>
          </a:p>
          <a:p>
            <a:pPr lvl="1"/>
            <a:r>
              <a:rPr lang="en-US" noProof="0" dirty="0" smtClean="0"/>
              <a:t>Second level</a:t>
            </a:r>
          </a:p>
          <a:p>
            <a:pPr lvl="2"/>
            <a:r>
              <a:rPr lang="en-US" noProof="0" dirty="0" smtClean="0"/>
              <a:t>Third level</a:t>
            </a:r>
          </a:p>
          <a:p>
            <a:pPr lvl="3"/>
            <a:r>
              <a:rPr lang="en-US" noProof="0" dirty="0" smtClean="0"/>
              <a:t>Fourth level</a:t>
            </a:r>
          </a:p>
          <a:p>
            <a:pPr lvl="4"/>
            <a:r>
              <a:rPr lang="en-US" noProof="0" dirty="0" smtClean="0"/>
              <a:t>Fifth level</a:t>
            </a:r>
          </a:p>
        </p:txBody>
      </p:sp>
      <p:sp>
        <p:nvSpPr>
          <p:cNvPr id="5" name="Rectangle 16"/>
          <p:cNvSpPr>
            <a:spLocks noGrp="1" noChangeArrowheads="1"/>
          </p:cNvSpPr>
          <p:nvPr>
            <p:ph type="title"/>
          </p:nvPr>
        </p:nvSpPr>
        <p:spPr bwMode="gray">
          <a:xfrm>
            <a:off x="131763" y="-4763"/>
            <a:ext cx="6489700" cy="1041401"/>
          </a:xfrm>
          <a:prstGeom prst="rect">
            <a:avLst/>
          </a:prstGeom>
          <a:noFill/>
          <a:ln>
            <a:noFill/>
          </a:ln>
          <a:extLst>
            <a:ext uri="{909E8E84-426E-40DD-AFC4-6F175D3DCCD1}"/>
            <a:ext uri="{91240B29-F687-4F45-9708-019B960494DF}"/>
          </a:extLst>
        </p:spPr>
        <p:txBody>
          <a:bodyPr vert="horz" wrap="square" lIns="91440" tIns="45720" rIns="91440" bIns="45720" numCol="1" anchor="b" anchorCtr="0" compatLnSpc="1">
            <a:prstTxWarp prst="textNoShape">
              <a:avLst/>
            </a:prstTxWarp>
          </a:bodyPr>
          <a:lstStyle/>
          <a:p>
            <a:pPr lvl="0"/>
            <a:r>
              <a:rPr lang="en-US" dirty="0" smtClean="0"/>
              <a:t>Click to edit Master title style</a:t>
            </a:r>
          </a:p>
        </p:txBody>
      </p:sp>
    </p:spTree>
  </p:cSld>
  <p:clrMapOvr>
    <a:masterClrMapping/>
  </p:clrMapOvr>
  <p:transition/>
</p:sldLayout>
</file>

<file path=ppt/slideLayouts/slideLayout4.xml><?xml version="1.0" encoding="utf-8"?>
<p:sldLayout xmlns:a="http://schemas.openxmlformats.org/drawingml/2006/main" xmlns:r="http://schemas.openxmlformats.org/officeDocument/2006/relationships" xmlns:p="http://schemas.openxmlformats.org/presentationml/2006/main" showMasterSp="0" preserve="1">
  <p:cSld name="2012 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141767" y="87358"/>
            <a:ext cx="8750758" cy="749327"/>
          </a:xfrm>
        </p:spPr>
        <p:txBody>
          <a:bodyPr/>
          <a:lstStyle>
            <a:lvl1pPr>
              <a:defRPr>
                <a:solidFill>
                  <a:schemeClr val="tx1"/>
                </a:solidFill>
                <a:effectLst/>
              </a:defRPr>
            </a:lvl1pPr>
          </a:lstStyle>
          <a:p>
            <a:r>
              <a:rPr lang="en-US" dirty="0" smtClean="0"/>
              <a:t>Click to edit Master title style</a:t>
            </a:r>
            <a:endParaRPr lang="en-US" dirty="0"/>
          </a:p>
        </p:txBody>
      </p:sp>
      <p:sp>
        <p:nvSpPr>
          <p:cNvPr id="3" name="Content Placeholder 2"/>
          <p:cNvSpPr>
            <a:spLocks noGrp="1"/>
          </p:cNvSpPr>
          <p:nvPr>
            <p:ph idx="1"/>
          </p:nvPr>
        </p:nvSpPr>
        <p:spPr>
          <a:xfrm>
            <a:off x="130628" y="1009506"/>
            <a:ext cx="8819504" cy="5331693"/>
          </a:xfrm>
        </p:spPr>
        <p:txBody>
          <a:bodyPr>
            <a:normAutofit/>
          </a:bodyPr>
          <a:lstStyle>
            <a:lvl1pPr marL="233363" marR="0" indent="-233363" algn="l" defTabSz="914400" rtl="0" eaLnBrk="1" fontAlgn="base" latinLnBrk="0" hangingPunct="1">
              <a:lnSpc>
                <a:spcPct val="110000"/>
              </a:lnSpc>
              <a:spcBef>
                <a:spcPct val="20000"/>
              </a:spcBef>
              <a:spcAft>
                <a:spcPct val="0"/>
              </a:spcAft>
              <a:buClr>
                <a:srgbClr val="4F81BD"/>
              </a:buClr>
              <a:buSzTx/>
              <a:buFont typeface="Wingdings 2" pitchFamily="18" charset="2"/>
              <a:buChar char="¡"/>
              <a:tabLst/>
              <a:defRPr/>
            </a:lvl1pPr>
            <a:lvl2pPr marL="457200" marR="0" indent="-223838" algn="l" defTabSz="914400" rtl="0" eaLnBrk="1" fontAlgn="base" latinLnBrk="0" hangingPunct="1">
              <a:lnSpc>
                <a:spcPct val="110000"/>
              </a:lnSpc>
              <a:spcBef>
                <a:spcPct val="20000"/>
              </a:spcBef>
              <a:spcAft>
                <a:spcPct val="0"/>
              </a:spcAft>
              <a:buClr>
                <a:srgbClr val="4F81BD"/>
              </a:buClr>
              <a:buSzTx/>
              <a:buFont typeface="Verdana" pitchFamily="34" charset="0"/>
              <a:buChar char="–"/>
              <a:tabLst/>
              <a:defRPr/>
            </a:lvl2pPr>
            <a:lvl3pPr marL="693738" marR="0" indent="-228600" algn="l" defTabSz="914400" rtl="0" eaLnBrk="1" fontAlgn="base" latinLnBrk="0" hangingPunct="1">
              <a:lnSpc>
                <a:spcPct val="110000"/>
              </a:lnSpc>
              <a:spcBef>
                <a:spcPct val="20000"/>
              </a:spcBef>
              <a:spcAft>
                <a:spcPct val="0"/>
              </a:spcAft>
              <a:buClr>
                <a:srgbClr val="4F81BD"/>
              </a:buClr>
              <a:buSzPct val="80000"/>
              <a:buFont typeface="Courier New" pitchFamily="49" charset="0"/>
              <a:buChar char="o"/>
              <a:tabLst/>
              <a:defRPr/>
            </a:lvl3pPr>
            <a:lvl4pPr marL="917575" marR="0" indent="-228600" algn="l" defTabSz="914400" rtl="0" eaLnBrk="1" fontAlgn="base" latinLnBrk="0" hangingPunct="1">
              <a:lnSpc>
                <a:spcPct val="110000"/>
              </a:lnSpc>
              <a:spcBef>
                <a:spcPct val="20000"/>
              </a:spcBef>
              <a:spcAft>
                <a:spcPct val="0"/>
              </a:spcAft>
              <a:buClr>
                <a:srgbClr val="4F81BD"/>
              </a:buClr>
              <a:buSzTx/>
              <a:buFont typeface="Arial" pitchFamily="34" charset="0"/>
              <a:buChar char="•"/>
              <a:tabLst/>
              <a:defRPr baseline="0"/>
            </a:lvl4pPr>
            <a:lvl5pPr marL="1150938" marR="0" indent="-228600" algn="l" defTabSz="914400" rtl="0" eaLnBrk="1" fontAlgn="base" latinLnBrk="0" hangingPunct="1">
              <a:lnSpc>
                <a:spcPct val="110000"/>
              </a:lnSpc>
              <a:spcBef>
                <a:spcPct val="20000"/>
              </a:spcBef>
              <a:spcAft>
                <a:spcPct val="0"/>
              </a:spcAft>
              <a:buClr>
                <a:srgbClr val="4F81BD"/>
              </a:buClr>
              <a:buSzTx/>
              <a:buFont typeface="Arial" pitchFamily="34" charset="0"/>
              <a:buChar char="•"/>
              <a:tabLst/>
              <a:defRPr baseline="0"/>
            </a:lvl5pPr>
          </a:lstStyle>
          <a:p>
            <a:pPr lvl="0"/>
            <a:r>
              <a:rPr lang="en-US" noProof="0" dirty="0" smtClean="0"/>
              <a:t>Click to edit Master text styles</a:t>
            </a:r>
          </a:p>
          <a:p>
            <a:pPr lvl="1"/>
            <a:r>
              <a:rPr lang="en-US" noProof="0" dirty="0" smtClean="0"/>
              <a:t>Second level</a:t>
            </a:r>
          </a:p>
          <a:p>
            <a:pPr lvl="2"/>
            <a:r>
              <a:rPr lang="en-US" noProof="0" dirty="0" smtClean="0"/>
              <a:t>Third level</a:t>
            </a:r>
          </a:p>
          <a:p>
            <a:pPr lvl="3"/>
            <a:r>
              <a:rPr lang="en-US" noProof="0" dirty="0" smtClean="0"/>
              <a:t>Fourth level</a:t>
            </a:r>
          </a:p>
          <a:p>
            <a:pPr lvl="4"/>
            <a:r>
              <a:rPr lang="en-US" noProof="0" dirty="0" smtClean="0"/>
              <a:t>Fifth level</a:t>
            </a:r>
          </a:p>
        </p:txBody>
      </p:sp>
      <p:sp>
        <p:nvSpPr>
          <p:cNvPr id="4" name="Rectangle 3"/>
          <p:cNvSpPr/>
          <p:nvPr userDrawn="1"/>
        </p:nvSpPr>
        <p:spPr>
          <a:xfrm>
            <a:off x="8783004" y="6642556"/>
            <a:ext cx="360996" cy="215444"/>
          </a:xfrm>
          <a:prstGeom prst="rect">
            <a:avLst/>
          </a:prstGeom>
        </p:spPr>
        <p:txBody>
          <a:bodyPr wrap="none">
            <a:spAutoFit/>
          </a:bodyPr>
          <a:lstStyle/>
          <a:p>
            <a:fld id="{5070E6F0-B43D-4202-BE82-D3B7CAF03586}" type="slidenum">
              <a:rPr lang="en-US" sz="800" kern="1200" smtClean="0">
                <a:solidFill>
                  <a:srgbClr val="000000"/>
                </a:solidFill>
                <a:latin typeface="Verdana" pitchFamily="34" charset="0"/>
                <a:ea typeface="+mn-ea"/>
                <a:cs typeface="Arial" charset="0"/>
              </a:rPr>
              <a:pPr/>
              <a:t>‹#›</a:t>
            </a:fld>
            <a:endParaRPr lang="en-US" dirty="0"/>
          </a:p>
        </p:txBody>
      </p:sp>
    </p:spTree>
  </p:cSld>
  <p:clrMapOvr>
    <a:masterClrMapping/>
  </p:clrMapOvr>
  <p:transition/>
</p:sldLayout>
</file>

<file path=ppt/slideLayouts/slideLayout5.xml><?xml version="1.0" encoding="utf-8"?>
<p:sldLayout xmlns:a="http://schemas.openxmlformats.org/drawingml/2006/main" xmlns:r="http://schemas.openxmlformats.org/officeDocument/2006/relationships" xmlns:p="http://schemas.openxmlformats.org/presentationml/2006/main" showMasterSp="0" preserve="1" userDrawn="1">
  <p:cSld name="2012 Title Only">
    <p:spTree>
      <p:nvGrpSpPr>
        <p:cNvPr id="1" name=""/>
        <p:cNvGrpSpPr/>
        <p:nvPr/>
      </p:nvGrpSpPr>
      <p:grpSpPr>
        <a:xfrm>
          <a:off x="0" y="0"/>
          <a:ext cx="0" cy="0"/>
          <a:chOff x="0" y="0"/>
          <a:chExt cx="0" cy="0"/>
        </a:xfrm>
      </p:grpSpPr>
      <p:sp>
        <p:nvSpPr>
          <p:cNvPr id="5" name="Title 1"/>
          <p:cNvSpPr>
            <a:spLocks noGrp="1"/>
          </p:cNvSpPr>
          <p:nvPr>
            <p:ph type="title"/>
          </p:nvPr>
        </p:nvSpPr>
        <p:spPr>
          <a:xfrm>
            <a:off x="141766" y="-27857"/>
            <a:ext cx="8693151" cy="749327"/>
          </a:xfrm>
        </p:spPr>
        <p:txBody>
          <a:bodyPr/>
          <a:lstStyle>
            <a:lvl1pPr>
              <a:defRPr>
                <a:solidFill>
                  <a:schemeClr val="tx1"/>
                </a:solidFill>
                <a:effectLst/>
              </a:defRPr>
            </a:lvl1pPr>
          </a:lstStyle>
          <a:p>
            <a:r>
              <a:rPr lang="en-US" dirty="0" smtClean="0"/>
              <a:t>Click to edit Master title style</a:t>
            </a:r>
            <a:endParaRPr lang="en-US" dirty="0"/>
          </a:p>
        </p:txBody>
      </p:sp>
      <p:sp>
        <p:nvSpPr>
          <p:cNvPr id="6" name="Rectangle 5"/>
          <p:cNvSpPr/>
          <p:nvPr userDrawn="1"/>
        </p:nvSpPr>
        <p:spPr>
          <a:xfrm>
            <a:off x="8783004" y="6642556"/>
            <a:ext cx="360996" cy="215444"/>
          </a:xfrm>
          <a:prstGeom prst="rect">
            <a:avLst/>
          </a:prstGeom>
        </p:spPr>
        <p:txBody>
          <a:bodyPr wrap="none">
            <a:spAutoFit/>
          </a:bodyPr>
          <a:lstStyle/>
          <a:p>
            <a:fld id="{5070E6F0-B43D-4202-BE82-D3B7CAF03586}" type="slidenum">
              <a:rPr lang="en-US" sz="800" kern="1200" smtClean="0">
                <a:solidFill>
                  <a:srgbClr val="000000"/>
                </a:solidFill>
                <a:latin typeface="Verdana" pitchFamily="34" charset="0"/>
                <a:ea typeface="+mn-ea"/>
                <a:cs typeface="Arial" charset="0"/>
              </a:rPr>
              <a:pPr/>
              <a:t>‹#›</a:t>
            </a:fld>
            <a:endParaRPr lang="en-US" dirty="0"/>
          </a:p>
        </p:txBody>
      </p:sp>
    </p:spTree>
  </p:cSld>
  <p:clrMapOvr>
    <a:masterClrMapping/>
  </p:clrMapOvr>
  <p:transition/>
</p:sldLayout>
</file>

<file path=ppt/slideLayouts/slideLayout6.xml><?xml version="1.0" encoding="utf-8"?>
<p:sldLayout xmlns:a="http://schemas.openxmlformats.org/drawingml/2006/main" xmlns:r="http://schemas.openxmlformats.org/officeDocument/2006/relationships" xmlns:p="http://schemas.openxmlformats.org/presentationml/2006/main" showMasterSp="0" type="blank" preserve="1">
  <p:cSld name="2012 Blank">
    <p:spTree>
      <p:nvGrpSpPr>
        <p:cNvPr id="1" name=""/>
        <p:cNvGrpSpPr/>
        <p:nvPr/>
      </p:nvGrpSpPr>
      <p:grpSpPr>
        <a:xfrm>
          <a:off x="0" y="0"/>
          <a:ext cx="0" cy="0"/>
          <a:chOff x="0" y="0"/>
          <a:chExt cx="0" cy="0"/>
        </a:xfrm>
      </p:grpSpPr>
      <p:sp>
        <p:nvSpPr>
          <p:cNvPr id="2" name="Rectangle 1"/>
          <p:cNvSpPr/>
          <p:nvPr userDrawn="1"/>
        </p:nvSpPr>
        <p:spPr>
          <a:xfrm>
            <a:off x="8783004" y="6642556"/>
            <a:ext cx="360996" cy="215444"/>
          </a:xfrm>
          <a:prstGeom prst="rect">
            <a:avLst/>
          </a:prstGeom>
        </p:spPr>
        <p:txBody>
          <a:bodyPr wrap="none">
            <a:spAutoFit/>
          </a:bodyPr>
          <a:lstStyle/>
          <a:p>
            <a:fld id="{5070E6F0-B43D-4202-BE82-D3B7CAF03586}" type="slidenum">
              <a:rPr lang="en-US" sz="800" kern="1200" smtClean="0">
                <a:solidFill>
                  <a:srgbClr val="000000"/>
                </a:solidFill>
                <a:latin typeface="Verdana" pitchFamily="34" charset="0"/>
                <a:ea typeface="+mn-ea"/>
                <a:cs typeface="Arial" charset="0"/>
              </a:rPr>
              <a:pPr/>
              <a:t>‹#›</a:t>
            </a:fld>
            <a:endParaRPr lang="en-US" dirty="0"/>
          </a:p>
        </p:txBody>
      </p:sp>
    </p:spTree>
  </p:cSld>
  <p:clrMapOvr>
    <a:masterClrMapping/>
  </p:clrMapOvr>
  <p:transition/>
</p:sldLayout>
</file>

<file path=ppt/slideLayouts/slideLayout7.xml><?xml version="1.0" encoding="utf-8"?>
<p:sldLayout xmlns:a="http://schemas.openxmlformats.org/drawingml/2006/main" xmlns:r="http://schemas.openxmlformats.org/officeDocument/2006/relationships" xmlns:p="http://schemas.openxmlformats.org/presentationml/2006/main" showMasterSp="0" preserve="1" userDrawn="1">
  <p:cSld name="1_Two Content">
    <p:spTree>
      <p:nvGrpSpPr>
        <p:cNvPr id="1" name=""/>
        <p:cNvGrpSpPr/>
        <p:nvPr/>
      </p:nvGrpSpPr>
      <p:grpSpPr>
        <a:xfrm>
          <a:off x="0" y="0"/>
          <a:ext cx="0" cy="0"/>
          <a:chOff x="0" y="0"/>
          <a:chExt cx="0" cy="0"/>
        </a:xfrm>
      </p:grpSpPr>
      <p:sp>
        <p:nvSpPr>
          <p:cNvPr id="4" name="Content Placeholder 3"/>
          <p:cNvSpPr>
            <a:spLocks noGrp="1"/>
          </p:cNvSpPr>
          <p:nvPr>
            <p:ph sz="half" idx="2"/>
          </p:nvPr>
        </p:nvSpPr>
        <p:spPr>
          <a:xfrm>
            <a:off x="6645852" y="894292"/>
            <a:ext cx="2345748" cy="5645486"/>
          </a:xfrm>
        </p:spPr>
        <p:txBody>
          <a:bodyPr>
            <a:normAutofit/>
          </a:bodyPr>
          <a:lstStyle>
            <a:lvl1pPr marL="233363" marR="0" indent="-233363" algn="l" defTabSz="914400" rtl="0" eaLnBrk="1" fontAlgn="base" latinLnBrk="0" hangingPunct="1">
              <a:lnSpc>
                <a:spcPct val="110000"/>
              </a:lnSpc>
              <a:spcBef>
                <a:spcPct val="20000"/>
              </a:spcBef>
              <a:spcAft>
                <a:spcPct val="0"/>
              </a:spcAft>
              <a:buClr>
                <a:srgbClr val="4F81BD"/>
              </a:buClr>
              <a:buSzTx/>
              <a:buFont typeface="Wingdings 2" pitchFamily="18" charset="2"/>
              <a:buChar char="¡"/>
              <a:tabLst/>
              <a:defRPr sz="1800"/>
            </a:lvl1pPr>
            <a:lvl2pPr marL="457200" marR="0" indent="-223838" algn="l" defTabSz="914400" rtl="0" eaLnBrk="1" fontAlgn="base" latinLnBrk="0" hangingPunct="1">
              <a:lnSpc>
                <a:spcPct val="110000"/>
              </a:lnSpc>
              <a:spcBef>
                <a:spcPct val="20000"/>
              </a:spcBef>
              <a:spcAft>
                <a:spcPct val="0"/>
              </a:spcAft>
              <a:buClr>
                <a:srgbClr val="4F81BD"/>
              </a:buClr>
              <a:buSzTx/>
              <a:buFont typeface="Verdana" pitchFamily="34" charset="0"/>
              <a:buChar char="–"/>
              <a:tabLst/>
              <a:defRPr sz="1600">
                <a:latin typeface="+mn-lt"/>
              </a:defRPr>
            </a:lvl2pPr>
            <a:lvl3pPr marL="693738" marR="0" indent="-228600" algn="l" defTabSz="914400" rtl="0" eaLnBrk="1" fontAlgn="base" latinLnBrk="0" hangingPunct="1">
              <a:lnSpc>
                <a:spcPct val="110000"/>
              </a:lnSpc>
              <a:spcBef>
                <a:spcPct val="20000"/>
              </a:spcBef>
              <a:spcAft>
                <a:spcPct val="0"/>
              </a:spcAft>
              <a:buClr>
                <a:srgbClr val="4F81BD"/>
              </a:buClr>
              <a:buSzPct val="80000"/>
              <a:buFont typeface="Courier New" pitchFamily="49" charset="0"/>
              <a:buChar char="o"/>
              <a:tabLst/>
              <a:defRPr sz="1600">
                <a:latin typeface="+mn-lt"/>
              </a:defRPr>
            </a:lvl3pPr>
            <a:lvl4pPr marL="917575" marR="0" indent="-228600" algn="l" defTabSz="914400" rtl="0" eaLnBrk="1" fontAlgn="base" latinLnBrk="0" hangingPunct="1">
              <a:lnSpc>
                <a:spcPct val="110000"/>
              </a:lnSpc>
              <a:spcBef>
                <a:spcPct val="20000"/>
              </a:spcBef>
              <a:spcAft>
                <a:spcPct val="0"/>
              </a:spcAft>
              <a:buClr>
                <a:srgbClr val="4F81BD"/>
              </a:buClr>
              <a:buSzTx/>
              <a:buFont typeface="Arial" pitchFamily="34" charset="0"/>
              <a:buChar char="•"/>
              <a:tabLst/>
              <a:defRPr sz="1600">
                <a:latin typeface="+mn-lt"/>
              </a:defRPr>
            </a:lvl4pPr>
            <a:lvl5pPr marL="1150938" marR="0" indent="-228600" algn="l" defTabSz="914400" rtl="0" eaLnBrk="1" fontAlgn="base" latinLnBrk="0" hangingPunct="1">
              <a:lnSpc>
                <a:spcPct val="110000"/>
              </a:lnSpc>
              <a:spcBef>
                <a:spcPct val="20000"/>
              </a:spcBef>
              <a:spcAft>
                <a:spcPct val="0"/>
              </a:spcAft>
              <a:buClr>
                <a:srgbClr val="4F81BD"/>
              </a:buClr>
              <a:buSzTx/>
              <a:buFont typeface="Arial" pitchFamily="34" charset="0"/>
              <a:buChar char="•"/>
              <a:tabLst/>
              <a:defRPr sz="1600">
                <a:latin typeface="+mn-lt"/>
              </a:defRPr>
            </a:lvl5pPr>
            <a:lvl6pPr>
              <a:defRPr sz="1800"/>
            </a:lvl6pPr>
            <a:lvl7pPr>
              <a:defRPr sz="1800"/>
            </a:lvl7pPr>
            <a:lvl8pPr>
              <a:defRPr sz="1800"/>
            </a:lvl8pPr>
            <a:lvl9pPr>
              <a:defRPr sz="1800"/>
            </a:lvl9pPr>
          </a:lstStyle>
          <a:p>
            <a:pPr lvl="0"/>
            <a:r>
              <a:rPr lang="en-US" noProof="0" dirty="0" smtClean="0"/>
              <a:t>Click to edit Master text styles</a:t>
            </a:r>
          </a:p>
          <a:p>
            <a:pPr lvl="1"/>
            <a:r>
              <a:rPr lang="en-US" noProof="0" dirty="0" smtClean="0"/>
              <a:t>Second level</a:t>
            </a:r>
          </a:p>
          <a:p>
            <a:pPr lvl="2"/>
            <a:r>
              <a:rPr lang="en-US" noProof="0" dirty="0" smtClean="0"/>
              <a:t>Third level</a:t>
            </a:r>
          </a:p>
          <a:p>
            <a:pPr lvl="3"/>
            <a:r>
              <a:rPr lang="en-US" noProof="0" dirty="0" smtClean="0"/>
              <a:t>Fourth level</a:t>
            </a:r>
          </a:p>
          <a:p>
            <a:pPr lvl="4"/>
            <a:r>
              <a:rPr lang="en-US" noProof="0" dirty="0" smtClean="0"/>
              <a:t>Fifth level</a:t>
            </a:r>
          </a:p>
        </p:txBody>
      </p:sp>
      <p:sp>
        <p:nvSpPr>
          <p:cNvPr id="6" name="Title 1"/>
          <p:cNvSpPr>
            <a:spLocks noGrp="1"/>
          </p:cNvSpPr>
          <p:nvPr>
            <p:ph type="title"/>
          </p:nvPr>
        </p:nvSpPr>
        <p:spPr>
          <a:xfrm>
            <a:off x="141767" y="29751"/>
            <a:ext cx="8635544" cy="749327"/>
          </a:xfrm>
        </p:spPr>
        <p:txBody>
          <a:bodyPr/>
          <a:lstStyle>
            <a:lvl1pPr>
              <a:defRPr>
                <a:solidFill>
                  <a:schemeClr val="tx1"/>
                </a:solidFill>
                <a:effectLst/>
              </a:defRPr>
            </a:lvl1pPr>
          </a:lstStyle>
          <a:p>
            <a:r>
              <a:rPr lang="en-US" dirty="0" smtClean="0"/>
              <a:t>Click to edit Master title style</a:t>
            </a:r>
            <a:endParaRPr lang="en-US" dirty="0"/>
          </a:p>
        </p:txBody>
      </p:sp>
      <p:sp>
        <p:nvSpPr>
          <p:cNvPr id="7" name="Rectangle 6"/>
          <p:cNvSpPr/>
          <p:nvPr userDrawn="1"/>
        </p:nvSpPr>
        <p:spPr>
          <a:xfrm>
            <a:off x="8783004" y="6642556"/>
            <a:ext cx="360996" cy="215444"/>
          </a:xfrm>
          <a:prstGeom prst="rect">
            <a:avLst/>
          </a:prstGeom>
        </p:spPr>
        <p:txBody>
          <a:bodyPr wrap="none">
            <a:spAutoFit/>
          </a:bodyPr>
          <a:lstStyle/>
          <a:p>
            <a:fld id="{5070E6F0-B43D-4202-BE82-D3B7CAF03586}" type="slidenum">
              <a:rPr lang="en-US" sz="800" kern="1200" smtClean="0">
                <a:solidFill>
                  <a:srgbClr val="000000"/>
                </a:solidFill>
                <a:latin typeface="Verdana" pitchFamily="34" charset="0"/>
                <a:ea typeface="+mn-ea"/>
                <a:cs typeface="Arial" charset="0"/>
              </a:rPr>
              <a:pPr/>
              <a:t>‹#›</a:t>
            </a:fld>
            <a:endParaRPr lang="en-US" dirty="0"/>
          </a:p>
        </p:txBody>
      </p:sp>
    </p:spTree>
  </p:cSld>
  <p:clrMapOvr>
    <a:masterClrMapping/>
  </p:clrMapOvr>
  <p:transition/>
</p:sldLayout>
</file>

<file path=ppt/slideLayouts/slideLayout8.xml><?xml version="1.0" encoding="utf-8"?>
<p:sldLayout xmlns:a="http://schemas.openxmlformats.org/drawingml/2006/main" xmlns:r="http://schemas.openxmlformats.org/officeDocument/2006/relationships" xmlns:p="http://schemas.openxmlformats.org/presentationml/2006/main" showMasterSp="0" preserve="1" userDrawn="1">
  <p:cSld name="Two Content">
    <p:spTree>
      <p:nvGrpSpPr>
        <p:cNvPr id="1" name=""/>
        <p:cNvGrpSpPr/>
        <p:nvPr/>
      </p:nvGrpSpPr>
      <p:grpSpPr>
        <a:xfrm>
          <a:off x="0" y="0"/>
          <a:ext cx="0" cy="0"/>
          <a:chOff x="0" y="0"/>
          <a:chExt cx="0" cy="0"/>
        </a:xfrm>
      </p:grpSpPr>
      <p:sp>
        <p:nvSpPr>
          <p:cNvPr id="3" name="Content Placeholder 2"/>
          <p:cNvSpPr>
            <a:spLocks noGrp="1"/>
          </p:cNvSpPr>
          <p:nvPr>
            <p:ph sz="half" idx="1"/>
          </p:nvPr>
        </p:nvSpPr>
        <p:spPr>
          <a:xfrm>
            <a:off x="118836" y="894292"/>
            <a:ext cx="4343400" cy="5645486"/>
          </a:xfrm>
          <a:ln>
            <a:solidFill>
              <a:schemeClr val="tx1"/>
            </a:solidFill>
          </a:ln>
        </p:spPr>
        <p:txBody>
          <a:bodyPr>
            <a:normAutofit/>
          </a:bodyPr>
          <a:lstStyle>
            <a:lvl1pPr marL="233363" marR="0" indent="-233363" algn="l" defTabSz="914400" rtl="0" eaLnBrk="1" fontAlgn="base" latinLnBrk="0" hangingPunct="1">
              <a:lnSpc>
                <a:spcPct val="110000"/>
              </a:lnSpc>
              <a:spcBef>
                <a:spcPct val="20000"/>
              </a:spcBef>
              <a:spcAft>
                <a:spcPct val="0"/>
              </a:spcAft>
              <a:buClr>
                <a:srgbClr val="4F81BD"/>
              </a:buClr>
              <a:buSzTx/>
              <a:buFont typeface="Wingdings 2" pitchFamily="18" charset="2"/>
              <a:buChar char="¡"/>
              <a:tabLst/>
              <a:defRPr sz="1800"/>
            </a:lvl1pPr>
            <a:lvl2pPr marL="457200" marR="0" indent="-223838" algn="l" defTabSz="914400" rtl="0" eaLnBrk="1" fontAlgn="base" latinLnBrk="0" hangingPunct="1">
              <a:lnSpc>
                <a:spcPct val="110000"/>
              </a:lnSpc>
              <a:spcBef>
                <a:spcPct val="20000"/>
              </a:spcBef>
              <a:spcAft>
                <a:spcPct val="0"/>
              </a:spcAft>
              <a:buClr>
                <a:srgbClr val="4F81BD"/>
              </a:buClr>
              <a:buSzTx/>
              <a:buFont typeface="Verdana" pitchFamily="34" charset="0"/>
              <a:buChar char="–"/>
              <a:tabLst/>
              <a:defRPr sz="1600">
                <a:latin typeface="+mn-lt"/>
              </a:defRPr>
            </a:lvl2pPr>
            <a:lvl3pPr marL="693738" marR="0" indent="-228600" algn="l" defTabSz="914400" rtl="0" eaLnBrk="1" fontAlgn="base" latinLnBrk="0" hangingPunct="1">
              <a:lnSpc>
                <a:spcPct val="110000"/>
              </a:lnSpc>
              <a:spcBef>
                <a:spcPct val="20000"/>
              </a:spcBef>
              <a:spcAft>
                <a:spcPct val="0"/>
              </a:spcAft>
              <a:buClr>
                <a:srgbClr val="4F81BD"/>
              </a:buClr>
              <a:buSzPct val="80000"/>
              <a:buFont typeface="Courier New" pitchFamily="49" charset="0"/>
              <a:buChar char="o"/>
              <a:tabLst/>
              <a:defRPr sz="1600">
                <a:latin typeface="+mn-lt"/>
              </a:defRPr>
            </a:lvl3pPr>
            <a:lvl4pPr marL="917575" marR="0" indent="-228600" algn="l" defTabSz="914400" rtl="0" eaLnBrk="1" fontAlgn="base" latinLnBrk="0" hangingPunct="1">
              <a:lnSpc>
                <a:spcPct val="110000"/>
              </a:lnSpc>
              <a:spcBef>
                <a:spcPct val="20000"/>
              </a:spcBef>
              <a:spcAft>
                <a:spcPct val="0"/>
              </a:spcAft>
              <a:buClr>
                <a:srgbClr val="4F81BD"/>
              </a:buClr>
              <a:buSzTx/>
              <a:buFont typeface="Arial" pitchFamily="34" charset="0"/>
              <a:buChar char="•"/>
              <a:tabLst/>
              <a:defRPr sz="1600">
                <a:latin typeface="+mn-lt"/>
              </a:defRPr>
            </a:lvl4pPr>
            <a:lvl5pPr marL="1150938" marR="0" indent="-228600" algn="l" defTabSz="914400" rtl="0" eaLnBrk="1" fontAlgn="base" latinLnBrk="0" hangingPunct="1">
              <a:lnSpc>
                <a:spcPct val="110000"/>
              </a:lnSpc>
              <a:spcBef>
                <a:spcPct val="20000"/>
              </a:spcBef>
              <a:spcAft>
                <a:spcPct val="0"/>
              </a:spcAft>
              <a:buClr>
                <a:srgbClr val="4F81BD"/>
              </a:buClr>
              <a:buSzTx/>
              <a:buFont typeface="Arial" pitchFamily="34" charset="0"/>
              <a:buChar char="•"/>
              <a:tabLst/>
              <a:defRPr sz="1600">
                <a:latin typeface="+mn-lt"/>
              </a:defRPr>
            </a:lvl5pPr>
            <a:lvl6pPr>
              <a:defRPr sz="1800"/>
            </a:lvl6pPr>
            <a:lvl7pPr>
              <a:defRPr sz="1800"/>
            </a:lvl7pPr>
            <a:lvl8pPr>
              <a:defRPr sz="1800"/>
            </a:lvl8pPr>
            <a:lvl9pPr>
              <a:defRPr sz="1800"/>
            </a:lvl9pPr>
          </a:lstStyle>
          <a:p>
            <a:pPr lvl="0"/>
            <a:r>
              <a:rPr lang="en-US" noProof="0" dirty="0" smtClean="0"/>
              <a:t>Click to edit Master text styles</a:t>
            </a:r>
          </a:p>
          <a:p>
            <a:pPr lvl="1"/>
            <a:r>
              <a:rPr lang="en-US" noProof="0" dirty="0" smtClean="0"/>
              <a:t>Second level</a:t>
            </a:r>
          </a:p>
          <a:p>
            <a:pPr lvl="2"/>
            <a:r>
              <a:rPr lang="en-US" noProof="0" dirty="0" smtClean="0"/>
              <a:t>Third level</a:t>
            </a:r>
          </a:p>
          <a:p>
            <a:pPr lvl="3"/>
            <a:r>
              <a:rPr lang="en-US" noProof="0" dirty="0" smtClean="0"/>
              <a:t>Fourth level</a:t>
            </a:r>
          </a:p>
          <a:p>
            <a:pPr lvl="4"/>
            <a:r>
              <a:rPr lang="en-US" noProof="0" dirty="0" smtClean="0"/>
              <a:t>Fifth level</a:t>
            </a:r>
          </a:p>
        </p:txBody>
      </p:sp>
      <p:sp>
        <p:nvSpPr>
          <p:cNvPr id="4" name="Content Placeholder 3"/>
          <p:cNvSpPr>
            <a:spLocks noGrp="1"/>
          </p:cNvSpPr>
          <p:nvPr>
            <p:ph sz="half" idx="2"/>
          </p:nvPr>
        </p:nvSpPr>
        <p:spPr>
          <a:xfrm>
            <a:off x="4648200" y="894292"/>
            <a:ext cx="4343400" cy="5645486"/>
          </a:xfrm>
          <a:ln>
            <a:solidFill>
              <a:schemeClr val="tx1"/>
            </a:solidFill>
          </a:ln>
        </p:spPr>
        <p:txBody>
          <a:bodyPr>
            <a:normAutofit/>
          </a:bodyPr>
          <a:lstStyle>
            <a:lvl1pPr marL="233363" marR="0" indent="-233363" algn="l" defTabSz="914400" rtl="0" eaLnBrk="1" fontAlgn="base" latinLnBrk="0" hangingPunct="1">
              <a:lnSpc>
                <a:spcPct val="110000"/>
              </a:lnSpc>
              <a:spcBef>
                <a:spcPct val="20000"/>
              </a:spcBef>
              <a:spcAft>
                <a:spcPct val="0"/>
              </a:spcAft>
              <a:buClr>
                <a:srgbClr val="4F81BD"/>
              </a:buClr>
              <a:buSzTx/>
              <a:buFont typeface="Wingdings 2" pitchFamily="18" charset="2"/>
              <a:buChar char="¡"/>
              <a:tabLst/>
              <a:defRPr sz="1800"/>
            </a:lvl1pPr>
            <a:lvl2pPr marL="457200" marR="0" indent="-223838" algn="l" defTabSz="914400" rtl="0" eaLnBrk="1" fontAlgn="base" latinLnBrk="0" hangingPunct="1">
              <a:lnSpc>
                <a:spcPct val="110000"/>
              </a:lnSpc>
              <a:spcBef>
                <a:spcPct val="20000"/>
              </a:spcBef>
              <a:spcAft>
                <a:spcPct val="0"/>
              </a:spcAft>
              <a:buClr>
                <a:srgbClr val="4F81BD"/>
              </a:buClr>
              <a:buSzTx/>
              <a:buFont typeface="Verdana" pitchFamily="34" charset="0"/>
              <a:buChar char="–"/>
              <a:tabLst/>
              <a:defRPr sz="1600">
                <a:latin typeface="+mn-lt"/>
              </a:defRPr>
            </a:lvl2pPr>
            <a:lvl3pPr marL="693738" marR="0" indent="-228600" algn="l" defTabSz="914400" rtl="0" eaLnBrk="1" fontAlgn="base" latinLnBrk="0" hangingPunct="1">
              <a:lnSpc>
                <a:spcPct val="110000"/>
              </a:lnSpc>
              <a:spcBef>
                <a:spcPct val="20000"/>
              </a:spcBef>
              <a:spcAft>
                <a:spcPct val="0"/>
              </a:spcAft>
              <a:buClr>
                <a:srgbClr val="4F81BD"/>
              </a:buClr>
              <a:buSzPct val="80000"/>
              <a:buFont typeface="Courier New" pitchFamily="49" charset="0"/>
              <a:buChar char="o"/>
              <a:tabLst/>
              <a:defRPr sz="1600">
                <a:latin typeface="+mn-lt"/>
              </a:defRPr>
            </a:lvl3pPr>
            <a:lvl4pPr marL="917575" marR="0" indent="-228600" algn="l" defTabSz="914400" rtl="0" eaLnBrk="1" fontAlgn="base" latinLnBrk="0" hangingPunct="1">
              <a:lnSpc>
                <a:spcPct val="110000"/>
              </a:lnSpc>
              <a:spcBef>
                <a:spcPct val="20000"/>
              </a:spcBef>
              <a:spcAft>
                <a:spcPct val="0"/>
              </a:spcAft>
              <a:buClr>
                <a:srgbClr val="4F81BD"/>
              </a:buClr>
              <a:buSzTx/>
              <a:buFont typeface="Arial" pitchFamily="34" charset="0"/>
              <a:buChar char="•"/>
              <a:tabLst/>
              <a:defRPr sz="1600">
                <a:latin typeface="+mn-lt"/>
              </a:defRPr>
            </a:lvl4pPr>
            <a:lvl5pPr marL="1150938" marR="0" indent="-228600" algn="l" defTabSz="914400" rtl="0" eaLnBrk="1" fontAlgn="base" latinLnBrk="0" hangingPunct="1">
              <a:lnSpc>
                <a:spcPct val="110000"/>
              </a:lnSpc>
              <a:spcBef>
                <a:spcPct val="20000"/>
              </a:spcBef>
              <a:spcAft>
                <a:spcPct val="0"/>
              </a:spcAft>
              <a:buClr>
                <a:srgbClr val="4F81BD"/>
              </a:buClr>
              <a:buSzTx/>
              <a:buFont typeface="Arial" pitchFamily="34" charset="0"/>
              <a:buChar char="•"/>
              <a:tabLst/>
              <a:defRPr sz="1600">
                <a:latin typeface="+mn-lt"/>
              </a:defRPr>
            </a:lvl5pPr>
            <a:lvl6pPr>
              <a:defRPr sz="1800"/>
            </a:lvl6pPr>
            <a:lvl7pPr>
              <a:defRPr sz="1800"/>
            </a:lvl7pPr>
            <a:lvl8pPr>
              <a:defRPr sz="1800"/>
            </a:lvl8pPr>
            <a:lvl9pPr>
              <a:defRPr sz="1800"/>
            </a:lvl9pPr>
          </a:lstStyle>
          <a:p>
            <a:pPr lvl="0"/>
            <a:r>
              <a:rPr lang="en-US" noProof="0" dirty="0" smtClean="0"/>
              <a:t>Click to edit Master text styles</a:t>
            </a:r>
          </a:p>
          <a:p>
            <a:pPr lvl="1"/>
            <a:r>
              <a:rPr lang="en-US" noProof="0" dirty="0" smtClean="0"/>
              <a:t>Second level</a:t>
            </a:r>
          </a:p>
          <a:p>
            <a:pPr lvl="2"/>
            <a:r>
              <a:rPr lang="en-US" noProof="0" dirty="0" smtClean="0"/>
              <a:t>Third level</a:t>
            </a:r>
          </a:p>
          <a:p>
            <a:pPr lvl="3"/>
            <a:r>
              <a:rPr lang="en-US" noProof="0" dirty="0" smtClean="0"/>
              <a:t>Fourth level</a:t>
            </a:r>
          </a:p>
          <a:p>
            <a:pPr lvl="4"/>
            <a:r>
              <a:rPr lang="en-US" noProof="0" dirty="0" smtClean="0"/>
              <a:t>Fifth level</a:t>
            </a:r>
          </a:p>
        </p:txBody>
      </p:sp>
      <p:sp>
        <p:nvSpPr>
          <p:cNvPr id="6" name="Title 1"/>
          <p:cNvSpPr>
            <a:spLocks noGrp="1"/>
          </p:cNvSpPr>
          <p:nvPr>
            <p:ph type="title"/>
          </p:nvPr>
        </p:nvSpPr>
        <p:spPr>
          <a:xfrm>
            <a:off x="141767" y="29751"/>
            <a:ext cx="8635544" cy="749327"/>
          </a:xfrm>
        </p:spPr>
        <p:txBody>
          <a:bodyPr/>
          <a:lstStyle>
            <a:lvl1pPr>
              <a:defRPr>
                <a:solidFill>
                  <a:schemeClr val="tx1"/>
                </a:solidFill>
                <a:effectLst/>
              </a:defRPr>
            </a:lvl1pPr>
          </a:lstStyle>
          <a:p>
            <a:r>
              <a:rPr lang="en-US" dirty="0" smtClean="0"/>
              <a:t>Click to edit Master title style</a:t>
            </a:r>
            <a:endParaRPr lang="en-US" dirty="0"/>
          </a:p>
        </p:txBody>
      </p:sp>
      <p:sp>
        <p:nvSpPr>
          <p:cNvPr id="7" name="Rectangle 6"/>
          <p:cNvSpPr/>
          <p:nvPr userDrawn="1"/>
        </p:nvSpPr>
        <p:spPr>
          <a:xfrm>
            <a:off x="8783004" y="6642556"/>
            <a:ext cx="360996" cy="215444"/>
          </a:xfrm>
          <a:prstGeom prst="rect">
            <a:avLst/>
          </a:prstGeom>
        </p:spPr>
        <p:txBody>
          <a:bodyPr wrap="none">
            <a:spAutoFit/>
          </a:bodyPr>
          <a:lstStyle/>
          <a:p>
            <a:fld id="{5070E6F0-B43D-4202-BE82-D3B7CAF03586}" type="slidenum">
              <a:rPr lang="en-US" sz="800" kern="1200" smtClean="0">
                <a:solidFill>
                  <a:srgbClr val="000000"/>
                </a:solidFill>
                <a:latin typeface="Verdana" pitchFamily="34" charset="0"/>
                <a:ea typeface="+mn-ea"/>
                <a:cs typeface="Arial" charset="0"/>
              </a:rPr>
              <a:pPr/>
              <a:t>‹#›</a:t>
            </a:fld>
            <a:endParaRPr lang="en-US" dirty="0"/>
          </a:p>
        </p:txBody>
      </p:sp>
    </p:spTree>
  </p:cSld>
  <p:clrMapOvr>
    <a:masterClrMapping/>
  </p:clrMapOvr>
  <p:transition/>
</p:sldLayout>
</file>

<file path=ppt/slideLayouts/slideLayout9.xml><?xml version="1.0" encoding="utf-8"?>
<p:sldLayout xmlns:a="http://schemas.openxmlformats.org/drawingml/2006/main" xmlns:r="http://schemas.openxmlformats.org/officeDocument/2006/relationships" xmlns:p="http://schemas.openxmlformats.org/presentationml/2006/main" showMasterSp="0" preserve="1" userDrawn="1">
  <p:cSld name="1_3 Boxes">
    <p:spTree>
      <p:nvGrpSpPr>
        <p:cNvPr id="1" name=""/>
        <p:cNvGrpSpPr/>
        <p:nvPr/>
      </p:nvGrpSpPr>
      <p:grpSpPr>
        <a:xfrm>
          <a:off x="0" y="0"/>
          <a:ext cx="0" cy="0"/>
          <a:chOff x="0" y="0"/>
          <a:chExt cx="0" cy="0"/>
        </a:xfrm>
      </p:grpSpPr>
      <p:sp>
        <p:nvSpPr>
          <p:cNvPr id="10" name="Content Placeholder 3"/>
          <p:cNvSpPr>
            <a:spLocks noGrp="1"/>
          </p:cNvSpPr>
          <p:nvPr>
            <p:ph sz="half" idx="12"/>
          </p:nvPr>
        </p:nvSpPr>
        <p:spPr>
          <a:xfrm>
            <a:off x="228600" y="4025030"/>
            <a:ext cx="8686800" cy="2560320"/>
          </a:xfrm>
          <a:noFill/>
          <a:ln>
            <a:noFill/>
          </a:ln>
        </p:spPr>
        <p:txBody>
          <a:bodyPr/>
          <a:lstStyle>
            <a:lvl1pPr marL="233363" indent="-233363">
              <a:defRPr sz="1800"/>
            </a:lvl1pPr>
            <a:lvl2pPr marL="457200" indent="-233363">
              <a:defRPr sz="1600">
                <a:latin typeface="+mn-lt"/>
              </a:defRPr>
            </a:lvl2pPr>
            <a:lvl3pPr marL="630238" indent="-173038">
              <a:defRPr sz="1600">
                <a:latin typeface="+mn-lt"/>
              </a:defRPr>
            </a:lvl3pPr>
            <a:lvl4pPr marL="744538" indent="-174625">
              <a:defRPr sz="1600">
                <a:latin typeface="+mn-lt"/>
              </a:defRPr>
            </a:lvl4pPr>
            <a:lvl5pPr marL="854075" indent="-173038">
              <a:defRPr sz="1600">
                <a:latin typeface="+mn-lt"/>
              </a:defRPr>
            </a:lvl5pPr>
            <a:lvl6pPr>
              <a:defRPr sz="1800"/>
            </a:lvl6pPr>
            <a:lvl7pPr>
              <a:defRPr sz="1800"/>
            </a:lvl7pPr>
            <a:lvl8pPr>
              <a:defRPr sz="1800"/>
            </a:lvl8pPr>
            <a:lvl9pPr>
              <a:defRPr sz="1800"/>
            </a:lvl9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p>
        </p:txBody>
      </p:sp>
      <p:sp>
        <p:nvSpPr>
          <p:cNvPr id="5" name="Content Placeholder 3"/>
          <p:cNvSpPr>
            <a:spLocks noGrp="1"/>
          </p:cNvSpPr>
          <p:nvPr>
            <p:ph sz="half" idx="13"/>
          </p:nvPr>
        </p:nvSpPr>
        <p:spPr>
          <a:xfrm>
            <a:off x="251475" y="951898"/>
            <a:ext cx="8686800" cy="2937957"/>
          </a:xfrm>
          <a:noFill/>
          <a:ln>
            <a:noFill/>
          </a:ln>
        </p:spPr>
        <p:txBody>
          <a:bodyPr/>
          <a:lstStyle>
            <a:lvl1pPr marL="233363" indent="-233363">
              <a:defRPr sz="1800"/>
            </a:lvl1pPr>
            <a:lvl2pPr marL="457200" indent="-233363">
              <a:defRPr sz="1600">
                <a:latin typeface="+mn-lt"/>
              </a:defRPr>
            </a:lvl2pPr>
            <a:lvl3pPr marL="630238" indent="-173038">
              <a:defRPr sz="1600">
                <a:latin typeface="+mn-lt"/>
              </a:defRPr>
            </a:lvl3pPr>
            <a:lvl4pPr marL="744538" indent="-174625">
              <a:defRPr sz="1600">
                <a:latin typeface="+mn-lt"/>
              </a:defRPr>
            </a:lvl4pPr>
            <a:lvl5pPr marL="854075" indent="-173038">
              <a:defRPr sz="1600">
                <a:latin typeface="+mn-lt"/>
              </a:defRPr>
            </a:lvl5pPr>
            <a:lvl6pPr>
              <a:defRPr sz="1800"/>
            </a:lvl6pPr>
            <a:lvl7pPr>
              <a:defRPr sz="1800"/>
            </a:lvl7pPr>
            <a:lvl8pPr>
              <a:defRPr sz="1800"/>
            </a:lvl8pPr>
            <a:lvl9pPr>
              <a:defRPr sz="1800"/>
            </a:lvl9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p>
        </p:txBody>
      </p:sp>
      <p:sp>
        <p:nvSpPr>
          <p:cNvPr id="8" name="Title 1"/>
          <p:cNvSpPr>
            <a:spLocks noGrp="1"/>
          </p:cNvSpPr>
          <p:nvPr>
            <p:ph type="title"/>
          </p:nvPr>
        </p:nvSpPr>
        <p:spPr>
          <a:xfrm>
            <a:off x="141766" y="-27857"/>
            <a:ext cx="8693151" cy="749327"/>
          </a:xfrm>
        </p:spPr>
        <p:txBody>
          <a:bodyPr/>
          <a:lstStyle>
            <a:lvl1pPr>
              <a:defRPr>
                <a:solidFill>
                  <a:schemeClr val="tx1"/>
                </a:solidFill>
                <a:effectLst/>
              </a:defRPr>
            </a:lvl1pPr>
          </a:lstStyle>
          <a:p>
            <a:r>
              <a:rPr lang="en-US" dirty="0" smtClean="0"/>
              <a:t>Click to edit Master title style</a:t>
            </a:r>
            <a:endParaRPr lang="en-US" dirty="0"/>
          </a:p>
        </p:txBody>
      </p:sp>
      <p:sp>
        <p:nvSpPr>
          <p:cNvPr id="11" name="Text Box 4"/>
          <p:cNvSpPr txBox="1">
            <a:spLocks noChangeArrowheads="1"/>
          </p:cNvSpPr>
          <p:nvPr userDrawn="1"/>
        </p:nvSpPr>
        <p:spPr bwMode="auto">
          <a:xfrm>
            <a:off x="8774113" y="6656388"/>
            <a:ext cx="369887" cy="200025"/>
          </a:xfrm>
          <a:prstGeom prst="rect">
            <a:avLst/>
          </a:prstGeom>
          <a:noFill/>
          <a:ln>
            <a:noFill/>
          </a:ln>
          <a:extLst/>
        </p:spPr>
        <p:txBody>
          <a:bodyPr wrap="none">
            <a:spAutoFit/>
          </a:bodyPr>
          <a:lstStyle>
            <a:lvl1pPr eaLnBrk="0" hangingPunct="0">
              <a:defRPr sz="1600">
                <a:solidFill>
                  <a:schemeClr val="tx1"/>
                </a:solidFill>
                <a:latin typeface="Verdana" pitchFamily="34" charset="0"/>
                <a:ea typeface="MS PGothic" pitchFamily="34" charset="-128"/>
              </a:defRPr>
            </a:lvl1pPr>
            <a:lvl2pPr marL="742950" indent="-285750" eaLnBrk="0" hangingPunct="0">
              <a:defRPr sz="1600">
                <a:solidFill>
                  <a:schemeClr val="tx1"/>
                </a:solidFill>
                <a:latin typeface="Verdana" pitchFamily="34" charset="0"/>
                <a:ea typeface="MS PGothic" pitchFamily="34" charset="-128"/>
              </a:defRPr>
            </a:lvl2pPr>
            <a:lvl3pPr marL="1143000" indent="-228600" eaLnBrk="0" hangingPunct="0">
              <a:defRPr sz="1600">
                <a:solidFill>
                  <a:schemeClr val="tx1"/>
                </a:solidFill>
                <a:latin typeface="Verdana" pitchFamily="34" charset="0"/>
                <a:ea typeface="MS PGothic" pitchFamily="34" charset="-128"/>
              </a:defRPr>
            </a:lvl3pPr>
            <a:lvl4pPr marL="1600200" indent="-228600" eaLnBrk="0" hangingPunct="0">
              <a:defRPr sz="1600">
                <a:solidFill>
                  <a:schemeClr val="tx1"/>
                </a:solidFill>
                <a:latin typeface="Verdana" pitchFamily="34" charset="0"/>
                <a:ea typeface="MS PGothic" pitchFamily="34" charset="-128"/>
              </a:defRPr>
            </a:lvl4pPr>
            <a:lvl5pPr marL="2057400" indent="-228600" eaLnBrk="0" hangingPunct="0">
              <a:defRPr sz="1600">
                <a:solidFill>
                  <a:schemeClr val="tx1"/>
                </a:solidFill>
                <a:latin typeface="Verdana" pitchFamily="34" charset="0"/>
                <a:ea typeface="MS PGothic" pitchFamily="34" charset="-128"/>
              </a:defRPr>
            </a:lvl5pPr>
            <a:lvl6pPr marL="2514600" indent="-228600" eaLnBrk="0" fontAlgn="base" hangingPunct="0">
              <a:spcBef>
                <a:spcPct val="0"/>
              </a:spcBef>
              <a:spcAft>
                <a:spcPct val="0"/>
              </a:spcAft>
              <a:defRPr sz="1600">
                <a:solidFill>
                  <a:schemeClr val="tx1"/>
                </a:solidFill>
                <a:latin typeface="Verdana" pitchFamily="34" charset="0"/>
                <a:ea typeface="MS PGothic" pitchFamily="34" charset="-128"/>
              </a:defRPr>
            </a:lvl6pPr>
            <a:lvl7pPr marL="2971800" indent="-228600" eaLnBrk="0" fontAlgn="base" hangingPunct="0">
              <a:spcBef>
                <a:spcPct val="0"/>
              </a:spcBef>
              <a:spcAft>
                <a:spcPct val="0"/>
              </a:spcAft>
              <a:defRPr sz="1600">
                <a:solidFill>
                  <a:schemeClr val="tx1"/>
                </a:solidFill>
                <a:latin typeface="Verdana" pitchFamily="34" charset="0"/>
                <a:ea typeface="MS PGothic" pitchFamily="34" charset="-128"/>
              </a:defRPr>
            </a:lvl7pPr>
            <a:lvl8pPr marL="3429000" indent="-228600" eaLnBrk="0" fontAlgn="base" hangingPunct="0">
              <a:spcBef>
                <a:spcPct val="0"/>
              </a:spcBef>
              <a:spcAft>
                <a:spcPct val="0"/>
              </a:spcAft>
              <a:defRPr sz="1600">
                <a:solidFill>
                  <a:schemeClr val="tx1"/>
                </a:solidFill>
                <a:latin typeface="Verdana" pitchFamily="34" charset="0"/>
                <a:ea typeface="MS PGothic" pitchFamily="34" charset="-128"/>
              </a:defRPr>
            </a:lvl8pPr>
            <a:lvl9pPr marL="3886200" indent="-228600" eaLnBrk="0" fontAlgn="base" hangingPunct="0">
              <a:spcBef>
                <a:spcPct val="0"/>
              </a:spcBef>
              <a:spcAft>
                <a:spcPct val="0"/>
              </a:spcAft>
              <a:defRPr sz="1600">
                <a:solidFill>
                  <a:schemeClr val="tx1"/>
                </a:solidFill>
                <a:latin typeface="Verdana" pitchFamily="34" charset="0"/>
                <a:ea typeface="MS PGothic" pitchFamily="34" charset="-128"/>
              </a:defRPr>
            </a:lvl9pPr>
          </a:lstStyle>
          <a:p>
            <a:pPr algn="r">
              <a:buFont typeface="Verdana" pitchFamily="34" charset="0"/>
              <a:buNone/>
              <a:defRPr/>
            </a:pPr>
            <a:r>
              <a:rPr lang="en-US" sz="700" dirty="0">
                <a:solidFill>
                  <a:srgbClr val="000000"/>
                </a:solidFill>
                <a:cs typeface="+mn-cs"/>
              </a:rPr>
              <a:t> </a:t>
            </a:r>
            <a:fld id="{5070E6F0-B43D-4202-BE82-D3B7CAF03586}" type="slidenum">
              <a:rPr lang="en-US" sz="700">
                <a:solidFill>
                  <a:srgbClr val="000000"/>
                </a:solidFill>
                <a:cs typeface="+mn-cs"/>
              </a:rPr>
              <a:pPr algn="r">
                <a:buFont typeface="Verdana" pitchFamily="34" charset="0"/>
                <a:buNone/>
                <a:defRPr/>
              </a:pPr>
              <a:t>‹#›</a:t>
            </a:fld>
            <a:endParaRPr lang="en-US" sz="700" dirty="0">
              <a:solidFill>
                <a:srgbClr val="000000"/>
              </a:solidFill>
              <a:cs typeface="+mn-cs"/>
            </a:endParaRPr>
          </a:p>
        </p:txBody>
      </p:sp>
    </p:spTree>
  </p:cSld>
  <p:clrMapOvr>
    <a:masterClrMapping/>
  </p:clrMapOvr>
  <p:transition/>
</p:sldLayout>
</file>

<file path=ppt/slideLayouts/slideLayout10.xml><?xml version="1.0" encoding="utf-8"?>
<p:sldLayout xmlns:a="http://schemas.openxmlformats.org/drawingml/2006/main" xmlns:r="http://schemas.openxmlformats.org/officeDocument/2006/relationships" xmlns:p="http://schemas.openxmlformats.org/presentationml/2006/main" showMasterSp="0" preserve="1" userDrawn="1">
  <p:cSld name="2_3 Boxes">
    <p:spTree>
      <p:nvGrpSpPr>
        <p:cNvPr id="1" name=""/>
        <p:cNvGrpSpPr/>
        <p:nvPr/>
      </p:nvGrpSpPr>
      <p:grpSpPr>
        <a:xfrm>
          <a:off x="0" y="0"/>
          <a:ext cx="0" cy="0"/>
          <a:chOff x="0" y="0"/>
          <a:chExt cx="0" cy="0"/>
        </a:xfrm>
      </p:grpSpPr>
      <p:sp>
        <p:nvSpPr>
          <p:cNvPr id="5" name="Content Placeholder 3"/>
          <p:cNvSpPr>
            <a:spLocks noGrp="1"/>
          </p:cNvSpPr>
          <p:nvPr>
            <p:ph sz="half" idx="13"/>
          </p:nvPr>
        </p:nvSpPr>
        <p:spPr>
          <a:xfrm>
            <a:off x="309082" y="5041996"/>
            <a:ext cx="8686800" cy="1440175"/>
          </a:xfrm>
          <a:solidFill>
            <a:srgbClr val="FFFFCC"/>
          </a:solidFill>
          <a:ln w="9525">
            <a:solidFill>
              <a:schemeClr val="tx1"/>
            </a:solidFill>
          </a:ln>
        </p:spPr>
        <p:txBody>
          <a:bodyPr/>
          <a:lstStyle>
            <a:lvl1pPr marL="233363" indent="-233363">
              <a:defRPr sz="1600"/>
            </a:lvl1pPr>
            <a:lvl2pPr marL="457200" indent="-233363">
              <a:defRPr sz="1600">
                <a:latin typeface="+mn-lt"/>
              </a:defRPr>
            </a:lvl2pPr>
            <a:lvl3pPr marL="630238" indent="-173038">
              <a:defRPr sz="1600">
                <a:latin typeface="+mn-lt"/>
              </a:defRPr>
            </a:lvl3pPr>
            <a:lvl4pPr marL="744538" indent="-174625">
              <a:defRPr sz="1600">
                <a:latin typeface="+mn-lt"/>
              </a:defRPr>
            </a:lvl4pPr>
            <a:lvl5pPr marL="854075" indent="-173038">
              <a:defRPr sz="1600">
                <a:latin typeface="+mn-lt"/>
              </a:defRPr>
            </a:lvl5pPr>
            <a:lvl6pPr>
              <a:defRPr sz="1800"/>
            </a:lvl6pPr>
            <a:lvl7pPr>
              <a:defRPr sz="1800"/>
            </a:lvl7pPr>
            <a:lvl8pPr>
              <a:defRPr sz="1800"/>
            </a:lvl8pPr>
            <a:lvl9pPr>
              <a:defRPr sz="1800"/>
            </a:lvl9pPr>
          </a:lstStyle>
          <a:p>
            <a:pPr lvl="0"/>
            <a:r>
              <a:rPr lang="en-US" dirty="0" smtClean="0"/>
              <a:t>Click to edit Master text styles</a:t>
            </a:r>
          </a:p>
          <a:p>
            <a:pPr lvl="1"/>
            <a:r>
              <a:rPr lang="en-US" dirty="0" smtClean="0"/>
              <a:t>Second level</a:t>
            </a:r>
          </a:p>
          <a:p>
            <a:pPr lvl="2"/>
            <a:r>
              <a:rPr lang="en-US" dirty="0" smtClean="0"/>
              <a:t>Third level</a:t>
            </a:r>
          </a:p>
        </p:txBody>
      </p:sp>
      <p:sp>
        <p:nvSpPr>
          <p:cNvPr id="8" name="Title 1"/>
          <p:cNvSpPr>
            <a:spLocks noGrp="1"/>
          </p:cNvSpPr>
          <p:nvPr>
            <p:ph type="title"/>
          </p:nvPr>
        </p:nvSpPr>
        <p:spPr>
          <a:xfrm>
            <a:off x="141766" y="-27857"/>
            <a:ext cx="8693151" cy="749327"/>
          </a:xfrm>
        </p:spPr>
        <p:txBody>
          <a:bodyPr/>
          <a:lstStyle>
            <a:lvl1pPr>
              <a:defRPr>
                <a:solidFill>
                  <a:schemeClr val="tx1"/>
                </a:solidFill>
                <a:effectLst/>
              </a:defRPr>
            </a:lvl1pPr>
          </a:lstStyle>
          <a:p>
            <a:r>
              <a:rPr lang="en-US" dirty="0" smtClean="0"/>
              <a:t>Click to edit Master title style</a:t>
            </a:r>
            <a:endParaRPr lang="en-US" dirty="0"/>
          </a:p>
        </p:txBody>
      </p:sp>
      <p:sp>
        <p:nvSpPr>
          <p:cNvPr id="11" name="Text Box 4"/>
          <p:cNvSpPr txBox="1">
            <a:spLocks noChangeArrowheads="1"/>
          </p:cNvSpPr>
          <p:nvPr userDrawn="1"/>
        </p:nvSpPr>
        <p:spPr bwMode="auto">
          <a:xfrm>
            <a:off x="8774113" y="6656388"/>
            <a:ext cx="369887" cy="200025"/>
          </a:xfrm>
          <a:prstGeom prst="rect">
            <a:avLst/>
          </a:prstGeom>
          <a:noFill/>
          <a:ln>
            <a:noFill/>
          </a:ln>
          <a:extLst/>
        </p:spPr>
        <p:txBody>
          <a:bodyPr wrap="none">
            <a:spAutoFit/>
          </a:bodyPr>
          <a:lstStyle>
            <a:lvl1pPr eaLnBrk="0" hangingPunct="0">
              <a:defRPr sz="1600">
                <a:solidFill>
                  <a:schemeClr val="tx1"/>
                </a:solidFill>
                <a:latin typeface="Verdana" pitchFamily="34" charset="0"/>
                <a:ea typeface="MS PGothic" pitchFamily="34" charset="-128"/>
              </a:defRPr>
            </a:lvl1pPr>
            <a:lvl2pPr marL="742950" indent="-285750" eaLnBrk="0" hangingPunct="0">
              <a:defRPr sz="1600">
                <a:solidFill>
                  <a:schemeClr val="tx1"/>
                </a:solidFill>
                <a:latin typeface="Verdana" pitchFamily="34" charset="0"/>
                <a:ea typeface="MS PGothic" pitchFamily="34" charset="-128"/>
              </a:defRPr>
            </a:lvl2pPr>
            <a:lvl3pPr marL="1143000" indent="-228600" eaLnBrk="0" hangingPunct="0">
              <a:defRPr sz="1600">
                <a:solidFill>
                  <a:schemeClr val="tx1"/>
                </a:solidFill>
                <a:latin typeface="Verdana" pitchFamily="34" charset="0"/>
                <a:ea typeface="MS PGothic" pitchFamily="34" charset="-128"/>
              </a:defRPr>
            </a:lvl3pPr>
            <a:lvl4pPr marL="1600200" indent="-228600" eaLnBrk="0" hangingPunct="0">
              <a:defRPr sz="1600">
                <a:solidFill>
                  <a:schemeClr val="tx1"/>
                </a:solidFill>
                <a:latin typeface="Verdana" pitchFamily="34" charset="0"/>
                <a:ea typeface="MS PGothic" pitchFamily="34" charset="-128"/>
              </a:defRPr>
            </a:lvl4pPr>
            <a:lvl5pPr marL="2057400" indent="-228600" eaLnBrk="0" hangingPunct="0">
              <a:defRPr sz="1600">
                <a:solidFill>
                  <a:schemeClr val="tx1"/>
                </a:solidFill>
                <a:latin typeface="Verdana" pitchFamily="34" charset="0"/>
                <a:ea typeface="MS PGothic" pitchFamily="34" charset="-128"/>
              </a:defRPr>
            </a:lvl5pPr>
            <a:lvl6pPr marL="2514600" indent="-228600" eaLnBrk="0" fontAlgn="base" hangingPunct="0">
              <a:spcBef>
                <a:spcPct val="0"/>
              </a:spcBef>
              <a:spcAft>
                <a:spcPct val="0"/>
              </a:spcAft>
              <a:defRPr sz="1600">
                <a:solidFill>
                  <a:schemeClr val="tx1"/>
                </a:solidFill>
                <a:latin typeface="Verdana" pitchFamily="34" charset="0"/>
                <a:ea typeface="MS PGothic" pitchFamily="34" charset="-128"/>
              </a:defRPr>
            </a:lvl6pPr>
            <a:lvl7pPr marL="2971800" indent="-228600" eaLnBrk="0" fontAlgn="base" hangingPunct="0">
              <a:spcBef>
                <a:spcPct val="0"/>
              </a:spcBef>
              <a:spcAft>
                <a:spcPct val="0"/>
              </a:spcAft>
              <a:defRPr sz="1600">
                <a:solidFill>
                  <a:schemeClr val="tx1"/>
                </a:solidFill>
                <a:latin typeface="Verdana" pitchFamily="34" charset="0"/>
                <a:ea typeface="MS PGothic" pitchFamily="34" charset="-128"/>
              </a:defRPr>
            </a:lvl7pPr>
            <a:lvl8pPr marL="3429000" indent="-228600" eaLnBrk="0" fontAlgn="base" hangingPunct="0">
              <a:spcBef>
                <a:spcPct val="0"/>
              </a:spcBef>
              <a:spcAft>
                <a:spcPct val="0"/>
              </a:spcAft>
              <a:defRPr sz="1600">
                <a:solidFill>
                  <a:schemeClr val="tx1"/>
                </a:solidFill>
                <a:latin typeface="Verdana" pitchFamily="34" charset="0"/>
                <a:ea typeface="MS PGothic" pitchFamily="34" charset="-128"/>
              </a:defRPr>
            </a:lvl8pPr>
            <a:lvl9pPr marL="3886200" indent="-228600" eaLnBrk="0" fontAlgn="base" hangingPunct="0">
              <a:spcBef>
                <a:spcPct val="0"/>
              </a:spcBef>
              <a:spcAft>
                <a:spcPct val="0"/>
              </a:spcAft>
              <a:defRPr sz="1600">
                <a:solidFill>
                  <a:schemeClr val="tx1"/>
                </a:solidFill>
                <a:latin typeface="Verdana" pitchFamily="34" charset="0"/>
                <a:ea typeface="MS PGothic" pitchFamily="34" charset="-128"/>
              </a:defRPr>
            </a:lvl9pPr>
          </a:lstStyle>
          <a:p>
            <a:pPr algn="r">
              <a:buFont typeface="Verdana" pitchFamily="34" charset="0"/>
              <a:buNone/>
              <a:defRPr/>
            </a:pPr>
            <a:r>
              <a:rPr lang="en-US" sz="700" dirty="0">
                <a:solidFill>
                  <a:srgbClr val="000000"/>
                </a:solidFill>
                <a:cs typeface="+mn-cs"/>
              </a:rPr>
              <a:t> </a:t>
            </a:r>
            <a:fld id="{5070E6F0-B43D-4202-BE82-D3B7CAF03586}" type="slidenum">
              <a:rPr lang="en-US" sz="700">
                <a:solidFill>
                  <a:srgbClr val="000000"/>
                </a:solidFill>
                <a:cs typeface="+mn-cs"/>
              </a:rPr>
              <a:pPr algn="r">
                <a:buFont typeface="Verdana" pitchFamily="34" charset="0"/>
                <a:buNone/>
                <a:defRPr/>
              </a:pPr>
              <a:t>‹#›</a:t>
            </a:fld>
            <a:endParaRPr lang="en-US" sz="700" dirty="0">
              <a:solidFill>
                <a:srgbClr val="000000"/>
              </a:solidFill>
              <a:cs typeface="+mn-cs"/>
            </a:endParaRPr>
          </a:p>
        </p:txBody>
      </p:sp>
    </p:spTree>
  </p:cSld>
  <p:clrMapOvr>
    <a:masterClrMapping/>
  </p:clrMapOvr>
  <p:transition/>
</p:sldLayout>
</file>

<file path=ppt/slideLayouts/slideLayout11.xml><?xml version="1.0" encoding="utf-8"?>
<p:sldLayout xmlns:a="http://schemas.openxmlformats.org/drawingml/2006/main" xmlns:r="http://schemas.openxmlformats.org/officeDocument/2006/relationships" xmlns:p="http://schemas.openxmlformats.org/presentationml/2006/main" userDrawn="1">
  <p:cSld name="Section Header">
    <p:spTree>
      <p:nvGrpSpPr>
        <p:cNvPr id="1" name=""/>
        <p:cNvGrpSpPr/>
        <p:nvPr/>
      </p:nvGrpSpPr>
      <p:grpSpPr>
        <a:xfrm>
          <a:off x="0" y="0"/>
          <a:ext cx="0" cy="0"/>
          <a:chOff x="0" y="0"/>
          <a:chExt cx="0" cy="0"/>
        </a:xfrm>
      </p:grpSpPr>
      <p:pic>
        <p:nvPicPr>
          <p:cNvPr id="4" name="Picture 9" descr="ppt_header_white_ltblue.jpg"/>
          <p:cNvPicPr>
            <a:picLocks noChangeAspect="1"/>
          </p:cNvPicPr>
          <p:nvPr userDrawn="1"/>
        </p:nvPicPr>
        <p:blipFill>
          <a:blip r:embed="rId2" cstate="print"/>
          <a:srcRect t="1224" b="11974"/>
          <a:stretch>
            <a:fillRect/>
          </a:stretch>
        </p:blipFill>
        <p:spPr bwMode="auto">
          <a:xfrm>
            <a:off x="0" y="0"/>
            <a:ext cx="9144000" cy="1127125"/>
          </a:xfrm>
          <a:prstGeom prst="rect">
            <a:avLst/>
          </a:prstGeom>
          <a:noFill/>
          <a:ln w="9525">
            <a:noFill/>
            <a:miter lim="800000"/>
            <a:headEnd/>
            <a:tailEnd/>
          </a:ln>
        </p:spPr>
      </p:pic>
      <p:sp>
        <p:nvSpPr>
          <p:cNvPr id="5" name="Rectangle 8"/>
          <p:cNvSpPr>
            <a:spLocks noGrp="1" noChangeArrowheads="1"/>
          </p:cNvSpPr>
          <p:nvPr>
            <p:ph type="ctrTitle" hasCustomPrompt="1"/>
          </p:nvPr>
        </p:nvSpPr>
        <p:spPr>
          <a:xfrm>
            <a:off x="193868" y="87794"/>
            <a:ext cx="7578532" cy="951898"/>
          </a:xfrm>
        </p:spPr>
        <p:txBody>
          <a:bodyPr lIns="0" tIns="0" rIns="0" bIns="0" anchor="b"/>
          <a:lstStyle>
            <a:lvl1pPr algn="l">
              <a:lnSpc>
                <a:spcPct val="110000"/>
              </a:lnSpc>
              <a:defRPr smtClean="0">
                <a:solidFill>
                  <a:schemeClr val="bg1"/>
                </a:solidFill>
              </a:defRPr>
            </a:lvl1pPr>
          </a:lstStyle>
          <a:p>
            <a:r>
              <a:rPr lang="en-US" dirty="0" smtClean="0"/>
              <a:t>  Click to edit Master title style</a:t>
            </a:r>
          </a:p>
        </p:txBody>
      </p:sp>
      <p:sp>
        <p:nvSpPr>
          <p:cNvPr id="6" name="Content Placeholder 2"/>
          <p:cNvSpPr>
            <a:spLocks noGrp="1"/>
          </p:cNvSpPr>
          <p:nvPr>
            <p:ph idx="1"/>
          </p:nvPr>
        </p:nvSpPr>
        <p:spPr>
          <a:xfrm>
            <a:off x="205725" y="1470362"/>
            <a:ext cx="8686800" cy="4954202"/>
          </a:xfrm>
        </p:spPr>
        <p:txBody>
          <a:bodyPr>
            <a:normAutofit/>
          </a:bodyPr>
          <a:lstStyle>
            <a:lvl1pPr marL="228600" indent="-228600">
              <a:defRPr/>
            </a:lvl1pPr>
            <a:lvl2pPr marL="685800" indent="-338138">
              <a:defRPr/>
            </a:lvl2pPr>
            <a:lvl3pPr>
              <a:defRPr/>
            </a:lvl3pPr>
            <a:lvl4pPr>
              <a:defRPr sz="1600" baseline="0"/>
            </a:lvl4pPr>
            <a:lvl5pPr>
              <a:defRPr sz="1600" baseline="0"/>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p>
        </p:txBody>
      </p:sp>
    </p:spTree>
  </p:cSld>
  <p:clrMapOvr>
    <a:masterClrMapping/>
  </p:clrMapOvr>
  <p:transition/>
</p:sldLayout>
</file>

<file path=ppt/slideLayouts/slideLayout12.xml><?xml version="1.0" encoding="utf-8"?>
<p:sldLayout xmlns:a="http://schemas.openxmlformats.org/drawingml/2006/main" xmlns:r="http://schemas.openxmlformats.org/officeDocument/2006/relationships" xmlns:p="http://schemas.openxmlformats.org/presentationml/2006/main">
  <p:cSld name="Title and Conten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193868" y="203008"/>
            <a:ext cx="6858000" cy="778765"/>
          </a:xfrm>
        </p:spPr>
        <p:txBody>
          <a:bodyPr/>
          <a:lstStyle>
            <a:lvl1pPr>
              <a:defRPr/>
            </a:lvl1pPr>
          </a:lstStyle>
          <a:p>
            <a:r>
              <a:rPr lang="en-US" dirty="0" smtClean="0"/>
              <a:t/>
            </a:r>
            <a:br>
              <a:rPr lang="en-US" dirty="0" smtClean="0"/>
            </a:br>
            <a:r>
              <a:rPr lang="en-US" dirty="0" smtClean="0"/>
              <a:t/>
            </a:r>
            <a:br>
              <a:rPr lang="en-US" dirty="0" smtClean="0"/>
            </a:br>
            <a:r>
              <a:rPr lang="en-US" dirty="0" smtClean="0"/>
              <a:t>Click to edit Master title style</a:t>
            </a:r>
            <a:endParaRPr lang="en-US" dirty="0"/>
          </a:p>
        </p:txBody>
      </p:sp>
      <p:sp>
        <p:nvSpPr>
          <p:cNvPr id="3" name="Content Placeholder 2"/>
          <p:cNvSpPr>
            <a:spLocks noGrp="1"/>
          </p:cNvSpPr>
          <p:nvPr>
            <p:ph idx="1"/>
          </p:nvPr>
        </p:nvSpPr>
        <p:spPr>
          <a:xfrm>
            <a:off x="152400" y="1222310"/>
            <a:ext cx="8686800" cy="5317468"/>
          </a:xfrm>
        </p:spPr>
        <p:txBody>
          <a:bodyPr>
            <a:normAutofit/>
          </a:bodyPr>
          <a:lstStyle>
            <a:lvl1pPr marL="228600" indent="-228600">
              <a:defRPr/>
            </a:lvl1pPr>
            <a:lvl2pPr marL="685800" indent="-338138">
              <a:defRPr/>
            </a:lvl2pPr>
            <a:lvl3pPr>
              <a:defRPr/>
            </a:lvl3pPr>
            <a:lvl4pPr>
              <a:defRPr baseline="0"/>
            </a:lvl4pPr>
            <a:lvl5pPr>
              <a:defRPr baseline="0"/>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p>
        </p:txBody>
      </p:sp>
    </p:spTree>
  </p:cSld>
  <p:clrMapOvr>
    <a:masterClrMapping/>
  </p:clrMapOvr>
  <p:transition/>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theme" Target="../theme/theme1.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image" Target="../media/image1.jpeg"/></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bwMode="gray">
      <p:bgPr>
        <a:solidFill>
          <a:schemeClr val="bg1"/>
        </a:solidFill>
        <a:effectLst/>
      </p:bgPr>
    </p:bg>
    <p:spTree>
      <p:nvGrpSpPr>
        <p:cNvPr id="1" name=""/>
        <p:cNvGrpSpPr/>
        <p:nvPr/>
      </p:nvGrpSpPr>
      <p:grpSpPr>
        <a:xfrm>
          <a:off x="0" y="0"/>
          <a:ext cx="0" cy="0"/>
          <a:chOff x="0" y="0"/>
          <a:chExt cx="0" cy="0"/>
        </a:xfrm>
      </p:grpSpPr>
      <p:pic>
        <p:nvPicPr>
          <p:cNvPr id="1026" name="Picture 9" descr="ppt_header_white_ltblue.jpg"/>
          <p:cNvPicPr>
            <a:picLocks noChangeAspect="1"/>
          </p:cNvPicPr>
          <p:nvPr/>
        </p:nvPicPr>
        <p:blipFill>
          <a:blip r:embed="rId14" cstate="print"/>
          <a:srcRect t="1224" b="11974"/>
          <a:stretch>
            <a:fillRect/>
          </a:stretch>
        </p:blipFill>
        <p:spPr bwMode="auto">
          <a:xfrm>
            <a:off x="0" y="0"/>
            <a:ext cx="9144000" cy="1127125"/>
          </a:xfrm>
          <a:prstGeom prst="rect">
            <a:avLst/>
          </a:prstGeom>
          <a:noFill/>
          <a:ln w="9525">
            <a:noFill/>
            <a:miter lim="800000"/>
            <a:headEnd/>
            <a:tailEnd/>
          </a:ln>
        </p:spPr>
      </p:pic>
      <p:sp>
        <p:nvSpPr>
          <p:cNvPr id="1027" name="Rectangle 14"/>
          <p:cNvSpPr>
            <a:spLocks noGrp="1" noChangeArrowheads="1"/>
          </p:cNvSpPr>
          <p:nvPr>
            <p:ph type="body" idx="1"/>
          </p:nvPr>
        </p:nvSpPr>
        <p:spPr bwMode="gray">
          <a:xfrm>
            <a:off x="130175" y="1328738"/>
            <a:ext cx="8686800" cy="5148262"/>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p>
        </p:txBody>
      </p:sp>
      <p:sp>
        <p:nvSpPr>
          <p:cNvPr id="1029" name="Rectangle 16"/>
          <p:cNvSpPr>
            <a:spLocks noGrp="1" noChangeArrowheads="1"/>
          </p:cNvSpPr>
          <p:nvPr>
            <p:ph type="title"/>
          </p:nvPr>
        </p:nvSpPr>
        <p:spPr bwMode="gray">
          <a:xfrm>
            <a:off x="131763" y="-4763"/>
            <a:ext cx="6489700" cy="1041401"/>
          </a:xfrm>
          <a:prstGeom prst="rect">
            <a:avLst/>
          </a:prstGeom>
          <a:noFill/>
          <a:ln>
            <a:noFill/>
          </a:ln>
          <a:extLst>
            <a:ext uri="{909E8E84-426E-40DD-AFC4-6F175D3DCCD1}"/>
            <a:ext uri="{91240B29-F687-4F45-9708-019B960494DF}"/>
          </a:extLst>
        </p:spPr>
        <p:txBody>
          <a:bodyPr vert="horz" wrap="square" lIns="91440" tIns="45720" rIns="91440" bIns="45720" numCol="1" anchor="b" anchorCtr="0" compatLnSpc="1">
            <a:prstTxWarp prst="textNoShape">
              <a:avLst/>
            </a:prstTxWarp>
          </a:bodyPr>
          <a:lstStyle/>
          <a:p>
            <a:pPr lvl="0"/>
            <a:r>
              <a:rPr lang="en-US" dirty="0" smtClean="0"/>
              <a:t>Click to edit Master title style</a:t>
            </a:r>
          </a:p>
        </p:txBody>
      </p:sp>
      <p:sp>
        <p:nvSpPr>
          <p:cNvPr id="7" name="Text Box 4"/>
          <p:cNvSpPr txBox="1">
            <a:spLocks noChangeArrowheads="1"/>
          </p:cNvSpPr>
          <p:nvPr/>
        </p:nvSpPr>
        <p:spPr bwMode="auto">
          <a:xfrm>
            <a:off x="8774113" y="6656388"/>
            <a:ext cx="369887" cy="200025"/>
          </a:xfrm>
          <a:prstGeom prst="rect">
            <a:avLst/>
          </a:prstGeom>
          <a:noFill/>
          <a:ln>
            <a:noFill/>
          </a:ln>
          <a:extLst/>
        </p:spPr>
        <p:txBody>
          <a:bodyPr wrap="none">
            <a:spAutoFit/>
          </a:bodyPr>
          <a:lstStyle>
            <a:lvl1pPr eaLnBrk="0" hangingPunct="0">
              <a:defRPr sz="1600">
                <a:solidFill>
                  <a:schemeClr val="tx1"/>
                </a:solidFill>
                <a:latin typeface="Verdana" pitchFamily="34" charset="0"/>
                <a:ea typeface="MS PGothic" pitchFamily="34" charset="-128"/>
              </a:defRPr>
            </a:lvl1pPr>
            <a:lvl2pPr marL="742950" indent="-285750" eaLnBrk="0" hangingPunct="0">
              <a:defRPr sz="1600">
                <a:solidFill>
                  <a:schemeClr val="tx1"/>
                </a:solidFill>
                <a:latin typeface="Verdana" pitchFamily="34" charset="0"/>
                <a:ea typeface="MS PGothic" pitchFamily="34" charset="-128"/>
              </a:defRPr>
            </a:lvl2pPr>
            <a:lvl3pPr marL="1143000" indent="-228600" eaLnBrk="0" hangingPunct="0">
              <a:defRPr sz="1600">
                <a:solidFill>
                  <a:schemeClr val="tx1"/>
                </a:solidFill>
                <a:latin typeface="Verdana" pitchFamily="34" charset="0"/>
                <a:ea typeface="MS PGothic" pitchFamily="34" charset="-128"/>
              </a:defRPr>
            </a:lvl3pPr>
            <a:lvl4pPr marL="1600200" indent="-228600" eaLnBrk="0" hangingPunct="0">
              <a:defRPr sz="1600">
                <a:solidFill>
                  <a:schemeClr val="tx1"/>
                </a:solidFill>
                <a:latin typeface="Verdana" pitchFamily="34" charset="0"/>
                <a:ea typeface="MS PGothic" pitchFamily="34" charset="-128"/>
              </a:defRPr>
            </a:lvl4pPr>
            <a:lvl5pPr marL="2057400" indent="-228600" eaLnBrk="0" hangingPunct="0">
              <a:defRPr sz="1600">
                <a:solidFill>
                  <a:schemeClr val="tx1"/>
                </a:solidFill>
                <a:latin typeface="Verdana" pitchFamily="34" charset="0"/>
                <a:ea typeface="MS PGothic" pitchFamily="34" charset="-128"/>
              </a:defRPr>
            </a:lvl5pPr>
            <a:lvl6pPr marL="2514600" indent="-228600" eaLnBrk="0" fontAlgn="base" hangingPunct="0">
              <a:spcBef>
                <a:spcPct val="0"/>
              </a:spcBef>
              <a:spcAft>
                <a:spcPct val="0"/>
              </a:spcAft>
              <a:defRPr sz="1600">
                <a:solidFill>
                  <a:schemeClr val="tx1"/>
                </a:solidFill>
                <a:latin typeface="Verdana" pitchFamily="34" charset="0"/>
                <a:ea typeface="MS PGothic" pitchFamily="34" charset="-128"/>
              </a:defRPr>
            </a:lvl6pPr>
            <a:lvl7pPr marL="2971800" indent="-228600" eaLnBrk="0" fontAlgn="base" hangingPunct="0">
              <a:spcBef>
                <a:spcPct val="0"/>
              </a:spcBef>
              <a:spcAft>
                <a:spcPct val="0"/>
              </a:spcAft>
              <a:defRPr sz="1600">
                <a:solidFill>
                  <a:schemeClr val="tx1"/>
                </a:solidFill>
                <a:latin typeface="Verdana" pitchFamily="34" charset="0"/>
                <a:ea typeface="MS PGothic" pitchFamily="34" charset="-128"/>
              </a:defRPr>
            </a:lvl7pPr>
            <a:lvl8pPr marL="3429000" indent="-228600" eaLnBrk="0" fontAlgn="base" hangingPunct="0">
              <a:spcBef>
                <a:spcPct val="0"/>
              </a:spcBef>
              <a:spcAft>
                <a:spcPct val="0"/>
              </a:spcAft>
              <a:defRPr sz="1600">
                <a:solidFill>
                  <a:schemeClr val="tx1"/>
                </a:solidFill>
                <a:latin typeface="Verdana" pitchFamily="34" charset="0"/>
                <a:ea typeface="MS PGothic" pitchFamily="34" charset="-128"/>
              </a:defRPr>
            </a:lvl8pPr>
            <a:lvl9pPr marL="3886200" indent="-228600" eaLnBrk="0" fontAlgn="base" hangingPunct="0">
              <a:spcBef>
                <a:spcPct val="0"/>
              </a:spcBef>
              <a:spcAft>
                <a:spcPct val="0"/>
              </a:spcAft>
              <a:defRPr sz="1600">
                <a:solidFill>
                  <a:schemeClr val="tx1"/>
                </a:solidFill>
                <a:latin typeface="Verdana" pitchFamily="34" charset="0"/>
                <a:ea typeface="MS PGothic" pitchFamily="34" charset="-128"/>
              </a:defRPr>
            </a:lvl9pPr>
          </a:lstStyle>
          <a:p>
            <a:pPr algn="r">
              <a:buFont typeface="Verdana" pitchFamily="34" charset="0"/>
              <a:buNone/>
              <a:defRPr/>
            </a:pPr>
            <a:r>
              <a:rPr lang="en-US" sz="700" dirty="0">
                <a:solidFill>
                  <a:srgbClr val="000000"/>
                </a:solidFill>
                <a:cs typeface="+mn-cs"/>
              </a:rPr>
              <a:t> </a:t>
            </a:r>
            <a:fld id="{5070E6F0-B43D-4202-BE82-D3B7CAF03586}" type="slidenum">
              <a:rPr lang="en-US" sz="700">
                <a:solidFill>
                  <a:srgbClr val="000000"/>
                </a:solidFill>
                <a:cs typeface="+mn-cs"/>
              </a:rPr>
              <a:pPr algn="r">
                <a:buFont typeface="Verdana" pitchFamily="34" charset="0"/>
                <a:buNone/>
                <a:defRPr/>
              </a:pPr>
              <a:t>‹#›</a:t>
            </a:fld>
            <a:endParaRPr lang="en-US" sz="700" dirty="0">
              <a:solidFill>
                <a:srgbClr val="000000"/>
              </a:solidFill>
              <a:cs typeface="+mn-cs"/>
            </a:endParaRPr>
          </a:p>
        </p:txBody>
      </p:sp>
    </p:spTree>
  </p:cSld>
  <p:clrMap bg1="lt1" tx1="dk1" bg2="lt2" tx2="dk2" accent1="accent1" accent2="accent2" accent3="accent3" accent4="accent4" accent5="accent5" accent6="accent6" hlink="hlink" folHlink="folHlink"/>
  <p:sldLayoutIdLst>
    <p:sldLayoutId id="2147484890" r:id="rId1"/>
    <p:sldLayoutId id="2147484891" r:id="rId2"/>
    <p:sldLayoutId id="2147484900" r:id="rId3"/>
    <p:sldLayoutId id="2147484892" r:id="rId4"/>
    <p:sldLayoutId id="2147484893" r:id="rId5"/>
    <p:sldLayoutId id="2147484894" r:id="rId6"/>
    <p:sldLayoutId id="2147484899" r:id="rId7"/>
    <p:sldLayoutId id="2147484895" r:id="rId8"/>
    <p:sldLayoutId id="2147484896" r:id="rId9"/>
    <p:sldLayoutId id="2147484898" r:id="rId10"/>
    <p:sldLayoutId id="2147484901" r:id="rId11"/>
    <p:sldLayoutId id="2147484902" r:id="rId12"/>
  </p:sldLayoutIdLst>
  <p:transition/>
  <p:timing>
    <p:tnLst>
      <p:par>
        <p:cTn id="1" dur="indefinite" restart="never" nodeType="tmRoot"/>
      </p:par>
    </p:tnLst>
  </p:timing>
  <p:hf hdr="0" ftr="0" dt="0"/>
  <p:txStyles>
    <p:titleStyle>
      <a:lvl1pPr algn="l" rtl="0" eaLnBrk="1" fontAlgn="base" hangingPunct="1">
        <a:spcBef>
          <a:spcPct val="0"/>
        </a:spcBef>
        <a:spcAft>
          <a:spcPct val="0"/>
        </a:spcAft>
        <a:defRPr sz="2400" b="1">
          <a:solidFill>
            <a:schemeClr val="bg1"/>
          </a:solidFill>
          <a:effectLst>
            <a:outerShdw blurRad="38100" dist="38100" dir="2700000" algn="tl">
              <a:srgbClr val="000000">
                <a:alpha val="43137"/>
              </a:srgbClr>
            </a:outerShdw>
          </a:effectLst>
          <a:latin typeface="+mj-lt"/>
          <a:ea typeface="MS PGothic" pitchFamily="34" charset="-128"/>
          <a:cs typeface="ＭＳ Ｐゴシック" pitchFamily="31" charset="-128"/>
        </a:defRPr>
      </a:lvl1pPr>
      <a:lvl2pPr algn="l" rtl="0" eaLnBrk="1" fontAlgn="base" hangingPunct="1">
        <a:spcBef>
          <a:spcPct val="0"/>
        </a:spcBef>
        <a:spcAft>
          <a:spcPct val="0"/>
        </a:spcAft>
        <a:defRPr sz="2400" b="1">
          <a:solidFill>
            <a:schemeClr val="bg1"/>
          </a:solidFill>
          <a:effectLst>
            <a:outerShdw blurRad="38100" dist="38100" dir="2700000" algn="tl">
              <a:srgbClr val="C0C0C0"/>
            </a:outerShdw>
          </a:effectLst>
          <a:latin typeface="Verdana" pitchFamily="34" charset="0"/>
          <a:ea typeface="MS PGothic" pitchFamily="34" charset="-128"/>
          <a:cs typeface="ＭＳ Ｐゴシック" pitchFamily="31" charset="-128"/>
        </a:defRPr>
      </a:lvl2pPr>
      <a:lvl3pPr algn="l" rtl="0" eaLnBrk="1" fontAlgn="base" hangingPunct="1">
        <a:spcBef>
          <a:spcPct val="0"/>
        </a:spcBef>
        <a:spcAft>
          <a:spcPct val="0"/>
        </a:spcAft>
        <a:defRPr sz="2400" b="1">
          <a:solidFill>
            <a:schemeClr val="bg1"/>
          </a:solidFill>
          <a:effectLst>
            <a:outerShdw blurRad="38100" dist="38100" dir="2700000" algn="tl">
              <a:srgbClr val="C0C0C0"/>
            </a:outerShdw>
          </a:effectLst>
          <a:latin typeface="Verdana" pitchFamily="34" charset="0"/>
          <a:ea typeface="MS PGothic" pitchFamily="34" charset="-128"/>
          <a:cs typeface="ＭＳ Ｐゴシック" pitchFamily="31" charset="-128"/>
        </a:defRPr>
      </a:lvl3pPr>
      <a:lvl4pPr algn="l" rtl="0" eaLnBrk="1" fontAlgn="base" hangingPunct="1">
        <a:spcBef>
          <a:spcPct val="0"/>
        </a:spcBef>
        <a:spcAft>
          <a:spcPct val="0"/>
        </a:spcAft>
        <a:defRPr sz="2400" b="1">
          <a:solidFill>
            <a:schemeClr val="bg1"/>
          </a:solidFill>
          <a:effectLst>
            <a:outerShdw blurRad="38100" dist="38100" dir="2700000" algn="tl">
              <a:srgbClr val="C0C0C0"/>
            </a:outerShdw>
          </a:effectLst>
          <a:latin typeface="Verdana" pitchFamily="34" charset="0"/>
          <a:ea typeface="MS PGothic" pitchFamily="34" charset="-128"/>
          <a:cs typeface="ＭＳ Ｐゴシック" pitchFamily="31" charset="-128"/>
        </a:defRPr>
      </a:lvl4pPr>
      <a:lvl5pPr algn="l" rtl="0" eaLnBrk="1" fontAlgn="base" hangingPunct="1">
        <a:spcBef>
          <a:spcPct val="0"/>
        </a:spcBef>
        <a:spcAft>
          <a:spcPct val="0"/>
        </a:spcAft>
        <a:defRPr sz="2400" b="1">
          <a:solidFill>
            <a:schemeClr val="bg1"/>
          </a:solidFill>
          <a:effectLst>
            <a:outerShdw blurRad="38100" dist="38100" dir="2700000" algn="tl">
              <a:srgbClr val="C0C0C0"/>
            </a:outerShdw>
          </a:effectLst>
          <a:latin typeface="Verdana" pitchFamily="34" charset="0"/>
          <a:ea typeface="MS PGothic" pitchFamily="34" charset="-128"/>
          <a:cs typeface="ＭＳ Ｐゴシック" pitchFamily="31" charset="-128"/>
        </a:defRPr>
      </a:lvl5pPr>
      <a:lvl6pPr marL="457200" algn="l" rtl="0" eaLnBrk="1" fontAlgn="base" hangingPunct="1">
        <a:spcBef>
          <a:spcPct val="0"/>
        </a:spcBef>
        <a:spcAft>
          <a:spcPct val="0"/>
        </a:spcAft>
        <a:defRPr sz="2400" b="1">
          <a:solidFill>
            <a:schemeClr val="bg1"/>
          </a:solidFill>
          <a:latin typeface="Verdana" pitchFamily="34" charset="0"/>
        </a:defRPr>
      </a:lvl6pPr>
      <a:lvl7pPr marL="914400" algn="l" rtl="0" eaLnBrk="1" fontAlgn="base" hangingPunct="1">
        <a:spcBef>
          <a:spcPct val="0"/>
        </a:spcBef>
        <a:spcAft>
          <a:spcPct val="0"/>
        </a:spcAft>
        <a:defRPr sz="2400" b="1">
          <a:solidFill>
            <a:schemeClr val="bg1"/>
          </a:solidFill>
          <a:latin typeface="Verdana" pitchFamily="34" charset="0"/>
        </a:defRPr>
      </a:lvl7pPr>
      <a:lvl8pPr marL="1371600" algn="l" rtl="0" eaLnBrk="1" fontAlgn="base" hangingPunct="1">
        <a:spcBef>
          <a:spcPct val="0"/>
        </a:spcBef>
        <a:spcAft>
          <a:spcPct val="0"/>
        </a:spcAft>
        <a:defRPr sz="2400" b="1">
          <a:solidFill>
            <a:schemeClr val="bg1"/>
          </a:solidFill>
          <a:latin typeface="Verdana" pitchFamily="34" charset="0"/>
        </a:defRPr>
      </a:lvl8pPr>
      <a:lvl9pPr marL="1828800" algn="l" rtl="0" eaLnBrk="1" fontAlgn="base" hangingPunct="1">
        <a:spcBef>
          <a:spcPct val="0"/>
        </a:spcBef>
        <a:spcAft>
          <a:spcPct val="0"/>
        </a:spcAft>
        <a:defRPr sz="2400" b="1">
          <a:solidFill>
            <a:schemeClr val="bg1"/>
          </a:solidFill>
          <a:latin typeface="Verdana" pitchFamily="34" charset="0"/>
        </a:defRPr>
      </a:lvl9pPr>
    </p:titleStyle>
    <p:bodyStyle>
      <a:lvl1pPr marL="233363" indent="-233363" algn="l" rtl="0" eaLnBrk="1" fontAlgn="base" hangingPunct="1">
        <a:lnSpc>
          <a:spcPct val="110000"/>
        </a:lnSpc>
        <a:spcBef>
          <a:spcPct val="20000"/>
        </a:spcBef>
        <a:spcAft>
          <a:spcPct val="0"/>
        </a:spcAft>
        <a:buClr>
          <a:schemeClr val="accent1"/>
        </a:buClr>
        <a:buFont typeface="Wingdings 2" pitchFamily="18" charset="2"/>
        <a:buChar char="¡"/>
        <a:defRPr sz="2000">
          <a:solidFill>
            <a:schemeClr val="tx1"/>
          </a:solidFill>
          <a:latin typeface="+mn-lt"/>
          <a:ea typeface="MS PGothic" pitchFamily="34" charset="-128"/>
          <a:cs typeface="ＭＳ Ｐゴシック" pitchFamily="31" charset="-128"/>
        </a:defRPr>
      </a:lvl1pPr>
      <a:lvl2pPr marL="457200" indent="-223838" algn="l" rtl="0" eaLnBrk="1" fontAlgn="base" hangingPunct="1">
        <a:lnSpc>
          <a:spcPct val="110000"/>
        </a:lnSpc>
        <a:spcBef>
          <a:spcPct val="20000"/>
        </a:spcBef>
        <a:spcAft>
          <a:spcPct val="0"/>
        </a:spcAft>
        <a:buClr>
          <a:schemeClr val="accent1"/>
        </a:buClr>
        <a:buFont typeface="Verdana" pitchFamily="34" charset="0"/>
        <a:buChar char="–"/>
        <a:defRPr>
          <a:solidFill>
            <a:schemeClr val="tx1"/>
          </a:solidFill>
          <a:latin typeface="+mn-lt"/>
          <a:ea typeface="MS PGothic" pitchFamily="34" charset="-128"/>
        </a:defRPr>
      </a:lvl2pPr>
      <a:lvl3pPr marL="693738" indent="-228600" algn="l" rtl="0" eaLnBrk="1" fontAlgn="base" hangingPunct="1">
        <a:lnSpc>
          <a:spcPct val="110000"/>
        </a:lnSpc>
        <a:spcBef>
          <a:spcPct val="20000"/>
        </a:spcBef>
        <a:spcAft>
          <a:spcPct val="0"/>
        </a:spcAft>
        <a:buClr>
          <a:schemeClr val="accent1"/>
        </a:buClr>
        <a:buSzPct val="80000"/>
        <a:buFont typeface="Courier New" pitchFamily="49" charset="0"/>
        <a:buChar char="o"/>
        <a:defRPr>
          <a:solidFill>
            <a:schemeClr val="tx1"/>
          </a:solidFill>
          <a:latin typeface="+mn-lt"/>
          <a:ea typeface="MS PGothic" pitchFamily="34" charset="-128"/>
        </a:defRPr>
      </a:lvl3pPr>
      <a:lvl4pPr marL="917575" indent="-228600" algn="l" rtl="0" eaLnBrk="1" fontAlgn="base" hangingPunct="1">
        <a:lnSpc>
          <a:spcPct val="110000"/>
        </a:lnSpc>
        <a:spcBef>
          <a:spcPct val="20000"/>
        </a:spcBef>
        <a:spcAft>
          <a:spcPct val="0"/>
        </a:spcAft>
        <a:buClr>
          <a:schemeClr val="accent1"/>
        </a:buClr>
        <a:buFont typeface="Arial" charset="0"/>
        <a:buChar char="•"/>
        <a:defRPr>
          <a:solidFill>
            <a:schemeClr val="tx1"/>
          </a:solidFill>
          <a:latin typeface="+mn-lt"/>
          <a:ea typeface="MS PGothic" pitchFamily="34" charset="-128"/>
        </a:defRPr>
      </a:lvl4pPr>
      <a:lvl5pPr marL="1150938" indent="-228600" algn="l" rtl="0" eaLnBrk="1" fontAlgn="base" hangingPunct="1">
        <a:lnSpc>
          <a:spcPct val="110000"/>
        </a:lnSpc>
        <a:spcBef>
          <a:spcPct val="20000"/>
        </a:spcBef>
        <a:spcAft>
          <a:spcPct val="0"/>
        </a:spcAft>
        <a:buClr>
          <a:schemeClr val="accent1"/>
        </a:buClr>
        <a:buFont typeface="Arial" charset="0"/>
        <a:buChar char="•"/>
        <a:defRPr>
          <a:solidFill>
            <a:schemeClr val="tx1"/>
          </a:solidFill>
          <a:latin typeface="+mn-lt"/>
          <a:ea typeface="MS PGothic" pitchFamily="34" charset="-128"/>
        </a:defRPr>
      </a:lvl5pPr>
      <a:lvl6pPr marL="2514600" indent="-228600" algn="l" rtl="0" eaLnBrk="1" fontAlgn="base" hangingPunct="1">
        <a:spcBef>
          <a:spcPct val="20000"/>
        </a:spcBef>
        <a:spcAft>
          <a:spcPct val="0"/>
        </a:spcAft>
        <a:buClr>
          <a:srgbClr val="3374D4"/>
        </a:buClr>
        <a:buFont typeface="Arial" pitchFamily="34" charset="0"/>
        <a:buChar char="•"/>
        <a:defRPr sz="1800" baseline="0">
          <a:solidFill>
            <a:schemeClr val="tx1"/>
          </a:solidFill>
          <a:latin typeface="+mn-lt"/>
        </a:defRPr>
      </a:lvl6pPr>
      <a:lvl7pPr marL="2971800" indent="-228600" algn="l" rtl="0" eaLnBrk="1" fontAlgn="base" hangingPunct="1">
        <a:spcBef>
          <a:spcPct val="20000"/>
        </a:spcBef>
        <a:spcAft>
          <a:spcPct val="0"/>
        </a:spcAft>
        <a:buClr>
          <a:srgbClr val="3374D4"/>
        </a:buClr>
        <a:buFont typeface="Arial" pitchFamily="34" charset="0"/>
        <a:buChar char="•"/>
        <a:defRPr sz="1800" baseline="0">
          <a:solidFill>
            <a:schemeClr val="tx1"/>
          </a:solidFill>
          <a:latin typeface="+mn-lt"/>
        </a:defRPr>
      </a:lvl7pPr>
      <a:lvl8pPr marL="3429000" indent="-228600" algn="l" rtl="0" eaLnBrk="1" fontAlgn="base" hangingPunct="1">
        <a:spcBef>
          <a:spcPct val="20000"/>
        </a:spcBef>
        <a:spcAft>
          <a:spcPct val="0"/>
        </a:spcAft>
        <a:buNone/>
        <a:defRPr sz="1800" baseline="0">
          <a:solidFill>
            <a:schemeClr val="tx1"/>
          </a:solidFill>
          <a:latin typeface="+mn-lt"/>
        </a:defRPr>
      </a:lvl8pPr>
      <a:lvl9pPr marL="3886200" indent="-228600" algn="l" rtl="0" eaLnBrk="1" fontAlgn="base" hangingPunct="1">
        <a:spcBef>
          <a:spcPct val="20000"/>
        </a:spcBef>
        <a:spcAft>
          <a:spcPct val="0"/>
        </a:spcAft>
        <a:buNone/>
        <a:defRPr sz="2000" baseline="0">
          <a:solidFill>
            <a:schemeClr val="tx1"/>
          </a:solidFill>
          <a:latin typeface="Arial" charset="0"/>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8" Type="http://schemas.openxmlformats.org/officeDocument/2006/relationships/slide" Target="slide42.xml"/><Relationship Id="rId13" Type="http://schemas.openxmlformats.org/officeDocument/2006/relationships/slide" Target="slide111.xml"/><Relationship Id="rId18" Type="http://schemas.openxmlformats.org/officeDocument/2006/relationships/slide" Target="slide158.xml"/><Relationship Id="rId26" Type="http://schemas.openxmlformats.org/officeDocument/2006/relationships/slide" Target="slide238.xml"/><Relationship Id="rId3" Type="http://schemas.openxmlformats.org/officeDocument/2006/relationships/slide" Target="slide4.xml"/><Relationship Id="rId21" Type="http://schemas.openxmlformats.org/officeDocument/2006/relationships/slide" Target="slide171.xml"/><Relationship Id="rId7" Type="http://schemas.openxmlformats.org/officeDocument/2006/relationships/slide" Target="slide37.xml"/><Relationship Id="rId12" Type="http://schemas.openxmlformats.org/officeDocument/2006/relationships/slide" Target="slide100.xml"/><Relationship Id="rId17" Type="http://schemas.openxmlformats.org/officeDocument/2006/relationships/slide" Target="slide142.xml"/><Relationship Id="rId25" Type="http://schemas.openxmlformats.org/officeDocument/2006/relationships/slide" Target="slide217.xml"/><Relationship Id="rId2" Type="http://schemas.openxmlformats.org/officeDocument/2006/relationships/notesSlide" Target="../notesSlides/notesSlide2.xml"/><Relationship Id="rId16" Type="http://schemas.openxmlformats.org/officeDocument/2006/relationships/slide" Target="slide128.xml"/><Relationship Id="rId20" Type="http://schemas.openxmlformats.org/officeDocument/2006/relationships/slide" Target="slide167.xml"/><Relationship Id="rId1" Type="http://schemas.openxmlformats.org/officeDocument/2006/relationships/slideLayout" Target="../slideLayouts/slideLayout8.xml"/><Relationship Id="rId6" Type="http://schemas.openxmlformats.org/officeDocument/2006/relationships/slide" Target="slide21.xml"/><Relationship Id="rId11" Type="http://schemas.openxmlformats.org/officeDocument/2006/relationships/slide" Target="slide82.xml"/><Relationship Id="rId24" Type="http://schemas.openxmlformats.org/officeDocument/2006/relationships/slide" Target="slide213.xml"/><Relationship Id="rId5" Type="http://schemas.openxmlformats.org/officeDocument/2006/relationships/slide" Target="slide19.xml"/><Relationship Id="rId15" Type="http://schemas.openxmlformats.org/officeDocument/2006/relationships/slide" Target="slide119.xml"/><Relationship Id="rId23" Type="http://schemas.openxmlformats.org/officeDocument/2006/relationships/slide" Target="slide204.xml"/><Relationship Id="rId28" Type="http://schemas.openxmlformats.org/officeDocument/2006/relationships/slide" Target="slide252.xml"/><Relationship Id="rId10" Type="http://schemas.openxmlformats.org/officeDocument/2006/relationships/slide" Target="slide76.xml"/><Relationship Id="rId19" Type="http://schemas.openxmlformats.org/officeDocument/2006/relationships/slide" Target="slide162.xml"/><Relationship Id="rId4" Type="http://schemas.openxmlformats.org/officeDocument/2006/relationships/slide" Target="slide13.xml"/><Relationship Id="rId9" Type="http://schemas.openxmlformats.org/officeDocument/2006/relationships/slide" Target="slide58.xml"/><Relationship Id="rId14" Type="http://schemas.openxmlformats.org/officeDocument/2006/relationships/slide" Target="slide116.xml"/><Relationship Id="rId22" Type="http://schemas.openxmlformats.org/officeDocument/2006/relationships/slide" Target="slide202.xml"/><Relationship Id="rId27" Type="http://schemas.openxmlformats.org/officeDocument/2006/relationships/slide" Target="slide250.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4.xml"/></Relationships>
</file>

<file path=ppt/slides/_rels/slide4.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notesSlide" Target="../notesSlides/notesSlide4.xml"/><Relationship Id="rId1" Type="http://schemas.openxmlformats.org/officeDocument/2006/relationships/slideLayout" Target="../slideLayouts/slideLayout3.xml"/></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4.xml"/></Relationships>
</file>

<file path=ppt/slides/_rels/slide6.xml.rels><?xml version="1.0" encoding="UTF-8" standalone="yes"?>
<Relationships xmlns="http://schemas.openxmlformats.org/package/2006/relationships"><Relationship Id="rId3" Type="http://schemas.openxmlformats.org/officeDocument/2006/relationships/image" Target="../media/image2.gif"/><Relationship Id="rId2" Type="http://schemas.openxmlformats.org/officeDocument/2006/relationships/notesSlide" Target="../notesSlides/notesSlide6.xml"/><Relationship Id="rId1" Type="http://schemas.openxmlformats.org/officeDocument/2006/relationships/slideLayout" Target="../slideLayouts/slideLayout4.xml"/><Relationship Id="rId4" Type="http://schemas.openxmlformats.org/officeDocument/2006/relationships/image" Target="../media/image3.wmf"/></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4.xml"/></Relationships>
</file>

<file path=ppt/slides/_rels/slide8.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8.xml"/><Relationship Id="rId1" Type="http://schemas.openxmlformats.org/officeDocument/2006/relationships/slideLayout" Target="../slideLayouts/slideLayout8.xml"/><Relationship Id="rId4" Type="http://schemas.openxmlformats.org/officeDocument/2006/relationships/image" Target="../media/image5.wmf"/></Relationships>
</file>

<file path=ppt/slides/_rels/slide9.xml.rels><?xml version="1.0" encoding="UTF-8" standalone="yes"?>
<Relationships xmlns="http://schemas.openxmlformats.org/package/2006/relationships"><Relationship Id="rId3" Type="http://schemas.openxmlformats.org/officeDocument/2006/relationships/image" Target="../media/image6.emf"/><Relationship Id="rId2" Type="http://schemas.openxmlformats.org/officeDocument/2006/relationships/notesSlide" Target="../notesSlides/notesSlide9.xml"/><Relationship Id="rId1" Type="http://schemas.openxmlformats.org/officeDocument/2006/relationships/slideLayout" Target="../slideLayouts/slideLayout8.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4.xml"/></Relationships>
</file>

<file path=ppt/slides/_rels/slide11.xml.rels><?xml version="1.0" encoding="UTF-8" standalone="yes"?>
<Relationships xmlns="http://schemas.openxmlformats.org/package/2006/relationships"><Relationship Id="rId3" Type="http://schemas.openxmlformats.org/officeDocument/2006/relationships/image" Target="../media/image7.jpeg"/><Relationship Id="rId2" Type="http://schemas.openxmlformats.org/officeDocument/2006/relationships/notesSlide" Target="../notesSlides/notesSlide11.xml"/><Relationship Id="rId1" Type="http://schemas.openxmlformats.org/officeDocument/2006/relationships/slideLayout" Target="../slideLayouts/slideLayout4.xml"/><Relationship Id="rId4" Type="http://schemas.openxmlformats.org/officeDocument/2006/relationships/image" Target="../media/image8.jpeg"/></Relationships>
</file>

<file path=ppt/slides/_rels/slide12.xml.rels><?xml version="1.0" encoding="UTF-8" standalone="yes"?>
<Relationships xmlns="http://schemas.openxmlformats.org/package/2006/relationships"><Relationship Id="rId3" Type="http://schemas.openxmlformats.org/officeDocument/2006/relationships/image" Target="../media/image9.jpeg"/><Relationship Id="rId2" Type="http://schemas.openxmlformats.org/officeDocument/2006/relationships/notesSlide" Target="../notesSlides/notesSlide12.xml"/><Relationship Id="rId1" Type="http://schemas.openxmlformats.org/officeDocument/2006/relationships/slideLayout" Target="../slideLayouts/slideLayout8.xml"/><Relationship Id="rId4" Type="http://schemas.openxmlformats.org/officeDocument/2006/relationships/image" Target="../media/image10.png"/></Relationships>
</file>

<file path=ppt/slides/_rels/slide13.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notesSlide" Target="../notesSlides/notesSlide13.xml"/><Relationship Id="rId1" Type="http://schemas.openxmlformats.org/officeDocument/2006/relationships/slideLayout" Target="../slideLayouts/slideLayout11.xml"/></Relationships>
</file>

<file path=ppt/slides/_rels/slide14.xml.rels><?xml version="1.0" encoding="UTF-8" standalone="yes"?>
<Relationships xmlns="http://schemas.openxmlformats.org/package/2006/relationships"><Relationship Id="rId3" Type="http://schemas.openxmlformats.org/officeDocument/2006/relationships/image" Target="../media/image11.jpeg"/><Relationship Id="rId2" Type="http://schemas.openxmlformats.org/officeDocument/2006/relationships/notesSlide" Target="../notesSlides/notesSlide14.xml"/><Relationship Id="rId1" Type="http://schemas.openxmlformats.org/officeDocument/2006/relationships/slideLayout" Target="../slideLayouts/slideLayout8.xml"/></Relationships>
</file>

<file path=ppt/slides/_rels/slide15.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15.xml"/><Relationship Id="rId1" Type="http://schemas.openxmlformats.org/officeDocument/2006/relationships/slideLayout" Target="../slideLayouts/slideLayout8.xml"/></Relationships>
</file>

<file path=ppt/slides/_rels/slide16.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notesSlide" Target="../notesSlides/notesSlide16.xml"/><Relationship Id="rId1" Type="http://schemas.openxmlformats.org/officeDocument/2006/relationships/slideLayout" Target="../slideLayouts/slideLayout7.xml"/><Relationship Id="rId4" Type="http://schemas.openxmlformats.org/officeDocument/2006/relationships/image" Target="../media/image14.png"/></Relationships>
</file>

<file path=ppt/slides/_rels/slide17.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notesSlide" Target="../notesSlides/notesSlide17.xml"/><Relationship Id="rId1" Type="http://schemas.openxmlformats.org/officeDocument/2006/relationships/slideLayout" Target="../slideLayouts/slideLayout7.xml"/></Relationships>
</file>

<file path=ppt/slides/_rels/slide18.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notesSlide" Target="../notesSlides/notesSlide18.xml"/><Relationship Id="rId1" Type="http://schemas.openxmlformats.org/officeDocument/2006/relationships/slideLayout" Target="../slideLayouts/slideLayout5.xml"/></Relationships>
</file>

<file path=ppt/slides/_rels/slide19.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19.xml"/><Relationship Id="rId1" Type="http://schemas.openxmlformats.org/officeDocument/2006/relationships/slideLayout" Target="../slideLayouts/slideLayout3.xml"/><Relationship Id="rId4" Type="http://schemas.openxmlformats.org/officeDocument/2006/relationships/slide" Target="slide2.xml"/></Relationships>
</file>

<file path=ppt/slides/_rels/slide20.xml.rels><?xml version="1.0" encoding="UTF-8" standalone="yes"?>
<Relationships xmlns="http://schemas.openxmlformats.org/package/2006/relationships"><Relationship Id="rId3" Type="http://schemas.openxmlformats.org/officeDocument/2006/relationships/image" Target="../media/image18.jpeg"/><Relationship Id="rId2" Type="http://schemas.openxmlformats.org/officeDocument/2006/relationships/notesSlide" Target="../notesSlides/notesSlide20.xml"/><Relationship Id="rId1" Type="http://schemas.openxmlformats.org/officeDocument/2006/relationships/slideLayout" Target="../slideLayouts/slideLayout4.xml"/></Relationships>
</file>

<file path=ppt/slides/_rels/slide21.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notesSlide" Target="../notesSlides/notesSlide21.xml"/><Relationship Id="rId1" Type="http://schemas.openxmlformats.org/officeDocument/2006/relationships/slideLayout" Target="../slideLayouts/slideLayout3.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4.xml"/></Relationships>
</file>

<file path=ppt/slides/_rels/slide23.xml.rels><?xml version="1.0" encoding="UTF-8" standalone="yes"?>
<Relationships xmlns="http://schemas.openxmlformats.org/package/2006/relationships"><Relationship Id="rId3" Type="http://schemas.openxmlformats.org/officeDocument/2006/relationships/image" Target="../media/image19.jpeg"/><Relationship Id="rId2" Type="http://schemas.openxmlformats.org/officeDocument/2006/relationships/notesSlide" Target="../notesSlides/notesSlide23.xml"/><Relationship Id="rId1" Type="http://schemas.openxmlformats.org/officeDocument/2006/relationships/slideLayout" Target="../slideLayouts/slideLayout4.xml"/></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4.xml"/></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4.xml"/></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4.xml"/></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4.xml"/></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4.xm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4.xml"/></Relationships>
</file>

<file path=ppt/slides/_rels/slide30.xml.rels><?xml version="1.0" encoding="UTF-8" standalone="yes"?>
<Relationships xmlns="http://schemas.openxmlformats.org/package/2006/relationships"><Relationship Id="rId3" Type="http://schemas.openxmlformats.org/officeDocument/2006/relationships/image" Target="../media/image20.jpeg"/><Relationship Id="rId2" Type="http://schemas.openxmlformats.org/officeDocument/2006/relationships/notesSlide" Target="../notesSlides/notesSlide30.xml"/><Relationship Id="rId1" Type="http://schemas.openxmlformats.org/officeDocument/2006/relationships/slideLayout" Target="../slideLayouts/slideLayout10.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5.xml"/></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4.xml"/></Relationships>
</file>

<file path=ppt/slides/_rels/slide33.xml.rels><?xml version="1.0" encoding="UTF-8" standalone="yes"?>
<Relationships xmlns="http://schemas.openxmlformats.org/package/2006/relationships"><Relationship Id="rId3" Type="http://schemas.openxmlformats.org/officeDocument/2006/relationships/image" Target="../media/image21.jpeg"/><Relationship Id="rId2" Type="http://schemas.openxmlformats.org/officeDocument/2006/relationships/notesSlide" Target="../notesSlides/notesSlide33.xml"/><Relationship Id="rId1" Type="http://schemas.openxmlformats.org/officeDocument/2006/relationships/slideLayout" Target="../slideLayouts/slideLayout4.xm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4.xml"/></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4.xml"/></Relationships>
</file>

<file path=ppt/slides/_rels/slide36.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notesSlide" Target="../notesSlides/notesSlide36.xml"/><Relationship Id="rId1" Type="http://schemas.openxmlformats.org/officeDocument/2006/relationships/slideLayout" Target="../slideLayouts/slideLayout8.xml"/></Relationships>
</file>

<file path=ppt/slides/_rels/slide37.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notesSlide" Target="../notesSlides/notesSlide37.xml"/><Relationship Id="rId1" Type="http://schemas.openxmlformats.org/officeDocument/2006/relationships/slideLayout" Target="../slideLayouts/slideLayout3.xml"/></Relationships>
</file>

<file path=ppt/slides/_rels/slide38.xml.rels><?xml version="1.0" encoding="UTF-8" standalone="yes"?>
<Relationships xmlns="http://schemas.openxmlformats.org/package/2006/relationships"><Relationship Id="rId3" Type="http://schemas.openxmlformats.org/officeDocument/2006/relationships/image" Target="../media/image23.jpeg"/><Relationship Id="rId2" Type="http://schemas.openxmlformats.org/officeDocument/2006/relationships/notesSlide" Target="../notesSlides/notesSlide38.xml"/><Relationship Id="rId1" Type="http://schemas.openxmlformats.org/officeDocument/2006/relationships/slideLayout" Target="../slideLayouts/slideLayout8.xml"/></Relationships>
</file>

<file path=ppt/slides/_rels/slide39.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39.xml"/><Relationship Id="rId1" Type="http://schemas.openxmlformats.org/officeDocument/2006/relationships/slideLayout" Target="../slideLayouts/slideLayout5.xml"/></Relationships>
</file>

<file path=ppt/slides/_rels/slide40.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40.xml"/><Relationship Id="rId1" Type="http://schemas.openxmlformats.org/officeDocument/2006/relationships/slideLayout" Target="../slideLayouts/slideLayout10.xml"/></Relationships>
</file>

<file path=ppt/slides/_rels/slide41.xml.rels><?xml version="1.0" encoding="UTF-8" standalone="yes"?>
<Relationships xmlns="http://schemas.openxmlformats.org/package/2006/relationships"><Relationship Id="rId3" Type="http://schemas.openxmlformats.org/officeDocument/2006/relationships/image" Target="../media/image26.jpeg"/><Relationship Id="rId2" Type="http://schemas.openxmlformats.org/officeDocument/2006/relationships/notesSlide" Target="../notesSlides/notesSlide41.xml"/><Relationship Id="rId1" Type="http://schemas.openxmlformats.org/officeDocument/2006/relationships/slideLayout" Target="../slideLayouts/slideLayout8.xml"/><Relationship Id="rId4" Type="http://schemas.openxmlformats.org/officeDocument/2006/relationships/image" Target="../media/image27.jpeg"/></Relationships>
</file>

<file path=ppt/slides/_rels/slide42.xml.rels><?xml version="1.0" encoding="UTF-8" standalone="yes"?>
<Relationships xmlns="http://schemas.openxmlformats.org/package/2006/relationships"><Relationship Id="rId3" Type="http://schemas.openxmlformats.org/officeDocument/2006/relationships/image" Target="../media/image28.jpeg"/><Relationship Id="rId2" Type="http://schemas.openxmlformats.org/officeDocument/2006/relationships/notesSlide" Target="../notesSlides/notesSlide42.xml"/><Relationship Id="rId1" Type="http://schemas.openxmlformats.org/officeDocument/2006/relationships/slideLayout" Target="../slideLayouts/slideLayout3.xml"/><Relationship Id="rId4" Type="http://schemas.openxmlformats.org/officeDocument/2006/relationships/slide" Target="slide2.xml"/></Relationships>
</file>

<file path=ppt/slides/_rels/slide43.xml.rels><?xml version="1.0" encoding="UTF-8" standalone="yes"?>
<Relationships xmlns="http://schemas.openxmlformats.org/package/2006/relationships"><Relationship Id="rId2" Type="http://schemas.openxmlformats.org/officeDocument/2006/relationships/notesSlide" Target="../notesSlides/notesSlide43.xml"/><Relationship Id="rId1" Type="http://schemas.openxmlformats.org/officeDocument/2006/relationships/slideLayout" Target="../slideLayouts/slideLayout8.xml"/></Relationships>
</file>

<file path=ppt/slides/_rels/slide44.xml.rels><?xml version="1.0" encoding="UTF-8" standalone="yes"?>
<Relationships xmlns="http://schemas.openxmlformats.org/package/2006/relationships"><Relationship Id="rId2" Type="http://schemas.openxmlformats.org/officeDocument/2006/relationships/notesSlide" Target="../notesSlides/notesSlide44.xml"/><Relationship Id="rId1" Type="http://schemas.openxmlformats.org/officeDocument/2006/relationships/slideLayout" Target="../slideLayouts/slideLayout4.xml"/></Relationships>
</file>

<file path=ppt/slides/_rels/slide45.xml.rels><?xml version="1.0" encoding="UTF-8" standalone="yes"?>
<Relationships xmlns="http://schemas.openxmlformats.org/package/2006/relationships"><Relationship Id="rId2" Type="http://schemas.openxmlformats.org/officeDocument/2006/relationships/notesSlide" Target="../notesSlides/notesSlide45.xml"/><Relationship Id="rId1" Type="http://schemas.openxmlformats.org/officeDocument/2006/relationships/slideLayout" Target="../slideLayouts/slideLayout4.xml"/></Relationships>
</file>

<file path=ppt/slides/_rels/slide46.xml.rels><?xml version="1.0" encoding="UTF-8" standalone="yes"?>
<Relationships xmlns="http://schemas.openxmlformats.org/package/2006/relationships"><Relationship Id="rId3" Type="http://schemas.openxmlformats.org/officeDocument/2006/relationships/image" Target="../media/image29.jpeg"/><Relationship Id="rId2" Type="http://schemas.openxmlformats.org/officeDocument/2006/relationships/notesSlide" Target="../notesSlides/notesSlide46.xml"/><Relationship Id="rId1" Type="http://schemas.openxmlformats.org/officeDocument/2006/relationships/slideLayout" Target="../slideLayouts/slideLayout5.xml"/></Relationships>
</file>

<file path=ppt/slides/_rels/slide47.xml.rels><?xml version="1.0" encoding="UTF-8" standalone="yes"?>
<Relationships xmlns="http://schemas.openxmlformats.org/package/2006/relationships"><Relationship Id="rId2" Type="http://schemas.openxmlformats.org/officeDocument/2006/relationships/notesSlide" Target="../notesSlides/notesSlide47.xml"/><Relationship Id="rId1" Type="http://schemas.openxmlformats.org/officeDocument/2006/relationships/slideLayout" Target="../slideLayouts/slideLayout4.xml"/></Relationships>
</file>

<file path=ppt/slides/_rels/slide48.xml.rels><?xml version="1.0" encoding="UTF-8" standalone="yes"?>
<Relationships xmlns="http://schemas.openxmlformats.org/package/2006/relationships"><Relationship Id="rId3" Type="http://schemas.openxmlformats.org/officeDocument/2006/relationships/image" Target="../media/image30.jpeg"/><Relationship Id="rId2" Type="http://schemas.openxmlformats.org/officeDocument/2006/relationships/notesSlide" Target="../notesSlides/notesSlide48.xml"/><Relationship Id="rId1" Type="http://schemas.openxmlformats.org/officeDocument/2006/relationships/slideLayout" Target="../slideLayouts/slideLayout10.xml"/></Relationships>
</file>

<file path=ppt/slides/_rels/slide49.xml.rels><?xml version="1.0" encoding="UTF-8" standalone="yes"?>
<Relationships xmlns="http://schemas.openxmlformats.org/package/2006/relationships"><Relationship Id="rId2" Type="http://schemas.openxmlformats.org/officeDocument/2006/relationships/notesSlide" Target="../notesSlides/notesSlide49.xml"/><Relationship Id="rId1" Type="http://schemas.openxmlformats.org/officeDocument/2006/relationships/slideLayout" Target="../slideLayouts/slideLayout4.xml"/></Relationships>
</file>

<file path=ppt/slides/_rels/slide50.xml.rels><?xml version="1.0" encoding="UTF-8" standalone="yes"?>
<Relationships xmlns="http://schemas.openxmlformats.org/package/2006/relationships"><Relationship Id="rId3" Type="http://schemas.openxmlformats.org/officeDocument/2006/relationships/image" Target="../media/image31.png"/><Relationship Id="rId2" Type="http://schemas.openxmlformats.org/officeDocument/2006/relationships/notesSlide" Target="../notesSlides/notesSlide50.xml"/><Relationship Id="rId1" Type="http://schemas.openxmlformats.org/officeDocument/2006/relationships/slideLayout" Target="../slideLayouts/slideLayout8.xml"/><Relationship Id="rId4" Type="http://schemas.openxmlformats.org/officeDocument/2006/relationships/image" Target="../media/image32.png"/></Relationships>
</file>

<file path=ppt/slides/_rels/slide51.xml.rels><?xml version="1.0" encoding="UTF-8" standalone="yes"?>
<Relationships xmlns="http://schemas.openxmlformats.org/package/2006/relationships"><Relationship Id="rId2" Type="http://schemas.openxmlformats.org/officeDocument/2006/relationships/notesSlide" Target="../notesSlides/notesSlide51.xml"/><Relationship Id="rId1" Type="http://schemas.openxmlformats.org/officeDocument/2006/relationships/slideLayout" Target="../slideLayouts/slideLayout4.xml"/></Relationships>
</file>

<file path=ppt/slides/_rels/slide52.xml.rels><?xml version="1.0" encoding="UTF-8" standalone="yes"?>
<Relationships xmlns="http://schemas.openxmlformats.org/package/2006/relationships"><Relationship Id="rId2" Type="http://schemas.openxmlformats.org/officeDocument/2006/relationships/notesSlide" Target="../notesSlides/notesSlide52.xml"/><Relationship Id="rId1" Type="http://schemas.openxmlformats.org/officeDocument/2006/relationships/slideLayout" Target="../slideLayouts/slideLayout8.xml"/></Relationships>
</file>

<file path=ppt/slides/_rels/slide53.xml.rels><?xml version="1.0" encoding="UTF-8" standalone="yes"?>
<Relationships xmlns="http://schemas.openxmlformats.org/package/2006/relationships"><Relationship Id="rId2" Type="http://schemas.openxmlformats.org/officeDocument/2006/relationships/notesSlide" Target="../notesSlides/notesSlide53.xml"/><Relationship Id="rId1" Type="http://schemas.openxmlformats.org/officeDocument/2006/relationships/slideLayout" Target="../slideLayouts/slideLayout4.xml"/></Relationships>
</file>

<file path=ppt/slides/_rels/slide54.xml.rels><?xml version="1.0" encoding="UTF-8" standalone="yes"?>
<Relationships xmlns="http://schemas.openxmlformats.org/package/2006/relationships"><Relationship Id="rId2" Type="http://schemas.openxmlformats.org/officeDocument/2006/relationships/notesSlide" Target="../notesSlides/notesSlide54.xml"/><Relationship Id="rId1" Type="http://schemas.openxmlformats.org/officeDocument/2006/relationships/slideLayout" Target="../slideLayouts/slideLayout4.xml"/></Relationships>
</file>

<file path=ppt/slides/_rels/slide55.xml.rels><?xml version="1.0" encoding="UTF-8" standalone="yes"?>
<Relationships xmlns="http://schemas.openxmlformats.org/package/2006/relationships"><Relationship Id="rId3" Type="http://schemas.openxmlformats.org/officeDocument/2006/relationships/notesSlide" Target="../notesSlides/notesSlide55.xml"/><Relationship Id="rId2" Type="http://schemas.openxmlformats.org/officeDocument/2006/relationships/slideLayout" Target="../slideLayouts/slideLayout4.xml"/><Relationship Id="rId1" Type="http://schemas.openxmlformats.org/officeDocument/2006/relationships/vmlDrawing" Target="../drawings/vmlDrawing1.vml"/><Relationship Id="rId5" Type="http://schemas.openxmlformats.org/officeDocument/2006/relationships/image" Target="../media/image34.png"/><Relationship Id="rId4" Type="http://schemas.openxmlformats.org/officeDocument/2006/relationships/oleObject" Target="../embeddings/oleObject1.bin"/></Relationships>
</file>

<file path=ppt/slides/_rels/slide56.xml.rels><?xml version="1.0" encoding="UTF-8" standalone="yes"?>
<Relationships xmlns="http://schemas.openxmlformats.org/package/2006/relationships"><Relationship Id="rId3" Type="http://schemas.openxmlformats.org/officeDocument/2006/relationships/image" Target="../media/image35.png"/><Relationship Id="rId2" Type="http://schemas.openxmlformats.org/officeDocument/2006/relationships/notesSlide" Target="../notesSlides/notesSlide56.xml"/><Relationship Id="rId1" Type="http://schemas.openxmlformats.org/officeDocument/2006/relationships/slideLayout" Target="../slideLayouts/slideLayout4.xml"/></Relationships>
</file>

<file path=ppt/slides/_rels/slide57.xml.rels><?xml version="1.0" encoding="UTF-8" standalone="yes"?>
<Relationships xmlns="http://schemas.openxmlformats.org/package/2006/relationships"><Relationship Id="rId2" Type="http://schemas.openxmlformats.org/officeDocument/2006/relationships/notesSlide" Target="../notesSlides/notesSlide57.xml"/><Relationship Id="rId1" Type="http://schemas.openxmlformats.org/officeDocument/2006/relationships/slideLayout" Target="../slideLayouts/slideLayout4.xml"/></Relationships>
</file>

<file path=ppt/slides/_rels/slide58.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notesSlide" Target="../notesSlides/notesSlide58.xml"/><Relationship Id="rId1" Type="http://schemas.openxmlformats.org/officeDocument/2006/relationships/slideLayout" Target="../slideLayouts/slideLayout3.xml"/></Relationships>
</file>

<file path=ppt/slides/_rels/slide59.xml.rels><?xml version="1.0" encoding="UTF-8" standalone="yes"?>
<Relationships xmlns="http://schemas.openxmlformats.org/package/2006/relationships"><Relationship Id="rId2" Type="http://schemas.openxmlformats.org/officeDocument/2006/relationships/notesSlide" Target="../notesSlides/notesSlide59.xml"/><Relationship Id="rId1" Type="http://schemas.openxmlformats.org/officeDocument/2006/relationships/slideLayout" Target="../slideLayouts/slideLayout5.xml"/></Relationships>
</file>

<file path=ppt/slides/_rels/slide60.xml.rels><?xml version="1.0" encoding="UTF-8" standalone="yes"?>
<Relationships xmlns="http://schemas.openxmlformats.org/package/2006/relationships"><Relationship Id="rId3" Type="http://schemas.openxmlformats.org/officeDocument/2006/relationships/image" Target="../media/image36.png"/><Relationship Id="rId2" Type="http://schemas.openxmlformats.org/officeDocument/2006/relationships/notesSlide" Target="../notesSlides/notesSlide60.xml"/><Relationship Id="rId1" Type="http://schemas.openxmlformats.org/officeDocument/2006/relationships/slideLayout" Target="../slideLayouts/slideLayout10.xml"/><Relationship Id="rId6" Type="http://schemas.openxmlformats.org/officeDocument/2006/relationships/image" Target="../media/image39.png"/><Relationship Id="rId5" Type="http://schemas.openxmlformats.org/officeDocument/2006/relationships/image" Target="../media/image38.png"/><Relationship Id="rId4" Type="http://schemas.openxmlformats.org/officeDocument/2006/relationships/image" Target="../media/image37.png"/></Relationships>
</file>

<file path=ppt/slides/_rels/slide61.xml.rels><?xml version="1.0" encoding="UTF-8" standalone="yes"?>
<Relationships xmlns="http://schemas.openxmlformats.org/package/2006/relationships"><Relationship Id="rId3" Type="http://schemas.openxmlformats.org/officeDocument/2006/relationships/image" Target="../media/image40.png"/><Relationship Id="rId2" Type="http://schemas.openxmlformats.org/officeDocument/2006/relationships/notesSlide" Target="../notesSlides/notesSlide61.xml"/><Relationship Id="rId1" Type="http://schemas.openxmlformats.org/officeDocument/2006/relationships/slideLayout" Target="../slideLayouts/slideLayout4.xml"/></Relationships>
</file>

<file path=ppt/slides/_rels/slide62.xml.rels><?xml version="1.0" encoding="UTF-8" standalone="yes"?>
<Relationships xmlns="http://schemas.openxmlformats.org/package/2006/relationships"><Relationship Id="rId2" Type="http://schemas.openxmlformats.org/officeDocument/2006/relationships/notesSlide" Target="../notesSlides/notesSlide62.xml"/><Relationship Id="rId1" Type="http://schemas.openxmlformats.org/officeDocument/2006/relationships/slideLayout" Target="../slideLayouts/slideLayout4.xml"/></Relationships>
</file>

<file path=ppt/slides/_rels/slide63.xml.rels><?xml version="1.0" encoding="UTF-8" standalone="yes"?>
<Relationships xmlns="http://schemas.openxmlformats.org/package/2006/relationships"><Relationship Id="rId3" Type="http://schemas.openxmlformats.org/officeDocument/2006/relationships/image" Target="../media/image41.png"/><Relationship Id="rId2" Type="http://schemas.openxmlformats.org/officeDocument/2006/relationships/notesSlide" Target="../notesSlides/notesSlide63.xml"/><Relationship Id="rId1" Type="http://schemas.openxmlformats.org/officeDocument/2006/relationships/slideLayout" Target="../slideLayouts/slideLayout4.xml"/></Relationships>
</file>

<file path=ppt/slides/_rels/slide64.xml.rels><?xml version="1.0" encoding="UTF-8" standalone="yes"?>
<Relationships xmlns="http://schemas.openxmlformats.org/package/2006/relationships"><Relationship Id="rId3" Type="http://schemas.openxmlformats.org/officeDocument/2006/relationships/image" Target="../media/image42.png"/><Relationship Id="rId2" Type="http://schemas.openxmlformats.org/officeDocument/2006/relationships/notesSlide" Target="../notesSlides/notesSlide64.xml"/><Relationship Id="rId1" Type="http://schemas.openxmlformats.org/officeDocument/2006/relationships/slideLayout" Target="../slideLayouts/slideLayout5.xml"/></Relationships>
</file>

<file path=ppt/slides/_rels/slide65.xml.rels><?xml version="1.0" encoding="UTF-8" standalone="yes"?>
<Relationships xmlns="http://schemas.openxmlformats.org/package/2006/relationships"><Relationship Id="rId3" Type="http://schemas.openxmlformats.org/officeDocument/2006/relationships/image" Target="../media/image43.jpeg"/><Relationship Id="rId2" Type="http://schemas.openxmlformats.org/officeDocument/2006/relationships/notesSlide" Target="../notesSlides/notesSlide65.xml"/><Relationship Id="rId1" Type="http://schemas.openxmlformats.org/officeDocument/2006/relationships/slideLayout" Target="../slideLayouts/slideLayout9.xml"/></Relationships>
</file>

<file path=ppt/slides/_rels/slide66.xml.rels><?xml version="1.0" encoding="UTF-8" standalone="yes"?>
<Relationships xmlns="http://schemas.openxmlformats.org/package/2006/relationships"><Relationship Id="rId3" Type="http://schemas.openxmlformats.org/officeDocument/2006/relationships/image" Target="../media/image43.jpeg"/><Relationship Id="rId2" Type="http://schemas.openxmlformats.org/officeDocument/2006/relationships/notesSlide" Target="../notesSlides/notesSlide66.xml"/><Relationship Id="rId1" Type="http://schemas.openxmlformats.org/officeDocument/2006/relationships/slideLayout" Target="../slideLayouts/slideLayout9.xml"/></Relationships>
</file>

<file path=ppt/slides/_rels/slide67.xml.rels><?xml version="1.0" encoding="UTF-8" standalone="yes"?>
<Relationships xmlns="http://schemas.openxmlformats.org/package/2006/relationships"><Relationship Id="rId2" Type="http://schemas.openxmlformats.org/officeDocument/2006/relationships/notesSlide" Target="../notesSlides/notesSlide67.xml"/><Relationship Id="rId1" Type="http://schemas.openxmlformats.org/officeDocument/2006/relationships/slideLayout" Target="../slideLayouts/slideLayout9.xml"/></Relationships>
</file>

<file path=ppt/slides/_rels/slide68.xml.rels><?xml version="1.0" encoding="UTF-8" standalone="yes"?>
<Relationships xmlns="http://schemas.openxmlformats.org/package/2006/relationships"><Relationship Id="rId2" Type="http://schemas.openxmlformats.org/officeDocument/2006/relationships/notesSlide" Target="../notesSlides/notesSlide68.xml"/><Relationship Id="rId1" Type="http://schemas.openxmlformats.org/officeDocument/2006/relationships/slideLayout" Target="../slideLayouts/slideLayout4.xml"/></Relationships>
</file>

<file path=ppt/slides/_rels/slide69.xml.rels><?xml version="1.0" encoding="UTF-8" standalone="yes"?>
<Relationships xmlns="http://schemas.openxmlformats.org/package/2006/relationships"><Relationship Id="rId2" Type="http://schemas.openxmlformats.org/officeDocument/2006/relationships/notesSlide" Target="../notesSlides/notesSlide69.xml"/><Relationship Id="rId1" Type="http://schemas.openxmlformats.org/officeDocument/2006/relationships/slideLayout" Target="../slideLayouts/slideLayout4.xml"/></Relationships>
</file>

<file path=ppt/slides/_rels/slide70.xml.rels><?xml version="1.0" encoding="UTF-8" standalone="yes"?>
<Relationships xmlns="http://schemas.openxmlformats.org/package/2006/relationships"><Relationship Id="rId2" Type="http://schemas.openxmlformats.org/officeDocument/2006/relationships/notesSlide" Target="../notesSlides/notesSlide70.xml"/><Relationship Id="rId1" Type="http://schemas.openxmlformats.org/officeDocument/2006/relationships/slideLayout" Target="../slideLayouts/slideLayout5.xml"/></Relationships>
</file>

<file path=ppt/slides/_rels/slide71.xml.rels><?xml version="1.0" encoding="UTF-8" standalone="yes"?>
<Relationships xmlns="http://schemas.openxmlformats.org/package/2006/relationships"><Relationship Id="rId8" Type="http://schemas.openxmlformats.org/officeDocument/2006/relationships/image" Target="../media/image49.png"/><Relationship Id="rId3" Type="http://schemas.openxmlformats.org/officeDocument/2006/relationships/image" Target="../media/image44.png"/><Relationship Id="rId7" Type="http://schemas.openxmlformats.org/officeDocument/2006/relationships/image" Target="../media/image48.png"/><Relationship Id="rId2" Type="http://schemas.openxmlformats.org/officeDocument/2006/relationships/notesSlide" Target="../notesSlides/notesSlide71.xml"/><Relationship Id="rId1" Type="http://schemas.openxmlformats.org/officeDocument/2006/relationships/slideLayout" Target="../slideLayouts/slideLayout9.xml"/><Relationship Id="rId6" Type="http://schemas.openxmlformats.org/officeDocument/2006/relationships/image" Target="../media/image47.png"/><Relationship Id="rId5" Type="http://schemas.openxmlformats.org/officeDocument/2006/relationships/image" Target="../media/image46.png"/><Relationship Id="rId4" Type="http://schemas.openxmlformats.org/officeDocument/2006/relationships/image" Target="../media/image45.png"/><Relationship Id="rId9" Type="http://schemas.openxmlformats.org/officeDocument/2006/relationships/image" Target="../media/image50.png"/></Relationships>
</file>

<file path=ppt/slides/_rels/slide72.xml.rels><?xml version="1.0" encoding="UTF-8" standalone="yes"?>
<Relationships xmlns="http://schemas.openxmlformats.org/package/2006/relationships"><Relationship Id="rId3" Type="http://schemas.openxmlformats.org/officeDocument/2006/relationships/image" Target="../media/image51.png"/><Relationship Id="rId2" Type="http://schemas.openxmlformats.org/officeDocument/2006/relationships/notesSlide" Target="../notesSlides/notesSlide72.xml"/><Relationship Id="rId1" Type="http://schemas.openxmlformats.org/officeDocument/2006/relationships/slideLayout" Target="../slideLayouts/slideLayout9.xml"/></Relationships>
</file>

<file path=ppt/slides/_rels/slide73.xml.rels><?xml version="1.0" encoding="UTF-8" standalone="yes"?>
<Relationships xmlns="http://schemas.openxmlformats.org/package/2006/relationships"><Relationship Id="rId3" Type="http://schemas.openxmlformats.org/officeDocument/2006/relationships/image" Target="../media/image51.png"/><Relationship Id="rId2" Type="http://schemas.openxmlformats.org/officeDocument/2006/relationships/notesSlide" Target="../notesSlides/notesSlide73.xml"/><Relationship Id="rId1" Type="http://schemas.openxmlformats.org/officeDocument/2006/relationships/slideLayout" Target="../slideLayouts/slideLayout5.xml"/></Relationships>
</file>

<file path=ppt/slides/_rels/slide74.xml.rels><?xml version="1.0" encoding="UTF-8" standalone="yes"?>
<Relationships xmlns="http://schemas.openxmlformats.org/package/2006/relationships"><Relationship Id="rId2" Type="http://schemas.openxmlformats.org/officeDocument/2006/relationships/notesSlide" Target="../notesSlides/notesSlide74.xml"/><Relationship Id="rId1" Type="http://schemas.openxmlformats.org/officeDocument/2006/relationships/slideLayout" Target="../slideLayouts/slideLayout4.xml"/></Relationships>
</file>

<file path=ppt/slides/_rels/slide75.xml.rels><?xml version="1.0" encoding="UTF-8" standalone="yes"?>
<Relationships xmlns="http://schemas.openxmlformats.org/package/2006/relationships"><Relationship Id="rId3" Type="http://schemas.openxmlformats.org/officeDocument/2006/relationships/image" Target="../media/image52.png"/><Relationship Id="rId2" Type="http://schemas.openxmlformats.org/officeDocument/2006/relationships/notesSlide" Target="../notesSlides/notesSlide75.xml"/><Relationship Id="rId1" Type="http://schemas.openxmlformats.org/officeDocument/2006/relationships/slideLayout" Target="../slideLayouts/slideLayout5.xml"/><Relationship Id="rId5" Type="http://schemas.openxmlformats.org/officeDocument/2006/relationships/image" Target="../media/image54.png"/><Relationship Id="rId4" Type="http://schemas.openxmlformats.org/officeDocument/2006/relationships/image" Target="../media/image53.png"/></Relationships>
</file>

<file path=ppt/slides/_rels/slide76.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notesSlide" Target="../notesSlides/notesSlide76.xml"/><Relationship Id="rId1" Type="http://schemas.openxmlformats.org/officeDocument/2006/relationships/slideLayout" Target="../slideLayouts/slideLayout3.xml"/></Relationships>
</file>

<file path=ppt/slides/_rels/slide77.xml.rels><?xml version="1.0" encoding="UTF-8" standalone="yes"?>
<Relationships xmlns="http://schemas.openxmlformats.org/package/2006/relationships"><Relationship Id="rId8" Type="http://schemas.openxmlformats.org/officeDocument/2006/relationships/image" Target="../media/image60.png"/><Relationship Id="rId3" Type="http://schemas.openxmlformats.org/officeDocument/2006/relationships/image" Target="../media/image55.png"/><Relationship Id="rId7" Type="http://schemas.openxmlformats.org/officeDocument/2006/relationships/image" Target="../media/image59.jpeg"/><Relationship Id="rId2" Type="http://schemas.openxmlformats.org/officeDocument/2006/relationships/notesSlide" Target="../notesSlides/notesSlide77.xml"/><Relationship Id="rId1" Type="http://schemas.openxmlformats.org/officeDocument/2006/relationships/slideLayout" Target="../slideLayouts/slideLayout5.xml"/><Relationship Id="rId6" Type="http://schemas.openxmlformats.org/officeDocument/2006/relationships/image" Target="../media/image58.png"/><Relationship Id="rId5" Type="http://schemas.openxmlformats.org/officeDocument/2006/relationships/image" Target="../media/image57.png"/><Relationship Id="rId10" Type="http://schemas.openxmlformats.org/officeDocument/2006/relationships/image" Target="../media/image62.png"/><Relationship Id="rId4" Type="http://schemas.openxmlformats.org/officeDocument/2006/relationships/image" Target="../media/image56.png"/><Relationship Id="rId9" Type="http://schemas.openxmlformats.org/officeDocument/2006/relationships/image" Target="../media/image61.png"/></Relationships>
</file>

<file path=ppt/slides/_rels/slide78.xml.rels><?xml version="1.0" encoding="UTF-8" standalone="yes"?>
<Relationships xmlns="http://schemas.openxmlformats.org/package/2006/relationships"><Relationship Id="rId2" Type="http://schemas.openxmlformats.org/officeDocument/2006/relationships/notesSlide" Target="../notesSlides/notesSlide78.xml"/><Relationship Id="rId1" Type="http://schemas.openxmlformats.org/officeDocument/2006/relationships/slideLayout" Target="../slideLayouts/slideLayout4.xml"/></Relationships>
</file>

<file path=ppt/slides/_rels/slide79.xml.rels><?xml version="1.0" encoding="UTF-8" standalone="yes"?>
<Relationships xmlns="http://schemas.openxmlformats.org/package/2006/relationships"><Relationship Id="rId3" Type="http://schemas.openxmlformats.org/officeDocument/2006/relationships/image" Target="../media/image36.png"/><Relationship Id="rId2" Type="http://schemas.openxmlformats.org/officeDocument/2006/relationships/notesSlide" Target="../notesSlides/notesSlide79.xml"/><Relationship Id="rId1" Type="http://schemas.openxmlformats.org/officeDocument/2006/relationships/slideLayout" Target="../slideLayouts/slideLayout9.xml"/><Relationship Id="rId5" Type="http://schemas.openxmlformats.org/officeDocument/2006/relationships/image" Target="../media/image39.png"/><Relationship Id="rId4" Type="http://schemas.openxmlformats.org/officeDocument/2006/relationships/image" Target="../media/image37.png"/></Relationships>
</file>

<file path=ppt/slides/_rels/slide80.xml.rels><?xml version="1.0" encoding="UTF-8" standalone="yes"?>
<Relationships xmlns="http://schemas.openxmlformats.org/package/2006/relationships"><Relationship Id="rId3" Type="http://schemas.openxmlformats.org/officeDocument/2006/relationships/image" Target="../media/image36.png"/><Relationship Id="rId2" Type="http://schemas.openxmlformats.org/officeDocument/2006/relationships/notesSlide" Target="../notesSlides/notesSlide80.xml"/><Relationship Id="rId1" Type="http://schemas.openxmlformats.org/officeDocument/2006/relationships/slideLayout" Target="../slideLayouts/slideLayout9.xml"/><Relationship Id="rId5" Type="http://schemas.openxmlformats.org/officeDocument/2006/relationships/image" Target="../media/image39.png"/><Relationship Id="rId4" Type="http://schemas.openxmlformats.org/officeDocument/2006/relationships/image" Target="../media/image37.png"/></Relationships>
</file>

<file path=ppt/slides/_rels/slide81.xml.rels><?xml version="1.0" encoding="UTF-8" standalone="yes"?>
<Relationships xmlns="http://schemas.openxmlformats.org/package/2006/relationships"><Relationship Id="rId2" Type="http://schemas.openxmlformats.org/officeDocument/2006/relationships/notesSlide" Target="../notesSlides/notesSlide81.xml"/><Relationship Id="rId1" Type="http://schemas.openxmlformats.org/officeDocument/2006/relationships/slideLayout" Target="../slideLayouts/slideLayout5.xml"/></Relationships>
</file>

<file path=ppt/slides/_rels/slide82.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notesSlide" Target="../notesSlides/notesSlide82.xml"/><Relationship Id="rId1" Type="http://schemas.openxmlformats.org/officeDocument/2006/relationships/slideLayout" Target="../slideLayouts/slideLayout3.xml"/></Relationships>
</file>

<file path=ppt/slides/_rels/slide83.xml.rels><?xml version="1.0" encoding="UTF-8" standalone="yes"?>
<Relationships xmlns="http://schemas.openxmlformats.org/package/2006/relationships"><Relationship Id="rId2" Type="http://schemas.openxmlformats.org/officeDocument/2006/relationships/notesSlide" Target="../notesSlides/notesSlide83.xml"/><Relationship Id="rId1" Type="http://schemas.openxmlformats.org/officeDocument/2006/relationships/slideLayout" Target="../slideLayouts/slideLayout9.xml"/></Relationships>
</file>

<file path=ppt/slides/_rels/slide84.xml.rels><?xml version="1.0" encoding="UTF-8" standalone="yes"?>
<Relationships xmlns="http://schemas.openxmlformats.org/package/2006/relationships"><Relationship Id="rId3" Type="http://schemas.openxmlformats.org/officeDocument/2006/relationships/image" Target="../media/image63.png"/><Relationship Id="rId2" Type="http://schemas.openxmlformats.org/officeDocument/2006/relationships/notesSlide" Target="../notesSlides/notesSlide84.xml"/><Relationship Id="rId1" Type="http://schemas.openxmlformats.org/officeDocument/2006/relationships/slideLayout" Target="../slideLayouts/slideLayout9.xml"/></Relationships>
</file>

<file path=ppt/slides/_rels/slide85.xml.rels><?xml version="1.0" encoding="UTF-8" standalone="yes"?>
<Relationships xmlns="http://schemas.openxmlformats.org/package/2006/relationships"><Relationship Id="rId2" Type="http://schemas.openxmlformats.org/officeDocument/2006/relationships/notesSlide" Target="../notesSlides/notesSlide85.xml"/><Relationship Id="rId1" Type="http://schemas.openxmlformats.org/officeDocument/2006/relationships/slideLayout" Target="../slideLayouts/slideLayout9.xml"/></Relationships>
</file>

<file path=ppt/slides/_rels/slide86.xml.rels><?xml version="1.0" encoding="UTF-8" standalone="yes"?>
<Relationships xmlns="http://schemas.openxmlformats.org/package/2006/relationships"><Relationship Id="rId3" Type="http://schemas.openxmlformats.org/officeDocument/2006/relationships/image" Target="../media/image64.png"/><Relationship Id="rId2" Type="http://schemas.openxmlformats.org/officeDocument/2006/relationships/notesSlide" Target="../notesSlides/notesSlide86.xml"/><Relationship Id="rId1" Type="http://schemas.openxmlformats.org/officeDocument/2006/relationships/slideLayout" Target="../slideLayouts/slideLayout9.xml"/><Relationship Id="rId4" Type="http://schemas.openxmlformats.org/officeDocument/2006/relationships/image" Target="../media/image65.png"/></Relationships>
</file>

<file path=ppt/slides/_rels/slide87.xml.rels><?xml version="1.0" encoding="UTF-8" standalone="yes"?>
<Relationships xmlns="http://schemas.openxmlformats.org/package/2006/relationships"><Relationship Id="rId3" Type="http://schemas.openxmlformats.org/officeDocument/2006/relationships/image" Target="../media/image66.png"/><Relationship Id="rId2" Type="http://schemas.openxmlformats.org/officeDocument/2006/relationships/notesSlide" Target="../notesSlides/notesSlide87.xml"/><Relationship Id="rId1" Type="http://schemas.openxmlformats.org/officeDocument/2006/relationships/slideLayout" Target="../slideLayouts/slideLayout9.xml"/><Relationship Id="rId4" Type="http://schemas.openxmlformats.org/officeDocument/2006/relationships/image" Target="../media/image67.png"/></Relationships>
</file>

<file path=ppt/slides/_rels/slide88.xml.rels><?xml version="1.0" encoding="UTF-8" standalone="yes"?>
<Relationships xmlns="http://schemas.openxmlformats.org/package/2006/relationships"><Relationship Id="rId2" Type="http://schemas.openxmlformats.org/officeDocument/2006/relationships/notesSlide" Target="../notesSlides/notesSlide88.xml"/><Relationship Id="rId1" Type="http://schemas.openxmlformats.org/officeDocument/2006/relationships/slideLayout" Target="../slideLayouts/slideLayout4.xml"/></Relationships>
</file>

<file path=ppt/slides/_rels/slide89.xml.rels><?xml version="1.0" encoding="UTF-8" standalone="yes"?>
<Relationships xmlns="http://schemas.openxmlformats.org/package/2006/relationships"><Relationship Id="rId3" Type="http://schemas.openxmlformats.org/officeDocument/2006/relationships/image" Target="../media/image68.png"/><Relationship Id="rId2" Type="http://schemas.openxmlformats.org/officeDocument/2006/relationships/notesSlide" Target="../notesSlides/notesSlide89.xml"/><Relationship Id="rId1" Type="http://schemas.openxmlformats.org/officeDocument/2006/relationships/slideLayout" Target="../slideLayouts/slideLayout9.xml"/></Relationships>
</file>

<file path=ppt/slides/_rels/slide90.xml.rels><?xml version="1.0" encoding="UTF-8" standalone="yes"?>
<Relationships xmlns="http://schemas.openxmlformats.org/package/2006/relationships"><Relationship Id="rId3" Type="http://schemas.openxmlformats.org/officeDocument/2006/relationships/image" Target="../media/image69.png"/><Relationship Id="rId2" Type="http://schemas.openxmlformats.org/officeDocument/2006/relationships/notesSlide" Target="../notesSlides/notesSlide90.xml"/><Relationship Id="rId1" Type="http://schemas.openxmlformats.org/officeDocument/2006/relationships/slideLayout" Target="../slideLayouts/slideLayout9.xml"/><Relationship Id="rId5" Type="http://schemas.openxmlformats.org/officeDocument/2006/relationships/image" Target="../media/image71.png"/><Relationship Id="rId4" Type="http://schemas.openxmlformats.org/officeDocument/2006/relationships/image" Target="../media/image70.png"/></Relationships>
</file>

<file path=ppt/slides/_rels/slide91.xml.rels><?xml version="1.0" encoding="UTF-8" standalone="yes"?>
<Relationships xmlns="http://schemas.openxmlformats.org/package/2006/relationships"><Relationship Id="rId3" Type="http://schemas.openxmlformats.org/officeDocument/2006/relationships/notesSlide" Target="../notesSlides/notesSlide91.xml"/><Relationship Id="rId2" Type="http://schemas.openxmlformats.org/officeDocument/2006/relationships/slideLayout" Target="../slideLayouts/slideLayout9.xml"/><Relationship Id="rId1" Type="http://schemas.openxmlformats.org/officeDocument/2006/relationships/vmlDrawing" Target="../drawings/vmlDrawing2.vml"/><Relationship Id="rId4" Type="http://schemas.openxmlformats.org/officeDocument/2006/relationships/oleObject" Target="../embeddings/Microsoft_Office_Excel_97-2003_Worksheet1.xls"/></Relationships>
</file>

<file path=ppt/slides/_rels/slide92.xml.rels><?xml version="1.0" encoding="UTF-8" standalone="yes"?>
<Relationships xmlns="http://schemas.openxmlformats.org/package/2006/relationships"><Relationship Id="rId2" Type="http://schemas.openxmlformats.org/officeDocument/2006/relationships/notesSlide" Target="../notesSlides/notesSlide92.xml"/><Relationship Id="rId1" Type="http://schemas.openxmlformats.org/officeDocument/2006/relationships/slideLayout" Target="../slideLayouts/slideLayout9.xml"/></Relationships>
</file>

<file path=ppt/slides/_rels/slide93.xml.rels><?xml version="1.0" encoding="UTF-8" standalone="yes"?>
<Relationships xmlns="http://schemas.openxmlformats.org/package/2006/relationships"><Relationship Id="rId2" Type="http://schemas.openxmlformats.org/officeDocument/2006/relationships/notesSlide" Target="../notesSlides/notesSlide93.xml"/><Relationship Id="rId1" Type="http://schemas.openxmlformats.org/officeDocument/2006/relationships/slideLayout" Target="../slideLayouts/slideLayout4.xml"/></Relationships>
</file>

<file path=ppt/slides/_rels/slide94.xml.rels><?xml version="1.0" encoding="UTF-8" standalone="yes"?>
<Relationships xmlns="http://schemas.openxmlformats.org/package/2006/relationships"><Relationship Id="rId3" Type="http://schemas.openxmlformats.org/officeDocument/2006/relationships/image" Target="../media/image73.png"/><Relationship Id="rId2" Type="http://schemas.openxmlformats.org/officeDocument/2006/relationships/notesSlide" Target="../notesSlides/notesSlide94.xml"/><Relationship Id="rId1" Type="http://schemas.openxmlformats.org/officeDocument/2006/relationships/slideLayout" Target="../slideLayouts/slideLayout9.xml"/></Relationships>
</file>

<file path=ppt/slides/_rels/slide95.xml.rels><?xml version="1.0" encoding="UTF-8" standalone="yes"?>
<Relationships xmlns="http://schemas.openxmlformats.org/package/2006/relationships"><Relationship Id="rId2" Type="http://schemas.openxmlformats.org/officeDocument/2006/relationships/notesSlide" Target="../notesSlides/notesSlide95.xml"/><Relationship Id="rId1" Type="http://schemas.openxmlformats.org/officeDocument/2006/relationships/slideLayout" Target="../slideLayouts/slideLayout9.xml"/></Relationships>
</file>

<file path=ppt/slides/_rels/slide96.xml.rels><?xml version="1.0" encoding="UTF-8" standalone="yes"?>
<Relationships xmlns="http://schemas.openxmlformats.org/package/2006/relationships"><Relationship Id="rId2" Type="http://schemas.openxmlformats.org/officeDocument/2006/relationships/notesSlide" Target="../notesSlides/notesSlide96.xml"/><Relationship Id="rId1" Type="http://schemas.openxmlformats.org/officeDocument/2006/relationships/slideLayout" Target="../slideLayouts/slideLayout9.xml"/></Relationships>
</file>

<file path=ppt/slides/_rels/slide97.xml.rels><?xml version="1.0" encoding="UTF-8" standalone="yes"?>
<Relationships xmlns="http://schemas.openxmlformats.org/package/2006/relationships"><Relationship Id="rId3" Type="http://schemas.openxmlformats.org/officeDocument/2006/relationships/image" Target="../media/image74.png"/><Relationship Id="rId2" Type="http://schemas.openxmlformats.org/officeDocument/2006/relationships/notesSlide" Target="../notesSlides/notesSlide97.xml"/><Relationship Id="rId1" Type="http://schemas.openxmlformats.org/officeDocument/2006/relationships/slideLayout" Target="../slideLayouts/slideLayout9.xml"/><Relationship Id="rId5" Type="http://schemas.openxmlformats.org/officeDocument/2006/relationships/image" Target="../media/image76.png"/><Relationship Id="rId4" Type="http://schemas.openxmlformats.org/officeDocument/2006/relationships/image" Target="../media/image75.png"/></Relationships>
</file>

<file path=ppt/slides/_rels/slide98.xml.rels><?xml version="1.0" encoding="UTF-8" standalone="yes"?>
<Relationships xmlns="http://schemas.openxmlformats.org/package/2006/relationships"><Relationship Id="rId3" Type="http://schemas.openxmlformats.org/officeDocument/2006/relationships/image" Target="../media/image77.wmf"/><Relationship Id="rId2" Type="http://schemas.openxmlformats.org/officeDocument/2006/relationships/notesSlide" Target="../notesSlides/notesSlide98.xml"/><Relationship Id="rId1" Type="http://schemas.openxmlformats.org/officeDocument/2006/relationships/slideLayout" Target="../slideLayouts/slideLayout9.xml"/></Relationships>
</file>

<file path=ppt/slides/_rels/slide99.xml.rels><?xml version="1.0" encoding="UTF-8" standalone="yes"?>
<Relationships xmlns="http://schemas.openxmlformats.org/package/2006/relationships"><Relationship Id="rId3" Type="http://schemas.openxmlformats.org/officeDocument/2006/relationships/image" Target="../media/image78.png"/><Relationship Id="rId2" Type="http://schemas.openxmlformats.org/officeDocument/2006/relationships/notesSlide" Target="../notesSlides/notesSlide99.xml"/><Relationship Id="rId1" Type="http://schemas.openxmlformats.org/officeDocument/2006/relationships/slideLayout" Target="../slideLayouts/slideLayout9.xml"/></Relationships>
</file>

<file path=ppt/slides/_rels/slide100.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notesSlide" Target="../notesSlides/notesSlide100.xml"/><Relationship Id="rId1" Type="http://schemas.openxmlformats.org/officeDocument/2006/relationships/slideLayout" Target="../slideLayouts/slideLayout3.xml"/></Relationships>
</file>

<file path=ppt/slides/_rels/slide101.xml.rels><?xml version="1.0" encoding="UTF-8" standalone="yes"?>
<Relationships xmlns="http://schemas.openxmlformats.org/package/2006/relationships"><Relationship Id="rId2" Type="http://schemas.openxmlformats.org/officeDocument/2006/relationships/notesSlide" Target="../notesSlides/notesSlide101.xml"/><Relationship Id="rId1" Type="http://schemas.openxmlformats.org/officeDocument/2006/relationships/slideLayout" Target="../slideLayouts/slideLayout8.xml"/></Relationships>
</file>

<file path=ppt/slides/_rels/slide102.xml.rels><?xml version="1.0" encoding="UTF-8" standalone="yes"?>
<Relationships xmlns="http://schemas.openxmlformats.org/package/2006/relationships"><Relationship Id="rId3" Type="http://schemas.openxmlformats.org/officeDocument/2006/relationships/image" Target="../media/image79.jpeg"/><Relationship Id="rId2" Type="http://schemas.openxmlformats.org/officeDocument/2006/relationships/notesSlide" Target="../notesSlides/notesSlide102.xml"/><Relationship Id="rId1" Type="http://schemas.openxmlformats.org/officeDocument/2006/relationships/slideLayout" Target="../slideLayouts/slideLayout10.xml"/><Relationship Id="rId4" Type="http://schemas.openxmlformats.org/officeDocument/2006/relationships/image" Target="../media/image80.png"/></Relationships>
</file>

<file path=ppt/slides/_rels/slide103.xml.rels><?xml version="1.0" encoding="UTF-8" standalone="yes"?>
<Relationships xmlns="http://schemas.openxmlformats.org/package/2006/relationships"><Relationship Id="rId2" Type="http://schemas.openxmlformats.org/officeDocument/2006/relationships/notesSlide" Target="../notesSlides/notesSlide103.xml"/><Relationship Id="rId1" Type="http://schemas.openxmlformats.org/officeDocument/2006/relationships/slideLayout" Target="../slideLayouts/slideLayout9.xml"/></Relationships>
</file>

<file path=ppt/slides/_rels/slide104.xml.rels><?xml version="1.0" encoding="UTF-8" standalone="yes"?>
<Relationships xmlns="http://schemas.openxmlformats.org/package/2006/relationships"><Relationship Id="rId2" Type="http://schemas.openxmlformats.org/officeDocument/2006/relationships/notesSlide" Target="../notesSlides/notesSlide104.xml"/><Relationship Id="rId1" Type="http://schemas.openxmlformats.org/officeDocument/2006/relationships/slideLayout" Target="../slideLayouts/slideLayout8.xml"/></Relationships>
</file>

<file path=ppt/slides/_rels/slide105.xml.rels><?xml version="1.0" encoding="UTF-8" standalone="yes"?>
<Relationships xmlns="http://schemas.openxmlformats.org/package/2006/relationships"><Relationship Id="rId2" Type="http://schemas.openxmlformats.org/officeDocument/2006/relationships/notesSlide" Target="../notesSlides/notesSlide105.xml"/><Relationship Id="rId1" Type="http://schemas.openxmlformats.org/officeDocument/2006/relationships/slideLayout" Target="../slideLayouts/slideLayout4.xml"/></Relationships>
</file>

<file path=ppt/slides/_rels/slide106.xml.rels><?xml version="1.0" encoding="UTF-8" standalone="yes"?>
<Relationships xmlns="http://schemas.openxmlformats.org/package/2006/relationships"><Relationship Id="rId2" Type="http://schemas.openxmlformats.org/officeDocument/2006/relationships/notesSlide" Target="../notesSlides/notesSlide106.xml"/><Relationship Id="rId1" Type="http://schemas.openxmlformats.org/officeDocument/2006/relationships/slideLayout" Target="../slideLayouts/slideLayout8.xml"/></Relationships>
</file>

<file path=ppt/slides/_rels/slide107.xml.rels><?xml version="1.0" encoding="UTF-8" standalone="yes"?>
<Relationships xmlns="http://schemas.openxmlformats.org/package/2006/relationships"><Relationship Id="rId3" Type="http://schemas.openxmlformats.org/officeDocument/2006/relationships/image" Target="../media/image81.png"/><Relationship Id="rId2" Type="http://schemas.openxmlformats.org/officeDocument/2006/relationships/notesSlide" Target="../notesSlides/notesSlide107.xml"/><Relationship Id="rId1" Type="http://schemas.openxmlformats.org/officeDocument/2006/relationships/slideLayout" Target="../slideLayouts/slideLayout8.xml"/></Relationships>
</file>

<file path=ppt/slides/_rels/slide108.xml.rels><?xml version="1.0" encoding="UTF-8" standalone="yes"?>
<Relationships xmlns="http://schemas.openxmlformats.org/package/2006/relationships"><Relationship Id="rId3" Type="http://schemas.openxmlformats.org/officeDocument/2006/relationships/image" Target="../media/image82.png"/><Relationship Id="rId2" Type="http://schemas.openxmlformats.org/officeDocument/2006/relationships/notesSlide" Target="../notesSlides/notesSlide108.xml"/><Relationship Id="rId1" Type="http://schemas.openxmlformats.org/officeDocument/2006/relationships/slideLayout" Target="../slideLayouts/slideLayout8.xml"/></Relationships>
</file>

<file path=ppt/slides/_rels/slide109.xml.rels><?xml version="1.0" encoding="UTF-8" standalone="yes"?>
<Relationships xmlns="http://schemas.openxmlformats.org/package/2006/relationships"><Relationship Id="rId3" Type="http://schemas.openxmlformats.org/officeDocument/2006/relationships/image" Target="../media/image83.png"/><Relationship Id="rId2" Type="http://schemas.openxmlformats.org/officeDocument/2006/relationships/notesSlide" Target="../notesSlides/notesSlide109.xml"/><Relationship Id="rId1" Type="http://schemas.openxmlformats.org/officeDocument/2006/relationships/slideLayout" Target="../slideLayouts/slideLayout10.xml"/></Relationships>
</file>

<file path=ppt/slides/_rels/slide110.xml.rels><?xml version="1.0" encoding="UTF-8" standalone="yes"?>
<Relationships xmlns="http://schemas.openxmlformats.org/package/2006/relationships"><Relationship Id="rId2" Type="http://schemas.openxmlformats.org/officeDocument/2006/relationships/notesSlide" Target="../notesSlides/notesSlide110.xml"/><Relationship Id="rId1" Type="http://schemas.openxmlformats.org/officeDocument/2006/relationships/slideLayout" Target="../slideLayouts/slideLayout4.xml"/></Relationships>
</file>

<file path=ppt/slides/_rels/slide111.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notesSlide" Target="../notesSlides/notesSlide111.xml"/><Relationship Id="rId1" Type="http://schemas.openxmlformats.org/officeDocument/2006/relationships/slideLayout" Target="../slideLayouts/slideLayout3.xml"/></Relationships>
</file>

<file path=ppt/slides/_rels/slide112.xml.rels><?xml version="1.0" encoding="UTF-8" standalone="yes"?>
<Relationships xmlns="http://schemas.openxmlformats.org/package/2006/relationships"><Relationship Id="rId2" Type="http://schemas.openxmlformats.org/officeDocument/2006/relationships/notesSlide" Target="../notesSlides/notesSlide112.xml"/><Relationship Id="rId1" Type="http://schemas.openxmlformats.org/officeDocument/2006/relationships/slideLayout" Target="../slideLayouts/slideLayout8.xml"/></Relationships>
</file>

<file path=ppt/slides/_rels/slide113.xml.rels><?xml version="1.0" encoding="UTF-8" standalone="yes"?>
<Relationships xmlns="http://schemas.openxmlformats.org/package/2006/relationships"><Relationship Id="rId3" Type="http://schemas.openxmlformats.org/officeDocument/2006/relationships/image" Target="../media/image84.png"/><Relationship Id="rId7" Type="http://schemas.openxmlformats.org/officeDocument/2006/relationships/image" Target="../media/image88.png"/><Relationship Id="rId2" Type="http://schemas.openxmlformats.org/officeDocument/2006/relationships/notesSlide" Target="../notesSlides/notesSlide113.xml"/><Relationship Id="rId1" Type="http://schemas.openxmlformats.org/officeDocument/2006/relationships/slideLayout" Target="../slideLayouts/slideLayout5.xml"/><Relationship Id="rId6" Type="http://schemas.openxmlformats.org/officeDocument/2006/relationships/image" Target="../media/image87.png"/><Relationship Id="rId5" Type="http://schemas.openxmlformats.org/officeDocument/2006/relationships/image" Target="../media/image86.png"/><Relationship Id="rId4" Type="http://schemas.openxmlformats.org/officeDocument/2006/relationships/image" Target="../media/image85.png"/></Relationships>
</file>

<file path=ppt/slides/_rels/slide114.xml.rels><?xml version="1.0" encoding="UTF-8" standalone="yes"?>
<Relationships xmlns="http://schemas.openxmlformats.org/package/2006/relationships"><Relationship Id="rId8" Type="http://schemas.openxmlformats.org/officeDocument/2006/relationships/image" Target="../media/image94.png"/><Relationship Id="rId3" Type="http://schemas.openxmlformats.org/officeDocument/2006/relationships/image" Target="../media/image89.png"/><Relationship Id="rId7" Type="http://schemas.openxmlformats.org/officeDocument/2006/relationships/image" Target="../media/image93.png"/><Relationship Id="rId2" Type="http://schemas.openxmlformats.org/officeDocument/2006/relationships/notesSlide" Target="../notesSlides/notesSlide114.xml"/><Relationship Id="rId1" Type="http://schemas.openxmlformats.org/officeDocument/2006/relationships/slideLayout" Target="../slideLayouts/slideLayout7.xml"/><Relationship Id="rId6" Type="http://schemas.openxmlformats.org/officeDocument/2006/relationships/image" Target="../media/image92.jpeg"/><Relationship Id="rId5" Type="http://schemas.openxmlformats.org/officeDocument/2006/relationships/image" Target="../media/image91.png"/><Relationship Id="rId4" Type="http://schemas.openxmlformats.org/officeDocument/2006/relationships/image" Target="../media/image90.png"/></Relationships>
</file>

<file path=ppt/slides/_rels/slide115.xml.rels><?xml version="1.0" encoding="UTF-8" standalone="yes"?>
<Relationships xmlns="http://schemas.openxmlformats.org/package/2006/relationships"><Relationship Id="rId2" Type="http://schemas.openxmlformats.org/officeDocument/2006/relationships/notesSlide" Target="../notesSlides/notesSlide115.xml"/><Relationship Id="rId1" Type="http://schemas.openxmlformats.org/officeDocument/2006/relationships/slideLayout" Target="../slideLayouts/slideLayout4.xml"/></Relationships>
</file>

<file path=ppt/slides/_rels/slide116.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notesSlide" Target="../notesSlides/notesSlide116.xml"/><Relationship Id="rId1" Type="http://schemas.openxmlformats.org/officeDocument/2006/relationships/slideLayout" Target="../slideLayouts/slideLayout2.xml"/></Relationships>
</file>

<file path=ppt/slides/_rels/slide117.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117.xml"/><Relationship Id="rId1" Type="http://schemas.openxmlformats.org/officeDocument/2006/relationships/slideLayout" Target="../slideLayouts/slideLayout10.xml"/></Relationships>
</file>

<file path=ppt/slides/_rels/slide118.xml.rels><?xml version="1.0" encoding="UTF-8" standalone="yes"?>
<Relationships xmlns="http://schemas.openxmlformats.org/package/2006/relationships"><Relationship Id="rId2" Type="http://schemas.openxmlformats.org/officeDocument/2006/relationships/notesSlide" Target="../notesSlides/notesSlide118.xml"/><Relationship Id="rId1" Type="http://schemas.openxmlformats.org/officeDocument/2006/relationships/slideLayout" Target="../slideLayouts/slideLayout4.xml"/></Relationships>
</file>

<file path=ppt/slides/_rels/slide119.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notesSlide" Target="../notesSlides/notesSlide119.xml"/><Relationship Id="rId1" Type="http://schemas.openxmlformats.org/officeDocument/2006/relationships/slideLayout" Target="../slideLayouts/slideLayout3.xml"/></Relationships>
</file>

<file path=ppt/slides/_rels/slide120.xml.rels><?xml version="1.0" encoding="UTF-8" standalone="yes"?>
<Relationships xmlns="http://schemas.openxmlformats.org/package/2006/relationships"><Relationship Id="rId2" Type="http://schemas.openxmlformats.org/officeDocument/2006/relationships/notesSlide" Target="../notesSlides/notesSlide120.xml"/><Relationship Id="rId1" Type="http://schemas.openxmlformats.org/officeDocument/2006/relationships/slideLayout" Target="../slideLayouts/slideLayout4.xml"/></Relationships>
</file>

<file path=ppt/slides/_rels/slide121.xml.rels><?xml version="1.0" encoding="UTF-8" standalone="yes"?>
<Relationships xmlns="http://schemas.openxmlformats.org/package/2006/relationships"><Relationship Id="rId8" Type="http://schemas.openxmlformats.org/officeDocument/2006/relationships/image" Target="../media/image36.png"/><Relationship Id="rId3" Type="http://schemas.openxmlformats.org/officeDocument/2006/relationships/image" Target="../media/image95.jpeg"/><Relationship Id="rId7" Type="http://schemas.openxmlformats.org/officeDocument/2006/relationships/image" Target="../media/image99.jpeg"/><Relationship Id="rId2" Type="http://schemas.openxmlformats.org/officeDocument/2006/relationships/notesSlide" Target="../notesSlides/notesSlide121.xml"/><Relationship Id="rId1" Type="http://schemas.openxmlformats.org/officeDocument/2006/relationships/slideLayout" Target="../slideLayouts/slideLayout9.xml"/><Relationship Id="rId6" Type="http://schemas.openxmlformats.org/officeDocument/2006/relationships/image" Target="../media/image98.jpeg"/><Relationship Id="rId5" Type="http://schemas.openxmlformats.org/officeDocument/2006/relationships/image" Target="../media/image97.jpeg"/><Relationship Id="rId4" Type="http://schemas.openxmlformats.org/officeDocument/2006/relationships/image" Target="../media/image96.jpeg"/><Relationship Id="rId9" Type="http://schemas.openxmlformats.org/officeDocument/2006/relationships/image" Target="../media/image100.jpeg"/></Relationships>
</file>

<file path=ppt/slides/_rels/slide122.xml.rels><?xml version="1.0" encoding="UTF-8" standalone="yes"?>
<Relationships xmlns="http://schemas.openxmlformats.org/package/2006/relationships"><Relationship Id="rId3" Type="http://schemas.openxmlformats.org/officeDocument/2006/relationships/image" Target="../media/image67.png"/><Relationship Id="rId2" Type="http://schemas.openxmlformats.org/officeDocument/2006/relationships/notesSlide" Target="../notesSlides/notesSlide122.xml"/><Relationship Id="rId1" Type="http://schemas.openxmlformats.org/officeDocument/2006/relationships/slideLayout" Target="../slideLayouts/slideLayout9.xml"/></Relationships>
</file>

<file path=ppt/slides/_rels/slide123.xml.rels><?xml version="1.0" encoding="UTF-8" standalone="yes"?>
<Relationships xmlns="http://schemas.openxmlformats.org/package/2006/relationships"><Relationship Id="rId2" Type="http://schemas.openxmlformats.org/officeDocument/2006/relationships/notesSlide" Target="../notesSlides/notesSlide123.xml"/><Relationship Id="rId1" Type="http://schemas.openxmlformats.org/officeDocument/2006/relationships/slideLayout" Target="../slideLayouts/slideLayout4.xml"/></Relationships>
</file>

<file path=ppt/slides/_rels/slide124.xml.rels><?xml version="1.0" encoding="UTF-8" standalone="yes"?>
<Relationships xmlns="http://schemas.openxmlformats.org/package/2006/relationships"><Relationship Id="rId3" Type="http://schemas.openxmlformats.org/officeDocument/2006/relationships/image" Target="../media/image101.wmf"/><Relationship Id="rId2" Type="http://schemas.openxmlformats.org/officeDocument/2006/relationships/notesSlide" Target="../notesSlides/notesSlide124.xml"/><Relationship Id="rId1" Type="http://schemas.openxmlformats.org/officeDocument/2006/relationships/slideLayout" Target="../slideLayouts/slideLayout8.xml"/></Relationships>
</file>

<file path=ppt/slides/_rels/slide125.xml.rels><?xml version="1.0" encoding="UTF-8" standalone="yes"?>
<Relationships xmlns="http://schemas.openxmlformats.org/package/2006/relationships"><Relationship Id="rId2" Type="http://schemas.openxmlformats.org/officeDocument/2006/relationships/notesSlide" Target="../notesSlides/notesSlide125.xml"/><Relationship Id="rId1" Type="http://schemas.openxmlformats.org/officeDocument/2006/relationships/slideLayout" Target="../slideLayouts/slideLayout8.xml"/></Relationships>
</file>

<file path=ppt/slides/_rels/slide126.xml.rels><?xml version="1.0" encoding="UTF-8" standalone="yes"?>
<Relationships xmlns="http://schemas.openxmlformats.org/package/2006/relationships"><Relationship Id="rId8" Type="http://schemas.openxmlformats.org/officeDocument/2006/relationships/image" Target="../media/image36.png"/><Relationship Id="rId3" Type="http://schemas.openxmlformats.org/officeDocument/2006/relationships/image" Target="../media/image95.jpeg"/><Relationship Id="rId7" Type="http://schemas.openxmlformats.org/officeDocument/2006/relationships/image" Target="../media/image98.jpeg"/><Relationship Id="rId2" Type="http://schemas.openxmlformats.org/officeDocument/2006/relationships/notesSlide" Target="../notesSlides/notesSlide126.xml"/><Relationship Id="rId1" Type="http://schemas.openxmlformats.org/officeDocument/2006/relationships/slideLayout" Target="../slideLayouts/slideLayout9.xml"/><Relationship Id="rId6" Type="http://schemas.openxmlformats.org/officeDocument/2006/relationships/image" Target="../media/image99.jpeg"/><Relationship Id="rId5" Type="http://schemas.openxmlformats.org/officeDocument/2006/relationships/image" Target="../media/image97.jpeg"/><Relationship Id="rId4" Type="http://schemas.openxmlformats.org/officeDocument/2006/relationships/image" Target="../media/image96.jpeg"/><Relationship Id="rId9" Type="http://schemas.openxmlformats.org/officeDocument/2006/relationships/image" Target="../media/image100.jpeg"/></Relationships>
</file>

<file path=ppt/slides/_rels/slide127.xml.rels><?xml version="1.0" encoding="UTF-8" standalone="yes"?>
<Relationships xmlns="http://schemas.openxmlformats.org/package/2006/relationships"><Relationship Id="rId8" Type="http://schemas.openxmlformats.org/officeDocument/2006/relationships/image" Target="../media/image100.jpeg"/><Relationship Id="rId3" Type="http://schemas.openxmlformats.org/officeDocument/2006/relationships/image" Target="../media/image95.jpeg"/><Relationship Id="rId7" Type="http://schemas.openxmlformats.org/officeDocument/2006/relationships/image" Target="../media/image36.png"/><Relationship Id="rId2" Type="http://schemas.openxmlformats.org/officeDocument/2006/relationships/notesSlide" Target="../notesSlides/notesSlide127.xml"/><Relationship Id="rId1" Type="http://schemas.openxmlformats.org/officeDocument/2006/relationships/slideLayout" Target="../slideLayouts/slideLayout9.xml"/><Relationship Id="rId6" Type="http://schemas.openxmlformats.org/officeDocument/2006/relationships/image" Target="../media/image99.jpeg"/><Relationship Id="rId5" Type="http://schemas.openxmlformats.org/officeDocument/2006/relationships/image" Target="../media/image98.jpeg"/><Relationship Id="rId4" Type="http://schemas.openxmlformats.org/officeDocument/2006/relationships/image" Target="../media/image97.jpeg"/><Relationship Id="rId9" Type="http://schemas.openxmlformats.org/officeDocument/2006/relationships/image" Target="../media/image96.jpeg"/></Relationships>
</file>

<file path=ppt/slides/_rels/slide128.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notesSlide" Target="../notesSlides/notesSlide128.xml"/><Relationship Id="rId1" Type="http://schemas.openxmlformats.org/officeDocument/2006/relationships/slideLayout" Target="../slideLayouts/slideLayout4.xml"/></Relationships>
</file>

<file path=ppt/slides/_rels/slide129.xml.rels><?xml version="1.0" encoding="UTF-8" standalone="yes"?>
<Relationships xmlns="http://schemas.openxmlformats.org/package/2006/relationships"><Relationship Id="rId2" Type="http://schemas.openxmlformats.org/officeDocument/2006/relationships/notesSlide" Target="../notesSlides/notesSlide129.xml"/><Relationship Id="rId1" Type="http://schemas.openxmlformats.org/officeDocument/2006/relationships/slideLayout" Target="../slideLayouts/slideLayout4.xml"/></Relationships>
</file>

<file path=ppt/slides/_rels/slide130.xml.rels><?xml version="1.0" encoding="UTF-8" standalone="yes"?>
<Relationships xmlns="http://schemas.openxmlformats.org/package/2006/relationships"><Relationship Id="rId3" Type="http://schemas.openxmlformats.org/officeDocument/2006/relationships/notesSlide" Target="../notesSlides/notesSlide130.xml"/><Relationship Id="rId2" Type="http://schemas.openxmlformats.org/officeDocument/2006/relationships/slideLayout" Target="../slideLayouts/slideLayout9.xml"/><Relationship Id="rId1" Type="http://schemas.openxmlformats.org/officeDocument/2006/relationships/vmlDrawing" Target="../drawings/vmlDrawing3.vml"/><Relationship Id="rId4" Type="http://schemas.openxmlformats.org/officeDocument/2006/relationships/oleObject" Target="../embeddings/oleObject2.bin"/></Relationships>
</file>

<file path=ppt/slides/_rels/slide131.xml.rels><?xml version="1.0" encoding="UTF-8" standalone="yes"?>
<Relationships xmlns="http://schemas.openxmlformats.org/package/2006/relationships"><Relationship Id="rId3" Type="http://schemas.openxmlformats.org/officeDocument/2006/relationships/image" Target="../media/image103.png"/><Relationship Id="rId2" Type="http://schemas.openxmlformats.org/officeDocument/2006/relationships/notesSlide" Target="../notesSlides/notesSlide131.xml"/><Relationship Id="rId1" Type="http://schemas.openxmlformats.org/officeDocument/2006/relationships/slideLayout" Target="../slideLayouts/slideLayout5.xml"/><Relationship Id="rId6" Type="http://schemas.openxmlformats.org/officeDocument/2006/relationships/chart" Target="../charts/chart2.xml"/><Relationship Id="rId5" Type="http://schemas.openxmlformats.org/officeDocument/2006/relationships/chart" Target="../charts/chart1.xml"/><Relationship Id="rId4" Type="http://schemas.openxmlformats.org/officeDocument/2006/relationships/image" Target="../media/image104.png"/></Relationships>
</file>

<file path=ppt/slides/_rels/slide132.xml.rels><?xml version="1.0" encoding="UTF-8" standalone="yes"?>
<Relationships xmlns="http://schemas.openxmlformats.org/package/2006/relationships"><Relationship Id="rId2" Type="http://schemas.openxmlformats.org/officeDocument/2006/relationships/notesSlide" Target="../notesSlides/notesSlide132.xml"/><Relationship Id="rId1" Type="http://schemas.openxmlformats.org/officeDocument/2006/relationships/slideLayout" Target="../slideLayouts/slideLayout8.xml"/></Relationships>
</file>

<file path=ppt/slides/_rels/slide133.xml.rels><?xml version="1.0" encoding="UTF-8" standalone="yes"?>
<Relationships xmlns="http://schemas.openxmlformats.org/package/2006/relationships"><Relationship Id="rId2" Type="http://schemas.openxmlformats.org/officeDocument/2006/relationships/notesSlide" Target="../notesSlides/notesSlide133.xml"/><Relationship Id="rId1" Type="http://schemas.openxmlformats.org/officeDocument/2006/relationships/slideLayout" Target="../slideLayouts/slideLayout10.xml"/></Relationships>
</file>

<file path=ppt/slides/_rels/slide134.xml.rels><?xml version="1.0" encoding="UTF-8" standalone="yes"?>
<Relationships xmlns="http://schemas.openxmlformats.org/package/2006/relationships"><Relationship Id="rId2" Type="http://schemas.openxmlformats.org/officeDocument/2006/relationships/notesSlide" Target="../notesSlides/notesSlide134.xml"/><Relationship Id="rId1" Type="http://schemas.openxmlformats.org/officeDocument/2006/relationships/slideLayout" Target="../slideLayouts/slideLayout9.xml"/></Relationships>
</file>

<file path=ppt/slides/_rels/slide135.xml.rels><?xml version="1.0" encoding="UTF-8" standalone="yes"?>
<Relationships xmlns="http://schemas.openxmlformats.org/package/2006/relationships"><Relationship Id="rId3" Type="http://schemas.openxmlformats.org/officeDocument/2006/relationships/image" Target="../media/image105.png"/><Relationship Id="rId2" Type="http://schemas.openxmlformats.org/officeDocument/2006/relationships/notesSlide" Target="../notesSlides/notesSlide135.xml"/><Relationship Id="rId1" Type="http://schemas.openxmlformats.org/officeDocument/2006/relationships/slideLayout" Target="../slideLayouts/slideLayout4.xml"/></Relationships>
</file>

<file path=ppt/slides/_rels/slide136.xml.rels><?xml version="1.0" encoding="UTF-8" standalone="yes"?>
<Relationships xmlns="http://schemas.openxmlformats.org/package/2006/relationships"><Relationship Id="rId2" Type="http://schemas.openxmlformats.org/officeDocument/2006/relationships/notesSlide" Target="../notesSlides/notesSlide136.xml"/><Relationship Id="rId1" Type="http://schemas.openxmlformats.org/officeDocument/2006/relationships/slideLayout" Target="../slideLayouts/slideLayout9.xml"/></Relationships>
</file>

<file path=ppt/slides/_rels/slide137.xml.rels><?xml version="1.0" encoding="UTF-8" standalone="yes"?>
<Relationships xmlns="http://schemas.openxmlformats.org/package/2006/relationships"><Relationship Id="rId3" Type="http://schemas.openxmlformats.org/officeDocument/2006/relationships/image" Target="../media/image106.wmf"/><Relationship Id="rId2" Type="http://schemas.openxmlformats.org/officeDocument/2006/relationships/notesSlide" Target="../notesSlides/notesSlide137.xml"/><Relationship Id="rId1" Type="http://schemas.openxmlformats.org/officeDocument/2006/relationships/slideLayout" Target="../slideLayouts/slideLayout5.xml"/></Relationships>
</file>

<file path=ppt/slides/_rels/slide138.xml.rels><?xml version="1.0" encoding="UTF-8" standalone="yes"?>
<Relationships xmlns="http://schemas.openxmlformats.org/package/2006/relationships"><Relationship Id="rId3" Type="http://schemas.openxmlformats.org/officeDocument/2006/relationships/image" Target="../media/image107.wmf"/><Relationship Id="rId2" Type="http://schemas.openxmlformats.org/officeDocument/2006/relationships/notesSlide" Target="../notesSlides/notesSlide138.xml"/><Relationship Id="rId1" Type="http://schemas.openxmlformats.org/officeDocument/2006/relationships/slideLayout" Target="../slideLayouts/slideLayout8.xml"/></Relationships>
</file>

<file path=ppt/slides/_rels/slide139.xml.rels><?xml version="1.0" encoding="UTF-8" standalone="yes"?>
<Relationships xmlns="http://schemas.openxmlformats.org/package/2006/relationships"><Relationship Id="rId2" Type="http://schemas.openxmlformats.org/officeDocument/2006/relationships/notesSlide" Target="../notesSlides/notesSlide139.xml"/><Relationship Id="rId1" Type="http://schemas.openxmlformats.org/officeDocument/2006/relationships/slideLayout" Target="../slideLayouts/slideLayout9.xml"/></Relationships>
</file>

<file path=ppt/slides/_rels/slide140.xml.rels><?xml version="1.0" encoding="UTF-8" standalone="yes"?>
<Relationships xmlns="http://schemas.openxmlformats.org/package/2006/relationships"><Relationship Id="rId3" Type="http://schemas.openxmlformats.org/officeDocument/2006/relationships/image" Target="../media/image108.png"/><Relationship Id="rId2" Type="http://schemas.openxmlformats.org/officeDocument/2006/relationships/notesSlide" Target="../notesSlides/notesSlide140.xml"/><Relationship Id="rId1" Type="http://schemas.openxmlformats.org/officeDocument/2006/relationships/slideLayout" Target="../slideLayouts/slideLayout9.xml"/></Relationships>
</file>

<file path=ppt/slides/_rels/slide141.xml.rels><?xml version="1.0" encoding="UTF-8" standalone="yes"?>
<Relationships xmlns="http://schemas.openxmlformats.org/package/2006/relationships"><Relationship Id="rId2" Type="http://schemas.openxmlformats.org/officeDocument/2006/relationships/notesSlide" Target="../notesSlides/notesSlide141.xml"/><Relationship Id="rId1" Type="http://schemas.openxmlformats.org/officeDocument/2006/relationships/slideLayout" Target="../slideLayouts/slideLayout8.xml"/></Relationships>
</file>

<file path=ppt/slides/_rels/slide142.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notesSlide" Target="../notesSlides/notesSlide142.xml"/><Relationship Id="rId1" Type="http://schemas.openxmlformats.org/officeDocument/2006/relationships/slideLayout" Target="../slideLayouts/slideLayout3.xml"/></Relationships>
</file>

<file path=ppt/slides/_rels/slide143.xml.rels><?xml version="1.0" encoding="UTF-8" standalone="yes"?>
<Relationships xmlns="http://schemas.openxmlformats.org/package/2006/relationships"><Relationship Id="rId2" Type="http://schemas.openxmlformats.org/officeDocument/2006/relationships/notesSlide" Target="../notesSlides/notesSlide143.xml"/><Relationship Id="rId1" Type="http://schemas.openxmlformats.org/officeDocument/2006/relationships/slideLayout" Target="../slideLayouts/slideLayout4.xml"/></Relationships>
</file>

<file path=ppt/slides/_rels/slide144.xml.rels><?xml version="1.0" encoding="UTF-8" standalone="yes"?>
<Relationships xmlns="http://schemas.openxmlformats.org/package/2006/relationships"><Relationship Id="rId2" Type="http://schemas.openxmlformats.org/officeDocument/2006/relationships/notesSlide" Target="../notesSlides/notesSlide144.xml"/><Relationship Id="rId1" Type="http://schemas.openxmlformats.org/officeDocument/2006/relationships/slideLayout" Target="../slideLayouts/slideLayout4.xml"/></Relationships>
</file>

<file path=ppt/slides/_rels/slide145.xml.rels><?xml version="1.0" encoding="UTF-8" standalone="yes"?>
<Relationships xmlns="http://schemas.openxmlformats.org/package/2006/relationships"><Relationship Id="rId2" Type="http://schemas.openxmlformats.org/officeDocument/2006/relationships/notesSlide" Target="../notesSlides/notesSlide145.xml"/><Relationship Id="rId1" Type="http://schemas.openxmlformats.org/officeDocument/2006/relationships/slideLayout" Target="../slideLayouts/slideLayout4.xml"/></Relationships>
</file>

<file path=ppt/slides/_rels/slide146.xml.rels><?xml version="1.0" encoding="UTF-8" standalone="yes"?>
<Relationships xmlns="http://schemas.openxmlformats.org/package/2006/relationships"><Relationship Id="rId2" Type="http://schemas.openxmlformats.org/officeDocument/2006/relationships/notesSlide" Target="../notesSlides/notesSlide146.xml"/><Relationship Id="rId1" Type="http://schemas.openxmlformats.org/officeDocument/2006/relationships/slideLayout" Target="../slideLayouts/slideLayout8.xml"/></Relationships>
</file>

<file path=ppt/slides/_rels/slide147.xml.rels><?xml version="1.0" encoding="UTF-8" standalone="yes"?>
<Relationships xmlns="http://schemas.openxmlformats.org/package/2006/relationships"><Relationship Id="rId2" Type="http://schemas.openxmlformats.org/officeDocument/2006/relationships/notesSlide" Target="../notesSlides/notesSlide147.xml"/><Relationship Id="rId1" Type="http://schemas.openxmlformats.org/officeDocument/2006/relationships/slideLayout" Target="../slideLayouts/slideLayout8.xml"/></Relationships>
</file>

<file path=ppt/slides/_rels/slide148.xml.rels><?xml version="1.0" encoding="UTF-8" standalone="yes"?>
<Relationships xmlns="http://schemas.openxmlformats.org/package/2006/relationships"><Relationship Id="rId2" Type="http://schemas.openxmlformats.org/officeDocument/2006/relationships/notesSlide" Target="../notesSlides/notesSlide148.xml"/><Relationship Id="rId1" Type="http://schemas.openxmlformats.org/officeDocument/2006/relationships/slideLayout" Target="../slideLayouts/slideLayout8.xml"/></Relationships>
</file>

<file path=ppt/slides/_rels/slide149.xml.rels><?xml version="1.0" encoding="UTF-8" standalone="yes"?>
<Relationships xmlns="http://schemas.openxmlformats.org/package/2006/relationships"><Relationship Id="rId2" Type="http://schemas.openxmlformats.org/officeDocument/2006/relationships/notesSlide" Target="../notesSlides/notesSlide149.xml"/><Relationship Id="rId1" Type="http://schemas.openxmlformats.org/officeDocument/2006/relationships/slideLayout" Target="../slideLayouts/slideLayout8.xml"/></Relationships>
</file>

<file path=ppt/slides/_rels/slide150.xml.rels><?xml version="1.0" encoding="UTF-8" standalone="yes"?>
<Relationships xmlns="http://schemas.openxmlformats.org/package/2006/relationships"><Relationship Id="rId2" Type="http://schemas.openxmlformats.org/officeDocument/2006/relationships/notesSlide" Target="../notesSlides/notesSlide150.xml"/><Relationship Id="rId1" Type="http://schemas.openxmlformats.org/officeDocument/2006/relationships/slideLayout" Target="../slideLayouts/slideLayout7.xml"/></Relationships>
</file>

<file path=ppt/slides/_rels/slide151.xml.rels><?xml version="1.0" encoding="UTF-8" standalone="yes"?>
<Relationships xmlns="http://schemas.openxmlformats.org/package/2006/relationships"><Relationship Id="rId2" Type="http://schemas.openxmlformats.org/officeDocument/2006/relationships/notesSlide" Target="../notesSlides/notesSlide151.xml"/><Relationship Id="rId1" Type="http://schemas.openxmlformats.org/officeDocument/2006/relationships/slideLayout" Target="../slideLayouts/slideLayout8.xml"/></Relationships>
</file>

<file path=ppt/slides/_rels/slide152.xml.rels><?xml version="1.0" encoding="UTF-8" standalone="yes"?>
<Relationships xmlns="http://schemas.openxmlformats.org/package/2006/relationships"><Relationship Id="rId2" Type="http://schemas.openxmlformats.org/officeDocument/2006/relationships/notesSlide" Target="../notesSlides/notesSlide152.xml"/><Relationship Id="rId1" Type="http://schemas.openxmlformats.org/officeDocument/2006/relationships/slideLayout" Target="../slideLayouts/slideLayout8.xml"/></Relationships>
</file>

<file path=ppt/slides/_rels/slide153.xml.rels><?xml version="1.0" encoding="UTF-8" standalone="yes"?>
<Relationships xmlns="http://schemas.openxmlformats.org/package/2006/relationships"><Relationship Id="rId2" Type="http://schemas.openxmlformats.org/officeDocument/2006/relationships/notesSlide" Target="../notesSlides/notesSlide153.xml"/><Relationship Id="rId1" Type="http://schemas.openxmlformats.org/officeDocument/2006/relationships/slideLayout" Target="../slideLayouts/slideLayout8.xml"/></Relationships>
</file>

<file path=ppt/slides/_rels/slide154.xml.rels><?xml version="1.0" encoding="UTF-8" standalone="yes"?>
<Relationships xmlns="http://schemas.openxmlformats.org/package/2006/relationships"><Relationship Id="rId2" Type="http://schemas.openxmlformats.org/officeDocument/2006/relationships/notesSlide" Target="../notesSlides/notesSlide154.xml"/><Relationship Id="rId1" Type="http://schemas.openxmlformats.org/officeDocument/2006/relationships/slideLayout" Target="../slideLayouts/slideLayout4.xml"/></Relationships>
</file>

<file path=ppt/slides/_rels/slide155.xml.rels><?xml version="1.0" encoding="UTF-8" standalone="yes"?>
<Relationships xmlns="http://schemas.openxmlformats.org/package/2006/relationships"><Relationship Id="rId2" Type="http://schemas.openxmlformats.org/officeDocument/2006/relationships/notesSlide" Target="../notesSlides/notesSlide155.xml"/><Relationship Id="rId1" Type="http://schemas.openxmlformats.org/officeDocument/2006/relationships/slideLayout" Target="../slideLayouts/slideLayout4.xml"/></Relationships>
</file>

<file path=ppt/slides/_rels/slide156.xml.rels><?xml version="1.0" encoding="UTF-8" standalone="yes"?>
<Relationships xmlns="http://schemas.openxmlformats.org/package/2006/relationships"><Relationship Id="rId2" Type="http://schemas.openxmlformats.org/officeDocument/2006/relationships/notesSlide" Target="../notesSlides/notesSlide156.xml"/><Relationship Id="rId1" Type="http://schemas.openxmlformats.org/officeDocument/2006/relationships/slideLayout" Target="../slideLayouts/slideLayout8.xml"/></Relationships>
</file>

<file path=ppt/slides/_rels/slide157.xml.rels><?xml version="1.0" encoding="UTF-8" standalone="yes"?>
<Relationships xmlns="http://schemas.openxmlformats.org/package/2006/relationships"><Relationship Id="rId2" Type="http://schemas.openxmlformats.org/officeDocument/2006/relationships/notesSlide" Target="../notesSlides/notesSlide157.xml"/><Relationship Id="rId1" Type="http://schemas.openxmlformats.org/officeDocument/2006/relationships/slideLayout" Target="../slideLayouts/slideLayout4.xml"/></Relationships>
</file>

<file path=ppt/slides/_rels/slide158.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notesSlide" Target="../notesSlides/notesSlide158.xml"/><Relationship Id="rId1" Type="http://schemas.openxmlformats.org/officeDocument/2006/relationships/slideLayout" Target="../slideLayouts/slideLayout3.xml"/></Relationships>
</file>

<file path=ppt/slides/_rels/slide159.xml.rels><?xml version="1.0" encoding="UTF-8" standalone="yes"?>
<Relationships xmlns="http://schemas.openxmlformats.org/package/2006/relationships"><Relationship Id="rId3" Type="http://schemas.openxmlformats.org/officeDocument/2006/relationships/image" Target="../media/image109.jpeg"/><Relationship Id="rId2" Type="http://schemas.openxmlformats.org/officeDocument/2006/relationships/notesSlide" Target="../notesSlides/notesSlide159.xml"/><Relationship Id="rId1" Type="http://schemas.openxmlformats.org/officeDocument/2006/relationships/slideLayout" Target="../slideLayouts/slideLayout7.xml"/></Relationships>
</file>

<file path=ppt/slides/_rels/slide160.xml.rels><?xml version="1.0" encoding="UTF-8" standalone="yes"?>
<Relationships xmlns="http://schemas.openxmlformats.org/package/2006/relationships"><Relationship Id="rId3" Type="http://schemas.openxmlformats.org/officeDocument/2006/relationships/image" Target="../media/image77.wmf"/><Relationship Id="rId2" Type="http://schemas.openxmlformats.org/officeDocument/2006/relationships/notesSlide" Target="../notesSlides/notesSlide160.xml"/><Relationship Id="rId1" Type="http://schemas.openxmlformats.org/officeDocument/2006/relationships/slideLayout" Target="../slideLayouts/slideLayout5.xml"/></Relationships>
</file>

<file path=ppt/slides/_rels/slide161.xml.rels><?xml version="1.0" encoding="UTF-8" standalone="yes"?>
<Relationships xmlns="http://schemas.openxmlformats.org/package/2006/relationships"><Relationship Id="rId3" Type="http://schemas.openxmlformats.org/officeDocument/2006/relationships/notesSlide" Target="../notesSlides/notesSlide161.xml"/><Relationship Id="rId2" Type="http://schemas.openxmlformats.org/officeDocument/2006/relationships/slideLayout" Target="../slideLayouts/slideLayout7.xml"/><Relationship Id="rId1" Type="http://schemas.openxmlformats.org/officeDocument/2006/relationships/vmlDrawing" Target="../drawings/vmlDrawing4.vml"/><Relationship Id="rId5" Type="http://schemas.openxmlformats.org/officeDocument/2006/relationships/oleObject" Target="../embeddings/Microsoft_Office_Excel_97-2003_Worksheet3.xls"/><Relationship Id="rId4" Type="http://schemas.openxmlformats.org/officeDocument/2006/relationships/oleObject" Target="../embeddings/Microsoft_Office_Excel_97-2003_Worksheet2.xls"/></Relationships>
</file>

<file path=ppt/slides/_rels/slide162.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notesSlide" Target="../notesSlides/notesSlide162.xml"/><Relationship Id="rId1" Type="http://schemas.openxmlformats.org/officeDocument/2006/relationships/slideLayout" Target="../slideLayouts/slideLayout3.xml"/></Relationships>
</file>

<file path=ppt/slides/_rels/slide163.xml.rels><?xml version="1.0" encoding="UTF-8" standalone="yes"?>
<Relationships xmlns="http://schemas.openxmlformats.org/package/2006/relationships"><Relationship Id="rId3" Type="http://schemas.openxmlformats.org/officeDocument/2006/relationships/image" Target="../media/image112.png"/><Relationship Id="rId2" Type="http://schemas.openxmlformats.org/officeDocument/2006/relationships/notesSlide" Target="../notesSlides/notesSlide163.xml"/><Relationship Id="rId1" Type="http://schemas.openxmlformats.org/officeDocument/2006/relationships/slideLayout" Target="../slideLayouts/slideLayout10.xml"/></Relationships>
</file>

<file path=ppt/slides/_rels/slide164.xml.rels><?xml version="1.0" encoding="UTF-8" standalone="yes"?>
<Relationships xmlns="http://schemas.openxmlformats.org/package/2006/relationships"><Relationship Id="rId2" Type="http://schemas.openxmlformats.org/officeDocument/2006/relationships/notesSlide" Target="../notesSlides/notesSlide164.xml"/><Relationship Id="rId1" Type="http://schemas.openxmlformats.org/officeDocument/2006/relationships/slideLayout" Target="../slideLayouts/slideLayout7.xml"/></Relationships>
</file>

<file path=ppt/slides/_rels/slide165.xml.rels><?xml version="1.0" encoding="UTF-8" standalone="yes"?>
<Relationships xmlns="http://schemas.openxmlformats.org/package/2006/relationships"><Relationship Id="rId2" Type="http://schemas.openxmlformats.org/officeDocument/2006/relationships/notesSlide" Target="../notesSlides/notesSlide165.xml"/><Relationship Id="rId1" Type="http://schemas.openxmlformats.org/officeDocument/2006/relationships/slideLayout" Target="../slideLayouts/slideLayout4.xml"/></Relationships>
</file>

<file path=ppt/slides/_rels/slide166.xml.rels><?xml version="1.0" encoding="UTF-8" standalone="yes"?>
<Relationships xmlns="http://schemas.openxmlformats.org/package/2006/relationships"><Relationship Id="rId3" Type="http://schemas.openxmlformats.org/officeDocument/2006/relationships/image" Target="../media/image113.png"/><Relationship Id="rId2" Type="http://schemas.openxmlformats.org/officeDocument/2006/relationships/notesSlide" Target="../notesSlides/notesSlide166.xml"/><Relationship Id="rId1" Type="http://schemas.openxmlformats.org/officeDocument/2006/relationships/slideLayout" Target="../slideLayouts/slideLayout10.xml"/></Relationships>
</file>

<file path=ppt/slides/_rels/slide167.xml.rels><?xml version="1.0" encoding="UTF-8" standalone="yes"?>
<Relationships xmlns="http://schemas.openxmlformats.org/package/2006/relationships"><Relationship Id="rId3" Type="http://schemas.openxmlformats.org/officeDocument/2006/relationships/image" Target="../media/image114.png"/><Relationship Id="rId2" Type="http://schemas.openxmlformats.org/officeDocument/2006/relationships/notesSlide" Target="../notesSlides/notesSlide167.xml"/><Relationship Id="rId1" Type="http://schemas.openxmlformats.org/officeDocument/2006/relationships/slideLayout" Target="../slideLayouts/slideLayout9.xml"/><Relationship Id="rId4" Type="http://schemas.openxmlformats.org/officeDocument/2006/relationships/slide" Target="slide2.xml"/></Relationships>
</file>

<file path=ppt/slides/_rels/slide168.xml.rels><?xml version="1.0" encoding="UTF-8" standalone="yes"?>
<Relationships xmlns="http://schemas.openxmlformats.org/package/2006/relationships"><Relationship Id="rId3" Type="http://schemas.openxmlformats.org/officeDocument/2006/relationships/image" Target="../media/image115.png"/><Relationship Id="rId2" Type="http://schemas.openxmlformats.org/officeDocument/2006/relationships/notesSlide" Target="../notesSlides/notesSlide168.xml"/><Relationship Id="rId1" Type="http://schemas.openxmlformats.org/officeDocument/2006/relationships/slideLayout" Target="../slideLayouts/slideLayout9.xml"/></Relationships>
</file>

<file path=ppt/slides/_rels/slide169.xml.rels><?xml version="1.0" encoding="UTF-8" standalone="yes"?>
<Relationships xmlns="http://schemas.openxmlformats.org/package/2006/relationships"><Relationship Id="rId2" Type="http://schemas.openxmlformats.org/officeDocument/2006/relationships/notesSlide" Target="../notesSlides/notesSlide169.xml"/><Relationship Id="rId1" Type="http://schemas.openxmlformats.org/officeDocument/2006/relationships/slideLayout" Target="../slideLayouts/slideLayout7.xml"/></Relationships>
</file>

<file path=ppt/slides/_rels/slide170.xml.rels><?xml version="1.0" encoding="UTF-8" standalone="yes"?>
<Relationships xmlns="http://schemas.openxmlformats.org/package/2006/relationships"><Relationship Id="rId3" Type="http://schemas.openxmlformats.org/officeDocument/2006/relationships/image" Target="../media/image116.png"/><Relationship Id="rId2" Type="http://schemas.openxmlformats.org/officeDocument/2006/relationships/notesSlide" Target="../notesSlides/notesSlide170.xml"/><Relationship Id="rId1" Type="http://schemas.openxmlformats.org/officeDocument/2006/relationships/slideLayout" Target="../slideLayouts/slideLayout9.xml"/><Relationship Id="rId5" Type="http://schemas.openxmlformats.org/officeDocument/2006/relationships/image" Target="../media/image118.jpeg"/><Relationship Id="rId4" Type="http://schemas.openxmlformats.org/officeDocument/2006/relationships/image" Target="../media/image117.png"/></Relationships>
</file>

<file path=ppt/slides/_rels/slide171.xml.rels><?xml version="1.0" encoding="UTF-8" standalone="yes"?>
<Relationships xmlns="http://schemas.openxmlformats.org/package/2006/relationships"><Relationship Id="rId3" Type="http://schemas.openxmlformats.org/officeDocument/2006/relationships/image" Target="../media/image119.png"/><Relationship Id="rId2" Type="http://schemas.openxmlformats.org/officeDocument/2006/relationships/notesSlide" Target="../notesSlides/notesSlide171.xml"/><Relationship Id="rId1" Type="http://schemas.openxmlformats.org/officeDocument/2006/relationships/slideLayout" Target="../slideLayouts/slideLayout3.xml"/><Relationship Id="rId4" Type="http://schemas.openxmlformats.org/officeDocument/2006/relationships/slide" Target="slide2.xml"/></Relationships>
</file>

<file path=ppt/slides/_rels/slide172.xml.rels><?xml version="1.0" encoding="UTF-8" standalone="yes"?>
<Relationships xmlns="http://schemas.openxmlformats.org/package/2006/relationships"><Relationship Id="rId8" Type="http://schemas.openxmlformats.org/officeDocument/2006/relationships/image" Target="../media/image125.png"/><Relationship Id="rId3" Type="http://schemas.openxmlformats.org/officeDocument/2006/relationships/image" Target="../media/image120.jpeg"/><Relationship Id="rId7" Type="http://schemas.openxmlformats.org/officeDocument/2006/relationships/image" Target="../media/image124.png"/><Relationship Id="rId2" Type="http://schemas.openxmlformats.org/officeDocument/2006/relationships/notesSlide" Target="../notesSlides/notesSlide172.xml"/><Relationship Id="rId1" Type="http://schemas.openxmlformats.org/officeDocument/2006/relationships/slideLayout" Target="../slideLayouts/slideLayout5.xml"/><Relationship Id="rId6" Type="http://schemas.openxmlformats.org/officeDocument/2006/relationships/image" Target="../media/image123.jpeg"/><Relationship Id="rId5" Type="http://schemas.openxmlformats.org/officeDocument/2006/relationships/image" Target="../media/image122.png"/><Relationship Id="rId10" Type="http://schemas.openxmlformats.org/officeDocument/2006/relationships/image" Target="../media/image127.jpeg"/><Relationship Id="rId4" Type="http://schemas.openxmlformats.org/officeDocument/2006/relationships/image" Target="../media/image121.png"/><Relationship Id="rId9" Type="http://schemas.openxmlformats.org/officeDocument/2006/relationships/image" Target="../media/image126.png"/></Relationships>
</file>

<file path=ppt/slides/_rels/slide173.xml.rels><?xml version="1.0" encoding="UTF-8" standalone="yes"?>
<Relationships xmlns="http://schemas.openxmlformats.org/package/2006/relationships"><Relationship Id="rId2" Type="http://schemas.openxmlformats.org/officeDocument/2006/relationships/notesSlide" Target="../notesSlides/notesSlide173.xml"/><Relationship Id="rId1" Type="http://schemas.openxmlformats.org/officeDocument/2006/relationships/slideLayout" Target="../slideLayouts/slideLayout4.xml"/></Relationships>
</file>

<file path=ppt/slides/_rels/slide174.xml.rels><?xml version="1.0" encoding="UTF-8" standalone="yes"?>
<Relationships xmlns="http://schemas.openxmlformats.org/package/2006/relationships"><Relationship Id="rId3" Type="http://schemas.openxmlformats.org/officeDocument/2006/relationships/image" Target="../media/image128.png"/><Relationship Id="rId2" Type="http://schemas.openxmlformats.org/officeDocument/2006/relationships/notesSlide" Target="../notesSlides/notesSlide174.xml"/><Relationship Id="rId1" Type="http://schemas.openxmlformats.org/officeDocument/2006/relationships/slideLayout" Target="../slideLayouts/slideLayout4.xml"/></Relationships>
</file>

<file path=ppt/slides/_rels/slide175.xml.rels><?xml version="1.0" encoding="UTF-8" standalone="yes"?>
<Relationships xmlns="http://schemas.openxmlformats.org/package/2006/relationships"><Relationship Id="rId3" Type="http://schemas.openxmlformats.org/officeDocument/2006/relationships/image" Target="../media/image129.png"/><Relationship Id="rId2" Type="http://schemas.openxmlformats.org/officeDocument/2006/relationships/notesSlide" Target="../notesSlides/notesSlide175.xml"/><Relationship Id="rId1" Type="http://schemas.openxmlformats.org/officeDocument/2006/relationships/slideLayout" Target="../slideLayouts/slideLayout7.xml"/></Relationships>
</file>

<file path=ppt/slides/_rels/slide176.xml.rels><?xml version="1.0" encoding="UTF-8" standalone="yes"?>
<Relationships xmlns="http://schemas.openxmlformats.org/package/2006/relationships"><Relationship Id="rId2" Type="http://schemas.openxmlformats.org/officeDocument/2006/relationships/notesSlide" Target="../notesSlides/notesSlide176.xml"/><Relationship Id="rId1" Type="http://schemas.openxmlformats.org/officeDocument/2006/relationships/slideLayout" Target="../slideLayouts/slideLayout4.xml"/></Relationships>
</file>

<file path=ppt/slides/_rels/slide177.xml.rels><?xml version="1.0" encoding="UTF-8" standalone="yes"?>
<Relationships xmlns="http://schemas.openxmlformats.org/package/2006/relationships"><Relationship Id="rId3" Type="http://schemas.openxmlformats.org/officeDocument/2006/relationships/image" Target="../media/image130.png"/><Relationship Id="rId2" Type="http://schemas.openxmlformats.org/officeDocument/2006/relationships/notesSlide" Target="../notesSlides/notesSlide177.xml"/><Relationship Id="rId1" Type="http://schemas.openxmlformats.org/officeDocument/2006/relationships/slideLayout" Target="../slideLayouts/slideLayout7.xml"/></Relationships>
</file>

<file path=ppt/slides/_rels/slide178.xml.rels><?xml version="1.0" encoding="UTF-8" standalone="yes"?>
<Relationships xmlns="http://schemas.openxmlformats.org/package/2006/relationships"><Relationship Id="rId3" Type="http://schemas.openxmlformats.org/officeDocument/2006/relationships/image" Target="../media/image131.wmf"/><Relationship Id="rId2" Type="http://schemas.openxmlformats.org/officeDocument/2006/relationships/notesSlide" Target="../notesSlides/notesSlide178.xml"/><Relationship Id="rId1" Type="http://schemas.openxmlformats.org/officeDocument/2006/relationships/slideLayout" Target="../slideLayouts/slideLayout10.xml"/></Relationships>
</file>

<file path=ppt/slides/_rels/slide179.xml.rels><?xml version="1.0" encoding="UTF-8" standalone="yes"?>
<Relationships xmlns="http://schemas.openxmlformats.org/package/2006/relationships"><Relationship Id="rId2" Type="http://schemas.openxmlformats.org/officeDocument/2006/relationships/notesSlide" Target="../notesSlides/notesSlide179.xml"/><Relationship Id="rId1" Type="http://schemas.openxmlformats.org/officeDocument/2006/relationships/slideLayout" Target="../slideLayouts/slideLayout4.xml"/></Relationships>
</file>

<file path=ppt/slides/_rels/slide180.xml.rels><?xml version="1.0" encoding="UTF-8" standalone="yes"?>
<Relationships xmlns="http://schemas.openxmlformats.org/package/2006/relationships"><Relationship Id="rId3" Type="http://schemas.openxmlformats.org/officeDocument/2006/relationships/image" Target="../media/image132.png"/><Relationship Id="rId2" Type="http://schemas.openxmlformats.org/officeDocument/2006/relationships/notesSlide" Target="../notesSlides/notesSlide180.xml"/><Relationship Id="rId1" Type="http://schemas.openxmlformats.org/officeDocument/2006/relationships/slideLayout" Target="../slideLayouts/slideLayout7.xml"/></Relationships>
</file>

<file path=ppt/slides/_rels/slide181.xml.rels><?xml version="1.0" encoding="UTF-8" standalone="yes"?>
<Relationships xmlns="http://schemas.openxmlformats.org/package/2006/relationships"><Relationship Id="rId2" Type="http://schemas.openxmlformats.org/officeDocument/2006/relationships/notesSlide" Target="../notesSlides/notesSlide181.xml"/><Relationship Id="rId1" Type="http://schemas.openxmlformats.org/officeDocument/2006/relationships/slideLayout" Target="../slideLayouts/slideLayout4.xml"/></Relationships>
</file>

<file path=ppt/slides/_rels/slide182.xml.rels><?xml version="1.0" encoding="UTF-8" standalone="yes"?>
<Relationships xmlns="http://schemas.openxmlformats.org/package/2006/relationships"><Relationship Id="rId2" Type="http://schemas.openxmlformats.org/officeDocument/2006/relationships/notesSlide" Target="../notesSlides/notesSlide182.xml"/><Relationship Id="rId1" Type="http://schemas.openxmlformats.org/officeDocument/2006/relationships/slideLayout" Target="../slideLayouts/slideLayout4.xml"/></Relationships>
</file>

<file path=ppt/slides/_rels/slide183.xml.rels><?xml version="1.0" encoding="UTF-8" standalone="yes"?>
<Relationships xmlns="http://schemas.openxmlformats.org/package/2006/relationships"><Relationship Id="rId2" Type="http://schemas.openxmlformats.org/officeDocument/2006/relationships/notesSlide" Target="../notesSlides/notesSlide183.xml"/><Relationship Id="rId1" Type="http://schemas.openxmlformats.org/officeDocument/2006/relationships/slideLayout" Target="../slideLayouts/slideLayout4.xml"/></Relationships>
</file>

<file path=ppt/slides/_rels/slide184.xml.rels><?xml version="1.0" encoding="UTF-8" standalone="yes"?>
<Relationships xmlns="http://schemas.openxmlformats.org/package/2006/relationships"><Relationship Id="rId3" Type="http://schemas.openxmlformats.org/officeDocument/2006/relationships/image" Target="../media/image133.png"/><Relationship Id="rId2" Type="http://schemas.openxmlformats.org/officeDocument/2006/relationships/notesSlide" Target="../notesSlides/notesSlide184.xml"/><Relationship Id="rId1" Type="http://schemas.openxmlformats.org/officeDocument/2006/relationships/slideLayout" Target="../slideLayouts/slideLayout7.xml"/></Relationships>
</file>

<file path=ppt/slides/_rels/slide185.xml.rels><?xml version="1.0" encoding="UTF-8" standalone="yes"?>
<Relationships xmlns="http://schemas.openxmlformats.org/package/2006/relationships"><Relationship Id="rId2" Type="http://schemas.openxmlformats.org/officeDocument/2006/relationships/notesSlide" Target="../notesSlides/notesSlide185.xml"/><Relationship Id="rId1" Type="http://schemas.openxmlformats.org/officeDocument/2006/relationships/slideLayout" Target="../slideLayouts/slideLayout4.xml"/></Relationships>
</file>

<file path=ppt/slides/_rels/slide186.xml.rels><?xml version="1.0" encoding="UTF-8" standalone="yes"?>
<Relationships xmlns="http://schemas.openxmlformats.org/package/2006/relationships"><Relationship Id="rId2" Type="http://schemas.openxmlformats.org/officeDocument/2006/relationships/notesSlide" Target="../notesSlides/notesSlide186.xml"/><Relationship Id="rId1" Type="http://schemas.openxmlformats.org/officeDocument/2006/relationships/slideLayout" Target="../slideLayouts/slideLayout10.xml"/></Relationships>
</file>

<file path=ppt/slides/_rels/slide187.xml.rels><?xml version="1.0" encoding="UTF-8" standalone="yes"?>
<Relationships xmlns="http://schemas.openxmlformats.org/package/2006/relationships"><Relationship Id="rId2" Type="http://schemas.openxmlformats.org/officeDocument/2006/relationships/notesSlide" Target="../notesSlides/notesSlide187.xml"/><Relationship Id="rId1" Type="http://schemas.openxmlformats.org/officeDocument/2006/relationships/slideLayout" Target="../slideLayouts/slideLayout4.xml"/></Relationships>
</file>

<file path=ppt/slides/_rels/slide188.xml.rels><?xml version="1.0" encoding="UTF-8" standalone="yes"?>
<Relationships xmlns="http://schemas.openxmlformats.org/package/2006/relationships"><Relationship Id="rId2" Type="http://schemas.openxmlformats.org/officeDocument/2006/relationships/notesSlide" Target="../notesSlides/notesSlide188.xml"/><Relationship Id="rId1" Type="http://schemas.openxmlformats.org/officeDocument/2006/relationships/slideLayout" Target="../slideLayouts/slideLayout4.xml"/></Relationships>
</file>

<file path=ppt/slides/_rels/slide189.xml.rels><?xml version="1.0" encoding="UTF-8" standalone="yes"?>
<Relationships xmlns="http://schemas.openxmlformats.org/package/2006/relationships"><Relationship Id="rId2" Type="http://schemas.openxmlformats.org/officeDocument/2006/relationships/notesSlide" Target="../notesSlides/notesSlide189.xml"/><Relationship Id="rId1" Type="http://schemas.openxmlformats.org/officeDocument/2006/relationships/slideLayout" Target="../slideLayouts/slideLayout4.xml"/></Relationships>
</file>

<file path=ppt/slides/_rels/slide190.xml.rels><?xml version="1.0" encoding="UTF-8" standalone="yes"?>
<Relationships xmlns="http://schemas.openxmlformats.org/package/2006/relationships"><Relationship Id="rId3" Type="http://schemas.openxmlformats.org/officeDocument/2006/relationships/image" Target="../media/image134.png"/><Relationship Id="rId2" Type="http://schemas.openxmlformats.org/officeDocument/2006/relationships/notesSlide" Target="../notesSlides/notesSlide190.xml"/><Relationship Id="rId1" Type="http://schemas.openxmlformats.org/officeDocument/2006/relationships/slideLayout" Target="../slideLayouts/slideLayout10.xml"/></Relationships>
</file>

<file path=ppt/slides/_rels/slide191.xml.rels><?xml version="1.0" encoding="UTF-8" standalone="yes"?>
<Relationships xmlns="http://schemas.openxmlformats.org/package/2006/relationships"><Relationship Id="rId3" Type="http://schemas.openxmlformats.org/officeDocument/2006/relationships/hyperlink" Target="http://www.waters.com/" TargetMode="External"/><Relationship Id="rId2" Type="http://schemas.openxmlformats.org/officeDocument/2006/relationships/notesSlide" Target="../notesSlides/notesSlide191.xml"/><Relationship Id="rId1" Type="http://schemas.openxmlformats.org/officeDocument/2006/relationships/slideLayout" Target="../slideLayouts/slideLayout4.xml"/></Relationships>
</file>

<file path=ppt/slides/_rels/slide192.xml.rels><?xml version="1.0" encoding="UTF-8" standalone="yes"?>
<Relationships xmlns="http://schemas.openxmlformats.org/package/2006/relationships"><Relationship Id="rId2" Type="http://schemas.openxmlformats.org/officeDocument/2006/relationships/notesSlide" Target="../notesSlides/notesSlide192.xml"/><Relationship Id="rId1" Type="http://schemas.openxmlformats.org/officeDocument/2006/relationships/slideLayout" Target="../slideLayouts/slideLayout4.xml"/></Relationships>
</file>

<file path=ppt/slides/_rels/slide193.xml.rels><?xml version="1.0" encoding="UTF-8" standalone="yes"?>
<Relationships xmlns="http://schemas.openxmlformats.org/package/2006/relationships"><Relationship Id="rId2" Type="http://schemas.openxmlformats.org/officeDocument/2006/relationships/notesSlide" Target="../notesSlides/notesSlide193.xml"/><Relationship Id="rId1" Type="http://schemas.openxmlformats.org/officeDocument/2006/relationships/slideLayout" Target="../slideLayouts/slideLayout9.xml"/></Relationships>
</file>

<file path=ppt/slides/_rels/slide194.xml.rels><?xml version="1.0" encoding="UTF-8" standalone="yes"?>
<Relationships xmlns="http://schemas.openxmlformats.org/package/2006/relationships"><Relationship Id="rId2" Type="http://schemas.openxmlformats.org/officeDocument/2006/relationships/notesSlide" Target="../notesSlides/notesSlide194.xml"/><Relationship Id="rId1" Type="http://schemas.openxmlformats.org/officeDocument/2006/relationships/slideLayout" Target="../slideLayouts/slideLayout4.xml"/></Relationships>
</file>

<file path=ppt/slides/_rels/slide195.xml.rels><?xml version="1.0" encoding="UTF-8" standalone="yes"?>
<Relationships xmlns="http://schemas.openxmlformats.org/package/2006/relationships"><Relationship Id="rId2" Type="http://schemas.openxmlformats.org/officeDocument/2006/relationships/notesSlide" Target="../notesSlides/notesSlide195.xml"/><Relationship Id="rId1" Type="http://schemas.openxmlformats.org/officeDocument/2006/relationships/slideLayout" Target="../slideLayouts/slideLayout4.xml"/></Relationships>
</file>

<file path=ppt/slides/_rels/slide196.xml.rels><?xml version="1.0" encoding="UTF-8" standalone="yes"?>
<Relationships xmlns="http://schemas.openxmlformats.org/package/2006/relationships"><Relationship Id="rId3" Type="http://schemas.openxmlformats.org/officeDocument/2006/relationships/image" Target="../media/image135.png"/><Relationship Id="rId2" Type="http://schemas.openxmlformats.org/officeDocument/2006/relationships/notesSlide" Target="../notesSlides/notesSlide196.xml"/><Relationship Id="rId1" Type="http://schemas.openxmlformats.org/officeDocument/2006/relationships/slideLayout" Target="../slideLayouts/slideLayout7.xml"/></Relationships>
</file>

<file path=ppt/slides/_rels/slide197.xml.rels><?xml version="1.0" encoding="UTF-8" standalone="yes"?>
<Relationships xmlns="http://schemas.openxmlformats.org/package/2006/relationships"><Relationship Id="rId2" Type="http://schemas.openxmlformats.org/officeDocument/2006/relationships/notesSlide" Target="../notesSlides/notesSlide197.xml"/><Relationship Id="rId1" Type="http://schemas.openxmlformats.org/officeDocument/2006/relationships/slideLayout" Target="../slideLayouts/slideLayout10.xml"/></Relationships>
</file>

<file path=ppt/slides/_rels/slide198.xml.rels><?xml version="1.0" encoding="UTF-8" standalone="yes"?>
<Relationships xmlns="http://schemas.openxmlformats.org/package/2006/relationships"><Relationship Id="rId3" Type="http://schemas.openxmlformats.org/officeDocument/2006/relationships/image" Target="../media/image136.png"/><Relationship Id="rId2" Type="http://schemas.openxmlformats.org/officeDocument/2006/relationships/notesSlide" Target="../notesSlides/notesSlide198.xml"/><Relationship Id="rId1" Type="http://schemas.openxmlformats.org/officeDocument/2006/relationships/slideLayout" Target="../slideLayouts/slideLayout10.xml"/></Relationships>
</file>

<file path=ppt/slides/_rels/slide199.xml.rels><?xml version="1.0" encoding="UTF-8" standalone="yes"?>
<Relationships xmlns="http://schemas.openxmlformats.org/package/2006/relationships"><Relationship Id="rId3" Type="http://schemas.openxmlformats.org/officeDocument/2006/relationships/notesSlide" Target="../notesSlides/notesSlide199.xml"/><Relationship Id="rId2" Type="http://schemas.openxmlformats.org/officeDocument/2006/relationships/slideLayout" Target="../slideLayouts/slideLayout10.xml"/><Relationship Id="rId1" Type="http://schemas.openxmlformats.org/officeDocument/2006/relationships/vmlDrawing" Target="../drawings/vmlDrawing5.vml"/><Relationship Id="rId4" Type="http://schemas.openxmlformats.org/officeDocument/2006/relationships/oleObject" Target="../embeddings/oleObject3.bin"/></Relationships>
</file>

<file path=ppt/slides/_rels/slide200.xml.rels><?xml version="1.0" encoding="UTF-8" standalone="yes"?>
<Relationships xmlns="http://schemas.openxmlformats.org/package/2006/relationships"><Relationship Id="rId2" Type="http://schemas.openxmlformats.org/officeDocument/2006/relationships/notesSlide" Target="../notesSlides/notesSlide200.xml"/><Relationship Id="rId1" Type="http://schemas.openxmlformats.org/officeDocument/2006/relationships/slideLayout" Target="../slideLayouts/slideLayout7.xml"/></Relationships>
</file>

<file path=ppt/slides/_rels/slide201.xml.rels><?xml version="1.0" encoding="UTF-8" standalone="yes"?>
<Relationships xmlns="http://schemas.openxmlformats.org/package/2006/relationships"><Relationship Id="rId2" Type="http://schemas.openxmlformats.org/officeDocument/2006/relationships/notesSlide" Target="../notesSlides/notesSlide201.xml"/><Relationship Id="rId1" Type="http://schemas.openxmlformats.org/officeDocument/2006/relationships/slideLayout" Target="../slideLayouts/slideLayout10.xml"/></Relationships>
</file>

<file path=ppt/slides/_rels/slide202.xml.rels><?xml version="1.0" encoding="UTF-8" standalone="yes"?>
<Relationships xmlns="http://schemas.openxmlformats.org/package/2006/relationships"><Relationship Id="rId3" Type="http://schemas.openxmlformats.org/officeDocument/2006/relationships/notesSlide" Target="../notesSlides/notesSlide202.xml"/><Relationship Id="rId2" Type="http://schemas.openxmlformats.org/officeDocument/2006/relationships/slideLayout" Target="../slideLayouts/slideLayout3.xml"/><Relationship Id="rId1" Type="http://schemas.openxmlformats.org/officeDocument/2006/relationships/vmlDrawing" Target="../drawings/vmlDrawing6.vml"/><Relationship Id="rId5" Type="http://schemas.openxmlformats.org/officeDocument/2006/relationships/slide" Target="slide2.xml"/><Relationship Id="rId4" Type="http://schemas.openxmlformats.org/officeDocument/2006/relationships/oleObject" Target="../embeddings/oleObject4.bin"/></Relationships>
</file>

<file path=ppt/slides/_rels/slide203.xml.rels><?xml version="1.0" encoding="UTF-8" standalone="yes"?>
<Relationships xmlns="http://schemas.openxmlformats.org/package/2006/relationships"><Relationship Id="rId2" Type="http://schemas.openxmlformats.org/officeDocument/2006/relationships/notesSlide" Target="../notesSlides/notesSlide203.xml"/><Relationship Id="rId1" Type="http://schemas.openxmlformats.org/officeDocument/2006/relationships/slideLayout" Target="../slideLayouts/slideLayout4.xml"/></Relationships>
</file>

<file path=ppt/slides/_rels/slide204.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notesSlide" Target="../notesSlides/notesSlide204.xml"/><Relationship Id="rId1" Type="http://schemas.openxmlformats.org/officeDocument/2006/relationships/slideLayout" Target="../slideLayouts/slideLayout3.xml"/></Relationships>
</file>

<file path=ppt/slides/_rels/slide205.xml.rels><?xml version="1.0" encoding="UTF-8" standalone="yes"?>
<Relationships xmlns="http://schemas.openxmlformats.org/package/2006/relationships"><Relationship Id="rId3" Type="http://schemas.openxmlformats.org/officeDocument/2006/relationships/image" Target="../media/image139.png"/><Relationship Id="rId2" Type="http://schemas.openxmlformats.org/officeDocument/2006/relationships/notesSlide" Target="../notesSlides/notesSlide205.xml"/><Relationship Id="rId1" Type="http://schemas.openxmlformats.org/officeDocument/2006/relationships/slideLayout" Target="../slideLayouts/slideLayout10.xml"/></Relationships>
</file>

<file path=ppt/slides/_rels/slide206.xml.rels><?xml version="1.0" encoding="UTF-8" standalone="yes"?>
<Relationships xmlns="http://schemas.openxmlformats.org/package/2006/relationships"><Relationship Id="rId2" Type="http://schemas.openxmlformats.org/officeDocument/2006/relationships/notesSlide" Target="../notesSlides/notesSlide206.xml"/><Relationship Id="rId1" Type="http://schemas.openxmlformats.org/officeDocument/2006/relationships/slideLayout" Target="../slideLayouts/slideLayout8.xml"/></Relationships>
</file>

<file path=ppt/slides/_rels/slide207.xml.rels><?xml version="1.0" encoding="UTF-8" standalone="yes"?>
<Relationships xmlns="http://schemas.openxmlformats.org/package/2006/relationships"><Relationship Id="rId3" Type="http://schemas.openxmlformats.org/officeDocument/2006/relationships/notesSlide" Target="../notesSlides/notesSlide207.xml"/><Relationship Id="rId2" Type="http://schemas.openxmlformats.org/officeDocument/2006/relationships/slideLayout" Target="../slideLayouts/slideLayout10.xml"/><Relationship Id="rId1" Type="http://schemas.openxmlformats.org/officeDocument/2006/relationships/vmlDrawing" Target="../drawings/vmlDrawing7.vml"/><Relationship Id="rId4" Type="http://schemas.openxmlformats.org/officeDocument/2006/relationships/oleObject" Target="../embeddings/oleObject5.bin"/></Relationships>
</file>

<file path=ppt/slides/_rels/slide208.xml.rels><?xml version="1.0" encoding="UTF-8" standalone="yes"?>
<Relationships xmlns="http://schemas.openxmlformats.org/package/2006/relationships"><Relationship Id="rId2" Type="http://schemas.openxmlformats.org/officeDocument/2006/relationships/notesSlide" Target="../notesSlides/notesSlide208.xml"/><Relationship Id="rId1" Type="http://schemas.openxmlformats.org/officeDocument/2006/relationships/slideLayout" Target="../slideLayouts/slideLayout8.xml"/></Relationships>
</file>

<file path=ppt/slides/_rels/slide209.xml.rels><?xml version="1.0" encoding="UTF-8" standalone="yes"?>
<Relationships xmlns="http://schemas.openxmlformats.org/package/2006/relationships"><Relationship Id="rId3" Type="http://schemas.openxmlformats.org/officeDocument/2006/relationships/image" Target="../media/image109.jpeg"/><Relationship Id="rId2" Type="http://schemas.openxmlformats.org/officeDocument/2006/relationships/notesSlide" Target="../notesSlides/notesSlide209.xml"/><Relationship Id="rId1" Type="http://schemas.openxmlformats.org/officeDocument/2006/relationships/slideLayout" Target="../slideLayouts/slideLayout7.xml"/></Relationships>
</file>

<file path=ppt/slides/_rels/slide210.xml.rels><?xml version="1.0" encoding="UTF-8" standalone="yes"?>
<Relationships xmlns="http://schemas.openxmlformats.org/package/2006/relationships"><Relationship Id="rId3" Type="http://schemas.openxmlformats.org/officeDocument/2006/relationships/image" Target="../media/image141.png"/><Relationship Id="rId2" Type="http://schemas.openxmlformats.org/officeDocument/2006/relationships/notesSlide" Target="../notesSlides/notesSlide210.xml"/><Relationship Id="rId1" Type="http://schemas.openxmlformats.org/officeDocument/2006/relationships/slideLayout" Target="../slideLayouts/slideLayout10.xml"/></Relationships>
</file>

<file path=ppt/slides/_rels/slide211.xml.rels><?xml version="1.0" encoding="UTF-8" standalone="yes"?>
<Relationships xmlns="http://schemas.openxmlformats.org/package/2006/relationships"><Relationship Id="rId2" Type="http://schemas.openxmlformats.org/officeDocument/2006/relationships/notesSlide" Target="../notesSlides/notesSlide211.xml"/><Relationship Id="rId1" Type="http://schemas.openxmlformats.org/officeDocument/2006/relationships/slideLayout" Target="../slideLayouts/slideLayout10.xml"/></Relationships>
</file>

<file path=ppt/slides/_rels/slide212.xml.rels><?xml version="1.0" encoding="UTF-8" standalone="yes"?>
<Relationships xmlns="http://schemas.openxmlformats.org/package/2006/relationships"><Relationship Id="rId2" Type="http://schemas.openxmlformats.org/officeDocument/2006/relationships/notesSlide" Target="../notesSlides/notesSlide212.xml"/><Relationship Id="rId1" Type="http://schemas.openxmlformats.org/officeDocument/2006/relationships/slideLayout" Target="../slideLayouts/slideLayout8.xml"/></Relationships>
</file>

<file path=ppt/slides/_rels/slide213.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notesSlide" Target="../notesSlides/notesSlide213.xml"/><Relationship Id="rId1" Type="http://schemas.openxmlformats.org/officeDocument/2006/relationships/slideLayout" Target="../slideLayouts/slideLayout3.xml"/></Relationships>
</file>

<file path=ppt/slides/_rels/slide214.xml.rels><?xml version="1.0" encoding="UTF-8" standalone="yes"?>
<Relationships xmlns="http://schemas.openxmlformats.org/package/2006/relationships"><Relationship Id="rId2" Type="http://schemas.openxmlformats.org/officeDocument/2006/relationships/notesSlide" Target="../notesSlides/notesSlide214.xml"/><Relationship Id="rId1" Type="http://schemas.openxmlformats.org/officeDocument/2006/relationships/slideLayout" Target="../slideLayouts/slideLayout7.xml"/></Relationships>
</file>

<file path=ppt/slides/_rels/slide215.xml.rels><?xml version="1.0" encoding="UTF-8" standalone="yes"?>
<Relationships xmlns="http://schemas.openxmlformats.org/package/2006/relationships"><Relationship Id="rId2" Type="http://schemas.openxmlformats.org/officeDocument/2006/relationships/notesSlide" Target="../notesSlides/notesSlide215.xml"/><Relationship Id="rId1" Type="http://schemas.openxmlformats.org/officeDocument/2006/relationships/slideLayout" Target="../slideLayouts/slideLayout4.xml"/></Relationships>
</file>

<file path=ppt/slides/_rels/slide216.xml.rels><?xml version="1.0" encoding="UTF-8" standalone="yes"?>
<Relationships xmlns="http://schemas.openxmlformats.org/package/2006/relationships"><Relationship Id="rId3" Type="http://schemas.openxmlformats.org/officeDocument/2006/relationships/image" Target="../media/image142.png"/><Relationship Id="rId2" Type="http://schemas.openxmlformats.org/officeDocument/2006/relationships/notesSlide" Target="../notesSlides/notesSlide216.xml"/><Relationship Id="rId1" Type="http://schemas.openxmlformats.org/officeDocument/2006/relationships/slideLayout" Target="../slideLayouts/slideLayout10.xml"/></Relationships>
</file>

<file path=ppt/slides/_rels/slide217.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notesSlide" Target="../notesSlides/notesSlide217.xml"/><Relationship Id="rId1" Type="http://schemas.openxmlformats.org/officeDocument/2006/relationships/slideLayout" Target="../slideLayouts/slideLayout3.xml"/></Relationships>
</file>

<file path=ppt/slides/_rels/slide218.xml.rels><?xml version="1.0" encoding="UTF-8" standalone="yes"?>
<Relationships xmlns="http://schemas.openxmlformats.org/package/2006/relationships"><Relationship Id="rId2" Type="http://schemas.openxmlformats.org/officeDocument/2006/relationships/notesSlide" Target="../notesSlides/notesSlide218.xml"/><Relationship Id="rId1" Type="http://schemas.openxmlformats.org/officeDocument/2006/relationships/slideLayout" Target="../slideLayouts/slideLayout8.xml"/></Relationships>
</file>

<file path=ppt/slides/_rels/slide219.xml.rels><?xml version="1.0" encoding="UTF-8" standalone="yes"?>
<Relationships xmlns="http://schemas.openxmlformats.org/package/2006/relationships"><Relationship Id="rId2" Type="http://schemas.openxmlformats.org/officeDocument/2006/relationships/notesSlide" Target="../notesSlides/notesSlide219.xml"/><Relationship Id="rId1" Type="http://schemas.openxmlformats.org/officeDocument/2006/relationships/slideLayout" Target="../slideLayouts/slideLayout8.xml"/></Relationships>
</file>

<file path=ppt/slides/_rels/slide220.xml.rels><?xml version="1.0" encoding="UTF-8" standalone="yes"?>
<Relationships xmlns="http://schemas.openxmlformats.org/package/2006/relationships"><Relationship Id="rId3" Type="http://schemas.openxmlformats.org/officeDocument/2006/relationships/image" Target="../media/image143.png"/><Relationship Id="rId2" Type="http://schemas.openxmlformats.org/officeDocument/2006/relationships/notesSlide" Target="../notesSlides/notesSlide220.xml"/><Relationship Id="rId1" Type="http://schemas.openxmlformats.org/officeDocument/2006/relationships/slideLayout" Target="../slideLayouts/slideLayout7.xml"/><Relationship Id="rId4" Type="http://schemas.openxmlformats.org/officeDocument/2006/relationships/image" Target="../media/image144.png"/></Relationships>
</file>

<file path=ppt/slides/_rels/slide221.xml.rels><?xml version="1.0" encoding="UTF-8" standalone="yes"?>
<Relationships xmlns="http://schemas.openxmlformats.org/package/2006/relationships"><Relationship Id="rId3" Type="http://schemas.openxmlformats.org/officeDocument/2006/relationships/image" Target="../media/image145.png"/><Relationship Id="rId2" Type="http://schemas.openxmlformats.org/officeDocument/2006/relationships/notesSlide" Target="../notesSlides/notesSlide221.xml"/><Relationship Id="rId1" Type="http://schemas.openxmlformats.org/officeDocument/2006/relationships/slideLayout" Target="../slideLayouts/slideLayout8.xml"/></Relationships>
</file>

<file path=ppt/slides/_rels/slide222.xml.rels><?xml version="1.0" encoding="UTF-8" standalone="yes"?>
<Relationships xmlns="http://schemas.openxmlformats.org/package/2006/relationships"><Relationship Id="rId2" Type="http://schemas.openxmlformats.org/officeDocument/2006/relationships/notesSlide" Target="../notesSlides/notesSlide222.xml"/><Relationship Id="rId1" Type="http://schemas.openxmlformats.org/officeDocument/2006/relationships/slideLayout" Target="../slideLayouts/slideLayout5.xml"/></Relationships>
</file>

<file path=ppt/slides/_rels/slide223.xml.rels><?xml version="1.0" encoding="UTF-8" standalone="yes"?>
<Relationships xmlns="http://schemas.openxmlformats.org/package/2006/relationships"><Relationship Id="rId2" Type="http://schemas.openxmlformats.org/officeDocument/2006/relationships/notesSlide" Target="../notesSlides/notesSlide223.xml"/><Relationship Id="rId1" Type="http://schemas.openxmlformats.org/officeDocument/2006/relationships/slideLayout" Target="../slideLayouts/slideLayout7.xml"/></Relationships>
</file>

<file path=ppt/slides/_rels/slide224.xml.rels><?xml version="1.0" encoding="UTF-8" standalone="yes"?>
<Relationships xmlns="http://schemas.openxmlformats.org/package/2006/relationships"><Relationship Id="rId3" Type="http://schemas.openxmlformats.org/officeDocument/2006/relationships/image" Target="../media/image146.png"/><Relationship Id="rId2" Type="http://schemas.openxmlformats.org/officeDocument/2006/relationships/notesSlide" Target="../notesSlides/notesSlide224.xml"/><Relationship Id="rId1" Type="http://schemas.openxmlformats.org/officeDocument/2006/relationships/slideLayout" Target="../slideLayouts/slideLayout10.xml"/></Relationships>
</file>

<file path=ppt/slides/_rels/slide225.xml.rels><?xml version="1.0" encoding="UTF-8" standalone="yes"?>
<Relationships xmlns="http://schemas.openxmlformats.org/package/2006/relationships"><Relationship Id="rId2" Type="http://schemas.openxmlformats.org/officeDocument/2006/relationships/notesSlide" Target="../notesSlides/notesSlide225.xml"/><Relationship Id="rId1" Type="http://schemas.openxmlformats.org/officeDocument/2006/relationships/slideLayout" Target="../slideLayouts/slideLayout8.xml"/></Relationships>
</file>

<file path=ppt/slides/_rels/slide226.xml.rels><?xml version="1.0" encoding="UTF-8" standalone="yes"?>
<Relationships xmlns="http://schemas.openxmlformats.org/package/2006/relationships"><Relationship Id="rId2" Type="http://schemas.openxmlformats.org/officeDocument/2006/relationships/notesSlide" Target="../notesSlides/notesSlide226.xml"/><Relationship Id="rId1" Type="http://schemas.openxmlformats.org/officeDocument/2006/relationships/slideLayout" Target="../slideLayouts/slideLayout10.xml"/></Relationships>
</file>

<file path=ppt/slides/_rels/slide227.xml.rels><?xml version="1.0" encoding="UTF-8" standalone="yes"?>
<Relationships xmlns="http://schemas.openxmlformats.org/package/2006/relationships"><Relationship Id="rId3" Type="http://schemas.openxmlformats.org/officeDocument/2006/relationships/image" Target="../media/image107.wmf"/><Relationship Id="rId2" Type="http://schemas.openxmlformats.org/officeDocument/2006/relationships/notesSlide" Target="../notesSlides/notesSlide227.xml"/><Relationship Id="rId1" Type="http://schemas.openxmlformats.org/officeDocument/2006/relationships/slideLayout" Target="../slideLayouts/slideLayout7.xml"/></Relationships>
</file>

<file path=ppt/slides/_rels/slide228.xml.rels><?xml version="1.0" encoding="UTF-8" standalone="yes"?>
<Relationships xmlns="http://schemas.openxmlformats.org/package/2006/relationships"><Relationship Id="rId2" Type="http://schemas.openxmlformats.org/officeDocument/2006/relationships/notesSlide" Target="../notesSlides/notesSlide228.xml"/><Relationship Id="rId1" Type="http://schemas.openxmlformats.org/officeDocument/2006/relationships/slideLayout" Target="../slideLayouts/slideLayout10.xml"/></Relationships>
</file>

<file path=ppt/slides/_rels/slide229.xml.rels><?xml version="1.0" encoding="UTF-8" standalone="yes"?>
<Relationships xmlns="http://schemas.openxmlformats.org/package/2006/relationships"><Relationship Id="rId2" Type="http://schemas.openxmlformats.org/officeDocument/2006/relationships/notesSlide" Target="../notesSlides/notesSlide229.xml"/><Relationship Id="rId1" Type="http://schemas.openxmlformats.org/officeDocument/2006/relationships/slideLayout" Target="../slideLayouts/slideLayout8.xml"/></Relationships>
</file>

<file path=ppt/slides/_rels/slide230.xml.rels><?xml version="1.0" encoding="UTF-8" standalone="yes"?>
<Relationships xmlns="http://schemas.openxmlformats.org/package/2006/relationships"><Relationship Id="rId3" Type="http://schemas.openxmlformats.org/officeDocument/2006/relationships/image" Target="../media/image147.png"/><Relationship Id="rId2" Type="http://schemas.openxmlformats.org/officeDocument/2006/relationships/notesSlide" Target="../notesSlides/notesSlide230.xml"/><Relationship Id="rId1" Type="http://schemas.openxmlformats.org/officeDocument/2006/relationships/slideLayout" Target="../slideLayouts/slideLayout10.xml"/></Relationships>
</file>

<file path=ppt/slides/_rels/slide231.xml.rels><?xml version="1.0" encoding="UTF-8" standalone="yes"?>
<Relationships xmlns="http://schemas.openxmlformats.org/package/2006/relationships"><Relationship Id="rId2" Type="http://schemas.openxmlformats.org/officeDocument/2006/relationships/notesSlide" Target="../notesSlides/notesSlide231.xml"/><Relationship Id="rId1" Type="http://schemas.openxmlformats.org/officeDocument/2006/relationships/slideLayout" Target="../slideLayouts/slideLayout8.xml"/></Relationships>
</file>

<file path=ppt/slides/_rels/slide232.xml.rels><?xml version="1.0" encoding="UTF-8" standalone="yes"?>
<Relationships xmlns="http://schemas.openxmlformats.org/package/2006/relationships"><Relationship Id="rId2" Type="http://schemas.openxmlformats.org/officeDocument/2006/relationships/notesSlide" Target="../notesSlides/notesSlide232.xml"/><Relationship Id="rId1" Type="http://schemas.openxmlformats.org/officeDocument/2006/relationships/slideLayout" Target="../slideLayouts/slideLayout10.xml"/></Relationships>
</file>

<file path=ppt/slides/_rels/slide233.xml.rels><?xml version="1.0" encoding="UTF-8" standalone="yes"?>
<Relationships xmlns="http://schemas.openxmlformats.org/package/2006/relationships"><Relationship Id="rId2" Type="http://schemas.openxmlformats.org/officeDocument/2006/relationships/notesSlide" Target="../notesSlides/notesSlide233.xml"/><Relationship Id="rId1" Type="http://schemas.openxmlformats.org/officeDocument/2006/relationships/slideLayout" Target="../slideLayouts/slideLayout10.xml"/></Relationships>
</file>

<file path=ppt/slides/_rels/slide234.xml.rels><?xml version="1.0" encoding="UTF-8" standalone="yes"?>
<Relationships xmlns="http://schemas.openxmlformats.org/package/2006/relationships"><Relationship Id="rId2" Type="http://schemas.openxmlformats.org/officeDocument/2006/relationships/notesSlide" Target="../notesSlides/notesSlide234.xml"/><Relationship Id="rId1" Type="http://schemas.openxmlformats.org/officeDocument/2006/relationships/slideLayout" Target="../slideLayouts/slideLayout8.xml"/></Relationships>
</file>

<file path=ppt/slides/_rels/slide235.xml.rels><?xml version="1.0" encoding="UTF-8" standalone="yes"?>
<Relationships xmlns="http://schemas.openxmlformats.org/package/2006/relationships"><Relationship Id="rId3" Type="http://schemas.openxmlformats.org/officeDocument/2006/relationships/image" Target="../media/image148.png"/><Relationship Id="rId2" Type="http://schemas.openxmlformats.org/officeDocument/2006/relationships/notesSlide" Target="../notesSlides/notesSlide235.xml"/><Relationship Id="rId1" Type="http://schemas.openxmlformats.org/officeDocument/2006/relationships/slideLayout" Target="../slideLayouts/slideLayout7.xml"/></Relationships>
</file>

<file path=ppt/slides/_rels/slide236.xml.rels><?xml version="1.0" encoding="UTF-8" standalone="yes"?>
<Relationships xmlns="http://schemas.openxmlformats.org/package/2006/relationships"><Relationship Id="rId3" Type="http://schemas.openxmlformats.org/officeDocument/2006/relationships/notesSlide" Target="../notesSlides/notesSlide236.xml"/><Relationship Id="rId2" Type="http://schemas.openxmlformats.org/officeDocument/2006/relationships/slideLayout" Target="../slideLayouts/slideLayout10.xml"/><Relationship Id="rId1" Type="http://schemas.openxmlformats.org/officeDocument/2006/relationships/vmlDrawing" Target="../drawings/vmlDrawing8.vml"/><Relationship Id="rId4" Type="http://schemas.openxmlformats.org/officeDocument/2006/relationships/oleObject" Target="../embeddings/Microsoft_Office_Excel_97-2003_Worksheet4.xls"/></Relationships>
</file>

<file path=ppt/slides/_rels/slide237.xml.rels><?xml version="1.0" encoding="UTF-8" standalone="yes"?>
<Relationships xmlns="http://schemas.openxmlformats.org/package/2006/relationships"><Relationship Id="rId3" Type="http://schemas.openxmlformats.org/officeDocument/2006/relationships/image" Target="../media/image150.png"/><Relationship Id="rId2" Type="http://schemas.openxmlformats.org/officeDocument/2006/relationships/notesSlide" Target="../notesSlides/notesSlide237.xml"/><Relationship Id="rId1" Type="http://schemas.openxmlformats.org/officeDocument/2006/relationships/slideLayout" Target="../slideLayouts/slideLayout7.xml"/></Relationships>
</file>

<file path=ppt/slides/_rels/slide238.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notesSlide" Target="../notesSlides/notesSlide238.xml"/><Relationship Id="rId1" Type="http://schemas.openxmlformats.org/officeDocument/2006/relationships/slideLayout" Target="../slideLayouts/slideLayout3.xml"/></Relationships>
</file>

<file path=ppt/slides/_rels/slide239.xml.rels><?xml version="1.0" encoding="UTF-8" standalone="yes"?>
<Relationships xmlns="http://schemas.openxmlformats.org/package/2006/relationships"><Relationship Id="rId2" Type="http://schemas.openxmlformats.org/officeDocument/2006/relationships/notesSlide" Target="../notesSlides/notesSlide239.xml"/><Relationship Id="rId1" Type="http://schemas.openxmlformats.org/officeDocument/2006/relationships/slideLayout" Target="../slideLayouts/slideLayout8.xml"/></Relationships>
</file>

<file path=ppt/slides/_rels/slide240.xml.rels><?xml version="1.0" encoding="UTF-8" standalone="yes"?>
<Relationships xmlns="http://schemas.openxmlformats.org/package/2006/relationships"><Relationship Id="rId2" Type="http://schemas.openxmlformats.org/officeDocument/2006/relationships/notesSlide" Target="../notesSlides/notesSlide240.xml"/><Relationship Id="rId1" Type="http://schemas.openxmlformats.org/officeDocument/2006/relationships/slideLayout" Target="../slideLayouts/slideLayout8.xml"/></Relationships>
</file>

<file path=ppt/slides/_rels/slide241.xml.rels><?xml version="1.0" encoding="UTF-8" standalone="yes"?>
<Relationships xmlns="http://schemas.openxmlformats.org/package/2006/relationships"><Relationship Id="rId3" Type="http://schemas.openxmlformats.org/officeDocument/2006/relationships/image" Target="../media/image28.jpeg"/><Relationship Id="rId2" Type="http://schemas.openxmlformats.org/officeDocument/2006/relationships/notesSlide" Target="../notesSlides/notesSlide241.xml"/><Relationship Id="rId1" Type="http://schemas.openxmlformats.org/officeDocument/2006/relationships/slideLayout" Target="../slideLayouts/slideLayout7.xml"/></Relationships>
</file>

<file path=ppt/slides/_rels/slide242.xml.rels><?xml version="1.0" encoding="UTF-8" standalone="yes"?>
<Relationships xmlns="http://schemas.openxmlformats.org/package/2006/relationships"><Relationship Id="rId3" Type="http://schemas.openxmlformats.org/officeDocument/2006/relationships/image" Target="../media/image151.png"/><Relationship Id="rId2" Type="http://schemas.openxmlformats.org/officeDocument/2006/relationships/notesSlide" Target="../notesSlides/notesSlide242.xml"/><Relationship Id="rId1" Type="http://schemas.openxmlformats.org/officeDocument/2006/relationships/slideLayout" Target="../slideLayouts/slideLayout10.xml"/></Relationships>
</file>

<file path=ppt/slides/_rels/slide243.xml.rels><?xml version="1.0" encoding="UTF-8" standalone="yes"?>
<Relationships xmlns="http://schemas.openxmlformats.org/package/2006/relationships"><Relationship Id="rId3" Type="http://schemas.openxmlformats.org/officeDocument/2006/relationships/image" Target="../media/image152.png"/><Relationship Id="rId2" Type="http://schemas.openxmlformats.org/officeDocument/2006/relationships/notesSlide" Target="../notesSlides/notesSlide243.xml"/><Relationship Id="rId1" Type="http://schemas.openxmlformats.org/officeDocument/2006/relationships/slideLayout" Target="../slideLayouts/slideLayout8.xml"/></Relationships>
</file>

<file path=ppt/slides/_rels/slide244.xml.rels><?xml version="1.0" encoding="UTF-8" standalone="yes"?>
<Relationships xmlns="http://schemas.openxmlformats.org/package/2006/relationships"><Relationship Id="rId3" Type="http://schemas.openxmlformats.org/officeDocument/2006/relationships/image" Target="../media/image153.png"/><Relationship Id="rId2" Type="http://schemas.openxmlformats.org/officeDocument/2006/relationships/notesSlide" Target="../notesSlides/notesSlide244.xml"/><Relationship Id="rId1" Type="http://schemas.openxmlformats.org/officeDocument/2006/relationships/slideLayout" Target="../slideLayouts/slideLayout8.xml"/></Relationships>
</file>

<file path=ppt/slides/_rels/slide245.xml.rels><?xml version="1.0" encoding="UTF-8" standalone="yes"?>
<Relationships xmlns="http://schemas.openxmlformats.org/package/2006/relationships"><Relationship Id="rId3" Type="http://schemas.openxmlformats.org/officeDocument/2006/relationships/image" Target="../media/image154.png"/><Relationship Id="rId2" Type="http://schemas.openxmlformats.org/officeDocument/2006/relationships/notesSlide" Target="../notesSlides/notesSlide245.xml"/><Relationship Id="rId1" Type="http://schemas.openxmlformats.org/officeDocument/2006/relationships/slideLayout" Target="../slideLayouts/slideLayout8.xml"/></Relationships>
</file>

<file path=ppt/slides/_rels/slide246.xml.rels><?xml version="1.0" encoding="UTF-8" standalone="yes"?>
<Relationships xmlns="http://schemas.openxmlformats.org/package/2006/relationships"><Relationship Id="rId3" Type="http://schemas.openxmlformats.org/officeDocument/2006/relationships/image" Target="../media/image154.png"/><Relationship Id="rId2" Type="http://schemas.openxmlformats.org/officeDocument/2006/relationships/notesSlide" Target="../notesSlides/notesSlide246.xml"/><Relationship Id="rId1" Type="http://schemas.openxmlformats.org/officeDocument/2006/relationships/slideLayout" Target="../slideLayouts/slideLayout8.xml"/><Relationship Id="rId4" Type="http://schemas.openxmlformats.org/officeDocument/2006/relationships/image" Target="../media/image155.png"/></Relationships>
</file>

<file path=ppt/slides/_rels/slide247.xml.rels><?xml version="1.0" encoding="UTF-8" standalone="yes"?>
<Relationships xmlns="http://schemas.openxmlformats.org/package/2006/relationships"><Relationship Id="rId3" Type="http://schemas.openxmlformats.org/officeDocument/2006/relationships/image" Target="../media/image156.png"/><Relationship Id="rId2" Type="http://schemas.openxmlformats.org/officeDocument/2006/relationships/notesSlide" Target="../notesSlides/notesSlide247.xml"/><Relationship Id="rId1" Type="http://schemas.openxmlformats.org/officeDocument/2006/relationships/slideLayout" Target="../slideLayouts/slideLayout8.xml"/></Relationships>
</file>

<file path=ppt/slides/_rels/slide248.xml.rels><?xml version="1.0" encoding="UTF-8" standalone="yes"?>
<Relationships xmlns="http://schemas.openxmlformats.org/package/2006/relationships"><Relationship Id="rId3" Type="http://schemas.openxmlformats.org/officeDocument/2006/relationships/image" Target="../media/image157.png"/><Relationship Id="rId2" Type="http://schemas.openxmlformats.org/officeDocument/2006/relationships/notesSlide" Target="../notesSlides/notesSlide248.xml"/><Relationship Id="rId1" Type="http://schemas.openxmlformats.org/officeDocument/2006/relationships/slideLayout" Target="../slideLayouts/slideLayout8.xml"/></Relationships>
</file>

<file path=ppt/slides/_rels/slide249.xml.rels><?xml version="1.0" encoding="UTF-8" standalone="yes"?>
<Relationships xmlns="http://schemas.openxmlformats.org/package/2006/relationships"><Relationship Id="rId2" Type="http://schemas.openxmlformats.org/officeDocument/2006/relationships/notesSlide" Target="../notesSlides/notesSlide249.xml"/><Relationship Id="rId1" Type="http://schemas.openxmlformats.org/officeDocument/2006/relationships/slideLayout" Target="../slideLayouts/slideLayout8.xml"/></Relationships>
</file>

<file path=ppt/slides/_rels/slide250.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notesSlide" Target="../notesSlides/notesSlide250.xml"/><Relationship Id="rId1" Type="http://schemas.openxmlformats.org/officeDocument/2006/relationships/slideLayout" Target="../slideLayouts/slideLayout3.xml"/></Relationships>
</file>

<file path=ppt/slides/_rels/slide251.xml.rels><?xml version="1.0" encoding="UTF-8" standalone="yes"?>
<Relationships xmlns="http://schemas.openxmlformats.org/package/2006/relationships"><Relationship Id="rId8" Type="http://schemas.openxmlformats.org/officeDocument/2006/relationships/image" Target="../media/image36.png"/><Relationship Id="rId3" Type="http://schemas.openxmlformats.org/officeDocument/2006/relationships/image" Target="../media/image95.jpeg"/><Relationship Id="rId7" Type="http://schemas.openxmlformats.org/officeDocument/2006/relationships/image" Target="../media/image98.jpeg"/><Relationship Id="rId2" Type="http://schemas.openxmlformats.org/officeDocument/2006/relationships/notesSlide" Target="../notesSlides/notesSlide251.xml"/><Relationship Id="rId1" Type="http://schemas.openxmlformats.org/officeDocument/2006/relationships/slideLayout" Target="../slideLayouts/slideLayout2.xml"/><Relationship Id="rId6" Type="http://schemas.openxmlformats.org/officeDocument/2006/relationships/image" Target="../media/image99.jpeg"/><Relationship Id="rId5" Type="http://schemas.openxmlformats.org/officeDocument/2006/relationships/image" Target="../media/image97.jpeg"/><Relationship Id="rId4" Type="http://schemas.openxmlformats.org/officeDocument/2006/relationships/image" Target="../media/image96.jpeg"/><Relationship Id="rId9" Type="http://schemas.openxmlformats.org/officeDocument/2006/relationships/image" Target="../media/image100.jpeg"/></Relationships>
</file>

<file path=ppt/slides/_rels/slide252.xml.rels><?xml version="1.0" encoding="UTF-8" standalone="yes"?>
<Relationships xmlns="http://schemas.openxmlformats.org/package/2006/relationships"><Relationship Id="rId3" Type="http://schemas.openxmlformats.org/officeDocument/2006/relationships/hyperlink" Target="http://www.waters.com/" TargetMode="External"/><Relationship Id="rId2" Type="http://schemas.openxmlformats.org/officeDocument/2006/relationships/notesSlide" Target="../notesSlides/notesSlide252.xml"/><Relationship Id="rId1" Type="http://schemas.openxmlformats.org/officeDocument/2006/relationships/slideLayout" Target="../slideLayouts/slideLayout3.xml"/><Relationship Id="rId4" Type="http://schemas.openxmlformats.org/officeDocument/2006/relationships/slide" Target="slide2.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ctrTitle"/>
          </p:nvPr>
        </p:nvSpPr>
        <p:spPr>
          <a:xfrm>
            <a:off x="685800" y="1476345"/>
            <a:ext cx="7772400" cy="1470025"/>
          </a:xfrm>
        </p:spPr>
        <p:txBody>
          <a:bodyPr/>
          <a:lstStyle/>
          <a:p>
            <a:r>
              <a:rPr lang="en-US" sz="3600" dirty="0" smtClean="0"/>
              <a:t>HPLC Fundamentals &amp;</a:t>
            </a:r>
            <a:r>
              <a:rPr lang="en-US" sz="3600" dirty="0"/>
              <a:t> </a:t>
            </a:r>
            <a:r>
              <a:rPr lang="en-US" sz="3600" dirty="0" smtClean="0"/>
              <a:t>Troubleshooting</a:t>
            </a:r>
            <a:endParaRPr lang="en-US" sz="3600" dirty="0"/>
          </a:p>
        </p:txBody>
      </p:sp>
      <p:sp>
        <p:nvSpPr>
          <p:cNvPr id="2" name="Subtitle 1"/>
          <p:cNvSpPr>
            <a:spLocks noGrp="1"/>
          </p:cNvSpPr>
          <p:nvPr>
            <p:ph type="subTitle" idx="1"/>
          </p:nvPr>
        </p:nvSpPr>
        <p:spPr>
          <a:xfrm>
            <a:off x="1371600" y="3481257"/>
            <a:ext cx="6400800" cy="2951056"/>
          </a:xfrm>
        </p:spPr>
        <p:txBody>
          <a:bodyPr/>
          <a:lstStyle/>
          <a:p>
            <a:r>
              <a:rPr lang="en-US" sz="2400" dirty="0" smtClean="0"/>
              <a:t>Chromatography, Columns</a:t>
            </a:r>
          </a:p>
          <a:p>
            <a:r>
              <a:rPr lang="en-US" sz="2400" dirty="0" smtClean="0"/>
              <a:t>HPLC Systems and Troubleshooting</a:t>
            </a:r>
          </a:p>
          <a:p>
            <a:endParaRPr lang="en-US" sz="2400" dirty="0"/>
          </a:p>
          <a:p>
            <a:endParaRPr lang="en-US" sz="2400" dirty="0" smtClean="0"/>
          </a:p>
          <a:p>
            <a:r>
              <a:rPr lang="en-US" sz="2400" dirty="0" smtClean="0">
                <a:solidFill>
                  <a:schemeClr val="tx1"/>
                </a:solidFill>
              </a:rPr>
              <a:t>Neil J Lander</a:t>
            </a:r>
          </a:p>
          <a:p>
            <a:r>
              <a:rPr lang="en-US" sz="2400" dirty="0" smtClean="0">
                <a:solidFill>
                  <a:schemeClr val="tx1"/>
                </a:solidFill>
              </a:rPr>
              <a:t>neil_j_lander@waters.com</a:t>
            </a:r>
          </a:p>
          <a:p>
            <a:r>
              <a:rPr lang="en-US" sz="2400" dirty="0" smtClean="0">
                <a:solidFill>
                  <a:schemeClr val="tx1"/>
                </a:solidFill>
              </a:rPr>
              <a:t>Ext 8692</a:t>
            </a:r>
          </a:p>
          <a:p>
            <a:endParaRPr lang="en-US" sz="2400" dirty="0"/>
          </a:p>
        </p:txBody>
      </p:sp>
      <p:sp>
        <p:nvSpPr>
          <p:cNvPr id="4" name="TextBox 3"/>
          <p:cNvSpPr txBox="1"/>
          <p:nvPr/>
        </p:nvSpPr>
        <p:spPr>
          <a:xfrm>
            <a:off x="8316455" y="6642556"/>
            <a:ext cx="184731" cy="215444"/>
          </a:xfrm>
          <a:prstGeom prst="rect">
            <a:avLst/>
          </a:prstGeom>
          <a:solidFill>
            <a:schemeClr val="bg1"/>
          </a:solidFill>
        </p:spPr>
        <p:txBody>
          <a:bodyPr wrap="none" rtlCol="0">
            <a:spAutoFit/>
          </a:bodyPr>
          <a:lstStyle/>
          <a:p>
            <a:endParaRPr lang="en-US" sz="800" dirty="0"/>
          </a:p>
        </p:txBody>
      </p:sp>
    </p:spTree>
  </p:cSld>
  <p:clrMapOvr>
    <a:masterClrMapping/>
  </p:clrMapOvr>
  <p:transition/>
  <p:timing>
    <p:tnLst>
      <p:par>
        <p:cTn id="1" dur="indefinite" restart="never" nodeType="tmRoot"/>
      </p:par>
    </p:tnLst>
  </p:timing>
</p:sld>
</file>

<file path=ppt/slides/slide2.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Content Placeholder 1"/>
          <p:cNvSpPr>
            <a:spLocks noGrp="1"/>
          </p:cNvSpPr>
          <p:nvPr>
            <p:ph sz="half" idx="1"/>
          </p:nvPr>
        </p:nvSpPr>
        <p:spPr>
          <a:ln>
            <a:solidFill>
              <a:schemeClr val="accent1"/>
            </a:solidFill>
          </a:ln>
        </p:spPr>
        <p:txBody>
          <a:bodyPr>
            <a:normAutofit/>
          </a:bodyPr>
          <a:lstStyle/>
          <a:p>
            <a:pPr>
              <a:buNone/>
              <a:tabLst>
                <a:tab pos="3657600" algn="l"/>
              </a:tabLst>
            </a:pPr>
            <a:r>
              <a:rPr lang="en-US" sz="1200" b="1" dirty="0" smtClean="0"/>
              <a:t>Information	Page</a:t>
            </a:r>
          </a:p>
          <a:p>
            <a:pPr>
              <a:tabLst>
                <a:tab pos="3941763" algn="r"/>
                <a:tab pos="4005263" algn="l"/>
              </a:tabLst>
            </a:pPr>
            <a:r>
              <a:rPr lang="en-US" sz="1200" dirty="0" smtClean="0">
                <a:hlinkClick r:id="rId3" action="ppaction://hlinksldjump"/>
              </a:rPr>
              <a:t>Chromatography Background</a:t>
            </a:r>
            <a:r>
              <a:rPr lang="en-US" sz="1200" dirty="0" smtClean="0"/>
              <a:t>	4</a:t>
            </a:r>
          </a:p>
          <a:p>
            <a:pPr>
              <a:tabLst>
                <a:tab pos="3941763" algn="r"/>
                <a:tab pos="4005263" algn="l"/>
              </a:tabLst>
            </a:pPr>
            <a:r>
              <a:rPr lang="en-US" sz="1200" dirty="0" smtClean="0">
                <a:hlinkClick r:id="rId4" action="ppaction://hlinksldjump"/>
              </a:rPr>
              <a:t>Major Types of Chromatography</a:t>
            </a:r>
            <a:r>
              <a:rPr lang="en-US" sz="1200" dirty="0" smtClean="0"/>
              <a:t>	13</a:t>
            </a:r>
          </a:p>
          <a:p>
            <a:pPr>
              <a:tabLst>
                <a:tab pos="3941763" algn="r"/>
                <a:tab pos="4005263" algn="l"/>
              </a:tabLst>
            </a:pPr>
            <a:r>
              <a:rPr lang="en-US" sz="1200" u="sng" dirty="0" smtClean="0">
                <a:hlinkClick r:id="rId5" action="ppaction://hlinksldjump"/>
              </a:rPr>
              <a:t>High Performance Liquid Chromatography</a:t>
            </a:r>
            <a:r>
              <a:rPr lang="en-US" sz="1200" dirty="0" smtClean="0"/>
              <a:t>	19</a:t>
            </a:r>
          </a:p>
          <a:p>
            <a:pPr>
              <a:tabLst>
                <a:tab pos="3941763" algn="r"/>
                <a:tab pos="4005263" algn="l"/>
              </a:tabLst>
            </a:pPr>
            <a:r>
              <a:rPr lang="en-US" sz="1200" dirty="0" smtClean="0">
                <a:hlinkClick r:id="rId6" action="ppaction://hlinksldjump"/>
              </a:rPr>
              <a:t>Liquid Chromatography Separations Modes</a:t>
            </a:r>
            <a:r>
              <a:rPr lang="en-US" sz="1200" dirty="0" smtClean="0"/>
              <a:t>	21</a:t>
            </a:r>
          </a:p>
          <a:p>
            <a:pPr>
              <a:tabLst>
                <a:tab pos="3941763" algn="r"/>
                <a:tab pos="4005263" algn="l"/>
              </a:tabLst>
            </a:pPr>
            <a:r>
              <a:rPr lang="en-US" sz="1200" dirty="0" smtClean="0">
                <a:hlinkClick r:id="rId7" action="ppaction://hlinksldjump"/>
              </a:rPr>
              <a:t>Column Technology</a:t>
            </a:r>
            <a:r>
              <a:rPr lang="en-US" sz="1200" dirty="0" smtClean="0"/>
              <a:t>	37</a:t>
            </a:r>
          </a:p>
          <a:p>
            <a:pPr>
              <a:tabLst>
                <a:tab pos="3941763" algn="r"/>
                <a:tab pos="4005263" algn="l"/>
              </a:tabLst>
            </a:pPr>
            <a:r>
              <a:rPr lang="en-US" sz="1200" dirty="0" smtClean="0">
                <a:hlinkClick r:id="rId8" action="ppaction://hlinksldjump"/>
              </a:rPr>
              <a:t>Packing Material</a:t>
            </a:r>
            <a:r>
              <a:rPr lang="en-US" sz="1200" dirty="0" smtClean="0"/>
              <a:t>	42</a:t>
            </a:r>
          </a:p>
          <a:p>
            <a:pPr>
              <a:tabLst>
                <a:tab pos="3941763" algn="r"/>
                <a:tab pos="4005263" algn="l"/>
              </a:tabLst>
            </a:pPr>
            <a:r>
              <a:rPr lang="en-US" sz="1200" dirty="0" smtClean="0">
                <a:hlinkClick r:id="rId9" action="ppaction://hlinksldjump"/>
              </a:rPr>
              <a:t>Separation Mechanism</a:t>
            </a:r>
            <a:r>
              <a:rPr lang="en-US" sz="1200" dirty="0" smtClean="0"/>
              <a:t>	58</a:t>
            </a:r>
          </a:p>
          <a:p>
            <a:pPr>
              <a:tabLst>
                <a:tab pos="3941763" algn="r"/>
                <a:tab pos="4005263" algn="l"/>
              </a:tabLst>
            </a:pPr>
            <a:r>
              <a:rPr lang="en-US" sz="1200" dirty="0" smtClean="0">
                <a:hlinkClick r:id="rId10" action="ppaction://hlinksldjump"/>
              </a:rPr>
              <a:t>Separation of Compounds</a:t>
            </a:r>
            <a:r>
              <a:rPr lang="en-US" sz="1200" dirty="0" smtClean="0"/>
              <a:t>	76</a:t>
            </a:r>
          </a:p>
          <a:p>
            <a:pPr>
              <a:tabLst>
                <a:tab pos="3941763" algn="r"/>
                <a:tab pos="4005263" algn="l"/>
              </a:tabLst>
            </a:pPr>
            <a:r>
              <a:rPr lang="en-US" sz="1200" dirty="0" smtClean="0">
                <a:hlinkClick r:id="rId11" action="ppaction://hlinksldjump"/>
              </a:rPr>
              <a:t>Why are the so many types of columns?</a:t>
            </a:r>
            <a:r>
              <a:rPr lang="en-US" sz="1200" dirty="0" smtClean="0"/>
              <a:t>	82</a:t>
            </a:r>
          </a:p>
          <a:p>
            <a:pPr>
              <a:tabLst>
                <a:tab pos="3941763" algn="r"/>
                <a:tab pos="4005263" algn="l"/>
              </a:tabLst>
            </a:pPr>
            <a:r>
              <a:rPr lang="en-US" sz="1200" dirty="0" smtClean="0">
                <a:hlinkClick r:id="rId12" action="ppaction://hlinksldjump"/>
              </a:rPr>
              <a:t>Why do we need different size columns?</a:t>
            </a:r>
            <a:r>
              <a:rPr lang="en-US" sz="1200" dirty="0" smtClean="0"/>
              <a:t>	101</a:t>
            </a:r>
          </a:p>
          <a:p>
            <a:pPr>
              <a:tabLst>
                <a:tab pos="3941763" algn="r"/>
                <a:tab pos="4005263" algn="l"/>
              </a:tabLst>
            </a:pPr>
            <a:r>
              <a:rPr lang="en-US" sz="1200" dirty="0" smtClean="0">
                <a:hlinkClick r:id="rId13" action="ppaction://hlinksldjump"/>
              </a:rPr>
              <a:t>Sample Preparation</a:t>
            </a:r>
            <a:r>
              <a:rPr lang="en-US" sz="1400" dirty="0" smtClean="0"/>
              <a:t>	</a:t>
            </a:r>
            <a:r>
              <a:rPr lang="en-US" sz="1200" dirty="0" smtClean="0"/>
              <a:t>111</a:t>
            </a:r>
          </a:p>
          <a:p>
            <a:pPr>
              <a:tabLst>
                <a:tab pos="3941763" algn="r"/>
                <a:tab pos="4005263" algn="l"/>
              </a:tabLst>
            </a:pPr>
            <a:endParaRPr lang="en-US" sz="1200" dirty="0" smtClean="0"/>
          </a:p>
          <a:p>
            <a:pPr>
              <a:tabLst>
                <a:tab pos="3941763" algn="r"/>
                <a:tab pos="4005263" algn="l"/>
              </a:tabLst>
            </a:pPr>
            <a:endParaRPr lang="en-US" sz="1200" dirty="0" smtClean="0"/>
          </a:p>
        </p:txBody>
      </p:sp>
      <p:sp>
        <p:nvSpPr>
          <p:cNvPr id="3" name="Content Placeholder 2"/>
          <p:cNvSpPr>
            <a:spLocks noGrp="1"/>
          </p:cNvSpPr>
          <p:nvPr>
            <p:ph sz="half" idx="2"/>
          </p:nvPr>
        </p:nvSpPr>
        <p:spPr>
          <a:ln>
            <a:solidFill>
              <a:schemeClr val="tx1"/>
            </a:solidFill>
          </a:ln>
        </p:spPr>
        <p:txBody>
          <a:bodyPr>
            <a:normAutofit/>
          </a:bodyPr>
          <a:lstStyle/>
          <a:p>
            <a:pPr>
              <a:buNone/>
              <a:tabLst>
                <a:tab pos="3657600" algn="l"/>
              </a:tabLst>
            </a:pPr>
            <a:r>
              <a:rPr lang="en-US" sz="1400" b="1" dirty="0" smtClean="0"/>
              <a:t>Information	Page</a:t>
            </a:r>
          </a:p>
          <a:p>
            <a:pPr>
              <a:tabLst>
                <a:tab pos="4005263" algn="r"/>
              </a:tabLst>
            </a:pPr>
            <a:r>
              <a:rPr lang="en-US" sz="1200" dirty="0" smtClean="0">
                <a:hlinkClick r:id="rId14" action="ppaction://hlinksldjump"/>
              </a:rPr>
              <a:t>HPLC &amp; UPLC Systems</a:t>
            </a:r>
            <a:r>
              <a:rPr lang="en-US" sz="1200" dirty="0" smtClean="0"/>
              <a:t>	116</a:t>
            </a:r>
          </a:p>
          <a:p>
            <a:pPr>
              <a:tabLst>
                <a:tab pos="4005263" algn="r"/>
              </a:tabLst>
            </a:pPr>
            <a:r>
              <a:rPr lang="en-US" sz="1200" dirty="0" smtClean="0">
                <a:hlinkClick r:id="rId15" action="ppaction://hlinksldjump"/>
              </a:rPr>
              <a:t>Solvent Delivery</a:t>
            </a:r>
            <a:r>
              <a:rPr lang="en-US" sz="1200" dirty="0" smtClean="0"/>
              <a:t>	119</a:t>
            </a:r>
          </a:p>
          <a:p>
            <a:pPr>
              <a:tabLst>
                <a:tab pos="4005263" algn="r"/>
              </a:tabLst>
            </a:pPr>
            <a:r>
              <a:rPr lang="en-US" sz="1200" dirty="0" smtClean="0">
                <a:hlinkClick r:id="rId16" action="ppaction://hlinksldjump"/>
              </a:rPr>
              <a:t>Mobile Phase Recommendations</a:t>
            </a:r>
            <a:r>
              <a:rPr lang="en-US" sz="1200" dirty="0" smtClean="0"/>
              <a:t>	128</a:t>
            </a:r>
          </a:p>
          <a:p>
            <a:pPr>
              <a:tabLst>
                <a:tab pos="4005263" algn="r"/>
              </a:tabLst>
            </a:pPr>
            <a:r>
              <a:rPr lang="en-US" sz="1200" dirty="0" smtClean="0">
                <a:hlinkClick r:id="rId17" action="ppaction://hlinksldjump"/>
              </a:rPr>
              <a:t>Autosampler / Injector</a:t>
            </a:r>
            <a:r>
              <a:rPr lang="en-US" sz="1200" dirty="0" smtClean="0"/>
              <a:t>	142</a:t>
            </a:r>
          </a:p>
          <a:p>
            <a:pPr>
              <a:tabLst>
                <a:tab pos="4005263" algn="r"/>
              </a:tabLst>
            </a:pPr>
            <a:r>
              <a:rPr lang="en-US" sz="1200" dirty="0" smtClean="0">
                <a:hlinkClick r:id="rId18" action="ppaction://hlinksldjump"/>
              </a:rPr>
              <a:t>Column Heaters</a:t>
            </a:r>
            <a:r>
              <a:rPr lang="en-US" sz="1200" dirty="0" smtClean="0"/>
              <a:t>	158</a:t>
            </a:r>
          </a:p>
          <a:p>
            <a:pPr>
              <a:tabLst>
                <a:tab pos="4005263" algn="r"/>
              </a:tabLst>
            </a:pPr>
            <a:r>
              <a:rPr lang="en-US" sz="1200" dirty="0" smtClean="0">
                <a:hlinkClick r:id="rId19" action="ppaction://hlinksldjump"/>
              </a:rPr>
              <a:t>Proper System Plumbing</a:t>
            </a:r>
            <a:r>
              <a:rPr lang="en-US" sz="1200" dirty="0" smtClean="0"/>
              <a:t>	162</a:t>
            </a:r>
          </a:p>
          <a:p>
            <a:pPr>
              <a:tabLst>
                <a:tab pos="4005263" algn="r"/>
              </a:tabLst>
            </a:pPr>
            <a:r>
              <a:rPr lang="en-US" sz="1200" dirty="0" smtClean="0">
                <a:hlinkClick r:id="rId20" action="ppaction://hlinksldjump"/>
              </a:rPr>
              <a:t>Tubing Volume and Flow Rate</a:t>
            </a:r>
            <a:r>
              <a:rPr lang="en-US" sz="1200" dirty="0" smtClean="0"/>
              <a:t>	167</a:t>
            </a:r>
          </a:p>
          <a:p>
            <a:pPr>
              <a:tabLst>
                <a:tab pos="4005263" algn="r"/>
              </a:tabLst>
            </a:pPr>
            <a:r>
              <a:rPr lang="en-US" sz="1200" dirty="0" smtClean="0">
                <a:hlinkClick r:id="rId21" action="ppaction://hlinksldjump"/>
              </a:rPr>
              <a:t>Detectors</a:t>
            </a:r>
            <a:r>
              <a:rPr lang="en-US" sz="1200" dirty="0" smtClean="0"/>
              <a:t>	171</a:t>
            </a:r>
          </a:p>
          <a:p>
            <a:pPr>
              <a:tabLst>
                <a:tab pos="4005263" algn="r"/>
              </a:tabLst>
            </a:pPr>
            <a:r>
              <a:rPr lang="en-US" sz="1200" dirty="0" smtClean="0">
                <a:hlinkClick r:id="rId22" action="ppaction://hlinksldjump"/>
              </a:rPr>
              <a:t>HPLC Troubleshooting</a:t>
            </a:r>
            <a:r>
              <a:rPr lang="en-US" sz="1200" dirty="0" smtClean="0"/>
              <a:t>	202</a:t>
            </a:r>
          </a:p>
          <a:p>
            <a:pPr>
              <a:tabLst>
                <a:tab pos="4005263" algn="r"/>
              </a:tabLst>
            </a:pPr>
            <a:r>
              <a:rPr lang="en-US" sz="1200" dirty="0" smtClean="0">
                <a:hlinkClick r:id="rId23" action="ppaction://hlinksldjump"/>
              </a:rPr>
              <a:t>Retention Time Reproducibility</a:t>
            </a:r>
            <a:r>
              <a:rPr lang="en-US" sz="1200" dirty="0" smtClean="0"/>
              <a:t>	204</a:t>
            </a:r>
          </a:p>
          <a:p>
            <a:pPr>
              <a:tabLst>
                <a:tab pos="4005263" algn="r"/>
              </a:tabLst>
            </a:pPr>
            <a:r>
              <a:rPr lang="en-US" sz="1200" dirty="0" smtClean="0">
                <a:hlinkClick r:id="rId24" action="ppaction://hlinksldjump"/>
              </a:rPr>
              <a:t>Sensitivity Problems</a:t>
            </a:r>
            <a:r>
              <a:rPr lang="en-US" sz="1200" dirty="0" smtClean="0"/>
              <a:t>	213</a:t>
            </a:r>
          </a:p>
          <a:p>
            <a:pPr>
              <a:tabLst>
                <a:tab pos="4005263" algn="r"/>
              </a:tabLst>
            </a:pPr>
            <a:r>
              <a:rPr lang="en-US" sz="1200" dirty="0" smtClean="0">
                <a:hlinkClick r:id="rId25" action="ppaction://hlinksldjump"/>
              </a:rPr>
              <a:t>Peak Problems</a:t>
            </a:r>
            <a:r>
              <a:rPr lang="en-US" sz="1200" dirty="0" smtClean="0"/>
              <a:t>	217</a:t>
            </a:r>
          </a:p>
          <a:p>
            <a:pPr>
              <a:tabLst>
                <a:tab pos="4005263" algn="r"/>
              </a:tabLst>
            </a:pPr>
            <a:r>
              <a:rPr lang="en-US" sz="1200" dirty="0" smtClean="0">
                <a:hlinkClick r:id="rId26" action="ppaction://hlinksldjump"/>
              </a:rPr>
              <a:t>Detector Problems</a:t>
            </a:r>
            <a:r>
              <a:rPr lang="en-US" sz="1200" dirty="0" smtClean="0"/>
              <a:t>	238</a:t>
            </a:r>
          </a:p>
          <a:p>
            <a:pPr>
              <a:tabLst>
                <a:tab pos="4005263" algn="r"/>
              </a:tabLst>
            </a:pPr>
            <a:r>
              <a:rPr lang="en-US" sz="1200" dirty="0" smtClean="0">
                <a:hlinkClick r:id="rId27" action="ppaction://hlinksldjump"/>
              </a:rPr>
              <a:t>General Recommendations</a:t>
            </a:r>
            <a:r>
              <a:rPr lang="en-US" sz="1200" dirty="0" smtClean="0"/>
              <a:t>	250</a:t>
            </a:r>
          </a:p>
          <a:p>
            <a:pPr>
              <a:tabLst>
                <a:tab pos="4005263" algn="r"/>
              </a:tabLst>
            </a:pPr>
            <a:r>
              <a:rPr lang="en-US" sz="1200" dirty="0" smtClean="0">
                <a:hlinkClick r:id="rId28" action="ppaction://hlinksldjump"/>
              </a:rPr>
              <a:t>More Information</a:t>
            </a:r>
            <a:r>
              <a:rPr lang="en-US" sz="1200" dirty="0" smtClean="0"/>
              <a:t>	252</a:t>
            </a:r>
          </a:p>
          <a:p>
            <a:pPr>
              <a:tabLst>
                <a:tab pos="3941763" algn="r"/>
              </a:tabLst>
            </a:pPr>
            <a:endParaRPr lang="en-US" sz="1400" dirty="0"/>
          </a:p>
        </p:txBody>
      </p:sp>
      <p:sp>
        <p:nvSpPr>
          <p:cNvPr id="4" name="Title 3"/>
          <p:cNvSpPr>
            <a:spLocks noGrp="1"/>
          </p:cNvSpPr>
          <p:nvPr>
            <p:ph type="title"/>
          </p:nvPr>
        </p:nvSpPr>
        <p:spPr/>
        <p:txBody>
          <a:bodyPr/>
          <a:lstStyle/>
          <a:p>
            <a:r>
              <a:rPr lang="en-US" dirty="0" smtClean="0"/>
              <a:t>Table of Contents</a:t>
            </a:r>
            <a:endParaRPr lang="en-US" dirty="0"/>
          </a:p>
        </p:txBody>
      </p:sp>
    </p:spTree>
  </p:cSld>
  <p:clrMapOvr>
    <a:masterClrMapping/>
  </p:clrMapOvr>
  <p:transition/>
  <p:timing>
    <p:tnLst>
      <p:par>
        <p:cTn id="1" dur="indefinite" restart="never" nodeType="tmRoot"/>
      </p:par>
    </p:tnLst>
  </p:timing>
</p:sld>
</file>

<file path=ppt/slides/slide3.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Course Objective</a:t>
            </a:r>
            <a:endParaRPr lang="en-US" dirty="0"/>
          </a:p>
        </p:txBody>
      </p:sp>
      <p:sp>
        <p:nvSpPr>
          <p:cNvPr id="3" name="Content Placeholder 2"/>
          <p:cNvSpPr>
            <a:spLocks noGrp="1"/>
          </p:cNvSpPr>
          <p:nvPr>
            <p:ph idx="1"/>
          </p:nvPr>
        </p:nvSpPr>
        <p:spPr/>
        <p:txBody>
          <a:bodyPr/>
          <a:lstStyle/>
          <a:p>
            <a:pPr marL="457200" indent="-457200"/>
            <a:r>
              <a:rPr lang="en-US" dirty="0" smtClean="0"/>
              <a:t>Provide you with fundamental chromatographic knowledge </a:t>
            </a:r>
          </a:p>
          <a:p>
            <a:pPr marL="457200" indent="-457200"/>
            <a:r>
              <a:rPr lang="en-US" dirty="0" smtClean="0"/>
              <a:t>Help you better understand High Performance Liquid Chromatography </a:t>
            </a:r>
          </a:p>
          <a:p>
            <a:pPr marL="457200" indent="-457200"/>
            <a:r>
              <a:rPr lang="en-US" dirty="0" smtClean="0"/>
              <a:t>Enable you to make more informed choices about chromatography experiments</a:t>
            </a:r>
          </a:p>
          <a:p>
            <a:pPr marL="457200" indent="-457200"/>
            <a:r>
              <a:rPr lang="en-US" dirty="0" smtClean="0"/>
              <a:t>Help you troubleshoot and solve common HPLC problems</a:t>
            </a:r>
          </a:p>
          <a:p>
            <a:pPr marL="457200" indent="-457200"/>
            <a:endParaRPr lang="en-US" dirty="0" smtClean="0"/>
          </a:p>
          <a:p>
            <a:pPr marL="457200" indent="-457200"/>
            <a:endParaRPr lang="en-US" dirty="0" smtClean="0"/>
          </a:p>
          <a:p>
            <a:pPr marL="457200" indent="-457200">
              <a:buNone/>
            </a:pPr>
            <a:r>
              <a:rPr lang="en-US" sz="1600" i="1" dirty="0" smtClean="0"/>
              <a:t>Note</a:t>
            </a:r>
            <a:r>
              <a:rPr lang="en-US" sz="1600" dirty="0" smtClean="0"/>
              <a:t>:  Table of Contents is linked to each sections and a few specific pages.</a:t>
            </a:r>
          </a:p>
          <a:p>
            <a:pPr marL="457200" indent="-457200">
              <a:buNone/>
            </a:pPr>
            <a:r>
              <a:rPr lang="en-US" sz="1600" dirty="0" smtClean="0"/>
              <a:t>This icon is will take you back to the Table of Contents.  </a:t>
            </a:r>
          </a:p>
          <a:p>
            <a:endParaRPr lang="en-US" dirty="0"/>
          </a:p>
        </p:txBody>
      </p:sp>
      <p:sp>
        <p:nvSpPr>
          <p:cNvPr id="4" name="Action Button: Beginning 3">
            <a:hlinkClick r:id="" action="ppaction://noaction" highlightClick="1"/>
          </p:cNvPr>
          <p:cNvSpPr/>
          <p:nvPr/>
        </p:nvSpPr>
        <p:spPr bwMode="auto">
          <a:xfrm>
            <a:off x="6473031" y="4350712"/>
            <a:ext cx="235917" cy="293525"/>
          </a:xfrm>
          <a:prstGeom prst="actionButtonBeginning">
            <a:avLst/>
          </a:prstGeom>
          <a:solidFill>
            <a:srgbClr val="3374D4"/>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US" sz="1600" b="0" i="0" u="none" strike="noStrike" cap="none" normalizeH="0" baseline="0" smtClean="0">
              <a:ln>
                <a:noFill/>
              </a:ln>
              <a:solidFill>
                <a:schemeClr val="tx1"/>
              </a:solidFill>
              <a:effectLst/>
              <a:latin typeface="Verdana" pitchFamily="34" charset="0"/>
            </a:endParaRPr>
          </a:p>
        </p:txBody>
      </p:sp>
    </p:spTree>
  </p:cSld>
  <p:clrMapOvr>
    <a:masterClrMapping/>
  </p:clrMapOvr>
  <p:transition/>
  <p:timing>
    <p:tnLst>
      <p:par>
        <p:cTn id="1" dur="indefinite" restart="never" nodeType="tmRoot"/>
      </p:par>
    </p:tn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p:txBody>
          <a:bodyPr/>
          <a:lstStyle/>
          <a:p>
            <a:r>
              <a:rPr lang="en-US" dirty="0" smtClean="0"/>
              <a:t>The origins of chromatography</a:t>
            </a:r>
          </a:p>
          <a:p>
            <a:r>
              <a:rPr lang="en-US" dirty="0" smtClean="0"/>
              <a:t>Uses of chromatography</a:t>
            </a:r>
          </a:p>
          <a:p>
            <a:r>
              <a:rPr lang="en-US" dirty="0" smtClean="0"/>
              <a:t>Types of chromatography</a:t>
            </a:r>
          </a:p>
          <a:p>
            <a:endParaRPr lang="en-US" dirty="0"/>
          </a:p>
        </p:txBody>
      </p:sp>
      <p:sp>
        <p:nvSpPr>
          <p:cNvPr id="2" name="Title 1"/>
          <p:cNvSpPr>
            <a:spLocks noGrp="1"/>
          </p:cNvSpPr>
          <p:nvPr>
            <p:ph type="title"/>
          </p:nvPr>
        </p:nvSpPr>
        <p:spPr/>
        <p:txBody>
          <a:bodyPr/>
          <a:lstStyle/>
          <a:p>
            <a:r>
              <a:rPr lang="en-US" dirty="0" smtClean="0"/>
              <a:t>Chromatography Background</a:t>
            </a:r>
            <a:endParaRPr lang="en-US" dirty="0"/>
          </a:p>
        </p:txBody>
      </p:sp>
      <p:sp>
        <p:nvSpPr>
          <p:cNvPr id="4" name="Action Button: Beginning 3">
            <a:hlinkClick r:id="rId3" action="ppaction://hlinksldjump" highlightClick="1"/>
          </p:cNvPr>
          <p:cNvSpPr/>
          <p:nvPr/>
        </p:nvSpPr>
        <p:spPr bwMode="auto">
          <a:xfrm>
            <a:off x="8719704" y="6424564"/>
            <a:ext cx="235917" cy="293525"/>
          </a:xfrm>
          <a:prstGeom prst="actionButtonBeginning">
            <a:avLst/>
          </a:prstGeom>
          <a:solidFill>
            <a:srgbClr val="3374D4"/>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US" sz="1600" b="0" i="0" u="none" strike="noStrike" cap="none" normalizeH="0" baseline="0" smtClean="0">
              <a:ln>
                <a:noFill/>
              </a:ln>
              <a:solidFill>
                <a:schemeClr val="tx1"/>
              </a:solidFill>
              <a:effectLst/>
              <a:latin typeface="Verdana" pitchFamily="34" charset="0"/>
            </a:endParaRPr>
          </a:p>
        </p:txBody>
      </p:sp>
    </p:spTree>
  </p:cSld>
  <p:clrMapOvr>
    <a:masterClrMapping/>
  </p:clrMapOvr>
  <p:transition/>
  <p:timing>
    <p:tnLst>
      <p:par>
        <p:cTn id="1" dur="indefinite" restart="never" nodeType="tmRoot"/>
      </p:par>
    </p:tn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41766" y="-27857"/>
            <a:ext cx="8808365" cy="749327"/>
          </a:xfrm>
        </p:spPr>
        <p:txBody>
          <a:bodyPr/>
          <a:lstStyle/>
          <a:p>
            <a:r>
              <a:rPr lang="en-US" dirty="0" smtClean="0"/>
              <a:t>Origin and Definition of Chromatography</a:t>
            </a:r>
            <a:endParaRPr lang="en-US" dirty="0"/>
          </a:p>
        </p:txBody>
      </p:sp>
      <p:sp>
        <p:nvSpPr>
          <p:cNvPr id="3" name="Content Placeholder 2"/>
          <p:cNvSpPr>
            <a:spLocks noGrp="1"/>
          </p:cNvSpPr>
          <p:nvPr>
            <p:ph idx="1"/>
          </p:nvPr>
        </p:nvSpPr>
        <p:spPr/>
        <p:txBody>
          <a:bodyPr/>
          <a:lstStyle/>
          <a:p>
            <a:r>
              <a:rPr lang="en-US" dirty="0" smtClean="0"/>
              <a:t>First documented by the Russian scientist, </a:t>
            </a:r>
            <a:r>
              <a:rPr lang="en-US" dirty="0" err="1" smtClean="0"/>
              <a:t>Tswett</a:t>
            </a:r>
            <a:r>
              <a:rPr lang="en-US" dirty="0" smtClean="0"/>
              <a:t>, 1903-1906</a:t>
            </a:r>
          </a:p>
          <a:p>
            <a:r>
              <a:rPr lang="en-US" dirty="0" smtClean="0"/>
              <a:t>Analytical Science of Chemical Separation</a:t>
            </a:r>
          </a:p>
          <a:p>
            <a:r>
              <a:rPr lang="en-US" dirty="0" smtClean="0"/>
              <a:t>Chromatography:  Word definition</a:t>
            </a:r>
          </a:p>
          <a:p>
            <a:pPr lvl="1"/>
            <a:r>
              <a:rPr lang="en-US" b="1" dirty="0" smtClean="0">
                <a:solidFill>
                  <a:srgbClr val="0000FF"/>
                </a:solidFill>
              </a:rPr>
              <a:t>CHROMATO</a:t>
            </a:r>
            <a:r>
              <a:rPr lang="en-US" dirty="0" smtClean="0"/>
              <a:t> = Color</a:t>
            </a:r>
          </a:p>
          <a:p>
            <a:pPr lvl="1"/>
            <a:r>
              <a:rPr lang="en-US" b="1" dirty="0" smtClean="0">
                <a:solidFill>
                  <a:srgbClr val="0000FF"/>
                </a:solidFill>
              </a:rPr>
              <a:t>GRAPHY</a:t>
            </a:r>
            <a:r>
              <a:rPr lang="en-US" dirty="0" smtClean="0"/>
              <a:t> = Writing, Study or Science of</a:t>
            </a:r>
          </a:p>
          <a:p>
            <a:endParaRPr lang="en-US" dirty="0"/>
          </a:p>
        </p:txBody>
      </p:sp>
    </p:spTree>
  </p:cSld>
  <p:clrMapOvr>
    <a:masterClrMapping/>
  </p:clrMapOvr>
  <p:transition/>
  <p:timing>
    <p:tnLst>
      <p:par>
        <p:cTn id="1" dur="indefinite" restart="never" nodeType="tmRoot"/>
      </p:par>
    </p:tn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Uses of Chromatography </a:t>
            </a:r>
            <a:endParaRPr lang="en-US" dirty="0"/>
          </a:p>
        </p:txBody>
      </p:sp>
      <p:sp>
        <p:nvSpPr>
          <p:cNvPr id="4" name="Content Placeholder 3"/>
          <p:cNvSpPr>
            <a:spLocks noGrp="1"/>
          </p:cNvSpPr>
          <p:nvPr>
            <p:ph idx="1"/>
          </p:nvPr>
        </p:nvSpPr>
        <p:spPr/>
        <p:txBody>
          <a:bodyPr/>
          <a:lstStyle/>
          <a:p>
            <a:r>
              <a:rPr lang="en-US" sz="1800" dirty="0" smtClean="0"/>
              <a:t>One of the most powerful tools for the analytical chemist in many different fields.  Here are a few examples:</a:t>
            </a:r>
          </a:p>
          <a:p>
            <a:pPr lvl="1"/>
            <a:r>
              <a:rPr lang="en-US" dirty="0" smtClean="0"/>
              <a:t>Research and development of compounds</a:t>
            </a:r>
          </a:p>
          <a:p>
            <a:pPr lvl="1"/>
            <a:r>
              <a:rPr lang="en-US" dirty="0" smtClean="0"/>
              <a:t>Isolation of compounds, e.g. natural products</a:t>
            </a:r>
          </a:p>
          <a:p>
            <a:pPr lvl="1"/>
            <a:r>
              <a:rPr lang="en-US" dirty="0" smtClean="0"/>
              <a:t>Reaction monitoring</a:t>
            </a:r>
          </a:p>
          <a:p>
            <a:pPr lvl="1"/>
            <a:r>
              <a:rPr lang="en-US" dirty="0" smtClean="0"/>
              <a:t>Quality control</a:t>
            </a:r>
          </a:p>
          <a:p>
            <a:pPr lvl="1"/>
            <a:r>
              <a:rPr lang="en-US" dirty="0" smtClean="0"/>
              <a:t>Drug monitoring, e.g. therapeutic or illegal</a:t>
            </a:r>
          </a:p>
          <a:p>
            <a:pPr lvl="1"/>
            <a:r>
              <a:rPr lang="en-US" dirty="0" smtClean="0"/>
              <a:t>Pollution monitoring</a:t>
            </a:r>
          </a:p>
          <a:p>
            <a:r>
              <a:rPr lang="en-US" sz="1800" dirty="0" smtClean="0"/>
              <a:t>Chromatography can be used for compound</a:t>
            </a:r>
          </a:p>
          <a:p>
            <a:pPr lvl="1"/>
            <a:r>
              <a:rPr lang="en-US" dirty="0" smtClean="0"/>
              <a:t>Identification</a:t>
            </a:r>
          </a:p>
          <a:p>
            <a:pPr lvl="1"/>
            <a:r>
              <a:rPr lang="en-US" dirty="0" smtClean="0"/>
              <a:t>Quantitation</a:t>
            </a:r>
          </a:p>
          <a:p>
            <a:pPr lvl="1"/>
            <a:r>
              <a:rPr lang="en-US" dirty="0" smtClean="0"/>
              <a:t>Purification</a:t>
            </a:r>
          </a:p>
          <a:p>
            <a:endParaRPr lang="en-US" dirty="0"/>
          </a:p>
        </p:txBody>
      </p:sp>
      <p:grpSp>
        <p:nvGrpSpPr>
          <p:cNvPr id="3" name="Group 4"/>
          <p:cNvGrpSpPr/>
          <p:nvPr/>
        </p:nvGrpSpPr>
        <p:grpSpPr>
          <a:xfrm>
            <a:off x="4341572" y="3774642"/>
            <a:ext cx="4435737" cy="2649922"/>
            <a:chOff x="504825" y="2228849"/>
            <a:chExt cx="8256588" cy="4406900"/>
          </a:xfrm>
        </p:grpSpPr>
        <p:grpSp>
          <p:nvGrpSpPr>
            <p:cNvPr id="5" name="Group 1779"/>
            <p:cNvGrpSpPr>
              <a:grpSpLocks/>
            </p:cNvGrpSpPr>
            <p:nvPr/>
          </p:nvGrpSpPr>
          <p:grpSpPr bwMode="auto">
            <a:xfrm>
              <a:off x="504825" y="3376611"/>
              <a:ext cx="1763713" cy="717550"/>
              <a:chOff x="3359" y="2099"/>
              <a:chExt cx="1111" cy="452"/>
            </a:xfrm>
          </p:grpSpPr>
          <p:sp>
            <p:nvSpPr>
              <p:cNvPr id="692" name="Freeform 529"/>
              <p:cNvSpPr>
                <a:spLocks/>
              </p:cNvSpPr>
              <p:nvPr/>
            </p:nvSpPr>
            <p:spPr bwMode="auto">
              <a:xfrm>
                <a:off x="3362" y="2101"/>
                <a:ext cx="1105" cy="414"/>
              </a:xfrm>
              <a:custGeom>
                <a:avLst/>
                <a:gdLst>
                  <a:gd name="T0" fmla="*/ 133 w 1105"/>
                  <a:gd name="T1" fmla="*/ 153 h 414"/>
                  <a:gd name="T2" fmla="*/ 15 w 1105"/>
                  <a:gd name="T3" fmla="*/ 195 h 414"/>
                  <a:gd name="T4" fmla="*/ 2 w 1105"/>
                  <a:gd name="T5" fmla="*/ 214 h 414"/>
                  <a:gd name="T6" fmla="*/ 0 w 1105"/>
                  <a:gd name="T7" fmla="*/ 233 h 414"/>
                  <a:gd name="T8" fmla="*/ 4 w 1105"/>
                  <a:gd name="T9" fmla="*/ 243 h 414"/>
                  <a:gd name="T10" fmla="*/ 11 w 1105"/>
                  <a:gd name="T11" fmla="*/ 257 h 414"/>
                  <a:gd name="T12" fmla="*/ 72 w 1105"/>
                  <a:gd name="T13" fmla="*/ 296 h 414"/>
                  <a:gd name="T14" fmla="*/ 227 w 1105"/>
                  <a:gd name="T15" fmla="*/ 345 h 414"/>
                  <a:gd name="T16" fmla="*/ 382 w 1105"/>
                  <a:gd name="T17" fmla="*/ 376 h 414"/>
                  <a:gd name="T18" fmla="*/ 501 w 1105"/>
                  <a:gd name="T19" fmla="*/ 368 h 414"/>
                  <a:gd name="T20" fmla="*/ 635 w 1105"/>
                  <a:gd name="T21" fmla="*/ 414 h 414"/>
                  <a:gd name="T22" fmla="*/ 721 w 1105"/>
                  <a:gd name="T23" fmla="*/ 339 h 414"/>
                  <a:gd name="T24" fmla="*/ 758 w 1105"/>
                  <a:gd name="T25" fmla="*/ 303 h 414"/>
                  <a:gd name="T26" fmla="*/ 819 w 1105"/>
                  <a:gd name="T27" fmla="*/ 335 h 414"/>
                  <a:gd name="T28" fmla="*/ 885 w 1105"/>
                  <a:gd name="T29" fmla="*/ 302 h 414"/>
                  <a:gd name="T30" fmla="*/ 881 w 1105"/>
                  <a:gd name="T31" fmla="*/ 257 h 414"/>
                  <a:gd name="T32" fmla="*/ 943 w 1105"/>
                  <a:gd name="T33" fmla="*/ 261 h 414"/>
                  <a:gd name="T34" fmla="*/ 1070 w 1105"/>
                  <a:gd name="T35" fmla="*/ 310 h 414"/>
                  <a:gd name="T36" fmla="*/ 1105 w 1105"/>
                  <a:gd name="T37" fmla="*/ 292 h 414"/>
                  <a:gd name="T38" fmla="*/ 1083 w 1105"/>
                  <a:gd name="T39" fmla="*/ 220 h 414"/>
                  <a:gd name="T40" fmla="*/ 1097 w 1105"/>
                  <a:gd name="T41" fmla="*/ 150 h 414"/>
                  <a:gd name="T42" fmla="*/ 1063 w 1105"/>
                  <a:gd name="T43" fmla="*/ 138 h 414"/>
                  <a:gd name="T44" fmla="*/ 985 w 1105"/>
                  <a:gd name="T45" fmla="*/ 161 h 414"/>
                  <a:gd name="T46" fmla="*/ 939 w 1105"/>
                  <a:gd name="T47" fmla="*/ 196 h 414"/>
                  <a:gd name="T48" fmla="*/ 872 w 1105"/>
                  <a:gd name="T49" fmla="*/ 167 h 414"/>
                  <a:gd name="T50" fmla="*/ 836 w 1105"/>
                  <a:gd name="T51" fmla="*/ 123 h 414"/>
                  <a:gd name="T52" fmla="*/ 769 w 1105"/>
                  <a:gd name="T53" fmla="*/ 135 h 414"/>
                  <a:gd name="T54" fmla="*/ 708 w 1105"/>
                  <a:gd name="T55" fmla="*/ 171 h 414"/>
                  <a:gd name="T56" fmla="*/ 694 w 1105"/>
                  <a:gd name="T57" fmla="*/ 143 h 414"/>
                  <a:gd name="T58" fmla="*/ 657 w 1105"/>
                  <a:gd name="T59" fmla="*/ 93 h 414"/>
                  <a:gd name="T60" fmla="*/ 586 w 1105"/>
                  <a:gd name="T61" fmla="*/ 53 h 414"/>
                  <a:gd name="T62" fmla="*/ 541 w 1105"/>
                  <a:gd name="T63" fmla="*/ 61 h 414"/>
                  <a:gd name="T64" fmla="*/ 487 w 1105"/>
                  <a:gd name="T65" fmla="*/ 96 h 414"/>
                  <a:gd name="T66" fmla="*/ 438 w 1105"/>
                  <a:gd name="T67" fmla="*/ 111 h 414"/>
                  <a:gd name="T68" fmla="*/ 448 w 1105"/>
                  <a:gd name="T69" fmla="*/ 51 h 414"/>
                  <a:gd name="T70" fmla="*/ 414 w 1105"/>
                  <a:gd name="T71" fmla="*/ 0 h 414"/>
                  <a:gd name="T72" fmla="*/ 384 w 1105"/>
                  <a:gd name="T73" fmla="*/ 9 h 414"/>
                  <a:gd name="T74" fmla="*/ 331 w 1105"/>
                  <a:gd name="T75" fmla="*/ 56 h 414"/>
                  <a:gd name="T76" fmla="*/ 299 w 1105"/>
                  <a:gd name="T77" fmla="*/ 111 h 414"/>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105"/>
                  <a:gd name="T118" fmla="*/ 0 h 414"/>
                  <a:gd name="T119" fmla="*/ 1105 w 1105"/>
                  <a:gd name="T120" fmla="*/ 414 h 414"/>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105" h="414">
                    <a:moveTo>
                      <a:pt x="218" y="130"/>
                    </a:moveTo>
                    <a:lnTo>
                      <a:pt x="133" y="153"/>
                    </a:lnTo>
                    <a:lnTo>
                      <a:pt x="31" y="187"/>
                    </a:lnTo>
                    <a:lnTo>
                      <a:pt x="15" y="195"/>
                    </a:lnTo>
                    <a:lnTo>
                      <a:pt x="4" y="206"/>
                    </a:lnTo>
                    <a:lnTo>
                      <a:pt x="2" y="214"/>
                    </a:lnTo>
                    <a:lnTo>
                      <a:pt x="4" y="223"/>
                    </a:lnTo>
                    <a:lnTo>
                      <a:pt x="0" y="233"/>
                    </a:lnTo>
                    <a:lnTo>
                      <a:pt x="0" y="240"/>
                    </a:lnTo>
                    <a:lnTo>
                      <a:pt x="4" y="243"/>
                    </a:lnTo>
                    <a:lnTo>
                      <a:pt x="8" y="246"/>
                    </a:lnTo>
                    <a:lnTo>
                      <a:pt x="11" y="257"/>
                    </a:lnTo>
                    <a:lnTo>
                      <a:pt x="27" y="272"/>
                    </a:lnTo>
                    <a:lnTo>
                      <a:pt x="72" y="296"/>
                    </a:lnTo>
                    <a:lnTo>
                      <a:pt x="142" y="323"/>
                    </a:lnTo>
                    <a:lnTo>
                      <a:pt x="227" y="345"/>
                    </a:lnTo>
                    <a:lnTo>
                      <a:pt x="310" y="371"/>
                    </a:lnTo>
                    <a:lnTo>
                      <a:pt x="382" y="376"/>
                    </a:lnTo>
                    <a:lnTo>
                      <a:pt x="440" y="374"/>
                    </a:lnTo>
                    <a:lnTo>
                      <a:pt x="501" y="368"/>
                    </a:lnTo>
                    <a:lnTo>
                      <a:pt x="552" y="390"/>
                    </a:lnTo>
                    <a:lnTo>
                      <a:pt x="635" y="414"/>
                    </a:lnTo>
                    <a:lnTo>
                      <a:pt x="703" y="365"/>
                    </a:lnTo>
                    <a:lnTo>
                      <a:pt x="721" y="339"/>
                    </a:lnTo>
                    <a:lnTo>
                      <a:pt x="729" y="311"/>
                    </a:lnTo>
                    <a:lnTo>
                      <a:pt x="758" y="303"/>
                    </a:lnTo>
                    <a:lnTo>
                      <a:pt x="807" y="334"/>
                    </a:lnTo>
                    <a:lnTo>
                      <a:pt x="819" y="335"/>
                    </a:lnTo>
                    <a:lnTo>
                      <a:pt x="849" y="335"/>
                    </a:lnTo>
                    <a:lnTo>
                      <a:pt x="885" y="302"/>
                    </a:lnTo>
                    <a:lnTo>
                      <a:pt x="893" y="283"/>
                    </a:lnTo>
                    <a:lnTo>
                      <a:pt x="881" y="257"/>
                    </a:lnTo>
                    <a:lnTo>
                      <a:pt x="910" y="252"/>
                    </a:lnTo>
                    <a:lnTo>
                      <a:pt x="943" y="261"/>
                    </a:lnTo>
                    <a:lnTo>
                      <a:pt x="1005" y="293"/>
                    </a:lnTo>
                    <a:lnTo>
                      <a:pt x="1070" y="310"/>
                    </a:lnTo>
                    <a:lnTo>
                      <a:pt x="1102" y="306"/>
                    </a:lnTo>
                    <a:lnTo>
                      <a:pt x="1105" y="292"/>
                    </a:lnTo>
                    <a:lnTo>
                      <a:pt x="1090" y="257"/>
                    </a:lnTo>
                    <a:lnTo>
                      <a:pt x="1083" y="220"/>
                    </a:lnTo>
                    <a:lnTo>
                      <a:pt x="1089" y="178"/>
                    </a:lnTo>
                    <a:lnTo>
                      <a:pt x="1097" y="150"/>
                    </a:lnTo>
                    <a:lnTo>
                      <a:pt x="1090" y="138"/>
                    </a:lnTo>
                    <a:lnTo>
                      <a:pt x="1063" y="138"/>
                    </a:lnTo>
                    <a:lnTo>
                      <a:pt x="1019" y="147"/>
                    </a:lnTo>
                    <a:lnTo>
                      <a:pt x="985" y="161"/>
                    </a:lnTo>
                    <a:lnTo>
                      <a:pt x="960" y="178"/>
                    </a:lnTo>
                    <a:lnTo>
                      <a:pt x="939" y="196"/>
                    </a:lnTo>
                    <a:lnTo>
                      <a:pt x="881" y="196"/>
                    </a:lnTo>
                    <a:lnTo>
                      <a:pt x="872" y="167"/>
                    </a:lnTo>
                    <a:lnTo>
                      <a:pt x="856" y="139"/>
                    </a:lnTo>
                    <a:lnTo>
                      <a:pt x="836" y="123"/>
                    </a:lnTo>
                    <a:lnTo>
                      <a:pt x="807" y="119"/>
                    </a:lnTo>
                    <a:lnTo>
                      <a:pt x="769" y="135"/>
                    </a:lnTo>
                    <a:lnTo>
                      <a:pt x="729" y="157"/>
                    </a:lnTo>
                    <a:lnTo>
                      <a:pt x="708" y="171"/>
                    </a:lnTo>
                    <a:lnTo>
                      <a:pt x="695" y="169"/>
                    </a:lnTo>
                    <a:lnTo>
                      <a:pt x="694" y="143"/>
                    </a:lnTo>
                    <a:lnTo>
                      <a:pt x="682" y="123"/>
                    </a:lnTo>
                    <a:lnTo>
                      <a:pt x="657" y="93"/>
                    </a:lnTo>
                    <a:lnTo>
                      <a:pt x="626" y="71"/>
                    </a:lnTo>
                    <a:lnTo>
                      <a:pt x="586" y="53"/>
                    </a:lnTo>
                    <a:lnTo>
                      <a:pt x="565" y="54"/>
                    </a:lnTo>
                    <a:lnTo>
                      <a:pt x="541" y="61"/>
                    </a:lnTo>
                    <a:lnTo>
                      <a:pt x="508" y="78"/>
                    </a:lnTo>
                    <a:lnTo>
                      <a:pt x="487" y="96"/>
                    </a:lnTo>
                    <a:lnTo>
                      <a:pt x="471" y="116"/>
                    </a:lnTo>
                    <a:lnTo>
                      <a:pt x="438" y="111"/>
                    </a:lnTo>
                    <a:lnTo>
                      <a:pt x="448" y="69"/>
                    </a:lnTo>
                    <a:lnTo>
                      <a:pt x="448" y="51"/>
                    </a:lnTo>
                    <a:lnTo>
                      <a:pt x="431" y="11"/>
                    </a:lnTo>
                    <a:lnTo>
                      <a:pt x="414" y="0"/>
                    </a:lnTo>
                    <a:lnTo>
                      <a:pt x="399" y="4"/>
                    </a:lnTo>
                    <a:lnTo>
                      <a:pt x="384" y="9"/>
                    </a:lnTo>
                    <a:lnTo>
                      <a:pt x="358" y="29"/>
                    </a:lnTo>
                    <a:lnTo>
                      <a:pt x="331" y="56"/>
                    </a:lnTo>
                    <a:lnTo>
                      <a:pt x="312" y="87"/>
                    </a:lnTo>
                    <a:lnTo>
                      <a:pt x="299" y="111"/>
                    </a:lnTo>
                    <a:lnTo>
                      <a:pt x="218" y="130"/>
                    </a:lnTo>
                    <a:close/>
                  </a:path>
                </a:pathLst>
              </a:custGeom>
              <a:solidFill>
                <a:srgbClr val="B4B4B4"/>
              </a:solidFill>
              <a:ln w="0">
                <a:solidFill>
                  <a:srgbClr val="B4B4B4"/>
                </a:solidFill>
                <a:prstDash val="solid"/>
                <a:round/>
                <a:headEnd/>
                <a:tailEnd/>
              </a:ln>
            </p:spPr>
            <p:txBody>
              <a:bodyPr/>
              <a:lstStyle/>
              <a:p>
                <a:endParaRPr lang="en-US"/>
              </a:p>
            </p:txBody>
          </p:sp>
          <p:sp>
            <p:nvSpPr>
              <p:cNvPr id="693" name="Freeform 530"/>
              <p:cNvSpPr>
                <a:spLocks/>
              </p:cNvSpPr>
              <p:nvPr/>
            </p:nvSpPr>
            <p:spPr bwMode="auto">
              <a:xfrm>
                <a:off x="3364" y="2262"/>
                <a:ext cx="1019" cy="139"/>
              </a:xfrm>
              <a:custGeom>
                <a:avLst/>
                <a:gdLst>
                  <a:gd name="T0" fmla="*/ 13 w 1019"/>
                  <a:gd name="T1" fmla="*/ 59 h 139"/>
                  <a:gd name="T2" fmla="*/ 29 w 1019"/>
                  <a:gd name="T3" fmla="*/ 48 h 139"/>
                  <a:gd name="T4" fmla="*/ 52 w 1019"/>
                  <a:gd name="T5" fmla="*/ 48 h 139"/>
                  <a:gd name="T6" fmla="*/ 68 w 1019"/>
                  <a:gd name="T7" fmla="*/ 51 h 139"/>
                  <a:gd name="T8" fmla="*/ 85 w 1019"/>
                  <a:gd name="T9" fmla="*/ 65 h 139"/>
                  <a:gd name="T10" fmla="*/ 112 w 1019"/>
                  <a:gd name="T11" fmla="*/ 70 h 139"/>
                  <a:gd name="T12" fmla="*/ 168 w 1019"/>
                  <a:gd name="T13" fmla="*/ 68 h 139"/>
                  <a:gd name="T14" fmla="*/ 247 w 1019"/>
                  <a:gd name="T15" fmla="*/ 56 h 139"/>
                  <a:gd name="T16" fmla="*/ 308 w 1019"/>
                  <a:gd name="T17" fmla="*/ 56 h 139"/>
                  <a:gd name="T18" fmla="*/ 281 w 1019"/>
                  <a:gd name="T19" fmla="*/ 82 h 139"/>
                  <a:gd name="T20" fmla="*/ 350 w 1019"/>
                  <a:gd name="T21" fmla="*/ 65 h 139"/>
                  <a:gd name="T22" fmla="*/ 393 w 1019"/>
                  <a:gd name="T23" fmla="*/ 65 h 139"/>
                  <a:gd name="T24" fmla="*/ 357 w 1019"/>
                  <a:gd name="T25" fmla="*/ 107 h 139"/>
                  <a:gd name="T26" fmla="*/ 290 w 1019"/>
                  <a:gd name="T27" fmla="*/ 128 h 139"/>
                  <a:gd name="T28" fmla="*/ 341 w 1019"/>
                  <a:gd name="T29" fmla="*/ 135 h 139"/>
                  <a:gd name="T30" fmla="*/ 398 w 1019"/>
                  <a:gd name="T31" fmla="*/ 139 h 139"/>
                  <a:gd name="T32" fmla="*/ 458 w 1019"/>
                  <a:gd name="T33" fmla="*/ 135 h 139"/>
                  <a:gd name="T34" fmla="*/ 563 w 1019"/>
                  <a:gd name="T35" fmla="*/ 130 h 139"/>
                  <a:gd name="T36" fmla="*/ 699 w 1019"/>
                  <a:gd name="T37" fmla="*/ 116 h 139"/>
                  <a:gd name="T38" fmla="*/ 848 w 1019"/>
                  <a:gd name="T39" fmla="*/ 91 h 139"/>
                  <a:gd name="T40" fmla="*/ 937 w 1019"/>
                  <a:gd name="T41" fmla="*/ 85 h 139"/>
                  <a:gd name="T42" fmla="*/ 993 w 1019"/>
                  <a:gd name="T43" fmla="*/ 77 h 139"/>
                  <a:gd name="T44" fmla="*/ 1011 w 1019"/>
                  <a:gd name="T45" fmla="*/ 70 h 139"/>
                  <a:gd name="T46" fmla="*/ 1019 w 1019"/>
                  <a:gd name="T47" fmla="*/ 56 h 139"/>
                  <a:gd name="T48" fmla="*/ 1015 w 1019"/>
                  <a:gd name="T49" fmla="*/ 45 h 139"/>
                  <a:gd name="T50" fmla="*/ 996 w 1019"/>
                  <a:gd name="T51" fmla="*/ 40 h 139"/>
                  <a:gd name="T52" fmla="*/ 789 w 1019"/>
                  <a:gd name="T53" fmla="*/ 68 h 139"/>
                  <a:gd name="T54" fmla="*/ 683 w 1019"/>
                  <a:gd name="T55" fmla="*/ 74 h 139"/>
                  <a:gd name="T56" fmla="*/ 617 w 1019"/>
                  <a:gd name="T57" fmla="*/ 74 h 139"/>
                  <a:gd name="T58" fmla="*/ 525 w 1019"/>
                  <a:gd name="T59" fmla="*/ 68 h 139"/>
                  <a:gd name="T60" fmla="*/ 418 w 1019"/>
                  <a:gd name="T61" fmla="*/ 45 h 139"/>
                  <a:gd name="T62" fmla="*/ 336 w 1019"/>
                  <a:gd name="T63" fmla="*/ 37 h 139"/>
                  <a:gd name="T64" fmla="*/ 288 w 1019"/>
                  <a:gd name="T65" fmla="*/ 40 h 139"/>
                  <a:gd name="T66" fmla="*/ 197 w 1019"/>
                  <a:gd name="T67" fmla="*/ 54 h 139"/>
                  <a:gd name="T68" fmla="*/ 208 w 1019"/>
                  <a:gd name="T69" fmla="*/ 34 h 139"/>
                  <a:gd name="T70" fmla="*/ 163 w 1019"/>
                  <a:gd name="T71" fmla="*/ 34 h 139"/>
                  <a:gd name="T72" fmla="*/ 143 w 1019"/>
                  <a:gd name="T73" fmla="*/ 25 h 139"/>
                  <a:gd name="T74" fmla="*/ 152 w 1019"/>
                  <a:gd name="T75" fmla="*/ 0 h 139"/>
                  <a:gd name="T76" fmla="*/ 70 w 1019"/>
                  <a:gd name="T77" fmla="*/ 14 h 139"/>
                  <a:gd name="T78" fmla="*/ 25 w 1019"/>
                  <a:gd name="T79" fmla="*/ 28 h 139"/>
                  <a:gd name="T80" fmla="*/ 6 w 1019"/>
                  <a:gd name="T81" fmla="*/ 40 h 139"/>
                  <a:gd name="T82" fmla="*/ 0 w 1019"/>
                  <a:gd name="T83" fmla="*/ 51 h 139"/>
                  <a:gd name="T84" fmla="*/ 0 w 1019"/>
                  <a:gd name="T85" fmla="*/ 59 h 139"/>
                  <a:gd name="T86" fmla="*/ 13 w 1019"/>
                  <a:gd name="T87" fmla="*/ 59 h 13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19"/>
                  <a:gd name="T133" fmla="*/ 0 h 139"/>
                  <a:gd name="T134" fmla="*/ 1019 w 1019"/>
                  <a:gd name="T135" fmla="*/ 139 h 13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19" h="139">
                    <a:moveTo>
                      <a:pt x="13" y="59"/>
                    </a:moveTo>
                    <a:lnTo>
                      <a:pt x="29" y="48"/>
                    </a:lnTo>
                    <a:lnTo>
                      <a:pt x="52" y="48"/>
                    </a:lnTo>
                    <a:lnTo>
                      <a:pt x="68" y="51"/>
                    </a:lnTo>
                    <a:lnTo>
                      <a:pt x="85" y="65"/>
                    </a:lnTo>
                    <a:lnTo>
                      <a:pt x="112" y="70"/>
                    </a:lnTo>
                    <a:lnTo>
                      <a:pt x="168" y="68"/>
                    </a:lnTo>
                    <a:lnTo>
                      <a:pt x="247" y="56"/>
                    </a:lnTo>
                    <a:lnTo>
                      <a:pt x="308" y="56"/>
                    </a:lnTo>
                    <a:lnTo>
                      <a:pt x="281" y="82"/>
                    </a:lnTo>
                    <a:lnTo>
                      <a:pt x="350" y="65"/>
                    </a:lnTo>
                    <a:lnTo>
                      <a:pt x="393" y="65"/>
                    </a:lnTo>
                    <a:lnTo>
                      <a:pt x="357" y="107"/>
                    </a:lnTo>
                    <a:lnTo>
                      <a:pt x="290" y="128"/>
                    </a:lnTo>
                    <a:lnTo>
                      <a:pt x="341" y="135"/>
                    </a:lnTo>
                    <a:lnTo>
                      <a:pt x="398" y="139"/>
                    </a:lnTo>
                    <a:lnTo>
                      <a:pt x="458" y="135"/>
                    </a:lnTo>
                    <a:lnTo>
                      <a:pt x="563" y="130"/>
                    </a:lnTo>
                    <a:lnTo>
                      <a:pt x="699" y="116"/>
                    </a:lnTo>
                    <a:lnTo>
                      <a:pt x="848" y="91"/>
                    </a:lnTo>
                    <a:lnTo>
                      <a:pt x="937" y="85"/>
                    </a:lnTo>
                    <a:lnTo>
                      <a:pt x="993" y="77"/>
                    </a:lnTo>
                    <a:lnTo>
                      <a:pt x="1011" y="70"/>
                    </a:lnTo>
                    <a:lnTo>
                      <a:pt x="1019" y="56"/>
                    </a:lnTo>
                    <a:lnTo>
                      <a:pt x="1015" y="45"/>
                    </a:lnTo>
                    <a:lnTo>
                      <a:pt x="996" y="40"/>
                    </a:lnTo>
                    <a:lnTo>
                      <a:pt x="789" y="68"/>
                    </a:lnTo>
                    <a:lnTo>
                      <a:pt x="683" y="74"/>
                    </a:lnTo>
                    <a:lnTo>
                      <a:pt x="617" y="74"/>
                    </a:lnTo>
                    <a:lnTo>
                      <a:pt x="525" y="68"/>
                    </a:lnTo>
                    <a:lnTo>
                      <a:pt x="418" y="45"/>
                    </a:lnTo>
                    <a:lnTo>
                      <a:pt x="336" y="37"/>
                    </a:lnTo>
                    <a:lnTo>
                      <a:pt x="288" y="40"/>
                    </a:lnTo>
                    <a:lnTo>
                      <a:pt x="197" y="54"/>
                    </a:lnTo>
                    <a:lnTo>
                      <a:pt x="208" y="34"/>
                    </a:lnTo>
                    <a:lnTo>
                      <a:pt x="163" y="34"/>
                    </a:lnTo>
                    <a:lnTo>
                      <a:pt x="143" y="25"/>
                    </a:lnTo>
                    <a:lnTo>
                      <a:pt x="152" y="0"/>
                    </a:lnTo>
                    <a:lnTo>
                      <a:pt x="70" y="14"/>
                    </a:lnTo>
                    <a:lnTo>
                      <a:pt x="25" y="28"/>
                    </a:lnTo>
                    <a:lnTo>
                      <a:pt x="6" y="40"/>
                    </a:lnTo>
                    <a:lnTo>
                      <a:pt x="0" y="51"/>
                    </a:lnTo>
                    <a:lnTo>
                      <a:pt x="0" y="59"/>
                    </a:lnTo>
                    <a:lnTo>
                      <a:pt x="13" y="59"/>
                    </a:lnTo>
                    <a:close/>
                  </a:path>
                </a:pathLst>
              </a:custGeom>
              <a:solidFill>
                <a:srgbClr val="242424"/>
              </a:solidFill>
              <a:ln w="0">
                <a:solidFill>
                  <a:srgbClr val="242424"/>
                </a:solidFill>
                <a:prstDash val="solid"/>
                <a:round/>
                <a:headEnd/>
                <a:tailEnd/>
              </a:ln>
            </p:spPr>
            <p:txBody>
              <a:bodyPr/>
              <a:lstStyle/>
              <a:p>
                <a:endParaRPr lang="en-US"/>
              </a:p>
            </p:txBody>
          </p:sp>
          <p:sp>
            <p:nvSpPr>
              <p:cNvPr id="694" name="Freeform 531"/>
              <p:cNvSpPr>
                <a:spLocks/>
              </p:cNvSpPr>
              <p:nvPr/>
            </p:nvSpPr>
            <p:spPr bwMode="auto">
              <a:xfrm>
                <a:off x="3360" y="2314"/>
                <a:ext cx="92" cy="67"/>
              </a:xfrm>
              <a:custGeom>
                <a:avLst/>
                <a:gdLst>
                  <a:gd name="T0" fmla="*/ 4 w 92"/>
                  <a:gd name="T1" fmla="*/ 0 h 67"/>
                  <a:gd name="T2" fmla="*/ 4 w 92"/>
                  <a:gd name="T3" fmla="*/ 4 h 67"/>
                  <a:gd name="T4" fmla="*/ 8 w 92"/>
                  <a:gd name="T5" fmla="*/ 8 h 67"/>
                  <a:gd name="T6" fmla="*/ 17 w 92"/>
                  <a:gd name="T7" fmla="*/ 10 h 67"/>
                  <a:gd name="T8" fmla="*/ 32 w 92"/>
                  <a:gd name="T9" fmla="*/ 11 h 67"/>
                  <a:gd name="T10" fmla="*/ 40 w 92"/>
                  <a:gd name="T11" fmla="*/ 12 h 67"/>
                  <a:gd name="T12" fmla="*/ 41 w 92"/>
                  <a:gd name="T13" fmla="*/ 15 h 67"/>
                  <a:gd name="T14" fmla="*/ 42 w 92"/>
                  <a:gd name="T15" fmla="*/ 18 h 67"/>
                  <a:gd name="T16" fmla="*/ 63 w 92"/>
                  <a:gd name="T17" fmla="*/ 30 h 67"/>
                  <a:gd name="T18" fmla="*/ 89 w 92"/>
                  <a:gd name="T19" fmla="*/ 45 h 67"/>
                  <a:gd name="T20" fmla="*/ 92 w 92"/>
                  <a:gd name="T21" fmla="*/ 55 h 67"/>
                  <a:gd name="T22" fmla="*/ 91 w 92"/>
                  <a:gd name="T23" fmla="*/ 62 h 67"/>
                  <a:gd name="T24" fmla="*/ 82 w 92"/>
                  <a:gd name="T25" fmla="*/ 67 h 67"/>
                  <a:gd name="T26" fmla="*/ 75 w 92"/>
                  <a:gd name="T27" fmla="*/ 67 h 67"/>
                  <a:gd name="T28" fmla="*/ 70 w 92"/>
                  <a:gd name="T29" fmla="*/ 62 h 67"/>
                  <a:gd name="T30" fmla="*/ 64 w 92"/>
                  <a:gd name="T31" fmla="*/ 55 h 67"/>
                  <a:gd name="T32" fmla="*/ 50 w 92"/>
                  <a:gd name="T33" fmla="*/ 49 h 67"/>
                  <a:gd name="T34" fmla="*/ 33 w 92"/>
                  <a:gd name="T35" fmla="*/ 40 h 67"/>
                  <a:gd name="T36" fmla="*/ 9 w 92"/>
                  <a:gd name="T37" fmla="*/ 32 h 67"/>
                  <a:gd name="T38" fmla="*/ 3 w 92"/>
                  <a:gd name="T39" fmla="*/ 27 h 67"/>
                  <a:gd name="T40" fmla="*/ 0 w 92"/>
                  <a:gd name="T41" fmla="*/ 23 h 67"/>
                  <a:gd name="T42" fmla="*/ 0 w 92"/>
                  <a:gd name="T43" fmla="*/ 18 h 67"/>
                  <a:gd name="T44" fmla="*/ 4 w 92"/>
                  <a:gd name="T45" fmla="*/ 12 h 67"/>
                  <a:gd name="T46" fmla="*/ 6 w 92"/>
                  <a:gd name="T47" fmla="*/ 10 h 67"/>
                  <a:gd name="T48" fmla="*/ 4 w 92"/>
                  <a:gd name="T49" fmla="*/ 4 h 67"/>
                  <a:gd name="T50" fmla="*/ 3 w 92"/>
                  <a:gd name="T51" fmla="*/ 1 h 67"/>
                  <a:gd name="T52" fmla="*/ 4 w 92"/>
                  <a:gd name="T53" fmla="*/ 0 h 6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92"/>
                  <a:gd name="T82" fmla="*/ 0 h 67"/>
                  <a:gd name="T83" fmla="*/ 92 w 92"/>
                  <a:gd name="T84" fmla="*/ 67 h 6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92" h="67">
                    <a:moveTo>
                      <a:pt x="4" y="0"/>
                    </a:moveTo>
                    <a:lnTo>
                      <a:pt x="4" y="4"/>
                    </a:lnTo>
                    <a:lnTo>
                      <a:pt x="8" y="8"/>
                    </a:lnTo>
                    <a:lnTo>
                      <a:pt x="17" y="10"/>
                    </a:lnTo>
                    <a:lnTo>
                      <a:pt x="32" y="11"/>
                    </a:lnTo>
                    <a:lnTo>
                      <a:pt x="40" y="12"/>
                    </a:lnTo>
                    <a:lnTo>
                      <a:pt x="41" y="15"/>
                    </a:lnTo>
                    <a:lnTo>
                      <a:pt x="42" y="18"/>
                    </a:lnTo>
                    <a:lnTo>
                      <a:pt x="63" y="30"/>
                    </a:lnTo>
                    <a:lnTo>
                      <a:pt x="89" y="45"/>
                    </a:lnTo>
                    <a:lnTo>
                      <a:pt x="92" y="55"/>
                    </a:lnTo>
                    <a:lnTo>
                      <a:pt x="91" y="62"/>
                    </a:lnTo>
                    <a:lnTo>
                      <a:pt x="82" y="67"/>
                    </a:lnTo>
                    <a:lnTo>
                      <a:pt x="75" y="67"/>
                    </a:lnTo>
                    <a:lnTo>
                      <a:pt x="70" y="62"/>
                    </a:lnTo>
                    <a:lnTo>
                      <a:pt x="64" y="55"/>
                    </a:lnTo>
                    <a:lnTo>
                      <a:pt x="50" y="49"/>
                    </a:lnTo>
                    <a:lnTo>
                      <a:pt x="33" y="40"/>
                    </a:lnTo>
                    <a:lnTo>
                      <a:pt x="9" y="32"/>
                    </a:lnTo>
                    <a:lnTo>
                      <a:pt x="3" y="27"/>
                    </a:lnTo>
                    <a:lnTo>
                      <a:pt x="0" y="23"/>
                    </a:lnTo>
                    <a:lnTo>
                      <a:pt x="0" y="18"/>
                    </a:lnTo>
                    <a:lnTo>
                      <a:pt x="4" y="12"/>
                    </a:lnTo>
                    <a:lnTo>
                      <a:pt x="6" y="10"/>
                    </a:lnTo>
                    <a:lnTo>
                      <a:pt x="4" y="4"/>
                    </a:lnTo>
                    <a:lnTo>
                      <a:pt x="3" y="1"/>
                    </a:lnTo>
                    <a:lnTo>
                      <a:pt x="4" y="0"/>
                    </a:lnTo>
                    <a:close/>
                  </a:path>
                </a:pathLst>
              </a:custGeom>
              <a:solidFill>
                <a:srgbClr val="FFC896"/>
              </a:solidFill>
              <a:ln w="0">
                <a:solidFill>
                  <a:srgbClr val="FFC896"/>
                </a:solidFill>
                <a:prstDash val="solid"/>
                <a:round/>
                <a:headEnd/>
                <a:tailEnd/>
              </a:ln>
            </p:spPr>
            <p:txBody>
              <a:bodyPr/>
              <a:lstStyle/>
              <a:p>
                <a:endParaRPr lang="en-US"/>
              </a:p>
            </p:txBody>
          </p:sp>
          <p:sp>
            <p:nvSpPr>
              <p:cNvPr id="695" name="Freeform 532"/>
              <p:cNvSpPr>
                <a:spLocks/>
              </p:cNvSpPr>
              <p:nvPr/>
            </p:nvSpPr>
            <p:spPr bwMode="auto">
              <a:xfrm>
                <a:off x="3359" y="2286"/>
                <a:ext cx="97" cy="96"/>
              </a:xfrm>
              <a:custGeom>
                <a:avLst/>
                <a:gdLst>
                  <a:gd name="T0" fmla="*/ 5 w 97"/>
                  <a:gd name="T1" fmla="*/ 32 h 96"/>
                  <a:gd name="T2" fmla="*/ 9 w 97"/>
                  <a:gd name="T3" fmla="*/ 38 h 96"/>
                  <a:gd name="T4" fmla="*/ 30 w 97"/>
                  <a:gd name="T5" fmla="*/ 42 h 96"/>
                  <a:gd name="T6" fmla="*/ 64 w 97"/>
                  <a:gd name="T7" fmla="*/ 56 h 96"/>
                  <a:gd name="T8" fmla="*/ 87 w 97"/>
                  <a:gd name="T9" fmla="*/ 70 h 96"/>
                  <a:gd name="T10" fmla="*/ 93 w 97"/>
                  <a:gd name="T11" fmla="*/ 70 h 96"/>
                  <a:gd name="T12" fmla="*/ 97 w 97"/>
                  <a:gd name="T13" fmla="*/ 78 h 96"/>
                  <a:gd name="T14" fmla="*/ 93 w 97"/>
                  <a:gd name="T15" fmla="*/ 89 h 96"/>
                  <a:gd name="T16" fmla="*/ 84 w 97"/>
                  <a:gd name="T17" fmla="*/ 96 h 96"/>
                  <a:gd name="T18" fmla="*/ 83 w 97"/>
                  <a:gd name="T19" fmla="*/ 95 h 96"/>
                  <a:gd name="T20" fmla="*/ 92 w 97"/>
                  <a:gd name="T21" fmla="*/ 86 h 96"/>
                  <a:gd name="T22" fmla="*/ 90 w 97"/>
                  <a:gd name="T23" fmla="*/ 74 h 96"/>
                  <a:gd name="T24" fmla="*/ 66 w 97"/>
                  <a:gd name="T25" fmla="*/ 61 h 96"/>
                  <a:gd name="T26" fmla="*/ 37 w 97"/>
                  <a:gd name="T27" fmla="*/ 48 h 96"/>
                  <a:gd name="T28" fmla="*/ 20 w 97"/>
                  <a:gd name="T29" fmla="*/ 42 h 96"/>
                  <a:gd name="T30" fmla="*/ 9 w 97"/>
                  <a:gd name="T31" fmla="*/ 40 h 96"/>
                  <a:gd name="T32" fmla="*/ 7 w 97"/>
                  <a:gd name="T33" fmla="*/ 39 h 96"/>
                  <a:gd name="T34" fmla="*/ 2 w 97"/>
                  <a:gd name="T35" fmla="*/ 46 h 96"/>
                  <a:gd name="T36" fmla="*/ 2 w 97"/>
                  <a:gd name="T37" fmla="*/ 51 h 96"/>
                  <a:gd name="T38" fmla="*/ 5 w 97"/>
                  <a:gd name="T39" fmla="*/ 55 h 96"/>
                  <a:gd name="T40" fmla="*/ 12 w 97"/>
                  <a:gd name="T41" fmla="*/ 60 h 96"/>
                  <a:gd name="T42" fmla="*/ 35 w 97"/>
                  <a:gd name="T43" fmla="*/ 68 h 96"/>
                  <a:gd name="T44" fmla="*/ 47 w 97"/>
                  <a:gd name="T45" fmla="*/ 75 h 96"/>
                  <a:gd name="T46" fmla="*/ 35 w 97"/>
                  <a:gd name="T47" fmla="*/ 69 h 96"/>
                  <a:gd name="T48" fmla="*/ 16 w 97"/>
                  <a:gd name="T49" fmla="*/ 63 h 96"/>
                  <a:gd name="T50" fmla="*/ 11 w 97"/>
                  <a:gd name="T51" fmla="*/ 61 h 96"/>
                  <a:gd name="T52" fmla="*/ 14 w 97"/>
                  <a:gd name="T53" fmla="*/ 73 h 96"/>
                  <a:gd name="T54" fmla="*/ 9 w 97"/>
                  <a:gd name="T55" fmla="*/ 60 h 96"/>
                  <a:gd name="T56" fmla="*/ 3 w 97"/>
                  <a:gd name="T57" fmla="*/ 56 h 96"/>
                  <a:gd name="T58" fmla="*/ 0 w 97"/>
                  <a:gd name="T59" fmla="*/ 53 h 96"/>
                  <a:gd name="T60" fmla="*/ 0 w 97"/>
                  <a:gd name="T61" fmla="*/ 47 h 96"/>
                  <a:gd name="T62" fmla="*/ 3 w 97"/>
                  <a:gd name="T63" fmla="*/ 43 h 96"/>
                  <a:gd name="T64" fmla="*/ 6 w 97"/>
                  <a:gd name="T65" fmla="*/ 38 h 96"/>
                  <a:gd name="T66" fmla="*/ 4 w 97"/>
                  <a:gd name="T67" fmla="*/ 34 h 96"/>
                  <a:gd name="T68" fmla="*/ 3 w 97"/>
                  <a:gd name="T69" fmla="*/ 28 h 96"/>
                  <a:gd name="T70" fmla="*/ 5 w 97"/>
                  <a:gd name="T71" fmla="*/ 21 h 96"/>
                  <a:gd name="T72" fmla="*/ 12 w 97"/>
                  <a:gd name="T73" fmla="*/ 14 h 96"/>
                  <a:gd name="T74" fmla="*/ 24 w 97"/>
                  <a:gd name="T75" fmla="*/ 6 h 96"/>
                  <a:gd name="T76" fmla="*/ 41 w 97"/>
                  <a:gd name="T77" fmla="*/ 0 h 96"/>
                  <a:gd name="T78" fmla="*/ 24 w 97"/>
                  <a:gd name="T79" fmla="*/ 7 h 96"/>
                  <a:gd name="T80" fmla="*/ 12 w 97"/>
                  <a:gd name="T81" fmla="*/ 16 h 96"/>
                  <a:gd name="T82" fmla="*/ 6 w 97"/>
                  <a:gd name="T83" fmla="*/ 22 h 96"/>
                  <a:gd name="T84" fmla="*/ 5 w 97"/>
                  <a:gd name="T85" fmla="*/ 27 h 96"/>
                  <a:gd name="T86" fmla="*/ 5 w 97"/>
                  <a:gd name="T87" fmla="*/ 32 h 9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97"/>
                  <a:gd name="T133" fmla="*/ 0 h 96"/>
                  <a:gd name="T134" fmla="*/ 97 w 97"/>
                  <a:gd name="T135" fmla="*/ 96 h 9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97" h="96">
                    <a:moveTo>
                      <a:pt x="5" y="32"/>
                    </a:moveTo>
                    <a:lnTo>
                      <a:pt x="9" y="38"/>
                    </a:lnTo>
                    <a:lnTo>
                      <a:pt x="30" y="42"/>
                    </a:lnTo>
                    <a:lnTo>
                      <a:pt x="64" y="56"/>
                    </a:lnTo>
                    <a:lnTo>
                      <a:pt x="87" y="70"/>
                    </a:lnTo>
                    <a:lnTo>
                      <a:pt x="93" y="70"/>
                    </a:lnTo>
                    <a:lnTo>
                      <a:pt x="97" y="78"/>
                    </a:lnTo>
                    <a:lnTo>
                      <a:pt x="93" y="89"/>
                    </a:lnTo>
                    <a:lnTo>
                      <a:pt x="84" y="96"/>
                    </a:lnTo>
                    <a:lnTo>
                      <a:pt x="83" y="95"/>
                    </a:lnTo>
                    <a:lnTo>
                      <a:pt x="92" y="86"/>
                    </a:lnTo>
                    <a:lnTo>
                      <a:pt x="90" y="74"/>
                    </a:lnTo>
                    <a:lnTo>
                      <a:pt x="66" y="61"/>
                    </a:lnTo>
                    <a:lnTo>
                      <a:pt x="37" y="48"/>
                    </a:lnTo>
                    <a:lnTo>
                      <a:pt x="20" y="42"/>
                    </a:lnTo>
                    <a:lnTo>
                      <a:pt x="9" y="40"/>
                    </a:lnTo>
                    <a:lnTo>
                      <a:pt x="7" y="39"/>
                    </a:lnTo>
                    <a:lnTo>
                      <a:pt x="2" y="46"/>
                    </a:lnTo>
                    <a:lnTo>
                      <a:pt x="2" y="51"/>
                    </a:lnTo>
                    <a:lnTo>
                      <a:pt x="5" y="55"/>
                    </a:lnTo>
                    <a:lnTo>
                      <a:pt x="12" y="60"/>
                    </a:lnTo>
                    <a:lnTo>
                      <a:pt x="35" y="68"/>
                    </a:lnTo>
                    <a:lnTo>
                      <a:pt x="47" y="75"/>
                    </a:lnTo>
                    <a:lnTo>
                      <a:pt x="35" y="69"/>
                    </a:lnTo>
                    <a:lnTo>
                      <a:pt x="16" y="63"/>
                    </a:lnTo>
                    <a:lnTo>
                      <a:pt x="11" y="61"/>
                    </a:lnTo>
                    <a:lnTo>
                      <a:pt x="14" y="73"/>
                    </a:lnTo>
                    <a:lnTo>
                      <a:pt x="9" y="60"/>
                    </a:lnTo>
                    <a:lnTo>
                      <a:pt x="3" y="56"/>
                    </a:lnTo>
                    <a:lnTo>
                      <a:pt x="0" y="53"/>
                    </a:lnTo>
                    <a:lnTo>
                      <a:pt x="0" y="47"/>
                    </a:lnTo>
                    <a:lnTo>
                      <a:pt x="3" y="43"/>
                    </a:lnTo>
                    <a:lnTo>
                      <a:pt x="6" y="38"/>
                    </a:lnTo>
                    <a:lnTo>
                      <a:pt x="4" y="34"/>
                    </a:lnTo>
                    <a:lnTo>
                      <a:pt x="3" y="28"/>
                    </a:lnTo>
                    <a:lnTo>
                      <a:pt x="5" y="21"/>
                    </a:lnTo>
                    <a:lnTo>
                      <a:pt x="12" y="14"/>
                    </a:lnTo>
                    <a:lnTo>
                      <a:pt x="24" y="6"/>
                    </a:lnTo>
                    <a:lnTo>
                      <a:pt x="41" y="0"/>
                    </a:lnTo>
                    <a:lnTo>
                      <a:pt x="24" y="7"/>
                    </a:lnTo>
                    <a:lnTo>
                      <a:pt x="12" y="16"/>
                    </a:lnTo>
                    <a:lnTo>
                      <a:pt x="6" y="22"/>
                    </a:lnTo>
                    <a:lnTo>
                      <a:pt x="5" y="27"/>
                    </a:lnTo>
                    <a:lnTo>
                      <a:pt x="5" y="32"/>
                    </a:lnTo>
                    <a:close/>
                  </a:path>
                </a:pathLst>
              </a:custGeom>
              <a:solidFill>
                <a:srgbClr val="000000"/>
              </a:solidFill>
              <a:ln w="0">
                <a:solidFill>
                  <a:srgbClr val="000000"/>
                </a:solidFill>
                <a:prstDash val="solid"/>
                <a:round/>
                <a:headEnd/>
                <a:tailEnd/>
              </a:ln>
            </p:spPr>
            <p:txBody>
              <a:bodyPr/>
              <a:lstStyle/>
              <a:p>
                <a:endParaRPr lang="en-US"/>
              </a:p>
            </p:txBody>
          </p:sp>
          <p:sp>
            <p:nvSpPr>
              <p:cNvPr id="696" name="Freeform 533"/>
              <p:cNvSpPr>
                <a:spLocks/>
              </p:cNvSpPr>
              <p:nvPr/>
            </p:nvSpPr>
            <p:spPr bwMode="auto">
              <a:xfrm>
                <a:off x="3387" y="2099"/>
                <a:ext cx="1083" cy="316"/>
              </a:xfrm>
              <a:custGeom>
                <a:avLst/>
                <a:gdLst>
                  <a:gd name="T0" fmla="*/ 132 w 1083"/>
                  <a:gd name="T1" fmla="*/ 167 h 316"/>
                  <a:gd name="T2" fmla="*/ 95 w 1083"/>
                  <a:gd name="T3" fmla="*/ 184 h 316"/>
                  <a:gd name="T4" fmla="*/ 39 w 1083"/>
                  <a:gd name="T5" fmla="*/ 194 h 316"/>
                  <a:gd name="T6" fmla="*/ 29 w 1083"/>
                  <a:gd name="T7" fmla="*/ 180 h 316"/>
                  <a:gd name="T8" fmla="*/ 226 w 1083"/>
                  <a:gd name="T9" fmla="*/ 123 h 316"/>
                  <a:gd name="T10" fmla="*/ 336 w 1083"/>
                  <a:gd name="T11" fmla="*/ 26 h 316"/>
                  <a:gd name="T12" fmla="*/ 395 w 1083"/>
                  <a:gd name="T13" fmla="*/ 0 h 316"/>
                  <a:gd name="T14" fmla="*/ 425 w 1083"/>
                  <a:gd name="T15" fmla="*/ 52 h 316"/>
                  <a:gd name="T16" fmla="*/ 415 w 1083"/>
                  <a:gd name="T17" fmla="*/ 111 h 316"/>
                  <a:gd name="T18" fmla="*/ 481 w 1083"/>
                  <a:gd name="T19" fmla="*/ 78 h 316"/>
                  <a:gd name="T20" fmla="*/ 554 w 1083"/>
                  <a:gd name="T21" fmla="*/ 52 h 316"/>
                  <a:gd name="T22" fmla="*/ 645 w 1083"/>
                  <a:gd name="T23" fmla="*/ 105 h 316"/>
                  <a:gd name="T24" fmla="*/ 672 w 1083"/>
                  <a:gd name="T25" fmla="*/ 165 h 316"/>
                  <a:gd name="T26" fmla="*/ 777 w 1083"/>
                  <a:gd name="T27" fmla="*/ 119 h 316"/>
                  <a:gd name="T28" fmla="*/ 829 w 1083"/>
                  <a:gd name="T29" fmla="*/ 134 h 316"/>
                  <a:gd name="T30" fmla="*/ 856 w 1083"/>
                  <a:gd name="T31" fmla="*/ 194 h 316"/>
                  <a:gd name="T32" fmla="*/ 933 w 1083"/>
                  <a:gd name="T33" fmla="*/ 176 h 316"/>
                  <a:gd name="T34" fmla="*/ 1043 w 1083"/>
                  <a:gd name="T35" fmla="*/ 137 h 316"/>
                  <a:gd name="T36" fmla="*/ 1068 w 1083"/>
                  <a:gd name="T37" fmla="*/ 182 h 316"/>
                  <a:gd name="T38" fmla="*/ 1068 w 1083"/>
                  <a:gd name="T39" fmla="*/ 245 h 316"/>
                  <a:gd name="T40" fmla="*/ 1081 w 1083"/>
                  <a:gd name="T41" fmla="*/ 308 h 316"/>
                  <a:gd name="T42" fmla="*/ 1015 w 1083"/>
                  <a:gd name="T43" fmla="*/ 311 h 316"/>
                  <a:gd name="T44" fmla="*/ 914 w 1083"/>
                  <a:gd name="T45" fmla="*/ 265 h 316"/>
                  <a:gd name="T46" fmla="*/ 866 w 1083"/>
                  <a:gd name="T47" fmla="*/ 259 h 316"/>
                  <a:gd name="T48" fmla="*/ 976 w 1083"/>
                  <a:gd name="T49" fmla="*/ 288 h 316"/>
                  <a:gd name="T50" fmla="*/ 985 w 1083"/>
                  <a:gd name="T51" fmla="*/ 284 h 316"/>
                  <a:gd name="T52" fmla="*/ 960 w 1083"/>
                  <a:gd name="T53" fmla="*/ 255 h 316"/>
                  <a:gd name="T54" fmla="*/ 1049 w 1083"/>
                  <a:gd name="T55" fmla="*/ 281 h 316"/>
                  <a:gd name="T56" fmla="*/ 1072 w 1083"/>
                  <a:gd name="T57" fmla="*/ 277 h 316"/>
                  <a:gd name="T58" fmla="*/ 1062 w 1083"/>
                  <a:gd name="T59" fmla="*/ 257 h 316"/>
                  <a:gd name="T60" fmla="*/ 1013 w 1083"/>
                  <a:gd name="T61" fmla="*/ 228 h 316"/>
                  <a:gd name="T62" fmla="*/ 1058 w 1083"/>
                  <a:gd name="T63" fmla="*/ 208 h 316"/>
                  <a:gd name="T64" fmla="*/ 1026 w 1083"/>
                  <a:gd name="T65" fmla="*/ 190 h 316"/>
                  <a:gd name="T66" fmla="*/ 988 w 1083"/>
                  <a:gd name="T67" fmla="*/ 188 h 316"/>
                  <a:gd name="T68" fmla="*/ 964 w 1083"/>
                  <a:gd name="T69" fmla="*/ 189 h 316"/>
                  <a:gd name="T70" fmla="*/ 934 w 1083"/>
                  <a:gd name="T71" fmla="*/ 189 h 316"/>
                  <a:gd name="T72" fmla="*/ 980 w 1083"/>
                  <a:gd name="T73" fmla="*/ 224 h 316"/>
                  <a:gd name="T74" fmla="*/ 558 w 1083"/>
                  <a:gd name="T75" fmla="*/ 218 h 316"/>
                  <a:gd name="T76" fmla="*/ 465 w 1083"/>
                  <a:gd name="T77" fmla="*/ 190 h 316"/>
                  <a:gd name="T78" fmla="*/ 338 w 1083"/>
                  <a:gd name="T79" fmla="*/ 161 h 316"/>
                  <a:gd name="T80" fmla="*/ 300 w 1083"/>
                  <a:gd name="T81" fmla="*/ 159 h 316"/>
                  <a:gd name="T82" fmla="*/ 454 w 1083"/>
                  <a:gd name="T83" fmla="*/ 176 h 316"/>
                  <a:gd name="T84" fmla="*/ 337 w 1083"/>
                  <a:gd name="T85" fmla="*/ 136 h 316"/>
                  <a:gd name="T86" fmla="*/ 237 w 1083"/>
                  <a:gd name="T87" fmla="*/ 145 h 31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83"/>
                  <a:gd name="T133" fmla="*/ 0 h 316"/>
                  <a:gd name="T134" fmla="*/ 1083 w 1083"/>
                  <a:gd name="T135" fmla="*/ 316 h 31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83" h="316">
                    <a:moveTo>
                      <a:pt x="224" y="146"/>
                    </a:moveTo>
                    <a:lnTo>
                      <a:pt x="166" y="159"/>
                    </a:lnTo>
                    <a:lnTo>
                      <a:pt x="132" y="167"/>
                    </a:lnTo>
                    <a:lnTo>
                      <a:pt x="118" y="176"/>
                    </a:lnTo>
                    <a:lnTo>
                      <a:pt x="111" y="189"/>
                    </a:lnTo>
                    <a:lnTo>
                      <a:pt x="95" y="184"/>
                    </a:lnTo>
                    <a:lnTo>
                      <a:pt x="71" y="186"/>
                    </a:lnTo>
                    <a:lnTo>
                      <a:pt x="53" y="200"/>
                    </a:lnTo>
                    <a:lnTo>
                      <a:pt x="39" y="194"/>
                    </a:lnTo>
                    <a:lnTo>
                      <a:pt x="25" y="191"/>
                    </a:lnTo>
                    <a:lnTo>
                      <a:pt x="0" y="191"/>
                    </a:lnTo>
                    <a:lnTo>
                      <a:pt x="29" y="180"/>
                    </a:lnTo>
                    <a:lnTo>
                      <a:pt x="91" y="160"/>
                    </a:lnTo>
                    <a:lnTo>
                      <a:pt x="164" y="138"/>
                    </a:lnTo>
                    <a:lnTo>
                      <a:pt x="226" y="123"/>
                    </a:lnTo>
                    <a:lnTo>
                      <a:pt x="271" y="111"/>
                    </a:lnTo>
                    <a:lnTo>
                      <a:pt x="308" y="55"/>
                    </a:lnTo>
                    <a:lnTo>
                      <a:pt x="336" y="26"/>
                    </a:lnTo>
                    <a:lnTo>
                      <a:pt x="365" y="7"/>
                    </a:lnTo>
                    <a:lnTo>
                      <a:pt x="383" y="0"/>
                    </a:lnTo>
                    <a:lnTo>
                      <a:pt x="395" y="0"/>
                    </a:lnTo>
                    <a:lnTo>
                      <a:pt x="407" y="10"/>
                    </a:lnTo>
                    <a:lnTo>
                      <a:pt x="419" y="33"/>
                    </a:lnTo>
                    <a:lnTo>
                      <a:pt x="425" y="52"/>
                    </a:lnTo>
                    <a:lnTo>
                      <a:pt x="425" y="75"/>
                    </a:lnTo>
                    <a:lnTo>
                      <a:pt x="419" y="95"/>
                    </a:lnTo>
                    <a:lnTo>
                      <a:pt x="415" y="111"/>
                    </a:lnTo>
                    <a:lnTo>
                      <a:pt x="440" y="116"/>
                    </a:lnTo>
                    <a:lnTo>
                      <a:pt x="460" y="96"/>
                    </a:lnTo>
                    <a:lnTo>
                      <a:pt x="481" y="78"/>
                    </a:lnTo>
                    <a:lnTo>
                      <a:pt x="507" y="63"/>
                    </a:lnTo>
                    <a:lnTo>
                      <a:pt x="533" y="55"/>
                    </a:lnTo>
                    <a:lnTo>
                      <a:pt x="554" y="52"/>
                    </a:lnTo>
                    <a:lnTo>
                      <a:pt x="570" y="53"/>
                    </a:lnTo>
                    <a:lnTo>
                      <a:pt x="614" y="78"/>
                    </a:lnTo>
                    <a:lnTo>
                      <a:pt x="645" y="105"/>
                    </a:lnTo>
                    <a:lnTo>
                      <a:pt x="662" y="126"/>
                    </a:lnTo>
                    <a:lnTo>
                      <a:pt x="669" y="145"/>
                    </a:lnTo>
                    <a:lnTo>
                      <a:pt x="672" y="165"/>
                    </a:lnTo>
                    <a:lnTo>
                      <a:pt x="710" y="150"/>
                    </a:lnTo>
                    <a:lnTo>
                      <a:pt x="745" y="132"/>
                    </a:lnTo>
                    <a:lnTo>
                      <a:pt x="777" y="119"/>
                    </a:lnTo>
                    <a:lnTo>
                      <a:pt x="796" y="115"/>
                    </a:lnTo>
                    <a:lnTo>
                      <a:pt x="810" y="118"/>
                    </a:lnTo>
                    <a:lnTo>
                      <a:pt x="829" y="134"/>
                    </a:lnTo>
                    <a:lnTo>
                      <a:pt x="843" y="154"/>
                    </a:lnTo>
                    <a:lnTo>
                      <a:pt x="851" y="176"/>
                    </a:lnTo>
                    <a:lnTo>
                      <a:pt x="856" y="194"/>
                    </a:lnTo>
                    <a:lnTo>
                      <a:pt x="874" y="197"/>
                    </a:lnTo>
                    <a:lnTo>
                      <a:pt x="907" y="195"/>
                    </a:lnTo>
                    <a:lnTo>
                      <a:pt x="933" y="176"/>
                    </a:lnTo>
                    <a:lnTo>
                      <a:pt x="968" y="155"/>
                    </a:lnTo>
                    <a:lnTo>
                      <a:pt x="1006" y="142"/>
                    </a:lnTo>
                    <a:lnTo>
                      <a:pt x="1043" y="137"/>
                    </a:lnTo>
                    <a:lnTo>
                      <a:pt x="1066" y="137"/>
                    </a:lnTo>
                    <a:lnTo>
                      <a:pt x="1075" y="154"/>
                    </a:lnTo>
                    <a:lnTo>
                      <a:pt x="1068" y="182"/>
                    </a:lnTo>
                    <a:lnTo>
                      <a:pt x="1065" y="202"/>
                    </a:lnTo>
                    <a:lnTo>
                      <a:pt x="1065" y="225"/>
                    </a:lnTo>
                    <a:lnTo>
                      <a:pt x="1068" y="245"/>
                    </a:lnTo>
                    <a:lnTo>
                      <a:pt x="1075" y="268"/>
                    </a:lnTo>
                    <a:lnTo>
                      <a:pt x="1083" y="291"/>
                    </a:lnTo>
                    <a:lnTo>
                      <a:pt x="1081" y="308"/>
                    </a:lnTo>
                    <a:lnTo>
                      <a:pt x="1068" y="316"/>
                    </a:lnTo>
                    <a:lnTo>
                      <a:pt x="1043" y="316"/>
                    </a:lnTo>
                    <a:lnTo>
                      <a:pt x="1015" y="311"/>
                    </a:lnTo>
                    <a:lnTo>
                      <a:pt x="976" y="298"/>
                    </a:lnTo>
                    <a:lnTo>
                      <a:pt x="946" y="283"/>
                    </a:lnTo>
                    <a:lnTo>
                      <a:pt x="914" y="265"/>
                    </a:lnTo>
                    <a:lnTo>
                      <a:pt x="895" y="257"/>
                    </a:lnTo>
                    <a:lnTo>
                      <a:pt x="884" y="256"/>
                    </a:lnTo>
                    <a:lnTo>
                      <a:pt x="866" y="259"/>
                    </a:lnTo>
                    <a:lnTo>
                      <a:pt x="883" y="255"/>
                    </a:lnTo>
                    <a:lnTo>
                      <a:pt x="914" y="260"/>
                    </a:lnTo>
                    <a:lnTo>
                      <a:pt x="976" y="288"/>
                    </a:lnTo>
                    <a:lnTo>
                      <a:pt x="994" y="294"/>
                    </a:lnTo>
                    <a:lnTo>
                      <a:pt x="937" y="255"/>
                    </a:lnTo>
                    <a:lnTo>
                      <a:pt x="985" y="284"/>
                    </a:lnTo>
                    <a:lnTo>
                      <a:pt x="1051" y="308"/>
                    </a:lnTo>
                    <a:lnTo>
                      <a:pt x="998" y="281"/>
                    </a:lnTo>
                    <a:lnTo>
                      <a:pt x="960" y="255"/>
                    </a:lnTo>
                    <a:lnTo>
                      <a:pt x="1009" y="282"/>
                    </a:lnTo>
                    <a:lnTo>
                      <a:pt x="1075" y="300"/>
                    </a:lnTo>
                    <a:lnTo>
                      <a:pt x="1049" y="281"/>
                    </a:lnTo>
                    <a:lnTo>
                      <a:pt x="964" y="241"/>
                    </a:lnTo>
                    <a:lnTo>
                      <a:pt x="1042" y="272"/>
                    </a:lnTo>
                    <a:lnTo>
                      <a:pt x="1072" y="277"/>
                    </a:lnTo>
                    <a:lnTo>
                      <a:pt x="1013" y="252"/>
                    </a:lnTo>
                    <a:lnTo>
                      <a:pt x="999" y="243"/>
                    </a:lnTo>
                    <a:lnTo>
                      <a:pt x="1062" y="257"/>
                    </a:lnTo>
                    <a:lnTo>
                      <a:pt x="1007" y="235"/>
                    </a:lnTo>
                    <a:lnTo>
                      <a:pt x="1057" y="240"/>
                    </a:lnTo>
                    <a:lnTo>
                      <a:pt x="1013" y="228"/>
                    </a:lnTo>
                    <a:lnTo>
                      <a:pt x="1027" y="222"/>
                    </a:lnTo>
                    <a:lnTo>
                      <a:pt x="1013" y="215"/>
                    </a:lnTo>
                    <a:lnTo>
                      <a:pt x="1058" y="208"/>
                    </a:lnTo>
                    <a:lnTo>
                      <a:pt x="1003" y="204"/>
                    </a:lnTo>
                    <a:lnTo>
                      <a:pt x="1058" y="184"/>
                    </a:lnTo>
                    <a:lnTo>
                      <a:pt x="1026" y="190"/>
                    </a:lnTo>
                    <a:lnTo>
                      <a:pt x="1011" y="186"/>
                    </a:lnTo>
                    <a:lnTo>
                      <a:pt x="1068" y="152"/>
                    </a:lnTo>
                    <a:lnTo>
                      <a:pt x="988" y="188"/>
                    </a:lnTo>
                    <a:lnTo>
                      <a:pt x="1049" y="142"/>
                    </a:lnTo>
                    <a:lnTo>
                      <a:pt x="994" y="168"/>
                    </a:lnTo>
                    <a:lnTo>
                      <a:pt x="964" y="189"/>
                    </a:lnTo>
                    <a:lnTo>
                      <a:pt x="980" y="163"/>
                    </a:lnTo>
                    <a:lnTo>
                      <a:pt x="950" y="186"/>
                    </a:lnTo>
                    <a:lnTo>
                      <a:pt x="934" y="189"/>
                    </a:lnTo>
                    <a:lnTo>
                      <a:pt x="983" y="199"/>
                    </a:lnTo>
                    <a:lnTo>
                      <a:pt x="992" y="215"/>
                    </a:lnTo>
                    <a:lnTo>
                      <a:pt x="980" y="224"/>
                    </a:lnTo>
                    <a:lnTo>
                      <a:pt x="744" y="222"/>
                    </a:lnTo>
                    <a:lnTo>
                      <a:pt x="612" y="221"/>
                    </a:lnTo>
                    <a:lnTo>
                      <a:pt x="558" y="218"/>
                    </a:lnTo>
                    <a:lnTo>
                      <a:pt x="513" y="208"/>
                    </a:lnTo>
                    <a:lnTo>
                      <a:pt x="476" y="195"/>
                    </a:lnTo>
                    <a:lnTo>
                      <a:pt x="465" y="190"/>
                    </a:lnTo>
                    <a:lnTo>
                      <a:pt x="424" y="177"/>
                    </a:lnTo>
                    <a:lnTo>
                      <a:pt x="370" y="165"/>
                    </a:lnTo>
                    <a:lnTo>
                      <a:pt x="338" y="161"/>
                    </a:lnTo>
                    <a:lnTo>
                      <a:pt x="300" y="161"/>
                    </a:lnTo>
                    <a:lnTo>
                      <a:pt x="259" y="167"/>
                    </a:lnTo>
                    <a:lnTo>
                      <a:pt x="300" y="159"/>
                    </a:lnTo>
                    <a:lnTo>
                      <a:pt x="348" y="158"/>
                    </a:lnTo>
                    <a:lnTo>
                      <a:pt x="388" y="161"/>
                    </a:lnTo>
                    <a:lnTo>
                      <a:pt x="454" y="176"/>
                    </a:lnTo>
                    <a:lnTo>
                      <a:pt x="414" y="153"/>
                    </a:lnTo>
                    <a:lnTo>
                      <a:pt x="373" y="139"/>
                    </a:lnTo>
                    <a:lnTo>
                      <a:pt x="337" y="136"/>
                    </a:lnTo>
                    <a:lnTo>
                      <a:pt x="300" y="136"/>
                    </a:lnTo>
                    <a:lnTo>
                      <a:pt x="262" y="139"/>
                    </a:lnTo>
                    <a:lnTo>
                      <a:pt x="237" y="145"/>
                    </a:lnTo>
                    <a:lnTo>
                      <a:pt x="224" y="146"/>
                    </a:lnTo>
                    <a:close/>
                  </a:path>
                </a:pathLst>
              </a:custGeom>
              <a:solidFill>
                <a:srgbClr val="000000"/>
              </a:solidFill>
              <a:ln w="0">
                <a:solidFill>
                  <a:srgbClr val="000000"/>
                </a:solidFill>
                <a:prstDash val="solid"/>
                <a:round/>
                <a:headEnd/>
                <a:tailEnd/>
              </a:ln>
            </p:spPr>
            <p:txBody>
              <a:bodyPr/>
              <a:lstStyle/>
              <a:p>
                <a:endParaRPr lang="en-US"/>
              </a:p>
            </p:txBody>
          </p:sp>
          <p:sp>
            <p:nvSpPr>
              <p:cNvPr id="697" name="Freeform 534"/>
              <p:cNvSpPr>
                <a:spLocks/>
              </p:cNvSpPr>
              <p:nvPr/>
            </p:nvSpPr>
            <p:spPr bwMode="auto">
              <a:xfrm>
                <a:off x="3375" y="2358"/>
                <a:ext cx="884" cy="193"/>
              </a:xfrm>
              <a:custGeom>
                <a:avLst/>
                <a:gdLst>
                  <a:gd name="T0" fmla="*/ 776 w 884"/>
                  <a:gd name="T1" fmla="*/ 72 h 193"/>
                  <a:gd name="T2" fmla="*/ 809 w 884"/>
                  <a:gd name="T3" fmla="*/ 84 h 193"/>
                  <a:gd name="T4" fmla="*/ 834 w 884"/>
                  <a:gd name="T5" fmla="*/ 82 h 193"/>
                  <a:gd name="T6" fmla="*/ 875 w 884"/>
                  <a:gd name="T7" fmla="*/ 48 h 193"/>
                  <a:gd name="T8" fmla="*/ 884 w 884"/>
                  <a:gd name="T9" fmla="*/ 24 h 193"/>
                  <a:gd name="T10" fmla="*/ 879 w 884"/>
                  <a:gd name="T11" fmla="*/ 10 h 193"/>
                  <a:gd name="T12" fmla="*/ 839 w 884"/>
                  <a:gd name="T13" fmla="*/ 7 h 193"/>
                  <a:gd name="T14" fmla="*/ 731 w 884"/>
                  <a:gd name="T15" fmla="*/ 48 h 193"/>
                  <a:gd name="T16" fmla="*/ 658 w 884"/>
                  <a:gd name="T17" fmla="*/ 72 h 193"/>
                  <a:gd name="T18" fmla="*/ 569 w 884"/>
                  <a:gd name="T19" fmla="*/ 91 h 193"/>
                  <a:gd name="T20" fmla="*/ 507 w 884"/>
                  <a:gd name="T21" fmla="*/ 104 h 193"/>
                  <a:gd name="T22" fmla="*/ 394 w 884"/>
                  <a:gd name="T23" fmla="*/ 117 h 193"/>
                  <a:gd name="T24" fmla="*/ 345 w 884"/>
                  <a:gd name="T25" fmla="*/ 117 h 193"/>
                  <a:gd name="T26" fmla="*/ 286 w 884"/>
                  <a:gd name="T27" fmla="*/ 111 h 193"/>
                  <a:gd name="T28" fmla="*/ 249 w 884"/>
                  <a:gd name="T29" fmla="*/ 95 h 193"/>
                  <a:gd name="T30" fmla="*/ 212 w 884"/>
                  <a:gd name="T31" fmla="*/ 86 h 193"/>
                  <a:gd name="T32" fmla="*/ 174 w 884"/>
                  <a:gd name="T33" fmla="*/ 79 h 193"/>
                  <a:gd name="T34" fmla="*/ 113 w 884"/>
                  <a:gd name="T35" fmla="*/ 59 h 193"/>
                  <a:gd name="T36" fmla="*/ 20 w 884"/>
                  <a:gd name="T37" fmla="*/ 16 h 193"/>
                  <a:gd name="T38" fmla="*/ 18 w 884"/>
                  <a:gd name="T39" fmla="*/ 16 h 193"/>
                  <a:gd name="T40" fmla="*/ 117 w 884"/>
                  <a:gd name="T41" fmla="*/ 63 h 193"/>
                  <a:gd name="T42" fmla="*/ 211 w 884"/>
                  <a:gd name="T43" fmla="*/ 89 h 193"/>
                  <a:gd name="T44" fmla="*/ 233 w 884"/>
                  <a:gd name="T45" fmla="*/ 103 h 193"/>
                  <a:gd name="T46" fmla="*/ 258 w 884"/>
                  <a:gd name="T47" fmla="*/ 146 h 193"/>
                  <a:gd name="T48" fmla="*/ 286 w 884"/>
                  <a:gd name="T49" fmla="*/ 180 h 193"/>
                  <a:gd name="T50" fmla="*/ 299 w 884"/>
                  <a:gd name="T51" fmla="*/ 179 h 193"/>
                  <a:gd name="T52" fmla="*/ 303 w 884"/>
                  <a:gd name="T53" fmla="*/ 158 h 193"/>
                  <a:gd name="T54" fmla="*/ 301 w 884"/>
                  <a:gd name="T55" fmla="*/ 129 h 193"/>
                  <a:gd name="T56" fmla="*/ 318 w 884"/>
                  <a:gd name="T57" fmla="*/ 119 h 193"/>
                  <a:gd name="T58" fmla="*/ 354 w 884"/>
                  <a:gd name="T59" fmla="*/ 121 h 193"/>
                  <a:gd name="T60" fmla="*/ 437 w 884"/>
                  <a:gd name="T61" fmla="*/ 119 h 193"/>
                  <a:gd name="T62" fmla="*/ 509 w 884"/>
                  <a:gd name="T63" fmla="*/ 126 h 193"/>
                  <a:gd name="T64" fmla="*/ 550 w 884"/>
                  <a:gd name="T65" fmla="*/ 141 h 193"/>
                  <a:gd name="T66" fmla="*/ 619 w 884"/>
                  <a:gd name="T67" fmla="*/ 159 h 193"/>
                  <a:gd name="T68" fmla="*/ 697 w 884"/>
                  <a:gd name="T69" fmla="*/ 103 h 193"/>
                  <a:gd name="T70" fmla="*/ 713 w 884"/>
                  <a:gd name="T71" fmla="*/ 77 h 193"/>
                  <a:gd name="T72" fmla="*/ 716 w 884"/>
                  <a:gd name="T73" fmla="*/ 56 h 193"/>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884"/>
                  <a:gd name="T112" fmla="*/ 0 h 193"/>
                  <a:gd name="T113" fmla="*/ 884 w 884"/>
                  <a:gd name="T114" fmla="*/ 193 h 193"/>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884" h="193">
                    <a:moveTo>
                      <a:pt x="740" y="48"/>
                    </a:moveTo>
                    <a:lnTo>
                      <a:pt x="776" y="72"/>
                    </a:lnTo>
                    <a:lnTo>
                      <a:pt x="794" y="80"/>
                    </a:lnTo>
                    <a:lnTo>
                      <a:pt x="809" y="84"/>
                    </a:lnTo>
                    <a:lnTo>
                      <a:pt x="824" y="85"/>
                    </a:lnTo>
                    <a:lnTo>
                      <a:pt x="834" y="82"/>
                    </a:lnTo>
                    <a:lnTo>
                      <a:pt x="844" y="78"/>
                    </a:lnTo>
                    <a:lnTo>
                      <a:pt x="875" y="48"/>
                    </a:lnTo>
                    <a:lnTo>
                      <a:pt x="881" y="34"/>
                    </a:lnTo>
                    <a:lnTo>
                      <a:pt x="884" y="24"/>
                    </a:lnTo>
                    <a:lnTo>
                      <a:pt x="882" y="18"/>
                    </a:lnTo>
                    <a:lnTo>
                      <a:pt x="879" y="10"/>
                    </a:lnTo>
                    <a:lnTo>
                      <a:pt x="870" y="0"/>
                    </a:lnTo>
                    <a:lnTo>
                      <a:pt x="839" y="7"/>
                    </a:lnTo>
                    <a:lnTo>
                      <a:pt x="766" y="35"/>
                    </a:lnTo>
                    <a:lnTo>
                      <a:pt x="731" y="48"/>
                    </a:lnTo>
                    <a:lnTo>
                      <a:pt x="700" y="58"/>
                    </a:lnTo>
                    <a:lnTo>
                      <a:pt x="658" y="72"/>
                    </a:lnTo>
                    <a:lnTo>
                      <a:pt x="618" y="80"/>
                    </a:lnTo>
                    <a:lnTo>
                      <a:pt x="569" y="91"/>
                    </a:lnTo>
                    <a:lnTo>
                      <a:pt x="560" y="91"/>
                    </a:lnTo>
                    <a:lnTo>
                      <a:pt x="507" y="104"/>
                    </a:lnTo>
                    <a:lnTo>
                      <a:pt x="437" y="114"/>
                    </a:lnTo>
                    <a:lnTo>
                      <a:pt x="394" y="117"/>
                    </a:lnTo>
                    <a:lnTo>
                      <a:pt x="376" y="117"/>
                    </a:lnTo>
                    <a:lnTo>
                      <a:pt x="345" y="117"/>
                    </a:lnTo>
                    <a:lnTo>
                      <a:pt x="313" y="115"/>
                    </a:lnTo>
                    <a:lnTo>
                      <a:pt x="286" y="111"/>
                    </a:lnTo>
                    <a:lnTo>
                      <a:pt x="267" y="104"/>
                    </a:lnTo>
                    <a:lnTo>
                      <a:pt x="249" y="95"/>
                    </a:lnTo>
                    <a:lnTo>
                      <a:pt x="232" y="89"/>
                    </a:lnTo>
                    <a:lnTo>
                      <a:pt x="212" y="86"/>
                    </a:lnTo>
                    <a:lnTo>
                      <a:pt x="192" y="82"/>
                    </a:lnTo>
                    <a:lnTo>
                      <a:pt x="174" y="79"/>
                    </a:lnTo>
                    <a:lnTo>
                      <a:pt x="171" y="78"/>
                    </a:lnTo>
                    <a:lnTo>
                      <a:pt x="113" y="59"/>
                    </a:lnTo>
                    <a:lnTo>
                      <a:pt x="63" y="39"/>
                    </a:lnTo>
                    <a:lnTo>
                      <a:pt x="20" y="16"/>
                    </a:lnTo>
                    <a:lnTo>
                      <a:pt x="0" y="5"/>
                    </a:lnTo>
                    <a:lnTo>
                      <a:pt x="18" y="16"/>
                    </a:lnTo>
                    <a:lnTo>
                      <a:pt x="58" y="39"/>
                    </a:lnTo>
                    <a:lnTo>
                      <a:pt x="117" y="63"/>
                    </a:lnTo>
                    <a:lnTo>
                      <a:pt x="171" y="80"/>
                    </a:lnTo>
                    <a:lnTo>
                      <a:pt x="211" y="89"/>
                    </a:lnTo>
                    <a:lnTo>
                      <a:pt x="224" y="95"/>
                    </a:lnTo>
                    <a:lnTo>
                      <a:pt x="233" y="103"/>
                    </a:lnTo>
                    <a:lnTo>
                      <a:pt x="248" y="123"/>
                    </a:lnTo>
                    <a:lnTo>
                      <a:pt x="258" y="146"/>
                    </a:lnTo>
                    <a:lnTo>
                      <a:pt x="273" y="166"/>
                    </a:lnTo>
                    <a:lnTo>
                      <a:pt x="286" y="180"/>
                    </a:lnTo>
                    <a:lnTo>
                      <a:pt x="302" y="193"/>
                    </a:lnTo>
                    <a:lnTo>
                      <a:pt x="299" y="179"/>
                    </a:lnTo>
                    <a:lnTo>
                      <a:pt x="299" y="169"/>
                    </a:lnTo>
                    <a:lnTo>
                      <a:pt x="303" y="158"/>
                    </a:lnTo>
                    <a:lnTo>
                      <a:pt x="297" y="139"/>
                    </a:lnTo>
                    <a:lnTo>
                      <a:pt x="301" y="129"/>
                    </a:lnTo>
                    <a:lnTo>
                      <a:pt x="299" y="117"/>
                    </a:lnTo>
                    <a:lnTo>
                      <a:pt x="318" y="119"/>
                    </a:lnTo>
                    <a:lnTo>
                      <a:pt x="344" y="121"/>
                    </a:lnTo>
                    <a:lnTo>
                      <a:pt x="354" y="121"/>
                    </a:lnTo>
                    <a:lnTo>
                      <a:pt x="405" y="121"/>
                    </a:lnTo>
                    <a:lnTo>
                      <a:pt x="437" y="119"/>
                    </a:lnTo>
                    <a:lnTo>
                      <a:pt x="483" y="114"/>
                    </a:lnTo>
                    <a:lnTo>
                      <a:pt x="509" y="126"/>
                    </a:lnTo>
                    <a:lnTo>
                      <a:pt x="538" y="138"/>
                    </a:lnTo>
                    <a:lnTo>
                      <a:pt x="550" y="141"/>
                    </a:lnTo>
                    <a:lnTo>
                      <a:pt x="589" y="153"/>
                    </a:lnTo>
                    <a:lnTo>
                      <a:pt x="619" y="159"/>
                    </a:lnTo>
                    <a:lnTo>
                      <a:pt x="679" y="120"/>
                    </a:lnTo>
                    <a:lnTo>
                      <a:pt x="697" y="103"/>
                    </a:lnTo>
                    <a:lnTo>
                      <a:pt x="708" y="87"/>
                    </a:lnTo>
                    <a:lnTo>
                      <a:pt x="713" y="77"/>
                    </a:lnTo>
                    <a:lnTo>
                      <a:pt x="716" y="68"/>
                    </a:lnTo>
                    <a:lnTo>
                      <a:pt x="716" y="56"/>
                    </a:lnTo>
                    <a:lnTo>
                      <a:pt x="740" y="48"/>
                    </a:lnTo>
                    <a:close/>
                  </a:path>
                </a:pathLst>
              </a:custGeom>
              <a:solidFill>
                <a:srgbClr val="000000"/>
              </a:solidFill>
              <a:ln w="0">
                <a:solidFill>
                  <a:srgbClr val="000000"/>
                </a:solidFill>
                <a:prstDash val="solid"/>
                <a:round/>
                <a:headEnd/>
                <a:tailEnd/>
              </a:ln>
            </p:spPr>
            <p:txBody>
              <a:bodyPr/>
              <a:lstStyle/>
              <a:p>
                <a:endParaRPr lang="en-US"/>
              </a:p>
            </p:txBody>
          </p:sp>
          <p:sp>
            <p:nvSpPr>
              <p:cNvPr id="698" name="Freeform 535"/>
              <p:cNvSpPr>
                <a:spLocks/>
              </p:cNvSpPr>
              <p:nvPr/>
            </p:nvSpPr>
            <p:spPr bwMode="auto">
              <a:xfrm>
                <a:off x="3577" y="2361"/>
                <a:ext cx="620" cy="89"/>
              </a:xfrm>
              <a:custGeom>
                <a:avLst/>
                <a:gdLst>
                  <a:gd name="T0" fmla="*/ 0 w 620"/>
                  <a:gd name="T1" fmla="*/ 59 h 89"/>
                  <a:gd name="T2" fmla="*/ 16 w 620"/>
                  <a:gd name="T3" fmla="*/ 56 h 89"/>
                  <a:gd name="T4" fmla="*/ 31 w 620"/>
                  <a:gd name="T5" fmla="*/ 56 h 89"/>
                  <a:gd name="T6" fmla="*/ 46 w 620"/>
                  <a:gd name="T7" fmla="*/ 53 h 89"/>
                  <a:gd name="T8" fmla="*/ 58 w 620"/>
                  <a:gd name="T9" fmla="*/ 47 h 89"/>
                  <a:gd name="T10" fmla="*/ 70 w 620"/>
                  <a:gd name="T11" fmla="*/ 49 h 89"/>
                  <a:gd name="T12" fmla="*/ 84 w 620"/>
                  <a:gd name="T13" fmla="*/ 63 h 89"/>
                  <a:gd name="T14" fmla="*/ 112 w 620"/>
                  <a:gd name="T15" fmla="*/ 71 h 89"/>
                  <a:gd name="T16" fmla="*/ 141 w 620"/>
                  <a:gd name="T17" fmla="*/ 73 h 89"/>
                  <a:gd name="T18" fmla="*/ 217 w 620"/>
                  <a:gd name="T19" fmla="*/ 73 h 89"/>
                  <a:gd name="T20" fmla="*/ 292 w 620"/>
                  <a:gd name="T21" fmla="*/ 66 h 89"/>
                  <a:gd name="T22" fmla="*/ 358 w 620"/>
                  <a:gd name="T23" fmla="*/ 59 h 89"/>
                  <a:gd name="T24" fmla="*/ 449 w 620"/>
                  <a:gd name="T25" fmla="*/ 40 h 89"/>
                  <a:gd name="T26" fmla="*/ 620 w 620"/>
                  <a:gd name="T27" fmla="*/ 0 h 89"/>
                  <a:gd name="T28" fmla="*/ 447 w 620"/>
                  <a:gd name="T29" fmla="*/ 49 h 89"/>
                  <a:gd name="T30" fmla="*/ 350 w 620"/>
                  <a:gd name="T31" fmla="*/ 71 h 89"/>
                  <a:gd name="T32" fmla="*/ 282 w 620"/>
                  <a:gd name="T33" fmla="*/ 82 h 89"/>
                  <a:gd name="T34" fmla="*/ 219 w 620"/>
                  <a:gd name="T35" fmla="*/ 88 h 89"/>
                  <a:gd name="T36" fmla="*/ 141 w 620"/>
                  <a:gd name="T37" fmla="*/ 89 h 89"/>
                  <a:gd name="T38" fmla="*/ 85 w 620"/>
                  <a:gd name="T39" fmla="*/ 82 h 89"/>
                  <a:gd name="T40" fmla="*/ 22 w 620"/>
                  <a:gd name="T41" fmla="*/ 65 h 89"/>
                  <a:gd name="T42" fmla="*/ 0 w 620"/>
                  <a:gd name="T43" fmla="*/ 59 h 8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620"/>
                  <a:gd name="T67" fmla="*/ 0 h 89"/>
                  <a:gd name="T68" fmla="*/ 620 w 620"/>
                  <a:gd name="T69" fmla="*/ 89 h 89"/>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620" h="89">
                    <a:moveTo>
                      <a:pt x="0" y="59"/>
                    </a:moveTo>
                    <a:lnTo>
                      <a:pt x="16" y="56"/>
                    </a:lnTo>
                    <a:lnTo>
                      <a:pt x="31" y="56"/>
                    </a:lnTo>
                    <a:lnTo>
                      <a:pt x="46" y="53"/>
                    </a:lnTo>
                    <a:lnTo>
                      <a:pt x="58" y="47"/>
                    </a:lnTo>
                    <a:lnTo>
                      <a:pt x="70" y="49"/>
                    </a:lnTo>
                    <a:lnTo>
                      <a:pt x="84" y="63"/>
                    </a:lnTo>
                    <a:lnTo>
                      <a:pt x="112" y="71"/>
                    </a:lnTo>
                    <a:lnTo>
                      <a:pt x="141" y="73"/>
                    </a:lnTo>
                    <a:lnTo>
                      <a:pt x="217" y="73"/>
                    </a:lnTo>
                    <a:lnTo>
                      <a:pt x="292" y="66"/>
                    </a:lnTo>
                    <a:lnTo>
                      <a:pt x="358" y="59"/>
                    </a:lnTo>
                    <a:lnTo>
                      <a:pt x="449" y="40"/>
                    </a:lnTo>
                    <a:lnTo>
                      <a:pt x="620" y="0"/>
                    </a:lnTo>
                    <a:lnTo>
                      <a:pt x="447" y="49"/>
                    </a:lnTo>
                    <a:lnTo>
                      <a:pt x="350" y="71"/>
                    </a:lnTo>
                    <a:lnTo>
                      <a:pt x="282" y="82"/>
                    </a:lnTo>
                    <a:lnTo>
                      <a:pt x="219" y="88"/>
                    </a:lnTo>
                    <a:lnTo>
                      <a:pt x="141" y="89"/>
                    </a:lnTo>
                    <a:lnTo>
                      <a:pt x="85" y="82"/>
                    </a:lnTo>
                    <a:lnTo>
                      <a:pt x="22" y="65"/>
                    </a:lnTo>
                    <a:lnTo>
                      <a:pt x="0" y="59"/>
                    </a:lnTo>
                    <a:close/>
                  </a:path>
                </a:pathLst>
              </a:custGeom>
              <a:solidFill>
                <a:srgbClr val="FFFFFF"/>
              </a:solidFill>
              <a:ln w="0">
                <a:solidFill>
                  <a:srgbClr val="FFFFFF"/>
                </a:solidFill>
                <a:prstDash val="solid"/>
                <a:round/>
                <a:headEnd/>
                <a:tailEnd/>
              </a:ln>
            </p:spPr>
            <p:txBody>
              <a:bodyPr/>
              <a:lstStyle/>
              <a:p>
                <a:endParaRPr lang="en-US"/>
              </a:p>
            </p:txBody>
          </p:sp>
          <p:sp>
            <p:nvSpPr>
              <p:cNvPr id="699" name="Freeform 536"/>
              <p:cNvSpPr>
                <a:spLocks/>
              </p:cNvSpPr>
              <p:nvPr/>
            </p:nvSpPr>
            <p:spPr bwMode="auto">
              <a:xfrm>
                <a:off x="3870" y="2420"/>
                <a:ext cx="208" cy="87"/>
              </a:xfrm>
              <a:custGeom>
                <a:avLst/>
                <a:gdLst>
                  <a:gd name="T0" fmla="*/ 0 w 208"/>
                  <a:gd name="T1" fmla="*/ 51 h 87"/>
                  <a:gd name="T2" fmla="*/ 25 w 208"/>
                  <a:gd name="T3" fmla="*/ 64 h 87"/>
                  <a:gd name="T4" fmla="*/ 115 w 208"/>
                  <a:gd name="T5" fmla="*/ 87 h 87"/>
                  <a:gd name="T6" fmla="*/ 38 w 208"/>
                  <a:gd name="T7" fmla="*/ 60 h 87"/>
                  <a:gd name="T8" fmla="*/ 25 w 208"/>
                  <a:gd name="T9" fmla="*/ 51 h 87"/>
                  <a:gd name="T10" fmla="*/ 136 w 208"/>
                  <a:gd name="T11" fmla="*/ 81 h 87"/>
                  <a:gd name="T12" fmla="*/ 70 w 208"/>
                  <a:gd name="T13" fmla="*/ 55 h 87"/>
                  <a:gd name="T14" fmla="*/ 62 w 208"/>
                  <a:gd name="T15" fmla="*/ 43 h 87"/>
                  <a:gd name="T16" fmla="*/ 118 w 208"/>
                  <a:gd name="T17" fmla="*/ 58 h 87"/>
                  <a:gd name="T18" fmla="*/ 165 w 208"/>
                  <a:gd name="T19" fmla="*/ 64 h 87"/>
                  <a:gd name="T20" fmla="*/ 82 w 208"/>
                  <a:gd name="T21" fmla="*/ 36 h 87"/>
                  <a:gd name="T22" fmla="*/ 179 w 208"/>
                  <a:gd name="T23" fmla="*/ 53 h 87"/>
                  <a:gd name="T24" fmla="*/ 129 w 208"/>
                  <a:gd name="T25" fmla="*/ 32 h 87"/>
                  <a:gd name="T26" fmla="*/ 193 w 208"/>
                  <a:gd name="T27" fmla="*/ 38 h 87"/>
                  <a:gd name="T28" fmla="*/ 162 w 208"/>
                  <a:gd name="T29" fmla="*/ 23 h 87"/>
                  <a:gd name="T30" fmla="*/ 203 w 208"/>
                  <a:gd name="T31" fmla="*/ 29 h 87"/>
                  <a:gd name="T32" fmla="*/ 186 w 208"/>
                  <a:gd name="T33" fmla="*/ 17 h 87"/>
                  <a:gd name="T34" fmla="*/ 208 w 208"/>
                  <a:gd name="T35" fmla="*/ 7 h 87"/>
                  <a:gd name="T36" fmla="*/ 205 w 208"/>
                  <a:gd name="T37" fmla="*/ 0 h 87"/>
                  <a:gd name="T38" fmla="*/ 162 w 208"/>
                  <a:gd name="T39" fmla="*/ 17 h 87"/>
                  <a:gd name="T40" fmla="*/ 43 w 208"/>
                  <a:gd name="T41" fmla="*/ 42 h 87"/>
                  <a:gd name="T42" fmla="*/ 0 w 208"/>
                  <a:gd name="T43" fmla="*/ 51 h 8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08"/>
                  <a:gd name="T67" fmla="*/ 0 h 87"/>
                  <a:gd name="T68" fmla="*/ 208 w 208"/>
                  <a:gd name="T69" fmla="*/ 87 h 8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08" h="87">
                    <a:moveTo>
                      <a:pt x="0" y="51"/>
                    </a:moveTo>
                    <a:lnTo>
                      <a:pt x="25" y="64"/>
                    </a:lnTo>
                    <a:lnTo>
                      <a:pt x="115" y="87"/>
                    </a:lnTo>
                    <a:lnTo>
                      <a:pt x="38" y="60"/>
                    </a:lnTo>
                    <a:lnTo>
                      <a:pt x="25" y="51"/>
                    </a:lnTo>
                    <a:lnTo>
                      <a:pt x="136" y="81"/>
                    </a:lnTo>
                    <a:lnTo>
                      <a:pt x="70" y="55"/>
                    </a:lnTo>
                    <a:lnTo>
                      <a:pt x="62" y="43"/>
                    </a:lnTo>
                    <a:lnTo>
                      <a:pt x="118" y="58"/>
                    </a:lnTo>
                    <a:lnTo>
                      <a:pt x="165" y="64"/>
                    </a:lnTo>
                    <a:lnTo>
                      <a:pt x="82" y="36"/>
                    </a:lnTo>
                    <a:lnTo>
                      <a:pt x="179" y="53"/>
                    </a:lnTo>
                    <a:lnTo>
                      <a:pt x="129" y="32"/>
                    </a:lnTo>
                    <a:lnTo>
                      <a:pt x="193" y="38"/>
                    </a:lnTo>
                    <a:lnTo>
                      <a:pt x="162" y="23"/>
                    </a:lnTo>
                    <a:lnTo>
                      <a:pt x="203" y="29"/>
                    </a:lnTo>
                    <a:lnTo>
                      <a:pt x="186" y="17"/>
                    </a:lnTo>
                    <a:lnTo>
                      <a:pt x="208" y="7"/>
                    </a:lnTo>
                    <a:lnTo>
                      <a:pt x="205" y="0"/>
                    </a:lnTo>
                    <a:lnTo>
                      <a:pt x="162" y="17"/>
                    </a:lnTo>
                    <a:lnTo>
                      <a:pt x="43" y="42"/>
                    </a:lnTo>
                    <a:lnTo>
                      <a:pt x="0" y="51"/>
                    </a:lnTo>
                    <a:close/>
                  </a:path>
                </a:pathLst>
              </a:custGeom>
              <a:solidFill>
                <a:srgbClr val="6E6E6E"/>
              </a:solidFill>
              <a:ln w="0">
                <a:solidFill>
                  <a:srgbClr val="000000"/>
                </a:solidFill>
                <a:prstDash val="solid"/>
                <a:round/>
                <a:headEnd/>
                <a:tailEnd/>
              </a:ln>
            </p:spPr>
            <p:txBody>
              <a:bodyPr/>
              <a:lstStyle/>
              <a:p>
                <a:endParaRPr lang="en-US"/>
              </a:p>
            </p:txBody>
          </p:sp>
          <p:grpSp>
            <p:nvGrpSpPr>
              <p:cNvPr id="6" name="Group 1776"/>
              <p:cNvGrpSpPr>
                <a:grpSpLocks/>
              </p:cNvGrpSpPr>
              <p:nvPr/>
            </p:nvGrpSpPr>
            <p:grpSpPr bwMode="auto">
              <a:xfrm>
                <a:off x="3449" y="2178"/>
                <a:ext cx="811" cy="327"/>
                <a:chOff x="3449" y="2178"/>
                <a:chExt cx="811" cy="327"/>
              </a:xfrm>
            </p:grpSpPr>
            <p:sp>
              <p:nvSpPr>
                <p:cNvPr id="701" name="Freeform 538"/>
                <p:cNvSpPr>
                  <a:spLocks/>
                </p:cNvSpPr>
                <p:nvPr/>
              </p:nvSpPr>
              <p:spPr bwMode="auto">
                <a:xfrm>
                  <a:off x="4139" y="2468"/>
                  <a:ext cx="69" cy="37"/>
                </a:xfrm>
                <a:custGeom>
                  <a:avLst/>
                  <a:gdLst>
                    <a:gd name="T0" fmla="*/ 0 w 69"/>
                    <a:gd name="T1" fmla="*/ 6 h 37"/>
                    <a:gd name="T2" fmla="*/ 16 w 69"/>
                    <a:gd name="T3" fmla="*/ 0 h 37"/>
                    <a:gd name="T4" fmla="*/ 47 w 69"/>
                    <a:gd name="T5" fmla="*/ 22 h 37"/>
                    <a:gd name="T6" fmla="*/ 69 w 69"/>
                    <a:gd name="T7" fmla="*/ 37 h 37"/>
                    <a:gd name="T8" fmla="*/ 53 w 69"/>
                    <a:gd name="T9" fmla="*/ 31 h 37"/>
                    <a:gd name="T10" fmla="*/ 27 w 69"/>
                    <a:gd name="T11" fmla="*/ 18 h 37"/>
                    <a:gd name="T12" fmla="*/ 0 w 69"/>
                    <a:gd name="T13" fmla="*/ 6 h 37"/>
                    <a:gd name="T14" fmla="*/ 0 60000 65536"/>
                    <a:gd name="T15" fmla="*/ 0 60000 65536"/>
                    <a:gd name="T16" fmla="*/ 0 60000 65536"/>
                    <a:gd name="T17" fmla="*/ 0 60000 65536"/>
                    <a:gd name="T18" fmla="*/ 0 60000 65536"/>
                    <a:gd name="T19" fmla="*/ 0 60000 65536"/>
                    <a:gd name="T20" fmla="*/ 0 60000 65536"/>
                    <a:gd name="T21" fmla="*/ 0 w 69"/>
                    <a:gd name="T22" fmla="*/ 0 h 37"/>
                    <a:gd name="T23" fmla="*/ 69 w 69"/>
                    <a:gd name="T24" fmla="*/ 37 h 3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9" h="37">
                      <a:moveTo>
                        <a:pt x="0" y="6"/>
                      </a:moveTo>
                      <a:lnTo>
                        <a:pt x="16" y="0"/>
                      </a:lnTo>
                      <a:lnTo>
                        <a:pt x="47" y="22"/>
                      </a:lnTo>
                      <a:lnTo>
                        <a:pt x="69" y="37"/>
                      </a:lnTo>
                      <a:lnTo>
                        <a:pt x="53" y="31"/>
                      </a:lnTo>
                      <a:lnTo>
                        <a:pt x="27" y="18"/>
                      </a:lnTo>
                      <a:lnTo>
                        <a:pt x="0" y="6"/>
                      </a:lnTo>
                      <a:close/>
                    </a:path>
                  </a:pathLst>
                </a:custGeom>
                <a:solidFill>
                  <a:srgbClr val="6E6E6E"/>
                </a:solidFill>
                <a:ln w="0">
                  <a:solidFill>
                    <a:srgbClr val="000000"/>
                  </a:solidFill>
                  <a:prstDash val="solid"/>
                  <a:round/>
                  <a:headEnd/>
                  <a:tailEnd/>
                </a:ln>
              </p:spPr>
              <p:txBody>
                <a:bodyPr/>
                <a:lstStyle/>
                <a:p>
                  <a:endParaRPr lang="en-US"/>
                </a:p>
              </p:txBody>
            </p:sp>
            <p:sp>
              <p:nvSpPr>
                <p:cNvPr id="702" name="Freeform 539"/>
                <p:cNvSpPr>
                  <a:spLocks/>
                </p:cNvSpPr>
                <p:nvPr/>
              </p:nvSpPr>
              <p:spPr bwMode="auto">
                <a:xfrm>
                  <a:off x="4158" y="2451"/>
                  <a:ext cx="86" cy="45"/>
                </a:xfrm>
                <a:custGeom>
                  <a:avLst/>
                  <a:gdLst>
                    <a:gd name="T0" fmla="*/ 0 w 86"/>
                    <a:gd name="T1" fmla="*/ 17 h 45"/>
                    <a:gd name="T2" fmla="*/ 20 w 86"/>
                    <a:gd name="T3" fmla="*/ 8 h 45"/>
                    <a:gd name="T4" fmla="*/ 37 w 86"/>
                    <a:gd name="T5" fmla="*/ 0 h 45"/>
                    <a:gd name="T6" fmla="*/ 68 w 86"/>
                    <a:gd name="T7" fmla="*/ 22 h 45"/>
                    <a:gd name="T8" fmla="*/ 86 w 86"/>
                    <a:gd name="T9" fmla="*/ 32 h 45"/>
                    <a:gd name="T10" fmla="*/ 24 w 86"/>
                    <a:gd name="T11" fmla="*/ 12 h 45"/>
                    <a:gd name="T12" fmla="*/ 50 w 86"/>
                    <a:gd name="T13" fmla="*/ 30 h 45"/>
                    <a:gd name="T14" fmla="*/ 73 w 86"/>
                    <a:gd name="T15" fmla="*/ 45 h 45"/>
                    <a:gd name="T16" fmla="*/ 41 w 86"/>
                    <a:gd name="T17" fmla="*/ 35 h 45"/>
                    <a:gd name="T18" fmla="*/ 0 w 86"/>
                    <a:gd name="T19" fmla="*/ 17 h 4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6"/>
                    <a:gd name="T31" fmla="*/ 0 h 45"/>
                    <a:gd name="T32" fmla="*/ 86 w 86"/>
                    <a:gd name="T33" fmla="*/ 45 h 4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6" h="45">
                      <a:moveTo>
                        <a:pt x="0" y="17"/>
                      </a:moveTo>
                      <a:lnTo>
                        <a:pt x="20" y="8"/>
                      </a:lnTo>
                      <a:lnTo>
                        <a:pt x="37" y="0"/>
                      </a:lnTo>
                      <a:lnTo>
                        <a:pt x="68" y="22"/>
                      </a:lnTo>
                      <a:lnTo>
                        <a:pt x="86" y="32"/>
                      </a:lnTo>
                      <a:lnTo>
                        <a:pt x="24" y="12"/>
                      </a:lnTo>
                      <a:lnTo>
                        <a:pt x="50" y="30"/>
                      </a:lnTo>
                      <a:lnTo>
                        <a:pt x="73" y="45"/>
                      </a:lnTo>
                      <a:lnTo>
                        <a:pt x="41" y="35"/>
                      </a:lnTo>
                      <a:lnTo>
                        <a:pt x="0" y="17"/>
                      </a:lnTo>
                      <a:close/>
                    </a:path>
                  </a:pathLst>
                </a:custGeom>
                <a:solidFill>
                  <a:srgbClr val="6E6E6E"/>
                </a:solidFill>
                <a:ln w="0">
                  <a:solidFill>
                    <a:srgbClr val="000000"/>
                  </a:solidFill>
                  <a:prstDash val="solid"/>
                  <a:round/>
                  <a:headEnd/>
                  <a:tailEnd/>
                </a:ln>
              </p:spPr>
              <p:txBody>
                <a:bodyPr/>
                <a:lstStyle/>
                <a:p>
                  <a:endParaRPr lang="en-US"/>
                </a:p>
              </p:txBody>
            </p:sp>
            <p:sp>
              <p:nvSpPr>
                <p:cNvPr id="703" name="Freeform 540"/>
                <p:cNvSpPr>
                  <a:spLocks/>
                </p:cNvSpPr>
                <p:nvPr/>
              </p:nvSpPr>
              <p:spPr bwMode="auto">
                <a:xfrm>
                  <a:off x="4197" y="2437"/>
                  <a:ext cx="63" cy="37"/>
                </a:xfrm>
                <a:custGeom>
                  <a:avLst/>
                  <a:gdLst>
                    <a:gd name="T0" fmla="*/ 0 w 63"/>
                    <a:gd name="T1" fmla="*/ 14 h 37"/>
                    <a:gd name="T2" fmla="*/ 18 w 63"/>
                    <a:gd name="T3" fmla="*/ 24 h 37"/>
                    <a:gd name="T4" fmla="*/ 55 w 63"/>
                    <a:gd name="T5" fmla="*/ 37 h 37"/>
                    <a:gd name="T6" fmla="*/ 34 w 63"/>
                    <a:gd name="T7" fmla="*/ 10 h 37"/>
                    <a:gd name="T8" fmla="*/ 63 w 63"/>
                    <a:gd name="T9" fmla="*/ 22 h 37"/>
                    <a:gd name="T10" fmla="*/ 45 w 63"/>
                    <a:gd name="T11" fmla="*/ 2 h 37"/>
                    <a:gd name="T12" fmla="*/ 41 w 63"/>
                    <a:gd name="T13" fmla="*/ 0 h 37"/>
                    <a:gd name="T14" fmla="*/ 24 w 63"/>
                    <a:gd name="T15" fmla="*/ 3 h 37"/>
                    <a:gd name="T16" fmla="*/ 0 w 63"/>
                    <a:gd name="T17" fmla="*/ 14 h 3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3"/>
                    <a:gd name="T28" fmla="*/ 0 h 37"/>
                    <a:gd name="T29" fmla="*/ 63 w 63"/>
                    <a:gd name="T30" fmla="*/ 37 h 3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3" h="37">
                      <a:moveTo>
                        <a:pt x="0" y="14"/>
                      </a:moveTo>
                      <a:lnTo>
                        <a:pt x="18" y="24"/>
                      </a:lnTo>
                      <a:lnTo>
                        <a:pt x="55" y="37"/>
                      </a:lnTo>
                      <a:lnTo>
                        <a:pt x="34" y="10"/>
                      </a:lnTo>
                      <a:lnTo>
                        <a:pt x="63" y="22"/>
                      </a:lnTo>
                      <a:lnTo>
                        <a:pt x="45" y="2"/>
                      </a:lnTo>
                      <a:lnTo>
                        <a:pt x="41" y="0"/>
                      </a:lnTo>
                      <a:lnTo>
                        <a:pt x="24" y="3"/>
                      </a:lnTo>
                      <a:lnTo>
                        <a:pt x="0" y="14"/>
                      </a:lnTo>
                      <a:close/>
                    </a:path>
                  </a:pathLst>
                </a:custGeom>
                <a:solidFill>
                  <a:srgbClr val="6E6E6E"/>
                </a:solidFill>
                <a:ln w="0">
                  <a:solidFill>
                    <a:srgbClr val="000000"/>
                  </a:solidFill>
                  <a:prstDash val="solid"/>
                  <a:round/>
                  <a:headEnd/>
                  <a:tailEnd/>
                </a:ln>
              </p:spPr>
              <p:txBody>
                <a:bodyPr/>
                <a:lstStyle/>
                <a:p>
                  <a:endParaRPr lang="en-US"/>
                </a:p>
              </p:txBody>
            </p:sp>
            <p:sp>
              <p:nvSpPr>
                <p:cNvPr id="704" name="Freeform 541"/>
                <p:cNvSpPr>
                  <a:spLocks/>
                </p:cNvSpPr>
                <p:nvPr/>
              </p:nvSpPr>
              <p:spPr bwMode="auto">
                <a:xfrm>
                  <a:off x="3676" y="2178"/>
                  <a:ext cx="137" cy="104"/>
                </a:xfrm>
                <a:custGeom>
                  <a:avLst/>
                  <a:gdLst>
                    <a:gd name="T0" fmla="*/ 0 w 137"/>
                    <a:gd name="T1" fmla="*/ 103 h 104"/>
                    <a:gd name="T2" fmla="*/ 7 w 137"/>
                    <a:gd name="T3" fmla="*/ 86 h 104"/>
                    <a:gd name="T4" fmla="*/ 15 w 137"/>
                    <a:gd name="T5" fmla="*/ 69 h 104"/>
                    <a:gd name="T6" fmla="*/ 11 w 137"/>
                    <a:gd name="T7" fmla="*/ 80 h 104"/>
                    <a:gd name="T8" fmla="*/ 10 w 137"/>
                    <a:gd name="T9" fmla="*/ 96 h 104"/>
                    <a:gd name="T10" fmla="*/ 35 w 137"/>
                    <a:gd name="T11" fmla="*/ 44 h 104"/>
                    <a:gd name="T12" fmla="*/ 18 w 137"/>
                    <a:gd name="T13" fmla="*/ 89 h 104"/>
                    <a:gd name="T14" fmla="*/ 58 w 137"/>
                    <a:gd name="T15" fmla="*/ 22 h 104"/>
                    <a:gd name="T16" fmla="*/ 31 w 137"/>
                    <a:gd name="T17" fmla="*/ 78 h 104"/>
                    <a:gd name="T18" fmla="*/ 33 w 137"/>
                    <a:gd name="T19" fmla="*/ 82 h 104"/>
                    <a:gd name="T20" fmla="*/ 83 w 137"/>
                    <a:gd name="T21" fmla="*/ 5 h 104"/>
                    <a:gd name="T22" fmla="*/ 52 w 137"/>
                    <a:gd name="T23" fmla="*/ 61 h 104"/>
                    <a:gd name="T24" fmla="*/ 35 w 137"/>
                    <a:gd name="T25" fmla="*/ 98 h 104"/>
                    <a:gd name="T26" fmla="*/ 63 w 137"/>
                    <a:gd name="T27" fmla="*/ 60 h 104"/>
                    <a:gd name="T28" fmla="*/ 104 w 137"/>
                    <a:gd name="T29" fmla="*/ 0 h 104"/>
                    <a:gd name="T30" fmla="*/ 61 w 137"/>
                    <a:gd name="T31" fmla="*/ 71 h 104"/>
                    <a:gd name="T32" fmla="*/ 56 w 137"/>
                    <a:gd name="T33" fmla="*/ 92 h 104"/>
                    <a:gd name="T34" fmla="*/ 72 w 137"/>
                    <a:gd name="T35" fmla="*/ 69 h 104"/>
                    <a:gd name="T36" fmla="*/ 117 w 137"/>
                    <a:gd name="T37" fmla="*/ 12 h 104"/>
                    <a:gd name="T38" fmla="*/ 72 w 137"/>
                    <a:gd name="T39" fmla="*/ 83 h 104"/>
                    <a:gd name="T40" fmla="*/ 74 w 137"/>
                    <a:gd name="T41" fmla="*/ 89 h 104"/>
                    <a:gd name="T42" fmla="*/ 115 w 137"/>
                    <a:gd name="T43" fmla="*/ 28 h 104"/>
                    <a:gd name="T44" fmla="*/ 84 w 137"/>
                    <a:gd name="T45" fmla="*/ 88 h 104"/>
                    <a:gd name="T46" fmla="*/ 132 w 137"/>
                    <a:gd name="T47" fmla="*/ 31 h 104"/>
                    <a:gd name="T48" fmla="*/ 91 w 137"/>
                    <a:gd name="T49" fmla="*/ 95 h 104"/>
                    <a:gd name="T50" fmla="*/ 130 w 137"/>
                    <a:gd name="T51" fmla="*/ 50 h 104"/>
                    <a:gd name="T52" fmla="*/ 137 w 137"/>
                    <a:gd name="T53" fmla="*/ 47 h 104"/>
                    <a:gd name="T54" fmla="*/ 105 w 137"/>
                    <a:gd name="T55" fmla="*/ 98 h 104"/>
                    <a:gd name="T56" fmla="*/ 126 w 137"/>
                    <a:gd name="T57" fmla="*/ 78 h 104"/>
                    <a:gd name="T58" fmla="*/ 120 w 137"/>
                    <a:gd name="T59" fmla="*/ 96 h 104"/>
                    <a:gd name="T60" fmla="*/ 133 w 137"/>
                    <a:gd name="T61" fmla="*/ 92 h 104"/>
                    <a:gd name="T62" fmla="*/ 128 w 137"/>
                    <a:gd name="T63" fmla="*/ 104 h 104"/>
                    <a:gd name="T64" fmla="*/ 104 w 137"/>
                    <a:gd name="T65" fmla="*/ 102 h 104"/>
                    <a:gd name="T66" fmla="*/ 69 w 137"/>
                    <a:gd name="T67" fmla="*/ 100 h 104"/>
                    <a:gd name="T68" fmla="*/ 40 w 137"/>
                    <a:gd name="T69" fmla="*/ 100 h 104"/>
                    <a:gd name="T70" fmla="*/ 18 w 137"/>
                    <a:gd name="T71" fmla="*/ 102 h 104"/>
                    <a:gd name="T72" fmla="*/ 0 w 137"/>
                    <a:gd name="T73" fmla="*/ 103 h 104"/>
                    <a:gd name="T74" fmla="*/ 0 w 137"/>
                    <a:gd name="T75" fmla="*/ 103 h 10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37"/>
                    <a:gd name="T115" fmla="*/ 0 h 104"/>
                    <a:gd name="T116" fmla="*/ 137 w 137"/>
                    <a:gd name="T117" fmla="*/ 104 h 104"/>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37" h="104">
                      <a:moveTo>
                        <a:pt x="0" y="103"/>
                      </a:moveTo>
                      <a:lnTo>
                        <a:pt x="7" y="86"/>
                      </a:lnTo>
                      <a:lnTo>
                        <a:pt x="15" y="69"/>
                      </a:lnTo>
                      <a:lnTo>
                        <a:pt x="11" y="80"/>
                      </a:lnTo>
                      <a:lnTo>
                        <a:pt x="10" y="96"/>
                      </a:lnTo>
                      <a:lnTo>
                        <a:pt x="35" y="44"/>
                      </a:lnTo>
                      <a:lnTo>
                        <a:pt x="18" y="89"/>
                      </a:lnTo>
                      <a:lnTo>
                        <a:pt x="58" y="22"/>
                      </a:lnTo>
                      <a:lnTo>
                        <a:pt x="31" y="78"/>
                      </a:lnTo>
                      <a:lnTo>
                        <a:pt x="33" y="82"/>
                      </a:lnTo>
                      <a:lnTo>
                        <a:pt x="83" y="5"/>
                      </a:lnTo>
                      <a:lnTo>
                        <a:pt x="52" y="61"/>
                      </a:lnTo>
                      <a:lnTo>
                        <a:pt x="35" y="98"/>
                      </a:lnTo>
                      <a:lnTo>
                        <a:pt x="63" y="60"/>
                      </a:lnTo>
                      <a:lnTo>
                        <a:pt x="104" y="0"/>
                      </a:lnTo>
                      <a:lnTo>
                        <a:pt x="61" y="71"/>
                      </a:lnTo>
                      <a:lnTo>
                        <a:pt x="56" y="92"/>
                      </a:lnTo>
                      <a:lnTo>
                        <a:pt x="72" y="69"/>
                      </a:lnTo>
                      <a:lnTo>
                        <a:pt x="117" y="12"/>
                      </a:lnTo>
                      <a:lnTo>
                        <a:pt x="72" y="83"/>
                      </a:lnTo>
                      <a:lnTo>
                        <a:pt x="74" y="89"/>
                      </a:lnTo>
                      <a:lnTo>
                        <a:pt x="115" y="28"/>
                      </a:lnTo>
                      <a:lnTo>
                        <a:pt x="84" y="88"/>
                      </a:lnTo>
                      <a:lnTo>
                        <a:pt x="132" y="31"/>
                      </a:lnTo>
                      <a:lnTo>
                        <a:pt x="91" y="95"/>
                      </a:lnTo>
                      <a:lnTo>
                        <a:pt x="130" y="50"/>
                      </a:lnTo>
                      <a:lnTo>
                        <a:pt x="137" y="47"/>
                      </a:lnTo>
                      <a:lnTo>
                        <a:pt x="105" y="98"/>
                      </a:lnTo>
                      <a:lnTo>
                        <a:pt x="126" y="78"/>
                      </a:lnTo>
                      <a:lnTo>
                        <a:pt x="120" y="96"/>
                      </a:lnTo>
                      <a:lnTo>
                        <a:pt x="133" y="92"/>
                      </a:lnTo>
                      <a:lnTo>
                        <a:pt x="128" y="104"/>
                      </a:lnTo>
                      <a:lnTo>
                        <a:pt x="104" y="102"/>
                      </a:lnTo>
                      <a:lnTo>
                        <a:pt x="69" y="100"/>
                      </a:lnTo>
                      <a:lnTo>
                        <a:pt x="40" y="100"/>
                      </a:lnTo>
                      <a:lnTo>
                        <a:pt x="18" y="102"/>
                      </a:lnTo>
                      <a:lnTo>
                        <a:pt x="0" y="103"/>
                      </a:lnTo>
                      <a:close/>
                    </a:path>
                  </a:pathLst>
                </a:custGeom>
                <a:solidFill>
                  <a:srgbClr val="B4B4B4"/>
                </a:solidFill>
                <a:ln w="0">
                  <a:solidFill>
                    <a:srgbClr val="000000"/>
                  </a:solidFill>
                  <a:prstDash val="solid"/>
                  <a:round/>
                  <a:headEnd/>
                  <a:tailEnd/>
                </a:ln>
              </p:spPr>
              <p:txBody>
                <a:bodyPr/>
                <a:lstStyle/>
                <a:p>
                  <a:endParaRPr lang="en-US"/>
                </a:p>
              </p:txBody>
            </p:sp>
            <p:sp>
              <p:nvSpPr>
                <p:cNvPr id="705" name="Freeform 542"/>
                <p:cNvSpPr>
                  <a:spLocks/>
                </p:cNvSpPr>
                <p:nvPr/>
              </p:nvSpPr>
              <p:spPr bwMode="auto">
                <a:xfrm>
                  <a:off x="3843" y="2229"/>
                  <a:ext cx="220" cy="111"/>
                </a:xfrm>
                <a:custGeom>
                  <a:avLst/>
                  <a:gdLst>
                    <a:gd name="T0" fmla="*/ 0 w 220"/>
                    <a:gd name="T1" fmla="*/ 61 h 111"/>
                    <a:gd name="T2" fmla="*/ 15 w 220"/>
                    <a:gd name="T3" fmla="*/ 62 h 111"/>
                    <a:gd name="T4" fmla="*/ 54 w 220"/>
                    <a:gd name="T5" fmla="*/ 68 h 111"/>
                    <a:gd name="T6" fmla="*/ 121 w 220"/>
                    <a:gd name="T7" fmla="*/ 86 h 111"/>
                    <a:gd name="T8" fmla="*/ 163 w 220"/>
                    <a:gd name="T9" fmla="*/ 97 h 111"/>
                    <a:gd name="T10" fmla="*/ 190 w 220"/>
                    <a:gd name="T11" fmla="*/ 104 h 111"/>
                    <a:gd name="T12" fmla="*/ 220 w 220"/>
                    <a:gd name="T13" fmla="*/ 111 h 111"/>
                    <a:gd name="T14" fmla="*/ 220 w 220"/>
                    <a:gd name="T15" fmla="*/ 97 h 111"/>
                    <a:gd name="T16" fmla="*/ 215 w 220"/>
                    <a:gd name="T17" fmla="*/ 97 h 111"/>
                    <a:gd name="T18" fmla="*/ 219 w 220"/>
                    <a:gd name="T19" fmla="*/ 88 h 111"/>
                    <a:gd name="T20" fmla="*/ 190 w 220"/>
                    <a:gd name="T21" fmla="*/ 96 h 111"/>
                    <a:gd name="T22" fmla="*/ 209 w 220"/>
                    <a:gd name="T23" fmla="*/ 70 h 111"/>
                    <a:gd name="T24" fmla="*/ 165 w 220"/>
                    <a:gd name="T25" fmla="*/ 93 h 111"/>
                    <a:gd name="T26" fmla="*/ 198 w 220"/>
                    <a:gd name="T27" fmla="*/ 57 h 111"/>
                    <a:gd name="T28" fmla="*/ 150 w 220"/>
                    <a:gd name="T29" fmla="*/ 89 h 111"/>
                    <a:gd name="T30" fmla="*/ 190 w 220"/>
                    <a:gd name="T31" fmla="*/ 49 h 111"/>
                    <a:gd name="T32" fmla="*/ 177 w 220"/>
                    <a:gd name="T33" fmla="*/ 49 h 111"/>
                    <a:gd name="T34" fmla="*/ 129 w 220"/>
                    <a:gd name="T35" fmla="*/ 83 h 111"/>
                    <a:gd name="T36" fmla="*/ 174 w 220"/>
                    <a:gd name="T37" fmla="*/ 37 h 111"/>
                    <a:gd name="T38" fmla="*/ 172 w 220"/>
                    <a:gd name="T39" fmla="*/ 33 h 111"/>
                    <a:gd name="T40" fmla="*/ 121 w 220"/>
                    <a:gd name="T41" fmla="*/ 69 h 111"/>
                    <a:gd name="T42" fmla="*/ 124 w 220"/>
                    <a:gd name="T43" fmla="*/ 59 h 111"/>
                    <a:gd name="T44" fmla="*/ 164 w 220"/>
                    <a:gd name="T45" fmla="*/ 26 h 111"/>
                    <a:gd name="T46" fmla="*/ 96 w 220"/>
                    <a:gd name="T47" fmla="*/ 72 h 111"/>
                    <a:gd name="T48" fmla="*/ 152 w 220"/>
                    <a:gd name="T49" fmla="*/ 20 h 111"/>
                    <a:gd name="T50" fmla="*/ 93 w 220"/>
                    <a:gd name="T51" fmla="*/ 55 h 111"/>
                    <a:gd name="T52" fmla="*/ 86 w 220"/>
                    <a:gd name="T53" fmla="*/ 54 h 111"/>
                    <a:gd name="T54" fmla="*/ 133 w 220"/>
                    <a:gd name="T55" fmla="*/ 11 h 111"/>
                    <a:gd name="T56" fmla="*/ 60 w 220"/>
                    <a:gd name="T57" fmla="*/ 64 h 111"/>
                    <a:gd name="T58" fmla="*/ 116 w 220"/>
                    <a:gd name="T59" fmla="*/ 0 h 111"/>
                    <a:gd name="T60" fmla="*/ 72 w 220"/>
                    <a:gd name="T61" fmla="*/ 27 h 111"/>
                    <a:gd name="T62" fmla="*/ 41 w 220"/>
                    <a:gd name="T63" fmla="*/ 54 h 111"/>
                    <a:gd name="T64" fmla="*/ 75 w 220"/>
                    <a:gd name="T65" fmla="*/ 6 h 111"/>
                    <a:gd name="T66" fmla="*/ 48 w 220"/>
                    <a:gd name="T67" fmla="*/ 23 h 111"/>
                    <a:gd name="T68" fmla="*/ 20 w 220"/>
                    <a:gd name="T69" fmla="*/ 56 h 111"/>
                    <a:gd name="T70" fmla="*/ 18 w 220"/>
                    <a:gd name="T71" fmla="*/ 41 h 111"/>
                    <a:gd name="T72" fmla="*/ 0 w 220"/>
                    <a:gd name="T73" fmla="*/ 61 h 11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20"/>
                    <a:gd name="T112" fmla="*/ 0 h 111"/>
                    <a:gd name="T113" fmla="*/ 220 w 220"/>
                    <a:gd name="T114" fmla="*/ 111 h 111"/>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20" h="111">
                      <a:moveTo>
                        <a:pt x="0" y="61"/>
                      </a:moveTo>
                      <a:lnTo>
                        <a:pt x="15" y="62"/>
                      </a:lnTo>
                      <a:lnTo>
                        <a:pt x="54" y="68"/>
                      </a:lnTo>
                      <a:lnTo>
                        <a:pt x="121" y="86"/>
                      </a:lnTo>
                      <a:lnTo>
                        <a:pt x="163" y="97"/>
                      </a:lnTo>
                      <a:lnTo>
                        <a:pt x="190" y="104"/>
                      </a:lnTo>
                      <a:lnTo>
                        <a:pt x="220" y="111"/>
                      </a:lnTo>
                      <a:lnTo>
                        <a:pt x="220" y="97"/>
                      </a:lnTo>
                      <a:lnTo>
                        <a:pt x="215" y="97"/>
                      </a:lnTo>
                      <a:lnTo>
                        <a:pt x="219" y="88"/>
                      </a:lnTo>
                      <a:lnTo>
                        <a:pt x="190" y="96"/>
                      </a:lnTo>
                      <a:lnTo>
                        <a:pt x="209" y="70"/>
                      </a:lnTo>
                      <a:lnTo>
                        <a:pt x="165" y="93"/>
                      </a:lnTo>
                      <a:lnTo>
                        <a:pt x="198" y="57"/>
                      </a:lnTo>
                      <a:lnTo>
                        <a:pt x="150" y="89"/>
                      </a:lnTo>
                      <a:lnTo>
                        <a:pt x="190" y="49"/>
                      </a:lnTo>
                      <a:lnTo>
                        <a:pt x="177" y="49"/>
                      </a:lnTo>
                      <a:lnTo>
                        <a:pt x="129" y="83"/>
                      </a:lnTo>
                      <a:lnTo>
                        <a:pt x="174" y="37"/>
                      </a:lnTo>
                      <a:lnTo>
                        <a:pt x="172" y="33"/>
                      </a:lnTo>
                      <a:lnTo>
                        <a:pt x="121" y="69"/>
                      </a:lnTo>
                      <a:lnTo>
                        <a:pt x="124" y="59"/>
                      </a:lnTo>
                      <a:lnTo>
                        <a:pt x="164" y="26"/>
                      </a:lnTo>
                      <a:lnTo>
                        <a:pt x="96" y="72"/>
                      </a:lnTo>
                      <a:lnTo>
                        <a:pt x="152" y="20"/>
                      </a:lnTo>
                      <a:lnTo>
                        <a:pt x="93" y="55"/>
                      </a:lnTo>
                      <a:lnTo>
                        <a:pt x="86" y="54"/>
                      </a:lnTo>
                      <a:lnTo>
                        <a:pt x="133" y="11"/>
                      </a:lnTo>
                      <a:lnTo>
                        <a:pt x="60" y="64"/>
                      </a:lnTo>
                      <a:lnTo>
                        <a:pt x="116" y="0"/>
                      </a:lnTo>
                      <a:lnTo>
                        <a:pt x="72" y="27"/>
                      </a:lnTo>
                      <a:lnTo>
                        <a:pt x="41" y="54"/>
                      </a:lnTo>
                      <a:lnTo>
                        <a:pt x="75" y="6"/>
                      </a:lnTo>
                      <a:lnTo>
                        <a:pt x="48" y="23"/>
                      </a:lnTo>
                      <a:lnTo>
                        <a:pt x="20" y="56"/>
                      </a:lnTo>
                      <a:lnTo>
                        <a:pt x="18" y="41"/>
                      </a:lnTo>
                      <a:lnTo>
                        <a:pt x="0" y="61"/>
                      </a:lnTo>
                      <a:close/>
                    </a:path>
                  </a:pathLst>
                </a:custGeom>
                <a:solidFill>
                  <a:srgbClr val="B4B4B4"/>
                </a:solidFill>
                <a:ln w="0">
                  <a:solidFill>
                    <a:srgbClr val="000000"/>
                  </a:solidFill>
                  <a:prstDash val="solid"/>
                  <a:round/>
                  <a:headEnd/>
                  <a:tailEnd/>
                </a:ln>
              </p:spPr>
              <p:txBody>
                <a:bodyPr/>
                <a:lstStyle/>
                <a:p>
                  <a:endParaRPr lang="en-US"/>
                </a:p>
              </p:txBody>
            </p:sp>
            <p:sp>
              <p:nvSpPr>
                <p:cNvPr id="706" name="Freeform 543"/>
                <p:cNvSpPr>
                  <a:spLocks/>
                </p:cNvSpPr>
                <p:nvPr/>
              </p:nvSpPr>
              <p:spPr bwMode="auto">
                <a:xfrm>
                  <a:off x="4087" y="2296"/>
                  <a:ext cx="161" cy="70"/>
                </a:xfrm>
                <a:custGeom>
                  <a:avLst/>
                  <a:gdLst>
                    <a:gd name="T0" fmla="*/ 0 w 161"/>
                    <a:gd name="T1" fmla="*/ 48 h 70"/>
                    <a:gd name="T2" fmla="*/ 32 w 161"/>
                    <a:gd name="T3" fmla="*/ 54 h 70"/>
                    <a:gd name="T4" fmla="*/ 102 w 161"/>
                    <a:gd name="T5" fmla="*/ 64 h 70"/>
                    <a:gd name="T6" fmla="*/ 161 w 161"/>
                    <a:gd name="T7" fmla="*/ 70 h 70"/>
                    <a:gd name="T8" fmla="*/ 142 w 161"/>
                    <a:gd name="T9" fmla="*/ 65 h 70"/>
                    <a:gd name="T10" fmla="*/ 155 w 161"/>
                    <a:gd name="T11" fmla="*/ 52 h 70"/>
                    <a:gd name="T12" fmla="*/ 124 w 161"/>
                    <a:gd name="T13" fmla="*/ 64 h 70"/>
                    <a:gd name="T14" fmla="*/ 153 w 161"/>
                    <a:gd name="T15" fmla="*/ 41 h 70"/>
                    <a:gd name="T16" fmla="*/ 96 w 161"/>
                    <a:gd name="T17" fmla="*/ 63 h 70"/>
                    <a:gd name="T18" fmla="*/ 146 w 161"/>
                    <a:gd name="T19" fmla="*/ 26 h 70"/>
                    <a:gd name="T20" fmla="*/ 75 w 161"/>
                    <a:gd name="T21" fmla="*/ 57 h 70"/>
                    <a:gd name="T22" fmla="*/ 132 w 161"/>
                    <a:gd name="T23" fmla="*/ 12 h 70"/>
                    <a:gd name="T24" fmla="*/ 57 w 161"/>
                    <a:gd name="T25" fmla="*/ 55 h 70"/>
                    <a:gd name="T26" fmla="*/ 119 w 161"/>
                    <a:gd name="T27" fmla="*/ 2 h 70"/>
                    <a:gd name="T28" fmla="*/ 38 w 161"/>
                    <a:gd name="T29" fmla="*/ 52 h 70"/>
                    <a:gd name="T30" fmla="*/ 96 w 161"/>
                    <a:gd name="T31" fmla="*/ 0 h 70"/>
                    <a:gd name="T32" fmla="*/ 27 w 161"/>
                    <a:gd name="T33" fmla="*/ 49 h 70"/>
                    <a:gd name="T34" fmla="*/ 63 w 161"/>
                    <a:gd name="T35" fmla="*/ 12 h 70"/>
                    <a:gd name="T36" fmla="*/ 16 w 161"/>
                    <a:gd name="T37" fmla="*/ 47 h 70"/>
                    <a:gd name="T38" fmla="*/ 22 w 161"/>
                    <a:gd name="T39" fmla="*/ 34 h 70"/>
                    <a:gd name="T40" fmla="*/ 0 w 161"/>
                    <a:gd name="T41" fmla="*/ 48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61"/>
                    <a:gd name="T64" fmla="*/ 0 h 70"/>
                    <a:gd name="T65" fmla="*/ 161 w 161"/>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61" h="70">
                      <a:moveTo>
                        <a:pt x="0" y="48"/>
                      </a:moveTo>
                      <a:lnTo>
                        <a:pt x="32" y="54"/>
                      </a:lnTo>
                      <a:lnTo>
                        <a:pt x="102" y="64"/>
                      </a:lnTo>
                      <a:lnTo>
                        <a:pt x="161" y="70"/>
                      </a:lnTo>
                      <a:lnTo>
                        <a:pt x="142" y="65"/>
                      </a:lnTo>
                      <a:lnTo>
                        <a:pt x="155" y="52"/>
                      </a:lnTo>
                      <a:lnTo>
                        <a:pt x="124" y="64"/>
                      </a:lnTo>
                      <a:lnTo>
                        <a:pt x="153" y="41"/>
                      </a:lnTo>
                      <a:lnTo>
                        <a:pt x="96" y="63"/>
                      </a:lnTo>
                      <a:lnTo>
                        <a:pt x="146" y="26"/>
                      </a:lnTo>
                      <a:lnTo>
                        <a:pt x="75" y="57"/>
                      </a:lnTo>
                      <a:lnTo>
                        <a:pt x="132" y="12"/>
                      </a:lnTo>
                      <a:lnTo>
                        <a:pt x="57" y="55"/>
                      </a:lnTo>
                      <a:lnTo>
                        <a:pt x="119" y="2"/>
                      </a:lnTo>
                      <a:lnTo>
                        <a:pt x="38" y="52"/>
                      </a:lnTo>
                      <a:lnTo>
                        <a:pt x="96" y="0"/>
                      </a:lnTo>
                      <a:lnTo>
                        <a:pt x="27" y="49"/>
                      </a:lnTo>
                      <a:lnTo>
                        <a:pt x="63" y="12"/>
                      </a:lnTo>
                      <a:lnTo>
                        <a:pt x="16" y="47"/>
                      </a:lnTo>
                      <a:lnTo>
                        <a:pt x="22" y="34"/>
                      </a:lnTo>
                      <a:lnTo>
                        <a:pt x="0" y="48"/>
                      </a:lnTo>
                      <a:close/>
                    </a:path>
                  </a:pathLst>
                </a:custGeom>
                <a:solidFill>
                  <a:srgbClr val="B4B4B4"/>
                </a:solidFill>
                <a:ln w="0">
                  <a:solidFill>
                    <a:srgbClr val="000000"/>
                  </a:solidFill>
                  <a:prstDash val="solid"/>
                  <a:round/>
                  <a:headEnd/>
                  <a:tailEnd/>
                </a:ln>
              </p:spPr>
              <p:txBody>
                <a:bodyPr/>
                <a:lstStyle/>
                <a:p>
                  <a:endParaRPr lang="en-US"/>
                </a:p>
              </p:txBody>
            </p:sp>
            <p:sp>
              <p:nvSpPr>
                <p:cNvPr id="707" name="Freeform 544"/>
                <p:cNvSpPr>
                  <a:spLocks/>
                </p:cNvSpPr>
                <p:nvPr/>
              </p:nvSpPr>
              <p:spPr bwMode="auto">
                <a:xfrm>
                  <a:off x="3533" y="2319"/>
                  <a:ext cx="394" cy="79"/>
                </a:xfrm>
                <a:custGeom>
                  <a:avLst/>
                  <a:gdLst>
                    <a:gd name="T0" fmla="*/ 17 w 394"/>
                    <a:gd name="T1" fmla="*/ 29 h 79"/>
                    <a:gd name="T2" fmla="*/ 89 w 394"/>
                    <a:gd name="T3" fmla="*/ 7 h 79"/>
                    <a:gd name="T4" fmla="*/ 142 w 394"/>
                    <a:gd name="T5" fmla="*/ 0 h 79"/>
                    <a:gd name="T6" fmla="*/ 191 w 394"/>
                    <a:gd name="T7" fmla="*/ 0 h 79"/>
                    <a:gd name="T8" fmla="*/ 242 w 394"/>
                    <a:gd name="T9" fmla="*/ 5 h 79"/>
                    <a:gd name="T10" fmla="*/ 192 w 394"/>
                    <a:gd name="T11" fmla="*/ 4 h 79"/>
                    <a:gd name="T12" fmla="*/ 151 w 394"/>
                    <a:gd name="T13" fmla="*/ 8 h 79"/>
                    <a:gd name="T14" fmla="*/ 116 w 394"/>
                    <a:gd name="T15" fmla="*/ 16 h 79"/>
                    <a:gd name="T16" fmla="*/ 86 w 394"/>
                    <a:gd name="T17" fmla="*/ 34 h 79"/>
                    <a:gd name="T18" fmla="*/ 163 w 394"/>
                    <a:gd name="T19" fmla="*/ 26 h 79"/>
                    <a:gd name="T20" fmla="*/ 212 w 394"/>
                    <a:gd name="T21" fmla="*/ 27 h 79"/>
                    <a:gd name="T22" fmla="*/ 277 w 394"/>
                    <a:gd name="T23" fmla="*/ 40 h 79"/>
                    <a:gd name="T24" fmla="*/ 341 w 394"/>
                    <a:gd name="T25" fmla="*/ 64 h 79"/>
                    <a:gd name="T26" fmla="*/ 394 w 394"/>
                    <a:gd name="T27" fmla="*/ 79 h 79"/>
                    <a:gd name="T28" fmla="*/ 315 w 394"/>
                    <a:gd name="T29" fmla="*/ 61 h 79"/>
                    <a:gd name="T30" fmla="*/ 243 w 394"/>
                    <a:gd name="T31" fmla="*/ 47 h 79"/>
                    <a:gd name="T32" fmla="*/ 183 w 394"/>
                    <a:gd name="T33" fmla="*/ 43 h 79"/>
                    <a:gd name="T34" fmla="*/ 135 w 394"/>
                    <a:gd name="T35" fmla="*/ 45 h 79"/>
                    <a:gd name="T36" fmla="*/ 55 w 394"/>
                    <a:gd name="T37" fmla="*/ 58 h 79"/>
                    <a:gd name="T38" fmla="*/ 77 w 394"/>
                    <a:gd name="T39" fmla="*/ 37 h 79"/>
                    <a:gd name="T40" fmla="*/ 42 w 394"/>
                    <a:gd name="T41" fmla="*/ 39 h 79"/>
                    <a:gd name="T42" fmla="*/ 0 w 394"/>
                    <a:gd name="T43" fmla="*/ 34 h 79"/>
                    <a:gd name="T44" fmla="*/ 17 w 394"/>
                    <a:gd name="T45" fmla="*/ 29 h 7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94"/>
                    <a:gd name="T70" fmla="*/ 0 h 79"/>
                    <a:gd name="T71" fmla="*/ 394 w 394"/>
                    <a:gd name="T72" fmla="*/ 79 h 79"/>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94" h="79">
                      <a:moveTo>
                        <a:pt x="17" y="29"/>
                      </a:moveTo>
                      <a:lnTo>
                        <a:pt x="89" y="7"/>
                      </a:lnTo>
                      <a:lnTo>
                        <a:pt x="142" y="0"/>
                      </a:lnTo>
                      <a:lnTo>
                        <a:pt x="191" y="0"/>
                      </a:lnTo>
                      <a:lnTo>
                        <a:pt x="242" y="5"/>
                      </a:lnTo>
                      <a:lnTo>
                        <a:pt x="192" y="4"/>
                      </a:lnTo>
                      <a:lnTo>
                        <a:pt x="151" y="8"/>
                      </a:lnTo>
                      <a:lnTo>
                        <a:pt x="116" y="16"/>
                      </a:lnTo>
                      <a:lnTo>
                        <a:pt x="86" y="34"/>
                      </a:lnTo>
                      <a:lnTo>
                        <a:pt x="163" y="26"/>
                      </a:lnTo>
                      <a:lnTo>
                        <a:pt x="212" y="27"/>
                      </a:lnTo>
                      <a:lnTo>
                        <a:pt x="277" y="40"/>
                      </a:lnTo>
                      <a:lnTo>
                        <a:pt x="341" y="64"/>
                      </a:lnTo>
                      <a:lnTo>
                        <a:pt x="394" y="79"/>
                      </a:lnTo>
                      <a:lnTo>
                        <a:pt x="315" y="61"/>
                      </a:lnTo>
                      <a:lnTo>
                        <a:pt x="243" y="47"/>
                      </a:lnTo>
                      <a:lnTo>
                        <a:pt x="183" y="43"/>
                      </a:lnTo>
                      <a:lnTo>
                        <a:pt x="135" y="45"/>
                      </a:lnTo>
                      <a:lnTo>
                        <a:pt x="55" y="58"/>
                      </a:lnTo>
                      <a:lnTo>
                        <a:pt x="77" y="37"/>
                      </a:lnTo>
                      <a:lnTo>
                        <a:pt x="42" y="39"/>
                      </a:lnTo>
                      <a:lnTo>
                        <a:pt x="0" y="34"/>
                      </a:lnTo>
                      <a:lnTo>
                        <a:pt x="17" y="29"/>
                      </a:lnTo>
                      <a:close/>
                    </a:path>
                  </a:pathLst>
                </a:custGeom>
                <a:solidFill>
                  <a:srgbClr val="FFFFFF"/>
                </a:solidFill>
                <a:ln w="0">
                  <a:solidFill>
                    <a:srgbClr val="FFFFFF"/>
                  </a:solidFill>
                  <a:prstDash val="solid"/>
                  <a:round/>
                  <a:headEnd/>
                  <a:tailEnd/>
                </a:ln>
              </p:spPr>
              <p:txBody>
                <a:bodyPr/>
                <a:lstStyle/>
                <a:p>
                  <a:endParaRPr lang="en-US"/>
                </a:p>
              </p:txBody>
            </p:sp>
            <p:sp>
              <p:nvSpPr>
                <p:cNvPr id="708" name="Freeform 545"/>
                <p:cNvSpPr>
                  <a:spLocks/>
                </p:cNvSpPr>
                <p:nvPr/>
              </p:nvSpPr>
              <p:spPr bwMode="auto">
                <a:xfrm>
                  <a:off x="3651" y="2386"/>
                  <a:ext cx="154" cy="77"/>
                </a:xfrm>
                <a:custGeom>
                  <a:avLst/>
                  <a:gdLst>
                    <a:gd name="T0" fmla="*/ 0 w 154"/>
                    <a:gd name="T1" fmla="*/ 33 h 77"/>
                    <a:gd name="T2" fmla="*/ 26 w 154"/>
                    <a:gd name="T3" fmla="*/ 20 h 77"/>
                    <a:gd name="T4" fmla="*/ 74 w 154"/>
                    <a:gd name="T5" fmla="*/ 7 h 77"/>
                    <a:gd name="T6" fmla="*/ 141 w 154"/>
                    <a:gd name="T7" fmla="*/ 0 h 77"/>
                    <a:gd name="T8" fmla="*/ 152 w 154"/>
                    <a:gd name="T9" fmla="*/ 1 h 77"/>
                    <a:gd name="T10" fmla="*/ 154 w 154"/>
                    <a:gd name="T11" fmla="*/ 2 h 77"/>
                    <a:gd name="T12" fmla="*/ 148 w 154"/>
                    <a:gd name="T13" fmla="*/ 17 h 77"/>
                    <a:gd name="T14" fmla="*/ 134 w 154"/>
                    <a:gd name="T15" fmla="*/ 35 h 77"/>
                    <a:gd name="T16" fmla="*/ 117 w 154"/>
                    <a:gd name="T17" fmla="*/ 54 h 77"/>
                    <a:gd name="T18" fmla="*/ 103 w 154"/>
                    <a:gd name="T19" fmla="*/ 66 h 77"/>
                    <a:gd name="T20" fmla="*/ 88 w 154"/>
                    <a:gd name="T21" fmla="*/ 73 h 77"/>
                    <a:gd name="T22" fmla="*/ 73 w 154"/>
                    <a:gd name="T23" fmla="*/ 77 h 77"/>
                    <a:gd name="T24" fmla="*/ 5 w 154"/>
                    <a:gd name="T25" fmla="*/ 77 h 77"/>
                    <a:gd name="T26" fmla="*/ 58 w 154"/>
                    <a:gd name="T27" fmla="*/ 74 h 77"/>
                    <a:gd name="T28" fmla="*/ 88 w 154"/>
                    <a:gd name="T29" fmla="*/ 67 h 77"/>
                    <a:gd name="T30" fmla="*/ 22 w 154"/>
                    <a:gd name="T31" fmla="*/ 73 h 77"/>
                    <a:gd name="T32" fmla="*/ 84 w 154"/>
                    <a:gd name="T33" fmla="*/ 58 h 77"/>
                    <a:gd name="T34" fmla="*/ 26 w 154"/>
                    <a:gd name="T35" fmla="*/ 65 h 77"/>
                    <a:gd name="T36" fmla="*/ 78 w 154"/>
                    <a:gd name="T37" fmla="*/ 51 h 77"/>
                    <a:gd name="T38" fmla="*/ 26 w 154"/>
                    <a:gd name="T39" fmla="*/ 58 h 77"/>
                    <a:gd name="T40" fmla="*/ 91 w 154"/>
                    <a:gd name="T41" fmla="*/ 40 h 77"/>
                    <a:gd name="T42" fmla="*/ 30 w 154"/>
                    <a:gd name="T43" fmla="*/ 50 h 77"/>
                    <a:gd name="T44" fmla="*/ 104 w 154"/>
                    <a:gd name="T45" fmla="*/ 29 h 77"/>
                    <a:gd name="T46" fmla="*/ 24 w 154"/>
                    <a:gd name="T47" fmla="*/ 44 h 77"/>
                    <a:gd name="T48" fmla="*/ 106 w 154"/>
                    <a:gd name="T49" fmla="*/ 18 h 77"/>
                    <a:gd name="T50" fmla="*/ 25 w 154"/>
                    <a:gd name="T51" fmla="*/ 36 h 77"/>
                    <a:gd name="T52" fmla="*/ 78 w 154"/>
                    <a:gd name="T53" fmla="*/ 15 h 77"/>
                    <a:gd name="T54" fmla="*/ 25 w 154"/>
                    <a:gd name="T55" fmla="*/ 28 h 77"/>
                    <a:gd name="T56" fmla="*/ 10 w 154"/>
                    <a:gd name="T57" fmla="*/ 33 h 77"/>
                    <a:gd name="T58" fmla="*/ 0 w 154"/>
                    <a:gd name="T59" fmla="*/ 33 h 77"/>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54"/>
                    <a:gd name="T91" fmla="*/ 0 h 77"/>
                    <a:gd name="T92" fmla="*/ 154 w 154"/>
                    <a:gd name="T93" fmla="*/ 77 h 77"/>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54" h="77">
                      <a:moveTo>
                        <a:pt x="0" y="33"/>
                      </a:moveTo>
                      <a:lnTo>
                        <a:pt x="26" y="20"/>
                      </a:lnTo>
                      <a:lnTo>
                        <a:pt x="74" y="7"/>
                      </a:lnTo>
                      <a:lnTo>
                        <a:pt x="141" y="0"/>
                      </a:lnTo>
                      <a:lnTo>
                        <a:pt x="152" y="1"/>
                      </a:lnTo>
                      <a:lnTo>
                        <a:pt x="154" y="2"/>
                      </a:lnTo>
                      <a:lnTo>
                        <a:pt x="148" y="17"/>
                      </a:lnTo>
                      <a:lnTo>
                        <a:pt x="134" y="35"/>
                      </a:lnTo>
                      <a:lnTo>
                        <a:pt x="117" y="54"/>
                      </a:lnTo>
                      <a:lnTo>
                        <a:pt x="103" y="66"/>
                      </a:lnTo>
                      <a:lnTo>
                        <a:pt x="88" y="73"/>
                      </a:lnTo>
                      <a:lnTo>
                        <a:pt x="73" y="77"/>
                      </a:lnTo>
                      <a:lnTo>
                        <a:pt x="5" y="77"/>
                      </a:lnTo>
                      <a:lnTo>
                        <a:pt x="58" y="74"/>
                      </a:lnTo>
                      <a:lnTo>
                        <a:pt x="88" y="67"/>
                      </a:lnTo>
                      <a:lnTo>
                        <a:pt x="22" y="73"/>
                      </a:lnTo>
                      <a:lnTo>
                        <a:pt x="84" y="58"/>
                      </a:lnTo>
                      <a:lnTo>
                        <a:pt x="26" y="65"/>
                      </a:lnTo>
                      <a:lnTo>
                        <a:pt x="78" y="51"/>
                      </a:lnTo>
                      <a:lnTo>
                        <a:pt x="26" y="58"/>
                      </a:lnTo>
                      <a:lnTo>
                        <a:pt x="91" y="40"/>
                      </a:lnTo>
                      <a:lnTo>
                        <a:pt x="30" y="50"/>
                      </a:lnTo>
                      <a:lnTo>
                        <a:pt x="104" y="29"/>
                      </a:lnTo>
                      <a:lnTo>
                        <a:pt x="24" y="44"/>
                      </a:lnTo>
                      <a:lnTo>
                        <a:pt x="106" y="18"/>
                      </a:lnTo>
                      <a:lnTo>
                        <a:pt x="25" y="36"/>
                      </a:lnTo>
                      <a:lnTo>
                        <a:pt x="78" y="15"/>
                      </a:lnTo>
                      <a:lnTo>
                        <a:pt x="25" y="28"/>
                      </a:lnTo>
                      <a:lnTo>
                        <a:pt x="10" y="33"/>
                      </a:lnTo>
                      <a:lnTo>
                        <a:pt x="0" y="33"/>
                      </a:lnTo>
                      <a:close/>
                    </a:path>
                  </a:pathLst>
                </a:custGeom>
                <a:solidFill>
                  <a:srgbClr val="000000"/>
                </a:solidFill>
                <a:ln w="0">
                  <a:solidFill>
                    <a:srgbClr val="000000"/>
                  </a:solidFill>
                  <a:prstDash val="solid"/>
                  <a:round/>
                  <a:headEnd/>
                  <a:tailEnd/>
                </a:ln>
              </p:spPr>
              <p:txBody>
                <a:bodyPr/>
                <a:lstStyle/>
                <a:p>
                  <a:endParaRPr lang="en-US"/>
                </a:p>
              </p:txBody>
            </p:sp>
            <p:sp>
              <p:nvSpPr>
                <p:cNvPr id="709" name="Freeform 546"/>
                <p:cNvSpPr>
                  <a:spLocks/>
                </p:cNvSpPr>
                <p:nvPr/>
              </p:nvSpPr>
              <p:spPr bwMode="auto">
                <a:xfrm>
                  <a:off x="3536" y="2330"/>
                  <a:ext cx="110" cy="153"/>
                </a:xfrm>
                <a:custGeom>
                  <a:avLst/>
                  <a:gdLst>
                    <a:gd name="T0" fmla="*/ 0 w 110"/>
                    <a:gd name="T1" fmla="*/ 153 h 153"/>
                    <a:gd name="T2" fmla="*/ 29 w 110"/>
                    <a:gd name="T3" fmla="*/ 146 h 153"/>
                    <a:gd name="T4" fmla="*/ 55 w 110"/>
                    <a:gd name="T5" fmla="*/ 128 h 153"/>
                    <a:gd name="T6" fmla="*/ 71 w 110"/>
                    <a:gd name="T7" fmla="*/ 109 h 153"/>
                    <a:gd name="T8" fmla="*/ 83 w 110"/>
                    <a:gd name="T9" fmla="*/ 84 h 153"/>
                    <a:gd name="T10" fmla="*/ 92 w 110"/>
                    <a:gd name="T11" fmla="*/ 54 h 153"/>
                    <a:gd name="T12" fmla="*/ 94 w 110"/>
                    <a:gd name="T13" fmla="*/ 30 h 153"/>
                    <a:gd name="T14" fmla="*/ 96 w 110"/>
                    <a:gd name="T15" fmla="*/ 0 h 153"/>
                    <a:gd name="T16" fmla="*/ 106 w 110"/>
                    <a:gd name="T17" fmla="*/ 30 h 153"/>
                    <a:gd name="T18" fmla="*/ 110 w 110"/>
                    <a:gd name="T19" fmla="*/ 56 h 153"/>
                    <a:gd name="T20" fmla="*/ 108 w 110"/>
                    <a:gd name="T21" fmla="*/ 83 h 153"/>
                    <a:gd name="T22" fmla="*/ 102 w 110"/>
                    <a:gd name="T23" fmla="*/ 110 h 153"/>
                    <a:gd name="T24" fmla="*/ 94 w 110"/>
                    <a:gd name="T25" fmla="*/ 126 h 153"/>
                    <a:gd name="T26" fmla="*/ 83 w 110"/>
                    <a:gd name="T27" fmla="*/ 140 h 153"/>
                    <a:gd name="T28" fmla="*/ 67 w 110"/>
                    <a:gd name="T29" fmla="*/ 153 h 153"/>
                    <a:gd name="T30" fmla="*/ 85 w 110"/>
                    <a:gd name="T31" fmla="*/ 135 h 153"/>
                    <a:gd name="T32" fmla="*/ 98 w 110"/>
                    <a:gd name="T33" fmla="*/ 111 h 153"/>
                    <a:gd name="T34" fmla="*/ 103 w 110"/>
                    <a:gd name="T35" fmla="*/ 88 h 153"/>
                    <a:gd name="T36" fmla="*/ 105 w 110"/>
                    <a:gd name="T37" fmla="*/ 59 h 153"/>
                    <a:gd name="T38" fmla="*/ 103 w 110"/>
                    <a:gd name="T39" fmla="*/ 36 h 153"/>
                    <a:gd name="T40" fmla="*/ 99 w 110"/>
                    <a:gd name="T41" fmla="*/ 19 h 153"/>
                    <a:gd name="T42" fmla="*/ 97 w 110"/>
                    <a:gd name="T43" fmla="*/ 12 h 153"/>
                    <a:gd name="T44" fmla="*/ 94 w 110"/>
                    <a:gd name="T45" fmla="*/ 54 h 153"/>
                    <a:gd name="T46" fmla="*/ 85 w 110"/>
                    <a:gd name="T47" fmla="*/ 88 h 153"/>
                    <a:gd name="T48" fmla="*/ 72 w 110"/>
                    <a:gd name="T49" fmla="*/ 111 h 153"/>
                    <a:gd name="T50" fmla="*/ 57 w 110"/>
                    <a:gd name="T51" fmla="*/ 129 h 153"/>
                    <a:gd name="T52" fmla="*/ 32 w 110"/>
                    <a:gd name="T53" fmla="*/ 147 h 153"/>
                    <a:gd name="T54" fmla="*/ 0 w 110"/>
                    <a:gd name="T55" fmla="*/ 153 h 15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110"/>
                    <a:gd name="T85" fmla="*/ 0 h 153"/>
                    <a:gd name="T86" fmla="*/ 110 w 110"/>
                    <a:gd name="T87" fmla="*/ 153 h 15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110" h="153">
                      <a:moveTo>
                        <a:pt x="0" y="153"/>
                      </a:moveTo>
                      <a:lnTo>
                        <a:pt x="29" y="146"/>
                      </a:lnTo>
                      <a:lnTo>
                        <a:pt x="55" y="128"/>
                      </a:lnTo>
                      <a:lnTo>
                        <a:pt x="71" y="109"/>
                      </a:lnTo>
                      <a:lnTo>
                        <a:pt x="83" y="84"/>
                      </a:lnTo>
                      <a:lnTo>
                        <a:pt x="92" y="54"/>
                      </a:lnTo>
                      <a:lnTo>
                        <a:pt x="94" y="30"/>
                      </a:lnTo>
                      <a:lnTo>
                        <a:pt x="96" y="0"/>
                      </a:lnTo>
                      <a:lnTo>
                        <a:pt x="106" y="30"/>
                      </a:lnTo>
                      <a:lnTo>
                        <a:pt x="110" y="56"/>
                      </a:lnTo>
                      <a:lnTo>
                        <a:pt x="108" y="83"/>
                      </a:lnTo>
                      <a:lnTo>
                        <a:pt x="102" y="110"/>
                      </a:lnTo>
                      <a:lnTo>
                        <a:pt x="94" y="126"/>
                      </a:lnTo>
                      <a:lnTo>
                        <a:pt x="83" y="140"/>
                      </a:lnTo>
                      <a:lnTo>
                        <a:pt x="67" y="153"/>
                      </a:lnTo>
                      <a:lnTo>
                        <a:pt x="85" y="135"/>
                      </a:lnTo>
                      <a:lnTo>
                        <a:pt x="98" y="111"/>
                      </a:lnTo>
                      <a:lnTo>
                        <a:pt x="103" y="88"/>
                      </a:lnTo>
                      <a:lnTo>
                        <a:pt x="105" y="59"/>
                      </a:lnTo>
                      <a:lnTo>
                        <a:pt x="103" y="36"/>
                      </a:lnTo>
                      <a:lnTo>
                        <a:pt x="99" y="19"/>
                      </a:lnTo>
                      <a:lnTo>
                        <a:pt x="97" y="12"/>
                      </a:lnTo>
                      <a:lnTo>
                        <a:pt x="94" y="54"/>
                      </a:lnTo>
                      <a:lnTo>
                        <a:pt x="85" y="88"/>
                      </a:lnTo>
                      <a:lnTo>
                        <a:pt x="72" y="111"/>
                      </a:lnTo>
                      <a:lnTo>
                        <a:pt x="57" y="129"/>
                      </a:lnTo>
                      <a:lnTo>
                        <a:pt x="32" y="147"/>
                      </a:lnTo>
                      <a:lnTo>
                        <a:pt x="0" y="153"/>
                      </a:lnTo>
                      <a:close/>
                    </a:path>
                  </a:pathLst>
                </a:custGeom>
                <a:solidFill>
                  <a:srgbClr val="FFC896"/>
                </a:solidFill>
                <a:ln w="0">
                  <a:solidFill>
                    <a:srgbClr val="000000"/>
                  </a:solidFill>
                  <a:prstDash val="solid"/>
                  <a:round/>
                  <a:headEnd/>
                  <a:tailEnd/>
                </a:ln>
              </p:spPr>
              <p:txBody>
                <a:bodyPr/>
                <a:lstStyle/>
                <a:p>
                  <a:endParaRPr lang="en-US"/>
                </a:p>
              </p:txBody>
            </p:sp>
            <p:sp>
              <p:nvSpPr>
                <p:cNvPr id="710" name="Freeform 547"/>
                <p:cNvSpPr>
                  <a:spLocks/>
                </p:cNvSpPr>
                <p:nvPr/>
              </p:nvSpPr>
              <p:spPr bwMode="auto">
                <a:xfrm>
                  <a:off x="3449" y="2351"/>
                  <a:ext cx="46" cy="50"/>
                </a:xfrm>
                <a:custGeom>
                  <a:avLst/>
                  <a:gdLst>
                    <a:gd name="T0" fmla="*/ 46 w 46"/>
                    <a:gd name="T1" fmla="*/ 25 h 50"/>
                    <a:gd name="T2" fmla="*/ 46 w 46"/>
                    <a:gd name="T3" fmla="*/ 21 h 50"/>
                    <a:gd name="T4" fmla="*/ 45 w 46"/>
                    <a:gd name="T5" fmla="*/ 17 h 50"/>
                    <a:gd name="T6" fmla="*/ 43 w 46"/>
                    <a:gd name="T7" fmla="*/ 13 h 50"/>
                    <a:gd name="T8" fmla="*/ 41 w 46"/>
                    <a:gd name="T9" fmla="*/ 10 h 50"/>
                    <a:gd name="T10" fmla="*/ 39 w 46"/>
                    <a:gd name="T11" fmla="*/ 7 h 50"/>
                    <a:gd name="T12" fmla="*/ 36 w 46"/>
                    <a:gd name="T13" fmla="*/ 5 h 50"/>
                    <a:gd name="T14" fmla="*/ 32 w 46"/>
                    <a:gd name="T15" fmla="*/ 2 h 50"/>
                    <a:gd name="T16" fmla="*/ 29 w 46"/>
                    <a:gd name="T17" fmla="*/ 1 h 50"/>
                    <a:gd name="T18" fmla="*/ 26 w 46"/>
                    <a:gd name="T19" fmla="*/ 0 h 50"/>
                    <a:gd name="T20" fmla="*/ 22 w 46"/>
                    <a:gd name="T21" fmla="*/ 0 h 50"/>
                    <a:gd name="T22" fmla="*/ 18 w 46"/>
                    <a:gd name="T23" fmla="*/ 1 h 50"/>
                    <a:gd name="T24" fmla="*/ 15 w 46"/>
                    <a:gd name="T25" fmla="*/ 1 h 50"/>
                    <a:gd name="T26" fmla="*/ 11 w 46"/>
                    <a:gd name="T27" fmla="*/ 3 h 50"/>
                    <a:gd name="T28" fmla="*/ 8 w 46"/>
                    <a:gd name="T29" fmla="*/ 6 h 50"/>
                    <a:gd name="T30" fmla="*/ 6 w 46"/>
                    <a:gd name="T31" fmla="*/ 9 h 50"/>
                    <a:gd name="T32" fmla="*/ 3 w 46"/>
                    <a:gd name="T33" fmla="*/ 12 h 50"/>
                    <a:gd name="T34" fmla="*/ 2 w 46"/>
                    <a:gd name="T35" fmla="*/ 15 h 50"/>
                    <a:gd name="T36" fmla="*/ 0 w 46"/>
                    <a:gd name="T37" fmla="*/ 18 h 50"/>
                    <a:gd name="T38" fmla="*/ 0 w 46"/>
                    <a:gd name="T39" fmla="*/ 23 h 50"/>
                    <a:gd name="T40" fmla="*/ 0 w 46"/>
                    <a:gd name="T41" fmla="*/ 27 h 50"/>
                    <a:gd name="T42" fmla="*/ 0 w 46"/>
                    <a:gd name="T43" fmla="*/ 30 h 50"/>
                    <a:gd name="T44" fmla="*/ 2 w 46"/>
                    <a:gd name="T45" fmla="*/ 35 h 50"/>
                    <a:gd name="T46" fmla="*/ 3 w 46"/>
                    <a:gd name="T47" fmla="*/ 39 h 50"/>
                    <a:gd name="T48" fmla="*/ 6 w 46"/>
                    <a:gd name="T49" fmla="*/ 41 h 50"/>
                    <a:gd name="T50" fmla="*/ 8 w 46"/>
                    <a:gd name="T51" fmla="*/ 44 h 50"/>
                    <a:gd name="T52" fmla="*/ 11 w 46"/>
                    <a:gd name="T53" fmla="*/ 47 h 50"/>
                    <a:gd name="T54" fmla="*/ 15 w 46"/>
                    <a:gd name="T55" fmla="*/ 48 h 50"/>
                    <a:gd name="T56" fmla="*/ 18 w 46"/>
                    <a:gd name="T57" fmla="*/ 50 h 50"/>
                    <a:gd name="T58" fmla="*/ 22 w 46"/>
                    <a:gd name="T59" fmla="*/ 50 h 50"/>
                    <a:gd name="T60" fmla="*/ 26 w 46"/>
                    <a:gd name="T61" fmla="*/ 50 h 50"/>
                    <a:gd name="T62" fmla="*/ 29 w 46"/>
                    <a:gd name="T63" fmla="*/ 49 h 50"/>
                    <a:gd name="T64" fmla="*/ 32 w 46"/>
                    <a:gd name="T65" fmla="*/ 48 h 50"/>
                    <a:gd name="T66" fmla="*/ 36 w 46"/>
                    <a:gd name="T67" fmla="*/ 46 h 50"/>
                    <a:gd name="T68" fmla="*/ 39 w 46"/>
                    <a:gd name="T69" fmla="*/ 42 h 50"/>
                    <a:gd name="T70" fmla="*/ 41 w 46"/>
                    <a:gd name="T71" fmla="*/ 39 h 50"/>
                    <a:gd name="T72" fmla="*/ 43 w 46"/>
                    <a:gd name="T73" fmla="*/ 36 h 50"/>
                    <a:gd name="T74" fmla="*/ 45 w 46"/>
                    <a:gd name="T75" fmla="*/ 33 h 50"/>
                    <a:gd name="T76" fmla="*/ 46 w 46"/>
                    <a:gd name="T77" fmla="*/ 29 h 50"/>
                    <a:gd name="T78" fmla="*/ 46 w 46"/>
                    <a:gd name="T79" fmla="*/ 25 h 50"/>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46"/>
                    <a:gd name="T121" fmla="*/ 0 h 50"/>
                    <a:gd name="T122" fmla="*/ 46 w 46"/>
                    <a:gd name="T123" fmla="*/ 50 h 50"/>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46" h="50">
                      <a:moveTo>
                        <a:pt x="46" y="25"/>
                      </a:moveTo>
                      <a:lnTo>
                        <a:pt x="46" y="21"/>
                      </a:lnTo>
                      <a:lnTo>
                        <a:pt x="45" y="17"/>
                      </a:lnTo>
                      <a:lnTo>
                        <a:pt x="43" y="13"/>
                      </a:lnTo>
                      <a:lnTo>
                        <a:pt x="41" y="10"/>
                      </a:lnTo>
                      <a:lnTo>
                        <a:pt x="39" y="7"/>
                      </a:lnTo>
                      <a:lnTo>
                        <a:pt x="36" y="5"/>
                      </a:lnTo>
                      <a:lnTo>
                        <a:pt x="32" y="2"/>
                      </a:lnTo>
                      <a:lnTo>
                        <a:pt x="29" y="1"/>
                      </a:lnTo>
                      <a:lnTo>
                        <a:pt x="26" y="0"/>
                      </a:lnTo>
                      <a:lnTo>
                        <a:pt x="22" y="0"/>
                      </a:lnTo>
                      <a:lnTo>
                        <a:pt x="18" y="1"/>
                      </a:lnTo>
                      <a:lnTo>
                        <a:pt x="15" y="1"/>
                      </a:lnTo>
                      <a:lnTo>
                        <a:pt x="11" y="3"/>
                      </a:lnTo>
                      <a:lnTo>
                        <a:pt x="8" y="6"/>
                      </a:lnTo>
                      <a:lnTo>
                        <a:pt x="6" y="9"/>
                      </a:lnTo>
                      <a:lnTo>
                        <a:pt x="3" y="12"/>
                      </a:lnTo>
                      <a:lnTo>
                        <a:pt x="2" y="15"/>
                      </a:lnTo>
                      <a:lnTo>
                        <a:pt x="0" y="18"/>
                      </a:lnTo>
                      <a:lnTo>
                        <a:pt x="0" y="23"/>
                      </a:lnTo>
                      <a:lnTo>
                        <a:pt x="0" y="27"/>
                      </a:lnTo>
                      <a:lnTo>
                        <a:pt x="0" y="30"/>
                      </a:lnTo>
                      <a:lnTo>
                        <a:pt x="2" y="35"/>
                      </a:lnTo>
                      <a:lnTo>
                        <a:pt x="3" y="39"/>
                      </a:lnTo>
                      <a:lnTo>
                        <a:pt x="6" y="41"/>
                      </a:lnTo>
                      <a:lnTo>
                        <a:pt x="8" y="44"/>
                      </a:lnTo>
                      <a:lnTo>
                        <a:pt x="11" y="47"/>
                      </a:lnTo>
                      <a:lnTo>
                        <a:pt x="15" y="48"/>
                      </a:lnTo>
                      <a:lnTo>
                        <a:pt x="18" y="50"/>
                      </a:lnTo>
                      <a:lnTo>
                        <a:pt x="22" y="50"/>
                      </a:lnTo>
                      <a:lnTo>
                        <a:pt x="26" y="50"/>
                      </a:lnTo>
                      <a:lnTo>
                        <a:pt x="29" y="49"/>
                      </a:lnTo>
                      <a:lnTo>
                        <a:pt x="32" y="48"/>
                      </a:lnTo>
                      <a:lnTo>
                        <a:pt x="36" y="46"/>
                      </a:lnTo>
                      <a:lnTo>
                        <a:pt x="39" y="42"/>
                      </a:lnTo>
                      <a:lnTo>
                        <a:pt x="41" y="39"/>
                      </a:lnTo>
                      <a:lnTo>
                        <a:pt x="43" y="36"/>
                      </a:lnTo>
                      <a:lnTo>
                        <a:pt x="45" y="33"/>
                      </a:lnTo>
                      <a:lnTo>
                        <a:pt x="46" y="29"/>
                      </a:lnTo>
                      <a:lnTo>
                        <a:pt x="46" y="25"/>
                      </a:lnTo>
                      <a:close/>
                    </a:path>
                  </a:pathLst>
                </a:custGeom>
                <a:solidFill>
                  <a:srgbClr val="FFFF00"/>
                </a:solidFill>
                <a:ln w="0">
                  <a:solidFill>
                    <a:srgbClr val="000000"/>
                  </a:solidFill>
                  <a:prstDash val="solid"/>
                  <a:round/>
                  <a:headEnd/>
                  <a:tailEnd/>
                </a:ln>
              </p:spPr>
              <p:txBody>
                <a:bodyPr/>
                <a:lstStyle/>
                <a:p>
                  <a:endParaRPr lang="en-US"/>
                </a:p>
              </p:txBody>
            </p:sp>
            <p:sp>
              <p:nvSpPr>
                <p:cNvPr id="711" name="Freeform 548"/>
                <p:cNvSpPr>
                  <a:spLocks/>
                </p:cNvSpPr>
                <p:nvPr/>
              </p:nvSpPr>
              <p:spPr bwMode="auto">
                <a:xfrm>
                  <a:off x="3462" y="2365"/>
                  <a:ext cx="20" cy="22"/>
                </a:xfrm>
                <a:custGeom>
                  <a:avLst/>
                  <a:gdLst>
                    <a:gd name="T0" fmla="*/ 20 w 20"/>
                    <a:gd name="T1" fmla="*/ 11 h 22"/>
                    <a:gd name="T2" fmla="*/ 19 w 20"/>
                    <a:gd name="T3" fmla="*/ 9 h 22"/>
                    <a:gd name="T4" fmla="*/ 19 w 20"/>
                    <a:gd name="T5" fmla="*/ 6 h 22"/>
                    <a:gd name="T6" fmla="*/ 10 w 20"/>
                    <a:gd name="T7" fmla="*/ 13 h 22"/>
                    <a:gd name="T8" fmla="*/ 12 w 20"/>
                    <a:gd name="T9" fmla="*/ 0 h 22"/>
                    <a:gd name="T10" fmla="*/ 9 w 20"/>
                    <a:gd name="T11" fmla="*/ 0 h 22"/>
                    <a:gd name="T12" fmla="*/ 7 w 20"/>
                    <a:gd name="T13" fmla="*/ 1 h 22"/>
                    <a:gd name="T14" fmla="*/ 3 w 20"/>
                    <a:gd name="T15" fmla="*/ 1 h 22"/>
                    <a:gd name="T16" fmla="*/ 2 w 20"/>
                    <a:gd name="T17" fmla="*/ 4 h 22"/>
                    <a:gd name="T18" fmla="*/ 0 w 20"/>
                    <a:gd name="T19" fmla="*/ 6 h 22"/>
                    <a:gd name="T20" fmla="*/ 0 w 20"/>
                    <a:gd name="T21" fmla="*/ 9 h 22"/>
                    <a:gd name="T22" fmla="*/ 0 w 20"/>
                    <a:gd name="T23" fmla="*/ 11 h 22"/>
                    <a:gd name="T24" fmla="*/ 0 w 20"/>
                    <a:gd name="T25" fmla="*/ 14 h 22"/>
                    <a:gd name="T26" fmla="*/ 0 w 20"/>
                    <a:gd name="T27" fmla="*/ 16 h 22"/>
                    <a:gd name="T28" fmla="*/ 2 w 20"/>
                    <a:gd name="T29" fmla="*/ 18 h 22"/>
                    <a:gd name="T30" fmla="*/ 3 w 20"/>
                    <a:gd name="T31" fmla="*/ 20 h 22"/>
                    <a:gd name="T32" fmla="*/ 7 w 20"/>
                    <a:gd name="T33" fmla="*/ 21 h 22"/>
                    <a:gd name="T34" fmla="*/ 9 w 20"/>
                    <a:gd name="T35" fmla="*/ 22 h 22"/>
                    <a:gd name="T36" fmla="*/ 12 w 20"/>
                    <a:gd name="T37" fmla="*/ 22 h 22"/>
                    <a:gd name="T38" fmla="*/ 14 w 20"/>
                    <a:gd name="T39" fmla="*/ 21 h 22"/>
                    <a:gd name="T40" fmla="*/ 16 w 20"/>
                    <a:gd name="T41" fmla="*/ 20 h 22"/>
                    <a:gd name="T42" fmla="*/ 17 w 20"/>
                    <a:gd name="T43" fmla="*/ 18 h 22"/>
                    <a:gd name="T44" fmla="*/ 19 w 20"/>
                    <a:gd name="T45" fmla="*/ 16 h 22"/>
                    <a:gd name="T46" fmla="*/ 19 w 20"/>
                    <a:gd name="T47" fmla="*/ 14 h 22"/>
                    <a:gd name="T48" fmla="*/ 20 w 20"/>
                    <a:gd name="T49" fmla="*/ 11 h 2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0"/>
                    <a:gd name="T76" fmla="*/ 0 h 22"/>
                    <a:gd name="T77" fmla="*/ 20 w 20"/>
                    <a:gd name="T78" fmla="*/ 22 h 2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0" h="22">
                      <a:moveTo>
                        <a:pt x="20" y="11"/>
                      </a:moveTo>
                      <a:lnTo>
                        <a:pt x="19" y="9"/>
                      </a:lnTo>
                      <a:lnTo>
                        <a:pt x="19" y="6"/>
                      </a:lnTo>
                      <a:lnTo>
                        <a:pt x="10" y="13"/>
                      </a:lnTo>
                      <a:lnTo>
                        <a:pt x="12" y="0"/>
                      </a:lnTo>
                      <a:lnTo>
                        <a:pt x="9" y="0"/>
                      </a:lnTo>
                      <a:lnTo>
                        <a:pt x="7" y="1"/>
                      </a:lnTo>
                      <a:lnTo>
                        <a:pt x="3" y="1"/>
                      </a:lnTo>
                      <a:lnTo>
                        <a:pt x="2" y="4"/>
                      </a:lnTo>
                      <a:lnTo>
                        <a:pt x="0" y="6"/>
                      </a:lnTo>
                      <a:lnTo>
                        <a:pt x="0" y="9"/>
                      </a:lnTo>
                      <a:lnTo>
                        <a:pt x="0" y="11"/>
                      </a:lnTo>
                      <a:lnTo>
                        <a:pt x="0" y="14"/>
                      </a:lnTo>
                      <a:lnTo>
                        <a:pt x="0" y="16"/>
                      </a:lnTo>
                      <a:lnTo>
                        <a:pt x="2" y="18"/>
                      </a:lnTo>
                      <a:lnTo>
                        <a:pt x="3" y="20"/>
                      </a:lnTo>
                      <a:lnTo>
                        <a:pt x="7" y="21"/>
                      </a:lnTo>
                      <a:lnTo>
                        <a:pt x="9" y="22"/>
                      </a:lnTo>
                      <a:lnTo>
                        <a:pt x="12" y="22"/>
                      </a:lnTo>
                      <a:lnTo>
                        <a:pt x="14" y="21"/>
                      </a:lnTo>
                      <a:lnTo>
                        <a:pt x="16" y="20"/>
                      </a:lnTo>
                      <a:lnTo>
                        <a:pt x="17" y="18"/>
                      </a:lnTo>
                      <a:lnTo>
                        <a:pt x="19" y="16"/>
                      </a:lnTo>
                      <a:lnTo>
                        <a:pt x="19" y="14"/>
                      </a:lnTo>
                      <a:lnTo>
                        <a:pt x="20" y="11"/>
                      </a:lnTo>
                      <a:close/>
                    </a:path>
                  </a:pathLst>
                </a:custGeom>
                <a:solidFill>
                  <a:srgbClr val="000000"/>
                </a:solidFill>
                <a:ln w="0">
                  <a:solidFill>
                    <a:srgbClr val="000000"/>
                  </a:solidFill>
                  <a:prstDash val="solid"/>
                  <a:round/>
                  <a:headEnd/>
                  <a:tailEnd/>
                </a:ln>
              </p:spPr>
              <p:txBody>
                <a:bodyPr/>
                <a:lstStyle/>
                <a:p>
                  <a:endParaRPr lang="en-US"/>
                </a:p>
              </p:txBody>
            </p:sp>
            <p:sp>
              <p:nvSpPr>
                <p:cNvPr id="712" name="Freeform 549"/>
                <p:cNvSpPr>
                  <a:spLocks/>
                </p:cNvSpPr>
                <p:nvPr/>
              </p:nvSpPr>
              <p:spPr bwMode="auto">
                <a:xfrm>
                  <a:off x="3471" y="2360"/>
                  <a:ext cx="14" cy="18"/>
                </a:xfrm>
                <a:custGeom>
                  <a:avLst/>
                  <a:gdLst>
                    <a:gd name="T0" fmla="*/ 3 w 14"/>
                    <a:gd name="T1" fmla="*/ 1 h 18"/>
                    <a:gd name="T2" fmla="*/ 0 w 14"/>
                    <a:gd name="T3" fmla="*/ 18 h 18"/>
                    <a:gd name="T4" fmla="*/ 14 w 14"/>
                    <a:gd name="T5" fmla="*/ 9 h 18"/>
                    <a:gd name="T6" fmla="*/ 12 w 14"/>
                    <a:gd name="T7" fmla="*/ 5 h 18"/>
                    <a:gd name="T8" fmla="*/ 7 w 14"/>
                    <a:gd name="T9" fmla="*/ 2 h 18"/>
                    <a:gd name="T10" fmla="*/ 4 w 14"/>
                    <a:gd name="T11" fmla="*/ 0 h 18"/>
                    <a:gd name="T12" fmla="*/ 3 w 14"/>
                    <a:gd name="T13" fmla="*/ 1 h 18"/>
                    <a:gd name="T14" fmla="*/ 0 60000 65536"/>
                    <a:gd name="T15" fmla="*/ 0 60000 65536"/>
                    <a:gd name="T16" fmla="*/ 0 60000 65536"/>
                    <a:gd name="T17" fmla="*/ 0 60000 65536"/>
                    <a:gd name="T18" fmla="*/ 0 60000 65536"/>
                    <a:gd name="T19" fmla="*/ 0 60000 65536"/>
                    <a:gd name="T20" fmla="*/ 0 60000 65536"/>
                    <a:gd name="T21" fmla="*/ 0 w 14"/>
                    <a:gd name="T22" fmla="*/ 0 h 18"/>
                    <a:gd name="T23" fmla="*/ 14 w 14"/>
                    <a:gd name="T24" fmla="*/ 18 h 1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4" h="18">
                      <a:moveTo>
                        <a:pt x="3" y="1"/>
                      </a:moveTo>
                      <a:lnTo>
                        <a:pt x="0" y="18"/>
                      </a:lnTo>
                      <a:lnTo>
                        <a:pt x="14" y="9"/>
                      </a:lnTo>
                      <a:lnTo>
                        <a:pt x="12" y="5"/>
                      </a:lnTo>
                      <a:lnTo>
                        <a:pt x="7" y="2"/>
                      </a:lnTo>
                      <a:lnTo>
                        <a:pt x="4" y="0"/>
                      </a:lnTo>
                      <a:lnTo>
                        <a:pt x="3" y="1"/>
                      </a:lnTo>
                      <a:close/>
                    </a:path>
                  </a:pathLst>
                </a:custGeom>
                <a:solidFill>
                  <a:srgbClr val="FFFFFF"/>
                </a:solidFill>
                <a:ln w="0">
                  <a:solidFill>
                    <a:srgbClr val="FFFFFF"/>
                  </a:solidFill>
                  <a:prstDash val="solid"/>
                  <a:round/>
                  <a:headEnd/>
                  <a:tailEnd/>
                </a:ln>
              </p:spPr>
              <p:txBody>
                <a:bodyPr/>
                <a:lstStyle/>
                <a:p>
                  <a:endParaRPr lang="en-US"/>
                </a:p>
              </p:txBody>
            </p:sp>
          </p:grpSp>
        </p:grpSp>
        <p:grpSp>
          <p:nvGrpSpPr>
            <p:cNvPr id="7" name="Group 1780"/>
            <p:cNvGrpSpPr>
              <a:grpSpLocks/>
            </p:cNvGrpSpPr>
            <p:nvPr/>
          </p:nvGrpSpPr>
          <p:grpSpPr bwMode="auto">
            <a:xfrm>
              <a:off x="5986465" y="4932362"/>
              <a:ext cx="1141412" cy="1703387"/>
              <a:chOff x="3524" y="2761"/>
              <a:chExt cx="893" cy="1173"/>
            </a:xfrm>
          </p:grpSpPr>
          <p:sp>
            <p:nvSpPr>
              <p:cNvPr id="663" name="Freeform 550"/>
              <p:cNvSpPr>
                <a:spLocks/>
              </p:cNvSpPr>
              <p:nvPr/>
            </p:nvSpPr>
            <p:spPr bwMode="auto">
              <a:xfrm>
                <a:off x="3837" y="3138"/>
                <a:ext cx="298" cy="58"/>
              </a:xfrm>
              <a:custGeom>
                <a:avLst/>
                <a:gdLst>
                  <a:gd name="T0" fmla="*/ 237 w 298"/>
                  <a:gd name="T1" fmla="*/ 58 h 58"/>
                  <a:gd name="T2" fmla="*/ 125 w 298"/>
                  <a:gd name="T3" fmla="*/ 58 h 58"/>
                  <a:gd name="T4" fmla="*/ 26 w 298"/>
                  <a:gd name="T5" fmla="*/ 53 h 58"/>
                  <a:gd name="T6" fmla="*/ 0 w 298"/>
                  <a:gd name="T7" fmla="*/ 38 h 58"/>
                  <a:gd name="T8" fmla="*/ 10 w 298"/>
                  <a:gd name="T9" fmla="*/ 24 h 58"/>
                  <a:gd name="T10" fmla="*/ 60 w 298"/>
                  <a:gd name="T11" fmla="*/ 15 h 58"/>
                  <a:gd name="T12" fmla="*/ 99 w 298"/>
                  <a:gd name="T13" fmla="*/ 15 h 58"/>
                  <a:gd name="T14" fmla="*/ 121 w 298"/>
                  <a:gd name="T15" fmla="*/ 6 h 58"/>
                  <a:gd name="T16" fmla="*/ 152 w 298"/>
                  <a:gd name="T17" fmla="*/ 0 h 58"/>
                  <a:gd name="T18" fmla="*/ 237 w 298"/>
                  <a:gd name="T19" fmla="*/ 0 h 58"/>
                  <a:gd name="T20" fmla="*/ 298 w 298"/>
                  <a:gd name="T21" fmla="*/ 29 h 58"/>
                  <a:gd name="T22" fmla="*/ 237 w 298"/>
                  <a:gd name="T23" fmla="*/ 58 h 5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98"/>
                  <a:gd name="T37" fmla="*/ 0 h 58"/>
                  <a:gd name="T38" fmla="*/ 298 w 298"/>
                  <a:gd name="T39" fmla="*/ 58 h 5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98" h="58">
                    <a:moveTo>
                      <a:pt x="237" y="58"/>
                    </a:moveTo>
                    <a:lnTo>
                      <a:pt x="125" y="58"/>
                    </a:lnTo>
                    <a:lnTo>
                      <a:pt x="26" y="53"/>
                    </a:lnTo>
                    <a:lnTo>
                      <a:pt x="0" y="38"/>
                    </a:lnTo>
                    <a:lnTo>
                      <a:pt x="10" y="24"/>
                    </a:lnTo>
                    <a:lnTo>
                      <a:pt x="60" y="15"/>
                    </a:lnTo>
                    <a:lnTo>
                      <a:pt x="99" y="15"/>
                    </a:lnTo>
                    <a:lnTo>
                      <a:pt x="121" y="6"/>
                    </a:lnTo>
                    <a:lnTo>
                      <a:pt x="152" y="0"/>
                    </a:lnTo>
                    <a:lnTo>
                      <a:pt x="237" y="0"/>
                    </a:lnTo>
                    <a:lnTo>
                      <a:pt x="298" y="29"/>
                    </a:lnTo>
                    <a:lnTo>
                      <a:pt x="237" y="58"/>
                    </a:lnTo>
                    <a:close/>
                  </a:path>
                </a:pathLst>
              </a:custGeom>
              <a:solidFill>
                <a:srgbClr val="000000"/>
              </a:solidFill>
              <a:ln w="0">
                <a:solidFill>
                  <a:srgbClr val="000000"/>
                </a:solidFill>
                <a:prstDash val="solid"/>
                <a:round/>
                <a:headEnd/>
                <a:tailEnd/>
              </a:ln>
            </p:spPr>
            <p:txBody>
              <a:bodyPr/>
              <a:lstStyle/>
              <a:p>
                <a:endParaRPr lang="en-US"/>
              </a:p>
            </p:txBody>
          </p:sp>
          <p:sp>
            <p:nvSpPr>
              <p:cNvPr id="664" name="Freeform 551"/>
              <p:cNvSpPr>
                <a:spLocks/>
              </p:cNvSpPr>
              <p:nvPr/>
            </p:nvSpPr>
            <p:spPr bwMode="auto">
              <a:xfrm>
                <a:off x="3893" y="2809"/>
                <a:ext cx="524" cy="391"/>
              </a:xfrm>
              <a:custGeom>
                <a:avLst/>
                <a:gdLst>
                  <a:gd name="T0" fmla="*/ 328 w 524"/>
                  <a:gd name="T1" fmla="*/ 24 h 391"/>
                  <a:gd name="T2" fmla="*/ 312 w 524"/>
                  <a:gd name="T3" fmla="*/ 11 h 391"/>
                  <a:gd name="T4" fmla="*/ 277 w 524"/>
                  <a:gd name="T5" fmla="*/ 2 h 391"/>
                  <a:gd name="T6" fmla="*/ 239 w 524"/>
                  <a:gd name="T7" fmla="*/ 2 h 391"/>
                  <a:gd name="T8" fmla="*/ 202 w 524"/>
                  <a:gd name="T9" fmla="*/ 15 h 391"/>
                  <a:gd name="T10" fmla="*/ 168 w 524"/>
                  <a:gd name="T11" fmla="*/ 3 h 391"/>
                  <a:gd name="T12" fmla="*/ 136 w 524"/>
                  <a:gd name="T13" fmla="*/ 0 h 391"/>
                  <a:gd name="T14" fmla="*/ 88 w 524"/>
                  <a:gd name="T15" fmla="*/ 8 h 391"/>
                  <a:gd name="T16" fmla="*/ 48 w 524"/>
                  <a:gd name="T17" fmla="*/ 30 h 391"/>
                  <a:gd name="T18" fmla="*/ 17 w 524"/>
                  <a:gd name="T19" fmla="*/ 57 h 391"/>
                  <a:gd name="T20" fmla="*/ 4 w 524"/>
                  <a:gd name="T21" fmla="*/ 93 h 391"/>
                  <a:gd name="T22" fmla="*/ 0 w 524"/>
                  <a:gd name="T23" fmla="*/ 137 h 391"/>
                  <a:gd name="T24" fmla="*/ 9 w 524"/>
                  <a:gd name="T25" fmla="*/ 182 h 391"/>
                  <a:gd name="T26" fmla="*/ 28 w 524"/>
                  <a:gd name="T27" fmla="*/ 235 h 391"/>
                  <a:gd name="T28" fmla="*/ 54 w 524"/>
                  <a:gd name="T29" fmla="*/ 281 h 391"/>
                  <a:gd name="T30" fmla="*/ 93 w 524"/>
                  <a:gd name="T31" fmla="*/ 328 h 391"/>
                  <a:gd name="T32" fmla="*/ 143 w 524"/>
                  <a:gd name="T33" fmla="*/ 370 h 391"/>
                  <a:gd name="T34" fmla="*/ 172 w 524"/>
                  <a:gd name="T35" fmla="*/ 385 h 391"/>
                  <a:gd name="T36" fmla="*/ 194 w 524"/>
                  <a:gd name="T37" fmla="*/ 388 h 391"/>
                  <a:gd name="T38" fmla="*/ 209 w 524"/>
                  <a:gd name="T39" fmla="*/ 385 h 391"/>
                  <a:gd name="T40" fmla="*/ 217 w 524"/>
                  <a:gd name="T41" fmla="*/ 382 h 391"/>
                  <a:gd name="T42" fmla="*/ 241 w 524"/>
                  <a:gd name="T43" fmla="*/ 391 h 391"/>
                  <a:gd name="T44" fmla="*/ 269 w 524"/>
                  <a:gd name="T45" fmla="*/ 391 h 391"/>
                  <a:gd name="T46" fmla="*/ 295 w 524"/>
                  <a:gd name="T47" fmla="*/ 385 h 391"/>
                  <a:gd name="T48" fmla="*/ 303 w 524"/>
                  <a:gd name="T49" fmla="*/ 378 h 391"/>
                  <a:gd name="T50" fmla="*/ 337 w 524"/>
                  <a:gd name="T51" fmla="*/ 382 h 391"/>
                  <a:gd name="T52" fmla="*/ 368 w 524"/>
                  <a:gd name="T53" fmla="*/ 375 h 391"/>
                  <a:gd name="T54" fmla="*/ 407 w 524"/>
                  <a:gd name="T55" fmla="*/ 353 h 391"/>
                  <a:gd name="T56" fmla="*/ 449 w 524"/>
                  <a:gd name="T57" fmla="*/ 316 h 391"/>
                  <a:gd name="T58" fmla="*/ 474 w 524"/>
                  <a:gd name="T59" fmla="*/ 274 h 391"/>
                  <a:gd name="T60" fmla="*/ 508 w 524"/>
                  <a:gd name="T61" fmla="*/ 206 h 391"/>
                  <a:gd name="T62" fmla="*/ 520 w 524"/>
                  <a:gd name="T63" fmla="*/ 145 h 391"/>
                  <a:gd name="T64" fmla="*/ 524 w 524"/>
                  <a:gd name="T65" fmla="*/ 93 h 391"/>
                  <a:gd name="T66" fmla="*/ 516 w 524"/>
                  <a:gd name="T67" fmla="*/ 61 h 391"/>
                  <a:gd name="T68" fmla="*/ 489 w 524"/>
                  <a:gd name="T69" fmla="*/ 33 h 391"/>
                  <a:gd name="T70" fmla="*/ 445 w 524"/>
                  <a:gd name="T71" fmla="*/ 15 h 391"/>
                  <a:gd name="T72" fmla="*/ 400 w 524"/>
                  <a:gd name="T73" fmla="*/ 9 h 391"/>
                  <a:gd name="T74" fmla="*/ 365 w 524"/>
                  <a:gd name="T75" fmla="*/ 9 h 391"/>
                  <a:gd name="T76" fmla="*/ 340 w 524"/>
                  <a:gd name="T77" fmla="*/ 18 h 391"/>
                  <a:gd name="T78" fmla="*/ 328 w 524"/>
                  <a:gd name="T79" fmla="*/ 24 h 391"/>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524"/>
                  <a:gd name="T121" fmla="*/ 0 h 391"/>
                  <a:gd name="T122" fmla="*/ 524 w 524"/>
                  <a:gd name="T123" fmla="*/ 391 h 391"/>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524" h="391">
                    <a:moveTo>
                      <a:pt x="328" y="24"/>
                    </a:moveTo>
                    <a:lnTo>
                      <a:pt x="312" y="11"/>
                    </a:lnTo>
                    <a:lnTo>
                      <a:pt x="277" y="2"/>
                    </a:lnTo>
                    <a:lnTo>
                      <a:pt x="239" y="2"/>
                    </a:lnTo>
                    <a:lnTo>
                      <a:pt x="202" y="15"/>
                    </a:lnTo>
                    <a:lnTo>
                      <a:pt x="168" y="3"/>
                    </a:lnTo>
                    <a:lnTo>
                      <a:pt x="136" y="0"/>
                    </a:lnTo>
                    <a:lnTo>
                      <a:pt x="88" y="8"/>
                    </a:lnTo>
                    <a:lnTo>
                      <a:pt x="48" y="30"/>
                    </a:lnTo>
                    <a:lnTo>
                      <a:pt x="17" y="57"/>
                    </a:lnTo>
                    <a:lnTo>
                      <a:pt x="4" y="93"/>
                    </a:lnTo>
                    <a:lnTo>
                      <a:pt x="0" y="137"/>
                    </a:lnTo>
                    <a:lnTo>
                      <a:pt x="9" y="182"/>
                    </a:lnTo>
                    <a:lnTo>
                      <a:pt x="28" y="235"/>
                    </a:lnTo>
                    <a:lnTo>
                      <a:pt x="54" y="281"/>
                    </a:lnTo>
                    <a:lnTo>
                      <a:pt x="93" y="328"/>
                    </a:lnTo>
                    <a:lnTo>
                      <a:pt x="143" y="370"/>
                    </a:lnTo>
                    <a:lnTo>
                      <a:pt x="172" y="385"/>
                    </a:lnTo>
                    <a:lnTo>
                      <a:pt x="194" y="388"/>
                    </a:lnTo>
                    <a:lnTo>
                      <a:pt x="209" y="385"/>
                    </a:lnTo>
                    <a:lnTo>
                      <a:pt x="217" y="382"/>
                    </a:lnTo>
                    <a:lnTo>
                      <a:pt x="241" y="391"/>
                    </a:lnTo>
                    <a:lnTo>
                      <a:pt x="269" y="391"/>
                    </a:lnTo>
                    <a:lnTo>
                      <a:pt x="295" y="385"/>
                    </a:lnTo>
                    <a:lnTo>
                      <a:pt x="303" y="378"/>
                    </a:lnTo>
                    <a:lnTo>
                      <a:pt x="337" y="382"/>
                    </a:lnTo>
                    <a:lnTo>
                      <a:pt x="368" y="375"/>
                    </a:lnTo>
                    <a:lnTo>
                      <a:pt x="407" y="353"/>
                    </a:lnTo>
                    <a:lnTo>
                      <a:pt x="449" y="316"/>
                    </a:lnTo>
                    <a:lnTo>
                      <a:pt x="474" y="274"/>
                    </a:lnTo>
                    <a:lnTo>
                      <a:pt x="508" y="206"/>
                    </a:lnTo>
                    <a:lnTo>
                      <a:pt x="520" y="145"/>
                    </a:lnTo>
                    <a:lnTo>
                      <a:pt x="524" y="93"/>
                    </a:lnTo>
                    <a:lnTo>
                      <a:pt x="516" y="61"/>
                    </a:lnTo>
                    <a:lnTo>
                      <a:pt x="489" y="33"/>
                    </a:lnTo>
                    <a:lnTo>
                      <a:pt x="445" y="15"/>
                    </a:lnTo>
                    <a:lnTo>
                      <a:pt x="400" y="9"/>
                    </a:lnTo>
                    <a:lnTo>
                      <a:pt x="365" y="9"/>
                    </a:lnTo>
                    <a:lnTo>
                      <a:pt x="340" y="18"/>
                    </a:lnTo>
                    <a:lnTo>
                      <a:pt x="328" y="24"/>
                    </a:lnTo>
                    <a:close/>
                  </a:path>
                </a:pathLst>
              </a:custGeom>
              <a:solidFill>
                <a:srgbClr val="000000"/>
              </a:solidFill>
              <a:ln w="0">
                <a:solidFill>
                  <a:srgbClr val="000000"/>
                </a:solidFill>
                <a:prstDash val="solid"/>
                <a:round/>
                <a:headEnd/>
                <a:tailEnd/>
              </a:ln>
            </p:spPr>
            <p:txBody>
              <a:bodyPr/>
              <a:lstStyle/>
              <a:p>
                <a:endParaRPr lang="en-US"/>
              </a:p>
            </p:txBody>
          </p:sp>
          <p:sp>
            <p:nvSpPr>
              <p:cNvPr id="665" name="Freeform 552"/>
              <p:cNvSpPr>
                <a:spLocks/>
              </p:cNvSpPr>
              <p:nvPr/>
            </p:nvSpPr>
            <p:spPr bwMode="auto">
              <a:xfrm>
                <a:off x="3907" y="2820"/>
                <a:ext cx="497" cy="367"/>
              </a:xfrm>
              <a:custGeom>
                <a:avLst/>
                <a:gdLst>
                  <a:gd name="T0" fmla="*/ 312 w 497"/>
                  <a:gd name="T1" fmla="*/ 21 h 367"/>
                  <a:gd name="T2" fmla="*/ 292 w 497"/>
                  <a:gd name="T3" fmla="*/ 7 h 367"/>
                  <a:gd name="T4" fmla="*/ 263 w 497"/>
                  <a:gd name="T5" fmla="*/ 0 h 367"/>
                  <a:gd name="T6" fmla="*/ 236 w 497"/>
                  <a:gd name="T7" fmla="*/ 0 h 367"/>
                  <a:gd name="T8" fmla="*/ 213 w 497"/>
                  <a:gd name="T9" fmla="*/ 4 h 367"/>
                  <a:gd name="T10" fmla="*/ 198 w 497"/>
                  <a:gd name="T11" fmla="*/ 15 h 367"/>
                  <a:gd name="T12" fmla="*/ 146 w 497"/>
                  <a:gd name="T13" fmla="*/ 0 h 367"/>
                  <a:gd name="T14" fmla="*/ 105 w 497"/>
                  <a:gd name="T15" fmla="*/ 2 h 367"/>
                  <a:gd name="T16" fmla="*/ 59 w 497"/>
                  <a:gd name="T17" fmla="*/ 15 h 367"/>
                  <a:gd name="T18" fmla="*/ 26 w 497"/>
                  <a:gd name="T19" fmla="*/ 40 h 367"/>
                  <a:gd name="T20" fmla="*/ 8 w 497"/>
                  <a:gd name="T21" fmla="*/ 70 h 367"/>
                  <a:gd name="T22" fmla="*/ 0 w 497"/>
                  <a:gd name="T23" fmla="*/ 103 h 367"/>
                  <a:gd name="T24" fmla="*/ 3 w 497"/>
                  <a:gd name="T25" fmla="*/ 138 h 367"/>
                  <a:gd name="T26" fmla="*/ 16 w 497"/>
                  <a:gd name="T27" fmla="*/ 189 h 367"/>
                  <a:gd name="T28" fmla="*/ 40 w 497"/>
                  <a:gd name="T29" fmla="*/ 245 h 367"/>
                  <a:gd name="T30" fmla="*/ 77 w 497"/>
                  <a:gd name="T31" fmla="*/ 294 h 367"/>
                  <a:gd name="T32" fmla="*/ 114 w 497"/>
                  <a:gd name="T33" fmla="*/ 329 h 367"/>
                  <a:gd name="T34" fmla="*/ 149 w 497"/>
                  <a:gd name="T35" fmla="*/ 354 h 367"/>
                  <a:gd name="T36" fmla="*/ 166 w 497"/>
                  <a:gd name="T37" fmla="*/ 360 h 367"/>
                  <a:gd name="T38" fmla="*/ 180 w 497"/>
                  <a:gd name="T39" fmla="*/ 360 h 367"/>
                  <a:gd name="T40" fmla="*/ 197 w 497"/>
                  <a:gd name="T41" fmla="*/ 356 h 367"/>
                  <a:gd name="T42" fmla="*/ 203 w 497"/>
                  <a:gd name="T43" fmla="*/ 350 h 367"/>
                  <a:gd name="T44" fmla="*/ 222 w 497"/>
                  <a:gd name="T45" fmla="*/ 364 h 367"/>
                  <a:gd name="T46" fmla="*/ 237 w 497"/>
                  <a:gd name="T47" fmla="*/ 367 h 367"/>
                  <a:gd name="T48" fmla="*/ 254 w 497"/>
                  <a:gd name="T49" fmla="*/ 367 h 367"/>
                  <a:gd name="T50" fmla="*/ 273 w 497"/>
                  <a:gd name="T51" fmla="*/ 360 h 367"/>
                  <a:gd name="T52" fmla="*/ 283 w 497"/>
                  <a:gd name="T53" fmla="*/ 352 h 367"/>
                  <a:gd name="T54" fmla="*/ 310 w 497"/>
                  <a:gd name="T55" fmla="*/ 358 h 367"/>
                  <a:gd name="T56" fmla="*/ 332 w 497"/>
                  <a:gd name="T57" fmla="*/ 358 h 367"/>
                  <a:gd name="T58" fmla="*/ 360 w 497"/>
                  <a:gd name="T59" fmla="*/ 347 h 367"/>
                  <a:gd name="T60" fmla="*/ 389 w 497"/>
                  <a:gd name="T61" fmla="*/ 327 h 367"/>
                  <a:gd name="T62" fmla="*/ 425 w 497"/>
                  <a:gd name="T63" fmla="*/ 292 h 367"/>
                  <a:gd name="T64" fmla="*/ 457 w 497"/>
                  <a:gd name="T65" fmla="*/ 241 h 367"/>
                  <a:gd name="T66" fmla="*/ 485 w 497"/>
                  <a:gd name="T67" fmla="*/ 180 h 367"/>
                  <a:gd name="T68" fmla="*/ 497 w 497"/>
                  <a:gd name="T69" fmla="*/ 125 h 367"/>
                  <a:gd name="T70" fmla="*/ 497 w 497"/>
                  <a:gd name="T71" fmla="*/ 89 h 367"/>
                  <a:gd name="T72" fmla="*/ 486 w 497"/>
                  <a:gd name="T73" fmla="*/ 59 h 367"/>
                  <a:gd name="T74" fmla="*/ 465 w 497"/>
                  <a:gd name="T75" fmla="*/ 34 h 367"/>
                  <a:gd name="T76" fmla="*/ 429 w 497"/>
                  <a:gd name="T77" fmla="*/ 16 h 367"/>
                  <a:gd name="T78" fmla="*/ 387 w 497"/>
                  <a:gd name="T79" fmla="*/ 9 h 367"/>
                  <a:gd name="T80" fmla="*/ 357 w 497"/>
                  <a:gd name="T81" fmla="*/ 9 h 367"/>
                  <a:gd name="T82" fmla="*/ 332 w 497"/>
                  <a:gd name="T83" fmla="*/ 13 h 367"/>
                  <a:gd name="T84" fmla="*/ 312 w 497"/>
                  <a:gd name="T85" fmla="*/ 21 h 36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497"/>
                  <a:gd name="T130" fmla="*/ 0 h 367"/>
                  <a:gd name="T131" fmla="*/ 497 w 497"/>
                  <a:gd name="T132" fmla="*/ 367 h 36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497" h="367">
                    <a:moveTo>
                      <a:pt x="312" y="21"/>
                    </a:moveTo>
                    <a:lnTo>
                      <a:pt x="292" y="7"/>
                    </a:lnTo>
                    <a:lnTo>
                      <a:pt x="263" y="0"/>
                    </a:lnTo>
                    <a:lnTo>
                      <a:pt x="236" y="0"/>
                    </a:lnTo>
                    <a:lnTo>
                      <a:pt x="213" y="4"/>
                    </a:lnTo>
                    <a:lnTo>
                      <a:pt x="198" y="15"/>
                    </a:lnTo>
                    <a:lnTo>
                      <a:pt x="146" y="0"/>
                    </a:lnTo>
                    <a:lnTo>
                      <a:pt x="105" y="2"/>
                    </a:lnTo>
                    <a:lnTo>
                      <a:pt x="59" y="15"/>
                    </a:lnTo>
                    <a:lnTo>
                      <a:pt x="26" y="40"/>
                    </a:lnTo>
                    <a:lnTo>
                      <a:pt x="8" y="70"/>
                    </a:lnTo>
                    <a:lnTo>
                      <a:pt x="0" y="103"/>
                    </a:lnTo>
                    <a:lnTo>
                      <a:pt x="3" y="138"/>
                    </a:lnTo>
                    <a:lnTo>
                      <a:pt x="16" y="189"/>
                    </a:lnTo>
                    <a:lnTo>
                      <a:pt x="40" y="245"/>
                    </a:lnTo>
                    <a:lnTo>
                      <a:pt x="77" y="294"/>
                    </a:lnTo>
                    <a:lnTo>
                      <a:pt x="114" y="329"/>
                    </a:lnTo>
                    <a:lnTo>
                      <a:pt x="149" y="354"/>
                    </a:lnTo>
                    <a:lnTo>
                      <a:pt x="166" y="360"/>
                    </a:lnTo>
                    <a:lnTo>
                      <a:pt x="180" y="360"/>
                    </a:lnTo>
                    <a:lnTo>
                      <a:pt x="197" y="356"/>
                    </a:lnTo>
                    <a:lnTo>
                      <a:pt x="203" y="350"/>
                    </a:lnTo>
                    <a:lnTo>
                      <a:pt x="222" y="364"/>
                    </a:lnTo>
                    <a:lnTo>
                      <a:pt x="237" y="367"/>
                    </a:lnTo>
                    <a:lnTo>
                      <a:pt x="254" y="367"/>
                    </a:lnTo>
                    <a:lnTo>
                      <a:pt x="273" y="360"/>
                    </a:lnTo>
                    <a:lnTo>
                      <a:pt x="283" y="352"/>
                    </a:lnTo>
                    <a:lnTo>
                      <a:pt x="310" y="358"/>
                    </a:lnTo>
                    <a:lnTo>
                      <a:pt x="332" y="358"/>
                    </a:lnTo>
                    <a:lnTo>
                      <a:pt x="360" y="347"/>
                    </a:lnTo>
                    <a:lnTo>
                      <a:pt x="389" y="327"/>
                    </a:lnTo>
                    <a:lnTo>
                      <a:pt x="425" y="292"/>
                    </a:lnTo>
                    <a:lnTo>
                      <a:pt x="457" y="241"/>
                    </a:lnTo>
                    <a:lnTo>
                      <a:pt x="485" y="180"/>
                    </a:lnTo>
                    <a:lnTo>
                      <a:pt x="497" y="125"/>
                    </a:lnTo>
                    <a:lnTo>
                      <a:pt x="497" y="89"/>
                    </a:lnTo>
                    <a:lnTo>
                      <a:pt x="486" y="59"/>
                    </a:lnTo>
                    <a:lnTo>
                      <a:pt x="465" y="34"/>
                    </a:lnTo>
                    <a:lnTo>
                      <a:pt x="429" y="16"/>
                    </a:lnTo>
                    <a:lnTo>
                      <a:pt x="387" y="9"/>
                    </a:lnTo>
                    <a:lnTo>
                      <a:pt x="357" y="9"/>
                    </a:lnTo>
                    <a:lnTo>
                      <a:pt x="332" y="13"/>
                    </a:lnTo>
                    <a:lnTo>
                      <a:pt x="312" y="21"/>
                    </a:lnTo>
                    <a:close/>
                  </a:path>
                </a:pathLst>
              </a:custGeom>
              <a:solidFill>
                <a:srgbClr val="FF0000"/>
              </a:solidFill>
              <a:ln w="0">
                <a:solidFill>
                  <a:srgbClr val="FF0000"/>
                </a:solidFill>
                <a:prstDash val="solid"/>
                <a:round/>
                <a:headEnd/>
                <a:tailEnd/>
              </a:ln>
            </p:spPr>
            <p:txBody>
              <a:bodyPr/>
              <a:lstStyle/>
              <a:p>
                <a:endParaRPr lang="en-US"/>
              </a:p>
            </p:txBody>
          </p:sp>
          <p:sp>
            <p:nvSpPr>
              <p:cNvPr id="666" name="Freeform 553"/>
              <p:cNvSpPr>
                <a:spLocks/>
              </p:cNvSpPr>
              <p:nvPr/>
            </p:nvSpPr>
            <p:spPr bwMode="auto">
              <a:xfrm>
                <a:off x="3907" y="2817"/>
                <a:ext cx="497" cy="349"/>
              </a:xfrm>
              <a:custGeom>
                <a:avLst/>
                <a:gdLst>
                  <a:gd name="T0" fmla="*/ 83 w 497"/>
                  <a:gd name="T1" fmla="*/ 293 h 349"/>
                  <a:gd name="T2" fmla="*/ 32 w 497"/>
                  <a:gd name="T3" fmla="*/ 169 h 349"/>
                  <a:gd name="T4" fmla="*/ 45 w 497"/>
                  <a:gd name="T5" fmla="*/ 96 h 349"/>
                  <a:gd name="T6" fmla="*/ 75 w 497"/>
                  <a:gd name="T7" fmla="*/ 92 h 349"/>
                  <a:gd name="T8" fmla="*/ 118 w 497"/>
                  <a:gd name="T9" fmla="*/ 77 h 349"/>
                  <a:gd name="T10" fmla="*/ 141 w 497"/>
                  <a:gd name="T11" fmla="*/ 77 h 349"/>
                  <a:gd name="T12" fmla="*/ 152 w 497"/>
                  <a:gd name="T13" fmla="*/ 94 h 349"/>
                  <a:gd name="T14" fmla="*/ 166 w 497"/>
                  <a:gd name="T15" fmla="*/ 130 h 349"/>
                  <a:gd name="T16" fmla="*/ 183 w 497"/>
                  <a:gd name="T17" fmla="*/ 281 h 349"/>
                  <a:gd name="T18" fmla="*/ 192 w 497"/>
                  <a:gd name="T19" fmla="*/ 318 h 349"/>
                  <a:gd name="T20" fmla="*/ 155 w 497"/>
                  <a:gd name="T21" fmla="*/ 298 h 349"/>
                  <a:gd name="T22" fmla="*/ 137 w 497"/>
                  <a:gd name="T23" fmla="*/ 302 h 349"/>
                  <a:gd name="T24" fmla="*/ 139 w 497"/>
                  <a:gd name="T25" fmla="*/ 320 h 349"/>
                  <a:gd name="T26" fmla="*/ 183 w 497"/>
                  <a:gd name="T27" fmla="*/ 343 h 349"/>
                  <a:gd name="T28" fmla="*/ 208 w 497"/>
                  <a:gd name="T29" fmla="*/ 338 h 349"/>
                  <a:gd name="T30" fmla="*/ 243 w 497"/>
                  <a:gd name="T31" fmla="*/ 349 h 349"/>
                  <a:gd name="T32" fmla="*/ 281 w 497"/>
                  <a:gd name="T33" fmla="*/ 334 h 349"/>
                  <a:gd name="T34" fmla="*/ 323 w 497"/>
                  <a:gd name="T35" fmla="*/ 340 h 349"/>
                  <a:gd name="T36" fmla="*/ 332 w 497"/>
                  <a:gd name="T37" fmla="*/ 325 h 349"/>
                  <a:gd name="T38" fmla="*/ 291 w 497"/>
                  <a:gd name="T39" fmla="*/ 314 h 349"/>
                  <a:gd name="T40" fmla="*/ 274 w 497"/>
                  <a:gd name="T41" fmla="*/ 244 h 349"/>
                  <a:gd name="T42" fmla="*/ 273 w 497"/>
                  <a:gd name="T43" fmla="*/ 141 h 349"/>
                  <a:gd name="T44" fmla="*/ 298 w 497"/>
                  <a:gd name="T45" fmla="*/ 78 h 349"/>
                  <a:gd name="T46" fmla="*/ 273 w 497"/>
                  <a:gd name="T47" fmla="*/ 80 h 349"/>
                  <a:gd name="T48" fmla="*/ 261 w 497"/>
                  <a:gd name="T49" fmla="*/ 67 h 349"/>
                  <a:gd name="T50" fmla="*/ 222 w 497"/>
                  <a:gd name="T51" fmla="*/ 53 h 349"/>
                  <a:gd name="T52" fmla="*/ 129 w 497"/>
                  <a:gd name="T53" fmla="*/ 37 h 349"/>
                  <a:gd name="T54" fmla="*/ 129 w 497"/>
                  <a:gd name="T55" fmla="*/ 25 h 349"/>
                  <a:gd name="T56" fmla="*/ 72 w 497"/>
                  <a:gd name="T57" fmla="*/ 36 h 349"/>
                  <a:gd name="T58" fmla="*/ 149 w 497"/>
                  <a:gd name="T59" fmla="*/ 14 h 349"/>
                  <a:gd name="T60" fmla="*/ 222 w 497"/>
                  <a:gd name="T61" fmla="*/ 32 h 349"/>
                  <a:gd name="T62" fmla="*/ 289 w 497"/>
                  <a:gd name="T63" fmla="*/ 34 h 349"/>
                  <a:gd name="T64" fmla="*/ 396 w 497"/>
                  <a:gd name="T65" fmla="*/ 28 h 349"/>
                  <a:gd name="T66" fmla="*/ 469 w 497"/>
                  <a:gd name="T67" fmla="*/ 75 h 349"/>
                  <a:gd name="T68" fmla="*/ 477 w 497"/>
                  <a:gd name="T69" fmla="*/ 166 h 349"/>
                  <a:gd name="T70" fmla="*/ 447 w 497"/>
                  <a:gd name="T71" fmla="*/ 261 h 349"/>
                  <a:gd name="T72" fmla="*/ 497 w 497"/>
                  <a:gd name="T73" fmla="*/ 120 h 349"/>
                  <a:gd name="T74" fmla="*/ 480 w 497"/>
                  <a:gd name="T75" fmla="*/ 48 h 349"/>
                  <a:gd name="T76" fmla="*/ 420 w 497"/>
                  <a:gd name="T77" fmla="*/ 14 h 349"/>
                  <a:gd name="T78" fmla="*/ 349 w 497"/>
                  <a:gd name="T79" fmla="*/ 10 h 349"/>
                  <a:gd name="T80" fmla="*/ 293 w 497"/>
                  <a:gd name="T81" fmla="*/ 9 h 349"/>
                  <a:gd name="T82" fmla="*/ 232 w 497"/>
                  <a:gd name="T83" fmla="*/ 1 h 349"/>
                  <a:gd name="T84" fmla="*/ 197 w 497"/>
                  <a:gd name="T85" fmla="*/ 16 h 349"/>
                  <a:gd name="T86" fmla="*/ 122 w 497"/>
                  <a:gd name="T87" fmla="*/ 0 h 349"/>
                  <a:gd name="T88" fmla="*/ 49 w 497"/>
                  <a:gd name="T89" fmla="*/ 24 h 349"/>
                  <a:gd name="T90" fmla="*/ 14 w 497"/>
                  <a:gd name="T91" fmla="*/ 56 h 349"/>
                  <a:gd name="T92" fmla="*/ 0 w 497"/>
                  <a:gd name="T93" fmla="*/ 120 h 349"/>
                  <a:gd name="T94" fmla="*/ 14 w 497"/>
                  <a:gd name="T95" fmla="*/ 191 h 349"/>
                  <a:gd name="T96" fmla="*/ 54 w 497"/>
                  <a:gd name="T97" fmla="*/ 268 h 349"/>
                  <a:gd name="T98" fmla="*/ 114 w 497"/>
                  <a:gd name="T99" fmla="*/ 332 h 349"/>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497"/>
                  <a:gd name="T151" fmla="*/ 0 h 349"/>
                  <a:gd name="T152" fmla="*/ 497 w 497"/>
                  <a:gd name="T153" fmla="*/ 349 h 349"/>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497" h="349">
                    <a:moveTo>
                      <a:pt x="133" y="345"/>
                    </a:moveTo>
                    <a:lnTo>
                      <a:pt x="83" y="293"/>
                    </a:lnTo>
                    <a:lnTo>
                      <a:pt x="49" y="240"/>
                    </a:lnTo>
                    <a:lnTo>
                      <a:pt x="32" y="169"/>
                    </a:lnTo>
                    <a:lnTo>
                      <a:pt x="32" y="128"/>
                    </a:lnTo>
                    <a:lnTo>
                      <a:pt x="45" y="96"/>
                    </a:lnTo>
                    <a:lnTo>
                      <a:pt x="72" y="78"/>
                    </a:lnTo>
                    <a:lnTo>
                      <a:pt x="75" y="92"/>
                    </a:lnTo>
                    <a:lnTo>
                      <a:pt x="88" y="82"/>
                    </a:lnTo>
                    <a:lnTo>
                      <a:pt x="118" y="77"/>
                    </a:lnTo>
                    <a:lnTo>
                      <a:pt x="111" y="87"/>
                    </a:lnTo>
                    <a:lnTo>
                      <a:pt x="141" y="77"/>
                    </a:lnTo>
                    <a:lnTo>
                      <a:pt x="136" y="89"/>
                    </a:lnTo>
                    <a:lnTo>
                      <a:pt x="152" y="94"/>
                    </a:lnTo>
                    <a:lnTo>
                      <a:pt x="173" y="94"/>
                    </a:lnTo>
                    <a:lnTo>
                      <a:pt x="166" y="130"/>
                    </a:lnTo>
                    <a:lnTo>
                      <a:pt x="166" y="189"/>
                    </a:lnTo>
                    <a:lnTo>
                      <a:pt x="183" y="281"/>
                    </a:lnTo>
                    <a:lnTo>
                      <a:pt x="197" y="314"/>
                    </a:lnTo>
                    <a:lnTo>
                      <a:pt x="192" y="318"/>
                    </a:lnTo>
                    <a:lnTo>
                      <a:pt x="173" y="312"/>
                    </a:lnTo>
                    <a:lnTo>
                      <a:pt x="155" y="298"/>
                    </a:lnTo>
                    <a:lnTo>
                      <a:pt x="158" y="312"/>
                    </a:lnTo>
                    <a:lnTo>
                      <a:pt x="137" y="302"/>
                    </a:lnTo>
                    <a:lnTo>
                      <a:pt x="110" y="275"/>
                    </a:lnTo>
                    <a:lnTo>
                      <a:pt x="139" y="320"/>
                    </a:lnTo>
                    <a:lnTo>
                      <a:pt x="164" y="338"/>
                    </a:lnTo>
                    <a:lnTo>
                      <a:pt x="183" y="343"/>
                    </a:lnTo>
                    <a:lnTo>
                      <a:pt x="197" y="344"/>
                    </a:lnTo>
                    <a:lnTo>
                      <a:pt x="208" y="338"/>
                    </a:lnTo>
                    <a:lnTo>
                      <a:pt x="225" y="345"/>
                    </a:lnTo>
                    <a:lnTo>
                      <a:pt x="243" y="349"/>
                    </a:lnTo>
                    <a:lnTo>
                      <a:pt x="259" y="345"/>
                    </a:lnTo>
                    <a:lnTo>
                      <a:pt x="281" y="334"/>
                    </a:lnTo>
                    <a:lnTo>
                      <a:pt x="307" y="340"/>
                    </a:lnTo>
                    <a:lnTo>
                      <a:pt x="323" y="340"/>
                    </a:lnTo>
                    <a:lnTo>
                      <a:pt x="338" y="334"/>
                    </a:lnTo>
                    <a:lnTo>
                      <a:pt x="332" y="325"/>
                    </a:lnTo>
                    <a:lnTo>
                      <a:pt x="307" y="324"/>
                    </a:lnTo>
                    <a:lnTo>
                      <a:pt x="291" y="314"/>
                    </a:lnTo>
                    <a:lnTo>
                      <a:pt x="285" y="297"/>
                    </a:lnTo>
                    <a:lnTo>
                      <a:pt x="274" y="244"/>
                    </a:lnTo>
                    <a:lnTo>
                      <a:pt x="271" y="197"/>
                    </a:lnTo>
                    <a:lnTo>
                      <a:pt x="273" y="141"/>
                    </a:lnTo>
                    <a:lnTo>
                      <a:pt x="279" y="110"/>
                    </a:lnTo>
                    <a:lnTo>
                      <a:pt x="298" y="78"/>
                    </a:lnTo>
                    <a:lnTo>
                      <a:pt x="288" y="71"/>
                    </a:lnTo>
                    <a:lnTo>
                      <a:pt x="273" y="80"/>
                    </a:lnTo>
                    <a:lnTo>
                      <a:pt x="264" y="78"/>
                    </a:lnTo>
                    <a:lnTo>
                      <a:pt x="261" y="67"/>
                    </a:lnTo>
                    <a:lnTo>
                      <a:pt x="234" y="70"/>
                    </a:lnTo>
                    <a:lnTo>
                      <a:pt x="222" y="53"/>
                    </a:lnTo>
                    <a:lnTo>
                      <a:pt x="170" y="39"/>
                    </a:lnTo>
                    <a:lnTo>
                      <a:pt x="129" y="37"/>
                    </a:lnTo>
                    <a:lnTo>
                      <a:pt x="106" y="40"/>
                    </a:lnTo>
                    <a:lnTo>
                      <a:pt x="129" y="25"/>
                    </a:lnTo>
                    <a:lnTo>
                      <a:pt x="99" y="27"/>
                    </a:lnTo>
                    <a:lnTo>
                      <a:pt x="72" y="36"/>
                    </a:lnTo>
                    <a:lnTo>
                      <a:pt x="110" y="18"/>
                    </a:lnTo>
                    <a:lnTo>
                      <a:pt x="149" y="14"/>
                    </a:lnTo>
                    <a:lnTo>
                      <a:pt x="195" y="21"/>
                    </a:lnTo>
                    <a:lnTo>
                      <a:pt x="222" y="32"/>
                    </a:lnTo>
                    <a:lnTo>
                      <a:pt x="257" y="53"/>
                    </a:lnTo>
                    <a:lnTo>
                      <a:pt x="289" y="34"/>
                    </a:lnTo>
                    <a:lnTo>
                      <a:pt x="331" y="24"/>
                    </a:lnTo>
                    <a:lnTo>
                      <a:pt x="396" y="28"/>
                    </a:lnTo>
                    <a:lnTo>
                      <a:pt x="440" y="43"/>
                    </a:lnTo>
                    <a:lnTo>
                      <a:pt x="469" y="75"/>
                    </a:lnTo>
                    <a:lnTo>
                      <a:pt x="477" y="123"/>
                    </a:lnTo>
                    <a:lnTo>
                      <a:pt x="477" y="166"/>
                    </a:lnTo>
                    <a:lnTo>
                      <a:pt x="470" y="206"/>
                    </a:lnTo>
                    <a:lnTo>
                      <a:pt x="447" y="261"/>
                    </a:lnTo>
                    <a:lnTo>
                      <a:pt x="486" y="183"/>
                    </a:lnTo>
                    <a:lnTo>
                      <a:pt x="497" y="120"/>
                    </a:lnTo>
                    <a:lnTo>
                      <a:pt x="497" y="84"/>
                    </a:lnTo>
                    <a:lnTo>
                      <a:pt x="480" y="48"/>
                    </a:lnTo>
                    <a:lnTo>
                      <a:pt x="454" y="28"/>
                    </a:lnTo>
                    <a:lnTo>
                      <a:pt x="420" y="14"/>
                    </a:lnTo>
                    <a:lnTo>
                      <a:pt x="378" y="10"/>
                    </a:lnTo>
                    <a:lnTo>
                      <a:pt x="349" y="10"/>
                    </a:lnTo>
                    <a:lnTo>
                      <a:pt x="312" y="22"/>
                    </a:lnTo>
                    <a:lnTo>
                      <a:pt x="293" y="9"/>
                    </a:lnTo>
                    <a:lnTo>
                      <a:pt x="264" y="1"/>
                    </a:lnTo>
                    <a:lnTo>
                      <a:pt x="232" y="1"/>
                    </a:lnTo>
                    <a:lnTo>
                      <a:pt x="207" y="9"/>
                    </a:lnTo>
                    <a:lnTo>
                      <a:pt x="197" y="16"/>
                    </a:lnTo>
                    <a:lnTo>
                      <a:pt x="152" y="1"/>
                    </a:lnTo>
                    <a:lnTo>
                      <a:pt x="122" y="0"/>
                    </a:lnTo>
                    <a:lnTo>
                      <a:pt x="77" y="10"/>
                    </a:lnTo>
                    <a:lnTo>
                      <a:pt x="49" y="24"/>
                    </a:lnTo>
                    <a:lnTo>
                      <a:pt x="27" y="40"/>
                    </a:lnTo>
                    <a:lnTo>
                      <a:pt x="14" y="56"/>
                    </a:lnTo>
                    <a:lnTo>
                      <a:pt x="0" y="89"/>
                    </a:lnTo>
                    <a:lnTo>
                      <a:pt x="0" y="120"/>
                    </a:lnTo>
                    <a:lnTo>
                      <a:pt x="3" y="154"/>
                    </a:lnTo>
                    <a:lnTo>
                      <a:pt x="14" y="191"/>
                    </a:lnTo>
                    <a:lnTo>
                      <a:pt x="28" y="231"/>
                    </a:lnTo>
                    <a:lnTo>
                      <a:pt x="54" y="268"/>
                    </a:lnTo>
                    <a:lnTo>
                      <a:pt x="90" y="310"/>
                    </a:lnTo>
                    <a:lnTo>
                      <a:pt x="114" y="332"/>
                    </a:lnTo>
                    <a:lnTo>
                      <a:pt x="133" y="345"/>
                    </a:lnTo>
                    <a:close/>
                  </a:path>
                </a:pathLst>
              </a:custGeom>
              <a:solidFill>
                <a:srgbClr val="461900"/>
              </a:solidFill>
              <a:ln w="9525">
                <a:noFill/>
                <a:round/>
                <a:headEnd/>
                <a:tailEnd/>
              </a:ln>
            </p:spPr>
            <p:txBody>
              <a:bodyPr/>
              <a:lstStyle/>
              <a:p>
                <a:endParaRPr lang="en-US"/>
              </a:p>
            </p:txBody>
          </p:sp>
          <p:sp>
            <p:nvSpPr>
              <p:cNvPr id="667" name="Freeform 554"/>
              <p:cNvSpPr>
                <a:spLocks/>
              </p:cNvSpPr>
              <p:nvPr/>
            </p:nvSpPr>
            <p:spPr bwMode="auto">
              <a:xfrm>
                <a:off x="4230" y="2861"/>
                <a:ext cx="131" cy="281"/>
              </a:xfrm>
              <a:custGeom>
                <a:avLst/>
                <a:gdLst>
                  <a:gd name="T0" fmla="*/ 53 w 131"/>
                  <a:gd name="T1" fmla="*/ 4 h 281"/>
                  <a:gd name="T2" fmla="*/ 43 w 131"/>
                  <a:gd name="T3" fmla="*/ 18 h 281"/>
                  <a:gd name="T4" fmla="*/ 30 w 131"/>
                  <a:gd name="T5" fmla="*/ 20 h 281"/>
                  <a:gd name="T6" fmla="*/ 22 w 131"/>
                  <a:gd name="T7" fmla="*/ 26 h 281"/>
                  <a:gd name="T8" fmla="*/ 10 w 131"/>
                  <a:gd name="T9" fmla="*/ 24 h 281"/>
                  <a:gd name="T10" fmla="*/ 0 w 131"/>
                  <a:gd name="T11" fmla="*/ 36 h 281"/>
                  <a:gd name="T12" fmla="*/ 9 w 131"/>
                  <a:gd name="T13" fmla="*/ 67 h 281"/>
                  <a:gd name="T14" fmla="*/ 34 w 131"/>
                  <a:gd name="T15" fmla="*/ 68 h 281"/>
                  <a:gd name="T16" fmla="*/ 40 w 131"/>
                  <a:gd name="T17" fmla="*/ 59 h 281"/>
                  <a:gd name="T18" fmla="*/ 59 w 131"/>
                  <a:gd name="T19" fmla="*/ 70 h 281"/>
                  <a:gd name="T20" fmla="*/ 76 w 131"/>
                  <a:gd name="T21" fmla="*/ 107 h 281"/>
                  <a:gd name="T22" fmla="*/ 80 w 131"/>
                  <a:gd name="T23" fmla="*/ 154 h 281"/>
                  <a:gd name="T24" fmla="*/ 73 w 131"/>
                  <a:gd name="T25" fmla="*/ 200 h 281"/>
                  <a:gd name="T26" fmla="*/ 60 w 131"/>
                  <a:gd name="T27" fmla="*/ 249 h 281"/>
                  <a:gd name="T28" fmla="*/ 38 w 131"/>
                  <a:gd name="T29" fmla="*/ 281 h 281"/>
                  <a:gd name="T30" fmla="*/ 43 w 131"/>
                  <a:gd name="T31" fmla="*/ 281 h 281"/>
                  <a:gd name="T32" fmla="*/ 83 w 131"/>
                  <a:gd name="T33" fmla="*/ 234 h 281"/>
                  <a:gd name="T34" fmla="*/ 117 w 131"/>
                  <a:gd name="T35" fmla="*/ 157 h 281"/>
                  <a:gd name="T36" fmla="*/ 130 w 131"/>
                  <a:gd name="T37" fmla="*/ 100 h 281"/>
                  <a:gd name="T38" fmla="*/ 131 w 131"/>
                  <a:gd name="T39" fmla="*/ 59 h 281"/>
                  <a:gd name="T40" fmla="*/ 122 w 131"/>
                  <a:gd name="T41" fmla="*/ 33 h 281"/>
                  <a:gd name="T42" fmla="*/ 105 w 131"/>
                  <a:gd name="T43" fmla="*/ 15 h 281"/>
                  <a:gd name="T44" fmla="*/ 73 w 131"/>
                  <a:gd name="T45" fmla="*/ 0 h 281"/>
                  <a:gd name="T46" fmla="*/ 63 w 131"/>
                  <a:gd name="T47" fmla="*/ 0 h 281"/>
                  <a:gd name="T48" fmla="*/ 53 w 131"/>
                  <a:gd name="T49" fmla="*/ 4 h 28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31"/>
                  <a:gd name="T76" fmla="*/ 0 h 281"/>
                  <a:gd name="T77" fmla="*/ 131 w 131"/>
                  <a:gd name="T78" fmla="*/ 281 h 28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31" h="281">
                    <a:moveTo>
                      <a:pt x="53" y="4"/>
                    </a:moveTo>
                    <a:lnTo>
                      <a:pt x="43" y="18"/>
                    </a:lnTo>
                    <a:lnTo>
                      <a:pt x="30" y="20"/>
                    </a:lnTo>
                    <a:lnTo>
                      <a:pt x="22" y="26"/>
                    </a:lnTo>
                    <a:lnTo>
                      <a:pt x="10" y="24"/>
                    </a:lnTo>
                    <a:lnTo>
                      <a:pt x="0" y="36"/>
                    </a:lnTo>
                    <a:lnTo>
                      <a:pt x="9" y="67"/>
                    </a:lnTo>
                    <a:lnTo>
                      <a:pt x="34" y="68"/>
                    </a:lnTo>
                    <a:lnTo>
                      <a:pt x="40" y="59"/>
                    </a:lnTo>
                    <a:lnTo>
                      <a:pt x="59" y="70"/>
                    </a:lnTo>
                    <a:lnTo>
                      <a:pt x="76" y="107"/>
                    </a:lnTo>
                    <a:lnTo>
                      <a:pt x="80" y="154"/>
                    </a:lnTo>
                    <a:lnTo>
                      <a:pt x="73" y="200"/>
                    </a:lnTo>
                    <a:lnTo>
                      <a:pt x="60" y="249"/>
                    </a:lnTo>
                    <a:lnTo>
                      <a:pt x="38" y="281"/>
                    </a:lnTo>
                    <a:lnTo>
                      <a:pt x="43" y="281"/>
                    </a:lnTo>
                    <a:lnTo>
                      <a:pt x="83" y="234"/>
                    </a:lnTo>
                    <a:lnTo>
                      <a:pt x="117" y="157"/>
                    </a:lnTo>
                    <a:lnTo>
                      <a:pt x="130" y="100"/>
                    </a:lnTo>
                    <a:lnTo>
                      <a:pt x="131" y="59"/>
                    </a:lnTo>
                    <a:lnTo>
                      <a:pt x="122" y="33"/>
                    </a:lnTo>
                    <a:lnTo>
                      <a:pt x="105" y="15"/>
                    </a:lnTo>
                    <a:lnTo>
                      <a:pt x="73" y="0"/>
                    </a:lnTo>
                    <a:lnTo>
                      <a:pt x="63" y="0"/>
                    </a:lnTo>
                    <a:lnTo>
                      <a:pt x="53" y="4"/>
                    </a:lnTo>
                    <a:close/>
                  </a:path>
                </a:pathLst>
              </a:custGeom>
              <a:solidFill>
                <a:srgbClr val="FFC896"/>
              </a:solidFill>
              <a:ln w="9525">
                <a:noFill/>
                <a:round/>
                <a:headEnd/>
                <a:tailEnd/>
              </a:ln>
            </p:spPr>
            <p:txBody>
              <a:bodyPr/>
              <a:lstStyle/>
              <a:p>
                <a:endParaRPr lang="en-US"/>
              </a:p>
            </p:txBody>
          </p:sp>
          <p:sp>
            <p:nvSpPr>
              <p:cNvPr id="668" name="Freeform 555"/>
              <p:cNvSpPr>
                <a:spLocks/>
              </p:cNvSpPr>
              <p:nvPr/>
            </p:nvSpPr>
            <p:spPr bwMode="auto">
              <a:xfrm>
                <a:off x="3959" y="2923"/>
                <a:ext cx="96" cy="170"/>
              </a:xfrm>
              <a:custGeom>
                <a:avLst/>
                <a:gdLst>
                  <a:gd name="T0" fmla="*/ 7 w 96"/>
                  <a:gd name="T1" fmla="*/ 5 h 170"/>
                  <a:gd name="T2" fmla="*/ 0 w 96"/>
                  <a:gd name="T3" fmla="*/ 39 h 170"/>
                  <a:gd name="T4" fmla="*/ 3 w 96"/>
                  <a:gd name="T5" fmla="*/ 86 h 170"/>
                  <a:gd name="T6" fmla="*/ 20 w 96"/>
                  <a:gd name="T7" fmla="*/ 132 h 170"/>
                  <a:gd name="T8" fmla="*/ 38 w 96"/>
                  <a:gd name="T9" fmla="*/ 161 h 170"/>
                  <a:gd name="T10" fmla="*/ 70 w 96"/>
                  <a:gd name="T11" fmla="*/ 170 h 170"/>
                  <a:gd name="T12" fmla="*/ 70 w 96"/>
                  <a:gd name="T13" fmla="*/ 136 h 170"/>
                  <a:gd name="T14" fmla="*/ 75 w 96"/>
                  <a:gd name="T15" fmla="*/ 116 h 170"/>
                  <a:gd name="T16" fmla="*/ 90 w 96"/>
                  <a:gd name="T17" fmla="*/ 107 h 170"/>
                  <a:gd name="T18" fmla="*/ 96 w 96"/>
                  <a:gd name="T19" fmla="*/ 74 h 170"/>
                  <a:gd name="T20" fmla="*/ 84 w 96"/>
                  <a:gd name="T21" fmla="*/ 43 h 170"/>
                  <a:gd name="T22" fmla="*/ 62 w 96"/>
                  <a:gd name="T23" fmla="*/ 36 h 170"/>
                  <a:gd name="T24" fmla="*/ 52 w 96"/>
                  <a:gd name="T25" fmla="*/ 12 h 170"/>
                  <a:gd name="T26" fmla="*/ 37 w 96"/>
                  <a:gd name="T27" fmla="*/ 0 h 170"/>
                  <a:gd name="T28" fmla="*/ 20 w 96"/>
                  <a:gd name="T29" fmla="*/ 0 h 170"/>
                  <a:gd name="T30" fmla="*/ 7 w 96"/>
                  <a:gd name="T31" fmla="*/ 5 h 17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6"/>
                  <a:gd name="T49" fmla="*/ 0 h 170"/>
                  <a:gd name="T50" fmla="*/ 96 w 96"/>
                  <a:gd name="T51" fmla="*/ 170 h 17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6" h="170">
                    <a:moveTo>
                      <a:pt x="7" y="5"/>
                    </a:moveTo>
                    <a:lnTo>
                      <a:pt x="0" y="39"/>
                    </a:lnTo>
                    <a:lnTo>
                      <a:pt x="3" y="86"/>
                    </a:lnTo>
                    <a:lnTo>
                      <a:pt x="20" y="132"/>
                    </a:lnTo>
                    <a:lnTo>
                      <a:pt x="38" y="161"/>
                    </a:lnTo>
                    <a:lnTo>
                      <a:pt x="70" y="170"/>
                    </a:lnTo>
                    <a:lnTo>
                      <a:pt x="70" y="136"/>
                    </a:lnTo>
                    <a:lnTo>
                      <a:pt x="75" y="116"/>
                    </a:lnTo>
                    <a:lnTo>
                      <a:pt x="90" y="107"/>
                    </a:lnTo>
                    <a:lnTo>
                      <a:pt x="96" y="74"/>
                    </a:lnTo>
                    <a:lnTo>
                      <a:pt x="84" y="43"/>
                    </a:lnTo>
                    <a:lnTo>
                      <a:pt x="62" y="36"/>
                    </a:lnTo>
                    <a:lnTo>
                      <a:pt x="52" y="12"/>
                    </a:lnTo>
                    <a:lnTo>
                      <a:pt x="37" y="0"/>
                    </a:lnTo>
                    <a:lnTo>
                      <a:pt x="20" y="0"/>
                    </a:lnTo>
                    <a:lnTo>
                      <a:pt x="7" y="5"/>
                    </a:lnTo>
                    <a:close/>
                  </a:path>
                </a:pathLst>
              </a:custGeom>
              <a:solidFill>
                <a:srgbClr val="FFFF00"/>
              </a:solidFill>
              <a:ln w="9525">
                <a:noFill/>
                <a:round/>
                <a:headEnd/>
                <a:tailEnd/>
              </a:ln>
            </p:spPr>
            <p:txBody>
              <a:bodyPr/>
              <a:lstStyle/>
              <a:p>
                <a:endParaRPr lang="en-US"/>
              </a:p>
            </p:txBody>
          </p:sp>
          <p:sp>
            <p:nvSpPr>
              <p:cNvPr id="669" name="Freeform 556"/>
              <p:cNvSpPr>
                <a:spLocks/>
              </p:cNvSpPr>
              <p:nvPr/>
            </p:nvSpPr>
            <p:spPr bwMode="auto">
              <a:xfrm>
                <a:off x="4242" y="2873"/>
                <a:ext cx="114" cy="136"/>
              </a:xfrm>
              <a:custGeom>
                <a:avLst/>
                <a:gdLst>
                  <a:gd name="T0" fmla="*/ 12 w 114"/>
                  <a:gd name="T1" fmla="*/ 19 h 136"/>
                  <a:gd name="T2" fmla="*/ 0 w 114"/>
                  <a:gd name="T3" fmla="*/ 24 h 136"/>
                  <a:gd name="T4" fmla="*/ 7 w 114"/>
                  <a:gd name="T5" fmla="*/ 43 h 136"/>
                  <a:gd name="T6" fmla="*/ 19 w 114"/>
                  <a:gd name="T7" fmla="*/ 43 h 136"/>
                  <a:gd name="T8" fmla="*/ 27 w 114"/>
                  <a:gd name="T9" fmla="*/ 31 h 136"/>
                  <a:gd name="T10" fmla="*/ 36 w 114"/>
                  <a:gd name="T11" fmla="*/ 40 h 136"/>
                  <a:gd name="T12" fmla="*/ 49 w 114"/>
                  <a:gd name="T13" fmla="*/ 40 h 136"/>
                  <a:gd name="T14" fmla="*/ 63 w 114"/>
                  <a:gd name="T15" fmla="*/ 46 h 136"/>
                  <a:gd name="T16" fmla="*/ 75 w 114"/>
                  <a:gd name="T17" fmla="*/ 69 h 136"/>
                  <a:gd name="T18" fmla="*/ 80 w 114"/>
                  <a:gd name="T19" fmla="*/ 104 h 136"/>
                  <a:gd name="T20" fmla="*/ 82 w 114"/>
                  <a:gd name="T21" fmla="*/ 136 h 136"/>
                  <a:gd name="T22" fmla="*/ 94 w 114"/>
                  <a:gd name="T23" fmla="*/ 133 h 136"/>
                  <a:gd name="T24" fmla="*/ 109 w 114"/>
                  <a:gd name="T25" fmla="*/ 107 h 136"/>
                  <a:gd name="T26" fmla="*/ 114 w 114"/>
                  <a:gd name="T27" fmla="*/ 74 h 136"/>
                  <a:gd name="T28" fmla="*/ 113 w 114"/>
                  <a:gd name="T29" fmla="*/ 49 h 136"/>
                  <a:gd name="T30" fmla="*/ 109 w 114"/>
                  <a:gd name="T31" fmla="*/ 29 h 136"/>
                  <a:gd name="T32" fmla="*/ 95 w 114"/>
                  <a:gd name="T33" fmla="*/ 17 h 136"/>
                  <a:gd name="T34" fmla="*/ 72 w 114"/>
                  <a:gd name="T35" fmla="*/ 3 h 136"/>
                  <a:gd name="T36" fmla="*/ 56 w 114"/>
                  <a:gd name="T37" fmla="*/ 0 h 136"/>
                  <a:gd name="T38" fmla="*/ 48 w 114"/>
                  <a:gd name="T39" fmla="*/ 17 h 136"/>
                  <a:gd name="T40" fmla="*/ 38 w 114"/>
                  <a:gd name="T41" fmla="*/ 19 h 136"/>
                  <a:gd name="T42" fmla="*/ 31 w 114"/>
                  <a:gd name="T43" fmla="*/ 19 h 136"/>
                  <a:gd name="T44" fmla="*/ 23 w 114"/>
                  <a:gd name="T45" fmla="*/ 24 h 136"/>
                  <a:gd name="T46" fmla="*/ 12 w 114"/>
                  <a:gd name="T47" fmla="*/ 19 h 1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14"/>
                  <a:gd name="T73" fmla="*/ 0 h 136"/>
                  <a:gd name="T74" fmla="*/ 114 w 114"/>
                  <a:gd name="T75" fmla="*/ 136 h 1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14" h="136">
                    <a:moveTo>
                      <a:pt x="12" y="19"/>
                    </a:moveTo>
                    <a:lnTo>
                      <a:pt x="0" y="24"/>
                    </a:lnTo>
                    <a:lnTo>
                      <a:pt x="7" y="43"/>
                    </a:lnTo>
                    <a:lnTo>
                      <a:pt x="19" y="43"/>
                    </a:lnTo>
                    <a:lnTo>
                      <a:pt x="27" y="31"/>
                    </a:lnTo>
                    <a:lnTo>
                      <a:pt x="36" y="40"/>
                    </a:lnTo>
                    <a:lnTo>
                      <a:pt x="49" y="40"/>
                    </a:lnTo>
                    <a:lnTo>
                      <a:pt x="63" y="46"/>
                    </a:lnTo>
                    <a:lnTo>
                      <a:pt x="75" y="69"/>
                    </a:lnTo>
                    <a:lnTo>
                      <a:pt x="80" y="104"/>
                    </a:lnTo>
                    <a:lnTo>
                      <a:pt x="82" y="136"/>
                    </a:lnTo>
                    <a:lnTo>
                      <a:pt x="94" y="133"/>
                    </a:lnTo>
                    <a:lnTo>
                      <a:pt x="109" y="107"/>
                    </a:lnTo>
                    <a:lnTo>
                      <a:pt x="114" y="74"/>
                    </a:lnTo>
                    <a:lnTo>
                      <a:pt x="113" y="49"/>
                    </a:lnTo>
                    <a:lnTo>
                      <a:pt x="109" y="29"/>
                    </a:lnTo>
                    <a:lnTo>
                      <a:pt x="95" y="17"/>
                    </a:lnTo>
                    <a:lnTo>
                      <a:pt x="72" y="3"/>
                    </a:lnTo>
                    <a:lnTo>
                      <a:pt x="56" y="0"/>
                    </a:lnTo>
                    <a:lnTo>
                      <a:pt x="48" y="17"/>
                    </a:lnTo>
                    <a:lnTo>
                      <a:pt x="38" y="19"/>
                    </a:lnTo>
                    <a:lnTo>
                      <a:pt x="31" y="19"/>
                    </a:lnTo>
                    <a:lnTo>
                      <a:pt x="23" y="24"/>
                    </a:lnTo>
                    <a:lnTo>
                      <a:pt x="12" y="19"/>
                    </a:lnTo>
                    <a:close/>
                  </a:path>
                </a:pathLst>
              </a:custGeom>
              <a:solidFill>
                <a:srgbClr val="FFFFFF"/>
              </a:solidFill>
              <a:ln w="0">
                <a:solidFill>
                  <a:srgbClr val="FFFFFF"/>
                </a:solidFill>
                <a:prstDash val="solid"/>
                <a:round/>
                <a:headEnd/>
                <a:tailEnd/>
              </a:ln>
            </p:spPr>
            <p:txBody>
              <a:bodyPr/>
              <a:lstStyle/>
              <a:p>
                <a:endParaRPr lang="en-US"/>
              </a:p>
            </p:txBody>
          </p:sp>
          <p:sp>
            <p:nvSpPr>
              <p:cNvPr id="670" name="Freeform 557"/>
              <p:cNvSpPr>
                <a:spLocks/>
              </p:cNvSpPr>
              <p:nvPr/>
            </p:nvSpPr>
            <p:spPr bwMode="auto">
              <a:xfrm>
                <a:off x="3969" y="2937"/>
                <a:ext cx="73" cy="143"/>
              </a:xfrm>
              <a:custGeom>
                <a:avLst/>
                <a:gdLst>
                  <a:gd name="T0" fmla="*/ 4 w 73"/>
                  <a:gd name="T1" fmla="*/ 11 h 143"/>
                  <a:gd name="T2" fmla="*/ 0 w 73"/>
                  <a:gd name="T3" fmla="*/ 46 h 143"/>
                  <a:gd name="T4" fmla="*/ 6 w 73"/>
                  <a:gd name="T5" fmla="*/ 86 h 143"/>
                  <a:gd name="T6" fmla="*/ 26 w 73"/>
                  <a:gd name="T7" fmla="*/ 130 h 143"/>
                  <a:gd name="T8" fmla="*/ 43 w 73"/>
                  <a:gd name="T9" fmla="*/ 143 h 143"/>
                  <a:gd name="T10" fmla="*/ 52 w 73"/>
                  <a:gd name="T11" fmla="*/ 143 h 143"/>
                  <a:gd name="T12" fmla="*/ 49 w 73"/>
                  <a:gd name="T13" fmla="*/ 121 h 143"/>
                  <a:gd name="T14" fmla="*/ 51 w 73"/>
                  <a:gd name="T15" fmla="*/ 96 h 143"/>
                  <a:gd name="T16" fmla="*/ 67 w 73"/>
                  <a:gd name="T17" fmla="*/ 90 h 143"/>
                  <a:gd name="T18" fmla="*/ 73 w 73"/>
                  <a:gd name="T19" fmla="*/ 59 h 143"/>
                  <a:gd name="T20" fmla="*/ 64 w 73"/>
                  <a:gd name="T21" fmla="*/ 35 h 143"/>
                  <a:gd name="T22" fmla="*/ 44 w 73"/>
                  <a:gd name="T23" fmla="*/ 31 h 143"/>
                  <a:gd name="T24" fmla="*/ 41 w 73"/>
                  <a:gd name="T25" fmla="*/ 19 h 143"/>
                  <a:gd name="T26" fmla="*/ 33 w 73"/>
                  <a:gd name="T27" fmla="*/ 5 h 143"/>
                  <a:gd name="T28" fmla="*/ 22 w 73"/>
                  <a:gd name="T29" fmla="*/ 0 h 143"/>
                  <a:gd name="T30" fmla="*/ 10 w 73"/>
                  <a:gd name="T31" fmla="*/ 0 h 143"/>
                  <a:gd name="T32" fmla="*/ 4 w 73"/>
                  <a:gd name="T33" fmla="*/ 11 h 14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3"/>
                  <a:gd name="T52" fmla="*/ 0 h 143"/>
                  <a:gd name="T53" fmla="*/ 73 w 73"/>
                  <a:gd name="T54" fmla="*/ 143 h 14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3" h="143">
                    <a:moveTo>
                      <a:pt x="4" y="11"/>
                    </a:moveTo>
                    <a:lnTo>
                      <a:pt x="0" y="46"/>
                    </a:lnTo>
                    <a:lnTo>
                      <a:pt x="6" y="86"/>
                    </a:lnTo>
                    <a:lnTo>
                      <a:pt x="26" y="130"/>
                    </a:lnTo>
                    <a:lnTo>
                      <a:pt x="43" y="143"/>
                    </a:lnTo>
                    <a:lnTo>
                      <a:pt x="52" y="143"/>
                    </a:lnTo>
                    <a:lnTo>
                      <a:pt x="49" y="121"/>
                    </a:lnTo>
                    <a:lnTo>
                      <a:pt x="51" y="96"/>
                    </a:lnTo>
                    <a:lnTo>
                      <a:pt x="67" y="90"/>
                    </a:lnTo>
                    <a:lnTo>
                      <a:pt x="73" y="59"/>
                    </a:lnTo>
                    <a:lnTo>
                      <a:pt x="64" y="35"/>
                    </a:lnTo>
                    <a:lnTo>
                      <a:pt x="44" y="31"/>
                    </a:lnTo>
                    <a:lnTo>
                      <a:pt x="41" y="19"/>
                    </a:lnTo>
                    <a:lnTo>
                      <a:pt x="33" y="5"/>
                    </a:lnTo>
                    <a:lnTo>
                      <a:pt x="22" y="0"/>
                    </a:lnTo>
                    <a:lnTo>
                      <a:pt x="10" y="0"/>
                    </a:lnTo>
                    <a:lnTo>
                      <a:pt x="4" y="11"/>
                    </a:lnTo>
                    <a:close/>
                  </a:path>
                </a:pathLst>
              </a:custGeom>
              <a:solidFill>
                <a:srgbClr val="FFFFFF"/>
              </a:solidFill>
              <a:ln w="0">
                <a:solidFill>
                  <a:srgbClr val="FFFFFF"/>
                </a:solidFill>
                <a:prstDash val="solid"/>
                <a:round/>
                <a:headEnd/>
                <a:tailEnd/>
              </a:ln>
            </p:spPr>
            <p:txBody>
              <a:bodyPr/>
              <a:lstStyle/>
              <a:p>
                <a:endParaRPr lang="en-US"/>
              </a:p>
            </p:txBody>
          </p:sp>
          <p:sp>
            <p:nvSpPr>
              <p:cNvPr id="671" name="Freeform 558"/>
              <p:cNvSpPr>
                <a:spLocks/>
              </p:cNvSpPr>
              <p:nvPr/>
            </p:nvSpPr>
            <p:spPr bwMode="auto">
              <a:xfrm>
                <a:off x="4025" y="2771"/>
                <a:ext cx="218" cy="99"/>
              </a:xfrm>
              <a:custGeom>
                <a:avLst/>
                <a:gdLst>
                  <a:gd name="T0" fmla="*/ 139 w 218"/>
                  <a:gd name="T1" fmla="*/ 99 h 99"/>
                  <a:gd name="T2" fmla="*/ 111 w 218"/>
                  <a:gd name="T3" fmla="*/ 82 h 99"/>
                  <a:gd name="T4" fmla="*/ 73 w 218"/>
                  <a:gd name="T5" fmla="*/ 65 h 99"/>
                  <a:gd name="T6" fmla="*/ 28 w 218"/>
                  <a:gd name="T7" fmla="*/ 49 h 99"/>
                  <a:gd name="T8" fmla="*/ 0 w 218"/>
                  <a:gd name="T9" fmla="*/ 46 h 99"/>
                  <a:gd name="T10" fmla="*/ 24 w 218"/>
                  <a:gd name="T11" fmla="*/ 44 h 99"/>
                  <a:gd name="T12" fmla="*/ 55 w 218"/>
                  <a:gd name="T13" fmla="*/ 51 h 99"/>
                  <a:gd name="T14" fmla="*/ 127 w 218"/>
                  <a:gd name="T15" fmla="*/ 80 h 99"/>
                  <a:gd name="T16" fmla="*/ 149 w 218"/>
                  <a:gd name="T17" fmla="*/ 46 h 99"/>
                  <a:gd name="T18" fmla="*/ 168 w 218"/>
                  <a:gd name="T19" fmla="*/ 23 h 99"/>
                  <a:gd name="T20" fmla="*/ 199 w 218"/>
                  <a:gd name="T21" fmla="*/ 0 h 99"/>
                  <a:gd name="T22" fmla="*/ 213 w 218"/>
                  <a:gd name="T23" fmla="*/ 0 h 99"/>
                  <a:gd name="T24" fmla="*/ 218 w 218"/>
                  <a:gd name="T25" fmla="*/ 10 h 99"/>
                  <a:gd name="T26" fmla="*/ 204 w 218"/>
                  <a:gd name="T27" fmla="*/ 18 h 99"/>
                  <a:gd name="T28" fmla="*/ 175 w 218"/>
                  <a:gd name="T29" fmla="*/ 38 h 99"/>
                  <a:gd name="T30" fmla="*/ 152 w 218"/>
                  <a:gd name="T31" fmla="*/ 60 h 99"/>
                  <a:gd name="T32" fmla="*/ 136 w 218"/>
                  <a:gd name="T33" fmla="*/ 85 h 99"/>
                  <a:gd name="T34" fmla="*/ 145 w 218"/>
                  <a:gd name="T35" fmla="*/ 89 h 99"/>
                  <a:gd name="T36" fmla="*/ 178 w 218"/>
                  <a:gd name="T37" fmla="*/ 75 h 99"/>
                  <a:gd name="T38" fmla="*/ 146 w 218"/>
                  <a:gd name="T39" fmla="*/ 92 h 99"/>
                  <a:gd name="T40" fmla="*/ 139 w 218"/>
                  <a:gd name="T41" fmla="*/ 99 h 9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18"/>
                  <a:gd name="T64" fmla="*/ 0 h 99"/>
                  <a:gd name="T65" fmla="*/ 218 w 218"/>
                  <a:gd name="T66" fmla="*/ 99 h 9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18" h="99">
                    <a:moveTo>
                      <a:pt x="139" y="99"/>
                    </a:moveTo>
                    <a:lnTo>
                      <a:pt x="111" y="82"/>
                    </a:lnTo>
                    <a:lnTo>
                      <a:pt x="73" y="65"/>
                    </a:lnTo>
                    <a:lnTo>
                      <a:pt x="28" y="49"/>
                    </a:lnTo>
                    <a:lnTo>
                      <a:pt x="0" y="46"/>
                    </a:lnTo>
                    <a:lnTo>
                      <a:pt x="24" y="44"/>
                    </a:lnTo>
                    <a:lnTo>
                      <a:pt x="55" y="51"/>
                    </a:lnTo>
                    <a:lnTo>
                      <a:pt x="127" y="80"/>
                    </a:lnTo>
                    <a:lnTo>
                      <a:pt x="149" y="46"/>
                    </a:lnTo>
                    <a:lnTo>
                      <a:pt x="168" y="23"/>
                    </a:lnTo>
                    <a:lnTo>
                      <a:pt x="199" y="0"/>
                    </a:lnTo>
                    <a:lnTo>
                      <a:pt x="213" y="0"/>
                    </a:lnTo>
                    <a:lnTo>
                      <a:pt x="218" y="10"/>
                    </a:lnTo>
                    <a:lnTo>
                      <a:pt x="204" y="18"/>
                    </a:lnTo>
                    <a:lnTo>
                      <a:pt x="175" y="38"/>
                    </a:lnTo>
                    <a:lnTo>
                      <a:pt x="152" y="60"/>
                    </a:lnTo>
                    <a:lnTo>
                      <a:pt x="136" y="85"/>
                    </a:lnTo>
                    <a:lnTo>
                      <a:pt x="145" y="89"/>
                    </a:lnTo>
                    <a:lnTo>
                      <a:pt x="178" y="75"/>
                    </a:lnTo>
                    <a:lnTo>
                      <a:pt x="146" y="92"/>
                    </a:lnTo>
                    <a:lnTo>
                      <a:pt x="139" y="99"/>
                    </a:lnTo>
                    <a:close/>
                  </a:path>
                </a:pathLst>
              </a:custGeom>
              <a:solidFill>
                <a:srgbClr val="000000"/>
              </a:solidFill>
              <a:ln w="0">
                <a:solidFill>
                  <a:srgbClr val="000000"/>
                </a:solidFill>
                <a:prstDash val="solid"/>
                <a:round/>
                <a:headEnd/>
                <a:tailEnd/>
              </a:ln>
            </p:spPr>
            <p:txBody>
              <a:bodyPr/>
              <a:lstStyle/>
              <a:p>
                <a:endParaRPr lang="en-US"/>
              </a:p>
            </p:txBody>
          </p:sp>
          <p:sp>
            <p:nvSpPr>
              <p:cNvPr id="672" name="Freeform 559"/>
              <p:cNvSpPr>
                <a:spLocks/>
              </p:cNvSpPr>
              <p:nvPr/>
            </p:nvSpPr>
            <p:spPr bwMode="auto">
              <a:xfrm>
                <a:off x="4165" y="2773"/>
                <a:ext cx="78" cy="72"/>
              </a:xfrm>
              <a:custGeom>
                <a:avLst/>
                <a:gdLst>
                  <a:gd name="T0" fmla="*/ 1 w 78"/>
                  <a:gd name="T1" fmla="*/ 72 h 72"/>
                  <a:gd name="T2" fmla="*/ 0 w 78"/>
                  <a:gd name="T3" fmla="*/ 64 h 72"/>
                  <a:gd name="T4" fmla="*/ 27 w 78"/>
                  <a:gd name="T5" fmla="*/ 26 h 72"/>
                  <a:gd name="T6" fmla="*/ 61 w 78"/>
                  <a:gd name="T7" fmla="*/ 0 h 72"/>
                  <a:gd name="T8" fmla="*/ 70 w 78"/>
                  <a:gd name="T9" fmla="*/ 0 h 72"/>
                  <a:gd name="T10" fmla="*/ 78 w 78"/>
                  <a:gd name="T11" fmla="*/ 8 h 72"/>
                  <a:gd name="T12" fmla="*/ 44 w 78"/>
                  <a:gd name="T13" fmla="*/ 28 h 72"/>
                  <a:gd name="T14" fmla="*/ 25 w 78"/>
                  <a:gd name="T15" fmla="*/ 46 h 72"/>
                  <a:gd name="T16" fmla="*/ 1 w 78"/>
                  <a:gd name="T17" fmla="*/ 72 h 7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8"/>
                  <a:gd name="T28" fmla="*/ 0 h 72"/>
                  <a:gd name="T29" fmla="*/ 78 w 78"/>
                  <a:gd name="T30" fmla="*/ 72 h 7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8" h="72">
                    <a:moveTo>
                      <a:pt x="1" y="72"/>
                    </a:moveTo>
                    <a:lnTo>
                      <a:pt x="0" y="64"/>
                    </a:lnTo>
                    <a:lnTo>
                      <a:pt x="27" y="26"/>
                    </a:lnTo>
                    <a:lnTo>
                      <a:pt x="61" y="0"/>
                    </a:lnTo>
                    <a:lnTo>
                      <a:pt x="70" y="0"/>
                    </a:lnTo>
                    <a:lnTo>
                      <a:pt x="78" y="8"/>
                    </a:lnTo>
                    <a:lnTo>
                      <a:pt x="44" y="28"/>
                    </a:lnTo>
                    <a:lnTo>
                      <a:pt x="25" y="46"/>
                    </a:lnTo>
                    <a:lnTo>
                      <a:pt x="1" y="72"/>
                    </a:lnTo>
                    <a:close/>
                  </a:path>
                </a:pathLst>
              </a:custGeom>
              <a:solidFill>
                <a:srgbClr val="461900"/>
              </a:solidFill>
              <a:ln w="9525">
                <a:noFill/>
                <a:round/>
                <a:headEnd/>
                <a:tailEnd/>
              </a:ln>
            </p:spPr>
            <p:txBody>
              <a:bodyPr/>
              <a:lstStyle/>
              <a:p>
                <a:endParaRPr lang="en-US"/>
              </a:p>
            </p:txBody>
          </p:sp>
          <p:sp>
            <p:nvSpPr>
              <p:cNvPr id="673" name="Freeform 560"/>
              <p:cNvSpPr>
                <a:spLocks/>
              </p:cNvSpPr>
              <p:nvPr/>
            </p:nvSpPr>
            <p:spPr bwMode="auto">
              <a:xfrm>
                <a:off x="4196" y="2761"/>
                <a:ext cx="202" cy="56"/>
              </a:xfrm>
              <a:custGeom>
                <a:avLst/>
                <a:gdLst>
                  <a:gd name="T0" fmla="*/ 52 w 202"/>
                  <a:gd name="T1" fmla="*/ 21 h 56"/>
                  <a:gd name="T2" fmla="*/ 0 w 202"/>
                  <a:gd name="T3" fmla="*/ 56 h 56"/>
                  <a:gd name="T4" fmla="*/ 78 w 202"/>
                  <a:gd name="T5" fmla="*/ 52 h 56"/>
                  <a:gd name="T6" fmla="*/ 121 w 202"/>
                  <a:gd name="T7" fmla="*/ 41 h 56"/>
                  <a:gd name="T8" fmla="*/ 158 w 202"/>
                  <a:gd name="T9" fmla="*/ 22 h 56"/>
                  <a:gd name="T10" fmla="*/ 202 w 202"/>
                  <a:gd name="T11" fmla="*/ 0 h 56"/>
                  <a:gd name="T12" fmla="*/ 159 w 202"/>
                  <a:gd name="T13" fmla="*/ 0 h 56"/>
                  <a:gd name="T14" fmla="*/ 119 w 202"/>
                  <a:gd name="T15" fmla="*/ 3 h 56"/>
                  <a:gd name="T16" fmla="*/ 87 w 202"/>
                  <a:gd name="T17" fmla="*/ 10 h 56"/>
                  <a:gd name="T18" fmla="*/ 52 w 202"/>
                  <a:gd name="T19" fmla="*/ 21 h 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02"/>
                  <a:gd name="T31" fmla="*/ 0 h 56"/>
                  <a:gd name="T32" fmla="*/ 202 w 202"/>
                  <a:gd name="T33" fmla="*/ 56 h 5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02" h="56">
                    <a:moveTo>
                      <a:pt x="52" y="21"/>
                    </a:moveTo>
                    <a:lnTo>
                      <a:pt x="0" y="56"/>
                    </a:lnTo>
                    <a:lnTo>
                      <a:pt x="78" y="52"/>
                    </a:lnTo>
                    <a:lnTo>
                      <a:pt x="121" y="41"/>
                    </a:lnTo>
                    <a:lnTo>
                      <a:pt x="158" y="22"/>
                    </a:lnTo>
                    <a:lnTo>
                      <a:pt x="202" y="0"/>
                    </a:lnTo>
                    <a:lnTo>
                      <a:pt x="159" y="0"/>
                    </a:lnTo>
                    <a:lnTo>
                      <a:pt x="119" y="3"/>
                    </a:lnTo>
                    <a:lnTo>
                      <a:pt x="87" y="10"/>
                    </a:lnTo>
                    <a:lnTo>
                      <a:pt x="52" y="21"/>
                    </a:lnTo>
                    <a:close/>
                  </a:path>
                </a:pathLst>
              </a:custGeom>
              <a:solidFill>
                <a:srgbClr val="00AF00"/>
              </a:solidFill>
              <a:ln w="9525">
                <a:solidFill>
                  <a:srgbClr val="000000"/>
                </a:solidFill>
                <a:prstDash val="solid"/>
                <a:round/>
                <a:headEnd/>
                <a:tailEnd/>
              </a:ln>
            </p:spPr>
            <p:txBody>
              <a:bodyPr/>
              <a:lstStyle/>
              <a:p>
                <a:endParaRPr lang="en-US"/>
              </a:p>
            </p:txBody>
          </p:sp>
          <p:sp>
            <p:nvSpPr>
              <p:cNvPr id="674" name="Freeform 561"/>
              <p:cNvSpPr>
                <a:spLocks/>
              </p:cNvSpPr>
              <p:nvPr/>
            </p:nvSpPr>
            <p:spPr bwMode="auto">
              <a:xfrm>
                <a:off x="4196" y="2761"/>
                <a:ext cx="203" cy="64"/>
              </a:xfrm>
              <a:custGeom>
                <a:avLst/>
                <a:gdLst>
                  <a:gd name="T0" fmla="*/ 0 w 203"/>
                  <a:gd name="T1" fmla="*/ 56 h 64"/>
                  <a:gd name="T2" fmla="*/ 43 w 203"/>
                  <a:gd name="T3" fmla="*/ 47 h 64"/>
                  <a:gd name="T4" fmla="*/ 67 w 203"/>
                  <a:gd name="T5" fmla="*/ 36 h 64"/>
                  <a:gd name="T6" fmla="*/ 67 w 203"/>
                  <a:gd name="T7" fmla="*/ 42 h 64"/>
                  <a:gd name="T8" fmla="*/ 102 w 203"/>
                  <a:gd name="T9" fmla="*/ 33 h 64"/>
                  <a:gd name="T10" fmla="*/ 126 w 203"/>
                  <a:gd name="T11" fmla="*/ 21 h 64"/>
                  <a:gd name="T12" fmla="*/ 124 w 203"/>
                  <a:gd name="T13" fmla="*/ 27 h 64"/>
                  <a:gd name="T14" fmla="*/ 160 w 203"/>
                  <a:gd name="T15" fmla="*/ 16 h 64"/>
                  <a:gd name="T16" fmla="*/ 203 w 203"/>
                  <a:gd name="T17" fmla="*/ 0 h 64"/>
                  <a:gd name="T18" fmla="*/ 188 w 203"/>
                  <a:gd name="T19" fmla="*/ 26 h 64"/>
                  <a:gd name="T20" fmla="*/ 154 w 203"/>
                  <a:gd name="T21" fmla="*/ 48 h 64"/>
                  <a:gd name="T22" fmla="*/ 110 w 203"/>
                  <a:gd name="T23" fmla="*/ 59 h 64"/>
                  <a:gd name="T24" fmla="*/ 75 w 203"/>
                  <a:gd name="T25" fmla="*/ 64 h 64"/>
                  <a:gd name="T26" fmla="*/ 42 w 203"/>
                  <a:gd name="T27" fmla="*/ 63 h 64"/>
                  <a:gd name="T28" fmla="*/ 19 w 203"/>
                  <a:gd name="T29" fmla="*/ 60 h 64"/>
                  <a:gd name="T30" fmla="*/ 0 w 203"/>
                  <a:gd name="T31" fmla="*/ 56 h 6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03"/>
                  <a:gd name="T49" fmla="*/ 0 h 64"/>
                  <a:gd name="T50" fmla="*/ 203 w 203"/>
                  <a:gd name="T51" fmla="*/ 64 h 6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03" h="64">
                    <a:moveTo>
                      <a:pt x="0" y="56"/>
                    </a:moveTo>
                    <a:lnTo>
                      <a:pt x="43" y="47"/>
                    </a:lnTo>
                    <a:lnTo>
                      <a:pt x="67" y="36"/>
                    </a:lnTo>
                    <a:lnTo>
                      <a:pt x="67" y="42"/>
                    </a:lnTo>
                    <a:lnTo>
                      <a:pt x="102" y="33"/>
                    </a:lnTo>
                    <a:lnTo>
                      <a:pt x="126" y="21"/>
                    </a:lnTo>
                    <a:lnTo>
                      <a:pt x="124" y="27"/>
                    </a:lnTo>
                    <a:lnTo>
                      <a:pt x="160" y="16"/>
                    </a:lnTo>
                    <a:lnTo>
                      <a:pt x="203" y="0"/>
                    </a:lnTo>
                    <a:lnTo>
                      <a:pt x="188" y="26"/>
                    </a:lnTo>
                    <a:lnTo>
                      <a:pt x="154" y="48"/>
                    </a:lnTo>
                    <a:lnTo>
                      <a:pt x="110" y="59"/>
                    </a:lnTo>
                    <a:lnTo>
                      <a:pt x="75" y="64"/>
                    </a:lnTo>
                    <a:lnTo>
                      <a:pt x="42" y="63"/>
                    </a:lnTo>
                    <a:lnTo>
                      <a:pt x="19" y="60"/>
                    </a:lnTo>
                    <a:lnTo>
                      <a:pt x="0" y="56"/>
                    </a:lnTo>
                    <a:close/>
                  </a:path>
                </a:pathLst>
              </a:custGeom>
              <a:solidFill>
                <a:srgbClr val="46FF00"/>
              </a:solidFill>
              <a:ln w="9525">
                <a:noFill/>
                <a:round/>
                <a:headEnd/>
                <a:tailEnd/>
              </a:ln>
            </p:spPr>
            <p:txBody>
              <a:bodyPr/>
              <a:lstStyle/>
              <a:p>
                <a:endParaRPr lang="en-US"/>
              </a:p>
            </p:txBody>
          </p:sp>
          <p:sp>
            <p:nvSpPr>
              <p:cNvPr id="675" name="Freeform 562"/>
              <p:cNvSpPr>
                <a:spLocks/>
              </p:cNvSpPr>
              <p:nvPr/>
            </p:nvSpPr>
            <p:spPr bwMode="auto">
              <a:xfrm>
                <a:off x="3556" y="3038"/>
                <a:ext cx="331" cy="542"/>
              </a:xfrm>
              <a:custGeom>
                <a:avLst/>
                <a:gdLst>
                  <a:gd name="T0" fmla="*/ 151 w 331"/>
                  <a:gd name="T1" fmla="*/ 464 h 542"/>
                  <a:gd name="T2" fmla="*/ 0 w 331"/>
                  <a:gd name="T3" fmla="*/ 279 h 542"/>
                  <a:gd name="T4" fmla="*/ 151 w 331"/>
                  <a:gd name="T5" fmla="*/ 389 h 542"/>
                  <a:gd name="T6" fmla="*/ 151 w 331"/>
                  <a:gd name="T7" fmla="*/ 323 h 542"/>
                  <a:gd name="T8" fmla="*/ 0 w 331"/>
                  <a:gd name="T9" fmla="*/ 257 h 542"/>
                  <a:gd name="T10" fmla="*/ 11 w 331"/>
                  <a:gd name="T11" fmla="*/ 182 h 542"/>
                  <a:gd name="T12" fmla="*/ 151 w 331"/>
                  <a:gd name="T13" fmla="*/ 241 h 542"/>
                  <a:gd name="T14" fmla="*/ 145 w 331"/>
                  <a:gd name="T15" fmla="*/ 204 h 542"/>
                  <a:gd name="T16" fmla="*/ 133 w 331"/>
                  <a:gd name="T17" fmla="*/ 198 h 542"/>
                  <a:gd name="T18" fmla="*/ 122 w 331"/>
                  <a:gd name="T19" fmla="*/ 189 h 542"/>
                  <a:gd name="T20" fmla="*/ 113 w 331"/>
                  <a:gd name="T21" fmla="*/ 178 h 542"/>
                  <a:gd name="T22" fmla="*/ 106 w 331"/>
                  <a:gd name="T23" fmla="*/ 166 h 542"/>
                  <a:gd name="T24" fmla="*/ 102 w 331"/>
                  <a:gd name="T25" fmla="*/ 151 h 542"/>
                  <a:gd name="T26" fmla="*/ 101 w 331"/>
                  <a:gd name="T27" fmla="*/ 137 h 542"/>
                  <a:gd name="T28" fmla="*/ 102 w 331"/>
                  <a:gd name="T29" fmla="*/ 122 h 542"/>
                  <a:gd name="T30" fmla="*/ 106 w 331"/>
                  <a:gd name="T31" fmla="*/ 108 h 542"/>
                  <a:gd name="T32" fmla="*/ 165 w 331"/>
                  <a:gd name="T33" fmla="*/ 0 h 542"/>
                  <a:gd name="T34" fmla="*/ 224 w 331"/>
                  <a:gd name="T35" fmla="*/ 109 h 542"/>
                  <a:gd name="T36" fmla="*/ 229 w 331"/>
                  <a:gd name="T37" fmla="*/ 123 h 542"/>
                  <a:gd name="T38" fmla="*/ 230 w 331"/>
                  <a:gd name="T39" fmla="*/ 137 h 542"/>
                  <a:gd name="T40" fmla="*/ 229 w 331"/>
                  <a:gd name="T41" fmla="*/ 151 h 542"/>
                  <a:gd name="T42" fmla="*/ 224 w 331"/>
                  <a:gd name="T43" fmla="*/ 166 h 542"/>
                  <a:gd name="T44" fmla="*/ 218 w 331"/>
                  <a:gd name="T45" fmla="*/ 178 h 542"/>
                  <a:gd name="T46" fmla="*/ 208 w 331"/>
                  <a:gd name="T47" fmla="*/ 189 h 542"/>
                  <a:gd name="T48" fmla="*/ 198 w 331"/>
                  <a:gd name="T49" fmla="*/ 198 h 542"/>
                  <a:gd name="T50" fmla="*/ 186 w 331"/>
                  <a:gd name="T51" fmla="*/ 203 h 542"/>
                  <a:gd name="T52" fmla="*/ 180 w 331"/>
                  <a:gd name="T53" fmla="*/ 242 h 542"/>
                  <a:gd name="T54" fmla="*/ 330 w 331"/>
                  <a:gd name="T55" fmla="*/ 132 h 542"/>
                  <a:gd name="T56" fmla="*/ 179 w 331"/>
                  <a:gd name="T57" fmla="*/ 317 h 542"/>
                  <a:gd name="T58" fmla="*/ 180 w 331"/>
                  <a:gd name="T59" fmla="*/ 387 h 542"/>
                  <a:gd name="T60" fmla="*/ 320 w 331"/>
                  <a:gd name="T61" fmla="*/ 329 h 542"/>
                  <a:gd name="T62" fmla="*/ 331 w 331"/>
                  <a:gd name="T63" fmla="*/ 404 h 542"/>
                  <a:gd name="T64" fmla="*/ 180 w 331"/>
                  <a:gd name="T65" fmla="*/ 542 h 54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31"/>
                  <a:gd name="T100" fmla="*/ 0 h 542"/>
                  <a:gd name="T101" fmla="*/ 331 w 331"/>
                  <a:gd name="T102" fmla="*/ 542 h 54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31" h="542">
                    <a:moveTo>
                      <a:pt x="151" y="542"/>
                    </a:moveTo>
                    <a:lnTo>
                      <a:pt x="151" y="464"/>
                    </a:lnTo>
                    <a:lnTo>
                      <a:pt x="0" y="404"/>
                    </a:lnTo>
                    <a:lnTo>
                      <a:pt x="0" y="279"/>
                    </a:lnTo>
                    <a:lnTo>
                      <a:pt x="11" y="329"/>
                    </a:lnTo>
                    <a:lnTo>
                      <a:pt x="151" y="389"/>
                    </a:lnTo>
                    <a:lnTo>
                      <a:pt x="151" y="387"/>
                    </a:lnTo>
                    <a:lnTo>
                      <a:pt x="151" y="323"/>
                    </a:lnTo>
                    <a:lnTo>
                      <a:pt x="151" y="317"/>
                    </a:lnTo>
                    <a:lnTo>
                      <a:pt x="0" y="257"/>
                    </a:lnTo>
                    <a:lnTo>
                      <a:pt x="0" y="132"/>
                    </a:lnTo>
                    <a:lnTo>
                      <a:pt x="11" y="182"/>
                    </a:lnTo>
                    <a:lnTo>
                      <a:pt x="151" y="242"/>
                    </a:lnTo>
                    <a:lnTo>
                      <a:pt x="151" y="241"/>
                    </a:lnTo>
                    <a:lnTo>
                      <a:pt x="151" y="205"/>
                    </a:lnTo>
                    <a:lnTo>
                      <a:pt x="145" y="204"/>
                    </a:lnTo>
                    <a:lnTo>
                      <a:pt x="139" y="200"/>
                    </a:lnTo>
                    <a:lnTo>
                      <a:pt x="133" y="198"/>
                    </a:lnTo>
                    <a:lnTo>
                      <a:pt x="127" y="193"/>
                    </a:lnTo>
                    <a:lnTo>
                      <a:pt x="122" y="189"/>
                    </a:lnTo>
                    <a:lnTo>
                      <a:pt x="117" y="184"/>
                    </a:lnTo>
                    <a:lnTo>
                      <a:pt x="113" y="178"/>
                    </a:lnTo>
                    <a:lnTo>
                      <a:pt x="109" y="172"/>
                    </a:lnTo>
                    <a:lnTo>
                      <a:pt x="106" y="166"/>
                    </a:lnTo>
                    <a:lnTo>
                      <a:pt x="104" y="158"/>
                    </a:lnTo>
                    <a:lnTo>
                      <a:pt x="102" y="151"/>
                    </a:lnTo>
                    <a:lnTo>
                      <a:pt x="101" y="144"/>
                    </a:lnTo>
                    <a:lnTo>
                      <a:pt x="101" y="137"/>
                    </a:lnTo>
                    <a:lnTo>
                      <a:pt x="101" y="129"/>
                    </a:lnTo>
                    <a:lnTo>
                      <a:pt x="102" y="122"/>
                    </a:lnTo>
                    <a:lnTo>
                      <a:pt x="104" y="115"/>
                    </a:lnTo>
                    <a:lnTo>
                      <a:pt x="106" y="108"/>
                    </a:lnTo>
                    <a:lnTo>
                      <a:pt x="109" y="102"/>
                    </a:lnTo>
                    <a:lnTo>
                      <a:pt x="165" y="0"/>
                    </a:lnTo>
                    <a:lnTo>
                      <a:pt x="220" y="102"/>
                    </a:lnTo>
                    <a:lnTo>
                      <a:pt x="224" y="109"/>
                    </a:lnTo>
                    <a:lnTo>
                      <a:pt x="227" y="115"/>
                    </a:lnTo>
                    <a:lnTo>
                      <a:pt x="229" y="123"/>
                    </a:lnTo>
                    <a:lnTo>
                      <a:pt x="229" y="130"/>
                    </a:lnTo>
                    <a:lnTo>
                      <a:pt x="230" y="137"/>
                    </a:lnTo>
                    <a:lnTo>
                      <a:pt x="229" y="144"/>
                    </a:lnTo>
                    <a:lnTo>
                      <a:pt x="229" y="151"/>
                    </a:lnTo>
                    <a:lnTo>
                      <a:pt x="227" y="159"/>
                    </a:lnTo>
                    <a:lnTo>
                      <a:pt x="224" y="166"/>
                    </a:lnTo>
                    <a:lnTo>
                      <a:pt x="221" y="172"/>
                    </a:lnTo>
                    <a:lnTo>
                      <a:pt x="218" y="178"/>
                    </a:lnTo>
                    <a:lnTo>
                      <a:pt x="213" y="184"/>
                    </a:lnTo>
                    <a:lnTo>
                      <a:pt x="208" y="189"/>
                    </a:lnTo>
                    <a:lnTo>
                      <a:pt x="204" y="193"/>
                    </a:lnTo>
                    <a:lnTo>
                      <a:pt x="198" y="198"/>
                    </a:lnTo>
                    <a:lnTo>
                      <a:pt x="192" y="200"/>
                    </a:lnTo>
                    <a:lnTo>
                      <a:pt x="186" y="203"/>
                    </a:lnTo>
                    <a:lnTo>
                      <a:pt x="180" y="205"/>
                    </a:lnTo>
                    <a:lnTo>
                      <a:pt x="180" y="242"/>
                    </a:lnTo>
                    <a:lnTo>
                      <a:pt x="319" y="182"/>
                    </a:lnTo>
                    <a:lnTo>
                      <a:pt x="330" y="132"/>
                    </a:lnTo>
                    <a:lnTo>
                      <a:pt x="330" y="257"/>
                    </a:lnTo>
                    <a:lnTo>
                      <a:pt x="179" y="317"/>
                    </a:lnTo>
                    <a:lnTo>
                      <a:pt x="180" y="324"/>
                    </a:lnTo>
                    <a:lnTo>
                      <a:pt x="180" y="387"/>
                    </a:lnTo>
                    <a:lnTo>
                      <a:pt x="180" y="389"/>
                    </a:lnTo>
                    <a:lnTo>
                      <a:pt x="320" y="329"/>
                    </a:lnTo>
                    <a:lnTo>
                      <a:pt x="331" y="279"/>
                    </a:lnTo>
                    <a:lnTo>
                      <a:pt x="331" y="404"/>
                    </a:lnTo>
                    <a:lnTo>
                      <a:pt x="180" y="464"/>
                    </a:lnTo>
                    <a:lnTo>
                      <a:pt x="180" y="542"/>
                    </a:lnTo>
                    <a:lnTo>
                      <a:pt x="151" y="542"/>
                    </a:lnTo>
                    <a:close/>
                  </a:path>
                </a:pathLst>
              </a:custGeom>
              <a:solidFill>
                <a:srgbClr val="000000"/>
              </a:solidFill>
              <a:ln w="0">
                <a:solidFill>
                  <a:srgbClr val="000000"/>
                </a:solidFill>
                <a:prstDash val="solid"/>
                <a:round/>
                <a:headEnd/>
                <a:tailEnd/>
              </a:ln>
            </p:spPr>
            <p:txBody>
              <a:bodyPr/>
              <a:lstStyle/>
              <a:p>
                <a:endParaRPr lang="en-US"/>
              </a:p>
            </p:txBody>
          </p:sp>
          <p:sp>
            <p:nvSpPr>
              <p:cNvPr id="676" name="Freeform 563"/>
              <p:cNvSpPr>
                <a:spLocks/>
              </p:cNvSpPr>
              <p:nvPr/>
            </p:nvSpPr>
            <p:spPr bwMode="auto">
              <a:xfrm>
                <a:off x="3535" y="2998"/>
                <a:ext cx="329" cy="542"/>
              </a:xfrm>
              <a:custGeom>
                <a:avLst/>
                <a:gdLst>
                  <a:gd name="T0" fmla="*/ 151 w 329"/>
                  <a:gd name="T1" fmla="*/ 464 h 542"/>
                  <a:gd name="T2" fmla="*/ 0 w 329"/>
                  <a:gd name="T3" fmla="*/ 279 h 542"/>
                  <a:gd name="T4" fmla="*/ 151 w 329"/>
                  <a:gd name="T5" fmla="*/ 390 h 542"/>
                  <a:gd name="T6" fmla="*/ 151 w 329"/>
                  <a:gd name="T7" fmla="*/ 325 h 542"/>
                  <a:gd name="T8" fmla="*/ 0 w 329"/>
                  <a:gd name="T9" fmla="*/ 257 h 542"/>
                  <a:gd name="T10" fmla="*/ 11 w 329"/>
                  <a:gd name="T11" fmla="*/ 182 h 542"/>
                  <a:gd name="T12" fmla="*/ 151 w 329"/>
                  <a:gd name="T13" fmla="*/ 240 h 542"/>
                  <a:gd name="T14" fmla="*/ 145 w 329"/>
                  <a:gd name="T15" fmla="*/ 204 h 542"/>
                  <a:gd name="T16" fmla="*/ 132 w 329"/>
                  <a:gd name="T17" fmla="*/ 198 h 542"/>
                  <a:gd name="T18" fmla="*/ 122 w 329"/>
                  <a:gd name="T19" fmla="*/ 189 h 542"/>
                  <a:gd name="T20" fmla="*/ 113 w 329"/>
                  <a:gd name="T21" fmla="*/ 178 h 542"/>
                  <a:gd name="T22" fmla="*/ 106 w 329"/>
                  <a:gd name="T23" fmla="*/ 166 h 542"/>
                  <a:gd name="T24" fmla="*/ 102 w 329"/>
                  <a:gd name="T25" fmla="*/ 152 h 542"/>
                  <a:gd name="T26" fmla="*/ 100 w 329"/>
                  <a:gd name="T27" fmla="*/ 137 h 542"/>
                  <a:gd name="T28" fmla="*/ 102 w 329"/>
                  <a:gd name="T29" fmla="*/ 122 h 542"/>
                  <a:gd name="T30" fmla="*/ 106 w 329"/>
                  <a:gd name="T31" fmla="*/ 108 h 542"/>
                  <a:gd name="T32" fmla="*/ 165 w 329"/>
                  <a:gd name="T33" fmla="*/ 0 h 542"/>
                  <a:gd name="T34" fmla="*/ 224 w 329"/>
                  <a:gd name="T35" fmla="*/ 109 h 542"/>
                  <a:gd name="T36" fmla="*/ 228 w 329"/>
                  <a:gd name="T37" fmla="*/ 123 h 542"/>
                  <a:gd name="T38" fmla="*/ 229 w 329"/>
                  <a:gd name="T39" fmla="*/ 137 h 542"/>
                  <a:gd name="T40" fmla="*/ 228 w 329"/>
                  <a:gd name="T41" fmla="*/ 152 h 542"/>
                  <a:gd name="T42" fmla="*/ 224 w 329"/>
                  <a:gd name="T43" fmla="*/ 166 h 542"/>
                  <a:gd name="T44" fmla="*/ 217 w 329"/>
                  <a:gd name="T45" fmla="*/ 178 h 542"/>
                  <a:gd name="T46" fmla="*/ 208 w 329"/>
                  <a:gd name="T47" fmla="*/ 189 h 542"/>
                  <a:gd name="T48" fmla="*/ 197 w 329"/>
                  <a:gd name="T49" fmla="*/ 198 h 542"/>
                  <a:gd name="T50" fmla="*/ 185 w 329"/>
                  <a:gd name="T51" fmla="*/ 204 h 542"/>
                  <a:gd name="T52" fmla="*/ 180 w 329"/>
                  <a:gd name="T53" fmla="*/ 242 h 542"/>
                  <a:gd name="T54" fmla="*/ 329 w 329"/>
                  <a:gd name="T55" fmla="*/ 133 h 542"/>
                  <a:gd name="T56" fmla="*/ 179 w 329"/>
                  <a:gd name="T57" fmla="*/ 318 h 542"/>
                  <a:gd name="T58" fmla="*/ 180 w 329"/>
                  <a:gd name="T59" fmla="*/ 387 h 542"/>
                  <a:gd name="T60" fmla="*/ 319 w 329"/>
                  <a:gd name="T61" fmla="*/ 330 h 542"/>
                  <a:gd name="T62" fmla="*/ 329 w 329"/>
                  <a:gd name="T63" fmla="*/ 405 h 542"/>
                  <a:gd name="T64" fmla="*/ 180 w 329"/>
                  <a:gd name="T65" fmla="*/ 542 h 54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29"/>
                  <a:gd name="T100" fmla="*/ 0 h 542"/>
                  <a:gd name="T101" fmla="*/ 329 w 329"/>
                  <a:gd name="T102" fmla="*/ 542 h 54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29" h="542">
                    <a:moveTo>
                      <a:pt x="151" y="542"/>
                    </a:moveTo>
                    <a:lnTo>
                      <a:pt x="151" y="464"/>
                    </a:lnTo>
                    <a:lnTo>
                      <a:pt x="0" y="405"/>
                    </a:lnTo>
                    <a:lnTo>
                      <a:pt x="0" y="279"/>
                    </a:lnTo>
                    <a:lnTo>
                      <a:pt x="11" y="330"/>
                    </a:lnTo>
                    <a:lnTo>
                      <a:pt x="151" y="390"/>
                    </a:lnTo>
                    <a:lnTo>
                      <a:pt x="151" y="387"/>
                    </a:lnTo>
                    <a:lnTo>
                      <a:pt x="151" y="325"/>
                    </a:lnTo>
                    <a:lnTo>
                      <a:pt x="151" y="318"/>
                    </a:lnTo>
                    <a:lnTo>
                      <a:pt x="0" y="257"/>
                    </a:lnTo>
                    <a:lnTo>
                      <a:pt x="0" y="133"/>
                    </a:lnTo>
                    <a:lnTo>
                      <a:pt x="11" y="182"/>
                    </a:lnTo>
                    <a:lnTo>
                      <a:pt x="151" y="242"/>
                    </a:lnTo>
                    <a:lnTo>
                      <a:pt x="151" y="240"/>
                    </a:lnTo>
                    <a:lnTo>
                      <a:pt x="151" y="206"/>
                    </a:lnTo>
                    <a:lnTo>
                      <a:pt x="145" y="204"/>
                    </a:lnTo>
                    <a:lnTo>
                      <a:pt x="138" y="201"/>
                    </a:lnTo>
                    <a:lnTo>
                      <a:pt x="132" y="198"/>
                    </a:lnTo>
                    <a:lnTo>
                      <a:pt x="127" y="194"/>
                    </a:lnTo>
                    <a:lnTo>
                      <a:pt x="122" y="189"/>
                    </a:lnTo>
                    <a:lnTo>
                      <a:pt x="117" y="184"/>
                    </a:lnTo>
                    <a:lnTo>
                      <a:pt x="113" y="178"/>
                    </a:lnTo>
                    <a:lnTo>
                      <a:pt x="109" y="172"/>
                    </a:lnTo>
                    <a:lnTo>
                      <a:pt x="106" y="166"/>
                    </a:lnTo>
                    <a:lnTo>
                      <a:pt x="104" y="158"/>
                    </a:lnTo>
                    <a:lnTo>
                      <a:pt x="102" y="152"/>
                    </a:lnTo>
                    <a:lnTo>
                      <a:pt x="100" y="144"/>
                    </a:lnTo>
                    <a:lnTo>
                      <a:pt x="100" y="137"/>
                    </a:lnTo>
                    <a:lnTo>
                      <a:pt x="100" y="130"/>
                    </a:lnTo>
                    <a:lnTo>
                      <a:pt x="102" y="122"/>
                    </a:lnTo>
                    <a:lnTo>
                      <a:pt x="104" y="115"/>
                    </a:lnTo>
                    <a:lnTo>
                      <a:pt x="106" y="108"/>
                    </a:lnTo>
                    <a:lnTo>
                      <a:pt x="109" y="102"/>
                    </a:lnTo>
                    <a:lnTo>
                      <a:pt x="165" y="0"/>
                    </a:lnTo>
                    <a:lnTo>
                      <a:pt x="220" y="102"/>
                    </a:lnTo>
                    <a:lnTo>
                      <a:pt x="224" y="109"/>
                    </a:lnTo>
                    <a:lnTo>
                      <a:pt x="226" y="115"/>
                    </a:lnTo>
                    <a:lnTo>
                      <a:pt x="228" y="123"/>
                    </a:lnTo>
                    <a:lnTo>
                      <a:pt x="229" y="130"/>
                    </a:lnTo>
                    <a:lnTo>
                      <a:pt x="229" y="137"/>
                    </a:lnTo>
                    <a:lnTo>
                      <a:pt x="229" y="145"/>
                    </a:lnTo>
                    <a:lnTo>
                      <a:pt x="228" y="152"/>
                    </a:lnTo>
                    <a:lnTo>
                      <a:pt x="226" y="159"/>
                    </a:lnTo>
                    <a:lnTo>
                      <a:pt x="224" y="166"/>
                    </a:lnTo>
                    <a:lnTo>
                      <a:pt x="221" y="172"/>
                    </a:lnTo>
                    <a:lnTo>
                      <a:pt x="217" y="178"/>
                    </a:lnTo>
                    <a:lnTo>
                      <a:pt x="213" y="184"/>
                    </a:lnTo>
                    <a:lnTo>
                      <a:pt x="208" y="189"/>
                    </a:lnTo>
                    <a:lnTo>
                      <a:pt x="203" y="194"/>
                    </a:lnTo>
                    <a:lnTo>
                      <a:pt x="197" y="198"/>
                    </a:lnTo>
                    <a:lnTo>
                      <a:pt x="191" y="201"/>
                    </a:lnTo>
                    <a:lnTo>
                      <a:pt x="185" y="204"/>
                    </a:lnTo>
                    <a:lnTo>
                      <a:pt x="180" y="206"/>
                    </a:lnTo>
                    <a:lnTo>
                      <a:pt x="180" y="242"/>
                    </a:lnTo>
                    <a:lnTo>
                      <a:pt x="319" y="182"/>
                    </a:lnTo>
                    <a:lnTo>
                      <a:pt x="329" y="133"/>
                    </a:lnTo>
                    <a:lnTo>
                      <a:pt x="329" y="257"/>
                    </a:lnTo>
                    <a:lnTo>
                      <a:pt x="179" y="318"/>
                    </a:lnTo>
                    <a:lnTo>
                      <a:pt x="180" y="325"/>
                    </a:lnTo>
                    <a:lnTo>
                      <a:pt x="180" y="387"/>
                    </a:lnTo>
                    <a:lnTo>
                      <a:pt x="180" y="390"/>
                    </a:lnTo>
                    <a:lnTo>
                      <a:pt x="319" y="330"/>
                    </a:lnTo>
                    <a:lnTo>
                      <a:pt x="329" y="279"/>
                    </a:lnTo>
                    <a:lnTo>
                      <a:pt x="329" y="405"/>
                    </a:lnTo>
                    <a:lnTo>
                      <a:pt x="180" y="464"/>
                    </a:lnTo>
                    <a:lnTo>
                      <a:pt x="180" y="542"/>
                    </a:lnTo>
                    <a:lnTo>
                      <a:pt x="151" y="542"/>
                    </a:lnTo>
                    <a:close/>
                  </a:path>
                </a:pathLst>
              </a:custGeom>
              <a:solidFill>
                <a:srgbClr val="FFFF00"/>
              </a:solidFill>
              <a:ln w="0">
                <a:solidFill>
                  <a:srgbClr val="000000"/>
                </a:solidFill>
                <a:prstDash val="solid"/>
                <a:round/>
                <a:headEnd/>
                <a:tailEnd/>
              </a:ln>
            </p:spPr>
            <p:txBody>
              <a:bodyPr/>
              <a:lstStyle/>
              <a:p>
                <a:endParaRPr lang="en-US"/>
              </a:p>
            </p:txBody>
          </p:sp>
          <p:sp>
            <p:nvSpPr>
              <p:cNvPr id="677" name="Freeform 564"/>
              <p:cNvSpPr>
                <a:spLocks/>
              </p:cNvSpPr>
              <p:nvPr/>
            </p:nvSpPr>
            <p:spPr bwMode="auto">
              <a:xfrm>
                <a:off x="3686" y="3305"/>
                <a:ext cx="591" cy="570"/>
              </a:xfrm>
              <a:custGeom>
                <a:avLst/>
                <a:gdLst>
                  <a:gd name="T0" fmla="*/ 40 w 591"/>
                  <a:gd name="T1" fmla="*/ 131 h 570"/>
                  <a:gd name="T2" fmla="*/ 29 w 591"/>
                  <a:gd name="T3" fmla="*/ 134 h 570"/>
                  <a:gd name="T4" fmla="*/ 18 w 591"/>
                  <a:gd name="T5" fmla="*/ 141 h 570"/>
                  <a:gd name="T6" fmla="*/ 10 w 591"/>
                  <a:gd name="T7" fmla="*/ 150 h 570"/>
                  <a:gd name="T8" fmla="*/ 5 w 591"/>
                  <a:gd name="T9" fmla="*/ 160 h 570"/>
                  <a:gd name="T10" fmla="*/ 0 w 591"/>
                  <a:gd name="T11" fmla="*/ 172 h 570"/>
                  <a:gd name="T12" fmla="*/ 0 w 591"/>
                  <a:gd name="T13" fmla="*/ 180 h 570"/>
                  <a:gd name="T14" fmla="*/ 15 w 591"/>
                  <a:gd name="T15" fmla="*/ 420 h 570"/>
                  <a:gd name="T16" fmla="*/ 591 w 591"/>
                  <a:gd name="T17" fmla="*/ 170 h 570"/>
                  <a:gd name="T18" fmla="*/ 306 w 591"/>
                  <a:gd name="T19" fmla="*/ 21 h 570"/>
                  <a:gd name="T20" fmla="*/ 289 w 591"/>
                  <a:gd name="T21" fmla="*/ 14 h 570"/>
                  <a:gd name="T22" fmla="*/ 269 w 591"/>
                  <a:gd name="T23" fmla="*/ 9 h 570"/>
                  <a:gd name="T24" fmla="*/ 249 w 591"/>
                  <a:gd name="T25" fmla="*/ 5 h 570"/>
                  <a:gd name="T26" fmla="*/ 228 w 591"/>
                  <a:gd name="T27" fmla="*/ 2 h 570"/>
                  <a:gd name="T28" fmla="*/ 206 w 591"/>
                  <a:gd name="T29" fmla="*/ 0 h 570"/>
                  <a:gd name="T30" fmla="*/ 182 w 591"/>
                  <a:gd name="T31" fmla="*/ 0 h 570"/>
                  <a:gd name="T32" fmla="*/ 160 w 591"/>
                  <a:gd name="T33" fmla="*/ 0 h 570"/>
                  <a:gd name="T34" fmla="*/ 137 w 591"/>
                  <a:gd name="T35" fmla="*/ 2 h 570"/>
                  <a:gd name="T36" fmla="*/ 116 w 591"/>
                  <a:gd name="T37" fmla="*/ 5 h 570"/>
                  <a:gd name="T38" fmla="*/ 95 w 591"/>
                  <a:gd name="T39" fmla="*/ 9 h 570"/>
                  <a:gd name="T40" fmla="*/ 76 w 591"/>
                  <a:gd name="T41" fmla="*/ 14 h 570"/>
                  <a:gd name="T42" fmla="*/ 58 w 591"/>
                  <a:gd name="T43" fmla="*/ 20 h 570"/>
                  <a:gd name="T44" fmla="*/ 43 w 591"/>
                  <a:gd name="T45" fmla="*/ 28 h 570"/>
                  <a:gd name="T46" fmla="*/ 29 w 591"/>
                  <a:gd name="T47" fmla="*/ 35 h 570"/>
                  <a:gd name="T48" fmla="*/ 18 w 591"/>
                  <a:gd name="T49" fmla="*/ 43 h 570"/>
                  <a:gd name="T50" fmla="*/ 10 w 591"/>
                  <a:gd name="T51" fmla="*/ 53 h 570"/>
                  <a:gd name="T52" fmla="*/ 3 w 591"/>
                  <a:gd name="T53" fmla="*/ 62 h 570"/>
                  <a:gd name="T54" fmla="*/ 0 w 591"/>
                  <a:gd name="T55" fmla="*/ 72 h 570"/>
                  <a:gd name="T56" fmla="*/ 0 w 591"/>
                  <a:gd name="T57" fmla="*/ 82 h 570"/>
                  <a:gd name="T58" fmla="*/ 2 w 591"/>
                  <a:gd name="T59" fmla="*/ 91 h 570"/>
                  <a:gd name="T60" fmla="*/ 7 w 591"/>
                  <a:gd name="T61" fmla="*/ 101 h 570"/>
                  <a:gd name="T62" fmla="*/ 16 w 591"/>
                  <a:gd name="T63" fmla="*/ 109 h 570"/>
                  <a:gd name="T64" fmla="*/ 26 w 591"/>
                  <a:gd name="T65" fmla="*/ 118 h 570"/>
                  <a:gd name="T66" fmla="*/ 38 w 591"/>
                  <a:gd name="T67" fmla="*/ 127 h 57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591"/>
                  <a:gd name="T103" fmla="*/ 0 h 570"/>
                  <a:gd name="T104" fmla="*/ 591 w 591"/>
                  <a:gd name="T105" fmla="*/ 570 h 57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591" h="570">
                    <a:moveTo>
                      <a:pt x="46" y="130"/>
                    </a:moveTo>
                    <a:lnTo>
                      <a:pt x="40" y="131"/>
                    </a:lnTo>
                    <a:lnTo>
                      <a:pt x="34" y="132"/>
                    </a:lnTo>
                    <a:lnTo>
                      <a:pt x="29" y="134"/>
                    </a:lnTo>
                    <a:lnTo>
                      <a:pt x="23" y="137"/>
                    </a:lnTo>
                    <a:lnTo>
                      <a:pt x="18" y="141"/>
                    </a:lnTo>
                    <a:lnTo>
                      <a:pt x="15" y="145"/>
                    </a:lnTo>
                    <a:lnTo>
                      <a:pt x="10" y="150"/>
                    </a:lnTo>
                    <a:lnTo>
                      <a:pt x="7" y="155"/>
                    </a:lnTo>
                    <a:lnTo>
                      <a:pt x="5" y="160"/>
                    </a:lnTo>
                    <a:lnTo>
                      <a:pt x="2" y="166"/>
                    </a:lnTo>
                    <a:lnTo>
                      <a:pt x="0" y="172"/>
                    </a:lnTo>
                    <a:lnTo>
                      <a:pt x="0" y="179"/>
                    </a:lnTo>
                    <a:lnTo>
                      <a:pt x="0" y="180"/>
                    </a:lnTo>
                    <a:lnTo>
                      <a:pt x="0" y="400"/>
                    </a:lnTo>
                    <a:lnTo>
                      <a:pt x="15" y="420"/>
                    </a:lnTo>
                    <a:lnTo>
                      <a:pt x="294" y="570"/>
                    </a:lnTo>
                    <a:lnTo>
                      <a:pt x="591" y="170"/>
                    </a:lnTo>
                    <a:lnTo>
                      <a:pt x="314" y="24"/>
                    </a:lnTo>
                    <a:lnTo>
                      <a:pt x="306" y="21"/>
                    </a:lnTo>
                    <a:lnTo>
                      <a:pt x="298" y="18"/>
                    </a:lnTo>
                    <a:lnTo>
                      <a:pt x="289" y="14"/>
                    </a:lnTo>
                    <a:lnTo>
                      <a:pt x="279" y="12"/>
                    </a:lnTo>
                    <a:lnTo>
                      <a:pt x="269" y="9"/>
                    </a:lnTo>
                    <a:lnTo>
                      <a:pt x="259" y="8"/>
                    </a:lnTo>
                    <a:lnTo>
                      <a:pt x="249" y="5"/>
                    </a:lnTo>
                    <a:lnTo>
                      <a:pt x="238" y="4"/>
                    </a:lnTo>
                    <a:lnTo>
                      <a:pt x="228" y="2"/>
                    </a:lnTo>
                    <a:lnTo>
                      <a:pt x="217" y="1"/>
                    </a:lnTo>
                    <a:lnTo>
                      <a:pt x="206" y="0"/>
                    </a:lnTo>
                    <a:lnTo>
                      <a:pt x="194" y="0"/>
                    </a:lnTo>
                    <a:lnTo>
                      <a:pt x="182" y="0"/>
                    </a:lnTo>
                    <a:lnTo>
                      <a:pt x="171" y="0"/>
                    </a:lnTo>
                    <a:lnTo>
                      <a:pt x="160" y="0"/>
                    </a:lnTo>
                    <a:lnTo>
                      <a:pt x="149" y="1"/>
                    </a:lnTo>
                    <a:lnTo>
                      <a:pt x="137" y="2"/>
                    </a:lnTo>
                    <a:lnTo>
                      <a:pt x="127" y="4"/>
                    </a:lnTo>
                    <a:lnTo>
                      <a:pt x="116" y="5"/>
                    </a:lnTo>
                    <a:lnTo>
                      <a:pt x="105" y="8"/>
                    </a:lnTo>
                    <a:lnTo>
                      <a:pt x="95" y="9"/>
                    </a:lnTo>
                    <a:lnTo>
                      <a:pt x="85" y="12"/>
                    </a:lnTo>
                    <a:lnTo>
                      <a:pt x="76" y="14"/>
                    </a:lnTo>
                    <a:lnTo>
                      <a:pt x="67" y="18"/>
                    </a:lnTo>
                    <a:lnTo>
                      <a:pt x="58" y="20"/>
                    </a:lnTo>
                    <a:lnTo>
                      <a:pt x="50" y="24"/>
                    </a:lnTo>
                    <a:lnTo>
                      <a:pt x="43" y="28"/>
                    </a:lnTo>
                    <a:lnTo>
                      <a:pt x="36" y="32"/>
                    </a:lnTo>
                    <a:lnTo>
                      <a:pt x="29" y="35"/>
                    </a:lnTo>
                    <a:lnTo>
                      <a:pt x="23" y="40"/>
                    </a:lnTo>
                    <a:lnTo>
                      <a:pt x="18" y="43"/>
                    </a:lnTo>
                    <a:lnTo>
                      <a:pt x="14" y="48"/>
                    </a:lnTo>
                    <a:lnTo>
                      <a:pt x="10" y="53"/>
                    </a:lnTo>
                    <a:lnTo>
                      <a:pt x="6" y="57"/>
                    </a:lnTo>
                    <a:lnTo>
                      <a:pt x="3" y="62"/>
                    </a:lnTo>
                    <a:lnTo>
                      <a:pt x="1" y="67"/>
                    </a:lnTo>
                    <a:lnTo>
                      <a:pt x="0" y="72"/>
                    </a:lnTo>
                    <a:lnTo>
                      <a:pt x="0" y="77"/>
                    </a:lnTo>
                    <a:lnTo>
                      <a:pt x="0" y="82"/>
                    </a:lnTo>
                    <a:lnTo>
                      <a:pt x="1" y="86"/>
                    </a:lnTo>
                    <a:lnTo>
                      <a:pt x="2" y="91"/>
                    </a:lnTo>
                    <a:lnTo>
                      <a:pt x="5" y="96"/>
                    </a:lnTo>
                    <a:lnTo>
                      <a:pt x="7" y="101"/>
                    </a:lnTo>
                    <a:lnTo>
                      <a:pt x="11" y="105"/>
                    </a:lnTo>
                    <a:lnTo>
                      <a:pt x="16" y="109"/>
                    </a:lnTo>
                    <a:lnTo>
                      <a:pt x="20" y="114"/>
                    </a:lnTo>
                    <a:lnTo>
                      <a:pt x="26" y="118"/>
                    </a:lnTo>
                    <a:lnTo>
                      <a:pt x="32" y="122"/>
                    </a:lnTo>
                    <a:lnTo>
                      <a:pt x="38" y="127"/>
                    </a:lnTo>
                    <a:lnTo>
                      <a:pt x="46" y="130"/>
                    </a:lnTo>
                    <a:close/>
                  </a:path>
                </a:pathLst>
              </a:custGeom>
              <a:solidFill>
                <a:srgbClr val="461900"/>
              </a:solidFill>
              <a:ln w="0">
                <a:solidFill>
                  <a:srgbClr val="000000"/>
                </a:solidFill>
                <a:prstDash val="solid"/>
                <a:round/>
                <a:headEnd/>
                <a:tailEnd/>
              </a:ln>
            </p:spPr>
            <p:txBody>
              <a:bodyPr/>
              <a:lstStyle/>
              <a:p>
                <a:endParaRPr lang="en-US"/>
              </a:p>
            </p:txBody>
          </p:sp>
          <p:sp>
            <p:nvSpPr>
              <p:cNvPr id="678" name="Line 565"/>
              <p:cNvSpPr>
                <a:spLocks noChangeShapeType="1"/>
              </p:cNvSpPr>
              <p:nvPr/>
            </p:nvSpPr>
            <p:spPr bwMode="auto">
              <a:xfrm flipH="1" flipV="1">
                <a:off x="3700" y="3725"/>
                <a:ext cx="280" cy="150"/>
              </a:xfrm>
              <a:prstGeom prst="line">
                <a:avLst/>
              </a:prstGeom>
              <a:noFill/>
              <a:ln w="0">
                <a:solidFill>
                  <a:srgbClr val="000000"/>
                </a:solidFill>
                <a:round/>
                <a:headEnd/>
                <a:tailEnd/>
              </a:ln>
            </p:spPr>
            <p:txBody>
              <a:bodyPr/>
              <a:lstStyle/>
              <a:p>
                <a:endParaRPr lang="en-US"/>
              </a:p>
            </p:txBody>
          </p:sp>
          <p:sp>
            <p:nvSpPr>
              <p:cNvPr id="679" name="Line 566"/>
              <p:cNvSpPr>
                <a:spLocks noChangeShapeType="1"/>
              </p:cNvSpPr>
              <p:nvPr/>
            </p:nvSpPr>
            <p:spPr bwMode="auto">
              <a:xfrm>
                <a:off x="3732" y="3435"/>
                <a:ext cx="280" cy="150"/>
              </a:xfrm>
              <a:prstGeom prst="line">
                <a:avLst/>
              </a:prstGeom>
              <a:noFill/>
              <a:ln w="0">
                <a:solidFill>
                  <a:srgbClr val="000000"/>
                </a:solidFill>
                <a:round/>
                <a:headEnd/>
                <a:tailEnd/>
              </a:ln>
            </p:spPr>
            <p:txBody>
              <a:bodyPr/>
              <a:lstStyle/>
              <a:p>
                <a:endParaRPr lang="en-US"/>
              </a:p>
            </p:txBody>
          </p:sp>
          <p:sp>
            <p:nvSpPr>
              <p:cNvPr id="680" name="Freeform 567"/>
              <p:cNvSpPr>
                <a:spLocks/>
              </p:cNvSpPr>
              <p:nvPr/>
            </p:nvSpPr>
            <p:spPr bwMode="auto">
              <a:xfrm>
                <a:off x="3965" y="3454"/>
                <a:ext cx="367" cy="421"/>
              </a:xfrm>
              <a:custGeom>
                <a:avLst/>
                <a:gdLst>
                  <a:gd name="T0" fmla="*/ 35 w 367"/>
                  <a:gd name="T1" fmla="*/ 133 h 421"/>
                  <a:gd name="T2" fmla="*/ 11 w 367"/>
                  <a:gd name="T3" fmla="*/ 151 h 421"/>
                  <a:gd name="T4" fmla="*/ 1 w 367"/>
                  <a:gd name="T5" fmla="*/ 174 h 421"/>
                  <a:gd name="T6" fmla="*/ 15 w 367"/>
                  <a:gd name="T7" fmla="*/ 421 h 421"/>
                  <a:gd name="T8" fmla="*/ 367 w 367"/>
                  <a:gd name="T9" fmla="*/ 401 h 421"/>
                  <a:gd name="T10" fmla="*/ 366 w 367"/>
                  <a:gd name="T11" fmla="*/ 174 h 421"/>
                  <a:gd name="T12" fmla="*/ 362 w 367"/>
                  <a:gd name="T13" fmla="*/ 162 h 421"/>
                  <a:gd name="T14" fmla="*/ 356 w 367"/>
                  <a:gd name="T15" fmla="*/ 151 h 421"/>
                  <a:gd name="T16" fmla="*/ 347 w 367"/>
                  <a:gd name="T17" fmla="*/ 142 h 421"/>
                  <a:gd name="T18" fmla="*/ 337 w 367"/>
                  <a:gd name="T19" fmla="*/ 135 h 421"/>
                  <a:gd name="T20" fmla="*/ 327 w 367"/>
                  <a:gd name="T21" fmla="*/ 132 h 421"/>
                  <a:gd name="T22" fmla="*/ 320 w 367"/>
                  <a:gd name="T23" fmla="*/ 131 h 421"/>
                  <a:gd name="T24" fmla="*/ 334 w 367"/>
                  <a:gd name="T25" fmla="*/ 123 h 421"/>
                  <a:gd name="T26" fmla="*/ 346 w 367"/>
                  <a:gd name="T27" fmla="*/ 114 h 421"/>
                  <a:gd name="T28" fmla="*/ 355 w 367"/>
                  <a:gd name="T29" fmla="*/ 106 h 421"/>
                  <a:gd name="T30" fmla="*/ 361 w 367"/>
                  <a:gd name="T31" fmla="*/ 96 h 421"/>
                  <a:gd name="T32" fmla="*/ 365 w 367"/>
                  <a:gd name="T33" fmla="*/ 86 h 421"/>
                  <a:gd name="T34" fmla="*/ 366 w 367"/>
                  <a:gd name="T35" fmla="*/ 78 h 421"/>
                  <a:gd name="T36" fmla="*/ 365 w 367"/>
                  <a:gd name="T37" fmla="*/ 68 h 421"/>
                  <a:gd name="T38" fmla="*/ 360 w 367"/>
                  <a:gd name="T39" fmla="*/ 58 h 421"/>
                  <a:gd name="T40" fmla="*/ 352 w 367"/>
                  <a:gd name="T41" fmla="*/ 49 h 421"/>
                  <a:gd name="T42" fmla="*/ 343 w 367"/>
                  <a:gd name="T43" fmla="*/ 41 h 421"/>
                  <a:gd name="T44" fmla="*/ 330 w 367"/>
                  <a:gd name="T45" fmla="*/ 32 h 421"/>
                  <a:gd name="T46" fmla="*/ 316 w 367"/>
                  <a:gd name="T47" fmla="*/ 25 h 421"/>
                  <a:gd name="T48" fmla="*/ 299 w 367"/>
                  <a:gd name="T49" fmla="*/ 17 h 421"/>
                  <a:gd name="T50" fmla="*/ 280 w 367"/>
                  <a:gd name="T51" fmla="*/ 13 h 421"/>
                  <a:gd name="T52" fmla="*/ 260 w 367"/>
                  <a:gd name="T53" fmla="*/ 8 h 421"/>
                  <a:gd name="T54" fmla="*/ 239 w 367"/>
                  <a:gd name="T55" fmla="*/ 4 h 421"/>
                  <a:gd name="T56" fmla="*/ 217 w 367"/>
                  <a:gd name="T57" fmla="*/ 2 h 421"/>
                  <a:gd name="T58" fmla="*/ 195 w 367"/>
                  <a:gd name="T59" fmla="*/ 1 h 421"/>
                  <a:gd name="T60" fmla="*/ 172 w 367"/>
                  <a:gd name="T61" fmla="*/ 1 h 421"/>
                  <a:gd name="T62" fmla="*/ 149 w 367"/>
                  <a:gd name="T63" fmla="*/ 2 h 421"/>
                  <a:gd name="T64" fmla="*/ 128 w 367"/>
                  <a:gd name="T65" fmla="*/ 4 h 421"/>
                  <a:gd name="T66" fmla="*/ 107 w 367"/>
                  <a:gd name="T67" fmla="*/ 8 h 421"/>
                  <a:gd name="T68" fmla="*/ 87 w 367"/>
                  <a:gd name="T69" fmla="*/ 13 h 421"/>
                  <a:gd name="T70" fmla="*/ 68 w 367"/>
                  <a:gd name="T71" fmla="*/ 17 h 421"/>
                  <a:gd name="T72" fmla="*/ 51 w 367"/>
                  <a:gd name="T73" fmla="*/ 25 h 421"/>
                  <a:gd name="T74" fmla="*/ 36 w 367"/>
                  <a:gd name="T75" fmla="*/ 32 h 421"/>
                  <a:gd name="T76" fmla="*/ 25 w 367"/>
                  <a:gd name="T77" fmla="*/ 41 h 421"/>
                  <a:gd name="T78" fmla="*/ 14 w 367"/>
                  <a:gd name="T79" fmla="*/ 49 h 421"/>
                  <a:gd name="T80" fmla="*/ 7 w 367"/>
                  <a:gd name="T81" fmla="*/ 58 h 421"/>
                  <a:gd name="T82" fmla="*/ 2 w 367"/>
                  <a:gd name="T83" fmla="*/ 68 h 421"/>
                  <a:gd name="T84" fmla="*/ 0 w 367"/>
                  <a:gd name="T85" fmla="*/ 78 h 421"/>
                  <a:gd name="T86" fmla="*/ 1 w 367"/>
                  <a:gd name="T87" fmla="*/ 86 h 421"/>
                  <a:gd name="T88" fmla="*/ 6 w 367"/>
                  <a:gd name="T89" fmla="*/ 96 h 421"/>
                  <a:gd name="T90" fmla="*/ 12 w 367"/>
                  <a:gd name="T91" fmla="*/ 106 h 421"/>
                  <a:gd name="T92" fmla="*/ 21 w 367"/>
                  <a:gd name="T93" fmla="*/ 114 h 421"/>
                  <a:gd name="T94" fmla="*/ 33 w 367"/>
                  <a:gd name="T95" fmla="*/ 123 h 421"/>
                  <a:gd name="T96" fmla="*/ 47 w 367"/>
                  <a:gd name="T97" fmla="*/ 131 h 42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67"/>
                  <a:gd name="T148" fmla="*/ 0 h 421"/>
                  <a:gd name="T149" fmla="*/ 367 w 367"/>
                  <a:gd name="T150" fmla="*/ 421 h 421"/>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67" h="421">
                    <a:moveTo>
                      <a:pt x="47" y="131"/>
                    </a:moveTo>
                    <a:lnTo>
                      <a:pt x="35" y="133"/>
                    </a:lnTo>
                    <a:lnTo>
                      <a:pt x="25" y="138"/>
                    </a:lnTo>
                    <a:lnTo>
                      <a:pt x="11" y="151"/>
                    </a:lnTo>
                    <a:lnTo>
                      <a:pt x="5" y="161"/>
                    </a:lnTo>
                    <a:lnTo>
                      <a:pt x="1" y="174"/>
                    </a:lnTo>
                    <a:lnTo>
                      <a:pt x="0" y="401"/>
                    </a:lnTo>
                    <a:lnTo>
                      <a:pt x="15" y="421"/>
                    </a:lnTo>
                    <a:lnTo>
                      <a:pt x="351" y="421"/>
                    </a:lnTo>
                    <a:lnTo>
                      <a:pt x="367" y="401"/>
                    </a:lnTo>
                    <a:lnTo>
                      <a:pt x="367" y="181"/>
                    </a:lnTo>
                    <a:lnTo>
                      <a:pt x="366" y="174"/>
                    </a:lnTo>
                    <a:lnTo>
                      <a:pt x="365" y="168"/>
                    </a:lnTo>
                    <a:lnTo>
                      <a:pt x="362" y="162"/>
                    </a:lnTo>
                    <a:lnTo>
                      <a:pt x="360" y="156"/>
                    </a:lnTo>
                    <a:lnTo>
                      <a:pt x="356" y="151"/>
                    </a:lnTo>
                    <a:lnTo>
                      <a:pt x="351" y="146"/>
                    </a:lnTo>
                    <a:lnTo>
                      <a:pt x="347" y="142"/>
                    </a:lnTo>
                    <a:lnTo>
                      <a:pt x="344" y="138"/>
                    </a:lnTo>
                    <a:lnTo>
                      <a:pt x="337" y="135"/>
                    </a:lnTo>
                    <a:lnTo>
                      <a:pt x="332" y="133"/>
                    </a:lnTo>
                    <a:lnTo>
                      <a:pt x="327" y="132"/>
                    </a:lnTo>
                    <a:lnTo>
                      <a:pt x="320" y="131"/>
                    </a:lnTo>
                    <a:lnTo>
                      <a:pt x="327" y="127"/>
                    </a:lnTo>
                    <a:lnTo>
                      <a:pt x="334" y="123"/>
                    </a:lnTo>
                    <a:lnTo>
                      <a:pt x="340" y="119"/>
                    </a:lnTo>
                    <a:lnTo>
                      <a:pt x="346" y="114"/>
                    </a:lnTo>
                    <a:lnTo>
                      <a:pt x="350" y="110"/>
                    </a:lnTo>
                    <a:lnTo>
                      <a:pt x="355" y="106"/>
                    </a:lnTo>
                    <a:lnTo>
                      <a:pt x="358" y="101"/>
                    </a:lnTo>
                    <a:lnTo>
                      <a:pt x="361" y="96"/>
                    </a:lnTo>
                    <a:lnTo>
                      <a:pt x="364" y="92"/>
                    </a:lnTo>
                    <a:lnTo>
                      <a:pt x="365" y="86"/>
                    </a:lnTo>
                    <a:lnTo>
                      <a:pt x="366" y="82"/>
                    </a:lnTo>
                    <a:lnTo>
                      <a:pt x="366" y="78"/>
                    </a:lnTo>
                    <a:lnTo>
                      <a:pt x="366" y="72"/>
                    </a:lnTo>
                    <a:lnTo>
                      <a:pt x="365" y="68"/>
                    </a:lnTo>
                    <a:lnTo>
                      <a:pt x="362" y="63"/>
                    </a:lnTo>
                    <a:lnTo>
                      <a:pt x="360" y="58"/>
                    </a:lnTo>
                    <a:lnTo>
                      <a:pt x="356" y="54"/>
                    </a:lnTo>
                    <a:lnTo>
                      <a:pt x="352" y="49"/>
                    </a:lnTo>
                    <a:lnTo>
                      <a:pt x="347" y="44"/>
                    </a:lnTo>
                    <a:lnTo>
                      <a:pt x="343" y="41"/>
                    </a:lnTo>
                    <a:lnTo>
                      <a:pt x="336" y="36"/>
                    </a:lnTo>
                    <a:lnTo>
                      <a:pt x="330" y="32"/>
                    </a:lnTo>
                    <a:lnTo>
                      <a:pt x="324" y="29"/>
                    </a:lnTo>
                    <a:lnTo>
                      <a:pt x="316" y="25"/>
                    </a:lnTo>
                    <a:lnTo>
                      <a:pt x="308" y="22"/>
                    </a:lnTo>
                    <a:lnTo>
                      <a:pt x="299" y="17"/>
                    </a:lnTo>
                    <a:lnTo>
                      <a:pt x="290" y="15"/>
                    </a:lnTo>
                    <a:lnTo>
                      <a:pt x="280" y="13"/>
                    </a:lnTo>
                    <a:lnTo>
                      <a:pt x="270" y="10"/>
                    </a:lnTo>
                    <a:lnTo>
                      <a:pt x="260" y="8"/>
                    </a:lnTo>
                    <a:lnTo>
                      <a:pt x="249" y="6"/>
                    </a:lnTo>
                    <a:lnTo>
                      <a:pt x="239" y="4"/>
                    </a:lnTo>
                    <a:lnTo>
                      <a:pt x="228" y="3"/>
                    </a:lnTo>
                    <a:lnTo>
                      <a:pt x="217" y="2"/>
                    </a:lnTo>
                    <a:lnTo>
                      <a:pt x="206" y="2"/>
                    </a:lnTo>
                    <a:lnTo>
                      <a:pt x="195" y="1"/>
                    </a:lnTo>
                    <a:lnTo>
                      <a:pt x="184" y="0"/>
                    </a:lnTo>
                    <a:lnTo>
                      <a:pt x="172" y="1"/>
                    </a:lnTo>
                    <a:lnTo>
                      <a:pt x="161" y="2"/>
                    </a:lnTo>
                    <a:lnTo>
                      <a:pt x="149" y="2"/>
                    </a:lnTo>
                    <a:lnTo>
                      <a:pt x="139" y="3"/>
                    </a:lnTo>
                    <a:lnTo>
                      <a:pt x="128" y="4"/>
                    </a:lnTo>
                    <a:lnTo>
                      <a:pt x="117" y="6"/>
                    </a:lnTo>
                    <a:lnTo>
                      <a:pt x="107" y="8"/>
                    </a:lnTo>
                    <a:lnTo>
                      <a:pt x="97" y="10"/>
                    </a:lnTo>
                    <a:lnTo>
                      <a:pt x="87" y="13"/>
                    </a:lnTo>
                    <a:lnTo>
                      <a:pt x="77" y="15"/>
                    </a:lnTo>
                    <a:lnTo>
                      <a:pt x="68" y="17"/>
                    </a:lnTo>
                    <a:lnTo>
                      <a:pt x="60" y="21"/>
                    </a:lnTo>
                    <a:lnTo>
                      <a:pt x="51" y="25"/>
                    </a:lnTo>
                    <a:lnTo>
                      <a:pt x="43" y="29"/>
                    </a:lnTo>
                    <a:lnTo>
                      <a:pt x="36" y="32"/>
                    </a:lnTo>
                    <a:lnTo>
                      <a:pt x="30" y="36"/>
                    </a:lnTo>
                    <a:lnTo>
                      <a:pt x="25" y="41"/>
                    </a:lnTo>
                    <a:lnTo>
                      <a:pt x="19" y="44"/>
                    </a:lnTo>
                    <a:lnTo>
                      <a:pt x="14" y="49"/>
                    </a:lnTo>
                    <a:lnTo>
                      <a:pt x="10" y="54"/>
                    </a:lnTo>
                    <a:lnTo>
                      <a:pt x="7" y="58"/>
                    </a:lnTo>
                    <a:lnTo>
                      <a:pt x="4" y="63"/>
                    </a:lnTo>
                    <a:lnTo>
                      <a:pt x="2" y="68"/>
                    </a:lnTo>
                    <a:lnTo>
                      <a:pt x="1" y="72"/>
                    </a:lnTo>
                    <a:lnTo>
                      <a:pt x="0" y="78"/>
                    </a:lnTo>
                    <a:lnTo>
                      <a:pt x="1" y="82"/>
                    </a:lnTo>
                    <a:lnTo>
                      <a:pt x="1" y="86"/>
                    </a:lnTo>
                    <a:lnTo>
                      <a:pt x="4" y="92"/>
                    </a:lnTo>
                    <a:lnTo>
                      <a:pt x="6" y="96"/>
                    </a:lnTo>
                    <a:lnTo>
                      <a:pt x="9" y="101"/>
                    </a:lnTo>
                    <a:lnTo>
                      <a:pt x="12" y="106"/>
                    </a:lnTo>
                    <a:lnTo>
                      <a:pt x="16" y="110"/>
                    </a:lnTo>
                    <a:lnTo>
                      <a:pt x="21" y="114"/>
                    </a:lnTo>
                    <a:lnTo>
                      <a:pt x="27" y="119"/>
                    </a:lnTo>
                    <a:lnTo>
                      <a:pt x="33" y="123"/>
                    </a:lnTo>
                    <a:lnTo>
                      <a:pt x="40" y="127"/>
                    </a:lnTo>
                    <a:lnTo>
                      <a:pt x="47" y="131"/>
                    </a:lnTo>
                    <a:close/>
                  </a:path>
                </a:pathLst>
              </a:custGeom>
              <a:solidFill>
                <a:srgbClr val="FFFFFF"/>
              </a:solidFill>
              <a:ln w="0">
                <a:solidFill>
                  <a:srgbClr val="000000"/>
                </a:solidFill>
                <a:prstDash val="solid"/>
                <a:round/>
                <a:headEnd/>
                <a:tailEnd/>
              </a:ln>
            </p:spPr>
            <p:txBody>
              <a:bodyPr/>
              <a:lstStyle/>
              <a:p>
                <a:endParaRPr lang="en-US"/>
              </a:p>
            </p:txBody>
          </p:sp>
          <p:sp>
            <p:nvSpPr>
              <p:cNvPr id="681" name="Freeform 568"/>
              <p:cNvSpPr>
                <a:spLocks/>
              </p:cNvSpPr>
              <p:nvPr/>
            </p:nvSpPr>
            <p:spPr bwMode="auto">
              <a:xfrm>
                <a:off x="3524" y="3525"/>
                <a:ext cx="280" cy="409"/>
              </a:xfrm>
              <a:custGeom>
                <a:avLst/>
                <a:gdLst>
                  <a:gd name="T0" fmla="*/ 0 w 280"/>
                  <a:gd name="T1" fmla="*/ 0 h 409"/>
                  <a:gd name="T2" fmla="*/ 2 w 280"/>
                  <a:gd name="T3" fmla="*/ 373 h 409"/>
                  <a:gd name="T4" fmla="*/ 3 w 280"/>
                  <a:gd name="T5" fmla="*/ 375 h 409"/>
                  <a:gd name="T6" fmla="*/ 5 w 280"/>
                  <a:gd name="T7" fmla="*/ 378 h 409"/>
                  <a:gd name="T8" fmla="*/ 7 w 280"/>
                  <a:gd name="T9" fmla="*/ 381 h 409"/>
                  <a:gd name="T10" fmla="*/ 10 w 280"/>
                  <a:gd name="T11" fmla="*/ 384 h 409"/>
                  <a:gd name="T12" fmla="*/ 14 w 280"/>
                  <a:gd name="T13" fmla="*/ 386 h 409"/>
                  <a:gd name="T14" fmla="*/ 19 w 280"/>
                  <a:gd name="T15" fmla="*/ 389 h 409"/>
                  <a:gd name="T16" fmla="*/ 23 w 280"/>
                  <a:gd name="T17" fmla="*/ 391 h 409"/>
                  <a:gd name="T18" fmla="*/ 28 w 280"/>
                  <a:gd name="T19" fmla="*/ 393 h 409"/>
                  <a:gd name="T20" fmla="*/ 35 w 280"/>
                  <a:gd name="T21" fmla="*/ 395 h 409"/>
                  <a:gd name="T22" fmla="*/ 41 w 280"/>
                  <a:gd name="T23" fmla="*/ 398 h 409"/>
                  <a:gd name="T24" fmla="*/ 49 w 280"/>
                  <a:gd name="T25" fmla="*/ 400 h 409"/>
                  <a:gd name="T26" fmla="*/ 56 w 280"/>
                  <a:gd name="T27" fmla="*/ 402 h 409"/>
                  <a:gd name="T28" fmla="*/ 65 w 280"/>
                  <a:gd name="T29" fmla="*/ 403 h 409"/>
                  <a:gd name="T30" fmla="*/ 73 w 280"/>
                  <a:gd name="T31" fmla="*/ 405 h 409"/>
                  <a:gd name="T32" fmla="*/ 82 w 280"/>
                  <a:gd name="T33" fmla="*/ 406 h 409"/>
                  <a:gd name="T34" fmla="*/ 91 w 280"/>
                  <a:gd name="T35" fmla="*/ 407 h 409"/>
                  <a:gd name="T36" fmla="*/ 100 w 280"/>
                  <a:gd name="T37" fmla="*/ 408 h 409"/>
                  <a:gd name="T38" fmla="*/ 110 w 280"/>
                  <a:gd name="T39" fmla="*/ 409 h 409"/>
                  <a:gd name="T40" fmla="*/ 120 w 280"/>
                  <a:gd name="T41" fmla="*/ 409 h 409"/>
                  <a:gd name="T42" fmla="*/ 129 w 280"/>
                  <a:gd name="T43" fmla="*/ 409 h 409"/>
                  <a:gd name="T44" fmla="*/ 139 w 280"/>
                  <a:gd name="T45" fmla="*/ 409 h 409"/>
                  <a:gd name="T46" fmla="*/ 149 w 280"/>
                  <a:gd name="T47" fmla="*/ 409 h 409"/>
                  <a:gd name="T48" fmla="*/ 159 w 280"/>
                  <a:gd name="T49" fmla="*/ 409 h 409"/>
                  <a:gd name="T50" fmla="*/ 169 w 280"/>
                  <a:gd name="T51" fmla="*/ 409 h 409"/>
                  <a:gd name="T52" fmla="*/ 178 w 280"/>
                  <a:gd name="T53" fmla="*/ 408 h 409"/>
                  <a:gd name="T54" fmla="*/ 188 w 280"/>
                  <a:gd name="T55" fmla="*/ 407 h 409"/>
                  <a:gd name="T56" fmla="*/ 197 w 280"/>
                  <a:gd name="T57" fmla="*/ 406 h 409"/>
                  <a:gd name="T58" fmla="*/ 206 w 280"/>
                  <a:gd name="T59" fmla="*/ 405 h 409"/>
                  <a:gd name="T60" fmla="*/ 215 w 280"/>
                  <a:gd name="T61" fmla="*/ 404 h 409"/>
                  <a:gd name="T62" fmla="*/ 223 w 280"/>
                  <a:gd name="T63" fmla="*/ 402 h 409"/>
                  <a:gd name="T64" fmla="*/ 231 w 280"/>
                  <a:gd name="T65" fmla="*/ 400 h 409"/>
                  <a:gd name="T66" fmla="*/ 238 w 280"/>
                  <a:gd name="T67" fmla="*/ 398 h 409"/>
                  <a:gd name="T68" fmla="*/ 245 w 280"/>
                  <a:gd name="T69" fmla="*/ 397 h 409"/>
                  <a:gd name="T70" fmla="*/ 251 w 280"/>
                  <a:gd name="T71" fmla="*/ 395 h 409"/>
                  <a:gd name="T72" fmla="*/ 257 w 280"/>
                  <a:gd name="T73" fmla="*/ 392 h 409"/>
                  <a:gd name="T74" fmla="*/ 262 w 280"/>
                  <a:gd name="T75" fmla="*/ 390 h 409"/>
                  <a:gd name="T76" fmla="*/ 267 w 280"/>
                  <a:gd name="T77" fmla="*/ 386 h 409"/>
                  <a:gd name="T78" fmla="*/ 270 w 280"/>
                  <a:gd name="T79" fmla="*/ 384 h 409"/>
                  <a:gd name="T80" fmla="*/ 274 w 280"/>
                  <a:gd name="T81" fmla="*/ 382 h 409"/>
                  <a:gd name="T82" fmla="*/ 276 w 280"/>
                  <a:gd name="T83" fmla="*/ 379 h 409"/>
                  <a:gd name="T84" fmla="*/ 278 w 280"/>
                  <a:gd name="T85" fmla="*/ 376 h 409"/>
                  <a:gd name="T86" fmla="*/ 279 w 280"/>
                  <a:gd name="T87" fmla="*/ 373 h 409"/>
                  <a:gd name="T88" fmla="*/ 280 w 280"/>
                  <a:gd name="T89" fmla="*/ 371 h 409"/>
                  <a:gd name="T90" fmla="*/ 280 w 280"/>
                  <a:gd name="T91" fmla="*/ 0 h 409"/>
                  <a:gd name="T92" fmla="*/ 0 w 280"/>
                  <a:gd name="T93" fmla="*/ 0 h 409"/>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280"/>
                  <a:gd name="T142" fmla="*/ 0 h 409"/>
                  <a:gd name="T143" fmla="*/ 280 w 280"/>
                  <a:gd name="T144" fmla="*/ 409 h 409"/>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280" h="409">
                    <a:moveTo>
                      <a:pt x="0" y="0"/>
                    </a:moveTo>
                    <a:lnTo>
                      <a:pt x="2" y="373"/>
                    </a:lnTo>
                    <a:lnTo>
                      <a:pt x="3" y="375"/>
                    </a:lnTo>
                    <a:lnTo>
                      <a:pt x="5" y="378"/>
                    </a:lnTo>
                    <a:lnTo>
                      <a:pt x="7" y="381"/>
                    </a:lnTo>
                    <a:lnTo>
                      <a:pt x="10" y="384"/>
                    </a:lnTo>
                    <a:lnTo>
                      <a:pt x="14" y="386"/>
                    </a:lnTo>
                    <a:lnTo>
                      <a:pt x="19" y="389"/>
                    </a:lnTo>
                    <a:lnTo>
                      <a:pt x="23" y="391"/>
                    </a:lnTo>
                    <a:lnTo>
                      <a:pt x="28" y="393"/>
                    </a:lnTo>
                    <a:lnTo>
                      <a:pt x="35" y="395"/>
                    </a:lnTo>
                    <a:lnTo>
                      <a:pt x="41" y="398"/>
                    </a:lnTo>
                    <a:lnTo>
                      <a:pt x="49" y="400"/>
                    </a:lnTo>
                    <a:lnTo>
                      <a:pt x="56" y="402"/>
                    </a:lnTo>
                    <a:lnTo>
                      <a:pt x="65" y="403"/>
                    </a:lnTo>
                    <a:lnTo>
                      <a:pt x="73" y="405"/>
                    </a:lnTo>
                    <a:lnTo>
                      <a:pt x="82" y="406"/>
                    </a:lnTo>
                    <a:lnTo>
                      <a:pt x="91" y="407"/>
                    </a:lnTo>
                    <a:lnTo>
                      <a:pt x="100" y="408"/>
                    </a:lnTo>
                    <a:lnTo>
                      <a:pt x="110" y="409"/>
                    </a:lnTo>
                    <a:lnTo>
                      <a:pt x="120" y="409"/>
                    </a:lnTo>
                    <a:lnTo>
                      <a:pt x="129" y="409"/>
                    </a:lnTo>
                    <a:lnTo>
                      <a:pt x="139" y="409"/>
                    </a:lnTo>
                    <a:lnTo>
                      <a:pt x="149" y="409"/>
                    </a:lnTo>
                    <a:lnTo>
                      <a:pt x="159" y="409"/>
                    </a:lnTo>
                    <a:lnTo>
                      <a:pt x="169" y="409"/>
                    </a:lnTo>
                    <a:lnTo>
                      <a:pt x="178" y="408"/>
                    </a:lnTo>
                    <a:lnTo>
                      <a:pt x="188" y="407"/>
                    </a:lnTo>
                    <a:lnTo>
                      <a:pt x="197" y="406"/>
                    </a:lnTo>
                    <a:lnTo>
                      <a:pt x="206" y="405"/>
                    </a:lnTo>
                    <a:lnTo>
                      <a:pt x="215" y="404"/>
                    </a:lnTo>
                    <a:lnTo>
                      <a:pt x="223" y="402"/>
                    </a:lnTo>
                    <a:lnTo>
                      <a:pt x="231" y="400"/>
                    </a:lnTo>
                    <a:lnTo>
                      <a:pt x="238" y="398"/>
                    </a:lnTo>
                    <a:lnTo>
                      <a:pt x="245" y="397"/>
                    </a:lnTo>
                    <a:lnTo>
                      <a:pt x="251" y="395"/>
                    </a:lnTo>
                    <a:lnTo>
                      <a:pt x="257" y="392"/>
                    </a:lnTo>
                    <a:lnTo>
                      <a:pt x="262" y="390"/>
                    </a:lnTo>
                    <a:lnTo>
                      <a:pt x="267" y="386"/>
                    </a:lnTo>
                    <a:lnTo>
                      <a:pt x="270" y="384"/>
                    </a:lnTo>
                    <a:lnTo>
                      <a:pt x="274" y="382"/>
                    </a:lnTo>
                    <a:lnTo>
                      <a:pt x="276" y="379"/>
                    </a:lnTo>
                    <a:lnTo>
                      <a:pt x="278" y="376"/>
                    </a:lnTo>
                    <a:lnTo>
                      <a:pt x="279" y="373"/>
                    </a:lnTo>
                    <a:lnTo>
                      <a:pt x="280" y="371"/>
                    </a:lnTo>
                    <a:lnTo>
                      <a:pt x="280" y="0"/>
                    </a:lnTo>
                    <a:lnTo>
                      <a:pt x="0" y="0"/>
                    </a:lnTo>
                    <a:close/>
                  </a:path>
                </a:pathLst>
              </a:custGeom>
              <a:solidFill>
                <a:srgbClr val="FF0000"/>
              </a:solidFill>
              <a:ln w="0">
                <a:solidFill>
                  <a:srgbClr val="000000"/>
                </a:solidFill>
                <a:prstDash val="solid"/>
                <a:round/>
                <a:headEnd/>
                <a:tailEnd/>
              </a:ln>
            </p:spPr>
            <p:txBody>
              <a:bodyPr/>
              <a:lstStyle/>
              <a:p>
                <a:endParaRPr lang="en-US"/>
              </a:p>
            </p:txBody>
          </p:sp>
          <p:sp>
            <p:nvSpPr>
              <p:cNvPr id="682" name="Freeform 569"/>
              <p:cNvSpPr>
                <a:spLocks/>
              </p:cNvSpPr>
              <p:nvPr/>
            </p:nvSpPr>
            <p:spPr bwMode="auto">
              <a:xfrm>
                <a:off x="3526" y="3485"/>
                <a:ext cx="278" cy="80"/>
              </a:xfrm>
              <a:custGeom>
                <a:avLst/>
                <a:gdLst>
                  <a:gd name="T0" fmla="*/ 277 w 278"/>
                  <a:gd name="T1" fmla="*/ 37 h 80"/>
                  <a:gd name="T2" fmla="*/ 275 w 278"/>
                  <a:gd name="T3" fmla="*/ 31 h 80"/>
                  <a:gd name="T4" fmla="*/ 269 w 278"/>
                  <a:gd name="T5" fmla="*/ 25 h 80"/>
                  <a:gd name="T6" fmla="*/ 261 w 278"/>
                  <a:gd name="T7" fmla="*/ 21 h 80"/>
                  <a:gd name="T8" fmla="*/ 249 w 278"/>
                  <a:gd name="T9" fmla="*/ 16 h 80"/>
                  <a:gd name="T10" fmla="*/ 237 w 278"/>
                  <a:gd name="T11" fmla="*/ 11 h 80"/>
                  <a:gd name="T12" fmla="*/ 222 w 278"/>
                  <a:gd name="T13" fmla="*/ 7 h 80"/>
                  <a:gd name="T14" fmla="*/ 206 w 278"/>
                  <a:gd name="T15" fmla="*/ 4 h 80"/>
                  <a:gd name="T16" fmla="*/ 187 w 278"/>
                  <a:gd name="T17" fmla="*/ 3 h 80"/>
                  <a:gd name="T18" fmla="*/ 169 w 278"/>
                  <a:gd name="T19" fmla="*/ 1 h 80"/>
                  <a:gd name="T20" fmla="*/ 149 w 278"/>
                  <a:gd name="T21" fmla="*/ 0 h 80"/>
                  <a:gd name="T22" fmla="*/ 130 w 278"/>
                  <a:gd name="T23" fmla="*/ 0 h 80"/>
                  <a:gd name="T24" fmla="*/ 109 w 278"/>
                  <a:gd name="T25" fmla="*/ 1 h 80"/>
                  <a:gd name="T26" fmla="*/ 91 w 278"/>
                  <a:gd name="T27" fmla="*/ 2 h 80"/>
                  <a:gd name="T28" fmla="*/ 73 w 278"/>
                  <a:gd name="T29" fmla="*/ 4 h 80"/>
                  <a:gd name="T30" fmla="*/ 55 w 278"/>
                  <a:gd name="T31" fmla="*/ 7 h 80"/>
                  <a:gd name="T32" fmla="*/ 41 w 278"/>
                  <a:gd name="T33" fmla="*/ 11 h 80"/>
                  <a:gd name="T34" fmla="*/ 28 w 278"/>
                  <a:gd name="T35" fmla="*/ 16 h 80"/>
                  <a:gd name="T36" fmla="*/ 17 w 278"/>
                  <a:gd name="T37" fmla="*/ 21 h 80"/>
                  <a:gd name="T38" fmla="*/ 8 w 278"/>
                  <a:gd name="T39" fmla="*/ 25 h 80"/>
                  <a:gd name="T40" fmla="*/ 3 w 278"/>
                  <a:gd name="T41" fmla="*/ 31 h 80"/>
                  <a:gd name="T42" fmla="*/ 0 w 278"/>
                  <a:gd name="T43" fmla="*/ 37 h 80"/>
                  <a:gd name="T44" fmla="*/ 0 w 278"/>
                  <a:gd name="T45" fmla="*/ 43 h 80"/>
                  <a:gd name="T46" fmla="*/ 3 w 278"/>
                  <a:gd name="T47" fmla="*/ 48 h 80"/>
                  <a:gd name="T48" fmla="*/ 8 w 278"/>
                  <a:gd name="T49" fmla="*/ 53 h 80"/>
                  <a:gd name="T50" fmla="*/ 17 w 278"/>
                  <a:gd name="T51" fmla="*/ 59 h 80"/>
                  <a:gd name="T52" fmla="*/ 26 w 278"/>
                  <a:gd name="T53" fmla="*/ 64 h 80"/>
                  <a:gd name="T54" fmla="*/ 39 w 278"/>
                  <a:gd name="T55" fmla="*/ 68 h 80"/>
                  <a:gd name="T56" fmla="*/ 54 w 278"/>
                  <a:gd name="T57" fmla="*/ 71 h 80"/>
                  <a:gd name="T58" fmla="*/ 71 w 278"/>
                  <a:gd name="T59" fmla="*/ 75 h 80"/>
                  <a:gd name="T60" fmla="*/ 89 w 278"/>
                  <a:gd name="T61" fmla="*/ 77 h 80"/>
                  <a:gd name="T62" fmla="*/ 108 w 278"/>
                  <a:gd name="T63" fmla="*/ 79 h 80"/>
                  <a:gd name="T64" fmla="*/ 127 w 278"/>
                  <a:gd name="T65" fmla="*/ 80 h 80"/>
                  <a:gd name="T66" fmla="*/ 147 w 278"/>
                  <a:gd name="T67" fmla="*/ 80 h 80"/>
                  <a:gd name="T68" fmla="*/ 167 w 278"/>
                  <a:gd name="T69" fmla="*/ 79 h 80"/>
                  <a:gd name="T70" fmla="*/ 186 w 278"/>
                  <a:gd name="T71" fmla="*/ 77 h 80"/>
                  <a:gd name="T72" fmla="*/ 204 w 278"/>
                  <a:gd name="T73" fmla="*/ 75 h 80"/>
                  <a:gd name="T74" fmla="*/ 221 w 278"/>
                  <a:gd name="T75" fmla="*/ 72 h 80"/>
                  <a:gd name="T76" fmla="*/ 236 w 278"/>
                  <a:gd name="T77" fmla="*/ 68 h 80"/>
                  <a:gd name="T78" fmla="*/ 249 w 278"/>
                  <a:gd name="T79" fmla="*/ 64 h 80"/>
                  <a:gd name="T80" fmla="*/ 260 w 278"/>
                  <a:gd name="T81" fmla="*/ 59 h 80"/>
                  <a:gd name="T82" fmla="*/ 268 w 278"/>
                  <a:gd name="T83" fmla="*/ 54 h 80"/>
                  <a:gd name="T84" fmla="*/ 274 w 278"/>
                  <a:gd name="T85" fmla="*/ 48 h 80"/>
                  <a:gd name="T86" fmla="*/ 277 w 278"/>
                  <a:gd name="T87" fmla="*/ 44 h 80"/>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78"/>
                  <a:gd name="T133" fmla="*/ 0 h 80"/>
                  <a:gd name="T134" fmla="*/ 278 w 278"/>
                  <a:gd name="T135" fmla="*/ 80 h 80"/>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78" h="80">
                    <a:moveTo>
                      <a:pt x="278" y="40"/>
                    </a:moveTo>
                    <a:lnTo>
                      <a:pt x="277" y="37"/>
                    </a:lnTo>
                    <a:lnTo>
                      <a:pt x="276" y="34"/>
                    </a:lnTo>
                    <a:lnTo>
                      <a:pt x="275" y="31"/>
                    </a:lnTo>
                    <a:lnTo>
                      <a:pt x="272" y="28"/>
                    </a:lnTo>
                    <a:lnTo>
                      <a:pt x="269" y="25"/>
                    </a:lnTo>
                    <a:lnTo>
                      <a:pt x="265" y="23"/>
                    </a:lnTo>
                    <a:lnTo>
                      <a:pt x="261" y="21"/>
                    </a:lnTo>
                    <a:lnTo>
                      <a:pt x="255" y="18"/>
                    </a:lnTo>
                    <a:lnTo>
                      <a:pt x="249" y="16"/>
                    </a:lnTo>
                    <a:lnTo>
                      <a:pt x="244" y="13"/>
                    </a:lnTo>
                    <a:lnTo>
                      <a:pt x="237" y="11"/>
                    </a:lnTo>
                    <a:lnTo>
                      <a:pt x="230" y="11"/>
                    </a:lnTo>
                    <a:lnTo>
                      <a:pt x="222" y="7"/>
                    </a:lnTo>
                    <a:lnTo>
                      <a:pt x="215" y="6"/>
                    </a:lnTo>
                    <a:lnTo>
                      <a:pt x="206" y="4"/>
                    </a:lnTo>
                    <a:lnTo>
                      <a:pt x="197" y="4"/>
                    </a:lnTo>
                    <a:lnTo>
                      <a:pt x="187" y="3"/>
                    </a:lnTo>
                    <a:lnTo>
                      <a:pt x="178" y="1"/>
                    </a:lnTo>
                    <a:lnTo>
                      <a:pt x="169" y="1"/>
                    </a:lnTo>
                    <a:lnTo>
                      <a:pt x="158" y="0"/>
                    </a:lnTo>
                    <a:lnTo>
                      <a:pt x="149" y="0"/>
                    </a:lnTo>
                    <a:lnTo>
                      <a:pt x="139" y="0"/>
                    </a:lnTo>
                    <a:lnTo>
                      <a:pt x="130" y="0"/>
                    </a:lnTo>
                    <a:lnTo>
                      <a:pt x="119" y="0"/>
                    </a:lnTo>
                    <a:lnTo>
                      <a:pt x="109" y="1"/>
                    </a:lnTo>
                    <a:lnTo>
                      <a:pt x="99" y="1"/>
                    </a:lnTo>
                    <a:lnTo>
                      <a:pt x="91" y="2"/>
                    </a:lnTo>
                    <a:lnTo>
                      <a:pt x="81" y="4"/>
                    </a:lnTo>
                    <a:lnTo>
                      <a:pt x="73" y="4"/>
                    </a:lnTo>
                    <a:lnTo>
                      <a:pt x="64" y="6"/>
                    </a:lnTo>
                    <a:lnTo>
                      <a:pt x="55" y="7"/>
                    </a:lnTo>
                    <a:lnTo>
                      <a:pt x="48" y="10"/>
                    </a:lnTo>
                    <a:lnTo>
                      <a:pt x="41" y="11"/>
                    </a:lnTo>
                    <a:lnTo>
                      <a:pt x="34" y="13"/>
                    </a:lnTo>
                    <a:lnTo>
                      <a:pt x="28" y="16"/>
                    </a:lnTo>
                    <a:lnTo>
                      <a:pt x="22" y="18"/>
                    </a:lnTo>
                    <a:lnTo>
                      <a:pt x="17" y="21"/>
                    </a:lnTo>
                    <a:lnTo>
                      <a:pt x="12" y="23"/>
                    </a:lnTo>
                    <a:lnTo>
                      <a:pt x="8" y="25"/>
                    </a:lnTo>
                    <a:lnTo>
                      <a:pt x="6" y="28"/>
                    </a:lnTo>
                    <a:lnTo>
                      <a:pt x="3" y="31"/>
                    </a:lnTo>
                    <a:lnTo>
                      <a:pt x="2" y="34"/>
                    </a:lnTo>
                    <a:lnTo>
                      <a:pt x="0" y="37"/>
                    </a:lnTo>
                    <a:lnTo>
                      <a:pt x="0" y="39"/>
                    </a:lnTo>
                    <a:lnTo>
                      <a:pt x="0" y="43"/>
                    </a:lnTo>
                    <a:lnTo>
                      <a:pt x="1" y="46"/>
                    </a:lnTo>
                    <a:lnTo>
                      <a:pt x="3" y="48"/>
                    </a:lnTo>
                    <a:lnTo>
                      <a:pt x="5" y="51"/>
                    </a:lnTo>
                    <a:lnTo>
                      <a:pt x="8" y="53"/>
                    </a:lnTo>
                    <a:lnTo>
                      <a:pt x="12" y="55"/>
                    </a:lnTo>
                    <a:lnTo>
                      <a:pt x="17" y="59"/>
                    </a:lnTo>
                    <a:lnTo>
                      <a:pt x="21" y="61"/>
                    </a:lnTo>
                    <a:lnTo>
                      <a:pt x="26" y="64"/>
                    </a:lnTo>
                    <a:lnTo>
                      <a:pt x="33" y="66"/>
                    </a:lnTo>
                    <a:lnTo>
                      <a:pt x="39" y="68"/>
                    </a:lnTo>
                    <a:lnTo>
                      <a:pt x="47" y="69"/>
                    </a:lnTo>
                    <a:lnTo>
                      <a:pt x="54" y="71"/>
                    </a:lnTo>
                    <a:lnTo>
                      <a:pt x="63" y="73"/>
                    </a:lnTo>
                    <a:lnTo>
                      <a:pt x="71" y="75"/>
                    </a:lnTo>
                    <a:lnTo>
                      <a:pt x="80" y="76"/>
                    </a:lnTo>
                    <a:lnTo>
                      <a:pt x="89" y="77"/>
                    </a:lnTo>
                    <a:lnTo>
                      <a:pt x="98" y="78"/>
                    </a:lnTo>
                    <a:lnTo>
                      <a:pt x="108" y="79"/>
                    </a:lnTo>
                    <a:lnTo>
                      <a:pt x="118" y="79"/>
                    </a:lnTo>
                    <a:lnTo>
                      <a:pt x="127" y="80"/>
                    </a:lnTo>
                    <a:lnTo>
                      <a:pt x="137" y="80"/>
                    </a:lnTo>
                    <a:lnTo>
                      <a:pt x="147" y="80"/>
                    </a:lnTo>
                    <a:lnTo>
                      <a:pt x="157" y="79"/>
                    </a:lnTo>
                    <a:lnTo>
                      <a:pt x="167" y="79"/>
                    </a:lnTo>
                    <a:lnTo>
                      <a:pt x="176" y="78"/>
                    </a:lnTo>
                    <a:lnTo>
                      <a:pt x="186" y="77"/>
                    </a:lnTo>
                    <a:lnTo>
                      <a:pt x="195" y="76"/>
                    </a:lnTo>
                    <a:lnTo>
                      <a:pt x="204" y="75"/>
                    </a:lnTo>
                    <a:lnTo>
                      <a:pt x="213" y="74"/>
                    </a:lnTo>
                    <a:lnTo>
                      <a:pt x="221" y="72"/>
                    </a:lnTo>
                    <a:lnTo>
                      <a:pt x="229" y="70"/>
                    </a:lnTo>
                    <a:lnTo>
                      <a:pt x="236" y="68"/>
                    </a:lnTo>
                    <a:lnTo>
                      <a:pt x="243" y="67"/>
                    </a:lnTo>
                    <a:lnTo>
                      <a:pt x="249" y="64"/>
                    </a:lnTo>
                    <a:lnTo>
                      <a:pt x="255" y="61"/>
                    </a:lnTo>
                    <a:lnTo>
                      <a:pt x="260" y="59"/>
                    </a:lnTo>
                    <a:lnTo>
                      <a:pt x="265" y="57"/>
                    </a:lnTo>
                    <a:lnTo>
                      <a:pt x="268" y="54"/>
                    </a:lnTo>
                    <a:lnTo>
                      <a:pt x="272" y="52"/>
                    </a:lnTo>
                    <a:lnTo>
                      <a:pt x="274" y="48"/>
                    </a:lnTo>
                    <a:lnTo>
                      <a:pt x="276" y="46"/>
                    </a:lnTo>
                    <a:lnTo>
                      <a:pt x="277" y="44"/>
                    </a:lnTo>
                    <a:lnTo>
                      <a:pt x="278" y="40"/>
                    </a:lnTo>
                    <a:close/>
                  </a:path>
                </a:pathLst>
              </a:custGeom>
              <a:solidFill>
                <a:srgbClr val="B4B4B4"/>
              </a:solidFill>
              <a:ln w="0">
                <a:solidFill>
                  <a:srgbClr val="000000"/>
                </a:solidFill>
                <a:prstDash val="solid"/>
                <a:round/>
                <a:headEnd/>
                <a:tailEnd/>
              </a:ln>
            </p:spPr>
            <p:txBody>
              <a:bodyPr/>
              <a:lstStyle/>
              <a:p>
                <a:endParaRPr lang="en-US"/>
              </a:p>
            </p:txBody>
          </p:sp>
          <p:sp>
            <p:nvSpPr>
              <p:cNvPr id="683" name="Freeform 570"/>
              <p:cNvSpPr>
                <a:spLocks/>
              </p:cNvSpPr>
              <p:nvPr/>
            </p:nvSpPr>
            <p:spPr bwMode="auto">
              <a:xfrm>
                <a:off x="3547" y="3604"/>
                <a:ext cx="236" cy="270"/>
              </a:xfrm>
              <a:custGeom>
                <a:avLst/>
                <a:gdLst>
                  <a:gd name="T0" fmla="*/ 236 w 236"/>
                  <a:gd name="T1" fmla="*/ 250 h 270"/>
                  <a:gd name="T2" fmla="*/ 215 w 236"/>
                  <a:gd name="T3" fmla="*/ 259 h 270"/>
                  <a:gd name="T4" fmla="*/ 208 w 236"/>
                  <a:gd name="T5" fmla="*/ 261 h 270"/>
                  <a:gd name="T6" fmla="*/ 200 w 236"/>
                  <a:gd name="T7" fmla="*/ 263 h 270"/>
                  <a:gd name="T8" fmla="*/ 192 w 236"/>
                  <a:gd name="T9" fmla="*/ 264 h 270"/>
                  <a:gd name="T10" fmla="*/ 183 w 236"/>
                  <a:gd name="T11" fmla="*/ 266 h 270"/>
                  <a:gd name="T12" fmla="*/ 174 w 236"/>
                  <a:gd name="T13" fmla="*/ 267 h 270"/>
                  <a:gd name="T14" fmla="*/ 165 w 236"/>
                  <a:gd name="T15" fmla="*/ 268 h 270"/>
                  <a:gd name="T16" fmla="*/ 155 w 236"/>
                  <a:gd name="T17" fmla="*/ 269 h 270"/>
                  <a:gd name="T18" fmla="*/ 146 w 236"/>
                  <a:gd name="T19" fmla="*/ 270 h 270"/>
                  <a:gd name="T20" fmla="*/ 136 w 236"/>
                  <a:gd name="T21" fmla="*/ 270 h 270"/>
                  <a:gd name="T22" fmla="*/ 126 w 236"/>
                  <a:gd name="T23" fmla="*/ 270 h 270"/>
                  <a:gd name="T24" fmla="*/ 116 w 236"/>
                  <a:gd name="T25" fmla="*/ 270 h 270"/>
                  <a:gd name="T26" fmla="*/ 106 w 236"/>
                  <a:gd name="T27" fmla="*/ 270 h 270"/>
                  <a:gd name="T28" fmla="*/ 97 w 236"/>
                  <a:gd name="T29" fmla="*/ 270 h 270"/>
                  <a:gd name="T30" fmla="*/ 87 w 236"/>
                  <a:gd name="T31" fmla="*/ 269 h 270"/>
                  <a:gd name="T32" fmla="*/ 77 w 236"/>
                  <a:gd name="T33" fmla="*/ 269 h 270"/>
                  <a:gd name="T34" fmla="*/ 68 w 236"/>
                  <a:gd name="T35" fmla="*/ 268 h 270"/>
                  <a:gd name="T36" fmla="*/ 59 w 236"/>
                  <a:gd name="T37" fmla="*/ 266 h 270"/>
                  <a:gd name="T38" fmla="*/ 50 w 236"/>
                  <a:gd name="T39" fmla="*/ 265 h 270"/>
                  <a:gd name="T40" fmla="*/ 42 w 236"/>
                  <a:gd name="T41" fmla="*/ 263 h 270"/>
                  <a:gd name="T42" fmla="*/ 33 w 236"/>
                  <a:gd name="T43" fmla="*/ 262 h 270"/>
                  <a:gd name="T44" fmla="*/ 26 w 236"/>
                  <a:gd name="T45" fmla="*/ 261 h 270"/>
                  <a:gd name="T46" fmla="*/ 18 w 236"/>
                  <a:gd name="T47" fmla="*/ 258 h 270"/>
                  <a:gd name="T48" fmla="*/ 12 w 236"/>
                  <a:gd name="T49" fmla="*/ 256 h 270"/>
                  <a:gd name="T50" fmla="*/ 5 w 236"/>
                  <a:gd name="T51" fmla="*/ 254 h 270"/>
                  <a:gd name="T52" fmla="*/ 0 w 236"/>
                  <a:gd name="T53" fmla="*/ 252 h 270"/>
                  <a:gd name="T54" fmla="*/ 0 w 236"/>
                  <a:gd name="T55" fmla="*/ 1 h 270"/>
                  <a:gd name="T56" fmla="*/ 5 w 236"/>
                  <a:gd name="T57" fmla="*/ 3 h 270"/>
                  <a:gd name="T58" fmla="*/ 12 w 236"/>
                  <a:gd name="T59" fmla="*/ 6 h 270"/>
                  <a:gd name="T60" fmla="*/ 18 w 236"/>
                  <a:gd name="T61" fmla="*/ 8 h 270"/>
                  <a:gd name="T62" fmla="*/ 26 w 236"/>
                  <a:gd name="T63" fmla="*/ 9 h 270"/>
                  <a:gd name="T64" fmla="*/ 33 w 236"/>
                  <a:gd name="T65" fmla="*/ 11 h 270"/>
                  <a:gd name="T66" fmla="*/ 42 w 236"/>
                  <a:gd name="T67" fmla="*/ 13 h 270"/>
                  <a:gd name="T68" fmla="*/ 50 w 236"/>
                  <a:gd name="T69" fmla="*/ 15 h 270"/>
                  <a:gd name="T70" fmla="*/ 59 w 236"/>
                  <a:gd name="T71" fmla="*/ 16 h 270"/>
                  <a:gd name="T72" fmla="*/ 68 w 236"/>
                  <a:gd name="T73" fmla="*/ 16 h 270"/>
                  <a:gd name="T74" fmla="*/ 77 w 236"/>
                  <a:gd name="T75" fmla="*/ 17 h 270"/>
                  <a:gd name="T76" fmla="*/ 87 w 236"/>
                  <a:gd name="T77" fmla="*/ 18 h 270"/>
                  <a:gd name="T78" fmla="*/ 97 w 236"/>
                  <a:gd name="T79" fmla="*/ 18 h 270"/>
                  <a:gd name="T80" fmla="*/ 106 w 236"/>
                  <a:gd name="T81" fmla="*/ 18 h 270"/>
                  <a:gd name="T82" fmla="*/ 116 w 236"/>
                  <a:gd name="T83" fmla="*/ 19 h 270"/>
                  <a:gd name="T84" fmla="*/ 126 w 236"/>
                  <a:gd name="T85" fmla="*/ 19 h 270"/>
                  <a:gd name="T86" fmla="*/ 136 w 236"/>
                  <a:gd name="T87" fmla="*/ 18 h 270"/>
                  <a:gd name="T88" fmla="*/ 146 w 236"/>
                  <a:gd name="T89" fmla="*/ 18 h 270"/>
                  <a:gd name="T90" fmla="*/ 155 w 236"/>
                  <a:gd name="T91" fmla="*/ 17 h 270"/>
                  <a:gd name="T92" fmla="*/ 165 w 236"/>
                  <a:gd name="T93" fmla="*/ 17 h 270"/>
                  <a:gd name="T94" fmla="*/ 174 w 236"/>
                  <a:gd name="T95" fmla="*/ 16 h 270"/>
                  <a:gd name="T96" fmla="*/ 183 w 236"/>
                  <a:gd name="T97" fmla="*/ 15 h 270"/>
                  <a:gd name="T98" fmla="*/ 192 w 236"/>
                  <a:gd name="T99" fmla="*/ 13 h 270"/>
                  <a:gd name="T100" fmla="*/ 200 w 236"/>
                  <a:gd name="T101" fmla="*/ 12 h 270"/>
                  <a:gd name="T102" fmla="*/ 208 w 236"/>
                  <a:gd name="T103" fmla="*/ 10 h 270"/>
                  <a:gd name="T104" fmla="*/ 215 w 236"/>
                  <a:gd name="T105" fmla="*/ 8 h 270"/>
                  <a:gd name="T106" fmla="*/ 236 w 236"/>
                  <a:gd name="T107" fmla="*/ 0 h 270"/>
                  <a:gd name="T108" fmla="*/ 236 w 236"/>
                  <a:gd name="T109" fmla="*/ 250 h 270"/>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236"/>
                  <a:gd name="T166" fmla="*/ 0 h 270"/>
                  <a:gd name="T167" fmla="*/ 236 w 236"/>
                  <a:gd name="T168" fmla="*/ 270 h 270"/>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236" h="270">
                    <a:moveTo>
                      <a:pt x="236" y="250"/>
                    </a:moveTo>
                    <a:lnTo>
                      <a:pt x="215" y="259"/>
                    </a:lnTo>
                    <a:lnTo>
                      <a:pt x="208" y="261"/>
                    </a:lnTo>
                    <a:lnTo>
                      <a:pt x="200" y="263"/>
                    </a:lnTo>
                    <a:lnTo>
                      <a:pt x="192" y="264"/>
                    </a:lnTo>
                    <a:lnTo>
                      <a:pt x="183" y="266"/>
                    </a:lnTo>
                    <a:lnTo>
                      <a:pt x="174" y="267"/>
                    </a:lnTo>
                    <a:lnTo>
                      <a:pt x="165" y="268"/>
                    </a:lnTo>
                    <a:lnTo>
                      <a:pt x="155" y="269"/>
                    </a:lnTo>
                    <a:lnTo>
                      <a:pt x="146" y="270"/>
                    </a:lnTo>
                    <a:lnTo>
                      <a:pt x="136" y="270"/>
                    </a:lnTo>
                    <a:lnTo>
                      <a:pt x="126" y="270"/>
                    </a:lnTo>
                    <a:lnTo>
                      <a:pt x="116" y="270"/>
                    </a:lnTo>
                    <a:lnTo>
                      <a:pt x="106" y="270"/>
                    </a:lnTo>
                    <a:lnTo>
                      <a:pt x="97" y="270"/>
                    </a:lnTo>
                    <a:lnTo>
                      <a:pt x="87" y="269"/>
                    </a:lnTo>
                    <a:lnTo>
                      <a:pt x="77" y="269"/>
                    </a:lnTo>
                    <a:lnTo>
                      <a:pt x="68" y="268"/>
                    </a:lnTo>
                    <a:lnTo>
                      <a:pt x="59" y="266"/>
                    </a:lnTo>
                    <a:lnTo>
                      <a:pt x="50" y="265"/>
                    </a:lnTo>
                    <a:lnTo>
                      <a:pt x="42" y="263"/>
                    </a:lnTo>
                    <a:lnTo>
                      <a:pt x="33" y="262"/>
                    </a:lnTo>
                    <a:lnTo>
                      <a:pt x="26" y="261"/>
                    </a:lnTo>
                    <a:lnTo>
                      <a:pt x="18" y="258"/>
                    </a:lnTo>
                    <a:lnTo>
                      <a:pt x="12" y="256"/>
                    </a:lnTo>
                    <a:lnTo>
                      <a:pt x="5" y="254"/>
                    </a:lnTo>
                    <a:lnTo>
                      <a:pt x="0" y="252"/>
                    </a:lnTo>
                    <a:lnTo>
                      <a:pt x="0" y="1"/>
                    </a:lnTo>
                    <a:lnTo>
                      <a:pt x="5" y="3"/>
                    </a:lnTo>
                    <a:lnTo>
                      <a:pt x="12" y="6"/>
                    </a:lnTo>
                    <a:lnTo>
                      <a:pt x="18" y="8"/>
                    </a:lnTo>
                    <a:lnTo>
                      <a:pt x="26" y="9"/>
                    </a:lnTo>
                    <a:lnTo>
                      <a:pt x="33" y="11"/>
                    </a:lnTo>
                    <a:lnTo>
                      <a:pt x="42" y="13"/>
                    </a:lnTo>
                    <a:lnTo>
                      <a:pt x="50" y="15"/>
                    </a:lnTo>
                    <a:lnTo>
                      <a:pt x="59" y="16"/>
                    </a:lnTo>
                    <a:lnTo>
                      <a:pt x="68" y="16"/>
                    </a:lnTo>
                    <a:lnTo>
                      <a:pt x="77" y="17"/>
                    </a:lnTo>
                    <a:lnTo>
                      <a:pt x="87" y="18"/>
                    </a:lnTo>
                    <a:lnTo>
                      <a:pt x="97" y="18"/>
                    </a:lnTo>
                    <a:lnTo>
                      <a:pt x="106" y="18"/>
                    </a:lnTo>
                    <a:lnTo>
                      <a:pt x="116" y="19"/>
                    </a:lnTo>
                    <a:lnTo>
                      <a:pt x="126" y="19"/>
                    </a:lnTo>
                    <a:lnTo>
                      <a:pt x="136" y="18"/>
                    </a:lnTo>
                    <a:lnTo>
                      <a:pt x="146" y="18"/>
                    </a:lnTo>
                    <a:lnTo>
                      <a:pt x="155" y="17"/>
                    </a:lnTo>
                    <a:lnTo>
                      <a:pt x="165" y="17"/>
                    </a:lnTo>
                    <a:lnTo>
                      <a:pt x="174" y="16"/>
                    </a:lnTo>
                    <a:lnTo>
                      <a:pt x="183" y="15"/>
                    </a:lnTo>
                    <a:lnTo>
                      <a:pt x="192" y="13"/>
                    </a:lnTo>
                    <a:lnTo>
                      <a:pt x="200" y="12"/>
                    </a:lnTo>
                    <a:lnTo>
                      <a:pt x="208" y="10"/>
                    </a:lnTo>
                    <a:lnTo>
                      <a:pt x="215" y="8"/>
                    </a:lnTo>
                    <a:lnTo>
                      <a:pt x="236" y="0"/>
                    </a:lnTo>
                    <a:lnTo>
                      <a:pt x="236" y="250"/>
                    </a:lnTo>
                    <a:close/>
                  </a:path>
                </a:pathLst>
              </a:custGeom>
              <a:solidFill>
                <a:srgbClr val="FFFFFF"/>
              </a:solidFill>
              <a:ln w="0">
                <a:solidFill>
                  <a:srgbClr val="000000"/>
                </a:solidFill>
                <a:prstDash val="solid"/>
                <a:round/>
                <a:headEnd/>
                <a:tailEnd/>
              </a:ln>
            </p:spPr>
            <p:txBody>
              <a:bodyPr/>
              <a:lstStyle/>
              <a:p>
                <a:endParaRPr lang="en-US"/>
              </a:p>
            </p:txBody>
          </p:sp>
          <p:sp>
            <p:nvSpPr>
              <p:cNvPr id="684" name="Freeform 571"/>
              <p:cNvSpPr>
                <a:spLocks/>
              </p:cNvSpPr>
              <p:nvPr/>
            </p:nvSpPr>
            <p:spPr bwMode="auto">
              <a:xfrm>
                <a:off x="3606" y="3772"/>
                <a:ext cx="57" cy="63"/>
              </a:xfrm>
              <a:custGeom>
                <a:avLst/>
                <a:gdLst>
                  <a:gd name="T0" fmla="*/ 57 w 57"/>
                  <a:gd name="T1" fmla="*/ 32 h 63"/>
                  <a:gd name="T2" fmla="*/ 56 w 57"/>
                  <a:gd name="T3" fmla="*/ 27 h 63"/>
                  <a:gd name="T4" fmla="*/ 56 w 57"/>
                  <a:gd name="T5" fmla="*/ 24 h 63"/>
                  <a:gd name="T6" fmla="*/ 55 w 57"/>
                  <a:gd name="T7" fmla="*/ 20 h 63"/>
                  <a:gd name="T8" fmla="*/ 53 w 57"/>
                  <a:gd name="T9" fmla="*/ 15 h 63"/>
                  <a:gd name="T10" fmla="*/ 51 w 57"/>
                  <a:gd name="T11" fmla="*/ 11 h 63"/>
                  <a:gd name="T12" fmla="*/ 48 w 57"/>
                  <a:gd name="T13" fmla="*/ 8 h 63"/>
                  <a:gd name="T14" fmla="*/ 45 w 57"/>
                  <a:gd name="T15" fmla="*/ 6 h 63"/>
                  <a:gd name="T16" fmla="*/ 42 w 57"/>
                  <a:gd name="T17" fmla="*/ 4 h 63"/>
                  <a:gd name="T18" fmla="*/ 38 w 57"/>
                  <a:gd name="T19" fmla="*/ 2 h 63"/>
                  <a:gd name="T20" fmla="*/ 34 w 57"/>
                  <a:gd name="T21" fmla="*/ 1 h 63"/>
                  <a:gd name="T22" fmla="*/ 30 w 57"/>
                  <a:gd name="T23" fmla="*/ 0 h 63"/>
                  <a:gd name="T24" fmla="*/ 26 w 57"/>
                  <a:gd name="T25" fmla="*/ 0 h 63"/>
                  <a:gd name="T26" fmla="*/ 23 w 57"/>
                  <a:gd name="T27" fmla="*/ 1 h 63"/>
                  <a:gd name="T28" fmla="*/ 19 w 57"/>
                  <a:gd name="T29" fmla="*/ 2 h 63"/>
                  <a:gd name="T30" fmla="*/ 15 w 57"/>
                  <a:gd name="T31" fmla="*/ 5 h 63"/>
                  <a:gd name="T32" fmla="*/ 12 w 57"/>
                  <a:gd name="T33" fmla="*/ 7 h 63"/>
                  <a:gd name="T34" fmla="*/ 9 w 57"/>
                  <a:gd name="T35" fmla="*/ 9 h 63"/>
                  <a:gd name="T36" fmla="*/ 7 w 57"/>
                  <a:gd name="T37" fmla="*/ 13 h 63"/>
                  <a:gd name="T38" fmla="*/ 4 w 57"/>
                  <a:gd name="T39" fmla="*/ 16 h 63"/>
                  <a:gd name="T40" fmla="*/ 3 w 57"/>
                  <a:gd name="T41" fmla="*/ 21 h 63"/>
                  <a:gd name="T42" fmla="*/ 1 w 57"/>
                  <a:gd name="T43" fmla="*/ 24 h 63"/>
                  <a:gd name="T44" fmla="*/ 0 w 57"/>
                  <a:gd name="T45" fmla="*/ 29 h 63"/>
                  <a:gd name="T46" fmla="*/ 0 w 57"/>
                  <a:gd name="T47" fmla="*/ 33 h 63"/>
                  <a:gd name="T48" fmla="*/ 1 w 57"/>
                  <a:gd name="T49" fmla="*/ 38 h 63"/>
                  <a:gd name="T50" fmla="*/ 2 w 57"/>
                  <a:gd name="T51" fmla="*/ 41 h 63"/>
                  <a:gd name="T52" fmla="*/ 4 w 57"/>
                  <a:gd name="T53" fmla="*/ 45 h 63"/>
                  <a:gd name="T54" fmla="*/ 5 w 57"/>
                  <a:gd name="T55" fmla="*/ 49 h 63"/>
                  <a:gd name="T56" fmla="*/ 8 w 57"/>
                  <a:gd name="T57" fmla="*/ 53 h 63"/>
                  <a:gd name="T58" fmla="*/ 11 w 57"/>
                  <a:gd name="T59" fmla="*/ 55 h 63"/>
                  <a:gd name="T60" fmla="*/ 14 w 57"/>
                  <a:gd name="T61" fmla="*/ 58 h 63"/>
                  <a:gd name="T62" fmla="*/ 17 w 57"/>
                  <a:gd name="T63" fmla="*/ 60 h 63"/>
                  <a:gd name="T64" fmla="*/ 20 w 57"/>
                  <a:gd name="T65" fmla="*/ 61 h 63"/>
                  <a:gd name="T66" fmla="*/ 25 w 57"/>
                  <a:gd name="T67" fmla="*/ 62 h 63"/>
                  <a:gd name="T68" fmla="*/ 28 w 57"/>
                  <a:gd name="T69" fmla="*/ 63 h 63"/>
                  <a:gd name="T70" fmla="*/ 33 w 57"/>
                  <a:gd name="T71" fmla="*/ 62 h 63"/>
                  <a:gd name="T72" fmla="*/ 37 w 57"/>
                  <a:gd name="T73" fmla="*/ 61 h 63"/>
                  <a:gd name="T74" fmla="*/ 40 w 57"/>
                  <a:gd name="T75" fmla="*/ 60 h 63"/>
                  <a:gd name="T76" fmla="*/ 44 w 57"/>
                  <a:gd name="T77" fmla="*/ 58 h 63"/>
                  <a:gd name="T78" fmla="*/ 46 w 57"/>
                  <a:gd name="T79" fmla="*/ 55 h 63"/>
                  <a:gd name="T80" fmla="*/ 50 w 57"/>
                  <a:gd name="T81" fmla="*/ 53 h 63"/>
                  <a:gd name="T82" fmla="*/ 52 w 57"/>
                  <a:gd name="T83" fmla="*/ 49 h 63"/>
                  <a:gd name="T84" fmla="*/ 54 w 57"/>
                  <a:gd name="T85" fmla="*/ 45 h 63"/>
                  <a:gd name="T86" fmla="*/ 55 w 57"/>
                  <a:gd name="T87" fmla="*/ 42 h 63"/>
                  <a:gd name="T88" fmla="*/ 56 w 57"/>
                  <a:gd name="T89" fmla="*/ 38 h 63"/>
                  <a:gd name="T90" fmla="*/ 57 w 57"/>
                  <a:gd name="T91" fmla="*/ 33 h 63"/>
                  <a:gd name="T92" fmla="*/ 57 w 57"/>
                  <a:gd name="T93" fmla="*/ 32 h 63"/>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57"/>
                  <a:gd name="T142" fmla="*/ 0 h 63"/>
                  <a:gd name="T143" fmla="*/ 57 w 57"/>
                  <a:gd name="T144" fmla="*/ 63 h 63"/>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57" h="63">
                    <a:moveTo>
                      <a:pt x="57" y="32"/>
                    </a:moveTo>
                    <a:lnTo>
                      <a:pt x="56" y="27"/>
                    </a:lnTo>
                    <a:lnTo>
                      <a:pt x="56" y="24"/>
                    </a:lnTo>
                    <a:lnTo>
                      <a:pt x="55" y="20"/>
                    </a:lnTo>
                    <a:lnTo>
                      <a:pt x="53" y="15"/>
                    </a:lnTo>
                    <a:lnTo>
                      <a:pt x="51" y="11"/>
                    </a:lnTo>
                    <a:lnTo>
                      <a:pt x="48" y="8"/>
                    </a:lnTo>
                    <a:lnTo>
                      <a:pt x="45" y="6"/>
                    </a:lnTo>
                    <a:lnTo>
                      <a:pt x="42" y="4"/>
                    </a:lnTo>
                    <a:lnTo>
                      <a:pt x="38" y="2"/>
                    </a:lnTo>
                    <a:lnTo>
                      <a:pt x="34" y="1"/>
                    </a:lnTo>
                    <a:lnTo>
                      <a:pt x="30" y="0"/>
                    </a:lnTo>
                    <a:lnTo>
                      <a:pt x="26" y="0"/>
                    </a:lnTo>
                    <a:lnTo>
                      <a:pt x="23" y="1"/>
                    </a:lnTo>
                    <a:lnTo>
                      <a:pt x="19" y="2"/>
                    </a:lnTo>
                    <a:lnTo>
                      <a:pt x="15" y="5"/>
                    </a:lnTo>
                    <a:lnTo>
                      <a:pt x="12" y="7"/>
                    </a:lnTo>
                    <a:lnTo>
                      <a:pt x="9" y="9"/>
                    </a:lnTo>
                    <a:lnTo>
                      <a:pt x="7" y="13"/>
                    </a:lnTo>
                    <a:lnTo>
                      <a:pt x="4" y="16"/>
                    </a:lnTo>
                    <a:lnTo>
                      <a:pt x="3" y="21"/>
                    </a:lnTo>
                    <a:lnTo>
                      <a:pt x="1" y="24"/>
                    </a:lnTo>
                    <a:lnTo>
                      <a:pt x="0" y="29"/>
                    </a:lnTo>
                    <a:lnTo>
                      <a:pt x="0" y="33"/>
                    </a:lnTo>
                    <a:lnTo>
                      <a:pt x="1" y="38"/>
                    </a:lnTo>
                    <a:lnTo>
                      <a:pt x="2" y="41"/>
                    </a:lnTo>
                    <a:lnTo>
                      <a:pt x="4" y="45"/>
                    </a:lnTo>
                    <a:lnTo>
                      <a:pt x="5" y="49"/>
                    </a:lnTo>
                    <a:lnTo>
                      <a:pt x="8" y="53"/>
                    </a:lnTo>
                    <a:lnTo>
                      <a:pt x="11" y="55"/>
                    </a:lnTo>
                    <a:lnTo>
                      <a:pt x="14" y="58"/>
                    </a:lnTo>
                    <a:lnTo>
                      <a:pt x="17" y="60"/>
                    </a:lnTo>
                    <a:lnTo>
                      <a:pt x="20" y="61"/>
                    </a:lnTo>
                    <a:lnTo>
                      <a:pt x="25" y="62"/>
                    </a:lnTo>
                    <a:lnTo>
                      <a:pt x="28" y="63"/>
                    </a:lnTo>
                    <a:lnTo>
                      <a:pt x="33" y="62"/>
                    </a:lnTo>
                    <a:lnTo>
                      <a:pt x="37" y="61"/>
                    </a:lnTo>
                    <a:lnTo>
                      <a:pt x="40" y="60"/>
                    </a:lnTo>
                    <a:lnTo>
                      <a:pt x="44" y="58"/>
                    </a:lnTo>
                    <a:lnTo>
                      <a:pt x="46" y="55"/>
                    </a:lnTo>
                    <a:lnTo>
                      <a:pt x="50" y="53"/>
                    </a:lnTo>
                    <a:lnTo>
                      <a:pt x="52" y="49"/>
                    </a:lnTo>
                    <a:lnTo>
                      <a:pt x="54" y="45"/>
                    </a:lnTo>
                    <a:lnTo>
                      <a:pt x="55" y="42"/>
                    </a:lnTo>
                    <a:lnTo>
                      <a:pt x="56" y="38"/>
                    </a:lnTo>
                    <a:lnTo>
                      <a:pt x="57" y="33"/>
                    </a:lnTo>
                    <a:lnTo>
                      <a:pt x="57" y="32"/>
                    </a:lnTo>
                    <a:close/>
                  </a:path>
                </a:pathLst>
              </a:custGeom>
              <a:solidFill>
                <a:srgbClr val="640000"/>
              </a:solidFill>
              <a:ln w="0">
                <a:solidFill>
                  <a:srgbClr val="000000"/>
                </a:solidFill>
                <a:prstDash val="solid"/>
                <a:round/>
                <a:headEnd/>
                <a:tailEnd/>
              </a:ln>
            </p:spPr>
            <p:txBody>
              <a:bodyPr/>
              <a:lstStyle/>
              <a:p>
                <a:endParaRPr lang="en-US"/>
              </a:p>
            </p:txBody>
          </p:sp>
          <p:sp>
            <p:nvSpPr>
              <p:cNvPr id="685" name="Freeform 572"/>
              <p:cNvSpPr>
                <a:spLocks/>
              </p:cNvSpPr>
              <p:nvPr/>
            </p:nvSpPr>
            <p:spPr bwMode="auto">
              <a:xfrm>
                <a:off x="3636" y="3784"/>
                <a:ext cx="14" cy="16"/>
              </a:xfrm>
              <a:custGeom>
                <a:avLst/>
                <a:gdLst>
                  <a:gd name="T0" fmla="*/ 14 w 14"/>
                  <a:gd name="T1" fmla="*/ 8 h 16"/>
                  <a:gd name="T2" fmla="*/ 14 w 14"/>
                  <a:gd name="T3" fmla="*/ 6 h 16"/>
                  <a:gd name="T4" fmla="*/ 13 w 14"/>
                  <a:gd name="T5" fmla="*/ 4 h 16"/>
                  <a:gd name="T6" fmla="*/ 12 w 14"/>
                  <a:gd name="T7" fmla="*/ 3 h 16"/>
                  <a:gd name="T8" fmla="*/ 10 w 14"/>
                  <a:gd name="T9" fmla="*/ 1 h 16"/>
                  <a:gd name="T10" fmla="*/ 8 w 14"/>
                  <a:gd name="T11" fmla="*/ 0 h 16"/>
                  <a:gd name="T12" fmla="*/ 7 w 14"/>
                  <a:gd name="T13" fmla="*/ 0 h 16"/>
                  <a:gd name="T14" fmla="*/ 5 w 14"/>
                  <a:gd name="T15" fmla="*/ 1 h 16"/>
                  <a:gd name="T16" fmla="*/ 3 w 14"/>
                  <a:gd name="T17" fmla="*/ 1 h 16"/>
                  <a:gd name="T18" fmla="*/ 1 w 14"/>
                  <a:gd name="T19" fmla="*/ 3 h 16"/>
                  <a:gd name="T20" fmla="*/ 1 w 14"/>
                  <a:gd name="T21" fmla="*/ 6 h 16"/>
                  <a:gd name="T22" fmla="*/ 0 w 14"/>
                  <a:gd name="T23" fmla="*/ 8 h 16"/>
                  <a:gd name="T24" fmla="*/ 0 w 14"/>
                  <a:gd name="T25" fmla="*/ 9 h 16"/>
                  <a:gd name="T26" fmla="*/ 1 w 14"/>
                  <a:gd name="T27" fmla="*/ 12 h 16"/>
                  <a:gd name="T28" fmla="*/ 2 w 14"/>
                  <a:gd name="T29" fmla="*/ 13 h 16"/>
                  <a:gd name="T30" fmla="*/ 4 w 14"/>
                  <a:gd name="T31" fmla="*/ 15 h 16"/>
                  <a:gd name="T32" fmla="*/ 5 w 14"/>
                  <a:gd name="T33" fmla="*/ 15 h 16"/>
                  <a:gd name="T34" fmla="*/ 7 w 14"/>
                  <a:gd name="T35" fmla="*/ 16 h 16"/>
                  <a:gd name="T36" fmla="*/ 9 w 14"/>
                  <a:gd name="T37" fmla="*/ 15 h 16"/>
                  <a:gd name="T38" fmla="*/ 10 w 14"/>
                  <a:gd name="T39" fmla="*/ 15 h 16"/>
                  <a:gd name="T40" fmla="*/ 12 w 14"/>
                  <a:gd name="T41" fmla="*/ 14 h 16"/>
                  <a:gd name="T42" fmla="*/ 14 w 14"/>
                  <a:gd name="T43" fmla="*/ 12 h 16"/>
                  <a:gd name="T44" fmla="*/ 14 w 14"/>
                  <a:gd name="T45" fmla="*/ 9 h 16"/>
                  <a:gd name="T46" fmla="*/ 14 w 14"/>
                  <a:gd name="T47" fmla="*/ 8 h 1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4"/>
                  <a:gd name="T73" fmla="*/ 0 h 16"/>
                  <a:gd name="T74" fmla="*/ 14 w 14"/>
                  <a:gd name="T75" fmla="*/ 16 h 1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4" h="16">
                    <a:moveTo>
                      <a:pt x="14" y="8"/>
                    </a:moveTo>
                    <a:lnTo>
                      <a:pt x="14" y="6"/>
                    </a:lnTo>
                    <a:lnTo>
                      <a:pt x="13" y="4"/>
                    </a:lnTo>
                    <a:lnTo>
                      <a:pt x="12" y="3"/>
                    </a:lnTo>
                    <a:lnTo>
                      <a:pt x="10" y="1"/>
                    </a:lnTo>
                    <a:lnTo>
                      <a:pt x="8" y="0"/>
                    </a:lnTo>
                    <a:lnTo>
                      <a:pt x="7" y="0"/>
                    </a:lnTo>
                    <a:lnTo>
                      <a:pt x="5" y="1"/>
                    </a:lnTo>
                    <a:lnTo>
                      <a:pt x="3" y="1"/>
                    </a:lnTo>
                    <a:lnTo>
                      <a:pt x="1" y="3"/>
                    </a:lnTo>
                    <a:lnTo>
                      <a:pt x="1" y="6"/>
                    </a:lnTo>
                    <a:lnTo>
                      <a:pt x="0" y="8"/>
                    </a:lnTo>
                    <a:lnTo>
                      <a:pt x="0" y="9"/>
                    </a:lnTo>
                    <a:lnTo>
                      <a:pt x="1" y="12"/>
                    </a:lnTo>
                    <a:lnTo>
                      <a:pt x="2" y="13"/>
                    </a:lnTo>
                    <a:lnTo>
                      <a:pt x="4" y="15"/>
                    </a:lnTo>
                    <a:lnTo>
                      <a:pt x="5" y="15"/>
                    </a:lnTo>
                    <a:lnTo>
                      <a:pt x="7" y="16"/>
                    </a:lnTo>
                    <a:lnTo>
                      <a:pt x="9" y="15"/>
                    </a:lnTo>
                    <a:lnTo>
                      <a:pt x="10" y="15"/>
                    </a:lnTo>
                    <a:lnTo>
                      <a:pt x="12" y="14"/>
                    </a:lnTo>
                    <a:lnTo>
                      <a:pt x="14" y="12"/>
                    </a:lnTo>
                    <a:lnTo>
                      <a:pt x="14" y="9"/>
                    </a:lnTo>
                    <a:lnTo>
                      <a:pt x="14" y="8"/>
                    </a:lnTo>
                    <a:close/>
                  </a:path>
                </a:pathLst>
              </a:custGeom>
              <a:solidFill>
                <a:srgbClr val="FFC896"/>
              </a:solidFill>
              <a:ln w="0">
                <a:solidFill>
                  <a:srgbClr val="FFC896"/>
                </a:solidFill>
                <a:prstDash val="solid"/>
                <a:round/>
                <a:headEnd/>
                <a:tailEnd/>
              </a:ln>
            </p:spPr>
            <p:txBody>
              <a:bodyPr/>
              <a:lstStyle/>
              <a:p>
                <a:endParaRPr lang="en-US"/>
              </a:p>
            </p:txBody>
          </p:sp>
          <p:sp>
            <p:nvSpPr>
              <p:cNvPr id="686" name="Freeform 573"/>
              <p:cNvSpPr>
                <a:spLocks/>
              </p:cNvSpPr>
              <p:nvPr/>
            </p:nvSpPr>
            <p:spPr bwMode="auto">
              <a:xfrm>
                <a:off x="3669" y="3788"/>
                <a:ext cx="56" cy="63"/>
              </a:xfrm>
              <a:custGeom>
                <a:avLst/>
                <a:gdLst>
                  <a:gd name="T0" fmla="*/ 56 w 56"/>
                  <a:gd name="T1" fmla="*/ 31 h 63"/>
                  <a:gd name="T2" fmla="*/ 55 w 56"/>
                  <a:gd name="T3" fmla="*/ 26 h 63"/>
                  <a:gd name="T4" fmla="*/ 55 w 56"/>
                  <a:gd name="T5" fmla="*/ 23 h 63"/>
                  <a:gd name="T6" fmla="*/ 54 w 56"/>
                  <a:gd name="T7" fmla="*/ 18 h 63"/>
                  <a:gd name="T8" fmla="*/ 51 w 56"/>
                  <a:gd name="T9" fmla="*/ 15 h 63"/>
                  <a:gd name="T10" fmla="*/ 49 w 56"/>
                  <a:gd name="T11" fmla="*/ 11 h 63"/>
                  <a:gd name="T12" fmla="*/ 47 w 56"/>
                  <a:gd name="T13" fmla="*/ 8 h 63"/>
                  <a:gd name="T14" fmla="*/ 44 w 56"/>
                  <a:gd name="T15" fmla="*/ 5 h 63"/>
                  <a:gd name="T16" fmla="*/ 40 w 56"/>
                  <a:gd name="T17" fmla="*/ 4 h 63"/>
                  <a:gd name="T18" fmla="*/ 37 w 56"/>
                  <a:gd name="T19" fmla="*/ 2 h 63"/>
                  <a:gd name="T20" fmla="*/ 33 w 56"/>
                  <a:gd name="T21" fmla="*/ 0 h 63"/>
                  <a:gd name="T22" fmla="*/ 30 w 56"/>
                  <a:gd name="T23" fmla="*/ 0 h 63"/>
                  <a:gd name="T24" fmla="*/ 25 w 56"/>
                  <a:gd name="T25" fmla="*/ 0 h 63"/>
                  <a:gd name="T26" fmla="*/ 22 w 56"/>
                  <a:gd name="T27" fmla="*/ 1 h 63"/>
                  <a:gd name="T28" fmla="*/ 18 w 56"/>
                  <a:gd name="T29" fmla="*/ 2 h 63"/>
                  <a:gd name="T30" fmla="*/ 14 w 56"/>
                  <a:gd name="T31" fmla="*/ 4 h 63"/>
                  <a:gd name="T32" fmla="*/ 11 w 56"/>
                  <a:gd name="T33" fmla="*/ 6 h 63"/>
                  <a:gd name="T34" fmla="*/ 8 w 56"/>
                  <a:gd name="T35" fmla="*/ 9 h 63"/>
                  <a:gd name="T36" fmla="*/ 6 w 56"/>
                  <a:gd name="T37" fmla="*/ 12 h 63"/>
                  <a:gd name="T38" fmla="*/ 4 w 56"/>
                  <a:gd name="T39" fmla="*/ 16 h 63"/>
                  <a:gd name="T40" fmla="*/ 2 w 56"/>
                  <a:gd name="T41" fmla="*/ 20 h 63"/>
                  <a:gd name="T42" fmla="*/ 1 w 56"/>
                  <a:gd name="T43" fmla="*/ 24 h 63"/>
                  <a:gd name="T44" fmla="*/ 0 w 56"/>
                  <a:gd name="T45" fmla="*/ 28 h 63"/>
                  <a:gd name="T46" fmla="*/ 0 w 56"/>
                  <a:gd name="T47" fmla="*/ 32 h 63"/>
                  <a:gd name="T48" fmla="*/ 1 w 56"/>
                  <a:gd name="T49" fmla="*/ 37 h 63"/>
                  <a:gd name="T50" fmla="*/ 1 w 56"/>
                  <a:gd name="T51" fmla="*/ 40 h 63"/>
                  <a:gd name="T52" fmla="*/ 2 w 56"/>
                  <a:gd name="T53" fmla="*/ 44 h 63"/>
                  <a:gd name="T54" fmla="*/ 4 w 56"/>
                  <a:gd name="T55" fmla="*/ 48 h 63"/>
                  <a:gd name="T56" fmla="*/ 7 w 56"/>
                  <a:gd name="T57" fmla="*/ 51 h 63"/>
                  <a:gd name="T58" fmla="*/ 10 w 56"/>
                  <a:gd name="T59" fmla="*/ 54 h 63"/>
                  <a:gd name="T60" fmla="*/ 13 w 56"/>
                  <a:gd name="T61" fmla="*/ 57 h 63"/>
                  <a:gd name="T62" fmla="*/ 15 w 56"/>
                  <a:gd name="T63" fmla="*/ 59 h 63"/>
                  <a:gd name="T64" fmla="*/ 20 w 56"/>
                  <a:gd name="T65" fmla="*/ 60 h 63"/>
                  <a:gd name="T66" fmla="*/ 24 w 56"/>
                  <a:gd name="T67" fmla="*/ 61 h 63"/>
                  <a:gd name="T68" fmla="*/ 27 w 56"/>
                  <a:gd name="T69" fmla="*/ 63 h 63"/>
                  <a:gd name="T70" fmla="*/ 32 w 56"/>
                  <a:gd name="T71" fmla="*/ 61 h 63"/>
                  <a:gd name="T72" fmla="*/ 35 w 56"/>
                  <a:gd name="T73" fmla="*/ 61 h 63"/>
                  <a:gd name="T74" fmla="*/ 39 w 56"/>
                  <a:gd name="T75" fmla="*/ 59 h 63"/>
                  <a:gd name="T76" fmla="*/ 42 w 56"/>
                  <a:gd name="T77" fmla="*/ 57 h 63"/>
                  <a:gd name="T78" fmla="*/ 46 w 56"/>
                  <a:gd name="T79" fmla="*/ 56 h 63"/>
                  <a:gd name="T80" fmla="*/ 48 w 56"/>
                  <a:gd name="T81" fmla="*/ 52 h 63"/>
                  <a:gd name="T82" fmla="*/ 51 w 56"/>
                  <a:gd name="T83" fmla="*/ 49 h 63"/>
                  <a:gd name="T84" fmla="*/ 53 w 56"/>
                  <a:gd name="T85" fmla="*/ 45 h 63"/>
                  <a:gd name="T86" fmla="*/ 54 w 56"/>
                  <a:gd name="T87" fmla="*/ 41 h 63"/>
                  <a:gd name="T88" fmla="*/ 55 w 56"/>
                  <a:gd name="T89" fmla="*/ 37 h 63"/>
                  <a:gd name="T90" fmla="*/ 56 w 56"/>
                  <a:gd name="T91" fmla="*/ 33 h 63"/>
                  <a:gd name="T92" fmla="*/ 56 w 56"/>
                  <a:gd name="T93" fmla="*/ 31 h 63"/>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56"/>
                  <a:gd name="T142" fmla="*/ 0 h 63"/>
                  <a:gd name="T143" fmla="*/ 56 w 56"/>
                  <a:gd name="T144" fmla="*/ 63 h 63"/>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56" h="63">
                    <a:moveTo>
                      <a:pt x="56" y="31"/>
                    </a:moveTo>
                    <a:lnTo>
                      <a:pt x="55" y="26"/>
                    </a:lnTo>
                    <a:lnTo>
                      <a:pt x="55" y="23"/>
                    </a:lnTo>
                    <a:lnTo>
                      <a:pt x="54" y="18"/>
                    </a:lnTo>
                    <a:lnTo>
                      <a:pt x="51" y="15"/>
                    </a:lnTo>
                    <a:lnTo>
                      <a:pt x="49" y="11"/>
                    </a:lnTo>
                    <a:lnTo>
                      <a:pt x="47" y="8"/>
                    </a:lnTo>
                    <a:lnTo>
                      <a:pt x="44" y="5"/>
                    </a:lnTo>
                    <a:lnTo>
                      <a:pt x="40" y="4"/>
                    </a:lnTo>
                    <a:lnTo>
                      <a:pt x="37" y="2"/>
                    </a:lnTo>
                    <a:lnTo>
                      <a:pt x="33" y="0"/>
                    </a:lnTo>
                    <a:lnTo>
                      <a:pt x="30" y="0"/>
                    </a:lnTo>
                    <a:lnTo>
                      <a:pt x="25" y="0"/>
                    </a:lnTo>
                    <a:lnTo>
                      <a:pt x="22" y="1"/>
                    </a:lnTo>
                    <a:lnTo>
                      <a:pt x="18" y="2"/>
                    </a:lnTo>
                    <a:lnTo>
                      <a:pt x="14" y="4"/>
                    </a:lnTo>
                    <a:lnTo>
                      <a:pt x="11" y="6"/>
                    </a:lnTo>
                    <a:lnTo>
                      <a:pt x="8" y="9"/>
                    </a:lnTo>
                    <a:lnTo>
                      <a:pt x="6" y="12"/>
                    </a:lnTo>
                    <a:lnTo>
                      <a:pt x="4" y="16"/>
                    </a:lnTo>
                    <a:lnTo>
                      <a:pt x="2" y="20"/>
                    </a:lnTo>
                    <a:lnTo>
                      <a:pt x="1" y="24"/>
                    </a:lnTo>
                    <a:lnTo>
                      <a:pt x="0" y="28"/>
                    </a:lnTo>
                    <a:lnTo>
                      <a:pt x="0" y="32"/>
                    </a:lnTo>
                    <a:lnTo>
                      <a:pt x="1" y="37"/>
                    </a:lnTo>
                    <a:lnTo>
                      <a:pt x="1" y="40"/>
                    </a:lnTo>
                    <a:lnTo>
                      <a:pt x="2" y="44"/>
                    </a:lnTo>
                    <a:lnTo>
                      <a:pt x="4" y="48"/>
                    </a:lnTo>
                    <a:lnTo>
                      <a:pt x="7" y="51"/>
                    </a:lnTo>
                    <a:lnTo>
                      <a:pt x="10" y="54"/>
                    </a:lnTo>
                    <a:lnTo>
                      <a:pt x="13" y="57"/>
                    </a:lnTo>
                    <a:lnTo>
                      <a:pt x="15" y="59"/>
                    </a:lnTo>
                    <a:lnTo>
                      <a:pt x="20" y="60"/>
                    </a:lnTo>
                    <a:lnTo>
                      <a:pt x="24" y="61"/>
                    </a:lnTo>
                    <a:lnTo>
                      <a:pt x="27" y="63"/>
                    </a:lnTo>
                    <a:lnTo>
                      <a:pt x="32" y="61"/>
                    </a:lnTo>
                    <a:lnTo>
                      <a:pt x="35" y="61"/>
                    </a:lnTo>
                    <a:lnTo>
                      <a:pt x="39" y="59"/>
                    </a:lnTo>
                    <a:lnTo>
                      <a:pt x="42" y="57"/>
                    </a:lnTo>
                    <a:lnTo>
                      <a:pt x="46" y="56"/>
                    </a:lnTo>
                    <a:lnTo>
                      <a:pt x="48" y="52"/>
                    </a:lnTo>
                    <a:lnTo>
                      <a:pt x="51" y="49"/>
                    </a:lnTo>
                    <a:lnTo>
                      <a:pt x="53" y="45"/>
                    </a:lnTo>
                    <a:lnTo>
                      <a:pt x="54" y="41"/>
                    </a:lnTo>
                    <a:lnTo>
                      <a:pt x="55" y="37"/>
                    </a:lnTo>
                    <a:lnTo>
                      <a:pt x="56" y="33"/>
                    </a:lnTo>
                    <a:lnTo>
                      <a:pt x="56" y="31"/>
                    </a:lnTo>
                    <a:close/>
                  </a:path>
                </a:pathLst>
              </a:custGeom>
              <a:solidFill>
                <a:srgbClr val="640000"/>
              </a:solidFill>
              <a:ln w="0">
                <a:solidFill>
                  <a:srgbClr val="000000"/>
                </a:solidFill>
                <a:prstDash val="solid"/>
                <a:round/>
                <a:headEnd/>
                <a:tailEnd/>
              </a:ln>
            </p:spPr>
            <p:txBody>
              <a:bodyPr/>
              <a:lstStyle/>
              <a:p>
                <a:endParaRPr lang="en-US"/>
              </a:p>
            </p:txBody>
          </p:sp>
          <p:sp>
            <p:nvSpPr>
              <p:cNvPr id="687" name="Freeform 574"/>
              <p:cNvSpPr>
                <a:spLocks/>
              </p:cNvSpPr>
              <p:nvPr/>
            </p:nvSpPr>
            <p:spPr bwMode="auto">
              <a:xfrm>
                <a:off x="3699" y="3799"/>
                <a:ext cx="13" cy="15"/>
              </a:xfrm>
              <a:custGeom>
                <a:avLst/>
                <a:gdLst>
                  <a:gd name="T0" fmla="*/ 13 w 13"/>
                  <a:gd name="T1" fmla="*/ 8 h 15"/>
                  <a:gd name="T2" fmla="*/ 13 w 13"/>
                  <a:gd name="T3" fmla="*/ 6 h 15"/>
                  <a:gd name="T4" fmla="*/ 12 w 13"/>
                  <a:gd name="T5" fmla="*/ 4 h 15"/>
                  <a:gd name="T6" fmla="*/ 10 w 13"/>
                  <a:gd name="T7" fmla="*/ 3 h 15"/>
                  <a:gd name="T8" fmla="*/ 9 w 13"/>
                  <a:gd name="T9" fmla="*/ 2 h 15"/>
                  <a:gd name="T10" fmla="*/ 7 w 13"/>
                  <a:gd name="T11" fmla="*/ 1 h 15"/>
                  <a:gd name="T12" fmla="*/ 5 w 13"/>
                  <a:gd name="T13" fmla="*/ 0 h 15"/>
                  <a:gd name="T14" fmla="*/ 3 w 13"/>
                  <a:gd name="T15" fmla="*/ 1 h 15"/>
                  <a:gd name="T16" fmla="*/ 2 w 13"/>
                  <a:gd name="T17" fmla="*/ 2 h 15"/>
                  <a:gd name="T18" fmla="*/ 1 w 13"/>
                  <a:gd name="T19" fmla="*/ 4 h 15"/>
                  <a:gd name="T20" fmla="*/ 0 w 13"/>
                  <a:gd name="T21" fmla="*/ 6 h 15"/>
                  <a:gd name="T22" fmla="*/ 0 w 13"/>
                  <a:gd name="T23" fmla="*/ 7 h 15"/>
                  <a:gd name="T24" fmla="*/ 0 w 13"/>
                  <a:gd name="T25" fmla="*/ 10 h 15"/>
                  <a:gd name="T26" fmla="*/ 0 w 13"/>
                  <a:gd name="T27" fmla="*/ 12 h 15"/>
                  <a:gd name="T28" fmla="*/ 1 w 13"/>
                  <a:gd name="T29" fmla="*/ 13 h 15"/>
                  <a:gd name="T30" fmla="*/ 3 w 13"/>
                  <a:gd name="T31" fmla="*/ 15 h 15"/>
                  <a:gd name="T32" fmla="*/ 4 w 13"/>
                  <a:gd name="T33" fmla="*/ 15 h 15"/>
                  <a:gd name="T34" fmla="*/ 6 w 13"/>
                  <a:gd name="T35" fmla="*/ 15 h 15"/>
                  <a:gd name="T36" fmla="*/ 8 w 13"/>
                  <a:gd name="T37" fmla="*/ 15 h 15"/>
                  <a:gd name="T38" fmla="*/ 10 w 13"/>
                  <a:gd name="T39" fmla="*/ 15 h 15"/>
                  <a:gd name="T40" fmla="*/ 11 w 13"/>
                  <a:gd name="T41" fmla="*/ 14 h 15"/>
                  <a:gd name="T42" fmla="*/ 12 w 13"/>
                  <a:gd name="T43" fmla="*/ 12 h 15"/>
                  <a:gd name="T44" fmla="*/ 13 w 13"/>
                  <a:gd name="T45" fmla="*/ 10 h 15"/>
                  <a:gd name="T46" fmla="*/ 13 w 13"/>
                  <a:gd name="T47" fmla="*/ 8 h 1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3"/>
                  <a:gd name="T73" fmla="*/ 0 h 15"/>
                  <a:gd name="T74" fmla="*/ 13 w 13"/>
                  <a:gd name="T75" fmla="*/ 15 h 1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3" h="15">
                    <a:moveTo>
                      <a:pt x="13" y="8"/>
                    </a:moveTo>
                    <a:lnTo>
                      <a:pt x="13" y="6"/>
                    </a:lnTo>
                    <a:lnTo>
                      <a:pt x="12" y="4"/>
                    </a:lnTo>
                    <a:lnTo>
                      <a:pt x="10" y="3"/>
                    </a:lnTo>
                    <a:lnTo>
                      <a:pt x="9" y="2"/>
                    </a:lnTo>
                    <a:lnTo>
                      <a:pt x="7" y="1"/>
                    </a:lnTo>
                    <a:lnTo>
                      <a:pt x="5" y="0"/>
                    </a:lnTo>
                    <a:lnTo>
                      <a:pt x="3" y="1"/>
                    </a:lnTo>
                    <a:lnTo>
                      <a:pt x="2" y="2"/>
                    </a:lnTo>
                    <a:lnTo>
                      <a:pt x="1" y="4"/>
                    </a:lnTo>
                    <a:lnTo>
                      <a:pt x="0" y="6"/>
                    </a:lnTo>
                    <a:lnTo>
                      <a:pt x="0" y="7"/>
                    </a:lnTo>
                    <a:lnTo>
                      <a:pt x="0" y="10"/>
                    </a:lnTo>
                    <a:lnTo>
                      <a:pt x="0" y="12"/>
                    </a:lnTo>
                    <a:lnTo>
                      <a:pt x="1" y="13"/>
                    </a:lnTo>
                    <a:lnTo>
                      <a:pt x="3" y="15"/>
                    </a:lnTo>
                    <a:lnTo>
                      <a:pt x="4" y="15"/>
                    </a:lnTo>
                    <a:lnTo>
                      <a:pt x="6" y="15"/>
                    </a:lnTo>
                    <a:lnTo>
                      <a:pt x="8" y="15"/>
                    </a:lnTo>
                    <a:lnTo>
                      <a:pt x="10" y="15"/>
                    </a:lnTo>
                    <a:lnTo>
                      <a:pt x="11" y="14"/>
                    </a:lnTo>
                    <a:lnTo>
                      <a:pt x="12" y="12"/>
                    </a:lnTo>
                    <a:lnTo>
                      <a:pt x="13" y="10"/>
                    </a:lnTo>
                    <a:lnTo>
                      <a:pt x="13" y="8"/>
                    </a:lnTo>
                    <a:close/>
                  </a:path>
                </a:pathLst>
              </a:custGeom>
              <a:solidFill>
                <a:srgbClr val="FFC896"/>
              </a:solidFill>
              <a:ln w="0">
                <a:solidFill>
                  <a:srgbClr val="FFC896"/>
                </a:solidFill>
                <a:prstDash val="solid"/>
                <a:round/>
                <a:headEnd/>
                <a:tailEnd/>
              </a:ln>
            </p:spPr>
            <p:txBody>
              <a:bodyPr/>
              <a:lstStyle/>
              <a:p>
                <a:endParaRPr lang="en-US"/>
              </a:p>
            </p:txBody>
          </p:sp>
          <p:sp>
            <p:nvSpPr>
              <p:cNvPr id="688" name="Freeform 575"/>
              <p:cNvSpPr>
                <a:spLocks/>
              </p:cNvSpPr>
              <p:nvPr/>
            </p:nvSpPr>
            <p:spPr bwMode="auto">
              <a:xfrm>
                <a:off x="3640" y="3680"/>
                <a:ext cx="44" cy="92"/>
              </a:xfrm>
              <a:custGeom>
                <a:avLst/>
                <a:gdLst>
                  <a:gd name="T0" fmla="*/ 44 w 44"/>
                  <a:gd name="T1" fmla="*/ 0 h 92"/>
                  <a:gd name="T2" fmla="*/ 38 w 44"/>
                  <a:gd name="T3" fmla="*/ 4 h 92"/>
                  <a:gd name="T4" fmla="*/ 33 w 44"/>
                  <a:gd name="T5" fmla="*/ 10 h 92"/>
                  <a:gd name="T6" fmla="*/ 27 w 44"/>
                  <a:gd name="T7" fmla="*/ 15 h 92"/>
                  <a:gd name="T8" fmla="*/ 22 w 44"/>
                  <a:gd name="T9" fmla="*/ 21 h 92"/>
                  <a:gd name="T10" fmla="*/ 18 w 44"/>
                  <a:gd name="T11" fmla="*/ 27 h 92"/>
                  <a:gd name="T12" fmla="*/ 14 w 44"/>
                  <a:gd name="T13" fmla="*/ 34 h 92"/>
                  <a:gd name="T14" fmla="*/ 11 w 44"/>
                  <a:gd name="T15" fmla="*/ 41 h 92"/>
                  <a:gd name="T16" fmla="*/ 8 w 44"/>
                  <a:gd name="T17" fmla="*/ 49 h 92"/>
                  <a:gd name="T18" fmla="*/ 5 w 44"/>
                  <a:gd name="T19" fmla="*/ 56 h 92"/>
                  <a:gd name="T20" fmla="*/ 3 w 44"/>
                  <a:gd name="T21" fmla="*/ 64 h 92"/>
                  <a:gd name="T22" fmla="*/ 2 w 44"/>
                  <a:gd name="T23" fmla="*/ 71 h 92"/>
                  <a:gd name="T24" fmla="*/ 1 w 44"/>
                  <a:gd name="T25" fmla="*/ 79 h 92"/>
                  <a:gd name="T26" fmla="*/ 0 w 44"/>
                  <a:gd name="T27" fmla="*/ 87 h 92"/>
                  <a:gd name="T28" fmla="*/ 1 w 44"/>
                  <a:gd name="T29" fmla="*/ 92 h 9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4"/>
                  <a:gd name="T46" fmla="*/ 0 h 92"/>
                  <a:gd name="T47" fmla="*/ 44 w 44"/>
                  <a:gd name="T48" fmla="*/ 92 h 92"/>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4" h="92">
                    <a:moveTo>
                      <a:pt x="44" y="0"/>
                    </a:moveTo>
                    <a:lnTo>
                      <a:pt x="38" y="4"/>
                    </a:lnTo>
                    <a:lnTo>
                      <a:pt x="33" y="10"/>
                    </a:lnTo>
                    <a:lnTo>
                      <a:pt x="27" y="15"/>
                    </a:lnTo>
                    <a:lnTo>
                      <a:pt x="22" y="21"/>
                    </a:lnTo>
                    <a:lnTo>
                      <a:pt x="18" y="27"/>
                    </a:lnTo>
                    <a:lnTo>
                      <a:pt x="14" y="34"/>
                    </a:lnTo>
                    <a:lnTo>
                      <a:pt x="11" y="41"/>
                    </a:lnTo>
                    <a:lnTo>
                      <a:pt x="8" y="49"/>
                    </a:lnTo>
                    <a:lnTo>
                      <a:pt x="5" y="56"/>
                    </a:lnTo>
                    <a:lnTo>
                      <a:pt x="3" y="64"/>
                    </a:lnTo>
                    <a:lnTo>
                      <a:pt x="2" y="71"/>
                    </a:lnTo>
                    <a:lnTo>
                      <a:pt x="1" y="79"/>
                    </a:lnTo>
                    <a:lnTo>
                      <a:pt x="0" y="87"/>
                    </a:lnTo>
                    <a:lnTo>
                      <a:pt x="1" y="92"/>
                    </a:lnTo>
                  </a:path>
                </a:pathLst>
              </a:custGeom>
              <a:noFill/>
              <a:ln w="0">
                <a:solidFill>
                  <a:srgbClr val="000000"/>
                </a:solidFill>
                <a:prstDash val="solid"/>
                <a:round/>
                <a:headEnd/>
                <a:tailEnd/>
              </a:ln>
            </p:spPr>
            <p:txBody>
              <a:bodyPr/>
              <a:lstStyle/>
              <a:p>
                <a:endParaRPr lang="en-US"/>
              </a:p>
            </p:txBody>
          </p:sp>
          <p:sp>
            <p:nvSpPr>
              <p:cNvPr id="689" name="Freeform 576"/>
              <p:cNvSpPr>
                <a:spLocks/>
              </p:cNvSpPr>
              <p:nvPr/>
            </p:nvSpPr>
            <p:spPr bwMode="auto">
              <a:xfrm>
                <a:off x="3680" y="3680"/>
                <a:ext cx="15" cy="104"/>
              </a:xfrm>
              <a:custGeom>
                <a:avLst/>
                <a:gdLst>
                  <a:gd name="T0" fmla="*/ 7 w 15"/>
                  <a:gd name="T1" fmla="*/ 0 h 104"/>
                  <a:gd name="T2" fmla="*/ 4 w 15"/>
                  <a:gd name="T3" fmla="*/ 8 h 104"/>
                  <a:gd name="T4" fmla="*/ 2 w 15"/>
                  <a:gd name="T5" fmla="*/ 16 h 104"/>
                  <a:gd name="T6" fmla="*/ 1 w 15"/>
                  <a:gd name="T7" fmla="*/ 25 h 104"/>
                  <a:gd name="T8" fmla="*/ 0 w 15"/>
                  <a:gd name="T9" fmla="*/ 34 h 104"/>
                  <a:gd name="T10" fmla="*/ 0 w 15"/>
                  <a:gd name="T11" fmla="*/ 42 h 104"/>
                  <a:gd name="T12" fmla="*/ 0 w 15"/>
                  <a:gd name="T13" fmla="*/ 50 h 104"/>
                  <a:gd name="T14" fmla="*/ 1 w 15"/>
                  <a:gd name="T15" fmla="*/ 59 h 104"/>
                  <a:gd name="T16" fmla="*/ 2 w 15"/>
                  <a:gd name="T17" fmla="*/ 68 h 104"/>
                  <a:gd name="T18" fmla="*/ 4 w 15"/>
                  <a:gd name="T19" fmla="*/ 76 h 104"/>
                  <a:gd name="T20" fmla="*/ 6 w 15"/>
                  <a:gd name="T21" fmla="*/ 83 h 104"/>
                  <a:gd name="T22" fmla="*/ 9 w 15"/>
                  <a:gd name="T23" fmla="*/ 92 h 104"/>
                  <a:gd name="T24" fmla="*/ 12 w 15"/>
                  <a:gd name="T25" fmla="*/ 99 h 104"/>
                  <a:gd name="T26" fmla="*/ 15 w 15"/>
                  <a:gd name="T27" fmla="*/ 104 h 10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5"/>
                  <a:gd name="T43" fmla="*/ 0 h 104"/>
                  <a:gd name="T44" fmla="*/ 15 w 15"/>
                  <a:gd name="T45" fmla="*/ 104 h 10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5" h="104">
                    <a:moveTo>
                      <a:pt x="7" y="0"/>
                    </a:moveTo>
                    <a:lnTo>
                      <a:pt x="4" y="8"/>
                    </a:lnTo>
                    <a:lnTo>
                      <a:pt x="2" y="16"/>
                    </a:lnTo>
                    <a:lnTo>
                      <a:pt x="1" y="25"/>
                    </a:lnTo>
                    <a:lnTo>
                      <a:pt x="0" y="34"/>
                    </a:lnTo>
                    <a:lnTo>
                      <a:pt x="0" y="42"/>
                    </a:lnTo>
                    <a:lnTo>
                      <a:pt x="0" y="50"/>
                    </a:lnTo>
                    <a:lnTo>
                      <a:pt x="1" y="59"/>
                    </a:lnTo>
                    <a:lnTo>
                      <a:pt x="2" y="68"/>
                    </a:lnTo>
                    <a:lnTo>
                      <a:pt x="4" y="76"/>
                    </a:lnTo>
                    <a:lnTo>
                      <a:pt x="6" y="83"/>
                    </a:lnTo>
                    <a:lnTo>
                      <a:pt x="9" y="92"/>
                    </a:lnTo>
                    <a:lnTo>
                      <a:pt x="12" y="99"/>
                    </a:lnTo>
                    <a:lnTo>
                      <a:pt x="15" y="104"/>
                    </a:lnTo>
                  </a:path>
                </a:pathLst>
              </a:custGeom>
              <a:noFill/>
              <a:ln w="0">
                <a:solidFill>
                  <a:srgbClr val="000000"/>
                </a:solidFill>
                <a:prstDash val="solid"/>
                <a:round/>
                <a:headEnd/>
                <a:tailEnd/>
              </a:ln>
            </p:spPr>
            <p:txBody>
              <a:bodyPr/>
              <a:lstStyle/>
              <a:p>
                <a:endParaRPr lang="en-US"/>
              </a:p>
            </p:txBody>
          </p:sp>
          <p:sp>
            <p:nvSpPr>
              <p:cNvPr id="690" name="Freeform 577"/>
              <p:cNvSpPr>
                <a:spLocks/>
              </p:cNvSpPr>
              <p:nvPr/>
            </p:nvSpPr>
            <p:spPr bwMode="auto">
              <a:xfrm>
                <a:off x="3607" y="3645"/>
                <a:ext cx="74" cy="46"/>
              </a:xfrm>
              <a:custGeom>
                <a:avLst/>
                <a:gdLst>
                  <a:gd name="T0" fmla="*/ 74 w 74"/>
                  <a:gd name="T1" fmla="*/ 35 h 46"/>
                  <a:gd name="T2" fmla="*/ 61 w 74"/>
                  <a:gd name="T3" fmla="*/ 15 h 46"/>
                  <a:gd name="T4" fmla="*/ 36 w 74"/>
                  <a:gd name="T5" fmla="*/ 15 h 46"/>
                  <a:gd name="T6" fmla="*/ 0 w 74"/>
                  <a:gd name="T7" fmla="*/ 0 h 46"/>
                  <a:gd name="T8" fmla="*/ 34 w 74"/>
                  <a:gd name="T9" fmla="*/ 46 h 46"/>
                  <a:gd name="T10" fmla="*/ 61 w 74"/>
                  <a:gd name="T11" fmla="*/ 46 h 46"/>
                  <a:gd name="T12" fmla="*/ 74 w 74"/>
                  <a:gd name="T13" fmla="*/ 35 h 46"/>
                  <a:gd name="T14" fmla="*/ 0 60000 65536"/>
                  <a:gd name="T15" fmla="*/ 0 60000 65536"/>
                  <a:gd name="T16" fmla="*/ 0 60000 65536"/>
                  <a:gd name="T17" fmla="*/ 0 60000 65536"/>
                  <a:gd name="T18" fmla="*/ 0 60000 65536"/>
                  <a:gd name="T19" fmla="*/ 0 60000 65536"/>
                  <a:gd name="T20" fmla="*/ 0 60000 65536"/>
                  <a:gd name="T21" fmla="*/ 0 w 74"/>
                  <a:gd name="T22" fmla="*/ 0 h 46"/>
                  <a:gd name="T23" fmla="*/ 74 w 74"/>
                  <a:gd name="T24" fmla="*/ 46 h 4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4" h="46">
                    <a:moveTo>
                      <a:pt x="74" y="35"/>
                    </a:moveTo>
                    <a:lnTo>
                      <a:pt x="61" y="15"/>
                    </a:lnTo>
                    <a:lnTo>
                      <a:pt x="36" y="15"/>
                    </a:lnTo>
                    <a:lnTo>
                      <a:pt x="0" y="0"/>
                    </a:lnTo>
                    <a:lnTo>
                      <a:pt x="34" y="46"/>
                    </a:lnTo>
                    <a:lnTo>
                      <a:pt x="61" y="46"/>
                    </a:lnTo>
                    <a:lnTo>
                      <a:pt x="74" y="35"/>
                    </a:lnTo>
                    <a:close/>
                  </a:path>
                </a:pathLst>
              </a:custGeom>
              <a:solidFill>
                <a:srgbClr val="46FF00"/>
              </a:solidFill>
              <a:ln w="0">
                <a:solidFill>
                  <a:srgbClr val="000000"/>
                </a:solidFill>
                <a:prstDash val="solid"/>
                <a:round/>
                <a:headEnd/>
                <a:tailEnd/>
              </a:ln>
            </p:spPr>
            <p:txBody>
              <a:bodyPr/>
              <a:lstStyle/>
              <a:p>
                <a:endParaRPr lang="en-US"/>
              </a:p>
            </p:txBody>
          </p:sp>
          <p:sp>
            <p:nvSpPr>
              <p:cNvPr id="691" name="Freeform 578"/>
              <p:cNvSpPr>
                <a:spLocks/>
              </p:cNvSpPr>
              <p:nvPr/>
            </p:nvSpPr>
            <p:spPr bwMode="auto">
              <a:xfrm>
                <a:off x="3684" y="3680"/>
                <a:ext cx="41" cy="81"/>
              </a:xfrm>
              <a:custGeom>
                <a:avLst/>
                <a:gdLst>
                  <a:gd name="T0" fmla="*/ 0 w 41"/>
                  <a:gd name="T1" fmla="*/ 0 h 81"/>
                  <a:gd name="T2" fmla="*/ 41 w 41"/>
                  <a:gd name="T3" fmla="*/ 81 h 81"/>
                  <a:gd name="T4" fmla="*/ 41 w 41"/>
                  <a:gd name="T5" fmla="*/ 27 h 81"/>
                  <a:gd name="T6" fmla="*/ 17 w 41"/>
                  <a:gd name="T7" fmla="*/ 0 h 81"/>
                  <a:gd name="T8" fmla="*/ 0 w 41"/>
                  <a:gd name="T9" fmla="*/ 0 h 81"/>
                  <a:gd name="T10" fmla="*/ 0 60000 65536"/>
                  <a:gd name="T11" fmla="*/ 0 60000 65536"/>
                  <a:gd name="T12" fmla="*/ 0 60000 65536"/>
                  <a:gd name="T13" fmla="*/ 0 60000 65536"/>
                  <a:gd name="T14" fmla="*/ 0 60000 65536"/>
                  <a:gd name="T15" fmla="*/ 0 w 41"/>
                  <a:gd name="T16" fmla="*/ 0 h 81"/>
                  <a:gd name="T17" fmla="*/ 41 w 41"/>
                  <a:gd name="T18" fmla="*/ 81 h 81"/>
                </a:gdLst>
                <a:ahLst/>
                <a:cxnLst>
                  <a:cxn ang="T10">
                    <a:pos x="T0" y="T1"/>
                  </a:cxn>
                  <a:cxn ang="T11">
                    <a:pos x="T2" y="T3"/>
                  </a:cxn>
                  <a:cxn ang="T12">
                    <a:pos x="T4" y="T5"/>
                  </a:cxn>
                  <a:cxn ang="T13">
                    <a:pos x="T6" y="T7"/>
                  </a:cxn>
                  <a:cxn ang="T14">
                    <a:pos x="T8" y="T9"/>
                  </a:cxn>
                </a:cxnLst>
                <a:rect l="T15" t="T16" r="T17" b="T18"/>
                <a:pathLst>
                  <a:path w="41" h="81">
                    <a:moveTo>
                      <a:pt x="0" y="0"/>
                    </a:moveTo>
                    <a:lnTo>
                      <a:pt x="41" y="81"/>
                    </a:lnTo>
                    <a:lnTo>
                      <a:pt x="41" y="27"/>
                    </a:lnTo>
                    <a:lnTo>
                      <a:pt x="17" y="0"/>
                    </a:lnTo>
                    <a:lnTo>
                      <a:pt x="0" y="0"/>
                    </a:lnTo>
                    <a:close/>
                  </a:path>
                </a:pathLst>
              </a:custGeom>
              <a:solidFill>
                <a:srgbClr val="46FF00"/>
              </a:solidFill>
              <a:ln w="0">
                <a:solidFill>
                  <a:srgbClr val="000000"/>
                </a:solidFill>
                <a:prstDash val="solid"/>
                <a:round/>
                <a:headEnd/>
                <a:tailEnd/>
              </a:ln>
            </p:spPr>
            <p:txBody>
              <a:bodyPr/>
              <a:lstStyle/>
              <a:p>
                <a:endParaRPr lang="en-US"/>
              </a:p>
            </p:txBody>
          </p:sp>
        </p:grpSp>
        <p:grpSp>
          <p:nvGrpSpPr>
            <p:cNvPr id="8" name="Group 1781"/>
            <p:cNvGrpSpPr>
              <a:grpSpLocks/>
            </p:cNvGrpSpPr>
            <p:nvPr/>
          </p:nvGrpSpPr>
          <p:grpSpPr bwMode="auto">
            <a:xfrm>
              <a:off x="3683000" y="2819399"/>
              <a:ext cx="1695450" cy="2243138"/>
              <a:chOff x="1941" y="2160"/>
              <a:chExt cx="1415" cy="1733"/>
            </a:xfrm>
          </p:grpSpPr>
          <p:sp>
            <p:nvSpPr>
              <p:cNvPr id="96" name="Rectangle 579"/>
              <p:cNvSpPr>
                <a:spLocks noChangeArrowheads="1"/>
              </p:cNvSpPr>
              <p:nvPr/>
            </p:nvSpPr>
            <p:spPr bwMode="auto">
              <a:xfrm>
                <a:off x="2124" y="2898"/>
                <a:ext cx="34" cy="648"/>
              </a:xfrm>
              <a:prstGeom prst="rect">
                <a:avLst/>
              </a:prstGeom>
              <a:solidFill>
                <a:srgbClr val="46FFDC"/>
              </a:solidFill>
              <a:ln w="0">
                <a:solidFill>
                  <a:srgbClr val="8C8C8C"/>
                </a:solidFill>
                <a:miter lim="800000"/>
                <a:headEnd/>
                <a:tailEnd/>
              </a:ln>
            </p:spPr>
            <p:txBody>
              <a:bodyPr/>
              <a:lstStyle/>
              <a:p>
                <a:endParaRPr lang="en-US"/>
              </a:p>
            </p:txBody>
          </p:sp>
          <p:sp>
            <p:nvSpPr>
              <p:cNvPr id="97" name="Rectangle 580"/>
              <p:cNvSpPr>
                <a:spLocks noChangeArrowheads="1"/>
              </p:cNvSpPr>
              <p:nvPr/>
            </p:nvSpPr>
            <p:spPr bwMode="auto">
              <a:xfrm>
                <a:off x="2110" y="2911"/>
                <a:ext cx="3" cy="605"/>
              </a:xfrm>
              <a:prstGeom prst="rect">
                <a:avLst/>
              </a:prstGeom>
              <a:solidFill>
                <a:srgbClr val="4BE14B"/>
              </a:solidFill>
              <a:ln w="0">
                <a:solidFill>
                  <a:srgbClr val="6E6E6E"/>
                </a:solidFill>
                <a:miter lim="800000"/>
                <a:headEnd/>
                <a:tailEnd/>
              </a:ln>
            </p:spPr>
            <p:txBody>
              <a:bodyPr/>
              <a:lstStyle/>
              <a:p>
                <a:endParaRPr lang="en-US"/>
              </a:p>
            </p:txBody>
          </p:sp>
          <p:sp>
            <p:nvSpPr>
              <p:cNvPr id="98" name="Rectangle 581"/>
              <p:cNvSpPr>
                <a:spLocks noChangeArrowheads="1"/>
              </p:cNvSpPr>
              <p:nvPr/>
            </p:nvSpPr>
            <p:spPr bwMode="auto">
              <a:xfrm>
                <a:off x="2079" y="3081"/>
                <a:ext cx="18" cy="462"/>
              </a:xfrm>
              <a:prstGeom prst="rect">
                <a:avLst/>
              </a:prstGeom>
              <a:solidFill>
                <a:srgbClr val="B4B4B4"/>
              </a:solidFill>
              <a:ln w="0">
                <a:solidFill>
                  <a:srgbClr val="B4B4B4"/>
                </a:solidFill>
                <a:miter lim="800000"/>
                <a:headEnd/>
                <a:tailEnd/>
              </a:ln>
            </p:spPr>
            <p:txBody>
              <a:bodyPr/>
              <a:lstStyle/>
              <a:p>
                <a:endParaRPr lang="en-US"/>
              </a:p>
            </p:txBody>
          </p:sp>
          <p:sp>
            <p:nvSpPr>
              <p:cNvPr id="99" name="Rectangle 582"/>
              <p:cNvSpPr>
                <a:spLocks noChangeArrowheads="1"/>
              </p:cNvSpPr>
              <p:nvPr/>
            </p:nvSpPr>
            <p:spPr bwMode="auto">
              <a:xfrm>
                <a:off x="2110" y="2881"/>
                <a:ext cx="52" cy="28"/>
              </a:xfrm>
              <a:prstGeom prst="rect">
                <a:avLst/>
              </a:prstGeom>
              <a:solidFill>
                <a:srgbClr val="8C8C8C"/>
              </a:solidFill>
              <a:ln w="0">
                <a:solidFill>
                  <a:srgbClr val="8C8C8C"/>
                </a:solidFill>
                <a:miter lim="800000"/>
                <a:headEnd/>
                <a:tailEnd/>
              </a:ln>
            </p:spPr>
            <p:txBody>
              <a:bodyPr/>
              <a:lstStyle/>
              <a:p>
                <a:endParaRPr lang="en-US"/>
              </a:p>
            </p:txBody>
          </p:sp>
          <p:sp>
            <p:nvSpPr>
              <p:cNvPr id="100" name="Rectangle 583"/>
              <p:cNvSpPr>
                <a:spLocks noChangeArrowheads="1"/>
              </p:cNvSpPr>
              <p:nvPr/>
            </p:nvSpPr>
            <p:spPr bwMode="auto">
              <a:xfrm>
                <a:off x="2110" y="3144"/>
                <a:ext cx="61" cy="38"/>
              </a:xfrm>
              <a:prstGeom prst="rect">
                <a:avLst/>
              </a:prstGeom>
              <a:solidFill>
                <a:srgbClr val="8C8C8C"/>
              </a:solidFill>
              <a:ln w="0">
                <a:solidFill>
                  <a:srgbClr val="8C8C8C"/>
                </a:solidFill>
                <a:miter lim="800000"/>
                <a:headEnd/>
                <a:tailEnd/>
              </a:ln>
            </p:spPr>
            <p:txBody>
              <a:bodyPr/>
              <a:lstStyle/>
              <a:p>
                <a:endParaRPr lang="en-US"/>
              </a:p>
            </p:txBody>
          </p:sp>
          <p:sp>
            <p:nvSpPr>
              <p:cNvPr id="101" name="Rectangle 584"/>
              <p:cNvSpPr>
                <a:spLocks noChangeArrowheads="1"/>
              </p:cNvSpPr>
              <p:nvPr/>
            </p:nvSpPr>
            <p:spPr bwMode="auto">
              <a:xfrm>
                <a:off x="2081" y="3165"/>
                <a:ext cx="21" cy="13"/>
              </a:xfrm>
              <a:prstGeom prst="rect">
                <a:avLst/>
              </a:prstGeom>
              <a:solidFill>
                <a:srgbClr val="8C8C8C"/>
              </a:solidFill>
              <a:ln w="0">
                <a:solidFill>
                  <a:srgbClr val="8C8C8C"/>
                </a:solidFill>
                <a:miter lim="800000"/>
                <a:headEnd/>
                <a:tailEnd/>
              </a:ln>
            </p:spPr>
            <p:txBody>
              <a:bodyPr/>
              <a:lstStyle/>
              <a:p>
                <a:endParaRPr lang="en-US"/>
              </a:p>
            </p:txBody>
          </p:sp>
          <p:sp>
            <p:nvSpPr>
              <p:cNvPr id="102" name="Rectangle 585"/>
              <p:cNvSpPr>
                <a:spLocks noChangeArrowheads="1"/>
              </p:cNvSpPr>
              <p:nvPr/>
            </p:nvSpPr>
            <p:spPr bwMode="auto">
              <a:xfrm>
                <a:off x="2097" y="3323"/>
                <a:ext cx="23" cy="12"/>
              </a:xfrm>
              <a:prstGeom prst="rect">
                <a:avLst/>
              </a:prstGeom>
              <a:solidFill>
                <a:srgbClr val="8C8C8C"/>
              </a:solidFill>
              <a:ln w="0">
                <a:solidFill>
                  <a:srgbClr val="8C8C8C"/>
                </a:solidFill>
                <a:miter lim="800000"/>
                <a:headEnd/>
                <a:tailEnd/>
              </a:ln>
            </p:spPr>
            <p:txBody>
              <a:bodyPr/>
              <a:lstStyle/>
              <a:p>
                <a:endParaRPr lang="en-US"/>
              </a:p>
            </p:txBody>
          </p:sp>
          <p:sp>
            <p:nvSpPr>
              <p:cNvPr id="103" name="Rectangle 586"/>
              <p:cNvSpPr>
                <a:spLocks noChangeArrowheads="1"/>
              </p:cNvSpPr>
              <p:nvPr/>
            </p:nvSpPr>
            <p:spPr bwMode="auto">
              <a:xfrm>
                <a:off x="2166" y="3224"/>
                <a:ext cx="21" cy="292"/>
              </a:xfrm>
              <a:prstGeom prst="rect">
                <a:avLst/>
              </a:prstGeom>
              <a:solidFill>
                <a:srgbClr val="B4B4B4"/>
              </a:solidFill>
              <a:ln w="0">
                <a:solidFill>
                  <a:srgbClr val="B4B4B4"/>
                </a:solidFill>
                <a:miter lim="800000"/>
                <a:headEnd/>
                <a:tailEnd/>
              </a:ln>
            </p:spPr>
            <p:txBody>
              <a:bodyPr/>
              <a:lstStyle/>
              <a:p>
                <a:endParaRPr lang="en-US"/>
              </a:p>
            </p:txBody>
          </p:sp>
          <p:sp>
            <p:nvSpPr>
              <p:cNvPr id="104" name="Rectangle 587"/>
              <p:cNvSpPr>
                <a:spLocks noChangeArrowheads="1"/>
              </p:cNvSpPr>
              <p:nvPr/>
            </p:nvSpPr>
            <p:spPr bwMode="auto">
              <a:xfrm>
                <a:off x="2162" y="3224"/>
                <a:ext cx="31" cy="20"/>
              </a:xfrm>
              <a:prstGeom prst="rect">
                <a:avLst/>
              </a:prstGeom>
              <a:solidFill>
                <a:srgbClr val="8C8C8C"/>
              </a:solidFill>
              <a:ln w="0">
                <a:solidFill>
                  <a:srgbClr val="8C8C8C"/>
                </a:solidFill>
                <a:miter lim="800000"/>
                <a:headEnd/>
                <a:tailEnd/>
              </a:ln>
            </p:spPr>
            <p:txBody>
              <a:bodyPr/>
              <a:lstStyle/>
              <a:p>
                <a:endParaRPr lang="en-US"/>
              </a:p>
            </p:txBody>
          </p:sp>
          <p:sp>
            <p:nvSpPr>
              <p:cNvPr id="105" name="Rectangle 588"/>
              <p:cNvSpPr>
                <a:spLocks noChangeArrowheads="1"/>
              </p:cNvSpPr>
              <p:nvPr/>
            </p:nvSpPr>
            <p:spPr bwMode="auto">
              <a:xfrm>
                <a:off x="2162" y="3357"/>
                <a:ext cx="31" cy="20"/>
              </a:xfrm>
              <a:prstGeom prst="rect">
                <a:avLst/>
              </a:prstGeom>
              <a:solidFill>
                <a:srgbClr val="8C8C8C"/>
              </a:solidFill>
              <a:ln w="0">
                <a:solidFill>
                  <a:srgbClr val="8C8C8C"/>
                </a:solidFill>
                <a:miter lim="800000"/>
                <a:headEnd/>
                <a:tailEnd/>
              </a:ln>
            </p:spPr>
            <p:txBody>
              <a:bodyPr/>
              <a:lstStyle/>
              <a:p>
                <a:endParaRPr lang="en-US"/>
              </a:p>
            </p:txBody>
          </p:sp>
          <p:sp>
            <p:nvSpPr>
              <p:cNvPr id="106" name="Oval 589"/>
              <p:cNvSpPr>
                <a:spLocks noChangeArrowheads="1"/>
              </p:cNvSpPr>
              <p:nvPr/>
            </p:nvSpPr>
            <p:spPr bwMode="auto">
              <a:xfrm>
                <a:off x="2093" y="3453"/>
                <a:ext cx="25" cy="51"/>
              </a:xfrm>
              <a:prstGeom prst="ellipse">
                <a:avLst/>
              </a:prstGeom>
              <a:solidFill>
                <a:srgbClr val="797979"/>
              </a:solidFill>
              <a:ln w="9525">
                <a:solidFill>
                  <a:srgbClr val="242424"/>
                </a:solidFill>
                <a:round/>
                <a:headEnd/>
                <a:tailEnd/>
              </a:ln>
            </p:spPr>
            <p:txBody>
              <a:bodyPr/>
              <a:lstStyle/>
              <a:p>
                <a:endParaRPr lang="en-US"/>
              </a:p>
            </p:txBody>
          </p:sp>
          <p:sp>
            <p:nvSpPr>
              <p:cNvPr id="107" name="Freeform 590"/>
              <p:cNvSpPr>
                <a:spLocks/>
              </p:cNvSpPr>
              <p:nvPr/>
            </p:nvSpPr>
            <p:spPr bwMode="auto">
              <a:xfrm>
                <a:off x="2080" y="3072"/>
                <a:ext cx="21" cy="248"/>
              </a:xfrm>
              <a:custGeom>
                <a:avLst/>
                <a:gdLst>
                  <a:gd name="T0" fmla="*/ 0 w 21"/>
                  <a:gd name="T1" fmla="*/ 11 h 248"/>
                  <a:gd name="T2" fmla="*/ 0 w 21"/>
                  <a:gd name="T3" fmla="*/ 0 h 248"/>
                  <a:gd name="T4" fmla="*/ 21 w 21"/>
                  <a:gd name="T5" fmla="*/ 0 h 248"/>
                  <a:gd name="T6" fmla="*/ 21 w 21"/>
                  <a:gd name="T7" fmla="*/ 101 h 248"/>
                  <a:gd name="T8" fmla="*/ 21 w 21"/>
                  <a:gd name="T9" fmla="*/ 248 h 248"/>
                  <a:gd name="T10" fmla="*/ 0 60000 65536"/>
                  <a:gd name="T11" fmla="*/ 0 60000 65536"/>
                  <a:gd name="T12" fmla="*/ 0 60000 65536"/>
                  <a:gd name="T13" fmla="*/ 0 60000 65536"/>
                  <a:gd name="T14" fmla="*/ 0 60000 65536"/>
                  <a:gd name="T15" fmla="*/ 0 w 21"/>
                  <a:gd name="T16" fmla="*/ 0 h 248"/>
                  <a:gd name="T17" fmla="*/ 21 w 21"/>
                  <a:gd name="T18" fmla="*/ 248 h 248"/>
                </a:gdLst>
                <a:ahLst/>
                <a:cxnLst>
                  <a:cxn ang="T10">
                    <a:pos x="T0" y="T1"/>
                  </a:cxn>
                  <a:cxn ang="T11">
                    <a:pos x="T2" y="T3"/>
                  </a:cxn>
                  <a:cxn ang="T12">
                    <a:pos x="T4" y="T5"/>
                  </a:cxn>
                  <a:cxn ang="T13">
                    <a:pos x="T6" y="T7"/>
                  </a:cxn>
                  <a:cxn ang="T14">
                    <a:pos x="T8" y="T9"/>
                  </a:cxn>
                </a:cxnLst>
                <a:rect l="T15" t="T16" r="T17" b="T18"/>
                <a:pathLst>
                  <a:path w="21" h="248">
                    <a:moveTo>
                      <a:pt x="0" y="11"/>
                    </a:moveTo>
                    <a:lnTo>
                      <a:pt x="0" y="0"/>
                    </a:lnTo>
                    <a:lnTo>
                      <a:pt x="21" y="0"/>
                    </a:lnTo>
                    <a:lnTo>
                      <a:pt x="21" y="101"/>
                    </a:lnTo>
                    <a:lnTo>
                      <a:pt x="21" y="248"/>
                    </a:lnTo>
                  </a:path>
                </a:pathLst>
              </a:custGeom>
              <a:noFill/>
              <a:ln w="0">
                <a:solidFill>
                  <a:srgbClr val="8C8C8C"/>
                </a:solidFill>
                <a:prstDash val="solid"/>
                <a:round/>
                <a:headEnd/>
                <a:tailEnd/>
              </a:ln>
            </p:spPr>
            <p:txBody>
              <a:bodyPr/>
              <a:lstStyle/>
              <a:p>
                <a:endParaRPr lang="en-US"/>
              </a:p>
            </p:txBody>
          </p:sp>
          <p:sp>
            <p:nvSpPr>
              <p:cNvPr id="108" name="Freeform 591"/>
              <p:cNvSpPr>
                <a:spLocks/>
              </p:cNvSpPr>
              <p:nvPr/>
            </p:nvSpPr>
            <p:spPr bwMode="auto">
              <a:xfrm>
                <a:off x="2166" y="3192"/>
                <a:ext cx="37" cy="33"/>
              </a:xfrm>
              <a:custGeom>
                <a:avLst/>
                <a:gdLst>
                  <a:gd name="T0" fmla="*/ 0 w 37"/>
                  <a:gd name="T1" fmla="*/ 33 h 33"/>
                  <a:gd name="T2" fmla="*/ 0 w 37"/>
                  <a:gd name="T3" fmla="*/ 0 h 33"/>
                  <a:gd name="T4" fmla="*/ 37 w 37"/>
                  <a:gd name="T5" fmla="*/ 0 h 33"/>
                  <a:gd name="T6" fmla="*/ 0 60000 65536"/>
                  <a:gd name="T7" fmla="*/ 0 60000 65536"/>
                  <a:gd name="T8" fmla="*/ 0 60000 65536"/>
                  <a:gd name="T9" fmla="*/ 0 w 37"/>
                  <a:gd name="T10" fmla="*/ 0 h 33"/>
                  <a:gd name="T11" fmla="*/ 37 w 37"/>
                  <a:gd name="T12" fmla="*/ 33 h 33"/>
                </a:gdLst>
                <a:ahLst/>
                <a:cxnLst>
                  <a:cxn ang="T6">
                    <a:pos x="T0" y="T1"/>
                  </a:cxn>
                  <a:cxn ang="T7">
                    <a:pos x="T2" y="T3"/>
                  </a:cxn>
                  <a:cxn ang="T8">
                    <a:pos x="T4" y="T5"/>
                  </a:cxn>
                </a:cxnLst>
                <a:rect l="T9" t="T10" r="T11" b="T12"/>
                <a:pathLst>
                  <a:path w="37" h="33">
                    <a:moveTo>
                      <a:pt x="0" y="33"/>
                    </a:moveTo>
                    <a:lnTo>
                      <a:pt x="0" y="0"/>
                    </a:lnTo>
                    <a:lnTo>
                      <a:pt x="37" y="0"/>
                    </a:lnTo>
                  </a:path>
                </a:pathLst>
              </a:custGeom>
              <a:noFill/>
              <a:ln w="0">
                <a:solidFill>
                  <a:srgbClr val="6E6E6E"/>
                </a:solidFill>
                <a:prstDash val="solid"/>
                <a:round/>
                <a:headEnd/>
                <a:tailEnd/>
              </a:ln>
            </p:spPr>
            <p:txBody>
              <a:bodyPr/>
              <a:lstStyle/>
              <a:p>
                <a:endParaRPr lang="en-US"/>
              </a:p>
            </p:txBody>
          </p:sp>
          <p:sp>
            <p:nvSpPr>
              <p:cNvPr id="109" name="Line 592"/>
              <p:cNvSpPr>
                <a:spLocks noChangeShapeType="1"/>
              </p:cNvSpPr>
              <p:nvPr/>
            </p:nvSpPr>
            <p:spPr bwMode="auto">
              <a:xfrm flipH="1">
                <a:off x="2183" y="3192"/>
                <a:ext cx="19" cy="33"/>
              </a:xfrm>
              <a:prstGeom prst="line">
                <a:avLst/>
              </a:prstGeom>
              <a:noFill/>
              <a:ln w="0">
                <a:solidFill>
                  <a:srgbClr val="6E6E6E"/>
                </a:solidFill>
                <a:round/>
                <a:headEnd/>
                <a:tailEnd/>
              </a:ln>
            </p:spPr>
            <p:txBody>
              <a:bodyPr/>
              <a:lstStyle/>
              <a:p>
                <a:endParaRPr lang="en-US"/>
              </a:p>
            </p:txBody>
          </p:sp>
          <p:sp>
            <p:nvSpPr>
              <p:cNvPr id="110" name="Freeform 593"/>
              <p:cNvSpPr>
                <a:spLocks/>
              </p:cNvSpPr>
              <p:nvPr/>
            </p:nvSpPr>
            <p:spPr bwMode="auto">
              <a:xfrm>
                <a:off x="2171" y="3192"/>
                <a:ext cx="21" cy="33"/>
              </a:xfrm>
              <a:custGeom>
                <a:avLst/>
                <a:gdLst>
                  <a:gd name="T0" fmla="*/ 0 w 21"/>
                  <a:gd name="T1" fmla="*/ 3 h 33"/>
                  <a:gd name="T2" fmla="*/ 5 w 21"/>
                  <a:gd name="T3" fmla="*/ 33 h 33"/>
                  <a:gd name="T4" fmla="*/ 21 w 21"/>
                  <a:gd name="T5" fmla="*/ 0 h 33"/>
                  <a:gd name="T6" fmla="*/ 0 60000 65536"/>
                  <a:gd name="T7" fmla="*/ 0 60000 65536"/>
                  <a:gd name="T8" fmla="*/ 0 60000 65536"/>
                  <a:gd name="T9" fmla="*/ 0 w 21"/>
                  <a:gd name="T10" fmla="*/ 0 h 33"/>
                  <a:gd name="T11" fmla="*/ 21 w 21"/>
                  <a:gd name="T12" fmla="*/ 33 h 33"/>
                </a:gdLst>
                <a:ahLst/>
                <a:cxnLst>
                  <a:cxn ang="T6">
                    <a:pos x="T0" y="T1"/>
                  </a:cxn>
                  <a:cxn ang="T7">
                    <a:pos x="T2" y="T3"/>
                  </a:cxn>
                  <a:cxn ang="T8">
                    <a:pos x="T4" y="T5"/>
                  </a:cxn>
                </a:cxnLst>
                <a:rect l="T9" t="T10" r="T11" b="T12"/>
                <a:pathLst>
                  <a:path w="21" h="33">
                    <a:moveTo>
                      <a:pt x="0" y="3"/>
                    </a:moveTo>
                    <a:lnTo>
                      <a:pt x="5" y="33"/>
                    </a:lnTo>
                    <a:lnTo>
                      <a:pt x="21" y="0"/>
                    </a:lnTo>
                  </a:path>
                </a:pathLst>
              </a:custGeom>
              <a:noFill/>
              <a:ln w="0">
                <a:solidFill>
                  <a:srgbClr val="6E6E6E"/>
                </a:solidFill>
                <a:prstDash val="solid"/>
                <a:round/>
                <a:headEnd/>
                <a:tailEnd/>
              </a:ln>
            </p:spPr>
            <p:txBody>
              <a:bodyPr/>
              <a:lstStyle/>
              <a:p>
                <a:endParaRPr lang="en-US"/>
              </a:p>
            </p:txBody>
          </p:sp>
          <p:sp>
            <p:nvSpPr>
              <p:cNvPr id="111" name="Rectangle 594"/>
              <p:cNvSpPr>
                <a:spLocks noChangeArrowheads="1"/>
              </p:cNvSpPr>
              <p:nvPr/>
            </p:nvSpPr>
            <p:spPr bwMode="auto">
              <a:xfrm>
                <a:off x="1941" y="3523"/>
                <a:ext cx="1412" cy="370"/>
              </a:xfrm>
              <a:prstGeom prst="rect">
                <a:avLst/>
              </a:prstGeom>
              <a:solidFill>
                <a:srgbClr val="8C8C8C"/>
              </a:solidFill>
              <a:ln w="0">
                <a:solidFill>
                  <a:srgbClr val="8C8C8C"/>
                </a:solidFill>
                <a:miter lim="800000"/>
                <a:headEnd/>
                <a:tailEnd/>
              </a:ln>
            </p:spPr>
            <p:txBody>
              <a:bodyPr/>
              <a:lstStyle/>
              <a:p>
                <a:endParaRPr lang="en-US"/>
              </a:p>
            </p:txBody>
          </p:sp>
          <p:sp>
            <p:nvSpPr>
              <p:cNvPr id="112" name="Freeform 595"/>
              <p:cNvSpPr>
                <a:spLocks/>
              </p:cNvSpPr>
              <p:nvPr/>
            </p:nvSpPr>
            <p:spPr bwMode="auto">
              <a:xfrm>
                <a:off x="1941" y="3424"/>
                <a:ext cx="192" cy="355"/>
              </a:xfrm>
              <a:custGeom>
                <a:avLst/>
                <a:gdLst>
                  <a:gd name="T0" fmla="*/ 188 w 192"/>
                  <a:gd name="T1" fmla="*/ 2 h 355"/>
                  <a:gd name="T2" fmla="*/ 192 w 192"/>
                  <a:gd name="T3" fmla="*/ 0 h 355"/>
                  <a:gd name="T4" fmla="*/ 192 w 192"/>
                  <a:gd name="T5" fmla="*/ 332 h 355"/>
                  <a:gd name="T6" fmla="*/ 192 w 192"/>
                  <a:gd name="T7" fmla="*/ 336 h 355"/>
                  <a:gd name="T8" fmla="*/ 169 w 192"/>
                  <a:gd name="T9" fmla="*/ 344 h 355"/>
                  <a:gd name="T10" fmla="*/ 145 w 192"/>
                  <a:gd name="T11" fmla="*/ 350 h 355"/>
                  <a:gd name="T12" fmla="*/ 121 w 192"/>
                  <a:gd name="T13" fmla="*/ 354 h 355"/>
                  <a:gd name="T14" fmla="*/ 96 w 192"/>
                  <a:gd name="T15" fmla="*/ 355 h 355"/>
                  <a:gd name="T16" fmla="*/ 73 w 192"/>
                  <a:gd name="T17" fmla="*/ 355 h 355"/>
                  <a:gd name="T18" fmla="*/ 48 w 192"/>
                  <a:gd name="T19" fmla="*/ 350 h 355"/>
                  <a:gd name="T20" fmla="*/ 25 w 192"/>
                  <a:gd name="T21" fmla="*/ 345 h 355"/>
                  <a:gd name="T22" fmla="*/ 0 w 192"/>
                  <a:gd name="T23" fmla="*/ 335 h 355"/>
                  <a:gd name="T24" fmla="*/ 0 w 192"/>
                  <a:gd name="T25" fmla="*/ 323 h 355"/>
                  <a:gd name="T26" fmla="*/ 0 w 192"/>
                  <a:gd name="T27" fmla="*/ 3 h 355"/>
                  <a:gd name="T28" fmla="*/ 188 w 192"/>
                  <a:gd name="T29" fmla="*/ 2 h 35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92"/>
                  <a:gd name="T46" fmla="*/ 0 h 355"/>
                  <a:gd name="T47" fmla="*/ 192 w 192"/>
                  <a:gd name="T48" fmla="*/ 355 h 35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92" h="355">
                    <a:moveTo>
                      <a:pt x="188" y="2"/>
                    </a:moveTo>
                    <a:lnTo>
                      <a:pt x="192" y="0"/>
                    </a:lnTo>
                    <a:lnTo>
                      <a:pt x="192" y="332"/>
                    </a:lnTo>
                    <a:lnTo>
                      <a:pt x="192" y="336"/>
                    </a:lnTo>
                    <a:lnTo>
                      <a:pt x="169" y="344"/>
                    </a:lnTo>
                    <a:lnTo>
                      <a:pt x="145" y="350"/>
                    </a:lnTo>
                    <a:lnTo>
                      <a:pt x="121" y="354"/>
                    </a:lnTo>
                    <a:lnTo>
                      <a:pt x="96" y="355"/>
                    </a:lnTo>
                    <a:lnTo>
                      <a:pt x="73" y="355"/>
                    </a:lnTo>
                    <a:lnTo>
                      <a:pt x="48" y="350"/>
                    </a:lnTo>
                    <a:lnTo>
                      <a:pt x="25" y="345"/>
                    </a:lnTo>
                    <a:lnTo>
                      <a:pt x="0" y="335"/>
                    </a:lnTo>
                    <a:lnTo>
                      <a:pt x="0" y="323"/>
                    </a:lnTo>
                    <a:lnTo>
                      <a:pt x="0" y="3"/>
                    </a:lnTo>
                    <a:lnTo>
                      <a:pt x="188" y="2"/>
                    </a:lnTo>
                    <a:close/>
                  </a:path>
                </a:pathLst>
              </a:custGeom>
              <a:solidFill>
                <a:srgbClr val="B4B4B4"/>
              </a:solidFill>
              <a:ln w="0">
                <a:solidFill>
                  <a:srgbClr val="6E6E6E"/>
                </a:solidFill>
                <a:prstDash val="solid"/>
                <a:round/>
                <a:headEnd/>
                <a:tailEnd/>
              </a:ln>
            </p:spPr>
            <p:txBody>
              <a:bodyPr/>
              <a:lstStyle/>
              <a:p>
                <a:endParaRPr lang="en-US"/>
              </a:p>
            </p:txBody>
          </p:sp>
          <p:sp>
            <p:nvSpPr>
              <p:cNvPr id="113" name="Rectangle 596"/>
              <p:cNvSpPr>
                <a:spLocks noChangeArrowheads="1"/>
              </p:cNvSpPr>
              <p:nvPr/>
            </p:nvSpPr>
            <p:spPr bwMode="auto">
              <a:xfrm>
                <a:off x="2473" y="2871"/>
                <a:ext cx="75" cy="30"/>
              </a:xfrm>
              <a:prstGeom prst="rect">
                <a:avLst/>
              </a:prstGeom>
              <a:solidFill>
                <a:srgbClr val="797979"/>
              </a:solidFill>
              <a:ln w="0">
                <a:solidFill>
                  <a:srgbClr val="6E6E6E"/>
                </a:solidFill>
                <a:miter lim="800000"/>
                <a:headEnd/>
                <a:tailEnd/>
              </a:ln>
            </p:spPr>
            <p:txBody>
              <a:bodyPr/>
              <a:lstStyle/>
              <a:p>
                <a:endParaRPr lang="en-US"/>
              </a:p>
            </p:txBody>
          </p:sp>
          <p:sp>
            <p:nvSpPr>
              <p:cNvPr id="114" name="Freeform 597"/>
              <p:cNvSpPr>
                <a:spLocks/>
              </p:cNvSpPr>
              <p:nvPr/>
            </p:nvSpPr>
            <p:spPr bwMode="auto">
              <a:xfrm>
                <a:off x="2473" y="2668"/>
                <a:ext cx="66" cy="550"/>
              </a:xfrm>
              <a:custGeom>
                <a:avLst/>
                <a:gdLst>
                  <a:gd name="T0" fmla="*/ 0 w 66"/>
                  <a:gd name="T1" fmla="*/ 27 h 550"/>
                  <a:gd name="T2" fmla="*/ 0 w 66"/>
                  <a:gd name="T3" fmla="*/ 0 h 550"/>
                  <a:gd name="T4" fmla="*/ 66 w 66"/>
                  <a:gd name="T5" fmla="*/ 0 h 550"/>
                  <a:gd name="T6" fmla="*/ 66 w 66"/>
                  <a:gd name="T7" fmla="*/ 225 h 550"/>
                  <a:gd name="T8" fmla="*/ 66 w 66"/>
                  <a:gd name="T9" fmla="*/ 550 h 550"/>
                  <a:gd name="T10" fmla="*/ 0 60000 65536"/>
                  <a:gd name="T11" fmla="*/ 0 60000 65536"/>
                  <a:gd name="T12" fmla="*/ 0 60000 65536"/>
                  <a:gd name="T13" fmla="*/ 0 60000 65536"/>
                  <a:gd name="T14" fmla="*/ 0 60000 65536"/>
                  <a:gd name="T15" fmla="*/ 0 w 66"/>
                  <a:gd name="T16" fmla="*/ 0 h 550"/>
                  <a:gd name="T17" fmla="*/ 66 w 66"/>
                  <a:gd name="T18" fmla="*/ 550 h 550"/>
                </a:gdLst>
                <a:ahLst/>
                <a:cxnLst>
                  <a:cxn ang="T10">
                    <a:pos x="T0" y="T1"/>
                  </a:cxn>
                  <a:cxn ang="T11">
                    <a:pos x="T2" y="T3"/>
                  </a:cxn>
                  <a:cxn ang="T12">
                    <a:pos x="T4" y="T5"/>
                  </a:cxn>
                  <a:cxn ang="T13">
                    <a:pos x="T6" y="T7"/>
                  </a:cxn>
                  <a:cxn ang="T14">
                    <a:pos x="T8" y="T9"/>
                  </a:cxn>
                </a:cxnLst>
                <a:rect l="T15" t="T16" r="T17" b="T18"/>
                <a:pathLst>
                  <a:path w="66" h="550">
                    <a:moveTo>
                      <a:pt x="0" y="27"/>
                    </a:moveTo>
                    <a:lnTo>
                      <a:pt x="0" y="0"/>
                    </a:lnTo>
                    <a:lnTo>
                      <a:pt x="66" y="0"/>
                    </a:lnTo>
                    <a:lnTo>
                      <a:pt x="66" y="225"/>
                    </a:lnTo>
                    <a:lnTo>
                      <a:pt x="66" y="550"/>
                    </a:lnTo>
                  </a:path>
                </a:pathLst>
              </a:custGeom>
              <a:noFill/>
              <a:ln w="0">
                <a:solidFill>
                  <a:srgbClr val="8C8C8C"/>
                </a:solidFill>
                <a:prstDash val="solid"/>
                <a:round/>
                <a:headEnd/>
                <a:tailEnd/>
              </a:ln>
            </p:spPr>
            <p:txBody>
              <a:bodyPr/>
              <a:lstStyle/>
              <a:p>
                <a:endParaRPr lang="en-US"/>
              </a:p>
            </p:txBody>
          </p:sp>
          <p:sp>
            <p:nvSpPr>
              <p:cNvPr id="115" name="Rectangle 598"/>
              <p:cNvSpPr>
                <a:spLocks noChangeArrowheads="1"/>
              </p:cNvSpPr>
              <p:nvPr/>
            </p:nvSpPr>
            <p:spPr bwMode="auto">
              <a:xfrm>
                <a:off x="2244" y="2822"/>
                <a:ext cx="45" cy="794"/>
              </a:xfrm>
              <a:prstGeom prst="rect">
                <a:avLst/>
              </a:prstGeom>
              <a:solidFill>
                <a:srgbClr val="B4B4B4"/>
              </a:solidFill>
              <a:ln w="0">
                <a:solidFill>
                  <a:srgbClr val="B4B4B4"/>
                </a:solidFill>
                <a:miter lim="800000"/>
                <a:headEnd/>
                <a:tailEnd/>
              </a:ln>
            </p:spPr>
            <p:txBody>
              <a:bodyPr/>
              <a:lstStyle/>
              <a:p>
                <a:endParaRPr lang="en-US"/>
              </a:p>
            </p:txBody>
          </p:sp>
          <p:sp>
            <p:nvSpPr>
              <p:cNvPr id="116" name="Rectangle 599"/>
              <p:cNvSpPr>
                <a:spLocks noChangeArrowheads="1"/>
              </p:cNvSpPr>
              <p:nvPr/>
            </p:nvSpPr>
            <p:spPr bwMode="auto">
              <a:xfrm>
                <a:off x="2312" y="2915"/>
                <a:ext cx="129" cy="72"/>
              </a:xfrm>
              <a:prstGeom prst="rect">
                <a:avLst/>
              </a:prstGeom>
              <a:solidFill>
                <a:srgbClr val="8C8C8C"/>
              </a:solidFill>
              <a:ln w="0">
                <a:solidFill>
                  <a:srgbClr val="8C8C8C"/>
                </a:solidFill>
                <a:miter lim="800000"/>
                <a:headEnd/>
                <a:tailEnd/>
              </a:ln>
            </p:spPr>
            <p:txBody>
              <a:bodyPr/>
              <a:lstStyle/>
              <a:p>
                <a:endParaRPr lang="en-US"/>
              </a:p>
            </p:txBody>
          </p:sp>
          <p:sp>
            <p:nvSpPr>
              <p:cNvPr id="117" name="Rectangle 600"/>
              <p:cNvSpPr>
                <a:spLocks noChangeArrowheads="1"/>
              </p:cNvSpPr>
              <p:nvPr/>
            </p:nvSpPr>
            <p:spPr bwMode="auto">
              <a:xfrm>
                <a:off x="2242" y="2795"/>
                <a:ext cx="49" cy="25"/>
              </a:xfrm>
              <a:prstGeom prst="rect">
                <a:avLst/>
              </a:prstGeom>
              <a:solidFill>
                <a:srgbClr val="8C8C8C"/>
              </a:solidFill>
              <a:ln w="0">
                <a:solidFill>
                  <a:srgbClr val="8C8C8C"/>
                </a:solidFill>
                <a:miter lim="800000"/>
                <a:headEnd/>
                <a:tailEnd/>
              </a:ln>
            </p:spPr>
            <p:txBody>
              <a:bodyPr/>
              <a:lstStyle/>
              <a:p>
                <a:endParaRPr lang="en-US"/>
              </a:p>
            </p:txBody>
          </p:sp>
          <p:sp>
            <p:nvSpPr>
              <p:cNvPr id="118" name="Rectangle 601"/>
              <p:cNvSpPr>
                <a:spLocks noChangeArrowheads="1"/>
              </p:cNvSpPr>
              <p:nvPr/>
            </p:nvSpPr>
            <p:spPr bwMode="auto">
              <a:xfrm>
                <a:off x="2240" y="2953"/>
                <a:ext cx="56" cy="27"/>
              </a:xfrm>
              <a:prstGeom prst="rect">
                <a:avLst/>
              </a:prstGeom>
              <a:solidFill>
                <a:srgbClr val="8C8C8C"/>
              </a:solidFill>
              <a:ln w="0">
                <a:solidFill>
                  <a:srgbClr val="8C8C8C"/>
                </a:solidFill>
                <a:miter lim="800000"/>
                <a:headEnd/>
                <a:tailEnd/>
              </a:ln>
            </p:spPr>
            <p:txBody>
              <a:bodyPr/>
              <a:lstStyle/>
              <a:p>
                <a:endParaRPr lang="en-US"/>
              </a:p>
            </p:txBody>
          </p:sp>
          <p:sp>
            <p:nvSpPr>
              <p:cNvPr id="119" name="Rectangle 602"/>
              <p:cNvSpPr>
                <a:spLocks noChangeArrowheads="1"/>
              </p:cNvSpPr>
              <p:nvPr/>
            </p:nvSpPr>
            <p:spPr bwMode="auto">
              <a:xfrm>
                <a:off x="2285" y="3253"/>
                <a:ext cx="49" cy="25"/>
              </a:xfrm>
              <a:prstGeom prst="rect">
                <a:avLst/>
              </a:prstGeom>
              <a:solidFill>
                <a:srgbClr val="8C8C8C"/>
              </a:solidFill>
              <a:ln w="0">
                <a:solidFill>
                  <a:srgbClr val="8C8C8C"/>
                </a:solidFill>
                <a:miter lim="800000"/>
                <a:headEnd/>
                <a:tailEnd/>
              </a:ln>
            </p:spPr>
            <p:txBody>
              <a:bodyPr/>
              <a:lstStyle/>
              <a:p>
                <a:endParaRPr lang="en-US"/>
              </a:p>
            </p:txBody>
          </p:sp>
          <p:sp>
            <p:nvSpPr>
              <p:cNvPr id="120" name="Rectangle 603"/>
              <p:cNvSpPr>
                <a:spLocks noChangeArrowheads="1"/>
              </p:cNvSpPr>
              <p:nvPr/>
            </p:nvSpPr>
            <p:spPr bwMode="auto">
              <a:xfrm>
                <a:off x="2438" y="3068"/>
                <a:ext cx="46" cy="555"/>
              </a:xfrm>
              <a:prstGeom prst="rect">
                <a:avLst/>
              </a:prstGeom>
              <a:solidFill>
                <a:srgbClr val="B4B4B4"/>
              </a:solidFill>
              <a:ln w="0">
                <a:solidFill>
                  <a:srgbClr val="B4B4B4"/>
                </a:solidFill>
                <a:miter lim="800000"/>
                <a:headEnd/>
                <a:tailEnd/>
              </a:ln>
            </p:spPr>
            <p:txBody>
              <a:bodyPr/>
              <a:lstStyle/>
              <a:p>
                <a:endParaRPr lang="en-US"/>
              </a:p>
            </p:txBody>
          </p:sp>
          <p:sp>
            <p:nvSpPr>
              <p:cNvPr id="121" name="Rectangle 604"/>
              <p:cNvSpPr>
                <a:spLocks noChangeArrowheads="1"/>
              </p:cNvSpPr>
              <p:nvPr/>
            </p:nvSpPr>
            <p:spPr bwMode="auto">
              <a:xfrm>
                <a:off x="2420" y="3068"/>
                <a:ext cx="69" cy="39"/>
              </a:xfrm>
              <a:prstGeom prst="rect">
                <a:avLst/>
              </a:prstGeom>
              <a:solidFill>
                <a:srgbClr val="8C8C8C"/>
              </a:solidFill>
              <a:ln w="0">
                <a:solidFill>
                  <a:srgbClr val="A4A4A4"/>
                </a:solidFill>
                <a:miter lim="800000"/>
                <a:headEnd/>
                <a:tailEnd/>
              </a:ln>
            </p:spPr>
            <p:txBody>
              <a:bodyPr/>
              <a:lstStyle/>
              <a:p>
                <a:endParaRPr lang="en-US"/>
              </a:p>
            </p:txBody>
          </p:sp>
          <p:sp>
            <p:nvSpPr>
              <p:cNvPr id="122" name="Rectangle 605"/>
              <p:cNvSpPr>
                <a:spLocks noChangeArrowheads="1"/>
              </p:cNvSpPr>
              <p:nvPr/>
            </p:nvSpPr>
            <p:spPr bwMode="auto">
              <a:xfrm>
                <a:off x="2408" y="3319"/>
                <a:ext cx="69" cy="40"/>
              </a:xfrm>
              <a:prstGeom prst="rect">
                <a:avLst/>
              </a:prstGeom>
              <a:solidFill>
                <a:srgbClr val="8C8C8C"/>
              </a:solidFill>
              <a:ln w="0">
                <a:solidFill>
                  <a:srgbClr val="8C8C8C"/>
                </a:solidFill>
                <a:miter lim="800000"/>
                <a:headEnd/>
                <a:tailEnd/>
              </a:ln>
            </p:spPr>
            <p:txBody>
              <a:bodyPr/>
              <a:lstStyle/>
              <a:p>
                <a:endParaRPr lang="en-US"/>
              </a:p>
            </p:txBody>
          </p:sp>
          <p:sp>
            <p:nvSpPr>
              <p:cNvPr id="123" name="Oval 606"/>
              <p:cNvSpPr>
                <a:spLocks noChangeArrowheads="1"/>
              </p:cNvSpPr>
              <p:nvPr/>
            </p:nvSpPr>
            <p:spPr bwMode="auto">
              <a:xfrm>
                <a:off x="2268" y="3452"/>
                <a:ext cx="59" cy="99"/>
              </a:xfrm>
              <a:prstGeom prst="ellipse">
                <a:avLst/>
              </a:prstGeom>
              <a:solidFill>
                <a:srgbClr val="797979"/>
              </a:solidFill>
              <a:ln w="0">
                <a:solidFill>
                  <a:srgbClr val="242424"/>
                </a:solidFill>
                <a:round/>
                <a:headEnd/>
                <a:tailEnd/>
              </a:ln>
            </p:spPr>
            <p:txBody>
              <a:bodyPr/>
              <a:lstStyle/>
              <a:p>
                <a:endParaRPr lang="en-US"/>
              </a:p>
            </p:txBody>
          </p:sp>
          <p:sp>
            <p:nvSpPr>
              <p:cNvPr id="124" name="Freeform 607"/>
              <p:cNvSpPr>
                <a:spLocks/>
              </p:cNvSpPr>
              <p:nvPr/>
            </p:nvSpPr>
            <p:spPr bwMode="auto">
              <a:xfrm>
                <a:off x="2324" y="2322"/>
                <a:ext cx="125" cy="93"/>
              </a:xfrm>
              <a:custGeom>
                <a:avLst/>
                <a:gdLst>
                  <a:gd name="T0" fmla="*/ 0 w 125"/>
                  <a:gd name="T1" fmla="*/ 93 h 93"/>
                  <a:gd name="T2" fmla="*/ 0 w 125"/>
                  <a:gd name="T3" fmla="*/ 0 h 93"/>
                  <a:gd name="T4" fmla="*/ 125 w 125"/>
                  <a:gd name="T5" fmla="*/ 0 h 93"/>
                  <a:gd name="T6" fmla="*/ 90 w 125"/>
                  <a:gd name="T7" fmla="*/ 91 h 93"/>
                  <a:gd name="T8" fmla="*/ 0 60000 65536"/>
                  <a:gd name="T9" fmla="*/ 0 60000 65536"/>
                  <a:gd name="T10" fmla="*/ 0 60000 65536"/>
                  <a:gd name="T11" fmla="*/ 0 60000 65536"/>
                  <a:gd name="T12" fmla="*/ 0 w 125"/>
                  <a:gd name="T13" fmla="*/ 0 h 93"/>
                  <a:gd name="T14" fmla="*/ 125 w 125"/>
                  <a:gd name="T15" fmla="*/ 93 h 93"/>
                </a:gdLst>
                <a:ahLst/>
                <a:cxnLst>
                  <a:cxn ang="T8">
                    <a:pos x="T0" y="T1"/>
                  </a:cxn>
                  <a:cxn ang="T9">
                    <a:pos x="T2" y="T3"/>
                  </a:cxn>
                  <a:cxn ang="T10">
                    <a:pos x="T4" y="T5"/>
                  </a:cxn>
                  <a:cxn ang="T11">
                    <a:pos x="T6" y="T7"/>
                  </a:cxn>
                </a:cxnLst>
                <a:rect l="T12" t="T13" r="T14" b="T15"/>
                <a:pathLst>
                  <a:path w="125" h="93">
                    <a:moveTo>
                      <a:pt x="0" y="93"/>
                    </a:moveTo>
                    <a:lnTo>
                      <a:pt x="0" y="0"/>
                    </a:lnTo>
                    <a:lnTo>
                      <a:pt x="125" y="0"/>
                    </a:lnTo>
                    <a:lnTo>
                      <a:pt x="90" y="91"/>
                    </a:lnTo>
                  </a:path>
                </a:pathLst>
              </a:custGeom>
              <a:noFill/>
              <a:ln w="0">
                <a:solidFill>
                  <a:srgbClr val="797979"/>
                </a:solidFill>
                <a:prstDash val="solid"/>
                <a:round/>
                <a:headEnd/>
                <a:tailEnd/>
              </a:ln>
            </p:spPr>
            <p:txBody>
              <a:bodyPr/>
              <a:lstStyle/>
              <a:p>
                <a:endParaRPr lang="en-US"/>
              </a:p>
            </p:txBody>
          </p:sp>
          <p:sp>
            <p:nvSpPr>
              <p:cNvPr id="125" name="Freeform 608"/>
              <p:cNvSpPr>
                <a:spLocks/>
              </p:cNvSpPr>
              <p:nvPr/>
            </p:nvSpPr>
            <p:spPr bwMode="auto">
              <a:xfrm>
                <a:off x="2387" y="2322"/>
                <a:ext cx="28" cy="91"/>
              </a:xfrm>
              <a:custGeom>
                <a:avLst/>
                <a:gdLst>
                  <a:gd name="T0" fmla="*/ 0 w 28"/>
                  <a:gd name="T1" fmla="*/ 91 h 91"/>
                  <a:gd name="T2" fmla="*/ 27 w 28"/>
                  <a:gd name="T3" fmla="*/ 0 h 91"/>
                  <a:gd name="T4" fmla="*/ 28 w 28"/>
                  <a:gd name="T5" fmla="*/ 90 h 91"/>
                  <a:gd name="T6" fmla="*/ 0 60000 65536"/>
                  <a:gd name="T7" fmla="*/ 0 60000 65536"/>
                  <a:gd name="T8" fmla="*/ 0 60000 65536"/>
                  <a:gd name="T9" fmla="*/ 0 w 28"/>
                  <a:gd name="T10" fmla="*/ 0 h 91"/>
                  <a:gd name="T11" fmla="*/ 28 w 28"/>
                  <a:gd name="T12" fmla="*/ 91 h 91"/>
                </a:gdLst>
                <a:ahLst/>
                <a:cxnLst>
                  <a:cxn ang="T6">
                    <a:pos x="T0" y="T1"/>
                  </a:cxn>
                  <a:cxn ang="T7">
                    <a:pos x="T2" y="T3"/>
                  </a:cxn>
                  <a:cxn ang="T8">
                    <a:pos x="T4" y="T5"/>
                  </a:cxn>
                </a:cxnLst>
                <a:rect l="T9" t="T10" r="T11" b="T12"/>
                <a:pathLst>
                  <a:path w="28" h="91">
                    <a:moveTo>
                      <a:pt x="0" y="91"/>
                    </a:moveTo>
                    <a:lnTo>
                      <a:pt x="27" y="0"/>
                    </a:lnTo>
                    <a:lnTo>
                      <a:pt x="28" y="90"/>
                    </a:lnTo>
                  </a:path>
                </a:pathLst>
              </a:custGeom>
              <a:noFill/>
              <a:ln w="0">
                <a:solidFill>
                  <a:srgbClr val="797979"/>
                </a:solidFill>
                <a:prstDash val="solid"/>
                <a:round/>
                <a:headEnd/>
                <a:tailEnd/>
              </a:ln>
            </p:spPr>
            <p:txBody>
              <a:bodyPr/>
              <a:lstStyle/>
              <a:p>
                <a:endParaRPr lang="en-US"/>
              </a:p>
            </p:txBody>
          </p:sp>
          <p:sp>
            <p:nvSpPr>
              <p:cNvPr id="126" name="Freeform 609"/>
              <p:cNvSpPr>
                <a:spLocks/>
              </p:cNvSpPr>
              <p:nvPr/>
            </p:nvSpPr>
            <p:spPr bwMode="auto">
              <a:xfrm>
                <a:off x="2329" y="2322"/>
                <a:ext cx="54" cy="90"/>
              </a:xfrm>
              <a:custGeom>
                <a:avLst/>
                <a:gdLst>
                  <a:gd name="T0" fmla="*/ 0 w 54"/>
                  <a:gd name="T1" fmla="*/ 90 h 90"/>
                  <a:gd name="T2" fmla="*/ 31 w 54"/>
                  <a:gd name="T3" fmla="*/ 0 h 90"/>
                  <a:gd name="T4" fmla="*/ 54 w 54"/>
                  <a:gd name="T5" fmla="*/ 90 h 90"/>
                  <a:gd name="T6" fmla="*/ 0 60000 65536"/>
                  <a:gd name="T7" fmla="*/ 0 60000 65536"/>
                  <a:gd name="T8" fmla="*/ 0 60000 65536"/>
                  <a:gd name="T9" fmla="*/ 0 w 54"/>
                  <a:gd name="T10" fmla="*/ 0 h 90"/>
                  <a:gd name="T11" fmla="*/ 54 w 54"/>
                  <a:gd name="T12" fmla="*/ 90 h 90"/>
                </a:gdLst>
                <a:ahLst/>
                <a:cxnLst>
                  <a:cxn ang="T6">
                    <a:pos x="T0" y="T1"/>
                  </a:cxn>
                  <a:cxn ang="T7">
                    <a:pos x="T2" y="T3"/>
                  </a:cxn>
                  <a:cxn ang="T8">
                    <a:pos x="T4" y="T5"/>
                  </a:cxn>
                </a:cxnLst>
                <a:rect l="T9" t="T10" r="T11" b="T12"/>
                <a:pathLst>
                  <a:path w="54" h="90">
                    <a:moveTo>
                      <a:pt x="0" y="90"/>
                    </a:moveTo>
                    <a:lnTo>
                      <a:pt x="31" y="0"/>
                    </a:lnTo>
                    <a:lnTo>
                      <a:pt x="54" y="90"/>
                    </a:lnTo>
                  </a:path>
                </a:pathLst>
              </a:custGeom>
              <a:noFill/>
              <a:ln w="0">
                <a:solidFill>
                  <a:srgbClr val="797979"/>
                </a:solidFill>
                <a:prstDash val="solid"/>
                <a:round/>
                <a:headEnd/>
                <a:tailEnd/>
              </a:ln>
            </p:spPr>
            <p:txBody>
              <a:bodyPr/>
              <a:lstStyle/>
              <a:p>
                <a:endParaRPr lang="en-US"/>
              </a:p>
            </p:txBody>
          </p:sp>
          <p:sp>
            <p:nvSpPr>
              <p:cNvPr id="127" name="Line 610"/>
              <p:cNvSpPr>
                <a:spLocks noChangeShapeType="1"/>
              </p:cNvSpPr>
              <p:nvPr/>
            </p:nvSpPr>
            <p:spPr bwMode="auto">
              <a:xfrm>
                <a:off x="2324" y="2335"/>
                <a:ext cx="120" cy="1"/>
              </a:xfrm>
              <a:prstGeom prst="line">
                <a:avLst/>
              </a:prstGeom>
              <a:noFill/>
              <a:ln w="0">
                <a:solidFill>
                  <a:srgbClr val="797979"/>
                </a:solidFill>
                <a:round/>
                <a:headEnd/>
                <a:tailEnd/>
              </a:ln>
            </p:spPr>
            <p:txBody>
              <a:bodyPr/>
              <a:lstStyle/>
              <a:p>
                <a:endParaRPr lang="en-US"/>
              </a:p>
            </p:txBody>
          </p:sp>
          <p:sp>
            <p:nvSpPr>
              <p:cNvPr id="128" name="Freeform 611"/>
              <p:cNvSpPr>
                <a:spLocks/>
              </p:cNvSpPr>
              <p:nvPr/>
            </p:nvSpPr>
            <p:spPr bwMode="auto">
              <a:xfrm>
                <a:off x="2314" y="2363"/>
                <a:ext cx="45" cy="53"/>
              </a:xfrm>
              <a:custGeom>
                <a:avLst/>
                <a:gdLst>
                  <a:gd name="T0" fmla="*/ 0 w 45"/>
                  <a:gd name="T1" fmla="*/ 50 h 53"/>
                  <a:gd name="T2" fmla="*/ 0 w 45"/>
                  <a:gd name="T3" fmla="*/ 41 h 53"/>
                  <a:gd name="T4" fmla="*/ 0 w 45"/>
                  <a:gd name="T5" fmla="*/ 36 h 53"/>
                  <a:gd name="T6" fmla="*/ 0 w 45"/>
                  <a:gd name="T7" fmla="*/ 34 h 53"/>
                  <a:gd name="T8" fmla="*/ 0 w 45"/>
                  <a:gd name="T9" fmla="*/ 31 h 53"/>
                  <a:gd name="T10" fmla="*/ 4 w 45"/>
                  <a:gd name="T11" fmla="*/ 15 h 53"/>
                  <a:gd name="T12" fmla="*/ 12 w 45"/>
                  <a:gd name="T13" fmla="*/ 3 h 53"/>
                  <a:gd name="T14" fmla="*/ 17 w 45"/>
                  <a:gd name="T15" fmla="*/ 1 h 53"/>
                  <a:gd name="T16" fmla="*/ 20 w 45"/>
                  <a:gd name="T17" fmla="*/ 0 h 53"/>
                  <a:gd name="T18" fmla="*/ 23 w 45"/>
                  <a:gd name="T19" fmla="*/ 0 h 53"/>
                  <a:gd name="T20" fmla="*/ 33 w 45"/>
                  <a:gd name="T21" fmla="*/ 4 h 53"/>
                  <a:gd name="T22" fmla="*/ 40 w 45"/>
                  <a:gd name="T23" fmla="*/ 17 h 53"/>
                  <a:gd name="T24" fmla="*/ 44 w 45"/>
                  <a:gd name="T25" fmla="*/ 33 h 53"/>
                  <a:gd name="T26" fmla="*/ 45 w 45"/>
                  <a:gd name="T27" fmla="*/ 43 h 53"/>
                  <a:gd name="T28" fmla="*/ 45 w 45"/>
                  <a:gd name="T29" fmla="*/ 48 h 53"/>
                  <a:gd name="T30" fmla="*/ 45 w 45"/>
                  <a:gd name="T31" fmla="*/ 49 h 53"/>
                  <a:gd name="T32" fmla="*/ 45 w 45"/>
                  <a:gd name="T33" fmla="*/ 52 h 53"/>
                  <a:gd name="T34" fmla="*/ 39 w 45"/>
                  <a:gd name="T35" fmla="*/ 50 h 53"/>
                  <a:gd name="T36" fmla="*/ 39 w 45"/>
                  <a:gd name="T37" fmla="*/ 45 h 53"/>
                  <a:gd name="T38" fmla="*/ 39 w 45"/>
                  <a:gd name="T39" fmla="*/ 42 h 53"/>
                  <a:gd name="T40" fmla="*/ 39 w 45"/>
                  <a:gd name="T41" fmla="*/ 38 h 53"/>
                  <a:gd name="T42" fmla="*/ 35 w 45"/>
                  <a:gd name="T43" fmla="*/ 28 h 53"/>
                  <a:gd name="T44" fmla="*/ 30 w 45"/>
                  <a:gd name="T45" fmla="*/ 20 h 53"/>
                  <a:gd name="T46" fmla="*/ 27 w 45"/>
                  <a:gd name="T47" fmla="*/ 18 h 53"/>
                  <a:gd name="T48" fmla="*/ 25 w 45"/>
                  <a:gd name="T49" fmla="*/ 18 h 53"/>
                  <a:gd name="T50" fmla="*/ 23 w 45"/>
                  <a:gd name="T51" fmla="*/ 18 h 53"/>
                  <a:gd name="T52" fmla="*/ 20 w 45"/>
                  <a:gd name="T53" fmla="*/ 18 h 53"/>
                  <a:gd name="T54" fmla="*/ 17 w 45"/>
                  <a:gd name="T55" fmla="*/ 21 h 53"/>
                  <a:gd name="T56" fmla="*/ 11 w 45"/>
                  <a:gd name="T57" fmla="*/ 29 h 53"/>
                  <a:gd name="T58" fmla="*/ 8 w 45"/>
                  <a:gd name="T59" fmla="*/ 40 h 53"/>
                  <a:gd name="T60" fmla="*/ 8 w 45"/>
                  <a:gd name="T61" fmla="*/ 46 h 53"/>
                  <a:gd name="T62" fmla="*/ 8 w 45"/>
                  <a:gd name="T63" fmla="*/ 49 h 53"/>
                  <a:gd name="T64" fmla="*/ 9 w 45"/>
                  <a:gd name="T65" fmla="*/ 52 h 53"/>
                  <a:gd name="T66" fmla="*/ 4 w 45"/>
                  <a:gd name="T67" fmla="*/ 53 h 53"/>
                  <a:gd name="T68" fmla="*/ 2 w 45"/>
                  <a:gd name="T69" fmla="*/ 52 h 53"/>
                  <a:gd name="T70" fmla="*/ 0 w 45"/>
                  <a:gd name="T71" fmla="*/ 50 h 5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45"/>
                  <a:gd name="T109" fmla="*/ 0 h 53"/>
                  <a:gd name="T110" fmla="*/ 45 w 45"/>
                  <a:gd name="T111" fmla="*/ 53 h 53"/>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45" h="53">
                    <a:moveTo>
                      <a:pt x="0" y="50"/>
                    </a:moveTo>
                    <a:lnTo>
                      <a:pt x="0" y="41"/>
                    </a:lnTo>
                    <a:lnTo>
                      <a:pt x="0" y="36"/>
                    </a:lnTo>
                    <a:lnTo>
                      <a:pt x="0" y="34"/>
                    </a:lnTo>
                    <a:lnTo>
                      <a:pt x="0" y="31"/>
                    </a:lnTo>
                    <a:lnTo>
                      <a:pt x="4" y="15"/>
                    </a:lnTo>
                    <a:lnTo>
                      <a:pt x="12" y="3"/>
                    </a:lnTo>
                    <a:lnTo>
                      <a:pt x="17" y="1"/>
                    </a:lnTo>
                    <a:lnTo>
                      <a:pt x="20" y="0"/>
                    </a:lnTo>
                    <a:lnTo>
                      <a:pt x="23" y="0"/>
                    </a:lnTo>
                    <a:lnTo>
                      <a:pt x="33" y="4"/>
                    </a:lnTo>
                    <a:lnTo>
                      <a:pt x="40" y="17"/>
                    </a:lnTo>
                    <a:lnTo>
                      <a:pt x="44" y="33"/>
                    </a:lnTo>
                    <a:lnTo>
                      <a:pt x="45" y="43"/>
                    </a:lnTo>
                    <a:lnTo>
                      <a:pt x="45" y="48"/>
                    </a:lnTo>
                    <a:lnTo>
                      <a:pt x="45" y="49"/>
                    </a:lnTo>
                    <a:lnTo>
                      <a:pt x="45" y="52"/>
                    </a:lnTo>
                    <a:lnTo>
                      <a:pt x="39" y="50"/>
                    </a:lnTo>
                    <a:lnTo>
                      <a:pt x="39" y="45"/>
                    </a:lnTo>
                    <a:lnTo>
                      <a:pt x="39" y="42"/>
                    </a:lnTo>
                    <a:lnTo>
                      <a:pt x="39" y="38"/>
                    </a:lnTo>
                    <a:lnTo>
                      <a:pt x="35" y="28"/>
                    </a:lnTo>
                    <a:lnTo>
                      <a:pt x="30" y="20"/>
                    </a:lnTo>
                    <a:lnTo>
                      <a:pt x="27" y="18"/>
                    </a:lnTo>
                    <a:lnTo>
                      <a:pt x="25" y="18"/>
                    </a:lnTo>
                    <a:lnTo>
                      <a:pt x="23" y="18"/>
                    </a:lnTo>
                    <a:lnTo>
                      <a:pt x="20" y="18"/>
                    </a:lnTo>
                    <a:lnTo>
                      <a:pt x="17" y="21"/>
                    </a:lnTo>
                    <a:lnTo>
                      <a:pt x="11" y="29"/>
                    </a:lnTo>
                    <a:lnTo>
                      <a:pt x="8" y="40"/>
                    </a:lnTo>
                    <a:lnTo>
                      <a:pt x="8" y="46"/>
                    </a:lnTo>
                    <a:lnTo>
                      <a:pt x="8" y="49"/>
                    </a:lnTo>
                    <a:lnTo>
                      <a:pt x="9" y="52"/>
                    </a:lnTo>
                    <a:lnTo>
                      <a:pt x="4" y="53"/>
                    </a:lnTo>
                    <a:lnTo>
                      <a:pt x="2" y="52"/>
                    </a:lnTo>
                    <a:lnTo>
                      <a:pt x="0" y="50"/>
                    </a:lnTo>
                    <a:close/>
                  </a:path>
                </a:pathLst>
              </a:custGeom>
              <a:solidFill>
                <a:srgbClr val="AFFF7D"/>
              </a:solidFill>
              <a:ln w="0">
                <a:solidFill>
                  <a:srgbClr val="8C8C8C"/>
                </a:solidFill>
                <a:prstDash val="solid"/>
                <a:round/>
                <a:headEnd/>
                <a:tailEnd/>
              </a:ln>
            </p:spPr>
            <p:txBody>
              <a:bodyPr/>
              <a:lstStyle/>
              <a:p>
                <a:endParaRPr lang="en-US"/>
              </a:p>
            </p:txBody>
          </p:sp>
          <p:sp>
            <p:nvSpPr>
              <p:cNvPr id="129" name="Line 612"/>
              <p:cNvSpPr>
                <a:spLocks noChangeShapeType="1"/>
              </p:cNvSpPr>
              <p:nvPr/>
            </p:nvSpPr>
            <p:spPr bwMode="auto">
              <a:xfrm flipH="1">
                <a:off x="2466" y="3007"/>
                <a:ext cx="42" cy="67"/>
              </a:xfrm>
              <a:prstGeom prst="line">
                <a:avLst/>
              </a:prstGeom>
              <a:noFill/>
              <a:ln w="0">
                <a:solidFill>
                  <a:srgbClr val="A4A4A4"/>
                </a:solidFill>
                <a:round/>
                <a:headEnd/>
                <a:tailEnd/>
              </a:ln>
            </p:spPr>
            <p:txBody>
              <a:bodyPr/>
              <a:lstStyle/>
              <a:p>
                <a:endParaRPr lang="en-US"/>
              </a:p>
            </p:txBody>
          </p:sp>
          <p:sp>
            <p:nvSpPr>
              <p:cNvPr id="130" name="Freeform 613"/>
              <p:cNvSpPr>
                <a:spLocks/>
              </p:cNvSpPr>
              <p:nvPr/>
            </p:nvSpPr>
            <p:spPr bwMode="auto">
              <a:xfrm>
                <a:off x="2432" y="3005"/>
                <a:ext cx="79" cy="65"/>
              </a:xfrm>
              <a:custGeom>
                <a:avLst/>
                <a:gdLst>
                  <a:gd name="T0" fmla="*/ 0 w 79"/>
                  <a:gd name="T1" fmla="*/ 65 h 65"/>
                  <a:gd name="T2" fmla="*/ 0 w 79"/>
                  <a:gd name="T3" fmla="*/ 0 h 65"/>
                  <a:gd name="T4" fmla="*/ 79 w 79"/>
                  <a:gd name="T5" fmla="*/ 0 h 65"/>
                  <a:gd name="T6" fmla="*/ 0 60000 65536"/>
                  <a:gd name="T7" fmla="*/ 0 60000 65536"/>
                  <a:gd name="T8" fmla="*/ 0 60000 65536"/>
                  <a:gd name="T9" fmla="*/ 0 w 79"/>
                  <a:gd name="T10" fmla="*/ 0 h 65"/>
                  <a:gd name="T11" fmla="*/ 79 w 79"/>
                  <a:gd name="T12" fmla="*/ 65 h 65"/>
                </a:gdLst>
                <a:ahLst/>
                <a:cxnLst>
                  <a:cxn ang="T6">
                    <a:pos x="T0" y="T1"/>
                  </a:cxn>
                  <a:cxn ang="T7">
                    <a:pos x="T2" y="T3"/>
                  </a:cxn>
                  <a:cxn ang="T8">
                    <a:pos x="T4" y="T5"/>
                  </a:cxn>
                </a:cxnLst>
                <a:rect l="T9" t="T10" r="T11" b="T12"/>
                <a:pathLst>
                  <a:path w="79" h="65">
                    <a:moveTo>
                      <a:pt x="0" y="65"/>
                    </a:moveTo>
                    <a:lnTo>
                      <a:pt x="0" y="0"/>
                    </a:lnTo>
                    <a:lnTo>
                      <a:pt x="79" y="0"/>
                    </a:lnTo>
                  </a:path>
                </a:pathLst>
              </a:custGeom>
              <a:noFill/>
              <a:ln w="0">
                <a:solidFill>
                  <a:srgbClr val="797979"/>
                </a:solidFill>
                <a:prstDash val="solid"/>
                <a:round/>
                <a:headEnd/>
                <a:tailEnd/>
              </a:ln>
            </p:spPr>
            <p:txBody>
              <a:bodyPr/>
              <a:lstStyle/>
              <a:p>
                <a:endParaRPr lang="en-US"/>
              </a:p>
            </p:txBody>
          </p:sp>
          <p:sp>
            <p:nvSpPr>
              <p:cNvPr id="131" name="Freeform 614"/>
              <p:cNvSpPr>
                <a:spLocks/>
              </p:cNvSpPr>
              <p:nvPr/>
            </p:nvSpPr>
            <p:spPr bwMode="auto">
              <a:xfrm>
                <a:off x="2432" y="3007"/>
                <a:ext cx="33" cy="59"/>
              </a:xfrm>
              <a:custGeom>
                <a:avLst/>
                <a:gdLst>
                  <a:gd name="T0" fmla="*/ 0 w 33"/>
                  <a:gd name="T1" fmla="*/ 0 h 59"/>
                  <a:gd name="T2" fmla="*/ 18 w 33"/>
                  <a:gd name="T3" fmla="*/ 59 h 59"/>
                  <a:gd name="T4" fmla="*/ 33 w 33"/>
                  <a:gd name="T5" fmla="*/ 0 h 59"/>
                  <a:gd name="T6" fmla="*/ 0 60000 65536"/>
                  <a:gd name="T7" fmla="*/ 0 60000 65536"/>
                  <a:gd name="T8" fmla="*/ 0 60000 65536"/>
                  <a:gd name="T9" fmla="*/ 0 w 33"/>
                  <a:gd name="T10" fmla="*/ 0 h 59"/>
                  <a:gd name="T11" fmla="*/ 33 w 33"/>
                  <a:gd name="T12" fmla="*/ 59 h 59"/>
                </a:gdLst>
                <a:ahLst/>
                <a:cxnLst>
                  <a:cxn ang="T6">
                    <a:pos x="T0" y="T1"/>
                  </a:cxn>
                  <a:cxn ang="T7">
                    <a:pos x="T2" y="T3"/>
                  </a:cxn>
                  <a:cxn ang="T8">
                    <a:pos x="T4" y="T5"/>
                  </a:cxn>
                </a:cxnLst>
                <a:rect l="T9" t="T10" r="T11" b="T12"/>
                <a:pathLst>
                  <a:path w="33" h="59">
                    <a:moveTo>
                      <a:pt x="0" y="0"/>
                    </a:moveTo>
                    <a:lnTo>
                      <a:pt x="18" y="59"/>
                    </a:lnTo>
                    <a:lnTo>
                      <a:pt x="33" y="0"/>
                    </a:lnTo>
                  </a:path>
                </a:pathLst>
              </a:custGeom>
              <a:noFill/>
              <a:ln w="0">
                <a:solidFill>
                  <a:srgbClr val="797979"/>
                </a:solidFill>
                <a:prstDash val="solid"/>
                <a:round/>
                <a:headEnd/>
                <a:tailEnd/>
              </a:ln>
            </p:spPr>
            <p:txBody>
              <a:bodyPr/>
              <a:lstStyle/>
              <a:p>
                <a:endParaRPr lang="en-US"/>
              </a:p>
            </p:txBody>
          </p:sp>
          <p:sp>
            <p:nvSpPr>
              <p:cNvPr id="132" name="Freeform 615"/>
              <p:cNvSpPr>
                <a:spLocks/>
              </p:cNvSpPr>
              <p:nvPr/>
            </p:nvSpPr>
            <p:spPr bwMode="auto">
              <a:xfrm>
                <a:off x="2210" y="3573"/>
                <a:ext cx="688" cy="229"/>
              </a:xfrm>
              <a:custGeom>
                <a:avLst/>
                <a:gdLst>
                  <a:gd name="T0" fmla="*/ 671 w 688"/>
                  <a:gd name="T1" fmla="*/ 227 h 229"/>
                  <a:gd name="T2" fmla="*/ 671 w 688"/>
                  <a:gd name="T3" fmla="*/ 207 h 229"/>
                  <a:gd name="T4" fmla="*/ 671 w 688"/>
                  <a:gd name="T5" fmla="*/ 197 h 229"/>
                  <a:gd name="T6" fmla="*/ 670 w 688"/>
                  <a:gd name="T7" fmla="*/ 186 h 229"/>
                  <a:gd name="T8" fmla="*/ 664 w 688"/>
                  <a:gd name="T9" fmla="*/ 148 h 229"/>
                  <a:gd name="T10" fmla="*/ 653 w 688"/>
                  <a:gd name="T11" fmla="*/ 115 h 229"/>
                  <a:gd name="T12" fmla="*/ 637 w 688"/>
                  <a:gd name="T13" fmla="*/ 86 h 229"/>
                  <a:gd name="T14" fmla="*/ 618 w 688"/>
                  <a:gd name="T15" fmla="*/ 62 h 229"/>
                  <a:gd name="T16" fmla="*/ 596 w 688"/>
                  <a:gd name="T17" fmla="*/ 43 h 229"/>
                  <a:gd name="T18" fmla="*/ 585 w 688"/>
                  <a:gd name="T19" fmla="*/ 38 h 229"/>
                  <a:gd name="T20" fmla="*/ 572 w 688"/>
                  <a:gd name="T21" fmla="*/ 32 h 229"/>
                  <a:gd name="T22" fmla="*/ 561 w 688"/>
                  <a:gd name="T23" fmla="*/ 28 h 229"/>
                  <a:gd name="T24" fmla="*/ 548 w 688"/>
                  <a:gd name="T25" fmla="*/ 26 h 229"/>
                  <a:gd name="T26" fmla="*/ 544 w 688"/>
                  <a:gd name="T27" fmla="*/ 26 h 229"/>
                  <a:gd name="T28" fmla="*/ 0 w 688"/>
                  <a:gd name="T29" fmla="*/ 26 h 229"/>
                  <a:gd name="T30" fmla="*/ 1 w 688"/>
                  <a:gd name="T31" fmla="*/ 1 h 229"/>
                  <a:gd name="T32" fmla="*/ 524 w 688"/>
                  <a:gd name="T33" fmla="*/ 1 h 229"/>
                  <a:gd name="T34" fmla="*/ 524 w 688"/>
                  <a:gd name="T35" fmla="*/ 0 h 229"/>
                  <a:gd name="T36" fmla="*/ 541 w 688"/>
                  <a:gd name="T37" fmla="*/ 0 h 229"/>
                  <a:gd name="T38" fmla="*/ 549 w 688"/>
                  <a:gd name="T39" fmla="*/ 0 h 229"/>
                  <a:gd name="T40" fmla="*/ 559 w 688"/>
                  <a:gd name="T41" fmla="*/ 2 h 229"/>
                  <a:gd name="T42" fmla="*/ 575 w 688"/>
                  <a:gd name="T43" fmla="*/ 6 h 229"/>
                  <a:gd name="T44" fmla="*/ 591 w 688"/>
                  <a:gd name="T45" fmla="*/ 12 h 229"/>
                  <a:gd name="T46" fmla="*/ 605 w 688"/>
                  <a:gd name="T47" fmla="*/ 19 h 229"/>
                  <a:gd name="T48" fmla="*/ 618 w 688"/>
                  <a:gd name="T49" fmla="*/ 29 h 229"/>
                  <a:gd name="T50" fmla="*/ 631 w 688"/>
                  <a:gd name="T51" fmla="*/ 41 h 229"/>
                  <a:gd name="T52" fmla="*/ 643 w 688"/>
                  <a:gd name="T53" fmla="*/ 55 h 229"/>
                  <a:gd name="T54" fmla="*/ 652 w 688"/>
                  <a:gd name="T55" fmla="*/ 70 h 229"/>
                  <a:gd name="T56" fmla="*/ 662 w 688"/>
                  <a:gd name="T57" fmla="*/ 88 h 229"/>
                  <a:gd name="T58" fmla="*/ 669 w 688"/>
                  <a:gd name="T59" fmla="*/ 106 h 229"/>
                  <a:gd name="T60" fmla="*/ 675 w 688"/>
                  <a:gd name="T61" fmla="*/ 128 h 229"/>
                  <a:gd name="T62" fmla="*/ 680 w 688"/>
                  <a:gd name="T63" fmla="*/ 149 h 229"/>
                  <a:gd name="T64" fmla="*/ 684 w 688"/>
                  <a:gd name="T65" fmla="*/ 173 h 229"/>
                  <a:gd name="T66" fmla="*/ 686 w 688"/>
                  <a:gd name="T67" fmla="*/ 198 h 229"/>
                  <a:gd name="T68" fmla="*/ 688 w 688"/>
                  <a:gd name="T69" fmla="*/ 226 h 229"/>
                  <a:gd name="T70" fmla="*/ 680 w 688"/>
                  <a:gd name="T71" fmla="*/ 229 h 229"/>
                  <a:gd name="T72" fmla="*/ 675 w 688"/>
                  <a:gd name="T73" fmla="*/ 229 h 229"/>
                  <a:gd name="T74" fmla="*/ 671 w 688"/>
                  <a:gd name="T75" fmla="*/ 227 h 229"/>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88"/>
                  <a:gd name="T115" fmla="*/ 0 h 229"/>
                  <a:gd name="T116" fmla="*/ 688 w 688"/>
                  <a:gd name="T117" fmla="*/ 229 h 229"/>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88" h="229">
                    <a:moveTo>
                      <a:pt x="671" y="227"/>
                    </a:moveTo>
                    <a:lnTo>
                      <a:pt x="671" y="207"/>
                    </a:lnTo>
                    <a:lnTo>
                      <a:pt x="671" y="197"/>
                    </a:lnTo>
                    <a:lnTo>
                      <a:pt x="670" y="186"/>
                    </a:lnTo>
                    <a:lnTo>
                      <a:pt x="664" y="148"/>
                    </a:lnTo>
                    <a:lnTo>
                      <a:pt x="653" y="115"/>
                    </a:lnTo>
                    <a:lnTo>
                      <a:pt x="637" y="86"/>
                    </a:lnTo>
                    <a:lnTo>
                      <a:pt x="618" y="62"/>
                    </a:lnTo>
                    <a:lnTo>
                      <a:pt x="596" y="43"/>
                    </a:lnTo>
                    <a:lnTo>
                      <a:pt x="585" y="38"/>
                    </a:lnTo>
                    <a:lnTo>
                      <a:pt x="572" y="32"/>
                    </a:lnTo>
                    <a:lnTo>
                      <a:pt x="561" y="28"/>
                    </a:lnTo>
                    <a:lnTo>
                      <a:pt x="548" y="26"/>
                    </a:lnTo>
                    <a:lnTo>
                      <a:pt x="544" y="26"/>
                    </a:lnTo>
                    <a:lnTo>
                      <a:pt x="0" y="26"/>
                    </a:lnTo>
                    <a:lnTo>
                      <a:pt x="1" y="1"/>
                    </a:lnTo>
                    <a:lnTo>
                      <a:pt x="524" y="1"/>
                    </a:lnTo>
                    <a:lnTo>
                      <a:pt x="524" y="0"/>
                    </a:lnTo>
                    <a:lnTo>
                      <a:pt x="541" y="0"/>
                    </a:lnTo>
                    <a:lnTo>
                      <a:pt x="549" y="0"/>
                    </a:lnTo>
                    <a:lnTo>
                      <a:pt x="559" y="2"/>
                    </a:lnTo>
                    <a:lnTo>
                      <a:pt x="575" y="6"/>
                    </a:lnTo>
                    <a:lnTo>
                      <a:pt x="591" y="12"/>
                    </a:lnTo>
                    <a:lnTo>
                      <a:pt x="605" y="19"/>
                    </a:lnTo>
                    <a:lnTo>
                      <a:pt x="618" y="29"/>
                    </a:lnTo>
                    <a:lnTo>
                      <a:pt x="631" y="41"/>
                    </a:lnTo>
                    <a:lnTo>
                      <a:pt x="643" y="55"/>
                    </a:lnTo>
                    <a:lnTo>
                      <a:pt x="652" y="70"/>
                    </a:lnTo>
                    <a:lnTo>
                      <a:pt x="662" y="88"/>
                    </a:lnTo>
                    <a:lnTo>
                      <a:pt x="669" y="106"/>
                    </a:lnTo>
                    <a:lnTo>
                      <a:pt x="675" y="128"/>
                    </a:lnTo>
                    <a:lnTo>
                      <a:pt x="680" y="149"/>
                    </a:lnTo>
                    <a:lnTo>
                      <a:pt x="684" y="173"/>
                    </a:lnTo>
                    <a:lnTo>
                      <a:pt x="686" y="198"/>
                    </a:lnTo>
                    <a:lnTo>
                      <a:pt x="688" y="226"/>
                    </a:lnTo>
                    <a:lnTo>
                      <a:pt x="680" y="229"/>
                    </a:lnTo>
                    <a:lnTo>
                      <a:pt x="675" y="229"/>
                    </a:lnTo>
                    <a:lnTo>
                      <a:pt x="671" y="227"/>
                    </a:lnTo>
                    <a:close/>
                  </a:path>
                </a:pathLst>
              </a:custGeom>
              <a:solidFill>
                <a:srgbClr val="D4D4D4"/>
              </a:solidFill>
              <a:ln w="0">
                <a:solidFill>
                  <a:srgbClr val="242424"/>
                </a:solidFill>
                <a:prstDash val="solid"/>
                <a:round/>
                <a:headEnd/>
                <a:tailEnd/>
              </a:ln>
            </p:spPr>
            <p:txBody>
              <a:bodyPr/>
              <a:lstStyle/>
              <a:p>
                <a:endParaRPr lang="en-US"/>
              </a:p>
            </p:txBody>
          </p:sp>
          <p:sp>
            <p:nvSpPr>
              <p:cNvPr id="133" name="Freeform 616"/>
              <p:cNvSpPr>
                <a:spLocks/>
              </p:cNvSpPr>
              <p:nvPr/>
            </p:nvSpPr>
            <p:spPr bwMode="auto">
              <a:xfrm>
                <a:off x="2202" y="3500"/>
                <a:ext cx="217" cy="116"/>
              </a:xfrm>
              <a:custGeom>
                <a:avLst/>
                <a:gdLst>
                  <a:gd name="T0" fmla="*/ 217 w 217"/>
                  <a:gd name="T1" fmla="*/ 0 h 116"/>
                  <a:gd name="T2" fmla="*/ 77 w 217"/>
                  <a:gd name="T3" fmla="*/ 1 h 116"/>
                  <a:gd name="T4" fmla="*/ 0 w 217"/>
                  <a:gd name="T5" fmla="*/ 112 h 116"/>
                  <a:gd name="T6" fmla="*/ 97 w 217"/>
                  <a:gd name="T7" fmla="*/ 116 h 116"/>
                  <a:gd name="T8" fmla="*/ 217 w 217"/>
                  <a:gd name="T9" fmla="*/ 0 h 116"/>
                  <a:gd name="T10" fmla="*/ 0 60000 65536"/>
                  <a:gd name="T11" fmla="*/ 0 60000 65536"/>
                  <a:gd name="T12" fmla="*/ 0 60000 65536"/>
                  <a:gd name="T13" fmla="*/ 0 60000 65536"/>
                  <a:gd name="T14" fmla="*/ 0 60000 65536"/>
                  <a:gd name="T15" fmla="*/ 0 w 217"/>
                  <a:gd name="T16" fmla="*/ 0 h 116"/>
                  <a:gd name="T17" fmla="*/ 217 w 217"/>
                  <a:gd name="T18" fmla="*/ 116 h 116"/>
                </a:gdLst>
                <a:ahLst/>
                <a:cxnLst>
                  <a:cxn ang="T10">
                    <a:pos x="T0" y="T1"/>
                  </a:cxn>
                  <a:cxn ang="T11">
                    <a:pos x="T2" y="T3"/>
                  </a:cxn>
                  <a:cxn ang="T12">
                    <a:pos x="T4" y="T5"/>
                  </a:cxn>
                  <a:cxn ang="T13">
                    <a:pos x="T6" y="T7"/>
                  </a:cxn>
                  <a:cxn ang="T14">
                    <a:pos x="T8" y="T9"/>
                  </a:cxn>
                </a:cxnLst>
                <a:rect l="T15" t="T16" r="T17" b="T18"/>
                <a:pathLst>
                  <a:path w="217" h="116">
                    <a:moveTo>
                      <a:pt x="217" y="0"/>
                    </a:moveTo>
                    <a:lnTo>
                      <a:pt x="77" y="1"/>
                    </a:lnTo>
                    <a:lnTo>
                      <a:pt x="0" y="112"/>
                    </a:lnTo>
                    <a:lnTo>
                      <a:pt x="97" y="116"/>
                    </a:lnTo>
                    <a:lnTo>
                      <a:pt x="217" y="0"/>
                    </a:lnTo>
                    <a:close/>
                  </a:path>
                </a:pathLst>
              </a:custGeom>
              <a:solidFill>
                <a:srgbClr val="640000"/>
              </a:solidFill>
              <a:ln w="0">
                <a:solidFill>
                  <a:srgbClr val="640000"/>
                </a:solidFill>
                <a:prstDash val="solid"/>
                <a:round/>
                <a:headEnd/>
                <a:tailEnd/>
              </a:ln>
            </p:spPr>
            <p:txBody>
              <a:bodyPr/>
              <a:lstStyle/>
              <a:p>
                <a:endParaRPr lang="en-US"/>
              </a:p>
            </p:txBody>
          </p:sp>
          <p:sp>
            <p:nvSpPr>
              <p:cNvPr id="134" name="Oval 617"/>
              <p:cNvSpPr>
                <a:spLocks noChangeArrowheads="1"/>
              </p:cNvSpPr>
              <p:nvPr/>
            </p:nvSpPr>
            <p:spPr bwMode="auto">
              <a:xfrm>
                <a:off x="2143" y="3456"/>
                <a:ext cx="150" cy="31"/>
              </a:xfrm>
              <a:prstGeom prst="ellipse">
                <a:avLst/>
              </a:prstGeom>
              <a:solidFill>
                <a:srgbClr val="242424"/>
              </a:solidFill>
              <a:ln w="0">
                <a:solidFill>
                  <a:srgbClr val="242424"/>
                </a:solidFill>
                <a:round/>
                <a:headEnd/>
                <a:tailEnd/>
              </a:ln>
            </p:spPr>
            <p:txBody>
              <a:bodyPr/>
              <a:lstStyle/>
              <a:p>
                <a:endParaRPr lang="en-US"/>
              </a:p>
            </p:txBody>
          </p:sp>
          <p:sp>
            <p:nvSpPr>
              <p:cNvPr id="135" name="Rectangle 618"/>
              <p:cNvSpPr>
                <a:spLocks noChangeArrowheads="1"/>
              </p:cNvSpPr>
              <p:nvPr/>
            </p:nvSpPr>
            <p:spPr bwMode="auto">
              <a:xfrm>
                <a:off x="2239" y="3595"/>
                <a:ext cx="113" cy="216"/>
              </a:xfrm>
              <a:prstGeom prst="rect">
                <a:avLst/>
              </a:prstGeom>
              <a:solidFill>
                <a:srgbClr val="1E6400"/>
              </a:solidFill>
              <a:ln w="9525">
                <a:noFill/>
                <a:miter lim="800000"/>
                <a:headEnd/>
                <a:tailEnd/>
              </a:ln>
            </p:spPr>
            <p:txBody>
              <a:bodyPr/>
              <a:lstStyle/>
              <a:p>
                <a:endParaRPr lang="en-US"/>
              </a:p>
            </p:txBody>
          </p:sp>
          <p:sp>
            <p:nvSpPr>
              <p:cNvPr id="136" name="Rectangle 619"/>
              <p:cNvSpPr>
                <a:spLocks noChangeArrowheads="1"/>
              </p:cNvSpPr>
              <p:nvPr/>
            </p:nvSpPr>
            <p:spPr bwMode="auto">
              <a:xfrm>
                <a:off x="2140" y="3470"/>
                <a:ext cx="2" cy="377"/>
              </a:xfrm>
              <a:prstGeom prst="rect">
                <a:avLst/>
              </a:prstGeom>
              <a:solidFill>
                <a:srgbClr val="323232"/>
              </a:solidFill>
              <a:ln w="9525">
                <a:noFill/>
                <a:miter lim="800000"/>
                <a:headEnd/>
                <a:tailEnd/>
              </a:ln>
            </p:spPr>
            <p:txBody>
              <a:bodyPr/>
              <a:lstStyle/>
              <a:p>
                <a:endParaRPr lang="en-US"/>
              </a:p>
            </p:txBody>
          </p:sp>
          <p:sp>
            <p:nvSpPr>
              <p:cNvPr id="137" name="Rectangle 620"/>
              <p:cNvSpPr>
                <a:spLocks noChangeArrowheads="1"/>
              </p:cNvSpPr>
              <p:nvPr/>
            </p:nvSpPr>
            <p:spPr bwMode="auto">
              <a:xfrm>
                <a:off x="2142" y="3470"/>
                <a:ext cx="0" cy="377"/>
              </a:xfrm>
              <a:prstGeom prst="rect">
                <a:avLst/>
              </a:prstGeom>
              <a:solidFill>
                <a:srgbClr val="333333"/>
              </a:solidFill>
              <a:ln w="9525">
                <a:noFill/>
                <a:miter lim="800000"/>
                <a:headEnd/>
                <a:tailEnd/>
              </a:ln>
            </p:spPr>
            <p:txBody>
              <a:bodyPr/>
              <a:lstStyle/>
              <a:p>
                <a:endParaRPr lang="en-US"/>
              </a:p>
            </p:txBody>
          </p:sp>
          <p:sp>
            <p:nvSpPr>
              <p:cNvPr id="138" name="Rectangle 621"/>
              <p:cNvSpPr>
                <a:spLocks noChangeArrowheads="1"/>
              </p:cNvSpPr>
              <p:nvPr/>
            </p:nvSpPr>
            <p:spPr bwMode="auto">
              <a:xfrm>
                <a:off x="2142" y="3470"/>
                <a:ext cx="1" cy="377"/>
              </a:xfrm>
              <a:prstGeom prst="rect">
                <a:avLst/>
              </a:prstGeom>
              <a:solidFill>
                <a:srgbClr val="343434"/>
              </a:solidFill>
              <a:ln w="9525">
                <a:noFill/>
                <a:miter lim="800000"/>
                <a:headEnd/>
                <a:tailEnd/>
              </a:ln>
            </p:spPr>
            <p:txBody>
              <a:bodyPr/>
              <a:lstStyle/>
              <a:p>
                <a:endParaRPr lang="en-US"/>
              </a:p>
            </p:txBody>
          </p:sp>
          <p:sp>
            <p:nvSpPr>
              <p:cNvPr id="139" name="Rectangle 622"/>
              <p:cNvSpPr>
                <a:spLocks noChangeArrowheads="1"/>
              </p:cNvSpPr>
              <p:nvPr/>
            </p:nvSpPr>
            <p:spPr bwMode="auto">
              <a:xfrm>
                <a:off x="2143" y="3470"/>
                <a:ext cx="0" cy="377"/>
              </a:xfrm>
              <a:prstGeom prst="rect">
                <a:avLst/>
              </a:prstGeom>
              <a:solidFill>
                <a:srgbClr val="353535"/>
              </a:solidFill>
              <a:ln w="9525">
                <a:noFill/>
                <a:miter lim="800000"/>
                <a:headEnd/>
                <a:tailEnd/>
              </a:ln>
            </p:spPr>
            <p:txBody>
              <a:bodyPr/>
              <a:lstStyle/>
              <a:p>
                <a:endParaRPr lang="en-US"/>
              </a:p>
            </p:txBody>
          </p:sp>
          <p:sp>
            <p:nvSpPr>
              <p:cNvPr id="140" name="Rectangle 623"/>
              <p:cNvSpPr>
                <a:spLocks noChangeArrowheads="1"/>
              </p:cNvSpPr>
              <p:nvPr/>
            </p:nvSpPr>
            <p:spPr bwMode="auto">
              <a:xfrm>
                <a:off x="2143" y="3470"/>
                <a:ext cx="2" cy="377"/>
              </a:xfrm>
              <a:prstGeom prst="rect">
                <a:avLst/>
              </a:prstGeom>
              <a:solidFill>
                <a:srgbClr val="363636"/>
              </a:solidFill>
              <a:ln w="9525">
                <a:noFill/>
                <a:miter lim="800000"/>
                <a:headEnd/>
                <a:tailEnd/>
              </a:ln>
            </p:spPr>
            <p:txBody>
              <a:bodyPr/>
              <a:lstStyle/>
              <a:p>
                <a:endParaRPr lang="en-US"/>
              </a:p>
            </p:txBody>
          </p:sp>
          <p:sp>
            <p:nvSpPr>
              <p:cNvPr id="141" name="Rectangle 624"/>
              <p:cNvSpPr>
                <a:spLocks noChangeArrowheads="1"/>
              </p:cNvSpPr>
              <p:nvPr/>
            </p:nvSpPr>
            <p:spPr bwMode="auto">
              <a:xfrm>
                <a:off x="2145" y="3470"/>
                <a:ext cx="2" cy="377"/>
              </a:xfrm>
              <a:prstGeom prst="rect">
                <a:avLst/>
              </a:prstGeom>
              <a:solidFill>
                <a:srgbClr val="373737"/>
              </a:solidFill>
              <a:ln w="9525">
                <a:noFill/>
                <a:miter lim="800000"/>
                <a:headEnd/>
                <a:tailEnd/>
              </a:ln>
            </p:spPr>
            <p:txBody>
              <a:bodyPr/>
              <a:lstStyle/>
              <a:p>
                <a:endParaRPr lang="en-US"/>
              </a:p>
            </p:txBody>
          </p:sp>
          <p:sp>
            <p:nvSpPr>
              <p:cNvPr id="142" name="Rectangle 625"/>
              <p:cNvSpPr>
                <a:spLocks noChangeArrowheads="1"/>
              </p:cNvSpPr>
              <p:nvPr/>
            </p:nvSpPr>
            <p:spPr bwMode="auto">
              <a:xfrm>
                <a:off x="2147" y="3470"/>
                <a:ext cx="0" cy="377"/>
              </a:xfrm>
              <a:prstGeom prst="rect">
                <a:avLst/>
              </a:prstGeom>
              <a:solidFill>
                <a:srgbClr val="383838"/>
              </a:solidFill>
              <a:ln w="9525">
                <a:noFill/>
                <a:miter lim="800000"/>
                <a:headEnd/>
                <a:tailEnd/>
              </a:ln>
            </p:spPr>
            <p:txBody>
              <a:bodyPr/>
              <a:lstStyle/>
              <a:p>
                <a:endParaRPr lang="en-US"/>
              </a:p>
            </p:txBody>
          </p:sp>
          <p:sp>
            <p:nvSpPr>
              <p:cNvPr id="143" name="Rectangle 626"/>
              <p:cNvSpPr>
                <a:spLocks noChangeArrowheads="1"/>
              </p:cNvSpPr>
              <p:nvPr/>
            </p:nvSpPr>
            <p:spPr bwMode="auto">
              <a:xfrm>
                <a:off x="2147" y="3470"/>
                <a:ext cx="2" cy="377"/>
              </a:xfrm>
              <a:prstGeom prst="rect">
                <a:avLst/>
              </a:prstGeom>
              <a:solidFill>
                <a:srgbClr val="393939"/>
              </a:solidFill>
              <a:ln w="9525">
                <a:noFill/>
                <a:miter lim="800000"/>
                <a:headEnd/>
                <a:tailEnd/>
              </a:ln>
            </p:spPr>
            <p:txBody>
              <a:bodyPr/>
              <a:lstStyle/>
              <a:p>
                <a:endParaRPr lang="en-US"/>
              </a:p>
            </p:txBody>
          </p:sp>
          <p:sp>
            <p:nvSpPr>
              <p:cNvPr id="144" name="Rectangle 627"/>
              <p:cNvSpPr>
                <a:spLocks noChangeArrowheads="1"/>
              </p:cNvSpPr>
              <p:nvPr/>
            </p:nvSpPr>
            <p:spPr bwMode="auto">
              <a:xfrm>
                <a:off x="2149" y="3470"/>
                <a:ext cx="0" cy="377"/>
              </a:xfrm>
              <a:prstGeom prst="rect">
                <a:avLst/>
              </a:prstGeom>
              <a:solidFill>
                <a:srgbClr val="3A3A3A"/>
              </a:solidFill>
              <a:ln w="9525">
                <a:noFill/>
                <a:miter lim="800000"/>
                <a:headEnd/>
                <a:tailEnd/>
              </a:ln>
            </p:spPr>
            <p:txBody>
              <a:bodyPr/>
              <a:lstStyle/>
              <a:p>
                <a:endParaRPr lang="en-US"/>
              </a:p>
            </p:txBody>
          </p:sp>
          <p:sp>
            <p:nvSpPr>
              <p:cNvPr id="145" name="Rectangle 628"/>
              <p:cNvSpPr>
                <a:spLocks noChangeArrowheads="1"/>
              </p:cNvSpPr>
              <p:nvPr/>
            </p:nvSpPr>
            <p:spPr bwMode="auto">
              <a:xfrm>
                <a:off x="2149" y="3470"/>
                <a:ext cx="1" cy="377"/>
              </a:xfrm>
              <a:prstGeom prst="rect">
                <a:avLst/>
              </a:prstGeom>
              <a:solidFill>
                <a:srgbClr val="3B3B3B"/>
              </a:solidFill>
              <a:ln w="9525">
                <a:noFill/>
                <a:miter lim="800000"/>
                <a:headEnd/>
                <a:tailEnd/>
              </a:ln>
            </p:spPr>
            <p:txBody>
              <a:bodyPr/>
              <a:lstStyle/>
              <a:p>
                <a:endParaRPr lang="en-US"/>
              </a:p>
            </p:txBody>
          </p:sp>
          <p:sp>
            <p:nvSpPr>
              <p:cNvPr id="146" name="Rectangle 629"/>
              <p:cNvSpPr>
                <a:spLocks noChangeArrowheads="1"/>
              </p:cNvSpPr>
              <p:nvPr/>
            </p:nvSpPr>
            <p:spPr bwMode="auto">
              <a:xfrm>
                <a:off x="2150" y="3470"/>
                <a:ext cx="2" cy="377"/>
              </a:xfrm>
              <a:prstGeom prst="rect">
                <a:avLst/>
              </a:prstGeom>
              <a:solidFill>
                <a:srgbClr val="3C3C3C"/>
              </a:solidFill>
              <a:ln w="9525">
                <a:noFill/>
                <a:miter lim="800000"/>
                <a:headEnd/>
                <a:tailEnd/>
              </a:ln>
            </p:spPr>
            <p:txBody>
              <a:bodyPr/>
              <a:lstStyle/>
              <a:p>
                <a:endParaRPr lang="en-US"/>
              </a:p>
            </p:txBody>
          </p:sp>
          <p:sp>
            <p:nvSpPr>
              <p:cNvPr id="147" name="Rectangle 630"/>
              <p:cNvSpPr>
                <a:spLocks noChangeArrowheads="1"/>
              </p:cNvSpPr>
              <p:nvPr/>
            </p:nvSpPr>
            <p:spPr bwMode="auto">
              <a:xfrm>
                <a:off x="2152" y="3470"/>
                <a:ext cx="0" cy="377"/>
              </a:xfrm>
              <a:prstGeom prst="rect">
                <a:avLst/>
              </a:prstGeom>
              <a:solidFill>
                <a:srgbClr val="3D3D3D"/>
              </a:solidFill>
              <a:ln w="9525">
                <a:noFill/>
                <a:miter lim="800000"/>
                <a:headEnd/>
                <a:tailEnd/>
              </a:ln>
            </p:spPr>
            <p:txBody>
              <a:bodyPr/>
              <a:lstStyle/>
              <a:p>
                <a:endParaRPr lang="en-US"/>
              </a:p>
            </p:txBody>
          </p:sp>
          <p:sp>
            <p:nvSpPr>
              <p:cNvPr id="148" name="Rectangle 631"/>
              <p:cNvSpPr>
                <a:spLocks noChangeArrowheads="1"/>
              </p:cNvSpPr>
              <p:nvPr/>
            </p:nvSpPr>
            <p:spPr bwMode="auto">
              <a:xfrm>
                <a:off x="2152" y="3470"/>
                <a:ext cx="2" cy="377"/>
              </a:xfrm>
              <a:prstGeom prst="rect">
                <a:avLst/>
              </a:prstGeom>
              <a:solidFill>
                <a:srgbClr val="3E3E3E"/>
              </a:solidFill>
              <a:ln w="9525">
                <a:noFill/>
                <a:miter lim="800000"/>
                <a:headEnd/>
                <a:tailEnd/>
              </a:ln>
            </p:spPr>
            <p:txBody>
              <a:bodyPr/>
              <a:lstStyle/>
              <a:p>
                <a:endParaRPr lang="en-US"/>
              </a:p>
            </p:txBody>
          </p:sp>
          <p:sp>
            <p:nvSpPr>
              <p:cNvPr id="149" name="Rectangle 632"/>
              <p:cNvSpPr>
                <a:spLocks noChangeArrowheads="1"/>
              </p:cNvSpPr>
              <p:nvPr/>
            </p:nvSpPr>
            <p:spPr bwMode="auto">
              <a:xfrm>
                <a:off x="2154" y="3470"/>
                <a:ext cx="0" cy="377"/>
              </a:xfrm>
              <a:prstGeom prst="rect">
                <a:avLst/>
              </a:prstGeom>
              <a:solidFill>
                <a:srgbClr val="3F3F3F"/>
              </a:solidFill>
              <a:ln w="9525">
                <a:noFill/>
                <a:miter lim="800000"/>
                <a:headEnd/>
                <a:tailEnd/>
              </a:ln>
            </p:spPr>
            <p:txBody>
              <a:bodyPr/>
              <a:lstStyle/>
              <a:p>
                <a:endParaRPr lang="en-US"/>
              </a:p>
            </p:txBody>
          </p:sp>
          <p:sp>
            <p:nvSpPr>
              <p:cNvPr id="150" name="Rectangle 633"/>
              <p:cNvSpPr>
                <a:spLocks noChangeArrowheads="1"/>
              </p:cNvSpPr>
              <p:nvPr/>
            </p:nvSpPr>
            <p:spPr bwMode="auto">
              <a:xfrm>
                <a:off x="2154" y="3470"/>
                <a:ext cx="2" cy="377"/>
              </a:xfrm>
              <a:prstGeom prst="rect">
                <a:avLst/>
              </a:prstGeom>
              <a:solidFill>
                <a:srgbClr val="404040"/>
              </a:solidFill>
              <a:ln w="9525">
                <a:noFill/>
                <a:miter lim="800000"/>
                <a:headEnd/>
                <a:tailEnd/>
              </a:ln>
            </p:spPr>
            <p:txBody>
              <a:bodyPr/>
              <a:lstStyle/>
              <a:p>
                <a:endParaRPr lang="en-US"/>
              </a:p>
            </p:txBody>
          </p:sp>
          <p:sp>
            <p:nvSpPr>
              <p:cNvPr id="151" name="Rectangle 634"/>
              <p:cNvSpPr>
                <a:spLocks noChangeArrowheads="1"/>
              </p:cNvSpPr>
              <p:nvPr/>
            </p:nvSpPr>
            <p:spPr bwMode="auto">
              <a:xfrm>
                <a:off x="2156" y="3470"/>
                <a:ext cx="1" cy="377"/>
              </a:xfrm>
              <a:prstGeom prst="rect">
                <a:avLst/>
              </a:prstGeom>
              <a:solidFill>
                <a:srgbClr val="414141"/>
              </a:solidFill>
              <a:ln w="9525">
                <a:noFill/>
                <a:miter lim="800000"/>
                <a:headEnd/>
                <a:tailEnd/>
              </a:ln>
            </p:spPr>
            <p:txBody>
              <a:bodyPr/>
              <a:lstStyle/>
              <a:p>
                <a:endParaRPr lang="en-US"/>
              </a:p>
            </p:txBody>
          </p:sp>
          <p:sp>
            <p:nvSpPr>
              <p:cNvPr id="152" name="Rectangle 635"/>
              <p:cNvSpPr>
                <a:spLocks noChangeArrowheads="1"/>
              </p:cNvSpPr>
              <p:nvPr/>
            </p:nvSpPr>
            <p:spPr bwMode="auto">
              <a:xfrm>
                <a:off x="2157" y="3470"/>
                <a:ext cx="0" cy="377"/>
              </a:xfrm>
              <a:prstGeom prst="rect">
                <a:avLst/>
              </a:prstGeom>
              <a:solidFill>
                <a:srgbClr val="424242"/>
              </a:solidFill>
              <a:ln w="9525">
                <a:noFill/>
                <a:miter lim="800000"/>
                <a:headEnd/>
                <a:tailEnd/>
              </a:ln>
            </p:spPr>
            <p:txBody>
              <a:bodyPr/>
              <a:lstStyle/>
              <a:p>
                <a:endParaRPr lang="en-US"/>
              </a:p>
            </p:txBody>
          </p:sp>
          <p:sp>
            <p:nvSpPr>
              <p:cNvPr id="153" name="Rectangle 636"/>
              <p:cNvSpPr>
                <a:spLocks noChangeArrowheads="1"/>
              </p:cNvSpPr>
              <p:nvPr/>
            </p:nvSpPr>
            <p:spPr bwMode="auto">
              <a:xfrm>
                <a:off x="2157" y="3470"/>
                <a:ext cx="2" cy="377"/>
              </a:xfrm>
              <a:prstGeom prst="rect">
                <a:avLst/>
              </a:prstGeom>
              <a:solidFill>
                <a:srgbClr val="434343"/>
              </a:solidFill>
              <a:ln w="9525">
                <a:noFill/>
                <a:miter lim="800000"/>
                <a:headEnd/>
                <a:tailEnd/>
              </a:ln>
            </p:spPr>
            <p:txBody>
              <a:bodyPr/>
              <a:lstStyle/>
              <a:p>
                <a:endParaRPr lang="en-US"/>
              </a:p>
            </p:txBody>
          </p:sp>
          <p:sp>
            <p:nvSpPr>
              <p:cNvPr id="154" name="Rectangle 637"/>
              <p:cNvSpPr>
                <a:spLocks noChangeArrowheads="1"/>
              </p:cNvSpPr>
              <p:nvPr/>
            </p:nvSpPr>
            <p:spPr bwMode="auto">
              <a:xfrm>
                <a:off x="2159" y="3470"/>
                <a:ext cx="0" cy="377"/>
              </a:xfrm>
              <a:prstGeom prst="rect">
                <a:avLst/>
              </a:prstGeom>
              <a:solidFill>
                <a:srgbClr val="444444"/>
              </a:solidFill>
              <a:ln w="9525">
                <a:noFill/>
                <a:miter lim="800000"/>
                <a:headEnd/>
                <a:tailEnd/>
              </a:ln>
            </p:spPr>
            <p:txBody>
              <a:bodyPr/>
              <a:lstStyle/>
              <a:p>
                <a:endParaRPr lang="en-US"/>
              </a:p>
            </p:txBody>
          </p:sp>
          <p:sp>
            <p:nvSpPr>
              <p:cNvPr id="155" name="Rectangle 638"/>
              <p:cNvSpPr>
                <a:spLocks noChangeArrowheads="1"/>
              </p:cNvSpPr>
              <p:nvPr/>
            </p:nvSpPr>
            <p:spPr bwMode="auto">
              <a:xfrm>
                <a:off x="2159" y="3470"/>
                <a:ext cx="2" cy="377"/>
              </a:xfrm>
              <a:prstGeom prst="rect">
                <a:avLst/>
              </a:prstGeom>
              <a:solidFill>
                <a:srgbClr val="454545"/>
              </a:solidFill>
              <a:ln w="9525">
                <a:noFill/>
                <a:miter lim="800000"/>
                <a:headEnd/>
                <a:tailEnd/>
              </a:ln>
            </p:spPr>
            <p:txBody>
              <a:bodyPr/>
              <a:lstStyle/>
              <a:p>
                <a:endParaRPr lang="en-US"/>
              </a:p>
            </p:txBody>
          </p:sp>
          <p:sp>
            <p:nvSpPr>
              <p:cNvPr id="156" name="Rectangle 639"/>
              <p:cNvSpPr>
                <a:spLocks noChangeArrowheads="1"/>
              </p:cNvSpPr>
              <p:nvPr/>
            </p:nvSpPr>
            <p:spPr bwMode="auto">
              <a:xfrm>
                <a:off x="2161" y="3470"/>
                <a:ext cx="2" cy="377"/>
              </a:xfrm>
              <a:prstGeom prst="rect">
                <a:avLst/>
              </a:prstGeom>
              <a:solidFill>
                <a:srgbClr val="464646"/>
              </a:solidFill>
              <a:ln w="9525">
                <a:noFill/>
                <a:miter lim="800000"/>
                <a:headEnd/>
                <a:tailEnd/>
              </a:ln>
            </p:spPr>
            <p:txBody>
              <a:bodyPr/>
              <a:lstStyle/>
              <a:p>
                <a:endParaRPr lang="en-US"/>
              </a:p>
            </p:txBody>
          </p:sp>
          <p:sp>
            <p:nvSpPr>
              <p:cNvPr id="157" name="Rectangle 640"/>
              <p:cNvSpPr>
                <a:spLocks noChangeArrowheads="1"/>
              </p:cNvSpPr>
              <p:nvPr/>
            </p:nvSpPr>
            <p:spPr bwMode="auto">
              <a:xfrm>
                <a:off x="2163" y="3470"/>
                <a:ext cx="0" cy="377"/>
              </a:xfrm>
              <a:prstGeom prst="rect">
                <a:avLst/>
              </a:prstGeom>
              <a:solidFill>
                <a:srgbClr val="474747"/>
              </a:solidFill>
              <a:ln w="9525">
                <a:noFill/>
                <a:miter lim="800000"/>
                <a:headEnd/>
                <a:tailEnd/>
              </a:ln>
            </p:spPr>
            <p:txBody>
              <a:bodyPr/>
              <a:lstStyle/>
              <a:p>
                <a:endParaRPr lang="en-US"/>
              </a:p>
            </p:txBody>
          </p:sp>
          <p:sp>
            <p:nvSpPr>
              <p:cNvPr id="158" name="Rectangle 641"/>
              <p:cNvSpPr>
                <a:spLocks noChangeArrowheads="1"/>
              </p:cNvSpPr>
              <p:nvPr/>
            </p:nvSpPr>
            <p:spPr bwMode="auto">
              <a:xfrm>
                <a:off x="2163" y="3470"/>
                <a:ext cx="1" cy="377"/>
              </a:xfrm>
              <a:prstGeom prst="rect">
                <a:avLst/>
              </a:prstGeom>
              <a:solidFill>
                <a:srgbClr val="484848"/>
              </a:solidFill>
              <a:ln w="9525">
                <a:noFill/>
                <a:miter lim="800000"/>
                <a:headEnd/>
                <a:tailEnd/>
              </a:ln>
            </p:spPr>
            <p:txBody>
              <a:bodyPr/>
              <a:lstStyle/>
              <a:p>
                <a:endParaRPr lang="en-US"/>
              </a:p>
            </p:txBody>
          </p:sp>
          <p:sp>
            <p:nvSpPr>
              <p:cNvPr id="159" name="Rectangle 642"/>
              <p:cNvSpPr>
                <a:spLocks noChangeArrowheads="1"/>
              </p:cNvSpPr>
              <p:nvPr/>
            </p:nvSpPr>
            <p:spPr bwMode="auto">
              <a:xfrm>
                <a:off x="2164" y="3470"/>
                <a:ext cx="0" cy="377"/>
              </a:xfrm>
              <a:prstGeom prst="rect">
                <a:avLst/>
              </a:prstGeom>
              <a:solidFill>
                <a:srgbClr val="494949"/>
              </a:solidFill>
              <a:ln w="9525">
                <a:noFill/>
                <a:miter lim="800000"/>
                <a:headEnd/>
                <a:tailEnd/>
              </a:ln>
            </p:spPr>
            <p:txBody>
              <a:bodyPr/>
              <a:lstStyle/>
              <a:p>
                <a:endParaRPr lang="en-US"/>
              </a:p>
            </p:txBody>
          </p:sp>
          <p:sp>
            <p:nvSpPr>
              <p:cNvPr id="160" name="Rectangle 643"/>
              <p:cNvSpPr>
                <a:spLocks noChangeArrowheads="1"/>
              </p:cNvSpPr>
              <p:nvPr/>
            </p:nvSpPr>
            <p:spPr bwMode="auto">
              <a:xfrm>
                <a:off x="2164" y="3470"/>
                <a:ext cx="2" cy="377"/>
              </a:xfrm>
              <a:prstGeom prst="rect">
                <a:avLst/>
              </a:prstGeom>
              <a:solidFill>
                <a:srgbClr val="4A4A4A"/>
              </a:solidFill>
              <a:ln w="9525">
                <a:noFill/>
                <a:miter lim="800000"/>
                <a:headEnd/>
                <a:tailEnd/>
              </a:ln>
            </p:spPr>
            <p:txBody>
              <a:bodyPr/>
              <a:lstStyle/>
              <a:p>
                <a:endParaRPr lang="en-US"/>
              </a:p>
            </p:txBody>
          </p:sp>
          <p:sp>
            <p:nvSpPr>
              <p:cNvPr id="161" name="Rectangle 644"/>
              <p:cNvSpPr>
                <a:spLocks noChangeArrowheads="1"/>
              </p:cNvSpPr>
              <p:nvPr/>
            </p:nvSpPr>
            <p:spPr bwMode="auto">
              <a:xfrm>
                <a:off x="2166" y="3470"/>
                <a:ext cx="2" cy="377"/>
              </a:xfrm>
              <a:prstGeom prst="rect">
                <a:avLst/>
              </a:prstGeom>
              <a:solidFill>
                <a:srgbClr val="4B4B4B"/>
              </a:solidFill>
              <a:ln w="9525">
                <a:noFill/>
                <a:miter lim="800000"/>
                <a:headEnd/>
                <a:tailEnd/>
              </a:ln>
            </p:spPr>
            <p:txBody>
              <a:bodyPr/>
              <a:lstStyle/>
              <a:p>
                <a:endParaRPr lang="en-US"/>
              </a:p>
            </p:txBody>
          </p:sp>
          <p:sp>
            <p:nvSpPr>
              <p:cNvPr id="162" name="Rectangle 645"/>
              <p:cNvSpPr>
                <a:spLocks noChangeArrowheads="1"/>
              </p:cNvSpPr>
              <p:nvPr/>
            </p:nvSpPr>
            <p:spPr bwMode="auto">
              <a:xfrm>
                <a:off x="2168" y="3470"/>
                <a:ext cx="0" cy="377"/>
              </a:xfrm>
              <a:prstGeom prst="rect">
                <a:avLst/>
              </a:prstGeom>
              <a:solidFill>
                <a:srgbClr val="4C4C4C"/>
              </a:solidFill>
              <a:ln w="9525">
                <a:noFill/>
                <a:miter lim="800000"/>
                <a:headEnd/>
                <a:tailEnd/>
              </a:ln>
            </p:spPr>
            <p:txBody>
              <a:bodyPr/>
              <a:lstStyle/>
              <a:p>
                <a:endParaRPr lang="en-US"/>
              </a:p>
            </p:txBody>
          </p:sp>
          <p:sp>
            <p:nvSpPr>
              <p:cNvPr id="163" name="Rectangle 646"/>
              <p:cNvSpPr>
                <a:spLocks noChangeArrowheads="1"/>
              </p:cNvSpPr>
              <p:nvPr/>
            </p:nvSpPr>
            <p:spPr bwMode="auto">
              <a:xfrm>
                <a:off x="2168" y="3470"/>
                <a:ext cx="2" cy="377"/>
              </a:xfrm>
              <a:prstGeom prst="rect">
                <a:avLst/>
              </a:prstGeom>
              <a:solidFill>
                <a:srgbClr val="4D4D4D"/>
              </a:solidFill>
              <a:ln w="9525">
                <a:noFill/>
                <a:miter lim="800000"/>
                <a:headEnd/>
                <a:tailEnd/>
              </a:ln>
            </p:spPr>
            <p:txBody>
              <a:bodyPr/>
              <a:lstStyle/>
              <a:p>
                <a:endParaRPr lang="en-US"/>
              </a:p>
            </p:txBody>
          </p:sp>
          <p:sp>
            <p:nvSpPr>
              <p:cNvPr id="164" name="Rectangle 647"/>
              <p:cNvSpPr>
                <a:spLocks noChangeArrowheads="1"/>
              </p:cNvSpPr>
              <p:nvPr/>
            </p:nvSpPr>
            <p:spPr bwMode="auto">
              <a:xfrm>
                <a:off x="2170" y="3470"/>
                <a:ext cx="0" cy="377"/>
              </a:xfrm>
              <a:prstGeom prst="rect">
                <a:avLst/>
              </a:prstGeom>
              <a:solidFill>
                <a:srgbClr val="4E4E4E"/>
              </a:solidFill>
              <a:ln w="9525">
                <a:noFill/>
                <a:miter lim="800000"/>
                <a:headEnd/>
                <a:tailEnd/>
              </a:ln>
            </p:spPr>
            <p:txBody>
              <a:bodyPr/>
              <a:lstStyle/>
              <a:p>
                <a:endParaRPr lang="en-US"/>
              </a:p>
            </p:txBody>
          </p:sp>
          <p:sp>
            <p:nvSpPr>
              <p:cNvPr id="165" name="Rectangle 648"/>
              <p:cNvSpPr>
                <a:spLocks noChangeArrowheads="1"/>
              </p:cNvSpPr>
              <p:nvPr/>
            </p:nvSpPr>
            <p:spPr bwMode="auto">
              <a:xfrm>
                <a:off x="2170" y="3470"/>
                <a:ext cx="1" cy="377"/>
              </a:xfrm>
              <a:prstGeom prst="rect">
                <a:avLst/>
              </a:prstGeom>
              <a:solidFill>
                <a:srgbClr val="4F4F4F"/>
              </a:solidFill>
              <a:ln w="9525">
                <a:noFill/>
                <a:miter lim="800000"/>
                <a:headEnd/>
                <a:tailEnd/>
              </a:ln>
            </p:spPr>
            <p:txBody>
              <a:bodyPr/>
              <a:lstStyle/>
              <a:p>
                <a:endParaRPr lang="en-US"/>
              </a:p>
            </p:txBody>
          </p:sp>
          <p:sp>
            <p:nvSpPr>
              <p:cNvPr id="166" name="Rectangle 649"/>
              <p:cNvSpPr>
                <a:spLocks noChangeArrowheads="1"/>
              </p:cNvSpPr>
              <p:nvPr/>
            </p:nvSpPr>
            <p:spPr bwMode="auto">
              <a:xfrm>
                <a:off x="2171" y="3470"/>
                <a:ext cx="2" cy="377"/>
              </a:xfrm>
              <a:prstGeom prst="rect">
                <a:avLst/>
              </a:prstGeom>
              <a:solidFill>
                <a:srgbClr val="505050"/>
              </a:solidFill>
              <a:ln w="9525">
                <a:noFill/>
                <a:miter lim="800000"/>
                <a:headEnd/>
                <a:tailEnd/>
              </a:ln>
            </p:spPr>
            <p:txBody>
              <a:bodyPr/>
              <a:lstStyle/>
              <a:p>
                <a:endParaRPr lang="en-US"/>
              </a:p>
            </p:txBody>
          </p:sp>
          <p:sp>
            <p:nvSpPr>
              <p:cNvPr id="167" name="Rectangle 650"/>
              <p:cNvSpPr>
                <a:spLocks noChangeArrowheads="1"/>
              </p:cNvSpPr>
              <p:nvPr/>
            </p:nvSpPr>
            <p:spPr bwMode="auto">
              <a:xfrm>
                <a:off x="2173" y="3470"/>
                <a:ext cx="0" cy="377"/>
              </a:xfrm>
              <a:prstGeom prst="rect">
                <a:avLst/>
              </a:prstGeom>
              <a:solidFill>
                <a:srgbClr val="515151"/>
              </a:solidFill>
              <a:ln w="9525">
                <a:noFill/>
                <a:miter lim="800000"/>
                <a:headEnd/>
                <a:tailEnd/>
              </a:ln>
            </p:spPr>
            <p:txBody>
              <a:bodyPr/>
              <a:lstStyle/>
              <a:p>
                <a:endParaRPr lang="en-US"/>
              </a:p>
            </p:txBody>
          </p:sp>
          <p:sp>
            <p:nvSpPr>
              <p:cNvPr id="168" name="Rectangle 651"/>
              <p:cNvSpPr>
                <a:spLocks noChangeArrowheads="1"/>
              </p:cNvSpPr>
              <p:nvPr/>
            </p:nvSpPr>
            <p:spPr bwMode="auto">
              <a:xfrm>
                <a:off x="2173" y="3470"/>
                <a:ext cx="2" cy="377"/>
              </a:xfrm>
              <a:prstGeom prst="rect">
                <a:avLst/>
              </a:prstGeom>
              <a:solidFill>
                <a:srgbClr val="525252"/>
              </a:solidFill>
              <a:ln w="9525">
                <a:noFill/>
                <a:miter lim="800000"/>
                <a:headEnd/>
                <a:tailEnd/>
              </a:ln>
            </p:spPr>
            <p:txBody>
              <a:bodyPr/>
              <a:lstStyle/>
              <a:p>
                <a:endParaRPr lang="en-US"/>
              </a:p>
            </p:txBody>
          </p:sp>
          <p:sp>
            <p:nvSpPr>
              <p:cNvPr id="169" name="Rectangle 652"/>
              <p:cNvSpPr>
                <a:spLocks noChangeArrowheads="1"/>
              </p:cNvSpPr>
              <p:nvPr/>
            </p:nvSpPr>
            <p:spPr bwMode="auto">
              <a:xfrm>
                <a:off x="2175" y="3470"/>
                <a:ext cx="0" cy="377"/>
              </a:xfrm>
              <a:prstGeom prst="rect">
                <a:avLst/>
              </a:prstGeom>
              <a:solidFill>
                <a:srgbClr val="535353"/>
              </a:solidFill>
              <a:ln w="9525">
                <a:noFill/>
                <a:miter lim="800000"/>
                <a:headEnd/>
                <a:tailEnd/>
              </a:ln>
            </p:spPr>
            <p:txBody>
              <a:bodyPr/>
              <a:lstStyle/>
              <a:p>
                <a:endParaRPr lang="en-US"/>
              </a:p>
            </p:txBody>
          </p:sp>
          <p:sp>
            <p:nvSpPr>
              <p:cNvPr id="170" name="Rectangle 653"/>
              <p:cNvSpPr>
                <a:spLocks noChangeArrowheads="1"/>
              </p:cNvSpPr>
              <p:nvPr/>
            </p:nvSpPr>
            <p:spPr bwMode="auto">
              <a:xfrm>
                <a:off x="2175" y="3470"/>
                <a:ext cx="2" cy="377"/>
              </a:xfrm>
              <a:prstGeom prst="rect">
                <a:avLst/>
              </a:prstGeom>
              <a:solidFill>
                <a:srgbClr val="545454"/>
              </a:solidFill>
              <a:ln w="9525">
                <a:noFill/>
                <a:miter lim="800000"/>
                <a:headEnd/>
                <a:tailEnd/>
              </a:ln>
            </p:spPr>
            <p:txBody>
              <a:bodyPr/>
              <a:lstStyle/>
              <a:p>
                <a:endParaRPr lang="en-US"/>
              </a:p>
            </p:txBody>
          </p:sp>
          <p:sp>
            <p:nvSpPr>
              <p:cNvPr id="171" name="Rectangle 654"/>
              <p:cNvSpPr>
                <a:spLocks noChangeArrowheads="1"/>
              </p:cNvSpPr>
              <p:nvPr/>
            </p:nvSpPr>
            <p:spPr bwMode="auto">
              <a:xfrm>
                <a:off x="2177" y="3470"/>
                <a:ext cx="1" cy="377"/>
              </a:xfrm>
              <a:prstGeom prst="rect">
                <a:avLst/>
              </a:prstGeom>
              <a:solidFill>
                <a:srgbClr val="555555"/>
              </a:solidFill>
              <a:ln w="9525">
                <a:noFill/>
                <a:miter lim="800000"/>
                <a:headEnd/>
                <a:tailEnd/>
              </a:ln>
            </p:spPr>
            <p:txBody>
              <a:bodyPr/>
              <a:lstStyle/>
              <a:p>
                <a:endParaRPr lang="en-US"/>
              </a:p>
            </p:txBody>
          </p:sp>
          <p:sp>
            <p:nvSpPr>
              <p:cNvPr id="172" name="Rectangle 655"/>
              <p:cNvSpPr>
                <a:spLocks noChangeArrowheads="1"/>
              </p:cNvSpPr>
              <p:nvPr/>
            </p:nvSpPr>
            <p:spPr bwMode="auto">
              <a:xfrm>
                <a:off x="2178" y="3470"/>
                <a:ext cx="0" cy="377"/>
              </a:xfrm>
              <a:prstGeom prst="rect">
                <a:avLst/>
              </a:prstGeom>
              <a:solidFill>
                <a:srgbClr val="565656"/>
              </a:solidFill>
              <a:ln w="9525">
                <a:noFill/>
                <a:miter lim="800000"/>
                <a:headEnd/>
                <a:tailEnd/>
              </a:ln>
            </p:spPr>
            <p:txBody>
              <a:bodyPr/>
              <a:lstStyle/>
              <a:p>
                <a:endParaRPr lang="en-US"/>
              </a:p>
            </p:txBody>
          </p:sp>
          <p:sp>
            <p:nvSpPr>
              <p:cNvPr id="173" name="Rectangle 656"/>
              <p:cNvSpPr>
                <a:spLocks noChangeArrowheads="1"/>
              </p:cNvSpPr>
              <p:nvPr/>
            </p:nvSpPr>
            <p:spPr bwMode="auto">
              <a:xfrm>
                <a:off x="2178" y="3470"/>
                <a:ext cx="2" cy="377"/>
              </a:xfrm>
              <a:prstGeom prst="rect">
                <a:avLst/>
              </a:prstGeom>
              <a:solidFill>
                <a:srgbClr val="575757"/>
              </a:solidFill>
              <a:ln w="9525">
                <a:noFill/>
                <a:miter lim="800000"/>
                <a:headEnd/>
                <a:tailEnd/>
              </a:ln>
            </p:spPr>
            <p:txBody>
              <a:bodyPr/>
              <a:lstStyle/>
              <a:p>
                <a:endParaRPr lang="en-US"/>
              </a:p>
            </p:txBody>
          </p:sp>
          <p:sp>
            <p:nvSpPr>
              <p:cNvPr id="174" name="Rectangle 657"/>
              <p:cNvSpPr>
                <a:spLocks noChangeArrowheads="1"/>
              </p:cNvSpPr>
              <p:nvPr/>
            </p:nvSpPr>
            <p:spPr bwMode="auto">
              <a:xfrm>
                <a:off x="2180" y="3470"/>
                <a:ext cx="2" cy="377"/>
              </a:xfrm>
              <a:prstGeom prst="rect">
                <a:avLst/>
              </a:prstGeom>
              <a:solidFill>
                <a:srgbClr val="585858"/>
              </a:solidFill>
              <a:ln w="9525">
                <a:noFill/>
                <a:miter lim="800000"/>
                <a:headEnd/>
                <a:tailEnd/>
              </a:ln>
            </p:spPr>
            <p:txBody>
              <a:bodyPr/>
              <a:lstStyle/>
              <a:p>
                <a:endParaRPr lang="en-US"/>
              </a:p>
            </p:txBody>
          </p:sp>
          <p:sp>
            <p:nvSpPr>
              <p:cNvPr id="175" name="Rectangle 658"/>
              <p:cNvSpPr>
                <a:spLocks noChangeArrowheads="1"/>
              </p:cNvSpPr>
              <p:nvPr/>
            </p:nvSpPr>
            <p:spPr bwMode="auto">
              <a:xfrm>
                <a:off x="2182" y="3470"/>
                <a:ext cx="0" cy="377"/>
              </a:xfrm>
              <a:prstGeom prst="rect">
                <a:avLst/>
              </a:prstGeom>
              <a:solidFill>
                <a:srgbClr val="595959"/>
              </a:solidFill>
              <a:ln w="9525">
                <a:noFill/>
                <a:miter lim="800000"/>
                <a:headEnd/>
                <a:tailEnd/>
              </a:ln>
            </p:spPr>
            <p:txBody>
              <a:bodyPr/>
              <a:lstStyle/>
              <a:p>
                <a:endParaRPr lang="en-US"/>
              </a:p>
            </p:txBody>
          </p:sp>
          <p:sp>
            <p:nvSpPr>
              <p:cNvPr id="176" name="Rectangle 659"/>
              <p:cNvSpPr>
                <a:spLocks noChangeArrowheads="1"/>
              </p:cNvSpPr>
              <p:nvPr/>
            </p:nvSpPr>
            <p:spPr bwMode="auto">
              <a:xfrm>
                <a:off x="2182" y="3470"/>
                <a:ext cx="2" cy="377"/>
              </a:xfrm>
              <a:prstGeom prst="rect">
                <a:avLst/>
              </a:prstGeom>
              <a:solidFill>
                <a:srgbClr val="5A5A5A"/>
              </a:solidFill>
              <a:ln w="9525">
                <a:noFill/>
                <a:miter lim="800000"/>
                <a:headEnd/>
                <a:tailEnd/>
              </a:ln>
            </p:spPr>
            <p:txBody>
              <a:bodyPr/>
              <a:lstStyle/>
              <a:p>
                <a:endParaRPr lang="en-US"/>
              </a:p>
            </p:txBody>
          </p:sp>
          <p:sp>
            <p:nvSpPr>
              <p:cNvPr id="177" name="Rectangle 660"/>
              <p:cNvSpPr>
                <a:spLocks noChangeArrowheads="1"/>
              </p:cNvSpPr>
              <p:nvPr/>
            </p:nvSpPr>
            <p:spPr bwMode="auto">
              <a:xfrm>
                <a:off x="2184" y="3470"/>
                <a:ext cx="0" cy="377"/>
              </a:xfrm>
              <a:prstGeom prst="rect">
                <a:avLst/>
              </a:prstGeom>
              <a:solidFill>
                <a:srgbClr val="5B5B5B"/>
              </a:solidFill>
              <a:ln w="9525">
                <a:noFill/>
                <a:miter lim="800000"/>
                <a:headEnd/>
                <a:tailEnd/>
              </a:ln>
            </p:spPr>
            <p:txBody>
              <a:bodyPr/>
              <a:lstStyle/>
              <a:p>
                <a:endParaRPr lang="en-US"/>
              </a:p>
            </p:txBody>
          </p:sp>
          <p:sp>
            <p:nvSpPr>
              <p:cNvPr id="178" name="Rectangle 661"/>
              <p:cNvSpPr>
                <a:spLocks noChangeArrowheads="1"/>
              </p:cNvSpPr>
              <p:nvPr/>
            </p:nvSpPr>
            <p:spPr bwMode="auto">
              <a:xfrm>
                <a:off x="2184" y="3470"/>
                <a:ext cx="2" cy="377"/>
              </a:xfrm>
              <a:prstGeom prst="rect">
                <a:avLst/>
              </a:prstGeom>
              <a:solidFill>
                <a:srgbClr val="5C5C5C"/>
              </a:solidFill>
              <a:ln w="9525">
                <a:noFill/>
                <a:miter lim="800000"/>
                <a:headEnd/>
                <a:tailEnd/>
              </a:ln>
            </p:spPr>
            <p:txBody>
              <a:bodyPr/>
              <a:lstStyle/>
              <a:p>
                <a:endParaRPr lang="en-US"/>
              </a:p>
            </p:txBody>
          </p:sp>
          <p:sp>
            <p:nvSpPr>
              <p:cNvPr id="179" name="Rectangle 662"/>
              <p:cNvSpPr>
                <a:spLocks noChangeArrowheads="1"/>
              </p:cNvSpPr>
              <p:nvPr/>
            </p:nvSpPr>
            <p:spPr bwMode="auto">
              <a:xfrm>
                <a:off x="2186" y="3470"/>
                <a:ext cx="1" cy="377"/>
              </a:xfrm>
              <a:prstGeom prst="rect">
                <a:avLst/>
              </a:prstGeom>
              <a:solidFill>
                <a:srgbClr val="5D5D5D"/>
              </a:solidFill>
              <a:ln w="9525">
                <a:noFill/>
                <a:miter lim="800000"/>
                <a:headEnd/>
                <a:tailEnd/>
              </a:ln>
            </p:spPr>
            <p:txBody>
              <a:bodyPr/>
              <a:lstStyle/>
              <a:p>
                <a:endParaRPr lang="en-US"/>
              </a:p>
            </p:txBody>
          </p:sp>
          <p:sp>
            <p:nvSpPr>
              <p:cNvPr id="180" name="Rectangle 663"/>
              <p:cNvSpPr>
                <a:spLocks noChangeArrowheads="1"/>
              </p:cNvSpPr>
              <p:nvPr/>
            </p:nvSpPr>
            <p:spPr bwMode="auto">
              <a:xfrm>
                <a:off x="2187" y="3470"/>
                <a:ext cx="0" cy="377"/>
              </a:xfrm>
              <a:prstGeom prst="rect">
                <a:avLst/>
              </a:prstGeom>
              <a:solidFill>
                <a:srgbClr val="5E5E5E"/>
              </a:solidFill>
              <a:ln w="9525">
                <a:noFill/>
                <a:miter lim="800000"/>
                <a:headEnd/>
                <a:tailEnd/>
              </a:ln>
            </p:spPr>
            <p:txBody>
              <a:bodyPr/>
              <a:lstStyle/>
              <a:p>
                <a:endParaRPr lang="en-US"/>
              </a:p>
            </p:txBody>
          </p:sp>
          <p:sp>
            <p:nvSpPr>
              <p:cNvPr id="181" name="Rectangle 664"/>
              <p:cNvSpPr>
                <a:spLocks noChangeArrowheads="1"/>
              </p:cNvSpPr>
              <p:nvPr/>
            </p:nvSpPr>
            <p:spPr bwMode="auto">
              <a:xfrm>
                <a:off x="2187" y="3470"/>
                <a:ext cx="2" cy="377"/>
              </a:xfrm>
              <a:prstGeom prst="rect">
                <a:avLst/>
              </a:prstGeom>
              <a:solidFill>
                <a:srgbClr val="5F5F5F"/>
              </a:solidFill>
              <a:ln w="9525">
                <a:noFill/>
                <a:miter lim="800000"/>
                <a:headEnd/>
                <a:tailEnd/>
              </a:ln>
            </p:spPr>
            <p:txBody>
              <a:bodyPr/>
              <a:lstStyle/>
              <a:p>
                <a:endParaRPr lang="en-US"/>
              </a:p>
            </p:txBody>
          </p:sp>
          <p:sp>
            <p:nvSpPr>
              <p:cNvPr id="182" name="Rectangle 665"/>
              <p:cNvSpPr>
                <a:spLocks noChangeArrowheads="1"/>
              </p:cNvSpPr>
              <p:nvPr/>
            </p:nvSpPr>
            <p:spPr bwMode="auto">
              <a:xfrm>
                <a:off x="2189" y="3470"/>
                <a:ext cx="0" cy="377"/>
              </a:xfrm>
              <a:prstGeom prst="rect">
                <a:avLst/>
              </a:prstGeom>
              <a:solidFill>
                <a:srgbClr val="606060"/>
              </a:solidFill>
              <a:ln w="9525">
                <a:noFill/>
                <a:miter lim="800000"/>
                <a:headEnd/>
                <a:tailEnd/>
              </a:ln>
            </p:spPr>
            <p:txBody>
              <a:bodyPr/>
              <a:lstStyle/>
              <a:p>
                <a:endParaRPr lang="en-US"/>
              </a:p>
            </p:txBody>
          </p:sp>
          <p:sp>
            <p:nvSpPr>
              <p:cNvPr id="183" name="Rectangle 666"/>
              <p:cNvSpPr>
                <a:spLocks noChangeArrowheads="1"/>
              </p:cNvSpPr>
              <p:nvPr/>
            </p:nvSpPr>
            <p:spPr bwMode="auto">
              <a:xfrm>
                <a:off x="2189" y="3470"/>
                <a:ext cx="2" cy="377"/>
              </a:xfrm>
              <a:prstGeom prst="rect">
                <a:avLst/>
              </a:prstGeom>
              <a:solidFill>
                <a:srgbClr val="616161"/>
              </a:solidFill>
              <a:ln w="9525">
                <a:noFill/>
                <a:miter lim="800000"/>
                <a:headEnd/>
                <a:tailEnd/>
              </a:ln>
            </p:spPr>
            <p:txBody>
              <a:bodyPr/>
              <a:lstStyle/>
              <a:p>
                <a:endParaRPr lang="en-US"/>
              </a:p>
            </p:txBody>
          </p:sp>
          <p:sp>
            <p:nvSpPr>
              <p:cNvPr id="184" name="Rectangle 667"/>
              <p:cNvSpPr>
                <a:spLocks noChangeArrowheads="1"/>
              </p:cNvSpPr>
              <p:nvPr/>
            </p:nvSpPr>
            <p:spPr bwMode="auto">
              <a:xfrm>
                <a:off x="2191" y="3470"/>
                <a:ext cx="2" cy="377"/>
              </a:xfrm>
              <a:prstGeom prst="rect">
                <a:avLst/>
              </a:prstGeom>
              <a:solidFill>
                <a:srgbClr val="626262"/>
              </a:solidFill>
              <a:ln w="9525">
                <a:noFill/>
                <a:miter lim="800000"/>
                <a:headEnd/>
                <a:tailEnd/>
              </a:ln>
            </p:spPr>
            <p:txBody>
              <a:bodyPr/>
              <a:lstStyle/>
              <a:p>
                <a:endParaRPr lang="en-US"/>
              </a:p>
            </p:txBody>
          </p:sp>
          <p:sp>
            <p:nvSpPr>
              <p:cNvPr id="185" name="Rectangle 668"/>
              <p:cNvSpPr>
                <a:spLocks noChangeArrowheads="1"/>
              </p:cNvSpPr>
              <p:nvPr/>
            </p:nvSpPr>
            <p:spPr bwMode="auto">
              <a:xfrm>
                <a:off x="2193" y="3470"/>
                <a:ext cx="0" cy="377"/>
              </a:xfrm>
              <a:prstGeom prst="rect">
                <a:avLst/>
              </a:prstGeom>
              <a:solidFill>
                <a:srgbClr val="636363"/>
              </a:solidFill>
              <a:ln w="9525">
                <a:noFill/>
                <a:miter lim="800000"/>
                <a:headEnd/>
                <a:tailEnd/>
              </a:ln>
            </p:spPr>
            <p:txBody>
              <a:bodyPr/>
              <a:lstStyle/>
              <a:p>
                <a:endParaRPr lang="en-US"/>
              </a:p>
            </p:txBody>
          </p:sp>
          <p:sp>
            <p:nvSpPr>
              <p:cNvPr id="186" name="Rectangle 669"/>
              <p:cNvSpPr>
                <a:spLocks noChangeArrowheads="1"/>
              </p:cNvSpPr>
              <p:nvPr/>
            </p:nvSpPr>
            <p:spPr bwMode="auto">
              <a:xfrm>
                <a:off x="2193" y="3470"/>
                <a:ext cx="1" cy="377"/>
              </a:xfrm>
              <a:prstGeom prst="rect">
                <a:avLst/>
              </a:prstGeom>
              <a:solidFill>
                <a:srgbClr val="646464"/>
              </a:solidFill>
              <a:ln w="9525">
                <a:noFill/>
                <a:miter lim="800000"/>
                <a:headEnd/>
                <a:tailEnd/>
              </a:ln>
            </p:spPr>
            <p:txBody>
              <a:bodyPr/>
              <a:lstStyle/>
              <a:p>
                <a:endParaRPr lang="en-US"/>
              </a:p>
            </p:txBody>
          </p:sp>
          <p:sp>
            <p:nvSpPr>
              <p:cNvPr id="187" name="Rectangle 670"/>
              <p:cNvSpPr>
                <a:spLocks noChangeArrowheads="1"/>
              </p:cNvSpPr>
              <p:nvPr/>
            </p:nvSpPr>
            <p:spPr bwMode="auto">
              <a:xfrm>
                <a:off x="2194" y="3470"/>
                <a:ext cx="0" cy="377"/>
              </a:xfrm>
              <a:prstGeom prst="rect">
                <a:avLst/>
              </a:prstGeom>
              <a:solidFill>
                <a:srgbClr val="656565"/>
              </a:solidFill>
              <a:ln w="9525">
                <a:noFill/>
                <a:miter lim="800000"/>
                <a:headEnd/>
                <a:tailEnd/>
              </a:ln>
            </p:spPr>
            <p:txBody>
              <a:bodyPr/>
              <a:lstStyle/>
              <a:p>
                <a:endParaRPr lang="en-US"/>
              </a:p>
            </p:txBody>
          </p:sp>
          <p:sp>
            <p:nvSpPr>
              <p:cNvPr id="188" name="Rectangle 671"/>
              <p:cNvSpPr>
                <a:spLocks noChangeArrowheads="1"/>
              </p:cNvSpPr>
              <p:nvPr/>
            </p:nvSpPr>
            <p:spPr bwMode="auto">
              <a:xfrm>
                <a:off x="2194" y="3470"/>
                <a:ext cx="2" cy="377"/>
              </a:xfrm>
              <a:prstGeom prst="rect">
                <a:avLst/>
              </a:prstGeom>
              <a:solidFill>
                <a:srgbClr val="666666"/>
              </a:solidFill>
              <a:ln w="9525">
                <a:noFill/>
                <a:miter lim="800000"/>
                <a:headEnd/>
                <a:tailEnd/>
              </a:ln>
            </p:spPr>
            <p:txBody>
              <a:bodyPr/>
              <a:lstStyle/>
              <a:p>
                <a:endParaRPr lang="en-US"/>
              </a:p>
            </p:txBody>
          </p:sp>
          <p:sp>
            <p:nvSpPr>
              <p:cNvPr id="189" name="Rectangle 672"/>
              <p:cNvSpPr>
                <a:spLocks noChangeArrowheads="1"/>
              </p:cNvSpPr>
              <p:nvPr/>
            </p:nvSpPr>
            <p:spPr bwMode="auto">
              <a:xfrm>
                <a:off x="2196" y="3470"/>
                <a:ext cx="2" cy="377"/>
              </a:xfrm>
              <a:prstGeom prst="rect">
                <a:avLst/>
              </a:prstGeom>
              <a:solidFill>
                <a:srgbClr val="676767"/>
              </a:solidFill>
              <a:ln w="9525">
                <a:noFill/>
                <a:miter lim="800000"/>
                <a:headEnd/>
                <a:tailEnd/>
              </a:ln>
            </p:spPr>
            <p:txBody>
              <a:bodyPr/>
              <a:lstStyle/>
              <a:p>
                <a:endParaRPr lang="en-US"/>
              </a:p>
            </p:txBody>
          </p:sp>
          <p:sp>
            <p:nvSpPr>
              <p:cNvPr id="190" name="Rectangle 673"/>
              <p:cNvSpPr>
                <a:spLocks noChangeArrowheads="1"/>
              </p:cNvSpPr>
              <p:nvPr/>
            </p:nvSpPr>
            <p:spPr bwMode="auto">
              <a:xfrm>
                <a:off x="2198" y="3470"/>
                <a:ext cx="0" cy="377"/>
              </a:xfrm>
              <a:prstGeom prst="rect">
                <a:avLst/>
              </a:prstGeom>
              <a:solidFill>
                <a:srgbClr val="686868"/>
              </a:solidFill>
              <a:ln w="9525">
                <a:noFill/>
                <a:miter lim="800000"/>
                <a:headEnd/>
                <a:tailEnd/>
              </a:ln>
            </p:spPr>
            <p:txBody>
              <a:bodyPr/>
              <a:lstStyle/>
              <a:p>
                <a:endParaRPr lang="en-US"/>
              </a:p>
            </p:txBody>
          </p:sp>
          <p:sp>
            <p:nvSpPr>
              <p:cNvPr id="191" name="Rectangle 674"/>
              <p:cNvSpPr>
                <a:spLocks noChangeArrowheads="1"/>
              </p:cNvSpPr>
              <p:nvPr/>
            </p:nvSpPr>
            <p:spPr bwMode="auto">
              <a:xfrm>
                <a:off x="2198" y="3470"/>
                <a:ext cx="2" cy="377"/>
              </a:xfrm>
              <a:prstGeom prst="rect">
                <a:avLst/>
              </a:prstGeom>
              <a:solidFill>
                <a:srgbClr val="696969"/>
              </a:solidFill>
              <a:ln w="9525">
                <a:noFill/>
                <a:miter lim="800000"/>
                <a:headEnd/>
                <a:tailEnd/>
              </a:ln>
            </p:spPr>
            <p:txBody>
              <a:bodyPr/>
              <a:lstStyle/>
              <a:p>
                <a:endParaRPr lang="en-US"/>
              </a:p>
            </p:txBody>
          </p:sp>
          <p:sp>
            <p:nvSpPr>
              <p:cNvPr id="192" name="Rectangle 675"/>
              <p:cNvSpPr>
                <a:spLocks noChangeArrowheads="1"/>
              </p:cNvSpPr>
              <p:nvPr/>
            </p:nvSpPr>
            <p:spPr bwMode="auto">
              <a:xfrm>
                <a:off x="2200" y="3470"/>
                <a:ext cx="0" cy="377"/>
              </a:xfrm>
              <a:prstGeom prst="rect">
                <a:avLst/>
              </a:prstGeom>
              <a:solidFill>
                <a:srgbClr val="6A6A6A"/>
              </a:solidFill>
              <a:ln w="9525">
                <a:noFill/>
                <a:miter lim="800000"/>
                <a:headEnd/>
                <a:tailEnd/>
              </a:ln>
            </p:spPr>
            <p:txBody>
              <a:bodyPr/>
              <a:lstStyle/>
              <a:p>
                <a:endParaRPr lang="en-US"/>
              </a:p>
            </p:txBody>
          </p:sp>
          <p:sp>
            <p:nvSpPr>
              <p:cNvPr id="193" name="Rectangle 676"/>
              <p:cNvSpPr>
                <a:spLocks noChangeArrowheads="1"/>
              </p:cNvSpPr>
              <p:nvPr/>
            </p:nvSpPr>
            <p:spPr bwMode="auto">
              <a:xfrm>
                <a:off x="2200" y="3470"/>
                <a:ext cx="1" cy="377"/>
              </a:xfrm>
              <a:prstGeom prst="rect">
                <a:avLst/>
              </a:prstGeom>
              <a:solidFill>
                <a:srgbClr val="6B6B6B"/>
              </a:solidFill>
              <a:ln w="9525">
                <a:noFill/>
                <a:miter lim="800000"/>
                <a:headEnd/>
                <a:tailEnd/>
              </a:ln>
            </p:spPr>
            <p:txBody>
              <a:bodyPr/>
              <a:lstStyle/>
              <a:p>
                <a:endParaRPr lang="en-US"/>
              </a:p>
            </p:txBody>
          </p:sp>
          <p:sp>
            <p:nvSpPr>
              <p:cNvPr id="194" name="Rectangle 677"/>
              <p:cNvSpPr>
                <a:spLocks noChangeArrowheads="1"/>
              </p:cNvSpPr>
              <p:nvPr/>
            </p:nvSpPr>
            <p:spPr bwMode="auto">
              <a:xfrm>
                <a:off x="2201" y="3470"/>
                <a:ext cx="2" cy="377"/>
              </a:xfrm>
              <a:prstGeom prst="rect">
                <a:avLst/>
              </a:prstGeom>
              <a:solidFill>
                <a:srgbClr val="6C6C6C"/>
              </a:solidFill>
              <a:ln w="9525">
                <a:noFill/>
                <a:miter lim="800000"/>
                <a:headEnd/>
                <a:tailEnd/>
              </a:ln>
            </p:spPr>
            <p:txBody>
              <a:bodyPr/>
              <a:lstStyle/>
              <a:p>
                <a:endParaRPr lang="en-US"/>
              </a:p>
            </p:txBody>
          </p:sp>
          <p:sp>
            <p:nvSpPr>
              <p:cNvPr id="195" name="Rectangle 678"/>
              <p:cNvSpPr>
                <a:spLocks noChangeArrowheads="1"/>
              </p:cNvSpPr>
              <p:nvPr/>
            </p:nvSpPr>
            <p:spPr bwMode="auto">
              <a:xfrm>
                <a:off x="2203" y="3470"/>
                <a:ext cx="0" cy="377"/>
              </a:xfrm>
              <a:prstGeom prst="rect">
                <a:avLst/>
              </a:prstGeom>
              <a:solidFill>
                <a:srgbClr val="6D6D6D"/>
              </a:solidFill>
              <a:ln w="9525">
                <a:noFill/>
                <a:miter lim="800000"/>
                <a:headEnd/>
                <a:tailEnd/>
              </a:ln>
            </p:spPr>
            <p:txBody>
              <a:bodyPr/>
              <a:lstStyle/>
              <a:p>
                <a:endParaRPr lang="en-US"/>
              </a:p>
            </p:txBody>
          </p:sp>
          <p:sp>
            <p:nvSpPr>
              <p:cNvPr id="196" name="Rectangle 679"/>
              <p:cNvSpPr>
                <a:spLocks noChangeArrowheads="1"/>
              </p:cNvSpPr>
              <p:nvPr/>
            </p:nvSpPr>
            <p:spPr bwMode="auto">
              <a:xfrm>
                <a:off x="2203" y="3470"/>
                <a:ext cx="2" cy="377"/>
              </a:xfrm>
              <a:prstGeom prst="rect">
                <a:avLst/>
              </a:prstGeom>
              <a:solidFill>
                <a:srgbClr val="6E6E6E"/>
              </a:solidFill>
              <a:ln w="9525">
                <a:noFill/>
                <a:miter lim="800000"/>
                <a:headEnd/>
                <a:tailEnd/>
              </a:ln>
            </p:spPr>
            <p:txBody>
              <a:bodyPr/>
              <a:lstStyle/>
              <a:p>
                <a:endParaRPr lang="en-US"/>
              </a:p>
            </p:txBody>
          </p:sp>
          <p:sp>
            <p:nvSpPr>
              <p:cNvPr id="197" name="Rectangle 680"/>
              <p:cNvSpPr>
                <a:spLocks noChangeArrowheads="1"/>
              </p:cNvSpPr>
              <p:nvPr/>
            </p:nvSpPr>
            <p:spPr bwMode="auto">
              <a:xfrm>
                <a:off x="2205" y="3470"/>
                <a:ext cx="0" cy="377"/>
              </a:xfrm>
              <a:prstGeom prst="rect">
                <a:avLst/>
              </a:prstGeom>
              <a:solidFill>
                <a:srgbClr val="6F6F6F"/>
              </a:solidFill>
              <a:ln w="9525">
                <a:noFill/>
                <a:miter lim="800000"/>
                <a:headEnd/>
                <a:tailEnd/>
              </a:ln>
            </p:spPr>
            <p:txBody>
              <a:bodyPr/>
              <a:lstStyle/>
              <a:p>
                <a:endParaRPr lang="en-US"/>
              </a:p>
            </p:txBody>
          </p:sp>
          <p:sp>
            <p:nvSpPr>
              <p:cNvPr id="198" name="Rectangle 681"/>
              <p:cNvSpPr>
                <a:spLocks noChangeArrowheads="1"/>
              </p:cNvSpPr>
              <p:nvPr/>
            </p:nvSpPr>
            <p:spPr bwMode="auto">
              <a:xfrm>
                <a:off x="2205" y="3470"/>
                <a:ext cx="2" cy="377"/>
              </a:xfrm>
              <a:prstGeom prst="rect">
                <a:avLst/>
              </a:prstGeom>
              <a:solidFill>
                <a:srgbClr val="707070"/>
              </a:solidFill>
              <a:ln w="9525">
                <a:noFill/>
                <a:miter lim="800000"/>
                <a:headEnd/>
                <a:tailEnd/>
              </a:ln>
            </p:spPr>
            <p:txBody>
              <a:bodyPr/>
              <a:lstStyle/>
              <a:p>
                <a:endParaRPr lang="en-US"/>
              </a:p>
            </p:txBody>
          </p:sp>
          <p:sp>
            <p:nvSpPr>
              <p:cNvPr id="199" name="Rectangle 682"/>
              <p:cNvSpPr>
                <a:spLocks noChangeArrowheads="1"/>
              </p:cNvSpPr>
              <p:nvPr/>
            </p:nvSpPr>
            <p:spPr bwMode="auto">
              <a:xfrm>
                <a:off x="2207" y="3470"/>
                <a:ext cx="1" cy="377"/>
              </a:xfrm>
              <a:prstGeom prst="rect">
                <a:avLst/>
              </a:prstGeom>
              <a:solidFill>
                <a:srgbClr val="717171"/>
              </a:solidFill>
              <a:ln w="9525">
                <a:noFill/>
                <a:miter lim="800000"/>
                <a:headEnd/>
                <a:tailEnd/>
              </a:ln>
            </p:spPr>
            <p:txBody>
              <a:bodyPr/>
              <a:lstStyle/>
              <a:p>
                <a:endParaRPr lang="en-US"/>
              </a:p>
            </p:txBody>
          </p:sp>
          <p:sp>
            <p:nvSpPr>
              <p:cNvPr id="200" name="Rectangle 683"/>
              <p:cNvSpPr>
                <a:spLocks noChangeArrowheads="1"/>
              </p:cNvSpPr>
              <p:nvPr/>
            </p:nvSpPr>
            <p:spPr bwMode="auto">
              <a:xfrm>
                <a:off x="2208" y="3470"/>
                <a:ext cx="0" cy="377"/>
              </a:xfrm>
              <a:prstGeom prst="rect">
                <a:avLst/>
              </a:prstGeom>
              <a:solidFill>
                <a:srgbClr val="727272"/>
              </a:solidFill>
              <a:ln w="9525">
                <a:noFill/>
                <a:miter lim="800000"/>
                <a:headEnd/>
                <a:tailEnd/>
              </a:ln>
            </p:spPr>
            <p:txBody>
              <a:bodyPr/>
              <a:lstStyle/>
              <a:p>
                <a:endParaRPr lang="en-US"/>
              </a:p>
            </p:txBody>
          </p:sp>
          <p:sp>
            <p:nvSpPr>
              <p:cNvPr id="201" name="Rectangle 684"/>
              <p:cNvSpPr>
                <a:spLocks noChangeArrowheads="1"/>
              </p:cNvSpPr>
              <p:nvPr/>
            </p:nvSpPr>
            <p:spPr bwMode="auto">
              <a:xfrm>
                <a:off x="2208" y="3470"/>
                <a:ext cx="2" cy="377"/>
              </a:xfrm>
              <a:prstGeom prst="rect">
                <a:avLst/>
              </a:prstGeom>
              <a:solidFill>
                <a:srgbClr val="737373"/>
              </a:solidFill>
              <a:ln w="9525">
                <a:noFill/>
                <a:miter lim="800000"/>
                <a:headEnd/>
                <a:tailEnd/>
              </a:ln>
            </p:spPr>
            <p:txBody>
              <a:bodyPr/>
              <a:lstStyle/>
              <a:p>
                <a:endParaRPr lang="en-US"/>
              </a:p>
            </p:txBody>
          </p:sp>
          <p:sp>
            <p:nvSpPr>
              <p:cNvPr id="202" name="Rectangle 685"/>
              <p:cNvSpPr>
                <a:spLocks noChangeArrowheads="1"/>
              </p:cNvSpPr>
              <p:nvPr/>
            </p:nvSpPr>
            <p:spPr bwMode="auto">
              <a:xfrm>
                <a:off x="2210" y="3470"/>
                <a:ext cx="0" cy="377"/>
              </a:xfrm>
              <a:prstGeom prst="rect">
                <a:avLst/>
              </a:prstGeom>
              <a:solidFill>
                <a:srgbClr val="747474"/>
              </a:solidFill>
              <a:ln w="9525">
                <a:noFill/>
                <a:miter lim="800000"/>
                <a:headEnd/>
                <a:tailEnd/>
              </a:ln>
            </p:spPr>
            <p:txBody>
              <a:bodyPr/>
              <a:lstStyle/>
              <a:p>
                <a:endParaRPr lang="en-US"/>
              </a:p>
            </p:txBody>
          </p:sp>
          <p:sp>
            <p:nvSpPr>
              <p:cNvPr id="203" name="Rectangle 686"/>
              <p:cNvSpPr>
                <a:spLocks noChangeArrowheads="1"/>
              </p:cNvSpPr>
              <p:nvPr/>
            </p:nvSpPr>
            <p:spPr bwMode="auto">
              <a:xfrm>
                <a:off x="2210" y="3470"/>
                <a:ext cx="2" cy="377"/>
              </a:xfrm>
              <a:prstGeom prst="rect">
                <a:avLst/>
              </a:prstGeom>
              <a:solidFill>
                <a:srgbClr val="757575"/>
              </a:solidFill>
              <a:ln w="9525">
                <a:noFill/>
                <a:miter lim="800000"/>
                <a:headEnd/>
                <a:tailEnd/>
              </a:ln>
            </p:spPr>
            <p:txBody>
              <a:bodyPr/>
              <a:lstStyle/>
              <a:p>
                <a:endParaRPr lang="en-US"/>
              </a:p>
            </p:txBody>
          </p:sp>
          <p:sp>
            <p:nvSpPr>
              <p:cNvPr id="204" name="Rectangle 687"/>
              <p:cNvSpPr>
                <a:spLocks noChangeArrowheads="1"/>
              </p:cNvSpPr>
              <p:nvPr/>
            </p:nvSpPr>
            <p:spPr bwMode="auto">
              <a:xfrm>
                <a:off x="2212" y="3470"/>
                <a:ext cx="2" cy="377"/>
              </a:xfrm>
              <a:prstGeom prst="rect">
                <a:avLst/>
              </a:prstGeom>
              <a:solidFill>
                <a:srgbClr val="767676"/>
              </a:solidFill>
              <a:ln w="9525">
                <a:noFill/>
                <a:miter lim="800000"/>
                <a:headEnd/>
                <a:tailEnd/>
              </a:ln>
            </p:spPr>
            <p:txBody>
              <a:bodyPr/>
              <a:lstStyle/>
              <a:p>
                <a:endParaRPr lang="en-US"/>
              </a:p>
            </p:txBody>
          </p:sp>
          <p:sp>
            <p:nvSpPr>
              <p:cNvPr id="205" name="Rectangle 688"/>
              <p:cNvSpPr>
                <a:spLocks noChangeArrowheads="1"/>
              </p:cNvSpPr>
              <p:nvPr/>
            </p:nvSpPr>
            <p:spPr bwMode="auto">
              <a:xfrm>
                <a:off x="2214" y="3470"/>
                <a:ext cx="0" cy="377"/>
              </a:xfrm>
              <a:prstGeom prst="rect">
                <a:avLst/>
              </a:prstGeom>
              <a:solidFill>
                <a:srgbClr val="777777"/>
              </a:solidFill>
              <a:ln w="9525">
                <a:noFill/>
                <a:miter lim="800000"/>
                <a:headEnd/>
                <a:tailEnd/>
              </a:ln>
            </p:spPr>
            <p:txBody>
              <a:bodyPr/>
              <a:lstStyle/>
              <a:p>
                <a:endParaRPr lang="en-US"/>
              </a:p>
            </p:txBody>
          </p:sp>
          <p:sp>
            <p:nvSpPr>
              <p:cNvPr id="206" name="Rectangle 689"/>
              <p:cNvSpPr>
                <a:spLocks noChangeArrowheads="1"/>
              </p:cNvSpPr>
              <p:nvPr/>
            </p:nvSpPr>
            <p:spPr bwMode="auto">
              <a:xfrm>
                <a:off x="2214" y="3470"/>
                <a:ext cx="1" cy="377"/>
              </a:xfrm>
              <a:prstGeom prst="rect">
                <a:avLst/>
              </a:prstGeom>
              <a:solidFill>
                <a:srgbClr val="787878"/>
              </a:solidFill>
              <a:ln w="9525">
                <a:noFill/>
                <a:miter lim="800000"/>
                <a:headEnd/>
                <a:tailEnd/>
              </a:ln>
            </p:spPr>
            <p:txBody>
              <a:bodyPr/>
              <a:lstStyle/>
              <a:p>
                <a:endParaRPr lang="en-US"/>
              </a:p>
            </p:txBody>
          </p:sp>
          <p:sp>
            <p:nvSpPr>
              <p:cNvPr id="207" name="Rectangle 690"/>
              <p:cNvSpPr>
                <a:spLocks noChangeArrowheads="1"/>
              </p:cNvSpPr>
              <p:nvPr/>
            </p:nvSpPr>
            <p:spPr bwMode="auto">
              <a:xfrm>
                <a:off x="2215" y="3470"/>
                <a:ext cx="0" cy="377"/>
              </a:xfrm>
              <a:prstGeom prst="rect">
                <a:avLst/>
              </a:prstGeom>
              <a:solidFill>
                <a:srgbClr val="797979"/>
              </a:solidFill>
              <a:ln w="9525">
                <a:noFill/>
                <a:miter lim="800000"/>
                <a:headEnd/>
                <a:tailEnd/>
              </a:ln>
            </p:spPr>
            <p:txBody>
              <a:bodyPr/>
              <a:lstStyle/>
              <a:p>
                <a:endParaRPr lang="en-US"/>
              </a:p>
            </p:txBody>
          </p:sp>
          <p:sp>
            <p:nvSpPr>
              <p:cNvPr id="208" name="Rectangle 691"/>
              <p:cNvSpPr>
                <a:spLocks noChangeArrowheads="1"/>
              </p:cNvSpPr>
              <p:nvPr/>
            </p:nvSpPr>
            <p:spPr bwMode="auto">
              <a:xfrm>
                <a:off x="2215" y="3470"/>
                <a:ext cx="2" cy="377"/>
              </a:xfrm>
              <a:prstGeom prst="rect">
                <a:avLst/>
              </a:prstGeom>
              <a:solidFill>
                <a:srgbClr val="7A7A7A"/>
              </a:solidFill>
              <a:ln w="9525">
                <a:noFill/>
                <a:miter lim="800000"/>
                <a:headEnd/>
                <a:tailEnd/>
              </a:ln>
            </p:spPr>
            <p:txBody>
              <a:bodyPr/>
              <a:lstStyle/>
              <a:p>
                <a:endParaRPr lang="en-US"/>
              </a:p>
            </p:txBody>
          </p:sp>
          <p:sp>
            <p:nvSpPr>
              <p:cNvPr id="209" name="Rectangle 692"/>
              <p:cNvSpPr>
                <a:spLocks noChangeArrowheads="1"/>
              </p:cNvSpPr>
              <p:nvPr/>
            </p:nvSpPr>
            <p:spPr bwMode="auto">
              <a:xfrm>
                <a:off x="2217" y="3470"/>
                <a:ext cx="2" cy="377"/>
              </a:xfrm>
              <a:prstGeom prst="rect">
                <a:avLst/>
              </a:prstGeom>
              <a:solidFill>
                <a:srgbClr val="7B7B7B"/>
              </a:solidFill>
              <a:ln w="9525">
                <a:noFill/>
                <a:miter lim="800000"/>
                <a:headEnd/>
                <a:tailEnd/>
              </a:ln>
            </p:spPr>
            <p:txBody>
              <a:bodyPr/>
              <a:lstStyle/>
              <a:p>
                <a:endParaRPr lang="en-US"/>
              </a:p>
            </p:txBody>
          </p:sp>
          <p:sp>
            <p:nvSpPr>
              <p:cNvPr id="210" name="Rectangle 693"/>
              <p:cNvSpPr>
                <a:spLocks noChangeArrowheads="1"/>
              </p:cNvSpPr>
              <p:nvPr/>
            </p:nvSpPr>
            <p:spPr bwMode="auto">
              <a:xfrm>
                <a:off x="2219" y="3470"/>
                <a:ext cx="0" cy="377"/>
              </a:xfrm>
              <a:prstGeom prst="rect">
                <a:avLst/>
              </a:prstGeom>
              <a:solidFill>
                <a:srgbClr val="7C7C7C"/>
              </a:solidFill>
              <a:ln w="9525">
                <a:noFill/>
                <a:miter lim="800000"/>
                <a:headEnd/>
                <a:tailEnd/>
              </a:ln>
            </p:spPr>
            <p:txBody>
              <a:bodyPr/>
              <a:lstStyle/>
              <a:p>
                <a:endParaRPr lang="en-US"/>
              </a:p>
            </p:txBody>
          </p:sp>
          <p:sp>
            <p:nvSpPr>
              <p:cNvPr id="211" name="Rectangle 694"/>
              <p:cNvSpPr>
                <a:spLocks noChangeArrowheads="1"/>
              </p:cNvSpPr>
              <p:nvPr/>
            </p:nvSpPr>
            <p:spPr bwMode="auto">
              <a:xfrm>
                <a:off x="2219" y="3470"/>
                <a:ext cx="2" cy="377"/>
              </a:xfrm>
              <a:prstGeom prst="rect">
                <a:avLst/>
              </a:prstGeom>
              <a:solidFill>
                <a:srgbClr val="7D7D7D"/>
              </a:solidFill>
              <a:ln w="9525">
                <a:noFill/>
                <a:miter lim="800000"/>
                <a:headEnd/>
                <a:tailEnd/>
              </a:ln>
            </p:spPr>
            <p:txBody>
              <a:bodyPr/>
              <a:lstStyle/>
              <a:p>
                <a:endParaRPr lang="en-US"/>
              </a:p>
            </p:txBody>
          </p:sp>
          <p:sp>
            <p:nvSpPr>
              <p:cNvPr id="212" name="Rectangle 695"/>
              <p:cNvSpPr>
                <a:spLocks noChangeArrowheads="1"/>
              </p:cNvSpPr>
              <p:nvPr/>
            </p:nvSpPr>
            <p:spPr bwMode="auto">
              <a:xfrm>
                <a:off x="2221" y="3470"/>
                <a:ext cx="0" cy="377"/>
              </a:xfrm>
              <a:prstGeom prst="rect">
                <a:avLst/>
              </a:prstGeom>
              <a:solidFill>
                <a:srgbClr val="7E7E7E"/>
              </a:solidFill>
              <a:ln w="9525">
                <a:noFill/>
                <a:miter lim="800000"/>
                <a:headEnd/>
                <a:tailEnd/>
              </a:ln>
            </p:spPr>
            <p:txBody>
              <a:bodyPr/>
              <a:lstStyle/>
              <a:p>
                <a:endParaRPr lang="en-US"/>
              </a:p>
            </p:txBody>
          </p:sp>
          <p:sp>
            <p:nvSpPr>
              <p:cNvPr id="213" name="Rectangle 696"/>
              <p:cNvSpPr>
                <a:spLocks noChangeArrowheads="1"/>
              </p:cNvSpPr>
              <p:nvPr/>
            </p:nvSpPr>
            <p:spPr bwMode="auto">
              <a:xfrm>
                <a:off x="2221" y="3470"/>
                <a:ext cx="1" cy="377"/>
              </a:xfrm>
              <a:prstGeom prst="rect">
                <a:avLst/>
              </a:prstGeom>
              <a:solidFill>
                <a:srgbClr val="7F7F7F"/>
              </a:solidFill>
              <a:ln w="9525">
                <a:noFill/>
                <a:miter lim="800000"/>
                <a:headEnd/>
                <a:tailEnd/>
              </a:ln>
            </p:spPr>
            <p:txBody>
              <a:bodyPr/>
              <a:lstStyle/>
              <a:p>
                <a:endParaRPr lang="en-US"/>
              </a:p>
            </p:txBody>
          </p:sp>
          <p:sp>
            <p:nvSpPr>
              <p:cNvPr id="214" name="Rectangle 697"/>
              <p:cNvSpPr>
                <a:spLocks noChangeArrowheads="1"/>
              </p:cNvSpPr>
              <p:nvPr/>
            </p:nvSpPr>
            <p:spPr bwMode="auto">
              <a:xfrm>
                <a:off x="2222" y="3470"/>
                <a:ext cx="2" cy="377"/>
              </a:xfrm>
              <a:prstGeom prst="rect">
                <a:avLst/>
              </a:prstGeom>
              <a:solidFill>
                <a:srgbClr val="808080"/>
              </a:solidFill>
              <a:ln w="9525">
                <a:noFill/>
                <a:miter lim="800000"/>
                <a:headEnd/>
                <a:tailEnd/>
              </a:ln>
            </p:spPr>
            <p:txBody>
              <a:bodyPr/>
              <a:lstStyle/>
              <a:p>
                <a:endParaRPr lang="en-US"/>
              </a:p>
            </p:txBody>
          </p:sp>
          <p:sp>
            <p:nvSpPr>
              <p:cNvPr id="215" name="Rectangle 698"/>
              <p:cNvSpPr>
                <a:spLocks noChangeArrowheads="1"/>
              </p:cNvSpPr>
              <p:nvPr/>
            </p:nvSpPr>
            <p:spPr bwMode="auto">
              <a:xfrm>
                <a:off x="2224" y="3470"/>
                <a:ext cx="0" cy="377"/>
              </a:xfrm>
              <a:prstGeom prst="rect">
                <a:avLst/>
              </a:prstGeom>
              <a:solidFill>
                <a:srgbClr val="818181"/>
              </a:solidFill>
              <a:ln w="9525">
                <a:noFill/>
                <a:miter lim="800000"/>
                <a:headEnd/>
                <a:tailEnd/>
              </a:ln>
            </p:spPr>
            <p:txBody>
              <a:bodyPr/>
              <a:lstStyle/>
              <a:p>
                <a:endParaRPr lang="en-US"/>
              </a:p>
            </p:txBody>
          </p:sp>
          <p:sp>
            <p:nvSpPr>
              <p:cNvPr id="216" name="Rectangle 699"/>
              <p:cNvSpPr>
                <a:spLocks noChangeArrowheads="1"/>
              </p:cNvSpPr>
              <p:nvPr/>
            </p:nvSpPr>
            <p:spPr bwMode="auto">
              <a:xfrm>
                <a:off x="2224" y="3470"/>
                <a:ext cx="2" cy="377"/>
              </a:xfrm>
              <a:prstGeom prst="rect">
                <a:avLst/>
              </a:prstGeom>
              <a:solidFill>
                <a:srgbClr val="828282"/>
              </a:solidFill>
              <a:ln w="9525">
                <a:noFill/>
                <a:miter lim="800000"/>
                <a:headEnd/>
                <a:tailEnd/>
              </a:ln>
            </p:spPr>
            <p:txBody>
              <a:bodyPr/>
              <a:lstStyle/>
              <a:p>
                <a:endParaRPr lang="en-US"/>
              </a:p>
            </p:txBody>
          </p:sp>
          <p:sp>
            <p:nvSpPr>
              <p:cNvPr id="217" name="Rectangle 700"/>
              <p:cNvSpPr>
                <a:spLocks noChangeArrowheads="1"/>
              </p:cNvSpPr>
              <p:nvPr/>
            </p:nvSpPr>
            <p:spPr bwMode="auto">
              <a:xfrm>
                <a:off x="2226" y="3470"/>
                <a:ext cx="0" cy="377"/>
              </a:xfrm>
              <a:prstGeom prst="rect">
                <a:avLst/>
              </a:prstGeom>
              <a:solidFill>
                <a:srgbClr val="838383"/>
              </a:solidFill>
              <a:ln w="9525">
                <a:noFill/>
                <a:miter lim="800000"/>
                <a:headEnd/>
                <a:tailEnd/>
              </a:ln>
            </p:spPr>
            <p:txBody>
              <a:bodyPr/>
              <a:lstStyle/>
              <a:p>
                <a:endParaRPr lang="en-US"/>
              </a:p>
            </p:txBody>
          </p:sp>
          <p:sp>
            <p:nvSpPr>
              <p:cNvPr id="218" name="Rectangle 701"/>
              <p:cNvSpPr>
                <a:spLocks noChangeArrowheads="1"/>
              </p:cNvSpPr>
              <p:nvPr/>
            </p:nvSpPr>
            <p:spPr bwMode="auto">
              <a:xfrm>
                <a:off x="2226" y="3470"/>
                <a:ext cx="2" cy="377"/>
              </a:xfrm>
              <a:prstGeom prst="rect">
                <a:avLst/>
              </a:prstGeom>
              <a:solidFill>
                <a:srgbClr val="848484"/>
              </a:solidFill>
              <a:ln w="9525">
                <a:noFill/>
                <a:miter lim="800000"/>
                <a:headEnd/>
                <a:tailEnd/>
              </a:ln>
            </p:spPr>
            <p:txBody>
              <a:bodyPr/>
              <a:lstStyle/>
              <a:p>
                <a:endParaRPr lang="en-US"/>
              </a:p>
            </p:txBody>
          </p:sp>
          <p:sp>
            <p:nvSpPr>
              <p:cNvPr id="219" name="Rectangle 702"/>
              <p:cNvSpPr>
                <a:spLocks noChangeArrowheads="1"/>
              </p:cNvSpPr>
              <p:nvPr/>
            </p:nvSpPr>
            <p:spPr bwMode="auto">
              <a:xfrm>
                <a:off x="2228" y="3470"/>
                <a:ext cx="1" cy="377"/>
              </a:xfrm>
              <a:prstGeom prst="rect">
                <a:avLst/>
              </a:prstGeom>
              <a:solidFill>
                <a:srgbClr val="858585"/>
              </a:solidFill>
              <a:ln w="9525">
                <a:noFill/>
                <a:miter lim="800000"/>
                <a:headEnd/>
                <a:tailEnd/>
              </a:ln>
            </p:spPr>
            <p:txBody>
              <a:bodyPr/>
              <a:lstStyle/>
              <a:p>
                <a:endParaRPr lang="en-US"/>
              </a:p>
            </p:txBody>
          </p:sp>
          <p:sp>
            <p:nvSpPr>
              <p:cNvPr id="220" name="Rectangle 703"/>
              <p:cNvSpPr>
                <a:spLocks noChangeArrowheads="1"/>
              </p:cNvSpPr>
              <p:nvPr/>
            </p:nvSpPr>
            <p:spPr bwMode="auto">
              <a:xfrm>
                <a:off x="2229" y="3470"/>
                <a:ext cx="0" cy="377"/>
              </a:xfrm>
              <a:prstGeom prst="rect">
                <a:avLst/>
              </a:prstGeom>
              <a:solidFill>
                <a:srgbClr val="868686"/>
              </a:solidFill>
              <a:ln w="9525">
                <a:noFill/>
                <a:miter lim="800000"/>
                <a:headEnd/>
                <a:tailEnd/>
              </a:ln>
            </p:spPr>
            <p:txBody>
              <a:bodyPr/>
              <a:lstStyle/>
              <a:p>
                <a:endParaRPr lang="en-US"/>
              </a:p>
            </p:txBody>
          </p:sp>
          <p:sp>
            <p:nvSpPr>
              <p:cNvPr id="221" name="Rectangle 704"/>
              <p:cNvSpPr>
                <a:spLocks noChangeArrowheads="1"/>
              </p:cNvSpPr>
              <p:nvPr/>
            </p:nvSpPr>
            <p:spPr bwMode="auto">
              <a:xfrm>
                <a:off x="2229" y="3470"/>
                <a:ext cx="2" cy="377"/>
              </a:xfrm>
              <a:prstGeom prst="rect">
                <a:avLst/>
              </a:prstGeom>
              <a:solidFill>
                <a:srgbClr val="878787"/>
              </a:solidFill>
              <a:ln w="9525">
                <a:noFill/>
                <a:miter lim="800000"/>
                <a:headEnd/>
                <a:tailEnd/>
              </a:ln>
            </p:spPr>
            <p:txBody>
              <a:bodyPr/>
              <a:lstStyle/>
              <a:p>
                <a:endParaRPr lang="en-US"/>
              </a:p>
            </p:txBody>
          </p:sp>
          <p:sp>
            <p:nvSpPr>
              <p:cNvPr id="222" name="Rectangle 705"/>
              <p:cNvSpPr>
                <a:spLocks noChangeArrowheads="1"/>
              </p:cNvSpPr>
              <p:nvPr/>
            </p:nvSpPr>
            <p:spPr bwMode="auto">
              <a:xfrm>
                <a:off x="2231" y="3470"/>
                <a:ext cx="0" cy="377"/>
              </a:xfrm>
              <a:prstGeom prst="rect">
                <a:avLst/>
              </a:prstGeom>
              <a:solidFill>
                <a:srgbClr val="888888"/>
              </a:solidFill>
              <a:ln w="9525">
                <a:noFill/>
                <a:miter lim="800000"/>
                <a:headEnd/>
                <a:tailEnd/>
              </a:ln>
            </p:spPr>
            <p:txBody>
              <a:bodyPr/>
              <a:lstStyle/>
              <a:p>
                <a:endParaRPr lang="en-US"/>
              </a:p>
            </p:txBody>
          </p:sp>
          <p:sp>
            <p:nvSpPr>
              <p:cNvPr id="223" name="Rectangle 706"/>
              <p:cNvSpPr>
                <a:spLocks noChangeArrowheads="1"/>
              </p:cNvSpPr>
              <p:nvPr/>
            </p:nvSpPr>
            <p:spPr bwMode="auto">
              <a:xfrm>
                <a:off x="2231" y="3470"/>
                <a:ext cx="2" cy="377"/>
              </a:xfrm>
              <a:prstGeom prst="rect">
                <a:avLst/>
              </a:prstGeom>
              <a:solidFill>
                <a:srgbClr val="898989"/>
              </a:solidFill>
              <a:ln w="9525">
                <a:noFill/>
                <a:miter lim="800000"/>
                <a:headEnd/>
                <a:tailEnd/>
              </a:ln>
            </p:spPr>
            <p:txBody>
              <a:bodyPr/>
              <a:lstStyle/>
              <a:p>
                <a:endParaRPr lang="en-US"/>
              </a:p>
            </p:txBody>
          </p:sp>
          <p:sp>
            <p:nvSpPr>
              <p:cNvPr id="224" name="Rectangle 707"/>
              <p:cNvSpPr>
                <a:spLocks noChangeArrowheads="1"/>
              </p:cNvSpPr>
              <p:nvPr/>
            </p:nvSpPr>
            <p:spPr bwMode="auto">
              <a:xfrm>
                <a:off x="2233" y="3470"/>
                <a:ext cx="2" cy="377"/>
              </a:xfrm>
              <a:prstGeom prst="rect">
                <a:avLst/>
              </a:prstGeom>
              <a:solidFill>
                <a:srgbClr val="8A8A8A"/>
              </a:solidFill>
              <a:ln w="9525">
                <a:noFill/>
                <a:miter lim="800000"/>
                <a:headEnd/>
                <a:tailEnd/>
              </a:ln>
            </p:spPr>
            <p:txBody>
              <a:bodyPr/>
              <a:lstStyle/>
              <a:p>
                <a:endParaRPr lang="en-US"/>
              </a:p>
            </p:txBody>
          </p:sp>
          <p:sp>
            <p:nvSpPr>
              <p:cNvPr id="225" name="Rectangle 708"/>
              <p:cNvSpPr>
                <a:spLocks noChangeArrowheads="1"/>
              </p:cNvSpPr>
              <p:nvPr/>
            </p:nvSpPr>
            <p:spPr bwMode="auto">
              <a:xfrm>
                <a:off x="2235" y="3470"/>
                <a:ext cx="0" cy="377"/>
              </a:xfrm>
              <a:prstGeom prst="rect">
                <a:avLst/>
              </a:prstGeom>
              <a:solidFill>
                <a:srgbClr val="8B8B8B"/>
              </a:solidFill>
              <a:ln w="9525">
                <a:noFill/>
                <a:miter lim="800000"/>
                <a:headEnd/>
                <a:tailEnd/>
              </a:ln>
            </p:spPr>
            <p:txBody>
              <a:bodyPr/>
              <a:lstStyle/>
              <a:p>
                <a:endParaRPr lang="en-US"/>
              </a:p>
            </p:txBody>
          </p:sp>
          <p:sp>
            <p:nvSpPr>
              <p:cNvPr id="226" name="Rectangle 709"/>
              <p:cNvSpPr>
                <a:spLocks noChangeArrowheads="1"/>
              </p:cNvSpPr>
              <p:nvPr/>
            </p:nvSpPr>
            <p:spPr bwMode="auto">
              <a:xfrm>
                <a:off x="2235" y="3470"/>
                <a:ext cx="1" cy="377"/>
              </a:xfrm>
              <a:prstGeom prst="rect">
                <a:avLst/>
              </a:prstGeom>
              <a:solidFill>
                <a:srgbClr val="8C8C8C"/>
              </a:solidFill>
              <a:ln w="9525">
                <a:noFill/>
                <a:miter lim="800000"/>
                <a:headEnd/>
                <a:tailEnd/>
              </a:ln>
            </p:spPr>
            <p:txBody>
              <a:bodyPr/>
              <a:lstStyle/>
              <a:p>
                <a:endParaRPr lang="en-US"/>
              </a:p>
            </p:txBody>
          </p:sp>
          <p:sp>
            <p:nvSpPr>
              <p:cNvPr id="227" name="Rectangle 710"/>
              <p:cNvSpPr>
                <a:spLocks noChangeArrowheads="1"/>
              </p:cNvSpPr>
              <p:nvPr/>
            </p:nvSpPr>
            <p:spPr bwMode="auto">
              <a:xfrm>
                <a:off x="2236" y="3470"/>
                <a:ext cx="0" cy="377"/>
              </a:xfrm>
              <a:prstGeom prst="rect">
                <a:avLst/>
              </a:prstGeom>
              <a:solidFill>
                <a:srgbClr val="8D8D8D"/>
              </a:solidFill>
              <a:ln w="9525">
                <a:noFill/>
                <a:miter lim="800000"/>
                <a:headEnd/>
                <a:tailEnd/>
              </a:ln>
            </p:spPr>
            <p:txBody>
              <a:bodyPr/>
              <a:lstStyle/>
              <a:p>
                <a:endParaRPr lang="en-US"/>
              </a:p>
            </p:txBody>
          </p:sp>
          <p:sp>
            <p:nvSpPr>
              <p:cNvPr id="228" name="Rectangle 711"/>
              <p:cNvSpPr>
                <a:spLocks noChangeArrowheads="1"/>
              </p:cNvSpPr>
              <p:nvPr/>
            </p:nvSpPr>
            <p:spPr bwMode="auto">
              <a:xfrm>
                <a:off x="2236" y="3470"/>
                <a:ext cx="2" cy="377"/>
              </a:xfrm>
              <a:prstGeom prst="rect">
                <a:avLst/>
              </a:prstGeom>
              <a:solidFill>
                <a:srgbClr val="8E8E8E"/>
              </a:solidFill>
              <a:ln w="9525">
                <a:noFill/>
                <a:miter lim="800000"/>
                <a:headEnd/>
                <a:tailEnd/>
              </a:ln>
            </p:spPr>
            <p:txBody>
              <a:bodyPr/>
              <a:lstStyle/>
              <a:p>
                <a:endParaRPr lang="en-US"/>
              </a:p>
            </p:txBody>
          </p:sp>
          <p:sp>
            <p:nvSpPr>
              <p:cNvPr id="229" name="Rectangle 712"/>
              <p:cNvSpPr>
                <a:spLocks noChangeArrowheads="1"/>
              </p:cNvSpPr>
              <p:nvPr/>
            </p:nvSpPr>
            <p:spPr bwMode="auto">
              <a:xfrm>
                <a:off x="2238" y="3470"/>
                <a:ext cx="2" cy="377"/>
              </a:xfrm>
              <a:prstGeom prst="rect">
                <a:avLst/>
              </a:prstGeom>
              <a:solidFill>
                <a:srgbClr val="8F8F8F"/>
              </a:solidFill>
              <a:ln w="9525">
                <a:noFill/>
                <a:miter lim="800000"/>
                <a:headEnd/>
                <a:tailEnd/>
              </a:ln>
            </p:spPr>
            <p:txBody>
              <a:bodyPr/>
              <a:lstStyle/>
              <a:p>
                <a:endParaRPr lang="en-US"/>
              </a:p>
            </p:txBody>
          </p:sp>
          <p:sp>
            <p:nvSpPr>
              <p:cNvPr id="230" name="Rectangle 713"/>
              <p:cNvSpPr>
                <a:spLocks noChangeArrowheads="1"/>
              </p:cNvSpPr>
              <p:nvPr/>
            </p:nvSpPr>
            <p:spPr bwMode="auto">
              <a:xfrm>
                <a:off x="2240" y="3470"/>
                <a:ext cx="0" cy="377"/>
              </a:xfrm>
              <a:prstGeom prst="rect">
                <a:avLst/>
              </a:prstGeom>
              <a:solidFill>
                <a:srgbClr val="909090"/>
              </a:solidFill>
              <a:ln w="9525">
                <a:noFill/>
                <a:miter lim="800000"/>
                <a:headEnd/>
                <a:tailEnd/>
              </a:ln>
            </p:spPr>
            <p:txBody>
              <a:bodyPr/>
              <a:lstStyle/>
              <a:p>
                <a:endParaRPr lang="en-US"/>
              </a:p>
            </p:txBody>
          </p:sp>
          <p:sp>
            <p:nvSpPr>
              <p:cNvPr id="231" name="Rectangle 714"/>
              <p:cNvSpPr>
                <a:spLocks noChangeArrowheads="1"/>
              </p:cNvSpPr>
              <p:nvPr/>
            </p:nvSpPr>
            <p:spPr bwMode="auto">
              <a:xfrm>
                <a:off x="2240" y="3470"/>
                <a:ext cx="2" cy="377"/>
              </a:xfrm>
              <a:prstGeom prst="rect">
                <a:avLst/>
              </a:prstGeom>
              <a:solidFill>
                <a:srgbClr val="919191"/>
              </a:solidFill>
              <a:ln w="9525">
                <a:noFill/>
                <a:miter lim="800000"/>
                <a:headEnd/>
                <a:tailEnd/>
              </a:ln>
            </p:spPr>
            <p:txBody>
              <a:bodyPr/>
              <a:lstStyle/>
              <a:p>
                <a:endParaRPr lang="en-US"/>
              </a:p>
            </p:txBody>
          </p:sp>
          <p:sp>
            <p:nvSpPr>
              <p:cNvPr id="232" name="Rectangle 715"/>
              <p:cNvSpPr>
                <a:spLocks noChangeArrowheads="1"/>
              </p:cNvSpPr>
              <p:nvPr/>
            </p:nvSpPr>
            <p:spPr bwMode="auto">
              <a:xfrm>
                <a:off x="2242" y="3470"/>
                <a:ext cx="0" cy="377"/>
              </a:xfrm>
              <a:prstGeom prst="rect">
                <a:avLst/>
              </a:prstGeom>
              <a:solidFill>
                <a:srgbClr val="929292"/>
              </a:solidFill>
              <a:ln w="9525">
                <a:noFill/>
                <a:miter lim="800000"/>
                <a:headEnd/>
                <a:tailEnd/>
              </a:ln>
            </p:spPr>
            <p:txBody>
              <a:bodyPr/>
              <a:lstStyle/>
              <a:p>
                <a:endParaRPr lang="en-US"/>
              </a:p>
            </p:txBody>
          </p:sp>
          <p:sp>
            <p:nvSpPr>
              <p:cNvPr id="233" name="Rectangle 716"/>
              <p:cNvSpPr>
                <a:spLocks noChangeArrowheads="1"/>
              </p:cNvSpPr>
              <p:nvPr/>
            </p:nvSpPr>
            <p:spPr bwMode="auto">
              <a:xfrm>
                <a:off x="2242" y="3470"/>
                <a:ext cx="1" cy="377"/>
              </a:xfrm>
              <a:prstGeom prst="rect">
                <a:avLst/>
              </a:prstGeom>
              <a:solidFill>
                <a:srgbClr val="939393"/>
              </a:solidFill>
              <a:ln w="9525">
                <a:noFill/>
                <a:miter lim="800000"/>
                <a:headEnd/>
                <a:tailEnd/>
              </a:ln>
            </p:spPr>
            <p:txBody>
              <a:bodyPr/>
              <a:lstStyle/>
              <a:p>
                <a:endParaRPr lang="en-US"/>
              </a:p>
            </p:txBody>
          </p:sp>
          <p:sp>
            <p:nvSpPr>
              <p:cNvPr id="234" name="Rectangle 717"/>
              <p:cNvSpPr>
                <a:spLocks noChangeArrowheads="1"/>
              </p:cNvSpPr>
              <p:nvPr/>
            </p:nvSpPr>
            <p:spPr bwMode="auto">
              <a:xfrm>
                <a:off x="2243" y="3470"/>
                <a:ext cx="2" cy="377"/>
              </a:xfrm>
              <a:prstGeom prst="rect">
                <a:avLst/>
              </a:prstGeom>
              <a:solidFill>
                <a:srgbClr val="949494"/>
              </a:solidFill>
              <a:ln w="9525">
                <a:noFill/>
                <a:miter lim="800000"/>
                <a:headEnd/>
                <a:tailEnd/>
              </a:ln>
            </p:spPr>
            <p:txBody>
              <a:bodyPr/>
              <a:lstStyle/>
              <a:p>
                <a:endParaRPr lang="en-US"/>
              </a:p>
            </p:txBody>
          </p:sp>
          <p:sp>
            <p:nvSpPr>
              <p:cNvPr id="235" name="Rectangle 718"/>
              <p:cNvSpPr>
                <a:spLocks noChangeArrowheads="1"/>
              </p:cNvSpPr>
              <p:nvPr/>
            </p:nvSpPr>
            <p:spPr bwMode="auto">
              <a:xfrm>
                <a:off x="2245" y="3470"/>
                <a:ext cx="0" cy="377"/>
              </a:xfrm>
              <a:prstGeom prst="rect">
                <a:avLst/>
              </a:prstGeom>
              <a:solidFill>
                <a:srgbClr val="959595"/>
              </a:solidFill>
              <a:ln w="9525">
                <a:noFill/>
                <a:miter lim="800000"/>
                <a:headEnd/>
                <a:tailEnd/>
              </a:ln>
            </p:spPr>
            <p:txBody>
              <a:bodyPr/>
              <a:lstStyle/>
              <a:p>
                <a:endParaRPr lang="en-US"/>
              </a:p>
            </p:txBody>
          </p:sp>
          <p:sp>
            <p:nvSpPr>
              <p:cNvPr id="236" name="Rectangle 719"/>
              <p:cNvSpPr>
                <a:spLocks noChangeArrowheads="1"/>
              </p:cNvSpPr>
              <p:nvPr/>
            </p:nvSpPr>
            <p:spPr bwMode="auto">
              <a:xfrm>
                <a:off x="2245" y="3470"/>
                <a:ext cx="2" cy="377"/>
              </a:xfrm>
              <a:prstGeom prst="rect">
                <a:avLst/>
              </a:prstGeom>
              <a:solidFill>
                <a:srgbClr val="969696"/>
              </a:solidFill>
              <a:ln w="9525">
                <a:noFill/>
                <a:miter lim="800000"/>
                <a:headEnd/>
                <a:tailEnd/>
              </a:ln>
            </p:spPr>
            <p:txBody>
              <a:bodyPr/>
              <a:lstStyle/>
              <a:p>
                <a:endParaRPr lang="en-US"/>
              </a:p>
            </p:txBody>
          </p:sp>
          <p:sp>
            <p:nvSpPr>
              <p:cNvPr id="237" name="Rectangle 720"/>
              <p:cNvSpPr>
                <a:spLocks noChangeArrowheads="1"/>
              </p:cNvSpPr>
              <p:nvPr/>
            </p:nvSpPr>
            <p:spPr bwMode="auto">
              <a:xfrm>
                <a:off x="2247" y="3470"/>
                <a:ext cx="0" cy="377"/>
              </a:xfrm>
              <a:prstGeom prst="rect">
                <a:avLst/>
              </a:prstGeom>
              <a:solidFill>
                <a:srgbClr val="979797"/>
              </a:solidFill>
              <a:ln w="9525">
                <a:noFill/>
                <a:miter lim="800000"/>
                <a:headEnd/>
                <a:tailEnd/>
              </a:ln>
            </p:spPr>
            <p:txBody>
              <a:bodyPr/>
              <a:lstStyle/>
              <a:p>
                <a:endParaRPr lang="en-US"/>
              </a:p>
            </p:txBody>
          </p:sp>
          <p:sp>
            <p:nvSpPr>
              <p:cNvPr id="238" name="Rectangle 721"/>
              <p:cNvSpPr>
                <a:spLocks noChangeArrowheads="1"/>
              </p:cNvSpPr>
              <p:nvPr/>
            </p:nvSpPr>
            <p:spPr bwMode="auto">
              <a:xfrm>
                <a:off x="2247" y="3470"/>
                <a:ext cx="2" cy="377"/>
              </a:xfrm>
              <a:prstGeom prst="rect">
                <a:avLst/>
              </a:prstGeom>
              <a:solidFill>
                <a:srgbClr val="989898"/>
              </a:solidFill>
              <a:ln w="9525">
                <a:noFill/>
                <a:miter lim="800000"/>
                <a:headEnd/>
                <a:tailEnd/>
              </a:ln>
            </p:spPr>
            <p:txBody>
              <a:bodyPr/>
              <a:lstStyle/>
              <a:p>
                <a:endParaRPr lang="en-US"/>
              </a:p>
            </p:txBody>
          </p:sp>
          <p:sp>
            <p:nvSpPr>
              <p:cNvPr id="239" name="Rectangle 722"/>
              <p:cNvSpPr>
                <a:spLocks noChangeArrowheads="1"/>
              </p:cNvSpPr>
              <p:nvPr/>
            </p:nvSpPr>
            <p:spPr bwMode="auto">
              <a:xfrm>
                <a:off x="2249" y="3470"/>
                <a:ext cx="1" cy="377"/>
              </a:xfrm>
              <a:prstGeom prst="rect">
                <a:avLst/>
              </a:prstGeom>
              <a:solidFill>
                <a:srgbClr val="999999"/>
              </a:solidFill>
              <a:ln w="9525">
                <a:noFill/>
                <a:miter lim="800000"/>
                <a:headEnd/>
                <a:tailEnd/>
              </a:ln>
            </p:spPr>
            <p:txBody>
              <a:bodyPr/>
              <a:lstStyle/>
              <a:p>
                <a:endParaRPr lang="en-US"/>
              </a:p>
            </p:txBody>
          </p:sp>
          <p:sp>
            <p:nvSpPr>
              <p:cNvPr id="240" name="Rectangle 723"/>
              <p:cNvSpPr>
                <a:spLocks noChangeArrowheads="1"/>
              </p:cNvSpPr>
              <p:nvPr/>
            </p:nvSpPr>
            <p:spPr bwMode="auto">
              <a:xfrm>
                <a:off x="2250" y="3470"/>
                <a:ext cx="0" cy="377"/>
              </a:xfrm>
              <a:prstGeom prst="rect">
                <a:avLst/>
              </a:prstGeom>
              <a:solidFill>
                <a:srgbClr val="9A9A9A"/>
              </a:solidFill>
              <a:ln w="9525">
                <a:noFill/>
                <a:miter lim="800000"/>
                <a:headEnd/>
                <a:tailEnd/>
              </a:ln>
            </p:spPr>
            <p:txBody>
              <a:bodyPr/>
              <a:lstStyle/>
              <a:p>
                <a:endParaRPr lang="en-US"/>
              </a:p>
            </p:txBody>
          </p:sp>
          <p:sp>
            <p:nvSpPr>
              <p:cNvPr id="241" name="Rectangle 724"/>
              <p:cNvSpPr>
                <a:spLocks noChangeArrowheads="1"/>
              </p:cNvSpPr>
              <p:nvPr/>
            </p:nvSpPr>
            <p:spPr bwMode="auto">
              <a:xfrm>
                <a:off x="2250" y="3470"/>
                <a:ext cx="2" cy="377"/>
              </a:xfrm>
              <a:prstGeom prst="rect">
                <a:avLst/>
              </a:prstGeom>
              <a:solidFill>
                <a:srgbClr val="9B9B9B"/>
              </a:solidFill>
              <a:ln w="9525">
                <a:noFill/>
                <a:miter lim="800000"/>
                <a:headEnd/>
                <a:tailEnd/>
              </a:ln>
            </p:spPr>
            <p:txBody>
              <a:bodyPr/>
              <a:lstStyle/>
              <a:p>
                <a:endParaRPr lang="en-US"/>
              </a:p>
            </p:txBody>
          </p:sp>
          <p:sp>
            <p:nvSpPr>
              <p:cNvPr id="242" name="Rectangle 725"/>
              <p:cNvSpPr>
                <a:spLocks noChangeArrowheads="1"/>
              </p:cNvSpPr>
              <p:nvPr/>
            </p:nvSpPr>
            <p:spPr bwMode="auto">
              <a:xfrm>
                <a:off x="2252" y="3470"/>
                <a:ext cx="0" cy="377"/>
              </a:xfrm>
              <a:prstGeom prst="rect">
                <a:avLst/>
              </a:prstGeom>
              <a:solidFill>
                <a:srgbClr val="9C9C9C"/>
              </a:solidFill>
              <a:ln w="9525">
                <a:noFill/>
                <a:miter lim="800000"/>
                <a:headEnd/>
                <a:tailEnd/>
              </a:ln>
            </p:spPr>
            <p:txBody>
              <a:bodyPr/>
              <a:lstStyle/>
              <a:p>
                <a:endParaRPr lang="en-US"/>
              </a:p>
            </p:txBody>
          </p:sp>
          <p:sp>
            <p:nvSpPr>
              <p:cNvPr id="243" name="Rectangle 726"/>
              <p:cNvSpPr>
                <a:spLocks noChangeArrowheads="1"/>
              </p:cNvSpPr>
              <p:nvPr/>
            </p:nvSpPr>
            <p:spPr bwMode="auto">
              <a:xfrm>
                <a:off x="2252" y="3470"/>
                <a:ext cx="2" cy="377"/>
              </a:xfrm>
              <a:prstGeom prst="rect">
                <a:avLst/>
              </a:prstGeom>
              <a:solidFill>
                <a:srgbClr val="9D9D9D"/>
              </a:solidFill>
              <a:ln w="9525">
                <a:noFill/>
                <a:miter lim="800000"/>
                <a:headEnd/>
                <a:tailEnd/>
              </a:ln>
            </p:spPr>
            <p:txBody>
              <a:bodyPr/>
              <a:lstStyle/>
              <a:p>
                <a:endParaRPr lang="en-US"/>
              </a:p>
            </p:txBody>
          </p:sp>
          <p:sp>
            <p:nvSpPr>
              <p:cNvPr id="244" name="Rectangle 727"/>
              <p:cNvSpPr>
                <a:spLocks noChangeArrowheads="1"/>
              </p:cNvSpPr>
              <p:nvPr/>
            </p:nvSpPr>
            <p:spPr bwMode="auto">
              <a:xfrm>
                <a:off x="2254" y="3470"/>
                <a:ext cx="2" cy="377"/>
              </a:xfrm>
              <a:prstGeom prst="rect">
                <a:avLst/>
              </a:prstGeom>
              <a:solidFill>
                <a:srgbClr val="9E9E9E"/>
              </a:solidFill>
              <a:ln w="9525">
                <a:noFill/>
                <a:miter lim="800000"/>
                <a:headEnd/>
                <a:tailEnd/>
              </a:ln>
            </p:spPr>
            <p:txBody>
              <a:bodyPr/>
              <a:lstStyle/>
              <a:p>
                <a:endParaRPr lang="en-US"/>
              </a:p>
            </p:txBody>
          </p:sp>
          <p:sp>
            <p:nvSpPr>
              <p:cNvPr id="245" name="Rectangle 728"/>
              <p:cNvSpPr>
                <a:spLocks noChangeArrowheads="1"/>
              </p:cNvSpPr>
              <p:nvPr/>
            </p:nvSpPr>
            <p:spPr bwMode="auto">
              <a:xfrm>
                <a:off x="2256" y="3470"/>
                <a:ext cx="0" cy="377"/>
              </a:xfrm>
              <a:prstGeom prst="rect">
                <a:avLst/>
              </a:prstGeom>
              <a:solidFill>
                <a:srgbClr val="9F9F9F"/>
              </a:solidFill>
              <a:ln w="9525">
                <a:noFill/>
                <a:miter lim="800000"/>
                <a:headEnd/>
                <a:tailEnd/>
              </a:ln>
            </p:spPr>
            <p:txBody>
              <a:bodyPr/>
              <a:lstStyle/>
              <a:p>
                <a:endParaRPr lang="en-US"/>
              </a:p>
            </p:txBody>
          </p:sp>
          <p:sp>
            <p:nvSpPr>
              <p:cNvPr id="246" name="Rectangle 729"/>
              <p:cNvSpPr>
                <a:spLocks noChangeArrowheads="1"/>
              </p:cNvSpPr>
              <p:nvPr/>
            </p:nvSpPr>
            <p:spPr bwMode="auto">
              <a:xfrm>
                <a:off x="2256" y="3470"/>
                <a:ext cx="1" cy="377"/>
              </a:xfrm>
              <a:prstGeom prst="rect">
                <a:avLst/>
              </a:prstGeom>
              <a:solidFill>
                <a:srgbClr val="A0A0A0"/>
              </a:solidFill>
              <a:ln w="9525">
                <a:noFill/>
                <a:miter lim="800000"/>
                <a:headEnd/>
                <a:tailEnd/>
              </a:ln>
            </p:spPr>
            <p:txBody>
              <a:bodyPr/>
              <a:lstStyle/>
              <a:p>
                <a:endParaRPr lang="en-US"/>
              </a:p>
            </p:txBody>
          </p:sp>
          <p:sp>
            <p:nvSpPr>
              <p:cNvPr id="247" name="Rectangle 730"/>
              <p:cNvSpPr>
                <a:spLocks noChangeArrowheads="1"/>
              </p:cNvSpPr>
              <p:nvPr/>
            </p:nvSpPr>
            <p:spPr bwMode="auto">
              <a:xfrm>
                <a:off x="2257" y="3470"/>
                <a:ext cx="2" cy="377"/>
              </a:xfrm>
              <a:prstGeom prst="rect">
                <a:avLst/>
              </a:prstGeom>
              <a:solidFill>
                <a:srgbClr val="A1A1A1"/>
              </a:solidFill>
              <a:ln w="9525">
                <a:noFill/>
                <a:miter lim="800000"/>
                <a:headEnd/>
                <a:tailEnd/>
              </a:ln>
            </p:spPr>
            <p:txBody>
              <a:bodyPr/>
              <a:lstStyle/>
              <a:p>
                <a:endParaRPr lang="en-US"/>
              </a:p>
            </p:txBody>
          </p:sp>
          <p:sp>
            <p:nvSpPr>
              <p:cNvPr id="248" name="Rectangle 731"/>
              <p:cNvSpPr>
                <a:spLocks noChangeArrowheads="1"/>
              </p:cNvSpPr>
              <p:nvPr/>
            </p:nvSpPr>
            <p:spPr bwMode="auto">
              <a:xfrm>
                <a:off x="2259" y="3470"/>
                <a:ext cx="0" cy="377"/>
              </a:xfrm>
              <a:prstGeom prst="rect">
                <a:avLst/>
              </a:prstGeom>
              <a:solidFill>
                <a:srgbClr val="A2A2A2"/>
              </a:solidFill>
              <a:ln w="9525">
                <a:noFill/>
                <a:miter lim="800000"/>
                <a:headEnd/>
                <a:tailEnd/>
              </a:ln>
            </p:spPr>
            <p:txBody>
              <a:bodyPr/>
              <a:lstStyle/>
              <a:p>
                <a:endParaRPr lang="en-US"/>
              </a:p>
            </p:txBody>
          </p:sp>
          <p:sp>
            <p:nvSpPr>
              <p:cNvPr id="249" name="Rectangle 732"/>
              <p:cNvSpPr>
                <a:spLocks noChangeArrowheads="1"/>
              </p:cNvSpPr>
              <p:nvPr/>
            </p:nvSpPr>
            <p:spPr bwMode="auto">
              <a:xfrm>
                <a:off x="2259" y="3470"/>
                <a:ext cx="2" cy="377"/>
              </a:xfrm>
              <a:prstGeom prst="rect">
                <a:avLst/>
              </a:prstGeom>
              <a:solidFill>
                <a:srgbClr val="A3A3A3"/>
              </a:solidFill>
              <a:ln w="9525">
                <a:noFill/>
                <a:miter lim="800000"/>
                <a:headEnd/>
                <a:tailEnd/>
              </a:ln>
            </p:spPr>
            <p:txBody>
              <a:bodyPr/>
              <a:lstStyle/>
              <a:p>
                <a:endParaRPr lang="en-US"/>
              </a:p>
            </p:txBody>
          </p:sp>
          <p:sp>
            <p:nvSpPr>
              <p:cNvPr id="250" name="Rectangle 733"/>
              <p:cNvSpPr>
                <a:spLocks noChangeArrowheads="1"/>
              </p:cNvSpPr>
              <p:nvPr/>
            </p:nvSpPr>
            <p:spPr bwMode="auto">
              <a:xfrm>
                <a:off x="2261" y="3470"/>
                <a:ext cx="0" cy="377"/>
              </a:xfrm>
              <a:prstGeom prst="rect">
                <a:avLst/>
              </a:prstGeom>
              <a:solidFill>
                <a:srgbClr val="A4A4A4"/>
              </a:solidFill>
              <a:ln w="9525">
                <a:noFill/>
                <a:miter lim="800000"/>
                <a:headEnd/>
                <a:tailEnd/>
              </a:ln>
            </p:spPr>
            <p:txBody>
              <a:bodyPr/>
              <a:lstStyle/>
              <a:p>
                <a:endParaRPr lang="en-US"/>
              </a:p>
            </p:txBody>
          </p:sp>
          <p:sp>
            <p:nvSpPr>
              <p:cNvPr id="251" name="Rectangle 734"/>
              <p:cNvSpPr>
                <a:spLocks noChangeArrowheads="1"/>
              </p:cNvSpPr>
              <p:nvPr/>
            </p:nvSpPr>
            <p:spPr bwMode="auto">
              <a:xfrm>
                <a:off x="2261" y="3470"/>
                <a:ext cx="2" cy="377"/>
              </a:xfrm>
              <a:prstGeom prst="rect">
                <a:avLst/>
              </a:prstGeom>
              <a:solidFill>
                <a:srgbClr val="A5A5A5"/>
              </a:solidFill>
              <a:ln w="9525">
                <a:noFill/>
                <a:miter lim="800000"/>
                <a:headEnd/>
                <a:tailEnd/>
              </a:ln>
            </p:spPr>
            <p:txBody>
              <a:bodyPr/>
              <a:lstStyle/>
              <a:p>
                <a:endParaRPr lang="en-US"/>
              </a:p>
            </p:txBody>
          </p:sp>
          <p:sp>
            <p:nvSpPr>
              <p:cNvPr id="252" name="Rectangle 735"/>
              <p:cNvSpPr>
                <a:spLocks noChangeArrowheads="1"/>
              </p:cNvSpPr>
              <p:nvPr/>
            </p:nvSpPr>
            <p:spPr bwMode="auto">
              <a:xfrm>
                <a:off x="2263" y="3470"/>
                <a:ext cx="2" cy="377"/>
              </a:xfrm>
              <a:prstGeom prst="rect">
                <a:avLst/>
              </a:prstGeom>
              <a:solidFill>
                <a:srgbClr val="A6A6A6"/>
              </a:solidFill>
              <a:ln w="9525">
                <a:noFill/>
                <a:miter lim="800000"/>
                <a:headEnd/>
                <a:tailEnd/>
              </a:ln>
            </p:spPr>
            <p:txBody>
              <a:bodyPr/>
              <a:lstStyle/>
              <a:p>
                <a:endParaRPr lang="en-US"/>
              </a:p>
            </p:txBody>
          </p:sp>
          <p:sp>
            <p:nvSpPr>
              <p:cNvPr id="253" name="Rectangle 736"/>
              <p:cNvSpPr>
                <a:spLocks noChangeArrowheads="1"/>
              </p:cNvSpPr>
              <p:nvPr/>
            </p:nvSpPr>
            <p:spPr bwMode="auto">
              <a:xfrm>
                <a:off x="2265" y="3470"/>
                <a:ext cx="0" cy="377"/>
              </a:xfrm>
              <a:prstGeom prst="rect">
                <a:avLst/>
              </a:prstGeom>
              <a:solidFill>
                <a:srgbClr val="A7A7A7"/>
              </a:solidFill>
              <a:ln w="9525">
                <a:noFill/>
                <a:miter lim="800000"/>
                <a:headEnd/>
                <a:tailEnd/>
              </a:ln>
            </p:spPr>
            <p:txBody>
              <a:bodyPr/>
              <a:lstStyle/>
              <a:p>
                <a:endParaRPr lang="en-US"/>
              </a:p>
            </p:txBody>
          </p:sp>
          <p:sp>
            <p:nvSpPr>
              <p:cNvPr id="254" name="Rectangle 737"/>
              <p:cNvSpPr>
                <a:spLocks noChangeArrowheads="1"/>
              </p:cNvSpPr>
              <p:nvPr/>
            </p:nvSpPr>
            <p:spPr bwMode="auto">
              <a:xfrm>
                <a:off x="2265" y="3470"/>
                <a:ext cx="1" cy="377"/>
              </a:xfrm>
              <a:prstGeom prst="rect">
                <a:avLst/>
              </a:prstGeom>
              <a:solidFill>
                <a:srgbClr val="A8A8A8"/>
              </a:solidFill>
              <a:ln w="9525">
                <a:noFill/>
                <a:miter lim="800000"/>
                <a:headEnd/>
                <a:tailEnd/>
              </a:ln>
            </p:spPr>
            <p:txBody>
              <a:bodyPr/>
              <a:lstStyle/>
              <a:p>
                <a:endParaRPr lang="en-US"/>
              </a:p>
            </p:txBody>
          </p:sp>
          <p:grpSp>
            <p:nvGrpSpPr>
              <p:cNvPr id="9" name="Group 1775"/>
              <p:cNvGrpSpPr>
                <a:grpSpLocks/>
              </p:cNvGrpSpPr>
              <p:nvPr/>
            </p:nvGrpSpPr>
            <p:grpSpPr bwMode="auto">
              <a:xfrm>
                <a:off x="1941" y="2160"/>
                <a:ext cx="1415" cy="1729"/>
                <a:chOff x="1941" y="2160"/>
                <a:chExt cx="1415" cy="1729"/>
              </a:xfrm>
            </p:grpSpPr>
            <p:grpSp>
              <p:nvGrpSpPr>
                <p:cNvPr id="255" name="Group 738"/>
                <p:cNvGrpSpPr>
                  <a:grpSpLocks/>
                </p:cNvGrpSpPr>
                <p:nvPr/>
              </p:nvGrpSpPr>
              <p:grpSpPr bwMode="auto">
                <a:xfrm>
                  <a:off x="1941" y="2413"/>
                  <a:ext cx="1224" cy="1436"/>
                  <a:chOff x="1941" y="2601"/>
                  <a:chExt cx="1224" cy="1436"/>
                </a:xfrm>
              </p:grpSpPr>
              <p:sp>
                <p:nvSpPr>
                  <p:cNvPr id="463" name="Rectangle 739"/>
                  <p:cNvSpPr>
                    <a:spLocks noChangeArrowheads="1"/>
                  </p:cNvSpPr>
                  <p:nvPr/>
                </p:nvSpPr>
                <p:spPr bwMode="auto">
                  <a:xfrm>
                    <a:off x="2266" y="3658"/>
                    <a:ext cx="0" cy="377"/>
                  </a:xfrm>
                  <a:prstGeom prst="rect">
                    <a:avLst/>
                  </a:prstGeom>
                  <a:solidFill>
                    <a:srgbClr val="A9A9A9"/>
                  </a:solidFill>
                  <a:ln w="9525">
                    <a:noFill/>
                    <a:miter lim="800000"/>
                    <a:headEnd/>
                    <a:tailEnd/>
                  </a:ln>
                </p:spPr>
                <p:txBody>
                  <a:bodyPr/>
                  <a:lstStyle/>
                  <a:p>
                    <a:endParaRPr lang="en-US"/>
                  </a:p>
                </p:txBody>
              </p:sp>
              <p:sp>
                <p:nvSpPr>
                  <p:cNvPr id="464" name="Rectangle 740"/>
                  <p:cNvSpPr>
                    <a:spLocks noChangeArrowheads="1"/>
                  </p:cNvSpPr>
                  <p:nvPr/>
                </p:nvSpPr>
                <p:spPr bwMode="auto">
                  <a:xfrm>
                    <a:off x="2266" y="3658"/>
                    <a:ext cx="2" cy="377"/>
                  </a:xfrm>
                  <a:prstGeom prst="rect">
                    <a:avLst/>
                  </a:prstGeom>
                  <a:solidFill>
                    <a:srgbClr val="AAAAAA"/>
                  </a:solidFill>
                  <a:ln w="9525">
                    <a:noFill/>
                    <a:miter lim="800000"/>
                    <a:headEnd/>
                    <a:tailEnd/>
                  </a:ln>
                </p:spPr>
                <p:txBody>
                  <a:bodyPr/>
                  <a:lstStyle/>
                  <a:p>
                    <a:endParaRPr lang="en-US"/>
                  </a:p>
                </p:txBody>
              </p:sp>
              <p:sp>
                <p:nvSpPr>
                  <p:cNvPr id="465" name="Rectangle 741"/>
                  <p:cNvSpPr>
                    <a:spLocks noChangeArrowheads="1"/>
                  </p:cNvSpPr>
                  <p:nvPr/>
                </p:nvSpPr>
                <p:spPr bwMode="auto">
                  <a:xfrm>
                    <a:off x="2268" y="3658"/>
                    <a:ext cx="2" cy="377"/>
                  </a:xfrm>
                  <a:prstGeom prst="rect">
                    <a:avLst/>
                  </a:prstGeom>
                  <a:solidFill>
                    <a:srgbClr val="ABABAB"/>
                  </a:solidFill>
                  <a:ln w="9525">
                    <a:noFill/>
                    <a:miter lim="800000"/>
                    <a:headEnd/>
                    <a:tailEnd/>
                  </a:ln>
                </p:spPr>
                <p:txBody>
                  <a:bodyPr/>
                  <a:lstStyle/>
                  <a:p>
                    <a:endParaRPr lang="en-US"/>
                  </a:p>
                </p:txBody>
              </p:sp>
              <p:sp>
                <p:nvSpPr>
                  <p:cNvPr id="466" name="Rectangle 742"/>
                  <p:cNvSpPr>
                    <a:spLocks noChangeArrowheads="1"/>
                  </p:cNvSpPr>
                  <p:nvPr/>
                </p:nvSpPr>
                <p:spPr bwMode="auto">
                  <a:xfrm>
                    <a:off x="2270" y="3658"/>
                    <a:ext cx="0" cy="377"/>
                  </a:xfrm>
                  <a:prstGeom prst="rect">
                    <a:avLst/>
                  </a:prstGeom>
                  <a:solidFill>
                    <a:srgbClr val="ACACAC"/>
                  </a:solidFill>
                  <a:ln w="9525">
                    <a:noFill/>
                    <a:miter lim="800000"/>
                    <a:headEnd/>
                    <a:tailEnd/>
                  </a:ln>
                </p:spPr>
                <p:txBody>
                  <a:bodyPr/>
                  <a:lstStyle/>
                  <a:p>
                    <a:endParaRPr lang="en-US"/>
                  </a:p>
                </p:txBody>
              </p:sp>
              <p:sp>
                <p:nvSpPr>
                  <p:cNvPr id="467" name="Rectangle 743"/>
                  <p:cNvSpPr>
                    <a:spLocks noChangeArrowheads="1"/>
                  </p:cNvSpPr>
                  <p:nvPr/>
                </p:nvSpPr>
                <p:spPr bwMode="auto">
                  <a:xfrm>
                    <a:off x="2270" y="3658"/>
                    <a:ext cx="2" cy="377"/>
                  </a:xfrm>
                  <a:prstGeom prst="rect">
                    <a:avLst/>
                  </a:prstGeom>
                  <a:solidFill>
                    <a:srgbClr val="ADADAD"/>
                  </a:solidFill>
                  <a:ln w="9525">
                    <a:noFill/>
                    <a:miter lim="800000"/>
                    <a:headEnd/>
                    <a:tailEnd/>
                  </a:ln>
                </p:spPr>
                <p:txBody>
                  <a:bodyPr/>
                  <a:lstStyle/>
                  <a:p>
                    <a:endParaRPr lang="en-US"/>
                  </a:p>
                </p:txBody>
              </p:sp>
              <p:sp>
                <p:nvSpPr>
                  <p:cNvPr id="468" name="Rectangle 744"/>
                  <p:cNvSpPr>
                    <a:spLocks noChangeArrowheads="1"/>
                  </p:cNvSpPr>
                  <p:nvPr/>
                </p:nvSpPr>
                <p:spPr bwMode="auto">
                  <a:xfrm>
                    <a:off x="2272" y="3658"/>
                    <a:ext cx="0" cy="377"/>
                  </a:xfrm>
                  <a:prstGeom prst="rect">
                    <a:avLst/>
                  </a:prstGeom>
                  <a:solidFill>
                    <a:srgbClr val="AEAEAE"/>
                  </a:solidFill>
                  <a:ln w="9525">
                    <a:noFill/>
                    <a:miter lim="800000"/>
                    <a:headEnd/>
                    <a:tailEnd/>
                  </a:ln>
                </p:spPr>
                <p:txBody>
                  <a:bodyPr/>
                  <a:lstStyle/>
                  <a:p>
                    <a:endParaRPr lang="en-US"/>
                  </a:p>
                </p:txBody>
              </p:sp>
              <p:sp>
                <p:nvSpPr>
                  <p:cNvPr id="469" name="Rectangle 745"/>
                  <p:cNvSpPr>
                    <a:spLocks noChangeArrowheads="1"/>
                  </p:cNvSpPr>
                  <p:nvPr/>
                </p:nvSpPr>
                <p:spPr bwMode="auto">
                  <a:xfrm>
                    <a:off x="2272" y="3658"/>
                    <a:ext cx="1" cy="377"/>
                  </a:xfrm>
                  <a:prstGeom prst="rect">
                    <a:avLst/>
                  </a:prstGeom>
                  <a:solidFill>
                    <a:srgbClr val="AFAFAF"/>
                  </a:solidFill>
                  <a:ln w="9525">
                    <a:noFill/>
                    <a:miter lim="800000"/>
                    <a:headEnd/>
                    <a:tailEnd/>
                  </a:ln>
                </p:spPr>
                <p:txBody>
                  <a:bodyPr/>
                  <a:lstStyle/>
                  <a:p>
                    <a:endParaRPr lang="en-US"/>
                  </a:p>
                </p:txBody>
              </p:sp>
              <p:sp>
                <p:nvSpPr>
                  <p:cNvPr id="470" name="Rectangle 746"/>
                  <p:cNvSpPr>
                    <a:spLocks noChangeArrowheads="1"/>
                  </p:cNvSpPr>
                  <p:nvPr/>
                </p:nvSpPr>
                <p:spPr bwMode="auto">
                  <a:xfrm>
                    <a:off x="2273" y="3658"/>
                    <a:ext cx="2" cy="377"/>
                  </a:xfrm>
                  <a:prstGeom prst="rect">
                    <a:avLst/>
                  </a:prstGeom>
                  <a:solidFill>
                    <a:srgbClr val="B0B0B0"/>
                  </a:solidFill>
                  <a:ln w="9525">
                    <a:noFill/>
                    <a:miter lim="800000"/>
                    <a:headEnd/>
                    <a:tailEnd/>
                  </a:ln>
                </p:spPr>
                <p:txBody>
                  <a:bodyPr/>
                  <a:lstStyle/>
                  <a:p>
                    <a:endParaRPr lang="en-US"/>
                  </a:p>
                </p:txBody>
              </p:sp>
              <p:sp>
                <p:nvSpPr>
                  <p:cNvPr id="471" name="Rectangle 747"/>
                  <p:cNvSpPr>
                    <a:spLocks noChangeArrowheads="1"/>
                  </p:cNvSpPr>
                  <p:nvPr/>
                </p:nvSpPr>
                <p:spPr bwMode="auto">
                  <a:xfrm>
                    <a:off x="2275" y="3658"/>
                    <a:ext cx="0" cy="377"/>
                  </a:xfrm>
                  <a:prstGeom prst="rect">
                    <a:avLst/>
                  </a:prstGeom>
                  <a:solidFill>
                    <a:srgbClr val="B1B1B1"/>
                  </a:solidFill>
                  <a:ln w="9525">
                    <a:noFill/>
                    <a:miter lim="800000"/>
                    <a:headEnd/>
                    <a:tailEnd/>
                  </a:ln>
                </p:spPr>
                <p:txBody>
                  <a:bodyPr/>
                  <a:lstStyle/>
                  <a:p>
                    <a:endParaRPr lang="en-US"/>
                  </a:p>
                </p:txBody>
              </p:sp>
              <p:sp>
                <p:nvSpPr>
                  <p:cNvPr id="472" name="Rectangle 748"/>
                  <p:cNvSpPr>
                    <a:spLocks noChangeArrowheads="1"/>
                  </p:cNvSpPr>
                  <p:nvPr/>
                </p:nvSpPr>
                <p:spPr bwMode="auto">
                  <a:xfrm>
                    <a:off x="2275" y="3658"/>
                    <a:ext cx="2" cy="377"/>
                  </a:xfrm>
                  <a:prstGeom prst="rect">
                    <a:avLst/>
                  </a:prstGeom>
                  <a:solidFill>
                    <a:srgbClr val="B2B2B2"/>
                  </a:solidFill>
                  <a:ln w="9525">
                    <a:noFill/>
                    <a:miter lim="800000"/>
                    <a:headEnd/>
                    <a:tailEnd/>
                  </a:ln>
                </p:spPr>
                <p:txBody>
                  <a:bodyPr/>
                  <a:lstStyle/>
                  <a:p>
                    <a:endParaRPr lang="en-US"/>
                  </a:p>
                </p:txBody>
              </p:sp>
              <p:sp>
                <p:nvSpPr>
                  <p:cNvPr id="473" name="Rectangle 749"/>
                  <p:cNvSpPr>
                    <a:spLocks noChangeArrowheads="1"/>
                  </p:cNvSpPr>
                  <p:nvPr/>
                </p:nvSpPr>
                <p:spPr bwMode="auto">
                  <a:xfrm>
                    <a:off x="2277" y="3658"/>
                    <a:ext cx="0" cy="377"/>
                  </a:xfrm>
                  <a:prstGeom prst="rect">
                    <a:avLst/>
                  </a:prstGeom>
                  <a:solidFill>
                    <a:srgbClr val="B3B3B3"/>
                  </a:solidFill>
                  <a:ln w="9525">
                    <a:noFill/>
                    <a:miter lim="800000"/>
                    <a:headEnd/>
                    <a:tailEnd/>
                  </a:ln>
                </p:spPr>
                <p:txBody>
                  <a:bodyPr/>
                  <a:lstStyle/>
                  <a:p>
                    <a:endParaRPr lang="en-US"/>
                  </a:p>
                </p:txBody>
              </p:sp>
              <p:sp>
                <p:nvSpPr>
                  <p:cNvPr id="474" name="Rectangle 750"/>
                  <p:cNvSpPr>
                    <a:spLocks noChangeArrowheads="1"/>
                  </p:cNvSpPr>
                  <p:nvPr/>
                </p:nvSpPr>
                <p:spPr bwMode="auto">
                  <a:xfrm>
                    <a:off x="2277" y="3658"/>
                    <a:ext cx="2" cy="377"/>
                  </a:xfrm>
                  <a:prstGeom prst="rect">
                    <a:avLst/>
                  </a:prstGeom>
                  <a:solidFill>
                    <a:srgbClr val="B4B4B4"/>
                  </a:solidFill>
                  <a:ln w="9525">
                    <a:noFill/>
                    <a:miter lim="800000"/>
                    <a:headEnd/>
                    <a:tailEnd/>
                  </a:ln>
                </p:spPr>
                <p:txBody>
                  <a:bodyPr/>
                  <a:lstStyle/>
                  <a:p>
                    <a:endParaRPr lang="en-US"/>
                  </a:p>
                </p:txBody>
              </p:sp>
              <p:sp>
                <p:nvSpPr>
                  <p:cNvPr id="475" name="Rectangle 751"/>
                  <p:cNvSpPr>
                    <a:spLocks noChangeArrowheads="1"/>
                  </p:cNvSpPr>
                  <p:nvPr/>
                </p:nvSpPr>
                <p:spPr bwMode="auto">
                  <a:xfrm>
                    <a:off x="2279" y="3658"/>
                    <a:ext cx="1" cy="377"/>
                  </a:xfrm>
                  <a:prstGeom prst="rect">
                    <a:avLst/>
                  </a:prstGeom>
                  <a:solidFill>
                    <a:srgbClr val="B5B5B5"/>
                  </a:solidFill>
                  <a:ln w="9525">
                    <a:noFill/>
                    <a:miter lim="800000"/>
                    <a:headEnd/>
                    <a:tailEnd/>
                  </a:ln>
                </p:spPr>
                <p:txBody>
                  <a:bodyPr/>
                  <a:lstStyle/>
                  <a:p>
                    <a:endParaRPr lang="en-US"/>
                  </a:p>
                </p:txBody>
              </p:sp>
              <p:sp>
                <p:nvSpPr>
                  <p:cNvPr id="476" name="Rectangle 752"/>
                  <p:cNvSpPr>
                    <a:spLocks noChangeArrowheads="1"/>
                  </p:cNvSpPr>
                  <p:nvPr/>
                </p:nvSpPr>
                <p:spPr bwMode="auto">
                  <a:xfrm>
                    <a:off x="2280" y="3658"/>
                    <a:ext cx="0" cy="377"/>
                  </a:xfrm>
                  <a:prstGeom prst="rect">
                    <a:avLst/>
                  </a:prstGeom>
                  <a:solidFill>
                    <a:srgbClr val="B6B6B6"/>
                  </a:solidFill>
                  <a:ln w="9525">
                    <a:noFill/>
                    <a:miter lim="800000"/>
                    <a:headEnd/>
                    <a:tailEnd/>
                  </a:ln>
                </p:spPr>
                <p:txBody>
                  <a:bodyPr/>
                  <a:lstStyle/>
                  <a:p>
                    <a:endParaRPr lang="en-US"/>
                  </a:p>
                </p:txBody>
              </p:sp>
              <p:sp>
                <p:nvSpPr>
                  <p:cNvPr id="477" name="Rectangle 753"/>
                  <p:cNvSpPr>
                    <a:spLocks noChangeArrowheads="1"/>
                  </p:cNvSpPr>
                  <p:nvPr/>
                </p:nvSpPr>
                <p:spPr bwMode="auto">
                  <a:xfrm>
                    <a:off x="2280" y="3658"/>
                    <a:ext cx="2" cy="377"/>
                  </a:xfrm>
                  <a:prstGeom prst="rect">
                    <a:avLst/>
                  </a:prstGeom>
                  <a:solidFill>
                    <a:srgbClr val="B7B7B7"/>
                  </a:solidFill>
                  <a:ln w="9525">
                    <a:noFill/>
                    <a:miter lim="800000"/>
                    <a:headEnd/>
                    <a:tailEnd/>
                  </a:ln>
                </p:spPr>
                <p:txBody>
                  <a:bodyPr/>
                  <a:lstStyle/>
                  <a:p>
                    <a:endParaRPr lang="en-US"/>
                  </a:p>
                </p:txBody>
              </p:sp>
              <p:sp>
                <p:nvSpPr>
                  <p:cNvPr id="478" name="Rectangle 754"/>
                  <p:cNvSpPr>
                    <a:spLocks noChangeArrowheads="1"/>
                  </p:cNvSpPr>
                  <p:nvPr/>
                </p:nvSpPr>
                <p:spPr bwMode="auto">
                  <a:xfrm>
                    <a:off x="2282" y="3658"/>
                    <a:ext cx="0" cy="377"/>
                  </a:xfrm>
                  <a:prstGeom prst="rect">
                    <a:avLst/>
                  </a:prstGeom>
                  <a:solidFill>
                    <a:srgbClr val="B8B8B8"/>
                  </a:solidFill>
                  <a:ln w="9525">
                    <a:noFill/>
                    <a:miter lim="800000"/>
                    <a:headEnd/>
                    <a:tailEnd/>
                  </a:ln>
                </p:spPr>
                <p:txBody>
                  <a:bodyPr/>
                  <a:lstStyle/>
                  <a:p>
                    <a:endParaRPr lang="en-US"/>
                  </a:p>
                </p:txBody>
              </p:sp>
              <p:sp>
                <p:nvSpPr>
                  <p:cNvPr id="479" name="Rectangle 755"/>
                  <p:cNvSpPr>
                    <a:spLocks noChangeArrowheads="1"/>
                  </p:cNvSpPr>
                  <p:nvPr/>
                </p:nvSpPr>
                <p:spPr bwMode="auto">
                  <a:xfrm>
                    <a:off x="2282" y="3658"/>
                    <a:ext cx="2" cy="377"/>
                  </a:xfrm>
                  <a:prstGeom prst="rect">
                    <a:avLst/>
                  </a:prstGeom>
                  <a:solidFill>
                    <a:srgbClr val="B9B9B9"/>
                  </a:solidFill>
                  <a:ln w="9525">
                    <a:noFill/>
                    <a:miter lim="800000"/>
                    <a:headEnd/>
                    <a:tailEnd/>
                  </a:ln>
                </p:spPr>
                <p:txBody>
                  <a:bodyPr/>
                  <a:lstStyle/>
                  <a:p>
                    <a:endParaRPr lang="en-US"/>
                  </a:p>
                </p:txBody>
              </p:sp>
              <p:sp>
                <p:nvSpPr>
                  <p:cNvPr id="480" name="Rectangle 756"/>
                  <p:cNvSpPr>
                    <a:spLocks noChangeArrowheads="1"/>
                  </p:cNvSpPr>
                  <p:nvPr/>
                </p:nvSpPr>
                <p:spPr bwMode="auto">
                  <a:xfrm>
                    <a:off x="2284" y="3658"/>
                    <a:ext cx="2" cy="377"/>
                  </a:xfrm>
                  <a:prstGeom prst="rect">
                    <a:avLst/>
                  </a:prstGeom>
                  <a:solidFill>
                    <a:srgbClr val="BABABA"/>
                  </a:solidFill>
                  <a:ln w="9525">
                    <a:noFill/>
                    <a:miter lim="800000"/>
                    <a:headEnd/>
                    <a:tailEnd/>
                  </a:ln>
                </p:spPr>
                <p:txBody>
                  <a:bodyPr/>
                  <a:lstStyle/>
                  <a:p>
                    <a:endParaRPr lang="en-US"/>
                  </a:p>
                </p:txBody>
              </p:sp>
              <p:sp>
                <p:nvSpPr>
                  <p:cNvPr id="481" name="Rectangle 757"/>
                  <p:cNvSpPr>
                    <a:spLocks noChangeArrowheads="1"/>
                  </p:cNvSpPr>
                  <p:nvPr/>
                </p:nvSpPr>
                <p:spPr bwMode="auto">
                  <a:xfrm>
                    <a:off x="2286" y="3658"/>
                    <a:ext cx="0" cy="377"/>
                  </a:xfrm>
                  <a:prstGeom prst="rect">
                    <a:avLst/>
                  </a:prstGeom>
                  <a:solidFill>
                    <a:srgbClr val="BBBBBB"/>
                  </a:solidFill>
                  <a:ln w="9525">
                    <a:noFill/>
                    <a:miter lim="800000"/>
                    <a:headEnd/>
                    <a:tailEnd/>
                  </a:ln>
                </p:spPr>
                <p:txBody>
                  <a:bodyPr/>
                  <a:lstStyle/>
                  <a:p>
                    <a:endParaRPr lang="en-US"/>
                  </a:p>
                </p:txBody>
              </p:sp>
              <p:sp>
                <p:nvSpPr>
                  <p:cNvPr id="482" name="Rectangle 758"/>
                  <p:cNvSpPr>
                    <a:spLocks noChangeArrowheads="1"/>
                  </p:cNvSpPr>
                  <p:nvPr/>
                </p:nvSpPr>
                <p:spPr bwMode="auto">
                  <a:xfrm>
                    <a:off x="2286" y="3658"/>
                    <a:ext cx="1" cy="377"/>
                  </a:xfrm>
                  <a:prstGeom prst="rect">
                    <a:avLst/>
                  </a:prstGeom>
                  <a:solidFill>
                    <a:srgbClr val="BCBCBC"/>
                  </a:solidFill>
                  <a:ln w="9525">
                    <a:noFill/>
                    <a:miter lim="800000"/>
                    <a:headEnd/>
                    <a:tailEnd/>
                  </a:ln>
                </p:spPr>
                <p:txBody>
                  <a:bodyPr/>
                  <a:lstStyle/>
                  <a:p>
                    <a:endParaRPr lang="en-US"/>
                  </a:p>
                </p:txBody>
              </p:sp>
              <p:sp>
                <p:nvSpPr>
                  <p:cNvPr id="483" name="Rectangle 759"/>
                  <p:cNvSpPr>
                    <a:spLocks noChangeArrowheads="1"/>
                  </p:cNvSpPr>
                  <p:nvPr/>
                </p:nvSpPr>
                <p:spPr bwMode="auto">
                  <a:xfrm>
                    <a:off x="2287" y="3658"/>
                    <a:ext cx="0" cy="377"/>
                  </a:xfrm>
                  <a:prstGeom prst="rect">
                    <a:avLst/>
                  </a:prstGeom>
                  <a:solidFill>
                    <a:srgbClr val="BDBDBD"/>
                  </a:solidFill>
                  <a:ln w="9525">
                    <a:noFill/>
                    <a:miter lim="800000"/>
                    <a:headEnd/>
                    <a:tailEnd/>
                  </a:ln>
                </p:spPr>
                <p:txBody>
                  <a:bodyPr/>
                  <a:lstStyle/>
                  <a:p>
                    <a:endParaRPr lang="en-US"/>
                  </a:p>
                </p:txBody>
              </p:sp>
              <p:sp>
                <p:nvSpPr>
                  <p:cNvPr id="484" name="Rectangle 760"/>
                  <p:cNvSpPr>
                    <a:spLocks noChangeArrowheads="1"/>
                  </p:cNvSpPr>
                  <p:nvPr/>
                </p:nvSpPr>
                <p:spPr bwMode="auto">
                  <a:xfrm>
                    <a:off x="2287" y="3658"/>
                    <a:ext cx="2" cy="377"/>
                  </a:xfrm>
                  <a:prstGeom prst="rect">
                    <a:avLst/>
                  </a:prstGeom>
                  <a:solidFill>
                    <a:srgbClr val="BEBEBE"/>
                  </a:solidFill>
                  <a:ln w="9525">
                    <a:noFill/>
                    <a:miter lim="800000"/>
                    <a:headEnd/>
                    <a:tailEnd/>
                  </a:ln>
                </p:spPr>
                <p:txBody>
                  <a:bodyPr/>
                  <a:lstStyle/>
                  <a:p>
                    <a:endParaRPr lang="en-US"/>
                  </a:p>
                </p:txBody>
              </p:sp>
              <p:sp>
                <p:nvSpPr>
                  <p:cNvPr id="485" name="Rectangle 761"/>
                  <p:cNvSpPr>
                    <a:spLocks noChangeArrowheads="1"/>
                  </p:cNvSpPr>
                  <p:nvPr/>
                </p:nvSpPr>
                <p:spPr bwMode="auto">
                  <a:xfrm>
                    <a:off x="2289" y="3658"/>
                    <a:ext cx="2" cy="377"/>
                  </a:xfrm>
                  <a:prstGeom prst="rect">
                    <a:avLst/>
                  </a:prstGeom>
                  <a:solidFill>
                    <a:srgbClr val="BFBFBF"/>
                  </a:solidFill>
                  <a:ln w="9525">
                    <a:noFill/>
                    <a:miter lim="800000"/>
                    <a:headEnd/>
                    <a:tailEnd/>
                  </a:ln>
                </p:spPr>
                <p:txBody>
                  <a:bodyPr/>
                  <a:lstStyle/>
                  <a:p>
                    <a:endParaRPr lang="en-US"/>
                  </a:p>
                </p:txBody>
              </p:sp>
              <p:sp>
                <p:nvSpPr>
                  <p:cNvPr id="486" name="Rectangle 762"/>
                  <p:cNvSpPr>
                    <a:spLocks noChangeArrowheads="1"/>
                  </p:cNvSpPr>
                  <p:nvPr/>
                </p:nvSpPr>
                <p:spPr bwMode="auto">
                  <a:xfrm>
                    <a:off x="2291" y="3658"/>
                    <a:ext cx="0" cy="377"/>
                  </a:xfrm>
                  <a:prstGeom prst="rect">
                    <a:avLst/>
                  </a:prstGeom>
                  <a:solidFill>
                    <a:srgbClr val="C0C0C0"/>
                  </a:solidFill>
                  <a:ln w="9525">
                    <a:noFill/>
                    <a:miter lim="800000"/>
                    <a:headEnd/>
                    <a:tailEnd/>
                  </a:ln>
                </p:spPr>
                <p:txBody>
                  <a:bodyPr/>
                  <a:lstStyle/>
                  <a:p>
                    <a:endParaRPr lang="en-US"/>
                  </a:p>
                </p:txBody>
              </p:sp>
              <p:sp>
                <p:nvSpPr>
                  <p:cNvPr id="487" name="Rectangle 763"/>
                  <p:cNvSpPr>
                    <a:spLocks noChangeArrowheads="1"/>
                  </p:cNvSpPr>
                  <p:nvPr/>
                </p:nvSpPr>
                <p:spPr bwMode="auto">
                  <a:xfrm>
                    <a:off x="2291" y="3658"/>
                    <a:ext cx="2" cy="377"/>
                  </a:xfrm>
                  <a:prstGeom prst="rect">
                    <a:avLst/>
                  </a:prstGeom>
                  <a:solidFill>
                    <a:srgbClr val="C1C1C1"/>
                  </a:solidFill>
                  <a:ln w="9525">
                    <a:noFill/>
                    <a:miter lim="800000"/>
                    <a:headEnd/>
                    <a:tailEnd/>
                  </a:ln>
                </p:spPr>
                <p:txBody>
                  <a:bodyPr/>
                  <a:lstStyle/>
                  <a:p>
                    <a:endParaRPr lang="en-US"/>
                  </a:p>
                </p:txBody>
              </p:sp>
              <p:sp>
                <p:nvSpPr>
                  <p:cNvPr id="488" name="Rectangle 764"/>
                  <p:cNvSpPr>
                    <a:spLocks noChangeArrowheads="1"/>
                  </p:cNvSpPr>
                  <p:nvPr/>
                </p:nvSpPr>
                <p:spPr bwMode="auto">
                  <a:xfrm>
                    <a:off x="2293" y="3658"/>
                    <a:ext cx="0" cy="377"/>
                  </a:xfrm>
                  <a:prstGeom prst="rect">
                    <a:avLst/>
                  </a:prstGeom>
                  <a:solidFill>
                    <a:srgbClr val="C2C2C2"/>
                  </a:solidFill>
                  <a:ln w="9525">
                    <a:noFill/>
                    <a:miter lim="800000"/>
                    <a:headEnd/>
                    <a:tailEnd/>
                  </a:ln>
                </p:spPr>
                <p:txBody>
                  <a:bodyPr/>
                  <a:lstStyle/>
                  <a:p>
                    <a:endParaRPr lang="en-US"/>
                  </a:p>
                </p:txBody>
              </p:sp>
              <p:sp>
                <p:nvSpPr>
                  <p:cNvPr id="489" name="Rectangle 765"/>
                  <p:cNvSpPr>
                    <a:spLocks noChangeArrowheads="1"/>
                  </p:cNvSpPr>
                  <p:nvPr/>
                </p:nvSpPr>
                <p:spPr bwMode="auto">
                  <a:xfrm>
                    <a:off x="2293" y="3658"/>
                    <a:ext cx="1" cy="377"/>
                  </a:xfrm>
                  <a:prstGeom prst="rect">
                    <a:avLst/>
                  </a:prstGeom>
                  <a:solidFill>
                    <a:srgbClr val="C3C3C3"/>
                  </a:solidFill>
                  <a:ln w="9525">
                    <a:noFill/>
                    <a:miter lim="800000"/>
                    <a:headEnd/>
                    <a:tailEnd/>
                  </a:ln>
                </p:spPr>
                <p:txBody>
                  <a:bodyPr/>
                  <a:lstStyle/>
                  <a:p>
                    <a:endParaRPr lang="en-US"/>
                  </a:p>
                </p:txBody>
              </p:sp>
              <p:sp>
                <p:nvSpPr>
                  <p:cNvPr id="490" name="Freeform 766"/>
                  <p:cNvSpPr>
                    <a:spLocks/>
                  </p:cNvSpPr>
                  <p:nvPr/>
                </p:nvSpPr>
                <p:spPr bwMode="auto">
                  <a:xfrm>
                    <a:off x="2141" y="3658"/>
                    <a:ext cx="155" cy="379"/>
                  </a:xfrm>
                  <a:custGeom>
                    <a:avLst/>
                    <a:gdLst>
                      <a:gd name="T0" fmla="*/ 0 w 155"/>
                      <a:gd name="T1" fmla="*/ 2 h 379"/>
                      <a:gd name="T2" fmla="*/ 18 w 155"/>
                      <a:gd name="T3" fmla="*/ 9 h 379"/>
                      <a:gd name="T4" fmla="*/ 38 w 155"/>
                      <a:gd name="T5" fmla="*/ 14 h 379"/>
                      <a:gd name="T6" fmla="*/ 56 w 155"/>
                      <a:gd name="T7" fmla="*/ 17 h 379"/>
                      <a:gd name="T8" fmla="*/ 76 w 155"/>
                      <a:gd name="T9" fmla="*/ 19 h 379"/>
                      <a:gd name="T10" fmla="*/ 114 w 155"/>
                      <a:gd name="T11" fmla="*/ 15 h 379"/>
                      <a:gd name="T12" fmla="*/ 133 w 155"/>
                      <a:gd name="T13" fmla="*/ 11 h 379"/>
                      <a:gd name="T14" fmla="*/ 152 w 155"/>
                      <a:gd name="T15" fmla="*/ 2 h 379"/>
                      <a:gd name="T16" fmla="*/ 155 w 155"/>
                      <a:gd name="T17" fmla="*/ 0 h 379"/>
                      <a:gd name="T18" fmla="*/ 155 w 155"/>
                      <a:gd name="T19" fmla="*/ 352 h 379"/>
                      <a:gd name="T20" fmla="*/ 155 w 155"/>
                      <a:gd name="T21" fmla="*/ 356 h 379"/>
                      <a:gd name="T22" fmla="*/ 137 w 155"/>
                      <a:gd name="T23" fmla="*/ 366 h 379"/>
                      <a:gd name="T24" fmla="*/ 118 w 155"/>
                      <a:gd name="T25" fmla="*/ 373 h 379"/>
                      <a:gd name="T26" fmla="*/ 99 w 155"/>
                      <a:gd name="T27" fmla="*/ 377 h 379"/>
                      <a:gd name="T28" fmla="*/ 79 w 155"/>
                      <a:gd name="T29" fmla="*/ 379 h 379"/>
                      <a:gd name="T30" fmla="*/ 61 w 155"/>
                      <a:gd name="T31" fmla="*/ 378 h 379"/>
                      <a:gd name="T32" fmla="*/ 41 w 155"/>
                      <a:gd name="T33" fmla="*/ 374 h 379"/>
                      <a:gd name="T34" fmla="*/ 22 w 155"/>
                      <a:gd name="T35" fmla="*/ 367 h 379"/>
                      <a:gd name="T36" fmla="*/ 2 w 155"/>
                      <a:gd name="T37" fmla="*/ 356 h 379"/>
                      <a:gd name="T38" fmla="*/ 2 w 155"/>
                      <a:gd name="T39" fmla="*/ 343 h 379"/>
                      <a:gd name="T40" fmla="*/ 2 w 155"/>
                      <a:gd name="T41" fmla="*/ 13 h 379"/>
                      <a:gd name="T42" fmla="*/ 0 w 155"/>
                      <a:gd name="T43" fmla="*/ 2 h 37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55"/>
                      <a:gd name="T67" fmla="*/ 0 h 379"/>
                      <a:gd name="T68" fmla="*/ 155 w 155"/>
                      <a:gd name="T69" fmla="*/ 379 h 379"/>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55" h="379">
                        <a:moveTo>
                          <a:pt x="0" y="2"/>
                        </a:moveTo>
                        <a:lnTo>
                          <a:pt x="18" y="9"/>
                        </a:lnTo>
                        <a:lnTo>
                          <a:pt x="38" y="14"/>
                        </a:lnTo>
                        <a:lnTo>
                          <a:pt x="56" y="17"/>
                        </a:lnTo>
                        <a:lnTo>
                          <a:pt x="76" y="19"/>
                        </a:lnTo>
                        <a:lnTo>
                          <a:pt x="114" y="15"/>
                        </a:lnTo>
                        <a:lnTo>
                          <a:pt x="133" y="11"/>
                        </a:lnTo>
                        <a:lnTo>
                          <a:pt x="152" y="2"/>
                        </a:lnTo>
                        <a:lnTo>
                          <a:pt x="155" y="0"/>
                        </a:lnTo>
                        <a:lnTo>
                          <a:pt x="155" y="352"/>
                        </a:lnTo>
                        <a:lnTo>
                          <a:pt x="155" y="356"/>
                        </a:lnTo>
                        <a:lnTo>
                          <a:pt x="137" y="366"/>
                        </a:lnTo>
                        <a:lnTo>
                          <a:pt x="118" y="373"/>
                        </a:lnTo>
                        <a:lnTo>
                          <a:pt x="99" y="377"/>
                        </a:lnTo>
                        <a:lnTo>
                          <a:pt x="79" y="379"/>
                        </a:lnTo>
                        <a:lnTo>
                          <a:pt x="61" y="378"/>
                        </a:lnTo>
                        <a:lnTo>
                          <a:pt x="41" y="374"/>
                        </a:lnTo>
                        <a:lnTo>
                          <a:pt x="22" y="367"/>
                        </a:lnTo>
                        <a:lnTo>
                          <a:pt x="2" y="356"/>
                        </a:lnTo>
                        <a:lnTo>
                          <a:pt x="2" y="343"/>
                        </a:lnTo>
                        <a:lnTo>
                          <a:pt x="2" y="13"/>
                        </a:lnTo>
                        <a:lnTo>
                          <a:pt x="0" y="2"/>
                        </a:lnTo>
                        <a:close/>
                      </a:path>
                    </a:pathLst>
                  </a:custGeom>
                  <a:solidFill>
                    <a:srgbClr val="000000"/>
                  </a:solidFill>
                  <a:ln w="9525">
                    <a:noFill/>
                    <a:round/>
                    <a:headEnd/>
                    <a:tailEnd/>
                  </a:ln>
                </p:spPr>
                <p:txBody>
                  <a:bodyPr/>
                  <a:lstStyle/>
                  <a:p>
                    <a:endParaRPr lang="en-US"/>
                  </a:p>
                </p:txBody>
              </p:sp>
              <p:sp>
                <p:nvSpPr>
                  <p:cNvPr id="491" name="Rectangle 767"/>
                  <p:cNvSpPr>
                    <a:spLocks noChangeArrowheads="1"/>
                  </p:cNvSpPr>
                  <p:nvPr/>
                </p:nvSpPr>
                <p:spPr bwMode="auto">
                  <a:xfrm>
                    <a:off x="2140" y="3658"/>
                    <a:ext cx="2" cy="377"/>
                  </a:xfrm>
                  <a:prstGeom prst="rect">
                    <a:avLst/>
                  </a:prstGeom>
                  <a:solidFill>
                    <a:srgbClr val="323232"/>
                  </a:solidFill>
                  <a:ln w="9525">
                    <a:noFill/>
                    <a:miter lim="800000"/>
                    <a:headEnd/>
                    <a:tailEnd/>
                  </a:ln>
                </p:spPr>
                <p:txBody>
                  <a:bodyPr/>
                  <a:lstStyle/>
                  <a:p>
                    <a:endParaRPr lang="en-US"/>
                  </a:p>
                </p:txBody>
              </p:sp>
              <p:sp>
                <p:nvSpPr>
                  <p:cNvPr id="492" name="Rectangle 768"/>
                  <p:cNvSpPr>
                    <a:spLocks noChangeArrowheads="1"/>
                  </p:cNvSpPr>
                  <p:nvPr/>
                </p:nvSpPr>
                <p:spPr bwMode="auto">
                  <a:xfrm>
                    <a:off x="2142" y="3658"/>
                    <a:ext cx="0" cy="377"/>
                  </a:xfrm>
                  <a:prstGeom prst="rect">
                    <a:avLst/>
                  </a:prstGeom>
                  <a:solidFill>
                    <a:srgbClr val="333333"/>
                  </a:solidFill>
                  <a:ln w="9525">
                    <a:noFill/>
                    <a:miter lim="800000"/>
                    <a:headEnd/>
                    <a:tailEnd/>
                  </a:ln>
                </p:spPr>
                <p:txBody>
                  <a:bodyPr/>
                  <a:lstStyle/>
                  <a:p>
                    <a:endParaRPr lang="en-US"/>
                  </a:p>
                </p:txBody>
              </p:sp>
              <p:sp>
                <p:nvSpPr>
                  <p:cNvPr id="493" name="Rectangle 769"/>
                  <p:cNvSpPr>
                    <a:spLocks noChangeArrowheads="1"/>
                  </p:cNvSpPr>
                  <p:nvPr/>
                </p:nvSpPr>
                <p:spPr bwMode="auto">
                  <a:xfrm>
                    <a:off x="2142" y="3658"/>
                    <a:ext cx="1" cy="377"/>
                  </a:xfrm>
                  <a:prstGeom prst="rect">
                    <a:avLst/>
                  </a:prstGeom>
                  <a:solidFill>
                    <a:srgbClr val="343434"/>
                  </a:solidFill>
                  <a:ln w="9525">
                    <a:noFill/>
                    <a:miter lim="800000"/>
                    <a:headEnd/>
                    <a:tailEnd/>
                  </a:ln>
                </p:spPr>
                <p:txBody>
                  <a:bodyPr/>
                  <a:lstStyle/>
                  <a:p>
                    <a:endParaRPr lang="en-US"/>
                  </a:p>
                </p:txBody>
              </p:sp>
              <p:sp>
                <p:nvSpPr>
                  <p:cNvPr id="494" name="Rectangle 770"/>
                  <p:cNvSpPr>
                    <a:spLocks noChangeArrowheads="1"/>
                  </p:cNvSpPr>
                  <p:nvPr/>
                </p:nvSpPr>
                <p:spPr bwMode="auto">
                  <a:xfrm>
                    <a:off x="2143" y="3658"/>
                    <a:ext cx="0" cy="377"/>
                  </a:xfrm>
                  <a:prstGeom prst="rect">
                    <a:avLst/>
                  </a:prstGeom>
                  <a:solidFill>
                    <a:srgbClr val="353535"/>
                  </a:solidFill>
                  <a:ln w="9525">
                    <a:noFill/>
                    <a:miter lim="800000"/>
                    <a:headEnd/>
                    <a:tailEnd/>
                  </a:ln>
                </p:spPr>
                <p:txBody>
                  <a:bodyPr/>
                  <a:lstStyle/>
                  <a:p>
                    <a:endParaRPr lang="en-US"/>
                  </a:p>
                </p:txBody>
              </p:sp>
              <p:sp>
                <p:nvSpPr>
                  <p:cNvPr id="495" name="Rectangle 771"/>
                  <p:cNvSpPr>
                    <a:spLocks noChangeArrowheads="1"/>
                  </p:cNvSpPr>
                  <p:nvPr/>
                </p:nvSpPr>
                <p:spPr bwMode="auto">
                  <a:xfrm>
                    <a:off x="2143" y="3658"/>
                    <a:ext cx="2" cy="377"/>
                  </a:xfrm>
                  <a:prstGeom prst="rect">
                    <a:avLst/>
                  </a:prstGeom>
                  <a:solidFill>
                    <a:srgbClr val="363636"/>
                  </a:solidFill>
                  <a:ln w="9525">
                    <a:noFill/>
                    <a:miter lim="800000"/>
                    <a:headEnd/>
                    <a:tailEnd/>
                  </a:ln>
                </p:spPr>
                <p:txBody>
                  <a:bodyPr/>
                  <a:lstStyle/>
                  <a:p>
                    <a:endParaRPr lang="en-US"/>
                  </a:p>
                </p:txBody>
              </p:sp>
              <p:sp>
                <p:nvSpPr>
                  <p:cNvPr id="496" name="Rectangle 772"/>
                  <p:cNvSpPr>
                    <a:spLocks noChangeArrowheads="1"/>
                  </p:cNvSpPr>
                  <p:nvPr/>
                </p:nvSpPr>
                <p:spPr bwMode="auto">
                  <a:xfrm>
                    <a:off x="2145" y="3658"/>
                    <a:ext cx="2" cy="377"/>
                  </a:xfrm>
                  <a:prstGeom prst="rect">
                    <a:avLst/>
                  </a:prstGeom>
                  <a:solidFill>
                    <a:srgbClr val="373737"/>
                  </a:solidFill>
                  <a:ln w="9525">
                    <a:noFill/>
                    <a:miter lim="800000"/>
                    <a:headEnd/>
                    <a:tailEnd/>
                  </a:ln>
                </p:spPr>
                <p:txBody>
                  <a:bodyPr/>
                  <a:lstStyle/>
                  <a:p>
                    <a:endParaRPr lang="en-US"/>
                  </a:p>
                </p:txBody>
              </p:sp>
              <p:sp>
                <p:nvSpPr>
                  <p:cNvPr id="497" name="Rectangle 773"/>
                  <p:cNvSpPr>
                    <a:spLocks noChangeArrowheads="1"/>
                  </p:cNvSpPr>
                  <p:nvPr/>
                </p:nvSpPr>
                <p:spPr bwMode="auto">
                  <a:xfrm>
                    <a:off x="2147" y="3658"/>
                    <a:ext cx="0" cy="377"/>
                  </a:xfrm>
                  <a:prstGeom prst="rect">
                    <a:avLst/>
                  </a:prstGeom>
                  <a:solidFill>
                    <a:srgbClr val="383838"/>
                  </a:solidFill>
                  <a:ln w="9525">
                    <a:noFill/>
                    <a:miter lim="800000"/>
                    <a:headEnd/>
                    <a:tailEnd/>
                  </a:ln>
                </p:spPr>
                <p:txBody>
                  <a:bodyPr/>
                  <a:lstStyle/>
                  <a:p>
                    <a:endParaRPr lang="en-US"/>
                  </a:p>
                </p:txBody>
              </p:sp>
              <p:sp>
                <p:nvSpPr>
                  <p:cNvPr id="498" name="Rectangle 774"/>
                  <p:cNvSpPr>
                    <a:spLocks noChangeArrowheads="1"/>
                  </p:cNvSpPr>
                  <p:nvPr/>
                </p:nvSpPr>
                <p:spPr bwMode="auto">
                  <a:xfrm>
                    <a:off x="2147" y="3658"/>
                    <a:ext cx="2" cy="377"/>
                  </a:xfrm>
                  <a:prstGeom prst="rect">
                    <a:avLst/>
                  </a:prstGeom>
                  <a:solidFill>
                    <a:srgbClr val="393939"/>
                  </a:solidFill>
                  <a:ln w="9525">
                    <a:noFill/>
                    <a:miter lim="800000"/>
                    <a:headEnd/>
                    <a:tailEnd/>
                  </a:ln>
                </p:spPr>
                <p:txBody>
                  <a:bodyPr/>
                  <a:lstStyle/>
                  <a:p>
                    <a:endParaRPr lang="en-US"/>
                  </a:p>
                </p:txBody>
              </p:sp>
              <p:sp>
                <p:nvSpPr>
                  <p:cNvPr id="499" name="Rectangle 775"/>
                  <p:cNvSpPr>
                    <a:spLocks noChangeArrowheads="1"/>
                  </p:cNvSpPr>
                  <p:nvPr/>
                </p:nvSpPr>
                <p:spPr bwMode="auto">
                  <a:xfrm>
                    <a:off x="2149" y="3658"/>
                    <a:ext cx="0" cy="377"/>
                  </a:xfrm>
                  <a:prstGeom prst="rect">
                    <a:avLst/>
                  </a:prstGeom>
                  <a:solidFill>
                    <a:srgbClr val="3A3A3A"/>
                  </a:solidFill>
                  <a:ln w="9525">
                    <a:noFill/>
                    <a:miter lim="800000"/>
                    <a:headEnd/>
                    <a:tailEnd/>
                  </a:ln>
                </p:spPr>
                <p:txBody>
                  <a:bodyPr/>
                  <a:lstStyle/>
                  <a:p>
                    <a:endParaRPr lang="en-US"/>
                  </a:p>
                </p:txBody>
              </p:sp>
              <p:sp>
                <p:nvSpPr>
                  <p:cNvPr id="500" name="Rectangle 776"/>
                  <p:cNvSpPr>
                    <a:spLocks noChangeArrowheads="1"/>
                  </p:cNvSpPr>
                  <p:nvPr/>
                </p:nvSpPr>
                <p:spPr bwMode="auto">
                  <a:xfrm>
                    <a:off x="2149" y="3658"/>
                    <a:ext cx="1" cy="377"/>
                  </a:xfrm>
                  <a:prstGeom prst="rect">
                    <a:avLst/>
                  </a:prstGeom>
                  <a:solidFill>
                    <a:srgbClr val="3B3B3B"/>
                  </a:solidFill>
                  <a:ln w="9525">
                    <a:noFill/>
                    <a:miter lim="800000"/>
                    <a:headEnd/>
                    <a:tailEnd/>
                  </a:ln>
                </p:spPr>
                <p:txBody>
                  <a:bodyPr/>
                  <a:lstStyle/>
                  <a:p>
                    <a:endParaRPr lang="en-US"/>
                  </a:p>
                </p:txBody>
              </p:sp>
              <p:sp>
                <p:nvSpPr>
                  <p:cNvPr id="501" name="Rectangle 777"/>
                  <p:cNvSpPr>
                    <a:spLocks noChangeArrowheads="1"/>
                  </p:cNvSpPr>
                  <p:nvPr/>
                </p:nvSpPr>
                <p:spPr bwMode="auto">
                  <a:xfrm>
                    <a:off x="2150" y="3658"/>
                    <a:ext cx="2" cy="377"/>
                  </a:xfrm>
                  <a:prstGeom prst="rect">
                    <a:avLst/>
                  </a:prstGeom>
                  <a:solidFill>
                    <a:srgbClr val="3C3C3C"/>
                  </a:solidFill>
                  <a:ln w="9525">
                    <a:noFill/>
                    <a:miter lim="800000"/>
                    <a:headEnd/>
                    <a:tailEnd/>
                  </a:ln>
                </p:spPr>
                <p:txBody>
                  <a:bodyPr/>
                  <a:lstStyle/>
                  <a:p>
                    <a:endParaRPr lang="en-US"/>
                  </a:p>
                </p:txBody>
              </p:sp>
              <p:sp>
                <p:nvSpPr>
                  <p:cNvPr id="502" name="Rectangle 778"/>
                  <p:cNvSpPr>
                    <a:spLocks noChangeArrowheads="1"/>
                  </p:cNvSpPr>
                  <p:nvPr/>
                </p:nvSpPr>
                <p:spPr bwMode="auto">
                  <a:xfrm>
                    <a:off x="2152" y="3658"/>
                    <a:ext cx="0" cy="377"/>
                  </a:xfrm>
                  <a:prstGeom prst="rect">
                    <a:avLst/>
                  </a:prstGeom>
                  <a:solidFill>
                    <a:srgbClr val="3D3D3D"/>
                  </a:solidFill>
                  <a:ln w="9525">
                    <a:noFill/>
                    <a:miter lim="800000"/>
                    <a:headEnd/>
                    <a:tailEnd/>
                  </a:ln>
                </p:spPr>
                <p:txBody>
                  <a:bodyPr/>
                  <a:lstStyle/>
                  <a:p>
                    <a:endParaRPr lang="en-US"/>
                  </a:p>
                </p:txBody>
              </p:sp>
              <p:sp>
                <p:nvSpPr>
                  <p:cNvPr id="503" name="Rectangle 779"/>
                  <p:cNvSpPr>
                    <a:spLocks noChangeArrowheads="1"/>
                  </p:cNvSpPr>
                  <p:nvPr/>
                </p:nvSpPr>
                <p:spPr bwMode="auto">
                  <a:xfrm>
                    <a:off x="2152" y="3658"/>
                    <a:ext cx="2" cy="377"/>
                  </a:xfrm>
                  <a:prstGeom prst="rect">
                    <a:avLst/>
                  </a:prstGeom>
                  <a:solidFill>
                    <a:srgbClr val="3E3E3E"/>
                  </a:solidFill>
                  <a:ln w="9525">
                    <a:noFill/>
                    <a:miter lim="800000"/>
                    <a:headEnd/>
                    <a:tailEnd/>
                  </a:ln>
                </p:spPr>
                <p:txBody>
                  <a:bodyPr/>
                  <a:lstStyle/>
                  <a:p>
                    <a:endParaRPr lang="en-US"/>
                  </a:p>
                </p:txBody>
              </p:sp>
              <p:sp>
                <p:nvSpPr>
                  <p:cNvPr id="504" name="Rectangle 780"/>
                  <p:cNvSpPr>
                    <a:spLocks noChangeArrowheads="1"/>
                  </p:cNvSpPr>
                  <p:nvPr/>
                </p:nvSpPr>
                <p:spPr bwMode="auto">
                  <a:xfrm>
                    <a:off x="2154" y="3658"/>
                    <a:ext cx="0" cy="377"/>
                  </a:xfrm>
                  <a:prstGeom prst="rect">
                    <a:avLst/>
                  </a:prstGeom>
                  <a:solidFill>
                    <a:srgbClr val="3F3F3F"/>
                  </a:solidFill>
                  <a:ln w="9525">
                    <a:noFill/>
                    <a:miter lim="800000"/>
                    <a:headEnd/>
                    <a:tailEnd/>
                  </a:ln>
                </p:spPr>
                <p:txBody>
                  <a:bodyPr/>
                  <a:lstStyle/>
                  <a:p>
                    <a:endParaRPr lang="en-US"/>
                  </a:p>
                </p:txBody>
              </p:sp>
              <p:sp>
                <p:nvSpPr>
                  <p:cNvPr id="505" name="Rectangle 781"/>
                  <p:cNvSpPr>
                    <a:spLocks noChangeArrowheads="1"/>
                  </p:cNvSpPr>
                  <p:nvPr/>
                </p:nvSpPr>
                <p:spPr bwMode="auto">
                  <a:xfrm>
                    <a:off x="2154" y="3658"/>
                    <a:ext cx="2" cy="377"/>
                  </a:xfrm>
                  <a:prstGeom prst="rect">
                    <a:avLst/>
                  </a:prstGeom>
                  <a:solidFill>
                    <a:srgbClr val="404040"/>
                  </a:solidFill>
                  <a:ln w="9525">
                    <a:noFill/>
                    <a:miter lim="800000"/>
                    <a:headEnd/>
                    <a:tailEnd/>
                  </a:ln>
                </p:spPr>
                <p:txBody>
                  <a:bodyPr/>
                  <a:lstStyle/>
                  <a:p>
                    <a:endParaRPr lang="en-US"/>
                  </a:p>
                </p:txBody>
              </p:sp>
              <p:sp>
                <p:nvSpPr>
                  <p:cNvPr id="506" name="Rectangle 782"/>
                  <p:cNvSpPr>
                    <a:spLocks noChangeArrowheads="1"/>
                  </p:cNvSpPr>
                  <p:nvPr/>
                </p:nvSpPr>
                <p:spPr bwMode="auto">
                  <a:xfrm>
                    <a:off x="2156" y="3658"/>
                    <a:ext cx="1" cy="377"/>
                  </a:xfrm>
                  <a:prstGeom prst="rect">
                    <a:avLst/>
                  </a:prstGeom>
                  <a:solidFill>
                    <a:srgbClr val="414141"/>
                  </a:solidFill>
                  <a:ln w="9525">
                    <a:noFill/>
                    <a:miter lim="800000"/>
                    <a:headEnd/>
                    <a:tailEnd/>
                  </a:ln>
                </p:spPr>
                <p:txBody>
                  <a:bodyPr/>
                  <a:lstStyle/>
                  <a:p>
                    <a:endParaRPr lang="en-US"/>
                  </a:p>
                </p:txBody>
              </p:sp>
              <p:sp>
                <p:nvSpPr>
                  <p:cNvPr id="507" name="Rectangle 783"/>
                  <p:cNvSpPr>
                    <a:spLocks noChangeArrowheads="1"/>
                  </p:cNvSpPr>
                  <p:nvPr/>
                </p:nvSpPr>
                <p:spPr bwMode="auto">
                  <a:xfrm>
                    <a:off x="2157" y="3658"/>
                    <a:ext cx="0" cy="377"/>
                  </a:xfrm>
                  <a:prstGeom prst="rect">
                    <a:avLst/>
                  </a:prstGeom>
                  <a:solidFill>
                    <a:srgbClr val="424242"/>
                  </a:solidFill>
                  <a:ln w="9525">
                    <a:noFill/>
                    <a:miter lim="800000"/>
                    <a:headEnd/>
                    <a:tailEnd/>
                  </a:ln>
                </p:spPr>
                <p:txBody>
                  <a:bodyPr/>
                  <a:lstStyle/>
                  <a:p>
                    <a:endParaRPr lang="en-US"/>
                  </a:p>
                </p:txBody>
              </p:sp>
              <p:sp>
                <p:nvSpPr>
                  <p:cNvPr id="508" name="Rectangle 784"/>
                  <p:cNvSpPr>
                    <a:spLocks noChangeArrowheads="1"/>
                  </p:cNvSpPr>
                  <p:nvPr/>
                </p:nvSpPr>
                <p:spPr bwMode="auto">
                  <a:xfrm>
                    <a:off x="2157" y="3658"/>
                    <a:ext cx="2" cy="377"/>
                  </a:xfrm>
                  <a:prstGeom prst="rect">
                    <a:avLst/>
                  </a:prstGeom>
                  <a:solidFill>
                    <a:srgbClr val="434343"/>
                  </a:solidFill>
                  <a:ln w="9525">
                    <a:noFill/>
                    <a:miter lim="800000"/>
                    <a:headEnd/>
                    <a:tailEnd/>
                  </a:ln>
                </p:spPr>
                <p:txBody>
                  <a:bodyPr/>
                  <a:lstStyle/>
                  <a:p>
                    <a:endParaRPr lang="en-US"/>
                  </a:p>
                </p:txBody>
              </p:sp>
              <p:sp>
                <p:nvSpPr>
                  <p:cNvPr id="509" name="Rectangle 785"/>
                  <p:cNvSpPr>
                    <a:spLocks noChangeArrowheads="1"/>
                  </p:cNvSpPr>
                  <p:nvPr/>
                </p:nvSpPr>
                <p:spPr bwMode="auto">
                  <a:xfrm>
                    <a:off x="2159" y="3658"/>
                    <a:ext cx="0" cy="377"/>
                  </a:xfrm>
                  <a:prstGeom prst="rect">
                    <a:avLst/>
                  </a:prstGeom>
                  <a:solidFill>
                    <a:srgbClr val="444444"/>
                  </a:solidFill>
                  <a:ln w="9525">
                    <a:noFill/>
                    <a:miter lim="800000"/>
                    <a:headEnd/>
                    <a:tailEnd/>
                  </a:ln>
                </p:spPr>
                <p:txBody>
                  <a:bodyPr/>
                  <a:lstStyle/>
                  <a:p>
                    <a:endParaRPr lang="en-US"/>
                  </a:p>
                </p:txBody>
              </p:sp>
              <p:sp>
                <p:nvSpPr>
                  <p:cNvPr id="510" name="Rectangle 786"/>
                  <p:cNvSpPr>
                    <a:spLocks noChangeArrowheads="1"/>
                  </p:cNvSpPr>
                  <p:nvPr/>
                </p:nvSpPr>
                <p:spPr bwMode="auto">
                  <a:xfrm>
                    <a:off x="2159" y="3658"/>
                    <a:ext cx="2" cy="377"/>
                  </a:xfrm>
                  <a:prstGeom prst="rect">
                    <a:avLst/>
                  </a:prstGeom>
                  <a:solidFill>
                    <a:srgbClr val="454545"/>
                  </a:solidFill>
                  <a:ln w="9525">
                    <a:noFill/>
                    <a:miter lim="800000"/>
                    <a:headEnd/>
                    <a:tailEnd/>
                  </a:ln>
                </p:spPr>
                <p:txBody>
                  <a:bodyPr/>
                  <a:lstStyle/>
                  <a:p>
                    <a:endParaRPr lang="en-US"/>
                  </a:p>
                </p:txBody>
              </p:sp>
              <p:sp>
                <p:nvSpPr>
                  <p:cNvPr id="511" name="Rectangle 787"/>
                  <p:cNvSpPr>
                    <a:spLocks noChangeArrowheads="1"/>
                  </p:cNvSpPr>
                  <p:nvPr/>
                </p:nvSpPr>
                <p:spPr bwMode="auto">
                  <a:xfrm>
                    <a:off x="2161" y="3658"/>
                    <a:ext cx="2" cy="377"/>
                  </a:xfrm>
                  <a:prstGeom prst="rect">
                    <a:avLst/>
                  </a:prstGeom>
                  <a:solidFill>
                    <a:srgbClr val="464646"/>
                  </a:solidFill>
                  <a:ln w="9525">
                    <a:noFill/>
                    <a:miter lim="800000"/>
                    <a:headEnd/>
                    <a:tailEnd/>
                  </a:ln>
                </p:spPr>
                <p:txBody>
                  <a:bodyPr/>
                  <a:lstStyle/>
                  <a:p>
                    <a:endParaRPr lang="en-US"/>
                  </a:p>
                </p:txBody>
              </p:sp>
              <p:sp>
                <p:nvSpPr>
                  <p:cNvPr id="512" name="Rectangle 788"/>
                  <p:cNvSpPr>
                    <a:spLocks noChangeArrowheads="1"/>
                  </p:cNvSpPr>
                  <p:nvPr/>
                </p:nvSpPr>
                <p:spPr bwMode="auto">
                  <a:xfrm>
                    <a:off x="2163" y="3658"/>
                    <a:ext cx="0" cy="377"/>
                  </a:xfrm>
                  <a:prstGeom prst="rect">
                    <a:avLst/>
                  </a:prstGeom>
                  <a:solidFill>
                    <a:srgbClr val="474747"/>
                  </a:solidFill>
                  <a:ln w="9525">
                    <a:noFill/>
                    <a:miter lim="800000"/>
                    <a:headEnd/>
                    <a:tailEnd/>
                  </a:ln>
                </p:spPr>
                <p:txBody>
                  <a:bodyPr/>
                  <a:lstStyle/>
                  <a:p>
                    <a:endParaRPr lang="en-US"/>
                  </a:p>
                </p:txBody>
              </p:sp>
              <p:sp>
                <p:nvSpPr>
                  <p:cNvPr id="513" name="Rectangle 789"/>
                  <p:cNvSpPr>
                    <a:spLocks noChangeArrowheads="1"/>
                  </p:cNvSpPr>
                  <p:nvPr/>
                </p:nvSpPr>
                <p:spPr bwMode="auto">
                  <a:xfrm>
                    <a:off x="2163" y="3658"/>
                    <a:ext cx="1" cy="377"/>
                  </a:xfrm>
                  <a:prstGeom prst="rect">
                    <a:avLst/>
                  </a:prstGeom>
                  <a:solidFill>
                    <a:srgbClr val="484848"/>
                  </a:solidFill>
                  <a:ln w="9525">
                    <a:noFill/>
                    <a:miter lim="800000"/>
                    <a:headEnd/>
                    <a:tailEnd/>
                  </a:ln>
                </p:spPr>
                <p:txBody>
                  <a:bodyPr/>
                  <a:lstStyle/>
                  <a:p>
                    <a:endParaRPr lang="en-US"/>
                  </a:p>
                </p:txBody>
              </p:sp>
              <p:sp>
                <p:nvSpPr>
                  <p:cNvPr id="514" name="Rectangle 790"/>
                  <p:cNvSpPr>
                    <a:spLocks noChangeArrowheads="1"/>
                  </p:cNvSpPr>
                  <p:nvPr/>
                </p:nvSpPr>
                <p:spPr bwMode="auto">
                  <a:xfrm>
                    <a:off x="2164" y="3658"/>
                    <a:ext cx="0" cy="377"/>
                  </a:xfrm>
                  <a:prstGeom prst="rect">
                    <a:avLst/>
                  </a:prstGeom>
                  <a:solidFill>
                    <a:srgbClr val="494949"/>
                  </a:solidFill>
                  <a:ln w="9525">
                    <a:noFill/>
                    <a:miter lim="800000"/>
                    <a:headEnd/>
                    <a:tailEnd/>
                  </a:ln>
                </p:spPr>
                <p:txBody>
                  <a:bodyPr/>
                  <a:lstStyle/>
                  <a:p>
                    <a:endParaRPr lang="en-US"/>
                  </a:p>
                </p:txBody>
              </p:sp>
              <p:sp>
                <p:nvSpPr>
                  <p:cNvPr id="515" name="Rectangle 791"/>
                  <p:cNvSpPr>
                    <a:spLocks noChangeArrowheads="1"/>
                  </p:cNvSpPr>
                  <p:nvPr/>
                </p:nvSpPr>
                <p:spPr bwMode="auto">
                  <a:xfrm>
                    <a:off x="2164" y="3658"/>
                    <a:ext cx="2" cy="377"/>
                  </a:xfrm>
                  <a:prstGeom prst="rect">
                    <a:avLst/>
                  </a:prstGeom>
                  <a:solidFill>
                    <a:srgbClr val="4A4A4A"/>
                  </a:solidFill>
                  <a:ln w="9525">
                    <a:noFill/>
                    <a:miter lim="800000"/>
                    <a:headEnd/>
                    <a:tailEnd/>
                  </a:ln>
                </p:spPr>
                <p:txBody>
                  <a:bodyPr/>
                  <a:lstStyle/>
                  <a:p>
                    <a:endParaRPr lang="en-US"/>
                  </a:p>
                </p:txBody>
              </p:sp>
              <p:sp>
                <p:nvSpPr>
                  <p:cNvPr id="516" name="Rectangle 792"/>
                  <p:cNvSpPr>
                    <a:spLocks noChangeArrowheads="1"/>
                  </p:cNvSpPr>
                  <p:nvPr/>
                </p:nvSpPr>
                <p:spPr bwMode="auto">
                  <a:xfrm>
                    <a:off x="2166" y="3658"/>
                    <a:ext cx="2" cy="377"/>
                  </a:xfrm>
                  <a:prstGeom prst="rect">
                    <a:avLst/>
                  </a:prstGeom>
                  <a:solidFill>
                    <a:srgbClr val="4B4B4B"/>
                  </a:solidFill>
                  <a:ln w="9525">
                    <a:noFill/>
                    <a:miter lim="800000"/>
                    <a:headEnd/>
                    <a:tailEnd/>
                  </a:ln>
                </p:spPr>
                <p:txBody>
                  <a:bodyPr/>
                  <a:lstStyle/>
                  <a:p>
                    <a:endParaRPr lang="en-US"/>
                  </a:p>
                </p:txBody>
              </p:sp>
              <p:sp>
                <p:nvSpPr>
                  <p:cNvPr id="517" name="Rectangle 793"/>
                  <p:cNvSpPr>
                    <a:spLocks noChangeArrowheads="1"/>
                  </p:cNvSpPr>
                  <p:nvPr/>
                </p:nvSpPr>
                <p:spPr bwMode="auto">
                  <a:xfrm>
                    <a:off x="2168" y="3658"/>
                    <a:ext cx="0" cy="377"/>
                  </a:xfrm>
                  <a:prstGeom prst="rect">
                    <a:avLst/>
                  </a:prstGeom>
                  <a:solidFill>
                    <a:srgbClr val="4C4C4C"/>
                  </a:solidFill>
                  <a:ln w="9525">
                    <a:noFill/>
                    <a:miter lim="800000"/>
                    <a:headEnd/>
                    <a:tailEnd/>
                  </a:ln>
                </p:spPr>
                <p:txBody>
                  <a:bodyPr/>
                  <a:lstStyle/>
                  <a:p>
                    <a:endParaRPr lang="en-US"/>
                  </a:p>
                </p:txBody>
              </p:sp>
              <p:sp>
                <p:nvSpPr>
                  <p:cNvPr id="518" name="Rectangle 794"/>
                  <p:cNvSpPr>
                    <a:spLocks noChangeArrowheads="1"/>
                  </p:cNvSpPr>
                  <p:nvPr/>
                </p:nvSpPr>
                <p:spPr bwMode="auto">
                  <a:xfrm>
                    <a:off x="2168" y="3658"/>
                    <a:ext cx="2" cy="377"/>
                  </a:xfrm>
                  <a:prstGeom prst="rect">
                    <a:avLst/>
                  </a:prstGeom>
                  <a:solidFill>
                    <a:srgbClr val="4D4D4D"/>
                  </a:solidFill>
                  <a:ln w="9525">
                    <a:noFill/>
                    <a:miter lim="800000"/>
                    <a:headEnd/>
                    <a:tailEnd/>
                  </a:ln>
                </p:spPr>
                <p:txBody>
                  <a:bodyPr/>
                  <a:lstStyle/>
                  <a:p>
                    <a:endParaRPr lang="en-US"/>
                  </a:p>
                </p:txBody>
              </p:sp>
              <p:sp>
                <p:nvSpPr>
                  <p:cNvPr id="519" name="Rectangle 795"/>
                  <p:cNvSpPr>
                    <a:spLocks noChangeArrowheads="1"/>
                  </p:cNvSpPr>
                  <p:nvPr/>
                </p:nvSpPr>
                <p:spPr bwMode="auto">
                  <a:xfrm>
                    <a:off x="2170" y="3658"/>
                    <a:ext cx="0" cy="377"/>
                  </a:xfrm>
                  <a:prstGeom prst="rect">
                    <a:avLst/>
                  </a:prstGeom>
                  <a:solidFill>
                    <a:srgbClr val="4E4E4E"/>
                  </a:solidFill>
                  <a:ln w="9525">
                    <a:noFill/>
                    <a:miter lim="800000"/>
                    <a:headEnd/>
                    <a:tailEnd/>
                  </a:ln>
                </p:spPr>
                <p:txBody>
                  <a:bodyPr/>
                  <a:lstStyle/>
                  <a:p>
                    <a:endParaRPr lang="en-US"/>
                  </a:p>
                </p:txBody>
              </p:sp>
              <p:sp>
                <p:nvSpPr>
                  <p:cNvPr id="520" name="Rectangle 796"/>
                  <p:cNvSpPr>
                    <a:spLocks noChangeArrowheads="1"/>
                  </p:cNvSpPr>
                  <p:nvPr/>
                </p:nvSpPr>
                <p:spPr bwMode="auto">
                  <a:xfrm>
                    <a:off x="2170" y="3658"/>
                    <a:ext cx="1" cy="377"/>
                  </a:xfrm>
                  <a:prstGeom prst="rect">
                    <a:avLst/>
                  </a:prstGeom>
                  <a:solidFill>
                    <a:srgbClr val="4F4F4F"/>
                  </a:solidFill>
                  <a:ln w="9525">
                    <a:noFill/>
                    <a:miter lim="800000"/>
                    <a:headEnd/>
                    <a:tailEnd/>
                  </a:ln>
                </p:spPr>
                <p:txBody>
                  <a:bodyPr/>
                  <a:lstStyle/>
                  <a:p>
                    <a:endParaRPr lang="en-US"/>
                  </a:p>
                </p:txBody>
              </p:sp>
              <p:sp>
                <p:nvSpPr>
                  <p:cNvPr id="521" name="Rectangle 797"/>
                  <p:cNvSpPr>
                    <a:spLocks noChangeArrowheads="1"/>
                  </p:cNvSpPr>
                  <p:nvPr/>
                </p:nvSpPr>
                <p:spPr bwMode="auto">
                  <a:xfrm>
                    <a:off x="2171" y="3658"/>
                    <a:ext cx="2" cy="377"/>
                  </a:xfrm>
                  <a:prstGeom prst="rect">
                    <a:avLst/>
                  </a:prstGeom>
                  <a:solidFill>
                    <a:srgbClr val="505050"/>
                  </a:solidFill>
                  <a:ln w="9525">
                    <a:noFill/>
                    <a:miter lim="800000"/>
                    <a:headEnd/>
                    <a:tailEnd/>
                  </a:ln>
                </p:spPr>
                <p:txBody>
                  <a:bodyPr/>
                  <a:lstStyle/>
                  <a:p>
                    <a:endParaRPr lang="en-US"/>
                  </a:p>
                </p:txBody>
              </p:sp>
              <p:sp>
                <p:nvSpPr>
                  <p:cNvPr id="522" name="Rectangle 798"/>
                  <p:cNvSpPr>
                    <a:spLocks noChangeArrowheads="1"/>
                  </p:cNvSpPr>
                  <p:nvPr/>
                </p:nvSpPr>
                <p:spPr bwMode="auto">
                  <a:xfrm>
                    <a:off x="2173" y="3658"/>
                    <a:ext cx="0" cy="377"/>
                  </a:xfrm>
                  <a:prstGeom prst="rect">
                    <a:avLst/>
                  </a:prstGeom>
                  <a:solidFill>
                    <a:srgbClr val="515151"/>
                  </a:solidFill>
                  <a:ln w="9525">
                    <a:noFill/>
                    <a:miter lim="800000"/>
                    <a:headEnd/>
                    <a:tailEnd/>
                  </a:ln>
                </p:spPr>
                <p:txBody>
                  <a:bodyPr/>
                  <a:lstStyle/>
                  <a:p>
                    <a:endParaRPr lang="en-US"/>
                  </a:p>
                </p:txBody>
              </p:sp>
              <p:sp>
                <p:nvSpPr>
                  <p:cNvPr id="523" name="Rectangle 799"/>
                  <p:cNvSpPr>
                    <a:spLocks noChangeArrowheads="1"/>
                  </p:cNvSpPr>
                  <p:nvPr/>
                </p:nvSpPr>
                <p:spPr bwMode="auto">
                  <a:xfrm>
                    <a:off x="2173" y="3658"/>
                    <a:ext cx="2" cy="377"/>
                  </a:xfrm>
                  <a:prstGeom prst="rect">
                    <a:avLst/>
                  </a:prstGeom>
                  <a:solidFill>
                    <a:srgbClr val="525252"/>
                  </a:solidFill>
                  <a:ln w="9525">
                    <a:noFill/>
                    <a:miter lim="800000"/>
                    <a:headEnd/>
                    <a:tailEnd/>
                  </a:ln>
                </p:spPr>
                <p:txBody>
                  <a:bodyPr/>
                  <a:lstStyle/>
                  <a:p>
                    <a:endParaRPr lang="en-US"/>
                  </a:p>
                </p:txBody>
              </p:sp>
              <p:sp>
                <p:nvSpPr>
                  <p:cNvPr id="524" name="Rectangle 800"/>
                  <p:cNvSpPr>
                    <a:spLocks noChangeArrowheads="1"/>
                  </p:cNvSpPr>
                  <p:nvPr/>
                </p:nvSpPr>
                <p:spPr bwMode="auto">
                  <a:xfrm>
                    <a:off x="2175" y="3658"/>
                    <a:ext cx="0" cy="377"/>
                  </a:xfrm>
                  <a:prstGeom prst="rect">
                    <a:avLst/>
                  </a:prstGeom>
                  <a:solidFill>
                    <a:srgbClr val="535353"/>
                  </a:solidFill>
                  <a:ln w="9525">
                    <a:noFill/>
                    <a:miter lim="800000"/>
                    <a:headEnd/>
                    <a:tailEnd/>
                  </a:ln>
                </p:spPr>
                <p:txBody>
                  <a:bodyPr/>
                  <a:lstStyle/>
                  <a:p>
                    <a:endParaRPr lang="en-US"/>
                  </a:p>
                </p:txBody>
              </p:sp>
              <p:sp>
                <p:nvSpPr>
                  <p:cNvPr id="525" name="Rectangle 801"/>
                  <p:cNvSpPr>
                    <a:spLocks noChangeArrowheads="1"/>
                  </p:cNvSpPr>
                  <p:nvPr/>
                </p:nvSpPr>
                <p:spPr bwMode="auto">
                  <a:xfrm>
                    <a:off x="2175" y="3658"/>
                    <a:ext cx="2" cy="377"/>
                  </a:xfrm>
                  <a:prstGeom prst="rect">
                    <a:avLst/>
                  </a:prstGeom>
                  <a:solidFill>
                    <a:srgbClr val="545454"/>
                  </a:solidFill>
                  <a:ln w="9525">
                    <a:noFill/>
                    <a:miter lim="800000"/>
                    <a:headEnd/>
                    <a:tailEnd/>
                  </a:ln>
                </p:spPr>
                <p:txBody>
                  <a:bodyPr/>
                  <a:lstStyle/>
                  <a:p>
                    <a:endParaRPr lang="en-US"/>
                  </a:p>
                </p:txBody>
              </p:sp>
              <p:sp>
                <p:nvSpPr>
                  <p:cNvPr id="526" name="Rectangle 802"/>
                  <p:cNvSpPr>
                    <a:spLocks noChangeArrowheads="1"/>
                  </p:cNvSpPr>
                  <p:nvPr/>
                </p:nvSpPr>
                <p:spPr bwMode="auto">
                  <a:xfrm>
                    <a:off x="2177" y="3658"/>
                    <a:ext cx="1" cy="377"/>
                  </a:xfrm>
                  <a:prstGeom prst="rect">
                    <a:avLst/>
                  </a:prstGeom>
                  <a:solidFill>
                    <a:srgbClr val="555555"/>
                  </a:solidFill>
                  <a:ln w="9525">
                    <a:noFill/>
                    <a:miter lim="800000"/>
                    <a:headEnd/>
                    <a:tailEnd/>
                  </a:ln>
                </p:spPr>
                <p:txBody>
                  <a:bodyPr/>
                  <a:lstStyle/>
                  <a:p>
                    <a:endParaRPr lang="en-US"/>
                  </a:p>
                </p:txBody>
              </p:sp>
              <p:sp>
                <p:nvSpPr>
                  <p:cNvPr id="527" name="Rectangle 803"/>
                  <p:cNvSpPr>
                    <a:spLocks noChangeArrowheads="1"/>
                  </p:cNvSpPr>
                  <p:nvPr/>
                </p:nvSpPr>
                <p:spPr bwMode="auto">
                  <a:xfrm>
                    <a:off x="2178" y="3658"/>
                    <a:ext cx="0" cy="377"/>
                  </a:xfrm>
                  <a:prstGeom prst="rect">
                    <a:avLst/>
                  </a:prstGeom>
                  <a:solidFill>
                    <a:srgbClr val="565656"/>
                  </a:solidFill>
                  <a:ln w="9525">
                    <a:noFill/>
                    <a:miter lim="800000"/>
                    <a:headEnd/>
                    <a:tailEnd/>
                  </a:ln>
                </p:spPr>
                <p:txBody>
                  <a:bodyPr/>
                  <a:lstStyle/>
                  <a:p>
                    <a:endParaRPr lang="en-US"/>
                  </a:p>
                </p:txBody>
              </p:sp>
              <p:sp>
                <p:nvSpPr>
                  <p:cNvPr id="528" name="Rectangle 804"/>
                  <p:cNvSpPr>
                    <a:spLocks noChangeArrowheads="1"/>
                  </p:cNvSpPr>
                  <p:nvPr/>
                </p:nvSpPr>
                <p:spPr bwMode="auto">
                  <a:xfrm>
                    <a:off x="2178" y="3658"/>
                    <a:ext cx="2" cy="377"/>
                  </a:xfrm>
                  <a:prstGeom prst="rect">
                    <a:avLst/>
                  </a:prstGeom>
                  <a:solidFill>
                    <a:srgbClr val="575757"/>
                  </a:solidFill>
                  <a:ln w="9525">
                    <a:noFill/>
                    <a:miter lim="800000"/>
                    <a:headEnd/>
                    <a:tailEnd/>
                  </a:ln>
                </p:spPr>
                <p:txBody>
                  <a:bodyPr/>
                  <a:lstStyle/>
                  <a:p>
                    <a:endParaRPr lang="en-US"/>
                  </a:p>
                </p:txBody>
              </p:sp>
              <p:sp>
                <p:nvSpPr>
                  <p:cNvPr id="529" name="Rectangle 805"/>
                  <p:cNvSpPr>
                    <a:spLocks noChangeArrowheads="1"/>
                  </p:cNvSpPr>
                  <p:nvPr/>
                </p:nvSpPr>
                <p:spPr bwMode="auto">
                  <a:xfrm>
                    <a:off x="2180" y="3658"/>
                    <a:ext cx="2" cy="377"/>
                  </a:xfrm>
                  <a:prstGeom prst="rect">
                    <a:avLst/>
                  </a:prstGeom>
                  <a:solidFill>
                    <a:srgbClr val="585858"/>
                  </a:solidFill>
                  <a:ln w="9525">
                    <a:noFill/>
                    <a:miter lim="800000"/>
                    <a:headEnd/>
                    <a:tailEnd/>
                  </a:ln>
                </p:spPr>
                <p:txBody>
                  <a:bodyPr/>
                  <a:lstStyle/>
                  <a:p>
                    <a:endParaRPr lang="en-US"/>
                  </a:p>
                </p:txBody>
              </p:sp>
              <p:sp>
                <p:nvSpPr>
                  <p:cNvPr id="530" name="Rectangle 806"/>
                  <p:cNvSpPr>
                    <a:spLocks noChangeArrowheads="1"/>
                  </p:cNvSpPr>
                  <p:nvPr/>
                </p:nvSpPr>
                <p:spPr bwMode="auto">
                  <a:xfrm>
                    <a:off x="2182" y="3658"/>
                    <a:ext cx="0" cy="377"/>
                  </a:xfrm>
                  <a:prstGeom prst="rect">
                    <a:avLst/>
                  </a:prstGeom>
                  <a:solidFill>
                    <a:srgbClr val="595959"/>
                  </a:solidFill>
                  <a:ln w="9525">
                    <a:noFill/>
                    <a:miter lim="800000"/>
                    <a:headEnd/>
                    <a:tailEnd/>
                  </a:ln>
                </p:spPr>
                <p:txBody>
                  <a:bodyPr/>
                  <a:lstStyle/>
                  <a:p>
                    <a:endParaRPr lang="en-US"/>
                  </a:p>
                </p:txBody>
              </p:sp>
              <p:sp>
                <p:nvSpPr>
                  <p:cNvPr id="531" name="Rectangle 807"/>
                  <p:cNvSpPr>
                    <a:spLocks noChangeArrowheads="1"/>
                  </p:cNvSpPr>
                  <p:nvPr/>
                </p:nvSpPr>
                <p:spPr bwMode="auto">
                  <a:xfrm>
                    <a:off x="2182" y="3658"/>
                    <a:ext cx="2" cy="377"/>
                  </a:xfrm>
                  <a:prstGeom prst="rect">
                    <a:avLst/>
                  </a:prstGeom>
                  <a:solidFill>
                    <a:srgbClr val="5A5A5A"/>
                  </a:solidFill>
                  <a:ln w="9525">
                    <a:noFill/>
                    <a:miter lim="800000"/>
                    <a:headEnd/>
                    <a:tailEnd/>
                  </a:ln>
                </p:spPr>
                <p:txBody>
                  <a:bodyPr/>
                  <a:lstStyle/>
                  <a:p>
                    <a:endParaRPr lang="en-US"/>
                  </a:p>
                </p:txBody>
              </p:sp>
              <p:sp>
                <p:nvSpPr>
                  <p:cNvPr id="532" name="Rectangle 808"/>
                  <p:cNvSpPr>
                    <a:spLocks noChangeArrowheads="1"/>
                  </p:cNvSpPr>
                  <p:nvPr/>
                </p:nvSpPr>
                <p:spPr bwMode="auto">
                  <a:xfrm>
                    <a:off x="2184" y="3658"/>
                    <a:ext cx="0" cy="377"/>
                  </a:xfrm>
                  <a:prstGeom prst="rect">
                    <a:avLst/>
                  </a:prstGeom>
                  <a:solidFill>
                    <a:srgbClr val="5B5B5B"/>
                  </a:solidFill>
                  <a:ln w="9525">
                    <a:noFill/>
                    <a:miter lim="800000"/>
                    <a:headEnd/>
                    <a:tailEnd/>
                  </a:ln>
                </p:spPr>
                <p:txBody>
                  <a:bodyPr/>
                  <a:lstStyle/>
                  <a:p>
                    <a:endParaRPr lang="en-US"/>
                  </a:p>
                </p:txBody>
              </p:sp>
              <p:sp>
                <p:nvSpPr>
                  <p:cNvPr id="533" name="Rectangle 809"/>
                  <p:cNvSpPr>
                    <a:spLocks noChangeArrowheads="1"/>
                  </p:cNvSpPr>
                  <p:nvPr/>
                </p:nvSpPr>
                <p:spPr bwMode="auto">
                  <a:xfrm>
                    <a:off x="2184" y="3658"/>
                    <a:ext cx="2" cy="377"/>
                  </a:xfrm>
                  <a:prstGeom prst="rect">
                    <a:avLst/>
                  </a:prstGeom>
                  <a:solidFill>
                    <a:srgbClr val="5C5C5C"/>
                  </a:solidFill>
                  <a:ln w="9525">
                    <a:noFill/>
                    <a:miter lim="800000"/>
                    <a:headEnd/>
                    <a:tailEnd/>
                  </a:ln>
                </p:spPr>
                <p:txBody>
                  <a:bodyPr/>
                  <a:lstStyle/>
                  <a:p>
                    <a:endParaRPr lang="en-US"/>
                  </a:p>
                </p:txBody>
              </p:sp>
              <p:sp>
                <p:nvSpPr>
                  <p:cNvPr id="534" name="Rectangle 810"/>
                  <p:cNvSpPr>
                    <a:spLocks noChangeArrowheads="1"/>
                  </p:cNvSpPr>
                  <p:nvPr/>
                </p:nvSpPr>
                <p:spPr bwMode="auto">
                  <a:xfrm>
                    <a:off x="2186" y="3658"/>
                    <a:ext cx="1" cy="377"/>
                  </a:xfrm>
                  <a:prstGeom prst="rect">
                    <a:avLst/>
                  </a:prstGeom>
                  <a:solidFill>
                    <a:srgbClr val="5D5D5D"/>
                  </a:solidFill>
                  <a:ln w="9525">
                    <a:noFill/>
                    <a:miter lim="800000"/>
                    <a:headEnd/>
                    <a:tailEnd/>
                  </a:ln>
                </p:spPr>
                <p:txBody>
                  <a:bodyPr/>
                  <a:lstStyle/>
                  <a:p>
                    <a:endParaRPr lang="en-US"/>
                  </a:p>
                </p:txBody>
              </p:sp>
              <p:sp>
                <p:nvSpPr>
                  <p:cNvPr id="535" name="Rectangle 811"/>
                  <p:cNvSpPr>
                    <a:spLocks noChangeArrowheads="1"/>
                  </p:cNvSpPr>
                  <p:nvPr/>
                </p:nvSpPr>
                <p:spPr bwMode="auto">
                  <a:xfrm>
                    <a:off x="2187" y="3658"/>
                    <a:ext cx="0" cy="377"/>
                  </a:xfrm>
                  <a:prstGeom prst="rect">
                    <a:avLst/>
                  </a:prstGeom>
                  <a:solidFill>
                    <a:srgbClr val="5E5E5E"/>
                  </a:solidFill>
                  <a:ln w="9525">
                    <a:noFill/>
                    <a:miter lim="800000"/>
                    <a:headEnd/>
                    <a:tailEnd/>
                  </a:ln>
                </p:spPr>
                <p:txBody>
                  <a:bodyPr/>
                  <a:lstStyle/>
                  <a:p>
                    <a:endParaRPr lang="en-US"/>
                  </a:p>
                </p:txBody>
              </p:sp>
              <p:sp>
                <p:nvSpPr>
                  <p:cNvPr id="536" name="Rectangle 812"/>
                  <p:cNvSpPr>
                    <a:spLocks noChangeArrowheads="1"/>
                  </p:cNvSpPr>
                  <p:nvPr/>
                </p:nvSpPr>
                <p:spPr bwMode="auto">
                  <a:xfrm>
                    <a:off x="2187" y="3658"/>
                    <a:ext cx="2" cy="377"/>
                  </a:xfrm>
                  <a:prstGeom prst="rect">
                    <a:avLst/>
                  </a:prstGeom>
                  <a:solidFill>
                    <a:srgbClr val="5F5F5F"/>
                  </a:solidFill>
                  <a:ln w="9525">
                    <a:noFill/>
                    <a:miter lim="800000"/>
                    <a:headEnd/>
                    <a:tailEnd/>
                  </a:ln>
                </p:spPr>
                <p:txBody>
                  <a:bodyPr/>
                  <a:lstStyle/>
                  <a:p>
                    <a:endParaRPr lang="en-US"/>
                  </a:p>
                </p:txBody>
              </p:sp>
              <p:sp>
                <p:nvSpPr>
                  <p:cNvPr id="537" name="Rectangle 813"/>
                  <p:cNvSpPr>
                    <a:spLocks noChangeArrowheads="1"/>
                  </p:cNvSpPr>
                  <p:nvPr/>
                </p:nvSpPr>
                <p:spPr bwMode="auto">
                  <a:xfrm>
                    <a:off x="2189" y="3658"/>
                    <a:ext cx="0" cy="377"/>
                  </a:xfrm>
                  <a:prstGeom prst="rect">
                    <a:avLst/>
                  </a:prstGeom>
                  <a:solidFill>
                    <a:srgbClr val="606060"/>
                  </a:solidFill>
                  <a:ln w="9525">
                    <a:noFill/>
                    <a:miter lim="800000"/>
                    <a:headEnd/>
                    <a:tailEnd/>
                  </a:ln>
                </p:spPr>
                <p:txBody>
                  <a:bodyPr/>
                  <a:lstStyle/>
                  <a:p>
                    <a:endParaRPr lang="en-US"/>
                  </a:p>
                </p:txBody>
              </p:sp>
              <p:sp>
                <p:nvSpPr>
                  <p:cNvPr id="538" name="Rectangle 814"/>
                  <p:cNvSpPr>
                    <a:spLocks noChangeArrowheads="1"/>
                  </p:cNvSpPr>
                  <p:nvPr/>
                </p:nvSpPr>
                <p:spPr bwMode="auto">
                  <a:xfrm>
                    <a:off x="2189" y="3658"/>
                    <a:ext cx="2" cy="377"/>
                  </a:xfrm>
                  <a:prstGeom prst="rect">
                    <a:avLst/>
                  </a:prstGeom>
                  <a:solidFill>
                    <a:srgbClr val="616161"/>
                  </a:solidFill>
                  <a:ln w="9525">
                    <a:noFill/>
                    <a:miter lim="800000"/>
                    <a:headEnd/>
                    <a:tailEnd/>
                  </a:ln>
                </p:spPr>
                <p:txBody>
                  <a:bodyPr/>
                  <a:lstStyle/>
                  <a:p>
                    <a:endParaRPr lang="en-US"/>
                  </a:p>
                </p:txBody>
              </p:sp>
              <p:sp>
                <p:nvSpPr>
                  <p:cNvPr id="539" name="Rectangle 815"/>
                  <p:cNvSpPr>
                    <a:spLocks noChangeArrowheads="1"/>
                  </p:cNvSpPr>
                  <p:nvPr/>
                </p:nvSpPr>
                <p:spPr bwMode="auto">
                  <a:xfrm>
                    <a:off x="2191" y="3658"/>
                    <a:ext cx="2" cy="377"/>
                  </a:xfrm>
                  <a:prstGeom prst="rect">
                    <a:avLst/>
                  </a:prstGeom>
                  <a:solidFill>
                    <a:srgbClr val="626262"/>
                  </a:solidFill>
                  <a:ln w="9525">
                    <a:noFill/>
                    <a:miter lim="800000"/>
                    <a:headEnd/>
                    <a:tailEnd/>
                  </a:ln>
                </p:spPr>
                <p:txBody>
                  <a:bodyPr/>
                  <a:lstStyle/>
                  <a:p>
                    <a:endParaRPr lang="en-US"/>
                  </a:p>
                </p:txBody>
              </p:sp>
              <p:sp>
                <p:nvSpPr>
                  <p:cNvPr id="540" name="Rectangle 816"/>
                  <p:cNvSpPr>
                    <a:spLocks noChangeArrowheads="1"/>
                  </p:cNvSpPr>
                  <p:nvPr/>
                </p:nvSpPr>
                <p:spPr bwMode="auto">
                  <a:xfrm>
                    <a:off x="2193" y="3658"/>
                    <a:ext cx="0" cy="377"/>
                  </a:xfrm>
                  <a:prstGeom prst="rect">
                    <a:avLst/>
                  </a:prstGeom>
                  <a:solidFill>
                    <a:srgbClr val="636363"/>
                  </a:solidFill>
                  <a:ln w="9525">
                    <a:noFill/>
                    <a:miter lim="800000"/>
                    <a:headEnd/>
                    <a:tailEnd/>
                  </a:ln>
                </p:spPr>
                <p:txBody>
                  <a:bodyPr/>
                  <a:lstStyle/>
                  <a:p>
                    <a:endParaRPr lang="en-US"/>
                  </a:p>
                </p:txBody>
              </p:sp>
              <p:sp>
                <p:nvSpPr>
                  <p:cNvPr id="541" name="Rectangle 817"/>
                  <p:cNvSpPr>
                    <a:spLocks noChangeArrowheads="1"/>
                  </p:cNvSpPr>
                  <p:nvPr/>
                </p:nvSpPr>
                <p:spPr bwMode="auto">
                  <a:xfrm>
                    <a:off x="2193" y="3658"/>
                    <a:ext cx="1" cy="377"/>
                  </a:xfrm>
                  <a:prstGeom prst="rect">
                    <a:avLst/>
                  </a:prstGeom>
                  <a:solidFill>
                    <a:srgbClr val="646464"/>
                  </a:solidFill>
                  <a:ln w="9525">
                    <a:noFill/>
                    <a:miter lim="800000"/>
                    <a:headEnd/>
                    <a:tailEnd/>
                  </a:ln>
                </p:spPr>
                <p:txBody>
                  <a:bodyPr/>
                  <a:lstStyle/>
                  <a:p>
                    <a:endParaRPr lang="en-US"/>
                  </a:p>
                </p:txBody>
              </p:sp>
              <p:sp>
                <p:nvSpPr>
                  <p:cNvPr id="542" name="Rectangle 818"/>
                  <p:cNvSpPr>
                    <a:spLocks noChangeArrowheads="1"/>
                  </p:cNvSpPr>
                  <p:nvPr/>
                </p:nvSpPr>
                <p:spPr bwMode="auto">
                  <a:xfrm>
                    <a:off x="2194" y="3658"/>
                    <a:ext cx="0" cy="377"/>
                  </a:xfrm>
                  <a:prstGeom prst="rect">
                    <a:avLst/>
                  </a:prstGeom>
                  <a:solidFill>
                    <a:srgbClr val="656565"/>
                  </a:solidFill>
                  <a:ln w="9525">
                    <a:noFill/>
                    <a:miter lim="800000"/>
                    <a:headEnd/>
                    <a:tailEnd/>
                  </a:ln>
                </p:spPr>
                <p:txBody>
                  <a:bodyPr/>
                  <a:lstStyle/>
                  <a:p>
                    <a:endParaRPr lang="en-US"/>
                  </a:p>
                </p:txBody>
              </p:sp>
              <p:sp>
                <p:nvSpPr>
                  <p:cNvPr id="543" name="Rectangle 819"/>
                  <p:cNvSpPr>
                    <a:spLocks noChangeArrowheads="1"/>
                  </p:cNvSpPr>
                  <p:nvPr/>
                </p:nvSpPr>
                <p:spPr bwMode="auto">
                  <a:xfrm>
                    <a:off x="2194" y="3658"/>
                    <a:ext cx="2" cy="377"/>
                  </a:xfrm>
                  <a:prstGeom prst="rect">
                    <a:avLst/>
                  </a:prstGeom>
                  <a:solidFill>
                    <a:srgbClr val="666666"/>
                  </a:solidFill>
                  <a:ln w="9525">
                    <a:noFill/>
                    <a:miter lim="800000"/>
                    <a:headEnd/>
                    <a:tailEnd/>
                  </a:ln>
                </p:spPr>
                <p:txBody>
                  <a:bodyPr/>
                  <a:lstStyle/>
                  <a:p>
                    <a:endParaRPr lang="en-US"/>
                  </a:p>
                </p:txBody>
              </p:sp>
              <p:sp>
                <p:nvSpPr>
                  <p:cNvPr id="544" name="Rectangle 820"/>
                  <p:cNvSpPr>
                    <a:spLocks noChangeArrowheads="1"/>
                  </p:cNvSpPr>
                  <p:nvPr/>
                </p:nvSpPr>
                <p:spPr bwMode="auto">
                  <a:xfrm>
                    <a:off x="2196" y="3658"/>
                    <a:ext cx="2" cy="377"/>
                  </a:xfrm>
                  <a:prstGeom prst="rect">
                    <a:avLst/>
                  </a:prstGeom>
                  <a:solidFill>
                    <a:srgbClr val="676767"/>
                  </a:solidFill>
                  <a:ln w="9525">
                    <a:noFill/>
                    <a:miter lim="800000"/>
                    <a:headEnd/>
                    <a:tailEnd/>
                  </a:ln>
                </p:spPr>
                <p:txBody>
                  <a:bodyPr/>
                  <a:lstStyle/>
                  <a:p>
                    <a:endParaRPr lang="en-US"/>
                  </a:p>
                </p:txBody>
              </p:sp>
              <p:sp>
                <p:nvSpPr>
                  <p:cNvPr id="545" name="Rectangle 821"/>
                  <p:cNvSpPr>
                    <a:spLocks noChangeArrowheads="1"/>
                  </p:cNvSpPr>
                  <p:nvPr/>
                </p:nvSpPr>
                <p:spPr bwMode="auto">
                  <a:xfrm>
                    <a:off x="2198" y="3658"/>
                    <a:ext cx="0" cy="377"/>
                  </a:xfrm>
                  <a:prstGeom prst="rect">
                    <a:avLst/>
                  </a:prstGeom>
                  <a:solidFill>
                    <a:srgbClr val="686868"/>
                  </a:solidFill>
                  <a:ln w="9525">
                    <a:noFill/>
                    <a:miter lim="800000"/>
                    <a:headEnd/>
                    <a:tailEnd/>
                  </a:ln>
                </p:spPr>
                <p:txBody>
                  <a:bodyPr/>
                  <a:lstStyle/>
                  <a:p>
                    <a:endParaRPr lang="en-US"/>
                  </a:p>
                </p:txBody>
              </p:sp>
              <p:sp>
                <p:nvSpPr>
                  <p:cNvPr id="546" name="Rectangle 822"/>
                  <p:cNvSpPr>
                    <a:spLocks noChangeArrowheads="1"/>
                  </p:cNvSpPr>
                  <p:nvPr/>
                </p:nvSpPr>
                <p:spPr bwMode="auto">
                  <a:xfrm>
                    <a:off x="2198" y="3658"/>
                    <a:ext cx="2" cy="377"/>
                  </a:xfrm>
                  <a:prstGeom prst="rect">
                    <a:avLst/>
                  </a:prstGeom>
                  <a:solidFill>
                    <a:srgbClr val="696969"/>
                  </a:solidFill>
                  <a:ln w="9525">
                    <a:noFill/>
                    <a:miter lim="800000"/>
                    <a:headEnd/>
                    <a:tailEnd/>
                  </a:ln>
                </p:spPr>
                <p:txBody>
                  <a:bodyPr/>
                  <a:lstStyle/>
                  <a:p>
                    <a:endParaRPr lang="en-US"/>
                  </a:p>
                </p:txBody>
              </p:sp>
              <p:sp>
                <p:nvSpPr>
                  <p:cNvPr id="547" name="Rectangle 823"/>
                  <p:cNvSpPr>
                    <a:spLocks noChangeArrowheads="1"/>
                  </p:cNvSpPr>
                  <p:nvPr/>
                </p:nvSpPr>
                <p:spPr bwMode="auto">
                  <a:xfrm>
                    <a:off x="2200" y="3658"/>
                    <a:ext cx="0" cy="377"/>
                  </a:xfrm>
                  <a:prstGeom prst="rect">
                    <a:avLst/>
                  </a:prstGeom>
                  <a:solidFill>
                    <a:srgbClr val="6A6A6A"/>
                  </a:solidFill>
                  <a:ln w="9525">
                    <a:noFill/>
                    <a:miter lim="800000"/>
                    <a:headEnd/>
                    <a:tailEnd/>
                  </a:ln>
                </p:spPr>
                <p:txBody>
                  <a:bodyPr/>
                  <a:lstStyle/>
                  <a:p>
                    <a:endParaRPr lang="en-US"/>
                  </a:p>
                </p:txBody>
              </p:sp>
              <p:sp>
                <p:nvSpPr>
                  <p:cNvPr id="548" name="Rectangle 824"/>
                  <p:cNvSpPr>
                    <a:spLocks noChangeArrowheads="1"/>
                  </p:cNvSpPr>
                  <p:nvPr/>
                </p:nvSpPr>
                <p:spPr bwMode="auto">
                  <a:xfrm>
                    <a:off x="2200" y="3658"/>
                    <a:ext cx="1" cy="377"/>
                  </a:xfrm>
                  <a:prstGeom prst="rect">
                    <a:avLst/>
                  </a:prstGeom>
                  <a:solidFill>
                    <a:srgbClr val="6B6B6B"/>
                  </a:solidFill>
                  <a:ln w="9525">
                    <a:noFill/>
                    <a:miter lim="800000"/>
                    <a:headEnd/>
                    <a:tailEnd/>
                  </a:ln>
                </p:spPr>
                <p:txBody>
                  <a:bodyPr/>
                  <a:lstStyle/>
                  <a:p>
                    <a:endParaRPr lang="en-US"/>
                  </a:p>
                </p:txBody>
              </p:sp>
              <p:sp>
                <p:nvSpPr>
                  <p:cNvPr id="549" name="Rectangle 825"/>
                  <p:cNvSpPr>
                    <a:spLocks noChangeArrowheads="1"/>
                  </p:cNvSpPr>
                  <p:nvPr/>
                </p:nvSpPr>
                <p:spPr bwMode="auto">
                  <a:xfrm>
                    <a:off x="2201" y="3658"/>
                    <a:ext cx="2" cy="377"/>
                  </a:xfrm>
                  <a:prstGeom prst="rect">
                    <a:avLst/>
                  </a:prstGeom>
                  <a:solidFill>
                    <a:srgbClr val="6C6C6C"/>
                  </a:solidFill>
                  <a:ln w="9525">
                    <a:noFill/>
                    <a:miter lim="800000"/>
                    <a:headEnd/>
                    <a:tailEnd/>
                  </a:ln>
                </p:spPr>
                <p:txBody>
                  <a:bodyPr/>
                  <a:lstStyle/>
                  <a:p>
                    <a:endParaRPr lang="en-US"/>
                  </a:p>
                </p:txBody>
              </p:sp>
              <p:sp>
                <p:nvSpPr>
                  <p:cNvPr id="550" name="Rectangle 826"/>
                  <p:cNvSpPr>
                    <a:spLocks noChangeArrowheads="1"/>
                  </p:cNvSpPr>
                  <p:nvPr/>
                </p:nvSpPr>
                <p:spPr bwMode="auto">
                  <a:xfrm>
                    <a:off x="2203" y="3658"/>
                    <a:ext cx="0" cy="377"/>
                  </a:xfrm>
                  <a:prstGeom prst="rect">
                    <a:avLst/>
                  </a:prstGeom>
                  <a:solidFill>
                    <a:srgbClr val="6D6D6D"/>
                  </a:solidFill>
                  <a:ln w="9525">
                    <a:noFill/>
                    <a:miter lim="800000"/>
                    <a:headEnd/>
                    <a:tailEnd/>
                  </a:ln>
                </p:spPr>
                <p:txBody>
                  <a:bodyPr/>
                  <a:lstStyle/>
                  <a:p>
                    <a:endParaRPr lang="en-US"/>
                  </a:p>
                </p:txBody>
              </p:sp>
              <p:sp>
                <p:nvSpPr>
                  <p:cNvPr id="551" name="Rectangle 827"/>
                  <p:cNvSpPr>
                    <a:spLocks noChangeArrowheads="1"/>
                  </p:cNvSpPr>
                  <p:nvPr/>
                </p:nvSpPr>
                <p:spPr bwMode="auto">
                  <a:xfrm>
                    <a:off x="2203" y="3658"/>
                    <a:ext cx="2" cy="377"/>
                  </a:xfrm>
                  <a:prstGeom prst="rect">
                    <a:avLst/>
                  </a:prstGeom>
                  <a:solidFill>
                    <a:srgbClr val="6E6E6E"/>
                  </a:solidFill>
                  <a:ln w="9525">
                    <a:noFill/>
                    <a:miter lim="800000"/>
                    <a:headEnd/>
                    <a:tailEnd/>
                  </a:ln>
                </p:spPr>
                <p:txBody>
                  <a:bodyPr/>
                  <a:lstStyle/>
                  <a:p>
                    <a:endParaRPr lang="en-US"/>
                  </a:p>
                </p:txBody>
              </p:sp>
              <p:sp>
                <p:nvSpPr>
                  <p:cNvPr id="552" name="Rectangle 828"/>
                  <p:cNvSpPr>
                    <a:spLocks noChangeArrowheads="1"/>
                  </p:cNvSpPr>
                  <p:nvPr/>
                </p:nvSpPr>
                <p:spPr bwMode="auto">
                  <a:xfrm>
                    <a:off x="2205" y="3658"/>
                    <a:ext cx="0" cy="377"/>
                  </a:xfrm>
                  <a:prstGeom prst="rect">
                    <a:avLst/>
                  </a:prstGeom>
                  <a:solidFill>
                    <a:srgbClr val="6F6F6F"/>
                  </a:solidFill>
                  <a:ln w="9525">
                    <a:noFill/>
                    <a:miter lim="800000"/>
                    <a:headEnd/>
                    <a:tailEnd/>
                  </a:ln>
                </p:spPr>
                <p:txBody>
                  <a:bodyPr/>
                  <a:lstStyle/>
                  <a:p>
                    <a:endParaRPr lang="en-US"/>
                  </a:p>
                </p:txBody>
              </p:sp>
              <p:sp>
                <p:nvSpPr>
                  <p:cNvPr id="553" name="Rectangle 829"/>
                  <p:cNvSpPr>
                    <a:spLocks noChangeArrowheads="1"/>
                  </p:cNvSpPr>
                  <p:nvPr/>
                </p:nvSpPr>
                <p:spPr bwMode="auto">
                  <a:xfrm>
                    <a:off x="2205" y="3658"/>
                    <a:ext cx="2" cy="377"/>
                  </a:xfrm>
                  <a:prstGeom prst="rect">
                    <a:avLst/>
                  </a:prstGeom>
                  <a:solidFill>
                    <a:srgbClr val="707070"/>
                  </a:solidFill>
                  <a:ln w="9525">
                    <a:noFill/>
                    <a:miter lim="800000"/>
                    <a:headEnd/>
                    <a:tailEnd/>
                  </a:ln>
                </p:spPr>
                <p:txBody>
                  <a:bodyPr/>
                  <a:lstStyle/>
                  <a:p>
                    <a:endParaRPr lang="en-US"/>
                  </a:p>
                </p:txBody>
              </p:sp>
              <p:sp>
                <p:nvSpPr>
                  <p:cNvPr id="554" name="Rectangle 830"/>
                  <p:cNvSpPr>
                    <a:spLocks noChangeArrowheads="1"/>
                  </p:cNvSpPr>
                  <p:nvPr/>
                </p:nvSpPr>
                <p:spPr bwMode="auto">
                  <a:xfrm>
                    <a:off x="2207" y="3658"/>
                    <a:ext cx="1" cy="377"/>
                  </a:xfrm>
                  <a:prstGeom prst="rect">
                    <a:avLst/>
                  </a:prstGeom>
                  <a:solidFill>
                    <a:srgbClr val="717171"/>
                  </a:solidFill>
                  <a:ln w="9525">
                    <a:noFill/>
                    <a:miter lim="800000"/>
                    <a:headEnd/>
                    <a:tailEnd/>
                  </a:ln>
                </p:spPr>
                <p:txBody>
                  <a:bodyPr/>
                  <a:lstStyle/>
                  <a:p>
                    <a:endParaRPr lang="en-US"/>
                  </a:p>
                </p:txBody>
              </p:sp>
              <p:sp>
                <p:nvSpPr>
                  <p:cNvPr id="555" name="Rectangle 831"/>
                  <p:cNvSpPr>
                    <a:spLocks noChangeArrowheads="1"/>
                  </p:cNvSpPr>
                  <p:nvPr/>
                </p:nvSpPr>
                <p:spPr bwMode="auto">
                  <a:xfrm>
                    <a:off x="2208" y="3658"/>
                    <a:ext cx="0" cy="377"/>
                  </a:xfrm>
                  <a:prstGeom prst="rect">
                    <a:avLst/>
                  </a:prstGeom>
                  <a:solidFill>
                    <a:srgbClr val="727272"/>
                  </a:solidFill>
                  <a:ln w="9525">
                    <a:noFill/>
                    <a:miter lim="800000"/>
                    <a:headEnd/>
                    <a:tailEnd/>
                  </a:ln>
                </p:spPr>
                <p:txBody>
                  <a:bodyPr/>
                  <a:lstStyle/>
                  <a:p>
                    <a:endParaRPr lang="en-US"/>
                  </a:p>
                </p:txBody>
              </p:sp>
              <p:sp>
                <p:nvSpPr>
                  <p:cNvPr id="556" name="Rectangle 832"/>
                  <p:cNvSpPr>
                    <a:spLocks noChangeArrowheads="1"/>
                  </p:cNvSpPr>
                  <p:nvPr/>
                </p:nvSpPr>
                <p:spPr bwMode="auto">
                  <a:xfrm>
                    <a:off x="2208" y="3658"/>
                    <a:ext cx="2" cy="377"/>
                  </a:xfrm>
                  <a:prstGeom prst="rect">
                    <a:avLst/>
                  </a:prstGeom>
                  <a:solidFill>
                    <a:srgbClr val="737373"/>
                  </a:solidFill>
                  <a:ln w="9525">
                    <a:noFill/>
                    <a:miter lim="800000"/>
                    <a:headEnd/>
                    <a:tailEnd/>
                  </a:ln>
                </p:spPr>
                <p:txBody>
                  <a:bodyPr/>
                  <a:lstStyle/>
                  <a:p>
                    <a:endParaRPr lang="en-US"/>
                  </a:p>
                </p:txBody>
              </p:sp>
              <p:sp>
                <p:nvSpPr>
                  <p:cNvPr id="557" name="Rectangle 833"/>
                  <p:cNvSpPr>
                    <a:spLocks noChangeArrowheads="1"/>
                  </p:cNvSpPr>
                  <p:nvPr/>
                </p:nvSpPr>
                <p:spPr bwMode="auto">
                  <a:xfrm>
                    <a:off x="2210" y="3658"/>
                    <a:ext cx="0" cy="377"/>
                  </a:xfrm>
                  <a:prstGeom prst="rect">
                    <a:avLst/>
                  </a:prstGeom>
                  <a:solidFill>
                    <a:srgbClr val="747474"/>
                  </a:solidFill>
                  <a:ln w="9525">
                    <a:noFill/>
                    <a:miter lim="800000"/>
                    <a:headEnd/>
                    <a:tailEnd/>
                  </a:ln>
                </p:spPr>
                <p:txBody>
                  <a:bodyPr/>
                  <a:lstStyle/>
                  <a:p>
                    <a:endParaRPr lang="en-US"/>
                  </a:p>
                </p:txBody>
              </p:sp>
              <p:sp>
                <p:nvSpPr>
                  <p:cNvPr id="558" name="Rectangle 834"/>
                  <p:cNvSpPr>
                    <a:spLocks noChangeArrowheads="1"/>
                  </p:cNvSpPr>
                  <p:nvPr/>
                </p:nvSpPr>
                <p:spPr bwMode="auto">
                  <a:xfrm>
                    <a:off x="2210" y="3658"/>
                    <a:ext cx="2" cy="377"/>
                  </a:xfrm>
                  <a:prstGeom prst="rect">
                    <a:avLst/>
                  </a:prstGeom>
                  <a:solidFill>
                    <a:srgbClr val="757575"/>
                  </a:solidFill>
                  <a:ln w="9525">
                    <a:noFill/>
                    <a:miter lim="800000"/>
                    <a:headEnd/>
                    <a:tailEnd/>
                  </a:ln>
                </p:spPr>
                <p:txBody>
                  <a:bodyPr/>
                  <a:lstStyle/>
                  <a:p>
                    <a:endParaRPr lang="en-US"/>
                  </a:p>
                </p:txBody>
              </p:sp>
              <p:sp>
                <p:nvSpPr>
                  <p:cNvPr id="559" name="Rectangle 835"/>
                  <p:cNvSpPr>
                    <a:spLocks noChangeArrowheads="1"/>
                  </p:cNvSpPr>
                  <p:nvPr/>
                </p:nvSpPr>
                <p:spPr bwMode="auto">
                  <a:xfrm>
                    <a:off x="2212" y="3658"/>
                    <a:ext cx="2" cy="377"/>
                  </a:xfrm>
                  <a:prstGeom prst="rect">
                    <a:avLst/>
                  </a:prstGeom>
                  <a:solidFill>
                    <a:srgbClr val="767676"/>
                  </a:solidFill>
                  <a:ln w="9525">
                    <a:noFill/>
                    <a:miter lim="800000"/>
                    <a:headEnd/>
                    <a:tailEnd/>
                  </a:ln>
                </p:spPr>
                <p:txBody>
                  <a:bodyPr/>
                  <a:lstStyle/>
                  <a:p>
                    <a:endParaRPr lang="en-US"/>
                  </a:p>
                </p:txBody>
              </p:sp>
              <p:sp>
                <p:nvSpPr>
                  <p:cNvPr id="560" name="Rectangle 836"/>
                  <p:cNvSpPr>
                    <a:spLocks noChangeArrowheads="1"/>
                  </p:cNvSpPr>
                  <p:nvPr/>
                </p:nvSpPr>
                <p:spPr bwMode="auto">
                  <a:xfrm>
                    <a:off x="2214" y="3658"/>
                    <a:ext cx="0" cy="377"/>
                  </a:xfrm>
                  <a:prstGeom prst="rect">
                    <a:avLst/>
                  </a:prstGeom>
                  <a:solidFill>
                    <a:srgbClr val="777777"/>
                  </a:solidFill>
                  <a:ln w="9525">
                    <a:noFill/>
                    <a:miter lim="800000"/>
                    <a:headEnd/>
                    <a:tailEnd/>
                  </a:ln>
                </p:spPr>
                <p:txBody>
                  <a:bodyPr/>
                  <a:lstStyle/>
                  <a:p>
                    <a:endParaRPr lang="en-US"/>
                  </a:p>
                </p:txBody>
              </p:sp>
              <p:sp>
                <p:nvSpPr>
                  <p:cNvPr id="561" name="Rectangle 837"/>
                  <p:cNvSpPr>
                    <a:spLocks noChangeArrowheads="1"/>
                  </p:cNvSpPr>
                  <p:nvPr/>
                </p:nvSpPr>
                <p:spPr bwMode="auto">
                  <a:xfrm>
                    <a:off x="2214" y="3658"/>
                    <a:ext cx="1" cy="377"/>
                  </a:xfrm>
                  <a:prstGeom prst="rect">
                    <a:avLst/>
                  </a:prstGeom>
                  <a:solidFill>
                    <a:srgbClr val="787878"/>
                  </a:solidFill>
                  <a:ln w="9525">
                    <a:noFill/>
                    <a:miter lim="800000"/>
                    <a:headEnd/>
                    <a:tailEnd/>
                  </a:ln>
                </p:spPr>
                <p:txBody>
                  <a:bodyPr/>
                  <a:lstStyle/>
                  <a:p>
                    <a:endParaRPr lang="en-US"/>
                  </a:p>
                </p:txBody>
              </p:sp>
              <p:sp>
                <p:nvSpPr>
                  <p:cNvPr id="562" name="Rectangle 838"/>
                  <p:cNvSpPr>
                    <a:spLocks noChangeArrowheads="1"/>
                  </p:cNvSpPr>
                  <p:nvPr/>
                </p:nvSpPr>
                <p:spPr bwMode="auto">
                  <a:xfrm>
                    <a:off x="2215" y="3658"/>
                    <a:ext cx="0" cy="377"/>
                  </a:xfrm>
                  <a:prstGeom prst="rect">
                    <a:avLst/>
                  </a:prstGeom>
                  <a:solidFill>
                    <a:srgbClr val="797979"/>
                  </a:solidFill>
                  <a:ln w="9525">
                    <a:noFill/>
                    <a:miter lim="800000"/>
                    <a:headEnd/>
                    <a:tailEnd/>
                  </a:ln>
                </p:spPr>
                <p:txBody>
                  <a:bodyPr/>
                  <a:lstStyle/>
                  <a:p>
                    <a:endParaRPr lang="en-US"/>
                  </a:p>
                </p:txBody>
              </p:sp>
              <p:sp>
                <p:nvSpPr>
                  <p:cNvPr id="563" name="Rectangle 839"/>
                  <p:cNvSpPr>
                    <a:spLocks noChangeArrowheads="1"/>
                  </p:cNvSpPr>
                  <p:nvPr/>
                </p:nvSpPr>
                <p:spPr bwMode="auto">
                  <a:xfrm>
                    <a:off x="2215" y="3658"/>
                    <a:ext cx="2" cy="377"/>
                  </a:xfrm>
                  <a:prstGeom prst="rect">
                    <a:avLst/>
                  </a:prstGeom>
                  <a:solidFill>
                    <a:srgbClr val="7A7A7A"/>
                  </a:solidFill>
                  <a:ln w="9525">
                    <a:noFill/>
                    <a:miter lim="800000"/>
                    <a:headEnd/>
                    <a:tailEnd/>
                  </a:ln>
                </p:spPr>
                <p:txBody>
                  <a:bodyPr/>
                  <a:lstStyle/>
                  <a:p>
                    <a:endParaRPr lang="en-US"/>
                  </a:p>
                </p:txBody>
              </p:sp>
              <p:sp>
                <p:nvSpPr>
                  <p:cNvPr id="564" name="Rectangle 840"/>
                  <p:cNvSpPr>
                    <a:spLocks noChangeArrowheads="1"/>
                  </p:cNvSpPr>
                  <p:nvPr/>
                </p:nvSpPr>
                <p:spPr bwMode="auto">
                  <a:xfrm>
                    <a:off x="2217" y="3658"/>
                    <a:ext cx="2" cy="377"/>
                  </a:xfrm>
                  <a:prstGeom prst="rect">
                    <a:avLst/>
                  </a:prstGeom>
                  <a:solidFill>
                    <a:srgbClr val="7B7B7B"/>
                  </a:solidFill>
                  <a:ln w="9525">
                    <a:noFill/>
                    <a:miter lim="800000"/>
                    <a:headEnd/>
                    <a:tailEnd/>
                  </a:ln>
                </p:spPr>
                <p:txBody>
                  <a:bodyPr/>
                  <a:lstStyle/>
                  <a:p>
                    <a:endParaRPr lang="en-US"/>
                  </a:p>
                </p:txBody>
              </p:sp>
              <p:sp>
                <p:nvSpPr>
                  <p:cNvPr id="565" name="Rectangle 841"/>
                  <p:cNvSpPr>
                    <a:spLocks noChangeArrowheads="1"/>
                  </p:cNvSpPr>
                  <p:nvPr/>
                </p:nvSpPr>
                <p:spPr bwMode="auto">
                  <a:xfrm>
                    <a:off x="2219" y="3658"/>
                    <a:ext cx="0" cy="377"/>
                  </a:xfrm>
                  <a:prstGeom prst="rect">
                    <a:avLst/>
                  </a:prstGeom>
                  <a:solidFill>
                    <a:srgbClr val="7C7C7C"/>
                  </a:solidFill>
                  <a:ln w="9525">
                    <a:noFill/>
                    <a:miter lim="800000"/>
                    <a:headEnd/>
                    <a:tailEnd/>
                  </a:ln>
                </p:spPr>
                <p:txBody>
                  <a:bodyPr/>
                  <a:lstStyle/>
                  <a:p>
                    <a:endParaRPr lang="en-US"/>
                  </a:p>
                </p:txBody>
              </p:sp>
              <p:sp>
                <p:nvSpPr>
                  <p:cNvPr id="566" name="Rectangle 842"/>
                  <p:cNvSpPr>
                    <a:spLocks noChangeArrowheads="1"/>
                  </p:cNvSpPr>
                  <p:nvPr/>
                </p:nvSpPr>
                <p:spPr bwMode="auto">
                  <a:xfrm>
                    <a:off x="2219" y="3658"/>
                    <a:ext cx="2" cy="377"/>
                  </a:xfrm>
                  <a:prstGeom prst="rect">
                    <a:avLst/>
                  </a:prstGeom>
                  <a:solidFill>
                    <a:srgbClr val="7D7D7D"/>
                  </a:solidFill>
                  <a:ln w="9525">
                    <a:noFill/>
                    <a:miter lim="800000"/>
                    <a:headEnd/>
                    <a:tailEnd/>
                  </a:ln>
                </p:spPr>
                <p:txBody>
                  <a:bodyPr/>
                  <a:lstStyle/>
                  <a:p>
                    <a:endParaRPr lang="en-US"/>
                  </a:p>
                </p:txBody>
              </p:sp>
              <p:sp>
                <p:nvSpPr>
                  <p:cNvPr id="567" name="Rectangle 843"/>
                  <p:cNvSpPr>
                    <a:spLocks noChangeArrowheads="1"/>
                  </p:cNvSpPr>
                  <p:nvPr/>
                </p:nvSpPr>
                <p:spPr bwMode="auto">
                  <a:xfrm>
                    <a:off x="2221" y="3658"/>
                    <a:ext cx="0" cy="377"/>
                  </a:xfrm>
                  <a:prstGeom prst="rect">
                    <a:avLst/>
                  </a:prstGeom>
                  <a:solidFill>
                    <a:srgbClr val="7E7E7E"/>
                  </a:solidFill>
                  <a:ln w="9525">
                    <a:noFill/>
                    <a:miter lim="800000"/>
                    <a:headEnd/>
                    <a:tailEnd/>
                  </a:ln>
                </p:spPr>
                <p:txBody>
                  <a:bodyPr/>
                  <a:lstStyle/>
                  <a:p>
                    <a:endParaRPr lang="en-US"/>
                  </a:p>
                </p:txBody>
              </p:sp>
              <p:sp>
                <p:nvSpPr>
                  <p:cNvPr id="568" name="Rectangle 844"/>
                  <p:cNvSpPr>
                    <a:spLocks noChangeArrowheads="1"/>
                  </p:cNvSpPr>
                  <p:nvPr/>
                </p:nvSpPr>
                <p:spPr bwMode="auto">
                  <a:xfrm>
                    <a:off x="2221" y="3658"/>
                    <a:ext cx="1" cy="377"/>
                  </a:xfrm>
                  <a:prstGeom prst="rect">
                    <a:avLst/>
                  </a:prstGeom>
                  <a:solidFill>
                    <a:srgbClr val="7F7F7F"/>
                  </a:solidFill>
                  <a:ln w="9525">
                    <a:noFill/>
                    <a:miter lim="800000"/>
                    <a:headEnd/>
                    <a:tailEnd/>
                  </a:ln>
                </p:spPr>
                <p:txBody>
                  <a:bodyPr/>
                  <a:lstStyle/>
                  <a:p>
                    <a:endParaRPr lang="en-US"/>
                  </a:p>
                </p:txBody>
              </p:sp>
              <p:sp>
                <p:nvSpPr>
                  <p:cNvPr id="569" name="Rectangle 845"/>
                  <p:cNvSpPr>
                    <a:spLocks noChangeArrowheads="1"/>
                  </p:cNvSpPr>
                  <p:nvPr/>
                </p:nvSpPr>
                <p:spPr bwMode="auto">
                  <a:xfrm>
                    <a:off x="2222" y="3658"/>
                    <a:ext cx="2" cy="377"/>
                  </a:xfrm>
                  <a:prstGeom prst="rect">
                    <a:avLst/>
                  </a:prstGeom>
                  <a:solidFill>
                    <a:srgbClr val="808080"/>
                  </a:solidFill>
                  <a:ln w="9525">
                    <a:noFill/>
                    <a:miter lim="800000"/>
                    <a:headEnd/>
                    <a:tailEnd/>
                  </a:ln>
                </p:spPr>
                <p:txBody>
                  <a:bodyPr/>
                  <a:lstStyle/>
                  <a:p>
                    <a:endParaRPr lang="en-US"/>
                  </a:p>
                </p:txBody>
              </p:sp>
              <p:sp>
                <p:nvSpPr>
                  <p:cNvPr id="570" name="Rectangle 846"/>
                  <p:cNvSpPr>
                    <a:spLocks noChangeArrowheads="1"/>
                  </p:cNvSpPr>
                  <p:nvPr/>
                </p:nvSpPr>
                <p:spPr bwMode="auto">
                  <a:xfrm>
                    <a:off x="2224" y="3658"/>
                    <a:ext cx="0" cy="377"/>
                  </a:xfrm>
                  <a:prstGeom prst="rect">
                    <a:avLst/>
                  </a:prstGeom>
                  <a:solidFill>
                    <a:srgbClr val="818181"/>
                  </a:solidFill>
                  <a:ln w="9525">
                    <a:noFill/>
                    <a:miter lim="800000"/>
                    <a:headEnd/>
                    <a:tailEnd/>
                  </a:ln>
                </p:spPr>
                <p:txBody>
                  <a:bodyPr/>
                  <a:lstStyle/>
                  <a:p>
                    <a:endParaRPr lang="en-US"/>
                  </a:p>
                </p:txBody>
              </p:sp>
              <p:sp>
                <p:nvSpPr>
                  <p:cNvPr id="571" name="Rectangle 847"/>
                  <p:cNvSpPr>
                    <a:spLocks noChangeArrowheads="1"/>
                  </p:cNvSpPr>
                  <p:nvPr/>
                </p:nvSpPr>
                <p:spPr bwMode="auto">
                  <a:xfrm>
                    <a:off x="2224" y="3658"/>
                    <a:ext cx="2" cy="377"/>
                  </a:xfrm>
                  <a:prstGeom prst="rect">
                    <a:avLst/>
                  </a:prstGeom>
                  <a:solidFill>
                    <a:srgbClr val="828282"/>
                  </a:solidFill>
                  <a:ln w="9525">
                    <a:noFill/>
                    <a:miter lim="800000"/>
                    <a:headEnd/>
                    <a:tailEnd/>
                  </a:ln>
                </p:spPr>
                <p:txBody>
                  <a:bodyPr/>
                  <a:lstStyle/>
                  <a:p>
                    <a:endParaRPr lang="en-US"/>
                  </a:p>
                </p:txBody>
              </p:sp>
              <p:sp>
                <p:nvSpPr>
                  <p:cNvPr id="572" name="Rectangle 848"/>
                  <p:cNvSpPr>
                    <a:spLocks noChangeArrowheads="1"/>
                  </p:cNvSpPr>
                  <p:nvPr/>
                </p:nvSpPr>
                <p:spPr bwMode="auto">
                  <a:xfrm>
                    <a:off x="2226" y="3658"/>
                    <a:ext cx="0" cy="377"/>
                  </a:xfrm>
                  <a:prstGeom prst="rect">
                    <a:avLst/>
                  </a:prstGeom>
                  <a:solidFill>
                    <a:srgbClr val="838383"/>
                  </a:solidFill>
                  <a:ln w="9525">
                    <a:noFill/>
                    <a:miter lim="800000"/>
                    <a:headEnd/>
                    <a:tailEnd/>
                  </a:ln>
                </p:spPr>
                <p:txBody>
                  <a:bodyPr/>
                  <a:lstStyle/>
                  <a:p>
                    <a:endParaRPr lang="en-US"/>
                  </a:p>
                </p:txBody>
              </p:sp>
              <p:sp>
                <p:nvSpPr>
                  <p:cNvPr id="573" name="Rectangle 849"/>
                  <p:cNvSpPr>
                    <a:spLocks noChangeArrowheads="1"/>
                  </p:cNvSpPr>
                  <p:nvPr/>
                </p:nvSpPr>
                <p:spPr bwMode="auto">
                  <a:xfrm>
                    <a:off x="2226" y="3658"/>
                    <a:ext cx="2" cy="377"/>
                  </a:xfrm>
                  <a:prstGeom prst="rect">
                    <a:avLst/>
                  </a:prstGeom>
                  <a:solidFill>
                    <a:srgbClr val="848484"/>
                  </a:solidFill>
                  <a:ln w="9525">
                    <a:noFill/>
                    <a:miter lim="800000"/>
                    <a:headEnd/>
                    <a:tailEnd/>
                  </a:ln>
                </p:spPr>
                <p:txBody>
                  <a:bodyPr/>
                  <a:lstStyle/>
                  <a:p>
                    <a:endParaRPr lang="en-US"/>
                  </a:p>
                </p:txBody>
              </p:sp>
              <p:sp>
                <p:nvSpPr>
                  <p:cNvPr id="574" name="Rectangle 850"/>
                  <p:cNvSpPr>
                    <a:spLocks noChangeArrowheads="1"/>
                  </p:cNvSpPr>
                  <p:nvPr/>
                </p:nvSpPr>
                <p:spPr bwMode="auto">
                  <a:xfrm>
                    <a:off x="2228" y="3658"/>
                    <a:ext cx="1" cy="377"/>
                  </a:xfrm>
                  <a:prstGeom prst="rect">
                    <a:avLst/>
                  </a:prstGeom>
                  <a:solidFill>
                    <a:srgbClr val="858585"/>
                  </a:solidFill>
                  <a:ln w="9525">
                    <a:noFill/>
                    <a:miter lim="800000"/>
                    <a:headEnd/>
                    <a:tailEnd/>
                  </a:ln>
                </p:spPr>
                <p:txBody>
                  <a:bodyPr/>
                  <a:lstStyle/>
                  <a:p>
                    <a:endParaRPr lang="en-US"/>
                  </a:p>
                </p:txBody>
              </p:sp>
              <p:sp>
                <p:nvSpPr>
                  <p:cNvPr id="575" name="Rectangle 851"/>
                  <p:cNvSpPr>
                    <a:spLocks noChangeArrowheads="1"/>
                  </p:cNvSpPr>
                  <p:nvPr/>
                </p:nvSpPr>
                <p:spPr bwMode="auto">
                  <a:xfrm>
                    <a:off x="2229" y="3658"/>
                    <a:ext cx="0" cy="377"/>
                  </a:xfrm>
                  <a:prstGeom prst="rect">
                    <a:avLst/>
                  </a:prstGeom>
                  <a:solidFill>
                    <a:srgbClr val="868686"/>
                  </a:solidFill>
                  <a:ln w="9525">
                    <a:noFill/>
                    <a:miter lim="800000"/>
                    <a:headEnd/>
                    <a:tailEnd/>
                  </a:ln>
                </p:spPr>
                <p:txBody>
                  <a:bodyPr/>
                  <a:lstStyle/>
                  <a:p>
                    <a:endParaRPr lang="en-US"/>
                  </a:p>
                </p:txBody>
              </p:sp>
              <p:sp>
                <p:nvSpPr>
                  <p:cNvPr id="576" name="Rectangle 852"/>
                  <p:cNvSpPr>
                    <a:spLocks noChangeArrowheads="1"/>
                  </p:cNvSpPr>
                  <p:nvPr/>
                </p:nvSpPr>
                <p:spPr bwMode="auto">
                  <a:xfrm>
                    <a:off x="2229" y="3658"/>
                    <a:ext cx="2" cy="377"/>
                  </a:xfrm>
                  <a:prstGeom prst="rect">
                    <a:avLst/>
                  </a:prstGeom>
                  <a:solidFill>
                    <a:srgbClr val="878787"/>
                  </a:solidFill>
                  <a:ln w="9525">
                    <a:noFill/>
                    <a:miter lim="800000"/>
                    <a:headEnd/>
                    <a:tailEnd/>
                  </a:ln>
                </p:spPr>
                <p:txBody>
                  <a:bodyPr/>
                  <a:lstStyle/>
                  <a:p>
                    <a:endParaRPr lang="en-US"/>
                  </a:p>
                </p:txBody>
              </p:sp>
              <p:sp>
                <p:nvSpPr>
                  <p:cNvPr id="577" name="Rectangle 853"/>
                  <p:cNvSpPr>
                    <a:spLocks noChangeArrowheads="1"/>
                  </p:cNvSpPr>
                  <p:nvPr/>
                </p:nvSpPr>
                <p:spPr bwMode="auto">
                  <a:xfrm>
                    <a:off x="2231" y="3658"/>
                    <a:ext cx="0" cy="377"/>
                  </a:xfrm>
                  <a:prstGeom prst="rect">
                    <a:avLst/>
                  </a:prstGeom>
                  <a:solidFill>
                    <a:srgbClr val="888888"/>
                  </a:solidFill>
                  <a:ln w="9525">
                    <a:noFill/>
                    <a:miter lim="800000"/>
                    <a:headEnd/>
                    <a:tailEnd/>
                  </a:ln>
                </p:spPr>
                <p:txBody>
                  <a:bodyPr/>
                  <a:lstStyle/>
                  <a:p>
                    <a:endParaRPr lang="en-US"/>
                  </a:p>
                </p:txBody>
              </p:sp>
              <p:sp>
                <p:nvSpPr>
                  <p:cNvPr id="578" name="Rectangle 854"/>
                  <p:cNvSpPr>
                    <a:spLocks noChangeArrowheads="1"/>
                  </p:cNvSpPr>
                  <p:nvPr/>
                </p:nvSpPr>
                <p:spPr bwMode="auto">
                  <a:xfrm>
                    <a:off x="2231" y="3658"/>
                    <a:ext cx="2" cy="377"/>
                  </a:xfrm>
                  <a:prstGeom prst="rect">
                    <a:avLst/>
                  </a:prstGeom>
                  <a:solidFill>
                    <a:srgbClr val="898989"/>
                  </a:solidFill>
                  <a:ln w="9525">
                    <a:noFill/>
                    <a:miter lim="800000"/>
                    <a:headEnd/>
                    <a:tailEnd/>
                  </a:ln>
                </p:spPr>
                <p:txBody>
                  <a:bodyPr/>
                  <a:lstStyle/>
                  <a:p>
                    <a:endParaRPr lang="en-US"/>
                  </a:p>
                </p:txBody>
              </p:sp>
              <p:sp>
                <p:nvSpPr>
                  <p:cNvPr id="579" name="Rectangle 855"/>
                  <p:cNvSpPr>
                    <a:spLocks noChangeArrowheads="1"/>
                  </p:cNvSpPr>
                  <p:nvPr/>
                </p:nvSpPr>
                <p:spPr bwMode="auto">
                  <a:xfrm>
                    <a:off x="2233" y="3658"/>
                    <a:ext cx="2" cy="377"/>
                  </a:xfrm>
                  <a:prstGeom prst="rect">
                    <a:avLst/>
                  </a:prstGeom>
                  <a:solidFill>
                    <a:srgbClr val="8A8A8A"/>
                  </a:solidFill>
                  <a:ln w="9525">
                    <a:noFill/>
                    <a:miter lim="800000"/>
                    <a:headEnd/>
                    <a:tailEnd/>
                  </a:ln>
                </p:spPr>
                <p:txBody>
                  <a:bodyPr/>
                  <a:lstStyle/>
                  <a:p>
                    <a:endParaRPr lang="en-US"/>
                  </a:p>
                </p:txBody>
              </p:sp>
              <p:sp>
                <p:nvSpPr>
                  <p:cNvPr id="580" name="Rectangle 856"/>
                  <p:cNvSpPr>
                    <a:spLocks noChangeArrowheads="1"/>
                  </p:cNvSpPr>
                  <p:nvPr/>
                </p:nvSpPr>
                <p:spPr bwMode="auto">
                  <a:xfrm>
                    <a:off x="2235" y="3658"/>
                    <a:ext cx="0" cy="377"/>
                  </a:xfrm>
                  <a:prstGeom prst="rect">
                    <a:avLst/>
                  </a:prstGeom>
                  <a:solidFill>
                    <a:srgbClr val="8B8B8B"/>
                  </a:solidFill>
                  <a:ln w="9525">
                    <a:noFill/>
                    <a:miter lim="800000"/>
                    <a:headEnd/>
                    <a:tailEnd/>
                  </a:ln>
                </p:spPr>
                <p:txBody>
                  <a:bodyPr/>
                  <a:lstStyle/>
                  <a:p>
                    <a:endParaRPr lang="en-US"/>
                  </a:p>
                </p:txBody>
              </p:sp>
              <p:sp>
                <p:nvSpPr>
                  <p:cNvPr id="581" name="Rectangle 857"/>
                  <p:cNvSpPr>
                    <a:spLocks noChangeArrowheads="1"/>
                  </p:cNvSpPr>
                  <p:nvPr/>
                </p:nvSpPr>
                <p:spPr bwMode="auto">
                  <a:xfrm>
                    <a:off x="2235" y="3658"/>
                    <a:ext cx="1" cy="377"/>
                  </a:xfrm>
                  <a:prstGeom prst="rect">
                    <a:avLst/>
                  </a:prstGeom>
                  <a:solidFill>
                    <a:srgbClr val="8C8C8C"/>
                  </a:solidFill>
                  <a:ln w="9525">
                    <a:noFill/>
                    <a:miter lim="800000"/>
                    <a:headEnd/>
                    <a:tailEnd/>
                  </a:ln>
                </p:spPr>
                <p:txBody>
                  <a:bodyPr/>
                  <a:lstStyle/>
                  <a:p>
                    <a:endParaRPr lang="en-US"/>
                  </a:p>
                </p:txBody>
              </p:sp>
              <p:sp>
                <p:nvSpPr>
                  <p:cNvPr id="582" name="Rectangle 858"/>
                  <p:cNvSpPr>
                    <a:spLocks noChangeArrowheads="1"/>
                  </p:cNvSpPr>
                  <p:nvPr/>
                </p:nvSpPr>
                <p:spPr bwMode="auto">
                  <a:xfrm>
                    <a:off x="2236" y="3658"/>
                    <a:ext cx="0" cy="377"/>
                  </a:xfrm>
                  <a:prstGeom prst="rect">
                    <a:avLst/>
                  </a:prstGeom>
                  <a:solidFill>
                    <a:srgbClr val="8D8D8D"/>
                  </a:solidFill>
                  <a:ln w="9525">
                    <a:noFill/>
                    <a:miter lim="800000"/>
                    <a:headEnd/>
                    <a:tailEnd/>
                  </a:ln>
                </p:spPr>
                <p:txBody>
                  <a:bodyPr/>
                  <a:lstStyle/>
                  <a:p>
                    <a:endParaRPr lang="en-US"/>
                  </a:p>
                </p:txBody>
              </p:sp>
              <p:sp>
                <p:nvSpPr>
                  <p:cNvPr id="583" name="Rectangle 859"/>
                  <p:cNvSpPr>
                    <a:spLocks noChangeArrowheads="1"/>
                  </p:cNvSpPr>
                  <p:nvPr/>
                </p:nvSpPr>
                <p:spPr bwMode="auto">
                  <a:xfrm>
                    <a:off x="2236" y="3658"/>
                    <a:ext cx="2" cy="377"/>
                  </a:xfrm>
                  <a:prstGeom prst="rect">
                    <a:avLst/>
                  </a:prstGeom>
                  <a:solidFill>
                    <a:srgbClr val="8E8E8E"/>
                  </a:solidFill>
                  <a:ln w="9525">
                    <a:noFill/>
                    <a:miter lim="800000"/>
                    <a:headEnd/>
                    <a:tailEnd/>
                  </a:ln>
                </p:spPr>
                <p:txBody>
                  <a:bodyPr/>
                  <a:lstStyle/>
                  <a:p>
                    <a:endParaRPr lang="en-US"/>
                  </a:p>
                </p:txBody>
              </p:sp>
              <p:sp>
                <p:nvSpPr>
                  <p:cNvPr id="584" name="Rectangle 860"/>
                  <p:cNvSpPr>
                    <a:spLocks noChangeArrowheads="1"/>
                  </p:cNvSpPr>
                  <p:nvPr/>
                </p:nvSpPr>
                <p:spPr bwMode="auto">
                  <a:xfrm>
                    <a:off x="2238" y="3658"/>
                    <a:ext cx="2" cy="377"/>
                  </a:xfrm>
                  <a:prstGeom prst="rect">
                    <a:avLst/>
                  </a:prstGeom>
                  <a:solidFill>
                    <a:srgbClr val="8F8F8F"/>
                  </a:solidFill>
                  <a:ln w="9525">
                    <a:noFill/>
                    <a:miter lim="800000"/>
                    <a:headEnd/>
                    <a:tailEnd/>
                  </a:ln>
                </p:spPr>
                <p:txBody>
                  <a:bodyPr/>
                  <a:lstStyle/>
                  <a:p>
                    <a:endParaRPr lang="en-US"/>
                  </a:p>
                </p:txBody>
              </p:sp>
              <p:sp>
                <p:nvSpPr>
                  <p:cNvPr id="585" name="Rectangle 861"/>
                  <p:cNvSpPr>
                    <a:spLocks noChangeArrowheads="1"/>
                  </p:cNvSpPr>
                  <p:nvPr/>
                </p:nvSpPr>
                <p:spPr bwMode="auto">
                  <a:xfrm>
                    <a:off x="2240" y="3658"/>
                    <a:ext cx="0" cy="377"/>
                  </a:xfrm>
                  <a:prstGeom prst="rect">
                    <a:avLst/>
                  </a:prstGeom>
                  <a:solidFill>
                    <a:srgbClr val="909090"/>
                  </a:solidFill>
                  <a:ln w="9525">
                    <a:noFill/>
                    <a:miter lim="800000"/>
                    <a:headEnd/>
                    <a:tailEnd/>
                  </a:ln>
                </p:spPr>
                <p:txBody>
                  <a:bodyPr/>
                  <a:lstStyle/>
                  <a:p>
                    <a:endParaRPr lang="en-US"/>
                  </a:p>
                </p:txBody>
              </p:sp>
              <p:sp>
                <p:nvSpPr>
                  <p:cNvPr id="586" name="Rectangle 862"/>
                  <p:cNvSpPr>
                    <a:spLocks noChangeArrowheads="1"/>
                  </p:cNvSpPr>
                  <p:nvPr/>
                </p:nvSpPr>
                <p:spPr bwMode="auto">
                  <a:xfrm>
                    <a:off x="2240" y="3658"/>
                    <a:ext cx="2" cy="377"/>
                  </a:xfrm>
                  <a:prstGeom prst="rect">
                    <a:avLst/>
                  </a:prstGeom>
                  <a:solidFill>
                    <a:srgbClr val="919191"/>
                  </a:solidFill>
                  <a:ln w="9525">
                    <a:noFill/>
                    <a:miter lim="800000"/>
                    <a:headEnd/>
                    <a:tailEnd/>
                  </a:ln>
                </p:spPr>
                <p:txBody>
                  <a:bodyPr/>
                  <a:lstStyle/>
                  <a:p>
                    <a:endParaRPr lang="en-US"/>
                  </a:p>
                </p:txBody>
              </p:sp>
              <p:sp>
                <p:nvSpPr>
                  <p:cNvPr id="587" name="Rectangle 863"/>
                  <p:cNvSpPr>
                    <a:spLocks noChangeArrowheads="1"/>
                  </p:cNvSpPr>
                  <p:nvPr/>
                </p:nvSpPr>
                <p:spPr bwMode="auto">
                  <a:xfrm>
                    <a:off x="2242" y="3658"/>
                    <a:ext cx="0" cy="377"/>
                  </a:xfrm>
                  <a:prstGeom prst="rect">
                    <a:avLst/>
                  </a:prstGeom>
                  <a:solidFill>
                    <a:srgbClr val="929292"/>
                  </a:solidFill>
                  <a:ln w="9525">
                    <a:noFill/>
                    <a:miter lim="800000"/>
                    <a:headEnd/>
                    <a:tailEnd/>
                  </a:ln>
                </p:spPr>
                <p:txBody>
                  <a:bodyPr/>
                  <a:lstStyle/>
                  <a:p>
                    <a:endParaRPr lang="en-US"/>
                  </a:p>
                </p:txBody>
              </p:sp>
              <p:sp>
                <p:nvSpPr>
                  <p:cNvPr id="588" name="Rectangle 864"/>
                  <p:cNvSpPr>
                    <a:spLocks noChangeArrowheads="1"/>
                  </p:cNvSpPr>
                  <p:nvPr/>
                </p:nvSpPr>
                <p:spPr bwMode="auto">
                  <a:xfrm>
                    <a:off x="2242" y="3658"/>
                    <a:ext cx="1" cy="377"/>
                  </a:xfrm>
                  <a:prstGeom prst="rect">
                    <a:avLst/>
                  </a:prstGeom>
                  <a:solidFill>
                    <a:srgbClr val="939393"/>
                  </a:solidFill>
                  <a:ln w="9525">
                    <a:noFill/>
                    <a:miter lim="800000"/>
                    <a:headEnd/>
                    <a:tailEnd/>
                  </a:ln>
                </p:spPr>
                <p:txBody>
                  <a:bodyPr/>
                  <a:lstStyle/>
                  <a:p>
                    <a:endParaRPr lang="en-US"/>
                  </a:p>
                </p:txBody>
              </p:sp>
              <p:sp>
                <p:nvSpPr>
                  <p:cNvPr id="589" name="Rectangle 865"/>
                  <p:cNvSpPr>
                    <a:spLocks noChangeArrowheads="1"/>
                  </p:cNvSpPr>
                  <p:nvPr/>
                </p:nvSpPr>
                <p:spPr bwMode="auto">
                  <a:xfrm>
                    <a:off x="2243" y="3658"/>
                    <a:ext cx="2" cy="377"/>
                  </a:xfrm>
                  <a:prstGeom prst="rect">
                    <a:avLst/>
                  </a:prstGeom>
                  <a:solidFill>
                    <a:srgbClr val="949494"/>
                  </a:solidFill>
                  <a:ln w="9525">
                    <a:noFill/>
                    <a:miter lim="800000"/>
                    <a:headEnd/>
                    <a:tailEnd/>
                  </a:ln>
                </p:spPr>
                <p:txBody>
                  <a:bodyPr/>
                  <a:lstStyle/>
                  <a:p>
                    <a:endParaRPr lang="en-US"/>
                  </a:p>
                </p:txBody>
              </p:sp>
              <p:sp>
                <p:nvSpPr>
                  <p:cNvPr id="590" name="Rectangle 866"/>
                  <p:cNvSpPr>
                    <a:spLocks noChangeArrowheads="1"/>
                  </p:cNvSpPr>
                  <p:nvPr/>
                </p:nvSpPr>
                <p:spPr bwMode="auto">
                  <a:xfrm>
                    <a:off x="2245" y="3658"/>
                    <a:ext cx="0" cy="377"/>
                  </a:xfrm>
                  <a:prstGeom prst="rect">
                    <a:avLst/>
                  </a:prstGeom>
                  <a:solidFill>
                    <a:srgbClr val="959595"/>
                  </a:solidFill>
                  <a:ln w="9525">
                    <a:noFill/>
                    <a:miter lim="800000"/>
                    <a:headEnd/>
                    <a:tailEnd/>
                  </a:ln>
                </p:spPr>
                <p:txBody>
                  <a:bodyPr/>
                  <a:lstStyle/>
                  <a:p>
                    <a:endParaRPr lang="en-US"/>
                  </a:p>
                </p:txBody>
              </p:sp>
              <p:sp>
                <p:nvSpPr>
                  <p:cNvPr id="591" name="Rectangle 867"/>
                  <p:cNvSpPr>
                    <a:spLocks noChangeArrowheads="1"/>
                  </p:cNvSpPr>
                  <p:nvPr/>
                </p:nvSpPr>
                <p:spPr bwMode="auto">
                  <a:xfrm>
                    <a:off x="2245" y="3658"/>
                    <a:ext cx="2" cy="377"/>
                  </a:xfrm>
                  <a:prstGeom prst="rect">
                    <a:avLst/>
                  </a:prstGeom>
                  <a:solidFill>
                    <a:srgbClr val="969696"/>
                  </a:solidFill>
                  <a:ln w="9525">
                    <a:noFill/>
                    <a:miter lim="800000"/>
                    <a:headEnd/>
                    <a:tailEnd/>
                  </a:ln>
                </p:spPr>
                <p:txBody>
                  <a:bodyPr/>
                  <a:lstStyle/>
                  <a:p>
                    <a:endParaRPr lang="en-US"/>
                  </a:p>
                </p:txBody>
              </p:sp>
              <p:sp>
                <p:nvSpPr>
                  <p:cNvPr id="592" name="Rectangle 868"/>
                  <p:cNvSpPr>
                    <a:spLocks noChangeArrowheads="1"/>
                  </p:cNvSpPr>
                  <p:nvPr/>
                </p:nvSpPr>
                <p:spPr bwMode="auto">
                  <a:xfrm>
                    <a:off x="2247" y="3658"/>
                    <a:ext cx="0" cy="377"/>
                  </a:xfrm>
                  <a:prstGeom prst="rect">
                    <a:avLst/>
                  </a:prstGeom>
                  <a:solidFill>
                    <a:srgbClr val="979797"/>
                  </a:solidFill>
                  <a:ln w="9525">
                    <a:noFill/>
                    <a:miter lim="800000"/>
                    <a:headEnd/>
                    <a:tailEnd/>
                  </a:ln>
                </p:spPr>
                <p:txBody>
                  <a:bodyPr/>
                  <a:lstStyle/>
                  <a:p>
                    <a:endParaRPr lang="en-US"/>
                  </a:p>
                </p:txBody>
              </p:sp>
              <p:sp>
                <p:nvSpPr>
                  <p:cNvPr id="593" name="Rectangle 869"/>
                  <p:cNvSpPr>
                    <a:spLocks noChangeArrowheads="1"/>
                  </p:cNvSpPr>
                  <p:nvPr/>
                </p:nvSpPr>
                <p:spPr bwMode="auto">
                  <a:xfrm>
                    <a:off x="2247" y="3658"/>
                    <a:ext cx="2" cy="377"/>
                  </a:xfrm>
                  <a:prstGeom prst="rect">
                    <a:avLst/>
                  </a:prstGeom>
                  <a:solidFill>
                    <a:srgbClr val="989898"/>
                  </a:solidFill>
                  <a:ln w="9525">
                    <a:noFill/>
                    <a:miter lim="800000"/>
                    <a:headEnd/>
                    <a:tailEnd/>
                  </a:ln>
                </p:spPr>
                <p:txBody>
                  <a:bodyPr/>
                  <a:lstStyle/>
                  <a:p>
                    <a:endParaRPr lang="en-US"/>
                  </a:p>
                </p:txBody>
              </p:sp>
              <p:sp>
                <p:nvSpPr>
                  <p:cNvPr id="594" name="Rectangle 870"/>
                  <p:cNvSpPr>
                    <a:spLocks noChangeArrowheads="1"/>
                  </p:cNvSpPr>
                  <p:nvPr/>
                </p:nvSpPr>
                <p:spPr bwMode="auto">
                  <a:xfrm>
                    <a:off x="2249" y="3658"/>
                    <a:ext cx="1" cy="377"/>
                  </a:xfrm>
                  <a:prstGeom prst="rect">
                    <a:avLst/>
                  </a:prstGeom>
                  <a:solidFill>
                    <a:srgbClr val="999999"/>
                  </a:solidFill>
                  <a:ln w="9525">
                    <a:noFill/>
                    <a:miter lim="800000"/>
                    <a:headEnd/>
                    <a:tailEnd/>
                  </a:ln>
                </p:spPr>
                <p:txBody>
                  <a:bodyPr/>
                  <a:lstStyle/>
                  <a:p>
                    <a:endParaRPr lang="en-US"/>
                  </a:p>
                </p:txBody>
              </p:sp>
              <p:sp>
                <p:nvSpPr>
                  <p:cNvPr id="595" name="Rectangle 871"/>
                  <p:cNvSpPr>
                    <a:spLocks noChangeArrowheads="1"/>
                  </p:cNvSpPr>
                  <p:nvPr/>
                </p:nvSpPr>
                <p:spPr bwMode="auto">
                  <a:xfrm>
                    <a:off x="2250" y="3658"/>
                    <a:ext cx="0" cy="377"/>
                  </a:xfrm>
                  <a:prstGeom prst="rect">
                    <a:avLst/>
                  </a:prstGeom>
                  <a:solidFill>
                    <a:srgbClr val="9A9A9A"/>
                  </a:solidFill>
                  <a:ln w="9525">
                    <a:noFill/>
                    <a:miter lim="800000"/>
                    <a:headEnd/>
                    <a:tailEnd/>
                  </a:ln>
                </p:spPr>
                <p:txBody>
                  <a:bodyPr/>
                  <a:lstStyle/>
                  <a:p>
                    <a:endParaRPr lang="en-US"/>
                  </a:p>
                </p:txBody>
              </p:sp>
              <p:sp>
                <p:nvSpPr>
                  <p:cNvPr id="596" name="Rectangle 872"/>
                  <p:cNvSpPr>
                    <a:spLocks noChangeArrowheads="1"/>
                  </p:cNvSpPr>
                  <p:nvPr/>
                </p:nvSpPr>
                <p:spPr bwMode="auto">
                  <a:xfrm>
                    <a:off x="2250" y="3658"/>
                    <a:ext cx="2" cy="377"/>
                  </a:xfrm>
                  <a:prstGeom prst="rect">
                    <a:avLst/>
                  </a:prstGeom>
                  <a:solidFill>
                    <a:srgbClr val="9B9B9B"/>
                  </a:solidFill>
                  <a:ln w="9525">
                    <a:noFill/>
                    <a:miter lim="800000"/>
                    <a:headEnd/>
                    <a:tailEnd/>
                  </a:ln>
                </p:spPr>
                <p:txBody>
                  <a:bodyPr/>
                  <a:lstStyle/>
                  <a:p>
                    <a:endParaRPr lang="en-US"/>
                  </a:p>
                </p:txBody>
              </p:sp>
              <p:sp>
                <p:nvSpPr>
                  <p:cNvPr id="597" name="Rectangle 873"/>
                  <p:cNvSpPr>
                    <a:spLocks noChangeArrowheads="1"/>
                  </p:cNvSpPr>
                  <p:nvPr/>
                </p:nvSpPr>
                <p:spPr bwMode="auto">
                  <a:xfrm>
                    <a:off x="2252" y="3658"/>
                    <a:ext cx="0" cy="377"/>
                  </a:xfrm>
                  <a:prstGeom prst="rect">
                    <a:avLst/>
                  </a:prstGeom>
                  <a:solidFill>
                    <a:srgbClr val="9C9C9C"/>
                  </a:solidFill>
                  <a:ln w="9525">
                    <a:noFill/>
                    <a:miter lim="800000"/>
                    <a:headEnd/>
                    <a:tailEnd/>
                  </a:ln>
                </p:spPr>
                <p:txBody>
                  <a:bodyPr/>
                  <a:lstStyle/>
                  <a:p>
                    <a:endParaRPr lang="en-US"/>
                  </a:p>
                </p:txBody>
              </p:sp>
              <p:sp>
                <p:nvSpPr>
                  <p:cNvPr id="598" name="Rectangle 874"/>
                  <p:cNvSpPr>
                    <a:spLocks noChangeArrowheads="1"/>
                  </p:cNvSpPr>
                  <p:nvPr/>
                </p:nvSpPr>
                <p:spPr bwMode="auto">
                  <a:xfrm>
                    <a:off x="2252" y="3658"/>
                    <a:ext cx="2" cy="377"/>
                  </a:xfrm>
                  <a:prstGeom prst="rect">
                    <a:avLst/>
                  </a:prstGeom>
                  <a:solidFill>
                    <a:srgbClr val="9D9D9D"/>
                  </a:solidFill>
                  <a:ln w="9525">
                    <a:noFill/>
                    <a:miter lim="800000"/>
                    <a:headEnd/>
                    <a:tailEnd/>
                  </a:ln>
                </p:spPr>
                <p:txBody>
                  <a:bodyPr/>
                  <a:lstStyle/>
                  <a:p>
                    <a:endParaRPr lang="en-US"/>
                  </a:p>
                </p:txBody>
              </p:sp>
              <p:sp>
                <p:nvSpPr>
                  <p:cNvPr id="599" name="Rectangle 875"/>
                  <p:cNvSpPr>
                    <a:spLocks noChangeArrowheads="1"/>
                  </p:cNvSpPr>
                  <p:nvPr/>
                </p:nvSpPr>
                <p:spPr bwMode="auto">
                  <a:xfrm>
                    <a:off x="2254" y="3658"/>
                    <a:ext cx="2" cy="377"/>
                  </a:xfrm>
                  <a:prstGeom prst="rect">
                    <a:avLst/>
                  </a:prstGeom>
                  <a:solidFill>
                    <a:srgbClr val="9E9E9E"/>
                  </a:solidFill>
                  <a:ln w="9525">
                    <a:noFill/>
                    <a:miter lim="800000"/>
                    <a:headEnd/>
                    <a:tailEnd/>
                  </a:ln>
                </p:spPr>
                <p:txBody>
                  <a:bodyPr/>
                  <a:lstStyle/>
                  <a:p>
                    <a:endParaRPr lang="en-US"/>
                  </a:p>
                </p:txBody>
              </p:sp>
              <p:sp>
                <p:nvSpPr>
                  <p:cNvPr id="600" name="Rectangle 876"/>
                  <p:cNvSpPr>
                    <a:spLocks noChangeArrowheads="1"/>
                  </p:cNvSpPr>
                  <p:nvPr/>
                </p:nvSpPr>
                <p:spPr bwMode="auto">
                  <a:xfrm>
                    <a:off x="2256" y="3658"/>
                    <a:ext cx="0" cy="377"/>
                  </a:xfrm>
                  <a:prstGeom prst="rect">
                    <a:avLst/>
                  </a:prstGeom>
                  <a:solidFill>
                    <a:srgbClr val="9F9F9F"/>
                  </a:solidFill>
                  <a:ln w="9525">
                    <a:noFill/>
                    <a:miter lim="800000"/>
                    <a:headEnd/>
                    <a:tailEnd/>
                  </a:ln>
                </p:spPr>
                <p:txBody>
                  <a:bodyPr/>
                  <a:lstStyle/>
                  <a:p>
                    <a:endParaRPr lang="en-US"/>
                  </a:p>
                </p:txBody>
              </p:sp>
              <p:sp>
                <p:nvSpPr>
                  <p:cNvPr id="601" name="Rectangle 877"/>
                  <p:cNvSpPr>
                    <a:spLocks noChangeArrowheads="1"/>
                  </p:cNvSpPr>
                  <p:nvPr/>
                </p:nvSpPr>
                <p:spPr bwMode="auto">
                  <a:xfrm>
                    <a:off x="2256" y="3658"/>
                    <a:ext cx="1" cy="377"/>
                  </a:xfrm>
                  <a:prstGeom prst="rect">
                    <a:avLst/>
                  </a:prstGeom>
                  <a:solidFill>
                    <a:srgbClr val="A0A0A0"/>
                  </a:solidFill>
                  <a:ln w="9525">
                    <a:noFill/>
                    <a:miter lim="800000"/>
                    <a:headEnd/>
                    <a:tailEnd/>
                  </a:ln>
                </p:spPr>
                <p:txBody>
                  <a:bodyPr/>
                  <a:lstStyle/>
                  <a:p>
                    <a:endParaRPr lang="en-US"/>
                  </a:p>
                </p:txBody>
              </p:sp>
              <p:sp>
                <p:nvSpPr>
                  <p:cNvPr id="602" name="Rectangle 878"/>
                  <p:cNvSpPr>
                    <a:spLocks noChangeArrowheads="1"/>
                  </p:cNvSpPr>
                  <p:nvPr/>
                </p:nvSpPr>
                <p:spPr bwMode="auto">
                  <a:xfrm>
                    <a:off x="2257" y="3658"/>
                    <a:ext cx="2" cy="377"/>
                  </a:xfrm>
                  <a:prstGeom prst="rect">
                    <a:avLst/>
                  </a:prstGeom>
                  <a:solidFill>
                    <a:srgbClr val="A1A1A1"/>
                  </a:solidFill>
                  <a:ln w="9525">
                    <a:noFill/>
                    <a:miter lim="800000"/>
                    <a:headEnd/>
                    <a:tailEnd/>
                  </a:ln>
                </p:spPr>
                <p:txBody>
                  <a:bodyPr/>
                  <a:lstStyle/>
                  <a:p>
                    <a:endParaRPr lang="en-US"/>
                  </a:p>
                </p:txBody>
              </p:sp>
              <p:sp>
                <p:nvSpPr>
                  <p:cNvPr id="603" name="Rectangle 879"/>
                  <p:cNvSpPr>
                    <a:spLocks noChangeArrowheads="1"/>
                  </p:cNvSpPr>
                  <p:nvPr/>
                </p:nvSpPr>
                <p:spPr bwMode="auto">
                  <a:xfrm>
                    <a:off x="2259" y="3658"/>
                    <a:ext cx="0" cy="377"/>
                  </a:xfrm>
                  <a:prstGeom prst="rect">
                    <a:avLst/>
                  </a:prstGeom>
                  <a:solidFill>
                    <a:srgbClr val="A2A2A2"/>
                  </a:solidFill>
                  <a:ln w="9525">
                    <a:noFill/>
                    <a:miter lim="800000"/>
                    <a:headEnd/>
                    <a:tailEnd/>
                  </a:ln>
                </p:spPr>
                <p:txBody>
                  <a:bodyPr/>
                  <a:lstStyle/>
                  <a:p>
                    <a:endParaRPr lang="en-US"/>
                  </a:p>
                </p:txBody>
              </p:sp>
              <p:sp>
                <p:nvSpPr>
                  <p:cNvPr id="604" name="Rectangle 880"/>
                  <p:cNvSpPr>
                    <a:spLocks noChangeArrowheads="1"/>
                  </p:cNvSpPr>
                  <p:nvPr/>
                </p:nvSpPr>
                <p:spPr bwMode="auto">
                  <a:xfrm>
                    <a:off x="2259" y="3658"/>
                    <a:ext cx="2" cy="377"/>
                  </a:xfrm>
                  <a:prstGeom prst="rect">
                    <a:avLst/>
                  </a:prstGeom>
                  <a:solidFill>
                    <a:srgbClr val="A3A3A3"/>
                  </a:solidFill>
                  <a:ln w="9525">
                    <a:noFill/>
                    <a:miter lim="800000"/>
                    <a:headEnd/>
                    <a:tailEnd/>
                  </a:ln>
                </p:spPr>
                <p:txBody>
                  <a:bodyPr/>
                  <a:lstStyle/>
                  <a:p>
                    <a:endParaRPr lang="en-US"/>
                  </a:p>
                </p:txBody>
              </p:sp>
              <p:sp>
                <p:nvSpPr>
                  <p:cNvPr id="605" name="Rectangle 881"/>
                  <p:cNvSpPr>
                    <a:spLocks noChangeArrowheads="1"/>
                  </p:cNvSpPr>
                  <p:nvPr/>
                </p:nvSpPr>
                <p:spPr bwMode="auto">
                  <a:xfrm>
                    <a:off x="2261" y="3658"/>
                    <a:ext cx="0" cy="377"/>
                  </a:xfrm>
                  <a:prstGeom prst="rect">
                    <a:avLst/>
                  </a:prstGeom>
                  <a:solidFill>
                    <a:srgbClr val="A4A4A4"/>
                  </a:solidFill>
                  <a:ln w="9525">
                    <a:noFill/>
                    <a:miter lim="800000"/>
                    <a:headEnd/>
                    <a:tailEnd/>
                  </a:ln>
                </p:spPr>
                <p:txBody>
                  <a:bodyPr/>
                  <a:lstStyle/>
                  <a:p>
                    <a:endParaRPr lang="en-US"/>
                  </a:p>
                </p:txBody>
              </p:sp>
              <p:sp>
                <p:nvSpPr>
                  <p:cNvPr id="606" name="Rectangle 882"/>
                  <p:cNvSpPr>
                    <a:spLocks noChangeArrowheads="1"/>
                  </p:cNvSpPr>
                  <p:nvPr/>
                </p:nvSpPr>
                <p:spPr bwMode="auto">
                  <a:xfrm>
                    <a:off x="2261" y="3658"/>
                    <a:ext cx="2" cy="377"/>
                  </a:xfrm>
                  <a:prstGeom prst="rect">
                    <a:avLst/>
                  </a:prstGeom>
                  <a:solidFill>
                    <a:srgbClr val="A5A5A5"/>
                  </a:solidFill>
                  <a:ln w="9525">
                    <a:noFill/>
                    <a:miter lim="800000"/>
                    <a:headEnd/>
                    <a:tailEnd/>
                  </a:ln>
                </p:spPr>
                <p:txBody>
                  <a:bodyPr/>
                  <a:lstStyle/>
                  <a:p>
                    <a:endParaRPr lang="en-US"/>
                  </a:p>
                </p:txBody>
              </p:sp>
              <p:sp>
                <p:nvSpPr>
                  <p:cNvPr id="607" name="Rectangle 883"/>
                  <p:cNvSpPr>
                    <a:spLocks noChangeArrowheads="1"/>
                  </p:cNvSpPr>
                  <p:nvPr/>
                </p:nvSpPr>
                <p:spPr bwMode="auto">
                  <a:xfrm>
                    <a:off x="2263" y="3658"/>
                    <a:ext cx="2" cy="377"/>
                  </a:xfrm>
                  <a:prstGeom prst="rect">
                    <a:avLst/>
                  </a:prstGeom>
                  <a:solidFill>
                    <a:srgbClr val="A6A6A6"/>
                  </a:solidFill>
                  <a:ln w="9525">
                    <a:noFill/>
                    <a:miter lim="800000"/>
                    <a:headEnd/>
                    <a:tailEnd/>
                  </a:ln>
                </p:spPr>
                <p:txBody>
                  <a:bodyPr/>
                  <a:lstStyle/>
                  <a:p>
                    <a:endParaRPr lang="en-US"/>
                  </a:p>
                </p:txBody>
              </p:sp>
              <p:sp>
                <p:nvSpPr>
                  <p:cNvPr id="608" name="Rectangle 884"/>
                  <p:cNvSpPr>
                    <a:spLocks noChangeArrowheads="1"/>
                  </p:cNvSpPr>
                  <p:nvPr/>
                </p:nvSpPr>
                <p:spPr bwMode="auto">
                  <a:xfrm>
                    <a:off x="2265" y="3658"/>
                    <a:ext cx="0" cy="377"/>
                  </a:xfrm>
                  <a:prstGeom prst="rect">
                    <a:avLst/>
                  </a:prstGeom>
                  <a:solidFill>
                    <a:srgbClr val="A7A7A7"/>
                  </a:solidFill>
                  <a:ln w="9525">
                    <a:noFill/>
                    <a:miter lim="800000"/>
                    <a:headEnd/>
                    <a:tailEnd/>
                  </a:ln>
                </p:spPr>
                <p:txBody>
                  <a:bodyPr/>
                  <a:lstStyle/>
                  <a:p>
                    <a:endParaRPr lang="en-US"/>
                  </a:p>
                </p:txBody>
              </p:sp>
              <p:sp>
                <p:nvSpPr>
                  <p:cNvPr id="609" name="Rectangle 885"/>
                  <p:cNvSpPr>
                    <a:spLocks noChangeArrowheads="1"/>
                  </p:cNvSpPr>
                  <p:nvPr/>
                </p:nvSpPr>
                <p:spPr bwMode="auto">
                  <a:xfrm>
                    <a:off x="2265" y="3658"/>
                    <a:ext cx="1" cy="377"/>
                  </a:xfrm>
                  <a:prstGeom prst="rect">
                    <a:avLst/>
                  </a:prstGeom>
                  <a:solidFill>
                    <a:srgbClr val="A8A8A8"/>
                  </a:solidFill>
                  <a:ln w="9525">
                    <a:noFill/>
                    <a:miter lim="800000"/>
                    <a:headEnd/>
                    <a:tailEnd/>
                  </a:ln>
                </p:spPr>
                <p:txBody>
                  <a:bodyPr/>
                  <a:lstStyle/>
                  <a:p>
                    <a:endParaRPr lang="en-US"/>
                  </a:p>
                </p:txBody>
              </p:sp>
              <p:sp>
                <p:nvSpPr>
                  <p:cNvPr id="610" name="Rectangle 886"/>
                  <p:cNvSpPr>
                    <a:spLocks noChangeArrowheads="1"/>
                  </p:cNvSpPr>
                  <p:nvPr/>
                </p:nvSpPr>
                <p:spPr bwMode="auto">
                  <a:xfrm>
                    <a:off x="2266" y="3658"/>
                    <a:ext cx="0" cy="377"/>
                  </a:xfrm>
                  <a:prstGeom prst="rect">
                    <a:avLst/>
                  </a:prstGeom>
                  <a:solidFill>
                    <a:srgbClr val="A9A9A9"/>
                  </a:solidFill>
                  <a:ln w="9525">
                    <a:noFill/>
                    <a:miter lim="800000"/>
                    <a:headEnd/>
                    <a:tailEnd/>
                  </a:ln>
                </p:spPr>
                <p:txBody>
                  <a:bodyPr/>
                  <a:lstStyle/>
                  <a:p>
                    <a:endParaRPr lang="en-US"/>
                  </a:p>
                </p:txBody>
              </p:sp>
              <p:sp>
                <p:nvSpPr>
                  <p:cNvPr id="611" name="Rectangle 887"/>
                  <p:cNvSpPr>
                    <a:spLocks noChangeArrowheads="1"/>
                  </p:cNvSpPr>
                  <p:nvPr/>
                </p:nvSpPr>
                <p:spPr bwMode="auto">
                  <a:xfrm>
                    <a:off x="2266" y="3658"/>
                    <a:ext cx="2" cy="377"/>
                  </a:xfrm>
                  <a:prstGeom prst="rect">
                    <a:avLst/>
                  </a:prstGeom>
                  <a:solidFill>
                    <a:srgbClr val="AAAAAA"/>
                  </a:solidFill>
                  <a:ln w="9525">
                    <a:noFill/>
                    <a:miter lim="800000"/>
                    <a:headEnd/>
                    <a:tailEnd/>
                  </a:ln>
                </p:spPr>
                <p:txBody>
                  <a:bodyPr/>
                  <a:lstStyle/>
                  <a:p>
                    <a:endParaRPr lang="en-US"/>
                  </a:p>
                </p:txBody>
              </p:sp>
              <p:sp>
                <p:nvSpPr>
                  <p:cNvPr id="612" name="Rectangle 888"/>
                  <p:cNvSpPr>
                    <a:spLocks noChangeArrowheads="1"/>
                  </p:cNvSpPr>
                  <p:nvPr/>
                </p:nvSpPr>
                <p:spPr bwMode="auto">
                  <a:xfrm>
                    <a:off x="2268" y="3658"/>
                    <a:ext cx="2" cy="377"/>
                  </a:xfrm>
                  <a:prstGeom prst="rect">
                    <a:avLst/>
                  </a:prstGeom>
                  <a:solidFill>
                    <a:srgbClr val="ABABAB"/>
                  </a:solidFill>
                  <a:ln w="9525">
                    <a:noFill/>
                    <a:miter lim="800000"/>
                    <a:headEnd/>
                    <a:tailEnd/>
                  </a:ln>
                </p:spPr>
                <p:txBody>
                  <a:bodyPr/>
                  <a:lstStyle/>
                  <a:p>
                    <a:endParaRPr lang="en-US"/>
                  </a:p>
                </p:txBody>
              </p:sp>
              <p:sp>
                <p:nvSpPr>
                  <p:cNvPr id="613" name="Rectangle 889"/>
                  <p:cNvSpPr>
                    <a:spLocks noChangeArrowheads="1"/>
                  </p:cNvSpPr>
                  <p:nvPr/>
                </p:nvSpPr>
                <p:spPr bwMode="auto">
                  <a:xfrm>
                    <a:off x="2270" y="3658"/>
                    <a:ext cx="0" cy="377"/>
                  </a:xfrm>
                  <a:prstGeom prst="rect">
                    <a:avLst/>
                  </a:prstGeom>
                  <a:solidFill>
                    <a:srgbClr val="ACACAC"/>
                  </a:solidFill>
                  <a:ln w="9525">
                    <a:noFill/>
                    <a:miter lim="800000"/>
                    <a:headEnd/>
                    <a:tailEnd/>
                  </a:ln>
                </p:spPr>
                <p:txBody>
                  <a:bodyPr/>
                  <a:lstStyle/>
                  <a:p>
                    <a:endParaRPr lang="en-US"/>
                  </a:p>
                </p:txBody>
              </p:sp>
              <p:sp>
                <p:nvSpPr>
                  <p:cNvPr id="614" name="Rectangle 890"/>
                  <p:cNvSpPr>
                    <a:spLocks noChangeArrowheads="1"/>
                  </p:cNvSpPr>
                  <p:nvPr/>
                </p:nvSpPr>
                <p:spPr bwMode="auto">
                  <a:xfrm>
                    <a:off x="2270" y="3658"/>
                    <a:ext cx="2" cy="377"/>
                  </a:xfrm>
                  <a:prstGeom prst="rect">
                    <a:avLst/>
                  </a:prstGeom>
                  <a:solidFill>
                    <a:srgbClr val="ADADAD"/>
                  </a:solidFill>
                  <a:ln w="9525">
                    <a:noFill/>
                    <a:miter lim="800000"/>
                    <a:headEnd/>
                    <a:tailEnd/>
                  </a:ln>
                </p:spPr>
                <p:txBody>
                  <a:bodyPr/>
                  <a:lstStyle/>
                  <a:p>
                    <a:endParaRPr lang="en-US"/>
                  </a:p>
                </p:txBody>
              </p:sp>
              <p:sp>
                <p:nvSpPr>
                  <p:cNvPr id="615" name="Rectangle 891"/>
                  <p:cNvSpPr>
                    <a:spLocks noChangeArrowheads="1"/>
                  </p:cNvSpPr>
                  <p:nvPr/>
                </p:nvSpPr>
                <p:spPr bwMode="auto">
                  <a:xfrm>
                    <a:off x="2272" y="3658"/>
                    <a:ext cx="0" cy="377"/>
                  </a:xfrm>
                  <a:prstGeom prst="rect">
                    <a:avLst/>
                  </a:prstGeom>
                  <a:solidFill>
                    <a:srgbClr val="AEAEAE"/>
                  </a:solidFill>
                  <a:ln w="9525">
                    <a:noFill/>
                    <a:miter lim="800000"/>
                    <a:headEnd/>
                    <a:tailEnd/>
                  </a:ln>
                </p:spPr>
                <p:txBody>
                  <a:bodyPr/>
                  <a:lstStyle/>
                  <a:p>
                    <a:endParaRPr lang="en-US"/>
                  </a:p>
                </p:txBody>
              </p:sp>
              <p:sp>
                <p:nvSpPr>
                  <p:cNvPr id="616" name="Rectangle 892"/>
                  <p:cNvSpPr>
                    <a:spLocks noChangeArrowheads="1"/>
                  </p:cNvSpPr>
                  <p:nvPr/>
                </p:nvSpPr>
                <p:spPr bwMode="auto">
                  <a:xfrm>
                    <a:off x="2272" y="3658"/>
                    <a:ext cx="1" cy="377"/>
                  </a:xfrm>
                  <a:prstGeom prst="rect">
                    <a:avLst/>
                  </a:prstGeom>
                  <a:solidFill>
                    <a:srgbClr val="AFAFAF"/>
                  </a:solidFill>
                  <a:ln w="9525">
                    <a:noFill/>
                    <a:miter lim="800000"/>
                    <a:headEnd/>
                    <a:tailEnd/>
                  </a:ln>
                </p:spPr>
                <p:txBody>
                  <a:bodyPr/>
                  <a:lstStyle/>
                  <a:p>
                    <a:endParaRPr lang="en-US"/>
                  </a:p>
                </p:txBody>
              </p:sp>
              <p:sp>
                <p:nvSpPr>
                  <p:cNvPr id="617" name="Rectangle 893"/>
                  <p:cNvSpPr>
                    <a:spLocks noChangeArrowheads="1"/>
                  </p:cNvSpPr>
                  <p:nvPr/>
                </p:nvSpPr>
                <p:spPr bwMode="auto">
                  <a:xfrm>
                    <a:off x="2273" y="3658"/>
                    <a:ext cx="2" cy="377"/>
                  </a:xfrm>
                  <a:prstGeom prst="rect">
                    <a:avLst/>
                  </a:prstGeom>
                  <a:solidFill>
                    <a:srgbClr val="B0B0B0"/>
                  </a:solidFill>
                  <a:ln w="9525">
                    <a:noFill/>
                    <a:miter lim="800000"/>
                    <a:headEnd/>
                    <a:tailEnd/>
                  </a:ln>
                </p:spPr>
                <p:txBody>
                  <a:bodyPr/>
                  <a:lstStyle/>
                  <a:p>
                    <a:endParaRPr lang="en-US"/>
                  </a:p>
                </p:txBody>
              </p:sp>
              <p:sp>
                <p:nvSpPr>
                  <p:cNvPr id="618" name="Rectangle 894"/>
                  <p:cNvSpPr>
                    <a:spLocks noChangeArrowheads="1"/>
                  </p:cNvSpPr>
                  <p:nvPr/>
                </p:nvSpPr>
                <p:spPr bwMode="auto">
                  <a:xfrm>
                    <a:off x="2275" y="3658"/>
                    <a:ext cx="0" cy="377"/>
                  </a:xfrm>
                  <a:prstGeom prst="rect">
                    <a:avLst/>
                  </a:prstGeom>
                  <a:solidFill>
                    <a:srgbClr val="B1B1B1"/>
                  </a:solidFill>
                  <a:ln w="9525">
                    <a:noFill/>
                    <a:miter lim="800000"/>
                    <a:headEnd/>
                    <a:tailEnd/>
                  </a:ln>
                </p:spPr>
                <p:txBody>
                  <a:bodyPr/>
                  <a:lstStyle/>
                  <a:p>
                    <a:endParaRPr lang="en-US"/>
                  </a:p>
                </p:txBody>
              </p:sp>
              <p:sp>
                <p:nvSpPr>
                  <p:cNvPr id="619" name="Rectangle 895"/>
                  <p:cNvSpPr>
                    <a:spLocks noChangeArrowheads="1"/>
                  </p:cNvSpPr>
                  <p:nvPr/>
                </p:nvSpPr>
                <p:spPr bwMode="auto">
                  <a:xfrm>
                    <a:off x="2275" y="3658"/>
                    <a:ext cx="2" cy="377"/>
                  </a:xfrm>
                  <a:prstGeom prst="rect">
                    <a:avLst/>
                  </a:prstGeom>
                  <a:solidFill>
                    <a:srgbClr val="B2B2B2"/>
                  </a:solidFill>
                  <a:ln w="9525">
                    <a:noFill/>
                    <a:miter lim="800000"/>
                    <a:headEnd/>
                    <a:tailEnd/>
                  </a:ln>
                </p:spPr>
                <p:txBody>
                  <a:bodyPr/>
                  <a:lstStyle/>
                  <a:p>
                    <a:endParaRPr lang="en-US"/>
                  </a:p>
                </p:txBody>
              </p:sp>
              <p:sp>
                <p:nvSpPr>
                  <p:cNvPr id="620" name="Rectangle 896"/>
                  <p:cNvSpPr>
                    <a:spLocks noChangeArrowheads="1"/>
                  </p:cNvSpPr>
                  <p:nvPr/>
                </p:nvSpPr>
                <p:spPr bwMode="auto">
                  <a:xfrm>
                    <a:off x="2277" y="3658"/>
                    <a:ext cx="0" cy="377"/>
                  </a:xfrm>
                  <a:prstGeom prst="rect">
                    <a:avLst/>
                  </a:prstGeom>
                  <a:solidFill>
                    <a:srgbClr val="B3B3B3"/>
                  </a:solidFill>
                  <a:ln w="9525">
                    <a:noFill/>
                    <a:miter lim="800000"/>
                    <a:headEnd/>
                    <a:tailEnd/>
                  </a:ln>
                </p:spPr>
                <p:txBody>
                  <a:bodyPr/>
                  <a:lstStyle/>
                  <a:p>
                    <a:endParaRPr lang="en-US"/>
                  </a:p>
                </p:txBody>
              </p:sp>
              <p:sp>
                <p:nvSpPr>
                  <p:cNvPr id="621" name="Rectangle 897"/>
                  <p:cNvSpPr>
                    <a:spLocks noChangeArrowheads="1"/>
                  </p:cNvSpPr>
                  <p:nvPr/>
                </p:nvSpPr>
                <p:spPr bwMode="auto">
                  <a:xfrm>
                    <a:off x="2277" y="3658"/>
                    <a:ext cx="2" cy="377"/>
                  </a:xfrm>
                  <a:prstGeom prst="rect">
                    <a:avLst/>
                  </a:prstGeom>
                  <a:solidFill>
                    <a:srgbClr val="B4B4B4"/>
                  </a:solidFill>
                  <a:ln w="9525">
                    <a:noFill/>
                    <a:miter lim="800000"/>
                    <a:headEnd/>
                    <a:tailEnd/>
                  </a:ln>
                </p:spPr>
                <p:txBody>
                  <a:bodyPr/>
                  <a:lstStyle/>
                  <a:p>
                    <a:endParaRPr lang="en-US"/>
                  </a:p>
                </p:txBody>
              </p:sp>
              <p:sp>
                <p:nvSpPr>
                  <p:cNvPr id="622" name="Rectangle 898"/>
                  <p:cNvSpPr>
                    <a:spLocks noChangeArrowheads="1"/>
                  </p:cNvSpPr>
                  <p:nvPr/>
                </p:nvSpPr>
                <p:spPr bwMode="auto">
                  <a:xfrm>
                    <a:off x="2279" y="3658"/>
                    <a:ext cx="1" cy="377"/>
                  </a:xfrm>
                  <a:prstGeom prst="rect">
                    <a:avLst/>
                  </a:prstGeom>
                  <a:solidFill>
                    <a:srgbClr val="B5B5B5"/>
                  </a:solidFill>
                  <a:ln w="9525">
                    <a:noFill/>
                    <a:miter lim="800000"/>
                    <a:headEnd/>
                    <a:tailEnd/>
                  </a:ln>
                </p:spPr>
                <p:txBody>
                  <a:bodyPr/>
                  <a:lstStyle/>
                  <a:p>
                    <a:endParaRPr lang="en-US"/>
                  </a:p>
                </p:txBody>
              </p:sp>
              <p:sp>
                <p:nvSpPr>
                  <p:cNvPr id="623" name="Rectangle 899"/>
                  <p:cNvSpPr>
                    <a:spLocks noChangeArrowheads="1"/>
                  </p:cNvSpPr>
                  <p:nvPr/>
                </p:nvSpPr>
                <p:spPr bwMode="auto">
                  <a:xfrm>
                    <a:off x="2280" y="3658"/>
                    <a:ext cx="0" cy="377"/>
                  </a:xfrm>
                  <a:prstGeom prst="rect">
                    <a:avLst/>
                  </a:prstGeom>
                  <a:solidFill>
                    <a:srgbClr val="B6B6B6"/>
                  </a:solidFill>
                  <a:ln w="9525">
                    <a:noFill/>
                    <a:miter lim="800000"/>
                    <a:headEnd/>
                    <a:tailEnd/>
                  </a:ln>
                </p:spPr>
                <p:txBody>
                  <a:bodyPr/>
                  <a:lstStyle/>
                  <a:p>
                    <a:endParaRPr lang="en-US"/>
                  </a:p>
                </p:txBody>
              </p:sp>
              <p:sp>
                <p:nvSpPr>
                  <p:cNvPr id="624" name="Rectangle 900"/>
                  <p:cNvSpPr>
                    <a:spLocks noChangeArrowheads="1"/>
                  </p:cNvSpPr>
                  <p:nvPr/>
                </p:nvSpPr>
                <p:spPr bwMode="auto">
                  <a:xfrm>
                    <a:off x="2280" y="3658"/>
                    <a:ext cx="2" cy="377"/>
                  </a:xfrm>
                  <a:prstGeom prst="rect">
                    <a:avLst/>
                  </a:prstGeom>
                  <a:solidFill>
                    <a:srgbClr val="B7B7B7"/>
                  </a:solidFill>
                  <a:ln w="9525">
                    <a:noFill/>
                    <a:miter lim="800000"/>
                    <a:headEnd/>
                    <a:tailEnd/>
                  </a:ln>
                </p:spPr>
                <p:txBody>
                  <a:bodyPr/>
                  <a:lstStyle/>
                  <a:p>
                    <a:endParaRPr lang="en-US"/>
                  </a:p>
                </p:txBody>
              </p:sp>
              <p:sp>
                <p:nvSpPr>
                  <p:cNvPr id="625" name="Rectangle 901"/>
                  <p:cNvSpPr>
                    <a:spLocks noChangeArrowheads="1"/>
                  </p:cNvSpPr>
                  <p:nvPr/>
                </p:nvSpPr>
                <p:spPr bwMode="auto">
                  <a:xfrm>
                    <a:off x="2282" y="3658"/>
                    <a:ext cx="0" cy="377"/>
                  </a:xfrm>
                  <a:prstGeom prst="rect">
                    <a:avLst/>
                  </a:prstGeom>
                  <a:solidFill>
                    <a:srgbClr val="B8B8B8"/>
                  </a:solidFill>
                  <a:ln w="9525">
                    <a:noFill/>
                    <a:miter lim="800000"/>
                    <a:headEnd/>
                    <a:tailEnd/>
                  </a:ln>
                </p:spPr>
                <p:txBody>
                  <a:bodyPr/>
                  <a:lstStyle/>
                  <a:p>
                    <a:endParaRPr lang="en-US"/>
                  </a:p>
                </p:txBody>
              </p:sp>
              <p:sp>
                <p:nvSpPr>
                  <p:cNvPr id="626" name="Rectangle 902"/>
                  <p:cNvSpPr>
                    <a:spLocks noChangeArrowheads="1"/>
                  </p:cNvSpPr>
                  <p:nvPr/>
                </p:nvSpPr>
                <p:spPr bwMode="auto">
                  <a:xfrm>
                    <a:off x="2282" y="3658"/>
                    <a:ext cx="2" cy="377"/>
                  </a:xfrm>
                  <a:prstGeom prst="rect">
                    <a:avLst/>
                  </a:prstGeom>
                  <a:solidFill>
                    <a:srgbClr val="B9B9B9"/>
                  </a:solidFill>
                  <a:ln w="9525">
                    <a:noFill/>
                    <a:miter lim="800000"/>
                    <a:headEnd/>
                    <a:tailEnd/>
                  </a:ln>
                </p:spPr>
                <p:txBody>
                  <a:bodyPr/>
                  <a:lstStyle/>
                  <a:p>
                    <a:endParaRPr lang="en-US"/>
                  </a:p>
                </p:txBody>
              </p:sp>
              <p:sp>
                <p:nvSpPr>
                  <p:cNvPr id="627" name="Rectangle 903"/>
                  <p:cNvSpPr>
                    <a:spLocks noChangeArrowheads="1"/>
                  </p:cNvSpPr>
                  <p:nvPr/>
                </p:nvSpPr>
                <p:spPr bwMode="auto">
                  <a:xfrm>
                    <a:off x="2284" y="3658"/>
                    <a:ext cx="2" cy="377"/>
                  </a:xfrm>
                  <a:prstGeom prst="rect">
                    <a:avLst/>
                  </a:prstGeom>
                  <a:solidFill>
                    <a:srgbClr val="BABABA"/>
                  </a:solidFill>
                  <a:ln w="9525">
                    <a:noFill/>
                    <a:miter lim="800000"/>
                    <a:headEnd/>
                    <a:tailEnd/>
                  </a:ln>
                </p:spPr>
                <p:txBody>
                  <a:bodyPr/>
                  <a:lstStyle/>
                  <a:p>
                    <a:endParaRPr lang="en-US"/>
                  </a:p>
                </p:txBody>
              </p:sp>
              <p:sp>
                <p:nvSpPr>
                  <p:cNvPr id="628" name="Rectangle 904"/>
                  <p:cNvSpPr>
                    <a:spLocks noChangeArrowheads="1"/>
                  </p:cNvSpPr>
                  <p:nvPr/>
                </p:nvSpPr>
                <p:spPr bwMode="auto">
                  <a:xfrm>
                    <a:off x="2286" y="3658"/>
                    <a:ext cx="0" cy="377"/>
                  </a:xfrm>
                  <a:prstGeom prst="rect">
                    <a:avLst/>
                  </a:prstGeom>
                  <a:solidFill>
                    <a:srgbClr val="BBBBBB"/>
                  </a:solidFill>
                  <a:ln w="9525">
                    <a:noFill/>
                    <a:miter lim="800000"/>
                    <a:headEnd/>
                    <a:tailEnd/>
                  </a:ln>
                </p:spPr>
                <p:txBody>
                  <a:bodyPr/>
                  <a:lstStyle/>
                  <a:p>
                    <a:endParaRPr lang="en-US"/>
                  </a:p>
                </p:txBody>
              </p:sp>
              <p:sp>
                <p:nvSpPr>
                  <p:cNvPr id="629" name="Rectangle 905"/>
                  <p:cNvSpPr>
                    <a:spLocks noChangeArrowheads="1"/>
                  </p:cNvSpPr>
                  <p:nvPr/>
                </p:nvSpPr>
                <p:spPr bwMode="auto">
                  <a:xfrm>
                    <a:off x="2286" y="3658"/>
                    <a:ext cx="1" cy="377"/>
                  </a:xfrm>
                  <a:prstGeom prst="rect">
                    <a:avLst/>
                  </a:prstGeom>
                  <a:solidFill>
                    <a:srgbClr val="BCBCBC"/>
                  </a:solidFill>
                  <a:ln w="9525">
                    <a:noFill/>
                    <a:miter lim="800000"/>
                    <a:headEnd/>
                    <a:tailEnd/>
                  </a:ln>
                </p:spPr>
                <p:txBody>
                  <a:bodyPr/>
                  <a:lstStyle/>
                  <a:p>
                    <a:endParaRPr lang="en-US"/>
                  </a:p>
                </p:txBody>
              </p:sp>
              <p:sp>
                <p:nvSpPr>
                  <p:cNvPr id="630" name="Rectangle 906"/>
                  <p:cNvSpPr>
                    <a:spLocks noChangeArrowheads="1"/>
                  </p:cNvSpPr>
                  <p:nvPr/>
                </p:nvSpPr>
                <p:spPr bwMode="auto">
                  <a:xfrm>
                    <a:off x="2287" y="3658"/>
                    <a:ext cx="0" cy="377"/>
                  </a:xfrm>
                  <a:prstGeom prst="rect">
                    <a:avLst/>
                  </a:prstGeom>
                  <a:solidFill>
                    <a:srgbClr val="BDBDBD"/>
                  </a:solidFill>
                  <a:ln w="9525">
                    <a:noFill/>
                    <a:miter lim="800000"/>
                    <a:headEnd/>
                    <a:tailEnd/>
                  </a:ln>
                </p:spPr>
                <p:txBody>
                  <a:bodyPr/>
                  <a:lstStyle/>
                  <a:p>
                    <a:endParaRPr lang="en-US"/>
                  </a:p>
                </p:txBody>
              </p:sp>
              <p:sp>
                <p:nvSpPr>
                  <p:cNvPr id="631" name="Rectangle 907"/>
                  <p:cNvSpPr>
                    <a:spLocks noChangeArrowheads="1"/>
                  </p:cNvSpPr>
                  <p:nvPr/>
                </p:nvSpPr>
                <p:spPr bwMode="auto">
                  <a:xfrm>
                    <a:off x="2287" y="3658"/>
                    <a:ext cx="2" cy="377"/>
                  </a:xfrm>
                  <a:prstGeom prst="rect">
                    <a:avLst/>
                  </a:prstGeom>
                  <a:solidFill>
                    <a:srgbClr val="BEBEBE"/>
                  </a:solidFill>
                  <a:ln w="9525">
                    <a:noFill/>
                    <a:miter lim="800000"/>
                    <a:headEnd/>
                    <a:tailEnd/>
                  </a:ln>
                </p:spPr>
                <p:txBody>
                  <a:bodyPr/>
                  <a:lstStyle/>
                  <a:p>
                    <a:endParaRPr lang="en-US"/>
                  </a:p>
                </p:txBody>
              </p:sp>
              <p:sp>
                <p:nvSpPr>
                  <p:cNvPr id="632" name="Rectangle 908"/>
                  <p:cNvSpPr>
                    <a:spLocks noChangeArrowheads="1"/>
                  </p:cNvSpPr>
                  <p:nvPr/>
                </p:nvSpPr>
                <p:spPr bwMode="auto">
                  <a:xfrm>
                    <a:off x="2289" y="3658"/>
                    <a:ext cx="2" cy="377"/>
                  </a:xfrm>
                  <a:prstGeom prst="rect">
                    <a:avLst/>
                  </a:prstGeom>
                  <a:solidFill>
                    <a:srgbClr val="BFBFBF"/>
                  </a:solidFill>
                  <a:ln w="9525">
                    <a:noFill/>
                    <a:miter lim="800000"/>
                    <a:headEnd/>
                    <a:tailEnd/>
                  </a:ln>
                </p:spPr>
                <p:txBody>
                  <a:bodyPr/>
                  <a:lstStyle/>
                  <a:p>
                    <a:endParaRPr lang="en-US"/>
                  </a:p>
                </p:txBody>
              </p:sp>
              <p:sp>
                <p:nvSpPr>
                  <p:cNvPr id="633" name="Rectangle 909"/>
                  <p:cNvSpPr>
                    <a:spLocks noChangeArrowheads="1"/>
                  </p:cNvSpPr>
                  <p:nvPr/>
                </p:nvSpPr>
                <p:spPr bwMode="auto">
                  <a:xfrm>
                    <a:off x="2291" y="3658"/>
                    <a:ext cx="0" cy="377"/>
                  </a:xfrm>
                  <a:prstGeom prst="rect">
                    <a:avLst/>
                  </a:prstGeom>
                  <a:solidFill>
                    <a:srgbClr val="C0C0C0"/>
                  </a:solidFill>
                  <a:ln w="9525">
                    <a:noFill/>
                    <a:miter lim="800000"/>
                    <a:headEnd/>
                    <a:tailEnd/>
                  </a:ln>
                </p:spPr>
                <p:txBody>
                  <a:bodyPr/>
                  <a:lstStyle/>
                  <a:p>
                    <a:endParaRPr lang="en-US"/>
                  </a:p>
                </p:txBody>
              </p:sp>
              <p:sp>
                <p:nvSpPr>
                  <p:cNvPr id="634" name="Rectangle 910"/>
                  <p:cNvSpPr>
                    <a:spLocks noChangeArrowheads="1"/>
                  </p:cNvSpPr>
                  <p:nvPr/>
                </p:nvSpPr>
                <p:spPr bwMode="auto">
                  <a:xfrm>
                    <a:off x="2291" y="3658"/>
                    <a:ext cx="2" cy="377"/>
                  </a:xfrm>
                  <a:prstGeom prst="rect">
                    <a:avLst/>
                  </a:prstGeom>
                  <a:solidFill>
                    <a:srgbClr val="C1C1C1"/>
                  </a:solidFill>
                  <a:ln w="9525">
                    <a:noFill/>
                    <a:miter lim="800000"/>
                    <a:headEnd/>
                    <a:tailEnd/>
                  </a:ln>
                </p:spPr>
                <p:txBody>
                  <a:bodyPr/>
                  <a:lstStyle/>
                  <a:p>
                    <a:endParaRPr lang="en-US"/>
                  </a:p>
                </p:txBody>
              </p:sp>
              <p:sp>
                <p:nvSpPr>
                  <p:cNvPr id="635" name="Rectangle 911"/>
                  <p:cNvSpPr>
                    <a:spLocks noChangeArrowheads="1"/>
                  </p:cNvSpPr>
                  <p:nvPr/>
                </p:nvSpPr>
                <p:spPr bwMode="auto">
                  <a:xfrm>
                    <a:off x="2293" y="3658"/>
                    <a:ext cx="0" cy="377"/>
                  </a:xfrm>
                  <a:prstGeom prst="rect">
                    <a:avLst/>
                  </a:prstGeom>
                  <a:solidFill>
                    <a:srgbClr val="C2C2C2"/>
                  </a:solidFill>
                  <a:ln w="9525">
                    <a:noFill/>
                    <a:miter lim="800000"/>
                    <a:headEnd/>
                    <a:tailEnd/>
                  </a:ln>
                </p:spPr>
                <p:txBody>
                  <a:bodyPr/>
                  <a:lstStyle/>
                  <a:p>
                    <a:endParaRPr lang="en-US"/>
                  </a:p>
                </p:txBody>
              </p:sp>
              <p:sp>
                <p:nvSpPr>
                  <p:cNvPr id="636" name="Rectangle 912"/>
                  <p:cNvSpPr>
                    <a:spLocks noChangeArrowheads="1"/>
                  </p:cNvSpPr>
                  <p:nvPr/>
                </p:nvSpPr>
                <p:spPr bwMode="auto">
                  <a:xfrm>
                    <a:off x="2293" y="3658"/>
                    <a:ext cx="1" cy="377"/>
                  </a:xfrm>
                  <a:prstGeom prst="rect">
                    <a:avLst/>
                  </a:prstGeom>
                  <a:solidFill>
                    <a:srgbClr val="C3C3C3"/>
                  </a:solidFill>
                  <a:ln w="9525">
                    <a:noFill/>
                    <a:miter lim="800000"/>
                    <a:headEnd/>
                    <a:tailEnd/>
                  </a:ln>
                </p:spPr>
                <p:txBody>
                  <a:bodyPr/>
                  <a:lstStyle/>
                  <a:p>
                    <a:endParaRPr lang="en-US"/>
                  </a:p>
                </p:txBody>
              </p:sp>
              <p:sp>
                <p:nvSpPr>
                  <p:cNvPr id="637" name="Freeform 913"/>
                  <p:cNvSpPr>
                    <a:spLocks/>
                  </p:cNvSpPr>
                  <p:nvPr/>
                </p:nvSpPr>
                <p:spPr bwMode="auto">
                  <a:xfrm>
                    <a:off x="2141" y="3658"/>
                    <a:ext cx="155" cy="379"/>
                  </a:xfrm>
                  <a:custGeom>
                    <a:avLst/>
                    <a:gdLst>
                      <a:gd name="T0" fmla="*/ 0 w 155"/>
                      <a:gd name="T1" fmla="*/ 2 h 379"/>
                      <a:gd name="T2" fmla="*/ 18 w 155"/>
                      <a:gd name="T3" fmla="*/ 9 h 379"/>
                      <a:gd name="T4" fmla="*/ 38 w 155"/>
                      <a:gd name="T5" fmla="*/ 14 h 379"/>
                      <a:gd name="T6" fmla="*/ 56 w 155"/>
                      <a:gd name="T7" fmla="*/ 17 h 379"/>
                      <a:gd name="T8" fmla="*/ 76 w 155"/>
                      <a:gd name="T9" fmla="*/ 19 h 379"/>
                      <a:gd name="T10" fmla="*/ 114 w 155"/>
                      <a:gd name="T11" fmla="*/ 15 h 379"/>
                      <a:gd name="T12" fmla="*/ 133 w 155"/>
                      <a:gd name="T13" fmla="*/ 11 h 379"/>
                      <a:gd name="T14" fmla="*/ 152 w 155"/>
                      <a:gd name="T15" fmla="*/ 2 h 379"/>
                      <a:gd name="T16" fmla="*/ 155 w 155"/>
                      <a:gd name="T17" fmla="*/ 0 h 379"/>
                      <a:gd name="T18" fmla="*/ 155 w 155"/>
                      <a:gd name="T19" fmla="*/ 352 h 379"/>
                      <a:gd name="T20" fmla="*/ 155 w 155"/>
                      <a:gd name="T21" fmla="*/ 356 h 379"/>
                      <a:gd name="T22" fmla="*/ 137 w 155"/>
                      <a:gd name="T23" fmla="*/ 366 h 379"/>
                      <a:gd name="T24" fmla="*/ 118 w 155"/>
                      <a:gd name="T25" fmla="*/ 373 h 379"/>
                      <a:gd name="T26" fmla="*/ 99 w 155"/>
                      <a:gd name="T27" fmla="*/ 377 h 379"/>
                      <a:gd name="T28" fmla="*/ 79 w 155"/>
                      <a:gd name="T29" fmla="*/ 379 h 379"/>
                      <a:gd name="T30" fmla="*/ 61 w 155"/>
                      <a:gd name="T31" fmla="*/ 378 h 379"/>
                      <a:gd name="T32" fmla="*/ 41 w 155"/>
                      <a:gd name="T33" fmla="*/ 374 h 379"/>
                      <a:gd name="T34" fmla="*/ 22 w 155"/>
                      <a:gd name="T35" fmla="*/ 367 h 379"/>
                      <a:gd name="T36" fmla="*/ 2 w 155"/>
                      <a:gd name="T37" fmla="*/ 356 h 379"/>
                      <a:gd name="T38" fmla="*/ 2 w 155"/>
                      <a:gd name="T39" fmla="*/ 343 h 379"/>
                      <a:gd name="T40" fmla="*/ 2 w 155"/>
                      <a:gd name="T41" fmla="*/ 13 h 379"/>
                      <a:gd name="T42" fmla="*/ 0 w 155"/>
                      <a:gd name="T43" fmla="*/ 2 h 37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55"/>
                      <a:gd name="T67" fmla="*/ 0 h 379"/>
                      <a:gd name="T68" fmla="*/ 155 w 155"/>
                      <a:gd name="T69" fmla="*/ 379 h 379"/>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55" h="379">
                        <a:moveTo>
                          <a:pt x="0" y="2"/>
                        </a:moveTo>
                        <a:lnTo>
                          <a:pt x="18" y="9"/>
                        </a:lnTo>
                        <a:lnTo>
                          <a:pt x="38" y="14"/>
                        </a:lnTo>
                        <a:lnTo>
                          <a:pt x="56" y="17"/>
                        </a:lnTo>
                        <a:lnTo>
                          <a:pt x="76" y="19"/>
                        </a:lnTo>
                        <a:lnTo>
                          <a:pt x="114" y="15"/>
                        </a:lnTo>
                        <a:lnTo>
                          <a:pt x="133" y="11"/>
                        </a:lnTo>
                        <a:lnTo>
                          <a:pt x="152" y="2"/>
                        </a:lnTo>
                        <a:lnTo>
                          <a:pt x="155" y="0"/>
                        </a:lnTo>
                        <a:lnTo>
                          <a:pt x="155" y="352"/>
                        </a:lnTo>
                        <a:lnTo>
                          <a:pt x="155" y="356"/>
                        </a:lnTo>
                        <a:lnTo>
                          <a:pt x="137" y="366"/>
                        </a:lnTo>
                        <a:lnTo>
                          <a:pt x="118" y="373"/>
                        </a:lnTo>
                        <a:lnTo>
                          <a:pt x="99" y="377"/>
                        </a:lnTo>
                        <a:lnTo>
                          <a:pt x="79" y="379"/>
                        </a:lnTo>
                        <a:lnTo>
                          <a:pt x="61" y="378"/>
                        </a:lnTo>
                        <a:lnTo>
                          <a:pt x="41" y="374"/>
                        </a:lnTo>
                        <a:lnTo>
                          <a:pt x="22" y="367"/>
                        </a:lnTo>
                        <a:lnTo>
                          <a:pt x="2" y="356"/>
                        </a:lnTo>
                        <a:lnTo>
                          <a:pt x="2" y="343"/>
                        </a:lnTo>
                        <a:lnTo>
                          <a:pt x="2" y="13"/>
                        </a:lnTo>
                        <a:lnTo>
                          <a:pt x="0" y="2"/>
                        </a:lnTo>
                      </a:path>
                    </a:pathLst>
                  </a:custGeom>
                  <a:noFill/>
                  <a:ln w="0">
                    <a:solidFill>
                      <a:srgbClr val="8C8C8C"/>
                    </a:solidFill>
                    <a:prstDash val="solid"/>
                    <a:round/>
                    <a:headEnd/>
                    <a:tailEnd/>
                  </a:ln>
                </p:spPr>
                <p:txBody>
                  <a:bodyPr/>
                  <a:lstStyle/>
                  <a:p>
                    <a:endParaRPr lang="en-US"/>
                  </a:p>
                </p:txBody>
              </p:sp>
              <p:sp>
                <p:nvSpPr>
                  <p:cNvPr id="638" name="Line 914"/>
                  <p:cNvSpPr>
                    <a:spLocks noChangeShapeType="1"/>
                  </p:cNvSpPr>
                  <p:nvPr/>
                </p:nvSpPr>
                <p:spPr bwMode="auto">
                  <a:xfrm>
                    <a:off x="2141" y="3660"/>
                    <a:ext cx="1" cy="1"/>
                  </a:xfrm>
                  <a:prstGeom prst="line">
                    <a:avLst/>
                  </a:prstGeom>
                  <a:noFill/>
                  <a:ln w="0">
                    <a:solidFill>
                      <a:srgbClr val="8C8C8C"/>
                    </a:solidFill>
                    <a:round/>
                    <a:headEnd/>
                    <a:tailEnd/>
                  </a:ln>
                </p:spPr>
                <p:txBody>
                  <a:bodyPr/>
                  <a:lstStyle/>
                  <a:p>
                    <a:endParaRPr lang="en-US"/>
                  </a:p>
                </p:txBody>
              </p:sp>
              <p:sp>
                <p:nvSpPr>
                  <p:cNvPr id="639" name="Freeform 915"/>
                  <p:cNvSpPr>
                    <a:spLocks/>
                  </p:cNvSpPr>
                  <p:nvPr/>
                </p:nvSpPr>
                <p:spPr bwMode="auto">
                  <a:xfrm>
                    <a:off x="2037" y="3739"/>
                    <a:ext cx="114" cy="290"/>
                  </a:xfrm>
                  <a:custGeom>
                    <a:avLst/>
                    <a:gdLst>
                      <a:gd name="T0" fmla="*/ 0 w 114"/>
                      <a:gd name="T1" fmla="*/ 4 h 290"/>
                      <a:gd name="T2" fmla="*/ 13 w 114"/>
                      <a:gd name="T3" fmla="*/ 8 h 290"/>
                      <a:gd name="T4" fmla="*/ 27 w 114"/>
                      <a:gd name="T5" fmla="*/ 12 h 290"/>
                      <a:gd name="T6" fmla="*/ 40 w 114"/>
                      <a:gd name="T7" fmla="*/ 13 h 290"/>
                      <a:gd name="T8" fmla="*/ 47 w 114"/>
                      <a:gd name="T9" fmla="*/ 13 h 290"/>
                      <a:gd name="T10" fmla="*/ 50 w 114"/>
                      <a:gd name="T11" fmla="*/ 13 h 290"/>
                      <a:gd name="T12" fmla="*/ 55 w 114"/>
                      <a:gd name="T13" fmla="*/ 14 h 290"/>
                      <a:gd name="T14" fmla="*/ 84 w 114"/>
                      <a:gd name="T15" fmla="*/ 9 h 290"/>
                      <a:gd name="T16" fmla="*/ 113 w 114"/>
                      <a:gd name="T17" fmla="*/ 0 h 290"/>
                      <a:gd name="T18" fmla="*/ 114 w 114"/>
                      <a:gd name="T19" fmla="*/ 260 h 290"/>
                      <a:gd name="T20" fmla="*/ 104 w 114"/>
                      <a:gd name="T21" fmla="*/ 274 h 290"/>
                      <a:gd name="T22" fmla="*/ 93 w 114"/>
                      <a:gd name="T23" fmla="*/ 281 h 290"/>
                      <a:gd name="T24" fmla="*/ 79 w 114"/>
                      <a:gd name="T25" fmla="*/ 286 h 290"/>
                      <a:gd name="T26" fmla="*/ 66 w 114"/>
                      <a:gd name="T27" fmla="*/ 289 h 290"/>
                      <a:gd name="T28" fmla="*/ 59 w 114"/>
                      <a:gd name="T29" fmla="*/ 289 h 290"/>
                      <a:gd name="T30" fmla="*/ 56 w 114"/>
                      <a:gd name="T31" fmla="*/ 289 h 290"/>
                      <a:gd name="T32" fmla="*/ 53 w 114"/>
                      <a:gd name="T33" fmla="*/ 290 h 290"/>
                      <a:gd name="T34" fmla="*/ 27 w 114"/>
                      <a:gd name="T35" fmla="*/ 284 h 290"/>
                      <a:gd name="T36" fmla="*/ 1 w 114"/>
                      <a:gd name="T37" fmla="*/ 271 h 290"/>
                      <a:gd name="T38" fmla="*/ 1 w 114"/>
                      <a:gd name="T39" fmla="*/ 261 h 290"/>
                      <a:gd name="T40" fmla="*/ 1 w 114"/>
                      <a:gd name="T41" fmla="*/ 13 h 290"/>
                      <a:gd name="T42" fmla="*/ 0 w 114"/>
                      <a:gd name="T43" fmla="*/ 4 h 29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14"/>
                      <a:gd name="T67" fmla="*/ 0 h 290"/>
                      <a:gd name="T68" fmla="*/ 114 w 114"/>
                      <a:gd name="T69" fmla="*/ 290 h 29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14" h="290">
                        <a:moveTo>
                          <a:pt x="0" y="4"/>
                        </a:moveTo>
                        <a:lnTo>
                          <a:pt x="13" y="8"/>
                        </a:lnTo>
                        <a:lnTo>
                          <a:pt x="27" y="12"/>
                        </a:lnTo>
                        <a:lnTo>
                          <a:pt x="40" y="13"/>
                        </a:lnTo>
                        <a:lnTo>
                          <a:pt x="47" y="13"/>
                        </a:lnTo>
                        <a:lnTo>
                          <a:pt x="50" y="13"/>
                        </a:lnTo>
                        <a:lnTo>
                          <a:pt x="55" y="14"/>
                        </a:lnTo>
                        <a:lnTo>
                          <a:pt x="84" y="9"/>
                        </a:lnTo>
                        <a:lnTo>
                          <a:pt x="113" y="0"/>
                        </a:lnTo>
                        <a:lnTo>
                          <a:pt x="114" y="260"/>
                        </a:lnTo>
                        <a:lnTo>
                          <a:pt x="104" y="274"/>
                        </a:lnTo>
                        <a:lnTo>
                          <a:pt x="93" y="281"/>
                        </a:lnTo>
                        <a:lnTo>
                          <a:pt x="79" y="286"/>
                        </a:lnTo>
                        <a:lnTo>
                          <a:pt x="66" y="289"/>
                        </a:lnTo>
                        <a:lnTo>
                          <a:pt x="59" y="289"/>
                        </a:lnTo>
                        <a:lnTo>
                          <a:pt x="56" y="289"/>
                        </a:lnTo>
                        <a:lnTo>
                          <a:pt x="53" y="290"/>
                        </a:lnTo>
                        <a:lnTo>
                          <a:pt x="27" y="284"/>
                        </a:lnTo>
                        <a:lnTo>
                          <a:pt x="1" y="271"/>
                        </a:lnTo>
                        <a:lnTo>
                          <a:pt x="1" y="261"/>
                        </a:lnTo>
                        <a:lnTo>
                          <a:pt x="1" y="13"/>
                        </a:lnTo>
                        <a:lnTo>
                          <a:pt x="0" y="4"/>
                        </a:lnTo>
                        <a:close/>
                      </a:path>
                    </a:pathLst>
                  </a:custGeom>
                  <a:solidFill>
                    <a:srgbClr val="D4D4D4"/>
                  </a:solidFill>
                  <a:ln w="0">
                    <a:solidFill>
                      <a:srgbClr val="6E6E6E"/>
                    </a:solidFill>
                    <a:prstDash val="solid"/>
                    <a:round/>
                    <a:headEnd/>
                    <a:tailEnd/>
                  </a:ln>
                </p:spPr>
                <p:txBody>
                  <a:bodyPr/>
                  <a:lstStyle/>
                  <a:p>
                    <a:endParaRPr lang="en-US"/>
                  </a:p>
                </p:txBody>
              </p:sp>
              <p:sp>
                <p:nvSpPr>
                  <p:cNvPr id="640" name="Oval 916"/>
                  <p:cNvSpPr>
                    <a:spLocks noChangeArrowheads="1"/>
                  </p:cNvSpPr>
                  <p:nvPr/>
                </p:nvSpPr>
                <p:spPr bwMode="auto">
                  <a:xfrm>
                    <a:off x="1941" y="3588"/>
                    <a:ext cx="190" cy="48"/>
                  </a:xfrm>
                  <a:prstGeom prst="ellipse">
                    <a:avLst/>
                  </a:prstGeom>
                  <a:solidFill>
                    <a:srgbClr val="242424"/>
                  </a:solidFill>
                  <a:ln w="0">
                    <a:solidFill>
                      <a:srgbClr val="242424"/>
                    </a:solidFill>
                    <a:round/>
                    <a:headEnd/>
                    <a:tailEnd/>
                  </a:ln>
                </p:spPr>
                <p:txBody>
                  <a:bodyPr/>
                  <a:lstStyle/>
                  <a:p>
                    <a:endParaRPr lang="en-US"/>
                  </a:p>
                </p:txBody>
              </p:sp>
              <p:sp>
                <p:nvSpPr>
                  <p:cNvPr id="641" name="Freeform 917"/>
                  <p:cNvSpPr>
                    <a:spLocks/>
                  </p:cNvSpPr>
                  <p:nvPr/>
                </p:nvSpPr>
                <p:spPr bwMode="auto">
                  <a:xfrm>
                    <a:off x="2295" y="3686"/>
                    <a:ext cx="173" cy="314"/>
                  </a:xfrm>
                  <a:custGeom>
                    <a:avLst/>
                    <a:gdLst>
                      <a:gd name="T0" fmla="*/ 121 w 173"/>
                      <a:gd name="T1" fmla="*/ 0 h 314"/>
                      <a:gd name="T2" fmla="*/ 173 w 173"/>
                      <a:gd name="T3" fmla="*/ 102 h 314"/>
                      <a:gd name="T4" fmla="*/ 173 w 173"/>
                      <a:gd name="T5" fmla="*/ 314 h 314"/>
                      <a:gd name="T6" fmla="*/ 43 w 173"/>
                      <a:gd name="T7" fmla="*/ 314 h 314"/>
                      <a:gd name="T8" fmla="*/ 41 w 173"/>
                      <a:gd name="T9" fmla="*/ 123 h 314"/>
                      <a:gd name="T10" fmla="*/ 0 w 173"/>
                      <a:gd name="T11" fmla="*/ 120 h 314"/>
                      <a:gd name="T12" fmla="*/ 121 w 173"/>
                      <a:gd name="T13" fmla="*/ 0 h 314"/>
                      <a:gd name="T14" fmla="*/ 0 60000 65536"/>
                      <a:gd name="T15" fmla="*/ 0 60000 65536"/>
                      <a:gd name="T16" fmla="*/ 0 60000 65536"/>
                      <a:gd name="T17" fmla="*/ 0 60000 65536"/>
                      <a:gd name="T18" fmla="*/ 0 60000 65536"/>
                      <a:gd name="T19" fmla="*/ 0 60000 65536"/>
                      <a:gd name="T20" fmla="*/ 0 60000 65536"/>
                      <a:gd name="T21" fmla="*/ 0 w 173"/>
                      <a:gd name="T22" fmla="*/ 0 h 314"/>
                      <a:gd name="T23" fmla="*/ 173 w 173"/>
                      <a:gd name="T24" fmla="*/ 314 h 31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73" h="314">
                        <a:moveTo>
                          <a:pt x="121" y="0"/>
                        </a:moveTo>
                        <a:lnTo>
                          <a:pt x="173" y="102"/>
                        </a:lnTo>
                        <a:lnTo>
                          <a:pt x="173" y="314"/>
                        </a:lnTo>
                        <a:lnTo>
                          <a:pt x="43" y="314"/>
                        </a:lnTo>
                        <a:lnTo>
                          <a:pt x="41" y="123"/>
                        </a:lnTo>
                        <a:lnTo>
                          <a:pt x="0" y="120"/>
                        </a:lnTo>
                        <a:lnTo>
                          <a:pt x="121" y="0"/>
                        </a:lnTo>
                        <a:close/>
                      </a:path>
                    </a:pathLst>
                  </a:custGeom>
                  <a:solidFill>
                    <a:srgbClr val="967D32"/>
                  </a:solidFill>
                  <a:ln w="0">
                    <a:solidFill>
                      <a:srgbClr val="967D32"/>
                    </a:solidFill>
                    <a:prstDash val="solid"/>
                    <a:round/>
                    <a:headEnd/>
                    <a:tailEnd/>
                  </a:ln>
                </p:spPr>
                <p:txBody>
                  <a:bodyPr/>
                  <a:lstStyle/>
                  <a:p>
                    <a:endParaRPr lang="en-US"/>
                  </a:p>
                </p:txBody>
              </p:sp>
              <p:sp>
                <p:nvSpPr>
                  <p:cNvPr id="642" name="Oval 918"/>
                  <p:cNvSpPr>
                    <a:spLocks noChangeArrowheads="1"/>
                  </p:cNvSpPr>
                  <p:nvPr/>
                </p:nvSpPr>
                <p:spPr bwMode="auto">
                  <a:xfrm>
                    <a:off x="2037" y="3725"/>
                    <a:ext cx="108" cy="31"/>
                  </a:xfrm>
                  <a:prstGeom prst="ellipse">
                    <a:avLst/>
                  </a:prstGeom>
                  <a:solidFill>
                    <a:srgbClr val="242424"/>
                  </a:solidFill>
                  <a:ln w="0">
                    <a:solidFill>
                      <a:srgbClr val="242424"/>
                    </a:solidFill>
                    <a:round/>
                    <a:headEnd/>
                    <a:tailEnd/>
                  </a:ln>
                </p:spPr>
                <p:txBody>
                  <a:bodyPr/>
                  <a:lstStyle/>
                  <a:p>
                    <a:endParaRPr lang="en-US"/>
                  </a:p>
                </p:txBody>
              </p:sp>
              <p:sp>
                <p:nvSpPr>
                  <p:cNvPr id="643" name="Rectangle 919"/>
                  <p:cNvSpPr>
                    <a:spLocks noChangeArrowheads="1"/>
                  </p:cNvSpPr>
                  <p:nvPr/>
                </p:nvSpPr>
                <p:spPr bwMode="auto">
                  <a:xfrm>
                    <a:off x="2465" y="2877"/>
                    <a:ext cx="65" cy="953"/>
                  </a:xfrm>
                  <a:prstGeom prst="rect">
                    <a:avLst/>
                  </a:prstGeom>
                  <a:solidFill>
                    <a:srgbClr val="8C8C8C"/>
                  </a:solidFill>
                  <a:ln w="0">
                    <a:solidFill>
                      <a:srgbClr val="8C8C8C"/>
                    </a:solidFill>
                    <a:miter lim="800000"/>
                    <a:headEnd/>
                    <a:tailEnd/>
                  </a:ln>
                </p:spPr>
                <p:txBody>
                  <a:bodyPr/>
                  <a:lstStyle/>
                  <a:p>
                    <a:endParaRPr lang="en-US"/>
                  </a:p>
                </p:txBody>
              </p:sp>
              <p:sp>
                <p:nvSpPr>
                  <p:cNvPr id="644" name="Rectangle 920"/>
                  <p:cNvSpPr>
                    <a:spLocks noChangeArrowheads="1"/>
                  </p:cNvSpPr>
                  <p:nvPr/>
                </p:nvSpPr>
                <p:spPr bwMode="auto">
                  <a:xfrm>
                    <a:off x="2335" y="2623"/>
                    <a:ext cx="86" cy="1184"/>
                  </a:xfrm>
                  <a:prstGeom prst="rect">
                    <a:avLst/>
                  </a:prstGeom>
                  <a:solidFill>
                    <a:srgbClr val="50DCDC"/>
                  </a:solidFill>
                  <a:ln w="0">
                    <a:solidFill>
                      <a:srgbClr val="8C8C8C"/>
                    </a:solidFill>
                    <a:miter lim="800000"/>
                    <a:headEnd/>
                    <a:tailEnd/>
                  </a:ln>
                </p:spPr>
                <p:txBody>
                  <a:bodyPr/>
                  <a:lstStyle/>
                  <a:p>
                    <a:endParaRPr lang="en-US"/>
                  </a:p>
                </p:txBody>
              </p:sp>
              <p:sp>
                <p:nvSpPr>
                  <p:cNvPr id="645" name="Rectangle 921"/>
                  <p:cNvSpPr>
                    <a:spLocks noChangeArrowheads="1"/>
                  </p:cNvSpPr>
                  <p:nvPr/>
                </p:nvSpPr>
                <p:spPr bwMode="auto">
                  <a:xfrm>
                    <a:off x="2312" y="2601"/>
                    <a:ext cx="113" cy="55"/>
                  </a:xfrm>
                  <a:prstGeom prst="rect">
                    <a:avLst/>
                  </a:prstGeom>
                  <a:solidFill>
                    <a:srgbClr val="8C8C8C"/>
                  </a:solidFill>
                  <a:ln w="0">
                    <a:solidFill>
                      <a:srgbClr val="8C8C8C"/>
                    </a:solidFill>
                    <a:miter lim="800000"/>
                    <a:headEnd/>
                    <a:tailEnd/>
                  </a:ln>
                </p:spPr>
                <p:txBody>
                  <a:bodyPr/>
                  <a:lstStyle/>
                  <a:p>
                    <a:endParaRPr lang="en-US"/>
                  </a:p>
                </p:txBody>
              </p:sp>
              <p:sp>
                <p:nvSpPr>
                  <p:cNvPr id="646" name="Rectangle 922"/>
                  <p:cNvSpPr>
                    <a:spLocks noChangeArrowheads="1"/>
                  </p:cNvSpPr>
                  <p:nvPr/>
                </p:nvSpPr>
                <p:spPr bwMode="auto">
                  <a:xfrm>
                    <a:off x="2314" y="2657"/>
                    <a:ext cx="8" cy="1148"/>
                  </a:xfrm>
                  <a:prstGeom prst="rect">
                    <a:avLst/>
                  </a:prstGeom>
                  <a:solidFill>
                    <a:srgbClr val="4BE14B"/>
                  </a:solidFill>
                  <a:ln w="0">
                    <a:solidFill>
                      <a:srgbClr val="6E6E6E"/>
                    </a:solidFill>
                    <a:miter lim="800000"/>
                    <a:headEnd/>
                    <a:tailEnd/>
                  </a:ln>
                </p:spPr>
                <p:txBody>
                  <a:bodyPr/>
                  <a:lstStyle/>
                  <a:p>
                    <a:endParaRPr lang="en-US"/>
                  </a:p>
                </p:txBody>
              </p:sp>
              <p:sp>
                <p:nvSpPr>
                  <p:cNvPr id="647" name="Freeform 923"/>
                  <p:cNvSpPr>
                    <a:spLocks/>
                  </p:cNvSpPr>
                  <p:nvPr/>
                </p:nvSpPr>
                <p:spPr bwMode="auto">
                  <a:xfrm>
                    <a:off x="3105" y="3276"/>
                    <a:ext cx="18" cy="32"/>
                  </a:xfrm>
                  <a:custGeom>
                    <a:avLst/>
                    <a:gdLst>
                      <a:gd name="T0" fmla="*/ 18 w 18"/>
                      <a:gd name="T1" fmla="*/ 32 h 32"/>
                      <a:gd name="T2" fmla="*/ 18 w 18"/>
                      <a:gd name="T3" fmla="*/ 0 h 32"/>
                      <a:gd name="T4" fmla="*/ 0 w 18"/>
                      <a:gd name="T5" fmla="*/ 0 h 32"/>
                      <a:gd name="T6" fmla="*/ 0 60000 65536"/>
                      <a:gd name="T7" fmla="*/ 0 60000 65536"/>
                      <a:gd name="T8" fmla="*/ 0 60000 65536"/>
                      <a:gd name="T9" fmla="*/ 0 w 18"/>
                      <a:gd name="T10" fmla="*/ 0 h 32"/>
                      <a:gd name="T11" fmla="*/ 18 w 18"/>
                      <a:gd name="T12" fmla="*/ 32 h 32"/>
                    </a:gdLst>
                    <a:ahLst/>
                    <a:cxnLst>
                      <a:cxn ang="T6">
                        <a:pos x="T0" y="T1"/>
                      </a:cxn>
                      <a:cxn ang="T7">
                        <a:pos x="T2" y="T3"/>
                      </a:cxn>
                      <a:cxn ang="T8">
                        <a:pos x="T4" y="T5"/>
                      </a:cxn>
                    </a:cxnLst>
                    <a:rect l="T9" t="T10" r="T11" b="T12"/>
                    <a:pathLst>
                      <a:path w="18" h="32">
                        <a:moveTo>
                          <a:pt x="18" y="32"/>
                        </a:moveTo>
                        <a:lnTo>
                          <a:pt x="18" y="0"/>
                        </a:lnTo>
                        <a:lnTo>
                          <a:pt x="0" y="0"/>
                        </a:lnTo>
                      </a:path>
                    </a:pathLst>
                  </a:custGeom>
                  <a:noFill/>
                  <a:ln w="0">
                    <a:solidFill>
                      <a:srgbClr val="6E6E6E"/>
                    </a:solidFill>
                    <a:prstDash val="solid"/>
                    <a:round/>
                    <a:headEnd/>
                    <a:tailEnd/>
                  </a:ln>
                </p:spPr>
                <p:txBody>
                  <a:bodyPr/>
                  <a:lstStyle/>
                  <a:p>
                    <a:endParaRPr lang="en-US"/>
                  </a:p>
                </p:txBody>
              </p:sp>
              <p:sp>
                <p:nvSpPr>
                  <p:cNvPr id="648" name="Freeform 924"/>
                  <p:cNvSpPr>
                    <a:spLocks/>
                  </p:cNvSpPr>
                  <p:nvPr/>
                </p:nvSpPr>
                <p:spPr bwMode="auto">
                  <a:xfrm>
                    <a:off x="3110" y="3276"/>
                    <a:ext cx="11" cy="37"/>
                  </a:xfrm>
                  <a:custGeom>
                    <a:avLst/>
                    <a:gdLst>
                      <a:gd name="T0" fmla="*/ 11 w 11"/>
                      <a:gd name="T1" fmla="*/ 0 h 37"/>
                      <a:gd name="T2" fmla="*/ 9 w 11"/>
                      <a:gd name="T3" fmla="*/ 37 h 37"/>
                      <a:gd name="T4" fmla="*/ 0 w 11"/>
                      <a:gd name="T5" fmla="*/ 0 h 37"/>
                      <a:gd name="T6" fmla="*/ 0 60000 65536"/>
                      <a:gd name="T7" fmla="*/ 0 60000 65536"/>
                      <a:gd name="T8" fmla="*/ 0 60000 65536"/>
                      <a:gd name="T9" fmla="*/ 0 w 11"/>
                      <a:gd name="T10" fmla="*/ 0 h 37"/>
                      <a:gd name="T11" fmla="*/ 11 w 11"/>
                      <a:gd name="T12" fmla="*/ 37 h 37"/>
                    </a:gdLst>
                    <a:ahLst/>
                    <a:cxnLst>
                      <a:cxn ang="T6">
                        <a:pos x="T0" y="T1"/>
                      </a:cxn>
                      <a:cxn ang="T7">
                        <a:pos x="T2" y="T3"/>
                      </a:cxn>
                      <a:cxn ang="T8">
                        <a:pos x="T4" y="T5"/>
                      </a:cxn>
                    </a:cxnLst>
                    <a:rect l="T9" t="T10" r="T11" b="T12"/>
                    <a:pathLst>
                      <a:path w="11" h="37">
                        <a:moveTo>
                          <a:pt x="11" y="0"/>
                        </a:moveTo>
                        <a:lnTo>
                          <a:pt x="9" y="37"/>
                        </a:lnTo>
                        <a:lnTo>
                          <a:pt x="0" y="0"/>
                        </a:lnTo>
                      </a:path>
                    </a:pathLst>
                  </a:custGeom>
                  <a:noFill/>
                  <a:ln w="0">
                    <a:solidFill>
                      <a:srgbClr val="6E6E6E"/>
                    </a:solidFill>
                    <a:prstDash val="solid"/>
                    <a:round/>
                    <a:headEnd/>
                    <a:tailEnd/>
                  </a:ln>
                </p:spPr>
                <p:txBody>
                  <a:bodyPr/>
                  <a:lstStyle/>
                  <a:p>
                    <a:endParaRPr lang="en-US"/>
                  </a:p>
                </p:txBody>
              </p:sp>
              <p:sp>
                <p:nvSpPr>
                  <p:cNvPr id="649" name="Freeform 925"/>
                  <p:cNvSpPr>
                    <a:spLocks/>
                  </p:cNvSpPr>
                  <p:nvPr/>
                </p:nvSpPr>
                <p:spPr bwMode="auto">
                  <a:xfrm>
                    <a:off x="2999" y="3378"/>
                    <a:ext cx="61" cy="39"/>
                  </a:xfrm>
                  <a:custGeom>
                    <a:avLst/>
                    <a:gdLst>
                      <a:gd name="T0" fmla="*/ 0 w 61"/>
                      <a:gd name="T1" fmla="*/ 39 h 39"/>
                      <a:gd name="T2" fmla="*/ 0 w 61"/>
                      <a:gd name="T3" fmla="*/ 0 h 39"/>
                      <a:gd name="T4" fmla="*/ 61 w 61"/>
                      <a:gd name="T5" fmla="*/ 0 h 39"/>
                      <a:gd name="T6" fmla="*/ 0 60000 65536"/>
                      <a:gd name="T7" fmla="*/ 0 60000 65536"/>
                      <a:gd name="T8" fmla="*/ 0 60000 65536"/>
                      <a:gd name="T9" fmla="*/ 0 w 61"/>
                      <a:gd name="T10" fmla="*/ 0 h 39"/>
                      <a:gd name="T11" fmla="*/ 61 w 61"/>
                      <a:gd name="T12" fmla="*/ 39 h 39"/>
                    </a:gdLst>
                    <a:ahLst/>
                    <a:cxnLst>
                      <a:cxn ang="T6">
                        <a:pos x="T0" y="T1"/>
                      </a:cxn>
                      <a:cxn ang="T7">
                        <a:pos x="T2" y="T3"/>
                      </a:cxn>
                      <a:cxn ang="T8">
                        <a:pos x="T4" y="T5"/>
                      </a:cxn>
                    </a:cxnLst>
                    <a:rect l="T9" t="T10" r="T11" b="T12"/>
                    <a:pathLst>
                      <a:path w="61" h="39">
                        <a:moveTo>
                          <a:pt x="0" y="39"/>
                        </a:moveTo>
                        <a:lnTo>
                          <a:pt x="0" y="0"/>
                        </a:lnTo>
                        <a:lnTo>
                          <a:pt x="61" y="0"/>
                        </a:lnTo>
                      </a:path>
                    </a:pathLst>
                  </a:custGeom>
                  <a:noFill/>
                  <a:ln w="0">
                    <a:solidFill>
                      <a:srgbClr val="6E6E6E"/>
                    </a:solidFill>
                    <a:prstDash val="solid"/>
                    <a:round/>
                    <a:headEnd/>
                    <a:tailEnd/>
                  </a:ln>
                </p:spPr>
                <p:txBody>
                  <a:bodyPr/>
                  <a:lstStyle/>
                  <a:p>
                    <a:endParaRPr lang="en-US"/>
                  </a:p>
                </p:txBody>
              </p:sp>
              <p:sp>
                <p:nvSpPr>
                  <p:cNvPr id="650" name="Line 926"/>
                  <p:cNvSpPr>
                    <a:spLocks noChangeShapeType="1"/>
                  </p:cNvSpPr>
                  <p:nvPr/>
                </p:nvSpPr>
                <p:spPr bwMode="auto">
                  <a:xfrm flipH="1">
                    <a:off x="3031" y="3378"/>
                    <a:ext cx="27" cy="42"/>
                  </a:xfrm>
                  <a:prstGeom prst="line">
                    <a:avLst/>
                  </a:prstGeom>
                  <a:noFill/>
                  <a:ln w="0">
                    <a:solidFill>
                      <a:srgbClr val="6E6E6E"/>
                    </a:solidFill>
                    <a:round/>
                    <a:headEnd/>
                    <a:tailEnd/>
                  </a:ln>
                </p:spPr>
                <p:txBody>
                  <a:bodyPr/>
                  <a:lstStyle/>
                  <a:p>
                    <a:endParaRPr lang="en-US"/>
                  </a:p>
                </p:txBody>
              </p:sp>
              <p:sp>
                <p:nvSpPr>
                  <p:cNvPr id="651" name="Freeform 927"/>
                  <p:cNvSpPr>
                    <a:spLocks/>
                  </p:cNvSpPr>
                  <p:nvPr/>
                </p:nvSpPr>
                <p:spPr bwMode="auto">
                  <a:xfrm>
                    <a:off x="3007" y="3378"/>
                    <a:ext cx="35" cy="42"/>
                  </a:xfrm>
                  <a:custGeom>
                    <a:avLst/>
                    <a:gdLst>
                      <a:gd name="T0" fmla="*/ 0 w 35"/>
                      <a:gd name="T1" fmla="*/ 0 h 42"/>
                      <a:gd name="T2" fmla="*/ 8 w 35"/>
                      <a:gd name="T3" fmla="*/ 42 h 42"/>
                      <a:gd name="T4" fmla="*/ 35 w 35"/>
                      <a:gd name="T5" fmla="*/ 1 h 42"/>
                      <a:gd name="T6" fmla="*/ 0 60000 65536"/>
                      <a:gd name="T7" fmla="*/ 0 60000 65536"/>
                      <a:gd name="T8" fmla="*/ 0 60000 65536"/>
                      <a:gd name="T9" fmla="*/ 0 w 35"/>
                      <a:gd name="T10" fmla="*/ 0 h 42"/>
                      <a:gd name="T11" fmla="*/ 35 w 35"/>
                      <a:gd name="T12" fmla="*/ 42 h 42"/>
                    </a:gdLst>
                    <a:ahLst/>
                    <a:cxnLst>
                      <a:cxn ang="T6">
                        <a:pos x="T0" y="T1"/>
                      </a:cxn>
                      <a:cxn ang="T7">
                        <a:pos x="T2" y="T3"/>
                      </a:cxn>
                      <a:cxn ang="T8">
                        <a:pos x="T4" y="T5"/>
                      </a:cxn>
                    </a:cxnLst>
                    <a:rect l="T9" t="T10" r="T11" b="T12"/>
                    <a:pathLst>
                      <a:path w="35" h="42">
                        <a:moveTo>
                          <a:pt x="0" y="0"/>
                        </a:moveTo>
                        <a:lnTo>
                          <a:pt x="8" y="42"/>
                        </a:lnTo>
                        <a:lnTo>
                          <a:pt x="35" y="1"/>
                        </a:lnTo>
                      </a:path>
                    </a:pathLst>
                  </a:custGeom>
                  <a:noFill/>
                  <a:ln w="0">
                    <a:solidFill>
                      <a:srgbClr val="6E6E6E"/>
                    </a:solidFill>
                    <a:prstDash val="solid"/>
                    <a:round/>
                    <a:headEnd/>
                    <a:tailEnd/>
                  </a:ln>
                </p:spPr>
                <p:txBody>
                  <a:bodyPr/>
                  <a:lstStyle/>
                  <a:p>
                    <a:endParaRPr lang="en-US"/>
                  </a:p>
                </p:txBody>
              </p:sp>
              <p:sp>
                <p:nvSpPr>
                  <p:cNvPr id="652" name="Rectangle 928"/>
                  <p:cNvSpPr>
                    <a:spLocks noChangeArrowheads="1"/>
                  </p:cNvSpPr>
                  <p:nvPr/>
                </p:nvSpPr>
                <p:spPr bwMode="auto">
                  <a:xfrm>
                    <a:off x="3126" y="2890"/>
                    <a:ext cx="17" cy="827"/>
                  </a:xfrm>
                  <a:prstGeom prst="rect">
                    <a:avLst/>
                  </a:prstGeom>
                  <a:solidFill>
                    <a:srgbClr val="8C8C8C"/>
                  </a:solidFill>
                  <a:ln w="0">
                    <a:solidFill>
                      <a:srgbClr val="8C8C8C"/>
                    </a:solidFill>
                    <a:miter lim="800000"/>
                    <a:headEnd/>
                    <a:tailEnd/>
                  </a:ln>
                </p:spPr>
                <p:txBody>
                  <a:bodyPr/>
                  <a:lstStyle/>
                  <a:p>
                    <a:endParaRPr lang="en-US"/>
                  </a:p>
                </p:txBody>
              </p:sp>
              <p:sp>
                <p:nvSpPr>
                  <p:cNvPr id="653" name="Rectangle 929"/>
                  <p:cNvSpPr>
                    <a:spLocks noChangeArrowheads="1"/>
                  </p:cNvSpPr>
                  <p:nvPr/>
                </p:nvSpPr>
                <p:spPr bwMode="auto">
                  <a:xfrm>
                    <a:off x="3147" y="2905"/>
                    <a:ext cx="3" cy="773"/>
                  </a:xfrm>
                  <a:prstGeom prst="rect">
                    <a:avLst/>
                  </a:prstGeom>
                  <a:solidFill>
                    <a:srgbClr val="4BE14B"/>
                  </a:solidFill>
                  <a:ln w="0">
                    <a:solidFill>
                      <a:srgbClr val="6E6E6E"/>
                    </a:solidFill>
                    <a:miter lim="800000"/>
                    <a:headEnd/>
                    <a:tailEnd/>
                  </a:ln>
                </p:spPr>
                <p:txBody>
                  <a:bodyPr/>
                  <a:lstStyle/>
                  <a:p>
                    <a:endParaRPr lang="en-US"/>
                  </a:p>
                </p:txBody>
              </p:sp>
              <p:sp>
                <p:nvSpPr>
                  <p:cNvPr id="654" name="Rectangle 930"/>
                  <p:cNvSpPr>
                    <a:spLocks noChangeArrowheads="1"/>
                  </p:cNvSpPr>
                  <p:nvPr/>
                </p:nvSpPr>
                <p:spPr bwMode="auto">
                  <a:xfrm>
                    <a:off x="3155" y="3123"/>
                    <a:ext cx="10" cy="578"/>
                  </a:xfrm>
                  <a:prstGeom prst="rect">
                    <a:avLst/>
                  </a:prstGeom>
                  <a:solidFill>
                    <a:srgbClr val="B4B4B4"/>
                  </a:solidFill>
                  <a:ln w="0">
                    <a:solidFill>
                      <a:srgbClr val="B4B4B4"/>
                    </a:solidFill>
                    <a:miter lim="800000"/>
                    <a:headEnd/>
                    <a:tailEnd/>
                  </a:ln>
                </p:spPr>
                <p:txBody>
                  <a:bodyPr/>
                  <a:lstStyle/>
                  <a:p>
                    <a:endParaRPr lang="en-US"/>
                  </a:p>
                </p:txBody>
              </p:sp>
              <p:sp>
                <p:nvSpPr>
                  <p:cNvPr id="655" name="Rectangle 931"/>
                  <p:cNvSpPr>
                    <a:spLocks noChangeArrowheads="1"/>
                  </p:cNvSpPr>
                  <p:nvPr/>
                </p:nvSpPr>
                <p:spPr bwMode="auto">
                  <a:xfrm>
                    <a:off x="3124" y="2868"/>
                    <a:ext cx="26" cy="37"/>
                  </a:xfrm>
                  <a:prstGeom prst="rect">
                    <a:avLst/>
                  </a:prstGeom>
                  <a:solidFill>
                    <a:srgbClr val="8C8C8C"/>
                  </a:solidFill>
                  <a:ln w="0">
                    <a:solidFill>
                      <a:srgbClr val="8C8C8C"/>
                    </a:solidFill>
                    <a:miter lim="800000"/>
                    <a:headEnd/>
                    <a:tailEnd/>
                  </a:ln>
                </p:spPr>
                <p:txBody>
                  <a:bodyPr/>
                  <a:lstStyle/>
                  <a:p>
                    <a:endParaRPr lang="en-US"/>
                  </a:p>
                </p:txBody>
              </p:sp>
              <p:sp>
                <p:nvSpPr>
                  <p:cNvPr id="656" name="Rectangle 932"/>
                  <p:cNvSpPr>
                    <a:spLocks noChangeArrowheads="1"/>
                  </p:cNvSpPr>
                  <p:nvPr/>
                </p:nvSpPr>
                <p:spPr bwMode="auto">
                  <a:xfrm>
                    <a:off x="3121" y="3203"/>
                    <a:ext cx="29" cy="50"/>
                  </a:xfrm>
                  <a:prstGeom prst="rect">
                    <a:avLst/>
                  </a:prstGeom>
                  <a:solidFill>
                    <a:srgbClr val="8C8C8C"/>
                  </a:solidFill>
                  <a:ln w="0">
                    <a:solidFill>
                      <a:srgbClr val="8C8C8C"/>
                    </a:solidFill>
                    <a:miter lim="800000"/>
                    <a:headEnd/>
                    <a:tailEnd/>
                  </a:ln>
                </p:spPr>
                <p:txBody>
                  <a:bodyPr/>
                  <a:lstStyle/>
                  <a:p>
                    <a:endParaRPr lang="en-US"/>
                  </a:p>
                </p:txBody>
              </p:sp>
              <p:sp>
                <p:nvSpPr>
                  <p:cNvPr id="657" name="Rectangle 933"/>
                  <p:cNvSpPr>
                    <a:spLocks noChangeArrowheads="1"/>
                  </p:cNvSpPr>
                  <p:nvPr/>
                </p:nvSpPr>
                <p:spPr bwMode="auto">
                  <a:xfrm>
                    <a:off x="3152" y="3229"/>
                    <a:ext cx="12" cy="19"/>
                  </a:xfrm>
                  <a:prstGeom prst="rect">
                    <a:avLst/>
                  </a:prstGeom>
                  <a:solidFill>
                    <a:srgbClr val="8C8C8C"/>
                  </a:solidFill>
                  <a:ln w="0">
                    <a:solidFill>
                      <a:srgbClr val="8C8C8C"/>
                    </a:solidFill>
                    <a:miter lim="800000"/>
                    <a:headEnd/>
                    <a:tailEnd/>
                  </a:ln>
                </p:spPr>
                <p:txBody>
                  <a:bodyPr/>
                  <a:lstStyle/>
                  <a:p>
                    <a:endParaRPr lang="en-US"/>
                  </a:p>
                </p:txBody>
              </p:sp>
              <p:sp>
                <p:nvSpPr>
                  <p:cNvPr id="658" name="Rectangle 934"/>
                  <p:cNvSpPr>
                    <a:spLocks noChangeArrowheads="1"/>
                  </p:cNvSpPr>
                  <p:nvPr/>
                </p:nvSpPr>
                <p:spPr bwMode="auto">
                  <a:xfrm>
                    <a:off x="3145" y="3431"/>
                    <a:ext cx="10" cy="18"/>
                  </a:xfrm>
                  <a:prstGeom prst="rect">
                    <a:avLst/>
                  </a:prstGeom>
                  <a:solidFill>
                    <a:srgbClr val="8C8C8C"/>
                  </a:solidFill>
                  <a:ln w="0">
                    <a:solidFill>
                      <a:srgbClr val="8C8C8C"/>
                    </a:solidFill>
                    <a:miter lim="800000"/>
                    <a:headEnd/>
                    <a:tailEnd/>
                  </a:ln>
                </p:spPr>
                <p:txBody>
                  <a:bodyPr/>
                  <a:lstStyle/>
                  <a:p>
                    <a:endParaRPr lang="en-US"/>
                  </a:p>
                </p:txBody>
              </p:sp>
              <p:sp>
                <p:nvSpPr>
                  <p:cNvPr id="659" name="Rectangle 935"/>
                  <p:cNvSpPr>
                    <a:spLocks noChangeArrowheads="1"/>
                  </p:cNvSpPr>
                  <p:nvPr/>
                </p:nvSpPr>
                <p:spPr bwMode="auto">
                  <a:xfrm>
                    <a:off x="3112" y="3305"/>
                    <a:ext cx="11" cy="373"/>
                  </a:xfrm>
                  <a:prstGeom prst="rect">
                    <a:avLst/>
                  </a:prstGeom>
                  <a:solidFill>
                    <a:srgbClr val="B4B4B4"/>
                  </a:solidFill>
                  <a:ln w="0">
                    <a:solidFill>
                      <a:srgbClr val="B4B4B4"/>
                    </a:solidFill>
                    <a:miter lim="800000"/>
                    <a:headEnd/>
                    <a:tailEnd/>
                  </a:ln>
                </p:spPr>
                <p:txBody>
                  <a:bodyPr/>
                  <a:lstStyle/>
                  <a:p>
                    <a:endParaRPr lang="en-US"/>
                  </a:p>
                </p:txBody>
              </p:sp>
              <p:sp>
                <p:nvSpPr>
                  <p:cNvPr id="660" name="Rectangle 936"/>
                  <p:cNvSpPr>
                    <a:spLocks noChangeArrowheads="1"/>
                  </p:cNvSpPr>
                  <p:nvPr/>
                </p:nvSpPr>
                <p:spPr bwMode="auto">
                  <a:xfrm>
                    <a:off x="3110" y="3305"/>
                    <a:ext cx="15" cy="28"/>
                  </a:xfrm>
                  <a:prstGeom prst="rect">
                    <a:avLst/>
                  </a:prstGeom>
                  <a:solidFill>
                    <a:srgbClr val="8C8C8C"/>
                  </a:solidFill>
                  <a:ln w="0">
                    <a:solidFill>
                      <a:srgbClr val="8C8C8C"/>
                    </a:solidFill>
                    <a:miter lim="800000"/>
                    <a:headEnd/>
                    <a:tailEnd/>
                  </a:ln>
                </p:spPr>
                <p:txBody>
                  <a:bodyPr/>
                  <a:lstStyle/>
                  <a:p>
                    <a:endParaRPr lang="en-US"/>
                  </a:p>
                </p:txBody>
              </p:sp>
              <p:sp>
                <p:nvSpPr>
                  <p:cNvPr id="661" name="Rectangle 937"/>
                  <p:cNvSpPr>
                    <a:spLocks noChangeArrowheads="1"/>
                  </p:cNvSpPr>
                  <p:nvPr/>
                </p:nvSpPr>
                <p:spPr bwMode="auto">
                  <a:xfrm>
                    <a:off x="3110" y="3475"/>
                    <a:ext cx="15" cy="26"/>
                  </a:xfrm>
                  <a:prstGeom prst="rect">
                    <a:avLst/>
                  </a:prstGeom>
                  <a:solidFill>
                    <a:srgbClr val="8C8C8C"/>
                  </a:solidFill>
                  <a:ln w="0">
                    <a:solidFill>
                      <a:srgbClr val="8C8C8C"/>
                    </a:solidFill>
                    <a:miter lim="800000"/>
                    <a:headEnd/>
                    <a:tailEnd/>
                  </a:ln>
                </p:spPr>
                <p:txBody>
                  <a:bodyPr/>
                  <a:lstStyle/>
                  <a:p>
                    <a:endParaRPr lang="en-US"/>
                  </a:p>
                </p:txBody>
              </p:sp>
              <p:sp>
                <p:nvSpPr>
                  <p:cNvPr id="662" name="Freeform 938"/>
                  <p:cNvSpPr>
                    <a:spLocks/>
                  </p:cNvSpPr>
                  <p:nvPr/>
                </p:nvSpPr>
                <p:spPr bwMode="auto">
                  <a:xfrm>
                    <a:off x="3111" y="2826"/>
                    <a:ext cx="39" cy="42"/>
                  </a:xfrm>
                  <a:custGeom>
                    <a:avLst/>
                    <a:gdLst>
                      <a:gd name="T0" fmla="*/ 39 w 39"/>
                      <a:gd name="T1" fmla="*/ 42 h 42"/>
                      <a:gd name="T2" fmla="*/ 39 w 39"/>
                      <a:gd name="T3" fmla="*/ 0 h 42"/>
                      <a:gd name="T4" fmla="*/ 0 w 39"/>
                      <a:gd name="T5" fmla="*/ 0 h 42"/>
                      <a:gd name="T6" fmla="*/ 13 w 39"/>
                      <a:gd name="T7" fmla="*/ 42 h 42"/>
                      <a:gd name="T8" fmla="*/ 0 60000 65536"/>
                      <a:gd name="T9" fmla="*/ 0 60000 65536"/>
                      <a:gd name="T10" fmla="*/ 0 60000 65536"/>
                      <a:gd name="T11" fmla="*/ 0 60000 65536"/>
                      <a:gd name="T12" fmla="*/ 0 w 39"/>
                      <a:gd name="T13" fmla="*/ 0 h 42"/>
                      <a:gd name="T14" fmla="*/ 39 w 39"/>
                      <a:gd name="T15" fmla="*/ 42 h 42"/>
                    </a:gdLst>
                    <a:ahLst/>
                    <a:cxnLst>
                      <a:cxn ang="T8">
                        <a:pos x="T0" y="T1"/>
                      </a:cxn>
                      <a:cxn ang="T9">
                        <a:pos x="T2" y="T3"/>
                      </a:cxn>
                      <a:cxn ang="T10">
                        <a:pos x="T4" y="T5"/>
                      </a:cxn>
                      <a:cxn ang="T11">
                        <a:pos x="T6" y="T7"/>
                      </a:cxn>
                    </a:cxnLst>
                    <a:rect l="T12" t="T13" r="T14" b="T15"/>
                    <a:pathLst>
                      <a:path w="39" h="42">
                        <a:moveTo>
                          <a:pt x="39" y="42"/>
                        </a:moveTo>
                        <a:lnTo>
                          <a:pt x="39" y="0"/>
                        </a:lnTo>
                        <a:lnTo>
                          <a:pt x="0" y="0"/>
                        </a:lnTo>
                        <a:lnTo>
                          <a:pt x="13" y="42"/>
                        </a:lnTo>
                      </a:path>
                    </a:pathLst>
                  </a:custGeom>
                  <a:noFill/>
                  <a:ln w="0">
                    <a:solidFill>
                      <a:srgbClr val="797979"/>
                    </a:solidFill>
                    <a:prstDash val="solid"/>
                    <a:round/>
                    <a:headEnd/>
                    <a:tailEnd/>
                  </a:ln>
                </p:spPr>
                <p:txBody>
                  <a:bodyPr/>
                  <a:lstStyle/>
                  <a:p>
                    <a:endParaRPr lang="en-US"/>
                  </a:p>
                </p:txBody>
              </p:sp>
            </p:grpSp>
            <p:grpSp>
              <p:nvGrpSpPr>
                <p:cNvPr id="256" name="Group 939"/>
                <p:cNvGrpSpPr>
                  <a:grpSpLocks/>
                </p:cNvGrpSpPr>
                <p:nvPr/>
              </p:nvGrpSpPr>
              <p:grpSpPr bwMode="auto">
                <a:xfrm>
                  <a:off x="2251" y="2160"/>
                  <a:ext cx="1105" cy="1729"/>
                  <a:chOff x="2251" y="2348"/>
                  <a:chExt cx="1105" cy="1729"/>
                </a:xfrm>
              </p:grpSpPr>
              <p:sp>
                <p:nvSpPr>
                  <p:cNvPr id="263" name="Freeform 940"/>
                  <p:cNvSpPr>
                    <a:spLocks/>
                  </p:cNvSpPr>
                  <p:nvPr/>
                </p:nvSpPr>
                <p:spPr bwMode="auto">
                  <a:xfrm>
                    <a:off x="3135" y="2833"/>
                    <a:ext cx="15" cy="35"/>
                  </a:xfrm>
                  <a:custGeom>
                    <a:avLst/>
                    <a:gdLst>
                      <a:gd name="T0" fmla="*/ 15 w 15"/>
                      <a:gd name="T1" fmla="*/ 35 h 35"/>
                      <a:gd name="T2" fmla="*/ 6 w 15"/>
                      <a:gd name="T3" fmla="*/ 0 h 35"/>
                      <a:gd name="T4" fmla="*/ 0 w 15"/>
                      <a:gd name="T5" fmla="*/ 34 h 35"/>
                      <a:gd name="T6" fmla="*/ 0 60000 65536"/>
                      <a:gd name="T7" fmla="*/ 0 60000 65536"/>
                      <a:gd name="T8" fmla="*/ 0 60000 65536"/>
                      <a:gd name="T9" fmla="*/ 0 w 15"/>
                      <a:gd name="T10" fmla="*/ 0 h 35"/>
                      <a:gd name="T11" fmla="*/ 15 w 15"/>
                      <a:gd name="T12" fmla="*/ 35 h 35"/>
                    </a:gdLst>
                    <a:ahLst/>
                    <a:cxnLst>
                      <a:cxn ang="T6">
                        <a:pos x="T0" y="T1"/>
                      </a:cxn>
                      <a:cxn ang="T7">
                        <a:pos x="T2" y="T3"/>
                      </a:cxn>
                      <a:cxn ang="T8">
                        <a:pos x="T4" y="T5"/>
                      </a:cxn>
                    </a:cxnLst>
                    <a:rect l="T9" t="T10" r="T11" b="T12"/>
                    <a:pathLst>
                      <a:path w="15" h="35">
                        <a:moveTo>
                          <a:pt x="15" y="35"/>
                        </a:moveTo>
                        <a:lnTo>
                          <a:pt x="6" y="0"/>
                        </a:lnTo>
                        <a:lnTo>
                          <a:pt x="0" y="34"/>
                        </a:lnTo>
                      </a:path>
                    </a:pathLst>
                  </a:custGeom>
                  <a:noFill/>
                  <a:ln w="0">
                    <a:solidFill>
                      <a:srgbClr val="797979"/>
                    </a:solidFill>
                    <a:prstDash val="solid"/>
                    <a:round/>
                    <a:headEnd/>
                    <a:tailEnd/>
                  </a:ln>
                </p:spPr>
                <p:txBody>
                  <a:bodyPr/>
                  <a:lstStyle/>
                  <a:p>
                    <a:endParaRPr lang="en-US"/>
                  </a:p>
                </p:txBody>
              </p:sp>
              <p:sp>
                <p:nvSpPr>
                  <p:cNvPr id="264" name="Line 941"/>
                  <p:cNvSpPr>
                    <a:spLocks noChangeShapeType="1"/>
                  </p:cNvSpPr>
                  <p:nvPr/>
                </p:nvSpPr>
                <p:spPr bwMode="auto">
                  <a:xfrm flipH="1">
                    <a:off x="3114" y="2833"/>
                    <a:ext cx="36" cy="1"/>
                  </a:xfrm>
                  <a:prstGeom prst="line">
                    <a:avLst/>
                  </a:prstGeom>
                  <a:noFill/>
                  <a:ln w="0">
                    <a:solidFill>
                      <a:srgbClr val="797979"/>
                    </a:solidFill>
                    <a:round/>
                    <a:headEnd/>
                    <a:tailEnd/>
                  </a:ln>
                </p:spPr>
                <p:txBody>
                  <a:bodyPr/>
                  <a:lstStyle/>
                  <a:p>
                    <a:endParaRPr lang="en-US"/>
                  </a:p>
                </p:txBody>
              </p:sp>
              <p:sp>
                <p:nvSpPr>
                  <p:cNvPr id="265" name="Freeform 942"/>
                  <p:cNvSpPr>
                    <a:spLocks/>
                  </p:cNvSpPr>
                  <p:nvPr/>
                </p:nvSpPr>
                <p:spPr bwMode="auto">
                  <a:xfrm>
                    <a:off x="3124" y="2833"/>
                    <a:ext cx="11" cy="34"/>
                  </a:xfrm>
                  <a:custGeom>
                    <a:avLst/>
                    <a:gdLst>
                      <a:gd name="T0" fmla="*/ 11 w 11"/>
                      <a:gd name="T1" fmla="*/ 34 h 34"/>
                      <a:gd name="T2" fmla="*/ 0 w 11"/>
                      <a:gd name="T3" fmla="*/ 0 h 34"/>
                      <a:gd name="T4" fmla="*/ 0 w 11"/>
                      <a:gd name="T5" fmla="*/ 34 h 34"/>
                      <a:gd name="T6" fmla="*/ 0 60000 65536"/>
                      <a:gd name="T7" fmla="*/ 0 60000 65536"/>
                      <a:gd name="T8" fmla="*/ 0 60000 65536"/>
                      <a:gd name="T9" fmla="*/ 0 w 11"/>
                      <a:gd name="T10" fmla="*/ 0 h 34"/>
                      <a:gd name="T11" fmla="*/ 11 w 11"/>
                      <a:gd name="T12" fmla="*/ 34 h 34"/>
                    </a:gdLst>
                    <a:ahLst/>
                    <a:cxnLst>
                      <a:cxn ang="T6">
                        <a:pos x="T0" y="T1"/>
                      </a:cxn>
                      <a:cxn ang="T7">
                        <a:pos x="T2" y="T3"/>
                      </a:cxn>
                      <a:cxn ang="T8">
                        <a:pos x="T4" y="T5"/>
                      </a:cxn>
                    </a:cxnLst>
                    <a:rect l="T9" t="T10" r="T11" b="T12"/>
                    <a:pathLst>
                      <a:path w="11" h="34">
                        <a:moveTo>
                          <a:pt x="11" y="34"/>
                        </a:moveTo>
                        <a:lnTo>
                          <a:pt x="0" y="0"/>
                        </a:lnTo>
                        <a:lnTo>
                          <a:pt x="0" y="34"/>
                        </a:lnTo>
                      </a:path>
                    </a:pathLst>
                  </a:custGeom>
                  <a:noFill/>
                  <a:ln w="0">
                    <a:solidFill>
                      <a:srgbClr val="797979"/>
                    </a:solidFill>
                    <a:prstDash val="solid"/>
                    <a:round/>
                    <a:headEnd/>
                    <a:tailEnd/>
                  </a:ln>
                </p:spPr>
                <p:txBody>
                  <a:bodyPr/>
                  <a:lstStyle/>
                  <a:p>
                    <a:endParaRPr lang="en-US"/>
                  </a:p>
                </p:txBody>
              </p:sp>
              <p:sp>
                <p:nvSpPr>
                  <p:cNvPr id="266" name="Freeform 943"/>
                  <p:cNvSpPr>
                    <a:spLocks/>
                  </p:cNvSpPr>
                  <p:nvPr/>
                </p:nvSpPr>
                <p:spPr bwMode="auto">
                  <a:xfrm>
                    <a:off x="3137" y="2847"/>
                    <a:ext cx="13" cy="21"/>
                  </a:xfrm>
                  <a:custGeom>
                    <a:avLst/>
                    <a:gdLst>
                      <a:gd name="T0" fmla="*/ 13 w 13"/>
                      <a:gd name="T1" fmla="*/ 19 h 21"/>
                      <a:gd name="T2" fmla="*/ 13 w 13"/>
                      <a:gd name="T3" fmla="*/ 13 h 21"/>
                      <a:gd name="T4" fmla="*/ 13 w 13"/>
                      <a:gd name="T5" fmla="*/ 9 h 21"/>
                      <a:gd name="T6" fmla="*/ 13 w 13"/>
                      <a:gd name="T7" fmla="*/ 8 h 21"/>
                      <a:gd name="T8" fmla="*/ 11 w 13"/>
                      <a:gd name="T9" fmla="*/ 6 h 21"/>
                      <a:gd name="T10" fmla="*/ 10 w 13"/>
                      <a:gd name="T11" fmla="*/ 1 h 21"/>
                      <a:gd name="T12" fmla="*/ 6 w 13"/>
                      <a:gd name="T13" fmla="*/ 0 h 21"/>
                      <a:gd name="T14" fmla="*/ 4 w 13"/>
                      <a:gd name="T15" fmla="*/ 2 h 21"/>
                      <a:gd name="T16" fmla="*/ 1 w 13"/>
                      <a:gd name="T17" fmla="*/ 7 h 21"/>
                      <a:gd name="T18" fmla="*/ 0 w 13"/>
                      <a:gd name="T19" fmla="*/ 13 h 21"/>
                      <a:gd name="T20" fmla="*/ 0 w 13"/>
                      <a:gd name="T21" fmla="*/ 16 h 21"/>
                      <a:gd name="T22" fmla="*/ 0 w 13"/>
                      <a:gd name="T23" fmla="*/ 18 h 21"/>
                      <a:gd name="T24" fmla="*/ 0 w 13"/>
                      <a:gd name="T25" fmla="*/ 21 h 21"/>
                      <a:gd name="T26" fmla="*/ 1 w 13"/>
                      <a:gd name="T27" fmla="*/ 20 h 21"/>
                      <a:gd name="T28" fmla="*/ 1 w 13"/>
                      <a:gd name="T29" fmla="*/ 16 h 21"/>
                      <a:gd name="T30" fmla="*/ 1 w 13"/>
                      <a:gd name="T31" fmla="*/ 14 h 21"/>
                      <a:gd name="T32" fmla="*/ 2 w 13"/>
                      <a:gd name="T33" fmla="*/ 11 h 21"/>
                      <a:gd name="T34" fmla="*/ 4 w 13"/>
                      <a:gd name="T35" fmla="*/ 8 h 21"/>
                      <a:gd name="T36" fmla="*/ 6 w 13"/>
                      <a:gd name="T37" fmla="*/ 7 h 21"/>
                      <a:gd name="T38" fmla="*/ 9 w 13"/>
                      <a:gd name="T39" fmla="*/ 12 h 21"/>
                      <a:gd name="T40" fmla="*/ 10 w 13"/>
                      <a:gd name="T41" fmla="*/ 16 h 21"/>
                      <a:gd name="T42" fmla="*/ 10 w 13"/>
                      <a:gd name="T43" fmla="*/ 18 h 21"/>
                      <a:gd name="T44" fmla="*/ 10 w 13"/>
                      <a:gd name="T45" fmla="*/ 21 h 21"/>
                      <a:gd name="T46" fmla="*/ 11 w 13"/>
                      <a:gd name="T47" fmla="*/ 21 h 21"/>
                      <a:gd name="T48" fmla="*/ 13 w 13"/>
                      <a:gd name="T49" fmla="*/ 19 h 2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3"/>
                      <a:gd name="T76" fmla="*/ 0 h 21"/>
                      <a:gd name="T77" fmla="*/ 13 w 13"/>
                      <a:gd name="T78" fmla="*/ 21 h 2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3" h="21">
                        <a:moveTo>
                          <a:pt x="13" y="19"/>
                        </a:moveTo>
                        <a:lnTo>
                          <a:pt x="13" y="13"/>
                        </a:lnTo>
                        <a:lnTo>
                          <a:pt x="13" y="9"/>
                        </a:lnTo>
                        <a:lnTo>
                          <a:pt x="13" y="8"/>
                        </a:lnTo>
                        <a:lnTo>
                          <a:pt x="11" y="6"/>
                        </a:lnTo>
                        <a:lnTo>
                          <a:pt x="10" y="1"/>
                        </a:lnTo>
                        <a:lnTo>
                          <a:pt x="6" y="0"/>
                        </a:lnTo>
                        <a:lnTo>
                          <a:pt x="4" y="2"/>
                        </a:lnTo>
                        <a:lnTo>
                          <a:pt x="1" y="7"/>
                        </a:lnTo>
                        <a:lnTo>
                          <a:pt x="0" y="13"/>
                        </a:lnTo>
                        <a:lnTo>
                          <a:pt x="0" y="16"/>
                        </a:lnTo>
                        <a:lnTo>
                          <a:pt x="0" y="18"/>
                        </a:lnTo>
                        <a:lnTo>
                          <a:pt x="0" y="21"/>
                        </a:lnTo>
                        <a:lnTo>
                          <a:pt x="1" y="20"/>
                        </a:lnTo>
                        <a:lnTo>
                          <a:pt x="1" y="16"/>
                        </a:lnTo>
                        <a:lnTo>
                          <a:pt x="1" y="14"/>
                        </a:lnTo>
                        <a:lnTo>
                          <a:pt x="2" y="11"/>
                        </a:lnTo>
                        <a:lnTo>
                          <a:pt x="4" y="8"/>
                        </a:lnTo>
                        <a:lnTo>
                          <a:pt x="6" y="7"/>
                        </a:lnTo>
                        <a:lnTo>
                          <a:pt x="9" y="12"/>
                        </a:lnTo>
                        <a:lnTo>
                          <a:pt x="10" y="16"/>
                        </a:lnTo>
                        <a:lnTo>
                          <a:pt x="10" y="18"/>
                        </a:lnTo>
                        <a:lnTo>
                          <a:pt x="10" y="21"/>
                        </a:lnTo>
                        <a:lnTo>
                          <a:pt x="11" y="21"/>
                        </a:lnTo>
                        <a:lnTo>
                          <a:pt x="13" y="19"/>
                        </a:lnTo>
                        <a:close/>
                      </a:path>
                    </a:pathLst>
                  </a:custGeom>
                  <a:solidFill>
                    <a:srgbClr val="AFFF7D"/>
                  </a:solidFill>
                  <a:ln w="0">
                    <a:solidFill>
                      <a:srgbClr val="8C8C8C"/>
                    </a:solidFill>
                    <a:prstDash val="solid"/>
                    <a:round/>
                    <a:headEnd/>
                    <a:tailEnd/>
                  </a:ln>
                </p:spPr>
                <p:txBody>
                  <a:bodyPr/>
                  <a:lstStyle/>
                  <a:p>
                    <a:endParaRPr lang="en-US"/>
                  </a:p>
                </p:txBody>
              </p:sp>
              <p:sp>
                <p:nvSpPr>
                  <p:cNvPr id="267" name="Freeform 944"/>
                  <p:cNvSpPr>
                    <a:spLocks/>
                  </p:cNvSpPr>
                  <p:nvPr/>
                </p:nvSpPr>
                <p:spPr bwMode="auto">
                  <a:xfrm>
                    <a:off x="3154" y="3111"/>
                    <a:ext cx="11" cy="317"/>
                  </a:xfrm>
                  <a:custGeom>
                    <a:avLst/>
                    <a:gdLst>
                      <a:gd name="T0" fmla="*/ 11 w 11"/>
                      <a:gd name="T1" fmla="*/ 15 h 317"/>
                      <a:gd name="T2" fmla="*/ 11 w 11"/>
                      <a:gd name="T3" fmla="*/ 0 h 317"/>
                      <a:gd name="T4" fmla="*/ 0 w 11"/>
                      <a:gd name="T5" fmla="*/ 0 h 317"/>
                      <a:gd name="T6" fmla="*/ 0 w 11"/>
                      <a:gd name="T7" fmla="*/ 129 h 317"/>
                      <a:gd name="T8" fmla="*/ 0 w 11"/>
                      <a:gd name="T9" fmla="*/ 317 h 317"/>
                      <a:gd name="T10" fmla="*/ 0 60000 65536"/>
                      <a:gd name="T11" fmla="*/ 0 60000 65536"/>
                      <a:gd name="T12" fmla="*/ 0 60000 65536"/>
                      <a:gd name="T13" fmla="*/ 0 60000 65536"/>
                      <a:gd name="T14" fmla="*/ 0 60000 65536"/>
                      <a:gd name="T15" fmla="*/ 0 w 11"/>
                      <a:gd name="T16" fmla="*/ 0 h 317"/>
                      <a:gd name="T17" fmla="*/ 11 w 11"/>
                      <a:gd name="T18" fmla="*/ 317 h 317"/>
                    </a:gdLst>
                    <a:ahLst/>
                    <a:cxnLst>
                      <a:cxn ang="T10">
                        <a:pos x="T0" y="T1"/>
                      </a:cxn>
                      <a:cxn ang="T11">
                        <a:pos x="T2" y="T3"/>
                      </a:cxn>
                      <a:cxn ang="T12">
                        <a:pos x="T4" y="T5"/>
                      </a:cxn>
                      <a:cxn ang="T13">
                        <a:pos x="T6" y="T7"/>
                      </a:cxn>
                      <a:cxn ang="T14">
                        <a:pos x="T8" y="T9"/>
                      </a:cxn>
                    </a:cxnLst>
                    <a:rect l="T15" t="T16" r="T17" b="T18"/>
                    <a:pathLst>
                      <a:path w="11" h="317">
                        <a:moveTo>
                          <a:pt x="11" y="15"/>
                        </a:moveTo>
                        <a:lnTo>
                          <a:pt x="11" y="0"/>
                        </a:lnTo>
                        <a:lnTo>
                          <a:pt x="0" y="0"/>
                        </a:lnTo>
                        <a:lnTo>
                          <a:pt x="0" y="129"/>
                        </a:lnTo>
                        <a:lnTo>
                          <a:pt x="0" y="317"/>
                        </a:lnTo>
                      </a:path>
                    </a:pathLst>
                  </a:custGeom>
                  <a:noFill/>
                  <a:ln w="0">
                    <a:solidFill>
                      <a:srgbClr val="8C8C8C"/>
                    </a:solidFill>
                    <a:prstDash val="solid"/>
                    <a:round/>
                    <a:headEnd/>
                    <a:tailEnd/>
                  </a:ln>
                </p:spPr>
                <p:txBody>
                  <a:bodyPr/>
                  <a:lstStyle/>
                  <a:p>
                    <a:endParaRPr lang="en-US"/>
                  </a:p>
                </p:txBody>
              </p:sp>
              <p:sp>
                <p:nvSpPr>
                  <p:cNvPr id="268" name="Line 945"/>
                  <p:cNvSpPr>
                    <a:spLocks noChangeShapeType="1"/>
                  </p:cNvSpPr>
                  <p:nvPr/>
                </p:nvSpPr>
                <p:spPr bwMode="auto">
                  <a:xfrm>
                    <a:off x="3105" y="3276"/>
                    <a:ext cx="7" cy="29"/>
                  </a:xfrm>
                  <a:prstGeom prst="line">
                    <a:avLst/>
                  </a:prstGeom>
                  <a:noFill/>
                  <a:ln w="0">
                    <a:solidFill>
                      <a:srgbClr val="6E6E6E"/>
                    </a:solidFill>
                    <a:round/>
                    <a:headEnd/>
                    <a:tailEnd/>
                  </a:ln>
                </p:spPr>
                <p:txBody>
                  <a:bodyPr/>
                  <a:lstStyle/>
                  <a:p>
                    <a:endParaRPr lang="en-US"/>
                  </a:p>
                </p:txBody>
              </p:sp>
              <p:sp>
                <p:nvSpPr>
                  <p:cNvPr id="269" name="Freeform 946"/>
                  <p:cNvSpPr>
                    <a:spLocks/>
                  </p:cNvSpPr>
                  <p:nvPr/>
                </p:nvSpPr>
                <p:spPr bwMode="auto">
                  <a:xfrm>
                    <a:off x="3156" y="3500"/>
                    <a:ext cx="200" cy="513"/>
                  </a:xfrm>
                  <a:custGeom>
                    <a:avLst/>
                    <a:gdLst>
                      <a:gd name="T0" fmla="*/ 0 w 200"/>
                      <a:gd name="T1" fmla="*/ 2 h 513"/>
                      <a:gd name="T2" fmla="*/ 23 w 200"/>
                      <a:gd name="T3" fmla="*/ 12 h 513"/>
                      <a:gd name="T4" fmla="*/ 47 w 200"/>
                      <a:gd name="T5" fmla="*/ 19 h 513"/>
                      <a:gd name="T6" fmla="*/ 71 w 200"/>
                      <a:gd name="T7" fmla="*/ 24 h 513"/>
                      <a:gd name="T8" fmla="*/ 96 w 200"/>
                      <a:gd name="T9" fmla="*/ 25 h 513"/>
                      <a:gd name="T10" fmla="*/ 121 w 200"/>
                      <a:gd name="T11" fmla="*/ 25 h 513"/>
                      <a:gd name="T12" fmla="*/ 146 w 200"/>
                      <a:gd name="T13" fmla="*/ 20 h 513"/>
                      <a:gd name="T14" fmla="*/ 171 w 200"/>
                      <a:gd name="T15" fmla="*/ 13 h 513"/>
                      <a:gd name="T16" fmla="*/ 196 w 200"/>
                      <a:gd name="T17" fmla="*/ 2 h 513"/>
                      <a:gd name="T18" fmla="*/ 200 w 200"/>
                      <a:gd name="T19" fmla="*/ 0 h 513"/>
                      <a:gd name="T20" fmla="*/ 200 w 200"/>
                      <a:gd name="T21" fmla="*/ 480 h 513"/>
                      <a:gd name="T22" fmla="*/ 200 w 200"/>
                      <a:gd name="T23" fmla="*/ 485 h 513"/>
                      <a:gd name="T24" fmla="*/ 176 w 200"/>
                      <a:gd name="T25" fmla="*/ 496 h 513"/>
                      <a:gd name="T26" fmla="*/ 151 w 200"/>
                      <a:gd name="T27" fmla="*/ 506 h 513"/>
                      <a:gd name="T28" fmla="*/ 126 w 200"/>
                      <a:gd name="T29" fmla="*/ 510 h 513"/>
                      <a:gd name="T30" fmla="*/ 100 w 200"/>
                      <a:gd name="T31" fmla="*/ 513 h 513"/>
                      <a:gd name="T32" fmla="*/ 75 w 200"/>
                      <a:gd name="T33" fmla="*/ 512 h 513"/>
                      <a:gd name="T34" fmla="*/ 49 w 200"/>
                      <a:gd name="T35" fmla="*/ 506 h 513"/>
                      <a:gd name="T36" fmla="*/ 25 w 200"/>
                      <a:gd name="T37" fmla="*/ 496 h 513"/>
                      <a:gd name="T38" fmla="*/ 1 w 200"/>
                      <a:gd name="T39" fmla="*/ 484 h 513"/>
                      <a:gd name="T40" fmla="*/ 1 w 200"/>
                      <a:gd name="T41" fmla="*/ 468 h 513"/>
                      <a:gd name="T42" fmla="*/ 1 w 200"/>
                      <a:gd name="T43" fmla="*/ 18 h 513"/>
                      <a:gd name="T44" fmla="*/ 0 w 200"/>
                      <a:gd name="T45" fmla="*/ 2 h 51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200"/>
                      <a:gd name="T70" fmla="*/ 0 h 513"/>
                      <a:gd name="T71" fmla="*/ 200 w 200"/>
                      <a:gd name="T72" fmla="*/ 513 h 513"/>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200" h="513">
                        <a:moveTo>
                          <a:pt x="0" y="2"/>
                        </a:moveTo>
                        <a:lnTo>
                          <a:pt x="23" y="12"/>
                        </a:lnTo>
                        <a:lnTo>
                          <a:pt x="47" y="19"/>
                        </a:lnTo>
                        <a:lnTo>
                          <a:pt x="71" y="24"/>
                        </a:lnTo>
                        <a:lnTo>
                          <a:pt x="96" y="25"/>
                        </a:lnTo>
                        <a:lnTo>
                          <a:pt x="121" y="25"/>
                        </a:lnTo>
                        <a:lnTo>
                          <a:pt x="146" y="20"/>
                        </a:lnTo>
                        <a:lnTo>
                          <a:pt x="171" y="13"/>
                        </a:lnTo>
                        <a:lnTo>
                          <a:pt x="196" y="2"/>
                        </a:lnTo>
                        <a:lnTo>
                          <a:pt x="200" y="0"/>
                        </a:lnTo>
                        <a:lnTo>
                          <a:pt x="200" y="480"/>
                        </a:lnTo>
                        <a:lnTo>
                          <a:pt x="200" y="485"/>
                        </a:lnTo>
                        <a:lnTo>
                          <a:pt x="176" y="496"/>
                        </a:lnTo>
                        <a:lnTo>
                          <a:pt x="151" y="506"/>
                        </a:lnTo>
                        <a:lnTo>
                          <a:pt x="126" y="510"/>
                        </a:lnTo>
                        <a:lnTo>
                          <a:pt x="100" y="513"/>
                        </a:lnTo>
                        <a:lnTo>
                          <a:pt x="75" y="512"/>
                        </a:lnTo>
                        <a:lnTo>
                          <a:pt x="49" y="506"/>
                        </a:lnTo>
                        <a:lnTo>
                          <a:pt x="25" y="496"/>
                        </a:lnTo>
                        <a:lnTo>
                          <a:pt x="1" y="484"/>
                        </a:lnTo>
                        <a:lnTo>
                          <a:pt x="1" y="468"/>
                        </a:lnTo>
                        <a:lnTo>
                          <a:pt x="1" y="18"/>
                        </a:lnTo>
                        <a:lnTo>
                          <a:pt x="0" y="2"/>
                        </a:lnTo>
                        <a:close/>
                      </a:path>
                    </a:pathLst>
                  </a:custGeom>
                  <a:solidFill>
                    <a:srgbClr val="A4A4A4"/>
                  </a:solidFill>
                  <a:ln w="0">
                    <a:solidFill>
                      <a:srgbClr val="8C8C8C"/>
                    </a:solidFill>
                    <a:prstDash val="solid"/>
                    <a:round/>
                    <a:headEnd/>
                    <a:tailEnd/>
                  </a:ln>
                </p:spPr>
                <p:txBody>
                  <a:bodyPr/>
                  <a:lstStyle/>
                  <a:p>
                    <a:endParaRPr lang="en-US"/>
                  </a:p>
                </p:txBody>
              </p:sp>
              <p:sp>
                <p:nvSpPr>
                  <p:cNvPr id="270" name="Oval 947"/>
                  <p:cNvSpPr>
                    <a:spLocks noChangeArrowheads="1"/>
                  </p:cNvSpPr>
                  <p:nvPr/>
                </p:nvSpPr>
                <p:spPr bwMode="auto">
                  <a:xfrm>
                    <a:off x="3156" y="3465"/>
                    <a:ext cx="197" cy="58"/>
                  </a:xfrm>
                  <a:prstGeom prst="ellipse">
                    <a:avLst/>
                  </a:prstGeom>
                  <a:solidFill>
                    <a:srgbClr val="242424"/>
                  </a:solidFill>
                  <a:ln w="0">
                    <a:solidFill>
                      <a:srgbClr val="8C8C8C"/>
                    </a:solidFill>
                    <a:round/>
                    <a:headEnd/>
                    <a:tailEnd/>
                  </a:ln>
                </p:spPr>
                <p:txBody>
                  <a:bodyPr/>
                  <a:lstStyle/>
                  <a:p>
                    <a:endParaRPr lang="en-US"/>
                  </a:p>
                </p:txBody>
              </p:sp>
              <p:sp>
                <p:nvSpPr>
                  <p:cNvPr id="271" name="Freeform 948"/>
                  <p:cNvSpPr>
                    <a:spLocks/>
                  </p:cNvSpPr>
                  <p:nvPr/>
                </p:nvSpPr>
                <p:spPr bwMode="auto">
                  <a:xfrm>
                    <a:off x="3048" y="3612"/>
                    <a:ext cx="149" cy="332"/>
                  </a:xfrm>
                  <a:custGeom>
                    <a:avLst/>
                    <a:gdLst>
                      <a:gd name="T0" fmla="*/ 0 w 149"/>
                      <a:gd name="T1" fmla="*/ 3 h 332"/>
                      <a:gd name="T2" fmla="*/ 17 w 149"/>
                      <a:gd name="T3" fmla="*/ 8 h 332"/>
                      <a:gd name="T4" fmla="*/ 35 w 149"/>
                      <a:gd name="T5" fmla="*/ 12 h 332"/>
                      <a:gd name="T6" fmla="*/ 53 w 149"/>
                      <a:gd name="T7" fmla="*/ 15 h 332"/>
                      <a:gd name="T8" fmla="*/ 72 w 149"/>
                      <a:gd name="T9" fmla="*/ 17 h 332"/>
                      <a:gd name="T10" fmla="*/ 108 w 149"/>
                      <a:gd name="T11" fmla="*/ 14 h 332"/>
                      <a:gd name="T12" fmla="*/ 145 w 149"/>
                      <a:gd name="T13" fmla="*/ 3 h 332"/>
                      <a:gd name="T14" fmla="*/ 149 w 149"/>
                      <a:gd name="T15" fmla="*/ 0 h 332"/>
                      <a:gd name="T16" fmla="*/ 149 w 149"/>
                      <a:gd name="T17" fmla="*/ 310 h 332"/>
                      <a:gd name="T18" fmla="*/ 149 w 149"/>
                      <a:gd name="T19" fmla="*/ 313 h 332"/>
                      <a:gd name="T20" fmla="*/ 131 w 149"/>
                      <a:gd name="T21" fmla="*/ 320 h 332"/>
                      <a:gd name="T22" fmla="*/ 113 w 149"/>
                      <a:gd name="T23" fmla="*/ 327 h 332"/>
                      <a:gd name="T24" fmla="*/ 94 w 149"/>
                      <a:gd name="T25" fmla="*/ 330 h 332"/>
                      <a:gd name="T26" fmla="*/ 75 w 149"/>
                      <a:gd name="T27" fmla="*/ 332 h 332"/>
                      <a:gd name="T28" fmla="*/ 37 w 149"/>
                      <a:gd name="T29" fmla="*/ 327 h 332"/>
                      <a:gd name="T30" fmla="*/ 19 w 149"/>
                      <a:gd name="T31" fmla="*/ 322 h 332"/>
                      <a:gd name="T32" fmla="*/ 1 w 149"/>
                      <a:gd name="T33" fmla="*/ 313 h 332"/>
                      <a:gd name="T34" fmla="*/ 1 w 149"/>
                      <a:gd name="T35" fmla="*/ 302 h 332"/>
                      <a:gd name="T36" fmla="*/ 1 w 149"/>
                      <a:gd name="T37" fmla="*/ 11 h 332"/>
                      <a:gd name="T38" fmla="*/ 0 w 149"/>
                      <a:gd name="T39" fmla="*/ 3 h 33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49"/>
                      <a:gd name="T61" fmla="*/ 0 h 332"/>
                      <a:gd name="T62" fmla="*/ 149 w 149"/>
                      <a:gd name="T63" fmla="*/ 332 h 33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49" h="332">
                        <a:moveTo>
                          <a:pt x="0" y="3"/>
                        </a:moveTo>
                        <a:lnTo>
                          <a:pt x="17" y="8"/>
                        </a:lnTo>
                        <a:lnTo>
                          <a:pt x="35" y="12"/>
                        </a:lnTo>
                        <a:lnTo>
                          <a:pt x="53" y="15"/>
                        </a:lnTo>
                        <a:lnTo>
                          <a:pt x="72" y="17"/>
                        </a:lnTo>
                        <a:lnTo>
                          <a:pt x="108" y="14"/>
                        </a:lnTo>
                        <a:lnTo>
                          <a:pt x="145" y="3"/>
                        </a:lnTo>
                        <a:lnTo>
                          <a:pt x="149" y="0"/>
                        </a:lnTo>
                        <a:lnTo>
                          <a:pt x="149" y="310"/>
                        </a:lnTo>
                        <a:lnTo>
                          <a:pt x="149" y="313"/>
                        </a:lnTo>
                        <a:lnTo>
                          <a:pt x="131" y="320"/>
                        </a:lnTo>
                        <a:lnTo>
                          <a:pt x="113" y="327"/>
                        </a:lnTo>
                        <a:lnTo>
                          <a:pt x="94" y="330"/>
                        </a:lnTo>
                        <a:lnTo>
                          <a:pt x="75" y="332"/>
                        </a:lnTo>
                        <a:lnTo>
                          <a:pt x="37" y="327"/>
                        </a:lnTo>
                        <a:lnTo>
                          <a:pt x="19" y="322"/>
                        </a:lnTo>
                        <a:lnTo>
                          <a:pt x="1" y="313"/>
                        </a:lnTo>
                        <a:lnTo>
                          <a:pt x="1" y="302"/>
                        </a:lnTo>
                        <a:lnTo>
                          <a:pt x="1" y="11"/>
                        </a:lnTo>
                        <a:lnTo>
                          <a:pt x="0" y="3"/>
                        </a:lnTo>
                        <a:close/>
                      </a:path>
                    </a:pathLst>
                  </a:custGeom>
                  <a:solidFill>
                    <a:srgbClr val="A4A4A4"/>
                  </a:solidFill>
                  <a:ln w="0">
                    <a:solidFill>
                      <a:srgbClr val="8C8C8C"/>
                    </a:solidFill>
                    <a:prstDash val="solid"/>
                    <a:round/>
                    <a:headEnd/>
                    <a:tailEnd/>
                  </a:ln>
                </p:spPr>
                <p:txBody>
                  <a:bodyPr/>
                  <a:lstStyle/>
                  <a:p>
                    <a:endParaRPr lang="en-US"/>
                  </a:p>
                </p:txBody>
              </p:sp>
              <p:sp>
                <p:nvSpPr>
                  <p:cNvPr id="272" name="Oval 949"/>
                  <p:cNvSpPr>
                    <a:spLocks noChangeArrowheads="1"/>
                  </p:cNvSpPr>
                  <p:nvPr/>
                </p:nvSpPr>
                <p:spPr bwMode="auto">
                  <a:xfrm>
                    <a:off x="3049" y="3588"/>
                    <a:ext cx="145" cy="40"/>
                  </a:xfrm>
                  <a:prstGeom prst="ellipse">
                    <a:avLst/>
                  </a:prstGeom>
                  <a:solidFill>
                    <a:srgbClr val="242424"/>
                  </a:solidFill>
                  <a:ln w="0">
                    <a:solidFill>
                      <a:srgbClr val="8C8C8C"/>
                    </a:solidFill>
                    <a:round/>
                    <a:headEnd/>
                    <a:tailEnd/>
                  </a:ln>
                </p:spPr>
                <p:txBody>
                  <a:bodyPr/>
                  <a:lstStyle/>
                  <a:p>
                    <a:endParaRPr lang="en-US"/>
                  </a:p>
                </p:txBody>
              </p:sp>
              <p:sp>
                <p:nvSpPr>
                  <p:cNvPr id="273" name="Rectangle 950"/>
                  <p:cNvSpPr>
                    <a:spLocks noChangeArrowheads="1"/>
                  </p:cNvSpPr>
                  <p:nvPr/>
                </p:nvSpPr>
                <p:spPr bwMode="auto">
                  <a:xfrm>
                    <a:off x="2609" y="2456"/>
                    <a:ext cx="1" cy="1383"/>
                  </a:xfrm>
                  <a:prstGeom prst="rect">
                    <a:avLst/>
                  </a:prstGeom>
                  <a:solidFill>
                    <a:srgbClr val="6E6E6E"/>
                  </a:solidFill>
                  <a:ln w="9525">
                    <a:noFill/>
                    <a:miter lim="800000"/>
                    <a:headEnd/>
                    <a:tailEnd/>
                  </a:ln>
                </p:spPr>
                <p:txBody>
                  <a:bodyPr/>
                  <a:lstStyle/>
                  <a:p>
                    <a:endParaRPr lang="en-US"/>
                  </a:p>
                </p:txBody>
              </p:sp>
              <p:sp>
                <p:nvSpPr>
                  <p:cNvPr id="274" name="Rectangle 951"/>
                  <p:cNvSpPr>
                    <a:spLocks noChangeArrowheads="1"/>
                  </p:cNvSpPr>
                  <p:nvPr/>
                </p:nvSpPr>
                <p:spPr bwMode="auto">
                  <a:xfrm>
                    <a:off x="2610" y="2456"/>
                    <a:ext cx="0" cy="1383"/>
                  </a:xfrm>
                  <a:prstGeom prst="rect">
                    <a:avLst/>
                  </a:prstGeom>
                  <a:solidFill>
                    <a:srgbClr val="6F6F6F"/>
                  </a:solidFill>
                  <a:ln w="9525">
                    <a:noFill/>
                    <a:miter lim="800000"/>
                    <a:headEnd/>
                    <a:tailEnd/>
                  </a:ln>
                </p:spPr>
                <p:txBody>
                  <a:bodyPr/>
                  <a:lstStyle/>
                  <a:p>
                    <a:endParaRPr lang="en-US"/>
                  </a:p>
                </p:txBody>
              </p:sp>
              <p:sp>
                <p:nvSpPr>
                  <p:cNvPr id="275" name="Rectangle 952"/>
                  <p:cNvSpPr>
                    <a:spLocks noChangeArrowheads="1"/>
                  </p:cNvSpPr>
                  <p:nvPr/>
                </p:nvSpPr>
                <p:spPr bwMode="auto">
                  <a:xfrm>
                    <a:off x="2610" y="2456"/>
                    <a:ext cx="2" cy="1383"/>
                  </a:xfrm>
                  <a:prstGeom prst="rect">
                    <a:avLst/>
                  </a:prstGeom>
                  <a:solidFill>
                    <a:srgbClr val="707070"/>
                  </a:solidFill>
                  <a:ln w="9525">
                    <a:noFill/>
                    <a:miter lim="800000"/>
                    <a:headEnd/>
                    <a:tailEnd/>
                  </a:ln>
                </p:spPr>
                <p:txBody>
                  <a:bodyPr/>
                  <a:lstStyle/>
                  <a:p>
                    <a:endParaRPr lang="en-US"/>
                  </a:p>
                </p:txBody>
              </p:sp>
              <p:sp>
                <p:nvSpPr>
                  <p:cNvPr id="276" name="Rectangle 953"/>
                  <p:cNvSpPr>
                    <a:spLocks noChangeArrowheads="1"/>
                  </p:cNvSpPr>
                  <p:nvPr/>
                </p:nvSpPr>
                <p:spPr bwMode="auto">
                  <a:xfrm>
                    <a:off x="2612" y="2456"/>
                    <a:ext cx="0" cy="1383"/>
                  </a:xfrm>
                  <a:prstGeom prst="rect">
                    <a:avLst/>
                  </a:prstGeom>
                  <a:solidFill>
                    <a:srgbClr val="717171"/>
                  </a:solidFill>
                  <a:ln w="9525">
                    <a:noFill/>
                    <a:miter lim="800000"/>
                    <a:headEnd/>
                    <a:tailEnd/>
                  </a:ln>
                </p:spPr>
                <p:txBody>
                  <a:bodyPr/>
                  <a:lstStyle/>
                  <a:p>
                    <a:endParaRPr lang="en-US"/>
                  </a:p>
                </p:txBody>
              </p:sp>
              <p:sp>
                <p:nvSpPr>
                  <p:cNvPr id="277" name="Rectangle 954"/>
                  <p:cNvSpPr>
                    <a:spLocks noChangeArrowheads="1"/>
                  </p:cNvSpPr>
                  <p:nvPr/>
                </p:nvSpPr>
                <p:spPr bwMode="auto">
                  <a:xfrm>
                    <a:off x="2612" y="2456"/>
                    <a:ext cx="2" cy="1383"/>
                  </a:xfrm>
                  <a:prstGeom prst="rect">
                    <a:avLst/>
                  </a:prstGeom>
                  <a:solidFill>
                    <a:srgbClr val="727272"/>
                  </a:solidFill>
                  <a:ln w="9525">
                    <a:noFill/>
                    <a:miter lim="800000"/>
                    <a:headEnd/>
                    <a:tailEnd/>
                  </a:ln>
                </p:spPr>
                <p:txBody>
                  <a:bodyPr/>
                  <a:lstStyle/>
                  <a:p>
                    <a:endParaRPr lang="en-US"/>
                  </a:p>
                </p:txBody>
              </p:sp>
              <p:sp>
                <p:nvSpPr>
                  <p:cNvPr id="278" name="Rectangle 955"/>
                  <p:cNvSpPr>
                    <a:spLocks noChangeArrowheads="1"/>
                  </p:cNvSpPr>
                  <p:nvPr/>
                </p:nvSpPr>
                <p:spPr bwMode="auto">
                  <a:xfrm>
                    <a:off x="2614" y="2456"/>
                    <a:ext cx="0" cy="1383"/>
                  </a:xfrm>
                  <a:prstGeom prst="rect">
                    <a:avLst/>
                  </a:prstGeom>
                  <a:solidFill>
                    <a:srgbClr val="737373"/>
                  </a:solidFill>
                  <a:ln w="9525">
                    <a:noFill/>
                    <a:miter lim="800000"/>
                    <a:headEnd/>
                    <a:tailEnd/>
                  </a:ln>
                </p:spPr>
                <p:txBody>
                  <a:bodyPr/>
                  <a:lstStyle/>
                  <a:p>
                    <a:endParaRPr lang="en-US"/>
                  </a:p>
                </p:txBody>
              </p:sp>
              <p:sp>
                <p:nvSpPr>
                  <p:cNvPr id="279" name="Rectangle 956"/>
                  <p:cNvSpPr>
                    <a:spLocks noChangeArrowheads="1"/>
                  </p:cNvSpPr>
                  <p:nvPr/>
                </p:nvSpPr>
                <p:spPr bwMode="auto">
                  <a:xfrm>
                    <a:off x="2614" y="2456"/>
                    <a:ext cx="2" cy="1383"/>
                  </a:xfrm>
                  <a:prstGeom prst="rect">
                    <a:avLst/>
                  </a:prstGeom>
                  <a:solidFill>
                    <a:srgbClr val="747474"/>
                  </a:solidFill>
                  <a:ln w="9525">
                    <a:noFill/>
                    <a:miter lim="800000"/>
                    <a:headEnd/>
                    <a:tailEnd/>
                  </a:ln>
                </p:spPr>
                <p:txBody>
                  <a:bodyPr/>
                  <a:lstStyle/>
                  <a:p>
                    <a:endParaRPr lang="en-US"/>
                  </a:p>
                </p:txBody>
              </p:sp>
              <p:sp>
                <p:nvSpPr>
                  <p:cNvPr id="280" name="Rectangle 957"/>
                  <p:cNvSpPr>
                    <a:spLocks noChangeArrowheads="1"/>
                  </p:cNvSpPr>
                  <p:nvPr/>
                </p:nvSpPr>
                <p:spPr bwMode="auto">
                  <a:xfrm>
                    <a:off x="2616" y="2456"/>
                    <a:ext cx="0" cy="1383"/>
                  </a:xfrm>
                  <a:prstGeom prst="rect">
                    <a:avLst/>
                  </a:prstGeom>
                  <a:solidFill>
                    <a:srgbClr val="757575"/>
                  </a:solidFill>
                  <a:ln w="9525">
                    <a:noFill/>
                    <a:miter lim="800000"/>
                    <a:headEnd/>
                    <a:tailEnd/>
                  </a:ln>
                </p:spPr>
                <p:txBody>
                  <a:bodyPr/>
                  <a:lstStyle/>
                  <a:p>
                    <a:endParaRPr lang="en-US"/>
                  </a:p>
                </p:txBody>
              </p:sp>
              <p:sp>
                <p:nvSpPr>
                  <p:cNvPr id="281" name="Rectangle 958"/>
                  <p:cNvSpPr>
                    <a:spLocks noChangeArrowheads="1"/>
                  </p:cNvSpPr>
                  <p:nvPr/>
                </p:nvSpPr>
                <p:spPr bwMode="auto">
                  <a:xfrm>
                    <a:off x="2616" y="2456"/>
                    <a:ext cx="1" cy="1383"/>
                  </a:xfrm>
                  <a:prstGeom prst="rect">
                    <a:avLst/>
                  </a:prstGeom>
                  <a:solidFill>
                    <a:srgbClr val="767676"/>
                  </a:solidFill>
                  <a:ln w="9525">
                    <a:noFill/>
                    <a:miter lim="800000"/>
                    <a:headEnd/>
                    <a:tailEnd/>
                  </a:ln>
                </p:spPr>
                <p:txBody>
                  <a:bodyPr/>
                  <a:lstStyle/>
                  <a:p>
                    <a:endParaRPr lang="en-US"/>
                  </a:p>
                </p:txBody>
              </p:sp>
              <p:sp>
                <p:nvSpPr>
                  <p:cNvPr id="282" name="Rectangle 959"/>
                  <p:cNvSpPr>
                    <a:spLocks noChangeArrowheads="1"/>
                  </p:cNvSpPr>
                  <p:nvPr/>
                </p:nvSpPr>
                <p:spPr bwMode="auto">
                  <a:xfrm>
                    <a:off x="2617" y="2456"/>
                    <a:ext cx="0" cy="1383"/>
                  </a:xfrm>
                  <a:prstGeom prst="rect">
                    <a:avLst/>
                  </a:prstGeom>
                  <a:solidFill>
                    <a:srgbClr val="777777"/>
                  </a:solidFill>
                  <a:ln w="9525">
                    <a:noFill/>
                    <a:miter lim="800000"/>
                    <a:headEnd/>
                    <a:tailEnd/>
                  </a:ln>
                </p:spPr>
                <p:txBody>
                  <a:bodyPr/>
                  <a:lstStyle/>
                  <a:p>
                    <a:endParaRPr lang="en-US"/>
                  </a:p>
                </p:txBody>
              </p:sp>
              <p:sp>
                <p:nvSpPr>
                  <p:cNvPr id="283" name="Rectangle 960"/>
                  <p:cNvSpPr>
                    <a:spLocks noChangeArrowheads="1"/>
                  </p:cNvSpPr>
                  <p:nvPr/>
                </p:nvSpPr>
                <p:spPr bwMode="auto">
                  <a:xfrm>
                    <a:off x="2617" y="2456"/>
                    <a:ext cx="2" cy="1383"/>
                  </a:xfrm>
                  <a:prstGeom prst="rect">
                    <a:avLst/>
                  </a:prstGeom>
                  <a:solidFill>
                    <a:srgbClr val="787878"/>
                  </a:solidFill>
                  <a:ln w="9525">
                    <a:noFill/>
                    <a:miter lim="800000"/>
                    <a:headEnd/>
                    <a:tailEnd/>
                  </a:ln>
                </p:spPr>
                <p:txBody>
                  <a:bodyPr/>
                  <a:lstStyle/>
                  <a:p>
                    <a:endParaRPr lang="en-US"/>
                  </a:p>
                </p:txBody>
              </p:sp>
              <p:sp>
                <p:nvSpPr>
                  <p:cNvPr id="284" name="Rectangle 961"/>
                  <p:cNvSpPr>
                    <a:spLocks noChangeArrowheads="1"/>
                  </p:cNvSpPr>
                  <p:nvPr/>
                </p:nvSpPr>
                <p:spPr bwMode="auto">
                  <a:xfrm>
                    <a:off x="2619" y="2456"/>
                    <a:ext cx="0" cy="1383"/>
                  </a:xfrm>
                  <a:prstGeom prst="rect">
                    <a:avLst/>
                  </a:prstGeom>
                  <a:solidFill>
                    <a:srgbClr val="797979"/>
                  </a:solidFill>
                  <a:ln w="9525">
                    <a:noFill/>
                    <a:miter lim="800000"/>
                    <a:headEnd/>
                    <a:tailEnd/>
                  </a:ln>
                </p:spPr>
                <p:txBody>
                  <a:bodyPr/>
                  <a:lstStyle/>
                  <a:p>
                    <a:endParaRPr lang="en-US"/>
                  </a:p>
                </p:txBody>
              </p:sp>
              <p:sp>
                <p:nvSpPr>
                  <p:cNvPr id="285" name="Rectangle 962"/>
                  <p:cNvSpPr>
                    <a:spLocks noChangeArrowheads="1"/>
                  </p:cNvSpPr>
                  <p:nvPr/>
                </p:nvSpPr>
                <p:spPr bwMode="auto">
                  <a:xfrm>
                    <a:off x="2619" y="2456"/>
                    <a:ext cx="2" cy="1383"/>
                  </a:xfrm>
                  <a:prstGeom prst="rect">
                    <a:avLst/>
                  </a:prstGeom>
                  <a:solidFill>
                    <a:srgbClr val="7A7A7A"/>
                  </a:solidFill>
                  <a:ln w="9525">
                    <a:noFill/>
                    <a:miter lim="800000"/>
                    <a:headEnd/>
                    <a:tailEnd/>
                  </a:ln>
                </p:spPr>
                <p:txBody>
                  <a:bodyPr/>
                  <a:lstStyle/>
                  <a:p>
                    <a:endParaRPr lang="en-US"/>
                  </a:p>
                </p:txBody>
              </p:sp>
              <p:sp>
                <p:nvSpPr>
                  <p:cNvPr id="286" name="Rectangle 963"/>
                  <p:cNvSpPr>
                    <a:spLocks noChangeArrowheads="1"/>
                  </p:cNvSpPr>
                  <p:nvPr/>
                </p:nvSpPr>
                <p:spPr bwMode="auto">
                  <a:xfrm>
                    <a:off x="2621" y="2456"/>
                    <a:ext cx="0" cy="1383"/>
                  </a:xfrm>
                  <a:prstGeom prst="rect">
                    <a:avLst/>
                  </a:prstGeom>
                  <a:solidFill>
                    <a:srgbClr val="7B7B7B"/>
                  </a:solidFill>
                  <a:ln w="9525">
                    <a:noFill/>
                    <a:miter lim="800000"/>
                    <a:headEnd/>
                    <a:tailEnd/>
                  </a:ln>
                </p:spPr>
                <p:txBody>
                  <a:bodyPr/>
                  <a:lstStyle/>
                  <a:p>
                    <a:endParaRPr lang="en-US"/>
                  </a:p>
                </p:txBody>
              </p:sp>
              <p:sp>
                <p:nvSpPr>
                  <p:cNvPr id="287" name="Rectangle 964"/>
                  <p:cNvSpPr>
                    <a:spLocks noChangeArrowheads="1"/>
                  </p:cNvSpPr>
                  <p:nvPr/>
                </p:nvSpPr>
                <p:spPr bwMode="auto">
                  <a:xfrm>
                    <a:off x="2621" y="2456"/>
                    <a:ext cx="2" cy="1383"/>
                  </a:xfrm>
                  <a:prstGeom prst="rect">
                    <a:avLst/>
                  </a:prstGeom>
                  <a:solidFill>
                    <a:srgbClr val="7C7C7C"/>
                  </a:solidFill>
                  <a:ln w="9525">
                    <a:noFill/>
                    <a:miter lim="800000"/>
                    <a:headEnd/>
                    <a:tailEnd/>
                  </a:ln>
                </p:spPr>
                <p:txBody>
                  <a:bodyPr/>
                  <a:lstStyle/>
                  <a:p>
                    <a:endParaRPr lang="en-US"/>
                  </a:p>
                </p:txBody>
              </p:sp>
              <p:sp>
                <p:nvSpPr>
                  <p:cNvPr id="288" name="Rectangle 965"/>
                  <p:cNvSpPr>
                    <a:spLocks noChangeArrowheads="1"/>
                  </p:cNvSpPr>
                  <p:nvPr/>
                </p:nvSpPr>
                <p:spPr bwMode="auto">
                  <a:xfrm>
                    <a:off x="2623" y="2456"/>
                    <a:ext cx="0" cy="1383"/>
                  </a:xfrm>
                  <a:prstGeom prst="rect">
                    <a:avLst/>
                  </a:prstGeom>
                  <a:solidFill>
                    <a:srgbClr val="7D7D7D"/>
                  </a:solidFill>
                  <a:ln w="9525">
                    <a:noFill/>
                    <a:miter lim="800000"/>
                    <a:headEnd/>
                    <a:tailEnd/>
                  </a:ln>
                </p:spPr>
                <p:txBody>
                  <a:bodyPr/>
                  <a:lstStyle/>
                  <a:p>
                    <a:endParaRPr lang="en-US"/>
                  </a:p>
                </p:txBody>
              </p:sp>
              <p:sp>
                <p:nvSpPr>
                  <p:cNvPr id="289" name="Rectangle 966"/>
                  <p:cNvSpPr>
                    <a:spLocks noChangeArrowheads="1"/>
                  </p:cNvSpPr>
                  <p:nvPr/>
                </p:nvSpPr>
                <p:spPr bwMode="auto">
                  <a:xfrm>
                    <a:off x="2623" y="2456"/>
                    <a:ext cx="1" cy="1383"/>
                  </a:xfrm>
                  <a:prstGeom prst="rect">
                    <a:avLst/>
                  </a:prstGeom>
                  <a:solidFill>
                    <a:srgbClr val="7E7E7E"/>
                  </a:solidFill>
                  <a:ln w="9525">
                    <a:noFill/>
                    <a:miter lim="800000"/>
                    <a:headEnd/>
                    <a:tailEnd/>
                  </a:ln>
                </p:spPr>
                <p:txBody>
                  <a:bodyPr/>
                  <a:lstStyle/>
                  <a:p>
                    <a:endParaRPr lang="en-US"/>
                  </a:p>
                </p:txBody>
              </p:sp>
              <p:sp>
                <p:nvSpPr>
                  <p:cNvPr id="290" name="Rectangle 967"/>
                  <p:cNvSpPr>
                    <a:spLocks noChangeArrowheads="1"/>
                  </p:cNvSpPr>
                  <p:nvPr/>
                </p:nvSpPr>
                <p:spPr bwMode="auto">
                  <a:xfrm>
                    <a:off x="2624" y="2456"/>
                    <a:ext cx="0" cy="1383"/>
                  </a:xfrm>
                  <a:prstGeom prst="rect">
                    <a:avLst/>
                  </a:prstGeom>
                  <a:solidFill>
                    <a:srgbClr val="7F7F7F"/>
                  </a:solidFill>
                  <a:ln w="9525">
                    <a:noFill/>
                    <a:miter lim="800000"/>
                    <a:headEnd/>
                    <a:tailEnd/>
                  </a:ln>
                </p:spPr>
                <p:txBody>
                  <a:bodyPr/>
                  <a:lstStyle/>
                  <a:p>
                    <a:endParaRPr lang="en-US"/>
                  </a:p>
                </p:txBody>
              </p:sp>
              <p:sp>
                <p:nvSpPr>
                  <p:cNvPr id="291" name="Rectangle 968"/>
                  <p:cNvSpPr>
                    <a:spLocks noChangeArrowheads="1"/>
                  </p:cNvSpPr>
                  <p:nvPr/>
                </p:nvSpPr>
                <p:spPr bwMode="auto">
                  <a:xfrm>
                    <a:off x="2624" y="2456"/>
                    <a:ext cx="2" cy="1383"/>
                  </a:xfrm>
                  <a:prstGeom prst="rect">
                    <a:avLst/>
                  </a:prstGeom>
                  <a:solidFill>
                    <a:srgbClr val="808080"/>
                  </a:solidFill>
                  <a:ln w="9525">
                    <a:noFill/>
                    <a:miter lim="800000"/>
                    <a:headEnd/>
                    <a:tailEnd/>
                  </a:ln>
                </p:spPr>
                <p:txBody>
                  <a:bodyPr/>
                  <a:lstStyle/>
                  <a:p>
                    <a:endParaRPr lang="en-US"/>
                  </a:p>
                </p:txBody>
              </p:sp>
              <p:sp>
                <p:nvSpPr>
                  <p:cNvPr id="292" name="Rectangle 969"/>
                  <p:cNvSpPr>
                    <a:spLocks noChangeArrowheads="1"/>
                  </p:cNvSpPr>
                  <p:nvPr/>
                </p:nvSpPr>
                <p:spPr bwMode="auto">
                  <a:xfrm>
                    <a:off x="2626" y="2456"/>
                    <a:ext cx="0" cy="1383"/>
                  </a:xfrm>
                  <a:prstGeom prst="rect">
                    <a:avLst/>
                  </a:prstGeom>
                  <a:solidFill>
                    <a:srgbClr val="818181"/>
                  </a:solidFill>
                  <a:ln w="9525">
                    <a:noFill/>
                    <a:miter lim="800000"/>
                    <a:headEnd/>
                    <a:tailEnd/>
                  </a:ln>
                </p:spPr>
                <p:txBody>
                  <a:bodyPr/>
                  <a:lstStyle/>
                  <a:p>
                    <a:endParaRPr lang="en-US"/>
                  </a:p>
                </p:txBody>
              </p:sp>
              <p:sp>
                <p:nvSpPr>
                  <p:cNvPr id="293" name="Rectangle 970"/>
                  <p:cNvSpPr>
                    <a:spLocks noChangeArrowheads="1"/>
                  </p:cNvSpPr>
                  <p:nvPr/>
                </p:nvSpPr>
                <p:spPr bwMode="auto">
                  <a:xfrm>
                    <a:off x="2626" y="2456"/>
                    <a:ext cx="2" cy="1383"/>
                  </a:xfrm>
                  <a:prstGeom prst="rect">
                    <a:avLst/>
                  </a:prstGeom>
                  <a:solidFill>
                    <a:srgbClr val="828282"/>
                  </a:solidFill>
                  <a:ln w="9525">
                    <a:noFill/>
                    <a:miter lim="800000"/>
                    <a:headEnd/>
                    <a:tailEnd/>
                  </a:ln>
                </p:spPr>
                <p:txBody>
                  <a:bodyPr/>
                  <a:lstStyle/>
                  <a:p>
                    <a:endParaRPr lang="en-US"/>
                  </a:p>
                </p:txBody>
              </p:sp>
              <p:sp>
                <p:nvSpPr>
                  <p:cNvPr id="294" name="Rectangle 971"/>
                  <p:cNvSpPr>
                    <a:spLocks noChangeArrowheads="1"/>
                  </p:cNvSpPr>
                  <p:nvPr/>
                </p:nvSpPr>
                <p:spPr bwMode="auto">
                  <a:xfrm>
                    <a:off x="2628" y="2456"/>
                    <a:ext cx="0" cy="1383"/>
                  </a:xfrm>
                  <a:prstGeom prst="rect">
                    <a:avLst/>
                  </a:prstGeom>
                  <a:solidFill>
                    <a:srgbClr val="838383"/>
                  </a:solidFill>
                  <a:ln w="9525">
                    <a:noFill/>
                    <a:miter lim="800000"/>
                    <a:headEnd/>
                    <a:tailEnd/>
                  </a:ln>
                </p:spPr>
                <p:txBody>
                  <a:bodyPr/>
                  <a:lstStyle/>
                  <a:p>
                    <a:endParaRPr lang="en-US"/>
                  </a:p>
                </p:txBody>
              </p:sp>
              <p:sp>
                <p:nvSpPr>
                  <p:cNvPr id="295" name="Rectangle 972"/>
                  <p:cNvSpPr>
                    <a:spLocks noChangeArrowheads="1"/>
                  </p:cNvSpPr>
                  <p:nvPr/>
                </p:nvSpPr>
                <p:spPr bwMode="auto">
                  <a:xfrm>
                    <a:off x="2628" y="2456"/>
                    <a:ext cx="2" cy="1383"/>
                  </a:xfrm>
                  <a:prstGeom prst="rect">
                    <a:avLst/>
                  </a:prstGeom>
                  <a:solidFill>
                    <a:srgbClr val="848484"/>
                  </a:solidFill>
                  <a:ln w="9525">
                    <a:noFill/>
                    <a:miter lim="800000"/>
                    <a:headEnd/>
                    <a:tailEnd/>
                  </a:ln>
                </p:spPr>
                <p:txBody>
                  <a:bodyPr/>
                  <a:lstStyle/>
                  <a:p>
                    <a:endParaRPr lang="en-US"/>
                  </a:p>
                </p:txBody>
              </p:sp>
              <p:sp>
                <p:nvSpPr>
                  <p:cNvPr id="296" name="Rectangle 973"/>
                  <p:cNvSpPr>
                    <a:spLocks noChangeArrowheads="1"/>
                  </p:cNvSpPr>
                  <p:nvPr/>
                </p:nvSpPr>
                <p:spPr bwMode="auto">
                  <a:xfrm>
                    <a:off x="2630" y="2456"/>
                    <a:ext cx="0" cy="1383"/>
                  </a:xfrm>
                  <a:prstGeom prst="rect">
                    <a:avLst/>
                  </a:prstGeom>
                  <a:solidFill>
                    <a:srgbClr val="858585"/>
                  </a:solidFill>
                  <a:ln w="9525">
                    <a:noFill/>
                    <a:miter lim="800000"/>
                    <a:headEnd/>
                    <a:tailEnd/>
                  </a:ln>
                </p:spPr>
                <p:txBody>
                  <a:bodyPr/>
                  <a:lstStyle/>
                  <a:p>
                    <a:endParaRPr lang="en-US"/>
                  </a:p>
                </p:txBody>
              </p:sp>
              <p:sp>
                <p:nvSpPr>
                  <p:cNvPr id="297" name="Rectangle 974"/>
                  <p:cNvSpPr>
                    <a:spLocks noChangeArrowheads="1"/>
                  </p:cNvSpPr>
                  <p:nvPr/>
                </p:nvSpPr>
                <p:spPr bwMode="auto">
                  <a:xfrm>
                    <a:off x="2630" y="2456"/>
                    <a:ext cx="1" cy="1383"/>
                  </a:xfrm>
                  <a:prstGeom prst="rect">
                    <a:avLst/>
                  </a:prstGeom>
                  <a:solidFill>
                    <a:srgbClr val="868686"/>
                  </a:solidFill>
                  <a:ln w="9525">
                    <a:noFill/>
                    <a:miter lim="800000"/>
                    <a:headEnd/>
                    <a:tailEnd/>
                  </a:ln>
                </p:spPr>
                <p:txBody>
                  <a:bodyPr/>
                  <a:lstStyle/>
                  <a:p>
                    <a:endParaRPr lang="en-US"/>
                  </a:p>
                </p:txBody>
              </p:sp>
              <p:sp>
                <p:nvSpPr>
                  <p:cNvPr id="298" name="Rectangle 975"/>
                  <p:cNvSpPr>
                    <a:spLocks noChangeArrowheads="1"/>
                  </p:cNvSpPr>
                  <p:nvPr/>
                </p:nvSpPr>
                <p:spPr bwMode="auto">
                  <a:xfrm>
                    <a:off x="2631" y="2456"/>
                    <a:ext cx="2" cy="1383"/>
                  </a:xfrm>
                  <a:prstGeom prst="rect">
                    <a:avLst/>
                  </a:prstGeom>
                  <a:solidFill>
                    <a:srgbClr val="878787"/>
                  </a:solidFill>
                  <a:ln w="9525">
                    <a:noFill/>
                    <a:miter lim="800000"/>
                    <a:headEnd/>
                    <a:tailEnd/>
                  </a:ln>
                </p:spPr>
                <p:txBody>
                  <a:bodyPr/>
                  <a:lstStyle/>
                  <a:p>
                    <a:endParaRPr lang="en-US"/>
                  </a:p>
                </p:txBody>
              </p:sp>
              <p:sp>
                <p:nvSpPr>
                  <p:cNvPr id="299" name="Rectangle 976"/>
                  <p:cNvSpPr>
                    <a:spLocks noChangeArrowheads="1"/>
                  </p:cNvSpPr>
                  <p:nvPr/>
                </p:nvSpPr>
                <p:spPr bwMode="auto">
                  <a:xfrm>
                    <a:off x="2633" y="2456"/>
                    <a:ext cx="0" cy="1383"/>
                  </a:xfrm>
                  <a:prstGeom prst="rect">
                    <a:avLst/>
                  </a:prstGeom>
                  <a:solidFill>
                    <a:srgbClr val="888888"/>
                  </a:solidFill>
                  <a:ln w="9525">
                    <a:noFill/>
                    <a:miter lim="800000"/>
                    <a:headEnd/>
                    <a:tailEnd/>
                  </a:ln>
                </p:spPr>
                <p:txBody>
                  <a:bodyPr/>
                  <a:lstStyle/>
                  <a:p>
                    <a:endParaRPr lang="en-US"/>
                  </a:p>
                </p:txBody>
              </p:sp>
              <p:sp>
                <p:nvSpPr>
                  <p:cNvPr id="300" name="Rectangle 977"/>
                  <p:cNvSpPr>
                    <a:spLocks noChangeArrowheads="1"/>
                  </p:cNvSpPr>
                  <p:nvPr/>
                </p:nvSpPr>
                <p:spPr bwMode="auto">
                  <a:xfrm>
                    <a:off x="2633" y="2456"/>
                    <a:ext cx="2" cy="1383"/>
                  </a:xfrm>
                  <a:prstGeom prst="rect">
                    <a:avLst/>
                  </a:prstGeom>
                  <a:solidFill>
                    <a:srgbClr val="898989"/>
                  </a:solidFill>
                  <a:ln w="9525">
                    <a:noFill/>
                    <a:miter lim="800000"/>
                    <a:headEnd/>
                    <a:tailEnd/>
                  </a:ln>
                </p:spPr>
                <p:txBody>
                  <a:bodyPr/>
                  <a:lstStyle/>
                  <a:p>
                    <a:endParaRPr lang="en-US"/>
                  </a:p>
                </p:txBody>
              </p:sp>
              <p:sp>
                <p:nvSpPr>
                  <p:cNvPr id="301" name="Rectangle 978"/>
                  <p:cNvSpPr>
                    <a:spLocks noChangeArrowheads="1"/>
                  </p:cNvSpPr>
                  <p:nvPr/>
                </p:nvSpPr>
                <p:spPr bwMode="auto">
                  <a:xfrm>
                    <a:off x="2635" y="2456"/>
                    <a:ext cx="0" cy="1383"/>
                  </a:xfrm>
                  <a:prstGeom prst="rect">
                    <a:avLst/>
                  </a:prstGeom>
                  <a:solidFill>
                    <a:srgbClr val="8A8A8A"/>
                  </a:solidFill>
                  <a:ln w="9525">
                    <a:noFill/>
                    <a:miter lim="800000"/>
                    <a:headEnd/>
                    <a:tailEnd/>
                  </a:ln>
                </p:spPr>
                <p:txBody>
                  <a:bodyPr/>
                  <a:lstStyle/>
                  <a:p>
                    <a:endParaRPr lang="en-US"/>
                  </a:p>
                </p:txBody>
              </p:sp>
              <p:sp>
                <p:nvSpPr>
                  <p:cNvPr id="302" name="Rectangle 979"/>
                  <p:cNvSpPr>
                    <a:spLocks noChangeArrowheads="1"/>
                  </p:cNvSpPr>
                  <p:nvPr/>
                </p:nvSpPr>
                <p:spPr bwMode="auto">
                  <a:xfrm>
                    <a:off x="2635" y="2456"/>
                    <a:ext cx="2" cy="1383"/>
                  </a:xfrm>
                  <a:prstGeom prst="rect">
                    <a:avLst/>
                  </a:prstGeom>
                  <a:solidFill>
                    <a:srgbClr val="8B8B8B"/>
                  </a:solidFill>
                  <a:ln w="9525">
                    <a:noFill/>
                    <a:miter lim="800000"/>
                    <a:headEnd/>
                    <a:tailEnd/>
                  </a:ln>
                </p:spPr>
                <p:txBody>
                  <a:bodyPr/>
                  <a:lstStyle/>
                  <a:p>
                    <a:endParaRPr lang="en-US"/>
                  </a:p>
                </p:txBody>
              </p:sp>
              <p:sp>
                <p:nvSpPr>
                  <p:cNvPr id="303" name="Rectangle 980"/>
                  <p:cNvSpPr>
                    <a:spLocks noChangeArrowheads="1"/>
                  </p:cNvSpPr>
                  <p:nvPr/>
                </p:nvSpPr>
                <p:spPr bwMode="auto">
                  <a:xfrm>
                    <a:off x="2637" y="2456"/>
                    <a:ext cx="0" cy="1383"/>
                  </a:xfrm>
                  <a:prstGeom prst="rect">
                    <a:avLst/>
                  </a:prstGeom>
                  <a:solidFill>
                    <a:srgbClr val="8C8C8C"/>
                  </a:solidFill>
                  <a:ln w="9525">
                    <a:noFill/>
                    <a:miter lim="800000"/>
                    <a:headEnd/>
                    <a:tailEnd/>
                  </a:ln>
                </p:spPr>
                <p:txBody>
                  <a:bodyPr/>
                  <a:lstStyle/>
                  <a:p>
                    <a:endParaRPr lang="en-US"/>
                  </a:p>
                </p:txBody>
              </p:sp>
              <p:sp>
                <p:nvSpPr>
                  <p:cNvPr id="304" name="Rectangle 981"/>
                  <p:cNvSpPr>
                    <a:spLocks noChangeArrowheads="1"/>
                  </p:cNvSpPr>
                  <p:nvPr/>
                </p:nvSpPr>
                <p:spPr bwMode="auto">
                  <a:xfrm>
                    <a:off x="2637" y="2456"/>
                    <a:ext cx="1" cy="1383"/>
                  </a:xfrm>
                  <a:prstGeom prst="rect">
                    <a:avLst/>
                  </a:prstGeom>
                  <a:solidFill>
                    <a:srgbClr val="8D8D8D"/>
                  </a:solidFill>
                  <a:ln w="9525">
                    <a:noFill/>
                    <a:miter lim="800000"/>
                    <a:headEnd/>
                    <a:tailEnd/>
                  </a:ln>
                </p:spPr>
                <p:txBody>
                  <a:bodyPr/>
                  <a:lstStyle/>
                  <a:p>
                    <a:endParaRPr lang="en-US"/>
                  </a:p>
                </p:txBody>
              </p:sp>
              <p:sp>
                <p:nvSpPr>
                  <p:cNvPr id="305" name="Rectangle 982"/>
                  <p:cNvSpPr>
                    <a:spLocks noChangeArrowheads="1"/>
                  </p:cNvSpPr>
                  <p:nvPr/>
                </p:nvSpPr>
                <p:spPr bwMode="auto">
                  <a:xfrm>
                    <a:off x="2638" y="2456"/>
                    <a:ext cx="0" cy="1383"/>
                  </a:xfrm>
                  <a:prstGeom prst="rect">
                    <a:avLst/>
                  </a:prstGeom>
                  <a:solidFill>
                    <a:srgbClr val="8E8E8E"/>
                  </a:solidFill>
                  <a:ln w="9525">
                    <a:noFill/>
                    <a:miter lim="800000"/>
                    <a:headEnd/>
                    <a:tailEnd/>
                  </a:ln>
                </p:spPr>
                <p:txBody>
                  <a:bodyPr/>
                  <a:lstStyle/>
                  <a:p>
                    <a:endParaRPr lang="en-US"/>
                  </a:p>
                </p:txBody>
              </p:sp>
              <p:sp>
                <p:nvSpPr>
                  <p:cNvPr id="306" name="Rectangle 983"/>
                  <p:cNvSpPr>
                    <a:spLocks noChangeArrowheads="1"/>
                  </p:cNvSpPr>
                  <p:nvPr/>
                </p:nvSpPr>
                <p:spPr bwMode="auto">
                  <a:xfrm>
                    <a:off x="2638" y="2456"/>
                    <a:ext cx="2" cy="1383"/>
                  </a:xfrm>
                  <a:prstGeom prst="rect">
                    <a:avLst/>
                  </a:prstGeom>
                  <a:solidFill>
                    <a:srgbClr val="8F8F8F"/>
                  </a:solidFill>
                  <a:ln w="9525">
                    <a:noFill/>
                    <a:miter lim="800000"/>
                    <a:headEnd/>
                    <a:tailEnd/>
                  </a:ln>
                </p:spPr>
                <p:txBody>
                  <a:bodyPr/>
                  <a:lstStyle/>
                  <a:p>
                    <a:endParaRPr lang="en-US"/>
                  </a:p>
                </p:txBody>
              </p:sp>
              <p:sp>
                <p:nvSpPr>
                  <p:cNvPr id="307" name="Rectangle 984"/>
                  <p:cNvSpPr>
                    <a:spLocks noChangeArrowheads="1"/>
                  </p:cNvSpPr>
                  <p:nvPr/>
                </p:nvSpPr>
                <p:spPr bwMode="auto">
                  <a:xfrm>
                    <a:off x="2640" y="2456"/>
                    <a:ext cx="0" cy="1383"/>
                  </a:xfrm>
                  <a:prstGeom prst="rect">
                    <a:avLst/>
                  </a:prstGeom>
                  <a:solidFill>
                    <a:srgbClr val="909090"/>
                  </a:solidFill>
                  <a:ln w="9525">
                    <a:noFill/>
                    <a:miter lim="800000"/>
                    <a:headEnd/>
                    <a:tailEnd/>
                  </a:ln>
                </p:spPr>
                <p:txBody>
                  <a:bodyPr/>
                  <a:lstStyle/>
                  <a:p>
                    <a:endParaRPr lang="en-US"/>
                  </a:p>
                </p:txBody>
              </p:sp>
              <p:sp>
                <p:nvSpPr>
                  <p:cNvPr id="308" name="Rectangle 985"/>
                  <p:cNvSpPr>
                    <a:spLocks noChangeArrowheads="1"/>
                  </p:cNvSpPr>
                  <p:nvPr/>
                </p:nvSpPr>
                <p:spPr bwMode="auto">
                  <a:xfrm>
                    <a:off x="2640" y="2456"/>
                    <a:ext cx="2" cy="1383"/>
                  </a:xfrm>
                  <a:prstGeom prst="rect">
                    <a:avLst/>
                  </a:prstGeom>
                  <a:solidFill>
                    <a:srgbClr val="919191"/>
                  </a:solidFill>
                  <a:ln w="9525">
                    <a:noFill/>
                    <a:miter lim="800000"/>
                    <a:headEnd/>
                    <a:tailEnd/>
                  </a:ln>
                </p:spPr>
                <p:txBody>
                  <a:bodyPr/>
                  <a:lstStyle/>
                  <a:p>
                    <a:endParaRPr lang="en-US"/>
                  </a:p>
                </p:txBody>
              </p:sp>
              <p:sp>
                <p:nvSpPr>
                  <p:cNvPr id="309" name="Rectangle 986"/>
                  <p:cNvSpPr>
                    <a:spLocks noChangeArrowheads="1"/>
                  </p:cNvSpPr>
                  <p:nvPr/>
                </p:nvSpPr>
                <p:spPr bwMode="auto">
                  <a:xfrm>
                    <a:off x="2642" y="2456"/>
                    <a:ext cx="0" cy="1383"/>
                  </a:xfrm>
                  <a:prstGeom prst="rect">
                    <a:avLst/>
                  </a:prstGeom>
                  <a:solidFill>
                    <a:srgbClr val="929292"/>
                  </a:solidFill>
                  <a:ln w="9525">
                    <a:noFill/>
                    <a:miter lim="800000"/>
                    <a:headEnd/>
                    <a:tailEnd/>
                  </a:ln>
                </p:spPr>
                <p:txBody>
                  <a:bodyPr/>
                  <a:lstStyle/>
                  <a:p>
                    <a:endParaRPr lang="en-US"/>
                  </a:p>
                </p:txBody>
              </p:sp>
              <p:sp>
                <p:nvSpPr>
                  <p:cNvPr id="310" name="Rectangle 987"/>
                  <p:cNvSpPr>
                    <a:spLocks noChangeArrowheads="1"/>
                  </p:cNvSpPr>
                  <p:nvPr/>
                </p:nvSpPr>
                <p:spPr bwMode="auto">
                  <a:xfrm>
                    <a:off x="2642" y="2456"/>
                    <a:ext cx="2" cy="1383"/>
                  </a:xfrm>
                  <a:prstGeom prst="rect">
                    <a:avLst/>
                  </a:prstGeom>
                  <a:solidFill>
                    <a:srgbClr val="939393"/>
                  </a:solidFill>
                  <a:ln w="9525">
                    <a:noFill/>
                    <a:miter lim="800000"/>
                    <a:headEnd/>
                    <a:tailEnd/>
                  </a:ln>
                </p:spPr>
                <p:txBody>
                  <a:bodyPr/>
                  <a:lstStyle/>
                  <a:p>
                    <a:endParaRPr lang="en-US"/>
                  </a:p>
                </p:txBody>
              </p:sp>
              <p:sp>
                <p:nvSpPr>
                  <p:cNvPr id="311" name="Rectangle 988"/>
                  <p:cNvSpPr>
                    <a:spLocks noChangeArrowheads="1"/>
                  </p:cNvSpPr>
                  <p:nvPr/>
                </p:nvSpPr>
                <p:spPr bwMode="auto">
                  <a:xfrm>
                    <a:off x="2644" y="2456"/>
                    <a:ext cx="0" cy="1383"/>
                  </a:xfrm>
                  <a:prstGeom prst="rect">
                    <a:avLst/>
                  </a:prstGeom>
                  <a:solidFill>
                    <a:srgbClr val="949494"/>
                  </a:solidFill>
                  <a:ln w="9525">
                    <a:noFill/>
                    <a:miter lim="800000"/>
                    <a:headEnd/>
                    <a:tailEnd/>
                  </a:ln>
                </p:spPr>
                <p:txBody>
                  <a:bodyPr/>
                  <a:lstStyle/>
                  <a:p>
                    <a:endParaRPr lang="en-US"/>
                  </a:p>
                </p:txBody>
              </p:sp>
              <p:sp>
                <p:nvSpPr>
                  <p:cNvPr id="312" name="Rectangle 989"/>
                  <p:cNvSpPr>
                    <a:spLocks noChangeArrowheads="1"/>
                  </p:cNvSpPr>
                  <p:nvPr/>
                </p:nvSpPr>
                <p:spPr bwMode="auto">
                  <a:xfrm>
                    <a:off x="2644" y="2456"/>
                    <a:ext cx="1" cy="1383"/>
                  </a:xfrm>
                  <a:prstGeom prst="rect">
                    <a:avLst/>
                  </a:prstGeom>
                  <a:solidFill>
                    <a:srgbClr val="959595"/>
                  </a:solidFill>
                  <a:ln w="9525">
                    <a:noFill/>
                    <a:miter lim="800000"/>
                    <a:headEnd/>
                    <a:tailEnd/>
                  </a:ln>
                </p:spPr>
                <p:txBody>
                  <a:bodyPr/>
                  <a:lstStyle/>
                  <a:p>
                    <a:endParaRPr lang="en-US"/>
                  </a:p>
                </p:txBody>
              </p:sp>
              <p:sp>
                <p:nvSpPr>
                  <p:cNvPr id="313" name="Rectangle 990"/>
                  <p:cNvSpPr>
                    <a:spLocks noChangeArrowheads="1"/>
                  </p:cNvSpPr>
                  <p:nvPr/>
                </p:nvSpPr>
                <p:spPr bwMode="auto">
                  <a:xfrm>
                    <a:off x="2645" y="2456"/>
                    <a:ext cx="0" cy="1383"/>
                  </a:xfrm>
                  <a:prstGeom prst="rect">
                    <a:avLst/>
                  </a:prstGeom>
                  <a:solidFill>
                    <a:srgbClr val="969696"/>
                  </a:solidFill>
                  <a:ln w="9525">
                    <a:noFill/>
                    <a:miter lim="800000"/>
                    <a:headEnd/>
                    <a:tailEnd/>
                  </a:ln>
                </p:spPr>
                <p:txBody>
                  <a:bodyPr/>
                  <a:lstStyle/>
                  <a:p>
                    <a:endParaRPr lang="en-US"/>
                  </a:p>
                </p:txBody>
              </p:sp>
              <p:sp>
                <p:nvSpPr>
                  <p:cNvPr id="314" name="Rectangle 991"/>
                  <p:cNvSpPr>
                    <a:spLocks noChangeArrowheads="1"/>
                  </p:cNvSpPr>
                  <p:nvPr/>
                </p:nvSpPr>
                <p:spPr bwMode="auto">
                  <a:xfrm>
                    <a:off x="2645" y="2456"/>
                    <a:ext cx="2" cy="1383"/>
                  </a:xfrm>
                  <a:prstGeom prst="rect">
                    <a:avLst/>
                  </a:prstGeom>
                  <a:solidFill>
                    <a:srgbClr val="979797"/>
                  </a:solidFill>
                  <a:ln w="9525">
                    <a:noFill/>
                    <a:miter lim="800000"/>
                    <a:headEnd/>
                    <a:tailEnd/>
                  </a:ln>
                </p:spPr>
                <p:txBody>
                  <a:bodyPr/>
                  <a:lstStyle/>
                  <a:p>
                    <a:endParaRPr lang="en-US"/>
                  </a:p>
                </p:txBody>
              </p:sp>
              <p:sp>
                <p:nvSpPr>
                  <p:cNvPr id="315" name="Rectangle 992"/>
                  <p:cNvSpPr>
                    <a:spLocks noChangeArrowheads="1"/>
                  </p:cNvSpPr>
                  <p:nvPr/>
                </p:nvSpPr>
                <p:spPr bwMode="auto">
                  <a:xfrm>
                    <a:off x="2647" y="2456"/>
                    <a:ext cx="0" cy="1383"/>
                  </a:xfrm>
                  <a:prstGeom prst="rect">
                    <a:avLst/>
                  </a:prstGeom>
                  <a:solidFill>
                    <a:srgbClr val="989898"/>
                  </a:solidFill>
                  <a:ln w="9525">
                    <a:noFill/>
                    <a:miter lim="800000"/>
                    <a:headEnd/>
                    <a:tailEnd/>
                  </a:ln>
                </p:spPr>
                <p:txBody>
                  <a:bodyPr/>
                  <a:lstStyle/>
                  <a:p>
                    <a:endParaRPr lang="en-US"/>
                  </a:p>
                </p:txBody>
              </p:sp>
              <p:sp>
                <p:nvSpPr>
                  <p:cNvPr id="316" name="Rectangle 993"/>
                  <p:cNvSpPr>
                    <a:spLocks noChangeArrowheads="1"/>
                  </p:cNvSpPr>
                  <p:nvPr/>
                </p:nvSpPr>
                <p:spPr bwMode="auto">
                  <a:xfrm>
                    <a:off x="2647" y="2456"/>
                    <a:ext cx="2" cy="1383"/>
                  </a:xfrm>
                  <a:prstGeom prst="rect">
                    <a:avLst/>
                  </a:prstGeom>
                  <a:solidFill>
                    <a:srgbClr val="999999"/>
                  </a:solidFill>
                  <a:ln w="9525">
                    <a:noFill/>
                    <a:miter lim="800000"/>
                    <a:headEnd/>
                    <a:tailEnd/>
                  </a:ln>
                </p:spPr>
                <p:txBody>
                  <a:bodyPr/>
                  <a:lstStyle/>
                  <a:p>
                    <a:endParaRPr lang="en-US"/>
                  </a:p>
                </p:txBody>
              </p:sp>
              <p:sp>
                <p:nvSpPr>
                  <p:cNvPr id="317" name="Rectangle 994"/>
                  <p:cNvSpPr>
                    <a:spLocks noChangeArrowheads="1"/>
                  </p:cNvSpPr>
                  <p:nvPr/>
                </p:nvSpPr>
                <p:spPr bwMode="auto">
                  <a:xfrm>
                    <a:off x="2649" y="2456"/>
                    <a:ext cx="0" cy="1383"/>
                  </a:xfrm>
                  <a:prstGeom prst="rect">
                    <a:avLst/>
                  </a:prstGeom>
                  <a:solidFill>
                    <a:srgbClr val="9A9A9A"/>
                  </a:solidFill>
                  <a:ln w="9525">
                    <a:noFill/>
                    <a:miter lim="800000"/>
                    <a:headEnd/>
                    <a:tailEnd/>
                  </a:ln>
                </p:spPr>
                <p:txBody>
                  <a:bodyPr/>
                  <a:lstStyle/>
                  <a:p>
                    <a:endParaRPr lang="en-US"/>
                  </a:p>
                </p:txBody>
              </p:sp>
              <p:sp>
                <p:nvSpPr>
                  <p:cNvPr id="318" name="Rectangle 995"/>
                  <p:cNvSpPr>
                    <a:spLocks noChangeArrowheads="1"/>
                  </p:cNvSpPr>
                  <p:nvPr/>
                </p:nvSpPr>
                <p:spPr bwMode="auto">
                  <a:xfrm>
                    <a:off x="2649" y="2456"/>
                    <a:ext cx="2" cy="1383"/>
                  </a:xfrm>
                  <a:prstGeom prst="rect">
                    <a:avLst/>
                  </a:prstGeom>
                  <a:solidFill>
                    <a:srgbClr val="9B9B9B"/>
                  </a:solidFill>
                  <a:ln w="9525">
                    <a:noFill/>
                    <a:miter lim="800000"/>
                    <a:headEnd/>
                    <a:tailEnd/>
                  </a:ln>
                </p:spPr>
                <p:txBody>
                  <a:bodyPr/>
                  <a:lstStyle/>
                  <a:p>
                    <a:endParaRPr lang="en-US"/>
                  </a:p>
                </p:txBody>
              </p:sp>
              <p:sp>
                <p:nvSpPr>
                  <p:cNvPr id="319" name="Rectangle 996"/>
                  <p:cNvSpPr>
                    <a:spLocks noChangeArrowheads="1"/>
                  </p:cNvSpPr>
                  <p:nvPr/>
                </p:nvSpPr>
                <p:spPr bwMode="auto">
                  <a:xfrm>
                    <a:off x="2651" y="2456"/>
                    <a:ext cx="0" cy="1383"/>
                  </a:xfrm>
                  <a:prstGeom prst="rect">
                    <a:avLst/>
                  </a:prstGeom>
                  <a:solidFill>
                    <a:srgbClr val="9C9C9C"/>
                  </a:solidFill>
                  <a:ln w="9525">
                    <a:noFill/>
                    <a:miter lim="800000"/>
                    <a:headEnd/>
                    <a:tailEnd/>
                  </a:ln>
                </p:spPr>
                <p:txBody>
                  <a:bodyPr/>
                  <a:lstStyle/>
                  <a:p>
                    <a:endParaRPr lang="en-US"/>
                  </a:p>
                </p:txBody>
              </p:sp>
              <p:sp>
                <p:nvSpPr>
                  <p:cNvPr id="320" name="Rectangle 997"/>
                  <p:cNvSpPr>
                    <a:spLocks noChangeArrowheads="1"/>
                  </p:cNvSpPr>
                  <p:nvPr/>
                </p:nvSpPr>
                <p:spPr bwMode="auto">
                  <a:xfrm>
                    <a:off x="2651" y="2456"/>
                    <a:ext cx="1" cy="1383"/>
                  </a:xfrm>
                  <a:prstGeom prst="rect">
                    <a:avLst/>
                  </a:prstGeom>
                  <a:solidFill>
                    <a:srgbClr val="9D9D9D"/>
                  </a:solidFill>
                  <a:ln w="9525">
                    <a:noFill/>
                    <a:miter lim="800000"/>
                    <a:headEnd/>
                    <a:tailEnd/>
                  </a:ln>
                </p:spPr>
                <p:txBody>
                  <a:bodyPr/>
                  <a:lstStyle/>
                  <a:p>
                    <a:endParaRPr lang="en-US"/>
                  </a:p>
                </p:txBody>
              </p:sp>
              <p:sp>
                <p:nvSpPr>
                  <p:cNvPr id="321" name="Rectangle 998"/>
                  <p:cNvSpPr>
                    <a:spLocks noChangeArrowheads="1"/>
                  </p:cNvSpPr>
                  <p:nvPr/>
                </p:nvSpPr>
                <p:spPr bwMode="auto">
                  <a:xfrm>
                    <a:off x="2652" y="2456"/>
                    <a:ext cx="2" cy="1383"/>
                  </a:xfrm>
                  <a:prstGeom prst="rect">
                    <a:avLst/>
                  </a:prstGeom>
                  <a:solidFill>
                    <a:srgbClr val="9E9E9E"/>
                  </a:solidFill>
                  <a:ln w="9525">
                    <a:noFill/>
                    <a:miter lim="800000"/>
                    <a:headEnd/>
                    <a:tailEnd/>
                  </a:ln>
                </p:spPr>
                <p:txBody>
                  <a:bodyPr/>
                  <a:lstStyle/>
                  <a:p>
                    <a:endParaRPr lang="en-US"/>
                  </a:p>
                </p:txBody>
              </p:sp>
              <p:sp>
                <p:nvSpPr>
                  <p:cNvPr id="322" name="Rectangle 999"/>
                  <p:cNvSpPr>
                    <a:spLocks noChangeArrowheads="1"/>
                  </p:cNvSpPr>
                  <p:nvPr/>
                </p:nvSpPr>
                <p:spPr bwMode="auto">
                  <a:xfrm>
                    <a:off x="2654" y="2456"/>
                    <a:ext cx="0" cy="1383"/>
                  </a:xfrm>
                  <a:prstGeom prst="rect">
                    <a:avLst/>
                  </a:prstGeom>
                  <a:solidFill>
                    <a:srgbClr val="9F9F9F"/>
                  </a:solidFill>
                  <a:ln w="9525">
                    <a:noFill/>
                    <a:miter lim="800000"/>
                    <a:headEnd/>
                    <a:tailEnd/>
                  </a:ln>
                </p:spPr>
                <p:txBody>
                  <a:bodyPr/>
                  <a:lstStyle/>
                  <a:p>
                    <a:endParaRPr lang="en-US"/>
                  </a:p>
                </p:txBody>
              </p:sp>
              <p:sp>
                <p:nvSpPr>
                  <p:cNvPr id="323" name="Rectangle 1000"/>
                  <p:cNvSpPr>
                    <a:spLocks noChangeArrowheads="1"/>
                  </p:cNvSpPr>
                  <p:nvPr/>
                </p:nvSpPr>
                <p:spPr bwMode="auto">
                  <a:xfrm>
                    <a:off x="2654" y="2456"/>
                    <a:ext cx="2" cy="1383"/>
                  </a:xfrm>
                  <a:prstGeom prst="rect">
                    <a:avLst/>
                  </a:prstGeom>
                  <a:solidFill>
                    <a:srgbClr val="A0A0A0"/>
                  </a:solidFill>
                  <a:ln w="9525">
                    <a:noFill/>
                    <a:miter lim="800000"/>
                    <a:headEnd/>
                    <a:tailEnd/>
                  </a:ln>
                </p:spPr>
                <p:txBody>
                  <a:bodyPr/>
                  <a:lstStyle/>
                  <a:p>
                    <a:endParaRPr lang="en-US"/>
                  </a:p>
                </p:txBody>
              </p:sp>
              <p:sp>
                <p:nvSpPr>
                  <p:cNvPr id="324" name="Rectangle 1001"/>
                  <p:cNvSpPr>
                    <a:spLocks noChangeArrowheads="1"/>
                  </p:cNvSpPr>
                  <p:nvPr/>
                </p:nvSpPr>
                <p:spPr bwMode="auto">
                  <a:xfrm>
                    <a:off x="2656" y="2456"/>
                    <a:ext cx="0" cy="1383"/>
                  </a:xfrm>
                  <a:prstGeom prst="rect">
                    <a:avLst/>
                  </a:prstGeom>
                  <a:solidFill>
                    <a:srgbClr val="A1A1A1"/>
                  </a:solidFill>
                  <a:ln w="9525">
                    <a:noFill/>
                    <a:miter lim="800000"/>
                    <a:headEnd/>
                    <a:tailEnd/>
                  </a:ln>
                </p:spPr>
                <p:txBody>
                  <a:bodyPr/>
                  <a:lstStyle/>
                  <a:p>
                    <a:endParaRPr lang="en-US"/>
                  </a:p>
                </p:txBody>
              </p:sp>
              <p:sp>
                <p:nvSpPr>
                  <p:cNvPr id="325" name="Rectangle 1002"/>
                  <p:cNvSpPr>
                    <a:spLocks noChangeArrowheads="1"/>
                  </p:cNvSpPr>
                  <p:nvPr/>
                </p:nvSpPr>
                <p:spPr bwMode="auto">
                  <a:xfrm>
                    <a:off x="2656" y="2456"/>
                    <a:ext cx="2" cy="1383"/>
                  </a:xfrm>
                  <a:prstGeom prst="rect">
                    <a:avLst/>
                  </a:prstGeom>
                  <a:solidFill>
                    <a:srgbClr val="A2A2A2"/>
                  </a:solidFill>
                  <a:ln w="9525">
                    <a:noFill/>
                    <a:miter lim="800000"/>
                    <a:headEnd/>
                    <a:tailEnd/>
                  </a:ln>
                </p:spPr>
                <p:txBody>
                  <a:bodyPr/>
                  <a:lstStyle/>
                  <a:p>
                    <a:endParaRPr lang="en-US"/>
                  </a:p>
                </p:txBody>
              </p:sp>
              <p:sp>
                <p:nvSpPr>
                  <p:cNvPr id="326" name="Rectangle 1003"/>
                  <p:cNvSpPr>
                    <a:spLocks noChangeArrowheads="1"/>
                  </p:cNvSpPr>
                  <p:nvPr/>
                </p:nvSpPr>
                <p:spPr bwMode="auto">
                  <a:xfrm>
                    <a:off x="2658" y="2456"/>
                    <a:ext cx="0" cy="1383"/>
                  </a:xfrm>
                  <a:prstGeom prst="rect">
                    <a:avLst/>
                  </a:prstGeom>
                  <a:solidFill>
                    <a:srgbClr val="A3A3A3"/>
                  </a:solidFill>
                  <a:ln w="9525">
                    <a:noFill/>
                    <a:miter lim="800000"/>
                    <a:headEnd/>
                    <a:tailEnd/>
                  </a:ln>
                </p:spPr>
                <p:txBody>
                  <a:bodyPr/>
                  <a:lstStyle/>
                  <a:p>
                    <a:endParaRPr lang="en-US"/>
                  </a:p>
                </p:txBody>
              </p:sp>
              <p:sp>
                <p:nvSpPr>
                  <p:cNvPr id="327" name="Rectangle 1004"/>
                  <p:cNvSpPr>
                    <a:spLocks noChangeArrowheads="1"/>
                  </p:cNvSpPr>
                  <p:nvPr/>
                </p:nvSpPr>
                <p:spPr bwMode="auto">
                  <a:xfrm>
                    <a:off x="2658" y="2456"/>
                    <a:ext cx="1" cy="1383"/>
                  </a:xfrm>
                  <a:prstGeom prst="rect">
                    <a:avLst/>
                  </a:prstGeom>
                  <a:solidFill>
                    <a:srgbClr val="A4A4A4"/>
                  </a:solidFill>
                  <a:ln w="9525">
                    <a:noFill/>
                    <a:miter lim="800000"/>
                    <a:headEnd/>
                    <a:tailEnd/>
                  </a:ln>
                </p:spPr>
                <p:txBody>
                  <a:bodyPr/>
                  <a:lstStyle/>
                  <a:p>
                    <a:endParaRPr lang="en-US"/>
                  </a:p>
                </p:txBody>
              </p:sp>
              <p:sp>
                <p:nvSpPr>
                  <p:cNvPr id="328" name="Rectangle 1005"/>
                  <p:cNvSpPr>
                    <a:spLocks noChangeArrowheads="1"/>
                  </p:cNvSpPr>
                  <p:nvPr/>
                </p:nvSpPr>
                <p:spPr bwMode="auto">
                  <a:xfrm>
                    <a:off x="2659" y="2456"/>
                    <a:ext cx="0" cy="1383"/>
                  </a:xfrm>
                  <a:prstGeom prst="rect">
                    <a:avLst/>
                  </a:prstGeom>
                  <a:solidFill>
                    <a:srgbClr val="A5A5A5"/>
                  </a:solidFill>
                  <a:ln w="9525">
                    <a:noFill/>
                    <a:miter lim="800000"/>
                    <a:headEnd/>
                    <a:tailEnd/>
                  </a:ln>
                </p:spPr>
                <p:txBody>
                  <a:bodyPr/>
                  <a:lstStyle/>
                  <a:p>
                    <a:endParaRPr lang="en-US"/>
                  </a:p>
                </p:txBody>
              </p:sp>
              <p:sp>
                <p:nvSpPr>
                  <p:cNvPr id="329" name="Rectangle 1006"/>
                  <p:cNvSpPr>
                    <a:spLocks noChangeArrowheads="1"/>
                  </p:cNvSpPr>
                  <p:nvPr/>
                </p:nvSpPr>
                <p:spPr bwMode="auto">
                  <a:xfrm>
                    <a:off x="2659" y="2456"/>
                    <a:ext cx="2" cy="1383"/>
                  </a:xfrm>
                  <a:prstGeom prst="rect">
                    <a:avLst/>
                  </a:prstGeom>
                  <a:solidFill>
                    <a:srgbClr val="A6A6A6"/>
                  </a:solidFill>
                  <a:ln w="9525">
                    <a:noFill/>
                    <a:miter lim="800000"/>
                    <a:headEnd/>
                    <a:tailEnd/>
                  </a:ln>
                </p:spPr>
                <p:txBody>
                  <a:bodyPr/>
                  <a:lstStyle/>
                  <a:p>
                    <a:endParaRPr lang="en-US"/>
                  </a:p>
                </p:txBody>
              </p:sp>
              <p:sp>
                <p:nvSpPr>
                  <p:cNvPr id="330" name="Rectangle 1007"/>
                  <p:cNvSpPr>
                    <a:spLocks noChangeArrowheads="1"/>
                  </p:cNvSpPr>
                  <p:nvPr/>
                </p:nvSpPr>
                <p:spPr bwMode="auto">
                  <a:xfrm>
                    <a:off x="2661" y="2456"/>
                    <a:ext cx="0" cy="1383"/>
                  </a:xfrm>
                  <a:prstGeom prst="rect">
                    <a:avLst/>
                  </a:prstGeom>
                  <a:solidFill>
                    <a:srgbClr val="A7A7A7"/>
                  </a:solidFill>
                  <a:ln w="9525">
                    <a:noFill/>
                    <a:miter lim="800000"/>
                    <a:headEnd/>
                    <a:tailEnd/>
                  </a:ln>
                </p:spPr>
                <p:txBody>
                  <a:bodyPr/>
                  <a:lstStyle/>
                  <a:p>
                    <a:endParaRPr lang="en-US"/>
                  </a:p>
                </p:txBody>
              </p:sp>
              <p:sp>
                <p:nvSpPr>
                  <p:cNvPr id="331" name="Rectangle 1008"/>
                  <p:cNvSpPr>
                    <a:spLocks noChangeArrowheads="1"/>
                  </p:cNvSpPr>
                  <p:nvPr/>
                </p:nvSpPr>
                <p:spPr bwMode="auto">
                  <a:xfrm>
                    <a:off x="2661" y="2456"/>
                    <a:ext cx="2" cy="1383"/>
                  </a:xfrm>
                  <a:prstGeom prst="rect">
                    <a:avLst/>
                  </a:prstGeom>
                  <a:solidFill>
                    <a:srgbClr val="A8A8A8"/>
                  </a:solidFill>
                  <a:ln w="9525">
                    <a:noFill/>
                    <a:miter lim="800000"/>
                    <a:headEnd/>
                    <a:tailEnd/>
                  </a:ln>
                </p:spPr>
                <p:txBody>
                  <a:bodyPr/>
                  <a:lstStyle/>
                  <a:p>
                    <a:endParaRPr lang="en-US"/>
                  </a:p>
                </p:txBody>
              </p:sp>
              <p:sp>
                <p:nvSpPr>
                  <p:cNvPr id="332" name="Rectangle 1009"/>
                  <p:cNvSpPr>
                    <a:spLocks noChangeArrowheads="1"/>
                  </p:cNvSpPr>
                  <p:nvPr/>
                </p:nvSpPr>
                <p:spPr bwMode="auto">
                  <a:xfrm>
                    <a:off x="2663" y="2456"/>
                    <a:ext cx="0" cy="1383"/>
                  </a:xfrm>
                  <a:prstGeom prst="rect">
                    <a:avLst/>
                  </a:prstGeom>
                  <a:solidFill>
                    <a:srgbClr val="A9A9A9"/>
                  </a:solidFill>
                  <a:ln w="9525">
                    <a:noFill/>
                    <a:miter lim="800000"/>
                    <a:headEnd/>
                    <a:tailEnd/>
                  </a:ln>
                </p:spPr>
                <p:txBody>
                  <a:bodyPr/>
                  <a:lstStyle/>
                  <a:p>
                    <a:endParaRPr lang="en-US"/>
                  </a:p>
                </p:txBody>
              </p:sp>
              <p:sp>
                <p:nvSpPr>
                  <p:cNvPr id="333" name="Rectangle 1010"/>
                  <p:cNvSpPr>
                    <a:spLocks noChangeArrowheads="1"/>
                  </p:cNvSpPr>
                  <p:nvPr/>
                </p:nvSpPr>
                <p:spPr bwMode="auto">
                  <a:xfrm>
                    <a:off x="2663" y="2456"/>
                    <a:ext cx="2" cy="1383"/>
                  </a:xfrm>
                  <a:prstGeom prst="rect">
                    <a:avLst/>
                  </a:prstGeom>
                  <a:solidFill>
                    <a:srgbClr val="AAAAAA"/>
                  </a:solidFill>
                  <a:ln w="9525">
                    <a:noFill/>
                    <a:miter lim="800000"/>
                    <a:headEnd/>
                    <a:tailEnd/>
                  </a:ln>
                </p:spPr>
                <p:txBody>
                  <a:bodyPr/>
                  <a:lstStyle/>
                  <a:p>
                    <a:endParaRPr lang="en-US"/>
                  </a:p>
                </p:txBody>
              </p:sp>
              <p:sp>
                <p:nvSpPr>
                  <p:cNvPr id="334" name="Rectangle 1011"/>
                  <p:cNvSpPr>
                    <a:spLocks noChangeArrowheads="1"/>
                  </p:cNvSpPr>
                  <p:nvPr/>
                </p:nvSpPr>
                <p:spPr bwMode="auto">
                  <a:xfrm>
                    <a:off x="2665" y="2456"/>
                    <a:ext cx="0" cy="1383"/>
                  </a:xfrm>
                  <a:prstGeom prst="rect">
                    <a:avLst/>
                  </a:prstGeom>
                  <a:solidFill>
                    <a:srgbClr val="ABABAB"/>
                  </a:solidFill>
                  <a:ln w="9525">
                    <a:noFill/>
                    <a:miter lim="800000"/>
                    <a:headEnd/>
                    <a:tailEnd/>
                  </a:ln>
                </p:spPr>
                <p:txBody>
                  <a:bodyPr/>
                  <a:lstStyle/>
                  <a:p>
                    <a:endParaRPr lang="en-US"/>
                  </a:p>
                </p:txBody>
              </p:sp>
              <p:sp>
                <p:nvSpPr>
                  <p:cNvPr id="335" name="Rectangle 1012"/>
                  <p:cNvSpPr>
                    <a:spLocks noChangeArrowheads="1"/>
                  </p:cNvSpPr>
                  <p:nvPr/>
                </p:nvSpPr>
                <p:spPr bwMode="auto">
                  <a:xfrm>
                    <a:off x="2665" y="2456"/>
                    <a:ext cx="2" cy="1383"/>
                  </a:xfrm>
                  <a:prstGeom prst="rect">
                    <a:avLst/>
                  </a:prstGeom>
                  <a:solidFill>
                    <a:srgbClr val="ACACAC"/>
                  </a:solidFill>
                  <a:ln w="9525">
                    <a:noFill/>
                    <a:miter lim="800000"/>
                    <a:headEnd/>
                    <a:tailEnd/>
                  </a:ln>
                </p:spPr>
                <p:txBody>
                  <a:bodyPr/>
                  <a:lstStyle/>
                  <a:p>
                    <a:endParaRPr lang="en-US"/>
                  </a:p>
                </p:txBody>
              </p:sp>
              <p:sp>
                <p:nvSpPr>
                  <p:cNvPr id="336" name="Rectangle 1013"/>
                  <p:cNvSpPr>
                    <a:spLocks noChangeArrowheads="1"/>
                  </p:cNvSpPr>
                  <p:nvPr/>
                </p:nvSpPr>
                <p:spPr bwMode="auto">
                  <a:xfrm>
                    <a:off x="2667" y="2456"/>
                    <a:ext cx="0" cy="1383"/>
                  </a:xfrm>
                  <a:prstGeom prst="rect">
                    <a:avLst/>
                  </a:prstGeom>
                  <a:solidFill>
                    <a:srgbClr val="ADADAD"/>
                  </a:solidFill>
                  <a:ln w="9525">
                    <a:noFill/>
                    <a:miter lim="800000"/>
                    <a:headEnd/>
                    <a:tailEnd/>
                  </a:ln>
                </p:spPr>
                <p:txBody>
                  <a:bodyPr/>
                  <a:lstStyle/>
                  <a:p>
                    <a:endParaRPr lang="en-US"/>
                  </a:p>
                </p:txBody>
              </p:sp>
              <p:sp>
                <p:nvSpPr>
                  <p:cNvPr id="337" name="Rectangle 1014"/>
                  <p:cNvSpPr>
                    <a:spLocks noChangeArrowheads="1"/>
                  </p:cNvSpPr>
                  <p:nvPr/>
                </p:nvSpPr>
                <p:spPr bwMode="auto">
                  <a:xfrm>
                    <a:off x="2667" y="2456"/>
                    <a:ext cx="1" cy="1383"/>
                  </a:xfrm>
                  <a:prstGeom prst="rect">
                    <a:avLst/>
                  </a:prstGeom>
                  <a:solidFill>
                    <a:srgbClr val="AEAEAE"/>
                  </a:solidFill>
                  <a:ln w="9525">
                    <a:noFill/>
                    <a:miter lim="800000"/>
                    <a:headEnd/>
                    <a:tailEnd/>
                  </a:ln>
                </p:spPr>
                <p:txBody>
                  <a:bodyPr/>
                  <a:lstStyle/>
                  <a:p>
                    <a:endParaRPr lang="en-US"/>
                  </a:p>
                </p:txBody>
              </p:sp>
              <p:sp>
                <p:nvSpPr>
                  <p:cNvPr id="338" name="Rectangle 1015"/>
                  <p:cNvSpPr>
                    <a:spLocks noChangeArrowheads="1"/>
                  </p:cNvSpPr>
                  <p:nvPr/>
                </p:nvSpPr>
                <p:spPr bwMode="auto">
                  <a:xfrm>
                    <a:off x="2668" y="2456"/>
                    <a:ext cx="0" cy="1383"/>
                  </a:xfrm>
                  <a:prstGeom prst="rect">
                    <a:avLst/>
                  </a:prstGeom>
                  <a:solidFill>
                    <a:srgbClr val="AFAFAF"/>
                  </a:solidFill>
                  <a:ln w="9525">
                    <a:noFill/>
                    <a:miter lim="800000"/>
                    <a:headEnd/>
                    <a:tailEnd/>
                  </a:ln>
                </p:spPr>
                <p:txBody>
                  <a:bodyPr/>
                  <a:lstStyle/>
                  <a:p>
                    <a:endParaRPr lang="en-US"/>
                  </a:p>
                </p:txBody>
              </p:sp>
              <p:sp>
                <p:nvSpPr>
                  <p:cNvPr id="339" name="Rectangle 1016"/>
                  <p:cNvSpPr>
                    <a:spLocks noChangeArrowheads="1"/>
                  </p:cNvSpPr>
                  <p:nvPr/>
                </p:nvSpPr>
                <p:spPr bwMode="auto">
                  <a:xfrm>
                    <a:off x="2668" y="2456"/>
                    <a:ext cx="2" cy="1383"/>
                  </a:xfrm>
                  <a:prstGeom prst="rect">
                    <a:avLst/>
                  </a:prstGeom>
                  <a:solidFill>
                    <a:srgbClr val="B0B0B0"/>
                  </a:solidFill>
                  <a:ln w="9525">
                    <a:noFill/>
                    <a:miter lim="800000"/>
                    <a:headEnd/>
                    <a:tailEnd/>
                  </a:ln>
                </p:spPr>
                <p:txBody>
                  <a:bodyPr/>
                  <a:lstStyle/>
                  <a:p>
                    <a:endParaRPr lang="en-US"/>
                  </a:p>
                </p:txBody>
              </p:sp>
              <p:sp>
                <p:nvSpPr>
                  <p:cNvPr id="340" name="Rectangle 1017"/>
                  <p:cNvSpPr>
                    <a:spLocks noChangeArrowheads="1"/>
                  </p:cNvSpPr>
                  <p:nvPr/>
                </p:nvSpPr>
                <p:spPr bwMode="auto">
                  <a:xfrm>
                    <a:off x="2670" y="2456"/>
                    <a:ext cx="0" cy="1383"/>
                  </a:xfrm>
                  <a:prstGeom prst="rect">
                    <a:avLst/>
                  </a:prstGeom>
                  <a:solidFill>
                    <a:srgbClr val="B1B1B1"/>
                  </a:solidFill>
                  <a:ln w="9525">
                    <a:noFill/>
                    <a:miter lim="800000"/>
                    <a:headEnd/>
                    <a:tailEnd/>
                  </a:ln>
                </p:spPr>
                <p:txBody>
                  <a:bodyPr/>
                  <a:lstStyle/>
                  <a:p>
                    <a:endParaRPr lang="en-US"/>
                  </a:p>
                </p:txBody>
              </p:sp>
              <p:sp>
                <p:nvSpPr>
                  <p:cNvPr id="341" name="Rectangle 1018"/>
                  <p:cNvSpPr>
                    <a:spLocks noChangeArrowheads="1"/>
                  </p:cNvSpPr>
                  <p:nvPr/>
                </p:nvSpPr>
                <p:spPr bwMode="auto">
                  <a:xfrm>
                    <a:off x="2670" y="2456"/>
                    <a:ext cx="2" cy="1383"/>
                  </a:xfrm>
                  <a:prstGeom prst="rect">
                    <a:avLst/>
                  </a:prstGeom>
                  <a:solidFill>
                    <a:srgbClr val="B2B2B2"/>
                  </a:solidFill>
                  <a:ln w="9525">
                    <a:noFill/>
                    <a:miter lim="800000"/>
                    <a:headEnd/>
                    <a:tailEnd/>
                  </a:ln>
                </p:spPr>
                <p:txBody>
                  <a:bodyPr/>
                  <a:lstStyle/>
                  <a:p>
                    <a:endParaRPr lang="en-US"/>
                  </a:p>
                </p:txBody>
              </p:sp>
              <p:sp>
                <p:nvSpPr>
                  <p:cNvPr id="342" name="Rectangle 1019"/>
                  <p:cNvSpPr>
                    <a:spLocks noChangeArrowheads="1"/>
                  </p:cNvSpPr>
                  <p:nvPr/>
                </p:nvSpPr>
                <p:spPr bwMode="auto">
                  <a:xfrm>
                    <a:off x="2672" y="2456"/>
                    <a:ext cx="0" cy="1383"/>
                  </a:xfrm>
                  <a:prstGeom prst="rect">
                    <a:avLst/>
                  </a:prstGeom>
                  <a:solidFill>
                    <a:srgbClr val="B3B3B3"/>
                  </a:solidFill>
                  <a:ln w="9525">
                    <a:noFill/>
                    <a:miter lim="800000"/>
                    <a:headEnd/>
                    <a:tailEnd/>
                  </a:ln>
                </p:spPr>
                <p:txBody>
                  <a:bodyPr/>
                  <a:lstStyle/>
                  <a:p>
                    <a:endParaRPr lang="en-US"/>
                  </a:p>
                </p:txBody>
              </p:sp>
              <p:sp>
                <p:nvSpPr>
                  <p:cNvPr id="343" name="Rectangle 1020"/>
                  <p:cNvSpPr>
                    <a:spLocks noChangeArrowheads="1"/>
                  </p:cNvSpPr>
                  <p:nvPr/>
                </p:nvSpPr>
                <p:spPr bwMode="auto">
                  <a:xfrm>
                    <a:off x="2672" y="2456"/>
                    <a:ext cx="2" cy="1383"/>
                  </a:xfrm>
                  <a:prstGeom prst="rect">
                    <a:avLst/>
                  </a:prstGeom>
                  <a:solidFill>
                    <a:srgbClr val="B4B4B4"/>
                  </a:solidFill>
                  <a:ln w="9525">
                    <a:noFill/>
                    <a:miter lim="800000"/>
                    <a:headEnd/>
                    <a:tailEnd/>
                  </a:ln>
                </p:spPr>
                <p:txBody>
                  <a:bodyPr/>
                  <a:lstStyle/>
                  <a:p>
                    <a:endParaRPr lang="en-US"/>
                  </a:p>
                </p:txBody>
              </p:sp>
              <p:sp>
                <p:nvSpPr>
                  <p:cNvPr id="344" name="Rectangle 1021"/>
                  <p:cNvSpPr>
                    <a:spLocks noChangeArrowheads="1"/>
                  </p:cNvSpPr>
                  <p:nvPr/>
                </p:nvSpPr>
                <p:spPr bwMode="auto">
                  <a:xfrm>
                    <a:off x="2674" y="2456"/>
                    <a:ext cx="0" cy="1383"/>
                  </a:xfrm>
                  <a:prstGeom prst="rect">
                    <a:avLst/>
                  </a:prstGeom>
                  <a:solidFill>
                    <a:srgbClr val="B5B5B5"/>
                  </a:solidFill>
                  <a:ln w="9525">
                    <a:noFill/>
                    <a:miter lim="800000"/>
                    <a:headEnd/>
                    <a:tailEnd/>
                  </a:ln>
                </p:spPr>
                <p:txBody>
                  <a:bodyPr/>
                  <a:lstStyle/>
                  <a:p>
                    <a:endParaRPr lang="en-US"/>
                  </a:p>
                </p:txBody>
              </p:sp>
              <p:sp>
                <p:nvSpPr>
                  <p:cNvPr id="345" name="Rectangle 1022"/>
                  <p:cNvSpPr>
                    <a:spLocks noChangeArrowheads="1"/>
                  </p:cNvSpPr>
                  <p:nvPr/>
                </p:nvSpPr>
                <p:spPr bwMode="auto">
                  <a:xfrm>
                    <a:off x="2674" y="2456"/>
                    <a:ext cx="1" cy="1383"/>
                  </a:xfrm>
                  <a:prstGeom prst="rect">
                    <a:avLst/>
                  </a:prstGeom>
                  <a:solidFill>
                    <a:srgbClr val="B6B6B6"/>
                  </a:solidFill>
                  <a:ln w="9525">
                    <a:noFill/>
                    <a:miter lim="800000"/>
                    <a:headEnd/>
                    <a:tailEnd/>
                  </a:ln>
                </p:spPr>
                <p:txBody>
                  <a:bodyPr/>
                  <a:lstStyle/>
                  <a:p>
                    <a:endParaRPr lang="en-US"/>
                  </a:p>
                </p:txBody>
              </p:sp>
              <p:sp>
                <p:nvSpPr>
                  <p:cNvPr id="346" name="Rectangle 1023"/>
                  <p:cNvSpPr>
                    <a:spLocks noChangeArrowheads="1"/>
                  </p:cNvSpPr>
                  <p:nvPr/>
                </p:nvSpPr>
                <p:spPr bwMode="auto">
                  <a:xfrm>
                    <a:off x="2675" y="2456"/>
                    <a:ext cx="2" cy="1383"/>
                  </a:xfrm>
                  <a:prstGeom prst="rect">
                    <a:avLst/>
                  </a:prstGeom>
                  <a:solidFill>
                    <a:srgbClr val="B7B7B7"/>
                  </a:solidFill>
                  <a:ln w="9525">
                    <a:noFill/>
                    <a:miter lim="800000"/>
                    <a:headEnd/>
                    <a:tailEnd/>
                  </a:ln>
                </p:spPr>
                <p:txBody>
                  <a:bodyPr/>
                  <a:lstStyle/>
                  <a:p>
                    <a:endParaRPr lang="en-US"/>
                  </a:p>
                </p:txBody>
              </p:sp>
              <p:sp>
                <p:nvSpPr>
                  <p:cNvPr id="347" name="Rectangle 1024"/>
                  <p:cNvSpPr>
                    <a:spLocks noChangeArrowheads="1"/>
                  </p:cNvSpPr>
                  <p:nvPr/>
                </p:nvSpPr>
                <p:spPr bwMode="auto">
                  <a:xfrm>
                    <a:off x="2677" y="2456"/>
                    <a:ext cx="0" cy="1383"/>
                  </a:xfrm>
                  <a:prstGeom prst="rect">
                    <a:avLst/>
                  </a:prstGeom>
                  <a:solidFill>
                    <a:srgbClr val="B8B8B8"/>
                  </a:solidFill>
                  <a:ln w="9525">
                    <a:noFill/>
                    <a:miter lim="800000"/>
                    <a:headEnd/>
                    <a:tailEnd/>
                  </a:ln>
                </p:spPr>
                <p:txBody>
                  <a:bodyPr/>
                  <a:lstStyle/>
                  <a:p>
                    <a:endParaRPr lang="en-US"/>
                  </a:p>
                </p:txBody>
              </p:sp>
              <p:sp>
                <p:nvSpPr>
                  <p:cNvPr id="348" name="Rectangle 1025"/>
                  <p:cNvSpPr>
                    <a:spLocks noChangeArrowheads="1"/>
                  </p:cNvSpPr>
                  <p:nvPr/>
                </p:nvSpPr>
                <p:spPr bwMode="auto">
                  <a:xfrm>
                    <a:off x="2677" y="2456"/>
                    <a:ext cx="2" cy="1383"/>
                  </a:xfrm>
                  <a:prstGeom prst="rect">
                    <a:avLst/>
                  </a:prstGeom>
                  <a:solidFill>
                    <a:srgbClr val="B9B9B9"/>
                  </a:solidFill>
                  <a:ln w="9525">
                    <a:noFill/>
                    <a:miter lim="800000"/>
                    <a:headEnd/>
                    <a:tailEnd/>
                  </a:ln>
                </p:spPr>
                <p:txBody>
                  <a:bodyPr/>
                  <a:lstStyle/>
                  <a:p>
                    <a:endParaRPr lang="en-US"/>
                  </a:p>
                </p:txBody>
              </p:sp>
              <p:sp>
                <p:nvSpPr>
                  <p:cNvPr id="349" name="Rectangle 1026"/>
                  <p:cNvSpPr>
                    <a:spLocks noChangeArrowheads="1"/>
                  </p:cNvSpPr>
                  <p:nvPr/>
                </p:nvSpPr>
                <p:spPr bwMode="auto">
                  <a:xfrm>
                    <a:off x="2679" y="2456"/>
                    <a:ext cx="0" cy="1383"/>
                  </a:xfrm>
                  <a:prstGeom prst="rect">
                    <a:avLst/>
                  </a:prstGeom>
                  <a:solidFill>
                    <a:srgbClr val="BABABA"/>
                  </a:solidFill>
                  <a:ln w="9525">
                    <a:noFill/>
                    <a:miter lim="800000"/>
                    <a:headEnd/>
                    <a:tailEnd/>
                  </a:ln>
                </p:spPr>
                <p:txBody>
                  <a:bodyPr/>
                  <a:lstStyle/>
                  <a:p>
                    <a:endParaRPr lang="en-US"/>
                  </a:p>
                </p:txBody>
              </p:sp>
              <p:sp>
                <p:nvSpPr>
                  <p:cNvPr id="350" name="Rectangle 1027"/>
                  <p:cNvSpPr>
                    <a:spLocks noChangeArrowheads="1"/>
                  </p:cNvSpPr>
                  <p:nvPr/>
                </p:nvSpPr>
                <p:spPr bwMode="auto">
                  <a:xfrm>
                    <a:off x="2679" y="2456"/>
                    <a:ext cx="2" cy="1383"/>
                  </a:xfrm>
                  <a:prstGeom prst="rect">
                    <a:avLst/>
                  </a:prstGeom>
                  <a:solidFill>
                    <a:srgbClr val="BBBBBB"/>
                  </a:solidFill>
                  <a:ln w="9525">
                    <a:noFill/>
                    <a:miter lim="800000"/>
                    <a:headEnd/>
                    <a:tailEnd/>
                  </a:ln>
                </p:spPr>
                <p:txBody>
                  <a:bodyPr/>
                  <a:lstStyle/>
                  <a:p>
                    <a:endParaRPr lang="en-US"/>
                  </a:p>
                </p:txBody>
              </p:sp>
              <p:sp>
                <p:nvSpPr>
                  <p:cNvPr id="351" name="Rectangle 1028"/>
                  <p:cNvSpPr>
                    <a:spLocks noChangeArrowheads="1"/>
                  </p:cNvSpPr>
                  <p:nvPr/>
                </p:nvSpPr>
                <p:spPr bwMode="auto">
                  <a:xfrm>
                    <a:off x="2681" y="2456"/>
                    <a:ext cx="0" cy="1383"/>
                  </a:xfrm>
                  <a:prstGeom prst="rect">
                    <a:avLst/>
                  </a:prstGeom>
                  <a:solidFill>
                    <a:srgbClr val="BCBCBC"/>
                  </a:solidFill>
                  <a:ln w="9525">
                    <a:noFill/>
                    <a:miter lim="800000"/>
                    <a:headEnd/>
                    <a:tailEnd/>
                  </a:ln>
                </p:spPr>
                <p:txBody>
                  <a:bodyPr/>
                  <a:lstStyle/>
                  <a:p>
                    <a:endParaRPr lang="en-US"/>
                  </a:p>
                </p:txBody>
              </p:sp>
              <p:sp>
                <p:nvSpPr>
                  <p:cNvPr id="352" name="Rectangle 1029"/>
                  <p:cNvSpPr>
                    <a:spLocks noChangeArrowheads="1"/>
                  </p:cNvSpPr>
                  <p:nvPr/>
                </p:nvSpPr>
                <p:spPr bwMode="auto">
                  <a:xfrm>
                    <a:off x="2681" y="2456"/>
                    <a:ext cx="1" cy="1383"/>
                  </a:xfrm>
                  <a:prstGeom prst="rect">
                    <a:avLst/>
                  </a:prstGeom>
                  <a:solidFill>
                    <a:srgbClr val="BDBDBD"/>
                  </a:solidFill>
                  <a:ln w="9525">
                    <a:noFill/>
                    <a:miter lim="800000"/>
                    <a:headEnd/>
                    <a:tailEnd/>
                  </a:ln>
                </p:spPr>
                <p:txBody>
                  <a:bodyPr/>
                  <a:lstStyle/>
                  <a:p>
                    <a:endParaRPr lang="en-US"/>
                  </a:p>
                </p:txBody>
              </p:sp>
              <p:sp>
                <p:nvSpPr>
                  <p:cNvPr id="353" name="Rectangle 1030"/>
                  <p:cNvSpPr>
                    <a:spLocks noChangeArrowheads="1"/>
                  </p:cNvSpPr>
                  <p:nvPr/>
                </p:nvSpPr>
                <p:spPr bwMode="auto">
                  <a:xfrm>
                    <a:off x="2682" y="2456"/>
                    <a:ext cx="0" cy="1383"/>
                  </a:xfrm>
                  <a:prstGeom prst="rect">
                    <a:avLst/>
                  </a:prstGeom>
                  <a:solidFill>
                    <a:srgbClr val="BEBEBE"/>
                  </a:solidFill>
                  <a:ln w="9525">
                    <a:noFill/>
                    <a:miter lim="800000"/>
                    <a:headEnd/>
                    <a:tailEnd/>
                  </a:ln>
                </p:spPr>
                <p:txBody>
                  <a:bodyPr/>
                  <a:lstStyle/>
                  <a:p>
                    <a:endParaRPr lang="en-US"/>
                  </a:p>
                </p:txBody>
              </p:sp>
              <p:sp>
                <p:nvSpPr>
                  <p:cNvPr id="354" name="Rectangle 1031"/>
                  <p:cNvSpPr>
                    <a:spLocks noChangeArrowheads="1"/>
                  </p:cNvSpPr>
                  <p:nvPr/>
                </p:nvSpPr>
                <p:spPr bwMode="auto">
                  <a:xfrm>
                    <a:off x="2682" y="2456"/>
                    <a:ext cx="2" cy="1383"/>
                  </a:xfrm>
                  <a:prstGeom prst="rect">
                    <a:avLst/>
                  </a:prstGeom>
                  <a:solidFill>
                    <a:srgbClr val="BFBFBF"/>
                  </a:solidFill>
                  <a:ln w="9525">
                    <a:noFill/>
                    <a:miter lim="800000"/>
                    <a:headEnd/>
                    <a:tailEnd/>
                  </a:ln>
                </p:spPr>
                <p:txBody>
                  <a:bodyPr/>
                  <a:lstStyle/>
                  <a:p>
                    <a:endParaRPr lang="en-US"/>
                  </a:p>
                </p:txBody>
              </p:sp>
              <p:sp>
                <p:nvSpPr>
                  <p:cNvPr id="355" name="Rectangle 1032"/>
                  <p:cNvSpPr>
                    <a:spLocks noChangeArrowheads="1"/>
                  </p:cNvSpPr>
                  <p:nvPr/>
                </p:nvSpPr>
                <p:spPr bwMode="auto">
                  <a:xfrm>
                    <a:off x="2684" y="2456"/>
                    <a:ext cx="0" cy="1383"/>
                  </a:xfrm>
                  <a:prstGeom prst="rect">
                    <a:avLst/>
                  </a:prstGeom>
                  <a:solidFill>
                    <a:srgbClr val="C0C0C0"/>
                  </a:solidFill>
                  <a:ln w="9525">
                    <a:noFill/>
                    <a:miter lim="800000"/>
                    <a:headEnd/>
                    <a:tailEnd/>
                  </a:ln>
                </p:spPr>
                <p:txBody>
                  <a:bodyPr/>
                  <a:lstStyle/>
                  <a:p>
                    <a:endParaRPr lang="en-US"/>
                  </a:p>
                </p:txBody>
              </p:sp>
              <p:sp>
                <p:nvSpPr>
                  <p:cNvPr id="356" name="Rectangle 1033"/>
                  <p:cNvSpPr>
                    <a:spLocks noChangeArrowheads="1"/>
                  </p:cNvSpPr>
                  <p:nvPr/>
                </p:nvSpPr>
                <p:spPr bwMode="auto">
                  <a:xfrm>
                    <a:off x="2684" y="2456"/>
                    <a:ext cx="2" cy="1383"/>
                  </a:xfrm>
                  <a:prstGeom prst="rect">
                    <a:avLst/>
                  </a:prstGeom>
                  <a:solidFill>
                    <a:srgbClr val="C1C1C1"/>
                  </a:solidFill>
                  <a:ln w="9525">
                    <a:noFill/>
                    <a:miter lim="800000"/>
                    <a:headEnd/>
                    <a:tailEnd/>
                  </a:ln>
                </p:spPr>
                <p:txBody>
                  <a:bodyPr/>
                  <a:lstStyle/>
                  <a:p>
                    <a:endParaRPr lang="en-US"/>
                  </a:p>
                </p:txBody>
              </p:sp>
              <p:sp>
                <p:nvSpPr>
                  <p:cNvPr id="357" name="Rectangle 1034"/>
                  <p:cNvSpPr>
                    <a:spLocks noChangeArrowheads="1"/>
                  </p:cNvSpPr>
                  <p:nvPr/>
                </p:nvSpPr>
                <p:spPr bwMode="auto">
                  <a:xfrm>
                    <a:off x="2686" y="2456"/>
                    <a:ext cx="0" cy="1383"/>
                  </a:xfrm>
                  <a:prstGeom prst="rect">
                    <a:avLst/>
                  </a:prstGeom>
                  <a:solidFill>
                    <a:srgbClr val="C2C2C2"/>
                  </a:solidFill>
                  <a:ln w="9525">
                    <a:noFill/>
                    <a:miter lim="800000"/>
                    <a:headEnd/>
                    <a:tailEnd/>
                  </a:ln>
                </p:spPr>
                <p:txBody>
                  <a:bodyPr/>
                  <a:lstStyle/>
                  <a:p>
                    <a:endParaRPr lang="en-US"/>
                  </a:p>
                </p:txBody>
              </p:sp>
              <p:sp>
                <p:nvSpPr>
                  <p:cNvPr id="358" name="Rectangle 1035"/>
                  <p:cNvSpPr>
                    <a:spLocks noChangeArrowheads="1"/>
                  </p:cNvSpPr>
                  <p:nvPr/>
                </p:nvSpPr>
                <p:spPr bwMode="auto">
                  <a:xfrm>
                    <a:off x="2686" y="2456"/>
                    <a:ext cx="2" cy="1383"/>
                  </a:xfrm>
                  <a:prstGeom prst="rect">
                    <a:avLst/>
                  </a:prstGeom>
                  <a:solidFill>
                    <a:srgbClr val="C3C3C3"/>
                  </a:solidFill>
                  <a:ln w="9525">
                    <a:noFill/>
                    <a:miter lim="800000"/>
                    <a:headEnd/>
                    <a:tailEnd/>
                  </a:ln>
                </p:spPr>
                <p:txBody>
                  <a:bodyPr/>
                  <a:lstStyle/>
                  <a:p>
                    <a:endParaRPr lang="en-US"/>
                  </a:p>
                </p:txBody>
              </p:sp>
              <p:sp>
                <p:nvSpPr>
                  <p:cNvPr id="359" name="Rectangle 1036"/>
                  <p:cNvSpPr>
                    <a:spLocks noChangeArrowheads="1"/>
                  </p:cNvSpPr>
                  <p:nvPr/>
                </p:nvSpPr>
                <p:spPr bwMode="auto">
                  <a:xfrm>
                    <a:off x="2688" y="2456"/>
                    <a:ext cx="0" cy="1383"/>
                  </a:xfrm>
                  <a:prstGeom prst="rect">
                    <a:avLst/>
                  </a:prstGeom>
                  <a:solidFill>
                    <a:srgbClr val="C4C4C4"/>
                  </a:solidFill>
                  <a:ln w="9525">
                    <a:noFill/>
                    <a:miter lim="800000"/>
                    <a:headEnd/>
                    <a:tailEnd/>
                  </a:ln>
                </p:spPr>
                <p:txBody>
                  <a:bodyPr/>
                  <a:lstStyle/>
                  <a:p>
                    <a:endParaRPr lang="en-US"/>
                  </a:p>
                </p:txBody>
              </p:sp>
              <p:sp>
                <p:nvSpPr>
                  <p:cNvPr id="360" name="Rectangle 1037"/>
                  <p:cNvSpPr>
                    <a:spLocks noChangeArrowheads="1"/>
                  </p:cNvSpPr>
                  <p:nvPr/>
                </p:nvSpPr>
                <p:spPr bwMode="auto">
                  <a:xfrm>
                    <a:off x="2688" y="2456"/>
                    <a:ext cx="1" cy="1383"/>
                  </a:xfrm>
                  <a:prstGeom prst="rect">
                    <a:avLst/>
                  </a:prstGeom>
                  <a:solidFill>
                    <a:srgbClr val="C5C5C5"/>
                  </a:solidFill>
                  <a:ln w="9525">
                    <a:noFill/>
                    <a:miter lim="800000"/>
                    <a:headEnd/>
                    <a:tailEnd/>
                  </a:ln>
                </p:spPr>
                <p:txBody>
                  <a:bodyPr/>
                  <a:lstStyle/>
                  <a:p>
                    <a:endParaRPr lang="en-US"/>
                  </a:p>
                </p:txBody>
              </p:sp>
              <p:sp>
                <p:nvSpPr>
                  <p:cNvPr id="361" name="Rectangle 1038"/>
                  <p:cNvSpPr>
                    <a:spLocks noChangeArrowheads="1"/>
                  </p:cNvSpPr>
                  <p:nvPr/>
                </p:nvSpPr>
                <p:spPr bwMode="auto">
                  <a:xfrm>
                    <a:off x="2689" y="2456"/>
                    <a:ext cx="0" cy="1383"/>
                  </a:xfrm>
                  <a:prstGeom prst="rect">
                    <a:avLst/>
                  </a:prstGeom>
                  <a:solidFill>
                    <a:srgbClr val="C6C6C6"/>
                  </a:solidFill>
                  <a:ln w="9525">
                    <a:noFill/>
                    <a:miter lim="800000"/>
                    <a:headEnd/>
                    <a:tailEnd/>
                  </a:ln>
                </p:spPr>
                <p:txBody>
                  <a:bodyPr/>
                  <a:lstStyle/>
                  <a:p>
                    <a:endParaRPr lang="en-US"/>
                  </a:p>
                </p:txBody>
              </p:sp>
              <p:sp>
                <p:nvSpPr>
                  <p:cNvPr id="362" name="Rectangle 1039"/>
                  <p:cNvSpPr>
                    <a:spLocks noChangeArrowheads="1"/>
                  </p:cNvSpPr>
                  <p:nvPr/>
                </p:nvSpPr>
                <p:spPr bwMode="auto">
                  <a:xfrm>
                    <a:off x="2689" y="2456"/>
                    <a:ext cx="2" cy="1383"/>
                  </a:xfrm>
                  <a:prstGeom prst="rect">
                    <a:avLst/>
                  </a:prstGeom>
                  <a:solidFill>
                    <a:srgbClr val="C7C7C7"/>
                  </a:solidFill>
                  <a:ln w="9525">
                    <a:noFill/>
                    <a:miter lim="800000"/>
                    <a:headEnd/>
                    <a:tailEnd/>
                  </a:ln>
                </p:spPr>
                <p:txBody>
                  <a:bodyPr/>
                  <a:lstStyle/>
                  <a:p>
                    <a:endParaRPr lang="en-US"/>
                  </a:p>
                </p:txBody>
              </p:sp>
              <p:sp>
                <p:nvSpPr>
                  <p:cNvPr id="363" name="Rectangle 1040"/>
                  <p:cNvSpPr>
                    <a:spLocks noChangeArrowheads="1"/>
                  </p:cNvSpPr>
                  <p:nvPr/>
                </p:nvSpPr>
                <p:spPr bwMode="auto">
                  <a:xfrm>
                    <a:off x="2691" y="2456"/>
                    <a:ext cx="0" cy="1383"/>
                  </a:xfrm>
                  <a:prstGeom prst="rect">
                    <a:avLst/>
                  </a:prstGeom>
                  <a:solidFill>
                    <a:srgbClr val="C8C8C8"/>
                  </a:solidFill>
                  <a:ln w="9525">
                    <a:noFill/>
                    <a:miter lim="800000"/>
                    <a:headEnd/>
                    <a:tailEnd/>
                  </a:ln>
                </p:spPr>
                <p:txBody>
                  <a:bodyPr/>
                  <a:lstStyle/>
                  <a:p>
                    <a:endParaRPr lang="en-US"/>
                  </a:p>
                </p:txBody>
              </p:sp>
              <p:sp>
                <p:nvSpPr>
                  <p:cNvPr id="364" name="Rectangle 1041"/>
                  <p:cNvSpPr>
                    <a:spLocks noChangeArrowheads="1"/>
                  </p:cNvSpPr>
                  <p:nvPr/>
                </p:nvSpPr>
                <p:spPr bwMode="auto">
                  <a:xfrm>
                    <a:off x="2691" y="2456"/>
                    <a:ext cx="2" cy="1383"/>
                  </a:xfrm>
                  <a:prstGeom prst="rect">
                    <a:avLst/>
                  </a:prstGeom>
                  <a:solidFill>
                    <a:srgbClr val="C9C9C9"/>
                  </a:solidFill>
                  <a:ln w="9525">
                    <a:noFill/>
                    <a:miter lim="800000"/>
                    <a:headEnd/>
                    <a:tailEnd/>
                  </a:ln>
                </p:spPr>
                <p:txBody>
                  <a:bodyPr/>
                  <a:lstStyle/>
                  <a:p>
                    <a:endParaRPr lang="en-US"/>
                  </a:p>
                </p:txBody>
              </p:sp>
              <p:sp>
                <p:nvSpPr>
                  <p:cNvPr id="365" name="Rectangle 1042"/>
                  <p:cNvSpPr>
                    <a:spLocks noChangeArrowheads="1"/>
                  </p:cNvSpPr>
                  <p:nvPr/>
                </p:nvSpPr>
                <p:spPr bwMode="auto">
                  <a:xfrm>
                    <a:off x="2693" y="2456"/>
                    <a:ext cx="0" cy="1383"/>
                  </a:xfrm>
                  <a:prstGeom prst="rect">
                    <a:avLst/>
                  </a:prstGeom>
                  <a:solidFill>
                    <a:srgbClr val="CACACA"/>
                  </a:solidFill>
                  <a:ln w="9525">
                    <a:noFill/>
                    <a:miter lim="800000"/>
                    <a:headEnd/>
                    <a:tailEnd/>
                  </a:ln>
                </p:spPr>
                <p:txBody>
                  <a:bodyPr/>
                  <a:lstStyle/>
                  <a:p>
                    <a:endParaRPr lang="en-US"/>
                  </a:p>
                </p:txBody>
              </p:sp>
              <p:sp>
                <p:nvSpPr>
                  <p:cNvPr id="366" name="Rectangle 1043"/>
                  <p:cNvSpPr>
                    <a:spLocks noChangeArrowheads="1"/>
                  </p:cNvSpPr>
                  <p:nvPr/>
                </p:nvSpPr>
                <p:spPr bwMode="auto">
                  <a:xfrm>
                    <a:off x="2693" y="2456"/>
                    <a:ext cx="2" cy="1383"/>
                  </a:xfrm>
                  <a:prstGeom prst="rect">
                    <a:avLst/>
                  </a:prstGeom>
                  <a:solidFill>
                    <a:srgbClr val="CBCBCB"/>
                  </a:solidFill>
                  <a:ln w="9525">
                    <a:noFill/>
                    <a:miter lim="800000"/>
                    <a:headEnd/>
                    <a:tailEnd/>
                  </a:ln>
                </p:spPr>
                <p:txBody>
                  <a:bodyPr/>
                  <a:lstStyle/>
                  <a:p>
                    <a:endParaRPr lang="en-US"/>
                  </a:p>
                </p:txBody>
              </p:sp>
              <p:sp>
                <p:nvSpPr>
                  <p:cNvPr id="367" name="Rectangle 1044"/>
                  <p:cNvSpPr>
                    <a:spLocks noChangeArrowheads="1"/>
                  </p:cNvSpPr>
                  <p:nvPr/>
                </p:nvSpPr>
                <p:spPr bwMode="auto">
                  <a:xfrm>
                    <a:off x="2695" y="2456"/>
                    <a:ext cx="0" cy="1383"/>
                  </a:xfrm>
                  <a:prstGeom prst="rect">
                    <a:avLst/>
                  </a:prstGeom>
                  <a:solidFill>
                    <a:srgbClr val="CCCCCC"/>
                  </a:solidFill>
                  <a:ln w="9525">
                    <a:noFill/>
                    <a:miter lim="800000"/>
                    <a:headEnd/>
                    <a:tailEnd/>
                  </a:ln>
                </p:spPr>
                <p:txBody>
                  <a:bodyPr/>
                  <a:lstStyle/>
                  <a:p>
                    <a:endParaRPr lang="en-US"/>
                  </a:p>
                </p:txBody>
              </p:sp>
              <p:sp>
                <p:nvSpPr>
                  <p:cNvPr id="368" name="Rectangle 1045"/>
                  <p:cNvSpPr>
                    <a:spLocks noChangeArrowheads="1"/>
                  </p:cNvSpPr>
                  <p:nvPr/>
                </p:nvSpPr>
                <p:spPr bwMode="auto">
                  <a:xfrm>
                    <a:off x="2695" y="2456"/>
                    <a:ext cx="1" cy="1383"/>
                  </a:xfrm>
                  <a:prstGeom prst="rect">
                    <a:avLst/>
                  </a:prstGeom>
                  <a:solidFill>
                    <a:srgbClr val="CDCDCD"/>
                  </a:solidFill>
                  <a:ln w="9525">
                    <a:noFill/>
                    <a:miter lim="800000"/>
                    <a:headEnd/>
                    <a:tailEnd/>
                  </a:ln>
                </p:spPr>
                <p:txBody>
                  <a:bodyPr/>
                  <a:lstStyle/>
                  <a:p>
                    <a:endParaRPr lang="en-US"/>
                  </a:p>
                </p:txBody>
              </p:sp>
              <p:sp>
                <p:nvSpPr>
                  <p:cNvPr id="369" name="Rectangle 1046"/>
                  <p:cNvSpPr>
                    <a:spLocks noChangeArrowheads="1"/>
                  </p:cNvSpPr>
                  <p:nvPr/>
                </p:nvSpPr>
                <p:spPr bwMode="auto">
                  <a:xfrm>
                    <a:off x="2696" y="2456"/>
                    <a:ext cx="0" cy="1383"/>
                  </a:xfrm>
                  <a:prstGeom prst="rect">
                    <a:avLst/>
                  </a:prstGeom>
                  <a:solidFill>
                    <a:srgbClr val="CECECE"/>
                  </a:solidFill>
                  <a:ln w="9525">
                    <a:noFill/>
                    <a:miter lim="800000"/>
                    <a:headEnd/>
                    <a:tailEnd/>
                  </a:ln>
                </p:spPr>
                <p:txBody>
                  <a:bodyPr/>
                  <a:lstStyle/>
                  <a:p>
                    <a:endParaRPr lang="en-US"/>
                  </a:p>
                </p:txBody>
              </p:sp>
              <p:sp>
                <p:nvSpPr>
                  <p:cNvPr id="370" name="Rectangle 1047"/>
                  <p:cNvSpPr>
                    <a:spLocks noChangeArrowheads="1"/>
                  </p:cNvSpPr>
                  <p:nvPr/>
                </p:nvSpPr>
                <p:spPr bwMode="auto">
                  <a:xfrm>
                    <a:off x="2696" y="2456"/>
                    <a:ext cx="2" cy="1383"/>
                  </a:xfrm>
                  <a:prstGeom prst="rect">
                    <a:avLst/>
                  </a:prstGeom>
                  <a:solidFill>
                    <a:srgbClr val="CFCFCF"/>
                  </a:solidFill>
                  <a:ln w="9525">
                    <a:noFill/>
                    <a:miter lim="800000"/>
                    <a:headEnd/>
                    <a:tailEnd/>
                  </a:ln>
                </p:spPr>
                <p:txBody>
                  <a:bodyPr/>
                  <a:lstStyle/>
                  <a:p>
                    <a:endParaRPr lang="en-US"/>
                  </a:p>
                </p:txBody>
              </p:sp>
              <p:sp>
                <p:nvSpPr>
                  <p:cNvPr id="371" name="Rectangle 1048"/>
                  <p:cNvSpPr>
                    <a:spLocks noChangeArrowheads="1"/>
                  </p:cNvSpPr>
                  <p:nvPr/>
                </p:nvSpPr>
                <p:spPr bwMode="auto">
                  <a:xfrm>
                    <a:off x="2698" y="2456"/>
                    <a:ext cx="2" cy="1383"/>
                  </a:xfrm>
                  <a:prstGeom prst="rect">
                    <a:avLst/>
                  </a:prstGeom>
                  <a:solidFill>
                    <a:srgbClr val="D0D0D0"/>
                  </a:solidFill>
                  <a:ln w="9525">
                    <a:noFill/>
                    <a:miter lim="800000"/>
                    <a:headEnd/>
                    <a:tailEnd/>
                  </a:ln>
                </p:spPr>
                <p:txBody>
                  <a:bodyPr/>
                  <a:lstStyle/>
                  <a:p>
                    <a:endParaRPr lang="en-US"/>
                  </a:p>
                </p:txBody>
              </p:sp>
              <p:sp>
                <p:nvSpPr>
                  <p:cNvPr id="372" name="Rectangle 1049"/>
                  <p:cNvSpPr>
                    <a:spLocks noChangeArrowheads="1"/>
                  </p:cNvSpPr>
                  <p:nvPr/>
                </p:nvSpPr>
                <p:spPr bwMode="auto">
                  <a:xfrm>
                    <a:off x="2700" y="2456"/>
                    <a:ext cx="0" cy="1383"/>
                  </a:xfrm>
                  <a:prstGeom prst="rect">
                    <a:avLst/>
                  </a:prstGeom>
                  <a:solidFill>
                    <a:srgbClr val="D1D1D1"/>
                  </a:solidFill>
                  <a:ln w="9525">
                    <a:noFill/>
                    <a:miter lim="800000"/>
                    <a:headEnd/>
                    <a:tailEnd/>
                  </a:ln>
                </p:spPr>
                <p:txBody>
                  <a:bodyPr/>
                  <a:lstStyle/>
                  <a:p>
                    <a:endParaRPr lang="en-US"/>
                  </a:p>
                </p:txBody>
              </p:sp>
              <p:sp>
                <p:nvSpPr>
                  <p:cNvPr id="373" name="Rectangle 1050"/>
                  <p:cNvSpPr>
                    <a:spLocks noChangeArrowheads="1"/>
                  </p:cNvSpPr>
                  <p:nvPr/>
                </p:nvSpPr>
                <p:spPr bwMode="auto">
                  <a:xfrm>
                    <a:off x="2700" y="2456"/>
                    <a:ext cx="2" cy="1383"/>
                  </a:xfrm>
                  <a:prstGeom prst="rect">
                    <a:avLst/>
                  </a:prstGeom>
                  <a:solidFill>
                    <a:srgbClr val="D2D2D2"/>
                  </a:solidFill>
                  <a:ln w="9525">
                    <a:noFill/>
                    <a:miter lim="800000"/>
                    <a:headEnd/>
                    <a:tailEnd/>
                  </a:ln>
                </p:spPr>
                <p:txBody>
                  <a:bodyPr/>
                  <a:lstStyle/>
                  <a:p>
                    <a:endParaRPr lang="en-US"/>
                  </a:p>
                </p:txBody>
              </p:sp>
              <p:sp>
                <p:nvSpPr>
                  <p:cNvPr id="374" name="Rectangle 1051"/>
                  <p:cNvSpPr>
                    <a:spLocks noChangeArrowheads="1"/>
                  </p:cNvSpPr>
                  <p:nvPr/>
                </p:nvSpPr>
                <p:spPr bwMode="auto">
                  <a:xfrm>
                    <a:off x="2702" y="2456"/>
                    <a:ext cx="0" cy="1383"/>
                  </a:xfrm>
                  <a:prstGeom prst="rect">
                    <a:avLst/>
                  </a:prstGeom>
                  <a:solidFill>
                    <a:srgbClr val="D3D3D3"/>
                  </a:solidFill>
                  <a:ln w="9525">
                    <a:noFill/>
                    <a:miter lim="800000"/>
                    <a:headEnd/>
                    <a:tailEnd/>
                  </a:ln>
                </p:spPr>
                <p:txBody>
                  <a:bodyPr/>
                  <a:lstStyle/>
                  <a:p>
                    <a:endParaRPr lang="en-US"/>
                  </a:p>
                </p:txBody>
              </p:sp>
              <p:sp>
                <p:nvSpPr>
                  <p:cNvPr id="375" name="Rectangle 1052"/>
                  <p:cNvSpPr>
                    <a:spLocks noChangeArrowheads="1"/>
                  </p:cNvSpPr>
                  <p:nvPr/>
                </p:nvSpPr>
                <p:spPr bwMode="auto">
                  <a:xfrm>
                    <a:off x="2702" y="2456"/>
                    <a:ext cx="1" cy="1383"/>
                  </a:xfrm>
                  <a:prstGeom prst="rect">
                    <a:avLst/>
                  </a:prstGeom>
                  <a:solidFill>
                    <a:srgbClr val="D4D4D4"/>
                  </a:solidFill>
                  <a:ln w="9525">
                    <a:noFill/>
                    <a:miter lim="800000"/>
                    <a:headEnd/>
                    <a:tailEnd/>
                  </a:ln>
                </p:spPr>
                <p:txBody>
                  <a:bodyPr/>
                  <a:lstStyle/>
                  <a:p>
                    <a:endParaRPr lang="en-US"/>
                  </a:p>
                </p:txBody>
              </p:sp>
              <p:sp>
                <p:nvSpPr>
                  <p:cNvPr id="376" name="Rectangle 1053"/>
                  <p:cNvSpPr>
                    <a:spLocks noChangeArrowheads="1"/>
                  </p:cNvSpPr>
                  <p:nvPr/>
                </p:nvSpPr>
                <p:spPr bwMode="auto">
                  <a:xfrm>
                    <a:off x="2703" y="2456"/>
                    <a:ext cx="0" cy="1383"/>
                  </a:xfrm>
                  <a:prstGeom prst="rect">
                    <a:avLst/>
                  </a:prstGeom>
                  <a:solidFill>
                    <a:srgbClr val="D5D5D5"/>
                  </a:solidFill>
                  <a:ln w="9525">
                    <a:noFill/>
                    <a:miter lim="800000"/>
                    <a:headEnd/>
                    <a:tailEnd/>
                  </a:ln>
                </p:spPr>
                <p:txBody>
                  <a:bodyPr/>
                  <a:lstStyle/>
                  <a:p>
                    <a:endParaRPr lang="en-US"/>
                  </a:p>
                </p:txBody>
              </p:sp>
              <p:sp>
                <p:nvSpPr>
                  <p:cNvPr id="377" name="Rectangle 1054"/>
                  <p:cNvSpPr>
                    <a:spLocks noChangeArrowheads="1"/>
                  </p:cNvSpPr>
                  <p:nvPr/>
                </p:nvSpPr>
                <p:spPr bwMode="auto">
                  <a:xfrm>
                    <a:off x="2703" y="2456"/>
                    <a:ext cx="2" cy="1383"/>
                  </a:xfrm>
                  <a:prstGeom prst="rect">
                    <a:avLst/>
                  </a:prstGeom>
                  <a:solidFill>
                    <a:srgbClr val="D6D6D6"/>
                  </a:solidFill>
                  <a:ln w="9525">
                    <a:noFill/>
                    <a:miter lim="800000"/>
                    <a:headEnd/>
                    <a:tailEnd/>
                  </a:ln>
                </p:spPr>
                <p:txBody>
                  <a:bodyPr/>
                  <a:lstStyle/>
                  <a:p>
                    <a:endParaRPr lang="en-US"/>
                  </a:p>
                </p:txBody>
              </p:sp>
              <p:sp>
                <p:nvSpPr>
                  <p:cNvPr id="378" name="Rectangle 1055"/>
                  <p:cNvSpPr>
                    <a:spLocks noChangeArrowheads="1"/>
                  </p:cNvSpPr>
                  <p:nvPr/>
                </p:nvSpPr>
                <p:spPr bwMode="auto">
                  <a:xfrm>
                    <a:off x="2705" y="2456"/>
                    <a:ext cx="0" cy="1383"/>
                  </a:xfrm>
                  <a:prstGeom prst="rect">
                    <a:avLst/>
                  </a:prstGeom>
                  <a:solidFill>
                    <a:srgbClr val="D7D7D7"/>
                  </a:solidFill>
                  <a:ln w="9525">
                    <a:noFill/>
                    <a:miter lim="800000"/>
                    <a:headEnd/>
                    <a:tailEnd/>
                  </a:ln>
                </p:spPr>
                <p:txBody>
                  <a:bodyPr/>
                  <a:lstStyle/>
                  <a:p>
                    <a:endParaRPr lang="en-US"/>
                  </a:p>
                </p:txBody>
              </p:sp>
              <p:sp>
                <p:nvSpPr>
                  <p:cNvPr id="379" name="Rectangle 1056"/>
                  <p:cNvSpPr>
                    <a:spLocks noChangeArrowheads="1"/>
                  </p:cNvSpPr>
                  <p:nvPr/>
                </p:nvSpPr>
                <p:spPr bwMode="auto">
                  <a:xfrm>
                    <a:off x="2705" y="2456"/>
                    <a:ext cx="2" cy="1383"/>
                  </a:xfrm>
                  <a:prstGeom prst="rect">
                    <a:avLst/>
                  </a:prstGeom>
                  <a:solidFill>
                    <a:srgbClr val="D8D8D8"/>
                  </a:solidFill>
                  <a:ln w="9525">
                    <a:noFill/>
                    <a:miter lim="800000"/>
                    <a:headEnd/>
                    <a:tailEnd/>
                  </a:ln>
                </p:spPr>
                <p:txBody>
                  <a:bodyPr/>
                  <a:lstStyle/>
                  <a:p>
                    <a:endParaRPr lang="en-US"/>
                  </a:p>
                </p:txBody>
              </p:sp>
              <p:sp>
                <p:nvSpPr>
                  <p:cNvPr id="380" name="Rectangle 1057"/>
                  <p:cNvSpPr>
                    <a:spLocks noChangeArrowheads="1"/>
                  </p:cNvSpPr>
                  <p:nvPr/>
                </p:nvSpPr>
                <p:spPr bwMode="auto">
                  <a:xfrm>
                    <a:off x="2707" y="2456"/>
                    <a:ext cx="0" cy="1383"/>
                  </a:xfrm>
                  <a:prstGeom prst="rect">
                    <a:avLst/>
                  </a:prstGeom>
                  <a:solidFill>
                    <a:srgbClr val="D9D9D9"/>
                  </a:solidFill>
                  <a:ln w="9525">
                    <a:noFill/>
                    <a:miter lim="800000"/>
                    <a:headEnd/>
                    <a:tailEnd/>
                  </a:ln>
                </p:spPr>
                <p:txBody>
                  <a:bodyPr/>
                  <a:lstStyle/>
                  <a:p>
                    <a:endParaRPr lang="en-US"/>
                  </a:p>
                </p:txBody>
              </p:sp>
              <p:sp>
                <p:nvSpPr>
                  <p:cNvPr id="381" name="Rectangle 1058"/>
                  <p:cNvSpPr>
                    <a:spLocks noChangeArrowheads="1"/>
                  </p:cNvSpPr>
                  <p:nvPr/>
                </p:nvSpPr>
                <p:spPr bwMode="auto">
                  <a:xfrm>
                    <a:off x="2707" y="2456"/>
                    <a:ext cx="2" cy="1383"/>
                  </a:xfrm>
                  <a:prstGeom prst="rect">
                    <a:avLst/>
                  </a:prstGeom>
                  <a:solidFill>
                    <a:srgbClr val="DADADA"/>
                  </a:solidFill>
                  <a:ln w="9525">
                    <a:noFill/>
                    <a:miter lim="800000"/>
                    <a:headEnd/>
                    <a:tailEnd/>
                  </a:ln>
                </p:spPr>
                <p:txBody>
                  <a:bodyPr/>
                  <a:lstStyle/>
                  <a:p>
                    <a:endParaRPr lang="en-US"/>
                  </a:p>
                </p:txBody>
              </p:sp>
              <p:sp>
                <p:nvSpPr>
                  <p:cNvPr id="382" name="Rectangle 1059"/>
                  <p:cNvSpPr>
                    <a:spLocks noChangeArrowheads="1"/>
                  </p:cNvSpPr>
                  <p:nvPr/>
                </p:nvSpPr>
                <p:spPr bwMode="auto">
                  <a:xfrm>
                    <a:off x="2709" y="2456"/>
                    <a:ext cx="0" cy="1383"/>
                  </a:xfrm>
                  <a:prstGeom prst="rect">
                    <a:avLst/>
                  </a:prstGeom>
                  <a:solidFill>
                    <a:srgbClr val="DBDBDB"/>
                  </a:solidFill>
                  <a:ln w="9525">
                    <a:noFill/>
                    <a:miter lim="800000"/>
                    <a:headEnd/>
                    <a:tailEnd/>
                  </a:ln>
                </p:spPr>
                <p:txBody>
                  <a:bodyPr/>
                  <a:lstStyle/>
                  <a:p>
                    <a:endParaRPr lang="en-US"/>
                  </a:p>
                </p:txBody>
              </p:sp>
              <p:sp>
                <p:nvSpPr>
                  <p:cNvPr id="383" name="Rectangle 1060"/>
                  <p:cNvSpPr>
                    <a:spLocks noChangeArrowheads="1"/>
                  </p:cNvSpPr>
                  <p:nvPr/>
                </p:nvSpPr>
                <p:spPr bwMode="auto">
                  <a:xfrm>
                    <a:off x="2709" y="2456"/>
                    <a:ext cx="1" cy="1383"/>
                  </a:xfrm>
                  <a:prstGeom prst="rect">
                    <a:avLst/>
                  </a:prstGeom>
                  <a:solidFill>
                    <a:srgbClr val="DCDCDC"/>
                  </a:solidFill>
                  <a:ln w="9525">
                    <a:noFill/>
                    <a:miter lim="800000"/>
                    <a:headEnd/>
                    <a:tailEnd/>
                  </a:ln>
                </p:spPr>
                <p:txBody>
                  <a:bodyPr/>
                  <a:lstStyle/>
                  <a:p>
                    <a:endParaRPr lang="en-US"/>
                  </a:p>
                </p:txBody>
              </p:sp>
              <p:sp>
                <p:nvSpPr>
                  <p:cNvPr id="384" name="Rectangle 1061"/>
                  <p:cNvSpPr>
                    <a:spLocks noChangeArrowheads="1"/>
                  </p:cNvSpPr>
                  <p:nvPr/>
                </p:nvSpPr>
                <p:spPr bwMode="auto">
                  <a:xfrm>
                    <a:off x="2710" y="2456"/>
                    <a:ext cx="0" cy="1383"/>
                  </a:xfrm>
                  <a:prstGeom prst="rect">
                    <a:avLst/>
                  </a:prstGeom>
                  <a:solidFill>
                    <a:srgbClr val="DDDDDD"/>
                  </a:solidFill>
                  <a:ln w="9525">
                    <a:noFill/>
                    <a:miter lim="800000"/>
                    <a:headEnd/>
                    <a:tailEnd/>
                  </a:ln>
                </p:spPr>
                <p:txBody>
                  <a:bodyPr/>
                  <a:lstStyle/>
                  <a:p>
                    <a:endParaRPr lang="en-US"/>
                  </a:p>
                </p:txBody>
              </p:sp>
              <p:sp>
                <p:nvSpPr>
                  <p:cNvPr id="385" name="Rectangle 1062"/>
                  <p:cNvSpPr>
                    <a:spLocks noChangeArrowheads="1"/>
                  </p:cNvSpPr>
                  <p:nvPr/>
                </p:nvSpPr>
                <p:spPr bwMode="auto">
                  <a:xfrm>
                    <a:off x="2710" y="2456"/>
                    <a:ext cx="2" cy="1383"/>
                  </a:xfrm>
                  <a:prstGeom prst="rect">
                    <a:avLst/>
                  </a:prstGeom>
                  <a:solidFill>
                    <a:srgbClr val="DEDEDE"/>
                  </a:solidFill>
                  <a:ln w="9525">
                    <a:noFill/>
                    <a:miter lim="800000"/>
                    <a:headEnd/>
                    <a:tailEnd/>
                  </a:ln>
                </p:spPr>
                <p:txBody>
                  <a:bodyPr/>
                  <a:lstStyle/>
                  <a:p>
                    <a:endParaRPr lang="en-US"/>
                  </a:p>
                </p:txBody>
              </p:sp>
              <p:sp>
                <p:nvSpPr>
                  <p:cNvPr id="386" name="Rectangle 1063"/>
                  <p:cNvSpPr>
                    <a:spLocks noChangeArrowheads="1"/>
                  </p:cNvSpPr>
                  <p:nvPr/>
                </p:nvSpPr>
                <p:spPr bwMode="auto">
                  <a:xfrm>
                    <a:off x="2712" y="2456"/>
                    <a:ext cx="0" cy="1383"/>
                  </a:xfrm>
                  <a:prstGeom prst="rect">
                    <a:avLst/>
                  </a:prstGeom>
                  <a:solidFill>
                    <a:srgbClr val="DFDFDF"/>
                  </a:solidFill>
                  <a:ln w="9525">
                    <a:noFill/>
                    <a:miter lim="800000"/>
                    <a:headEnd/>
                    <a:tailEnd/>
                  </a:ln>
                </p:spPr>
                <p:txBody>
                  <a:bodyPr/>
                  <a:lstStyle/>
                  <a:p>
                    <a:endParaRPr lang="en-US"/>
                  </a:p>
                </p:txBody>
              </p:sp>
              <p:sp>
                <p:nvSpPr>
                  <p:cNvPr id="387" name="Rectangle 1064"/>
                  <p:cNvSpPr>
                    <a:spLocks noChangeArrowheads="1"/>
                  </p:cNvSpPr>
                  <p:nvPr/>
                </p:nvSpPr>
                <p:spPr bwMode="auto">
                  <a:xfrm>
                    <a:off x="2712" y="2456"/>
                    <a:ext cx="2" cy="1383"/>
                  </a:xfrm>
                  <a:prstGeom prst="rect">
                    <a:avLst/>
                  </a:prstGeom>
                  <a:solidFill>
                    <a:srgbClr val="E0E0E0"/>
                  </a:solidFill>
                  <a:ln w="9525">
                    <a:noFill/>
                    <a:miter lim="800000"/>
                    <a:headEnd/>
                    <a:tailEnd/>
                  </a:ln>
                </p:spPr>
                <p:txBody>
                  <a:bodyPr/>
                  <a:lstStyle/>
                  <a:p>
                    <a:endParaRPr lang="en-US"/>
                  </a:p>
                </p:txBody>
              </p:sp>
              <p:sp>
                <p:nvSpPr>
                  <p:cNvPr id="388" name="Rectangle 1065"/>
                  <p:cNvSpPr>
                    <a:spLocks noChangeArrowheads="1"/>
                  </p:cNvSpPr>
                  <p:nvPr/>
                </p:nvSpPr>
                <p:spPr bwMode="auto">
                  <a:xfrm>
                    <a:off x="2714" y="2456"/>
                    <a:ext cx="0" cy="1383"/>
                  </a:xfrm>
                  <a:prstGeom prst="rect">
                    <a:avLst/>
                  </a:prstGeom>
                  <a:solidFill>
                    <a:srgbClr val="E1E1E1"/>
                  </a:solidFill>
                  <a:ln w="9525">
                    <a:noFill/>
                    <a:miter lim="800000"/>
                    <a:headEnd/>
                    <a:tailEnd/>
                  </a:ln>
                </p:spPr>
                <p:txBody>
                  <a:bodyPr/>
                  <a:lstStyle/>
                  <a:p>
                    <a:endParaRPr lang="en-US"/>
                  </a:p>
                </p:txBody>
              </p:sp>
              <p:sp>
                <p:nvSpPr>
                  <p:cNvPr id="389" name="Rectangle 1066"/>
                  <p:cNvSpPr>
                    <a:spLocks noChangeArrowheads="1"/>
                  </p:cNvSpPr>
                  <p:nvPr/>
                </p:nvSpPr>
                <p:spPr bwMode="auto">
                  <a:xfrm>
                    <a:off x="2714" y="2456"/>
                    <a:ext cx="2" cy="1383"/>
                  </a:xfrm>
                  <a:prstGeom prst="rect">
                    <a:avLst/>
                  </a:prstGeom>
                  <a:solidFill>
                    <a:srgbClr val="E2E2E2"/>
                  </a:solidFill>
                  <a:ln w="9525">
                    <a:noFill/>
                    <a:miter lim="800000"/>
                    <a:headEnd/>
                    <a:tailEnd/>
                  </a:ln>
                </p:spPr>
                <p:txBody>
                  <a:bodyPr/>
                  <a:lstStyle/>
                  <a:p>
                    <a:endParaRPr lang="en-US"/>
                  </a:p>
                </p:txBody>
              </p:sp>
              <p:sp>
                <p:nvSpPr>
                  <p:cNvPr id="390" name="Rectangle 1067"/>
                  <p:cNvSpPr>
                    <a:spLocks noChangeArrowheads="1"/>
                  </p:cNvSpPr>
                  <p:nvPr/>
                </p:nvSpPr>
                <p:spPr bwMode="auto">
                  <a:xfrm>
                    <a:off x="2716" y="2456"/>
                    <a:ext cx="0" cy="1383"/>
                  </a:xfrm>
                  <a:prstGeom prst="rect">
                    <a:avLst/>
                  </a:prstGeom>
                  <a:solidFill>
                    <a:srgbClr val="E3E3E3"/>
                  </a:solidFill>
                  <a:ln w="9525">
                    <a:noFill/>
                    <a:miter lim="800000"/>
                    <a:headEnd/>
                    <a:tailEnd/>
                  </a:ln>
                </p:spPr>
                <p:txBody>
                  <a:bodyPr/>
                  <a:lstStyle/>
                  <a:p>
                    <a:endParaRPr lang="en-US"/>
                  </a:p>
                </p:txBody>
              </p:sp>
              <p:sp>
                <p:nvSpPr>
                  <p:cNvPr id="391" name="Rectangle 1068"/>
                  <p:cNvSpPr>
                    <a:spLocks noChangeArrowheads="1"/>
                  </p:cNvSpPr>
                  <p:nvPr/>
                </p:nvSpPr>
                <p:spPr bwMode="auto">
                  <a:xfrm>
                    <a:off x="2716" y="2456"/>
                    <a:ext cx="1" cy="1383"/>
                  </a:xfrm>
                  <a:prstGeom prst="rect">
                    <a:avLst/>
                  </a:prstGeom>
                  <a:solidFill>
                    <a:srgbClr val="E4E4E4"/>
                  </a:solidFill>
                  <a:ln w="9525">
                    <a:noFill/>
                    <a:miter lim="800000"/>
                    <a:headEnd/>
                    <a:tailEnd/>
                  </a:ln>
                </p:spPr>
                <p:txBody>
                  <a:bodyPr/>
                  <a:lstStyle/>
                  <a:p>
                    <a:endParaRPr lang="en-US"/>
                  </a:p>
                </p:txBody>
              </p:sp>
              <p:sp>
                <p:nvSpPr>
                  <p:cNvPr id="392" name="Rectangle 1069"/>
                  <p:cNvSpPr>
                    <a:spLocks noChangeArrowheads="1"/>
                  </p:cNvSpPr>
                  <p:nvPr/>
                </p:nvSpPr>
                <p:spPr bwMode="auto">
                  <a:xfrm>
                    <a:off x="2717" y="2456"/>
                    <a:ext cx="0" cy="1383"/>
                  </a:xfrm>
                  <a:prstGeom prst="rect">
                    <a:avLst/>
                  </a:prstGeom>
                  <a:solidFill>
                    <a:srgbClr val="E5E5E5"/>
                  </a:solidFill>
                  <a:ln w="9525">
                    <a:noFill/>
                    <a:miter lim="800000"/>
                    <a:headEnd/>
                    <a:tailEnd/>
                  </a:ln>
                </p:spPr>
                <p:txBody>
                  <a:bodyPr/>
                  <a:lstStyle/>
                  <a:p>
                    <a:endParaRPr lang="en-US"/>
                  </a:p>
                </p:txBody>
              </p:sp>
              <p:sp>
                <p:nvSpPr>
                  <p:cNvPr id="393" name="Rectangle 1070"/>
                  <p:cNvSpPr>
                    <a:spLocks noChangeArrowheads="1"/>
                  </p:cNvSpPr>
                  <p:nvPr/>
                </p:nvSpPr>
                <p:spPr bwMode="auto">
                  <a:xfrm>
                    <a:off x="2717" y="2456"/>
                    <a:ext cx="2" cy="1383"/>
                  </a:xfrm>
                  <a:prstGeom prst="rect">
                    <a:avLst/>
                  </a:prstGeom>
                  <a:solidFill>
                    <a:srgbClr val="E6E6E6"/>
                  </a:solidFill>
                  <a:ln w="9525">
                    <a:noFill/>
                    <a:miter lim="800000"/>
                    <a:headEnd/>
                    <a:tailEnd/>
                  </a:ln>
                </p:spPr>
                <p:txBody>
                  <a:bodyPr/>
                  <a:lstStyle/>
                  <a:p>
                    <a:endParaRPr lang="en-US"/>
                  </a:p>
                </p:txBody>
              </p:sp>
              <p:sp>
                <p:nvSpPr>
                  <p:cNvPr id="394" name="Rectangle 1071"/>
                  <p:cNvSpPr>
                    <a:spLocks noChangeArrowheads="1"/>
                  </p:cNvSpPr>
                  <p:nvPr/>
                </p:nvSpPr>
                <p:spPr bwMode="auto">
                  <a:xfrm>
                    <a:off x="2719" y="2456"/>
                    <a:ext cx="2" cy="1383"/>
                  </a:xfrm>
                  <a:prstGeom prst="rect">
                    <a:avLst/>
                  </a:prstGeom>
                  <a:solidFill>
                    <a:srgbClr val="E7E7E7"/>
                  </a:solidFill>
                  <a:ln w="9525">
                    <a:noFill/>
                    <a:miter lim="800000"/>
                    <a:headEnd/>
                    <a:tailEnd/>
                  </a:ln>
                </p:spPr>
                <p:txBody>
                  <a:bodyPr/>
                  <a:lstStyle/>
                  <a:p>
                    <a:endParaRPr lang="en-US"/>
                  </a:p>
                </p:txBody>
              </p:sp>
              <p:sp>
                <p:nvSpPr>
                  <p:cNvPr id="395" name="Rectangle 1072"/>
                  <p:cNvSpPr>
                    <a:spLocks noChangeArrowheads="1"/>
                  </p:cNvSpPr>
                  <p:nvPr/>
                </p:nvSpPr>
                <p:spPr bwMode="auto">
                  <a:xfrm>
                    <a:off x="2721" y="2456"/>
                    <a:ext cx="0" cy="1383"/>
                  </a:xfrm>
                  <a:prstGeom prst="rect">
                    <a:avLst/>
                  </a:prstGeom>
                  <a:solidFill>
                    <a:srgbClr val="E8E8E8"/>
                  </a:solidFill>
                  <a:ln w="9525">
                    <a:noFill/>
                    <a:miter lim="800000"/>
                    <a:headEnd/>
                    <a:tailEnd/>
                  </a:ln>
                </p:spPr>
                <p:txBody>
                  <a:bodyPr/>
                  <a:lstStyle/>
                  <a:p>
                    <a:endParaRPr lang="en-US"/>
                  </a:p>
                </p:txBody>
              </p:sp>
              <p:sp>
                <p:nvSpPr>
                  <p:cNvPr id="396" name="Rectangle 1073"/>
                  <p:cNvSpPr>
                    <a:spLocks noChangeArrowheads="1"/>
                  </p:cNvSpPr>
                  <p:nvPr/>
                </p:nvSpPr>
                <p:spPr bwMode="auto">
                  <a:xfrm>
                    <a:off x="2721" y="2456"/>
                    <a:ext cx="2" cy="1383"/>
                  </a:xfrm>
                  <a:prstGeom prst="rect">
                    <a:avLst/>
                  </a:prstGeom>
                  <a:solidFill>
                    <a:srgbClr val="E9E9E9"/>
                  </a:solidFill>
                  <a:ln w="9525">
                    <a:noFill/>
                    <a:miter lim="800000"/>
                    <a:headEnd/>
                    <a:tailEnd/>
                  </a:ln>
                </p:spPr>
                <p:txBody>
                  <a:bodyPr/>
                  <a:lstStyle/>
                  <a:p>
                    <a:endParaRPr lang="en-US"/>
                  </a:p>
                </p:txBody>
              </p:sp>
              <p:sp>
                <p:nvSpPr>
                  <p:cNvPr id="397" name="Rectangle 1074"/>
                  <p:cNvSpPr>
                    <a:spLocks noChangeArrowheads="1"/>
                  </p:cNvSpPr>
                  <p:nvPr/>
                </p:nvSpPr>
                <p:spPr bwMode="auto">
                  <a:xfrm>
                    <a:off x="2723" y="2456"/>
                    <a:ext cx="0" cy="1383"/>
                  </a:xfrm>
                  <a:prstGeom prst="rect">
                    <a:avLst/>
                  </a:prstGeom>
                  <a:solidFill>
                    <a:srgbClr val="EAEAEA"/>
                  </a:solidFill>
                  <a:ln w="9525">
                    <a:noFill/>
                    <a:miter lim="800000"/>
                    <a:headEnd/>
                    <a:tailEnd/>
                  </a:ln>
                </p:spPr>
                <p:txBody>
                  <a:bodyPr/>
                  <a:lstStyle/>
                  <a:p>
                    <a:endParaRPr lang="en-US"/>
                  </a:p>
                </p:txBody>
              </p:sp>
              <p:sp>
                <p:nvSpPr>
                  <p:cNvPr id="398" name="Rectangle 1075"/>
                  <p:cNvSpPr>
                    <a:spLocks noChangeArrowheads="1"/>
                  </p:cNvSpPr>
                  <p:nvPr/>
                </p:nvSpPr>
                <p:spPr bwMode="auto">
                  <a:xfrm>
                    <a:off x="2723" y="2456"/>
                    <a:ext cx="1" cy="1383"/>
                  </a:xfrm>
                  <a:prstGeom prst="rect">
                    <a:avLst/>
                  </a:prstGeom>
                  <a:solidFill>
                    <a:srgbClr val="EBEBEB"/>
                  </a:solidFill>
                  <a:ln w="9525">
                    <a:noFill/>
                    <a:miter lim="800000"/>
                    <a:headEnd/>
                    <a:tailEnd/>
                  </a:ln>
                </p:spPr>
                <p:txBody>
                  <a:bodyPr/>
                  <a:lstStyle/>
                  <a:p>
                    <a:endParaRPr lang="en-US"/>
                  </a:p>
                </p:txBody>
              </p:sp>
              <p:sp>
                <p:nvSpPr>
                  <p:cNvPr id="399" name="Rectangle 1076"/>
                  <p:cNvSpPr>
                    <a:spLocks noChangeArrowheads="1"/>
                  </p:cNvSpPr>
                  <p:nvPr/>
                </p:nvSpPr>
                <p:spPr bwMode="auto">
                  <a:xfrm>
                    <a:off x="2724" y="2456"/>
                    <a:ext cx="0" cy="1383"/>
                  </a:xfrm>
                  <a:prstGeom prst="rect">
                    <a:avLst/>
                  </a:prstGeom>
                  <a:solidFill>
                    <a:srgbClr val="ECECEC"/>
                  </a:solidFill>
                  <a:ln w="9525">
                    <a:noFill/>
                    <a:miter lim="800000"/>
                    <a:headEnd/>
                    <a:tailEnd/>
                  </a:ln>
                </p:spPr>
                <p:txBody>
                  <a:bodyPr/>
                  <a:lstStyle/>
                  <a:p>
                    <a:endParaRPr lang="en-US"/>
                  </a:p>
                </p:txBody>
              </p:sp>
              <p:sp>
                <p:nvSpPr>
                  <p:cNvPr id="400" name="Rectangle 1077"/>
                  <p:cNvSpPr>
                    <a:spLocks noChangeArrowheads="1"/>
                  </p:cNvSpPr>
                  <p:nvPr/>
                </p:nvSpPr>
                <p:spPr bwMode="auto">
                  <a:xfrm>
                    <a:off x="2724" y="2456"/>
                    <a:ext cx="2" cy="1383"/>
                  </a:xfrm>
                  <a:prstGeom prst="rect">
                    <a:avLst/>
                  </a:prstGeom>
                  <a:solidFill>
                    <a:srgbClr val="EDEDED"/>
                  </a:solidFill>
                  <a:ln w="9525">
                    <a:noFill/>
                    <a:miter lim="800000"/>
                    <a:headEnd/>
                    <a:tailEnd/>
                  </a:ln>
                </p:spPr>
                <p:txBody>
                  <a:bodyPr/>
                  <a:lstStyle/>
                  <a:p>
                    <a:endParaRPr lang="en-US"/>
                  </a:p>
                </p:txBody>
              </p:sp>
              <p:sp>
                <p:nvSpPr>
                  <p:cNvPr id="401" name="Rectangle 1078"/>
                  <p:cNvSpPr>
                    <a:spLocks noChangeArrowheads="1"/>
                  </p:cNvSpPr>
                  <p:nvPr/>
                </p:nvSpPr>
                <p:spPr bwMode="auto">
                  <a:xfrm>
                    <a:off x="2726" y="2456"/>
                    <a:ext cx="0" cy="1383"/>
                  </a:xfrm>
                  <a:prstGeom prst="rect">
                    <a:avLst/>
                  </a:prstGeom>
                  <a:solidFill>
                    <a:srgbClr val="EEEEEE"/>
                  </a:solidFill>
                  <a:ln w="9525">
                    <a:noFill/>
                    <a:miter lim="800000"/>
                    <a:headEnd/>
                    <a:tailEnd/>
                  </a:ln>
                </p:spPr>
                <p:txBody>
                  <a:bodyPr/>
                  <a:lstStyle/>
                  <a:p>
                    <a:endParaRPr lang="en-US"/>
                  </a:p>
                </p:txBody>
              </p:sp>
              <p:sp>
                <p:nvSpPr>
                  <p:cNvPr id="402" name="Rectangle 1079"/>
                  <p:cNvSpPr>
                    <a:spLocks noChangeArrowheads="1"/>
                  </p:cNvSpPr>
                  <p:nvPr/>
                </p:nvSpPr>
                <p:spPr bwMode="auto">
                  <a:xfrm>
                    <a:off x="2726" y="2456"/>
                    <a:ext cx="2" cy="1383"/>
                  </a:xfrm>
                  <a:prstGeom prst="rect">
                    <a:avLst/>
                  </a:prstGeom>
                  <a:solidFill>
                    <a:srgbClr val="EFEFEF"/>
                  </a:solidFill>
                  <a:ln w="9525">
                    <a:noFill/>
                    <a:miter lim="800000"/>
                    <a:headEnd/>
                    <a:tailEnd/>
                  </a:ln>
                </p:spPr>
                <p:txBody>
                  <a:bodyPr/>
                  <a:lstStyle/>
                  <a:p>
                    <a:endParaRPr lang="en-US"/>
                  </a:p>
                </p:txBody>
              </p:sp>
              <p:sp>
                <p:nvSpPr>
                  <p:cNvPr id="403" name="Rectangle 1080"/>
                  <p:cNvSpPr>
                    <a:spLocks noChangeArrowheads="1"/>
                  </p:cNvSpPr>
                  <p:nvPr/>
                </p:nvSpPr>
                <p:spPr bwMode="auto">
                  <a:xfrm>
                    <a:off x="2728" y="2456"/>
                    <a:ext cx="0" cy="1383"/>
                  </a:xfrm>
                  <a:prstGeom prst="rect">
                    <a:avLst/>
                  </a:prstGeom>
                  <a:solidFill>
                    <a:srgbClr val="F0F0F0"/>
                  </a:solidFill>
                  <a:ln w="9525">
                    <a:noFill/>
                    <a:miter lim="800000"/>
                    <a:headEnd/>
                    <a:tailEnd/>
                  </a:ln>
                </p:spPr>
                <p:txBody>
                  <a:bodyPr/>
                  <a:lstStyle/>
                  <a:p>
                    <a:endParaRPr lang="en-US"/>
                  </a:p>
                </p:txBody>
              </p:sp>
              <p:sp>
                <p:nvSpPr>
                  <p:cNvPr id="404" name="Rectangle 1081"/>
                  <p:cNvSpPr>
                    <a:spLocks noChangeArrowheads="1"/>
                  </p:cNvSpPr>
                  <p:nvPr/>
                </p:nvSpPr>
                <p:spPr bwMode="auto">
                  <a:xfrm>
                    <a:off x="2728" y="2456"/>
                    <a:ext cx="2" cy="1383"/>
                  </a:xfrm>
                  <a:prstGeom prst="rect">
                    <a:avLst/>
                  </a:prstGeom>
                  <a:solidFill>
                    <a:srgbClr val="F1F1F1"/>
                  </a:solidFill>
                  <a:ln w="9525">
                    <a:noFill/>
                    <a:miter lim="800000"/>
                    <a:headEnd/>
                    <a:tailEnd/>
                  </a:ln>
                </p:spPr>
                <p:txBody>
                  <a:bodyPr/>
                  <a:lstStyle/>
                  <a:p>
                    <a:endParaRPr lang="en-US"/>
                  </a:p>
                </p:txBody>
              </p:sp>
              <p:sp>
                <p:nvSpPr>
                  <p:cNvPr id="405" name="Rectangle 1082"/>
                  <p:cNvSpPr>
                    <a:spLocks noChangeArrowheads="1"/>
                  </p:cNvSpPr>
                  <p:nvPr/>
                </p:nvSpPr>
                <p:spPr bwMode="auto">
                  <a:xfrm>
                    <a:off x="2730" y="2456"/>
                    <a:ext cx="0" cy="1383"/>
                  </a:xfrm>
                  <a:prstGeom prst="rect">
                    <a:avLst/>
                  </a:prstGeom>
                  <a:solidFill>
                    <a:srgbClr val="F2F2F2"/>
                  </a:solidFill>
                  <a:ln w="9525">
                    <a:noFill/>
                    <a:miter lim="800000"/>
                    <a:headEnd/>
                    <a:tailEnd/>
                  </a:ln>
                </p:spPr>
                <p:txBody>
                  <a:bodyPr/>
                  <a:lstStyle/>
                  <a:p>
                    <a:endParaRPr lang="en-US"/>
                  </a:p>
                </p:txBody>
              </p:sp>
              <p:sp>
                <p:nvSpPr>
                  <p:cNvPr id="406" name="Rectangle 1083"/>
                  <p:cNvSpPr>
                    <a:spLocks noChangeArrowheads="1"/>
                  </p:cNvSpPr>
                  <p:nvPr/>
                </p:nvSpPr>
                <p:spPr bwMode="auto">
                  <a:xfrm>
                    <a:off x="2730" y="2456"/>
                    <a:ext cx="1" cy="1383"/>
                  </a:xfrm>
                  <a:prstGeom prst="rect">
                    <a:avLst/>
                  </a:prstGeom>
                  <a:solidFill>
                    <a:srgbClr val="F3F3F3"/>
                  </a:solidFill>
                  <a:ln w="9525">
                    <a:noFill/>
                    <a:miter lim="800000"/>
                    <a:headEnd/>
                    <a:tailEnd/>
                  </a:ln>
                </p:spPr>
                <p:txBody>
                  <a:bodyPr/>
                  <a:lstStyle/>
                  <a:p>
                    <a:endParaRPr lang="en-US"/>
                  </a:p>
                </p:txBody>
              </p:sp>
              <p:sp>
                <p:nvSpPr>
                  <p:cNvPr id="407" name="Rectangle 1084"/>
                  <p:cNvSpPr>
                    <a:spLocks noChangeArrowheads="1"/>
                  </p:cNvSpPr>
                  <p:nvPr/>
                </p:nvSpPr>
                <p:spPr bwMode="auto">
                  <a:xfrm>
                    <a:off x="2731" y="2456"/>
                    <a:ext cx="0" cy="1383"/>
                  </a:xfrm>
                  <a:prstGeom prst="rect">
                    <a:avLst/>
                  </a:prstGeom>
                  <a:solidFill>
                    <a:srgbClr val="F4F4F4"/>
                  </a:solidFill>
                  <a:ln w="9525">
                    <a:noFill/>
                    <a:miter lim="800000"/>
                    <a:headEnd/>
                    <a:tailEnd/>
                  </a:ln>
                </p:spPr>
                <p:txBody>
                  <a:bodyPr/>
                  <a:lstStyle/>
                  <a:p>
                    <a:endParaRPr lang="en-US"/>
                  </a:p>
                </p:txBody>
              </p:sp>
              <p:sp>
                <p:nvSpPr>
                  <p:cNvPr id="408" name="Rectangle 1085"/>
                  <p:cNvSpPr>
                    <a:spLocks noChangeArrowheads="1"/>
                  </p:cNvSpPr>
                  <p:nvPr/>
                </p:nvSpPr>
                <p:spPr bwMode="auto">
                  <a:xfrm>
                    <a:off x="2731" y="2456"/>
                    <a:ext cx="2" cy="1383"/>
                  </a:xfrm>
                  <a:prstGeom prst="rect">
                    <a:avLst/>
                  </a:prstGeom>
                  <a:solidFill>
                    <a:srgbClr val="F5F5F5"/>
                  </a:solidFill>
                  <a:ln w="9525">
                    <a:noFill/>
                    <a:miter lim="800000"/>
                    <a:headEnd/>
                    <a:tailEnd/>
                  </a:ln>
                </p:spPr>
                <p:txBody>
                  <a:bodyPr/>
                  <a:lstStyle/>
                  <a:p>
                    <a:endParaRPr lang="en-US"/>
                  </a:p>
                </p:txBody>
              </p:sp>
              <p:sp>
                <p:nvSpPr>
                  <p:cNvPr id="409" name="Rectangle 1086"/>
                  <p:cNvSpPr>
                    <a:spLocks noChangeArrowheads="1"/>
                  </p:cNvSpPr>
                  <p:nvPr/>
                </p:nvSpPr>
                <p:spPr bwMode="auto">
                  <a:xfrm>
                    <a:off x="2733" y="2456"/>
                    <a:ext cx="0" cy="1383"/>
                  </a:xfrm>
                  <a:prstGeom prst="rect">
                    <a:avLst/>
                  </a:prstGeom>
                  <a:solidFill>
                    <a:srgbClr val="F6F6F6"/>
                  </a:solidFill>
                  <a:ln w="9525">
                    <a:noFill/>
                    <a:miter lim="800000"/>
                    <a:headEnd/>
                    <a:tailEnd/>
                  </a:ln>
                </p:spPr>
                <p:txBody>
                  <a:bodyPr/>
                  <a:lstStyle/>
                  <a:p>
                    <a:endParaRPr lang="en-US"/>
                  </a:p>
                </p:txBody>
              </p:sp>
              <p:sp>
                <p:nvSpPr>
                  <p:cNvPr id="410" name="Rectangle 1087"/>
                  <p:cNvSpPr>
                    <a:spLocks noChangeArrowheads="1"/>
                  </p:cNvSpPr>
                  <p:nvPr/>
                </p:nvSpPr>
                <p:spPr bwMode="auto">
                  <a:xfrm>
                    <a:off x="2733" y="2456"/>
                    <a:ext cx="2" cy="1383"/>
                  </a:xfrm>
                  <a:prstGeom prst="rect">
                    <a:avLst/>
                  </a:prstGeom>
                  <a:solidFill>
                    <a:srgbClr val="F7F7F7"/>
                  </a:solidFill>
                  <a:ln w="9525">
                    <a:noFill/>
                    <a:miter lim="800000"/>
                    <a:headEnd/>
                    <a:tailEnd/>
                  </a:ln>
                </p:spPr>
                <p:txBody>
                  <a:bodyPr/>
                  <a:lstStyle/>
                  <a:p>
                    <a:endParaRPr lang="en-US"/>
                  </a:p>
                </p:txBody>
              </p:sp>
              <p:sp>
                <p:nvSpPr>
                  <p:cNvPr id="411" name="Rectangle 1088"/>
                  <p:cNvSpPr>
                    <a:spLocks noChangeArrowheads="1"/>
                  </p:cNvSpPr>
                  <p:nvPr/>
                </p:nvSpPr>
                <p:spPr bwMode="auto">
                  <a:xfrm>
                    <a:off x="2735" y="2456"/>
                    <a:ext cx="0" cy="1383"/>
                  </a:xfrm>
                  <a:prstGeom prst="rect">
                    <a:avLst/>
                  </a:prstGeom>
                  <a:solidFill>
                    <a:srgbClr val="F8F8F8"/>
                  </a:solidFill>
                  <a:ln w="9525">
                    <a:noFill/>
                    <a:miter lim="800000"/>
                    <a:headEnd/>
                    <a:tailEnd/>
                  </a:ln>
                </p:spPr>
                <p:txBody>
                  <a:bodyPr/>
                  <a:lstStyle/>
                  <a:p>
                    <a:endParaRPr lang="en-US"/>
                  </a:p>
                </p:txBody>
              </p:sp>
              <p:sp>
                <p:nvSpPr>
                  <p:cNvPr id="412" name="Rectangle 1089"/>
                  <p:cNvSpPr>
                    <a:spLocks noChangeArrowheads="1"/>
                  </p:cNvSpPr>
                  <p:nvPr/>
                </p:nvSpPr>
                <p:spPr bwMode="auto">
                  <a:xfrm>
                    <a:off x="2735" y="2456"/>
                    <a:ext cx="2" cy="1383"/>
                  </a:xfrm>
                  <a:prstGeom prst="rect">
                    <a:avLst/>
                  </a:prstGeom>
                  <a:solidFill>
                    <a:srgbClr val="F9F9F9"/>
                  </a:solidFill>
                  <a:ln w="9525">
                    <a:noFill/>
                    <a:miter lim="800000"/>
                    <a:headEnd/>
                    <a:tailEnd/>
                  </a:ln>
                </p:spPr>
                <p:txBody>
                  <a:bodyPr/>
                  <a:lstStyle/>
                  <a:p>
                    <a:endParaRPr lang="en-US"/>
                  </a:p>
                </p:txBody>
              </p:sp>
              <p:sp>
                <p:nvSpPr>
                  <p:cNvPr id="413" name="Rectangle 1090"/>
                  <p:cNvSpPr>
                    <a:spLocks noChangeArrowheads="1"/>
                  </p:cNvSpPr>
                  <p:nvPr/>
                </p:nvSpPr>
                <p:spPr bwMode="auto">
                  <a:xfrm>
                    <a:off x="2737" y="2456"/>
                    <a:ext cx="0" cy="1383"/>
                  </a:xfrm>
                  <a:prstGeom prst="rect">
                    <a:avLst/>
                  </a:prstGeom>
                  <a:solidFill>
                    <a:srgbClr val="FAFAFA"/>
                  </a:solidFill>
                  <a:ln w="9525">
                    <a:noFill/>
                    <a:miter lim="800000"/>
                    <a:headEnd/>
                    <a:tailEnd/>
                  </a:ln>
                </p:spPr>
                <p:txBody>
                  <a:bodyPr/>
                  <a:lstStyle/>
                  <a:p>
                    <a:endParaRPr lang="en-US"/>
                  </a:p>
                </p:txBody>
              </p:sp>
              <p:sp>
                <p:nvSpPr>
                  <p:cNvPr id="414" name="Rectangle 1091"/>
                  <p:cNvSpPr>
                    <a:spLocks noChangeArrowheads="1"/>
                  </p:cNvSpPr>
                  <p:nvPr/>
                </p:nvSpPr>
                <p:spPr bwMode="auto">
                  <a:xfrm>
                    <a:off x="2737" y="2456"/>
                    <a:ext cx="1" cy="1383"/>
                  </a:xfrm>
                  <a:prstGeom prst="rect">
                    <a:avLst/>
                  </a:prstGeom>
                  <a:solidFill>
                    <a:srgbClr val="FBFBFB"/>
                  </a:solidFill>
                  <a:ln w="9525">
                    <a:noFill/>
                    <a:miter lim="800000"/>
                    <a:headEnd/>
                    <a:tailEnd/>
                  </a:ln>
                </p:spPr>
                <p:txBody>
                  <a:bodyPr/>
                  <a:lstStyle/>
                  <a:p>
                    <a:endParaRPr lang="en-US"/>
                  </a:p>
                </p:txBody>
              </p:sp>
              <p:sp>
                <p:nvSpPr>
                  <p:cNvPr id="415" name="Rectangle 1092"/>
                  <p:cNvSpPr>
                    <a:spLocks noChangeArrowheads="1"/>
                  </p:cNvSpPr>
                  <p:nvPr/>
                </p:nvSpPr>
                <p:spPr bwMode="auto">
                  <a:xfrm>
                    <a:off x="2738" y="2456"/>
                    <a:ext cx="0" cy="1383"/>
                  </a:xfrm>
                  <a:prstGeom prst="rect">
                    <a:avLst/>
                  </a:prstGeom>
                  <a:solidFill>
                    <a:srgbClr val="FCFCFC"/>
                  </a:solidFill>
                  <a:ln w="9525">
                    <a:noFill/>
                    <a:miter lim="800000"/>
                    <a:headEnd/>
                    <a:tailEnd/>
                  </a:ln>
                </p:spPr>
                <p:txBody>
                  <a:bodyPr/>
                  <a:lstStyle/>
                  <a:p>
                    <a:endParaRPr lang="en-US"/>
                  </a:p>
                </p:txBody>
              </p:sp>
              <p:sp>
                <p:nvSpPr>
                  <p:cNvPr id="416" name="Rectangle 1093"/>
                  <p:cNvSpPr>
                    <a:spLocks noChangeArrowheads="1"/>
                  </p:cNvSpPr>
                  <p:nvPr/>
                </p:nvSpPr>
                <p:spPr bwMode="auto">
                  <a:xfrm>
                    <a:off x="2738" y="2456"/>
                    <a:ext cx="2" cy="1383"/>
                  </a:xfrm>
                  <a:prstGeom prst="rect">
                    <a:avLst/>
                  </a:prstGeom>
                  <a:solidFill>
                    <a:srgbClr val="FDFDFD"/>
                  </a:solidFill>
                  <a:ln w="9525">
                    <a:noFill/>
                    <a:miter lim="800000"/>
                    <a:headEnd/>
                    <a:tailEnd/>
                  </a:ln>
                </p:spPr>
                <p:txBody>
                  <a:bodyPr/>
                  <a:lstStyle/>
                  <a:p>
                    <a:endParaRPr lang="en-US"/>
                  </a:p>
                </p:txBody>
              </p:sp>
              <p:sp>
                <p:nvSpPr>
                  <p:cNvPr id="417" name="Rectangle 1094"/>
                  <p:cNvSpPr>
                    <a:spLocks noChangeArrowheads="1"/>
                  </p:cNvSpPr>
                  <p:nvPr/>
                </p:nvSpPr>
                <p:spPr bwMode="auto">
                  <a:xfrm>
                    <a:off x="2740" y="2456"/>
                    <a:ext cx="0" cy="1383"/>
                  </a:xfrm>
                  <a:prstGeom prst="rect">
                    <a:avLst/>
                  </a:prstGeom>
                  <a:solidFill>
                    <a:srgbClr val="FEFEFE"/>
                  </a:solidFill>
                  <a:ln w="9525">
                    <a:noFill/>
                    <a:miter lim="800000"/>
                    <a:headEnd/>
                    <a:tailEnd/>
                  </a:ln>
                </p:spPr>
                <p:txBody>
                  <a:bodyPr/>
                  <a:lstStyle/>
                  <a:p>
                    <a:endParaRPr lang="en-US"/>
                  </a:p>
                </p:txBody>
              </p:sp>
              <p:sp>
                <p:nvSpPr>
                  <p:cNvPr id="418" name="Rectangle 1095"/>
                  <p:cNvSpPr>
                    <a:spLocks noChangeArrowheads="1"/>
                  </p:cNvSpPr>
                  <p:nvPr/>
                </p:nvSpPr>
                <p:spPr bwMode="auto">
                  <a:xfrm>
                    <a:off x="2740" y="2456"/>
                    <a:ext cx="2" cy="1383"/>
                  </a:xfrm>
                  <a:prstGeom prst="rect">
                    <a:avLst/>
                  </a:prstGeom>
                  <a:solidFill>
                    <a:srgbClr val="FFFFFF"/>
                  </a:solidFill>
                  <a:ln w="9525">
                    <a:noFill/>
                    <a:miter lim="800000"/>
                    <a:headEnd/>
                    <a:tailEnd/>
                  </a:ln>
                </p:spPr>
                <p:txBody>
                  <a:bodyPr/>
                  <a:lstStyle/>
                  <a:p>
                    <a:endParaRPr lang="en-US"/>
                  </a:p>
                </p:txBody>
              </p:sp>
              <p:sp>
                <p:nvSpPr>
                  <p:cNvPr id="419" name="Rectangle 1096"/>
                  <p:cNvSpPr>
                    <a:spLocks noChangeArrowheads="1"/>
                  </p:cNvSpPr>
                  <p:nvPr/>
                </p:nvSpPr>
                <p:spPr bwMode="auto">
                  <a:xfrm>
                    <a:off x="2608" y="2457"/>
                    <a:ext cx="135" cy="1382"/>
                  </a:xfrm>
                  <a:prstGeom prst="rect">
                    <a:avLst/>
                  </a:prstGeom>
                  <a:noFill/>
                  <a:ln w="0">
                    <a:solidFill>
                      <a:srgbClr val="6E6E6E"/>
                    </a:solidFill>
                    <a:miter lim="800000"/>
                    <a:headEnd/>
                    <a:tailEnd/>
                  </a:ln>
                </p:spPr>
                <p:txBody>
                  <a:bodyPr/>
                  <a:lstStyle/>
                  <a:p>
                    <a:endParaRPr lang="en-US"/>
                  </a:p>
                </p:txBody>
              </p:sp>
              <p:sp>
                <p:nvSpPr>
                  <p:cNvPr id="420" name="Freeform 1097"/>
                  <p:cNvSpPr>
                    <a:spLocks/>
                  </p:cNvSpPr>
                  <p:nvPr/>
                </p:nvSpPr>
                <p:spPr bwMode="auto">
                  <a:xfrm>
                    <a:off x="2464" y="3823"/>
                    <a:ext cx="550" cy="190"/>
                  </a:xfrm>
                  <a:custGeom>
                    <a:avLst/>
                    <a:gdLst>
                      <a:gd name="T0" fmla="*/ 539 w 550"/>
                      <a:gd name="T1" fmla="*/ 190 h 190"/>
                      <a:gd name="T2" fmla="*/ 540 w 550"/>
                      <a:gd name="T3" fmla="*/ 161 h 190"/>
                      <a:gd name="T4" fmla="*/ 537 w 550"/>
                      <a:gd name="T5" fmla="*/ 135 h 190"/>
                      <a:gd name="T6" fmla="*/ 526 w 550"/>
                      <a:gd name="T7" fmla="*/ 91 h 190"/>
                      <a:gd name="T8" fmla="*/ 513 w 550"/>
                      <a:gd name="T9" fmla="*/ 62 h 190"/>
                      <a:gd name="T10" fmla="*/ 505 w 550"/>
                      <a:gd name="T11" fmla="*/ 46 h 190"/>
                      <a:gd name="T12" fmla="*/ 456 w 550"/>
                      <a:gd name="T13" fmla="*/ 23 h 190"/>
                      <a:gd name="T14" fmla="*/ 2 w 550"/>
                      <a:gd name="T15" fmla="*/ 23 h 190"/>
                      <a:gd name="T16" fmla="*/ 0 w 550"/>
                      <a:gd name="T17" fmla="*/ 0 h 190"/>
                      <a:gd name="T18" fmla="*/ 398 w 550"/>
                      <a:gd name="T19" fmla="*/ 2 h 190"/>
                      <a:gd name="T20" fmla="*/ 423 w 550"/>
                      <a:gd name="T21" fmla="*/ 3 h 190"/>
                      <a:gd name="T22" fmla="*/ 436 w 550"/>
                      <a:gd name="T23" fmla="*/ 3 h 190"/>
                      <a:gd name="T24" fmla="*/ 442 w 550"/>
                      <a:gd name="T25" fmla="*/ 3 h 190"/>
                      <a:gd name="T26" fmla="*/ 450 w 550"/>
                      <a:gd name="T27" fmla="*/ 4 h 190"/>
                      <a:gd name="T28" fmla="*/ 475 w 550"/>
                      <a:gd name="T29" fmla="*/ 11 h 190"/>
                      <a:gd name="T30" fmla="*/ 497 w 550"/>
                      <a:gd name="T31" fmla="*/ 22 h 190"/>
                      <a:gd name="T32" fmla="*/ 506 w 550"/>
                      <a:gd name="T33" fmla="*/ 31 h 190"/>
                      <a:gd name="T34" fmla="*/ 516 w 550"/>
                      <a:gd name="T35" fmla="*/ 41 h 190"/>
                      <a:gd name="T36" fmla="*/ 523 w 550"/>
                      <a:gd name="T37" fmla="*/ 52 h 190"/>
                      <a:gd name="T38" fmla="*/ 529 w 550"/>
                      <a:gd name="T39" fmla="*/ 64 h 190"/>
                      <a:gd name="T40" fmla="*/ 541 w 550"/>
                      <a:gd name="T41" fmla="*/ 93 h 190"/>
                      <a:gd name="T42" fmla="*/ 548 w 550"/>
                      <a:gd name="T43" fmla="*/ 125 h 190"/>
                      <a:gd name="T44" fmla="*/ 550 w 550"/>
                      <a:gd name="T45" fmla="*/ 164 h 190"/>
                      <a:gd name="T46" fmla="*/ 546 w 550"/>
                      <a:gd name="T47" fmla="*/ 178 h 190"/>
                      <a:gd name="T48" fmla="*/ 543 w 550"/>
                      <a:gd name="T49" fmla="*/ 186 h 190"/>
                      <a:gd name="T50" fmla="*/ 541 w 550"/>
                      <a:gd name="T51" fmla="*/ 189 h 190"/>
                      <a:gd name="T52" fmla="*/ 539 w 550"/>
                      <a:gd name="T53" fmla="*/ 190 h 190"/>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190"/>
                      <a:gd name="T83" fmla="*/ 550 w 550"/>
                      <a:gd name="T84" fmla="*/ 190 h 190"/>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190">
                        <a:moveTo>
                          <a:pt x="539" y="190"/>
                        </a:moveTo>
                        <a:lnTo>
                          <a:pt x="540" y="161"/>
                        </a:lnTo>
                        <a:lnTo>
                          <a:pt x="537" y="135"/>
                        </a:lnTo>
                        <a:lnTo>
                          <a:pt x="526" y="91"/>
                        </a:lnTo>
                        <a:lnTo>
                          <a:pt x="513" y="62"/>
                        </a:lnTo>
                        <a:lnTo>
                          <a:pt x="505" y="46"/>
                        </a:lnTo>
                        <a:lnTo>
                          <a:pt x="456" y="23"/>
                        </a:lnTo>
                        <a:lnTo>
                          <a:pt x="2" y="23"/>
                        </a:lnTo>
                        <a:lnTo>
                          <a:pt x="0" y="0"/>
                        </a:lnTo>
                        <a:lnTo>
                          <a:pt x="398" y="2"/>
                        </a:lnTo>
                        <a:lnTo>
                          <a:pt x="423" y="3"/>
                        </a:lnTo>
                        <a:lnTo>
                          <a:pt x="436" y="3"/>
                        </a:lnTo>
                        <a:lnTo>
                          <a:pt x="442" y="3"/>
                        </a:lnTo>
                        <a:lnTo>
                          <a:pt x="450" y="4"/>
                        </a:lnTo>
                        <a:lnTo>
                          <a:pt x="475" y="11"/>
                        </a:lnTo>
                        <a:lnTo>
                          <a:pt x="497" y="22"/>
                        </a:lnTo>
                        <a:lnTo>
                          <a:pt x="506" y="31"/>
                        </a:lnTo>
                        <a:lnTo>
                          <a:pt x="516" y="41"/>
                        </a:lnTo>
                        <a:lnTo>
                          <a:pt x="523" y="52"/>
                        </a:lnTo>
                        <a:lnTo>
                          <a:pt x="529" y="64"/>
                        </a:lnTo>
                        <a:lnTo>
                          <a:pt x="541" y="93"/>
                        </a:lnTo>
                        <a:lnTo>
                          <a:pt x="548" y="125"/>
                        </a:lnTo>
                        <a:lnTo>
                          <a:pt x="550" y="164"/>
                        </a:lnTo>
                        <a:lnTo>
                          <a:pt x="546" y="178"/>
                        </a:lnTo>
                        <a:lnTo>
                          <a:pt x="543" y="186"/>
                        </a:lnTo>
                        <a:lnTo>
                          <a:pt x="541" y="189"/>
                        </a:lnTo>
                        <a:lnTo>
                          <a:pt x="539" y="190"/>
                        </a:lnTo>
                        <a:close/>
                      </a:path>
                    </a:pathLst>
                  </a:custGeom>
                  <a:solidFill>
                    <a:srgbClr val="D4D4D4"/>
                  </a:solidFill>
                  <a:ln w="0">
                    <a:solidFill>
                      <a:srgbClr val="242424"/>
                    </a:solidFill>
                    <a:prstDash val="solid"/>
                    <a:round/>
                    <a:headEnd/>
                    <a:tailEnd/>
                  </a:ln>
                </p:spPr>
                <p:txBody>
                  <a:bodyPr/>
                  <a:lstStyle/>
                  <a:p>
                    <a:endParaRPr lang="en-US"/>
                  </a:p>
                </p:txBody>
              </p:sp>
              <p:sp>
                <p:nvSpPr>
                  <p:cNvPr id="421" name="Freeform 1098"/>
                  <p:cNvSpPr>
                    <a:spLocks/>
                  </p:cNvSpPr>
                  <p:nvPr/>
                </p:nvSpPr>
                <p:spPr bwMode="auto">
                  <a:xfrm>
                    <a:off x="2467" y="3878"/>
                    <a:ext cx="547" cy="126"/>
                  </a:xfrm>
                  <a:custGeom>
                    <a:avLst/>
                    <a:gdLst>
                      <a:gd name="T0" fmla="*/ 519 w 547"/>
                      <a:gd name="T1" fmla="*/ 120 h 126"/>
                      <a:gd name="T2" fmla="*/ 520 w 547"/>
                      <a:gd name="T3" fmla="*/ 74 h 126"/>
                      <a:gd name="T4" fmla="*/ 516 w 547"/>
                      <a:gd name="T5" fmla="*/ 50 h 126"/>
                      <a:gd name="T6" fmla="*/ 511 w 547"/>
                      <a:gd name="T7" fmla="*/ 40 h 126"/>
                      <a:gd name="T8" fmla="*/ 507 w 547"/>
                      <a:gd name="T9" fmla="*/ 32 h 126"/>
                      <a:gd name="T10" fmla="*/ 463 w 547"/>
                      <a:gd name="T11" fmla="*/ 17 h 126"/>
                      <a:gd name="T12" fmla="*/ 0 w 547"/>
                      <a:gd name="T13" fmla="*/ 17 h 126"/>
                      <a:gd name="T14" fmla="*/ 0 w 547"/>
                      <a:gd name="T15" fmla="*/ 0 h 126"/>
                      <a:gd name="T16" fmla="*/ 420 w 547"/>
                      <a:gd name="T17" fmla="*/ 2 h 126"/>
                      <a:gd name="T18" fmla="*/ 420 w 547"/>
                      <a:gd name="T19" fmla="*/ 1 h 126"/>
                      <a:gd name="T20" fmla="*/ 447 w 547"/>
                      <a:gd name="T21" fmla="*/ 1 h 126"/>
                      <a:gd name="T22" fmla="*/ 472 w 547"/>
                      <a:gd name="T23" fmla="*/ 4 h 126"/>
                      <a:gd name="T24" fmla="*/ 494 w 547"/>
                      <a:gd name="T25" fmla="*/ 11 h 126"/>
                      <a:gd name="T26" fmla="*/ 513 w 547"/>
                      <a:gd name="T27" fmla="*/ 22 h 126"/>
                      <a:gd name="T28" fmla="*/ 520 w 547"/>
                      <a:gd name="T29" fmla="*/ 29 h 126"/>
                      <a:gd name="T30" fmla="*/ 526 w 547"/>
                      <a:gd name="T31" fmla="*/ 39 h 126"/>
                      <a:gd name="T32" fmla="*/ 538 w 547"/>
                      <a:gd name="T33" fmla="*/ 61 h 126"/>
                      <a:gd name="T34" fmla="*/ 545 w 547"/>
                      <a:gd name="T35" fmla="*/ 90 h 126"/>
                      <a:gd name="T36" fmla="*/ 547 w 547"/>
                      <a:gd name="T37" fmla="*/ 126 h 126"/>
                      <a:gd name="T38" fmla="*/ 535 w 547"/>
                      <a:gd name="T39" fmla="*/ 124 h 126"/>
                      <a:gd name="T40" fmla="*/ 519 w 547"/>
                      <a:gd name="T41" fmla="*/ 120 h 12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47"/>
                      <a:gd name="T64" fmla="*/ 0 h 126"/>
                      <a:gd name="T65" fmla="*/ 547 w 547"/>
                      <a:gd name="T66" fmla="*/ 126 h 12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47" h="126">
                        <a:moveTo>
                          <a:pt x="519" y="120"/>
                        </a:moveTo>
                        <a:lnTo>
                          <a:pt x="520" y="74"/>
                        </a:lnTo>
                        <a:lnTo>
                          <a:pt x="516" y="50"/>
                        </a:lnTo>
                        <a:lnTo>
                          <a:pt x="511" y="40"/>
                        </a:lnTo>
                        <a:lnTo>
                          <a:pt x="507" y="32"/>
                        </a:lnTo>
                        <a:lnTo>
                          <a:pt x="463" y="17"/>
                        </a:lnTo>
                        <a:lnTo>
                          <a:pt x="0" y="17"/>
                        </a:lnTo>
                        <a:lnTo>
                          <a:pt x="0" y="0"/>
                        </a:lnTo>
                        <a:lnTo>
                          <a:pt x="420" y="2"/>
                        </a:lnTo>
                        <a:lnTo>
                          <a:pt x="420" y="1"/>
                        </a:lnTo>
                        <a:lnTo>
                          <a:pt x="447" y="1"/>
                        </a:lnTo>
                        <a:lnTo>
                          <a:pt x="472" y="4"/>
                        </a:lnTo>
                        <a:lnTo>
                          <a:pt x="494" y="11"/>
                        </a:lnTo>
                        <a:lnTo>
                          <a:pt x="513" y="22"/>
                        </a:lnTo>
                        <a:lnTo>
                          <a:pt x="520" y="29"/>
                        </a:lnTo>
                        <a:lnTo>
                          <a:pt x="526" y="39"/>
                        </a:lnTo>
                        <a:lnTo>
                          <a:pt x="538" y="61"/>
                        </a:lnTo>
                        <a:lnTo>
                          <a:pt x="545" y="90"/>
                        </a:lnTo>
                        <a:lnTo>
                          <a:pt x="547" y="126"/>
                        </a:lnTo>
                        <a:lnTo>
                          <a:pt x="535" y="124"/>
                        </a:lnTo>
                        <a:lnTo>
                          <a:pt x="519" y="120"/>
                        </a:lnTo>
                        <a:close/>
                      </a:path>
                    </a:pathLst>
                  </a:custGeom>
                  <a:solidFill>
                    <a:srgbClr val="D4D4D4"/>
                  </a:solidFill>
                  <a:ln w="0">
                    <a:solidFill>
                      <a:srgbClr val="242424"/>
                    </a:solidFill>
                    <a:prstDash val="solid"/>
                    <a:round/>
                    <a:headEnd/>
                    <a:tailEnd/>
                  </a:ln>
                </p:spPr>
                <p:txBody>
                  <a:bodyPr/>
                  <a:lstStyle/>
                  <a:p>
                    <a:endParaRPr lang="en-US"/>
                  </a:p>
                </p:txBody>
              </p:sp>
              <p:sp>
                <p:nvSpPr>
                  <p:cNvPr id="422" name="Rectangle 1099"/>
                  <p:cNvSpPr>
                    <a:spLocks noChangeArrowheads="1"/>
                  </p:cNvSpPr>
                  <p:nvPr/>
                </p:nvSpPr>
                <p:spPr bwMode="auto">
                  <a:xfrm>
                    <a:off x="2570" y="2497"/>
                    <a:ext cx="13" cy="1342"/>
                  </a:xfrm>
                  <a:prstGeom prst="rect">
                    <a:avLst/>
                  </a:prstGeom>
                  <a:solidFill>
                    <a:srgbClr val="4BE14B"/>
                  </a:solidFill>
                  <a:ln w="0">
                    <a:solidFill>
                      <a:srgbClr val="6E6E6E"/>
                    </a:solidFill>
                    <a:miter lim="800000"/>
                    <a:headEnd/>
                    <a:tailEnd/>
                  </a:ln>
                </p:spPr>
                <p:txBody>
                  <a:bodyPr/>
                  <a:lstStyle/>
                  <a:p>
                    <a:endParaRPr lang="en-US"/>
                  </a:p>
                </p:txBody>
              </p:sp>
              <p:sp>
                <p:nvSpPr>
                  <p:cNvPr id="423" name="Rectangle 1100"/>
                  <p:cNvSpPr>
                    <a:spLocks noChangeArrowheads="1"/>
                  </p:cNvSpPr>
                  <p:nvPr/>
                </p:nvSpPr>
                <p:spPr bwMode="auto">
                  <a:xfrm>
                    <a:off x="2567" y="3014"/>
                    <a:ext cx="195" cy="85"/>
                  </a:xfrm>
                  <a:prstGeom prst="rect">
                    <a:avLst/>
                  </a:prstGeom>
                  <a:solidFill>
                    <a:srgbClr val="8C8C8C"/>
                  </a:solidFill>
                  <a:ln w="0">
                    <a:solidFill>
                      <a:srgbClr val="8C8C8C"/>
                    </a:solidFill>
                    <a:miter lim="800000"/>
                    <a:headEnd/>
                    <a:tailEnd/>
                  </a:ln>
                </p:spPr>
                <p:txBody>
                  <a:bodyPr/>
                  <a:lstStyle/>
                  <a:p>
                    <a:endParaRPr lang="en-US"/>
                  </a:p>
                </p:txBody>
              </p:sp>
              <p:sp>
                <p:nvSpPr>
                  <p:cNvPr id="424" name="Rectangle 1101"/>
                  <p:cNvSpPr>
                    <a:spLocks noChangeArrowheads="1"/>
                  </p:cNvSpPr>
                  <p:nvPr/>
                </p:nvSpPr>
                <p:spPr bwMode="auto">
                  <a:xfrm>
                    <a:off x="2532" y="3409"/>
                    <a:ext cx="52" cy="30"/>
                  </a:xfrm>
                  <a:prstGeom prst="rect">
                    <a:avLst/>
                  </a:prstGeom>
                  <a:solidFill>
                    <a:srgbClr val="797979"/>
                  </a:solidFill>
                  <a:ln w="0">
                    <a:solidFill>
                      <a:srgbClr val="6E6E6E"/>
                    </a:solidFill>
                    <a:miter lim="800000"/>
                    <a:headEnd/>
                    <a:tailEnd/>
                  </a:ln>
                </p:spPr>
                <p:txBody>
                  <a:bodyPr/>
                  <a:lstStyle/>
                  <a:p>
                    <a:endParaRPr lang="en-US"/>
                  </a:p>
                </p:txBody>
              </p:sp>
              <p:sp>
                <p:nvSpPr>
                  <p:cNvPr id="425" name="Freeform 1102"/>
                  <p:cNvSpPr>
                    <a:spLocks/>
                  </p:cNvSpPr>
                  <p:nvPr/>
                </p:nvSpPr>
                <p:spPr bwMode="auto">
                  <a:xfrm>
                    <a:off x="2470" y="3910"/>
                    <a:ext cx="551" cy="139"/>
                  </a:xfrm>
                  <a:custGeom>
                    <a:avLst/>
                    <a:gdLst>
                      <a:gd name="T0" fmla="*/ 536 w 551"/>
                      <a:gd name="T1" fmla="*/ 139 h 139"/>
                      <a:gd name="T2" fmla="*/ 536 w 551"/>
                      <a:gd name="T3" fmla="*/ 112 h 139"/>
                      <a:gd name="T4" fmla="*/ 536 w 551"/>
                      <a:gd name="T5" fmla="*/ 101 h 139"/>
                      <a:gd name="T6" fmla="*/ 536 w 551"/>
                      <a:gd name="T7" fmla="*/ 96 h 139"/>
                      <a:gd name="T8" fmla="*/ 535 w 551"/>
                      <a:gd name="T9" fmla="*/ 90 h 139"/>
                      <a:gd name="T10" fmla="*/ 528 w 551"/>
                      <a:gd name="T11" fmla="*/ 60 h 139"/>
                      <a:gd name="T12" fmla="*/ 519 w 551"/>
                      <a:gd name="T13" fmla="*/ 43 h 139"/>
                      <a:gd name="T14" fmla="*/ 512 w 551"/>
                      <a:gd name="T15" fmla="*/ 33 h 139"/>
                      <a:gd name="T16" fmla="*/ 470 w 551"/>
                      <a:gd name="T17" fmla="*/ 19 h 139"/>
                      <a:gd name="T18" fmla="*/ 0 w 551"/>
                      <a:gd name="T19" fmla="*/ 19 h 139"/>
                      <a:gd name="T20" fmla="*/ 0 w 551"/>
                      <a:gd name="T21" fmla="*/ 0 h 139"/>
                      <a:gd name="T22" fmla="*/ 428 w 551"/>
                      <a:gd name="T23" fmla="*/ 0 h 139"/>
                      <a:gd name="T24" fmla="*/ 428 w 551"/>
                      <a:gd name="T25" fmla="*/ 0 h 139"/>
                      <a:gd name="T26" fmla="*/ 441 w 551"/>
                      <a:gd name="T27" fmla="*/ 0 h 139"/>
                      <a:gd name="T28" fmla="*/ 448 w 551"/>
                      <a:gd name="T29" fmla="*/ 0 h 139"/>
                      <a:gd name="T30" fmla="*/ 454 w 551"/>
                      <a:gd name="T31" fmla="*/ 0 h 139"/>
                      <a:gd name="T32" fmla="*/ 479 w 551"/>
                      <a:gd name="T33" fmla="*/ 3 h 139"/>
                      <a:gd name="T34" fmla="*/ 500 w 551"/>
                      <a:gd name="T35" fmla="*/ 11 h 139"/>
                      <a:gd name="T36" fmla="*/ 518 w 551"/>
                      <a:gd name="T37" fmla="*/ 26 h 139"/>
                      <a:gd name="T38" fmla="*/ 525 w 551"/>
                      <a:gd name="T39" fmla="*/ 33 h 139"/>
                      <a:gd name="T40" fmla="*/ 532 w 551"/>
                      <a:gd name="T41" fmla="*/ 43 h 139"/>
                      <a:gd name="T42" fmla="*/ 537 w 551"/>
                      <a:gd name="T43" fmla="*/ 54 h 139"/>
                      <a:gd name="T44" fmla="*/ 542 w 551"/>
                      <a:gd name="T45" fmla="*/ 68 h 139"/>
                      <a:gd name="T46" fmla="*/ 545 w 551"/>
                      <a:gd name="T47" fmla="*/ 81 h 139"/>
                      <a:gd name="T48" fmla="*/ 548 w 551"/>
                      <a:gd name="T49" fmla="*/ 97 h 139"/>
                      <a:gd name="T50" fmla="*/ 551 w 551"/>
                      <a:gd name="T51" fmla="*/ 134 h 139"/>
                      <a:gd name="T52" fmla="*/ 544 w 551"/>
                      <a:gd name="T53" fmla="*/ 137 h 139"/>
                      <a:gd name="T54" fmla="*/ 536 w 551"/>
                      <a:gd name="T55" fmla="*/ 139 h 139"/>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551"/>
                      <a:gd name="T85" fmla="*/ 0 h 139"/>
                      <a:gd name="T86" fmla="*/ 551 w 551"/>
                      <a:gd name="T87" fmla="*/ 139 h 139"/>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551" h="139">
                        <a:moveTo>
                          <a:pt x="536" y="139"/>
                        </a:moveTo>
                        <a:lnTo>
                          <a:pt x="536" y="112"/>
                        </a:lnTo>
                        <a:lnTo>
                          <a:pt x="536" y="101"/>
                        </a:lnTo>
                        <a:lnTo>
                          <a:pt x="536" y="96"/>
                        </a:lnTo>
                        <a:lnTo>
                          <a:pt x="535" y="90"/>
                        </a:lnTo>
                        <a:lnTo>
                          <a:pt x="528" y="60"/>
                        </a:lnTo>
                        <a:lnTo>
                          <a:pt x="519" y="43"/>
                        </a:lnTo>
                        <a:lnTo>
                          <a:pt x="512" y="33"/>
                        </a:lnTo>
                        <a:lnTo>
                          <a:pt x="470" y="19"/>
                        </a:lnTo>
                        <a:lnTo>
                          <a:pt x="0" y="19"/>
                        </a:lnTo>
                        <a:lnTo>
                          <a:pt x="0" y="0"/>
                        </a:lnTo>
                        <a:lnTo>
                          <a:pt x="428" y="0"/>
                        </a:lnTo>
                        <a:lnTo>
                          <a:pt x="441" y="0"/>
                        </a:lnTo>
                        <a:lnTo>
                          <a:pt x="448" y="0"/>
                        </a:lnTo>
                        <a:lnTo>
                          <a:pt x="454" y="0"/>
                        </a:lnTo>
                        <a:lnTo>
                          <a:pt x="479" y="3"/>
                        </a:lnTo>
                        <a:lnTo>
                          <a:pt x="500" y="11"/>
                        </a:lnTo>
                        <a:lnTo>
                          <a:pt x="518" y="26"/>
                        </a:lnTo>
                        <a:lnTo>
                          <a:pt x="525" y="33"/>
                        </a:lnTo>
                        <a:lnTo>
                          <a:pt x="532" y="43"/>
                        </a:lnTo>
                        <a:lnTo>
                          <a:pt x="537" y="54"/>
                        </a:lnTo>
                        <a:lnTo>
                          <a:pt x="542" y="68"/>
                        </a:lnTo>
                        <a:lnTo>
                          <a:pt x="545" y="81"/>
                        </a:lnTo>
                        <a:lnTo>
                          <a:pt x="548" y="97"/>
                        </a:lnTo>
                        <a:lnTo>
                          <a:pt x="551" y="134"/>
                        </a:lnTo>
                        <a:lnTo>
                          <a:pt x="544" y="137"/>
                        </a:lnTo>
                        <a:lnTo>
                          <a:pt x="536" y="139"/>
                        </a:lnTo>
                        <a:close/>
                      </a:path>
                    </a:pathLst>
                  </a:custGeom>
                  <a:solidFill>
                    <a:srgbClr val="D4D4D4"/>
                  </a:solidFill>
                  <a:ln w="0">
                    <a:solidFill>
                      <a:srgbClr val="242424"/>
                    </a:solidFill>
                    <a:prstDash val="solid"/>
                    <a:round/>
                    <a:headEnd/>
                    <a:tailEnd/>
                  </a:ln>
                </p:spPr>
                <p:txBody>
                  <a:bodyPr/>
                  <a:lstStyle/>
                  <a:p>
                    <a:endParaRPr lang="en-US"/>
                  </a:p>
                </p:txBody>
              </p:sp>
              <p:sp>
                <p:nvSpPr>
                  <p:cNvPr id="426" name="Rectangle 1103"/>
                  <p:cNvSpPr>
                    <a:spLocks noChangeArrowheads="1"/>
                  </p:cNvSpPr>
                  <p:nvPr/>
                </p:nvSpPr>
                <p:spPr bwMode="auto">
                  <a:xfrm>
                    <a:off x="2746" y="3204"/>
                    <a:ext cx="69" cy="639"/>
                  </a:xfrm>
                  <a:prstGeom prst="rect">
                    <a:avLst/>
                  </a:prstGeom>
                  <a:solidFill>
                    <a:srgbClr val="B4B4B4"/>
                  </a:solidFill>
                  <a:ln w="0">
                    <a:solidFill>
                      <a:srgbClr val="B4B4B4"/>
                    </a:solidFill>
                    <a:miter lim="800000"/>
                    <a:headEnd/>
                    <a:tailEnd/>
                  </a:ln>
                </p:spPr>
                <p:txBody>
                  <a:bodyPr/>
                  <a:lstStyle/>
                  <a:p>
                    <a:endParaRPr lang="en-US"/>
                  </a:p>
                </p:txBody>
              </p:sp>
              <p:sp>
                <p:nvSpPr>
                  <p:cNvPr id="427" name="Rectangle 1104"/>
                  <p:cNvSpPr>
                    <a:spLocks noChangeArrowheads="1"/>
                  </p:cNvSpPr>
                  <p:nvPr/>
                </p:nvSpPr>
                <p:spPr bwMode="auto">
                  <a:xfrm>
                    <a:off x="2730" y="3193"/>
                    <a:ext cx="104" cy="46"/>
                  </a:xfrm>
                  <a:prstGeom prst="rect">
                    <a:avLst/>
                  </a:prstGeom>
                  <a:solidFill>
                    <a:srgbClr val="8C8C8C"/>
                  </a:solidFill>
                  <a:ln w="0">
                    <a:solidFill>
                      <a:srgbClr val="8C8C8C"/>
                    </a:solidFill>
                    <a:miter lim="800000"/>
                    <a:headEnd/>
                    <a:tailEnd/>
                  </a:ln>
                </p:spPr>
                <p:txBody>
                  <a:bodyPr/>
                  <a:lstStyle/>
                  <a:p>
                    <a:endParaRPr lang="en-US"/>
                  </a:p>
                </p:txBody>
              </p:sp>
              <p:sp>
                <p:nvSpPr>
                  <p:cNvPr id="428" name="Rectangle 1105"/>
                  <p:cNvSpPr>
                    <a:spLocks noChangeArrowheads="1"/>
                  </p:cNvSpPr>
                  <p:nvPr/>
                </p:nvSpPr>
                <p:spPr bwMode="auto">
                  <a:xfrm>
                    <a:off x="2730" y="3486"/>
                    <a:ext cx="104" cy="45"/>
                  </a:xfrm>
                  <a:prstGeom prst="rect">
                    <a:avLst/>
                  </a:prstGeom>
                  <a:solidFill>
                    <a:srgbClr val="8C8C8C"/>
                  </a:solidFill>
                  <a:ln w="0">
                    <a:solidFill>
                      <a:srgbClr val="8C8C8C"/>
                    </a:solidFill>
                    <a:miter lim="800000"/>
                    <a:headEnd/>
                    <a:tailEnd/>
                  </a:ln>
                </p:spPr>
                <p:txBody>
                  <a:bodyPr/>
                  <a:lstStyle/>
                  <a:p>
                    <a:endParaRPr lang="en-US"/>
                  </a:p>
                </p:txBody>
              </p:sp>
              <p:sp>
                <p:nvSpPr>
                  <p:cNvPr id="429" name="Freeform 1106"/>
                  <p:cNvSpPr>
                    <a:spLocks/>
                  </p:cNvSpPr>
                  <p:nvPr/>
                </p:nvSpPr>
                <p:spPr bwMode="auto">
                  <a:xfrm>
                    <a:off x="2761" y="3121"/>
                    <a:ext cx="64" cy="72"/>
                  </a:xfrm>
                  <a:custGeom>
                    <a:avLst/>
                    <a:gdLst>
                      <a:gd name="T0" fmla="*/ 0 w 64"/>
                      <a:gd name="T1" fmla="*/ 0 h 72"/>
                      <a:gd name="T2" fmla="*/ 14 w 64"/>
                      <a:gd name="T3" fmla="*/ 72 h 72"/>
                      <a:gd name="T4" fmla="*/ 64 w 64"/>
                      <a:gd name="T5" fmla="*/ 1 h 72"/>
                      <a:gd name="T6" fmla="*/ 0 60000 65536"/>
                      <a:gd name="T7" fmla="*/ 0 60000 65536"/>
                      <a:gd name="T8" fmla="*/ 0 60000 65536"/>
                      <a:gd name="T9" fmla="*/ 0 w 64"/>
                      <a:gd name="T10" fmla="*/ 0 h 72"/>
                      <a:gd name="T11" fmla="*/ 64 w 64"/>
                      <a:gd name="T12" fmla="*/ 72 h 72"/>
                    </a:gdLst>
                    <a:ahLst/>
                    <a:cxnLst>
                      <a:cxn ang="T6">
                        <a:pos x="T0" y="T1"/>
                      </a:cxn>
                      <a:cxn ang="T7">
                        <a:pos x="T2" y="T3"/>
                      </a:cxn>
                      <a:cxn ang="T8">
                        <a:pos x="T4" y="T5"/>
                      </a:cxn>
                    </a:cxnLst>
                    <a:rect l="T9" t="T10" r="T11" b="T12"/>
                    <a:pathLst>
                      <a:path w="64" h="72">
                        <a:moveTo>
                          <a:pt x="0" y="0"/>
                        </a:moveTo>
                        <a:lnTo>
                          <a:pt x="14" y="72"/>
                        </a:lnTo>
                        <a:lnTo>
                          <a:pt x="64" y="1"/>
                        </a:lnTo>
                      </a:path>
                    </a:pathLst>
                  </a:custGeom>
                  <a:noFill/>
                  <a:ln w="0">
                    <a:solidFill>
                      <a:srgbClr val="6E6E6E"/>
                    </a:solidFill>
                    <a:prstDash val="solid"/>
                    <a:round/>
                    <a:headEnd/>
                    <a:tailEnd/>
                  </a:ln>
                </p:spPr>
                <p:txBody>
                  <a:bodyPr/>
                  <a:lstStyle/>
                  <a:p>
                    <a:endParaRPr lang="en-US"/>
                  </a:p>
                </p:txBody>
              </p:sp>
              <p:sp>
                <p:nvSpPr>
                  <p:cNvPr id="430" name="Rectangle 1107"/>
                  <p:cNvSpPr>
                    <a:spLocks noChangeArrowheads="1"/>
                  </p:cNvSpPr>
                  <p:nvPr/>
                </p:nvSpPr>
                <p:spPr bwMode="auto">
                  <a:xfrm>
                    <a:off x="2931" y="2984"/>
                    <a:ext cx="56" cy="868"/>
                  </a:xfrm>
                  <a:prstGeom prst="rect">
                    <a:avLst/>
                  </a:prstGeom>
                  <a:solidFill>
                    <a:srgbClr val="46FFDC"/>
                  </a:solidFill>
                  <a:ln w="0">
                    <a:solidFill>
                      <a:srgbClr val="8C8C8C"/>
                    </a:solidFill>
                    <a:miter lim="800000"/>
                    <a:headEnd/>
                    <a:tailEnd/>
                  </a:ln>
                </p:spPr>
                <p:txBody>
                  <a:bodyPr/>
                  <a:lstStyle/>
                  <a:p>
                    <a:endParaRPr lang="en-US"/>
                  </a:p>
                </p:txBody>
              </p:sp>
              <p:sp>
                <p:nvSpPr>
                  <p:cNvPr id="431" name="Rectangle 1108"/>
                  <p:cNvSpPr>
                    <a:spLocks noChangeArrowheads="1"/>
                  </p:cNvSpPr>
                  <p:nvPr/>
                </p:nvSpPr>
                <p:spPr bwMode="auto">
                  <a:xfrm>
                    <a:off x="2909" y="3001"/>
                    <a:ext cx="5" cy="810"/>
                  </a:xfrm>
                  <a:prstGeom prst="rect">
                    <a:avLst/>
                  </a:prstGeom>
                  <a:solidFill>
                    <a:srgbClr val="4BE14B"/>
                  </a:solidFill>
                  <a:ln w="0">
                    <a:solidFill>
                      <a:srgbClr val="6E6E6E"/>
                    </a:solidFill>
                    <a:miter lim="800000"/>
                    <a:headEnd/>
                    <a:tailEnd/>
                  </a:ln>
                </p:spPr>
                <p:txBody>
                  <a:bodyPr/>
                  <a:lstStyle/>
                  <a:p>
                    <a:endParaRPr lang="en-US"/>
                  </a:p>
                </p:txBody>
              </p:sp>
              <p:sp>
                <p:nvSpPr>
                  <p:cNvPr id="432" name="Rectangle 1109"/>
                  <p:cNvSpPr>
                    <a:spLocks noChangeArrowheads="1"/>
                  </p:cNvSpPr>
                  <p:nvPr/>
                </p:nvSpPr>
                <p:spPr bwMode="auto">
                  <a:xfrm>
                    <a:off x="2855" y="3231"/>
                    <a:ext cx="32" cy="616"/>
                  </a:xfrm>
                  <a:prstGeom prst="rect">
                    <a:avLst/>
                  </a:prstGeom>
                  <a:solidFill>
                    <a:srgbClr val="B4B4B4"/>
                  </a:solidFill>
                  <a:ln w="0">
                    <a:solidFill>
                      <a:srgbClr val="B4B4B4"/>
                    </a:solidFill>
                    <a:miter lim="800000"/>
                    <a:headEnd/>
                    <a:tailEnd/>
                  </a:ln>
                </p:spPr>
                <p:txBody>
                  <a:bodyPr/>
                  <a:lstStyle/>
                  <a:p>
                    <a:endParaRPr lang="en-US"/>
                  </a:p>
                </p:txBody>
              </p:sp>
              <p:sp>
                <p:nvSpPr>
                  <p:cNvPr id="433" name="Rectangle 1110"/>
                  <p:cNvSpPr>
                    <a:spLocks noChangeArrowheads="1"/>
                  </p:cNvSpPr>
                  <p:nvPr/>
                </p:nvSpPr>
                <p:spPr bwMode="auto">
                  <a:xfrm>
                    <a:off x="2907" y="2961"/>
                    <a:ext cx="88" cy="39"/>
                  </a:xfrm>
                  <a:prstGeom prst="rect">
                    <a:avLst/>
                  </a:prstGeom>
                  <a:solidFill>
                    <a:srgbClr val="8C8C8C"/>
                  </a:solidFill>
                  <a:ln w="0">
                    <a:solidFill>
                      <a:srgbClr val="8C8C8C"/>
                    </a:solidFill>
                    <a:miter lim="800000"/>
                    <a:headEnd/>
                    <a:tailEnd/>
                  </a:ln>
                </p:spPr>
                <p:txBody>
                  <a:bodyPr/>
                  <a:lstStyle/>
                  <a:p>
                    <a:endParaRPr lang="en-US"/>
                  </a:p>
                </p:txBody>
              </p:sp>
              <p:sp>
                <p:nvSpPr>
                  <p:cNvPr id="434" name="Rectangle 1111"/>
                  <p:cNvSpPr>
                    <a:spLocks noChangeArrowheads="1"/>
                  </p:cNvSpPr>
                  <p:nvPr/>
                </p:nvSpPr>
                <p:spPr bwMode="auto">
                  <a:xfrm>
                    <a:off x="2907" y="3313"/>
                    <a:ext cx="100" cy="52"/>
                  </a:xfrm>
                  <a:prstGeom prst="rect">
                    <a:avLst/>
                  </a:prstGeom>
                  <a:solidFill>
                    <a:srgbClr val="8C8C8C"/>
                  </a:solidFill>
                  <a:ln w="0">
                    <a:solidFill>
                      <a:srgbClr val="8C8C8C"/>
                    </a:solidFill>
                    <a:miter lim="800000"/>
                    <a:headEnd/>
                    <a:tailEnd/>
                  </a:ln>
                </p:spPr>
                <p:txBody>
                  <a:bodyPr/>
                  <a:lstStyle/>
                  <a:p>
                    <a:endParaRPr lang="en-US"/>
                  </a:p>
                </p:txBody>
              </p:sp>
              <p:sp>
                <p:nvSpPr>
                  <p:cNvPr id="435" name="Rectangle 1112"/>
                  <p:cNvSpPr>
                    <a:spLocks noChangeArrowheads="1"/>
                  </p:cNvSpPr>
                  <p:nvPr/>
                </p:nvSpPr>
                <p:spPr bwMode="auto">
                  <a:xfrm>
                    <a:off x="2859" y="3341"/>
                    <a:ext cx="37" cy="17"/>
                  </a:xfrm>
                  <a:prstGeom prst="rect">
                    <a:avLst/>
                  </a:prstGeom>
                  <a:solidFill>
                    <a:srgbClr val="8C8C8C"/>
                  </a:solidFill>
                  <a:ln w="0">
                    <a:solidFill>
                      <a:srgbClr val="8C8C8C"/>
                    </a:solidFill>
                    <a:miter lim="800000"/>
                    <a:headEnd/>
                    <a:tailEnd/>
                  </a:ln>
                </p:spPr>
                <p:txBody>
                  <a:bodyPr/>
                  <a:lstStyle/>
                  <a:p>
                    <a:endParaRPr lang="en-US"/>
                  </a:p>
                </p:txBody>
              </p:sp>
              <p:sp>
                <p:nvSpPr>
                  <p:cNvPr id="436" name="Rectangle 1113"/>
                  <p:cNvSpPr>
                    <a:spLocks noChangeArrowheads="1"/>
                  </p:cNvSpPr>
                  <p:nvPr/>
                </p:nvSpPr>
                <p:spPr bwMode="auto">
                  <a:xfrm>
                    <a:off x="2887" y="3552"/>
                    <a:ext cx="37" cy="17"/>
                  </a:xfrm>
                  <a:prstGeom prst="rect">
                    <a:avLst/>
                  </a:prstGeom>
                  <a:solidFill>
                    <a:srgbClr val="8C8C8C"/>
                  </a:solidFill>
                  <a:ln w="0">
                    <a:solidFill>
                      <a:srgbClr val="8C8C8C"/>
                    </a:solidFill>
                    <a:miter lim="800000"/>
                    <a:headEnd/>
                    <a:tailEnd/>
                  </a:ln>
                </p:spPr>
                <p:txBody>
                  <a:bodyPr/>
                  <a:lstStyle/>
                  <a:p>
                    <a:endParaRPr lang="en-US"/>
                  </a:p>
                </p:txBody>
              </p:sp>
              <p:sp>
                <p:nvSpPr>
                  <p:cNvPr id="437" name="Rectangle 1114"/>
                  <p:cNvSpPr>
                    <a:spLocks noChangeArrowheads="1"/>
                  </p:cNvSpPr>
                  <p:nvPr/>
                </p:nvSpPr>
                <p:spPr bwMode="auto">
                  <a:xfrm>
                    <a:off x="2999" y="3419"/>
                    <a:ext cx="35" cy="392"/>
                  </a:xfrm>
                  <a:prstGeom prst="rect">
                    <a:avLst/>
                  </a:prstGeom>
                  <a:solidFill>
                    <a:srgbClr val="B4B4B4"/>
                  </a:solidFill>
                  <a:ln w="0">
                    <a:solidFill>
                      <a:srgbClr val="B4B4B4"/>
                    </a:solidFill>
                    <a:miter lim="800000"/>
                    <a:headEnd/>
                    <a:tailEnd/>
                  </a:ln>
                </p:spPr>
                <p:txBody>
                  <a:bodyPr/>
                  <a:lstStyle/>
                  <a:p>
                    <a:endParaRPr lang="en-US"/>
                  </a:p>
                </p:txBody>
              </p:sp>
              <p:sp>
                <p:nvSpPr>
                  <p:cNvPr id="438" name="Rectangle 1115"/>
                  <p:cNvSpPr>
                    <a:spLocks noChangeArrowheads="1"/>
                  </p:cNvSpPr>
                  <p:nvPr/>
                </p:nvSpPr>
                <p:spPr bwMode="auto">
                  <a:xfrm>
                    <a:off x="2992" y="3417"/>
                    <a:ext cx="52" cy="27"/>
                  </a:xfrm>
                  <a:prstGeom prst="rect">
                    <a:avLst/>
                  </a:prstGeom>
                  <a:solidFill>
                    <a:srgbClr val="8C8C8C"/>
                  </a:solidFill>
                  <a:ln w="0">
                    <a:solidFill>
                      <a:srgbClr val="8C8C8C"/>
                    </a:solidFill>
                    <a:miter lim="800000"/>
                    <a:headEnd/>
                    <a:tailEnd/>
                  </a:ln>
                </p:spPr>
                <p:txBody>
                  <a:bodyPr/>
                  <a:lstStyle/>
                  <a:p>
                    <a:endParaRPr lang="en-US"/>
                  </a:p>
                </p:txBody>
              </p:sp>
              <p:sp>
                <p:nvSpPr>
                  <p:cNvPr id="439" name="Rectangle 1116"/>
                  <p:cNvSpPr>
                    <a:spLocks noChangeArrowheads="1"/>
                  </p:cNvSpPr>
                  <p:nvPr/>
                </p:nvSpPr>
                <p:spPr bwMode="auto">
                  <a:xfrm>
                    <a:off x="2992" y="3597"/>
                    <a:ext cx="52" cy="28"/>
                  </a:xfrm>
                  <a:prstGeom prst="rect">
                    <a:avLst/>
                  </a:prstGeom>
                  <a:solidFill>
                    <a:srgbClr val="8C8C8C"/>
                  </a:solidFill>
                  <a:ln w="0">
                    <a:solidFill>
                      <a:srgbClr val="8C8C8C"/>
                    </a:solidFill>
                    <a:miter lim="800000"/>
                    <a:headEnd/>
                    <a:tailEnd/>
                  </a:ln>
                </p:spPr>
                <p:txBody>
                  <a:bodyPr/>
                  <a:lstStyle/>
                  <a:p>
                    <a:endParaRPr lang="en-US"/>
                  </a:p>
                </p:txBody>
              </p:sp>
              <p:sp>
                <p:nvSpPr>
                  <p:cNvPr id="440" name="Oval 1117"/>
                  <p:cNvSpPr>
                    <a:spLocks noChangeArrowheads="1"/>
                  </p:cNvSpPr>
                  <p:nvPr/>
                </p:nvSpPr>
                <p:spPr bwMode="auto">
                  <a:xfrm>
                    <a:off x="2877" y="3725"/>
                    <a:ext cx="46" cy="70"/>
                  </a:xfrm>
                  <a:prstGeom prst="ellipse">
                    <a:avLst/>
                  </a:prstGeom>
                  <a:solidFill>
                    <a:srgbClr val="6E6E6E"/>
                  </a:solidFill>
                  <a:ln w="9525">
                    <a:solidFill>
                      <a:srgbClr val="242424"/>
                    </a:solidFill>
                    <a:round/>
                    <a:headEnd/>
                    <a:tailEnd/>
                  </a:ln>
                </p:spPr>
                <p:txBody>
                  <a:bodyPr/>
                  <a:lstStyle/>
                  <a:p>
                    <a:endParaRPr lang="en-US"/>
                  </a:p>
                </p:txBody>
              </p:sp>
              <p:sp>
                <p:nvSpPr>
                  <p:cNvPr id="441" name="Freeform 1118"/>
                  <p:cNvSpPr>
                    <a:spLocks/>
                  </p:cNvSpPr>
                  <p:nvPr/>
                </p:nvSpPr>
                <p:spPr bwMode="auto">
                  <a:xfrm>
                    <a:off x="2907" y="2896"/>
                    <a:ext cx="106" cy="66"/>
                  </a:xfrm>
                  <a:custGeom>
                    <a:avLst/>
                    <a:gdLst>
                      <a:gd name="T0" fmla="*/ 0 w 106"/>
                      <a:gd name="T1" fmla="*/ 66 h 66"/>
                      <a:gd name="T2" fmla="*/ 0 w 106"/>
                      <a:gd name="T3" fmla="*/ 0 h 66"/>
                      <a:gd name="T4" fmla="*/ 106 w 106"/>
                      <a:gd name="T5" fmla="*/ 0 h 66"/>
                      <a:gd name="T6" fmla="*/ 89 w 106"/>
                      <a:gd name="T7" fmla="*/ 65 h 66"/>
                      <a:gd name="T8" fmla="*/ 0 60000 65536"/>
                      <a:gd name="T9" fmla="*/ 0 60000 65536"/>
                      <a:gd name="T10" fmla="*/ 0 60000 65536"/>
                      <a:gd name="T11" fmla="*/ 0 60000 65536"/>
                      <a:gd name="T12" fmla="*/ 0 w 106"/>
                      <a:gd name="T13" fmla="*/ 0 h 66"/>
                      <a:gd name="T14" fmla="*/ 106 w 106"/>
                      <a:gd name="T15" fmla="*/ 66 h 66"/>
                    </a:gdLst>
                    <a:ahLst/>
                    <a:cxnLst>
                      <a:cxn ang="T8">
                        <a:pos x="T0" y="T1"/>
                      </a:cxn>
                      <a:cxn ang="T9">
                        <a:pos x="T2" y="T3"/>
                      </a:cxn>
                      <a:cxn ang="T10">
                        <a:pos x="T4" y="T5"/>
                      </a:cxn>
                      <a:cxn ang="T11">
                        <a:pos x="T6" y="T7"/>
                      </a:cxn>
                    </a:cxnLst>
                    <a:rect l="T12" t="T13" r="T14" b="T15"/>
                    <a:pathLst>
                      <a:path w="106" h="66">
                        <a:moveTo>
                          <a:pt x="0" y="66"/>
                        </a:moveTo>
                        <a:lnTo>
                          <a:pt x="0" y="0"/>
                        </a:lnTo>
                        <a:lnTo>
                          <a:pt x="106" y="0"/>
                        </a:lnTo>
                        <a:lnTo>
                          <a:pt x="89" y="65"/>
                        </a:lnTo>
                      </a:path>
                    </a:pathLst>
                  </a:custGeom>
                  <a:noFill/>
                  <a:ln w="0">
                    <a:solidFill>
                      <a:srgbClr val="797979"/>
                    </a:solidFill>
                    <a:prstDash val="solid"/>
                    <a:round/>
                    <a:headEnd/>
                    <a:tailEnd/>
                  </a:ln>
                </p:spPr>
                <p:txBody>
                  <a:bodyPr/>
                  <a:lstStyle/>
                  <a:p>
                    <a:endParaRPr lang="en-US"/>
                  </a:p>
                </p:txBody>
              </p:sp>
              <p:sp>
                <p:nvSpPr>
                  <p:cNvPr id="442" name="Freeform 1119"/>
                  <p:cNvSpPr>
                    <a:spLocks/>
                  </p:cNvSpPr>
                  <p:nvPr/>
                </p:nvSpPr>
                <p:spPr bwMode="auto">
                  <a:xfrm>
                    <a:off x="2908" y="2896"/>
                    <a:ext cx="54" cy="65"/>
                  </a:xfrm>
                  <a:custGeom>
                    <a:avLst/>
                    <a:gdLst>
                      <a:gd name="T0" fmla="*/ 0 w 54"/>
                      <a:gd name="T1" fmla="*/ 65 h 65"/>
                      <a:gd name="T2" fmla="*/ 36 w 54"/>
                      <a:gd name="T3" fmla="*/ 0 h 65"/>
                      <a:gd name="T4" fmla="*/ 54 w 54"/>
                      <a:gd name="T5" fmla="*/ 64 h 65"/>
                      <a:gd name="T6" fmla="*/ 0 60000 65536"/>
                      <a:gd name="T7" fmla="*/ 0 60000 65536"/>
                      <a:gd name="T8" fmla="*/ 0 60000 65536"/>
                      <a:gd name="T9" fmla="*/ 0 w 54"/>
                      <a:gd name="T10" fmla="*/ 0 h 65"/>
                      <a:gd name="T11" fmla="*/ 54 w 54"/>
                      <a:gd name="T12" fmla="*/ 65 h 65"/>
                    </a:gdLst>
                    <a:ahLst/>
                    <a:cxnLst>
                      <a:cxn ang="T6">
                        <a:pos x="T0" y="T1"/>
                      </a:cxn>
                      <a:cxn ang="T7">
                        <a:pos x="T2" y="T3"/>
                      </a:cxn>
                      <a:cxn ang="T8">
                        <a:pos x="T4" y="T5"/>
                      </a:cxn>
                    </a:cxnLst>
                    <a:rect l="T9" t="T10" r="T11" b="T12"/>
                    <a:pathLst>
                      <a:path w="54" h="65">
                        <a:moveTo>
                          <a:pt x="0" y="65"/>
                        </a:moveTo>
                        <a:lnTo>
                          <a:pt x="36" y="0"/>
                        </a:lnTo>
                        <a:lnTo>
                          <a:pt x="54" y="64"/>
                        </a:lnTo>
                      </a:path>
                    </a:pathLst>
                  </a:custGeom>
                  <a:noFill/>
                  <a:ln w="0">
                    <a:solidFill>
                      <a:srgbClr val="797979"/>
                    </a:solidFill>
                    <a:prstDash val="solid"/>
                    <a:round/>
                    <a:headEnd/>
                    <a:tailEnd/>
                  </a:ln>
                </p:spPr>
                <p:txBody>
                  <a:bodyPr/>
                  <a:lstStyle/>
                  <a:p>
                    <a:endParaRPr lang="en-US"/>
                  </a:p>
                </p:txBody>
              </p:sp>
              <p:sp>
                <p:nvSpPr>
                  <p:cNvPr id="443" name="Line 1120"/>
                  <p:cNvSpPr>
                    <a:spLocks noChangeShapeType="1"/>
                  </p:cNvSpPr>
                  <p:nvPr/>
                </p:nvSpPr>
                <p:spPr bwMode="auto">
                  <a:xfrm>
                    <a:off x="2907" y="2907"/>
                    <a:ext cx="104" cy="1"/>
                  </a:xfrm>
                  <a:prstGeom prst="line">
                    <a:avLst/>
                  </a:prstGeom>
                  <a:noFill/>
                  <a:ln w="0">
                    <a:solidFill>
                      <a:srgbClr val="797979"/>
                    </a:solidFill>
                    <a:round/>
                    <a:headEnd/>
                    <a:tailEnd/>
                  </a:ln>
                </p:spPr>
                <p:txBody>
                  <a:bodyPr/>
                  <a:lstStyle/>
                  <a:p>
                    <a:endParaRPr lang="en-US"/>
                  </a:p>
                </p:txBody>
              </p:sp>
              <p:sp>
                <p:nvSpPr>
                  <p:cNvPr id="444" name="Freeform 1121"/>
                  <p:cNvSpPr>
                    <a:spLocks/>
                  </p:cNvSpPr>
                  <p:nvPr/>
                </p:nvSpPr>
                <p:spPr bwMode="auto">
                  <a:xfrm>
                    <a:off x="2962" y="2896"/>
                    <a:ext cx="34" cy="65"/>
                  </a:xfrm>
                  <a:custGeom>
                    <a:avLst/>
                    <a:gdLst>
                      <a:gd name="T0" fmla="*/ 0 w 34"/>
                      <a:gd name="T1" fmla="*/ 65 h 65"/>
                      <a:gd name="T2" fmla="*/ 24 w 34"/>
                      <a:gd name="T3" fmla="*/ 0 h 65"/>
                      <a:gd name="T4" fmla="*/ 34 w 34"/>
                      <a:gd name="T5" fmla="*/ 65 h 65"/>
                      <a:gd name="T6" fmla="*/ 0 60000 65536"/>
                      <a:gd name="T7" fmla="*/ 0 60000 65536"/>
                      <a:gd name="T8" fmla="*/ 0 60000 65536"/>
                      <a:gd name="T9" fmla="*/ 0 w 34"/>
                      <a:gd name="T10" fmla="*/ 0 h 65"/>
                      <a:gd name="T11" fmla="*/ 34 w 34"/>
                      <a:gd name="T12" fmla="*/ 65 h 65"/>
                    </a:gdLst>
                    <a:ahLst/>
                    <a:cxnLst>
                      <a:cxn ang="T6">
                        <a:pos x="T0" y="T1"/>
                      </a:cxn>
                      <a:cxn ang="T7">
                        <a:pos x="T2" y="T3"/>
                      </a:cxn>
                      <a:cxn ang="T8">
                        <a:pos x="T4" y="T5"/>
                      </a:cxn>
                    </a:cxnLst>
                    <a:rect l="T9" t="T10" r="T11" b="T12"/>
                    <a:pathLst>
                      <a:path w="34" h="65">
                        <a:moveTo>
                          <a:pt x="0" y="65"/>
                        </a:moveTo>
                        <a:lnTo>
                          <a:pt x="24" y="0"/>
                        </a:lnTo>
                        <a:lnTo>
                          <a:pt x="34" y="65"/>
                        </a:lnTo>
                      </a:path>
                    </a:pathLst>
                  </a:custGeom>
                  <a:noFill/>
                  <a:ln w="0">
                    <a:solidFill>
                      <a:srgbClr val="797979"/>
                    </a:solidFill>
                    <a:prstDash val="solid"/>
                    <a:round/>
                    <a:headEnd/>
                    <a:tailEnd/>
                  </a:ln>
                </p:spPr>
                <p:txBody>
                  <a:bodyPr/>
                  <a:lstStyle/>
                  <a:p>
                    <a:endParaRPr lang="en-US"/>
                  </a:p>
                </p:txBody>
              </p:sp>
              <p:sp>
                <p:nvSpPr>
                  <p:cNvPr id="445" name="Freeform 1122"/>
                  <p:cNvSpPr>
                    <a:spLocks/>
                  </p:cNvSpPr>
                  <p:nvPr/>
                </p:nvSpPr>
                <p:spPr bwMode="auto">
                  <a:xfrm>
                    <a:off x="2907" y="2925"/>
                    <a:ext cx="37" cy="36"/>
                  </a:xfrm>
                  <a:custGeom>
                    <a:avLst/>
                    <a:gdLst>
                      <a:gd name="T0" fmla="*/ 0 w 37"/>
                      <a:gd name="T1" fmla="*/ 35 h 36"/>
                      <a:gd name="T2" fmla="*/ 1 w 37"/>
                      <a:gd name="T3" fmla="*/ 22 h 36"/>
                      <a:gd name="T4" fmla="*/ 5 w 37"/>
                      <a:gd name="T5" fmla="*/ 11 h 36"/>
                      <a:gd name="T6" fmla="*/ 11 w 37"/>
                      <a:gd name="T7" fmla="*/ 3 h 36"/>
                      <a:gd name="T8" fmla="*/ 14 w 37"/>
                      <a:gd name="T9" fmla="*/ 1 h 36"/>
                      <a:gd name="T10" fmla="*/ 16 w 37"/>
                      <a:gd name="T11" fmla="*/ 1 h 36"/>
                      <a:gd name="T12" fmla="*/ 19 w 37"/>
                      <a:gd name="T13" fmla="*/ 0 h 36"/>
                      <a:gd name="T14" fmla="*/ 23 w 37"/>
                      <a:gd name="T15" fmla="*/ 1 h 36"/>
                      <a:gd name="T16" fmla="*/ 27 w 37"/>
                      <a:gd name="T17" fmla="*/ 3 h 36"/>
                      <a:gd name="T18" fmla="*/ 33 w 37"/>
                      <a:gd name="T19" fmla="*/ 11 h 36"/>
                      <a:gd name="T20" fmla="*/ 37 w 37"/>
                      <a:gd name="T21" fmla="*/ 23 h 36"/>
                      <a:gd name="T22" fmla="*/ 37 w 37"/>
                      <a:gd name="T23" fmla="*/ 29 h 36"/>
                      <a:gd name="T24" fmla="*/ 37 w 37"/>
                      <a:gd name="T25" fmla="*/ 32 h 36"/>
                      <a:gd name="T26" fmla="*/ 37 w 37"/>
                      <a:gd name="T27" fmla="*/ 34 h 36"/>
                      <a:gd name="T28" fmla="*/ 37 w 37"/>
                      <a:gd name="T29" fmla="*/ 36 h 36"/>
                      <a:gd name="T30" fmla="*/ 32 w 37"/>
                      <a:gd name="T31" fmla="*/ 35 h 36"/>
                      <a:gd name="T32" fmla="*/ 32 w 37"/>
                      <a:gd name="T33" fmla="*/ 32 h 36"/>
                      <a:gd name="T34" fmla="*/ 32 w 37"/>
                      <a:gd name="T35" fmla="*/ 30 h 36"/>
                      <a:gd name="T36" fmla="*/ 31 w 37"/>
                      <a:gd name="T37" fmla="*/ 27 h 36"/>
                      <a:gd name="T38" fmla="*/ 29 w 37"/>
                      <a:gd name="T39" fmla="*/ 19 h 36"/>
                      <a:gd name="T40" fmla="*/ 25 w 37"/>
                      <a:gd name="T41" fmla="*/ 14 h 36"/>
                      <a:gd name="T42" fmla="*/ 23 w 37"/>
                      <a:gd name="T43" fmla="*/ 13 h 36"/>
                      <a:gd name="T44" fmla="*/ 19 w 37"/>
                      <a:gd name="T45" fmla="*/ 13 h 36"/>
                      <a:gd name="T46" fmla="*/ 18 w 37"/>
                      <a:gd name="T47" fmla="*/ 13 h 36"/>
                      <a:gd name="T48" fmla="*/ 14 w 37"/>
                      <a:gd name="T49" fmla="*/ 14 h 36"/>
                      <a:gd name="T50" fmla="*/ 11 w 37"/>
                      <a:gd name="T51" fmla="*/ 19 h 36"/>
                      <a:gd name="T52" fmla="*/ 8 w 37"/>
                      <a:gd name="T53" fmla="*/ 26 h 36"/>
                      <a:gd name="T54" fmla="*/ 8 w 37"/>
                      <a:gd name="T55" fmla="*/ 31 h 36"/>
                      <a:gd name="T56" fmla="*/ 8 w 37"/>
                      <a:gd name="T57" fmla="*/ 33 h 36"/>
                      <a:gd name="T58" fmla="*/ 8 w 37"/>
                      <a:gd name="T59" fmla="*/ 36 h 36"/>
                      <a:gd name="T60" fmla="*/ 3 w 37"/>
                      <a:gd name="T61" fmla="*/ 35 h 36"/>
                      <a:gd name="T62" fmla="*/ 0 w 37"/>
                      <a:gd name="T63" fmla="*/ 35 h 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7"/>
                      <a:gd name="T97" fmla="*/ 0 h 36"/>
                      <a:gd name="T98" fmla="*/ 37 w 37"/>
                      <a:gd name="T99" fmla="*/ 36 h 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7" h="36">
                        <a:moveTo>
                          <a:pt x="0" y="35"/>
                        </a:moveTo>
                        <a:lnTo>
                          <a:pt x="1" y="22"/>
                        </a:lnTo>
                        <a:lnTo>
                          <a:pt x="5" y="11"/>
                        </a:lnTo>
                        <a:lnTo>
                          <a:pt x="11" y="3"/>
                        </a:lnTo>
                        <a:lnTo>
                          <a:pt x="14" y="1"/>
                        </a:lnTo>
                        <a:lnTo>
                          <a:pt x="16" y="1"/>
                        </a:lnTo>
                        <a:lnTo>
                          <a:pt x="19" y="0"/>
                        </a:lnTo>
                        <a:lnTo>
                          <a:pt x="23" y="1"/>
                        </a:lnTo>
                        <a:lnTo>
                          <a:pt x="27" y="3"/>
                        </a:lnTo>
                        <a:lnTo>
                          <a:pt x="33" y="11"/>
                        </a:lnTo>
                        <a:lnTo>
                          <a:pt x="37" y="23"/>
                        </a:lnTo>
                        <a:lnTo>
                          <a:pt x="37" y="29"/>
                        </a:lnTo>
                        <a:lnTo>
                          <a:pt x="37" y="32"/>
                        </a:lnTo>
                        <a:lnTo>
                          <a:pt x="37" y="34"/>
                        </a:lnTo>
                        <a:lnTo>
                          <a:pt x="37" y="36"/>
                        </a:lnTo>
                        <a:lnTo>
                          <a:pt x="32" y="35"/>
                        </a:lnTo>
                        <a:lnTo>
                          <a:pt x="32" y="32"/>
                        </a:lnTo>
                        <a:lnTo>
                          <a:pt x="32" y="30"/>
                        </a:lnTo>
                        <a:lnTo>
                          <a:pt x="31" y="27"/>
                        </a:lnTo>
                        <a:lnTo>
                          <a:pt x="29" y="19"/>
                        </a:lnTo>
                        <a:lnTo>
                          <a:pt x="25" y="14"/>
                        </a:lnTo>
                        <a:lnTo>
                          <a:pt x="23" y="13"/>
                        </a:lnTo>
                        <a:lnTo>
                          <a:pt x="19" y="13"/>
                        </a:lnTo>
                        <a:lnTo>
                          <a:pt x="18" y="13"/>
                        </a:lnTo>
                        <a:lnTo>
                          <a:pt x="14" y="14"/>
                        </a:lnTo>
                        <a:lnTo>
                          <a:pt x="11" y="19"/>
                        </a:lnTo>
                        <a:lnTo>
                          <a:pt x="8" y="26"/>
                        </a:lnTo>
                        <a:lnTo>
                          <a:pt x="8" y="31"/>
                        </a:lnTo>
                        <a:lnTo>
                          <a:pt x="8" y="33"/>
                        </a:lnTo>
                        <a:lnTo>
                          <a:pt x="8" y="36"/>
                        </a:lnTo>
                        <a:lnTo>
                          <a:pt x="3" y="35"/>
                        </a:lnTo>
                        <a:lnTo>
                          <a:pt x="0" y="35"/>
                        </a:lnTo>
                        <a:close/>
                      </a:path>
                    </a:pathLst>
                  </a:custGeom>
                  <a:solidFill>
                    <a:srgbClr val="AFFF7D"/>
                  </a:solidFill>
                  <a:ln w="0">
                    <a:solidFill>
                      <a:srgbClr val="8C8C8C"/>
                    </a:solidFill>
                    <a:prstDash val="solid"/>
                    <a:round/>
                    <a:headEnd/>
                    <a:tailEnd/>
                  </a:ln>
                </p:spPr>
                <p:txBody>
                  <a:bodyPr/>
                  <a:lstStyle/>
                  <a:p>
                    <a:endParaRPr lang="en-US"/>
                  </a:p>
                </p:txBody>
              </p:sp>
              <p:sp>
                <p:nvSpPr>
                  <p:cNvPr id="446" name="Freeform 1123"/>
                  <p:cNvSpPr>
                    <a:spLocks/>
                  </p:cNvSpPr>
                  <p:nvPr/>
                </p:nvSpPr>
                <p:spPr bwMode="auto">
                  <a:xfrm>
                    <a:off x="2859" y="3211"/>
                    <a:ext cx="34" cy="330"/>
                  </a:xfrm>
                  <a:custGeom>
                    <a:avLst/>
                    <a:gdLst>
                      <a:gd name="T0" fmla="*/ 0 w 34"/>
                      <a:gd name="T1" fmla="*/ 19 h 330"/>
                      <a:gd name="T2" fmla="*/ 0 w 34"/>
                      <a:gd name="T3" fmla="*/ 0 h 330"/>
                      <a:gd name="T4" fmla="*/ 34 w 34"/>
                      <a:gd name="T5" fmla="*/ 0 h 330"/>
                      <a:gd name="T6" fmla="*/ 34 w 34"/>
                      <a:gd name="T7" fmla="*/ 135 h 330"/>
                      <a:gd name="T8" fmla="*/ 34 w 34"/>
                      <a:gd name="T9" fmla="*/ 330 h 330"/>
                      <a:gd name="T10" fmla="*/ 0 60000 65536"/>
                      <a:gd name="T11" fmla="*/ 0 60000 65536"/>
                      <a:gd name="T12" fmla="*/ 0 60000 65536"/>
                      <a:gd name="T13" fmla="*/ 0 60000 65536"/>
                      <a:gd name="T14" fmla="*/ 0 60000 65536"/>
                      <a:gd name="T15" fmla="*/ 0 w 34"/>
                      <a:gd name="T16" fmla="*/ 0 h 330"/>
                      <a:gd name="T17" fmla="*/ 34 w 34"/>
                      <a:gd name="T18" fmla="*/ 330 h 330"/>
                    </a:gdLst>
                    <a:ahLst/>
                    <a:cxnLst>
                      <a:cxn ang="T10">
                        <a:pos x="T0" y="T1"/>
                      </a:cxn>
                      <a:cxn ang="T11">
                        <a:pos x="T2" y="T3"/>
                      </a:cxn>
                      <a:cxn ang="T12">
                        <a:pos x="T4" y="T5"/>
                      </a:cxn>
                      <a:cxn ang="T13">
                        <a:pos x="T6" y="T7"/>
                      </a:cxn>
                      <a:cxn ang="T14">
                        <a:pos x="T8" y="T9"/>
                      </a:cxn>
                    </a:cxnLst>
                    <a:rect l="T15" t="T16" r="T17" b="T18"/>
                    <a:pathLst>
                      <a:path w="34" h="330">
                        <a:moveTo>
                          <a:pt x="0" y="19"/>
                        </a:moveTo>
                        <a:lnTo>
                          <a:pt x="0" y="0"/>
                        </a:lnTo>
                        <a:lnTo>
                          <a:pt x="34" y="0"/>
                        </a:lnTo>
                        <a:lnTo>
                          <a:pt x="34" y="135"/>
                        </a:lnTo>
                        <a:lnTo>
                          <a:pt x="34" y="330"/>
                        </a:lnTo>
                      </a:path>
                    </a:pathLst>
                  </a:custGeom>
                  <a:noFill/>
                  <a:ln w="0">
                    <a:solidFill>
                      <a:srgbClr val="8C8C8C"/>
                    </a:solidFill>
                    <a:prstDash val="solid"/>
                    <a:round/>
                    <a:headEnd/>
                    <a:tailEnd/>
                  </a:ln>
                </p:spPr>
                <p:txBody>
                  <a:bodyPr/>
                  <a:lstStyle/>
                  <a:p>
                    <a:endParaRPr lang="en-US"/>
                  </a:p>
                </p:txBody>
              </p:sp>
              <p:sp>
                <p:nvSpPr>
                  <p:cNvPr id="447" name="Freeform 1124"/>
                  <p:cNvSpPr>
                    <a:spLocks/>
                  </p:cNvSpPr>
                  <p:nvPr/>
                </p:nvSpPr>
                <p:spPr bwMode="auto">
                  <a:xfrm>
                    <a:off x="2749" y="3121"/>
                    <a:ext cx="118" cy="74"/>
                  </a:xfrm>
                  <a:custGeom>
                    <a:avLst/>
                    <a:gdLst>
                      <a:gd name="T0" fmla="*/ 0 w 118"/>
                      <a:gd name="T1" fmla="*/ 74 h 74"/>
                      <a:gd name="T2" fmla="*/ 0 w 118"/>
                      <a:gd name="T3" fmla="*/ 0 h 74"/>
                      <a:gd name="T4" fmla="*/ 118 w 118"/>
                      <a:gd name="T5" fmla="*/ 0 h 74"/>
                      <a:gd name="T6" fmla="*/ 0 60000 65536"/>
                      <a:gd name="T7" fmla="*/ 0 60000 65536"/>
                      <a:gd name="T8" fmla="*/ 0 60000 65536"/>
                      <a:gd name="T9" fmla="*/ 0 w 118"/>
                      <a:gd name="T10" fmla="*/ 0 h 74"/>
                      <a:gd name="T11" fmla="*/ 118 w 118"/>
                      <a:gd name="T12" fmla="*/ 74 h 74"/>
                    </a:gdLst>
                    <a:ahLst/>
                    <a:cxnLst>
                      <a:cxn ang="T6">
                        <a:pos x="T0" y="T1"/>
                      </a:cxn>
                      <a:cxn ang="T7">
                        <a:pos x="T2" y="T3"/>
                      </a:cxn>
                      <a:cxn ang="T8">
                        <a:pos x="T4" y="T5"/>
                      </a:cxn>
                    </a:cxnLst>
                    <a:rect l="T9" t="T10" r="T11" b="T12"/>
                    <a:pathLst>
                      <a:path w="118" h="74">
                        <a:moveTo>
                          <a:pt x="0" y="74"/>
                        </a:moveTo>
                        <a:lnTo>
                          <a:pt x="0" y="0"/>
                        </a:lnTo>
                        <a:lnTo>
                          <a:pt x="118" y="0"/>
                        </a:lnTo>
                      </a:path>
                    </a:pathLst>
                  </a:custGeom>
                  <a:noFill/>
                  <a:ln w="0">
                    <a:solidFill>
                      <a:srgbClr val="6E6E6E"/>
                    </a:solidFill>
                    <a:prstDash val="solid"/>
                    <a:round/>
                    <a:headEnd/>
                    <a:tailEnd/>
                  </a:ln>
                </p:spPr>
                <p:txBody>
                  <a:bodyPr/>
                  <a:lstStyle/>
                  <a:p>
                    <a:endParaRPr lang="en-US"/>
                  </a:p>
                </p:txBody>
              </p:sp>
              <p:sp>
                <p:nvSpPr>
                  <p:cNvPr id="448" name="Line 1125"/>
                  <p:cNvSpPr>
                    <a:spLocks noChangeShapeType="1"/>
                  </p:cNvSpPr>
                  <p:nvPr/>
                </p:nvSpPr>
                <p:spPr bwMode="auto">
                  <a:xfrm flipH="1">
                    <a:off x="2806" y="3121"/>
                    <a:ext cx="59" cy="70"/>
                  </a:xfrm>
                  <a:prstGeom prst="line">
                    <a:avLst/>
                  </a:prstGeom>
                  <a:noFill/>
                  <a:ln w="0">
                    <a:solidFill>
                      <a:srgbClr val="6E6E6E"/>
                    </a:solidFill>
                    <a:round/>
                    <a:headEnd/>
                    <a:tailEnd/>
                  </a:ln>
                </p:spPr>
                <p:txBody>
                  <a:bodyPr/>
                  <a:lstStyle/>
                  <a:p>
                    <a:endParaRPr lang="en-US"/>
                  </a:p>
                </p:txBody>
              </p:sp>
              <p:sp>
                <p:nvSpPr>
                  <p:cNvPr id="449" name="Freeform 1126"/>
                  <p:cNvSpPr>
                    <a:spLocks/>
                  </p:cNvSpPr>
                  <p:nvPr/>
                </p:nvSpPr>
                <p:spPr bwMode="auto">
                  <a:xfrm>
                    <a:off x="2568" y="2372"/>
                    <a:ext cx="70" cy="62"/>
                  </a:xfrm>
                  <a:custGeom>
                    <a:avLst/>
                    <a:gdLst>
                      <a:gd name="T0" fmla="*/ 0 w 70"/>
                      <a:gd name="T1" fmla="*/ 56 h 62"/>
                      <a:gd name="T2" fmla="*/ 2 w 70"/>
                      <a:gd name="T3" fmla="*/ 36 h 62"/>
                      <a:gd name="T4" fmla="*/ 10 w 70"/>
                      <a:gd name="T5" fmla="*/ 17 h 62"/>
                      <a:gd name="T6" fmla="*/ 14 w 70"/>
                      <a:gd name="T7" fmla="*/ 10 h 62"/>
                      <a:gd name="T8" fmla="*/ 21 w 70"/>
                      <a:gd name="T9" fmla="*/ 5 h 62"/>
                      <a:gd name="T10" fmla="*/ 28 w 70"/>
                      <a:gd name="T11" fmla="*/ 1 h 62"/>
                      <a:gd name="T12" fmla="*/ 36 w 70"/>
                      <a:gd name="T13" fmla="*/ 0 h 62"/>
                      <a:gd name="T14" fmla="*/ 39 w 70"/>
                      <a:gd name="T15" fmla="*/ 0 h 62"/>
                      <a:gd name="T16" fmla="*/ 41 w 70"/>
                      <a:gd name="T17" fmla="*/ 0 h 62"/>
                      <a:gd name="T18" fmla="*/ 43 w 70"/>
                      <a:gd name="T19" fmla="*/ 1 h 62"/>
                      <a:gd name="T20" fmla="*/ 51 w 70"/>
                      <a:gd name="T21" fmla="*/ 5 h 62"/>
                      <a:gd name="T22" fmla="*/ 57 w 70"/>
                      <a:gd name="T23" fmla="*/ 11 h 62"/>
                      <a:gd name="T24" fmla="*/ 63 w 70"/>
                      <a:gd name="T25" fmla="*/ 20 h 62"/>
                      <a:gd name="T26" fmla="*/ 67 w 70"/>
                      <a:gd name="T27" fmla="*/ 29 h 62"/>
                      <a:gd name="T28" fmla="*/ 69 w 70"/>
                      <a:gd name="T29" fmla="*/ 39 h 62"/>
                      <a:gd name="T30" fmla="*/ 70 w 70"/>
                      <a:gd name="T31" fmla="*/ 50 h 62"/>
                      <a:gd name="T32" fmla="*/ 70 w 70"/>
                      <a:gd name="T33" fmla="*/ 56 h 62"/>
                      <a:gd name="T34" fmla="*/ 70 w 70"/>
                      <a:gd name="T35" fmla="*/ 59 h 62"/>
                      <a:gd name="T36" fmla="*/ 69 w 70"/>
                      <a:gd name="T37" fmla="*/ 62 h 62"/>
                      <a:gd name="T38" fmla="*/ 60 w 70"/>
                      <a:gd name="T39" fmla="*/ 58 h 62"/>
                      <a:gd name="T40" fmla="*/ 60 w 70"/>
                      <a:gd name="T41" fmla="*/ 52 h 62"/>
                      <a:gd name="T42" fmla="*/ 60 w 70"/>
                      <a:gd name="T43" fmla="*/ 49 h 62"/>
                      <a:gd name="T44" fmla="*/ 60 w 70"/>
                      <a:gd name="T45" fmla="*/ 47 h 62"/>
                      <a:gd name="T46" fmla="*/ 60 w 70"/>
                      <a:gd name="T47" fmla="*/ 44 h 62"/>
                      <a:gd name="T48" fmla="*/ 55 w 70"/>
                      <a:gd name="T49" fmla="*/ 32 h 62"/>
                      <a:gd name="T50" fmla="*/ 47 w 70"/>
                      <a:gd name="T51" fmla="*/ 24 h 62"/>
                      <a:gd name="T52" fmla="*/ 42 w 70"/>
                      <a:gd name="T53" fmla="*/ 22 h 62"/>
                      <a:gd name="T54" fmla="*/ 39 w 70"/>
                      <a:gd name="T55" fmla="*/ 21 h 62"/>
                      <a:gd name="T56" fmla="*/ 36 w 70"/>
                      <a:gd name="T57" fmla="*/ 21 h 62"/>
                      <a:gd name="T58" fmla="*/ 27 w 70"/>
                      <a:gd name="T59" fmla="*/ 24 h 62"/>
                      <a:gd name="T60" fmla="*/ 19 w 70"/>
                      <a:gd name="T61" fmla="*/ 32 h 62"/>
                      <a:gd name="T62" fmla="*/ 15 w 70"/>
                      <a:gd name="T63" fmla="*/ 44 h 62"/>
                      <a:gd name="T64" fmla="*/ 15 w 70"/>
                      <a:gd name="T65" fmla="*/ 50 h 62"/>
                      <a:gd name="T66" fmla="*/ 15 w 70"/>
                      <a:gd name="T67" fmla="*/ 54 h 62"/>
                      <a:gd name="T68" fmla="*/ 15 w 70"/>
                      <a:gd name="T69" fmla="*/ 55 h 62"/>
                      <a:gd name="T70" fmla="*/ 15 w 70"/>
                      <a:gd name="T71" fmla="*/ 58 h 62"/>
                      <a:gd name="T72" fmla="*/ 6 w 70"/>
                      <a:gd name="T73" fmla="*/ 59 h 62"/>
                      <a:gd name="T74" fmla="*/ 2 w 70"/>
                      <a:gd name="T75" fmla="*/ 58 h 62"/>
                      <a:gd name="T76" fmla="*/ 0 w 70"/>
                      <a:gd name="T77" fmla="*/ 56 h 62"/>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62"/>
                      <a:gd name="T119" fmla="*/ 70 w 70"/>
                      <a:gd name="T120" fmla="*/ 62 h 62"/>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62">
                        <a:moveTo>
                          <a:pt x="0" y="56"/>
                        </a:moveTo>
                        <a:lnTo>
                          <a:pt x="2" y="36"/>
                        </a:lnTo>
                        <a:lnTo>
                          <a:pt x="10" y="17"/>
                        </a:lnTo>
                        <a:lnTo>
                          <a:pt x="14" y="10"/>
                        </a:lnTo>
                        <a:lnTo>
                          <a:pt x="21" y="5"/>
                        </a:lnTo>
                        <a:lnTo>
                          <a:pt x="28" y="1"/>
                        </a:lnTo>
                        <a:lnTo>
                          <a:pt x="36" y="0"/>
                        </a:lnTo>
                        <a:lnTo>
                          <a:pt x="39" y="0"/>
                        </a:lnTo>
                        <a:lnTo>
                          <a:pt x="41" y="0"/>
                        </a:lnTo>
                        <a:lnTo>
                          <a:pt x="43" y="1"/>
                        </a:lnTo>
                        <a:lnTo>
                          <a:pt x="51" y="5"/>
                        </a:lnTo>
                        <a:lnTo>
                          <a:pt x="57" y="11"/>
                        </a:lnTo>
                        <a:lnTo>
                          <a:pt x="63" y="20"/>
                        </a:lnTo>
                        <a:lnTo>
                          <a:pt x="67" y="29"/>
                        </a:lnTo>
                        <a:lnTo>
                          <a:pt x="69" y="39"/>
                        </a:lnTo>
                        <a:lnTo>
                          <a:pt x="70" y="50"/>
                        </a:lnTo>
                        <a:lnTo>
                          <a:pt x="70" y="56"/>
                        </a:lnTo>
                        <a:lnTo>
                          <a:pt x="70" y="59"/>
                        </a:lnTo>
                        <a:lnTo>
                          <a:pt x="69" y="62"/>
                        </a:lnTo>
                        <a:lnTo>
                          <a:pt x="60" y="58"/>
                        </a:lnTo>
                        <a:lnTo>
                          <a:pt x="60" y="52"/>
                        </a:lnTo>
                        <a:lnTo>
                          <a:pt x="60" y="49"/>
                        </a:lnTo>
                        <a:lnTo>
                          <a:pt x="60" y="47"/>
                        </a:lnTo>
                        <a:lnTo>
                          <a:pt x="60" y="44"/>
                        </a:lnTo>
                        <a:lnTo>
                          <a:pt x="55" y="32"/>
                        </a:lnTo>
                        <a:lnTo>
                          <a:pt x="47" y="24"/>
                        </a:lnTo>
                        <a:lnTo>
                          <a:pt x="42" y="22"/>
                        </a:lnTo>
                        <a:lnTo>
                          <a:pt x="39" y="21"/>
                        </a:lnTo>
                        <a:lnTo>
                          <a:pt x="36" y="21"/>
                        </a:lnTo>
                        <a:lnTo>
                          <a:pt x="27" y="24"/>
                        </a:lnTo>
                        <a:lnTo>
                          <a:pt x="19" y="32"/>
                        </a:lnTo>
                        <a:lnTo>
                          <a:pt x="15" y="44"/>
                        </a:lnTo>
                        <a:lnTo>
                          <a:pt x="15" y="50"/>
                        </a:lnTo>
                        <a:lnTo>
                          <a:pt x="15" y="54"/>
                        </a:lnTo>
                        <a:lnTo>
                          <a:pt x="15" y="55"/>
                        </a:lnTo>
                        <a:lnTo>
                          <a:pt x="15" y="58"/>
                        </a:lnTo>
                        <a:lnTo>
                          <a:pt x="6" y="59"/>
                        </a:lnTo>
                        <a:lnTo>
                          <a:pt x="2" y="58"/>
                        </a:lnTo>
                        <a:lnTo>
                          <a:pt x="0" y="56"/>
                        </a:lnTo>
                        <a:close/>
                      </a:path>
                    </a:pathLst>
                  </a:custGeom>
                  <a:solidFill>
                    <a:srgbClr val="797979"/>
                  </a:solidFill>
                  <a:ln w="0">
                    <a:solidFill>
                      <a:srgbClr val="6E6E6E"/>
                    </a:solidFill>
                    <a:prstDash val="solid"/>
                    <a:round/>
                    <a:headEnd/>
                    <a:tailEnd/>
                  </a:ln>
                </p:spPr>
                <p:txBody>
                  <a:bodyPr/>
                  <a:lstStyle/>
                  <a:p>
                    <a:endParaRPr lang="en-US"/>
                  </a:p>
                </p:txBody>
              </p:sp>
              <p:sp>
                <p:nvSpPr>
                  <p:cNvPr id="450" name="Rectangle 1127"/>
                  <p:cNvSpPr>
                    <a:spLocks noChangeArrowheads="1"/>
                  </p:cNvSpPr>
                  <p:nvPr/>
                </p:nvSpPr>
                <p:spPr bwMode="auto">
                  <a:xfrm>
                    <a:off x="2567" y="2430"/>
                    <a:ext cx="213" cy="66"/>
                  </a:xfrm>
                  <a:prstGeom prst="rect">
                    <a:avLst/>
                  </a:prstGeom>
                  <a:solidFill>
                    <a:srgbClr val="8C8C8C"/>
                  </a:solidFill>
                  <a:ln w="0">
                    <a:solidFill>
                      <a:srgbClr val="8C8C8C"/>
                    </a:solidFill>
                    <a:miter lim="800000"/>
                    <a:headEnd/>
                    <a:tailEnd/>
                  </a:ln>
                </p:spPr>
                <p:txBody>
                  <a:bodyPr/>
                  <a:lstStyle/>
                  <a:p>
                    <a:endParaRPr lang="en-US"/>
                  </a:p>
                </p:txBody>
              </p:sp>
              <p:sp>
                <p:nvSpPr>
                  <p:cNvPr id="451" name="Freeform 1128"/>
                  <p:cNvSpPr>
                    <a:spLocks/>
                  </p:cNvSpPr>
                  <p:nvPr/>
                </p:nvSpPr>
                <p:spPr bwMode="auto">
                  <a:xfrm>
                    <a:off x="2586" y="2348"/>
                    <a:ext cx="232" cy="82"/>
                  </a:xfrm>
                  <a:custGeom>
                    <a:avLst/>
                    <a:gdLst>
                      <a:gd name="T0" fmla="*/ 0 w 232"/>
                      <a:gd name="T1" fmla="*/ 79 h 82"/>
                      <a:gd name="T2" fmla="*/ 0 w 232"/>
                      <a:gd name="T3" fmla="*/ 0 h 82"/>
                      <a:gd name="T4" fmla="*/ 232 w 232"/>
                      <a:gd name="T5" fmla="*/ 0 h 82"/>
                      <a:gd name="T6" fmla="*/ 145 w 232"/>
                      <a:gd name="T7" fmla="*/ 82 h 82"/>
                      <a:gd name="T8" fmla="*/ 0 60000 65536"/>
                      <a:gd name="T9" fmla="*/ 0 60000 65536"/>
                      <a:gd name="T10" fmla="*/ 0 60000 65536"/>
                      <a:gd name="T11" fmla="*/ 0 60000 65536"/>
                      <a:gd name="T12" fmla="*/ 0 w 232"/>
                      <a:gd name="T13" fmla="*/ 0 h 82"/>
                      <a:gd name="T14" fmla="*/ 232 w 232"/>
                      <a:gd name="T15" fmla="*/ 82 h 82"/>
                    </a:gdLst>
                    <a:ahLst/>
                    <a:cxnLst>
                      <a:cxn ang="T8">
                        <a:pos x="T0" y="T1"/>
                      </a:cxn>
                      <a:cxn ang="T9">
                        <a:pos x="T2" y="T3"/>
                      </a:cxn>
                      <a:cxn ang="T10">
                        <a:pos x="T4" y="T5"/>
                      </a:cxn>
                      <a:cxn ang="T11">
                        <a:pos x="T6" y="T7"/>
                      </a:cxn>
                    </a:cxnLst>
                    <a:rect l="T12" t="T13" r="T14" b="T15"/>
                    <a:pathLst>
                      <a:path w="232" h="82">
                        <a:moveTo>
                          <a:pt x="0" y="79"/>
                        </a:moveTo>
                        <a:lnTo>
                          <a:pt x="0" y="0"/>
                        </a:lnTo>
                        <a:lnTo>
                          <a:pt x="232" y="0"/>
                        </a:lnTo>
                        <a:lnTo>
                          <a:pt x="145" y="82"/>
                        </a:lnTo>
                      </a:path>
                    </a:pathLst>
                  </a:custGeom>
                  <a:noFill/>
                  <a:ln w="0">
                    <a:solidFill>
                      <a:srgbClr val="6E6E6E"/>
                    </a:solidFill>
                    <a:prstDash val="solid"/>
                    <a:round/>
                    <a:headEnd/>
                    <a:tailEnd/>
                  </a:ln>
                </p:spPr>
                <p:txBody>
                  <a:bodyPr/>
                  <a:lstStyle/>
                  <a:p>
                    <a:endParaRPr lang="en-US"/>
                  </a:p>
                </p:txBody>
              </p:sp>
              <p:sp>
                <p:nvSpPr>
                  <p:cNvPr id="452" name="Freeform 1129"/>
                  <p:cNvSpPr>
                    <a:spLocks/>
                  </p:cNvSpPr>
                  <p:nvPr/>
                </p:nvSpPr>
                <p:spPr bwMode="auto">
                  <a:xfrm>
                    <a:off x="2592" y="2351"/>
                    <a:ext cx="81" cy="78"/>
                  </a:xfrm>
                  <a:custGeom>
                    <a:avLst/>
                    <a:gdLst>
                      <a:gd name="T0" fmla="*/ 0 w 81"/>
                      <a:gd name="T1" fmla="*/ 78 h 78"/>
                      <a:gd name="T2" fmla="*/ 46 w 81"/>
                      <a:gd name="T3" fmla="*/ 0 h 78"/>
                      <a:gd name="T4" fmla="*/ 81 w 81"/>
                      <a:gd name="T5" fmla="*/ 78 h 78"/>
                      <a:gd name="T6" fmla="*/ 0 60000 65536"/>
                      <a:gd name="T7" fmla="*/ 0 60000 65536"/>
                      <a:gd name="T8" fmla="*/ 0 60000 65536"/>
                      <a:gd name="T9" fmla="*/ 0 w 81"/>
                      <a:gd name="T10" fmla="*/ 0 h 78"/>
                      <a:gd name="T11" fmla="*/ 81 w 81"/>
                      <a:gd name="T12" fmla="*/ 78 h 78"/>
                    </a:gdLst>
                    <a:ahLst/>
                    <a:cxnLst>
                      <a:cxn ang="T6">
                        <a:pos x="T0" y="T1"/>
                      </a:cxn>
                      <a:cxn ang="T7">
                        <a:pos x="T2" y="T3"/>
                      </a:cxn>
                      <a:cxn ang="T8">
                        <a:pos x="T4" y="T5"/>
                      </a:cxn>
                    </a:cxnLst>
                    <a:rect l="T9" t="T10" r="T11" b="T12"/>
                    <a:pathLst>
                      <a:path w="81" h="78">
                        <a:moveTo>
                          <a:pt x="0" y="78"/>
                        </a:moveTo>
                        <a:lnTo>
                          <a:pt x="46" y="0"/>
                        </a:lnTo>
                        <a:lnTo>
                          <a:pt x="81" y="78"/>
                        </a:lnTo>
                      </a:path>
                    </a:pathLst>
                  </a:custGeom>
                  <a:noFill/>
                  <a:ln w="0">
                    <a:solidFill>
                      <a:srgbClr val="6E6E6E"/>
                    </a:solidFill>
                    <a:prstDash val="solid"/>
                    <a:round/>
                    <a:headEnd/>
                    <a:tailEnd/>
                  </a:ln>
                </p:spPr>
                <p:txBody>
                  <a:bodyPr/>
                  <a:lstStyle/>
                  <a:p>
                    <a:endParaRPr lang="en-US"/>
                  </a:p>
                </p:txBody>
              </p:sp>
              <p:sp>
                <p:nvSpPr>
                  <p:cNvPr id="453" name="Freeform 1130"/>
                  <p:cNvSpPr>
                    <a:spLocks/>
                  </p:cNvSpPr>
                  <p:nvPr/>
                </p:nvSpPr>
                <p:spPr bwMode="auto">
                  <a:xfrm>
                    <a:off x="2676" y="2348"/>
                    <a:ext cx="54" cy="89"/>
                  </a:xfrm>
                  <a:custGeom>
                    <a:avLst/>
                    <a:gdLst>
                      <a:gd name="T0" fmla="*/ 0 w 54"/>
                      <a:gd name="T1" fmla="*/ 86 h 89"/>
                      <a:gd name="T2" fmla="*/ 44 w 54"/>
                      <a:gd name="T3" fmla="*/ 0 h 89"/>
                      <a:gd name="T4" fmla="*/ 54 w 54"/>
                      <a:gd name="T5" fmla="*/ 89 h 89"/>
                      <a:gd name="T6" fmla="*/ 0 60000 65536"/>
                      <a:gd name="T7" fmla="*/ 0 60000 65536"/>
                      <a:gd name="T8" fmla="*/ 0 60000 65536"/>
                      <a:gd name="T9" fmla="*/ 0 w 54"/>
                      <a:gd name="T10" fmla="*/ 0 h 89"/>
                      <a:gd name="T11" fmla="*/ 54 w 54"/>
                      <a:gd name="T12" fmla="*/ 89 h 89"/>
                    </a:gdLst>
                    <a:ahLst/>
                    <a:cxnLst>
                      <a:cxn ang="T6">
                        <a:pos x="T0" y="T1"/>
                      </a:cxn>
                      <a:cxn ang="T7">
                        <a:pos x="T2" y="T3"/>
                      </a:cxn>
                      <a:cxn ang="T8">
                        <a:pos x="T4" y="T5"/>
                      </a:cxn>
                    </a:cxnLst>
                    <a:rect l="T9" t="T10" r="T11" b="T12"/>
                    <a:pathLst>
                      <a:path w="54" h="89">
                        <a:moveTo>
                          <a:pt x="0" y="86"/>
                        </a:moveTo>
                        <a:lnTo>
                          <a:pt x="44" y="0"/>
                        </a:lnTo>
                        <a:lnTo>
                          <a:pt x="54" y="89"/>
                        </a:lnTo>
                      </a:path>
                    </a:pathLst>
                  </a:custGeom>
                  <a:noFill/>
                  <a:ln w="0">
                    <a:solidFill>
                      <a:srgbClr val="6E6E6E"/>
                    </a:solidFill>
                    <a:prstDash val="solid"/>
                    <a:round/>
                    <a:headEnd/>
                    <a:tailEnd/>
                  </a:ln>
                </p:spPr>
                <p:txBody>
                  <a:bodyPr/>
                  <a:lstStyle/>
                  <a:p>
                    <a:endParaRPr lang="en-US"/>
                  </a:p>
                </p:txBody>
              </p:sp>
              <p:sp>
                <p:nvSpPr>
                  <p:cNvPr id="454" name="Rectangle 1131"/>
                  <p:cNvSpPr>
                    <a:spLocks noChangeArrowheads="1"/>
                  </p:cNvSpPr>
                  <p:nvPr/>
                </p:nvSpPr>
                <p:spPr bwMode="auto">
                  <a:xfrm>
                    <a:off x="2566" y="2492"/>
                    <a:ext cx="214" cy="21"/>
                  </a:xfrm>
                  <a:prstGeom prst="rect">
                    <a:avLst/>
                  </a:prstGeom>
                  <a:solidFill>
                    <a:srgbClr val="6E6E6E"/>
                  </a:solidFill>
                  <a:ln w="0">
                    <a:solidFill>
                      <a:srgbClr val="6E6E6E"/>
                    </a:solidFill>
                    <a:miter lim="800000"/>
                    <a:headEnd/>
                    <a:tailEnd/>
                  </a:ln>
                </p:spPr>
                <p:txBody>
                  <a:bodyPr/>
                  <a:lstStyle/>
                  <a:p>
                    <a:endParaRPr lang="en-US"/>
                  </a:p>
                </p:txBody>
              </p:sp>
              <p:sp>
                <p:nvSpPr>
                  <p:cNvPr id="455" name="Freeform 1132"/>
                  <p:cNvSpPr>
                    <a:spLocks/>
                  </p:cNvSpPr>
                  <p:nvPr/>
                </p:nvSpPr>
                <p:spPr bwMode="auto">
                  <a:xfrm>
                    <a:off x="3082" y="3804"/>
                    <a:ext cx="107" cy="273"/>
                  </a:xfrm>
                  <a:custGeom>
                    <a:avLst/>
                    <a:gdLst>
                      <a:gd name="T0" fmla="*/ 0 w 107"/>
                      <a:gd name="T1" fmla="*/ 2 h 273"/>
                      <a:gd name="T2" fmla="*/ 25 w 107"/>
                      <a:gd name="T3" fmla="*/ 10 h 273"/>
                      <a:gd name="T4" fmla="*/ 38 w 107"/>
                      <a:gd name="T5" fmla="*/ 12 h 273"/>
                      <a:gd name="T6" fmla="*/ 51 w 107"/>
                      <a:gd name="T7" fmla="*/ 13 h 273"/>
                      <a:gd name="T8" fmla="*/ 77 w 107"/>
                      <a:gd name="T9" fmla="*/ 11 h 273"/>
                      <a:gd name="T10" fmla="*/ 104 w 107"/>
                      <a:gd name="T11" fmla="*/ 2 h 273"/>
                      <a:gd name="T12" fmla="*/ 107 w 107"/>
                      <a:gd name="T13" fmla="*/ 0 h 273"/>
                      <a:gd name="T14" fmla="*/ 107 w 107"/>
                      <a:gd name="T15" fmla="*/ 256 h 273"/>
                      <a:gd name="T16" fmla="*/ 107 w 107"/>
                      <a:gd name="T17" fmla="*/ 259 h 273"/>
                      <a:gd name="T18" fmla="*/ 94 w 107"/>
                      <a:gd name="T19" fmla="*/ 265 h 273"/>
                      <a:gd name="T20" fmla="*/ 81 w 107"/>
                      <a:gd name="T21" fmla="*/ 269 h 273"/>
                      <a:gd name="T22" fmla="*/ 68 w 107"/>
                      <a:gd name="T23" fmla="*/ 272 h 273"/>
                      <a:gd name="T24" fmla="*/ 54 w 107"/>
                      <a:gd name="T25" fmla="*/ 273 h 273"/>
                      <a:gd name="T26" fmla="*/ 27 w 107"/>
                      <a:gd name="T27" fmla="*/ 270 h 273"/>
                      <a:gd name="T28" fmla="*/ 1 w 107"/>
                      <a:gd name="T29" fmla="*/ 259 h 273"/>
                      <a:gd name="T30" fmla="*/ 1 w 107"/>
                      <a:gd name="T31" fmla="*/ 249 h 273"/>
                      <a:gd name="T32" fmla="*/ 1 w 107"/>
                      <a:gd name="T33" fmla="*/ 9 h 273"/>
                      <a:gd name="T34" fmla="*/ 0 w 107"/>
                      <a:gd name="T35" fmla="*/ 2 h 27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7"/>
                      <a:gd name="T55" fmla="*/ 0 h 273"/>
                      <a:gd name="T56" fmla="*/ 107 w 107"/>
                      <a:gd name="T57" fmla="*/ 273 h 27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7" h="273">
                        <a:moveTo>
                          <a:pt x="0" y="2"/>
                        </a:moveTo>
                        <a:lnTo>
                          <a:pt x="25" y="10"/>
                        </a:lnTo>
                        <a:lnTo>
                          <a:pt x="38" y="12"/>
                        </a:lnTo>
                        <a:lnTo>
                          <a:pt x="51" y="13"/>
                        </a:lnTo>
                        <a:lnTo>
                          <a:pt x="77" y="11"/>
                        </a:lnTo>
                        <a:lnTo>
                          <a:pt x="104" y="2"/>
                        </a:lnTo>
                        <a:lnTo>
                          <a:pt x="107" y="0"/>
                        </a:lnTo>
                        <a:lnTo>
                          <a:pt x="107" y="256"/>
                        </a:lnTo>
                        <a:lnTo>
                          <a:pt x="107" y="259"/>
                        </a:lnTo>
                        <a:lnTo>
                          <a:pt x="94" y="265"/>
                        </a:lnTo>
                        <a:lnTo>
                          <a:pt x="81" y="269"/>
                        </a:lnTo>
                        <a:lnTo>
                          <a:pt x="68" y="272"/>
                        </a:lnTo>
                        <a:lnTo>
                          <a:pt x="54" y="273"/>
                        </a:lnTo>
                        <a:lnTo>
                          <a:pt x="27" y="270"/>
                        </a:lnTo>
                        <a:lnTo>
                          <a:pt x="1" y="259"/>
                        </a:lnTo>
                        <a:lnTo>
                          <a:pt x="1" y="249"/>
                        </a:lnTo>
                        <a:lnTo>
                          <a:pt x="1" y="9"/>
                        </a:lnTo>
                        <a:lnTo>
                          <a:pt x="0" y="2"/>
                        </a:lnTo>
                        <a:close/>
                      </a:path>
                    </a:pathLst>
                  </a:custGeom>
                  <a:solidFill>
                    <a:srgbClr val="A4A4A4"/>
                  </a:solidFill>
                  <a:ln w="0">
                    <a:solidFill>
                      <a:srgbClr val="8C8C8C"/>
                    </a:solidFill>
                    <a:prstDash val="solid"/>
                    <a:round/>
                    <a:headEnd/>
                    <a:tailEnd/>
                  </a:ln>
                </p:spPr>
                <p:txBody>
                  <a:bodyPr/>
                  <a:lstStyle/>
                  <a:p>
                    <a:endParaRPr lang="en-US"/>
                  </a:p>
                </p:txBody>
              </p:sp>
              <p:sp>
                <p:nvSpPr>
                  <p:cNvPr id="456" name="Oval 1133"/>
                  <p:cNvSpPr>
                    <a:spLocks noChangeArrowheads="1"/>
                  </p:cNvSpPr>
                  <p:nvPr/>
                </p:nvSpPr>
                <p:spPr bwMode="auto">
                  <a:xfrm>
                    <a:off x="3083" y="3781"/>
                    <a:ext cx="104" cy="39"/>
                  </a:xfrm>
                  <a:prstGeom prst="ellipse">
                    <a:avLst/>
                  </a:prstGeom>
                  <a:solidFill>
                    <a:srgbClr val="242424"/>
                  </a:solidFill>
                  <a:ln w="0">
                    <a:solidFill>
                      <a:srgbClr val="8C8C8C"/>
                    </a:solidFill>
                    <a:round/>
                    <a:headEnd/>
                    <a:tailEnd/>
                  </a:ln>
                </p:spPr>
                <p:txBody>
                  <a:bodyPr/>
                  <a:lstStyle/>
                  <a:p>
                    <a:endParaRPr lang="en-US"/>
                  </a:p>
                </p:txBody>
              </p:sp>
              <p:sp>
                <p:nvSpPr>
                  <p:cNvPr id="457" name="Oval 1134"/>
                  <p:cNvSpPr>
                    <a:spLocks noChangeArrowheads="1"/>
                  </p:cNvSpPr>
                  <p:nvPr/>
                </p:nvSpPr>
                <p:spPr bwMode="auto">
                  <a:xfrm>
                    <a:off x="2827" y="3706"/>
                    <a:ext cx="26" cy="31"/>
                  </a:xfrm>
                  <a:prstGeom prst="ellipse">
                    <a:avLst/>
                  </a:prstGeom>
                  <a:solidFill>
                    <a:srgbClr val="B4B4B4"/>
                  </a:solidFill>
                  <a:ln w="9525">
                    <a:solidFill>
                      <a:srgbClr val="323232"/>
                    </a:solidFill>
                    <a:round/>
                    <a:headEnd/>
                    <a:tailEnd/>
                  </a:ln>
                </p:spPr>
                <p:txBody>
                  <a:bodyPr/>
                  <a:lstStyle/>
                  <a:p>
                    <a:endParaRPr lang="en-US"/>
                  </a:p>
                </p:txBody>
              </p:sp>
              <p:sp>
                <p:nvSpPr>
                  <p:cNvPr id="458" name="Freeform 1135"/>
                  <p:cNvSpPr>
                    <a:spLocks/>
                  </p:cNvSpPr>
                  <p:nvPr/>
                </p:nvSpPr>
                <p:spPr bwMode="auto">
                  <a:xfrm>
                    <a:off x="2967" y="3785"/>
                    <a:ext cx="108" cy="269"/>
                  </a:xfrm>
                  <a:custGeom>
                    <a:avLst/>
                    <a:gdLst>
                      <a:gd name="T0" fmla="*/ 0 w 108"/>
                      <a:gd name="T1" fmla="*/ 2 h 269"/>
                      <a:gd name="T2" fmla="*/ 25 w 108"/>
                      <a:gd name="T3" fmla="*/ 10 h 269"/>
                      <a:gd name="T4" fmla="*/ 51 w 108"/>
                      <a:gd name="T5" fmla="*/ 13 h 269"/>
                      <a:gd name="T6" fmla="*/ 78 w 108"/>
                      <a:gd name="T7" fmla="*/ 11 h 269"/>
                      <a:gd name="T8" fmla="*/ 106 w 108"/>
                      <a:gd name="T9" fmla="*/ 2 h 269"/>
                      <a:gd name="T10" fmla="*/ 108 w 108"/>
                      <a:gd name="T11" fmla="*/ 0 h 269"/>
                      <a:gd name="T12" fmla="*/ 108 w 108"/>
                      <a:gd name="T13" fmla="*/ 252 h 269"/>
                      <a:gd name="T14" fmla="*/ 108 w 108"/>
                      <a:gd name="T15" fmla="*/ 255 h 269"/>
                      <a:gd name="T16" fmla="*/ 95 w 108"/>
                      <a:gd name="T17" fmla="*/ 261 h 269"/>
                      <a:gd name="T18" fmla="*/ 82 w 108"/>
                      <a:gd name="T19" fmla="*/ 265 h 269"/>
                      <a:gd name="T20" fmla="*/ 68 w 108"/>
                      <a:gd name="T21" fmla="*/ 268 h 269"/>
                      <a:gd name="T22" fmla="*/ 54 w 108"/>
                      <a:gd name="T23" fmla="*/ 269 h 269"/>
                      <a:gd name="T24" fmla="*/ 26 w 108"/>
                      <a:gd name="T25" fmla="*/ 265 h 269"/>
                      <a:gd name="T26" fmla="*/ 13 w 108"/>
                      <a:gd name="T27" fmla="*/ 261 h 269"/>
                      <a:gd name="T28" fmla="*/ 0 w 108"/>
                      <a:gd name="T29" fmla="*/ 254 h 269"/>
                      <a:gd name="T30" fmla="*/ 0 w 108"/>
                      <a:gd name="T31" fmla="*/ 245 h 269"/>
                      <a:gd name="T32" fmla="*/ 0 w 108"/>
                      <a:gd name="T33" fmla="*/ 8 h 269"/>
                      <a:gd name="T34" fmla="*/ 0 w 108"/>
                      <a:gd name="T35" fmla="*/ 2 h 26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8"/>
                      <a:gd name="T55" fmla="*/ 0 h 269"/>
                      <a:gd name="T56" fmla="*/ 108 w 108"/>
                      <a:gd name="T57" fmla="*/ 269 h 26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8" h="269">
                        <a:moveTo>
                          <a:pt x="0" y="2"/>
                        </a:moveTo>
                        <a:lnTo>
                          <a:pt x="25" y="10"/>
                        </a:lnTo>
                        <a:lnTo>
                          <a:pt x="51" y="13"/>
                        </a:lnTo>
                        <a:lnTo>
                          <a:pt x="78" y="11"/>
                        </a:lnTo>
                        <a:lnTo>
                          <a:pt x="106" y="2"/>
                        </a:lnTo>
                        <a:lnTo>
                          <a:pt x="108" y="0"/>
                        </a:lnTo>
                        <a:lnTo>
                          <a:pt x="108" y="252"/>
                        </a:lnTo>
                        <a:lnTo>
                          <a:pt x="108" y="255"/>
                        </a:lnTo>
                        <a:lnTo>
                          <a:pt x="95" y="261"/>
                        </a:lnTo>
                        <a:lnTo>
                          <a:pt x="82" y="265"/>
                        </a:lnTo>
                        <a:lnTo>
                          <a:pt x="68" y="268"/>
                        </a:lnTo>
                        <a:lnTo>
                          <a:pt x="54" y="269"/>
                        </a:lnTo>
                        <a:lnTo>
                          <a:pt x="26" y="265"/>
                        </a:lnTo>
                        <a:lnTo>
                          <a:pt x="13" y="261"/>
                        </a:lnTo>
                        <a:lnTo>
                          <a:pt x="0" y="254"/>
                        </a:lnTo>
                        <a:lnTo>
                          <a:pt x="0" y="245"/>
                        </a:lnTo>
                        <a:lnTo>
                          <a:pt x="0" y="8"/>
                        </a:lnTo>
                        <a:lnTo>
                          <a:pt x="0" y="2"/>
                        </a:lnTo>
                        <a:close/>
                      </a:path>
                    </a:pathLst>
                  </a:custGeom>
                  <a:solidFill>
                    <a:srgbClr val="A4A4A4"/>
                  </a:solidFill>
                  <a:ln w="0">
                    <a:solidFill>
                      <a:srgbClr val="8C8C8C"/>
                    </a:solidFill>
                    <a:prstDash val="solid"/>
                    <a:round/>
                    <a:headEnd/>
                    <a:tailEnd/>
                  </a:ln>
                </p:spPr>
                <p:txBody>
                  <a:bodyPr/>
                  <a:lstStyle/>
                  <a:p>
                    <a:endParaRPr lang="en-US"/>
                  </a:p>
                </p:txBody>
              </p:sp>
              <p:sp>
                <p:nvSpPr>
                  <p:cNvPr id="459" name="Oval 1136"/>
                  <p:cNvSpPr>
                    <a:spLocks noChangeArrowheads="1"/>
                  </p:cNvSpPr>
                  <p:nvPr/>
                </p:nvSpPr>
                <p:spPr bwMode="auto">
                  <a:xfrm>
                    <a:off x="2967" y="3766"/>
                    <a:ext cx="106" cy="30"/>
                  </a:xfrm>
                  <a:prstGeom prst="ellipse">
                    <a:avLst/>
                  </a:prstGeom>
                  <a:solidFill>
                    <a:srgbClr val="242424"/>
                  </a:solidFill>
                  <a:ln w="0">
                    <a:solidFill>
                      <a:srgbClr val="8C8C8C"/>
                    </a:solidFill>
                    <a:round/>
                    <a:headEnd/>
                    <a:tailEnd/>
                  </a:ln>
                </p:spPr>
                <p:txBody>
                  <a:bodyPr/>
                  <a:lstStyle/>
                  <a:p>
                    <a:endParaRPr lang="en-US"/>
                  </a:p>
                </p:txBody>
              </p:sp>
              <p:sp>
                <p:nvSpPr>
                  <p:cNvPr id="460" name="Rectangle 1137"/>
                  <p:cNvSpPr>
                    <a:spLocks noChangeArrowheads="1"/>
                  </p:cNvSpPr>
                  <p:nvPr/>
                </p:nvSpPr>
                <p:spPr bwMode="auto">
                  <a:xfrm>
                    <a:off x="2848" y="3230"/>
                    <a:ext cx="38" cy="17"/>
                  </a:xfrm>
                  <a:prstGeom prst="rect">
                    <a:avLst/>
                  </a:prstGeom>
                  <a:solidFill>
                    <a:srgbClr val="8C8C8C"/>
                  </a:solidFill>
                  <a:ln w="0">
                    <a:solidFill>
                      <a:srgbClr val="8C8C8C"/>
                    </a:solidFill>
                    <a:miter lim="800000"/>
                    <a:headEnd/>
                    <a:tailEnd/>
                  </a:ln>
                </p:spPr>
                <p:txBody>
                  <a:bodyPr/>
                  <a:lstStyle/>
                  <a:p>
                    <a:endParaRPr lang="en-US"/>
                  </a:p>
                </p:txBody>
              </p:sp>
              <p:sp>
                <p:nvSpPr>
                  <p:cNvPr id="461" name="Rectangle 1138"/>
                  <p:cNvSpPr>
                    <a:spLocks noChangeArrowheads="1"/>
                  </p:cNvSpPr>
                  <p:nvPr/>
                </p:nvSpPr>
                <p:spPr bwMode="auto">
                  <a:xfrm>
                    <a:off x="2251" y="2950"/>
                    <a:ext cx="32" cy="58"/>
                  </a:xfrm>
                  <a:prstGeom prst="rect">
                    <a:avLst/>
                  </a:prstGeom>
                  <a:noFill/>
                  <a:ln w="0">
                    <a:solidFill>
                      <a:srgbClr val="6E6E6E"/>
                    </a:solidFill>
                    <a:miter lim="800000"/>
                    <a:headEnd/>
                    <a:tailEnd/>
                  </a:ln>
                </p:spPr>
                <p:txBody>
                  <a:bodyPr/>
                  <a:lstStyle/>
                  <a:p>
                    <a:endParaRPr lang="en-US"/>
                  </a:p>
                </p:txBody>
              </p:sp>
              <p:sp>
                <p:nvSpPr>
                  <p:cNvPr id="462" name="Rectangle 1139"/>
                  <p:cNvSpPr>
                    <a:spLocks noChangeArrowheads="1"/>
                  </p:cNvSpPr>
                  <p:nvPr/>
                </p:nvSpPr>
                <p:spPr bwMode="auto">
                  <a:xfrm>
                    <a:off x="2459" y="2875"/>
                    <a:ext cx="74" cy="32"/>
                  </a:xfrm>
                  <a:prstGeom prst="rect">
                    <a:avLst/>
                  </a:prstGeom>
                  <a:solidFill>
                    <a:srgbClr val="6E6E6E"/>
                  </a:solidFill>
                  <a:ln w="0">
                    <a:solidFill>
                      <a:srgbClr val="6E6E6E"/>
                    </a:solidFill>
                    <a:miter lim="800000"/>
                    <a:headEnd/>
                    <a:tailEnd/>
                  </a:ln>
                </p:spPr>
                <p:txBody>
                  <a:bodyPr/>
                  <a:lstStyle/>
                  <a:p>
                    <a:endParaRPr lang="en-US"/>
                  </a:p>
                </p:txBody>
              </p:sp>
            </p:grpSp>
            <p:sp>
              <p:nvSpPr>
                <p:cNvPr id="258" name="Freeform 1140"/>
                <p:cNvSpPr>
                  <a:spLocks/>
                </p:cNvSpPr>
                <p:nvPr/>
              </p:nvSpPr>
              <p:spPr bwMode="auto">
                <a:xfrm>
                  <a:off x="2071" y="2853"/>
                  <a:ext cx="65" cy="50"/>
                </a:xfrm>
                <a:custGeom>
                  <a:avLst/>
                  <a:gdLst>
                    <a:gd name="T0" fmla="*/ 0 w 65"/>
                    <a:gd name="T1" fmla="*/ 50 h 50"/>
                    <a:gd name="T2" fmla="*/ 0 w 65"/>
                    <a:gd name="T3" fmla="*/ 0 h 50"/>
                    <a:gd name="T4" fmla="*/ 65 w 65"/>
                    <a:gd name="T5" fmla="*/ 0 h 50"/>
                    <a:gd name="T6" fmla="*/ 48 w 65"/>
                    <a:gd name="T7" fmla="*/ 48 h 50"/>
                    <a:gd name="T8" fmla="*/ 0 60000 65536"/>
                    <a:gd name="T9" fmla="*/ 0 60000 65536"/>
                    <a:gd name="T10" fmla="*/ 0 60000 65536"/>
                    <a:gd name="T11" fmla="*/ 0 60000 65536"/>
                    <a:gd name="T12" fmla="*/ 0 w 65"/>
                    <a:gd name="T13" fmla="*/ 0 h 50"/>
                    <a:gd name="T14" fmla="*/ 65 w 65"/>
                    <a:gd name="T15" fmla="*/ 50 h 50"/>
                  </a:gdLst>
                  <a:ahLst/>
                  <a:cxnLst>
                    <a:cxn ang="T8">
                      <a:pos x="T0" y="T1"/>
                    </a:cxn>
                    <a:cxn ang="T9">
                      <a:pos x="T2" y="T3"/>
                    </a:cxn>
                    <a:cxn ang="T10">
                      <a:pos x="T4" y="T5"/>
                    </a:cxn>
                    <a:cxn ang="T11">
                      <a:pos x="T6" y="T7"/>
                    </a:cxn>
                  </a:cxnLst>
                  <a:rect l="T12" t="T13" r="T14" b="T15"/>
                  <a:pathLst>
                    <a:path w="65" h="50">
                      <a:moveTo>
                        <a:pt x="0" y="50"/>
                      </a:moveTo>
                      <a:lnTo>
                        <a:pt x="0" y="0"/>
                      </a:lnTo>
                      <a:lnTo>
                        <a:pt x="65" y="0"/>
                      </a:lnTo>
                      <a:lnTo>
                        <a:pt x="48" y="48"/>
                      </a:lnTo>
                    </a:path>
                  </a:pathLst>
                </a:custGeom>
                <a:noFill/>
                <a:ln w="0">
                  <a:solidFill>
                    <a:srgbClr val="797979"/>
                  </a:solidFill>
                  <a:prstDash val="solid"/>
                  <a:round/>
                  <a:headEnd/>
                  <a:tailEnd/>
                </a:ln>
              </p:spPr>
              <p:txBody>
                <a:bodyPr/>
                <a:lstStyle/>
                <a:p>
                  <a:endParaRPr lang="en-US"/>
                </a:p>
              </p:txBody>
            </p:sp>
            <p:sp>
              <p:nvSpPr>
                <p:cNvPr id="259" name="Freeform 1141"/>
                <p:cNvSpPr>
                  <a:spLocks/>
                </p:cNvSpPr>
                <p:nvPr/>
              </p:nvSpPr>
              <p:spPr bwMode="auto">
                <a:xfrm>
                  <a:off x="2077" y="2854"/>
                  <a:ext cx="27" cy="47"/>
                </a:xfrm>
                <a:custGeom>
                  <a:avLst/>
                  <a:gdLst>
                    <a:gd name="T0" fmla="*/ 0 w 27"/>
                    <a:gd name="T1" fmla="*/ 47 h 47"/>
                    <a:gd name="T2" fmla="*/ 17 w 27"/>
                    <a:gd name="T3" fmla="*/ 0 h 47"/>
                    <a:gd name="T4" fmla="*/ 27 w 27"/>
                    <a:gd name="T5" fmla="*/ 46 h 47"/>
                    <a:gd name="T6" fmla="*/ 0 60000 65536"/>
                    <a:gd name="T7" fmla="*/ 0 60000 65536"/>
                    <a:gd name="T8" fmla="*/ 0 60000 65536"/>
                    <a:gd name="T9" fmla="*/ 0 w 27"/>
                    <a:gd name="T10" fmla="*/ 0 h 47"/>
                    <a:gd name="T11" fmla="*/ 27 w 27"/>
                    <a:gd name="T12" fmla="*/ 47 h 47"/>
                  </a:gdLst>
                  <a:ahLst/>
                  <a:cxnLst>
                    <a:cxn ang="T6">
                      <a:pos x="T0" y="T1"/>
                    </a:cxn>
                    <a:cxn ang="T7">
                      <a:pos x="T2" y="T3"/>
                    </a:cxn>
                    <a:cxn ang="T8">
                      <a:pos x="T4" y="T5"/>
                    </a:cxn>
                  </a:cxnLst>
                  <a:rect l="T9" t="T10" r="T11" b="T12"/>
                  <a:pathLst>
                    <a:path w="27" h="47">
                      <a:moveTo>
                        <a:pt x="0" y="47"/>
                      </a:moveTo>
                      <a:lnTo>
                        <a:pt x="17" y="0"/>
                      </a:lnTo>
                      <a:lnTo>
                        <a:pt x="27" y="46"/>
                      </a:lnTo>
                    </a:path>
                  </a:pathLst>
                </a:custGeom>
                <a:noFill/>
                <a:ln w="0">
                  <a:solidFill>
                    <a:srgbClr val="797979"/>
                  </a:solidFill>
                  <a:prstDash val="solid"/>
                  <a:round/>
                  <a:headEnd/>
                  <a:tailEnd/>
                </a:ln>
              </p:spPr>
              <p:txBody>
                <a:bodyPr/>
                <a:lstStyle/>
                <a:p>
                  <a:endParaRPr lang="en-US"/>
                </a:p>
              </p:txBody>
            </p:sp>
            <p:sp>
              <p:nvSpPr>
                <p:cNvPr id="260" name="Freeform 1142"/>
                <p:cNvSpPr>
                  <a:spLocks/>
                </p:cNvSpPr>
                <p:nvPr/>
              </p:nvSpPr>
              <p:spPr bwMode="auto">
                <a:xfrm>
                  <a:off x="2104" y="2854"/>
                  <a:ext cx="15" cy="47"/>
                </a:xfrm>
                <a:custGeom>
                  <a:avLst/>
                  <a:gdLst>
                    <a:gd name="T0" fmla="*/ 0 w 15"/>
                    <a:gd name="T1" fmla="*/ 47 h 47"/>
                    <a:gd name="T2" fmla="*/ 15 w 15"/>
                    <a:gd name="T3" fmla="*/ 0 h 47"/>
                    <a:gd name="T4" fmla="*/ 15 w 15"/>
                    <a:gd name="T5" fmla="*/ 47 h 47"/>
                    <a:gd name="T6" fmla="*/ 0 60000 65536"/>
                    <a:gd name="T7" fmla="*/ 0 60000 65536"/>
                    <a:gd name="T8" fmla="*/ 0 60000 65536"/>
                    <a:gd name="T9" fmla="*/ 0 w 15"/>
                    <a:gd name="T10" fmla="*/ 0 h 47"/>
                    <a:gd name="T11" fmla="*/ 15 w 15"/>
                    <a:gd name="T12" fmla="*/ 47 h 47"/>
                  </a:gdLst>
                  <a:ahLst/>
                  <a:cxnLst>
                    <a:cxn ang="T6">
                      <a:pos x="T0" y="T1"/>
                    </a:cxn>
                    <a:cxn ang="T7">
                      <a:pos x="T2" y="T3"/>
                    </a:cxn>
                    <a:cxn ang="T8">
                      <a:pos x="T4" y="T5"/>
                    </a:cxn>
                  </a:cxnLst>
                  <a:rect l="T9" t="T10" r="T11" b="T12"/>
                  <a:pathLst>
                    <a:path w="15" h="47">
                      <a:moveTo>
                        <a:pt x="0" y="47"/>
                      </a:moveTo>
                      <a:lnTo>
                        <a:pt x="15" y="0"/>
                      </a:lnTo>
                      <a:lnTo>
                        <a:pt x="15" y="47"/>
                      </a:lnTo>
                    </a:path>
                  </a:pathLst>
                </a:custGeom>
                <a:noFill/>
                <a:ln w="0">
                  <a:solidFill>
                    <a:srgbClr val="797979"/>
                  </a:solidFill>
                  <a:prstDash val="solid"/>
                  <a:round/>
                  <a:headEnd/>
                  <a:tailEnd/>
                </a:ln>
              </p:spPr>
              <p:txBody>
                <a:bodyPr/>
                <a:lstStyle/>
                <a:p>
                  <a:endParaRPr lang="en-US"/>
                </a:p>
              </p:txBody>
            </p:sp>
            <p:sp>
              <p:nvSpPr>
                <p:cNvPr id="261" name="Freeform 1143"/>
                <p:cNvSpPr>
                  <a:spLocks/>
                </p:cNvSpPr>
                <p:nvPr/>
              </p:nvSpPr>
              <p:spPr bwMode="auto">
                <a:xfrm>
                  <a:off x="2072" y="2874"/>
                  <a:ext cx="22" cy="27"/>
                </a:xfrm>
                <a:custGeom>
                  <a:avLst/>
                  <a:gdLst>
                    <a:gd name="T0" fmla="*/ 0 w 22"/>
                    <a:gd name="T1" fmla="*/ 27 h 27"/>
                    <a:gd name="T2" fmla="*/ 2 w 22"/>
                    <a:gd name="T3" fmla="*/ 7 h 27"/>
                    <a:gd name="T4" fmla="*/ 6 w 22"/>
                    <a:gd name="T5" fmla="*/ 2 h 27"/>
                    <a:gd name="T6" fmla="*/ 7 w 22"/>
                    <a:gd name="T7" fmla="*/ 0 h 27"/>
                    <a:gd name="T8" fmla="*/ 11 w 22"/>
                    <a:gd name="T9" fmla="*/ 0 h 27"/>
                    <a:gd name="T10" fmla="*/ 12 w 22"/>
                    <a:gd name="T11" fmla="*/ 0 h 27"/>
                    <a:gd name="T12" fmla="*/ 15 w 22"/>
                    <a:gd name="T13" fmla="*/ 2 h 27"/>
                    <a:gd name="T14" fmla="*/ 19 w 22"/>
                    <a:gd name="T15" fmla="*/ 9 h 27"/>
                    <a:gd name="T16" fmla="*/ 21 w 22"/>
                    <a:gd name="T17" fmla="*/ 17 h 27"/>
                    <a:gd name="T18" fmla="*/ 21 w 22"/>
                    <a:gd name="T19" fmla="*/ 21 h 27"/>
                    <a:gd name="T20" fmla="*/ 21 w 22"/>
                    <a:gd name="T21" fmla="*/ 24 h 27"/>
                    <a:gd name="T22" fmla="*/ 22 w 22"/>
                    <a:gd name="T23" fmla="*/ 27 h 27"/>
                    <a:gd name="T24" fmla="*/ 19 w 22"/>
                    <a:gd name="T25" fmla="*/ 27 h 27"/>
                    <a:gd name="T26" fmla="*/ 19 w 22"/>
                    <a:gd name="T27" fmla="*/ 20 h 27"/>
                    <a:gd name="T28" fmla="*/ 17 w 22"/>
                    <a:gd name="T29" fmla="*/ 15 h 27"/>
                    <a:gd name="T30" fmla="*/ 15 w 22"/>
                    <a:gd name="T31" fmla="*/ 11 h 27"/>
                    <a:gd name="T32" fmla="*/ 13 w 22"/>
                    <a:gd name="T33" fmla="*/ 11 h 27"/>
                    <a:gd name="T34" fmla="*/ 11 w 22"/>
                    <a:gd name="T35" fmla="*/ 10 h 27"/>
                    <a:gd name="T36" fmla="*/ 9 w 22"/>
                    <a:gd name="T37" fmla="*/ 11 h 27"/>
                    <a:gd name="T38" fmla="*/ 7 w 22"/>
                    <a:gd name="T39" fmla="*/ 14 h 27"/>
                    <a:gd name="T40" fmla="*/ 5 w 22"/>
                    <a:gd name="T41" fmla="*/ 27 h 27"/>
                    <a:gd name="T42" fmla="*/ 0 w 22"/>
                    <a:gd name="T43" fmla="*/ 27 h 2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2"/>
                    <a:gd name="T67" fmla="*/ 0 h 27"/>
                    <a:gd name="T68" fmla="*/ 22 w 22"/>
                    <a:gd name="T69" fmla="*/ 27 h 2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2" h="27">
                      <a:moveTo>
                        <a:pt x="0" y="27"/>
                      </a:moveTo>
                      <a:lnTo>
                        <a:pt x="2" y="7"/>
                      </a:lnTo>
                      <a:lnTo>
                        <a:pt x="6" y="2"/>
                      </a:lnTo>
                      <a:lnTo>
                        <a:pt x="7" y="0"/>
                      </a:lnTo>
                      <a:lnTo>
                        <a:pt x="11" y="0"/>
                      </a:lnTo>
                      <a:lnTo>
                        <a:pt x="12" y="0"/>
                      </a:lnTo>
                      <a:lnTo>
                        <a:pt x="15" y="2"/>
                      </a:lnTo>
                      <a:lnTo>
                        <a:pt x="19" y="9"/>
                      </a:lnTo>
                      <a:lnTo>
                        <a:pt x="21" y="17"/>
                      </a:lnTo>
                      <a:lnTo>
                        <a:pt x="21" y="21"/>
                      </a:lnTo>
                      <a:lnTo>
                        <a:pt x="21" y="24"/>
                      </a:lnTo>
                      <a:lnTo>
                        <a:pt x="22" y="27"/>
                      </a:lnTo>
                      <a:lnTo>
                        <a:pt x="19" y="27"/>
                      </a:lnTo>
                      <a:lnTo>
                        <a:pt x="19" y="20"/>
                      </a:lnTo>
                      <a:lnTo>
                        <a:pt x="17" y="15"/>
                      </a:lnTo>
                      <a:lnTo>
                        <a:pt x="15" y="11"/>
                      </a:lnTo>
                      <a:lnTo>
                        <a:pt x="13" y="11"/>
                      </a:lnTo>
                      <a:lnTo>
                        <a:pt x="11" y="10"/>
                      </a:lnTo>
                      <a:lnTo>
                        <a:pt x="9" y="11"/>
                      </a:lnTo>
                      <a:lnTo>
                        <a:pt x="7" y="14"/>
                      </a:lnTo>
                      <a:lnTo>
                        <a:pt x="5" y="27"/>
                      </a:lnTo>
                      <a:lnTo>
                        <a:pt x="0" y="27"/>
                      </a:lnTo>
                      <a:close/>
                    </a:path>
                  </a:pathLst>
                </a:custGeom>
                <a:solidFill>
                  <a:srgbClr val="AFFF7D"/>
                </a:solidFill>
                <a:ln w="0">
                  <a:solidFill>
                    <a:srgbClr val="8C8C8C"/>
                  </a:solidFill>
                  <a:prstDash val="solid"/>
                  <a:round/>
                  <a:headEnd/>
                  <a:tailEnd/>
                </a:ln>
              </p:spPr>
              <p:txBody>
                <a:bodyPr/>
                <a:lstStyle/>
                <a:p>
                  <a:endParaRPr lang="en-US"/>
                </a:p>
              </p:txBody>
            </p:sp>
            <p:sp>
              <p:nvSpPr>
                <p:cNvPr id="262" name="Line 1144"/>
                <p:cNvSpPr>
                  <a:spLocks noChangeShapeType="1"/>
                </p:cNvSpPr>
                <p:nvPr/>
              </p:nvSpPr>
              <p:spPr bwMode="auto">
                <a:xfrm>
                  <a:off x="2071" y="2860"/>
                  <a:ext cx="63" cy="1"/>
                </a:xfrm>
                <a:prstGeom prst="line">
                  <a:avLst/>
                </a:prstGeom>
                <a:noFill/>
                <a:ln w="0">
                  <a:solidFill>
                    <a:srgbClr val="797979"/>
                  </a:solidFill>
                  <a:round/>
                  <a:headEnd/>
                  <a:tailEnd/>
                </a:ln>
              </p:spPr>
              <p:txBody>
                <a:bodyPr/>
                <a:lstStyle/>
                <a:p>
                  <a:endParaRPr lang="en-US"/>
                </a:p>
              </p:txBody>
            </p:sp>
          </p:grpSp>
        </p:grpSp>
        <p:grpSp>
          <p:nvGrpSpPr>
            <p:cNvPr id="257" name="Group 1774"/>
            <p:cNvGrpSpPr>
              <a:grpSpLocks/>
            </p:cNvGrpSpPr>
            <p:nvPr/>
          </p:nvGrpSpPr>
          <p:grpSpPr bwMode="auto">
            <a:xfrm>
              <a:off x="598488" y="4973637"/>
              <a:ext cx="1992312" cy="1519236"/>
              <a:chOff x="240" y="2611"/>
              <a:chExt cx="1456" cy="1085"/>
            </a:xfrm>
          </p:grpSpPr>
          <p:sp>
            <p:nvSpPr>
              <p:cNvPr id="12" name="Freeform 1145"/>
              <p:cNvSpPr>
                <a:spLocks/>
              </p:cNvSpPr>
              <p:nvPr/>
            </p:nvSpPr>
            <p:spPr bwMode="auto">
              <a:xfrm>
                <a:off x="347" y="3212"/>
                <a:ext cx="1313" cy="484"/>
              </a:xfrm>
              <a:custGeom>
                <a:avLst/>
                <a:gdLst>
                  <a:gd name="T0" fmla="*/ 19 w 1313"/>
                  <a:gd name="T1" fmla="*/ 484 h 484"/>
                  <a:gd name="T2" fmla="*/ 0 w 1313"/>
                  <a:gd name="T3" fmla="*/ 464 h 484"/>
                  <a:gd name="T4" fmla="*/ 3 w 1313"/>
                  <a:gd name="T5" fmla="*/ 424 h 484"/>
                  <a:gd name="T6" fmla="*/ 56 w 1313"/>
                  <a:gd name="T7" fmla="*/ 363 h 484"/>
                  <a:gd name="T8" fmla="*/ 214 w 1313"/>
                  <a:gd name="T9" fmla="*/ 301 h 484"/>
                  <a:gd name="T10" fmla="*/ 251 w 1313"/>
                  <a:gd name="T11" fmla="*/ 301 h 484"/>
                  <a:gd name="T12" fmla="*/ 273 w 1313"/>
                  <a:gd name="T13" fmla="*/ 310 h 484"/>
                  <a:gd name="T14" fmla="*/ 314 w 1313"/>
                  <a:gd name="T15" fmla="*/ 284 h 484"/>
                  <a:gd name="T16" fmla="*/ 346 w 1313"/>
                  <a:gd name="T17" fmla="*/ 284 h 484"/>
                  <a:gd name="T18" fmla="*/ 372 w 1313"/>
                  <a:gd name="T19" fmla="*/ 261 h 484"/>
                  <a:gd name="T20" fmla="*/ 446 w 1313"/>
                  <a:gd name="T21" fmla="*/ 242 h 484"/>
                  <a:gd name="T22" fmla="*/ 470 w 1313"/>
                  <a:gd name="T23" fmla="*/ 242 h 484"/>
                  <a:gd name="T24" fmla="*/ 595 w 1313"/>
                  <a:gd name="T25" fmla="*/ 187 h 484"/>
                  <a:gd name="T26" fmla="*/ 616 w 1313"/>
                  <a:gd name="T27" fmla="*/ 164 h 484"/>
                  <a:gd name="T28" fmla="*/ 659 w 1313"/>
                  <a:gd name="T29" fmla="*/ 164 h 484"/>
                  <a:gd name="T30" fmla="*/ 673 w 1313"/>
                  <a:gd name="T31" fmla="*/ 139 h 484"/>
                  <a:gd name="T32" fmla="*/ 716 w 1313"/>
                  <a:gd name="T33" fmla="*/ 120 h 484"/>
                  <a:gd name="T34" fmla="*/ 757 w 1313"/>
                  <a:gd name="T35" fmla="*/ 120 h 484"/>
                  <a:gd name="T36" fmla="*/ 800 w 1313"/>
                  <a:gd name="T37" fmla="*/ 97 h 484"/>
                  <a:gd name="T38" fmla="*/ 811 w 1313"/>
                  <a:gd name="T39" fmla="*/ 74 h 484"/>
                  <a:gd name="T40" fmla="*/ 856 w 1313"/>
                  <a:gd name="T41" fmla="*/ 54 h 484"/>
                  <a:gd name="T42" fmla="*/ 1140 w 1313"/>
                  <a:gd name="T43" fmla="*/ 0 h 484"/>
                  <a:gd name="T44" fmla="*/ 1155 w 1313"/>
                  <a:gd name="T45" fmla="*/ 8 h 484"/>
                  <a:gd name="T46" fmla="*/ 1157 w 1313"/>
                  <a:gd name="T47" fmla="*/ 36 h 484"/>
                  <a:gd name="T48" fmla="*/ 1162 w 1313"/>
                  <a:gd name="T49" fmla="*/ 45 h 484"/>
                  <a:gd name="T50" fmla="*/ 1189 w 1313"/>
                  <a:gd name="T51" fmla="*/ 48 h 484"/>
                  <a:gd name="T52" fmla="*/ 1224 w 1313"/>
                  <a:gd name="T53" fmla="*/ 71 h 484"/>
                  <a:gd name="T54" fmla="*/ 1252 w 1313"/>
                  <a:gd name="T55" fmla="*/ 110 h 484"/>
                  <a:gd name="T56" fmla="*/ 1267 w 1313"/>
                  <a:gd name="T57" fmla="*/ 224 h 484"/>
                  <a:gd name="T58" fmla="*/ 1313 w 1313"/>
                  <a:gd name="T59" fmla="*/ 315 h 484"/>
                  <a:gd name="T60" fmla="*/ 1313 w 1313"/>
                  <a:gd name="T61" fmla="*/ 409 h 484"/>
                  <a:gd name="T62" fmla="*/ 1270 w 1313"/>
                  <a:gd name="T63" fmla="*/ 484 h 484"/>
                  <a:gd name="T64" fmla="*/ 19 w 1313"/>
                  <a:gd name="T65" fmla="*/ 484 h 48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313"/>
                  <a:gd name="T100" fmla="*/ 0 h 484"/>
                  <a:gd name="T101" fmla="*/ 1313 w 1313"/>
                  <a:gd name="T102" fmla="*/ 484 h 48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313" h="484">
                    <a:moveTo>
                      <a:pt x="19" y="484"/>
                    </a:moveTo>
                    <a:lnTo>
                      <a:pt x="0" y="464"/>
                    </a:lnTo>
                    <a:lnTo>
                      <a:pt x="3" y="424"/>
                    </a:lnTo>
                    <a:lnTo>
                      <a:pt x="56" y="363"/>
                    </a:lnTo>
                    <a:lnTo>
                      <a:pt x="214" y="301"/>
                    </a:lnTo>
                    <a:lnTo>
                      <a:pt x="251" y="301"/>
                    </a:lnTo>
                    <a:lnTo>
                      <a:pt x="273" y="310"/>
                    </a:lnTo>
                    <a:lnTo>
                      <a:pt x="314" y="284"/>
                    </a:lnTo>
                    <a:lnTo>
                      <a:pt x="346" y="284"/>
                    </a:lnTo>
                    <a:lnTo>
                      <a:pt x="372" y="261"/>
                    </a:lnTo>
                    <a:lnTo>
                      <a:pt x="446" y="242"/>
                    </a:lnTo>
                    <a:lnTo>
                      <a:pt x="470" y="242"/>
                    </a:lnTo>
                    <a:lnTo>
                      <a:pt x="595" y="187"/>
                    </a:lnTo>
                    <a:lnTo>
                      <a:pt x="616" y="164"/>
                    </a:lnTo>
                    <a:lnTo>
                      <a:pt x="659" y="164"/>
                    </a:lnTo>
                    <a:lnTo>
                      <a:pt x="673" y="139"/>
                    </a:lnTo>
                    <a:lnTo>
                      <a:pt x="716" y="120"/>
                    </a:lnTo>
                    <a:lnTo>
                      <a:pt x="757" y="120"/>
                    </a:lnTo>
                    <a:lnTo>
                      <a:pt x="800" y="97"/>
                    </a:lnTo>
                    <a:lnTo>
                      <a:pt x="811" y="74"/>
                    </a:lnTo>
                    <a:lnTo>
                      <a:pt x="856" y="54"/>
                    </a:lnTo>
                    <a:lnTo>
                      <a:pt x="1140" y="0"/>
                    </a:lnTo>
                    <a:lnTo>
                      <a:pt x="1155" y="8"/>
                    </a:lnTo>
                    <a:lnTo>
                      <a:pt x="1157" y="36"/>
                    </a:lnTo>
                    <a:lnTo>
                      <a:pt x="1162" y="45"/>
                    </a:lnTo>
                    <a:lnTo>
                      <a:pt x="1189" y="48"/>
                    </a:lnTo>
                    <a:lnTo>
                      <a:pt x="1224" y="71"/>
                    </a:lnTo>
                    <a:lnTo>
                      <a:pt x="1252" y="110"/>
                    </a:lnTo>
                    <a:lnTo>
                      <a:pt x="1267" y="224"/>
                    </a:lnTo>
                    <a:lnTo>
                      <a:pt x="1313" y="315"/>
                    </a:lnTo>
                    <a:lnTo>
                      <a:pt x="1313" y="409"/>
                    </a:lnTo>
                    <a:lnTo>
                      <a:pt x="1270" y="484"/>
                    </a:lnTo>
                    <a:lnTo>
                      <a:pt x="19" y="484"/>
                    </a:lnTo>
                    <a:close/>
                  </a:path>
                </a:pathLst>
              </a:custGeom>
              <a:solidFill>
                <a:srgbClr val="FFFFFF"/>
              </a:solidFill>
              <a:ln w="0">
                <a:solidFill>
                  <a:srgbClr val="FFFFFF"/>
                </a:solidFill>
                <a:prstDash val="solid"/>
                <a:round/>
                <a:headEnd/>
                <a:tailEnd/>
              </a:ln>
            </p:spPr>
            <p:txBody>
              <a:bodyPr/>
              <a:lstStyle/>
              <a:p>
                <a:endParaRPr lang="en-US"/>
              </a:p>
            </p:txBody>
          </p:sp>
          <p:sp>
            <p:nvSpPr>
              <p:cNvPr id="13" name="Freeform 1146"/>
              <p:cNvSpPr>
                <a:spLocks/>
              </p:cNvSpPr>
              <p:nvPr/>
            </p:nvSpPr>
            <p:spPr bwMode="auto">
              <a:xfrm>
                <a:off x="623" y="3420"/>
                <a:ext cx="432" cy="276"/>
              </a:xfrm>
              <a:custGeom>
                <a:avLst/>
                <a:gdLst>
                  <a:gd name="T0" fmla="*/ 432 w 432"/>
                  <a:gd name="T1" fmla="*/ 0 h 276"/>
                  <a:gd name="T2" fmla="*/ 387 w 432"/>
                  <a:gd name="T3" fmla="*/ 59 h 276"/>
                  <a:gd name="T4" fmla="*/ 369 w 432"/>
                  <a:gd name="T5" fmla="*/ 16 h 276"/>
                  <a:gd name="T6" fmla="*/ 345 w 432"/>
                  <a:gd name="T7" fmla="*/ 42 h 276"/>
                  <a:gd name="T8" fmla="*/ 321 w 432"/>
                  <a:gd name="T9" fmla="*/ 125 h 276"/>
                  <a:gd name="T10" fmla="*/ 259 w 432"/>
                  <a:gd name="T11" fmla="*/ 57 h 276"/>
                  <a:gd name="T12" fmla="*/ 244 w 432"/>
                  <a:gd name="T13" fmla="*/ 96 h 276"/>
                  <a:gd name="T14" fmla="*/ 249 w 432"/>
                  <a:gd name="T15" fmla="*/ 149 h 276"/>
                  <a:gd name="T16" fmla="*/ 146 w 432"/>
                  <a:gd name="T17" fmla="*/ 74 h 276"/>
                  <a:gd name="T18" fmla="*/ 148 w 432"/>
                  <a:gd name="T19" fmla="*/ 107 h 276"/>
                  <a:gd name="T20" fmla="*/ 175 w 432"/>
                  <a:gd name="T21" fmla="*/ 187 h 276"/>
                  <a:gd name="T22" fmla="*/ 108 w 432"/>
                  <a:gd name="T23" fmla="*/ 159 h 276"/>
                  <a:gd name="T24" fmla="*/ 148 w 432"/>
                  <a:gd name="T25" fmla="*/ 196 h 276"/>
                  <a:gd name="T26" fmla="*/ 116 w 432"/>
                  <a:gd name="T27" fmla="*/ 196 h 276"/>
                  <a:gd name="T28" fmla="*/ 10 w 432"/>
                  <a:gd name="T29" fmla="*/ 159 h 276"/>
                  <a:gd name="T30" fmla="*/ 13 w 432"/>
                  <a:gd name="T31" fmla="*/ 187 h 276"/>
                  <a:gd name="T32" fmla="*/ 89 w 432"/>
                  <a:gd name="T33" fmla="*/ 238 h 276"/>
                  <a:gd name="T34" fmla="*/ 140 w 432"/>
                  <a:gd name="T35" fmla="*/ 252 h 276"/>
                  <a:gd name="T36" fmla="*/ 113 w 432"/>
                  <a:gd name="T37" fmla="*/ 258 h 276"/>
                  <a:gd name="T38" fmla="*/ 62 w 432"/>
                  <a:gd name="T39" fmla="*/ 244 h 276"/>
                  <a:gd name="T40" fmla="*/ 0 w 432"/>
                  <a:gd name="T41" fmla="*/ 213 h 276"/>
                  <a:gd name="T42" fmla="*/ 38 w 432"/>
                  <a:gd name="T43" fmla="*/ 276 h 276"/>
                  <a:gd name="T44" fmla="*/ 200 w 432"/>
                  <a:gd name="T45" fmla="*/ 276 h 276"/>
                  <a:gd name="T46" fmla="*/ 316 w 432"/>
                  <a:gd name="T47" fmla="*/ 187 h 276"/>
                  <a:gd name="T48" fmla="*/ 432 w 432"/>
                  <a:gd name="T49" fmla="*/ 0 h 27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32"/>
                  <a:gd name="T76" fmla="*/ 0 h 276"/>
                  <a:gd name="T77" fmla="*/ 432 w 432"/>
                  <a:gd name="T78" fmla="*/ 276 h 27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32" h="276">
                    <a:moveTo>
                      <a:pt x="432" y="0"/>
                    </a:moveTo>
                    <a:lnTo>
                      <a:pt x="387" y="59"/>
                    </a:lnTo>
                    <a:lnTo>
                      <a:pt x="369" y="16"/>
                    </a:lnTo>
                    <a:lnTo>
                      <a:pt x="345" y="42"/>
                    </a:lnTo>
                    <a:lnTo>
                      <a:pt x="321" y="125"/>
                    </a:lnTo>
                    <a:lnTo>
                      <a:pt x="259" y="57"/>
                    </a:lnTo>
                    <a:lnTo>
                      <a:pt x="244" y="96"/>
                    </a:lnTo>
                    <a:lnTo>
                      <a:pt x="249" y="149"/>
                    </a:lnTo>
                    <a:lnTo>
                      <a:pt x="146" y="74"/>
                    </a:lnTo>
                    <a:lnTo>
                      <a:pt x="148" y="107"/>
                    </a:lnTo>
                    <a:lnTo>
                      <a:pt x="175" y="187"/>
                    </a:lnTo>
                    <a:lnTo>
                      <a:pt x="108" y="159"/>
                    </a:lnTo>
                    <a:lnTo>
                      <a:pt x="148" y="196"/>
                    </a:lnTo>
                    <a:lnTo>
                      <a:pt x="116" y="196"/>
                    </a:lnTo>
                    <a:lnTo>
                      <a:pt x="10" y="159"/>
                    </a:lnTo>
                    <a:lnTo>
                      <a:pt x="13" y="187"/>
                    </a:lnTo>
                    <a:lnTo>
                      <a:pt x="89" y="238"/>
                    </a:lnTo>
                    <a:lnTo>
                      <a:pt x="140" y="252"/>
                    </a:lnTo>
                    <a:lnTo>
                      <a:pt x="113" y="258"/>
                    </a:lnTo>
                    <a:lnTo>
                      <a:pt x="62" y="244"/>
                    </a:lnTo>
                    <a:lnTo>
                      <a:pt x="0" y="213"/>
                    </a:lnTo>
                    <a:lnTo>
                      <a:pt x="38" y="276"/>
                    </a:lnTo>
                    <a:lnTo>
                      <a:pt x="200" y="276"/>
                    </a:lnTo>
                    <a:lnTo>
                      <a:pt x="316" y="187"/>
                    </a:lnTo>
                    <a:lnTo>
                      <a:pt x="432" y="0"/>
                    </a:lnTo>
                    <a:close/>
                  </a:path>
                </a:pathLst>
              </a:custGeom>
              <a:solidFill>
                <a:srgbClr val="A4A4A4"/>
              </a:solidFill>
              <a:ln w="0">
                <a:solidFill>
                  <a:srgbClr val="A4A4A4"/>
                </a:solidFill>
                <a:prstDash val="solid"/>
                <a:round/>
                <a:headEnd/>
                <a:tailEnd/>
              </a:ln>
            </p:spPr>
            <p:txBody>
              <a:bodyPr/>
              <a:lstStyle/>
              <a:p>
                <a:endParaRPr lang="en-US"/>
              </a:p>
            </p:txBody>
          </p:sp>
          <p:sp>
            <p:nvSpPr>
              <p:cNvPr id="14" name="Freeform 1147"/>
              <p:cNvSpPr>
                <a:spLocks/>
              </p:cNvSpPr>
              <p:nvPr/>
            </p:nvSpPr>
            <p:spPr bwMode="auto">
              <a:xfrm>
                <a:off x="1082" y="3499"/>
                <a:ext cx="322" cy="197"/>
              </a:xfrm>
              <a:custGeom>
                <a:avLst/>
                <a:gdLst>
                  <a:gd name="T0" fmla="*/ 111 w 322"/>
                  <a:gd name="T1" fmla="*/ 42 h 197"/>
                  <a:gd name="T2" fmla="*/ 157 w 322"/>
                  <a:gd name="T3" fmla="*/ 26 h 197"/>
                  <a:gd name="T4" fmla="*/ 230 w 322"/>
                  <a:gd name="T5" fmla="*/ 17 h 197"/>
                  <a:gd name="T6" fmla="*/ 238 w 322"/>
                  <a:gd name="T7" fmla="*/ 28 h 197"/>
                  <a:gd name="T8" fmla="*/ 108 w 322"/>
                  <a:gd name="T9" fmla="*/ 70 h 197"/>
                  <a:gd name="T10" fmla="*/ 82 w 322"/>
                  <a:gd name="T11" fmla="*/ 88 h 197"/>
                  <a:gd name="T12" fmla="*/ 135 w 322"/>
                  <a:gd name="T13" fmla="*/ 88 h 197"/>
                  <a:gd name="T14" fmla="*/ 154 w 322"/>
                  <a:gd name="T15" fmla="*/ 100 h 197"/>
                  <a:gd name="T16" fmla="*/ 29 w 322"/>
                  <a:gd name="T17" fmla="*/ 137 h 197"/>
                  <a:gd name="T18" fmla="*/ 8 w 322"/>
                  <a:gd name="T19" fmla="*/ 157 h 197"/>
                  <a:gd name="T20" fmla="*/ 74 w 322"/>
                  <a:gd name="T21" fmla="*/ 157 h 197"/>
                  <a:gd name="T22" fmla="*/ 0 w 322"/>
                  <a:gd name="T23" fmla="*/ 197 h 197"/>
                  <a:gd name="T24" fmla="*/ 232 w 322"/>
                  <a:gd name="T25" fmla="*/ 197 h 197"/>
                  <a:gd name="T26" fmla="*/ 322 w 322"/>
                  <a:gd name="T27" fmla="*/ 60 h 197"/>
                  <a:gd name="T28" fmla="*/ 257 w 322"/>
                  <a:gd name="T29" fmla="*/ 0 h 197"/>
                  <a:gd name="T30" fmla="*/ 146 w 322"/>
                  <a:gd name="T31" fmla="*/ 17 h 197"/>
                  <a:gd name="T32" fmla="*/ 111 w 322"/>
                  <a:gd name="T33" fmla="*/ 42 h 19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22"/>
                  <a:gd name="T52" fmla="*/ 0 h 197"/>
                  <a:gd name="T53" fmla="*/ 322 w 322"/>
                  <a:gd name="T54" fmla="*/ 197 h 19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22" h="197">
                    <a:moveTo>
                      <a:pt x="111" y="42"/>
                    </a:moveTo>
                    <a:lnTo>
                      <a:pt x="157" y="26"/>
                    </a:lnTo>
                    <a:lnTo>
                      <a:pt x="230" y="17"/>
                    </a:lnTo>
                    <a:lnTo>
                      <a:pt x="238" y="28"/>
                    </a:lnTo>
                    <a:lnTo>
                      <a:pt x="108" y="70"/>
                    </a:lnTo>
                    <a:lnTo>
                      <a:pt x="82" y="88"/>
                    </a:lnTo>
                    <a:lnTo>
                      <a:pt x="135" y="88"/>
                    </a:lnTo>
                    <a:lnTo>
                      <a:pt x="154" y="100"/>
                    </a:lnTo>
                    <a:lnTo>
                      <a:pt x="29" y="137"/>
                    </a:lnTo>
                    <a:lnTo>
                      <a:pt x="8" y="157"/>
                    </a:lnTo>
                    <a:lnTo>
                      <a:pt x="74" y="157"/>
                    </a:lnTo>
                    <a:lnTo>
                      <a:pt x="0" y="197"/>
                    </a:lnTo>
                    <a:lnTo>
                      <a:pt x="232" y="197"/>
                    </a:lnTo>
                    <a:lnTo>
                      <a:pt x="322" y="60"/>
                    </a:lnTo>
                    <a:lnTo>
                      <a:pt x="257" y="0"/>
                    </a:lnTo>
                    <a:lnTo>
                      <a:pt x="146" y="17"/>
                    </a:lnTo>
                    <a:lnTo>
                      <a:pt x="111" y="42"/>
                    </a:lnTo>
                    <a:close/>
                  </a:path>
                </a:pathLst>
              </a:custGeom>
              <a:solidFill>
                <a:srgbClr val="A4A4A4"/>
              </a:solidFill>
              <a:ln w="0">
                <a:solidFill>
                  <a:srgbClr val="A4A4A4"/>
                </a:solidFill>
                <a:prstDash val="solid"/>
                <a:round/>
                <a:headEnd/>
                <a:tailEnd/>
              </a:ln>
            </p:spPr>
            <p:txBody>
              <a:bodyPr/>
              <a:lstStyle/>
              <a:p>
                <a:endParaRPr lang="en-US"/>
              </a:p>
            </p:txBody>
          </p:sp>
          <p:sp>
            <p:nvSpPr>
              <p:cNvPr id="15" name="Freeform 1148"/>
              <p:cNvSpPr>
                <a:spLocks/>
              </p:cNvSpPr>
              <p:nvPr/>
            </p:nvSpPr>
            <p:spPr bwMode="auto">
              <a:xfrm>
                <a:off x="1393" y="3206"/>
                <a:ext cx="270" cy="490"/>
              </a:xfrm>
              <a:custGeom>
                <a:avLst/>
                <a:gdLst>
                  <a:gd name="T0" fmla="*/ 0 w 270"/>
                  <a:gd name="T1" fmla="*/ 74 h 490"/>
                  <a:gd name="T2" fmla="*/ 51 w 270"/>
                  <a:gd name="T3" fmla="*/ 71 h 490"/>
                  <a:gd name="T4" fmla="*/ 94 w 270"/>
                  <a:gd name="T5" fmla="*/ 54 h 490"/>
                  <a:gd name="T6" fmla="*/ 113 w 270"/>
                  <a:gd name="T7" fmla="*/ 71 h 490"/>
                  <a:gd name="T8" fmla="*/ 119 w 270"/>
                  <a:gd name="T9" fmla="*/ 91 h 490"/>
                  <a:gd name="T10" fmla="*/ 119 w 270"/>
                  <a:gd name="T11" fmla="*/ 111 h 490"/>
                  <a:gd name="T12" fmla="*/ 138 w 270"/>
                  <a:gd name="T13" fmla="*/ 91 h 490"/>
                  <a:gd name="T14" fmla="*/ 173 w 270"/>
                  <a:gd name="T15" fmla="*/ 91 h 490"/>
                  <a:gd name="T16" fmla="*/ 200 w 270"/>
                  <a:gd name="T17" fmla="*/ 120 h 490"/>
                  <a:gd name="T18" fmla="*/ 214 w 270"/>
                  <a:gd name="T19" fmla="*/ 239 h 490"/>
                  <a:gd name="T20" fmla="*/ 249 w 270"/>
                  <a:gd name="T21" fmla="*/ 353 h 490"/>
                  <a:gd name="T22" fmla="*/ 249 w 270"/>
                  <a:gd name="T23" fmla="*/ 393 h 490"/>
                  <a:gd name="T24" fmla="*/ 227 w 270"/>
                  <a:gd name="T25" fmla="*/ 433 h 490"/>
                  <a:gd name="T26" fmla="*/ 162 w 270"/>
                  <a:gd name="T27" fmla="*/ 470 h 490"/>
                  <a:gd name="T28" fmla="*/ 124 w 270"/>
                  <a:gd name="T29" fmla="*/ 456 h 490"/>
                  <a:gd name="T30" fmla="*/ 111 w 270"/>
                  <a:gd name="T31" fmla="*/ 350 h 490"/>
                  <a:gd name="T32" fmla="*/ 111 w 270"/>
                  <a:gd name="T33" fmla="*/ 490 h 490"/>
                  <a:gd name="T34" fmla="*/ 237 w 270"/>
                  <a:gd name="T35" fmla="*/ 490 h 490"/>
                  <a:gd name="T36" fmla="*/ 270 w 270"/>
                  <a:gd name="T37" fmla="*/ 396 h 490"/>
                  <a:gd name="T38" fmla="*/ 266 w 270"/>
                  <a:gd name="T39" fmla="*/ 316 h 490"/>
                  <a:gd name="T40" fmla="*/ 224 w 270"/>
                  <a:gd name="T41" fmla="*/ 233 h 490"/>
                  <a:gd name="T42" fmla="*/ 206 w 270"/>
                  <a:gd name="T43" fmla="*/ 111 h 490"/>
                  <a:gd name="T44" fmla="*/ 173 w 270"/>
                  <a:gd name="T45" fmla="*/ 71 h 490"/>
                  <a:gd name="T46" fmla="*/ 130 w 270"/>
                  <a:gd name="T47" fmla="*/ 49 h 490"/>
                  <a:gd name="T48" fmla="*/ 111 w 270"/>
                  <a:gd name="T49" fmla="*/ 46 h 490"/>
                  <a:gd name="T50" fmla="*/ 109 w 270"/>
                  <a:gd name="T51" fmla="*/ 11 h 490"/>
                  <a:gd name="T52" fmla="*/ 87 w 270"/>
                  <a:gd name="T53" fmla="*/ 0 h 490"/>
                  <a:gd name="T54" fmla="*/ 0 w 270"/>
                  <a:gd name="T55" fmla="*/ 74 h 49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70"/>
                  <a:gd name="T85" fmla="*/ 0 h 490"/>
                  <a:gd name="T86" fmla="*/ 270 w 270"/>
                  <a:gd name="T87" fmla="*/ 490 h 49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70" h="490">
                    <a:moveTo>
                      <a:pt x="0" y="74"/>
                    </a:moveTo>
                    <a:lnTo>
                      <a:pt x="51" y="71"/>
                    </a:lnTo>
                    <a:lnTo>
                      <a:pt x="94" y="54"/>
                    </a:lnTo>
                    <a:lnTo>
                      <a:pt x="113" y="71"/>
                    </a:lnTo>
                    <a:lnTo>
                      <a:pt x="119" y="91"/>
                    </a:lnTo>
                    <a:lnTo>
                      <a:pt x="119" y="111"/>
                    </a:lnTo>
                    <a:lnTo>
                      <a:pt x="138" y="91"/>
                    </a:lnTo>
                    <a:lnTo>
                      <a:pt x="173" y="91"/>
                    </a:lnTo>
                    <a:lnTo>
                      <a:pt x="200" y="120"/>
                    </a:lnTo>
                    <a:lnTo>
                      <a:pt x="214" y="239"/>
                    </a:lnTo>
                    <a:lnTo>
                      <a:pt x="249" y="353"/>
                    </a:lnTo>
                    <a:lnTo>
                      <a:pt x="249" y="393"/>
                    </a:lnTo>
                    <a:lnTo>
                      <a:pt x="227" y="433"/>
                    </a:lnTo>
                    <a:lnTo>
                      <a:pt x="162" y="470"/>
                    </a:lnTo>
                    <a:lnTo>
                      <a:pt x="124" y="456"/>
                    </a:lnTo>
                    <a:lnTo>
                      <a:pt x="111" y="350"/>
                    </a:lnTo>
                    <a:lnTo>
                      <a:pt x="111" y="490"/>
                    </a:lnTo>
                    <a:lnTo>
                      <a:pt x="237" y="490"/>
                    </a:lnTo>
                    <a:lnTo>
                      <a:pt x="270" y="396"/>
                    </a:lnTo>
                    <a:lnTo>
                      <a:pt x="266" y="316"/>
                    </a:lnTo>
                    <a:lnTo>
                      <a:pt x="224" y="233"/>
                    </a:lnTo>
                    <a:lnTo>
                      <a:pt x="206" y="111"/>
                    </a:lnTo>
                    <a:lnTo>
                      <a:pt x="173" y="71"/>
                    </a:lnTo>
                    <a:lnTo>
                      <a:pt x="130" y="49"/>
                    </a:lnTo>
                    <a:lnTo>
                      <a:pt x="111" y="46"/>
                    </a:lnTo>
                    <a:lnTo>
                      <a:pt x="109" y="11"/>
                    </a:lnTo>
                    <a:lnTo>
                      <a:pt x="87" y="0"/>
                    </a:lnTo>
                    <a:lnTo>
                      <a:pt x="0" y="74"/>
                    </a:lnTo>
                    <a:close/>
                  </a:path>
                </a:pathLst>
              </a:custGeom>
              <a:solidFill>
                <a:srgbClr val="A4A4A4"/>
              </a:solidFill>
              <a:ln w="0">
                <a:solidFill>
                  <a:srgbClr val="A4A4A4"/>
                </a:solidFill>
                <a:prstDash val="solid"/>
                <a:round/>
                <a:headEnd/>
                <a:tailEnd/>
              </a:ln>
            </p:spPr>
            <p:txBody>
              <a:bodyPr/>
              <a:lstStyle/>
              <a:p>
                <a:endParaRPr lang="en-US"/>
              </a:p>
            </p:txBody>
          </p:sp>
          <p:sp>
            <p:nvSpPr>
              <p:cNvPr id="16" name="Freeform 1149"/>
              <p:cNvSpPr>
                <a:spLocks/>
              </p:cNvSpPr>
              <p:nvPr/>
            </p:nvSpPr>
            <p:spPr bwMode="auto">
              <a:xfrm>
                <a:off x="1153" y="3266"/>
                <a:ext cx="186" cy="122"/>
              </a:xfrm>
              <a:custGeom>
                <a:avLst/>
                <a:gdLst>
                  <a:gd name="T0" fmla="*/ 40 w 186"/>
                  <a:gd name="T1" fmla="*/ 0 h 122"/>
                  <a:gd name="T2" fmla="*/ 13 w 186"/>
                  <a:gd name="T3" fmla="*/ 17 h 122"/>
                  <a:gd name="T4" fmla="*/ 0 w 186"/>
                  <a:gd name="T5" fmla="*/ 31 h 122"/>
                  <a:gd name="T6" fmla="*/ 3 w 186"/>
                  <a:gd name="T7" fmla="*/ 100 h 122"/>
                  <a:gd name="T8" fmla="*/ 21 w 186"/>
                  <a:gd name="T9" fmla="*/ 116 h 122"/>
                  <a:gd name="T10" fmla="*/ 48 w 186"/>
                  <a:gd name="T11" fmla="*/ 122 h 122"/>
                  <a:gd name="T12" fmla="*/ 114 w 186"/>
                  <a:gd name="T13" fmla="*/ 109 h 122"/>
                  <a:gd name="T14" fmla="*/ 186 w 186"/>
                  <a:gd name="T15" fmla="*/ 94 h 122"/>
                  <a:gd name="T16" fmla="*/ 100 w 186"/>
                  <a:gd name="T17" fmla="*/ 105 h 122"/>
                  <a:gd name="T18" fmla="*/ 61 w 186"/>
                  <a:gd name="T19" fmla="*/ 109 h 122"/>
                  <a:gd name="T20" fmla="*/ 40 w 186"/>
                  <a:gd name="T21" fmla="*/ 100 h 122"/>
                  <a:gd name="T22" fmla="*/ 29 w 186"/>
                  <a:gd name="T23" fmla="*/ 79 h 122"/>
                  <a:gd name="T24" fmla="*/ 37 w 186"/>
                  <a:gd name="T25" fmla="*/ 62 h 122"/>
                  <a:gd name="T26" fmla="*/ 35 w 186"/>
                  <a:gd name="T27" fmla="*/ 45 h 122"/>
                  <a:gd name="T28" fmla="*/ 61 w 186"/>
                  <a:gd name="T29" fmla="*/ 45 h 122"/>
                  <a:gd name="T30" fmla="*/ 119 w 186"/>
                  <a:gd name="T31" fmla="*/ 37 h 122"/>
                  <a:gd name="T32" fmla="*/ 59 w 186"/>
                  <a:gd name="T33" fmla="*/ 20 h 122"/>
                  <a:gd name="T34" fmla="*/ 40 w 186"/>
                  <a:gd name="T35" fmla="*/ 0 h 12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86"/>
                  <a:gd name="T55" fmla="*/ 0 h 122"/>
                  <a:gd name="T56" fmla="*/ 186 w 186"/>
                  <a:gd name="T57" fmla="*/ 122 h 12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86" h="122">
                    <a:moveTo>
                      <a:pt x="40" y="0"/>
                    </a:moveTo>
                    <a:lnTo>
                      <a:pt x="13" y="17"/>
                    </a:lnTo>
                    <a:lnTo>
                      <a:pt x="0" y="31"/>
                    </a:lnTo>
                    <a:lnTo>
                      <a:pt x="3" y="100"/>
                    </a:lnTo>
                    <a:lnTo>
                      <a:pt x="21" y="116"/>
                    </a:lnTo>
                    <a:lnTo>
                      <a:pt x="48" y="122"/>
                    </a:lnTo>
                    <a:lnTo>
                      <a:pt x="114" y="109"/>
                    </a:lnTo>
                    <a:lnTo>
                      <a:pt x="186" y="94"/>
                    </a:lnTo>
                    <a:lnTo>
                      <a:pt x="100" y="105"/>
                    </a:lnTo>
                    <a:lnTo>
                      <a:pt x="61" y="109"/>
                    </a:lnTo>
                    <a:lnTo>
                      <a:pt x="40" y="100"/>
                    </a:lnTo>
                    <a:lnTo>
                      <a:pt x="29" y="79"/>
                    </a:lnTo>
                    <a:lnTo>
                      <a:pt x="37" y="62"/>
                    </a:lnTo>
                    <a:lnTo>
                      <a:pt x="35" y="45"/>
                    </a:lnTo>
                    <a:lnTo>
                      <a:pt x="61" y="45"/>
                    </a:lnTo>
                    <a:lnTo>
                      <a:pt x="119" y="37"/>
                    </a:lnTo>
                    <a:lnTo>
                      <a:pt x="59" y="20"/>
                    </a:lnTo>
                    <a:lnTo>
                      <a:pt x="40" y="0"/>
                    </a:lnTo>
                    <a:close/>
                  </a:path>
                </a:pathLst>
              </a:custGeom>
              <a:solidFill>
                <a:srgbClr val="A4A4A4"/>
              </a:solidFill>
              <a:ln w="0">
                <a:solidFill>
                  <a:srgbClr val="A4A4A4"/>
                </a:solidFill>
                <a:prstDash val="solid"/>
                <a:round/>
                <a:headEnd/>
                <a:tailEnd/>
              </a:ln>
            </p:spPr>
            <p:txBody>
              <a:bodyPr/>
              <a:lstStyle/>
              <a:p>
                <a:endParaRPr lang="en-US"/>
              </a:p>
            </p:txBody>
          </p:sp>
          <p:sp>
            <p:nvSpPr>
              <p:cNvPr id="17" name="Freeform 1150"/>
              <p:cNvSpPr>
                <a:spLocks/>
              </p:cNvSpPr>
              <p:nvPr/>
            </p:nvSpPr>
            <p:spPr bwMode="auto">
              <a:xfrm>
                <a:off x="240" y="2829"/>
                <a:ext cx="406" cy="867"/>
              </a:xfrm>
              <a:custGeom>
                <a:avLst/>
                <a:gdLst>
                  <a:gd name="T0" fmla="*/ 406 w 406"/>
                  <a:gd name="T1" fmla="*/ 867 h 867"/>
                  <a:gd name="T2" fmla="*/ 304 w 406"/>
                  <a:gd name="T3" fmla="*/ 613 h 867"/>
                  <a:gd name="T4" fmla="*/ 296 w 406"/>
                  <a:gd name="T5" fmla="*/ 538 h 867"/>
                  <a:gd name="T6" fmla="*/ 266 w 406"/>
                  <a:gd name="T7" fmla="*/ 463 h 867"/>
                  <a:gd name="T8" fmla="*/ 262 w 406"/>
                  <a:gd name="T9" fmla="*/ 442 h 867"/>
                  <a:gd name="T10" fmla="*/ 240 w 406"/>
                  <a:gd name="T11" fmla="*/ 417 h 867"/>
                  <a:gd name="T12" fmla="*/ 226 w 406"/>
                  <a:gd name="T13" fmla="*/ 378 h 867"/>
                  <a:gd name="T14" fmla="*/ 224 w 406"/>
                  <a:gd name="T15" fmla="*/ 264 h 867"/>
                  <a:gd name="T16" fmla="*/ 240 w 406"/>
                  <a:gd name="T17" fmla="*/ 241 h 867"/>
                  <a:gd name="T18" fmla="*/ 264 w 406"/>
                  <a:gd name="T19" fmla="*/ 145 h 867"/>
                  <a:gd name="T20" fmla="*/ 256 w 406"/>
                  <a:gd name="T21" fmla="*/ 120 h 867"/>
                  <a:gd name="T22" fmla="*/ 251 w 406"/>
                  <a:gd name="T23" fmla="*/ 69 h 867"/>
                  <a:gd name="T24" fmla="*/ 242 w 406"/>
                  <a:gd name="T25" fmla="*/ 60 h 867"/>
                  <a:gd name="T26" fmla="*/ 210 w 406"/>
                  <a:gd name="T27" fmla="*/ 40 h 867"/>
                  <a:gd name="T28" fmla="*/ 180 w 406"/>
                  <a:gd name="T29" fmla="*/ 9 h 867"/>
                  <a:gd name="T30" fmla="*/ 180 w 406"/>
                  <a:gd name="T31" fmla="*/ 66 h 867"/>
                  <a:gd name="T32" fmla="*/ 202 w 406"/>
                  <a:gd name="T33" fmla="*/ 83 h 867"/>
                  <a:gd name="T34" fmla="*/ 194 w 406"/>
                  <a:gd name="T35" fmla="*/ 97 h 867"/>
                  <a:gd name="T36" fmla="*/ 194 w 406"/>
                  <a:gd name="T37" fmla="*/ 108 h 867"/>
                  <a:gd name="T38" fmla="*/ 202 w 406"/>
                  <a:gd name="T39" fmla="*/ 125 h 867"/>
                  <a:gd name="T40" fmla="*/ 191 w 406"/>
                  <a:gd name="T41" fmla="*/ 131 h 867"/>
                  <a:gd name="T42" fmla="*/ 124 w 406"/>
                  <a:gd name="T43" fmla="*/ 94 h 867"/>
                  <a:gd name="T44" fmla="*/ 124 w 406"/>
                  <a:gd name="T45" fmla="*/ 80 h 867"/>
                  <a:gd name="T46" fmla="*/ 97 w 406"/>
                  <a:gd name="T47" fmla="*/ 58 h 867"/>
                  <a:gd name="T48" fmla="*/ 116 w 406"/>
                  <a:gd name="T49" fmla="*/ 21 h 867"/>
                  <a:gd name="T50" fmla="*/ 116 w 406"/>
                  <a:gd name="T51" fmla="*/ 12 h 867"/>
                  <a:gd name="T52" fmla="*/ 102 w 406"/>
                  <a:gd name="T53" fmla="*/ 0 h 867"/>
                  <a:gd name="T54" fmla="*/ 78 w 406"/>
                  <a:gd name="T55" fmla="*/ 12 h 867"/>
                  <a:gd name="T56" fmla="*/ 54 w 406"/>
                  <a:gd name="T57" fmla="*/ 37 h 867"/>
                  <a:gd name="T58" fmla="*/ 30 w 406"/>
                  <a:gd name="T59" fmla="*/ 37 h 867"/>
                  <a:gd name="T60" fmla="*/ 0 w 406"/>
                  <a:gd name="T61" fmla="*/ 54 h 867"/>
                  <a:gd name="T62" fmla="*/ 0 w 406"/>
                  <a:gd name="T63" fmla="*/ 69 h 867"/>
                  <a:gd name="T64" fmla="*/ 11 w 406"/>
                  <a:gd name="T65" fmla="*/ 97 h 867"/>
                  <a:gd name="T66" fmla="*/ 11 w 406"/>
                  <a:gd name="T67" fmla="*/ 165 h 867"/>
                  <a:gd name="T68" fmla="*/ 3 w 406"/>
                  <a:gd name="T69" fmla="*/ 190 h 867"/>
                  <a:gd name="T70" fmla="*/ 3 w 406"/>
                  <a:gd name="T71" fmla="*/ 201 h 867"/>
                  <a:gd name="T72" fmla="*/ 14 w 406"/>
                  <a:gd name="T73" fmla="*/ 227 h 867"/>
                  <a:gd name="T74" fmla="*/ 41 w 406"/>
                  <a:gd name="T75" fmla="*/ 261 h 867"/>
                  <a:gd name="T76" fmla="*/ 70 w 406"/>
                  <a:gd name="T77" fmla="*/ 304 h 867"/>
                  <a:gd name="T78" fmla="*/ 78 w 406"/>
                  <a:gd name="T79" fmla="*/ 326 h 867"/>
                  <a:gd name="T80" fmla="*/ 81 w 406"/>
                  <a:gd name="T81" fmla="*/ 349 h 867"/>
                  <a:gd name="T82" fmla="*/ 76 w 406"/>
                  <a:gd name="T83" fmla="*/ 394 h 867"/>
                  <a:gd name="T84" fmla="*/ 65 w 406"/>
                  <a:gd name="T85" fmla="*/ 411 h 867"/>
                  <a:gd name="T86" fmla="*/ 65 w 406"/>
                  <a:gd name="T87" fmla="*/ 434 h 867"/>
                  <a:gd name="T88" fmla="*/ 51 w 406"/>
                  <a:gd name="T89" fmla="*/ 448 h 867"/>
                  <a:gd name="T90" fmla="*/ 46 w 406"/>
                  <a:gd name="T91" fmla="*/ 465 h 867"/>
                  <a:gd name="T92" fmla="*/ 46 w 406"/>
                  <a:gd name="T93" fmla="*/ 538 h 867"/>
                  <a:gd name="T94" fmla="*/ 90 w 406"/>
                  <a:gd name="T95" fmla="*/ 596 h 867"/>
                  <a:gd name="T96" fmla="*/ 105 w 406"/>
                  <a:gd name="T97" fmla="*/ 703 h 867"/>
                  <a:gd name="T98" fmla="*/ 154 w 406"/>
                  <a:gd name="T99" fmla="*/ 839 h 867"/>
                  <a:gd name="T100" fmla="*/ 224 w 406"/>
                  <a:gd name="T101" fmla="*/ 794 h 867"/>
                  <a:gd name="T102" fmla="*/ 275 w 406"/>
                  <a:gd name="T103" fmla="*/ 867 h 867"/>
                  <a:gd name="T104" fmla="*/ 406 w 406"/>
                  <a:gd name="T105" fmla="*/ 867 h 867"/>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406"/>
                  <a:gd name="T160" fmla="*/ 0 h 867"/>
                  <a:gd name="T161" fmla="*/ 406 w 406"/>
                  <a:gd name="T162" fmla="*/ 867 h 867"/>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406" h="867">
                    <a:moveTo>
                      <a:pt x="406" y="867"/>
                    </a:moveTo>
                    <a:lnTo>
                      <a:pt x="304" y="613"/>
                    </a:lnTo>
                    <a:lnTo>
                      <a:pt x="296" y="538"/>
                    </a:lnTo>
                    <a:lnTo>
                      <a:pt x="266" y="463"/>
                    </a:lnTo>
                    <a:lnTo>
                      <a:pt x="262" y="442"/>
                    </a:lnTo>
                    <a:lnTo>
                      <a:pt x="240" y="417"/>
                    </a:lnTo>
                    <a:lnTo>
                      <a:pt x="226" y="378"/>
                    </a:lnTo>
                    <a:lnTo>
                      <a:pt x="224" y="264"/>
                    </a:lnTo>
                    <a:lnTo>
                      <a:pt x="240" y="241"/>
                    </a:lnTo>
                    <a:lnTo>
                      <a:pt x="264" y="145"/>
                    </a:lnTo>
                    <a:lnTo>
                      <a:pt x="256" y="120"/>
                    </a:lnTo>
                    <a:lnTo>
                      <a:pt x="251" y="69"/>
                    </a:lnTo>
                    <a:lnTo>
                      <a:pt x="242" y="60"/>
                    </a:lnTo>
                    <a:lnTo>
                      <a:pt x="210" y="40"/>
                    </a:lnTo>
                    <a:lnTo>
                      <a:pt x="180" y="9"/>
                    </a:lnTo>
                    <a:lnTo>
                      <a:pt x="180" y="66"/>
                    </a:lnTo>
                    <a:lnTo>
                      <a:pt x="202" y="83"/>
                    </a:lnTo>
                    <a:lnTo>
                      <a:pt x="194" y="97"/>
                    </a:lnTo>
                    <a:lnTo>
                      <a:pt x="194" y="108"/>
                    </a:lnTo>
                    <a:lnTo>
                      <a:pt x="202" y="125"/>
                    </a:lnTo>
                    <a:lnTo>
                      <a:pt x="191" y="131"/>
                    </a:lnTo>
                    <a:lnTo>
                      <a:pt x="124" y="94"/>
                    </a:lnTo>
                    <a:lnTo>
                      <a:pt x="124" y="80"/>
                    </a:lnTo>
                    <a:lnTo>
                      <a:pt x="97" y="58"/>
                    </a:lnTo>
                    <a:lnTo>
                      <a:pt x="116" y="21"/>
                    </a:lnTo>
                    <a:lnTo>
                      <a:pt x="116" y="12"/>
                    </a:lnTo>
                    <a:lnTo>
                      <a:pt x="102" y="0"/>
                    </a:lnTo>
                    <a:lnTo>
                      <a:pt x="78" y="12"/>
                    </a:lnTo>
                    <a:lnTo>
                      <a:pt x="54" y="37"/>
                    </a:lnTo>
                    <a:lnTo>
                      <a:pt x="30" y="37"/>
                    </a:lnTo>
                    <a:lnTo>
                      <a:pt x="0" y="54"/>
                    </a:lnTo>
                    <a:lnTo>
                      <a:pt x="0" y="69"/>
                    </a:lnTo>
                    <a:lnTo>
                      <a:pt x="11" y="97"/>
                    </a:lnTo>
                    <a:lnTo>
                      <a:pt x="11" y="165"/>
                    </a:lnTo>
                    <a:lnTo>
                      <a:pt x="3" y="190"/>
                    </a:lnTo>
                    <a:lnTo>
                      <a:pt x="3" y="201"/>
                    </a:lnTo>
                    <a:lnTo>
                      <a:pt x="14" y="227"/>
                    </a:lnTo>
                    <a:lnTo>
                      <a:pt x="41" y="261"/>
                    </a:lnTo>
                    <a:lnTo>
                      <a:pt x="70" y="304"/>
                    </a:lnTo>
                    <a:lnTo>
                      <a:pt x="78" y="326"/>
                    </a:lnTo>
                    <a:lnTo>
                      <a:pt x="81" y="349"/>
                    </a:lnTo>
                    <a:lnTo>
                      <a:pt x="76" y="394"/>
                    </a:lnTo>
                    <a:lnTo>
                      <a:pt x="65" y="411"/>
                    </a:lnTo>
                    <a:lnTo>
                      <a:pt x="65" y="434"/>
                    </a:lnTo>
                    <a:lnTo>
                      <a:pt x="51" y="448"/>
                    </a:lnTo>
                    <a:lnTo>
                      <a:pt x="46" y="465"/>
                    </a:lnTo>
                    <a:lnTo>
                      <a:pt x="46" y="538"/>
                    </a:lnTo>
                    <a:lnTo>
                      <a:pt x="90" y="596"/>
                    </a:lnTo>
                    <a:lnTo>
                      <a:pt x="105" y="703"/>
                    </a:lnTo>
                    <a:lnTo>
                      <a:pt x="154" y="839"/>
                    </a:lnTo>
                    <a:lnTo>
                      <a:pt x="224" y="794"/>
                    </a:lnTo>
                    <a:lnTo>
                      <a:pt x="275" y="867"/>
                    </a:lnTo>
                    <a:lnTo>
                      <a:pt x="406" y="867"/>
                    </a:lnTo>
                    <a:close/>
                  </a:path>
                </a:pathLst>
              </a:custGeom>
              <a:solidFill>
                <a:srgbClr val="FFC896"/>
              </a:solidFill>
              <a:ln w="0">
                <a:solidFill>
                  <a:srgbClr val="FFC896"/>
                </a:solidFill>
                <a:prstDash val="solid"/>
                <a:round/>
                <a:headEnd/>
                <a:tailEnd/>
              </a:ln>
            </p:spPr>
            <p:txBody>
              <a:bodyPr/>
              <a:lstStyle/>
              <a:p>
                <a:endParaRPr lang="en-US"/>
              </a:p>
            </p:txBody>
          </p:sp>
          <p:sp>
            <p:nvSpPr>
              <p:cNvPr id="18" name="Freeform 1151"/>
              <p:cNvSpPr>
                <a:spLocks/>
              </p:cNvSpPr>
              <p:nvPr/>
            </p:nvSpPr>
            <p:spPr bwMode="auto">
              <a:xfrm>
                <a:off x="374" y="3001"/>
                <a:ext cx="28" cy="181"/>
              </a:xfrm>
              <a:custGeom>
                <a:avLst/>
                <a:gdLst>
                  <a:gd name="T0" fmla="*/ 28 w 28"/>
                  <a:gd name="T1" fmla="*/ 0 h 181"/>
                  <a:gd name="T2" fmla="*/ 0 w 28"/>
                  <a:gd name="T3" fmla="*/ 0 h 181"/>
                  <a:gd name="T4" fmla="*/ 0 w 28"/>
                  <a:gd name="T5" fmla="*/ 15 h 181"/>
                  <a:gd name="T6" fmla="*/ 13 w 28"/>
                  <a:gd name="T7" fmla="*/ 45 h 181"/>
                  <a:gd name="T8" fmla="*/ 0 w 28"/>
                  <a:gd name="T9" fmla="*/ 53 h 181"/>
                  <a:gd name="T10" fmla="*/ 0 w 28"/>
                  <a:gd name="T11" fmla="*/ 166 h 181"/>
                  <a:gd name="T12" fmla="*/ 7 w 28"/>
                  <a:gd name="T13" fmla="*/ 181 h 181"/>
                  <a:gd name="T14" fmla="*/ 14 w 28"/>
                  <a:gd name="T15" fmla="*/ 181 h 181"/>
                  <a:gd name="T16" fmla="*/ 14 w 28"/>
                  <a:gd name="T17" fmla="*/ 164 h 181"/>
                  <a:gd name="T18" fmla="*/ 20 w 28"/>
                  <a:gd name="T19" fmla="*/ 155 h 181"/>
                  <a:gd name="T20" fmla="*/ 28 w 28"/>
                  <a:gd name="T21" fmla="*/ 162 h 181"/>
                  <a:gd name="T22" fmla="*/ 28 w 28"/>
                  <a:gd name="T23" fmla="*/ 0 h 18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8"/>
                  <a:gd name="T37" fmla="*/ 0 h 181"/>
                  <a:gd name="T38" fmla="*/ 28 w 28"/>
                  <a:gd name="T39" fmla="*/ 181 h 18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8" h="181">
                    <a:moveTo>
                      <a:pt x="28" y="0"/>
                    </a:moveTo>
                    <a:lnTo>
                      <a:pt x="0" y="0"/>
                    </a:lnTo>
                    <a:lnTo>
                      <a:pt x="0" y="15"/>
                    </a:lnTo>
                    <a:lnTo>
                      <a:pt x="13" y="45"/>
                    </a:lnTo>
                    <a:lnTo>
                      <a:pt x="0" y="53"/>
                    </a:lnTo>
                    <a:lnTo>
                      <a:pt x="0" y="166"/>
                    </a:lnTo>
                    <a:lnTo>
                      <a:pt x="7" y="181"/>
                    </a:lnTo>
                    <a:lnTo>
                      <a:pt x="14" y="181"/>
                    </a:lnTo>
                    <a:lnTo>
                      <a:pt x="14" y="164"/>
                    </a:lnTo>
                    <a:lnTo>
                      <a:pt x="20" y="155"/>
                    </a:lnTo>
                    <a:lnTo>
                      <a:pt x="28" y="162"/>
                    </a:lnTo>
                    <a:lnTo>
                      <a:pt x="28" y="0"/>
                    </a:lnTo>
                    <a:close/>
                  </a:path>
                </a:pathLst>
              </a:custGeom>
              <a:solidFill>
                <a:srgbClr val="96FFDC"/>
              </a:solidFill>
              <a:ln w="0">
                <a:solidFill>
                  <a:srgbClr val="96FFDC"/>
                </a:solidFill>
                <a:prstDash val="solid"/>
                <a:round/>
                <a:headEnd/>
                <a:tailEnd/>
              </a:ln>
            </p:spPr>
            <p:txBody>
              <a:bodyPr/>
              <a:lstStyle/>
              <a:p>
                <a:endParaRPr lang="en-US"/>
              </a:p>
            </p:txBody>
          </p:sp>
          <p:sp>
            <p:nvSpPr>
              <p:cNvPr id="19" name="Rectangle 1152"/>
              <p:cNvSpPr>
                <a:spLocks noChangeArrowheads="1"/>
              </p:cNvSpPr>
              <p:nvPr/>
            </p:nvSpPr>
            <p:spPr bwMode="auto">
              <a:xfrm>
                <a:off x="397" y="3004"/>
                <a:ext cx="3" cy="14"/>
              </a:xfrm>
              <a:prstGeom prst="rect">
                <a:avLst/>
              </a:prstGeom>
              <a:solidFill>
                <a:srgbClr val="FFFFFF"/>
              </a:solidFill>
              <a:ln w="0">
                <a:solidFill>
                  <a:srgbClr val="FFFFFF"/>
                </a:solidFill>
                <a:miter lim="800000"/>
                <a:headEnd/>
                <a:tailEnd/>
              </a:ln>
            </p:spPr>
            <p:txBody>
              <a:bodyPr/>
              <a:lstStyle/>
              <a:p>
                <a:endParaRPr lang="en-US"/>
              </a:p>
            </p:txBody>
          </p:sp>
          <p:sp>
            <p:nvSpPr>
              <p:cNvPr id="20" name="Freeform 1153"/>
              <p:cNvSpPr>
                <a:spLocks/>
              </p:cNvSpPr>
              <p:nvPr/>
            </p:nvSpPr>
            <p:spPr bwMode="auto">
              <a:xfrm>
                <a:off x="397" y="3045"/>
                <a:ext cx="3" cy="115"/>
              </a:xfrm>
              <a:custGeom>
                <a:avLst/>
                <a:gdLst>
                  <a:gd name="T0" fmla="*/ 3 w 3"/>
                  <a:gd name="T1" fmla="*/ 0 h 115"/>
                  <a:gd name="T2" fmla="*/ 3 w 3"/>
                  <a:gd name="T3" fmla="*/ 115 h 115"/>
                  <a:gd name="T4" fmla="*/ 0 w 3"/>
                  <a:gd name="T5" fmla="*/ 113 h 115"/>
                  <a:gd name="T6" fmla="*/ 0 w 3"/>
                  <a:gd name="T7" fmla="*/ 0 h 115"/>
                  <a:gd name="T8" fmla="*/ 3 w 3"/>
                  <a:gd name="T9" fmla="*/ 0 h 115"/>
                  <a:gd name="T10" fmla="*/ 0 60000 65536"/>
                  <a:gd name="T11" fmla="*/ 0 60000 65536"/>
                  <a:gd name="T12" fmla="*/ 0 60000 65536"/>
                  <a:gd name="T13" fmla="*/ 0 60000 65536"/>
                  <a:gd name="T14" fmla="*/ 0 60000 65536"/>
                  <a:gd name="T15" fmla="*/ 0 w 3"/>
                  <a:gd name="T16" fmla="*/ 0 h 115"/>
                  <a:gd name="T17" fmla="*/ 3 w 3"/>
                  <a:gd name="T18" fmla="*/ 115 h 115"/>
                </a:gdLst>
                <a:ahLst/>
                <a:cxnLst>
                  <a:cxn ang="T10">
                    <a:pos x="T0" y="T1"/>
                  </a:cxn>
                  <a:cxn ang="T11">
                    <a:pos x="T2" y="T3"/>
                  </a:cxn>
                  <a:cxn ang="T12">
                    <a:pos x="T4" y="T5"/>
                  </a:cxn>
                  <a:cxn ang="T13">
                    <a:pos x="T6" y="T7"/>
                  </a:cxn>
                  <a:cxn ang="T14">
                    <a:pos x="T8" y="T9"/>
                  </a:cxn>
                </a:cxnLst>
                <a:rect l="T15" t="T16" r="T17" b="T18"/>
                <a:pathLst>
                  <a:path w="3" h="115">
                    <a:moveTo>
                      <a:pt x="3" y="0"/>
                    </a:moveTo>
                    <a:lnTo>
                      <a:pt x="3" y="115"/>
                    </a:lnTo>
                    <a:lnTo>
                      <a:pt x="0" y="113"/>
                    </a:lnTo>
                    <a:lnTo>
                      <a:pt x="0" y="0"/>
                    </a:lnTo>
                    <a:lnTo>
                      <a:pt x="3" y="0"/>
                    </a:lnTo>
                    <a:close/>
                  </a:path>
                </a:pathLst>
              </a:custGeom>
              <a:solidFill>
                <a:srgbClr val="FFFFFF"/>
              </a:solidFill>
              <a:ln w="0">
                <a:solidFill>
                  <a:srgbClr val="FFFFFF"/>
                </a:solidFill>
                <a:prstDash val="solid"/>
                <a:round/>
                <a:headEnd/>
                <a:tailEnd/>
              </a:ln>
            </p:spPr>
            <p:txBody>
              <a:bodyPr/>
              <a:lstStyle/>
              <a:p>
                <a:endParaRPr lang="en-US"/>
              </a:p>
            </p:txBody>
          </p:sp>
          <p:sp>
            <p:nvSpPr>
              <p:cNvPr id="21" name="Freeform 1154"/>
              <p:cNvSpPr>
                <a:spLocks/>
              </p:cNvSpPr>
              <p:nvPr/>
            </p:nvSpPr>
            <p:spPr bwMode="auto">
              <a:xfrm>
                <a:off x="362" y="2907"/>
                <a:ext cx="51" cy="26"/>
              </a:xfrm>
              <a:custGeom>
                <a:avLst/>
                <a:gdLst>
                  <a:gd name="T0" fmla="*/ 45 w 51"/>
                  <a:gd name="T1" fmla="*/ 0 h 26"/>
                  <a:gd name="T2" fmla="*/ 45 w 51"/>
                  <a:gd name="T3" fmla="*/ 10 h 26"/>
                  <a:gd name="T4" fmla="*/ 51 w 51"/>
                  <a:gd name="T5" fmla="*/ 10 h 26"/>
                  <a:gd name="T6" fmla="*/ 51 w 51"/>
                  <a:gd name="T7" fmla="*/ 26 h 26"/>
                  <a:gd name="T8" fmla="*/ 0 w 51"/>
                  <a:gd name="T9" fmla="*/ 26 h 26"/>
                  <a:gd name="T10" fmla="*/ 0 w 51"/>
                  <a:gd name="T11" fmla="*/ 10 h 26"/>
                  <a:gd name="T12" fmla="*/ 6 w 51"/>
                  <a:gd name="T13" fmla="*/ 10 h 26"/>
                  <a:gd name="T14" fmla="*/ 6 w 51"/>
                  <a:gd name="T15" fmla="*/ 0 h 26"/>
                  <a:gd name="T16" fmla="*/ 45 w 51"/>
                  <a:gd name="T17" fmla="*/ 0 h 2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1"/>
                  <a:gd name="T28" fmla="*/ 0 h 26"/>
                  <a:gd name="T29" fmla="*/ 51 w 51"/>
                  <a:gd name="T30" fmla="*/ 26 h 2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1" h="26">
                    <a:moveTo>
                      <a:pt x="45" y="0"/>
                    </a:moveTo>
                    <a:lnTo>
                      <a:pt x="45" y="10"/>
                    </a:lnTo>
                    <a:lnTo>
                      <a:pt x="51" y="10"/>
                    </a:lnTo>
                    <a:lnTo>
                      <a:pt x="51" y="26"/>
                    </a:lnTo>
                    <a:lnTo>
                      <a:pt x="0" y="26"/>
                    </a:lnTo>
                    <a:lnTo>
                      <a:pt x="0" y="10"/>
                    </a:lnTo>
                    <a:lnTo>
                      <a:pt x="6" y="10"/>
                    </a:lnTo>
                    <a:lnTo>
                      <a:pt x="6" y="0"/>
                    </a:lnTo>
                    <a:lnTo>
                      <a:pt x="45" y="0"/>
                    </a:lnTo>
                    <a:close/>
                  </a:path>
                </a:pathLst>
              </a:custGeom>
              <a:solidFill>
                <a:srgbClr val="FFFFFF"/>
              </a:solidFill>
              <a:ln w="0">
                <a:solidFill>
                  <a:srgbClr val="FFFFFF"/>
                </a:solidFill>
                <a:prstDash val="solid"/>
                <a:round/>
                <a:headEnd/>
                <a:tailEnd/>
              </a:ln>
            </p:spPr>
            <p:txBody>
              <a:bodyPr/>
              <a:lstStyle/>
              <a:p>
                <a:endParaRPr lang="en-US"/>
              </a:p>
            </p:txBody>
          </p:sp>
          <p:sp>
            <p:nvSpPr>
              <p:cNvPr id="22" name="Freeform 1155"/>
              <p:cNvSpPr>
                <a:spLocks/>
              </p:cNvSpPr>
              <p:nvPr/>
            </p:nvSpPr>
            <p:spPr bwMode="auto">
              <a:xfrm>
                <a:off x="352" y="2808"/>
                <a:ext cx="72" cy="75"/>
              </a:xfrm>
              <a:custGeom>
                <a:avLst/>
                <a:gdLst>
                  <a:gd name="T0" fmla="*/ 0 w 72"/>
                  <a:gd name="T1" fmla="*/ 12 h 75"/>
                  <a:gd name="T2" fmla="*/ 0 w 72"/>
                  <a:gd name="T3" fmla="*/ 75 h 75"/>
                  <a:gd name="T4" fmla="*/ 72 w 72"/>
                  <a:gd name="T5" fmla="*/ 75 h 75"/>
                  <a:gd name="T6" fmla="*/ 72 w 72"/>
                  <a:gd name="T7" fmla="*/ 9 h 75"/>
                  <a:gd name="T8" fmla="*/ 68 w 72"/>
                  <a:gd name="T9" fmla="*/ 5 h 75"/>
                  <a:gd name="T10" fmla="*/ 63 w 72"/>
                  <a:gd name="T11" fmla="*/ 1 h 75"/>
                  <a:gd name="T12" fmla="*/ 55 w 72"/>
                  <a:gd name="T13" fmla="*/ 0 h 75"/>
                  <a:gd name="T14" fmla="*/ 16 w 72"/>
                  <a:gd name="T15" fmla="*/ 0 h 75"/>
                  <a:gd name="T16" fmla="*/ 9 w 72"/>
                  <a:gd name="T17" fmla="*/ 1 h 75"/>
                  <a:gd name="T18" fmla="*/ 5 w 72"/>
                  <a:gd name="T19" fmla="*/ 3 h 75"/>
                  <a:gd name="T20" fmla="*/ 1 w 72"/>
                  <a:gd name="T21" fmla="*/ 8 h 75"/>
                  <a:gd name="T22" fmla="*/ 0 w 72"/>
                  <a:gd name="T23" fmla="*/ 12 h 7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72"/>
                  <a:gd name="T37" fmla="*/ 0 h 75"/>
                  <a:gd name="T38" fmla="*/ 72 w 72"/>
                  <a:gd name="T39" fmla="*/ 75 h 7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72" h="75">
                    <a:moveTo>
                      <a:pt x="0" y="12"/>
                    </a:moveTo>
                    <a:lnTo>
                      <a:pt x="0" y="75"/>
                    </a:lnTo>
                    <a:lnTo>
                      <a:pt x="72" y="75"/>
                    </a:lnTo>
                    <a:lnTo>
                      <a:pt x="72" y="9"/>
                    </a:lnTo>
                    <a:lnTo>
                      <a:pt x="68" y="5"/>
                    </a:lnTo>
                    <a:lnTo>
                      <a:pt x="63" y="1"/>
                    </a:lnTo>
                    <a:lnTo>
                      <a:pt x="55" y="0"/>
                    </a:lnTo>
                    <a:lnTo>
                      <a:pt x="16" y="0"/>
                    </a:lnTo>
                    <a:lnTo>
                      <a:pt x="9" y="1"/>
                    </a:lnTo>
                    <a:lnTo>
                      <a:pt x="5" y="3"/>
                    </a:lnTo>
                    <a:lnTo>
                      <a:pt x="1" y="8"/>
                    </a:lnTo>
                    <a:lnTo>
                      <a:pt x="0" y="12"/>
                    </a:lnTo>
                    <a:close/>
                  </a:path>
                </a:pathLst>
              </a:custGeom>
              <a:solidFill>
                <a:srgbClr val="96FFDC"/>
              </a:solidFill>
              <a:ln w="0">
                <a:solidFill>
                  <a:srgbClr val="96FFDC"/>
                </a:solidFill>
                <a:prstDash val="solid"/>
                <a:round/>
                <a:headEnd/>
                <a:tailEnd/>
              </a:ln>
            </p:spPr>
            <p:txBody>
              <a:bodyPr/>
              <a:lstStyle/>
              <a:p>
                <a:endParaRPr lang="en-US"/>
              </a:p>
            </p:txBody>
          </p:sp>
          <p:sp>
            <p:nvSpPr>
              <p:cNvPr id="23" name="Rectangle 1156"/>
              <p:cNvSpPr>
                <a:spLocks noChangeArrowheads="1"/>
              </p:cNvSpPr>
              <p:nvPr/>
            </p:nvSpPr>
            <p:spPr bwMode="auto">
              <a:xfrm>
                <a:off x="391" y="2881"/>
                <a:ext cx="16" cy="26"/>
              </a:xfrm>
              <a:prstGeom prst="rect">
                <a:avLst/>
              </a:prstGeom>
              <a:solidFill>
                <a:srgbClr val="FF0000"/>
              </a:solidFill>
              <a:ln w="0">
                <a:solidFill>
                  <a:srgbClr val="FF0000"/>
                </a:solidFill>
                <a:miter lim="800000"/>
                <a:headEnd/>
                <a:tailEnd/>
              </a:ln>
            </p:spPr>
            <p:txBody>
              <a:bodyPr/>
              <a:lstStyle/>
              <a:p>
                <a:endParaRPr lang="en-US"/>
              </a:p>
            </p:txBody>
          </p:sp>
          <p:sp>
            <p:nvSpPr>
              <p:cNvPr id="24" name="Rectangle 1157"/>
              <p:cNvSpPr>
                <a:spLocks noChangeArrowheads="1"/>
              </p:cNvSpPr>
              <p:nvPr/>
            </p:nvSpPr>
            <p:spPr bwMode="auto">
              <a:xfrm>
                <a:off x="392" y="2813"/>
                <a:ext cx="13" cy="66"/>
              </a:xfrm>
              <a:prstGeom prst="rect">
                <a:avLst/>
              </a:prstGeom>
              <a:solidFill>
                <a:srgbClr val="FFFFFF"/>
              </a:solidFill>
              <a:ln w="0">
                <a:solidFill>
                  <a:srgbClr val="FFFFFF"/>
                </a:solidFill>
                <a:miter lim="800000"/>
                <a:headEnd/>
                <a:tailEnd/>
              </a:ln>
            </p:spPr>
            <p:txBody>
              <a:bodyPr/>
              <a:lstStyle/>
              <a:p>
                <a:endParaRPr lang="en-US"/>
              </a:p>
            </p:txBody>
          </p:sp>
          <p:sp>
            <p:nvSpPr>
              <p:cNvPr id="25" name="Freeform 1158"/>
              <p:cNvSpPr>
                <a:spLocks/>
              </p:cNvSpPr>
              <p:nvPr/>
            </p:nvSpPr>
            <p:spPr bwMode="auto">
              <a:xfrm>
                <a:off x="978" y="2880"/>
                <a:ext cx="467" cy="414"/>
              </a:xfrm>
              <a:custGeom>
                <a:avLst/>
                <a:gdLst>
                  <a:gd name="T0" fmla="*/ 59 w 467"/>
                  <a:gd name="T1" fmla="*/ 0 h 414"/>
                  <a:gd name="T2" fmla="*/ 59 w 467"/>
                  <a:gd name="T3" fmla="*/ 54 h 414"/>
                  <a:gd name="T4" fmla="*/ 66 w 467"/>
                  <a:gd name="T5" fmla="*/ 79 h 414"/>
                  <a:gd name="T6" fmla="*/ 66 w 467"/>
                  <a:gd name="T7" fmla="*/ 85 h 414"/>
                  <a:gd name="T8" fmla="*/ 0 w 467"/>
                  <a:gd name="T9" fmla="*/ 171 h 414"/>
                  <a:gd name="T10" fmla="*/ 0 w 467"/>
                  <a:gd name="T11" fmla="*/ 179 h 414"/>
                  <a:gd name="T12" fmla="*/ 8 w 467"/>
                  <a:gd name="T13" fmla="*/ 188 h 414"/>
                  <a:gd name="T14" fmla="*/ 47 w 467"/>
                  <a:gd name="T15" fmla="*/ 199 h 414"/>
                  <a:gd name="T16" fmla="*/ 57 w 467"/>
                  <a:gd name="T17" fmla="*/ 224 h 414"/>
                  <a:gd name="T18" fmla="*/ 57 w 467"/>
                  <a:gd name="T19" fmla="*/ 238 h 414"/>
                  <a:gd name="T20" fmla="*/ 70 w 467"/>
                  <a:gd name="T21" fmla="*/ 238 h 414"/>
                  <a:gd name="T22" fmla="*/ 83 w 467"/>
                  <a:gd name="T23" fmla="*/ 249 h 414"/>
                  <a:gd name="T24" fmla="*/ 68 w 467"/>
                  <a:gd name="T25" fmla="*/ 257 h 414"/>
                  <a:gd name="T26" fmla="*/ 68 w 467"/>
                  <a:gd name="T27" fmla="*/ 263 h 414"/>
                  <a:gd name="T28" fmla="*/ 79 w 467"/>
                  <a:gd name="T29" fmla="*/ 282 h 414"/>
                  <a:gd name="T30" fmla="*/ 74 w 467"/>
                  <a:gd name="T31" fmla="*/ 304 h 414"/>
                  <a:gd name="T32" fmla="*/ 74 w 467"/>
                  <a:gd name="T33" fmla="*/ 317 h 414"/>
                  <a:gd name="T34" fmla="*/ 88 w 467"/>
                  <a:gd name="T35" fmla="*/ 340 h 414"/>
                  <a:gd name="T36" fmla="*/ 119 w 467"/>
                  <a:gd name="T37" fmla="*/ 349 h 414"/>
                  <a:gd name="T38" fmla="*/ 133 w 467"/>
                  <a:gd name="T39" fmla="*/ 363 h 414"/>
                  <a:gd name="T40" fmla="*/ 165 w 467"/>
                  <a:gd name="T41" fmla="*/ 373 h 414"/>
                  <a:gd name="T42" fmla="*/ 212 w 467"/>
                  <a:gd name="T43" fmla="*/ 373 h 414"/>
                  <a:gd name="T44" fmla="*/ 253 w 467"/>
                  <a:gd name="T45" fmla="*/ 414 h 414"/>
                  <a:gd name="T46" fmla="*/ 306 w 467"/>
                  <a:gd name="T47" fmla="*/ 414 h 414"/>
                  <a:gd name="T48" fmla="*/ 420 w 467"/>
                  <a:gd name="T49" fmla="*/ 380 h 414"/>
                  <a:gd name="T50" fmla="*/ 467 w 467"/>
                  <a:gd name="T51" fmla="*/ 331 h 414"/>
                  <a:gd name="T52" fmla="*/ 467 w 467"/>
                  <a:gd name="T53" fmla="*/ 128 h 414"/>
                  <a:gd name="T54" fmla="*/ 157 w 467"/>
                  <a:gd name="T55" fmla="*/ 0 h 414"/>
                  <a:gd name="T56" fmla="*/ 59 w 467"/>
                  <a:gd name="T57" fmla="*/ 0 h 414"/>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467"/>
                  <a:gd name="T88" fmla="*/ 0 h 414"/>
                  <a:gd name="T89" fmla="*/ 467 w 467"/>
                  <a:gd name="T90" fmla="*/ 414 h 414"/>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467" h="414">
                    <a:moveTo>
                      <a:pt x="59" y="0"/>
                    </a:moveTo>
                    <a:lnTo>
                      <a:pt x="59" y="54"/>
                    </a:lnTo>
                    <a:lnTo>
                      <a:pt x="66" y="79"/>
                    </a:lnTo>
                    <a:lnTo>
                      <a:pt x="66" y="85"/>
                    </a:lnTo>
                    <a:lnTo>
                      <a:pt x="0" y="171"/>
                    </a:lnTo>
                    <a:lnTo>
                      <a:pt x="0" y="179"/>
                    </a:lnTo>
                    <a:lnTo>
                      <a:pt x="8" y="188"/>
                    </a:lnTo>
                    <a:lnTo>
                      <a:pt x="47" y="199"/>
                    </a:lnTo>
                    <a:lnTo>
                      <a:pt x="57" y="224"/>
                    </a:lnTo>
                    <a:lnTo>
                      <a:pt x="57" y="238"/>
                    </a:lnTo>
                    <a:lnTo>
                      <a:pt x="70" y="238"/>
                    </a:lnTo>
                    <a:lnTo>
                      <a:pt x="83" y="249"/>
                    </a:lnTo>
                    <a:lnTo>
                      <a:pt x="68" y="257"/>
                    </a:lnTo>
                    <a:lnTo>
                      <a:pt x="68" y="263"/>
                    </a:lnTo>
                    <a:lnTo>
                      <a:pt x="79" y="282"/>
                    </a:lnTo>
                    <a:lnTo>
                      <a:pt x="74" y="304"/>
                    </a:lnTo>
                    <a:lnTo>
                      <a:pt x="74" y="317"/>
                    </a:lnTo>
                    <a:lnTo>
                      <a:pt x="88" y="340"/>
                    </a:lnTo>
                    <a:lnTo>
                      <a:pt x="119" y="349"/>
                    </a:lnTo>
                    <a:lnTo>
                      <a:pt x="133" y="363"/>
                    </a:lnTo>
                    <a:lnTo>
                      <a:pt x="165" y="373"/>
                    </a:lnTo>
                    <a:lnTo>
                      <a:pt x="212" y="373"/>
                    </a:lnTo>
                    <a:lnTo>
                      <a:pt x="253" y="414"/>
                    </a:lnTo>
                    <a:lnTo>
                      <a:pt x="306" y="414"/>
                    </a:lnTo>
                    <a:lnTo>
                      <a:pt x="420" y="380"/>
                    </a:lnTo>
                    <a:lnTo>
                      <a:pt x="467" y="331"/>
                    </a:lnTo>
                    <a:lnTo>
                      <a:pt x="467" y="128"/>
                    </a:lnTo>
                    <a:lnTo>
                      <a:pt x="157" y="0"/>
                    </a:lnTo>
                    <a:lnTo>
                      <a:pt x="59" y="0"/>
                    </a:lnTo>
                    <a:close/>
                  </a:path>
                </a:pathLst>
              </a:custGeom>
              <a:solidFill>
                <a:srgbClr val="FFC896"/>
              </a:solidFill>
              <a:ln w="0">
                <a:solidFill>
                  <a:srgbClr val="FFC896"/>
                </a:solidFill>
                <a:prstDash val="solid"/>
                <a:round/>
                <a:headEnd/>
                <a:tailEnd/>
              </a:ln>
            </p:spPr>
            <p:txBody>
              <a:bodyPr/>
              <a:lstStyle/>
              <a:p>
                <a:endParaRPr lang="en-US"/>
              </a:p>
            </p:txBody>
          </p:sp>
          <p:sp>
            <p:nvSpPr>
              <p:cNvPr id="26" name="Freeform 1159"/>
              <p:cNvSpPr>
                <a:spLocks/>
              </p:cNvSpPr>
              <p:nvPr/>
            </p:nvSpPr>
            <p:spPr bwMode="auto">
              <a:xfrm>
                <a:off x="949" y="2611"/>
                <a:ext cx="672" cy="242"/>
              </a:xfrm>
              <a:custGeom>
                <a:avLst/>
                <a:gdLst>
                  <a:gd name="T0" fmla="*/ 0 w 672"/>
                  <a:gd name="T1" fmla="*/ 211 h 242"/>
                  <a:gd name="T2" fmla="*/ 91 w 672"/>
                  <a:gd name="T3" fmla="*/ 113 h 242"/>
                  <a:gd name="T4" fmla="*/ 228 w 672"/>
                  <a:gd name="T5" fmla="*/ 44 h 242"/>
                  <a:gd name="T6" fmla="*/ 313 w 672"/>
                  <a:gd name="T7" fmla="*/ 44 h 242"/>
                  <a:gd name="T8" fmla="*/ 282 w 672"/>
                  <a:gd name="T9" fmla="*/ 28 h 242"/>
                  <a:gd name="T10" fmla="*/ 324 w 672"/>
                  <a:gd name="T11" fmla="*/ 21 h 242"/>
                  <a:gd name="T12" fmla="*/ 360 w 672"/>
                  <a:gd name="T13" fmla="*/ 33 h 242"/>
                  <a:gd name="T14" fmla="*/ 347 w 672"/>
                  <a:gd name="T15" fmla="*/ 3 h 242"/>
                  <a:gd name="T16" fmla="*/ 381 w 672"/>
                  <a:gd name="T17" fmla="*/ 21 h 242"/>
                  <a:gd name="T18" fmla="*/ 366 w 672"/>
                  <a:gd name="T19" fmla="*/ 0 h 242"/>
                  <a:gd name="T20" fmla="*/ 375 w 672"/>
                  <a:gd name="T21" fmla="*/ 0 h 242"/>
                  <a:gd name="T22" fmla="*/ 404 w 672"/>
                  <a:gd name="T23" fmla="*/ 21 h 242"/>
                  <a:gd name="T24" fmla="*/ 426 w 672"/>
                  <a:gd name="T25" fmla="*/ 6 h 242"/>
                  <a:gd name="T26" fmla="*/ 426 w 672"/>
                  <a:gd name="T27" fmla="*/ 21 h 242"/>
                  <a:gd name="T28" fmla="*/ 447 w 672"/>
                  <a:gd name="T29" fmla="*/ 13 h 242"/>
                  <a:gd name="T30" fmla="*/ 443 w 672"/>
                  <a:gd name="T31" fmla="*/ 26 h 242"/>
                  <a:gd name="T32" fmla="*/ 462 w 672"/>
                  <a:gd name="T33" fmla="*/ 19 h 242"/>
                  <a:gd name="T34" fmla="*/ 504 w 672"/>
                  <a:gd name="T35" fmla="*/ 19 h 242"/>
                  <a:gd name="T36" fmla="*/ 602 w 672"/>
                  <a:gd name="T37" fmla="*/ 48 h 242"/>
                  <a:gd name="T38" fmla="*/ 655 w 672"/>
                  <a:gd name="T39" fmla="*/ 83 h 242"/>
                  <a:gd name="T40" fmla="*/ 672 w 672"/>
                  <a:gd name="T41" fmla="*/ 119 h 242"/>
                  <a:gd name="T42" fmla="*/ 615 w 672"/>
                  <a:gd name="T43" fmla="*/ 242 h 242"/>
                  <a:gd name="T44" fmla="*/ 0 w 672"/>
                  <a:gd name="T45" fmla="*/ 242 h 242"/>
                  <a:gd name="T46" fmla="*/ 0 w 672"/>
                  <a:gd name="T47" fmla="*/ 211 h 24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72"/>
                  <a:gd name="T73" fmla="*/ 0 h 242"/>
                  <a:gd name="T74" fmla="*/ 672 w 672"/>
                  <a:gd name="T75" fmla="*/ 242 h 24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72" h="242">
                    <a:moveTo>
                      <a:pt x="0" y="211"/>
                    </a:moveTo>
                    <a:lnTo>
                      <a:pt x="91" y="113"/>
                    </a:lnTo>
                    <a:lnTo>
                      <a:pt x="228" y="44"/>
                    </a:lnTo>
                    <a:lnTo>
                      <a:pt x="313" y="44"/>
                    </a:lnTo>
                    <a:lnTo>
                      <a:pt x="282" y="28"/>
                    </a:lnTo>
                    <a:lnTo>
                      <a:pt x="324" y="21"/>
                    </a:lnTo>
                    <a:lnTo>
                      <a:pt x="360" y="33"/>
                    </a:lnTo>
                    <a:lnTo>
                      <a:pt x="347" y="3"/>
                    </a:lnTo>
                    <a:lnTo>
                      <a:pt x="381" y="21"/>
                    </a:lnTo>
                    <a:lnTo>
                      <a:pt x="366" y="0"/>
                    </a:lnTo>
                    <a:lnTo>
                      <a:pt x="375" y="0"/>
                    </a:lnTo>
                    <a:lnTo>
                      <a:pt x="404" y="21"/>
                    </a:lnTo>
                    <a:lnTo>
                      <a:pt x="426" y="6"/>
                    </a:lnTo>
                    <a:lnTo>
                      <a:pt x="426" y="21"/>
                    </a:lnTo>
                    <a:lnTo>
                      <a:pt x="447" y="13"/>
                    </a:lnTo>
                    <a:lnTo>
                      <a:pt x="443" y="26"/>
                    </a:lnTo>
                    <a:lnTo>
                      <a:pt x="462" y="19"/>
                    </a:lnTo>
                    <a:lnTo>
                      <a:pt x="504" y="19"/>
                    </a:lnTo>
                    <a:lnTo>
                      <a:pt x="602" y="48"/>
                    </a:lnTo>
                    <a:lnTo>
                      <a:pt x="655" y="83"/>
                    </a:lnTo>
                    <a:lnTo>
                      <a:pt x="672" y="119"/>
                    </a:lnTo>
                    <a:lnTo>
                      <a:pt x="615" y="242"/>
                    </a:lnTo>
                    <a:lnTo>
                      <a:pt x="0" y="242"/>
                    </a:lnTo>
                    <a:lnTo>
                      <a:pt x="0" y="211"/>
                    </a:lnTo>
                    <a:close/>
                  </a:path>
                </a:pathLst>
              </a:custGeom>
              <a:solidFill>
                <a:srgbClr val="461900"/>
              </a:solidFill>
              <a:ln w="0">
                <a:solidFill>
                  <a:srgbClr val="461900"/>
                </a:solidFill>
                <a:prstDash val="solid"/>
                <a:round/>
                <a:headEnd/>
                <a:tailEnd/>
              </a:ln>
            </p:spPr>
            <p:txBody>
              <a:bodyPr/>
              <a:lstStyle/>
              <a:p>
                <a:endParaRPr lang="en-US"/>
              </a:p>
            </p:txBody>
          </p:sp>
          <p:sp>
            <p:nvSpPr>
              <p:cNvPr id="27" name="Freeform 1160"/>
              <p:cNvSpPr>
                <a:spLocks/>
              </p:cNvSpPr>
              <p:nvPr/>
            </p:nvSpPr>
            <p:spPr bwMode="auto">
              <a:xfrm>
                <a:off x="1088" y="2961"/>
                <a:ext cx="38" cy="22"/>
              </a:xfrm>
              <a:custGeom>
                <a:avLst/>
                <a:gdLst>
                  <a:gd name="T0" fmla="*/ 38 w 38"/>
                  <a:gd name="T1" fmla="*/ 9 h 22"/>
                  <a:gd name="T2" fmla="*/ 28 w 38"/>
                  <a:gd name="T3" fmla="*/ 22 h 22"/>
                  <a:gd name="T4" fmla="*/ 17 w 38"/>
                  <a:gd name="T5" fmla="*/ 22 h 22"/>
                  <a:gd name="T6" fmla="*/ 17 w 38"/>
                  <a:gd name="T7" fmla="*/ 17 h 22"/>
                  <a:gd name="T8" fmla="*/ 0 w 38"/>
                  <a:gd name="T9" fmla="*/ 0 h 22"/>
                  <a:gd name="T10" fmla="*/ 38 w 38"/>
                  <a:gd name="T11" fmla="*/ 9 h 22"/>
                  <a:gd name="T12" fmla="*/ 0 60000 65536"/>
                  <a:gd name="T13" fmla="*/ 0 60000 65536"/>
                  <a:gd name="T14" fmla="*/ 0 60000 65536"/>
                  <a:gd name="T15" fmla="*/ 0 60000 65536"/>
                  <a:gd name="T16" fmla="*/ 0 60000 65536"/>
                  <a:gd name="T17" fmla="*/ 0 60000 65536"/>
                  <a:gd name="T18" fmla="*/ 0 w 38"/>
                  <a:gd name="T19" fmla="*/ 0 h 22"/>
                  <a:gd name="T20" fmla="*/ 38 w 38"/>
                  <a:gd name="T21" fmla="*/ 22 h 22"/>
                </a:gdLst>
                <a:ahLst/>
                <a:cxnLst>
                  <a:cxn ang="T12">
                    <a:pos x="T0" y="T1"/>
                  </a:cxn>
                  <a:cxn ang="T13">
                    <a:pos x="T2" y="T3"/>
                  </a:cxn>
                  <a:cxn ang="T14">
                    <a:pos x="T4" y="T5"/>
                  </a:cxn>
                  <a:cxn ang="T15">
                    <a:pos x="T6" y="T7"/>
                  </a:cxn>
                  <a:cxn ang="T16">
                    <a:pos x="T8" y="T9"/>
                  </a:cxn>
                  <a:cxn ang="T17">
                    <a:pos x="T10" y="T11"/>
                  </a:cxn>
                </a:cxnLst>
                <a:rect l="T18" t="T19" r="T20" b="T21"/>
                <a:pathLst>
                  <a:path w="38" h="22">
                    <a:moveTo>
                      <a:pt x="38" y="9"/>
                    </a:moveTo>
                    <a:lnTo>
                      <a:pt x="28" y="22"/>
                    </a:lnTo>
                    <a:lnTo>
                      <a:pt x="17" y="22"/>
                    </a:lnTo>
                    <a:lnTo>
                      <a:pt x="17" y="17"/>
                    </a:lnTo>
                    <a:lnTo>
                      <a:pt x="0" y="0"/>
                    </a:lnTo>
                    <a:lnTo>
                      <a:pt x="38" y="9"/>
                    </a:lnTo>
                    <a:close/>
                  </a:path>
                </a:pathLst>
              </a:custGeom>
              <a:solidFill>
                <a:srgbClr val="FFFFFF"/>
              </a:solidFill>
              <a:ln w="0">
                <a:solidFill>
                  <a:srgbClr val="FFFFFF"/>
                </a:solidFill>
                <a:prstDash val="solid"/>
                <a:round/>
                <a:headEnd/>
                <a:tailEnd/>
              </a:ln>
            </p:spPr>
            <p:txBody>
              <a:bodyPr/>
              <a:lstStyle/>
              <a:p>
                <a:endParaRPr lang="en-US"/>
              </a:p>
            </p:txBody>
          </p:sp>
          <p:sp>
            <p:nvSpPr>
              <p:cNvPr id="28" name="Freeform 1161"/>
              <p:cNvSpPr>
                <a:spLocks/>
              </p:cNvSpPr>
              <p:nvPr/>
            </p:nvSpPr>
            <p:spPr bwMode="auto">
              <a:xfrm>
                <a:off x="1324" y="3081"/>
                <a:ext cx="38" cy="25"/>
              </a:xfrm>
              <a:custGeom>
                <a:avLst/>
                <a:gdLst>
                  <a:gd name="T0" fmla="*/ 38 w 38"/>
                  <a:gd name="T1" fmla="*/ 7 h 25"/>
                  <a:gd name="T2" fmla="*/ 38 w 38"/>
                  <a:gd name="T3" fmla="*/ 19 h 25"/>
                  <a:gd name="T4" fmla="*/ 32 w 38"/>
                  <a:gd name="T5" fmla="*/ 25 h 25"/>
                  <a:gd name="T6" fmla="*/ 10 w 38"/>
                  <a:gd name="T7" fmla="*/ 25 h 25"/>
                  <a:gd name="T8" fmla="*/ 0 w 38"/>
                  <a:gd name="T9" fmla="*/ 19 h 25"/>
                  <a:gd name="T10" fmla="*/ 0 w 38"/>
                  <a:gd name="T11" fmla="*/ 7 h 25"/>
                  <a:gd name="T12" fmla="*/ 10 w 38"/>
                  <a:gd name="T13" fmla="*/ 0 h 25"/>
                  <a:gd name="T14" fmla="*/ 32 w 38"/>
                  <a:gd name="T15" fmla="*/ 0 h 25"/>
                  <a:gd name="T16" fmla="*/ 38 w 38"/>
                  <a:gd name="T17" fmla="*/ 7 h 2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8"/>
                  <a:gd name="T28" fmla="*/ 0 h 25"/>
                  <a:gd name="T29" fmla="*/ 38 w 38"/>
                  <a:gd name="T30" fmla="*/ 25 h 2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8" h="25">
                    <a:moveTo>
                      <a:pt x="38" y="7"/>
                    </a:moveTo>
                    <a:lnTo>
                      <a:pt x="38" y="19"/>
                    </a:lnTo>
                    <a:lnTo>
                      <a:pt x="32" y="25"/>
                    </a:lnTo>
                    <a:lnTo>
                      <a:pt x="10" y="25"/>
                    </a:lnTo>
                    <a:lnTo>
                      <a:pt x="0" y="19"/>
                    </a:lnTo>
                    <a:lnTo>
                      <a:pt x="0" y="7"/>
                    </a:lnTo>
                    <a:lnTo>
                      <a:pt x="10" y="0"/>
                    </a:lnTo>
                    <a:lnTo>
                      <a:pt x="32" y="0"/>
                    </a:lnTo>
                    <a:lnTo>
                      <a:pt x="38" y="7"/>
                    </a:lnTo>
                    <a:close/>
                  </a:path>
                </a:pathLst>
              </a:custGeom>
              <a:solidFill>
                <a:srgbClr val="FFFFFF"/>
              </a:solidFill>
              <a:ln w="0">
                <a:solidFill>
                  <a:srgbClr val="FFFFFF"/>
                </a:solidFill>
                <a:prstDash val="solid"/>
                <a:round/>
                <a:headEnd/>
                <a:tailEnd/>
              </a:ln>
            </p:spPr>
            <p:txBody>
              <a:bodyPr/>
              <a:lstStyle/>
              <a:p>
                <a:endParaRPr lang="en-US"/>
              </a:p>
            </p:txBody>
          </p:sp>
          <p:sp>
            <p:nvSpPr>
              <p:cNvPr id="29" name="Freeform 1162"/>
              <p:cNvSpPr>
                <a:spLocks/>
              </p:cNvSpPr>
              <p:nvPr/>
            </p:nvSpPr>
            <p:spPr bwMode="auto">
              <a:xfrm>
                <a:off x="1046" y="3129"/>
                <a:ext cx="36" cy="8"/>
              </a:xfrm>
              <a:custGeom>
                <a:avLst/>
                <a:gdLst>
                  <a:gd name="T0" fmla="*/ 36 w 36"/>
                  <a:gd name="T1" fmla="*/ 6 h 8"/>
                  <a:gd name="T2" fmla="*/ 27 w 36"/>
                  <a:gd name="T3" fmla="*/ 8 h 8"/>
                  <a:gd name="T4" fmla="*/ 0 w 36"/>
                  <a:gd name="T5" fmla="*/ 8 h 8"/>
                  <a:gd name="T6" fmla="*/ 0 w 36"/>
                  <a:gd name="T7" fmla="*/ 2 h 8"/>
                  <a:gd name="T8" fmla="*/ 8 w 36"/>
                  <a:gd name="T9" fmla="*/ 0 h 8"/>
                  <a:gd name="T10" fmla="*/ 20 w 36"/>
                  <a:gd name="T11" fmla="*/ 0 h 8"/>
                  <a:gd name="T12" fmla="*/ 36 w 36"/>
                  <a:gd name="T13" fmla="*/ 6 h 8"/>
                  <a:gd name="T14" fmla="*/ 0 60000 65536"/>
                  <a:gd name="T15" fmla="*/ 0 60000 65536"/>
                  <a:gd name="T16" fmla="*/ 0 60000 65536"/>
                  <a:gd name="T17" fmla="*/ 0 60000 65536"/>
                  <a:gd name="T18" fmla="*/ 0 60000 65536"/>
                  <a:gd name="T19" fmla="*/ 0 60000 65536"/>
                  <a:gd name="T20" fmla="*/ 0 60000 65536"/>
                  <a:gd name="T21" fmla="*/ 0 w 36"/>
                  <a:gd name="T22" fmla="*/ 0 h 8"/>
                  <a:gd name="T23" fmla="*/ 36 w 36"/>
                  <a:gd name="T24" fmla="*/ 8 h 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6" h="8">
                    <a:moveTo>
                      <a:pt x="36" y="6"/>
                    </a:moveTo>
                    <a:lnTo>
                      <a:pt x="27" y="8"/>
                    </a:lnTo>
                    <a:lnTo>
                      <a:pt x="0" y="8"/>
                    </a:lnTo>
                    <a:lnTo>
                      <a:pt x="0" y="2"/>
                    </a:lnTo>
                    <a:lnTo>
                      <a:pt x="8" y="0"/>
                    </a:lnTo>
                    <a:lnTo>
                      <a:pt x="20" y="0"/>
                    </a:lnTo>
                    <a:lnTo>
                      <a:pt x="36" y="6"/>
                    </a:lnTo>
                    <a:close/>
                  </a:path>
                </a:pathLst>
              </a:custGeom>
              <a:solidFill>
                <a:srgbClr val="FF0000"/>
              </a:solidFill>
              <a:ln w="0">
                <a:solidFill>
                  <a:srgbClr val="FF0000"/>
                </a:solidFill>
                <a:prstDash val="solid"/>
                <a:round/>
                <a:headEnd/>
                <a:tailEnd/>
              </a:ln>
            </p:spPr>
            <p:txBody>
              <a:bodyPr/>
              <a:lstStyle/>
              <a:p>
                <a:endParaRPr lang="en-US"/>
              </a:p>
            </p:txBody>
          </p:sp>
          <p:sp>
            <p:nvSpPr>
              <p:cNvPr id="30" name="Freeform 1163"/>
              <p:cNvSpPr>
                <a:spLocks/>
              </p:cNvSpPr>
              <p:nvPr/>
            </p:nvSpPr>
            <p:spPr bwMode="auto">
              <a:xfrm>
                <a:off x="414" y="2813"/>
                <a:ext cx="3" cy="57"/>
              </a:xfrm>
              <a:custGeom>
                <a:avLst/>
                <a:gdLst>
                  <a:gd name="T0" fmla="*/ 0 w 3"/>
                  <a:gd name="T1" fmla="*/ 0 h 57"/>
                  <a:gd name="T2" fmla="*/ 3 w 3"/>
                  <a:gd name="T3" fmla="*/ 4 h 57"/>
                  <a:gd name="T4" fmla="*/ 3 w 3"/>
                  <a:gd name="T5" fmla="*/ 57 h 57"/>
                  <a:gd name="T6" fmla="*/ 0 w 3"/>
                  <a:gd name="T7" fmla="*/ 57 h 57"/>
                  <a:gd name="T8" fmla="*/ 0 w 3"/>
                  <a:gd name="T9" fmla="*/ 0 h 57"/>
                  <a:gd name="T10" fmla="*/ 0 60000 65536"/>
                  <a:gd name="T11" fmla="*/ 0 60000 65536"/>
                  <a:gd name="T12" fmla="*/ 0 60000 65536"/>
                  <a:gd name="T13" fmla="*/ 0 60000 65536"/>
                  <a:gd name="T14" fmla="*/ 0 60000 65536"/>
                  <a:gd name="T15" fmla="*/ 0 w 3"/>
                  <a:gd name="T16" fmla="*/ 0 h 57"/>
                  <a:gd name="T17" fmla="*/ 3 w 3"/>
                  <a:gd name="T18" fmla="*/ 57 h 57"/>
                </a:gdLst>
                <a:ahLst/>
                <a:cxnLst>
                  <a:cxn ang="T10">
                    <a:pos x="T0" y="T1"/>
                  </a:cxn>
                  <a:cxn ang="T11">
                    <a:pos x="T2" y="T3"/>
                  </a:cxn>
                  <a:cxn ang="T12">
                    <a:pos x="T4" y="T5"/>
                  </a:cxn>
                  <a:cxn ang="T13">
                    <a:pos x="T6" y="T7"/>
                  </a:cxn>
                  <a:cxn ang="T14">
                    <a:pos x="T8" y="T9"/>
                  </a:cxn>
                </a:cxnLst>
                <a:rect l="T15" t="T16" r="T17" b="T18"/>
                <a:pathLst>
                  <a:path w="3" h="57">
                    <a:moveTo>
                      <a:pt x="0" y="0"/>
                    </a:moveTo>
                    <a:lnTo>
                      <a:pt x="3" y="4"/>
                    </a:lnTo>
                    <a:lnTo>
                      <a:pt x="3" y="57"/>
                    </a:lnTo>
                    <a:lnTo>
                      <a:pt x="0" y="57"/>
                    </a:lnTo>
                    <a:lnTo>
                      <a:pt x="0" y="0"/>
                    </a:lnTo>
                    <a:close/>
                  </a:path>
                </a:pathLst>
              </a:custGeom>
              <a:solidFill>
                <a:srgbClr val="FFFFFF"/>
              </a:solidFill>
              <a:ln w="0">
                <a:solidFill>
                  <a:srgbClr val="FFFFFF"/>
                </a:solidFill>
                <a:prstDash val="solid"/>
                <a:round/>
                <a:headEnd/>
                <a:tailEnd/>
              </a:ln>
            </p:spPr>
            <p:txBody>
              <a:bodyPr/>
              <a:lstStyle/>
              <a:p>
                <a:endParaRPr lang="en-US"/>
              </a:p>
            </p:txBody>
          </p:sp>
          <p:sp>
            <p:nvSpPr>
              <p:cNvPr id="31" name="Rectangle 1164"/>
              <p:cNvSpPr>
                <a:spLocks noChangeArrowheads="1"/>
              </p:cNvSpPr>
              <p:nvPr/>
            </p:nvSpPr>
            <p:spPr bwMode="auto">
              <a:xfrm>
                <a:off x="414" y="2875"/>
                <a:ext cx="3" cy="3"/>
              </a:xfrm>
              <a:prstGeom prst="rect">
                <a:avLst/>
              </a:prstGeom>
              <a:solidFill>
                <a:srgbClr val="FFFFFF"/>
              </a:solidFill>
              <a:ln w="0">
                <a:solidFill>
                  <a:srgbClr val="FFFFFF"/>
                </a:solidFill>
                <a:miter lim="800000"/>
                <a:headEnd/>
                <a:tailEnd/>
              </a:ln>
            </p:spPr>
            <p:txBody>
              <a:bodyPr/>
              <a:lstStyle/>
              <a:p>
                <a:endParaRPr lang="en-US"/>
              </a:p>
            </p:txBody>
          </p:sp>
          <p:sp>
            <p:nvSpPr>
              <p:cNvPr id="32" name="Freeform 1165"/>
              <p:cNvSpPr>
                <a:spLocks/>
              </p:cNvSpPr>
              <p:nvPr/>
            </p:nvSpPr>
            <p:spPr bwMode="auto">
              <a:xfrm>
                <a:off x="1047" y="2919"/>
                <a:ext cx="88" cy="52"/>
              </a:xfrm>
              <a:custGeom>
                <a:avLst/>
                <a:gdLst>
                  <a:gd name="T0" fmla="*/ 86 w 88"/>
                  <a:gd name="T1" fmla="*/ 30 h 52"/>
                  <a:gd name="T2" fmla="*/ 45 w 88"/>
                  <a:gd name="T3" fmla="*/ 4 h 52"/>
                  <a:gd name="T4" fmla="*/ 19 w 88"/>
                  <a:gd name="T5" fmla="*/ 0 h 52"/>
                  <a:gd name="T6" fmla="*/ 6 w 88"/>
                  <a:gd name="T7" fmla="*/ 0 h 52"/>
                  <a:gd name="T8" fmla="*/ 0 w 88"/>
                  <a:gd name="T9" fmla="*/ 7 h 52"/>
                  <a:gd name="T10" fmla="*/ 9 w 88"/>
                  <a:gd name="T11" fmla="*/ 18 h 52"/>
                  <a:gd name="T12" fmla="*/ 21 w 88"/>
                  <a:gd name="T13" fmla="*/ 22 h 52"/>
                  <a:gd name="T14" fmla="*/ 39 w 88"/>
                  <a:gd name="T15" fmla="*/ 38 h 52"/>
                  <a:gd name="T16" fmla="*/ 25 w 88"/>
                  <a:gd name="T17" fmla="*/ 43 h 52"/>
                  <a:gd name="T18" fmla="*/ 45 w 88"/>
                  <a:gd name="T19" fmla="*/ 43 h 52"/>
                  <a:gd name="T20" fmla="*/ 79 w 88"/>
                  <a:gd name="T21" fmla="*/ 52 h 52"/>
                  <a:gd name="T22" fmla="*/ 88 w 88"/>
                  <a:gd name="T23" fmla="*/ 52 h 52"/>
                  <a:gd name="T24" fmla="*/ 47 w 88"/>
                  <a:gd name="T25" fmla="*/ 38 h 52"/>
                  <a:gd name="T26" fmla="*/ 27 w 88"/>
                  <a:gd name="T27" fmla="*/ 9 h 52"/>
                  <a:gd name="T28" fmla="*/ 52 w 88"/>
                  <a:gd name="T29" fmla="*/ 15 h 52"/>
                  <a:gd name="T30" fmla="*/ 86 w 88"/>
                  <a:gd name="T31" fmla="*/ 30 h 5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88"/>
                  <a:gd name="T49" fmla="*/ 0 h 52"/>
                  <a:gd name="T50" fmla="*/ 88 w 88"/>
                  <a:gd name="T51" fmla="*/ 52 h 5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88" h="52">
                    <a:moveTo>
                      <a:pt x="86" y="30"/>
                    </a:moveTo>
                    <a:lnTo>
                      <a:pt x="45" y="4"/>
                    </a:lnTo>
                    <a:lnTo>
                      <a:pt x="19" y="0"/>
                    </a:lnTo>
                    <a:lnTo>
                      <a:pt x="6" y="0"/>
                    </a:lnTo>
                    <a:lnTo>
                      <a:pt x="0" y="7"/>
                    </a:lnTo>
                    <a:lnTo>
                      <a:pt x="9" y="18"/>
                    </a:lnTo>
                    <a:lnTo>
                      <a:pt x="21" y="22"/>
                    </a:lnTo>
                    <a:lnTo>
                      <a:pt x="39" y="38"/>
                    </a:lnTo>
                    <a:lnTo>
                      <a:pt x="25" y="43"/>
                    </a:lnTo>
                    <a:lnTo>
                      <a:pt x="45" y="43"/>
                    </a:lnTo>
                    <a:lnTo>
                      <a:pt x="79" y="52"/>
                    </a:lnTo>
                    <a:lnTo>
                      <a:pt x="88" y="52"/>
                    </a:lnTo>
                    <a:lnTo>
                      <a:pt x="47" y="38"/>
                    </a:lnTo>
                    <a:lnTo>
                      <a:pt x="27" y="9"/>
                    </a:lnTo>
                    <a:lnTo>
                      <a:pt x="52" y="15"/>
                    </a:lnTo>
                    <a:lnTo>
                      <a:pt x="86" y="30"/>
                    </a:lnTo>
                    <a:close/>
                  </a:path>
                </a:pathLst>
              </a:custGeom>
              <a:solidFill>
                <a:srgbClr val="000000"/>
              </a:solidFill>
              <a:ln w="0">
                <a:solidFill>
                  <a:srgbClr val="000000"/>
                </a:solidFill>
                <a:prstDash val="solid"/>
                <a:round/>
                <a:headEnd/>
                <a:tailEnd/>
              </a:ln>
            </p:spPr>
            <p:txBody>
              <a:bodyPr/>
              <a:lstStyle/>
              <a:p>
                <a:endParaRPr lang="en-US"/>
              </a:p>
            </p:txBody>
          </p:sp>
          <p:sp>
            <p:nvSpPr>
              <p:cNvPr id="33" name="Freeform 1166"/>
              <p:cNvSpPr>
                <a:spLocks/>
              </p:cNvSpPr>
              <p:nvPr/>
            </p:nvSpPr>
            <p:spPr bwMode="auto">
              <a:xfrm>
                <a:off x="1099" y="2978"/>
                <a:ext cx="25" cy="35"/>
              </a:xfrm>
              <a:custGeom>
                <a:avLst/>
                <a:gdLst>
                  <a:gd name="T0" fmla="*/ 25 w 25"/>
                  <a:gd name="T1" fmla="*/ 0 h 35"/>
                  <a:gd name="T2" fmla="*/ 16 w 25"/>
                  <a:gd name="T3" fmla="*/ 6 h 35"/>
                  <a:gd name="T4" fmla="*/ 0 w 25"/>
                  <a:gd name="T5" fmla="*/ 6 h 35"/>
                  <a:gd name="T6" fmla="*/ 0 w 25"/>
                  <a:gd name="T7" fmla="*/ 22 h 35"/>
                  <a:gd name="T8" fmla="*/ 8 w 25"/>
                  <a:gd name="T9" fmla="*/ 35 h 35"/>
                  <a:gd name="T10" fmla="*/ 1 w 25"/>
                  <a:gd name="T11" fmla="*/ 20 h 35"/>
                  <a:gd name="T12" fmla="*/ 1 w 25"/>
                  <a:gd name="T13" fmla="*/ 13 h 35"/>
                  <a:gd name="T14" fmla="*/ 16 w 25"/>
                  <a:gd name="T15" fmla="*/ 13 h 35"/>
                  <a:gd name="T16" fmla="*/ 25 w 25"/>
                  <a:gd name="T17" fmla="*/ 0 h 3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5"/>
                  <a:gd name="T28" fmla="*/ 0 h 35"/>
                  <a:gd name="T29" fmla="*/ 25 w 25"/>
                  <a:gd name="T30" fmla="*/ 35 h 3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5" h="35">
                    <a:moveTo>
                      <a:pt x="25" y="0"/>
                    </a:moveTo>
                    <a:lnTo>
                      <a:pt x="16" y="6"/>
                    </a:lnTo>
                    <a:lnTo>
                      <a:pt x="0" y="6"/>
                    </a:lnTo>
                    <a:lnTo>
                      <a:pt x="0" y="22"/>
                    </a:lnTo>
                    <a:lnTo>
                      <a:pt x="8" y="35"/>
                    </a:lnTo>
                    <a:lnTo>
                      <a:pt x="1" y="20"/>
                    </a:lnTo>
                    <a:lnTo>
                      <a:pt x="1" y="13"/>
                    </a:lnTo>
                    <a:lnTo>
                      <a:pt x="16" y="13"/>
                    </a:lnTo>
                    <a:lnTo>
                      <a:pt x="25" y="0"/>
                    </a:lnTo>
                    <a:close/>
                  </a:path>
                </a:pathLst>
              </a:custGeom>
              <a:solidFill>
                <a:srgbClr val="000000"/>
              </a:solidFill>
              <a:ln w="0">
                <a:solidFill>
                  <a:srgbClr val="000000"/>
                </a:solidFill>
                <a:prstDash val="solid"/>
                <a:round/>
                <a:headEnd/>
                <a:tailEnd/>
              </a:ln>
            </p:spPr>
            <p:txBody>
              <a:bodyPr/>
              <a:lstStyle/>
              <a:p>
                <a:endParaRPr lang="en-US"/>
              </a:p>
            </p:txBody>
          </p:sp>
          <p:sp>
            <p:nvSpPr>
              <p:cNvPr id="34" name="Freeform 1167"/>
              <p:cNvSpPr>
                <a:spLocks/>
              </p:cNvSpPr>
              <p:nvPr/>
            </p:nvSpPr>
            <p:spPr bwMode="auto">
              <a:xfrm>
                <a:off x="1088" y="2962"/>
                <a:ext cx="19" cy="22"/>
              </a:xfrm>
              <a:custGeom>
                <a:avLst/>
                <a:gdLst>
                  <a:gd name="T0" fmla="*/ 19 w 19"/>
                  <a:gd name="T1" fmla="*/ 22 h 22"/>
                  <a:gd name="T2" fmla="*/ 19 w 19"/>
                  <a:gd name="T3" fmla="*/ 16 h 22"/>
                  <a:gd name="T4" fmla="*/ 4 w 19"/>
                  <a:gd name="T5" fmla="*/ 0 h 22"/>
                  <a:gd name="T6" fmla="*/ 0 w 19"/>
                  <a:gd name="T7" fmla="*/ 0 h 22"/>
                  <a:gd name="T8" fmla="*/ 19 w 19"/>
                  <a:gd name="T9" fmla="*/ 22 h 22"/>
                  <a:gd name="T10" fmla="*/ 0 60000 65536"/>
                  <a:gd name="T11" fmla="*/ 0 60000 65536"/>
                  <a:gd name="T12" fmla="*/ 0 60000 65536"/>
                  <a:gd name="T13" fmla="*/ 0 60000 65536"/>
                  <a:gd name="T14" fmla="*/ 0 60000 65536"/>
                  <a:gd name="T15" fmla="*/ 0 w 19"/>
                  <a:gd name="T16" fmla="*/ 0 h 22"/>
                  <a:gd name="T17" fmla="*/ 19 w 19"/>
                  <a:gd name="T18" fmla="*/ 22 h 22"/>
                </a:gdLst>
                <a:ahLst/>
                <a:cxnLst>
                  <a:cxn ang="T10">
                    <a:pos x="T0" y="T1"/>
                  </a:cxn>
                  <a:cxn ang="T11">
                    <a:pos x="T2" y="T3"/>
                  </a:cxn>
                  <a:cxn ang="T12">
                    <a:pos x="T4" y="T5"/>
                  </a:cxn>
                  <a:cxn ang="T13">
                    <a:pos x="T6" y="T7"/>
                  </a:cxn>
                  <a:cxn ang="T14">
                    <a:pos x="T8" y="T9"/>
                  </a:cxn>
                </a:cxnLst>
                <a:rect l="T15" t="T16" r="T17" b="T18"/>
                <a:pathLst>
                  <a:path w="19" h="22">
                    <a:moveTo>
                      <a:pt x="19" y="22"/>
                    </a:moveTo>
                    <a:lnTo>
                      <a:pt x="19" y="16"/>
                    </a:lnTo>
                    <a:lnTo>
                      <a:pt x="4" y="0"/>
                    </a:lnTo>
                    <a:lnTo>
                      <a:pt x="0" y="0"/>
                    </a:lnTo>
                    <a:lnTo>
                      <a:pt x="19" y="22"/>
                    </a:lnTo>
                    <a:close/>
                  </a:path>
                </a:pathLst>
              </a:custGeom>
              <a:solidFill>
                <a:srgbClr val="000000"/>
              </a:solidFill>
              <a:ln w="0">
                <a:solidFill>
                  <a:srgbClr val="000000"/>
                </a:solidFill>
                <a:prstDash val="solid"/>
                <a:round/>
                <a:headEnd/>
                <a:tailEnd/>
              </a:ln>
            </p:spPr>
            <p:txBody>
              <a:bodyPr/>
              <a:lstStyle/>
              <a:p>
                <a:endParaRPr lang="en-US"/>
              </a:p>
            </p:txBody>
          </p:sp>
          <p:sp>
            <p:nvSpPr>
              <p:cNvPr id="35" name="Freeform 1168"/>
              <p:cNvSpPr>
                <a:spLocks/>
              </p:cNvSpPr>
              <p:nvPr/>
            </p:nvSpPr>
            <p:spPr bwMode="auto">
              <a:xfrm>
                <a:off x="1133" y="2975"/>
                <a:ext cx="14" cy="12"/>
              </a:xfrm>
              <a:custGeom>
                <a:avLst/>
                <a:gdLst>
                  <a:gd name="T0" fmla="*/ 6 w 14"/>
                  <a:gd name="T1" fmla="*/ 0 h 12"/>
                  <a:gd name="T2" fmla="*/ 14 w 14"/>
                  <a:gd name="T3" fmla="*/ 12 h 12"/>
                  <a:gd name="T4" fmla="*/ 8 w 14"/>
                  <a:gd name="T5" fmla="*/ 12 h 12"/>
                  <a:gd name="T6" fmla="*/ 0 w 14"/>
                  <a:gd name="T7" fmla="*/ 0 h 12"/>
                  <a:gd name="T8" fmla="*/ 6 w 14"/>
                  <a:gd name="T9" fmla="*/ 0 h 12"/>
                  <a:gd name="T10" fmla="*/ 0 60000 65536"/>
                  <a:gd name="T11" fmla="*/ 0 60000 65536"/>
                  <a:gd name="T12" fmla="*/ 0 60000 65536"/>
                  <a:gd name="T13" fmla="*/ 0 60000 65536"/>
                  <a:gd name="T14" fmla="*/ 0 60000 65536"/>
                  <a:gd name="T15" fmla="*/ 0 w 14"/>
                  <a:gd name="T16" fmla="*/ 0 h 12"/>
                  <a:gd name="T17" fmla="*/ 14 w 14"/>
                  <a:gd name="T18" fmla="*/ 12 h 12"/>
                </a:gdLst>
                <a:ahLst/>
                <a:cxnLst>
                  <a:cxn ang="T10">
                    <a:pos x="T0" y="T1"/>
                  </a:cxn>
                  <a:cxn ang="T11">
                    <a:pos x="T2" y="T3"/>
                  </a:cxn>
                  <a:cxn ang="T12">
                    <a:pos x="T4" y="T5"/>
                  </a:cxn>
                  <a:cxn ang="T13">
                    <a:pos x="T6" y="T7"/>
                  </a:cxn>
                  <a:cxn ang="T14">
                    <a:pos x="T8" y="T9"/>
                  </a:cxn>
                </a:cxnLst>
                <a:rect l="T15" t="T16" r="T17" b="T18"/>
                <a:pathLst>
                  <a:path w="14" h="12">
                    <a:moveTo>
                      <a:pt x="6" y="0"/>
                    </a:moveTo>
                    <a:lnTo>
                      <a:pt x="14" y="12"/>
                    </a:lnTo>
                    <a:lnTo>
                      <a:pt x="8" y="12"/>
                    </a:lnTo>
                    <a:lnTo>
                      <a:pt x="0" y="0"/>
                    </a:lnTo>
                    <a:lnTo>
                      <a:pt x="6" y="0"/>
                    </a:lnTo>
                    <a:close/>
                  </a:path>
                </a:pathLst>
              </a:custGeom>
              <a:solidFill>
                <a:srgbClr val="000000"/>
              </a:solidFill>
              <a:ln w="0">
                <a:solidFill>
                  <a:srgbClr val="000000"/>
                </a:solidFill>
                <a:prstDash val="solid"/>
                <a:round/>
                <a:headEnd/>
                <a:tailEnd/>
              </a:ln>
            </p:spPr>
            <p:txBody>
              <a:bodyPr/>
              <a:lstStyle/>
              <a:p>
                <a:endParaRPr lang="en-US"/>
              </a:p>
            </p:txBody>
          </p:sp>
          <p:sp>
            <p:nvSpPr>
              <p:cNvPr id="36" name="Freeform 1169"/>
              <p:cNvSpPr>
                <a:spLocks/>
              </p:cNvSpPr>
              <p:nvPr/>
            </p:nvSpPr>
            <p:spPr bwMode="auto">
              <a:xfrm>
                <a:off x="976" y="2881"/>
                <a:ext cx="73" cy="228"/>
              </a:xfrm>
              <a:custGeom>
                <a:avLst/>
                <a:gdLst>
                  <a:gd name="T0" fmla="*/ 66 w 73"/>
                  <a:gd name="T1" fmla="*/ 0 h 228"/>
                  <a:gd name="T2" fmla="*/ 63 w 73"/>
                  <a:gd name="T3" fmla="*/ 29 h 228"/>
                  <a:gd name="T4" fmla="*/ 63 w 73"/>
                  <a:gd name="T5" fmla="*/ 50 h 228"/>
                  <a:gd name="T6" fmla="*/ 69 w 73"/>
                  <a:gd name="T7" fmla="*/ 74 h 228"/>
                  <a:gd name="T8" fmla="*/ 69 w 73"/>
                  <a:gd name="T9" fmla="*/ 84 h 228"/>
                  <a:gd name="T10" fmla="*/ 63 w 73"/>
                  <a:gd name="T11" fmla="*/ 94 h 228"/>
                  <a:gd name="T12" fmla="*/ 0 w 73"/>
                  <a:gd name="T13" fmla="*/ 171 h 228"/>
                  <a:gd name="T14" fmla="*/ 0 w 73"/>
                  <a:gd name="T15" fmla="*/ 175 h 228"/>
                  <a:gd name="T16" fmla="*/ 5 w 73"/>
                  <a:gd name="T17" fmla="*/ 185 h 228"/>
                  <a:gd name="T18" fmla="*/ 15 w 73"/>
                  <a:gd name="T19" fmla="*/ 191 h 228"/>
                  <a:gd name="T20" fmla="*/ 34 w 73"/>
                  <a:gd name="T21" fmla="*/ 195 h 228"/>
                  <a:gd name="T22" fmla="*/ 51 w 73"/>
                  <a:gd name="T23" fmla="*/ 203 h 228"/>
                  <a:gd name="T24" fmla="*/ 63 w 73"/>
                  <a:gd name="T25" fmla="*/ 228 h 228"/>
                  <a:gd name="T26" fmla="*/ 63 w 73"/>
                  <a:gd name="T27" fmla="*/ 218 h 228"/>
                  <a:gd name="T28" fmla="*/ 54 w 73"/>
                  <a:gd name="T29" fmla="*/ 198 h 228"/>
                  <a:gd name="T30" fmla="*/ 9 w 73"/>
                  <a:gd name="T31" fmla="*/ 182 h 228"/>
                  <a:gd name="T32" fmla="*/ 5 w 73"/>
                  <a:gd name="T33" fmla="*/ 175 h 228"/>
                  <a:gd name="T34" fmla="*/ 5 w 73"/>
                  <a:gd name="T35" fmla="*/ 171 h 228"/>
                  <a:gd name="T36" fmla="*/ 69 w 73"/>
                  <a:gd name="T37" fmla="*/ 92 h 228"/>
                  <a:gd name="T38" fmla="*/ 73 w 73"/>
                  <a:gd name="T39" fmla="*/ 84 h 228"/>
                  <a:gd name="T40" fmla="*/ 73 w 73"/>
                  <a:gd name="T41" fmla="*/ 76 h 228"/>
                  <a:gd name="T42" fmla="*/ 66 w 73"/>
                  <a:gd name="T43" fmla="*/ 51 h 228"/>
                  <a:gd name="T44" fmla="*/ 66 w 73"/>
                  <a:gd name="T45" fmla="*/ 15 h 228"/>
                  <a:gd name="T46" fmla="*/ 66 w 73"/>
                  <a:gd name="T47" fmla="*/ 0 h 22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3"/>
                  <a:gd name="T73" fmla="*/ 0 h 228"/>
                  <a:gd name="T74" fmla="*/ 73 w 73"/>
                  <a:gd name="T75" fmla="*/ 228 h 22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3" h="228">
                    <a:moveTo>
                      <a:pt x="66" y="0"/>
                    </a:moveTo>
                    <a:lnTo>
                      <a:pt x="63" y="29"/>
                    </a:lnTo>
                    <a:lnTo>
                      <a:pt x="63" y="50"/>
                    </a:lnTo>
                    <a:lnTo>
                      <a:pt x="69" y="74"/>
                    </a:lnTo>
                    <a:lnTo>
                      <a:pt x="69" y="84"/>
                    </a:lnTo>
                    <a:lnTo>
                      <a:pt x="63" y="94"/>
                    </a:lnTo>
                    <a:lnTo>
                      <a:pt x="0" y="171"/>
                    </a:lnTo>
                    <a:lnTo>
                      <a:pt x="0" y="175"/>
                    </a:lnTo>
                    <a:lnTo>
                      <a:pt x="5" y="185"/>
                    </a:lnTo>
                    <a:lnTo>
                      <a:pt x="15" y="191"/>
                    </a:lnTo>
                    <a:lnTo>
                      <a:pt x="34" y="195"/>
                    </a:lnTo>
                    <a:lnTo>
                      <a:pt x="51" y="203"/>
                    </a:lnTo>
                    <a:lnTo>
                      <a:pt x="63" y="228"/>
                    </a:lnTo>
                    <a:lnTo>
                      <a:pt x="63" y="218"/>
                    </a:lnTo>
                    <a:lnTo>
                      <a:pt x="54" y="198"/>
                    </a:lnTo>
                    <a:lnTo>
                      <a:pt x="9" y="182"/>
                    </a:lnTo>
                    <a:lnTo>
                      <a:pt x="5" y="175"/>
                    </a:lnTo>
                    <a:lnTo>
                      <a:pt x="5" y="171"/>
                    </a:lnTo>
                    <a:lnTo>
                      <a:pt x="69" y="92"/>
                    </a:lnTo>
                    <a:lnTo>
                      <a:pt x="73" y="84"/>
                    </a:lnTo>
                    <a:lnTo>
                      <a:pt x="73" y="76"/>
                    </a:lnTo>
                    <a:lnTo>
                      <a:pt x="66" y="51"/>
                    </a:lnTo>
                    <a:lnTo>
                      <a:pt x="66" y="15"/>
                    </a:lnTo>
                    <a:lnTo>
                      <a:pt x="66" y="0"/>
                    </a:lnTo>
                    <a:close/>
                  </a:path>
                </a:pathLst>
              </a:custGeom>
              <a:solidFill>
                <a:srgbClr val="000000"/>
              </a:solidFill>
              <a:ln w="0">
                <a:solidFill>
                  <a:srgbClr val="000000"/>
                </a:solidFill>
                <a:prstDash val="solid"/>
                <a:round/>
                <a:headEnd/>
                <a:tailEnd/>
              </a:ln>
            </p:spPr>
            <p:txBody>
              <a:bodyPr/>
              <a:lstStyle/>
              <a:p>
                <a:endParaRPr lang="en-US"/>
              </a:p>
            </p:txBody>
          </p:sp>
          <p:sp>
            <p:nvSpPr>
              <p:cNvPr id="37" name="Freeform 1170"/>
              <p:cNvSpPr>
                <a:spLocks/>
              </p:cNvSpPr>
              <p:nvPr/>
            </p:nvSpPr>
            <p:spPr bwMode="auto">
              <a:xfrm>
                <a:off x="1010" y="3063"/>
                <a:ext cx="35" cy="11"/>
              </a:xfrm>
              <a:custGeom>
                <a:avLst/>
                <a:gdLst>
                  <a:gd name="T0" fmla="*/ 0 w 35"/>
                  <a:gd name="T1" fmla="*/ 0 h 11"/>
                  <a:gd name="T2" fmla="*/ 17 w 35"/>
                  <a:gd name="T3" fmla="*/ 0 h 11"/>
                  <a:gd name="T4" fmla="*/ 35 w 35"/>
                  <a:gd name="T5" fmla="*/ 11 h 11"/>
                  <a:gd name="T6" fmla="*/ 0 60000 65536"/>
                  <a:gd name="T7" fmla="*/ 0 60000 65536"/>
                  <a:gd name="T8" fmla="*/ 0 60000 65536"/>
                  <a:gd name="T9" fmla="*/ 0 w 35"/>
                  <a:gd name="T10" fmla="*/ 0 h 11"/>
                  <a:gd name="T11" fmla="*/ 35 w 35"/>
                  <a:gd name="T12" fmla="*/ 11 h 11"/>
                </a:gdLst>
                <a:ahLst/>
                <a:cxnLst>
                  <a:cxn ang="T6">
                    <a:pos x="T0" y="T1"/>
                  </a:cxn>
                  <a:cxn ang="T7">
                    <a:pos x="T2" y="T3"/>
                  </a:cxn>
                  <a:cxn ang="T8">
                    <a:pos x="T4" y="T5"/>
                  </a:cxn>
                </a:cxnLst>
                <a:rect l="T9" t="T10" r="T11" b="T12"/>
                <a:pathLst>
                  <a:path w="35" h="11">
                    <a:moveTo>
                      <a:pt x="0" y="0"/>
                    </a:moveTo>
                    <a:lnTo>
                      <a:pt x="17" y="0"/>
                    </a:lnTo>
                    <a:lnTo>
                      <a:pt x="35" y="11"/>
                    </a:lnTo>
                  </a:path>
                </a:pathLst>
              </a:custGeom>
              <a:noFill/>
              <a:ln w="0">
                <a:solidFill>
                  <a:srgbClr val="000000"/>
                </a:solidFill>
                <a:prstDash val="solid"/>
                <a:round/>
                <a:headEnd/>
                <a:tailEnd/>
              </a:ln>
            </p:spPr>
            <p:txBody>
              <a:bodyPr/>
              <a:lstStyle/>
              <a:p>
                <a:endParaRPr lang="en-US"/>
              </a:p>
            </p:txBody>
          </p:sp>
          <p:sp>
            <p:nvSpPr>
              <p:cNvPr id="38" name="Freeform 1171"/>
              <p:cNvSpPr>
                <a:spLocks/>
              </p:cNvSpPr>
              <p:nvPr/>
            </p:nvSpPr>
            <p:spPr bwMode="auto">
              <a:xfrm>
                <a:off x="1045" y="3061"/>
                <a:ext cx="24" cy="23"/>
              </a:xfrm>
              <a:custGeom>
                <a:avLst/>
                <a:gdLst>
                  <a:gd name="T0" fmla="*/ 0 w 24"/>
                  <a:gd name="T1" fmla="*/ 13 h 23"/>
                  <a:gd name="T2" fmla="*/ 19 w 24"/>
                  <a:gd name="T3" fmla="*/ 13 h 23"/>
                  <a:gd name="T4" fmla="*/ 24 w 24"/>
                  <a:gd name="T5" fmla="*/ 0 h 23"/>
                  <a:gd name="T6" fmla="*/ 24 w 24"/>
                  <a:gd name="T7" fmla="*/ 15 h 23"/>
                  <a:gd name="T8" fmla="*/ 13 w 24"/>
                  <a:gd name="T9" fmla="*/ 23 h 23"/>
                  <a:gd name="T10" fmla="*/ 0 w 24"/>
                  <a:gd name="T11" fmla="*/ 13 h 23"/>
                  <a:gd name="T12" fmla="*/ 0 60000 65536"/>
                  <a:gd name="T13" fmla="*/ 0 60000 65536"/>
                  <a:gd name="T14" fmla="*/ 0 60000 65536"/>
                  <a:gd name="T15" fmla="*/ 0 60000 65536"/>
                  <a:gd name="T16" fmla="*/ 0 60000 65536"/>
                  <a:gd name="T17" fmla="*/ 0 60000 65536"/>
                  <a:gd name="T18" fmla="*/ 0 w 24"/>
                  <a:gd name="T19" fmla="*/ 0 h 23"/>
                  <a:gd name="T20" fmla="*/ 24 w 24"/>
                  <a:gd name="T21" fmla="*/ 23 h 23"/>
                </a:gdLst>
                <a:ahLst/>
                <a:cxnLst>
                  <a:cxn ang="T12">
                    <a:pos x="T0" y="T1"/>
                  </a:cxn>
                  <a:cxn ang="T13">
                    <a:pos x="T2" y="T3"/>
                  </a:cxn>
                  <a:cxn ang="T14">
                    <a:pos x="T4" y="T5"/>
                  </a:cxn>
                  <a:cxn ang="T15">
                    <a:pos x="T6" y="T7"/>
                  </a:cxn>
                  <a:cxn ang="T16">
                    <a:pos x="T8" y="T9"/>
                  </a:cxn>
                  <a:cxn ang="T17">
                    <a:pos x="T10" y="T11"/>
                  </a:cxn>
                </a:cxnLst>
                <a:rect l="T18" t="T19" r="T20" b="T21"/>
                <a:pathLst>
                  <a:path w="24" h="23">
                    <a:moveTo>
                      <a:pt x="0" y="13"/>
                    </a:moveTo>
                    <a:lnTo>
                      <a:pt x="19" y="13"/>
                    </a:lnTo>
                    <a:lnTo>
                      <a:pt x="24" y="0"/>
                    </a:lnTo>
                    <a:lnTo>
                      <a:pt x="24" y="15"/>
                    </a:lnTo>
                    <a:lnTo>
                      <a:pt x="13" y="23"/>
                    </a:lnTo>
                    <a:lnTo>
                      <a:pt x="0" y="13"/>
                    </a:lnTo>
                    <a:close/>
                  </a:path>
                </a:pathLst>
              </a:custGeom>
              <a:solidFill>
                <a:srgbClr val="000000"/>
              </a:solidFill>
              <a:ln w="0">
                <a:solidFill>
                  <a:srgbClr val="000000"/>
                </a:solidFill>
                <a:prstDash val="solid"/>
                <a:round/>
                <a:headEnd/>
                <a:tailEnd/>
              </a:ln>
            </p:spPr>
            <p:txBody>
              <a:bodyPr/>
              <a:lstStyle/>
              <a:p>
                <a:endParaRPr lang="en-US"/>
              </a:p>
            </p:txBody>
          </p:sp>
          <p:sp>
            <p:nvSpPr>
              <p:cNvPr id="39" name="Freeform 1172"/>
              <p:cNvSpPr>
                <a:spLocks/>
              </p:cNvSpPr>
              <p:nvPr/>
            </p:nvSpPr>
            <p:spPr bwMode="auto">
              <a:xfrm>
                <a:off x="1039" y="3118"/>
                <a:ext cx="40" cy="15"/>
              </a:xfrm>
              <a:custGeom>
                <a:avLst/>
                <a:gdLst>
                  <a:gd name="T0" fmla="*/ 0 w 40"/>
                  <a:gd name="T1" fmla="*/ 0 h 15"/>
                  <a:gd name="T2" fmla="*/ 40 w 40"/>
                  <a:gd name="T3" fmla="*/ 15 h 15"/>
                  <a:gd name="T4" fmla="*/ 19 w 40"/>
                  <a:gd name="T5" fmla="*/ 4 h 15"/>
                  <a:gd name="T6" fmla="*/ 14 w 40"/>
                  <a:gd name="T7" fmla="*/ 0 h 15"/>
                  <a:gd name="T8" fmla="*/ 0 w 40"/>
                  <a:gd name="T9" fmla="*/ 0 h 15"/>
                  <a:gd name="T10" fmla="*/ 0 60000 65536"/>
                  <a:gd name="T11" fmla="*/ 0 60000 65536"/>
                  <a:gd name="T12" fmla="*/ 0 60000 65536"/>
                  <a:gd name="T13" fmla="*/ 0 60000 65536"/>
                  <a:gd name="T14" fmla="*/ 0 60000 65536"/>
                  <a:gd name="T15" fmla="*/ 0 w 40"/>
                  <a:gd name="T16" fmla="*/ 0 h 15"/>
                  <a:gd name="T17" fmla="*/ 40 w 40"/>
                  <a:gd name="T18" fmla="*/ 15 h 15"/>
                </a:gdLst>
                <a:ahLst/>
                <a:cxnLst>
                  <a:cxn ang="T10">
                    <a:pos x="T0" y="T1"/>
                  </a:cxn>
                  <a:cxn ang="T11">
                    <a:pos x="T2" y="T3"/>
                  </a:cxn>
                  <a:cxn ang="T12">
                    <a:pos x="T4" y="T5"/>
                  </a:cxn>
                  <a:cxn ang="T13">
                    <a:pos x="T6" y="T7"/>
                  </a:cxn>
                  <a:cxn ang="T14">
                    <a:pos x="T8" y="T9"/>
                  </a:cxn>
                </a:cxnLst>
                <a:rect l="T15" t="T16" r="T17" b="T18"/>
                <a:pathLst>
                  <a:path w="40" h="15">
                    <a:moveTo>
                      <a:pt x="0" y="0"/>
                    </a:moveTo>
                    <a:lnTo>
                      <a:pt x="40" y="15"/>
                    </a:lnTo>
                    <a:lnTo>
                      <a:pt x="19" y="4"/>
                    </a:lnTo>
                    <a:lnTo>
                      <a:pt x="14" y="0"/>
                    </a:lnTo>
                    <a:lnTo>
                      <a:pt x="0" y="0"/>
                    </a:lnTo>
                    <a:close/>
                  </a:path>
                </a:pathLst>
              </a:custGeom>
              <a:solidFill>
                <a:srgbClr val="000000"/>
              </a:solidFill>
              <a:ln w="0">
                <a:solidFill>
                  <a:srgbClr val="000000"/>
                </a:solidFill>
                <a:prstDash val="solid"/>
                <a:round/>
                <a:headEnd/>
                <a:tailEnd/>
              </a:ln>
            </p:spPr>
            <p:txBody>
              <a:bodyPr/>
              <a:lstStyle/>
              <a:p>
                <a:endParaRPr lang="en-US"/>
              </a:p>
            </p:txBody>
          </p:sp>
          <p:sp>
            <p:nvSpPr>
              <p:cNvPr id="40" name="Freeform 1173"/>
              <p:cNvSpPr>
                <a:spLocks/>
              </p:cNvSpPr>
              <p:nvPr/>
            </p:nvSpPr>
            <p:spPr bwMode="auto">
              <a:xfrm>
                <a:off x="1049" y="3123"/>
                <a:ext cx="17" cy="14"/>
              </a:xfrm>
              <a:custGeom>
                <a:avLst/>
                <a:gdLst>
                  <a:gd name="T0" fmla="*/ 7 w 17"/>
                  <a:gd name="T1" fmla="*/ 0 h 14"/>
                  <a:gd name="T2" fmla="*/ 0 w 17"/>
                  <a:gd name="T3" fmla="*/ 5 h 14"/>
                  <a:gd name="T4" fmla="*/ 0 w 17"/>
                  <a:gd name="T5" fmla="*/ 14 h 14"/>
                  <a:gd name="T6" fmla="*/ 3 w 17"/>
                  <a:gd name="T7" fmla="*/ 7 h 14"/>
                  <a:gd name="T8" fmla="*/ 9 w 17"/>
                  <a:gd name="T9" fmla="*/ 5 h 14"/>
                  <a:gd name="T10" fmla="*/ 17 w 17"/>
                  <a:gd name="T11" fmla="*/ 5 h 14"/>
                  <a:gd name="T12" fmla="*/ 7 w 17"/>
                  <a:gd name="T13" fmla="*/ 0 h 14"/>
                  <a:gd name="T14" fmla="*/ 0 60000 65536"/>
                  <a:gd name="T15" fmla="*/ 0 60000 65536"/>
                  <a:gd name="T16" fmla="*/ 0 60000 65536"/>
                  <a:gd name="T17" fmla="*/ 0 60000 65536"/>
                  <a:gd name="T18" fmla="*/ 0 60000 65536"/>
                  <a:gd name="T19" fmla="*/ 0 60000 65536"/>
                  <a:gd name="T20" fmla="*/ 0 60000 65536"/>
                  <a:gd name="T21" fmla="*/ 0 w 17"/>
                  <a:gd name="T22" fmla="*/ 0 h 14"/>
                  <a:gd name="T23" fmla="*/ 17 w 17"/>
                  <a:gd name="T24" fmla="*/ 14 h 1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7" h="14">
                    <a:moveTo>
                      <a:pt x="7" y="0"/>
                    </a:moveTo>
                    <a:lnTo>
                      <a:pt x="0" y="5"/>
                    </a:lnTo>
                    <a:lnTo>
                      <a:pt x="0" y="14"/>
                    </a:lnTo>
                    <a:lnTo>
                      <a:pt x="3" y="7"/>
                    </a:lnTo>
                    <a:lnTo>
                      <a:pt x="9" y="5"/>
                    </a:lnTo>
                    <a:lnTo>
                      <a:pt x="17" y="5"/>
                    </a:lnTo>
                    <a:lnTo>
                      <a:pt x="7" y="0"/>
                    </a:lnTo>
                    <a:close/>
                  </a:path>
                </a:pathLst>
              </a:custGeom>
              <a:solidFill>
                <a:srgbClr val="000000"/>
              </a:solidFill>
              <a:ln w="0">
                <a:solidFill>
                  <a:srgbClr val="000000"/>
                </a:solidFill>
                <a:prstDash val="solid"/>
                <a:round/>
                <a:headEnd/>
                <a:tailEnd/>
              </a:ln>
            </p:spPr>
            <p:txBody>
              <a:bodyPr/>
              <a:lstStyle/>
              <a:p>
                <a:endParaRPr lang="en-US"/>
              </a:p>
            </p:txBody>
          </p:sp>
          <p:sp>
            <p:nvSpPr>
              <p:cNvPr id="41" name="Freeform 1174"/>
              <p:cNvSpPr>
                <a:spLocks/>
              </p:cNvSpPr>
              <p:nvPr/>
            </p:nvSpPr>
            <p:spPr bwMode="auto">
              <a:xfrm>
                <a:off x="1079" y="3128"/>
                <a:ext cx="28" cy="18"/>
              </a:xfrm>
              <a:custGeom>
                <a:avLst/>
                <a:gdLst>
                  <a:gd name="T0" fmla="*/ 0 w 28"/>
                  <a:gd name="T1" fmla="*/ 5 h 18"/>
                  <a:gd name="T2" fmla="*/ 10 w 28"/>
                  <a:gd name="T3" fmla="*/ 0 h 18"/>
                  <a:gd name="T4" fmla="*/ 28 w 28"/>
                  <a:gd name="T5" fmla="*/ 18 h 18"/>
                  <a:gd name="T6" fmla="*/ 13 w 28"/>
                  <a:gd name="T7" fmla="*/ 9 h 18"/>
                  <a:gd name="T8" fmla="*/ 2 w 28"/>
                  <a:gd name="T9" fmla="*/ 9 h 18"/>
                  <a:gd name="T10" fmla="*/ 0 w 28"/>
                  <a:gd name="T11" fmla="*/ 5 h 18"/>
                  <a:gd name="T12" fmla="*/ 0 60000 65536"/>
                  <a:gd name="T13" fmla="*/ 0 60000 65536"/>
                  <a:gd name="T14" fmla="*/ 0 60000 65536"/>
                  <a:gd name="T15" fmla="*/ 0 60000 65536"/>
                  <a:gd name="T16" fmla="*/ 0 60000 65536"/>
                  <a:gd name="T17" fmla="*/ 0 60000 65536"/>
                  <a:gd name="T18" fmla="*/ 0 w 28"/>
                  <a:gd name="T19" fmla="*/ 0 h 18"/>
                  <a:gd name="T20" fmla="*/ 28 w 28"/>
                  <a:gd name="T21" fmla="*/ 18 h 18"/>
                </a:gdLst>
                <a:ahLst/>
                <a:cxnLst>
                  <a:cxn ang="T12">
                    <a:pos x="T0" y="T1"/>
                  </a:cxn>
                  <a:cxn ang="T13">
                    <a:pos x="T2" y="T3"/>
                  </a:cxn>
                  <a:cxn ang="T14">
                    <a:pos x="T4" y="T5"/>
                  </a:cxn>
                  <a:cxn ang="T15">
                    <a:pos x="T6" y="T7"/>
                  </a:cxn>
                  <a:cxn ang="T16">
                    <a:pos x="T8" y="T9"/>
                  </a:cxn>
                  <a:cxn ang="T17">
                    <a:pos x="T10" y="T11"/>
                  </a:cxn>
                </a:cxnLst>
                <a:rect l="T18" t="T19" r="T20" b="T21"/>
                <a:pathLst>
                  <a:path w="28" h="18">
                    <a:moveTo>
                      <a:pt x="0" y="5"/>
                    </a:moveTo>
                    <a:lnTo>
                      <a:pt x="10" y="0"/>
                    </a:lnTo>
                    <a:lnTo>
                      <a:pt x="28" y="18"/>
                    </a:lnTo>
                    <a:lnTo>
                      <a:pt x="13" y="9"/>
                    </a:lnTo>
                    <a:lnTo>
                      <a:pt x="2" y="9"/>
                    </a:lnTo>
                    <a:lnTo>
                      <a:pt x="0" y="5"/>
                    </a:lnTo>
                    <a:close/>
                  </a:path>
                </a:pathLst>
              </a:custGeom>
              <a:solidFill>
                <a:srgbClr val="000000"/>
              </a:solidFill>
              <a:ln w="0">
                <a:solidFill>
                  <a:srgbClr val="000000"/>
                </a:solidFill>
                <a:prstDash val="solid"/>
                <a:round/>
                <a:headEnd/>
                <a:tailEnd/>
              </a:ln>
            </p:spPr>
            <p:txBody>
              <a:bodyPr/>
              <a:lstStyle/>
              <a:p>
                <a:endParaRPr lang="en-US"/>
              </a:p>
            </p:txBody>
          </p:sp>
          <p:sp>
            <p:nvSpPr>
              <p:cNvPr id="42" name="Line 1175"/>
              <p:cNvSpPr>
                <a:spLocks noChangeShapeType="1"/>
              </p:cNvSpPr>
              <p:nvPr/>
            </p:nvSpPr>
            <p:spPr bwMode="auto">
              <a:xfrm flipH="1">
                <a:off x="1049" y="3137"/>
                <a:ext cx="28" cy="1"/>
              </a:xfrm>
              <a:prstGeom prst="line">
                <a:avLst/>
              </a:prstGeom>
              <a:noFill/>
              <a:ln w="0">
                <a:solidFill>
                  <a:srgbClr val="000000"/>
                </a:solidFill>
                <a:round/>
                <a:headEnd/>
                <a:tailEnd/>
              </a:ln>
            </p:spPr>
            <p:txBody>
              <a:bodyPr/>
              <a:lstStyle/>
              <a:p>
                <a:endParaRPr lang="en-US"/>
              </a:p>
            </p:txBody>
          </p:sp>
          <p:sp>
            <p:nvSpPr>
              <p:cNvPr id="43" name="Freeform 1176"/>
              <p:cNvSpPr>
                <a:spLocks/>
              </p:cNvSpPr>
              <p:nvPr/>
            </p:nvSpPr>
            <p:spPr bwMode="auto">
              <a:xfrm>
                <a:off x="1049" y="3142"/>
                <a:ext cx="170" cy="115"/>
              </a:xfrm>
              <a:custGeom>
                <a:avLst/>
                <a:gdLst>
                  <a:gd name="T0" fmla="*/ 0 w 170"/>
                  <a:gd name="T1" fmla="*/ 0 h 115"/>
                  <a:gd name="T2" fmla="*/ 28 w 170"/>
                  <a:gd name="T3" fmla="*/ 25 h 115"/>
                  <a:gd name="T4" fmla="*/ 34 w 170"/>
                  <a:gd name="T5" fmla="*/ 47 h 115"/>
                  <a:gd name="T6" fmla="*/ 22 w 170"/>
                  <a:gd name="T7" fmla="*/ 29 h 115"/>
                  <a:gd name="T8" fmla="*/ 10 w 170"/>
                  <a:gd name="T9" fmla="*/ 22 h 115"/>
                  <a:gd name="T10" fmla="*/ 10 w 170"/>
                  <a:gd name="T11" fmla="*/ 33 h 115"/>
                  <a:gd name="T12" fmla="*/ 7 w 170"/>
                  <a:gd name="T13" fmla="*/ 45 h 115"/>
                  <a:gd name="T14" fmla="*/ 7 w 170"/>
                  <a:gd name="T15" fmla="*/ 54 h 115"/>
                  <a:gd name="T16" fmla="*/ 19 w 170"/>
                  <a:gd name="T17" fmla="*/ 78 h 115"/>
                  <a:gd name="T18" fmla="*/ 51 w 170"/>
                  <a:gd name="T19" fmla="*/ 88 h 115"/>
                  <a:gd name="T20" fmla="*/ 66 w 170"/>
                  <a:gd name="T21" fmla="*/ 101 h 115"/>
                  <a:gd name="T22" fmla="*/ 97 w 170"/>
                  <a:gd name="T23" fmla="*/ 112 h 115"/>
                  <a:gd name="T24" fmla="*/ 137 w 170"/>
                  <a:gd name="T25" fmla="*/ 112 h 115"/>
                  <a:gd name="T26" fmla="*/ 158 w 170"/>
                  <a:gd name="T27" fmla="*/ 103 h 115"/>
                  <a:gd name="T28" fmla="*/ 170 w 170"/>
                  <a:gd name="T29" fmla="*/ 103 h 115"/>
                  <a:gd name="T30" fmla="*/ 137 w 170"/>
                  <a:gd name="T31" fmla="*/ 115 h 115"/>
                  <a:gd name="T32" fmla="*/ 92 w 170"/>
                  <a:gd name="T33" fmla="*/ 115 h 115"/>
                  <a:gd name="T34" fmla="*/ 60 w 170"/>
                  <a:gd name="T35" fmla="*/ 101 h 115"/>
                  <a:gd name="T36" fmla="*/ 43 w 170"/>
                  <a:gd name="T37" fmla="*/ 88 h 115"/>
                  <a:gd name="T38" fmla="*/ 13 w 170"/>
                  <a:gd name="T39" fmla="*/ 78 h 115"/>
                  <a:gd name="T40" fmla="*/ 3 w 170"/>
                  <a:gd name="T41" fmla="*/ 54 h 115"/>
                  <a:gd name="T42" fmla="*/ 3 w 170"/>
                  <a:gd name="T43" fmla="*/ 40 h 115"/>
                  <a:gd name="T44" fmla="*/ 7 w 170"/>
                  <a:gd name="T45" fmla="*/ 31 h 115"/>
                  <a:gd name="T46" fmla="*/ 7 w 170"/>
                  <a:gd name="T47" fmla="*/ 20 h 115"/>
                  <a:gd name="T48" fmla="*/ 0 w 170"/>
                  <a:gd name="T49" fmla="*/ 4 h 115"/>
                  <a:gd name="T50" fmla="*/ 0 w 170"/>
                  <a:gd name="T51" fmla="*/ 0 h 11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70"/>
                  <a:gd name="T79" fmla="*/ 0 h 115"/>
                  <a:gd name="T80" fmla="*/ 170 w 170"/>
                  <a:gd name="T81" fmla="*/ 115 h 11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70" h="115">
                    <a:moveTo>
                      <a:pt x="0" y="0"/>
                    </a:moveTo>
                    <a:lnTo>
                      <a:pt x="28" y="25"/>
                    </a:lnTo>
                    <a:lnTo>
                      <a:pt x="34" y="47"/>
                    </a:lnTo>
                    <a:lnTo>
                      <a:pt x="22" y="29"/>
                    </a:lnTo>
                    <a:lnTo>
                      <a:pt x="10" y="22"/>
                    </a:lnTo>
                    <a:lnTo>
                      <a:pt x="10" y="33"/>
                    </a:lnTo>
                    <a:lnTo>
                      <a:pt x="7" y="45"/>
                    </a:lnTo>
                    <a:lnTo>
                      <a:pt x="7" y="54"/>
                    </a:lnTo>
                    <a:lnTo>
                      <a:pt x="19" y="78"/>
                    </a:lnTo>
                    <a:lnTo>
                      <a:pt x="51" y="88"/>
                    </a:lnTo>
                    <a:lnTo>
                      <a:pt x="66" y="101"/>
                    </a:lnTo>
                    <a:lnTo>
                      <a:pt x="97" y="112"/>
                    </a:lnTo>
                    <a:lnTo>
                      <a:pt x="137" y="112"/>
                    </a:lnTo>
                    <a:lnTo>
                      <a:pt x="158" y="103"/>
                    </a:lnTo>
                    <a:lnTo>
                      <a:pt x="170" y="103"/>
                    </a:lnTo>
                    <a:lnTo>
                      <a:pt x="137" y="115"/>
                    </a:lnTo>
                    <a:lnTo>
                      <a:pt x="92" y="115"/>
                    </a:lnTo>
                    <a:lnTo>
                      <a:pt x="60" y="101"/>
                    </a:lnTo>
                    <a:lnTo>
                      <a:pt x="43" y="88"/>
                    </a:lnTo>
                    <a:lnTo>
                      <a:pt x="13" y="78"/>
                    </a:lnTo>
                    <a:lnTo>
                      <a:pt x="3" y="54"/>
                    </a:lnTo>
                    <a:lnTo>
                      <a:pt x="3" y="40"/>
                    </a:lnTo>
                    <a:lnTo>
                      <a:pt x="7" y="31"/>
                    </a:lnTo>
                    <a:lnTo>
                      <a:pt x="7" y="20"/>
                    </a:lnTo>
                    <a:lnTo>
                      <a:pt x="0" y="4"/>
                    </a:lnTo>
                    <a:lnTo>
                      <a:pt x="0" y="0"/>
                    </a:lnTo>
                    <a:close/>
                  </a:path>
                </a:pathLst>
              </a:custGeom>
              <a:solidFill>
                <a:srgbClr val="000000"/>
              </a:solidFill>
              <a:ln w="0">
                <a:solidFill>
                  <a:srgbClr val="000000"/>
                </a:solidFill>
                <a:prstDash val="solid"/>
                <a:round/>
                <a:headEnd/>
                <a:tailEnd/>
              </a:ln>
            </p:spPr>
            <p:txBody>
              <a:bodyPr/>
              <a:lstStyle/>
              <a:p>
                <a:endParaRPr lang="en-US"/>
              </a:p>
            </p:txBody>
          </p:sp>
          <p:sp>
            <p:nvSpPr>
              <p:cNvPr id="44" name="Line 1177"/>
              <p:cNvSpPr>
                <a:spLocks noChangeShapeType="1"/>
              </p:cNvSpPr>
              <p:nvPr/>
            </p:nvSpPr>
            <p:spPr bwMode="auto">
              <a:xfrm flipH="1">
                <a:off x="1234" y="3043"/>
                <a:ext cx="29" cy="38"/>
              </a:xfrm>
              <a:prstGeom prst="line">
                <a:avLst/>
              </a:prstGeom>
              <a:noFill/>
              <a:ln w="0">
                <a:solidFill>
                  <a:srgbClr val="000000"/>
                </a:solidFill>
                <a:round/>
                <a:headEnd/>
                <a:tailEnd/>
              </a:ln>
            </p:spPr>
            <p:txBody>
              <a:bodyPr/>
              <a:lstStyle/>
              <a:p>
                <a:endParaRPr lang="en-US"/>
              </a:p>
            </p:txBody>
          </p:sp>
          <p:sp>
            <p:nvSpPr>
              <p:cNvPr id="45" name="Line 1178"/>
              <p:cNvSpPr>
                <a:spLocks noChangeShapeType="1"/>
              </p:cNvSpPr>
              <p:nvPr/>
            </p:nvSpPr>
            <p:spPr bwMode="auto">
              <a:xfrm flipH="1">
                <a:off x="1210" y="3052"/>
                <a:ext cx="33" cy="45"/>
              </a:xfrm>
              <a:prstGeom prst="line">
                <a:avLst/>
              </a:prstGeom>
              <a:noFill/>
              <a:ln w="0">
                <a:solidFill>
                  <a:srgbClr val="000000"/>
                </a:solidFill>
                <a:round/>
                <a:headEnd/>
                <a:tailEnd/>
              </a:ln>
            </p:spPr>
            <p:txBody>
              <a:bodyPr/>
              <a:lstStyle/>
              <a:p>
                <a:endParaRPr lang="en-US"/>
              </a:p>
            </p:txBody>
          </p:sp>
          <p:sp>
            <p:nvSpPr>
              <p:cNvPr id="46" name="Line 1179"/>
              <p:cNvSpPr>
                <a:spLocks noChangeShapeType="1"/>
              </p:cNvSpPr>
              <p:nvPr/>
            </p:nvSpPr>
            <p:spPr bwMode="auto">
              <a:xfrm flipH="1">
                <a:off x="1186" y="3054"/>
                <a:ext cx="43" cy="55"/>
              </a:xfrm>
              <a:prstGeom prst="line">
                <a:avLst/>
              </a:prstGeom>
              <a:noFill/>
              <a:ln w="0">
                <a:solidFill>
                  <a:srgbClr val="000000"/>
                </a:solidFill>
                <a:round/>
                <a:headEnd/>
                <a:tailEnd/>
              </a:ln>
            </p:spPr>
            <p:txBody>
              <a:bodyPr/>
              <a:lstStyle/>
              <a:p>
                <a:endParaRPr lang="en-US"/>
              </a:p>
            </p:txBody>
          </p:sp>
          <p:sp>
            <p:nvSpPr>
              <p:cNvPr id="47" name="Line 1180"/>
              <p:cNvSpPr>
                <a:spLocks noChangeShapeType="1"/>
              </p:cNvSpPr>
              <p:nvPr/>
            </p:nvSpPr>
            <p:spPr bwMode="auto">
              <a:xfrm flipH="1">
                <a:off x="1183" y="3068"/>
                <a:ext cx="22" cy="26"/>
              </a:xfrm>
              <a:prstGeom prst="line">
                <a:avLst/>
              </a:prstGeom>
              <a:noFill/>
              <a:ln w="0">
                <a:solidFill>
                  <a:srgbClr val="000000"/>
                </a:solidFill>
                <a:round/>
                <a:headEnd/>
                <a:tailEnd/>
              </a:ln>
            </p:spPr>
            <p:txBody>
              <a:bodyPr/>
              <a:lstStyle/>
              <a:p>
                <a:endParaRPr lang="en-US"/>
              </a:p>
            </p:txBody>
          </p:sp>
          <p:sp>
            <p:nvSpPr>
              <p:cNvPr id="48" name="Freeform 1181"/>
              <p:cNvSpPr>
                <a:spLocks/>
              </p:cNvSpPr>
              <p:nvPr/>
            </p:nvSpPr>
            <p:spPr bwMode="auto">
              <a:xfrm>
                <a:off x="943" y="2669"/>
                <a:ext cx="730" cy="563"/>
              </a:xfrm>
              <a:custGeom>
                <a:avLst/>
                <a:gdLst>
                  <a:gd name="T0" fmla="*/ 31 w 730"/>
                  <a:gd name="T1" fmla="*/ 164 h 563"/>
                  <a:gd name="T2" fmla="*/ 8 w 730"/>
                  <a:gd name="T3" fmla="*/ 153 h 563"/>
                  <a:gd name="T4" fmla="*/ 10 w 730"/>
                  <a:gd name="T5" fmla="*/ 200 h 563"/>
                  <a:gd name="T6" fmla="*/ 113 w 730"/>
                  <a:gd name="T7" fmla="*/ 214 h 563"/>
                  <a:gd name="T8" fmla="*/ 178 w 730"/>
                  <a:gd name="T9" fmla="*/ 243 h 563"/>
                  <a:gd name="T10" fmla="*/ 198 w 730"/>
                  <a:gd name="T11" fmla="*/ 239 h 563"/>
                  <a:gd name="T12" fmla="*/ 256 w 730"/>
                  <a:gd name="T13" fmla="*/ 259 h 563"/>
                  <a:gd name="T14" fmla="*/ 232 w 730"/>
                  <a:gd name="T15" fmla="*/ 291 h 563"/>
                  <a:gd name="T16" fmla="*/ 256 w 730"/>
                  <a:gd name="T17" fmla="*/ 378 h 563"/>
                  <a:gd name="T18" fmla="*/ 388 w 730"/>
                  <a:gd name="T19" fmla="*/ 418 h 563"/>
                  <a:gd name="T20" fmla="*/ 413 w 730"/>
                  <a:gd name="T21" fmla="*/ 415 h 563"/>
                  <a:gd name="T22" fmla="*/ 422 w 730"/>
                  <a:gd name="T23" fmla="*/ 428 h 563"/>
                  <a:gd name="T24" fmla="*/ 493 w 730"/>
                  <a:gd name="T25" fmla="*/ 500 h 563"/>
                  <a:gd name="T26" fmla="*/ 598 w 730"/>
                  <a:gd name="T27" fmla="*/ 563 h 563"/>
                  <a:gd name="T28" fmla="*/ 632 w 730"/>
                  <a:gd name="T29" fmla="*/ 549 h 563"/>
                  <a:gd name="T30" fmla="*/ 705 w 730"/>
                  <a:gd name="T31" fmla="*/ 405 h 563"/>
                  <a:gd name="T32" fmla="*/ 730 w 730"/>
                  <a:gd name="T33" fmla="*/ 277 h 563"/>
                  <a:gd name="T34" fmla="*/ 696 w 730"/>
                  <a:gd name="T35" fmla="*/ 124 h 563"/>
                  <a:gd name="T36" fmla="*/ 661 w 730"/>
                  <a:gd name="T37" fmla="*/ 25 h 563"/>
                  <a:gd name="T38" fmla="*/ 654 w 730"/>
                  <a:gd name="T39" fmla="*/ 61 h 563"/>
                  <a:gd name="T40" fmla="*/ 595 w 730"/>
                  <a:gd name="T41" fmla="*/ 27 h 563"/>
                  <a:gd name="T42" fmla="*/ 523 w 730"/>
                  <a:gd name="T43" fmla="*/ 3 h 563"/>
                  <a:gd name="T44" fmla="*/ 488 w 730"/>
                  <a:gd name="T45" fmla="*/ 0 h 563"/>
                  <a:gd name="T46" fmla="*/ 475 w 730"/>
                  <a:gd name="T47" fmla="*/ 22 h 563"/>
                  <a:gd name="T48" fmla="*/ 463 w 730"/>
                  <a:gd name="T49" fmla="*/ 39 h 563"/>
                  <a:gd name="T50" fmla="*/ 520 w 730"/>
                  <a:gd name="T51" fmla="*/ 142 h 563"/>
                  <a:gd name="T52" fmla="*/ 448 w 730"/>
                  <a:gd name="T53" fmla="*/ 61 h 563"/>
                  <a:gd name="T54" fmla="*/ 491 w 730"/>
                  <a:gd name="T55" fmla="*/ 147 h 563"/>
                  <a:gd name="T56" fmla="*/ 406 w 730"/>
                  <a:gd name="T57" fmla="*/ 61 h 563"/>
                  <a:gd name="T58" fmla="*/ 437 w 730"/>
                  <a:gd name="T59" fmla="*/ 144 h 563"/>
                  <a:gd name="T60" fmla="*/ 341 w 730"/>
                  <a:gd name="T61" fmla="*/ 39 h 563"/>
                  <a:gd name="T62" fmla="*/ 270 w 730"/>
                  <a:gd name="T63" fmla="*/ 50 h 563"/>
                  <a:gd name="T64" fmla="*/ 98 w 730"/>
                  <a:gd name="T65" fmla="*/ 147 h 563"/>
                  <a:gd name="T66" fmla="*/ 57 w 730"/>
                  <a:gd name="T67" fmla="*/ 135 h 563"/>
                  <a:gd name="T68" fmla="*/ 31 w 730"/>
                  <a:gd name="T69" fmla="*/ 147 h 56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730"/>
                  <a:gd name="T106" fmla="*/ 0 h 563"/>
                  <a:gd name="T107" fmla="*/ 730 w 730"/>
                  <a:gd name="T108" fmla="*/ 563 h 563"/>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730" h="563">
                    <a:moveTo>
                      <a:pt x="31" y="147"/>
                    </a:moveTo>
                    <a:lnTo>
                      <a:pt x="31" y="164"/>
                    </a:lnTo>
                    <a:lnTo>
                      <a:pt x="8" y="178"/>
                    </a:lnTo>
                    <a:lnTo>
                      <a:pt x="8" y="153"/>
                    </a:lnTo>
                    <a:lnTo>
                      <a:pt x="0" y="172"/>
                    </a:lnTo>
                    <a:lnTo>
                      <a:pt x="10" y="200"/>
                    </a:lnTo>
                    <a:lnTo>
                      <a:pt x="55" y="214"/>
                    </a:lnTo>
                    <a:lnTo>
                      <a:pt x="113" y="214"/>
                    </a:lnTo>
                    <a:lnTo>
                      <a:pt x="153" y="243"/>
                    </a:lnTo>
                    <a:lnTo>
                      <a:pt x="178" y="243"/>
                    </a:lnTo>
                    <a:lnTo>
                      <a:pt x="160" y="216"/>
                    </a:lnTo>
                    <a:lnTo>
                      <a:pt x="198" y="239"/>
                    </a:lnTo>
                    <a:lnTo>
                      <a:pt x="222" y="239"/>
                    </a:lnTo>
                    <a:lnTo>
                      <a:pt x="256" y="259"/>
                    </a:lnTo>
                    <a:lnTo>
                      <a:pt x="256" y="271"/>
                    </a:lnTo>
                    <a:lnTo>
                      <a:pt x="232" y="291"/>
                    </a:lnTo>
                    <a:lnTo>
                      <a:pt x="222" y="333"/>
                    </a:lnTo>
                    <a:lnTo>
                      <a:pt x="256" y="378"/>
                    </a:lnTo>
                    <a:lnTo>
                      <a:pt x="352" y="412"/>
                    </a:lnTo>
                    <a:lnTo>
                      <a:pt x="388" y="418"/>
                    </a:lnTo>
                    <a:lnTo>
                      <a:pt x="394" y="415"/>
                    </a:lnTo>
                    <a:lnTo>
                      <a:pt x="413" y="415"/>
                    </a:lnTo>
                    <a:lnTo>
                      <a:pt x="422" y="421"/>
                    </a:lnTo>
                    <a:lnTo>
                      <a:pt x="422" y="428"/>
                    </a:lnTo>
                    <a:lnTo>
                      <a:pt x="439" y="434"/>
                    </a:lnTo>
                    <a:lnTo>
                      <a:pt x="493" y="500"/>
                    </a:lnTo>
                    <a:lnTo>
                      <a:pt x="561" y="556"/>
                    </a:lnTo>
                    <a:lnTo>
                      <a:pt x="598" y="563"/>
                    </a:lnTo>
                    <a:lnTo>
                      <a:pt x="612" y="563"/>
                    </a:lnTo>
                    <a:lnTo>
                      <a:pt x="632" y="549"/>
                    </a:lnTo>
                    <a:lnTo>
                      <a:pt x="685" y="473"/>
                    </a:lnTo>
                    <a:lnTo>
                      <a:pt x="705" y="405"/>
                    </a:lnTo>
                    <a:lnTo>
                      <a:pt x="705" y="347"/>
                    </a:lnTo>
                    <a:lnTo>
                      <a:pt x="730" y="277"/>
                    </a:lnTo>
                    <a:lnTo>
                      <a:pt x="730" y="250"/>
                    </a:lnTo>
                    <a:lnTo>
                      <a:pt x="696" y="124"/>
                    </a:lnTo>
                    <a:lnTo>
                      <a:pt x="703" y="92"/>
                    </a:lnTo>
                    <a:lnTo>
                      <a:pt x="661" y="25"/>
                    </a:lnTo>
                    <a:lnTo>
                      <a:pt x="676" y="61"/>
                    </a:lnTo>
                    <a:lnTo>
                      <a:pt x="654" y="61"/>
                    </a:lnTo>
                    <a:lnTo>
                      <a:pt x="657" y="79"/>
                    </a:lnTo>
                    <a:lnTo>
                      <a:pt x="595" y="27"/>
                    </a:lnTo>
                    <a:lnTo>
                      <a:pt x="542" y="3"/>
                    </a:lnTo>
                    <a:lnTo>
                      <a:pt x="523" y="3"/>
                    </a:lnTo>
                    <a:lnTo>
                      <a:pt x="563" y="50"/>
                    </a:lnTo>
                    <a:lnTo>
                      <a:pt x="488" y="0"/>
                    </a:lnTo>
                    <a:lnTo>
                      <a:pt x="495" y="34"/>
                    </a:lnTo>
                    <a:lnTo>
                      <a:pt x="475" y="22"/>
                    </a:lnTo>
                    <a:lnTo>
                      <a:pt x="475" y="45"/>
                    </a:lnTo>
                    <a:lnTo>
                      <a:pt x="463" y="39"/>
                    </a:lnTo>
                    <a:lnTo>
                      <a:pt x="475" y="79"/>
                    </a:lnTo>
                    <a:lnTo>
                      <a:pt x="520" y="142"/>
                    </a:lnTo>
                    <a:lnTo>
                      <a:pt x="469" y="97"/>
                    </a:lnTo>
                    <a:lnTo>
                      <a:pt x="448" y="61"/>
                    </a:lnTo>
                    <a:lnTo>
                      <a:pt x="463" y="106"/>
                    </a:lnTo>
                    <a:lnTo>
                      <a:pt x="491" y="147"/>
                    </a:lnTo>
                    <a:lnTo>
                      <a:pt x="461" y="130"/>
                    </a:lnTo>
                    <a:lnTo>
                      <a:pt x="406" y="61"/>
                    </a:lnTo>
                    <a:lnTo>
                      <a:pt x="406" y="81"/>
                    </a:lnTo>
                    <a:lnTo>
                      <a:pt x="437" y="144"/>
                    </a:lnTo>
                    <a:lnTo>
                      <a:pt x="382" y="92"/>
                    </a:lnTo>
                    <a:lnTo>
                      <a:pt x="341" y="39"/>
                    </a:lnTo>
                    <a:lnTo>
                      <a:pt x="307" y="61"/>
                    </a:lnTo>
                    <a:lnTo>
                      <a:pt x="270" y="50"/>
                    </a:lnTo>
                    <a:lnTo>
                      <a:pt x="138" y="103"/>
                    </a:lnTo>
                    <a:lnTo>
                      <a:pt x="98" y="147"/>
                    </a:lnTo>
                    <a:lnTo>
                      <a:pt x="93" y="135"/>
                    </a:lnTo>
                    <a:lnTo>
                      <a:pt x="57" y="135"/>
                    </a:lnTo>
                    <a:lnTo>
                      <a:pt x="61" y="147"/>
                    </a:lnTo>
                    <a:lnTo>
                      <a:pt x="31" y="147"/>
                    </a:lnTo>
                    <a:close/>
                  </a:path>
                </a:pathLst>
              </a:custGeom>
              <a:solidFill>
                <a:srgbClr val="000000"/>
              </a:solidFill>
              <a:ln w="0">
                <a:solidFill>
                  <a:srgbClr val="000000"/>
                </a:solidFill>
                <a:prstDash val="solid"/>
                <a:round/>
                <a:headEnd/>
                <a:tailEnd/>
              </a:ln>
            </p:spPr>
            <p:txBody>
              <a:bodyPr/>
              <a:lstStyle/>
              <a:p>
                <a:endParaRPr lang="en-US"/>
              </a:p>
            </p:txBody>
          </p:sp>
          <p:sp>
            <p:nvSpPr>
              <p:cNvPr id="49" name="Freeform 1182"/>
              <p:cNvSpPr>
                <a:spLocks/>
              </p:cNvSpPr>
              <p:nvPr/>
            </p:nvSpPr>
            <p:spPr bwMode="auto">
              <a:xfrm>
                <a:off x="951" y="2611"/>
                <a:ext cx="564" cy="211"/>
              </a:xfrm>
              <a:custGeom>
                <a:avLst/>
                <a:gdLst>
                  <a:gd name="T0" fmla="*/ 0 w 564"/>
                  <a:gd name="T1" fmla="*/ 211 h 211"/>
                  <a:gd name="T2" fmla="*/ 91 w 564"/>
                  <a:gd name="T3" fmla="*/ 114 h 211"/>
                  <a:gd name="T4" fmla="*/ 228 w 564"/>
                  <a:gd name="T5" fmla="*/ 45 h 211"/>
                  <a:gd name="T6" fmla="*/ 314 w 564"/>
                  <a:gd name="T7" fmla="*/ 45 h 211"/>
                  <a:gd name="T8" fmla="*/ 282 w 564"/>
                  <a:gd name="T9" fmla="*/ 29 h 211"/>
                  <a:gd name="T10" fmla="*/ 324 w 564"/>
                  <a:gd name="T11" fmla="*/ 23 h 211"/>
                  <a:gd name="T12" fmla="*/ 361 w 564"/>
                  <a:gd name="T13" fmla="*/ 34 h 211"/>
                  <a:gd name="T14" fmla="*/ 348 w 564"/>
                  <a:gd name="T15" fmla="*/ 4 h 211"/>
                  <a:gd name="T16" fmla="*/ 382 w 564"/>
                  <a:gd name="T17" fmla="*/ 23 h 211"/>
                  <a:gd name="T18" fmla="*/ 368 w 564"/>
                  <a:gd name="T19" fmla="*/ 0 h 211"/>
                  <a:gd name="T20" fmla="*/ 375 w 564"/>
                  <a:gd name="T21" fmla="*/ 0 h 211"/>
                  <a:gd name="T22" fmla="*/ 405 w 564"/>
                  <a:gd name="T23" fmla="*/ 23 h 211"/>
                  <a:gd name="T24" fmla="*/ 425 w 564"/>
                  <a:gd name="T25" fmla="*/ 7 h 211"/>
                  <a:gd name="T26" fmla="*/ 425 w 564"/>
                  <a:gd name="T27" fmla="*/ 23 h 211"/>
                  <a:gd name="T28" fmla="*/ 447 w 564"/>
                  <a:gd name="T29" fmla="*/ 13 h 211"/>
                  <a:gd name="T30" fmla="*/ 442 w 564"/>
                  <a:gd name="T31" fmla="*/ 27 h 211"/>
                  <a:gd name="T32" fmla="*/ 461 w 564"/>
                  <a:gd name="T33" fmla="*/ 20 h 211"/>
                  <a:gd name="T34" fmla="*/ 504 w 564"/>
                  <a:gd name="T35" fmla="*/ 20 h 211"/>
                  <a:gd name="T36" fmla="*/ 564 w 564"/>
                  <a:gd name="T37" fmla="*/ 38 h 21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64"/>
                  <a:gd name="T58" fmla="*/ 0 h 211"/>
                  <a:gd name="T59" fmla="*/ 564 w 564"/>
                  <a:gd name="T60" fmla="*/ 211 h 211"/>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64" h="211">
                    <a:moveTo>
                      <a:pt x="0" y="211"/>
                    </a:moveTo>
                    <a:lnTo>
                      <a:pt x="91" y="114"/>
                    </a:lnTo>
                    <a:lnTo>
                      <a:pt x="228" y="45"/>
                    </a:lnTo>
                    <a:lnTo>
                      <a:pt x="314" y="45"/>
                    </a:lnTo>
                    <a:lnTo>
                      <a:pt x="282" y="29"/>
                    </a:lnTo>
                    <a:lnTo>
                      <a:pt x="324" y="23"/>
                    </a:lnTo>
                    <a:lnTo>
                      <a:pt x="361" y="34"/>
                    </a:lnTo>
                    <a:lnTo>
                      <a:pt x="348" y="4"/>
                    </a:lnTo>
                    <a:lnTo>
                      <a:pt x="382" y="23"/>
                    </a:lnTo>
                    <a:lnTo>
                      <a:pt x="368" y="0"/>
                    </a:lnTo>
                    <a:lnTo>
                      <a:pt x="375" y="0"/>
                    </a:lnTo>
                    <a:lnTo>
                      <a:pt x="405" y="23"/>
                    </a:lnTo>
                    <a:lnTo>
                      <a:pt x="425" y="7"/>
                    </a:lnTo>
                    <a:lnTo>
                      <a:pt x="425" y="23"/>
                    </a:lnTo>
                    <a:lnTo>
                      <a:pt x="447" y="13"/>
                    </a:lnTo>
                    <a:lnTo>
                      <a:pt x="442" y="27"/>
                    </a:lnTo>
                    <a:lnTo>
                      <a:pt x="461" y="20"/>
                    </a:lnTo>
                    <a:lnTo>
                      <a:pt x="504" y="20"/>
                    </a:lnTo>
                    <a:lnTo>
                      <a:pt x="564" y="38"/>
                    </a:lnTo>
                  </a:path>
                </a:pathLst>
              </a:custGeom>
              <a:noFill/>
              <a:ln w="0">
                <a:solidFill>
                  <a:srgbClr val="000000"/>
                </a:solidFill>
                <a:prstDash val="solid"/>
                <a:round/>
                <a:headEnd/>
                <a:tailEnd/>
              </a:ln>
            </p:spPr>
            <p:txBody>
              <a:bodyPr/>
              <a:lstStyle/>
              <a:p>
                <a:endParaRPr lang="en-US"/>
              </a:p>
            </p:txBody>
          </p:sp>
          <p:sp>
            <p:nvSpPr>
              <p:cNvPr id="50" name="Freeform 1183"/>
              <p:cNvSpPr>
                <a:spLocks/>
              </p:cNvSpPr>
              <p:nvPr/>
            </p:nvSpPr>
            <p:spPr bwMode="auto">
              <a:xfrm>
                <a:off x="1169" y="3119"/>
                <a:ext cx="320" cy="185"/>
              </a:xfrm>
              <a:custGeom>
                <a:avLst/>
                <a:gdLst>
                  <a:gd name="T0" fmla="*/ 320 w 320"/>
                  <a:gd name="T1" fmla="*/ 88 h 185"/>
                  <a:gd name="T2" fmla="*/ 301 w 320"/>
                  <a:gd name="T3" fmla="*/ 135 h 185"/>
                  <a:gd name="T4" fmla="*/ 269 w 320"/>
                  <a:gd name="T5" fmla="*/ 153 h 185"/>
                  <a:gd name="T6" fmla="*/ 199 w 320"/>
                  <a:gd name="T7" fmla="*/ 162 h 185"/>
                  <a:gd name="T8" fmla="*/ 96 w 320"/>
                  <a:gd name="T9" fmla="*/ 185 h 185"/>
                  <a:gd name="T10" fmla="*/ 23 w 320"/>
                  <a:gd name="T11" fmla="*/ 185 h 185"/>
                  <a:gd name="T12" fmla="*/ 0 w 320"/>
                  <a:gd name="T13" fmla="*/ 173 h 185"/>
                  <a:gd name="T14" fmla="*/ 0 w 320"/>
                  <a:gd name="T15" fmla="*/ 168 h 185"/>
                  <a:gd name="T16" fmla="*/ 30 w 320"/>
                  <a:gd name="T17" fmla="*/ 180 h 185"/>
                  <a:gd name="T18" fmla="*/ 38 w 320"/>
                  <a:gd name="T19" fmla="*/ 180 h 185"/>
                  <a:gd name="T20" fmla="*/ 17 w 320"/>
                  <a:gd name="T21" fmla="*/ 135 h 185"/>
                  <a:gd name="T22" fmla="*/ 38 w 320"/>
                  <a:gd name="T23" fmla="*/ 126 h 185"/>
                  <a:gd name="T24" fmla="*/ 73 w 320"/>
                  <a:gd name="T25" fmla="*/ 126 h 185"/>
                  <a:gd name="T26" fmla="*/ 57 w 320"/>
                  <a:gd name="T27" fmla="*/ 135 h 185"/>
                  <a:gd name="T28" fmla="*/ 57 w 320"/>
                  <a:gd name="T29" fmla="*/ 153 h 185"/>
                  <a:gd name="T30" fmla="*/ 65 w 320"/>
                  <a:gd name="T31" fmla="*/ 158 h 185"/>
                  <a:gd name="T32" fmla="*/ 83 w 320"/>
                  <a:gd name="T33" fmla="*/ 158 h 185"/>
                  <a:gd name="T34" fmla="*/ 94 w 320"/>
                  <a:gd name="T35" fmla="*/ 151 h 185"/>
                  <a:gd name="T36" fmla="*/ 141 w 320"/>
                  <a:gd name="T37" fmla="*/ 103 h 185"/>
                  <a:gd name="T38" fmla="*/ 151 w 320"/>
                  <a:gd name="T39" fmla="*/ 101 h 185"/>
                  <a:gd name="T40" fmla="*/ 132 w 320"/>
                  <a:gd name="T41" fmla="*/ 158 h 185"/>
                  <a:gd name="T42" fmla="*/ 147 w 320"/>
                  <a:gd name="T43" fmla="*/ 158 h 185"/>
                  <a:gd name="T44" fmla="*/ 209 w 320"/>
                  <a:gd name="T45" fmla="*/ 82 h 185"/>
                  <a:gd name="T46" fmla="*/ 240 w 320"/>
                  <a:gd name="T47" fmla="*/ 0 h 185"/>
                  <a:gd name="T48" fmla="*/ 248 w 320"/>
                  <a:gd name="T49" fmla="*/ 3 h 185"/>
                  <a:gd name="T50" fmla="*/ 219 w 320"/>
                  <a:gd name="T51" fmla="*/ 86 h 185"/>
                  <a:gd name="T52" fmla="*/ 193 w 320"/>
                  <a:gd name="T53" fmla="*/ 146 h 185"/>
                  <a:gd name="T54" fmla="*/ 248 w 320"/>
                  <a:gd name="T55" fmla="*/ 101 h 185"/>
                  <a:gd name="T56" fmla="*/ 273 w 320"/>
                  <a:gd name="T57" fmla="*/ 34 h 185"/>
                  <a:gd name="T58" fmla="*/ 320 w 320"/>
                  <a:gd name="T59" fmla="*/ 88 h 18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320"/>
                  <a:gd name="T91" fmla="*/ 0 h 185"/>
                  <a:gd name="T92" fmla="*/ 320 w 320"/>
                  <a:gd name="T93" fmla="*/ 185 h 18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320" h="185">
                    <a:moveTo>
                      <a:pt x="320" y="88"/>
                    </a:moveTo>
                    <a:lnTo>
                      <a:pt x="301" y="135"/>
                    </a:lnTo>
                    <a:lnTo>
                      <a:pt x="269" y="153"/>
                    </a:lnTo>
                    <a:lnTo>
                      <a:pt x="199" y="162"/>
                    </a:lnTo>
                    <a:lnTo>
                      <a:pt x="96" y="185"/>
                    </a:lnTo>
                    <a:lnTo>
                      <a:pt x="23" y="185"/>
                    </a:lnTo>
                    <a:lnTo>
                      <a:pt x="0" y="173"/>
                    </a:lnTo>
                    <a:lnTo>
                      <a:pt x="0" y="168"/>
                    </a:lnTo>
                    <a:lnTo>
                      <a:pt x="30" y="180"/>
                    </a:lnTo>
                    <a:lnTo>
                      <a:pt x="38" y="180"/>
                    </a:lnTo>
                    <a:lnTo>
                      <a:pt x="17" y="135"/>
                    </a:lnTo>
                    <a:lnTo>
                      <a:pt x="38" y="126"/>
                    </a:lnTo>
                    <a:lnTo>
                      <a:pt x="73" y="126"/>
                    </a:lnTo>
                    <a:lnTo>
                      <a:pt x="57" y="135"/>
                    </a:lnTo>
                    <a:lnTo>
                      <a:pt x="57" y="153"/>
                    </a:lnTo>
                    <a:lnTo>
                      <a:pt x="65" y="158"/>
                    </a:lnTo>
                    <a:lnTo>
                      <a:pt x="83" y="158"/>
                    </a:lnTo>
                    <a:lnTo>
                      <a:pt x="94" y="151"/>
                    </a:lnTo>
                    <a:lnTo>
                      <a:pt x="141" y="103"/>
                    </a:lnTo>
                    <a:lnTo>
                      <a:pt x="151" y="101"/>
                    </a:lnTo>
                    <a:lnTo>
                      <a:pt x="132" y="158"/>
                    </a:lnTo>
                    <a:lnTo>
                      <a:pt x="147" y="158"/>
                    </a:lnTo>
                    <a:lnTo>
                      <a:pt x="209" y="82"/>
                    </a:lnTo>
                    <a:lnTo>
                      <a:pt x="240" y="0"/>
                    </a:lnTo>
                    <a:lnTo>
                      <a:pt x="248" y="3"/>
                    </a:lnTo>
                    <a:lnTo>
                      <a:pt x="219" y="86"/>
                    </a:lnTo>
                    <a:lnTo>
                      <a:pt x="193" y="146"/>
                    </a:lnTo>
                    <a:lnTo>
                      <a:pt x="248" y="101"/>
                    </a:lnTo>
                    <a:lnTo>
                      <a:pt x="273" y="34"/>
                    </a:lnTo>
                    <a:lnTo>
                      <a:pt x="320" y="88"/>
                    </a:lnTo>
                    <a:close/>
                  </a:path>
                </a:pathLst>
              </a:custGeom>
              <a:solidFill>
                <a:srgbClr val="000000"/>
              </a:solidFill>
              <a:ln w="0">
                <a:solidFill>
                  <a:srgbClr val="000000"/>
                </a:solidFill>
                <a:prstDash val="solid"/>
                <a:round/>
                <a:headEnd/>
                <a:tailEnd/>
              </a:ln>
            </p:spPr>
            <p:txBody>
              <a:bodyPr/>
              <a:lstStyle/>
              <a:p>
                <a:endParaRPr lang="en-US"/>
              </a:p>
            </p:txBody>
          </p:sp>
          <p:sp>
            <p:nvSpPr>
              <p:cNvPr id="51" name="Freeform 1184"/>
              <p:cNvSpPr>
                <a:spLocks/>
              </p:cNvSpPr>
              <p:nvPr/>
            </p:nvSpPr>
            <p:spPr bwMode="auto">
              <a:xfrm>
                <a:off x="1289" y="3092"/>
                <a:ext cx="72" cy="113"/>
              </a:xfrm>
              <a:custGeom>
                <a:avLst/>
                <a:gdLst>
                  <a:gd name="T0" fmla="*/ 72 w 72"/>
                  <a:gd name="T1" fmla="*/ 9 h 113"/>
                  <a:gd name="T2" fmla="*/ 10 w 72"/>
                  <a:gd name="T3" fmla="*/ 104 h 113"/>
                  <a:gd name="T4" fmla="*/ 0 w 72"/>
                  <a:gd name="T5" fmla="*/ 113 h 113"/>
                  <a:gd name="T6" fmla="*/ 51 w 72"/>
                  <a:gd name="T7" fmla="*/ 23 h 113"/>
                  <a:gd name="T8" fmla="*/ 37 w 72"/>
                  <a:gd name="T9" fmla="*/ 14 h 113"/>
                  <a:gd name="T10" fmla="*/ 37 w 72"/>
                  <a:gd name="T11" fmla="*/ 0 h 113"/>
                  <a:gd name="T12" fmla="*/ 47 w 72"/>
                  <a:gd name="T13" fmla="*/ 11 h 113"/>
                  <a:gd name="T14" fmla="*/ 53 w 72"/>
                  <a:gd name="T15" fmla="*/ 14 h 113"/>
                  <a:gd name="T16" fmla="*/ 61 w 72"/>
                  <a:gd name="T17" fmla="*/ 14 h 113"/>
                  <a:gd name="T18" fmla="*/ 72 w 72"/>
                  <a:gd name="T19" fmla="*/ 9 h 11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2"/>
                  <a:gd name="T31" fmla="*/ 0 h 113"/>
                  <a:gd name="T32" fmla="*/ 72 w 72"/>
                  <a:gd name="T33" fmla="*/ 113 h 11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2" h="113">
                    <a:moveTo>
                      <a:pt x="72" y="9"/>
                    </a:moveTo>
                    <a:lnTo>
                      <a:pt x="10" y="104"/>
                    </a:lnTo>
                    <a:lnTo>
                      <a:pt x="0" y="113"/>
                    </a:lnTo>
                    <a:lnTo>
                      <a:pt x="51" y="23"/>
                    </a:lnTo>
                    <a:lnTo>
                      <a:pt x="37" y="14"/>
                    </a:lnTo>
                    <a:lnTo>
                      <a:pt x="37" y="0"/>
                    </a:lnTo>
                    <a:lnTo>
                      <a:pt x="47" y="11"/>
                    </a:lnTo>
                    <a:lnTo>
                      <a:pt x="53" y="14"/>
                    </a:lnTo>
                    <a:lnTo>
                      <a:pt x="61" y="14"/>
                    </a:lnTo>
                    <a:lnTo>
                      <a:pt x="72" y="9"/>
                    </a:lnTo>
                    <a:close/>
                  </a:path>
                </a:pathLst>
              </a:custGeom>
              <a:solidFill>
                <a:srgbClr val="000000"/>
              </a:solidFill>
              <a:ln w="0">
                <a:solidFill>
                  <a:srgbClr val="000000"/>
                </a:solidFill>
                <a:prstDash val="solid"/>
                <a:round/>
                <a:headEnd/>
                <a:tailEnd/>
              </a:ln>
            </p:spPr>
            <p:txBody>
              <a:bodyPr/>
              <a:lstStyle/>
              <a:p>
                <a:endParaRPr lang="en-US"/>
              </a:p>
            </p:txBody>
          </p:sp>
          <p:sp>
            <p:nvSpPr>
              <p:cNvPr id="52" name="Line 1185"/>
              <p:cNvSpPr>
                <a:spLocks noChangeShapeType="1"/>
              </p:cNvSpPr>
              <p:nvPr/>
            </p:nvSpPr>
            <p:spPr bwMode="auto">
              <a:xfrm flipH="1">
                <a:off x="1259" y="3184"/>
                <a:ext cx="27" cy="43"/>
              </a:xfrm>
              <a:prstGeom prst="line">
                <a:avLst/>
              </a:prstGeom>
              <a:noFill/>
              <a:ln w="0">
                <a:solidFill>
                  <a:srgbClr val="000000"/>
                </a:solidFill>
                <a:round/>
                <a:headEnd/>
                <a:tailEnd/>
              </a:ln>
            </p:spPr>
            <p:txBody>
              <a:bodyPr/>
              <a:lstStyle/>
              <a:p>
                <a:endParaRPr lang="en-US"/>
              </a:p>
            </p:txBody>
          </p:sp>
          <p:sp>
            <p:nvSpPr>
              <p:cNvPr id="53" name="Line 1186"/>
              <p:cNvSpPr>
                <a:spLocks noChangeShapeType="1"/>
              </p:cNvSpPr>
              <p:nvPr/>
            </p:nvSpPr>
            <p:spPr bwMode="auto">
              <a:xfrm flipH="1">
                <a:off x="1242" y="3201"/>
                <a:ext cx="23" cy="33"/>
              </a:xfrm>
              <a:prstGeom prst="line">
                <a:avLst/>
              </a:prstGeom>
              <a:noFill/>
              <a:ln w="0">
                <a:solidFill>
                  <a:srgbClr val="000000"/>
                </a:solidFill>
                <a:round/>
                <a:headEnd/>
                <a:tailEnd/>
              </a:ln>
            </p:spPr>
            <p:txBody>
              <a:bodyPr/>
              <a:lstStyle/>
              <a:p>
                <a:endParaRPr lang="en-US"/>
              </a:p>
            </p:txBody>
          </p:sp>
          <p:sp>
            <p:nvSpPr>
              <p:cNvPr id="54" name="Line 1187"/>
              <p:cNvSpPr>
                <a:spLocks noChangeShapeType="1"/>
              </p:cNvSpPr>
              <p:nvPr/>
            </p:nvSpPr>
            <p:spPr bwMode="auto">
              <a:xfrm flipH="1">
                <a:off x="1229" y="3214"/>
                <a:ext cx="17" cy="18"/>
              </a:xfrm>
              <a:prstGeom prst="line">
                <a:avLst/>
              </a:prstGeom>
              <a:noFill/>
              <a:ln w="0">
                <a:solidFill>
                  <a:srgbClr val="000000"/>
                </a:solidFill>
                <a:round/>
                <a:headEnd/>
                <a:tailEnd/>
              </a:ln>
            </p:spPr>
            <p:txBody>
              <a:bodyPr/>
              <a:lstStyle/>
              <a:p>
                <a:endParaRPr lang="en-US"/>
              </a:p>
            </p:txBody>
          </p:sp>
          <p:sp>
            <p:nvSpPr>
              <p:cNvPr id="55" name="Line 1188"/>
              <p:cNvSpPr>
                <a:spLocks noChangeShapeType="1"/>
              </p:cNvSpPr>
              <p:nvPr/>
            </p:nvSpPr>
            <p:spPr bwMode="auto">
              <a:xfrm flipH="1">
                <a:off x="1219" y="3216"/>
                <a:ext cx="12" cy="6"/>
              </a:xfrm>
              <a:prstGeom prst="line">
                <a:avLst/>
              </a:prstGeom>
              <a:noFill/>
              <a:ln w="0">
                <a:solidFill>
                  <a:srgbClr val="000000"/>
                </a:solidFill>
                <a:round/>
                <a:headEnd/>
                <a:tailEnd/>
              </a:ln>
            </p:spPr>
            <p:txBody>
              <a:bodyPr/>
              <a:lstStyle/>
              <a:p>
                <a:endParaRPr lang="en-US"/>
              </a:p>
            </p:txBody>
          </p:sp>
          <p:sp>
            <p:nvSpPr>
              <p:cNvPr id="56" name="Freeform 1189"/>
              <p:cNvSpPr>
                <a:spLocks/>
              </p:cNvSpPr>
              <p:nvPr/>
            </p:nvSpPr>
            <p:spPr bwMode="auto">
              <a:xfrm>
                <a:off x="1502" y="3222"/>
                <a:ext cx="23" cy="97"/>
              </a:xfrm>
              <a:custGeom>
                <a:avLst/>
                <a:gdLst>
                  <a:gd name="T0" fmla="*/ 0 w 23"/>
                  <a:gd name="T1" fmla="*/ 0 h 97"/>
                  <a:gd name="T2" fmla="*/ 0 w 23"/>
                  <a:gd name="T3" fmla="*/ 30 h 97"/>
                  <a:gd name="T4" fmla="*/ 20 w 23"/>
                  <a:gd name="T5" fmla="*/ 65 h 97"/>
                  <a:gd name="T6" fmla="*/ 20 w 23"/>
                  <a:gd name="T7" fmla="*/ 78 h 97"/>
                  <a:gd name="T8" fmla="*/ 10 w 23"/>
                  <a:gd name="T9" fmla="*/ 97 h 97"/>
                  <a:gd name="T10" fmla="*/ 23 w 23"/>
                  <a:gd name="T11" fmla="*/ 78 h 97"/>
                  <a:gd name="T12" fmla="*/ 23 w 23"/>
                  <a:gd name="T13" fmla="*/ 59 h 97"/>
                  <a:gd name="T14" fmla="*/ 7 w 23"/>
                  <a:gd name="T15" fmla="*/ 28 h 97"/>
                  <a:gd name="T16" fmla="*/ 7 w 23"/>
                  <a:gd name="T17" fmla="*/ 2 h 97"/>
                  <a:gd name="T18" fmla="*/ 0 w 23"/>
                  <a:gd name="T19" fmla="*/ 0 h 9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3"/>
                  <a:gd name="T31" fmla="*/ 0 h 97"/>
                  <a:gd name="T32" fmla="*/ 23 w 23"/>
                  <a:gd name="T33" fmla="*/ 97 h 9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3" h="97">
                    <a:moveTo>
                      <a:pt x="0" y="0"/>
                    </a:moveTo>
                    <a:lnTo>
                      <a:pt x="0" y="30"/>
                    </a:lnTo>
                    <a:lnTo>
                      <a:pt x="20" y="65"/>
                    </a:lnTo>
                    <a:lnTo>
                      <a:pt x="20" y="78"/>
                    </a:lnTo>
                    <a:lnTo>
                      <a:pt x="10" y="97"/>
                    </a:lnTo>
                    <a:lnTo>
                      <a:pt x="23" y="78"/>
                    </a:lnTo>
                    <a:lnTo>
                      <a:pt x="23" y="59"/>
                    </a:lnTo>
                    <a:lnTo>
                      <a:pt x="7" y="28"/>
                    </a:lnTo>
                    <a:lnTo>
                      <a:pt x="7" y="2"/>
                    </a:lnTo>
                    <a:lnTo>
                      <a:pt x="0" y="0"/>
                    </a:lnTo>
                    <a:close/>
                  </a:path>
                </a:pathLst>
              </a:custGeom>
              <a:solidFill>
                <a:srgbClr val="000000"/>
              </a:solidFill>
              <a:ln w="0">
                <a:solidFill>
                  <a:srgbClr val="000000"/>
                </a:solidFill>
                <a:prstDash val="solid"/>
                <a:round/>
                <a:headEnd/>
                <a:tailEnd/>
              </a:ln>
            </p:spPr>
            <p:txBody>
              <a:bodyPr/>
              <a:lstStyle/>
              <a:p>
                <a:endParaRPr lang="en-US"/>
              </a:p>
            </p:txBody>
          </p:sp>
          <p:sp>
            <p:nvSpPr>
              <p:cNvPr id="57" name="Freeform 1190"/>
              <p:cNvSpPr>
                <a:spLocks/>
              </p:cNvSpPr>
              <p:nvPr/>
            </p:nvSpPr>
            <p:spPr bwMode="auto">
              <a:xfrm>
                <a:off x="1539" y="3260"/>
                <a:ext cx="157" cy="436"/>
              </a:xfrm>
              <a:custGeom>
                <a:avLst/>
                <a:gdLst>
                  <a:gd name="T0" fmla="*/ 0 w 157"/>
                  <a:gd name="T1" fmla="*/ 0 h 436"/>
                  <a:gd name="T2" fmla="*/ 36 w 157"/>
                  <a:gd name="T3" fmla="*/ 21 h 436"/>
                  <a:gd name="T4" fmla="*/ 66 w 157"/>
                  <a:gd name="T5" fmla="*/ 61 h 436"/>
                  <a:gd name="T6" fmla="*/ 84 w 157"/>
                  <a:gd name="T7" fmla="*/ 182 h 436"/>
                  <a:gd name="T8" fmla="*/ 129 w 157"/>
                  <a:gd name="T9" fmla="*/ 267 h 436"/>
                  <a:gd name="T10" fmla="*/ 140 w 157"/>
                  <a:gd name="T11" fmla="*/ 393 h 436"/>
                  <a:gd name="T12" fmla="*/ 157 w 157"/>
                  <a:gd name="T13" fmla="*/ 436 h 436"/>
                  <a:gd name="T14" fmla="*/ 20 w 157"/>
                  <a:gd name="T15" fmla="*/ 436 h 436"/>
                  <a:gd name="T16" fmla="*/ 49 w 157"/>
                  <a:gd name="T17" fmla="*/ 430 h 436"/>
                  <a:gd name="T18" fmla="*/ 92 w 157"/>
                  <a:gd name="T19" fmla="*/ 396 h 436"/>
                  <a:gd name="T20" fmla="*/ 121 w 157"/>
                  <a:gd name="T21" fmla="*/ 341 h 436"/>
                  <a:gd name="T22" fmla="*/ 121 w 157"/>
                  <a:gd name="T23" fmla="*/ 267 h 436"/>
                  <a:gd name="T24" fmla="*/ 74 w 157"/>
                  <a:gd name="T25" fmla="*/ 180 h 436"/>
                  <a:gd name="T26" fmla="*/ 61 w 157"/>
                  <a:gd name="T27" fmla="*/ 60 h 436"/>
                  <a:gd name="T28" fmla="*/ 34 w 157"/>
                  <a:gd name="T29" fmla="*/ 24 h 436"/>
                  <a:gd name="T30" fmla="*/ 0 w 157"/>
                  <a:gd name="T31" fmla="*/ 0 h 4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57"/>
                  <a:gd name="T49" fmla="*/ 0 h 436"/>
                  <a:gd name="T50" fmla="*/ 157 w 157"/>
                  <a:gd name="T51" fmla="*/ 436 h 4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57" h="436">
                    <a:moveTo>
                      <a:pt x="0" y="0"/>
                    </a:moveTo>
                    <a:lnTo>
                      <a:pt x="36" y="21"/>
                    </a:lnTo>
                    <a:lnTo>
                      <a:pt x="66" y="61"/>
                    </a:lnTo>
                    <a:lnTo>
                      <a:pt x="84" y="182"/>
                    </a:lnTo>
                    <a:lnTo>
                      <a:pt x="129" y="267"/>
                    </a:lnTo>
                    <a:lnTo>
                      <a:pt x="140" y="393"/>
                    </a:lnTo>
                    <a:lnTo>
                      <a:pt x="157" y="436"/>
                    </a:lnTo>
                    <a:lnTo>
                      <a:pt x="20" y="436"/>
                    </a:lnTo>
                    <a:lnTo>
                      <a:pt x="49" y="430"/>
                    </a:lnTo>
                    <a:lnTo>
                      <a:pt x="92" y="396"/>
                    </a:lnTo>
                    <a:lnTo>
                      <a:pt x="121" y="341"/>
                    </a:lnTo>
                    <a:lnTo>
                      <a:pt x="121" y="267"/>
                    </a:lnTo>
                    <a:lnTo>
                      <a:pt x="74" y="180"/>
                    </a:lnTo>
                    <a:lnTo>
                      <a:pt x="61" y="60"/>
                    </a:lnTo>
                    <a:lnTo>
                      <a:pt x="34" y="24"/>
                    </a:lnTo>
                    <a:lnTo>
                      <a:pt x="0" y="0"/>
                    </a:lnTo>
                    <a:close/>
                  </a:path>
                </a:pathLst>
              </a:custGeom>
              <a:solidFill>
                <a:srgbClr val="000000"/>
              </a:solidFill>
              <a:ln w="0">
                <a:solidFill>
                  <a:srgbClr val="000000"/>
                </a:solidFill>
                <a:prstDash val="solid"/>
                <a:round/>
                <a:headEnd/>
                <a:tailEnd/>
              </a:ln>
            </p:spPr>
            <p:txBody>
              <a:bodyPr/>
              <a:lstStyle/>
              <a:p>
                <a:endParaRPr lang="en-US"/>
              </a:p>
            </p:txBody>
          </p:sp>
          <p:sp>
            <p:nvSpPr>
              <p:cNvPr id="58" name="Freeform 1191"/>
              <p:cNvSpPr>
                <a:spLocks/>
              </p:cNvSpPr>
              <p:nvPr/>
            </p:nvSpPr>
            <p:spPr bwMode="auto">
              <a:xfrm>
                <a:off x="1160" y="3449"/>
                <a:ext cx="373" cy="247"/>
              </a:xfrm>
              <a:custGeom>
                <a:avLst/>
                <a:gdLst>
                  <a:gd name="T0" fmla="*/ 373 w 373"/>
                  <a:gd name="T1" fmla="*/ 247 h 247"/>
                  <a:gd name="T2" fmla="*/ 349 w 373"/>
                  <a:gd name="T3" fmla="*/ 227 h 247"/>
                  <a:gd name="T4" fmla="*/ 346 w 373"/>
                  <a:gd name="T5" fmla="*/ 204 h 247"/>
                  <a:gd name="T6" fmla="*/ 346 w 373"/>
                  <a:gd name="T7" fmla="*/ 110 h 247"/>
                  <a:gd name="T8" fmla="*/ 321 w 373"/>
                  <a:gd name="T9" fmla="*/ 42 h 247"/>
                  <a:gd name="T10" fmla="*/ 271 w 373"/>
                  <a:gd name="T11" fmla="*/ 6 h 247"/>
                  <a:gd name="T12" fmla="*/ 239 w 373"/>
                  <a:gd name="T13" fmla="*/ 0 h 247"/>
                  <a:gd name="T14" fmla="*/ 269 w 373"/>
                  <a:gd name="T15" fmla="*/ 14 h 247"/>
                  <a:gd name="T16" fmla="*/ 280 w 373"/>
                  <a:gd name="T17" fmla="*/ 40 h 247"/>
                  <a:gd name="T18" fmla="*/ 280 w 373"/>
                  <a:gd name="T19" fmla="*/ 54 h 247"/>
                  <a:gd name="T20" fmla="*/ 229 w 373"/>
                  <a:gd name="T21" fmla="*/ 44 h 247"/>
                  <a:gd name="T22" fmla="*/ 161 w 373"/>
                  <a:gd name="T23" fmla="*/ 44 h 247"/>
                  <a:gd name="T24" fmla="*/ 72 w 373"/>
                  <a:gd name="T25" fmla="*/ 66 h 247"/>
                  <a:gd name="T26" fmla="*/ 36 w 373"/>
                  <a:gd name="T27" fmla="*/ 94 h 247"/>
                  <a:gd name="T28" fmla="*/ 76 w 373"/>
                  <a:gd name="T29" fmla="*/ 68 h 247"/>
                  <a:gd name="T30" fmla="*/ 144 w 373"/>
                  <a:gd name="T31" fmla="*/ 55 h 247"/>
                  <a:gd name="T32" fmla="*/ 170 w 373"/>
                  <a:gd name="T33" fmla="*/ 55 h 247"/>
                  <a:gd name="T34" fmla="*/ 184 w 373"/>
                  <a:gd name="T35" fmla="*/ 68 h 247"/>
                  <a:gd name="T36" fmla="*/ 184 w 373"/>
                  <a:gd name="T37" fmla="*/ 83 h 247"/>
                  <a:gd name="T38" fmla="*/ 169 w 373"/>
                  <a:gd name="T39" fmla="*/ 99 h 247"/>
                  <a:gd name="T40" fmla="*/ 45 w 373"/>
                  <a:gd name="T41" fmla="*/ 125 h 247"/>
                  <a:gd name="T42" fmla="*/ 24 w 373"/>
                  <a:gd name="T43" fmla="*/ 134 h 247"/>
                  <a:gd name="T44" fmla="*/ 94 w 373"/>
                  <a:gd name="T45" fmla="*/ 126 h 247"/>
                  <a:gd name="T46" fmla="*/ 94 w 373"/>
                  <a:gd name="T47" fmla="*/ 139 h 247"/>
                  <a:gd name="T48" fmla="*/ 155 w 373"/>
                  <a:gd name="T49" fmla="*/ 153 h 247"/>
                  <a:gd name="T50" fmla="*/ 19 w 373"/>
                  <a:gd name="T51" fmla="*/ 181 h 247"/>
                  <a:gd name="T52" fmla="*/ 21 w 373"/>
                  <a:gd name="T53" fmla="*/ 188 h 247"/>
                  <a:gd name="T54" fmla="*/ 0 w 373"/>
                  <a:gd name="T55" fmla="*/ 197 h 247"/>
                  <a:gd name="T56" fmla="*/ 40 w 373"/>
                  <a:gd name="T57" fmla="*/ 197 h 247"/>
                  <a:gd name="T58" fmla="*/ 143 w 373"/>
                  <a:gd name="T59" fmla="*/ 177 h 247"/>
                  <a:gd name="T60" fmla="*/ 132 w 373"/>
                  <a:gd name="T61" fmla="*/ 190 h 247"/>
                  <a:gd name="T62" fmla="*/ 3 w 373"/>
                  <a:gd name="T63" fmla="*/ 225 h 247"/>
                  <a:gd name="T64" fmla="*/ 14 w 373"/>
                  <a:gd name="T65" fmla="*/ 236 h 247"/>
                  <a:gd name="T66" fmla="*/ 14 w 373"/>
                  <a:gd name="T67" fmla="*/ 247 h 247"/>
                  <a:gd name="T68" fmla="*/ 373 w 373"/>
                  <a:gd name="T69" fmla="*/ 247 h 24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73"/>
                  <a:gd name="T106" fmla="*/ 0 h 247"/>
                  <a:gd name="T107" fmla="*/ 373 w 373"/>
                  <a:gd name="T108" fmla="*/ 247 h 24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73" h="247">
                    <a:moveTo>
                      <a:pt x="373" y="247"/>
                    </a:moveTo>
                    <a:lnTo>
                      <a:pt x="349" y="227"/>
                    </a:lnTo>
                    <a:lnTo>
                      <a:pt x="346" y="204"/>
                    </a:lnTo>
                    <a:lnTo>
                      <a:pt x="346" y="110"/>
                    </a:lnTo>
                    <a:lnTo>
                      <a:pt x="321" y="42"/>
                    </a:lnTo>
                    <a:lnTo>
                      <a:pt x="271" y="6"/>
                    </a:lnTo>
                    <a:lnTo>
                      <a:pt x="239" y="0"/>
                    </a:lnTo>
                    <a:lnTo>
                      <a:pt x="269" y="14"/>
                    </a:lnTo>
                    <a:lnTo>
                      <a:pt x="280" y="40"/>
                    </a:lnTo>
                    <a:lnTo>
                      <a:pt x="280" y="54"/>
                    </a:lnTo>
                    <a:lnTo>
                      <a:pt x="229" y="44"/>
                    </a:lnTo>
                    <a:lnTo>
                      <a:pt x="161" y="44"/>
                    </a:lnTo>
                    <a:lnTo>
                      <a:pt x="72" y="66"/>
                    </a:lnTo>
                    <a:lnTo>
                      <a:pt x="36" y="94"/>
                    </a:lnTo>
                    <a:lnTo>
                      <a:pt x="76" y="68"/>
                    </a:lnTo>
                    <a:lnTo>
                      <a:pt x="144" y="55"/>
                    </a:lnTo>
                    <a:lnTo>
                      <a:pt x="170" y="55"/>
                    </a:lnTo>
                    <a:lnTo>
                      <a:pt x="184" y="68"/>
                    </a:lnTo>
                    <a:lnTo>
                      <a:pt x="184" y="83"/>
                    </a:lnTo>
                    <a:lnTo>
                      <a:pt x="169" y="99"/>
                    </a:lnTo>
                    <a:lnTo>
                      <a:pt x="45" y="125"/>
                    </a:lnTo>
                    <a:lnTo>
                      <a:pt x="24" y="134"/>
                    </a:lnTo>
                    <a:lnTo>
                      <a:pt x="94" y="126"/>
                    </a:lnTo>
                    <a:lnTo>
                      <a:pt x="94" y="139"/>
                    </a:lnTo>
                    <a:lnTo>
                      <a:pt x="155" y="153"/>
                    </a:lnTo>
                    <a:lnTo>
                      <a:pt x="19" y="181"/>
                    </a:lnTo>
                    <a:lnTo>
                      <a:pt x="21" y="188"/>
                    </a:lnTo>
                    <a:lnTo>
                      <a:pt x="0" y="197"/>
                    </a:lnTo>
                    <a:lnTo>
                      <a:pt x="40" y="197"/>
                    </a:lnTo>
                    <a:lnTo>
                      <a:pt x="143" y="177"/>
                    </a:lnTo>
                    <a:lnTo>
                      <a:pt x="132" y="190"/>
                    </a:lnTo>
                    <a:lnTo>
                      <a:pt x="3" y="225"/>
                    </a:lnTo>
                    <a:lnTo>
                      <a:pt x="14" y="236"/>
                    </a:lnTo>
                    <a:lnTo>
                      <a:pt x="14" y="247"/>
                    </a:lnTo>
                    <a:lnTo>
                      <a:pt x="373" y="247"/>
                    </a:lnTo>
                    <a:close/>
                  </a:path>
                </a:pathLst>
              </a:custGeom>
              <a:solidFill>
                <a:srgbClr val="000000"/>
              </a:solidFill>
              <a:ln w="0">
                <a:solidFill>
                  <a:srgbClr val="000000"/>
                </a:solidFill>
                <a:prstDash val="solid"/>
                <a:round/>
                <a:headEnd/>
                <a:tailEnd/>
              </a:ln>
            </p:spPr>
            <p:txBody>
              <a:bodyPr/>
              <a:lstStyle/>
              <a:p>
                <a:endParaRPr lang="en-US"/>
              </a:p>
            </p:txBody>
          </p:sp>
          <p:sp>
            <p:nvSpPr>
              <p:cNvPr id="59" name="Freeform 1192"/>
              <p:cNvSpPr>
                <a:spLocks/>
              </p:cNvSpPr>
              <p:nvPr/>
            </p:nvSpPr>
            <p:spPr bwMode="auto">
              <a:xfrm>
                <a:off x="1046" y="3557"/>
                <a:ext cx="131" cy="139"/>
              </a:xfrm>
              <a:custGeom>
                <a:avLst/>
                <a:gdLst>
                  <a:gd name="T0" fmla="*/ 131 w 131"/>
                  <a:gd name="T1" fmla="*/ 0 h 139"/>
                  <a:gd name="T2" fmla="*/ 71 w 131"/>
                  <a:gd name="T3" fmla="*/ 74 h 139"/>
                  <a:gd name="T4" fmla="*/ 97 w 131"/>
                  <a:gd name="T5" fmla="*/ 89 h 139"/>
                  <a:gd name="T6" fmla="*/ 61 w 131"/>
                  <a:gd name="T7" fmla="*/ 91 h 139"/>
                  <a:gd name="T8" fmla="*/ 15 w 131"/>
                  <a:gd name="T9" fmla="*/ 139 h 139"/>
                  <a:gd name="T10" fmla="*/ 0 w 131"/>
                  <a:gd name="T11" fmla="*/ 139 h 139"/>
                  <a:gd name="T12" fmla="*/ 67 w 131"/>
                  <a:gd name="T13" fmla="*/ 62 h 139"/>
                  <a:gd name="T14" fmla="*/ 114 w 131"/>
                  <a:gd name="T15" fmla="*/ 17 h 139"/>
                  <a:gd name="T16" fmla="*/ 131 w 131"/>
                  <a:gd name="T17" fmla="*/ 0 h 13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31"/>
                  <a:gd name="T28" fmla="*/ 0 h 139"/>
                  <a:gd name="T29" fmla="*/ 131 w 131"/>
                  <a:gd name="T30" fmla="*/ 139 h 13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31" h="139">
                    <a:moveTo>
                      <a:pt x="131" y="0"/>
                    </a:moveTo>
                    <a:lnTo>
                      <a:pt x="71" y="74"/>
                    </a:lnTo>
                    <a:lnTo>
                      <a:pt x="97" y="89"/>
                    </a:lnTo>
                    <a:lnTo>
                      <a:pt x="61" y="91"/>
                    </a:lnTo>
                    <a:lnTo>
                      <a:pt x="15" y="139"/>
                    </a:lnTo>
                    <a:lnTo>
                      <a:pt x="0" y="139"/>
                    </a:lnTo>
                    <a:lnTo>
                      <a:pt x="67" y="62"/>
                    </a:lnTo>
                    <a:lnTo>
                      <a:pt x="114" y="17"/>
                    </a:lnTo>
                    <a:lnTo>
                      <a:pt x="131" y="0"/>
                    </a:lnTo>
                    <a:close/>
                  </a:path>
                </a:pathLst>
              </a:custGeom>
              <a:solidFill>
                <a:srgbClr val="000000"/>
              </a:solidFill>
              <a:ln w="0">
                <a:solidFill>
                  <a:srgbClr val="000000"/>
                </a:solidFill>
                <a:prstDash val="solid"/>
                <a:round/>
                <a:headEnd/>
                <a:tailEnd/>
              </a:ln>
            </p:spPr>
            <p:txBody>
              <a:bodyPr/>
              <a:lstStyle/>
              <a:p>
                <a:endParaRPr lang="en-US"/>
              </a:p>
            </p:txBody>
          </p:sp>
          <p:sp>
            <p:nvSpPr>
              <p:cNvPr id="60" name="Freeform 1193"/>
              <p:cNvSpPr>
                <a:spLocks/>
              </p:cNvSpPr>
              <p:nvPr/>
            </p:nvSpPr>
            <p:spPr bwMode="auto">
              <a:xfrm>
                <a:off x="1150" y="3266"/>
                <a:ext cx="109" cy="122"/>
              </a:xfrm>
              <a:custGeom>
                <a:avLst/>
                <a:gdLst>
                  <a:gd name="T0" fmla="*/ 46 w 109"/>
                  <a:gd name="T1" fmla="*/ 5 h 122"/>
                  <a:gd name="T2" fmla="*/ 24 w 109"/>
                  <a:gd name="T3" fmla="*/ 18 h 122"/>
                  <a:gd name="T4" fmla="*/ 10 w 109"/>
                  <a:gd name="T5" fmla="*/ 29 h 122"/>
                  <a:gd name="T6" fmla="*/ 10 w 109"/>
                  <a:gd name="T7" fmla="*/ 38 h 122"/>
                  <a:gd name="T8" fmla="*/ 15 w 109"/>
                  <a:gd name="T9" fmla="*/ 59 h 122"/>
                  <a:gd name="T10" fmla="*/ 11 w 109"/>
                  <a:gd name="T11" fmla="*/ 82 h 122"/>
                  <a:gd name="T12" fmla="*/ 11 w 109"/>
                  <a:gd name="T13" fmla="*/ 94 h 122"/>
                  <a:gd name="T14" fmla="*/ 20 w 109"/>
                  <a:gd name="T15" fmla="*/ 109 h 122"/>
                  <a:gd name="T16" fmla="*/ 38 w 109"/>
                  <a:gd name="T17" fmla="*/ 117 h 122"/>
                  <a:gd name="T18" fmla="*/ 71 w 109"/>
                  <a:gd name="T19" fmla="*/ 117 h 122"/>
                  <a:gd name="T20" fmla="*/ 109 w 109"/>
                  <a:gd name="T21" fmla="*/ 109 h 122"/>
                  <a:gd name="T22" fmla="*/ 71 w 109"/>
                  <a:gd name="T23" fmla="*/ 120 h 122"/>
                  <a:gd name="T24" fmla="*/ 40 w 109"/>
                  <a:gd name="T25" fmla="*/ 122 h 122"/>
                  <a:gd name="T26" fmla="*/ 18 w 109"/>
                  <a:gd name="T27" fmla="*/ 115 h 122"/>
                  <a:gd name="T28" fmla="*/ 8 w 109"/>
                  <a:gd name="T29" fmla="*/ 105 h 122"/>
                  <a:gd name="T30" fmla="*/ 4 w 109"/>
                  <a:gd name="T31" fmla="*/ 90 h 122"/>
                  <a:gd name="T32" fmla="*/ 4 w 109"/>
                  <a:gd name="T33" fmla="*/ 72 h 122"/>
                  <a:gd name="T34" fmla="*/ 0 w 109"/>
                  <a:gd name="T35" fmla="*/ 55 h 122"/>
                  <a:gd name="T36" fmla="*/ 0 w 109"/>
                  <a:gd name="T37" fmla="*/ 38 h 122"/>
                  <a:gd name="T38" fmla="*/ 4 w 109"/>
                  <a:gd name="T39" fmla="*/ 25 h 122"/>
                  <a:gd name="T40" fmla="*/ 13 w 109"/>
                  <a:gd name="T41" fmla="*/ 14 h 122"/>
                  <a:gd name="T42" fmla="*/ 46 w 109"/>
                  <a:gd name="T43" fmla="*/ 0 h 122"/>
                  <a:gd name="T44" fmla="*/ 46 w 109"/>
                  <a:gd name="T45" fmla="*/ 5 h 12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09"/>
                  <a:gd name="T70" fmla="*/ 0 h 122"/>
                  <a:gd name="T71" fmla="*/ 109 w 109"/>
                  <a:gd name="T72" fmla="*/ 122 h 12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09" h="122">
                    <a:moveTo>
                      <a:pt x="46" y="5"/>
                    </a:moveTo>
                    <a:lnTo>
                      <a:pt x="24" y="18"/>
                    </a:lnTo>
                    <a:lnTo>
                      <a:pt x="10" y="29"/>
                    </a:lnTo>
                    <a:lnTo>
                      <a:pt x="10" y="38"/>
                    </a:lnTo>
                    <a:lnTo>
                      <a:pt x="15" y="59"/>
                    </a:lnTo>
                    <a:lnTo>
                      <a:pt x="11" y="82"/>
                    </a:lnTo>
                    <a:lnTo>
                      <a:pt x="11" y="94"/>
                    </a:lnTo>
                    <a:lnTo>
                      <a:pt x="20" y="109"/>
                    </a:lnTo>
                    <a:lnTo>
                      <a:pt x="38" y="117"/>
                    </a:lnTo>
                    <a:lnTo>
                      <a:pt x="71" y="117"/>
                    </a:lnTo>
                    <a:lnTo>
                      <a:pt x="109" y="109"/>
                    </a:lnTo>
                    <a:lnTo>
                      <a:pt x="71" y="120"/>
                    </a:lnTo>
                    <a:lnTo>
                      <a:pt x="40" y="122"/>
                    </a:lnTo>
                    <a:lnTo>
                      <a:pt x="18" y="115"/>
                    </a:lnTo>
                    <a:lnTo>
                      <a:pt x="8" y="105"/>
                    </a:lnTo>
                    <a:lnTo>
                      <a:pt x="4" y="90"/>
                    </a:lnTo>
                    <a:lnTo>
                      <a:pt x="4" y="72"/>
                    </a:lnTo>
                    <a:lnTo>
                      <a:pt x="0" y="55"/>
                    </a:lnTo>
                    <a:lnTo>
                      <a:pt x="0" y="38"/>
                    </a:lnTo>
                    <a:lnTo>
                      <a:pt x="4" y="25"/>
                    </a:lnTo>
                    <a:lnTo>
                      <a:pt x="13" y="14"/>
                    </a:lnTo>
                    <a:lnTo>
                      <a:pt x="46" y="0"/>
                    </a:lnTo>
                    <a:lnTo>
                      <a:pt x="46" y="5"/>
                    </a:lnTo>
                    <a:close/>
                  </a:path>
                </a:pathLst>
              </a:custGeom>
              <a:solidFill>
                <a:srgbClr val="000000"/>
              </a:solidFill>
              <a:ln w="0">
                <a:solidFill>
                  <a:srgbClr val="000000"/>
                </a:solidFill>
                <a:prstDash val="solid"/>
                <a:round/>
                <a:headEnd/>
                <a:tailEnd/>
              </a:ln>
            </p:spPr>
            <p:txBody>
              <a:bodyPr/>
              <a:lstStyle/>
              <a:p>
                <a:endParaRPr lang="en-US"/>
              </a:p>
            </p:txBody>
          </p:sp>
          <p:sp>
            <p:nvSpPr>
              <p:cNvPr id="61" name="Freeform 1194"/>
              <p:cNvSpPr>
                <a:spLocks/>
              </p:cNvSpPr>
              <p:nvPr/>
            </p:nvSpPr>
            <p:spPr bwMode="auto">
              <a:xfrm>
                <a:off x="642" y="3420"/>
                <a:ext cx="415" cy="276"/>
              </a:xfrm>
              <a:custGeom>
                <a:avLst/>
                <a:gdLst>
                  <a:gd name="T0" fmla="*/ 278 w 415"/>
                  <a:gd name="T1" fmla="*/ 276 h 276"/>
                  <a:gd name="T2" fmla="*/ 286 w 415"/>
                  <a:gd name="T3" fmla="*/ 215 h 276"/>
                  <a:gd name="T4" fmla="*/ 415 w 415"/>
                  <a:gd name="T5" fmla="*/ 0 h 276"/>
                  <a:gd name="T6" fmla="*/ 349 w 415"/>
                  <a:gd name="T7" fmla="*/ 99 h 276"/>
                  <a:gd name="T8" fmla="*/ 349 w 415"/>
                  <a:gd name="T9" fmla="*/ 48 h 276"/>
                  <a:gd name="T10" fmla="*/ 338 w 415"/>
                  <a:gd name="T11" fmla="*/ 68 h 276"/>
                  <a:gd name="T12" fmla="*/ 327 w 415"/>
                  <a:gd name="T13" fmla="*/ 131 h 276"/>
                  <a:gd name="T14" fmla="*/ 291 w 415"/>
                  <a:gd name="T15" fmla="*/ 186 h 276"/>
                  <a:gd name="T16" fmla="*/ 280 w 415"/>
                  <a:gd name="T17" fmla="*/ 133 h 276"/>
                  <a:gd name="T18" fmla="*/ 259 w 415"/>
                  <a:gd name="T19" fmla="*/ 102 h 276"/>
                  <a:gd name="T20" fmla="*/ 259 w 415"/>
                  <a:gd name="T21" fmla="*/ 143 h 276"/>
                  <a:gd name="T22" fmla="*/ 269 w 415"/>
                  <a:gd name="T23" fmla="*/ 203 h 276"/>
                  <a:gd name="T24" fmla="*/ 170 w 415"/>
                  <a:gd name="T25" fmla="*/ 130 h 276"/>
                  <a:gd name="T26" fmla="*/ 170 w 415"/>
                  <a:gd name="T27" fmla="*/ 154 h 276"/>
                  <a:gd name="T28" fmla="*/ 215 w 415"/>
                  <a:gd name="T29" fmla="*/ 227 h 276"/>
                  <a:gd name="T30" fmla="*/ 155 w 415"/>
                  <a:gd name="T31" fmla="*/ 203 h 276"/>
                  <a:gd name="T32" fmla="*/ 97 w 415"/>
                  <a:gd name="T33" fmla="*/ 203 h 276"/>
                  <a:gd name="T34" fmla="*/ 0 w 415"/>
                  <a:gd name="T35" fmla="*/ 179 h 276"/>
                  <a:gd name="T36" fmla="*/ 81 w 415"/>
                  <a:gd name="T37" fmla="*/ 224 h 276"/>
                  <a:gd name="T38" fmla="*/ 147 w 415"/>
                  <a:gd name="T39" fmla="*/ 240 h 276"/>
                  <a:gd name="T40" fmla="*/ 157 w 415"/>
                  <a:gd name="T41" fmla="*/ 251 h 276"/>
                  <a:gd name="T42" fmla="*/ 119 w 415"/>
                  <a:gd name="T43" fmla="*/ 276 h 276"/>
                  <a:gd name="T44" fmla="*/ 278 w 415"/>
                  <a:gd name="T45" fmla="*/ 276 h 27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415"/>
                  <a:gd name="T70" fmla="*/ 0 h 276"/>
                  <a:gd name="T71" fmla="*/ 415 w 415"/>
                  <a:gd name="T72" fmla="*/ 276 h 27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415" h="276">
                    <a:moveTo>
                      <a:pt x="278" y="276"/>
                    </a:moveTo>
                    <a:lnTo>
                      <a:pt x="286" y="215"/>
                    </a:lnTo>
                    <a:lnTo>
                      <a:pt x="415" y="0"/>
                    </a:lnTo>
                    <a:lnTo>
                      <a:pt x="349" y="99"/>
                    </a:lnTo>
                    <a:lnTo>
                      <a:pt x="349" y="48"/>
                    </a:lnTo>
                    <a:lnTo>
                      <a:pt x="338" y="68"/>
                    </a:lnTo>
                    <a:lnTo>
                      <a:pt x="327" y="131"/>
                    </a:lnTo>
                    <a:lnTo>
                      <a:pt x="291" y="186"/>
                    </a:lnTo>
                    <a:lnTo>
                      <a:pt x="280" y="133"/>
                    </a:lnTo>
                    <a:lnTo>
                      <a:pt x="259" y="102"/>
                    </a:lnTo>
                    <a:lnTo>
                      <a:pt x="259" y="143"/>
                    </a:lnTo>
                    <a:lnTo>
                      <a:pt x="269" y="203"/>
                    </a:lnTo>
                    <a:lnTo>
                      <a:pt x="170" y="130"/>
                    </a:lnTo>
                    <a:lnTo>
                      <a:pt x="170" y="154"/>
                    </a:lnTo>
                    <a:lnTo>
                      <a:pt x="215" y="227"/>
                    </a:lnTo>
                    <a:lnTo>
                      <a:pt x="155" y="203"/>
                    </a:lnTo>
                    <a:lnTo>
                      <a:pt x="97" y="203"/>
                    </a:lnTo>
                    <a:lnTo>
                      <a:pt x="0" y="179"/>
                    </a:lnTo>
                    <a:lnTo>
                      <a:pt x="81" y="224"/>
                    </a:lnTo>
                    <a:lnTo>
                      <a:pt x="147" y="240"/>
                    </a:lnTo>
                    <a:lnTo>
                      <a:pt x="157" y="251"/>
                    </a:lnTo>
                    <a:lnTo>
                      <a:pt x="119" y="276"/>
                    </a:lnTo>
                    <a:lnTo>
                      <a:pt x="278" y="276"/>
                    </a:lnTo>
                    <a:close/>
                  </a:path>
                </a:pathLst>
              </a:custGeom>
              <a:solidFill>
                <a:srgbClr val="000000"/>
              </a:solidFill>
              <a:ln w="0">
                <a:solidFill>
                  <a:srgbClr val="000000"/>
                </a:solidFill>
                <a:prstDash val="solid"/>
                <a:round/>
                <a:headEnd/>
                <a:tailEnd/>
              </a:ln>
            </p:spPr>
            <p:txBody>
              <a:bodyPr/>
              <a:lstStyle/>
              <a:p>
                <a:endParaRPr lang="en-US"/>
              </a:p>
            </p:txBody>
          </p:sp>
          <p:sp>
            <p:nvSpPr>
              <p:cNvPr id="62" name="Freeform 1195"/>
              <p:cNvSpPr>
                <a:spLocks/>
              </p:cNvSpPr>
              <p:nvPr/>
            </p:nvSpPr>
            <p:spPr bwMode="auto">
              <a:xfrm>
                <a:off x="507" y="3285"/>
                <a:ext cx="226" cy="411"/>
              </a:xfrm>
              <a:custGeom>
                <a:avLst/>
                <a:gdLst>
                  <a:gd name="T0" fmla="*/ 226 w 226"/>
                  <a:gd name="T1" fmla="*/ 411 h 411"/>
                  <a:gd name="T2" fmla="*/ 181 w 226"/>
                  <a:gd name="T3" fmla="*/ 395 h 411"/>
                  <a:gd name="T4" fmla="*/ 125 w 226"/>
                  <a:gd name="T5" fmla="*/ 357 h 411"/>
                  <a:gd name="T6" fmla="*/ 44 w 226"/>
                  <a:gd name="T7" fmla="*/ 153 h 411"/>
                  <a:gd name="T8" fmla="*/ 37 w 226"/>
                  <a:gd name="T9" fmla="*/ 85 h 411"/>
                  <a:gd name="T10" fmla="*/ 0 w 226"/>
                  <a:gd name="T11" fmla="*/ 0 h 411"/>
                  <a:gd name="T12" fmla="*/ 9 w 226"/>
                  <a:gd name="T13" fmla="*/ 42 h 411"/>
                  <a:gd name="T14" fmla="*/ 30 w 226"/>
                  <a:gd name="T15" fmla="*/ 91 h 411"/>
                  <a:gd name="T16" fmla="*/ 37 w 226"/>
                  <a:gd name="T17" fmla="*/ 155 h 411"/>
                  <a:gd name="T18" fmla="*/ 138 w 226"/>
                  <a:gd name="T19" fmla="*/ 411 h 411"/>
                  <a:gd name="T20" fmla="*/ 226 w 226"/>
                  <a:gd name="T21" fmla="*/ 411 h 41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26"/>
                  <a:gd name="T34" fmla="*/ 0 h 411"/>
                  <a:gd name="T35" fmla="*/ 226 w 226"/>
                  <a:gd name="T36" fmla="*/ 411 h 41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26" h="411">
                    <a:moveTo>
                      <a:pt x="226" y="411"/>
                    </a:moveTo>
                    <a:lnTo>
                      <a:pt x="181" y="395"/>
                    </a:lnTo>
                    <a:lnTo>
                      <a:pt x="125" y="357"/>
                    </a:lnTo>
                    <a:lnTo>
                      <a:pt x="44" y="153"/>
                    </a:lnTo>
                    <a:lnTo>
                      <a:pt x="37" y="85"/>
                    </a:lnTo>
                    <a:lnTo>
                      <a:pt x="0" y="0"/>
                    </a:lnTo>
                    <a:lnTo>
                      <a:pt x="9" y="42"/>
                    </a:lnTo>
                    <a:lnTo>
                      <a:pt x="30" y="91"/>
                    </a:lnTo>
                    <a:lnTo>
                      <a:pt x="37" y="155"/>
                    </a:lnTo>
                    <a:lnTo>
                      <a:pt x="138" y="411"/>
                    </a:lnTo>
                    <a:lnTo>
                      <a:pt x="226" y="411"/>
                    </a:lnTo>
                    <a:close/>
                  </a:path>
                </a:pathLst>
              </a:custGeom>
              <a:solidFill>
                <a:srgbClr val="000000"/>
              </a:solidFill>
              <a:ln w="0">
                <a:solidFill>
                  <a:srgbClr val="000000"/>
                </a:solidFill>
                <a:prstDash val="solid"/>
                <a:round/>
                <a:headEnd/>
                <a:tailEnd/>
              </a:ln>
            </p:spPr>
            <p:txBody>
              <a:bodyPr/>
              <a:lstStyle/>
              <a:p>
                <a:endParaRPr lang="en-US"/>
              </a:p>
            </p:txBody>
          </p:sp>
          <p:sp>
            <p:nvSpPr>
              <p:cNvPr id="63" name="Freeform 1196"/>
              <p:cNvSpPr>
                <a:spLocks/>
              </p:cNvSpPr>
              <p:nvPr/>
            </p:nvSpPr>
            <p:spPr bwMode="auto">
              <a:xfrm>
                <a:off x="395" y="3156"/>
                <a:ext cx="111" cy="120"/>
              </a:xfrm>
              <a:custGeom>
                <a:avLst/>
                <a:gdLst>
                  <a:gd name="T0" fmla="*/ 111 w 111"/>
                  <a:gd name="T1" fmla="*/ 120 h 120"/>
                  <a:gd name="T2" fmla="*/ 91 w 111"/>
                  <a:gd name="T3" fmla="*/ 90 h 120"/>
                  <a:gd name="T4" fmla="*/ 74 w 111"/>
                  <a:gd name="T5" fmla="*/ 47 h 120"/>
                  <a:gd name="T6" fmla="*/ 41 w 111"/>
                  <a:gd name="T7" fmla="*/ 31 h 120"/>
                  <a:gd name="T8" fmla="*/ 0 w 111"/>
                  <a:gd name="T9" fmla="*/ 0 h 120"/>
                  <a:gd name="T10" fmla="*/ 33 w 111"/>
                  <a:gd name="T11" fmla="*/ 31 h 120"/>
                  <a:gd name="T12" fmla="*/ 70 w 111"/>
                  <a:gd name="T13" fmla="*/ 49 h 120"/>
                  <a:gd name="T14" fmla="*/ 87 w 111"/>
                  <a:gd name="T15" fmla="*/ 94 h 120"/>
                  <a:gd name="T16" fmla="*/ 111 w 111"/>
                  <a:gd name="T17" fmla="*/ 120 h 12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1"/>
                  <a:gd name="T28" fmla="*/ 0 h 120"/>
                  <a:gd name="T29" fmla="*/ 111 w 111"/>
                  <a:gd name="T30" fmla="*/ 120 h 12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1" h="120">
                    <a:moveTo>
                      <a:pt x="111" y="120"/>
                    </a:moveTo>
                    <a:lnTo>
                      <a:pt x="91" y="90"/>
                    </a:lnTo>
                    <a:lnTo>
                      <a:pt x="74" y="47"/>
                    </a:lnTo>
                    <a:lnTo>
                      <a:pt x="41" y="31"/>
                    </a:lnTo>
                    <a:lnTo>
                      <a:pt x="0" y="0"/>
                    </a:lnTo>
                    <a:lnTo>
                      <a:pt x="33" y="31"/>
                    </a:lnTo>
                    <a:lnTo>
                      <a:pt x="70" y="49"/>
                    </a:lnTo>
                    <a:lnTo>
                      <a:pt x="87" y="94"/>
                    </a:lnTo>
                    <a:lnTo>
                      <a:pt x="111" y="120"/>
                    </a:lnTo>
                    <a:close/>
                  </a:path>
                </a:pathLst>
              </a:custGeom>
              <a:solidFill>
                <a:srgbClr val="000000"/>
              </a:solidFill>
              <a:ln w="0">
                <a:solidFill>
                  <a:srgbClr val="000000"/>
                </a:solidFill>
                <a:prstDash val="solid"/>
                <a:round/>
                <a:headEnd/>
                <a:tailEnd/>
              </a:ln>
            </p:spPr>
            <p:txBody>
              <a:bodyPr/>
              <a:lstStyle/>
              <a:p>
                <a:endParaRPr lang="en-US"/>
              </a:p>
            </p:txBody>
          </p:sp>
          <p:sp>
            <p:nvSpPr>
              <p:cNvPr id="64" name="Freeform 1197"/>
              <p:cNvSpPr>
                <a:spLocks/>
              </p:cNvSpPr>
              <p:nvPr/>
            </p:nvSpPr>
            <p:spPr bwMode="auto">
              <a:xfrm>
                <a:off x="351" y="3143"/>
                <a:ext cx="94" cy="148"/>
              </a:xfrm>
              <a:custGeom>
                <a:avLst/>
                <a:gdLst>
                  <a:gd name="T0" fmla="*/ 43 w 94"/>
                  <a:gd name="T1" fmla="*/ 17 h 148"/>
                  <a:gd name="T2" fmla="*/ 38 w 94"/>
                  <a:gd name="T3" fmla="*/ 24 h 148"/>
                  <a:gd name="T4" fmla="*/ 38 w 94"/>
                  <a:gd name="T5" fmla="*/ 39 h 148"/>
                  <a:gd name="T6" fmla="*/ 51 w 94"/>
                  <a:gd name="T7" fmla="*/ 65 h 148"/>
                  <a:gd name="T8" fmla="*/ 71 w 94"/>
                  <a:gd name="T9" fmla="*/ 87 h 148"/>
                  <a:gd name="T10" fmla="*/ 83 w 94"/>
                  <a:gd name="T11" fmla="*/ 126 h 148"/>
                  <a:gd name="T12" fmla="*/ 74 w 94"/>
                  <a:gd name="T13" fmla="*/ 133 h 148"/>
                  <a:gd name="T14" fmla="*/ 59 w 94"/>
                  <a:gd name="T15" fmla="*/ 110 h 148"/>
                  <a:gd name="T16" fmla="*/ 32 w 94"/>
                  <a:gd name="T17" fmla="*/ 47 h 148"/>
                  <a:gd name="T18" fmla="*/ 26 w 94"/>
                  <a:gd name="T19" fmla="*/ 17 h 148"/>
                  <a:gd name="T20" fmla="*/ 12 w 94"/>
                  <a:gd name="T21" fmla="*/ 0 h 148"/>
                  <a:gd name="T22" fmla="*/ 0 w 94"/>
                  <a:gd name="T23" fmla="*/ 0 h 148"/>
                  <a:gd name="T24" fmla="*/ 12 w 94"/>
                  <a:gd name="T25" fmla="*/ 8 h 148"/>
                  <a:gd name="T26" fmla="*/ 21 w 94"/>
                  <a:gd name="T27" fmla="*/ 20 h 148"/>
                  <a:gd name="T28" fmla="*/ 30 w 94"/>
                  <a:gd name="T29" fmla="*/ 51 h 148"/>
                  <a:gd name="T30" fmla="*/ 57 w 94"/>
                  <a:gd name="T31" fmla="*/ 119 h 148"/>
                  <a:gd name="T32" fmla="*/ 85 w 94"/>
                  <a:gd name="T33" fmla="*/ 148 h 148"/>
                  <a:gd name="T34" fmla="*/ 94 w 94"/>
                  <a:gd name="T35" fmla="*/ 130 h 148"/>
                  <a:gd name="T36" fmla="*/ 85 w 94"/>
                  <a:gd name="T37" fmla="*/ 105 h 148"/>
                  <a:gd name="T38" fmla="*/ 85 w 94"/>
                  <a:gd name="T39" fmla="*/ 89 h 148"/>
                  <a:gd name="T40" fmla="*/ 73 w 94"/>
                  <a:gd name="T41" fmla="*/ 71 h 148"/>
                  <a:gd name="T42" fmla="*/ 62 w 94"/>
                  <a:gd name="T43" fmla="*/ 47 h 148"/>
                  <a:gd name="T44" fmla="*/ 53 w 94"/>
                  <a:gd name="T45" fmla="*/ 55 h 148"/>
                  <a:gd name="T46" fmla="*/ 40 w 94"/>
                  <a:gd name="T47" fmla="*/ 38 h 148"/>
                  <a:gd name="T48" fmla="*/ 40 w 94"/>
                  <a:gd name="T49" fmla="*/ 24 h 148"/>
                  <a:gd name="T50" fmla="*/ 43 w 94"/>
                  <a:gd name="T51" fmla="*/ 17 h 148"/>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94"/>
                  <a:gd name="T79" fmla="*/ 0 h 148"/>
                  <a:gd name="T80" fmla="*/ 94 w 94"/>
                  <a:gd name="T81" fmla="*/ 148 h 148"/>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94" h="148">
                    <a:moveTo>
                      <a:pt x="43" y="17"/>
                    </a:moveTo>
                    <a:lnTo>
                      <a:pt x="38" y="24"/>
                    </a:lnTo>
                    <a:lnTo>
                      <a:pt x="38" y="39"/>
                    </a:lnTo>
                    <a:lnTo>
                      <a:pt x="51" y="65"/>
                    </a:lnTo>
                    <a:lnTo>
                      <a:pt x="71" y="87"/>
                    </a:lnTo>
                    <a:lnTo>
                      <a:pt x="83" y="126"/>
                    </a:lnTo>
                    <a:lnTo>
                      <a:pt x="74" y="133"/>
                    </a:lnTo>
                    <a:lnTo>
                      <a:pt x="59" y="110"/>
                    </a:lnTo>
                    <a:lnTo>
                      <a:pt x="32" y="47"/>
                    </a:lnTo>
                    <a:lnTo>
                      <a:pt x="26" y="17"/>
                    </a:lnTo>
                    <a:lnTo>
                      <a:pt x="12" y="0"/>
                    </a:lnTo>
                    <a:lnTo>
                      <a:pt x="0" y="0"/>
                    </a:lnTo>
                    <a:lnTo>
                      <a:pt x="12" y="8"/>
                    </a:lnTo>
                    <a:lnTo>
                      <a:pt x="21" y="20"/>
                    </a:lnTo>
                    <a:lnTo>
                      <a:pt x="30" y="51"/>
                    </a:lnTo>
                    <a:lnTo>
                      <a:pt x="57" y="119"/>
                    </a:lnTo>
                    <a:lnTo>
                      <a:pt x="85" y="148"/>
                    </a:lnTo>
                    <a:lnTo>
                      <a:pt x="94" y="130"/>
                    </a:lnTo>
                    <a:lnTo>
                      <a:pt x="85" y="105"/>
                    </a:lnTo>
                    <a:lnTo>
                      <a:pt x="85" y="89"/>
                    </a:lnTo>
                    <a:lnTo>
                      <a:pt x="73" y="71"/>
                    </a:lnTo>
                    <a:lnTo>
                      <a:pt x="62" y="47"/>
                    </a:lnTo>
                    <a:lnTo>
                      <a:pt x="53" y="55"/>
                    </a:lnTo>
                    <a:lnTo>
                      <a:pt x="40" y="38"/>
                    </a:lnTo>
                    <a:lnTo>
                      <a:pt x="40" y="24"/>
                    </a:lnTo>
                    <a:lnTo>
                      <a:pt x="43" y="17"/>
                    </a:lnTo>
                    <a:close/>
                  </a:path>
                </a:pathLst>
              </a:custGeom>
              <a:solidFill>
                <a:srgbClr val="000000"/>
              </a:solidFill>
              <a:ln w="0">
                <a:solidFill>
                  <a:srgbClr val="000000"/>
                </a:solidFill>
                <a:prstDash val="solid"/>
                <a:round/>
                <a:headEnd/>
                <a:tailEnd/>
              </a:ln>
            </p:spPr>
            <p:txBody>
              <a:bodyPr/>
              <a:lstStyle/>
              <a:p>
                <a:endParaRPr lang="en-US"/>
              </a:p>
            </p:txBody>
          </p:sp>
          <p:sp>
            <p:nvSpPr>
              <p:cNvPr id="65" name="Freeform 1198"/>
              <p:cNvSpPr>
                <a:spLocks/>
              </p:cNvSpPr>
              <p:nvPr/>
            </p:nvSpPr>
            <p:spPr bwMode="auto">
              <a:xfrm>
                <a:off x="823" y="3314"/>
                <a:ext cx="318" cy="137"/>
              </a:xfrm>
              <a:custGeom>
                <a:avLst/>
                <a:gdLst>
                  <a:gd name="T0" fmla="*/ 318 w 318"/>
                  <a:gd name="T1" fmla="*/ 0 h 137"/>
                  <a:gd name="T2" fmla="*/ 279 w 318"/>
                  <a:gd name="T3" fmla="*/ 20 h 137"/>
                  <a:gd name="T4" fmla="*/ 245 w 318"/>
                  <a:gd name="T5" fmla="*/ 20 h 137"/>
                  <a:gd name="T6" fmla="*/ 202 w 318"/>
                  <a:gd name="T7" fmla="*/ 40 h 137"/>
                  <a:gd name="T8" fmla="*/ 193 w 318"/>
                  <a:gd name="T9" fmla="*/ 62 h 137"/>
                  <a:gd name="T10" fmla="*/ 144 w 318"/>
                  <a:gd name="T11" fmla="*/ 62 h 137"/>
                  <a:gd name="T12" fmla="*/ 120 w 318"/>
                  <a:gd name="T13" fmla="*/ 88 h 137"/>
                  <a:gd name="T14" fmla="*/ 37 w 318"/>
                  <a:gd name="T15" fmla="*/ 137 h 137"/>
                  <a:gd name="T16" fmla="*/ 0 w 318"/>
                  <a:gd name="T17" fmla="*/ 137 h 137"/>
                  <a:gd name="T18" fmla="*/ 118 w 318"/>
                  <a:gd name="T19" fmla="*/ 83 h 137"/>
                  <a:gd name="T20" fmla="*/ 140 w 318"/>
                  <a:gd name="T21" fmla="*/ 61 h 137"/>
                  <a:gd name="T22" fmla="*/ 178 w 318"/>
                  <a:gd name="T23" fmla="*/ 61 h 137"/>
                  <a:gd name="T24" fmla="*/ 199 w 318"/>
                  <a:gd name="T25" fmla="*/ 34 h 137"/>
                  <a:gd name="T26" fmla="*/ 249 w 318"/>
                  <a:gd name="T27" fmla="*/ 11 h 137"/>
                  <a:gd name="T28" fmla="*/ 290 w 318"/>
                  <a:gd name="T29" fmla="*/ 11 h 137"/>
                  <a:gd name="T30" fmla="*/ 318 w 318"/>
                  <a:gd name="T31" fmla="*/ 0 h 1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318"/>
                  <a:gd name="T49" fmla="*/ 0 h 137"/>
                  <a:gd name="T50" fmla="*/ 318 w 318"/>
                  <a:gd name="T51" fmla="*/ 137 h 1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318" h="137">
                    <a:moveTo>
                      <a:pt x="318" y="0"/>
                    </a:moveTo>
                    <a:lnTo>
                      <a:pt x="279" y="20"/>
                    </a:lnTo>
                    <a:lnTo>
                      <a:pt x="245" y="20"/>
                    </a:lnTo>
                    <a:lnTo>
                      <a:pt x="202" y="40"/>
                    </a:lnTo>
                    <a:lnTo>
                      <a:pt x="193" y="62"/>
                    </a:lnTo>
                    <a:lnTo>
                      <a:pt x="144" y="62"/>
                    </a:lnTo>
                    <a:lnTo>
                      <a:pt x="120" y="88"/>
                    </a:lnTo>
                    <a:lnTo>
                      <a:pt x="37" y="137"/>
                    </a:lnTo>
                    <a:lnTo>
                      <a:pt x="0" y="137"/>
                    </a:lnTo>
                    <a:lnTo>
                      <a:pt x="118" y="83"/>
                    </a:lnTo>
                    <a:lnTo>
                      <a:pt x="140" y="61"/>
                    </a:lnTo>
                    <a:lnTo>
                      <a:pt x="178" y="61"/>
                    </a:lnTo>
                    <a:lnTo>
                      <a:pt x="199" y="34"/>
                    </a:lnTo>
                    <a:lnTo>
                      <a:pt x="249" y="11"/>
                    </a:lnTo>
                    <a:lnTo>
                      <a:pt x="290" y="11"/>
                    </a:lnTo>
                    <a:lnTo>
                      <a:pt x="318" y="0"/>
                    </a:lnTo>
                    <a:close/>
                  </a:path>
                </a:pathLst>
              </a:custGeom>
              <a:solidFill>
                <a:srgbClr val="000000"/>
              </a:solidFill>
              <a:ln w="0">
                <a:solidFill>
                  <a:srgbClr val="000000"/>
                </a:solidFill>
                <a:prstDash val="solid"/>
                <a:round/>
                <a:headEnd/>
                <a:tailEnd/>
              </a:ln>
            </p:spPr>
            <p:txBody>
              <a:bodyPr/>
              <a:lstStyle/>
              <a:p>
                <a:endParaRPr lang="en-US"/>
              </a:p>
            </p:txBody>
          </p:sp>
          <p:sp>
            <p:nvSpPr>
              <p:cNvPr id="66" name="Freeform 1199"/>
              <p:cNvSpPr>
                <a:spLocks/>
              </p:cNvSpPr>
              <p:nvPr/>
            </p:nvSpPr>
            <p:spPr bwMode="auto">
              <a:xfrm>
                <a:off x="579" y="3451"/>
                <a:ext cx="236" cy="188"/>
              </a:xfrm>
              <a:custGeom>
                <a:avLst/>
                <a:gdLst>
                  <a:gd name="T0" fmla="*/ 236 w 236"/>
                  <a:gd name="T1" fmla="*/ 3 h 188"/>
                  <a:gd name="T2" fmla="*/ 131 w 236"/>
                  <a:gd name="T3" fmla="*/ 34 h 188"/>
                  <a:gd name="T4" fmla="*/ 115 w 236"/>
                  <a:gd name="T5" fmla="*/ 48 h 188"/>
                  <a:gd name="T6" fmla="*/ 78 w 236"/>
                  <a:gd name="T7" fmla="*/ 48 h 188"/>
                  <a:gd name="T8" fmla="*/ 61 w 236"/>
                  <a:gd name="T9" fmla="*/ 61 h 188"/>
                  <a:gd name="T10" fmla="*/ 61 w 236"/>
                  <a:gd name="T11" fmla="*/ 121 h 188"/>
                  <a:gd name="T12" fmla="*/ 53 w 236"/>
                  <a:gd name="T13" fmla="*/ 188 h 188"/>
                  <a:gd name="T14" fmla="*/ 53 w 236"/>
                  <a:gd name="T15" fmla="*/ 113 h 188"/>
                  <a:gd name="T16" fmla="*/ 25 w 236"/>
                  <a:gd name="T17" fmla="*/ 66 h 188"/>
                  <a:gd name="T18" fmla="*/ 1 w 236"/>
                  <a:gd name="T19" fmla="*/ 66 h 188"/>
                  <a:gd name="T20" fmla="*/ 0 w 236"/>
                  <a:gd name="T21" fmla="*/ 60 h 188"/>
                  <a:gd name="T22" fmla="*/ 25 w 236"/>
                  <a:gd name="T23" fmla="*/ 60 h 188"/>
                  <a:gd name="T24" fmla="*/ 44 w 236"/>
                  <a:gd name="T25" fmla="*/ 68 h 188"/>
                  <a:gd name="T26" fmla="*/ 86 w 236"/>
                  <a:gd name="T27" fmla="*/ 42 h 188"/>
                  <a:gd name="T28" fmla="*/ 118 w 236"/>
                  <a:gd name="T29" fmla="*/ 42 h 188"/>
                  <a:gd name="T30" fmla="*/ 145 w 236"/>
                  <a:gd name="T31" fmla="*/ 19 h 188"/>
                  <a:gd name="T32" fmla="*/ 212 w 236"/>
                  <a:gd name="T33" fmla="*/ 0 h 188"/>
                  <a:gd name="T34" fmla="*/ 236 w 236"/>
                  <a:gd name="T35" fmla="*/ 3 h 18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36"/>
                  <a:gd name="T55" fmla="*/ 0 h 188"/>
                  <a:gd name="T56" fmla="*/ 236 w 236"/>
                  <a:gd name="T57" fmla="*/ 188 h 18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36" h="188">
                    <a:moveTo>
                      <a:pt x="236" y="3"/>
                    </a:moveTo>
                    <a:lnTo>
                      <a:pt x="131" y="34"/>
                    </a:lnTo>
                    <a:lnTo>
                      <a:pt x="115" y="48"/>
                    </a:lnTo>
                    <a:lnTo>
                      <a:pt x="78" y="48"/>
                    </a:lnTo>
                    <a:lnTo>
                      <a:pt x="61" y="61"/>
                    </a:lnTo>
                    <a:lnTo>
                      <a:pt x="61" y="121"/>
                    </a:lnTo>
                    <a:lnTo>
                      <a:pt x="53" y="188"/>
                    </a:lnTo>
                    <a:lnTo>
                      <a:pt x="53" y="113"/>
                    </a:lnTo>
                    <a:lnTo>
                      <a:pt x="25" y="66"/>
                    </a:lnTo>
                    <a:lnTo>
                      <a:pt x="1" y="66"/>
                    </a:lnTo>
                    <a:lnTo>
                      <a:pt x="0" y="60"/>
                    </a:lnTo>
                    <a:lnTo>
                      <a:pt x="25" y="60"/>
                    </a:lnTo>
                    <a:lnTo>
                      <a:pt x="44" y="68"/>
                    </a:lnTo>
                    <a:lnTo>
                      <a:pt x="86" y="42"/>
                    </a:lnTo>
                    <a:lnTo>
                      <a:pt x="118" y="42"/>
                    </a:lnTo>
                    <a:lnTo>
                      <a:pt x="145" y="19"/>
                    </a:lnTo>
                    <a:lnTo>
                      <a:pt x="212" y="0"/>
                    </a:lnTo>
                    <a:lnTo>
                      <a:pt x="236" y="3"/>
                    </a:lnTo>
                    <a:close/>
                  </a:path>
                </a:pathLst>
              </a:custGeom>
              <a:solidFill>
                <a:srgbClr val="000000"/>
              </a:solidFill>
              <a:ln w="0">
                <a:solidFill>
                  <a:srgbClr val="000000"/>
                </a:solidFill>
                <a:prstDash val="solid"/>
                <a:round/>
                <a:headEnd/>
                <a:tailEnd/>
              </a:ln>
            </p:spPr>
            <p:txBody>
              <a:bodyPr/>
              <a:lstStyle/>
              <a:p>
                <a:endParaRPr lang="en-US"/>
              </a:p>
            </p:txBody>
          </p:sp>
          <p:sp>
            <p:nvSpPr>
              <p:cNvPr id="67" name="Freeform 1200"/>
              <p:cNvSpPr>
                <a:spLocks/>
              </p:cNvSpPr>
              <p:nvPr/>
            </p:nvSpPr>
            <p:spPr bwMode="auto">
              <a:xfrm>
                <a:off x="284" y="3198"/>
                <a:ext cx="290" cy="498"/>
              </a:xfrm>
              <a:custGeom>
                <a:avLst/>
                <a:gdLst>
                  <a:gd name="T0" fmla="*/ 290 w 290"/>
                  <a:gd name="T1" fmla="*/ 498 h 498"/>
                  <a:gd name="T2" fmla="*/ 226 w 290"/>
                  <a:gd name="T3" fmla="*/ 331 h 498"/>
                  <a:gd name="T4" fmla="*/ 226 w 290"/>
                  <a:gd name="T5" fmla="*/ 308 h 498"/>
                  <a:gd name="T6" fmla="*/ 211 w 290"/>
                  <a:gd name="T7" fmla="*/ 281 h 498"/>
                  <a:gd name="T8" fmla="*/ 211 w 290"/>
                  <a:gd name="T9" fmla="*/ 265 h 498"/>
                  <a:gd name="T10" fmla="*/ 219 w 290"/>
                  <a:gd name="T11" fmla="*/ 247 h 498"/>
                  <a:gd name="T12" fmla="*/ 187 w 290"/>
                  <a:gd name="T13" fmla="*/ 172 h 498"/>
                  <a:gd name="T14" fmla="*/ 194 w 290"/>
                  <a:gd name="T15" fmla="*/ 138 h 498"/>
                  <a:gd name="T16" fmla="*/ 164 w 290"/>
                  <a:gd name="T17" fmla="*/ 125 h 498"/>
                  <a:gd name="T18" fmla="*/ 149 w 290"/>
                  <a:gd name="T19" fmla="*/ 105 h 498"/>
                  <a:gd name="T20" fmla="*/ 136 w 290"/>
                  <a:gd name="T21" fmla="*/ 102 h 498"/>
                  <a:gd name="T22" fmla="*/ 124 w 290"/>
                  <a:gd name="T23" fmla="*/ 105 h 498"/>
                  <a:gd name="T24" fmla="*/ 90 w 290"/>
                  <a:gd name="T25" fmla="*/ 95 h 498"/>
                  <a:gd name="T26" fmla="*/ 75 w 290"/>
                  <a:gd name="T27" fmla="*/ 95 h 498"/>
                  <a:gd name="T28" fmla="*/ 52 w 290"/>
                  <a:gd name="T29" fmla="*/ 0 h 498"/>
                  <a:gd name="T30" fmla="*/ 71 w 290"/>
                  <a:gd name="T31" fmla="*/ 111 h 498"/>
                  <a:gd name="T32" fmla="*/ 54 w 290"/>
                  <a:gd name="T33" fmla="*/ 134 h 498"/>
                  <a:gd name="T34" fmla="*/ 36 w 290"/>
                  <a:gd name="T35" fmla="*/ 134 h 498"/>
                  <a:gd name="T36" fmla="*/ 30 w 290"/>
                  <a:gd name="T37" fmla="*/ 122 h 498"/>
                  <a:gd name="T38" fmla="*/ 25 w 290"/>
                  <a:gd name="T39" fmla="*/ 39 h 498"/>
                  <a:gd name="T40" fmla="*/ 38 w 290"/>
                  <a:gd name="T41" fmla="*/ 21 h 498"/>
                  <a:gd name="T42" fmla="*/ 21 w 290"/>
                  <a:gd name="T43" fmla="*/ 39 h 498"/>
                  <a:gd name="T44" fmla="*/ 21 w 290"/>
                  <a:gd name="T45" fmla="*/ 140 h 498"/>
                  <a:gd name="T46" fmla="*/ 8 w 290"/>
                  <a:gd name="T47" fmla="*/ 158 h 498"/>
                  <a:gd name="T48" fmla="*/ 8 w 290"/>
                  <a:gd name="T49" fmla="*/ 88 h 498"/>
                  <a:gd name="T50" fmla="*/ 15 w 290"/>
                  <a:gd name="T51" fmla="*/ 75 h 498"/>
                  <a:gd name="T52" fmla="*/ 5 w 290"/>
                  <a:gd name="T53" fmla="*/ 88 h 498"/>
                  <a:gd name="T54" fmla="*/ 2 w 290"/>
                  <a:gd name="T55" fmla="*/ 163 h 498"/>
                  <a:gd name="T56" fmla="*/ 0 w 290"/>
                  <a:gd name="T57" fmla="*/ 178 h 498"/>
                  <a:gd name="T58" fmla="*/ 5 w 290"/>
                  <a:gd name="T59" fmla="*/ 195 h 498"/>
                  <a:gd name="T60" fmla="*/ 21 w 290"/>
                  <a:gd name="T61" fmla="*/ 213 h 498"/>
                  <a:gd name="T62" fmla="*/ 46 w 290"/>
                  <a:gd name="T63" fmla="*/ 227 h 498"/>
                  <a:gd name="T64" fmla="*/ 105 w 290"/>
                  <a:gd name="T65" fmla="*/ 260 h 498"/>
                  <a:gd name="T66" fmla="*/ 126 w 290"/>
                  <a:gd name="T67" fmla="*/ 279 h 498"/>
                  <a:gd name="T68" fmla="*/ 131 w 290"/>
                  <a:gd name="T69" fmla="*/ 295 h 498"/>
                  <a:gd name="T70" fmla="*/ 131 w 290"/>
                  <a:gd name="T71" fmla="*/ 314 h 498"/>
                  <a:gd name="T72" fmla="*/ 152 w 290"/>
                  <a:gd name="T73" fmla="*/ 352 h 498"/>
                  <a:gd name="T74" fmla="*/ 198 w 290"/>
                  <a:gd name="T75" fmla="*/ 498 h 498"/>
                  <a:gd name="T76" fmla="*/ 290 w 290"/>
                  <a:gd name="T77" fmla="*/ 498 h 498"/>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290"/>
                  <a:gd name="T118" fmla="*/ 0 h 498"/>
                  <a:gd name="T119" fmla="*/ 290 w 290"/>
                  <a:gd name="T120" fmla="*/ 498 h 498"/>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290" h="498">
                    <a:moveTo>
                      <a:pt x="290" y="498"/>
                    </a:moveTo>
                    <a:lnTo>
                      <a:pt x="226" y="331"/>
                    </a:lnTo>
                    <a:lnTo>
                      <a:pt x="226" y="308"/>
                    </a:lnTo>
                    <a:lnTo>
                      <a:pt x="211" y="281"/>
                    </a:lnTo>
                    <a:lnTo>
                      <a:pt x="211" y="265"/>
                    </a:lnTo>
                    <a:lnTo>
                      <a:pt x="219" y="247"/>
                    </a:lnTo>
                    <a:lnTo>
                      <a:pt x="187" y="172"/>
                    </a:lnTo>
                    <a:lnTo>
                      <a:pt x="194" y="138"/>
                    </a:lnTo>
                    <a:lnTo>
                      <a:pt x="164" y="125"/>
                    </a:lnTo>
                    <a:lnTo>
                      <a:pt x="149" y="105"/>
                    </a:lnTo>
                    <a:lnTo>
                      <a:pt x="136" y="102"/>
                    </a:lnTo>
                    <a:lnTo>
                      <a:pt x="124" y="105"/>
                    </a:lnTo>
                    <a:lnTo>
                      <a:pt x="90" y="95"/>
                    </a:lnTo>
                    <a:lnTo>
                      <a:pt x="75" y="95"/>
                    </a:lnTo>
                    <a:lnTo>
                      <a:pt x="52" y="0"/>
                    </a:lnTo>
                    <a:lnTo>
                      <a:pt x="71" y="111"/>
                    </a:lnTo>
                    <a:lnTo>
                      <a:pt x="54" y="134"/>
                    </a:lnTo>
                    <a:lnTo>
                      <a:pt x="36" y="134"/>
                    </a:lnTo>
                    <a:lnTo>
                      <a:pt x="30" y="122"/>
                    </a:lnTo>
                    <a:lnTo>
                      <a:pt x="25" y="39"/>
                    </a:lnTo>
                    <a:lnTo>
                      <a:pt x="38" y="21"/>
                    </a:lnTo>
                    <a:lnTo>
                      <a:pt x="21" y="39"/>
                    </a:lnTo>
                    <a:lnTo>
                      <a:pt x="21" y="140"/>
                    </a:lnTo>
                    <a:lnTo>
                      <a:pt x="8" y="158"/>
                    </a:lnTo>
                    <a:lnTo>
                      <a:pt x="8" y="88"/>
                    </a:lnTo>
                    <a:lnTo>
                      <a:pt x="15" y="75"/>
                    </a:lnTo>
                    <a:lnTo>
                      <a:pt x="5" y="88"/>
                    </a:lnTo>
                    <a:lnTo>
                      <a:pt x="2" y="163"/>
                    </a:lnTo>
                    <a:lnTo>
                      <a:pt x="0" y="178"/>
                    </a:lnTo>
                    <a:lnTo>
                      <a:pt x="5" y="195"/>
                    </a:lnTo>
                    <a:lnTo>
                      <a:pt x="21" y="213"/>
                    </a:lnTo>
                    <a:lnTo>
                      <a:pt x="46" y="227"/>
                    </a:lnTo>
                    <a:lnTo>
                      <a:pt x="105" y="260"/>
                    </a:lnTo>
                    <a:lnTo>
                      <a:pt x="126" y="279"/>
                    </a:lnTo>
                    <a:lnTo>
                      <a:pt x="131" y="295"/>
                    </a:lnTo>
                    <a:lnTo>
                      <a:pt x="131" y="314"/>
                    </a:lnTo>
                    <a:lnTo>
                      <a:pt x="152" y="352"/>
                    </a:lnTo>
                    <a:lnTo>
                      <a:pt x="198" y="498"/>
                    </a:lnTo>
                    <a:lnTo>
                      <a:pt x="290" y="498"/>
                    </a:lnTo>
                    <a:close/>
                  </a:path>
                </a:pathLst>
              </a:custGeom>
              <a:solidFill>
                <a:srgbClr val="000000"/>
              </a:solidFill>
              <a:ln w="0">
                <a:solidFill>
                  <a:srgbClr val="000000"/>
                </a:solidFill>
                <a:prstDash val="solid"/>
                <a:round/>
                <a:headEnd/>
                <a:tailEnd/>
              </a:ln>
            </p:spPr>
            <p:txBody>
              <a:bodyPr/>
              <a:lstStyle/>
              <a:p>
                <a:endParaRPr lang="en-US"/>
              </a:p>
            </p:txBody>
          </p:sp>
          <p:sp>
            <p:nvSpPr>
              <p:cNvPr id="68" name="Freeform 1201"/>
              <p:cNvSpPr>
                <a:spLocks/>
              </p:cNvSpPr>
              <p:nvPr/>
            </p:nvSpPr>
            <p:spPr bwMode="auto">
              <a:xfrm>
                <a:off x="325" y="3417"/>
                <a:ext cx="137" cy="261"/>
              </a:xfrm>
              <a:custGeom>
                <a:avLst/>
                <a:gdLst>
                  <a:gd name="T0" fmla="*/ 137 w 137"/>
                  <a:gd name="T1" fmla="*/ 206 h 261"/>
                  <a:gd name="T2" fmla="*/ 109 w 137"/>
                  <a:gd name="T3" fmla="*/ 240 h 261"/>
                  <a:gd name="T4" fmla="*/ 69 w 137"/>
                  <a:gd name="T5" fmla="*/ 261 h 261"/>
                  <a:gd name="T6" fmla="*/ 47 w 137"/>
                  <a:gd name="T7" fmla="*/ 261 h 261"/>
                  <a:gd name="T8" fmla="*/ 34 w 137"/>
                  <a:gd name="T9" fmla="*/ 250 h 261"/>
                  <a:gd name="T10" fmla="*/ 52 w 137"/>
                  <a:gd name="T11" fmla="*/ 254 h 261"/>
                  <a:gd name="T12" fmla="*/ 62 w 137"/>
                  <a:gd name="T13" fmla="*/ 254 h 261"/>
                  <a:gd name="T14" fmla="*/ 41 w 137"/>
                  <a:gd name="T15" fmla="*/ 199 h 261"/>
                  <a:gd name="T16" fmla="*/ 15 w 137"/>
                  <a:gd name="T17" fmla="*/ 118 h 261"/>
                  <a:gd name="T18" fmla="*/ 5 w 137"/>
                  <a:gd name="T19" fmla="*/ 51 h 261"/>
                  <a:gd name="T20" fmla="*/ 0 w 137"/>
                  <a:gd name="T21" fmla="*/ 0 h 261"/>
                  <a:gd name="T22" fmla="*/ 15 w 137"/>
                  <a:gd name="T23" fmla="*/ 10 h 261"/>
                  <a:gd name="T24" fmla="*/ 23 w 137"/>
                  <a:gd name="T25" fmla="*/ 73 h 261"/>
                  <a:gd name="T26" fmla="*/ 60 w 137"/>
                  <a:gd name="T27" fmla="*/ 193 h 261"/>
                  <a:gd name="T28" fmla="*/ 75 w 137"/>
                  <a:gd name="T29" fmla="*/ 209 h 261"/>
                  <a:gd name="T30" fmla="*/ 118 w 137"/>
                  <a:gd name="T31" fmla="*/ 220 h 261"/>
                  <a:gd name="T32" fmla="*/ 137 w 137"/>
                  <a:gd name="T33" fmla="*/ 206 h 26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7"/>
                  <a:gd name="T52" fmla="*/ 0 h 261"/>
                  <a:gd name="T53" fmla="*/ 137 w 137"/>
                  <a:gd name="T54" fmla="*/ 261 h 26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7" h="261">
                    <a:moveTo>
                      <a:pt x="137" y="206"/>
                    </a:moveTo>
                    <a:lnTo>
                      <a:pt x="109" y="240"/>
                    </a:lnTo>
                    <a:lnTo>
                      <a:pt x="69" y="261"/>
                    </a:lnTo>
                    <a:lnTo>
                      <a:pt x="47" y="261"/>
                    </a:lnTo>
                    <a:lnTo>
                      <a:pt x="34" y="250"/>
                    </a:lnTo>
                    <a:lnTo>
                      <a:pt x="52" y="254"/>
                    </a:lnTo>
                    <a:lnTo>
                      <a:pt x="62" y="254"/>
                    </a:lnTo>
                    <a:lnTo>
                      <a:pt x="41" y="199"/>
                    </a:lnTo>
                    <a:lnTo>
                      <a:pt x="15" y="118"/>
                    </a:lnTo>
                    <a:lnTo>
                      <a:pt x="5" y="51"/>
                    </a:lnTo>
                    <a:lnTo>
                      <a:pt x="0" y="0"/>
                    </a:lnTo>
                    <a:lnTo>
                      <a:pt x="15" y="10"/>
                    </a:lnTo>
                    <a:lnTo>
                      <a:pt x="23" y="73"/>
                    </a:lnTo>
                    <a:lnTo>
                      <a:pt x="60" y="193"/>
                    </a:lnTo>
                    <a:lnTo>
                      <a:pt x="75" y="209"/>
                    </a:lnTo>
                    <a:lnTo>
                      <a:pt x="118" y="220"/>
                    </a:lnTo>
                    <a:lnTo>
                      <a:pt x="137" y="206"/>
                    </a:lnTo>
                    <a:close/>
                  </a:path>
                </a:pathLst>
              </a:custGeom>
              <a:solidFill>
                <a:srgbClr val="000000"/>
              </a:solidFill>
              <a:ln w="0">
                <a:solidFill>
                  <a:srgbClr val="000000"/>
                </a:solidFill>
                <a:prstDash val="solid"/>
                <a:round/>
                <a:headEnd/>
                <a:tailEnd/>
              </a:ln>
            </p:spPr>
            <p:txBody>
              <a:bodyPr/>
              <a:lstStyle/>
              <a:p>
                <a:endParaRPr lang="en-US"/>
              </a:p>
            </p:txBody>
          </p:sp>
          <p:sp>
            <p:nvSpPr>
              <p:cNvPr id="69" name="Freeform 1202"/>
              <p:cNvSpPr>
                <a:spLocks/>
              </p:cNvSpPr>
              <p:nvPr/>
            </p:nvSpPr>
            <p:spPr bwMode="auto">
              <a:xfrm>
                <a:off x="344" y="3608"/>
                <a:ext cx="37" cy="88"/>
              </a:xfrm>
              <a:custGeom>
                <a:avLst/>
                <a:gdLst>
                  <a:gd name="T0" fmla="*/ 37 w 37"/>
                  <a:gd name="T1" fmla="*/ 88 h 88"/>
                  <a:gd name="T2" fmla="*/ 4 w 37"/>
                  <a:gd name="T3" fmla="*/ 66 h 88"/>
                  <a:gd name="T4" fmla="*/ 4 w 37"/>
                  <a:gd name="T5" fmla="*/ 47 h 88"/>
                  <a:gd name="T6" fmla="*/ 27 w 37"/>
                  <a:gd name="T7" fmla="*/ 7 h 88"/>
                  <a:gd name="T8" fmla="*/ 28 w 37"/>
                  <a:gd name="T9" fmla="*/ 0 h 88"/>
                  <a:gd name="T10" fmla="*/ 0 w 37"/>
                  <a:gd name="T11" fmla="*/ 29 h 88"/>
                  <a:gd name="T12" fmla="*/ 0 w 37"/>
                  <a:gd name="T13" fmla="*/ 74 h 88"/>
                  <a:gd name="T14" fmla="*/ 13 w 37"/>
                  <a:gd name="T15" fmla="*/ 88 h 88"/>
                  <a:gd name="T16" fmla="*/ 37 w 37"/>
                  <a:gd name="T17" fmla="*/ 88 h 8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7"/>
                  <a:gd name="T28" fmla="*/ 0 h 88"/>
                  <a:gd name="T29" fmla="*/ 37 w 37"/>
                  <a:gd name="T30" fmla="*/ 88 h 8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7" h="88">
                    <a:moveTo>
                      <a:pt x="37" y="88"/>
                    </a:moveTo>
                    <a:lnTo>
                      <a:pt x="4" y="66"/>
                    </a:lnTo>
                    <a:lnTo>
                      <a:pt x="4" y="47"/>
                    </a:lnTo>
                    <a:lnTo>
                      <a:pt x="27" y="7"/>
                    </a:lnTo>
                    <a:lnTo>
                      <a:pt x="28" y="0"/>
                    </a:lnTo>
                    <a:lnTo>
                      <a:pt x="0" y="29"/>
                    </a:lnTo>
                    <a:lnTo>
                      <a:pt x="0" y="74"/>
                    </a:lnTo>
                    <a:lnTo>
                      <a:pt x="13" y="88"/>
                    </a:lnTo>
                    <a:lnTo>
                      <a:pt x="37" y="88"/>
                    </a:lnTo>
                    <a:close/>
                  </a:path>
                </a:pathLst>
              </a:custGeom>
              <a:solidFill>
                <a:srgbClr val="000000"/>
              </a:solidFill>
              <a:ln w="0">
                <a:solidFill>
                  <a:srgbClr val="000000"/>
                </a:solidFill>
                <a:prstDash val="solid"/>
                <a:round/>
                <a:headEnd/>
                <a:tailEnd/>
              </a:ln>
            </p:spPr>
            <p:txBody>
              <a:bodyPr/>
              <a:lstStyle/>
              <a:p>
                <a:endParaRPr lang="en-US"/>
              </a:p>
            </p:txBody>
          </p:sp>
          <p:sp>
            <p:nvSpPr>
              <p:cNvPr id="70" name="Freeform 1203"/>
              <p:cNvSpPr>
                <a:spLocks/>
              </p:cNvSpPr>
              <p:nvPr/>
            </p:nvSpPr>
            <p:spPr bwMode="auto">
              <a:xfrm>
                <a:off x="241" y="2906"/>
                <a:ext cx="140" cy="321"/>
              </a:xfrm>
              <a:custGeom>
                <a:avLst/>
                <a:gdLst>
                  <a:gd name="T0" fmla="*/ 74 w 140"/>
                  <a:gd name="T1" fmla="*/ 321 h 321"/>
                  <a:gd name="T2" fmla="*/ 78 w 140"/>
                  <a:gd name="T3" fmla="*/ 270 h 321"/>
                  <a:gd name="T4" fmla="*/ 75 w 140"/>
                  <a:gd name="T5" fmla="*/ 244 h 321"/>
                  <a:gd name="T6" fmla="*/ 60 w 140"/>
                  <a:gd name="T7" fmla="*/ 214 h 321"/>
                  <a:gd name="T8" fmla="*/ 39 w 140"/>
                  <a:gd name="T9" fmla="*/ 187 h 321"/>
                  <a:gd name="T10" fmla="*/ 6 w 140"/>
                  <a:gd name="T11" fmla="*/ 138 h 321"/>
                  <a:gd name="T12" fmla="*/ 0 w 140"/>
                  <a:gd name="T13" fmla="*/ 119 h 321"/>
                  <a:gd name="T14" fmla="*/ 2 w 140"/>
                  <a:gd name="T15" fmla="*/ 109 h 321"/>
                  <a:gd name="T16" fmla="*/ 10 w 140"/>
                  <a:gd name="T17" fmla="*/ 78 h 321"/>
                  <a:gd name="T18" fmla="*/ 10 w 140"/>
                  <a:gd name="T19" fmla="*/ 25 h 321"/>
                  <a:gd name="T20" fmla="*/ 25 w 140"/>
                  <a:gd name="T21" fmla="*/ 0 h 321"/>
                  <a:gd name="T22" fmla="*/ 50 w 140"/>
                  <a:gd name="T23" fmla="*/ 0 h 321"/>
                  <a:gd name="T24" fmla="*/ 118 w 140"/>
                  <a:gd name="T25" fmla="*/ 30 h 321"/>
                  <a:gd name="T26" fmla="*/ 140 w 140"/>
                  <a:gd name="T27" fmla="*/ 84 h 321"/>
                  <a:gd name="T28" fmla="*/ 139 w 140"/>
                  <a:gd name="T29" fmla="*/ 89 h 321"/>
                  <a:gd name="T30" fmla="*/ 108 w 140"/>
                  <a:gd name="T31" fmla="*/ 34 h 321"/>
                  <a:gd name="T32" fmla="*/ 74 w 140"/>
                  <a:gd name="T33" fmla="*/ 25 h 321"/>
                  <a:gd name="T34" fmla="*/ 43 w 140"/>
                  <a:gd name="T35" fmla="*/ 10 h 321"/>
                  <a:gd name="T36" fmla="*/ 27 w 140"/>
                  <a:gd name="T37" fmla="*/ 10 h 321"/>
                  <a:gd name="T38" fmla="*/ 17 w 140"/>
                  <a:gd name="T39" fmla="*/ 20 h 321"/>
                  <a:gd name="T40" fmla="*/ 14 w 140"/>
                  <a:gd name="T41" fmla="*/ 48 h 321"/>
                  <a:gd name="T42" fmla="*/ 25 w 140"/>
                  <a:gd name="T43" fmla="*/ 83 h 321"/>
                  <a:gd name="T44" fmla="*/ 18 w 140"/>
                  <a:gd name="T45" fmla="*/ 70 h 321"/>
                  <a:gd name="T46" fmla="*/ 13 w 140"/>
                  <a:gd name="T47" fmla="*/ 63 h 321"/>
                  <a:gd name="T48" fmla="*/ 13 w 140"/>
                  <a:gd name="T49" fmla="*/ 91 h 321"/>
                  <a:gd name="T50" fmla="*/ 6 w 140"/>
                  <a:gd name="T51" fmla="*/ 116 h 321"/>
                  <a:gd name="T52" fmla="*/ 6 w 140"/>
                  <a:gd name="T53" fmla="*/ 122 h 321"/>
                  <a:gd name="T54" fmla="*/ 18 w 140"/>
                  <a:gd name="T55" fmla="*/ 129 h 321"/>
                  <a:gd name="T56" fmla="*/ 23 w 140"/>
                  <a:gd name="T57" fmla="*/ 139 h 321"/>
                  <a:gd name="T58" fmla="*/ 23 w 140"/>
                  <a:gd name="T59" fmla="*/ 152 h 321"/>
                  <a:gd name="T60" fmla="*/ 36 w 140"/>
                  <a:gd name="T61" fmla="*/ 172 h 321"/>
                  <a:gd name="T62" fmla="*/ 51 w 140"/>
                  <a:gd name="T63" fmla="*/ 172 h 321"/>
                  <a:gd name="T64" fmla="*/ 72 w 140"/>
                  <a:gd name="T65" fmla="*/ 161 h 321"/>
                  <a:gd name="T66" fmla="*/ 57 w 140"/>
                  <a:gd name="T67" fmla="*/ 183 h 321"/>
                  <a:gd name="T68" fmla="*/ 62 w 140"/>
                  <a:gd name="T69" fmla="*/ 195 h 321"/>
                  <a:gd name="T70" fmla="*/ 82 w 140"/>
                  <a:gd name="T71" fmla="*/ 190 h 321"/>
                  <a:gd name="T72" fmla="*/ 108 w 140"/>
                  <a:gd name="T73" fmla="*/ 212 h 321"/>
                  <a:gd name="T74" fmla="*/ 104 w 140"/>
                  <a:gd name="T75" fmla="*/ 225 h 321"/>
                  <a:gd name="T76" fmla="*/ 110 w 140"/>
                  <a:gd name="T77" fmla="*/ 239 h 321"/>
                  <a:gd name="T78" fmla="*/ 101 w 140"/>
                  <a:gd name="T79" fmla="*/ 244 h 321"/>
                  <a:gd name="T80" fmla="*/ 95 w 140"/>
                  <a:gd name="T81" fmla="*/ 294 h 321"/>
                  <a:gd name="T82" fmla="*/ 97 w 140"/>
                  <a:gd name="T83" fmla="*/ 313 h 321"/>
                  <a:gd name="T84" fmla="*/ 78 w 140"/>
                  <a:gd name="T85" fmla="*/ 317 h 321"/>
                  <a:gd name="T86" fmla="*/ 74 w 140"/>
                  <a:gd name="T87" fmla="*/ 321 h 321"/>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40"/>
                  <a:gd name="T133" fmla="*/ 0 h 321"/>
                  <a:gd name="T134" fmla="*/ 140 w 140"/>
                  <a:gd name="T135" fmla="*/ 321 h 321"/>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40" h="321">
                    <a:moveTo>
                      <a:pt x="74" y="321"/>
                    </a:moveTo>
                    <a:lnTo>
                      <a:pt x="78" y="270"/>
                    </a:lnTo>
                    <a:lnTo>
                      <a:pt x="75" y="244"/>
                    </a:lnTo>
                    <a:lnTo>
                      <a:pt x="60" y="214"/>
                    </a:lnTo>
                    <a:lnTo>
                      <a:pt x="39" y="187"/>
                    </a:lnTo>
                    <a:lnTo>
                      <a:pt x="6" y="138"/>
                    </a:lnTo>
                    <a:lnTo>
                      <a:pt x="0" y="119"/>
                    </a:lnTo>
                    <a:lnTo>
                      <a:pt x="2" y="109"/>
                    </a:lnTo>
                    <a:lnTo>
                      <a:pt x="10" y="78"/>
                    </a:lnTo>
                    <a:lnTo>
                      <a:pt x="10" y="25"/>
                    </a:lnTo>
                    <a:lnTo>
                      <a:pt x="25" y="0"/>
                    </a:lnTo>
                    <a:lnTo>
                      <a:pt x="50" y="0"/>
                    </a:lnTo>
                    <a:lnTo>
                      <a:pt x="118" y="30"/>
                    </a:lnTo>
                    <a:lnTo>
                      <a:pt x="140" y="84"/>
                    </a:lnTo>
                    <a:lnTo>
                      <a:pt x="139" y="89"/>
                    </a:lnTo>
                    <a:lnTo>
                      <a:pt x="108" y="34"/>
                    </a:lnTo>
                    <a:lnTo>
                      <a:pt x="74" y="25"/>
                    </a:lnTo>
                    <a:lnTo>
                      <a:pt x="43" y="10"/>
                    </a:lnTo>
                    <a:lnTo>
                      <a:pt x="27" y="10"/>
                    </a:lnTo>
                    <a:lnTo>
                      <a:pt x="17" y="20"/>
                    </a:lnTo>
                    <a:lnTo>
                      <a:pt x="14" y="48"/>
                    </a:lnTo>
                    <a:lnTo>
                      <a:pt x="25" y="83"/>
                    </a:lnTo>
                    <a:lnTo>
                      <a:pt x="18" y="70"/>
                    </a:lnTo>
                    <a:lnTo>
                      <a:pt x="13" y="63"/>
                    </a:lnTo>
                    <a:lnTo>
                      <a:pt x="13" y="91"/>
                    </a:lnTo>
                    <a:lnTo>
                      <a:pt x="6" y="116"/>
                    </a:lnTo>
                    <a:lnTo>
                      <a:pt x="6" y="122"/>
                    </a:lnTo>
                    <a:lnTo>
                      <a:pt x="18" y="129"/>
                    </a:lnTo>
                    <a:lnTo>
                      <a:pt x="23" y="139"/>
                    </a:lnTo>
                    <a:lnTo>
                      <a:pt x="23" y="152"/>
                    </a:lnTo>
                    <a:lnTo>
                      <a:pt x="36" y="172"/>
                    </a:lnTo>
                    <a:lnTo>
                      <a:pt x="51" y="172"/>
                    </a:lnTo>
                    <a:lnTo>
                      <a:pt x="72" y="161"/>
                    </a:lnTo>
                    <a:lnTo>
                      <a:pt x="57" y="183"/>
                    </a:lnTo>
                    <a:lnTo>
                      <a:pt x="62" y="195"/>
                    </a:lnTo>
                    <a:lnTo>
                      <a:pt x="82" y="190"/>
                    </a:lnTo>
                    <a:lnTo>
                      <a:pt x="108" y="212"/>
                    </a:lnTo>
                    <a:lnTo>
                      <a:pt x="104" y="225"/>
                    </a:lnTo>
                    <a:lnTo>
                      <a:pt x="110" y="239"/>
                    </a:lnTo>
                    <a:lnTo>
                      <a:pt x="101" y="244"/>
                    </a:lnTo>
                    <a:lnTo>
                      <a:pt x="95" y="294"/>
                    </a:lnTo>
                    <a:lnTo>
                      <a:pt x="97" y="313"/>
                    </a:lnTo>
                    <a:lnTo>
                      <a:pt x="78" y="317"/>
                    </a:lnTo>
                    <a:lnTo>
                      <a:pt x="74" y="321"/>
                    </a:lnTo>
                    <a:close/>
                  </a:path>
                </a:pathLst>
              </a:custGeom>
              <a:solidFill>
                <a:srgbClr val="000000"/>
              </a:solidFill>
              <a:ln w="0">
                <a:solidFill>
                  <a:srgbClr val="000000"/>
                </a:solidFill>
                <a:prstDash val="solid"/>
                <a:round/>
                <a:headEnd/>
                <a:tailEnd/>
              </a:ln>
            </p:spPr>
            <p:txBody>
              <a:bodyPr/>
              <a:lstStyle/>
              <a:p>
                <a:endParaRPr lang="en-US"/>
              </a:p>
            </p:txBody>
          </p:sp>
          <p:sp>
            <p:nvSpPr>
              <p:cNvPr id="71" name="Freeform 1204"/>
              <p:cNvSpPr>
                <a:spLocks/>
              </p:cNvSpPr>
              <p:nvPr/>
            </p:nvSpPr>
            <p:spPr bwMode="auto">
              <a:xfrm>
                <a:off x="380" y="3174"/>
                <a:ext cx="24" cy="65"/>
              </a:xfrm>
              <a:custGeom>
                <a:avLst/>
                <a:gdLst>
                  <a:gd name="T0" fmla="*/ 0 w 24"/>
                  <a:gd name="T1" fmla="*/ 0 h 65"/>
                  <a:gd name="T2" fmla="*/ 9 w 24"/>
                  <a:gd name="T3" fmla="*/ 0 h 65"/>
                  <a:gd name="T4" fmla="*/ 9 w 24"/>
                  <a:gd name="T5" fmla="*/ 7 h 65"/>
                  <a:gd name="T6" fmla="*/ 24 w 24"/>
                  <a:gd name="T7" fmla="*/ 33 h 65"/>
                  <a:gd name="T8" fmla="*/ 24 w 24"/>
                  <a:gd name="T9" fmla="*/ 65 h 65"/>
                  <a:gd name="T10" fmla="*/ 1 w 24"/>
                  <a:gd name="T11" fmla="*/ 14 h 65"/>
                  <a:gd name="T12" fmla="*/ 0 w 24"/>
                  <a:gd name="T13" fmla="*/ 0 h 65"/>
                  <a:gd name="T14" fmla="*/ 0 60000 65536"/>
                  <a:gd name="T15" fmla="*/ 0 60000 65536"/>
                  <a:gd name="T16" fmla="*/ 0 60000 65536"/>
                  <a:gd name="T17" fmla="*/ 0 60000 65536"/>
                  <a:gd name="T18" fmla="*/ 0 60000 65536"/>
                  <a:gd name="T19" fmla="*/ 0 60000 65536"/>
                  <a:gd name="T20" fmla="*/ 0 60000 65536"/>
                  <a:gd name="T21" fmla="*/ 0 w 24"/>
                  <a:gd name="T22" fmla="*/ 0 h 65"/>
                  <a:gd name="T23" fmla="*/ 24 w 24"/>
                  <a:gd name="T24" fmla="*/ 65 h 6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4" h="65">
                    <a:moveTo>
                      <a:pt x="0" y="0"/>
                    </a:moveTo>
                    <a:lnTo>
                      <a:pt x="9" y="0"/>
                    </a:lnTo>
                    <a:lnTo>
                      <a:pt x="9" y="7"/>
                    </a:lnTo>
                    <a:lnTo>
                      <a:pt x="24" y="33"/>
                    </a:lnTo>
                    <a:lnTo>
                      <a:pt x="24" y="65"/>
                    </a:lnTo>
                    <a:lnTo>
                      <a:pt x="1" y="14"/>
                    </a:lnTo>
                    <a:lnTo>
                      <a:pt x="0" y="0"/>
                    </a:lnTo>
                    <a:close/>
                  </a:path>
                </a:pathLst>
              </a:custGeom>
              <a:solidFill>
                <a:srgbClr val="000000"/>
              </a:solidFill>
              <a:ln w="0">
                <a:solidFill>
                  <a:srgbClr val="000000"/>
                </a:solidFill>
                <a:prstDash val="solid"/>
                <a:round/>
                <a:headEnd/>
                <a:tailEnd/>
              </a:ln>
            </p:spPr>
            <p:txBody>
              <a:bodyPr/>
              <a:lstStyle/>
              <a:p>
                <a:endParaRPr lang="en-US"/>
              </a:p>
            </p:txBody>
          </p:sp>
          <p:sp>
            <p:nvSpPr>
              <p:cNvPr id="72" name="Freeform 1205"/>
              <p:cNvSpPr>
                <a:spLocks/>
              </p:cNvSpPr>
              <p:nvPr/>
            </p:nvSpPr>
            <p:spPr bwMode="auto">
              <a:xfrm>
                <a:off x="377" y="2984"/>
                <a:ext cx="27" cy="16"/>
              </a:xfrm>
              <a:custGeom>
                <a:avLst/>
                <a:gdLst>
                  <a:gd name="T0" fmla="*/ 0 w 27"/>
                  <a:gd name="T1" fmla="*/ 16 h 16"/>
                  <a:gd name="T2" fmla="*/ 27 w 27"/>
                  <a:gd name="T3" fmla="*/ 16 h 16"/>
                  <a:gd name="T4" fmla="*/ 21 w 27"/>
                  <a:gd name="T5" fmla="*/ 0 h 16"/>
                  <a:gd name="T6" fmla="*/ 7 w 27"/>
                  <a:gd name="T7" fmla="*/ 0 h 16"/>
                  <a:gd name="T8" fmla="*/ 0 w 27"/>
                  <a:gd name="T9" fmla="*/ 16 h 16"/>
                  <a:gd name="T10" fmla="*/ 0 60000 65536"/>
                  <a:gd name="T11" fmla="*/ 0 60000 65536"/>
                  <a:gd name="T12" fmla="*/ 0 60000 65536"/>
                  <a:gd name="T13" fmla="*/ 0 60000 65536"/>
                  <a:gd name="T14" fmla="*/ 0 60000 65536"/>
                  <a:gd name="T15" fmla="*/ 0 w 27"/>
                  <a:gd name="T16" fmla="*/ 0 h 16"/>
                  <a:gd name="T17" fmla="*/ 27 w 27"/>
                  <a:gd name="T18" fmla="*/ 16 h 16"/>
                </a:gdLst>
                <a:ahLst/>
                <a:cxnLst>
                  <a:cxn ang="T10">
                    <a:pos x="T0" y="T1"/>
                  </a:cxn>
                  <a:cxn ang="T11">
                    <a:pos x="T2" y="T3"/>
                  </a:cxn>
                  <a:cxn ang="T12">
                    <a:pos x="T4" y="T5"/>
                  </a:cxn>
                  <a:cxn ang="T13">
                    <a:pos x="T6" y="T7"/>
                  </a:cxn>
                  <a:cxn ang="T14">
                    <a:pos x="T8" y="T9"/>
                  </a:cxn>
                </a:cxnLst>
                <a:rect l="T15" t="T16" r="T17" b="T18"/>
                <a:pathLst>
                  <a:path w="27" h="16">
                    <a:moveTo>
                      <a:pt x="0" y="16"/>
                    </a:moveTo>
                    <a:lnTo>
                      <a:pt x="27" y="16"/>
                    </a:lnTo>
                    <a:lnTo>
                      <a:pt x="21" y="0"/>
                    </a:lnTo>
                    <a:lnTo>
                      <a:pt x="7" y="0"/>
                    </a:lnTo>
                    <a:lnTo>
                      <a:pt x="0" y="16"/>
                    </a:lnTo>
                    <a:close/>
                  </a:path>
                </a:pathLst>
              </a:custGeom>
              <a:solidFill>
                <a:srgbClr val="000000"/>
              </a:solidFill>
              <a:ln w="0">
                <a:solidFill>
                  <a:srgbClr val="000000"/>
                </a:solidFill>
                <a:prstDash val="solid"/>
                <a:round/>
                <a:headEnd/>
                <a:tailEnd/>
              </a:ln>
            </p:spPr>
            <p:txBody>
              <a:bodyPr/>
              <a:lstStyle/>
              <a:p>
                <a:endParaRPr lang="en-US"/>
              </a:p>
            </p:txBody>
          </p:sp>
          <p:sp>
            <p:nvSpPr>
              <p:cNvPr id="73" name="Freeform 1206"/>
              <p:cNvSpPr>
                <a:spLocks/>
              </p:cNvSpPr>
              <p:nvPr/>
            </p:nvSpPr>
            <p:spPr bwMode="auto">
              <a:xfrm>
                <a:off x="255" y="2961"/>
                <a:ext cx="149" cy="95"/>
              </a:xfrm>
              <a:custGeom>
                <a:avLst/>
                <a:gdLst>
                  <a:gd name="T0" fmla="*/ 149 w 149"/>
                  <a:gd name="T1" fmla="*/ 61 h 95"/>
                  <a:gd name="T2" fmla="*/ 126 w 149"/>
                  <a:gd name="T3" fmla="*/ 61 h 95"/>
                  <a:gd name="T4" fmla="*/ 111 w 149"/>
                  <a:gd name="T5" fmla="*/ 32 h 95"/>
                  <a:gd name="T6" fmla="*/ 67 w 149"/>
                  <a:gd name="T7" fmla="*/ 0 h 95"/>
                  <a:gd name="T8" fmla="*/ 46 w 149"/>
                  <a:gd name="T9" fmla="*/ 0 h 95"/>
                  <a:gd name="T10" fmla="*/ 36 w 149"/>
                  <a:gd name="T11" fmla="*/ 7 h 95"/>
                  <a:gd name="T12" fmla="*/ 0 w 149"/>
                  <a:gd name="T13" fmla="*/ 57 h 95"/>
                  <a:gd name="T14" fmla="*/ 37 w 149"/>
                  <a:gd name="T15" fmla="*/ 10 h 95"/>
                  <a:gd name="T16" fmla="*/ 53 w 149"/>
                  <a:gd name="T17" fmla="*/ 6 h 95"/>
                  <a:gd name="T18" fmla="*/ 68 w 149"/>
                  <a:gd name="T19" fmla="*/ 6 h 95"/>
                  <a:gd name="T20" fmla="*/ 109 w 149"/>
                  <a:gd name="T21" fmla="*/ 34 h 95"/>
                  <a:gd name="T22" fmla="*/ 132 w 149"/>
                  <a:gd name="T23" fmla="*/ 85 h 95"/>
                  <a:gd name="T24" fmla="*/ 122 w 149"/>
                  <a:gd name="T25" fmla="*/ 92 h 95"/>
                  <a:gd name="T26" fmla="*/ 109 w 149"/>
                  <a:gd name="T27" fmla="*/ 92 h 95"/>
                  <a:gd name="T28" fmla="*/ 68 w 149"/>
                  <a:gd name="T29" fmla="*/ 49 h 95"/>
                  <a:gd name="T30" fmla="*/ 75 w 149"/>
                  <a:gd name="T31" fmla="*/ 60 h 95"/>
                  <a:gd name="T32" fmla="*/ 65 w 149"/>
                  <a:gd name="T33" fmla="*/ 60 h 95"/>
                  <a:gd name="T34" fmla="*/ 35 w 149"/>
                  <a:gd name="T35" fmla="*/ 38 h 95"/>
                  <a:gd name="T36" fmla="*/ 54 w 149"/>
                  <a:gd name="T37" fmla="*/ 57 h 95"/>
                  <a:gd name="T38" fmla="*/ 29 w 149"/>
                  <a:gd name="T39" fmla="*/ 64 h 95"/>
                  <a:gd name="T40" fmla="*/ 41 w 149"/>
                  <a:gd name="T41" fmla="*/ 64 h 95"/>
                  <a:gd name="T42" fmla="*/ 58 w 149"/>
                  <a:gd name="T43" fmla="*/ 60 h 95"/>
                  <a:gd name="T44" fmla="*/ 65 w 149"/>
                  <a:gd name="T45" fmla="*/ 67 h 95"/>
                  <a:gd name="T46" fmla="*/ 39 w 149"/>
                  <a:gd name="T47" fmla="*/ 77 h 95"/>
                  <a:gd name="T48" fmla="*/ 19 w 149"/>
                  <a:gd name="T49" fmla="*/ 93 h 95"/>
                  <a:gd name="T50" fmla="*/ 79 w 149"/>
                  <a:gd name="T51" fmla="*/ 64 h 95"/>
                  <a:gd name="T52" fmla="*/ 108 w 149"/>
                  <a:gd name="T53" fmla="*/ 95 h 95"/>
                  <a:gd name="T54" fmla="*/ 126 w 149"/>
                  <a:gd name="T55" fmla="*/ 95 h 95"/>
                  <a:gd name="T56" fmla="*/ 137 w 149"/>
                  <a:gd name="T57" fmla="*/ 85 h 95"/>
                  <a:gd name="T58" fmla="*/ 134 w 149"/>
                  <a:gd name="T59" fmla="*/ 80 h 95"/>
                  <a:gd name="T60" fmla="*/ 149 w 149"/>
                  <a:gd name="T61" fmla="*/ 80 h 95"/>
                  <a:gd name="T62" fmla="*/ 149 w 149"/>
                  <a:gd name="T63" fmla="*/ 61 h 9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49"/>
                  <a:gd name="T97" fmla="*/ 0 h 95"/>
                  <a:gd name="T98" fmla="*/ 149 w 149"/>
                  <a:gd name="T99" fmla="*/ 95 h 9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49" h="95">
                    <a:moveTo>
                      <a:pt x="149" y="61"/>
                    </a:moveTo>
                    <a:lnTo>
                      <a:pt x="126" y="61"/>
                    </a:lnTo>
                    <a:lnTo>
                      <a:pt x="111" y="32"/>
                    </a:lnTo>
                    <a:lnTo>
                      <a:pt x="67" y="0"/>
                    </a:lnTo>
                    <a:lnTo>
                      <a:pt x="46" y="0"/>
                    </a:lnTo>
                    <a:lnTo>
                      <a:pt x="36" y="7"/>
                    </a:lnTo>
                    <a:lnTo>
                      <a:pt x="0" y="57"/>
                    </a:lnTo>
                    <a:lnTo>
                      <a:pt x="37" y="10"/>
                    </a:lnTo>
                    <a:lnTo>
                      <a:pt x="53" y="6"/>
                    </a:lnTo>
                    <a:lnTo>
                      <a:pt x="68" y="6"/>
                    </a:lnTo>
                    <a:lnTo>
                      <a:pt x="109" y="34"/>
                    </a:lnTo>
                    <a:lnTo>
                      <a:pt x="132" y="85"/>
                    </a:lnTo>
                    <a:lnTo>
                      <a:pt x="122" y="92"/>
                    </a:lnTo>
                    <a:lnTo>
                      <a:pt x="109" y="92"/>
                    </a:lnTo>
                    <a:lnTo>
                      <a:pt x="68" y="49"/>
                    </a:lnTo>
                    <a:lnTo>
                      <a:pt x="75" y="60"/>
                    </a:lnTo>
                    <a:lnTo>
                      <a:pt x="65" y="60"/>
                    </a:lnTo>
                    <a:lnTo>
                      <a:pt x="35" y="38"/>
                    </a:lnTo>
                    <a:lnTo>
                      <a:pt x="54" y="57"/>
                    </a:lnTo>
                    <a:lnTo>
                      <a:pt x="29" y="64"/>
                    </a:lnTo>
                    <a:lnTo>
                      <a:pt x="41" y="64"/>
                    </a:lnTo>
                    <a:lnTo>
                      <a:pt x="58" y="60"/>
                    </a:lnTo>
                    <a:lnTo>
                      <a:pt x="65" y="67"/>
                    </a:lnTo>
                    <a:lnTo>
                      <a:pt x="39" y="77"/>
                    </a:lnTo>
                    <a:lnTo>
                      <a:pt x="19" y="93"/>
                    </a:lnTo>
                    <a:lnTo>
                      <a:pt x="79" y="64"/>
                    </a:lnTo>
                    <a:lnTo>
                      <a:pt x="108" y="95"/>
                    </a:lnTo>
                    <a:lnTo>
                      <a:pt x="126" y="95"/>
                    </a:lnTo>
                    <a:lnTo>
                      <a:pt x="137" y="85"/>
                    </a:lnTo>
                    <a:lnTo>
                      <a:pt x="134" y="80"/>
                    </a:lnTo>
                    <a:lnTo>
                      <a:pt x="149" y="80"/>
                    </a:lnTo>
                    <a:lnTo>
                      <a:pt x="149" y="61"/>
                    </a:lnTo>
                    <a:close/>
                  </a:path>
                </a:pathLst>
              </a:custGeom>
              <a:solidFill>
                <a:srgbClr val="000000"/>
              </a:solidFill>
              <a:ln w="0">
                <a:solidFill>
                  <a:srgbClr val="000000"/>
                </a:solidFill>
                <a:prstDash val="solid"/>
                <a:round/>
                <a:headEnd/>
                <a:tailEnd/>
              </a:ln>
            </p:spPr>
            <p:txBody>
              <a:bodyPr/>
              <a:lstStyle/>
              <a:p>
                <a:endParaRPr lang="en-US"/>
              </a:p>
            </p:txBody>
          </p:sp>
          <p:sp>
            <p:nvSpPr>
              <p:cNvPr id="74" name="Freeform 1207"/>
              <p:cNvSpPr>
                <a:spLocks/>
              </p:cNvSpPr>
              <p:nvPr/>
            </p:nvSpPr>
            <p:spPr bwMode="auto">
              <a:xfrm>
                <a:off x="383" y="3000"/>
                <a:ext cx="4" cy="25"/>
              </a:xfrm>
              <a:custGeom>
                <a:avLst/>
                <a:gdLst>
                  <a:gd name="T0" fmla="*/ 4 w 4"/>
                  <a:gd name="T1" fmla="*/ 0 h 25"/>
                  <a:gd name="T2" fmla="*/ 4 w 4"/>
                  <a:gd name="T3" fmla="*/ 23 h 25"/>
                  <a:gd name="T4" fmla="*/ 0 w 4"/>
                  <a:gd name="T5" fmla="*/ 25 h 25"/>
                  <a:gd name="T6" fmla="*/ 0 w 4"/>
                  <a:gd name="T7" fmla="*/ 0 h 25"/>
                  <a:gd name="T8" fmla="*/ 4 w 4"/>
                  <a:gd name="T9" fmla="*/ 0 h 25"/>
                  <a:gd name="T10" fmla="*/ 0 60000 65536"/>
                  <a:gd name="T11" fmla="*/ 0 60000 65536"/>
                  <a:gd name="T12" fmla="*/ 0 60000 65536"/>
                  <a:gd name="T13" fmla="*/ 0 60000 65536"/>
                  <a:gd name="T14" fmla="*/ 0 60000 65536"/>
                  <a:gd name="T15" fmla="*/ 0 w 4"/>
                  <a:gd name="T16" fmla="*/ 0 h 25"/>
                  <a:gd name="T17" fmla="*/ 4 w 4"/>
                  <a:gd name="T18" fmla="*/ 25 h 25"/>
                </a:gdLst>
                <a:ahLst/>
                <a:cxnLst>
                  <a:cxn ang="T10">
                    <a:pos x="T0" y="T1"/>
                  </a:cxn>
                  <a:cxn ang="T11">
                    <a:pos x="T2" y="T3"/>
                  </a:cxn>
                  <a:cxn ang="T12">
                    <a:pos x="T4" y="T5"/>
                  </a:cxn>
                  <a:cxn ang="T13">
                    <a:pos x="T6" y="T7"/>
                  </a:cxn>
                  <a:cxn ang="T14">
                    <a:pos x="T8" y="T9"/>
                  </a:cxn>
                </a:cxnLst>
                <a:rect l="T15" t="T16" r="T17" b="T18"/>
                <a:pathLst>
                  <a:path w="4" h="25">
                    <a:moveTo>
                      <a:pt x="4" y="0"/>
                    </a:moveTo>
                    <a:lnTo>
                      <a:pt x="4" y="23"/>
                    </a:lnTo>
                    <a:lnTo>
                      <a:pt x="0" y="25"/>
                    </a:lnTo>
                    <a:lnTo>
                      <a:pt x="0" y="0"/>
                    </a:lnTo>
                    <a:lnTo>
                      <a:pt x="4" y="0"/>
                    </a:lnTo>
                    <a:close/>
                  </a:path>
                </a:pathLst>
              </a:custGeom>
              <a:solidFill>
                <a:srgbClr val="000000"/>
              </a:solidFill>
              <a:ln w="0">
                <a:solidFill>
                  <a:srgbClr val="000000"/>
                </a:solidFill>
                <a:prstDash val="solid"/>
                <a:round/>
                <a:headEnd/>
                <a:tailEnd/>
              </a:ln>
            </p:spPr>
            <p:txBody>
              <a:bodyPr/>
              <a:lstStyle/>
              <a:p>
                <a:endParaRPr lang="en-US"/>
              </a:p>
            </p:txBody>
          </p:sp>
          <p:sp>
            <p:nvSpPr>
              <p:cNvPr id="75" name="Freeform 1208"/>
              <p:cNvSpPr>
                <a:spLocks/>
              </p:cNvSpPr>
              <p:nvPr/>
            </p:nvSpPr>
            <p:spPr bwMode="auto">
              <a:xfrm>
                <a:off x="383" y="3052"/>
                <a:ext cx="4" cy="124"/>
              </a:xfrm>
              <a:custGeom>
                <a:avLst/>
                <a:gdLst>
                  <a:gd name="T0" fmla="*/ 4 w 4"/>
                  <a:gd name="T1" fmla="*/ 0 h 124"/>
                  <a:gd name="T2" fmla="*/ 4 w 4"/>
                  <a:gd name="T3" fmla="*/ 124 h 124"/>
                  <a:gd name="T4" fmla="*/ 0 w 4"/>
                  <a:gd name="T5" fmla="*/ 124 h 124"/>
                  <a:gd name="T6" fmla="*/ 0 w 4"/>
                  <a:gd name="T7" fmla="*/ 1 h 124"/>
                  <a:gd name="T8" fmla="*/ 4 w 4"/>
                  <a:gd name="T9" fmla="*/ 0 h 124"/>
                  <a:gd name="T10" fmla="*/ 0 60000 65536"/>
                  <a:gd name="T11" fmla="*/ 0 60000 65536"/>
                  <a:gd name="T12" fmla="*/ 0 60000 65536"/>
                  <a:gd name="T13" fmla="*/ 0 60000 65536"/>
                  <a:gd name="T14" fmla="*/ 0 60000 65536"/>
                  <a:gd name="T15" fmla="*/ 0 w 4"/>
                  <a:gd name="T16" fmla="*/ 0 h 124"/>
                  <a:gd name="T17" fmla="*/ 4 w 4"/>
                  <a:gd name="T18" fmla="*/ 124 h 124"/>
                </a:gdLst>
                <a:ahLst/>
                <a:cxnLst>
                  <a:cxn ang="T10">
                    <a:pos x="T0" y="T1"/>
                  </a:cxn>
                  <a:cxn ang="T11">
                    <a:pos x="T2" y="T3"/>
                  </a:cxn>
                  <a:cxn ang="T12">
                    <a:pos x="T4" y="T5"/>
                  </a:cxn>
                  <a:cxn ang="T13">
                    <a:pos x="T6" y="T7"/>
                  </a:cxn>
                  <a:cxn ang="T14">
                    <a:pos x="T8" y="T9"/>
                  </a:cxn>
                </a:cxnLst>
                <a:rect l="T15" t="T16" r="T17" b="T18"/>
                <a:pathLst>
                  <a:path w="4" h="124">
                    <a:moveTo>
                      <a:pt x="4" y="0"/>
                    </a:moveTo>
                    <a:lnTo>
                      <a:pt x="4" y="124"/>
                    </a:lnTo>
                    <a:lnTo>
                      <a:pt x="0" y="124"/>
                    </a:lnTo>
                    <a:lnTo>
                      <a:pt x="0" y="1"/>
                    </a:lnTo>
                    <a:lnTo>
                      <a:pt x="4" y="0"/>
                    </a:lnTo>
                    <a:close/>
                  </a:path>
                </a:pathLst>
              </a:custGeom>
              <a:solidFill>
                <a:srgbClr val="000000"/>
              </a:solidFill>
              <a:ln w="0">
                <a:solidFill>
                  <a:srgbClr val="000000"/>
                </a:solidFill>
                <a:prstDash val="solid"/>
                <a:round/>
                <a:headEnd/>
                <a:tailEnd/>
              </a:ln>
            </p:spPr>
            <p:txBody>
              <a:bodyPr/>
              <a:lstStyle/>
              <a:p>
                <a:endParaRPr lang="en-US"/>
              </a:p>
            </p:txBody>
          </p:sp>
          <p:sp>
            <p:nvSpPr>
              <p:cNvPr id="76" name="Line 1209"/>
              <p:cNvSpPr>
                <a:spLocks noChangeShapeType="1"/>
              </p:cNvSpPr>
              <p:nvPr/>
            </p:nvSpPr>
            <p:spPr bwMode="auto">
              <a:xfrm flipV="1">
                <a:off x="404" y="3000"/>
                <a:ext cx="1" cy="162"/>
              </a:xfrm>
              <a:prstGeom prst="line">
                <a:avLst/>
              </a:prstGeom>
              <a:noFill/>
              <a:ln w="0">
                <a:solidFill>
                  <a:srgbClr val="000000"/>
                </a:solidFill>
                <a:round/>
                <a:headEnd/>
                <a:tailEnd/>
              </a:ln>
            </p:spPr>
            <p:txBody>
              <a:bodyPr/>
              <a:lstStyle/>
              <a:p>
                <a:endParaRPr lang="en-US"/>
              </a:p>
            </p:txBody>
          </p:sp>
          <p:sp>
            <p:nvSpPr>
              <p:cNvPr id="77" name="Line 1210"/>
              <p:cNvSpPr>
                <a:spLocks noChangeShapeType="1"/>
              </p:cNvSpPr>
              <p:nvPr/>
            </p:nvSpPr>
            <p:spPr bwMode="auto">
              <a:xfrm>
                <a:off x="377" y="3000"/>
                <a:ext cx="1" cy="15"/>
              </a:xfrm>
              <a:prstGeom prst="line">
                <a:avLst/>
              </a:prstGeom>
              <a:noFill/>
              <a:ln w="0">
                <a:solidFill>
                  <a:srgbClr val="000000"/>
                </a:solidFill>
                <a:round/>
                <a:headEnd/>
                <a:tailEnd/>
              </a:ln>
            </p:spPr>
            <p:txBody>
              <a:bodyPr/>
              <a:lstStyle/>
              <a:p>
                <a:endParaRPr lang="en-US"/>
              </a:p>
            </p:txBody>
          </p:sp>
          <p:sp>
            <p:nvSpPr>
              <p:cNvPr id="78" name="Line 1211"/>
              <p:cNvSpPr>
                <a:spLocks noChangeShapeType="1"/>
              </p:cNvSpPr>
              <p:nvPr/>
            </p:nvSpPr>
            <p:spPr bwMode="auto">
              <a:xfrm>
                <a:off x="377" y="3056"/>
                <a:ext cx="1" cy="111"/>
              </a:xfrm>
              <a:prstGeom prst="line">
                <a:avLst/>
              </a:prstGeom>
              <a:noFill/>
              <a:ln w="0">
                <a:solidFill>
                  <a:srgbClr val="000000"/>
                </a:solidFill>
                <a:round/>
                <a:headEnd/>
                <a:tailEnd/>
              </a:ln>
            </p:spPr>
            <p:txBody>
              <a:bodyPr/>
              <a:lstStyle/>
              <a:p>
                <a:endParaRPr lang="en-US"/>
              </a:p>
            </p:txBody>
          </p:sp>
          <p:sp>
            <p:nvSpPr>
              <p:cNvPr id="79" name="Line 1212"/>
              <p:cNvSpPr>
                <a:spLocks noChangeShapeType="1"/>
              </p:cNvSpPr>
              <p:nvPr/>
            </p:nvSpPr>
            <p:spPr bwMode="auto">
              <a:xfrm flipV="1">
                <a:off x="391" y="2933"/>
                <a:ext cx="1" cy="51"/>
              </a:xfrm>
              <a:prstGeom prst="line">
                <a:avLst/>
              </a:prstGeom>
              <a:noFill/>
              <a:ln w="0">
                <a:solidFill>
                  <a:srgbClr val="000000"/>
                </a:solidFill>
                <a:round/>
                <a:headEnd/>
                <a:tailEnd/>
              </a:ln>
            </p:spPr>
            <p:txBody>
              <a:bodyPr/>
              <a:lstStyle/>
              <a:p>
                <a:endParaRPr lang="en-US"/>
              </a:p>
            </p:txBody>
          </p:sp>
          <p:sp>
            <p:nvSpPr>
              <p:cNvPr id="80" name="Freeform 1213"/>
              <p:cNvSpPr>
                <a:spLocks/>
              </p:cNvSpPr>
              <p:nvPr/>
            </p:nvSpPr>
            <p:spPr bwMode="auto">
              <a:xfrm>
                <a:off x="355" y="2809"/>
                <a:ext cx="70" cy="98"/>
              </a:xfrm>
              <a:custGeom>
                <a:avLst/>
                <a:gdLst>
                  <a:gd name="T0" fmla="*/ 0 w 70"/>
                  <a:gd name="T1" fmla="*/ 49 h 98"/>
                  <a:gd name="T2" fmla="*/ 0 w 70"/>
                  <a:gd name="T3" fmla="*/ 89 h 98"/>
                  <a:gd name="T4" fmla="*/ 9 w 70"/>
                  <a:gd name="T5" fmla="*/ 98 h 98"/>
                  <a:gd name="T6" fmla="*/ 61 w 70"/>
                  <a:gd name="T7" fmla="*/ 98 h 98"/>
                  <a:gd name="T8" fmla="*/ 70 w 70"/>
                  <a:gd name="T9" fmla="*/ 89 h 98"/>
                  <a:gd name="T10" fmla="*/ 70 w 70"/>
                  <a:gd name="T11" fmla="*/ 17 h 98"/>
                  <a:gd name="T12" fmla="*/ 70 w 70"/>
                  <a:gd name="T13" fmla="*/ 11 h 98"/>
                  <a:gd name="T14" fmla="*/ 70 w 70"/>
                  <a:gd name="T15" fmla="*/ 10 h 98"/>
                  <a:gd name="T16" fmla="*/ 70 w 70"/>
                  <a:gd name="T17" fmla="*/ 7 h 98"/>
                  <a:gd name="T18" fmla="*/ 69 w 70"/>
                  <a:gd name="T19" fmla="*/ 5 h 98"/>
                  <a:gd name="T20" fmla="*/ 67 w 70"/>
                  <a:gd name="T21" fmla="*/ 4 h 98"/>
                  <a:gd name="T22" fmla="*/ 65 w 70"/>
                  <a:gd name="T23" fmla="*/ 2 h 98"/>
                  <a:gd name="T24" fmla="*/ 63 w 70"/>
                  <a:gd name="T25" fmla="*/ 1 h 98"/>
                  <a:gd name="T26" fmla="*/ 59 w 70"/>
                  <a:gd name="T27" fmla="*/ 0 h 98"/>
                  <a:gd name="T28" fmla="*/ 56 w 70"/>
                  <a:gd name="T29" fmla="*/ 0 h 98"/>
                  <a:gd name="T30" fmla="*/ 14 w 70"/>
                  <a:gd name="T31" fmla="*/ 0 h 98"/>
                  <a:gd name="T32" fmla="*/ 11 w 70"/>
                  <a:gd name="T33" fmla="*/ 0 h 98"/>
                  <a:gd name="T34" fmla="*/ 8 w 70"/>
                  <a:gd name="T35" fmla="*/ 1 h 98"/>
                  <a:gd name="T36" fmla="*/ 6 w 70"/>
                  <a:gd name="T37" fmla="*/ 2 h 98"/>
                  <a:gd name="T38" fmla="*/ 3 w 70"/>
                  <a:gd name="T39" fmla="*/ 4 h 98"/>
                  <a:gd name="T40" fmla="*/ 1 w 70"/>
                  <a:gd name="T41" fmla="*/ 5 h 98"/>
                  <a:gd name="T42" fmla="*/ 0 w 70"/>
                  <a:gd name="T43" fmla="*/ 7 h 98"/>
                  <a:gd name="T44" fmla="*/ 0 w 70"/>
                  <a:gd name="T45" fmla="*/ 10 h 98"/>
                  <a:gd name="T46" fmla="*/ 0 w 70"/>
                  <a:gd name="T47" fmla="*/ 11 h 98"/>
                  <a:gd name="T48" fmla="*/ 0 w 70"/>
                  <a:gd name="T49" fmla="*/ 23 h 9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70"/>
                  <a:gd name="T76" fmla="*/ 0 h 98"/>
                  <a:gd name="T77" fmla="*/ 70 w 70"/>
                  <a:gd name="T78" fmla="*/ 98 h 9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70" h="98">
                    <a:moveTo>
                      <a:pt x="0" y="49"/>
                    </a:moveTo>
                    <a:lnTo>
                      <a:pt x="0" y="89"/>
                    </a:lnTo>
                    <a:lnTo>
                      <a:pt x="9" y="98"/>
                    </a:lnTo>
                    <a:lnTo>
                      <a:pt x="61" y="98"/>
                    </a:lnTo>
                    <a:lnTo>
                      <a:pt x="70" y="89"/>
                    </a:lnTo>
                    <a:lnTo>
                      <a:pt x="70" y="17"/>
                    </a:lnTo>
                    <a:lnTo>
                      <a:pt x="70" y="11"/>
                    </a:lnTo>
                    <a:lnTo>
                      <a:pt x="70" y="10"/>
                    </a:lnTo>
                    <a:lnTo>
                      <a:pt x="70" y="7"/>
                    </a:lnTo>
                    <a:lnTo>
                      <a:pt x="69" y="5"/>
                    </a:lnTo>
                    <a:lnTo>
                      <a:pt x="67" y="4"/>
                    </a:lnTo>
                    <a:lnTo>
                      <a:pt x="65" y="2"/>
                    </a:lnTo>
                    <a:lnTo>
                      <a:pt x="63" y="1"/>
                    </a:lnTo>
                    <a:lnTo>
                      <a:pt x="59" y="0"/>
                    </a:lnTo>
                    <a:lnTo>
                      <a:pt x="56" y="0"/>
                    </a:lnTo>
                    <a:lnTo>
                      <a:pt x="14" y="0"/>
                    </a:lnTo>
                    <a:lnTo>
                      <a:pt x="11" y="0"/>
                    </a:lnTo>
                    <a:lnTo>
                      <a:pt x="8" y="1"/>
                    </a:lnTo>
                    <a:lnTo>
                      <a:pt x="6" y="2"/>
                    </a:lnTo>
                    <a:lnTo>
                      <a:pt x="3" y="4"/>
                    </a:lnTo>
                    <a:lnTo>
                      <a:pt x="1" y="5"/>
                    </a:lnTo>
                    <a:lnTo>
                      <a:pt x="0" y="7"/>
                    </a:lnTo>
                    <a:lnTo>
                      <a:pt x="0" y="10"/>
                    </a:lnTo>
                    <a:lnTo>
                      <a:pt x="0" y="11"/>
                    </a:lnTo>
                    <a:lnTo>
                      <a:pt x="0" y="23"/>
                    </a:lnTo>
                  </a:path>
                </a:pathLst>
              </a:custGeom>
              <a:noFill/>
              <a:ln w="0">
                <a:solidFill>
                  <a:srgbClr val="000000"/>
                </a:solidFill>
                <a:prstDash val="solid"/>
                <a:round/>
                <a:headEnd/>
                <a:tailEnd/>
              </a:ln>
            </p:spPr>
            <p:txBody>
              <a:bodyPr/>
              <a:lstStyle/>
              <a:p>
                <a:endParaRPr lang="en-US"/>
              </a:p>
            </p:txBody>
          </p:sp>
          <p:sp>
            <p:nvSpPr>
              <p:cNvPr id="81" name="Line 1214"/>
              <p:cNvSpPr>
                <a:spLocks noChangeShapeType="1"/>
              </p:cNvSpPr>
              <p:nvPr/>
            </p:nvSpPr>
            <p:spPr bwMode="auto">
              <a:xfrm>
                <a:off x="410" y="2907"/>
                <a:ext cx="1" cy="10"/>
              </a:xfrm>
              <a:prstGeom prst="line">
                <a:avLst/>
              </a:prstGeom>
              <a:noFill/>
              <a:ln w="0">
                <a:solidFill>
                  <a:srgbClr val="000000"/>
                </a:solidFill>
                <a:round/>
                <a:headEnd/>
                <a:tailEnd/>
              </a:ln>
            </p:spPr>
            <p:txBody>
              <a:bodyPr/>
              <a:lstStyle/>
              <a:p>
                <a:endParaRPr lang="en-US"/>
              </a:p>
            </p:txBody>
          </p:sp>
          <p:sp>
            <p:nvSpPr>
              <p:cNvPr id="82" name="Line 1215"/>
              <p:cNvSpPr>
                <a:spLocks noChangeShapeType="1"/>
              </p:cNvSpPr>
              <p:nvPr/>
            </p:nvSpPr>
            <p:spPr bwMode="auto">
              <a:xfrm>
                <a:off x="371" y="2907"/>
                <a:ext cx="1" cy="10"/>
              </a:xfrm>
              <a:prstGeom prst="line">
                <a:avLst/>
              </a:prstGeom>
              <a:noFill/>
              <a:ln w="0">
                <a:solidFill>
                  <a:srgbClr val="000000"/>
                </a:solidFill>
                <a:round/>
                <a:headEnd/>
                <a:tailEnd/>
              </a:ln>
            </p:spPr>
            <p:txBody>
              <a:bodyPr/>
              <a:lstStyle/>
              <a:p>
                <a:endParaRPr lang="en-US"/>
              </a:p>
            </p:txBody>
          </p:sp>
          <p:sp>
            <p:nvSpPr>
              <p:cNvPr id="83" name="Rectangle 1216"/>
              <p:cNvSpPr>
                <a:spLocks noChangeArrowheads="1"/>
              </p:cNvSpPr>
              <p:nvPr/>
            </p:nvSpPr>
            <p:spPr bwMode="auto">
              <a:xfrm>
                <a:off x="364" y="2917"/>
                <a:ext cx="52" cy="16"/>
              </a:xfrm>
              <a:prstGeom prst="rect">
                <a:avLst/>
              </a:prstGeom>
              <a:noFill/>
              <a:ln w="0">
                <a:solidFill>
                  <a:srgbClr val="000000"/>
                </a:solidFill>
                <a:miter lim="800000"/>
                <a:headEnd/>
                <a:tailEnd/>
              </a:ln>
            </p:spPr>
            <p:txBody>
              <a:bodyPr/>
              <a:lstStyle/>
              <a:p>
                <a:endParaRPr lang="en-US"/>
              </a:p>
            </p:txBody>
          </p:sp>
          <p:sp>
            <p:nvSpPr>
              <p:cNvPr id="84" name="Line 1217"/>
              <p:cNvSpPr>
                <a:spLocks noChangeShapeType="1"/>
              </p:cNvSpPr>
              <p:nvPr/>
            </p:nvSpPr>
            <p:spPr bwMode="auto">
              <a:xfrm flipH="1">
                <a:off x="355" y="2881"/>
                <a:ext cx="70" cy="1"/>
              </a:xfrm>
              <a:prstGeom prst="line">
                <a:avLst/>
              </a:prstGeom>
              <a:noFill/>
              <a:ln w="0">
                <a:solidFill>
                  <a:srgbClr val="000000"/>
                </a:solidFill>
                <a:round/>
                <a:headEnd/>
                <a:tailEnd/>
              </a:ln>
            </p:spPr>
            <p:txBody>
              <a:bodyPr/>
              <a:lstStyle/>
              <a:p>
                <a:endParaRPr lang="en-US"/>
              </a:p>
            </p:txBody>
          </p:sp>
          <p:sp>
            <p:nvSpPr>
              <p:cNvPr id="85" name="Freeform 1218"/>
              <p:cNvSpPr>
                <a:spLocks/>
              </p:cNvSpPr>
              <p:nvPr/>
            </p:nvSpPr>
            <p:spPr bwMode="auto">
              <a:xfrm>
                <a:off x="355" y="2881"/>
                <a:ext cx="39" cy="26"/>
              </a:xfrm>
              <a:custGeom>
                <a:avLst/>
                <a:gdLst>
                  <a:gd name="T0" fmla="*/ 0 w 39"/>
                  <a:gd name="T1" fmla="*/ 0 h 26"/>
                  <a:gd name="T2" fmla="*/ 0 w 39"/>
                  <a:gd name="T3" fmla="*/ 17 h 26"/>
                  <a:gd name="T4" fmla="*/ 9 w 39"/>
                  <a:gd name="T5" fmla="*/ 26 h 26"/>
                  <a:gd name="T6" fmla="*/ 39 w 39"/>
                  <a:gd name="T7" fmla="*/ 26 h 26"/>
                  <a:gd name="T8" fmla="*/ 39 w 39"/>
                  <a:gd name="T9" fmla="*/ 0 h 26"/>
                  <a:gd name="T10" fmla="*/ 0 w 39"/>
                  <a:gd name="T11" fmla="*/ 0 h 26"/>
                  <a:gd name="T12" fmla="*/ 0 60000 65536"/>
                  <a:gd name="T13" fmla="*/ 0 60000 65536"/>
                  <a:gd name="T14" fmla="*/ 0 60000 65536"/>
                  <a:gd name="T15" fmla="*/ 0 60000 65536"/>
                  <a:gd name="T16" fmla="*/ 0 60000 65536"/>
                  <a:gd name="T17" fmla="*/ 0 60000 65536"/>
                  <a:gd name="T18" fmla="*/ 0 w 39"/>
                  <a:gd name="T19" fmla="*/ 0 h 26"/>
                  <a:gd name="T20" fmla="*/ 39 w 39"/>
                  <a:gd name="T21" fmla="*/ 26 h 26"/>
                </a:gdLst>
                <a:ahLst/>
                <a:cxnLst>
                  <a:cxn ang="T12">
                    <a:pos x="T0" y="T1"/>
                  </a:cxn>
                  <a:cxn ang="T13">
                    <a:pos x="T2" y="T3"/>
                  </a:cxn>
                  <a:cxn ang="T14">
                    <a:pos x="T4" y="T5"/>
                  </a:cxn>
                  <a:cxn ang="T15">
                    <a:pos x="T6" y="T7"/>
                  </a:cxn>
                  <a:cxn ang="T16">
                    <a:pos x="T8" y="T9"/>
                  </a:cxn>
                  <a:cxn ang="T17">
                    <a:pos x="T10" y="T11"/>
                  </a:cxn>
                </a:cxnLst>
                <a:rect l="T18" t="T19" r="T20" b="T21"/>
                <a:pathLst>
                  <a:path w="39" h="26">
                    <a:moveTo>
                      <a:pt x="0" y="0"/>
                    </a:moveTo>
                    <a:lnTo>
                      <a:pt x="0" y="17"/>
                    </a:lnTo>
                    <a:lnTo>
                      <a:pt x="9" y="26"/>
                    </a:lnTo>
                    <a:lnTo>
                      <a:pt x="39" y="26"/>
                    </a:lnTo>
                    <a:lnTo>
                      <a:pt x="39" y="0"/>
                    </a:lnTo>
                    <a:lnTo>
                      <a:pt x="0" y="0"/>
                    </a:lnTo>
                    <a:close/>
                  </a:path>
                </a:pathLst>
              </a:custGeom>
              <a:solidFill>
                <a:srgbClr val="000000"/>
              </a:solidFill>
              <a:ln w="0">
                <a:solidFill>
                  <a:srgbClr val="000000"/>
                </a:solidFill>
                <a:prstDash val="solid"/>
                <a:round/>
                <a:headEnd/>
                <a:tailEnd/>
              </a:ln>
            </p:spPr>
            <p:txBody>
              <a:bodyPr/>
              <a:lstStyle/>
              <a:p>
                <a:endParaRPr lang="en-US"/>
              </a:p>
            </p:txBody>
          </p:sp>
          <p:sp>
            <p:nvSpPr>
              <p:cNvPr id="86" name="Freeform 1219"/>
              <p:cNvSpPr>
                <a:spLocks/>
              </p:cNvSpPr>
              <p:nvPr/>
            </p:nvSpPr>
            <p:spPr bwMode="auto">
              <a:xfrm>
                <a:off x="408" y="2881"/>
                <a:ext cx="17" cy="26"/>
              </a:xfrm>
              <a:custGeom>
                <a:avLst/>
                <a:gdLst>
                  <a:gd name="T0" fmla="*/ 0 w 17"/>
                  <a:gd name="T1" fmla="*/ 0 h 26"/>
                  <a:gd name="T2" fmla="*/ 0 w 17"/>
                  <a:gd name="T3" fmla="*/ 26 h 26"/>
                  <a:gd name="T4" fmla="*/ 8 w 17"/>
                  <a:gd name="T5" fmla="*/ 26 h 26"/>
                  <a:gd name="T6" fmla="*/ 17 w 17"/>
                  <a:gd name="T7" fmla="*/ 17 h 26"/>
                  <a:gd name="T8" fmla="*/ 17 w 17"/>
                  <a:gd name="T9" fmla="*/ 0 h 26"/>
                  <a:gd name="T10" fmla="*/ 0 w 17"/>
                  <a:gd name="T11" fmla="*/ 0 h 26"/>
                  <a:gd name="T12" fmla="*/ 0 60000 65536"/>
                  <a:gd name="T13" fmla="*/ 0 60000 65536"/>
                  <a:gd name="T14" fmla="*/ 0 60000 65536"/>
                  <a:gd name="T15" fmla="*/ 0 60000 65536"/>
                  <a:gd name="T16" fmla="*/ 0 60000 65536"/>
                  <a:gd name="T17" fmla="*/ 0 60000 65536"/>
                  <a:gd name="T18" fmla="*/ 0 w 17"/>
                  <a:gd name="T19" fmla="*/ 0 h 26"/>
                  <a:gd name="T20" fmla="*/ 17 w 17"/>
                  <a:gd name="T21" fmla="*/ 26 h 26"/>
                </a:gdLst>
                <a:ahLst/>
                <a:cxnLst>
                  <a:cxn ang="T12">
                    <a:pos x="T0" y="T1"/>
                  </a:cxn>
                  <a:cxn ang="T13">
                    <a:pos x="T2" y="T3"/>
                  </a:cxn>
                  <a:cxn ang="T14">
                    <a:pos x="T4" y="T5"/>
                  </a:cxn>
                  <a:cxn ang="T15">
                    <a:pos x="T6" y="T7"/>
                  </a:cxn>
                  <a:cxn ang="T16">
                    <a:pos x="T8" y="T9"/>
                  </a:cxn>
                  <a:cxn ang="T17">
                    <a:pos x="T10" y="T11"/>
                  </a:cxn>
                </a:cxnLst>
                <a:rect l="T18" t="T19" r="T20" b="T21"/>
                <a:pathLst>
                  <a:path w="17" h="26">
                    <a:moveTo>
                      <a:pt x="0" y="0"/>
                    </a:moveTo>
                    <a:lnTo>
                      <a:pt x="0" y="26"/>
                    </a:lnTo>
                    <a:lnTo>
                      <a:pt x="8" y="26"/>
                    </a:lnTo>
                    <a:lnTo>
                      <a:pt x="17" y="17"/>
                    </a:lnTo>
                    <a:lnTo>
                      <a:pt x="17" y="0"/>
                    </a:lnTo>
                    <a:lnTo>
                      <a:pt x="0" y="0"/>
                    </a:lnTo>
                    <a:close/>
                  </a:path>
                </a:pathLst>
              </a:custGeom>
              <a:solidFill>
                <a:srgbClr val="000000"/>
              </a:solidFill>
              <a:ln w="0">
                <a:solidFill>
                  <a:srgbClr val="000000"/>
                </a:solidFill>
                <a:prstDash val="solid"/>
                <a:round/>
                <a:headEnd/>
                <a:tailEnd/>
              </a:ln>
            </p:spPr>
            <p:txBody>
              <a:bodyPr/>
              <a:lstStyle/>
              <a:p>
                <a:endParaRPr lang="en-US"/>
              </a:p>
            </p:txBody>
          </p:sp>
          <p:sp>
            <p:nvSpPr>
              <p:cNvPr id="87" name="Freeform 1220"/>
              <p:cNvSpPr>
                <a:spLocks/>
              </p:cNvSpPr>
              <p:nvPr/>
            </p:nvSpPr>
            <p:spPr bwMode="auto">
              <a:xfrm>
                <a:off x="364" y="2814"/>
                <a:ext cx="10" cy="67"/>
              </a:xfrm>
              <a:custGeom>
                <a:avLst/>
                <a:gdLst>
                  <a:gd name="T0" fmla="*/ 5 w 10"/>
                  <a:gd name="T1" fmla="*/ 67 h 67"/>
                  <a:gd name="T2" fmla="*/ 5 w 10"/>
                  <a:gd name="T3" fmla="*/ 7 h 67"/>
                  <a:gd name="T4" fmla="*/ 7 w 10"/>
                  <a:gd name="T5" fmla="*/ 3 h 67"/>
                  <a:gd name="T6" fmla="*/ 10 w 10"/>
                  <a:gd name="T7" fmla="*/ 0 h 67"/>
                  <a:gd name="T8" fmla="*/ 7 w 10"/>
                  <a:gd name="T9" fmla="*/ 0 h 67"/>
                  <a:gd name="T10" fmla="*/ 2 w 10"/>
                  <a:gd name="T11" fmla="*/ 5 h 67"/>
                  <a:gd name="T12" fmla="*/ 0 w 10"/>
                  <a:gd name="T13" fmla="*/ 9 h 67"/>
                  <a:gd name="T14" fmla="*/ 0 w 10"/>
                  <a:gd name="T15" fmla="*/ 67 h 67"/>
                  <a:gd name="T16" fmla="*/ 5 w 10"/>
                  <a:gd name="T17" fmla="*/ 67 h 6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
                  <a:gd name="T28" fmla="*/ 0 h 67"/>
                  <a:gd name="T29" fmla="*/ 10 w 10"/>
                  <a:gd name="T30" fmla="*/ 67 h 6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 h="67">
                    <a:moveTo>
                      <a:pt x="5" y="67"/>
                    </a:moveTo>
                    <a:lnTo>
                      <a:pt x="5" y="7"/>
                    </a:lnTo>
                    <a:lnTo>
                      <a:pt x="7" y="3"/>
                    </a:lnTo>
                    <a:lnTo>
                      <a:pt x="10" y="0"/>
                    </a:lnTo>
                    <a:lnTo>
                      <a:pt x="7" y="0"/>
                    </a:lnTo>
                    <a:lnTo>
                      <a:pt x="2" y="5"/>
                    </a:lnTo>
                    <a:lnTo>
                      <a:pt x="0" y="9"/>
                    </a:lnTo>
                    <a:lnTo>
                      <a:pt x="0" y="67"/>
                    </a:lnTo>
                    <a:lnTo>
                      <a:pt x="5" y="67"/>
                    </a:lnTo>
                    <a:close/>
                  </a:path>
                </a:pathLst>
              </a:custGeom>
              <a:solidFill>
                <a:srgbClr val="000000"/>
              </a:solidFill>
              <a:ln w="0">
                <a:solidFill>
                  <a:srgbClr val="000000"/>
                </a:solidFill>
                <a:prstDash val="solid"/>
                <a:round/>
                <a:headEnd/>
                <a:tailEnd/>
              </a:ln>
            </p:spPr>
            <p:txBody>
              <a:bodyPr/>
              <a:lstStyle/>
              <a:p>
                <a:endParaRPr lang="en-US"/>
              </a:p>
            </p:txBody>
          </p:sp>
          <p:sp>
            <p:nvSpPr>
              <p:cNvPr id="88" name="Freeform 1221"/>
              <p:cNvSpPr>
                <a:spLocks/>
              </p:cNvSpPr>
              <p:nvPr/>
            </p:nvSpPr>
            <p:spPr bwMode="auto">
              <a:xfrm>
                <a:off x="310" y="2868"/>
                <a:ext cx="61" cy="68"/>
              </a:xfrm>
              <a:custGeom>
                <a:avLst/>
                <a:gdLst>
                  <a:gd name="T0" fmla="*/ 41 w 61"/>
                  <a:gd name="T1" fmla="*/ 65 h 68"/>
                  <a:gd name="T2" fmla="*/ 53 w 61"/>
                  <a:gd name="T3" fmla="*/ 58 h 68"/>
                  <a:gd name="T4" fmla="*/ 56 w 61"/>
                  <a:gd name="T5" fmla="*/ 44 h 68"/>
                  <a:gd name="T6" fmla="*/ 0 w 61"/>
                  <a:gd name="T7" fmla="*/ 0 h 68"/>
                  <a:gd name="T8" fmla="*/ 35 w 61"/>
                  <a:gd name="T9" fmla="*/ 19 h 68"/>
                  <a:gd name="T10" fmla="*/ 61 w 61"/>
                  <a:gd name="T11" fmla="*/ 41 h 68"/>
                  <a:gd name="T12" fmla="*/ 61 w 61"/>
                  <a:gd name="T13" fmla="*/ 49 h 68"/>
                  <a:gd name="T14" fmla="*/ 54 w 61"/>
                  <a:gd name="T15" fmla="*/ 61 h 68"/>
                  <a:gd name="T16" fmla="*/ 42 w 61"/>
                  <a:gd name="T17" fmla="*/ 68 h 68"/>
                  <a:gd name="T18" fmla="*/ 41 w 61"/>
                  <a:gd name="T19" fmla="*/ 65 h 6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1"/>
                  <a:gd name="T31" fmla="*/ 0 h 68"/>
                  <a:gd name="T32" fmla="*/ 61 w 61"/>
                  <a:gd name="T33" fmla="*/ 68 h 6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1" h="68">
                    <a:moveTo>
                      <a:pt x="41" y="65"/>
                    </a:moveTo>
                    <a:lnTo>
                      <a:pt x="53" y="58"/>
                    </a:lnTo>
                    <a:lnTo>
                      <a:pt x="56" y="44"/>
                    </a:lnTo>
                    <a:lnTo>
                      <a:pt x="0" y="0"/>
                    </a:lnTo>
                    <a:lnTo>
                      <a:pt x="35" y="19"/>
                    </a:lnTo>
                    <a:lnTo>
                      <a:pt x="61" y="41"/>
                    </a:lnTo>
                    <a:lnTo>
                      <a:pt x="61" y="49"/>
                    </a:lnTo>
                    <a:lnTo>
                      <a:pt x="54" y="61"/>
                    </a:lnTo>
                    <a:lnTo>
                      <a:pt x="42" y="68"/>
                    </a:lnTo>
                    <a:lnTo>
                      <a:pt x="41" y="65"/>
                    </a:lnTo>
                    <a:close/>
                  </a:path>
                </a:pathLst>
              </a:custGeom>
              <a:solidFill>
                <a:srgbClr val="000000"/>
              </a:solidFill>
              <a:ln w="0">
                <a:solidFill>
                  <a:srgbClr val="000000"/>
                </a:solidFill>
                <a:prstDash val="solid"/>
                <a:round/>
                <a:headEnd/>
                <a:tailEnd/>
              </a:ln>
            </p:spPr>
            <p:txBody>
              <a:bodyPr/>
              <a:lstStyle/>
              <a:p>
                <a:endParaRPr lang="en-US"/>
              </a:p>
            </p:txBody>
          </p:sp>
          <p:sp>
            <p:nvSpPr>
              <p:cNvPr id="89" name="Freeform 1222"/>
              <p:cNvSpPr>
                <a:spLocks/>
              </p:cNvSpPr>
              <p:nvPr/>
            </p:nvSpPr>
            <p:spPr bwMode="auto">
              <a:xfrm>
                <a:off x="240" y="2869"/>
                <a:ext cx="30" cy="60"/>
              </a:xfrm>
              <a:custGeom>
                <a:avLst/>
                <a:gdLst>
                  <a:gd name="T0" fmla="*/ 30 w 30"/>
                  <a:gd name="T1" fmla="*/ 0 h 60"/>
                  <a:gd name="T2" fmla="*/ 8 w 30"/>
                  <a:gd name="T3" fmla="*/ 12 h 60"/>
                  <a:gd name="T4" fmla="*/ 4 w 30"/>
                  <a:gd name="T5" fmla="*/ 24 h 60"/>
                  <a:gd name="T6" fmla="*/ 18 w 30"/>
                  <a:gd name="T7" fmla="*/ 53 h 60"/>
                  <a:gd name="T8" fmla="*/ 11 w 30"/>
                  <a:gd name="T9" fmla="*/ 60 h 60"/>
                  <a:gd name="T10" fmla="*/ 0 w 30"/>
                  <a:gd name="T11" fmla="*/ 25 h 60"/>
                  <a:gd name="T12" fmla="*/ 0 w 30"/>
                  <a:gd name="T13" fmla="*/ 14 h 60"/>
                  <a:gd name="T14" fmla="*/ 8 w 30"/>
                  <a:gd name="T15" fmla="*/ 6 h 60"/>
                  <a:gd name="T16" fmla="*/ 24 w 30"/>
                  <a:gd name="T17" fmla="*/ 0 h 60"/>
                  <a:gd name="T18" fmla="*/ 30 w 30"/>
                  <a:gd name="T19" fmla="*/ 0 h 6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0"/>
                  <a:gd name="T31" fmla="*/ 0 h 60"/>
                  <a:gd name="T32" fmla="*/ 30 w 30"/>
                  <a:gd name="T33" fmla="*/ 60 h 6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0" h="60">
                    <a:moveTo>
                      <a:pt x="30" y="0"/>
                    </a:moveTo>
                    <a:lnTo>
                      <a:pt x="8" y="12"/>
                    </a:lnTo>
                    <a:lnTo>
                      <a:pt x="4" y="24"/>
                    </a:lnTo>
                    <a:lnTo>
                      <a:pt x="18" y="53"/>
                    </a:lnTo>
                    <a:lnTo>
                      <a:pt x="11" y="60"/>
                    </a:lnTo>
                    <a:lnTo>
                      <a:pt x="0" y="25"/>
                    </a:lnTo>
                    <a:lnTo>
                      <a:pt x="0" y="14"/>
                    </a:lnTo>
                    <a:lnTo>
                      <a:pt x="8" y="6"/>
                    </a:lnTo>
                    <a:lnTo>
                      <a:pt x="24" y="0"/>
                    </a:lnTo>
                    <a:lnTo>
                      <a:pt x="30" y="0"/>
                    </a:lnTo>
                    <a:close/>
                  </a:path>
                </a:pathLst>
              </a:custGeom>
              <a:solidFill>
                <a:srgbClr val="000000"/>
              </a:solidFill>
              <a:ln w="0">
                <a:solidFill>
                  <a:srgbClr val="000000"/>
                </a:solidFill>
                <a:prstDash val="solid"/>
                <a:round/>
                <a:headEnd/>
                <a:tailEnd/>
              </a:ln>
            </p:spPr>
            <p:txBody>
              <a:bodyPr/>
              <a:lstStyle/>
              <a:p>
                <a:endParaRPr lang="en-US"/>
              </a:p>
            </p:txBody>
          </p:sp>
          <p:sp>
            <p:nvSpPr>
              <p:cNvPr id="90" name="Freeform 1223"/>
              <p:cNvSpPr>
                <a:spLocks/>
              </p:cNvSpPr>
              <p:nvPr/>
            </p:nvSpPr>
            <p:spPr bwMode="auto">
              <a:xfrm>
                <a:off x="294" y="2827"/>
                <a:ext cx="65" cy="60"/>
              </a:xfrm>
              <a:custGeom>
                <a:avLst/>
                <a:gdLst>
                  <a:gd name="T0" fmla="*/ 42 w 65"/>
                  <a:gd name="T1" fmla="*/ 54 h 60"/>
                  <a:gd name="T2" fmla="*/ 61 w 65"/>
                  <a:gd name="T3" fmla="*/ 20 h 60"/>
                  <a:gd name="T4" fmla="*/ 59 w 65"/>
                  <a:gd name="T5" fmla="*/ 11 h 60"/>
                  <a:gd name="T6" fmla="*/ 49 w 65"/>
                  <a:gd name="T7" fmla="*/ 5 h 60"/>
                  <a:gd name="T8" fmla="*/ 28 w 65"/>
                  <a:gd name="T9" fmla="*/ 18 h 60"/>
                  <a:gd name="T10" fmla="*/ 5 w 65"/>
                  <a:gd name="T11" fmla="*/ 41 h 60"/>
                  <a:gd name="T12" fmla="*/ 0 w 65"/>
                  <a:gd name="T13" fmla="*/ 41 h 60"/>
                  <a:gd name="T14" fmla="*/ 26 w 65"/>
                  <a:gd name="T15" fmla="*/ 12 h 60"/>
                  <a:gd name="T16" fmla="*/ 48 w 65"/>
                  <a:gd name="T17" fmla="*/ 0 h 60"/>
                  <a:gd name="T18" fmla="*/ 62 w 65"/>
                  <a:gd name="T19" fmla="*/ 5 h 60"/>
                  <a:gd name="T20" fmla="*/ 65 w 65"/>
                  <a:gd name="T21" fmla="*/ 15 h 60"/>
                  <a:gd name="T22" fmla="*/ 65 w 65"/>
                  <a:gd name="T23" fmla="*/ 25 h 60"/>
                  <a:gd name="T24" fmla="*/ 47 w 65"/>
                  <a:gd name="T25" fmla="*/ 60 h 60"/>
                  <a:gd name="T26" fmla="*/ 42 w 65"/>
                  <a:gd name="T27" fmla="*/ 54 h 6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65"/>
                  <a:gd name="T43" fmla="*/ 0 h 60"/>
                  <a:gd name="T44" fmla="*/ 65 w 65"/>
                  <a:gd name="T45" fmla="*/ 60 h 6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65" h="60">
                    <a:moveTo>
                      <a:pt x="42" y="54"/>
                    </a:moveTo>
                    <a:lnTo>
                      <a:pt x="61" y="20"/>
                    </a:lnTo>
                    <a:lnTo>
                      <a:pt x="59" y="11"/>
                    </a:lnTo>
                    <a:lnTo>
                      <a:pt x="49" y="5"/>
                    </a:lnTo>
                    <a:lnTo>
                      <a:pt x="28" y="18"/>
                    </a:lnTo>
                    <a:lnTo>
                      <a:pt x="5" y="41"/>
                    </a:lnTo>
                    <a:lnTo>
                      <a:pt x="0" y="41"/>
                    </a:lnTo>
                    <a:lnTo>
                      <a:pt x="26" y="12"/>
                    </a:lnTo>
                    <a:lnTo>
                      <a:pt x="48" y="0"/>
                    </a:lnTo>
                    <a:lnTo>
                      <a:pt x="62" y="5"/>
                    </a:lnTo>
                    <a:lnTo>
                      <a:pt x="65" y="15"/>
                    </a:lnTo>
                    <a:lnTo>
                      <a:pt x="65" y="25"/>
                    </a:lnTo>
                    <a:lnTo>
                      <a:pt x="47" y="60"/>
                    </a:lnTo>
                    <a:lnTo>
                      <a:pt x="42" y="54"/>
                    </a:lnTo>
                    <a:close/>
                  </a:path>
                </a:pathLst>
              </a:custGeom>
              <a:solidFill>
                <a:srgbClr val="000000"/>
              </a:solidFill>
              <a:ln w="0">
                <a:solidFill>
                  <a:srgbClr val="000000"/>
                </a:solidFill>
                <a:prstDash val="solid"/>
                <a:round/>
                <a:headEnd/>
                <a:tailEnd/>
              </a:ln>
            </p:spPr>
            <p:txBody>
              <a:bodyPr/>
              <a:lstStyle/>
              <a:p>
                <a:endParaRPr lang="en-US"/>
              </a:p>
            </p:txBody>
          </p:sp>
          <p:sp>
            <p:nvSpPr>
              <p:cNvPr id="91" name="Freeform 1224"/>
              <p:cNvSpPr>
                <a:spLocks/>
              </p:cNvSpPr>
              <p:nvPr/>
            </p:nvSpPr>
            <p:spPr bwMode="auto">
              <a:xfrm>
                <a:off x="434" y="2978"/>
                <a:ext cx="72" cy="244"/>
              </a:xfrm>
              <a:custGeom>
                <a:avLst/>
                <a:gdLst>
                  <a:gd name="T0" fmla="*/ 12 w 72"/>
                  <a:gd name="T1" fmla="*/ 215 h 244"/>
                  <a:gd name="T2" fmla="*/ 12 w 72"/>
                  <a:gd name="T3" fmla="*/ 137 h 244"/>
                  <a:gd name="T4" fmla="*/ 8 w 72"/>
                  <a:gd name="T5" fmla="*/ 122 h 244"/>
                  <a:gd name="T6" fmla="*/ 21 w 72"/>
                  <a:gd name="T7" fmla="*/ 122 h 244"/>
                  <a:gd name="T8" fmla="*/ 0 w 72"/>
                  <a:gd name="T9" fmla="*/ 98 h 244"/>
                  <a:gd name="T10" fmla="*/ 23 w 72"/>
                  <a:gd name="T11" fmla="*/ 108 h 244"/>
                  <a:gd name="T12" fmla="*/ 41 w 72"/>
                  <a:gd name="T13" fmla="*/ 102 h 244"/>
                  <a:gd name="T14" fmla="*/ 72 w 72"/>
                  <a:gd name="T15" fmla="*/ 0 h 244"/>
                  <a:gd name="T16" fmla="*/ 64 w 72"/>
                  <a:gd name="T17" fmla="*/ 54 h 244"/>
                  <a:gd name="T18" fmla="*/ 38 w 72"/>
                  <a:gd name="T19" fmla="*/ 123 h 244"/>
                  <a:gd name="T20" fmla="*/ 38 w 72"/>
                  <a:gd name="T21" fmla="*/ 190 h 244"/>
                  <a:gd name="T22" fmla="*/ 42 w 72"/>
                  <a:gd name="T23" fmla="*/ 244 h 244"/>
                  <a:gd name="T24" fmla="*/ 31 w 72"/>
                  <a:gd name="T25" fmla="*/ 225 h 244"/>
                  <a:gd name="T26" fmla="*/ 12 w 72"/>
                  <a:gd name="T27" fmla="*/ 215 h 24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2"/>
                  <a:gd name="T43" fmla="*/ 0 h 244"/>
                  <a:gd name="T44" fmla="*/ 72 w 72"/>
                  <a:gd name="T45" fmla="*/ 244 h 24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2" h="244">
                    <a:moveTo>
                      <a:pt x="12" y="215"/>
                    </a:moveTo>
                    <a:lnTo>
                      <a:pt x="12" y="137"/>
                    </a:lnTo>
                    <a:lnTo>
                      <a:pt x="8" y="122"/>
                    </a:lnTo>
                    <a:lnTo>
                      <a:pt x="21" y="122"/>
                    </a:lnTo>
                    <a:lnTo>
                      <a:pt x="0" y="98"/>
                    </a:lnTo>
                    <a:lnTo>
                      <a:pt x="23" y="108"/>
                    </a:lnTo>
                    <a:lnTo>
                      <a:pt x="41" y="102"/>
                    </a:lnTo>
                    <a:lnTo>
                      <a:pt x="72" y="0"/>
                    </a:lnTo>
                    <a:lnTo>
                      <a:pt x="64" y="54"/>
                    </a:lnTo>
                    <a:lnTo>
                      <a:pt x="38" y="123"/>
                    </a:lnTo>
                    <a:lnTo>
                      <a:pt x="38" y="190"/>
                    </a:lnTo>
                    <a:lnTo>
                      <a:pt x="42" y="244"/>
                    </a:lnTo>
                    <a:lnTo>
                      <a:pt x="31" y="225"/>
                    </a:lnTo>
                    <a:lnTo>
                      <a:pt x="12" y="215"/>
                    </a:lnTo>
                    <a:close/>
                  </a:path>
                </a:pathLst>
              </a:custGeom>
              <a:solidFill>
                <a:srgbClr val="000000"/>
              </a:solidFill>
              <a:ln w="0">
                <a:solidFill>
                  <a:srgbClr val="000000"/>
                </a:solidFill>
                <a:prstDash val="solid"/>
                <a:round/>
                <a:headEnd/>
                <a:tailEnd/>
              </a:ln>
            </p:spPr>
            <p:txBody>
              <a:bodyPr/>
              <a:lstStyle/>
              <a:p>
                <a:endParaRPr lang="en-US"/>
              </a:p>
            </p:txBody>
          </p:sp>
          <p:sp>
            <p:nvSpPr>
              <p:cNvPr id="92" name="Freeform 1225"/>
              <p:cNvSpPr>
                <a:spLocks/>
              </p:cNvSpPr>
              <p:nvPr/>
            </p:nvSpPr>
            <p:spPr bwMode="auto">
              <a:xfrm>
                <a:off x="491" y="2889"/>
                <a:ext cx="15" cy="84"/>
              </a:xfrm>
              <a:custGeom>
                <a:avLst/>
                <a:gdLst>
                  <a:gd name="T0" fmla="*/ 15 w 15"/>
                  <a:gd name="T1" fmla="*/ 84 h 84"/>
                  <a:gd name="T2" fmla="*/ 5 w 15"/>
                  <a:gd name="T3" fmla="*/ 11 h 84"/>
                  <a:gd name="T4" fmla="*/ 0 w 15"/>
                  <a:gd name="T5" fmla="*/ 0 h 84"/>
                  <a:gd name="T6" fmla="*/ 1 w 15"/>
                  <a:gd name="T7" fmla="*/ 21 h 84"/>
                  <a:gd name="T8" fmla="*/ 7 w 15"/>
                  <a:gd name="T9" fmla="*/ 68 h 84"/>
                  <a:gd name="T10" fmla="*/ 15 w 15"/>
                  <a:gd name="T11" fmla="*/ 84 h 84"/>
                  <a:gd name="T12" fmla="*/ 0 60000 65536"/>
                  <a:gd name="T13" fmla="*/ 0 60000 65536"/>
                  <a:gd name="T14" fmla="*/ 0 60000 65536"/>
                  <a:gd name="T15" fmla="*/ 0 60000 65536"/>
                  <a:gd name="T16" fmla="*/ 0 60000 65536"/>
                  <a:gd name="T17" fmla="*/ 0 60000 65536"/>
                  <a:gd name="T18" fmla="*/ 0 w 15"/>
                  <a:gd name="T19" fmla="*/ 0 h 84"/>
                  <a:gd name="T20" fmla="*/ 15 w 15"/>
                  <a:gd name="T21" fmla="*/ 84 h 84"/>
                </a:gdLst>
                <a:ahLst/>
                <a:cxnLst>
                  <a:cxn ang="T12">
                    <a:pos x="T0" y="T1"/>
                  </a:cxn>
                  <a:cxn ang="T13">
                    <a:pos x="T2" y="T3"/>
                  </a:cxn>
                  <a:cxn ang="T14">
                    <a:pos x="T4" y="T5"/>
                  </a:cxn>
                  <a:cxn ang="T15">
                    <a:pos x="T6" y="T7"/>
                  </a:cxn>
                  <a:cxn ang="T16">
                    <a:pos x="T8" y="T9"/>
                  </a:cxn>
                  <a:cxn ang="T17">
                    <a:pos x="T10" y="T11"/>
                  </a:cxn>
                </a:cxnLst>
                <a:rect l="T18" t="T19" r="T20" b="T21"/>
                <a:pathLst>
                  <a:path w="15" h="84">
                    <a:moveTo>
                      <a:pt x="15" y="84"/>
                    </a:moveTo>
                    <a:lnTo>
                      <a:pt x="5" y="11"/>
                    </a:lnTo>
                    <a:lnTo>
                      <a:pt x="0" y="0"/>
                    </a:lnTo>
                    <a:lnTo>
                      <a:pt x="1" y="21"/>
                    </a:lnTo>
                    <a:lnTo>
                      <a:pt x="7" y="68"/>
                    </a:lnTo>
                    <a:lnTo>
                      <a:pt x="15" y="84"/>
                    </a:lnTo>
                    <a:close/>
                  </a:path>
                </a:pathLst>
              </a:custGeom>
              <a:solidFill>
                <a:srgbClr val="000000"/>
              </a:solidFill>
              <a:ln w="0">
                <a:solidFill>
                  <a:srgbClr val="000000"/>
                </a:solidFill>
                <a:prstDash val="solid"/>
                <a:round/>
                <a:headEnd/>
                <a:tailEnd/>
              </a:ln>
            </p:spPr>
            <p:txBody>
              <a:bodyPr/>
              <a:lstStyle/>
              <a:p>
                <a:endParaRPr lang="en-US"/>
              </a:p>
            </p:txBody>
          </p:sp>
          <p:sp>
            <p:nvSpPr>
              <p:cNvPr id="93" name="Freeform 1226"/>
              <p:cNvSpPr>
                <a:spLocks/>
              </p:cNvSpPr>
              <p:nvPr/>
            </p:nvSpPr>
            <p:spPr bwMode="auto">
              <a:xfrm>
                <a:off x="428" y="2845"/>
                <a:ext cx="63" cy="49"/>
              </a:xfrm>
              <a:custGeom>
                <a:avLst/>
                <a:gdLst>
                  <a:gd name="T0" fmla="*/ 58 w 63"/>
                  <a:gd name="T1" fmla="*/ 42 h 49"/>
                  <a:gd name="T2" fmla="*/ 25 w 63"/>
                  <a:gd name="T3" fmla="*/ 21 h 49"/>
                  <a:gd name="T4" fmla="*/ 6 w 63"/>
                  <a:gd name="T5" fmla="*/ 2 h 49"/>
                  <a:gd name="T6" fmla="*/ 0 w 63"/>
                  <a:gd name="T7" fmla="*/ 0 h 49"/>
                  <a:gd name="T8" fmla="*/ 6 w 63"/>
                  <a:gd name="T9" fmla="*/ 4 h 49"/>
                  <a:gd name="T10" fmla="*/ 25 w 63"/>
                  <a:gd name="T11" fmla="*/ 26 h 49"/>
                  <a:gd name="T12" fmla="*/ 63 w 63"/>
                  <a:gd name="T13" fmla="*/ 49 h 49"/>
                  <a:gd name="T14" fmla="*/ 58 w 63"/>
                  <a:gd name="T15" fmla="*/ 42 h 49"/>
                  <a:gd name="T16" fmla="*/ 0 60000 65536"/>
                  <a:gd name="T17" fmla="*/ 0 60000 65536"/>
                  <a:gd name="T18" fmla="*/ 0 60000 65536"/>
                  <a:gd name="T19" fmla="*/ 0 60000 65536"/>
                  <a:gd name="T20" fmla="*/ 0 60000 65536"/>
                  <a:gd name="T21" fmla="*/ 0 60000 65536"/>
                  <a:gd name="T22" fmla="*/ 0 60000 65536"/>
                  <a:gd name="T23" fmla="*/ 0 60000 65536"/>
                  <a:gd name="T24" fmla="*/ 0 w 63"/>
                  <a:gd name="T25" fmla="*/ 0 h 49"/>
                  <a:gd name="T26" fmla="*/ 63 w 63"/>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3" h="49">
                    <a:moveTo>
                      <a:pt x="58" y="42"/>
                    </a:moveTo>
                    <a:lnTo>
                      <a:pt x="25" y="21"/>
                    </a:lnTo>
                    <a:lnTo>
                      <a:pt x="6" y="2"/>
                    </a:lnTo>
                    <a:lnTo>
                      <a:pt x="0" y="0"/>
                    </a:lnTo>
                    <a:lnTo>
                      <a:pt x="6" y="4"/>
                    </a:lnTo>
                    <a:lnTo>
                      <a:pt x="25" y="26"/>
                    </a:lnTo>
                    <a:lnTo>
                      <a:pt x="63" y="49"/>
                    </a:lnTo>
                    <a:lnTo>
                      <a:pt x="58" y="42"/>
                    </a:lnTo>
                    <a:close/>
                  </a:path>
                </a:pathLst>
              </a:custGeom>
              <a:solidFill>
                <a:srgbClr val="000000"/>
              </a:solidFill>
              <a:ln w="0">
                <a:solidFill>
                  <a:srgbClr val="000000"/>
                </a:solidFill>
                <a:prstDash val="solid"/>
                <a:round/>
                <a:headEnd/>
                <a:tailEnd/>
              </a:ln>
            </p:spPr>
            <p:txBody>
              <a:bodyPr/>
              <a:lstStyle/>
              <a:p>
                <a:endParaRPr lang="en-US"/>
              </a:p>
            </p:txBody>
          </p:sp>
          <p:sp>
            <p:nvSpPr>
              <p:cNvPr id="94" name="Freeform 1227"/>
              <p:cNvSpPr>
                <a:spLocks/>
              </p:cNvSpPr>
              <p:nvPr/>
            </p:nvSpPr>
            <p:spPr bwMode="auto">
              <a:xfrm>
                <a:off x="394" y="2894"/>
                <a:ext cx="88" cy="68"/>
              </a:xfrm>
              <a:custGeom>
                <a:avLst/>
                <a:gdLst>
                  <a:gd name="T0" fmla="*/ 31 w 88"/>
                  <a:gd name="T1" fmla="*/ 0 h 68"/>
                  <a:gd name="T2" fmla="*/ 55 w 88"/>
                  <a:gd name="T3" fmla="*/ 22 h 68"/>
                  <a:gd name="T4" fmla="*/ 73 w 88"/>
                  <a:gd name="T5" fmla="*/ 22 h 68"/>
                  <a:gd name="T6" fmla="*/ 88 w 88"/>
                  <a:gd name="T7" fmla="*/ 13 h 68"/>
                  <a:gd name="T8" fmla="*/ 88 w 88"/>
                  <a:gd name="T9" fmla="*/ 19 h 68"/>
                  <a:gd name="T10" fmla="*/ 71 w 88"/>
                  <a:gd name="T11" fmla="*/ 32 h 68"/>
                  <a:gd name="T12" fmla="*/ 52 w 88"/>
                  <a:gd name="T13" fmla="*/ 23 h 68"/>
                  <a:gd name="T14" fmla="*/ 46 w 88"/>
                  <a:gd name="T15" fmla="*/ 23 h 68"/>
                  <a:gd name="T16" fmla="*/ 44 w 88"/>
                  <a:gd name="T17" fmla="*/ 34 h 68"/>
                  <a:gd name="T18" fmla="*/ 44 w 88"/>
                  <a:gd name="T19" fmla="*/ 47 h 68"/>
                  <a:gd name="T20" fmla="*/ 50 w 88"/>
                  <a:gd name="T21" fmla="*/ 57 h 68"/>
                  <a:gd name="T22" fmla="*/ 68 w 88"/>
                  <a:gd name="T23" fmla="*/ 67 h 68"/>
                  <a:gd name="T24" fmla="*/ 63 w 88"/>
                  <a:gd name="T25" fmla="*/ 67 h 68"/>
                  <a:gd name="T26" fmla="*/ 50 w 88"/>
                  <a:gd name="T27" fmla="*/ 63 h 68"/>
                  <a:gd name="T28" fmla="*/ 40 w 88"/>
                  <a:gd name="T29" fmla="*/ 68 h 68"/>
                  <a:gd name="T30" fmla="*/ 0 w 88"/>
                  <a:gd name="T31" fmla="*/ 48 h 68"/>
                  <a:gd name="T32" fmla="*/ 0 w 88"/>
                  <a:gd name="T33" fmla="*/ 46 h 68"/>
                  <a:gd name="T34" fmla="*/ 39 w 88"/>
                  <a:gd name="T35" fmla="*/ 64 h 68"/>
                  <a:gd name="T36" fmla="*/ 46 w 88"/>
                  <a:gd name="T37" fmla="*/ 57 h 68"/>
                  <a:gd name="T38" fmla="*/ 42 w 88"/>
                  <a:gd name="T39" fmla="*/ 47 h 68"/>
                  <a:gd name="T40" fmla="*/ 42 w 88"/>
                  <a:gd name="T41" fmla="*/ 28 h 68"/>
                  <a:gd name="T42" fmla="*/ 46 w 88"/>
                  <a:gd name="T43" fmla="*/ 19 h 68"/>
                  <a:gd name="T44" fmla="*/ 29 w 88"/>
                  <a:gd name="T45" fmla="*/ 1 h 68"/>
                  <a:gd name="T46" fmla="*/ 31 w 88"/>
                  <a:gd name="T47" fmla="*/ 0 h 6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8"/>
                  <a:gd name="T73" fmla="*/ 0 h 68"/>
                  <a:gd name="T74" fmla="*/ 88 w 88"/>
                  <a:gd name="T75" fmla="*/ 68 h 6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8" h="68">
                    <a:moveTo>
                      <a:pt x="31" y="0"/>
                    </a:moveTo>
                    <a:lnTo>
                      <a:pt x="55" y="22"/>
                    </a:lnTo>
                    <a:lnTo>
                      <a:pt x="73" y="22"/>
                    </a:lnTo>
                    <a:lnTo>
                      <a:pt x="88" y="13"/>
                    </a:lnTo>
                    <a:lnTo>
                      <a:pt x="88" y="19"/>
                    </a:lnTo>
                    <a:lnTo>
                      <a:pt x="71" y="32"/>
                    </a:lnTo>
                    <a:lnTo>
                      <a:pt x="52" y="23"/>
                    </a:lnTo>
                    <a:lnTo>
                      <a:pt x="46" y="23"/>
                    </a:lnTo>
                    <a:lnTo>
                      <a:pt x="44" y="34"/>
                    </a:lnTo>
                    <a:lnTo>
                      <a:pt x="44" y="47"/>
                    </a:lnTo>
                    <a:lnTo>
                      <a:pt x="50" y="57"/>
                    </a:lnTo>
                    <a:lnTo>
                      <a:pt x="68" y="67"/>
                    </a:lnTo>
                    <a:lnTo>
                      <a:pt x="63" y="67"/>
                    </a:lnTo>
                    <a:lnTo>
                      <a:pt x="50" y="63"/>
                    </a:lnTo>
                    <a:lnTo>
                      <a:pt x="40" y="68"/>
                    </a:lnTo>
                    <a:lnTo>
                      <a:pt x="0" y="48"/>
                    </a:lnTo>
                    <a:lnTo>
                      <a:pt x="0" y="46"/>
                    </a:lnTo>
                    <a:lnTo>
                      <a:pt x="39" y="64"/>
                    </a:lnTo>
                    <a:lnTo>
                      <a:pt x="46" y="57"/>
                    </a:lnTo>
                    <a:lnTo>
                      <a:pt x="42" y="47"/>
                    </a:lnTo>
                    <a:lnTo>
                      <a:pt x="42" y="28"/>
                    </a:lnTo>
                    <a:lnTo>
                      <a:pt x="46" y="19"/>
                    </a:lnTo>
                    <a:lnTo>
                      <a:pt x="29" y="1"/>
                    </a:lnTo>
                    <a:lnTo>
                      <a:pt x="31" y="0"/>
                    </a:lnTo>
                    <a:close/>
                  </a:path>
                </a:pathLst>
              </a:custGeom>
              <a:solidFill>
                <a:srgbClr val="000000"/>
              </a:solidFill>
              <a:ln w="0">
                <a:solidFill>
                  <a:srgbClr val="000000"/>
                </a:solidFill>
                <a:prstDash val="solid"/>
                <a:round/>
                <a:headEnd/>
                <a:tailEnd/>
              </a:ln>
            </p:spPr>
            <p:txBody>
              <a:bodyPr/>
              <a:lstStyle/>
              <a:p>
                <a:endParaRPr lang="en-US"/>
              </a:p>
            </p:txBody>
          </p:sp>
          <p:sp>
            <p:nvSpPr>
              <p:cNvPr id="95" name="Line 1228"/>
              <p:cNvSpPr>
                <a:spLocks noChangeShapeType="1"/>
              </p:cNvSpPr>
              <p:nvPr/>
            </p:nvSpPr>
            <p:spPr bwMode="auto">
              <a:xfrm>
                <a:off x="446" y="2977"/>
                <a:ext cx="21" cy="22"/>
              </a:xfrm>
              <a:prstGeom prst="line">
                <a:avLst/>
              </a:prstGeom>
              <a:noFill/>
              <a:ln w="0">
                <a:solidFill>
                  <a:srgbClr val="000000"/>
                </a:solidFill>
                <a:round/>
                <a:headEnd/>
                <a:tailEnd/>
              </a:ln>
            </p:spPr>
            <p:txBody>
              <a:bodyPr/>
              <a:lstStyle/>
              <a:p>
                <a:endParaRPr lang="en-US"/>
              </a:p>
            </p:txBody>
          </p:sp>
        </p:grpSp>
        <p:pic>
          <p:nvPicPr>
            <p:cNvPr id="10" name="Picture 1784" descr="MMj03545160000[1]"/>
            <p:cNvPicPr>
              <a:picLocks noChangeAspect="1" noChangeArrowheads="1" noCrop="1"/>
            </p:cNvPicPr>
            <p:nvPr/>
          </p:nvPicPr>
          <p:blipFill>
            <a:blip r:embed="rId3" cstate="print"/>
            <a:srcRect/>
            <a:stretch>
              <a:fillRect/>
            </a:stretch>
          </p:blipFill>
          <p:spPr bwMode="auto">
            <a:xfrm>
              <a:off x="7145337" y="2228849"/>
              <a:ext cx="1525587" cy="1385887"/>
            </a:xfrm>
            <a:prstGeom prst="rect">
              <a:avLst/>
            </a:prstGeom>
            <a:noFill/>
            <a:ln w="9525">
              <a:noFill/>
              <a:miter lim="800000"/>
              <a:headEnd/>
              <a:tailEnd/>
            </a:ln>
          </p:spPr>
        </p:pic>
        <p:pic>
          <p:nvPicPr>
            <p:cNvPr id="11" name="Picture 1786" descr="MCj03036890000[1]"/>
            <p:cNvPicPr>
              <a:picLocks noChangeAspect="1" noChangeArrowheads="1"/>
            </p:cNvPicPr>
            <p:nvPr/>
          </p:nvPicPr>
          <p:blipFill>
            <a:blip r:embed="rId4" cstate="print"/>
            <a:srcRect/>
            <a:stretch>
              <a:fillRect/>
            </a:stretch>
          </p:blipFill>
          <p:spPr bwMode="auto">
            <a:xfrm>
              <a:off x="7291388" y="4202113"/>
              <a:ext cx="1470025" cy="1495424"/>
            </a:xfrm>
            <a:prstGeom prst="rect">
              <a:avLst/>
            </a:prstGeom>
            <a:noFill/>
            <a:ln w="9525">
              <a:noFill/>
              <a:miter lim="800000"/>
              <a:headEnd/>
              <a:tailEnd/>
            </a:ln>
          </p:spPr>
        </p:pic>
      </p:grpSp>
    </p:spTree>
  </p:cSld>
  <p:clrMapOvr>
    <a:masterClrMapping/>
  </p:clrMapOvr>
  <p:transition/>
  <p:timing>
    <p:tnLst>
      <p:par>
        <p:cTn id="1" dur="indefinite" restart="never" nodeType="tmRoot"/>
      </p:par>
    </p:tn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Requirements for Chromatography</a:t>
            </a:r>
            <a:endParaRPr lang="en-US" dirty="0"/>
          </a:p>
        </p:txBody>
      </p:sp>
      <p:sp>
        <p:nvSpPr>
          <p:cNvPr id="3" name="Content Placeholder 2"/>
          <p:cNvSpPr>
            <a:spLocks noGrp="1"/>
          </p:cNvSpPr>
          <p:nvPr>
            <p:ph idx="1"/>
          </p:nvPr>
        </p:nvSpPr>
        <p:spPr/>
        <p:txBody>
          <a:bodyPr/>
          <a:lstStyle/>
          <a:p>
            <a:r>
              <a:rPr lang="en-US" dirty="0" smtClean="0"/>
              <a:t>Chromatography needs only three things</a:t>
            </a:r>
          </a:p>
          <a:p>
            <a:r>
              <a:rPr lang="en-US" dirty="0" smtClean="0">
                <a:solidFill>
                  <a:srgbClr val="0000FF"/>
                </a:solidFill>
              </a:rPr>
              <a:t>Sample</a:t>
            </a:r>
            <a:r>
              <a:rPr lang="en-US" dirty="0" smtClean="0"/>
              <a:t> contains compounds, analytes, that you want to separate</a:t>
            </a:r>
          </a:p>
          <a:p>
            <a:r>
              <a:rPr lang="en-US" dirty="0" smtClean="0">
                <a:solidFill>
                  <a:srgbClr val="0000FF"/>
                </a:solidFill>
              </a:rPr>
              <a:t>Stationary phase </a:t>
            </a:r>
            <a:r>
              <a:rPr lang="en-US" dirty="0" smtClean="0"/>
              <a:t>retains the compounds</a:t>
            </a:r>
          </a:p>
          <a:p>
            <a:r>
              <a:rPr lang="en-US" dirty="0" smtClean="0">
                <a:solidFill>
                  <a:srgbClr val="0000FF"/>
                </a:solidFill>
              </a:rPr>
              <a:t>Mobile phase </a:t>
            </a:r>
            <a:r>
              <a:rPr lang="en-US" dirty="0" smtClean="0"/>
              <a:t>dissolves the compounds according to their solubility and elutes them from the stationary phase</a:t>
            </a:r>
          </a:p>
          <a:p>
            <a:pPr>
              <a:buNone/>
            </a:pPr>
            <a:endParaRPr lang="en-US" dirty="0" smtClean="0"/>
          </a:p>
          <a:p>
            <a:pPr>
              <a:buNone/>
            </a:pPr>
            <a:r>
              <a:rPr lang="en-US" dirty="0" smtClean="0"/>
              <a:t>	</a:t>
            </a:r>
            <a:endParaRPr lang="en-US" sz="2200" dirty="0"/>
          </a:p>
        </p:txBody>
      </p:sp>
    </p:spTree>
  </p:cSld>
  <p:clrMapOvr>
    <a:masterClrMapping/>
  </p:clrMapOvr>
  <p:transition/>
  <p:timing>
    <p:tnLst>
      <p:par>
        <p:cTn id="1" dur="indefinite" restart="never" nodeType="tmRoot"/>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p:cNvSpPr>
            <a:spLocks noGrp="1"/>
          </p:cNvSpPr>
          <p:nvPr>
            <p:ph sz="half" idx="1"/>
          </p:nvPr>
        </p:nvSpPr>
        <p:spPr>
          <a:ln>
            <a:noFill/>
          </a:ln>
        </p:spPr>
        <p:txBody>
          <a:bodyPr/>
          <a:lstStyle/>
          <a:p>
            <a:r>
              <a:rPr lang="en-US" sz="2000" dirty="0" smtClean="0"/>
              <a:t>The original representative material to be analyzed or separated by the column.</a:t>
            </a:r>
          </a:p>
          <a:p>
            <a:pPr lvl="1"/>
            <a:r>
              <a:rPr lang="en-US" sz="1800" dirty="0" smtClean="0"/>
              <a:t>Also called Sample Matrix</a:t>
            </a:r>
          </a:p>
          <a:p>
            <a:pPr lvl="1"/>
            <a:r>
              <a:rPr lang="en-US" sz="1800" dirty="0" smtClean="0"/>
              <a:t>Contains analyte(s) and other compounds</a:t>
            </a:r>
          </a:p>
          <a:p>
            <a:r>
              <a:rPr lang="en-US" sz="2000" dirty="0" smtClean="0"/>
              <a:t>Example: </a:t>
            </a:r>
            <a:r>
              <a:rPr lang="en-US" sz="2000" dirty="0" smtClean="0">
                <a:solidFill>
                  <a:srgbClr val="FF0000"/>
                </a:solidFill>
              </a:rPr>
              <a:t>Coffee</a:t>
            </a:r>
          </a:p>
          <a:p>
            <a:endParaRPr lang="en-US" dirty="0"/>
          </a:p>
        </p:txBody>
      </p:sp>
      <p:pic>
        <p:nvPicPr>
          <p:cNvPr id="6" name="Picture 7" descr="coffee beans"/>
          <p:cNvPicPr>
            <a:picLocks noGrp="1" noChangeAspect="1" noChangeArrowheads="1"/>
          </p:cNvPicPr>
          <p:nvPr>
            <p:ph sz="half" idx="2"/>
          </p:nvPr>
        </p:nvPicPr>
        <p:blipFill>
          <a:blip r:embed="rId3" cstate="print"/>
          <a:stretch>
            <a:fillRect/>
          </a:stretch>
        </p:blipFill>
        <p:spPr>
          <a:xfrm>
            <a:off x="5320891" y="1470362"/>
            <a:ext cx="3110778" cy="3110778"/>
          </a:xfrm>
          <a:noFill/>
        </p:spPr>
      </p:pic>
      <p:sp>
        <p:nvSpPr>
          <p:cNvPr id="4" name="Title 3"/>
          <p:cNvSpPr>
            <a:spLocks noGrp="1"/>
          </p:cNvSpPr>
          <p:nvPr>
            <p:ph type="title"/>
          </p:nvPr>
        </p:nvSpPr>
        <p:spPr/>
        <p:txBody>
          <a:bodyPr/>
          <a:lstStyle/>
          <a:p>
            <a:r>
              <a:rPr lang="en-US" dirty="0" smtClean="0"/>
              <a:t>Terminology - Sample</a:t>
            </a:r>
            <a:endParaRPr lang="en-US" dirty="0"/>
          </a:p>
        </p:txBody>
      </p:sp>
      <p:pic>
        <p:nvPicPr>
          <p:cNvPr id="7" name="Picture 5" descr="MCj02508210000[1]"/>
          <p:cNvPicPr>
            <a:picLocks noChangeAspect="1" noChangeArrowheads="1"/>
          </p:cNvPicPr>
          <p:nvPr/>
        </p:nvPicPr>
        <p:blipFill>
          <a:blip r:embed="rId4" cstate="print"/>
          <a:srcRect/>
          <a:stretch>
            <a:fillRect/>
          </a:stretch>
        </p:blipFill>
        <p:spPr bwMode="gray">
          <a:xfrm>
            <a:off x="3304646" y="3832249"/>
            <a:ext cx="1324961" cy="2115998"/>
          </a:xfrm>
          <a:prstGeom prst="rect">
            <a:avLst/>
          </a:prstGeom>
          <a:noFill/>
          <a:ln w="9525">
            <a:noFill/>
            <a:miter lim="800000"/>
            <a:headEnd/>
            <a:tailEnd/>
          </a:ln>
        </p:spPr>
      </p:pic>
    </p:spTree>
  </p:cSld>
  <p:clrMapOvr>
    <a:masterClrMapping/>
  </p:clrMapOvr>
  <p:transition/>
  <p:timing>
    <p:tnLst>
      <p:par>
        <p:cTn id="1" dur="indefinite" restart="never" nodeType="tmRoot"/>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p:cNvSpPr>
            <a:spLocks noGrp="1"/>
          </p:cNvSpPr>
          <p:nvPr>
            <p:ph sz="half" idx="1"/>
          </p:nvPr>
        </p:nvSpPr>
        <p:spPr>
          <a:ln>
            <a:noFill/>
          </a:ln>
        </p:spPr>
        <p:txBody>
          <a:bodyPr>
            <a:normAutofit/>
          </a:bodyPr>
          <a:lstStyle/>
          <a:p>
            <a:r>
              <a:rPr lang="en-US" sz="2000" dirty="0" smtClean="0">
                <a:solidFill>
                  <a:srgbClr val="0000FF"/>
                </a:solidFill>
              </a:rPr>
              <a:t>Compound</a:t>
            </a:r>
            <a:r>
              <a:rPr lang="en-US" sz="2000" dirty="0" smtClean="0"/>
              <a:t> is a pure chemical component (molecule) in a sample.</a:t>
            </a:r>
          </a:p>
          <a:p>
            <a:pPr lvl="1"/>
            <a:r>
              <a:rPr lang="en-US" sz="1800" dirty="0" smtClean="0"/>
              <a:t>Solute = Compound </a:t>
            </a:r>
          </a:p>
          <a:p>
            <a:r>
              <a:rPr lang="en-US" sz="2000" dirty="0" smtClean="0">
                <a:solidFill>
                  <a:srgbClr val="0000FF"/>
                </a:solidFill>
              </a:rPr>
              <a:t>Analyte</a:t>
            </a:r>
            <a:r>
              <a:rPr lang="en-US" sz="2000" dirty="0" smtClean="0"/>
              <a:t> specific compound in the sample which is to be separated and analyzed.</a:t>
            </a:r>
          </a:p>
          <a:p>
            <a:r>
              <a:rPr lang="en-US" sz="2000" dirty="0" smtClean="0">
                <a:solidFill>
                  <a:srgbClr val="0000FF"/>
                </a:solidFill>
              </a:rPr>
              <a:t>Standard</a:t>
            </a:r>
            <a:r>
              <a:rPr lang="en-US" sz="2000" dirty="0" smtClean="0"/>
              <a:t> is an pure compound whose identity and amount is known.</a:t>
            </a:r>
          </a:p>
          <a:p>
            <a:r>
              <a:rPr lang="en-US" sz="2000" dirty="0" smtClean="0"/>
              <a:t>Example: </a:t>
            </a:r>
            <a:r>
              <a:rPr lang="en-US" sz="2000" dirty="0" smtClean="0">
                <a:solidFill>
                  <a:srgbClr val="FF0000"/>
                </a:solidFill>
              </a:rPr>
              <a:t>Caffeine</a:t>
            </a:r>
          </a:p>
          <a:p>
            <a:endParaRPr lang="en-US" dirty="0" smtClean="0">
              <a:solidFill>
                <a:srgbClr val="FF0000"/>
              </a:solidFill>
            </a:endParaRPr>
          </a:p>
        </p:txBody>
      </p:sp>
      <p:sp>
        <p:nvSpPr>
          <p:cNvPr id="4" name="Title 3"/>
          <p:cNvSpPr>
            <a:spLocks noGrp="1"/>
          </p:cNvSpPr>
          <p:nvPr>
            <p:ph type="title"/>
          </p:nvPr>
        </p:nvSpPr>
        <p:spPr>
          <a:xfrm>
            <a:off x="141766" y="-27857"/>
            <a:ext cx="8693151" cy="749327"/>
          </a:xfrm>
        </p:spPr>
        <p:txBody>
          <a:bodyPr/>
          <a:lstStyle/>
          <a:p>
            <a:r>
              <a:rPr lang="en-US" dirty="0" smtClean="0"/>
              <a:t>Terminology – Compound, Analyte, Standard</a:t>
            </a:r>
            <a:endParaRPr lang="en-US" dirty="0"/>
          </a:p>
        </p:txBody>
      </p:sp>
      <p:grpSp>
        <p:nvGrpSpPr>
          <p:cNvPr id="6" name="Group 5"/>
          <p:cNvGrpSpPr/>
          <p:nvPr/>
        </p:nvGrpSpPr>
        <p:grpSpPr>
          <a:xfrm>
            <a:off x="4802428" y="1297541"/>
            <a:ext cx="3859669" cy="3514027"/>
            <a:chOff x="4802428" y="1297541"/>
            <a:chExt cx="3859669" cy="3514027"/>
          </a:xfrm>
        </p:grpSpPr>
        <p:sp>
          <p:nvSpPr>
            <p:cNvPr id="5" name="Rectangle 4"/>
            <p:cNvSpPr/>
            <p:nvPr/>
          </p:nvSpPr>
          <p:spPr bwMode="auto">
            <a:xfrm>
              <a:off x="4802428" y="1297541"/>
              <a:ext cx="3859669" cy="3514027"/>
            </a:xfrm>
            <a:prstGeom prst="rect">
              <a:avLst/>
            </a:prstGeom>
            <a:solidFill>
              <a:srgbClr val="FFFFCC"/>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US" sz="1600" b="0" i="0" u="none" strike="noStrike" cap="none" normalizeH="0" baseline="0" smtClean="0">
                <a:ln>
                  <a:noFill/>
                </a:ln>
                <a:solidFill>
                  <a:schemeClr val="tx1"/>
                </a:solidFill>
                <a:effectLst/>
                <a:latin typeface="Verdana" pitchFamily="34" charset="0"/>
              </a:endParaRPr>
            </a:p>
          </p:txBody>
        </p:sp>
        <p:pic>
          <p:nvPicPr>
            <p:cNvPr id="8" name="Picture 12"/>
            <p:cNvPicPr>
              <a:picLocks noChangeAspect="1" noChangeArrowheads="1"/>
            </p:cNvPicPr>
            <p:nvPr/>
          </p:nvPicPr>
          <p:blipFill>
            <a:blip r:embed="rId3" cstate="print"/>
            <a:srcRect/>
            <a:stretch>
              <a:fillRect/>
            </a:stretch>
          </p:blipFill>
          <p:spPr bwMode="auto">
            <a:xfrm>
              <a:off x="5018060" y="1643183"/>
              <a:ext cx="3476436" cy="2880350"/>
            </a:xfrm>
            <a:prstGeom prst="rect">
              <a:avLst/>
            </a:prstGeom>
            <a:noFill/>
            <a:ln w="9525" algn="ctr">
              <a:noFill/>
              <a:miter lim="800000"/>
              <a:headEnd/>
              <a:tailEnd/>
            </a:ln>
          </p:spPr>
        </p:pic>
      </p:grpSp>
    </p:spTree>
  </p:cSld>
  <p:clrMapOvr>
    <a:masterClrMapping/>
  </p:clrMapOvr>
  <p:transition/>
  <p:timing>
    <p:tnLst>
      <p:par>
        <p:cTn id="1" dur="indefinite" restart="never" nodeType="tmRoot"/>
      </p:par>
    </p:tn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93867" y="230427"/>
            <a:ext cx="8410623" cy="721471"/>
          </a:xfrm>
        </p:spPr>
        <p:txBody>
          <a:bodyPr/>
          <a:lstStyle/>
          <a:p>
            <a:r>
              <a:rPr lang="en-US" dirty="0" smtClean="0"/>
              <a:t>Terminology – Stationary Phase or Packing Material</a:t>
            </a:r>
            <a:endParaRPr lang="en-US" dirty="0"/>
          </a:p>
        </p:txBody>
      </p:sp>
      <p:sp>
        <p:nvSpPr>
          <p:cNvPr id="3" name="Content Placeholder 2"/>
          <p:cNvSpPr>
            <a:spLocks noGrp="1"/>
          </p:cNvSpPr>
          <p:nvPr>
            <p:ph idx="1"/>
          </p:nvPr>
        </p:nvSpPr>
        <p:spPr>
          <a:xfrm>
            <a:off x="130628" y="1103939"/>
            <a:ext cx="8819504" cy="5216480"/>
          </a:xfrm>
        </p:spPr>
        <p:txBody>
          <a:bodyPr/>
          <a:lstStyle/>
          <a:p>
            <a:r>
              <a:rPr lang="en-US" dirty="0" smtClean="0">
                <a:solidFill>
                  <a:srgbClr val="0000FF"/>
                </a:solidFill>
              </a:rPr>
              <a:t>Stationary Phase </a:t>
            </a:r>
            <a:r>
              <a:rPr lang="en-US" dirty="0" smtClean="0"/>
              <a:t>is held in a fixed position</a:t>
            </a:r>
          </a:p>
          <a:p>
            <a:pPr lvl="1"/>
            <a:r>
              <a:rPr lang="en-US" dirty="0" smtClean="0"/>
              <a:t>It is a solid material</a:t>
            </a:r>
          </a:p>
          <a:p>
            <a:pPr lvl="1"/>
            <a:r>
              <a:rPr lang="en-US" dirty="0" smtClean="0"/>
              <a:t>If it is placed in a tube, a column, it is referred to as Packing material</a:t>
            </a:r>
          </a:p>
          <a:p>
            <a:r>
              <a:rPr lang="en-US" dirty="0" smtClean="0"/>
              <a:t>Performs the chemical separation along with the mobile phase</a:t>
            </a:r>
          </a:p>
          <a:p>
            <a:r>
              <a:rPr lang="en-US" dirty="0" smtClean="0"/>
              <a:t>The stationary phase and the mobile phase should have </a:t>
            </a:r>
            <a:r>
              <a:rPr lang="en-US" dirty="0" smtClean="0">
                <a:solidFill>
                  <a:srgbClr val="FF0000"/>
                </a:solidFill>
              </a:rPr>
              <a:t>OPPOSITE</a:t>
            </a:r>
            <a:r>
              <a:rPr lang="en-US" dirty="0" smtClean="0"/>
              <a:t> chemical properties to set up a competition for sample analytes. The compounds which bind more tightly to the stationary phase elute later than ones which do not bind well.</a:t>
            </a:r>
          </a:p>
          <a:p>
            <a:endParaRPr lang="en-US" dirty="0" smtClean="0"/>
          </a:p>
          <a:p>
            <a:endParaRPr lang="en-US" dirty="0" smtClean="0"/>
          </a:p>
          <a:p>
            <a:endParaRPr lang="en-US" dirty="0"/>
          </a:p>
        </p:txBody>
      </p:sp>
    </p:spTree>
  </p:cSld>
  <p:clrMapOvr>
    <a:masterClrMapping/>
  </p:clrMapOvr>
  <p:transition/>
  <p:timing>
    <p:tnLst>
      <p:par>
        <p:cTn id="1" dur="indefinite" restart="never" nodeType="tmRoot"/>
      </p:par>
    </p:tn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p:cNvSpPr>
            <a:spLocks noGrp="1"/>
          </p:cNvSpPr>
          <p:nvPr>
            <p:ph type="title"/>
          </p:nvPr>
        </p:nvSpPr>
        <p:spPr/>
        <p:txBody>
          <a:bodyPr/>
          <a:lstStyle/>
          <a:p>
            <a:r>
              <a:rPr lang="en-US" dirty="0" smtClean="0"/>
              <a:t>Terminology – Mobile Phase &amp; Solvent</a:t>
            </a:r>
            <a:endParaRPr lang="en-US" dirty="0"/>
          </a:p>
        </p:txBody>
      </p:sp>
      <p:sp>
        <p:nvSpPr>
          <p:cNvPr id="2" name="Content Placeholder 1"/>
          <p:cNvSpPr>
            <a:spLocks noGrp="1"/>
          </p:cNvSpPr>
          <p:nvPr>
            <p:ph idx="1"/>
          </p:nvPr>
        </p:nvSpPr>
        <p:spPr>
          <a:xfrm>
            <a:off x="193868" y="1009505"/>
            <a:ext cx="6970447" cy="5069417"/>
          </a:xfrm>
        </p:spPr>
        <p:txBody>
          <a:bodyPr>
            <a:normAutofit/>
          </a:bodyPr>
          <a:lstStyle/>
          <a:p>
            <a:r>
              <a:rPr lang="en-US" sz="2000" dirty="0" smtClean="0"/>
              <a:t>The liquid flowing </a:t>
            </a:r>
            <a:r>
              <a:rPr lang="en-US" sz="1800" dirty="0" smtClean="0"/>
              <a:t>through</a:t>
            </a:r>
            <a:r>
              <a:rPr lang="en-US" sz="2000" dirty="0" smtClean="0"/>
              <a:t> the chromatographic column</a:t>
            </a:r>
          </a:p>
          <a:p>
            <a:r>
              <a:rPr lang="en-US" sz="2000" dirty="0" smtClean="0"/>
              <a:t>Carries the sample, moving it through the stationary packing material.</a:t>
            </a:r>
          </a:p>
          <a:p>
            <a:pPr lvl="1"/>
            <a:r>
              <a:rPr lang="en-US" sz="1800" dirty="0" smtClean="0"/>
              <a:t>Sample must be completely soluble in the liquid. </a:t>
            </a:r>
            <a:endParaRPr lang="en-US" sz="2000" dirty="0" smtClean="0"/>
          </a:p>
          <a:p>
            <a:r>
              <a:rPr lang="en-US" sz="2000" dirty="0" smtClean="0">
                <a:solidFill>
                  <a:srgbClr val="0000FF"/>
                </a:solidFill>
              </a:rPr>
              <a:t>Solvent</a:t>
            </a:r>
            <a:r>
              <a:rPr lang="en-US" sz="2000" dirty="0" smtClean="0"/>
              <a:t> is a liquid (e.g. water, acetonitrile) which dissolve compounds.</a:t>
            </a:r>
          </a:p>
          <a:p>
            <a:r>
              <a:rPr lang="en-US" sz="2000" dirty="0" smtClean="0">
                <a:solidFill>
                  <a:srgbClr val="0000FF"/>
                </a:solidFill>
              </a:rPr>
              <a:t>Mobile phase </a:t>
            </a:r>
            <a:r>
              <a:rPr lang="en-US" sz="2000" dirty="0" smtClean="0"/>
              <a:t>may be </a:t>
            </a:r>
          </a:p>
          <a:p>
            <a:pPr lvl="1"/>
            <a:r>
              <a:rPr lang="en-US" dirty="0" smtClean="0"/>
              <a:t>Pure solvent</a:t>
            </a:r>
          </a:p>
          <a:p>
            <a:pPr lvl="1"/>
            <a:r>
              <a:rPr lang="en-US" dirty="0" smtClean="0"/>
              <a:t>Solvent with the additions of other additives to enhance chromatography</a:t>
            </a:r>
          </a:p>
          <a:p>
            <a:pPr lvl="2"/>
            <a:r>
              <a:rPr lang="en-US" dirty="0" smtClean="0"/>
              <a:t>Acids or bases</a:t>
            </a:r>
          </a:p>
          <a:p>
            <a:pPr lvl="2"/>
            <a:r>
              <a:rPr lang="en-US" dirty="0" smtClean="0"/>
              <a:t>Buffers</a:t>
            </a:r>
          </a:p>
          <a:p>
            <a:pPr lvl="2"/>
            <a:r>
              <a:rPr lang="en-US" dirty="0" smtClean="0"/>
              <a:t>Salts</a:t>
            </a:r>
          </a:p>
          <a:p>
            <a:pPr lvl="2"/>
            <a:endParaRPr lang="en-US" dirty="0" smtClean="0"/>
          </a:p>
          <a:p>
            <a:pPr>
              <a:buNone/>
            </a:pPr>
            <a:endParaRPr lang="en-US" sz="1600" dirty="0"/>
          </a:p>
        </p:txBody>
      </p:sp>
      <p:pic>
        <p:nvPicPr>
          <p:cNvPr id="7" name="Picture 5" descr="meoh bottle"/>
          <p:cNvPicPr>
            <a:picLocks noChangeAspect="1" noChangeArrowheads="1"/>
          </p:cNvPicPr>
          <p:nvPr/>
        </p:nvPicPr>
        <p:blipFill>
          <a:blip r:embed="rId3" cstate="print"/>
          <a:srcRect l="29475" r="26524" b="3967"/>
          <a:stretch>
            <a:fillRect/>
          </a:stretch>
        </p:blipFill>
        <p:spPr bwMode="auto">
          <a:xfrm>
            <a:off x="7153515" y="1164022"/>
            <a:ext cx="1427163" cy="2336800"/>
          </a:xfrm>
          <a:prstGeom prst="rect">
            <a:avLst/>
          </a:prstGeom>
          <a:noFill/>
          <a:ln w="9525">
            <a:noFill/>
            <a:miter lim="800000"/>
            <a:headEnd/>
            <a:tailEnd/>
          </a:ln>
        </p:spPr>
      </p:pic>
      <p:pic>
        <p:nvPicPr>
          <p:cNvPr id="9" name="Picture 4" descr="acetonitrile bottle"/>
          <p:cNvPicPr>
            <a:picLocks noChangeAspect="1" noChangeArrowheads="1"/>
          </p:cNvPicPr>
          <p:nvPr/>
        </p:nvPicPr>
        <p:blipFill>
          <a:blip r:embed="rId4" cstate="print"/>
          <a:srcRect l="30763" t="7887" r="31520" b="6505"/>
          <a:stretch>
            <a:fillRect/>
          </a:stretch>
        </p:blipFill>
        <p:spPr bwMode="auto">
          <a:xfrm>
            <a:off x="7178915" y="3772285"/>
            <a:ext cx="1425575" cy="2306637"/>
          </a:xfrm>
          <a:prstGeom prst="rect">
            <a:avLst/>
          </a:prstGeom>
          <a:noFill/>
          <a:ln w="9525">
            <a:noFill/>
            <a:miter lim="800000"/>
            <a:headEnd/>
            <a:tailEnd/>
          </a:ln>
        </p:spPr>
      </p:pic>
      <p:sp>
        <p:nvSpPr>
          <p:cNvPr id="6" name="TextBox 5"/>
          <p:cNvSpPr txBox="1"/>
          <p:nvPr/>
        </p:nvSpPr>
        <p:spPr>
          <a:xfrm>
            <a:off x="309082" y="6309350"/>
            <a:ext cx="7269619" cy="307777"/>
          </a:xfrm>
          <a:prstGeom prst="rect">
            <a:avLst/>
          </a:prstGeom>
          <a:noFill/>
        </p:spPr>
        <p:txBody>
          <a:bodyPr wrap="square" rtlCol="0">
            <a:spAutoFit/>
          </a:bodyPr>
          <a:lstStyle/>
          <a:p>
            <a:r>
              <a:rPr lang="en-US" sz="1400" dirty="0" smtClean="0"/>
              <a:t>For more about solvents:  Waters eLearning Course:  Part number 750000657</a:t>
            </a:r>
            <a:endParaRPr lang="en-US" sz="1400" dirty="0"/>
          </a:p>
        </p:txBody>
      </p:sp>
    </p:spTree>
  </p:cSld>
  <p:clrMapOvr>
    <a:masterClrMapping/>
  </p:clrMapOvr>
  <p:transition/>
  <p:timing>
    <p:tnLst>
      <p:par>
        <p:cTn id="1" dur="indefinite" restart="never" nodeType="tmRoot"/>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p:cNvSpPr>
            <a:spLocks noGrp="1"/>
          </p:cNvSpPr>
          <p:nvPr>
            <p:ph sz="half" idx="1"/>
          </p:nvPr>
        </p:nvSpPr>
        <p:spPr>
          <a:xfrm>
            <a:off x="193867" y="1067113"/>
            <a:ext cx="5011809" cy="5290143"/>
          </a:xfrm>
          <a:ln>
            <a:noFill/>
          </a:ln>
        </p:spPr>
        <p:txBody>
          <a:bodyPr>
            <a:normAutofit/>
          </a:bodyPr>
          <a:lstStyle/>
          <a:p>
            <a:r>
              <a:rPr lang="en-US" dirty="0" smtClean="0"/>
              <a:t>The first chromatography</a:t>
            </a:r>
          </a:p>
          <a:p>
            <a:r>
              <a:rPr lang="en-US" dirty="0" smtClean="0">
                <a:solidFill>
                  <a:srgbClr val="0000FF"/>
                </a:solidFill>
              </a:rPr>
              <a:t>Stationary phase is contained in a column</a:t>
            </a:r>
            <a:r>
              <a:rPr lang="en-US" dirty="0" smtClean="0"/>
              <a:t>:  Tall glass open column filled with sand-like particles</a:t>
            </a:r>
          </a:p>
          <a:p>
            <a:r>
              <a:rPr lang="en-US" dirty="0" smtClean="0">
                <a:solidFill>
                  <a:srgbClr val="0000FF"/>
                </a:solidFill>
              </a:rPr>
              <a:t>Mobile phase</a:t>
            </a:r>
            <a:r>
              <a:rPr lang="en-US" dirty="0" smtClean="0"/>
              <a:t>:  Liquid for separation</a:t>
            </a:r>
          </a:p>
          <a:p>
            <a:r>
              <a:rPr lang="en-US" dirty="0" smtClean="0">
                <a:solidFill>
                  <a:srgbClr val="0000FF"/>
                </a:solidFill>
              </a:rPr>
              <a:t>Sample</a:t>
            </a:r>
            <a:r>
              <a:rPr lang="en-US" dirty="0" smtClean="0"/>
              <a:t>: Ground-up plant extract</a:t>
            </a:r>
          </a:p>
          <a:p>
            <a:r>
              <a:rPr lang="en-US" dirty="0" smtClean="0"/>
              <a:t>Separation:  </a:t>
            </a:r>
          </a:p>
          <a:p>
            <a:pPr lvl="1"/>
            <a:r>
              <a:rPr lang="en-US" sz="1800" dirty="0" smtClean="0"/>
              <a:t>Sample is poured into column</a:t>
            </a:r>
          </a:p>
          <a:p>
            <a:pPr lvl="1"/>
            <a:r>
              <a:rPr lang="en-US" sz="1800" dirty="0" smtClean="0"/>
              <a:t>Colored bands developed as the extract percolated down the column</a:t>
            </a:r>
          </a:p>
          <a:p>
            <a:pPr lvl="1"/>
            <a:r>
              <a:rPr lang="en-US" sz="1800" dirty="0" smtClean="0"/>
              <a:t>Each band contains different compounds</a:t>
            </a:r>
          </a:p>
        </p:txBody>
      </p:sp>
      <p:sp>
        <p:nvSpPr>
          <p:cNvPr id="4" name="Title 3"/>
          <p:cNvSpPr>
            <a:spLocks noGrp="1"/>
          </p:cNvSpPr>
          <p:nvPr>
            <p:ph type="title"/>
          </p:nvPr>
        </p:nvSpPr>
        <p:spPr/>
        <p:txBody>
          <a:bodyPr/>
          <a:lstStyle/>
          <a:p>
            <a:r>
              <a:rPr lang="en-US" dirty="0" err="1" smtClean="0"/>
              <a:t>Tswett’s</a:t>
            </a:r>
            <a:r>
              <a:rPr lang="en-US" dirty="0" smtClean="0"/>
              <a:t> Experiment</a:t>
            </a:r>
            <a:endParaRPr lang="en-US" dirty="0"/>
          </a:p>
        </p:txBody>
      </p:sp>
      <p:grpSp>
        <p:nvGrpSpPr>
          <p:cNvPr id="8" name="Group 7"/>
          <p:cNvGrpSpPr/>
          <p:nvPr/>
        </p:nvGrpSpPr>
        <p:grpSpPr>
          <a:xfrm>
            <a:off x="5378498" y="894292"/>
            <a:ext cx="3151930" cy="5587879"/>
            <a:chOff x="5378498" y="894292"/>
            <a:chExt cx="3151930" cy="5587879"/>
          </a:xfrm>
        </p:grpSpPr>
        <p:grpSp>
          <p:nvGrpSpPr>
            <p:cNvPr id="3" name="Group 53"/>
            <p:cNvGrpSpPr>
              <a:grpSpLocks/>
            </p:cNvGrpSpPr>
            <p:nvPr/>
          </p:nvGrpSpPr>
          <p:grpSpPr bwMode="auto">
            <a:xfrm>
              <a:off x="5666533" y="4293105"/>
              <a:ext cx="2863895" cy="2189066"/>
              <a:chOff x="1765" y="2972"/>
              <a:chExt cx="1447" cy="1130"/>
            </a:xfrm>
          </p:grpSpPr>
          <p:pic>
            <p:nvPicPr>
              <p:cNvPr id="6" name="Picture 51" descr="burrett"/>
              <p:cNvPicPr>
                <a:picLocks noChangeAspect="1" noChangeArrowheads="1"/>
              </p:cNvPicPr>
              <p:nvPr/>
            </p:nvPicPr>
            <p:blipFill>
              <a:blip r:embed="rId3" cstate="print"/>
              <a:srcRect l="10146" t="-534" r="49666"/>
              <a:stretch>
                <a:fillRect/>
              </a:stretch>
            </p:blipFill>
            <p:spPr bwMode="auto">
              <a:xfrm>
                <a:off x="1765" y="2972"/>
                <a:ext cx="721" cy="1130"/>
              </a:xfrm>
              <a:prstGeom prst="rect">
                <a:avLst/>
              </a:prstGeom>
              <a:noFill/>
              <a:ln w="9525">
                <a:noFill/>
                <a:miter lim="800000"/>
                <a:headEnd/>
                <a:tailEnd/>
              </a:ln>
            </p:spPr>
          </p:pic>
          <p:sp>
            <p:nvSpPr>
              <p:cNvPr id="7" name="Text Box 42"/>
              <p:cNvSpPr txBox="1">
                <a:spLocks noChangeArrowheads="1"/>
              </p:cNvSpPr>
              <p:nvPr/>
            </p:nvSpPr>
            <p:spPr bwMode="auto">
              <a:xfrm>
                <a:off x="2465" y="3003"/>
                <a:ext cx="747" cy="562"/>
              </a:xfrm>
              <a:prstGeom prst="rect">
                <a:avLst/>
              </a:prstGeom>
              <a:noFill/>
              <a:ln w="12700">
                <a:noFill/>
                <a:miter lim="800000"/>
                <a:headEnd/>
                <a:tailEnd/>
              </a:ln>
            </p:spPr>
            <p:txBody>
              <a:bodyPr wrap="square">
                <a:spAutoFit/>
              </a:bodyPr>
              <a:lstStyle/>
              <a:p>
                <a:r>
                  <a:rPr lang="en-US" sz="1100" dirty="0">
                    <a:solidFill>
                      <a:srgbClr val="0000FF"/>
                    </a:solidFill>
                  </a:rPr>
                  <a:t>Mobile </a:t>
                </a:r>
                <a:r>
                  <a:rPr lang="en-US" sz="1100" dirty="0" smtClean="0">
                    <a:solidFill>
                      <a:srgbClr val="0000FF"/>
                    </a:solidFill>
                  </a:rPr>
                  <a:t>phase</a:t>
                </a:r>
              </a:p>
              <a:p>
                <a:endParaRPr lang="en-US" sz="900" dirty="0" smtClean="0">
                  <a:solidFill>
                    <a:srgbClr val="0000FF"/>
                  </a:solidFill>
                </a:endParaRPr>
              </a:p>
              <a:p>
                <a:r>
                  <a:rPr lang="en-US" sz="1100" dirty="0" smtClean="0">
                    <a:solidFill>
                      <a:srgbClr val="0000FF"/>
                    </a:solidFill>
                  </a:rPr>
                  <a:t>Sample</a:t>
                </a:r>
              </a:p>
              <a:p>
                <a:endParaRPr lang="en-US" sz="800" dirty="0" smtClean="0">
                  <a:solidFill>
                    <a:srgbClr val="0000FF"/>
                  </a:solidFill>
                </a:endParaRPr>
              </a:p>
              <a:p>
                <a:r>
                  <a:rPr lang="en-US" sz="1100" dirty="0" smtClean="0">
                    <a:solidFill>
                      <a:srgbClr val="0000FF"/>
                    </a:solidFill>
                  </a:rPr>
                  <a:t>Stationary phase</a:t>
                </a:r>
              </a:p>
            </p:txBody>
          </p:sp>
        </p:grpSp>
        <p:pic>
          <p:nvPicPr>
            <p:cNvPr id="48130" name="Picture 2"/>
            <p:cNvPicPr>
              <a:picLocks noChangeAspect="1" noChangeArrowheads="1"/>
            </p:cNvPicPr>
            <p:nvPr/>
          </p:nvPicPr>
          <p:blipFill>
            <a:blip r:embed="rId4" cstate="print"/>
            <a:srcRect/>
            <a:stretch>
              <a:fillRect/>
            </a:stretch>
          </p:blipFill>
          <p:spPr bwMode="auto">
            <a:xfrm>
              <a:off x="5378498" y="894292"/>
              <a:ext cx="3070249" cy="3267622"/>
            </a:xfrm>
            <a:prstGeom prst="rect">
              <a:avLst/>
            </a:prstGeom>
            <a:noFill/>
            <a:ln w="9525">
              <a:noFill/>
              <a:miter lim="800000"/>
              <a:headEnd/>
              <a:tailEnd/>
            </a:ln>
          </p:spPr>
        </p:pic>
      </p:grpSp>
    </p:spTree>
  </p:cSld>
  <p:clrMapOvr>
    <a:masterClrMapping/>
  </p:clrMapOvr>
  <p:transition/>
  <p:timing>
    <p:tnLst>
      <p:par>
        <p:cTn id="1" dur="indefinite" restart="never" nodeType="tmRoot"/>
      </p:par>
    </p:tn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p:nvPr>
        </p:nvSpPr>
        <p:spPr/>
        <p:txBody>
          <a:bodyPr/>
          <a:lstStyle/>
          <a:p>
            <a:r>
              <a:rPr lang="en-US" dirty="0" smtClean="0"/>
              <a:t>Major Types of Chromatography</a:t>
            </a:r>
            <a:endParaRPr lang="en-US" dirty="0"/>
          </a:p>
        </p:txBody>
      </p:sp>
      <p:sp>
        <p:nvSpPr>
          <p:cNvPr id="3" name="Content Placeholder 2"/>
          <p:cNvSpPr>
            <a:spLocks noGrp="1"/>
          </p:cNvSpPr>
          <p:nvPr>
            <p:ph idx="1"/>
          </p:nvPr>
        </p:nvSpPr>
        <p:spPr>
          <a:xfrm>
            <a:off x="205725" y="1470362"/>
            <a:ext cx="8686800" cy="4781381"/>
          </a:xfrm>
        </p:spPr>
        <p:txBody>
          <a:bodyPr/>
          <a:lstStyle/>
          <a:p>
            <a:r>
              <a:rPr lang="en-US" dirty="0" smtClean="0"/>
              <a:t>Paper Chromatography</a:t>
            </a:r>
          </a:p>
          <a:p>
            <a:r>
              <a:rPr lang="en-US" dirty="0" smtClean="0"/>
              <a:t>TLC – Thin Layer Chromatography</a:t>
            </a:r>
          </a:p>
          <a:p>
            <a:r>
              <a:rPr lang="en-US" dirty="0" smtClean="0"/>
              <a:t>GC – Gas Chromatography</a:t>
            </a:r>
          </a:p>
          <a:p>
            <a:r>
              <a:rPr lang="en-US" dirty="0" smtClean="0"/>
              <a:t>SFC – Supercritical Fluid Chromatography</a:t>
            </a:r>
          </a:p>
          <a:p>
            <a:r>
              <a:rPr lang="en-US" dirty="0" smtClean="0"/>
              <a:t>LC – Liquid Chromatography</a:t>
            </a:r>
          </a:p>
          <a:p>
            <a:pPr lvl="1"/>
            <a:r>
              <a:rPr lang="en-US" b="1" dirty="0" smtClean="0">
                <a:solidFill>
                  <a:srgbClr val="0000FF"/>
                </a:solidFill>
              </a:rPr>
              <a:t>HPLC</a:t>
            </a:r>
            <a:r>
              <a:rPr lang="en-US" b="1" dirty="0" smtClean="0"/>
              <a:t> </a:t>
            </a:r>
            <a:r>
              <a:rPr lang="en-US" dirty="0" smtClean="0"/>
              <a:t>– High Performance Liquid Chromatography</a:t>
            </a:r>
          </a:p>
          <a:p>
            <a:pPr lvl="1"/>
            <a:r>
              <a:rPr lang="en-US" b="1" dirty="0" smtClean="0">
                <a:solidFill>
                  <a:srgbClr val="0000FF"/>
                </a:solidFill>
              </a:rPr>
              <a:t>UPLC</a:t>
            </a:r>
            <a:r>
              <a:rPr lang="en-US" dirty="0" smtClean="0"/>
              <a:t> – Ultra Performance Liquid Chromatography</a:t>
            </a:r>
          </a:p>
          <a:p>
            <a:endParaRPr lang="en-US" dirty="0" smtClean="0"/>
          </a:p>
          <a:p>
            <a:endParaRPr lang="en-US" dirty="0"/>
          </a:p>
        </p:txBody>
      </p:sp>
      <p:sp>
        <p:nvSpPr>
          <p:cNvPr id="4" name="TextBox 3"/>
          <p:cNvSpPr txBox="1"/>
          <p:nvPr/>
        </p:nvSpPr>
        <p:spPr>
          <a:xfrm>
            <a:off x="251475" y="6309350"/>
            <a:ext cx="5329023" cy="307777"/>
          </a:xfrm>
          <a:prstGeom prst="rect">
            <a:avLst/>
          </a:prstGeom>
          <a:noFill/>
        </p:spPr>
        <p:txBody>
          <a:bodyPr wrap="none" rtlCol="0">
            <a:spAutoFit/>
          </a:bodyPr>
          <a:lstStyle/>
          <a:p>
            <a:r>
              <a:rPr lang="en-US" sz="1400" dirty="0" smtClean="0"/>
              <a:t>More information HPLC Primer:  Part number 715001531</a:t>
            </a:r>
            <a:endParaRPr lang="en-US" sz="1400" dirty="0"/>
          </a:p>
        </p:txBody>
      </p:sp>
      <p:sp>
        <p:nvSpPr>
          <p:cNvPr id="6" name="Action Button: Beginning 5">
            <a:hlinkClick r:id="rId3" action="ppaction://hlinksldjump" highlightClick="1"/>
          </p:cNvPr>
          <p:cNvSpPr/>
          <p:nvPr/>
        </p:nvSpPr>
        <p:spPr bwMode="auto">
          <a:xfrm>
            <a:off x="8719704" y="6424564"/>
            <a:ext cx="235917" cy="293525"/>
          </a:xfrm>
          <a:prstGeom prst="actionButtonBeginning">
            <a:avLst/>
          </a:prstGeom>
          <a:solidFill>
            <a:srgbClr val="3374D4"/>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US" sz="1600" b="0" i="0" u="none" strike="noStrike" cap="none" normalizeH="0" baseline="0" smtClean="0">
              <a:ln>
                <a:noFill/>
              </a:ln>
              <a:solidFill>
                <a:schemeClr val="tx1"/>
              </a:solidFill>
              <a:effectLst/>
              <a:latin typeface="Verdana" pitchFamily="34" charset="0"/>
            </a:endParaRPr>
          </a:p>
        </p:txBody>
      </p:sp>
    </p:spTree>
  </p:cSld>
  <p:clrMapOvr>
    <a:masterClrMapping/>
  </p:clrMapOvr>
  <p:transition/>
  <p:timing>
    <p:tnLst>
      <p:par>
        <p:cTn id="1" dur="indefinite" restart="never" nodeType="tmRoot"/>
      </p:par>
    </p:tnLst>
  </p:timing>
</p:sld>
</file>

<file path=ppt/slides/slide14.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8" name="Content Placeholder 7"/>
          <p:cNvSpPr>
            <a:spLocks noGrp="1"/>
          </p:cNvSpPr>
          <p:nvPr>
            <p:ph sz="half" idx="2"/>
          </p:nvPr>
        </p:nvSpPr>
        <p:spPr>
          <a:xfrm>
            <a:off x="6184995" y="894292"/>
            <a:ext cx="2765137" cy="5011809"/>
          </a:xfrm>
          <a:solidFill>
            <a:srgbClr val="FFFFCC"/>
          </a:solidFill>
        </p:spPr>
        <p:txBody>
          <a:bodyPr>
            <a:normAutofit/>
          </a:bodyPr>
          <a:lstStyle/>
          <a:p>
            <a:r>
              <a:rPr lang="en-US" dirty="0" smtClean="0">
                <a:solidFill>
                  <a:srgbClr val="0000FF"/>
                </a:solidFill>
              </a:rPr>
              <a:t>Solid phase</a:t>
            </a:r>
            <a:r>
              <a:rPr lang="en-US" dirty="0" smtClean="0"/>
              <a:t>: Paper</a:t>
            </a:r>
          </a:p>
          <a:p>
            <a:r>
              <a:rPr lang="en-US" dirty="0" smtClean="0">
                <a:solidFill>
                  <a:srgbClr val="0000FF"/>
                </a:solidFill>
              </a:rPr>
              <a:t>Liquid</a:t>
            </a:r>
            <a:r>
              <a:rPr lang="en-US" dirty="0" smtClean="0"/>
              <a:t>:  Solvent or mobile phase is added to the center of the spot (e.g. alcohol-water mixture)</a:t>
            </a:r>
          </a:p>
          <a:p>
            <a:r>
              <a:rPr lang="en-US" dirty="0" smtClean="0">
                <a:solidFill>
                  <a:srgbClr val="0000FF"/>
                </a:solidFill>
              </a:rPr>
              <a:t>Sample</a:t>
            </a:r>
            <a:r>
              <a:rPr lang="en-US" dirty="0" smtClean="0"/>
              <a:t>: Dyes</a:t>
            </a:r>
          </a:p>
          <a:p>
            <a:pPr lvl="1"/>
            <a:r>
              <a:rPr lang="en-US" dirty="0" smtClean="0"/>
              <a:t>Yellow 5</a:t>
            </a:r>
          </a:p>
          <a:p>
            <a:pPr lvl="1"/>
            <a:r>
              <a:rPr lang="en-US" dirty="0" smtClean="0"/>
              <a:t>Blue 1 &amp; Yellow 5 mixture = green</a:t>
            </a:r>
          </a:p>
          <a:p>
            <a:pPr lvl="1"/>
            <a:r>
              <a:rPr lang="en-US" dirty="0" smtClean="0"/>
              <a:t>Red 40</a:t>
            </a:r>
          </a:p>
          <a:p>
            <a:pPr lvl="1"/>
            <a:r>
              <a:rPr lang="en-US" dirty="0" smtClean="0"/>
              <a:t>Red 3</a:t>
            </a:r>
          </a:p>
          <a:p>
            <a:r>
              <a:rPr lang="en-US" dirty="0" smtClean="0"/>
              <a:t>Separation into colored bands</a:t>
            </a:r>
            <a:endParaRPr lang="en-US" dirty="0"/>
          </a:p>
        </p:txBody>
      </p:sp>
      <p:sp>
        <p:nvSpPr>
          <p:cNvPr id="2" name="Title 1"/>
          <p:cNvSpPr>
            <a:spLocks noGrp="1"/>
          </p:cNvSpPr>
          <p:nvPr>
            <p:ph type="title"/>
          </p:nvPr>
        </p:nvSpPr>
        <p:spPr/>
        <p:txBody>
          <a:bodyPr/>
          <a:lstStyle/>
          <a:p>
            <a:r>
              <a:rPr lang="en-US" dirty="0" smtClean="0"/>
              <a:t>Paper Chromatography</a:t>
            </a:r>
            <a:endParaRPr lang="en-US" dirty="0"/>
          </a:p>
        </p:txBody>
      </p:sp>
      <p:grpSp>
        <p:nvGrpSpPr>
          <p:cNvPr id="3" name="Group 20"/>
          <p:cNvGrpSpPr/>
          <p:nvPr/>
        </p:nvGrpSpPr>
        <p:grpSpPr>
          <a:xfrm>
            <a:off x="481903" y="1009506"/>
            <a:ext cx="5991128" cy="3917276"/>
            <a:chOff x="481903" y="1009506"/>
            <a:chExt cx="6221556" cy="3917276"/>
          </a:xfrm>
        </p:grpSpPr>
        <p:pic>
          <p:nvPicPr>
            <p:cNvPr id="49155" name="Picture 3"/>
            <p:cNvPicPr>
              <a:picLocks noChangeAspect="1" noChangeArrowheads="1"/>
            </p:cNvPicPr>
            <p:nvPr/>
          </p:nvPicPr>
          <p:blipFill>
            <a:blip r:embed="rId3" cstate="print">
              <a:lum bright="-4000"/>
            </a:blip>
            <a:srcRect/>
            <a:stretch>
              <a:fillRect/>
            </a:stretch>
          </p:blipFill>
          <p:spPr bwMode="auto">
            <a:xfrm>
              <a:off x="481903" y="1009506"/>
              <a:ext cx="5465665" cy="3917276"/>
            </a:xfrm>
            <a:prstGeom prst="rect">
              <a:avLst/>
            </a:prstGeom>
            <a:ln w="38100" cap="sq">
              <a:solidFill>
                <a:srgbClr val="000000"/>
              </a:solidFill>
              <a:prstDash val="solid"/>
              <a:miter lim="800000"/>
            </a:ln>
            <a:effectLst>
              <a:outerShdw blurRad="50800" dist="38100" dir="2700000" algn="tl" rotWithShape="0">
                <a:srgbClr val="000000">
                  <a:alpha val="43000"/>
                </a:srgbClr>
              </a:outerShdw>
            </a:effectLst>
          </p:spPr>
        </p:pic>
        <p:cxnSp>
          <p:nvCxnSpPr>
            <p:cNvPr id="10" name="Straight Arrow Connector 9"/>
            <p:cNvCxnSpPr/>
            <p:nvPr/>
          </p:nvCxnSpPr>
          <p:spPr bwMode="auto">
            <a:xfrm flipH="1" flipV="1">
              <a:off x="3156590" y="3248632"/>
              <a:ext cx="3546869" cy="1590959"/>
            </a:xfrm>
            <a:prstGeom prst="straightConnector1">
              <a:avLst/>
            </a:prstGeom>
            <a:solidFill>
              <a:srgbClr val="3374D4"/>
            </a:solidFill>
            <a:ln w="19050" cap="flat" cmpd="sng" algn="ctr">
              <a:solidFill>
                <a:srgbClr val="FF0000"/>
              </a:solidFill>
              <a:prstDash val="solid"/>
              <a:round/>
              <a:headEnd type="none" w="med" len="med"/>
              <a:tailEnd type="arrow"/>
            </a:ln>
            <a:effectLst/>
          </p:spPr>
        </p:cxnSp>
        <p:cxnSp>
          <p:nvCxnSpPr>
            <p:cNvPr id="25" name="Straight Arrow Connector 24"/>
            <p:cNvCxnSpPr/>
            <p:nvPr/>
          </p:nvCxnSpPr>
          <p:spPr bwMode="auto">
            <a:xfrm flipH="1" flipV="1">
              <a:off x="5307969" y="3189708"/>
              <a:ext cx="1337344" cy="530319"/>
            </a:xfrm>
            <a:prstGeom prst="straightConnector1">
              <a:avLst/>
            </a:prstGeom>
            <a:solidFill>
              <a:srgbClr val="3374D4"/>
            </a:solidFill>
            <a:ln w="19050" cap="flat" cmpd="sng" algn="ctr">
              <a:solidFill>
                <a:srgbClr val="FF0000"/>
              </a:solidFill>
              <a:prstDash val="solid"/>
              <a:round/>
              <a:headEnd type="none" w="med" len="med"/>
              <a:tailEnd type="arrow"/>
            </a:ln>
            <a:effectLst/>
          </p:spPr>
        </p:cxnSp>
        <p:cxnSp>
          <p:nvCxnSpPr>
            <p:cNvPr id="26" name="Straight Arrow Connector 25"/>
            <p:cNvCxnSpPr/>
            <p:nvPr/>
          </p:nvCxnSpPr>
          <p:spPr bwMode="auto">
            <a:xfrm flipH="1" flipV="1">
              <a:off x="3912480" y="3366481"/>
              <a:ext cx="2790979" cy="1178488"/>
            </a:xfrm>
            <a:prstGeom prst="straightConnector1">
              <a:avLst/>
            </a:prstGeom>
            <a:solidFill>
              <a:srgbClr val="3374D4"/>
            </a:solidFill>
            <a:ln w="19050" cap="flat" cmpd="sng" algn="ctr">
              <a:solidFill>
                <a:srgbClr val="FF0000"/>
              </a:solidFill>
              <a:prstDash val="solid"/>
              <a:round/>
              <a:headEnd type="none" w="med" len="med"/>
              <a:tailEnd type="arrow"/>
            </a:ln>
            <a:effectLst/>
          </p:spPr>
        </p:cxnSp>
        <p:cxnSp>
          <p:nvCxnSpPr>
            <p:cNvPr id="27" name="Straight Arrow Connector 26"/>
            <p:cNvCxnSpPr/>
            <p:nvPr/>
          </p:nvCxnSpPr>
          <p:spPr bwMode="auto">
            <a:xfrm flipH="1">
              <a:off x="5075389" y="1124720"/>
              <a:ext cx="1388779" cy="120484"/>
            </a:xfrm>
            <a:prstGeom prst="straightConnector1">
              <a:avLst/>
            </a:prstGeom>
            <a:solidFill>
              <a:srgbClr val="3374D4"/>
            </a:solidFill>
            <a:ln w="19050" cap="flat" cmpd="sng" algn="ctr">
              <a:solidFill>
                <a:srgbClr val="FF0000"/>
              </a:solidFill>
              <a:prstDash val="solid"/>
              <a:round/>
              <a:headEnd type="none" w="med" len="med"/>
              <a:tailEnd type="arrow"/>
            </a:ln>
            <a:effectLst/>
          </p:spPr>
        </p:cxnSp>
        <p:cxnSp>
          <p:nvCxnSpPr>
            <p:cNvPr id="28" name="Straight Arrow Connector 27"/>
            <p:cNvCxnSpPr/>
            <p:nvPr/>
          </p:nvCxnSpPr>
          <p:spPr bwMode="auto">
            <a:xfrm flipH="1" flipV="1">
              <a:off x="4726515" y="3366481"/>
              <a:ext cx="1918799" cy="648171"/>
            </a:xfrm>
            <a:prstGeom prst="straightConnector1">
              <a:avLst/>
            </a:prstGeom>
            <a:solidFill>
              <a:srgbClr val="3374D4"/>
            </a:solidFill>
            <a:ln w="19050" cap="flat" cmpd="sng" algn="ctr">
              <a:solidFill>
                <a:srgbClr val="FF0000"/>
              </a:solidFill>
              <a:prstDash val="solid"/>
              <a:round/>
              <a:headEnd type="none" w="med" len="med"/>
              <a:tailEnd type="arrow"/>
            </a:ln>
            <a:effectLst/>
          </p:spPr>
        </p:cxnSp>
      </p:grpSp>
      <p:grpSp>
        <p:nvGrpSpPr>
          <p:cNvPr id="4" name="Group 22"/>
          <p:cNvGrpSpPr/>
          <p:nvPr/>
        </p:nvGrpSpPr>
        <p:grpSpPr>
          <a:xfrm>
            <a:off x="1979685" y="5049308"/>
            <a:ext cx="3456420" cy="1663291"/>
            <a:chOff x="1979685" y="5041995"/>
            <a:chExt cx="3456420" cy="1663291"/>
          </a:xfrm>
        </p:grpSpPr>
        <p:sp>
          <p:nvSpPr>
            <p:cNvPr id="51" name="Oval 50"/>
            <p:cNvSpPr/>
            <p:nvPr/>
          </p:nvSpPr>
          <p:spPr bwMode="auto">
            <a:xfrm>
              <a:off x="2037292" y="5041996"/>
              <a:ext cx="1728209" cy="1643183"/>
            </a:xfrm>
            <a:prstGeom prst="ellipse">
              <a:avLst/>
            </a:prstGeom>
            <a:gradFill flip="none" rotWithShape="1">
              <a:gsLst>
                <a:gs pos="0">
                  <a:schemeClr val="accent1">
                    <a:tint val="66000"/>
                    <a:satMod val="160000"/>
                  </a:schemeClr>
                </a:gs>
                <a:gs pos="50000">
                  <a:schemeClr val="accent1">
                    <a:tint val="44500"/>
                    <a:satMod val="160000"/>
                  </a:schemeClr>
                </a:gs>
                <a:gs pos="100000">
                  <a:schemeClr val="accent1">
                    <a:tint val="23500"/>
                    <a:satMod val="160000"/>
                  </a:schemeClr>
                </a:gs>
              </a:gsLst>
              <a:path path="shape">
                <a:fillToRect l="50000" t="50000" r="50000" b="50000"/>
              </a:path>
              <a:tileRect/>
            </a:gra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US" sz="1600" b="0" i="0" u="none" strike="noStrike" cap="none" normalizeH="0" baseline="0" smtClean="0">
                <a:ln>
                  <a:noFill/>
                </a:ln>
                <a:solidFill>
                  <a:schemeClr val="tx1"/>
                </a:solidFill>
                <a:effectLst/>
                <a:latin typeface="Verdana" pitchFamily="34" charset="0"/>
              </a:endParaRPr>
            </a:p>
          </p:txBody>
        </p:sp>
        <p:cxnSp>
          <p:nvCxnSpPr>
            <p:cNvPr id="53" name="Straight Arrow Connector 52"/>
            <p:cNvCxnSpPr>
              <a:endCxn id="51" idx="7"/>
            </p:cNvCxnSpPr>
            <p:nvPr/>
          </p:nvCxnSpPr>
          <p:spPr bwMode="auto">
            <a:xfrm flipV="1">
              <a:off x="2959004" y="5282634"/>
              <a:ext cx="553406" cy="565860"/>
            </a:xfrm>
            <a:prstGeom prst="straightConnector1">
              <a:avLst/>
            </a:prstGeom>
            <a:solidFill>
              <a:srgbClr val="3374D4"/>
            </a:solidFill>
            <a:ln w="9525" cap="flat" cmpd="sng" algn="ctr">
              <a:solidFill>
                <a:schemeClr val="tx1"/>
              </a:solidFill>
              <a:prstDash val="solid"/>
              <a:round/>
              <a:headEnd type="none" w="med" len="med"/>
              <a:tailEnd type="triangle"/>
            </a:ln>
            <a:effectLst/>
          </p:spPr>
        </p:cxnSp>
        <p:cxnSp>
          <p:nvCxnSpPr>
            <p:cNvPr id="54" name="Straight Arrow Connector 53"/>
            <p:cNvCxnSpPr>
              <a:endCxn id="51" idx="1"/>
            </p:cNvCxnSpPr>
            <p:nvPr/>
          </p:nvCxnSpPr>
          <p:spPr bwMode="auto">
            <a:xfrm flipH="1" flipV="1">
              <a:off x="2290383" y="5282634"/>
              <a:ext cx="668621" cy="555650"/>
            </a:xfrm>
            <a:prstGeom prst="straightConnector1">
              <a:avLst/>
            </a:prstGeom>
            <a:solidFill>
              <a:srgbClr val="3374D4"/>
            </a:solidFill>
            <a:ln w="9525" cap="flat" cmpd="sng" algn="ctr">
              <a:solidFill>
                <a:schemeClr val="tx1"/>
              </a:solidFill>
              <a:prstDash val="solid"/>
              <a:round/>
              <a:headEnd type="none" w="med" len="med"/>
              <a:tailEnd type="triangle"/>
            </a:ln>
            <a:effectLst/>
          </p:spPr>
        </p:cxnSp>
        <p:cxnSp>
          <p:nvCxnSpPr>
            <p:cNvPr id="55" name="Straight Arrow Connector 54"/>
            <p:cNvCxnSpPr>
              <a:endCxn id="51" idx="5"/>
            </p:cNvCxnSpPr>
            <p:nvPr/>
          </p:nvCxnSpPr>
          <p:spPr bwMode="auto">
            <a:xfrm>
              <a:off x="2959004" y="5838284"/>
              <a:ext cx="553406" cy="606257"/>
            </a:xfrm>
            <a:prstGeom prst="straightConnector1">
              <a:avLst/>
            </a:prstGeom>
            <a:solidFill>
              <a:srgbClr val="3374D4"/>
            </a:solidFill>
            <a:ln w="9525" cap="flat" cmpd="sng" algn="ctr">
              <a:solidFill>
                <a:schemeClr val="tx1"/>
              </a:solidFill>
              <a:prstDash val="solid"/>
              <a:round/>
              <a:headEnd type="none" w="med" len="med"/>
              <a:tailEnd type="triangle"/>
            </a:ln>
            <a:effectLst/>
          </p:spPr>
        </p:cxnSp>
        <p:cxnSp>
          <p:nvCxnSpPr>
            <p:cNvPr id="56" name="Straight Arrow Connector 55"/>
            <p:cNvCxnSpPr>
              <a:endCxn id="51" idx="3"/>
            </p:cNvCxnSpPr>
            <p:nvPr/>
          </p:nvCxnSpPr>
          <p:spPr bwMode="auto">
            <a:xfrm flipH="1">
              <a:off x="2290383" y="5848494"/>
              <a:ext cx="668621" cy="596047"/>
            </a:xfrm>
            <a:prstGeom prst="straightConnector1">
              <a:avLst/>
            </a:prstGeom>
            <a:solidFill>
              <a:srgbClr val="3374D4"/>
            </a:solidFill>
            <a:ln w="9525" cap="flat" cmpd="sng" algn="ctr">
              <a:solidFill>
                <a:schemeClr val="tx1"/>
              </a:solidFill>
              <a:prstDash val="solid"/>
              <a:round/>
              <a:headEnd type="none" w="med" len="med"/>
              <a:tailEnd type="triangle"/>
            </a:ln>
            <a:effectLst/>
          </p:spPr>
        </p:cxnSp>
        <p:cxnSp>
          <p:nvCxnSpPr>
            <p:cNvPr id="65" name="Straight Arrow Connector 64"/>
            <p:cNvCxnSpPr/>
            <p:nvPr/>
          </p:nvCxnSpPr>
          <p:spPr bwMode="auto">
            <a:xfrm flipH="1">
              <a:off x="2959004" y="5502852"/>
              <a:ext cx="1267356" cy="338329"/>
            </a:xfrm>
            <a:prstGeom prst="straightConnector1">
              <a:avLst/>
            </a:prstGeom>
            <a:solidFill>
              <a:srgbClr val="3374D4"/>
            </a:solidFill>
            <a:ln w="19050" cap="flat" cmpd="sng" algn="ctr">
              <a:solidFill>
                <a:srgbClr val="FF0000"/>
              </a:solidFill>
              <a:prstDash val="solid"/>
              <a:round/>
              <a:headEnd type="none" w="med" len="med"/>
              <a:tailEnd type="arrow"/>
            </a:ln>
            <a:effectLst/>
          </p:spPr>
        </p:cxnSp>
        <p:sp>
          <p:nvSpPr>
            <p:cNvPr id="66" name="TextBox 65"/>
            <p:cNvSpPr txBox="1"/>
            <p:nvPr/>
          </p:nvSpPr>
          <p:spPr>
            <a:xfrm>
              <a:off x="4168751" y="5330031"/>
              <a:ext cx="1267354" cy="1169551"/>
            </a:xfrm>
            <a:prstGeom prst="rect">
              <a:avLst/>
            </a:prstGeom>
            <a:noFill/>
          </p:spPr>
          <p:txBody>
            <a:bodyPr wrap="square" rtlCol="0">
              <a:spAutoFit/>
            </a:bodyPr>
            <a:lstStyle/>
            <a:p>
              <a:r>
                <a:rPr lang="en-US" sz="1400" dirty="0" smtClean="0"/>
                <a:t>Origin</a:t>
              </a:r>
            </a:p>
            <a:p>
              <a:endParaRPr lang="en-US" sz="1400" dirty="0" smtClean="0"/>
            </a:p>
            <a:p>
              <a:r>
                <a:rPr lang="en-US" sz="1400" dirty="0" smtClean="0"/>
                <a:t>Direction of separation (radially)</a:t>
              </a:r>
              <a:endParaRPr lang="en-US" sz="1400" dirty="0"/>
            </a:p>
          </p:txBody>
        </p:sp>
        <p:cxnSp>
          <p:nvCxnSpPr>
            <p:cNvPr id="69" name="Straight Arrow Connector 68"/>
            <p:cNvCxnSpPr>
              <a:stCxn id="66" idx="1"/>
            </p:cNvCxnSpPr>
            <p:nvPr/>
          </p:nvCxnSpPr>
          <p:spPr bwMode="auto">
            <a:xfrm flipH="1">
              <a:off x="3362253" y="5914807"/>
              <a:ext cx="806498" cy="336936"/>
            </a:xfrm>
            <a:prstGeom prst="straightConnector1">
              <a:avLst/>
            </a:prstGeom>
            <a:solidFill>
              <a:srgbClr val="3374D4"/>
            </a:solidFill>
            <a:ln w="19050" cap="flat" cmpd="sng" algn="ctr">
              <a:solidFill>
                <a:srgbClr val="FF0000"/>
              </a:solidFill>
              <a:prstDash val="solid"/>
              <a:round/>
              <a:headEnd type="none" w="med" len="med"/>
              <a:tailEnd type="arrow"/>
            </a:ln>
            <a:effectLst/>
          </p:spPr>
        </p:cxnSp>
        <p:sp>
          <p:nvSpPr>
            <p:cNvPr id="22" name="Rectangle 21"/>
            <p:cNvSpPr/>
            <p:nvPr/>
          </p:nvSpPr>
          <p:spPr bwMode="auto">
            <a:xfrm>
              <a:off x="1979685" y="5041995"/>
              <a:ext cx="1843424" cy="1663291"/>
            </a:xfrm>
            <a:prstGeom prst="rect">
              <a:avLst/>
            </a:prstGeom>
            <a:no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US" sz="1600" b="0" i="0" u="none" strike="noStrike" cap="none" normalizeH="0" baseline="0" smtClean="0">
                <a:ln>
                  <a:noFill/>
                </a:ln>
                <a:solidFill>
                  <a:schemeClr val="tx1"/>
                </a:solidFill>
                <a:effectLst/>
                <a:latin typeface="Verdana" pitchFamily="34" charset="0"/>
              </a:endParaRPr>
            </a:p>
          </p:txBody>
        </p:sp>
      </p:grpSp>
    </p:spTree>
  </p:cSld>
  <p:clrMapOvr>
    <a:masterClrMapping/>
  </p:clrMapOvr>
  <p:transition/>
  <p:timing>
    <p:tnLst>
      <p:par>
        <p:cTn id="1" dur="indefinite" restart="never" nodeType="tmRoot"/>
      </p:par>
    </p:tnLst>
  </p:timing>
</p:sld>
</file>

<file path=ppt/slides/slide15.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6" name="Content Placeholder 5"/>
          <p:cNvSpPr>
            <a:spLocks noGrp="1"/>
          </p:cNvSpPr>
          <p:nvPr>
            <p:ph sz="half" idx="2"/>
          </p:nvPr>
        </p:nvSpPr>
        <p:spPr>
          <a:xfrm>
            <a:off x="6242603" y="1412755"/>
            <a:ext cx="2707530" cy="3802062"/>
          </a:xfrm>
          <a:solidFill>
            <a:srgbClr val="FFFFCC"/>
          </a:solidFill>
        </p:spPr>
        <p:txBody>
          <a:bodyPr>
            <a:normAutofit/>
          </a:bodyPr>
          <a:lstStyle/>
          <a:p>
            <a:r>
              <a:rPr lang="en-US" dirty="0" smtClean="0">
                <a:solidFill>
                  <a:srgbClr val="0000FF"/>
                </a:solidFill>
              </a:rPr>
              <a:t>Solid phase</a:t>
            </a:r>
            <a:r>
              <a:rPr lang="en-US" dirty="0" smtClean="0"/>
              <a:t>: Plate coated with an adsorbent material</a:t>
            </a:r>
          </a:p>
          <a:p>
            <a:r>
              <a:rPr lang="en-US" dirty="0" smtClean="0">
                <a:solidFill>
                  <a:srgbClr val="0000FF"/>
                </a:solidFill>
              </a:rPr>
              <a:t>Liquid</a:t>
            </a:r>
            <a:r>
              <a:rPr lang="en-US" dirty="0" smtClean="0"/>
              <a:t>:  Solvent or mobile phase (e.g. alcohol-water mixture)</a:t>
            </a:r>
          </a:p>
          <a:p>
            <a:r>
              <a:rPr lang="en-US" dirty="0" smtClean="0">
                <a:solidFill>
                  <a:srgbClr val="0000FF"/>
                </a:solidFill>
              </a:rPr>
              <a:t>Sample</a:t>
            </a:r>
            <a:r>
              <a:rPr lang="en-US" dirty="0" smtClean="0"/>
              <a:t>: Dyes</a:t>
            </a:r>
          </a:p>
          <a:p>
            <a:r>
              <a:rPr lang="en-US" dirty="0" smtClean="0"/>
              <a:t>Separation into colored spots</a:t>
            </a:r>
          </a:p>
          <a:p>
            <a:endParaRPr lang="en-US" dirty="0"/>
          </a:p>
        </p:txBody>
      </p:sp>
      <p:sp>
        <p:nvSpPr>
          <p:cNvPr id="2" name="Title 1"/>
          <p:cNvSpPr>
            <a:spLocks noGrp="1"/>
          </p:cNvSpPr>
          <p:nvPr>
            <p:ph type="title"/>
          </p:nvPr>
        </p:nvSpPr>
        <p:spPr/>
        <p:txBody>
          <a:bodyPr/>
          <a:lstStyle/>
          <a:p>
            <a:r>
              <a:rPr lang="en-US" dirty="0" smtClean="0"/>
              <a:t>Thin Layer Chromatography - TLC</a:t>
            </a:r>
            <a:endParaRPr lang="en-US" dirty="0"/>
          </a:p>
        </p:txBody>
      </p:sp>
      <p:grpSp>
        <p:nvGrpSpPr>
          <p:cNvPr id="3" name="Group 25"/>
          <p:cNvGrpSpPr/>
          <p:nvPr/>
        </p:nvGrpSpPr>
        <p:grpSpPr>
          <a:xfrm>
            <a:off x="136261" y="1355148"/>
            <a:ext cx="6163949" cy="4440496"/>
            <a:chOff x="136261" y="1355148"/>
            <a:chExt cx="6163949" cy="4440496"/>
          </a:xfrm>
        </p:grpSpPr>
        <p:pic>
          <p:nvPicPr>
            <p:cNvPr id="50178" name="Picture 2"/>
            <p:cNvPicPr>
              <a:picLocks noChangeAspect="1" noChangeArrowheads="1"/>
            </p:cNvPicPr>
            <p:nvPr/>
          </p:nvPicPr>
          <p:blipFill>
            <a:blip r:embed="rId3" cstate="print"/>
            <a:srcRect/>
            <a:stretch>
              <a:fillRect/>
            </a:stretch>
          </p:blipFill>
          <p:spPr bwMode="auto">
            <a:xfrm>
              <a:off x="136261" y="1355148"/>
              <a:ext cx="5797359" cy="3110778"/>
            </a:xfrm>
            <a:prstGeom prst="rect">
              <a:avLst/>
            </a:prstGeom>
            <a:noFill/>
            <a:ln w="9525">
              <a:noFill/>
              <a:miter lim="800000"/>
              <a:headEnd/>
              <a:tailEnd/>
            </a:ln>
          </p:spPr>
        </p:pic>
        <p:cxnSp>
          <p:nvCxnSpPr>
            <p:cNvPr id="8" name="Straight Arrow Connector 7"/>
            <p:cNvCxnSpPr/>
            <p:nvPr/>
          </p:nvCxnSpPr>
          <p:spPr bwMode="auto">
            <a:xfrm flipH="1" flipV="1">
              <a:off x="4802429" y="3429000"/>
              <a:ext cx="1497781" cy="748891"/>
            </a:xfrm>
            <a:prstGeom prst="straightConnector1">
              <a:avLst/>
            </a:prstGeom>
            <a:solidFill>
              <a:srgbClr val="3374D4"/>
            </a:solidFill>
            <a:ln w="19050" cap="flat" cmpd="sng" algn="ctr">
              <a:solidFill>
                <a:srgbClr val="FF0000"/>
              </a:solidFill>
              <a:prstDash val="solid"/>
              <a:round/>
              <a:headEnd type="none" w="med" len="med"/>
              <a:tailEnd type="arrow"/>
            </a:ln>
            <a:effectLst/>
          </p:spPr>
        </p:cxnSp>
        <p:cxnSp>
          <p:nvCxnSpPr>
            <p:cNvPr id="10" name="Straight Arrow Connector 9"/>
            <p:cNvCxnSpPr/>
            <p:nvPr/>
          </p:nvCxnSpPr>
          <p:spPr bwMode="auto">
            <a:xfrm flipH="1" flipV="1">
              <a:off x="1691651" y="3659429"/>
              <a:ext cx="518462" cy="1152139"/>
            </a:xfrm>
            <a:prstGeom prst="straightConnector1">
              <a:avLst/>
            </a:prstGeom>
            <a:solidFill>
              <a:srgbClr val="3374D4"/>
            </a:solidFill>
            <a:ln w="19050" cap="flat" cmpd="sng" algn="ctr">
              <a:solidFill>
                <a:srgbClr val="FF0000"/>
              </a:solidFill>
              <a:prstDash val="solid"/>
              <a:round/>
              <a:headEnd type="none" w="med" len="med"/>
              <a:tailEnd type="arrow"/>
            </a:ln>
            <a:effectLst/>
          </p:spPr>
        </p:cxnSp>
        <p:sp>
          <p:nvSpPr>
            <p:cNvPr id="11" name="TextBox 10"/>
            <p:cNvSpPr txBox="1"/>
            <p:nvPr/>
          </p:nvSpPr>
          <p:spPr>
            <a:xfrm>
              <a:off x="1806864" y="4811568"/>
              <a:ext cx="864105" cy="307777"/>
            </a:xfrm>
            <a:prstGeom prst="rect">
              <a:avLst/>
            </a:prstGeom>
            <a:noFill/>
            <a:ln>
              <a:noFill/>
            </a:ln>
          </p:spPr>
          <p:txBody>
            <a:bodyPr wrap="square" rtlCol="0">
              <a:spAutoFit/>
            </a:bodyPr>
            <a:lstStyle/>
            <a:p>
              <a:r>
                <a:rPr lang="en-US" sz="1400" dirty="0" smtClean="0">
                  <a:solidFill>
                    <a:srgbClr val="0000CC"/>
                  </a:solidFill>
                </a:rPr>
                <a:t>Sample</a:t>
              </a:r>
              <a:endParaRPr lang="en-US" sz="1400" dirty="0">
                <a:solidFill>
                  <a:srgbClr val="0000CC"/>
                </a:solidFill>
              </a:endParaRPr>
            </a:p>
          </p:txBody>
        </p:sp>
        <p:cxnSp>
          <p:nvCxnSpPr>
            <p:cNvPr id="15" name="Straight Arrow Connector 14"/>
            <p:cNvCxnSpPr/>
            <p:nvPr/>
          </p:nvCxnSpPr>
          <p:spPr bwMode="auto">
            <a:xfrm flipV="1">
              <a:off x="2498148" y="2219253"/>
              <a:ext cx="0" cy="1670603"/>
            </a:xfrm>
            <a:prstGeom prst="straightConnector1">
              <a:avLst/>
            </a:prstGeom>
            <a:solidFill>
              <a:srgbClr val="3374D4"/>
            </a:solidFill>
            <a:ln w="19050" cap="flat" cmpd="sng" algn="ctr">
              <a:solidFill>
                <a:schemeClr val="tx1"/>
              </a:solidFill>
              <a:prstDash val="solid"/>
              <a:round/>
              <a:headEnd type="none" w="med" len="med"/>
              <a:tailEnd type="triangle"/>
            </a:ln>
            <a:effectLst/>
          </p:spPr>
        </p:cxnSp>
        <p:cxnSp>
          <p:nvCxnSpPr>
            <p:cNvPr id="18" name="Straight Arrow Connector 17"/>
            <p:cNvCxnSpPr/>
            <p:nvPr/>
          </p:nvCxnSpPr>
          <p:spPr bwMode="auto">
            <a:xfrm flipH="1" flipV="1">
              <a:off x="2498149" y="3601821"/>
              <a:ext cx="460855" cy="1670603"/>
            </a:xfrm>
            <a:prstGeom prst="straightConnector1">
              <a:avLst/>
            </a:prstGeom>
            <a:solidFill>
              <a:srgbClr val="3374D4"/>
            </a:solidFill>
            <a:ln w="19050" cap="flat" cmpd="sng" algn="ctr">
              <a:solidFill>
                <a:srgbClr val="FF0000"/>
              </a:solidFill>
              <a:prstDash val="solid"/>
              <a:round/>
              <a:headEnd type="none" w="med" len="med"/>
              <a:tailEnd type="arrow"/>
            </a:ln>
            <a:effectLst/>
          </p:spPr>
        </p:cxnSp>
        <p:sp>
          <p:nvSpPr>
            <p:cNvPr id="21" name="TextBox 20"/>
            <p:cNvSpPr txBox="1"/>
            <p:nvPr/>
          </p:nvSpPr>
          <p:spPr>
            <a:xfrm>
              <a:off x="2613362" y="5272424"/>
              <a:ext cx="1324961" cy="523220"/>
            </a:xfrm>
            <a:prstGeom prst="rect">
              <a:avLst/>
            </a:prstGeom>
            <a:noFill/>
            <a:ln>
              <a:noFill/>
            </a:ln>
          </p:spPr>
          <p:txBody>
            <a:bodyPr wrap="square" rtlCol="0">
              <a:spAutoFit/>
            </a:bodyPr>
            <a:lstStyle/>
            <a:p>
              <a:r>
                <a:rPr lang="en-US" sz="1400" dirty="0" smtClean="0">
                  <a:solidFill>
                    <a:srgbClr val="0000CC"/>
                  </a:solidFill>
                </a:rPr>
                <a:t>Direction of separation</a:t>
              </a:r>
              <a:endParaRPr lang="en-US" sz="1400" dirty="0">
                <a:solidFill>
                  <a:srgbClr val="0000CC"/>
                </a:solidFill>
              </a:endParaRPr>
            </a:p>
          </p:txBody>
        </p:sp>
        <p:cxnSp>
          <p:nvCxnSpPr>
            <p:cNvPr id="23" name="Straight Arrow Connector 22"/>
            <p:cNvCxnSpPr/>
            <p:nvPr/>
          </p:nvCxnSpPr>
          <p:spPr bwMode="auto">
            <a:xfrm flipH="1">
              <a:off x="4802428" y="1700790"/>
              <a:ext cx="1497782" cy="633677"/>
            </a:xfrm>
            <a:prstGeom prst="straightConnector1">
              <a:avLst/>
            </a:prstGeom>
            <a:solidFill>
              <a:srgbClr val="3374D4"/>
            </a:solidFill>
            <a:ln w="19050" cap="flat" cmpd="sng" algn="ctr">
              <a:solidFill>
                <a:srgbClr val="FF0000"/>
              </a:solidFill>
              <a:prstDash val="solid"/>
              <a:round/>
              <a:headEnd type="none" w="med" len="med"/>
              <a:tailEnd type="arrow"/>
            </a:ln>
            <a:effectLst/>
          </p:spPr>
        </p:cxnSp>
      </p:grpSp>
    </p:spTree>
  </p:cSld>
  <p:clrMapOvr>
    <a:masterClrMapping/>
  </p:clrMapOvr>
  <p:transition/>
  <p:timing>
    <p:tnLst>
      <p:par>
        <p:cTn id="1" dur="indefinite" restart="never" nodeType="tmRoot"/>
      </p:par>
    </p:tn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p:cNvSpPr>
            <a:spLocks noGrp="1"/>
          </p:cNvSpPr>
          <p:nvPr>
            <p:ph sz="half" idx="2"/>
          </p:nvPr>
        </p:nvSpPr>
        <p:spPr>
          <a:xfrm>
            <a:off x="6522027" y="1913467"/>
            <a:ext cx="2345748" cy="1820333"/>
          </a:xfrm>
          <a:solidFill>
            <a:srgbClr val="FFFFCC"/>
          </a:solidFill>
          <a:ln>
            <a:solidFill>
              <a:schemeClr val="tx1"/>
            </a:solidFill>
          </a:ln>
        </p:spPr>
        <p:txBody>
          <a:bodyPr/>
          <a:lstStyle/>
          <a:p>
            <a:r>
              <a:rPr lang="en-US" dirty="0" smtClean="0"/>
              <a:t>Solid phase</a:t>
            </a:r>
          </a:p>
          <a:p>
            <a:r>
              <a:rPr lang="en-US" dirty="0" smtClean="0"/>
              <a:t>Mobile phase is a gas</a:t>
            </a:r>
          </a:p>
          <a:p>
            <a:r>
              <a:rPr lang="en-US" dirty="0" smtClean="0"/>
              <a:t>Samples must be volatile</a:t>
            </a:r>
          </a:p>
          <a:p>
            <a:endParaRPr lang="en-US" dirty="0"/>
          </a:p>
        </p:txBody>
      </p:sp>
      <p:sp>
        <p:nvSpPr>
          <p:cNvPr id="3" name="Title 2"/>
          <p:cNvSpPr>
            <a:spLocks noGrp="1"/>
          </p:cNvSpPr>
          <p:nvPr>
            <p:ph type="title"/>
          </p:nvPr>
        </p:nvSpPr>
        <p:spPr/>
        <p:txBody>
          <a:bodyPr/>
          <a:lstStyle/>
          <a:p>
            <a:r>
              <a:rPr lang="en-US" dirty="0" smtClean="0"/>
              <a:t>Gas Chromatography</a:t>
            </a:r>
            <a:endParaRPr lang="en-US" dirty="0"/>
          </a:p>
        </p:txBody>
      </p:sp>
      <p:grpSp>
        <p:nvGrpSpPr>
          <p:cNvPr id="5" name="Group 134"/>
          <p:cNvGrpSpPr/>
          <p:nvPr/>
        </p:nvGrpSpPr>
        <p:grpSpPr>
          <a:xfrm>
            <a:off x="390525" y="1685924"/>
            <a:ext cx="6076950" cy="3248025"/>
            <a:chOff x="1749256" y="3198572"/>
            <a:chExt cx="6696559" cy="3176002"/>
          </a:xfrm>
        </p:grpSpPr>
        <p:grpSp>
          <p:nvGrpSpPr>
            <p:cNvPr id="7" name="Group 131"/>
            <p:cNvGrpSpPr/>
            <p:nvPr/>
          </p:nvGrpSpPr>
          <p:grpSpPr>
            <a:xfrm>
              <a:off x="5963791" y="5311581"/>
              <a:ext cx="1020470" cy="773743"/>
              <a:chOff x="5963791" y="5311581"/>
              <a:chExt cx="1020470" cy="773743"/>
            </a:xfrm>
          </p:grpSpPr>
          <p:sp>
            <p:nvSpPr>
              <p:cNvPr id="83" name="Rectangle 34"/>
              <p:cNvSpPr>
                <a:spLocks noChangeArrowheads="1"/>
              </p:cNvSpPr>
              <p:nvPr/>
            </p:nvSpPr>
            <p:spPr bwMode="auto">
              <a:xfrm>
                <a:off x="5963791" y="5311581"/>
                <a:ext cx="1020470" cy="773743"/>
              </a:xfrm>
              <a:prstGeom prst="rect">
                <a:avLst/>
              </a:prstGeom>
              <a:solidFill>
                <a:srgbClr val="AA0AFF"/>
              </a:solidFill>
              <a:ln w="31750">
                <a:solidFill>
                  <a:schemeClr val="tx1"/>
                </a:solidFill>
                <a:miter lim="800000"/>
                <a:headEnd/>
                <a:tailEnd/>
              </a:ln>
            </p:spPr>
            <p:txBody>
              <a:bodyPr/>
              <a:lstStyle/>
              <a:p>
                <a:endParaRPr lang="en-US"/>
              </a:p>
            </p:txBody>
          </p:sp>
          <p:sp>
            <p:nvSpPr>
              <p:cNvPr id="84" name="Rectangle 35"/>
              <p:cNvSpPr>
                <a:spLocks noChangeArrowheads="1"/>
              </p:cNvSpPr>
              <p:nvPr/>
            </p:nvSpPr>
            <p:spPr bwMode="auto">
              <a:xfrm>
                <a:off x="6158667" y="5527194"/>
                <a:ext cx="632033" cy="343749"/>
              </a:xfrm>
              <a:prstGeom prst="rect">
                <a:avLst/>
              </a:prstGeom>
              <a:solidFill>
                <a:srgbClr val="AA0AFF"/>
              </a:solidFill>
              <a:ln w="9525">
                <a:solidFill>
                  <a:schemeClr val="tx1"/>
                </a:solidFill>
                <a:miter lim="800000"/>
                <a:headEnd/>
                <a:tailEnd/>
              </a:ln>
            </p:spPr>
            <p:txBody>
              <a:bodyPr/>
              <a:lstStyle/>
              <a:p>
                <a:endParaRPr lang="en-US"/>
              </a:p>
            </p:txBody>
          </p:sp>
          <p:sp>
            <p:nvSpPr>
              <p:cNvPr id="85" name="Rectangle 36"/>
              <p:cNvSpPr>
                <a:spLocks noChangeArrowheads="1"/>
              </p:cNvSpPr>
              <p:nvPr/>
            </p:nvSpPr>
            <p:spPr bwMode="auto">
              <a:xfrm>
                <a:off x="6443082" y="5588797"/>
                <a:ext cx="43877" cy="214982"/>
              </a:xfrm>
              <a:prstGeom prst="rect">
                <a:avLst/>
              </a:prstGeom>
              <a:noFill/>
              <a:ln w="9525">
                <a:solidFill>
                  <a:schemeClr val="tx1"/>
                </a:solidFill>
                <a:miter lim="800000"/>
                <a:headEnd/>
                <a:tailEnd/>
              </a:ln>
            </p:spPr>
            <p:txBody>
              <a:bodyPr wrap="none" lIns="0" tIns="0" rIns="0" bIns="0">
                <a:spAutoFit/>
              </a:bodyPr>
              <a:lstStyle/>
              <a:p>
                <a:pPr algn="l"/>
                <a:r>
                  <a:rPr lang="en-US"/>
                  <a:t> </a:t>
                </a:r>
                <a:endParaRPr lang="en-US">
                  <a:latin typeface="Times New Roman" pitchFamily="18" charset="0"/>
                </a:endParaRPr>
              </a:p>
            </p:txBody>
          </p:sp>
        </p:grpSp>
        <p:sp>
          <p:nvSpPr>
            <p:cNvPr id="8" name="Oval 72"/>
            <p:cNvSpPr>
              <a:spLocks noChangeArrowheads="1"/>
            </p:cNvSpPr>
            <p:nvPr/>
          </p:nvSpPr>
          <p:spPr bwMode="auto">
            <a:xfrm>
              <a:off x="3084089" y="3606388"/>
              <a:ext cx="304166" cy="239023"/>
            </a:xfrm>
            <a:prstGeom prst="ellipse">
              <a:avLst/>
            </a:prstGeom>
            <a:solidFill>
              <a:srgbClr val="E17D00"/>
            </a:solidFill>
            <a:ln w="9525">
              <a:solidFill>
                <a:schemeClr val="tx1"/>
              </a:solidFill>
              <a:round/>
              <a:headEnd/>
              <a:tailEnd/>
            </a:ln>
          </p:spPr>
          <p:txBody>
            <a:bodyPr/>
            <a:lstStyle/>
            <a:p>
              <a:endParaRPr lang="en-US"/>
            </a:p>
          </p:txBody>
        </p:sp>
        <p:sp>
          <p:nvSpPr>
            <p:cNvPr id="9" name="Rectangle 73"/>
            <p:cNvSpPr>
              <a:spLocks noChangeArrowheads="1"/>
            </p:cNvSpPr>
            <p:nvPr/>
          </p:nvSpPr>
          <p:spPr bwMode="auto">
            <a:xfrm>
              <a:off x="7509957" y="5733280"/>
              <a:ext cx="935858" cy="430887"/>
            </a:xfrm>
            <a:prstGeom prst="rect">
              <a:avLst/>
            </a:prstGeom>
            <a:noFill/>
            <a:ln w="9525">
              <a:noFill/>
              <a:miter lim="800000"/>
              <a:headEnd/>
              <a:tailEnd/>
            </a:ln>
          </p:spPr>
          <p:txBody>
            <a:bodyPr wrap="square" lIns="0" tIns="0" rIns="0" bIns="0">
              <a:spAutoFit/>
            </a:bodyPr>
            <a:lstStyle/>
            <a:p>
              <a:pPr algn="l"/>
              <a:r>
                <a:rPr lang="en-US" sz="1400" dirty="0"/>
                <a:t>Exhaust Gas</a:t>
              </a:r>
              <a:endParaRPr lang="en-US" sz="1400" dirty="0">
                <a:latin typeface="Times New Roman" pitchFamily="18" charset="0"/>
              </a:endParaRPr>
            </a:p>
          </p:txBody>
        </p:sp>
        <p:sp>
          <p:nvSpPr>
            <p:cNvPr id="10" name="Rectangle 74"/>
            <p:cNvSpPr>
              <a:spLocks noChangeArrowheads="1"/>
            </p:cNvSpPr>
            <p:nvPr/>
          </p:nvSpPr>
          <p:spPr bwMode="auto">
            <a:xfrm>
              <a:off x="7279529" y="4534141"/>
              <a:ext cx="372659" cy="214982"/>
            </a:xfrm>
            <a:prstGeom prst="rect">
              <a:avLst/>
            </a:prstGeom>
            <a:noFill/>
            <a:ln w="9525">
              <a:noFill/>
              <a:miter lim="800000"/>
              <a:headEnd/>
              <a:tailEnd/>
            </a:ln>
          </p:spPr>
          <p:txBody>
            <a:bodyPr wrap="none" lIns="0" tIns="0" rIns="0" bIns="0">
              <a:spAutoFit/>
            </a:bodyPr>
            <a:lstStyle/>
            <a:p>
              <a:pPr algn="l"/>
              <a:r>
                <a:rPr lang="en-US" b="1" dirty="0"/>
                <a:t>Data</a:t>
              </a:r>
              <a:endParaRPr lang="en-US" dirty="0">
                <a:latin typeface="Times New Roman" pitchFamily="18" charset="0"/>
              </a:endParaRPr>
            </a:p>
          </p:txBody>
        </p:sp>
        <p:sp>
          <p:nvSpPr>
            <p:cNvPr id="11" name="Rectangle 75"/>
            <p:cNvSpPr>
              <a:spLocks noChangeArrowheads="1"/>
            </p:cNvSpPr>
            <p:nvPr/>
          </p:nvSpPr>
          <p:spPr bwMode="auto">
            <a:xfrm>
              <a:off x="6125749" y="6158016"/>
              <a:ext cx="689848" cy="214982"/>
            </a:xfrm>
            <a:prstGeom prst="rect">
              <a:avLst/>
            </a:prstGeom>
            <a:noFill/>
            <a:ln w="9525">
              <a:noFill/>
              <a:miter lim="800000"/>
              <a:headEnd/>
              <a:tailEnd/>
            </a:ln>
          </p:spPr>
          <p:txBody>
            <a:bodyPr wrap="none" lIns="0" tIns="0" rIns="0" bIns="0">
              <a:spAutoFit/>
            </a:bodyPr>
            <a:lstStyle/>
            <a:p>
              <a:pPr algn="l"/>
              <a:r>
                <a:rPr lang="en-US" b="1" dirty="0"/>
                <a:t>Detector</a:t>
              </a:r>
              <a:endParaRPr lang="en-US" dirty="0">
                <a:latin typeface="Times New Roman" pitchFamily="18" charset="0"/>
              </a:endParaRPr>
            </a:p>
          </p:txBody>
        </p:sp>
        <p:sp>
          <p:nvSpPr>
            <p:cNvPr id="12" name="Rectangle 76"/>
            <p:cNvSpPr>
              <a:spLocks noChangeArrowheads="1"/>
            </p:cNvSpPr>
            <p:nvPr/>
          </p:nvSpPr>
          <p:spPr bwMode="auto">
            <a:xfrm>
              <a:off x="2869462" y="4221194"/>
              <a:ext cx="612412" cy="214982"/>
            </a:xfrm>
            <a:prstGeom prst="rect">
              <a:avLst/>
            </a:prstGeom>
            <a:noFill/>
            <a:ln w="9525">
              <a:noFill/>
              <a:miter lim="800000"/>
              <a:headEnd/>
              <a:tailEnd/>
            </a:ln>
          </p:spPr>
          <p:txBody>
            <a:bodyPr wrap="none" lIns="0" tIns="0" rIns="0" bIns="0">
              <a:spAutoFit/>
            </a:bodyPr>
            <a:lstStyle/>
            <a:p>
              <a:pPr algn="l"/>
              <a:r>
                <a:rPr lang="en-US" b="1" dirty="0"/>
                <a:t>Injector</a:t>
              </a:r>
              <a:endParaRPr lang="en-US" dirty="0">
                <a:latin typeface="Times New Roman" pitchFamily="18" charset="0"/>
              </a:endParaRPr>
            </a:p>
          </p:txBody>
        </p:sp>
        <p:grpSp>
          <p:nvGrpSpPr>
            <p:cNvPr id="13" name="Group 133"/>
            <p:cNvGrpSpPr/>
            <p:nvPr/>
          </p:nvGrpSpPr>
          <p:grpSpPr>
            <a:xfrm>
              <a:off x="6976360" y="3468396"/>
              <a:ext cx="1061289" cy="956091"/>
              <a:chOff x="6976360" y="3468396"/>
              <a:chExt cx="1061289" cy="956091"/>
            </a:xfrm>
          </p:grpSpPr>
          <p:sp>
            <p:nvSpPr>
              <p:cNvPr id="50" name="Rectangle 8"/>
              <p:cNvSpPr>
                <a:spLocks noChangeArrowheads="1"/>
              </p:cNvSpPr>
              <p:nvPr/>
            </p:nvSpPr>
            <p:spPr bwMode="auto">
              <a:xfrm>
                <a:off x="7129101" y="4024062"/>
                <a:ext cx="775558" cy="178651"/>
              </a:xfrm>
              <a:prstGeom prst="rect">
                <a:avLst/>
              </a:prstGeom>
              <a:solidFill>
                <a:srgbClr val="B4B4B4"/>
              </a:solidFill>
              <a:ln w="0">
                <a:solidFill>
                  <a:schemeClr val="tx1"/>
                </a:solidFill>
                <a:miter lim="800000"/>
                <a:headEnd/>
                <a:tailEnd/>
              </a:ln>
            </p:spPr>
            <p:txBody>
              <a:bodyPr/>
              <a:lstStyle/>
              <a:p>
                <a:endParaRPr lang="en-US"/>
              </a:p>
            </p:txBody>
          </p:sp>
          <p:sp>
            <p:nvSpPr>
              <p:cNvPr id="51" name="Freeform 9"/>
              <p:cNvSpPr>
                <a:spLocks/>
              </p:cNvSpPr>
              <p:nvPr/>
            </p:nvSpPr>
            <p:spPr bwMode="auto">
              <a:xfrm>
                <a:off x="7150169" y="4097986"/>
                <a:ext cx="115873" cy="25874"/>
              </a:xfrm>
              <a:custGeom>
                <a:avLst/>
                <a:gdLst/>
                <a:ahLst/>
                <a:cxnLst>
                  <a:cxn ang="0">
                    <a:pos x="0" y="11"/>
                  </a:cxn>
                  <a:cxn ang="0">
                    <a:pos x="1" y="15"/>
                  </a:cxn>
                  <a:cxn ang="0">
                    <a:pos x="5" y="18"/>
                  </a:cxn>
                  <a:cxn ang="0">
                    <a:pos x="15" y="21"/>
                  </a:cxn>
                  <a:cxn ang="0">
                    <a:pos x="75" y="21"/>
                  </a:cxn>
                  <a:cxn ang="0">
                    <a:pos x="83" y="19"/>
                  </a:cxn>
                  <a:cxn ang="0">
                    <a:pos x="87" y="16"/>
                  </a:cxn>
                  <a:cxn ang="0">
                    <a:pos x="88" y="11"/>
                  </a:cxn>
                  <a:cxn ang="0">
                    <a:pos x="88" y="11"/>
                  </a:cxn>
                  <a:cxn ang="0">
                    <a:pos x="88" y="9"/>
                  </a:cxn>
                  <a:cxn ang="0">
                    <a:pos x="88" y="7"/>
                  </a:cxn>
                  <a:cxn ang="0">
                    <a:pos x="84" y="3"/>
                  </a:cxn>
                  <a:cxn ang="0">
                    <a:pos x="80" y="1"/>
                  </a:cxn>
                  <a:cxn ang="0">
                    <a:pos x="75" y="0"/>
                  </a:cxn>
                  <a:cxn ang="0">
                    <a:pos x="15" y="0"/>
                  </a:cxn>
                  <a:cxn ang="0">
                    <a:pos x="11" y="0"/>
                  </a:cxn>
                  <a:cxn ang="0">
                    <a:pos x="6" y="2"/>
                  </a:cxn>
                  <a:cxn ang="0">
                    <a:pos x="2" y="6"/>
                  </a:cxn>
                  <a:cxn ang="0">
                    <a:pos x="0" y="11"/>
                  </a:cxn>
                </a:cxnLst>
                <a:rect l="0" t="0" r="r" b="b"/>
                <a:pathLst>
                  <a:path w="88" h="21">
                    <a:moveTo>
                      <a:pt x="0" y="11"/>
                    </a:moveTo>
                    <a:lnTo>
                      <a:pt x="1" y="15"/>
                    </a:lnTo>
                    <a:lnTo>
                      <a:pt x="5" y="18"/>
                    </a:lnTo>
                    <a:lnTo>
                      <a:pt x="15" y="21"/>
                    </a:lnTo>
                    <a:lnTo>
                      <a:pt x="75" y="21"/>
                    </a:lnTo>
                    <a:lnTo>
                      <a:pt x="83" y="19"/>
                    </a:lnTo>
                    <a:lnTo>
                      <a:pt x="87" y="16"/>
                    </a:lnTo>
                    <a:lnTo>
                      <a:pt x="88" y="11"/>
                    </a:lnTo>
                    <a:lnTo>
                      <a:pt x="88" y="11"/>
                    </a:lnTo>
                    <a:lnTo>
                      <a:pt x="88" y="9"/>
                    </a:lnTo>
                    <a:lnTo>
                      <a:pt x="88" y="7"/>
                    </a:lnTo>
                    <a:lnTo>
                      <a:pt x="84" y="3"/>
                    </a:lnTo>
                    <a:lnTo>
                      <a:pt x="80" y="1"/>
                    </a:lnTo>
                    <a:lnTo>
                      <a:pt x="75" y="0"/>
                    </a:lnTo>
                    <a:lnTo>
                      <a:pt x="15" y="0"/>
                    </a:lnTo>
                    <a:lnTo>
                      <a:pt x="11" y="0"/>
                    </a:lnTo>
                    <a:lnTo>
                      <a:pt x="6" y="2"/>
                    </a:lnTo>
                    <a:lnTo>
                      <a:pt x="2" y="6"/>
                    </a:lnTo>
                    <a:lnTo>
                      <a:pt x="0" y="11"/>
                    </a:lnTo>
                    <a:close/>
                  </a:path>
                </a:pathLst>
              </a:custGeom>
              <a:solidFill>
                <a:srgbClr val="323232"/>
              </a:solidFill>
              <a:ln w="9525">
                <a:solidFill>
                  <a:schemeClr val="tx1"/>
                </a:solidFill>
                <a:round/>
                <a:headEnd/>
                <a:tailEnd/>
              </a:ln>
            </p:spPr>
            <p:txBody>
              <a:bodyPr/>
              <a:lstStyle/>
              <a:p>
                <a:endParaRPr lang="en-US"/>
              </a:p>
            </p:txBody>
          </p:sp>
          <p:sp>
            <p:nvSpPr>
              <p:cNvPr id="52" name="Freeform 10"/>
              <p:cNvSpPr>
                <a:spLocks/>
              </p:cNvSpPr>
              <p:nvPr/>
            </p:nvSpPr>
            <p:spPr bwMode="auto">
              <a:xfrm>
                <a:off x="7459602" y="4051167"/>
                <a:ext cx="284415" cy="131832"/>
              </a:xfrm>
              <a:custGeom>
                <a:avLst/>
                <a:gdLst/>
                <a:ahLst/>
                <a:cxnLst>
                  <a:cxn ang="0">
                    <a:pos x="0" y="93"/>
                  </a:cxn>
                  <a:cxn ang="0">
                    <a:pos x="4" y="103"/>
                  </a:cxn>
                  <a:cxn ang="0">
                    <a:pos x="9" y="106"/>
                  </a:cxn>
                  <a:cxn ang="0">
                    <a:pos x="16" y="107"/>
                  </a:cxn>
                  <a:cxn ang="0">
                    <a:pos x="200" y="107"/>
                  </a:cxn>
                  <a:cxn ang="0">
                    <a:pos x="211" y="103"/>
                  </a:cxn>
                  <a:cxn ang="0">
                    <a:pos x="214" y="99"/>
                  </a:cxn>
                  <a:cxn ang="0">
                    <a:pos x="216" y="92"/>
                  </a:cxn>
                  <a:cxn ang="0">
                    <a:pos x="216" y="17"/>
                  </a:cxn>
                  <a:cxn ang="0">
                    <a:pos x="216" y="15"/>
                  </a:cxn>
                  <a:cxn ang="0">
                    <a:pos x="216" y="12"/>
                  </a:cxn>
                  <a:cxn ang="0">
                    <a:pos x="212" y="6"/>
                  </a:cxn>
                  <a:cxn ang="0">
                    <a:pos x="207" y="2"/>
                  </a:cxn>
                  <a:cxn ang="0">
                    <a:pos x="199" y="0"/>
                  </a:cxn>
                  <a:cxn ang="0">
                    <a:pos x="16" y="0"/>
                  </a:cxn>
                  <a:cxn ang="0">
                    <a:pos x="13" y="0"/>
                  </a:cxn>
                  <a:cxn ang="0">
                    <a:pos x="10" y="1"/>
                  </a:cxn>
                  <a:cxn ang="0">
                    <a:pos x="5" y="4"/>
                  </a:cxn>
                  <a:cxn ang="0">
                    <a:pos x="1" y="8"/>
                  </a:cxn>
                  <a:cxn ang="0">
                    <a:pos x="0" y="10"/>
                  </a:cxn>
                  <a:cxn ang="0">
                    <a:pos x="0" y="13"/>
                  </a:cxn>
                  <a:cxn ang="0">
                    <a:pos x="0" y="93"/>
                  </a:cxn>
                </a:cxnLst>
                <a:rect l="0" t="0" r="r" b="b"/>
                <a:pathLst>
                  <a:path w="216" h="107">
                    <a:moveTo>
                      <a:pt x="0" y="93"/>
                    </a:moveTo>
                    <a:lnTo>
                      <a:pt x="4" y="103"/>
                    </a:lnTo>
                    <a:lnTo>
                      <a:pt x="9" y="106"/>
                    </a:lnTo>
                    <a:lnTo>
                      <a:pt x="16" y="107"/>
                    </a:lnTo>
                    <a:lnTo>
                      <a:pt x="200" y="107"/>
                    </a:lnTo>
                    <a:lnTo>
                      <a:pt x="211" y="103"/>
                    </a:lnTo>
                    <a:lnTo>
                      <a:pt x="214" y="99"/>
                    </a:lnTo>
                    <a:lnTo>
                      <a:pt x="216" y="92"/>
                    </a:lnTo>
                    <a:lnTo>
                      <a:pt x="216" y="17"/>
                    </a:lnTo>
                    <a:lnTo>
                      <a:pt x="216" y="15"/>
                    </a:lnTo>
                    <a:lnTo>
                      <a:pt x="216" y="12"/>
                    </a:lnTo>
                    <a:lnTo>
                      <a:pt x="212" y="6"/>
                    </a:lnTo>
                    <a:lnTo>
                      <a:pt x="207" y="2"/>
                    </a:lnTo>
                    <a:lnTo>
                      <a:pt x="199" y="0"/>
                    </a:lnTo>
                    <a:lnTo>
                      <a:pt x="16" y="0"/>
                    </a:lnTo>
                    <a:lnTo>
                      <a:pt x="13" y="0"/>
                    </a:lnTo>
                    <a:lnTo>
                      <a:pt x="10" y="1"/>
                    </a:lnTo>
                    <a:lnTo>
                      <a:pt x="5" y="4"/>
                    </a:lnTo>
                    <a:lnTo>
                      <a:pt x="1" y="8"/>
                    </a:lnTo>
                    <a:lnTo>
                      <a:pt x="0" y="10"/>
                    </a:lnTo>
                    <a:lnTo>
                      <a:pt x="0" y="13"/>
                    </a:lnTo>
                    <a:lnTo>
                      <a:pt x="0" y="93"/>
                    </a:lnTo>
                    <a:close/>
                  </a:path>
                </a:pathLst>
              </a:custGeom>
              <a:solidFill>
                <a:srgbClr val="6E6E6E"/>
              </a:solidFill>
              <a:ln w="9525">
                <a:solidFill>
                  <a:schemeClr val="tx1"/>
                </a:solidFill>
                <a:round/>
                <a:headEnd/>
                <a:tailEnd/>
              </a:ln>
            </p:spPr>
            <p:txBody>
              <a:bodyPr/>
              <a:lstStyle/>
              <a:p>
                <a:endParaRPr lang="en-US"/>
              </a:p>
            </p:txBody>
          </p:sp>
          <p:sp>
            <p:nvSpPr>
              <p:cNvPr id="53" name="Freeform 11"/>
              <p:cNvSpPr>
                <a:spLocks/>
              </p:cNvSpPr>
              <p:nvPr/>
            </p:nvSpPr>
            <p:spPr bwMode="auto">
              <a:xfrm>
                <a:off x="7154120" y="3468396"/>
                <a:ext cx="718938" cy="485438"/>
              </a:xfrm>
              <a:custGeom>
                <a:avLst/>
                <a:gdLst/>
                <a:ahLst/>
                <a:cxnLst>
                  <a:cxn ang="0">
                    <a:pos x="0" y="373"/>
                  </a:cxn>
                  <a:cxn ang="0">
                    <a:pos x="1" y="382"/>
                  </a:cxn>
                  <a:cxn ang="0">
                    <a:pos x="7" y="388"/>
                  </a:cxn>
                  <a:cxn ang="0">
                    <a:pos x="15" y="392"/>
                  </a:cxn>
                  <a:cxn ang="0">
                    <a:pos x="27" y="394"/>
                  </a:cxn>
                  <a:cxn ang="0">
                    <a:pos x="520" y="394"/>
                  </a:cxn>
                  <a:cxn ang="0">
                    <a:pos x="531" y="393"/>
                  </a:cxn>
                  <a:cxn ang="0">
                    <a:pos x="539" y="388"/>
                  </a:cxn>
                  <a:cxn ang="0">
                    <a:pos x="544" y="382"/>
                  </a:cxn>
                  <a:cxn ang="0">
                    <a:pos x="546" y="371"/>
                  </a:cxn>
                  <a:cxn ang="0">
                    <a:pos x="546" y="24"/>
                  </a:cxn>
                  <a:cxn ang="0">
                    <a:pos x="546" y="19"/>
                  </a:cxn>
                  <a:cxn ang="0">
                    <a:pos x="546" y="18"/>
                  </a:cxn>
                  <a:cxn ang="0">
                    <a:pos x="546" y="15"/>
                  </a:cxn>
                  <a:cxn ang="0">
                    <a:pos x="542" y="7"/>
                  </a:cxn>
                  <a:cxn ang="0">
                    <a:pos x="535" y="2"/>
                  </a:cxn>
                  <a:cxn ang="0">
                    <a:pos x="524" y="0"/>
                  </a:cxn>
                  <a:cxn ang="0">
                    <a:pos x="32" y="0"/>
                  </a:cxn>
                  <a:cxn ang="0">
                    <a:pos x="27" y="0"/>
                  </a:cxn>
                  <a:cxn ang="0">
                    <a:pos x="21" y="2"/>
                  </a:cxn>
                  <a:cxn ang="0">
                    <a:pos x="10" y="6"/>
                  </a:cxn>
                  <a:cxn ang="0">
                    <a:pos x="3" y="13"/>
                  </a:cxn>
                  <a:cxn ang="0">
                    <a:pos x="1" y="18"/>
                  </a:cxn>
                  <a:cxn ang="0">
                    <a:pos x="0" y="24"/>
                  </a:cxn>
                  <a:cxn ang="0">
                    <a:pos x="0" y="373"/>
                  </a:cxn>
                </a:cxnLst>
                <a:rect l="0" t="0" r="r" b="b"/>
                <a:pathLst>
                  <a:path w="546" h="394">
                    <a:moveTo>
                      <a:pt x="0" y="373"/>
                    </a:moveTo>
                    <a:lnTo>
                      <a:pt x="1" y="382"/>
                    </a:lnTo>
                    <a:lnTo>
                      <a:pt x="7" y="388"/>
                    </a:lnTo>
                    <a:lnTo>
                      <a:pt x="15" y="392"/>
                    </a:lnTo>
                    <a:lnTo>
                      <a:pt x="27" y="394"/>
                    </a:lnTo>
                    <a:lnTo>
                      <a:pt x="520" y="394"/>
                    </a:lnTo>
                    <a:lnTo>
                      <a:pt x="531" y="393"/>
                    </a:lnTo>
                    <a:lnTo>
                      <a:pt x="539" y="388"/>
                    </a:lnTo>
                    <a:lnTo>
                      <a:pt x="544" y="382"/>
                    </a:lnTo>
                    <a:lnTo>
                      <a:pt x="546" y="371"/>
                    </a:lnTo>
                    <a:lnTo>
                      <a:pt x="546" y="24"/>
                    </a:lnTo>
                    <a:lnTo>
                      <a:pt x="546" y="19"/>
                    </a:lnTo>
                    <a:lnTo>
                      <a:pt x="546" y="18"/>
                    </a:lnTo>
                    <a:lnTo>
                      <a:pt x="546" y="15"/>
                    </a:lnTo>
                    <a:lnTo>
                      <a:pt x="542" y="7"/>
                    </a:lnTo>
                    <a:lnTo>
                      <a:pt x="535" y="2"/>
                    </a:lnTo>
                    <a:lnTo>
                      <a:pt x="524" y="0"/>
                    </a:lnTo>
                    <a:lnTo>
                      <a:pt x="32" y="0"/>
                    </a:lnTo>
                    <a:lnTo>
                      <a:pt x="27" y="0"/>
                    </a:lnTo>
                    <a:lnTo>
                      <a:pt x="21" y="2"/>
                    </a:lnTo>
                    <a:lnTo>
                      <a:pt x="10" y="6"/>
                    </a:lnTo>
                    <a:lnTo>
                      <a:pt x="3" y="13"/>
                    </a:lnTo>
                    <a:lnTo>
                      <a:pt x="1" y="18"/>
                    </a:lnTo>
                    <a:lnTo>
                      <a:pt x="0" y="24"/>
                    </a:lnTo>
                    <a:lnTo>
                      <a:pt x="0" y="373"/>
                    </a:lnTo>
                    <a:close/>
                  </a:path>
                </a:pathLst>
              </a:custGeom>
              <a:solidFill>
                <a:srgbClr val="B4B4B4"/>
              </a:solidFill>
              <a:ln w="9525">
                <a:solidFill>
                  <a:schemeClr val="tx1"/>
                </a:solidFill>
                <a:round/>
                <a:headEnd/>
                <a:tailEnd/>
              </a:ln>
            </p:spPr>
            <p:txBody>
              <a:bodyPr/>
              <a:lstStyle/>
              <a:p>
                <a:endParaRPr lang="en-US"/>
              </a:p>
            </p:txBody>
          </p:sp>
          <p:sp>
            <p:nvSpPr>
              <p:cNvPr id="54" name="Freeform 12"/>
              <p:cNvSpPr>
                <a:spLocks/>
              </p:cNvSpPr>
              <p:nvPr/>
            </p:nvSpPr>
            <p:spPr bwMode="auto">
              <a:xfrm>
                <a:off x="7208105" y="3517679"/>
                <a:ext cx="620183" cy="372087"/>
              </a:xfrm>
              <a:custGeom>
                <a:avLst/>
                <a:gdLst/>
                <a:ahLst/>
                <a:cxnLst>
                  <a:cxn ang="0">
                    <a:pos x="0" y="287"/>
                  </a:cxn>
                  <a:cxn ang="0">
                    <a:pos x="1" y="293"/>
                  </a:cxn>
                  <a:cxn ang="0">
                    <a:pos x="6" y="299"/>
                  </a:cxn>
                  <a:cxn ang="0">
                    <a:pos x="13" y="301"/>
                  </a:cxn>
                  <a:cxn ang="0">
                    <a:pos x="23" y="302"/>
                  </a:cxn>
                  <a:cxn ang="0">
                    <a:pos x="449" y="302"/>
                  </a:cxn>
                  <a:cxn ang="0">
                    <a:pos x="458" y="302"/>
                  </a:cxn>
                  <a:cxn ang="0">
                    <a:pos x="465" y="298"/>
                  </a:cxn>
                  <a:cxn ang="0">
                    <a:pos x="469" y="293"/>
                  </a:cxn>
                  <a:cxn ang="0">
                    <a:pos x="471" y="285"/>
                  </a:cxn>
                  <a:cxn ang="0">
                    <a:pos x="471" y="19"/>
                  </a:cxn>
                  <a:cxn ang="0">
                    <a:pos x="471" y="16"/>
                  </a:cxn>
                  <a:cxn ang="0">
                    <a:pos x="471" y="14"/>
                  </a:cxn>
                  <a:cxn ang="0">
                    <a:pos x="470" y="12"/>
                  </a:cxn>
                  <a:cxn ang="0">
                    <a:pos x="467" y="5"/>
                  </a:cxn>
                  <a:cxn ang="0">
                    <a:pos x="461" y="2"/>
                  </a:cxn>
                  <a:cxn ang="0">
                    <a:pos x="451" y="0"/>
                  </a:cxn>
                  <a:cxn ang="0">
                    <a:pos x="28" y="0"/>
                  </a:cxn>
                  <a:cxn ang="0">
                    <a:pos x="18" y="0"/>
                  </a:cxn>
                  <a:cxn ang="0">
                    <a:pos x="9" y="2"/>
                  </a:cxn>
                  <a:cxn ang="0">
                    <a:pos x="3" y="6"/>
                  </a:cxn>
                  <a:cxn ang="0">
                    <a:pos x="0" y="14"/>
                  </a:cxn>
                  <a:cxn ang="0">
                    <a:pos x="0" y="287"/>
                  </a:cxn>
                </a:cxnLst>
                <a:rect l="0" t="0" r="r" b="b"/>
                <a:pathLst>
                  <a:path w="471" h="302">
                    <a:moveTo>
                      <a:pt x="0" y="287"/>
                    </a:moveTo>
                    <a:lnTo>
                      <a:pt x="1" y="293"/>
                    </a:lnTo>
                    <a:lnTo>
                      <a:pt x="6" y="299"/>
                    </a:lnTo>
                    <a:lnTo>
                      <a:pt x="13" y="301"/>
                    </a:lnTo>
                    <a:lnTo>
                      <a:pt x="23" y="302"/>
                    </a:lnTo>
                    <a:lnTo>
                      <a:pt x="449" y="302"/>
                    </a:lnTo>
                    <a:lnTo>
                      <a:pt x="458" y="302"/>
                    </a:lnTo>
                    <a:lnTo>
                      <a:pt x="465" y="298"/>
                    </a:lnTo>
                    <a:lnTo>
                      <a:pt x="469" y="293"/>
                    </a:lnTo>
                    <a:lnTo>
                      <a:pt x="471" y="285"/>
                    </a:lnTo>
                    <a:lnTo>
                      <a:pt x="471" y="19"/>
                    </a:lnTo>
                    <a:lnTo>
                      <a:pt x="471" y="16"/>
                    </a:lnTo>
                    <a:lnTo>
                      <a:pt x="471" y="14"/>
                    </a:lnTo>
                    <a:lnTo>
                      <a:pt x="470" y="12"/>
                    </a:lnTo>
                    <a:lnTo>
                      <a:pt x="467" y="5"/>
                    </a:lnTo>
                    <a:lnTo>
                      <a:pt x="461" y="2"/>
                    </a:lnTo>
                    <a:lnTo>
                      <a:pt x="451" y="0"/>
                    </a:lnTo>
                    <a:lnTo>
                      <a:pt x="28" y="0"/>
                    </a:lnTo>
                    <a:lnTo>
                      <a:pt x="18" y="0"/>
                    </a:lnTo>
                    <a:lnTo>
                      <a:pt x="9" y="2"/>
                    </a:lnTo>
                    <a:lnTo>
                      <a:pt x="3" y="6"/>
                    </a:lnTo>
                    <a:lnTo>
                      <a:pt x="0" y="14"/>
                    </a:lnTo>
                    <a:lnTo>
                      <a:pt x="0" y="287"/>
                    </a:lnTo>
                    <a:close/>
                  </a:path>
                </a:pathLst>
              </a:custGeom>
              <a:solidFill>
                <a:srgbClr val="6E6E6E"/>
              </a:solidFill>
              <a:ln w="9525">
                <a:solidFill>
                  <a:schemeClr val="tx1"/>
                </a:solidFill>
                <a:round/>
                <a:headEnd/>
                <a:tailEnd/>
              </a:ln>
            </p:spPr>
            <p:txBody>
              <a:bodyPr/>
              <a:lstStyle/>
              <a:p>
                <a:endParaRPr lang="en-US"/>
              </a:p>
            </p:txBody>
          </p:sp>
          <p:sp>
            <p:nvSpPr>
              <p:cNvPr id="55" name="Freeform 13"/>
              <p:cNvSpPr>
                <a:spLocks/>
              </p:cNvSpPr>
              <p:nvPr/>
            </p:nvSpPr>
            <p:spPr bwMode="auto">
              <a:xfrm>
                <a:off x="7229173" y="3533696"/>
                <a:ext cx="580681" cy="337589"/>
              </a:xfrm>
              <a:custGeom>
                <a:avLst/>
                <a:gdLst/>
                <a:ahLst/>
                <a:cxnLst>
                  <a:cxn ang="0">
                    <a:pos x="0" y="260"/>
                  </a:cxn>
                  <a:cxn ang="0">
                    <a:pos x="0" y="266"/>
                  </a:cxn>
                  <a:cxn ang="0">
                    <a:pos x="5" y="271"/>
                  </a:cxn>
                  <a:cxn ang="0">
                    <a:pos x="12" y="273"/>
                  </a:cxn>
                  <a:cxn ang="0">
                    <a:pos x="21" y="274"/>
                  </a:cxn>
                  <a:cxn ang="0">
                    <a:pos x="420" y="274"/>
                  </a:cxn>
                  <a:cxn ang="0">
                    <a:pos x="429" y="274"/>
                  </a:cxn>
                  <a:cxn ang="0">
                    <a:pos x="435" y="271"/>
                  </a:cxn>
                  <a:cxn ang="0">
                    <a:pos x="439" y="266"/>
                  </a:cxn>
                  <a:cxn ang="0">
                    <a:pos x="441" y="259"/>
                  </a:cxn>
                  <a:cxn ang="0">
                    <a:pos x="441" y="19"/>
                  </a:cxn>
                  <a:cxn ang="0">
                    <a:pos x="441" y="16"/>
                  </a:cxn>
                  <a:cxn ang="0">
                    <a:pos x="440" y="13"/>
                  </a:cxn>
                  <a:cxn ang="0">
                    <a:pos x="437" y="7"/>
                  </a:cxn>
                  <a:cxn ang="0">
                    <a:pos x="431" y="3"/>
                  </a:cxn>
                  <a:cxn ang="0">
                    <a:pos x="422" y="1"/>
                  </a:cxn>
                  <a:cxn ang="0">
                    <a:pos x="24" y="0"/>
                  </a:cxn>
                  <a:cxn ang="0">
                    <a:pos x="20" y="0"/>
                  </a:cxn>
                  <a:cxn ang="0">
                    <a:pos x="18" y="0"/>
                  </a:cxn>
                  <a:cxn ang="0">
                    <a:pos x="15" y="0"/>
                  </a:cxn>
                  <a:cxn ang="0">
                    <a:pos x="7" y="3"/>
                  </a:cxn>
                  <a:cxn ang="0">
                    <a:pos x="2" y="7"/>
                  </a:cxn>
                  <a:cxn ang="0">
                    <a:pos x="0" y="14"/>
                  </a:cxn>
                  <a:cxn ang="0">
                    <a:pos x="0" y="260"/>
                  </a:cxn>
                </a:cxnLst>
                <a:rect l="0" t="0" r="r" b="b"/>
                <a:pathLst>
                  <a:path w="441" h="274">
                    <a:moveTo>
                      <a:pt x="0" y="260"/>
                    </a:moveTo>
                    <a:lnTo>
                      <a:pt x="0" y="266"/>
                    </a:lnTo>
                    <a:lnTo>
                      <a:pt x="5" y="271"/>
                    </a:lnTo>
                    <a:lnTo>
                      <a:pt x="12" y="273"/>
                    </a:lnTo>
                    <a:lnTo>
                      <a:pt x="21" y="274"/>
                    </a:lnTo>
                    <a:lnTo>
                      <a:pt x="420" y="274"/>
                    </a:lnTo>
                    <a:lnTo>
                      <a:pt x="429" y="274"/>
                    </a:lnTo>
                    <a:lnTo>
                      <a:pt x="435" y="271"/>
                    </a:lnTo>
                    <a:lnTo>
                      <a:pt x="439" y="266"/>
                    </a:lnTo>
                    <a:lnTo>
                      <a:pt x="441" y="259"/>
                    </a:lnTo>
                    <a:lnTo>
                      <a:pt x="441" y="19"/>
                    </a:lnTo>
                    <a:lnTo>
                      <a:pt x="441" y="16"/>
                    </a:lnTo>
                    <a:lnTo>
                      <a:pt x="440" y="13"/>
                    </a:lnTo>
                    <a:lnTo>
                      <a:pt x="437" y="7"/>
                    </a:lnTo>
                    <a:lnTo>
                      <a:pt x="431" y="3"/>
                    </a:lnTo>
                    <a:lnTo>
                      <a:pt x="422" y="1"/>
                    </a:lnTo>
                    <a:lnTo>
                      <a:pt x="24" y="0"/>
                    </a:lnTo>
                    <a:lnTo>
                      <a:pt x="20" y="0"/>
                    </a:lnTo>
                    <a:lnTo>
                      <a:pt x="18" y="0"/>
                    </a:lnTo>
                    <a:lnTo>
                      <a:pt x="15" y="0"/>
                    </a:lnTo>
                    <a:lnTo>
                      <a:pt x="7" y="3"/>
                    </a:lnTo>
                    <a:lnTo>
                      <a:pt x="2" y="7"/>
                    </a:lnTo>
                    <a:lnTo>
                      <a:pt x="0" y="14"/>
                    </a:lnTo>
                    <a:lnTo>
                      <a:pt x="0" y="260"/>
                    </a:lnTo>
                    <a:close/>
                  </a:path>
                </a:pathLst>
              </a:custGeom>
              <a:solidFill>
                <a:srgbClr val="000000"/>
              </a:solidFill>
              <a:ln w="9525">
                <a:solidFill>
                  <a:schemeClr val="tx1"/>
                </a:solidFill>
                <a:round/>
                <a:headEnd/>
                <a:tailEnd/>
              </a:ln>
            </p:spPr>
            <p:txBody>
              <a:bodyPr/>
              <a:lstStyle/>
              <a:p>
                <a:endParaRPr lang="en-US"/>
              </a:p>
            </p:txBody>
          </p:sp>
          <p:sp>
            <p:nvSpPr>
              <p:cNvPr id="56" name="Rectangle 14"/>
              <p:cNvSpPr>
                <a:spLocks noChangeArrowheads="1"/>
              </p:cNvSpPr>
              <p:nvPr/>
            </p:nvSpPr>
            <p:spPr bwMode="auto">
              <a:xfrm>
                <a:off x="7130418" y="4057328"/>
                <a:ext cx="302849" cy="4928"/>
              </a:xfrm>
              <a:prstGeom prst="rect">
                <a:avLst/>
              </a:prstGeom>
              <a:solidFill>
                <a:srgbClr val="000000"/>
              </a:solidFill>
              <a:ln w="0">
                <a:solidFill>
                  <a:schemeClr val="tx1"/>
                </a:solidFill>
                <a:miter lim="800000"/>
                <a:headEnd/>
                <a:tailEnd/>
              </a:ln>
            </p:spPr>
            <p:txBody>
              <a:bodyPr/>
              <a:lstStyle/>
              <a:p>
                <a:endParaRPr lang="en-US"/>
              </a:p>
            </p:txBody>
          </p:sp>
          <p:sp>
            <p:nvSpPr>
              <p:cNvPr id="57" name="Rectangle 15"/>
              <p:cNvSpPr>
                <a:spLocks noChangeArrowheads="1"/>
              </p:cNvSpPr>
              <p:nvPr/>
            </p:nvSpPr>
            <p:spPr bwMode="auto">
              <a:xfrm>
                <a:off x="7130418" y="4171911"/>
                <a:ext cx="302849" cy="3697"/>
              </a:xfrm>
              <a:prstGeom prst="rect">
                <a:avLst/>
              </a:prstGeom>
              <a:solidFill>
                <a:srgbClr val="000000"/>
              </a:solidFill>
              <a:ln w="0">
                <a:solidFill>
                  <a:schemeClr val="tx1"/>
                </a:solidFill>
                <a:miter lim="800000"/>
                <a:headEnd/>
                <a:tailEnd/>
              </a:ln>
            </p:spPr>
            <p:txBody>
              <a:bodyPr/>
              <a:lstStyle/>
              <a:p>
                <a:endParaRPr lang="en-US"/>
              </a:p>
            </p:txBody>
          </p:sp>
          <p:sp>
            <p:nvSpPr>
              <p:cNvPr id="58" name="Rectangle 16"/>
              <p:cNvSpPr>
                <a:spLocks noChangeArrowheads="1"/>
              </p:cNvSpPr>
              <p:nvPr/>
            </p:nvSpPr>
            <p:spPr bwMode="auto">
              <a:xfrm>
                <a:off x="7749284" y="4051167"/>
                <a:ext cx="155375" cy="4928"/>
              </a:xfrm>
              <a:prstGeom prst="rect">
                <a:avLst/>
              </a:prstGeom>
              <a:solidFill>
                <a:srgbClr val="000000"/>
              </a:solidFill>
              <a:ln w="0">
                <a:solidFill>
                  <a:schemeClr val="tx1"/>
                </a:solidFill>
                <a:miter lim="800000"/>
                <a:headEnd/>
                <a:tailEnd/>
              </a:ln>
            </p:spPr>
            <p:txBody>
              <a:bodyPr/>
              <a:lstStyle/>
              <a:p>
                <a:endParaRPr lang="en-US"/>
              </a:p>
            </p:txBody>
          </p:sp>
          <p:sp>
            <p:nvSpPr>
              <p:cNvPr id="59" name="Rectangle 17"/>
              <p:cNvSpPr>
                <a:spLocks noChangeArrowheads="1"/>
              </p:cNvSpPr>
              <p:nvPr/>
            </p:nvSpPr>
            <p:spPr bwMode="auto">
              <a:xfrm>
                <a:off x="7747967" y="4171911"/>
                <a:ext cx="156692" cy="3697"/>
              </a:xfrm>
              <a:prstGeom prst="rect">
                <a:avLst/>
              </a:prstGeom>
              <a:solidFill>
                <a:srgbClr val="000000"/>
              </a:solidFill>
              <a:ln w="0">
                <a:solidFill>
                  <a:schemeClr val="tx1"/>
                </a:solidFill>
                <a:miter lim="800000"/>
                <a:headEnd/>
                <a:tailEnd/>
              </a:ln>
            </p:spPr>
            <p:txBody>
              <a:bodyPr/>
              <a:lstStyle/>
              <a:p>
                <a:endParaRPr lang="en-US"/>
              </a:p>
            </p:txBody>
          </p:sp>
          <p:sp>
            <p:nvSpPr>
              <p:cNvPr id="60" name="Rectangle 18"/>
              <p:cNvSpPr>
                <a:spLocks noChangeArrowheads="1"/>
              </p:cNvSpPr>
              <p:nvPr/>
            </p:nvSpPr>
            <p:spPr bwMode="auto">
              <a:xfrm>
                <a:off x="7480670" y="4070880"/>
                <a:ext cx="242279" cy="3697"/>
              </a:xfrm>
              <a:prstGeom prst="rect">
                <a:avLst/>
              </a:prstGeom>
              <a:solidFill>
                <a:srgbClr val="242424"/>
              </a:solidFill>
              <a:ln w="0">
                <a:solidFill>
                  <a:schemeClr val="tx1"/>
                </a:solidFill>
                <a:miter lim="800000"/>
                <a:headEnd/>
                <a:tailEnd/>
              </a:ln>
            </p:spPr>
            <p:txBody>
              <a:bodyPr/>
              <a:lstStyle/>
              <a:p>
                <a:endParaRPr lang="en-US"/>
              </a:p>
            </p:txBody>
          </p:sp>
          <p:sp>
            <p:nvSpPr>
              <p:cNvPr id="61" name="Rectangle 19"/>
              <p:cNvSpPr>
                <a:spLocks noChangeArrowheads="1"/>
              </p:cNvSpPr>
              <p:nvPr/>
            </p:nvSpPr>
            <p:spPr bwMode="auto">
              <a:xfrm>
                <a:off x="7513588" y="4104147"/>
                <a:ext cx="176443" cy="7392"/>
              </a:xfrm>
              <a:prstGeom prst="rect">
                <a:avLst/>
              </a:prstGeom>
              <a:solidFill>
                <a:srgbClr val="242424"/>
              </a:solidFill>
              <a:ln w="0">
                <a:solidFill>
                  <a:schemeClr val="tx1"/>
                </a:solidFill>
                <a:miter lim="800000"/>
                <a:headEnd/>
                <a:tailEnd/>
              </a:ln>
            </p:spPr>
            <p:txBody>
              <a:bodyPr/>
              <a:lstStyle/>
              <a:p>
                <a:endParaRPr lang="en-US"/>
              </a:p>
            </p:txBody>
          </p:sp>
          <p:sp>
            <p:nvSpPr>
              <p:cNvPr id="62" name="Line 20"/>
              <p:cNvSpPr>
                <a:spLocks noChangeShapeType="1"/>
              </p:cNvSpPr>
              <p:nvPr/>
            </p:nvSpPr>
            <p:spPr bwMode="auto">
              <a:xfrm>
                <a:off x="7460919" y="4091826"/>
                <a:ext cx="283099" cy="1232"/>
              </a:xfrm>
              <a:prstGeom prst="line">
                <a:avLst/>
              </a:prstGeom>
              <a:noFill/>
              <a:ln w="0">
                <a:solidFill>
                  <a:schemeClr val="tx1"/>
                </a:solidFill>
                <a:round/>
                <a:headEnd/>
                <a:tailEnd/>
              </a:ln>
            </p:spPr>
            <p:txBody>
              <a:bodyPr/>
              <a:lstStyle/>
              <a:p>
                <a:endParaRPr lang="en-US"/>
              </a:p>
            </p:txBody>
          </p:sp>
          <p:sp>
            <p:nvSpPr>
              <p:cNvPr id="63" name="Line 21"/>
              <p:cNvSpPr>
                <a:spLocks noChangeShapeType="1"/>
              </p:cNvSpPr>
              <p:nvPr/>
            </p:nvSpPr>
            <p:spPr bwMode="auto">
              <a:xfrm>
                <a:off x="7460919" y="4125092"/>
                <a:ext cx="280465" cy="1232"/>
              </a:xfrm>
              <a:prstGeom prst="line">
                <a:avLst/>
              </a:prstGeom>
              <a:noFill/>
              <a:ln w="0">
                <a:solidFill>
                  <a:schemeClr val="tx1"/>
                </a:solidFill>
                <a:round/>
                <a:headEnd/>
                <a:tailEnd/>
              </a:ln>
            </p:spPr>
            <p:txBody>
              <a:bodyPr/>
              <a:lstStyle/>
              <a:p>
                <a:endParaRPr lang="en-US"/>
              </a:p>
            </p:txBody>
          </p:sp>
          <p:sp>
            <p:nvSpPr>
              <p:cNvPr id="64" name="Rectangle 22"/>
              <p:cNvSpPr>
                <a:spLocks noChangeArrowheads="1"/>
              </p:cNvSpPr>
              <p:nvPr/>
            </p:nvSpPr>
            <p:spPr bwMode="auto">
              <a:xfrm>
                <a:off x="7778252" y="4088129"/>
                <a:ext cx="96121" cy="35731"/>
              </a:xfrm>
              <a:prstGeom prst="rect">
                <a:avLst/>
              </a:prstGeom>
              <a:solidFill>
                <a:srgbClr val="242424"/>
              </a:solidFill>
              <a:ln w="0">
                <a:solidFill>
                  <a:schemeClr val="tx1"/>
                </a:solidFill>
                <a:miter lim="800000"/>
                <a:headEnd/>
                <a:tailEnd/>
              </a:ln>
            </p:spPr>
            <p:txBody>
              <a:bodyPr/>
              <a:lstStyle/>
              <a:p>
                <a:endParaRPr lang="en-US"/>
              </a:p>
            </p:txBody>
          </p:sp>
          <p:sp>
            <p:nvSpPr>
              <p:cNvPr id="65" name="Freeform 23"/>
              <p:cNvSpPr>
                <a:spLocks/>
              </p:cNvSpPr>
              <p:nvPr/>
            </p:nvSpPr>
            <p:spPr bwMode="auto">
              <a:xfrm>
                <a:off x="6976360" y="4231050"/>
                <a:ext cx="1061289" cy="168795"/>
              </a:xfrm>
              <a:custGeom>
                <a:avLst/>
                <a:gdLst/>
                <a:ahLst/>
                <a:cxnLst>
                  <a:cxn ang="0">
                    <a:pos x="83" y="0"/>
                  </a:cxn>
                  <a:cxn ang="0">
                    <a:pos x="85" y="0"/>
                  </a:cxn>
                  <a:cxn ang="0">
                    <a:pos x="738" y="0"/>
                  </a:cxn>
                  <a:cxn ang="0">
                    <a:pos x="806" y="137"/>
                  </a:cxn>
                  <a:cxn ang="0">
                    <a:pos x="0" y="137"/>
                  </a:cxn>
                  <a:cxn ang="0">
                    <a:pos x="83" y="0"/>
                  </a:cxn>
                </a:cxnLst>
                <a:rect l="0" t="0" r="r" b="b"/>
                <a:pathLst>
                  <a:path w="806" h="137">
                    <a:moveTo>
                      <a:pt x="83" y="0"/>
                    </a:moveTo>
                    <a:lnTo>
                      <a:pt x="85" y="0"/>
                    </a:lnTo>
                    <a:lnTo>
                      <a:pt x="738" y="0"/>
                    </a:lnTo>
                    <a:lnTo>
                      <a:pt x="806" y="137"/>
                    </a:lnTo>
                    <a:lnTo>
                      <a:pt x="0" y="137"/>
                    </a:lnTo>
                    <a:lnTo>
                      <a:pt x="83" y="0"/>
                    </a:lnTo>
                    <a:close/>
                  </a:path>
                </a:pathLst>
              </a:custGeom>
              <a:solidFill>
                <a:srgbClr val="B4B4B4"/>
              </a:solidFill>
              <a:ln w="0">
                <a:solidFill>
                  <a:schemeClr val="tx1"/>
                </a:solidFill>
                <a:prstDash val="solid"/>
                <a:round/>
                <a:headEnd/>
                <a:tailEnd/>
              </a:ln>
            </p:spPr>
            <p:txBody>
              <a:bodyPr/>
              <a:lstStyle/>
              <a:p>
                <a:endParaRPr lang="en-US"/>
              </a:p>
            </p:txBody>
          </p:sp>
          <p:sp>
            <p:nvSpPr>
              <p:cNvPr id="66" name="Freeform 24"/>
              <p:cNvSpPr>
                <a:spLocks/>
              </p:cNvSpPr>
              <p:nvPr/>
            </p:nvSpPr>
            <p:spPr bwMode="auto">
              <a:xfrm>
                <a:off x="6976360" y="4399845"/>
                <a:ext cx="1061289" cy="24642"/>
              </a:xfrm>
              <a:custGeom>
                <a:avLst/>
                <a:gdLst/>
                <a:ahLst/>
                <a:cxnLst>
                  <a:cxn ang="0">
                    <a:pos x="0" y="0"/>
                  </a:cxn>
                  <a:cxn ang="0">
                    <a:pos x="806" y="0"/>
                  </a:cxn>
                  <a:cxn ang="0">
                    <a:pos x="785" y="20"/>
                  </a:cxn>
                  <a:cxn ang="0">
                    <a:pos x="23" y="20"/>
                  </a:cxn>
                  <a:cxn ang="0">
                    <a:pos x="0" y="0"/>
                  </a:cxn>
                </a:cxnLst>
                <a:rect l="0" t="0" r="r" b="b"/>
                <a:pathLst>
                  <a:path w="806" h="20">
                    <a:moveTo>
                      <a:pt x="0" y="0"/>
                    </a:moveTo>
                    <a:lnTo>
                      <a:pt x="806" y="0"/>
                    </a:lnTo>
                    <a:lnTo>
                      <a:pt x="785" y="20"/>
                    </a:lnTo>
                    <a:lnTo>
                      <a:pt x="23" y="20"/>
                    </a:lnTo>
                    <a:lnTo>
                      <a:pt x="0" y="0"/>
                    </a:lnTo>
                    <a:close/>
                  </a:path>
                </a:pathLst>
              </a:custGeom>
              <a:solidFill>
                <a:srgbClr val="6E6E6E"/>
              </a:solidFill>
              <a:ln w="9525">
                <a:solidFill>
                  <a:schemeClr val="tx1"/>
                </a:solidFill>
                <a:round/>
                <a:headEnd/>
                <a:tailEnd/>
              </a:ln>
            </p:spPr>
            <p:txBody>
              <a:bodyPr/>
              <a:lstStyle/>
              <a:p>
                <a:endParaRPr lang="en-US"/>
              </a:p>
            </p:txBody>
          </p:sp>
          <p:sp>
            <p:nvSpPr>
              <p:cNvPr id="67" name="Freeform 25"/>
              <p:cNvSpPr>
                <a:spLocks/>
              </p:cNvSpPr>
              <p:nvPr/>
            </p:nvSpPr>
            <p:spPr bwMode="auto">
              <a:xfrm>
                <a:off x="7105400" y="4244603"/>
                <a:ext cx="676802" cy="14785"/>
              </a:xfrm>
              <a:custGeom>
                <a:avLst/>
                <a:gdLst/>
                <a:ahLst/>
                <a:cxnLst>
                  <a:cxn ang="0">
                    <a:pos x="4" y="0"/>
                  </a:cxn>
                  <a:cxn ang="0">
                    <a:pos x="0" y="12"/>
                  </a:cxn>
                  <a:cxn ang="0">
                    <a:pos x="514" y="12"/>
                  </a:cxn>
                  <a:cxn ang="0">
                    <a:pos x="507" y="0"/>
                  </a:cxn>
                  <a:cxn ang="0">
                    <a:pos x="4" y="0"/>
                  </a:cxn>
                </a:cxnLst>
                <a:rect l="0" t="0" r="r" b="b"/>
                <a:pathLst>
                  <a:path w="514" h="12">
                    <a:moveTo>
                      <a:pt x="4" y="0"/>
                    </a:moveTo>
                    <a:lnTo>
                      <a:pt x="0" y="12"/>
                    </a:lnTo>
                    <a:lnTo>
                      <a:pt x="514" y="12"/>
                    </a:lnTo>
                    <a:lnTo>
                      <a:pt x="507" y="0"/>
                    </a:lnTo>
                    <a:lnTo>
                      <a:pt x="4" y="0"/>
                    </a:lnTo>
                    <a:close/>
                  </a:path>
                </a:pathLst>
              </a:custGeom>
              <a:solidFill>
                <a:srgbClr val="323232"/>
              </a:solidFill>
              <a:ln w="0">
                <a:solidFill>
                  <a:schemeClr val="tx1"/>
                </a:solidFill>
                <a:prstDash val="solid"/>
                <a:round/>
                <a:headEnd/>
                <a:tailEnd/>
              </a:ln>
            </p:spPr>
            <p:txBody>
              <a:bodyPr/>
              <a:lstStyle/>
              <a:p>
                <a:endParaRPr lang="en-US"/>
              </a:p>
            </p:txBody>
          </p:sp>
          <p:sp>
            <p:nvSpPr>
              <p:cNvPr id="68" name="Freeform 26"/>
              <p:cNvSpPr>
                <a:spLocks/>
              </p:cNvSpPr>
              <p:nvPr/>
            </p:nvSpPr>
            <p:spPr bwMode="auto">
              <a:xfrm>
                <a:off x="7048781" y="4269245"/>
                <a:ext cx="617549" cy="81317"/>
              </a:xfrm>
              <a:custGeom>
                <a:avLst/>
                <a:gdLst/>
                <a:ahLst/>
                <a:cxnLst>
                  <a:cxn ang="0">
                    <a:pos x="40" y="0"/>
                  </a:cxn>
                  <a:cxn ang="0">
                    <a:pos x="464" y="0"/>
                  </a:cxn>
                  <a:cxn ang="0">
                    <a:pos x="469" y="66"/>
                  </a:cxn>
                  <a:cxn ang="0">
                    <a:pos x="425" y="65"/>
                  </a:cxn>
                  <a:cxn ang="0">
                    <a:pos x="425" y="57"/>
                  </a:cxn>
                  <a:cxn ang="0">
                    <a:pos x="400" y="57"/>
                  </a:cxn>
                  <a:cxn ang="0">
                    <a:pos x="399" y="65"/>
                  </a:cxn>
                  <a:cxn ang="0">
                    <a:pos x="85" y="65"/>
                  </a:cxn>
                  <a:cxn ang="0">
                    <a:pos x="87" y="57"/>
                  </a:cxn>
                  <a:cxn ang="0">
                    <a:pos x="59" y="58"/>
                  </a:cxn>
                  <a:cxn ang="0">
                    <a:pos x="56" y="65"/>
                  </a:cxn>
                  <a:cxn ang="0">
                    <a:pos x="0" y="66"/>
                  </a:cxn>
                  <a:cxn ang="0">
                    <a:pos x="40" y="0"/>
                  </a:cxn>
                </a:cxnLst>
                <a:rect l="0" t="0" r="r" b="b"/>
                <a:pathLst>
                  <a:path w="469" h="66">
                    <a:moveTo>
                      <a:pt x="40" y="0"/>
                    </a:moveTo>
                    <a:lnTo>
                      <a:pt x="464" y="0"/>
                    </a:lnTo>
                    <a:lnTo>
                      <a:pt x="469" y="66"/>
                    </a:lnTo>
                    <a:lnTo>
                      <a:pt x="425" y="65"/>
                    </a:lnTo>
                    <a:lnTo>
                      <a:pt x="425" y="57"/>
                    </a:lnTo>
                    <a:lnTo>
                      <a:pt x="400" y="57"/>
                    </a:lnTo>
                    <a:lnTo>
                      <a:pt x="399" y="65"/>
                    </a:lnTo>
                    <a:lnTo>
                      <a:pt x="85" y="65"/>
                    </a:lnTo>
                    <a:lnTo>
                      <a:pt x="87" y="57"/>
                    </a:lnTo>
                    <a:lnTo>
                      <a:pt x="59" y="58"/>
                    </a:lnTo>
                    <a:lnTo>
                      <a:pt x="56" y="65"/>
                    </a:lnTo>
                    <a:lnTo>
                      <a:pt x="0" y="66"/>
                    </a:lnTo>
                    <a:lnTo>
                      <a:pt x="40" y="0"/>
                    </a:lnTo>
                    <a:close/>
                  </a:path>
                </a:pathLst>
              </a:custGeom>
              <a:solidFill>
                <a:srgbClr val="323232"/>
              </a:solidFill>
              <a:ln w="0">
                <a:solidFill>
                  <a:schemeClr val="tx1"/>
                </a:solidFill>
                <a:prstDash val="solid"/>
                <a:round/>
                <a:headEnd/>
                <a:tailEnd/>
              </a:ln>
            </p:spPr>
            <p:txBody>
              <a:bodyPr/>
              <a:lstStyle/>
              <a:p>
                <a:endParaRPr lang="en-US"/>
              </a:p>
            </p:txBody>
          </p:sp>
          <p:sp>
            <p:nvSpPr>
              <p:cNvPr id="69" name="Freeform 27"/>
              <p:cNvSpPr>
                <a:spLocks/>
              </p:cNvSpPr>
              <p:nvPr/>
            </p:nvSpPr>
            <p:spPr bwMode="auto">
              <a:xfrm>
                <a:off x="7675547" y="4268012"/>
                <a:ext cx="123773" cy="38195"/>
              </a:xfrm>
              <a:custGeom>
                <a:avLst/>
                <a:gdLst/>
                <a:ahLst/>
                <a:cxnLst>
                  <a:cxn ang="0">
                    <a:pos x="0" y="0"/>
                  </a:cxn>
                  <a:cxn ang="0">
                    <a:pos x="0" y="0"/>
                  </a:cxn>
                  <a:cxn ang="0">
                    <a:pos x="3" y="31"/>
                  </a:cxn>
                  <a:cxn ang="0">
                    <a:pos x="94" y="31"/>
                  </a:cxn>
                  <a:cxn ang="0">
                    <a:pos x="86" y="0"/>
                  </a:cxn>
                  <a:cxn ang="0">
                    <a:pos x="0" y="0"/>
                  </a:cxn>
                </a:cxnLst>
                <a:rect l="0" t="0" r="r" b="b"/>
                <a:pathLst>
                  <a:path w="94" h="31">
                    <a:moveTo>
                      <a:pt x="0" y="0"/>
                    </a:moveTo>
                    <a:lnTo>
                      <a:pt x="0" y="0"/>
                    </a:lnTo>
                    <a:lnTo>
                      <a:pt x="3" y="31"/>
                    </a:lnTo>
                    <a:lnTo>
                      <a:pt x="94" y="31"/>
                    </a:lnTo>
                    <a:lnTo>
                      <a:pt x="86" y="0"/>
                    </a:lnTo>
                    <a:lnTo>
                      <a:pt x="0" y="0"/>
                    </a:lnTo>
                    <a:close/>
                  </a:path>
                </a:pathLst>
              </a:custGeom>
              <a:solidFill>
                <a:srgbClr val="323232"/>
              </a:solidFill>
              <a:ln w="0">
                <a:solidFill>
                  <a:schemeClr val="tx1"/>
                </a:solidFill>
                <a:prstDash val="solid"/>
                <a:round/>
                <a:headEnd/>
                <a:tailEnd/>
              </a:ln>
            </p:spPr>
            <p:txBody>
              <a:bodyPr/>
              <a:lstStyle/>
              <a:p>
                <a:endParaRPr lang="en-US"/>
              </a:p>
            </p:txBody>
          </p:sp>
          <p:sp>
            <p:nvSpPr>
              <p:cNvPr id="70" name="Freeform 28"/>
              <p:cNvSpPr>
                <a:spLocks/>
              </p:cNvSpPr>
              <p:nvPr/>
            </p:nvSpPr>
            <p:spPr bwMode="auto">
              <a:xfrm>
                <a:off x="7683447" y="4311135"/>
                <a:ext cx="130356" cy="40658"/>
              </a:xfrm>
              <a:custGeom>
                <a:avLst/>
                <a:gdLst/>
                <a:ahLst/>
                <a:cxnLst>
                  <a:cxn ang="0">
                    <a:pos x="30" y="0"/>
                  </a:cxn>
                  <a:cxn ang="0">
                    <a:pos x="31" y="10"/>
                  </a:cxn>
                  <a:cxn ang="0">
                    <a:pos x="0" y="10"/>
                  </a:cxn>
                  <a:cxn ang="0">
                    <a:pos x="5" y="33"/>
                  </a:cxn>
                  <a:cxn ang="0">
                    <a:pos x="99" y="33"/>
                  </a:cxn>
                  <a:cxn ang="0">
                    <a:pos x="92" y="9"/>
                  </a:cxn>
                  <a:cxn ang="0">
                    <a:pos x="60" y="9"/>
                  </a:cxn>
                  <a:cxn ang="0">
                    <a:pos x="60" y="0"/>
                  </a:cxn>
                  <a:cxn ang="0">
                    <a:pos x="30" y="0"/>
                  </a:cxn>
                </a:cxnLst>
                <a:rect l="0" t="0" r="r" b="b"/>
                <a:pathLst>
                  <a:path w="99" h="33">
                    <a:moveTo>
                      <a:pt x="30" y="0"/>
                    </a:moveTo>
                    <a:lnTo>
                      <a:pt x="31" y="10"/>
                    </a:lnTo>
                    <a:lnTo>
                      <a:pt x="0" y="10"/>
                    </a:lnTo>
                    <a:lnTo>
                      <a:pt x="5" y="33"/>
                    </a:lnTo>
                    <a:lnTo>
                      <a:pt x="99" y="33"/>
                    </a:lnTo>
                    <a:lnTo>
                      <a:pt x="92" y="9"/>
                    </a:lnTo>
                    <a:lnTo>
                      <a:pt x="60" y="9"/>
                    </a:lnTo>
                    <a:lnTo>
                      <a:pt x="60" y="0"/>
                    </a:lnTo>
                    <a:lnTo>
                      <a:pt x="30" y="0"/>
                    </a:lnTo>
                    <a:close/>
                  </a:path>
                </a:pathLst>
              </a:custGeom>
              <a:solidFill>
                <a:srgbClr val="323232"/>
              </a:solidFill>
              <a:ln w="0">
                <a:solidFill>
                  <a:schemeClr val="tx1"/>
                </a:solidFill>
                <a:prstDash val="solid"/>
                <a:round/>
                <a:headEnd/>
                <a:tailEnd/>
              </a:ln>
            </p:spPr>
            <p:txBody>
              <a:bodyPr/>
              <a:lstStyle/>
              <a:p>
                <a:endParaRPr lang="en-US"/>
              </a:p>
            </p:txBody>
          </p:sp>
          <p:sp>
            <p:nvSpPr>
              <p:cNvPr id="71" name="Freeform 29"/>
              <p:cNvSpPr>
                <a:spLocks/>
              </p:cNvSpPr>
              <p:nvPr/>
            </p:nvSpPr>
            <p:spPr bwMode="auto">
              <a:xfrm>
                <a:off x="7803270" y="4271709"/>
                <a:ext cx="188294" cy="80085"/>
              </a:xfrm>
              <a:custGeom>
                <a:avLst/>
                <a:gdLst/>
                <a:ahLst/>
                <a:cxnLst>
                  <a:cxn ang="0">
                    <a:pos x="0" y="0"/>
                  </a:cxn>
                  <a:cxn ang="0">
                    <a:pos x="22" y="65"/>
                  </a:cxn>
                  <a:cxn ang="0">
                    <a:pos x="143" y="65"/>
                  </a:cxn>
                  <a:cxn ang="0">
                    <a:pos x="110" y="0"/>
                  </a:cxn>
                  <a:cxn ang="0">
                    <a:pos x="0" y="0"/>
                  </a:cxn>
                </a:cxnLst>
                <a:rect l="0" t="0" r="r" b="b"/>
                <a:pathLst>
                  <a:path w="143" h="65">
                    <a:moveTo>
                      <a:pt x="0" y="0"/>
                    </a:moveTo>
                    <a:lnTo>
                      <a:pt x="22" y="65"/>
                    </a:lnTo>
                    <a:lnTo>
                      <a:pt x="143" y="65"/>
                    </a:lnTo>
                    <a:lnTo>
                      <a:pt x="110" y="0"/>
                    </a:lnTo>
                    <a:lnTo>
                      <a:pt x="0" y="0"/>
                    </a:lnTo>
                    <a:close/>
                  </a:path>
                </a:pathLst>
              </a:custGeom>
              <a:solidFill>
                <a:srgbClr val="323232"/>
              </a:solidFill>
              <a:ln w="0">
                <a:solidFill>
                  <a:schemeClr val="tx1"/>
                </a:solidFill>
                <a:prstDash val="solid"/>
                <a:round/>
                <a:headEnd/>
                <a:tailEnd/>
              </a:ln>
            </p:spPr>
            <p:txBody>
              <a:bodyPr/>
              <a:lstStyle/>
              <a:p>
                <a:endParaRPr lang="en-US"/>
              </a:p>
            </p:txBody>
          </p:sp>
          <p:sp>
            <p:nvSpPr>
              <p:cNvPr id="72" name="AutoShape 30"/>
              <p:cNvSpPr>
                <a:spLocks noChangeArrowheads="1"/>
              </p:cNvSpPr>
              <p:nvPr/>
            </p:nvSpPr>
            <p:spPr bwMode="auto">
              <a:xfrm>
                <a:off x="7339779" y="3952601"/>
                <a:ext cx="352885" cy="46819"/>
              </a:xfrm>
              <a:prstGeom prst="roundRect">
                <a:avLst>
                  <a:gd name="adj" fmla="val 142856"/>
                </a:avLst>
              </a:prstGeom>
              <a:solidFill>
                <a:srgbClr val="323232"/>
              </a:solidFill>
              <a:ln w="0">
                <a:solidFill>
                  <a:schemeClr val="tx1"/>
                </a:solidFill>
                <a:round/>
                <a:headEnd/>
                <a:tailEnd/>
              </a:ln>
            </p:spPr>
            <p:txBody>
              <a:bodyPr/>
              <a:lstStyle/>
              <a:p>
                <a:endParaRPr lang="en-US"/>
              </a:p>
            </p:txBody>
          </p:sp>
          <p:sp>
            <p:nvSpPr>
              <p:cNvPr id="73" name="Rectangle 31"/>
              <p:cNvSpPr>
                <a:spLocks noChangeArrowheads="1"/>
              </p:cNvSpPr>
              <p:nvPr/>
            </p:nvSpPr>
            <p:spPr bwMode="auto">
              <a:xfrm>
                <a:off x="7780886" y="3913175"/>
                <a:ext cx="44769" cy="22177"/>
              </a:xfrm>
              <a:prstGeom prst="rect">
                <a:avLst/>
              </a:prstGeom>
              <a:solidFill>
                <a:srgbClr val="242424"/>
              </a:solidFill>
              <a:ln w="0">
                <a:solidFill>
                  <a:schemeClr val="tx1"/>
                </a:solidFill>
                <a:miter lim="800000"/>
                <a:headEnd/>
                <a:tailEnd/>
              </a:ln>
            </p:spPr>
            <p:txBody>
              <a:bodyPr/>
              <a:lstStyle/>
              <a:p>
                <a:endParaRPr lang="en-US"/>
              </a:p>
            </p:txBody>
          </p:sp>
          <p:sp>
            <p:nvSpPr>
              <p:cNvPr id="74" name="Rectangle 32"/>
              <p:cNvSpPr>
                <a:spLocks noChangeArrowheads="1"/>
              </p:cNvSpPr>
              <p:nvPr/>
            </p:nvSpPr>
            <p:spPr bwMode="auto">
              <a:xfrm>
                <a:off x="7254191" y="3979707"/>
                <a:ext cx="526694" cy="35731"/>
              </a:xfrm>
              <a:prstGeom prst="rect">
                <a:avLst/>
              </a:prstGeom>
              <a:solidFill>
                <a:srgbClr val="B4B4B4"/>
              </a:solidFill>
              <a:ln w="9525">
                <a:solidFill>
                  <a:schemeClr val="tx1"/>
                </a:solidFill>
                <a:miter lim="800000"/>
                <a:headEnd/>
                <a:tailEnd/>
              </a:ln>
            </p:spPr>
            <p:txBody>
              <a:bodyPr/>
              <a:lstStyle/>
              <a:p>
                <a:endParaRPr lang="en-US"/>
              </a:p>
            </p:txBody>
          </p:sp>
          <p:sp>
            <p:nvSpPr>
              <p:cNvPr id="75" name="Rectangle 33"/>
              <p:cNvSpPr>
                <a:spLocks noChangeArrowheads="1"/>
              </p:cNvSpPr>
              <p:nvPr/>
            </p:nvSpPr>
            <p:spPr bwMode="auto">
              <a:xfrm>
                <a:off x="7255508" y="4012973"/>
                <a:ext cx="522744" cy="7392"/>
              </a:xfrm>
              <a:prstGeom prst="rect">
                <a:avLst/>
              </a:prstGeom>
              <a:solidFill>
                <a:srgbClr val="6E6E6E"/>
              </a:solidFill>
              <a:ln w="0">
                <a:solidFill>
                  <a:schemeClr val="tx1"/>
                </a:solidFill>
                <a:miter lim="800000"/>
                <a:headEnd/>
                <a:tailEnd/>
              </a:ln>
            </p:spPr>
            <p:txBody>
              <a:bodyPr/>
              <a:lstStyle/>
              <a:p>
                <a:endParaRPr lang="en-US"/>
              </a:p>
            </p:txBody>
          </p:sp>
          <p:sp>
            <p:nvSpPr>
              <p:cNvPr id="76" name="Line 71"/>
              <p:cNvSpPr>
                <a:spLocks noChangeShapeType="1"/>
              </p:cNvSpPr>
              <p:nvPr/>
            </p:nvSpPr>
            <p:spPr bwMode="auto">
              <a:xfrm>
                <a:off x="7125151" y="4097986"/>
                <a:ext cx="11850" cy="1232"/>
              </a:xfrm>
              <a:prstGeom prst="line">
                <a:avLst/>
              </a:prstGeom>
              <a:noFill/>
              <a:ln w="22225">
                <a:solidFill>
                  <a:schemeClr val="tx1"/>
                </a:solidFill>
                <a:round/>
                <a:headEnd/>
                <a:tailEnd/>
              </a:ln>
            </p:spPr>
            <p:txBody>
              <a:bodyPr/>
              <a:lstStyle/>
              <a:p>
                <a:endParaRPr lang="en-US"/>
              </a:p>
            </p:txBody>
          </p:sp>
          <p:sp>
            <p:nvSpPr>
              <p:cNvPr id="77" name="Line 77"/>
              <p:cNvSpPr>
                <a:spLocks noChangeShapeType="1"/>
              </p:cNvSpPr>
              <p:nvPr/>
            </p:nvSpPr>
            <p:spPr bwMode="auto">
              <a:xfrm flipV="1">
                <a:off x="7277893" y="3564498"/>
                <a:ext cx="72420" cy="287073"/>
              </a:xfrm>
              <a:prstGeom prst="line">
                <a:avLst/>
              </a:prstGeom>
              <a:noFill/>
              <a:ln w="9525">
                <a:solidFill>
                  <a:schemeClr val="tx1"/>
                </a:solidFill>
                <a:round/>
                <a:headEnd/>
                <a:tailEnd/>
              </a:ln>
            </p:spPr>
            <p:txBody>
              <a:bodyPr/>
              <a:lstStyle/>
              <a:p>
                <a:endParaRPr lang="en-US"/>
              </a:p>
            </p:txBody>
          </p:sp>
          <p:sp>
            <p:nvSpPr>
              <p:cNvPr id="78" name="Line 78"/>
              <p:cNvSpPr>
                <a:spLocks noChangeShapeType="1"/>
              </p:cNvSpPr>
              <p:nvPr/>
            </p:nvSpPr>
            <p:spPr bwMode="auto">
              <a:xfrm>
                <a:off x="7350313" y="3576819"/>
                <a:ext cx="98756" cy="287073"/>
              </a:xfrm>
              <a:prstGeom prst="line">
                <a:avLst/>
              </a:prstGeom>
              <a:noFill/>
              <a:ln w="9525">
                <a:solidFill>
                  <a:schemeClr val="tx1"/>
                </a:solidFill>
                <a:round/>
                <a:headEnd/>
                <a:tailEnd/>
              </a:ln>
            </p:spPr>
            <p:txBody>
              <a:bodyPr/>
              <a:lstStyle/>
              <a:p>
                <a:endParaRPr lang="en-US"/>
              </a:p>
            </p:txBody>
          </p:sp>
          <p:sp>
            <p:nvSpPr>
              <p:cNvPr id="79" name="Line 79"/>
              <p:cNvSpPr>
                <a:spLocks noChangeShapeType="1"/>
              </p:cNvSpPr>
              <p:nvPr/>
            </p:nvSpPr>
            <p:spPr bwMode="auto">
              <a:xfrm flipV="1">
                <a:off x="7463552" y="3655671"/>
                <a:ext cx="28968" cy="182347"/>
              </a:xfrm>
              <a:prstGeom prst="line">
                <a:avLst/>
              </a:prstGeom>
              <a:noFill/>
              <a:ln w="9525">
                <a:solidFill>
                  <a:schemeClr val="tx1"/>
                </a:solidFill>
                <a:round/>
                <a:headEnd/>
                <a:tailEnd/>
              </a:ln>
            </p:spPr>
            <p:txBody>
              <a:bodyPr/>
              <a:lstStyle/>
              <a:p>
                <a:endParaRPr lang="en-US"/>
              </a:p>
            </p:txBody>
          </p:sp>
          <p:sp>
            <p:nvSpPr>
              <p:cNvPr id="80" name="Line 80"/>
              <p:cNvSpPr>
                <a:spLocks noChangeShapeType="1"/>
              </p:cNvSpPr>
              <p:nvPr/>
            </p:nvSpPr>
            <p:spPr bwMode="auto">
              <a:xfrm>
                <a:off x="7521488" y="3681545"/>
                <a:ext cx="42136" cy="195900"/>
              </a:xfrm>
              <a:prstGeom prst="line">
                <a:avLst/>
              </a:prstGeom>
              <a:noFill/>
              <a:ln w="9525">
                <a:solidFill>
                  <a:schemeClr val="tx1"/>
                </a:solidFill>
                <a:round/>
                <a:headEnd/>
                <a:tailEnd/>
              </a:ln>
            </p:spPr>
            <p:txBody>
              <a:bodyPr/>
              <a:lstStyle/>
              <a:p>
                <a:endParaRPr lang="en-US"/>
              </a:p>
            </p:txBody>
          </p:sp>
          <p:sp>
            <p:nvSpPr>
              <p:cNvPr id="81" name="Line 81"/>
              <p:cNvSpPr>
                <a:spLocks noChangeShapeType="1"/>
              </p:cNvSpPr>
              <p:nvPr/>
            </p:nvSpPr>
            <p:spPr bwMode="auto">
              <a:xfrm flipV="1">
                <a:off x="7563624" y="3590371"/>
                <a:ext cx="71104" cy="261200"/>
              </a:xfrm>
              <a:prstGeom prst="line">
                <a:avLst/>
              </a:prstGeom>
              <a:noFill/>
              <a:ln w="9525">
                <a:solidFill>
                  <a:schemeClr val="tx1"/>
                </a:solidFill>
                <a:round/>
                <a:headEnd/>
                <a:tailEnd/>
              </a:ln>
            </p:spPr>
            <p:txBody>
              <a:bodyPr/>
              <a:lstStyle/>
              <a:p>
                <a:endParaRPr lang="en-US"/>
              </a:p>
            </p:txBody>
          </p:sp>
          <p:sp>
            <p:nvSpPr>
              <p:cNvPr id="82" name="Line 82"/>
              <p:cNvSpPr>
                <a:spLocks noChangeShapeType="1"/>
              </p:cNvSpPr>
              <p:nvPr/>
            </p:nvSpPr>
            <p:spPr bwMode="auto">
              <a:xfrm>
                <a:off x="7663696" y="3602692"/>
                <a:ext cx="42136" cy="248879"/>
              </a:xfrm>
              <a:prstGeom prst="line">
                <a:avLst/>
              </a:prstGeom>
              <a:noFill/>
              <a:ln w="9525">
                <a:solidFill>
                  <a:schemeClr val="tx1"/>
                </a:solidFill>
                <a:round/>
                <a:headEnd/>
                <a:tailEnd/>
              </a:ln>
            </p:spPr>
            <p:txBody>
              <a:bodyPr/>
              <a:lstStyle/>
              <a:p>
                <a:endParaRPr lang="en-US"/>
              </a:p>
            </p:txBody>
          </p:sp>
        </p:grpSp>
        <p:grpSp>
          <p:nvGrpSpPr>
            <p:cNvPr id="14" name="Group 130"/>
            <p:cNvGrpSpPr/>
            <p:nvPr/>
          </p:nvGrpSpPr>
          <p:grpSpPr>
            <a:xfrm>
              <a:off x="1749256" y="3459771"/>
              <a:ext cx="667249" cy="2722887"/>
              <a:chOff x="1749256" y="3459771"/>
              <a:chExt cx="667249" cy="2722887"/>
            </a:xfrm>
          </p:grpSpPr>
          <p:sp>
            <p:nvSpPr>
              <p:cNvPr id="47" name="Rectangle 83"/>
              <p:cNvSpPr>
                <a:spLocks noChangeArrowheads="1"/>
              </p:cNvSpPr>
              <p:nvPr/>
            </p:nvSpPr>
            <p:spPr bwMode="auto">
              <a:xfrm>
                <a:off x="1963548" y="3793664"/>
                <a:ext cx="452957" cy="2388994"/>
              </a:xfrm>
              <a:prstGeom prst="rect">
                <a:avLst/>
              </a:prstGeom>
              <a:solidFill>
                <a:srgbClr val="FF0000"/>
              </a:solidFill>
              <a:ln w="20638">
                <a:solidFill>
                  <a:schemeClr val="tx1"/>
                </a:solidFill>
                <a:miter lim="800000"/>
                <a:headEnd/>
                <a:tailEnd/>
              </a:ln>
            </p:spPr>
            <p:txBody>
              <a:bodyPr/>
              <a:lstStyle/>
              <a:p>
                <a:endParaRPr lang="en-US"/>
              </a:p>
            </p:txBody>
          </p:sp>
          <p:sp>
            <p:nvSpPr>
              <p:cNvPr id="48" name="Freeform 85"/>
              <p:cNvSpPr>
                <a:spLocks/>
              </p:cNvSpPr>
              <p:nvPr/>
            </p:nvSpPr>
            <p:spPr bwMode="auto">
              <a:xfrm>
                <a:off x="2047819" y="3459771"/>
                <a:ext cx="258080" cy="466957"/>
              </a:xfrm>
              <a:custGeom>
                <a:avLst/>
                <a:gdLst/>
                <a:ahLst/>
                <a:cxnLst>
                  <a:cxn ang="0">
                    <a:pos x="0" y="217"/>
                  </a:cxn>
                  <a:cxn ang="0">
                    <a:pos x="4" y="251"/>
                  </a:cxn>
                  <a:cxn ang="0">
                    <a:pos x="12" y="283"/>
                  </a:cxn>
                  <a:cxn ang="0">
                    <a:pos x="24" y="312"/>
                  </a:cxn>
                  <a:cxn ang="0">
                    <a:pos x="39" y="337"/>
                  </a:cxn>
                  <a:cxn ang="0">
                    <a:pos x="55" y="356"/>
                  </a:cxn>
                  <a:cxn ang="0">
                    <a:pos x="73" y="370"/>
                  </a:cxn>
                  <a:cxn ang="0">
                    <a:pos x="82" y="375"/>
                  </a:cxn>
                  <a:cxn ang="0">
                    <a:pos x="92" y="378"/>
                  </a:cxn>
                  <a:cxn ang="0">
                    <a:pos x="101" y="379"/>
                  </a:cxn>
                  <a:cxn ang="0">
                    <a:pos x="111" y="377"/>
                  </a:cxn>
                  <a:cxn ang="0">
                    <a:pos x="128" y="368"/>
                  </a:cxn>
                  <a:cxn ang="0">
                    <a:pos x="136" y="361"/>
                  </a:cxn>
                  <a:cxn ang="0">
                    <a:pos x="145" y="352"/>
                  </a:cxn>
                  <a:cxn ang="0">
                    <a:pos x="160" y="329"/>
                  </a:cxn>
                  <a:cxn ang="0">
                    <a:pos x="173" y="300"/>
                  </a:cxn>
                  <a:cxn ang="0">
                    <a:pos x="183" y="269"/>
                  </a:cxn>
                  <a:cxn ang="0">
                    <a:pos x="191" y="234"/>
                  </a:cxn>
                  <a:cxn ang="0">
                    <a:pos x="195" y="198"/>
                  </a:cxn>
                  <a:cxn ang="0">
                    <a:pos x="196" y="180"/>
                  </a:cxn>
                  <a:cxn ang="0">
                    <a:pos x="196" y="171"/>
                  </a:cxn>
                  <a:cxn ang="0">
                    <a:pos x="196" y="162"/>
                  </a:cxn>
                  <a:cxn ang="0">
                    <a:pos x="191" y="128"/>
                  </a:cxn>
                  <a:cxn ang="0">
                    <a:pos x="183" y="95"/>
                  </a:cxn>
                  <a:cxn ang="0">
                    <a:pos x="171" y="67"/>
                  </a:cxn>
                  <a:cxn ang="0">
                    <a:pos x="156" y="42"/>
                  </a:cxn>
                  <a:cxn ang="0">
                    <a:pos x="140" y="22"/>
                  </a:cxn>
                  <a:cxn ang="0">
                    <a:pos x="122" y="8"/>
                  </a:cxn>
                  <a:cxn ang="0">
                    <a:pos x="114" y="4"/>
                  </a:cxn>
                  <a:cxn ang="0">
                    <a:pos x="104" y="1"/>
                  </a:cxn>
                  <a:cxn ang="0">
                    <a:pos x="94" y="0"/>
                  </a:cxn>
                  <a:cxn ang="0">
                    <a:pos x="89" y="0"/>
                  </a:cxn>
                  <a:cxn ang="0">
                    <a:pos x="84" y="2"/>
                  </a:cxn>
                  <a:cxn ang="0">
                    <a:pos x="67" y="10"/>
                  </a:cxn>
                  <a:cxn ang="0">
                    <a:pos x="59" y="17"/>
                  </a:cxn>
                  <a:cxn ang="0">
                    <a:pos x="50" y="28"/>
                  </a:cxn>
                  <a:cxn ang="0">
                    <a:pos x="35" y="50"/>
                  </a:cxn>
                  <a:cxn ang="0">
                    <a:pos x="21" y="79"/>
                  </a:cxn>
                  <a:cxn ang="0">
                    <a:pos x="11" y="110"/>
                  </a:cxn>
                  <a:cxn ang="0">
                    <a:pos x="3" y="145"/>
                  </a:cxn>
                  <a:cxn ang="0">
                    <a:pos x="0" y="181"/>
                  </a:cxn>
                  <a:cxn ang="0">
                    <a:pos x="0" y="198"/>
                  </a:cxn>
                  <a:cxn ang="0">
                    <a:pos x="0" y="207"/>
                  </a:cxn>
                  <a:cxn ang="0">
                    <a:pos x="0" y="217"/>
                  </a:cxn>
                </a:cxnLst>
                <a:rect l="0" t="0" r="r" b="b"/>
                <a:pathLst>
                  <a:path w="196" h="379">
                    <a:moveTo>
                      <a:pt x="0" y="217"/>
                    </a:moveTo>
                    <a:lnTo>
                      <a:pt x="4" y="251"/>
                    </a:lnTo>
                    <a:lnTo>
                      <a:pt x="12" y="283"/>
                    </a:lnTo>
                    <a:lnTo>
                      <a:pt x="24" y="312"/>
                    </a:lnTo>
                    <a:lnTo>
                      <a:pt x="39" y="337"/>
                    </a:lnTo>
                    <a:lnTo>
                      <a:pt x="55" y="356"/>
                    </a:lnTo>
                    <a:lnTo>
                      <a:pt x="73" y="370"/>
                    </a:lnTo>
                    <a:lnTo>
                      <a:pt x="82" y="375"/>
                    </a:lnTo>
                    <a:lnTo>
                      <a:pt x="92" y="378"/>
                    </a:lnTo>
                    <a:lnTo>
                      <a:pt x="101" y="379"/>
                    </a:lnTo>
                    <a:lnTo>
                      <a:pt x="111" y="377"/>
                    </a:lnTo>
                    <a:lnTo>
                      <a:pt x="128" y="368"/>
                    </a:lnTo>
                    <a:lnTo>
                      <a:pt x="136" y="361"/>
                    </a:lnTo>
                    <a:lnTo>
                      <a:pt x="145" y="352"/>
                    </a:lnTo>
                    <a:lnTo>
                      <a:pt x="160" y="329"/>
                    </a:lnTo>
                    <a:lnTo>
                      <a:pt x="173" y="300"/>
                    </a:lnTo>
                    <a:lnTo>
                      <a:pt x="183" y="269"/>
                    </a:lnTo>
                    <a:lnTo>
                      <a:pt x="191" y="234"/>
                    </a:lnTo>
                    <a:lnTo>
                      <a:pt x="195" y="198"/>
                    </a:lnTo>
                    <a:lnTo>
                      <a:pt x="196" y="180"/>
                    </a:lnTo>
                    <a:lnTo>
                      <a:pt x="196" y="171"/>
                    </a:lnTo>
                    <a:lnTo>
                      <a:pt x="196" y="162"/>
                    </a:lnTo>
                    <a:lnTo>
                      <a:pt x="191" y="128"/>
                    </a:lnTo>
                    <a:lnTo>
                      <a:pt x="183" y="95"/>
                    </a:lnTo>
                    <a:lnTo>
                      <a:pt x="171" y="67"/>
                    </a:lnTo>
                    <a:lnTo>
                      <a:pt x="156" y="42"/>
                    </a:lnTo>
                    <a:lnTo>
                      <a:pt x="140" y="22"/>
                    </a:lnTo>
                    <a:lnTo>
                      <a:pt x="122" y="8"/>
                    </a:lnTo>
                    <a:lnTo>
                      <a:pt x="114" y="4"/>
                    </a:lnTo>
                    <a:lnTo>
                      <a:pt x="104" y="1"/>
                    </a:lnTo>
                    <a:lnTo>
                      <a:pt x="94" y="0"/>
                    </a:lnTo>
                    <a:lnTo>
                      <a:pt x="89" y="0"/>
                    </a:lnTo>
                    <a:lnTo>
                      <a:pt x="84" y="2"/>
                    </a:lnTo>
                    <a:lnTo>
                      <a:pt x="67" y="10"/>
                    </a:lnTo>
                    <a:lnTo>
                      <a:pt x="59" y="17"/>
                    </a:lnTo>
                    <a:lnTo>
                      <a:pt x="50" y="28"/>
                    </a:lnTo>
                    <a:lnTo>
                      <a:pt x="35" y="50"/>
                    </a:lnTo>
                    <a:lnTo>
                      <a:pt x="21" y="79"/>
                    </a:lnTo>
                    <a:lnTo>
                      <a:pt x="11" y="110"/>
                    </a:lnTo>
                    <a:lnTo>
                      <a:pt x="3" y="145"/>
                    </a:lnTo>
                    <a:lnTo>
                      <a:pt x="0" y="181"/>
                    </a:lnTo>
                    <a:lnTo>
                      <a:pt x="0" y="198"/>
                    </a:lnTo>
                    <a:lnTo>
                      <a:pt x="0" y="207"/>
                    </a:lnTo>
                    <a:lnTo>
                      <a:pt x="0" y="217"/>
                    </a:lnTo>
                    <a:close/>
                  </a:path>
                </a:pathLst>
              </a:custGeom>
              <a:solidFill>
                <a:srgbClr val="FF0000"/>
              </a:solidFill>
              <a:ln w="9525">
                <a:solidFill>
                  <a:schemeClr val="tx1"/>
                </a:solidFill>
                <a:round/>
                <a:headEnd/>
                <a:tailEnd/>
              </a:ln>
            </p:spPr>
            <p:txBody>
              <a:bodyPr/>
              <a:lstStyle/>
              <a:p>
                <a:endParaRPr lang="en-US"/>
              </a:p>
            </p:txBody>
          </p:sp>
          <p:sp>
            <p:nvSpPr>
              <p:cNvPr id="49" name="Rectangle 86"/>
              <p:cNvSpPr>
                <a:spLocks noChangeArrowheads="1"/>
              </p:cNvSpPr>
              <p:nvPr/>
            </p:nvSpPr>
            <p:spPr bwMode="auto">
              <a:xfrm rot="6360000">
                <a:off x="1843605" y="3728686"/>
                <a:ext cx="41056" cy="229754"/>
              </a:xfrm>
              <a:prstGeom prst="rect">
                <a:avLst/>
              </a:prstGeom>
              <a:noFill/>
              <a:ln w="9525">
                <a:solidFill>
                  <a:schemeClr val="tx1"/>
                </a:solidFill>
                <a:miter lim="800000"/>
                <a:headEnd/>
                <a:tailEnd/>
              </a:ln>
            </p:spPr>
            <p:txBody>
              <a:bodyPr wrap="none" lIns="0" tIns="0" rIns="0" bIns="0">
                <a:spAutoFit/>
              </a:bodyPr>
              <a:lstStyle/>
              <a:p>
                <a:pPr algn="l"/>
                <a:r>
                  <a:rPr lang="en-US"/>
                  <a:t> </a:t>
                </a:r>
                <a:endParaRPr lang="en-US">
                  <a:latin typeface="Times New Roman" pitchFamily="18" charset="0"/>
                </a:endParaRPr>
              </a:p>
            </p:txBody>
          </p:sp>
        </p:grpSp>
        <p:sp>
          <p:nvSpPr>
            <p:cNvPr id="15" name="Rectangle 87"/>
            <p:cNvSpPr>
              <a:spLocks noChangeArrowheads="1"/>
            </p:cNvSpPr>
            <p:nvPr/>
          </p:nvSpPr>
          <p:spPr bwMode="auto">
            <a:xfrm>
              <a:off x="2555755" y="5790887"/>
              <a:ext cx="1709710" cy="583687"/>
            </a:xfrm>
            <a:prstGeom prst="rect">
              <a:avLst/>
            </a:prstGeom>
            <a:noFill/>
            <a:ln w="9525">
              <a:noFill/>
              <a:miter lim="800000"/>
              <a:headEnd/>
              <a:tailEnd/>
            </a:ln>
          </p:spPr>
          <p:txBody>
            <a:bodyPr wrap="square" lIns="0" tIns="0" rIns="0" bIns="0">
              <a:spAutoFit/>
            </a:bodyPr>
            <a:lstStyle/>
            <a:p>
              <a:pPr algn="l"/>
              <a:r>
                <a:rPr lang="en-US" b="1" dirty="0"/>
                <a:t>GC Gas Cylinder</a:t>
              </a:r>
              <a:endParaRPr lang="en-US" dirty="0">
                <a:latin typeface="Times New Roman" pitchFamily="18" charset="0"/>
              </a:endParaRPr>
            </a:p>
          </p:txBody>
        </p:sp>
        <p:sp>
          <p:nvSpPr>
            <p:cNvPr id="16" name="Line 90"/>
            <p:cNvSpPr>
              <a:spLocks noChangeShapeType="1"/>
            </p:cNvSpPr>
            <p:nvPr/>
          </p:nvSpPr>
          <p:spPr bwMode="auto">
            <a:xfrm flipV="1">
              <a:off x="2180809" y="3277424"/>
              <a:ext cx="1317" cy="195900"/>
            </a:xfrm>
            <a:prstGeom prst="line">
              <a:avLst/>
            </a:prstGeom>
            <a:noFill/>
            <a:ln w="9525">
              <a:solidFill>
                <a:schemeClr val="tx1"/>
              </a:solidFill>
              <a:round/>
              <a:headEnd/>
              <a:tailEnd/>
            </a:ln>
          </p:spPr>
          <p:txBody>
            <a:bodyPr/>
            <a:lstStyle/>
            <a:p>
              <a:endParaRPr lang="en-US"/>
            </a:p>
          </p:txBody>
        </p:sp>
        <p:sp>
          <p:nvSpPr>
            <p:cNvPr id="17" name="Freeform 91"/>
            <p:cNvSpPr>
              <a:spLocks/>
            </p:cNvSpPr>
            <p:nvPr/>
          </p:nvSpPr>
          <p:spPr bwMode="auto">
            <a:xfrm>
              <a:off x="2139990" y="3261407"/>
              <a:ext cx="82954" cy="151545"/>
            </a:xfrm>
            <a:custGeom>
              <a:avLst/>
              <a:gdLst/>
              <a:ahLst/>
              <a:cxnLst>
                <a:cxn ang="0">
                  <a:pos x="0" y="123"/>
                </a:cxn>
                <a:cxn ang="0">
                  <a:pos x="31" y="0"/>
                </a:cxn>
                <a:cxn ang="0">
                  <a:pos x="63" y="123"/>
                </a:cxn>
                <a:cxn ang="0">
                  <a:pos x="0" y="123"/>
                </a:cxn>
              </a:cxnLst>
              <a:rect l="0" t="0" r="r" b="b"/>
              <a:pathLst>
                <a:path w="63" h="123">
                  <a:moveTo>
                    <a:pt x="0" y="123"/>
                  </a:moveTo>
                  <a:lnTo>
                    <a:pt x="31" y="0"/>
                  </a:lnTo>
                  <a:lnTo>
                    <a:pt x="63" y="123"/>
                  </a:lnTo>
                  <a:lnTo>
                    <a:pt x="0" y="123"/>
                  </a:lnTo>
                  <a:close/>
                </a:path>
              </a:pathLst>
            </a:custGeom>
            <a:solidFill>
              <a:srgbClr val="FFFFFF"/>
            </a:solidFill>
            <a:ln w="9525">
              <a:solidFill>
                <a:schemeClr val="tx1"/>
              </a:solidFill>
              <a:prstDash val="solid"/>
              <a:round/>
              <a:headEnd/>
              <a:tailEnd/>
            </a:ln>
          </p:spPr>
          <p:txBody>
            <a:bodyPr/>
            <a:lstStyle/>
            <a:p>
              <a:endParaRPr lang="en-US"/>
            </a:p>
          </p:txBody>
        </p:sp>
        <p:sp>
          <p:nvSpPr>
            <p:cNvPr id="18" name="Line 103"/>
            <p:cNvSpPr>
              <a:spLocks noChangeShapeType="1"/>
            </p:cNvSpPr>
            <p:nvPr/>
          </p:nvSpPr>
          <p:spPr bwMode="auto">
            <a:xfrm>
              <a:off x="4122994" y="3237997"/>
              <a:ext cx="1316" cy="394264"/>
            </a:xfrm>
            <a:prstGeom prst="line">
              <a:avLst/>
            </a:prstGeom>
            <a:noFill/>
            <a:ln w="9525">
              <a:solidFill>
                <a:schemeClr val="tx1"/>
              </a:solidFill>
              <a:round/>
              <a:headEnd/>
              <a:tailEnd/>
            </a:ln>
          </p:spPr>
          <p:txBody>
            <a:bodyPr/>
            <a:lstStyle/>
            <a:p>
              <a:endParaRPr lang="en-US"/>
            </a:p>
          </p:txBody>
        </p:sp>
        <p:sp>
          <p:nvSpPr>
            <p:cNvPr id="19" name="Line 110"/>
            <p:cNvSpPr>
              <a:spLocks noChangeShapeType="1"/>
            </p:cNvSpPr>
            <p:nvPr/>
          </p:nvSpPr>
          <p:spPr bwMode="auto">
            <a:xfrm flipV="1">
              <a:off x="3238148" y="3863892"/>
              <a:ext cx="1316" cy="326500"/>
            </a:xfrm>
            <a:prstGeom prst="line">
              <a:avLst/>
            </a:prstGeom>
            <a:noFill/>
            <a:ln w="9525">
              <a:solidFill>
                <a:schemeClr val="tx1"/>
              </a:solidFill>
              <a:round/>
              <a:headEnd/>
              <a:tailEnd/>
            </a:ln>
          </p:spPr>
          <p:txBody>
            <a:bodyPr/>
            <a:lstStyle/>
            <a:p>
              <a:endParaRPr lang="en-US"/>
            </a:p>
          </p:txBody>
        </p:sp>
        <p:sp>
          <p:nvSpPr>
            <p:cNvPr id="20" name="Freeform 111"/>
            <p:cNvSpPr>
              <a:spLocks/>
            </p:cNvSpPr>
            <p:nvPr/>
          </p:nvSpPr>
          <p:spPr bwMode="auto">
            <a:xfrm>
              <a:off x="3196012" y="3847875"/>
              <a:ext cx="82954" cy="151545"/>
            </a:xfrm>
            <a:custGeom>
              <a:avLst/>
              <a:gdLst/>
              <a:ahLst/>
              <a:cxnLst>
                <a:cxn ang="0">
                  <a:pos x="0" y="123"/>
                </a:cxn>
                <a:cxn ang="0">
                  <a:pos x="32" y="0"/>
                </a:cxn>
                <a:cxn ang="0">
                  <a:pos x="63" y="123"/>
                </a:cxn>
                <a:cxn ang="0">
                  <a:pos x="0" y="123"/>
                </a:cxn>
              </a:cxnLst>
              <a:rect l="0" t="0" r="r" b="b"/>
              <a:pathLst>
                <a:path w="63" h="123">
                  <a:moveTo>
                    <a:pt x="0" y="123"/>
                  </a:moveTo>
                  <a:lnTo>
                    <a:pt x="32" y="0"/>
                  </a:lnTo>
                  <a:lnTo>
                    <a:pt x="63" y="123"/>
                  </a:lnTo>
                  <a:lnTo>
                    <a:pt x="0" y="123"/>
                  </a:lnTo>
                  <a:close/>
                </a:path>
              </a:pathLst>
            </a:custGeom>
            <a:solidFill>
              <a:srgbClr val="FFFFFF"/>
            </a:solidFill>
            <a:ln w="9525">
              <a:solidFill>
                <a:schemeClr val="tx1"/>
              </a:solidFill>
              <a:prstDash val="solid"/>
              <a:round/>
              <a:headEnd/>
              <a:tailEnd/>
            </a:ln>
          </p:spPr>
          <p:txBody>
            <a:bodyPr/>
            <a:lstStyle/>
            <a:p>
              <a:endParaRPr lang="en-US"/>
            </a:p>
          </p:txBody>
        </p:sp>
        <p:sp>
          <p:nvSpPr>
            <p:cNvPr id="21" name="Line 112"/>
            <p:cNvSpPr>
              <a:spLocks noChangeShapeType="1"/>
            </p:cNvSpPr>
            <p:nvPr/>
          </p:nvSpPr>
          <p:spPr bwMode="auto">
            <a:xfrm flipV="1">
              <a:off x="3223663" y="3237997"/>
              <a:ext cx="1317" cy="326500"/>
            </a:xfrm>
            <a:prstGeom prst="line">
              <a:avLst/>
            </a:prstGeom>
            <a:noFill/>
            <a:ln w="9525">
              <a:solidFill>
                <a:schemeClr val="tx1"/>
              </a:solidFill>
              <a:round/>
              <a:headEnd/>
              <a:tailEnd/>
            </a:ln>
          </p:spPr>
          <p:txBody>
            <a:bodyPr/>
            <a:lstStyle/>
            <a:p>
              <a:endParaRPr lang="en-US"/>
            </a:p>
          </p:txBody>
        </p:sp>
        <p:sp>
          <p:nvSpPr>
            <p:cNvPr id="22" name="Freeform 113"/>
            <p:cNvSpPr>
              <a:spLocks/>
            </p:cNvSpPr>
            <p:nvPr/>
          </p:nvSpPr>
          <p:spPr bwMode="auto">
            <a:xfrm>
              <a:off x="3181528" y="3221981"/>
              <a:ext cx="82955" cy="151545"/>
            </a:xfrm>
            <a:custGeom>
              <a:avLst/>
              <a:gdLst/>
              <a:ahLst/>
              <a:cxnLst>
                <a:cxn ang="0">
                  <a:pos x="0" y="123"/>
                </a:cxn>
                <a:cxn ang="0">
                  <a:pos x="32" y="0"/>
                </a:cxn>
                <a:cxn ang="0">
                  <a:pos x="63" y="123"/>
                </a:cxn>
                <a:cxn ang="0">
                  <a:pos x="0" y="123"/>
                </a:cxn>
              </a:cxnLst>
              <a:rect l="0" t="0" r="r" b="b"/>
              <a:pathLst>
                <a:path w="63" h="123">
                  <a:moveTo>
                    <a:pt x="0" y="123"/>
                  </a:moveTo>
                  <a:lnTo>
                    <a:pt x="32" y="0"/>
                  </a:lnTo>
                  <a:lnTo>
                    <a:pt x="63" y="123"/>
                  </a:lnTo>
                  <a:lnTo>
                    <a:pt x="0" y="123"/>
                  </a:lnTo>
                  <a:close/>
                </a:path>
              </a:pathLst>
            </a:custGeom>
            <a:solidFill>
              <a:srgbClr val="FFFFFF"/>
            </a:solidFill>
            <a:ln w="9525">
              <a:solidFill>
                <a:schemeClr val="tx1"/>
              </a:solidFill>
              <a:prstDash val="solid"/>
              <a:round/>
              <a:headEnd/>
              <a:tailEnd/>
            </a:ln>
          </p:spPr>
          <p:txBody>
            <a:bodyPr/>
            <a:lstStyle/>
            <a:p>
              <a:endParaRPr lang="en-US"/>
            </a:p>
          </p:txBody>
        </p:sp>
        <p:grpSp>
          <p:nvGrpSpPr>
            <p:cNvPr id="23" name="Group 132"/>
            <p:cNvGrpSpPr/>
            <p:nvPr/>
          </p:nvGrpSpPr>
          <p:grpSpPr>
            <a:xfrm>
              <a:off x="3913633" y="3405560"/>
              <a:ext cx="2051474" cy="1715048"/>
              <a:chOff x="3913633" y="3405560"/>
              <a:chExt cx="2051474" cy="1715048"/>
            </a:xfrm>
          </p:grpSpPr>
          <p:sp>
            <p:nvSpPr>
              <p:cNvPr id="29" name="Oval 92"/>
              <p:cNvSpPr>
                <a:spLocks noChangeArrowheads="1"/>
              </p:cNvSpPr>
              <p:nvPr/>
            </p:nvSpPr>
            <p:spPr bwMode="auto">
              <a:xfrm>
                <a:off x="4026872" y="3568194"/>
                <a:ext cx="1745991" cy="1243164"/>
              </a:xfrm>
              <a:prstGeom prst="ellipse">
                <a:avLst/>
              </a:prstGeom>
              <a:solidFill>
                <a:srgbClr val="FFFF00"/>
              </a:solidFill>
              <a:ln w="9525">
                <a:solidFill>
                  <a:schemeClr val="tx1"/>
                </a:solidFill>
                <a:round/>
                <a:headEnd/>
                <a:tailEnd/>
              </a:ln>
            </p:spPr>
            <p:txBody>
              <a:bodyPr/>
              <a:lstStyle/>
              <a:p>
                <a:endParaRPr lang="en-US"/>
              </a:p>
            </p:txBody>
          </p:sp>
          <p:sp>
            <p:nvSpPr>
              <p:cNvPr id="30" name="Oval 93"/>
              <p:cNvSpPr>
                <a:spLocks noChangeArrowheads="1"/>
              </p:cNvSpPr>
              <p:nvPr/>
            </p:nvSpPr>
            <p:spPr bwMode="auto">
              <a:xfrm>
                <a:off x="4370540" y="3867588"/>
                <a:ext cx="1031004" cy="694891"/>
              </a:xfrm>
              <a:prstGeom prst="ellipse">
                <a:avLst/>
              </a:prstGeom>
              <a:solidFill>
                <a:srgbClr val="0A32FF"/>
              </a:solidFill>
              <a:ln w="9525">
                <a:solidFill>
                  <a:schemeClr val="tx1"/>
                </a:solidFill>
                <a:round/>
                <a:headEnd/>
                <a:tailEnd/>
              </a:ln>
            </p:spPr>
            <p:txBody>
              <a:bodyPr/>
              <a:lstStyle/>
              <a:p>
                <a:endParaRPr lang="en-US"/>
              </a:p>
            </p:txBody>
          </p:sp>
          <p:sp>
            <p:nvSpPr>
              <p:cNvPr id="31" name="Oval 94"/>
              <p:cNvSpPr>
                <a:spLocks noChangeArrowheads="1"/>
              </p:cNvSpPr>
              <p:nvPr/>
            </p:nvSpPr>
            <p:spPr bwMode="auto">
              <a:xfrm>
                <a:off x="4641788" y="3671688"/>
                <a:ext cx="2633" cy="30802"/>
              </a:xfrm>
              <a:prstGeom prst="ellipse">
                <a:avLst/>
              </a:prstGeom>
              <a:solidFill>
                <a:srgbClr val="FFFF32"/>
              </a:solidFill>
              <a:ln w="9525">
                <a:solidFill>
                  <a:schemeClr val="tx1"/>
                </a:solidFill>
                <a:round/>
                <a:headEnd/>
                <a:tailEnd/>
              </a:ln>
            </p:spPr>
            <p:txBody>
              <a:bodyPr/>
              <a:lstStyle/>
              <a:p>
                <a:endParaRPr lang="en-US"/>
              </a:p>
            </p:txBody>
          </p:sp>
          <p:sp>
            <p:nvSpPr>
              <p:cNvPr id="32" name="Oval 95"/>
              <p:cNvSpPr>
                <a:spLocks noChangeArrowheads="1"/>
              </p:cNvSpPr>
              <p:nvPr/>
            </p:nvSpPr>
            <p:spPr bwMode="auto">
              <a:xfrm>
                <a:off x="4141428" y="3619941"/>
                <a:ext cx="1531363" cy="1124885"/>
              </a:xfrm>
              <a:prstGeom prst="ellipse">
                <a:avLst/>
              </a:prstGeom>
              <a:blipFill dpi="0" rotWithShape="0">
                <a:blip r:embed="rId3" cstate="print"/>
                <a:srcRect/>
                <a:tile tx="0" ty="0" sx="100000" sy="100000" flip="none" algn="tl"/>
              </a:blipFill>
              <a:ln w="9525">
                <a:solidFill>
                  <a:schemeClr val="tx1"/>
                </a:solidFill>
                <a:round/>
                <a:headEnd/>
                <a:tailEnd/>
              </a:ln>
            </p:spPr>
            <p:txBody>
              <a:bodyPr/>
              <a:lstStyle/>
              <a:p>
                <a:endParaRPr lang="en-US"/>
              </a:p>
            </p:txBody>
          </p:sp>
          <p:sp>
            <p:nvSpPr>
              <p:cNvPr id="33" name="Oval 96"/>
              <p:cNvSpPr>
                <a:spLocks noChangeArrowheads="1"/>
              </p:cNvSpPr>
              <p:nvPr/>
            </p:nvSpPr>
            <p:spPr bwMode="auto">
              <a:xfrm>
                <a:off x="4469295" y="3803520"/>
                <a:ext cx="3951" cy="29570"/>
              </a:xfrm>
              <a:prstGeom prst="ellipse">
                <a:avLst/>
              </a:prstGeom>
              <a:solidFill>
                <a:srgbClr val="FFFF32"/>
              </a:solidFill>
              <a:ln w="9525">
                <a:solidFill>
                  <a:schemeClr val="tx1"/>
                </a:solidFill>
                <a:round/>
                <a:headEnd/>
                <a:tailEnd/>
              </a:ln>
            </p:spPr>
            <p:txBody>
              <a:bodyPr/>
              <a:lstStyle/>
              <a:p>
                <a:endParaRPr lang="en-US"/>
              </a:p>
            </p:txBody>
          </p:sp>
          <p:sp>
            <p:nvSpPr>
              <p:cNvPr id="34" name="Oval 97"/>
              <p:cNvSpPr>
                <a:spLocks noChangeArrowheads="1"/>
              </p:cNvSpPr>
              <p:nvPr/>
            </p:nvSpPr>
            <p:spPr bwMode="auto">
              <a:xfrm>
                <a:off x="4198048" y="3685241"/>
                <a:ext cx="1403640" cy="1020158"/>
              </a:xfrm>
              <a:prstGeom prst="ellipse">
                <a:avLst/>
              </a:prstGeom>
              <a:solidFill>
                <a:srgbClr val="FFFF32"/>
              </a:solidFill>
              <a:ln w="9525">
                <a:solidFill>
                  <a:schemeClr val="tx1"/>
                </a:solidFill>
                <a:round/>
                <a:headEnd/>
                <a:tailEnd/>
              </a:ln>
            </p:spPr>
            <p:txBody>
              <a:bodyPr/>
              <a:lstStyle/>
              <a:p>
                <a:endParaRPr lang="en-US"/>
              </a:p>
            </p:txBody>
          </p:sp>
          <p:sp>
            <p:nvSpPr>
              <p:cNvPr id="35" name="Oval 98"/>
              <p:cNvSpPr>
                <a:spLocks noChangeArrowheads="1"/>
              </p:cNvSpPr>
              <p:nvPr/>
            </p:nvSpPr>
            <p:spPr bwMode="auto">
              <a:xfrm>
                <a:off x="4255984" y="3723435"/>
                <a:ext cx="1275917" cy="930217"/>
              </a:xfrm>
              <a:prstGeom prst="ellipse">
                <a:avLst/>
              </a:prstGeom>
              <a:blipFill dpi="0" rotWithShape="0">
                <a:blip r:embed="rId4" cstate="print"/>
                <a:srcRect/>
                <a:tile tx="0" ty="0" sx="100000" sy="100000" flip="none" algn="tl"/>
              </a:blipFill>
              <a:ln w="9525">
                <a:solidFill>
                  <a:schemeClr val="tx1"/>
                </a:solidFill>
                <a:round/>
                <a:headEnd/>
                <a:tailEnd/>
              </a:ln>
            </p:spPr>
            <p:txBody>
              <a:bodyPr/>
              <a:lstStyle/>
              <a:p>
                <a:endParaRPr lang="en-US"/>
              </a:p>
            </p:txBody>
          </p:sp>
          <p:sp>
            <p:nvSpPr>
              <p:cNvPr id="36" name="Rectangle 99"/>
              <p:cNvSpPr>
                <a:spLocks noChangeArrowheads="1"/>
              </p:cNvSpPr>
              <p:nvPr/>
            </p:nvSpPr>
            <p:spPr bwMode="auto">
              <a:xfrm>
                <a:off x="4066374" y="3643351"/>
                <a:ext cx="127724" cy="383175"/>
              </a:xfrm>
              <a:prstGeom prst="rect">
                <a:avLst/>
              </a:prstGeom>
              <a:solidFill>
                <a:srgbClr val="FFFF00"/>
              </a:solidFill>
              <a:ln w="0">
                <a:solidFill>
                  <a:schemeClr val="tx1"/>
                </a:solidFill>
                <a:miter lim="800000"/>
                <a:headEnd/>
                <a:tailEnd/>
              </a:ln>
            </p:spPr>
            <p:txBody>
              <a:bodyPr/>
              <a:lstStyle/>
              <a:p>
                <a:endParaRPr lang="en-US"/>
              </a:p>
            </p:txBody>
          </p:sp>
          <p:sp>
            <p:nvSpPr>
              <p:cNvPr id="37" name="Rectangle 100"/>
              <p:cNvSpPr>
                <a:spLocks noChangeArrowheads="1"/>
              </p:cNvSpPr>
              <p:nvPr/>
            </p:nvSpPr>
            <p:spPr bwMode="auto">
              <a:xfrm>
                <a:off x="4099293" y="3722203"/>
                <a:ext cx="43877" cy="214982"/>
              </a:xfrm>
              <a:prstGeom prst="rect">
                <a:avLst/>
              </a:prstGeom>
              <a:noFill/>
              <a:ln w="9525">
                <a:solidFill>
                  <a:schemeClr val="tx1"/>
                </a:solidFill>
                <a:miter lim="800000"/>
                <a:headEnd/>
                <a:tailEnd/>
              </a:ln>
            </p:spPr>
            <p:txBody>
              <a:bodyPr wrap="none" lIns="0" tIns="0" rIns="0" bIns="0">
                <a:spAutoFit/>
              </a:bodyPr>
              <a:lstStyle/>
              <a:p>
                <a:pPr algn="l"/>
                <a:r>
                  <a:rPr lang="en-US"/>
                  <a:t> </a:t>
                </a:r>
                <a:endParaRPr lang="en-US">
                  <a:latin typeface="Times New Roman" pitchFamily="18" charset="0"/>
                </a:endParaRPr>
              </a:p>
            </p:txBody>
          </p:sp>
          <p:sp>
            <p:nvSpPr>
              <p:cNvPr id="38" name="Rectangle 101"/>
              <p:cNvSpPr>
                <a:spLocks noChangeArrowheads="1"/>
              </p:cNvSpPr>
              <p:nvPr/>
            </p:nvSpPr>
            <p:spPr bwMode="auto">
              <a:xfrm>
                <a:off x="5679376" y="3639654"/>
                <a:ext cx="127723" cy="474349"/>
              </a:xfrm>
              <a:prstGeom prst="rect">
                <a:avLst/>
              </a:prstGeom>
              <a:solidFill>
                <a:srgbClr val="FFFF32"/>
              </a:solidFill>
              <a:ln w="0">
                <a:solidFill>
                  <a:schemeClr val="tx1"/>
                </a:solidFill>
                <a:miter lim="800000"/>
                <a:headEnd/>
                <a:tailEnd/>
              </a:ln>
            </p:spPr>
            <p:txBody>
              <a:bodyPr/>
              <a:lstStyle/>
              <a:p>
                <a:endParaRPr lang="en-US"/>
              </a:p>
            </p:txBody>
          </p:sp>
          <p:sp>
            <p:nvSpPr>
              <p:cNvPr id="39" name="Rectangle 102"/>
              <p:cNvSpPr>
                <a:spLocks noChangeArrowheads="1"/>
              </p:cNvSpPr>
              <p:nvPr/>
            </p:nvSpPr>
            <p:spPr bwMode="auto">
              <a:xfrm>
                <a:off x="5710977" y="3764094"/>
                <a:ext cx="43877" cy="214982"/>
              </a:xfrm>
              <a:prstGeom prst="rect">
                <a:avLst/>
              </a:prstGeom>
              <a:noFill/>
              <a:ln w="9525">
                <a:solidFill>
                  <a:schemeClr val="tx1"/>
                </a:solidFill>
                <a:miter lim="800000"/>
                <a:headEnd/>
                <a:tailEnd/>
              </a:ln>
            </p:spPr>
            <p:txBody>
              <a:bodyPr wrap="none" lIns="0" tIns="0" rIns="0" bIns="0">
                <a:spAutoFit/>
              </a:bodyPr>
              <a:lstStyle/>
              <a:p>
                <a:pPr algn="l"/>
                <a:r>
                  <a:rPr lang="en-US"/>
                  <a:t> </a:t>
                </a:r>
                <a:endParaRPr lang="en-US">
                  <a:latin typeface="Times New Roman" pitchFamily="18" charset="0"/>
                </a:endParaRPr>
              </a:p>
            </p:txBody>
          </p:sp>
          <p:sp>
            <p:nvSpPr>
              <p:cNvPr id="40" name="Freeform 104"/>
              <p:cNvSpPr>
                <a:spLocks/>
              </p:cNvSpPr>
              <p:nvPr/>
            </p:nvSpPr>
            <p:spPr bwMode="auto">
              <a:xfrm>
                <a:off x="4082175" y="3496733"/>
                <a:ext cx="82955" cy="151546"/>
              </a:xfrm>
              <a:custGeom>
                <a:avLst/>
                <a:gdLst/>
                <a:ahLst/>
                <a:cxnLst>
                  <a:cxn ang="0">
                    <a:pos x="63" y="0"/>
                  </a:cxn>
                  <a:cxn ang="0">
                    <a:pos x="31" y="123"/>
                  </a:cxn>
                  <a:cxn ang="0">
                    <a:pos x="0" y="0"/>
                  </a:cxn>
                  <a:cxn ang="0">
                    <a:pos x="63" y="0"/>
                  </a:cxn>
                </a:cxnLst>
                <a:rect l="0" t="0" r="r" b="b"/>
                <a:pathLst>
                  <a:path w="63" h="123">
                    <a:moveTo>
                      <a:pt x="63" y="0"/>
                    </a:moveTo>
                    <a:lnTo>
                      <a:pt x="31" y="123"/>
                    </a:lnTo>
                    <a:lnTo>
                      <a:pt x="0" y="0"/>
                    </a:lnTo>
                    <a:lnTo>
                      <a:pt x="63" y="0"/>
                    </a:lnTo>
                    <a:close/>
                  </a:path>
                </a:pathLst>
              </a:custGeom>
              <a:solidFill>
                <a:srgbClr val="FFFFFF"/>
              </a:solidFill>
              <a:ln w="9525">
                <a:solidFill>
                  <a:schemeClr val="tx1"/>
                </a:solidFill>
                <a:prstDash val="solid"/>
                <a:round/>
                <a:headEnd/>
                <a:tailEnd/>
              </a:ln>
            </p:spPr>
            <p:txBody>
              <a:bodyPr/>
              <a:lstStyle/>
              <a:p>
                <a:endParaRPr lang="en-US"/>
              </a:p>
            </p:txBody>
          </p:sp>
          <p:sp>
            <p:nvSpPr>
              <p:cNvPr id="41" name="Line 105"/>
              <p:cNvSpPr>
                <a:spLocks noChangeShapeType="1"/>
              </p:cNvSpPr>
              <p:nvPr/>
            </p:nvSpPr>
            <p:spPr bwMode="auto">
              <a:xfrm flipV="1">
                <a:off x="5735995" y="3421577"/>
                <a:ext cx="1317" cy="208220"/>
              </a:xfrm>
              <a:prstGeom prst="line">
                <a:avLst/>
              </a:prstGeom>
              <a:noFill/>
              <a:ln w="9525">
                <a:solidFill>
                  <a:schemeClr val="tx1"/>
                </a:solidFill>
                <a:round/>
                <a:headEnd/>
                <a:tailEnd/>
              </a:ln>
            </p:spPr>
            <p:txBody>
              <a:bodyPr/>
              <a:lstStyle/>
              <a:p>
                <a:endParaRPr lang="en-US"/>
              </a:p>
            </p:txBody>
          </p:sp>
          <p:sp>
            <p:nvSpPr>
              <p:cNvPr id="42" name="Freeform 106"/>
              <p:cNvSpPr>
                <a:spLocks/>
              </p:cNvSpPr>
              <p:nvPr/>
            </p:nvSpPr>
            <p:spPr bwMode="auto">
              <a:xfrm>
                <a:off x="5693859" y="3405560"/>
                <a:ext cx="84271" cy="151546"/>
              </a:xfrm>
              <a:custGeom>
                <a:avLst/>
                <a:gdLst/>
                <a:ahLst/>
                <a:cxnLst>
                  <a:cxn ang="0">
                    <a:pos x="0" y="123"/>
                  </a:cxn>
                  <a:cxn ang="0">
                    <a:pos x="32" y="0"/>
                  </a:cxn>
                  <a:cxn ang="0">
                    <a:pos x="64" y="123"/>
                  </a:cxn>
                  <a:cxn ang="0">
                    <a:pos x="0" y="123"/>
                  </a:cxn>
                </a:cxnLst>
                <a:rect l="0" t="0" r="r" b="b"/>
                <a:pathLst>
                  <a:path w="64" h="123">
                    <a:moveTo>
                      <a:pt x="0" y="123"/>
                    </a:moveTo>
                    <a:lnTo>
                      <a:pt x="32" y="0"/>
                    </a:lnTo>
                    <a:lnTo>
                      <a:pt x="64" y="123"/>
                    </a:lnTo>
                    <a:lnTo>
                      <a:pt x="0" y="123"/>
                    </a:lnTo>
                    <a:close/>
                  </a:path>
                </a:pathLst>
              </a:custGeom>
              <a:solidFill>
                <a:srgbClr val="FFFFFF"/>
              </a:solidFill>
              <a:ln w="9525">
                <a:solidFill>
                  <a:schemeClr val="tx1"/>
                </a:solidFill>
                <a:prstDash val="solid"/>
                <a:round/>
                <a:headEnd/>
                <a:tailEnd/>
              </a:ln>
            </p:spPr>
            <p:txBody>
              <a:bodyPr/>
              <a:lstStyle/>
              <a:p>
                <a:endParaRPr lang="en-US"/>
              </a:p>
            </p:txBody>
          </p:sp>
          <p:sp>
            <p:nvSpPr>
              <p:cNvPr id="43" name="Rectangle 109"/>
              <p:cNvSpPr>
                <a:spLocks noChangeArrowheads="1"/>
              </p:cNvSpPr>
              <p:nvPr/>
            </p:nvSpPr>
            <p:spPr bwMode="auto">
              <a:xfrm>
                <a:off x="4482462" y="4005070"/>
                <a:ext cx="953643" cy="430887"/>
              </a:xfrm>
              <a:prstGeom prst="rect">
                <a:avLst/>
              </a:prstGeom>
              <a:noFill/>
              <a:ln w="9525">
                <a:solidFill>
                  <a:schemeClr val="tx1"/>
                </a:solidFill>
                <a:miter lim="800000"/>
                <a:headEnd/>
                <a:tailEnd/>
              </a:ln>
            </p:spPr>
            <p:txBody>
              <a:bodyPr wrap="square" lIns="0" tIns="0" rIns="0" bIns="0">
                <a:spAutoFit/>
              </a:bodyPr>
              <a:lstStyle/>
              <a:p>
                <a:pPr algn="ctr"/>
                <a:r>
                  <a:rPr lang="en-US" sz="1400" b="1" dirty="0">
                    <a:solidFill>
                      <a:schemeClr val="bg1"/>
                    </a:solidFill>
                  </a:rPr>
                  <a:t>GC Column</a:t>
                </a:r>
                <a:endParaRPr lang="en-US" sz="1400" b="1" dirty="0">
                  <a:solidFill>
                    <a:schemeClr val="bg1"/>
                  </a:solidFill>
                  <a:latin typeface="Times New Roman" pitchFamily="18" charset="0"/>
                </a:endParaRPr>
              </a:p>
            </p:txBody>
          </p:sp>
          <p:sp>
            <p:nvSpPr>
              <p:cNvPr id="44" name="Rectangle 114"/>
              <p:cNvSpPr>
                <a:spLocks noChangeArrowheads="1"/>
              </p:cNvSpPr>
              <p:nvPr/>
            </p:nvSpPr>
            <p:spPr bwMode="auto">
              <a:xfrm>
                <a:off x="4482462" y="4856945"/>
                <a:ext cx="682986" cy="214982"/>
              </a:xfrm>
              <a:prstGeom prst="rect">
                <a:avLst/>
              </a:prstGeom>
              <a:noFill/>
              <a:ln w="9525">
                <a:noFill/>
                <a:miter lim="800000"/>
                <a:headEnd/>
                <a:tailEnd/>
              </a:ln>
            </p:spPr>
            <p:txBody>
              <a:bodyPr wrap="none" lIns="0" tIns="0" rIns="0" bIns="0">
                <a:spAutoFit/>
              </a:bodyPr>
              <a:lstStyle/>
              <a:p>
                <a:pPr algn="l"/>
                <a:r>
                  <a:rPr lang="en-US" b="1" dirty="0"/>
                  <a:t>GC Oven</a:t>
                </a:r>
                <a:endParaRPr lang="en-US" dirty="0">
                  <a:latin typeface="Times New Roman" pitchFamily="18" charset="0"/>
                </a:endParaRPr>
              </a:p>
            </p:txBody>
          </p:sp>
          <p:sp>
            <p:nvSpPr>
              <p:cNvPr id="45" name="Rectangle 115"/>
              <p:cNvSpPr>
                <a:spLocks noChangeArrowheads="1"/>
              </p:cNvSpPr>
              <p:nvPr/>
            </p:nvSpPr>
            <p:spPr bwMode="auto">
              <a:xfrm>
                <a:off x="3913633" y="3496733"/>
                <a:ext cx="2051474" cy="1623875"/>
              </a:xfrm>
              <a:prstGeom prst="rect">
                <a:avLst/>
              </a:prstGeom>
              <a:noFill/>
              <a:ln w="20638">
                <a:solidFill>
                  <a:schemeClr val="tx1"/>
                </a:solidFill>
                <a:miter lim="800000"/>
                <a:headEnd/>
                <a:tailEnd/>
              </a:ln>
            </p:spPr>
            <p:txBody>
              <a:bodyPr/>
              <a:lstStyle/>
              <a:p>
                <a:endParaRPr lang="en-US"/>
              </a:p>
            </p:txBody>
          </p:sp>
          <p:sp>
            <p:nvSpPr>
              <p:cNvPr id="46" name="Rectangle 116"/>
              <p:cNvSpPr>
                <a:spLocks noChangeArrowheads="1"/>
              </p:cNvSpPr>
              <p:nvPr/>
            </p:nvSpPr>
            <p:spPr bwMode="auto">
              <a:xfrm>
                <a:off x="4693140" y="3523839"/>
                <a:ext cx="43877" cy="214982"/>
              </a:xfrm>
              <a:prstGeom prst="rect">
                <a:avLst/>
              </a:prstGeom>
              <a:noFill/>
              <a:ln w="9525">
                <a:solidFill>
                  <a:schemeClr val="tx1"/>
                </a:solidFill>
                <a:miter lim="800000"/>
                <a:headEnd/>
                <a:tailEnd/>
              </a:ln>
            </p:spPr>
            <p:txBody>
              <a:bodyPr wrap="none" lIns="0" tIns="0" rIns="0" bIns="0">
                <a:spAutoFit/>
              </a:bodyPr>
              <a:lstStyle/>
              <a:p>
                <a:pPr algn="l"/>
                <a:r>
                  <a:rPr lang="en-US"/>
                  <a:t> </a:t>
                </a:r>
                <a:endParaRPr lang="en-US">
                  <a:latin typeface="Times New Roman" pitchFamily="18" charset="0"/>
                </a:endParaRPr>
              </a:p>
            </p:txBody>
          </p:sp>
        </p:grpSp>
        <p:cxnSp>
          <p:nvCxnSpPr>
            <p:cNvPr id="24" name="Straight Arrow Connector 23"/>
            <p:cNvCxnSpPr/>
            <p:nvPr/>
          </p:nvCxnSpPr>
          <p:spPr bwMode="auto">
            <a:xfrm>
              <a:off x="6242603" y="3429000"/>
              <a:ext cx="0" cy="1728210"/>
            </a:xfrm>
            <a:prstGeom prst="straightConnector1">
              <a:avLst/>
            </a:prstGeom>
            <a:solidFill>
              <a:srgbClr val="3374D4"/>
            </a:solidFill>
            <a:ln w="38100" cap="flat" cmpd="sng" algn="ctr">
              <a:solidFill>
                <a:schemeClr val="tx1"/>
              </a:solidFill>
              <a:prstDash val="solid"/>
              <a:round/>
              <a:headEnd type="none" w="med" len="med"/>
              <a:tailEnd type="triangle"/>
            </a:ln>
            <a:effectLst/>
          </p:spPr>
        </p:cxnSp>
        <p:cxnSp>
          <p:nvCxnSpPr>
            <p:cNvPr id="25" name="Straight Arrow Connector 24"/>
            <p:cNvCxnSpPr/>
            <p:nvPr/>
          </p:nvCxnSpPr>
          <p:spPr bwMode="auto">
            <a:xfrm>
              <a:off x="7049101" y="5618066"/>
              <a:ext cx="1324961" cy="0"/>
            </a:xfrm>
            <a:prstGeom prst="straightConnector1">
              <a:avLst/>
            </a:prstGeom>
            <a:solidFill>
              <a:srgbClr val="3374D4"/>
            </a:solidFill>
            <a:ln w="38100" cap="flat" cmpd="sng" algn="ctr">
              <a:solidFill>
                <a:schemeClr val="tx1"/>
              </a:solidFill>
              <a:prstDash val="solid"/>
              <a:round/>
              <a:headEnd type="none" w="med" len="med"/>
              <a:tailEnd type="triangle"/>
            </a:ln>
            <a:effectLst/>
          </p:spPr>
        </p:cxnSp>
        <p:cxnSp>
          <p:nvCxnSpPr>
            <p:cNvPr id="26" name="Straight Arrow Connector 25"/>
            <p:cNvCxnSpPr/>
            <p:nvPr/>
          </p:nvCxnSpPr>
          <p:spPr bwMode="auto">
            <a:xfrm>
              <a:off x="5724140" y="3371393"/>
              <a:ext cx="576070" cy="0"/>
            </a:xfrm>
            <a:prstGeom prst="straightConnector1">
              <a:avLst/>
            </a:prstGeom>
            <a:solidFill>
              <a:srgbClr val="3374D4"/>
            </a:solidFill>
            <a:ln w="38100" cap="flat" cmpd="sng" algn="ctr">
              <a:solidFill>
                <a:schemeClr val="tx1"/>
              </a:solidFill>
              <a:prstDash val="solid"/>
              <a:round/>
              <a:headEnd type="none" w="med" len="med"/>
              <a:tailEnd type="triangle"/>
            </a:ln>
            <a:effectLst/>
          </p:spPr>
        </p:cxnSp>
        <p:cxnSp>
          <p:nvCxnSpPr>
            <p:cNvPr id="27" name="Straight Arrow Connector 26"/>
            <p:cNvCxnSpPr/>
            <p:nvPr/>
          </p:nvCxnSpPr>
          <p:spPr bwMode="auto">
            <a:xfrm>
              <a:off x="2210113" y="3198572"/>
              <a:ext cx="1958638" cy="0"/>
            </a:xfrm>
            <a:prstGeom prst="straightConnector1">
              <a:avLst/>
            </a:prstGeom>
            <a:solidFill>
              <a:srgbClr val="3374D4"/>
            </a:solidFill>
            <a:ln w="38100" cap="flat" cmpd="sng" algn="ctr">
              <a:solidFill>
                <a:schemeClr val="tx1"/>
              </a:solidFill>
              <a:prstDash val="solid"/>
              <a:round/>
              <a:headEnd type="none" w="med" len="med"/>
              <a:tailEnd type="triangle"/>
            </a:ln>
            <a:effectLst/>
          </p:spPr>
        </p:cxnSp>
        <p:sp>
          <p:nvSpPr>
            <p:cNvPr id="28" name="Freeform 27"/>
            <p:cNvSpPr/>
            <p:nvPr/>
          </p:nvSpPr>
          <p:spPr bwMode="auto">
            <a:xfrm>
              <a:off x="6610350" y="4076700"/>
              <a:ext cx="485775" cy="1200150"/>
            </a:xfrm>
            <a:custGeom>
              <a:avLst/>
              <a:gdLst>
                <a:gd name="connsiteX0" fmla="*/ 9525 w 485775"/>
                <a:gd name="connsiteY0" fmla="*/ 1200150 h 1200150"/>
                <a:gd name="connsiteX1" fmla="*/ 0 w 485775"/>
                <a:gd name="connsiteY1" fmla="*/ 19050 h 1200150"/>
                <a:gd name="connsiteX2" fmla="*/ 485775 w 485775"/>
                <a:gd name="connsiteY2" fmla="*/ 19050 h 1200150"/>
                <a:gd name="connsiteX3" fmla="*/ 485775 w 485775"/>
                <a:gd name="connsiteY3" fmla="*/ 0 h 1200150"/>
              </a:gdLst>
              <a:ahLst/>
              <a:cxnLst>
                <a:cxn ang="0">
                  <a:pos x="connsiteX0" y="connsiteY0"/>
                </a:cxn>
                <a:cxn ang="0">
                  <a:pos x="connsiteX1" y="connsiteY1"/>
                </a:cxn>
                <a:cxn ang="0">
                  <a:pos x="connsiteX2" y="connsiteY2"/>
                </a:cxn>
                <a:cxn ang="0">
                  <a:pos x="connsiteX3" y="connsiteY3"/>
                </a:cxn>
              </a:cxnLst>
              <a:rect l="l" t="t" r="r" b="b"/>
              <a:pathLst>
                <a:path w="485775" h="1200150">
                  <a:moveTo>
                    <a:pt x="9525" y="1200150"/>
                  </a:moveTo>
                  <a:lnTo>
                    <a:pt x="0" y="19050"/>
                  </a:lnTo>
                  <a:lnTo>
                    <a:pt x="485775" y="19050"/>
                  </a:lnTo>
                  <a:lnTo>
                    <a:pt x="485775" y="0"/>
                  </a:lnTo>
                </a:path>
              </a:pathLst>
            </a:custGeom>
            <a:solidFill>
              <a:schemeClr val="bg1"/>
            </a:solidFill>
            <a:ln w="19050" cap="flat" cmpd="sng" algn="ctr">
              <a:solidFill>
                <a:schemeClr val="tx1"/>
              </a:solidFill>
              <a:prstDash val="sysDash"/>
              <a:round/>
              <a:headEnd type="none" w="med" len="med"/>
              <a:tailEnd type="none" w="med" len="med"/>
            </a:ln>
            <a:effectLst/>
          </p:spPr>
          <p:txBody>
            <a:bodyPr rtlCol="0" anchor="ctr"/>
            <a:lstStyle/>
            <a:p>
              <a:pPr algn="ctr"/>
              <a:endParaRPr lang="en-US"/>
            </a:p>
          </p:txBody>
        </p:sp>
      </p:grpSp>
    </p:spTree>
  </p:cSld>
  <p:clrMapOvr>
    <a:masterClrMapping/>
  </p:clrMapOvr>
  <p:transition/>
  <p:timing>
    <p:tnLst>
      <p:par>
        <p:cTn id="1" dur="indefinite" restart="never" nodeType="tmRoot"/>
      </p:par>
    </p:tn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Content Placeholder 3"/>
          <p:cNvSpPr>
            <a:spLocks noGrp="1"/>
          </p:cNvSpPr>
          <p:nvPr>
            <p:ph sz="half" idx="2"/>
          </p:nvPr>
        </p:nvSpPr>
        <p:spPr>
          <a:xfrm>
            <a:off x="6636327" y="923925"/>
            <a:ext cx="2345748" cy="5377727"/>
          </a:xfrm>
          <a:solidFill>
            <a:srgbClr val="FFFFCC"/>
          </a:solidFill>
          <a:ln>
            <a:solidFill>
              <a:schemeClr val="tx1"/>
            </a:solidFill>
          </a:ln>
        </p:spPr>
        <p:txBody>
          <a:bodyPr/>
          <a:lstStyle/>
          <a:p>
            <a:r>
              <a:rPr lang="en-US" dirty="0" smtClean="0">
                <a:solidFill>
                  <a:srgbClr val="0000FF"/>
                </a:solidFill>
              </a:rPr>
              <a:t>Solid phase:  </a:t>
            </a:r>
            <a:r>
              <a:rPr lang="en-US" dirty="0" smtClean="0"/>
              <a:t>Column contains a charged surface (e.g. silica) or other specialty materials</a:t>
            </a:r>
          </a:p>
          <a:p>
            <a:r>
              <a:rPr lang="en-US" dirty="0" smtClean="0">
                <a:solidFill>
                  <a:srgbClr val="0000FF"/>
                </a:solidFill>
              </a:rPr>
              <a:t>Liquid phase:  </a:t>
            </a:r>
            <a:r>
              <a:rPr lang="en-US" dirty="0" smtClean="0"/>
              <a:t>Supercritical fluid, liquid carbon dioxide (CO</a:t>
            </a:r>
            <a:r>
              <a:rPr lang="en-US" baseline="-25000" dirty="0" smtClean="0"/>
              <a:t>2</a:t>
            </a:r>
            <a:r>
              <a:rPr lang="en-US" dirty="0" smtClean="0"/>
              <a:t>) combined with organic solvent(s)</a:t>
            </a:r>
          </a:p>
          <a:p>
            <a:r>
              <a:rPr lang="en-US" dirty="0" smtClean="0">
                <a:solidFill>
                  <a:srgbClr val="0000FF"/>
                </a:solidFill>
              </a:rPr>
              <a:t>Samples: </a:t>
            </a:r>
            <a:r>
              <a:rPr lang="en-US" dirty="0" smtClean="0"/>
              <a:t>Soluble in liquid CO</a:t>
            </a:r>
            <a:r>
              <a:rPr lang="en-US" baseline="-25000" dirty="0" smtClean="0"/>
              <a:t>2 </a:t>
            </a:r>
            <a:endParaRPr lang="en-US" baseline="-25000" dirty="0"/>
          </a:p>
        </p:txBody>
      </p:sp>
      <p:sp>
        <p:nvSpPr>
          <p:cNvPr id="2" name="Title 1"/>
          <p:cNvSpPr>
            <a:spLocks noGrp="1"/>
          </p:cNvSpPr>
          <p:nvPr>
            <p:ph type="title"/>
          </p:nvPr>
        </p:nvSpPr>
        <p:spPr/>
        <p:txBody>
          <a:bodyPr/>
          <a:lstStyle/>
          <a:p>
            <a:r>
              <a:rPr lang="en-US" dirty="0" smtClean="0"/>
              <a:t>Supercritical Fluid Chromatography</a:t>
            </a:r>
            <a:endParaRPr lang="en-US" dirty="0"/>
          </a:p>
        </p:txBody>
      </p:sp>
      <p:pic>
        <p:nvPicPr>
          <p:cNvPr id="310274" name="Picture 2"/>
          <p:cNvPicPr>
            <a:picLocks noChangeAspect="1" noChangeArrowheads="1"/>
          </p:cNvPicPr>
          <p:nvPr/>
        </p:nvPicPr>
        <p:blipFill>
          <a:blip r:embed="rId3" cstate="print"/>
          <a:srcRect/>
          <a:stretch>
            <a:fillRect/>
          </a:stretch>
        </p:blipFill>
        <p:spPr bwMode="auto">
          <a:xfrm>
            <a:off x="295275" y="1385889"/>
            <a:ext cx="6063376" cy="4500562"/>
          </a:xfrm>
          <a:prstGeom prst="rect">
            <a:avLst/>
          </a:prstGeom>
          <a:noFill/>
          <a:ln w="9525">
            <a:noFill/>
            <a:miter lim="800000"/>
            <a:headEnd/>
            <a:tailEnd/>
          </a:ln>
        </p:spPr>
      </p:pic>
    </p:spTree>
  </p:cSld>
  <p:clrMapOvr>
    <a:masterClrMapping/>
  </p:clrMapOvr>
  <p:transition/>
  <p:timing>
    <p:tnLst>
      <p:par>
        <p:cTn id="1" dur="indefinite" restart="never" nodeType="tmRoot"/>
      </p:par>
    </p:tnLst>
  </p:timing>
</p:sld>
</file>

<file path=ppt/slides/slide18.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2" name="Title 11"/>
          <p:cNvSpPr>
            <a:spLocks noGrp="1"/>
          </p:cNvSpPr>
          <p:nvPr>
            <p:ph type="title"/>
          </p:nvPr>
        </p:nvSpPr>
        <p:spPr>
          <a:xfrm>
            <a:off x="141767" y="-27857"/>
            <a:ext cx="8750758" cy="749327"/>
          </a:xfrm>
        </p:spPr>
        <p:txBody>
          <a:bodyPr/>
          <a:lstStyle/>
          <a:p>
            <a:r>
              <a:rPr lang="en-US" dirty="0" smtClean="0"/>
              <a:t>Liquid Chromatography - </a:t>
            </a:r>
            <a:r>
              <a:rPr lang="en-US" sz="2000" dirty="0" smtClean="0"/>
              <a:t>Column Chromatography</a:t>
            </a:r>
            <a:endParaRPr lang="en-US" dirty="0"/>
          </a:p>
        </p:txBody>
      </p:sp>
      <p:sp>
        <p:nvSpPr>
          <p:cNvPr id="5" name="Content Placeholder 4"/>
          <p:cNvSpPr>
            <a:spLocks noGrp="1"/>
          </p:cNvSpPr>
          <p:nvPr>
            <p:ph sz="half" idx="4294967295"/>
          </p:nvPr>
        </p:nvSpPr>
        <p:spPr>
          <a:xfrm>
            <a:off x="6184996" y="1585576"/>
            <a:ext cx="2822575" cy="3629241"/>
          </a:xfrm>
          <a:solidFill>
            <a:srgbClr val="FFFFCC"/>
          </a:solidFill>
          <a:ln>
            <a:solidFill>
              <a:schemeClr val="tx1"/>
            </a:solidFill>
          </a:ln>
        </p:spPr>
        <p:txBody>
          <a:bodyPr/>
          <a:lstStyle/>
          <a:p>
            <a:r>
              <a:rPr lang="en-US" dirty="0" smtClean="0"/>
              <a:t>Solid phase is packed in a tube to make a column</a:t>
            </a:r>
          </a:p>
          <a:p>
            <a:r>
              <a:rPr lang="en-US" dirty="0" smtClean="0"/>
              <a:t>Mobile phase is a liquid (e.g. IPA/water)</a:t>
            </a:r>
          </a:p>
          <a:p>
            <a:r>
              <a:rPr lang="en-US" dirty="0" smtClean="0"/>
              <a:t>Sample:  3 Dyes</a:t>
            </a:r>
          </a:p>
          <a:p>
            <a:r>
              <a:rPr lang="en-US" dirty="0" smtClean="0"/>
              <a:t>Separation of dyes into bands which are collected.</a:t>
            </a:r>
          </a:p>
        </p:txBody>
      </p:sp>
      <p:grpSp>
        <p:nvGrpSpPr>
          <p:cNvPr id="2" name="Group 14"/>
          <p:cNvGrpSpPr/>
          <p:nvPr/>
        </p:nvGrpSpPr>
        <p:grpSpPr>
          <a:xfrm>
            <a:off x="539510" y="1470362"/>
            <a:ext cx="5645486" cy="3859669"/>
            <a:chOff x="539510" y="1470362"/>
            <a:chExt cx="5645486" cy="3859669"/>
          </a:xfrm>
        </p:grpSpPr>
        <p:pic>
          <p:nvPicPr>
            <p:cNvPr id="51202" name="Picture 2"/>
            <p:cNvPicPr>
              <a:picLocks noChangeAspect="1" noChangeArrowheads="1"/>
            </p:cNvPicPr>
            <p:nvPr/>
          </p:nvPicPr>
          <p:blipFill>
            <a:blip r:embed="rId3" cstate="print"/>
            <a:srcRect/>
            <a:stretch>
              <a:fillRect/>
            </a:stretch>
          </p:blipFill>
          <p:spPr bwMode="auto">
            <a:xfrm>
              <a:off x="539510" y="1470362"/>
              <a:ext cx="4866539" cy="3859669"/>
            </a:xfrm>
            <a:prstGeom prst="rect">
              <a:avLst/>
            </a:prstGeom>
            <a:noFill/>
            <a:ln w="9525">
              <a:noFill/>
              <a:miter lim="800000"/>
              <a:headEnd/>
              <a:tailEnd/>
            </a:ln>
          </p:spPr>
        </p:pic>
        <p:cxnSp>
          <p:nvCxnSpPr>
            <p:cNvPr id="11" name="Straight Arrow Connector 10"/>
            <p:cNvCxnSpPr/>
            <p:nvPr/>
          </p:nvCxnSpPr>
          <p:spPr bwMode="auto">
            <a:xfrm flipH="1" flipV="1">
              <a:off x="1230794" y="3371394"/>
              <a:ext cx="4954202" cy="230427"/>
            </a:xfrm>
            <a:prstGeom prst="straightConnector1">
              <a:avLst/>
            </a:prstGeom>
            <a:solidFill>
              <a:srgbClr val="3374D4"/>
            </a:solidFill>
            <a:ln w="19050" cap="flat" cmpd="sng" algn="ctr">
              <a:solidFill>
                <a:srgbClr val="FF0000"/>
              </a:solidFill>
              <a:prstDash val="solid"/>
              <a:round/>
              <a:headEnd type="none" w="med" len="med"/>
              <a:tailEnd type="arrow"/>
            </a:ln>
            <a:effectLst/>
          </p:spPr>
        </p:cxnSp>
        <p:cxnSp>
          <p:nvCxnSpPr>
            <p:cNvPr id="14" name="Straight Arrow Connector 13"/>
            <p:cNvCxnSpPr/>
            <p:nvPr/>
          </p:nvCxnSpPr>
          <p:spPr bwMode="auto">
            <a:xfrm flipH="1" flipV="1">
              <a:off x="2555755" y="2046432"/>
              <a:ext cx="3629241" cy="576070"/>
            </a:xfrm>
            <a:prstGeom prst="straightConnector1">
              <a:avLst/>
            </a:prstGeom>
            <a:solidFill>
              <a:srgbClr val="3374D4"/>
            </a:solidFill>
            <a:ln w="19050" cap="flat" cmpd="sng" algn="ctr">
              <a:solidFill>
                <a:srgbClr val="FF0000"/>
              </a:solidFill>
              <a:prstDash val="solid"/>
              <a:round/>
              <a:headEnd type="none" w="med" len="med"/>
              <a:tailEnd type="arrow"/>
            </a:ln>
            <a:effectLst/>
          </p:spPr>
        </p:cxnSp>
      </p:grpSp>
      <p:sp>
        <p:nvSpPr>
          <p:cNvPr id="8" name="TextBox 7"/>
          <p:cNvSpPr txBox="1"/>
          <p:nvPr/>
        </p:nvSpPr>
        <p:spPr>
          <a:xfrm>
            <a:off x="424296" y="6251743"/>
            <a:ext cx="5851602" cy="307777"/>
          </a:xfrm>
          <a:prstGeom prst="rect">
            <a:avLst/>
          </a:prstGeom>
          <a:noFill/>
        </p:spPr>
        <p:txBody>
          <a:bodyPr wrap="none" rtlCol="0">
            <a:spAutoFit/>
          </a:bodyPr>
          <a:lstStyle/>
          <a:p>
            <a:r>
              <a:rPr lang="en-US" sz="1400" dirty="0" smtClean="0"/>
              <a:t>For more information:  HPLC Primer:  Part number 715001531</a:t>
            </a:r>
          </a:p>
        </p:txBody>
      </p:sp>
    </p:spTree>
  </p:cSld>
  <p:clrMapOvr>
    <a:masterClrMapping/>
  </p:clrMapOvr>
  <p:transition/>
  <p:timing>
    <p:tnLst>
      <p:par>
        <p:cTn id="1" dur="indefinite" restart="never" nodeType="tmRoot"/>
      </p:par>
    </p:tn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p:cNvSpPr>
            <a:spLocks noGrp="1"/>
          </p:cNvSpPr>
          <p:nvPr>
            <p:ph idx="1"/>
          </p:nvPr>
        </p:nvSpPr>
        <p:spPr/>
        <p:txBody>
          <a:bodyPr/>
          <a:lstStyle/>
          <a:p>
            <a:r>
              <a:rPr lang="en-US" b="1" dirty="0" smtClean="0">
                <a:solidFill>
                  <a:srgbClr val="0000FF"/>
                </a:solidFill>
              </a:rPr>
              <a:t>HPLC</a:t>
            </a:r>
            <a:r>
              <a:rPr lang="en-US" dirty="0" smtClean="0"/>
              <a:t>: </a:t>
            </a:r>
          </a:p>
          <a:p>
            <a:pPr lvl="1"/>
            <a:r>
              <a:rPr lang="en-US" dirty="0" smtClean="0"/>
              <a:t>Term coined by Professor </a:t>
            </a:r>
            <a:r>
              <a:rPr lang="en-US" dirty="0" err="1" smtClean="0"/>
              <a:t>Csaba</a:t>
            </a:r>
            <a:r>
              <a:rPr lang="en-US" dirty="0" smtClean="0"/>
              <a:t> </a:t>
            </a:r>
            <a:r>
              <a:rPr lang="en-US" dirty="0" err="1" smtClean="0"/>
              <a:t>Horváth</a:t>
            </a:r>
            <a:r>
              <a:rPr lang="en-US" dirty="0" smtClean="0"/>
              <a:t> in 1970. </a:t>
            </a:r>
          </a:p>
          <a:p>
            <a:pPr lvl="1"/>
            <a:r>
              <a:rPr lang="en-US" dirty="0" smtClean="0"/>
              <a:t>Originally High Pressure Liquid Chromatography (500 psi) using a pump.</a:t>
            </a:r>
          </a:p>
          <a:p>
            <a:r>
              <a:rPr lang="en-US" dirty="0" smtClean="0"/>
              <a:t>High Performance Liquid Chromatography in 1972:  6000 psi</a:t>
            </a:r>
          </a:p>
          <a:p>
            <a:r>
              <a:rPr lang="en-US" dirty="0" smtClean="0"/>
              <a:t>Automation</a:t>
            </a:r>
          </a:p>
          <a:p>
            <a:pPr lvl="1"/>
            <a:r>
              <a:rPr lang="en-US" sz="1600" dirty="0" smtClean="0"/>
              <a:t>Solvent delivery</a:t>
            </a:r>
          </a:p>
          <a:p>
            <a:pPr lvl="1"/>
            <a:r>
              <a:rPr lang="en-US" sz="1600" dirty="0" smtClean="0"/>
              <a:t>Injector, Autosampler</a:t>
            </a:r>
          </a:p>
          <a:p>
            <a:pPr lvl="1"/>
            <a:r>
              <a:rPr lang="en-US" sz="1600" dirty="0" smtClean="0"/>
              <a:t>Column</a:t>
            </a:r>
          </a:p>
          <a:p>
            <a:pPr lvl="1"/>
            <a:r>
              <a:rPr lang="en-US" sz="1600" dirty="0" smtClean="0"/>
              <a:t>Detector</a:t>
            </a:r>
          </a:p>
          <a:p>
            <a:pPr lvl="1"/>
            <a:r>
              <a:rPr lang="en-US" sz="1600" dirty="0" smtClean="0"/>
              <a:t>Data System</a:t>
            </a:r>
            <a:endParaRPr lang="en-US" dirty="0"/>
          </a:p>
        </p:txBody>
      </p:sp>
      <p:sp>
        <p:nvSpPr>
          <p:cNvPr id="3" name="Title 2"/>
          <p:cNvSpPr>
            <a:spLocks noGrp="1"/>
          </p:cNvSpPr>
          <p:nvPr>
            <p:ph type="title"/>
          </p:nvPr>
        </p:nvSpPr>
        <p:spPr/>
        <p:txBody>
          <a:bodyPr/>
          <a:lstStyle/>
          <a:p>
            <a:r>
              <a:rPr lang="en-US" dirty="0" smtClean="0"/>
              <a:t>HPLC - High Performance Liquid Chromatography</a:t>
            </a:r>
            <a:endParaRPr lang="en-US" dirty="0"/>
          </a:p>
        </p:txBody>
      </p:sp>
      <p:pic>
        <p:nvPicPr>
          <p:cNvPr id="4" name="Picture 1"/>
          <p:cNvPicPr>
            <a:picLocks noChangeAspect="1" noChangeArrowheads="1"/>
          </p:cNvPicPr>
          <p:nvPr/>
        </p:nvPicPr>
        <p:blipFill>
          <a:blip r:embed="rId3" cstate="print"/>
          <a:srcRect/>
          <a:stretch>
            <a:fillRect/>
          </a:stretch>
        </p:blipFill>
        <p:spPr bwMode="auto">
          <a:xfrm>
            <a:off x="3247039" y="3371393"/>
            <a:ext cx="5265656" cy="2937957"/>
          </a:xfrm>
          <a:prstGeom prst="rect">
            <a:avLst/>
          </a:prstGeom>
          <a:noFill/>
          <a:ln w="9525">
            <a:noFill/>
            <a:miter lim="800000"/>
            <a:headEnd/>
            <a:tailEnd/>
          </a:ln>
        </p:spPr>
      </p:pic>
      <p:sp>
        <p:nvSpPr>
          <p:cNvPr id="5" name="Action Button: Beginning 4">
            <a:hlinkClick r:id="rId4" action="ppaction://hlinksldjump" highlightClick="1"/>
          </p:cNvPr>
          <p:cNvSpPr/>
          <p:nvPr/>
        </p:nvSpPr>
        <p:spPr bwMode="auto">
          <a:xfrm>
            <a:off x="8719704" y="6424564"/>
            <a:ext cx="235917" cy="293525"/>
          </a:xfrm>
          <a:prstGeom prst="actionButtonBeginning">
            <a:avLst/>
          </a:prstGeom>
          <a:solidFill>
            <a:srgbClr val="3374D4"/>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US" sz="1600" b="0" i="0" u="none" strike="noStrike" cap="none" normalizeH="0" baseline="0" smtClean="0">
              <a:ln>
                <a:noFill/>
              </a:ln>
              <a:solidFill>
                <a:schemeClr val="tx1"/>
              </a:solidFill>
              <a:effectLst/>
              <a:latin typeface="Verdana" pitchFamily="34" charset="0"/>
            </a:endParaRPr>
          </a:p>
        </p:txBody>
      </p:sp>
    </p:spTree>
  </p:cSld>
  <p:clrMapOvr>
    <a:masterClrMapping/>
  </p:clrMapOvr>
  <p:transition/>
  <p:timing>
    <p:tnLst>
      <p:par>
        <p:cTn id="1" dur="indefinite" restart="never" nodeType="tmRoot"/>
      </p:par>
    </p:tn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41766" y="102488"/>
            <a:ext cx="8693151" cy="749327"/>
          </a:xfrm>
        </p:spPr>
        <p:txBody>
          <a:bodyPr/>
          <a:lstStyle/>
          <a:p>
            <a:r>
              <a:rPr lang="en-US" dirty="0" smtClean="0"/>
              <a:t>Ultra Performance Liquid Chromatography</a:t>
            </a:r>
            <a:endParaRPr lang="en-US" dirty="0"/>
          </a:p>
        </p:txBody>
      </p:sp>
      <p:sp>
        <p:nvSpPr>
          <p:cNvPr id="3" name="Content Placeholder 2"/>
          <p:cNvSpPr>
            <a:spLocks noGrp="1"/>
          </p:cNvSpPr>
          <p:nvPr>
            <p:ph idx="1"/>
          </p:nvPr>
        </p:nvSpPr>
        <p:spPr>
          <a:xfrm>
            <a:off x="130628" y="997526"/>
            <a:ext cx="8819504" cy="5343673"/>
          </a:xfrm>
        </p:spPr>
        <p:txBody>
          <a:bodyPr>
            <a:normAutofit/>
          </a:bodyPr>
          <a:lstStyle/>
          <a:p>
            <a:r>
              <a:rPr lang="en-US" b="1" dirty="0" smtClean="0">
                <a:solidFill>
                  <a:srgbClr val="0000FF"/>
                </a:solidFill>
              </a:rPr>
              <a:t>UPLC</a:t>
            </a:r>
            <a:r>
              <a:rPr lang="en-US" dirty="0" smtClean="0"/>
              <a:t>:  Ultra Performance Liquid Chromatography (2004)</a:t>
            </a:r>
          </a:p>
          <a:p>
            <a:pPr lvl="1"/>
            <a:r>
              <a:rPr lang="en-US" dirty="0" smtClean="0"/>
              <a:t>Performance improvements due to advances in</a:t>
            </a:r>
          </a:p>
          <a:p>
            <a:pPr lvl="2"/>
            <a:r>
              <a:rPr lang="en-US" dirty="0" smtClean="0"/>
              <a:t>Columns</a:t>
            </a:r>
          </a:p>
          <a:p>
            <a:pPr lvl="2"/>
            <a:r>
              <a:rPr lang="en-US" dirty="0" smtClean="0"/>
              <a:t>Instrumentation</a:t>
            </a:r>
          </a:p>
          <a:p>
            <a:r>
              <a:rPr lang="en-US" dirty="0" smtClean="0"/>
              <a:t>Improvements in chromatography</a:t>
            </a:r>
          </a:p>
          <a:p>
            <a:pPr lvl="1"/>
            <a:r>
              <a:rPr lang="en-US" dirty="0" smtClean="0"/>
              <a:t>Increased peak resolution</a:t>
            </a:r>
          </a:p>
          <a:p>
            <a:pPr lvl="1"/>
            <a:r>
              <a:rPr lang="en-US" dirty="0" smtClean="0"/>
              <a:t>Increased sensitivity</a:t>
            </a:r>
          </a:p>
          <a:p>
            <a:pPr lvl="1"/>
            <a:r>
              <a:rPr lang="en-US" dirty="0" smtClean="0"/>
              <a:t>Increased speed of analysis and sample throughput</a:t>
            </a:r>
          </a:p>
        </p:txBody>
      </p:sp>
      <p:pic>
        <p:nvPicPr>
          <p:cNvPr id="4" name="Picture 7" descr="WHOLE SYSTEM"/>
          <p:cNvPicPr>
            <a:picLocks noChangeAspect="1" noChangeArrowheads="1"/>
          </p:cNvPicPr>
          <p:nvPr/>
        </p:nvPicPr>
        <p:blipFill>
          <a:blip r:embed="rId3" cstate="print"/>
          <a:srcRect/>
          <a:stretch>
            <a:fillRect/>
          </a:stretch>
        </p:blipFill>
        <p:spPr bwMode="auto">
          <a:xfrm>
            <a:off x="3707895" y="4062677"/>
            <a:ext cx="2374964" cy="2477101"/>
          </a:xfrm>
          <a:prstGeom prst="rect">
            <a:avLst/>
          </a:prstGeom>
          <a:noFill/>
        </p:spPr>
      </p:pic>
    </p:spTree>
  </p:cSld>
  <p:clrMapOvr>
    <a:masterClrMapping/>
  </p:clrMapOvr>
  <p:transition/>
  <p:timing>
    <p:tnLst>
      <p:par>
        <p:cTn id="1" dur="indefinite" restart="never" nodeType="tmRoot"/>
      </p:par>
    </p:tn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Content Placeholder 8"/>
          <p:cNvSpPr>
            <a:spLocks noGrp="1"/>
          </p:cNvSpPr>
          <p:nvPr>
            <p:ph idx="1"/>
          </p:nvPr>
        </p:nvSpPr>
        <p:spPr/>
        <p:txBody>
          <a:bodyPr/>
          <a:lstStyle/>
          <a:p>
            <a:r>
              <a:rPr lang="en-US" dirty="0" smtClean="0"/>
              <a:t>There are a number of different modes of liquid chromatography.  The chemistry of the column and the mobile phase will be different.</a:t>
            </a:r>
          </a:p>
          <a:p>
            <a:r>
              <a:rPr lang="en-US" dirty="0" smtClean="0"/>
              <a:t>Some different LC separation modes</a:t>
            </a:r>
          </a:p>
          <a:p>
            <a:pPr lvl="1"/>
            <a:r>
              <a:rPr lang="en-US" dirty="0" smtClean="0"/>
              <a:t>Normal phase chromatography</a:t>
            </a:r>
          </a:p>
          <a:p>
            <a:pPr lvl="1"/>
            <a:r>
              <a:rPr lang="en-US" dirty="0" smtClean="0"/>
              <a:t>Reversed phase chromatography (RP) </a:t>
            </a:r>
          </a:p>
          <a:p>
            <a:pPr lvl="1"/>
            <a:r>
              <a:rPr lang="en-US" dirty="0" smtClean="0"/>
              <a:t>Hydrophilic interaction chromatography (HILIC)</a:t>
            </a:r>
          </a:p>
          <a:p>
            <a:pPr lvl="1"/>
            <a:r>
              <a:rPr lang="en-US" dirty="0" smtClean="0"/>
              <a:t>Size exclusion (SEC) &amp; gel permeation chromatography (GPC)</a:t>
            </a:r>
          </a:p>
          <a:p>
            <a:pPr lvl="1"/>
            <a:r>
              <a:rPr lang="en-US" dirty="0" smtClean="0"/>
              <a:t>Ion exchange chromatography (IEC or IC)</a:t>
            </a:r>
          </a:p>
          <a:p>
            <a:pPr lvl="1"/>
            <a:r>
              <a:rPr lang="en-US" dirty="0" smtClean="0"/>
              <a:t>Affinity chromatography</a:t>
            </a:r>
          </a:p>
          <a:p>
            <a:pPr lvl="1"/>
            <a:r>
              <a:rPr lang="en-US" dirty="0" smtClean="0"/>
              <a:t>Chiral chromatography</a:t>
            </a:r>
          </a:p>
          <a:p>
            <a:endParaRPr lang="en-US" dirty="0"/>
          </a:p>
        </p:txBody>
      </p:sp>
      <p:sp>
        <p:nvSpPr>
          <p:cNvPr id="4" name="Title 3"/>
          <p:cNvSpPr>
            <a:spLocks noGrp="1"/>
          </p:cNvSpPr>
          <p:nvPr>
            <p:ph type="title"/>
          </p:nvPr>
        </p:nvSpPr>
        <p:spPr/>
        <p:txBody>
          <a:bodyPr/>
          <a:lstStyle/>
          <a:p>
            <a:r>
              <a:rPr lang="en-US" dirty="0" smtClean="0"/>
              <a:t>Liquid Chromatography (LC)</a:t>
            </a:r>
            <a:r>
              <a:rPr lang="en-US" dirty="0"/>
              <a:t/>
            </a:r>
            <a:br>
              <a:rPr lang="en-US" dirty="0"/>
            </a:br>
            <a:r>
              <a:rPr lang="en-US" dirty="0" smtClean="0"/>
              <a:t>Separations Modes</a:t>
            </a:r>
            <a:endParaRPr lang="en-US" dirty="0"/>
          </a:p>
        </p:txBody>
      </p:sp>
      <p:sp>
        <p:nvSpPr>
          <p:cNvPr id="5" name="Action Button: Beginning 4">
            <a:hlinkClick r:id="rId3" action="ppaction://hlinksldjump" highlightClick="1"/>
          </p:cNvPr>
          <p:cNvSpPr/>
          <p:nvPr/>
        </p:nvSpPr>
        <p:spPr bwMode="auto">
          <a:xfrm>
            <a:off x="8719704" y="6424564"/>
            <a:ext cx="235917" cy="293525"/>
          </a:xfrm>
          <a:prstGeom prst="actionButtonBeginning">
            <a:avLst/>
          </a:prstGeom>
          <a:solidFill>
            <a:srgbClr val="3374D4"/>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US" sz="1600" b="0" i="0" u="none" strike="noStrike" cap="none" normalizeH="0" baseline="0" smtClean="0">
              <a:ln>
                <a:noFill/>
              </a:ln>
              <a:solidFill>
                <a:schemeClr val="tx1"/>
              </a:solidFill>
              <a:effectLst/>
              <a:latin typeface="Verdana" pitchFamily="34" charset="0"/>
            </a:endParaRPr>
          </a:p>
        </p:txBody>
      </p:sp>
    </p:spTree>
  </p:cSld>
  <p:clrMapOvr>
    <a:masterClrMapping/>
  </p:clrMapOvr>
  <p:transition/>
  <p:timing>
    <p:tnLst>
      <p:par>
        <p:cTn id="1" dur="indefinite" restart="never" nodeType="tmRoot"/>
      </p:par>
    </p:tn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Terminology – Chemical Properties </a:t>
            </a:r>
            <a:endParaRPr lang="en-US" dirty="0"/>
          </a:p>
        </p:txBody>
      </p:sp>
      <p:sp>
        <p:nvSpPr>
          <p:cNvPr id="3" name="Content Placeholder 2"/>
          <p:cNvSpPr>
            <a:spLocks noGrp="1"/>
          </p:cNvSpPr>
          <p:nvPr>
            <p:ph idx="1"/>
          </p:nvPr>
        </p:nvSpPr>
        <p:spPr/>
        <p:txBody>
          <a:bodyPr>
            <a:normAutofit lnSpcReduction="10000"/>
          </a:bodyPr>
          <a:lstStyle/>
          <a:p>
            <a:r>
              <a:rPr lang="en-US" dirty="0" smtClean="0">
                <a:solidFill>
                  <a:srgbClr val="0000FF"/>
                </a:solidFill>
              </a:rPr>
              <a:t>Selectivity</a:t>
            </a:r>
          </a:p>
          <a:p>
            <a:pPr lvl="1"/>
            <a:r>
              <a:rPr lang="en-US" dirty="0" smtClean="0"/>
              <a:t>The ability of a packing material to separate one compound from another and create the elution order of the peaks.</a:t>
            </a:r>
          </a:p>
          <a:p>
            <a:r>
              <a:rPr lang="en-US" dirty="0" smtClean="0">
                <a:solidFill>
                  <a:srgbClr val="0000FF"/>
                </a:solidFill>
              </a:rPr>
              <a:t>Resolution of peaks</a:t>
            </a:r>
          </a:p>
          <a:p>
            <a:pPr lvl="1"/>
            <a:r>
              <a:rPr lang="en-US" dirty="0" smtClean="0"/>
              <a:t>Amount of separation between peaks</a:t>
            </a:r>
          </a:p>
          <a:p>
            <a:r>
              <a:rPr lang="en-US" dirty="0" smtClean="0">
                <a:solidFill>
                  <a:srgbClr val="0000FF"/>
                </a:solidFill>
              </a:rPr>
              <a:t>Hydrophobic</a:t>
            </a:r>
          </a:p>
          <a:p>
            <a:pPr lvl="1"/>
            <a:r>
              <a:rPr lang="en-US" dirty="0" smtClean="0"/>
              <a:t>Phobia for water: dislikes water</a:t>
            </a:r>
          </a:p>
          <a:p>
            <a:pPr lvl="1"/>
            <a:r>
              <a:rPr lang="en-US" dirty="0" smtClean="0"/>
              <a:t>Non-polar</a:t>
            </a:r>
          </a:p>
          <a:p>
            <a:pPr lvl="1"/>
            <a:r>
              <a:rPr lang="en-US" dirty="0" smtClean="0"/>
              <a:t>Examples:  Oil, fatty acids, steroids</a:t>
            </a:r>
          </a:p>
          <a:p>
            <a:r>
              <a:rPr lang="en-US" dirty="0" smtClean="0">
                <a:solidFill>
                  <a:srgbClr val="0000FF"/>
                </a:solidFill>
              </a:rPr>
              <a:t>Hydrophilic</a:t>
            </a:r>
          </a:p>
          <a:p>
            <a:pPr lvl="1"/>
            <a:r>
              <a:rPr lang="en-US" dirty="0" smtClean="0"/>
              <a:t>Friend of water: likes water</a:t>
            </a:r>
          </a:p>
          <a:p>
            <a:pPr lvl="1"/>
            <a:r>
              <a:rPr lang="en-US" dirty="0" smtClean="0"/>
              <a:t>Polar</a:t>
            </a:r>
          </a:p>
          <a:p>
            <a:pPr lvl="1"/>
            <a:r>
              <a:rPr lang="en-US" dirty="0" smtClean="0"/>
              <a:t>Examples:  </a:t>
            </a:r>
          </a:p>
          <a:p>
            <a:pPr lvl="2"/>
            <a:r>
              <a:rPr lang="en-US" dirty="0" smtClean="0"/>
              <a:t>Low molecular weight acids, DNA, ionic compounds </a:t>
            </a:r>
          </a:p>
          <a:p>
            <a:pPr lvl="2"/>
            <a:r>
              <a:rPr lang="en-US" dirty="0" smtClean="0"/>
              <a:t>Compounds which have </a:t>
            </a:r>
            <a:r>
              <a:rPr lang="en-US" b="1" dirty="0" smtClean="0"/>
              <a:t>+</a:t>
            </a:r>
            <a:r>
              <a:rPr lang="en-US" dirty="0" smtClean="0"/>
              <a:t> or </a:t>
            </a:r>
            <a:r>
              <a:rPr lang="en-US" b="1" dirty="0" smtClean="0"/>
              <a:t>–</a:t>
            </a:r>
            <a:r>
              <a:rPr lang="en-US" dirty="0" smtClean="0"/>
              <a:t> charge(s)</a:t>
            </a:r>
          </a:p>
        </p:txBody>
      </p:sp>
    </p:spTree>
  </p:cSld>
  <p:clrMapOvr>
    <a:masterClrMapping/>
  </p:clrMapOvr>
  <p:transition/>
  <p:timing>
    <p:tnLst>
      <p:par>
        <p:cTn id="1" dur="indefinite" restart="never" nodeType="tmRoot"/>
      </p:par>
    </p:tn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41766" y="29751"/>
            <a:ext cx="8808366" cy="749327"/>
          </a:xfrm>
        </p:spPr>
        <p:txBody>
          <a:bodyPr/>
          <a:lstStyle/>
          <a:p>
            <a:r>
              <a:rPr lang="en-US" dirty="0" smtClean="0"/>
              <a:t>Normal Phase &amp; Reversed Phase Chromatography</a:t>
            </a:r>
            <a:endParaRPr lang="en-US" dirty="0"/>
          </a:p>
        </p:txBody>
      </p:sp>
      <p:sp>
        <p:nvSpPr>
          <p:cNvPr id="3" name="Content Placeholder 2"/>
          <p:cNvSpPr>
            <a:spLocks noGrp="1"/>
          </p:cNvSpPr>
          <p:nvPr>
            <p:ph idx="1"/>
          </p:nvPr>
        </p:nvSpPr>
        <p:spPr/>
        <p:txBody>
          <a:bodyPr/>
          <a:lstStyle/>
          <a:p>
            <a:r>
              <a:rPr lang="en-US" dirty="0" smtClean="0"/>
              <a:t>Analytes are polar or non-polar depending on their molecular structure.</a:t>
            </a:r>
          </a:p>
          <a:p>
            <a:r>
              <a:rPr lang="en-US" dirty="0" smtClean="0"/>
              <a:t>Separation mechanism:  </a:t>
            </a:r>
          </a:p>
          <a:p>
            <a:pPr lvl="1"/>
            <a:r>
              <a:rPr lang="en-US" dirty="0" smtClean="0"/>
              <a:t>Analytes bind to the stationary phase and are removed in the order of their solubility in the solvent of the mobile phase</a:t>
            </a:r>
          </a:p>
          <a:p>
            <a:pPr lvl="1"/>
            <a:r>
              <a:rPr lang="en-US" dirty="0" smtClean="0"/>
              <a:t>Analytes that are more like the mobile phase elute more quickly.</a:t>
            </a:r>
          </a:p>
          <a:p>
            <a:endParaRPr lang="en-US" dirty="0" smtClean="0"/>
          </a:p>
        </p:txBody>
      </p:sp>
      <p:pic>
        <p:nvPicPr>
          <p:cNvPr id="5" name="Picture 4" descr="Image1.jpg"/>
          <p:cNvPicPr>
            <a:picLocks noChangeAspect="1"/>
          </p:cNvPicPr>
          <p:nvPr/>
        </p:nvPicPr>
        <p:blipFill>
          <a:blip r:embed="rId3" cstate="print">
            <a:lum contrast="40000"/>
          </a:blip>
          <a:stretch>
            <a:fillRect/>
          </a:stretch>
        </p:blipFill>
        <p:spPr>
          <a:xfrm rot="10800000" flipH="1" flipV="1">
            <a:off x="349091" y="3595255"/>
            <a:ext cx="8486040" cy="2195631"/>
          </a:xfrm>
          <a:prstGeom prst="rect">
            <a:avLst/>
          </a:prstGeom>
          <a:ln>
            <a:noFill/>
          </a:ln>
          <a:effectLst>
            <a:outerShdw blurRad="190500" algn="tl" rotWithShape="0">
              <a:srgbClr val="000000">
                <a:alpha val="70000"/>
              </a:srgbClr>
            </a:outerShdw>
          </a:effectLst>
        </p:spPr>
      </p:pic>
      <p:sp>
        <p:nvSpPr>
          <p:cNvPr id="7" name="Rectangle 6"/>
          <p:cNvSpPr/>
          <p:nvPr/>
        </p:nvSpPr>
        <p:spPr>
          <a:xfrm>
            <a:off x="481903" y="6251743"/>
            <a:ext cx="7028054" cy="307777"/>
          </a:xfrm>
          <a:prstGeom prst="rect">
            <a:avLst/>
          </a:prstGeom>
        </p:spPr>
        <p:txBody>
          <a:bodyPr wrap="square">
            <a:spAutoFit/>
          </a:bodyPr>
          <a:lstStyle/>
          <a:p>
            <a:r>
              <a:rPr lang="en-US" sz="1400" dirty="0" smtClean="0"/>
              <a:t>For more information:  HPLC Primer:  Part number 715001531</a:t>
            </a:r>
          </a:p>
        </p:txBody>
      </p:sp>
    </p:spTree>
  </p:cSld>
  <p:clrMapOvr>
    <a:masterClrMapping/>
  </p:clrMapOvr>
  <p:transition/>
  <p:timing>
    <p:tnLst>
      <p:par>
        <p:cTn id="1" dur="indefinite" restart="never" nodeType="tmRoot"/>
      </p:par>
    </p:tn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Normal Phase Chromatography</a:t>
            </a:r>
            <a:endParaRPr lang="en-US" dirty="0"/>
          </a:p>
        </p:txBody>
      </p:sp>
      <p:sp>
        <p:nvSpPr>
          <p:cNvPr id="4" name="Content Placeholder 3"/>
          <p:cNvSpPr>
            <a:spLocks noGrp="1"/>
          </p:cNvSpPr>
          <p:nvPr>
            <p:ph idx="1"/>
          </p:nvPr>
        </p:nvSpPr>
        <p:spPr>
          <a:xfrm>
            <a:off x="324496" y="1009506"/>
            <a:ext cx="8510422" cy="5331693"/>
          </a:xfrm>
        </p:spPr>
        <p:txBody>
          <a:bodyPr>
            <a:normAutofit/>
          </a:bodyPr>
          <a:lstStyle/>
          <a:p>
            <a:r>
              <a:rPr lang="en-US" dirty="0" smtClean="0"/>
              <a:t>The original mode of liquid chromatography.</a:t>
            </a:r>
          </a:p>
          <a:p>
            <a:r>
              <a:rPr lang="en-US" dirty="0" smtClean="0">
                <a:solidFill>
                  <a:srgbClr val="0000FF"/>
                </a:solidFill>
              </a:rPr>
              <a:t>Samples:</a:t>
            </a:r>
            <a:r>
              <a:rPr lang="en-US" dirty="0" smtClean="0"/>
              <a:t> </a:t>
            </a:r>
          </a:p>
          <a:p>
            <a:pPr lvl="1"/>
            <a:r>
              <a:rPr lang="en-US" dirty="0" smtClean="0"/>
              <a:t>Dissolve in primarily organic solvents</a:t>
            </a:r>
          </a:p>
          <a:p>
            <a:pPr lvl="2"/>
            <a:r>
              <a:rPr lang="en-US" dirty="0" smtClean="0"/>
              <a:t>Non-polar compounds, e.g. Petroleum products</a:t>
            </a:r>
          </a:p>
          <a:p>
            <a:r>
              <a:rPr lang="en-US" dirty="0" smtClean="0">
                <a:solidFill>
                  <a:srgbClr val="0000FF"/>
                </a:solidFill>
              </a:rPr>
              <a:t>Stationary phase</a:t>
            </a:r>
            <a:r>
              <a:rPr lang="en-US" dirty="0" smtClean="0"/>
              <a:t>:  Polar, hydrophilic material, e.g. silica</a:t>
            </a:r>
          </a:p>
          <a:p>
            <a:r>
              <a:rPr lang="en-US" dirty="0" smtClean="0">
                <a:solidFill>
                  <a:srgbClr val="0000FF"/>
                </a:solidFill>
              </a:rPr>
              <a:t>Mobile phases</a:t>
            </a:r>
            <a:r>
              <a:rPr lang="en-US" dirty="0" smtClean="0"/>
              <a:t>:  Solvents + additives</a:t>
            </a:r>
          </a:p>
          <a:p>
            <a:pPr lvl="1"/>
            <a:r>
              <a:rPr lang="en-US" dirty="0" smtClean="0"/>
              <a:t>Organic solvents (e.g. hexane, heptane, methylene chloride)</a:t>
            </a:r>
          </a:p>
          <a:p>
            <a:pPr lvl="2"/>
            <a:r>
              <a:rPr lang="en-US" dirty="0" smtClean="0"/>
              <a:t>Organic solvent is the “weak” solvent</a:t>
            </a:r>
          </a:p>
          <a:p>
            <a:pPr lvl="1"/>
            <a:r>
              <a:rPr lang="en-US" dirty="0" smtClean="0"/>
              <a:t>Polar solvent (e.g. methanol, isopropanol)</a:t>
            </a:r>
          </a:p>
          <a:p>
            <a:pPr lvl="2"/>
            <a:r>
              <a:rPr lang="en-US" dirty="0" smtClean="0"/>
              <a:t>Polar solvent is the “strong” solvent</a:t>
            </a:r>
          </a:p>
          <a:p>
            <a:pPr>
              <a:buNone/>
            </a:pPr>
            <a:endParaRPr lang="en-US" dirty="0" smtClean="0"/>
          </a:p>
        </p:txBody>
      </p:sp>
    </p:spTree>
  </p:cSld>
  <p:clrMapOvr>
    <a:masterClrMapping/>
  </p:clrMapOvr>
  <p:transition/>
  <p:timing>
    <p:tnLst>
      <p:par>
        <p:cTn id="1" dur="indefinite" restart="never" nodeType="tmRoot"/>
      </p:par>
    </p:tn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Reversed Phase Chromatography</a:t>
            </a:r>
            <a:endParaRPr lang="en-US" dirty="0"/>
          </a:p>
        </p:txBody>
      </p:sp>
      <p:sp>
        <p:nvSpPr>
          <p:cNvPr id="4" name="Content Placeholder 3"/>
          <p:cNvSpPr>
            <a:spLocks noGrp="1"/>
          </p:cNvSpPr>
          <p:nvPr>
            <p:ph idx="1"/>
          </p:nvPr>
        </p:nvSpPr>
        <p:spPr/>
        <p:txBody>
          <a:bodyPr>
            <a:normAutofit/>
          </a:bodyPr>
          <a:lstStyle/>
          <a:p>
            <a:r>
              <a:rPr lang="en-US" dirty="0" smtClean="0"/>
              <a:t>Most commonly used mode of liquid chromatography (~90%) and will be discussed in detail later</a:t>
            </a:r>
          </a:p>
          <a:p>
            <a:pPr lvl="1"/>
            <a:r>
              <a:rPr lang="en-US" dirty="0" smtClean="0"/>
              <a:t>Call Reversed Phase because it is the opposite of Normal Phase</a:t>
            </a:r>
          </a:p>
          <a:p>
            <a:r>
              <a:rPr lang="en-US" dirty="0" smtClean="0">
                <a:solidFill>
                  <a:srgbClr val="0000FF"/>
                </a:solidFill>
              </a:rPr>
              <a:t>Samples:</a:t>
            </a:r>
            <a:r>
              <a:rPr lang="en-US" dirty="0" smtClean="0"/>
              <a:t> </a:t>
            </a:r>
          </a:p>
          <a:p>
            <a:pPr lvl="1"/>
            <a:r>
              <a:rPr lang="en-US" dirty="0" smtClean="0"/>
              <a:t>Dissolve in primarily aqueous (water) solutions</a:t>
            </a:r>
          </a:p>
          <a:p>
            <a:pPr lvl="1"/>
            <a:r>
              <a:rPr lang="en-US" dirty="0" smtClean="0"/>
              <a:t>Bind to hydrophobic stationary phase</a:t>
            </a:r>
          </a:p>
          <a:p>
            <a:pPr lvl="1"/>
            <a:r>
              <a:rPr lang="en-US" dirty="0" smtClean="0"/>
              <a:t>Analytes</a:t>
            </a:r>
          </a:p>
          <a:p>
            <a:pPr lvl="2"/>
            <a:r>
              <a:rPr lang="en-US" dirty="0" smtClean="0"/>
              <a:t>Low molecular weight compounds:  e.g. drugs, pesticides, additives, pollutants</a:t>
            </a:r>
          </a:p>
          <a:p>
            <a:pPr lvl="2"/>
            <a:r>
              <a:rPr lang="en-US" dirty="0" smtClean="0"/>
              <a:t>Macromolecules:  e.g. proteins, peptides, DNA</a:t>
            </a:r>
          </a:p>
          <a:p>
            <a:pPr lvl="2"/>
            <a:endParaRPr lang="en-US" sz="1600" dirty="0" smtClean="0"/>
          </a:p>
        </p:txBody>
      </p:sp>
    </p:spTree>
  </p:cSld>
  <p:clrMapOvr>
    <a:masterClrMapping/>
  </p:clrMapOvr>
  <p:transition/>
  <p:timing>
    <p:tnLst>
      <p:par>
        <p:cTn id="1" dur="indefinite" restart="never" nodeType="tmRoot"/>
      </p:par>
    </p:tn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Reversed Phase Chromatography</a:t>
            </a:r>
            <a:endParaRPr lang="en-US" dirty="0"/>
          </a:p>
        </p:txBody>
      </p:sp>
      <p:sp>
        <p:nvSpPr>
          <p:cNvPr id="4" name="Content Placeholder 3"/>
          <p:cNvSpPr>
            <a:spLocks noGrp="1"/>
          </p:cNvSpPr>
          <p:nvPr>
            <p:ph idx="1"/>
          </p:nvPr>
        </p:nvSpPr>
        <p:spPr/>
        <p:txBody>
          <a:bodyPr>
            <a:normAutofit/>
          </a:bodyPr>
          <a:lstStyle/>
          <a:p>
            <a:r>
              <a:rPr lang="en-US" dirty="0" smtClean="0">
                <a:solidFill>
                  <a:srgbClr val="0000FF"/>
                </a:solidFill>
              </a:rPr>
              <a:t>Stationary phase</a:t>
            </a:r>
            <a:r>
              <a:rPr lang="en-US" dirty="0" smtClean="0"/>
              <a:t>:  Non-polar, hydrophobic material, e.g. C18</a:t>
            </a:r>
          </a:p>
          <a:p>
            <a:r>
              <a:rPr lang="en-US" dirty="0" smtClean="0">
                <a:solidFill>
                  <a:srgbClr val="0000FF"/>
                </a:solidFill>
              </a:rPr>
              <a:t>Mobile phases</a:t>
            </a:r>
            <a:r>
              <a:rPr lang="en-US" dirty="0" smtClean="0"/>
              <a:t>:  Solvents + additives</a:t>
            </a:r>
          </a:p>
          <a:p>
            <a:pPr lvl="1"/>
            <a:r>
              <a:rPr lang="en-US" dirty="0" smtClean="0"/>
              <a:t>Water </a:t>
            </a:r>
          </a:p>
          <a:p>
            <a:pPr lvl="2"/>
            <a:r>
              <a:rPr lang="en-US" dirty="0" smtClean="0"/>
              <a:t>Water is the “weak” solvent</a:t>
            </a:r>
          </a:p>
          <a:p>
            <a:pPr lvl="1"/>
            <a:r>
              <a:rPr lang="en-US" dirty="0" smtClean="0"/>
              <a:t>Organic solvents: methanol, acetonitrile</a:t>
            </a:r>
          </a:p>
          <a:p>
            <a:pPr lvl="2"/>
            <a:r>
              <a:rPr lang="en-US" dirty="0" smtClean="0"/>
              <a:t>Organic solvent is the “strong” solvent</a:t>
            </a:r>
          </a:p>
          <a:p>
            <a:pPr lvl="2"/>
            <a:endParaRPr lang="en-US" sz="1600" dirty="0" smtClean="0"/>
          </a:p>
        </p:txBody>
      </p:sp>
    </p:spTree>
  </p:cSld>
  <p:clrMapOvr>
    <a:masterClrMapping/>
  </p:clrMapOvr>
  <p:transition/>
  <p:timing>
    <p:tnLst>
      <p:par>
        <p:cTn id="1" dur="indefinite" restart="never" nodeType="tmRoot"/>
      </p:par>
    </p:tnLst>
  </p:timing>
</p:sld>
</file>

<file path=ppt/slides/slide27.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Hydrophilic Interaction Chromatography (HILIC)</a:t>
            </a:r>
            <a:endParaRPr lang="en-US" dirty="0"/>
          </a:p>
        </p:txBody>
      </p:sp>
      <p:sp>
        <p:nvSpPr>
          <p:cNvPr id="3" name="Content Placeholder 2"/>
          <p:cNvSpPr>
            <a:spLocks noGrp="1"/>
          </p:cNvSpPr>
          <p:nvPr>
            <p:ph idx="1"/>
          </p:nvPr>
        </p:nvSpPr>
        <p:spPr/>
        <p:txBody>
          <a:bodyPr/>
          <a:lstStyle/>
          <a:p>
            <a:r>
              <a:rPr lang="en-US" dirty="0" smtClean="0"/>
              <a:t>HILIC is complementary to reversed phase chromatography.  It is good for polar compounds which do not retain in reversed phase chromatography. </a:t>
            </a:r>
          </a:p>
          <a:p>
            <a:r>
              <a:rPr lang="en-US" dirty="0" smtClean="0">
                <a:solidFill>
                  <a:srgbClr val="0000FF"/>
                </a:solidFill>
              </a:rPr>
              <a:t>Samples</a:t>
            </a:r>
          </a:p>
          <a:p>
            <a:pPr lvl="1"/>
            <a:r>
              <a:rPr lang="en-US" dirty="0" smtClean="0"/>
              <a:t>Polar compounds and metabolites</a:t>
            </a:r>
          </a:p>
          <a:p>
            <a:pPr lvl="2"/>
            <a:r>
              <a:rPr lang="en-US" dirty="0" smtClean="0"/>
              <a:t>Food industry: Melamine, </a:t>
            </a:r>
            <a:r>
              <a:rPr lang="en-US" dirty="0" err="1" smtClean="0"/>
              <a:t>acrylamide</a:t>
            </a:r>
            <a:r>
              <a:rPr lang="en-US" dirty="0" smtClean="0"/>
              <a:t>, wheat glutens</a:t>
            </a:r>
          </a:p>
          <a:p>
            <a:pPr lvl="2"/>
            <a:r>
              <a:rPr lang="en-US" dirty="0" err="1" smtClean="0"/>
              <a:t>Biopharma</a:t>
            </a:r>
            <a:r>
              <a:rPr lang="en-US" dirty="0" smtClean="0"/>
              <a:t>:  N-</a:t>
            </a:r>
            <a:r>
              <a:rPr lang="en-US" dirty="0" err="1" smtClean="0"/>
              <a:t>glycosylated</a:t>
            </a:r>
            <a:r>
              <a:rPr lang="en-US" dirty="0" smtClean="0"/>
              <a:t> proteins, polar peptides, </a:t>
            </a:r>
            <a:r>
              <a:rPr lang="en-US" dirty="0" err="1" smtClean="0"/>
              <a:t>oligonucleotides</a:t>
            </a:r>
            <a:endParaRPr lang="en-US" dirty="0" smtClean="0"/>
          </a:p>
          <a:p>
            <a:r>
              <a:rPr lang="en-US" dirty="0" smtClean="0">
                <a:solidFill>
                  <a:srgbClr val="0000FF"/>
                </a:solidFill>
              </a:rPr>
              <a:t>Stationary Phase</a:t>
            </a:r>
          </a:p>
          <a:p>
            <a:pPr lvl="1"/>
            <a:r>
              <a:rPr lang="en-US" dirty="0" smtClean="0"/>
              <a:t>Polar material:  silica, cyano, amino, </a:t>
            </a:r>
            <a:r>
              <a:rPr lang="en-US" dirty="0" err="1" smtClean="0"/>
              <a:t>diol</a:t>
            </a:r>
            <a:r>
              <a:rPr lang="en-US" dirty="0" smtClean="0"/>
              <a:t> materials</a:t>
            </a:r>
          </a:p>
          <a:p>
            <a:r>
              <a:rPr lang="en-US" dirty="0" smtClean="0">
                <a:solidFill>
                  <a:srgbClr val="0000FF"/>
                </a:solidFill>
              </a:rPr>
              <a:t>Mobile Phase</a:t>
            </a:r>
          </a:p>
          <a:p>
            <a:pPr lvl="1"/>
            <a:r>
              <a:rPr lang="en-US" dirty="0" smtClean="0"/>
              <a:t>Weak mobile phase is an organic solvent</a:t>
            </a:r>
          </a:p>
          <a:p>
            <a:pPr lvl="1"/>
            <a:r>
              <a:rPr lang="en-US" dirty="0" smtClean="0"/>
              <a:t>Strong mobile phase is an aqueous solvent</a:t>
            </a:r>
          </a:p>
          <a:p>
            <a:pPr lvl="1"/>
            <a:endParaRPr lang="en-US" dirty="0" smtClean="0"/>
          </a:p>
        </p:txBody>
      </p:sp>
      <p:sp>
        <p:nvSpPr>
          <p:cNvPr id="4" name="TextBox 3"/>
          <p:cNvSpPr txBox="1"/>
          <p:nvPr/>
        </p:nvSpPr>
        <p:spPr>
          <a:xfrm>
            <a:off x="523875" y="6257925"/>
            <a:ext cx="4292009" cy="276999"/>
          </a:xfrm>
          <a:prstGeom prst="rect">
            <a:avLst/>
          </a:prstGeom>
          <a:noFill/>
        </p:spPr>
        <p:txBody>
          <a:bodyPr wrap="none" rtlCol="0">
            <a:spAutoFit/>
          </a:bodyPr>
          <a:lstStyle/>
          <a:p>
            <a:r>
              <a:rPr lang="en-US" sz="1200" dirty="0" smtClean="0"/>
              <a:t>Reference:  HILIC Primer:  Part Number 715002531</a:t>
            </a:r>
            <a:endParaRPr lang="en-US" sz="1200" dirty="0"/>
          </a:p>
        </p:txBody>
      </p:sp>
    </p:spTree>
  </p:cSld>
  <p:clrMapOvr>
    <a:masterClrMapping/>
  </p:clrMapOvr>
  <p:transition/>
  <p:timing>
    <p:tnLst>
      <p:par>
        <p:cTn id="1" dur="indefinite" restart="never" nodeType="tmRoot"/>
      </p:par>
    </p:tn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41766" y="202572"/>
            <a:ext cx="8693151" cy="749327"/>
          </a:xfrm>
        </p:spPr>
        <p:txBody>
          <a:bodyPr/>
          <a:lstStyle/>
          <a:p>
            <a:r>
              <a:rPr lang="en-US" dirty="0" smtClean="0"/>
              <a:t>Size Exclusion (SEC), Gel Filtration, &amp;</a:t>
            </a:r>
            <a:br>
              <a:rPr lang="en-US" dirty="0" smtClean="0"/>
            </a:br>
            <a:r>
              <a:rPr lang="en-US" dirty="0" smtClean="0"/>
              <a:t>Gel Permeation (GPC) Chromatography</a:t>
            </a:r>
            <a:endParaRPr lang="en-US" dirty="0"/>
          </a:p>
        </p:txBody>
      </p:sp>
      <p:sp>
        <p:nvSpPr>
          <p:cNvPr id="3" name="Content Placeholder 2"/>
          <p:cNvSpPr>
            <a:spLocks noGrp="1"/>
          </p:cNvSpPr>
          <p:nvPr>
            <p:ph idx="1"/>
          </p:nvPr>
        </p:nvSpPr>
        <p:spPr>
          <a:xfrm>
            <a:off x="130628" y="1150478"/>
            <a:ext cx="8819504" cy="5331693"/>
          </a:xfrm>
        </p:spPr>
        <p:txBody>
          <a:bodyPr/>
          <a:lstStyle/>
          <a:p>
            <a:r>
              <a:rPr lang="en-US" dirty="0" smtClean="0"/>
              <a:t>GPC and SEC are size separations for large molecular weight polymers that give </a:t>
            </a:r>
          </a:p>
          <a:p>
            <a:pPr lvl="1"/>
            <a:r>
              <a:rPr lang="en-US" dirty="0" smtClean="0"/>
              <a:t>Molecular weight distributions (MWD)  </a:t>
            </a:r>
          </a:p>
          <a:p>
            <a:pPr lvl="1"/>
            <a:r>
              <a:rPr lang="en-US" dirty="0" smtClean="0"/>
              <a:t>Estimates of average molecular weight</a:t>
            </a:r>
          </a:p>
          <a:p>
            <a:r>
              <a:rPr lang="en-US" dirty="0" smtClean="0"/>
              <a:t>For plastic polymer there is a correlation between molecular weight distribution (MWD) and physical properties:</a:t>
            </a:r>
          </a:p>
          <a:p>
            <a:pPr lvl="1"/>
            <a:r>
              <a:rPr lang="en-US" sz="1600" dirty="0" smtClean="0"/>
              <a:t>Softness or hardness</a:t>
            </a:r>
          </a:p>
          <a:p>
            <a:pPr lvl="1"/>
            <a:r>
              <a:rPr lang="en-US" sz="1600" dirty="0" smtClean="0"/>
              <a:t>Flexibility</a:t>
            </a:r>
          </a:p>
          <a:p>
            <a:pPr lvl="1"/>
            <a:r>
              <a:rPr lang="en-US" sz="1600" dirty="0" smtClean="0"/>
              <a:t>Melting point </a:t>
            </a:r>
          </a:p>
          <a:p>
            <a:pPr lvl="1"/>
            <a:r>
              <a:rPr lang="en-US" sz="1600" dirty="0" smtClean="0"/>
              <a:t>Fatigue</a:t>
            </a:r>
          </a:p>
          <a:p>
            <a:pPr lvl="1"/>
            <a:r>
              <a:rPr lang="en-US" sz="1600" dirty="0" err="1" smtClean="0"/>
              <a:t>Moldability</a:t>
            </a:r>
            <a:endParaRPr lang="en-US" sz="1600" dirty="0" smtClean="0"/>
          </a:p>
          <a:p>
            <a:r>
              <a:rPr lang="en-US" dirty="0" smtClean="0"/>
              <a:t>Separation mechanism</a:t>
            </a:r>
          </a:p>
          <a:p>
            <a:pPr lvl="1"/>
            <a:r>
              <a:rPr lang="en-US" dirty="0" smtClean="0"/>
              <a:t>Stationary phase has pores which separate analytes by size</a:t>
            </a:r>
          </a:p>
          <a:p>
            <a:pPr lvl="1"/>
            <a:endParaRPr lang="en-US" dirty="0"/>
          </a:p>
        </p:txBody>
      </p:sp>
    </p:spTree>
  </p:cSld>
  <p:clrMapOvr>
    <a:masterClrMapping/>
  </p:clrMapOvr>
  <p:transition/>
  <p:timing>
    <p:tnLst>
      <p:par>
        <p:cTn id="1" dur="indefinite" restart="never" nodeType="tmRoot"/>
      </p:par>
    </p:tn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41766" y="202572"/>
            <a:ext cx="8693151" cy="749327"/>
          </a:xfrm>
        </p:spPr>
        <p:txBody>
          <a:bodyPr/>
          <a:lstStyle/>
          <a:p>
            <a:r>
              <a:rPr lang="en-US" dirty="0" smtClean="0"/>
              <a:t>Size Exclusion (SEC), Gel Filtration, &amp;</a:t>
            </a:r>
            <a:br>
              <a:rPr lang="en-US" dirty="0" smtClean="0"/>
            </a:br>
            <a:r>
              <a:rPr lang="en-US" dirty="0" smtClean="0"/>
              <a:t>Gel Permeation (GPC) Chromatography</a:t>
            </a:r>
            <a:endParaRPr lang="en-US" dirty="0"/>
          </a:p>
        </p:txBody>
      </p:sp>
      <p:sp>
        <p:nvSpPr>
          <p:cNvPr id="3" name="Content Placeholder 2"/>
          <p:cNvSpPr>
            <a:spLocks noGrp="1"/>
          </p:cNvSpPr>
          <p:nvPr>
            <p:ph idx="1"/>
          </p:nvPr>
        </p:nvSpPr>
        <p:spPr>
          <a:xfrm>
            <a:off x="130628" y="1092871"/>
            <a:ext cx="8819504" cy="5331693"/>
          </a:xfrm>
        </p:spPr>
        <p:txBody>
          <a:bodyPr>
            <a:normAutofit/>
          </a:bodyPr>
          <a:lstStyle/>
          <a:p>
            <a:r>
              <a:rPr lang="en-US" dirty="0" smtClean="0">
                <a:solidFill>
                  <a:srgbClr val="0000FF"/>
                </a:solidFill>
              </a:rPr>
              <a:t>Samples</a:t>
            </a:r>
            <a:r>
              <a:rPr lang="en-US" dirty="0" smtClean="0"/>
              <a:t>:  Large molecular weight polymers</a:t>
            </a:r>
          </a:p>
          <a:p>
            <a:pPr lvl="1"/>
            <a:r>
              <a:rPr lang="en-US" dirty="0" smtClean="0"/>
              <a:t>Plastic polymers, e.g. polyethylene, polystyrene</a:t>
            </a:r>
          </a:p>
          <a:p>
            <a:pPr lvl="1"/>
            <a:r>
              <a:rPr lang="en-US" dirty="0" smtClean="0"/>
              <a:t>Water soluble polymers, e.g. proteins, starch</a:t>
            </a:r>
          </a:p>
          <a:p>
            <a:r>
              <a:rPr lang="en-US" dirty="0" smtClean="0">
                <a:solidFill>
                  <a:srgbClr val="0000FF"/>
                </a:solidFill>
              </a:rPr>
              <a:t>Stationary phase</a:t>
            </a:r>
            <a:r>
              <a:rPr lang="en-US" dirty="0" smtClean="0"/>
              <a:t>:  Columns are packed with </a:t>
            </a:r>
            <a:r>
              <a:rPr lang="en-US" dirty="0" smtClean="0">
                <a:solidFill>
                  <a:srgbClr val="A50021"/>
                </a:solidFill>
              </a:rPr>
              <a:t>rigid polymeric</a:t>
            </a:r>
            <a:r>
              <a:rPr lang="en-US" dirty="0" smtClean="0"/>
              <a:t> particles with specially controlled pore sizes.</a:t>
            </a:r>
          </a:p>
          <a:p>
            <a:r>
              <a:rPr lang="en-US" dirty="0" smtClean="0">
                <a:solidFill>
                  <a:srgbClr val="0000FF"/>
                </a:solidFill>
              </a:rPr>
              <a:t>Mobile phases</a:t>
            </a:r>
            <a:r>
              <a:rPr lang="en-US" dirty="0" smtClean="0"/>
              <a:t>:</a:t>
            </a:r>
          </a:p>
          <a:p>
            <a:pPr lvl="1"/>
            <a:r>
              <a:rPr lang="en-US" dirty="0" smtClean="0"/>
              <a:t>Plastic polymers separated with specialty columns with </a:t>
            </a:r>
            <a:r>
              <a:rPr lang="en-US" dirty="0" smtClean="0">
                <a:solidFill>
                  <a:srgbClr val="A50021"/>
                </a:solidFill>
              </a:rPr>
              <a:t>organic solvents</a:t>
            </a:r>
            <a:r>
              <a:rPr lang="en-US" dirty="0" smtClean="0"/>
              <a:t> (i.e. </a:t>
            </a:r>
            <a:r>
              <a:rPr lang="en-US" dirty="0" smtClean="0">
                <a:solidFill>
                  <a:srgbClr val="A50021"/>
                </a:solidFill>
              </a:rPr>
              <a:t>toluene</a:t>
            </a:r>
            <a:r>
              <a:rPr lang="en-US" dirty="0" smtClean="0"/>
              <a:t>) at </a:t>
            </a:r>
            <a:r>
              <a:rPr lang="en-US" dirty="0" smtClean="0">
                <a:solidFill>
                  <a:srgbClr val="A50021"/>
                </a:solidFill>
              </a:rPr>
              <a:t>high temperatures</a:t>
            </a:r>
            <a:r>
              <a:rPr lang="en-US" dirty="0" smtClean="0"/>
              <a:t> order to keep these polymers soluble.</a:t>
            </a:r>
          </a:p>
          <a:p>
            <a:pPr lvl="1"/>
            <a:r>
              <a:rPr lang="en-US" dirty="0" smtClean="0"/>
              <a:t>Aqueous solvents are used with specialty columns for water soluble polymers.</a:t>
            </a:r>
          </a:p>
          <a:p>
            <a:endParaRPr lang="en-US" dirty="0" smtClean="0"/>
          </a:p>
          <a:p>
            <a:pPr lvl="1"/>
            <a:endParaRPr lang="en-US" dirty="0"/>
          </a:p>
        </p:txBody>
      </p:sp>
    </p:spTree>
  </p:cSld>
  <p:clrMapOvr>
    <a:masterClrMapping/>
  </p:clrMapOvr>
  <p:transition/>
  <p:timing>
    <p:tnLst>
      <p:par>
        <p:cTn id="1" dur="indefinite" restart="never" nodeType="tmRoot"/>
      </p:par>
    </p:tnLst>
  </p:timing>
</p:sld>
</file>

<file path=ppt/slides/slide30.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Content Placeholder 1"/>
          <p:cNvSpPr>
            <a:spLocks noGrp="1"/>
          </p:cNvSpPr>
          <p:nvPr>
            <p:ph sz="half" idx="13"/>
          </p:nvPr>
        </p:nvSpPr>
        <p:spPr>
          <a:xfrm>
            <a:off x="270982" y="4418758"/>
            <a:ext cx="8686800" cy="2131459"/>
          </a:xfrm>
        </p:spPr>
        <p:txBody>
          <a:bodyPr/>
          <a:lstStyle/>
          <a:p>
            <a:pPr marL="233363" lvl="1">
              <a:buFont typeface="Wingdings 2" pitchFamily="18" charset="2"/>
              <a:buChar char="¡"/>
            </a:pPr>
            <a:r>
              <a:rPr lang="en-US" sz="1800" dirty="0" smtClean="0"/>
              <a:t>Depending on particle pore size,  some analytes will partially enter the pores.  Smaller molecules will diffuse a greater distance into the pore</a:t>
            </a:r>
          </a:p>
          <a:p>
            <a:r>
              <a:rPr lang="en-US" dirty="0" smtClean="0"/>
              <a:t>As the sample passes through the column:</a:t>
            </a:r>
          </a:p>
          <a:p>
            <a:pPr lvl="1">
              <a:buClr>
                <a:srgbClr val="003D66"/>
              </a:buClr>
            </a:pPr>
            <a:r>
              <a:rPr lang="en-US" dirty="0" smtClean="0">
                <a:solidFill>
                  <a:srgbClr val="A50021"/>
                </a:solidFill>
              </a:rPr>
              <a:t>Smaller</a:t>
            </a:r>
            <a:r>
              <a:rPr lang="en-US" dirty="0" smtClean="0"/>
              <a:t> molecules get slowed down as they go in and out of the pores in which they can fit.</a:t>
            </a:r>
          </a:p>
          <a:p>
            <a:pPr lvl="1">
              <a:buClr>
                <a:srgbClr val="003D66"/>
              </a:buClr>
            </a:pPr>
            <a:r>
              <a:rPr lang="en-US" dirty="0" smtClean="0">
                <a:solidFill>
                  <a:srgbClr val="A50021"/>
                </a:solidFill>
              </a:rPr>
              <a:t>Larger</a:t>
            </a:r>
            <a:r>
              <a:rPr lang="en-US" dirty="0" smtClean="0"/>
              <a:t> molecules move along with the mobile phase, around the particles since they cannot fit into the pores, and come out first.</a:t>
            </a:r>
          </a:p>
          <a:p>
            <a:endParaRPr lang="en-US" dirty="0"/>
          </a:p>
        </p:txBody>
      </p:sp>
      <p:sp>
        <p:nvSpPr>
          <p:cNvPr id="3" name="Title 2"/>
          <p:cNvSpPr>
            <a:spLocks noGrp="1"/>
          </p:cNvSpPr>
          <p:nvPr>
            <p:ph type="title"/>
          </p:nvPr>
        </p:nvSpPr>
        <p:spPr/>
        <p:txBody>
          <a:bodyPr/>
          <a:lstStyle/>
          <a:p>
            <a:r>
              <a:rPr lang="en-US" dirty="0" smtClean="0"/>
              <a:t>Size Exclusion – GPC</a:t>
            </a:r>
            <a:endParaRPr lang="en-US" dirty="0"/>
          </a:p>
        </p:txBody>
      </p:sp>
      <p:grpSp>
        <p:nvGrpSpPr>
          <p:cNvPr id="4" name="Group 45"/>
          <p:cNvGrpSpPr/>
          <p:nvPr/>
        </p:nvGrpSpPr>
        <p:grpSpPr>
          <a:xfrm>
            <a:off x="667833" y="836685"/>
            <a:ext cx="6361617" cy="3449565"/>
            <a:chOff x="519545" y="836685"/>
            <a:chExt cx="6381268" cy="3501370"/>
          </a:xfrm>
        </p:grpSpPr>
        <p:sp>
          <p:nvSpPr>
            <p:cNvPr id="5" name="Rectangle 4"/>
            <p:cNvSpPr/>
            <p:nvPr/>
          </p:nvSpPr>
          <p:spPr bwMode="auto">
            <a:xfrm>
              <a:off x="519545" y="888090"/>
              <a:ext cx="6381268" cy="3449965"/>
            </a:xfrm>
            <a:prstGeom prst="rect">
              <a:avLst/>
            </a:prstGeom>
            <a:solidFill>
              <a:srgbClr val="3374D4">
                <a:alpha val="30000"/>
              </a:srgbClr>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US" sz="1600" b="0" i="0" u="none" strike="noStrike" cap="none" normalizeH="0" baseline="0" smtClean="0">
                <a:ln>
                  <a:noFill/>
                </a:ln>
                <a:solidFill>
                  <a:schemeClr val="tx1"/>
                </a:solidFill>
                <a:effectLst/>
                <a:latin typeface="Verdana" pitchFamily="34" charset="0"/>
              </a:endParaRPr>
            </a:p>
          </p:txBody>
        </p:sp>
        <p:sp>
          <p:nvSpPr>
            <p:cNvPr id="6" name="Text Box 10"/>
            <p:cNvSpPr txBox="1">
              <a:spLocks noChangeArrowheads="1"/>
            </p:cNvSpPr>
            <p:nvPr/>
          </p:nvSpPr>
          <p:spPr bwMode="auto">
            <a:xfrm>
              <a:off x="4585914" y="3875347"/>
              <a:ext cx="2060577" cy="430278"/>
            </a:xfrm>
            <a:prstGeom prst="rect">
              <a:avLst/>
            </a:prstGeom>
            <a:noFill/>
            <a:ln w="9525">
              <a:noFill/>
              <a:miter lim="800000"/>
              <a:headEnd/>
              <a:tailEnd/>
            </a:ln>
          </p:spPr>
          <p:txBody>
            <a:bodyPr wrap="square" lIns="0" tIns="0" rIns="0" bIns="0">
              <a:spAutoFit/>
            </a:bodyPr>
            <a:lstStyle/>
            <a:p>
              <a:pPr eaLnBrk="1" hangingPunct="1">
                <a:lnSpc>
                  <a:spcPts val="2900"/>
                </a:lnSpc>
                <a:tabLst>
                  <a:tab pos="0" algn="l"/>
                  <a:tab pos="914400" algn="l"/>
                  <a:tab pos="1828800" algn="l"/>
                </a:tabLst>
              </a:pPr>
              <a:r>
                <a:rPr lang="en-US" b="0" dirty="0">
                  <a:solidFill>
                    <a:schemeClr val="accent2"/>
                  </a:solidFill>
                  <a:latin typeface="+mn-lt"/>
                  <a:cs typeface="Arial" charset="0"/>
                </a:rPr>
                <a:t> Porous </a:t>
              </a:r>
              <a:r>
                <a:rPr lang="en-US" b="0" dirty="0" smtClean="0">
                  <a:solidFill>
                    <a:schemeClr val="accent2"/>
                  </a:solidFill>
                  <a:latin typeface="+mn-lt"/>
                  <a:cs typeface="Arial" charset="0"/>
                </a:rPr>
                <a:t>Particle</a:t>
              </a:r>
              <a:endParaRPr lang="en-US" b="0" dirty="0">
                <a:solidFill>
                  <a:schemeClr val="accent2"/>
                </a:solidFill>
                <a:latin typeface="+mn-lt"/>
                <a:cs typeface="Arial" charset="0"/>
              </a:endParaRPr>
            </a:p>
          </p:txBody>
        </p:sp>
        <p:sp>
          <p:nvSpPr>
            <p:cNvPr id="7" name="Freeform 12"/>
            <p:cNvSpPr>
              <a:spLocks/>
            </p:cNvSpPr>
            <p:nvPr/>
          </p:nvSpPr>
          <p:spPr bwMode="auto">
            <a:xfrm>
              <a:off x="2510624" y="1564980"/>
              <a:ext cx="202808" cy="2612947"/>
            </a:xfrm>
            <a:custGeom>
              <a:avLst/>
              <a:gdLst>
                <a:gd name="T0" fmla="*/ 0 w 10000"/>
                <a:gd name="T1" fmla="*/ 7500 h 10000"/>
                <a:gd name="T2" fmla="*/ 2500 w 10000"/>
                <a:gd name="T3" fmla="*/ 7500 h 10000"/>
                <a:gd name="T4" fmla="*/ 2500 w 10000"/>
                <a:gd name="T5" fmla="*/ 0 h 10000"/>
                <a:gd name="T6" fmla="*/ 7500 w 10000"/>
                <a:gd name="T7" fmla="*/ 0 h 10000"/>
                <a:gd name="T8" fmla="*/ 7500 w 10000"/>
                <a:gd name="T9" fmla="*/ 7500 h 10000"/>
                <a:gd name="T10" fmla="*/ 10000 w 10000"/>
                <a:gd name="T11" fmla="*/ 7500 h 10000"/>
                <a:gd name="T12" fmla="*/ 5000 w 10000"/>
                <a:gd name="T13" fmla="*/ 10000 h 10000"/>
                <a:gd name="T14" fmla="*/ 0 w 10000"/>
                <a:gd name="T15" fmla="*/ 7500 h 10000"/>
                <a:gd name="T16" fmla="*/ 0 60000 65536"/>
                <a:gd name="T17" fmla="*/ 0 60000 65536"/>
                <a:gd name="T18" fmla="*/ 0 60000 65536"/>
                <a:gd name="T19" fmla="*/ 0 60000 65536"/>
                <a:gd name="T20" fmla="*/ 0 60000 65536"/>
                <a:gd name="T21" fmla="*/ 0 60000 65536"/>
                <a:gd name="T22" fmla="*/ 0 60000 65536"/>
                <a:gd name="T23" fmla="*/ 0 60000 65536"/>
                <a:gd name="T24" fmla="*/ 0 w 10000"/>
                <a:gd name="T25" fmla="*/ 0 h 10000"/>
                <a:gd name="T26" fmla="*/ 10000 w 10000"/>
                <a:gd name="T27" fmla="*/ 10000 h 1000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000" h="10000">
                  <a:moveTo>
                    <a:pt x="0" y="7500"/>
                  </a:moveTo>
                  <a:lnTo>
                    <a:pt x="2500" y="7500"/>
                  </a:lnTo>
                  <a:lnTo>
                    <a:pt x="2500" y="0"/>
                  </a:lnTo>
                  <a:lnTo>
                    <a:pt x="7500" y="0"/>
                  </a:lnTo>
                  <a:lnTo>
                    <a:pt x="7500" y="7500"/>
                  </a:lnTo>
                  <a:lnTo>
                    <a:pt x="10000" y="7500"/>
                  </a:lnTo>
                  <a:lnTo>
                    <a:pt x="5000" y="10000"/>
                  </a:lnTo>
                  <a:close/>
                  <a:moveTo>
                    <a:pt x="0" y="7500"/>
                  </a:moveTo>
                </a:path>
              </a:pathLst>
            </a:custGeom>
            <a:solidFill>
              <a:srgbClr val="FF0000"/>
            </a:solidFill>
            <a:ln w="9525">
              <a:noFill/>
              <a:prstDash val="solid"/>
              <a:round/>
              <a:headEnd/>
              <a:tailEnd/>
            </a:ln>
          </p:spPr>
          <p:txBody>
            <a:bodyPr/>
            <a:lstStyle/>
            <a:p>
              <a:endParaRPr lang="en-US">
                <a:latin typeface="+mn-lt"/>
              </a:endParaRPr>
            </a:p>
          </p:txBody>
        </p:sp>
        <p:sp>
          <p:nvSpPr>
            <p:cNvPr id="8" name="Text Box 17"/>
            <p:cNvSpPr txBox="1">
              <a:spLocks noChangeArrowheads="1"/>
            </p:cNvSpPr>
            <p:nvPr/>
          </p:nvSpPr>
          <p:spPr bwMode="auto">
            <a:xfrm>
              <a:off x="2252399" y="1043675"/>
              <a:ext cx="2303005" cy="371967"/>
            </a:xfrm>
            <a:prstGeom prst="rect">
              <a:avLst/>
            </a:prstGeom>
            <a:noFill/>
            <a:ln w="9525">
              <a:noFill/>
              <a:miter lim="800000"/>
              <a:headEnd/>
              <a:tailEnd/>
            </a:ln>
          </p:spPr>
          <p:txBody>
            <a:bodyPr wrap="square" lIns="0" tIns="0" rIns="0" bIns="0">
              <a:spAutoFit/>
            </a:bodyPr>
            <a:lstStyle/>
            <a:p>
              <a:pPr eaLnBrk="1" hangingPunct="1">
                <a:lnSpc>
                  <a:spcPts val="2900"/>
                </a:lnSpc>
                <a:tabLst>
                  <a:tab pos="0" algn="l"/>
                  <a:tab pos="914400" algn="l"/>
                </a:tabLst>
              </a:pPr>
              <a:r>
                <a:rPr lang="en-US" dirty="0">
                  <a:solidFill>
                    <a:srgbClr val="FF0000"/>
                  </a:solidFill>
                  <a:latin typeface="+mn-lt"/>
                  <a:cs typeface="Arial" charset="0"/>
                </a:rPr>
                <a:t> </a:t>
              </a:r>
              <a:r>
                <a:rPr lang="en-US" b="0" dirty="0" smtClean="0">
                  <a:solidFill>
                    <a:srgbClr val="FF0000"/>
                  </a:solidFill>
                  <a:latin typeface="+mn-lt"/>
                  <a:cs typeface="Arial" charset="0"/>
                </a:rPr>
                <a:t>Analytes </a:t>
              </a:r>
              <a:r>
                <a:rPr lang="en-US" dirty="0" smtClean="0">
                  <a:solidFill>
                    <a:srgbClr val="FF0000"/>
                  </a:solidFill>
                  <a:latin typeface="+mn-lt"/>
                </a:rPr>
                <a:t>Molecules</a:t>
              </a:r>
              <a:endParaRPr lang="en-US" b="0" dirty="0">
                <a:solidFill>
                  <a:srgbClr val="FF0000"/>
                </a:solidFill>
                <a:latin typeface="+mn-lt"/>
                <a:cs typeface="Arial" charset="0"/>
              </a:endParaRPr>
            </a:p>
          </p:txBody>
        </p:sp>
        <p:sp>
          <p:nvSpPr>
            <p:cNvPr id="9" name="Text Box 22"/>
            <p:cNvSpPr txBox="1">
              <a:spLocks noChangeArrowheads="1"/>
            </p:cNvSpPr>
            <p:nvPr/>
          </p:nvSpPr>
          <p:spPr bwMode="auto">
            <a:xfrm>
              <a:off x="712331" y="836685"/>
              <a:ext cx="1469412" cy="430278"/>
            </a:xfrm>
            <a:prstGeom prst="rect">
              <a:avLst/>
            </a:prstGeom>
            <a:noFill/>
            <a:ln w="9525">
              <a:noFill/>
              <a:miter lim="800000"/>
              <a:headEnd/>
              <a:tailEnd/>
            </a:ln>
          </p:spPr>
          <p:txBody>
            <a:bodyPr wrap="square" lIns="0" tIns="0" rIns="0" bIns="0">
              <a:spAutoFit/>
            </a:bodyPr>
            <a:lstStyle/>
            <a:p>
              <a:pPr eaLnBrk="1" hangingPunct="1">
                <a:lnSpc>
                  <a:spcPts val="2900"/>
                </a:lnSpc>
                <a:tabLst>
                  <a:tab pos="0" algn="l"/>
                  <a:tab pos="914400" algn="l"/>
                </a:tabLst>
              </a:pPr>
              <a:r>
                <a:rPr lang="en-US" b="0" dirty="0">
                  <a:solidFill>
                    <a:srgbClr val="0070C0"/>
                  </a:solidFill>
                  <a:latin typeface="+mn-lt"/>
                  <a:cs typeface="Arial" charset="0"/>
                </a:rPr>
                <a:t>Mobile Phase</a:t>
              </a:r>
            </a:p>
          </p:txBody>
        </p:sp>
        <p:grpSp>
          <p:nvGrpSpPr>
            <p:cNvPr id="10" name="Group 24"/>
            <p:cNvGrpSpPr/>
            <p:nvPr/>
          </p:nvGrpSpPr>
          <p:grpSpPr>
            <a:xfrm>
              <a:off x="3826462" y="1120999"/>
              <a:ext cx="2997526" cy="2667991"/>
              <a:chOff x="5105400" y="1676400"/>
              <a:chExt cx="3308350" cy="3286125"/>
            </a:xfrm>
            <a:blipFill>
              <a:blip r:embed="rId3"/>
              <a:tile tx="0" ty="0" sx="100000" sy="100000" flip="none" algn="tl"/>
            </a:blipFill>
          </p:grpSpPr>
          <p:sp>
            <p:nvSpPr>
              <p:cNvPr id="15" name="Freeform 5"/>
              <p:cNvSpPr>
                <a:spLocks/>
              </p:cNvSpPr>
              <p:nvPr/>
            </p:nvSpPr>
            <p:spPr bwMode="auto">
              <a:xfrm>
                <a:off x="5105400" y="3048000"/>
                <a:ext cx="773113" cy="890588"/>
              </a:xfrm>
              <a:custGeom>
                <a:avLst/>
                <a:gdLst>
                  <a:gd name="T0" fmla="*/ 1244 w 9628"/>
                  <a:gd name="T1" fmla="*/ 5300 h 9871"/>
                  <a:gd name="T2" fmla="*/ 0 w 9628"/>
                  <a:gd name="T3" fmla="*/ 6051 h 9871"/>
                  <a:gd name="T4" fmla="*/ 786 w 9628"/>
                  <a:gd name="T5" fmla="*/ 7124 h 9871"/>
                  <a:gd name="T6" fmla="*/ 2489 w 9628"/>
                  <a:gd name="T7" fmla="*/ 8197 h 9871"/>
                  <a:gd name="T8" fmla="*/ 4650 w 9628"/>
                  <a:gd name="T9" fmla="*/ 9120 h 9871"/>
                  <a:gd name="T10" fmla="*/ 6528 w 9628"/>
                  <a:gd name="T11" fmla="*/ 9871 h 9871"/>
                  <a:gd name="T12" fmla="*/ 5131 w 9628"/>
                  <a:gd name="T13" fmla="*/ 8648 h 9871"/>
                  <a:gd name="T14" fmla="*/ 4344 w 9628"/>
                  <a:gd name="T15" fmla="*/ 7897 h 9871"/>
                  <a:gd name="T16" fmla="*/ 8384 w 9628"/>
                  <a:gd name="T17" fmla="*/ 5601 h 9871"/>
                  <a:gd name="T18" fmla="*/ 9628 w 9628"/>
                  <a:gd name="T19" fmla="*/ 4227 h 9871"/>
                  <a:gd name="T20" fmla="*/ 8689 w 9628"/>
                  <a:gd name="T21" fmla="*/ 2103 h 9871"/>
                  <a:gd name="T22" fmla="*/ 5131 w 9628"/>
                  <a:gd name="T23" fmla="*/ 880 h 9871"/>
                  <a:gd name="T24" fmla="*/ 3733 w 9628"/>
                  <a:gd name="T25" fmla="*/ 408 h 9871"/>
                  <a:gd name="T26" fmla="*/ 2183 w 9628"/>
                  <a:gd name="T27" fmla="*/ 107 h 9871"/>
                  <a:gd name="T28" fmla="*/ 1855 w 9628"/>
                  <a:gd name="T29" fmla="*/ 1931 h 9871"/>
                  <a:gd name="T30" fmla="*/ 1244 w 9628"/>
                  <a:gd name="T31" fmla="*/ 2854 h 9871"/>
                  <a:gd name="T32" fmla="*/ 1091 w 9628"/>
                  <a:gd name="T33" fmla="*/ 3305 h 9871"/>
                  <a:gd name="T34" fmla="*/ 2489 w 9628"/>
                  <a:gd name="T35" fmla="*/ 4227 h 9871"/>
                  <a:gd name="T36" fmla="*/ 3886 w 9628"/>
                  <a:gd name="T37" fmla="*/ 4227 h 9871"/>
                  <a:gd name="T38" fmla="*/ 349 w 9628"/>
                  <a:gd name="T39" fmla="*/ 6137 h 9871"/>
                  <a:gd name="T40" fmla="*/ 1244 w 9628"/>
                  <a:gd name="T41" fmla="*/ 5300 h 9871"/>
                  <a:gd name="T42" fmla="*/ 1244 w 9628"/>
                  <a:gd name="T43" fmla="*/ 5300 h 9871"/>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9628"/>
                  <a:gd name="T67" fmla="*/ 0 h 9871"/>
                  <a:gd name="T68" fmla="*/ 9628 w 9628"/>
                  <a:gd name="T69" fmla="*/ 9871 h 9871"/>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9628" h="9871">
                    <a:moveTo>
                      <a:pt x="1244" y="5300"/>
                    </a:moveTo>
                    <a:cubicBezTo>
                      <a:pt x="131" y="5665"/>
                      <a:pt x="480" y="5322"/>
                      <a:pt x="0" y="6051"/>
                    </a:cubicBezTo>
                    <a:cubicBezTo>
                      <a:pt x="349" y="7124"/>
                      <a:pt x="0" y="6867"/>
                      <a:pt x="786" y="7124"/>
                    </a:cubicBezTo>
                    <a:cubicBezTo>
                      <a:pt x="1288" y="7661"/>
                      <a:pt x="1768" y="7983"/>
                      <a:pt x="2489" y="8197"/>
                    </a:cubicBezTo>
                    <a:cubicBezTo>
                      <a:pt x="3144" y="8626"/>
                      <a:pt x="3886" y="8927"/>
                      <a:pt x="4650" y="9120"/>
                    </a:cubicBezTo>
                    <a:cubicBezTo>
                      <a:pt x="5851" y="9893"/>
                      <a:pt x="5218" y="9656"/>
                      <a:pt x="6528" y="9871"/>
                    </a:cubicBezTo>
                    <a:cubicBezTo>
                      <a:pt x="5807" y="8991"/>
                      <a:pt x="6266" y="9420"/>
                      <a:pt x="5131" y="8648"/>
                    </a:cubicBezTo>
                    <a:cubicBezTo>
                      <a:pt x="4825" y="8433"/>
                      <a:pt x="4344" y="7897"/>
                      <a:pt x="4344" y="7897"/>
                    </a:cubicBezTo>
                    <a:cubicBezTo>
                      <a:pt x="5087" y="6008"/>
                      <a:pt x="6484" y="5901"/>
                      <a:pt x="8384" y="5601"/>
                    </a:cubicBezTo>
                    <a:cubicBezTo>
                      <a:pt x="9126" y="5365"/>
                      <a:pt x="9388" y="4935"/>
                      <a:pt x="9628" y="4227"/>
                    </a:cubicBezTo>
                    <a:cubicBezTo>
                      <a:pt x="9388" y="3305"/>
                      <a:pt x="10000" y="2511"/>
                      <a:pt x="8689" y="2103"/>
                    </a:cubicBezTo>
                    <a:cubicBezTo>
                      <a:pt x="7510" y="1287"/>
                      <a:pt x="6615" y="1202"/>
                      <a:pt x="5131" y="880"/>
                    </a:cubicBezTo>
                    <a:cubicBezTo>
                      <a:pt x="4061" y="171"/>
                      <a:pt x="4541" y="150"/>
                      <a:pt x="3733" y="408"/>
                    </a:cubicBezTo>
                    <a:cubicBezTo>
                      <a:pt x="3165" y="-107"/>
                      <a:pt x="2969" y="-43"/>
                      <a:pt x="2183" y="107"/>
                    </a:cubicBezTo>
                    <a:cubicBezTo>
                      <a:pt x="1615" y="644"/>
                      <a:pt x="2183" y="1073"/>
                      <a:pt x="1855" y="1931"/>
                    </a:cubicBezTo>
                    <a:cubicBezTo>
                      <a:pt x="1724" y="2274"/>
                      <a:pt x="1353" y="2511"/>
                      <a:pt x="1244" y="2854"/>
                    </a:cubicBezTo>
                    <a:cubicBezTo>
                      <a:pt x="1200" y="3004"/>
                      <a:pt x="1135" y="3154"/>
                      <a:pt x="1091" y="3305"/>
                    </a:cubicBezTo>
                    <a:cubicBezTo>
                      <a:pt x="1462" y="3884"/>
                      <a:pt x="1834" y="4013"/>
                      <a:pt x="2489" y="4227"/>
                    </a:cubicBezTo>
                    <a:cubicBezTo>
                      <a:pt x="2576" y="4206"/>
                      <a:pt x="3886" y="3562"/>
                      <a:pt x="3886" y="4227"/>
                    </a:cubicBezTo>
                    <a:lnTo>
                      <a:pt x="349" y="6137"/>
                    </a:lnTo>
                    <a:lnTo>
                      <a:pt x="1244" y="5300"/>
                    </a:lnTo>
                    <a:close/>
                    <a:moveTo>
                      <a:pt x="1244" y="5300"/>
                    </a:moveTo>
                  </a:path>
                </a:pathLst>
              </a:custGeom>
              <a:grpFill/>
              <a:ln w="9525">
                <a:solidFill>
                  <a:schemeClr val="tx1"/>
                </a:solidFill>
                <a:prstDash val="solid"/>
                <a:round/>
                <a:headEnd/>
                <a:tailEnd/>
              </a:ln>
            </p:spPr>
            <p:txBody>
              <a:bodyPr/>
              <a:lstStyle/>
              <a:p>
                <a:endParaRPr lang="en-US">
                  <a:latin typeface="+mn-lt"/>
                </a:endParaRPr>
              </a:p>
            </p:txBody>
          </p:sp>
          <p:sp>
            <p:nvSpPr>
              <p:cNvPr id="16" name="Freeform 6"/>
              <p:cNvSpPr>
                <a:spLocks/>
              </p:cNvSpPr>
              <p:nvPr/>
            </p:nvSpPr>
            <p:spPr bwMode="auto">
              <a:xfrm rot="-766234">
                <a:off x="5337175" y="3859213"/>
                <a:ext cx="1111250" cy="1031875"/>
              </a:xfrm>
              <a:custGeom>
                <a:avLst/>
                <a:gdLst>
                  <a:gd name="T0" fmla="*/ 2303 w 9562"/>
                  <a:gd name="T1" fmla="*/ 5718 h 9425"/>
                  <a:gd name="T2" fmla="*/ 3119 w 9562"/>
                  <a:gd name="T3" fmla="*/ 8181 h 9425"/>
                  <a:gd name="T4" fmla="*/ 5189 w 9562"/>
                  <a:gd name="T5" fmla="*/ 9250 h 9425"/>
                  <a:gd name="T6" fmla="*/ 7696 w 9562"/>
                  <a:gd name="T7" fmla="*/ 9425 h 9425"/>
                  <a:gd name="T8" fmla="*/ 9562 w 9562"/>
                  <a:gd name="T9" fmla="*/ 8355 h 9425"/>
                  <a:gd name="T10" fmla="*/ 8104 w 9562"/>
                  <a:gd name="T11" fmla="*/ 6937 h 9425"/>
                  <a:gd name="T12" fmla="*/ 8309 w 9562"/>
                  <a:gd name="T13" fmla="*/ 6415 h 9425"/>
                  <a:gd name="T14" fmla="*/ 7696 w 9562"/>
                  <a:gd name="T15" fmla="*/ 6066 h 9425"/>
                  <a:gd name="T16" fmla="*/ 5597 w 9562"/>
                  <a:gd name="T17" fmla="*/ 4823 h 9425"/>
                  <a:gd name="T18" fmla="*/ 4373 w 9562"/>
                  <a:gd name="T19" fmla="*/ 4474 h 9425"/>
                  <a:gd name="T20" fmla="*/ 5189 w 9562"/>
                  <a:gd name="T21" fmla="*/ 3230 h 9425"/>
                  <a:gd name="T22" fmla="*/ 6443 w 9562"/>
                  <a:gd name="T23" fmla="*/ 1987 h 9425"/>
                  <a:gd name="T24" fmla="*/ 3731 w 9562"/>
                  <a:gd name="T25" fmla="*/ 569 h 9425"/>
                  <a:gd name="T26" fmla="*/ 3323 w 9562"/>
                  <a:gd name="T27" fmla="*/ 569 h 9425"/>
                  <a:gd name="T28" fmla="*/ 2303 w 9562"/>
                  <a:gd name="T29" fmla="*/ 743 h 9425"/>
                  <a:gd name="T30" fmla="*/ 437 w 9562"/>
                  <a:gd name="T31" fmla="*/ 569 h 9425"/>
                  <a:gd name="T32" fmla="*/ 0 w 9562"/>
                  <a:gd name="T33" fmla="*/ 1116 h 9425"/>
                  <a:gd name="T34" fmla="*/ 1049 w 9562"/>
                  <a:gd name="T35" fmla="*/ 2161 h 9425"/>
                  <a:gd name="T36" fmla="*/ 4577 w 9562"/>
                  <a:gd name="T37" fmla="*/ 3405 h 9425"/>
                  <a:gd name="T38" fmla="*/ 6239 w 9562"/>
                  <a:gd name="T39" fmla="*/ 3753 h 9425"/>
                  <a:gd name="T40" fmla="*/ 9125 w 9562"/>
                  <a:gd name="T41" fmla="*/ 3405 h 9425"/>
                  <a:gd name="T42" fmla="*/ 8104 w 9562"/>
                  <a:gd name="T43" fmla="*/ 5519 h 9425"/>
                  <a:gd name="T44" fmla="*/ 7696 w 9562"/>
                  <a:gd name="T45" fmla="*/ 5892 h 9425"/>
                  <a:gd name="T46" fmla="*/ 7463 w 9562"/>
                  <a:gd name="T47" fmla="*/ 7111 h 9425"/>
                  <a:gd name="T48" fmla="*/ 6647 w 9562"/>
                  <a:gd name="T49" fmla="*/ 6763 h 9425"/>
                  <a:gd name="T50" fmla="*/ 5189 w 9562"/>
                  <a:gd name="T51" fmla="*/ 7111 h 9425"/>
                  <a:gd name="T52" fmla="*/ 3965 w 9562"/>
                  <a:gd name="T53" fmla="*/ 6763 h 9425"/>
                  <a:gd name="T54" fmla="*/ 1865 w 9562"/>
                  <a:gd name="T55" fmla="*/ 6589 h 9425"/>
                  <a:gd name="T56" fmla="*/ 2303 w 9562"/>
                  <a:gd name="T57" fmla="*/ 5718 h 9425"/>
                  <a:gd name="T58" fmla="*/ 2303 w 9562"/>
                  <a:gd name="T59" fmla="*/ 5718 h 942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9562"/>
                  <a:gd name="T91" fmla="*/ 0 h 9425"/>
                  <a:gd name="T92" fmla="*/ 9562 w 9562"/>
                  <a:gd name="T93" fmla="*/ 9425 h 942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9562" h="9425">
                    <a:moveTo>
                      <a:pt x="2303" y="5718"/>
                    </a:moveTo>
                    <a:cubicBezTo>
                      <a:pt x="2507" y="6564"/>
                      <a:pt x="2798" y="7360"/>
                      <a:pt x="3119" y="8181"/>
                    </a:cubicBezTo>
                    <a:cubicBezTo>
                      <a:pt x="3236" y="8454"/>
                      <a:pt x="4781" y="9076"/>
                      <a:pt x="5189" y="9250"/>
                    </a:cubicBezTo>
                    <a:cubicBezTo>
                      <a:pt x="6326" y="9051"/>
                      <a:pt x="6618" y="9201"/>
                      <a:pt x="7696" y="9425"/>
                    </a:cubicBezTo>
                    <a:cubicBezTo>
                      <a:pt x="8338" y="8579"/>
                      <a:pt x="8775" y="8977"/>
                      <a:pt x="9562" y="8355"/>
                    </a:cubicBezTo>
                    <a:cubicBezTo>
                      <a:pt x="9125" y="7832"/>
                      <a:pt x="8104" y="6937"/>
                      <a:pt x="8104" y="6937"/>
                    </a:cubicBezTo>
                    <a:cubicBezTo>
                      <a:pt x="8163" y="6763"/>
                      <a:pt x="8396" y="6589"/>
                      <a:pt x="8309" y="6415"/>
                    </a:cubicBezTo>
                    <a:cubicBezTo>
                      <a:pt x="8221" y="6216"/>
                      <a:pt x="7871" y="6191"/>
                      <a:pt x="7696" y="6066"/>
                    </a:cubicBezTo>
                    <a:cubicBezTo>
                      <a:pt x="7026" y="5594"/>
                      <a:pt x="6413" y="5121"/>
                      <a:pt x="5597" y="4823"/>
                    </a:cubicBezTo>
                    <a:cubicBezTo>
                      <a:pt x="5189" y="4673"/>
                      <a:pt x="4373" y="4474"/>
                      <a:pt x="4373" y="4474"/>
                    </a:cubicBezTo>
                    <a:cubicBezTo>
                      <a:pt x="4810" y="2957"/>
                      <a:pt x="4227" y="4474"/>
                      <a:pt x="5189" y="3230"/>
                    </a:cubicBezTo>
                    <a:cubicBezTo>
                      <a:pt x="5772" y="2509"/>
                      <a:pt x="5422" y="2559"/>
                      <a:pt x="6443" y="1987"/>
                    </a:cubicBezTo>
                    <a:cubicBezTo>
                      <a:pt x="5655" y="1340"/>
                      <a:pt x="4781" y="867"/>
                      <a:pt x="3731" y="569"/>
                    </a:cubicBezTo>
                    <a:cubicBezTo>
                      <a:pt x="3294" y="-575"/>
                      <a:pt x="3760" y="320"/>
                      <a:pt x="3323" y="569"/>
                    </a:cubicBezTo>
                    <a:cubicBezTo>
                      <a:pt x="3032" y="743"/>
                      <a:pt x="2653" y="693"/>
                      <a:pt x="2303" y="743"/>
                    </a:cubicBezTo>
                    <a:cubicBezTo>
                      <a:pt x="1224" y="444"/>
                      <a:pt x="1457" y="-3"/>
                      <a:pt x="437" y="569"/>
                    </a:cubicBezTo>
                    <a:cubicBezTo>
                      <a:pt x="291" y="743"/>
                      <a:pt x="0" y="892"/>
                      <a:pt x="0" y="1116"/>
                    </a:cubicBezTo>
                    <a:cubicBezTo>
                      <a:pt x="0" y="1315"/>
                      <a:pt x="962" y="2086"/>
                      <a:pt x="1049" y="2161"/>
                    </a:cubicBezTo>
                    <a:cubicBezTo>
                      <a:pt x="2099" y="2932"/>
                      <a:pt x="3265" y="3156"/>
                      <a:pt x="4577" y="3405"/>
                    </a:cubicBezTo>
                    <a:cubicBezTo>
                      <a:pt x="5131" y="3504"/>
                      <a:pt x="6239" y="3753"/>
                      <a:pt x="6239" y="3753"/>
                    </a:cubicBezTo>
                    <a:cubicBezTo>
                      <a:pt x="7230" y="2907"/>
                      <a:pt x="7813" y="3031"/>
                      <a:pt x="9125" y="3405"/>
                    </a:cubicBezTo>
                    <a:cubicBezTo>
                      <a:pt x="10000" y="4449"/>
                      <a:pt x="9154" y="4599"/>
                      <a:pt x="8104" y="5519"/>
                    </a:cubicBezTo>
                    <a:cubicBezTo>
                      <a:pt x="7959" y="5643"/>
                      <a:pt x="7696" y="5892"/>
                      <a:pt x="7696" y="5892"/>
                    </a:cubicBezTo>
                    <a:cubicBezTo>
                      <a:pt x="7813" y="6216"/>
                      <a:pt x="8250" y="6887"/>
                      <a:pt x="7463" y="7111"/>
                    </a:cubicBezTo>
                    <a:cubicBezTo>
                      <a:pt x="7172" y="7186"/>
                      <a:pt x="6909" y="6887"/>
                      <a:pt x="6647" y="6763"/>
                    </a:cubicBezTo>
                    <a:cubicBezTo>
                      <a:pt x="6384" y="6837"/>
                      <a:pt x="5422" y="7136"/>
                      <a:pt x="5189" y="7111"/>
                    </a:cubicBezTo>
                    <a:cubicBezTo>
                      <a:pt x="4752" y="7086"/>
                      <a:pt x="3965" y="6763"/>
                      <a:pt x="3965" y="6763"/>
                    </a:cubicBezTo>
                    <a:cubicBezTo>
                      <a:pt x="3119" y="6987"/>
                      <a:pt x="2711" y="6763"/>
                      <a:pt x="1865" y="6589"/>
                    </a:cubicBezTo>
                    <a:cubicBezTo>
                      <a:pt x="3206" y="7658"/>
                      <a:pt x="2536" y="6091"/>
                      <a:pt x="2303" y="5718"/>
                    </a:cubicBezTo>
                    <a:close/>
                    <a:moveTo>
                      <a:pt x="2303" y="5718"/>
                    </a:moveTo>
                  </a:path>
                </a:pathLst>
              </a:custGeom>
              <a:grpFill/>
              <a:ln w="9525">
                <a:solidFill>
                  <a:schemeClr val="tx1"/>
                </a:solidFill>
                <a:prstDash val="solid"/>
                <a:round/>
                <a:headEnd/>
                <a:tailEnd/>
              </a:ln>
            </p:spPr>
            <p:txBody>
              <a:bodyPr/>
              <a:lstStyle/>
              <a:p>
                <a:endParaRPr lang="en-US">
                  <a:latin typeface="+mn-lt"/>
                </a:endParaRPr>
              </a:p>
            </p:txBody>
          </p:sp>
          <p:sp>
            <p:nvSpPr>
              <p:cNvPr id="17" name="Freeform 7"/>
              <p:cNvSpPr>
                <a:spLocks/>
              </p:cNvSpPr>
              <p:nvPr/>
            </p:nvSpPr>
            <p:spPr bwMode="auto">
              <a:xfrm>
                <a:off x="5554663" y="3505200"/>
                <a:ext cx="1371600" cy="541338"/>
              </a:xfrm>
              <a:custGeom>
                <a:avLst/>
                <a:gdLst>
                  <a:gd name="T0" fmla="*/ 713 w 9491"/>
                  <a:gd name="T1" fmla="*/ 4164 h 10000"/>
                  <a:gd name="T2" fmla="*/ 713 w 9491"/>
                  <a:gd name="T3" fmla="*/ 6891 h 10000"/>
                  <a:gd name="T4" fmla="*/ 2739 w 9491"/>
                  <a:gd name="T5" fmla="*/ 8123 h 10000"/>
                  <a:gd name="T6" fmla="*/ 5098 w 9491"/>
                  <a:gd name="T7" fmla="*/ 9589 h 10000"/>
                  <a:gd name="T8" fmla="*/ 7098 w 9491"/>
                  <a:gd name="T9" fmla="*/ 10000 h 10000"/>
                  <a:gd name="T10" fmla="*/ 7662 w 9491"/>
                  <a:gd name="T11" fmla="*/ 8328 h 10000"/>
                  <a:gd name="T12" fmla="*/ 9303 w 9491"/>
                  <a:gd name="T13" fmla="*/ 4809 h 10000"/>
                  <a:gd name="T14" fmla="*/ 9482 w 9491"/>
                  <a:gd name="T15" fmla="*/ 4164 h 10000"/>
                  <a:gd name="T16" fmla="*/ 8559 w 9491"/>
                  <a:gd name="T17" fmla="*/ 3343 h 10000"/>
                  <a:gd name="T18" fmla="*/ 5816 w 9491"/>
                  <a:gd name="T19" fmla="*/ 1671 h 10000"/>
                  <a:gd name="T20" fmla="*/ 3995 w 9491"/>
                  <a:gd name="T21" fmla="*/ 0 h 10000"/>
                  <a:gd name="T22" fmla="*/ 2354 w 9491"/>
                  <a:gd name="T23" fmla="*/ 1055 h 10000"/>
                  <a:gd name="T24" fmla="*/ 1995 w 9491"/>
                  <a:gd name="T25" fmla="*/ 2287 h 10000"/>
                  <a:gd name="T26" fmla="*/ 1816 w 9491"/>
                  <a:gd name="T27" fmla="*/ 3548 h 10000"/>
                  <a:gd name="T28" fmla="*/ 713 w 9491"/>
                  <a:gd name="T29" fmla="*/ 4164 h 10000"/>
                  <a:gd name="T30" fmla="*/ 713 w 9491"/>
                  <a:gd name="T31" fmla="*/ 4164 h 1000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491"/>
                  <a:gd name="T49" fmla="*/ 0 h 10000"/>
                  <a:gd name="T50" fmla="*/ 9491 w 9491"/>
                  <a:gd name="T51" fmla="*/ 10000 h 1000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491" h="10000">
                    <a:moveTo>
                      <a:pt x="713" y="4164"/>
                    </a:moveTo>
                    <a:cubicBezTo>
                      <a:pt x="-466" y="4604"/>
                      <a:pt x="21" y="6099"/>
                      <a:pt x="713" y="6891"/>
                    </a:cubicBezTo>
                    <a:cubicBezTo>
                      <a:pt x="1251" y="7507"/>
                      <a:pt x="2046" y="7741"/>
                      <a:pt x="2739" y="8123"/>
                    </a:cubicBezTo>
                    <a:cubicBezTo>
                      <a:pt x="3636" y="8621"/>
                      <a:pt x="4123" y="9208"/>
                      <a:pt x="5098" y="9589"/>
                    </a:cubicBezTo>
                    <a:cubicBezTo>
                      <a:pt x="5841" y="9296"/>
                      <a:pt x="6303" y="9824"/>
                      <a:pt x="7098" y="10000"/>
                    </a:cubicBezTo>
                    <a:cubicBezTo>
                      <a:pt x="7816" y="9472"/>
                      <a:pt x="7918" y="9266"/>
                      <a:pt x="7662" y="8328"/>
                    </a:cubicBezTo>
                    <a:cubicBezTo>
                      <a:pt x="8021" y="7067"/>
                      <a:pt x="8431" y="5718"/>
                      <a:pt x="9303" y="4809"/>
                    </a:cubicBezTo>
                    <a:cubicBezTo>
                      <a:pt x="9354" y="4604"/>
                      <a:pt x="9534" y="4398"/>
                      <a:pt x="9482" y="4164"/>
                    </a:cubicBezTo>
                    <a:cubicBezTo>
                      <a:pt x="9431" y="3958"/>
                      <a:pt x="8636" y="3401"/>
                      <a:pt x="8559" y="3343"/>
                    </a:cubicBezTo>
                    <a:cubicBezTo>
                      <a:pt x="7687" y="2609"/>
                      <a:pt x="6841" y="2052"/>
                      <a:pt x="5816" y="1671"/>
                    </a:cubicBezTo>
                    <a:cubicBezTo>
                      <a:pt x="5380" y="938"/>
                      <a:pt x="3995" y="0"/>
                      <a:pt x="3995" y="0"/>
                    </a:cubicBezTo>
                    <a:cubicBezTo>
                      <a:pt x="3251" y="205"/>
                      <a:pt x="2892" y="439"/>
                      <a:pt x="2354" y="1055"/>
                    </a:cubicBezTo>
                    <a:cubicBezTo>
                      <a:pt x="2226" y="1466"/>
                      <a:pt x="2123" y="1876"/>
                      <a:pt x="1995" y="2287"/>
                    </a:cubicBezTo>
                    <a:cubicBezTo>
                      <a:pt x="1867" y="2697"/>
                      <a:pt x="2072" y="3225"/>
                      <a:pt x="1816" y="3548"/>
                    </a:cubicBezTo>
                    <a:cubicBezTo>
                      <a:pt x="662" y="5073"/>
                      <a:pt x="713" y="3343"/>
                      <a:pt x="713" y="4164"/>
                    </a:cubicBezTo>
                    <a:close/>
                    <a:moveTo>
                      <a:pt x="713" y="4164"/>
                    </a:moveTo>
                  </a:path>
                </a:pathLst>
              </a:custGeom>
              <a:grpFill/>
              <a:ln w="9525">
                <a:solidFill>
                  <a:schemeClr val="tx1"/>
                </a:solidFill>
                <a:prstDash val="solid"/>
                <a:round/>
                <a:headEnd/>
                <a:tailEnd/>
              </a:ln>
            </p:spPr>
            <p:txBody>
              <a:bodyPr/>
              <a:lstStyle/>
              <a:p>
                <a:endParaRPr lang="en-US">
                  <a:latin typeface="+mn-lt"/>
                </a:endParaRPr>
              </a:p>
            </p:txBody>
          </p:sp>
          <p:sp>
            <p:nvSpPr>
              <p:cNvPr id="18" name="Freeform 8"/>
              <p:cNvSpPr>
                <a:spLocks/>
              </p:cNvSpPr>
              <p:nvPr/>
            </p:nvSpPr>
            <p:spPr bwMode="auto">
              <a:xfrm>
                <a:off x="5341938" y="1676400"/>
                <a:ext cx="1838325" cy="1873250"/>
              </a:xfrm>
              <a:custGeom>
                <a:avLst/>
                <a:gdLst>
                  <a:gd name="T0" fmla="*/ 2769 w 9918"/>
                  <a:gd name="T1" fmla="*/ 7239 h 9945"/>
                  <a:gd name="T2" fmla="*/ 4888 w 9918"/>
                  <a:gd name="T3" fmla="*/ 8021 h 9945"/>
                  <a:gd name="T4" fmla="*/ 4376 w 9918"/>
                  <a:gd name="T5" fmla="*/ 6885 h 9945"/>
                  <a:gd name="T6" fmla="*/ 4448 w 9918"/>
                  <a:gd name="T7" fmla="*/ 6287 h 9945"/>
                  <a:gd name="T8" fmla="*/ 4448 w 9918"/>
                  <a:gd name="T9" fmla="*/ 5984 h 9945"/>
                  <a:gd name="T10" fmla="*/ 2923 w 9918"/>
                  <a:gd name="T11" fmla="*/ 4966 h 9945"/>
                  <a:gd name="T12" fmla="*/ 1971 w 9918"/>
                  <a:gd name="T13" fmla="*/ 4006 h 9945"/>
                  <a:gd name="T14" fmla="*/ 4448 w 9918"/>
                  <a:gd name="T15" fmla="*/ 4486 h 9945"/>
                  <a:gd name="T16" fmla="*/ 6628 w 9918"/>
                  <a:gd name="T17" fmla="*/ 4368 h 9945"/>
                  <a:gd name="T18" fmla="*/ 7508 w 9918"/>
                  <a:gd name="T19" fmla="*/ 2870 h 9945"/>
                  <a:gd name="T20" fmla="*/ 7283 w 9918"/>
                  <a:gd name="T21" fmla="*/ 361 h 9945"/>
                  <a:gd name="T22" fmla="*/ 5686 w 9918"/>
                  <a:gd name="T23" fmla="*/ 361 h 9945"/>
                  <a:gd name="T24" fmla="*/ 4519 w 9918"/>
                  <a:gd name="T25" fmla="*/ 1978 h 9945"/>
                  <a:gd name="T26" fmla="*/ 5390 w 9918"/>
                  <a:gd name="T27" fmla="*/ 2634 h 9945"/>
                  <a:gd name="T28" fmla="*/ 3424 w 9918"/>
                  <a:gd name="T29" fmla="*/ 3114 h 9945"/>
                  <a:gd name="T30" fmla="*/ 517 w 9918"/>
                  <a:gd name="T31" fmla="*/ 4006 h 9945"/>
                  <a:gd name="T32" fmla="*/ 221 w 9918"/>
                  <a:gd name="T33" fmla="*/ 4730 h 9945"/>
                  <a:gd name="T34" fmla="*/ 446 w 9918"/>
                  <a:gd name="T35" fmla="*/ 5925 h 9945"/>
                  <a:gd name="T36" fmla="*/ 1316 w 9918"/>
                  <a:gd name="T37" fmla="*/ 6944 h 9945"/>
                  <a:gd name="T38" fmla="*/ 1684 w 9918"/>
                  <a:gd name="T39" fmla="*/ 7424 h 9945"/>
                  <a:gd name="T40" fmla="*/ 1459 w 9918"/>
                  <a:gd name="T41" fmla="*/ 8080 h 9945"/>
                  <a:gd name="T42" fmla="*/ 3281 w 9918"/>
                  <a:gd name="T43" fmla="*/ 9040 h 9945"/>
                  <a:gd name="T44" fmla="*/ 8450 w 9918"/>
                  <a:gd name="T45" fmla="*/ 8981 h 9945"/>
                  <a:gd name="T46" fmla="*/ 8010 w 9918"/>
                  <a:gd name="T47" fmla="*/ 9638 h 9945"/>
                  <a:gd name="T48" fmla="*/ 7426 w 9918"/>
                  <a:gd name="T49" fmla="*/ 9755 h 9945"/>
                  <a:gd name="T50" fmla="*/ 8890 w 9918"/>
                  <a:gd name="T51" fmla="*/ 7062 h 9945"/>
                  <a:gd name="T52" fmla="*/ 9688 w 9918"/>
                  <a:gd name="T53" fmla="*/ 6043 h 9945"/>
                  <a:gd name="T54" fmla="*/ 9903 w 9918"/>
                  <a:gd name="T55" fmla="*/ 5387 h 9945"/>
                  <a:gd name="T56" fmla="*/ 8665 w 9918"/>
                  <a:gd name="T57" fmla="*/ 5269 h 9945"/>
                  <a:gd name="T58" fmla="*/ 8081 w 9918"/>
                  <a:gd name="T59" fmla="*/ 5622 h 9945"/>
                  <a:gd name="T60" fmla="*/ 7508 w 9918"/>
                  <a:gd name="T61" fmla="*/ 5808 h 9945"/>
                  <a:gd name="T62" fmla="*/ 7211 w 9918"/>
                  <a:gd name="T63" fmla="*/ 6287 h 9945"/>
                  <a:gd name="T64" fmla="*/ 6270 w 9918"/>
                  <a:gd name="T65" fmla="*/ 5867 h 9945"/>
                  <a:gd name="T66" fmla="*/ 5830 w 9918"/>
                  <a:gd name="T67" fmla="*/ 5446 h 9945"/>
                  <a:gd name="T68" fmla="*/ 6116 w 9918"/>
                  <a:gd name="T69" fmla="*/ 4671 h 9945"/>
                  <a:gd name="T70" fmla="*/ 6198 w 9918"/>
                  <a:gd name="T71" fmla="*/ 4309 h 9945"/>
                  <a:gd name="T72" fmla="*/ 6045 w 9918"/>
                  <a:gd name="T73" fmla="*/ 4789 h 99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9918"/>
                  <a:gd name="T112" fmla="*/ 0 h 9945"/>
                  <a:gd name="T113" fmla="*/ 9918 w 9918"/>
                  <a:gd name="T114" fmla="*/ 9945 h 99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9918" h="9945">
                    <a:moveTo>
                      <a:pt x="3066" y="6759"/>
                    </a:moveTo>
                    <a:cubicBezTo>
                      <a:pt x="2984" y="6961"/>
                      <a:pt x="2851" y="7037"/>
                      <a:pt x="2769" y="7239"/>
                    </a:cubicBezTo>
                    <a:cubicBezTo>
                      <a:pt x="3087" y="7432"/>
                      <a:pt x="3435" y="7651"/>
                      <a:pt x="3793" y="7777"/>
                    </a:cubicBezTo>
                    <a:cubicBezTo>
                      <a:pt x="4131" y="7895"/>
                      <a:pt x="4530" y="7929"/>
                      <a:pt x="4888" y="8021"/>
                    </a:cubicBezTo>
                    <a:cubicBezTo>
                      <a:pt x="5144" y="7878"/>
                      <a:pt x="5144" y="7752"/>
                      <a:pt x="5318" y="7542"/>
                    </a:cubicBezTo>
                    <a:cubicBezTo>
                      <a:pt x="5072" y="7239"/>
                      <a:pt x="4796" y="7003"/>
                      <a:pt x="4376" y="6885"/>
                    </a:cubicBezTo>
                    <a:cubicBezTo>
                      <a:pt x="4284" y="6835"/>
                      <a:pt x="3649" y="6649"/>
                      <a:pt x="4008" y="6405"/>
                    </a:cubicBezTo>
                    <a:cubicBezTo>
                      <a:pt x="4131" y="6321"/>
                      <a:pt x="4305" y="6329"/>
                      <a:pt x="4448" y="6287"/>
                    </a:cubicBezTo>
                    <a:cubicBezTo>
                      <a:pt x="4499" y="6296"/>
                      <a:pt x="4990" y="6439"/>
                      <a:pt x="5031" y="6287"/>
                    </a:cubicBezTo>
                    <a:cubicBezTo>
                      <a:pt x="5072" y="6144"/>
                      <a:pt x="4468" y="5993"/>
                      <a:pt x="4448" y="5984"/>
                    </a:cubicBezTo>
                    <a:cubicBezTo>
                      <a:pt x="4018" y="5824"/>
                      <a:pt x="3731" y="5656"/>
                      <a:pt x="3281" y="5563"/>
                    </a:cubicBezTo>
                    <a:cubicBezTo>
                      <a:pt x="2974" y="5311"/>
                      <a:pt x="3107" y="5227"/>
                      <a:pt x="2923" y="4966"/>
                    </a:cubicBezTo>
                    <a:cubicBezTo>
                      <a:pt x="2687" y="4629"/>
                      <a:pt x="1971" y="4309"/>
                      <a:pt x="1531" y="4191"/>
                    </a:cubicBezTo>
                    <a:cubicBezTo>
                      <a:pt x="1387" y="3821"/>
                      <a:pt x="1654" y="3939"/>
                      <a:pt x="1971" y="4006"/>
                    </a:cubicBezTo>
                    <a:cubicBezTo>
                      <a:pt x="2237" y="3930"/>
                      <a:pt x="2421" y="3829"/>
                      <a:pt x="2698" y="3771"/>
                    </a:cubicBezTo>
                    <a:cubicBezTo>
                      <a:pt x="3291" y="4006"/>
                      <a:pt x="3783" y="4377"/>
                      <a:pt x="4448" y="4486"/>
                    </a:cubicBezTo>
                    <a:cubicBezTo>
                      <a:pt x="4683" y="4612"/>
                      <a:pt x="4908" y="4654"/>
                      <a:pt x="5175" y="4730"/>
                    </a:cubicBezTo>
                    <a:cubicBezTo>
                      <a:pt x="5707" y="4621"/>
                      <a:pt x="6126" y="4503"/>
                      <a:pt x="6628" y="4368"/>
                    </a:cubicBezTo>
                    <a:cubicBezTo>
                      <a:pt x="6904" y="4149"/>
                      <a:pt x="7068" y="3863"/>
                      <a:pt x="7283" y="3594"/>
                    </a:cubicBezTo>
                    <a:cubicBezTo>
                      <a:pt x="7334" y="3350"/>
                      <a:pt x="7478" y="3114"/>
                      <a:pt x="7508" y="2870"/>
                    </a:cubicBezTo>
                    <a:cubicBezTo>
                      <a:pt x="7529" y="2702"/>
                      <a:pt x="7406" y="2550"/>
                      <a:pt x="7355" y="2390"/>
                    </a:cubicBezTo>
                    <a:cubicBezTo>
                      <a:pt x="7334" y="1717"/>
                      <a:pt x="7355" y="1035"/>
                      <a:pt x="7283" y="361"/>
                    </a:cubicBezTo>
                    <a:cubicBezTo>
                      <a:pt x="7263" y="202"/>
                      <a:pt x="6280" y="42"/>
                      <a:pt x="6045" y="0"/>
                    </a:cubicBezTo>
                    <a:cubicBezTo>
                      <a:pt x="5686" y="193"/>
                      <a:pt x="5932" y="16"/>
                      <a:pt x="5686" y="361"/>
                    </a:cubicBezTo>
                    <a:cubicBezTo>
                      <a:pt x="5523" y="589"/>
                      <a:pt x="5277" y="774"/>
                      <a:pt x="5175" y="1018"/>
                    </a:cubicBezTo>
                    <a:cubicBezTo>
                      <a:pt x="5052" y="1313"/>
                      <a:pt x="4786" y="1742"/>
                      <a:pt x="4519" y="1978"/>
                    </a:cubicBezTo>
                    <a:cubicBezTo>
                      <a:pt x="4499" y="2037"/>
                      <a:pt x="4407" y="2104"/>
                      <a:pt x="4448" y="2154"/>
                    </a:cubicBezTo>
                    <a:cubicBezTo>
                      <a:pt x="4622" y="2348"/>
                      <a:pt x="5134" y="2491"/>
                      <a:pt x="5390" y="2634"/>
                    </a:cubicBezTo>
                    <a:cubicBezTo>
                      <a:pt x="5277" y="2920"/>
                      <a:pt x="5226" y="3030"/>
                      <a:pt x="4888" y="3173"/>
                    </a:cubicBezTo>
                    <a:cubicBezTo>
                      <a:pt x="4448" y="3139"/>
                      <a:pt x="3854" y="2996"/>
                      <a:pt x="3424" y="3114"/>
                    </a:cubicBezTo>
                    <a:cubicBezTo>
                      <a:pt x="2861" y="2828"/>
                      <a:pt x="2237" y="2634"/>
                      <a:pt x="1684" y="2331"/>
                    </a:cubicBezTo>
                    <a:cubicBezTo>
                      <a:pt x="1449" y="2937"/>
                      <a:pt x="917" y="3468"/>
                      <a:pt x="517" y="4006"/>
                    </a:cubicBezTo>
                    <a:cubicBezTo>
                      <a:pt x="589" y="4183"/>
                      <a:pt x="640" y="4191"/>
                      <a:pt x="517" y="4368"/>
                    </a:cubicBezTo>
                    <a:cubicBezTo>
                      <a:pt x="436" y="4494"/>
                      <a:pt x="221" y="4730"/>
                      <a:pt x="221" y="4730"/>
                    </a:cubicBezTo>
                    <a:cubicBezTo>
                      <a:pt x="159" y="4873"/>
                      <a:pt x="26" y="4991"/>
                      <a:pt x="6" y="5143"/>
                    </a:cubicBezTo>
                    <a:cubicBezTo>
                      <a:pt x="-45" y="5648"/>
                      <a:pt x="251" y="5563"/>
                      <a:pt x="446" y="5925"/>
                    </a:cubicBezTo>
                    <a:cubicBezTo>
                      <a:pt x="722" y="6456"/>
                      <a:pt x="405" y="6136"/>
                      <a:pt x="804" y="6464"/>
                    </a:cubicBezTo>
                    <a:cubicBezTo>
                      <a:pt x="917" y="6843"/>
                      <a:pt x="794" y="6658"/>
                      <a:pt x="1316" y="6944"/>
                    </a:cubicBezTo>
                    <a:cubicBezTo>
                      <a:pt x="1459" y="7028"/>
                      <a:pt x="1756" y="7180"/>
                      <a:pt x="1756" y="7180"/>
                    </a:cubicBezTo>
                    <a:cubicBezTo>
                      <a:pt x="1735" y="7264"/>
                      <a:pt x="1725" y="7348"/>
                      <a:pt x="1684" y="7424"/>
                    </a:cubicBezTo>
                    <a:cubicBezTo>
                      <a:pt x="1602" y="7550"/>
                      <a:pt x="1387" y="7777"/>
                      <a:pt x="1387" y="7777"/>
                    </a:cubicBezTo>
                    <a:cubicBezTo>
                      <a:pt x="1408" y="7878"/>
                      <a:pt x="1398" y="7988"/>
                      <a:pt x="1459" y="8080"/>
                    </a:cubicBezTo>
                    <a:cubicBezTo>
                      <a:pt x="1500" y="8148"/>
                      <a:pt x="1613" y="8156"/>
                      <a:pt x="1684" y="8198"/>
                    </a:cubicBezTo>
                    <a:cubicBezTo>
                      <a:pt x="2268" y="8585"/>
                      <a:pt x="2534" y="8855"/>
                      <a:pt x="3281" y="9040"/>
                    </a:cubicBezTo>
                    <a:cubicBezTo>
                      <a:pt x="4868" y="8787"/>
                      <a:pt x="6485" y="8838"/>
                      <a:pt x="8081" y="8914"/>
                    </a:cubicBezTo>
                    <a:cubicBezTo>
                      <a:pt x="8204" y="8939"/>
                      <a:pt x="8429" y="8880"/>
                      <a:pt x="8450" y="8981"/>
                    </a:cubicBezTo>
                    <a:cubicBezTo>
                      <a:pt x="8481" y="9124"/>
                      <a:pt x="8225" y="9200"/>
                      <a:pt x="8163" y="9335"/>
                    </a:cubicBezTo>
                    <a:cubicBezTo>
                      <a:pt x="8112" y="9436"/>
                      <a:pt x="8061" y="9537"/>
                      <a:pt x="8010" y="9638"/>
                    </a:cubicBezTo>
                    <a:cubicBezTo>
                      <a:pt x="7989" y="9739"/>
                      <a:pt x="8030" y="9873"/>
                      <a:pt x="7938" y="9932"/>
                    </a:cubicBezTo>
                    <a:cubicBezTo>
                      <a:pt x="7836" y="10000"/>
                      <a:pt x="7488" y="9789"/>
                      <a:pt x="7426" y="9755"/>
                    </a:cubicBezTo>
                    <a:cubicBezTo>
                      <a:pt x="7478" y="9553"/>
                      <a:pt x="7580" y="8981"/>
                      <a:pt x="7723" y="8737"/>
                    </a:cubicBezTo>
                    <a:cubicBezTo>
                      <a:pt x="8051" y="8198"/>
                      <a:pt x="8511" y="7575"/>
                      <a:pt x="8890" y="7062"/>
                    </a:cubicBezTo>
                    <a:cubicBezTo>
                      <a:pt x="8931" y="7011"/>
                      <a:pt x="9269" y="6515"/>
                      <a:pt x="9320" y="6464"/>
                    </a:cubicBezTo>
                    <a:cubicBezTo>
                      <a:pt x="9443" y="6321"/>
                      <a:pt x="9688" y="6043"/>
                      <a:pt x="9688" y="6043"/>
                    </a:cubicBezTo>
                    <a:cubicBezTo>
                      <a:pt x="9740" y="5900"/>
                      <a:pt x="9791" y="5765"/>
                      <a:pt x="9832" y="5622"/>
                    </a:cubicBezTo>
                    <a:cubicBezTo>
                      <a:pt x="9862" y="5547"/>
                      <a:pt x="9955" y="5454"/>
                      <a:pt x="9903" y="5387"/>
                    </a:cubicBezTo>
                    <a:cubicBezTo>
                      <a:pt x="9791" y="5227"/>
                      <a:pt x="9248" y="5084"/>
                      <a:pt x="9033" y="5025"/>
                    </a:cubicBezTo>
                    <a:cubicBezTo>
                      <a:pt x="8307" y="5168"/>
                      <a:pt x="9044" y="4949"/>
                      <a:pt x="8665" y="5269"/>
                    </a:cubicBezTo>
                    <a:cubicBezTo>
                      <a:pt x="8593" y="5328"/>
                      <a:pt x="8460" y="5336"/>
                      <a:pt x="8378" y="5387"/>
                    </a:cubicBezTo>
                    <a:cubicBezTo>
                      <a:pt x="8266" y="5454"/>
                      <a:pt x="8184" y="5547"/>
                      <a:pt x="8081" y="5622"/>
                    </a:cubicBezTo>
                    <a:cubicBezTo>
                      <a:pt x="7856" y="5563"/>
                      <a:pt x="7590" y="5462"/>
                      <a:pt x="7355" y="5622"/>
                    </a:cubicBezTo>
                    <a:cubicBezTo>
                      <a:pt x="7283" y="5673"/>
                      <a:pt x="7447" y="5749"/>
                      <a:pt x="7508" y="5808"/>
                    </a:cubicBezTo>
                    <a:cubicBezTo>
                      <a:pt x="7570" y="5875"/>
                      <a:pt x="7652" y="5925"/>
                      <a:pt x="7723" y="5984"/>
                    </a:cubicBezTo>
                    <a:cubicBezTo>
                      <a:pt x="7866" y="6346"/>
                      <a:pt x="7559" y="6178"/>
                      <a:pt x="7211" y="6287"/>
                    </a:cubicBezTo>
                    <a:cubicBezTo>
                      <a:pt x="7089" y="6245"/>
                      <a:pt x="6966" y="6212"/>
                      <a:pt x="6853" y="6161"/>
                    </a:cubicBezTo>
                    <a:cubicBezTo>
                      <a:pt x="6648" y="6069"/>
                      <a:pt x="6270" y="5867"/>
                      <a:pt x="6270" y="5867"/>
                    </a:cubicBezTo>
                    <a:cubicBezTo>
                      <a:pt x="6219" y="5782"/>
                      <a:pt x="6188" y="5690"/>
                      <a:pt x="6116" y="5622"/>
                    </a:cubicBezTo>
                    <a:cubicBezTo>
                      <a:pt x="6034" y="5547"/>
                      <a:pt x="5901" y="5530"/>
                      <a:pt x="5830" y="5446"/>
                    </a:cubicBezTo>
                    <a:cubicBezTo>
                      <a:pt x="5727" y="5319"/>
                      <a:pt x="5686" y="5168"/>
                      <a:pt x="5615" y="5025"/>
                    </a:cubicBezTo>
                    <a:cubicBezTo>
                      <a:pt x="5727" y="4755"/>
                      <a:pt x="5830" y="4823"/>
                      <a:pt x="6116" y="4671"/>
                    </a:cubicBezTo>
                    <a:cubicBezTo>
                      <a:pt x="6167" y="4612"/>
                      <a:pt x="6249" y="4562"/>
                      <a:pt x="6270" y="4486"/>
                    </a:cubicBezTo>
                    <a:cubicBezTo>
                      <a:pt x="6280" y="4427"/>
                      <a:pt x="6270" y="4292"/>
                      <a:pt x="6198" y="4309"/>
                    </a:cubicBezTo>
                    <a:cubicBezTo>
                      <a:pt x="6075" y="4335"/>
                      <a:pt x="6045" y="4469"/>
                      <a:pt x="5973" y="4545"/>
                    </a:cubicBezTo>
                    <a:cubicBezTo>
                      <a:pt x="5881" y="4772"/>
                      <a:pt x="5830" y="4705"/>
                      <a:pt x="6045" y="4789"/>
                    </a:cubicBezTo>
                  </a:path>
                </a:pathLst>
              </a:custGeom>
              <a:grpFill/>
              <a:ln w="9525">
                <a:solidFill>
                  <a:schemeClr val="tx1"/>
                </a:solidFill>
                <a:prstDash val="solid"/>
                <a:round/>
                <a:headEnd/>
                <a:tailEnd/>
              </a:ln>
            </p:spPr>
            <p:txBody>
              <a:bodyPr/>
              <a:lstStyle/>
              <a:p>
                <a:endParaRPr lang="en-US">
                  <a:latin typeface="+mn-lt"/>
                </a:endParaRPr>
              </a:p>
            </p:txBody>
          </p:sp>
          <p:sp>
            <p:nvSpPr>
              <p:cNvPr id="19" name="Oval 31"/>
              <p:cNvSpPr>
                <a:spLocks noChangeArrowheads="1"/>
              </p:cNvSpPr>
              <p:nvPr/>
            </p:nvSpPr>
            <p:spPr bwMode="auto">
              <a:xfrm>
                <a:off x="5719482" y="4347881"/>
                <a:ext cx="270716" cy="299291"/>
              </a:xfrm>
              <a:prstGeom prst="ellipse">
                <a:avLst/>
              </a:prstGeom>
              <a:solidFill>
                <a:srgbClr val="FF0000"/>
              </a:solidFill>
              <a:ln w="9525">
                <a:solidFill>
                  <a:srgbClr val="FF3300"/>
                </a:solidFill>
                <a:round/>
                <a:headEnd/>
                <a:tailEnd/>
              </a:ln>
            </p:spPr>
            <p:txBody>
              <a:bodyPr/>
              <a:lstStyle/>
              <a:p>
                <a:endParaRPr lang="en-US">
                  <a:latin typeface="+mn-lt"/>
                </a:endParaRPr>
              </a:p>
            </p:txBody>
          </p:sp>
          <p:sp>
            <p:nvSpPr>
              <p:cNvPr id="20" name="Oval 32"/>
              <p:cNvSpPr>
                <a:spLocks noChangeArrowheads="1"/>
              </p:cNvSpPr>
              <p:nvPr/>
            </p:nvSpPr>
            <p:spPr bwMode="auto">
              <a:xfrm>
                <a:off x="5522260" y="2976282"/>
                <a:ext cx="114300" cy="133631"/>
              </a:xfrm>
              <a:prstGeom prst="ellipse">
                <a:avLst/>
              </a:prstGeom>
              <a:solidFill>
                <a:srgbClr val="FF0000"/>
              </a:solidFill>
              <a:ln w="9525">
                <a:solidFill>
                  <a:srgbClr val="FF3300"/>
                </a:solidFill>
                <a:round/>
                <a:headEnd/>
                <a:tailEnd/>
              </a:ln>
            </p:spPr>
            <p:txBody>
              <a:bodyPr/>
              <a:lstStyle/>
              <a:p>
                <a:endParaRPr lang="en-US">
                  <a:latin typeface="+mn-lt"/>
                </a:endParaRPr>
              </a:p>
            </p:txBody>
          </p:sp>
          <p:sp>
            <p:nvSpPr>
              <p:cNvPr id="21" name="Freeform 33"/>
              <p:cNvSpPr>
                <a:spLocks/>
              </p:cNvSpPr>
              <p:nvPr/>
            </p:nvSpPr>
            <p:spPr bwMode="auto">
              <a:xfrm rot="9918406">
                <a:off x="6573838" y="3930650"/>
                <a:ext cx="958850" cy="1031875"/>
              </a:xfrm>
              <a:custGeom>
                <a:avLst/>
                <a:gdLst>
                  <a:gd name="T0" fmla="*/ 2303 w 9562"/>
                  <a:gd name="T1" fmla="*/ 5718 h 9425"/>
                  <a:gd name="T2" fmla="*/ 3119 w 9562"/>
                  <a:gd name="T3" fmla="*/ 8181 h 9425"/>
                  <a:gd name="T4" fmla="*/ 5189 w 9562"/>
                  <a:gd name="T5" fmla="*/ 9250 h 9425"/>
                  <a:gd name="T6" fmla="*/ 7696 w 9562"/>
                  <a:gd name="T7" fmla="*/ 9425 h 9425"/>
                  <a:gd name="T8" fmla="*/ 9562 w 9562"/>
                  <a:gd name="T9" fmla="*/ 8355 h 9425"/>
                  <a:gd name="T10" fmla="*/ 8104 w 9562"/>
                  <a:gd name="T11" fmla="*/ 6937 h 9425"/>
                  <a:gd name="T12" fmla="*/ 8309 w 9562"/>
                  <a:gd name="T13" fmla="*/ 6415 h 9425"/>
                  <a:gd name="T14" fmla="*/ 7696 w 9562"/>
                  <a:gd name="T15" fmla="*/ 6066 h 9425"/>
                  <a:gd name="T16" fmla="*/ 5597 w 9562"/>
                  <a:gd name="T17" fmla="*/ 4823 h 9425"/>
                  <a:gd name="T18" fmla="*/ 4373 w 9562"/>
                  <a:gd name="T19" fmla="*/ 4474 h 9425"/>
                  <a:gd name="T20" fmla="*/ 5189 w 9562"/>
                  <a:gd name="T21" fmla="*/ 3230 h 9425"/>
                  <a:gd name="T22" fmla="*/ 6443 w 9562"/>
                  <a:gd name="T23" fmla="*/ 1987 h 9425"/>
                  <a:gd name="T24" fmla="*/ 3731 w 9562"/>
                  <a:gd name="T25" fmla="*/ 569 h 9425"/>
                  <a:gd name="T26" fmla="*/ 3323 w 9562"/>
                  <a:gd name="T27" fmla="*/ 569 h 9425"/>
                  <a:gd name="T28" fmla="*/ 2303 w 9562"/>
                  <a:gd name="T29" fmla="*/ 743 h 9425"/>
                  <a:gd name="T30" fmla="*/ 437 w 9562"/>
                  <a:gd name="T31" fmla="*/ 569 h 9425"/>
                  <a:gd name="T32" fmla="*/ 0 w 9562"/>
                  <a:gd name="T33" fmla="*/ 1116 h 9425"/>
                  <a:gd name="T34" fmla="*/ 1049 w 9562"/>
                  <a:gd name="T35" fmla="*/ 2161 h 9425"/>
                  <a:gd name="T36" fmla="*/ 4577 w 9562"/>
                  <a:gd name="T37" fmla="*/ 3405 h 9425"/>
                  <a:gd name="T38" fmla="*/ 6239 w 9562"/>
                  <a:gd name="T39" fmla="*/ 3753 h 9425"/>
                  <a:gd name="T40" fmla="*/ 9125 w 9562"/>
                  <a:gd name="T41" fmla="*/ 3405 h 9425"/>
                  <a:gd name="T42" fmla="*/ 8104 w 9562"/>
                  <a:gd name="T43" fmla="*/ 5519 h 9425"/>
                  <a:gd name="T44" fmla="*/ 7696 w 9562"/>
                  <a:gd name="T45" fmla="*/ 5892 h 9425"/>
                  <a:gd name="T46" fmla="*/ 7463 w 9562"/>
                  <a:gd name="T47" fmla="*/ 7111 h 9425"/>
                  <a:gd name="T48" fmla="*/ 6647 w 9562"/>
                  <a:gd name="T49" fmla="*/ 6763 h 9425"/>
                  <a:gd name="T50" fmla="*/ 5189 w 9562"/>
                  <a:gd name="T51" fmla="*/ 7111 h 9425"/>
                  <a:gd name="T52" fmla="*/ 3965 w 9562"/>
                  <a:gd name="T53" fmla="*/ 6763 h 9425"/>
                  <a:gd name="T54" fmla="*/ 1865 w 9562"/>
                  <a:gd name="T55" fmla="*/ 6589 h 9425"/>
                  <a:gd name="T56" fmla="*/ 2303 w 9562"/>
                  <a:gd name="T57" fmla="*/ 5718 h 9425"/>
                  <a:gd name="T58" fmla="*/ 2303 w 9562"/>
                  <a:gd name="T59" fmla="*/ 5718 h 942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9562"/>
                  <a:gd name="T91" fmla="*/ 0 h 9425"/>
                  <a:gd name="T92" fmla="*/ 9562 w 9562"/>
                  <a:gd name="T93" fmla="*/ 9425 h 942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9562" h="9425">
                    <a:moveTo>
                      <a:pt x="2303" y="5718"/>
                    </a:moveTo>
                    <a:cubicBezTo>
                      <a:pt x="2507" y="6564"/>
                      <a:pt x="2798" y="7360"/>
                      <a:pt x="3119" y="8181"/>
                    </a:cubicBezTo>
                    <a:cubicBezTo>
                      <a:pt x="3236" y="8454"/>
                      <a:pt x="4781" y="9076"/>
                      <a:pt x="5189" y="9250"/>
                    </a:cubicBezTo>
                    <a:cubicBezTo>
                      <a:pt x="6326" y="9051"/>
                      <a:pt x="6618" y="9201"/>
                      <a:pt x="7696" y="9425"/>
                    </a:cubicBezTo>
                    <a:cubicBezTo>
                      <a:pt x="8338" y="8579"/>
                      <a:pt x="8775" y="8977"/>
                      <a:pt x="9562" y="8355"/>
                    </a:cubicBezTo>
                    <a:cubicBezTo>
                      <a:pt x="9125" y="7832"/>
                      <a:pt x="8104" y="6937"/>
                      <a:pt x="8104" y="6937"/>
                    </a:cubicBezTo>
                    <a:cubicBezTo>
                      <a:pt x="8163" y="6763"/>
                      <a:pt x="8396" y="6589"/>
                      <a:pt x="8309" y="6415"/>
                    </a:cubicBezTo>
                    <a:cubicBezTo>
                      <a:pt x="8221" y="6216"/>
                      <a:pt x="7871" y="6191"/>
                      <a:pt x="7696" y="6066"/>
                    </a:cubicBezTo>
                    <a:cubicBezTo>
                      <a:pt x="7026" y="5594"/>
                      <a:pt x="6413" y="5121"/>
                      <a:pt x="5597" y="4823"/>
                    </a:cubicBezTo>
                    <a:cubicBezTo>
                      <a:pt x="5189" y="4673"/>
                      <a:pt x="4373" y="4474"/>
                      <a:pt x="4373" y="4474"/>
                    </a:cubicBezTo>
                    <a:cubicBezTo>
                      <a:pt x="4810" y="2957"/>
                      <a:pt x="4227" y="4474"/>
                      <a:pt x="5189" y="3230"/>
                    </a:cubicBezTo>
                    <a:cubicBezTo>
                      <a:pt x="5772" y="2509"/>
                      <a:pt x="5422" y="2559"/>
                      <a:pt x="6443" y="1987"/>
                    </a:cubicBezTo>
                    <a:cubicBezTo>
                      <a:pt x="5655" y="1340"/>
                      <a:pt x="4781" y="867"/>
                      <a:pt x="3731" y="569"/>
                    </a:cubicBezTo>
                    <a:cubicBezTo>
                      <a:pt x="3294" y="-575"/>
                      <a:pt x="3760" y="320"/>
                      <a:pt x="3323" y="569"/>
                    </a:cubicBezTo>
                    <a:cubicBezTo>
                      <a:pt x="3032" y="743"/>
                      <a:pt x="2653" y="693"/>
                      <a:pt x="2303" y="743"/>
                    </a:cubicBezTo>
                    <a:cubicBezTo>
                      <a:pt x="1224" y="444"/>
                      <a:pt x="1457" y="-3"/>
                      <a:pt x="437" y="569"/>
                    </a:cubicBezTo>
                    <a:cubicBezTo>
                      <a:pt x="291" y="743"/>
                      <a:pt x="0" y="892"/>
                      <a:pt x="0" y="1116"/>
                    </a:cubicBezTo>
                    <a:cubicBezTo>
                      <a:pt x="0" y="1315"/>
                      <a:pt x="962" y="2086"/>
                      <a:pt x="1049" y="2161"/>
                    </a:cubicBezTo>
                    <a:cubicBezTo>
                      <a:pt x="2099" y="2932"/>
                      <a:pt x="3265" y="3156"/>
                      <a:pt x="4577" y="3405"/>
                    </a:cubicBezTo>
                    <a:cubicBezTo>
                      <a:pt x="5131" y="3504"/>
                      <a:pt x="6239" y="3753"/>
                      <a:pt x="6239" y="3753"/>
                    </a:cubicBezTo>
                    <a:cubicBezTo>
                      <a:pt x="7230" y="2907"/>
                      <a:pt x="7813" y="3031"/>
                      <a:pt x="9125" y="3405"/>
                    </a:cubicBezTo>
                    <a:cubicBezTo>
                      <a:pt x="10000" y="4449"/>
                      <a:pt x="9154" y="4599"/>
                      <a:pt x="8104" y="5519"/>
                    </a:cubicBezTo>
                    <a:cubicBezTo>
                      <a:pt x="7959" y="5643"/>
                      <a:pt x="7696" y="5892"/>
                      <a:pt x="7696" y="5892"/>
                    </a:cubicBezTo>
                    <a:cubicBezTo>
                      <a:pt x="7813" y="6216"/>
                      <a:pt x="8250" y="6887"/>
                      <a:pt x="7463" y="7111"/>
                    </a:cubicBezTo>
                    <a:cubicBezTo>
                      <a:pt x="7172" y="7186"/>
                      <a:pt x="6909" y="6887"/>
                      <a:pt x="6647" y="6763"/>
                    </a:cubicBezTo>
                    <a:cubicBezTo>
                      <a:pt x="6384" y="6837"/>
                      <a:pt x="5422" y="7136"/>
                      <a:pt x="5189" y="7111"/>
                    </a:cubicBezTo>
                    <a:cubicBezTo>
                      <a:pt x="4752" y="7086"/>
                      <a:pt x="3965" y="6763"/>
                      <a:pt x="3965" y="6763"/>
                    </a:cubicBezTo>
                    <a:cubicBezTo>
                      <a:pt x="3119" y="6987"/>
                      <a:pt x="2711" y="6763"/>
                      <a:pt x="1865" y="6589"/>
                    </a:cubicBezTo>
                    <a:cubicBezTo>
                      <a:pt x="3206" y="7658"/>
                      <a:pt x="2536" y="6091"/>
                      <a:pt x="2303" y="5718"/>
                    </a:cubicBezTo>
                    <a:close/>
                    <a:moveTo>
                      <a:pt x="2303" y="5718"/>
                    </a:moveTo>
                  </a:path>
                </a:pathLst>
              </a:custGeom>
              <a:grpFill/>
              <a:ln w="9525">
                <a:solidFill>
                  <a:schemeClr val="tx1"/>
                </a:solidFill>
                <a:prstDash val="solid"/>
                <a:round/>
                <a:headEnd/>
                <a:tailEnd/>
              </a:ln>
            </p:spPr>
            <p:txBody>
              <a:bodyPr/>
              <a:lstStyle/>
              <a:p>
                <a:endParaRPr lang="en-US">
                  <a:latin typeface="+mn-lt"/>
                </a:endParaRPr>
              </a:p>
            </p:txBody>
          </p:sp>
          <p:sp>
            <p:nvSpPr>
              <p:cNvPr id="22" name="Freeform 34"/>
              <p:cNvSpPr>
                <a:spLocks/>
              </p:cNvSpPr>
              <p:nvPr/>
            </p:nvSpPr>
            <p:spPr bwMode="auto">
              <a:xfrm rot="10800000">
                <a:off x="6788150" y="3559175"/>
                <a:ext cx="1371600" cy="541338"/>
              </a:xfrm>
              <a:custGeom>
                <a:avLst/>
                <a:gdLst>
                  <a:gd name="T0" fmla="*/ 713 w 9491"/>
                  <a:gd name="T1" fmla="*/ 4164 h 10000"/>
                  <a:gd name="T2" fmla="*/ 713 w 9491"/>
                  <a:gd name="T3" fmla="*/ 6891 h 10000"/>
                  <a:gd name="T4" fmla="*/ 2739 w 9491"/>
                  <a:gd name="T5" fmla="*/ 8123 h 10000"/>
                  <a:gd name="T6" fmla="*/ 5098 w 9491"/>
                  <a:gd name="T7" fmla="*/ 9589 h 10000"/>
                  <a:gd name="T8" fmla="*/ 7098 w 9491"/>
                  <a:gd name="T9" fmla="*/ 10000 h 10000"/>
                  <a:gd name="T10" fmla="*/ 7662 w 9491"/>
                  <a:gd name="T11" fmla="*/ 8328 h 10000"/>
                  <a:gd name="T12" fmla="*/ 9303 w 9491"/>
                  <a:gd name="T13" fmla="*/ 4809 h 10000"/>
                  <a:gd name="T14" fmla="*/ 9482 w 9491"/>
                  <a:gd name="T15" fmla="*/ 4164 h 10000"/>
                  <a:gd name="T16" fmla="*/ 8559 w 9491"/>
                  <a:gd name="T17" fmla="*/ 3343 h 10000"/>
                  <a:gd name="T18" fmla="*/ 5816 w 9491"/>
                  <a:gd name="T19" fmla="*/ 1671 h 10000"/>
                  <a:gd name="T20" fmla="*/ 3995 w 9491"/>
                  <a:gd name="T21" fmla="*/ 0 h 10000"/>
                  <a:gd name="T22" fmla="*/ 2354 w 9491"/>
                  <a:gd name="T23" fmla="*/ 1055 h 10000"/>
                  <a:gd name="T24" fmla="*/ 1995 w 9491"/>
                  <a:gd name="T25" fmla="*/ 2287 h 10000"/>
                  <a:gd name="T26" fmla="*/ 1816 w 9491"/>
                  <a:gd name="T27" fmla="*/ 3548 h 10000"/>
                  <a:gd name="T28" fmla="*/ 713 w 9491"/>
                  <a:gd name="T29" fmla="*/ 4164 h 10000"/>
                  <a:gd name="T30" fmla="*/ 713 w 9491"/>
                  <a:gd name="T31" fmla="*/ 4164 h 1000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491"/>
                  <a:gd name="T49" fmla="*/ 0 h 10000"/>
                  <a:gd name="T50" fmla="*/ 9491 w 9491"/>
                  <a:gd name="T51" fmla="*/ 10000 h 1000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491" h="10000">
                    <a:moveTo>
                      <a:pt x="713" y="4164"/>
                    </a:moveTo>
                    <a:cubicBezTo>
                      <a:pt x="-466" y="4604"/>
                      <a:pt x="21" y="6099"/>
                      <a:pt x="713" y="6891"/>
                    </a:cubicBezTo>
                    <a:cubicBezTo>
                      <a:pt x="1251" y="7507"/>
                      <a:pt x="2046" y="7741"/>
                      <a:pt x="2739" y="8123"/>
                    </a:cubicBezTo>
                    <a:cubicBezTo>
                      <a:pt x="3636" y="8621"/>
                      <a:pt x="4123" y="9208"/>
                      <a:pt x="5098" y="9589"/>
                    </a:cubicBezTo>
                    <a:cubicBezTo>
                      <a:pt x="5841" y="9296"/>
                      <a:pt x="6303" y="9824"/>
                      <a:pt x="7098" y="10000"/>
                    </a:cubicBezTo>
                    <a:cubicBezTo>
                      <a:pt x="7816" y="9472"/>
                      <a:pt x="7918" y="9266"/>
                      <a:pt x="7662" y="8328"/>
                    </a:cubicBezTo>
                    <a:cubicBezTo>
                      <a:pt x="8021" y="7067"/>
                      <a:pt x="8431" y="5718"/>
                      <a:pt x="9303" y="4809"/>
                    </a:cubicBezTo>
                    <a:cubicBezTo>
                      <a:pt x="9354" y="4604"/>
                      <a:pt x="9534" y="4398"/>
                      <a:pt x="9482" y="4164"/>
                    </a:cubicBezTo>
                    <a:cubicBezTo>
                      <a:pt x="9431" y="3958"/>
                      <a:pt x="8636" y="3401"/>
                      <a:pt x="8559" y="3343"/>
                    </a:cubicBezTo>
                    <a:cubicBezTo>
                      <a:pt x="7687" y="2609"/>
                      <a:pt x="6841" y="2052"/>
                      <a:pt x="5816" y="1671"/>
                    </a:cubicBezTo>
                    <a:cubicBezTo>
                      <a:pt x="5380" y="938"/>
                      <a:pt x="3995" y="0"/>
                      <a:pt x="3995" y="0"/>
                    </a:cubicBezTo>
                    <a:cubicBezTo>
                      <a:pt x="3251" y="205"/>
                      <a:pt x="2892" y="439"/>
                      <a:pt x="2354" y="1055"/>
                    </a:cubicBezTo>
                    <a:cubicBezTo>
                      <a:pt x="2226" y="1466"/>
                      <a:pt x="2123" y="1876"/>
                      <a:pt x="1995" y="2287"/>
                    </a:cubicBezTo>
                    <a:cubicBezTo>
                      <a:pt x="1867" y="2697"/>
                      <a:pt x="2072" y="3225"/>
                      <a:pt x="1816" y="3548"/>
                    </a:cubicBezTo>
                    <a:cubicBezTo>
                      <a:pt x="662" y="5073"/>
                      <a:pt x="713" y="3343"/>
                      <a:pt x="713" y="4164"/>
                    </a:cubicBezTo>
                    <a:close/>
                    <a:moveTo>
                      <a:pt x="713" y="4164"/>
                    </a:moveTo>
                  </a:path>
                </a:pathLst>
              </a:custGeom>
              <a:grpFill/>
              <a:ln w="9525">
                <a:solidFill>
                  <a:schemeClr val="tx1"/>
                </a:solidFill>
                <a:prstDash val="solid"/>
                <a:round/>
                <a:headEnd/>
                <a:tailEnd/>
              </a:ln>
            </p:spPr>
            <p:txBody>
              <a:bodyPr/>
              <a:lstStyle/>
              <a:p>
                <a:endParaRPr lang="en-US">
                  <a:latin typeface="+mn-lt"/>
                </a:endParaRPr>
              </a:p>
            </p:txBody>
          </p:sp>
          <p:sp>
            <p:nvSpPr>
              <p:cNvPr id="23" name="Freeform 35"/>
              <p:cNvSpPr>
                <a:spLocks/>
              </p:cNvSpPr>
              <p:nvPr/>
            </p:nvSpPr>
            <p:spPr bwMode="auto">
              <a:xfrm rot="10800000">
                <a:off x="6575425" y="1730375"/>
                <a:ext cx="1838325" cy="1873250"/>
              </a:xfrm>
              <a:custGeom>
                <a:avLst/>
                <a:gdLst>
                  <a:gd name="T0" fmla="*/ 2769 w 9918"/>
                  <a:gd name="T1" fmla="*/ 7239 h 9945"/>
                  <a:gd name="T2" fmla="*/ 4888 w 9918"/>
                  <a:gd name="T3" fmla="*/ 8021 h 9945"/>
                  <a:gd name="T4" fmla="*/ 4376 w 9918"/>
                  <a:gd name="T5" fmla="*/ 6885 h 9945"/>
                  <a:gd name="T6" fmla="*/ 4448 w 9918"/>
                  <a:gd name="T7" fmla="*/ 6287 h 9945"/>
                  <a:gd name="T8" fmla="*/ 4448 w 9918"/>
                  <a:gd name="T9" fmla="*/ 5984 h 9945"/>
                  <a:gd name="T10" fmla="*/ 2923 w 9918"/>
                  <a:gd name="T11" fmla="*/ 4966 h 9945"/>
                  <a:gd name="T12" fmla="*/ 1971 w 9918"/>
                  <a:gd name="T13" fmla="*/ 4006 h 9945"/>
                  <a:gd name="T14" fmla="*/ 4448 w 9918"/>
                  <a:gd name="T15" fmla="*/ 4486 h 9945"/>
                  <a:gd name="T16" fmla="*/ 6628 w 9918"/>
                  <a:gd name="T17" fmla="*/ 4368 h 9945"/>
                  <a:gd name="T18" fmla="*/ 7508 w 9918"/>
                  <a:gd name="T19" fmla="*/ 2870 h 9945"/>
                  <a:gd name="T20" fmla="*/ 7283 w 9918"/>
                  <a:gd name="T21" fmla="*/ 361 h 9945"/>
                  <a:gd name="T22" fmla="*/ 5686 w 9918"/>
                  <a:gd name="T23" fmla="*/ 361 h 9945"/>
                  <a:gd name="T24" fmla="*/ 4519 w 9918"/>
                  <a:gd name="T25" fmla="*/ 1978 h 9945"/>
                  <a:gd name="T26" fmla="*/ 5390 w 9918"/>
                  <a:gd name="T27" fmla="*/ 2634 h 9945"/>
                  <a:gd name="T28" fmla="*/ 3424 w 9918"/>
                  <a:gd name="T29" fmla="*/ 3114 h 9945"/>
                  <a:gd name="T30" fmla="*/ 517 w 9918"/>
                  <a:gd name="T31" fmla="*/ 4006 h 9945"/>
                  <a:gd name="T32" fmla="*/ 221 w 9918"/>
                  <a:gd name="T33" fmla="*/ 4730 h 9945"/>
                  <a:gd name="T34" fmla="*/ 446 w 9918"/>
                  <a:gd name="T35" fmla="*/ 5925 h 9945"/>
                  <a:gd name="T36" fmla="*/ 1316 w 9918"/>
                  <a:gd name="T37" fmla="*/ 6944 h 9945"/>
                  <a:gd name="T38" fmla="*/ 1684 w 9918"/>
                  <a:gd name="T39" fmla="*/ 7424 h 9945"/>
                  <a:gd name="T40" fmla="*/ 1459 w 9918"/>
                  <a:gd name="T41" fmla="*/ 8080 h 9945"/>
                  <a:gd name="T42" fmla="*/ 3281 w 9918"/>
                  <a:gd name="T43" fmla="*/ 9040 h 9945"/>
                  <a:gd name="T44" fmla="*/ 8450 w 9918"/>
                  <a:gd name="T45" fmla="*/ 8981 h 9945"/>
                  <a:gd name="T46" fmla="*/ 8010 w 9918"/>
                  <a:gd name="T47" fmla="*/ 9638 h 9945"/>
                  <a:gd name="T48" fmla="*/ 7426 w 9918"/>
                  <a:gd name="T49" fmla="*/ 9755 h 9945"/>
                  <a:gd name="T50" fmla="*/ 8890 w 9918"/>
                  <a:gd name="T51" fmla="*/ 7062 h 9945"/>
                  <a:gd name="T52" fmla="*/ 9688 w 9918"/>
                  <a:gd name="T53" fmla="*/ 6043 h 9945"/>
                  <a:gd name="T54" fmla="*/ 9903 w 9918"/>
                  <a:gd name="T55" fmla="*/ 5387 h 9945"/>
                  <a:gd name="T56" fmla="*/ 8665 w 9918"/>
                  <a:gd name="T57" fmla="*/ 5269 h 9945"/>
                  <a:gd name="T58" fmla="*/ 8081 w 9918"/>
                  <a:gd name="T59" fmla="*/ 5622 h 9945"/>
                  <a:gd name="T60" fmla="*/ 7508 w 9918"/>
                  <a:gd name="T61" fmla="*/ 5808 h 9945"/>
                  <a:gd name="T62" fmla="*/ 7211 w 9918"/>
                  <a:gd name="T63" fmla="*/ 6287 h 9945"/>
                  <a:gd name="T64" fmla="*/ 6270 w 9918"/>
                  <a:gd name="T65" fmla="*/ 5867 h 9945"/>
                  <a:gd name="T66" fmla="*/ 5830 w 9918"/>
                  <a:gd name="T67" fmla="*/ 5446 h 9945"/>
                  <a:gd name="T68" fmla="*/ 6116 w 9918"/>
                  <a:gd name="T69" fmla="*/ 4671 h 9945"/>
                  <a:gd name="T70" fmla="*/ 6198 w 9918"/>
                  <a:gd name="T71" fmla="*/ 4309 h 9945"/>
                  <a:gd name="T72" fmla="*/ 6045 w 9918"/>
                  <a:gd name="T73" fmla="*/ 4789 h 99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9918"/>
                  <a:gd name="T112" fmla="*/ 0 h 9945"/>
                  <a:gd name="T113" fmla="*/ 9918 w 9918"/>
                  <a:gd name="T114" fmla="*/ 9945 h 99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9918" h="9945">
                    <a:moveTo>
                      <a:pt x="3066" y="6759"/>
                    </a:moveTo>
                    <a:cubicBezTo>
                      <a:pt x="2984" y="6961"/>
                      <a:pt x="2851" y="7037"/>
                      <a:pt x="2769" y="7239"/>
                    </a:cubicBezTo>
                    <a:cubicBezTo>
                      <a:pt x="3087" y="7432"/>
                      <a:pt x="3435" y="7651"/>
                      <a:pt x="3793" y="7777"/>
                    </a:cubicBezTo>
                    <a:cubicBezTo>
                      <a:pt x="4131" y="7895"/>
                      <a:pt x="4530" y="7929"/>
                      <a:pt x="4888" y="8021"/>
                    </a:cubicBezTo>
                    <a:cubicBezTo>
                      <a:pt x="5144" y="7878"/>
                      <a:pt x="5144" y="7752"/>
                      <a:pt x="5318" y="7542"/>
                    </a:cubicBezTo>
                    <a:cubicBezTo>
                      <a:pt x="5072" y="7239"/>
                      <a:pt x="4796" y="7003"/>
                      <a:pt x="4376" y="6885"/>
                    </a:cubicBezTo>
                    <a:cubicBezTo>
                      <a:pt x="4284" y="6835"/>
                      <a:pt x="3649" y="6649"/>
                      <a:pt x="4008" y="6405"/>
                    </a:cubicBezTo>
                    <a:cubicBezTo>
                      <a:pt x="4131" y="6321"/>
                      <a:pt x="4305" y="6329"/>
                      <a:pt x="4448" y="6287"/>
                    </a:cubicBezTo>
                    <a:cubicBezTo>
                      <a:pt x="4499" y="6296"/>
                      <a:pt x="4990" y="6439"/>
                      <a:pt x="5031" y="6287"/>
                    </a:cubicBezTo>
                    <a:cubicBezTo>
                      <a:pt x="5072" y="6144"/>
                      <a:pt x="4468" y="5993"/>
                      <a:pt x="4448" y="5984"/>
                    </a:cubicBezTo>
                    <a:cubicBezTo>
                      <a:pt x="4018" y="5824"/>
                      <a:pt x="3731" y="5656"/>
                      <a:pt x="3281" y="5563"/>
                    </a:cubicBezTo>
                    <a:cubicBezTo>
                      <a:pt x="2974" y="5311"/>
                      <a:pt x="3107" y="5227"/>
                      <a:pt x="2923" y="4966"/>
                    </a:cubicBezTo>
                    <a:cubicBezTo>
                      <a:pt x="2687" y="4629"/>
                      <a:pt x="1971" y="4309"/>
                      <a:pt x="1531" y="4191"/>
                    </a:cubicBezTo>
                    <a:cubicBezTo>
                      <a:pt x="1387" y="3821"/>
                      <a:pt x="1654" y="3939"/>
                      <a:pt x="1971" y="4006"/>
                    </a:cubicBezTo>
                    <a:cubicBezTo>
                      <a:pt x="2237" y="3930"/>
                      <a:pt x="2421" y="3829"/>
                      <a:pt x="2698" y="3771"/>
                    </a:cubicBezTo>
                    <a:cubicBezTo>
                      <a:pt x="3291" y="4006"/>
                      <a:pt x="3783" y="4377"/>
                      <a:pt x="4448" y="4486"/>
                    </a:cubicBezTo>
                    <a:cubicBezTo>
                      <a:pt x="4683" y="4612"/>
                      <a:pt x="4908" y="4654"/>
                      <a:pt x="5175" y="4730"/>
                    </a:cubicBezTo>
                    <a:cubicBezTo>
                      <a:pt x="5707" y="4621"/>
                      <a:pt x="6126" y="4503"/>
                      <a:pt x="6628" y="4368"/>
                    </a:cubicBezTo>
                    <a:cubicBezTo>
                      <a:pt x="6904" y="4149"/>
                      <a:pt x="7068" y="3863"/>
                      <a:pt x="7283" y="3594"/>
                    </a:cubicBezTo>
                    <a:cubicBezTo>
                      <a:pt x="7334" y="3350"/>
                      <a:pt x="7478" y="3114"/>
                      <a:pt x="7508" y="2870"/>
                    </a:cubicBezTo>
                    <a:cubicBezTo>
                      <a:pt x="7529" y="2702"/>
                      <a:pt x="7406" y="2550"/>
                      <a:pt x="7355" y="2390"/>
                    </a:cubicBezTo>
                    <a:cubicBezTo>
                      <a:pt x="7334" y="1717"/>
                      <a:pt x="7355" y="1035"/>
                      <a:pt x="7283" y="361"/>
                    </a:cubicBezTo>
                    <a:cubicBezTo>
                      <a:pt x="7263" y="202"/>
                      <a:pt x="6280" y="42"/>
                      <a:pt x="6045" y="0"/>
                    </a:cubicBezTo>
                    <a:cubicBezTo>
                      <a:pt x="5686" y="193"/>
                      <a:pt x="5932" y="16"/>
                      <a:pt x="5686" y="361"/>
                    </a:cubicBezTo>
                    <a:cubicBezTo>
                      <a:pt x="5523" y="589"/>
                      <a:pt x="5277" y="774"/>
                      <a:pt x="5175" y="1018"/>
                    </a:cubicBezTo>
                    <a:cubicBezTo>
                      <a:pt x="5052" y="1313"/>
                      <a:pt x="4786" y="1742"/>
                      <a:pt x="4519" y="1978"/>
                    </a:cubicBezTo>
                    <a:cubicBezTo>
                      <a:pt x="4499" y="2037"/>
                      <a:pt x="4407" y="2104"/>
                      <a:pt x="4448" y="2154"/>
                    </a:cubicBezTo>
                    <a:cubicBezTo>
                      <a:pt x="4622" y="2348"/>
                      <a:pt x="5134" y="2491"/>
                      <a:pt x="5390" y="2634"/>
                    </a:cubicBezTo>
                    <a:cubicBezTo>
                      <a:pt x="5277" y="2920"/>
                      <a:pt x="5226" y="3030"/>
                      <a:pt x="4888" y="3173"/>
                    </a:cubicBezTo>
                    <a:cubicBezTo>
                      <a:pt x="4448" y="3139"/>
                      <a:pt x="3854" y="2996"/>
                      <a:pt x="3424" y="3114"/>
                    </a:cubicBezTo>
                    <a:cubicBezTo>
                      <a:pt x="2861" y="2828"/>
                      <a:pt x="2237" y="2634"/>
                      <a:pt x="1684" y="2331"/>
                    </a:cubicBezTo>
                    <a:cubicBezTo>
                      <a:pt x="1449" y="2937"/>
                      <a:pt x="917" y="3468"/>
                      <a:pt x="517" y="4006"/>
                    </a:cubicBezTo>
                    <a:cubicBezTo>
                      <a:pt x="589" y="4183"/>
                      <a:pt x="640" y="4191"/>
                      <a:pt x="517" y="4368"/>
                    </a:cubicBezTo>
                    <a:cubicBezTo>
                      <a:pt x="436" y="4494"/>
                      <a:pt x="221" y="4730"/>
                      <a:pt x="221" y="4730"/>
                    </a:cubicBezTo>
                    <a:cubicBezTo>
                      <a:pt x="159" y="4873"/>
                      <a:pt x="26" y="4991"/>
                      <a:pt x="6" y="5143"/>
                    </a:cubicBezTo>
                    <a:cubicBezTo>
                      <a:pt x="-45" y="5648"/>
                      <a:pt x="251" y="5563"/>
                      <a:pt x="446" y="5925"/>
                    </a:cubicBezTo>
                    <a:cubicBezTo>
                      <a:pt x="722" y="6456"/>
                      <a:pt x="405" y="6136"/>
                      <a:pt x="804" y="6464"/>
                    </a:cubicBezTo>
                    <a:cubicBezTo>
                      <a:pt x="917" y="6843"/>
                      <a:pt x="794" y="6658"/>
                      <a:pt x="1316" y="6944"/>
                    </a:cubicBezTo>
                    <a:cubicBezTo>
                      <a:pt x="1459" y="7028"/>
                      <a:pt x="1756" y="7180"/>
                      <a:pt x="1756" y="7180"/>
                    </a:cubicBezTo>
                    <a:cubicBezTo>
                      <a:pt x="1735" y="7264"/>
                      <a:pt x="1725" y="7348"/>
                      <a:pt x="1684" y="7424"/>
                    </a:cubicBezTo>
                    <a:cubicBezTo>
                      <a:pt x="1602" y="7550"/>
                      <a:pt x="1387" y="7777"/>
                      <a:pt x="1387" y="7777"/>
                    </a:cubicBezTo>
                    <a:cubicBezTo>
                      <a:pt x="1408" y="7878"/>
                      <a:pt x="1398" y="7988"/>
                      <a:pt x="1459" y="8080"/>
                    </a:cubicBezTo>
                    <a:cubicBezTo>
                      <a:pt x="1500" y="8148"/>
                      <a:pt x="1613" y="8156"/>
                      <a:pt x="1684" y="8198"/>
                    </a:cubicBezTo>
                    <a:cubicBezTo>
                      <a:pt x="2268" y="8585"/>
                      <a:pt x="2534" y="8855"/>
                      <a:pt x="3281" y="9040"/>
                    </a:cubicBezTo>
                    <a:cubicBezTo>
                      <a:pt x="4868" y="8787"/>
                      <a:pt x="6485" y="8838"/>
                      <a:pt x="8081" y="8914"/>
                    </a:cubicBezTo>
                    <a:cubicBezTo>
                      <a:pt x="8204" y="8939"/>
                      <a:pt x="8429" y="8880"/>
                      <a:pt x="8450" y="8981"/>
                    </a:cubicBezTo>
                    <a:cubicBezTo>
                      <a:pt x="8481" y="9124"/>
                      <a:pt x="8225" y="9200"/>
                      <a:pt x="8163" y="9335"/>
                    </a:cubicBezTo>
                    <a:cubicBezTo>
                      <a:pt x="8112" y="9436"/>
                      <a:pt x="8061" y="9537"/>
                      <a:pt x="8010" y="9638"/>
                    </a:cubicBezTo>
                    <a:cubicBezTo>
                      <a:pt x="7989" y="9739"/>
                      <a:pt x="8030" y="9873"/>
                      <a:pt x="7938" y="9932"/>
                    </a:cubicBezTo>
                    <a:cubicBezTo>
                      <a:pt x="7836" y="10000"/>
                      <a:pt x="7488" y="9789"/>
                      <a:pt x="7426" y="9755"/>
                    </a:cubicBezTo>
                    <a:cubicBezTo>
                      <a:pt x="7478" y="9553"/>
                      <a:pt x="7580" y="8981"/>
                      <a:pt x="7723" y="8737"/>
                    </a:cubicBezTo>
                    <a:cubicBezTo>
                      <a:pt x="8051" y="8198"/>
                      <a:pt x="8511" y="7575"/>
                      <a:pt x="8890" y="7062"/>
                    </a:cubicBezTo>
                    <a:cubicBezTo>
                      <a:pt x="8931" y="7011"/>
                      <a:pt x="9269" y="6515"/>
                      <a:pt x="9320" y="6464"/>
                    </a:cubicBezTo>
                    <a:cubicBezTo>
                      <a:pt x="9443" y="6321"/>
                      <a:pt x="9688" y="6043"/>
                      <a:pt x="9688" y="6043"/>
                    </a:cubicBezTo>
                    <a:cubicBezTo>
                      <a:pt x="9740" y="5900"/>
                      <a:pt x="9791" y="5765"/>
                      <a:pt x="9832" y="5622"/>
                    </a:cubicBezTo>
                    <a:cubicBezTo>
                      <a:pt x="9862" y="5547"/>
                      <a:pt x="9955" y="5454"/>
                      <a:pt x="9903" y="5387"/>
                    </a:cubicBezTo>
                    <a:cubicBezTo>
                      <a:pt x="9791" y="5227"/>
                      <a:pt x="9248" y="5084"/>
                      <a:pt x="9033" y="5025"/>
                    </a:cubicBezTo>
                    <a:cubicBezTo>
                      <a:pt x="8307" y="5168"/>
                      <a:pt x="9044" y="4949"/>
                      <a:pt x="8665" y="5269"/>
                    </a:cubicBezTo>
                    <a:cubicBezTo>
                      <a:pt x="8593" y="5328"/>
                      <a:pt x="8460" y="5336"/>
                      <a:pt x="8378" y="5387"/>
                    </a:cubicBezTo>
                    <a:cubicBezTo>
                      <a:pt x="8266" y="5454"/>
                      <a:pt x="8184" y="5547"/>
                      <a:pt x="8081" y="5622"/>
                    </a:cubicBezTo>
                    <a:cubicBezTo>
                      <a:pt x="7856" y="5563"/>
                      <a:pt x="7590" y="5462"/>
                      <a:pt x="7355" y="5622"/>
                    </a:cubicBezTo>
                    <a:cubicBezTo>
                      <a:pt x="7283" y="5673"/>
                      <a:pt x="7447" y="5749"/>
                      <a:pt x="7508" y="5808"/>
                    </a:cubicBezTo>
                    <a:cubicBezTo>
                      <a:pt x="7570" y="5875"/>
                      <a:pt x="7652" y="5925"/>
                      <a:pt x="7723" y="5984"/>
                    </a:cubicBezTo>
                    <a:cubicBezTo>
                      <a:pt x="7866" y="6346"/>
                      <a:pt x="7559" y="6178"/>
                      <a:pt x="7211" y="6287"/>
                    </a:cubicBezTo>
                    <a:cubicBezTo>
                      <a:pt x="7089" y="6245"/>
                      <a:pt x="6966" y="6212"/>
                      <a:pt x="6853" y="6161"/>
                    </a:cubicBezTo>
                    <a:cubicBezTo>
                      <a:pt x="6648" y="6069"/>
                      <a:pt x="6270" y="5867"/>
                      <a:pt x="6270" y="5867"/>
                    </a:cubicBezTo>
                    <a:cubicBezTo>
                      <a:pt x="6219" y="5782"/>
                      <a:pt x="6188" y="5690"/>
                      <a:pt x="6116" y="5622"/>
                    </a:cubicBezTo>
                    <a:cubicBezTo>
                      <a:pt x="6034" y="5547"/>
                      <a:pt x="5901" y="5530"/>
                      <a:pt x="5830" y="5446"/>
                    </a:cubicBezTo>
                    <a:cubicBezTo>
                      <a:pt x="5727" y="5319"/>
                      <a:pt x="5686" y="5168"/>
                      <a:pt x="5615" y="5025"/>
                    </a:cubicBezTo>
                    <a:cubicBezTo>
                      <a:pt x="5727" y="4755"/>
                      <a:pt x="5830" y="4823"/>
                      <a:pt x="6116" y="4671"/>
                    </a:cubicBezTo>
                    <a:cubicBezTo>
                      <a:pt x="6167" y="4612"/>
                      <a:pt x="6249" y="4562"/>
                      <a:pt x="6270" y="4486"/>
                    </a:cubicBezTo>
                    <a:cubicBezTo>
                      <a:pt x="6280" y="4427"/>
                      <a:pt x="6270" y="4292"/>
                      <a:pt x="6198" y="4309"/>
                    </a:cubicBezTo>
                    <a:cubicBezTo>
                      <a:pt x="6075" y="4335"/>
                      <a:pt x="6045" y="4469"/>
                      <a:pt x="5973" y="4545"/>
                    </a:cubicBezTo>
                    <a:cubicBezTo>
                      <a:pt x="5881" y="4772"/>
                      <a:pt x="5830" y="4705"/>
                      <a:pt x="6045" y="4789"/>
                    </a:cubicBezTo>
                  </a:path>
                </a:pathLst>
              </a:custGeom>
              <a:grpFill/>
              <a:ln w="9525">
                <a:solidFill>
                  <a:schemeClr val="tx1"/>
                </a:solidFill>
                <a:prstDash val="solid"/>
                <a:round/>
                <a:headEnd/>
                <a:tailEnd/>
              </a:ln>
            </p:spPr>
            <p:txBody>
              <a:bodyPr/>
              <a:lstStyle/>
              <a:p>
                <a:endParaRPr lang="en-US">
                  <a:latin typeface="+mn-lt"/>
                </a:endParaRPr>
              </a:p>
            </p:txBody>
          </p:sp>
        </p:grpSp>
        <p:sp>
          <p:nvSpPr>
            <p:cNvPr id="11" name="Freeform 10"/>
            <p:cNvSpPr/>
            <p:nvPr/>
          </p:nvSpPr>
          <p:spPr bwMode="auto">
            <a:xfrm>
              <a:off x="4049829" y="3377305"/>
              <a:ext cx="259919" cy="305693"/>
            </a:xfrm>
            <a:custGeom>
              <a:avLst/>
              <a:gdLst>
                <a:gd name="connsiteX0" fmla="*/ 376518 w 376518"/>
                <a:gd name="connsiteY0" fmla="*/ 0 h 376518"/>
                <a:gd name="connsiteX1" fmla="*/ 376518 w 376518"/>
                <a:gd name="connsiteY1" fmla="*/ 0 h 376518"/>
                <a:gd name="connsiteX2" fmla="*/ 0 w 376518"/>
                <a:gd name="connsiteY2" fmla="*/ 0 h 376518"/>
                <a:gd name="connsiteX3" fmla="*/ 0 w 376518"/>
                <a:gd name="connsiteY3" fmla="*/ 376518 h 376518"/>
              </a:gdLst>
              <a:ahLst/>
              <a:cxnLst>
                <a:cxn ang="0">
                  <a:pos x="connsiteX0" y="connsiteY0"/>
                </a:cxn>
                <a:cxn ang="0">
                  <a:pos x="connsiteX1" y="connsiteY1"/>
                </a:cxn>
                <a:cxn ang="0">
                  <a:pos x="connsiteX2" y="connsiteY2"/>
                </a:cxn>
                <a:cxn ang="0">
                  <a:pos x="connsiteX3" y="connsiteY3"/>
                </a:cxn>
              </a:cxnLst>
              <a:rect l="l" t="t" r="r" b="b"/>
              <a:pathLst>
                <a:path w="376518" h="376518">
                  <a:moveTo>
                    <a:pt x="376518" y="0"/>
                  </a:moveTo>
                  <a:lnTo>
                    <a:pt x="376518" y="0"/>
                  </a:lnTo>
                  <a:lnTo>
                    <a:pt x="0" y="0"/>
                  </a:lnTo>
                  <a:lnTo>
                    <a:pt x="0" y="376518"/>
                  </a:lnTo>
                </a:path>
              </a:pathLst>
            </a:custGeom>
            <a:noFill/>
            <a:ln w="50800" cap="flat" cmpd="sng" algn="ctr">
              <a:solidFill>
                <a:srgbClr val="FF0000"/>
              </a:solidFill>
              <a:prstDash val="solid"/>
              <a:round/>
              <a:headEnd type="none" w="med" len="med"/>
              <a:tailEnd type="triangle" w="med" len="med"/>
            </a:ln>
            <a:effectLst/>
          </p:spPr>
          <p:txBody>
            <a:bodyPr rtlCol="0" anchor="ctr"/>
            <a:lstStyle/>
            <a:p>
              <a:pPr algn="ctr"/>
              <a:endParaRPr lang="en-US"/>
            </a:p>
          </p:txBody>
        </p:sp>
        <p:sp>
          <p:nvSpPr>
            <p:cNvPr id="12" name="Freeform 11"/>
            <p:cNvSpPr/>
            <p:nvPr/>
          </p:nvSpPr>
          <p:spPr bwMode="auto">
            <a:xfrm>
              <a:off x="3643707" y="2169089"/>
              <a:ext cx="462981" cy="305693"/>
            </a:xfrm>
            <a:custGeom>
              <a:avLst/>
              <a:gdLst>
                <a:gd name="connsiteX0" fmla="*/ 376518 w 376518"/>
                <a:gd name="connsiteY0" fmla="*/ 0 h 376518"/>
                <a:gd name="connsiteX1" fmla="*/ 376518 w 376518"/>
                <a:gd name="connsiteY1" fmla="*/ 0 h 376518"/>
                <a:gd name="connsiteX2" fmla="*/ 0 w 376518"/>
                <a:gd name="connsiteY2" fmla="*/ 0 h 376518"/>
                <a:gd name="connsiteX3" fmla="*/ 0 w 376518"/>
                <a:gd name="connsiteY3" fmla="*/ 376518 h 376518"/>
              </a:gdLst>
              <a:ahLst/>
              <a:cxnLst>
                <a:cxn ang="0">
                  <a:pos x="connsiteX0" y="connsiteY0"/>
                </a:cxn>
                <a:cxn ang="0">
                  <a:pos x="connsiteX1" y="connsiteY1"/>
                </a:cxn>
                <a:cxn ang="0">
                  <a:pos x="connsiteX2" y="connsiteY2"/>
                </a:cxn>
                <a:cxn ang="0">
                  <a:pos x="connsiteX3" y="connsiteY3"/>
                </a:cxn>
              </a:cxnLst>
              <a:rect l="l" t="t" r="r" b="b"/>
              <a:pathLst>
                <a:path w="376518" h="376518">
                  <a:moveTo>
                    <a:pt x="376518" y="0"/>
                  </a:moveTo>
                  <a:lnTo>
                    <a:pt x="376518" y="0"/>
                  </a:lnTo>
                  <a:lnTo>
                    <a:pt x="0" y="0"/>
                  </a:lnTo>
                  <a:lnTo>
                    <a:pt x="0" y="376518"/>
                  </a:lnTo>
                </a:path>
              </a:pathLst>
            </a:custGeom>
            <a:noFill/>
            <a:ln w="50800" cap="flat" cmpd="sng" algn="ctr">
              <a:solidFill>
                <a:srgbClr val="FF0000"/>
              </a:solidFill>
              <a:prstDash val="solid"/>
              <a:round/>
              <a:headEnd type="none" w="med" len="med"/>
              <a:tailEnd type="triangle" w="med" len="med"/>
            </a:ln>
            <a:effectLst/>
          </p:spPr>
          <p:txBody>
            <a:bodyPr rtlCol="0" anchor="ctr"/>
            <a:lstStyle/>
            <a:p>
              <a:pPr algn="ctr"/>
              <a:endParaRPr lang="en-US"/>
            </a:p>
          </p:txBody>
        </p:sp>
        <p:sp>
          <p:nvSpPr>
            <p:cNvPr id="13" name="Oval 38"/>
            <p:cNvSpPr>
              <a:spLocks noChangeArrowheads="1"/>
            </p:cNvSpPr>
            <p:nvPr/>
          </p:nvSpPr>
          <p:spPr bwMode="auto">
            <a:xfrm>
              <a:off x="3513496" y="3766172"/>
              <a:ext cx="398423" cy="354366"/>
            </a:xfrm>
            <a:prstGeom prst="ellipse">
              <a:avLst/>
            </a:prstGeom>
            <a:solidFill>
              <a:srgbClr val="FF0000"/>
            </a:solidFill>
            <a:ln w="9525">
              <a:solidFill>
                <a:srgbClr val="FF3300"/>
              </a:solidFill>
              <a:round/>
              <a:headEnd/>
              <a:tailEnd/>
            </a:ln>
          </p:spPr>
          <p:txBody>
            <a:bodyPr/>
            <a:lstStyle/>
            <a:p>
              <a:endParaRPr lang="en-US">
                <a:latin typeface="+mn-lt"/>
              </a:endParaRPr>
            </a:p>
          </p:txBody>
        </p:sp>
        <p:cxnSp>
          <p:nvCxnSpPr>
            <p:cNvPr id="14" name="Straight Arrow Connector 13"/>
            <p:cNvCxnSpPr/>
            <p:nvPr/>
          </p:nvCxnSpPr>
          <p:spPr bwMode="auto">
            <a:xfrm>
              <a:off x="3270073" y="3704833"/>
              <a:ext cx="16245" cy="458539"/>
            </a:xfrm>
            <a:prstGeom prst="straightConnector1">
              <a:avLst/>
            </a:prstGeom>
            <a:solidFill>
              <a:srgbClr val="3374D4"/>
            </a:solidFill>
            <a:ln w="50800" cap="flat" cmpd="sng" algn="ctr">
              <a:solidFill>
                <a:srgbClr val="FF0000"/>
              </a:solidFill>
              <a:prstDash val="solid"/>
              <a:round/>
              <a:headEnd type="none" w="med" len="med"/>
              <a:tailEnd type="triangle"/>
            </a:ln>
            <a:effectLst/>
          </p:spPr>
        </p:cxnSp>
      </p:grpSp>
      <p:sp>
        <p:nvSpPr>
          <p:cNvPr id="24" name="TextBox 23"/>
          <p:cNvSpPr txBox="1"/>
          <p:nvPr/>
        </p:nvSpPr>
        <p:spPr>
          <a:xfrm>
            <a:off x="6925436" y="1510863"/>
            <a:ext cx="1909482" cy="1477328"/>
          </a:xfrm>
          <a:prstGeom prst="rect">
            <a:avLst/>
          </a:prstGeom>
          <a:noFill/>
        </p:spPr>
        <p:txBody>
          <a:bodyPr wrap="square" rtlCol="0">
            <a:spAutoFit/>
          </a:bodyPr>
          <a:lstStyle/>
          <a:p>
            <a:pPr algn="ctr"/>
            <a:r>
              <a:rPr lang="en-US" sz="1800" b="1" dirty="0" smtClean="0"/>
              <a:t>B</a:t>
            </a:r>
            <a:r>
              <a:rPr lang="en-US" sz="1800" dirty="0" smtClean="0"/>
              <a:t>ig </a:t>
            </a:r>
            <a:r>
              <a:rPr lang="en-US" sz="1800" b="1" dirty="0" smtClean="0"/>
              <a:t>O</a:t>
            </a:r>
            <a:r>
              <a:rPr lang="en-US" sz="1800" dirty="0" smtClean="0"/>
              <a:t>nes </a:t>
            </a:r>
            <a:r>
              <a:rPr lang="en-US" sz="1800" b="1" dirty="0" smtClean="0"/>
              <a:t>C</a:t>
            </a:r>
            <a:r>
              <a:rPr lang="en-US" sz="1800" dirty="0" smtClean="0"/>
              <a:t>ome </a:t>
            </a:r>
            <a:r>
              <a:rPr lang="en-US" sz="1800" b="1" dirty="0" smtClean="0"/>
              <a:t>O</a:t>
            </a:r>
            <a:r>
              <a:rPr lang="en-US" sz="1800" dirty="0" smtClean="0"/>
              <a:t>ut </a:t>
            </a:r>
            <a:r>
              <a:rPr lang="en-US" sz="1800" b="1" dirty="0" smtClean="0"/>
              <a:t>F</a:t>
            </a:r>
            <a:r>
              <a:rPr lang="en-US" sz="1800" dirty="0" smtClean="0"/>
              <a:t>irst</a:t>
            </a:r>
          </a:p>
          <a:p>
            <a:pPr algn="ctr"/>
            <a:endParaRPr lang="en-US" sz="1800" dirty="0" smtClean="0"/>
          </a:p>
          <a:p>
            <a:pPr algn="ctr"/>
            <a:r>
              <a:rPr lang="en-US" sz="1800" b="1" dirty="0" smtClean="0"/>
              <a:t>BOCOF</a:t>
            </a:r>
            <a:endParaRPr lang="en-US" sz="1800" b="1" dirty="0"/>
          </a:p>
        </p:txBody>
      </p:sp>
    </p:spTree>
  </p:cSld>
  <p:clrMapOvr>
    <a:masterClrMapping/>
  </p:clrMapOvr>
  <p:transition/>
  <p:timing>
    <p:tnLst>
      <p:par>
        <p:cTn id="1" dur="indefinite" restart="never" nodeType="tmRoot"/>
      </p:par>
    </p:tnLst>
  </p:timing>
</p:sld>
</file>

<file path=ppt/slides/slide31.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GPC or SEC – Calibration Curve </a:t>
            </a:r>
            <a:endParaRPr lang="en-US" dirty="0"/>
          </a:p>
        </p:txBody>
      </p:sp>
      <p:grpSp>
        <p:nvGrpSpPr>
          <p:cNvPr id="3" name="Group 37"/>
          <p:cNvGrpSpPr/>
          <p:nvPr/>
        </p:nvGrpSpPr>
        <p:grpSpPr>
          <a:xfrm>
            <a:off x="597117" y="1355148"/>
            <a:ext cx="7661731" cy="4078841"/>
            <a:chOff x="597117" y="1412755"/>
            <a:chExt cx="7869021" cy="4424483"/>
          </a:xfrm>
        </p:grpSpPr>
        <p:grpSp>
          <p:nvGrpSpPr>
            <p:cNvPr id="4" name="Group 34"/>
            <p:cNvGrpSpPr/>
            <p:nvPr/>
          </p:nvGrpSpPr>
          <p:grpSpPr>
            <a:xfrm>
              <a:off x="4951413" y="1412755"/>
              <a:ext cx="3514725" cy="4424483"/>
              <a:chOff x="4951413" y="1412755"/>
              <a:chExt cx="3514725" cy="4424483"/>
            </a:xfrm>
          </p:grpSpPr>
          <p:sp>
            <p:nvSpPr>
              <p:cNvPr id="19" name="Freeform 3"/>
              <p:cNvSpPr>
                <a:spLocks/>
              </p:cNvSpPr>
              <p:nvPr/>
            </p:nvSpPr>
            <p:spPr bwMode="auto">
              <a:xfrm>
                <a:off x="5553075" y="2325688"/>
                <a:ext cx="2287588" cy="2025650"/>
              </a:xfrm>
              <a:custGeom>
                <a:avLst/>
                <a:gdLst>
                  <a:gd name="T0" fmla="*/ 0 w 2883"/>
                  <a:gd name="T1" fmla="*/ 2421 h 2551"/>
                  <a:gd name="T2" fmla="*/ 1 w 2883"/>
                  <a:gd name="T3" fmla="*/ 2452 h 2551"/>
                  <a:gd name="T4" fmla="*/ 10 w 2883"/>
                  <a:gd name="T5" fmla="*/ 2479 h 2551"/>
                  <a:gd name="T6" fmla="*/ 21 w 2883"/>
                  <a:gd name="T7" fmla="*/ 2502 h 2551"/>
                  <a:gd name="T8" fmla="*/ 39 w 2883"/>
                  <a:gd name="T9" fmla="*/ 2520 h 2551"/>
                  <a:gd name="T10" fmla="*/ 59 w 2883"/>
                  <a:gd name="T11" fmla="*/ 2533 h 2551"/>
                  <a:gd name="T12" fmla="*/ 83 w 2883"/>
                  <a:gd name="T13" fmla="*/ 2543 h 2551"/>
                  <a:gd name="T14" fmla="*/ 111 w 2883"/>
                  <a:gd name="T15" fmla="*/ 2548 h 2551"/>
                  <a:gd name="T16" fmla="*/ 143 w 2883"/>
                  <a:gd name="T17" fmla="*/ 2551 h 2551"/>
                  <a:gd name="T18" fmla="*/ 2747 w 2883"/>
                  <a:gd name="T19" fmla="*/ 2550 h 2551"/>
                  <a:gd name="T20" fmla="*/ 2803 w 2883"/>
                  <a:gd name="T21" fmla="*/ 2543 h 2551"/>
                  <a:gd name="T22" fmla="*/ 2826 w 2883"/>
                  <a:gd name="T23" fmla="*/ 2532 h 2551"/>
                  <a:gd name="T24" fmla="*/ 2847 w 2883"/>
                  <a:gd name="T25" fmla="*/ 2515 h 2551"/>
                  <a:gd name="T26" fmla="*/ 2862 w 2883"/>
                  <a:gd name="T27" fmla="*/ 2495 h 2551"/>
                  <a:gd name="T28" fmla="*/ 2873 w 2883"/>
                  <a:gd name="T29" fmla="*/ 2471 h 2551"/>
                  <a:gd name="T30" fmla="*/ 2879 w 2883"/>
                  <a:gd name="T31" fmla="*/ 2441 h 2551"/>
                  <a:gd name="T32" fmla="*/ 2883 w 2883"/>
                  <a:gd name="T33" fmla="*/ 2407 h 2551"/>
                  <a:gd name="T34" fmla="*/ 2883 w 2883"/>
                  <a:gd name="T35" fmla="*/ 162 h 2551"/>
                  <a:gd name="T36" fmla="*/ 2883 w 2883"/>
                  <a:gd name="T37" fmla="*/ 129 h 2551"/>
                  <a:gd name="T38" fmla="*/ 2878 w 2883"/>
                  <a:gd name="T39" fmla="*/ 99 h 2551"/>
                  <a:gd name="T40" fmla="*/ 2871 w 2883"/>
                  <a:gd name="T41" fmla="*/ 72 h 2551"/>
                  <a:gd name="T42" fmla="*/ 2858 w 2883"/>
                  <a:gd name="T43" fmla="*/ 48 h 2551"/>
                  <a:gd name="T44" fmla="*/ 2844 w 2883"/>
                  <a:gd name="T45" fmla="*/ 30 h 2551"/>
                  <a:gd name="T46" fmla="*/ 2823 w 2883"/>
                  <a:gd name="T47" fmla="*/ 16 h 2551"/>
                  <a:gd name="T48" fmla="*/ 2799 w 2883"/>
                  <a:gd name="T49" fmla="*/ 7 h 2551"/>
                  <a:gd name="T50" fmla="*/ 2765 w 2883"/>
                  <a:gd name="T51" fmla="*/ 4 h 2551"/>
                  <a:gd name="T52" fmla="*/ 172 w 2883"/>
                  <a:gd name="T53" fmla="*/ 0 h 2551"/>
                  <a:gd name="T54" fmla="*/ 141 w 2883"/>
                  <a:gd name="T55" fmla="*/ 0 h 2551"/>
                  <a:gd name="T56" fmla="*/ 109 w 2883"/>
                  <a:gd name="T57" fmla="*/ 5 h 2551"/>
                  <a:gd name="T58" fmla="*/ 81 w 2883"/>
                  <a:gd name="T59" fmla="*/ 13 h 2551"/>
                  <a:gd name="T60" fmla="*/ 54 w 2883"/>
                  <a:gd name="T61" fmla="*/ 27 h 2551"/>
                  <a:gd name="T62" fmla="*/ 35 w 2883"/>
                  <a:gd name="T63" fmla="*/ 43 h 2551"/>
                  <a:gd name="T64" fmla="*/ 18 w 2883"/>
                  <a:gd name="T65" fmla="*/ 66 h 2551"/>
                  <a:gd name="T66" fmla="*/ 8 w 2883"/>
                  <a:gd name="T67" fmla="*/ 93 h 2551"/>
                  <a:gd name="T68" fmla="*/ 4 w 2883"/>
                  <a:gd name="T69" fmla="*/ 127 h 2551"/>
                  <a:gd name="T70" fmla="*/ 0 w 2883"/>
                  <a:gd name="T71" fmla="*/ 2421 h 2551"/>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883"/>
                  <a:gd name="T109" fmla="*/ 0 h 2551"/>
                  <a:gd name="T110" fmla="*/ 2883 w 2883"/>
                  <a:gd name="T111" fmla="*/ 2551 h 2551"/>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883" h="2551">
                    <a:moveTo>
                      <a:pt x="0" y="2421"/>
                    </a:moveTo>
                    <a:lnTo>
                      <a:pt x="1" y="2452"/>
                    </a:lnTo>
                    <a:lnTo>
                      <a:pt x="10" y="2479"/>
                    </a:lnTo>
                    <a:lnTo>
                      <a:pt x="21" y="2502"/>
                    </a:lnTo>
                    <a:lnTo>
                      <a:pt x="39" y="2520"/>
                    </a:lnTo>
                    <a:lnTo>
                      <a:pt x="59" y="2533"/>
                    </a:lnTo>
                    <a:lnTo>
                      <a:pt x="83" y="2543"/>
                    </a:lnTo>
                    <a:lnTo>
                      <a:pt x="111" y="2548"/>
                    </a:lnTo>
                    <a:lnTo>
                      <a:pt x="143" y="2551"/>
                    </a:lnTo>
                    <a:lnTo>
                      <a:pt x="2747" y="2550"/>
                    </a:lnTo>
                    <a:lnTo>
                      <a:pt x="2803" y="2543"/>
                    </a:lnTo>
                    <a:lnTo>
                      <a:pt x="2826" y="2532"/>
                    </a:lnTo>
                    <a:lnTo>
                      <a:pt x="2847" y="2515"/>
                    </a:lnTo>
                    <a:lnTo>
                      <a:pt x="2862" y="2495"/>
                    </a:lnTo>
                    <a:lnTo>
                      <a:pt x="2873" y="2471"/>
                    </a:lnTo>
                    <a:lnTo>
                      <a:pt x="2879" y="2441"/>
                    </a:lnTo>
                    <a:lnTo>
                      <a:pt x="2883" y="2407"/>
                    </a:lnTo>
                    <a:lnTo>
                      <a:pt x="2883" y="162"/>
                    </a:lnTo>
                    <a:lnTo>
                      <a:pt x="2883" y="129"/>
                    </a:lnTo>
                    <a:lnTo>
                      <a:pt x="2878" y="99"/>
                    </a:lnTo>
                    <a:lnTo>
                      <a:pt x="2871" y="72"/>
                    </a:lnTo>
                    <a:lnTo>
                      <a:pt x="2858" y="48"/>
                    </a:lnTo>
                    <a:lnTo>
                      <a:pt x="2844" y="30"/>
                    </a:lnTo>
                    <a:lnTo>
                      <a:pt x="2823" y="16"/>
                    </a:lnTo>
                    <a:lnTo>
                      <a:pt x="2799" y="7"/>
                    </a:lnTo>
                    <a:lnTo>
                      <a:pt x="2765" y="4"/>
                    </a:lnTo>
                    <a:lnTo>
                      <a:pt x="172" y="0"/>
                    </a:lnTo>
                    <a:lnTo>
                      <a:pt x="141" y="0"/>
                    </a:lnTo>
                    <a:lnTo>
                      <a:pt x="109" y="5"/>
                    </a:lnTo>
                    <a:lnTo>
                      <a:pt x="81" y="13"/>
                    </a:lnTo>
                    <a:lnTo>
                      <a:pt x="54" y="27"/>
                    </a:lnTo>
                    <a:lnTo>
                      <a:pt x="35" y="43"/>
                    </a:lnTo>
                    <a:lnTo>
                      <a:pt x="18" y="66"/>
                    </a:lnTo>
                    <a:lnTo>
                      <a:pt x="8" y="93"/>
                    </a:lnTo>
                    <a:lnTo>
                      <a:pt x="4" y="127"/>
                    </a:lnTo>
                    <a:lnTo>
                      <a:pt x="0" y="2421"/>
                    </a:lnTo>
                    <a:close/>
                  </a:path>
                </a:pathLst>
              </a:custGeom>
              <a:solidFill>
                <a:srgbClr val="B4B4B4"/>
              </a:solidFill>
              <a:ln w="11113">
                <a:solidFill>
                  <a:srgbClr val="797979"/>
                </a:solidFill>
                <a:prstDash val="solid"/>
                <a:round/>
                <a:headEnd/>
                <a:tailEnd/>
              </a:ln>
            </p:spPr>
            <p:txBody>
              <a:bodyPr/>
              <a:lstStyle/>
              <a:p>
                <a:endParaRPr lang="en-US" sz="1800"/>
              </a:p>
            </p:txBody>
          </p:sp>
          <p:sp>
            <p:nvSpPr>
              <p:cNvPr id="20" name="Rectangle 4"/>
              <p:cNvSpPr>
                <a:spLocks noChangeArrowheads="1"/>
              </p:cNvSpPr>
              <p:nvPr/>
            </p:nvSpPr>
            <p:spPr bwMode="auto">
              <a:xfrm>
                <a:off x="5815013" y="2587625"/>
                <a:ext cx="1809750" cy="1539875"/>
              </a:xfrm>
              <a:prstGeom prst="rect">
                <a:avLst/>
              </a:prstGeom>
              <a:noFill/>
              <a:ln w="1651">
                <a:solidFill>
                  <a:srgbClr val="000000"/>
                </a:solidFill>
                <a:miter lim="800000"/>
                <a:headEnd/>
                <a:tailEnd/>
              </a:ln>
            </p:spPr>
            <p:txBody>
              <a:bodyPr/>
              <a:lstStyle/>
              <a:p>
                <a:endParaRPr lang="en-US" sz="1800"/>
              </a:p>
            </p:txBody>
          </p:sp>
          <p:sp>
            <p:nvSpPr>
              <p:cNvPr id="21" name="Rectangle 5"/>
              <p:cNvSpPr>
                <a:spLocks noChangeArrowheads="1"/>
              </p:cNvSpPr>
              <p:nvPr/>
            </p:nvSpPr>
            <p:spPr bwMode="auto">
              <a:xfrm>
                <a:off x="5018088" y="5040313"/>
                <a:ext cx="3392487" cy="260350"/>
              </a:xfrm>
              <a:prstGeom prst="rect">
                <a:avLst/>
              </a:prstGeom>
              <a:solidFill>
                <a:srgbClr val="242424"/>
              </a:solidFill>
              <a:ln w="9525">
                <a:noFill/>
                <a:miter lim="800000"/>
                <a:headEnd/>
                <a:tailEnd/>
              </a:ln>
            </p:spPr>
            <p:txBody>
              <a:bodyPr/>
              <a:lstStyle/>
              <a:p>
                <a:endParaRPr lang="en-US" sz="1800"/>
              </a:p>
            </p:txBody>
          </p:sp>
          <p:sp>
            <p:nvSpPr>
              <p:cNvPr id="22" name="Rectangle 6"/>
              <p:cNvSpPr>
                <a:spLocks noChangeArrowheads="1"/>
              </p:cNvSpPr>
              <p:nvPr/>
            </p:nvSpPr>
            <p:spPr bwMode="auto">
              <a:xfrm>
                <a:off x="4951413" y="4389438"/>
                <a:ext cx="3509962" cy="701675"/>
              </a:xfrm>
              <a:prstGeom prst="rect">
                <a:avLst/>
              </a:prstGeom>
              <a:solidFill>
                <a:srgbClr val="B4B4B4"/>
              </a:solidFill>
              <a:ln w="1588">
                <a:solidFill>
                  <a:srgbClr val="B4B4B4"/>
                </a:solidFill>
                <a:miter lim="800000"/>
                <a:headEnd/>
                <a:tailEnd/>
              </a:ln>
            </p:spPr>
            <p:txBody>
              <a:bodyPr/>
              <a:lstStyle/>
              <a:p>
                <a:endParaRPr lang="en-US" sz="1800"/>
              </a:p>
            </p:txBody>
          </p:sp>
          <p:sp>
            <p:nvSpPr>
              <p:cNvPr id="23" name="Line 7"/>
              <p:cNvSpPr>
                <a:spLocks noChangeShapeType="1"/>
              </p:cNvSpPr>
              <p:nvPr/>
            </p:nvSpPr>
            <p:spPr bwMode="auto">
              <a:xfrm>
                <a:off x="4954588" y="4602163"/>
                <a:ext cx="3511550" cy="1587"/>
              </a:xfrm>
              <a:prstGeom prst="line">
                <a:avLst/>
              </a:prstGeom>
              <a:noFill/>
              <a:ln w="11113">
                <a:solidFill>
                  <a:srgbClr val="242424"/>
                </a:solidFill>
                <a:round/>
                <a:headEnd/>
                <a:tailEnd/>
              </a:ln>
            </p:spPr>
            <p:txBody>
              <a:bodyPr/>
              <a:lstStyle/>
              <a:p>
                <a:endParaRPr lang="en-US" sz="1800"/>
              </a:p>
            </p:txBody>
          </p:sp>
          <p:sp>
            <p:nvSpPr>
              <p:cNvPr id="24" name="Line 8"/>
              <p:cNvSpPr>
                <a:spLocks noChangeShapeType="1"/>
              </p:cNvSpPr>
              <p:nvPr/>
            </p:nvSpPr>
            <p:spPr bwMode="auto">
              <a:xfrm>
                <a:off x="4954588" y="4772025"/>
                <a:ext cx="3508375" cy="1588"/>
              </a:xfrm>
              <a:prstGeom prst="line">
                <a:avLst/>
              </a:prstGeom>
              <a:noFill/>
              <a:ln w="1588">
                <a:solidFill>
                  <a:srgbClr val="242424"/>
                </a:solidFill>
                <a:round/>
                <a:headEnd/>
                <a:tailEnd/>
              </a:ln>
            </p:spPr>
            <p:txBody>
              <a:bodyPr/>
              <a:lstStyle/>
              <a:p>
                <a:endParaRPr lang="en-US" sz="1800"/>
              </a:p>
            </p:txBody>
          </p:sp>
          <p:sp>
            <p:nvSpPr>
              <p:cNvPr id="25" name="Rectangle 9"/>
              <p:cNvSpPr>
                <a:spLocks noChangeArrowheads="1"/>
              </p:cNvSpPr>
              <p:nvPr/>
            </p:nvSpPr>
            <p:spPr bwMode="auto">
              <a:xfrm>
                <a:off x="7716838" y="4611688"/>
                <a:ext cx="558800" cy="36512"/>
              </a:xfrm>
              <a:prstGeom prst="rect">
                <a:avLst/>
              </a:prstGeom>
              <a:solidFill>
                <a:srgbClr val="242424"/>
              </a:solidFill>
              <a:ln w="1588">
                <a:solidFill>
                  <a:srgbClr val="242424"/>
                </a:solidFill>
                <a:miter lim="800000"/>
                <a:headEnd/>
                <a:tailEnd/>
              </a:ln>
            </p:spPr>
            <p:txBody>
              <a:bodyPr/>
              <a:lstStyle/>
              <a:p>
                <a:endParaRPr lang="en-US" sz="1800"/>
              </a:p>
            </p:txBody>
          </p:sp>
          <p:sp>
            <p:nvSpPr>
              <p:cNvPr id="26" name="Rectangle 10"/>
              <p:cNvSpPr>
                <a:spLocks noChangeArrowheads="1"/>
              </p:cNvSpPr>
              <p:nvPr/>
            </p:nvSpPr>
            <p:spPr bwMode="auto">
              <a:xfrm>
                <a:off x="7027863" y="4614863"/>
                <a:ext cx="558800" cy="34925"/>
              </a:xfrm>
              <a:prstGeom prst="rect">
                <a:avLst/>
              </a:prstGeom>
              <a:solidFill>
                <a:srgbClr val="242424"/>
              </a:solidFill>
              <a:ln w="1588">
                <a:solidFill>
                  <a:srgbClr val="242424"/>
                </a:solidFill>
                <a:miter lim="800000"/>
                <a:headEnd/>
                <a:tailEnd/>
              </a:ln>
            </p:spPr>
            <p:txBody>
              <a:bodyPr/>
              <a:lstStyle/>
              <a:p>
                <a:endParaRPr lang="en-US" sz="1800"/>
              </a:p>
            </p:txBody>
          </p:sp>
          <p:sp>
            <p:nvSpPr>
              <p:cNvPr id="27" name="Rectangle 11"/>
              <p:cNvSpPr>
                <a:spLocks noChangeArrowheads="1"/>
              </p:cNvSpPr>
              <p:nvPr/>
            </p:nvSpPr>
            <p:spPr bwMode="auto">
              <a:xfrm>
                <a:off x="4981575" y="5697538"/>
                <a:ext cx="3402013" cy="139700"/>
              </a:xfrm>
              <a:prstGeom prst="rect">
                <a:avLst/>
              </a:prstGeom>
              <a:solidFill>
                <a:srgbClr val="6E6E6E"/>
              </a:solidFill>
              <a:ln w="1588">
                <a:solidFill>
                  <a:srgbClr val="6E6E6E"/>
                </a:solidFill>
                <a:miter lim="800000"/>
                <a:headEnd/>
                <a:tailEnd/>
              </a:ln>
            </p:spPr>
            <p:txBody>
              <a:bodyPr/>
              <a:lstStyle/>
              <a:p>
                <a:endParaRPr lang="en-US" sz="1800"/>
              </a:p>
            </p:txBody>
          </p:sp>
          <p:sp>
            <p:nvSpPr>
              <p:cNvPr id="28" name="Freeform 12"/>
              <p:cNvSpPr>
                <a:spLocks/>
              </p:cNvSpPr>
              <p:nvPr/>
            </p:nvSpPr>
            <p:spPr bwMode="auto">
              <a:xfrm>
                <a:off x="4979988" y="5178425"/>
                <a:ext cx="3406775" cy="531813"/>
              </a:xfrm>
              <a:custGeom>
                <a:avLst/>
                <a:gdLst>
                  <a:gd name="T0" fmla="*/ 175 w 4292"/>
                  <a:gd name="T1" fmla="*/ 0 h 671"/>
                  <a:gd name="T2" fmla="*/ 4189 w 4292"/>
                  <a:gd name="T3" fmla="*/ 0 h 671"/>
                  <a:gd name="T4" fmla="*/ 4292 w 4292"/>
                  <a:gd name="T5" fmla="*/ 671 h 671"/>
                  <a:gd name="T6" fmla="*/ 0 w 4292"/>
                  <a:gd name="T7" fmla="*/ 671 h 671"/>
                  <a:gd name="T8" fmla="*/ 175 w 4292"/>
                  <a:gd name="T9" fmla="*/ 0 h 671"/>
                  <a:gd name="T10" fmla="*/ 0 60000 65536"/>
                  <a:gd name="T11" fmla="*/ 0 60000 65536"/>
                  <a:gd name="T12" fmla="*/ 0 60000 65536"/>
                  <a:gd name="T13" fmla="*/ 0 60000 65536"/>
                  <a:gd name="T14" fmla="*/ 0 60000 65536"/>
                  <a:gd name="T15" fmla="*/ 0 w 4292"/>
                  <a:gd name="T16" fmla="*/ 0 h 671"/>
                  <a:gd name="T17" fmla="*/ 4292 w 4292"/>
                  <a:gd name="T18" fmla="*/ 671 h 671"/>
                </a:gdLst>
                <a:ahLst/>
                <a:cxnLst>
                  <a:cxn ang="T10">
                    <a:pos x="T0" y="T1"/>
                  </a:cxn>
                  <a:cxn ang="T11">
                    <a:pos x="T2" y="T3"/>
                  </a:cxn>
                  <a:cxn ang="T12">
                    <a:pos x="T4" y="T5"/>
                  </a:cxn>
                  <a:cxn ang="T13">
                    <a:pos x="T6" y="T7"/>
                  </a:cxn>
                  <a:cxn ang="T14">
                    <a:pos x="T8" y="T9"/>
                  </a:cxn>
                </a:cxnLst>
                <a:rect l="T15" t="T16" r="T17" b="T18"/>
                <a:pathLst>
                  <a:path w="4292" h="671">
                    <a:moveTo>
                      <a:pt x="175" y="0"/>
                    </a:moveTo>
                    <a:lnTo>
                      <a:pt x="4189" y="0"/>
                    </a:lnTo>
                    <a:lnTo>
                      <a:pt x="4292" y="671"/>
                    </a:lnTo>
                    <a:lnTo>
                      <a:pt x="0" y="671"/>
                    </a:lnTo>
                    <a:lnTo>
                      <a:pt x="175" y="0"/>
                    </a:lnTo>
                    <a:close/>
                  </a:path>
                </a:pathLst>
              </a:custGeom>
              <a:solidFill>
                <a:srgbClr val="D4D4D4"/>
              </a:solidFill>
              <a:ln w="1588">
                <a:solidFill>
                  <a:srgbClr val="D4D4D4"/>
                </a:solidFill>
                <a:prstDash val="solid"/>
                <a:round/>
                <a:headEnd/>
                <a:tailEnd/>
              </a:ln>
            </p:spPr>
            <p:txBody>
              <a:bodyPr/>
              <a:lstStyle/>
              <a:p>
                <a:endParaRPr lang="en-US" sz="1800"/>
              </a:p>
            </p:txBody>
          </p:sp>
          <p:sp>
            <p:nvSpPr>
              <p:cNvPr id="29" name="Freeform 13"/>
              <p:cNvSpPr>
                <a:spLocks/>
              </p:cNvSpPr>
              <p:nvPr/>
            </p:nvSpPr>
            <p:spPr bwMode="auto">
              <a:xfrm>
                <a:off x="5148263" y="5257800"/>
                <a:ext cx="2303462" cy="357188"/>
              </a:xfrm>
              <a:custGeom>
                <a:avLst/>
                <a:gdLst>
                  <a:gd name="T0" fmla="*/ 78 w 2902"/>
                  <a:gd name="T1" fmla="*/ 58 h 450"/>
                  <a:gd name="T2" fmla="*/ 0 w 2902"/>
                  <a:gd name="T3" fmla="*/ 450 h 450"/>
                  <a:gd name="T4" fmla="*/ 2902 w 2902"/>
                  <a:gd name="T5" fmla="*/ 427 h 450"/>
                  <a:gd name="T6" fmla="*/ 2875 w 2902"/>
                  <a:gd name="T7" fmla="*/ 66 h 450"/>
                  <a:gd name="T8" fmla="*/ 1529 w 2902"/>
                  <a:gd name="T9" fmla="*/ 68 h 450"/>
                  <a:gd name="T10" fmla="*/ 1529 w 2902"/>
                  <a:gd name="T11" fmla="*/ 0 h 450"/>
                  <a:gd name="T12" fmla="*/ 994 w 2902"/>
                  <a:gd name="T13" fmla="*/ 0 h 450"/>
                  <a:gd name="T14" fmla="*/ 985 w 2902"/>
                  <a:gd name="T15" fmla="*/ 60 h 450"/>
                  <a:gd name="T16" fmla="*/ 180 w 2902"/>
                  <a:gd name="T17" fmla="*/ 60 h 450"/>
                  <a:gd name="T18" fmla="*/ 78 w 2902"/>
                  <a:gd name="T19" fmla="*/ 58 h 4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902"/>
                  <a:gd name="T31" fmla="*/ 0 h 450"/>
                  <a:gd name="T32" fmla="*/ 2902 w 2902"/>
                  <a:gd name="T33" fmla="*/ 450 h 4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902" h="450">
                    <a:moveTo>
                      <a:pt x="78" y="58"/>
                    </a:moveTo>
                    <a:lnTo>
                      <a:pt x="0" y="450"/>
                    </a:lnTo>
                    <a:lnTo>
                      <a:pt x="2902" y="427"/>
                    </a:lnTo>
                    <a:lnTo>
                      <a:pt x="2875" y="66"/>
                    </a:lnTo>
                    <a:lnTo>
                      <a:pt x="1529" y="68"/>
                    </a:lnTo>
                    <a:lnTo>
                      <a:pt x="1529" y="0"/>
                    </a:lnTo>
                    <a:lnTo>
                      <a:pt x="994" y="0"/>
                    </a:lnTo>
                    <a:lnTo>
                      <a:pt x="985" y="60"/>
                    </a:lnTo>
                    <a:lnTo>
                      <a:pt x="180" y="60"/>
                    </a:lnTo>
                    <a:lnTo>
                      <a:pt x="78" y="58"/>
                    </a:lnTo>
                    <a:close/>
                  </a:path>
                </a:pathLst>
              </a:custGeom>
              <a:solidFill>
                <a:srgbClr val="323232"/>
              </a:solidFill>
              <a:ln w="1588">
                <a:solidFill>
                  <a:srgbClr val="323232"/>
                </a:solidFill>
                <a:prstDash val="solid"/>
                <a:round/>
                <a:headEnd/>
                <a:tailEnd/>
              </a:ln>
            </p:spPr>
            <p:txBody>
              <a:bodyPr/>
              <a:lstStyle/>
              <a:p>
                <a:endParaRPr lang="en-US" sz="1800"/>
              </a:p>
            </p:txBody>
          </p:sp>
          <p:sp>
            <p:nvSpPr>
              <p:cNvPr id="30" name="Freeform 14"/>
              <p:cNvSpPr>
                <a:spLocks/>
              </p:cNvSpPr>
              <p:nvPr/>
            </p:nvSpPr>
            <p:spPr bwMode="auto">
              <a:xfrm>
                <a:off x="7575550" y="5302250"/>
                <a:ext cx="642938" cy="314325"/>
              </a:xfrm>
              <a:custGeom>
                <a:avLst/>
                <a:gdLst>
                  <a:gd name="T0" fmla="*/ 0 w 811"/>
                  <a:gd name="T1" fmla="*/ 0 h 394"/>
                  <a:gd name="T2" fmla="*/ 44 w 811"/>
                  <a:gd name="T3" fmla="*/ 394 h 394"/>
                  <a:gd name="T4" fmla="*/ 811 w 811"/>
                  <a:gd name="T5" fmla="*/ 394 h 394"/>
                  <a:gd name="T6" fmla="*/ 747 w 811"/>
                  <a:gd name="T7" fmla="*/ 0 h 394"/>
                  <a:gd name="T8" fmla="*/ 0 w 811"/>
                  <a:gd name="T9" fmla="*/ 0 h 394"/>
                  <a:gd name="T10" fmla="*/ 0 60000 65536"/>
                  <a:gd name="T11" fmla="*/ 0 60000 65536"/>
                  <a:gd name="T12" fmla="*/ 0 60000 65536"/>
                  <a:gd name="T13" fmla="*/ 0 60000 65536"/>
                  <a:gd name="T14" fmla="*/ 0 60000 65536"/>
                  <a:gd name="T15" fmla="*/ 0 w 811"/>
                  <a:gd name="T16" fmla="*/ 0 h 394"/>
                  <a:gd name="T17" fmla="*/ 811 w 811"/>
                  <a:gd name="T18" fmla="*/ 394 h 394"/>
                </a:gdLst>
                <a:ahLst/>
                <a:cxnLst>
                  <a:cxn ang="T10">
                    <a:pos x="T0" y="T1"/>
                  </a:cxn>
                  <a:cxn ang="T11">
                    <a:pos x="T2" y="T3"/>
                  </a:cxn>
                  <a:cxn ang="T12">
                    <a:pos x="T4" y="T5"/>
                  </a:cxn>
                  <a:cxn ang="T13">
                    <a:pos x="T6" y="T7"/>
                  </a:cxn>
                  <a:cxn ang="T14">
                    <a:pos x="T8" y="T9"/>
                  </a:cxn>
                </a:cxnLst>
                <a:rect l="T15" t="T16" r="T17" b="T18"/>
                <a:pathLst>
                  <a:path w="811" h="394">
                    <a:moveTo>
                      <a:pt x="0" y="0"/>
                    </a:moveTo>
                    <a:lnTo>
                      <a:pt x="44" y="394"/>
                    </a:lnTo>
                    <a:lnTo>
                      <a:pt x="811" y="394"/>
                    </a:lnTo>
                    <a:lnTo>
                      <a:pt x="747" y="0"/>
                    </a:lnTo>
                    <a:lnTo>
                      <a:pt x="0" y="0"/>
                    </a:lnTo>
                    <a:close/>
                  </a:path>
                </a:pathLst>
              </a:custGeom>
              <a:solidFill>
                <a:srgbClr val="323232"/>
              </a:solidFill>
              <a:ln w="1588">
                <a:solidFill>
                  <a:srgbClr val="323232"/>
                </a:solidFill>
                <a:prstDash val="solid"/>
                <a:round/>
                <a:headEnd/>
                <a:tailEnd/>
              </a:ln>
            </p:spPr>
            <p:txBody>
              <a:bodyPr/>
              <a:lstStyle/>
              <a:p>
                <a:endParaRPr lang="en-US" sz="1800"/>
              </a:p>
            </p:txBody>
          </p:sp>
          <p:sp>
            <p:nvSpPr>
              <p:cNvPr id="31" name="Freeform 15"/>
              <p:cNvSpPr>
                <a:spLocks/>
              </p:cNvSpPr>
              <p:nvPr/>
            </p:nvSpPr>
            <p:spPr bwMode="auto">
              <a:xfrm>
                <a:off x="5922963" y="2922588"/>
                <a:ext cx="1474787" cy="1063625"/>
              </a:xfrm>
              <a:custGeom>
                <a:avLst/>
                <a:gdLst>
                  <a:gd name="T0" fmla="*/ 30 w 1859"/>
                  <a:gd name="T1" fmla="*/ 1138 h 1339"/>
                  <a:gd name="T2" fmla="*/ 113 w 1859"/>
                  <a:gd name="T3" fmla="*/ 784 h 1339"/>
                  <a:gd name="T4" fmla="*/ 229 w 1859"/>
                  <a:gd name="T5" fmla="*/ 430 h 1339"/>
                  <a:gd name="T6" fmla="*/ 293 w 1859"/>
                  <a:gd name="T7" fmla="*/ 313 h 1339"/>
                  <a:gd name="T8" fmla="*/ 326 w 1859"/>
                  <a:gd name="T9" fmla="*/ 281 h 1339"/>
                  <a:gd name="T10" fmla="*/ 359 w 1859"/>
                  <a:gd name="T11" fmla="*/ 267 h 1339"/>
                  <a:gd name="T12" fmla="*/ 369 w 1859"/>
                  <a:gd name="T13" fmla="*/ 270 h 1339"/>
                  <a:gd name="T14" fmla="*/ 390 w 1859"/>
                  <a:gd name="T15" fmla="*/ 301 h 1339"/>
                  <a:gd name="T16" fmla="*/ 416 w 1859"/>
                  <a:gd name="T17" fmla="*/ 389 h 1339"/>
                  <a:gd name="T18" fmla="*/ 463 w 1859"/>
                  <a:gd name="T19" fmla="*/ 596 h 1339"/>
                  <a:gd name="T20" fmla="*/ 494 w 1859"/>
                  <a:gd name="T21" fmla="*/ 653 h 1339"/>
                  <a:gd name="T22" fmla="*/ 528 w 1859"/>
                  <a:gd name="T23" fmla="*/ 653 h 1339"/>
                  <a:gd name="T24" fmla="*/ 549 w 1859"/>
                  <a:gd name="T25" fmla="*/ 631 h 1339"/>
                  <a:gd name="T26" fmla="*/ 586 w 1859"/>
                  <a:gd name="T27" fmla="*/ 556 h 1339"/>
                  <a:gd name="T28" fmla="*/ 619 w 1859"/>
                  <a:gd name="T29" fmla="*/ 449 h 1339"/>
                  <a:gd name="T30" fmla="*/ 681 w 1859"/>
                  <a:gd name="T31" fmla="*/ 206 h 1339"/>
                  <a:gd name="T32" fmla="*/ 728 w 1859"/>
                  <a:gd name="T33" fmla="*/ 59 h 1339"/>
                  <a:gd name="T34" fmla="*/ 762 w 1859"/>
                  <a:gd name="T35" fmla="*/ 7 h 1339"/>
                  <a:gd name="T36" fmla="*/ 782 w 1859"/>
                  <a:gd name="T37" fmla="*/ 0 h 1339"/>
                  <a:gd name="T38" fmla="*/ 804 w 1859"/>
                  <a:gd name="T39" fmla="*/ 9 h 1339"/>
                  <a:gd name="T40" fmla="*/ 823 w 1859"/>
                  <a:gd name="T41" fmla="*/ 39 h 1339"/>
                  <a:gd name="T42" fmla="*/ 853 w 1859"/>
                  <a:gd name="T43" fmla="*/ 143 h 1339"/>
                  <a:gd name="T44" fmla="*/ 872 w 1859"/>
                  <a:gd name="T45" fmla="*/ 287 h 1339"/>
                  <a:gd name="T46" fmla="*/ 902 w 1859"/>
                  <a:gd name="T47" fmla="*/ 616 h 1339"/>
                  <a:gd name="T48" fmla="*/ 934 w 1859"/>
                  <a:gd name="T49" fmla="*/ 818 h 1339"/>
                  <a:gd name="T50" fmla="*/ 968 w 1859"/>
                  <a:gd name="T51" fmla="*/ 894 h 1339"/>
                  <a:gd name="T52" fmla="*/ 994 w 1859"/>
                  <a:gd name="T53" fmla="*/ 906 h 1339"/>
                  <a:gd name="T54" fmla="*/ 1015 w 1859"/>
                  <a:gd name="T55" fmla="*/ 890 h 1339"/>
                  <a:gd name="T56" fmla="*/ 1058 w 1859"/>
                  <a:gd name="T57" fmla="*/ 777 h 1339"/>
                  <a:gd name="T58" fmla="*/ 1120 w 1859"/>
                  <a:gd name="T59" fmla="*/ 558 h 1339"/>
                  <a:gd name="T60" fmla="*/ 1150 w 1859"/>
                  <a:gd name="T61" fmla="*/ 499 h 1339"/>
                  <a:gd name="T62" fmla="*/ 1162 w 1859"/>
                  <a:gd name="T63" fmla="*/ 495 h 1339"/>
                  <a:gd name="T64" fmla="*/ 1178 w 1859"/>
                  <a:gd name="T65" fmla="*/ 503 h 1339"/>
                  <a:gd name="T66" fmla="*/ 1199 w 1859"/>
                  <a:gd name="T67" fmla="*/ 559 h 1339"/>
                  <a:gd name="T68" fmla="*/ 1209 w 1859"/>
                  <a:gd name="T69" fmla="*/ 716 h 1339"/>
                  <a:gd name="T70" fmla="*/ 1209 w 1859"/>
                  <a:gd name="T71" fmla="*/ 812 h 1339"/>
                  <a:gd name="T72" fmla="*/ 1210 w 1859"/>
                  <a:gd name="T73" fmla="*/ 983 h 1339"/>
                  <a:gd name="T74" fmla="*/ 1229 w 1859"/>
                  <a:gd name="T75" fmla="*/ 1171 h 1339"/>
                  <a:gd name="T76" fmla="*/ 1263 w 1859"/>
                  <a:gd name="T77" fmla="*/ 1265 h 1339"/>
                  <a:gd name="T78" fmla="*/ 1308 w 1859"/>
                  <a:gd name="T79" fmla="*/ 1309 h 1339"/>
                  <a:gd name="T80" fmla="*/ 1367 w 1859"/>
                  <a:gd name="T81" fmla="*/ 1327 h 1339"/>
                  <a:gd name="T82" fmla="*/ 1436 w 1859"/>
                  <a:gd name="T83" fmla="*/ 1334 h 1339"/>
                  <a:gd name="T84" fmla="*/ 1460 w 1859"/>
                  <a:gd name="T85" fmla="*/ 1334 h 1339"/>
                  <a:gd name="T86" fmla="*/ 1499 w 1859"/>
                  <a:gd name="T87" fmla="*/ 1328 h 1339"/>
                  <a:gd name="T88" fmla="*/ 1538 w 1859"/>
                  <a:gd name="T89" fmla="*/ 1306 h 1339"/>
                  <a:gd name="T90" fmla="*/ 1582 w 1859"/>
                  <a:gd name="T91" fmla="*/ 1231 h 1339"/>
                  <a:gd name="T92" fmla="*/ 1625 w 1859"/>
                  <a:gd name="T93" fmla="*/ 1091 h 1339"/>
                  <a:gd name="T94" fmla="*/ 1663 w 1859"/>
                  <a:gd name="T95" fmla="*/ 963 h 1339"/>
                  <a:gd name="T96" fmla="*/ 1697 w 1859"/>
                  <a:gd name="T97" fmla="*/ 911 h 1339"/>
                  <a:gd name="T98" fmla="*/ 1711 w 1859"/>
                  <a:gd name="T99" fmla="*/ 906 h 1339"/>
                  <a:gd name="T100" fmla="*/ 1725 w 1859"/>
                  <a:gd name="T101" fmla="*/ 911 h 1339"/>
                  <a:gd name="T102" fmla="*/ 1751 w 1859"/>
                  <a:gd name="T103" fmla="*/ 945 h 1339"/>
                  <a:gd name="T104" fmla="*/ 1790 w 1859"/>
                  <a:gd name="T105" fmla="*/ 1043 h 1339"/>
                  <a:gd name="T106" fmla="*/ 1845 w 1859"/>
                  <a:gd name="T107" fmla="*/ 1271 h 1339"/>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859"/>
                  <a:gd name="T163" fmla="*/ 0 h 1339"/>
                  <a:gd name="T164" fmla="*/ 1859 w 1859"/>
                  <a:gd name="T165" fmla="*/ 1339 h 1339"/>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859" h="1339">
                    <a:moveTo>
                      <a:pt x="0" y="1298"/>
                    </a:moveTo>
                    <a:lnTo>
                      <a:pt x="30" y="1138"/>
                    </a:lnTo>
                    <a:lnTo>
                      <a:pt x="66" y="973"/>
                    </a:lnTo>
                    <a:lnTo>
                      <a:pt x="113" y="784"/>
                    </a:lnTo>
                    <a:lnTo>
                      <a:pt x="167" y="596"/>
                    </a:lnTo>
                    <a:lnTo>
                      <a:pt x="229" y="430"/>
                    </a:lnTo>
                    <a:lnTo>
                      <a:pt x="260" y="365"/>
                    </a:lnTo>
                    <a:lnTo>
                      <a:pt x="293" y="313"/>
                    </a:lnTo>
                    <a:lnTo>
                      <a:pt x="309" y="295"/>
                    </a:lnTo>
                    <a:lnTo>
                      <a:pt x="326" y="281"/>
                    </a:lnTo>
                    <a:lnTo>
                      <a:pt x="343" y="271"/>
                    </a:lnTo>
                    <a:lnTo>
                      <a:pt x="359" y="267"/>
                    </a:lnTo>
                    <a:lnTo>
                      <a:pt x="363" y="267"/>
                    </a:lnTo>
                    <a:lnTo>
                      <a:pt x="369" y="270"/>
                    </a:lnTo>
                    <a:lnTo>
                      <a:pt x="381" y="283"/>
                    </a:lnTo>
                    <a:lnTo>
                      <a:pt x="390" y="301"/>
                    </a:lnTo>
                    <a:lnTo>
                      <a:pt x="400" y="327"/>
                    </a:lnTo>
                    <a:lnTo>
                      <a:pt x="416" y="389"/>
                    </a:lnTo>
                    <a:lnTo>
                      <a:pt x="432" y="462"/>
                    </a:lnTo>
                    <a:lnTo>
                      <a:pt x="463" y="596"/>
                    </a:lnTo>
                    <a:lnTo>
                      <a:pt x="482" y="640"/>
                    </a:lnTo>
                    <a:lnTo>
                      <a:pt x="494" y="653"/>
                    </a:lnTo>
                    <a:lnTo>
                      <a:pt x="508" y="660"/>
                    </a:lnTo>
                    <a:lnTo>
                      <a:pt x="528" y="653"/>
                    </a:lnTo>
                    <a:lnTo>
                      <a:pt x="538" y="646"/>
                    </a:lnTo>
                    <a:lnTo>
                      <a:pt x="549" y="631"/>
                    </a:lnTo>
                    <a:lnTo>
                      <a:pt x="566" y="599"/>
                    </a:lnTo>
                    <a:lnTo>
                      <a:pt x="586" y="556"/>
                    </a:lnTo>
                    <a:lnTo>
                      <a:pt x="603" y="506"/>
                    </a:lnTo>
                    <a:lnTo>
                      <a:pt x="619" y="449"/>
                    </a:lnTo>
                    <a:lnTo>
                      <a:pt x="652" y="326"/>
                    </a:lnTo>
                    <a:lnTo>
                      <a:pt x="681" y="206"/>
                    </a:lnTo>
                    <a:lnTo>
                      <a:pt x="712" y="100"/>
                    </a:lnTo>
                    <a:lnTo>
                      <a:pt x="728" y="59"/>
                    </a:lnTo>
                    <a:lnTo>
                      <a:pt x="745" y="26"/>
                    </a:lnTo>
                    <a:lnTo>
                      <a:pt x="762" y="7"/>
                    </a:lnTo>
                    <a:lnTo>
                      <a:pt x="772" y="2"/>
                    </a:lnTo>
                    <a:lnTo>
                      <a:pt x="782" y="0"/>
                    </a:lnTo>
                    <a:lnTo>
                      <a:pt x="792" y="1"/>
                    </a:lnTo>
                    <a:lnTo>
                      <a:pt x="804" y="9"/>
                    </a:lnTo>
                    <a:lnTo>
                      <a:pt x="813" y="21"/>
                    </a:lnTo>
                    <a:lnTo>
                      <a:pt x="823" y="39"/>
                    </a:lnTo>
                    <a:lnTo>
                      <a:pt x="839" y="85"/>
                    </a:lnTo>
                    <a:lnTo>
                      <a:pt x="853" y="143"/>
                    </a:lnTo>
                    <a:lnTo>
                      <a:pt x="862" y="210"/>
                    </a:lnTo>
                    <a:lnTo>
                      <a:pt x="872" y="287"/>
                    </a:lnTo>
                    <a:lnTo>
                      <a:pt x="889" y="452"/>
                    </a:lnTo>
                    <a:lnTo>
                      <a:pt x="902" y="616"/>
                    </a:lnTo>
                    <a:lnTo>
                      <a:pt x="922" y="761"/>
                    </a:lnTo>
                    <a:lnTo>
                      <a:pt x="934" y="818"/>
                    </a:lnTo>
                    <a:lnTo>
                      <a:pt x="949" y="863"/>
                    </a:lnTo>
                    <a:lnTo>
                      <a:pt x="968" y="894"/>
                    </a:lnTo>
                    <a:lnTo>
                      <a:pt x="980" y="902"/>
                    </a:lnTo>
                    <a:lnTo>
                      <a:pt x="994" y="906"/>
                    </a:lnTo>
                    <a:lnTo>
                      <a:pt x="1004" y="903"/>
                    </a:lnTo>
                    <a:lnTo>
                      <a:pt x="1015" y="890"/>
                    </a:lnTo>
                    <a:lnTo>
                      <a:pt x="1038" y="843"/>
                    </a:lnTo>
                    <a:lnTo>
                      <a:pt x="1058" y="777"/>
                    </a:lnTo>
                    <a:lnTo>
                      <a:pt x="1080" y="701"/>
                    </a:lnTo>
                    <a:lnTo>
                      <a:pt x="1120" y="558"/>
                    </a:lnTo>
                    <a:lnTo>
                      <a:pt x="1140" y="512"/>
                    </a:lnTo>
                    <a:lnTo>
                      <a:pt x="1150" y="499"/>
                    </a:lnTo>
                    <a:lnTo>
                      <a:pt x="1155" y="496"/>
                    </a:lnTo>
                    <a:lnTo>
                      <a:pt x="1162" y="495"/>
                    </a:lnTo>
                    <a:lnTo>
                      <a:pt x="1169" y="496"/>
                    </a:lnTo>
                    <a:lnTo>
                      <a:pt x="1178" y="503"/>
                    </a:lnTo>
                    <a:lnTo>
                      <a:pt x="1190" y="526"/>
                    </a:lnTo>
                    <a:lnTo>
                      <a:pt x="1199" y="559"/>
                    </a:lnTo>
                    <a:lnTo>
                      <a:pt x="1205" y="605"/>
                    </a:lnTo>
                    <a:lnTo>
                      <a:pt x="1209" y="716"/>
                    </a:lnTo>
                    <a:lnTo>
                      <a:pt x="1209" y="779"/>
                    </a:lnTo>
                    <a:lnTo>
                      <a:pt x="1209" y="812"/>
                    </a:lnTo>
                    <a:lnTo>
                      <a:pt x="1209" y="847"/>
                    </a:lnTo>
                    <a:lnTo>
                      <a:pt x="1210" y="983"/>
                    </a:lnTo>
                    <a:lnTo>
                      <a:pt x="1220" y="1114"/>
                    </a:lnTo>
                    <a:lnTo>
                      <a:pt x="1229" y="1171"/>
                    </a:lnTo>
                    <a:lnTo>
                      <a:pt x="1244" y="1222"/>
                    </a:lnTo>
                    <a:lnTo>
                      <a:pt x="1263" y="1265"/>
                    </a:lnTo>
                    <a:lnTo>
                      <a:pt x="1289" y="1298"/>
                    </a:lnTo>
                    <a:lnTo>
                      <a:pt x="1308" y="1309"/>
                    </a:lnTo>
                    <a:lnTo>
                      <a:pt x="1336" y="1320"/>
                    </a:lnTo>
                    <a:lnTo>
                      <a:pt x="1367" y="1327"/>
                    </a:lnTo>
                    <a:lnTo>
                      <a:pt x="1402" y="1332"/>
                    </a:lnTo>
                    <a:lnTo>
                      <a:pt x="1436" y="1334"/>
                    </a:lnTo>
                    <a:lnTo>
                      <a:pt x="1452" y="1334"/>
                    </a:lnTo>
                    <a:lnTo>
                      <a:pt x="1460" y="1334"/>
                    </a:lnTo>
                    <a:lnTo>
                      <a:pt x="1470" y="1332"/>
                    </a:lnTo>
                    <a:lnTo>
                      <a:pt x="1499" y="1328"/>
                    </a:lnTo>
                    <a:lnTo>
                      <a:pt x="1522" y="1318"/>
                    </a:lnTo>
                    <a:lnTo>
                      <a:pt x="1538" y="1306"/>
                    </a:lnTo>
                    <a:lnTo>
                      <a:pt x="1554" y="1285"/>
                    </a:lnTo>
                    <a:lnTo>
                      <a:pt x="1582" y="1231"/>
                    </a:lnTo>
                    <a:lnTo>
                      <a:pt x="1604" y="1164"/>
                    </a:lnTo>
                    <a:lnTo>
                      <a:pt x="1625" y="1091"/>
                    </a:lnTo>
                    <a:lnTo>
                      <a:pt x="1643" y="1022"/>
                    </a:lnTo>
                    <a:lnTo>
                      <a:pt x="1663" y="963"/>
                    </a:lnTo>
                    <a:lnTo>
                      <a:pt x="1684" y="922"/>
                    </a:lnTo>
                    <a:lnTo>
                      <a:pt x="1697" y="911"/>
                    </a:lnTo>
                    <a:lnTo>
                      <a:pt x="1704" y="908"/>
                    </a:lnTo>
                    <a:lnTo>
                      <a:pt x="1711" y="906"/>
                    </a:lnTo>
                    <a:lnTo>
                      <a:pt x="1718" y="906"/>
                    </a:lnTo>
                    <a:lnTo>
                      <a:pt x="1725" y="911"/>
                    </a:lnTo>
                    <a:lnTo>
                      <a:pt x="1738" y="925"/>
                    </a:lnTo>
                    <a:lnTo>
                      <a:pt x="1751" y="945"/>
                    </a:lnTo>
                    <a:lnTo>
                      <a:pt x="1766" y="974"/>
                    </a:lnTo>
                    <a:lnTo>
                      <a:pt x="1790" y="1043"/>
                    </a:lnTo>
                    <a:lnTo>
                      <a:pt x="1813" y="1123"/>
                    </a:lnTo>
                    <a:lnTo>
                      <a:pt x="1845" y="1271"/>
                    </a:lnTo>
                    <a:lnTo>
                      <a:pt x="1859" y="1339"/>
                    </a:lnTo>
                  </a:path>
                </a:pathLst>
              </a:custGeom>
              <a:noFill/>
              <a:ln w="38100" cmpd="sng">
                <a:solidFill>
                  <a:srgbClr val="FF6600"/>
                </a:solidFill>
                <a:prstDash val="solid"/>
                <a:round/>
                <a:headEnd/>
                <a:tailEnd/>
              </a:ln>
            </p:spPr>
            <p:txBody>
              <a:bodyPr/>
              <a:lstStyle/>
              <a:p>
                <a:endParaRPr lang="en-US" sz="1800"/>
              </a:p>
            </p:txBody>
          </p:sp>
          <p:sp>
            <p:nvSpPr>
              <p:cNvPr id="32" name="Line 16"/>
              <p:cNvSpPr>
                <a:spLocks noChangeShapeType="1"/>
              </p:cNvSpPr>
              <p:nvPr/>
            </p:nvSpPr>
            <p:spPr bwMode="auto">
              <a:xfrm flipH="1">
                <a:off x="6781800" y="2057400"/>
                <a:ext cx="609600" cy="1066800"/>
              </a:xfrm>
              <a:prstGeom prst="line">
                <a:avLst/>
              </a:prstGeom>
              <a:noFill/>
              <a:ln w="25400">
                <a:solidFill>
                  <a:schemeClr val="tx1"/>
                </a:solidFill>
                <a:prstDash val="sysDash"/>
                <a:round/>
                <a:headEnd/>
                <a:tailEnd type="triangle" w="med" len="med"/>
              </a:ln>
            </p:spPr>
            <p:txBody>
              <a:bodyPr/>
              <a:lstStyle/>
              <a:p>
                <a:endParaRPr lang="en-US" sz="1800"/>
              </a:p>
            </p:txBody>
          </p:sp>
          <p:sp>
            <p:nvSpPr>
              <p:cNvPr id="33" name="Text Box 21"/>
              <p:cNvSpPr txBox="1">
                <a:spLocks noChangeArrowheads="1"/>
              </p:cNvSpPr>
              <p:nvPr/>
            </p:nvSpPr>
            <p:spPr bwMode="auto">
              <a:xfrm>
                <a:off x="5032856" y="1412755"/>
                <a:ext cx="3352800" cy="600944"/>
              </a:xfrm>
              <a:prstGeom prst="rect">
                <a:avLst/>
              </a:prstGeom>
              <a:noFill/>
              <a:ln w="9525">
                <a:noFill/>
                <a:miter lim="800000"/>
                <a:headEnd/>
                <a:tailEnd/>
              </a:ln>
            </p:spPr>
            <p:txBody>
              <a:bodyPr lIns="0" tIns="0" rIns="0" bIns="0">
                <a:spAutoFit/>
              </a:bodyPr>
              <a:lstStyle/>
              <a:p>
                <a:pPr algn="ctr"/>
                <a:r>
                  <a:rPr lang="en-US" sz="1800" b="0" dirty="0"/>
                  <a:t>Molecular Weight </a:t>
                </a:r>
                <a:r>
                  <a:rPr lang="en-US" sz="1800" b="0" dirty="0" smtClean="0"/>
                  <a:t>Distribution </a:t>
                </a:r>
                <a:r>
                  <a:rPr lang="en-US" sz="1800" b="0" dirty="0" err="1" smtClean="0"/>
                  <a:t>or”Finger</a:t>
                </a:r>
                <a:r>
                  <a:rPr lang="en-US" sz="1800" b="0" dirty="0" smtClean="0"/>
                  <a:t> </a:t>
                </a:r>
                <a:r>
                  <a:rPr lang="en-US" sz="1800" b="0" dirty="0"/>
                  <a:t>Print”</a:t>
                </a:r>
              </a:p>
            </p:txBody>
          </p:sp>
        </p:grpSp>
        <p:grpSp>
          <p:nvGrpSpPr>
            <p:cNvPr id="5" name="Group 33"/>
            <p:cNvGrpSpPr/>
            <p:nvPr/>
          </p:nvGrpSpPr>
          <p:grpSpPr>
            <a:xfrm>
              <a:off x="597117" y="1551255"/>
              <a:ext cx="3871696" cy="4067682"/>
              <a:chOff x="597117" y="1551255"/>
              <a:chExt cx="3871696" cy="4067682"/>
            </a:xfrm>
          </p:grpSpPr>
          <p:sp>
            <p:nvSpPr>
              <p:cNvPr id="6" name="Freeform 18"/>
              <p:cNvSpPr>
                <a:spLocks/>
              </p:cNvSpPr>
              <p:nvPr/>
            </p:nvSpPr>
            <p:spPr bwMode="auto">
              <a:xfrm>
                <a:off x="1730375" y="2303463"/>
                <a:ext cx="3175" cy="2820987"/>
              </a:xfrm>
              <a:custGeom>
                <a:avLst/>
                <a:gdLst>
                  <a:gd name="T0" fmla="*/ 0 w 2"/>
                  <a:gd name="T1" fmla="*/ 0 h 1777"/>
                  <a:gd name="T2" fmla="*/ 2 w 2"/>
                  <a:gd name="T3" fmla="*/ 1777 h 1777"/>
                  <a:gd name="T4" fmla="*/ 0 60000 65536"/>
                  <a:gd name="T5" fmla="*/ 0 60000 65536"/>
                  <a:gd name="T6" fmla="*/ 0 w 2"/>
                  <a:gd name="T7" fmla="*/ 0 h 1777"/>
                  <a:gd name="T8" fmla="*/ 2 w 2"/>
                  <a:gd name="T9" fmla="*/ 1777 h 1777"/>
                </a:gdLst>
                <a:ahLst/>
                <a:cxnLst>
                  <a:cxn ang="T4">
                    <a:pos x="T0" y="T1"/>
                  </a:cxn>
                  <a:cxn ang="T5">
                    <a:pos x="T2" y="T3"/>
                  </a:cxn>
                </a:cxnLst>
                <a:rect l="T6" t="T7" r="T8" b="T9"/>
                <a:pathLst>
                  <a:path w="2" h="1777">
                    <a:moveTo>
                      <a:pt x="0" y="0"/>
                    </a:moveTo>
                    <a:lnTo>
                      <a:pt x="2" y="1777"/>
                    </a:lnTo>
                  </a:path>
                </a:pathLst>
              </a:custGeom>
              <a:solidFill>
                <a:srgbClr val="FFFFFF"/>
              </a:solidFill>
              <a:ln w="38100" cmpd="sng">
                <a:solidFill>
                  <a:srgbClr val="003D66"/>
                </a:solidFill>
                <a:round/>
                <a:headEnd/>
                <a:tailEnd/>
              </a:ln>
            </p:spPr>
            <p:txBody>
              <a:bodyPr/>
              <a:lstStyle/>
              <a:p>
                <a:endParaRPr lang="en-US" sz="1800"/>
              </a:p>
            </p:txBody>
          </p:sp>
          <p:sp>
            <p:nvSpPr>
              <p:cNvPr id="7" name="Line 19"/>
              <p:cNvSpPr>
                <a:spLocks noChangeShapeType="1"/>
              </p:cNvSpPr>
              <p:nvPr/>
            </p:nvSpPr>
            <p:spPr bwMode="auto">
              <a:xfrm>
                <a:off x="1709738" y="5140325"/>
                <a:ext cx="2759075" cy="1588"/>
              </a:xfrm>
              <a:prstGeom prst="line">
                <a:avLst/>
              </a:prstGeom>
              <a:noFill/>
              <a:ln w="38100">
                <a:solidFill>
                  <a:srgbClr val="003D66"/>
                </a:solidFill>
                <a:round/>
                <a:headEnd/>
                <a:tailEnd/>
              </a:ln>
            </p:spPr>
            <p:txBody>
              <a:bodyPr/>
              <a:lstStyle/>
              <a:p>
                <a:endParaRPr lang="en-US" sz="1800"/>
              </a:p>
            </p:txBody>
          </p:sp>
          <p:sp>
            <p:nvSpPr>
              <p:cNvPr id="8" name="Freeform 20"/>
              <p:cNvSpPr>
                <a:spLocks/>
              </p:cNvSpPr>
              <p:nvPr/>
            </p:nvSpPr>
            <p:spPr bwMode="auto">
              <a:xfrm>
                <a:off x="2249488" y="2538413"/>
                <a:ext cx="1846262" cy="2192337"/>
              </a:xfrm>
              <a:custGeom>
                <a:avLst/>
                <a:gdLst>
                  <a:gd name="T0" fmla="*/ 0 w 1163"/>
                  <a:gd name="T1" fmla="*/ 0 h 1381"/>
                  <a:gd name="T2" fmla="*/ 3 w 1163"/>
                  <a:gd name="T3" fmla="*/ 116 h 1381"/>
                  <a:gd name="T4" fmla="*/ 6 w 1163"/>
                  <a:gd name="T5" fmla="*/ 163 h 1381"/>
                  <a:gd name="T6" fmla="*/ 12 w 1163"/>
                  <a:gd name="T7" fmla="*/ 208 h 1381"/>
                  <a:gd name="T8" fmla="*/ 20 w 1163"/>
                  <a:gd name="T9" fmla="*/ 248 h 1381"/>
                  <a:gd name="T10" fmla="*/ 32 w 1163"/>
                  <a:gd name="T11" fmla="*/ 279 h 1381"/>
                  <a:gd name="T12" fmla="*/ 49 w 1163"/>
                  <a:gd name="T13" fmla="*/ 305 h 1381"/>
                  <a:gd name="T14" fmla="*/ 69 w 1163"/>
                  <a:gd name="T15" fmla="*/ 333 h 1381"/>
                  <a:gd name="T16" fmla="*/ 91 w 1163"/>
                  <a:gd name="T17" fmla="*/ 360 h 1381"/>
                  <a:gd name="T18" fmla="*/ 118 w 1163"/>
                  <a:gd name="T19" fmla="*/ 388 h 1381"/>
                  <a:gd name="T20" fmla="*/ 146 w 1163"/>
                  <a:gd name="T21" fmla="*/ 413 h 1381"/>
                  <a:gd name="T22" fmla="*/ 177 w 1163"/>
                  <a:gd name="T23" fmla="*/ 441 h 1381"/>
                  <a:gd name="T24" fmla="*/ 210 w 1163"/>
                  <a:gd name="T25" fmla="*/ 468 h 1381"/>
                  <a:gd name="T26" fmla="*/ 245 w 1163"/>
                  <a:gd name="T27" fmla="*/ 495 h 1381"/>
                  <a:gd name="T28" fmla="*/ 319 w 1163"/>
                  <a:gd name="T29" fmla="*/ 548 h 1381"/>
                  <a:gd name="T30" fmla="*/ 399 w 1163"/>
                  <a:gd name="T31" fmla="*/ 601 h 1381"/>
                  <a:gd name="T32" fmla="*/ 482 w 1163"/>
                  <a:gd name="T33" fmla="*/ 654 h 1381"/>
                  <a:gd name="T34" fmla="*/ 567 w 1163"/>
                  <a:gd name="T35" fmla="*/ 707 h 1381"/>
                  <a:gd name="T36" fmla="*/ 735 w 1163"/>
                  <a:gd name="T37" fmla="*/ 812 h 1381"/>
                  <a:gd name="T38" fmla="*/ 814 w 1163"/>
                  <a:gd name="T39" fmla="*/ 865 h 1381"/>
                  <a:gd name="T40" fmla="*/ 890 w 1163"/>
                  <a:gd name="T41" fmla="*/ 918 h 1381"/>
                  <a:gd name="T42" fmla="*/ 958 w 1163"/>
                  <a:gd name="T43" fmla="*/ 972 h 1381"/>
                  <a:gd name="T44" fmla="*/ 1019 w 1163"/>
                  <a:gd name="T45" fmla="*/ 1025 h 1381"/>
                  <a:gd name="T46" fmla="*/ 1045 w 1163"/>
                  <a:gd name="T47" fmla="*/ 1052 h 1381"/>
                  <a:gd name="T48" fmla="*/ 1069 w 1163"/>
                  <a:gd name="T49" fmla="*/ 1079 h 1381"/>
                  <a:gd name="T50" fmla="*/ 1091 w 1163"/>
                  <a:gd name="T51" fmla="*/ 1107 h 1381"/>
                  <a:gd name="T52" fmla="*/ 1109 w 1163"/>
                  <a:gd name="T53" fmla="*/ 1134 h 1381"/>
                  <a:gd name="T54" fmla="*/ 1121 w 1163"/>
                  <a:gd name="T55" fmla="*/ 1159 h 1381"/>
                  <a:gd name="T56" fmla="*/ 1133 w 1163"/>
                  <a:gd name="T57" fmla="*/ 1193 h 1381"/>
                  <a:gd name="T58" fmla="*/ 1144 w 1163"/>
                  <a:gd name="T59" fmla="*/ 1231 h 1381"/>
                  <a:gd name="T60" fmla="*/ 1154 w 1163"/>
                  <a:gd name="T61" fmla="*/ 1271 h 1381"/>
                  <a:gd name="T62" fmla="*/ 1160 w 1163"/>
                  <a:gd name="T63" fmla="*/ 1309 h 1381"/>
                  <a:gd name="T64" fmla="*/ 1163 w 1163"/>
                  <a:gd name="T65" fmla="*/ 1343 h 1381"/>
                  <a:gd name="T66" fmla="*/ 1163 w 1163"/>
                  <a:gd name="T67" fmla="*/ 1357 h 1381"/>
                  <a:gd name="T68" fmla="*/ 1161 w 1163"/>
                  <a:gd name="T69" fmla="*/ 1368 h 1381"/>
                  <a:gd name="T70" fmla="*/ 1157 w 1163"/>
                  <a:gd name="T71" fmla="*/ 1376 h 1381"/>
                  <a:gd name="T72" fmla="*/ 1151 w 1163"/>
                  <a:gd name="T73" fmla="*/ 1381 h 1381"/>
                  <a:gd name="T74" fmla="*/ 1141 w 1163"/>
                  <a:gd name="T75" fmla="*/ 1372 h 1381"/>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163"/>
                  <a:gd name="T115" fmla="*/ 0 h 1381"/>
                  <a:gd name="T116" fmla="*/ 1163 w 1163"/>
                  <a:gd name="T117" fmla="*/ 1381 h 1381"/>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163" h="1381">
                    <a:moveTo>
                      <a:pt x="0" y="0"/>
                    </a:moveTo>
                    <a:lnTo>
                      <a:pt x="3" y="116"/>
                    </a:lnTo>
                    <a:lnTo>
                      <a:pt x="6" y="163"/>
                    </a:lnTo>
                    <a:lnTo>
                      <a:pt x="12" y="208"/>
                    </a:lnTo>
                    <a:lnTo>
                      <a:pt x="20" y="248"/>
                    </a:lnTo>
                    <a:lnTo>
                      <a:pt x="32" y="279"/>
                    </a:lnTo>
                    <a:lnTo>
                      <a:pt x="49" y="305"/>
                    </a:lnTo>
                    <a:lnTo>
                      <a:pt x="69" y="333"/>
                    </a:lnTo>
                    <a:lnTo>
                      <a:pt x="91" y="360"/>
                    </a:lnTo>
                    <a:lnTo>
                      <a:pt x="118" y="388"/>
                    </a:lnTo>
                    <a:lnTo>
                      <a:pt x="146" y="413"/>
                    </a:lnTo>
                    <a:lnTo>
                      <a:pt x="177" y="441"/>
                    </a:lnTo>
                    <a:lnTo>
                      <a:pt x="210" y="468"/>
                    </a:lnTo>
                    <a:lnTo>
                      <a:pt x="245" y="495"/>
                    </a:lnTo>
                    <a:lnTo>
                      <a:pt x="319" y="548"/>
                    </a:lnTo>
                    <a:lnTo>
                      <a:pt x="399" y="601"/>
                    </a:lnTo>
                    <a:lnTo>
                      <a:pt x="482" y="654"/>
                    </a:lnTo>
                    <a:lnTo>
                      <a:pt x="567" y="707"/>
                    </a:lnTo>
                    <a:lnTo>
                      <a:pt x="735" y="812"/>
                    </a:lnTo>
                    <a:lnTo>
                      <a:pt x="814" y="865"/>
                    </a:lnTo>
                    <a:lnTo>
                      <a:pt x="890" y="918"/>
                    </a:lnTo>
                    <a:lnTo>
                      <a:pt x="958" y="972"/>
                    </a:lnTo>
                    <a:lnTo>
                      <a:pt x="1019" y="1025"/>
                    </a:lnTo>
                    <a:lnTo>
                      <a:pt x="1045" y="1052"/>
                    </a:lnTo>
                    <a:lnTo>
                      <a:pt x="1069" y="1079"/>
                    </a:lnTo>
                    <a:lnTo>
                      <a:pt x="1091" y="1107"/>
                    </a:lnTo>
                    <a:lnTo>
                      <a:pt x="1109" y="1134"/>
                    </a:lnTo>
                    <a:lnTo>
                      <a:pt x="1121" y="1159"/>
                    </a:lnTo>
                    <a:lnTo>
                      <a:pt x="1133" y="1193"/>
                    </a:lnTo>
                    <a:lnTo>
                      <a:pt x="1144" y="1231"/>
                    </a:lnTo>
                    <a:lnTo>
                      <a:pt x="1154" y="1271"/>
                    </a:lnTo>
                    <a:lnTo>
                      <a:pt x="1160" y="1309"/>
                    </a:lnTo>
                    <a:lnTo>
                      <a:pt x="1163" y="1343"/>
                    </a:lnTo>
                    <a:lnTo>
                      <a:pt x="1163" y="1357"/>
                    </a:lnTo>
                    <a:lnTo>
                      <a:pt x="1161" y="1368"/>
                    </a:lnTo>
                    <a:lnTo>
                      <a:pt x="1157" y="1376"/>
                    </a:lnTo>
                    <a:lnTo>
                      <a:pt x="1151" y="1381"/>
                    </a:lnTo>
                    <a:lnTo>
                      <a:pt x="1141" y="1372"/>
                    </a:lnTo>
                  </a:path>
                </a:pathLst>
              </a:custGeom>
              <a:noFill/>
              <a:ln w="41275">
                <a:solidFill>
                  <a:srgbClr val="003D66"/>
                </a:solidFill>
                <a:prstDash val="solid"/>
                <a:round/>
                <a:headEnd/>
                <a:tailEnd/>
              </a:ln>
            </p:spPr>
            <p:txBody>
              <a:bodyPr/>
              <a:lstStyle/>
              <a:p>
                <a:endParaRPr lang="en-US" sz="1800"/>
              </a:p>
            </p:txBody>
          </p:sp>
          <p:sp>
            <p:nvSpPr>
              <p:cNvPr id="9" name="Text Box 22"/>
              <p:cNvSpPr txBox="1">
                <a:spLocks noChangeArrowheads="1"/>
              </p:cNvSpPr>
              <p:nvPr/>
            </p:nvSpPr>
            <p:spPr bwMode="auto">
              <a:xfrm>
                <a:off x="597117" y="2276860"/>
                <a:ext cx="1033937" cy="276999"/>
              </a:xfrm>
              <a:prstGeom prst="rect">
                <a:avLst/>
              </a:prstGeom>
              <a:noFill/>
              <a:ln w="9525">
                <a:noFill/>
                <a:miter lim="800000"/>
                <a:headEnd/>
                <a:tailEnd/>
              </a:ln>
            </p:spPr>
            <p:txBody>
              <a:bodyPr wrap="none" lIns="0" tIns="0" rIns="0" bIns="0">
                <a:spAutoFit/>
              </a:bodyPr>
              <a:lstStyle/>
              <a:p>
                <a:pPr algn="ctr"/>
                <a:r>
                  <a:rPr lang="en-US" sz="1800" b="0" dirty="0">
                    <a:solidFill>
                      <a:srgbClr val="FF0000"/>
                    </a:solidFill>
                  </a:rPr>
                  <a:t>Big Ones</a:t>
                </a:r>
              </a:p>
            </p:txBody>
          </p:sp>
          <p:sp>
            <p:nvSpPr>
              <p:cNvPr id="10" name="Text Box 23"/>
              <p:cNvSpPr txBox="1">
                <a:spLocks noChangeArrowheads="1"/>
              </p:cNvSpPr>
              <p:nvPr/>
            </p:nvSpPr>
            <p:spPr bwMode="auto">
              <a:xfrm rot="-5357613">
                <a:off x="835915" y="4107269"/>
                <a:ext cx="965008" cy="276999"/>
              </a:xfrm>
              <a:prstGeom prst="rect">
                <a:avLst/>
              </a:prstGeom>
              <a:noFill/>
              <a:ln w="9525">
                <a:noFill/>
                <a:miter lim="800000"/>
                <a:headEnd/>
                <a:tailEnd/>
              </a:ln>
            </p:spPr>
            <p:txBody>
              <a:bodyPr wrap="none" lIns="0" tIns="0" rIns="0" bIns="0">
                <a:spAutoFit/>
              </a:bodyPr>
              <a:lstStyle/>
              <a:p>
                <a:r>
                  <a:rPr lang="en-US" sz="1800" b="0"/>
                  <a:t>Mol. Wt.</a:t>
                </a:r>
              </a:p>
            </p:txBody>
          </p:sp>
          <p:sp>
            <p:nvSpPr>
              <p:cNvPr id="11" name="Text Box 24"/>
              <p:cNvSpPr txBox="1">
                <a:spLocks noChangeArrowheads="1"/>
              </p:cNvSpPr>
              <p:nvPr/>
            </p:nvSpPr>
            <p:spPr bwMode="auto">
              <a:xfrm>
                <a:off x="1524000" y="5341938"/>
                <a:ext cx="1759264" cy="276999"/>
              </a:xfrm>
              <a:prstGeom prst="rect">
                <a:avLst/>
              </a:prstGeom>
              <a:noFill/>
              <a:ln w="9525">
                <a:noFill/>
                <a:miter lim="800000"/>
                <a:headEnd/>
                <a:tailEnd/>
              </a:ln>
            </p:spPr>
            <p:txBody>
              <a:bodyPr wrap="none" lIns="0" tIns="0" rIns="0" bIns="0">
                <a:spAutoFit/>
              </a:bodyPr>
              <a:lstStyle/>
              <a:p>
                <a:r>
                  <a:rPr lang="en-US" sz="1800" b="0"/>
                  <a:t>Retention Time</a:t>
                </a:r>
              </a:p>
            </p:txBody>
          </p:sp>
          <p:sp>
            <p:nvSpPr>
              <p:cNvPr id="12" name="Text Box 25"/>
              <p:cNvSpPr txBox="1">
                <a:spLocks noChangeArrowheads="1"/>
              </p:cNvSpPr>
              <p:nvPr/>
            </p:nvSpPr>
            <p:spPr bwMode="auto">
              <a:xfrm>
                <a:off x="1288401" y="1551255"/>
                <a:ext cx="2895600" cy="276999"/>
              </a:xfrm>
              <a:prstGeom prst="rect">
                <a:avLst/>
              </a:prstGeom>
              <a:noFill/>
              <a:ln w="9525">
                <a:noFill/>
                <a:miter lim="800000"/>
                <a:headEnd/>
                <a:tailEnd/>
              </a:ln>
            </p:spPr>
            <p:txBody>
              <a:bodyPr lIns="0" tIns="0" rIns="0" bIns="0">
                <a:spAutoFit/>
              </a:bodyPr>
              <a:lstStyle/>
              <a:p>
                <a:pPr algn="ctr"/>
                <a:r>
                  <a:rPr lang="en-US" sz="1800" b="0" dirty="0"/>
                  <a:t>Calibration Curve</a:t>
                </a:r>
              </a:p>
            </p:txBody>
          </p:sp>
          <p:sp>
            <p:nvSpPr>
              <p:cNvPr id="13" name="Line 26"/>
              <p:cNvSpPr>
                <a:spLocks noChangeShapeType="1"/>
              </p:cNvSpPr>
              <p:nvPr/>
            </p:nvSpPr>
            <p:spPr bwMode="auto">
              <a:xfrm flipH="1">
                <a:off x="1752600" y="2895600"/>
                <a:ext cx="533400" cy="0"/>
              </a:xfrm>
              <a:prstGeom prst="line">
                <a:avLst/>
              </a:prstGeom>
              <a:noFill/>
              <a:ln w="38100">
                <a:solidFill>
                  <a:srgbClr val="A50021"/>
                </a:solidFill>
                <a:prstDash val="sysDot"/>
                <a:round/>
                <a:headEnd/>
                <a:tailEnd/>
              </a:ln>
            </p:spPr>
            <p:txBody>
              <a:bodyPr wrap="none" lIns="0" tIns="0" rIns="0" bIns="0">
                <a:spAutoFit/>
              </a:bodyPr>
              <a:lstStyle/>
              <a:p>
                <a:endParaRPr lang="en-US" sz="1800"/>
              </a:p>
            </p:txBody>
          </p:sp>
          <p:sp>
            <p:nvSpPr>
              <p:cNvPr id="14" name="Line 27"/>
              <p:cNvSpPr>
                <a:spLocks noChangeShapeType="1"/>
              </p:cNvSpPr>
              <p:nvPr/>
            </p:nvSpPr>
            <p:spPr bwMode="auto">
              <a:xfrm>
                <a:off x="2286000" y="2895600"/>
                <a:ext cx="0" cy="2209800"/>
              </a:xfrm>
              <a:prstGeom prst="line">
                <a:avLst/>
              </a:prstGeom>
              <a:noFill/>
              <a:ln w="38100">
                <a:solidFill>
                  <a:srgbClr val="A50021"/>
                </a:solidFill>
                <a:prstDash val="sysDot"/>
                <a:round/>
                <a:headEnd/>
                <a:tailEnd/>
              </a:ln>
            </p:spPr>
            <p:txBody>
              <a:bodyPr wrap="none" lIns="0" tIns="0" rIns="0" bIns="0">
                <a:spAutoFit/>
              </a:bodyPr>
              <a:lstStyle/>
              <a:p>
                <a:endParaRPr lang="en-US" sz="1800"/>
              </a:p>
            </p:txBody>
          </p:sp>
          <p:sp>
            <p:nvSpPr>
              <p:cNvPr id="15" name="Line 28"/>
              <p:cNvSpPr>
                <a:spLocks noChangeShapeType="1"/>
              </p:cNvSpPr>
              <p:nvPr/>
            </p:nvSpPr>
            <p:spPr bwMode="auto">
              <a:xfrm flipH="1">
                <a:off x="1752600" y="4267200"/>
                <a:ext cx="2209800" cy="0"/>
              </a:xfrm>
              <a:prstGeom prst="line">
                <a:avLst/>
              </a:prstGeom>
              <a:noFill/>
              <a:ln w="38100">
                <a:solidFill>
                  <a:srgbClr val="A50021"/>
                </a:solidFill>
                <a:prstDash val="dashDot"/>
                <a:round/>
                <a:headEnd/>
                <a:tailEnd/>
              </a:ln>
            </p:spPr>
            <p:txBody>
              <a:bodyPr wrap="none" lIns="0" tIns="0" rIns="0" bIns="0">
                <a:spAutoFit/>
              </a:bodyPr>
              <a:lstStyle/>
              <a:p>
                <a:endParaRPr lang="en-US" sz="1800"/>
              </a:p>
            </p:txBody>
          </p:sp>
          <p:sp>
            <p:nvSpPr>
              <p:cNvPr id="16" name="Line 29"/>
              <p:cNvSpPr>
                <a:spLocks noChangeShapeType="1"/>
              </p:cNvSpPr>
              <p:nvPr/>
            </p:nvSpPr>
            <p:spPr bwMode="auto">
              <a:xfrm>
                <a:off x="3962400" y="4267200"/>
                <a:ext cx="0" cy="838200"/>
              </a:xfrm>
              <a:prstGeom prst="line">
                <a:avLst/>
              </a:prstGeom>
              <a:noFill/>
              <a:ln w="38100">
                <a:solidFill>
                  <a:srgbClr val="A50021"/>
                </a:solidFill>
                <a:prstDash val="dashDot"/>
                <a:round/>
                <a:headEnd/>
                <a:tailEnd/>
              </a:ln>
            </p:spPr>
            <p:txBody>
              <a:bodyPr wrap="none" lIns="0" tIns="0" rIns="0" bIns="0">
                <a:spAutoFit/>
              </a:bodyPr>
              <a:lstStyle/>
              <a:p>
                <a:endParaRPr lang="en-US" sz="1800"/>
              </a:p>
            </p:txBody>
          </p:sp>
          <p:sp>
            <p:nvSpPr>
              <p:cNvPr id="17" name="Line 30"/>
              <p:cNvSpPr>
                <a:spLocks noChangeShapeType="1"/>
              </p:cNvSpPr>
              <p:nvPr/>
            </p:nvSpPr>
            <p:spPr bwMode="auto">
              <a:xfrm flipV="1">
                <a:off x="1346008" y="2852930"/>
                <a:ext cx="0" cy="685800"/>
              </a:xfrm>
              <a:prstGeom prst="line">
                <a:avLst/>
              </a:prstGeom>
              <a:noFill/>
              <a:ln w="38100">
                <a:solidFill>
                  <a:schemeClr val="tx1"/>
                </a:solidFill>
                <a:round/>
                <a:headEnd/>
                <a:tailEnd type="triangle" w="med" len="med"/>
              </a:ln>
            </p:spPr>
            <p:txBody>
              <a:bodyPr wrap="none" lIns="0" tIns="0" rIns="0" bIns="0">
                <a:spAutoFit/>
              </a:bodyPr>
              <a:lstStyle/>
              <a:p>
                <a:endParaRPr lang="en-US" sz="1800"/>
              </a:p>
            </p:txBody>
          </p:sp>
          <p:sp>
            <p:nvSpPr>
              <p:cNvPr id="18" name="Line 31"/>
              <p:cNvSpPr>
                <a:spLocks noChangeShapeType="1"/>
              </p:cNvSpPr>
              <p:nvPr/>
            </p:nvSpPr>
            <p:spPr bwMode="auto">
              <a:xfrm>
                <a:off x="3592681" y="5445245"/>
                <a:ext cx="609600" cy="0"/>
              </a:xfrm>
              <a:prstGeom prst="line">
                <a:avLst/>
              </a:prstGeom>
              <a:noFill/>
              <a:ln w="38100">
                <a:solidFill>
                  <a:schemeClr val="tx1"/>
                </a:solidFill>
                <a:round/>
                <a:headEnd/>
                <a:tailEnd type="triangle" w="med" len="med"/>
              </a:ln>
            </p:spPr>
            <p:txBody>
              <a:bodyPr lIns="0" tIns="0" rIns="0" bIns="0">
                <a:spAutoFit/>
              </a:bodyPr>
              <a:lstStyle/>
              <a:p>
                <a:endParaRPr lang="en-US" sz="1800"/>
              </a:p>
            </p:txBody>
          </p:sp>
        </p:grpSp>
      </p:grpSp>
    </p:spTree>
  </p:cSld>
  <p:clrMapOvr>
    <a:masterClrMapping/>
  </p:clrMapOvr>
  <p:transition/>
  <p:timing>
    <p:tnLst>
      <p:par>
        <p:cTn id="1" dur="indefinite" restart="never" nodeType="tmRoot"/>
      </p:par>
    </p:tnLst>
  </p:timing>
</p:sld>
</file>

<file path=ppt/slides/slide32.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Ion Exchange Chromatography</a:t>
            </a:r>
            <a:endParaRPr lang="en-US" dirty="0"/>
          </a:p>
        </p:txBody>
      </p:sp>
      <p:sp>
        <p:nvSpPr>
          <p:cNvPr id="3" name="Content Placeholder 2"/>
          <p:cNvSpPr>
            <a:spLocks noGrp="1"/>
          </p:cNvSpPr>
          <p:nvPr>
            <p:ph idx="1"/>
          </p:nvPr>
        </p:nvSpPr>
        <p:spPr/>
        <p:txBody>
          <a:bodyPr>
            <a:normAutofit/>
          </a:bodyPr>
          <a:lstStyle/>
          <a:p>
            <a:r>
              <a:rPr lang="en-US" dirty="0" smtClean="0"/>
              <a:t>Ion exchange chromatography separates compounds based on charge.  The stationary phase has the opposite charge to the analytes</a:t>
            </a:r>
          </a:p>
          <a:p>
            <a:r>
              <a:rPr lang="en-US" dirty="0" smtClean="0">
                <a:solidFill>
                  <a:srgbClr val="0000FF"/>
                </a:solidFill>
              </a:rPr>
              <a:t>Samples: </a:t>
            </a:r>
          </a:p>
          <a:p>
            <a:pPr lvl="1"/>
            <a:r>
              <a:rPr lang="en-US" dirty="0" smtClean="0"/>
              <a:t>Anionic molecules with negative charge (-) </a:t>
            </a:r>
          </a:p>
          <a:p>
            <a:pPr lvl="2">
              <a:lnSpc>
                <a:spcPct val="90000"/>
              </a:lnSpc>
            </a:pPr>
            <a:r>
              <a:rPr lang="en-US" dirty="0" smtClean="0"/>
              <a:t>Acids:  e.g. acetic acid</a:t>
            </a:r>
          </a:p>
          <a:p>
            <a:pPr lvl="2">
              <a:lnSpc>
                <a:spcPct val="90000"/>
              </a:lnSpc>
            </a:pPr>
            <a:r>
              <a:rPr lang="en-US" dirty="0" smtClean="0"/>
              <a:t>Inorganic anions: e.g. chloride, sulfate, nitrate</a:t>
            </a:r>
          </a:p>
          <a:p>
            <a:pPr lvl="1">
              <a:lnSpc>
                <a:spcPct val="90000"/>
              </a:lnSpc>
            </a:pPr>
            <a:r>
              <a:rPr lang="en-US" dirty="0" smtClean="0"/>
              <a:t>Cationic molecules with positive charge (+)</a:t>
            </a:r>
          </a:p>
          <a:p>
            <a:pPr lvl="2"/>
            <a:r>
              <a:rPr lang="en-US" dirty="0" smtClean="0"/>
              <a:t>Bases:  e.g. amines, proteins</a:t>
            </a:r>
          </a:p>
          <a:p>
            <a:pPr lvl="2"/>
            <a:r>
              <a:rPr lang="en-US" dirty="0" smtClean="0"/>
              <a:t>Inorganic cations: e.g. sodium, calcium </a:t>
            </a:r>
          </a:p>
          <a:p>
            <a:pPr lvl="2"/>
            <a:endParaRPr lang="en-US" sz="1600" dirty="0" smtClean="0"/>
          </a:p>
        </p:txBody>
      </p:sp>
    </p:spTree>
  </p:cSld>
  <p:clrMapOvr>
    <a:masterClrMapping/>
  </p:clrMapOvr>
  <p:transition/>
  <p:timing>
    <p:tnLst>
      <p:par>
        <p:cTn id="1" dur="indefinite" restart="never" nodeType="tmRoot"/>
      </p:par>
    </p:tnLst>
  </p:timing>
</p:sld>
</file>

<file path=ppt/slides/slide33.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Ion Exchange Chromatography</a:t>
            </a:r>
            <a:endParaRPr lang="en-US" dirty="0"/>
          </a:p>
        </p:txBody>
      </p:sp>
      <p:sp>
        <p:nvSpPr>
          <p:cNvPr id="3" name="Content Placeholder 2"/>
          <p:cNvSpPr>
            <a:spLocks noGrp="1"/>
          </p:cNvSpPr>
          <p:nvPr>
            <p:ph idx="1"/>
          </p:nvPr>
        </p:nvSpPr>
        <p:spPr/>
        <p:txBody>
          <a:bodyPr>
            <a:normAutofit/>
          </a:bodyPr>
          <a:lstStyle/>
          <a:p>
            <a:r>
              <a:rPr lang="en-US" dirty="0" smtClean="0">
                <a:solidFill>
                  <a:srgbClr val="0000FF"/>
                </a:solidFill>
              </a:rPr>
              <a:t>Stationary phase</a:t>
            </a:r>
            <a:r>
              <a:rPr lang="en-US" dirty="0" smtClean="0"/>
              <a:t>:</a:t>
            </a:r>
          </a:p>
          <a:p>
            <a:pPr lvl="1">
              <a:lnSpc>
                <a:spcPct val="90000"/>
              </a:lnSpc>
            </a:pPr>
            <a:r>
              <a:rPr lang="en-US" dirty="0" smtClean="0"/>
              <a:t>“Anion Exchanger” has a positive charge (+) to separate anions</a:t>
            </a:r>
          </a:p>
          <a:p>
            <a:pPr lvl="1">
              <a:lnSpc>
                <a:spcPct val="90000"/>
              </a:lnSpc>
            </a:pPr>
            <a:r>
              <a:rPr lang="en-US" dirty="0" smtClean="0"/>
              <a:t>“Cation Exchanger” has negative charge (-) to separate cations</a:t>
            </a:r>
          </a:p>
          <a:p>
            <a:r>
              <a:rPr lang="en-US" dirty="0" smtClean="0">
                <a:solidFill>
                  <a:srgbClr val="0000FF"/>
                </a:solidFill>
              </a:rPr>
              <a:t>Mobile phases</a:t>
            </a:r>
            <a:r>
              <a:rPr lang="en-US" dirty="0" smtClean="0"/>
              <a:t>:</a:t>
            </a:r>
          </a:p>
          <a:p>
            <a:pPr lvl="1"/>
            <a:r>
              <a:rPr lang="en-US" dirty="0" smtClean="0"/>
              <a:t>Increasing salt concentration to displace the analytes from the stationary phase</a:t>
            </a:r>
          </a:p>
          <a:p>
            <a:pPr lvl="1"/>
            <a:r>
              <a:rPr lang="en-US" dirty="0" smtClean="0"/>
              <a:t>Changes in pH to reduce the stationary phase’s or analytes’ charge and decrease the binding of the analytes</a:t>
            </a:r>
          </a:p>
        </p:txBody>
      </p:sp>
      <p:pic>
        <p:nvPicPr>
          <p:cNvPr id="5" name="Picture 4" descr="Image2.jpg"/>
          <p:cNvPicPr>
            <a:picLocks noChangeAspect="1"/>
          </p:cNvPicPr>
          <p:nvPr/>
        </p:nvPicPr>
        <p:blipFill>
          <a:blip r:embed="rId3" cstate="print"/>
          <a:stretch>
            <a:fillRect/>
          </a:stretch>
        </p:blipFill>
        <p:spPr>
          <a:xfrm>
            <a:off x="3131825" y="3774642"/>
            <a:ext cx="3398813" cy="2289765"/>
          </a:xfrm>
          <a:prstGeom prst="rect">
            <a:avLst/>
          </a:prstGeom>
        </p:spPr>
      </p:pic>
      <p:sp>
        <p:nvSpPr>
          <p:cNvPr id="6" name="Rectangle 5"/>
          <p:cNvSpPr/>
          <p:nvPr/>
        </p:nvSpPr>
        <p:spPr>
          <a:xfrm>
            <a:off x="424296" y="6424564"/>
            <a:ext cx="6912840" cy="307777"/>
          </a:xfrm>
          <a:prstGeom prst="rect">
            <a:avLst/>
          </a:prstGeom>
        </p:spPr>
        <p:txBody>
          <a:bodyPr wrap="square">
            <a:spAutoFit/>
          </a:bodyPr>
          <a:lstStyle/>
          <a:p>
            <a:pPr marL="342900" indent="-342900">
              <a:buNone/>
            </a:pPr>
            <a:r>
              <a:rPr lang="en-US" sz="1400" dirty="0" smtClean="0"/>
              <a:t>For more information:  HPLC Primer:  Part number 715001531</a:t>
            </a:r>
          </a:p>
        </p:txBody>
      </p:sp>
    </p:spTree>
  </p:cSld>
  <p:clrMapOvr>
    <a:masterClrMapping/>
  </p:clrMapOvr>
  <p:transition/>
  <p:timing>
    <p:tnLst>
      <p:par>
        <p:cTn id="1" dur="indefinite" restart="never" nodeType="tmRoot"/>
      </p:par>
    </p:tnLst>
  </p:timing>
</p:sld>
</file>

<file path=ppt/slides/slide34.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14018" name="Rectangle 2"/>
          <p:cNvSpPr>
            <a:spLocks noGrp="1" noChangeArrowheads="1"/>
          </p:cNvSpPr>
          <p:nvPr>
            <p:ph type="title"/>
          </p:nvPr>
        </p:nvSpPr>
        <p:spPr/>
        <p:txBody>
          <a:bodyPr/>
          <a:lstStyle/>
          <a:p>
            <a:r>
              <a:rPr lang="en-US" smtClean="0"/>
              <a:t>Affinity Chromatography</a:t>
            </a:r>
          </a:p>
        </p:txBody>
      </p:sp>
      <p:sp>
        <p:nvSpPr>
          <p:cNvPr id="214019" name="Rectangle 3"/>
          <p:cNvSpPr>
            <a:spLocks noGrp="1" noChangeArrowheads="1"/>
          </p:cNvSpPr>
          <p:nvPr>
            <p:ph idx="1"/>
          </p:nvPr>
        </p:nvSpPr>
        <p:spPr/>
        <p:txBody>
          <a:bodyPr>
            <a:normAutofit/>
          </a:bodyPr>
          <a:lstStyle/>
          <a:p>
            <a:r>
              <a:rPr lang="en-US" dirty="0" smtClean="0"/>
              <a:t>Proteins separated by their biospecific interaction with immobilized ligand</a:t>
            </a:r>
          </a:p>
          <a:p>
            <a:r>
              <a:rPr lang="en-US" dirty="0" smtClean="0">
                <a:solidFill>
                  <a:srgbClr val="0000FF"/>
                </a:solidFill>
              </a:rPr>
              <a:t>Sample</a:t>
            </a:r>
            <a:r>
              <a:rPr lang="en-US" dirty="0" smtClean="0"/>
              <a:t>:  e.g. antibody mixture</a:t>
            </a:r>
          </a:p>
          <a:p>
            <a:r>
              <a:rPr lang="en-US" dirty="0" smtClean="0">
                <a:solidFill>
                  <a:srgbClr val="0000FF"/>
                </a:solidFill>
              </a:rPr>
              <a:t>Stationary phase</a:t>
            </a:r>
            <a:r>
              <a:rPr lang="en-US" dirty="0" smtClean="0"/>
              <a:t>:  e.g. bound antigen</a:t>
            </a:r>
          </a:p>
          <a:p>
            <a:r>
              <a:rPr lang="en-US" dirty="0" smtClean="0">
                <a:solidFill>
                  <a:srgbClr val="0000FF"/>
                </a:solidFill>
              </a:rPr>
              <a:t>Mobile phase</a:t>
            </a:r>
            <a:r>
              <a:rPr lang="en-US" dirty="0" smtClean="0"/>
              <a:t>:  Water with an additive that will break the antibody-antigen complex</a:t>
            </a:r>
          </a:p>
        </p:txBody>
      </p:sp>
    </p:spTree>
  </p:cSld>
  <p:clrMapOvr>
    <a:masterClrMapping/>
  </p:clrMapOvr>
  <p:transition/>
  <p:timing>
    <p:tnLst>
      <p:par>
        <p:cTn id="1" dur="indefinite" restart="never" nodeType="tmRoot"/>
      </p:par>
    </p:tnLst>
  </p:timing>
</p:sld>
</file>

<file path=ppt/slides/slide35.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14018" name="Rectangle 2"/>
          <p:cNvSpPr>
            <a:spLocks noGrp="1" noChangeArrowheads="1"/>
          </p:cNvSpPr>
          <p:nvPr>
            <p:ph type="title"/>
          </p:nvPr>
        </p:nvSpPr>
        <p:spPr/>
        <p:txBody>
          <a:bodyPr/>
          <a:lstStyle/>
          <a:p>
            <a:r>
              <a:rPr lang="en-US" smtClean="0"/>
              <a:t>Affinity Chromatography</a:t>
            </a:r>
          </a:p>
        </p:txBody>
      </p:sp>
      <p:sp>
        <p:nvSpPr>
          <p:cNvPr id="214019" name="Rectangle 3"/>
          <p:cNvSpPr>
            <a:spLocks noGrp="1" noChangeArrowheads="1"/>
          </p:cNvSpPr>
          <p:nvPr>
            <p:ph idx="1"/>
          </p:nvPr>
        </p:nvSpPr>
        <p:spPr/>
        <p:txBody>
          <a:bodyPr>
            <a:normAutofit/>
          </a:bodyPr>
          <a:lstStyle/>
          <a:p>
            <a:r>
              <a:rPr lang="en-US" dirty="0" smtClean="0"/>
              <a:t>Advantages</a:t>
            </a:r>
          </a:p>
          <a:p>
            <a:pPr lvl="1"/>
            <a:r>
              <a:rPr lang="en-US" dirty="0" smtClean="0"/>
              <a:t>High selectivity</a:t>
            </a:r>
          </a:p>
          <a:p>
            <a:pPr lvl="1"/>
            <a:r>
              <a:rPr lang="en-US" dirty="0" smtClean="0"/>
              <a:t>High resolution</a:t>
            </a:r>
          </a:p>
          <a:p>
            <a:pPr lvl="1"/>
            <a:r>
              <a:rPr lang="en-US" dirty="0" smtClean="0"/>
              <a:t>High capacity</a:t>
            </a:r>
          </a:p>
          <a:p>
            <a:pPr lvl="1"/>
            <a:r>
              <a:rPr lang="en-US" dirty="0" smtClean="0"/>
              <a:t>Good recovery of activity</a:t>
            </a:r>
          </a:p>
          <a:p>
            <a:pPr lvl="1"/>
            <a:r>
              <a:rPr lang="en-US" dirty="0" smtClean="0"/>
              <a:t>Significant purification in one step</a:t>
            </a:r>
          </a:p>
          <a:p>
            <a:r>
              <a:rPr lang="en-US" dirty="0" smtClean="0"/>
              <a:t>Limitations</a:t>
            </a:r>
          </a:p>
          <a:p>
            <a:pPr lvl="1"/>
            <a:r>
              <a:rPr lang="en-US" dirty="0" smtClean="0"/>
              <a:t>Stationary phases can be expensive or require  custom synthesis</a:t>
            </a:r>
          </a:p>
          <a:p>
            <a:pPr lvl="1"/>
            <a:r>
              <a:rPr lang="en-US" dirty="0" smtClean="0"/>
              <a:t>Column cannot be cleaned using aggressive chemicals</a:t>
            </a:r>
          </a:p>
          <a:p>
            <a:pPr lvl="1"/>
            <a:r>
              <a:rPr lang="en-US" dirty="0" smtClean="0"/>
              <a:t>Ligand leakage</a:t>
            </a:r>
          </a:p>
        </p:txBody>
      </p:sp>
    </p:spTree>
  </p:cSld>
  <p:clrMapOvr>
    <a:masterClrMapping/>
  </p:clrMapOvr>
  <p:transition/>
  <p:timing>
    <p:tnLst>
      <p:par>
        <p:cTn id="1" dur="indefinite" restart="never" nodeType="tmRoot"/>
      </p:par>
    </p:tnLst>
  </p:timing>
</p:sld>
</file>

<file path=ppt/slides/slide36.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Content Placeholder 2"/>
          <p:cNvSpPr>
            <a:spLocks noGrp="1"/>
          </p:cNvSpPr>
          <p:nvPr>
            <p:ph sz="half" idx="2"/>
          </p:nvPr>
        </p:nvSpPr>
        <p:spPr>
          <a:xfrm>
            <a:off x="4416136" y="894292"/>
            <a:ext cx="4575464" cy="5645486"/>
          </a:xfrm>
          <a:solidFill>
            <a:srgbClr val="FFFFCC"/>
          </a:solidFill>
        </p:spPr>
        <p:txBody>
          <a:bodyPr>
            <a:normAutofit/>
          </a:bodyPr>
          <a:lstStyle/>
          <a:p>
            <a:r>
              <a:rPr lang="en-US" dirty="0" smtClean="0"/>
              <a:t>Chiral compounds </a:t>
            </a:r>
          </a:p>
          <a:p>
            <a:pPr lvl="1"/>
            <a:r>
              <a:rPr lang="en-US" sz="1800" dirty="0" smtClean="0"/>
              <a:t>Made of the same elements</a:t>
            </a:r>
          </a:p>
          <a:p>
            <a:pPr lvl="1">
              <a:buNone/>
            </a:pPr>
            <a:r>
              <a:rPr lang="en-US" sz="1800" dirty="0" smtClean="0"/>
              <a:t>	(C, H, N, etc.)</a:t>
            </a:r>
          </a:p>
          <a:p>
            <a:pPr lvl="1"/>
            <a:r>
              <a:rPr lang="en-US" sz="1800" dirty="0" smtClean="0"/>
              <a:t>Have the same molecular weight</a:t>
            </a:r>
          </a:p>
          <a:p>
            <a:pPr lvl="1"/>
            <a:r>
              <a:rPr lang="en-US" sz="1800" dirty="0" smtClean="0"/>
              <a:t>They have two configurations like a pair of hands - mirror images, enantiomers.</a:t>
            </a:r>
          </a:p>
          <a:p>
            <a:r>
              <a:rPr lang="en-US" dirty="0" smtClean="0"/>
              <a:t>Special chiral columns are usually required to separate them.</a:t>
            </a:r>
          </a:p>
          <a:p>
            <a:endParaRPr lang="en-US" dirty="0" smtClean="0"/>
          </a:p>
          <a:p>
            <a:r>
              <a:rPr lang="en-US" dirty="0" smtClean="0"/>
              <a:t>Separation of chiral compound into its enantiomers is important because only one form may be biologically active, e.g. L-amino acids are incorporated into proteins, not R-amino acids.</a:t>
            </a:r>
          </a:p>
        </p:txBody>
      </p:sp>
      <p:sp>
        <p:nvSpPr>
          <p:cNvPr id="4" name="Title 3"/>
          <p:cNvSpPr>
            <a:spLocks noGrp="1"/>
          </p:cNvSpPr>
          <p:nvPr>
            <p:ph type="title"/>
          </p:nvPr>
        </p:nvSpPr>
        <p:spPr/>
        <p:txBody>
          <a:bodyPr/>
          <a:lstStyle/>
          <a:p>
            <a:r>
              <a:rPr lang="en-US" dirty="0" smtClean="0"/>
              <a:t>Chiral Chromatography</a:t>
            </a:r>
            <a:endParaRPr lang="en-US" dirty="0"/>
          </a:p>
        </p:txBody>
      </p:sp>
      <p:grpSp>
        <p:nvGrpSpPr>
          <p:cNvPr id="2" name="Group 7"/>
          <p:cNvGrpSpPr/>
          <p:nvPr/>
        </p:nvGrpSpPr>
        <p:grpSpPr>
          <a:xfrm>
            <a:off x="366689" y="2088246"/>
            <a:ext cx="3862411" cy="3044863"/>
            <a:chOff x="366689" y="2088246"/>
            <a:chExt cx="4205311" cy="3361738"/>
          </a:xfrm>
        </p:grpSpPr>
        <p:pic>
          <p:nvPicPr>
            <p:cNvPr id="3074" name="Picture 2"/>
            <p:cNvPicPr>
              <a:picLocks noChangeAspect="1" noChangeArrowheads="1"/>
            </p:cNvPicPr>
            <p:nvPr/>
          </p:nvPicPr>
          <p:blipFill>
            <a:blip r:embed="rId3" cstate="print"/>
            <a:srcRect/>
            <a:stretch>
              <a:fillRect/>
            </a:stretch>
          </p:blipFill>
          <p:spPr bwMode="auto">
            <a:xfrm>
              <a:off x="366689" y="2088246"/>
              <a:ext cx="4205311" cy="2769482"/>
            </a:xfrm>
            <a:prstGeom prst="rect">
              <a:avLst/>
            </a:prstGeom>
            <a:noFill/>
            <a:ln w="9525">
              <a:noFill/>
              <a:miter lim="800000"/>
              <a:headEnd/>
              <a:tailEnd/>
            </a:ln>
          </p:spPr>
        </p:pic>
        <p:sp>
          <p:nvSpPr>
            <p:cNvPr id="88" name="TextBox 87"/>
            <p:cNvSpPr txBox="1"/>
            <p:nvPr/>
          </p:nvSpPr>
          <p:spPr>
            <a:xfrm>
              <a:off x="3189432" y="5203763"/>
              <a:ext cx="1183337" cy="246221"/>
            </a:xfrm>
            <a:prstGeom prst="rect">
              <a:avLst/>
            </a:prstGeom>
            <a:noFill/>
          </p:spPr>
          <p:txBody>
            <a:bodyPr wrap="none" rtlCol="0">
              <a:spAutoFit/>
            </a:bodyPr>
            <a:lstStyle/>
            <a:p>
              <a:r>
                <a:rPr lang="en-US" sz="1000" dirty="0" smtClean="0"/>
                <a:t>From Wikipedia</a:t>
              </a:r>
              <a:endParaRPr lang="en-US" sz="1000" dirty="0"/>
            </a:p>
          </p:txBody>
        </p:sp>
        <p:sp>
          <p:nvSpPr>
            <p:cNvPr id="90" name="TextBox 89"/>
            <p:cNvSpPr txBox="1"/>
            <p:nvPr/>
          </p:nvSpPr>
          <p:spPr>
            <a:xfrm>
              <a:off x="1355487" y="4878831"/>
              <a:ext cx="2198038" cy="338554"/>
            </a:xfrm>
            <a:prstGeom prst="rect">
              <a:avLst/>
            </a:prstGeom>
            <a:noFill/>
          </p:spPr>
          <p:txBody>
            <a:bodyPr wrap="none" rtlCol="0">
              <a:spAutoFit/>
            </a:bodyPr>
            <a:lstStyle/>
            <a:p>
              <a:r>
                <a:rPr lang="en-US" dirty="0" smtClean="0"/>
                <a:t>Generic Amino Acid</a:t>
              </a:r>
              <a:endParaRPr lang="en-US" dirty="0"/>
            </a:p>
          </p:txBody>
        </p:sp>
      </p:grpSp>
    </p:spTree>
  </p:cSld>
  <p:clrMapOvr>
    <a:masterClrMapping/>
  </p:clrMapOvr>
  <p:transition/>
  <p:timing>
    <p:tnLst>
      <p:par>
        <p:cTn id="1" dur="indefinite" restart="never" nodeType="tmRoot"/>
      </p:par>
    </p:tn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p:txBody>
          <a:bodyPr/>
          <a:lstStyle/>
          <a:p>
            <a:r>
              <a:rPr lang="en-US" dirty="0" smtClean="0"/>
              <a:t>Column hardware</a:t>
            </a:r>
          </a:p>
          <a:p>
            <a:r>
              <a:rPr lang="en-US" dirty="0" smtClean="0"/>
              <a:t>Column construction</a:t>
            </a:r>
          </a:p>
          <a:p>
            <a:r>
              <a:rPr lang="en-US" dirty="0" smtClean="0"/>
              <a:t>Packing materials = stationary phase</a:t>
            </a:r>
          </a:p>
          <a:p>
            <a:pPr lvl="1">
              <a:buNone/>
            </a:pPr>
            <a:endParaRPr lang="en-US" dirty="0" smtClean="0"/>
          </a:p>
          <a:p>
            <a:pPr>
              <a:buNone/>
            </a:pPr>
            <a:endParaRPr lang="en-US" dirty="0" smtClean="0"/>
          </a:p>
          <a:p>
            <a:endParaRPr lang="en-US" dirty="0"/>
          </a:p>
        </p:txBody>
      </p:sp>
      <p:sp>
        <p:nvSpPr>
          <p:cNvPr id="2" name="Title 1"/>
          <p:cNvSpPr>
            <a:spLocks noGrp="1"/>
          </p:cNvSpPr>
          <p:nvPr>
            <p:ph type="title"/>
          </p:nvPr>
        </p:nvSpPr>
        <p:spPr/>
        <p:txBody>
          <a:bodyPr/>
          <a:lstStyle/>
          <a:p>
            <a:r>
              <a:rPr lang="en-US" dirty="0" smtClean="0"/>
              <a:t>Column Technology</a:t>
            </a:r>
            <a:endParaRPr lang="en-US" dirty="0"/>
          </a:p>
        </p:txBody>
      </p:sp>
      <p:sp>
        <p:nvSpPr>
          <p:cNvPr id="4" name="Action Button: Beginning 3">
            <a:hlinkClick r:id="rId3" action="ppaction://hlinksldjump" highlightClick="1"/>
          </p:cNvPr>
          <p:cNvSpPr/>
          <p:nvPr/>
        </p:nvSpPr>
        <p:spPr bwMode="auto">
          <a:xfrm>
            <a:off x="8719704" y="6424564"/>
            <a:ext cx="235917" cy="293525"/>
          </a:xfrm>
          <a:prstGeom prst="actionButtonBeginning">
            <a:avLst/>
          </a:prstGeom>
          <a:solidFill>
            <a:srgbClr val="3374D4"/>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US" sz="1600" b="0" i="0" u="none" strike="noStrike" cap="none" normalizeH="0" baseline="0" smtClean="0">
              <a:ln>
                <a:noFill/>
              </a:ln>
              <a:solidFill>
                <a:schemeClr val="tx1"/>
              </a:solidFill>
              <a:effectLst/>
              <a:latin typeface="Verdana" pitchFamily="34" charset="0"/>
            </a:endParaRPr>
          </a:p>
        </p:txBody>
      </p:sp>
    </p:spTree>
  </p:cSld>
  <p:clrMapOvr>
    <a:masterClrMapping/>
  </p:clrMapOvr>
  <p:transition/>
  <p:timing>
    <p:tnLst>
      <p:par>
        <p:cTn id="1" dur="indefinite" restart="never" nodeType="tmRoot"/>
      </p:par>
    </p:tn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Content Placeholder 8"/>
          <p:cNvSpPr>
            <a:spLocks noGrp="1"/>
          </p:cNvSpPr>
          <p:nvPr>
            <p:ph sz="half" idx="2"/>
          </p:nvPr>
        </p:nvSpPr>
        <p:spPr>
          <a:xfrm>
            <a:off x="6473030" y="1700790"/>
            <a:ext cx="2518569" cy="1440175"/>
          </a:xfrm>
          <a:solidFill>
            <a:srgbClr val="FFFFCC"/>
          </a:solidFill>
        </p:spPr>
        <p:txBody>
          <a:bodyPr>
            <a:normAutofit lnSpcReduction="10000"/>
          </a:bodyPr>
          <a:lstStyle/>
          <a:p>
            <a:r>
              <a:rPr lang="en-US" dirty="0" smtClean="0"/>
              <a:t>Stainless Steel</a:t>
            </a:r>
          </a:p>
          <a:p>
            <a:r>
              <a:rPr lang="en-US" dirty="0" smtClean="0"/>
              <a:t>Glass</a:t>
            </a:r>
          </a:p>
          <a:p>
            <a:r>
              <a:rPr lang="en-US" dirty="0" smtClean="0"/>
              <a:t>Plastic (PEEK)</a:t>
            </a:r>
          </a:p>
          <a:p>
            <a:r>
              <a:rPr lang="en-US" dirty="0" smtClean="0"/>
              <a:t>Fused Silica</a:t>
            </a:r>
          </a:p>
          <a:p>
            <a:pPr>
              <a:buNone/>
            </a:pPr>
            <a:endParaRPr lang="en-US" dirty="0"/>
          </a:p>
        </p:txBody>
      </p:sp>
      <p:sp>
        <p:nvSpPr>
          <p:cNvPr id="2" name="Title 1"/>
          <p:cNvSpPr>
            <a:spLocks noGrp="1"/>
          </p:cNvSpPr>
          <p:nvPr>
            <p:ph type="title"/>
          </p:nvPr>
        </p:nvSpPr>
        <p:spPr>
          <a:xfrm>
            <a:off x="141766" y="-27857"/>
            <a:ext cx="8693151" cy="749327"/>
          </a:xfrm>
        </p:spPr>
        <p:txBody>
          <a:bodyPr/>
          <a:lstStyle/>
          <a:p>
            <a:r>
              <a:rPr lang="en-US" dirty="0" smtClean="0"/>
              <a:t>Column Hardware – Materials of the tube</a:t>
            </a:r>
            <a:endParaRPr lang="en-US" dirty="0"/>
          </a:p>
        </p:txBody>
      </p:sp>
      <p:grpSp>
        <p:nvGrpSpPr>
          <p:cNvPr id="3" name="Group 5"/>
          <p:cNvGrpSpPr/>
          <p:nvPr/>
        </p:nvGrpSpPr>
        <p:grpSpPr>
          <a:xfrm>
            <a:off x="366689" y="1297541"/>
            <a:ext cx="5909457" cy="4608561"/>
            <a:chOff x="2641708" y="1931217"/>
            <a:chExt cx="6197492" cy="4666168"/>
          </a:xfrm>
        </p:grpSpPr>
        <p:pic>
          <p:nvPicPr>
            <p:cNvPr id="7" name="Picture 2" descr="Columns 2"/>
            <p:cNvPicPr>
              <a:picLocks noChangeAspect="1" noChangeArrowheads="1"/>
            </p:cNvPicPr>
            <p:nvPr/>
          </p:nvPicPr>
          <p:blipFill>
            <a:blip r:embed="rId3" cstate="print"/>
            <a:srcRect l="6667" b="6459"/>
            <a:stretch>
              <a:fillRect/>
            </a:stretch>
          </p:blipFill>
          <p:spPr bwMode="auto">
            <a:xfrm>
              <a:off x="2641708" y="1931217"/>
              <a:ext cx="6197492" cy="4658495"/>
            </a:xfrm>
            <a:prstGeom prst="rect">
              <a:avLst/>
            </a:prstGeom>
            <a:ln>
              <a:noFill/>
            </a:ln>
            <a:effectLst>
              <a:outerShdw blurRad="190500" algn="tl" rotWithShape="0">
                <a:srgbClr val="000000">
                  <a:alpha val="70000"/>
                </a:srgbClr>
              </a:outerShdw>
            </a:effectLst>
          </p:spPr>
        </p:pic>
        <p:sp>
          <p:nvSpPr>
            <p:cNvPr id="8" name="Rectangle 4"/>
            <p:cNvSpPr>
              <a:spLocks noChangeArrowheads="1"/>
            </p:cNvSpPr>
            <p:nvPr/>
          </p:nvSpPr>
          <p:spPr bwMode="auto">
            <a:xfrm>
              <a:off x="2670968" y="6000533"/>
              <a:ext cx="1670603" cy="596852"/>
            </a:xfrm>
            <a:prstGeom prst="rect">
              <a:avLst/>
            </a:prstGeom>
            <a:solidFill>
              <a:srgbClr val="CCCCFF"/>
            </a:solidFill>
            <a:ln w="12700">
              <a:noFill/>
              <a:miter lim="800000"/>
              <a:headEnd/>
              <a:tailEnd/>
            </a:ln>
          </p:spPr>
          <p:txBody>
            <a:bodyPr wrap="none" anchor="ctr"/>
            <a:lstStyle/>
            <a:p>
              <a:endParaRPr lang="en-US"/>
            </a:p>
          </p:txBody>
        </p:sp>
      </p:grpSp>
    </p:spTree>
  </p:cSld>
  <p:clrMapOvr>
    <a:masterClrMapping/>
  </p:clrMapOvr>
  <p:transition/>
  <p:timing>
    <p:tnLst>
      <p:par>
        <p:cTn id="1" dur="indefinite" restart="never" nodeType="tmRoot"/>
      </p:par>
    </p:tn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Column Construction</a:t>
            </a:r>
            <a:endParaRPr lang="en-US" dirty="0"/>
          </a:p>
        </p:txBody>
      </p:sp>
      <p:grpSp>
        <p:nvGrpSpPr>
          <p:cNvPr id="47" name="Group 46"/>
          <p:cNvGrpSpPr/>
          <p:nvPr/>
        </p:nvGrpSpPr>
        <p:grpSpPr>
          <a:xfrm>
            <a:off x="426027" y="1182326"/>
            <a:ext cx="8343900" cy="4543866"/>
            <a:chOff x="426027" y="1182326"/>
            <a:chExt cx="8343900" cy="4543866"/>
          </a:xfrm>
        </p:grpSpPr>
        <p:grpSp>
          <p:nvGrpSpPr>
            <p:cNvPr id="3" name="Group 48"/>
            <p:cNvGrpSpPr/>
            <p:nvPr/>
          </p:nvGrpSpPr>
          <p:grpSpPr>
            <a:xfrm>
              <a:off x="426027" y="1182326"/>
              <a:ext cx="8343900" cy="3763747"/>
              <a:chOff x="712331" y="1182327"/>
              <a:chExt cx="7605891" cy="2963646"/>
            </a:xfrm>
          </p:grpSpPr>
          <p:sp>
            <p:nvSpPr>
              <p:cNvPr id="4" name="Rectangle 12"/>
              <p:cNvSpPr>
                <a:spLocks noChangeArrowheads="1"/>
              </p:cNvSpPr>
              <p:nvPr/>
            </p:nvSpPr>
            <p:spPr bwMode="auto">
              <a:xfrm>
                <a:off x="5824826" y="1814705"/>
                <a:ext cx="1909177" cy="246221"/>
              </a:xfrm>
              <a:prstGeom prst="rect">
                <a:avLst/>
              </a:prstGeom>
              <a:noFill/>
              <a:ln w="9525">
                <a:noFill/>
                <a:miter lim="800000"/>
                <a:headEnd/>
                <a:tailEnd/>
              </a:ln>
            </p:spPr>
            <p:txBody>
              <a:bodyPr wrap="none" lIns="0" tIns="0" rIns="0" bIns="0">
                <a:spAutoFit/>
              </a:bodyPr>
              <a:lstStyle/>
              <a:p>
                <a:r>
                  <a:rPr lang="en-US" dirty="0"/>
                  <a:t>Steel Filters / Frits</a:t>
                </a:r>
                <a:endParaRPr lang="en-US" b="0" dirty="0">
                  <a:latin typeface="Times New Roman" pitchFamily="18" charset="0"/>
                </a:endParaRPr>
              </a:p>
            </p:txBody>
          </p:sp>
          <p:sp>
            <p:nvSpPr>
              <p:cNvPr id="5" name="Rectangle 13"/>
              <p:cNvSpPr>
                <a:spLocks noChangeArrowheads="1"/>
              </p:cNvSpPr>
              <p:nvPr/>
            </p:nvSpPr>
            <p:spPr bwMode="auto">
              <a:xfrm>
                <a:off x="1749257" y="1182327"/>
                <a:ext cx="1946430" cy="246221"/>
              </a:xfrm>
              <a:prstGeom prst="rect">
                <a:avLst/>
              </a:prstGeom>
              <a:noFill/>
              <a:ln w="9525">
                <a:noFill/>
                <a:miter lim="800000"/>
                <a:headEnd/>
                <a:tailEnd/>
              </a:ln>
            </p:spPr>
            <p:txBody>
              <a:bodyPr wrap="square" lIns="0" tIns="0" rIns="0" bIns="0">
                <a:spAutoFit/>
              </a:bodyPr>
              <a:lstStyle/>
              <a:p>
                <a:r>
                  <a:rPr lang="en-US" dirty="0"/>
                  <a:t>HPLC </a:t>
                </a:r>
                <a:r>
                  <a:rPr lang="en-US" dirty="0" smtClean="0"/>
                  <a:t>Column Tube</a:t>
                </a:r>
                <a:endParaRPr lang="en-US" b="0" dirty="0">
                  <a:latin typeface="Times New Roman" pitchFamily="18" charset="0"/>
                </a:endParaRPr>
              </a:p>
            </p:txBody>
          </p:sp>
          <p:sp>
            <p:nvSpPr>
              <p:cNvPr id="6" name="Rectangle 21"/>
              <p:cNvSpPr>
                <a:spLocks noChangeArrowheads="1"/>
              </p:cNvSpPr>
              <p:nvPr/>
            </p:nvSpPr>
            <p:spPr bwMode="auto">
              <a:xfrm>
                <a:off x="1173187" y="1757098"/>
                <a:ext cx="1130118" cy="246221"/>
              </a:xfrm>
              <a:prstGeom prst="rect">
                <a:avLst/>
              </a:prstGeom>
              <a:noFill/>
              <a:ln w="9525">
                <a:noFill/>
                <a:miter lim="800000"/>
                <a:headEnd/>
                <a:tailEnd/>
              </a:ln>
            </p:spPr>
            <p:txBody>
              <a:bodyPr wrap="none" lIns="0" tIns="0" rIns="0" bIns="0">
                <a:spAutoFit/>
              </a:bodyPr>
              <a:lstStyle/>
              <a:p>
                <a:pPr algn="ctr"/>
                <a:r>
                  <a:rPr lang="en-US" dirty="0"/>
                  <a:t>End-Fitting</a:t>
                </a:r>
                <a:endParaRPr lang="en-US" b="0" dirty="0">
                  <a:latin typeface="Times New Roman" pitchFamily="18" charset="0"/>
                </a:endParaRPr>
              </a:p>
            </p:txBody>
          </p:sp>
          <p:sp>
            <p:nvSpPr>
              <p:cNvPr id="37" name="Rectangle 36"/>
              <p:cNvSpPr/>
              <p:nvPr/>
            </p:nvSpPr>
            <p:spPr bwMode="auto">
              <a:xfrm>
                <a:off x="2251051" y="2653810"/>
                <a:ext cx="4267200" cy="604270"/>
              </a:xfrm>
              <a:prstGeom prst="rect">
                <a:avLst/>
              </a:prstGeom>
              <a:solidFill>
                <a:schemeClr val="bg1">
                  <a:lumMod val="75000"/>
                </a:schemeClr>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US" sz="1600" b="0" i="0" u="none" strike="noStrike" cap="none" normalizeH="0" baseline="0" smtClean="0">
                  <a:ln>
                    <a:noFill/>
                  </a:ln>
                  <a:solidFill>
                    <a:schemeClr val="tx1"/>
                  </a:solidFill>
                  <a:effectLst/>
                  <a:latin typeface="Verdana" pitchFamily="34" charset="0"/>
                </a:endParaRPr>
              </a:p>
            </p:txBody>
          </p:sp>
          <p:grpSp>
            <p:nvGrpSpPr>
              <p:cNvPr id="7" name="Group 29"/>
              <p:cNvGrpSpPr/>
              <p:nvPr/>
            </p:nvGrpSpPr>
            <p:grpSpPr>
              <a:xfrm>
                <a:off x="1311908" y="2305469"/>
                <a:ext cx="6134101" cy="1371713"/>
                <a:chOff x="1108732" y="2676415"/>
                <a:chExt cx="6134101" cy="1371713"/>
              </a:xfrm>
            </p:grpSpPr>
            <p:pic>
              <p:nvPicPr>
                <p:cNvPr id="40" name="Picture 3"/>
                <p:cNvPicPr>
                  <a:picLocks noChangeAspect="1" noChangeArrowheads="1"/>
                </p:cNvPicPr>
                <p:nvPr/>
              </p:nvPicPr>
              <p:blipFill>
                <a:blip r:embed="rId3" cstate="print"/>
                <a:srcRect/>
                <a:stretch>
                  <a:fillRect/>
                </a:stretch>
              </p:blipFill>
              <p:spPr bwMode="auto">
                <a:xfrm rot="16200000">
                  <a:off x="899805" y="2896225"/>
                  <a:ext cx="1360830" cy="942975"/>
                </a:xfrm>
                <a:prstGeom prst="rect">
                  <a:avLst/>
                </a:prstGeom>
                <a:noFill/>
                <a:ln w="9525">
                  <a:noFill/>
                  <a:miter lim="800000"/>
                  <a:headEnd/>
                  <a:tailEnd/>
                </a:ln>
              </p:spPr>
            </p:pic>
            <p:pic>
              <p:nvPicPr>
                <p:cNvPr id="41" name="Picture 3"/>
                <p:cNvPicPr>
                  <a:picLocks noChangeAspect="1" noChangeArrowheads="1"/>
                </p:cNvPicPr>
                <p:nvPr/>
              </p:nvPicPr>
              <p:blipFill>
                <a:blip r:embed="rId3" cstate="print"/>
                <a:srcRect/>
                <a:stretch>
                  <a:fillRect/>
                </a:stretch>
              </p:blipFill>
              <p:spPr bwMode="auto">
                <a:xfrm rot="5400000">
                  <a:off x="6085489" y="2890784"/>
                  <a:ext cx="1371713" cy="942975"/>
                </a:xfrm>
                <a:prstGeom prst="rect">
                  <a:avLst/>
                </a:prstGeom>
                <a:noFill/>
                <a:ln w="9525">
                  <a:noFill/>
                  <a:miter lim="800000"/>
                  <a:headEnd/>
                  <a:tailEnd/>
                </a:ln>
              </p:spPr>
            </p:pic>
          </p:grpSp>
          <p:sp>
            <p:nvSpPr>
              <p:cNvPr id="39" name="Rectangle 30"/>
              <p:cNvSpPr/>
              <p:nvPr/>
            </p:nvSpPr>
            <p:spPr bwMode="auto">
              <a:xfrm>
                <a:off x="2032451" y="2860637"/>
                <a:ext cx="4781076" cy="264092"/>
              </a:xfrm>
              <a:prstGeom prst="rect">
                <a:avLst/>
              </a:prstGeom>
              <a:solidFill>
                <a:schemeClr val="tx1">
                  <a:lumMod val="50000"/>
                  <a:lumOff val="50000"/>
                </a:schemeClr>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US" sz="1600" b="0" i="0" u="none" strike="noStrike" cap="none" normalizeH="0" baseline="0" smtClean="0">
                  <a:ln>
                    <a:noFill/>
                  </a:ln>
                  <a:solidFill>
                    <a:schemeClr val="tx1"/>
                  </a:solidFill>
                  <a:effectLst/>
                  <a:latin typeface="Verdana" pitchFamily="34" charset="0"/>
                </a:endParaRPr>
              </a:p>
            </p:txBody>
          </p:sp>
          <p:grpSp>
            <p:nvGrpSpPr>
              <p:cNvPr id="22" name="Group 56"/>
              <p:cNvGrpSpPr/>
              <p:nvPr/>
            </p:nvGrpSpPr>
            <p:grpSpPr>
              <a:xfrm>
                <a:off x="6487771" y="2311294"/>
                <a:ext cx="1036322" cy="1424940"/>
                <a:chOff x="6294120" y="2682240"/>
                <a:chExt cx="1036322" cy="1424940"/>
              </a:xfrm>
            </p:grpSpPr>
            <p:grpSp>
              <p:nvGrpSpPr>
                <p:cNvPr id="23" name="Group 39"/>
                <p:cNvGrpSpPr/>
                <p:nvPr/>
              </p:nvGrpSpPr>
              <p:grpSpPr>
                <a:xfrm flipH="1">
                  <a:off x="6294120" y="2682240"/>
                  <a:ext cx="998220" cy="449580"/>
                  <a:chOff x="1257300" y="4320540"/>
                  <a:chExt cx="944880" cy="449580"/>
                </a:xfrm>
              </p:grpSpPr>
              <p:sp>
                <p:nvSpPr>
                  <p:cNvPr id="35" name="Rectangle 34"/>
                  <p:cNvSpPr/>
                  <p:nvPr/>
                </p:nvSpPr>
                <p:spPr bwMode="white">
                  <a:xfrm>
                    <a:off x="1257300" y="4320540"/>
                    <a:ext cx="944880" cy="441960"/>
                  </a:xfrm>
                  <a:prstGeom prst="rect">
                    <a:avLst/>
                  </a:prstGeom>
                  <a:solidFill>
                    <a:schemeClr val="bg1"/>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US" sz="1600" b="0" i="0" u="none" strike="noStrike" cap="none" normalizeH="0" baseline="0" smtClean="0">
                      <a:ln>
                        <a:noFill/>
                      </a:ln>
                      <a:solidFill>
                        <a:schemeClr val="tx1"/>
                      </a:solidFill>
                      <a:effectLst/>
                      <a:latin typeface="Verdana" pitchFamily="34" charset="0"/>
                    </a:endParaRPr>
                  </a:p>
                </p:txBody>
              </p:sp>
              <p:sp>
                <p:nvSpPr>
                  <p:cNvPr id="36" name="Right Triangle 35"/>
                  <p:cNvSpPr/>
                  <p:nvPr/>
                </p:nvSpPr>
                <p:spPr bwMode="auto">
                  <a:xfrm rot="16200000">
                    <a:off x="1623060" y="4198620"/>
                    <a:ext cx="213360" cy="929640"/>
                  </a:xfrm>
                  <a:prstGeom prst="rtTriangle">
                    <a:avLst/>
                  </a:prstGeom>
                  <a:solidFill>
                    <a:schemeClr val="bg1">
                      <a:lumMod val="75000"/>
                    </a:schemeClr>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US" sz="1600" b="0" i="0" u="none" strike="noStrike" cap="none" normalizeH="0" baseline="0" smtClean="0">
                      <a:ln>
                        <a:noFill/>
                      </a:ln>
                      <a:solidFill>
                        <a:schemeClr val="tx1"/>
                      </a:solidFill>
                      <a:effectLst/>
                      <a:latin typeface="Verdana" pitchFamily="34" charset="0"/>
                    </a:endParaRPr>
                  </a:p>
                </p:txBody>
              </p:sp>
            </p:grpSp>
            <p:grpSp>
              <p:nvGrpSpPr>
                <p:cNvPr id="24" name="Group 53"/>
                <p:cNvGrpSpPr/>
                <p:nvPr/>
              </p:nvGrpSpPr>
              <p:grpSpPr>
                <a:xfrm>
                  <a:off x="6301739" y="3505200"/>
                  <a:ext cx="1028703" cy="601980"/>
                  <a:chOff x="4411981" y="4732020"/>
                  <a:chExt cx="924342" cy="601980"/>
                </a:xfrm>
              </p:grpSpPr>
              <p:sp>
                <p:nvSpPr>
                  <p:cNvPr id="33" name="Rectangle 32"/>
                  <p:cNvSpPr/>
                  <p:nvPr/>
                </p:nvSpPr>
                <p:spPr bwMode="white">
                  <a:xfrm rot="10800000">
                    <a:off x="4411983" y="4732020"/>
                    <a:ext cx="924340" cy="601980"/>
                  </a:xfrm>
                  <a:prstGeom prst="rect">
                    <a:avLst/>
                  </a:prstGeom>
                  <a:solidFill>
                    <a:schemeClr val="bg1"/>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US" sz="1600" b="0" i="0" u="none" strike="noStrike" cap="none" normalizeH="0" baseline="0" smtClean="0">
                      <a:ln>
                        <a:noFill/>
                      </a:ln>
                      <a:solidFill>
                        <a:schemeClr val="tx1"/>
                      </a:solidFill>
                      <a:effectLst/>
                      <a:latin typeface="Verdana" pitchFamily="34" charset="0"/>
                    </a:endParaRPr>
                  </a:p>
                </p:txBody>
              </p:sp>
              <p:sp>
                <p:nvSpPr>
                  <p:cNvPr id="34" name="Right Triangle 33"/>
                  <p:cNvSpPr/>
                  <p:nvPr/>
                </p:nvSpPr>
                <p:spPr bwMode="auto">
                  <a:xfrm rot="5400000">
                    <a:off x="4746931" y="4404691"/>
                    <a:ext cx="213360" cy="883259"/>
                  </a:xfrm>
                  <a:prstGeom prst="rtTriangle">
                    <a:avLst/>
                  </a:prstGeom>
                  <a:solidFill>
                    <a:schemeClr val="bg1">
                      <a:lumMod val="75000"/>
                    </a:schemeClr>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US" sz="1600" b="0" i="0" u="none" strike="noStrike" cap="none" normalizeH="0" baseline="0" smtClean="0">
                      <a:ln>
                        <a:noFill/>
                      </a:ln>
                      <a:solidFill>
                        <a:schemeClr val="tx1"/>
                      </a:solidFill>
                      <a:effectLst/>
                      <a:latin typeface="Verdana" pitchFamily="34" charset="0"/>
                    </a:endParaRPr>
                  </a:p>
                </p:txBody>
              </p:sp>
            </p:grpSp>
          </p:grpSp>
          <p:grpSp>
            <p:nvGrpSpPr>
              <p:cNvPr id="25" name="Group 57"/>
              <p:cNvGrpSpPr/>
              <p:nvPr/>
            </p:nvGrpSpPr>
            <p:grpSpPr>
              <a:xfrm flipH="1">
                <a:off x="1249021" y="2320819"/>
                <a:ext cx="1036322" cy="1424940"/>
                <a:chOff x="6294120" y="2682240"/>
                <a:chExt cx="1036322" cy="1424940"/>
              </a:xfrm>
            </p:grpSpPr>
            <p:grpSp>
              <p:nvGrpSpPr>
                <p:cNvPr id="26" name="Group 58"/>
                <p:cNvGrpSpPr/>
                <p:nvPr/>
              </p:nvGrpSpPr>
              <p:grpSpPr>
                <a:xfrm flipH="1">
                  <a:off x="6294120" y="2682240"/>
                  <a:ext cx="998220" cy="449580"/>
                  <a:chOff x="1257300" y="4320540"/>
                  <a:chExt cx="944880" cy="449580"/>
                </a:xfrm>
              </p:grpSpPr>
              <p:sp>
                <p:nvSpPr>
                  <p:cNvPr id="29" name="Rectangle 28"/>
                  <p:cNvSpPr/>
                  <p:nvPr/>
                </p:nvSpPr>
                <p:spPr bwMode="white">
                  <a:xfrm>
                    <a:off x="1257300" y="4320540"/>
                    <a:ext cx="944880" cy="441960"/>
                  </a:xfrm>
                  <a:prstGeom prst="rect">
                    <a:avLst/>
                  </a:prstGeom>
                  <a:solidFill>
                    <a:schemeClr val="bg1"/>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US" sz="1600" b="0" i="0" u="none" strike="noStrike" cap="none" normalizeH="0" baseline="0" smtClean="0">
                      <a:ln>
                        <a:noFill/>
                      </a:ln>
                      <a:solidFill>
                        <a:schemeClr val="tx1"/>
                      </a:solidFill>
                      <a:effectLst/>
                      <a:latin typeface="Verdana" pitchFamily="34" charset="0"/>
                    </a:endParaRPr>
                  </a:p>
                </p:txBody>
              </p:sp>
              <p:sp>
                <p:nvSpPr>
                  <p:cNvPr id="30" name="Right Triangle 29"/>
                  <p:cNvSpPr/>
                  <p:nvPr/>
                </p:nvSpPr>
                <p:spPr bwMode="auto">
                  <a:xfrm rot="16200000">
                    <a:off x="1623060" y="4198620"/>
                    <a:ext cx="213360" cy="929640"/>
                  </a:xfrm>
                  <a:prstGeom prst="rtTriangle">
                    <a:avLst/>
                  </a:prstGeom>
                  <a:solidFill>
                    <a:schemeClr val="bg1">
                      <a:lumMod val="75000"/>
                    </a:schemeClr>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US" sz="1600" b="0" i="0" u="none" strike="noStrike" cap="none" normalizeH="0" baseline="0" smtClean="0">
                      <a:ln>
                        <a:noFill/>
                      </a:ln>
                      <a:solidFill>
                        <a:schemeClr val="tx1"/>
                      </a:solidFill>
                      <a:effectLst/>
                      <a:latin typeface="Verdana" pitchFamily="34" charset="0"/>
                    </a:endParaRPr>
                  </a:p>
                </p:txBody>
              </p:sp>
            </p:grpSp>
            <p:grpSp>
              <p:nvGrpSpPr>
                <p:cNvPr id="31" name="Group 59"/>
                <p:cNvGrpSpPr/>
                <p:nvPr/>
              </p:nvGrpSpPr>
              <p:grpSpPr>
                <a:xfrm>
                  <a:off x="6301739" y="3505200"/>
                  <a:ext cx="1028703" cy="601980"/>
                  <a:chOff x="4411981" y="4732020"/>
                  <a:chExt cx="924342" cy="601980"/>
                </a:xfrm>
              </p:grpSpPr>
              <p:sp>
                <p:nvSpPr>
                  <p:cNvPr id="27" name="Rectangle 26"/>
                  <p:cNvSpPr/>
                  <p:nvPr/>
                </p:nvSpPr>
                <p:spPr bwMode="white">
                  <a:xfrm rot="10800000">
                    <a:off x="4411983" y="4732020"/>
                    <a:ext cx="924340" cy="601980"/>
                  </a:xfrm>
                  <a:prstGeom prst="rect">
                    <a:avLst/>
                  </a:prstGeom>
                  <a:solidFill>
                    <a:schemeClr val="bg1"/>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US" sz="1600" b="0" i="0" u="none" strike="noStrike" cap="none" normalizeH="0" baseline="0" smtClean="0">
                      <a:ln>
                        <a:noFill/>
                      </a:ln>
                      <a:solidFill>
                        <a:schemeClr val="tx1"/>
                      </a:solidFill>
                      <a:effectLst/>
                      <a:latin typeface="Verdana" pitchFamily="34" charset="0"/>
                    </a:endParaRPr>
                  </a:p>
                </p:txBody>
              </p:sp>
              <p:sp>
                <p:nvSpPr>
                  <p:cNvPr id="28" name="Right Triangle 27"/>
                  <p:cNvSpPr/>
                  <p:nvPr/>
                </p:nvSpPr>
                <p:spPr bwMode="auto">
                  <a:xfrm rot="5400000">
                    <a:off x="4746931" y="4404691"/>
                    <a:ext cx="213360" cy="883259"/>
                  </a:xfrm>
                  <a:prstGeom prst="rtTriangle">
                    <a:avLst/>
                  </a:prstGeom>
                  <a:solidFill>
                    <a:schemeClr val="bg1">
                      <a:lumMod val="75000"/>
                    </a:schemeClr>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US" sz="1600" b="0" i="0" u="none" strike="noStrike" cap="none" normalizeH="0" baseline="0" smtClean="0">
                      <a:ln>
                        <a:noFill/>
                      </a:ln>
                      <a:solidFill>
                        <a:schemeClr val="tx1"/>
                      </a:solidFill>
                      <a:effectLst/>
                      <a:latin typeface="Verdana" pitchFamily="34" charset="0"/>
                    </a:endParaRPr>
                  </a:p>
                </p:txBody>
              </p:sp>
            </p:grpSp>
          </p:grpSp>
          <p:cxnSp>
            <p:nvCxnSpPr>
              <p:cNvPr id="8" name="Straight Arrow Connector 7"/>
              <p:cNvCxnSpPr>
                <a:stCxn id="6" idx="2"/>
              </p:cNvCxnSpPr>
              <p:nvPr/>
            </p:nvCxnSpPr>
            <p:spPr bwMode="auto">
              <a:xfrm>
                <a:off x="1738246" y="2003319"/>
                <a:ext cx="284519" cy="675492"/>
              </a:xfrm>
              <a:prstGeom prst="straightConnector1">
                <a:avLst/>
              </a:prstGeom>
              <a:solidFill>
                <a:srgbClr val="3374D4"/>
              </a:solidFill>
              <a:ln w="19050" cap="flat" cmpd="sng" algn="ctr">
                <a:solidFill>
                  <a:srgbClr val="FF0000"/>
                </a:solidFill>
                <a:prstDash val="solid"/>
                <a:round/>
                <a:headEnd type="none" w="med" len="med"/>
                <a:tailEnd type="arrow"/>
              </a:ln>
              <a:effectLst/>
            </p:spPr>
          </p:cxnSp>
          <p:cxnSp>
            <p:nvCxnSpPr>
              <p:cNvPr id="9" name="Straight Arrow Connector 8"/>
              <p:cNvCxnSpPr>
                <a:stCxn id="4" idx="2"/>
              </p:cNvCxnSpPr>
              <p:nvPr/>
            </p:nvCxnSpPr>
            <p:spPr bwMode="auto">
              <a:xfrm>
                <a:off x="6779415" y="2060926"/>
                <a:ext cx="427979" cy="733098"/>
              </a:xfrm>
              <a:prstGeom prst="straightConnector1">
                <a:avLst/>
              </a:prstGeom>
              <a:solidFill>
                <a:srgbClr val="3374D4"/>
              </a:solidFill>
              <a:ln w="19050" cap="flat" cmpd="sng" algn="ctr">
                <a:solidFill>
                  <a:srgbClr val="FF0000"/>
                </a:solidFill>
                <a:prstDash val="solid"/>
                <a:round/>
                <a:headEnd type="none" w="med" len="med"/>
                <a:tailEnd type="arrow"/>
              </a:ln>
              <a:effectLst/>
            </p:spPr>
          </p:cxnSp>
          <p:sp>
            <p:nvSpPr>
              <p:cNvPr id="10" name="Freeform 9"/>
              <p:cNvSpPr/>
              <p:nvPr/>
            </p:nvSpPr>
            <p:spPr bwMode="auto">
              <a:xfrm>
                <a:off x="1588343" y="3139667"/>
                <a:ext cx="5514975" cy="1006306"/>
              </a:xfrm>
              <a:custGeom>
                <a:avLst/>
                <a:gdLst>
                  <a:gd name="connsiteX0" fmla="*/ 0 w 5514975"/>
                  <a:gd name="connsiteY0" fmla="*/ 9525 h 1038225"/>
                  <a:gd name="connsiteX1" fmla="*/ 9525 w 5514975"/>
                  <a:gd name="connsiteY1" fmla="*/ 1038225 h 1038225"/>
                  <a:gd name="connsiteX2" fmla="*/ 5514975 w 5514975"/>
                  <a:gd name="connsiteY2" fmla="*/ 1019175 h 1038225"/>
                  <a:gd name="connsiteX3" fmla="*/ 5514975 w 5514975"/>
                  <a:gd name="connsiteY3" fmla="*/ 0 h 1038225"/>
                </a:gdLst>
                <a:ahLst/>
                <a:cxnLst>
                  <a:cxn ang="0">
                    <a:pos x="connsiteX0" y="connsiteY0"/>
                  </a:cxn>
                  <a:cxn ang="0">
                    <a:pos x="connsiteX1" y="connsiteY1"/>
                  </a:cxn>
                  <a:cxn ang="0">
                    <a:pos x="connsiteX2" y="connsiteY2"/>
                  </a:cxn>
                  <a:cxn ang="0">
                    <a:pos x="connsiteX3" y="connsiteY3"/>
                  </a:cxn>
                </a:cxnLst>
                <a:rect l="l" t="t" r="r" b="b"/>
                <a:pathLst>
                  <a:path w="5514975" h="1038225">
                    <a:moveTo>
                      <a:pt x="0" y="9525"/>
                    </a:moveTo>
                    <a:lnTo>
                      <a:pt x="9525" y="1038225"/>
                    </a:lnTo>
                    <a:lnTo>
                      <a:pt x="5514975" y="1019175"/>
                    </a:lnTo>
                    <a:lnTo>
                      <a:pt x="5514975" y="0"/>
                    </a:lnTo>
                  </a:path>
                </a:pathLst>
              </a:custGeom>
              <a:noFill/>
              <a:ln w="19050" cap="flat" cmpd="sng" algn="ctr">
                <a:solidFill>
                  <a:srgbClr val="0000FF"/>
                </a:solidFill>
                <a:prstDash val="solid"/>
                <a:round/>
                <a:headEnd type="triangle" w="med" len="med"/>
                <a:tailEnd type="triangle"/>
              </a:ln>
              <a:effectLst/>
            </p:spPr>
            <p:txBody>
              <a:bodyPr rtlCol="0" anchor="ctr"/>
              <a:lstStyle/>
              <a:p>
                <a:pPr algn="ctr"/>
                <a:endParaRPr lang="en-US" dirty="0">
                  <a:solidFill>
                    <a:srgbClr val="0000FF"/>
                  </a:solidFill>
                </a:endParaRPr>
              </a:p>
            </p:txBody>
          </p:sp>
          <p:sp>
            <p:nvSpPr>
              <p:cNvPr id="11" name="TextBox 10"/>
              <p:cNvSpPr txBox="1"/>
              <p:nvPr/>
            </p:nvSpPr>
            <p:spPr>
              <a:xfrm>
                <a:off x="3470732" y="3761341"/>
                <a:ext cx="1021433" cy="338554"/>
              </a:xfrm>
              <a:prstGeom prst="rect">
                <a:avLst/>
              </a:prstGeom>
              <a:noFill/>
              <a:ln>
                <a:noFill/>
              </a:ln>
            </p:spPr>
            <p:txBody>
              <a:bodyPr wrap="none" rtlCol="0">
                <a:spAutoFit/>
              </a:bodyPr>
              <a:lstStyle/>
              <a:p>
                <a:r>
                  <a:rPr lang="en-US" dirty="0" smtClean="0">
                    <a:solidFill>
                      <a:srgbClr val="0000FF"/>
                    </a:solidFill>
                  </a:rPr>
                  <a:t>LENGTH</a:t>
                </a:r>
                <a:endParaRPr lang="en-US" dirty="0">
                  <a:solidFill>
                    <a:srgbClr val="0000FF"/>
                  </a:solidFill>
                </a:endParaRPr>
              </a:p>
            </p:txBody>
          </p:sp>
          <p:cxnSp>
            <p:nvCxnSpPr>
              <p:cNvPr id="12" name="Straight Arrow Connector 11"/>
              <p:cNvCxnSpPr/>
              <p:nvPr/>
            </p:nvCxnSpPr>
            <p:spPr bwMode="auto">
              <a:xfrm flipH="1">
                <a:off x="2714048" y="1470362"/>
                <a:ext cx="14528" cy="1381269"/>
              </a:xfrm>
              <a:prstGeom prst="straightConnector1">
                <a:avLst/>
              </a:prstGeom>
              <a:solidFill>
                <a:srgbClr val="3374D4"/>
              </a:solidFill>
              <a:ln w="19050" cap="flat" cmpd="sng" algn="ctr">
                <a:solidFill>
                  <a:srgbClr val="FF0000"/>
                </a:solidFill>
                <a:prstDash val="solid"/>
                <a:round/>
                <a:headEnd type="none" w="med" len="med"/>
                <a:tailEnd type="arrow"/>
              </a:ln>
              <a:effectLst/>
            </p:spPr>
          </p:cxnSp>
          <p:cxnSp>
            <p:nvCxnSpPr>
              <p:cNvPr id="13" name="Straight Arrow Connector 12"/>
              <p:cNvCxnSpPr/>
              <p:nvPr/>
            </p:nvCxnSpPr>
            <p:spPr bwMode="auto">
              <a:xfrm flipH="1">
                <a:off x="4211830" y="2219253"/>
                <a:ext cx="72135" cy="805199"/>
              </a:xfrm>
              <a:prstGeom prst="straightConnector1">
                <a:avLst/>
              </a:prstGeom>
              <a:solidFill>
                <a:srgbClr val="3374D4"/>
              </a:solidFill>
              <a:ln w="19050" cap="flat" cmpd="sng" algn="ctr">
                <a:solidFill>
                  <a:srgbClr val="FF0000"/>
                </a:solidFill>
                <a:prstDash val="solid"/>
                <a:round/>
                <a:headEnd type="none" w="med" len="med"/>
                <a:tailEnd type="arrow"/>
              </a:ln>
              <a:effectLst/>
            </p:spPr>
          </p:cxnSp>
          <p:sp>
            <p:nvSpPr>
              <p:cNvPr id="14" name="TextBox 13"/>
              <p:cNvSpPr txBox="1"/>
              <p:nvPr/>
            </p:nvSpPr>
            <p:spPr>
              <a:xfrm>
                <a:off x="3880716" y="1412755"/>
                <a:ext cx="1281882" cy="830997"/>
              </a:xfrm>
              <a:prstGeom prst="rect">
                <a:avLst/>
              </a:prstGeom>
              <a:noFill/>
            </p:spPr>
            <p:txBody>
              <a:bodyPr wrap="square" rtlCol="0">
                <a:spAutoFit/>
              </a:bodyPr>
              <a:lstStyle/>
              <a:p>
                <a:r>
                  <a:rPr lang="en-US" dirty="0" smtClean="0"/>
                  <a:t>Space for Packing Material</a:t>
                </a:r>
                <a:endParaRPr lang="en-US" dirty="0"/>
              </a:p>
            </p:txBody>
          </p:sp>
          <p:sp>
            <p:nvSpPr>
              <p:cNvPr id="15" name="Freeform 14"/>
              <p:cNvSpPr/>
              <p:nvPr/>
            </p:nvSpPr>
            <p:spPr bwMode="auto">
              <a:xfrm>
                <a:off x="4802428" y="2852930"/>
                <a:ext cx="474422" cy="281637"/>
              </a:xfrm>
              <a:custGeom>
                <a:avLst/>
                <a:gdLst>
                  <a:gd name="connsiteX0" fmla="*/ 0 w 704850"/>
                  <a:gd name="connsiteY0" fmla="*/ 0 h 238125"/>
                  <a:gd name="connsiteX1" fmla="*/ 695325 w 704850"/>
                  <a:gd name="connsiteY1" fmla="*/ 0 h 238125"/>
                  <a:gd name="connsiteX2" fmla="*/ 704850 w 704850"/>
                  <a:gd name="connsiteY2" fmla="*/ 228600 h 238125"/>
                  <a:gd name="connsiteX3" fmla="*/ 19050 w 704850"/>
                  <a:gd name="connsiteY3" fmla="*/ 238125 h 238125"/>
                  <a:gd name="connsiteX4" fmla="*/ 9525 w 704850"/>
                  <a:gd name="connsiteY4" fmla="*/ 219075 h 2381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4850" h="238125">
                    <a:moveTo>
                      <a:pt x="0" y="0"/>
                    </a:moveTo>
                    <a:lnTo>
                      <a:pt x="695325" y="0"/>
                    </a:lnTo>
                    <a:lnTo>
                      <a:pt x="704850" y="228600"/>
                    </a:lnTo>
                    <a:lnTo>
                      <a:pt x="19050" y="238125"/>
                    </a:lnTo>
                    <a:lnTo>
                      <a:pt x="9525" y="219075"/>
                    </a:lnTo>
                  </a:path>
                </a:pathLst>
              </a:custGeom>
              <a:noFill/>
              <a:ln w="19050" cap="flat" cmpd="sng" algn="ctr">
                <a:solidFill>
                  <a:srgbClr val="0000CC"/>
                </a:solidFill>
                <a:prstDash val="solid"/>
                <a:round/>
                <a:headEnd type="triangle" w="med" len="med"/>
                <a:tailEnd type="triangle"/>
              </a:ln>
              <a:effectLst/>
            </p:spPr>
            <p:txBody>
              <a:bodyPr rtlCol="0" anchor="ctr"/>
              <a:lstStyle/>
              <a:p>
                <a:pPr algn="ctr"/>
                <a:endParaRPr lang="en-US"/>
              </a:p>
            </p:txBody>
          </p:sp>
          <p:sp>
            <p:nvSpPr>
              <p:cNvPr id="16" name="TextBox 15"/>
              <p:cNvSpPr txBox="1"/>
              <p:nvPr/>
            </p:nvSpPr>
            <p:spPr>
              <a:xfrm>
                <a:off x="5263283" y="3256179"/>
                <a:ext cx="1262207" cy="830997"/>
              </a:xfrm>
              <a:prstGeom prst="rect">
                <a:avLst/>
              </a:prstGeom>
              <a:noFill/>
              <a:ln>
                <a:noFill/>
                <a:prstDash val="sysDash"/>
              </a:ln>
            </p:spPr>
            <p:txBody>
              <a:bodyPr wrap="square" rtlCol="0">
                <a:spAutoFit/>
              </a:bodyPr>
              <a:lstStyle/>
              <a:p>
                <a:pPr algn="ctr"/>
                <a:r>
                  <a:rPr lang="en-US" dirty="0" smtClean="0">
                    <a:solidFill>
                      <a:srgbClr val="0000CC"/>
                    </a:solidFill>
                  </a:rPr>
                  <a:t>Internal Diameter, ID</a:t>
                </a:r>
                <a:endParaRPr lang="en-US" dirty="0">
                  <a:solidFill>
                    <a:srgbClr val="0000CC"/>
                  </a:solidFill>
                </a:endParaRPr>
              </a:p>
            </p:txBody>
          </p:sp>
          <p:sp>
            <p:nvSpPr>
              <p:cNvPr id="17" name="TextBox 16"/>
              <p:cNvSpPr txBox="1"/>
              <p:nvPr/>
            </p:nvSpPr>
            <p:spPr>
              <a:xfrm>
                <a:off x="712331" y="3659428"/>
                <a:ext cx="659155" cy="338554"/>
              </a:xfrm>
              <a:prstGeom prst="rect">
                <a:avLst/>
              </a:prstGeom>
              <a:noFill/>
            </p:spPr>
            <p:txBody>
              <a:bodyPr wrap="none" rtlCol="0">
                <a:spAutoFit/>
              </a:bodyPr>
              <a:lstStyle/>
              <a:p>
                <a:r>
                  <a:rPr lang="en-US" dirty="0" smtClean="0"/>
                  <a:t>Inlet</a:t>
                </a:r>
                <a:endParaRPr lang="en-US" dirty="0"/>
              </a:p>
            </p:txBody>
          </p:sp>
          <p:cxnSp>
            <p:nvCxnSpPr>
              <p:cNvPr id="18" name="Straight Arrow Connector 17"/>
              <p:cNvCxnSpPr>
                <a:stCxn id="17" idx="0"/>
                <a:endCxn id="40" idx="0"/>
              </p:cNvCxnSpPr>
              <p:nvPr/>
            </p:nvCxnSpPr>
            <p:spPr bwMode="auto">
              <a:xfrm flipV="1">
                <a:off x="1041909" y="2996767"/>
                <a:ext cx="269999" cy="662661"/>
              </a:xfrm>
              <a:prstGeom prst="straightConnector1">
                <a:avLst/>
              </a:prstGeom>
              <a:solidFill>
                <a:srgbClr val="3374D4"/>
              </a:solidFill>
              <a:ln w="19050" cap="flat" cmpd="sng" algn="ctr">
                <a:solidFill>
                  <a:srgbClr val="FF0000"/>
                </a:solidFill>
                <a:prstDash val="solid"/>
                <a:round/>
                <a:headEnd type="none" w="med" len="med"/>
                <a:tailEnd type="arrow"/>
              </a:ln>
              <a:effectLst/>
            </p:spPr>
          </p:cxnSp>
          <p:cxnSp>
            <p:nvCxnSpPr>
              <p:cNvPr id="19" name="Straight Arrow Connector 18"/>
              <p:cNvCxnSpPr/>
              <p:nvPr/>
            </p:nvCxnSpPr>
            <p:spPr bwMode="auto">
              <a:xfrm flipH="1" flipV="1">
                <a:off x="5263284" y="2968144"/>
                <a:ext cx="345642" cy="345642"/>
              </a:xfrm>
              <a:prstGeom prst="straightConnector1">
                <a:avLst/>
              </a:prstGeom>
              <a:solidFill>
                <a:srgbClr val="3374D4"/>
              </a:solidFill>
              <a:ln w="19050" cap="flat" cmpd="sng" algn="ctr">
                <a:solidFill>
                  <a:srgbClr val="FF0000"/>
                </a:solidFill>
                <a:prstDash val="solid"/>
                <a:round/>
                <a:headEnd type="none" w="med" len="med"/>
                <a:tailEnd type="arrow"/>
              </a:ln>
              <a:effectLst/>
            </p:spPr>
          </p:cxnSp>
          <p:sp>
            <p:nvSpPr>
              <p:cNvPr id="20" name="TextBox 19"/>
              <p:cNvSpPr txBox="1"/>
              <p:nvPr/>
            </p:nvSpPr>
            <p:spPr>
              <a:xfrm>
                <a:off x="7503575" y="3601821"/>
                <a:ext cx="814647" cy="338554"/>
              </a:xfrm>
              <a:prstGeom prst="rect">
                <a:avLst/>
              </a:prstGeom>
              <a:noFill/>
            </p:spPr>
            <p:txBody>
              <a:bodyPr wrap="none" rtlCol="0">
                <a:spAutoFit/>
              </a:bodyPr>
              <a:lstStyle/>
              <a:p>
                <a:r>
                  <a:rPr lang="en-US" dirty="0" smtClean="0"/>
                  <a:t>Outlet</a:t>
                </a:r>
                <a:endParaRPr lang="en-US" dirty="0"/>
              </a:p>
            </p:txBody>
          </p:sp>
          <p:cxnSp>
            <p:nvCxnSpPr>
              <p:cNvPr id="21" name="Straight Arrow Connector 20"/>
              <p:cNvCxnSpPr>
                <a:stCxn id="20" idx="0"/>
              </p:cNvCxnSpPr>
              <p:nvPr/>
            </p:nvCxnSpPr>
            <p:spPr bwMode="auto">
              <a:xfrm flipH="1" flipV="1">
                <a:off x="7445969" y="2968145"/>
                <a:ext cx="464930" cy="633676"/>
              </a:xfrm>
              <a:prstGeom prst="straightConnector1">
                <a:avLst/>
              </a:prstGeom>
              <a:solidFill>
                <a:srgbClr val="3374D4"/>
              </a:solidFill>
              <a:ln w="19050" cap="flat" cmpd="sng" algn="ctr">
                <a:solidFill>
                  <a:srgbClr val="FF0000"/>
                </a:solidFill>
                <a:prstDash val="solid"/>
                <a:round/>
                <a:headEnd type="none" w="med" len="med"/>
                <a:tailEnd type="arrow"/>
              </a:ln>
              <a:effectLst/>
            </p:spPr>
          </p:cxnSp>
        </p:grpSp>
        <p:grpSp>
          <p:nvGrpSpPr>
            <p:cNvPr id="45" name="Group 44"/>
            <p:cNvGrpSpPr/>
            <p:nvPr/>
          </p:nvGrpSpPr>
          <p:grpSpPr>
            <a:xfrm>
              <a:off x="3477467" y="5330031"/>
              <a:ext cx="1917513" cy="396161"/>
              <a:chOff x="3477467" y="5330031"/>
              <a:chExt cx="1917513" cy="396161"/>
            </a:xfrm>
          </p:grpSpPr>
          <p:cxnSp>
            <p:nvCxnSpPr>
              <p:cNvPr id="43" name="Straight Arrow Connector 42"/>
              <p:cNvCxnSpPr/>
              <p:nvPr/>
            </p:nvCxnSpPr>
            <p:spPr bwMode="auto">
              <a:xfrm>
                <a:off x="3765502" y="5330031"/>
                <a:ext cx="1267354" cy="0"/>
              </a:xfrm>
              <a:prstGeom prst="straightConnector1">
                <a:avLst/>
              </a:prstGeom>
              <a:solidFill>
                <a:srgbClr val="3374D4"/>
              </a:solidFill>
              <a:ln w="38100" cap="flat" cmpd="sng" algn="ctr">
                <a:solidFill>
                  <a:schemeClr val="tx1"/>
                </a:solidFill>
                <a:prstDash val="solid"/>
                <a:round/>
                <a:headEnd type="none" w="med" len="med"/>
                <a:tailEnd type="triangle"/>
              </a:ln>
              <a:effectLst/>
            </p:spPr>
          </p:cxnSp>
          <p:sp>
            <p:nvSpPr>
              <p:cNvPr id="44" name="TextBox 43"/>
              <p:cNvSpPr txBox="1"/>
              <p:nvPr/>
            </p:nvSpPr>
            <p:spPr>
              <a:xfrm>
                <a:off x="3477467" y="5387638"/>
                <a:ext cx="1917513" cy="338554"/>
              </a:xfrm>
              <a:prstGeom prst="rect">
                <a:avLst/>
              </a:prstGeom>
              <a:noFill/>
            </p:spPr>
            <p:txBody>
              <a:bodyPr wrap="none" rtlCol="0">
                <a:spAutoFit/>
              </a:bodyPr>
              <a:lstStyle/>
              <a:p>
                <a:r>
                  <a:rPr lang="en-US" i="1" dirty="0" smtClean="0"/>
                  <a:t>Direction of Flow</a:t>
                </a:r>
                <a:endParaRPr lang="en-US" i="1" dirty="0"/>
              </a:p>
            </p:txBody>
          </p:sp>
        </p:grpSp>
      </p:grpSp>
    </p:spTree>
  </p:cSld>
  <p:clrMapOvr>
    <a:masterClrMapping/>
  </p:clrMapOvr>
  <p:transition/>
  <p:timing>
    <p:tnLst>
      <p:par>
        <p:cTn id="1" dur="indefinite" restart="never" nodeType="tmRoot"/>
      </p:par>
    </p:tn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Content Placeholder 12"/>
          <p:cNvSpPr>
            <a:spLocks noGrp="1"/>
          </p:cNvSpPr>
          <p:nvPr>
            <p:ph sz="half" idx="13"/>
          </p:nvPr>
        </p:nvSpPr>
        <p:spPr>
          <a:xfrm>
            <a:off x="309082" y="5330030"/>
            <a:ext cx="8686800" cy="1152141"/>
          </a:xfrm>
        </p:spPr>
        <p:txBody>
          <a:bodyPr/>
          <a:lstStyle/>
          <a:p>
            <a:r>
              <a:rPr lang="en-US" sz="1800" dirty="0" smtClean="0"/>
              <a:t>Columns are packed under high pressure.</a:t>
            </a:r>
          </a:p>
          <a:p>
            <a:r>
              <a:rPr lang="en-US" sz="1800" dirty="0" smtClean="0"/>
              <a:t>The inlet of the column is indicated on the column or the column label  has the direction of mobile phase flow.</a:t>
            </a:r>
            <a:endParaRPr lang="en-US" sz="1800" dirty="0"/>
          </a:p>
        </p:txBody>
      </p:sp>
      <p:sp>
        <p:nvSpPr>
          <p:cNvPr id="2" name="Title 1"/>
          <p:cNvSpPr>
            <a:spLocks noGrp="1"/>
          </p:cNvSpPr>
          <p:nvPr>
            <p:ph type="title"/>
          </p:nvPr>
        </p:nvSpPr>
        <p:spPr/>
        <p:txBody>
          <a:bodyPr/>
          <a:lstStyle/>
          <a:p>
            <a:r>
              <a:rPr lang="en-US" dirty="0" smtClean="0"/>
              <a:t>Column Packing</a:t>
            </a:r>
            <a:endParaRPr lang="en-US" dirty="0"/>
          </a:p>
        </p:txBody>
      </p:sp>
      <p:grpSp>
        <p:nvGrpSpPr>
          <p:cNvPr id="20" name="Group 19"/>
          <p:cNvGrpSpPr/>
          <p:nvPr/>
        </p:nvGrpSpPr>
        <p:grpSpPr>
          <a:xfrm>
            <a:off x="764286" y="1767038"/>
            <a:ext cx="7725086" cy="2468460"/>
            <a:chOff x="764286" y="1767038"/>
            <a:chExt cx="7725086" cy="2468460"/>
          </a:xfrm>
        </p:grpSpPr>
        <p:grpSp>
          <p:nvGrpSpPr>
            <p:cNvPr id="3" name="Group 3554"/>
            <p:cNvGrpSpPr/>
            <p:nvPr/>
          </p:nvGrpSpPr>
          <p:grpSpPr>
            <a:xfrm>
              <a:off x="764286" y="1767038"/>
              <a:ext cx="7725086" cy="1952914"/>
              <a:chOff x="712331" y="4811568"/>
              <a:chExt cx="7486311" cy="1621701"/>
            </a:xfrm>
          </p:grpSpPr>
          <p:pic>
            <p:nvPicPr>
              <p:cNvPr id="3538" name="Picture 2"/>
              <p:cNvPicPr>
                <a:picLocks noChangeAspect="1" noChangeArrowheads="1"/>
              </p:cNvPicPr>
              <p:nvPr/>
            </p:nvPicPr>
            <p:blipFill>
              <a:blip r:embed="rId3" cstate="print"/>
              <a:srcRect/>
              <a:stretch>
                <a:fillRect/>
              </a:stretch>
            </p:blipFill>
            <p:spPr bwMode="auto">
              <a:xfrm rot="10800000">
                <a:off x="3592681" y="4811568"/>
                <a:ext cx="4552950" cy="921712"/>
              </a:xfrm>
              <a:prstGeom prst="rect">
                <a:avLst/>
              </a:prstGeom>
              <a:noFill/>
              <a:ln w="9525">
                <a:noFill/>
                <a:miter lim="800000"/>
                <a:headEnd/>
                <a:tailEnd/>
              </a:ln>
            </p:spPr>
          </p:pic>
          <p:sp>
            <p:nvSpPr>
              <p:cNvPr id="3539" name="Rectangle 3538"/>
              <p:cNvSpPr/>
              <p:nvPr/>
            </p:nvSpPr>
            <p:spPr>
              <a:xfrm>
                <a:off x="712331" y="4984389"/>
                <a:ext cx="1940358" cy="580422"/>
              </a:xfrm>
              <a:prstGeom prst="rect">
                <a:avLst/>
              </a:prstGeom>
            </p:spPr>
            <p:txBody>
              <a:bodyPr wrap="square">
                <a:spAutoFit/>
              </a:bodyPr>
              <a:lstStyle/>
              <a:p>
                <a:r>
                  <a:rPr lang="en-US" dirty="0" smtClean="0"/>
                  <a:t>Direction of flow </a:t>
                </a:r>
              </a:p>
              <a:p>
                <a:r>
                  <a:rPr lang="en-US" dirty="0" smtClean="0"/>
                  <a:t>to pack column</a:t>
                </a:r>
                <a:endParaRPr lang="en-US" dirty="0"/>
              </a:p>
            </p:txBody>
          </p:sp>
          <p:cxnSp>
            <p:nvCxnSpPr>
              <p:cNvPr id="3540" name="Straight Arrow Connector 3539"/>
              <p:cNvCxnSpPr/>
              <p:nvPr/>
            </p:nvCxnSpPr>
            <p:spPr bwMode="auto">
              <a:xfrm flipV="1">
                <a:off x="2613362" y="5272424"/>
                <a:ext cx="1036926" cy="2"/>
              </a:xfrm>
              <a:prstGeom prst="straightConnector1">
                <a:avLst/>
              </a:prstGeom>
              <a:solidFill>
                <a:srgbClr val="3374D4"/>
              </a:solidFill>
              <a:ln w="38100" cap="flat" cmpd="sng" algn="ctr">
                <a:solidFill>
                  <a:schemeClr val="tx1"/>
                </a:solidFill>
                <a:prstDash val="solid"/>
                <a:round/>
                <a:headEnd type="none" w="med" len="med"/>
                <a:tailEnd type="triangle"/>
              </a:ln>
              <a:effectLst/>
            </p:spPr>
          </p:cxnSp>
          <p:sp>
            <p:nvSpPr>
              <p:cNvPr id="3545" name="Rectangle 3544"/>
              <p:cNvSpPr/>
              <p:nvPr/>
            </p:nvSpPr>
            <p:spPr>
              <a:xfrm>
                <a:off x="3995930" y="5848494"/>
                <a:ext cx="2880350" cy="584775"/>
              </a:xfrm>
              <a:prstGeom prst="rect">
                <a:avLst/>
              </a:prstGeom>
            </p:spPr>
            <p:txBody>
              <a:bodyPr wrap="square">
                <a:spAutoFit/>
              </a:bodyPr>
              <a:lstStyle/>
              <a:p>
                <a:r>
                  <a:rPr lang="en-US" dirty="0" smtClean="0"/>
                  <a:t>Packed Bed of Particles (Stationary Phase)</a:t>
                </a:r>
                <a:endParaRPr lang="en-US" dirty="0"/>
              </a:p>
            </p:txBody>
          </p:sp>
          <p:cxnSp>
            <p:nvCxnSpPr>
              <p:cNvPr id="3547" name="Straight Arrow Connector 3546"/>
              <p:cNvCxnSpPr/>
              <p:nvPr/>
            </p:nvCxnSpPr>
            <p:spPr bwMode="auto">
              <a:xfrm flipV="1">
                <a:off x="6588245" y="5502853"/>
                <a:ext cx="1036926" cy="633676"/>
              </a:xfrm>
              <a:prstGeom prst="straightConnector1">
                <a:avLst/>
              </a:prstGeom>
              <a:solidFill>
                <a:srgbClr val="3374D4"/>
              </a:solidFill>
              <a:ln w="19050" cap="flat" cmpd="sng" algn="ctr">
                <a:solidFill>
                  <a:srgbClr val="FF0000"/>
                </a:solidFill>
                <a:prstDash val="solid"/>
                <a:round/>
                <a:headEnd type="none" w="med" len="med"/>
                <a:tailEnd type="arrow"/>
              </a:ln>
              <a:effectLst/>
            </p:spPr>
          </p:cxnSp>
          <p:sp>
            <p:nvSpPr>
              <p:cNvPr id="3549" name="Rectangle 3"/>
              <p:cNvSpPr>
                <a:spLocks noChangeArrowheads="1"/>
              </p:cNvSpPr>
              <p:nvPr/>
            </p:nvSpPr>
            <p:spPr bwMode="auto">
              <a:xfrm>
                <a:off x="7855599" y="6078922"/>
                <a:ext cx="343043" cy="246221"/>
              </a:xfrm>
              <a:prstGeom prst="rect">
                <a:avLst/>
              </a:prstGeom>
              <a:noFill/>
              <a:ln w="9525">
                <a:noFill/>
                <a:miter lim="800000"/>
                <a:headEnd/>
                <a:tailEnd/>
              </a:ln>
            </p:spPr>
            <p:txBody>
              <a:bodyPr wrap="none" lIns="0" tIns="0" rIns="0" bIns="0">
                <a:spAutoFit/>
              </a:bodyPr>
              <a:lstStyle/>
              <a:p>
                <a:r>
                  <a:rPr lang="en-US" b="0" dirty="0"/>
                  <a:t>Frit</a:t>
                </a:r>
              </a:p>
            </p:txBody>
          </p:sp>
          <p:cxnSp>
            <p:nvCxnSpPr>
              <p:cNvPr id="3550" name="Straight Arrow Connector 3549"/>
              <p:cNvCxnSpPr>
                <a:stCxn id="3549" idx="0"/>
              </p:cNvCxnSpPr>
              <p:nvPr/>
            </p:nvCxnSpPr>
            <p:spPr bwMode="auto">
              <a:xfrm flipH="1" flipV="1">
                <a:off x="7970813" y="5618066"/>
                <a:ext cx="56308" cy="460856"/>
              </a:xfrm>
              <a:prstGeom prst="straightConnector1">
                <a:avLst/>
              </a:prstGeom>
              <a:solidFill>
                <a:srgbClr val="3374D4"/>
              </a:solidFill>
              <a:ln w="19050" cap="flat" cmpd="sng" algn="ctr">
                <a:solidFill>
                  <a:srgbClr val="FF0000"/>
                </a:solidFill>
                <a:prstDash val="solid"/>
                <a:round/>
                <a:headEnd type="none" w="med" len="med"/>
                <a:tailEnd type="arrow"/>
              </a:ln>
              <a:effectLst/>
            </p:spPr>
          </p:cxnSp>
          <p:sp>
            <p:nvSpPr>
              <p:cNvPr id="3553" name="Rectangle 3552"/>
              <p:cNvSpPr/>
              <p:nvPr/>
            </p:nvSpPr>
            <p:spPr bwMode="auto">
              <a:xfrm>
                <a:off x="7896225" y="4962525"/>
                <a:ext cx="100013" cy="585788"/>
              </a:xfrm>
              <a:prstGeom prst="rect">
                <a:avLst/>
              </a:prstGeom>
              <a:solidFill>
                <a:srgbClr val="CC3399"/>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US" sz="1600" b="0" i="0" u="none" strike="noStrike" cap="none" normalizeH="0" baseline="0" smtClean="0">
                  <a:ln>
                    <a:noFill/>
                  </a:ln>
                  <a:solidFill>
                    <a:schemeClr val="tx1"/>
                  </a:solidFill>
                  <a:effectLst/>
                  <a:latin typeface="Verdana" pitchFamily="34" charset="0"/>
                </a:endParaRPr>
              </a:p>
            </p:txBody>
          </p:sp>
        </p:grpSp>
        <p:grpSp>
          <p:nvGrpSpPr>
            <p:cNvPr id="17" name="Group 16"/>
            <p:cNvGrpSpPr/>
            <p:nvPr/>
          </p:nvGrpSpPr>
          <p:grpSpPr>
            <a:xfrm>
              <a:off x="5090463" y="3839337"/>
              <a:ext cx="1917513" cy="396161"/>
              <a:chOff x="3477467" y="5330031"/>
              <a:chExt cx="1917513" cy="396161"/>
            </a:xfrm>
          </p:grpSpPr>
          <p:cxnSp>
            <p:nvCxnSpPr>
              <p:cNvPr id="18" name="Straight Arrow Connector 17"/>
              <p:cNvCxnSpPr/>
              <p:nvPr/>
            </p:nvCxnSpPr>
            <p:spPr bwMode="auto">
              <a:xfrm>
                <a:off x="3765502" y="5330031"/>
                <a:ext cx="1267354" cy="0"/>
              </a:xfrm>
              <a:prstGeom prst="straightConnector1">
                <a:avLst/>
              </a:prstGeom>
              <a:solidFill>
                <a:srgbClr val="3374D4"/>
              </a:solidFill>
              <a:ln w="38100" cap="flat" cmpd="sng" algn="ctr">
                <a:solidFill>
                  <a:schemeClr val="tx1"/>
                </a:solidFill>
                <a:prstDash val="solid"/>
                <a:round/>
                <a:headEnd type="none" w="med" len="med"/>
                <a:tailEnd type="triangle"/>
              </a:ln>
              <a:effectLst/>
            </p:spPr>
          </p:cxnSp>
          <p:sp>
            <p:nvSpPr>
              <p:cNvPr id="19" name="TextBox 18"/>
              <p:cNvSpPr txBox="1"/>
              <p:nvPr/>
            </p:nvSpPr>
            <p:spPr>
              <a:xfrm>
                <a:off x="3477467" y="5387638"/>
                <a:ext cx="1917513" cy="338554"/>
              </a:xfrm>
              <a:prstGeom prst="rect">
                <a:avLst/>
              </a:prstGeom>
              <a:noFill/>
            </p:spPr>
            <p:txBody>
              <a:bodyPr wrap="none" rtlCol="0">
                <a:spAutoFit/>
              </a:bodyPr>
              <a:lstStyle/>
              <a:p>
                <a:r>
                  <a:rPr lang="en-US" dirty="0" smtClean="0"/>
                  <a:t>Direction of Flow</a:t>
                </a:r>
                <a:endParaRPr lang="en-US" dirty="0"/>
              </a:p>
            </p:txBody>
          </p:sp>
        </p:grpSp>
      </p:grpSp>
    </p:spTree>
  </p:cSld>
  <p:clrMapOvr>
    <a:masterClrMapping/>
  </p:clrMapOvr>
  <p:transition/>
  <p:timing>
    <p:tnLst>
      <p:par>
        <p:cTn id="1" dur="indefinite" restart="never" nodeType="tmRoot"/>
      </p:par>
    </p:tn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Content Placeholder 11"/>
          <p:cNvSpPr>
            <a:spLocks noGrp="1"/>
          </p:cNvSpPr>
          <p:nvPr>
            <p:ph sz="half" idx="2"/>
          </p:nvPr>
        </p:nvSpPr>
        <p:spPr>
          <a:xfrm>
            <a:off x="5090463" y="1412755"/>
            <a:ext cx="3775458" cy="2308105"/>
          </a:xfrm>
          <a:solidFill>
            <a:srgbClr val="FFFFCC"/>
          </a:solidFill>
        </p:spPr>
        <p:txBody>
          <a:bodyPr>
            <a:normAutofit lnSpcReduction="10000"/>
          </a:bodyPr>
          <a:lstStyle/>
          <a:p>
            <a:r>
              <a:rPr lang="en-US" dirty="0" smtClean="0"/>
              <a:t>Regular spherical particles pack more evenly.</a:t>
            </a:r>
          </a:p>
          <a:p>
            <a:r>
              <a:rPr lang="en-US" dirty="0" smtClean="0"/>
              <a:t>Regular particles results in more reproducible chromatography.</a:t>
            </a:r>
          </a:p>
          <a:p>
            <a:r>
              <a:rPr lang="en-US" dirty="0" smtClean="0"/>
              <a:t>Today’s packing materials use spherical particles.</a:t>
            </a:r>
            <a:endParaRPr lang="en-US" dirty="0"/>
          </a:p>
        </p:txBody>
      </p:sp>
      <p:sp>
        <p:nvSpPr>
          <p:cNvPr id="2" name="Title 1"/>
          <p:cNvSpPr>
            <a:spLocks noGrp="1"/>
          </p:cNvSpPr>
          <p:nvPr>
            <p:ph type="title"/>
          </p:nvPr>
        </p:nvSpPr>
        <p:spPr/>
        <p:txBody>
          <a:bodyPr/>
          <a:lstStyle/>
          <a:p>
            <a:r>
              <a:rPr lang="en-US" dirty="0" smtClean="0"/>
              <a:t>Irregular &amp; Regular Particles</a:t>
            </a:r>
            <a:endParaRPr lang="en-US" dirty="0"/>
          </a:p>
        </p:txBody>
      </p:sp>
      <p:pic>
        <p:nvPicPr>
          <p:cNvPr id="3" name="Picture 2" descr="Image7.jpg"/>
          <p:cNvPicPr>
            <a:picLocks noChangeAspect="1"/>
          </p:cNvPicPr>
          <p:nvPr/>
        </p:nvPicPr>
        <p:blipFill>
          <a:blip r:embed="rId3" cstate="print"/>
          <a:stretch>
            <a:fillRect/>
          </a:stretch>
        </p:blipFill>
        <p:spPr>
          <a:xfrm>
            <a:off x="597117" y="1412755"/>
            <a:ext cx="4320526" cy="2649922"/>
          </a:xfrm>
          <a:prstGeom prst="rect">
            <a:avLst/>
          </a:prstGeom>
          <a:ln>
            <a:noFill/>
          </a:ln>
          <a:effectLst>
            <a:outerShdw blurRad="190500" algn="tl" rotWithShape="0">
              <a:srgbClr val="000000">
                <a:alpha val="70000"/>
              </a:srgbClr>
            </a:outerShdw>
          </a:effectLst>
        </p:spPr>
      </p:pic>
      <p:pic>
        <p:nvPicPr>
          <p:cNvPr id="6" name="Picture 5" descr="Image2a.jpg"/>
          <p:cNvPicPr>
            <a:picLocks noChangeAspect="1"/>
          </p:cNvPicPr>
          <p:nvPr/>
        </p:nvPicPr>
        <p:blipFill>
          <a:blip r:embed="rId4" cstate="print"/>
          <a:stretch>
            <a:fillRect/>
          </a:stretch>
        </p:blipFill>
        <p:spPr>
          <a:xfrm>
            <a:off x="4341572" y="3889856"/>
            <a:ext cx="4287999" cy="2649922"/>
          </a:xfrm>
          <a:prstGeom prst="rect">
            <a:avLst/>
          </a:prstGeom>
          <a:ln>
            <a:noFill/>
          </a:ln>
          <a:effectLst>
            <a:outerShdw blurRad="190500" algn="tl" rotWithShape="0">
              <a:srgbClr val="000000">
                <a:alpha val="70000"/>
              </a:srgbClr>
            </a:outerShdw>
          </a:effectLst>
        </p:spPr>
      </p:pic>
      <p:sp>
        <p:nvSpPr>
          <p:cNvPr id="7" name="TextBox 6"/>
          <p:cNvSpPr txBox="1"/>
          <p:nvPr/>
        </p:nvSpPr>
        <p:spPr>
          <a:xfrm>
            <a:off x="3535074" y="1585576"/>
            <a:ext cx="1370888" cy="369332"/>
          </a:xfrm>
          <a:prstGeom prst="rect">
            <a:avLst/>
          </a:prstGeom>
          <a:solidFill>
            <a:schemeClr val="bg1"/>
          </a:solidFill>
        </p:spPr>
        <p:txBody>
          <a:bodyPr wrap="none" rtlCol="0">
            <a:spAutoFit/>
          </a:bodyPr>
          <a:lstStyle/>
          <a:p>
            <a:r>
              <a:rPr lang="en-US" sz="1800" b="1" dirty="0" smtClean="0"/>
              <a:t>Irregular</a:t>
            </a:r>
            <a:endParaRPr lang="en-US" sz="1800" b="1" dirty="0"/>
          </a:p>
        </p:txBody>
      </p:sp>
      <p:sp>
        <p:nvSpPr>
          <p:cNvPr id="8" name="TextBox 7"/>
          <p:cNvSpPr txBox="1"/>
          <p:nvPr/>
        </p:nvSpPr>
        <p:spPr>
          <a:xfrm>
            <a:off x="6079836" y="3989027"/>
            <a:ext cx="2480166" cy="369332"/>
          </a:xfrm>
          <a:prstGeom prst="rect">
            <a:avLst/>
          </a:prstGeom>
          <a:solidFill>
            <a:schemeClr val="bg1"/>
          </a:solidFill>
          <a:ln>
            <a:noFill/>
          </a:ln>
        </p:spPr>
        <p:txBody>
          <a:bodyPr wrap="none" rtlCol="0">
            <a:spAutoFit/>
          </a:bodyPr>
          <a:lstStyle/>
          <a:p>
            <a:r>
              <a:rPr lang="en-US" sz="1800" b="1" dirty="0" smtClean="0"/>
              <a:t>Regular Spherical</a:t>
            </a:r>
            <a:endParaRPr lang="en-US" sz="1800" b="1" dirty="0"/>
          </a:p>
        </p:txBody>
      </p:sp>
    </p:spTree>
  </p:cSld>
  <p:clrMapOvr>
    <a:masterClrMapping/>
  </p:clrMapOvr>
  <p:transition/>
  <p:timing>
    <p:tnLst>
      <p:par>
        <p:cTn id="1" dur="indefinite" restart="never" nodeType="tmRoot"/>
      </p:par>
    </p:tn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130628" y="4467225"/>
            <a:ext cx="8819504" cy="1873974"/>
          </a:xfrm>
          <a:solidFill>
            <a:srgbClr val="FFFFCC"/>
          </a:solidFill>
          <a:ln>
            <a:solidFill>
              <a:schemeClr val="tx1"/>
            </a:solidFill>
          </a:ln>
        </p:spPr>
        <p:txBody>
          <a:bodyPr>
            <a:normAutofit/>
          </a:bodyPr>
          <a:lstStyle/>
          <a:p>
            <a:r>
              <a:rPr lang="en-US" sz="1800" dirty="0" smtClean="0"/>
              <a:t>Packing material forms the stationary phase for chromatography.</a:t>
            </a:r>
          </a:p>
          <a:p>
            <a:r>
              <a:rPr lang="en-US" sz="1800" dirty="0" smtClean="0"/>
              <a:t>Packing material particles may consist of one or more of the following:</a:t>
            </a:r>
          </a:p>
          <a:p>
            <a:pPr lvl="1"/>
            <a:r>
              <a:rPr lang="en-US" dirty="0" smtClean="0"/>
              <a:t>Particle</a:t>
            </a:r>
          </a:p>
          <a:p>
            <a:pPr lvl="1"/>
            <a:r>
              <a:rPr lang="en-US" dirty="0" smtClean="0"/>
              <a:t>Pores in the particle</a:t>
            </a:r>
          </a:p>
          <a:p>
            <a:pPr lvl="1"/>
            <a:r>
              <a:rPr lang="en-US" dirty="0" smtClean="0"/>
              <a:t>Ligand attached to the particle (more later)</a:t>
            </a:r>
            <a:endParaRPr lang="en-US" dirty="0"/>
          </a:p>
        </p:txBody>
      </p:sp>
      <p:sp>
        <p:nvSpPr>
          <p:cNvPr id="2" name="Title 1"/>
          <p:cNvSpPr>
            <a:spLocks noGrp="1"/>
          </p:cNvSpPr>
          <p:nvPr>
            <p:ph type="title"/>
          </p:nvPr>
        </p:nvSpPr>
        <p:spPr/>
        <p:txBody>
          <a:bodyPr/>
          <a:lstStyle/>
          <a:p>
            <a:r>
              <a:rPr lang="en-US" dirty="0" smtClean="0"/>
              <a:t>Packing Material</a:t>
            </a:r>
            <a:endParaRPr lang="en-US" dirty="0"/>
          </a:p>
        </p:txBody>
      </p:sp>
      <p:grpSp>
        <p:nvGrpSpPr>
          <p:cNvPr id="5" name="Group 4"/>
          <p:cNvGrpSpPr>
            <a:grpSpLocks/>
          </p:cNvGrpSpPr>
          <p:nvPr/>
        </p:nvGrpSpPr>
        <p:grpSpPr bwMode="auto">
          <a:xfrm>
            <a:off x="3069552" y="1758397"/>
            <a:ext cx="1470891" cy="1372758"/>
            <a:chOff x="1960" y="1040"/>
            <a:chExt cx="952" cy="800"/>
          </a:xfrm>
        </p:grpSpPr>
        <p:sp>
          <p:nvSpPr>
            <p:cNvPr id="25" name="Freeform 5"/>
            <p:cNvSpPr>
              <a:spLocks/>
            </p:cNvSpPr>
            <p:nvPr/>
          </p:nvSpPr>
          <p:spPr bwMode="auto">
            <a:xfrm>
              <a:off x="2216" y="1688"/>
              <a:ext cx="152" cy="120"/>
            </a:xfrm>
            <a:custGeom>
              <a:avLst/>
              <a:gdLst/>
              <a:ahLst/>
              <a:cxnLst>
                <a:cxn ang="0">
                  <a:pos x="8" y="104"/>
                </a:cxn>
                <a:cxn ang="0">
                  <a:pos x="56" y="48"/>
                </a:cxn>
                <a:cxn ang="0">
                  <a:pos x="48" y="0"/>
                </a:cxn>
                <a:cxn ang="0">
                  <a:pos x="152" y="64"/>
                </a:cxn>
                <a:cxn ang="0">
                  <a:pos x="144" y="96"/>
                </a:cxn>
                <a:cxn ang="0">
                  <a:pos x="96" y="112"/>
                </a:cxn>
                <a:cxn ang="0">
                  <a:pos x="88" y="120"/>
                </a:cxn>
              </a:cxnLst>
              <a:rect l="0" t="0" r="r" b="b"/>
              <a:pathLst>
                <a:path w="152" h="120">
                  <a:moveTo>
                    <a:pt x="8" y="104"/>
                  </a:moveTo>
                  <a:cubicBezTo>
                    <a:pt x="40" y="93"/>
                    <a:pt x="46" y="79"/>
                    <a:pt x="56" y="48"/>
                  </a:cubicBezTo>
                  <a:cubicBezTo>
                    <a:pt x="28" y="29"/>
                    <a:pt x="0" y="16"/>
                    <a:pt x="48" y="0"/>
                  </a:cubicBezTo>
                  <a:cubicBezTo>
                    <a:pt x="108" y="9"/>
                    <a:pt x="132" y="5"/>
                    <a:pt x="152" y="64"/>
                  </a:cubicBezTo>
                  <a:cubicBezTo>
                    <a:pt x="149" y="75"/>
                    <a:pt x="152" y="89"/>
                    <a:pt x="144" y="96"/>
                  </a:cubicBezTo>
                  <a:cubicBezTo>
                    <a:pt x="131" y="107"/>
                    <a:pt x="108" y="100"/>
                    <a:pt x="96" y="112"/>
                  </a:cubicBezTo>
                  <a:cubicBezTo>
                    <a:pt x="93" y="115"/>
                    <a:pt x="91" y="117"/>
                    <a:pt x="88" y="120"/>
                  </a:cubicBezTo>
                </a:path>
              </a:pathLst>
            </a:custGeom>
            <a:noFill/>
            <a:ln w="25400" cap="flat" cmpd="sng">
              <a:solidFill>
                <a:schemeClr val="tx1"/>
              </a:solidFill>
              <a:prstDash val="solid"/>
              <a:round/>
              <a:headEnd type="none" w="med" len="med"/>
              <a:tailEnd type="none" w="med" len="med"/>
            </a:ln>
            <a:effectLst/>
          </p:spPr>
          <p:txBody>
            <a:bodyPr/>
            <a:lstStyle/>
            <a:p>
              <a:endParaRPr lang="en-US"/>
            </a:p>
          </p:txBody>
        </p:sp>
        <p:sp>
          <p:nvSpPr>
            <p:cNvPr id="26" name="Oval 6" descr="Granite"/>
            <p:cNvSpPr>
              <a:spLocks noChangeArrowheads="1"/>
            </p:cNvSpPr>
            <p:nvPr/>
          </p:nvSpPr>
          <p:spPr bwMode="auto">
            <a:xfrm>
              <a:off x="1960" y="1040"/>
              <a:ext cx="944" cy="800"/>
            </a:xfrm>
            <a:prstGeom prst="ellipse">
              <a:avLst/>
            </a:prstGeom>
            <a:blipFill dpi="0" rotWithShape="0">
              <a:blip r:embed="rId3" cstate="print"/>
              <a:srcRect/>
              <a:tile tx="0" ty="0" sx="100000" sy="100000" flip="none" algn="tl"/>
            </a:blipFill>
            <a:ln w="25400">
              <a:solidFill>
                <a:schemeClr val="tx1"/>
              </a:solidFill>
              <a:prstDash val="lgDash"/>
              <a:round/>
              <a:headEnd/>
              <a:tailEnd/>
            </a:ln>
            <a:effectLst/>
          </p:spPr>
          <p:txBody>
            <a:bodyPr wrap="none" anchor="ctr"/>
            <a:lstStyle/>
            <a:p>
              <a:endParaRPr lang="en-US"/>
            </a:p>
          </p:txBody>
        </p:sp>
        <p:sp>
          <p:nvSpPr>
            <p:cNvPr id="27" name="Freeform 7"/>
            <p:cNvSpPr>
              <a:spLocks/>
            </p:cNvSpPr>
            <p:nvPr/>
          </p:nvSpPr>
          <p:spPr bwMode="auto">
            <a:xfrm>
              <a:off x="2431" y="1519"/>
              <a:ext cx="265" cy="305"/>
            </a:xfrm>
            <a:custGeom>
              <a:avLst/>
              <a:gdLst/>
              <a:ahLst/>
              <a:cxnLst>
                <a:cxn ang="0">
                  <a:pos x="184" y="304"/>
                </a:cxn>
                <a:cxn ang="0">
                  <a:pos x="176" y="184"/>
                </a:cxn>
                <a:cxn ang="0">
                  <a:pos x="128" y="168"/>
                </a:cxn>
                <a:cxn ang="0">
                  <a:pos x="32" y="128"/>
                </a:cxn>
                <a:cxn ang="0">
                  <a:pos x="16" y="104"/>
                </a:cxn>
                <a:cxn ang="0">
                  <a:pos x="0" y="56"/>
                </a:cxn>
                <a:cxn ang="0">
                  <a:pos x="152" y="32"/>
                </a:cxn>
                <a:cxn ang="0">
                  <a:pos x="216" y="88"/>
                </a:cxn>
                <a:cxn ang="0">
                  <a:pos x="248" y="136"/>
                </a:cxn>
                <a:cxn ang="0">
                  <a:pos x="264" y="200"/>
                </a:cxn>
                <a:cxn ang="0">
                  <a:pos x="224" y="272"/>
                </a:cxn>
              </a:cxnLst>
              <a:rect l="0" t="0" r="r" b="b"/>
              <a:pathLst>
                <a:path w="264" h="304">
                  <a:moveTo>
                    <a:pt x="184" y="304"/>
                  </a:moveTo>
                  <a:cubicBezTo>
                    <a:pt x="181" y="264"/>
                    <a:pt x="191" y="221"/>
                    <a:pt x="176" y="184"/>
                  </a:cubicBezTo>
                  <a:cubicBezTo>
                    <a:pt x="170" y="168"/>
                    <a:pt x="144" y="173"/>
                    <a:pt x="128" y="168"/>
                  </a:cubicBezTo>
                  <a:cubicBezTo>
                    <a:pt x="93" y="156"/>
                    <a:pt x="62" y="148"/>
                    <a:pt x="32" y="128"/>
                  </a:cubicBezTo>
                  <a:cubicBezTo>
                    <a:pt x="27" y="120"/>
                    <a:pt x="20" y="113"/>
                    <a:pt x="16" y="104"/>
                  </a:cubicBezTo>
                  <a:cubicBezTo>
                    <a:pt x="9" y="89"/>
                    <a:pt x="0" y="56"/>
                    <a:pt x="0" y="56"/>
                  </a:cubicBezTo>
                  <a:cubicBezTo>
                    <a:pt x="38" y="0"/>
                    <a:pt x="78" y="27"/>
                    <a:pt x="152" y="32"/>
                  </a:cubicBezTo>
                  <a:cubicBezTo>
                    <a:pt x="208" y="69"/>
                    <a:pt x="189" y="48"/>
                    <a:pt x="216" y="88"/>
                  </a:cubicBezTo>
                  <a:cubicBezTo>
                    <a:pt x="236" y="186"/>
                    <a:pt x="205" y="93"/>
                    <a:pt x="248" y="136"/>
                  </a:cubicBezTo>
                  <a:cubicBezTo>
                    <a:pt x="264" y="152"/>
                    <a:pt x="260" y="178"/>
                    <a:pt x="264" y="200"/>
                  </a:cubicBezTo>
                  <a:cubicBezTo>
                    <a:pt x="257" y="234"/>
                    <a:pt x="256" y="256"/>
                    <a:pt x="224" y="272"/>
                  </a:cubicBezTo>
                </a:path>
              </a:pathLst>
            </a:custGeom>
            <a:solidFill>
              <a:schemeClr val="bg1"/>
            </a:solidFill>
            <a:ln w="25400" cap="flat" cmpd="sng">
              <a:solidFill>
                <a:schemeClr val="tx1"/>
              </a:solidFill>
              <a:prstDash val="solid"/>
              <a:round/>
              <a:headEnd type="none" w="med" len="med"/>
              <a:tailEnd type="none" w="med" len="med"/>
            </a:ln>
            <a:effectLst/>
          </p:spPr>
          <p:txBody>
            <a:bodyPr/>
            <a:lstStyle/>
            <a:p>
              <a:endParaRPr lang="en-US"/>
            </a:p>
          </p:txBody>
        </p:sp>
        <p:sp>
          <p:nvSpPr>
            <p:cNvPr id="28" name="Freeform 8"/>
            <p:cNvSpPr>
              <a:spLocks/>
            </p:cNvSpPr>
            <p:nvPr/>
          </p:nvSpPr>
          <p:spPr bwMode="auto">
            <a:xfrm>
              <a:off x="2720" y="1628"/>
              <a:ext cx="88" cy="108"/>
            </a:xfrm>
            <a:custGeom>
              <a:avLst/>
              <a:gdLst/>
              <a:ahLst/>
              <a:cxnLst>
                <a:cxn ang="0">
                  <a:pos x="48" y="108"/>
                </a:cxn>
                <a:cxn ang="0">
                  <a:pos x="0" y="52"/>
                </a:cxn>
                <a:cxn ang="0">
                  <a:pos x="56" y="12"/>
                </a:cxn>
                <a:cxn ang="0">
                  <a:pos x="88" y="60"/>
                </a:cxn>
              </a:cxnLst>
              <a:rect l="0" t="0" r="r" b="b"/>
              <a:pathLst>
                <a:path w="88" h="108">
                  <a:moveTo>
                    <a:pt x="48" y="108"/>
                  </a:moveTo>
                  <a:cubicBezTo>
                    <a:pt x="16" y="97"/>
                    <a:pt x="10" y="83"/>
                    <a:pt x="0" y="52"/>
                  </a:cubicBezTo>
                  <a:cubicBezTo>
                    <a:pt x="15" y="8"/>
                    <a:pt x="7" y="0"/>
                    <a:pt x="56" y="12"/>
                  </a:cubicBezTo>
                  <a:cubicBezTo>
                    <a:pt x="67" y="28"/>
                    <a:pt x="88" y="60"/>
                    <a:pt x="88" y="60"/>
                  </a:cubicBezTo>
                </a:path>
              </a:pathLst>
            </a:custGeom>
            <a:solidFill>
              <a:schemeClr val="bg1"/>
            </a:solidFill>
            <a:ln w="25400" cap="flat" cmpd="sng">
              <a:solidFill>
                <a:schemeClr val="tx1"/>
              </a:solidFill>
              <a:prstDash val="solid"/>
              <a:round/>
              <a:headEnd type="none" w="med" len="med"/>
              <a:tailEnd type="none" w="med" len="med"/>
            </a:ln>
            <a:effectLst/>
          </p:spPr>
          <p:txBody>
            <a:bodyPr/>
            <a:lstStyle/>
            <a:p>
              <a:endParaRPr lang="en-US"/>
            </a:p>
          </p:txBody>
        </p:sp>
        <p:sp>
          <p:nvSpPr>
            <p:cNvPr id="29" name="Freeform 9"/>
            <p:cNvSpPr>
              <a:spLocks/>
            </p:cNvSpPr>
            <p:nvPr/>
          </p:nvSpPr>
          <p:spPr bwMode="auto">
            <a:xfrm>
              <a:off x="2505" y="1336"/>
              <a:ext cx="407" cy="272"/>
            </a:xfrm>
            <a:custGeom>
              <a:avLst/>
              <a:gdLst/>
              <a:ahLst/>
              <a:cxnLst>
                <a:cxn ang="0">
                  <a:pos x="367" y="272"/>
                </a:cxn>
                <a:cxn ang="0">
                  <a:pos x="303" y="128"/>
                </a:cxn>
                <a:cxn ang="0">
                  <a:pos x="255" y="96"/>
                </a:cxn>
                <a:cxn ang="0">
                  <a:pos x="231" y="88"/>
                </a:cxn>
                <a:cxn ang="0">
                  <a:pos x="183" y="56"/>
                </a:cxn>
                <a:cxn ang="0">
                  <a:pos x="55" y="64"/>
                </a:cxn>
                <a:cxn ang="0">
                  <a:pos x="63" y="120"/>
                </a:cxn>
                <a:cxn ang="0">
                  <a:pos x="111" y="136"/>
                </a:cxn>
                <a:cxn ang="0">
                  <a:pos x="143" y="144"/>
                </a:cxn>
                <a:cxn ang="0">
                  <a:pos x="55" y="136"/>
                </a:cxn>
                <a:cxn ang="0">
                  <a:pos x="23" y="32"/>
                </a:cxn>
                <a:cxn ang="0">
                  <a:pos x="95" y="0"/>
                </a:cxn>
                <a:cxn ang="0">
                  <a:pos x="199" y="8"/>
                </a:cxn>
                <a:cxn ang="0">
                  <a:pos x="239" y="56"/>
                </a:cxn>
                <a:cxn ang="0">
                  <a:pos x="311" y="96"/>
                </a:cxn>
                <a:cxn ang="0">
                  <a:pos x="383" y="176"/>
                </a:cxn>
                <a:cxn ang="0">
                  <a:pos x="407" y="200"/>
                </a:cxn>
              </a:cxnLst>
              <a:rect l="0" t="0" r="r" b="b"/>
              <a:pathLst>
                <a:path w="407" h="272">
                  <a:moveTo>
                    <a:pt x="367" y="272"/>
                  </a:moveTo>
                  <a:cubicBezTo>
                    <a:pt x="358" y="217"/>
                    <a:pt x="350" y="164"/>
                    <a:pt x="303" y="128"/>
                  </a:cubicBezTo>
                  <a:cubicBezTo>
                    <a:pt x="288" y="116"/>
                    <a:pt x="273" y="102"/>
                    <a:pt x="255" y="96"/>
                  </a:cubicBezTo>
                  <a:cubicBezTo>
                    <a:pt x="247" y="93"/>
                    <a:pt x="238" y="92"/>
                    <a:pt x="231" y="88"/>
                  </a:cubicBezTo>
                  <a:cubicBezTo>
                    <a:pt x="214" y="79"/>
                    <a:pt x="183" y="56"/>
                    <a:pt x="183" y="56"/>
                  </a:cubicBezTo>
                  <a:cubicBezTo>
                    <a:pt x="140" y="59"/>
                    <a:pt x="93" y="44"/>
                    <a:pt x="55" y="64"/>
                  </a:cubicBezTo>
                  <a:cubicBezTo>
                    <a:pt x="38" y="73"/>
                    <a:pt x="51" y="105"/>
                    <a:pt x="63" y="120"/>
                  </a:cubicBezTo>
                  <a:cubicBezTo>
                    <a:pt x="73" y="133"/>
                    <a:pt x="95" y="132"/>
                    <a:pt x="111" y="136"/>
                  </a:cubicBezTo>
                  <a:cubicBezTo>
                    <a:pt x="122" y="139"/>
                    <a:pt x="154" y="144"/>
                    <a:pt x="143" y="144"/>
                  </a:cubicBezTo>
                  <a:cubicBezTo>
                    <a:pt x="114" y="144"/>
                    <a:pt x="84" y="139"/>
                    <a:pt x="55" y="136"/>
                  </a:cubicBezTo>
                  <a:cubicBezTo>
                    <a:pt x="14" y="109"/>
                    <a:pt x="0" y="88"/>
                    <a:pt x="23" y="32"/>
                  </a:cubicBezTo>
                  <a:cubicBezTo>
                    <a:pt x="33" y="8"/>
                    <a:pt x="95" y="0"/>
                    <a:pt x="95" y="0"/>
                  </a:cubicBezTo>
                  <a:cubicBezTo>
                    <a:pt x="130" y="3"/>
                    <a:pt x="165" y="0"/>
                    <a:pt x="199" y="8"/>
                  </a:cubicBezTo>
                  <a:cubicBezTo>
                    <a:pt x="219" y="13"/>
                    <a:pt x="226" y="45"/>
                    <a:pt x="239" y="56"/>
                  </a:cubicBezTo>
                  <a:cubicBezTo>
                    <a:pt x="273" y="86"/>
                    <a:pt x="278" y="85"/>
                    <a:pt x="311" y="96"/>
                  </a:cubicBezTo>
                  <a:cubicBezTo>
                    <a:pt x="336" y="133"/>
                    <a:pt x="343" y="163"/>
                    <a:pt x="383" y="176"/>
                  </a:cubicBezTo>
                  <a:cubicBezTo>
                    <a:pt x="400" y="202"/>
                    <a:pt x="389" y="200"/>
                    <a:pt x="407" y="200"/>
                  </a:cubicBezTo>
                </a:path>
              </a:pathLst>
            </a:custGeom>
            <a:solidFill>
              <a:schemeClr val="bg1"/>
            </a:solidFill>
            <a:ln w="25400" cap="flat" cmpd="sng">
              <a:solidFill>
                <a:schemeClr val="tx1"/>
              </a:solidFill>
              <a:prstDash val="solid"/>
              <a:round/>
              <a:headEnd type="none" w="med" len="med"/>
              <a:tailEnd type="none" w="med" len="med"/>
            </a:ln>
            <a:effectLst/>
          </p:spPr>
          <p:txBody>
            <a:bodyPr/>
            <a:lstStyle/>
            <a:p>
              <a:endParaRPr lang="en-US"/>
            </a:p>
          </p:txBody>
        </p:sp>
        <p:sp>
          <p:nvSpPr>
            <p:cNvPr id="30" name="Freeform 10"/>
            <p:cNvSpPr>
              <a:spLocks/>
            </p:cNvSpPr>
            <p:nvPr/>
          </p:nvSpPr>
          <p:spPr bwMode="auto">
            <a:xfrm>
              <a:off x="2560" y="1100"/>
              <a:ext cx="240" cy="122"/>
            </a:xfrm>
            <a:custGeom>
              <a:avLst/>
              <a:gdLst/>
              <a:ahLst/>
              <a:cxnLst>
                <a:cxn ang="0">
                  <a:pos x="240" y="108"/>
                </a:cxn>
                <a:cxn ang="0">
                  <a:pos x="112" y="100"/>
                </a:cxn>
                <a:cxn ang="0">
                  <a:pos x="48" y="76"/>
                </a:cxn>
                <a:cxn ang="0">
                  <a:pos x="0" y="20"/>
                </a:cxn>
                <a:cxn ang="0">
                  <a:pos x="136" y="36"/>
                </a:cxn>
                <a:cxn ang="0">
                  <a:pos x="192" y="76"/>
                </a:cxn>
                <a:cxn ang="0">
                  <a:pos x="192" y="44"/>
                </a:cxn>
              </a:cxnLst>
              <a:rect l="0" t="0" r="r" b="b"/>
              <a:pathLst>
                <a:path w="240" h="122">
                  <a:moveTo>
                    <a:pt x="240" y="108"/>
                  </a:moveTo>
                  <a:cubicBezTo>
                    <a:pt x="197" y="122"/>
                    <a:pt x="154" y="114"/>
                    <a:pt x="112" y="100"/>
                  </a:cubicBezTo>
                  <a:cubicBezTo>
                    <a:pt x="77" y="112"/>
                    <a:pt x="68" y="107"/>
                    <a:pt x="48" y="76"/>
                  </a:cubicBezTo>
                  <a:cubicBezTo>
                    <a:pt x="63" y="30"/>
                    <a:pt x="39" y="30"/>
                    <a:pt x="0" y="20"/>
                  </a:cubicBezTo>
                  <a:cubicBezTo>
                    <a:pt x="60" y="0"/>
                    <a:pt x="81" y="0"/>
                    <a:pt x="136" y="36"/>
                  </a:cubicBezTo>
                  <a:cubicBezTo>
                    <a:pt x="173" y="91"/>
                    <a:pt x="150" y="90"/>
                    <a:pt x="192" y="76"/>
                  </a:cubicBezTo>
                  <a:cubicBezTo>
                    <a:pt x="201" y="48"/>
                    <a:pt x="206" y="58"/>
                    <a:pt x="192" y="44"/>
                  </a:cubicBezTo>
                </a:path>
              </a:pathLst>
            </a:custGeom>
            <a:solidFill>
              <a:schemeClr val="bg1"/>
            </a:solidFill>
            <a:ln w="25400" cap="flat" cmpd="sng">
              <a:solidFill>
                <a:schemeClr val="tx1"/>
              </a:solidFill>
              <a:prstDash val="solid"/>
              <a:round/>
              <a:headEnd type="none" w="med" len="med"/>
              <a:tailEnd type="none" w="med" len="med"/>
            </a:ln>
            <a:effectLst/>
          </p:spPr>
          <p:txBody>
            <a:bodyPr/>
            <a:lstStyle/>
            <a:p>
              <a:endParaRPr lang="en-US"/>
            </a:p>
          </p:txBody>
        </p:sp>
        <p:sp>
          <p:nvSpPr>
            <p:cNvPr id="31" name="Freeform 11"/>
            <p:cNvSpPr>
              <a:spLocks/>
            </p:cNvSpPr>
            <p:nvPr/>
          </p:nvSpPr>
          <p:spPr bwMode="auto">
            <a:xfrm>
              <a:off x="1992" y="1480"/>
              <a:ext cx="232" cy="168"/>
            </a:xfrm>
            <a:custGeom>
              <a:avLst/>
              <a:gdLst/>
              <a:ahLst/>
              <a:cxnLst>
                <a:cxn ang="0">
                  <a:pos x="8" y="72"/>
                </a:cxn>
                <a:cxn ang="0">
                  <a:pos x="112" y="56"/>
                </a:cxn>
                <a:cxn ang="0">
                  <a:pos x="152" y="0"/>
                </a:cxn>
                <a:cxn ang="0">
                  <a:pos x="216" y="56"/>
                </a:cxn>
                <a:cxn ang="0">
                  <a:pos x="176" y="168"/>
                </a:cxn>
                <a:cxn ang="0">
                  <a:pos x="64" y="160"/>
                </a:cxn>
                <a:cxn ang="0">
                  <a:pos x="24" y="152"/>
                </a:cxn>
                <a:cxn ang="0">
                  <a:pos x="0" y="144"/>
                </a:cxn>
              </a:cxnLst>
              <a:rect l="0" t="0" r="r" b="b"/>
              <a:pathLst>
                <a:path w="232" h="168">
                  <a:moveTo>
                    <a:pt x="8" y="72"/>
                  </a:moveTo>
                  <a:cubicBezTo>
                    <a:pt x="47" y="98"/>
                    <a:pt x="76" y="80"/>
                    <a:pt x="112" y="56"/>
                  </a:cubicBezTo>
                  <a:cubicBezTo>
                    <a:pt x="131" y="0"/>
                    <a:pt x="112" y="13"/>
                    <a:pt x="152" y="0"/>
                  </a:cubicBezTo>
                  <a:cubicBezTo>
                    <a:pt x="178" y="17"/>
                    <a:pt x="190" y="39"/>
                    <a:pt x="216" y="56"/>
                  </a:cubicBezTo>
                  <a:cubicBezTo>
                    <a:pt x="232" y="103"/>
                    <a:pt x="225" y="152"/>
                    <a:pt x="176" y="168"/>
                  </a:cubicBezTo>
                  <a:cubicBezTo>
                    <a:pt x="139" y="165"/>
                    <a:pt x="101" y="164"/>
                    <a:pt x="64" y="160"/>
                  </a:cubicBezTo>
                  <a:cubicBezTo>
                    <a:pt x="50" y="159"/>
                    <a:pt x="37" y="155"/>
                    <a:pt x="24" y="152"/>
                  </a:cubicBezTo>
                  <a:cubicBezTo>
                    <a:pt x="16" y="150"/>
                    <a:pt x="0" y="144"/>
                    <a:pt x="0" y="144"/>
                  </a:cubicBezTo>
                </a:path>
              </a:pathLst>
            </a:custGeom>
            <a:solidFill>
              <a:schemeClr val="bg1"/>
            </a:solidFill>
            <a:ln w="25400" cap="flat" cmpd="sng">
              <a:solidFill>
                <a:schemeClr val="tx1"/>
              </a:solidFill>
              <a:prstDash val="solid"/>
              <a:round/>
              <a:headEnd type="none" w="med" len="med"/>
              <a:tailEnd type="none" w="med" len="med"/>
            </a:ln>
            <a:effectLst/>
          </p:spPr>
          <p:txBody>
            <a:bodyPr/>
            <a:lstStyle/>
            <a:p>
              <a:endParaRPr lang="en-US"/>
            </a:p>
          </p:txBody>
        </p:sp>
        <p:sp>
          <p:nvSpPr>
            <p:cNvPr id="32" name="Freeform 12"/>
            <p:cNvSpPr>
              <a:spLocks/>
            </p:cNvSpPr>
            <p:nvPr/>
          </p:nvSpPr>
          <p:spPr bwMode="auto">
            <a:xfrm>
              <a:off x="2136" y="1128"/>
              <a:ext cx="255" cy="259"/>
            </a:xfrm>
            <a:custGeom>
              <a:avLst/>
              <a:gdLst/>
              <a:ahLst/>
              <a:cxnLst>
                <a:cxn ang="0">
                  <a:pos x="0" y="24"/>
                </a:cxn>
                <a:cxn ang="0">
                  <a:pos x="56" y="48"/>
                </a:cxn>
                <a:cxn ang="0">
                  <a:pos x="72" y="96"/>
                </a:cxn>
                <a:cxn ang="0">
                  <a:pos x="80" y="192"/>
                </a:cxn>
                <a:cxn ang="0">
                  <a:pos x="152" y="224"/>
                </a:cxn>
                <a:cxn ang="0">
                  <a:pos x="224" y="248"/>
                </a:cxn>
                <a:cxn ang="0">
                  <a:pos x="248" y="200"/>
                </a:cxn>
                <a:cxn ang="0">
                  <a:pos x="168" y="176"/>
                </a:cxn>
                <a:cxn ang="0">
                  <a:pos x="104" y="16"/>
                </a:cxn>
                <a:cxn ang="0">
                  <a:pos x="56" y="0"/>
                </a:cxn>
              </a:cxnLst>
              <a:rect l="0" t="0" r="r" b="b"/>
              <a:pathLst>
                <a:path w="255" h="259">
                  <a:moveTo>
                    <a:pt x="0" y="24"/>
                  </a:moveTo>
                  <a:cubicBezTo>
                    <a:pt x="15" y="28"/>
                    <a:pt x="46" y="32"/>
                    <a:pt x="56" y="48"/>
                  </a:cubicBezTo>
                  <a:cubicBezTo>
                    <a:pt x="65" y="62"/>
                    <a:pt x="72" y="96"/>
                    <a:pt x="72" y="96"/>
                  </a:cubicBezTo>
                  <a:cubicBezTo>
                    <a:pt x="75" y="128"/>
                    <a:pt x="71" y="161"/>
                    <a:pt x="80" y="192"/>
                  </a:cubicBezTo>
                  <a:cubicBezTo>
                    <a:pt x="87" y="217"/>
                    <a:pt x="152" y="224"/>
                    <a:pt x="152" y="224"/>
                  </a:cubicBezTo>
                  <a:cubicBezTo>
                    <a:pt x="175" y="259"/>
                    <a:pt x="184" y="258"/>
                    <a:pt x="224" y="248"/>
                  </a:cubicBezTo>
                  <a:cubicBezTo>
                    <a:pt x="225" y="247"/>
                    <a:pt x="255" y="207"/>
                    <a:pt x="248" y="200"/>
                  </a:cubicBezTo>
                  <a:cubicBezTo>
                    <a:pt x="242" y="194"/>
                    <a:pt x="183" y="180"/>
                    <a:pt x="168" y="176"/>
                  </a:cubicBezTo>
                  <a:cubicBezTo>
                    <a:pt x="125" y="133"/>
                    <a:pt x="123" y="72"/>
                    <a:pt x="104" y="16"/>
                  </a:cubicBezTo>
                  <a:cubicBezTo>
                    <a:pt x="99" y="0"/>
                    <a:pt x="56" y="0"/>
                    <a:pt x="56" y="0"/>
                  </a:cubicBezTo>
                </a:path>
              </a:pathLst>
            </a:custGeom>
            <a:solidFill>
              <a:schemeClr val="bg1"/>
            </a:solidFill>
            <a:ln w="25400" cap="flat" cmpd="sng">
              <a:solidFill>
                <a:schemeClr val="tx1"/>
              </a:solidFill>
              <a:prstDash val="solid"/>
              <a:round/>
              <a:headEnd type="none" w="med" len="med"/>
              <a:tailEnd type="none" w="med" len="med"/>
            </a:ln>
            <a:effectLst/>
          </p:spPr>
          <p:txBody>
            <a:bodyPr/>
            <a:lstStyle/>
            <a:p>
              <a:endParaRPr lang="en-US"/>
            </a:p>
          </p:txBody>
        </p:sp>
      </p:grpSp>
      <p:sp>
        <p:nvSpPr>
          <p:cNvPr id="6" name="Oval 13" descr="Granite"/>
          <p:cNvSpPr>
            <a:spLocks noChangeArrowheads="1"/>
          </p:cNvSpPr>
          <p:nvPr/>
        </p:nvSpPr>
        <p:spPr bwMode="auto">
          <a:xfrm>
            <a:off x="885152" y="1861088"/>
            <a:ext cx="1395413" cy="1308167"/>
          </a:xfrm>
          <a:prstGeom prst="ellipse">
            <a:avLst/>
          </a:prstGeom>
          <a:blipFill dpi="0" rotWithShape="0">
            <a:blip r:embed="rId3" cstate="print"/>
            <a:srcRect/>
            <a:tile tx="0" ty="0" sx="100000" sy="100000" flip="none" algn="tl"/>
          </a:blipFill>
          <a:ln w="25400">
            <a:solidFill>
              <a:schemeClr val="tx1"/>
            </a:solidFill>
            <a:round/>
            <a:headEnd/>
            <a:tailEnd/>
          </a:ln>
          <a:effectLst/>
        </p:spPr>
        <p:txBody>
          <a:bodyPr wrap="none" anchor="ctr"/>
          <a:lstStyle/>
          <a:p>
            <a:endParaRPr lang="en-US"/>
          </a:p>
        </p:txBody>
      </p:sp>
      <p:sp>
        <p:nvSpPr>
          <p:cNvPr id="7" name="Text Box 14"/>
          <p:cNvSpPr txBox="1">
            <a:spLocks noChangeArrowheads="1"/>
          </p:cNvSpPr>
          <p:nvPr/>
        </p:nvSpPr>
        <p:spPr bwMode="auto">
          <a:xfrm>
            <a:off x="1032790" y="3474069"/>
            <a:ext cx="954107" cy="380431"/>
          </a:xfrm>
          <a:prstGeom prst="rect">
            <a:avLst/>
          </a:prstGeom>
          <a:noFill/>
          <a:ln w="25400">
            <a:noFill/>
            <a:miter lim="800000"/>
            <a:headEnd/>
            <a:tailEnd/>
          </a:ln>
          <a:effectLst/>
        </p:spPr>
        <p:txBody>
          <a:bodyPr wrap="square">
            <a:spAutoFit/>
          </a:bodyPr>
          <a:lstStyle/>
          <a:p>
            <a:pPr algn="l" eaLnBrk="0" hangingPunct="0"/>
            <a:r>
              <a:rPr lang="en-US" sz="1800" dirty="0">
                <a:latin typeface="Arial" charset="0"/>
              </a:rPr>
              <a:t>Particle</a:t>
            </a:r>
          </a:p>
        </p:txBody>
      </p:sp>
      <p:sp>
        <p:nvSpPr>
          <p:cNvPr id="8" name="Line 15"/>
          <p:cNvSpPr>
            <a:spLocks noChangeShapeType="1"/>
          </p:cNvSpPr>
          <p:nvPr/>
        </p:nvSpPr>
        <p:spPr bwMode="auto">
          <a:xfrm flipH="1" flipV="1">
            <a:off x="4057843" y="2776441"/>
            <a:ext cx="191654" cy="634109"/>
          </a:xfrm>
          <a:prstGeom prst="line">
            <a:avLst/>
          </a:prstGeom>
          <a:noFill/>
          <a:ln w="28575">
            <a:solidFill>
              <a:srgbClr val="FF0000"/>
            </a:solidFill>
            <a:round/>
            <a:headEnd/>
            <a:tailEnd type="triangle" w="med" len="med"/>
          </a:ln>
          <a:effectLst/>
        </p:spPr>
        <p:txBody>
          <a:bodyPr/>
          <a:lstStyle/>
          <a:p>
            <a:endParaRPr lang="en-US"/>
          </a:p>
        </p:txBody>
      </p:sp>
      <p:sp>
        <p:nvSpPr>
          <p:cNvPr id="9" name="Text Box 16"/>
          <p:cNvSpPr txBox="1">
            <a:spLocks noChangeArrowheads="1"/>
          </p:cNvSpPr>
          <p:nvPr/>
        </p:nvSpPr>
        <p:spPr bwMode="auto">
          <a:xfrm>
            <a:off x="3563265" y="3474069"/>
            <a:ext cx="787395" cy="380431"/>
          </a:xfrm>
          <a:prstGeom prst="rect">
            <a:avLst/>
          </a:prstGeom>
          <a:noFill/>
          <a:ln w="25400">
            <a:noFill/>
            <a:miter lim="800000"/>
            <a:headEnd/>
            <a:tailEnd/>
          </a:ln>
          <a:effectLst/>
        </p:spPr>
        <p:txBody>
          <a:bodyPr wrap="square">
            <a:spAutoFit/>
          </a:bodyPr>
          <a:lstStyle/>
          <a:p>
            <a:pPr eaLnBrk="0" hangingPunct="0"/>
            <a:r>
              <a:rPr lang="en-US" sz="1800" dirty="0">
                <a:latin typeface="Arial" charset="0"/>
              </a:rPr>
              <a:t>Pores</a:t>
            </a:r>
          </a:p>
        </p:txBody>
      </p:sp>
      <p:sp>
        <p:nvSpPr>
          <p:cNvPr id="34" name="Action Button: Beginning 33">
            <a:hlinkClick r:id="rId4" action="ppaction://hlinksldjump" highlightClick="1"/>
          </p:cNvPr>
          <p:cNvSpPr/>
          <p:nvPr/>
        </p:nvSpPr>
        <p:spPr bwMode="auto">
          <a:xfrm>
            <a:off x="8719704" y="6424564"/>
            <a:ext cx="235917" cy="293525"/>
          </a:xfrm>
          <a:prstGeom prst="actionButtonBeginning">
            <a:avLst/>
          </a:prstGeom>
          <a:solidFill>
            <a:srgbClr val="3374D4"/>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US" sz="1600" b="0" i="0" u="none" strike="noStrike" cap="none" normalizeH="0" baseline="0" smtClean="0">
              <a:ln>
                <a:noFill/>
              </a:ln>
              <a:solidFill>
                <a:schemeClr val="tx1"/>
              </a:solidFill>
              <a:effectLst/>
              <a:latin typeface="Verdana" pitchFamily="34" charset="0"/>
            </a:endParaRPr>
          </a:p>
        </p:txBody>
      </p:sp>
      <p:grpSp>
        <p:nvGrpSpPr>
          <p:cNvPr id="35" name="Group 34"/>
          <p:cNvGrpSpPr/>
          <p:nvPr/>
        </p:nvGrpSpPr>
        <p:grpSpPr>
          <a:xfrm>
            <a:off x="5406352" y="1788703"/>
            <a:ext cx="2802082" cy="2331697"/>
            <a:chOff x="5406352" y="1788703"/>
            <a:chExt cx="2802082" cy="2331697"/>
          </a:xfrm>
        </p:grpSpPr>
        <p:sp>
          <p:nvSpPr>
            <p:cNvPr id="14" name="Freeform 19"/>
            <p:cNvSpPr>
              <a:spLocks/>
            </p:cNvSpPr>
            <p:nvPr/>
          </p:nvSpPr>
          <p:spPr bwMode="auto">
            <a:xfrm>
              <a:off x="6846816" y="2476500"/>
              <a:ext cx="1361618" cy="118438"/>
            </a:xfrm>
            <a:custGeom>
              <a:avLst/>
              <a:gdLst/>
              <a:ahLst/>
              <a:cxnLst>
                <a:cxn ang="0">
                  <a:pos x="0" y="144"/>
                </a:cxn>
                <a:cxn ang="0">
                  <a:pos x="80" y="0"/>
                </a:cxn>
                <a:cxn ang="0">
                  <a:pos x="192" y="136"/>
                </a:cxn>
                <a:cxn ang="0">
                  <a:pos x="280" y="16"/>
                </a:cxn>
                <a:cxn ang="0">
                  <a:pos x="392" y="136"/>
                </a:cxn>
                <a:cxn ang="0">
                  <a:pos x="488" y="32"/>
                </a:cxn>
                <a:cxn ang="0">
                  <a:pos x="584" y="152"/>
                </a:cxn>
                <a:cxn ang="0">
                  <a:pos x="696" y="16"/>
                </a:cxn>
                <a:cxn ang="0">
                  <a:pos x="808" y="168"/>
                </a:cxn>
                <a:cxn ang="0">
                  <a:pos x="880" y="24"/>
                </a:cxn>
                <a:cxn ang="0">
                  <a:pos x="960" y="168"/>
                </a:cxn>
                <a:cxn ang="0">
                  <a:pos x="1040" y="32"/>
                </a:cxn>
              </a:cxnLst>
              <a:rect l="0" t="0" r="r" b="b"/>
              <a:pathLst>
                <a:path w="1040" h="168">
                  <a:moveTo>
                    <a:pt x="0" y="144"/>
                  </a:moveTo>
                  <a:lnTo>
                    <a:pt x="80" y="0"/>
                  </a:lnTo>
                  <a:lnTo>
                    <a:pt x="192" y="136"/>
                  </a:lnTo>
                  <a:lnTo>
                    <a:pt x="280" y="16"/>
                  </a:lnTo>
                  <a:lnTo>
                    <a:pt x="392" y="136"/>
                  </a:lnTo>
                  <a:lnTo>
                    <a:pt x="488" y="32"/>
                  </a:lnTo>
                  <a:lnTo>
                    <a:pt x="584" y="152"/>
                  </a:lnTo>
                  <a:lnTo>
                    <a:pt x="696" y="16"/>
                  </a:lnTo>
                  <a:lnTo>
                    <a:pt x="808" y="168"/>
                  </a:lnTo>
                  <a:lnTo>
                    <a:pt x="880" y="24"/>
                  </a:lnTo>
                  <a:lnTo>
                    <a:pt x="960" y="168"/>
                  </a:lnTo>
                  <a:lnTo>
                    <a:pt x="1040" y="32"/>
                  </a:lnTo>
                </a:path>
              </a:pathLst>
            </a:custGeom>
            <a:noFill/>
            <a:ln w="25400" cap="flat" cmpd="sng">
              <a:solidFill>
                <a:schemeClr val="tx1"/>
              </a:solidFill>
              <a:prstDash val="solid"/>
              <a:round/>
              <a:headEnd type="none" w="med" len="med"/>
              <a:tailEnd type="none" w="med" len="med"/>
            </a:ln>
            <a:effectLst/>
          </p:spPr>
          <p:txBody>
            <a:bodyPr/>
            <a:lstStyle/>
            <a:p>
              <a:endParaRPr lang="en-US"/>
            </a:p>
          </p:txBody>
        </p:sp>
        <p:grpSp>
          <p:nvGrpSpPr>
            <p:cNvPr id="12" name="Group 21"/>
            <p:cNvGrpSpPr>
              <a:grpSpLocks/>
            </p:cNvGrpSpPr>
            <p:nvPr/>
          </p:nvGrpSpPr>
          <p:grpSpPr bwMode="auto">
            <a:xfrm>
              <a:off x="5406352" y="1788703"/>
              <a:ext cx="1443497" cy="1351154"/>
              <a:chOff x="1960" y="1040"/>
              <a:chExt cx="952" cy="800"/>
            </a:xfrm>
          </p:grpSpPr>
          <p:sp>
            <p:nvSpPr>
              <p:cNvPr id="17" name="Freeform 22"/>
              <p:cNvSpPr>
                <a:spLocks/>
              </p:cNvSpPr>
              <p:nvPr/>
            </p:nvSpPr>
            <p:spPr bwMode="auto">
              <a:xfrm>
                <a:off x="2216" y="1688"/>
                <a:ext cx="152" cy="120"/>
              </a:xfrm>
              <a:custGeom>
                <a:avLst/>
                <a:gdLst/>
                <a:ahLst/>
                <a:cxnLst>
                  <a:cxn ang="0">
                    <a:pos x="8" y="104"/>
                  </a:cxn>
                  <a:cxn ang="0">
                    <a:pos x="56" y="48"/>
                  </a:cxn>
                  <a:cxn ang="0">
                    <a:pos x="48" y="0"/>
                  </a:cxn>
                  <a:cxn ang="0">
                    <a:pos x="152" y="64"/>
                  </a:cxn>
                  <a:cxn ang="0">
                    <a:pos x="144" y="96"/>
                  </a:cxn>
                  <a:cxn ang="0">
                    <a:pos x="96" y="112"/>
                  </a:cxn>
                  <a:cxn ang="0">
                    <a:pos x="88" y="120"/>
                  </a:cxn>
                </a:cxnLst>
                <a:rect l="0" t="0" r="r" b="b"/>
                <a:pathLst>
                  <a:path w="152" h="120">
                    <a:moveTo>
                      <a:pt x="8" y="104"/>
                    </a:moveTo>
                    <a:cubicBezTo>
                      <a:pt x="40" y="93"/>
                      <a:pt x="46" y="79"/>
                      <a:pt x="56" y="48"/>
                    </a:cubicBezTo>
                    <a:cubicBezTo>
                      <a:pt x="28" y="29"/>
                      <a:pt x="0" y="16"/>
                      <a:pt x="48" y="0"/>
                    </a:cubicBezTo>
                    <a:cubicBezTo>
                      <a:pt x="108" y="9"/>
                      <a:pt x="132" y="5"/>
                      <a:pt x="152" y="64"/>
                    </a:cubicBezTo>
                    <a:cubicBezTo>
                      <a:pt x="149" y="75"/>
                      <a:pt x="152" y="89"/>
                      <a:pt x="144" y="96"/>
                    </a:cubicBezTo>
                    <a:cubicBezTo>
                      <a:pt x="131" y="107"/>
                      <a:pt x="108" y="100"/>
                      <a:pt x="96" y="112"/>
                    </a:cubicBezTo>
                    <a:cubicBezTo>
                      <a:pt x="93" y="115"/>
                      <a:pt x="91" y="117"/>
                      <a:pt x="88" y="120"/>
                    </a:cubicBezTo>
                  </a:path>
                </a:pathLst>
              </a:custGeom>
              <a:noFill/>
              <a:ln w="25400" cap="flat" cmpd="sng">
                <a:solidFill>
                  <a:schemeClr val="tx1"/>
                </a:solidFill>
                <a:prstDash val="solid"/>
                <a:round/>
                <a:headEnd type="none" w="med" len="med"/>
                <a:tailEnd type="none" w="med" len="med"/>
              </a:ln>
              <a:effectLst/>
            </p:spPr>
            <p:txBody>
              <a:bodyPr/>
              <a:lstStyle/>
              <a:p>
                <a:endParaRPr lang="en-US"/>
              </a:p>
            </p:txBody>
          </p:sp>
          <p:sp>
            <p:nvSpPr>
              <p:cNvPr id="18" name="Oval 23" descr="Granite"/>
              <p:cNvSpPr>
                <a:spLocks noChangeArrowheads="1"/>
              </p:cNvSpPr>
              <p:nvPr/>
            </p:nvSpPr>
            <p:spPr bwMode="auto">
              <a:xfrm>
                <a:off x="1960" y="1040"/>
                <a:ext cx="944" cy="800"/>
              </a:xfrm>
              <a:prstGeom prst="ellipse">
                <a:avLst/>
              </a:prstGeom>
              <a:blipFill dpi="0" rotWithShape="0">
                <a:blip r:embed="rId3" cstate="print"/>
                <a:srcRect/>
                <a:tile tx="0" ty="0" sx="100000" sy="100000" flip="none" algn="tl"/>
              </a:blipFill>
              <a:ln w="25400">
                <a:solidFill>
                  <a:schemeClr val="tx1"/>
                </a:solidFill>
                <a:prstDash val="lgDash"/>
                <a:round/>
                <a:headEnd/>
                <a:tailEnd/>
              </a:ln>
              <a:effectLst/>
            </p:spPr>
            <p:txBody>
              <a:bodyPr wrap="none" anchor="ctr"/>
              <a:lstStyle/>
              <a:p>
                <a:endParaRPr lang="en-US"/>
              </a:p>
            </p:txBody>
          </p:sp>
          <p:sp>
            <p:nvSpPr>
              <p:cNvPr id="19" name="Freeform 24"/>
              <p:cNvSpPr>
                <a:spLocks/>
              </p:cNvSpPr>
              <p:nvPr/>
            </p:nvSpPr>
            <p:spPr bwMode="auto">
              <a:xfrm>
                <a:off x="2431" y="1519"/>
                <a:ext cx="265" cy="305"/>
              </a:xfrm>
              <a:custGeom>
                <a:avLst/>
                <a:gdLst/>
                <a:ahLst/>
                <a:cxnLst>
                  <a:cxn ang="0">
                    <a:pos x="184" y="304"/>
                  </a:cxn>
                  <a:cxn ang="0">
                    <a:pos x="176" y="184"/>
                  </a:cxn>
                  <a:cxn ang="0">
                    <a:pos x="128" y="168"/>
                  </a:cxn>
                  <a:cxn ang="0">
                    <a:pos x="32" y="128"/>
                  </a:cxn>
                  <a:cxn ang="0">
                    <a:pos x="16" y="104"/>
                  </a:cxn>
                  <a:cxn ang="0">
                    <a:pos x="0" y="56"/>
                  </a:cxn>
                  <a:cxn ang="0">
                    <a:pos x="152" y="32"/>
                  </a:cxn>
                  <a:cxn ang="0">
                    <a:pos x="216" y="88"/>
                  </a:cxn>
                  <a:cxn ang="0">
                    <a:pos x="248" y="136"/>
                  </a:cxn>
                  <a:cxn ang="0">
                    <a:pos x="264" y="200"/>
                  </a:cxn>
                  <a:cxn ang="0">
                    <a:pos x="224" y="272"/>
                  </a:cxn>
                </a:cxnLst>
                <a:rect l="0" t="0" r="r" b="b"/>
                <a:pathLst>
                  <a:path w="264" h="304">
                    <a:moveTo>
                      <a:pt x="184" y="304"/>
                    </a:moveTo>
                    <a:cubicBezTo>
                      <a:pt x="181" y="264"/>
                      <a:pt x="191" y="221"/>
                      <a:pt x="176" y="184"/>
                    </a:cubicBezTo>
                    <a:cubicBezTo>
                      <a:pt x="170" y="168"/>
                      <a:pt x="144" y="173"/>
                      <a:pt x="128" y="168"/>
                    </a:cubicBezTo>
                    <a:cubicBezTo>
                      <a:pt x="93" y="156"/>
                      <a:pt x="62" y="148"/>
                      <a:pt x="32" y="128"/>
                    </a:cubicBezTo>
                    <a:cubicBezTo>
                      <a:pt x="27" y="120"/>
                      <a:pt x="20" y="113"/>
                      <a:pt x="16" y="104"/>
                    </a:cubicBezTo>
                    <a:cubicBezTo>
                      <a:pt x="9" y="89"/>
                      <a:pt x="0" y="56"/>
                      <a:pt x="0" y="56"/>
                    </a:cubicBezTo>
                    <a:cubicBezTo>
                      <a:pt x="38" y="0"/>
                      <a:pt x="78" y="27"/>
                      <a:pt x="152" y="32"/>
                    </a:cubicBezTo>
                    <a:cubicBezTo>
                      <a:pt x="208" y="69"/>
                      <a:pt x="189" y="48"/>
                      <a:pt x="216" y="88"/>
                    </a:cubicBezTo>
                    <a:cubicBezTo>
                      <a:pt x="236" y="186"/>
                      <a:pt x="205" y="93"/>
                      <a:pt x="248" y="136"/>
                    </a:cubicBezTo>
                    <a:cubicBezTo>
                      <a:pt x="264" y="152"/>
                      <a:pt x="260" y="178"/>
                      <a:pt x="264" y="200"/>
                    </a:cubicBezTo>
                    <a:cubicBezTo>
                      <a:pt x="257" y="234"/>
                      <a:pt x="256" y="256"/>
                      <a:pt x="224" y="272"/>
                    </a:cubicBezTo>
                  </a:path>
                </a:pathLst>
              </a:custGeom>
              <a:solidFill>
                <a:schemeClr val="bg1"/>
              </a:solidFill>
              <a:ln w="25400" cap="flat" cmpd="sng">
                <a:solidFill>
                  <a:schemeClr val="tx1"/>
                </a:solidFill>
                <a:prstDash val="solid"/>
                <a:round/>
                <a:headEnd type="none" w="med" len="med"/>
                <a:tailEnd type="none" w="med" len="med"/>
              </a:ln>
              <a:effectLst/>
            </p:spPr>
            <p:txBody>
              <a:bodyPr/>
              <a:lstStyle/>
              <a:p>
                <a:endParaRPr lang="en-US"/>
              </a:p>
            </p:txBody>
          </p:sp>
          <p:sp>
            <p:nvSpPr>
              <p:cNvPr id="20" name="Freeform 25"/>
              <p:cNvSpPr>
                <a:spLocks/>
              </p:cNvSpPr>
              <p:nvPr/>
            </p:nvSpPr>
            <p:spPr bwMode="auto">
              <a:xfrm>
                <a:off x="2720" y="1628"/>
                <a:ext cx="88" cy="108"/>
              </a:xfrm>
              <a:custGeom>
                <a:avLst/>
                <a:gdLst/>
                <a:ahLst/>
                <a:cxnLst>
                  <a:cxn ang="0">
                    <a:pos x="48" y="108"/>
                  </a:cxn>
                  <a:cxn ang="0">
                    <a:pos x="0" y="52"/>
                  </a:cxn>
                  <a:cxn ang="0">
                    <a:pos x="56" y="12"/>
                  </a:cxn>
                  <a:cxn ang="0">
                    <a:pos x="88" y="60"/>
                  </a:cxn>
                </a:cxnLst>
                <a:rect l="0" t="0" r="r" b="b"/>
                <a:pathLst>
                  <a:path w="88" h="108">
                    <a:moveTo>
                      <a:pt x="48" y="108"/>
                    </a:moveTo>
                    <a:cubicBezTo>
                      <a:pt x="16" y="97"/>
                      <a:pt x="10" y="83"/>
                      <a:pt x="0" y="52"/>
                    </a:cubicBezTo>
                    <a:cubicBezTo>
                      <a:pt x="15" y="8"/>
                      <a:pt x="7" y="0"/>
                      <a:pt x="56" y="12"/>
                    </a:cubicBezTo>
                    <a:cubicBezTo>
                      <a:pt x="67" y="28"/>
                      <a:pt x="88" y="60"/>
                      <a:pt x="88" y="60"/>
                    </a:cubicBezTo>
                  </a:path>
                </a:pathLst>
              </a:custGeom>
              <a:solidFill>
                <a:schemeClr val="bg1"/>
              </a:solidFill>
              <a:ln w="25400" cap="flat" cmpd="sng">
                <a:solidFill>
                  <a:schemeClr val="tx1"/>
                </a:solidFill>
                <a:prstDash val="solid"/>
                <a:round/>
                <a:headEnd type="none" w="med" len="med"/>
                <a:tailEnd type="none" w="med" len="med"/>
              </a:ln>
              <a:effectLst/>
            </p:spPr>
            <p:txBody>
              <a:bodyPr/>
              <a:lstStyle/>
              <a:p>
                <a:endParaRPr lang="en-US"/>
              </a:p>
            </p:txBody>
          </p:sp>
          <p:sp>
            <p:nvSpPr>
              <p:cNvPr id="21" name="Freeform 26"/>
              <p:cNvSpPr>
                <a:spLocks/>
              </p:cNvSpPr>
              <p:nvPr/>
            </p:nvSpPr>
            <p:spPr bwMode="auto">
              <a:xfrm>
                <a:off x="2505" y="1336"/>
                <a:ext cx="407" cy="272"/>
              </a:xfrm>
              <a:custGeom>
                <a:avLst/>
                <a:gdLst/>
                <a:ahLst/>
                <a:cxnLst>
                  <a:cxn ang="0">
                    <a:pos x="367" y="272"/>
                  </a:cxn>
                  <a:cxn ang="0">
                    <a:pos x="303" y="128"/>
                  </a:cxn>
                  <a:cxn ang="0">
                    <a:pos x="255" y="96"/>
                  </a:cxn>
                  <a:cxn ang="0">
                    <a:pos x="231" y="88"/>
                  </a:cxn>
                  <a:cxn ang="0">
                    <a:pos x="183" y="56"/>
                  </a:cxn>
                  <a:cxn ang="0">
                    <a:pos x="55" y="64"/>
                  </a:cxn>
                  <a:cxn ang="0">
                    <a:pos x="63" y="120"/>
                  </a:cxn>
                  <a:cxn ang="0">
                    <a:pos x="111" y="136"/>
                  </a:cxn>
                  <a:cxn ang="0">
                    <a:pos x="143" y="144"/>
                  </a:cxn>
                  <a:cxn ang="0">
                    <a:pos x="55" y="136"/>
                  </a:cxn>
                  <a:cxn ang="0">
                    <a:pos x="23" y="32"/>
                  </a:cxn>
                  <a:cxn ang="0">
                    <a:pos x="95" y="0"/>
                  </a:cxn>
                  <a:cxn ang="0">
                    <a:pos x="199" y="8"/>
                  </a:cxn>
                  <a:cxn ang="0">
                    <a:pos x="239" y="56"/>
                  </a:cxn>
                  <a:cxn ang="0">
                    <a:pos x="311" y="96"/>
                  </a:cxn>
                  <a:cxn ang="0">
                    <a:pos x="383" y="176"/>
                  </a:cxn>
                  <a:cxn ang="0">
                    <a:pos x="407" y="200"/>
                  </a:cxn>
                </a:cxnLst>
                <a:rect l="0" t="0" r="r" b="b"/>
                <a:pathLst>
                  <a:path w="407" h="272">
                    <a:moveTo>
                      <a:pt x="367" y="272"/>
                    </a:moveTo>
                    <a:cubicBezTo>
                      <a:pt x="358" y="217"/>
                      <a:pt x="350" y="164"/>
                      <a:pt x="303" y="128"/>
                    </a:cubicBezTo>
                    <a:cubicBezTo>
                      <a:pt x="288" y="116"/>
                      <a:pt x="273" y="102"/>
                      <a:pt x="255" y="96"/>
                    </a:cubicBezTo>
                    <a:cubicBezTo>
                      <a:pt x="247" y="93"/>
                      <a:pt x="238" y="92"/>
                      <a:pt x="231" y="88"/>
                    </a:cubicBezTo>
                    <a:cubicBezTo>
                      <a:pt x="214" y="79"/>
                      <a:pt x="183" y="56"/>
                      <a:pt x="183" y="56"/>
                    </a:cubicBezTo>
                    <a:cubicBezTo>
                      <a:pt x="140" y="59"/>
                      <a:pt x="93" y="44"/>
                      <a:pt x="55" y="64"/>
                    </a:cubicBezTo>
                    <a:cubicBezTo>
                      <a:pt x="38" y="73"/>
                      <a:pt x="51" y="105"/>
                      <a:pt x="63" y="120"/>
                    </a:cubicBezTo>
                    <a:cubicBezTo>
                      <a:pt x="73" y="133"/>
                      <a:pt x="95" y="132"/>
                      <a:pt x="111" y="136"/>
                    </a:cubicBezTo>
                    <a:cubicBezTo>
                      <a:pt x="122" y="139"/>
                      <a:pt x="154" y="144"/>
                      <a:pt x="143" y="144"/>
                    </a:cubicBezTo>
                    <a:cubicBezTo>
                      <a:pt x="114" y="144"/>
                      <a:pt x="84" y="139"/>
                      <a:pt x="55" y="136"/>
                    </a:cubicBezTo>
                    <a:cubicBezTo>
                      <a:pt x="14" y="109"/>
                      <a:pt x="0" y="88"/>
                      <a:pt x="23" y="32"/>
                    </a:cubicBezTo>
                    <a:cubicBezTo>
                      <a:pt x="33" y="8"/>
                      <a:pt x="95" y="0"/>
                      <a:pt x="95" y="0"/>
                    </a:cubicBezTo>
                    <a:cubicBezTo>
                      <a:pt x="130" y="3"/>
                      <a:pt x="165" y="0"/>
                      <a:pt x="199" y="8"/>
                    </a:cubicBezTo>
                    <a:cubicBezTo>
                      <a:pt x="219" y="13"/>
                      <a:pt x="226" y="45"/>
                      <a:pt x="239" y="56"/>
                    </a:cubicBezTo>
                    <a:cubicBezTo>
                      <a:pt x="273" y="86"/>
                      <a:pt x="278" y="85"/>
                      <a:pt x="311" y="96"/>
                    </a:cubicBezTo>
                    <a:cubicBezTo>
                      <a:pt x="336" y="133"/>
                      <a:pt x="343" y="163"/>
                      <a:pt x="383" y="176"/>
                    </a:cubicBezTo>
                    <a:cubicBezTo>
                      <a:pt x="400" y="202"/>
                      <a:pt x="389" y="200"/>
                      <a:pt x="407" y="200"/>
                    </a:cubicBezTo>
                  </a:path>
                </a:pathLst>
              </a:custGeom>
              <a:solidFill>
                <a:schemeClr val="bg1"/>
              </a:solidFill>
              <a:ln w="25400" cap="flat" cmpd="sng">
                <a:solidFill>
                  <a:schemeClr val="tx1"/>
                </a:solidFill>
                <a:prstDash val="solid"/>
                <a:round/>
                <a:headEnd type="none" w="med" len="med"/>
                <a:tailEnd type="none" w="med" len="med"/>
              </a:ln>
              <a:effectLst/>
            </p:spPr>
            <p:txBody>
              <a:bodyPr/>
              <a:lstStyle/>
              <a:p>
                <a:endParaRPr lang="en-US"/>
              </a:p>
            </p:txBody>
          </p:sp>
          <p:sp>
            <p:nvSpPr>
              <p:cNvPr id="22" name="Freeform 27"/>
              <p:cNvSpPr>
                <a:spLocks/>
              </p:cNvSpPr>
              <p:nvPr/>
            </p:nvSpPr>
            <p:spPr bwMode="auto">
              <a:xfrm>
                <a:off x="2560" y="1100"/>
                <a:ext cx="240" cy="122"/>
              </a:xfrm>
              <a:custGeom>
                <a:avLst/>
                <a:gdLst/>
                <a:ahLst/>
                <a:cxnLst>
                  <a:cxn ang="0">
                    <a:pos x="240" y="108"/>
                  </a:cxn>
                  <a:cxn ang="0">
                    <a:pos x="112" y="100"/>
                  </a:cxn>
                  <a:cxn ang="0">
                    <a:pos x="48" y="76"/>
                  </a:cxn>
                  <a:cxn ang="0">
                    <a:pos x="0" y="20"/>
                  </a:cxn>
                  <a:cxn ang="0">
                    <a:pos x="136" y="36"/>
                  </a:cxn>
                  <a:cxn ang="0">
                    <a:pos x="192" y="76"/>
                  </a:cxn>
                  <a:cxn ang="0">
                    <a:pos x="192" y="44"/>
                  </a:cxn>
                </a:cxnLst>
                <a:rect l="0" t="0" r="r" b="b"/>
                <a:pathLst>
                  <a:path w="240" h="122">
                    <a:moveTo>
                      <a:pt x="240" y="108"/>
                    </a:moveTo>
                    <a:cubicBezTo>
                      <a:pt x="197" y="122"/>
                      <a:pt x="154" y="114"/>
                      <a:pt x="112" y="100"/>
                    </a:cubicBezTo>
                    <a:cubicBezTo>
                      <a:pt x="77" y="112"/>
                      <a:pt x="68" y="107"/>
                      <a:pt x="48" y="76"/>
                    </a:cubicBezTo>
                    <a:cubicBezTo>
                      <a:pt x="63" y="30"/>
                      <a:pt x="39" y="30"/>
                      <a:pt x="0" y="20"/>
                    </a:cubicBezTo>
                    <a:cubicBezTo>
                      <a:pt x="60" y="0"/>
                      <a:pt x="81" y="0"/>
                      <a:pt x="136" y="36"/>
                    </a:cubicBezTo>
                    <a:cubicBezTo>
                      <a:pt x="173" y="91"/>
                      <a:pt x="150" y="90"/>
                      <a:pt x="192" y="76"/>
                    </a:cubicBezTo>
                    <a:cubicBezTo>
                      <a:pt x="201" y="48"/>
                      <a:pt x="206" y="58"/>
                      <a:pt x="192" y="44"/>
                    </a:cubicBezTo>
                  </a:path>
                </a:pathLst>
              </a:custGeom>
              <a:solidFill>
                <a:schemeClr val="bg1"/>
              </a:solidFill>
              <a:ln w="25400" cap="flat" cmpd="sng">
                <a:solidFill>
                  <a:schemeClr val="tx1"/>
                </a:solidFill>
                <a:prstDash val="solid"/>
                <a:round/>
                <a:headEnd type="none" w="med" len="med"/>
                <a:tailEnd type="none" w="med" len="med"/>
              </a:ln>
              <a:effectLst/>
            </p:spPr>
            <p:txBody>
              <a:bodyPr/>
              <a:lstStyle/>
              <a:p>
                <a:endParaRPr lang="en-US"/>
              </a:p>
            </p:txBody>
          </p:sp>
          <p:sp>
            <p:nvSpPr>
              <p:cNvPr id="23" name="Freeform 28"/>
              <p:cNvSpPr>
                <a:spLocks/>
              </p:cNvSpPr>
              <p:nvPr/>
            </p:nvSpPr>
            <p:spPr bwMode="auto">
              <a:xfrm>
                <a:off x="1992" y="1480"/>
                <a:ext cx="232" cy="168"/>
              </a:xfrm>
              <a:custGeom>
                <a:avLst/>
                <a:gdLst/>
                <a:ahLst/>
                <a:cxnLst>
                  <a:cxn ang="0">
                    <a:pos x="8" y="72"/>
                  </a:cxn>
                  <a:cxn ang="0">
                    <a:pos x="112" y="56"/>
                  </a:cxn>
                  <a:cxn ang="0">
                    <a:pos x="152" y="0"/>
                  </a:cxn>
                  <a:cxn ang="0">
                    <a:pos x="216" y="56"/>
                  </a:cxn>
                  <a:cxn ang="0">
                    <a:pos x="176" y="168"/>
                  </a:cxn>
                  <a:cxn ang="0">
                    <a:pos x="64" y="160"/>
                  </a:cxn>
                  <a:cxn ang="0">
                    <a:pos x="24" y="152"/>
                  </a:cxn>
                  <a:cxn ang="0">
                    <a:pos x="0" y="144"/>
                  </a:cxn>
                </a:cxnLst>
                <a:rect l="0" t="0" r="r" b="b"/>
                <a:pathLst>
                  <a:path w="232" h="168">
                    <a:moveTo>
                      <a:pt x="8" y="72"/>
                    </a:moveTo>
                    <a:cubicBezTo>
                      <a:pt x="47" y="98"/>
                      <a:pt x="76" y="80"/>
                      <a:pt x="112" y="56"/>
                    </a:cubicBezTo>
                    <a:cubicBezTo>
                      <a:pt x="131" y="0"/>
                      <a:pt x="112" y="13"/>
                      <a:pt x="152" y="0"/>
                    </a:cubicBezTo>
                    <a:cubicBezTo>
                      <a:pt x="178" y="17"/>
                      <a:pt x="190" y="39"/>
                      <a:pt x="216" y="56"/>
                    </a:cubicBezTo>
                    <a:cubicBezTo>
                      <a:pt x="232" y="103"/>
                      <a:pt x="225" y="152"/>
                      <a:pt x="176" y="168"/>
                    </a:cubicBezTo>
                    <a:cubicBezTo>
                      <a:pt x="139" y="165"/>
                      <a:pt x="101" y="164"/>
                      <a:pt x="64" y="160"/>
                    </a:cubicBezTo>
                    <a:cubicBezTo>
                      <a:pt x="50" y="159"/>
                      <a:pt x="37" y="155"/>
                      <a:pt x="24" y="152"/>
                    </a:cubicBezTo>
                    <a:cubicBezTo>
                      <a:pt x="16" y="150"/>
                      <a:pt x="0" y="144"/>
                      <a:pt x="0" y="144"/>
                    </a:cubicBezTo>
                  </a:path>
                </a:pathLst>
              </a:custGeom>
              <a:solidFill>
                <a:schemeClr val="bg1"/>
              </a:solidFill>
              <a:ln w="25400" cap="flat" cmpd="sng">
                <a:solidFill>
                  <a:schemeClr val="tx1"/>
                </a:solidFill>
                <a:prstDash val="solid"/>
                <a:round/>
                <a:headEnd type="none" w="med" len="med"/>
                <a:tailEnd type="none" w="med" len="med"/>
              </a:ln>
              <a:effectLst/>
            </p:spPr>
            <p:txBody>
              <a:bodyPr/>
              <a:lstStyle/>
              <a:p>
                <a:endParaRPr lang="en-US"/>
              </a:p>
            </p:txBody>
          </p:sp>
          <p:sp>
            <p:nvSpPr>
              <p:cNvPr id="24" name="Freeform 29"/>
              <p:cNvSpPr>
                <a:spLocks/>
              </p:cNvSpPr>
              <p:nvPr/>
            </p:nvSpPr>
            <p:spPr bwMode="auto">
              <a:xfrm>
                <a:off x="2136" y="1128"/>
                <a:ext cx="255" cy="259"/>
              </a:xfrm>
              <a:custGeom>
                <a:avLst/>
                <a:gdLst/>
                <a:ahLst/>
                <a:cxnLst>
                  <a:cxn ang="0">
                    <a:pos x="0" y="24"/>
                  </a:cxn>
                  <a:cxn ang="0">
                    <a:pos x="56" y="48"/>
                  </a:cxn>
                  <a:cxn ang="0">
                    <a:pos x="72" y="96"/>
                  </a:cxn>
                  <a:cxn ang="0">
                    <a:pos x="80" y="192"/>
                  </a:cxn>
                  <a:cxn ang="0">
                    <a:pos x="152" y="224"/>
                  </a:cxn>
                  <a:cxn ang="0">
                    <a:pos x="224" y="248"/>
                  </a:cxn>
                  <a:cxn ang="0">
                    <a:pos x="248" y="200"/>
                  </a:cxn>
                  <a:cxn ang="0">
                    <a:pos x="168" y="176"/>
                  </a:cxn>
                  <a:cxn ang="0">
                    <a:pos x="104" y="16"/>
                  </a:cxn>
                  <a:cxn ang="0">
                    <a:pos x="56" y="0"/>
                  </a:cxn>
                </a:cxnLst>
                <a:rect l="0" t="0" r="r" b="b"/>
                <a:pathLst>
                  <a:path w="255" h="259">
                    <a:moveTo>
                      <a:pt x="0" y="24"/>
                    </a:moveTo>
                    <a:cubicBezTo>
                      <a:pt x="15" y="28"/>
                      <a:pt x="46" y="32"/>
                      <a:pt x="56" y="48"/>
                    </a:cubicBezTo>
                    <a:cubicBezTo>
                      <a:pt x="65" y="62"/>
                      <a:pt x="72" y="96"/>
                      <a:pt x="72" y="96"/>
                    </a:cubicBezTo>
                    <a:cubicBezTo>
                      <a:pt x="75" y="128"/>
                      <a:pt x="71" y="161"/>
                      <a:pt x="80" y="192"/>
                    </a:cubicBezTo>
                    <a:cubicBezTo>
                      <a:pt x="87" y="217"/>
                      <a:pt x="152" y="224"/>
                      <a:pt x="152" y="224"/>
                    </a:cubicBezTo>
                    <a:cubicBezTo>
                      <a:pt x="175" y="259"/>
                      <a:pt x="184" y="258"/>
                      <a:pt x="224" y="248"/>
                    </a:cubicBezTo>
                    <a:cubicBezTo>
                      <a:pt x="225" y="247"/>
                      <a:pt x="255" y="207"/>
                      <a:pt x="248" y="200"/>
                    </a:cubicBezTo>
                    <a:cubicBezTo>
                      <a:pt x="242" y="194"/>
                      <a:pt x="183" y="180"/>
                      <a:pt x="168" y="176"/>
                    </a:cubicBezTo>
                    <a:cubicBezTo>
                      <a:pt x="125" y="133"/>
                      <a:pt x="123" y="72"/>
                      <a:pt x="104" y="16"/>
                    </a:cubicBezTo>
                    <a:cubicBezTo>
                      <a:pt x="99" y="0"/>
                      <a:pt x="56" y="0"/>
                      <a:pt x="56" y="0"/>
                    </a:cubicBezTo>
                  </a:path>
                </a:pathLst>
              </a:custGeom>
              <a:solidFill>
                <a:schemeClr val="bg1"/>
              </a:solidFill>
              <a:ln w="25400" cap="flat" cmpd="sng">
                <a:solidFill>
                  <a:schemeClr val="tx1"/>
                </a:solidFill>
                <a:prstDash val="solid"/>
                <a:round/>
                <a:headEnd type="none" w="med" len="med"/>
                <a:tailEnd type="none" w="med" len="med"/>
              </a:ln>
              <a:effectLst/>
            </p:spPr>
            <p:txBody>
              <a:bodyPr/>
              <a:lstStyle/>
              <a:p>
                <a:endParaRPr lang="en-US"/>
              </a:p>
            </p:txBody>
          </p:sp>
        </p:grpSp>
        <p:sp>
          <p:nvSpPr>
            <p:cNvPr id="11" name="Line 30"/>
            <p:cNvSpPr>
              <a:spLocks noChangeShapeType="1"/>
            </p:cNvSpPr>
            <p:nvPr/>
          </p:nvSpPr>
          <p:spPr bwMode="auto">
            <a:xfrm flipV="1">
              <a:off x="6660188" y="3190875"/>
              <a:ext cx="388312" cy="354758"/>
            </a:xfrm>
            <a:prstGeom prst="line">
              <a:avLst/>
            </a:prstGeom>
            <a:noFill/>
            <a:ln w="28575">
              <a:solidFill>
                <a:srgbClr val="FF0000"/>
              </a:solidFill>
              <a:round/>
              <a:headEnd/>
              <a:tailEnd type="triangle" w="med" len="med"/>
            </a:ln>
            <a:effectLst/>
          </p:spPr>
          <p:txBody>
            <a:bodyPr/>
            <a:lstStyle/>
            <a:p>
              <a:endParaRPr lang="en-US" sz="1800"/>
            </a:p>
          </p:txBody>
        </p:sp>
        <p:sp>
          <p:nvSpPr>
            <p:cNvPr id="33" name="TextBox 32"/>
            <p:cNvSpPr txBox="1"/>
            <p:nvPr/>
          </p:nvSpPr>
          <p:spPr>
            <a:xfrm>
              <a:off x="5725005" y="3474069"/>
              <a:ext cx="1278082" cy="646331"/>
            </a:xfrm>
            <a:prstGeom prst="rect">
              <a:avLst/>
            </a:prstGeom>
            <a:noFill/>
          </p:spPr>
          <p:txBody>
            <a:bodyPr wrap="square" rtlCol="0">
              <a:spAutoFit/>
            </a:bodyPr>
            <a:lstStyle/>
            <a:p>
              <a:r>
                <a:rPr lang="en-US" sz="1800" dirty="0" smtClean="0"/>
                <a:t>Bonded phase</a:t>
              </a:r>
              <a:endParaRPr lang="en-US" sz="1800" dirty="0"/>
            </a:p>
          </p:txBody>
        </p:sp>
        <p:sp>
          <p:nvSpPr>
            <p:cNvPr id="15" name="Freeform 20"/>
            <p:cNvSpPr>
              <a:spLocks/>
            </p:cNvSpPr>
            <p:nvPr/>
          </p:nvSpPr>
          <p:spPr bwMode="auto">
            <a:xfrm rot="1300885">
              <a:off x="6181112" y="2997556"/>
              <a:ext cx="1363134" cy="127296"/>
            </a:xfrm>
            <a:custGeom>
              <a:avLst/>
              <a:gdLst/>
              <a:ahLst/>
              <a:cxnLst>
                <a:cxn ang="0">
                  <a:pos x="0" y="144"/>
                </a:cxn>
                <a:cxn ang="0">
                  <a:pos x="80" y="0"/>
                </a:cxn>
                <a:cxn ang="0">
                  <a:pos x="192" y="136"/>
                </a:cxn>
                <a:cxn ang="0">
                  <a:pos x="280" y="16"/>
                </a:cxn>
                <a:cxn ang="0">
                  <a:pos x="392" y="136"/>
                </a:cxn>
                <a:cxn ang="0">
                  <a:pos x="488" y="32"/>
                </a:cxn>
                <a:cxn ang="0">
                  <a:pos x="584" y="152"/>
                </a:cxn>
                <a:cxn ang="0">
                  <a:pos x="696" y="16"/>
                </a:cxn>
                <a:cxn ang="0">
                  <a:pos x="808" y="168"/>
                </a:cxn>
                <a:cxn ang="0">
                  <a:pos x="880" y="24"/>
                </a:cxn>
                <a:cxn ang="0">
                  <a:pos x="960" y="168"/>
                </a:cxn>
                <a:cxn ang="0">
                  <a:pos x="1040" y="32"/>
                </a:cxn>
              </a:cxnLst>
              <a:rect l="0" t="0" r="r" b="b"/>
              <a:pathLst>
                <a:path w="1040" h="168">
                  <a:moveTo>
                    <a:pt x="0" y="144"/>
                  </a:moveTo>
                  <a:lnTo>
                    <a:pt x="80" y="0"/>
                  </a:lnTo>
                  <a:lnTo>
                    <a:pt x="192" y="136"/>
                  </a:lnTo>
                  <a:lnTo>
                    <a:pt x="280" y="16"/>
                  </a:lnTo>
                  <a:lnTo>
                    <a:pt x="392" y="136"/>
                  </a:lnTo>
                  <a:lnTo>
                    <a:pt x="488" y="32"/>
                  </a:lnTo>
                  <a:lnTo>
                    <a:pt x="584" y="152"/>
                  </a:lnTo>
                  <a:lnTo>
                    <a:pt x="696" y="16"/>
                  </a:lnTo>
                  <a:lnTo>
                    <a:pt x="808" y="168"/>
                  </a:lnTo>
                  <a:lnTo>
                    <a:pt x="880" y="24"/>
                  </a:lnTo>
                  <a:lnTo>
                    <a:pt x="960" y="168"/>
                  </a:lnTo>
                  <a:lnTo>
                    <a:pt x="1040" y="32"/>
                  </a:lnTo>
                </a:path>
              </a:pathLst>
            </a:custGeom>
            <a:noFill/>
            <a:ln w="25400" cap="flat" cmpd="sng">
              <a:solidFill>
                <a:schemeClr val="tx1"/>
              </a:solidFill>
              <a:prstDash val="solid"/>
              <a:round/>
              <a:headEnd type="none" w="med" len="med"/>
              <a:tailEnd type="none" w="med" len="med"/>
            </a:ln>
            <a:effectLst/>
          </p:spPr>
          <p:txBody>
            <a:bodyPr/>
            <a:lstStyle/>
            <a:p>
              <a:endParaRPr lang="en-US"/>
            </a:p>
          </p:txBody>
        </p:sp>
        <p:sp>
          <p:nvSpPr>
            <p:cNvPr id="13" name="Freeform 18"/>
            <p:cNvSpPr>
              <a:spLocks/>
            </p:cNvSpPr>
            <p:nvPr/>
          </p:nvSpPr>
          <p:spPr bwMode="auto">
            <a:xfrm>
              <a:off x="6448393" y="1962150"/>
              <a:ext cx="1361618" cy="94761"/>
            </a:xfrm>
            <a:custGeom>
              <a:avLst/>
              <a:gdLst/>
              <a:ahLst/>
              <a:cxnLst>
                <a:cxn ang="0">
                  <a:pos x="0" y="144"/>
                </a:cxn>
                <a:cxn ang="0">
                  <a:pos x="80" y="0"/>
                </a:cxn>
                <a:cxn ang="0">
                  <a:pos x="192" y="136"/>
                </a:cxn>
                <a:cxn ang="0">
                  <a:pos x="280" y="16"/>
                </a:cxn>
                <a:cxn ang="0">
                  <a:pos x="392" y="136"/>
                </a:cxn>
                <a:cxn ang="0">
                  <a:pos x="488" y="32"/>
                </a:cxn>
                <a:cxn ang="0">
                  <a:pos x="584" y="152"/>
                </a:cxn>
                <a:cxn ang="0">
                  <a:pos x="696" y="16"/>
                </a:cxn>
                <a:cxn ang="0">
                  <a:pos x="808" y="168"/>
                </a:cxn>
                <a:cxn ang="0">
                  <a:pos x="880" y="24"/>
                </a:cxn>
                <a:cxn ang="0">
                  <a:pos x="960" y="168"/>
                </a:cxn>
                <a:cxn ang="0">
                  <a:pos x="1040" y="32"/>
                </a:cxn>
              </a:cxnLst>
              <a:rect l="0" t="0" r="r" b="b"/>
              <a:pathLst>
                <a:path w="1040" h="168">
                  <a:moveTo>
                    <a:pt x="0" y="144"/>
                  </a:moveTo>
                  <a:lnTo>
                    <a:pt x="80" y="0"/>
                  </a:lnTo>
                  <a:lnTo>
                    <a:pt x="192" y="136"/>
                  </a:lnTo>
                  <a:lnTo>
                    <a:pt x="280" y="16"/>
                  </a:lnTo>
                  <a:lnTo>
                    <a:pt x="392" y="136"/>
                  </a:lnTo>
                  <a:lnTo>
                    <a:pt x="488" y="32"/>
                  </a:lnTo>
                  <a:lnTo>
                    <a:pt x="584" y="152"/>
                  </a:lnTo>
                  <a:lnTo>
                    <a:pt x="696" y="16"/>
                  </a:lnTo>
                  <a:lnTo>
                    <a:pt x="808" y="168"/>
                  </a:lnTo>
                  <a:lnTo>
                    <a:pt x="880" y="24"/>
                  </a:lnTo>
                  <a:lnTo>
                    <a:pt x="960" y="168"/>
                  </a:lnTo>
                  <a:lnTo>
                    <a:pt x="1040" y="32"/>
                  </a:lnTo>
                </a:path>
              </a:pathLst>
            </a:custGeom>
            <a:noFill/>
            <a:ln w="25400" cap="flat" cmpd="sng">
              <a:solidFill>
                <a:schemeClr val="tx1"/>
              </a:solidFill>
              <a:prstDash val="solid"/>
              <a:round/>
              <a:headEnd type="none" w="med" len="med"/>
              <a:tailEnd type="none" w="med" len="med"/>
            </a:ln>
            <a:effectLst/>
          </p:spPr>
          <p:txBody>
            <a:bodyPr/>
            <a:lstStyle/>
            <a:p>
              <a:endParaRPr lang="en-US"/>
            </a:p>
          </p:txBody>
        </p:sp>
      </p:grpSp>
    </p:spTree>
  </p:cSld>
  <p:clrMapOvr>
    <a:masterClrMapping/>
  </p:clrMapOvr>
  <p:transition/>
  <p:timing>
    <p:tnLst>
      <p:par>
        <p:cTn id="1" dur="indefinite" restart="never" nodeType="tmRoot"/>
      </p:par>
    </p:tn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p:cNvSpPr>
            <a:spLocks noGrp="1"/>
          </p:cNvSpPr>
          <p:nvPr>
            <p:ph sz="half" idx="1"/>
          </p:nvPr>
        </p:nvSpPr>
        <p:spPr/>
        <p:txBody>
          <a:bodyPr/>
          <a:lstStyle/>
          <a:p>
            <a:pPr>
              <a:lnSpc>
                <a:spcPct val="90000"/>
              </a:lnSpc>
            </a:pPr>
            <a:r>
              <a:rPr lang="en-US" b="1" dirty="0" smtClean="0">
                <a:solidFill>
                  <a:srgbClr val="0000FF"/>
                </a:solidFill>
              </a:rPr>
              <a:t>Silica</a:t>
            </a:r>
          </a:p>
          <a:p>
            <a:pPr lvl="1">
              <a:lnSpc>
                <a:spcPct val="90000"/>
              </a:lnSpc>
            </a:pPr>
            <a:r>
              <a:rPr lang="en-US" sz="1800" dirty="0" smtClean="0"/>
              <a:t>Silicone Dioxide</a:t>
            </a:r>
          </a:p>
          <a:p>
            <a:pPr lvl="1">
              <a:lnSpc>
                <a:spcPct val="90000"/>
              </a:lnSpc>
            </a:pPr>
            <a:r>
              <a:rPr lang="en-US" sz="1800" dirty="0" smtClean="0"/>
              <a:t>pH 2 – 8 </a:t>
            </a:r>
          </a:p>
          <a:p>
            <a:pPr>
              <a:lnSpc>
                <a:spcPct val="90000"/>
              </a:lnSpc>
            </a:pPr>
            <a:r>
              <a:rPr lang="en-US" dirty="0" smtClean="0"/>
              <a:t>Alumina</a:t>
            </a:r>
          </a:p>
          <a:p>
            <a:pPr lvl="1">
              <a:lnSpc>
                <a:spcPct val="90000"/>
              </a:lnSpc>
            </a:pPr>
            <a:r>
              <a:rPr lang="en-US" sz="1800" dirty="0" smtClean="0"/>
              <a:t>Aluminum Oxide</a:t>
            </a:r>
          </a:p>
          <a:p>
            <a:pPr lvl="1">
              <a:lnSpc>
                <a:spcPct val="90000"/>
              </a:lnSpc>
            </a:pPr>
            <a:r>
              <a:rPr lang="en-US" sz="1800" dirty="0" smtClean="0"/>
              <a:t>pH 1 – 14 </a:t>
            </a:r>
          </a:p>
          <a:p>
            <a:pPr>
              <a:lnSpc>
                <a:spcPct val="90000"/>
              </a:lnSpc>
            </a:pPr>
            <a:r>
              <a:rPr lang="en-US" dirty="0" err="1" smtClean="0"/>
              <a:t>Zirconia</a:t>
            </a:r>
            <a:endParaRPr lang="en-US" dirty="0" smtClean="0"/>
          </a:p>
          <a:p>
            <a:pPr lvl="1">
              <a:lnSpc>
                <a:spcPct val="90000"/>
              </a:lnSpc>
            </a:pPr>
            <a:r>
              <a:rPr lang="en-US" sz="1800" dirty="0" err="1" smtClean="0"/>
              <a:t>Zirconia</a:t>
            </a:r>
            <a:r>
              <a:rPr lang="en-US" sz="1800" dirty="0" smtClean="0"/>
              <a:t> Oxide</a:t>
            </a:r>
          </a:p>
          <a:p>
            <a:pPr lvl="1">
              <a:lnSpc>
                <a:spcPct val="90000"/>
              </a:lnSpc>
            </a:pPr>
            <a:r>
              <a:rPr lang="en-US" sz="1800" dirty="0" smtClean="0"/>
              <a:t>pH 1 – 13 </a:t>
            </a:r>
          </a:p>
          <a:p>
            <a:pPr>
              <a:lnSpc>
                <a:spcPct val="90000"/>
              </a:lnSpc>
            </a:pPr>
            <a:r>
              <a:rPr lang="en-US" dirty="0" smtClean="0"/>
              <a:t>Polymeric</a:t>
            </a:r>
          </a:p>
          <a:p>
            <a:pPr lvl="1">
              <a:lnSpc>
                <a:spcPct val="90000"/>
              </a:lnSpc>
            </a:pPr>
            <a:r>
              <a:rPr lang="en-US" sz="1800" dirty="0" smtClean="0"/>
              <a:t>Polystyrene </a:t>
            </a:r>
            <a:r>
              <a:rPr lang="en-US" sz="1800" dirty="0" err="1" smtClean="0"/>
              <a:t>divinyl</a:t>
            </a:r>
            <a:r>
              <a:rPr lang="en-US" sz="1800" dirty="0" smtClean="0"/>
              <a:t> benzene</a:t>
            </a:r>
          </a:p>
          <a:p>
            <a:pPr lvl="1">
              <a:lnSpc>
                <a:spcPct val="90000"/>
              </a:lnSpc>
            </a:pPr>
            <a:r>
              <a:rPr lang="en-US" sz="1800" dirty="0" smtClean="0"/>
              <a:t>pH 1 – 14</a:t>
            </a:r>
          </a:p>
          <a:p>
            <a:pPr>
              <a:lnSpc>
                <a:spcPct val="90000"/>
              </a:lnSpc>
            </a:pPr>
            <a:r>
              <a:rPr lang="en-US" dirty="0" smtClean="0"/>
              <a:t>Monolithic</a:t>
            </a:r>
          </a:p>
          <a:p>
            <a:pPr lvl="1">
              <a:lnSpc>
                <a:spcPct val="90000"/>
              </a:lnSpc>
            </a:pPr>
            <a:r>
              <a:rPr lang="en-US" sz="1800" dirty="0" smtClean="0"/>
              <a:t>Silica</a:t>
            </a:r>
          </a:p>
          <a:p>
            <a:pPr lvl="1">
              <a:lnSpc>
                <a:spcPct val="90000"/>
              </a:lnSpc>
            </a:pPr>
            <a:r>
              <a:rPr lang="en-US" sz="1800" dirty="0" smtClean="0"/>
              <a:t>pH 2 – 7.5</a:t>
            </a:r>
            <a:endParaRPr lang="en-US" dirty="0"/>
          </a:p>
        </p:txBody>
      </p:sp>
      <p:sp>
        <p:nvSpPr>
          <p:cNvPr id="3" name="Content Placeholder 2"/>
          <p:cNvSpPr>
            <a:spLocks noGrp="1"/>
          </p:cNvSpPr>
          <p:nvPr>
            <p:ph sz="half" idx="2"/>
          </p:nvPr>
        </p:nvSpPr>
        <p:spPr/>
        <p:txBody>
          <a:bodyPr/>
          <a:lstStyle/>
          <a:p>
            <a:r>
              <a:rPr lang="en-US" b="1" dirty="0" smtClean="0">
                <a:solidFill>
                  <a:srgbClr val="0000FF"/>
                </a:solidFill>
              </a:rPr>
              <a:t>Hybrid</a:t>
            </a:r>
            <a:r>
              <a:rPr lang="en-US" dirty="0" smtClean="0"/>
              <a:t>:  Silica and Polymer</a:t>
            </a:r>
          </a:p>
          <a:p>
            <a:pPr lvl="1"/>
            <a:r>
              <a:rPr lang="en-US" sz="1800" dirty="0" smtClean="0"/>
              <a:t>pH 2 – 12</a:t>
            </a:r>
          </a:p>
          <a:p>
            <a:pPr lvl="2"/>
            <a:r>
              <a:rPr lang="en-US" dirty="0" smtClean="0"/>
              <a:t>Waters ACQUITY BEH</a:t>
            </a:r>
          </a:p>
          <a:p>
            <a:pPr lvl="2"/>
            <a:r>
              <a:rPr lang="en-US" dirty="0" err="1" smtClean="0"/>
              <a:t>XBridge</a:t>
            </a:r>
            <a:r>
              <a:rPr lang="en-US" dirty="0" smtClean="0"/>
              <a:t> </a:t>
            </a:r>
          </a:p>
          <a:p>
            <a:r>
              <a:rPr lang="en-US" dirty="0" smtClean="0"/>
              <a:t>Non–porous resins </a:t>
            </a:r>
          </a:p>
          <a:p>
            <a:pPr lvl="1"/>
            <a:r>
              <a:rPr lang="en-US" sz="1800" dirty="0" smtClean="0"/>
              <a:t>Bonded phase on silica </a:t>
            </a:r>
          </a:p>
          <a:p>
            <a:pPr lvl="2"/>
            <a:r>
              <a:rPr lang="en-US" sz="1800" dirty="0" err="1" smtClean="0"/>
              <a:t>Eichrom</a:t>
            </a:r>
            <a:r>
              <a:rPr lang="en-US" sz="1800" dirty="0" smtClean="0"/>
              <a:t> Technologies</a:t>
            </a:r>
          </a:p>
          <a:p>
            <a:pPr lvl="1"/>
            <a:r>
              <a:rPr lang="en-US" sz="1800" dirty="0" smtClean="0"/>
              <a:t>Bonded phase on polymer</a:t>
            </a:r>
          </a:p>
          <a:p>
            <a:pPr lvl="2"/>
            <a:r>
              <a:rPr lang="en-US" dirty="0" err="1" smtClean="0"/>
              <a:t>Sepax</a:t>
            </a:r>
            <a:r>
              <a:rPr lang="en-US" dirty="0" smtClean="0"/>
              <a:t> Technologies</a:t>
            </a:r>
          </a:p>
          <a:p>
            <a:pPr lvl="2"/>
            <a:r>
              <a:rPr lang="en-US" dirty="0" smtClean="0"/>
              <a:t>pH 2 – 12</a:t>
            </a:r>
          </a:p>
          <a:p>
            <a:r>
              <a:rPr lang="en-US" dirty="0" smtClean="0"/>
              <a:t> Others</a:t>
            </a:r>
          </a:p>
          <a:p>
            <a:pPr lvl="1"/>
            <a:r>
              <a:rPr lang="en-US" sz="1800" dirty="0" smtClean="0"/>
              <a:t>Graphitic Carbon</a:t>
            </a:r>
          </a:p>
          <a:p>
            <a:pPr lvl="1"/>
            <a:r>
              <a:rPr lang="en-US" sz="1800" dirty="0" err="1" smtClean="0"/>
              <a:t>Hydroxyapatite</a:t>
            </a:r>
            <a:endParaRPr lang="en-US" dirty="0"/>
          </a:p>
        </p:txBody>
      </p:sp>
      <p:sp>
        <p:nvSpPr>
          <p:cNvPr id="4" name="Title 3"/>
          <p:cNvSpPr>
            <a:spLocks noGrp="1"/>
          </p:cNvSpPr>
          <p:nvPr>
            <p:ph type="title"/>
          </p:nvPr>
        </p:nvSpPr>
        <p:spPr/>
        <p:txBody>
          <a:bodyPr/>
          <a:lstStyle/>
          <a:p>
            <a:r>
              <a:rPr lang="en-US" dirty="0" smtClean="0"/>
              <a:t>Packing Materials – Particles Materials</a:t>
            </a:r>
            <a:endParaRPr lang="en-US" dirty="0"/>
          </a:p>
        </p:txBody>
      </p:sp>
    </p:spTree>
  </p:cSld>
  <p:clrMapOvr>
    <a:masterClrMapping/>
  </p:clrMapOvr>
  <p:transition/>
  <p:timing>
    <p:tnLst>
      <p:par>
        <p:cTn id="1" dur="indefinite" restart="never" nodeType="tmRoot"/>
      </p:par>
    </p:tn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Silica Packing Material </a:t>
            </a:r>
            <a:endParaRPr lang="en-US" dirty="0"/>
          </a:p>
        </p:txBody>
      </p:sp>
      <p:sp>
        <p:nvSpPr>
          <p:cNvPr id="3" name="Content Placeholder 2"/>
          <p:cNvSpPr>
            <a:spLocks noGrp="1"/>
          </p:cNvSpPr>
          <p:nvPr>
            <p:ph idx="1"/>
          </p:nvPr>
        </p:nvSpPr>
        <p:spPr/>
        <p:txBody>
          <a:bodyPr/>
          <a:lstStyle/>
          <a:p>
            <a:r>
              <a:rPr lang="en-US" dirty="0" smtClean="0"/>
              <a:t>Chromatographic silica is the most widely used packing material for HPLC.</a:t>
            </a:r>
          </a:p>
          <a:p>
            <a:r>
              <a:rPr lang="en-US" dirty="0" smtClean="0">
                <a:solidFill>
                  <a:srgbClr val="0000FF"/>
                </a:solidFill>
              </a:rPr>
              <a:t>Advantages</a:t>
            </a:r>
          </a:p>
          <a:p>
            <a:pPr lvl="1"/>
            <a:r>
              <a:rPr lang="en-US" dirty="0" smtClean="0"/>
              <a:t>Strong</a:t>
            </a:r>
          </a:p>
          <a:p>
            <a:pPr lvl="1"/>
            <a:r>
              <a:rPr lang="en-US" dirty="0" smtClean="0"/>
              <a:t>Rigid</a:t>
            </a:r>
          </a:p>
          <a:p>
            <a:r>
              <a:rPr lang="en-US" dirty="0" smtClean="0">
                <a:solidFill>
                  <a:srgbClr val="0000FF"/>
                </a:solidFill>
              </a:rPr>
              <a:t>Disadvantages</a:t>
            </a:r>
          </a:p>
          <a:p>
            <a:pPr lvl="1"/>
            <a:r>
              <a:rPr lang="en-US" dirty="0" smtClean="0"/>
              <a:t>Dissolves at basic pH (stable from pH 2-8)</a:t>
            </a:r>
          </a:p>
          <a:p>
            <a:pPr lvl="1"/>
            <a:r>
              <a:rPr lang="en-US" dirty="0" smtClean="0"/>
              <a:t>Silanol activity results in peak tailing in many basic analytes. </a:t>
            </a:r>
          </a:p>
          <a:p>
            <a:r>
              <a:rPr lang="en-US" dirty="0" smtClean="0"/>
              <a:t>Silica is used for many of these types of columns.</a:t>
            </a:r>
          </a:p>
          <a:p>
            <a:pPr lvl="1"/>
            <a:r>
              <a:rPr lang="en-US" dirty="0" smtClean="0"/>
              <a:t>Normal phase</a:t>
            </a:r>
          </a:p>
          <a:p>
            <a:pPr lvl="1"/>
            <a:r>
              <a:rPr lang="en-US" dirty="0" smtClean="0"/>
              <a:t>Reversed phase</a:t>
            </a:r>
          </a:p>
          <a:p>
            <a:pPr>
              <a:buNone/>
            </a:pPr>
            <a:endParaRPr lang="en-US" dirty="0"/>
          </a:p>
        </p:txBody>
      </p:sp>
    </p:spTree>
  </p:cSld>
  <p:clrMapOvr>
    <a:masterClrMapping/>
  </p:clrMapOvr>
  <p:transition/>
  <p:timing>
    <p:tnLst>
      <p:par>
        <p:cTn id="1" dur="indefinite" restart="never" nodeType="tmRoot"/>
      </p:par>
    </p:tn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Polymeric Packing Material </a:t>
            </a:r>
            <a:endParaRPr lang="en-US" dirty="0"/>
          </a:p>
        </p:txBody>
      </p:sp>
      <p:sp>
        <p:nvSpPr>
          <p:cNvPr id="3" name="Content Placeholder 2"/>
          <p:cNvSpPr>
            <a:spLocks noGrp="1"/>
          </p:cNvSpPr>
          <p:nvPr>
            <p:ph idx="1"/>
          </p:nvPr>
        </p:nvSpPr>
        <p:spPr/>
        <p:txBody>
          <a:bodyPr/>
          <a:lstStyle/>
          <a:p>
            <a:r>
              <a:rPr lang="en-US" dirty="0" smtClean="0">
                <a:solidFill>
                  <a:srgbClr val="0000FF"/>
                </a:solidFill>
              </a:rPr>
              <a:t>Advantages</a:t>
            </a:r>
          </a:p>
          <a:p>
            <a:pPr lvl="1"/>
            <a:r>
              <a:rPr lang="en-US" dirty="0" smtClean="0"/>
              <a:t>pH stable in acids and bases</a:t>
            </a:r>
          </a:p>
          <a:p>
            <a:pPr lvl="1"/>
            <a:r>
              <a:rPr lang="en-US" dirty="0" smtClean="0"/>
              <a:t>Synthesized with controlled pore size</a:t>
            </a:r>
          </a:p>
          <a:p>
            <a:r>
              <a:rPr lang="en-US" dirty="0" smtClean="0">
                <a:solidFill>
                  <a:srgbClr val="0000FF"/>
                </a:solidFill>
              </a:rPr>
              <a:t>Disadvantages</a:t>
            </a:r>
          </a:p>
          <a:p>
            <a:pPr lvl="1"/>
            <a:r>
              <a:rPr lang="en-US" dirty="0" smtClean="0"/>
              <a:t>Not very rigid</a:t>
            </a:r>
          </a:p>
          <a:p>
            <a:pPr lvl="1"/>
            <a:r>
              <a:rPr lang="en-US" dirty="0" smtClean="0"/>
              <a:t>Collapses under excessive pressure</a:t>
            </a:r>
          </a:p>
          <a:p>
            <a:r>
              <a:rPr lang="en-US" dirty="0" smtClean="0"/>
              <a:t>Polymeric packing material is used for</a:t>
            </a:r>
          </a:p>
          <a:p>
            <a:pPr lvl="1"/>
            <a:r>
              <a:rPr lang="en-US" dirty="0" smtClean="0"/>
              <a:t>Gel permeation and size exclusion columns</a:t>
            </a:r>
          </a:p>
          <a:p>
            <a:endParaRPr lang="en-US" dirty="0"/>
          </a:p>
        </p:txBody>
      </p:sp>
    </p:spTree>
  </p:cSld>
  <p:clrMapOvr>
    <a:masterClrMapping/>
  </p:clrMapOvr>
  <p:transition/>
  <p:timing>
    <p:tnLst>
      <p:par>
        <p:cTn id="1" dur="indefinite" restart="never" nodeType="tmRoot"/>
      </p:par>
    </p:tnLst>
  </p:timing>
</p:sld>
</file>

<file path=ppt/slides/slide46.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619522" name="Rectangle 2"/>
          <p:cNvSpPr>
            <a:spLocks noGrp="1" noChangeArrowheads="1"/>
          </p:cNvSpPr>
          <p:nvPr>
            <p:ph type="title"/>
          </p:nvPr>
        </p:nvSpPr>
        <p:spPr>
          <a:xfrm>
            <a:off x="141766" y="-27857"/>
            <a:ext cx="8565815" cy="749327"/>
          </a:xfrm>
        </p:spPr>
        <p:txBody>
          <a:bodyPr/>
          <a:lstStyle/>
          <a:p>
            <a:r>
              <a:rPr lang="en-US" sz="2400" b="1" dirty="0"/>
              <a:t/>
            </a:r>
            <a:br>
              <a:rPr lang="en-US" sz="2400" b="1" dirty="0"/>
            </a:br>
            <a:r>
              <a:rPr lang="en-US" sz="2400" b="1" dirty="0"/>
              <a:t>Bridged Ethane-Silicon Hybrid Particles</a:t>
            </a:r>
          </a:p>
        </p:txBody>
      </p:sp>
      <p:grpSp>
        <p:nvGrpSpPr>
          <p:cNvPr id="2" name="Group 39"/>
          <p:cNvGrpSpPr/>
          <p:nvPr/>
        </p:nvGrpSpPr>
        <p:grpSpPr>
          <a:xfrm>
            <a:off x="660184" y="721471"/>
            <a:ext cx="7886699" cy="5053442"/>
            <a:chOff x="259772" y="1039088"/>
            <a:chExt cx="8534400" cy="5562600"/>
          </a:xfrm>
        </p:grpSpPr>
        <p:pic>
          <p:nvPicPr>
            <p:cNvPr id="619524" name="Picture 4" descr="Bridged-Hybrid-Particle-2"/>
            <p:cNvPicPr>
              <a:picLocks noChangeAspect="1" noChangeArrowheads="1"/>
            </p:cNvPicPr>
            <p:nvPr/>
          </p:nvPicPr>
          <p:blipFill>
            <a:blip r:embed="rId3" cstate="print"/>
            <a:srcRect/>
            <a:stretch>
              <a:fillRect/>
            </a:stretch>
          </p:blipFill>
          <p:spPr bwMode="auto">
            <a:xfrm>
              <a:off x="259772" y="1039088"/>
              <a:ext cx="8534400" cy="5562600"/>
            </a:xfrm>
            <a:prstGeom prst="rect">
              <a:avLst/>
            </a:prstGeom>
            <a:noFill/>
          </p:spPr>
        </p:pic>
        <p:grpSp>
          <p:nvGrpSpPr>
            <p:cNvPr id="3" name="Group 5"/>
            <p:cNvGrpSpPr>
              <a:grpSpLocks/>
            </p:cNvGrpSpPr>
            <p:nvPr/>
          </p:nvGrpSpPr>
          <p:grpSpPr bwMode="auto">
            <a:xfrm>
              <a:off x="990599" y="1828800"/>
              <a:ext cx="7359650" cy="3008313"/>
              <a:chOff x="624" y="1056"/>
              <a:chExt cx="4636" cy="1895"/>
            </a:xfrm>
          </p:grpSpPr>
          <p:sp>
            <p:nvSpPr>
              <p:cNvPr id="619526" name="Text Box 6"/>
              <p:cNvSpPr txBox="1">
                <a:spLocks noChangeArrowheads="1"/>
              </p:cNvSpPr>
              <p:nvPr/>
            </p:nvSpPr>
            <p:spPr bwMode="auto">
              <a:xfrm>
                <a:off x="2736" y="1296"/>
                <a:ext cx="222" cy="185"/>
              </a:xfrm>
              <a:prstGeom prst="rect">
                <a:avLst/>
              </a:prstGeom>
              <a:noFill/>
              <a:ln w="9525">
                <a:noFill/>
                <a:miter lim="800000"/>
                <a:headEnd/>
                <a:tailEnd/>
              </a:ln>
              <a:effectLst/>
            </p:spPr>
            <p:txBody>
              <a:bodyPr wrap="none">
                <a:spAutoFit/>
              </a:bodyPr>
              <a:lstStyle/>
              <a:p>
                <a:pPr>
                  <a:lnSpc>
                    <a:spcPct val="95000"/>
                  </a:lnSpc>
                  <a:spcBef>
                    <a:spcPct val="50000"/>
                  </a:spcBef>
                  <a:buClr>
                    <a:schemeClr val="accent1"/>
                  </a:buClr>
                  <a:buFont typeface="Times" pitchFamily="18" charset="0"/>
                  <a:buNone/>
                </a:pPr>
                <a:r>
                  <a:rPr lang="en-US" sz="1400" b="1">
                    <a:cs typeface="Arial" charset="0"/>
                  </a:rPr>
                  <a:t>Si</a:t>
                </a:r>
              </a:p>
            </p:txBody>
          </p:sp>
          <p:sp>
            <p:nvSpPr>
              <p:cNvPr id="619527" name="Text Box 7"/>
              <p:cNvSpPr txBox="1">
                <a:spLocks noChangeArrowheads="1"/>
              </p:cNvSpPr>
              <p:nvPr/>
            </p:nvSpPr>
            <p:spPr bwMode="auto">
              <a:xfrm>
                <a:off x="2976" y="2448"/>
                <a:ext cx="222" cy="185"/>
              </a:xfrm>
              <a:prstGeom prst="rect">
                <a:avLst/>
              </a:prstGeom>
              <a:noFill/>
              <a:ln w="9525">
                <a:noFill/>
                <a:miter lim="800000"/>
                <a:headEnd/>
                <a:tailEnd/>
              </a:ln>
              <a:effectLst/>
            </p:spPr>
            <p:txBody>
              <a:bodyPr wrap="none">
                <a:spAutoFit/>
              </a:bodyPr>
              <a:lstStyle/>
              <a:p>
                <a:pPr>
                  <a:lnSpc>
                    <a:spcPct val="95000"/>
                  </a:lnSpc>
                  <a:spcBef>
                    <a:spcPct val="50000"/>
                  </a:spcBef>
                  <a:buClr>
                    <a:schemeClr val="accent1"/>
                  </a:buClr>
                  <a:buFont typeface="Times" pitchFamily="18" charset="0"/>
                  <a:buNone/>
                </a:pPr>
                <a:r>
                  <a:rPr lang="en-US" sz="1400" b="1">
                    <a:cs typeface="Arial" charset="0"/>
                  </a:rPr>
                  <a:t>Si</a:t>
                </a:r>
              </a:p>
            </p:txBody>
          </p:sp>
          <p:sp>
            <p:nvSpPr>
              <p:cNvPr id="619528" name="Text Box 8"/>
              <p:cNvSpPr txBox="1">
                <a:spLocks noChangeArrowheads="1"/>
              </p:cNvSpPr>
              <p:nvPr/>
            </p:nvSpPr>
            <p:spPr bwMode="auto">
              <a:xfrm>
                <a:off x="3936" y="1392"/>
                <a:ext cx="222" cy="185"/>
              </a:xfrm>
              <a:prstGeom prst="rect">
                <a:avLst/>
              </a:prstGeom>
              <a:noFill/>
              <a:ln w="9525">
                <a:noFill/>
                <a:miter lim="800000"/>
                <a:headEnd/>
                <a:tailEnd/>
              </a:ln>
              <a:effectLst/>
            </p:spPr>
            <p:txBody>
              <a:bodyPr wrap="none">
                <a:spAutoFit/>
              </a:bodyPr>
              <a:lstStyle/>
              <a:p>
                <a:pPr>
                  <a:lnSpc>
                    <a:spcPct val="95000"/>
                  </a:lnSpc>
                  <a:spcBef>
                    <a:spcPct val="50000"/>
                  </a:spcBef>
                  <a:buClr>
                    <a:schemeClr val="accent1"/>
                  </a:buClr>
                  <a:buFont typeface="Times" pitchFamily="18" charset="0"/>
                  <a:buNone/>
                </a:pPr>
                <a:r>
                  <a:rPr lang="en-US" sz="1400" b="1">
                    <a:cs typeface="Arial" charset="0"/>
                  </a:rPr>
                  <a:t>Si</a:t>
                </a:r>
              </a:p>
            </p:txBody>
          </p:sp>
          <p:sp>
            <p:nvSpPr>
              <p:cNvPr id="619529" name="Text Box 9"/>
              <p:cNvSpPr txBox="1">
                <a:spLocks noChangeArrowheads="1"/>
              </p:cNvSpPr>
              <p:nvPr/>
            </p:nvSpPr>
            <p:spPr bwMode="auto">
              <a:xfrm>
                <a:off x="3936" y="2352"/>
                <a:ext cx="222" cy="185"/>
              </a:xfrm>
              <a:prstGeom prst="rect">
                <a:avLst/>
              </a:prstGeom>
              <a:noFill/>
              <a:ln w="9525">
                <a:noFill/>
                <a:miter lim="800000"/>
                <a:headEnd/>
                <a:tailEnd/>
              </a:ln>
              <a:effectLst/>
            </p:spPr>
            <p:txBody>
              <a:bodyPr>
                <a:spAutoFit/>
              </a:bodyPr>
              <a:lstStyle/>
              <a:p>
                <a:pPr>
                  <a:lnSpc>
                    <a:spcPct val="95000"/>
                  </a:lnSpc>
                  <a:spcBef>
                    <a:spcPct val="50000"/>
                  </a:spcBef>
                  <a:buClr>
                    <a:schemeClr val="accent1"/>
                  </a:buClr>
                  <a:buFont typeface="Times" pitchFamily="18" charset="0"/>
                  <a:buNone/>
                </a:pPr>
                <a:r>
                  <a:rPr lang="en-US" sz="1400" b="1">
                    <a:cs typeface="Arial" charset="0"/>
                  </a:rPr>
                  <a:t>Si</a:t>
                </a:r>
              </a:p>
            </p:txBody>
          </p:sp>
          <p:sp>
            <p:nvSpPr>
              <p:cNvPr id="619530" name="Text Box 10"/>
              <p:cNvSpPr txBox="1">
                <a:spLocks noChangeArrowheads="1"/>
              </p:cNvSpPr>
              <p:nvPr/>
            </p:nvSpPr>
            <p:spPr bwMode="auto">
              <a:xfrm>
                <a:off x="3888" y="1776"/>
                <a:ext cx="222" cy="185"/>
              </a:xfrm>
              <a:prstGeom prst="rect">
                <a:avLst/>
              </a:prstGeom>
              <a:noFill/>
              <a:ln w="9525">
                <a:noFill/>
                <a:miter lim="800000"/>
                <a:headEnd/>
                <a:tailEnd/>
              </a:ln>
              <a:effectLst/>
            </p:spPr>
            <p:txBody>
              <a:bodyPr wrap="none">
                <a:spAutoFit/>
              </a:bodyPr>
              <a:lstStyle/>
              <a:p>
                <a:pPr>
                  <a:lnSpc>
                    <a:spcPct val="95000"/>
                  </a:lnSpc>
                  <a:spcBef>
                    <a:spcPct val="50000"/>
                  </a:spcBef>
                  <a:buClr>
                    <a:schemeClr val="accent1"/>
                  </a:buClr>
                  <a:buFont typeface="Times" pitchFamily="18" charset="0"/>
                  <a:buNone/>
                </a:pPr>
                <a:r>
                  <a:rPr lang="en-US" sz="1400" b="1">
                    <a:cs typeface="Arial" charset="0"/>
                  </a:rPr>
                  <a:t>Si</a:t>
                </a:r>
              </a:p>
            </p:txBody>
          </p:sp>
          <p:sp>
            <p:nvSpPr>
              <p:cNvPr id="619531" name="Text Box 11"/>
              <p:cNvSpPr txBox="1">
                <a:spLocks noChangeArrowheads="1"/>
              </p:cNvSpPr>
              <p:nvPr/>
            </p:nvSpPr>
            <p:spPr bwMode="auto">
              <a:xfrm>
                <a:off x="4032" y="1920"/>
                <a:ext cx="191" cy="167"/>
              </a:xfrm>
              <a:prstGeom prst="rect">
                <a:avLst/>
              </a:prstGeom>
              <a:noFill/>
              <a:ln w="9525">
                <a:noFill/>
                <a:miter lim="800000"/>
                <a:headEnd/>
                <a:tailEnd/>
              </a:ln>
              <a:effectLst/>
            </p:spPr>
            <p:txBody>
              <a:bodyPr wrap="none">
                <a:spAutoFit/>
              </a:bodyPr>
              <a:lstStyle/>
              <a:p>
                <a:pPr>
                  <a:lnSpc>
                    <a:spcPct val="95000"/>
                  </a:lnSpc>
                  <a:spcBef>
                    <a:spcPct val="50000"/>
                  </a:spcBef>
                  <a:buClr>
                    <a:schemeClr val="accent1"/>
                  </a:buClr>
                  <a:buFont typeface="Times" pitchFamily="18" charset="0"/>
                  <a:buNone/>
                </a:pPr>
                <a:r>
                  <a:rPr lang="en-US" sz="1200" b="1">
                    <a:cs typeface="Arial" charset="0"/>
                  </a:rPr>
                  <a:t>O</a:t>
                </a:r>
              </a:p>
            </p:txBody>
          </p:sp>
          <p:sp>
            <p:nvSpPr>
              <p:cNvPr id="619532" name="Text Box 12"/>
              <p:cNvSpPr txBox="1">
                <a:spLocks noChangeArrowheads="1"/>
              </p:cNvSpPr>
              <p:nvPr/>
            </p:nvSpPr>
            <p:spPr bwMode="auto">
              <a:xfrm>
                <a:off x="3744" y="2784"/>
                <a:ext cx="191" cy="167"/>
              </a:xfrm>
              <a:prstGeom prst="rect">
                <a:avLst/>
              </a:prstGeom>
              <a:noFill/>
              <a:ln w="9525">
                <a:noFill/>
                <a:miter lim="800000"/>
                <a:headEnd/>
                <a:tailEnd/>
              </a:ln>
              <a:effectLst/>
            </p:spPr>
            <p:txBody>
              <a:bodyPr wrap="none">
                <a:spAutoFit/>
              </a:bodyPr>
              <a:lstStyle/>
              <a:p>
                <a:pPr>
                  <a:lnSpc>
                    <a:spcPct val="95000"/>
                  </a:lnSpc>
                  <a:spcBef>
                    <a:spcPct val="50000"/>
                  </a:spcBef>
                  <a:buClr>
                    <a:schemeClr val="accent1"/>
                  </a:buClr>
                  <a:buFont typeface="Times" pitchFamily="18" charset="0"/>
                  <a:buNone/>
                </a:pPr>
                <a:r>
                  <a:rPr lang="en-US" sz="1200" b="1">
                    <a:cs typeface="Arial" charset="0"/>
                  </a:rPr>
                  <a:t>O</a:t>
                </a:r>
              </a:p>
            </p:txBody>
          </p:sp>
          <p:sp>
            <p:nvSpPr>
              <p:cNvPr id="619533" name="Text Box 13"/>
              <p:cNvSpPr txBox="1">
                <a:spLocks noChangeArrowheads="1"/>
              </p:cNvSpPr>
              <p:nvPr/>
            </p:nvSpPr>
            <p:spPr bwMode="auto">
              <a:xfrm>
                <a:off x="3360" y="1296"/>
                <a:ext cx="191" cy="167"/>
              </a:xfrm>
              <a:prstGeom prst="rect">
                <a:avLst/>
              </a:prstGeom>
              <a:noFill/>
              <a:ln w="9525">
                <a:noFill/>
                <a:miter lim="800000"/>
                <a:headEnd/>
                <a:tailEnd/>
              </a:ln>
              <a:effectLst/>
            </p:spPr>
            <p:txBody>
              <a:bodyPr wrap="none">
                <a:spAutoFit/>
              </a:bodyPr>
              <a:lstStyle/>
              <a:p>
                <a:pPr>
                  <a:lnSpc>
                    <a:spcPct val="95000"/>
                  </a:lnSpc>
                  <a:spcBef>
                    <a:spcPct val="50000"/>
                  </a:spcBef>
                  <a:buClr>
                    <a:schemeClr val="accent1"/>
                  </a:buClr>
                  <a:buFont typeface="Times" pitchFamily="18" charset="0"/>
                  <a:buNone/>
                </a:pPr>
                <a:r>
                  <a:rPr lang="en-US" sz="1200" b="1">
                    <a:cs typeface="Arial" charset="0"/>
                  </a:rPr>
                  <a:t>O</a:t>
                </a:r>
              </a:p>
            </p:txBody>
          </p:sp>
          <p:sp>
            <p:nvSpPr>
              <p:cNvPr id="619534" name="Text Box 14"/>
              <p:cNvSpPr txBox="1">
                <a:spLocks noChangeArrowheads="1"/>
              </p:cNvSpPr>
              <p:nvPr/>
            </p:nvSpPr>
            <p:spPr bwMode="auto">
              <a:xfrm>
                <a:off x="3696" y="2352"/>
                <a:ext cx="191" cy="167"/>
              </a:xfrm>
              <a:prstGeom prst="rect">
                <a:avLst/>
              </a:prstGeom>
              <a:noFill/>
              <a:ln w="9525">
                <a:noFill/>
                <a:miter lim="800000"/>
                <a:headEnd/>
                <a:tailEnd/>
              </a:ln>
              <a:effectLst/>
            </p:spPr>
            <p:txBody>
              <a:bodyPr wrap="none">
                <a:spAutoFit/>
              </a:bodyPr>
              <a:lstStyle/>
              <a:p>
                <a:pPr>
                  <a:lnSpc>
                    <a:spcPct val="95000"/>
                  </a:lnSpc>
                  <a:spcBef>
                    <a:spcPct val="50000"/>
                  </a:spcBef>
                  <a:buClr>
                    <a:schemeClr val="accent1"/>
                  </a:buClr>
                  <a:buFont typeface="Times" pitchFamily="18" charset="0"/>
                  <a:buNone/>
                </a:pPr>
                <a:r>
                  <a:rPr lang="en-US" sz="1200" b="1">
                    <a:cs typeface="Arial" charset="0"/>
                  </a:rPr>
                  <a:t>O</a:t>
                </a:r>
              </a:p>
            </p:txBody>
          </p:sp>
          <p:sp>
            <p:nvSpPr>
              <p:cNvPr id="619535" name="Text Box 15"/>
              <p:cNvSpPr txBox="1">
                <a:spLocks noChangeArrowheads="1"/>
              </p:cNvSpPr>
              <p:nvPr/>
            </p:nvSpPr>
            <p:spPr bwMode="auto">
              <a:xfrm>
                <a:off x="2832" y="1945"/>
                <a:ext cx="191" cy="167"/>
              </a:xfrm>
              <a:prstGeom prst="rect">
                <a:avLst/>
              </a:prstGeom>
              <a:noFill/>
              <a:ln w="9525">
                <a:noFill/>
                <a:miter lim="800000"/>
                <a:headEnd/>
                <a:tailEnd/>
              </a:ln>
              <a:effectLst/>
            </p:spPr>
            <p:txBody>
              <a:bodyPr wrap="none">
                <a:spAutoFit/>
              </a:bodyPr>
              <a:lstStyle/>
              <a:p>
                <a:pPr>
                  <a:lnSpc>
                    <a:spcPct val="95000"/>
                  </a:lnSpc>
                  <a:spcBef>
                    <a:spcPct val="50000"/>
                  </a:spcBef>
                  <a:buClr>
                    <a:schemeClr val="accent1"/>
                  </a:buClr>
                  <a:buFont typeface="Times" pitchFamily="18" charset="0"/>
                  <a:buNone/>
                </a:pPr>
                <a:r>
                  <a:rPr lang="en-US" sz="1200" b="1">
                    <a:cs typeface="Arial" charset="0"/>
                  </a:rPr>
                  <a:t>O</a:t>
                </a:r>
              </a:p>
            </p:txBody>
          </p:sp>
          <p:sp>
            <p:nvSpPr>
              <p:cNvPr id="619536" name="Rectangle 16"/>
              <p:cNvSpPr>
                <a:spLocks noChangeArrowheads="1"/>
              </p:cNvSpPr>
              <p:nvPr/>
            </p:nvSpPr>
            <p:spPr bwMode="auto">
              <a:xfrm>
                <a:off x="3264" y="2256"/>
                <a:ext cx="222" cy="185"/>
              </a:xfrm>
              <a:prstGeom prst="rect">
                <a:avLst/>
              </a:prstGeom>
              <a:noFill/>
              <a:ln w="9525">
                <a:noFill/>
                <a:miter lim="800000"/>
                <a:headEnd/>
                <a:tailEnd/>
              </a:ln>
              <a:effectLst/>
            </p:spPr>
            <p:txBody>
              <a:bodyPr wrap="none">
                <a:spAutoFit/>
              </a:bodyPr>
              <a:lstStyle/>
              <a:p>
                <a:pPr>
                  <a:lnSpc>
                    <a:spcPct val="95000"/>
                  </a:lnSpc>
                  <a:spcBef>
                    <a:spcPct val="50000"/>
                  </a:spcBef>
                  <a:buClr>
                    <a:schemeClr val="accent1"/>
                  </a:buClr>
                  <a:buFont typeface="Times" pitchFamily="18" charset="0"/>
                  <a:buNone/>
                </a:pPr>
                <a:r>
                  <a:rPr lang="en-US" sz="1400" b="1">
                    <a:cs typeface="Arial" charset="0"/>
                  </a:rPr>
                  <a:t>Si</a:t>
                </a:r>
              </a:p>
            </p:txBody>
          </p:sp>
          <p:sp>
            <p:nvSpPr>
              <p:cNvPr id="619537" name="Rectangle 17"/>
              <p:cNvSpPr>
                <a:spLocks noChangeArrowheads="1"/>
              </p:cNvSpPr>
              <p:nvPr/>
            </p:nvSpPr>
            <p:spPr bwMode="auto">
              <a:xfrm>
                <a:off x="3216" y="1104"/>
                <a:ext cx="222" cy="185"/>
              </a:xfrm>
              <a:prstGeom prst="rect">
                <a:avLst/>
              </a:prstGeom>
              <a:noFill/>
              <a:ln w="9525">
                <a:noFill/>
                <a:miter lim="800000"/>
                <a:headEnd/>
                <a:tailEnd/>
              </a:ln>
              <a:effectLst/>
            </p:spPr>
            <p:txBody>
              <a:bodyPr wrap="none">
                <a:spAutoFit/>
              </a:bodyPr>
              <a:lstStyle/>
              <a:p>
                <a:pPr>
                  <a:lnSpc>
                    <a:spcPct val="95000"/>
                  </a:lnSpc>
                  <a:spcBef>
                    <a:spcPct val="50000"/>
                  </a:spcBef>
                  <a:buClr>
                    <a:schemeClr val="accent1"/>
                  </a:buClr>
                  <a:buFont typeface="Times" pitchFamily="18" charset="0"/>
                  <a:buNone/>
                </a:pPr>
                <a:r>
                  <a:rPr lang="en-US" sz="1400" b="1">
                    <a:cs typeface="Arial" charset="0"/>
                  </a:rPr>
                  <a:t>Si</a:t>
                </a:r>
              </a:p>
            </p:txBody>
          </p:sp>
          <p:sp>
            <p:nvSpPr>
              <p:cNvPr id="619538" name="Text Box 18"/>
              <p:cNvSpPr txBox="1">
                <a:spLocks noChangeArrowheads="1"/>
              </p:cNvSpPr>
              <p:nvPr/>
            </p:nvSpPr>
            <p:spPr bwMode="auto">
              <a:xfrm>
                <a:off x="3552" y="1680"/>
                <a:ext cx="220" cy="222"/>
              </a:xfrm>
              <a:prstGeom prst="rect">
                <a:avLst/>
              </a:prstGeom>
              <a:noFill/>
              <a:ln w="9525">
                <a:noFill/>
                <a:miter lim="800000"/>
                <a:headEnd/>
                <a:tailEnd/>
              </a:ln>
              <a:effectLst/>
            </p:spPr>
            <p:txBody>
              <a:bodyPr wrap="none">
                <a:spAutoFit/>
              </a:bodyPr>
              <a:lstStyle/>
              <a:p>
                <a:pPr>
                  <a:lnSpc>
                    <a:spcPct val="95000"/>
                  </a:lnSpc>
                  <a:spcBef>
                    <a:spcPct val="50000"/>
                  </a:spcBef>
                  <a:buClr>
                    <a:schemeClr val="accent1"/>
                  </a:buClr>
                  <a:buFont typeface="Times" pitchFamily="18" charset="0"/>
                  <a:buNone/>
                </a:pPr>
                <a:r>
                  <a:rPr lang="en-US" b="1">
                    <a:solidFill>
                      <a:srgbClr val="993300"/>
                    </a:solidFill>
                    <a:cs typeface="Arial" charset="0"/>
                  </a:rPr>
                  <a:t>C</a:t>
                </a:r>
              </a:p>
            </p:txBody>
          </p:sp>
          <p:sp>
            <p:nvSpPr>
              <p:cNvPr id="619539" name="Rectangle 19"/>
              <p:cNvSpPr>
                <a:spLocks noChangeArrowheads="1"/>
              </p:cNvSpPr>
              <p:nvPr/>
            </p:nvSpPr>
            <p:spPr bwMode="auto">
              <a:xfrm>
                <a:off x="624" y="2304"/>
                <a:ext cx="152" cy="204"/>
              </a:xfrm>
              <a:prstGeom prst="rect">
                <a:avLst/>
              </a:prstGeom>
              <a:noFill/>
              <a:ln w="9525">
                <a:noFill/>
                <a:miter lim="800000"/>
                <a:headEnd/>
                <a:tailEnd/>
              </a:ln>
              <a:effectLst/>
            </p:spPr>
            <p:txBody>
              <a:bodyPr wrap="none">
                <a:spAutoFit/>
              </a:bodyPr>
              <a:lstStyle/>
              <a:p>
                <a:pPr>
                  <a:lnSpc>
                    <a:spcPct val="95000"/>
                  </a:lnSpc>
                  <a:spcBef>
                    <a:spcPct val="50000"/>
                  </a:spcBef>
                  <a:buClr>
                    <a:schemeClr val="accent1"/>
                  </a:buClr>
                  <a:buFont typeface="Times" pitchFamily="18" charset="0"/>
                  <a:buNone/>
                </a:pPr>
                <a:r>
                  <a:rPr lang="en-US" sz="1600" b="1">
                    <a:solidFill>
                      <a:srgbClr val="996633"/>
                    </a:solidFill>
                    <a:cs typeface="Arial" charset="0"/>
                  </a:rPr>
                  <a:t> </a:t>
                </a:r>
              </a:p>
            </p:txBody>
          </p:sp>
          <p:sp>
            <p:nvSpPr>
              <p:cNvPr id="619540" name="Rectangle 20"/>
              <p:cNvSpPr>
                <a:spLocks noChangeArrowheads="1"/>
              </p:cNvSpPr>
              <p:nvPr/>
            </p:nvSpPr>
            <p:spPr bwMode="auto">
              <a:xfrm>
                <a:off x="5040" y="1536"/>
                <a:ext cx="220" cy="222"/>
              </a:xfrm>
              <a:prstGeom prst="rect">
                <a:avLst/>
              </a:prstGeom>
              <a:noFill/>
              <a:ln w="9525">
                <a:noFill/>
                <a:miter lim="800000"/>
                <a:headEnd/>
                <a:tailEnd/>
              </a:ln>
              <a:effectLst/>
            </p:spPr>
            <p:txBody>
              <a:bodyPr wrap="none">
                <a:spAutoFit/>
              </a:bodyPr>
              <a:lstStyle/>
              <a:p>
                <a:pPr>
                  <a:lnSpc>
                    <a:spcPct val="95000"/>
                  </a:lnSpc>
                  <a:spcBef>
                    <a:spcPct val="50000"/>
                  </a:spcBef>
                  <a:buClr>
                    <a:schemeClr val="accent1"/>
                  </a:buClr>
                  <a:buFont typeface="Times" pitchFamily="18" charset="0"/>
                  <a:buNone/>
                </a:pPr>
                <a:r>
                  <a:rPr lang="en-US" b="1">
                    <a:solidFill>
                      <a:srgbClr val="993300"/>
                    </a:solidFill>
                    <a:cs typeface="Arial" charset="0"/>
                  </a:rPr>
                  <a:t>C</a:t>
                </a:r>
              </a:p>
            </p:txBody>
          </p:sp>
          <p:sp>
            <p:nvSpPr>
              <p:cNvPr id="619541" name="Rectangle 21"/>
              <p:cNvSpPr>
                <a:spLocks noChangeArrowheads="1"/>
              </p:cNvSpPr>
              <p:nvPr/>
            </p:nvSpPr>
            <p:spPr bwMode="auto">
              <a:xfrm>
                <a:off x="3120" y="1536"/>
                <a:ext cx="220" cy="222"/>
              </a:xfrm>
              <a:prstGeom prst="rect">
                <a:avLst/>
              </a:prstGeom>
              <a:noFill/>
              <a:ln w="9525">
                <a:noFill/>
                <a:miter lim="800000"/>
                <a:headEnd/>
                <a:tailEnd/>
              </a:ln>
              <a:effectLst/>
            </p:spPr>
            <p:txBody>
              <a:bodyPr wrap="none">
                <a:spAutoFit/>
              </a:bodyPr>
              <a:lstStyle/>
              <a:p>
                <a:pPr>
                  <a:lnSpc>
                    <a:spcPct val="95000"/>
                  </a:lnSpc>
                  <a:spcBef>
                    <a:spcPct val="50000"/>
                  </a:spcBef>
                  <a:buClr>
                    <a:schemeClr val="accent1"/>
                  </a:buClr>
                  <a:buFont typeface="Times" pitchFamily="18" charset="0"/>
                  <a:buNone/>
                </a:pPr>
                <a:r>
                  <a:rPr lang="en-US" b="1">
                    <a:solidFill>
                      <a:srgbClr val="993300"/>
                    </a:solidFill>
                    <a:cs typeface="Arial" charset="0"/>
                  </a:rPr>
                  <a:t>C</a:t>
                </a:r>
              </a:p>
            </p:txBody>
          </p:sp>
          <p:sp>
            <p:nvSpPr>
              <p:cNvPr id="619542" name="Rectangle 22"/>
              <p:cNvSpPr>
                <a:spLocks noChangeArrowheads="1"/>
              </p:cNvSpPr>
              <p:nvPr/>
            </p:nvSpPr>
            <p:spPr bwMode="auto">
              <a:xfrm>
                <a:off x="3524" y="2064"/>
                <a:ext cx="220" cy="222"/>
              </a:xfrm>
              <a:prstGeom prst="rect">
                <a:avLst/>
              </a:prstGeom>
              <a:noFill/>
              <a:ln w="9525">
                <a:noFill/>
                <a:miter lim="800000"/>
                <a:headEnd/>
                <a:tailEnd/>
              </a:ln>
              <a:effectLst/>
            </p:spPr>
            <p:txBody>
              <a:bodyPr wrap="none">
                <a:spAutoFit/>
              </a:bodyPr>
              <a:lstStyle/>
              <a:p>
                <a:pPr>
                  <a:lnSpc>
                    <a:spcPct val="95000"/>
                  </a:lnSpc>
                  <a:spcBef>
                    <a:spcPct val="50000"/>
                  </a:spcBef>
                  <a:buClr>
                    <a:schemeClr val="accent1"/>
                  </a:buClr>
                  <a:buFont typeface="Times" pitchFamily="18" charset="0"/>
                  <a:buNone/>
                </a:pPr>
                <a:r>
                  <a:rPr lang="en-US" b="1">
                    <a:solidFill>
                      <a:srgbClr val="993300"/>
                    </a:solidFill>
                    <a:cs typeface="Arial" charset="0"/>
                  </a:rPr>
                  <a:t>C</a:t>
                </a:r>
              </a:p>
            </p:txBody>
          </p:sp>
          <p:sp>
            <p:nvSpPr>
              <p:cNvPr id="619543" name="Rectangle 23"/>
              <p:cNvSpPr>
                <a:spLocks noChangeArrowheads="1"/>
              </p:cNvSpPr>
              <p:nvPr/>
            </p:nvSpPr>
            <p:spPr bwMode="auto">
              <a:xfrm>
                <a:off x="3072" y="1920"/>
                <a:ext cx="220" cy="222"/>
              </a:xfrm>
              <a:prstGeom prst="rect">
                <a:avLst/>
              </a:prstGeom>
              <a:noFill/>
              <a:ln w="9525">
                <a:noFill/>
                <a:miter lim="800000"/>
                <a:headEnd/>
                <a:tailEnd/>
              </a:ln>
              <a:effectLst/>
            </p:spPr>
            <p:txBody>
              <a:bodyPr wrap="none">
                <a:spAutoFit/>
              </a:bodyPr>
              <a:lstStyle/>
              <a:p>
                <a:pPr>
                  <a:lnSpc>
                    <a:spcPct val="95000"/>
                  </a:lnSpc>
                  <a:spcBef>
                    <a:spcPct val="50000"/>
                  </a:spcBef>
                  <a:buClr>
                    <a:schemeClr val="accent1"/>
                  </a:buClr>
                  <a:buFont typeface="Times" pitchFamily="18" charset="0"/>
                  <a:buNone/>
                </a:pPr>
                <a:r>
                  <a:rPr lang="en-US" b="1">
                    <a:solidFill>
                      <a:srgbClr val="993300"/>
                    </a:solidFill>
                    <a:cs typeface="Arial" charset="0"/>
                  </a:rPr>
                  <a:t>C</a:t>
                </a:r>
              </a:p>
            </p:txBody>
          </p:sp>
          <p:sp>
            <p:nvSpPr>
              <p:cNvPr id="619544" name="Rectangle 24"/>
              <p:cNvSpPr>
                <a:spLocks noChangeArrowheads="1"/>
              </p:cNvSpPr>
              <p:nvPr/>
            </p:nvSpPr>
            <p:spPr bwMode="auto">
              <a:xfrm>
                <a:off x="4848" y="1056"/>
                <a:ext cx="220" cy="222"/>
              </a:xfrm>
              <a:prstGeom prst="rect">
                <a:avLst/>
              </a:prstGeom>
              <a:noFill/>
              <a:ln w="9525">
                <a:noFill/>
                <a:miter lim="800000"/>
                <a:headEnd/>
                <a:tailEnd/>
              </a:ln>
              <a:effectLst/>
            </p:spPr>
            <p:txBody>
              <a:bodyPr>
                <a:spAutoFit/>
              </a:bodyPr>
              <a:lstStyle/>
              <a:p>
                <a:pPr>
                  <a:lnSpc>
                    <a:spcPct val="95000"/>
                  </a:lnSpc>
                  <a:spcBef>
                    <a:spcPct val="50000"/>
                  </a:spcBef>
                  <a:buClr>
                    <a:schemeClr val="accent1"/>
                  </a:buClr>
                  <a:buFont typeface="Times" pitchFamily="18" charset="0"/>
                  <a:buNone/>
                </a:pPr>
                <a:r>
                  <a:rPr lang="en-US" b="1">
                    <a:solidFill>
                      <a:srgbClr val="993300"/>
                    </a:solidFill>
                    <a:cs typeface="Arial" charset="0"/>
                  </a:rPr>
                  <a:t>C</a:t>
                </a:r>
              </a:p>
            </p:txBody>
          </p:sp>
          <p:sp>
            <p:nvSpPr>
              <p:cNvPr id="619545" name="Line 25"/>
              <p:cNvSpPr>
                <a:spLocks noChangeShapeType="1"/>
              </p:cNvSpPr>
              <p:nvPr/>
            </p:nvSpPr>
            <p:spPr bwMode="auto">
              <a:xfrm rot="16948165">
                <a:off x="3000" y="2279"/>
                <a:ext cx="336" cy="1"/>
              </a:xfrm>
              <a:prstGeom prst="line">
                <a:avLst/>
              </a:prstGeom>
              <a:noFill/>
              <a:ln w="50800">
                <a:solidFill>
                  <a:srgbClr val="996633"/>
                </a:solidFill>
                <a:round/>
                <a:headEnd/>
                <a:tailEnd/>
              </a:ln>
              <a:effectLst/>
            </p:spPr>
            <p:txBody>
              <a:bodyPr/>
              <a:lstStyle/>
              <a:p>
                <a:endParaRPr lang="en-US"/>
              </a:p>
            </p:txBody>
          </p:sp>
          <p:sp>
            <p:nvSpPr>
              <p:cNvPr id="619546" name="Line 26"/>
              <p:cNvSpPr>
                <a:spLocks noChangeShapeType="1"/>
              </p:cNvSpPr>
              <p:nvPr/>
            </p:nvSpPr>
            <p:spPr bwMode="auto">
              <a:xfrm rot="41130773">
                <a:off x="3310" y="1874"/>
                <a:ext cx="291" cy="36"/>
              </a:xfrm>
              <a:prstGeom prst="line">
                <a:avLst/>
              </a:prstGeom>
              <a:noFill/>
              <a:ln w="50800">
                <a:solidFill>
                  <a:srgbClr val="996633"/>
                </a:solidFill>
                <a:round/>
                <a:headEnd/>
                <a:tailEnd/>
              </a:ln>
              <a:effectLst/>
            </p:spPr>
            <p:txBody>
              <a:bodyPr/>
              <a:lstStyle/>
              <a:p>
                <a:endParaRPr lang="en-US"/>
              </a:p>
            </p:txBody>
          </p:sp>
          <p:sp>
            <p:nvSpPr>
              <p:cNvPr id="619547" name="Line 27"/>
              <p:cNvSpPr>
                <a:spLocks noChangeShapeType="1"/>
              </p:cNvSpPr>
              <p:nvPr/>
            </p:nvSpPr>
            <p:spPr bwMode="auto">
              <a:xfrm rot="464248">
                <a:off x="3744" y="1824"/>
                <a:ext cx="155" cy="43"/>
              </a:xfrm>
              <a:prstGeom prst="line">
                <a:avLst/>
              </a:prstGeom>
              <a:noFill/>
              <a:ln w="50800">
                <a:solidFill>
                  <a:srgbClr val="996633"/>
                </a:solidFill>
                <a:round/>
                <a:headEnd/>
                <a:tailEnd/>
              </a:ln>
              <a:effectLst/>
            </p:spPr>
            <p:txBody>
              <a:bodyPr/>
              <a:lstStyle/>
              <a:p>
                <a:endParaRPr lang="en-US"/>
              </a:p>
            </p:txBody>
          </p:sp>
          <p:sp>
            <p:nvSpPr>
              <p:cNvPr id="619548" name="Line 28"/>
              <p:cNvSpPr>
                <a:spLocks noChangeShapeType="1"/>
              </p:cNvSpPr>
              <p:nvPr/>
            </p:nvSpPr>
            <p:spPr bwMode="auto">
              <a:xfrm rot="3172813" flipH="1">
                <a:off x="3261" y="1788"/>
                <a:ext cx="144" cy="14"/>
              </a:xfrm>
              <a:prstGeom prst="line">
                <a:avLst/>
              </a:prstGeom>
              <a:noFill/>
              <a:ln w="50800">
                <a:solidFill>
                  <a:srgbClr val="996633"/>
                </a:solidFill>
                <a:round/>
                <a:headEnd/>
                <a:tailEnd/>
              </a:ln>
              <a:effectLst/>
            </p:spPr>
            <p:txBody>
              <a:bodyPr/>
              <a:lstStyle/>
              <a:p>
                <a:endParaRPr lang="en-US"/>
              </a:p>
            </p:txBody>
          </p:sp>
          <p:sp>
            <p:nvSpPr>
              <p:cNvPr id="619549" name="Line 29"/>
              <p:cNvSpPr>
                <a:spLocks noChangeShapeType="1"/>
              </p:cNvSpPr>
              <p:nvPr/>
            </p:nvSpPr>
            <p:spPr bwMode="auto">
              <a:xfrm rot="2838449">
                <a:off x="3456" y="2016"/>
                <a:ext cx="192" cy="0"/>
              </a:xfrm>
              <a:prstGeom prst="line">
                <a:avLst/>
              </a:prstGeom>
              <a:noFill/>
              <a:ln w="50800">
                <a:solidFill>
                  <a:srgbClr val="996633"/>
                </a:solidFill>
                <a:round/>
                <a:headEnd/>
                <a:tailEnd/>
              </a:ln>
              <a:effectLst/>
            </p:spPr>
            <p:txBody>
              <a:bodyPr/>
              <a:lstStyle/>
              <a:p>
                <a:endParaRPr lang="en-US"/>
              </a:p>
            </p:txBody>
          </p:sp>
          <p:sp>
            <p:nvSpPr>
              <p:cNvPr id="619550" name="Line 30"/>
              <p:cNvSpPr>
                <a:spLocks noChangeShapeType="1"/>
              </p:cNvSpPr>
              <p:nvPr/>
            </p:nvSpPr>
            <p:spPr bwMode="auto">
              <a:xfrm rot="3113274">
                <a:off x="5160" y="1800"/>
                <a:ext cx="145" cy="1"/>
              </a:xfrm>
              <a:prstGeom prst="line">
                <a:avLst/>
              </a:prstGeom>
              <a:noFill/>
              <a:ln w="50800">
                <a:solidFill>
                  <a:srgbClr val="996633"/>
                </a:solidFill>
                <a:round/>
                <a:headEnd/>
                <a:tailEnd/>
              </a:ln>
              <a:effectLst/>
            </p:spPr>
            <p:txBody>
              <a:bodyPr/>
              <a:lstStyle/>
              <a:p>
                <a:endParaRPr lang="en-US"/>
              </a:p>
            </p:txBody>
          </p:sp>
          <p:sp>
            <p:nvSpPr>
              <p:cNvPr id="619551" name="Line 31"/>
              <p:cNvSpPr>
                <a:spLocks noChangeShapeType="1"/>
              </p:cNvSpPr>
              <p:nvPr/>
            </p:nvSpPr>
            <p:spPr bwMode="auto">
              <a:xfrm rot="15157905">
                <a:off x="4889" y="1392"/>
                <a:ext cx="287" cy="1"/>
              </a:xfrm>
              <a:prstGeom prst="line">
                <a:avLst/>
              </a:prstGeom>
              <a:noFill/>
              <a:ln w="50800">
                <a:solidFill>
                  <a:srgbClr val="996633"/>
                </a:solidFill>
                <a:round/>
                <a:headEnd/>
                <a:tailEnd/>
              </a:ln>
              <a:effectLst/>
            </p:spPr>
            <p:txBody>
              <a:bodyPr/>
              <a:lstStyle/>
              <a:p>
                <a:endParaRPr lang="en-US"/>
              </a:p>
            </p:txBody>
          </p:sp>
          <p:sp>
            <p:nvSpPr>
              <p:cNvPr id="619552" name="Line 32"/>
              <p:cNvSpPr>
                <a:spLocks noChangeShapeType="1"/>
              </p:cNvSpPr>
              <p:nvPr/>
            </p:nvSpPr>
            <p:spPr bwMode="auto">
              <a:xfrm rot="5773521" flipH="1">
                <a:off x="3285" y="1319"/>
                <a:ext cx="22" cy="21"/>
              </a:xfrm>
              <a:prstGeom prst="line">
                <a:avLst/>
              </a:prstGeom>
              <a:noFill/>
              <a:ln w="50800">
                <a:solidFill>
                  <a:srgbClr val="996633"/>
                </a:solidFill>
                <a:round/>
                <a:headEnd/>
                <a:tailEnd/>
              </a:ln>
              <a:effectLst/>
            </p:spPr>
            <p:txBody>
              <a:bodyPr/>
              <a:lstStyle/>
              <a:p>
                <a:endParaRPr lang="en-US"/>
              </a:p>
            </p:txBody>
          </p:sp>
          <p:sp>
            <p:nvSpPr>
              <p:cNvPr id="619553" name="Line 33"/>
              <p:cNvSpPr>
                <a:spLocks noChangeShapeType="1"/>
              </p:cNvSpPr>
              <p:nvPr/>
            </p:nvSpPr>
            <p:spPr bwMode="auto">
              <a:xfrm rot="17935875" flipH="1" flipV="1">
                <a:off x="3480" y="2232"/>
                <a:ext cx="96" cy="48"/>
              </a:xfrm>
              <a:prstGeom prst="line">
                <a:avLst/>
              </a:prstGeom>
              <a:noFill/>
              <a:ln w="50800">
                <a:solidFill>
                  <a:srgbClr val="996633"/>
                </a:solidFill>
                <a:round/>
                <a:headEnd/>
                <a:tailEnd/>
              </a:ln>
              <a:effectLst/>
            </p:spPr>
            <p:txBody>
              <a:bodyPr/>
              <a:lstStyle/>
              <a:p>
                <a:endParaRPr lang="en-US"/>
              </a:p>
            </p:txBody>
          </p:sp>
          <p:sp>
            <p:nvSpPr>
              <p:cNvPr id="619554" name="Line 34"/>
              <p:cNvSpPr>
                <a:spLocks noChangeShapeType="1"/>
              </p:cNvSpPr>
              <p:nvPr/>
            </p:nvSpPr>
            <p:spPr bwMode="auto">
              <a:xfrm rot="-5016720">
                <a:off x="3192" y="1464"/>
                <a:ext cx="145" cy="1"/>
              </a:xfrm>
              <a:prstGeom prst="line">
                <a:avLst/>
              </a:prstGeom>
              <a:noFill/>
              <a:ln w="50800">
                <a:solidFill>
                  <a:srgbClr val="996633"/>
                </a:solidFill>
                <a:round/>
                <a:headEnd/>
                <a:tailEnd/>
              </a:ln>
              <a:effectLst/>
            </p:spPr>
            <p:txBody>
              <a:bodyPr/>
              <a:lstStyle/>
              <a:p>
                <a:endParaRPr lang="en-US"/>
              </a:p>
            </p:txBody>
          </p:sp>
        </p:grpSp>
      </p:grpSp>
      <p:grpSp>
        <p:nvGrpSpPr>
          <p:cNvPr id="4" name="Group 38"/>
          <p:cNvGrpSpPr/>
          <p:nvPr/>
        </p:nvGrpSpPr>
        <p:grpSpPr>
          <a:xfrm>
            <a:off x="3882086" y="6289608"/>
            <a:ext cx="5010439" cy="307777"/>
            <a:chOff x="3894570" y="6312622"/>
            <a:chExt cx="5010439" cy="307777"/>
          </a:xfrm>
        </p:grpSpPr>
        <p:sp>
          <p:nvSpPr>
            <p:cNvPr id="619557" name="Rectangle 37"/>
            <p:cNvSpPr>
              <a:spLocks noChangeArrowheads="1"/>
            </p:cNvSpPr>
            <p:nvPr/>
          </p:nvSpPr>
          <p:spPr bwMode="auto">
            <a:xfrm>
              <a:off x="6007533" y="6349279"/>
              <a:ext cx="2897476" cy="267766"/>
            </a:xfrm>
            <a:prstGeom prst="rect">
              <a:avLst/>
            </a:prstGeom>
            <a:noFill/>
            <a:ln w="9525" algn="ctr">
              <a:noFill/>
              <a:miter lim="800000"/>
              <a:headEnd/>
              <a:tailEnd/>
            </a:ln>
            <a:effectLst/>
          </p:spPr>
          <p:txBody>
            <a:bodyPr wrap="square">
              <a:spAutoFit/>
            </a:bodyPr>
            <a:lstStyle/>
            <a:p>
              <a:pPr marL="342900" indent="-342900">
                <a:lnSpc>
                  <a:spcPct val="95000"/>
                </a:lnSpc>
                <a:spcBef>
                  <a:spcPct val="50000"/>
                </a:spcBef>
                <a:buClr>
                  <a:schemeClr val="accent1"/>
                </a:buClr>
                <a:buFont typeface="Times" pitchFamily="18" charset="0"/>
                <a:buNone/>
              </a:pPr>
              <a:r>
                <a:rPr lang="en-US" sz="1200" i="1" dirty="0">
                  <a:solidFill>
                    <a:srgbClr val="000000"/>
                  </a:solidFill>
                  <a:cs typeface="Arial" charset="0"/>
                </a:rPr>
                <a:t>Anal. Chem</a:t>
              </a:r>
              <a:r>
                <a:rPr lang="en-US" sz="1200" dirty="0">
                  <a:solidFill>
                    <a:srgbClr val="000000"/>
                  </a:solidFill>
                  <a:cs typeface="Arial" charset="0"/>
                </a:rPr>
                <a:t>. </a:t>
              </a:r>
              <a:r>
                <a:rPr lang="en-US" sz="1200" b="1" dirty="0">
                  <a:solidFill>
                    <a:srgbClr val="000000"/>
                  </a:solidFill>
                  <a:cs typeface="Arial" charset="0"/>
                </a:rPr>
                <a:t>2003</a:t>
              </a:r>
              <a:r>
                <a:rPr lang="en-US" sz="1200" dirty="0">
                  <a:solidFill>
                    <a:srgbClr val="000000"/>
                  </a:solidFill>
                  <a:cs typeface="Arial" charset="0"/>
                </a:rPr>
                <a:t>, </a:t>
              </a:r>
              <a:r>
                <a:rPr lang="en-US" sz="1200" i="1" dirty="0">
                  <a:solidFill>
                    <a:srgbClr val="000000"/>
                  </a:solidFill>
                  <a:cs typeface="Arial" charset="0"/>
                </a:rPr>
                <a:t>75</a:t>
              </a:r>
              <a:r>
                <a:rPr lang="en-US" sz="1200" dirty="0">
                  <a:solidFill>
                    <a:srgbClr val="000000"/>
                  </a:solidFill>
                  <a:cs typeface="Arial" charset="0"/>
                </a:rPr>
                <a:t>, 6781-6788</a:t>
              </a:r>
            </a:p>
          </p:txBody>
        </p:sp>
        <p:sp>
          <p:nvSpPr>
            <p:cNvPr id="619559" name="Text Box 39"/>
            <p:cNvSpPr txBox="1">
              <a:spLocks noChangeArrowheads="1"/>
            </p:cNvSpPr>
            <p:nvPr/>
          </p:nvSpPr>
          <p:spPr bwMode="auto">
            <a:xfrm>
              <a:off x="3894570" y="6312622"/>
              <a:ext cx="2046138" cy="307777"/>
            </a:xfrm>
            <a:prstGeom prst="rect">
              <a:avLst/>
            </a:prstGeom>
            <a:noFill/>
            <a:ln w="12700">
              <a:noFill/>
              <a:miter lim="800000"/>
              <a:headEnd/>
              <a:tailEnd/>
            </a:ln>
            <a:effectLst/>
          </p:spPr>
          <p:txBody>
            <a:bodyPr wrap="none">
              <a:spAutoFit/>
            </a:bodyPr>
            <a:lstStyle/>
            <a:p>
              <a:r>
                <a:rPr lang="en-US" sz="1400"/>
                <a:t>Patented Technology</a:t>
              </a:r>
            </a:p>
          </p:txBody>
        </p:sp>
      </p:grpSp>
      <p:sp>
        <p:nvSpPr>
          <p:cNvPr id="41" name="TextBox 40"/>
          <p:cNvSpPr txBox="1"/>
          <p:nvPr/>
        </p:nvSpPr>
        <p:spPr>
          <a:xfrm>
            <a:off x="1120622" y="5790887"/>
            <a:ext cx="6965405" cy="369332"/>
          </a:xfrm>
          <a:prstGeom prst="rect">
            <a:avLst/>
          </a:prstGeom>
          <a:solidFill>
            <a:srgbClr val="FFFFCC"/>
          </a:solidFill>
          <a:ln>
            <a:solidFill>
              <a:schemeClr val="tx1"/>
            </a:solidFill>
          </a:ln>
        </p:spPr>
        <p:txBody>
          <a:bodyPr wrap="square" rtlCol="0">
            <a:spAutoFit/>
          </a:bodyPr>
          <a:lstStyle/>
          <a:p>
            <a:r>
              <a:rPr lang="en-US" sz="1800" dirty="0" smtClean="0"/>
              <a:t>This particle is used in the Waters ACQUITY BEH columns.</a:t>
            </a:r>
            <a:endParaRPr lang="en-US" sz="1800" dirty="0"/>
          </a:p>
        </p:txBody>
      </p:sp>
    </p:spTree>
  </p:cSld>
  <p:clrMapOvr>
    <a:masterClrMapping/>
  </p:clrMapOvr>
  <p:transition/>
  <p:timing>
    <p:tnLst>
      <p:par>
        <p:cTn id="1" dur="indefinite" restart="never" nodeType="tmRoot"/>
      </p:par>
    </p:tnLst>
  </p:timing>
</p:sld>
</file>

<file path=ppt/slides/slide47.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Hybrid Packing Material </a:t>
            </a:r>
            <a:endParaRPr lang="en-US" dirty="0"/>
          </a:p>
        </p:txBody>
      </p:sp>
      <p:sp>
        <p:nvSpPr>
          <p:cNvPr id="3" name="Content Placeholder 2"/>
          <p:cNvSpPr>
            <a:spLocks noGrp="1"/>
          </p:cNvSpPr>
          <p:nvPr>
            <p:ph idx="1"/>
          </p:nvPr>
        </p:nvSpPr>
        <p:spPr/>
        <p:txBody>
          <a:bodyPr/>
          <a:lstStyle/>
          <a:p>
            <a:r>
              <a:rPr lang="en-US" dirty="0" smtClean="0">
                <a:solidFill>
                  <a:srgbClr val="0000FF"/>
                </a:solidFill>
              </a:rPr>
              <a:t>Advantages</a:t>
            </a:r>
          </a:p>
          <a:p>
            <a:pPr lvl="1"/>
            <a:r>
              <a:rPr lang="en-US" dirty="0" smtClean="0"/>
              <a:t>Strong and rigid</a:t>
            </a:r>
          </a:p>
          <a:p>
            <a:pPr lvl="1"/>
            <a:r>
              <a:rPr lang="en-US" dirty="0" smtClean="0"/>
              <a:t>pH stable in acids and bases (BEH stable pH 1-12)</a:t>
            </a:r>
          </a:p>
          <a:p>
            <a:pPr lvl="1"/>
            <a:r>
              <a:rPr lang="en-US" dirty="0" smtClean="0"/>
              <a:t>Synthesized with controlled pore size</a:t>
            </a:r>
          </a:p>
          <a:p>
            <a:pPr lvl="1"/>
            <a:r>
              <a:rPr lang="en-US" dirty="0" smtClean="0"/>
              <a:t>Symmetrical peak shape</a:t>
            </a:r>
          </a:p>
          <a:p>
            <a:pPr lvl="1"/>
            <a:r>
              <a:rPr lang="en-US" dirty="0" smtClean="0"/>
              <a:t>None of the silica or polymeric packing materials disadvantages</a:t>
            </a:r>
          </a:p>
          <a:p>
            <a:r>
              <a:rPr lang="en-US" dirty="0" smtClean="0"/>
              <a:t>Used primarily for reversed phase and HILIC chromatography.</a:t>
            </a:r>
          </a:p>
          <a:p>
            <a:pPr lvl="1">
              <a:buNone/>
            </a:pPr>
            <a:endParaRPr lang="en-US" dirty="0" smtClean="0"/>
          </a:p>
          <a:p>
            <a:endParaRPr lang="en-US" dirty="0"/>
          </a:p>
        </p:txBody>
      </p:sp>
    </p:spTree>
  </p:cSld>
  <p:clrMapOvr>
    <a:masterClrMapping/>
  </p:clrMapOvr>
  <p:transition/>
  <p:timing>
    <p:tnLst>
      <p:par>
        <p:cTn id="1" dur="indefinite" restart="never" nodeType="tmRoot"/>
      </p:par>
    </p:tn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p:cNvSpPr>
            <a:spLocks noGrp="1"/>
          </p:cNvSpPr>
          <p:nvPr>
            <p:ph sz="half" idx="13"/>
          </p:nvPr>
        </p:nvSpPr>
        <p:spPr>
          <a:xfrm>
            <a:off x="251475" y="5041996"/>
            <a:ext cx="8686800" cy="1094533"/>
          </a:xfrm>
        </p:spPr>
        <p:txBody>
          <a:bodyPr/>
          <a:lstStyle/>
          <a:p>
            <a:r>
              <a:rPr lang="en-US" dirty="0" smtClean="0"/>
              <a:t>Particle size is measured in microns (</a:t>
            </a:r>
            <a:r>
              <a:rPr lang="el-GR" dirty="0" smtClean="0">
                <a:solidFill>
                  <a:srgbClr val="000000"/>
                </a:solidFill>
              </a:rPr>
              <a:t>μ</a:t>
            </a:r>
            <a:r>
              <a:rPr lang="en-US" dirty="0" smtClean="0">
                <a:solidFill>
                  <a:srgbClr val="000000"/>
                </a:solidFill>
              </a:rPr>
              <a:t>m) where </a:t>
            </a:r>
            <a:r>
              <a:rPr lang="en-US" dirty="0" smtClean="0"/>
              <a:t>1 micron is 10</a:t>
            </a:r>
            <a:r>
              <a:rPr lang="en-US" baseline="30000" dirty="0" smtClean="0"/>
              <a:t>–6</a:t>
            </a:r>
            <a:r>
              <a:rPr lang="en-US" dirty="0" smtClean="0"/>
              <a:t> meter.</a:t>
            </a:r>
          </a:p>
          <a:p>
            <a:r>
              <a:rPr lang="en-US" dirty="0" smtClean="0"/>
              <a:t>Today, the smallest particles used in columns are 1.7</a:t>
            </a:r>
            <a:r>
              <a:rPr lang="el-GR" dirty="0" smtClean="0">
                <a:solidFill>
                  <a:srgbClr val="000000"/>
                </a:solidFill>
              </a:rPr>
              <a:t> μ</a:t>
            </a:r>
            <a:r>
              <a:rPr lang="en-US" dirty="0" smtClean="0">
                <a:solidFill>
                  <a:srgbClr val="000000"/>
                </a:solidFill>
              </a:rPr>
              <a:t>m.</a:t>
            </a:r>
          </a:p>
          <a:p>
            <a:r>
              <a:rPr lang="en-US" dirty="0" smtClean="0">
                <a:solidFill>
                  <a:srgbClr val="000000"/>
                </a:solidFill>
              </a:rPr>
              <a:t>Particle size is an average size of a narrow distribution of particle sizes. </a:t>
            </a:r>
            <a:endParaRPr lang="en-US" dirty="0" smtClean="0"/>
          </a:p>
          <a:p>
            <a:pPr>
              <a:buNone/>
            </a:pPr>
            <a:endParaRPr lang="en-US" dirty="0"/>
          </a:p>
        </p:txBody>
      </p:sp>
      <p:sp>
        <p:nvSpPr>
          <p:cNvPr id="3" name="Title 2"/>
          <p:cNvSpPr>
            <a:spLocks noGrp="1"/>
          </p:cNvSpPr>
          <p:nvPr>
            <p:ph type="title"/>
          </p:nvPr>
        </p:nvSpPr>
        <p:spPr/>
        <p:txBody>
          <a:bodyPr/>
          <a:lstStyle/>
          <a:p>
            <a:r>
              <a:rPr lang="en-US" dirty="0" smtClean="0">
                <a:latin typeface="Futura Book" pitchFamily="34" charset="0"/>
              </a:rPr>
              <a:t>Particle Sizes</a:t>
            </a:r>
            <a:endParaRPr lang="en-US" dirty="0"/>
          </a:p>
        </p:txBody>
      </p:sp>
      <p:grpSp>
        <p:nvGrpSpPr>
          <p:cNvPr id="4" name="Group 10"/>
          <p:cNvGrpSpPr/>
          <p:nvPr/>
        </p:nvGrpSpPr>
        <p:grpSpPr>
          <a:xfrm>
            <a:off x="481903" y="1470362"/>
            <a:ext cx="8180195" cy="2822743"/>
            <a:chOff x="481902" y="1009506"/>
            <a:chExt cx="8180195" cy="3125711"/>
          </a:xfrm>
        </p:grpSpPr>
        <p:pic>
          <p:nvPicPr>
            <p:cNvPr id="5" name="Picture 4" descr="Image4.jpg"/>
            <p:cNvPicPr>
              <a:picLocks noChangeAspect="1"/>
            </p:cNvPicPr>
            <p:nvPr/>
          </p:nvPicPr>
          <p:blipFill>
            <a:blip r:embed="rId3" cstate="print"/>
            <a:stretch>
              <a:fillRect/>
            </a:stretch>
          </p:blipFill>
          <p:spPr>
            <a:xfrm rot="10800000" flipH="1" flipV="1">
              <a:off x="481902" y="1009506"/>
              <a:ext cx="8180195" cy="3125711"/>
            </a:xfrm>
            <a:prstGeom prst="rect">
              <a:avLst/>
            </a:prstGeom>
            <a:ln>
              <a:noFill/>
            </a:ln>
            <a:effectLst>
              <a:outerShdw blurRad="190500" algn="tl" rotWithShape="0">
                <a:srgbClr val="000000">
                  <a:alpha val="70000"/>
                </a:srgbClr>
              </a:outerShdw>
            </a:effectLst>
          </p:spPr>
        </p:pic>
        <p:sp>
          <p:nvSpPr>
            <p:cNvPr id="6" name="Text Box 7"/>
            <p:cNvSpPr txBox="1">
              <a:spLocks noChangeArrowheads="1"/>
            </p:cNvSpPr>
            <p:nvPr/>
          </p:nvSpPr>
          <p:spPr bwMode="auto">
            <a:xfrm>
              <a:off x="1634043" y="1009506"/>
              <a:ext cx="1209746" cy="830997"/>
            </a:xfrm>
            <a:prstGeom prst="rect">
              <a:avLst/>
            </a:prstGeom>
            <a:solidFill>
              <a:schemeClr val="bg1"/>
            </a:solidFill>
            <a:ln w="9525" algn="ctr">
              <a:solidFill>
                <a:schemeClr val="bg1"/>
              </a:solidFill>
              <a:miter lim="800000"/>
              <a:headEnd/>
              <a:tailEnd/>
            </a:ln>
          </p:spPr>
          <p:txBody>
            <a:bodyPr wrap="square">
              <a:spAutoFit/>
            </a:bodyPr>
            <a:lstStyle/>
            <a:p>
              <a:pPr algn="ctr" eaLnBrk="1" hangingPunct="1"/>
              <a:r>
                <a:rPr lang="en-US" b="0" dirty="0">
                  <a:latin typeface="+mn-lt"/>
                </a:rPr>
                <a:t>5 </a:t>
              </a:r>
              <a:r>
                <a:rPr lang="el-GR" b="0" dirty="0">
                  <a:latin typeface="+mn-lt"/>
                  <a:cs typeface="Arial" charset="0"/>
                </a:rPr>
                <a:t>μ</a:t>
              </a:r>
              <a:r>
                <a:rPr lang="en-US" b="0" dirty="0">
                  <a:latin typeface="+mn-lt"/>
                </a:rPr>
                <a:t>m </a:t>
              </a:r>
            </a:p>
            <a:p>
              <a:pPr algn="ctr" eaLnBrk="1" hangingPunct="1"/>
              <a:r>
                <a:rPr lang="en-US" b="0" dirty="0">
                  <a:latin typeface="+mn-lt"/>
                </a:rPr>
                <a:t>Analytical </a:t>
              </a:r>
              <a:r>
                <a:rPr lang="en-US" b="0" dirty="0" smtClean="0">
                  <a:latin typeface="+mn-lt"/>
                </a:rPr>
                <a:t>Particles</a:t>
              </a:r>
              <a:endParaRPr lang="en-US" b="0" dirty="0">
                <a:latin typeface="+mn-lt"/>
              </a:endParaRPr>
            </a:p>
          </p:txBody>
        </p:sp>
        <p:sp>
          <p:nvSpPr>
            <p:cNvPr id="7" name="Rectangle 9"/>
            <p:cNvSpPr>
              <a:spLocks noChangeArrowheads="1"/>
            </p:cNvSpPr>
            <p:nvPr/>
          </p:nvSpPr>
          <p:spPr bwMode="auto">
            <a:xfrm>
              <a:off x="4111144" y="1009506"/>
              <a:ext cx="1094532" cy="830997"/>
            </a:xfrm>
            <a:prstGeom prst="rect">
              <a:avLst/>
            </a:prstGeom>
            <a:solidFill>
              <a:schemeClr val="bg1"/>
            </a:solidFill>
            <a:ln w="9525">
              <a:solidFill>
                <a:schemeClr val="bg1"/>
              </a:solidFill>
              <a:miter lim="800000"/>
              <a:headEnd/>
              <a:tailEnd/>
            </a:ln>
          </p:spPr>
          <p:txBody>
            <a:bodyPr wrap="square">
              <a:spAutoFit/>
            </a:bodyPr>
            <a:lstStyle/>
            <a:p>
              <a:pPr algn="ctr" eaLnBrk="1" hangingPunct="1">
                <a:spcBef>
                  <a:spcPct val="50000"/>
                </a:spcBef>
              </a:pPr>
              <a:r>
                <a:rPr lang="en-US" b="0" dirty="0">
                  <a:latin typeface="+mn-lt"/>
                </a:rPr>
                <a:t>60 </a:t>
              </a:r>
              <a:r>
                <a:rPr lang="el-GR" b="0" dirty="0">
                  <a:latin typeface="+mn-lt"/>
                  <a:cs typeface="Arial" charset="0"/>
                </a:rPr>
                <a:t>μ</a:t>
              </a:r>
              <a:r>
                <a:rPr lang="en-US" b="0" dirty="0">
                  <a:latin typeface="+mn-lt"/>
                </a:rPr>
                <a:t>m Human </a:t>
              </a:r>
              <a:r>
                <a:rPr lang="en-US" b="0" dirty="0" smtClean="0">
                  <a:latin typeface="+mn-lt"/>
                </a:rPr>
                <a:t>Hair</a:t>
              </a:r>
              <a:endParaRPr lang="en-US" b="0" dirty="0">
                <a:latin typeface="+mn-lt"/>
              </a:endParaRPr>
            </a:p>
          </p:txBody>
        </p:sp>
        <p:sp>
          <p:nvSpPr>
            <p:cNvPr id="8" name="Text Box 8"/>
            <p:cNvSpPr txBox="1">
              <a:spLocks noChangeArrowheads="1"/>
            </p:cNvSpPr>
            <p:nvPr/>
          </p:nvSpPr>
          <p:spPr bwMode="auto">
            <a:xfrm>
              <a:off x="6184996" y="1009506"/>
              <a:ext cx="1848493" cy="830997"/>
            </a:xfrm>
            <a:prstGeom prst="rect">
              <a:avLst/>
            </a:prstGeom>
            <a:solidFill>
              <a:schemeClr val="bg1"/>
            </a:solidFill>
            <a:ln w="9525" algn="ctr">
              <a:noFill/>
              <a:miter lim="800000"/>
              <a:headEnd/>
              <a:tailEnd/>
            </a:ln>
          </p:spPr>
          <p:txBody>
            <a:bodyPr wrap="square">
              <a:spAutoFit/>
            </a:bodyPr>
            <a:lstStyle/>
            <a:p>
              <a:pPr algn="ctr" eaLnBrk="1" hangingPunct="1"/>
              <a:r>
                <a:rPr lang="en-US" b="0" dirty="0">
                  <a:latin typeface="+mn-lt"/>
                </a:rPr>
                <a:t>1.7 </a:t>
              </a:r>
              <a:r>
                <a:rPr lang="el-GR" b="0" dirty="0">
                  <a:latin typeface="+mn-lt"/>
                  <a:cs typeface="Arial" charset="0"/>
                </a:rPr>
                <a:t>μ</a:t>
              </a:r>
              <a:r>
                <a:rPr lang="en-US" b="0" dirty="0">
                  <a:latin typeface="+mn-lt"/>
                </a:rPr>
                <a:t>m </a:t>
              </a:r>
            </a:p>
            <a:p>
              <a:pPr algn="ctr" eaLnBrk="1" hangingPunct="1"/>
              <a:r>
                <a:rPr lang="en-US" b="0" dirty="0">
                  <a:latin typeface="+mn-lt"/>
                </a:rPr>
                <a:t>ACQUITY UPLC</a:t>
              </a:r>
              <a:r>
                <a:rPr lang="en-US" b="0" baseline="30000" dirty="0">
                  <a:latin typeface="+mn-lt"/>
                </a:rPr>
                <a:t>™</a:t>
              </a:r>
              <a:r>
                <a:rPr lang="en-US" b="0" dirty="0">
                  <a:latin typeface="+mn-lt"/>
                </a:rPr>
                <a:t> </a:t>
              </a:r>
              <a:r>
                <a:rPr lang="en-US" b="0" dirty="0" smtClean="0">
                  <a:latin typeface="+mn-lt"/>
                </a:rPr>
                <a:t>Particles</a:t>
              </a:r>
              <a:endParaRPr lang="en-US" b="0" dirty="0">
                <a:latin typeface="+mn-lt"/>
              </a:endParaRPr>
            </a:p>
          </p:txBody>
        </p:sp>
      </p:grpSp>
    </p:spTree>
  </p:cSld>
  <p:clrMapOvr>
    <a:masterClrMapping/>
  </p:clrMapOvr>
  <p:transition/>
  <p:timing>
    <p:tnLst>
      <p:par>
        <p:cTn id="1" dur="indefinite" restart="never" nodeType="tmRoot"/>
      </p:par>
    </p:tn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latin typeface="Futura Book" pitchFamily="34" charset="0"/>
              </a:rPr>
              <a:t>Particle Size Effects on Chromatography</a:t>
            </a:r>
            <a:endParaRPr lang="en-US" dirty="0"/>
          </a:p>
        </p:txBody>
      </p:sp>
      <p:sp>
        <p:nvSpPr>
          <p:cNvPr id="3" name="Content Placeholder 2"/>
          <p:cNvSpPr>
            <a:spLocks noGrp="1"/>
          </p:cNvSpPr>
          <p:nvPr>
            <p:ph idx="1"/>
          </p:nvPr>
        </p:nvSpPr>
        <p:spPr/>
        <p:txBody>
          <a:bodyPr/>
          <a:lstStyle/>
          <a:p>
            <a:r>
              <a:rPr lang="en-US" dirty="0" smtClean="0"/>
              <a:t>Smaller particles pack into a column tube more tightly producing very reproducible chromatography.</a:t>
            </a:r>
          </a:p>
          <a:p>
            <a:r>
              <a:rPr lang="en-US" dirty="0" smtClean="0"/>
              <a:t>Smaller particles have more surface area for analyte binding.</a:t>
            </a:r>
          </a:p>
          <a:p>
            <a:r>
              <a:rPr lang="en-US" dirty="0" smtClean="0"/>
              <a:t>The smallest particles produce the highest efficiency columns which have the highest peak separation (resolution).</a:t>
            </a:r>
          </a:p>
          <a:p>
            <a:endParaRPr lang="en-US" dirty="0"/>
          </a:p>
        </p:txBody>
      </p:sp>
    </p:spTree>
  </p:cSld>
  <p:clrMapOvr>
    <a:masterClrMapping/>
  </p:clrMapOvr>
  <p:transition/>
  <p:timing>
    <p:tnLst>
      <p:par>
        <p:cTn id="1" dur="indefinite" restart="never" nodeType="tmRoot"/>
      </p:par>
    </p:tn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sz="half" idx="2"/>
          </p:nvPr>
        </p:nvSpPr>
        <p:spPr>
          <a:xfrm>
            <a:off x="4052048" y="706033"/>
            <a:ext cx="4930588" cy="5645486"/>
          </a:xfrm>
          <a:solidFill>
            <a:srgbClr val="FFFFCC"/>
          </a:solidFill>
        </p:spPr>
        <p:txBody>
          <a:bodyPr>
            <a:normAutofit/>
          </a:bodyPr>
          <a:lstStyle/>
          <a:p>
            <a:r>
              <a:rPr lang="en-US" dirty="0" smtClean="0"/>
              <a:t>Analytes can not penetrate a non-porous particle.</a:t>
            </a:r>
          </a:p>
          <a:p>
            <a:pPr lvl="1"/>
            <a:r>
              <a:rPr lang="en-US" dirty="0" smtClean="0"/>
              <a:t>Analysis time will be shorter </a:t>
            </a:r>
          </a:p>
          <a:p>
            <a:r>
              <a:rPr lang="en-US" dirty="0" smtClean="0"/>
              <a:t>Porous particles have more surface area than non-porous ones (e.g. 185 m</a:t>
            </a:r>
            <a:r>
              <a:rPr lang="en-US" baseline="30000" dirty="0" smtClean="0"/>
              <a:t>2</a:t>
            </a:r>
            <a:r>
              <a:rPr lang="en-US" dirty="0" smtClean="0"/>
              <a:t>/g)</a:t>
            </a:r>
          </a:p>
          <a:p>
            <a:pPr lvl="1"/>
            <a:r>
              <a:rPr lang="en-US" dirty="0" smtClean="0"/>
              <a:t>Separation efficiency increases with surface area</a:t>
            </a:r>
          </a:p>
          <a:p>
            <a:r>
              <a:rPr lang="en-US" dirty="0" smtClean="0"/>
              <a:t>Typical analytical packing material particles have pores ranging from 80 – 125 Å (10</a:t>
            </a:r>
            <a:r>
              <a:rPr lang="en-US" baseline="30000" dirty="0" smtClean="0"/>
              <a:t>-8</a:t>
            </a:r>
            <a:r>
              <a:rPr lang="en-US" dirty="0" smtClean="0"/>
              <a:t> meters).</a:t>
            </a:r>
          </a:p>
          <a:p>
            <a:pPr lvl="1"/>
            <a:r>
              <a:rPr lang="en-US" dirty="0" smtClean="0"/>
              <a:t>Large molecules, e.g. proteins, require pore sizes of 300 Å or larger</a:t>
            </a:r>
          </a:p>
          <a:p>
            <a:pPr lvl="1"/>
            <a:r>
              <a:rPr lang="en-US" dirty="0" smtClean="0"/>
              <a:t>For GPC and SEC columns the pore sizes determines the molecular weight range of the separation.</a:t>
            </a:r>
          </a:p>
          <a:p>
            <a:pPr lvl="1"/>
            <a:endParaRPr lang="en-US" sz="1800" dirty="0" smtClean="0"/>
          </a:p>
          <a:p>
            <a:pPr lvl="1"/>
            <a:endParaRPr lang="en-US" sz="1800" dirty="0" smtClean="0"/>
          </a:p>
        </p:txBody>
      </p:sp>
      <p:sp>
        <p:nvSpPr>
          <p:cNvPr id="4" name="Title 3"/>
          <p:cNvSpPr>
            <a:spLocks noGrp="1"/>
          </p:cNvSpPr>
          <p:nvPr>
            <p:ph type="title"/>
          </p:nvPr>
        </p:nvSpPr>
        <p:spPr/>
        <p:txBody>
          <a:bodyPr/>
          <a:lstStyle/>
          <a:p>
            <a:r>
              <a:rPr lang="en-US" dirty="0" smtClean="0"/>
              <a:t>Particle Pores </a:t>
            </a:r>
            <a:endParaRPr lang="en-US" dirty="0"/>
          </a:p>
        </p:txBody>
      </p:sp>
      <p:grpSp>
        <p:nvGrpSpPr>
          <p:cNvPr id="2" name="Group 10"/>
          <p:cNvGrpSpPr/>
          <p:nvPr/>
        </p:nvGrpSpPr>
        <p:grpSpPr>
          <a:xfrm>
            <a:off x="1226127" y="1310553"/>
            <a:ext cx="2213876" cy="4614845"/>
            <a:chOff x="1226127" y="1549546"/>
            <a:chExt cx="2213876" cy="4614845"/>
          </a:xfrm>
        </p:grpSpPr>
        <p:pic>
          <p:nvPicPr>
            <p:cNvPr id="2051" name="Picture 3"/>
            <p:cNvPicPr>
              <a:picLocks noChangeAspect="1" noChangeArrowheads="1"/>
            </p:cNvPicPr>
            <p:nvPr/>
          </p:nvPicPr>
          <p:blipFill>
            <a:blip r:embed="rId3" cstate="print"/>
            <a:srcRect/>
            <a:stretch>
              <a:fillRect/>
            </a:stretch>
          </p:blipFill>
          <p:spPr bwMode="auto">
            <a:xfrm>
              <a:off x="1556778" y="1549546"/>
              <a:ext cx="1552575" cy="1514475"/>
            </a:xfrm>
            <a:prstGeom prst="rect">
              <a:avLst/>
            </a:prstGeom>
            <a:noFill/>
            <a:ln w="9525">
              <a:noFill/>
              <a:miter lim="800000"/>
              <a:headEnd/>
              <a:tailEnd/>
            </a:ln>
          </p:spPr>
        </p:pic>
        <p:grpSp>
          <p:nvGrpSpPr>
            <p:cNvPr id="5" name="Group 7"/>
            <p:cNvGrpSpPr/>
            <p:nvPr/>
          </p:nvGrpSpPr>
          <p:grpSpPr>
            <a:xfrm>
              <a:off x="1331425" y="3751118"/>
              <a:ext cx="2003280" cy="1969509"/>
              <a:chOff x="1342592" y="3922134"/>
              <a:chExt cx="1762125" cy="1819275"/>
            </a:xfrm>
          </p:grpSpPr>
          <p:pic>
            <p:nvPicPr>
              <p:cNvPr id="2050" name="Picture 2"/>
              <p:cNvPicPr>
                <a:picLocks noChangeAspect="1" noChangeArrowheads="1"/>
              </p:cNvPicPr>
              <p:nvPr/>
            </p:nvPicPr>
            <p:blipFill>
              <a:blip r:embed="rId4" cstate="print"/>
              <a:srcRect/>
              <a:stretch>
                <a:fillRect/>
              </a:stretch>
            </p:blipFill>
            <p:spPr bwMode="auto">
              <a:xfrm>
                <a:off x="1342592" y="3922134"/>
                <a:ext cx="1762125" cy="1819275"/>
              </a:xfrm>
              <a:prstGeom prst="rect">
                <a:avLst/>
              </a:prstGeom>
              <a:noFill/>
              <a:ln w="9525">
                <a:noFill/>
                <a:miter lim="800000"/>
                <a:headEnd/>
                <a:tailEnd/>
              </a:ln>
            </p:spPr>
          </p:pic>
          <p:sp>
            <p:nvSpPr>
              <p:cNvPr id="7" name="Freeform 6"/>
              <p:cNvSpPr/>
              <p:nvPr/>
            </p:nvSpPr>
            <p:spPr bwMode="auto">
              <a:xfrm>
                <a:off x="2244436" y="3958936"/>
                <a:ext cx="810491" cy="1756064"/>
              </a:xfrm>
              <a:custGeom>
                <a:avLst/>
                <a:gdLst>
                  <a:gd name="connsiteX0" fmla="*/ 0 w 810491"/>
                  <a:gd name="connsiteY0" fmla="*/ 0 h 1756064"/>
                  <a:gd name="connsiteX1" fmla="*/ 10391 w 810491"/>
                  <a:gd name="connsiteY1" fmla="*/ 93519 h 1756064"/>
                  <a:gd name="connsiteX2" fmla="*/ 238991 w 810491"/>
                  <a:gd name="connsiteY2" fmla="*/ 176646 h 1756064"/>
                  <a:gd name="connsiteX3" fmla="*/ 426027 w 810491"/>
                  <a:gd name="connsiteY3" fmla="*/ 238991 h 1756064"/>
                  <a:gd name="connsiteX4" fmla="*/ 571500 w 810491"/>
                  <a:gd name="connsiteY4" fmla="*/ 353291 h 1756064"/>
                  <a:gd name="connsiteX5" fmla="*/ 675409 w 810491"/>
                  <a:gd name="connsiteY5" fmla="*/ 467591 h 1756064"/>
                  <a:gd name="connsiteX6" fmla="*/ 768927 w 810491"/>
                  <a:gd name="connsiteY6" fmla="*/ 644237 h 1756064"/>
                  <a:gd name="connsiteX7" fmla="*/ 810491 w 810491"/>
                  <a:gd name="connsiteY7" fmla="*/ 820882 h 1756064"/>
                  <a:gd name="connsiteX8" fmla="*/ 810491 w 810491"/>
                  <a:gd name="connsiteY8" fmla="*/ 1070264 h 1756064"/>
                  <a:gd name="connsiteX9" fmla="*/ 779318 w 810491"/>
                  <a:gd name="connsiteY9" fmla="*/ 1194955 h 1756064"/>
                  <a:gd name="connsiteX10" fmla="*/ 716973 w 810491"/>
                  <a:gd name="connsiteY10" fmla="*/ 1319646 h 1756064"/>
                  <a:gd name="connsiteX11" fmla="*/ 654627 w 810491"/>
                  <a:gd name="connsiteY11" fmla="*/ 1423555 h 1756064"/>
                  <a:gd name="connsiteX12" fmla="*/ 540327 w 810491"/>
                  <a:gd name="connsiteY12" fmla="*/ 1537855 h 1756064"/>
                  <a:gd name="connsiteX13" fmla="*/ 415637 w 810491"/>
                  <a:gd name="connsiteY13" fmla="*/ 1610591 h 1756064"/>
                  <a:gd name="connsiteX14" fmla="*/ 249382 w 810491"/>
                  <a:gd name="connsiteY14" fmla="*/ 1704109 h 1756064"/>
                  <a:gd name="connsiteX15" fmla="*/ 20782 w 810491"/>
                  <a:gd name="connsiteY15" fmla="*/ 1756064 h 1756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10491" h="1756064">
                    <a:moveTo>
                      <a:pt x="0" y="0"/>
                    </a:moveTo>
                    <a:lnTo>
                      <a:pt x="10391" y="93519"/>
                    </a:lnTo>
                    <a:lnTo>
                      <a:pt x="238991" y="176646"/>
                    </a:lnTo>
                    <a:lnTo>
                      <a:pt x="426027" y="238991"/>
                    </a:lnTo>
                    <a:lnTo>
                      <a:pt x="571500" y="353291"/>
                    </a:lnTo>
                    <a:lnTo>
                      <a:pt x="675409" y="467591"/>
                    </a:lnTo>
                    <a:lnTo>
                      <a:pt x="768927" y="644237"/>
                    </a:lnTo>
                    <a:lnTo>
                      <a:pt x="810491" y="820882"/>
                    </a:lnTo>
                    <a:lnTo>
                      <a:pt x="810491" y="1070264"/>
                    </a:lnTo>
                    <a:lnTo>
                      <a:pt x="779318" y="1194955"/>
                    </a:lnTo>
                    <a:lnTo>
                      <a:pt x="716973" y="1319646"/>
                    </a:lnTo>
                    <a:lnTo>
                      <a:pt x="654627" y="1423555"/>
                    </a:lnTo>
                    <a:lnTo>
                      <a:pt x="540327" y="1537855"/>
                    </a:lnTo>
                    <a:lnTo>
                      <a:pt x="415637" y="1610591"/>
                    </a:lnTo>
                    <a:lnTo>
                      <a:pt x="249382" y="1704109"/>
                    </a:lnTo>
                    <a:lnTo>
                      <a:pt x="20782" y="1756064"/>
                    </a:lnTo>
                  </a:path>
                </a:pathLst>
              </a:custGeom>
              <a:noFill/>
              <a:ln w="76200" cap="flat" cmpd="sng" algn="ctr">
                <a:solidFill>
                  <a:schemeClr val="bg1"/>
                </a:solidFill>
                <a:prstDash val="solid"/>
                <a:round/>
                <a:headEnd type="none" w="med" len="med"/>
                <a:tailEnd type="none" w="med" len="med"/>
              </a:ln>
              <a:effectLst/>
            </p:spPr>
            <p:txBody>
              <a:bodyPr rtlCol="0" anchor="ctr"/>
              <a:lstStyle/>
              <a:p>
                <a:pPr algn="ctr"/>
                <a:endParaRPr lang="en-US"/>
              </a:p>
            </p:txBody>
          </p:sp>
        </p:grpSp>
        <p:sp>
          <p:nvSpPr>
            <p:cNvPr id="9" name="TextBox 8"/>
            <p:cNvSpPr txBox="1"/>
            <p:nvPr/>
          </p:nvSpPr>
          <p:spPr>
            <a:xfrm>
              <a:off x="1226127" y="3221182"/>
              <a:ext cx="2213876" cy="338554"/>
            </a:xfrm>
            <a:prstGeom prst="rect">
              <a:avLst/>
            </a:prstGeom>
            <a:noFill/>
          </p:spPr>
          <p:txBody>
            <a:bodyPr wrap="none" rtlCol="0">
              <a:spAutoFit/>
            </a:bodyPr>
            <a:lstStyle/>
            <a:p>
              <a:r>
                <a:rPr lang="en-US" dirty="0" smtClean="0"/>
                <a:t>Non-porous Particle</a:t>
              </a:r>
              <a:endParaRPr lang="en-US" dirty="0"/>
            </a:p>
          </p:txBody>
        </p:sp>
        <p:sp>
          <p:nvSpPr>
            <p:cNvPr id="10" name="TextBox 9"/>
            <p:cNvSpPr txBox="1"/>
            <p:nvPr/>
          </p:nvSpPr>
          <p:spPr>
            <a:xfrm>
              <a:off x="1481903" y="5825837"/>
              <a:ext cx="1702325" cy="338554"/>
            </a:xfrm>
            <a:prstGeom prst="rect">
              <a:avLst/>
            </a:prstGeom>
            <a:noFill/>
          </p:spPr>
          <p:txBody>
            <a:bodyPr wrap="none" rtlCol="0">
              <a:spAutoFit/>
            </a:bodyPr>
            <a:lstStyle/>
            <a:p>
              <a:r>
                <a:rPr lang="en-US" dirty="0" smtClean="0"/>
                <a:t>Porous Particle</a:t>
              </a:r>
              <a:endParaRPr lang="en-US" dirty="0"/>
            </a:p>
          </p:txBody>
        </p:sp>
      </p:grpSp>
    </p:spTree>
  </p:cSld>
  <p:clrMapOvr>
    <a:masterClrMapping/>
  </p:clrMapOvr>
  <p:transition/>
  <p:timing>
    <p:tnLst>
      <p:par>
        <p:cTn id="1" dur="indefinite" restart="never" nodeType="tmRoot"/>
      </p:par>
    </p:tn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Bonded Phases - Ligands</a:t>
            </a:r>
            <a:endParaRPr lang="en-US" dirty="0"/>
          </a:p>
        </p:txBody>
      </p:sp>
      <p:sp>
        <p:nvSpPr>
          <p:cNvPr id="3" name="Content Placeholder 2"/>
          <p:cNvSpPr>
            <a:spLocks noGrp="1"/>
          </p:cNvSpPr>
          <p:nvPr>
            <p:ph idx="1"/>
          </p:nvPr>
        </p:nvSpPr>
        <p:spPr/>
        <p:txBody>
          <a:bodyPr/>
          <a:lstStyle/>
          <a:p>
            <a:r>
              <a:rPr lang="en-US" dirty="0" smtClean="0"/>
              <a:t>Bonded phases are modifications to the particles. </a:t>
            </a:r>
          </a:p>
          <a:p>
            <a:r>
              <a:rPr lang="en-US" dirty="0" smtClean="0"/>
              <a:t>Bonded phases also referred to as ligands.</a:t>
            </a:r>
          </a:p>
          <a:p>
            <a:r>
              <a:rPr lang="en-US" dirty="0" smtClean="0"/>
              <a:t>The chemical characteristics of the bonded phases give the packing material (stationary phase) the selectivity to separate different compounds.</a:t>
            </a:r>
          </a:p>
          <a:p>
            <a:r>
              <a:rPr lang="en-US" dirty="0" smtClean="0"/>
              <a:t>Topics </a:t>
            </a:r>
          </a:p>
          <a:p>
            <a:pPr lvl="1"/>
            <a:r>
              <a:rPr lang="en-US" dirty="0" smtClean="0"/>
              <a:t>Bonding of chromatographic material</a:t>
            </a:r>
          </a:p>
          <a:p>
            <a:pPr lvl="1"/>
            <a:r>
              <a:rPr lang="en-US" dirty="0" smtClean="0"/>
              <a:t>Different bonded phase ligands</a:t>
            </a:r>
          </a:p>
          <a:p>
            <a:pPr lvl="1"/>
            <a:r>
              <a:rPr lang="en-US" dirty="0" smtClean="0"/>
              <a:t>Behavior of different brands of packing materials</a:t>
            </a:r>
          </a:p>
          <a:p>
            <a:endParaRPr lang="en-US" dirty="0"/>
          </a:p>
        </p:txBody>
      </p:sp>
    </p:spTree>
  </p:cSld>
  <p:clrMapOvr>
    <a:masterClrMapping/>
  </p:clrMapOvr>
  <p:transition/>
  <p:timing>
    <p:tnLst>
      <p:par>
        <p:cTn id="1" dur="indefinite" restart="never" nodeType="tmRoot"/>
      </p:par>
    </p:tn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sz="half" idx="1"/>
          </p:nvPr>
        </p:nvSpPr>
        <p:spPr/>
        <p:txBody>
          <a:bodyPr/>
          <a:lstStyle/>
          <a:p>
            <a:pPr>
              <a:buNone/>
            </a:pPr>
            <a:r>
              <a:rPr lang="en-US" b="1" dirty="0" smtClean="0">
                <a:solidFill>
                  <a:srgbClr val="0000FF"/>
                </a:solidFill>
              </a:rPr>
              <a:t>REVERSED PHASE</a:t>
            </a:r>
          </a:p>
          <a:p>
            <a:r>
              <a:rPr lang="en-US" dirty="0" smtClean="0"/>
              <a:t>C18</a:t>
            </a:r>
          </a:p>
          <a:p>
            <a:r>
              <a:rPr lang="en-US" dirty="0" smtClean="0"/>
              <a:t>C8</a:t>
            </a:r>
          </a:p>
          <a:p>
            <a:r>
              <a:rPr lang="en-US" dirty="0" smtClean="0"/>
              <a:t>C4</a:t>
            </a:r>
          </a:p>
          <a:p>
            <a:r>
              <a:rPr lang="en-US" dirty="0" smtClean="0"/>
              <a:t>Phenyl</a:t>
            </a:r>
          </a:p>
          <a:p>
            <a:r>
              <a:rPr lang="en-US" dirty="0" smtClean="0"/>
              <a:t>Cyano, -CN</a:t>
            </a:r>
          </a:p>
          <a:p>
            <a:r>
              <a:rPr lang="en-US" dirty="0" smtClean="0"/>
              <a:t>HILIC</a:t>
            </a:r>
          </a:p>
          <a:p>
            <a:r>
              <a:rPr lang="en-US" dirty="0" smtClean="0"/>
              <a:t>Amide, -NH2</a:t>
            </a:r>
          </a:p>
          <a:p>
            <a:r>
              <a:rPr lang="en-US" dirty="0" err="1" smtClean="0"/>
              <a:t>Fluorophenyl</a:t>
            </a:r>
            <a:endParaRPr lang="en-US" dirty="0" smtClean="0"/>
          </a:p>
          <a:p>
            <a:endParaRPr lang="en-US" dirty="0" smtClean="0"/>
          </a:p>
          <a:p>
            <a:pPr>
              <a:buNone/>
            </a:pPr>
            <a:r>
              <a:rPr lang="en-US" dirty="0" smtClean="0"/>
              <a:t>Some of the differences will be discussed later.</a:t>
            </a:r>
          </a:p>
          <a:p>
            <a:endParaRPr lang="en-US" dirty="0" smtClean="0"/>
          </a:p>
          <a:p>
            <a:endParaRPr lang="en-US" dirty="0" smtClean="0"/>
          </a:p>
          <a:p>
            <a:endParaRPr lang="en-US" dirty="0"/>
          </a:p>
        </p:txBody>
      </p:sp>
      <p:sp>
        <p:nvSpPr>
          <p:cNvPr id="4" name="Content Placeholder 3"/>
          <p:cNvSpPr>
            <a:spLocks noGrp="1"/>
          </p:cNvSpPr>
          <p:nvPr>
            <p:ph sz="half" idx="2"/>
          </p:nvPr>
        </p:nvSpPr>
        <p:spPr/>
        <p:txBody>
          <a:bodyPr/>
          <a:lstStyle/>
          <a:p>
            <a:pPr>
              <a:buNone/>
            </a:pPr>
            <a:r>
              <a:rPr lang="en-US" b="1" dirty="0" smtClean="0">
                <a:solidFill>
                  <a:srgbClr val="0000FF"/>
                </a:solidFill>
              </a:rPr>
              <a:t>ION EXCHANGE</a:t>
            </a:r>
          </a:p>
          <a:p>
            <a:r>
              <a:rPr lang="en-US" dirty="0" smtClean="0"/>
              <a:t>SAX (Strong Anion Exchange)</a:t>
            </a:r>
          </a:p>
          <a:p>
            <a:r>
              <a:rPr lang="en-US" dirty="0" smtClean="0"/>
              <a:t>WAX (Weak Anion Exchange)</a:t>
            </a:r>
          </a:p>
          <a:p>
            <a:r>
              <a:rPr lang="en-US" dirty="0" smtClean="0"/>
              <a:t>SCX (Strong Cation Exchange)</a:t>
            </a:r>
          </a:p>
          <a:p>
            <a:r>
              <a:rPr lang="en-US" dirty="0" smtClean="0"/>
              <a:t>WCX (Weak Cation Exchange)</a:t>
            </a:r>
          </a:p>
          <a:p>
            <a:endParaRPr lang="en-US" dirty="0"/>
          </a:p>
        </p:txBody>
      </p:sp>
      <p:sp>
        <p:nvSpPr>
          <p:cNvPr id="2" name="Title 1"/>
          <p:cNvSpPr>
            <a:spLocks noGrp="1"/>
          </p:cNvSpPr>
          <p:nvPr>
            <p:ph type="title"/>
          </p:nvPr>
        </p:nvSpPr>
        <p:spPr/>
        <p:txBody>
          <a:bodyPr/>
          <a:lstStyle/>
          <a:p>
            <a:r>
              <a:rPr lang="en-US" dirty="0" smtClean="0"/>
              <a:t>List of Some Ligands</a:t>
            </a:r>
            <a:endParaRPr lang="en-US" dirty="0"/>
          </a:p>
        </p:txBody>
      </p:sp>
    </p:spTree>
  </p:cSld>
  <p:clrMapOvr>
    <a:masterClrMapping/>
  </p:clrMapOvr>
  <p:transition/>
  <p:timing>
    <p:tnLst>
      <p:par>
        <p:cTn id="1" dur="indefinite" restart="never" nodeType="tmRoot"/>
      </p:par>
    </p:tn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C18 Bonded Phase</a:t>
            </a:r>
            <a:endParaRPr lang="en-US" dirty="0"/>
          </a:p>
        </p:txBody>
      </p:sp>
      <p:sp>
        <p:nvSpPr>
          <p:cNvPr id="3" name="Content Placeholder 2"/>
          <p:cNvSpPr>
            <a:spLocks noGrp="1"/>
          </p:cNvSpPr>
          <p:nvPr>
            <p:ph idx="1"/>
          </p:nvPr>
        </p:nvSpPr>
        <p:spPr/>
        <p:txBody>
          <a:bodyPr>
            <a:normAutofit/>
          </a:bodyPr>
          <a:lstStyle/>
          <a:p>
            <a:r>
              <a:rPr lang="en-US" dirty="0" smtClean="0"/>
              <a:t>C18 bonded phase is the </a:t>
            </a:r>
            <a:r>
              <a:rPr lang="en-US" dirty="0" smtClean="0">
                <a:solidFill>
                  <a:srgbClr val="0000FF"/>
                </a:solidFill>
              </a:rPr>
              <a:t>most widely </a:t>
            </a:r>
            <a:r>
              <a:rPr lang="en-US" dirty="0" smtClean="0"/>
              <a:t>used bonded phase for reversed phase chromatography. </a:t>
            </a:r>
          </a:p>
          <a:p>
            <a:pPr lvl="1"/>
            <a:r>
              <a:rPr lang="en-US" dirty="0" smtClean="0"/>
              <a:t>About 80% of the applications use C18.</a:t>
            </a:r>
          </a:p>
          <a:p>
            <a:r>
              <a:rPr lang="en-US" dirty="0" smtClean="0"/>
              <a:t>C18 refers to a carbon-hydrogen chain that is 18 carbons long.</a:t>
            </a:r>
          </a:p>
          <a:p>
            <a:pPr lvl="1"/>
            <a:r>
              <a:rPr lang="en-US" dirty="0" smtClean="0"/>
              <a:t>C18 is also called ODS, </a:t>
            </a:r>
            <a:r>
              <a:rPr lang="en-US" dirty="0" err="1" smtClean="0"/>
              <a:t>octadecyl</a:t>
            </a:r>
            <a:r>
              <a:rPr lang="en-US" dirty="0" smtClean="0"/>
              <a:t> </a:t>
            </a:r>
            <a:r>
              <a:rPr lang="en-US" dirty="0" err="1" smtClean="0"/>
              <a:t>silane</a:t>
            </a:r>
            <a:r>
              <a:rPr lang="en-US" dirty="0" smtClean="0"/>
              <a:t> (</a:t>
            </a:r>
            <a:r>
              <a:rPr lang="en-US" dirty="0" err="1" smtClean="0"/>
              <a:t>octadecyl</a:t>
            </a:r>
            <a:r>
              <a:rPr lang="en-US" dirty="0" smtClean="0"/>
              <a:t> = 18) or RP18</a:t>
            </a:r>
          </a:p>
          <a:p>
            <a:pPr lvl="1"/>
            <a:r>
              <a:rPr lang="en-US" dirty="0" smtClean="0"/>
              <a:t>In the pharmaceutical industry, the US Pharmacopeia calls this an </a:t>
            </a:r>
            <a:r>
              <a:rPr lang="en-US" dirty="0" smtClean="0">
                <a:solidFill>
                  <a:srgbClr val="0000FF"/>
                </a:solidFill>
              </a:rPr>
              <a:t>L1</a:t>
            </a:r>
            <a:r>
              <a:rPr lang="en-US" dirty="0" smtClean="0"/>
              <a:t> column.</a:t>
            </a:r>
          </a:p>
          <a:p>
            <a:r>
              <a:rPr lang="en-US" dirty="0" smtClean="0"/>
              <a:t>C18 chemical characteristics</a:t>
            </a:r>
          </a:p>
          <a:p>
            <a:pPr lvl="1"/>
            <a:r>
              <a:rPr lang="en-US" dirty="0" smtClean="0"/>
              <a:t>Non-polar, hydrophobic</a:t>
            </a:r>
          </a:p>
          <a:p>
            <a:pPr lvl="1"/>
            <a:r>
              <a:rPr lang="en-US" dirty="0" smtClean="0"/>
              <a:t>Oily and non-polar compounds will be retained longer</a:t>
            </a:r>
          </a:p>
          <a:p>
            <a:pPr lvl="1"/>
            <a:r>
              <a:rPr lang="en-US" dirty="0" smtClean="0"/>
              <a:t>Ionic compounds will elute earlier</a:t>
            </a:r>
          </a:p>
          <a:p>
            <a:endParaRPr lang="en-US" dirty="0" smtClean="0"/>
          </a:p>
          <a:p>
            <a:endParaRPr lang="en-US" dirty="0"/>
          </a:p>
        </p:txBody>
      </p:sp>
    </p:spTree>
  </p:cSld>
  <p:clrMapOvr>
    <a:masterClrMapping/>
  </p:clrMapOvr>
  <p:transition/>
  <p:timing>
    <p:tnLst>
      <p:par>
        <p:cTn id="1" dur="indefinite" restart="never" nodeType="tmRoot"/>
      </p:par>
    </p:tn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Terminology - Carbon Loading</a:t>
            </a:r>
            <a:endParaRPr lang="en-US" dirty="0"/>
          </a:p>
        </p:txBody>
      </p:sp>
      <p:sp>
        <p:nvSpPr>
          <p:cNvPr id="3" name="Content Placeholder 2"/>
          <p:cNvSpPr>
            <a:spLocks noGrp="1"/>
          </p:cNvSpPr>
          <p:nvPr>
            <p:ph idx="1"/>
          </p:nvPr>
        </p:nvSpPr>
        <p:spPr/>
        <p:txBody>
          <a:bodyPr/>
          <a:lstStyle/>
          <a:p>
            <a:r>
              <a:rPr lang="en-US" dirty="0" smtClean="0"/>
              <a:t>Carbon loading is the amount of bonded phase attached to the particles.</a:t>
            </a:r>
          </a:p>
          <a:p>
            <a:r>
              <a:rPr lang="en-US" dirty="0" smtClean="0"/>
              <a:t>Increased carbon loading may affect the amount of analyte that can be bound or how tightly a compound is bound.</a:t>
            </a:r>
          </a:p>
          <a:p>
            <a:r>
              <a:rPr lang="en-US" dirty="0" smtClean="0"/>
              <a:t>Example:  C18 bound to a silica particle</a:t>
            </a:r>
            <a:endParaRPr lang="en-US" dirty="0"/>
          </a:p>
        </p:txBody>
      </p:sp>
      <p:grpSp>
        <p:nvGrpSpPr>
          <p:cNvPr id="4" name="Group 3"/>
          <p:cNvGrpSpPr/>
          <p:nvPr/>
        </p:nvGrpSpPr>
        <p:grpSpPr>
          <a:xfrm>
            <a:off x="1595718" y="3065928"/>
            <a:ext cx="5973461" cy="3113812"/>
            <a:chOff x="1193800" y="1833563"/>
            <a:chExt cx="7131763" cy="4379522"/>
          </a:xfrm>
        </p:grpSpPr>
        <p:sp>
          <p:nvSpPr>
            <p:cNvPr id="5" name="Freeform 2"/>
            <p:cNvSpPr>
              <a:spLocks/>
            </p:cNvSpPr>
            <p:nvPr/>
          </p:nvSpPr>
          <p:spPr bwMode="auto">
            <a:xfrm>
              <a:off x="1560513" y="2085975"/>
              <a:ext cx="1274762" cy="3343275"/>
            </a:xfrm>
            <a:custGeom>
              <a:avLst/>
              <a:gdLst>
                <a:gd name="T0" fmla="*/ 1 w 803"/>
                <a:gd name="T1" fmla="*/ 1594 h 1594"/>
                <a:gd name="T2" fmla="*/ 97 w 803"/>
                <a:gd name="T3" fmla="*/ 1564 h 1594"/>
                <a:gd name="T4" fmla="*/ 188 w 803"/>
                <a:gd name="T5" fmla="*/ 1530 h 1594"/>
                <a:gd name="T6" fmla="*/ 273 w 803"/>
                <a:gd name="T7" fmla="*/ 1493 h 1594"/>
                <a:gd name="T8" fmla="*/ 351 w 803"/>
                <a:gd name="T9" fmla="*/ 1451 h 1594"/>
                <a:gd name="T10" fmla="*/ 423 w 803"/>
                <a:gd name="T11" fmla="*/ 1408 h 1594"/>
                <a:gd name="T12" fmla="*/ 489 w 803"/>
                <a:gd name="T13" fmla="*/ 1361 h 1594"/>
                <a:gd name="T14" fmla="*/ 549 w 803"/>
                <a:gd name="T15" fmla="*/ 1312 h 1594"/>
                <a:gd name="T16" fmla="*/ 602 w 803"/>
                <a:gd name="T17" fmla="*/ 1260 h 1594"/>
                <a:gd name="T18" fmla="*/ 649 w 803"/>
                <a:gd name="T19" fmla="*/ 1208 h 1594"/>
                <a:gd name="T20" fmla="*/ 690 w 803"/>
                <a:gd name="T21" fmla="*/ 1152 h 1594"/>
                <a:gd name="T22" fmla="*/ 724 w 803"/>
                <a:gd name="T23" fmla="*/ 1096 h 1594"/>
                <a:gd name="T24" fmla="*/ 752 w 803"/>
                <a:gd name="T25" fmla="*/ 1038 h 1594"/>
                <a:gd name="T26" fmla="*/ 774 w 803"/>
                <a:gd name="T27" fmla="*/ 979 h 1594"/>
                <a:gd name="T28" fmla="*/ 790 w 803"/>
                <a:gd name="T29" fmla="*/ 919 h 1594"/>
                <a:gd name="T30" fmla="*/ 800 w 803"/>
                <a:gd name="T31" fmla="*/ 859 h 1594"/>
                <a:gd name="T32" fmla="*/ 803 w 803"/>
                <a:gd name="T33" fmla="*/ 798 h 1594"/>
                <a:gd name="T34" fmla="*/ 801 w 803"/>
                <a:gd name="T35" fmla="*/ 738 h 1594"/>
                <a:gd name="T36" fmla="*/ 791 w 803"/>
                <a:gd name="T37" fmla="*/ 678 h 1594"/>
                <a:gd name="T38" fmla="*/ 776 w 803"/>
                <a:gd name="T39" fmla="*/ 619 h 1594"/>
                <a:gd name="T40" fmla="*/ 753 w 803"/>
                <a:gd name="T41" fmla="*/ 559 h 1594"/>
                <a:gd name="T42" fmla="*/ 726 w 803"/>
                <a:gd name="T43" fmla="*/ 502 h 1594"/>
                <a:gd name="T44" fmla="*/ 691 w 803"/>
                <a:gd name="T45" fmla="*/ 445 h 1594"/>
                <a:gd name="T46" fmla="*/ 652 w 803"/>
                <a:gd name="T47" fmla="*/ 390 h 1594"/>
                <a:gd name="T48" fmla="*/ 603 w 803"/>
                <a:gd name="T49" fmla="*/ 336 h 1594"/>
                <a:gd name="T50" fmla="*/ 551 w 803"/>
                <a:gd name="T51" fmla="*/ 284 h 1594"/>
                <a:gd name="T52" fmla="*/ 491 w 803"/>
                <a:gd name="T53" fmla="*/ 235 h 1594"/>
                <a:gd name="T54" fmla="*/ 426 w 803"/>
                <a:gd name="T55" fmla="*/ 188 h 1594"/>
                <a:gd name="T56" fmla="*/ 353 w 803"/>
                <a:gd name="T57" fmla="*/ 144 h 1594"/>
                <a:gd name="T58" fmla="*/ 274 w 803"/>
                <a:gd name="T59" fmla="*/ 104 h 1594"/>
                <a:gd name="T60" fmla="*/ 189 w 803"/>
                <a:gd name="T61" fmla="*/ 66 h 1594"/>
                <a:gd name="T62" fmla="*/ 98 w 803"/>
                <a:gd name="T63" fmla="*/ 32 h 1594"/>
                <a:gd name="T64" fmla="*/ 0 w 803"/>
                <a:gd name="T65" fmla="*/ 0 h 159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803"/>
                <a:gd name="T100" fmla="*/ 0 h 1594"/>
                <a:gd name="T101" fmla="*/ 803 w 803"/>
                <a:gd name="T102" fmla="*/ 1594 h 159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803" h="1594">
                  <a:moveTo>
                    <a:pt x="1" y="1594"/>
                  </a:moveTo>
                  <a:lnTo>
                    <a:pt x="97" y="1564"/>
                  </a:lnTo>
                  <a:lnTo>
                    <a:pt x="188" y="1530"/>
                  </a:lnTo>
                  <a:lnTo>
                    <a:pt x="273" y="1493"/>
                  </a:lnTo>
                  <a:lnTo>
                    <a:pt x="351" y="1451"/>
                  </a:lnTo>
                  <a:lnTo>
                    <a:pt x="423" y="1408"/>
                  </a:lnTo>
                  <a:lnTo>
                    <a:pt x="489" y="1361"/>
                  </a:lnTo>
                  <a:lnTo>
                    <a:pt x="549" y="1312"/>
                  </a:lnTo>
                  <a:lnTo>
                    <a:pt x="602" y="1260"/>
                  </a:lnTo>
                  <a:lnTo>
                    <a:pt x="649" y="1208"/>
                  </a:lnTo>
                  <a:lnTo>
                    <a:pt x="690" y="1152"/>
                  </a:lnTo>
                  <a:lnTo>
                    <a:pt x="724" y="1096"/>
                  </a:lnTo>
                  <a:lnTo>
                    <a:pt x="752" y="1038"/>
                  </a:lnTo>
                  <a:lnTo>
                    <a:pt x="774" y="979"/>
                  </a:lnTo>
                  <a:lnTo>
                    <a:pt x="790" y="919"/>
                  </a:lnTo>
                  <a:lnTo>
                    <a:pt x="800" y="859"/>
                  </a:lnTo>
                  <a:lnTo>
                    <a:pt x="803" y="798"/>
                  </a:lnTo>
                  <a:lnTo>
                    <a:pt x="801" y="738"/>
                  </a:lnTo>
                  <a:lnTo>
                    <a:pt x="791" y="678"/>
                  </a:lnTo>
                  <a:lnTo>
                    <a:pt x="776" y="619"/>
                  </a:lnTo>
                  <a:lnTo>
                    <a:pt x="753" y="559"/>
                  </a:lnTo>
                  <a:lnTo>
                    <a:pt x="726" y="502"/>
                  </a:lnTo>
                  <a:lnTo>
                    <a:pt x="691" y="445"/>
                  </a:lnTo>
                  <a:lnTo>
                    <a:pt x="652" y="390"/>
                  </a:lnTo>
                  <a:lnTo>
                    <a:pt x="603" y="336"/>
                  </a:lnTo>
                  <a:lnTo>
                    <a:pt x="551" y="284"/>
                  </a:lnTo>
                  <a:lnTo>
                    <a:pt x="491" y="235"/>
                  </a:lnTo>
                  <a:lnTo>
                    <a:pt x="426" y="188"/>
                  </a:lnTo>
                  <a:lnTo>
                    <a:pt x="353" y="144"/>
                  </a:lnTo>
                  <a:lnTo>
                    <a:pt x="274" y="104"/>
                  </a:lnTo>
                  <a:lnTo>
                    <a:pt x="189" y="66"/>
                  </a:lnTo>
                  <a:lnTo>
                    <a:pt x="98" y="32"/>
                  </a:lnTo>
                  <a:lnTo>
                    <a:pt x="0" y="0"/>
                  </a:lnTo>
                </a:path>
              </a:pathLst>
            </a:custGeom>
            <a:noFill/>
            <a:ln w="41275">
              <a:solidFill>
                <a:srgbClr val="A50021"/>
              </a:solidFill>
              <a:prstDash val="solid"/>
              <a:round/>
              <a:headEnd/>
              <a:tailEnd/>
            </a:ln>
          </p:spPr>
          <p:txBody>
            <a:bodyPr/>
            <a:lstStyle/>
            <a:p>
              <a:endParaRPr lang="en-US" sz="2800"/>
            </a:p>
          </p:txBody>
        </p:sp>
        <p:sp>
          <p:nvSpPr>
            <p:cNvPr id="6" name="Freeform 4"/>
            <p:cNvSpPr>
              <a:spLocks/>
            </p:cNvSpPr>
            <p:nvPr/>
          </p:nvSpPr>
          <p:spPr bwMode="auto">
            <a:xfrm>
              <a:off x="2041525" y="2043113"/>
              <a:ext cx="560388" cy="257175"/>
            </a:xfrm>
            <a:custGeom>
              <a:avLst/>
              <a:gdLst>
                <a:gd name="T0" fmla="*/ 0 w 353"/>
                <a:gd name="T1" fmla="*/ 122 h 122"/>
                <a:gd name="T2" fmla="*/ 42 w 353"/>
                <a:gd name="T3" fmla="*/ 99 h 122"/>
                <a:gd name="T4" fmla="*/ 76 w 353"/>
                <a:gd name="T5" fmla="*/ 82 h 122"/>
                <a:gd name="T6" fmla="*/ 92 w 353"/>
                <a:gd name="T7" fmla="*/ 76 h 122"/>
                <a:gd name="T8" fmla="*/ 105 w 353"/>
                <a:gd name="T9" fmla="*/ 71 h 122"/>
                <a:gd name="T10" fmla="*/ 116 w 353"/>
                <a:gd name="T11" fmla="*/ 70 h 122"/>
                <a:gd name="T12" fmla="*/ 123 w 353"/>
                <a:gd name="T13" fmla="*/ 70 h 122"/>
                <a:gd name="T14" fmla="*/ 126 w 353"/>
                <a:gd name="T15" fmla="*/ 70 h 122"/>
                <a:gd name="T16" fmla="*/ 129 w 353"/>
                <a:gd name="T17" fmla="*/ 70 h 122"/>
                <a:gd name="T18" fmla="*/ 158 w 353"/>
                <a:gd name="T19" fmla="*/ 74 h 122"/>
                <a:gd name="T20" fmla="*/ 187 w 353"/>
                <a:gd name="T21" fmla="*/ 77 h 122"/>
                <a:gd name="T22" fmla="*/ 200 w 353"/>
                <a:gd name="T23" fmla="*/ 78 h 122"/>
                <a:gd name="T24" fmla="*/ 205 w 353"/>
                <a:gd name="T25" fmla="*/ 78 h 122"/>
                <a:gd name="T26" fmla="*/ 212 w 353"/>
                <a:gd name="T27" fmla="*/ 77 h 122"/>
                <a:gd name="T28" fmla="*/ 228 w 353"/>
                <a:gd name="T29" fmla="*/ 71 h 122"/>
                <a:gd name="T30" fmla="*/ 249 w 353"/>
                <a:gd name="T31" fmla="*/ 62 h 122"/>
                <a:gd name="T32" fmla="*/ 296 w 353"/>
                <a:gd name="T33" fmla="*/ 35 h 122"/>
                <a:gd name="T34" fmla="*/ 353 w 353"/>
                <a:gd name="T35" fmla="*/ 0 h 12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53"/>
                <a:gd name="T55" fmla="*/ 0 h 122"/>
                <a:gd name="T56" fmla="*/ 353 w 353"/>
                <a:gd name="T57" fmla="*/ 122 h 12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53" h="122">
                  <a:moveTo>
                    <a:pt x="0" y="122"/>
                  </a:moveTo>
                  <a:lnTo>
                    <a:pt x="42" y="99"/>
                  </a:lnTo>
                  <a:lnTo>
                    <a:pt x="76" y="82"/>
                  </a:lnTo>
                  <a:lnTo>
                    <a:pt x="92" y="76"/>
                  </a:lnTo>
                  <a:lnTo>
                    <a:pt x="105" y="71"/>
                  </a:lnTo>
                  <a:lnTo>
                    <a:pt x="116" y="70"/>
                  </a:lnTo>
                  <a:lnTo>
                    <a:pt x="123" y="70"/>
                  </a:lnTo>
                  <a:lnTo>
                    <a:pt x="126" y="70"/>
                  </a:lnTo>
                  <a:lnTo>
                    <a:pt x="129" y="70"/>
                  </a:lnTo>
                  <a:lnTo>
                    <a:pt x="158" y="74"/>
                  </a:lnTo>
                  <a:lnTo>
                    <a:pt x="187" y="77"/>
                  </a:lnTo>
                  <a:lnTo>
                    <a:pt x="200" y="78"/>
                  </a:lnTo>
                  <a:lnTo>
                    <a:pt x="205" y="78"/>
                  </a:lnTo>
                  <a:lnTo>
                    <a:pt x="212" y="77"/>
                  </a:lnTo>
                  <a:lnTo>
                    <a:pt x="228" y="71"/>
                  </a:lnTo>
                  <a:lnTo>
                    <a:pt x="249" y="62"/>
                  </a:lnTo>
                  <a:lnTo>
                    <a:pt x="296" y="35"/>
                  </a:lnTo>
                  <a:lnTo>
                    <a:pt x="353" y="0"/>
                  </a:lnTo>
                </a:path>
              </a:pathLst>
            </a:custGeom>
            <a:noFill/>
            <a:ln w="41275">
              <a:solidFill>
                <a:srgbClr val="A50021"/>
              </a:solidFill>
              <a:prstDash val="solid"/>
              <a:round/>
              <a:headEnd/>
              <a:tailEnd/>
            </a:ln>
          </p:spPr>
          <p:txBody>
            <a:bodyPr/>
            <a:lstStyle/>
            <a:p>
              <a:endParaRPr lang="en-US" sz="2800"/>
            </a:p>
          </p:txBody>
        </p:sp>
        <p:sp>
          <p:nvSpPr>
            <p:cNvPr id="7" name="Freeform 5"/>
            <p:cNvSpPr>
              <a:spLocks/>
            </p:cNvSpPr>
            <p:nvPr/>
          </p:nvSpPr>
          <p:spPr bwMode="auto">
            <a:xfrm>
              <a:off x="2252663" y="2216150"/>
              <a:ext cx="581025" cy="217488"/>
            </a:xfrm>
            <a:custGeom>
              <a:avLst/>
              <a:gdLst>
                <a:gd name="T0" fmla="*/ 0 w 366"/>
                <a:gd name="T1" fmla="*/ 104 h 104"/>
                <a:gd name="T2" fmla="*/ 43 w 366"/>
                <a:gd name="T3" fmla="*/ 83 h 104"/>
                <a:gd name="T4" fmla="*/ 80 w 366"/>
                <a:gd name="T5" fmla="*/ 68 h 104"/>
                <a:gd name="T6" fmla="*/ 96 w 366"/>
                <a:gd name="T7" fmla="*/ 62 h 104"/>
                <a:gd name="T8" fmla="*/ 111 w 366"/>
                <a:gd name="T9" fmla="*/ 58 h 104"/>
                <a:gd name="T10" fmla="*/ 121 w 366"/>
                <a:gd name="T11" fmla="*/ 58 h 104"/>
                <a:gd name="T12" fmla="*/ 127 w 366"/>
                <a:gd name="T13" fmla="*/ 58 h 104"/>
                <a:gd name="T14" fmla="*/ 131 w 366"/>
                <a:gd name="T15" fmla="*/ 58 h 104"/>
                <a:gd name="T16" fmla="*/ 134 w 366"/>
                <a:gd name="T17" fmla="*/ 58 h 104"/>
                <a:gd name="T18" fmla="*/ 162 w 366"/>
                <a:gd name="T19" fmla="*/ 64 h 104"/>
                <a:gd name="T20" fmla="*/ 191 w 366"/>
                <a:gd name="T21" fmla="*/ 69 h 104"/>
                <a:gd name="T22" fmla="*/ 203 w 366"/>
                <a:gd name="T23" fmla="*/ 70 h 104"/>
                <a:gd name="T24" fmla="*/ 209 w 366"/>
                <a:gd name="T25" fmla="*/ 70 h 104"/>
                <a:gd name="T26" fmla="*/ 212 w 366"/>
                <a:gd name="T27" fmla="*/ 70 h 104"/>
                <a:gd name="T28" fmla="*/ 216 w 366"/>
                <a:gd name="T29" fmla="*/ 69 h 104"/>
                <a:gd name="T30" fmla="*/ 255 w 366"/>
                <a:gd name="T31" fmla="*/ 56 h 104"/>
                <a:gd name="T32" fmla="*/ 305 w 366"/>
                <a:gd name="T33" fmla="*/ 32 h 104"/>
                <a:gd name="T34" fmla="*/ 366 w 366"/>
                <a:gd name="T35" fmla="*/ 0 h 104"/>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66"/>
                <a:gd name="T55" fmla="*/ 0 h 104"/>
                <a:gd name="T56" fmla="*/ 366 w 366"/>
                <a:gd name="T57" fmla="*/ 104 h 104"/>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66" h="104">
                  <a:moveTo>
                    <a:pt x="0" y="104"/>
                  </a:moveTo>
                  <a:lnTo>
                    <a:pt x="43" y="83"/>
                  </a:lnTo>
                  <a:lnTo>
                    <a:pt x="80" y="68"/>
                  </a:lnTo>
                  <a:lnTo>
                    <a:pt x="96" y="62"/>
                  </a:lnTo>
                  <a:lnTo>
                    <a:pt x="111" y="58"/>
                  </a:lnTo>
                  <a:lnTo>
                    <a:pt x="121" y="58"/>
                  </a:lnTo>
                  <a:lnTo>
                    <a:pt x="127" y="58"/>
                  </a:lnTo>
                  <a:lnTo>
                    <a:pt x="131" y="58"/>
                  </a:lnTo>
                  <a:lnTo>
                    <a:pt x="134" y="58"/>
                  </a:lnTo>
                  <a:lnTo>
                    <a:pt x="162" y="64"/>
                  </a:lnTo>
                  <a:lnTo>
                    <a:pt x="191" y="69"/>
                  </a:lnTo>
                  <a:lnTo>
                    <a:pt x="203" y="70"/>
                  </a:lnTo>
                  <a:lnTo>
                    <a:pt x="209" y="70"/>
                  </a:lnTo>
                  <a:lnTo>
                    <a:pt x="212" y="70"/>
                  </a:lnTo>
                  <a:lnTo>
                    <a:pt x="216" y="69"/>
                  </a:lnTo>
                  <a:lnTo>
                    <a:pt x="255" y="56"/>
                  </a:lnTo>
                  <a:lnTo>
                    <a:pt x="305" y="32"/>
                  </a:lnTo>
                  <a:lnTo>
                    <a:pt x="366" y="0"/>
                  </a:lnTo>
                </a:path>
              </a:pathLst>
            </a:custGeom>
            <a:noFill/>
            <a:ln w="41275">
              <a:solidFill>
                <a:srgbClr val="A50021"/>
              </a:solidFill>
              <a:prstDash val="solid"/>
              <a:round/>
              <a:headEnd/>
              <a:tailEnd/>
            </a:ln>
          </p:spPr>
          <p:txBody>
            <a:bodyPr/>
            <a:lstStyle/>
            <a:p>
              <a:endParaRPr lang="en-US" sz="2800"/>
            </a:p>
          </p:txBody>
        </p:sp>
        <p:sp>
          <p:nvSpPr>
            <p:cNvPr id="8" name="Freeform 6"/>
            <p:cNvSpPr>
              <a:spLocks/>
            </p:cNvSpPr>
            <p:nvPr/>
          </p:nvSpPr>
          <p:spPr bwMode="auto">
            <a:xfrm>
              <a:off x="2451100" y="2435225"/>
              <a:ext cx="576263" cy="231775"/>
            </a:xfrm>
            <a:custGeom>
              <a:avLst/>
              <a:gdLst>
                <a:gd name="T0" fmla="*/ 0 w 363"/>
                <a:gd name="T1" fmla="*/ 110 h 110"/>
                <a:gd name="T2" fmla="*/ 44 w 363"/>
                <a:gd name="T3" fmla="*/ 88 h 110"/>
                <a:gd name="T4" fmla="*/ 80 w 363"/>
                <a:gd name="T5" fmla="*/ 73 h 110"/>
                <a:gd name="T6" fmla="*/ 96 w 363"/>
                <a:gd name="T7" fmla="*/ 67 h 110"/>
                <a:gd name="T8" fmla="*/ 109 w 363"/>
                <a:gd name="T9" fmla="*/ 63 h 110"/>
                <a:gd name="T10" fmla="*/ 120 w 363"/>
                <a:gd name="T11" fmla="*/ 62 h 110"/>
                <a:gd name="T12" fmla="*/ 127 w 363"/>
                <a:gd name="T13" fmla="*/ 62 h 110"/>
                <a:gd name="T14" fmla="*/ 130 w 363"/>
                <a:gd name="T15" fmla="*/ 62 h 110"/>
                <a:gd name="T16" fmla="*/ 133 w 363"/>
                <a:gd name="T17" fmla="*/ 62 h 110"/>
                <a:gd name="T18" fmla="*/ 162 w 363"/>
                <a:gd name="T19" fmla="*/ 67 h 110"/>
                <a:gd name="T20" fmla="*/ 190 w 363"/>
                <a:gd name="T21" fmla="*/ 72 h 110"/>
                <a:gd name="T22" fmla="*/ 203 w 363"/>
                <a:gd name="T23" fmla="*/ 73 h 110"/>
                <a:gd name="T24" fmla="*/ 208 w 363"/>
                <a:gd name="T25" fmla="*/ 73 h 110"/>
                <a:gd name="T26" fmla="*/ 212 w 363"/>
                <a:gd name="T27" fmla="*/ 73 h 110"/>
                <a:gd name="T28" fmla="*/ 215 w 363"/>
                <a:gd name="T29" fmla="*/ 72 h 110"/>
                <a:gd name="T30" fmla="*/ 232 w 363"/>
                <a:gd name="T31" fmla="*/ 68 h 110"/>
                <a:gd name="T32" fmla="*/ 254 w 363"/>
                <a:gd name="T33" fmla="*/ 58 h 110"/>
                <a:gd name="T34" fmla="*/ 303 w 363"/>
                <a:gd name="T35" fmla="*/ 34 h 110"/>
                <a:gd name="T36" fmla="*/ 363 w 363"/>
                <a:gd name="T37" fmla="*/ 0 h 11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363"/>
                <a:gd name="T58" fmla="*/ 0 h 110"/>
                <a:gd name="T59" fmla="*/ 363 w 363"/>
                <a:gd name="T60" fmla="*/ 110 h 11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363" h="110">
                  <a:moveTo>
                    <a:pt x="0" y="110"/>
                  </a:moveTo>
                  <a:lnTo>
                    <a:pt x="44" y="88"/>
                  </a:lnTo>
                  <a:lnTo>
                    <a:pt x="80" y="73"/>
                  </a:lnTo>
                  <a:lnTo>
                    <a:pt x="96" y="67"/>
                  </a:lnTo>
                  <a:lnTo>
                    <a:pt x="109" y="63"/>
                  </a:lnTo>
                  <a:lnTo>
                    <a:pt x="120" y="62"/>
                  </a:lnTo>
                  <a:lnTo>
                    <a:pt x="127" y="62"/>
                  </a:lnTo>
                  <a:lnTo>
                    <a:pt x="130" y="62"/>
                  </a:lnTo>
                  <a:lnTo>
                    <a:pt x="133" y="62"/>
                  </a:lnTo>
                  <a:lnTo>
                    <a:pt x="162" y="67"/>
                  </a:lnTo>
                  <a:lnTo>
                    <a:pt x="190" y="72"/>
                  </a:lnTo>
                  <a:lnTo>
                    <a:pt x="203" y="73"/>
                  </a:lnTo>
                  <a:lnTo>
                    <a:pt x="208" y="73"/>
                  </a:lnTo>
                  <a:lnTo>
                    <a:pt x="212" y="73"/>
                  </a:lnTo>
                  <a:lnTo>
                    <a:pt x="215" y="72"/>
                  </a:lnTo>
                  <a:lnTo>
                    <a:pt x="232" y="68"/>
                  </a:lnTo>
                  <a:lnTo>
                    <a:pt x="254" y="58"/>
                  </a:lnTo>
                  <a:lnTo>
                    <a:pt x="303" y="34"/>
                  </a:lnTo>
                  <a:lnTo>
                    <a:pt x="363" y="0"/>
                  </a:lnTo>
                </a:path>
              </a:pathLst>
            </a:custGeom>
            <a:noFill/>
            <a:ln w="41275">
              <a:solidFill>
                <a:srgbClr val="A50021"/>
              </a:solidFill>
              <a:prstDash val="solid"/>
              <a:round/>
              <a:headEnd/>
              <a:tailEnd/>
            </a:ln>
          </p:spPr>
          <p:txBody>
            <a:bodyPr/>
            <a:lstStyle/>
            <a:p>
              <a:endParaRPr lang="en-US" sz="2800"/>
            </a:p>
          </p:txBody>
        </p:sp>
        <p:sp>
          <p:nvSpPr>
            <p:cNvPr id="9" name="Freeform 7"/>
            <p:cNvSpPr>
              <a:spLocks/>
            </p:cNvSpPr>
            <p:nvPr/>
          </p:nvSpPr>
          <p:spPr bwMode="auto">
            <a:xfrm>
              <a:off x="2557463" y="2667000"/>
              <a:ext cx="596900" cy="182563"/>
            </a:xfrm>
            <a:custGeom>
              <a:avLst/>
              <a:gdLst>
                <a:gd name="T0" fmla="*/ 0 w 376"/>
                <a:gd name="T1" fmla="*/ 87 h 87"/>
                <a:gd name="T2" fmla="*/ 46 w 376"/>
                <a:gd name="T3" fmla="*/ 68 h 87"/>
                <a:gd name="T4" fmla="*/ 84 w 376"/>
                <a:gd name="T5" fmla="*/ 55 h 87"/>
                <a:gd name="T6" fmla="*/ 117 w 376"/>
                <a:gd name="T7" fmla="*/ 47 h 87"/>
                <a:gd name="T8" fmla="*/ 127 w 376"/>
                <a:gd name="T9" fmla="*/ 47 h 87"/>
                <a:gd name="T10" fmla="*/ 133 w 376"/>
                <a:gd name="T11" fmla="*/ 47 h 87"/>
                <a:gd name="T12" fmla="*/ 136 w 376"/>
                <a:gd name="T13" fmla="*/ 47 h 87"/>
                <a:gd name="T14" fmla="*/ 139 w 376"/>
                <a:gd name="T15" fmla="*/ 48 h 87"/>
                <a:gd name="T16" fmla="*/ 167 w 376"/>
                <a:gd name="T17" fmla="*/ 54 h 87"/>
                <a:gd name="T18" fmla="*/ 195 w 376"/>
                <a:gd name="T19" fmla="*/ 60 h 87"/>
                <a:gd name="T20" fmla="*/ 207 w 376"/>
                <a:gd name="T21" fmla="*/ 62 h 87"/>
                <a:gd name="T22" fmla="*/ 212 w 376"/>
                <a:gd name="T23" fmla="*/ 62 h 87"/>
                <a:gd name="T24" fmla="*/ 216 w 376"/>
                <a:gd name="T25" fmla="*/ 62 h 87"/>
                <a:gd name="T26" fmla="*/ 219 w 376"/>
                <a:gd name="T27" fmla="*/ 62 h 87"/>
                <a:gd name="T28" fmla="*/ 237 w 376"/>
                <a:gd name="T29" fmla="*/ 59 h 87"/>
                <a:gd name="T30" fmla="*/ 260 w 376"/>
                <a:gd name="T31" fmla="*/ 51 h 87"/>
                <a:gd name="T32" fmla="*/ 313 w 376"/>
                <a:gd name="T33" fmla="*/ 30 h 87"/>
                <a:gd name="T34" fmla="*/ 376 w 376"/>
                <a:gd name="T35" fmla="*/ 0 h 8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76"/>
                <a:gd name="T55" fmla="*/ 0 h 87"/>
                <a:gd name="T56" fmla="*/ 376 w 376"/>
                <a:gd name="T57" fmla="*/ 87 h 8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76" h="87">
                  <a:moveTo>
                    <a:pt x="0" y="87"/>
                  </a:moveTo>
                  <a:lnTo>
                    <a:pt x="46" y="68"/>
                  </a:lnTo>
                  <a:lnTo>
                    <a:pt x="84" y="55"/>
                  </a:lnTo>
                  <a:lnTo>
                    <a:pt x="117" y="47"/>
                  </a:lnTo>
                  <a:lnTo>
                    <a:pt x="127" y="47"/>
                  </a:lnTo>
                  <a:lnTo>
                    <a:pt x="133" y="47"/>
                  </a:lnTo>
                  <a:lnTo>
                    <a:pt x="136" y="47"/>
                  </a:lnTo>
                  <a:lnTo>
                    <a:pt x="139" y="48"/>
                  </a:lnTo>
                  <a:lnTo>
                    <a:pt x="167" y="54"/>
                  </a:lnTo>
                  <a:lnTo>
                    <a:pt x="195" y="60"/>
                  </a:lnTo>
                  <a:lnTo>
                    <a:pt x="207" y="62"/>
                  </a:lnTo>
                  <a:lnTo>
                    <a:pt x="212" y="62"/>
                  </a:lnTo>
                  <a:lnTo>
                    <a:pt x="216" y="62"/>
                  </a:lnTo>
                  <a:lnTo>
                    <a:pt x="219" y="62"/>
                  </a:lnTo>
                  <a:lnTo>
                    <a:pt x="237" y="59"/>
                  </a:lnTo>
                  <a:lnTo>
                    <a:pt x="260" y="51"/>
                  </a:lnTo>
                  <a:lnTo>
                    <a:pt x="313" y="30"/>
                  </a:lnTo>
                  <a:lnTo>
                    <a:pt x="376" y="0"/>
                  </a:lnTo>
                </a:path>
              </a:pathLst>
            </a:custGeom>
            <a:noFill/>
            <a:ln w="41275">
              <a:solidFill>
                <a:srgbClr val="A50021"/>
              </a:solidFill>
              <a:prstDash val="solid"/>
              <a:round/>
              <a:headEnd/>
              <a:tailEnd/>
            </a:ln>
          </p:spPr>
          <p:txBody>
            <a:bodyPr/>
            <a:lstStyle/>
            <a:p>
              <a:endParaRPr lang="en-US" sz="2800"/>
            </a:p>
          </p:txBody>
        </p:sp>
        <p:sp>
          <p:nvSpPr>
            <p:cNvPr id="10" name="Freeform 8"/>
            <p:cNvSpPr>
              <a:spLocks/>
            </p:cNvSpPr>
            <p:nvPr/>
          </p:nvSpPr>
          <p:spPr bwMode="auto">
            <a:xfrm>
              <a:off x="2620963" y="2998788"/>
              <a:ext cx="630237" cy="68262"/>
            </a:xfrm>
            <a:custGeom>
              <a:avLst/>
              <a:gdLst>
                <a:gd name="T0" fmla="*/ 397 w 397"/>
                <a:gd name="T1" fmla="*/ 13 h 33"/>
                <a:gd name="T2" fmla="*/ 345 w 397"/>
                <a:gd name="T3" fmla="*/ 24 h 33"/>
                <a:gd name="T4" fmla="*/ 303 w 397"/>
                <a:gd name="T5" fmla="*/ 30 h 33"/>
                <a:gd name="T6" fmla="*/ 284 w 397"/>
                <a:gd name="T7" fmla="*/ 32 h 33"/>
                <a:gd name="T8" fmla="*/ 276 w 397"/>
                <a:gd name="T9" fmla="*/ 32 h 33"/>
                <a:gd name="T10" fmla="*/ 273 w 397"/>
                <a:gd name="T11" fmla="*/ 32 h 33"/>
                <a:gd name="T12" fmla="*/ 269 w 397"/>
                <a:gd name="T13" fmla="*/ 33 h 33"/>
                <a:gd name="T14" fmla="*/ 248 w 397"/>
                <a:gd name="T15" fmla="*/ 27 h 33"/>
                <a:gd name="T16" fmla="*/ 223 w 397"/>
                <a:gd name="T17" fmla="*/ 17 h 33"/>
                <a:gd name="T18" fmla="*/ 200 w 397"/>
                <a:gd name="T19" fmla="*/ 6 h 33"/>
                <a:gd name="T20" fmla="*/ 188 w 397"/>
                <a:gd name="T21" fmla="*/ 3 h 33"/>
                <a:gd name="T22" fmla="*/ 177 w 397"/>
                <a:gd name="T23" fmla="*/ 0 h 33"/>
                <a:gd name="T24" fmla="*/ 169 w 397"/>
                <a:gd name="T25" fmla="*/ 0 h 33"/>
                <a:gd name="T26" fmla="*/ 164 w 397"/>
                <a:gd name="T27" fmla="*/ 0 h 33"/>
                <a:gd name="T28" fmla="*/ 159 w 397"/>
                <a:gd name="T29" fmla="*/ 1 h 33"/>
                <a:gd name="T30" fmla="*/ 133 w 397"/>
                <a:gd name="T31" fmla="*/ 4 h 33"/>
                <a:gd name="T32" fmla="*/ 73 w 397"/>
                <a:gd name="T33" fmla="*/ 15 h 33"/>
                <a:gd name="T34" fmla="*/ 0 w 397"/>
                <a:gd name="T35" fmla="*/ 33 h 3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97"/>
                <a:gd name="T55" fmla="*/ 0 h 33"/>
                <a:gd name="T56" fmla="*/ 397 w 397"/>
                <a:gd name="T57" fmla="*/ 33 h 3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97" h="33">
                  <a:moveTo>
                    <a:pt x="397" y="13"/>
                  </a:moveTo>
                  <a:lnTo>
                    <a:pt x="345" y="24"/>
                  </a:lnTo>
                  <a:lnTo>
                    <a:pt x="303" y="30"/>
                  </a:lnTo>
                  <a:lnTo>
                    <a:pt x="284" y="32"/>
                  </a:lnTo>
                  <a:lnTo>
                    <a:pt x="276" y="32"/>
                  </a:lnTo>
                  <a:lnTo>
                    <a:pt x="273" y="32"/>
                  </a:lnTo>
                  <a:lnTo>
                    <a:pt x="269" y="33"/>
                  </a:lnTo>
                  <a:lnTo>
                    <a:pt x="248" y="27"/>
                  </a:lnTo>
                  <a:lnTo>
                    <a:pt x="223" y="17"/>
                  </a:lnTo>
                  <a:lnTo>
                    <a:pt x="200" y="6"/>
                  </a:lnTo>
                  <a:lnTo>
                    <a:pt x="188" y="3"/>
                  </a:lnTo>
                  <a:lnTo>
                    <a:pt x="177" y="0"/>
                  </a:lnTo>
                  <a:lnTo>
                    <a:pt x="169" y="0"/>
                  </a:lnTo>
                  <a:lnTo>
                    <a:pt x="164" y="0"/>
                  </a:lnTo>
                  <a:lnTo>
                    <a:pt x="159" y="1"/>
                  </a:lnTo>
                  <a:lnTo>
                    <a:pt x="133" y="4"/>
                  </a:lnTo>
                  <a:lnTo>
                    <a:pt x="73" y="15"/>
                  </a:lnTo>
                  <a:lnTo>
                    <a:pt x="0" y="33"/>
                  </a:lnTo>
                </a:path>
              </a:pathLst>
            </a:custGeom>
            <a:noFill/>
            <a:ln w="41275">
              <a:solidFill>
                <a:srgbClr val="A50021"/>
              </a:solidFill>
              <a:prstDash val="solid"/>
              <a:round/>
              <a:headEnd/>
              <a:tailEnd/>
            </a:ln>
          </p:spPr>
          <p:txBody>
            <a:bodyPr/>
            <a:lstStyle/>
            <a:p>
              <a:endParaRPr lang="en-US" sz="2800"/>
            </a:p>
          </p:txBody>
        </p:sp>
        <p:sp>
          <p:nvSpPr>
            <p:cNvPr id="11" name="Freeform 9"/>
            <p:cNvSpPr>
              <a:spLocks/>
            </p:cNvSpPr>
            <p:nvPr/>
          </p:nvSpPr>
          <p:spPr bwMode="auto">
            <a:xfrm>
              <a:off x="2841625" y="3241675"/>
              <a:ext cx="617538" cy="123825"/>
            </a:xfrm>
            <a:custGeom>
              <a:avLst/>
              <a:gdLst>
                <a:gd name="T0" fmla="*/ 0 w 389"/>
                <a:gd name="T1" fmla="*/ 59 h 59"/>
                <a:gd name="T2" fmla="*/ 49 w 389"/>
                <a:gd name="T3" fmla="*/ 44 h 59"/>
                <a:gd name="T4" fmla="*/ 90 w 389"/>
                <a:gd name="T5" fmla="*/ 33 h 59"/>
                <a:gd name="T6" fmla="*/ 123 w 389"/>
                <a:gd name="T7" fmla="*/ 27 h 59"/>
                <a:gd name="T8" fmla="*/ 128 w 389"/>
                <a:gd name="T9" fmla="*/ 27 h 59"/>
                <a:gd name="T10" fmla="*/ 130 w 389"/>
                <a:gd name="T11" fmla="*/ 27 h 59"/>
                <a:gd name="T12" fmla="*/ 134 w 389"/>
                <a:gd name="T13" fmla="*/ 28 h 59"/>
                <a:gd name="T14" fmla="*/ 146 w 389"/>
                <a:gd name="T15" fmla="*/ 31 h 59"/>
                <a:gd name="T16" fmla="*/ 172 w 389"/>
                <a:gd name="T17" fmla="*/ 39 h 59"/>
                <a:gd name="T18" fmla="*/ 198 w 389"/>
                <a:gd name="T19" fmla="*/ 47 h 59"/>
                <a:gd name="T20" fmla="*/ 211 w 389"/>
                <a:gd name="T21" fmla="*/ 49 h 59"/>
                <a:gd name="T22" fmla="*/ 216 w 389"/>
                <a:gd name="T23" fmla="*/ 49 h 59"/>
                <a:gd name="T24" fmla="*/ 219 w 389"/>
                <a:gd name="T25" fmla="*/ 49 h 59"/>
                <a:gd name="T26" fmla="*/ 223 w 389"/>
                <a:gd name="T27" fmla="*/ 50 h 59"/>
                <a:gd name="T28" fmla="*/ 240 w 389"/>
                <a:gd name="T29" fmla="*/ 48 h 59"/>
                <a:gd name="T30" fmla="*/ 265 w 389"/>
                <a:gd name="T31" fmla="*/ 42 h 59"/>
                <a:gd name="T32" fmla="*/ 321 w 389"/>
                <a:gd name="T33" fmla="*/ 25 h 59"/>
                <a:gd name="T34" fmla="*/ 389 w 389"/>
                <a:gd name="T35" fmla="*/ 0 h 5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89"/>
                <a:gd name="T55" fmla="*/ 0 h 59"/>
                <a:gd name="T56" fmla="*/ 389 w 389"/>
                <a:gd name="T57" fmla="*/ 59 h 5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89" h="59">
                  <a:moveTo>
                    <a:pt x="0" y="59"/>
                  </a:moveTo>
                  <a:lnTo>
                    <a:pt x="49" y="44"/>
                  </a:lnTo>
                  <a:lnTo>
                    <a:pt x="90" y="33"/>
                  </a:lnTo>
                  <a:lnTo>
                    <a:pt x="123" y="27"/>
                  </a:lnTo>
                  <a:lnTo>
                    <a:pt x="128" y="27"/>
                  </a:lnTo>
                  <a:lnTo>
                    <a:pt x="130" y="27"/>
                  </a:lnTo>
                  <a:lnTo>
                    <a:pt x="134" y="28"/>
                  </a:lnTo>
                  <a:lnTo>
                    <a:pt x="146" y="31"/>
                  </a:lnTo>
                  <a:lnTo>
                    <a:pt x="172" y="39"/>
                  </a:lnTo>
                  <a:lnTo>
                    <a:pt x="198" y="47"/>
                  </a:lnTo>
                  <a:lnTo>
                    <a:pt x="211" y="49"/>
                  </a:lnTo>
                  <a:lnTo>
                    <a:pt x="216" y="49"/>
                  </a:lnTo>
                  <a:lnTo>
                    <a:pt x="219" y="49"/>
                  </a:lnTo>
                  <a:lnTo>
                    <a:pt x="223" y="50"/>
                  </a:lnTo>
                  <a:lnTo>
                    <a:pt x="240" y="48"/>
                  </a:lnTo>
                  <a:lnTo>
                    <a:pt x="265" y="42"/>
                  </a:lnTo>
                  <a:lnTo>
                    <a:pt x="321" y="25"/>
                  </a:lnTo>
                  <a:lnTo>
                    <a:pt x="389" y="0"/>
                  </a:lnTo>
                </a:path>
              </a:pathLst>
            </a:custGeom>
            <a:noFill/>
            <a:ln w="41275">
              <a:solidFill>
                <a:srgbClr val="A50021"/>
              </a:solidFill>
              <a:prstDash val="solid"/>
              <a:round/>
              <a:headEnd/>
              <a:tailEnd/>
            </a:ln>
          </p:spPr>
          <p:txBody>
            <a:bodyPr/>
            <a:lstStyle/>
            <a:p>
              <a:endParaRPr lang="en-US" sz="2800"/>
            </a:p>
          </p:txBody>
        </p:sp>
        <p:sp>
          <p:nvSpPr>
            <p:cNvPr id="12" name="Freeform 10"/>
            <p:cNvSpPr>
              <a:spLocks/>
            </p:cNvSpPr>
            <p:nvPr/>
          </p:nvSpPr>
          <p:spPr bwMode="auto">
            <a:xfrm>
              <a:off x="2817813" y="3581400"/>
              <a:ext cx="630237" cy="71438"/>
            </a:xfrm>
            <a:custGeom>
              <a:avLst/>
              <a:gdLst>
                <a:gd name="T0" fmla="*/ 0 w 397"/>
                <a:gd name="T1" fmla="*/ 22 h 34"/>
                <a:gd name="T2" fmla="*/ 52 w 397"/>
                <a:gd name="T3" fmla="*/ 11 h 34"/>
                <a:gd name="T4" fmla="*/ 94 w 397"/>
                <a:gd name="T5" fmla="*/ 5 h 34"/>
                <a:gd name="T6" fmla="*/ 113 w 397"/>
                <a:gd name="T7" fmla="*/ 3 h 34"/>
                <a:gd name="T8" fmla="*/ 120 w 397"/>
                <a:gd name="T9" fmla="*/ 3 h 34"/>
                <a:gd name="T10" fmla="*/ 124 w 397"/>
                <a:gd name="T11" fmla="*/ 3 h 34"/>
                <a:gd name="T12" fmla="*/ 128 w 397"/>
                <a:gd name="T13" fmla="*/ 2 h 34"/>
                <a:gd name="T14" fmla="*/ 133 w 397"/>
                <a:gd name="T15" fmla="*/ 2 h 34"/>
                <a:gd name="T16" fmla="*/ 135 w 397"/>
                <a:gd name="T17" fmla="*/ 2 h 34"/>
                <a:gd name="T18" fmla="*/ 138 w 397"/>
                <a:gd name="T19" fmla="*/ 3 h 34"/>
                <a:gd name="T20" fmla="*/ 150 w 397"/>
                <a:gd name="T21" fmla="*/ 7 h 34"/>
                <a:gd name="T22" fmla="*/ 174 w 397"/>
                <a:gd name="T23" fmla="*/ 18 h 34"/>
                <a:gd name="T24" fmla="*/ 198 w 397"/>
                <a:gd name="T25" fmla="*/ 28 h 34"/>
                <a:gd name="T26" fmla="*/ 210 w 397"/>
                <a:gd name="T27" fmla="*/ 32 h 34"/>
                <a:gd name="T28" fmla="*/ 221 w 397"/>
                <a:gd name="T29" fmla="*/ 34 h 34"/>
                <a:gd name="T30" fmla="*/ 265 w 397"/>
                <a:gd name="T31" fmla="*/ 30 h 34"/>
                <a:gd name="T32" fmla="*/ 324 w 397"/>
                <a:gd name="T33" fmla="*/ 18 h 34"/>
                <a:gd name="T34" fmla="*/ 397 w 397"/>
                <a:gd name="T35" fmla="*/ 0 h 34"/>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97"/>
                <a:gd name="T55" fmla="*/ 0 h 34"/>
                <a:gd name="T56" fmla="*/ 397 w 397"/>
                <a:gd name="T57" fmla="*/ 34 h 34"/>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97" h="34">
                  <a:moveTo>
                    <a:pt x="0" y="22"/>
                  </a:moveTo>
                  <a:lnTo>
                    <a:pt x="52" y="11"/>
                  </a:lnTo>
                  <a:lnTo>
                    <a:pt x="94" y="5"/>
                  </a:lnTo>
                  <a:lnTo>
                    <a:pt x="113" y="3"/>
                  </a:lnTo>
                  <a:lnTo>
                    <a:pt x="120" y="3"/>
                  </a:lnTo>
                  <a:lnTo>
                    <a:pt x="124" y="3"/>
                  </a:lnTo>
                  <a:lnTo>
                    <a:pt x="128" y="2"/>
                  </a:lnTo>
                  <a:lnTo>
                    <a:pt x="133" y="2"/>
                  </a:lnTo>
                  <a:lnTo>
                    <a:pt x="135" y="2"/>
                  </a:lnTo>
                  <a:lnTo>
                    <a:pt x="138" y="3"/>
                  </a:lnTo>
                  <a:lnTo>
                    <a:pt x="150" y="7"/>
                  </a:lnTo>
                  <a:lnTo>
                    <a:pt x="174" y="18"/>
                  </a:lnTo>
                  <a:lnTo>
                    <a:pt x="198" y="28"/>
                  </a:lnTo>
                  <a:lnTo>
                    <a:pt x="210" y="32"/>
                  </a:lnTo>
                  <a:lnTo>
                    <a:pt x="221" y="34"/>
                  </a:lnTo>
                  <a:lnTo>
                    <a:pt x="265" y="30"/>
                  </a:lnTo>
                  <a:lnTo>
                    <a:pt x="324" y="18"/>
                  </a:lnTo>
                  <a:lnTo>
                    <a:pt x="397" y="0"/>
                  </a:lnTo>
                </a:path>
              </a:pathLst>
            </a:custGeom>
            <a:noFill/>
            <a:ln w="41275">
              <a:solidFill>
                <a:srgbClr val="A50021"/>
              </a:solidFill>
              <a:prstDash val="solid"/>
              <a:round/>
              <a:headEnd/>
              <a:tailEnd/>
            </a:ln>
          </p:spPr>
          <p:txBody>
            <a:bodyPr/>
            <a:lstStyle/>
            <a:p>
              <a:endParaRPr lang="en-US" sz="2800"/>
            </a:p>
          </p:txBody>
        </p:sp>
        <p:sp>
          <p:nvSpPr>
            <p:cNvPr id="13" name="Freeform 11"/>
            <p:cNvSpPr>
              <a:spLocks/>
            </p:cNvSpPr>
            <p:nvPr/>
          </p:nvSpPr>
          <p:spPr bwMode="auto">
            <a:xfrm>
              <a:off x="2844800" y="3838575"/>
              <a:ext cx="693738" cy="168275"/>
            </a:xfrm>
            <a:custGeom>
              <a:avLst/>
              <a:gdLst>
                <a:gd name="T0" fmla="*/ 0 w 437"/>
                <a:gd name="T1" fmla="*/ 52 h 80"/>
                <a:gd name="T2" fmla="*/ 57 w 437"/>
                <a:gd name="T3" fmla="*/ 27 h 80"/>
                <a:gd name="T4" fmla="*/ 104 w 437"/>
                <a:gd name="T5" fmla="*/ 11 h 80"/>
                <a:gd name="T6" fmla="*/ 124 w 437"/>
                <a:gd name="T7" fmla="*/ 6 h 80"/>
                <a:gd name="T8" fmla="*/ 133 w 437"/>
                <a:gd name="T9" fmla="*/ 6 h 80"/>
                <a:gd name="T10" fmla="*/ 137 w 437"/>
                <a:gd name="T11" fmla="*/ 6 h 80"/>
                <a:gd name="T12" fmla="*/ 141 w 437"/>
                <a:gd name="T13" fmla="*/ 5 h 80"/>
                <a:gd name="T14" fmla="*/ 143 w 437"/>
                <a:gd name="T15" fmla="*/ 5 h 80"/>
                <a:gd name="T16" fmla="*/ 146 w 437"/>
                <a:gd name="T17" fmla="*/ 6 h 80"/>
                <a:gd name="T18" fmla="*/ 152 w 437"/>
                <a:gd name="T19" fmla="*/ 8 h 80"/>
                <a:gd name="T20" fmla="*/ 165 w 437"/>
                <a:gd name="T21" fmla="*/ 17 h 80"/>
                <a:gd name="T22" fmla="*/ 192 w 437"/>
                <a:gd name="T23" fmla="*/ 43 h 80"/>
                <a:gd name="T24" fmla="*/ 205 w 437"/>
                <a:gd name="T25" fmla="*/ 56 h 80"/>
                <a:gd name="T26" fmla="*/ 218 w 437"/>
                <a:gd name="T27" fmla="*/ 68 h 80"/>
                <a:gd name="T28" fmla="*/ 230 w 437"/>
                <a:gd name="T29" fmla="*/ 76 h 80"/>
                <a:gd name="T30" fmla="*/ 243 w 437"/>
                <a:gd name="T31" fmla="*/ 80 h 80"/>
                <a:gd name="T32" fmla="*/ 252 w 437"/>
                <a:gd name="T33" fmla="*/ 80 h 80"/>
                <a:gd name="T34" fmla="*/ 263 w 437"/>
                <a:gd name="T35" fmla="*/ 79 h 80"/>
                <a:gd name="T36" fmla="*/ 291 w 437"/>
                <a:gd name="T37" fmla="*/ 70 h 80"/>
                <a:gd name="T38" fmla="*/ 356 w 437"/>
                <a:gd name="T39" fmla="*/ 42 h 80"/>
                <a:gd name="T40" fmla="*/ 412 w 437"/>
                <a:gd name="T41" fmla="*/ 13 h 80"/>
                <a:gd name="T42" fmla="*/ 437 w 437"/>
                <a:gd name="T43" fmla="*/ 0 h 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437"/>
                <a:gd name="T67" fmla="*/ 0 h 80"/>
                <a:gd name="T68" fmla="*/ 437 w 437"/>
                <a:gd name="T69" fmla="*/ 80 h 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437" h="80">
                  <a:moveTo>
                    <a:pt x="0" y="52"/>
                  </a:moveTo>
                  <a:lnTo>
                    <a:pt x="57" y="27"/>
                  </a:lnTo>
                  <a:lnTo>
                    <a:pt x="104" y="11"/>
                  </a:lnTo>
                  <a:lnTo>
                    <a:pt x="124" y="6"/>
                  </a:lnTo>
                  <a:lnTo>
                    <a:pt x="133" y="6"/>
                  </a:lnTo>
                  <a:lnTo>
                    <a:pt x="137" y="6"/>
                  </a:lnTo>
                  <a:lnTo>
                    <a:pt x="141" y="5"/>
                  </a:lnTo>
                  <a:lnTo>
                    <a:pt x="143" y="5"/>
                  </a:lnTo>
                  <a:lnTo>
                    <a:pt x="146" y="6"/>
                  </a:lnTo>
                  <a:lnTo>
                    <a:pt x="152" y="8"/>
                  </a:lnTo>
                  <a:lnTo>
                    <a:pt x="165" y="17"/>
                  </a:lnTo>
                  <a:lnTo>
                    <a:pt x="192" y="43"/>
                  </a:lnTo>
                  <a:lnTo>
                    <a:pt x="205" y="56"/>
                  </a:lnTo>
                  <a:lnTo>
                    <a:pt x="218" y="68"/>
                  </a:lnTo>
                  <a:lnTo>
                    <a:pt x="230" y="76"/>
                  </a:lnTo>
                  <a:lnTo>
                    <a:pt x="243" y="80"/>
                  </a:lnTo>
                  <a:lnTo>
                    <a:pt x="252" y="80"/>
                  </a:lnTo>
                  <a:lnTo>
                    <a:pt x="263" y="79"/>
                  </a:lnTo>
                  <a:lnTo>
                    <a:pt x="291" y="70"/>
                  </a:lnTo>
                  <a:lnTo>
                    <a:pt x="356" y="42"/>
                  </a:lnTo>
                  <a:lnTo>
                    <a:pt x="412" y="13"/>
                  </a:lnTo>
                  <a:lnTo>
                    <a:pt x="437" y="0"/>
                  </a:lnTo>
                </a:path>
              </a:pathLst>
            </a:custGeom>
            <a:noFill/>
            <a:ln w="41275">
              <a:solidFill>
                <a:srgbClr val="A50021"/>
              </a:solidFill>
              <a:prstDash val="solid"/>
              <a:round/>
              <a:headEnd/>
              <a:tailEnd/>
            </a:ln>
          </p:spPr>
          <p:txBody>
            <a:bodyPr/>
            <a:lstStyle/>
            <a:p>
              <a:endParaRPr lang="en-US" sz="2800"/>
            </a:p>
          </p:txBody>
        </p:sp>
        <p:sp>
          <p:nvSpPr>
            <p:cNvPr id="14" name="Freeform 12"/>
            <p:cNvSpPr>
              <a:spLocks/>
            </p:cNvSpPr>
            <p:nvPr/>
          </p:nvSpPr>
          <p:spPr bwMode="auto">
            <a:xfrm>
              <a:off x="2803525" y="4144963"/>
              <a:ext cx="631825" cy="71437"/>
            </a:xfrm>
            <a:custGeom>
              <a:avLst/>
              <a:gdLst>
                <a:gd name="T0" fmla="*/ 0 w 398"/>
                <a:gd name="T1" fmla="*/ 22 h 34"/>
                <a:gd name="T2" fmla="*/ 53 w 398"/>
                <a:gd name="T3" fmla="*/ 12 h 34"/>
                <a:gd name="T4" fmla="*/ 95 w 398"/>
                <a:gd name="T5" fmla="*/ 5 h 34"/>
                <a:gd name="T6" fmla="*/ 113 w 398"/>
                <a:gd name="T7" fmla="*/ 3 h 34"/>
                <a:gd name="T8" fmla="*/ 121 w 398"/>
                <a:gd name="T9" fmla="*/ 3 h 34"/>
                <a:gd name="T10" fmla="*/ 124 w 398"/>
                <a:gd name="T11" fmla="*/ 3 h 34"/>
                <a:gd name="T12" fmla="*/ 128 w 398"/>
                <a:gd name="T13" fmla="*/ 2 h 34"/>
                <a:gd name="T14" fmla="*/ 133 w 398"/>
                <a:gd name="T15" fmla="*/ 2 h 34"/>
                <a:gd name="T16" fmla="*/ 135 w 398"/>
                <a:gd name="T17" fmla="*/ 2 h 34"/>
                <a:gd name="T18" fmla="*/ 139 w 398"/>
                <a:gd name="T19" fmla="*/ 4 h 34"/>
                <a:gd name="T20" fmla="*/ 150 w 398"/>
                <a:gd name="T21" fmla="*/ 7 h 34"/>
                <a:gd name="T22" fmla="*/ 175 w 398"/>
                <a:gd name="T23" fmla="*/ 18 h 34"/>
                <a:gd name="T24" fmla="*/ 199 w 398"/>
                <a:gd name="T25" fmla="*/ 28 h 34"/>
                <a:gd name="T26" fmla="*/ 210 w 398"/>
                <a:gd name="T27" fmla="*/ 32 h 34"/>
                <a:gd name="T28" fmla="*/ 221 w 398"/>
                <a:gd name="T29" fmla="*/ 34 h 34"/>
                <a:gd name="T30" fmla="*/ 240 w 398"/>
                <a:gd name="T31" fmla="*/ 34 h 34"/>
                <a:gd name="T32" fmla="*/ 266 w 398"/>
                <a:gd name="T33" fmla="*/ 30 h 34"/>
                <a:gd name="T34" fmla="*/ 325 w 398"/>
                <a:gd name="T35" fmla="*/ 18 h 34"/>
                <a:gd name="T36" fmla="*/ 398 w 398"/>
                <a:gd name="T37" fmla="*/ 0 h 3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398"/>
                <a:gd name="T58" fmla="*/ 0 h 34"/>
                <a:gd name="T59" fmla="*/ 398 w 398"/>
                <a:gd name="T60" fmla="*/ 34 h 34"/>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398" h="34">
                  <a:moveTo>
                    <a:pt x="0" y="22"/>
                  </a:moveTo>
                  <a:lnTo>
                    <a:pt x="53" y="12"/>
                  </a:lnTo>
                  <a:lnTo>
                    <a:pt x="95" y="5"/>
                  </a:lnTo>
                  <a:lnTo>
                    <a:pt x="113" y="3"/>
                  </a:lnTo>
                  <a:lnTo>
                    <a:pt x="121" y="3"/>
                  </a:lnTo>
                  <a:lnTo>
                    <a:pt x="124" y="3"/>
                  </a:lnTo>
                  <a:lnTo>
                    <a:pt x="128" y="2"/>
                  </a:lnTo>
                  <a:lnTo>
                    <a:pt x="133" y="2"/>
                  </a:lnTo>
                  <a:lnTo>
                    <a:pt x="135" y="2"/>
                  </a:lnTo>
                  <a:lnTo>
                    <a:pt x="139" y="4"/>
                  </a:lnTo>
                  <a:lnTo>
                    <a:pt x="150" y="7"/>
                  </a:lnTo>
                  <a:lnTo>
                    <a:pt x="175" y="18"/>
                  </a:lnTo>
                  <a:lnTo>
                    <a:pt x="199" y="28"/>
                  </a:lnTo>
                  <a:lnTo>
                    <a:pt x="210" y="32"/>
                  </a:lnTo>
                  <a:lnTo>
                    <a:pt x="221" y="34"/>
                  </a:lnTo>
                  <a:lnTo>
                    <a:pt x="240" y="34"/>
                  </a:lnTo>
                  <a:lnTo>
                    <a:pt x="266" y="30"/>
                  </a:lnTo>
                  <a:lnTo>
                    <a:pt x="325" y="18"/>
                  </a:lnTo>
                  <a:lnTo>
                    <a:pt x="398" y="0"/>
                  </a:lnTo>
                </a:path>
              </a:pathLst>
            </a:custGeom>
            <a:noFill/>
            <a:ln w="41275">
              <a:solidFill>
                <a:srgbClr val="A50021"/>
              </a:solidFill>
              <a:prstDash val="solid"/>
              <a:round/>
              <a:headEnd/>
              <a:tailEnd/>
            </a:ln>
          </p:spPr>
          <p:txBody>
            <a:bodyPr/>
            <a:lstStyle/>
            <a:p>
              <a:endParaRPr lang="en-US" sz="2800"/>
            </a:p>
          </p:txBody>
        </p:sp>
        <p:sp>
          <p:nvSpPr>
            <p:cNvPr id="15" name="Freeform 13"/>
            <p:cNvSpPr>
              <a:spLocks/>
            </p:cNvSpPr>
            <p:nvPr/>
          </p:nvSpPr>
          <p:spPr bwMode="auto">
            <a:xfrm>
              <a:off x="2709863" y="4349750"/>
              <a:ext cx="627062" cy="100013"/>
            </a:xfrm>
            <a:custGeom>
              <a:avLst/>
              <a:gdLst>
                <a:gd name="T0" fmla="*/ 0 w 395"/>
                <a:gd name="T1" fmla="*/ 3 h 48"/>
                <a:gd name="T2" fmla="*/ 55 w 395"/>
                <a:gd name="T3" fmla="*/ 1 h 48"/>
                <a:gd name="T4" fmla="*/ 98 w 395"/>
                <a:gd name="T5" fmla="*/ 0 h 48"/>
                <a:gd name="T6" fmla="*/ 117 w 395"/>
                <a:gd name="T7" fmla="*/ 0 h 48"/>
                <a:gd name="T8" fmla="*/ 131 w 395"/>
                <a:gd name="T9" fmla="*/ 2 h 48"/>
                <a:gd name="T10" fmla="*/ 151 w 395"/>
                <a:gd name="T11" fmla="*/ 10 h 48"/>
                <a:gd name="T12" fmla="*/ 172 w 395"/>
                <a:gd name="T13" fmla="*/ 24 h 48"/>
                <a:gd name="T14" fmla="*/ 191 w 395"/>
                <a:gd name="T15" fmla="*/ 38 h 48"/>
                <a:gd name="T16" fmla="*/ 201 w 395"/>
                <a:gd name="T17" fmla="*/ 42 h 48"/>
                <a:gd name="T18" fmla="*/ 211 w 395"/>
                <a:gd name="T19" fmla="*/ 46 h 48"/>
                <a:gd name="T20" fmla="*/ 229 w 395"/>
                <a:gd name="T21" fmla="*/ 47 h 48"/>
                <a:gd name="T22" fmla="*/ 255 w 395"/>
                <a:gd name="T23" fmla="*/ 48 h 48"/>
                <a:gd name="T24" fmla="*/ 317 w 395"/>
                <a:gd name="T25" fmla="*/ 45 h 48"/>
                <a:gd name="T26" fmla="*/ 395 w 395"/>
                <a:gd name="T27" fmla="*/ 38 h 4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95"/>
                <a:gd name="T43" fmla="*/ 0 h 48"/>
                <a:gd name="T44" fmla="*/ 395 w 395"/>
                <a:gd name="T45" fmla="*/ 48 h 4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95" h="48">
                  <a:moveTo>
                    <a:pt x="0" y="3"/>
                  </a:moveTo>
                  <a:lnTo>
                    <a:pt x="55" y="1"/>
                  </a:lnTo>
                  <a:lnTo>
                    <a:pt x="98" y="0"/>
                  </a:lnTo>
                  <a:lnTo>
                    <a:pt x="117" y="0"/>
                  </a:lnTo>
                  <a:lnTo>
                    <a:pt x="131" y="2"/>
                  </a:lnTo>
                  <a:lnTo>
                    <a:pt x="151" y="10"/>
                  </a:lnTo>
                  <a:lnTo>
                    <a:pt x="172" y="24"/>
                  </a:lnTo>
                  <a:lnTo>
                    <a:pt x="191" y="38"/>
                  </a:lnTo>
                  <a:lnTo>
                    <a:pt x="201" y="42"/>
                  </a:lnTo>
                  <a:lnTo>
                    <a:pt x="211" y="46"/>
                  </a:lnTo>
                  <a:lnTo>
                    <a:pt x="229" y="47"/>
                  </a:lnTo>
                  <a:lnTo>
                    <a:pt x="255" y="48"/>
                  </a:lnTo>
                  <a:lnTo>
                    <a:pt x="317" y="45"/>
                  </a:lnTo>
                  <a:lnTo>
                    <a:pt x="395" y="38"/>
                  </a:lnTo>
                </a:path>
              </a:pathLst>
            </a:custGeom>
            <a:noFill/>
            <a:ln w="41275">
              <a:solidFill>
                <a:srgbClr val="A50021"/>
              </a:solidFill>
              <a:prstDash val="solid"/>
              <a:round/>
              <a:headEnd/>
              <a:tailEnd/>
            </a:ln>
          </p:spPr>
          <p:txBody>
            <a:bodyPr/>
            <a:lstStyle/>
            <a:p>
              <a:endParaRPr lang="en-US" sz="2800"/>
            </a:p>
          </p:txBody>
        </p:sp>
        <p:sp>
          <p:nvSpPr>
            <p:cNvPr id="16" name="Freeform 14"/>
            <p:cNvSpPr>
              <a:spLocks/>
            </p:cNvSpPr>
            <p:nvPr/>
          </p:nvSpPr>
          <p:spPr bwMode="auto">
            <a:xfrm>
              <a:off x="2597150" y="4591050"/>
              <a:ext cx="631825" cy="69850"/>
            </a:xfrm>
            <a:custGeom>
              <a:avLst/>
              <a:gdLst>
                <a:gd name="T0" fmla="*/ 0 w 398"/>
                <a:gd name="T1" fmla="*/ 12 h 34"/>
                <a:gd name="T2" fmla="*/ 52 w 398"/>
                <a:gd name="T3" fmla="*/ 22 h 34"/>
                <a:gd name="T4" fmla="*/ 94 w 398"/>
                <a:gd name="T5" fmla="*/ 29 h 34"/>
                <a:gd name="T6" fmla="*/ 113 w 398"/>
                <a:gd name="T7" fmla="*/ 31 h 34"/>
                <a:gd name="T8" fmla="*/ 121 w 398"/>
                <a:gd name="T9" fmla="*/ 31 h 34"/>
                <a:gd name="T10" fmla="*/ 124 w 398"/>
                <a:gd name="T11" fmla="*/ 31 h 34"/>
                <a:gd name="T12" fmla="*/ 128 w 398"/>
                <a:gd name="T13" fmla="*/ 32 h 34"/>
                <a:gd name="T14" fmla="*/ 150 w 398"/>
                <a:gd name="T15" fmla="*/ 27 h 34"/>
                <a:gd name="T16" fmla="*/ 175 w 398"/>
                <a:gd name="T17" fmla="*/ 16 h 34"/>
                <a:gd name="T18" fmla="*/ 198 w 398"/>
                <a:gd name="T19" fmla="*/ 6 h 34"/>
                <a:gd name="T20" fmla="*/ 210 w 398"/>
                <a:gd name="T21" fmla="*/ 2 h 34"/>
                <a:gd name="T22" fmla="*/ 221 w 398"/>
                <a:gd name="T23" fmla="*/ 0 h 34"/>
                <a:gd name="T24" fmla="*/ 229 w 398"/>
                <a:gd name="T25" fmla="*/ 0 h 34"/>
                <a:gd name="T26" fmla="*/ 234 w 398"/>
                <a:gd name="T27" fmla="*/ 0 h 34"/>
                <a:gd name="T28" fmla="*/ 239 w 398"/>
                <a:gd name="T29" fmla="*/ 1 h 34"/>
                <a:gd name="T30" fmla="*/ 265 w 398"/>
                <a:gd name="T31" fmla="*/ 4 h 34"/>
                <a:gd name="T32" fmla="*/ 324 w 398"/>
                <a:gd name="T33" fmla="*/ 16 h 34"/>
                <a:gd name="T34" fmla="*/ 398 w 398"/>
                <a:gd name="T35" fmla="*/ 34 h 34"/>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98"/>
                <a:gd name="T55" fmla="*/ 0 h 34"/>
                <a:gd name="T56" fmla="*/ 398 w 398"/>
                <a:gd name="T57" fmla="*/ 34 h 34"/>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98" h="34">
                  <a:moveTo>
                    <a:pt x="0" y="12"/>
                  </a:moveTo>
                  <a:lnTo>
                    <a:pt x="52" y="22"/>
                  </a:lnTo>
                  <a:lnTo>
                    <a:pt x="94" y="29"/>
                  </a:lnTo>
                  <a:lnTo>
                    <a:pt x="113" y="31"/>
                  </a:lnTo>
                  <a:lnTo>
                    <a:pt x="121" y="31"/>
                  </a:lnTo>
                  <a:lnTo>
                    <a:pt x="124" y="31"/>
                  </a:lnTo>
                  <a:lnTo>
                    <a:pt x="128" y="32"/>
                  </a:lnTo>
                  <a:lnTo>
                    <a:pt x="150" y="27"/>
                  </a:lnTo>
                  <a:lnTo>
                    <a:pt x="175" y="16"/>
                  </a:lnTo>
                  <a:lnTo>
                    <a:pt x="198" y="6"/>
                  </a:lnTo>
                  <a:lnTo>
                    <a:pt x="210" y="2"/>
                  </a:lnTo>
                  <a:lnTo>
                    <a:pt x="221" y="0"/>
                  </a:lnTo>
                  <a:lnTo>
                    <a:pt x="229" y="0"/>
                  </a:lnTo>
                  <a:lnTo>
                    <a:pt x="234" y="0"/>
                  </a:lnTo>
                  <a:lnTo>
                    <a:pt x="239" y="1"/>
                  </a:lnTo>
                  <a:lnTo>
                    <a:pt x="265" y="4"/>
                  </a:lnTo>
                  <a:lnTo>
                    <a:pt x="324" y="16"/>
                  </a:lnTo>
                  <a:lnTo>
                    <a:pt x="398" y="34"/>
                  </a:lnTo>
                </a:path>
              </a:pathLst>
            </a:custGeom>
            <a:noFill/>
            <a:ln w="41275">
              <a:solidFill>
                <a:srgbClr val="A50021"/>
              </a:solidFill>
              <a:prstDash val="solid"/>
              <a:round/>
              <a:headEnd/>
              <a:tailEnd/>
            </a:ln>
          </p:spPr>
          <p:txBody>
            <a:bodyPr/>
            <a:lstStyle/>
            <a:p>
              <a:endParaRPr lang="en-US" sz="2800"/>
            </a:p>
          </p:txBody>
        </p:sp>
        <p:sp>
          <p:nvSpPr>
            <p:cNvPr id="17" name="Freeform 15"/>
            <p:cNvSpPr>
              <a:spLocks/>
            </p:cNvSpPr>
            <p:nvPr/>
          </p:nvSpPr>
          <p:spPr bwMode="auto">
            <a:xfrm>
              <a:off x="2422525" y="4778375"/>
              <a:ext cx="611188" cy="136525"/>
            </a:xfrm>
            <a:custGeom>
              <a:avLst/>
              <a:gdLst>
                <a:gd name="T0" fmla="*/ 0 w 385"/>
                <a:gd name="T1" fmla="*/ 0 h 65"/>
                <a:gd name="T2" fmla="*/ 16 w 385"/>
                <a:gd name="T3" fmla="*/ 0 h 65"/>
                <a:gd name="T4" fmla="*/ 33 w 385"/>
                <a:gd name="T5" fmla="*/ 0 h 65"/>
                <a:gd name="T6" fmla="*/ 43 w 385"/>
                <a:gd name="T7" fmla="*/ 0 h 65"/>
                <a:gd name="T8" fmla="*/ 48 w 385"/>
                <a:gd name="T9" fmla="*/ 0 h 65"/>
                <a:gd name="T10" fmla="*/ 55 w 385"/>
                <a:gd name="T11" fmla="*/ 1 h 65"/>
                <a:gd name="T12" fmla="*/ 98 w 385"/>
                <a:gd name="T13" fmla="*/ 3 h 65"/>
                <a:gd name="T14" fmla="*/ 131 w 385"/>
                <a:gd name="T15" fmla="*/ 9 h 65"/>
                <a:gd name="T16" fmla="*/ 140 w 385"/>
                <a:gd name="T17" fmla="*/ 12 h 65"/>
                <a:gd name="T18" fmla="*/ 149 w 385"/>
                <a:gd name="T19" fmla="*/ 19 h 65"/>
                <a:gd name="T20" fmla="*/ 167 w 385"/>
                <a:gd name="T21" fmla="*/ 34 h 65"/>
                <a:gd name="T22" fmla="*/ 184 w 385"/>
                <a:gd name="T23" fmla="*/ 48 h 65"/>
                <a:gd name="T24" fmla="*/ 192 w 385"/>
                <a:gd name="T25" fmla="*/ 54 h 65"/>
                <a:gd name="T26" fmla="*/ 202 w 385"/>
                <a:gd name="T27" fmla="*/ 58 h 65"/>
                <a:gd name="T28" fmla="*/ 220 w 385"/>
                <a:gd name="T29" fmla="*/ 61 h 65"/>
                <a:gd name="T30" fmla="*/ 246 w 385"/>
                <a:gd name="T31" fmla="*/ 63 h 65"/>
                <a:gd name="T32" fmla="*/ 307 w 385"/>
                <a:gd name="T33" fmla="*/ 65 h 65"/>
                <a:gd name="T34" fmla="*/ 362 w 385"/>
                <a:gd name="T35" fmla="*/ 65 h 65"/>
                <a:gd name="T36" fmla="*/ 385 w 385"/>
                <a:gd name="T37" fmla="*/ 64 h 6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385"/>
                <a:gd name="T58" fmla="*/ 0 h 65"/>
                <a:gd name="T59" fmla="*/ 385 w 385"/>
                <a:gd name="T60" fmla="*/ 65 h 6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385" h="65">
                  <a:moveTo>
                    <a:pt x="0" y="0"/>
                  </a:moveTo>
                  <a:lnTo>
                    <a:pt x="16" y="0"/>
                  </a:lnTo>
                  <a:lnTo>
                    <a:pt x="33" y="0"/>
                  </a:lnTo>
                  <a:lnTo>
                    <a:pt x="43" y="0"/>
                  </a:lnTo>
                  <a:lnTo>
                    <a:pt x="48" y="0"/>
                  </a:lnTo>
                  <a:lnTo>
                    <a:pt x="55" y="1"/>
                  </a:lnTo>
                  <a:lnTo>
                    <a:pt x="98" y="3"/>
                  </a:lnTo>
                  <a:lnTo>
                    <a:pt x="131" y="9"/>
                  </a:lnTo>
                  <a:lnTo>
                    <a:pt x="140" y="12"/>
                  </a:lnTo>
                  <a:lnTo>
                    <a:pt x="149" y="19"/>
                  </a:lnTo>
                  <a:lnTo>
                    <a:pt x="167" y="34"/>
                  </a:lnTo>
                  <a:lnTo>
                    <a:pt x="184" y="48"/>
                  </a:lnTo>
                  <a:lnTo>
                    <a:pt x="192" y="54"/>
                  </a:lnTo>
                  <a:lnTo>
                    <a:pt x="202" y="58"/>
                  </a:lnTo>
                  <a:lnTo>
                    <a:pt x="220" y="61"/>
                  </a:lnTo>
                  <a:lnTo>
                    <a:pt x="246" y="63"/>
                  </a:lnTo>
                  <a:lnTo>
                    <a:pt x="307" y="65"/>
                  </a:lnTo>
                  <a:lnTo>
                    <a:pt x="362" y="65"/>
                  </a:lnTo>
                  <a:lnTo>
                    <a:pt x="385" y="64"/>
                  </a:lnTo>
                </a:path>
              </a:pathLst>
            </a:custGeom>
            <a:noFill/>
            <a:ln w="41275">
              <a:solidFill>
                <a:srgbClr val="A50021"/>
              </a:solidFill>
              <a:prstDash val="solid"/>
              <a:round/>
              <a:headEnd/>
              <a:tailEnd/>
            </a:ln>
          </p:spPr>
          <p:txBody>
            <a:bodyPr/>
            <a:lstStyle/>
            <a:p>
              <a:endParaRPr lang="en-US" sz="2800"/>
            </a:p>
          </p:txBody>
        </p:sp>
        <p:sp>
          <p:nvSpPr>
            <p:cNvPr id="18" name="Freeform 16"/>
            <p:cNvSpPr>
              <a:spLocks/>
            </p:cNvSpPr>
            <p:nvPr/>
          </p:nvSpPr>
          <p:spPr bwMode="auto">
            <a:xfrm>
              <a:off x="2230438" y="4999038"/>
              <a:ext cx="619125" cy="120650"/>
            </a:xfrm>
            <a:custGeom>
              <a:avLst/>
              <a:gdLst>
                <a:gd name="T0" fmla="*/ 0 w 390"/>
                <a:gd name="T1" fmla="*/ 0 h 57"/>
                <a:gd name="T2" fmla="*/ 55 w 390"/>
                <a:gd name="T3" fmla="*/ 0 h 57"/>
                <a:gd name="T4" fmla="*/ 76 w 390"/>
                <a:gd name="T5" fmla="*/ 0 h 57"/>
                <a:gd name="T6" fmla="*/ 87 w 390"/>
                <a:gd name="T7" fmla="*/ 0 h 57"/>
                <a:gd name="T8" fmla="*/ 92 w 390"/>
                <a:gd name="T9" fmla="*/ 0 h 57"/>
                <a:gd name="T10" fmla="*/ 98 w 390"/>
                <a:gd name="T11" fmla="*/ 1 h 57"/>
                <a:gd name="T12" fmla="*/ 131 w 390"/>
                <a:gd name="T13" fmla="*/ 5 h 57"/>
                <a:gd name="T14" fmla="*/ 150 w 390"/>
                <a:gd name="T15" fmla="*/ 14 h 57"/>
                <a:gd name="T16" fmla="*/ 169 w 390"/>
                <a:gd name="T17" fmla="*/ 29 h 57"/>
                <a:gd name="T18" fmla="*/ 187 w 390"/>
                <a:gd name="T19" fmla="*/ 44 h 57"/>
                <a:gd name="T20" fmla="*/ 196 w 390"/>
                <a:gd name="T21" fmla="*/ 49 h 57"/>
                <a:gd name="T22" fmla="*/ 206 w 390"/>
                <a:gd name="T23" fmla="*/ 53 h 57"/>
                <a:gd name="T24" fmla="*/ 224 w 390"/>
                <a:gd name="T25" fmla="*/ 55 h 57"/>
                <a:gd name="T26" fmla="*/ 250 w 390"/>
                <a:gd name="T27" fmla="*/ 57 h 57"/>
                <a:gd name="T28" fmla="*/ 280 w 390"/>
                <a:gd name="T29" fmla="*/ 57 h 57"/>
                <a:gd name="T30" fmla="*/ 295 w 390"/>
                <a:gd name="T31" fmla="*/ 57 h 57"/>
                <a:gd name="T32" fmla="*/ 303 w 390"/>
                <a:gd name="T33" fmla="*/ 57 h 57"/>
                <a:gd name="T34" fmla="*/ 312 w 390"/>
                <a:gd name="T35" fmla="*/ 57 h 57"/>
                <a:gd name="T36" fmla="*/ 390 w 390"/>
                <a:gd name="T37" fmla="*/ 53 h 5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390"/>
                <a:gd name="T58" fmla="*/ 0 h 57"/>
                <a:gd name="T59" fmla="*/ 390 w 390"/>
                <a:gd name="T60" fmla="*/ 57 h 5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390" h="57">
                  <a:moveTo>
                    <a:pt x="0" y="0"/>
                  </a:moveTo>
                  <a:lnTo>
                    <a:pt x="55" y="0"/>
                  </a:lnTo>
                  <a:lnTo>
                    <a:pt x="76" y="0"/>
                  </a:lnTo>
                  <a:lnTo>
                    <a:pt x="87" y="0"/>
                  </a:lnTo>
                  <a:lnTo>
                    <a:pt x="92" y="0"/>
                  </a:lnTo>
                  <a:lnTo>
                    <a:pt x="98" y="1"/>
                  </a:lnTo>
                  <a:lnTo>
                    <a:pt x="131" y="5"/>
                  </a:lnTo>
                  <a:lnTo>
                    <a:pt x="150" y="14"/>
                  </a:lnTo>
                  <a:lnTo>
                    <a:pt x="169" y="29"/>
                  </a:lnTo>
                  <a:lnTo>
                    <a:pt x="187" y="44"/>
                  </a:lnTo>
                  <a:lnTo>
                    <a:pt x="196" y="49"/>
                  </a:lnTo>
                  <a:lnTo>
                    <a:pt x="206" y="53"/>
                  </a:lnTo>
                  <a:lnTo>
                    <a:pt x="224" y="55"/>
                  </a:lnTo>
                  <a:lnTo>
                    <a:pt x="250" y="57"/>
                  </a:lnTo>
                  <a:lnTo>
                    <a:pt x="280" y="57"/>
                  </a:lnTo>
                  <a:lnTo>
                    <a:pt x="295" y="57"/>
                  </a:lnTo>
                  <a:lnTo>
                    <a:pt x="303" y="57"/>
                  </a:lnTo>
                  <a:lnTo>
                    <a:pt x="312" y="57"/>
                  </a:lnTo>
                  <a:lnTo>
                    <a:pt x="390" y="53"/>
                  </a:lnTo>
                </a:path>
              </a:pathLst>
            </a:custGeom>
            <a:noFill/>
            <a:ln w="41275">
              <a:solidFill>
                <a:srgbClr val="A50021"/>
              </a:solidFill>
              <a:prstDash val="solid"/>
              <a:round/>
              <a:headEnd/>
              <a:tailEnd/>
            </a:ln>
          </p:spPr>
          <p:txBody>
            <a:bodyPr/>
            <a:lstStyle/>
            <a:p>
              <a:endParaRPr lang="en-US" sz="2800"/>
            </a:p>
          </p:txBody>
        </p:sp>
        <p:sp>
          <p:nvSpPr>
            <p:cNvPr id="19" name="Freeform 17"/>
            <p:cNvSpPr>
              <a:spLocks/>
            </p:cNvSpPr>
            <p:nvPr/>
          </p:nvSpPr>
          <p:spPr bwMode="auto">
            <a:xfrm>
              <a:off x="2125663" y="5168900"/>
              <a:ext cx="619125" cy="120650"/>
            </a:xfrm>
            <a:custGeom>
              <a:avLst/>
              <a:gdLst>
                <a:gd name="T0" fmla="*/ 0 w 390"/>
                <a:gd name="T1" fmla="*/ 0 h 57"/>
                <a:gd name="T2" fmla="*/ 55 w 390"/>
                <a:gd name="T3" fmla="*/ 0 h 57"/>
                <a:gd name="T4" fmla="*/ 76 w 390"/>
                <a:gd name="T5" fmla="*/ 0 h 57"/>
                <a:gd name="T6" fmla="*/ 87 w 390"/>
                <a:gd name="T7" fmla="*/ 0 h 57"/>
                <a:gd name="T8" fmla="*/ 92 w 390"/>
                <a:gd name="T9" fmla="*/ 0 h 57"/>
                <a:gd name="T10" fmla="*/ 98 w 390"/>
                <a:gd name="T11" fmla="*/ 1 h 57"/>
                <a:gd name="T12" fmla="*/ 132 w 390"/>
                <a:gd name="T13" fmla="*/ 6 h 57"/>
                <a:gd name="T14" fmla="*/ 150 w 390"/>
                <a:gd name="T15" fmla="*/ 14 h 57"/>
                <a:gd name="T16" fmla="*/ 169 w 390"/>
                <a:gd name="T17" fmla="*/ 29 h 57"/>
                <a:gd name="T18" fmla="*/ 187 w 390"/>
                <a:gd name="T19" fmla="*/ 43 h 57"/>
                <a:gd name="T20" fmla="*/ 196 w 390"/>
                <a:gd name="T21" fmla="*/ 49 h 57"/>
                <a:gd name="T22" fmla="*/ 206 w 390"/>
                <a:gd name="T23" fmla="*/ 53 h 57"/>
                <a:gd name="T24" fmla="*/ 224 w 390"/>
                <a:gd name="T25" fmla="*/ 55 h 57"/>
                <a:gd name="T26" fmla="*/ 250 w 390"/>
                <a:gd name="T27" fmla="*/ 57 h 57"/>
                <a:gd name="T28" fmla="*/ 280 w 390"/>
                <a:gd name="T29" fmla="*/ 57 h 57"/>
                <a:gd name="T30" fmla="*/ 296 w 390"/>
                <a:gd name="T31" fmla="*/ 57 h 57"/>
                <a:gd name="T32" fmla="*/ 304 w 390"/>
                <a:gd name="T33" fmla="*/ 57 h 57"/>
                <a:gd name="T34" fmla="*/ 312 w 390"/>
                <a:gd name="T35" fmla="*/ 57 h 57"/>
                <a:gd name="T36" fmla="*/ 390 w 390"/>
                <a:gd name="T37" fmla="*/ 54 h 5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390"/>
                <a:gd name="T58" fmla="*/ 0 h 57"/>
                <a:gd name="T59" fmla="*/ 390 w 390"/>
                <a:gd name="T60" fmla="*/ 57 h 5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390" h="57">
                  <a:moveTo>
                    <a:pt x="0" y="0"/>
                  </a:moveTo>
                  <a:lnTo>
                    <a:pt x="55" y="0"/>
                  </a:lnTo>
                  <a:lnTo>
                    <a:pt x="76" y="0"/>
                  </a:lnTo>
                  <a:lnTo>
                    <a:pt x="87" y="0"/>
                  </a:lnTo>
                  <a:lnTo>
                    <a:pt x="92" y="0"/>
                  </a:lnTo>
                  <a:lnTo>
                    <a:pt x="98" y="1"/>
                  </a:lnTo>
                  <a:lnTo>
                    <a:pt x="132" y="6"/>
                  </a:lnTo>
                  <a:lnTo>
                    <a:pt x="150" y="14"/>
                  </a:lnTo>
                  <a:lnTo>
                    <a:pt x="169" y="29"/>
                  </a:lnTo>
                  <a:lnTo>
                    <a:pt x="187" y="43"/>
                  </a:lnTo>
                  <a:lnTo>
                    <a:pt x="196" y="49"/>
                  </a:lnTo>
                  <a:lnTo>
                    <a:pt x="206" y="53"/>
                  </a:lnTo>
                  <a:lnTo>
                    <a:pt x="224" y="55"/>
                  </a:lnTo>
                  <a:lnTo>
                    <a:pt x="250" y="57"/>
                  </a:lnTo>
                  <a:lnTo>
                    <a:pt x="280" y="57"/>
                  </a:lnTo>
                  <a:lnTo>
                    <a:pt x="296" y="57"/>
                  </a:lnTo>
                  <a:lnTo>
                    <a:pt x="304" y="57"/>
                  </a:lnTo>
                  <a:lnTo>
                    <a:pt x="312" y="57"/>
                  </a:lnTo>
                  <a:lnTo>
                    <a:pt x="390" y="54"/>
                  </a:lnTo>
                </a:path>
              </a:pathLst>
            </a:custGeom>
            <a:noFill/>
            <a:ln w="41275">
              <a:solidFill>
                <a:srgbClr val="A50021"/>
              </a:solidFill>
              <a:prstDash val="solid"/>
              <a:round/>
              <a:headEnd/>
              <a:tailEnd/>
            </a:ln>
          </p:spPr>
          <p:txBody>
            <a:bodyPr/>
            <a:lstStyle/>
            <a:p>
              <a:endParaRPr lang="en-US" sz="2800"/>
            </a:p>
          </p:txBody>
        </p:sp>
        <p:sp>
          <p:nvSpPr>
            <p:cNvPr id="20" name="Freeform 18"/>
            <p:cNvSpPr>
              <a:spLocks/>
            </p:cNvSpPr>
            <p:nvPr/>
          </p:nvSpPr>
          <p:spPr bwMode="auto">
            <a:xfrm rot="716694">
              <a:off x="1870075" y="5341938"/>
              <a:ext cx="620713" cy="119062"/>
            </a:xfrm>
            <a:custGeom>
              <a:avLst/>
              <a:gdLst>
                <a:gd name="T0" fmla="*/ 0 w 391"/>
                <a:gd name="T1" fmla="*/ 1 h 57"/>
                <a:gd name="T2" fmla="*/ 55 w 391"/>
                <a:gd name="T3" fmla="*/ 0 h 57"/>
                <a:gd name="T4" fmla="*/ 77 w 391"/>
                <a:gd name="T5" fmla="*/ 0 h 57"/>
                <a:gd name="T6" fmla="*/ 87 w 391"/>
                <a:gd name="T7" fmla="*/ 0 h 57"/>
                <a:gd name="T8" fmla="*/ 92 w 391"/>
                <a:gd name="T9" fmla="*/ 0 h 57"/>
                <a:gd name="T10" fmla="*/ 99 w 391"/>
                <a:gd name="T11" fmla="*/ 1 h 57"/>
                <a:gd name="T12" fmla="*/ 132 w 391"/>
                <a:gd name="T13" fmla="*/ 6 h 57"/>
                <a:gd name="T14" fmla="*/ 151 w 391"/>
                <a:gd name="T15" fmla="*/ 14 h 57"/>
                <a:gd name="T16" fmla="*/ 170 w 391"/>
                <a:gd name="T17" fmla="*/ 29 h 57"/>
                <a:gd name="T18" fmla="*/ 188 w 391"/>
                <a:gd name="T19" fmla="*/ 43 h 57"/>
                <a:gd name="T20" fmla="*/ 197 w 391"/>
                <a:gd name="T21" fmla="*/ 49 h 57"/>
                <a:gd name="T22" fmla="*/ 207 w 391"/>
                <a:gd name="T23" fmla="*/ 53 h 57"/>
                <a:gd name="T24" fmla="*/ 225 w 391"/>
                <a:gd name="T25" fmla="*/ 55 h 57"/>
                <a:gd name="T26" fmla="*/ 251 w 391"/>
                <a:gd name="T27" fmla="*/ 57 h 57"/>
                <a:gd name="T28" fmla="*/ 281 w 391"/>
                <a:gd name="T29" fmla="*/ 57 h 57"/>
                <a:gd name="T30" fmla="*/ 296 w 391"/>
                <a:gd name="T31" fmla="*/ 57 h 57"/>
                <a:gd name="T32" fmla="*/ 304 w 391"/>
                <a:gd name="T33" fmla="*/ 57 h 57"/>
                <a:gd name="T34" fmla="*/ 313 w 391"/>
                <a:gd name="T35" fmla="*/ 57 h 57"/>
                <a:gd name="T36" fmla="*/ 391 w 391"/>
                <a:gd name="T37" fmla="*/ 54 h 5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391"/>
                <a:gd name="T58" fmla="*/ 0 h 57"/>
                <a:gd name="T59" fmla="*/ 391 w 391"/>
                <a:gd name="T60" fmla="*/ 57 h 5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391" h="57">
                  <a:moveTo>
                    <a:pt x="0" y="1"/>
                  </a:moveTo>
                  <a:lnTo>
                    <a:pt x="55" y="0"/>
                  </a:lnTo>
                  <a:lnTo>
                    <a:pt x="77" y="0"/>
                  </a:lnTo>
                  <a:lnTo>
                    <a:pt x="87" y="0"/>
                  </a:lnTo>
                  <a:lnTo>
                    <a:pt x="92" y="0"/>
                  </a:lnTo>
                  <a:lnTo>
                    <a:pt x="99" y="1"/>
                  </a:lnTo>
                  <a:lnTo>
                    <a:pt x="132" y="6"/>
                  </a:lnTo>
                  <a:lnTo>
                    <a:pt x="151" y="14"/>
                  </a:lnTo>
                  <a:lnTo>
                    <a:pt x="170" y="29"/>
                  </a:lnTo>
                  <a:lnTo>
                    <a:pt x="188" y="43"/>
                  </a:lnTo>
                  <a:lnTo>
                    <a:pt x="197" y="49"/>
                  </a:lnTo>
                  <a:lnTo>
                    <a:pt x="207" y="53"/>
                  </a:lnTo>
                  <a:lnTo>
                    <a:pt x="225" y="55"/>
                  </a:lnTo>
                  <a:lnTo>
                    <a:pt x="251" y="57"/>
                  </a:lnTo>
                  <a:lnTo>
                    <a:pt x="281" y="57"/>
                  </a:lnTo>
                  <a:lnTo>
                    <a:pt x="296" y="57"/>
                  </a:lnTo>
                  <a:lnTo>
                    <a:pt x="304" y="57"/>
                  </a:lnTo>
                  <a:lnTo>
                    <a:pt x="313" y="57"/>
                  </a:lnTo>
                  <a:lnTo>
                    <a:pt x="391" y="54"/>
                  </a:lnTo>
                </a:path>
              </a:pathLst>
            </a:custGeom>
            <a:noFill/>
            <a:ln w="41275">
              <a:solidFill>
                <a:srgbClr val="A50021"/>
              </a:solidFill>
              <a:prstDash val="solid"/>
              <a:round/>
              <a:headEnd/>
              <a:tailEnd/>
            </a:ln>
          </p:spPr>
          <p:txBody>
            <a:bodyPr/>
            <a:lstStyle/>
            <a:p>
              <a:endParaRPr lang="en-US" sz="2800"/>
            </a:p>
          </p:txBody>
        </p:sp>
        <p:sp>
          <p:nvSpPr>
            <p:cNvPr id="21" name="Freeform 19"/>
            <p:cNvSpPr>
              <a:spLocks/>
            </p:cNvSpPr>
            <p:nvPr/>
          </p:nvSpPr>
          <p:spPr bwMode="auto">
            <a:xfrm rot="1391916">
              <a:off x="1674813" y="5456238"/>
              <a:ext cx="619125" cy="120650"/>
            </a:xfrm>
            <a:custGeom>
              <a:avLst/>
              <a:gdLst>
                <a:gd name="T0" fmla="*/ 0 w 390"/>
                <a:gd name="T1" fmla="*/ 0 h 57"/>
                <a:gd name="T2" fmla="*/ 55 w 390"/>
                <a:gd name="T3" fmla="*/ 0 h 57"/>
                <a:gd name="T4" fmla="*/ 77 w 390"/>
                <a:gd name="T5" fmla="*/ 0 h 57"/>
                <a:gd name="T6" fmla="*/ 87 w 390"/>
                <a:gd name="T7" fmla="*/ 0 h 57"/>
                <a:gd name="T8" fmla="*/ 92 w 390"/>
                <a:gd name="T9" fmla="*/ 0 h 57"/>
                <a:gd name="T10" fmla="*/ 99 w 390"/>
                <a:gd name="T11" fmla="*/ 1 h 57"/>
                <a:gd name="T12" fmla="*/ 131 w 390"/>
                <a:gd name="T13" fmla="*/ 5 h 57"/>
                <a:gd name="T14" fmla="*/ 150 w 390"/>
                <a:gd name="T15" fmla="*/ 14 h 57"/>
                <a:gd name="T16" fmla="*/ 169 w 390"/>
                <a:gd name="T17" fmla="*/ 29 h 57"/>
                <a:gd name="T18" fmla="*/ 187 w 390"/>
                <a:gd name="T19" fmla="*/ 43 h 57"/>
                <a:gd name="T20" fmla="*/ 196 w 390"/>
                <a:gd name="T21" fmla="*/ 49 h 57"/>
                <a:gd name="T22" fmla="*/ 206 w 390"/>
                <a:gd name="T23" fmla="*/ 52 h 57"/>
                <a:gd name="T24" fmla="*/ 224 w 390"/>
                <a:gd name="T25" fmla="*/ 55 h 57"/>
                <a:gd name="T26" fmla="*/ 250 w 390"/>
                <a:gd name="T27" fmla="*/ 56 h 57"/>
                <a:gd name="T28" fmla="*/ 280 w 390"/>
                <a:gd name="T29" fmla="*/ 57 h 57"/>
                <a:gd name="T30" fmla="*/ 295 w 390"/>
                <a:gd name="T31" fmla="*/ 57 h 57"/>
                <a:gd name="T32" fmla="*/ 303 w 390"/>
                <a:gd name="T33" fmla="*/ 57 h 57"/>
                <a:gd name="T34" fmla="*/ 312 w 390"/>
                <a:gd name="T35" fmla="*/ 56 h 57"/>
                <a:gd name="T36" fmla="*/ 390 w 390"/>
                <a:gd name="T37" fmla="*/ 52 h 5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390"/>
                <a:gd name="T58" fmla="*/ 0 h 57"/>
                <a:gd name="T59" fmla="*/ 390 w 390"/>
                <a:gd name="T60" fmla="*/ 57 h 5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390" h="57">
                  <a:moveTo>
                    <a:pt x="0" y="0"/>
                  </a:moveTo>
                  <a:lnTo>
                    <a:pt x="55" y="0"/>
                  </a:lnTo>
                  <a:lnTo>
                    <a:pt x="77" y="0"/>
                  </a:lnTo>
                  <a:lnTo>
                    <a:pt x="87" y="0"/>
                  </a:lnTo>
                  <a:lnTo>
                    <a:pt x="92" y="0"/>
                  </a:lnTo>
                  <a:lnTo>
                    <a:pt x="99" y="1"/>
                  </a:lnTo>
                  <a:lnTo>
                    <a:pt x="131" y="5"/>
                  </a:lnTo>
                  <a:lnTo>
                    <a:pt x="150" y="14"/>
                  </a:lnTo>
                  <a:lnTo>
                    <a:pt x="169" y="29"/>
                  </a:lnTo>
                  <a:lnTo>
                    <a:pt x="187" y="43"/>
                  </a:lnTo>
                  <a:lnTo>
                    <a:pt x="196" y="49"/>
                  </a:lnTo>
                  <a:lnTo>
                    <a:pt x="206" y="52"/>
                  </a:lnTo>
                  <a:lnTo>
                    <a:pt x="224" y="55"/>
                  </a:lnTo>
                  <a:lnTo>
                    <a:pt x="250" y="56"/>
                  </a:lnTo>
                  <a:lnTo>
                    <a:pt x="280" y="57"/>
                  </a:lnTo>
                  <a:lnTo>
                    <a:pt x="295" y="57"/>
                  </a:lnTo>
                  <a:lnTo>
                    <a:pt x="303" y="57"/>
                  </a:lnTo>
                  <a:lnTo>
                    <a:pt x="312" y="56"/>
                  </a:lnTo>
                  <a:lnTo>
                    <a:pt x="390" y="52"/>
                  </a:lnTo>
                </a:path>
              </a:pathLst>
            </a:custGeom>
            <a:noFill/>
            <a:ln w="41275">
              <a:solidFill>
                <a:srgbClr val="A50021"/>
              </a:solidFill>
              <a:prstDash val="solid"/>
              <a:round/>
              <a:headEnd/>
              <a:tailEnd/>
            </a:ln>
          </p:spPr>
          <p:txBody>
            <a:bodyPr/>
            <a:lstStyle/>
            <a:p>
              <a:endParaRPr lang="en-US" sz="2800"/>
            </a:p>
          </p:txBody>
        </p:sp>
        <p:sp>
          <p:nvSpPr>
            <p:cNvPr id="22" name="Freeform 20"/>
            <p:cNvSpPr>
              <a:spLocks/>
            </p:cNvSpPr>
            <p:nvPr/>
          </p:nvSpPr>
          <p:spPr bwMode="auto">
            <a:xfrm>
              <a:off x="5807075" y="2127250"/>
              <a:ext cx="1274763" cy="3344863"/>
            </a:xfrm>
            <a:custGeom>
              <a:avLst/>
              <a:gdLst>
                <a:gd name="T0" fmla="*/ 1 w 803"/>
                <a:gd name="T1" fmla="*/ 1594 h 1594"/>
                <a:gd name="T2" fmla="*/ 97 w 803"/>
                <a:gd name="T3" fmla="*/ 1564 h 1594"/>
                <a:gd name="T4" fmla="*/ 188 w 803"/>
                <a:gd name="T5" fmla="*/ 1530 h 1594"/>
                <a:gd name="T6" fmla="*/ 272 w 803"/>
                <a:gd name="T7" fmla="*/ 1493 h 1594"/>
                <a:gd name="T8" fmla="*/ 351 w 803"/>
                <a:gd name="T9" fmla="*/ 1452 h 1594"/>
                <a:gd name="T10" fmla="*/ 422 w 803"/>
                <a:gd name="T11" fmla="*/ 1409 h 1594"/>
                <a:gd name="T12" fmla="*/ 488 w 803"/>
                <a:gd name="T13" fmla="*/ 1362 h 1594"/>
                <a:gd name="T14" fmla="*/ 548 w 803"/>
                <a:gd name="T15" fmla="*/ 1313 h 1594"/>
                <a:gd name="T16" fmla="*/ 602 w 803"/>
                <a:gd name="T17" fmla="*/ 1260 h 1594"/>
                <a:gd name="T18" fmla="*/ 648 w 803"/>
                <a:gd name="T19" fmla="*/ 1208 h 1594"/>
                <a:gd name="T20" fmla="*/ 689 w 803"/>
                <a:gd name="T21" fmla="*/ 1152 h 1594"/>
                <a:gd name="T22" fmla="*/ 724 w 803"/>
                <a:gd name="T23" fmla="*/ 1096 h 1594"/>
                <a:gd name="T24" fmla="*/ 752 w 803"/>
                <a:gd name="T25" fmla="*/ 1038 h 1594"/>
                <a:gd name="T26" fmla="*/ 774 w 803"/>
                <a:gd name="T27" fmla="*/ 979 h 1594"/>
                <a:gd name="T28" fmla="*/ 790 w 803"/>
                <a:gd name="T29" fmla="*/ 919 h 1594"/>
                <a:gd name="T30" fmla="*/ 800 w 803"/>
                <a:gd name="T31" fmla="*/ 859 h 1594"/>
                <a:gd name="T32" fmla="*/ 803 w 803"/>
                <a:gd name="T33" fmla="*/ 798 h 1594"/>
                <a:gd name="T34" fmla="*/ 801 w 803"/>
                <a:gd name="T35" fmla="*/ 738 h 1594"/>
                <a:gd name="T36" fmla="*/ 791 w 803"/>
                <a:gd name="T37" fmla="*/ 678 h 1594"/>
                <a:gd name="T38" fmla="*/ 776 w 803"/>
                <a:gd name="T39" fmla="*/ 619 h 1594"/>
                <a:gd name="T40" fmla="*/ 753 w 803"/>
                <a:gd name="T41" fmla="*/ 559 h 1594"/>
                <a:gd name="T42" fmla="*/ 726 w 803"/>
                <a:gd name="T43" fmla="*/ 502 h 1594"/>
                <a:gd name="T44" fmla="*/ 691 w 803"/>
                <a:gd name="T45" fmla="*/ 445 h 1594"/>
                <a:gd name="T46" fmla="*/ 651 w 803"/>
                <a:gd name="T47" fmla="*/ 390 h 1594"/>
                <a:gd name="T48" fmla="*/ 603 w 803"/>
                <a:gd name="T49" fmla="*/ 336 h 1594"/>
                <a:gd name="T50" fmla="*/ 550 w 803"/>
                <a:gd name="T51" fmla="*/ 284 h 1594"/>
                <a:gd name="T52" fmla="*/ 491 w 803"/>
                <a:gd name="T53" fmla="*/ 235 h 1594"/>
                <a:gd name="T54" fmla="*/ 425 w 803"/>
                <a:gd name="T55" fmla="*/ 188 h 1594"/>
                <a:gd name="T56" fmla="*/ 352 w 803"/>
                <a:gd name="T57" fmla="*/ 144 h 1594"/>
                <a:gd name="T58" fmla="*/ 274 w 803"/>
                <a:gd name="T59" fmla="*/ 104 h 1594"/>
                <a:gd name="T60" fmla="*/ 189 w 803"/>
                <a:gd name="T61" fmla="*/ 66 h 1594"/>
                <a:gd name="T62" fmla="*/ 98 w 803"/>
                <a:gd name="T63" fmla="*/ 32 h 1594"/>
                <a:gd name="T64" fmla="*/ 0 w 803"/>
                <a:gd name="T65" fmla="*/ 0 h 159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803"/>
                <a:gd name="T100" fmla="*/ 0 h 1594"/>
                <a:gd name="T101" fmla="*/ 803 w 803"/>
                <a:gd name="T102" fmla="*/ 1594 h 159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803" h="1594">
                  <a:moveTo>
                    <a:pt x="1" y="1594"/>
                  </a:moveTo>
                  <a:lnTo>
                    <a:pt x="97" y="1564"/>
                  </a:lnTo>
                  <a:lnTo>
                    <a:pt x="188" y="1530"/>
                  </a:lnTo>
                  <a:lnTo>
                    <a:pt x="272" y="1493"/>
                  </a:lnTo>
                  <a:lnTo>
                    <a:pt x="351" y="1452"/>
                  </a:lnTo>
                  <a:lnTo>
                    <a:pt x="422" y="1409"/>
                  </a:lnTo>
                  <a:lnTo>
                    <a:pt x="488" y="1362"/>
                  </a:lnTo>
                  <a:lnTo>
                    <a:pt x="548" y="1313"/>
                  </a:lnTo>
                  <a:lnTo>
                    <a:pt x="602" y="1260"/>
                  </a:lnTo>
                  <a:lnTo>
                    <a:pt x="648" y="1208"/>
                  </a:lnTo>
                  <a:lnTo>
                    <a:pt x="689" y="1152"/>
                  </a:lnTo>
                  <a:lnTo>
                    <a:pt x="724" y="1096"/>
                  </a:lnTo>
                  <a:lnTo>
                    <a:pt x="752" y="1038"/>
                  </a:lnTo>
                  <a:lnTo>
                    <a:pt x="774" y="979"/>
                  </a:lnTo>
                  <a:lnTo>
                    <a:pt x="790" y="919"/>
                  </a:lnTo>
                  <a:lnTo>
                    <a:pt x="800" y="859"/>
                  </a:lnTo>
                  <a:lnTo>
                    <a:pt x="803" y="798"/>
                  </a:lnTo>
                  <a:lnTo>
                    <a:pt x="801" y="738"/>
                  </a:lnTo>
                  <a:lnTo>
                    <a:pt x="791" y="678"/>
                  </a:lnTo>
                  <a:lnTo>
                    <a:pt x="776" y="619"/>
                  </a:lnTo>
                  <a:lnTo>
                    <a:pt x="753" y="559"/>
                  </a:lnTo>
                  <a:lnTo>
                    <a:pt x="726" y="502"/>
                  </a:lnTo>
                  <a:lnTo>
                    <a:pt x="691" y="445"/>
                  </a:lnTo>
                  <a:lnTo>
                    <a:pt x="651" y="390"/>
                  </a:lnTo>
                  <a:lnTo>
                    <a:pt x="603" y="336"/>
                  </a:lnTo>
                  <a:lnTo>
                    <a:pt x="550" y="284"/>
                  </a:lnTo>
                  <a:lnTo>
                    <a:pt x="491" y="235"/>
                  </a:lnTo>
                  <a:lnTo>
                    <a:pt x="425" y="188"/>
                  </a:lnTo>
                  <a:lnTo>
                    <a:pt x="352" y="144"/>
                  </a:lnTo>
                  <a:lnTo>
                    <a:pt x="274" y="104"/>
                  </a:lnTo>
                  <a:lnTo>
                    <a:pt x="189" y="66"/>
                  </a:lnTo>
                  <a:lnTo>
                    <a:pt x="98" y="32"/>
                  </a:lnTo>
                  <a:lnTo>
                    <a:pt x="0" y="0"/>
                  </a:lnTo>
                </a:path>
              </a:pathLst>
            </a:custGeom>
            <a:noFill/>
            <a:ln w="41275">
              <a:solidFill>
                <a:srgbClr val="A50021"/>
              </a:solidFill>
              <a:prstDash val="solid"/>
              <a:round/>
              <a:headEnd/>
              <a:tailEnd/>
            </a:ln>
          </p:spPr>
          <p:txBody>
            <a:bodyPr/>
            <a:lstStyle/>
            <a:p>
              <a:endParaRPr lang="en-US" sz="2800"/>
            </a:p>
          </p:txBody>
        </p:sp>
        <p:sp>
          <p:nvSpPr>
            <p:cNvPr id="23" name="Freeform 21"/>
            <p:cNvSpPr>
              <a:spLocks/>
            </p:cNvSpPr>
            <p:nvPr/>
          </p:nvSpPr>
          <p:spPr bwMode="auto">
            <a:xfrm>
              <a:off x="6024563" y="1847850"/>
              <a:ext cx="346075" cy="374650"/>
            </a:xfrm>
            <a:custGeom>
              <a:avLst/>
              <a:gdLst>
                <a:gd name="T0" fmla="*/ 0 w 218"/>
                <a:gd name="T1" fmla="*/ 178 h 178"/>
                <a:gd name="T2" fmla="*/ 56 w 218"/>
                <a:gd name="T3" fmla="*/ 156 h 178"/>
                <a:gd name="T4" fmla="*/ 97 w 218"/>
                <a:gd name="T5" fmla="*/ 136 h 178"/>
                <a:gd name="T6" fmla="*/ 113 w 218"/>
                <a:gd name="T7" fmla="*/ 126 h 178"/>
                <a:gd name="T8" fmla="*/ 123 w 218"/>
                <a:gd name="T9" fmla="*/ 116 h 178"/>
                <a:gd name="T10" fmla="*/ 124 w 218"/>
                <a:gd name="T11" fmla="*/ 109 h 178"/>
                <a:gd name="T12" fmla="*/ 124 w 218"/>
                <a:gd name="T13" fmla="*/ 106 h 178"/>
                <a:gd name="T14" fmla="*/ 124 w 218"/>
                <a:gd name="T15" fmla="*/ 104 h 178"/>
                <a:gd name="T16" fmla="*/ 123 w 218"/>
                <a:gd name="T17" fmla="*/ 101 h 178"/>
                <a:gd name="T18" fmla="*/ 115 w 218"/>
                <a:gd name="T19" fmla="*/ 80 h 178"/>
                <a:gd name="T20" fmla="*/ 108 w 218"/>
                <a:gd name="T21" fmla="*/ 61 h 178"/>
                <a:gd name="T22" fmla="*/ 107 w 218"/>
                <a:gd name="T23" fmla="*/ 52 h 178"/>
                <a:gd name="T24" fmla="*/ 109 w 218"/>
                <a:gd name="T25" fmla="*/ 45 h 178"/>
                <a:gd name="T26" fmla="*/ 117 w 218"/>
                <a:gd name="T27" fmla="*/ 39 h 178"/>
                <a:gd name="T28" fmla="*/ 131 w 218"/>
                <a:gd name="T29" fmla="*/ 31 h 178"/>
                <a:gd name="T30" fmla="*/ 168 w 218"/>
                <a:gd name="T31" fmla="*/ 16 h 178"/>
                <a:gd name="T32" fmla="*/ 218 w 218"/>
                <a:gd name="T33" fmla="*/ 0 h 17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18"/>
                <a:gd name="T52" fmla="*/ 0 h 178"/>
                <a:gd name="T53" fmla="*/ 218 w 218"/>
                <a:gd name="T54" fmla="*/ 178 h 178"/>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18" h="178">
                  <a:moveTo>
                    <a:pt x="0" y="178"/>
                  </a:moveTo>
                  <a:lnTo>
                    <a:pt x="56" y="156"/>
                  </a:lnTo>
                  <a:lnTo>
                    <a:pt x="97" y="136"/>
                  </a:lnTo>
                  <a:lnTo>
                    <a:pt x="113" y="126"/>
                  </a:lnTo>
                  <a:lnTo>
                    <a:pt x="123" y="116"/>
                  </a:lnTo>
                  <a:lnTo>
                    <a:pt x="124" y="109"/>
                  </a:lnTo>
                  <a:lnTo>
                    <a:pt x="124" y="106"/>
                  </a:lnTo>
                  <a:lnTo>
                    <a:pt x="124" y="104"/>
                  </a:lnTo>
                  <a:lnTo>
                    <a:pt x="123" y="101"/>
                  </a:lnTo>
                  <a:lnTo>
                    <a:pt x="115" y="80"/>
                  </a:lnTo>
                  <a:lnTo>
                    <a:pt x="108" y="61"/>
                  </a:lnTo>
                  <a:lnTo>
                    <a:pt x="107" y="52"/>
                  </a:lnTo>
                  <a:lnTo>
                    <a:pt x="109" y="45"/>
                  </a:lnTo>
                  <a:lnTo>
                    <a:pt x="117" y="39"/>
                  </a:lnTo>
                  <a:lnTo>
                    <a:pt x="131" y="31"/>
                  </a:lnTo>
                  <a:lnTo>
                    <a:pt x="168" y="16"/>
                  </a:lnTo>
                  <a:lnTo>
                    <a:pt x="218" y="0"/>
                  </a:lnTo>
                </a:path>
              </a:pathLst>
            </a:custGeom>
            <a:noFill/>
            <a:ln w="41275">
              <a:solidFill>
                <a:srgbClr val="A50021"/>
              </a:solidFill>
              <a:prstDash val="solid"/>
              <a:round/>
              <a:headEnd/>
              <a:tailEnd/>
            </a:ln>
          </p:spPr>
          <p:txBody>
            <a:bodyPr/>
            <a:lstStyle/>
            <a:p>
              <a:endParaRPr lang="en-US" sz="2800"/>
            </a:p>
          </p:txBody>
        </p:sp>
        <p:sp>
          <p:nvSpPr>
            <p:cNvPr id="24" name="Freeform 23"/>
            <p:cNvSpPr>
              <a:spLocks/>
            </p:cNvSpPr>
            <p:nvPr/>
          </p:nvSpPr>
          <p:spPr bwMode="auto">
            <a:xfrm>
              <a:off x="6499225" y="2368550"/>
              <a:ext cx="596900" cy="182563"/>
            </a:xfrm>
            <a:custGeom>
              <a:avLst/>
              <a:gdLst>
                <a:gd name="T0" fmla="*/ 0 w 376"/>
                <a:gd name="T1" fmla="*/ 87 h 87"/>
                <a:gd name="T2" fmla="*/ 46 w 376"/>
                <a:gd name="T3" fmla="*/ 68 h 87"/>
                <a:gd name="T4" fmla="*/ 85 w 376"/>
                <a:gd name="T5" fmla="*/ 55 h 87"/>
                <a:gd name="T6" fmla="*/ 101 w 376"/>
                <a:gd name="T7" fmla="*/ 50 h 87"/>
                <a:gd name="T8" fmla="*/ 116 w 376"/>
                <a:gd name="T9" fmla="*/ 47 h 87"/>
                <a:gd name="T10" fmla="*/ 126 w 376"/>
                <a:gd name="T11" fmla="*/ 47 h 87"/>
                <a:gd name="T12" fmla="*/ 133 w 376"/>
                <a:gd name="T13" fmla="*/ 47 h 87"/>
                <a:gd name="T14" fmla="*/ 136 w 376"/>
                <a:gd name="T15" fmla="*/ 47 h 87"/>
                <a:gd name="T16" fmla="*/ 139 w 376"/>
                <a:gd name="T17" fmla="*/ 48 h 87"/>
                <a:gd name="T18" fmla="*/ 167 w 376"/>
                <a:gd name="T19" fmla="*/ 54 h 87"/>
                <a:gd name="T20" fmla="*/ 195 w 376"/>
                <a:gd name="T21" fmla="*/ 60 h 87"/>
                <a:gd name="T22" fmla="*/ 207 w 376"/>
                <a:gd name="T23" fmla="*/ 62 h 87"/>
                <a:gd name="T24" fmla="*/ 213 w 376"/>
                <a:gd name="T25" fmla="*/ 62 h 87"/>
                <a:gd name="T26" fmla="*/ 216 w 376"/>
                <a:gd name="T27" fmla="*/ 62 h 87"/>
                <a:gd name="T28" fmla="*/ 219 w 376"/>
                <a:gd name="T29" fmla="*/ 62 h 87"/>
                <a:gd name="T30" fmla="*/ 237 w 376"/>
                <a:gd name="T31" fmla="*/ 59 h 87"/>
                <a:gd name="T32" fmla="*/ 260 w 376"/>
                <a:gd name="T33" fmla="*/ 51 h 87"/>
                <a:gd name="T34" fmla="*/ 313 w 376"/>
                <a:gd name="T35" fmla="*/ 30 h 87"/>
                <a:gd name="T36" fmla="*/ 376 w 376"/>
                <a:gd name="T37" fmla="*/ 0 h 8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376"/>
                <a:gd name="T58" fmla="*/ 0 h 87"/>
                <a:gd name="T59" fmla="*/ 376 w 376"/>
                <a:gd name="T60" fmla="*/ 87 h 8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376" h="87">
                  <a:moveTo>
                    <a:pt x="0" y="87"/>
                  </a:moveTo>
                  <a:lnTo>
                    <a:pt x="46" y="68"/>
                  </a:lnTo>
                  <a:lnTo>
                    <a:pt x="85" y="55"/>
                  </a:lnTo>
                  <a:lnTo>
                    <a:pt x="101" y="50"/>
                  </a:lnTo>
                  <a:lnTo>
                    <a:pt x="116" y="47"/>
                  </a:lnTo>
                  <a:lnTo>
                    <a:pt x="126" y="47"/>
                  </a:lnTo>
                  <a:lnTo>
                    <a:pt x="133" y="47"/>
                  </a:lnTo>
                  <a:lnTo>
                    <a:pt x="136" y="47"/>
                  </a:lnTo>
                  <a:lnTo>
                    <a:pt x="139" y="48"/>
                  </a:lnTo>
                  <a:lnTo>
                    <a:pt x="167" y="54"/>
                  </a:lnTo>
                  <a:lnTo>
                    <a:pt x="195" y="60"/>
                  </a:lnTo>
                  <a:lnTo>
                    <a:pt x="207" y="62"/>
                  </a:lnTo>
                  <a:lnTo>
                    <a:pt x="213" y="62"/>
                  </a:lnTo>
                  <a:lnTo>
                    <a:pt x="216" y="62"/>
                  </a:lnTo>
                  <a:lnTo>
                    <a:pt x="219" y="62"/>
                  </a:lnTo>
                  <a:lnTo>
                    <a:pt x="237" y="59"/>
                  </a:lnTo>
                  <a:lnTo>
                    <a:pt x="260" y="51"/>
                  </a:lnTo>
                  <a:lnTo>
                    <a:pt x="313" y="30"/>
                  </a:lnTo>
                  <a:lnTo>
                    <a:pt x="376" y="0"/>
                  </a:lnTo>
                </a:path>
              </a:pathLst>
            </a:custGeom>
            <a:noFill/>
            <a:ln w="41275">
              <a:solidFill>
                <a:srgbClr val="A50021"/>
              </a:solidFill>
              <a:prstDash val="solid"/>
              <a:round/>
              <a:headEnd/>
              <a:tailEnd/>
            </a:ln>
          </p:spPr>
          <p:txBody>
            <a:bodyPr/>
            <a:lstStyle/>
            <a:p>
              <a:endParaRPr lang="en-US" sz="2800"/>
            </a:p>
          </p:txBody>
        </p:sp>
        <p:sp>
          <p:nvSpPr>
            <p:cNvPr id="25" name="Freeform 25"/>
            <p:cNvSpPr>
              <a:spLocks/>
            </p:cNvSpPr>
            <p:nvPr/>
          </p:nvSpPr>
          <p:spPr bwMode="auto">
            <a:xfrm>
              <a:off x="6994525" y="3138488"/>
              <a:ext cx="695325" cy="171450"/>
            </a:xfrm>
            <a:custGeom>
              <a:avLst/>
              <a:gdLst>
                <a:gd name="T0" fmla="*/ 0 w 438"/>
                <a:gd name="T1" fmla="*/ 52 h 82"/>
                <a:gd name="T2" fmla="*/ 58 w 438"/>
                <a:gd name="T3" fmla="*/ 28 h 82"/>
                <a:gd name="T4" fmla="*/ 105 w 438"/>
                <a:gd name="T5" fmla="*/ 11 h 82"/>
                <a:gd name="T6" fmla="*/ 125 w 438"/>
                <a:gd name="T7" fmla="*/ 7 h 82"/>
                <a:gd name="T8" fmla="*/ 134 w 438"/>
                <a:gd name="T9" fmla="*/ 6 h 82"/>
                <a:gd name="T10" fmla="*/ 137 w 438"/>
                <a:gd name="T11" fmla="*/ 6 h 82"/>
                <a:gd name="T12" fmla="*/ 142 w 438"/>
                <a:gd name="T13" fmla="*/ 6 h 82"/>
                <a:gd name="T14" fmla="*/ 143 w 438"/>
                <a:gd name="T15" fmla="*/ 6 h 82"/>
                <a:gd name="T16" fmla="*/ 147 w 438"/>
                <a:gd name="T17" fmla="*/ 7 h 82"/>
                <a:gd name="T18" fmla="*/ 153 w 438"/>
                <a:gd name="T19" fmla="*/ 9 h 82"/>
                <a:gd name="T20" fmla="*/ 166 w 438"/>
                <a:gd name="T21" fmla="*/ 18 h 82"/>
                <a:gd name="T22" fmla="*/ 193 w 438"/>
                <a:gd name="T23" fmla="*/ 44 h 82"/>
                <a:gd name="T24" fmla="*/ 219 w 438"/>
                <a:gd name="T25" fmla="*/ 69 h 82"/>
                <a:gd name="T26" fmla="*/ 231 w 438"/>
                <a:gd name="T27" fmla="*/ 77 h 82"/>
                <a:gd name="T28" fmla="*/ 243 w 438"/>
                <a:gd name="T29" fmla="*/ 82 h 82"/>
                <a:gd name="T30" fmla="*/ 252 w 438"/>
                <a:gd name="T31" fmla="*/ 82 h 82"/>
                <a:gd name="T32" fmla="*/ 264 w 438"/>
                <a:gd name="T33" fmla="*/ 80 h 82"/>
                <a:gd name="T34" fmla="*/ 292 w 438"/>
                <a:gd name="T35" fmla="*/ 71 h 82"/>
                <a:gd name="T36" fmla="*/ 357 w 438"/>
                <a:gd name="T37" fmla="*/ 43 h 82"/>
                <a:gd name="T38" fmla="*/ 414 w 438"/>
                <a:gd name="T39" fmla="*/ 14 h 82"/>
                <a:gd name="T40" fmla="*/ 438 w 438"/>
                <a:gd name="T41" fmla="*/ 0 h 8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438"/>
                <a:gd name="T64" fmla="*/ 0 h 82"/>
                <a:gd name="T65" fmla="*/ 438 w 438"/>
                <a:gd name="T66" fmla="*/ 82 h 8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438" h="82">
                  <a:moveTo>
                    <a:pt x="0" y="52"/>
                  </a:moveTo>
                  <a:lnTo>
                    <a:pt x="58" y="28"/>
                  </a:lnTo>
                  <a:lnTo>
                    <a:pt x="105" y="11"/>
                  </a:lnTo>
                  <a:lnTo>
                    <a:pt x="125" y="7"/>
                  </a:lnTo>
                  <a:lnTo>
                    <a:pt x="134" y="6"/>
                  </a:lnTo>
                  <a:lnTo>
                    <a:pt x="137" y="6"/>
                  </a:lnTo>
                  <a:lnTo>
                    <a:pt x="142" y="6"/>
                  </a:lnTo>
                  <a:lnTo>
                    <a:pt x="143" y="6"/>
                  </a:lnTo>
                  <a:lnTo>
                    <a:pt x="147" y="7"/>
                  </a:lnTo>
                  <a:lnTo>
                    <a:pt x="153" y="9"/>
                  </a:lnTo>
                  <a:lnTo>
                    <a:pt x="166" y="18"/>
                  </a:lnTo>
                  <a:lnTo>
                    <a:pt x="193" y="44"/>
                  </a:lnTo>
                  <a:lnTo>
                    <a:pt x="219" y="69"/>
                  </a:lnTo>
                  <a:lnTo>
                    <a:pt x="231" y="77"/>
                  </a:lnTo>
                  <a:lnTo>
                    <a:pt x="243" y="82"/>
                  </a:lnTo>
                  <a:lnTo>
                    <a:pt x="252" y="82"/>
                  </a:lnTo>
                  <a:lnTo>
                    <a:pt x="264" y="80"/>
                  </a:lnTo>
                  <a:lnTo>
                    <a:pt x="292" y="71"/>
                  </a:lnTo>
                  <a:lnTo>
                    <a:pt x="357" y="43"/>
                  </a:lnTo>
                  <a:lnTo>
                    <a:pt x="414" y="14"/>
                  </a:lnTo>
                  <a:lnTo>
                    <a:pt x="438" y="0"/>
                  </a:lnTo>
                </a:path>
              </a:pathLst>
            </a:custGeom>
            <a:noFill/>
            <a:ln w="41275">
              <a:solidFill>
                <a:srgbClr val="A50021"/>
              </a:solidFill>
              <a:prstDash val="solid"/>
              <a:round/>
              <a:headEnd/>
              <a:tailEnd/>
            </a:ln>
          </p:spPr>
          <p:txBody>
            <a:bodyPr/>
            <a:lstStyle/>
            <a:p>
              <a:endParaRPr lang="en-US" sz="2800"/>
            </a:p>
          </p:txBody>
        </p:sp>
        <p:sp>
          <p:nvSpPr>
            <p:cNvPr id="26" name="Freeform 26"/>
            <p:cNvSpPr>
              <a:spLocks/>
            </p:cNvSpPr>
            <p:nvPr/>
          </p:nvSpPr>
          <p:spPr bwMode="auto">
            <a:xfrm>
              <a:off x="7089775" y="3973513"/>
              <a:ext cx="627063" cy="101600"/>
            </a:xfrm>
            <a:custGeom>
              <a:avLst/>
              <a:gdLst>
                <a:gd name="T0" fmla="*/ 0 w 395"/>
                <a:gd name="T1" fmla="*/ 3 h 48"/>
                <a:gd name="T2" fmla="*/ 55 w 395"/>
                <a:gd name="T3" fmla="*/ 0 h 48"/>
                <a:gd name="T4" fmla="*/ 98 w 395"/>
                <a:gd name="T5" fmla="*/ 0 h 48"/>
                <a:gd name="T6" fmla="*/ 117 w 395"/>
                <a:gd name="T7" fmla="*/ 0 h 48"/>
                <a:gd name="T8" fmla="*/ 124 w 395"/>
                <a:gd name="T9" fmla="*/ 0 h 48"/>
                <a:gd name="T10" fmla="*/ 132 w 395"/>
                <a:gd name="T11" fmla="*/ 1 h 48"/>
                <a:gd name="T12" fmla="*/ 142 w 395"/>
                <a:gd name="T13" fmla="*/ 4 h 48"/>
                <a:gd name="T14" fmla="*/ 151 w 395"/>
                <a:gd name="T15" fmla="*/ 10 h 48"/>
                <a:gd name="T16" fmla="*/ 171 w 395"/>
                <a:gd name="T17" fmla="*/ 24 h 48"/>
                <a:gd name="T18" fmla="*/ 191 w 395"/>
                <a:gd name="T19" fmla="*/ 37 h 48"/>
                <a:gd name="T20" fmla="*/ 201 w 395"/>
                <a:gd name="T21" fmla="*/ 42 h 48"/>
                <a:gd name="T22" fmla="*/ 211 w 395"/>
                <a:gd name="T23" fmla="*/ 46 h 48"/>
                <a:gd name="T24" fmla="*/ 229 w 395"/>
                <a:gd name="T25" fmla="*/ 47 h 48"/>
                <a:gd name="T26" fmla="*/ 255 w 395"/>
                <a:gd name="T27" fmla="*/ 48 h 48"/>
                <a:gd name="T28" fmla="*/ 317 w 395"/>
                <a:gd name="T29" fmla="*/ 45 h 48"/>
                <a:gd name="T30" fmla="*/ 395 w 395"/>
                <a:gd name="T31" fmla="*/ 38 h 4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395"/>
                <a:gd name="T49" fmla="*/ 0 h 48"/>
                <a:gd name="T50" fmla="*/ 395 w 395"/>
                <a:gd name="T51" fmla="*/ 48 h 48"/>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395" h="48">
                  <a:moveTo>
                    <a:pt x="0" y="3"/>
                  </a:moveTo>
                  <a:lnTo>
                    <a:pt x="55" y="0"/>
                  </a:lnTo>
                  <a:lnTo>
                    <a:pt x="98" y="0"/>
                  </a:lnTo>
                  <a:lnTo>
                    <a:pt x="117" y="0"/>
                  </a:lnTo>
                  <a:lnTo>
                    <a:pt x="124" y="0"/>
                  </a:lnTo>
                  <a:lnTo>
                    <a:pt x="132" y="1"/>
                  </a:lnTo>
                  <a:lnTo>
                    <a:pt x="142" y="4"/>
                  </a:lnTo>
                  <a:lnTo>
                    <a:pt x="151" y="10"/>
                  </a:lnTo>
                  <a:lnTo>
                    <a:pt x="171" y="24"/>
                  </a:lnTo>
                  <a:lnTo>
                    <a:pt x="191" y="37"/>
                  </a:lnTo>
                  <a:lnTo>
                    <a:pt x="201" y="42"/>
                  </a:lnTo>
                  <a:lnTo>
                    <a:pt x="211" y="46"/>
                  </a:lnTo>
                  <a:lnTo>
                    <a:pt x="229" y="47"/>
                  </a:lnTo>
                  <a:lnTo>
                    <a:pt x="255" y="48"/>
                  </a:lnTo>
                  <a:lnTo>
                    <a:pt x="317" y="45"/>
                  </a:lnTo>
                  <a:lnTo>
                    <a:pt x="395" y="38"/>
                  </a:lnTo>
                </a:path>
              </a:pathLst>
            </a:custGeom>
            <a:noFill/>
            <a:ln w="41275">
              <a:solidFill>
                <a:srgbClr val="A50021"/>
              </a:solidFill>
              <a:prstDash val="solid"/>
              <a:round/>
              <a:headEnd/>
              <a:tailEnd/>
            </a:ln>
          </p:spPr>
          <p:txBody>
            <a:bodyPr/>
            <a:lstStyle/>
            <a:p>
              <a:endParaRPr lang="en-US" sz="2800"/>
            </a:p>
          </p:txBody>
        </p:sp>
        <p:sp>
          <p:nvSpPr>
            <p:cNvPr id="27" name="Freeform 27"/>
            <p:cNvSpPr>
              <a:spLocks/>
            </p:cNvSpPr>
            <p:nvPr/>
          </p:nvSpPr>
          <p:spPr bwMode="auto">
            <a:xfrm>
              <a:off x="6878638" y="4556125"/>
              <a:ext cx="612775" cy="136525"/>
            </a:xfrm>
            <a:custGeom>
              <a:avLst/>
              <a:gdLst>
                <a:gd name="T0" fmla="*/ 0 w 386"/>
                <a:gd name="T1" fmla="*/ 0 h 65"/>
                <a:gd name="T2" fmla="*/ 16 w 386"/>
                <a:gd name="T3" fmla="*/ 0 h 65"/>
                <a:gd name="T4" fmla="*/ 33 w 386"/>
                <a:gd name="T5" fmla="*/ 0 h 65"/>
                <a:gd name="T6" fmla="*/ 43 w 386"/>
                <a:gd name="T7" fmla="*/ 0 h 65"/>
                <a:gd name="T8" fmla="*/ 48 w 386"/>
                <a:gd name="T9" fmla="*/ 0 h 65"/>
                <a:gd name="T10" fmla="*/ 55 w 386"/>
                <a:gd name="T11" fmla="*/ 1 h 65"/>
                <a:gd name="T12" fmla="*/ 98 w 386"/>
                <a:gd name="T13" fmla="*/ 3 h 65"/>
                <a:gd name="T14" fmla="*/ 130 w 386"/>
                <a:gd name="T15" fmla="*/ 8 h 65"/>
                <a:gd name="T16" fmla="*/ 139 w 386"/>
                <a:gd name="T17" fmla="*/ 12 h 65"/>
                <a:gd name="T18" fmla="*/ 149 w 386"/>
                <a:gd name="T19" fmla="*/ 18 h 65"/>
                <a:gd name="T20" fmla="*/ 166 w 386"/>
                <a:gd name="T21" fmla="*/ 33 h 65"/>
                <a:gd name="T22" fmla="*/ 184 w 386"/>
                <a:gd name="T23" fmla="*/ 48 h 65"/>
                <a:gd name="T24" fmla="*/ 192 w 386"/>
                <a:gd name="T25" fmla="*/ 53 h 65"/>
                <a:gd name="T26" fmla="*/ 202 w 386"/>
                <a:gd name="T27" fmla="*/ 57 h 65"/>
                <a:gd name="T28" fmla="*/ 220 w 386"/>
                <a:gd name="T29" fmla="*/ 60 h 65"/>
                <a:gd name="T30" fmla="*/ 246 w 386"/>
                <a:gd name="T31" fmla="*/ 63 h 65"/>
                <a:gd name="T32" fmla="*/ 308 w 386"/>
                <a:gd name="T33" fmla="*/ 65 h 65"/>
                <a:gd name="T34" fmla="*/ 362 w 386"/>
                <a:gd name="T35" fmla="*/ 65 h 65"/>
                <a:gd name="T36" fmla="*/ 386 w 386"/>
                <a:gd name="T37" fmla="*/ 64 h 6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386"/>
                <a:gd name="T58" fmla="*/ 0 h 65"/>
                <a:gd name="T59" fmla="*/ 386 w 386"/>
                <a:gd name="T60" fmla="*/ 65 h 6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386" h="65">
                  <a:moveTo>
                    <a:pt x="0" y="0"/>
                  </a:moveTo>
                  <a:lnTo>
                    <a:pt x="16" y="0"/>
                  </a:lnTo>
                  <a:lnTo>
                    <a:pt x="33" y="0"/>
                  </a:lnTo>
                  <a:lnTo>
                    <a:pt x="43" y="0"/>
                  </a:lnTo>
                  <a:lnTo>
                    <a:pt x="48" y="0"/>
                  </a:lnTo>
                  <a:lnTo>
                    <a:pt x="55" y="1"/>
                  </a:lnTo>
                  <a:lnTo>
                    <a:pt x="98" y="3"/>
                  </a:lnTo>
                  <a:lnTo>
                    <a:pt x="130" y="8"/>
                  </a:lnTo>
                  <a:lnTo>
                    <a:pt x="139" y="12"/>
                  </a:lnTo>
                  <a:lnTo>
                    <a:pt x="149" y="18"/>
                  </a:lnTo>
                  <a:lnTo>
                    <a:pt x="166" y="33"/>
                  </a:lnTo>
                  <a:lnTo>
                    <a:pt x="184" y="48"/>
                  </a:lnTo>
                  <a:lnTo>
                    <a:pt x="192" y="53"/>
                  </a:lnTo>
                  <a:lnTo>
                    <a:pt x="202" y="57"/>
                  </a:lnTo>
                  <a:lnTo>
                    <a:pt x="220" y="60"/>
                  </a:lnTo>
                  <a:lnTo>
                    <a:pt x="246" y="63"/>
                  </a:lnTo>
                  <a:lnTo>
                    <a:pt x="308" y="65"/>
                  </a:lnTo>
                  <a:lnTo>
                    <a:pt x="362" y="65"/>
                  </a:lnTo>
                  <a:lnTo>
                    <a:pt x="386" y="64"/>
                  </a:lnTo>
                </a:path>
              </a:pathLst>
            </a:custGeom>
            <a:noFill/>
            <a:ln w="41275">
              <a:solidFill>
                <a:srgbClr val="A50021"/>
              </a:solidFill>
              <a:prstDash val="solid"/>
              <a:round/>
              <a:headEnd/>
              <a:tailEnd/>
            </a:ln>
          </p:spPr>
          <p:txBody>
            <a:bodyPr/>
            <a:lstStyle/>
            <a:p>
              <a:endParaRPr lang="en-US" sz="2800"/>
            </a:p>
          </p:txBody>
        </p:sp>
        <p:sp>
          <p:nvSpPr>
            <p:cNvPr id="28" name="Freeform 28"/>
            <p:cNvSpPr>
              <a:spLocks/>
            </p:cNvSpPr>
            <p:nvPr/>
          </p:nvSpPr>
          <p:spPr bwMode="auto">
            <a:xfrm>
              <a:off x="6524625" y="5022850"/>
              <a:ext cx="619125" cy="119063"/>
            </a:xfrm>
            <a:custGeom>
              <a:avLst/>
              <a:gdLst>
                <a:gd name="T0" fmla="*/ 0 w 390"/>
                <a:gd name="T1" fmla="*/ 0 h 57"/>
                <a:gd name="T2" fmla="*/ 55 w 390"/>
                <a:gd name="T3" fmla="*/ 0 h 57"/>
                <a:gd name="T4" fmla="*/ 76 w 390"/>
                <a:gd name="T5" fmla="*/ 0 h 57"/>
                <a:gd name="T6" fmla="*/ 87 w 390"/>
                <a:gd name="T7" fmla="*/ 0 h 57"/>
                <a:gd name="T8" fmla="*/ 92 w 390"/>
                <a:gd name="T9" fmla="*/ 0 h 57"/>
                <a:gd name="T10" fmla="*/ 98 w 390"/>
                <a:gd name="T11" fmla="*/ 0 h 57"/>
                <a:gd name="T12" fmla="*/ 131 w 390"/>
                <a:gd name="T13" fmla="*/ 5 h 57"/>
                <a:gd name="T14" fmla="*/ 140 w 390"/>
                <a:gd name="T15" fmla="*/ 8 h 57"/>
                <a:gd name="T16" fmla="*/ 150 w 390"/>
                <a:gd name="T17" fmla="*/ 14 h 57"/>
                <a:gd name="T18" fmla="*/ 169 w 390"/>
                <a:gd name="T19" fmla="*/ 29 h 57"/>
                <a:gd name="T20" fmla="*/ 187 w 390"/>
                <a:gd name="T21" fmla="*/ 44 h 57"/>
                <a:gd name="T22" fmla="*/ 196 w 390"/>
                <a:gd name="T23" fmla="*/ 49 h 57"/>
                <a:gd name="T24" fmla="*/ 206 w 390"/>
                <a:gd name="T25" fmla="*/ 53 h 57"/>
                <a:gd name="T26" fmla="*/ 224 w 390"/>
                <a:gd name="T27" fmla="*/ 55 h 57"/>
                <a:gd name="T28" fmla="*/ 250 w 390"/>
                <a:gd name="T29" fmla="*/ 57 h 57"/>
                <a:gd name="T30" fmla="*/ 280 w 390"/>
                <a:gd name="T31" fmla="*/ 57 h 57"/>
                <a:gd name="T32" fmla="*/ 295 w 390"/>
                <a:gd name="T33" fmla="*/ 57 h 57"/>
                <a:gd name="T34" fmla="*/ 304 w 390"/>
                <a:gd name="T35" fmla="*/ 57 h 57"/>
                <a:gd name="T36" fmla="*/ 312 w 390"/>
                <a:gd name="T37" fmla="*/ 57 h 57"/>
                <a:gd name="T38" fmla="*/ 390 w 390"/>
                <a:gd name="T39" fmla="*/ 54 h 5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90"/>
                <a:gd name="T61" fmla="*/ 0 h 57"/>
                <a:gd name="T62" fmla="*/ 390 w 390"/>
                <a:gd name="T63" fmla="*/ 57 h 5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90" h="57">
                  <a:moveTo>
                    <a:pt x="0" y="0"/>
                  </a:moveTo>
                  <a:lnTo>
                    <a:pt x="55" y="0"/>
                  </a:lnTo>
                  <a:lnTo>
                    <a:pt x="76" y="0"/>
                  </a:lnTo>
                  <a:lnTo>
                    <a:pt x="87" y="0"/>
                  </a:lnTo>
                  <a:lnTo>
                    <a:pt x="92" y="0"/>
                  </a:lnTo>
                  <a:lnTo>
                    <a:pt x="98" y="0"/>
                  </a:lnTo>
                  <a:lnTo>
                    <a:pt x="131" y="5"/>
                  </a:lnTo>
                  <a:lnTo>
                    <a:pt x="140" y="8"/>
                  </a:lnTo>
                  <a:lnTo>
                    <a:pt x="150" y="14"/>
                  </a:lnTo>
                  <a:lnTo>
                    <a:pt x="169" y="29"/>
                  </a:lnTo>
                  <a:lnTo>
                    <a:pt x="187" y="44"/>
                  </a:lnTo>
                  <a:lnTo>
                    <a:pt x="196" y="49"/>
                  </a:lnTo>
                  <a:lnTo>
                    <a:pt x="206" y="53"/>
                  </a:lnTo>
                  <a:lnTo>
                    <a:pt x="224" y="55"/>
                  </a:lnTo>
                  <a:lnTo>
                    <a:pt x="250" y="57"/>
                  </a:lnTo>
                  <a:lnTo>
                    <a:pt x="280" y="57"/>
                  </a:lnTo>
                  <a:lnTo>
                    <a:pt x="295" y="57"/>
                  </a:lnTo>
                  <a:lnTo>
                    <a:pt x="304" y="57"/>
                  </a:lnTo>
                  <a:lnTo>
                    <a:pt x="312" y="57"/>
                  </a:lnTo>
                  <a:lnTo>
                    <a:pt x="390" y="54"/>
                  </a:lnTo>
                </a:path>
              </a:pathLst>
            </a:custGeom>
            <a:noFill/>
            <a:ln w="41275">
              <a:solidFill>
                <a:srgbClr val="A50021"/>
              </a:solidFill>
              <a:prstDash val="solid"/>
              <a:round/>
              <a:headEnd/>
              <a:tailEnd/>
            </a:ln>
          </p:spPr>
          <p:txBody>
            <a:bodyPr/>
            <a:lstStyle/>
            <a:p>
              <a:endParaRPr lang="en-US" sz="2800"/>
            </a:p>
          </p:txBody>
        </p:sp>
        <p:sp>
          <p:nvSpPr>
            <p:cNvPr id="29" name="Freeform 29"/>
            <p:cNvSpPr>
              <a:spLocks/>
            </p:cNvSpPr>
            <p:nvPr/>
          </p:nvSpPr>
          <p:spPr bwMode="auto">
            <a:xfrm rot="1391916">
              <a:off x="6092825" y="5403850"/>
              <a:ext cx="619125" cy="120650"/>
            </a:xfrm>
            <a:custGeom>
              <a:avLst/>
              <a:gdLst>
                <a:gd name="T0" fmla="*/ 0 w 390"/>
                <a:gd name="T1" fmla="*/ 0 h 58"/>
                <a:gd name="T2" fmla="*/ 54 w 390"/>
                <a:gd name="T3" fmla="*/ 0 h 58"/>
                <a:gd name="T4" fmla="*/ 76 w 390"/>
                <a:gd name="T5" fmla="*/ 0 h 58"/>
                <a:gd name="T6" fmla="*/ 87 w 390"/>
                <a:gd name="T7" fmla="*/ 0 h 58"/>
                <a:gd name="T8" fmla="*/ 92 w 390"/>
                <a:gd name="T9" fmla="*/ 0 h 58"/>
                <a:gd name="T10" fmla="*/ 98 w 390"/>
                <a:gd name="T11" fmla="*/ 1 h 58"/>
                <a:gd name="T12" fmla="*/ 131 w 390"/>
                <a:gd name="T13" fmla="*/ 6 h 58"/>
                <a:gd name="T14" fmla="*/ 150 w 390"/>
                <a:gd name="T15" fmla="*/ 15 h 58"/>
                <a:gd name="T16" fmla="*/ 168 w 390"/>
                <a:gd name="T17" fmla="*/ 30 h 58"/>
                <a:gd name="T18" fmla="*/ 187 w 390"/>
                <a:gd name="T19" fmla="*/ 44 h 58"/>
                <a:gd name="T20" fmla="*/ 196 w 390"/>
                <a:gd name="T21" fmla="*/ 49 h 58"/>
                <a:gd name="T22" fmla="*/ 206 w 390"/>
                <a:gd name="T23" fmla="*/ 53 h 58"/>
                <a:gd name="T24" fmla="*/ 224 w 390"/>
                <a:gd name="T25" fmla="*/ 56 h 58"/>
                <a:gd name="T26" fmla="*/ 250 w 390"/>
                <a:gd name="T27" fmla="*/ 57 h 58"/>
                <a:gd name="T28" fmla="*/ 280 w 390"/>
                <a:gd name="T29" fmla="*/ 58 h 58"/>
                <a:gd name="T30" fmla="*/ 295 w 390"/>
                <a:gd name="T31" fmla="*/ 58 h 58"/>
                <a:gd name="T32" fmla="*/ 304 w 390"/>
                <a:gd name="T33" fmla="*/ 58 h 58"/>
                <a:gd name="T34" fmla="*/ 312 w 390"/>
                <a:gd name="T35" fmla="*/ 57 h 58"/>
                <a:gd name="T36" fmla="*/ 390 w 390"/>
                <a:gd name="T37" fmla="*/ 53 h 5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390"/>
                <a:gd name="T58" fmla="*/ 0 h 58"/>
                <a:gd name="T59" fmla="*/ 390 w 390"/>
                <a:gd name="T60" fmla="*/ 58 h 5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390" h="58">
                  <a:moveTo>
                    <a:pt x="0" y="0"/>
                  </a:moveTo>
                  <a:lnTo>
                    <a:pt x="54" y="0"/>
                  </a:lnTo>
                  <a:lnTo>
                    <a:pt x="76" y="0"/>
                  </a:lnTo>
                  <a:lnTo>
                    <a:pt x="87" y="0"/>
                  </a:lnTo>
                  <a:lnTo>
                    <a:pt x="92" y="0"/>
                  </a:lnTo>
                  <a:lnTo>
                    <a:pt x="98" y="1"/>
                  </a:lnTo>
                  <a:lnTo>
                    <a:pt x="131" y="6"/>
                  </a:lnTo>
                  <a:lnTo>
                    <a:pt x="150" y="15"/>
                  </a:lnTo>
                  <a:lnTo>
                    <a:pt x="168" y="30"/>
                  </a:lnTo>
                  <a:lnTo>
                    <a:pt x="187" y="44"/>
                  </a:lnTo>
                  <a:lnTo>
                    <a:pt x="196" y="49"/>
                  </a:lnTo>
                  <a:lnTo>
                    <a:pt x="206" y="53"/>
                  </a:lnTo>
                  <a:lnTo>
                    <a:pt x="224" y="56"/>
                  </a:lnTo>
                  <a:lnTo>
                    <a:pt x="250" y="57"/>
                  </a:lnTo>
                  <a:lnTo>
                    <a:pt x="280" y="58"/>
                  </a:lnTo>
                  <a:lnTo>
                    <a:pt x="295" y="58"/>
                  </a:lnTo>
                  <a:lnTo>
                    <a:pt x="304" y="58"/>
                  </a:lnTo>
                  <a:lnTo>
                    <a:pt x="312" y="57"/>
                  </a:lnTo>
                  <a:lnTo>
                    <a:pt x="390" y="53"/>
                  </a:lnTo>
                </a:path>
              </a:pathLst>
            </a:custGeom>
            <a:noFill/>
            <a:ln w="41275">
              <a:solidFill>
                <a:srgbClr val="A50021"/>
              </a:solidFill>
              <a:prstDash val="solid"/>
              <a:round/>
              <a:headEnd/>
              <a:tailEnd/>
            </a:ln>
          </p:spPr>
          <p:txBody>
            <a:bodyPr/>
            <a:lstStyle/>
            <a:p>
              <a:endParaRPr lang="en-US" sz="2800"/>
            </a:p>
          </p:txBody>
        </p:sp>
        <p:sp>
          <p:nvSpPr>
            <p:cNvPr id="30" name="Rectangle 30"/>
            <p:cNvSpPr>
              <a:spLocks noChangeArrowheads="1"/>
            </p:cNvSpPr>
            <p:nvPr/>
          </p:nvSpPr>
          <p:spPr bwMode="auto">
            <a:xfrm>
              <a:off x="1193800" y="3444876"/>
              <a:ext cx="409562" cy="606035"/>
            </a:xfrm>
            <a:prstGeom prst="rect">
              <a:avLst/>
            </a:prstGeom>
            <a:noFill/>
            <a:ln w="9525">
              <a:noFill/>
              <a:miter lim="800000"/>
              <a:headEnd/>
              <a:tailEnd/>
            </a:ln>
          </p:spPr>
          <p:txBody>
            <a:bodyPr wrap="none" lIns="0" tIns="0" rIns="0" bIns="0">
              <a:spAutoFit/>
            </a:bodyPr>
            <a:lstStyle/>
            <a:p>
              <a:r>
                <a:rPr lang="en-US" sz="2800" b="0">
                  <a:solidFill>
                    <a:srgbClr val="003D66"/>
                  </a:solidFill>
                </a:rPr>
                <a:t>Si</a:t>
              </a:r>
            </a:p>
          </p:txBody>
        </p:sp>
        <p:sp>
          <p:nvSpPr>
            <p:cNvPr id="31" name="Rectangle 31"/>
            <p:cNvSpPr>
              <a:spLocks noChangeArrowheads="1"/>
            </p:cNvSpPr>
            <p:nvPr/>
          </p:nvSpPr>
          <p:spPr bwMode="auto">
            <a:xfrm>
              <a:off x="5502275" y="3357563"/>
              <a:ext cx="409562" cy="606035"/>
            </a:xfrm>
            <a:prstGeom prst="rect">
              <a:avLst/>
            </a:prstGeom>
            <a:noFill/>
            <a:ln w="9525">
              <a:noFill/>
              <a:miter lim="800000"/>
              <a:headEnd/>
              <a:tailEnd/>
            </a:ln>
          </p:spPr>
          <p:txBody>
            <a:bodyPr wrap="none" lIns="0" tIns="0" rIns="0" bIns="0">
              <a:spAutoFit/>
            </a:bodyPr>
            <a:lstStyle/>
            <a:p>
              <a:r>
                <a:rPr lang="en-US" sz="2800" b="0">
                  <a:solidFill>
                    <a:srgbClr val="003D66"/>
                  </a:solidFill>
                </a:rPr>
                <a:t>Si</a:t>
              </a:r>
            </a:p>
          </p:txBody>
        </p:sp>
        <p:sp>
          <p:nvSpPr>
            <p:cNvPr id="32" name="Rectangle 32"/>
            <p:cNvSpPr>
              <a:spLocks noChangeArrowheads="1"/>
            </p:cNvSpPr>
            <p:nvPr/>
          </p:nvSpPr>
          <p:spPr bwMode="auto">
            <a:xfrm>
              <a:off x="3292475" y="4660901"/>
              <a:ext cx="842088" cy="606035"/>
            </a:xfrm>
            <a:prstGeom prst="rect">
              <a:avLst/>
            </a:prstGeom>
            <a:noFill/>
            <a:ln w="9525">
              <a:noFill/>
              <a:miter lim="800000"/>
              <a:headEnd/>
              <a:tailEnd/>
            </a:ln>
          </p:spPr>
          <p:txBody>
            <a:bodyPr wrap="none" lIns="0" tIns="0" rIns="0" bIns="0">
              <a:spAutoFit/>
            </a:bodyPr>
            <a:lstStyle/>
            <a:p>
              <a:r>
                <a:rPr lang="en-US" sz="2800" b="0">
                  <a:solidFill>
                    <a:srgbClr val="003D66"/>
                  </a:solidFill>
                </a:rPr>
                <a:t>C18</a:t>
              </a:r>
            </a:p>
          </p:txBody>
        </p:sp>
        <p:sp>
          <p:nvSpPr>
            <p:cNvPr id="33" name="Rectangle 33"/>
            <p:cNvSpPr>
              <a:spLocks noChangeArrowheads="1"/>
            </p:cNvSpPr>
            <p:nvPr/>
          </p:nvSpPr>
          <p:spPr bwMode="auto">
            <a:xfrm>
              <a:off x="7483475" y="4640263"/>
              <a:ext cx="842088" cy="606035"/>
            </a:xfrm>
            <a:prstGeom prst="rect">
              <a:avLst/>
            </a:prstGeom>
            <a:noFill/>
            <a:ln w="9525">
              <a:noFill/>
              <a:miter lim="800000"/>
              <a:headEnd/>
              <a:tailEnd/>
            </a:ln>
          </p:spPr>
          <p:txBody>
            <a:bodyPr wrap="none" lIns="0" tIns="0" rIns="0" bIns="0">
              <a:spAutoFit/>
            </a:bodyPr>
            <a:lstStyle/>
            <a:p>
              <a:r>
                <a:rPr lang="en-US" sz="2800" b="0">
                  <a:solidFill>
                    <a:srgbClr val="003D66"/>
                  </a:solidFill>
                </a:rPr>
                <a:t>C18</a:t>
              </a:r>
            </a:p>
          </p:txBody>
        </p:sp>
        <p:sp>
          <p:nvSpPr>
            <p:cNvPr id="34" name="Rectangle 34"/>
            <p:cNvSpPr>
              <a:spLocks noChangeArrowheads="1"/>
            </p:cNvSpPr>
            <p:nvPr/>
          </p:nvSpPr>
          <p:spPr bwMode="auto">
            <a:xfrm>
              <a:off x="3294124" y="5570539"/>
              <a:ext cx="1004766" cy="606035"/>
            </a:xfrm>
            <a:prstGeom prst="rect">
              <a:avLst/>
            </a:prstGeom>
            <a:noFill/>
            <a:ln w="9525">
              <a:noFill/>
              <a:miter lim="800000"/>
              <a:headEnd/>
              <a:tailEnd/>
            </a:ln>
          </p:spPr>
          <p:txBody>
            <a:bodyPr wrap="none" lIns="0" tIns="0" rIns="0" bIns="0">
              <a:spAutoFit/>
            </a:bodyPr>
            <a:lstStyle/>
            <a:p>
              <a:pPr algn="ctr"/>
              <a:r>
                <a:rPr lang="en-US" sz="2800" b="0">
                  <a:solidFill>
                    <a:srgbClr val="A50021"/>
                  </a:solidFill>
                </a:rPr>
                <a:t>19%</a:t>
              </a:r>
            </a:p>
          </p:txBody>
        </p:sp>
        <p:sp>
          <p:nvSpPr>
            <p:cNvPr id="35" name="Rectangle 35"/>
            <p:cNvSpPr>
              <a:spLocks noChangeArrowheads="1"/>
            </p:cNvSpPr>
            <p:nvPr/>
          </p:nvSpPr>
          <p:spPr bwMode="auto">
            <a:xfrm>
              <a:off x="7591639" y="5607050"/>
              <a:ext cx="733001" cy="606035"/>
            </a:xfrm>
            <a:prstGeom prst="rect">
              <a:avLst/>
            </a:prstGeom>
            <a:noFill/>
            <a:ln w="9525">
              <a:noFill/>
              <a:miter lim="800000"/>
              <a:headEnd/>
              <a:tailEnd/>
            </a:ln>
          </p:spPr>
          <p:txBody>
            <a:bodyPr wrap="none" lIns="0" tIns="0" rIns="0" bIns="0">
              <a:spAutoFit/>
            </a:bodyPr>
            <a:lstStyle/>
            <a:p>
              <a:pPr algn="ctr"/>
              <a:r>
                <a:rPr lang="en-US" sz="2800" b="0">
                  <a:solidFill>
                    <a:srgbClr val="A50021"/>
                  </a:solidFill>
                </a:rPr>
                <a:t>7%</a:t>
              </a:r>
            </a:p>
          </p:txBody>
        </p:sp>
        <p:sp>
          <p:nvSpPr>
            <p:cNvPr id="36" name="Freeform 38"/>
            <p:cNvSpPr>
              <a:spLocks/>
            </p:cNvSpPr>
            <p:nvPr/>
          </p:nvSpPr>
          <p:spPr bwMode="auto">
            <a:xfrm>
              <a:off x="1892300" y="1882775"/>
              <a:ext cx="346075" cy="371475"/>
            </a:xfrm>
            <a:custGeom>
              <a:avLst/>
              <a:gdLst>
                <a:gd name="T0" fmla="*/ 0 w 218"/>
                <a:gd name="T1" fmla="*/ 177 h 177"/>
                <a:gd name="T2" fmla="*/ 56 w 218"/>
                <a:gd name="T3" fmla="*/ 155 h 177"/>
                <a:gd name="T4" fmla="*/ 97 w 218"/>
                <a:gd name="T5" fmla="*/ 135 h 177"/>
                <a:gd name="T6" fmla="*/ 113 w 218"/>
                <a:gd name="T7" fmla="*/ 125 h 177"/>
                <a:gd name="T8" fmla="*/ 122 w 218"/>
                <a:gd name="T9" fmla="*/ 115 h 177"/>
                <a:gd name="T10" fmla="*/ 124 w 218"/>
                <a:gd name="T11" fmla="*/ 108 h 177"/>
                <a:gd name="T12" fmla="*/ 124 w 218"/>
                <a:gd name="T13" fmla="*/ 105 h 177"/>
                <a:gd name="T14" fmla="*/ 124 w 218"/>
                <a:gd name="T15" fmla="*/ 103 h 177"/>
                <a:gd name="T16" fmla="*/ 124 w 218"/>
                <a:gd name="T17" fmla="*/ 100 h 177"/>
                <a:gd name="T18" fmla="*/ 116 w 218"/>
                <a:gd name="T19" fmla="*/ 80 h 177"/>
                <a:gd name="T20" fmla="*/ 109 w 218"/>
                <a:gd name="T21" fmla="*/ 60 h 177"/>
                <a:gd name="T22" fmla="*/ 108 w 218"/>
                <a:gd name="T23" fmla="*/ 51 h 177"/>
                <a:gd name="T24" fmla="*/ 108 w 218"/>
                <a:gd name="T25" fmla="*/ 48 h 177"/>
                <a:gd name="T26" fmla="*/ 109 w 218"/>
                <a:gd name="T27" fmla="*/ 44 h 177"/>
                <a:gd name="T28" fmla="*/ 117 w 218"/>
                <a:gd name="T29" fmla="*/ 38 h 177"/>
                <a:gd name="T30" fmla="*/ 131 w 218"/>
                <a:gd name="T31" fmla="*/ 30 h 177"/>
                <a:gd name="T32" fmla="*/ 168 w 218"/>
                <a:gd name="T33" fmla="*/ 16 h 177"/>
                <a:gd name="T34" fmla="*/ 203 w 218"/>
                <a:gd name="T35" fmla="*/ 5 h 177"/>
                <a:gd name="T36" fmla="*/ 218 w 218"/>
                <a:gd name="T37" fmla="*/ 0 h 17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18"/>
                <a:gd name="T58" fmla="*/ 0 h 177"/>
                <a:gd name="T59" fmla="*/ 218 w 218"/>
                <a:gd name="T60" fmla="*/ 177 h 17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18" h="177">
                  <a:moveTo>
                    <a:pt x="0" y="177"/>
                  </a:moveTo>
                  <a:lnTo>
                    <a:pt x="56" y="155"/>
                  </a:lnTo>
                  <a:lnTo>
                    <a:pt x="97" y="135"/>
                  </a:lnTo>
                  <a:lnTo>
                    <a:pt x="113" y="125"/>
                  </a:lnTo>
                  <a:lnTo>
                    <a:pt x="122" y="115"/>
                  </a:lnTo>
                  <a:lnTo>
                    <a:pt x="124" y="108"/>
                  </a:lnTo>
                  <a:lnTo>
                    <a:pt x="124" y="105"/>
                  </a:lnTo>
                  <a:lnTo>
                    <a:pt x="124" y="103"/>
                  </a:lnTo>
                  <a:lnTo>
                    <a:pt x="124" y="100"/>
                  </a:lnTo>
                  <a:lnTo>
                    <a:pt x="116" y="80"/>
                  </a:lnTo>
                  <a:lnTo>
                    <a:pt x="109" y="60"/>
                  </a:lnTo>
                  <a:lnTo>
                    <a:pt x="108" y="51"/>
                  </a:lnTo>
                  <a:lnTo>
                    <a:pt x="108" y="48"/>
                  </a:lnTo>
                  <a:lnTo>
                    <a:pt x="109" y="44"/>
                  </a:lnTo>
                  <a:lnTo>
                    <a:pt x="117" y="38"/>
                  </a:lnTo>
                  <a:lnTo>
                    <a:pt x="131" y="30"/>
                  </a:lnTo>
                  <a:lnTo>
                    <a:pt x="168" y="16"/>
                  </a:lnTo>
                  <a:lnTo>
                    <a:pt x="203" y="5"/>
                  </a:lnTo>
                  <a:lnTo>
                    <a:pt x="218" y="0"/>
                  </a:lnTo>
                </a:path>
              </a:pathLst>
            </a:custGeom>
            <a:noFill/>
            <a:ln w="41275">
              <a:solidFill>
                <a:srgbClr val="A50021"/>
              </a:solidFill>
              <a:prstDash val="solid"/>
              <a:round/>
              <a:headEnd/>
              <a:tailEnd/>
            </a:ln>
          </p:spPr>
          <p:txBody>
            <a:bodyPr/>
            <a:lstStyle/>
            <a:p>
              <a:endParaRPr lang="en-US" sz="2800"/>
            </a:p>
          </p:txBody>
        </p:sp>
        <p:sp>
          <p:nvSpPr>
            <p:cNvPr id="37" name="Freeform 39"/>
            <p:cNvSpPr>
              <a:spLocks/>
            </p:cNvSpPr>
            <p:nvPr/>
          </p:nvSpPr>
          <p:spPr bwMode="auto">
            <a:xfrm rot="1673837">
              <a:off x="1503363" y="5589588"/>
              <a:ext cx="619125" cy="120650"/>
            </a:xfrm>
            <a:custGeom>
              <a:avLst/>
              <a:gdLst>
                <a:gd name="T0" fmla="*/ 0 w 390"/>
                <a:gd name="T1" fmla="*/ 0 h 57"/>
                <a:gd name="T2" fmla="*/ 55 w 390"/>
                <a:gd name="T3" fmla="*/ 0 h 57"/>
                <a:gd name="T4" fmla="*/ 77 w 390"/>
                <a:gd name="T5" fmla="*/ 0 h 57"/>
                <a:gd name="T6" fmla="*/ 87 w 390"/>
                <a:gd name="T7" fmla="*/ 0 h 57"/>
                <a:gd name="T8" fmla="*/ 92 w 390"/>
                <a:gd name="T9" fmla="*/ 0 h 57"/>
                <a:gd name="T10" fmla="*/ 99 w 390"/>
                <a:gd name="T11" fmla="*/ 1 h 57"/>
                <a:gd name="T12" fmla="*/ 131 w 390"/>
                <a:gd name="T13" fmla="*/ 5 h 57"/>
                <a:gd name="T14" fmla="*/ 150 w 390"/>
                <a:gd name="T15" fmla="*/ 14 h 57"/>
                <a:gd name="T16" fmla="*/ 169 w 390"/>
                <a:gd name="T17" fmla="*/ 29 h 57"/>
                <a:gd name="T18" fmla="*/ 187 w 390"/>
                <a:gd name="T19" fmla="*/ 43 h 57"/>
                <a:gd name="T20" fmla="*/ 196 w 390"/>
                <a:gd name="T21" fmla="*/ 49 h 57"/>
                <a:gd name="T22" fmla="*/ 206 w 390"/>
                <a:gd name="T23" fmla="*/ 52 h 57"/>
                <a:gd name="T24" fmla="*/ 224 w 390"/>
                <a:gd name="T25" fmla="*/ 55 h 57"/>
                <a:gd name="T26" fmla="*/ 250 w 390"/>
                <a:gd name="T27" fmla="*/ 56 h 57"/>
                <a:gd name="T28" fmla="*/ 280 w 390"/>
                <a:gd name="T29" fmla="*/ 57 h 57"/>
                <a:gd name="T30" fmla="*/ 295 w 390"/>
                <a:gd name="T31" fmla="*/ 57 h 57"/>
                <a:gd name="T32" fmla="*/ 303 w 390"/>
                <a:gd name="T33" fmla="*/ 57 h 57"/>
                <a:gd name="T34" fmla="*/ 312 w 390"/>
                <a:gd name="T35" fmla="*/ 56 h 57"/>
                <a:gd name="T36" fmla="*/ 390 w 390"/>
                <a:gd name="T37" fmla="*/ 52 h 5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390"/>
                <a:gd name="T58" fmla="*/ 0 h 57"/>
                <a:gd name="T59" fmla="*/ 390 w 390"/>
                <a:gd name="T60" fmla="*/ 57 h 5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390" h="57">
                  <a:moveTo>
                    <a:pt x="0" y="0"/>
                  </a:moveTo>
                  <a:lnTo>
                    <a:pt x="55" y="0"/>
                  </a:lnTo>
                  <a:lnTo>
                    <a:pt x="77" y="0"/>
                  </a:lnTo>
                  <a:lnTo>
                    <a:pt x="87" y="0"/>
                  </a:lnTo>
                  <a:lnTo>
                    <a:pt x="92" y="0"/>
                  </a:lnTo>
                  <a:lnTo>
                    <a:pt x="99" y="1"/>
                  </a:lnTo>
                  <a:lnTo>
                    <a:pt x="131" y="5"/>
                  </a:lnTo>
                  <a:lnTo>
                    <a:pt x="150" y="14"/>
                  </a:lnTo>
                  <a:lnTo>
                    <a:pt x="169" y="29"/>
                  </a:lnTo>
                  <a:lnTo>
                    <a:pt x="187" y="43"/>
                  </a:lnTo>
                  <a:lnTo>
                    <a:pt x="196" y="49"/>
                  </a:lnTo>
                  <a:lnTo>
                    <a:pt x="206" y="52"/>
                  </a:lnTo>
                  <a:lnTo>
                    <a:pt x="224" y="55"/>
                  </a:lnTo>
                  <a:lnTo>
                    <a:pt x="250" y="56"/>
                  </a:lnTo>
                  <a:lnTo>
                    <a:pt x="280" y="57"/>
                  </a:lnTo>
                  <a:lnTo>
                    <a:pt x="295" y="57"/>
                  </a:lnTo>
                  <a:lnTo>
                    <a:pt x="303" y="57"/>
                  </a:lnTo>
                  <a:lnTo>
                    <a:pt x="312" y="56"/>
                  </a:lnTo>
                  <a:lnTo>
                    <a:pt x="390" y="52"/>
                  </a:lnTo>
                </a:path>
              </a:pathLst>
            </a:custGeom>
            <a:noFill/>
            <a:ln w="41275">
              <a:solidFill>
                <a:srgbClr val="A50021"/>
              </a:solidFill>
              <a:prstDash val="solid"/>
              <a:round/>
              <a:headEnd/>
              <a:tailEnd/>
            </a:ln>
          </p:spPr>
          <p:txBody>
            <a:bodyPr/>
            <a:lstStyle/>
            <a:p>
              <a:endParaRPr lang="en-US" sz="2800"/>
            </a:p>
          </p:txBody>
        </p:sp>
        <p:sp>
          <p:nvSpPr>
            <p:cNvPr id="38" name="Freeform 40"/>
            <p:cNvSpPr>
              <a:spLocks/>
            </p:cNvSpPr>
            <p:nvPr/>
          </p:nvSpPr>
          <p:spPr bwMode="auto">
            <a:xfrm>
              <a:off x="1603375" y="1833563"/>
              <a:ext cx="560388" cy="257175"/>
            </a:xfrm>
            <a:custGeom>
              <a:avLst/>
              <a:gdLst>
                <a:gd name="T0" fmla="*/ 0 w 353"/>
                <a:gd name="T1" fmla="*/ 122 h 122"/>
                <a:gd name="T2" fmla="*/ 42 w 353"/>
                <a:gd name="T3" fmla="*/ 99 h 122"/>
                <a:gd name="T4" fmla="*/ 76 w 353"/>
                <a:gd name="T5" fmla="*/ 82 h 122"/>
                <a:gd name="T6" fmla="*/ 92 w 353"/>
                <a:gd name="T7" fmla="*/ 76 h 122"/>
                <a:gd name="T8" fmla="*/ 105 w 353"/>
                <a:gd name="T9" fmla="*/ 71 h 122"/>
                <a:gd name="T10" fmla="*/ 116 w 353"/>
                <a:gd name="T11" fmla="*/ 70 h 122"/>
                <a:gd name="T12" fmla="*/ 123 w 353"/>
                <a:gd name="T13" fmla="*/ 70 h 122"/>
                <a:gd name="T14" fmla="*/ 126 w 353"/>
                <a:gd name="T15" fmla="*/ 70 h 122"/>
                <a:gd name="T16" fmla="*/ 129 w 353"/>
                <a:gd name="T17" fmla="*/ 70 h 122"/>
                <a:gd name="T18" fmla="*/ 158 w 353"/>
                <a:gd name="T19" fmla="*/ 74 h 122"/>
                <a:gd name="T20" fmla="*/ 187 w 353"/>
                <a:gd name="T21" fmla="*/ 77 h 122"/>
                <a:gd name="T22" fmla="*/ 200 w 353"/>
                <a:gd name="T23" fmla="*/ 78 h 122"/>
                <a:gd name="T24" fmla="*/ 205 w 353"/>
                <a:gd name="T25" fmla="*/ 78 h 122"/>
                <a:gd name="T26" fmla="*/ 212 w 353"/>
                <a:gd name="T27" fmla="*/ 77 h 122"/>
                <a:gd name="T28" fmla="*/ 228 w 353"/>
                <a:gd name="T29" fmla="*/ 71 h 122"/>
                <a:gd name="T30" fmla="*/ 249 w 353"/>
                <a:gd name="T31" fmla="*/ 62 h 122"/>
                <a:gd name="T32" fmla="*/ 296 w 353"/>
                <a:gd name="T33" fmla="*/ 35 h 122"/>
                <a:gd name="T34" fmla="*/ 353 w 353"/>
                <a:gd name="T35" fmla="*/ 0 h 12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53"/>
                <a:gd name="T55" fmla="*/ 0 h 122"/>
                <a:gd name="T56" fmla="*/ 353 w 353"/>
                <a:gd name="T57" fmla="*/ 122 h 12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53" h="122">
                  <a:moveTo>
                    <a:pt x="0" y="122"/>
                  </a:moveTo>
                  <a:lnTo>
                    <a:pt x="42" y="99"/>
                  </a:lnTo>
                  <a:lnTo>
                    <a:pt x="76" y="82"/>
                  </a:lnTo>
                  <a:lnTo>
                    <a:pt x="92" y="76"/>
                  </a:lnTo>
                  <a:lnTo>
                    <a:pt x="105" y="71"/>
                  </a:lnTo>
                  <a:lnTo>
                    <a:pt x="116" y="70"/>
                  </a:lnTo>
                  <a:lnTo>
                    <a:pt x="123" y="70"/>
                  </a:lnTo>
                  <a:lnTo>
                    <a:pt x="126" y="70"/>
                  </a:lnTo>
                  <a:lnTo>
                    <a:pt x="129" y="70"/>
                  </a:lnTo>
                  <a:lnTo>
                    <a:pt x="158" y="74"/>
                  </a:lnTo>
                  <a:lnTo>
                    <a:pt x="187" y="77"/>
                  </a:lnTo>
                  <a:lnTo>
                    <a:pt x="200" y="78"/>
                  </a:lnTo>
                  <a:lnTo>
                    <a:pt x="205" y="78"/>
                  </a:lnTo>
                  <a:lnTo>
                    <a:pt x="212" y="77"/>
                  </a:lnTo>
                  <a:lnTo>
                    <a:pt x="228" y="71"/>
                  </a:lnTo>
                  <a:lnTo>
                    <a:pt x="249" y="62"/>
                  </a:lnTo>
                  <a:lnTo>
                    <a:pt x="296" y="35"/>
                  </a:lnTo>
                  <a:lnTo>
                    <a:pt x="353" y="0"/>
                  </a:lnTo>
                </a:path>
              </a:pathLst>
            </a:custGeom>
            <a:noFill/>
            <a:ln w="41275">
              <a:solidFill>
                <a:srgbClr val="A50021"/>
              </a:solidFill>
              <a:prstDash val="solid"/>
              <a:round/>
              <a:headEnd/>
              <a:tailEnd/>
            </a:ln>
          </p:spPr>
          <p:txBody>
            <a:bodyPr/>
            <a:lstStyle/>
            <a:p>
              <a:endParaRPr lang="en-US" sz="2800"/>
            </a:p>
          </p:txBody>
        </p:sp>
      </p:grpSp>
    </p:spTree>
  </p:cSld>
  <p:clrMapOvr>
    <a:masterClrMapping/>
  </p:clrMapOvr>
  <p:transition/>
  <p:timing>
    <p:tnLst>
      <p:par>
        <p:cTn id="1" dur="indefinite" restart="never" nodeType="tmRoot"/>
      </p:par>
    </p:tn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Terminology – End Capping</a:t>
            </a:r>
            <a:endParaRPr lang="en-US" dirty="0"/>
          </a:p>
        </p:txBody>
      </p:sp>
      <p:sp>
        <p:nvSpPr>
          <p:cNvPr id="3" name="Content Placeholder 2"/>
          <p:cNvSpPr>
            <a:spLocks noGrp="1"/>
          </p:cNvSpPr>
          <p:nvPr>
            <p:ph idx="1"/>
          </p:nvPr>
        </p:nvSpPr>
        <p:spPr/>
        <p:txBody>
          <a:bodyPr/>
          <a:lstStyle/>
          <a:p>
            <a:r>
              <a:rPr lang="en-US" dirty="0" smtClean="0"/>
              <a:t>End capping is a chemical process further modifies a silica packing material.</a:t>
            </a:r>
          </a:p>
          <a:p>
            <a:r>
              <a:rPr lang="en-US" dirty="0" smtClean="0"/>
              <a:t>Silica has an active surface The silanol groups can bind compounds, as well as the ligand, e.g. C18. This can cause poor peak shape for basic compounds.</a:t>
            </a:r>
          </a:p>
          <a:p>
            <a:r>
              <a:rPr lang="en-US" dirty="0" smtClean="0"/>
              <a:t>End capping cover some </a:t>
            </a:r>
          </a:p>
          <a:p>
            <a:pPr>
              <a:buNone/>
            </a:pPr>
            <a:r>
              <a:rPr lang="en-US" dirty="0" smtClean="0"/>
              <a:t>	of the silanol sites improving</a:t>
            </a:r>
          </a:p>
          <a:p>
            <a:pPr>
              <a:buNone/>
            </a:pPr>
            <a:r>
              <a:rPr lang="en-US" dirty="0" smtClean="0"/>
              <a:t>	peak shape.</a:t>
            </a:r>
          </a:p>
          <a:p>
            <a:pPr>
              <a:buNone/>
            </a:pPr>
            <a:endParaRPr lang="en-US" dirty="0"/>
          </a:p>
        </p:txBody>
      </p:sp>
      <p:grpSp>
        <p:nvGrpSpPr>
          <p:cNvPr id="4" name="Group 311"/>
          <p:cNvGrpSpPr/>
          <p:nvPr/>
        </p:nvGrpSpPr>
        <p:grpSpPr>
          <a:xfrm>
            <a:off x="572877" y="2912694"/>
            <a:ext cx="8262041" cy="3627084"/>
            <a:chOff x="572877" y="2788643"/>
            <a:chExt cx="8345792" cy="3915119"/>
          </a:xfrm>
        </p:grpSpPr>
        <p:grpSp>
          <p:nvGrpSpPr>
            <p:cNvPr id="5" name="Group 284"/>
            <p:cNvGrpSpPr/>
            <p:nvPr/>
          </p:nvGrpSpPr>
          <p:grpSpPr>
            <a:xfrm>
              <a:off x="2273568" y="4871866"/>
              <a:ext cx="2002171" cy="1512332"/>
              <a:chOff x="841375" y="4486275"/>
              <a:chExt cx="2002171" cy="1512332"/>
            </a:xfrm>
          </p:grpSpPr>
          <p:graphicFrame>
            <p:nvGraphicFramePr>
              <p:cNvPr id="17" name="Object 2"/>
              <p:cNvGraphicFramePr>
                <a:graphicFrameLocks noChangeAspect="1"/>
              </p:cNvGraphicFramePr>
              <p:nvPr/>
            </p:nvGraphicFramePr>
            <p:xfrm>
              <a:off x="993775" y="4638675"/>
              <a:ext cx="1355725" cy="863600"/>
            </p:xfrm>
            <a:graphic>
              <a:graphicData uri="http://schemas.openxmlformats.org/presentationml/2006/ole">
                <p:oleObj spid="_x0000_s496642" name="CS ChemDraw Drawing" r:id="rId4" imgW="1356120" imgH="863280" progId="">
                  <p:embed/>
                </p:oleObj>
              </a:graphicData>
            </a:graphic>
          </p:graphicFrame>
          <p:sp>
            <p:nvSpPr>
              <p:cNvPr id="18" name="Text Box 3"/>
              <p:cNvSpPr txBox="1">
                <a:spLocks noChangeArrowheads="1"/>
              </p:cNvSpPr>
              <p:nvPr/>
            </p:nvSpPr>
            <p:spPr bwMode="auto">
              <a:xfrm>
                <a:off x="917575" y="5629275"/>
                <a:ext cx="1524000" cy="369332"/>
              </a:xfrm>
              <a:prstGeom prst="rect">
                <a:avLst/>
              </a:prstGeom>
              <a:noFill/>
              <a:ln w="9525">
                <a:noFill/>
                <a:miter lim="800000"/>
                <a:headEnd/>
                <a:tailEnd/>
              </a:ln>
            </p:spPr>
            <p:txBody>
              <a:bodyPr>
                <a:spAutoFit/>
              </a:bodyPr>
              <a:lstStyle/>
              <a:p>
                <a:pPr eaLnBrk="1" hangingPunct="1">
                  <a:spcBef>
                    <a:spcPct val="50000"/>
                  </a:spcBef>
                </a:pPr>
                <a:r>
                  <a:rPr lang="en-US" sz="1800" b="0" dirty="0" err="1">
                    <a:solidFill>
                      <a:srgbClr val="000000"/>
                    </a:solidFill>
                  </a:rPr>
                  <a:t>Endcap</a:t>
                </a:r>
                <a:endParaRPr lang="en-US" sz="1800" b="0" dirty="0">
                  <a:solidFill>
                    <a:srgbClr val="000000"/>
                  </a:solidFill>
                </a:endParaRPr>
              </a:p>
            </p:txBody>
          </p:sp>
          <p:sp>
            <p:nvSpPr>
              <p:cNvPr id="19" name="Oval 15"/>
              <p:cNvSpPr>
                <a:spLocks noChangeArrowheads="1"/>
              </p:cNvSpPr>
              <p:nvPr/>
            </p:nvSpPr>
            <p:spPr bwMode="auto">
              <a:xfrm>
                <a:off x="841375" y="4486275"/>
                <a:ext cx="1752600" cy="990600"/>
              </a:xfrm>
              <a:prstGeom prst="ellipse">
                <a:avLst/>
              </a:prstGeom>
              <a:noFill/>
              <a:ln w="28575">
                <a:solidFill>
                  <a:srgbClr val="008000"/>
                </a:solidFill>
                <a:round/>
                <a:headEnd/>
                <a:tailEnd/>
              </a:ln>
            </p:spPr>
            <p:txBody>
              <a:bodyPr wrap="none" anchor="ctr"/>
              <a:lstStyle/>
              <a:p>
                <a:endParaRPr lang="en-US"/>
              </a:p>
            </p:txBody>
          </p:sp>
          <p:sp>
            <p:nvSpPr>
              <p:cNvPr id="20" name="Text Box 22"/>
              <p:cNvSpPr txBox="1">
                <a:spLocks noChangeArrowheads="1"/>
              </p:cNvSpPr>
              <p:nvPr/>
            </p:nvSpPr>
            <p:spPr bwMode="auto">
              <a:xfrm>
                <a:off x="2349500" y="5287963"/>
                <a:ext cx="494046" cy="369332"/>
              </a:xfrm>
              <a:prstGeom prst="rect">
                <a:avLst/>
              </a:prstGeom>
              <a:noFill/>
              <a:ln w="9525">
                <a:noFill/>
                <a:miter lim="800000"/>
                <a:headEnd/>
                <a:tailEnd/>
              </a:ln>
            </p:spPr>
            <p:txBody>
              <a:bodyPr wrap="none">
                <a:spAutoFit/>
              </a:bodyPr>
              <a:lstStyle/>
              <a:p>
                <a:r>
                  <a:rPr lang="en-US" sz="1800" b="0" dirty="0">
                    <a:solidFill>
                      <a:srgbClr val="008000"/>
                    </a:solidFill>
                  </a:rPr>
                  <a:t>C1</a:t>
                </a:r>
              </a:p>
            </p:txBody>
          </p:sp>
        </p:grpSp>
        <p:grpSp>
          <p:nvGrpSpPr>
            <p:cNvPr id="6" name="Group 297"/>
            <p:cNvGrpSpPr/>
            <p:nvPr/>
          </p:nvGrpSpPr>
          <p:grpSpPr>
            <a:xfrm>
              <a:off x="4359616" y="2788643"/>
              <a:ext cx="4559053" cy="3915119"/>
              <a:chOff x="3379116" y="2788646"/>
              <a:chExt cx="4559053" cy="3915119"/>
            </a:xfrm>
          </p:grpSpPr>
          <p:pic>
            <p:nvPicPr>
              <p:cNvPr id="12" name="Picture 2"/>
              <p:cNvPicPr>
                <a:picLocks noChangeAspect="1" noChangeArrowheads="1"/>
              </p:cNvPicPr>
              <p:nvPr/>
            </p:nvPicPr>
            <p:blipFill>
              <a:blip r:embed="rId5" cstate="print"/>
              <a:srcRect/>
              <a:stretch>
                <a:fillRect/>
              </a:stretch>
            </p:blipFill>
            <p:spPr bwMode="auto">
              <a:xfrm>
                <a:off x="3379116" y="2788646"/>
                <a:ext cx="4559053" cy="3915119"/>
              </a:xfrm>
              <a:prstGeom prst="rect">
                <a:avLst/>
              </a:prstGeom>
              <a:noFill/>
              <a:ln w="9525">
                <a:noFill/>
                <a:miter lim="800000"/>
                <a:headEnd/>
                <a:tailEnd/>
              </a:ln>
            </p:spPr>
          </p:pic>
          <p:sp>
            <p:nvSpPr>
              <p:cNvPr id="13" name="Oval 12"/>
              <p:cNvSpPr/>
              <p:nvPr/>
            </p:nvSpPr>
            <p:spPr bwMode="auto">
              <a:xfrm>
                <a:off x="4175393" y="4439798"/>
                <a:ext cx="572878" cy="870332"/>
              </a:xfrm>
              <a:prstGeom prst="ellipse">
                <a:avLst/>
              </a:prstGeom>
              <a:noFill/>
              <a:ln w="28575" cap="flat" cmpd="sng" algn="ctr">
                <a:solidFill>
                  <a:srgbClr val="00CC00"/>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US" sz="1600" b="0" i="0" u="none" strike="noStrike" cap="none" normalizeH="0" baseline="0" smtClean="0">
                  <a:ln>
                    <a:noFill/>
                  </a:ln>
                  <a:solidFill>
                    <a:schemeClr val="tx1"/>
                  </a:solidFill>
                  <a:effectLst/>
                  <a:latin typeface="Verdana" pitchFamily="34" charset="0"/>
                </a:endParaRPr>
              </a:p>
            </p:txBody>
          </p:sp>
          <p:sp>
            <p:nvSpPr>
              <p:cNvPr id="14" name="Oval 13"/>
              <p:cNvSpPr/>
              <p:nvPr/>
            </p:nvSpPr>
            <p:spPr bwMode="auto">
              <a:xfrm rot="1505010">
                <a:off x="4825226" y="5267049"/>
                <a:ext cx="499456" cy="1000190"/>
              </a:xfrm>
              <a:prstGeom prst="ellipse">
                <a:avLst/>
              </a:prstGeom>
              <a:noFill/>
              <a:ln w="28575" cap="flat" cmpd="sng" algn="ctr">
                <a:solidFill>
                  <a:srgbClr val="00CC00"/>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US" sz="1600" b="0" i="0" u="none" strike="noStrike" cap="none" normalizeH="0" baseline="0" smtClean="0">
                  <a:ln>
                    <a:noFill/>
                  </a:ln>
                  <a:solidFill>
                    <a:schemeClr val="tx1"/>
                  </a:solidFill>
                  <a:effectLst/>
                  <a:latin typeface="Verdana" pitchFamily="34" charset="0"/>
                </a:endParaRPr>
              </a:p>
            </p:txBody>
          </p:sp>
          <p:sp>
            <p:nvSpPr>
              <p:cNvPr id="15" name="Rectangle 14"/>
              <p:cNvSpPr/>
              <p:nvPr/>
            </p:nvSpPr>
            <p:spPr bwMode="auto">
              <a:xfrm rot="19789515">
                <a:off x="3733715" y="5983274"/>
                <a:ext cx="795380" cy="201191"/>
              </a:xfrm>
              <a:prstGeom prst="rect">
                <a:avLst/>
              </a:prstGeom>
              <a:noFill/>
              <a:ln w="28575" cap="flat" cmpd="sng" algn="ctr">
                <a:solidFill>
                  <a:srgbClr val="FF0000"/>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US" sz="1600" b="0" i="0" u="none" strike="noStrike" cap="none" normalizeH="0" baseline="0" smtClean="0">
                  <a:ln>
                    <a:noFill/>
                  </a:ln>
                  <a:solidFill>
                    <a:schemeClr val="tx1"/>
                  </a:solidFill>
                  <a:effectLst/>
                  <a:latin typeface="Verdana" pitchFamily="34" charset="0"/>
                </a:endParaRPr>
              </a:p>
            </p:txBody>
          </p:sp>
          <p:sp>
            <p:nvSpPr>
              <p:cNvPr id="16" name="Rectangle 15"/>
              <p:cNvSpPr/>
              <p:nvPr/>
            </p:nvSpPr>
            <p:spPr bwMode="auto">
              <a:xfrm rot="3576524">
                <a:off x="4337804" y="4428064"/>
                <a:ext cx="795380" cy="201191"/>
              </a:xfrm>
              <a:prstGeom prst="rect">
                <a:avLst/>
              </a:prstGeom>
              <a:noFill/>
              <a:ln w="28575" cap="flat" cmpd="sng" algn="ctr">
                <a:solidFill>
                  <a:srgbClr val="FF0000"/>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US" sz="1600" b="0" i="0" u="none" strike="noStrike" cap="none" normalizeH="0" baseline="0" smtClean="0">
                  <a:ln>
                    <a:noFill/>
                  </a:ln>
                  <a:solidFill>
                    <a:schemeClr val="tx1"/>
                  </a:solidFill>
                  <a:effectLst/>
                  <a:latin typeface="Verdana" pitchFamily="34" charset="0"/>
                </a:endParaRPr>
              </a:p>
            </p:txBody>
          </p:sp>
        </p:grpSp>
        <p:grpSp>
          <p:nvGrpSpPr>
            <p:cNvPr id="7" name="Group 303"/>
            <p:cNvGrpSpPr/>
            <p:nvPr/>
          </p:nvGrpSpPr>
          <p:grpSpPr>
            <a:xfrm>
              <a:off x="572877" y="4263529"/>
              <a:ext cx="1377109" cy="985465"/>
              <a:chOff x="1487276" y="2401677"/>
              <a:chExt cx="1377109" cy="985465"/>
            </a:xfrm>
          </p:grpSpPr>
          <p:sp>
            <p:nvSpPr>
              <p:cNvPr id="10" name="TextBox 9"/>
              <p:cNvSpPr txBox="1"/>
              <p:nvPr/>
            </p:nvSpPr>
            <p:spPr>
              <a:xfrm>
                <a:off x="1575412" y="2423711"/>
                <a:ext cx="1253983" cy="963431"/>
              </a:xfrm>
              <a:prstGeom prst="rect">
                <a:avLst/>
              </a:prstGeom>
              <a:noFill/>
            </p:spPr>
            <p:txBody>
              <a:bodyPr wrap="square" rtlCol="0">
                <a:spAutoFit/>
              </a:bodyPr>
              <a:lstStyle/>
              <a:p>
                <a:r>
                  <a:rPr lang="en-US" sz="2400" dirty="0" smtClean="0"/>
                  <a:t>-S-OH</a:t>
                </a:r>
              </a:p>
              <a:p>
                <a:endParaRPr lang="en-US" sz="1000" dirty="0" smtClean="0"/>
              </a:p>
              <a:p>
                <a:r>
                  <a:rPr lang="en-US" sz="1800" dirty="0" smtClean="0"/>
                  <a:t>  Silanol</a:t>
                </a:r>
                <a:endParaRPr lang="en-US" sz="2400" dirty="0"/>
              </a:p>
            </p:txBody>
          </p:sp>
          <p:sp>
            <p:nvSpPr>
              <p:cNvPr id="11" name="Rectangle 10"/>
              <p:cNvSpPr/>
              <p:nvPr/>
            </p:nvSpPr>
            <p:spPr bwMode="auto">
              <a:xfrm>
                <a:off x="1487276" y="2401677"/>
                <a:ext cx="1377109" cy="512600"/>
              </a:xfrm>
              <a:prstGeom prst="rect">
                <a:avLst/>
              </a:prstGeom>
              <a:noFill/>
              <a:ln w="28575" cap="flat" cmpd="sng" algn="ctr">
                <a:solidFill>
                  <a:srgbClr val="FF0000"/>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US" sz="1600" b="0" i="0" u="none" strike="noStrike" cap="none" normalizeH="0" baseline="0" smtClean="0">
                  <a:ln>
                    <a:noFill/>
                  </a:ln>
                  <a:solidFill>
                    <a:schemeClr val="tx1"/>
                  </a:solidFill>
                  <a:effectLst/>
                  <a:latin typeface="Verdana" pitchFamily="34" charset="0"/>
                </a:endParaRPr>
              </a:p>
            </p:txBody>
          </p:sp>
        </p:grpSp>
        <p:cxnSp>
          <p:nvCxnSpPr>
            <p:cNvPr id="8" name="Straight Arrow Connector 7"/>
            <p:cNvCxnSpPr/>
            <p:nvPr/>
          </p:nvCxnSpPr>
          <p:spPr bwMode="auto">
            <a:xfrm flipH="1">
              <a:off x="6786392" y="3426246"/>
              <a:ext cx="550842" cy="969484"/>
            </a:xfrm>
            <a:prstGeom prst="straightConnector1">
              <a:avLst/>
            </a:prstGeom>
            <a:solidFill>
              <a:srgbClr val="3374D4"/>
            </a:solidFill>
            <a:ln w="9525" cap="flat" cmpd="sng" algn="ctr">
              <a:solidFill>
                <a:schemeClr val="tx1"/>
              </a:solidFill>
              <a:prstDash val="solid"/>
              <a:round/>
              <a:headEnd type="none" w="med" len="med"/>
              <a:tailEnd type="arrow"/>
            </a:ln>
            <a:effectLst/>
          </p:spPr>
        </p:cxnSp>
        <p:sp>
          <p:nvSpPr>
            <p:cNvPr id="9" name="TextBox 8"/>
            <p:cNvSpPr txBox="1"/>
            <p:nvPr/>
          </p:nvSpPr>
          <p:spPr>
            <a:xfrm flipH="1">
              <a:off x="7008378" y="3116122"/>
              <a:ext cx="868681" cy="338554"/>
            </a:xfrm>
            <a:prstGeom prst="rect">
              <a:avLst/>
            </a:prstGeom>
            <a:noFill/>
          </p:spPr>
          <p:txBody>
            <a:bodyPr wrap="square" rtlCol="0">
              <a:spAutoFit/>
            </a:bodyPr>
            <a:lstStyle/>
            <a:p>
              <a:r>
                <a:rPr lang="en-US" dirty="0" smtClean="0"/>
                <a:t>Ligand</a:t>
              </a:r>
              <a:endParaRPr lang="en-US" dirty="0"/>
            </a:p>
          </p:txBody>
        </p:sp>
      </p:grpSp>
    </p:spTree>
  </p:cSld>
  <p:clrMapOvr>
    <a:masterClrMapping/>
  </p:clrMapOvr>
  <p:transition/>
  <p:timing>
    <p:tnLst>
      <p:par>
        <p:cTn id="1" dur="indefinite" restart="never" nodeType="tmRoot"/>
      </p:par>
    </p:tnLst>
  </p:timing>
</p:sld>
</file>

<file path=ppt/slides/slide56.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Monolithic HPLC Packing Material</a:t>
            </a:r>
            <a:endParaRPr lang="en-US" dirty="0"/>
          </a:p>
        </p:txBody>
      </p:sp>
      <p:sp>
        <p:nvSpPr>
          <p:cNvPr id="3" name="Content Placeholder 2"/>
          <p:cNvSpPr>
            <a:spLocks noGrp="1"/>
          </p:cNvSpPr>
          <p:nvPr>
            <p:ph idx="1"/>
          </p:nvPr>
        </p:nvSpPr>
        <p:spPr/>
        <p:txBody>
          <a:bodyPr/>
          <a:lstStyle/>
          <a:p>
            <a:r>
              <a:rPr lang="en-US" dirty="0" smtClean="0"/>
              <a:t>Silica-based monolithic HPLC columns contain a novel chromatographic support in which the traditional particulate packing has been replaced with a single, continuous network (monolith) of porous silica. The main advantage of such a network is decreased backpressure due to </a:t>
            </a:r>
            <a:r>
              <a:rPr lang="en-US" dirty="0" err="1" smtClean="0"/>
              <a:t>macropores</a:t>
            </a:r>
            <a:r>
              <a:rPr lang="en-US" dirty="0" smtClean="0"/>
              <a:t> (2 µm) throughout the network. This allows high flow rates, and fast analyses that are unattainable with traditional particulate columns.</a:t>
            </a:r>
          </a:p>
          <a:p>
            <a:r>
              <a:rPr lang="en-US" sz="1400" dirty="0" smtClean="0"/>
              <a:t>Product of Merck: http://www.xirallic.com/servlet/PB/menu/1209750/index.html</a:t>
            </a:r>
          </a:p>
          <a:p>
            <a:endParaRPr lang="en-US" dirty="0"/>
          </a:p>
        </p:txBody>
      </p:sp>
      <p:pic>
        <p:nvPicPr>
          <p:cNvPr id="5" name="Picture 9"/>
          <p:cNvPicPr>
            <a:picLocks noChangeAspect="1" noChangeArrowheads="1"/>
          </p:cNvPicPr>
          <p:nvPr/>
        </p:nvPicPr>
        <p:blipFill>
          <a:blip r:embed="rId3" cstate="print"/>
          <a:srcRect/>
          <a:stretch>
            <a:fillRect/>
          </a:stretch>
        </p:blipFill>
        <p:spPr bwMode="auto">
          <a:xfrm>
            <a:off x="6378881" y="4351105"/>
            <a:ext cx="1858962" cy="1485900"/>
          </a:xfrm>
          <a:prstGeom prst="rect">
            <a:avLst/>
          </a:prstGeom>
          <a:noFill/>
          <a:ln w="9525">
            <a:noFill/>
            <a:miter lim="800000"/>
            <a:headEnd/>
            <a:tailEnd/>
          </a:ln>
        </p:spPr>
      </p:pic>
    </p:spTree>
  </p:cSld>
  <p:clrMapOvr>
    <a:masterClrMapping/>
  </p:clrMapOvr>
  <p:transition/>
</p:sld>
</file>

<file path=ppt/slides/slide57.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Packing Materials are Different</a:t>
            </a:r>
            <a:endParaRPr lang="en-US" dirty="0"/>
          </a:p>
        </p:txBody>
      </p:sp>
      <p:sp>
        <p:nvSpPr>
          <p:cNvPr id="3" name="Content Placeholder 2"/>
          <p:cNvSpPr>
            <a:spLocks noGrp="1"/>
          </p:cNvSpPr>
          <p:nvPr>
            <p:ph idx="1"/>
          </p:nvPr>
        </p:nvSpPr>
        <p:spPr/>
        <p:txBody>
          <a:bodyPr/>
          <a:lstStyle/>
          <a:p>
            <a:r>
              <a:rPr lang="en-US" dirty="0" smtClean="0"/>
              <a:t>Chromatographic performance is very dependent on how the column is manufactured.</a:t>
            </a:r>
          </a:p>
          <a:p>
            <a:pPr lvl="1"/>
            <a:r>
              <a:rPr lang="en-US" dirty="0" smtClean="0"/>
              <a:t>There are many column manufacturers</a:t>
            </a:r>
          </a:p>
          <a:p>
            <a:r>
              <a:rPr lang="en-US" dirty="0" smtClean="0"/>
              <a:t>Not all columns are the same even if the labels are similar because of many factors:</a:t>
            </a:r>
          </a:p>
          <a:p>
            <a:pPr lvl="1"/>
            <a:r>
              <a:rPr lang="en-US" dirty="0" smtClean="0"/>
              <a:t>Column dimensions</a:t>
            </a:r>
          </a:p>
          <a:p>
            <a:pPr lvl="1"/>
            <a:r>
              <a:rPr lang="en-US" dirty="0" smtClean="0"/>
              <a:t>Particle type, size</a:t>
            </a:r>
          </a:p>
          <a:p>
            <a:pPr lvl="1"/>
            <a:r>
              <a:rPr lang="en-US" dirty="0" smtClean="0"/>
              <a:t>Carbon loading</a:t>
            </a:r>
          </a:p>
          <a:p>
            <a:pPr lvl="1"/>
            <a:r>
              <a:rPr lang="en-US" dirty="0" err="1" smtClean="0"/>
              <a:t>Endcapping</a:t>
            </a:r>
            <a:endParaRPr lang="en-US" dirty="0" smtClean="0"/>
          </a:p>
          <a:p>
            <a:pPr lvl="1"/>
            <a:r>
              <a:rPr lang="en-US" dirty="0" smtClean="0"/>
              <a:t>Type of packing: silica, polymeric or hybrid particle material</a:t>
            </a:r>
          </a:p>
          <a:p>
            <a:pPr lvl="1"/>
            <a:endParaRPr lang="en-US" dirty="0" smtClean="0"/>
          </a:p>
          <a:p>
            <a:pPr>
              <a:buNone/>
            </a:pPr>
            <a:r>
              <a:rPr lang="en-US" sz="1800" dirty="0" smtClean="0"/>
              <a:t>More about the differences in packing materials in the next section.</a:t>
            </a:r>
          </a:p>
          <a:p>
            <a:endParaRPr lang="en-US" dirty="0"/>
          </a:p>
        </p:txBody>
      </p:sp>
    </p:spTree>
  </p:cSld>
  <p:clrMapOvr>
    <a:masterClrMapping/>
  </p:clrMapOvr>
  <p:transition/>
  <p:timing>
    <p:tnLst>
      <p:par>
        <p:cTn id="1" dur="indefinite" restart="never" nodeType="tmRoot"/>
      </p:par>
    </p:tn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p:txBody>
          <a:bodyPr/>
          <a:lstStyle/>
          <a:p>
            <a:r>
              <a:rPr lang="en-US" dirty="0" smtClean="0"/>
              <a:t>Some theory about how columns work</a:t>
            </a:r>
          </a:p>
          <a:p>
            <a:r>
              <a:rPr lang="en-US" dirty="0" smtClean="0"/>
              <a:t>What affects peak shape?</a:t>
            </a:r>
          </a:p>
          <a:p>
            <a:r>
              <a:rPr lang="en-US" dirty="0" smtClean="0"/>
              <a:t>What determines the separation of compounds?</a:t>
            </a:r>
          </a:p>
          <a:p>
            <a:endParaRPr lang="en-US" dirty="0"/>
          </a:p>
        </p:txBody>
      </p:sp>
      <p:sp>
        <p:nvSpPr>
          <p:cNvPr id="2" name="Title 1"/>
          <p:cNvSpPr>
            <a:spLocks noGrp="1"/>
          </p:cNvSpPr>
          <p:nvPr>
            <p:ph type="title"/>
          </p:nvPr>
        </p:nvSpPr>
        <p:spPr/>
        <p:txBody>
          <a:bodyPr/>
          <a:lstStyle/>
          <a:p>
            <a:r>
              <a:rPr lang="en-US" dirty="0" smtClean="0"/>
              <a:t>Separation Mechanism</a:t>
            </a:r>
            <a:endParaRPr lang="en-US" dirty="0"/>
          </a:p>
        </p:txBody>
      </p:sp>
      <p:sp>
        <p:nvSpPr>
          <p:cNvPr id="4" name="Action Button: Beginning 3">
            <a:hlinkClick r:id="rId3" action="ppaction://hlinksldjump" highlightClick="1"/>
          </p:cNvPr>
          <p:cNvSpPr/>
          <p:nvPr/>
        </p:nvSpPr>
        <p:spPr bwMode="auto">
          <a:xfrm>
            <a:off x="8719704" y="6424564"/>
            <a:ext cx="235917" cy="293525"/>
          </a:xfrm>
          <a:prstGeom prst="actionButtonBeginning">
            <a:avLst/>
          </a:prstGeom>
          <a:solidFill>
            <a:srgbClr val="3374D4"/>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US" sz="1600" b="0" i="0" u="none" strike="noStrike" cap="none" normalizeH="0" baseline="0" smtClean="0">
              <a:ln>
                <a:noFill/>
              </a:ln>
              <a:solidFill>
                <a:schemeClr val="tx1"/>
              </a:solidFill>
              <a:effectLst/>
              <a:latin typeface="Verdana" pitchFamily="34" charset="0"/>
            </a:endParaRPr>
          </a:p>
        </p:txBody>
      </p:sp>
    </p:spTree>
  </p:cSld>
  <p:clrMapOvr>
    <a:masterClrMapping/>
  </p:clrMapOvr>
  <p:transition/>
  <p:timing>
    <p:tnLst>
      <p:par>
        <p:cTn id="1" dur="indefinite" restart="never" nodeType="tmRoot"/>
      </p:par>
    </p:tn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41766" y="-27857"/>
            <a:ext cx="8693151" cy="749327"/>
          </a:xfrm>
        </p:spPr>
        <p:txBody>
          <a:bodyPr/>
          <a:lstStyle/>
          <a:p>
            <a:r>
              <a:rPr lang="en-US" dirty="0" smtClean="0"/>
              <a:t>Terms &amp; Symbols Used in Chromatography</a:t>
            </a:r>
            <a:endParaRPr lang="en-US" dirty="0"/>
          </a:p>
        </p:txBody>
      </p:sp>
      <p:graphicFrame>
        <p:nvGraphicFramePr>
          <p:cNvPr id="4" name="Group 107"/>
          <p:cNvGraphicFramePr>
            <a:graphicFrameLocks/>
          </p:cNvGraphicFramePr>
          <p:nvPr/>
        </p:nvGraphicFramePr>
        <p:xfrm>
          <a:off x="481903" y="1239934"/>
          <a:ext cx="8064980" cy="3984628"/>
        </p:xfrm>
        <a:graphic>
          <a:graphicData uri="http://schemas.openxmlformats.org/drawingml/2006/table">
            <a:tbl>
              <a:tblPr/>
              <a:tblGrid>
                <a:gridCol w="4748636"/>
                <a:gridCol w="3316344"/>
              </a:tblGrid>
              <a:tr h="488950">
                <a:tc>
                  <a:txBody>
                    <a:bodyPr/>
                    <a:lstStyle/>
                    <a:p>
                      <a:pPr marL="0" marR="0" lvl="0" indent="0" algn="ctr" defTabSz="914400" rtl="0" eaLnBrk="0" fontAlgn="base" latinLnBrk="0" hangingPunct="0">
                        <a:lnSpc>
                          <a:spcPct val="100000"/>
                        </a:lnSpc>
                        <a:spcBef>
                          <a:spcPct val="20000"/>
                        </a:spcBef>
                        <a:spcAft>
                          <a:spcPct val="0"/>
                        </a:spcAft>
                        <a:buClr>
                          <a:srgbClr val="3333FF"/>
                        </a:buClr>
                        <a:buSzPct val="80000"/>
                        <a:buFont typeface="Monotype Sorts" pitchFamily="2" charset="2"/>
                        <a:buNone/>
                        <a:tabLst/>
                      </a:pPr>
                      <a:r>
                        <a:rPr kumimoji="0" lang="en-US" sz="2000" b="0" i="0" u="none" strike="noStrike" cap="none" normalizeH="0" baseline="0" dirty="0" smtClean="0">
                          <a:ln>
                            <a:noFill/>
                          </a:ln>
                          <a:solidFill>
                            <a:schemeClr val="tx1"/>
                          </a:solidFill>
                          <a:effectLst/>
                          <a:latin typeface="+mn-lt"/>
                        </a:rPr>
                        <a:t>Name</a:t>
                      </a:r>
                    </a:p>
                  </a:txBody>
                  <a:tcPr horzOverflow="overflow">
                    <a:lnL w="19050" cap="flat" cmpd="sng" algn="ctr">
                      <a:solidFill>
                        <a:srgbClr val="000000"/>
                      </a:solidFill>
                      <a:prstDash val="solid"/>
                      <a:round/>
                      <a:headEnd type="none" w="med" len="med"/>
                      <a:tailEnd type="none" w="med" len="med"/>
                    </a:lnL>
                    <a:lnR w="19050" cap="flat" cmpd="sng" algn="ctr">
                      <a:solidFill>
                        <a:srgbClr val="000000"/>
                      </a:solidFill>
                      <a:prstDash val="solid"/>
                      <a:round/>
                      <a:headEnd type="none" w="med" len="med"/>
                      <a:tailEnd type="none" w="med" len="med"/>
                    </a:lnR>
                    <a:lnT w="19050" cap="flat" cmpd="sng" algn="ctr">
                      <a:solidFill>
                        <a:srgbClr val="000000"/>
                      </a:solidFill>
                      <a:prstDash val="solid"/>
                      <a:round/>
                      <a:headEnd type="none" w="med" len="med"/>
                      <a:tailEnd type="none" w="med" len="med"/>
                    </a:lnT>
                    <a:lnB w="190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rgbClr val="3333FF"/>
                        </a:buClr>
                        <a:buSzPct val="80000"/>
                        <a:buFont typeface="Monotype Sorts" pitchFamily="2" charset="2"/>
                        <a:buNone/>
                        <a:tabLst/>
                      </a:pPr>
                      <a:r>
                        <a:rPr kumimoji="0" lang="en-US" sz="2000" b="0" i="0" u="none" strike="noStrike" cap="none" normalizeH="0" baseline="0" dirty="0" smtClean="0">
                          <a:ln>
                            <a:noFill/>
                          </a:ln>
                          <a:solidFill>
                            <a:schemeClr val="tx1"/>
                          </a:solidFill>
                          <a:effectLst/>
                          <a:latin typeface="+mn-lt"/>
                        </a:rPr>
                        <a:t>Symbol</a:t>
                      </a:r>
                    </a:p>
                  </a:txBody>
                  <a:tcPr horzOverflow="overflow">
                    <a:lnL w="19050" cap="flat" cmpd="sng" algn="ctr">
                      <a:solidFill>
                        <a:srgbClr val="000000"/>
                      </a:solidFill>
                      <a:prstDash val="solid"/>
                      <a:round/>
                      <a:headEnd type="none" w="med" len="med"/>
                      <a:tailEnd type="none" w="med" len="med"/>
                    </a:lnL>
                    <a:lnR w="19050" cap="flat" cmpd="sng" algn="ctr">
                      <a:solidFill>
                        <a:srgbClr val="000000"/>
                      </a:solidFill>
                      <a:prstDash val="solid"/>
                      <a:round/>
                      <a:headEnd type="none" w="med" len="med"/>
                      <a:tailEnd type="none" w="med" len="med"/>
                    </a:lnR>
                    <a:lnT w="19050" cap="flat" cmpd="sng" algn="ctr">
                      <a:solidFill>
                        <a:srgbClr val="000000"/>
                      </a:solidFill>
                      <a:prstDash val="solid"/>
                      <a:round/>
                      <a:headEnd type="none" w="med" len="med"/>
                      <a:tailEnd type="none" w="med" len="med"/>
                    </a:lnT>
                    <a:lnB w="19050" cap="flat" cmpd="sng" algn="ctr">
                      <a:solidFill>
                        <a:srgbClr val="000000"/>
                      </a:solidFill>
                      <a:prstDash val="solid"/>
                      <a:round/>
                      <a:headEnd type="none" w="med" len="med"/>
                      <a:tailEnd type="none" w="med" len="med"/>
                    </a:lnB>
                    <a:lnTlToBr>
                      <a:noFill/>
                    </a:lnTlToBr>
                    <a:lnBlToTr>
                      <a:noFill/>
                    </a:lnBlToTr>
                    <a:noFill/>
                  </a:tcPr>
                </a:tc>
              </a:tr>
              <a:tr h="582613">
                <a:tc>
                  <a:txBody>
                    <a:bodyPr/>
                    <a:lstStyle/>
                    <a:p>
                      <a:pPr marL="0" marR="0" lvl="0" indent="0" algn="l" defTabSz="914400" rtl="0" eaLnBrk="0" fontAlgn="base" latinLnBrk="0" hangingPunct="0">
                        <a:lnSpc>
                          <a:spcPct val="100000"/>
                        </a:lnSpc>
                        <a:spcBef>
                          <a:spcPct val="20000"/>
                        </a:spcBef>
                        <a:spcAft>
                          <a:spcPct val="0"/>
                        </a:spcAft>
                        <a:buClr>
                          <a:srgbClr val="3333FF"/>
                        </a:buClr>
                        <a:buSzPct val="80000"/>
                        <a:buFont typeface="Monotype Sorts" pitchFamily="2" charset="2"/>
                        <a:buNone/>
                        <a:tabLst/>
                      </a:pPr>
                      <a:r>
                        <a:rPr kumimoji="0" lang="en-US" sz="2000" b="0" i="0" u="none" strike="noStrike" cap="none" normalizeH="0" baseline="0" dirty="0" smtClean="0">
                          <a:ln>
                            <a:noFill/>
                          </a:ln>
                          <a:solidFill>
                            <a:schemeClr val="tx1"/>
                          </a:solidFill>
                          <a:effectLst/>
                          <a:latin typeface="+mn-lt"/>
                        </a:rPr>
                        <a:t>Void Volume</a:t>
                      </a:r>
                    </a:p>
                  </a:txBody>
                  <a:tcPr horzOverflow="overflow">
                    <a:lnL w="19050" cap="flat" cmpd="sng" algn="ctr">
                      <a:solidFill>
                        <a:srgbClr val="000000"/>
                      </a:solidFill>
                      <a:prstDash val="solid"/>
                      <a:round/>
                      <a:headEnd type="none" w="med" len="med"/>
                      <a:tailEnd type="none" w="med" len="med"/>
                    </a:lnL>
                    <a:lnR w="19050" cap="flat" cmpd="sng" algn="ctr">
                      <a:solidFill>
                        <a:srgbClr val="000000"/>
                      </a:solidFill>
                      <a:prstDash val="solid"/>
                      <a:round/>
                      <a:headEnd type="none" w="med" len="med"/>
                      <a:tailEnd type="none" w="med" len="med"/>
                    </a:lnR>
                    <a:lnT w="19050" cap="flat" cmpd="sng" algn="ctr">
                      <a:solidFill>
                        <a:srgbClr val="000000"/>
                      </a:solidFill>
                      <a:prstDash val="solid"/>
                      <a:round/>
                      <a:headEnd type="none" w="med" len="med"/>
                      <a:tailEnd type="none" w="med" len="med"/>
                    </a:lnT>
                    <a:lnB w="190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rgbClr val="3333FF"/>
                        </a:buClr>
                        <a:buSzPct val="80000"/>
                        <a:buFont typeface="Monotype Sorts" pitchFamily="2" charset="2"/>
                        <a:buNone/>
                        <a:tabLst/>
                      </a:pPr>
                      <a:r>
                        <a:rPr kumimoji="0" lang="en-US" sz="2000" b="1" i="1" u="none" strike="noStrike" cap="none" normalizeH="0" baseline="0" dirty="0" smtClean="0">
                          <a:ln>
                            <a:noFill/>
                          </a:ln>
                          <a:solidFill>
                            <a:schemeClr val="tx1"/>
                          </a:solidFill>
                          <a:effectLst/>
                          <a:latin typeface="Arial" charset="0"/>
                        </a:rPr>
                        <a:t>t</a:t>
                      </a:r>
                      <a:r>
                        <a:rPr kumimoji="0" lang="en-US" sz="2000" b="1" i="1" u="none" strike="noStrike" cap="none" normalizeH="0" baseline="-25000" dirty="0" smtClean="0">
                          <a:ln>
                            <a:noFill/>
                          </a:ln>
                          <a:solidFill>
                            <a:schemeClr val="tx1"/>
                          </a:solidFill>
                          <a:effectLst/>
                          <a:latin typeface="Arial" charset="0"/>
                        </a:rPr>
                        <a:t>0</a:t>
                      </a:r>
                      <a:r>
                        <a:rPr kumimoji="0" lang="en-US" sz="2000" b="0" i="1" u="none" strike="noStrike" cap="none" normalizeH="0" baseline="-25000" dirty="0" smtClean="0">
                          <a:ln>
                            <a:noFill/>
                          </a:ln>
                          <a:solidFill>
                            <a:schemeClr val="tx1"/>
                          </a:solidFill>
                          <a:effectLst/>
                          <a:latin typeface="Arial" charset="0"/>
                        </a:rPr>
                        <a:t> </a:t>
                      </a:r>
                      <a:r>
                        <a:rPr kumimoji="0" lang="en-US" sz="2000" b="0" i="1" u="none" strike="noStrike" cap="none" normalizeH="0" baseline="0" dirty="0" smtClean="0">
                          <a:ln>
                            <a:noFill/>
                          </a:ln>
                          <a:solidFill>
                            <a:schemeClr val="tx1"/>
                          </a:solidFill>
                          <a:effectLst/>
                          <a:latin typeface="Arial" charset="0"/>
                        </a:rPr>
                        <a:t> </a:t>
                      </a:r>
                      <a:r>
                        <a:rPr kumimoji="0" lang="en-US" sz="2000" b="0" i="0" u="none" strike="noStrike" cap="none" normalizeH="0" baseline="0" dirty="0" smtClean="0">
                          <a:ln>
                            <a:noFill/>
                          </a:ln>
                          <a:solidFill>
                            <a:schemeClr val="tx1"/>
                          </a:solidFill>
                          <a:effectLst/>
                          <a:latin typeface="+mn-lt"/>
                        </a:rPr>
                        <a:t>or</a:t>
                      </a:r>
                      <a:r>
                        <a:rPr kumimoji="0" lang="en-US" sz="2000" b="0" i="1" u="none" strike="noStrike" cap="none" normalizeH="0" baseline="0" dirty="0" smtClean="0">
                          <a:ln>
                            <a:noFill/>
                          </a:ln>
                          <a:solidFill>
                            <a:schemeClr val="tx1"/>
                          </a:solidFill>
                          <a:effectLst/>
                          <a:latin typeface="Arial" charset="0"/>
                        </a:rPr>
                        <a:t> </a:t>
                      </a:r>
                      <a:r>
                        <a:rPr kumimoji="0" lang="en-US" sz="2000" b="1" i="1" u="none" strike="noStrike" cap="none" normalizeH="0" baseline="0" dirty="0" smtClean="0">
                          <a:ln>
                            <a:noFill/>
                          </a:ln>
                          <a:solidFill>
                            <a:schemeClr val="tx1"/>
                          </a:solidFill>
                          <a:effectLst/>
                          <a:latin typeface="Arial" charset="0"/>
                        </a:rPr>
                        <a:t>V</a:t>
                      </a:r>
                      <a:r>
                        <a:rPr kumimoji="0" lang="en-US" sz="2000" b="1" i="1" u="none" strike="noStrike" cap="none" normalizeH="0" baseline="-25000" dirty="0" smtClean="0">
                          <a:ln>
                            <a:noFill/>
                          </a:ln>
                          <a:solidFill>
                            <a:schemeClr val="tx1"/>
                          </a:solidFill>
                          <a:effectLst/>
                          <a:latin typeface="Arial" charset="0"/>
                        </a:rPr>
                        <a:t>0</a:t>
                      </a:r>
                      <a:endParaRPr kumimoji="0" lang="en-US" sz="2000" b="1" i="1" u="none" strike="noStrike" cap="none" normalizeH="0" baseline="0" dirty="0" smtClean="0">
                        <a:ln>
                          <a:noFill/>
                        </a:ln>
                        <a:solidFill>
                          <a:schemeClr val="tx1"/>
                        </a:solidFill>
                        <a:effectLst/>
                        <a:latin typeface="Arial" charset="0"/>
                      </a:endParaRPr>
                    </a:p>
                  </a:txBody>
                  <a:tcPr horzOverflow="overflow">
                    <a:lnL w="19050" cap="flat" cmpd="sng" algn="ctr">
                      <a:solidFill>
                        <a:srgbClr val="000000"/>
                      </a:solidFill>
                      <a:prstDash val="solid"/>
                      <a:round/>
                      <a:headEnd type="none" w="med" len="med"/>
                      <a:tailEnd type="none" w="med" len="med"/>
                    </a:lnL>
                    <a:lnR w="19050" cap="flat" cmpd="sng" algn="ctr">
                      <a:solidFill>
                        <a:srgbClr val="000000"/>
                      </a:solidFill>
                      <a:prstDash val="solid"/>
                      <a:round/>
                      <a:headEnd type="none" w="med" len="med"/>
                      <a:tailEnd type="none" w="med" len="med"/>
                    </a:lnR>
                    <a:lnT w="19050" cap="flat" cmpd="sng" algn="ctr">
                      <a:solidFill>
                        <a:srgbClr val="000000"/>
                      </a:solidFill>
                      <a:prstDash val="solid"/>
                      <a:round/>
                      <a:headEnd type="none" w="med" len="med"/>
                      <a:tailEnd type="none" w="med" len="med"/>
                    </a:lnT>
                    <a:lnB w="19050" cap="flat" cmpd="sng" algn="ctr">
                      <a:solidFill>
                        <a:srgbClr val="000000"/>
                      </a:solidFill>
                      <a:prstDash val="solid"/>
                      <a:round/>
                      <a:headEnd type="none" w="med" len="med"/>
                      <a:tailEnd type="none" w="med" len="med"/>
                    </a:lnB>
                    <a:lnTlToBr>
                      <a:noFill/>
                    </a:lnTlToBr>
                    <a:lnBlToTr>
                      <a:noFill/>
                    </a:lnBlToTr>
                    <a:noFill/>
                  </a:tcPr>
                </a:tc>
              </a:tr>
              <a:tr h="582613">
                <a:tc>
                  <a:txBody>
                    <a:bodyPr/>
                    <a:lstStyle/>
                    <a:p>
                      <a:pPr marL="0" marR="0" lvl="0" indent="0" algn="l" defTabSz="914400" rtl="0" eaLnBrk="0" fontAlgn="base" latinLnBrk="0" hangingPunct="0">
                        <a:lnSpc>
                          <a:spcPct val="100000"/>
                        </a:lnSpc>
                        <a:spcBef>
                          <a:spcPct val="20000"/>
                        </a:spcBef>
                        <a:spcAft>
                          <a:spcPct val="0"/>
                        </a:spcAft>
                        <a:buClr>
                          <a:srgbClr val="3333FF"/>
                        </a:buClr>
                        <a:buSzPct val="80000"/>
                        <a:buFont typeface="Monotype Sorts" pitchFamily="2" charset="2"/>
                        <a:buNone/>
                        <a:tabLst/>
                      </a:pPr>
                      <a:r>
                        <a:rPr kumimoji="0" lang="en-US" sz="2000" b="0" i="0" u="none" strike="noStrike" cap="none" normalizeH="0" baseline="0" dirty="0" smtClean="0">
                          <a:ln>
                            <a:noFill/>
                          </a:ln>
                          <a:solidFill>
                            <a:schemeClr val="tx1"/>
                          </a:solidFill>
                          <a:effectLst/>
                          <a:latin typeface="+mn-lt"/>
                        </a:rPr>
                        <a:t>Retention Time</a:t>
                      </a:r>
                    </a:p>
                  </a:txBody>
                  <a:tcPr horzOverflow="overflow">
                    <a:lnL w="19050" cap="flat" cmpd="sng" algn="ctr">
                      <a:solidFill>
                        <a:srgbClr val="000000"/>
                      </a:solidFill>
                      <a:prstDash val="solid"/>
                      <a:round/>
                      <a:headEnd type="none" w="med" len="med"/>
                      <a:tailEnd type="none" w="med" len="med"/>
                    </a:lnL>
                    <a:lnR w="19050" cap="flat" cmpd="sng" algn="ctr">
                      <a:solidFill>
                        <a:srgbClr val="000000"/>
                      </a:solidFill>
                      <a:prstDash val="solid"/>
                      <a:round/>
                      <a:headEnd type="none" w="med" len="med"/>
                      <a:tailEnd type="none" w="med" len="med"/>
                    </a:lnR>
                    <a:lnT w="19050" cap="flat" cmpd="sng" algn="ctr">
                      <a:solidFill>
                        <a:srgbClr val="000000"/>
                      </a:solidFill>
                      <a:prstDash val="solid"/>
                      <a:round/>
                      <a:headEnd type="none" w="med" len="med"/>
                      <a:tailEnd type="none" w="med" len="med"/>
                    </a:lnT>
                    <a:lnB w="190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rgbClr val="3333FF"/>
                        </a:buClr>
                        <a:buSzPct val="80000"/>
                        <a:buFont typeface="Monotype Sorts" pitchFamily="2" charset="2"/>
                        <a:buNone/>
                        <a:tabLst/>
                      </a:pPr>
                      <a:r>
                        <a:rPr kumimoji="0" lang="en-US" sz="2000" b="1" i="1" u="none" strike="noStrike" cap="none" normalizeH="0" baseline="0" dirty="0" err="1" smtClean="0">
                          <a:ln>
                            <a:noFill/>
                          </a:ln>
                          <a:solidFill>
                            <a:schemeClr val="tx1"/>
                          </a:solidFill>
                          <a:effectLst/>
                          <a:latin typeface="Arial" charset="0"/>
                        </a:rPr>
                        <a:t>t</a:t>
                      </a:r>
                      <a:r>
                        <a:rPr kumimoji="0" lang="en-US" sz="2000" b="1" i="1" u="none" strike="noStrike" cap="none" normalizeH="0" baseline="-25000" dirty="0" err="1" smtClean="0">
                          <a:ln>
                            <a:noFill/>
                          </a:ln>
                          <a:solidFill>
                            <a:schemeClr val="tx1"/>
                          </a:solidFill>
                          <a:effectLst/>
                          <a:latin typeface="Arial" charset="0"/>
                        </a:rPr>
                        <a:t>r</a:t>
                      </a:r>
                      <a:r>
                        <a:rPr kumimoji="0" lang="en-US" sz="2000" b="1" i="1" u="none" strike="noStrike" cap="none" normalizeH="0" baseline="0" dirty="0" smtClean="0">
                          <a:ln>
                            <a:noFill/>
                          </a:ln>
                          <a:solidFill>
                            <a:schemeClr val="tx1"/>
                          </a:solidFill>
                          <a:effectLst/>
                          <a:latin typeface="Arial" charset="0"/>
                        </a:rPr>
                        <a:t>  </a:t>
                      </a:r>
                      <a:r>
                        <a:rPr kumimoji="0" lang="en-US" sz="2000" b="0" i="0" u="none" strike="noStrike" cap="none" normalizeH="0" baseline="0" dirty="0" smtClean="0">
                          <a:ln>
                            <a:noFill/>
                          </a:ln>
                          <a:solidFill>
                            <a:schemeClr val="tx1"/>
                          </a:solidFill>
                          <a:effectLst/>
                          <a:latin typeface="+mn-lt"/>
                        </a:rPr>
                        <a:t>or</a:t>
                      </a:r>
                      <a:r>
                        <a:rPr kumimoji="0" lang="en-US" sz="2000" b="0" i="1" u="none" strike="noStrike" cap="none" normalizeH="0" baseline="0" dirty="0" smtClean="0">
                          <a:ln>
                            <a:noFill/>
                          </a:ln>
                          <a:solidFill>
                            <a:schemeClr val="tx1"/>
                          </a:solidFill>
                          <a:effectLst/>
                          <a:latin typeface="+mn-lt"/>
                        </a:rPr>
                        <a:t> </a:t>
                      </a:r>
                      <a:r>
                        <a:rPr kumimoji="0" lang="en-US" sz="2000" b="0" i="1" u="none" strike="noStrike" cap="none" normalizeH="0" baseline="0" dirty="0" smtClean="0">
                          <a:ln>
                            <a:noFill/>
                          </a:ln>
                          <a:solidFill>
                            <a:schemeClr val="tx1"/>
                          </a:solidFill>
                          <a:effectLst/>
                          <a:latin typeface="Arial" charset="0"/>
                        </a:rPr>
                        <a:t> </a:t>
                      </a:r>
                      <a:r>
                        <a:rPr kumimoji="0" lang="en-US" sz="2000" b="1" i="1" u="none" strike="noStrike" cap="none" normalizeH="0" baseline="0" dirty="0" err="1" smtClean="0">
                          <a:ln>
                            <a:noFill/>
                          </a:ln>
                          <a:solidFill>
                            <a:schemeClr val="tx1"/>
                          </a:solidFill>
                          <a:effectLst/>
                          <a:latin typeface="Arial" charset="0"/>
                        </a:rPr>
                        <a:t>V</a:t>
                      </a:r>
                      <a:r>
                        <a:rPr kumimoji="0" lang="en-US" sz="2000" b="1" i="1" u="none" strike="noStrike" cap="none" normalizeH="0" baseline="-25000" dirty="0" err="1" smtClean="0">
                          <a:ln>
                            <a:noFill/>
                          </a:ln>
                          <a:solidFill>
                            <a:schemeClr val="tx1"/>
                          </a:solidFill>
                          <a:effectLst/>
                          <a:latin typeface="Arial" charset="0"/>
                        </a:rPr>
                        <a:t>t</a:t>
                      </a:r>
                      <a:endParaRPr kumimoji="0" lang="en-US" sz="2000" b="1" i="1" u="none" strike="noStrike" cap="none" normalizeH="0" baseline="0" dirty="0" smtClean="0">
                        <a:ln>
                          <a:noFill/>
                        </a:ln>
                        <a:solidFill>
                          <a:schemeClr val="tx1"/>
                        </a:solidFill>
                        <a:effectLst/>
                        <a:latin typeface="Arial" charset="0"/>
                      </a:endParaRPr>
                    </a:p>
                  </a:txBody>
                  <a:tcPr horzOverflow="overflow">
                    <a:lnL w="19050" cap="flat" cmpd="sng" algn="ctr">
                      <a:solidFill>
                        <a:srgbClr val="000000"/>
                      </a:solidFill>
                      <a:prstDash val="solid"/>
                      <a:round/>
                      <a:headEnd type="none" w="med" len="med"/>
                      <a:tailEnd type="none" w="med" len="med"/>
                    </a:lnL>
                    <a:lnR w="19050" cap="flat" cmpd="sng" algn="ctr">
                      <a:solidFill>
                        <a:srgbClr val="000000"/>
                      </a:solidFill>
                      <a:prstDash val="solid"/>
                      <a:round/>
                      <a:headEnd type="none" w="med" len="med"/>
                      <a:tailEnd type="none" w="med" len="med"/>
                    </a:lnR>
                    <a:lnT w="19050" cap="flat" cmpd="sng" algn="ctr">
                      <a:solidFill>
                        <a:srgbClr val="000000"/>
                      </a:solidFill>
                      <a:prstDash val="solid"/>
                      <a:round/>
                      <a:headEnd type="none" w="med" len="med"/>
                      <a:tailEnd type="none" w="med" len="med"/>
                    </a:lnT>
                    <a:lnB w="19050" cap="flat" cmpd="sng" algn="ctr">
                      <a:solidFill>
                        <a:srgbClr val="000000"/>
                      </a:solidFill>
                      <a:prstDash val="solid"/>
                      <a:round/>
                      <a:headEnd type="none" w="med" len="med"/>
                      <a:tailEnd type="none" w="med" len="med"/>
                    </a:lnB>
                    <a:lnTlToBr>
                      <a:noFill/>
                    </a:lnTlToBr>
                    <a:lnBlToTr>
                      <a:noFill/>
                    </a:lnBlToTr>
                    <a:noFill/>
                  </a:tcPr>
                </a:tc>
              </a:tr>
              <a:tr h="582613">
                <a:tc>
                  <a:txBody>
                    <a:bodyPr/>
                    <a:lstStyle/>
                    <a:p>
                      <a:pPr marL="0" marR="0" lvl="0" indent="0" algn="l" defTabSz="914400" rtl="0" eaLnBrk="0" fontAlgn="base" latinLnBrk="0" hangingPunct="0">
                        <a:lnSpc>
                          <a:spcPct val="100000"/>
                        </a:lnSpc>
                        <a:spcBef>
                          <a:spcPct val="20000"/>
                        </a:spcBef>
                        <a:spcAft>
                          <a:spcPct val="0"/>
                        </a:spcAft>
                        <a:buClr>
                          <a:srgbClr val="3333FF"/>
                        </a:buClr>
                        <a:buSzPct val="80000"/>
                        <a:buFont typeface="Monotype Sorts" pitchFamily="2" charset="2"/>
                        <a:buNone/>
                        <a:tabLst/>
                      </a:pPr>
                      <a:r>
                        <a:rPr kumimoji="0" lang="en-US" sz="2000" b="0" i="0" u="none" strike="noStrike" cap="none" normalizeH="0" baseline="0" dirty="0" smtClean="0">
                          <a:ln>
                            <a:noFill/>
                          </a:ln>
                          <a:solidFill>
                            <a:schemeClr val="tx1"/>
                          </a:solidFill>
                          <a:effectLst/>
                          <a:latin typeface="+mn-lt"/>
                        </a:rPr>
                        <a:t>Retention Factor (capacity)</a:t>
                      </a:r>
                    </a:p>
                  </a:txBody>
                  <a:tcPr horzOverflow="overflow">
                    <a:lnL w="19050" cap="flat" cmpd="sng" algn="ctr">
                      <a:solidFill>
                        <a:srgbClr val="000000"/>
                      </a:solidFill>
                      <a:prstDash val="solid"/>
                      <a:round/>
                      <a:headEnd type="none" w="med" len="med"/>
                      <a:tailEnd type="none" w="med" len="med"/>
                    </a:lnL>
                    <a:lnR w="19050" cap="flat" cmpd="sng" algn="ctr">
                      <a:solidFill>
                        <a:srgbClr val="000000"/>
                      </a:solidFill>
                      <a:prstDash val="solid"/>
                      <a:round/>
                      <a:headEnd type="none" w="med" len="med"/>
                      <a:tailEnd type="none" w="med" len="med"/>
                    </a:lnR>
                    <a:lnT w="19050" cap="flat" cmpd="sng" algn="ctr">
                      <a:solidFill>
                        <a:srgbClr val="000000"/>
                      </a:solidFill>
                      <a:prstDash val="solid"/>
                      <a:round/>
                      <a:headEnd type="none" w="med" len="med"/>
                      <a:tailEnd type="none" w="med" len="med"/>
                    </a:lnT>
                    <a:lnB w="190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rgbClr val="3333FF"/>
                        </a:buClr>
                        <a:buSzPct val="80000"/>
                        <a:buFont typeface="Monotype Sorts" pitchFamily="2" charset="2"/>
                        <a:buNone/>
                        <a:tabLst/>
                      </a:pPr>
                      <a:r>
                        <a:rPr kumimoji="0" lang="en-US" sz="2000" b="1" i="1" u="none" strike="noStrike" cap="none" normalizeH="0" baseline="0" dirty="0" smtClean="0">
                          <a:ln>
                            <a:noFill/>
                          </a:ln>
                          <a:solidFill>
                            <a:schemeClr val="tx1"/>
                          </a:solidFill>
                          <a:effectLst/>
                          <a:latin typeface="Arial" charset="0"/>
                        </a:rPr>
                        <a:t>k</a:t>
                      </a:r>
                      <a:endParaRPr kumimoji="0" lang="en-US" sz="2000" b="1" i="0" u="none" strike="noStrike" cap="none" normalizeH="0" baseline="0" dirty="0" smtClean="0">
                        <a:ln>
                          <a:noFill/>
                        </a:ln>
                        <a:solidFill>
                          <a:schemeClr val="tx1"/>
                        </a:solidFill>
                        <a:effectLst/>
                        <a:latin typeface="Arial" charset="0"/>
                      </a:endParaRPr>
                    </a:p>
                  </a:txBody>
                  <a:tcPr horzOverflow="overflow">
                    <a:lnL w="19050" cap="flat" cmpd="sng" algn="ctr">
                      <a:solidFill>
                        <a:srgbClr val="000000"/>
                      </a:solidFill>
                      <a:prstDash val="solid"/>
                      <a:round/>
                      <a:headEnd type="none" w="med" len="med"/>
                      <a:tailEnd type="none" w="med" len="med"/>
                    </a:lnL>
                    <a:lnR w="19050" cap="flat" cmpd="sng" algn="ctr">
                      <a:solidFill>
                        <a:srgbClr val="000000"/>
                      </a:solidFill>
                      <a:prstDash val="solid"/>
                      <a:round/>
                      <a:headEnd type="none" w="med" len="med"/>
                      <a:tailEnd type="none" w="med" len="med"/>
                    </a:lnR>
                    <a:lnT w="19050" cap="flat" cmpd="sng" algn="ctr">
                      <a:solidFill>
                        <a:srgbClr val="000000"/>
                      </a:solidFill>
                      <a:prstDash val="solid"/>
                      <a:round/>
                      <a:headEnd type="none" w="med" len="med"/>
                      <a:tailEnd type="none" w="med" len="med"/>
                    </a:lnT>
                    <a:lnB w="19050" cap="flat" cmpd="sng" algn="ctr">
                      <a:solidFill>
                        <a:srgbClr val="000000"/>
                      </a:solidFill>
                      <a:prstDash val="solid"/>
                      <a:round/>
                      <a:headEnd type="none" w="med" len="med"/>
                      <a:tailEnd type="none" w="med" len="med"/>
                    </a:lnB>
                    <a:lnTlToBr>
                      <a:noFill/>
                    </a:lnTlToBr>
                    <a:lnBlToTr>
                      <a:noFill/>
                    </a:lnBlToTr>
                    <a:noFill/>
                  </a:tcPr>
                </a:tc>
              </a:tr>
              <a:tr h="582613">
                <a:tc>
                  <a:txBody>
                    <a:bodyPr/>
                    <a:lstStyle/>
                    <a:p>
                      <a:pPr marL="0" marR="0" lvl="0" indent="0" algn="l" defTabSz="914400" rtl="0" eaLnBrk="0" fontAlgn="base" latinLnBrk="0" hangingPunct="0">
                        <a:lnSpc>
                          <a:spcPct val="100000"/>
                        </a:lnSpc>
                        <a:spcBef>
                          <a:spcPct val="20000"/>
                        </a:spcBef>
                        <a:spcAft>
                          <a:spcPct val="0"/>
                        </a:spcAft>
                        <a:buClr>
                          <a:srgbClr val="3333FF"/>
                        </a:buClr>
                        <a:buSzPct val="80000"/>
                        <a:buFont typeface="Monotype Sorts" pitchFamily="2" charset="2"/>
                        <a:buNone/>
                        <a:tabLst/>
                      </a:pPr>
                      <a:r>
                        <a:rPr kumimoji="0" lang="en-US" sz="2000" b="0" i="0" u="none" strike="noStrike" cap="none" normalizeH="0" baseline="0" dirty="0" smtClean="0">
                          <a:ln>
                            <a:noFill/>
                          </a:ln>
                          <a:solidFill>
                            <a:schemeClr val="tx1"/>
                          </a:solidFill>
                          <a:effectLst/>
                          <a:latin typeface="+mn-lt"/>
                        </a:rPr>
                        <a:t>Selectivity (separation factor)</a:t>
                      </a:r>
                    </a:p>
                  </a:txBody>
                  <a:tcPr horzOverflow="overflow">
                    <a:lnL w="19050" cap="flat" cmpd="sng" algn="ctr">
                      <a:solidFill>
                        <a:srgbClr val="000000"/>
                      </a:solidFill>
                      <a:prstDash val="solid"/>
                      <a:round/>
                      <a:headEnd type="none" w="med" len="med"/>
                      <a:tailEnd type="none" w="med" len="med"/>
                    </a:lnL>
                    <a:lnR w="19050" cap="flat" cmpd="sng" algn="ctr">
                      <a:solidFill>
                        <a:srgbClr val="000000"/>
                      </a:solidFill>
                      <a:prstDash val="solid"/>
                      <a:round/>
                      <a:headEnd type="none" w="med" len="med"/>
                      <a:tailEnd type="none" w="med" len="med"/>
                    </a:lnR>
                    <a:lnT w="19050" cap="flat" cmpd="sng" algn="ctr">
                      <a:solidFill>
                        <a:srgbClr val="000000"/>
                      </a:solidFill>
                      <a:prstDash val="solid"/>
                      <a:round/>
                      <a:headEnd type="none" w="med" len="med"/>
                      <a:tailEnd type="none" w="med" len="med"/>
                    </a:lnT>
                    <a:lnB w="190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rgbClr val="3333FF"/>
                        </a:buClr>
                        <a:buSzPct val="80000"/>
                        <a:buFont typeface="Monotype Sorts" pitchFamily="2" charset="2"/>
                        <a:buNone/>
                        <a:tabLst/>
                      </a:pPr>
                      <a:r>
                        <a:rPr kumimoji="0" lang="en-US" sz="2400" b="1" i="0" u="none" strike="noStrike" cap="none" normalizeH="0" baseline="0" dirty="0" smtClean="0">
                          <a:ln>
                            <a:noFill/>
                          </a:ln>
                          <a:solidFill>
                            <a:schemeClr val="tx1"/>
                          </a:solidFill>
                          <a:effectLst/>
                          <a:latin typeface="Symbol" pitchFamily="18" charset="2"/>
                          <a:ea typeface="ＭＳ Ｐゴシック" charset="-128"/>
                        </a:rPr>
                        <a:t>a</a:t>
                      </a:r>
                      <a:endParaRPr kumimoji="0" lang="el-GR" sz="2400" b="1" i="0" u="none" strike="noStrike" cap="none" normalizeH="0" baseline="0" dirty="0" smtClean="0">
                        <a:ln>
                          <a:noFill/>
                        </a:ln>
                        <a:solidFill>
                          <a:schemeClr val="tx1"/>
                        </a:solidFill>
                        <a:effectLst/>
                        <a:latin typeface="Symbol" pitchFamily="18" charset="2"/>
                        <a:ea typeface="ＭＳ Ｐゴシック" charset="-128"/>
                      </a:endParaRPr>
                    </a:p>
                  </a:txBody>
                  <a:tcPr horzOverflow="overflow">
                    <a:lnL w="19050" cap="flat" cmpd="sng" algn="ctr">
                      <a:solidFill>
                        <a:srgbClr val="000000"/>
                      </a:solidFill>
                      <a:prstDash val="solid"/>
                      <a:round/>
                      <a:headEnd type="none" w="med" len="med"/>
                      <a:tailEnd type="none" w="med" len="med"/>
                    </a:lnL>
                    <a:lnR w="19050" cap="flat" cmpd="sng" algn="ctr">
                      <a:solidFill>
                        <a:srgbClr val="000000"/>
                      </a:solidFill>
                      <a:prstDash val="solid"/>
                      <a:round/>
                      <a:headEnd type="none" w="med" len="med"/>
                      <a:tailEnd type="none" w="med" len="med"/>
                    </a:lnR>
                    <a:lnT w="19050" cap="flat" cmpd="sng" algn="ctr">
                      <a:solidFill>
                        <a:srgbClr val="000000"/>
                      </a:solidFill>
                      <a:prstDash val="solid"/>
                      <a:round/>
                      <a:headEnd type="none" w="med" len="med"/>
                      <a:tailEnd type="none" w="med" len="med"/>
                    </a:lnT>
                    <a:lnB w="19050" cap="flat" cmpd="sng" algn="ctr">
                      <a:solidFill>
                        <a:srgbClr val="000000"/>
                      </a:solidFill>
                      <a:prstDash val="solid"/>
                      <a:round/>
                      <a:headEnd type="none" w="med" len="med"/>
                      <a:tailEnd type="none" w="med" len="med"/>
                    </a:lnB>
                    <a:lnTlToBr>
                      <a:noFill/>
                    </a:lnTlToBr>
                    <a:lnBlToTr>
                      <a:noFill/>
                    </a:lnBlToTr>
                    <a:noFill/>
                  </a:tcPr>
                </a:tc>
              </a:tr>
              <a:tr h="582613">
                <a:tc>
                  <a:txBody>
                    <a:bodyPr/>
                    <a:lstStyle/>
                    <a:p>
                      <a:pPr marL="0" marR="0" lvl="0" indent="0" algn="l" defTabSz="914400" rtl="0" eaLnBrk="0" fontAlgn="base" latinLnBrk="0" hangingPunct="0">
                        <a:lnSpc>
                          <a:spcPct val="100000"/>
                        </a:lnSpc>
                        <a:spcBef>
                          <a:spcPct val="20000"/>
                        </a:spcBef>
                        <a:spcAft>
                          <a:spcPct val="0"/>
                        </a:spcAft>
                        <a:buClr>
                          <a:srgbClr val="3333FF"/>
                        </a:buClr>
                        <a:buSzPct val="80000"/>
                        <a:buFont typeface="Monotype Sorts" pitchFamily="2" charset="2"/>
                        <a:buNone/>
                        <a:tabLst/>
                      </a:pPr>
                      <a:r>
                        <a:rPr kumimoji="0" lang="en-US" sz="2000" b="0" i="0" u="none" strike="noStrike" cap="none" normalizeH="0" baseline="0" dirty="0" smtClean="0">
                          <a:ln>
                            <a:noFill/>
                          </a:ln>
                          <a:solidFill>
                            <a:schemeClr val="tx1"/>
                          </a:solidFill>
                          <a:effectLst/>
                          <a:latin typeface="+mn-lt"/>
                        </a:rPr>
                        <a:t>Resolution</a:t>
                      </a:r>
                    </a:p>
                  </a:txBody>
                  <a:tcPr horzOverflow="overflow">
                    <a:lnL w="19050" cap="flat" cmpd="sng" algn="ctr">
                      <a:solidFill>
                        <a:srgbClr val="000000"/>
                      </a:solidFill>
                      <a:prstDash val="solid"/>
                      <a:round/>
                      <a:headEnd type="none" w="med" len="med"/>
                      <a:tailEnd type="none" w="med" len="med"/>
                    </a:lnL>
                    <a:lnR w="19050" cap="flat" cmpd="sng" algn="ctr">
                      <a:solidFill>
                        <a:srgbClr val="000000"/>
                      </a:solidFill>
                      <a:prstDash val="solid"/>
                      <a:round/>
                      <a:headEnd type="none" w="med" len="med"/>
                      <a:tailEnd type="none" w="med" len="med"/>
                    </a:lnR>
                    <a:lnT w="19050" cap="flat" cmpd="sng" algn="ctr">
                      <a:solidFill>
                        <a:srgbClr val="000000"/>
                      </a:solidFill>
                      <a:prstDash val="solid"/>
                      <a:round/>
                      <a:headEnd type="none" w="med" len="med"/>
                      <a:tailEnd type="none" w="med" len="med"/>
                    </a:lnT>
                    <a:lnB w="190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rgbClr val="3333FF"/>
                        </a:buClr>
                        <a:buSzPct val="80000"/>
                        <a:buFont typeface="Monotype Sorts" pitchFamily="2" charset="2"/>
                        <a:buNone/>
                        <a:tabLst/>
                      </a:pPr>
                      <a:r>
                        <a:rPr kumimoji="0" lang="en-US" sz="2000" b="1" i="1" u="none" strike="noStrike" cap="none" normalizeH="0" baseline="0" dirty="0" smtClean="0">
                          <a:ln>
                            <a:noFill/>
                          </a:ln>
                          <a:solidFill>
                            <a:schemeClr val="tx1"/>
                          </a:solidFill>
                          <a:effectLst/>
                          <a:latin typeface="+mn-lt"/>
                          <a:ea typeface="ＭＳ Ｐゴシック" charset="-128"/>
                        </a:rPr>
                        <a:t>R</a:t>
                      </a:r>
                      <a:r>
                        <a:rPr kumimoji="0" lang="en-US" sz="2000" b="1" i="1" u="none" strike="noStrike" cap="none" normalizeH="0" baseline="-25000" dirty="0" smtClean="0">
                          <a:ln>
                            <a:noFill/>
                          </a:ln>
                          <a:solidFill>
                            <a:schemeClr val="tx1"/>
                          </a:solidFill>
                          <a:effectLst/>
                          <a:latin typeface="+mn-lt"/>
                          <a:ea typeface="ＭＳ Ｐゴシック" charset="-128"/>
                        </a:rPr>
                        <a:t>s</a:t>
                      </a:r>
                      <a:endParaRPr kumimoji="0" lang="el-GR" sz="2000" b="1" i="1" u="none" strike="noStrike" cap="none" normalizeH="0" baseline="-25000" dirty="0" smtClean="0">
                        <a:ln>
                          <a:noFill/>
                        </a:ln>
                        <a:solidFill>
                          <a:schemeClr val="tx1"/>
                        </a:solidFill>
                        <a:effectLst/>
                        <a:latin typeface="+mn-lt"/>
                        <a:ea typeface="ＭＳ Ｐゴシック" charset="-128"/>
                      </a:endParaRPr>
                    </a:p>
                  </a:txBody>
                  <a:tcPr horzOverflow="overflow">
                    <a:lnL w="19050" cap="flat" cmpd="sng" algn="ctr">
                      <a:solidFill>
                        <a:srgbClr val="000000"/>
                      </a:solidFill>
                      <a:prstDash val="solid"/>
                      <a:round/>
                      <a:headEnd type="none" w="med" len="med"/>
                      <a:tailEnd type="none" w="med" len="med"/>
                    </a:lnL>
                    <a:lnR w="19050" cap="flat" cmpd="sng" algn="ctr">
                      <a:solidFill>
                        <a:srgbClr val="000000"/>
                      </a:solidFill>
                      <a:prstDash val="solid"/>
                      <a:round/>
                      <a:headEnd type="none" w="med" len="med"/>
                      <a:tailEnd type="none" w="med" len="med"/>
                    </a:lnR>
                    <a:lnT w="19050" cap="flat" cmpd="sng" algn="ctr">
                      <a:solidFill>
                        <a:srgbClr val="000000"/>
                      </a:solidFill>
                      <a:prstDash val="solid"/>
                      <a:round/>
                      <a:headEnd type="none" w="med" len="med"/>
                      <a:tailEnd type="none" w="med" len="med"/>
                    </a:lnT>
                    <a:lnB w="19050" cap="flat" cmpd="sng" algn="ctr">
                      <a:solidFill>
                        <a:srgbClr val="000000"/>
                      </a:solidFill>
                      <a:prstDash val="solid"/>
                      <a:round/>
                      <a:headEnd type="none" w="med" len="med"/>
                      <a:tailEnd type="none" w="med" len="med"/>
                    </a:lnB>
                    <a:lnTlToBr>
                      <a:noFill/>
                    </a:lnTlToBr>
                    <a:lnBlToTr>
                      <a:noFill/>
                    </a:lnBlToTr>
                    <a:noFill/>
                  </a:tcPr>
                </a:tc>
              </a:tr>
              <a:tr h="582613">
                <a:tc>
                  <a:txBody>
                    <a:bodyPr/>
                    <a:lstStyle/>
                    <a:p>
                      <a:pPr marL="0" marR="0" lvl="0" indent="0" algn="l" defTabSz="914400" rtl="0" eaLnBrk="0" fontAlgn="base" latinLnBrk="0" hangingPunct="0">
                        <a:lnSpc>
                          <a:spcPct val="100000"/>
                        </a:lnSpc>
                        <a:spcBef>
                          <a:spcPct val="20000"/>
                        </a:spcBef>
                        <a:spcAft>
                          <a:spcPct val="0"/>
                        </a:spcAft>
                        <a:buClr>
                          <a:srgbClr val="3333FF"/>
                        </a:buClr>
                        <a:buSzPct val="80000"/>
                        <a:buFont typeface="Monotype Sorts" pitchFamily="2" charset="2"/>
                        <a:buNone/>
                        <a:tabLst/>
                      </a:pPr>
                      <a:r>
                        <a:rPr kumimoji="0" lang="en-US" sz="2000" b="0" i="0" u="none" strike="noStrike" cap="none" normalizeH="0" baseline="0" dirty="0" smtClean="0">
                          <a:ln>
                            <a:noFill/>
                          </a:ln>
                          <a:solidFill>
                            <a:schemeClr val="tx1"/>
                          </a:solidFill>
                          <a:effectLst/>
                          <a:latin typeface="+mn-lt"/>
                        </a:rPr>
                        <a:t>Plate Count</a:t>
                      </a:r>
                    </a:p>
                  </a:txBody>
                  <a:tcPr horzOverflow="overflow">
                    <a:lnL w="19050" cap="flat" cmpd="sng" algn="ctr">
                      <a:solidFill>
                        <a:srgbClr val="000000"/>
                      </a:solidFill>
                      <a:prstDash val="solid"/>
                      <a:round/>
                      <a:headEnd type="none" w="med" len="med"/>
                      <a:tailEnd type="none" w="med" len="med"/>
                    </a:lnL>
                    <a:lnR w="19050" cap="flat" cmpd="sng" algn="ctr">
                      <a:solidFill>
                        <a:srgbClr val="000000"/>
                      </a:solidFill>
                      <a:prstDash val="solid"/>
                      <a:round/>
                      <a:headEnd type="none" w="med" len="med"/>
                      <a:tailEnd type="none" w="med" len="med"/>
                    </a:lnR>
                    <a:lnT w="19050" cap="flat" cmpd="sng" algn="ctr">
                      <a:solidFill>
                        <a:srgbClr val="000000"/>
                      </a:solidFill>
                      <a:prstDash val="solid"/>
                      <a:round/>
                      <a:headEnd type="none" w="med" len="med"/>
                      <a:tailEnd type="none" w="med" len="med"/>
                    </a:lnT>
                    <a:lnB w="190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rgbClr val="3333FF"/>
                        </a:buClr>
                        <a:buSzPct val="80000"/>
                        <a:buFont typeface="Monotype Sorts" pitchFamily="2" charset="2"/>
                        <a:buNone/>
                        <a:tabLst/>
                      </a:pPr>
                      <a:r>
                        <a:rPr kumimoji="0" lang="en-US" sz="2000" b="1" i="1" u="none" strike="noStrike" cap="none" normalizeH="0" baseline="0" dirty="0" smtClean="0">
                          <a:ln>
                            <a:noFill/>
                          </a:ln>
                          <a:solidFill>
                            <a:schemeClr val="tx1"/>
                          </a:solidFill>
                          <a:effectLst/>
                          <a:latin typeface="+mn-lt"/>
                          <a:ea typeface="ＭＳ Ｐゴシック" charset="-128"/>
                        </a:rPr>
                        <a:t>N</a:t>
                      </a:r>
                      <a:endParaRPr kumimoji="0" lang="el-GR" sz="2000" b="1" i="1" u="none" strike="noStrike" cap="none" normalizeH="0" baseline="0" dirty="0" smtClean="0">
                        <a:ln>
                          <a:noFill/>
                        </a:ln>
                        <a:solidFill>
                          <a:schemeClr val="tx1"/>
                        </a:solidFill>
                        <a:effectLst/>
                        <a:latin typeface="+mn-lt"/>
                        <a:ea typeface="ＭＳ Ｐゴシック" charset="-128"/>
                      </a:endParaRPr>
                    </a:p>
                  </a:txBody>
                  <a:tcPr horzOverflow="overflow">
                    <a:lnL w="19050" cap="flat" cmpd="sng" algn="ctr">
                      <a:solidFill>
                        <a:srgbClr val="000000"/>
                      </a:solidFill>
                      <a:prstDash val="solid"/>
                      <a:round/>
                      <a:headEnd type="none" w="med" len="med"/>
                      <a:tailEnd type="none" w="med" len="med"/>
                    </a:lnL>
                    <a:lnR w="19050" cap="flat" cmpd="sng" algn="ctr">
                      <a:solidFill>
                        <a:srgbClr val="000000"/>
                      </a:solidFill>
                      <a:prstDash val="solid"/>
                      <a:round/>
                      <a:headEnd type="none" w="med" len="med"/>
                      <a:tailEnd type="none" w="med" len="med"/>
                    </a:lnR>
                    <a:lnT w="19050" cap="flat" cmpd="sng" algn="ctr">
                      <a:solidFill>
                        <a:srgbClr val="000000"/>
                      </a:solidFill>
                      <a:prstDash val="solid"/>
                      <a:round/>
                      <a:headEnd type="none" w="med" len="med"/>
                      <a:tailEnd type="none" w="med" len="med"/>
                    </a:lnT>
                    <a:lnB w="19050" cap="flat" cmpd="sng" algn="ctr">
                      <a:solidFill>
                        <a:srgbClr val="000000"/>
                      </a:solidFill>
                      <a:prstDash val="solid"/>
                      <a:round/>
                      <a:headEnd type="none" w="med" len="med"/>
                      <a:tailEnd type="none" w="med" len="med"/>
                    </a:lnB>
                    <a:lnTlToBr>
                      <a:noFill/>
                    </a:lnTlToBr>
                    <a:lnBlToTr>
                      <a:noFill/>
                    </a:lnBlToTr>
                    <a:noFill/>
                  </a:tcPr>
                </a:tc>
              </a:tr>
            </a:tbl>
          </a:graphicData>
        </a:graphic>
      </p:graphicFrame>
    </p:spTree>
  </p:cSld>
  <p:clrMapOvr>
    <a:masterClrMapping/>
  </p:clrMapOvr>
  <p:transition/>
  <p:timing>
    <p:tnLst>
      <p:par>
        <p:cTn id="1" dur="indefinite" restart="never" nodeType="tmRoot"/>
      </p:par>
    </p:tn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p:cNvSpPr>
            <a:spLocks noGrp="1"/>
          </p:cNvSpPr>
          <p:nvPr>
            <p:ph sz="half" idx="13"/>
          </p:nvPr>
        </p:nvSpPr>
        <p:spPr bwMode="auto">
          <a:xfrm>
            <a:off x="309082" y="3832250"/>
            <a:ext cx="8686800" cy="2649922"/>
          </a:xfrm>
        </p:spPr>
        <p:txBody>
          <a:bodyPr/>
          <a:lstStyle/>
          <a:p>
            <a:r>
              <a:rPr lang="en-US" sz="1800" dirty="0" smtClean="0"/>
              <a:t>Why do they separate?</a:t>
            </a:r>
          </a:p>
          <a:p>
            <a:pPr lvl="1"/>
            <a:r>
              <a:rPr lang="en-US" b="1" dirty="0" smtClean="0"/>
              <a:t>Yellow</a:t>
            </a:r>
            <a:r>
              <a:rPr lang="en-US" dirty="0" smtClean="0"/>
              <a:t> “likes” the mobile phase, moves as fast as the mobile phase and comes out first.</a:t>
            </a:r>
          </a:p>
          <a:p>
            <a:pPr lvl="1"/>
            <a:r>
              <a:rPr lang="en-US" b="1" dirty="0" smtClean="0"/>
              <a:t>Red</a:t>
            </a:r>
            <a:r>
              <a:rPr lang="en-US" dirty="0" smtClean="0"/>
              <a:t> “likes” the stationary phase somewhat and slows down.</a:t>
            </a:r>
          </a:p>
          <a:p>
            <a:pPr lvl="1"/>
            <a:r>
              <a:rPr lang="en-US" b="1" dirty="0" smtClean="0"/>
              <a:t>Blue</a:t>
            </a:r>
            <a:r>
              <a:rPr lang="en-US" dirty="0" smtClean="0"/>
              <a:t> “likes” the stationary phase best and slows down the most.</a:t>
            </a:r>
          </a:p>
          <a:p>
            <a:r>
              <a:rPr lang="en-US" sz="1800" dirty="0" smtClean="0"/>
              <a:t>The competition for the compounds is between the mobile phase to dissolve them and the stationary phase binding and retaining them.</a:t>
            </a:r>
          </a:p>
          <a:p>
            <a:endParaRPr lang="en-US" dirty="0"/>
          </a:p>
        </p:txBody>
      </p:sp>
      <p:sp>
        <p:nvSpPr>
          <p:cNvPr id="3" name="Title 2"/>
          <p:cNvSpPr>
            <a:spLocks noGrp="1"/>
          </p:cNvSpPr>
          <p:nvPr>
            <p:ph type="title"/>
          </p:nvPr>
        </p:nvSpPr>
        <p:spPr/>
        <p:txBody>
          <a:bodyPr/>
          <a:lstStyle/>
          <a:p>
            <a:r>
              <a:rPr lang="en-US" dirty="0" smtClean="0"/>
              <a:t>Mechanism of Separation</a:t>
            </a:r>
            <a:endParaRPr lang="en-US" dirty="0"/>
          </a:p>
        </p:txBody>
      </p:sp>
      <p:grpSp>
        <p:nvGrpSpPr>
          <p:cNvPr id="4" name="Group 3"/>
          <p:cNvGrpSpPr/>
          <p:nvPr/>
        </p:nvGrpSpPr>
        <p:grpSpPr>
          <a:xfrm>
            <a:off x="481903" y="1009506"/>
            <a:ext cx="8165883" cy="2727271"/>
            <a:chOff x="539510" y="1355148"/>
            <a:chExt cx="8165883" cy="2727271"/>
          </a:xfrm>
        </p:grpSpPr>
        <p:grpSp>
          <p:nvGrpSpPr>
            <p:cNvPr id="5" name="Group 24"/>
            <p:cNvGrpSpPr>
              <a:grpSpLocks/>
            </p:cNvGrpSpPr>
            <p:nvPr/>
          </p:nvGrpSpPr>
          <p:grpSpPr bwMode="auto">
            <a:xfrm>
              <a:off x="4514393" y="2507287"/>
              <a:ext cx="4191000" cy="1191747"/>
              <a:chOff x="1344" y="1323"/>
              <a:chExt cx="3024" cy="1045"/>
            </a:xfrm>
          </p:grpSpPr>
          <p:grpSp>
            <p:nvGrpSpPr>
              <p:cNvPr id="23" name="Group 4"/>
              <p:cNvGrpSpPr>
                <a:grpSpLocks/>
              </p:cNvGrpSpPr>
              <p:nvPr/>
            </p:nvGrpSpPr>
            <p:grpSpPr bwMode="auto">
              <a:xfrm>
                <a:off x="1344" y="1569"/>
                <a:ext cx="3024" cy="799"/>
                <a:chOff x="1368" y="1169"/>
                <a:chExt cx="3024" cy="799"/>
              </a:xfrm>
            </p:grpSpPr>
            <p:pic>
              <p:nvPicPr>
                <p:cNvPr id="25" name="Picture 5" descr="columnSlide56"/>
                <p:cNvPicPr>
                  <a:picLocks noChangeAspect="1" noChangeArrowheads="1"/>
                </p:cNvPicPr>
                <p:nvPr/>
              </p:nvPicPr>
              <p:blipFill>
                <a:blip r:embed="rId3" cstate="print"/>
                <a:srcRect/>
                <a:stretch>
                  <a:fillRect/>
                </a:stretch>
              </p:blipFill>
              <p:spPr bwMode="auto">
                <a:xfrm>
                  <a:off x="1368" y="1169"/>
                  <a:ext cx="3024" cy="799"/>
                </a:xfrm>
                <a:prstGeom prst="rect">
                  <a:avLst/>
                </a:prstGeom>
                <a:noFill/>
                <a:ln w="9525">
                  <a:noFill/>
                  <a:miter lim="800000"/>
                  <a:headEnd/>
                  <a:tailEnd/>
                </a:ln>
              </p:spPr>
            </p:pic>
            <p:pic>
              <p:nvPicPr>
                <p:cNvPr id="26" name="Picture 6" descr="blue57"/>
                <p:cNvPicPr>
                  <a:picLocks noChangeAspect="1" noChangeArrowheads="1"/>
                </p:cNvPicPr>
                <p:nvPr/>
              </p:nvPicPr>
              <p:blipFill>
                <a:blip r:embed="rId4" cstate="print"/>
                <a:srcRect/>
                <a:stretch>
                  <a:fillRect/>
                </a:stretch>
              </p:blipFill>
              <p:spPr bwMode="auto">
                <a:xfrm>
                  <a:off x="2064" y="1457"/>
                  <a:ext cx="223" cy="223"/>
                </a:xfrm>
                <a:prstGeom prst="rect">
                  <a:avLst/>
                </a:prstGeom>
                <a:noFill/>
                <a:ln w="9525">
                  <a:noFill/>
                  <a:miter lim="800000"/>
                  <a:headEnd/>
                  <a:tailEnd/>
                </a:ln>
              </p:spPr>
            </p:pic>
            <p:pic>
              <p:nvPicPr>
                <p:cNvPr id="27" name="Picture 7" descr="red57"/>
                <p:cNvPicPr>
                  <a:picLocks noChangeAspect="1" noChangeArrowheads="1"/>
                </p:cNvPicPr>
                <p:nvPr/>
              </p:nvPicPr>
              <p:blipFill>
                <a:blip r:embed="rId5" cstate="print"/>
                <a:srcRect/>
                <a:stretch>
                  <a:fillRect/>
                </a:stretch>
              </p:blipFill>
              <p:spPr bwMode="auto">
                <a:xfrm>
                  <a:off x="2768" y="1457"/>
                  <a:ext cx="223" cy="223"/>
                </a:xfrm>
                <a:prstGeom prst="rect">
                  <a:avLst/>
                </a:prstGeom>
                <a:solidFill>
                  <a:srgbClr val="FF0000"/>
                </a:solidFill>
                <a:ln w="9525">
                  <a:solidFill>
                    <a:srgbClr val="FF0000"/>
                  </a:solidFill>
                  <a:miter lim="800000"/>
                  <a:headEnd/>
                  <a:tailEnd/>
                </a:ln>
              </p:spPr>
            </p:pic>
            <p:pic>
              <p:nvPicPr>
                <p:cNvPr id="28" name="Picture 8" descr="yellow57"/>
                <p:cNvPicPr>
                  <a:picLocks noChangeAspect="1" noChangeArrowheads="1"/>
                </p:cNvPicPr>
                <p:nvPr/>
              </p:nvPicPr>
              <p:blipFill>
                <a:blip r:embed="rId6" cstate="print"/>
                <a:srcRect/>
                <a:stretch>
                  <a:fillRect/>
                </a:stretch>
              </p:blipFill>
              <p:spPr bwMode="auto">
                <a:xfrm>
                  <a:off x="3473" y="1457"/>
                  <a:ext cx="223" cy="223"/>
                </a:xfrm>
                <a:prstGeom prst="rect">
                  <a:avLst/>
                </a:prstGeom>
                <a:noFill/>
                <a:ln w="9525">
                  <a:noFill/>
                  <a:miter lim="800000"/>
                  <a:headEnd/>
                  <a:tailEnd/>
                </a:ln>
              </p:spPr>
            </p:pic>
            <p:sp>
              <p:nvSpPr>
                <p:cNvPr id="29" name="Line 9"/>
                <p:cNvSpPr>
                  <a:spLocks noChangeShapeType="1"/>
                </p:cNvSpPr>
                <p:nvPr/>
              </p:nvSpPr>
              <p:spPr bwMode="auto">
                <a:xfrm>
                  <a:off x="1440" y="1440"/>
                  <a:ext cx="2880" cy="0"/>
                </a:xfrm>
                <a:prstGeom prst="line">
                  <a:avLst/>
                </a:prstGeom>
                <a:noFill/>
                <a:ln w="38100">
                  <a:solidFill>
                    <a:srgbClr val="000000"/>
                  </a:solidFill>
                  <a:prstDash val="dash"/>
                  <a:round/>
                  <a:headEnd/>
                  <a:tailEnd/>
                </a:ln>
              </p:spPr>
              <p:txBody>
                <a:bodyPr lIns="0" tIns="0" rIns="0" bIns="0">
                  <a:spAutoFit/>
                </a:bodyPr>
                <a:lstStyle/>
                <a:p>
                  <a:endParaRPr lang="en-US"/>
                </a:p>
              </p:txBody>
            </p:sp>
            <p:sp>
              <p:nvSpPr>
                <p:cNvPr id="30" name="Line 10"/>
                <p:cNvSpPr>
                  <a:spLocks noChangeShapeType="1"/>
                </p:cNvSpPr>
                <p:nvPr/>
              </p:nvSpPr>
              <p:spPr bwMode="auto">
                <a:xfrm>
                  <a:off x="1440" y="1680"/>
                  <a:ext cx="2880" cy="0"/>
                </a:xfrm>
                <a:prstGeom prst="line">
                  <a:avLst/>
                </a:prstGeom>
                <a:noFill/>
                <a:ln w="38100">
                  <a:solidFill>
                    <a:srgbClr val="000000"/>
                  </a:solidFill>
                  <a:prstDash val="dash"/>
                  <a:round/>
                  <a:headEnd/>
                  <a:tailEnd/>
                </a:ln>
              </p:spPr>
              <p:txBody>
                <a:bodyPr lIns="0" tIns="0" rIns="0" bIns="0">
                  <a:spAutoFit/>
                </a:bodyPr>
                <a:lstStyle/>
                <a:p>
                  <a:endParaRPr lang="en-US"/>
                </a:p>
              </p:txBody>
            </p:sp>
          </p:grpSp>
          <p:sp>
            <p:nvSpPr>
              <p:cNvPr id="24" name="Text Box 13"/>
              <p:cNvSpPr txBox="1">
                <a:spLocks noChangeArrowheads="1"/>
              </p:cNvSpPr>
              <p:nvPr/>
            </p:nvSpPr>
            <p:spPr bwMode="auto">
              <a:xfrm>
                <a:off x="1957" y="1323"/>
                <a:ext cx="1954" cy="297"/>
              </a:xfrm>
              <a:prstGeom prst="rect">
                <a:avLst/>
              </a:prstGeom>
              <a:noFill/>
              <a:ln w="12700">
                <a:noFill/>
                <a:miter lim="800000"/>
                <a:headEnd/>
                <a:tailEnd/>
              </a:ln>
            </p:spPr>
            <p:txBody>
              <a:bodyPr wrap="square">
                <a:spAutoFit/>
              </a:bodyPr>
              <a:lstStyle/>
              <a:p>
                <a:r>
                  <a:rPr lang="en-US" dirty="0" smtClean="0"/>
                  <a:t>Blue       Red      Yellow      </a:t>
                </a:r>
                <a:endParaRPr lang="en-US" dirty="0"/>
              </a:p>
            </p:txBody>
          </p:sp>
        </p:grpSp>
        <p:pic>
          <p:nvPicPr>
            <p:cNvPr id="6" name="Picture 15" descr="columnSlide56"/>
            <p:cNvPicPr>
              <a:picLocks noChangeAspect="1" noChangeArrowheads="1"/>
            </p:cNvPicPr>
            <p:nvPr/>
          </p:nvPicPr>
          <p:blipFill>
            <a:blip r:embed="rId3" cstate="print"/>
            <a:srcRect/>
            <a:stretch>
              <a:fillRect/>
            </a:stretch>
          </p:blipFill>
          <p:spPr bwMode="auto">
            <a:xfrm>
              <a:off x="539510" y="1646871"/>
              <a:ext cx="4089400" cy="967164"/>
            </a:xfrm>
            <a:prstGeom prst="rect">
              <a:avLst/>
            </a:prstGeom>
            <a:noFill/>
            <a:ln w="9525">
              <a:noFill/>
              <a:miter lim="800000"/>
              <a:headEnd/>
              <a:tailEnd/>
            </a:ln>
          </p:spPr>
        </p:pic>
        <p:sp>
          <p:nvSpPr>
            <p:cNvPr id="7" name="Line 19"/>
            <p:cNvSpPr>
              <a:spLocks noChangeShapeType="1"/>
            </p:cNvSpPr>
            <p:nvPr/>
          </p:nvSpPr>
          <p:spPr bwMode="auto">
            <a:xfrm>
              <a:off x="636877" y="1974908"/>
              <a:ext cx="3894667" cy="0"/>
            </a:xfrm>
            <a:prstGeom prst="line">
              <a:avLst/>
            </a:prstGeom>
            <a:noFill/>
            <a:ln w="38100">
              <a:solidFill>
                <a:srgbClr val="000000"/>
              </a:solidFill>
              <a:prstDash val="dash"/>
              <a:round/>
              <a:headEnd/>
              <a:tailEnd/>
            </a:ln>
          </p:spPr>
          <p:txBody>
            <a:bodyPr lIns="0" tIns="0" rIns="0" bIns="0">
              <a:spAutoFit/>
            </a:bodyPr>
            <a:lstStyle/>
            <a:p>
              <a:endParaRPr lang="en-US"/>
            </a:p>
          </p:txBody>
        </p:sp>
        <p:sp>
          <p:nvSpPr>
            <p:cNvPr id="8" name="Line 20"/>
            <p:cNvSpPr>
              <a:spLocks noChangeShapeType="1"/>
            </p:cNvSpPr>
            <p:nvPr/>
          </p:nvSpPr>
          <p:spPr bwMode="auto">
            <a:xfrm>
              <a:off x="636877" y="2265420"/>
              <a:ext cx="3894667" cy="0"/>
            </a:xfrm>
            <a:prstGeom prst="line">
              <a:avLst/>
            </a:prstGeom>
            <a:noFill/>
            <a:ln w="38100">
              <a:solidFill>
                <a:srgbClr val="000000"/>
              </a:solidFill>
              <a:prstDash val="dash"/>
              <a:round/>
              <a:headEnd/>
              <a:tailEnd/>
            </a:ln>
          </p:spPr>
          <p:txBody>
            <a:bodyPr lIns="0" tIns="0" rIns="0" bIns="0">
              <a:spAutoFit/>
            </a:bodyPr>
            <a:lstStyle/>
            <a:p>
              <a:endParaRPr lang="en-US"/>
            </a:p>
          </p:txBody>
        </p:sp>
        <p:sp>
          <p:nvSpPr>
            <p:cNvPr id="9" name="Rectangle 26"/>
            <p:cNvSpPr>
              <a:spLocks noChangeArrowheads="1"/>
            </p:cNvSpPr>
            <p:nvPr/>
          </p:nvSpPr>
          <p:spPr bwMode="auto">
            <a:xfrm>
              <a:off x="1004706" y="1983381"/>
              <a:ext cx="321851" cy="277197"/>
            </a:xfrm>
            <a:prstGeom prst="rect">
              <a:avLst/>
            </a:prstGeom>
            <a:solidFill>
              <a:schemeClr val="tx1"/>
            </a:solidFill>
            <a:ln w="12700">
              <a:solidFill>
                <a:schemeClr val="tx1"/>
              </a:solidFill>
              <a:miter lim="800000"/>
              <a:headEnd/>
              <a:tailEnd/>
            </a:ln>
          </p:spPr>
          <p:txBody>
            <a:bodyPr wrap="none" anchor="ctr"/>
            <a:lstStyle/>
            <a:p>
              <a:endParaRPr lang="en-US"/>
            </a:p>
          </p:txBody>
        </p:sp>
        <p:sp>
          <p:nvSpPr>
            <p:cNvPr id="10" name="Text Box 27"/>
            <p:cNvSpPr txBox="1">
              <a:spLocks noChangeArrowheads="1"/>
            </p:cNvSpPr>
            <p:nvPr/>
          </p:nvSpPr>
          <p:spPr bwMode="auto">
            <a:xfrm>
              <a:off x="782928" y="1355148"/>
              <a:ext cx="1888042" cy="338931"/>
            </a:xfrm>
            <a:prstGeom prst="rect">
              <a:avLst/>
            </a:prstGeom>
            <a:noFill/>
            <a:ln w="12700">
              <a:noFill/>
              <a:miter lim="800000"/>
              <a:headEnd/>
              <a:tailEnd/>
            </a:ln>
          </p:spPr>
          <p:txBody>
            <a:bodyPr wrap="square">
              <a:spAutoFit/>
            </a:bodyPr>
            <a:lstStyle/>
            <a:p>
              <a:r>
                <a:rPr lang="en-US" dirty="0" smtClean="0">
                  <a:solidFill>
                    <a:srgbClr val="0000FF"/>
                  </a:solidFill>
                </a:rPr>
                <a:t>Sample mixture</a:t>
              </a:r>
              <a:endParaRPr lang="en-US" dirty="0">
                <a:solidFill>
                  <a:srgbClr val="0000FF"/>
                </a:solidFill>
              </a:endParaRPr>
            </a:p>
          </p:txBody>
        </p:sp>
        <p:grpSp>
          <p:nvGrpSpPr>
            <p:cNvPr id="11" name="Group 23"/>
            <p:cNvGrpSpPr/>
            <p:nvPr/>
          </p:nvGrpSpPr>
          <p:grpSpPr>
            <a:xfrm>
              <a:off x="1576436" y="2680109"/>
              <a:ext cx="1790875" cy="365384"/>
              <a:chOff x="1864471" y="2968144"/>
              <a:chExt cx="1790875" cy="365384"/>
            </a:xfrm>
          </p:grpSpPr>
          <p:cxnSp>
            <p:nvCxnSpPr>
              <p:cNvPr id="21" name="Straight Arrow Connector 20"/>
              <p:cNvCxnSpPr/>
              <p:nvPr/>
            </p:nvCxnSpPr>
            <p:spPr bwMode="auto">
              <a:xfrm>
                <a:off x="2152506" y="2968144"/>
                <a:ext cx="1382568" cy="0"/>
              </a:xfrm>
              <a:prstGeom prst="straightConnector1">
                <a:avLst/>
              </a:prstGeom>
              <a:solidFill>
                <a:srgbClr val="3374D4"/>
              </a:solidFill>
              <a:ln w="50800" cap="flat" cmpd="sng" algn="ctr">
                <a:solidFill>
                  <a:schemeClr val="accent1"/>
                </a:solidFill>
                <a:prstDash val="solid"/>
                <a:round/>
                <a:headEnd type="none" w="med" len="med"/>
                <a:tailEnd type="triangle"/>
              </a:ln>
              <a:effectLst/>
            </p:spPr>
          </p:cxnSp>
          <p:sp>
            <p:nvSpPr>
              <p:cNvPr id="22" name="TextBox 21"/>
              <p:cNvSpPr txBox="1"/>
              <p:nvPr/>
            </p:nvSpPr>
            <p:spPr>
              <a:xfrm>
                <a:off x="1864471" y="3025751"/>
                <a:ext cx="1790875" cy="307777"/>
              </a:xfrm>
              <a:prstGeom prst="rect">
                <a:avLst/>
              </a:prstGeom>
              <a:noFill/>
            </p:spPr>
            <p:txBody>
              <a:bodyPr wrap="none" rtlCol="0">
                <a:spAutoFit/>
              </a:bodyPr>
              <a:lstStyle/>
              <a:p>
                <a:r>
                  <a:rPr lang="en-US" sz="1400" dirty="0" smtClean="0"/>
                  <a:t>Mobile phase flow</a:t>
                </a:r>
                <a:endParaRPr lang="en-US" sz="1400" dirty="0"/>
              </a:p>
            </p:txBody>
          </p:sp>
        </p:grpSp>
        <p:grpSp>
          <p:nvGrpSpPr>
            <p:cNvPr id="12" name="Group 24"/>
            <p:cNvGrpSpPr/>
            <p:nvPr/>
          </p:nvGrpSpPr>
          <p:grpSpPr>
            <a:xfrm>
              <a:off x="5724140" y="3717035"/>
              <a:ext cx="1790875" cy="365384"/>
              <a:chOff x="1806864" y="2968144"/>
              <a:chExt cx="1790875" cy="365384"/>
            </a:xfrm>
          </p:grpSpPr>
          <p:cxnSp>
            <p:nvCxnSpPr>
              <p:cNvPr id="19" name="Straight Arrow Connector 18"/>
              <p:cNvCxnSpPr/>
              <p:nvPr/>
            </p:nvCxnSpPr>
            <p:spPr bwMode="auto">
              <a:xfrm>
                <a:off x="2152506" y="2968144"/>
                <a:ext cx="1382568" cy="0"/>
              </a:xfrm>
              <a:prstGeom prst="straightConnector1">
                <a:avLst/>
              </a:prstGeom>
              <a:solidFill>
                <a:srgbClr val="3374D4"/>
              </a:solidFill>
              <a:ln w="50800" cap="flat" cmpd="sng" algn="ctr">
                <a:solidFill>
                  <a:schemeClr val="accent1"/>
                </a:solidFill>
                <a:prstDash val="solid"/>
                <a:round/>
                <a:headEnd type="none" w="med" len="med"/>
                <a:tailEnd type="triangle"/>
              </a:ln>
              <a:effectLst/>
            </p:spPr>
          </p:cxnSp>
          <p:sp>
            <p:nvSpPr>
              <p:cNvPr id="20" name="TextBox 19"/>
              <p:cNvSpPr txBox="1"/>
              <p:nvPr/>
            </p:nvSpPr>
            <p:spPr>
              <a:xfrm>
                <a:off x="1806864" y="3025751"/>
                <a:ext cx="1790875" cy="307777"/>
              </a:xfrm>
              <a:prstGeom prst="rect">
                <a:avLst/>
              </a:prstGeom>
              <a:noFill/>
            </p:spPr>
            <p:txBody>
              <a:bodyPr wrap="none" rtlCol="0">
                <a:spAutoFit/>
              </a:bodyPr>
              <a:lstStyle/>
              <a:p>
                <a:r>
                  <a:rPr lang="en-US" sz="1400" dirty="0" smtClean="0"/>
                  <a:t>Mobile phase flow</a:t>
                </a:r>
                <a:endParaRPr lang="en-US" sz="1400" dirty="0"/>
              </a:p>
            </p:txBody>
          </p:sp>
        </p:grpSp>
        <p:sp>
          <p:nvSpPr>
            <p:cNvPr id="13" name="Text Box 27"/>
            <p:cNvSpPr txBox="1">
              <a:spLocks noChangeArrowheads="1"/>
            </p:cNvSpPr>
            <p:nvPr/>
          </p:nvSpPr>
          <p:spPr bwMode="auto">
            <a:xfrm>
              <a:off x="5551319" y="1931218"/>
              <a:ext cx="2131459" cy="338554"/>
            </a:xfrm>
            <a:prstGeom prst="rect">
              <a:avLst/>
            </a:prstGeom>
            <a:noFill/>
            <a:ln w="12700">
              <a:noFill/>
              <a:miter lim="800000"/>
              <a:headEnd/>
              <a:tailEnd/>
            </a:ln>
          </p:spPr>
          <p:txBody>
            <a:bodyPr wrap="square">
              <a:spAutoFit/>
            </a:bodyPr>
            <a:lstStyle/>
            <a:p>
              <a:r>
                <a:rPr lang="en-US" dirty="0" smtClean="0">
                  <a:solidFill>
                    <a:srgbClr val="0000FF"/>
                  </a:solidFill>
                </a:rPr>
                <a:t>Separate analytes</a:t>
              </a:r>
              <a:endParaRPr lang="en-US" dirty="0">
                <a:solidFill>
                  <a:srgbClr val="0000FF"/>
                </a:solidFill>
              </a:endParaRPr>
            </a:p>
          </p:txBody>
        </p:sp>
        <p:cxnSp>
          <p:nvCxnSpPr>
            <p:cNvPr id="14" name="Straight Arrow Connector 13"/>
            <p:cNvCxnSpPr>
              <a:stCxn id="10" idx="2"/>
            </p:cNvCxnSpPr>
            <p:nvPr/>
          </p:nvCxnSpPr>
          <p:spPr bwMode="auto">
            <a:xfrm flipH="1">
              <a:off x="1346009" y="1694079"/>
              <a:ext cx="380940" cy="237139"/>
            </a:xfrm>
            <a:prstGeom prst="straightConnector1">
              <a:avLst/>
            </a:prstGeom>
            <a:solidFill>
              <a:srgbClr val="3374D4"/>
            </a:solidFill>
            <a:ln w="28575" cap="flat" cmpd="sng" algn="ctr">
              <a:solidFill>
                <a:srgbClr val="FF0000"/>
              </a:solidFill>
              <a:prstDash val="solid"/>
              <a:round/>
              <a:headEnd type="none" w="med" len="med"/>
              <a:tailEnd type="arrow"/>
            </a:ln>
            <a:effectLst/>
          </p:spPr>
        </p:cxnSp>
        <p:cxnSp>
          <p:nvCxnSpPr>
            <p:cNvPr id="15" name="Straight Arrow Connector 14"/>
            <p:cNvCxnSpPr/>
            <p:nvPr/>
          </p:nvCxnSpPr>
          <p:spPr bwMode="auto">
            <a:xfrm flipH="1">
              <a:off x="5781747" y="2276860"/>
              <a:ext cx="380940" cy="237139"/>
            </a:xfrm>
            <a:prstGeom prst="straightConnector1">
              <a:avLst/>
            </a:prstGeom>
            <a:solidFill>
              <a:srgbClr val="3374D4"/>
            </a:solidFill>
            <a:ln w="28575" cap="flat" cmpd="sng" algn="ctr">
              <a:solidFill>
                <a:srgbClr val="FF0000"/>
              </a:solidFill>
              <a:prstDash val="solid"/>
              <a:round/>
              <a:headEnd type="none" w="med" len="med"/>
              <a:tailEnd type="arrow"/>
            </a:ln>
            <a:effectLst/>
          </p:spPr>
        </p:cxnSp>
        <p:cxnSp>
          <p:nvCxnSpPr>
            <p:cNvPr id="16" name="Straight Arrow Connector 15"/>
            <p:cNvCxnSpPr/>
            <p:nvPr/>
          </p:nvCxnSpPr>
          <p:spPr bwMode="auto">
            <a:xfrm>
              <a:off x="6588245" y="2276860"/>
              <a:ext cx="0" cy="237139"/>
            </a:xfrm>
            <a:prstGeom prst="straightConnector1">
              <a:avLst/>
            </a:prstGeom>
            <a:solidFill>
              <a:srgbClr val="3374D4"/>
            </a:solidFill>
            <a:ln w="28575" cap="flat" cmpd="sng" algn="ctr">
              <a:solidFill>
                <a:srgbClr val="FF0000"/>
              </a:solidFill>
              <a:prstDash val="solid"/>
              <a:round/>
              <a:headEnd type="none" w="med" len="med"/>
              <a:tailEnd type="arrow"/>
            </a:ln>
            <a:effectLst/>
          </p:spPr>
        </p:cxnSp>
        <p:cxnSp>
          <p:nvCxnSpPr>
            <p:cNvPr id="17" name="Straight Arrow Connector 16"/>
            <p:cNvCxnSpPr/>
            <p:nvPr/>
          </p:nvCxnSpPr>
          <p:spPr bwMode="auto">
            <a:xfrm>
              <a:off x="7221922" y="2334467"/>
              <a:ext cx="345642" cy="179532"/>
            </a:xfrm>
            <a:prstGeom prst="straightConnector1">
              <a:avLst/>
            </a:prstGeom>
            <a:solidFill>
              <a:srgbClr val="3374D4"/>
            </a:solidFill>
            <a:ln w="28575" cap="flat" cmpd="sng" algn="ctr">
              <a:solidFill>
                <a:srgbClr val="FF0000"/>
              </a:solidFill>
              <a:prstDash val="solid"/>
              <a:round/>
              <a:headEnd type="none" w="med" len="med"/>
              <a:tailEnd type="arrow"/>
            </a:ln>
            <a:effectLst/>
          </p:spPr>
        </p:cxnSp>
        <p:sp>
          <p:nvSpPr>
            <p:cNvPr id="18" name="Rectangle 17"/>
            <p:cNvSpPr/>
            <p:nvPr/>
          </p:nvSpPr>
          <p:spPr bwMode="auto">
            <a:xfrm>
              <a:off x="6473031" y="3140965"/>
              <a:ext cx="288035" cy="230428"/>
            </a:xfrm>
            <a:prstGeom prst="rect">
              <a:avLst/>
            </a:prstGeom>
            <a:solidFill>
              <a:srgbClr val="FF0000"/>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US" sz="1600" b="0" i="0" u="none" strike="noStrike" cap="none" normalizeH="0" baseline="0" smtClean="0">
                <a:ln>
                  <a:noFill/>
                </a:ln>
                <a:solidFill>
                  <a:schemeClr val="tx1"/>
                </a:solidFill>
                <a:effectLst/>
                <a:latin typeface="Verdana" pitchFamily="34" charset="0"/>
              </a:endParaRPr>
            </a:p>
          </p:txBody>
        </p:sp>
      </p:grpSp>
    </p:spTree>
  </p:cSld>
  <p:clrMapOvr>
    <a:masterClrMapping/>
  </p:clrMapOvr>
  <p:transition/>
  <p:timing>
    <p:tnLst>
      <p:par>
        <p:cTn id="1" dur="indefinite" restart="never" nodeType="tmRoot"/>
      </p:par>
    </p:tn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HPLC Chromatographic Separation</a:t>
            </a:r>
            <a:endParaRPr lang="en-US" dirty="0"/>
          </a:p>
        </p:txBody>
      </p:sp>
      <p:sp>
        <p:nvSpPr>
          <p:cNvPr id="3" name="Content Placeholder 2"/>
          <p:cNvSpPr>
            <a:spLocks noGrp="1"/>
          </p:cNvSpPr>
          <p:nvPr>
            <p:ph idx="1"/>
          </p:nvPr>
        </p:nvSpPr>
        <p:spPr/>
        <p:txBody>
          <a:bodyPr/>
          <a:lstStyle/>
          <a:p>
            <a:r>
              <a:rPr lang="en-US" dirty="0" smtClean="0"/>
              <a:t>Essential components</a:t>
            </a:r>
          </a:p>
          <a:p>
            <a:pPr lvl="1"/>
            <a:r>
              <a:rPr lang="en-US" dirty="0" smtClean="0"/>
              <a:t>Sample</a:t>
            </a:r>
          </a:p>
          <a:p>
            <a:pPr lvl="1"/>
            <a:r>
              <a:rPr lang="en-US" dirty="0" smtClean="0"/>
              <a:t>Mobile phase</a:t>
            </a:r>
          </a:p>
          <a:p>
            <a:pPr lvl="1"/>
            <a:r>
              <a:rPr lang="en-US" dirty="0" smtClean="0"/>
              <a:t>Column – stationary phase</a:t>
            </a:r>
          </a:p>
          <a:p>
            <a:r>
              <a:rPr lang="en-US" dirty="0" smtClean="0"/>
              <a:t>Hardware to aid in the separation</a:t>
            </a:r>
          </a:p>
          <a:p>
            <a:pPr lvl="1"/>
            <a:r>
              <a:rPr lang="en-US" dirty="0" smtClean="0"/>
              <a:t>Solvent delivery system for mobile phase</a:t>
            </a:r>
          </a:p>
          <a:p>
            <a:pPr lvl="1"/>
            <a:r>
              <a:rPr lang="en-US" dirty="0" smtClean="0"/>
              <a:t>Detector for “seeing” the peaks</a:t>
            </a:r>
          </a:p>
          <a:p>
            <a:pPr lvl="1"/>
            <a:r>
              <a:rPr lang="en-US" dirty="0" smtClean="0"/>
              <a:t>Computer for collecting data and processing it</a:t>
            </a:r>
          </a:p>
          <a:p>
            <a:r>
              <a:rPr lang="en-US" dirty="0" smtClean="0"/>
              <a:t>The most important part is the column</a:t>
            </a:r>
            <a:endParaRPr lang="en-US" dirty="0"/>
          </a:p>
        </p:txBody>
      </p:sp>
      <p:pic>
        <p:nvPicPr>
          <p:cNvPr id="17409" name="Picture 1"/>
          <p:cNvPicPr>
            <a:picLocks noChangeAspect="1" noChangeArrowheads="1"/>
          </p:cNvPicPr>
          <p:nvPr/>
        </p:nvPicPr>
        <p:blipFill>
          <a:blip r:embed="rId3" cstate="print"/>
          <a:srcRect/>
          <a:stretch>
            <a:fillRect/>
          </a:stretch>
        </p:blipFill>
        <p:spPr bwMode="auto">
          <a:xfrm>
            <a:off x="2325327" y="4408319"/>
            <a:ext cx="4666167" cy="2177174"/>
          </a:xfrm>
          <a:prstGeom prst="rect">
            <a:avLst/>
          </a:prstGeom>
          <a:noFill/>
          <a:ln w="9525">
            <a:noFill/>
            <a:miter lim="800000"/>
            <a:headEnd/>
            <a:tailEnd/>
          </a:ln>
        </p:spPr>
      </p:pic>
    </p:spTree>
  </p:cSld>
  <p:clrMapOvr>
    <a:masterClrMapping/>
  </p:clrMapOvr>
  <p:transition/>
  <p:timing>
    <p:tnLst>
      <p:par>
        <p:cTn id="1" dur="indefinite" restart="never" nodeType="tmRoot"/>
      </p:par>
    </p:tn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
            </a:r>
            <a:br>
              <a:rPr lang="en-US" dirty="0" smtClean="0"/>
            </a:br>
            <a:r>
              <a:rPr lang="en-US" dirty="0" smtClean="0"/>
              <a:t/>
            </a:r>
            <a:br>
              <a:rPr lang="en-US" dirty="0" smtClean="0"/>
            </a:br>
            <a:r>
              <a:rPr lang="en-US" dirty="0" smtClean="0"/>
              <a:t/>
            </a:r>
            <a:br>
              <a:rPr lang="en-US" dirty="0" smtClean="0"/>
            </a:br>
            <a:r>
              <a:rPr lang="en-US" dirty="0" smtClean="0"/>
              <a:t>What makes a good column?</a:t>
            </a:r>
            <a:endParaRPr lang="en-US" dirty="0"/>
          </a:p>
        </p:txBody>
      </p:sp>
      <p:sp>
        <p:nvSpPr>
          <p:cNvPr id="3" name="Content Placeholder 2"/>
          <p:cNvSpPr>
            <a:spLocks noGrp="1"/>
          </p:cNvSpPr>
          <p:nvPr>
            <p:ph idx="1"/>
          </p:nvPr>
        </p:nvSpPr>
        <p:spPr/>
        <p:txBody>
          <a:bodyPr/>
          <a:lstStyle/>
          <a:p>
            <a:r>
              <a:rPr lang="en-US" dirty="0" smtClean="0"/>
              <a:t>The most efficient columns produce the sharpest peaks, which gives better separation by minimizing bandspreading.</a:t>
            </a:r>
          </a:p>
          <a:p>
            <a:pPr lvl="1"/>
            <a:r>
              <a:rPr lang="en-US" dirty="0" smtClean="0"/>
              <a:t>A tight narrow sample “band” is produced when a columns’ stationary phase is uniformly packed.</a:t>
            </a:r>
          </a:p>
          <a:p>
            <a:pPr lvl="1"/>
            <a:r>
              <a:rPr lang="en-US" dirty="0" smtClean="0"/>
              <a:t>The packing material may cause “chemical” bandspreading (tailing, pore depth etc.) which broadens the sample band.</a:t>
            </a:r>
          </a:p>
          <a:p>
            <a:pPr lvl="1"/>
            <a:endParaRPr lang="en-US" dirty="0" smtClean="0"/>
          </a:p>
          <a:p>
            <a:r>
              <a:rPr lang="en-US" b="1" dirty="0" smtClean="0">
                <a:solidFill>
                  <a:srgbClr val="0033CC"/>
                </a:solidFill>
              </a:rPr>
              <a:t>BENEFITS</a:t>
            </a:r>
            <a:r>
              <a:rPr lang="en-US" dirty="0" smtClean="0"/>
              <a:t>:  A narrow band of sample produces narrow peaks to give:</a:t>
            </a:r>
          </a:p>
          <a:p>
            <a:pPr lvl="1"/>
            <a:r>
              <a:rPr lang="en-US" dirty="0" smtClean="0"/>
              <a:t>Better separation, more peak resolution</a:t>
            </a:r>
          </a:p>
          <a:p>
            <a:pPr lvl="1"/>
            <a:r>
              <a:rPr lang="en-US" dirty="0" smtClean="0"/>
              <a:t>Better resolution leads to better quantitation</a:t>
            </a:r>
          </a:p>
          <a:p>
            <a:pPr lvl="1"/>
            <a:r>
              <a:rPr lang="en-US" dirty="0" smtClean="0"/>
              <a:t>Better sensitivity for lower levels of detection</a:t>
            </a:r>
          </a:p>
        </p:txBody>
      </p:sp>
    </p:spTree>
  </p:cSld>
  <p:clrMapOvr>
    <a:masterClrMapping/>
  </p:clrMapOvr>
  <p:transition/>
  <p:timing>
    <p:tnLst>
      <p:par>
        <p:cTn id="1" dur="indefinite" restart="never" nodeType="tmRoot"/>
      </p:par>
    </p:tn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Column Efficiency – Plate Count</a:t>
            </a:r>
            <a:endParaRPr lang="en-US" dirty="0"/>
          </a:p>
        </p:txBody>
      </p:sp>
      <p:sp>
        <p:nvSpPr>
          <p:cNvPr id="3" name="Content Placeholder 2"/>
          <p:cNvSpPr>
            <a:spLocks noGrp="1"/>
          </p:cNvSpPr>
          <p:nvPr>
            <p:ph idx="1"/>
          </p:nvPr>
        </p:nvSpPr>
        <p:spPr>
          <a:xfrm>
            <a:off x="130628" y="1009506"/>
            <a:ext cx="8819504" cy="5645486"/>
          </a:xfrm>
        </p:spPr>
        <p:txBody>
          <a:bodyPr/>
          <a:lstStyle/>
          <a:p>
            <a:r>
              <a:rPr lang="en-US" dirty="0" smtClean="0"/>
              <a:t>Column efficiency is measured as plate count (N)  </a:t>
            </a:r>
          </a:p>
          <a:p>
            <a:r>
              <a:rPr lang="en-US" dirty="0" smtClean="0"/>
              <a:t>The higher the number of plates, the more efficient the column.</a:t>
            </a:r>
          </a:p>
          <a:p>
            <a:pPr lvl="1"/>
            <a:r>
              <a:rPr lang="en-US" dirty="0" smtClean="0"/>
              <a:t>Narrower the peak  </a:t>
            </a:r>
            <a:r>
              <a:rPr lang="en-US" b="1" dirty="0" smtClean="0">
                <a:latin typeface="Symbol" pitchFamily="18" charset="2"/>
              </a:rPr>
              <a:t>®</a:t>
            </a:r>
            <a:r>
              <a:rPr lang="en-US" dirty="0" smtClean="0">
                <a:latin typeface="Symbol" pitchFamily="18" charset="2"/>
              </a:rPr>
              <a:t>  </a:t>
            </a:r>
            <a:r>
              <a:rPr lang="en-US" dirty="0" smtClean="0"/>
              <a:t>more plates</a:t>
            </a:r>
          </a:p>
          <a:p>
            <a:pPr lvl="1"/>
            <a:r>
              <a:rPr lang="en-US" dirty="0" smtClean="0"/>
              <a:t>More symmetrical the peak </a:t>
            </a:r>
            <a:r>
              <a:rPr lang="en-US" b="1" dirty="0" smtClean="0">
                <a:latin typeface="Symbol" pitchFamily="18" charset="2"/>
              </a:rPr>
              <a:t>®</a:t>
            </a:r>
            <a:r>
              <a:rPr lang="en-US" dirty="0" smtClean="0"/>
              <a:t>  more plates</a:t>
            </a:r>
          </a:p>
          <a:p>
            <a:r>
              <a:rPr lang="en-US" dirty="0" smtClean="0"/>
              <a:t>Typical Plate Count Values</a:t>
            </a:r>
          </a:p>
          <a:p>
            <a:pPr lvl="1"/>
            <a:r>
              <a:rPr lang="en-US" dirty="0" smtClean="0"/>
              <a:t>12,000 – 15,000 plates for HPLC columns</a:t>
            </a:r>
          </a:p>
          <a:p>
            <a:pPr lvl="1"/>
            <a:r>
              <a:rPr lang="en-US" dirty="0" smtClean="0"/>
              <a:t>&gt;35,000 for UPLC columns</a:t>
            </a:r>
            <a:endParaRPr lang="en-US" sz="1600" dirty="0" smtClean="0"/>
          </a:p>
          <a:p>
            <a:r>
              <a:rPr lang="en-US" sz="1800" dirty="0" smtClean="0"/>
              <a:t>The number of plates are measured under specific conditions.</a:t>
            </a:r>
          </a:p>
          <a:p>
            <a:pPr lvl="1"/>
            <a:r>
              <a:rPr lang="en-US" sz="1600" dirty="0" smtClean="0"/>
              <a:t>A sample is injected on to a column and the retention time and peak shape are measured.</a:t>
            </a:r>
          </a:p>
          <a:p>
            <a:pPr lvl="1"/>
            <a:r>
              <a:rPr lang="en-US" sz="1600" dirty="0" smtClean="0"/>
              <a:t>Factors like flow rate of the mobile </a:t>
            </a:r>
          </a:p>
          <a:p>
            <a:pPr lvl="1">
              <a:buNone/>
            </a:pPr>
            <a:r>
              <a:rPr lang="en-US" sz="1600" dirty="0" smtClean="0"/>
              <a:t>	phase effects the plate count value.</a:t>
            </a:r>
          </a:p>
          <a:p>
            <a:pPr lvl="1"/>
            <a:endParaRPr lang="en-US" dirty="0"/>
          </a:p>
        </p:txBody>
      </p:sp>
      <p:pic>
        <p:nvPicPr>
          <p:cNvPr id="4" name="Picture 6" descr="plate count calculation"/>
          <p:cNvPicPr>
            <a:picLocks noChangeAspect="1" noChangeArrowheads="1"/>
          </p:cNvPicPr>
          <p:nvPr/>
        </p:nvPicPr>
        <p:blipFill>
          <a:blip r:embed="rId3" cstate="print"/>
          <a:srcRect/>
          <a:stretch>
            <a:fillRect/>
          </a:stretch>
        </p:blipFill>
        <p:spPr bwMode="gray">
          <a:xfrm>
            <a:off x="4860035" y="4408319"/>
            <a:ext cx="3658697" cy="2199987"/>
          </a:xfrm>
          <a:prstGeom prst="rect">
            <a:avLst/>
          </a:prstGeom>
          <a:noFill/>
          <a:ln w="25400">
            <a:solidFill>
              <a:srgbClr val="0000FF"/>
            </a:solidFill>
            <a:miter lim="800000"/>
            <a:headEnd/>
            <a:tailEnd/>
          </a:ln>
        </p:spPr>
      </p:pic>
    </p:spTree>
  </p:cSld>
  <p:clrMapOvr>
    <a:masterClrMapping/>
  </p:clrMapOvr>
  <p:transition/>
  <p:timing>
    <p:tnLst>
      <p:par>
        <p:cTn id="1" dur="indefinite" restart="never" nodeType="tmRoot"/>
      </p:par>
    </p:tn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 name="Group 6"/>
          <p:cNvGrpSpPr/>
          <p:nvPr/>
        </p:nvGrpSpPr>
        <p:grpSpPr>
          <a:xfrm>
            <a:off x="597117" y="836685"/>
            <a:ext cx="7775575" cy="5126038"/>
            <a:chOff x="597117" y="836685"/>
            <a:chExt cx="7775575" cy="5126038"/>
          </a:xfrm>
        </p:grpSpPr>
        <p:pic>
          <p:nvPicPr>
            <p:cNvPr id="4" name="Picture 3"/>
            <p:cNvPicPr>
              <a:picLocks noChangeAspect="1" noChangeArrowheads="1"/>
            </p:cNvPicPr>
            <p:nvPr/>
          </p:nvPicPr>
          <p:blipFill>
            <a:blip r:embed="rId3" cstate="print"/>
            <a:srcRect/>
            <a:stretch>
              <a:fillRect/>
            </a:stretch>
          </p:blipFill>
          <p:spPr bwMode="auto">
            <a:xfrm>
              <a:off x="597117" y="836685"/>
              <a:ext cx="7775575" cy="5126038"/>
            </a:xfrm>
            <a:prstGeom prst="rect">
              <a:avLst/>
            </a:prstGeom>
            <a:noFill/>
            <a:ln w="38100">
              <a:noFill/>
              <a:miter lim="800000"/>
              <a:headEnd/>
              <a:tailEnd/>
            </a:ln>
          </p:spPr>
        </p:pic>
        <p:sp>
          <p:nvSpPr>
            <p:cNvPr id="6" name="Rectangle 5"/>
            <p:cNvSpPr/>
            <p:nvPr/>
          </p:nvSpPr>
          <p:spPr bwMode="auto">
            <a:xfrm>
              <a:off x="4802428" y="836686"/>
              <a:ext cx="1670603" cy="921712"/>
            </a:xfrm>
            <a:prstGeom prst="rect">
              <a:avLst/>
            </a:prstGeom>
            <a:noFill/>
            <a:ln w="25400" cap="flat" cmpd="sng" algn="ctr">
              <a:solidFill>
                <a:srgbClr val="0000FF"/>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US" sz="1600" b="0" i="0" u="none" strike="noStrike" cap="none" normalizeH="0" baseline="0" smtClean="0">
                <a:ln>
                  <a:noFill/>
                </a:ln>
                <a:solidFill>
                  <a:schemeClr val="tx1"/>
                </a:solidFill>
                <a:effectLst/>
                <a:latin typeface="Verdana" pitchFamily="34" charset="0"/>
              </a:endParaRPr>
            </a:p>
          </p:txBody>
        </p:sp>
      </p:grpSp>
      <p:sp>
        <p:nvSpPr>
          <p:cNvPr id="2" name="Title 1"/>
          <p:cNvSpPr>
            <a:spLocks noGrp="1"/>
          </p:cNvSpPr>
          <p:nvPr>
            <p:ph type="title"/>
          </p:nvPr>
        </p:nvSpPr>
        <p:spPr>
          <a:xfrm>
            <a:off x="141767" y="-27857"/>
            <a:ext cx="8865972" cy="749327"/>
          </a:xfrm>
        </p:spPr>
        <p:txBody>
          <a:bodyPr/>
          <a:lstStyle/>
          <a:p>
            <a:r>
              <a:rPr lang="en-US" dirty="0" smtClean="0"/>
              <a:t>Theoretical Plates (N)</a:t>
            </a:r>
            <a:endParaRPr lang="en-US" dirty="0"/>
          </a:p>
        </p:txBody>
      </p:sp>
      <p:sp>
        <p:nvSpPr>
          <p:cNvPr id="5" name="TextBox 4"/>
          <p:cNvSpPr txBox="1"/>
          <p:nvPr/>
        </p:nvSpPr>
        <p:spPr>
          <a:xfrm>
            <a:off x="366689" y="6309350"/>
            <a:ext cx="6458628" cy="307777"/>
          </a:xfrm>
          <a:prstGeom prst="rect">
            <a:avLst/>
          </a:prstGeom>
          <a:noFill/>
        </p:spPr>
        <p:txBody>
          <a:bodyPr wrap="none" rtlCol="0">
            <a:spAutoFit/>
          </a:bodyPr>
          <a:lstStyle/>
          <a:p>
            <a:r>
              <a:rPr lang="en-US" sz="1400" dirty="0" smtClean="0"/>
              <a:t>For more information:  </a:t>
            </a:r>
            <a:r>
              <a:rPr lang="en-US" sz="1400" dirty="0" err="1" smtClean="0"/>
              <a:t>Neue</a:t>
            </a:r>
            <a:r>
              <a:rPr lang="en-US" sz="1400" dirty="0" smtClean="0"/>
              <a:t>, U.D., “HPLC Columns”, Wiley-VCH, 1997</a:t>
            </a:r>
            <a:endParaRPr lang="en-US" sz="1400" dirty="0"/>
          </a:p>
        </p:txBody>
      </p:sp>
    </p:spTree>
  </p:cSld>
  <p:clrMapOvr>
    <a:masterClrMapping/>
  </p:clrMapOvr>
  <p:transition/>
  <p:timing>
    <p:tnLst>
      <p:par>
        <p:cTn id="1" dur="indefinite" restart="never" nodeType="tmRoot"/>
      </p:par>
    </p:tn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07235" name="Picture 3" descr="R"/>
          <p:cNvPicPr>
            <a:picLocks noGrp="1" noChangeAspect="1" noChangeArrowheads="1"/>
          </p:cNvPicPr>
          <p:nvPr>
            <p:ph sz="half" idx="12"/>
          </p:nvPr>
        </p:nvPicPr>
        <p:blipFill>
          <a:blip r:embed="rId3" cstate="print"/>
          <a:stretch>
            <a:fillRect/>
          </a:stretch>
        </p:blipFill>
        <p:spPr>
          <a:xfrm>
            <a:off x="1230794" y="721471"/>
            <a:ext cx="7028054" cy="4712524"/>
          </a:xfrm>
          <a:noFill/>
          <a:ln>
            <a:noFill/>
          </a:ln>
        </p:spPr>
      </p:pic>
      <p:sp>
        <p:nvSpPr>
          <p:cNvPr id="11" name="Content Placeholder 10"/>
          <p:cNvSpPr>
            <a:spLocks noGrp="1"/>
          </p:cNvSpPr>
          <p:nvPr>
            <p:ph sz="half" idx="13"/>
          </p:nvPr>
        </p:nvSpPr>
        <p:spPr>
          <a:xfrm>
            <a:off x="193868" y="5445245"/>
            <a:ext cx="8686800" cy="1267354"/>
          </a:xfrm>
          <a:solidFill>
            <a:srgbClr val="FFFFCC"/>
          </a:solidFill>
          <a:ln>
            <a:solidFill>
              <a:schemeClr val="tx1"/>
            </a:solidFill>
          </a:ln>
        </p:spPr>
        <p:txBody>
          <a:bodyPr/>
          <a:lstStyle/>
          <a:p>
            <a:r>
              <a:rPr lang="en-US" sz="1600" dirty="0" smtClean="0"/>
              <a:t>Particle size decreased over the years from 10 µm  to 1.7 µm, increasing plate count.</a:t>
            </a:r>
          </a:p>
          <a:p>
            <a:r>
              <a:rPr lang="en-US" sz="1600" dirty="0" smtClean="0"/>
              <a:t>The best columns have low HETP and high plate count.</a:t>
            </a:r>
          </a:p>
          <a:p>
            <a:r>
              <a:rPr lang="en-US" sz="1600" dirty="0" smtClean="0"/>
              <a:t>The column efficiency has improved over the years.</a:t>
            </a:r>
          </a:p>
        </p:txBody>
      </p:sp>
      <p:sp>
        <p:nvSpPr>
          <p:cNvPr id="607234" name="Rectangle 2"/>
          <p:cNvSpPr>
            <a:spLocks noGrp="1" noChangeArrowheads="1"/>
          </p:cNvSpPr>
          <p:nvPr>
            <p:ph type="title"/>
          </p:nvPr>
        </p:nvSpPr>
        <p:spPr>
          <a:xfrm>
            <a:off x="141766" y="-27857"/>
            <a:ext cx="8693151" cy="749328"/>
          </a:xfrm>
        </p:spPr>
        <p:txBody>
          <a:bodyPr/>
          <a:lstStyle/>
          <a:p>
            <a:r>
              <a:rPr lang="en-US" sz="2400" dirty="0" smtClean="0">
                <a:latin typeface="Futura Book" pitchFamily="34" charset="0"/>
              </a:rPr>
              <a:t>Plate Count – Effect of Particle Size and Flow Rate</a:t>
            </a:r>
            <a:endParaRPr lang="en-US" sz="2400" dirty="0">
              <a:latin typeface="Futura Book" pitchFamily="34" charset="0"/>
              <a:cs typeface="Arial" charset="0"/>
            </a:endParaRPr>
          </a:p>
        </p:txBody>
      </p:sp>
      <p:grpSp>
        <p:nvGrpSpPr>
          <p:cNvPr id="2" name="Group 16"/>
          <p:cNvGrpSpPr/>
          <p:nvPr/>
        </p:nvGrpSpPr>
        <p:grpSpPr>
          <a:xfrm>
            <a:off x="597118" y="836685"/>
            <a:ext cx="511374" cy="3168385"/>
            <a:chOff x="597118" y="836685"/>
            <a:chExt cx="511374" cy="3168385"/>
          </a:xfrm>
        </p:grpSpPr>
        <p:sp>
          <p:nvSpPr>
            <p:cNvPr id="12" name="TextBox 11"/>
            <p:cNvSpPr txBox="1"/>
            <p:nvPr/>
          </p:nvSpPr>
          <p:spPr>
            <a:xfrm rot="16200000">
              <a:off x="180033" y="1426590"/>
              <a:ext cx="1518364" cy="338554"/>
            </a:xfrm>
            <a:prstGeom prst="rect">
              <a:avLst/>
            </a:prstGeom>
            <a:noFill/>
          </p:spPr>
          <p:txBody>
            <a:bodyPr wrap="none" rtlCol="0">
              <a:spAutoFit/>
            </a:bodyPr>
            <a:lstStyle/>
            <a:p>
              <a:r>
                <a:rPr lang="en-US" b="1" dirty="0" smtClean="0">
                  <a:solidFill>
                    <a:srgbClr val="0033CC"/>
                  </a:solidFill>
                </a:rPr>
                <a:t>Plate Count</a:t>
              </a:r>
              <a:endParaRPr lang="en-US" b="1" dirty="0">
                <a:solidFill>
                  <a:srgbClr val="0033CC"/>
                </a:solidFill>
              </a:endParaRPr>
            </a:p>
          </p:txBody>
        </p:sp>
        <p:cxnSp>
          <p:nvCxnSpPr>
            <p:cNvPr id="14" name="Straight Arrow Connector 13"/>
            <p:cNvCxnSpPr/>
            <p:nvPr/>
          </p:nvCxnSpPr>
          <p:spPr bwMode="auto">
            <a:xfrm flipV="1">
              <a:off x="942759" y="2392074"/>
              <a:ext cx="0" cy="1612996"/>
            </a:xfrm>
            <a:prstGeom prst="straightConnector1">
              <a:avLst/>
            </a:prstGeom>
            <a:solidFill>
              <a:srgbClr val="3374D4"/>
            </a:solidFill>
            <a:ln w="25400" cap="flat" cmpd="sng" algn="ctr">
              <a:solidFill>
                <a:srgbClr val="0033CC"/>
              </a:solidFill>
              <a:prstDash val="solid"/>
              <a:round/>
              <a:headEnd type="triangle" w="med" len="sm"/>
              <a:tailEnd type="none"/>
            </a:ln>
            <a:effectLst/>
          </p:spPr>
        </p:cxnSp>
        <p:sp>
          <p:nvSpPr>
            <p:cNvPr id="13" name="TextBox 12"/>
            <p:cNvSpPr txBox="1"/>
            <p:nvPr/>
          </p:nvSpPr>
          <p:spPr>
            <a:xfrm rot="16200000">
              <a:off x="187391" y="3089836"/>
              <a:ext cx="1127232" cy="307777"/>
            </a:xfrm>
            <a:prstGeom prst="rect">
              <a:avLst/>
            </a:prstGeom>
            <a:noFill/>
          </p:spPr>
          <p:txBody>
            <a:bodyPr wrap="none" rtlCol="0">
              <a:spAutoFit/>
            </a:bodyPr>
            <a:lstStyle/>
            <a:p>
              <a:r>
                <a:rPr lang="en-US" sz="1400" dirty="0" smtClean="0">
                  <a:solidFill>
                    <a:srgbClr val="0033CC"/>
                  </a:solidFill>
                </a:rPr>
                <a:t>Increasing</a:t>
              </a:r>
              <a:endParaRPr lang="en-US" sz="1400" dirty="0">
                <a:solidFill>
                  <a:srgbClr val="0033CC"/>
                </a:solidFill>
              </a:endParaRPr>
            </a:p>
          </p:txBody>
        </p:sp>
      </p:grpSp>
    </p:spTree>
  </p:cSld>
  <p:clrMapOvr>
    <a:masterClrMapping/>
  </p:clrMapOvr>
  <p:timing>
    <p:tnLst>
      <p:par>
        <p:cTn id="1" dur="indefinite" restart="never" nodeType="tmRoot"/>
      </p:par>
    </p:tn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07235" name="Picture 3" descr="R"/>
          <p:cNvPicPr>
            <a:picLocks noGrp="1" noChangeAspect="1" noChangeArrowheads="1"/>
          </p:cNvPicPr>
          <p:nvPr>
            <p:ph sz="half" idx="12"/>
          </p:nvPr>
        </p:nvPicPr>
        <p:blipFill>
          <a:blip r:embed="rId3" cstate="print"/>
          <a:stretch>
            <a:fillRect/>
          </a:stretch>
        </p:blipFill>
        <p:spPr>
          <a:xfrm>
            <a:off x="1230794" y="721471"/>
            <a:ext cx="7028054" cy="4712524"/>
          </a:xfrm>
          <a:noFill/>
          <a:ln>
            <a:noFill/>
          </a:ln>
        </p:spPr>
      </p:pic>
      <p:sp>
        <p:nvSpPr>
          <p:cNvPr id="11" name="Content Placeholder 10"/>
          <p:cNvSpPr>
            <a:spLocks noGrp="1"/>
          </p:cNvSpPr>
          <p:nvPr>
            <p:ph sz="half" idx="13"/>
          </p:nvPr>
        </p:nvSpPr>
        <p:spPr>
          <a:xfrm>
            <a:off x="193868" y="5618066"/>
            <a:ext cx="8686800" cy="979319"/>
          </a:xfrm>
          <a:solidFill>
            <a:srgbClr val="FFFFCC"/>
          </a:solidFill>
          <a:ln>
            <a:solidFill>
              <a:schemeClr val="tx1"/>
            </a:solidFill>
          </a:ln>
        </p:spPr>
        <p:txBody>
          <a:bodyPr/>
          <a:lstStyle/>
          <a:p>
            <a:r>
              <a:rPr lang="en-US" sz="1600" dirty="0" smtClean="0"/>
              <a:t>HETP (height equivalent theoretical plates) is inversely related to plate count.</a:t>
            </a:r>
          </a:p>
          <a:p>
            <a:r>
              <a:rPr lang="en-US" sz="1600" dirty="0" smtClean="0"/>
              <a:t>The best columns have low HETP, high plate counts and work optimally over a large flow range.  </a:t>
            </a:r>
            <a:endParaRPr lang="en-US" sz="1600" dirty="0"/>
          </a:p>
        </p:txBody>
      </p:sp>
      <p:sp>
        <p:nvSpPr>
          <p:cNvPr id="607234" name="Rectangle 2"/>
          <p:cNvSpPr>
            <a:spLocks noGrp="1" noChangeArrowheads="1"/>
          </p:cNvSpPr>
          <p:nvPr>
            <p:ph type="title"/>
          </p:nvPr>
        </p:nvSpPr>
        <p:spPr>
          <a:xfrm>
            <a:off x="141766" y="-27857"/>
            <a:ext cx="8693151" cy="749328"/>
          </a:xfrm>
        </p:spPr>
        <p:txBody>
          <a:bodyPr/>
          <a:lstStyle/>
          <a:p>
            <a:r>
              <a:rPr lang="en-US" sz="2400" dirty="0" smtClean="0">
                <a:latin typeface="Futura Book" pitchFamily="34" charset="0"/>
              </a:rPr>
              <a:t>Plate Count – Effect of Particle Size and Flow Rate</a:t>
            </a:r>
            <a:endParaRPr lang="en-US" sz="2400" dirty="0">
              <a:latin typeface="Futura Book" pitchFamily="34" charset="0"/>
              <a:cs typeface="Arial" charset="0"/>
            </a:endParaRPr>
          </a:p>
        </p:txBody>
      </p:sp>
      <p:grpSp>
        <p:nvGrpSpPr>
          <p:cNvPr id="2" name="Group 33"/>
          <p:cNvGrpSpPr/>
          <p:nvPr/>
        </p:nvGrpSpPr>
        <p:grpSpPr>
          <a:xfrm>
            <a:off x="597118" y="836685"/>
            <a:ext cx="511374" cy="3168385"/>
            <a:chOff x="597118" y="836685"/>
            <a:chExt cx="511374" cy="3168385"/>
          </a:xfrm>
        </p:grpSpPr>
        <p:sp>
          <p:nvSpPr>
            <p:cNvPr id="12" name="TextBox 11"/>
            <p:cNvSpPr txBox="1"/>
            <p:nvPr/>
          </p:nvSpPr>
          <p:spPr>
            <a:xfrm rot="16200000">
              <a:off x="180033" y="1426590"/>
              <a:ext cx="1518364" cy="338554"/>
            </a:xfrm>
            <a:prstGeom prst="rect">
              <a:avLst/>
            </a:prstGeom>
            <a:noFill/>
          </p:spPr>
          <p:txBody>
            <a:bodyPr wrap="none" rtlCol="0">
              <a:spAutoFit/>
            </a:bodyPr>
            <a:lstStyle/>
            <a:p>
              <a:r>
                <a:rPr lang="en-US" b="1" dirty="0" smtClean="0">
                  <a:solidFill>
                    <a:srgbClr val="0033CC"/>
                  </a:solidFill>
                </a:rPr>
                <a:t>Plate Count</a:t>
              </a:r>
              <a:endParaRPr lang="en-US" b="1" dirty="0">
                <a:solidFill>
                  <a:srgbClr val="0033CC"/>
                </a:solidFill>
              </a:endParaRPr>
            </a:p>
          </p:txBody>
        </p:sp>
        <p:cxnSp>
          <p:nvCxnSpPr>
            <p:cNvPr id="14" name="Straight Arrow Connector 13"/>
            <p:cNvCxnSpPr/>
            <p:nvPr/>
          </p:nvCxnSpPr>
          <p:spPr bwMode="auto">
            <a:xfrm flipV="1">
              <a:off x="942759" y="2392074"/>
              <a:ext cx="0" cy="1612996"/>
            </a:xfrm>
            <a:prstGeom prst="straightConnector1">
              <a:avLst/>
            </a:prstGeom>
            <a:solidFill>
              <a:srgbClr val="3374D4"/>
            </a:solidFill>
            <a:ln w="25400" cap="flat" cmpd="sng" algn="ctr">
              <a:solidFill>
                <a:srgbClr val="0033CC"/>
              </a:solidFill>
              <a:prstDash val="solid"/>
              <a:round/>
              <a:headEnd type="triangle" w="med" len="sm"/>
              <a:tailEnd type="none"/>
            </a:ln>
            <a:effectLst/>
          </p:spPr>
        </p:cxnSp>
        <p:sp>
          <p:nvSpPr>
            <p:cNvPr id="13" name="TextBox 12"/>
            <p:cNvSpPr txBox="1"/>
            <p:nvPr/>
          </p:nvSpPr>
          <p:spPr>
            <a:xfrm rot="16200000">
              <a:off x="187391" y="3089836"/>
              <a:ext cx="1127232" cy="307777"/>
            </a:xfrm>
            <a:prstGeom prst="rect">
              <a:avLst/>
            </a:prstGeom>
            <a:noFill/>
          </p:spPr>
          <p:txBody>
            <a:bodyPr wrap="none" rtlCol="0">
              <a:spAutoFit/>
            </a:bodyPr>
            <a:lstStyle/>
            <a:p>
              <a:r>
                <a:rPr lang="en-US" sz="1400" dirty="0" smtClean="0">
                  <a:solidFill>
                    <a:srgbClr val="0033CC"/>
                  </a:solidFill>
                </a:rPr>
                <a:t>Increasing</a:t>
              </a:r>
              <a:endParaRPr lang="en-US" sz="1400" dirty="0">
                <a:solidFill>
                  <a:srgbClr val="0033CC"/>
                </a:solidFill>
              </a:endParaRPr>
            </a:p>
          </p:txBody>
        </p:sp>
      </p:grpSp>
      <p:grpSp>
        <p:nvGrpSpPr>
          <p:cNvPr id="3" name="Group 34"/>
          <p:cNvGrpSpPr/>
          <p:nvPr/>
        </p:nvGrpSpPr>
        <p:grpSpPr>
          <a:xfrm>
            <a:off x="2382934" y="1297541"/>
            <a:ext cx="6350280" cy="2131459"/>
            <a:chOff x="2382934" y="1297541"/>
            <a:chExt cx="6350280" cy="2131459"/>
          </a:xfrm>
        </p:grpSpPr>
        <p:sp>
          <p:nvSpPr>
            <p:cNvPr id="10" name="TextBox 9"/>
            <p:cNvSpPr txBox="1"/>
            <p:nvPr/>
          </p:nvSpPr>
          <p:spPr>
            <a:xfrm>
              <a:off x="7164315" y="1297541"/>
              <a:ext cx="1568899" cy="584775"/>
            </a:xfrm>
            <a:prstGeom prst="rect">
              <a:avLst/>
            </a:prstGeom>
            <a:solidFill>
              <a:schemeClr val="accent1">
                <a:lumMod val="40000"/>
                <a:lumOff val="60000"/>
              </a:schemeClr>
            </a:solidFill>
            <a:ln>
              <a:solidFill>
                <a:srgbClr val="0033CC"/>
              </a:solidFill>
            </a:ln>
          </p:spPr>
          <p:txBody>
            <a:bodyPr wrap="square" rtlCol="0">
              <a:spAutoFit/>
            </a:bodyPr>
            <a:lstStyle/>
            <a:p>
              <a:r>
                <a:rPr lang="en-US" dirty="0" smtClean="0"/>
                <a:t>Optimal flow rate range</a:t>
              </a:r>
              <a:endParaRPr lang="en-US" dirty="0"/>
            </a:p>
          </p:txBody>
        </p:sp>
        <p:cxnSp>
          <p:nvCxnSpPr>
            <p:cNvPr id="16" name="Straight Connector 15"/>
            <p:cNvCxnSpPr/>
            <p:nvPr/>
          </p:nvCxnSpPr>
          <p:spPr bwMode="auto">
            <a:xfrm>
              <a:off x="2382934" y="1585576"/>
              <a:ext cx="345642" cy="0"/>
            </a:xfrm>
            <a:prstGeom prst="line">
              <a:avLst/>
            </a:prstGeom>
            <a:solidFill>
              <a:srgbClr val="3374D4"/>
            </a:solidFill>
            <a:ln w="76200" cap="flat" cmpd="sng" algn="ctr">
              <a:solidFill>
                <a:srgbClr val="0033CC"/>
              </a:solidFill>
              <a:prstDash val="solid"/>
              <a:round/>
              <a:headEnd type="none" w="med" len="med"/>
              <a:tailEnd type="none"/>
            </a:ln>
            <a:effectLst/>
          </p:spPr>
        </p:cxnSp>
        <p:cxnSp>
          <p:nvCxnSpPr>
            <p:cNvPr id="18" name="Straight Connector 17"/>
            <p:cNvCxnSpPr/>
            <p:nvPr/>
          </p:nvCxnSpPr>
          <p:spPr bwMode="auto">
            <a:xfrm>
              <a:off x="2670969" y="2219253"/>
              <a:ext cx="403249" cy="0"/>
            </a:xfrm>
            <a:prstGeom prst="line">
              <a:avLst/>
            </a:prstGeom>
            <a:solidFill>
              <a:srgbClr val="3374D4"/>
            </a:solidFill>
            <a:ln w="76200" cap="flat" cmpd="sng" algn="ctr">
              <a:solidFill>
                <a:srgbClr val="0033CC"/>
              </a:solidFill>
              <a:prstDash val="solid"/>
              <a:round/>
              <a:headEnd type="none" w="med" len="med"/>
              <a:tailEnd type="none"/>
            </a:ln>
            <a:effectLst/>
          </p:spPr>
        </p:cxnSp>
        <p:cxnSp>
          <p:nvCxnSpPr>
            <p:cNvPr id="19" name="Straight Connector 18"/>
            <p:cNvCxnSpPr/>
            <p:nvPr/>
          </p:nvCxnSpPr>
          <p:spPr bwMode="auto">
            <a:xfrm>
              <a:off x="2959004" y="2449681"/>
              <a:ext cx="1324961" cy="0"/>
            </a:xfrm>
            <a:prstGeom prst="line">
              <a:avLst/>
            </a:prstGeom>
            <a:solidFill>
              <a:srgbClr val="3374D4"/>
            </a:solidFill>
            <a:ln w="76200" cap="flat" cmpd="sng" algn="ctr">
              <a:solidFill>
                <a:srgbClr val="0033CC"/>
              </a:solidFill>
              <a:prstDash val="solid"/>
              <a:round/>
              <a:headEnd type="none" w="med" len="med"/>
              <a:tailEnd type="none"/>
            </a:ln>
            <a:effectLst/>
          </p:spPr>
        </p:cxnSp>
        <p:cxnSp>
          <p:nvCxnSpPr>
            <p:cNvPr id="20" name="Straight Connector 19"/>
            <p:cNvCxnSpPr/>
            <p:nvPr/>
          </p:nvCxnSpPr>
          <p:spPr bwMode="auto">
            <a:xfrm>
              <a:off x="4341572" y="3429000"/>
              <a:ext cx="3514027" cy="0"/>
            </a:xfrm>
            <a:prstGeom prst="line">
              <a:avLst/>
            </a:prstGeom>
            <a:solidFill>
              <a:srgbClr val="3374D4"/>
            </a:solidFill>
            <a:ln w="76200" cap="flat" cmpd="sng" algn="ctr">
              <a:solidFill>
                <a:srgbClr val="0033CC"/>
              </a:solidFill>
              <a:prstDash val="solid"/>
              <a:round/>
              <a:headEnd type="none" w="med" len="med"/>
              <a:tailEnd type="none"/>
            </a:ln>
            <a:effectLst/>
          </p:spPr>
        </p:cxnSp>
        <p:cxnSp>
          <p:nvCxnSpPr>
            <p:cNvPr id="26" name="Straight Arrow Connector 25"/>
            <p:cNvCxnSpPr/>
            <p:nvPr/>
          </p:nvCxnSpPr>
          <p:spPr bwMode="auto">
            <a:xfrm flipH="1">
              <a:off x="2843790" y="1412755"/>
              <a:ext cx="4320525" cy="172821"/>
            </a:xfrm>
            <a:prstGeom prst="straightConnector1">
              <a:avLst/>
            </a:prstGeom>
            <a:solidFill>
              <a:srgbClr val="3374D4"/>
            </a:solidFill>
            <a:ln w="12700" cap="flat" cmpd="sng" algn="ctr">
              <a:solidFill>
                <a:srgbClr val="0033CC"/>
              </a:solidFill>
              <a:prstDash val="dash"/>
              <a:round/>
              <a:headEnd type="none" w="med" len="med"/>
              <a:tailEnd type="arrow"/>
            </a:ln>
            <a:effectLst/>
          </p:spPr>
        </p:cxnSp>
        <p:cxnSp>
          <p:nvCxnSpPr>
            <p:cNvPr id="27" name="Straight Arrow Connector 26"/>
            <p:cNvCxnSpPr/>
            <p:nvPr/>
          </p:nvCxnSpPr>
          <p:spPr bwMode="auto">
            <a:xfrm flipH="1">
              <a:off x="3074219" y="1700790"/>
              <a:ext cx="4090096" cy="460856"/>
            </a:xfrm>
            <a:prstGeom prst="straightConnector1">
              <a:avLst/>
            </a:prstGeom>
            <a:solidFill>
              <a:srgbClr val="3374D4"/>
            </a:solidFill>
            <a:ln w="12700" cap="flat" cmpd="sng" algn="ctr">
              <a:solidFill>
                <a:srgbClr val="0033CC"/>
              </a:solidFill>
              <a:prstDash val="dash"/>
              <a:round/>
              <a:headEnd type="none" w="med" len="med"/>
              <a:tailEnd type="arrow"/>
            </a:ln>
            <a:effectLst/>
          </p:spPr>
        </p:cxnSp>
        <p:cxnSp>
          <p:nvCxnSpPr>
            <p:cNvPr id="28" name="Straight Arrow Connector 27"/>
            <p:cNvCxnSpPr/>
            <p:nvPr/>
          </p:nvCxnSpPr>
          <p:spPr bwMode="auto">
            <a:xfrm flipH="1">
              <a:off x="4283966" y="1873611"/>
              <a:ext cx="2822742" cy="576070"/>
            </a:xfrm>
            <a:prstGeom prst="straightConnector1">
              <a:avLst/>
            </a:prstGeom>
            <a:solidFill>
              <a:srgbClr val="3374D4"/>
            </a:solidFill>
            <a:ln w="12700" cap="flat" cmpd="sng" algn="ctr">
              <a:solidFill>
                <a:srgbClr val="0033CC"/>
              </a:solidFill>
              <a:prstDash val="dash"/>
              <a:round/>
              <a:headEnd type="none" w="med" len="med"/>
              <a:tailEnd type="arrow"/>
            </a:ln>
            <a:effectLst/>
          </p:spPr>
        </p:cxnSp>
        <p:cxnSp>
          <p:nvCxnSpPr>
            <p:cNvPr id="29" name="Straight Arrow Connector 28"/>
            <p:cNvCxnSpPr/>
            <p:nvPr/>
          </p:nvCxnSpPr>
          <p:spPr bwMode="auto">
            <a:xfrm flipH="1">
              <a:off x="4802428" y="1931218"/>
              <a:ext cx="2534709" cy="1497782"/>
            </a:xfrm>
            <a:prstGeom prst="straightConnector1">
              <a:avLst/>
            </a:prstGeom>
            <a:solidFill>
              <a:srgbClr val="3374D4"/>
            </a:solidFill>
            <a:ln w="12700" cap="flat" cmpd="sng" algn="ctr">
              <a:solidFill>
                <a:srgbClr val="0033CC"/>
              </a:solidFill>
              <a:prstDash val="dash"/>
              <a:round/>
              <a:headEnd type="none" w="med" len="med"/>
              <a:tailEnd type="arrow"/>
            </a:ln>
            <a:effectLst/>
          </p:spPr>
        </p:cxnSp>
      </p:grpSp>
    </p:spTree>
  </p:cSld>
  <p:clrMapOvr>
    <a:masterClrMapping/>
  </p:clrMapOvr>
  <p:timing>
    <p:tnLst>
      <p:par>
        <p:cTn id="1" dur="indefinite" restart="never" nodeType="tmRoot"/>
      </p:par>
    </p:tn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p:cNvSpPr>
            <a:spLocks noGrp="1"/>
          </p:cNvSpPr>
          <p:nvPr>
            <p:ph sz="half" idx="12"/>
          </p:nvPr>
        </p:nvSpPr>
        <p:spPr>
          <a:xfrm>
            <a:off x="251475" y="4869175"/>
            <a:ext cx="8686800" cy="1716175"/>
          </a:xfrm>
          <a:solidFill>
            <a:srgbClr val="FFFFCC"/>
          </a:solidFill>
          <a:ln>
            <a:solidFill>
              <a:schemeClr val="tx1"/>
            </a:solidFill>
          </a:ln>
        </p:spPr>
        <p:txBody>
          <a:bodyPr/>
          <a:lstStyle/>
          <a:p>
            <a:r>
              <a:rPr lang="en-US" sz="1600" dirty="0" smtClean="0"/>
              <a:t>Same sample separated on the same material of different particle sizes.</a:t>
            </a:r>
          </a:p>
          <a:p>
            <a:r>
              <a:rPr lang="en-US" sz="1600" dirty="0" smtClean="0"/>
              <a:t>Smaller particle size produced higher, narrower peaks and better peak separation, better peak resolution. </a:t>
            </a:r>
          </a:p>
          <a:p>
            <a:r>
              <a:rPr lang="en-US" sz="1600" dirty="0" smtClean="0"/>
              <a:t>More peaks are separated with the greater column efficiency and plate count.</a:t>
            </a:r>
          </a:p>
          <a:p>
            <a:r>
              <a:rPr lang="en-US" sz="1600" dirty="0" smtClean="0"/>
              <a:t>It is easier to detect low levels of compounds in a mixture.</a:t>
            </a:r>
            <a:endParaRPr lang="en-US" sz="1600" dirty="0"/>
          </a:p>
        </p:txBody>
      </p:sp>
      <p:sp>
        <p:nvSpPr>
          <p:cNvPr id="4" name="Title 3"/>
          <p:cNvSpPr>
            <a:spLocks noGrp="1"/>
          </p:cNvSpPr>
          <p:nvPr>
            <p:ph type="title"/>
          </p:nvPr>
        </p:nvSpPr>
        <p:spPr>
          <a:xfrm>
            <a:off x="141766" y="-27857"/>
            <a:ext cx="8808365" cy="749327"/>
          </a:xfrm>
        </p:spPr>
        <p:txBody>
          <a:bodyPr/>
          <a:lstStyle/>
          <a:p>
            <a:r>
              <a:rPr lang="en-US" dirty="0" smtClean="0"/>
              <a:t>Effect of Particle Size on Chromatography</a:t>
            </a:r>
            <a:endParaRPr lang="en-US" dirty="0"/>
          </a:p>
        </p:txBody>
      </p:sp>
      <p:grpSp>
        <p:nvGrpSpPr>
          <p:cNvPr id="3" name="Group 137"/>
          <p:cNvGrpSpPr/>
          <p:nvPr/>
        </p:nvGrpSpPr>
        <p:grpSpPr>
          <a:xfrm>
            <a:off x="366688" y="951900"/>
            <a:ext cx="8525837" cy="3686848"/>
            <a:chOff x="149225" y="1219200"/>
            <a:chExt cx="8774737" cy="5199221"/>
          </a:xfrm>
        </p:grpSpPr>
        <p:grpSp>
          <p:nvGrpSpPr>
            <p:cNvPr id="5" name="Group 3"/>
            <p:cNvGrpSpPr>
              <a:grpSpLocks noChangeAspect="1"/>
            </p:cNvGrpSpPr>
            <p:nvPr/>
          </p:nvGrpSpPr>
          <p:grpSpPr bwMode="auto">
            <a:xfrm>
              <a:off x="149225" y="1219200"/>
              <a:ext cx="8613775" cy="5105400"/>
              <a:chOff x="94" y="768"/>
              <a:chExt cx="4322" cy="3216"/>
            </a:xfrm>
          </p:grpSpPr>
          <p:sp>
            <p:nvSpPr>
              <p:cNvPr id="10" name="AutoShape 4"/>
              <p:cNvSpPr>
                <a:spLocks noChangeAspect="1" noChangeArrowheads="1" noTextEdit="1"/>
              </p:cNvSpPr>
              <p:nvPr/>
            </p:nvSpPr>
            <p:spPr bwMode="auto">
              <a:xfrm>
                <a:off x="96" y="768"/>
                <a:ext cx="4320" cy="3216"/>
              </a:xfrm>
              <a:prstGeom prst="rect">
                <a:avLst/>
              </a:prstGeom>
              <a:noFill/>
              <a:ln w="9525">
                <a:noFill/>
                <a:miter lim="800000"/>
                <a:headEnd/>
                <a:tailEnd/>
              </a:ln>
            </p:spPr>
            <p:txBody>
              <a:bodyPr/>
              <a:lstStyle/>
              <a:p>
                <a:endParaRPr lang="en-US"/>
              </a:p>
            </p:txBody>
          </p:sp>
          <p:sp>
            <p:nvSpPr>
              <p:cNvPr id="11" name="Line 5"/>
              <p:cNvSpPr>
                <a:spLocks noChangeShapeType="1"/>
              </p:cNvSpPr>
              <p:nvPr/>
            </p:nvSpPr>
            <p:spPr bwMode="auto">
              <a:xfrm flipV="1">
                <a:off x="438" y="768"/>
                <a:ext cx="1" cy="1419"/>
              </a:xfrm>
              <a:prstGeom prst="line">
                <a:avLst/>
              </a:prstGeom>
              <a:noFill/>
              <a:ln w="1588">
                <a:solidFill>
                  <a:srgbClr val="000000"/>
                </a:solidFill>
                <a:round/>
                <a:headEnd/>
                <a:tailEnd/>
              </a:ln>
            </p:spPr>
            <p:txBody>
              <a:bodyPr/>
              <a:lstStyle/>
              <a:p>
                <a:endParaRPr lang="en-US"/>
              </a:p>
            </p:txBody>
          </p:sp>
          <p:sp>
            <p:nvSpPr>
              <p:cNvPr id="12" name="Rectangle 6"/>
              <p:cNvSpPr>
                <a:spLocks noChangeArrowheads="1"/>
              </p:cNvSpPr>
              <p:nvPr/>
            </p:nvSpPr>
            <p:spPr bwMode="auto">
              <a:xfrm rot="16200000">
                <a:off x="80" y="1474"/>
                <a:ext cx="89" cy="61"/>
              </a:xfrm>
              <a:prstGeom prst="rect">
                <a:avLst/>
              </a:prstGeom>
              <a:noFill/>
              <a:ln w="9525">
                <a:noFill/>
                <a:miter lim="800000"/>
                <a:headEnd/>
                <a:tailEnd/>
              </a:ln>
            </p:spPr>
            <p:txBody>
              <a:bodyPr wrap="none" lIns="0" tIns="0" rIns="0" bIns="0">
                <a:spAutoFit/>
              </a:bodyPr>
              <a:lstStyle/>
              <a:p>
                <a:pPr eaLnBrk="1" hangingPunct="1"/>
                <a:r>
                  <a:rPr lang="en-US" sz="800">
                    <a:solidFill>
                      <a:srgbClr val="000000"/>
                    </a:solidFill>
                  </a:rPr>
                  <a:t>AU</a:t>
                </a:r>
                <a:endParaRPr lang="en-US" sz="800"/>
              </a:p>
            </p:txBody>
          </p:sp>
          <p:sp>
            <p:nvSpPr>
              <p:cNvPr id="13" name="Line 7"/>
              <p:cNvSpPr>
                <a:spLocks noChangeShapeType="1"/>
              </p:cNvSpPr>
              <p:nvPr/>
            </p:nvSpPr>
            <p:spPr bwMode="auto">
              <a:xfrm flipH="1">
                <a:off x="404" y="2109"/>
                <a:ext cx="33" cy="1"/>
              </a:xfrm>
              <a:prstGeom prst="line">
                <a:avLst/>
              </a:prstGeom>
              <a:noFill/>
              <a:ln w="1588">
                <a:solidFill>
                  <a:srgbClr val="000000"/>
                </a:solidFill>
                <a:round/>
                <a:headEnd/>
                <a:tailEnd/>
              </a:ln>
            </p:spPr>
            <p:txBody>
              <a:bodyPr/>
              <a:lstStyle/>
              <a:p>
                <a:endParaRPr lang="en-US"/>
              </a:p>
            </p:txBody>
          </p:sp>
          <p:sp>
            <p:nvSpPr>
              <p:cNvPr id="14" name="Rectangle 8"/>
              <p:cNvSpPr>
                <a:spLocks noChangeArrowheads="1"/>
              </p:cNvSpPr>
              <p:nvPr/>
            </p:nvSpPr>
            <p:spPr bwMode="auto">
              <a:xfrm>
                <a:off x="211" y="2061"/>
                <a:ext cx="100" cy="77"/>
              </a:xfrm>
              <a:prstGeom prst="rect">
                <a:avLst/>
              </a:prstGeom>
              <a:noFill/>
              <a:ln w="9525">
                <a:noFill/>
                <a:miter lim="800000"/>
                <a:headEnd/>
                <a:tailEnd/>
              </a:ln>
            </p:spPr>
            <p:txBody>
              <a:bodyPr wrap="none" lIns="0" tIns="0" rIns="0" bIns="0">
                <a:spAutoFit/>
              </a:bodyPr>
              <a:lstStyle/>
              <a:p>
                <a:pPr eaLnBrk="1" hangingPunct="1"/>
                <a:r>
                  <a:rPr lang="en-US" sz="800">
                    <a:solidFill>
                      <a:srgbClr val="000000"/>
                    </a:solidFill>
                  </a:rPr>
                  <a:t>0.00</a:t>
                </a:r>
                <a:endParaRPr lang="en-US" sz="800"/>
              </a:p>
            </p:txBody>
          </p:sp>
          <p:sp>
            <p:nvSpPr>
              <p:cNvPr id="15" name="Line 9"/>
              <p:cNvSpPr>
                <a:spLocks noChangeShapeType="1"/>
              </p:cNvSpPr>
              <p:nvPr/>
            </p:nvSpPr>
            <p:spPr bwMode="auto">
              <a:xfrm flipH="1">
                <a:off x="420" y="2031"/>
                <a:ext cx="17" cy="1"/>
              </a:xfrm>
              <a:prstGeom prst="line">
                <a:avLst/>
              </a:prstGeom>
              <a:noFill/>
              <a:ln w="1588">
                <a:solidFill>
                  <a:srgbClr val="000000"/>
                </a:solidFill>
                <a:round/>
                <a:headEnd/>
                <a:tailEnd/>
              </a:ln>
            </p:spPr>
            <p:txBody>
              <a:bodyPr/>
              <a:lstStyle/>
              <a:p>
                <a:endParaRPr lang="en-US"/>
              </a:p>
            </p:txBody>
          </p:sp>
          <p:sp>
            <p:nvSpPr>
              <p:cNvPr id="16" name="Line 10"/>
              <p:cNvSpPr>
                <a:spLocks noChangeShapeType="1"/>
              </p:cNvSpPr>
              <p:nvPr/>
            </p:nvSpPr>
            <p:spPr bwMode="auto">
              <a:xfrm flipH="1">
                <a:off x="420" y="1952"/>
                <a:ext cx="17" cy="1"/>
              </a:xfrm>
              <a:prstGeom prst="line">
                <a:avLst/>
              </a:prstGeom>
              <a:noFill/>
              <a:ln w="1588">
                <a:solidFill>
                  <a:srgbClr val="000000"/>
                </a:solidFill>
                <a:round/>
                <a:headEnd/>
                <a:tailEnd/>
              </a:ln>
            </p:spPr>
            <p:txBody>
              <a:bodyPr/>
              <a:lstStyle/>
              <a:p>
                <a:endParaRPr lang="en-US"/>
              </a:p>
            </p:txBody>
          </p:sp>
          <p:sp>
            <p:nvSpPr>
              <p:cNvPr id="17" name="Line 11"/>
              <p:cNvSpPr>
                <a:spLocks noChangeShapeType="1"/>
              </p:cNvSpPr>
              <p:nvPr/>
            </p:nvSpPr>
            <p:spPr bwMode="auto">
              <a:xfrm flipH="1">
                <a:off x="420" y="1873"/>
                <a:ext cx="17" cy="1"/>
              </a:xfrm>
              <a:prstGeom prst="line">
                <a:avLst/>
              </a:prstGeom>
              <a:noFill/>
              <a:ln w="1588">
                <a:solidFill>
                  <a:srgbClr val="000000"/>
                </a:solidFill>
                <a:round/>
                <a:headEnd/>
                <a:tailEnd/>
              </a:ln>
            </p:spPr>
            <p:txBody>
              <a:bodyPr/>
              <a:lstStyle/>
              <a:p>
                <a:endParaRPr lang="en-US"/>
              </a:p>
            </p:txBody>
          </p:sp>
          <p:sp>
            <p:nvSpPr>
              <p:cNvPr id="18" name="Line 12"/>
              <p:cNvSpPr>
                <a:spLocks noChangeShapeType="1"/>
              </p:cNvSpPr>
              <p:nvPr/>
            </p:nvSpPr>
            <p:spPr bwMode="auto">
              <a:xfrm flipH="1">
                <a:off x="404" y="1794"/>
                <a:ext cx="33" cy="1"/>
              </a:xfrm>
              <a:prstGeom prst="line">
                <a:avLst/>
              </a:prstGeom>
              <a:noFill/>
              <a:ln w="1588">
                <a:solidFill>
                  <a:srgbClr val="000000"/>
                </a:solidFill>
                <a:round/>
                <a:headEnd/>
                <a:tailEnd/>
              </a:ln>
            </p:spPr>
            <p:txBody>
              <a:bodyPr/>
              <a:lstStyle/>
              <a:p>
                <a:endParaRPr lang="en-US"/>
              </a:p>
            </p:txBody>
          </p:sp>
          <p:sp>
            <p:nvSpPr>
              <p:cNvPr id="19" name="Rectangle 13"/>
              <p:cNvSpPr>
                <a:spLocks noChangeArrowheads="1"/>
              </p:cNvSpPr>
              <p:nvPr/>
            </p:nvSpPr>
            <p:spPr bwMode="auto">
              <a:xfrm>
                <a:off x="211" y="1746"/>
                <a:ext cx="100" cy="77"/>
              </a:xfrm>
              <a:prstGeom prst="rect">
                <a:avLst/>
              </a:prstGeom>
              <a:noFill/>
              <a:ln w="9525">
                <a:noFill/>
                <a:miter lim="800000"/>
                <a:headEnd/>
                <a:tailEnd/>
              </a:ln>
            </p:spPr>
            <p:txBody>
              <a:bodyPr wrap="none" lIns="0" tIns="0" rIns="0" bIns="0">
                <a:spAutoFit/>
              </a:bodyPr>
              <a:lstStyle/>
              <a:p>
                <a:pPr eaLnBrk="1" hangingPunct="1"/>
                <a:r>
                  <a:rPr lang="en-US" sz="800">
                    <a:solidFill>
                      <a:srgbClr val="000000"/>
                    </a:solidFill>
                  </a:rPr>
                  <a:t>0.02</a:t>
                </a:r>
                <a:endParaRPr lang="en-US" sz="800"/>
              </a:p>
            </p:txBody>
          </p:sp>
          <p:sp>
            <p:nvSpPr>
              <p:cNvPr id="20" name="Line 14"/>
              <p:cNvSpPr>
                <a:spLocks noChangeShapeType="1"/>
              </p:cNvSpPr>
              <p:nvPr/>
            </p:nvSpPr>
            <p:spPr bwMode="auto">
              <a:xfrm flipH="1">
                <a:off x="420" y="1715"/>
                <a:ext cx="17" cy="1"/>
              </a:xfrm>
              <a:prstGeom prst="line">
                <a:avLst/>
              </a:prstGeom>
              <a:noFill/>
              <a:ln w="1588">
                <a:solidFill>
                  <a:srgbClr val="000000"/>
                </a:solidFill>
                <a:round/>
                <a:headEnd/>
                <a:tailEnd/>
              </a:ln>
            </p:spPr>
            <p:txBody>
              <a:bodyPr/>
              <a:lstStyle/>
              <a:p>
                <a:endParaRPr lang="en-US"/>
              </a:p>
            </p:txBody>
          </p:sp>
          <p:sp>
            <p:nvSpPr>
              <p:cNvPr id="21" name="Line 15"/>
              <p:cNvSpPr>
                <a:spLocks noChangeShapeType="1"/>
              </p:cNvSpPr>
              <p:nvPr/>
            </p:nvSpPr>
            <p:spPr bwMode="auto">
              <a:xfrm flipH="1">
                <a:off x="420" y="1636"/>
                <a:ext cx="17" cy="1"/>
              </a:xfrm>
              <a:prstGeom prst="line">
                <a:avLst/>
              </a:prstGeom>
              <a:noFill/>
              <a:ln w="1588">
                <a:solidFill>
                  <a:srgbClr val="000000"/>
                </a:solidFill>
                <a:round/>
                <a:headEnd/>
                <a:tailEnd/>
              </a:ln>
            </p:spPr>
            <p:txBody>
              <a:bodyPr/>
              <a:lstStyle/>
              <a:p>
                <a:endParaRPr lang="en-US"/>
              </a:p>
            </p:txBody>
          </p:sp>
          <p:sp>
            <p:nvSpPr>
              <p:cNvPr id="22" name="Line 16"/>
              <p:cNvSpPr>
                <a:spLocks noChangeShapeType="1"/>
              </p:cNvSpPr>
              <p:nvPr/>
            </p:nvSpPr>
            <p:spPr bwMode="auto">
              <a:xfrm flipH="1">
                <a:off x="420" y="1557"/>
                <a:ext cx="17" cy="1"/>
              </a:xfrm>
              <a:prstGeom prst="line">
                <a:avLst/>
              </a:prstGeom>
              <a:noFill/>
              <a:ln w="1588">
                <a:solidFill>
                  <a:srgbClr val="000000"/>
                </a:solidFill>
                <a:round/>
                <a:headEnd/>
                <a:tailEnd/>
              </a:ln>
            </p:spPr>
            <p:txBody>
              <a:bodyPr/>
              <a:lstStyle/>
              <a:p>
                <a:endParaRPr lang="en-US"/>
              </a:p>
            </p:txBody>
          </p:sp>
          <p:sp>
            <p:nvSpPr>
              <p:cNvPr id="23" name="Line 17"/>
              <p:cNvSpPr>
                <a:spLocks noChangeShapeType="1"/>
              </p:cNvSpPr>
              <p:nvPr/>
            </p:nvSpPr>
            <p:spPr bwMode="auto">
              <a:xfrm flipH="1">
                <a:off x="404" y="1478"/>
                <a:ext cx="33" cy="1"/>
              </a:xfrm>
              <a:prstGeom prst="line">
                <a:avLst/>
              </a:prstGeom>
              <a:noFill/>
              <a:ln w="1588">
                <a:solidFill>
                  <a:srgbClr val="000000"/>
                </a:solidFill>
                <a:round/>
                <a:headEnd/>
                <a:tailEnd/>
              </a:ln>
            </p:spPr>
            <p:txBody>
              <a:bodyPr/>
              <a:lstStyle/>
              <a:p>
                <a:endParaRPr lang="en-US"/>
              </a:p>
            </p:txBody>
          </p:sp>
          <p:sp>
            <p:nvSpPr>
              <p:cNvPr id="24" name="Rectangle 18"/>
              <p:cNvSpPr>
                <a:spLocks noChangeArrowheads="1"/>
              </p:cNvSpPr>
              <p:nvPr/>
            </p:nvSpPr>
            <p:spPr bwMode="auto">
              <a:xfrm>
                <a:off x="211" y="1430"/>
                <a:ext cx="100" cy="77"/>
              </a:xfrm>
              <a:prstGeom prst="rect">
                <a:avLst/>
              </a:prstGeom>
              <a:noFill/>
              <a:ln w="9525">
                <a:noFill/>
                <a:miter lim="800000"/>
                <a:headEnd/>
                <a:tailEnd/>
              </a:ln>
            </p:spPr>
            <p:txBody>
              <a:bodyPr wrap="none" lIns="0" tIns="0" rIns="0" bIns="0">
                <a:spAutoFit/>
              </a:bodyPr>
              <a:lstStyle/>
              <a:p>
                <a:pPr eaLnBrk="1" hangingPunct="1"/>
                <a:r>
                  <a:rPr lang="en-US" sz="800">
                    <a:solidFill>
                      <a:srgbClr val="000000"/>
                    </a:solidFill>
                  </a:rPr>
                  <a:t>0.04</a:t>
                </a:r>
                <a:endParaRPr lang="en-US" sz="800"/>
              </a:p>
            </p:txBody>
          </p:sp>
          <p:sp>
            <p:nvSpPr>
              <p:cNvPr id="25" name="Line 19"/>
              <p:cNvSpPr>
                <a:spLocks noChangeShapeType="1"/>
              </p:cNvSpPr>
              <p:nvPr/>
            </p:nvSpPr>
            <p:spPr bwMode="auto">
              <a:xfrm flipH="1">
                <a:off x="420" y="1400"/>
                <a:ext cx="17" cy="1"/>
              </a:xfrm>
              <a:prstGeom prst="line">
                <a:avLst/>
              </a:prstGeom>
              <a:noFill/>
              <a:ln w="1588">
                <a:solidFill>
                  <a:srgbClr val="000000"/>
                </a:solidFill>
                <a:round/>
                <a:headEnd/>
                <a:tailEnd/>
              </a:ln>
            </p:spPr>
            <p:txBody>
              <a:bodyPr/>
              <a:lstStyle/>
              <a:p>
                <a:endParaRPr lang="en-US"/>
              </a:p>
            </p:txBody>
          </p:sp>
          <p:sp>
            <p:nvSpPr>
              <p:cNvPr id="26" name="Line 20"/>
              <p:cNvSpPr>
                <a:spLocks noChangeShapeType="1"/>
              </p:cNvSpPr>
              <p:nvPr/>
            </p:nvSpPr>
            <p:spPr bwMode="auto">
              <a:xfrm flipH="1">
                <a:off x="420" y="1321"/>
                <a:ext cx="17" cy="1"/>
              </a:xfrm>
              <a:prstGeom prst="line">
                <a:avLst/>
              </a:prstGeom>
              <a:noFill/>
              <a:ln w="1588">
                <a:solidFill>
                  <a:srgbClr val="000000"/>
                </a:solidFill>
                <a:round/>
                <a:headEnd/>
                <a:tailEnd/>
              </a:ln>
            </p:spPr>
            <p:txBody>
              <a:bodyPr/>
              <a:lstStyle/>
              <a:p>
                <a:endParaRPr lang="en-US"/>
              </a:p>
            </p:txBody>
          </p:sp>
          <p:sp>
            <p:nvSpPr>
              <p:cNvPr id="27" name="Line 21"/>
              <p:cNvSpPr>
                <a:spLocks noChangeShapeType="1"/>
              </p:cNvSpPr>
              <p:nvPr/>
            </p:nvSpPr>
            <p:spPr bwMode="auto">
              <a:xfrm flipH="1">
                <a:off x="420" y="1242"/>
                <a:ext cx="17" cy="1"/>
              </a:xfrm>
              <a:prstGeom prst="line">
                <a:avLst/>
              </a:prstGeom>
              <a:noFill/>
              <a:ln w="1588">
                <a:solidFill>
                  <a:srgbClr val="000000"/>
                </a:solidFill>
                <a:round/>
                <a:headEnd/>
                <a:tailEnd/>
              </a:ln>
            </p:spPr>
            <p:txBody>
              <a:bodyPr/>
              <a:lstStyle/>
              <a:p>
                <a:endParaRPr lang="en-US"/>
              </a:p>
            </p:txBody>
          </p:sp>
          <p:sp>
            <p:nvSpPr>
              <p:cNvPr id="28" name="Line 22"/>
              <p:cNvSpPr>
                <a:spLocks noChangeShapeType="1"/>
              </p:cNvSpPr>
              <p:nvPr/>
            </p:nvSpPr>
            <p:spPr bwMode="auto">
              <a:xfrm flipH="1">
                <a:off x="404" y="1163"/>
                <a:ext cx="33" cy="1"/>
              </a:xfrm>
              <a:prstGeom prst="line">
                <a:avLst/>
              </a:prstGeom>
              <a:noFill/>
              <a:ln w="1588">
                <a:solidFill>
                  <a:srgbClr val="000000"/>
                </a:solidFill>
                <a:round/>
                <a:headEnd/>
                <a:tailEnd/>
              </a:ln>
            </p:spPr>
            <p:txBody>
              <a:bodyPr/>
              <a:lstStyle/>
              <a:p>
                <a:endParaRPr lang="en-US"/>
              </a:p>
            </p:txBody>
          </p:sp>
          <p:sp>
            <p:nvSpPr>
              <p:cNvPr id="29" name="Rectangle 23"/>
              <p:cNvSpPr>
                <a:spLocks noChangeArrowheads="1"/>
              </p:cNvSpPr>
              <p:nvPr/>
            </p:nvSpPr>
            <p:spPr bwMode="auto">
              <a:xfrm>
                <a:off x="211" y="1115"/>
                <a:ext cx="100" cy="77"/>
              </a:xfrm>
              <a:prstGeom prst="rect">
                <a:avLst/>
              </a:prstGeom>
              <a:noFill/>
              <a:ln w="9525">
                <a:noFill/>
                <a:miter lim="800000"/>
                <a:headEnd/>
                <a:tailEnd/>
              </a:ln>
            </p:spPr>
            <p:txBody>
              <a:bodyPr wrap="none" lIns="0" tIns="0" rIns="0" bIns="0">
                <a:spAutoFit/>
              </a:bodyPr>
              <a:lstStyle/>
              <a:p>
                <a:pPr eaLnBrk="1" hangingPunct="1"/>
                <a:r>
                  <a:rPr lang="en-US" sz="800">
                    <a:solidFill>
                      <a:srgbClr val="000000"/>
                    </a:solidFill>
                  </a:rPr>
                  <a:t>0.06</a:t>
                </a:r>
                <a:endParaRPr lang="en-US" sz="800"/>
              </a:p>
            </p:txBody>
          </p:sp>
          <p:sp>
            <p:nvSpPr>
              <p:cNvPr id="30" name="Line 24"/>
              <p:cNvSpPr>
                <a:spLocks noChangeShapeType="1"/>
              </p:cNvSpPr>
              <p:nvPr/>
            </p:nvSpPr>
            <p:spPr bwMode="auto">
              <a:xfrm flipH="1">
                <a:off x="420" y="1084"/>
                <a:ext cx="17" cy="1"/>
              </a:xfrm>
              <a:prstGeom prst="line">
                <a:avLst/>
              </a:prstGeom>
              <a:noFill/>
              <a:ln w="1588">
                <a:solidFill>
                  <a:srgbClr val="000000"/>
                </a:solidFill>
                <a:round/>
                <a:headEnd/>
                <a:tailEnd/>
              </a:ln>
            </p:spPr>
            <p:txBody>
              <a:bodyPr/>
              <a:lstStyle/>
              <a:p>
                <a:endParaRPr lang="en-US"/>
              </a:p>
            </p:txBody>
          </p:sp>
          <p:sp>
            <p:nvSpPr>
              <p:cNvPr id="31" name="Line 25"/>
              <p:cNvSpPr>
                <a:spLocks noChangeShapeType="1"/>
              </p:cNvSpPr>
              <p:nvPr/>
            </p:nvSpPr>
            <p:spPr bwMode="auto">
              <a:xfrm flipH="1">
                <a:off x="420" y="1005"/>
                <a:ext cx="17" cy="1"/>
              </a:xfrm>
              <a:prstGeom prst="line">
                <a:avLst/>
              </a:prstGeom>
              <a:noFill/>
              <a:ln w="1588">
                <a:solidFill>
                  <a:srgbClr val="000000"/>
                </a:solidFill>
                <a:round/>
                <a:headEnd/>
                <a:tailEnd/>
              </a:ln>
            </p:spPr>
            <p:txBody>
              <a:bodyPr/>
              <a:lstStyle/>
              <a:p>
                <a:endParaRPr lang="en-US"/>
              </a:p>
            </p:txBody>
          </p:sp>
          <p:sp>
            <p:nvSpPr>
              <p:cNvPr id="32" name="Line 26"/>
              <p:cNvSpPr>
                <a:spLocks noChangeShapeType="1"/>
              </p:cNvSpPr>
              <p:nvPr/>
            </p:nvSpPr>
            <p:spPr bwMode="auto">
              <a:xfrm flipH="1">
                <a:off x="420" y="926"/>
                <a:ext cx="17" cy="1"/>
              </a:xfrm>
              <a:prstGeom prst="line">
                <a:avLst/>
              </a:prstGeom>
              <a:noFill/>
              <a:ln w="1588">
                <a:solidFill>
                  <a:srgbClr val="000000"/>
                </a:solidFill>
                <a:round/>
                <a:headEnd/>
                <a:tailEnd/>
              </a:ln>
            </p:spPr>
            <p:txBody>
              <a:bodyPr/>
              <a:lstStyle/>
              <a:p>
                <a:endParaRPr lang="en-US"/>
              </a:p>
            </p:txBody>
          </p:sp>
          <p:sp>
            <p:nvSpPr>
              <p:cNvPr id="33" name="Line 27"/>
              <p:cNvSpPr>
                <a:spLocks noChangeShapeType="1"/>
              </p:cNvSpPr>
              <p:nvPr/>
            </p:nvSpPr>
            <p:spPr bwMode="auto">
              <a:xfrm flipH="1">
                <a:off x="404" y="847"/>
                <a:ext cx="33" cy="1"/>
              </a:xfrm>
              <a:prstGeom prst="line">
                <a:avLst/>
              </a:prstGeom>
              <a:noFill/>
              <a:ln w="1588">
                <a:solidFill>
                  <a:srgbClr val="000000"/>
                </a:solidFill>
                <a:round/>
                <a:headEnd/>
                <a:tailEnd/>
              </a:ln>
            </p:spPr>
            <p:txBody>
              <a:bodyPr/>
              <a:lstStyle/>
              <a:p>
                <a:endParaRPr lang="en-US"/>
              </a:p>
            </p:txBody>
          </p:sp>
          <p:sp>
            <p:nvSpPr>
              <p:cNvPr id="34" name="Rectangle 28"/>
              <p:cNvSpPr>
                <a:spLocks noChangeArrowheads="1"/>
              </p:cNvSpPr>
              <p:nvPr/>
            </p:nvSpPr>
            <p:spPr bwMode="auto">
              <a:xfrm>
                <a:off x="211" y="799"/>
                <a:ext cx="100" cy="77"/>
              </a:xfrm>
              <a:prstGeom prst="rect">
                <a:avLst/>
              </a:prstGeom>
              <a:noFill/>
              <a:ln w="9525">
                <a:noFill/>
                <a:miter lim="800000"/>
                <a:headEnd/>
                <a:tailEnd/>
              </a:ln>
            </p:spPr>
            <p:txBody>
              <a:bodyPr wrap="none" lIns="0" tIns="0" rIns="0" bIns="0">
                <a:spAutoFit/>
              </a:bodyPr>
              <a:lstStyle/>
              <a:p>
                <a:pPr eaLnBrk="1" hangingPunct="1"/>
                <a:r>
                  <a:rPr lang="en-US" sz="800">
                    <a:solidFill>
                      <a:srgbClr val="000000"/>
                    </a:solidFill>
                  </a:rPr>
                  <a:t>0.08</a:t>
                </a:r>
                <a:endParaRPr lang="en-US" sz="800"/>
              </a:p>
            </p:txBody>
          </p:sp>
          <p:sp>
            <p:nvSpPr>
              <p:cNvPr id="35" name="Line 29"/>
              <p:cNvSpPr>
                <a:spLocks noChangeShapeType="1"/>
              </p:cNvSpPr>
              <p:nvPr/>
            </p:nvSpPr>
            <p:spPr bwMode="auto">
              <a:xfrm flipH="1">
                <a:off x="420" y="768"/>
                <a:ext cx="17" cy="1"/>
              </a:xfrm>
              <a:prstGeom prst="line">
                <a:avLst/>
              </a:prstGeom>
              <a:noFill/>
              <a:ln w="1588">
                <a:solidFill>
                  <a:srgbClr val="000000"/>
                </a:solidFill>
                <a:round/>
                <a:headEnd/>
                <a:tailEnd/>
              </a:ln>
            </p:spPr>
            <p:txBody>
              <a:bodyPr/>
              <a:lstStyle/>
              <a:p>
                <a:endParaRPr lang="en-US"/>
              </a:p>
            </p:txBody>
          </p:sp>
          <p:sp>
            <p:nvSpPr>
              <p:cNvPr id="36" name="Freeform 30"/>
              <p:cNvSpPr>
                <a:spLocks/>
              </p:cNvSpPr>
              <p:nvPr/>
            </p:nvSpPr>
            <p:spPr bwMode="auto">
              <a:xfrm>
                <a:off x="438" y="1406"/>
                <a:ext cx="3898" cy="744"/>
              </a:xfrm>
              <a:custGeom>
                <a:avLst/>
                <a:gdLst/>
                <a:ahLst/>
                <a:cxnLst>
                  <a:cxn ang="0">
                    <a:pos x="59" y="675"/>
                  </a:cxn>
                  <a:cxn ang="0">
                    <a:pos x="120" y="673"/>
                  </a:cxn>
                  <a:cxn ang="0">
                    <a:pos x="182" y="679"/>
                  </a:cxn>
                  <a:cxn ang="0">
                    <a:pos x="243" y="667"/>
                  </a:cxn>
                  <a:cxn ang="0">
                    <a:pos x="305" y="592"/>
                  </a:cxn>
                  <a:cxn ang="0">
                    <a:pos x="366" y="662"/>
                  </a:cxn>
                  <a:cxn ang="0">
                    <a:pos x="428" y="613"/>
                  </a:cxn>
                  <a:cxn ang="0">
                    <a:pos x="489" y="583"/>
                  </a:cxn>
                  <a:cxn ang="0">
                    <a:pos x="550" y="595"/>
                  </a:cxn>
                  <a:cxn ang="0">
                    <a:pos x="611" y="591"/>
                  </a:cxn>
                  <a:cxn ang="0">
                    <a:pos x="673" y="641"/>
                  </a:cxn>
                  <a:cxn ang="0">
                    <a:pos x="734" y="649"/>
                  </a:cxn>
                  <a:cxn ang="0">
                    <a:pos x="796" y="656"/>
                  </a:cxn>
                  <a:cxn ang="0">
                    <a:pos x="857" y="617"/>
                  </a:cxn>
                  <a:cxn ang="0">
                    <a:pos x="919" y="492"/>
                  </a:cxn>
                  <a:cxn ang="0">
                    <a:pos x="979" y="366"/>
                  </a:cxn>
                  <a:cxn ang="0">
                    <a:pos x="1042" y="573"/>
                  </a:cxn>
                  <a:cxn ang="0">
                    <a:pos x="1102" y="617"/>
                  </a:cxn>
                  <a:cxn ang="0">
                    <a:pos x="1165" y="635"/>
                  </a:cxn>
                  <a:cxn ang="0">
                    <a:pos x="1226" y="627"/>
                  </a:cxn>
                  <a:cxn ang="0">
                    <a:pos x="1288" y="588"/>
                  </a:cxn>
                  <a:cxn ang="0">
                    <a:pos x="1349" y="637"/>
                  </a:cxn>
                  <a:cxn ang="0">
                    <a:pos x="1411" y="635"/>
                  </a:cxn>
                  <a:cxn ang="0">
                    <a:pos x="1471" y="605"/>
                  </a:cxn>
                  <a:cxn ang="0">
                    <a:pos x="1533" y="583"/>
                  </a:cxn>
                  <a:cxn ang="0">
                    <a:pos x="1594" y="632"/>
                  </a:cxn>
                  <a:cxn ang="0">
                    <a:pos x="1656" y="606"/>
                  </a:cxn>
                  <a:cxn ang="0">
                    <a:pos x="1717" y="346"/>
                  </a:cxn>
                  <a:cxn ang="0">
                    <a:pos x="1779" y="630"/>
                  </a:cxn>
                  <a:cxn ang="0">
                    <a:pos x="1840" y="462"/>
                  </a:cxn>
                  <a:cxn ang="0">
                    <a:pos x="1902" y="340"/>
                  </a:cxn>
                  <a:cxn ang="0">
                    <a:pos x="1962" y="595"/>
                  </a:cxn>
                  <a:cxn ang="0">
                    <a:pos x="2025" y="493"/>
                  </a:cxn>
                  <a:cxn ang="0">
                    <a:pos x="2085" y="620"/>
                  </a:cxn>
                  <a:cxn ang="0">
                    <a:pos x="2147" y="603"/>
                  </a:cxn>
                  <a:cxn ang="0">
                    <a:pos x="2208" y="625"/>
                  </a:cxn>
                  <a:cxn ang="0">
                    <a:pos x="2270" y="298"/>
                  </a:cxn>
                  <a:cxn ang="0">
                    <a:pos x="2331" y="608"/>
                  </a:cxn>
                  <a:cxn ang="0">
                    <a:pos x="2394" y="607"/>
                  </a:cxn>
                  <a:cxn ang="0">
                    <a:pos x="2454" y="605"/>
                  </a:cxn>
                  <a:cxn ang="0">
                    <a:pos x="2516" y="262"/>
                  </a:cxn>
                  <a:cxn ang="0">
                    <a:pos x="2577" y="615"/>
                  </a:cxn>
                  <a:cxn ang="0">
                    <a:pos x="2639" y="611"/>
                  </a:cxn>
                  <a:cxn ang="0">
                    <a:pos x="2700" y="614"/>
                  </a:cxn>
                  <a:cxn ang="0">
                    <a:pos x="2762" y="623"/>
                  </a:cxn>
                  <a:cxn ang="0">
                    <a:pos x="2823" y="622"/>
                  </a:cxn>
                  <a:cxn ang="0">
                    <a:pos x="2884" y="625"/>
                  </a:cxn>
                  <a:cxn ang="0">
                    <a:pos x="2946" y="632"/>
                  </a:cxn>
                  <a:cxn ang="0">
                    <a:pos x="3008" y="149"/>
                  </a:cxn>
                  <a:cxn ang="0">
                    <a:pos x="3068" y="614"/>
                  </a:cxn>
                  <a:cxn ang="0">
                    <a:pos x="3130" y="578"/>
                  </a:cxn>
                  <a:cxn ang="0">
                    <a:pos x="3191" y="619"/>
                  </a:cxn>
                  <a:cxn ang="0">
                    <a:pos x="3253" y="600"/>
                  </a:cxn>
                  <a:cxn ang="0">
                    <a:pos x="3314" y="622"/>
                  </a:cxn>
                  <a:cxn ang="0">
                    <a:pos x="3376" y="626"/>
                  </a:cxn>
                  <a:cxn ang="0">
                    <a:pos x="3437" y="628"/>
                  </a:cxn>
                  <a:cxn ang="0">
                    <a:pos x="3499" y="624"/>
                  </a:cxn>
                  <a:cxn ang="0">
                    <a:pos x="3559" y="630"/>
                  </a:cxn>
                  <a:cxn ang="0">
                    <a:pos x="3622" y="635"/>
                  </a:cxn>
                  <a:cxn ang="0">
                    <a:pos x="3683" y="632"/>
                  </a:cxn>
                  <a:cxn ang="0">
                    <a:pos x="3744" y="636"/>
                  </a:cxn>
                  <a:cxn ang="0">
                    <a:pos x="3805" y="633"/>
                  </a:cxn>
                  <a:cxn ang="0">
                    <a:pos x="3868" y="636"/>
                  </a:cxn>
                </a:cxnLst>
                <a:rect l="0" t="0" r="r" b="b"/>
                <a:pathLst>
                  <a:path w="3898" h="744">
                    <a:moveTo>
                      <a:pt x="0" y="703"/>
                    </a:moveTo>
                    <a:lnTo>
                      <a:pt x="0" y="703"/>
                    </a:lnTo>
                    <a:lnTo>
                      <a:pt x="1" y="703"/>
                    </a:lnTo>
                    <a:lnTo>
                      <a:pt x="1" y="703"/>
                    </a:lnTo>
                    <a:lnTo>
                      <a:pt x="2" y="700"/>
                    </a:lnTo>
                    <a:lnTo>
                      <a:pt x="3" y="700"/>
                    </a:lnTo>
                    <a:lnTo>
                      <a:pt x="4" y="699"/>
                    </a:lnTo>
                    <a:lnTo>
                      <a:pt x="4" y="699"/>
                    </a:lnTo>
                    <a:lnTo>
                      <a:pt x="7" y="698"/>
                    </a:lnTo>
                    <a:lnTo>
                      <a:pt x="7" y="697"/>
                    </a:lnTo>
                    <a:lnTo>
                      <a:pt x="8" y="695"/>
                    </a:lnTo>
                    <a:lnTo>
                      <a:pt x="8" y="695"/>
                    </a:lnTo>
                    <a:lnTo>
                      <a:pt x="10" y="694"/>
                    </a:lnTo>
                    <a:lnTo>
                      <a:pt x="11" y="694"/>
                    </a:lnTo>
                    <a:lnTo>
                      <a:pt x="12" y="692"/>
                    </a:lnTo>
                    <a:lnTo>
                      <a:pt x="12" y="692"/>
                    </a:lnTo>
                    <a:lnTo>
                      <a:pt x="14" y="691"/>
                    </a:lnTo>
                    <a:lnTo>
                      <a:pt x="14" y="691"/>
                    </a:lnTo>
                    <a:lnTo>
                      <a:pt x="16" y="690"/>
                    </a:lnTo>
                    <a:lnTo>
                      <a:pt x="16" y="690"/>
                    </a:lnTo>
                    <a:lnTo>
                      <a:pt x="18" y="689"/>
                    </a:lnTo>
                    <a:lnTo>
                      <a:pt x="19" y="689"/>
                    </a:lnTo>
                    <a:lnTo>
                      <a:pt x="20" y="688"/>
                    </a:lnTo>
                    <a:lnTo>
                      <a:pt x="20" y="688"/>
                    </a:lnTo>
                    <a:lnTo>
                      <a:pt x="22" y="687"/>
                    </a:lnTo>
                    <a:lnTo>
                      <a:pt x="22" y="687"/>
                    </a:lnTo>
                    <a:lnTo>
                      <a:pt x="24" y="686"/>
                    </a:lnTo>
                    <a:lnTo>
                      <a:pt x="24" y="686"/>
                    </a:lnTo>
                    <a:lnTo>
                      <a:pt x="26" y="685"/>
                    </a:lnTo>
                    <a:lnTo>
                      <a:pt x="26" y="685"/>
                    </a:lnTo>
                    <a:lnTo>
                      <a:pt x="28" y="684"/>
                    </a:lnTo>
                    <a:lnTo>
                      <a:pt x="28" y="684"/>
                    </a:lnTo>
                    <a:lnTo>
                      <a:pt x="30" y="684"/>
                    </a:lnTo>
                    <a:lnTo>
                      <a:pt x="30" y="684"/>
                    </a:lnTo>
                    <a:lnTo>
                      <a:pt x="32" y="683"/>
                    </a:lnTo>
                    <a:lnTo>
                      <a:pt x="32" y="683"/>
                    </a:lnTo>
                    <a:lnTo>
                      <a:pt x="34" y="682"/>
                    </a:lnTo>
                    <a:lnTo>
                      <a:pt x="34" y="682"/>
                    </a:lnTo>
                    <a:lnTo>
                      <a:pt x="36" y="681"/>
                    </a:lnTo>
                    <a:lnTo>
                      <a:pt x="36" y="681"/>
                    </a:lnTo>
                    <a:lnTo>
                      <a:pt x="38" y="681"/>
                    </a:lnTo>
                    <a:lnTo>
                      <a:pt x="38" y="681"/>
                    </a:lnTo>
                    <a:lnTo>
                      <a:pt x="39" y="681"/>
                    </a:lnTo>
                    <a:lnTo>
                      <a:pt x="40" y="681"/>
                    </a:lnTo>
                    <a:lnTo>
                      <a:pt x="41" y="680"/>
                    </a:lnTo>
                    <a:lnTo>
                      <a:pt x="42" y="680"/>
                    </a:lnTo>
                    <a:lnTo>
                      <a:pt x="43" y="679"/>
                    </a:lnTo>
                    <a:lnTo>
                      <a:pt x="43" y="679"/>
                    </a:lnTo>
                    <a:lnTo>
                      <a:pt x="46" y="679"/>
                    </a:lnTo>
                    <a:lnTo>
                      <a:pt x="46" y="679"/>
                    </a:lnTo>
                    <a:lnTo>
                      <a:pt x="47" y="679"/>
                    </a:lnTo>
                    <a:lnTo>
                      <a:pt x="47" y="679"/>
                    </a:lnTo>
                    <a:lnTo>
                      <a:pt x="50" y="678"/>
                    </a:lnTo>
                    <a:lnTo>
                      <a:pt x="50" y="678"/>
                    </a:lnTo>
                    <a:lnTo>
                      <a:pt x="51" y="677"/>
                    </a:lnTo>
                    <a:lnTo>
                      <a:pt x="51" y="677"/>
                    </a:lnTo>
                    <a:lnTo>
                      <a:pt x="53" y="677"/>
                    </a:lnTo>
                    <a:lnTo>
                      <a:pt x="54" y="677"/>
                    </a:lnTo>
                    <a:lnTo>
                      <a:pt x="55" y="676"/>
                    </a:lnTo>
                    <a:lnTo>
                      <a:pt x="55" y="676"/>
                    </a:lnTo>
                    <a:lnTo>
                      <a:pt x="57" y="676"/>
                    </a:lnTo>
                    <a:lnTo>
                      <a:pt x="57" y="676"/>
                    </a:lnTo>
                    <a:lnTo>
                      <a:pt x="59" y="675"/>
                    </a:lnTo>
                    <a:lnTo>
                      <a:pt x="59" y="675"/>
                    </a:lnTo>
                    <a:lnTo>
                      <a:pt x="61" y="675"/>
                    </a:lnTo>
                    <a:lnTo>
                      <a:pt x="62" y="675"/>
                    </a:lnTo>
                    <a:lnTo>
                      <a:pt x="63" y="674"/>
                    </a:lnTo>
                    <a:lnTo>
                      <a:pt x="63" y="674"/>
                    </a:lnTo>
                    <a:lnTo>
                      <a:pt x="65" y="674"/>
                    </a:lnTo>
                    <a:lnTo>
                      <a:pt x="66" y="674"/>
                    </a:lnTo>
                    <a:lnTo>
                      <a:pt x="67" y="673"/>
                    </a:lnTo>
                    <a:lnTo>
                      <a:pt x="67" y="674"/>
                    </a:lnTo>
                    <a:lnTo>
                      <a:pt x="68" y="673"/>
                    </a:lnTo>
                    <a:lnTo>
                      <a:pt x="69" y="673"/>
                    </a:lnTo>
                    <a:lnTo>
                      <a:pt x="70" y="673"/>
                    </a:lnTo>
                    <a:lnTo>
                      <a:pt x="72" y="673"/>
                    </a:lnTo>
                    <a:lnTo>
                      <a:pt x="72" y="673"/>
                    </a:lnTo>
                    <a:lnTo>
                      <a:pt x="74" y="673"/>
                    </a:lnTo>
                    <a:lnTo>
                      <a:pt x="74" y="673"/>
                    </a:lnTo>
                    <a:lnTo>
                      <a:pt x="75" y="673"/>
                    </a:lnTo>
                    <a:lnTo>
                      <a:pt x="76" y="673"/>
                    </a:lnTo>
                    <a:lnTo>
                      <a:pt x="77" y="673"/>
                    </a:lnTo>
                    <a:lnTo>
                      <a:pt x="77" y="673"/>
                    </a:lnTo>
                    <a:lnTo>
                      <a:pt x="78" y="673"/>
                    </a:lnTo>
                    <a:lnTo>
                      <a:pt x="79" y="673"/>
                    </a:lnTo>
                    <a:lnTo>
                      <a:pt x="81" y="673"/>
                    </a:lnTo>
                    <a:lnTo>
                      <a:pt x="82" y="673"/>
                    </a:lnTo>
                    <a:lnTo>
                      <a:pt x="83" y="673"/>
                    </a:lnTo>
                    <a:lnTo>
                      <a:pt x="84" y="672"/>
                    </a:lnTo>
                    <a:lnTo>
                      <a:pt x="85" y="673"/>
                    </a:lnTo>
                    <a:lnTo>
                      <a:pt x="86" y="673"/>
                    </a:lnTo>
                    <a:lnTo>
                      <a:pt x="86" y="673"/>
                    </a:lnTo>
                    <a:lnTo>
                      <a:pt x="87" y="673"/>
                    </a:lnTo>
                    <a:lnTo>
                      <a:pt x="89" y="673"/>
                    </a:lnTo>
                    <a:lnTo>
                      <a:pt x="90" y="672"/>
                    </a:lnTo>
                    <a:lnTo>
                      <a:pt x="90" y="673"/>
                    </a:lnTo>
                    <a:lnTo>
                      <a:pt x="91" y="672"/>
                    </a:lnTo>
                    <a:lnTo>
                      <a:pt x="93" y="672"/>
                    </a:lnTo>
                    <a:lnTo>
                      <a:pt x="94" y="673"/>
                    </a:lnTo>
                    <a:lnTo>
                      <a:pt x="95" y="673"/>
                    </a:lnTo>
                    <a:lnTo>
                      <a:pt x="96" y="672"/>
                    </a:lnTo>
                    <a:lnTo>
                      <a:pt x="97" y="672"/>
                    </a:lnTo>
                    <a:lnTo>
                      <a:pt x="98" y="673"/>
                    </a:lnTo>
                    <a:lnTo>
                      <a:pt x="98" y="673"/>
                    </a:lnTo>
                    <a:lnTo>
                      <a:pt x="99" y="672"/>
                    </a:lnTo>
                    <a:lnTo>
                      <a:pt x="100" y="672"/>
                    </a:lnTo>
                    <a:lnTo>
                      <a:pt x="101" y="673"/>
                    </a:lnTo>
                    <a:lnTo>
                      <a:pt x="102" y="672"/>
                    </a:lnTo>
                    <a:lnTo>
                      <a:pt x="104" y="673"/>
                    </a:lnTo>
                    <a:lnTo>
                      <a:pt x="106" y="673"/>
                    </a:lnTo>
                    <a:lnTo>
                      <a:pt x="106" y="672"/>
                    </a:lnTo>
                    <a:lnTo>
                      <a:pt x="106" y="672"/>
                    </a:lnTo>
                    <a:lnTo>
                      <a:pt x="108" y="673"/>
                    </a:lnTo>
                    <a:lnTo>
                      <a:pt x="108" y="673"/>
                    </a:lnTo>
                    <a:lnTo>
                      <a:pt x="109" y="672"/>
                    </a:lnTo>
                    <a:lnTo>
                      <a:pt x="110" y="672"/>
                    </a:lnTo>
                    <a:lnTo>
                      <a:pt x="111" y="673"/>
                    </a:lnTo>
                    <a:lnTo>
                      <a:pt x="112" y="673"/>
                    </a:lnTo>
                    <a:lnTo>
                      <a:pt x="112" y="673"/>
                    </a:lnTo>
                    <a:lnTo>
                      <a:pt x="114" y="673"/>
                    </a:lnTo>
                    <a:lnTo>
                      <a:pt x="116" y="673"/>
                    </a:lnTo>
                    <a:lnTo>
                      <a:pt x="116" y="673"/>
                    </a:lnTo>
                    <a:lnTo>
                      <a:pt x="117" y="672"/>
                    </a:lnTo>
                    <a:lnTo>
                      <a:pt x="118" y="673"/>
                    </a:lnTo>
                    <a:lnTo>
                      <a:pt x="119" y="673"/>
                    </a:lnTo>
                    <a:lnTo>
                      <a:pt x="120" y="673"/>
                    </a:lnTo>
                    <a:lnTo>
                      <a:pt x="121" y="673"/>
                    </a:lnTo>
                    <a:lnTo>
                      <a:pt x="122" y="673"/>
                    </a:lnTo>
                    <a:lnTo>
                      <a:pt x="124" y="673"/>
                    </a:lnTo>
                    <a:lnTo>
                      <a:pt x="125" y="673"/>
                    </a:lnTo>
                    <a:lnTo>
                      <a:pt x="125" y="672"/>
                    </a:lnTo>
                    <a:lnTo>
                      <a:pt x="125" y="673"/>
                    </a:lnTo>
                    <a:lnTo>
                      <a:pt x="128" y="667"/>
                    </a:lnTo>
                    <a:lnTo>
                      <a:pt x="128" y="667"/>
                    </a:lnTo>
                    <a:lnTo>
                      <a:pt x="129" y="647"/>
                    </a:lnTo>
                    <a:lnTo>
                      <a:pt x="129" y="646"/>
                    </a:lnTo>
                    <a:lnTo>
                      <a:pt x="132" y="626"/>
                    </a:lnTo>
                    <a:lnTo>
                      <a:pt x="132" y="626"/>
                    </a:lnTo>
                    <a:lnTo>
                      <a:pt x="133" y="613"/>
                    </a:lnTo>
                    <a:lnTo>
                      <a:pt x="134" y="611"/>
                    </a:lnTo>
                    <a:lnTo>
                      <a:pt x="135" y="613"/>
                    </a:lnTo>
                    <a:lnTo>
                      <a:pt x="135" y="613"/>
                    </a:lnTo>
                    <a:lnTo>
                      <a:pt x="137" y="623"/>
                    </a:lnTo>
                    <a:lnTo>
                      <a:pt x="137" y="623"/>
                    </a:lnTo>
                    <a:lnTo>
                      <a:pt x="139" y="636"/>
                    </a:lnTo>
                    <a:lnTo>
                      <a:pt x="139" y="636"/>
                    </a:lnTo>
                    <a:lnTo>
                      <a:pt x="141" y="648"/>
                    </a:lnTo>
                    <a:lnTo>
                      <a:pt x="141" y="648"/>
                    </a:lnTo>
                    <a:lnTo>
                      <a:pt x="143" y="657"/>
                    </a:lnTo>
                    <a:lnTo>
                      <a:pt x="143" y="657"/>
                    </a:lnTo>
                    <a:lnTo>
                      <a:pt x="145" y="663"/>
                    </a:lnTo>
                    <a:lnTo>
                      <a:pt x="145" y="663"/>
                    </a:lnTo>
                    <a:lnTo>
                      <a:pt x="147" y="667"/>
                    </a:lnTo>
                    <a:lnTo>
                      <a:pt x="147" y="667"/>
                    </a:lnTo>
                    <a:lnTo>
                      <a:pt x="149" y="669"/>
                    </a:lnTo>
                    <a:lnTo>
                      <a:pt x="149" y="669"/>
                    </a:lnTo>
                    <a:lnTo>
                      <a:pt x="151" y="670"/>
                    </a:lnTo>
                    <a:lnTo>
                      <a:pt x="151" y="670"/>
                    </a:lnTo>
                    <a:lnTo>
                      <a:pt x="152" y="671"/>
                    </a:lnTo>
                    <a:lnTo>
                      <a:pt x="154" y="670"/>
                    </a:lnTo>
                    <a:lnTo>
                      <a:pt x="154" y="671"/>
                    </a:lnTo>
                    <a:lnTo>
                      <a:pt x="155" y="670"/>
                    </a:lnTo>
                    <a:lnTo>
                      <a:pt x="157" y="669"/>
                    </a:lnTo>
                    <a:lnTo>
                      <a:pt x="157" y="669"/>
                    </a:lnTo>
                    <a:lnTo>
                      <a:pt x="159" y="662"/>
                    </a:lnTo>
                    <a:lnTo>
                      <a:pt x="159" y="662"/>
                    </a:lnTo>
                    <a:lnTo>
                      <a:pt x="160" y="647"/>
                    </a:lnTo>
                    <a:lnTo>
                      <a:pt x="161" y="646"/>
                    </a:lnTo>
                    <a:lnTo>
                      <a:pt x="163" y="637"/>
                    </a:lnTo>
                    <a:lnTo>
                      <a:pt x="163" y="636"/>
                    </a:lnTo>
                    <a:lnTo>
                      <a:pt x="164" y="643"/>
                    </a:lnTo>
                    <a:lnTo>
                      <a:pt x="164" y="644"/>
                    </a:lnTo>
                    <a:lnTo>
                      <a:pt x="167" y="674"/>
                    </a:lnTo>
                    <a:lnTo>
                      <a:pt x="167" y="675"/>
                    </a:lnTo>
                    <a:lnTo>
                      <a:pt x="168" y="710"/>
                    </a:lnTo>
                    <a:lnTo>
                      <a:pt x="168" y="711"/>
                    </a:lnTo>
                    <a:lnTo>
                      <a:pt x="170" y="734"/>
                    </a:lnTo>
                    <a:lnTo>
                      <a:pt x="170" y="734"/>
                    </a:lnTo>
                    <a:lnTo>
                      <a:pt x="172" y="744"/>
                    </a:lnTo>
                    <a:lnTo>
                      <a:pt x="173" y="744"/>
                    </a:lnTo>
                    <a:lnTo>
                      <a:pt x="174" y="742"/>
                    </a:lnTo>
                    <a:lnTo>
                      <a:pt x="174" y="742"/>
                    </a:lnTo>
                    <a:lnTo>
                      <a:pt x="176" y="734"/>
                    </a:lnTo>
                    <a:lnTo>
                      <a:pt x="176" y="734"/>
                    </a:lnTo>
                    <a:lnTo>
                      <a:pt x="178" y="720"/>
                    </a:lnTo>
                    <a:lnTo>
                      <a:pt x="178" y="719"/>
                    </a:lnTo>
                    <a:lnTo>
                      <a:pt x="180" y="701"/>
                    </a:lnTo>
                    <a:lnTo>
                      <a:pt x="180" y="701"/>
                    </a:lnTo>
                    <a:lnTo>
                      <a:pt x="182" y="679"/>
                    </a:lnTo>
                    <a:lnTo>
                      <a:pt x="182" y="679"/>
                    </a:lnTo>
                    <a:lnTo>
                      <a:pt x="184" y="655"/>
                    </a:lnTo>
                    <a:lnTo>
                      <a:pt x="184" y="654"/>
                    </a:lnTo>
                    <a:lnTo>
                      <a:pt x="186" y="633"/>
                    </a:lnTo>
                    <a:lnTo>
                      <a:pt x="186" y="632"/>
                    </a:lnTo>
                    <a:lnTo>
                      <a:pt x="188" y="614"/>
                    </a:lnTo>
                    <a:lnTo>
                      <a:pt x="188" y="613"/>
                    </a:lnTo>
                    <a:lnTo>
                      <a:pt x="190" y="598"/>
                    </a:lnTo>
                    <a:lnTo>
                      <a:pt x="190" y="598"/>
                    </a:lnTo>
                    <a:lnTo>
                      <a:pt x="192" y="587"/>
                    </a:lnTo>
                    <a:lnTo>
                      <a:pt x="192" y="587"/>
                    </a:lnTo>
                    <a:lnTo>
                      <a:pt x="194" y="578"/>
                    </a:lnTo>
                    <a:lnTo>
                      <a:pt x="194" y="577"/>
                    </a:lnTo>
                    <a:lnTo>
                      <a:pt x="196" y="570"/>
                    </a:lnTo>
                    <a:lnTo>
                      <a:pt x="196" y="569"/>
                    </a:lnTo>
                    <a:lnTo>
                      <a:pt x="198" y="563"/>
                    </a:lnTo>
                    <a:lnTo>
                      <a:pt x="198" y="562"/>
                    </a:lnTo>
                    <a:lnTo>
                      <a:pt x="199" y="557"/>
                    </a:lnTo>
                    <a:lnTo>
                      <a:pt x="200" y="527"/>
                    </a:lnTo>
                    <a:lnTo>
                      <a:pt x="202" y="577"/>
                    </a:lnTo>
                    <a:lnTo>
                      <a:pt x="202" y="581"/>
                    </a:lnTo>
                    <a:lnTo>
                      <a:pt x="203" y="644"/>
                    </a:lnTo>
                    <a:lnTo>
                      <a:pt x="203" y="645"/>
                    </a:lnTo>
                    <a:lnTo>
                      <a:pt x="205" y="654"/>
                    </a:lnTo>
                    <a:lnTo>
                      <a:pt x="205" y="654"/>
                    </a:lnTo>
                    <a:lnTo>
                      <a:pt x="207" y="659"/>
                    </a:lnTo>
                    <a:lnTo>
                      <a:pt x="207" y="659"/>
                    </a:lnTo>
                    <a:lnTo>
                      <a:pt x="209" y="662"/>
                    </a:lnTo>
                    <a:lnTo>
                      <a:pt x="209" y="662"/>
                    </a:lnTo>
                    <a:lnTo>
                      <a:pt x="211" y="663"/>
                    </a:lnTo>
                    <a:lnTo>
                      <a:pt x="211" y="663"/>
                    </a:lnTo>
                    <a:lnTo>
                      <a:pt x="213" y="665"/>
                    </a:lnTo>
                    <a:lnTo>
                      <a:pt x="214" y="664"/>
                    </a:lnTo>
                    <a:lnTo>
                      <a:pt x="214" y="665"/>
                    </a:lnTo>
                    <a:lnTo>
                      <a:pt x="216" y="665"/>
                    </a:lnTo>
                    <a:lnTo>
                      <a:pt x="217" y="664"/>
                    </a:lnTo>
                    <a:lnTo>
                      <a:pt x="217" y="664"/>
                    </a:lnTo>
                    <a:lnTo>
                      <a:pt x="219" y="663"/>
                    </a:lnTo>
                    <a:lnTo>
                      <a:pt x="219" y="663"/>
                    </a:lnTo>
                    <a:lnTo>
                      <a:pt x="221" y="662"/>
                    </a:lnTo>
                    <a:lnTo>
                      <a:pt x="222" y="662"/>
                    </a:lnTo>
                    <a:lnTo>
                      <a:pt x="223" y="662"/>
                    </a:lnTo>
                    <a:lnTo>
                      <a:pt x="224" y="662"/>
                    </a:lnTo>
                    <a:lnTo>
                      <a:pt x="225" y="662"/>
                    </a:lnTo>
                    <a:lnTo>
                      <a:pt x="225" y="662"/>
                    </a:lnTo>
                    <a:lnTo>
                      <a:pt x="227" y="663"/>
                    </a:lnTo>
                    <a:lnTo>
                      <a:pt x="228" y="663"/>
                    </a:lnTo>
                    <a:lnTo>
                      <a:pt x="229" y="663"/>
                    </a:lnTo>
                    <a:lnTo>
                      <a:pt x="229" y="663"/>
                    </a:lnTo>
                    <a:lnTo>
                      <a:pt x="230" y="663"/>
                    </a:lnTo>
                    <a:lnTo>
                      <a:pt x="231" y="663"/>
                    </a:lnTo>
                    <a:lnTo>
                      <a:pt x="233" y="664"/>
                    </a:lnTo>
                    <a:lnTo>
                      <a:pt x="233" y="664"/>
                    </a:lnTo>
                    <a:lnTo>
                      <a:pt x="235" y="665"/>
                    </a:lnTo>
                    <a:lnTo>
                      <a:pt x="235" y="665"/>
                    </a:lnTo>
                    <a:lnTo>
                      <a:pt x="237" y="666"/>
                    </a:lnTo>
                    <a:lnTo>
                      <a:pt x="237" y="665"/>
                    </a:lnTo>
                    <a:lnTo>
                      <a:pt x="238" y="667"/>
                    </a:lnTo>
                    <a:lnTo>
                      <a:pt x="239" y="666"/>
                    </a:lnTo>
                    <a:lnTo>
                      <a:pt x="240" y="667"/>
                    </a:lnTo>
                    <a:lnTo>
                      <a:pt x="241" y="667"/>
                    </a:lnTo>
                    <a:lnTo>
                      <a:pt x="242" y="667"/>
                    </a:lnTo>
                    <a:lnTo>
                      <a:pt x="243" y="667"/>
                    </a:lnTo>
                    <a:lnTo>
                      <a:pt x="243" y="668"/>
                    </a:lnTo>
                    <a:lnTo>
                      <a:pt x="244" y="667"/>
                    </a:lnTo>
                    <a:lnTo>
                      <a:pt x="246" y="668"/>
                    </a:lnTo>
                    <a:lnTo>
                      <a:pt x="247" y="668"/>
                    </a:lnTo>
                    <a:lnTo>
                      <a:pt x="248" y="668"/>
                    </a:lnTo>
                    <a:lnTo>
                      <a:pt x="249" y="668"/>
                    </a:lnTo>
                    <a:lnTo>
                      <a:pt x="249" y="668"/>
                    </a:lnTo>
                    <a:lnTo>
                      <a:pt x="251" y="668"/>
                    </a:lnTo>
                    <a:lnTo>
                      <a:pt x="251" y="668"/>
                    </a:lnTo>
                    <a:lnTo>
                      <a:pt x="253" y="668"/>
                    </a:lnTo>
                    <a:lnTo>
                      <a:pt x="253" y="668"/>
                    </a:lnTo>
                    <a:lnTo>
                      <a:pt x="255" y="668"/>
                    </a:lnTo>
                    <a:lnTo>
                      <a:pt x="255" y="668"/>
                    </a:lnTo>
                    <a:lnTo>
                      <a:pt x="256" y="668"/>
                    </a:lnTo>
                    <a:lnTo>
                      <a:pt x="256" y="668"/>
                    </a:lnTo>
                    <a:lnTo>
                      <a:pt x="259" y="668"/>
                    </a:lnTo>
                    <a:lnTo>
                      <a:pt x="259" y="668"/>
                    </a:lnTo>
                    <a:lnTo>
                      <a:pt x="260" y="668"/>
                    </a:lnTo>
                    <a:lnTo>
                      <a:pt x="261" y="668"/>
                    </a:lnTo>
                    <a:lnTo>
                      <a:pt x="262" y="668"/>
                    </a:lnTo>
                    <a:lnTo>
                      <a:pt x="262" y="667"/>
                    </a:lnTo>
                    <a:lnTo>
                      <a:pt x="264" y="668"/>
                    </a:lnTo>
                    <a:lnTo>
                      <a:pt x="266" y="667"/>
                    </a:lnTo>
                    <a:lnTo>
                      <a:pt x="266" y="667"/>
                    </a:lnTo>
                    <a:lnTo>
                      <a:pt x="268" y="667"/>
                    </a:lnTo>
                    <a:lnTo>
                      <a:pt x="268" y="667"/>
                    </a:lnTo>
                    <a:lnTo>
                      <a:pt x="270" y="667"/>
                    </a:lnTo>
                    <a:lnTo>
                      <a:pt x="270" y="667"/>
                    </a:lnTo>
                    <a:lnTo>
                      <a:pt x="272" y="666"/>
                    </a:lnTo>
                    <a:lnTo>
                      <a:pt x="272" y="666"/>
                    </a:lnTo>
                    <a:lnTo>
                      <a:pt x="274" y="666"/>
                    </a:lnTo>
                    <a:lnTo>
                      <a:pt x="274" y="666"/>
                    </a:lnTo>
                    <a:lnTo>
                      <a:pt x="275" y="665"/>
                    </a:lnTo>
                    <a:lnTo>
                      <a:pt x="276" y="666"/>
                    </a:lnTo>
                    <a:lnTo>
                      <a:pt x="277" y="665"/>
                    </a:lnTo>
                    <a:lnTo>
                      <a:pt x="278" y="665"/>
                    </a:lnTo>
                    <a:lnTo>
                      <a:pt x="279" y="665"/>
                    </a:lnTo>
                    <a:lnTo>
                      <a:pt x="279" y="665"/>
                    </a:lnTo>
                    <a:lnTo>
                      <a:pt x="282" y="664"/>
                    </a:lnTo>
                    <a:lnTo>
                      <a:pt x="282" y="664"/>
                    </a:lnTo>
                    <a:lnTo>
                      <a:pt x="283" y="654"/>
                    </a:lnTo>
                    <a:lnTo>
                      <a:pt x="283" y="654"/>
                    </a:lnTo>
                    <a:lnTo>
                      <a:pt x="285" y="611"/>
                    </a:lnTo>
                    <a:lnTo>
                      <a:pt x="286" y="610"/>
                    </a:lnTo>
                    <a:lnTo>
                      <a:pt x="287" y="531"/>
                    </a:lnTo>
                    <a:lnTo>
                      <a:pt x="287" y="529"/>
                    </a:lnTo>
                    <a:lnTo>
                      <a:pt x="289" y="459"/>
                    </a:lnTo>
                    <a:lnTo>
                      <a:pt x="289" y="458"/>
                    </a:lnTo>
                    <a:lnTo>
                      <a:pt x="291" y="423"/>
                    </a:lnTo>
                    <a:lnTo>
                      <a:pt x="291" y="423"/>
                    </a:lnTo>
                    <a:lnTo>
                      <a:pt x="292" y="416"/>
                    </a:lnTo>
                    <a:lnTo>
                      <a:pt x="293" y="419"/>
                    </a:lnTo>
                    <a:lnTo>
                      <a:pt x="295" y="436"/>
                    </a:lnTo>
                    <a:lnTo>
                      <a:pt x="295" y="437"/>
                    </a:lnTo>
                    <a:lnTo>
                      <a:pt x="297" y="468"/>
                    </a:lnTo>
                    <a:lnTo>
                      <a:pt x="297" y="470"/>
                    </a:lnTo>
                    <a:lnTo>
                      <a:pt x="299" y="506"/>
                    </a:lnTo>
                    <a:lnTo>
                      <a:pt x="299" y="507"/>
                    </a:lnTo>
                    <a:lnTo>
                      <a:pt x="301" y="541"/>
                    </a:lnTo>
                    <a:lnTo>
                      <a:pt x="301" y="542"/>
                    </a:lnTo>
                    <a:lnTo>
                      <a:pt x="303" y="570"/>
                    </a:lnTo>
                    <a:lnTo>
                      <a:pt x="303" y="571"/>
                    </a:lnTo>
                    <a:lnTo>
                      <a:pt x="305" y="592"/>
                    </a:lnTo>
                    <a:lnTo>
                      <a:pt x="305" y="592"/>
                    </a:lnTo>
                    <a:lnTo>
                      <a:pt x="307" y="608"/>
                    </a:lnTo>
                    <a:lnTo>
                      <a:pt x="307" y="608"/>
                    </a:lnTo>
                    <a:lnTo>
                      <a:pt x="309" y="619"/>
                    </a:lnTo>
                    <a:lnTo>
                      <a:pt x="309" y="620"/>
                    </a:lnTo>
                    <a:lnTo>
                      <a:pt x="310" y="628"/>
                    </a:lnTo>
                    <a:lnTo>
                      <a:pt x="310" y="629"/>
                    </a:lnTo>
                    <a:lnTo>
                      <a:pt x="313" y="635"/>
                    </a:lnTo>
                    <a:lnTo>
                      <a:pt x="313" y="635"/>
                    </a:lnTo>
                    <a:lnTo>
                      <a:pt x="314" y="640"/>
                    </a:lnTo>
                    <a:lnTo>
                      <a:pt x="314" y="640"/>
                    </a:lnTo>
                    <a:lnTo>
                      <a:pt x="317" y="643"/>
                    </a:lnTo>
                    <a:lnTo>
                      <a:pt x="317" y="643"/>
                    </a:lnTo>
                    <a:lnTo>
                      <a:pt x="318" y="646"/>
                    </a:lnTo>
                    <a:lnTo>
                      <a:pt x="318" y="646"/>
                    </a:lnTo>
                    <a:lnTo>
                      <a:pt x="321" y="648"/>
                    </a:lnTo>
                    <a:lnTo>
                      <a:pt x="321" y="648"/>
                    </a:lnTo>
                    <a:lnTo>
                      <a:pt x="322" y="651"/>
                    </a:lnTo>
                    <a:lnTo>
                      <a:pt x="322" y="651"/>
                    </a:lnTo>
                    <a:lnTo>
                      <a:pt x="325" y="653"/>
                    </a:lnTo>
                    <a:lnTo>
                      <a:pt x="325" y="653"/>
                    </a:lnTo>
                    <a:lnTo>
                      <a:pt x="326" y="655"/>
                    </a:lnTo>
                    <a:lnTo>
                      <a:pt x="326" y="655"/>
                    </a:lnTo>
                    <a:lnTo>
                      <a:pt x="329" y="657"/>
                    </a:lnTo>
                    <a:lnTo>
                      <a:pt x="329" y="657"/>
                    </a:lnTo>
                    <a:lnTo>
                      <a:pt x="330" y="658"/>
                    </a:lnTo>
                    <a:lnTo>
                      <a:pt x="330" y="658"/>
                    </a:lnTo>
                    <a:lnTo>
                      <a:pt x="332" y="659"/>
                    </a:lnTo>
                    <a:lnTo>
                      <a:pt x="332" y="659"/>
                    </a:lnTo>
                    <a:lnTo>
                      <a:pt x="334" y="659"/>
                    </a:lnTo>
                    <a:lnTo>
                      <a:pt x="334" y="659"/>
                    </a:lnTo>
                    <a:lnTo>
                      <a:pt x="336" y="658"/>
                    </a:lnTo>
                    <a:lnTo>
                      <a:pt x="336" y="658"/>
                    </a:lnTo>
                    <a:lnTo>
                      <a:pt x="336" y="658"/>
                    </a:lnTo>
                    <a:lnTo>
                      <a:pt x="339" y="658"/>
                    </a:lnTo>
                    <a:lnTo>
                      <a:pt x="340" y="659"/>
                    </a:lnTo>
                    <a:lnTo>
                      <a:pt x="340" y="658"/>
                    </a:lnTo>
                    <a:lnTo>
                      <a:pt x="342" y="659"/>
                    </a:lnTo>
                    <a:lnTo>
                      <a:pt x="343" y="659"/>
                    </a:lnTo>
                    <a:lnTo>
                      <a:pt x="344" y="660"/>
                    </a:lnTo>
                    <a:lnTo>
                      <a:pt x="344" y="660"/>
                    </a:lnTo>
                    <a:lnTo>
                      <a:pt x="346" y="660"/>
                    </a:lnTo>
                    <a:lnTo>
                      <a:pt x="346" y="660"/>
                    </a:lnTo>
                    <a:lnTo>
                      <a:pt x="348" y="661"/>
                    </a:lnTo>
                    <a:lnTo>
                      <a:pt x="348" y="661"/>
                    </a:lnTo>
                    <a:lnTo>
                      <a:pt x="349" y="662"/>
                    </a:lnTo>
                    <a:lnTo>
                      <a:pt x="350" y="662"/>
                    </a:lnTo>
                    <a:lnTo>
                      <a:pt x="351" y="662"/>
                    </a:lnTo>
                    <a:lnTo>
                      <a:pt x="352" y="662"/>
                    </a:lnTo>
                    <a:lnTo>
                      <a:pt x="353" y="662"/>
                    </a:lnTo>
                    <a:lnTo>
                      <a:pt x="354" y="662"/>
                    </a:lnTo>
                    <a:lnTo>
                      <a:pt x="354" y="663"/>
                    </a:lnTo>
                    <a:lnTo>
                      <a:pt x="356" y="662"/>
                    </a:lnTo>
                    <a:lnTo>
                      <a:pt x="357" y="663"/>
                    </a:lnTo>
                    <a:lnTo>
                      <a:pt x="358" y="663"/>
                    </a:lnTo>
                    <a:lnTo>
                      <a:pt x="358" y="663"/>
                    </a:lnTo>
                    <a:lnTo>
                      <a:pt x="360" y="662"/>
                    </a:lnTo>
                    <a:lnTo>
                      <a:pt x="361" y="663"/>
                    </a:lnTo>
                    <a:lnTo>
                      <a:pt x="362" y="663"/>
                    </a:lnTo>
                    <a:lnTo>
                      <a:pt x="364" y="662"/>
                    </a:lnTo>
                    <a:lnTo>
                      <a:pt x="364" y="662"/>
                    </a:lnTo>
                    <a:lnTo>
                      <a:pt x="365" y="662"/>
                    </a:lnTo>
                    <a:lnTo>
                      <a:pt x="366" y="662"/>
                    </a:lnTo>
                    <a:lnTo>
                      <a:pt x="367" y="662"/>
                    </a:lnTo>
                    <a:lnTo>
                      <a:pt x="367" y="662"/>
                    </a:lnTo>
                    <a:lnTo>
                      <a:pt x="369" y="662"/>
                    </a:lnTo>
                    <a:lnTo>
                      <a:pt x="369" y="662"/>
                    </a:lnTo>
                    <a:lnTo>
                      <a:pt x="371" y="659"/>
                    </a:lnTo>
                    <a:lnTo>
                      <a:pt x="371" y="659"/>
                    </a:lnTo>
                    <a:lnTo>
                      <a:pt x="373" y="654"/>
                    </a:lnTo>
                    <a:lnTo>
                      <a:pt x="373" y="654"/>
                    </a:lnTo>
                    <a:lnTo>
                      <a:pt x="375" y="649"/>
                    </a:lnTo>
                    <a:lnTo>
                      <a:pt x="375" y="649"/>
                    </a:lnTo>
                    <a:lnTo>
                      <a:pt x="377" y="635"/>
                    </a:lnTo>
                    <a:lnTo>
                      <a:pt x="377" y="635"/>
                    </a:lnTo>
                    <a:lnTo>
                      <a:pt x="379" y="603"/>
                    </a:lnTo>
                    <a:lnTo>
                      <a:pt x="379" y="601"/>
                    </a:lnTo>
                    <a:lnTo>
                      <a:pt x="381" y="565"/>
                    </a:lnTo>
                    <a:lnTo>
                      <a:pt x="381" y="565"/>
                    </a:lnTo>
                    <a:lnTo>
                      <a:pt x="383" y="539"/>
                    </a:lnTo>
                    <a:lnTo>
                      <a:pt x="383" y="539"/>
                    </a:lnTo>
                    <a:lnTo>
                      <a:pt x="385" y="527"/>
                    </a:lnTo>
                    <a:lnTo>
                      <a:pt x="386" y="527"/>
                    </a:lnTo>
                    <a:lnTo>
                      <a:pt x="387" y="530"/>
                    </a:lnTo>
                    <a:lnTo>
                      <a:pt x="387" y="530"/>
                    </a:lnTo>
                    <a:lnTo>
                      <a:pt x="389" y="543"/>
                    </a:lnTo>
                    <a:lnTo>
                      <a:pt x="389" y="543"/>
                    </a:lnTo>
                    <a:lnTo>
                      <a:pt x="391" y="560"/>
                    </a:lnTo>
                    <a:lnTo>
                      <a:pt x="391" y="561"/>
                    </a:lnTo>
                    <a:lnTo>
                      <a:pt x="392" y="578"/>
                    </a:lnTo>
                    <a:lnTo>
                      <a:pt x="393" y="578"/>
                    </a:lnTo>
                    <a:lnTo>
                      <a:pt x="394" y="585"/>
                    </a:lnTo>
                    <a:lnTo>
                      <a:pt x="395" y="584"/>
                    </a:lnTo>
                    <a:lnTo>
                      <a:pt x="396" y="567"/>
                    </a:lnTo>
                    <a:lnTo>
                      <a:pt x="396" y="566"/>
                    </a:lnTo>
                    <a:lnTo>
                      <a:pt x="399" y="535"/>
                    </a:lnTo>
                    <a:lnTo>
                      <a:pt x="399" y="534"/>
                    </a:lnTo>
                    <a:lnTo>
                      <a:pt x="400" y="514"/>
                    </a:lnTo>
                    <a:lnTo>
                      <a:pt x="400" y="514"/>
                    </a:lnTo>
                    <a:lnTo>
                      <a:pt x="402" y="506"/>
                    </a:lnTo>
                    <a:lnTo>
                      <a:pt x="402" y="506"/>
                    </a:lnTo>
                    <a:lnTo>
                      <a:pt x="404" y="505"/>
                    </a:lnTo>
                    <a:lnTo>
                      <a:pt x="404" y="505"/>
                    </a:lnTo>
                    <a:lnTo>
                      <a:pt x="406" y="506"/>
                    </a:lnTo>
                    <a:lnTo>
                      <a:pt x="406" y="506"/>
                    </a:lnTo>
                    <a:lnTo>
                      <a:pt x="408" y="511"/>
                    </a:lnTo>
                    <a:lnTo>
                      <a:pt x="408" y="511"/>
                    </a:lnTo>
                    <a:lnTo>
                      <a:pt x="410" y="520"/>
                    </a:lnTo>
                    <a:lnTo>
                      <a:pt x="410" y="521"/>
                    </a:lnTo>
                    <a:lnTo>
                      <a:pt x="412" y="532"/>
                    </a:lnTo>
                    <a:lnTo>
                      <a:pt x="412" y="532"/>
                    </a:lnTo>
                    <a:lnTo>
                      <a:pt x="414" y="545"/>
                    </a:lnTo>
                    <a:lnTo>
                      <a:pt x="414" y="545"/>
                    </a:lnTo>
                    <a:lnTo>
                      <a:pt x="416" y="558"/>
                    </a:lnTo>
                    <a:lnTo>
                      <a:pt x="416" y="558"/>
                    </a:lnTo>
                    <a:lnTo>
                      <a:pt x="418" y="570"/>
                    </a:lnTo>
                    <a:lnTo>
                      <a:pt x="418" y="571"/>
                    </a:lnTo>
                    <a:lnTo>
                      <a:pt x="420" y="583"/>
                    </a:lnTo>
                    <a:lnTo>
                      <a:pt x="420" y="583"/>
                    </a:lnTo>
                    <a:lnTo>
                      <a:pt x="422" y="593"/>
                    </a:lnTo>
                    <a:lnTo>
                      <a:pt x="422" y="593"/>
                    </a:lnTo>
                    <a:lnTo>
                      <a:pt x="424" y="601"/>
                    </a:lnTo>
                    <a:lnTo>
                      <a:pt x="424" y="602"/>
                    </a:lnTo>
                    <a:lnTo>
                      <a:pt x="426" y="608"/>
                    </a:lnTo>
                    <a:lnTo>
                      <a:pt x="426" y="608"/>
                    </a:lnTo>
                    <a:lnTo>
                      <a:pt x="428" y="613"/>
                    </a:lnTo>
                    <a:lnTo>
                      <a:pt x="428" y="613"/>
                    </a:lnTo>
                    <a:lnTo>
                      <a:pt x="430" y="617"/>
                    </a:lnTo>
                    <a:lnTo>
                      <a:pt x="430" y="617"/>
                    </a:lnTo>
                    <a:lnTo>
                      <a:pt x="432" y="620"/>
                    </a:lnTo>
                    <a:lnTo>
                      <a:pt x="432" y="620"/>
                    </a:lnTo>
                    <a:lnTo>
                      <a:pt x="434" y="624"/>
                    </a:lnTo>
                    <a:lnTo>
                      <a:pt x="434" y="624"/>
                    </a:lnTo>
                    <a:lnTo>
                      <a:pt x="436" y="626"/>
                    </a:lnTo>
                    <a:lnTo>
                      <a:pt x="436" y="626"/>
                    </a:lnTo>
                    <a:lnTo>
                      <a:pt x="437" y="627"/>
                    </a:lnTo>
                    <a:lnTo>
                      <a:pt x="438" y="627"/>
                    </a:lnTo>
                    <a:lnTo>
                      <a:pt x="439" y="627"/>
                    </a:lnTo>
                    <a:lnTo>
                      <a:pt x="440" y="627"/>
                    </a:lnTo>
                    <a:lnTo>
                      <a:pt x="441" y="625"/>
                    </a:lnTo>
                    <a:lnTo>
                      <a:pt x="441" y="625"/>
                    </a:lnTo>
                    <a:lnTo>
                      <a:pt x="443" y="625"/>
                    </a:lnTo>
                    <a:lnTo>
                      <a:pt x="444" y="625"/>
                    </a:lnTo>
                    <a:lnTo>
                      <a:pt x="445" y="625"/>
                    </a:lnTo>
                    <a:lnTo>
                      <a:pt x="445" y="625"/>
                    </a:lnTo>
                    <a:lnTo>
                      <a:pt x="447" y="626"/>
                    </a:lnTo>
                    <a:lnTo>
                      <a:pt x="447" y="626"/>
                    </a:lnTo>
                    <a:lnTo>
                      <a:pt x="449" y="628"/>
                    </a:lnTo>
                    <a:lnTo>
                      <a:pt x="449" y="628"/>
                    </a:lnTo>
                    <a:lnTo>
                      <a:pt x="451" y="630"/>
                    </a:lnTo>
                    <a:lnTo>
                      <a:pt x="451" y="630"/>
                    </a:lnTo>
                    <a:lnTo>
                      <a:pt x="453" y="633"/>
                    </a:lnTo>
                    <a:lnTo>
                      <a:pt x="453" y="633"/>
                    </a:lnTo>
                    <a:lnTo>
                      <a:pt x="455" y="634"/>
                    </a:lnTo>
                    <a:lnTo>
                      <a:pt x="455" y="634"/>
                    </a:lnTo>
                    <a:lnTo>
                      <a:pt x="457" y="635"/>
                    </a:lnTo>
                    <a:lnTo>
                      <a:pt x="457" y="635"/>
                    </a:lnTo>
                    <a:lnTo>
                      <a:pt x="458" y="635"/>
                    </a:lnTo>
                    <a:lnTo>
                      <a:pt x="459" y="635"/>
                    </a:lnTo>
                    <a:lnTo>
                      <a:pt x="461" y="635"/>
                    </a:lnTo>
                    <a:lnTo>
                      <a:pt x="461" y="635"/>
                    </a:lnTo>
                    <a:lnTo>
                      <a:pt x="462" y="636"/>
                    </a:lnTo>
                    <a:lnTo>
                      <a:pt x="463" y="636"/>
                    </a:lnTo>
                    <a:lnTo>
                      <a:pt x="465" y="637"/>
                    </a:lnTo>
                    <a:lnTo>
                      <a:pt x="465" y="637"/>
                    </a:lnTo>
                    <a:lnTo>
                      <a:pt x="466" y="637"/>
                    </a:lnTo>
                    <a:lnTo>
                      <a:pt x="467" y="637"/>
                    </a:lnTo>
                    <a:lnTo>
                      <a:pt x="468" y="638"/>
                    </a:lnTo>
                    <a:lnTo>
                      <a:pt x="469" y="638"/>
                    </a:lnTo>
                    <a:lnTo>
                      <a:pt x="470" y="638"/>
                    </a:lnTo>
                    <a:lnTo>
                      <a:pt x="471" y="638"/>
                    </a:lnTo>
                    <a:lnTo>
                      <a:pt x="472" y="636"/>
                    </a:lnTo>
                    <a:lnTo>
                      <a:pt x="472" y="636"/>
                    </a:lnTo>
                    <a:lnTo>
                      <a:pt x="475" y="633"/>
                    </a:lnTo>
                    <a:lnTo>
                      <a:pt x="475" y="633"/>
                    </a:lnTo>
                    <a:lnTo>
                      <a:pt x="476" y="626"/>
                    </a:lnTo>
                    <a:lnTo>
                      <a:pt x="476" y="625"/>
                    </a:lnTo>
                    <a:lnTo>
                      <a:pt x="478" y="615"/>
                    </a:lnTo>
                    <a:lnTo>
                      <a:pt x="479" y="614"/>
                    </a:lnTo>
                    <a:lnTo>
                      <a:pt x="480" y="603"/>
                    </a:lnTo>
                    <a:lnTo>
                      <a:pt x="480" y="603"/>
                    </a:lnTo>
                    <a:lnTo>
                      <a:pt x="482" y="594"/>
                    </a:lnTo>
                    <a:lnTo>
                      <a:pt x="482" y="594"/>
                    </a:lnTo>
                    <a:lnTo>
                      <a:pt x="484" y="587"/>
                    </a:lnTo>
                    <a:lnTo>
                      <a:pt x="484" y="587"/>
                    </a:lnTo>
                    <a:lnTo>
                      <a:pt x="486" y="584"/>
                    </a:lnTo>
                    <a:lnTo>
                      <a:pt x="486" y="584"/>
                    </a:lnTo>
                    <a:lnTo>
                      <a:pt x="488" y="583"/>
                    </a:lnTo>
                    <a:lnTo>
                      <a:pt x="489" y="583"/>
                    </a:lnTo>
                    <a:lnTo>
                      <a:pt x="490" y="584"/>
                    </a:lnTo>
                    <a:lnTo>
                      <a:pt x="490" y="584"/>
                    </a:lnTo>
                    <a:lnTo>
                      <a:pt x="492" y="587"/>
                    </a:lnTo>
                    <a:lnTo>
                      <a:pt x="492" y="587"/>
                    </a:lnTo>
                    <a:lnTo>
                      <a:pt x="494" y="589"/>
                    </a:lnTo>
                    <a:lnTo>
                      <a:pt x="494" y="589"/>
                    </a:lnTo>
                    <a:lnTo>
                      <a:pt x="496" y="590"/>
                    </a:lnTo>
                    <a:lnTo>
                      <a:pt x="496" y="590"/>
                    </a:lnTo>
                    <a:lnTo>
                      <a:pt x="498" y="592"/>
                    </a:lnTo>
                    <a:lnTo>
                      <a:pt x="498" y="592"/>
                    </a:lnTo>
                    <a:lnTo>
                      <a:pt x="500" y="592"/>
                    </a:lnTo>
                    <a:lnTo>
                      <a:pt x="500" y="593"/>
                    </a:lnTo>
                    <a:lnTo>
                      <a:pt x="501" y="593"/>
                    </a:lnTo>
                    <a:lnTo>
                      <a:pt x="502" y="593"/>
                    </a:lnTo>
                    <a:lnTo>
                      <a:pt x="504" y="594"/>
                    </a:lnTo>
                    <a:lnTo>
                      <a:pt x="504" y="594"/>
                    </a:lnTo>
                    <a:lnTo>
                      <a:pt x="505" y="594"/>
                    </a:lnTo>
                    <a:lnTo>
                      <a:pt x="506" y="594"/>
                    </a:lnTo>
                    <a:lnTo>
                      <a:pt x="507" y="594"/>
                    </a:lnTo>
                    <a:lnTo>
                      <a:pt x="508" y="594"/>
                    </a:lnTo>
                    <a:lnTo>
                      <a:pt x="510" y="593"/>
                    </a:lnTo>
                    <a:lnTo>
                      <a:pt x="510" y="593"/>
                    </a:lnTo>
                    <a:lnTo>
                      <a:pt x="511" y="593"/>
                    </a:lnTo>
                    <a:lnTo>
                      <a:pt x="511" y="593"/>
                    </a:lnTo>
                    <a:lnTo>
                      <a:pt x="513" y="592"/>
                    </a:lnTo>
                    <a:lnTo>
                      <a:pt x="514" y="592"/>
                    </a:lnTo>
                    <a:lnTo>
                      <a:pt x="515" y="592"/>
                    </a:lnTo>
                    <a:lnTo>
                      <a:pt x="516" y="592"/>
                    </a:lnTo>
                    <a:lnTo>
                      <a:pt x="518" y="591"/>
                    </a:lnTo>
                    <a:lnTo>
                      <a:pt x="518" y="591"/>
                    </a:lnTo>
                    <a:lnTo>
                      <a:pt x="519" y="590"/>
                    </a:lnTo>
                    <a:lnTo>
                      <a:pt x="519" y="590"/>
                    </a:lnTo>
                    <a:lnTo>
                      <a:pt x="521" y="590"/>
                    </a:lnTo>
                    <a:lnTo>
                      <a:pt x="522" y="590"/>
                    </a:lnTo>
                    <a:lnTo>
                      <a:pt x="523" y="589"/>
                    </a:lnTo>
                    <a:lnTo>
                      <a:pt x="523" y="590"/>
                    </a:lnTo>
                    <a:lnTo>
                      <a:pt x="525" y="589"/>
                    </a:lnTo>
                    <a:lnTo>
                      <a:pt x="526" y="589"/>
                    </a:lnTo>
                    <a:lnTo>
                      <a:pt x="527" y="589"/>
                    </a:lnTo>
                    <a:lnTo>
                      <a:pt x="528" y="589"/>
                    </a:lnTo>
                    <a:lnTo>
                      <a:pt x="528" y="589"/>
                    </a:lnTo>
                    <a:lnTo>
                      <a:pt x="529" y="589"/>
                    </a:lnTo>
                    <a:lnTo>
                      <a:pt x="531" y="589"/>
                    </a:lnTo>
                    <a:lnTo>
                      <a:pt x="531" y="589"/>
                    </a:lnTo>
                    <a:lnTo>
                      <a:pt x="533" y="591"/>
                    </a:lnTo>
                    <a:lnTo>
                      <a:pt x="533" y="591"/>
                    </a:lnTo>
                    <a:lnTo>
                      <a:pt x="535" y="592"/>
                    </a:lnTo>
                    <a:lnTo>
                      <a:pt x="535" y="592"/>
                    </a:lnTo>
                    <a:lnTo>
                      <a:pt x="537" y="594"/>
                    </a:lnTo>
                    <a:lnTo>
                      <a:pt x="537" y="594"/>
                    </a:lnTo>
                    <a:lnTo>
                      <a:pt x="539" y="592"/>
                    </a:lnTo>
                    <a:lnTo>
                      <a:pt x="539" y="592"/>
                    </a:lnTo>
                    <a:lnTo>
                      <a:pt x="541" y="589"/>
                    </a:lnTo>
                    <a:lnTo>
                      <a:pt x="541" y="589"/>
                    </a:lnTo>
                    <a:lnTo>
                      <a:pt x="543" y="587"/>
                    </a:lnTo>
                    <a:lnTo>
                      <a:pt x="543" y="587"/>
                    </a:lnTo>
                    <a:lnTo>
                      <a:pt x="544" y="586"/>
                    </a:lnTo>
                    <a:lnTo>
                      <a:pt x="545" y="586"/>
                    </a:lnTo>
                    <a:lnTo>
                      <a:pt x="546" y="587"/>
                    </a:lnTo>
                    <a:lnTo>
                      <a:pt x="547" y="588"/>
                    </a:lnTo>
                    <a:lnTo>
                      <a:pt x="549" y="591"/>
                    </a:lnTo>
                    <a:lnTo>
                      <a:pt x="549" y="591"/>
                    </a:lnTo>
                    <a:lnTo>
                      <a:pt x="550" y="595"/>
                    </a:lnTo>
                    <a:lnTo>
                      <a:pt x="550" y="595"/>
                    </a:lnTo>
                    <a:lnTo>
                      <a:pt x="553" y="599"/>
                    </a:lnTo>
                    <a:lnTo>
                      <a:pt x="553" y="599"/>
                    </a:lnTo>
                    <a:lnTo>
                      <a:pt x="554" y="602"/>
                    </a:lnTo>
                    <a:lnTo>
                      <a:pt x="554" y="603"/>
                    </a:lnTo>
                    <a:lnTo>
                      <a:pt x="557" y="606"/>
                    </a:lnTo>
                    <a:lnTo>
                      <a:pt x="557" y="606"/>
                    </a:lnTo>
                    <a:lnTo>
                      <a:pt x="558" y="607"/>
                    </a:lnTo>
                    <a:lnTo>
                      <a:pt x="558" y="608"/>
                    </a:lnTo>
                    <a:lnTo>
                      <a:pt x="561" y="609"/>
                    </a:lnTo>
                    <a:lnTo>
                      <a:pt x="561" y="609"/>
                    </a:lnTo>
                    <a:lnTo>
                      <a:pt x="562" y="610"/>
                    </a:lnTo>
                    <a:lnTo>
                      <a:pt x="563" y="611"/>
                    </a:lnTo>
                    <a:lnTo>
                      <a:pt x="564" y="610"/>
                    </a:lnTo>
                    <a:lnTo>
                      <a:pt x="564" y="610"/>
                    </a:lnTo>
                    <a:lnTo>
                      <a:pt x="566" y="597"/>
                    </a:lnTo>
                    <a:lnTo>
                      <a:pt x="566" y="597"/>
                    </a:lnTo>
                    <a:lnTo>
                      <a:pt x="568" y="557"/>
                    </a:lnTo>
                    <a:lnTo>
                      <a:pt x="568" y="556"/>
                    </a:lnTo>
                    <a:lnTo>
                      <a:pt x="570" y="498"/>
                    </a:lnTo>
                    <a:lnTo>
                      <a:pt x="570" y="497"/>
                    </a:lnTo>
                    <a:lnTo>
                      <a:pt x="572" y="448"/>
                    </a:lnTo>
                    <a:lnTo>
                      <a:pt x="572" y="446"/>
                    </a:lnTo>
                    <a:lnTo>
                      <a:pt x="574" y="416"/>
                    </a:lnTo>
                    <a:lnTo>
                      <a:pt x="574" y="416"/>
                    </a:lnTo>
                    <a:lnTo>
                      <a:pt x="576" y="403"/>
                    </a:lnTo>
                    <a:lnTo>
                      <a:pt x="576" y="403"/>
                    </a:lnTo>
                    <a:lnTo>
                      <a:pt x="578" y="406"/>
                    </a:lnTo>
                    <a:lnTo>
                      <a:pt x="578" y="406"/>
                    </a:lnTo>
                    <a:lnTo>
                      <a:pt x="580" y="421"/>
                    </a:lnTo>
                    <a:lnTo>
                      <a:pt x="580" y="421"/>
                    </a:lnTo>
                    <a:lnTo>
                      <a:pt x="582" y="443"/>
                    </a:lnTo>
                    <a:lnTo>
                      <a:pt x="582" y="444"/>
                    </a:lnTo>
                    <a:lnTo>
                      <a:pt x="584" y="468"/>
                    </a:lnTo>
                    <a:lnTo>
                      <a:pt x="584" y="469"/>
                    </a:lnTo>
                    <a:lnTo>
                      <a:pt x="585" y="492"/>
                    </a:lnTo>
                    <a:lnTo>
                      <a:pt x="586" y="493"/>
                    </a:lnTo>
                    <a:lnTo>
                      <a:pt x="588" y="514"/>
                    </a:lnTo>
                    <a:lnTo>
                      <a:pt x="588" y="514"/>
                    </a:lnTo>
                    <a:lnTo>
                      <a:pt x="589" y="532"/>
                    </a:lnTo>
                    <a:lnTo>
                      <a:pt x="589" y="532"/>
                    </a:lnTo>
                    <a:lnTo>
                      <a:pt x="592" y="546"/>
                    </a:lnTo>
                    <a:lnTo>
                      <a:pt x="592" y="546"/>
                    </a:lnTo>
                    <a:lnTo>
                      <a:pt x="593" y="558"/>
                    </a:lnTo>
                    <a:lnTo>
                      <a:pt x="593" y="559"/>
                    </a:lnTo>
                    <a:lnTo>
                      <a:pt x="596" y="568"/>
                    </a:lnTo>
                    <a:lnTo>
                      <a:pt x="596" y="568"/>
                    </a:lnTo>
                    <a:lnTo>
                      <a:pt x="597" y="577"/>
                    </a:lnTo>
                    <a:lnTo>
                      <a:pt x="597" y="577"/>
                    </a:lnTo>
                    <a:lnTo>
                      <a:pt x="599" y="584"/>
                    </a:lnTo>
                    <a:lnTo>
                      <a:pt x="599" y="584"/>
                    </a:lnTo>
                    <a:lnTo>
                      <a:pt x="601" y="591"/>
                    </a:lnTo>
                    <a:lnTo>
                      <a:pt x="601" y="591"/>
                    </a:lnTo>
                    <a:lnTo>
                      <a:pt x="603" y="595"/>
                    </a:lnTo>
                    <a:lnTo>
                      <a:pt x="603" y="595"/>
                    </a:lnTo>
                    <a:lnTo>
                      <a:pt x="605" y="597"/>
                    </a:lnTo>
                    <a:lnTo>
                      <a:pt x="606" y="598"/>
                    </a:lnTo>
                    <a:lnTo>
                      <a:pt x="607" y="597"/>
                    </a:lnTo>
                    <a:lnTo>
                      <a:pt x="607" y="597"/>
                    </a:lnTo>
                    <a:lnTo>
                      <a:pt x="609" y="595"/>
                    </a:lnTo>
                    <a:lnTo>
                      <a:pt x="609" y="595"/>
                    </a:lnTo>
                    <a:lnTo>
                      <a:pt x="611" y="592"/>
                    </a:lnTo>
                    <a:lnTo>
                      <a:pt x="611" y="591"/>
                    </a:lnTo>
                    <a:lnTo>
                      <a:pt x="613" y="589"/>
                    </a:lnTo>
                    <a:lnTo>
                      <a:pt x="614" y="589"/>
                    </a:lnTo>
                    <a:lnTo>
                      <a:pt x="615" y="589"/>
                    </a:lnTo>
                    <a:lnTo>
                      <a:pt x="615" y="589"/>
                    </a:lnTo>
                    <a:lnTo>
                      <a:pt x="617" y="592"/>
                    </a:lnTo>
                    <a:lnTo>
                      <a:pt x="617" y="592"/>
                    </a:lnTo>
                    <a:lnTo>
                      <a:pt x="619" y="597"/>
                    </a:lnTo>
                    <a:lnTo>
                      <a:pt x="619" y="597"/>
                    </a:lnTo>
                    <a:lnTo>
                      <a:pt x="621" y="602"/>
                    </a:lnTo>
                    <a:lnTo>
                      <a:pt x="621" y="602"/>
                    </a:lnTo>
                    <a:lnTo>
                      <a:pt x="623" y="608"/>
                    </a:lnTo>
                    <a:lnTo>
                      <a:pt x="623" y="608"/>
                    </a:lnTo>
                    <a:lnTo>
                      <a:pt x="625" y="614"/>
                    </a:lnTo>
                    <a:lnTo>
                      <a:pt x="625" y="614"/>
                    </a:lnTo>
                    <a:lnTo>
                      <a:pt x="627" y="618"/>
                    </a:lnTo>
                    <a:lnTo>
                      <a:pt x="627" y="618"/>
                    </a:lnTo>
                    <a:lnTo>
                      <a:pt x="628" y="622"/>
                    </a:lnTo>
                    <a:lnTo>
                      <a:pt x="629" y="622"/>
                    </a:lnTo>
                    <a:lnTo>
                      <a:pt x="631" y="624"/>
                    </a:lnTo>
                    <a:lnTo>
                      <a:pt x="631" y="624"/>
                    </a:lnTo>
                    <a:lnTo>
                      <a:pt x="632" y="626"/>
                    </a:lnTo>
                    <a:lnTo>
                      <a:pt x="632" y="626"/>
                    </a:lnTo>
                    <a:lnTo>
                      <a:pt x="634" y="627"/>
                    </a:lnTo>
                    <a:lnTo>
                      <a:pt x="634" y="627"/>
                    </a:lnTo>
                    <a:lnTo>
                      <a:pt x="636" y="628"/>
                    </a:lnTo>
                    <a:lnTo>
                      <a:pt x="636" y="628"/>
                    </a:lnTo>
                    <a:lnTo>
                      <a:pt x="638" y="629"/>
                    </a:lnTo>
                    <a:lnTo>
                      <a:pt x="638" y="629"/>
                    </a:lnTo>
                    <a:lnTo>
                      <a:pt x="640" y="630"/>
                    </a:lnTo>
                    <a:lnTo>
                      <a:pt x="640" y="630"/>
                    </a:lnTo>
                    <a:lnTo>
                      <a:pt x="642" y="630"/>
                    </a:lnTo>
                    <a:lnTo>
                      <a:pt x="642" y="630"/>
                    </a:lnTo>
                    <a:lnTo>
                      <a:pt x="644" y="630"/>
                    </a:lnTo>
                    <a:lnTo>
                      <a:pt x="644" y="630"/>
                    </a:lnTo>
                    <a:lnTo>
                      <a:pt x="646" y="631"/>
                    </a:lnTo>
                    <a:lnTo>
                      <a:pt x="646" y="631"/>
                    </a:lnTo>
                    <a:lnTo>
                      <a:pt x="648" y="633"/>
                    </a:lnTo>
                    <a:lnTo>
                      <a:pt x="648" y="633"/>
                    </a:lnTo>
                    <a:lnTo>
                      <a:pt x="650" y="633"/>
                    </a:lnTo>
                    <a:lnTo>
                      <a:pt x="650" y="633"/>
                    </a:lnTo>
                    <a:lnTo>
                      <a:pt x="652" y="634"/>
                    </a:lnTo>
                    <a:lnTo>
                      <a:pt x="652" y="634"/>
                    </a:lnTo>
                    <a:lnTo>
                      <a:pt x="654" y="635"/>
                    </a:lnTo>
                    <a:lnTo>
                      <a:pt x="654" y="635"/>
                    </a:lnTo>
                    <a:lnTo>
                      <a:pt x="656" y="636"/>
                    </a:lnTo>
                    <a:lnTo>
                      <a:pt x="656" y="636"/>
                    </a:lnTo>
                    <a:lnTo>
                      <a:pt x="658" y="637"/>
                    </a:lnTo>
                    <a:lnTo>
                      <a:pt x="658" y="637"/>
                    </a:lnTo>
                    <a:lnTo>
                      <a:pt x="660" y="638"/>
                    </a:lnTo>
                    <a:lnTo>
                      <a:pt x="660" y="638"/>
                    </a:lnTo>
                    <a:lnTo>
                      <a:pt x="662" y="638"/>
                    </a:lnTo>
                    <a:lnTo>
                      <a:pt x="662" y="638"/>
                    </a:lnTo>
                    <a:lnTo>
                      <a:pt x="664" y="639"/>
                    </a:lnTo>
                    <a:lnTo>
                      <a:pt x="664" y="639"/>
                    </a:lnTo>
                    <a:lnTo>
                      <a:pt x="666" y="640"/>
                    </a:lnTo>
                    <a:lnTo>
                      <a:pt x="666" y="640"/>
                    </a:lnTo>
                    <a:lnTo>
                      <a:pt x="667" y="640"/>
                    </a:lnTo>
                    <a:lnTo>
                      <a:pt x="668" y="640"/>
                    </a:lnTo>
                    <a:lnTo>
                      <a:pt x="670" y="641"/>
                    </a:lnTo>
                    <a:lnTo>
                      <a:pt x="670" y="641"/>
                    </a:lnTo>
                    <a:lnTo>
                      <a:pt x="671" y="641"/>
                    </a:lnTo>
                    <a:lnTo>
                      <a:pt x="672" y="641"/>
                    </a:lnTo>
                    <a:lnTo>
                      <a:pt x="673" y="641"/>
                    </a:lnTo>
                    <a:lnTo>
                      <a:pt x="674" y="641"/>
                    </a:lnTo>
                    <a:lnTo>
                      <a:pt x="675" y="641"/>
                    </a:lnTo>
                    <a:lnTo>
                      <a:pt x="675" y="641"/>
                    </a:lnTo>
                    <a:lnTo>
                      <a:pt x="677" y="641"/>
                    </a:lnTo>
                    <a:lnTo>
                      <a:pt x="677" y="641"/>
                    </a:lnTo>
                    <a:lnTo>
                      <a:pt x="679" y="641"/>
                    </a:lnTo>
                    <a:lnTo>
                      <a:pt x="679" y="641"/>
                    </a:lnTo>
                    <a:lnTo>
                      <a:pt x="680" y="641"/>
                    </a:lnTo>
                    <a:lnTo>
                      <a:pt x="682" y="641"/>
                    </a:lnTo>
                    <a:lnTo>
                      <a:pt x="683" y="641"/>
                    </a:lnTo>
                    <a:lnTo>
                      <a:pt x="683" y="641"/>
                    </a:lnTo>
                    <a:lnTo>
                      <a:pt x="684" y="642"/>
                    </a:lnTo>
                    <a:lnTo>
                      <a:pt x="686" y="642"/>
                    </a:lnTo>
                    <a:lnTo>
                      <a:pt x="687" y="641"/>
                    </a:lnTo>
                    <a:lnTo>
                      <a:pt x="687" y="641"/>
                    </a:lnTo>
                    <a:lnTo>
                      <a:pt x="689" y="638"/>
                    </a:lnTo>
                    <a:lnTo>
                      <a:pt x="689" y="638"/>
                    </a:lnTo>
                    <a:lnTo>
                      <a:pt x="691" y="633"/>
                    </a:lnTo>
                    <a:lnTo>
                      <a:pt x="691" y="633"/>
                    </a:lnTo>
                    <a:lnTo>
                      <a:pt x="693" y="625"/>
                    </a:lnTo>
                    <a:lnTo>
                      <a:pt x="693" y="625"/>
                    </a:lnTo>
                    <a:lnTo>
                      <a:pt x="695" y="617"/>
                    </a:lnTo>
                    <a:lnTo>
                      <a:pt x="695" y="617"/>
                    </a:lnTo>
                    <a:lnTo>
                      <a:pt x="697" y="612"/>
                    </a:lnTo>
                    <a:lnTo>
                      <a:pt x="697" y="612"/>
                    </a:lnTo>
                    <a:lnTo>
                      <a:pt x="698" y="611"/>
                    </a:lnTo>
                    <a:lnTo>
                      <a:pt x="699" y="611"/>
                    </a:lnTo>
                    <a:lnTo>
                      <a:pt x="701" y="614"/>
                    </a:lnTo>
                    <a:lnTo>
                      <a:pt x="701" y="614"/>
                    </a:lnTo>
                    <a:lnTo>
                      <a:pt x="703" y="621"/>
                    </a:lnTo>
                    <a:lnTo>
                      <a:pt x="703" y="622"/>
                    </a:lnTo>
                    <a:lnTo>
                      <a:pt x="705" y="630"/>
                    </a:lnTo>
                    <a:lnTo>
                      <a:pt x="705" y="630"/>
                    </a:lnTo>
                    <a:lnTo>
                      <a:pt x="707" y="638"/>
                    </a:lnTo>
                    <a:lnTo>
                      <a:pt x="707" y="638"/>
                    </a:lnTo>
                    <a:lnTo>
                      <a:pt x="708" y="643"/>
                    </a:lnTo>
                    <a:lnTo>
                      <a:pt x="708" y="643"/>
                    </a:lnTo>
                    <a:lnTo>
                      <a:pt x="711" y="647"/>
                    </a:lnTo>
                    <a:lnTo>
                      <a:pt x="711" y="647"/>
                    </a:lnTo>
                    <a:lnTo>
                      <a:pt x="712" y="649"/>
                    </a:lnTo>
                    <a:lnTo>
                      <a:pt x="712" y="649"/>
                    </a:lnTo>
                    <a:lnTo>
                      <a:pt x="714" y="650"/>
                    </a:lnTo>
                    <a:lnTo>
                      <a:pt x="715" y="650"/>
                    </a:lnTo>
                    <a:lnTo>
                      <a:pt x="715" y="650"/>
                    </a:lnTo>
                    <a:lnTo>
                      <a:pt x="717" y="650"/>
                    </a:lnTo>
                    <a:lnTo>
                      <a:pt x="717" y="650"/>
                    </a:lnTo>
                    <a:lnTo>
                      <a:pt x="719" y="650"/>
                    </a:lnTo>
                    <a:lnTo>
                      <a:pt x="719" y="650"/>
                    </a:lnTo>
                    <a:lnTo>
                      <a:pt x="721" y="650"/>
                    </a:lnTo>
                    <a:lnTo>
                      <a:pt x="722" y="650"/>
                    </a:lnTo>
                    <a:lnTo>
                      <a:pt x="722" y="650"/>
                    </a:lnTo>
                    <a:lnTo>
                      <a:pt x="724" y="649"/>
                    </a:lnTo>
                    <a:lnTo>
                      <a:pt x="724" y="650"/>
                    </a:lnTo>
                    <a:lnTo>
                      <a:pt x="726" y="649"/>
                    </a:lnTo>
                    <a:lnTo>
                      <a:pt x="726" y="649"/>
                    </a:lnTo>
                    <a:lnTo>
                      <a:pt x="728" y="649"/>
                    </a:lnTo>
                    <a:lnTo>
                      <a:pt x="728" y="649"/>
                    </a:lnTo>
                    <a:lnTo>
                      <a:pt x="729" y="649"/>
                    </a:lnTo>
                    <a:lnTo>
                      <a:pt x="730" y="649"/>
                    </a:lnTo>
                    <a:lnTo>
                      <a:pt x="732" y="649"/>
                    </a:lnTo>
                    <a:lnTo>
                      <a:pt x="732" y="649"/>
                    </a:lnTo>
                    <a:lnTo>
                      <a:pt x="734" y="650"/>
                    </a:lnTo>
                    <a:lnTo>
                      <a:pt x="734" y="649"/>
                    </a:lnTo>
                    <a:lnTo>
                      <a:pt x="735" y="650"/>
                    </a:lnTo>
                    <a:lnTo>
                      <a:pt x="736" y="650"/>
                    </a:lnTo>
                    <a:lnTo>
                      <a:pt x="738" y="651"/>
                    </a:lnTo>
                    <a:lnTo>
                      <a:pt x="738" y="651"/>
                    </a:lnTo>
                    <a:lnTo>
                      <a:pt x="740" y="652"/>
                    </a:lnTo>
                    <a:lnTo>
                      <a:pt x="740" y="652"/>
                    </a:lnTo>
                    <a:lnTo>
                      <a:pt x="741" y="652"/>
                    </a:lnTo>
                    <a:lnTo>
                      <a:pt x="742" y="652"/>
                    </a:lnTo>
                    <a:lnTo>
                      <a:pt x="743" y="652"/>
                    </a:lnTo>
                    <a:lnTo>
                      <a:pt x="744" y="652"/>
                    </a:lnTo>
                    <a:lnTo>
                      <a:pt x="745" y="652"/>
                    </a:lnTo>
                    <a:lnTo>
                      <a:pt x="746" y="652"/>
                    </a:lnTo>
                    <a:lnTo>
                      <a:pt x="747" y="652"/>
                    </a:lnTo>
                    <a:lnTo>
                      <a:pt x="748" y="652"/>
                    </a:lnTo>
                    <a:lnTo>
                      <a:pt x="749" y="652"/>
                    </a:lnTo>
                    <a:lnTo>
                      <a:pt x="750" y="652"/>
                    </a:lnTo>
                    <a:lnTo>
                      <a:pt x="751" y="652"/>
                    </a:lnTo>
                    <a:lnTo>
                      <a:pt x="752" y="652"/>
                    </a:lnTo>
                    <a:lnTo>
                      <a:pt x="753" y="652"/>
                    </a:lnTo>
                    <a:lnTo>
                      <a:pt x="754" y="652"/>
                    </a:lnTo>
                    <a:lnTo>
                      <a:pt x="755" y="652"/>
                    </a:lnTo>
                    <a:lnTo>
                      <a:pt x="755" y="652"/>
                    </a:lnTo>
                    <a:lnTo>
                      <a:pt x="757" y="653"/>
                    </a:lnTo>
                    <a:lnTo>
                      <a:pt x="758" y="652"/>
                    </a:lnTo>
                    <a:lnTo>
                      <a:pt x="759" y="653"/>
                    </a:lnTo>
                    <a:lnTo>
                      <a:pt x="759" y="653"/>
                    </a:lnTo>
                    <a:lnTo>
                      <a:pt x="761" y="653"/>
                    </a:lnTo>
                    <a:lnTo>
                      <a:pt x="762" y="653"/>
                    </a:lnTo>
                    <a:lnTo>
                      <a:pt x="763" y="654"/>
                    </a:lnTo>
                    <a:lnTo>
                      <a:pt x="763" y="653"/>
                    </a:lnTo>
                    <a:lnTo>
                      <a:pt x="765" y="654"/>
                    </a:lnTo>
                    <a:lnTo>
                      <a:pt x="765" y="654"/>
                    </a:lnTo>
                    <a:lnTo>
                      <a:pt x="766" y="654"/>
                    </a:lnTo>
                    <a:lnTo>
                      <a:pt x="767" y="654"/>
                    </a:lnTo>
                    <a:lnTo>
                      <a:pt x="769" y="654"/>
                    </a:lnTo>
                    <a:lnTo>
                      <a:pt x="769" y="654"/>
                    </a:lnTo>
                    <a:lnTo>
                      <a:pt x="771" y="654"/>
                    </a:lnTo>
                    <a:lnTo>
                      <a:pt x="771" y="654"/>
                    </a:lnTo>
                    <a:lnTo>
                      <a:pt x="773" y="655"/>
                    </a:lnTo>
                    <a:lnTo>
                      <a:pt x="773" y="655"/>
                    </a:lnTo>
                    <a:lnTo>
                      <a:pt x="774" y="655"/>
                    </a:lnTo>
                    <a:lnTo>
                      <a:pt x="775" y="655"/>
                    </a:lnTo>
                    <a:lnTo>
                      <a:pt x="776" y="656"/>
                    </a:lnTo>
                    <a:lnTo>
                      <a:pt x="777" y="655"/>
                    </a:lnTo>
                    <a:lnTo>
                      <a:pt x="778" y="656"/>
                    </a:lnTo>
                    <a:lnTo>
                      <a:pt x="779" y="656"/>
                    </a:lnTo>
                    <a:lnTo>
                      <a:pt x="780" y="656"/>
                    </a:lnTo>
                    <a:lnTo>
                      <a:pt x="781" y="656"/>
                    </a:lnTo>
                    <a:lnTo>
                      <a:pt x="782" y="657"/>
                    </a:lnTo>
                    <a:lnTo>
                      <a:pt x="783" y="657"/>
                    </a:lnTo>
                    <a:lnTo>
                      <a:pt x="784" y="657"/>
                    </a:lnTo>
                    <a:lnTo>
                      <a:pt x="785" y="657"/>
                    </a:lnTo>
                    <a:lnTo>
                      <a:pt x="786" y="657"/>
                    </a:lnTo>
                    <a:lnTo>
                      <a:pt x="786" y="657"/>
                    </a:lnTo>
                    <a:lnTo>
                      <a:pt x="788" y="657"/>
                    </a:lnTo>
                    <a:lnTo>
                      <a:pt x="789" y="657"/>
                    </a:lnTo>
                    <a:lnTo>
                      <a:pt x="790" y="657"/>
                    </a:lnTo>
                    <a:lnTo>
                      <a:pt x="791" y="657"/>
                    </a:lnTo>
                    <a:lnTo>
                      <a:pt x="792" y="657"/>
                    </a:lnTo>
                    <a:lnTo>
                      <a:pt x="793" y="657"/>
                    </a:lnTo>
                    <a:lnTo>
                      <a:pt x="794" y="657"/>
                    </a:lnTo>
                    <a:lnTo>
                      <a:pt x="794" y="657"/>
                    </a:lnTo>
                    <a:lnTo>
                      <a:pt x="796" y="656"/>
                    </a:lnTo>
                    <a:lnTo>
                      <a:pt x="797" y="657"/>
                    </a:lnTo>
                    <a:lnTo>
                      <a:pt x="798" y="656"/>
                    </a:lnTo>
                    <a:lnTo>
                      <a:pt x="799" y="656"/>
                    </a:lnTo>
                    <a:lnTo>
                      <a:pt x="800" y="655"/>
                    </a:lnTo>
                    <a:lnTo>
                      <a:pt x="800" y="655"/>
                    </a:lnTo>
                    <a:lnTo>
                      <a:pt x="802" y="654"/>
                    </a:lnTo>
                    <a:lnTo>
                      <a:pt x="803" y="655"/>
                    </a:lnTo>
                    <a:lnTo>
                      <a:pt x="804" y="654"/>
                    </a:lnTo>
                    <a:lnTo>
                      <a:pt x="805" y="654"/>
                    </a:lnTo>
                    <a:lnTo>
                      <a:pt x="806" y="654"/>
                    </a:lnTo>
                    <a:lnTo>
                      <a:pt x="807" y="654"/>
                    </a:lnTo>
                    <a:lnTo>
                      <a:pt x="807" y="654"/>
                    </a:lnTo>
                    <a:lnTo>
                      <a:pt x="808" y="654"/>
                    </a:lnTo>
                    <a:lnTo>
                      <a:pt x="810" y="655"/>
                    </a:lnTo>
                    <a:lnTo>
                      <a:pt x="810" y="654"/>
                    </a:lnTo>
                    <a:lnTo>
                      <a:pt x="812" y="655"/>
                    </a:lnTo>
                    <a:lnTo>
                      <a:pt x="812" y="655"/>
                    </a:lnTo>
                    <a:lnTo>
                      <a:pt x="814" y="656"/>
                    </a:lnTo>
                    <a:lnTo>
                      <a:pt x="815" y="656"/>
                    </a:lnTo>
                    <a:lnTo>
                      <a:pt x="816" y="657"/>
                    </a:lnTo>
                    <a:lnTo>
                      <a:pt x="816" y="656"/>
                    </a:lnTo>
                    <a:lnTo>
                      <a:pt x="817" y="657"/>
                    </a:lnTo>
                    <a:lnTo>
                      <a:pt x="818" y="657"/>
                    </a:lnTo>
                    <a:lnTo>
                      <a:pt x="820" y="657"/>
                    </a:lnTo>
                    <a:lnTo>
                      <a:pt x="820" y="657"/>
                    </a:lnTo>
                    <a:lnTo>
                      <a:pt x="821" y="657"/>
                    </a:lnTo>
                    <a:lnTo>
                      <a:pt x="822" y="657"/>
                    </a:lnTo>
                    <a:lnTo>
                      <a:pt x="823" y="657"/>
                    </a:lnTo>
                    <a:lnTo>
                      <a:pt x="824" y="657"/>
                    </a:lnTo>
                    <a:lnTo>
                      <a:pt x="825" y="657"/>
                    </a:lnTo>
                    <a:lnTo>
                      <a:pt x="826" y="657"/>
                    </a:lnTo>
                    <a:lnTo>
                      <a:pt x="828" y="657"/>
                    </a:lnTo>
                    <a:lnTo>
                      <a:pt x="828" y="657"/>
                    </a:lnTo>
                    <a:lnTo>
                      <a:pt x="829" y="656"/>
                    </a:lnTo>
                    <a:lnTo>
                      <a:pt x="829" y="656"/>
                    </a:lnTo>
                    <a:lnTo>
                      <a:pt x="832" y="652"/>
                    </a:lnTo>
                    <a:lnTo>
                      <a:pt x="832" y="652"/>
                    </a:lnTo>
                    <a:lnTo>
                      <a:pt x="833" y="634"/>
                    </a:lnTo>
                    <a:lnTo>
                      <a:pt x="833" y="633"/>
                    </a:lnTo>
                    <a:lnTo>
                      <a:pt x="835" y="588"/>
                    </a:lnTo>
                    <a:lnTo>
                      <a:pt x="835" y="587"/>
                    </a:lnTo>
                    <a:lnTo>
                      <a:pt x="837" y="536"/>
                    </a:lnTo>
                    <a:lnTo>
                      <a:pt x="837" y="535"/>
                    </a:lnTo>
                    <a:lnTo>
                      <a:pt x="839" y="495"/>
                    </a:lnTo>
                    <a:lnTo>
                      <a:pt x="839" y="494"/>
                    </a:lnTo>
                    <a:lnTo>
                      <a:pt x="841" y="474"/>
                    </a:lnTo>
                    <a:lnTo>
                      <a:pt x="842" y="472"/>
                    </a:lnTo>
                    <a:lnTo>
                      <a:pt x="843" y="475"/>
                    </a:lnTo>
                    <a:lnTo>
                      <a:pt x="843" y="475"/>
                    </a:lnTo>
                    <a:lnTo>
                      <a:pt x="845" y="490"/>
                    </a:lnTo>
                    <a:lnTo>
                      <a:pt x="845" y="491"/>
                    </a:lnTo>
                    <a:lnTo>
                      <a:pt x="847" y="513"/>
                    </a:lnTo>
                    <a:lnTo>
                      <a:pt x="847" y="514"/>
                    </a:lnTo>
                    <a:lnTo>
                      <a:pt x="849" y="538"/>
                    </a:lnTo>
                    <a:lnTo>
                      <a:pt x="849" y="538"/>
                    </a:lnTo>
                    <a:lnTo>
                      <a:pt x="851" y="562"/>
                    </a:lnTo>
                    <a:lnTo>
                      <a:pt x="851" y="563"/>
                    </a:lnTo>
                    <a:lnTo>
                      <a:pt x="853" y="584"/>
                    </a:lnTo>
                    <a:lnTo>
                      <a:pt x="853" y="584"/>
                    </a:lnTo>
                    <a:lnTo>
                      <a:pt x="855" y="603"/>
                    </a:lnTo>
                    <a:lnTo>
                      <a:pt x="855" y="603"/>
                    </a:lnTo>
                    <a:lnTo>
                      <a:pt x="857" y="617"/>
                    </a:lnTo>
                    <a:lnTo>
                      <a:pt x="857" y="617"/>
                    </a:lnTo>
                    <a:lnTo>
                      <a:pt x="859" y="628"/>
                    </a:lnTo>
                    <a:lnTo>
                      <a:pt x="859" y="629"/>
                    </a:lnTo>
                    <a:lnTo>
                      <a:pt x="860" y="636"/>
                    </a:lnTo>
                    <a:lnTo>
                      <a:pt x="861" y="636"/>
                    </a:lnTo>
                    <a:lnTo>
                      <a:pt x="863" y="641"/>
                    </a:lnTo>
                    <a:lnTo>
                      <a:pt x="863" y="641"/>
                    </a:lnTo>
                    <a:lnTo>
                      <a:pt x="864" y="644"/>
                    </a:lnTo>
                    <a:lnTo>
                      <a:pt x="864" y="644"/>
                    </a:lnTo>
                    <a:lnTo>
                      <a:pt x="867" y="646"/>
                    </a:lnTo>
                    <a:lnTo>
                      <a:pt x="867" y="646"/>
                    </a:lnTo>
                    <a:lnTo>
                      <a:pt x="868" y="649"/>
                    </a:lnTo>
                    <a:lnTo>
                      <a:pt x="868" y="649"/>
                    </a:lnTo>
                    <a:lnTo>
                      <a:pt x="870" y="651"/>
                    </a:lnTo>
                    <a:lnTo>
                      <a:pt x="870" y="651"/>
                    </a:lnTo>
                    <a:lnTo>
                      <a:pt x="872" y="652"/>
                    </a:lnTo>
                    <a:lnTo>
                      <a:pt x="873" y="652"/>
                    </a:lnTo>
                    <a:lnTo>
                      <a:pt x="874" y="653"/>
                    </a:lnTo>
                    <a:lnTo>
                      <a:pt x="874" y="653"/>
                    </a:lnTo>
                    <a:lnTo>
                      <a:pt x="876" y="654"/>
                    </a:lnTo>
                    <a:lnTo>
                      <a:pt x="877" y="654"/>
                    </a:lnTo>
                    <a:lnTo>
                      <a:pt x="878" y="655"/>
                    </a:lnTo>
                    <a:lnTo>
                      <a:pt x="878" y="654"/>
                    </a:lnTo>
                    <a:lnTo>
                      <a:pt x="880" y="655"/>
                    </a:lnTo>
                    <a:lnTo>
                      <a:pt x="880" y="655"/>
                    </a:lnTo>
                    <a:lnTo>
                      <a:pt x="882" y="656"/>
                    </a:lnTo>
                    <a:lnTo>
                      <a:pt x="883" y="656"/>
                    </a:lnTo>
                    <a:lnTo>
                      <a:pt x="883" y="655"/>
                    </a:lnTo>
                    <a:lnTo>
                      <a:pt x="884" y="656"/>
                    </a:lnTo>
                    <a:lnTo>
                      <a:pt x="885" y="655"/>
                    </a:lnTo>
                    <a:lnTo>
                      <a:pt x="886" y="655"/>
                    </a:lnTo>
                    <a:lnTo>
                      <a:pt x="887" y="655"/>
                    </a:lnTo>
                    <a:lnTo>
                      <a:pt x="888" y="655"/>
                    </a:lnTo>
                    <a:lnTo>
                      <a:pt x="890" y="655"/>
                    </a:lnTo>
                    <a:lnTo>
                      <a:pt x="891" y="655"/>
                    </a:lnTo>
                    <a:lnTo>
                      <a:pt x="892" y="655"/>
                    </a:lnTo>
                    <a:lnTo>
                      <a:pt x="892" y="655"/>
                    </a:lnTo>
                    <a:lnTo>
                      <a:pt x="893" y="655"/>
                    </a:lnTo>
                    <a:lnTo>
                      <a:pt x="894" y="655"/>
                    </a:lnTo>
                    <a:lnTo>
                      <a:pt x="895" y="656"/>
                    </a:lnTo>
                    <a:lnTo>
                      <a:pt x="896" y="656"/>
                    </a:lnTo>
                    <a:lnTo>
                      <a:pt x="898" y="655"/>
                    </a:lnTo>
                    <a:lnTo>
                      <a:pt x="898" y="655"/>
                    </a:lnTo>
                    <a:lnTo>
                      <a:pt x="900" y="654"/>
                    </a:lnTo>
                    <a:lnTo>
                      <a:pt x="900" y="654"/>
                    </a:lnTo>
                    <a:lnTo>
                      <a:pt x="902" y="652"/>
                    </a:lnTo>
                    <a:lnTo>
                      <a:pt x="902" y="652"/>
                    </a:lnTo>
                    <a:lnTo>
                      <a:pt x="904" y="649"/>
                    </a:lnTo>
                    <a:lnTo>
                      <a:pt x="904" y="649"/>
                    </a:lnTo>
                    <a:lnTo>
                      <a:pt x="905" y="647"/>
                    </a:lnTo>
                    <a:lnTo>
                      <a:pt x="905" y="647"/>
                    </a:lnTo>
                    <a:lnTo>
                      <a:pt x="907" y="646"/>
                    </a:lnTo>
                    <a:lnTo>
                      <a:pt x="908" y="646"/>
                    </a:lnTo>
                    <a:lnTo>
                      <a:pt x="909" y="643"/>
                    </a:lnTo>
                    <a:lnTo>
                      <a:pt x="909" y="643"/>
                    </a:lnTo>
                    <a:lnTo>
                      <a:pt x="911" y="636"/>
                    </a:lnTo>
                    <a:lnTo>
                      <a:pt x="911" y="635"/>
                    </a:lnTo>
                    <a:lnTo>
                      <a:pt x="913" y="616"/>
                    </a:lnTo>
                    <a:lnTo>
                      <a:pt x="913" y="616"/>
                    </a:lnTo>
                    <a:lnTo>
                      <a:pt x="915" y="581"/>
                    </a:lnTo>
                    <a:lnTo>
                      <a:pt x="915" y="580"/>
                    </a:lnTo>
                    <a:lnTo>
                      <a:pt x="917" y="535"/>
                    </a:lnTo>
                    <a:lnTo>
                      <a:pt x="917" y="534"/>
                    </a:lnTo>
                    <a:lnTo>
                      <a:pt x="919" y="492"/>
                    </a:lnTo>
                    <a:lnTo>
                      <a:pt x="919" y="491"/>
                    </a:lnTo>
                    <a:lnTo>
                      <a:pt x="921" y="460"/>
                    </a:lnTo>
                    <a:lnTo>
                      <a:pt x="921" y="460"/>
                    </a:lnTo>
                    <a:lnTo>
                      <a:pt x="923" y="443"/>
                    </a:lnTo>
                    <a:lnTo>
                      <a:pt x="923" y="443"/>
                    </a:lnTo>
                    <a:lnTo>
                      <a:pt x="925" y="439"/>
                    </a:lnTo>
                    <a:lnTo>
                      <a:pt x="925" y="439"/>
                    </a:lnTo>
                    <a:lnTo>
                      <a:pt x="927" y="443"/>
                    </a:lnTo>
                    <a:lnTo>
                      <a:pt x="927" y="443"/>
                    </a:lnTo>
                    <a:lnTo>
                      <a:pt x="929" y="451"/>
                    </a:lnTo>
                    <a:lnTo>
                      <a:pt x="929" y="451"/>
                    </a:lnTo>
                    <a:lnTo>
                      <a:pt x="931" y="460"/>
                    </a:lnTo>
                    <a:lnTo>
                      <a:pt x="931" y="461"/>
                    </a:lnTo>
                    <a:lnTo>
                      <a:pt x="933" y="470"/>
                    </a:lnTo>
                    <a:lnTo>
                      <a:pt x="933" y="470"/>
                    </a:lnTo>
                    <a:lnTo>
                      <a:pt x="935" y="480"/>
                    </a:lnTo>
                    <a:lnTo>
                      <a:pt x="935" y="481"/>
                    </a:lnTo>
                    <a:lnTo>
                      <a:pt x="937" y="490"/>
                    </a:lnTo>
                    <a:lnTo>
                      <a:pt x="937" y="491"/>
                    </a:lnTo>
                    <a:lnTo>
                      <a:pt x="939" y="501"/>
                    </a:lnTo>
                    <a:lnTo>
                      <a:pt x="939" y="501"/>
                    </a:lnTo>
                    <a:lnTo>
                      <a:pt x="940" y="511"/>
                    </a:lnTo>
                    <a:lnTo>
                      <a:pt x="940" y="511"/>
                    </a:lnTo>
                    <a:lnTo>
                      <a:pt x="943" y="521"/>
                    </a:lnTo>
                    <a:lnTo>
                      <a:pt x="943" y="521"/>
                    </a:lnTo>
                    <a:lnTo>
                      <a:pt x="944" y="529"/>
                    </a:lnTo>
                    <a:lnTo>
                      <a:pt x="944" y="530"/>
                    </a:lnTo>
                    <a:lnTo>
                      <a:pt x="946" y="537"/>
                    </a:lnTo>
                    <a:lnTo>
                      <a:pt x="947" y="537"/>
                    </a:lnTo>
                    <a:lnTo>
                      <a:pt x="948" y="543"/>
                    </a:lnTo>
                    <a:lnTo>
                      <a:pt x="948" y="543"/>
                    </a:lnTo>
                    <a:lnTo>
                      <a:pt x="950" y="549"/>
                    </a:lnTo>
                    <a:lnTo>
                      <a:pt x="950" y="549"/>
                    </a:lnTo>
                    <a:lnTo>
                      <a:pt x="952" y="554"/>
                    </a:lnTo>
                    <a:lnTo>
                      <a:pt x="952" y="554"/>
                    </a:lnTo>
                    <a:lnTo>
                      <a:pt x="954" y="558"/>
                    </a:lnTo>
                    <a:lnTo>
                      <a:pt x="954" y="558"/>
                    </a:lnTo>
                    <a:lnTo>
                      <a:pt x="956" y="562"/>
                    </a:lnTo>
                    <a:lnTo>
                      <a:pt x="956" y="562"/>
                    </a:lnTo>
                    <a:lnTo>
                      <a:pt x="958" y="565"/>
                    </a:lnTo>
                    <a:lnTo>
                      <a:pt x="958" y="565"/>
                    </a:lnTo>
                    <a:lnTo>
                      <a:pt x="960" y="568"/>
                    </a:lnTo>
                    <a:lnTo>
                      <a:pt x="960" y="568"/>
                    </a:lnTo>
                    <a:lnTo>
                      <a:pt x="961" y="569"/>
                    </a:lnTo>
                    <a:lnTo>
                      <a:pt x="962" y="569"/>
                    </a:lnTo>
                    <a:lnTo>
                      <a:pt x="964" y="565"/>
                    </a:lnTo>
                    <a:lnTo>
                      <a:pt x="964" y="565"/>
                    </a:lnTo>
                    <a:lnTo>
                      <a:pt x="966" y="543"/>
                    </a:lnTo>
                    <a:lnTo>
                      <a:pt x="966" y="542"/>
                    </a:lnTo>
                    <a:lnTo>
                      <a:pt x="968" y="498"/>
                    </a:lnTo>
                    <a:lnTo>
                      <a:pt x="968" y="497"/>
                    </a:lnTo>
                    <a:lnTo>
                      <a:pt x="970" y="457"/>
                    </a:lnTo>
                    <a:lnTo>
                      <a:pt x="970" y="455"/>
                    </a:lnTo>
                    <a:lnTo>
                      <a:pt x="972" y="430"/>
                    </a:lnTo>
                    <a:lnTo>
                      <a:pt x="972" y="430"/>
                    </a:lnTo>
                    <a:lnTo>
                      <a:pt x="974" y="418"/>
                    </a:lnTo>
                    <a:lnTo>
                      <a:pt x="974" y="418"/>
                    </a:lnTo>
                    <a:lnTo>
                      <a:pt x="975" y="409"/>
                    </a:lnTo>
                    <a:lnTo>
                      <a:pt x="975" y="408"/>
                    </a:lnTo>
                    <a:lnTo>
                      <a:pt x="978" y="389"/>
                    </a:lnTo>
                    <a:lnTo>
                      <a:pt x="978" y="389"/>
                    </a:lnTo>
                    <a:lnTo>
                      <a:pt x="979" y="367"/>
                    </a:lnTo>
                    <a:lnTo>
                      <a:pt x="979" y="366"/>
                    </a:lnTo>
                    <a:lnTo>
                      <a:pt x="982" y="351"/>
                    </a:lnTo>
                    <a:lnTo>
                      <a:pt x="982" y="351"/>
                    </a:lnTo>
                    <a:lnTo>
                      <a:pt x="983" y="348"/>
                    </a:lnTo>
                    <a:lnTo>
                      <a:pt x="983" y="348"/>
                    </a:lnTo>
                    <a:lnTo>
                      <a:pt x="986" y="359"/>
                    </a:lnTo>
                    <a:lnTo>
                      <a:pt x="986" y="360"/>
                    </a:lnTo>
                    <a:lnTo>
                      <a:pt x="987" y="381"/>
                    </a:lnTo>
                    <a:lnTo>
                      <a:pt x="987" y="382"/>
                    </a:lnTo>
                    <a:lnTo>
                      <a:pt x="990" y="410"/>
                    </a:lnTo>
                    <a:lnTo>
                      <a:pt x="990" y="411"/>
                    </a:lnTo>
                    <a:lnTo>
                      <a:pt x="991" y="440"/>
                    </a:lnTo>
                    <a:lnTo>
                      <a:pt x="991" y="440"/>
                    </a:lnTo>
                    <a:lnTo>
                      <a:pt x="993" y="469"/>
                    </a:lnTo>
                    <a:lnTo>
                      <a:pt x="994" y="470"/>
                    </a:lnTo>
                    <a:lnTo>
                      <a:pt x="995" y="495"/>
                    </a:lnTo>
                    <a:lnTo>
                      <a:pt x="995" y="495"/>
                    </a:lnTo>
                    <a:lnTo>
                      <a:pt x="997" y="516"/>
                    </a:lnTo>
                    <a:lnTo>
                      <a:pt x="997" y="516"/>
                    </a:lnTo>
                    <a:lnTo>
                      <a:pt x="999" y="529"/>
                    </a:lnTo>
                    <a:lnTo>
                      <a:pt x="999" y="529"/>
                    </a:lnTo>
                    <a:lnTo>
                      <a:pt x="1001" y="534"/>
                    </a:lnTo>
                    <a:lnTo>
                      <a:pt x="1001" y="534"/>
                    </a:lnTo>
                    <a:lnTo>
                      <a:pt x="1003" y="532"/>
                    </a:lnTo>
                    <a:lnTo>
                      <a:pt x="1003" y="532"/>
                    </a:lnTo>
                    <a:lnTo>
                      <a:pt x="1005" y="527"/>
                    </a:lnTo>
                    <a:lnTo>
                      <a:pt x="1005" y="527"/>
                    </a:lnTo>
                    <a:lnTo>
                      <a:pt x="1007" y="519"/>
                    </a:lnTo>
                    <a:lnTo>
                      <a:pt x="1007" y="518"/>
                    </a:lnTo>
                    <a:lnTo>
                      <a:pt x="1009" y="503"/>
                    </a:lnTo>
                    <a:lnTo>
                      <a:pt x="1009" y="503"/>
                    </a:lnTo>
                    <a:lnTo>
                      <a:pt x="1010" y="484"/>
                    </a:lnTo>
                    <a:lnTo>
                      <a:pt x="1011" y="484"/>
                    </a:lnTo>
                    <a:lnTo>
                      <a:pt x="1013" y="467"/>
                    </a:lnTo>
                    <a:lnTo>
                      <a:pt x="1013" y="467"/>
                    </a:lnTo>
                    <a:lnTo>
                      <a:pt x="1014" y="457"/>
                    </a:lnTo>
                    <a:lnTo>
                      <a:pt x="1014" y="457"/>
                    </a:lnTo>
                    <a:lnTo>
                      <a:pt x="1016" y="456"/>
                    </a:lnTo>
                    <a:lnTo>
                      <a:pt x="1017" y="456"/>
                    </a:lnTo>
                    <a:lnTo>
                      <a:pt x="1018" y="460"/>
                    </a:lnTo>
                    <a:lnTo>
                      <a:pt x="1018" y="461"/>
                    </a:lnTo>
                    <a:lnTo>
                      <a:pt x="1021" y="468"/>
                    </a:lnTo>
                    <a:lnTo>
                      <a:pt x="1021" y="468"/>
                    </a:lnTo>
                    <a:lnTo>
                      <a:pt x="1022" y="474"/>
                    </a:lnTo>
                    <a:lnTo>
                      <a:pt x="1022" y="474"/>
                    </a:lnTo>
                    <a:lnTo>
                      <a:pt x="1025" y="480"/>
                    </a:lnTo>
                    <a:lnTo>
                      <a:pt x="1025" y="480"/>
                    </a:lnTo>
                    <a:lnTo>
                      <a:pt x="1026" y="490"/>
                    </a:lnTo>
                    <a:lnTo>
                      <a:pt x="1026" y="491"/>
                    </a:lnTo>
                    <a:lnTo>
                      <a:pt x="1029" y="505"/>
                    </a:lnTo>
                    <a:lnTo>
                      <a:pt x="1029" y="506"/>
                    </a:lnTo>
                    <a:lnTo>
                      <a:pt x="1030" y="522"/>
                    </a:lnTo>
                    <a:lnTo>
                      <a:pt x="1030" y="523"/>
                    </a:lnTo>
                    <a:lnTo>
                      <a:pt x="1032" y="536"/>
                    </a:lnTo>
                    <a:lnTo>
                      <a:pt x="1032" y="537"/>
                    </a:lnTo>
                    <a:lnTo>
                      <a:pt x="1034" y="547"/>
                    </a:lnTo>
                    <a:lnTo>
                      <a:pt x="1034" y="547"/>
                    </a:lnTo>
                    <a:lnTo>
                      <a:pt x="1036" y="556"/>
                    </a:lnTo>
                    <a:lnTo>
                      <a:pt x="1036" y="556"/>
                    </a:lnTo>
                    <a:lnTo>
                      <a:pt x="1038" y="563"/>
                    </a:lnTo>
                    <a:lnTo>
                      <a:pt x="1038" y="563"/>
                    </a:lnTo>
                    <a:lnTo>
                      <a:pt x="1040" y="569"/>
                    </a:lnTo>
                    <a:lnTo>
                      <a:pt x="1040" y="569"/>
                    </a:lnTo>
                    <a:lnTo>
                      <a:pt x="1042" y="573"/>
                    </a:lnTo>
                    <a:lnTo>
                      <a:pt x="1042" y="573"/>
                    </a:lnTo>
                    <a:lnTo>
                      <a:pt x="1044" y="577"/>
                    </a:lnTo>
                    <a:lnTo>
                      <a:pt x="1044" y="578"/>
                    </a:lnTo>
                    <a:lnTo>
                      <a:pt x="1045" y="581"/>
                    </a:lnTo>
                    <a:lnTo>
                      <a:pt x="1046" y="581"/>
                    </a:lnTo>
                    <a:lnTo>
                      <a:pt x="1048" y="583"/>
                    </a:lnTo>
                    <a:lnTo>
                      <a:pt x="1048" y="583"/>
                    </a:lnTo>
                    <a:lnTo>
                      <a:pt x="1050" y="584"/>
                    </a:lnTo>
                    <a:lnTo>
                      <a:pt x="1050" y="584"/>
                    </a:lnTo>
                    <a:lnTo>
                      <a:pt x="1051" y="586"/>
                    </a:lnTo>
                    <a:lnTo>
                      <a:pt x="1052" y="586"/>
                    </a:lnTo>
                    <a:lnTo>
                      <a:pt x="1053" y="581"/>
                    </a:lnTo>
                    <a:lnTo>
                      <a:pt x="1054" y="581"/>
                    </a:lnTo>
                    <a:lnTo>
                      <a:pt x="1056" y="560"/>
                    </a:lnTo>
                    <a:lnTo>
                      <a:pt x="1056" y="560"/>
                    </a:lnTo>
                    <a:lnTo>
                      <a:pt x="1057" y="527"/>
                    </a:lnTo>
                    <a:lnTo>
                      <a:pt x="1057" y="525"/>
                    </a:lnTo>
                    <a:lnTo>
                      <a:pt x="1060" y="501"/>
                    </a:lnTo>
                    <a:lnTo>
                      <a:pt x="1060" y="501"/>
                    </a:lnTo>
                    <a:lnTo>
                      <a:pt x="1061" y="491"/>
                    </a:lnTo>
                    <a:lnTo>
                      <a:pt x="1062" y="490"/>
                    </a:lnTo>
                    <a:lnTo>
                      <a:pt x="1064" y="493"/>
                    </a:lnTo>
                    <a:lnTo>
                      <a:pt x="1064" y="494"/>
                    </a:lnTo>
                    <a:lnTo>
                      <a:pt x="1065" y="503"/>
                    </a:lnTo>
                    <a:lnTo>
                      <a:pt x="1065" y="504"/>
                    </a:lnTo>
                    <a:lnTo>
                      <a:pt x="1067" y="517"/>
                    </a:lnTo>
                    <a:lnTo>
                      <a:pt x="1067" y="517"/>
                    </a:lnTo>
                    <a:lnTo>
                      <a:pt x="1069" y="531"/>
                    </a:lnTo>
                    <a:lnTo>
                      <a:pt x="1069" y="532"/>
                    </a:lnTo>
                    <a:lnTo>
                      <a:pt x="1071" y="544"/>
                    </a:lnTo>
                    <a:lnTo>
                      <a:pt x="1071" y="544"/>
                    </a:lnTo>
                    <a:lnTo>
                      <a:pt x="1073" y="556"/>
                    </a:lnTo>
                    <a:lnTo>
                      <a:pt x="1073" y="556"/>
                    </a:lnTo>
                    <a:lnTo>
                      <a:pt x="1075" y="566"/>
                    </a:lnTo>
                    <a:lnTo>
                      <a:pt x="1075" y="566"/>
                    </a:lnTo>
                    <a:lnTo>
                      <a:pt x="1077" y="575"/>
                    </a:lnTo>
                    <a:lnTo>
                      <a:pt x="1077" y="575"/>
                    </a:lnTo>
                    <a:lnTo>
                      <a:pt x="1079" y="582"/>
                    </a:lnTo>
                    <a:lnTo>
                      <a:pt x="1079" y="582"/>
                    </a:lnTo>
                    <a:lnTo>
                      <a:pt x="1081" y="588"/>
                    </a:lnTo>
                    <a:lnTo>
                      <a:pt x="1081" y="588"/>
                    </a:lnTo>
                    <a:lnTo>
                      <a:pt x="1083" y="594"/>
                    </a:lnTo>
                    <a:lnTo>
                      <a:pt x="1083" y="594"/>
                    </a:lnTo>
                    <a:lnTo>
                      <a:pt x="1085" y="597"/>
                    </a:lnTo>
                    <a:lnTo>
                      <a:pt x="1085" y="597"/>
                    </a:lnTo>
                    <a:lnTo>
                      <a:pt x="1087" y="600"/>
                    </a:lnTo>
                    <a:lnTo>
                      <a:pt x="1087" y="600"/>
                    </a:lnTo>
                    <a:lnTo>
                      <a:pt x="1089" y="602"/>
                    </a:lnTo>
                    <a:lnTo>
                      <a:pt x="1089" y="603"/>
                    </a:lnTo>
                    <a:lnTo>
                      <a:pt x="1091" y="604"/>
                    </a:lnTo>
                    <a:lnTo>
                      <a:pt x="1091" y="604"/>
                    </a:lnTo>
                    <a:lnTo>
                      <a:pt x="1093" y="606"/>
                    </a:lnTo>
                    <a:lnTo>
                      <a:pt x="1093" y="606"/>
                    </a:lnTo>
                    <a:lnTo>
                      <a:pt x="1095" y="608"/>
                    </a:lnTo>
                    <a:lnTo>
                      <a:pt x="1095" y="608"/>
                    </a:lnTo>
                    <a:lnTo>
                      <a:pt x="1096" y="611"/>
                    </a:lnTo>
                    <a:lnTo>
                      <a:pt x="1097" y="611"/>
                    </a:lnTo>
                    <a:lnTo>
                      <a:pt x="1099" y="613"/>
                    </a:lnTo>
                    <a:lnTo>
                      <a:pt x="1099" y="613"/>
                    </a:lnTo>
                    <a:lnTo>
                      <a:pt x="1100" y="615"/>
                    </a:lnTo>
                    <a:lnTo>
                      <a:pt x="1100" y="615"/>
                    </a:lnTo>
                    <a:lnTo>
                      <a:pt x="1102" y="617"/>
                    </a:lnTo>
                    <a:lnTo>
                      <a:pt x="1102" y="617"/>
                    </a:lnTo>
                    <a:lnTo>
                      <a:pt x="1104" y="619"/>
                    </a:lnTo>
                    <a:lnTo>
                      <a:pt x="1104" y="619"/>
                    </a:lnTo>
                    <a:lnTo>
                      <a:pt x="1106" y="621"/>
                    </a:lnTo>
                    <a:lnTo>
                      <a:pt x="1106" y="621"/>
                    </a:lnTo>
                    <a:lnTo>
                      <a:pt x="1108" y="622"/>
                    </a:lnTo>
                    <a:lnTo>
                      <a:pt x="1108" y="622"/>
                    </a:lnTo>
                    <a:lnTo>
                      <a:pt x="1110" y="623"/>
                    </a:lnTo>
                    <a:lnTo>
                      <a:pt x="1110" y="623"/>
                    </a:lnTo>
                    <a:lnTo>
                      <a:pt x="1112" y="625"/>
                    </a:lnTo>
                    <a:lnTo>
                      <a:pt x="1112" y="624"/>
                    </a:lnTo>
                    <a:lnTo>
                      <a:pt x="1114" y="625"/>
                    </a:lnTo>
                    <a:lnTo>
                      <a:pt x="1114" y="625"/>
                    </a:lnTo>
                    <a:lnTo>
                      <a:pt x="1116" y="625"/>
                    </a:lnTo>
                    <a:lnTo>
                      <a:pt x="1117" y="625"/>
                    </a:lnTo>
                    <a:lnTo>
                      <a:pt x="1118" y="626"/>
                    </a:lnTo>
                    <a:lnTo>
                      <a:pt x="1118" y="626"/>
                    </a:lnTo>
                    <a:lnTo>
                      <a:pt x="1120" y="627"/>
                    </a:lnTo>
                    <a:lnTo>
                      <a:pt x="1121" y="627"/>
                    </a:lnTo>
                    <a:lnTo>
                      <a:pt x="1122" y="627"/>
                    </a:lnTo>
                    <a:lnTo>
                      <a:pt x="1122" y="627"/>
                    </a:lnTo>
                    <a:lnTo>
                      <a:pt x="1124" y="628"/>
                    </a:lnTo>
                    <a:lnTo>
                      <a:pt x="1124" y="629"/>
                    </a:lnTo>
                    <a:lnTo>
                      <a:pt x="1126" y="629"/>
                    </a:lnTo>
                    <a:lnTo>
                      <a:pt x="1126" y="629"/>
                    </a:lnTo>
                    <a:lnTo>
                      <a:pt x="1127" y="630"/>
                    </a:lnTo>
                    <a:lnTo>
                      <a:pt x="1128" y="630"/>
                    </a:lnTo>
                    <a:lnTo>
                      <a:pt x="1130" y="631"/>
                    </a:lnTo>
                    <a:lnTo>
                      <a:pt x="1130" y="631"/>
                    </a:lnTo>
                    <a:lnTo>
                      <a:pt x="1132" y="632"/>
                    </a:lnTo>
                    <a:lnTo>
                      <a:pt x="1132" y="632"/>
                    </a:lnTo>
                    <a:lnTo>
                      <a:pt x="1134" y="633"/>
                    </a:lnTo>
                    <a:lnTo>
                      <a:pt x="1134" y="633"/>
                    </a:lnTo>
                    <a:lnTo>
                      <a:pt x="1135" y="633"/>
                    </a:lnTo>
                    <a:lnTo>
                      <a:pt x="1136" y="633"/>
                    </a:lnTo>
                    <a:lnTo>
                      <a:pt x="1137" y="633"/>
                    </a:lnTo>
                    <a:lnTo>
                      <a:pt x="1137" y="633"/>
                    </a:lnTo>
                    <a:lnTo>
                      <a:pt x="1139" y="633"/>
                    </a:lnTo>
                    <a:lnTo>
                      <a:pt x="1140" y="633"/>
                    </a:lnTo>
                    <a:lnTo>
                      <a:pt x="1141" y="633"/>
                    </a:lnTo>
                    <a:lnTo>
                      <a:pt x="1141" y="633"/>
                    </a:lnTo>
                    <a:lnTo>
                      <a:pt x="1143" y="634"/>
                    </a:lnTo>
                    <a:lnTo>
                      <a:pt x="1144" y="633"/>
                    </a:lnTo>
                    <a:lnTo>
                      <a:pt x="1144" y="634"/>
                    </a:lnTo>
                    <a:lnTo>
                      <a:pt x="1146" y="634"/>
                    </a:lnTo>
                    <a:lnTo>
                      <a:pt x="1147" y="634"/>
                    </a:lnTo>
                    <a:lnTo>
                      <a:pt x="1148" y="634"/>
                    </a:lnTo>
                    <a:lnTo>
                      <a:pt x="1149" y="633"/>
                    </a:lnTo>
                    <a:lnTo>
                      <a:pt x="1149" y="634"/>
                    </a:lnTo>
                    <a:lnTo>
                      <a:pt x="1150" y="633"/>
                    </a:lnTo>
                    <a:lnTo>
                      <a:pt x="1151" y="633"/>
                    </a:lnTo>
                    <a:lnTo>
                      <a:pt x="1152" y="634"/>
                    </a:lnTo>
                    <a:lnTo>
                      <a:pt x="1153" y="634"/>
                    </a:lnTo>
                    <a:lnTo>
                      <a:pt x="1154" y="634"/>
                    </a:lnTo>
                    <a:lnTo>
                      <a:pt x="1155" y="634"/>
                    </a:lnTo>
                    <a:lnTo>
                      <a:pt x="1157" y="635"/>
                    </a:lnTo>
                    <a:lnTo>
                      <a:pt x="1157" y="635"/>
                    </a:lnTo>
                    <a:lnTo>
                      <a:pt x="1158" y="635"/>
                    </a:lnTo>
                    <a:lnTo>
                      <a:pt x="1160" y="635"/>
                    </a:lnTo>
                    <a:lnTo>
                      <a:pt x="1161" y="635"/>
                    </a:lnTo>
                    <a:lnTo>
                      <a:pt x="1161" y="635"/>
                    </a:lnTo>
                    <a:lnTo>
                      <a:pt x="1163" y="635"/>
                    </a:lnTo>
                    <a:lnTo>
                      <a:pt x="1163" y="635"/>
                    </a:lnTo>
                    <a:lnTo>
                      <a:pt x="1165" y="635"/>
                    </a:lnTo>
                    <a:lnTo>
                      <a:pt x="1165" y="635"/>
                    </a:lnTo>
                    <a:lnTo>
                      <a:pt x="1167" y="636"/>
                    </a:lnTo>
                    <a:lnTo>
                      <a:pt x="1167" y="636"/>
                    </a:lnTo>
                    <a:lnTo>
                      <a:pt x="1169" y="638"/>
                    </a:lnTo>
                    <a:lnTo>
                      <a:pt x="1169" y="638"/>
                    </a:lnTo>
                    <a:lnTo>
                      <a:pt x="1171" y="639"/>
                    </a:lnTo>
                    <a:lnTo>
                      <a:pt x="1171" y="639"/>
                    </a:lnTo>
                    <a:lnTo>
                      <a:pt x="1172" y="641"/>
                    </a:lnTo>
                    <a:lnTo>
                      <a:pt x="1172" y="641"/>
                    </a:lnTo>
                    <a:lnTo>
                      <a:pt x="1175" y="642"/>
                    </a:lnTo>
                    <a:lnTo>
                      <a:pt x="1175" y="642"/>
                    </a:lnTo>
                    <a:lnTo>
                      <a:pt x="1176" y="643"/>
                    </a:lnTo>
                    <a:lnTo>
                      <a:pt x="1176" y="643"/>
                    </a:lnTo>
                    <a:lnTo>
                      <a:pt x="1178" y="643"/>
                    </a:lnTo>
                    <a:lnTo>
                      <a:pt x="1179" y="643"/>
                    </a:lnTo>
                    <a:lnTo>
                      <a:pt x="1180" y="644"/>
                    </a:lnTo>
                    <a:lnTo>
                      <a:pt x="1180" y="644"/>
                    </a:lnTo>
                    <a:lnTo>
                      <a:pt x="1182" y="644"/>
                    </a:lnTo>
                    <a:lnTo>
                      <a:pt x="1182" y="645"/>
                    </a:lnTo>
                    <a:lnTo>
                      <a:pt x="1184" y="645"/>
                    </a:lnTo>
                    <a:lnTo>
                      <a:pt x="1185" y="645"/>
                    </a:lnTo>
                    <a:lnTo>
                      <a:pt x="1185" y="646"/>
                    </a:lnTo>
                    <a:lnTo>
                      <a:pt x="1187" y="645"/>
                    </a:lnTo>
                    <a:lnTo>
                      <a:pt x="1188" y="646"/>
                    </a:lnTo>
                    <a:lnTo>
                      <a:pt x="1189" y="646"/>
                    </a:lnTo>
                    <a:lnTo>
                      <a:pt x="1190" y="645"/>
                    </a:lnTo>
                    <a:lnTo>
                      <a:pt x="1191" y="646"/>
                    </a:lnTo>
                    <a:lnTo>
                      <a:pt x="1192" y="645"/>
                    </a:lnTo>
                    <a:lnTo>
                      <a:pt x="1192" y="646"/>
                    </a:lnTo>
                    <a:lnTo>
                      <a:pt x="1194" y="645"/>
                    </a:lnTo>
                    <a:lnTo>
                      <a:pt x="1194" y="645"/>
                    </a:lnTo>
                    <a:lnTo>
                      <a:pt x="1196" y="643"/>
                    </a:lnTo>
                    <a:lnTo>
                      <a:pt x="1196" y="643"/>
                    </a:lnTo>
                    <a:lnTo>
                      <a:pt x="1198" y="641"/>
                    </a:lnTo>
                    <a:lnTo>
                      <a:pt x="1198" y="641"/>
                    </a:lnTo>
                    <a:lnTo>
                      <a:pt x="1200" y="638"/>
                    </a:lnTo>
                    <a:lnTo>
                      <a:pt x="1200" y="638"/>
                    </a:lnTo>
                    <a:lnTo>
                      <a:pt x="1202" y="633"/>
                    </a:lnTo>
                    <a:lnTo>
                      <a:pt x="1202" y="633"/>
                    </a:lnTo>
                    <a:lnTo>
                      <a:pt x="1204" y="629"/>
                    </a:lnTo>
                    <a:lnTo>
                      <a:pt x="1204" y="629"/>
                    </a:lnTo>
                    <a:lnTo>
                      <a:pt x="1206" y="625"/>
                    </a:lnTo>
                    <a:lnTo>
                      <a:pt x="1206" y="625"/>
                    </a:lnTo>
                    <a:lnTo>
                      <a:pt x="1207" y="622"/>
                    </a:lnTo>
                    <a:lnTo>
                      <a:pt x="1207" y="622"/>
                    </a:lnTo>
                    <a:lnTo>
                      <a:pt x="1210" y="620"/>
                    </a:lnTo>
                    <a:lnTo>
                      <a:pt x="1210" y="620"/>
                    </a:lnTo>
                    <a:lnTo>
                      <a:pt x="1210" y="619"/>
                    </a:lnTo>
                    <a:lnTo>
                      <a:pt x="1211" y="619"/>
                    </a:lnTo>
                    <a:lnTo>
                      <a:pt x="1214" y="620"/>
                    </a:lnTo>
                    <a:lnTo>
                      <a:pt x="1214" y="620"/>
                    </a:lnTo>
                    <a:lnTo>
                      <a:pt x="1215" y="622"/>
                    </a:lnTo>
                    <a:lnTo>
                      <a:pt x="1216" y="622"/>
                    </a:lnTo>
                    <a:lnTo>
                      <a:pt x="1218" y="623"/>
                    </a:lnTo>
                    <a:lnTo>
                      <a:pt x="1218" y="623"/>
                    </a:lnTo>
                    <a:lnTo>
                      <a:pt x="1219" y="625"/>
                    </a:lnTo>
                    <a:lnTo>
                      <a:pt x="1220" y="625"/>
                    </a:lnTo>
                    <a:lnTo>
                      <a:pt x="1222" y="625"/>
                    </a:lnTo>
                    <a:lnTo>
                      <a:pt x="1222" y="625"/>
                    </a:lnTo>
                    <a:lnTo>
                      <a:pt x="1223" y="626"/>
                    </a:lnTo>
                    <a:lnTo>
                      <a:pt x="1223" y="626"/>
                    </a:lnTo>
                    <a:lnTo>
                      <a:pt x="1224" y="627"/>
                    </a:lnTo>
                    <a:lnTo>
                      <a:pt x="1226" y="627"/>
                    </a:lnTo>
                    <a:lnTo>
                      <a:pt x="1226" y="627"/>
                    </a:lnTo>
                    <a:lnTo>
                      <a:pt x="1227" y="627"/>
                    </a:lnTo>
                    <a:lnTo>
                      <a:pt x="1229" y="625"/>
                    </a:lnTo>
                    <a:lnTo>
                      <a:pt x="1229" y="625"/>
                    </a:lnTo>
                    <a:lnTo>
                      <a:pt x="1231" y="614"/>
                    </a:lnTo>
                    <a:lnTo>
                      <a:pt x="1231" y="614"/>
                    </a:lnTo>
                    <a:lnTo>
                      <a:pt x="1233" y="572"/>
                    </a:lnTo>
                    <a:lnTo>
                      <a:pt x="1233" y="570"/>
                    </a:lnTo>
                    <a:lnTo>
                      <a:pt x="1235" y="503"/>
                    </a:lnTo>
                    <a:lnTo>
                      <a:pt x="1235" y="500"/>
                    </a:lnTo>
                    <a:lnTo>
                      <a:pt x="1237" y="446"/>
                    </a:lnTo>
                    <a:lnTo>
                      <a:pt x="1237" y="445"/>
                    </a:lnTo>
                    <a:lnTo>
                      <a:pt x="1239" y="418"/>
                    </a:lnTo>
                    <a:lnTo>
                      <a:pt x="1239" y="417"/>
                    </a:lnTo>
                    <a:lnTo>
                      <a:pt x="1240" y="413"/>
                    </a:lnTo>
                    <a:lnTo>
                      <a:pt x="1241" y="415"/>
                    </a:lnTo>
                    <a:lnTo>
                      <a:pt x="1243" y="430"/>
                    </a:lnTo>
                    <a:lnTo>
                      <a:pt x="1243" y="431"/>
                    </a:lnTo>
                    <a:lnTo>
                      <a:pt x="1245" y="455"/>
                    </a:lnTo>
                    <a:lnTo>
                      <a:pt x="1245" y="456"/>
                    </a:lnTo>
                    <a:lnTo>
                      <a:pt x="1246" y="483"/>
                    </a:lnTo>
                    <a:lnTo>
                      <a:pt x="1247" y="484"/>
                    </a:lnTo>
                    <a:lnTo>
                      <a:pt x="1249" y="510"/>
                    </a:lnTo>
                    <a:lnTo>
                      <a:pt x="1249" y="511"/>
                    </a:lnTo>
                    <a:lnTo>
                      <a:pt x="1250" y="533"/>
                    </a:lnTo>
                    <a:lnTo>
                      <a:pt x="1250" y="534"/>
                    </a:lnTo>
                    <a:lnTo>
                      <a:pt x="1253" y="546"/>
                    </a:lnTo>
                    <a:lnTo>
                      <a:pt x="1253" y="546"/>
                    </a:lnTo>
                    <a:lnTo>
                      <a:pt x="1254" y="527"/>
                    </a:lnTo>
                    <a:lnTo>
                      <a:pt x="1254" y="525"/>
                    </a:lnTo>
                    <a:lnTo>
                      <a:pt x="1257" y="443"/>
                    </a:lnTo>
                    <a:lnTo>
                      <a:pt x="1257" y="440"/>
                    </a:lnTo>
                    <a:lnTo>
                      <a:pt x="1258" y="328"/>
                    </a:lnTo>
                    <a:lnTo>
                      <a:pt x="1258" y="325"/>
                    </a:lnTo>
                    <a:lnTo>
                      <a:pt x="1261" y="225"/>
                    </a:lnTo>
                    <a:lnTo>
                      <a:pt x="1261" y="223"/>
                    </a:lnTo>
                    <a:lnTo>
                      <a:pt x="1262" y="159"/>
                    </a:lnTo>
                    <a:lnTo>
                      <a:pt x="1262" y="158"/>
                    </a:lnTo>
                    <a:lnTo>
                      <a:pt x="1264" y="140"/>
                    </a:lnTo>
                    <a:lnTo>
                      <a:pt x="1265" y="141"/>
                    </a:lnTo>
                    <a:lnTo>
                      <a:pt x="1266" y="162"/>
                    </a:lnTo>
                    <a:lnTo>
                      <a:pt x="1266" y="162"/>
                    </a:lnTo>
                    <a:lnTo>
                      <a:pt x="1268" y="205"/>
                    </a:lnTo>
                    <a:lnTo>
                      <a:pt x="1268" y="205"/>
                    </a:lnTo>
                    <a:lnTo>
                      <a:pt x="1270" y="256"/>
                    </a:lnTo>
                    <a:lnTo>
                      <a:pt x="1270" y="258"/>
                    </a:lnTo>
                    <a:lnTo>
                      <a:pt x="1272" y="312"/>
                    </a:lnTo>
                    <a:lnTo>
                      <a:pt x="1272" y="313"/>
                    </a:lnTo>
                    <a:lnTo>
                      <a:pt x="1274" y="366"/>
                    </a:lnTo>
                    <a:lnTo>
                      <a:pt x="1274" y="367"/>
                    </a:lnTo>
                    <a:lnTo>
                      <a:pt x="1276" y="416"/>
                    </a:lnTo>
                    <a:lnTo>
                      <a:pt x="1276" y="418"/>
                    </a:lnTo>
                    <a:lnTo>
                      <a:pt x="1278" y="462"/>
                    </a:lnTo>
                    <a:lnTo>
                      <a:pt x="1278" y="462"/>
                    </a:lnTo>
                    <a:lnTo>
                      <a:pt x="1280" y="500"/>
                    </a:lnTo>
                    <a:lnTo>
                      <a:pt x="1280" y="501"/>
                    </a:lnTo>
                    <a:lnTo>
                      <a:pt x="1282" y="531"/>
                    </a:lnTo>
                    <a:lnTo>
                      <a:pt x="1282" y="532"/>
                    </a:lnTo>
                    <a:lnTo>
                      <a:pt x="1284" y="556"/>
                    </a:lnTo>
                    <a:lnTo>
                      <a:pt x="1284" y="556"/>
                    </a:lnTo>
                    <a:lnTo>
                      <a:pt x="1285" y="574"/>
                    </a:lnTo>
                    <a:lnTo>
                      <a:pt x="1286" y="575"/>
                    </a:lnTo>
                    <a:lnTo>
                      <a:pt x="1288" y="588"/>
                    </a:lnTo>
                    <a:lnTo>
                      <a:pt x="1288" y="589"/>
                    </a:lnTo>
                    <a:lnTo>
                      <a:pt x="1289" y="598"/>
                    </a:lnTo>
                    <a:lnTo>
                      <a:pt x="1289" y="598"/>
                    </a:lnTo>
                    <a:lnTo>
                      <a:pt x="1292" y="606"/>
                    </a:lnTo>
                    <a:lnTo>
                      <a:pt x="1292" y="606"/>
                    </a:lnTo>
                    <a:lnTo>
                      <a:pt x="1293" y="611"/>
                    </a:lnTo>
                    <a:lnTo>
                      <a:pt x="1293" y="611"/>
                    </a:lnTo>
                    <a:lnTo>
                      <a:pt x="1296" y="615"/>
                    </a:lnTo>
                    <a:lnTo>
                      <a:pt x="1296" y="616"/>
                    </a:lnTo>
                    <a:lnTo>
                      <a:pt x="1297" y="619"/>
                    </a:lnTo>
                    <a:lnTo>
                      <a:pt x="1297" y="619"/>
                    </a:lnTo>
                    <a:lnTo>
                      <a:pt x="1299" y="621"/>
                    </a:lnTo>
                    <a:lnTo>
                      <a:pt x="1300" y="621"/>
                    </a:lnTo>
                    <a:lnTo>
                      <a:pt x="1301" y="623"/>
                    </a:lnTo>
                    <a:lnTo>
                      <a:pt x="1301" y="623"/>
                    </a:lnTo>
                    <a:lnTo>
                      <a:pt x="1303" y="625"/>
                    </a:lnTo>
                    <a:lnTo>
                      <a:pt x="1303" y="625"/>
                    </a:lnTo>
                    <a:lnTo>
                      <a:pt x="1305" y="625"/>
                    </a:lnTo>
                    <a:lnTo>
                      <a:pt x="1305" y="625"/>
                    </a:lnTo>
                    <a:lnTo>
                      <a:pt x="1307" y="627"/>
                    </a:lnTo>
                    <a:lnTo>
                      <a:pt x="1307" y="627"/>
                    </a:lnTo>
                    <a:lnTo>
                      <a:pt x="1309" y="628"/>
                    </a:lnTo>
                    <a:lnTo>
                      <a:pt x="1309" y="628"/>
                    </a:lnTo>
                    <a:lnTo>
                      <a:pt x="1311" y="629"/>
                    </a:lnTo>
                    <a:lnTo>
                      <a:pt x="1311" y="629"/>
                    </a:lnTo>
                    <a:lnTo>
                      <a:pt x="1313" y="630"/>
                    </a:lnTo>
                    <a:lnTo>
                      <a:pt x="1314" y="630"/>
                    </a:lnTo>
                    <a:lnTo>
                      <a:pt x="1315" y="630"/>
                    </a:lnTo>
                    <a:lnTo>
                      <a:pt x="1316" y="630"/>
                    </a:lnTo>
                    <a:lnTo>
                      <a:pt x="1316" y="630"/>
                    </a:lnTo>
                    <a:lnTo>
                      <a:pt x="1317" y="630"/>
                    </a:lnTo>
                    <a:lnTo>
                      <a:pt x="1319" y="630"/>
                    </a:lnTo>
                    <a:lnTo>
                      <a:pt x="1319" y="630"/>
                    </a:lnTo>
                    <a:lnTo>
                      <a:pt x="1320" y="628"/>
                    </a:lnTo>
                    <a:lnTo>
                      <a:pt x="1321" y="628"/>
                    </a:lnTo>
                    <a:lnTo>
                      <a:pt x="1323" y="628"/>
                    </a:lnTo>
                    <a:lnTo>
                      <a:pt x="1323" y="628"/>
                    </a:lnTo>
                    <a:lnTo>
                      <a:pt x="1324" y="627"/>
                    </a:lnTo>
                    <a:lnTo>
                      <a:pt x="1325" y="627"/>
                    </a:lnTo>
                    <a:lnTo>
                      <a:pt x="1325" y="627"/>
                    </a:lnTo>
                    <a:lnTo>
                      <a:pt x="1327" y="627"/>
                    </a:lnTo>
                    <a:lnTo>
                      <a:pt x="1329" y="627"/>
                    </a:lnTo>
                    <a:lnTo>
                      <a:pt x="1329" y="627"/>
                    </a:lnTo>
                    <a:lnTo>
                      <a:pt x="1331" y="629"/>
                    </a:lnTo>
                    <a:lnTo>
                      <a:pt x="1331" y="629"/>
                    </a:lnTo>
                    <a:lnTo>
                      <a:pt x="1332" y="630"/>
                    </a:lnTo>
                    <a:lnTo>
                      <a:pt x="1333" y="630"/>
                    </a:lnTo>
                    <a:lnTo>
                      <a:pt x="1335" y="631"/>
                    </a:lnTo>
                    <a:lnTo>
                      <a:pt x="1335" y="631"/>
                    </a:lnTo>
                    <a:lnTo>
                      <a:pt x="1336" y="633"/>
                    </a:lnTo>
                    <a:lnTo>
                      <a:pt x="1336" y="633"/>
                    </a:lnTo>
                    <a:lnTo>
                      <a:pt x="1338" y="633"/>
                    </a:lnTo>
                    <a:lnTo>
                      <a:pt x="1338" y="633"/>
                    </a:lnTo>
                    <a:lnTo>
                      <a:pt x="1340" y="635"/>
                    </a:lnTo>
                    <a:lnTo>
                      <a:pt x="1340" y="635"/>
                    </a:lnTo>
                    <a:lnTo>
                      <a:pt x="1342" y="636"/>
                    </a:lnTo>
                    <a:lnTo>
                      <a:pt x="1342" y="635"/>
                    </a:lnTo>
                    <a:lnTo>
                      <a:pt x="1344" y="636"/>
                    </a:lnTo>
                    <a:lnTo>
                      <a:pt x="1344" y="636"/>
                    </a:lnTo>
                    <a:lnTo>
                      <a:pt x="1346" y="637"/>
                    </a:lnTo>
                    <a:lnTo>
                      <a:pt x="1346" y="637"/>
                    </a:lnTo>
                    <a:lnTo>
                      <a:pt x="1348" y="638"/>
                    </a:lnTo>
                    <a:lnTo>
                      <a:pt x="1349" y="637"/>
                    </a:lnTo>
                    <a:lnTo>
                      <a:pt x="1350" y="638"/>
                    </a:lnTo>
                    <a:lnTo>
                      <a:pt x="1351" y="638"/>
                    </a:lnTo>
                    <a:lnTo>
                      <a:pt x="1352" y="638"/>
                    </a:lnTo>
                    <a:lnTo>
                      <a:pt x="1353" y="638"/>
                    </a:lnTo>
                    <a:lnTo>
                      <a:pt x="1353" y="638"/>
                    </a:lnTo>
                    <a:lnTo>
                      <a:pt x="1354" y="638"/>
                    </a:lnTo>
                    <a:lnTo>
                      <a:pt x="1355" y="638"/>
                    </a:lnTo>
                    <a:lnTo>
                      <a:pt x="1357" y="638"/>
                    </a:lnTo>
                    <a:lnTo>
                      <a:pt x="1357" y="638"/>
                    </a:lnTo>
                    <a:lnTo>
                      <a:pt x="1358" y="638"/>
                    </a:lnTo>
                    <a:lnTo>
                      <a:pt x="1359" y="638"/>
                    </a:lnTo>
                    <a:lnTo>
                      <a:pt x="1360" y="638"/>
                    </a:lnTo>
                    <a:lnTo>
                      <a:pt x="1361" y="638"/>
                    </a:lnTo>
                    <a:lnTo>
                      <a:pt x="1362" y="638"/>
                    </a:lnTo>
                    <a:lnTo>
                      <a:pt x="1364" y="638"/>
                    </a:lnTo>
                    <a:lnTo>
                      <a:pt x="1364" y="638"/>
                    </a:lnTo>
                    <a:lnTo>
                      <a:pt x="1364" y="638"/>
                    </a:lnTo>
                    <a:lnTo>
                      <a:pt x="1366" y="638"/>
                    </a:lnTo>
                    <a:lnTo>
                      <a:pt x="1366" y="638"/>
                    </a:lnTo>
                    <a:lnTo>
                      <a:pt x="1368" y="638"/>
                    </a:lnTo>
                    <a:lnTo>
                      <a:pt x="1370" y="638"/>
                    </a:lnTo>
                    <a:lnTo>
                      <a:pt x="1371" y="638"/>
                    </a:lnTo>
                    <a:lnTo>
                      <a:pt x="1371" y="638"/>
                    </a:lnTo>
                    <a:lnTo>
                      <a:pt x="1372" y="638"/>
                    </a:lnTo>
                    <a:lnTo>
                      <a:pt x="1372" y="637"/>
                    </a:lnTo>
                    <a:lnTo>
                      <a:pt x="1373" y="638"/>
                    </a:lnTo>
                    <a:lnTo>
                      <a:pt x="1375" y="637"/>
                    </a:lnTo>
                    <a:lnTo>
                      <a:pt x="1376" y="637"/>
                    </a:lnTo>
                    <a:lnTo>
                      <a:pt x="1377" y="637"/>
                    </a:lnTo>
                    <a:lnTo>
                      <a:pt x="1379" y="636"/>
                    </a:lnTo>
                    <a:lnTo>
                      <a:pt x="1379" y="637"/>
                    </a:lnTo>
                    <a:lnTo>
                      <a:pt x="1380" y="637"/>
                    </a:lnTo>
                    <a:lnTo>
                      <a:pt x="1380" y="636"/>
                    </a:lnTo>
                    <a:lnTo>
                      <a:pt x="1382" y="636"/>
                    </a:lnTo>
                    <a:lnTo>
                      <a:pt x="1383" y="637"/>
                    </a:lnTo>
                    <a:lnTo>
                      <a:pt x="1384" y="637"/>
                    </a:lnTo>
                    <a:lnTo>
                      <a:pt x="1385" y="637"/>
                    </a:lnTo>
                    <a:lnTo>
                      <a:pt x="1385" y="637"/>
                    </a:lnTo>
                    <a:lnTo>
                      <a:pt x="1387" y="638"/>
                    </a:lnTo>
                    <a:lnTo>
                      <a:pt x="1387" y="638"/>
                    </a:lnTo>
                    <a:lnTo>
                      <a:pt x="1389" y="639"/>
                    </a:lnTo>
                    <a:lnTo>
                      <a:pt x="1389" y="638"/>
                    </a:lnTo>
                    <a:lnTo>
                      <a:pt x="1391" y="639"/>
                    </a:lnTo>
                    <a:lnTo>
                      <a:pt x="1391" y="639"/>
                    </a:lnTo>
                    <a:lnTo>
                      <a:pt x="1393" y="640"/>
                    </a:lnTo>
                    <a:lnTo>
                      <a:pt x="1393" y="640"/>
                    </a:lnTo>
                    <a:lnTo>
                      <a:pt x="1395" y="640"/>
                    </a:lnTo>
                    <a:lnTo>
                      <a:pt x="1397" y="640"/>
                    </a:lnTo>
                    <a:lnTo>
                      <a:pt x="1397" y="640"/>
                    </a:lnTo>
                    <a:lnTo>
                      <a:pt x="1397" y="640"/>
                    </a:lnTo>
                    <a:lnTo>
                      <a:pt x="1399" y="640"/>
                    </a:lnTo>
                    <a:lnTo>
                      <a:pt x="1399" y="640"/>
                    </a:lnTo>
                    <a:lnTo>
                      <a:pt x="1400" y="639"/>
                    </a:lnTo>
                    <a:lnTo>
                      <a:pt x="1402" y="640"/>
                    </a:lnTo>
                    <a:lnTo>
                      <a:pt x="1402" y="639"/>
                    </a:lnTo>
                    <a:lnTo>
                      <a:pt x="1403" y="640"/>
                    </a:lnTo>
                    <a:lnTo>
                      <a:pt x="1405" y="639"/>
                    </a:lnTo>
                    <a:lnTo>
                      <a:pt x="1405" y="639"/>
                    </a:lnTo>
                    <a:lnTo>
                      <a:pt x="1407" y="638"/>
                    </a:lnTo>
                    <a:lnTo>
                      <a:pt x="1407" y="638"/>
                    </a:lnTo>
                    <a:lnTo>
                      <a:pt x="1408" y="636"/>
                    </a:lnTo>
                    <a:lnTo>
                      <a:pt x="1408" y="636"/>
                    </a:lnTo>
                    <a:lnTo>
                      <a:pt x="1411" y="635"/>
                    </a:lnTo>
                    <a:lnTo>
                      <a:pt x="1411" y="635"/>
                    </a:lnTo>
                    <a:lnTo>
                      <a:pt x="1412" y="634"/>
                    </a:lnTo>
                    <a:lnTo>
                      <a:pt x="1413" y="634"/>
                    </a:lnTo>
                    <a:lnTo>
                      <a:pt x="1414" y="635"/>
                    </a:lnTo>
                    <a:lnTo>
                      <a:pt x="1415" y="634"/>
                    </a:lnTo>
                    <a:lnTo>
                      <a:pt x="1415" y="635"/>
                    </a:lnTo>
                    <a:lnTo>
                      <a:pt x="1416" y="635"/>
                    </a:lnTo>
                    <a:lnTo>
                      <a:pt x="1418" y="635"/>
                    </a:lnTo>
                    <a:lnTo>
                      <a:pt x="1419" y="635"/>
                    </a:lnTo>
                    <a:lnTo>
                      <a:pt x="1420" y="635"/>
                    </a:lnTo>
                    <a:lnTo>
                      <a:pt x="1420" y="635"/>
                    </a:lnTo>
                    <a:lnTo>
                      <a:pt x="1420" y="635"/>
                    </a:lnTo>
                    <a:lnTo>
                      <a:pt x="1422" y="635"/>
                    </a:lnTo>
                    <a:lnTo>
                      <a:pt x="1424" y="635"/>
                    </a:lnTo>
                    <a:lnTo>
                      <a:pt x="1425" y="635"/>
                    </a:lnTo>
                    <a:lnTo>
                      <a:pt x="1425" y="636"/>
                    </a:lnTo>
                    <a:lnTo>
                      <a:pt x="1427" y="635"/>
                    </a:lnTo>
                    <a:lnTo>
                      <a:pt x="1428" y="636"/>
                    </a:lnTo>
                    <a:lnTo>
                      <a:pt x="1429" y="636"/>
                    </a:lnTo>
                    <a:lnTo>
                      <a:pt x="1430" y="636"/>
                    </a:lnTo>
                    <a:lnTo>
                      <a:pt x="1430" y="636"/>
                    </a:lnTo>
                    <a:lnTo>
                      <a:pt x="1431" y="636"/>
                    </a:lnTo>
                    <a:lnTo>
                      <a:pt x="1432" y="636"/>
                    </a:lnTo>
                    <a:lnTo>
                      <a:pt x="1434" y="635"/>
                    </a:lnTo>
                    <a:lnTo>
                      <a:pt x="1434" y="635"/>
                    </a:lnTo>
                    <a:lnTo>
                      <a:pt x="1436" y="634"/>
                    </a:lnTo>
                    <a:lnTo>
                      <a:pt x="1436" y="634"/>
                    </a:lnTo>
                    <a:lnTo>
                      <a:pt x="1438" y="632"/>
                    </a:lnTo>
                    <a:lnTo>
                      <a:pt x="1438" y="632"/>
                    </a:lnTo>
                    <a:lnTo>
                      <a:pt x="1440" y="630"/>
                    </a:lnTo>
                    <a:lnTo>
                      <a:pt x="1440" y="630"/>
                    </a:lnTo>
                    <a:lnTo>
                      <a:pt x="1441" y="630"/>
                    </a:lnTo>
                    <a:lnTo>
                      <a:pt x="1442" y="630"/>
                    </a:lnTo>
                    <a:lnTo>
                      <a:pt x="1443" y="630"/>
                    </a:lnTo>
                    <a:lnTo>
                      <a:pt x="1444" y="630"/>
                    </a:lnTo>
                    <a:lnTo>
                      <a:pt x="1445" y="630"/>
                    </a:lnTo>
                    <a:lnTo>
                      <a:pt x="1446" y="630"/>
                    </a:lnTo>
                    <a:lnTo>
                      <a:pt x="1447" y="632"/>
                    </a:lnTo>
                    <a:lnTo>
                      <a:pt x="1447" y="632"/>
                    </a:lnTo>
                    <a:lnTo>
                      <a:pt x="1450" y="633"/>
                    </a:lnTo>
                    <a:lnTo>
                      <a:pt x="1450" y="633"/>
                    </a:lnTo>
                    <a:lnTo>
                      <a:pt x="1451" y="634"/>
                    </a:lnTo>
                    <a:lnTo>
                      <a:pt x="1451" y="634"/>
                    </a:lnTo>
                    <a:lnTo>
                      <a:pt x="1453" y="635"/>
                    </a:lnTo>
                    <a:lnTo>
                      <a:pt x="1454" y="635"/>
                    </a:lnTo>
                    <a:lnTo>
                      <a:pt x="1455" y="635"/>
                    </a:lnTo>
                    <a:lnTo>
                      <a:pt x="1455" y="635"/>
                    </a:lnTo>
                    <a:lnTo>
                      <a:pt x="1456" y="635"/>
                    </a:lnTo>
                    <a:lnTo>
                      <a:pt x="1458" y="635"/>
                    </a:lnTo>
                    <a:lnTo>
                      <a:pt x="1459" y="633"/>
                    </a:lnTo>
                    <a:lnTo>
                      <a:pt x="1459" y="633"/>
                    </a:lnTo>
                    <a:lnTo>
                      <a:pt x="1461" y="632"/>
                    </a:lnTo>
                    <a:lnTo>
                      <a:pt x="1461" y="632"/>
                    </a:lnTo>
                    <a:lnTo>
                      <a:pt x="1463" y="628"/>
                    </a:lnTo>
                    <a:lnTo>
                      <a:pt x="1463" y="628"/>
                    </a:lnTo>
                    <a:lnTo>
                      <a:pt x="1465" y="623"/>
                    </a:lnTo>
                    <a:lnTo>
                      <a:pt x="1465" y="623"/>
                    </a:lnTo>
                    <a:lnTo>
                      <a:pt x="1467" y="616"/>
                    </a:lnTo>
                    <a:lnTo>
                      <a:pt x="1467" y="616"/>
                    </a:lnTo>
                    <a:lnTo>
                      <a:pt x="1469" y="609"/>
                    </a:lnTo>
                    <a:lnTo>
                      <a:pt x="1469" y="609"/>
                    </a:lnTo>
                    <a:lnTo>
                      <a:pt x="1471" y="605"/>
                    </a:lnTo>
                    <a:lnTo>
                      <a:pt x="1471" y="605"/>
                    </a:lnTo>
                    <a:lnTo>
                      <a:pt x="1473" y="603"/>
                    </a:lnTo>
                    <a:lnTo>
                      <a:pt x="1473" y="602"/>
                    </a:lnTo>
                    <a:lnTo>
                      <a:pt x="1475" y="603"/>
                    </a:lnTo>
                    <a:lnTo>
                      <a:pt x="1475" y="603"/>
                    </a:lnTo>
                    <a:lnTo>
                      <a:pt x="1477" y="606"/>
                    </a:lnTo>
                    <a:lnTo>
                      <a:pt x="1477" y="606"/>
                    </a:lnTo>
                    <a:lnTo>
                      <a:pt x="1478" y="609"/>
                    </a:lnTo>
                    <a:lnTo>
                      <a:pt x="1479" y="609"/>
                    </a:lnTo>
                    <a:lnTo>
                      <a:pt x="1481" y="614"/>
                    </a:lnTo>
                    <a:lnTo>
                      <a:pt x="1481" y="614"/>
                    </a:lnTo>
                    <a:lnTo>
                      <a:pt x="1482" y="618"/>
                    </a:lnTo>
                    <a:lnTo>
                      <a:pt x="1482" y="618"/>
                    </a:lnTo>
                    <a:lnTo>
                      <a:pt x="1484" y="619"/>
                    </a:lnTo>
                    <a:lnTo>
                      <a:pt x="1485" y="618"/>
                    </a:lnTo>
                    <a:lnTo>
                      <a:pt x="1486" y="604"/>
                    </a:lnTo>
                    <a:lnTo>
                      <a:pt x="1486" y="603"/>
                    </a:lnTo>
                    <a:lnTo>
                      <a:pt x="1489" y="577"/>
                    </a:lnTo>
                    <a:lnTo>
                      <a:pt x="1489" y="576"/>
                    </a:lnTo>
                    <a:lnTo>
                      <a:pt x="1490" y="549"/>
                    </a:lnTo>
                    <a:lnTo>
                      <a:pt x="1490" y="547"/>
                    </a:lnTo>
                    <a:lnTo>
                      <a:pt x="1493" y="524"/>
                    </a:lnTo>
                    <a:lnTo>
                      <a:pt x="1493" y="524"/>
                    </a:lnTo>
                    <a:lnTo>
                      <a:pt x="1494" y="508"/>
                    </a:lnTo>
                    <a:lnTo>
                      <a:pt x="1494" y="507"/>
                    </a:lnTo>
                    <a:lnTo>
                      <a:pt x="1497" y="490"/>
                    </a:lnTo>
                    <a:lnTo>
                      <a:pt x="1497" y="489"/>
                    </a:lnTo>
                    <a:lnTo>
                      <a:pt x="1498" y="461"/>
                    </a:lnTo>
                    <a:lnTo>
                      <a:pt x="1498" y="459"/>
                    </a:lnTo>
                    <a:lnTo>
                      <a:pt x="1500" y="421"/>
                    </a:lnTo>
                    <a:lnTo>
                      <a:pt x="1500" y="420"/>
                    </a:lnTo>
                    <a:lnTo>
                      <a:pt x="1502" y="384"/>
                    </a:lnTo>
                    <a:lnTo>
                      <a:pt x="1502" y="382"/>
                    </a:lnTo>
                    <a:lnTo>
                      <a:pt x="1504" y="356"/>
                    </a:lnTo>
                    <a:lnTo>
                      <a:pt x="1504" y="355"/>
                    </a:lnTo>
                    <a:lnTo>
                      <a:pt x="1506" y="343"/>
                    </a:lnTo>
                    <a:lnTo>
                      <a:pt x="1507" y="341"/>
                    </a:lnTo>
                    <a:lnTo>
                      <a:pt x="1508" y="343"/>
                    </a:lnTo>
                    <a:lnTo>
                      <a:pt x="1508" y="343"/>
                    </a:lnTo>
                    <a:lnTo>
                      <a:pt x="1510" y="355"/>
                    </a:lnTo>
                    <a:lnTo>
                      <a:pt x="1510" y="355"/>
                    </a:lnTo>
                    <a:lnTo>
                      <a:pt x="1512" y="373"/>
                    </a:lnTo>
                    <a:lnTo>
                      <a:pt x="1512" y="374"/>
                    </a:lnTo>
                    <a:lnTo>
                      <a:pt x="1514" y="397"/>
                    </a:lnTo>
                    <a:lnTo>
                      <a:pt x="1514" y="397"/>
                    </a:lnTo>
                    <a:lnTo>
                      <a:pt x="1516" y="423"/>
                    </a:lnTo>
                    <a:lnTo>
                      <a:pt x="1516" y="424"/>
                    </a:lnTo>
                    <a:lnTo>
                      <a:pt x="1518" y="449"/>
                    </a:lnTo>
                    <a:lnTo>
                      <a:pt x="1518" y="450"/>
                    </a:lnTo>
                    <a:lnTo>
                      <a:pt x="1520" y="474"/>
                    </a:lnTo>
                    <a:lnTo>
                      <a:pt x="1520" y="475"/>
                    </a:lnTo>
                    <a:lnTo>
                      <a:pt x="1522" y="497"/>
                    </a:lnTo>
                    <a:lnTo>
                      <a:pt x="1522" y="497"/>
                    </a:lnTo>
                    <a:lnTo>
                      <a:pt x="1524" y="518"/>
                    </a:lnTo>
                    <a:lnTo>
                      <a:pt x="1524" y="518"/>
                    </a:lnTo>
                    <a:lnTo>
                      <a:pt x="1525" y="536"/>
                    </a:lnTo>
                    <a:lnTo>
                      <a:pt x="1526" y="536"/>
                    </a:lnTo>
                    <a:lnTo>
                      <a:pt x="1528" y="551"/>
                    </a:lnTo>
                    <a:lnTo>
                      <a:pt x="1528" y="552"/>
                    </a:lnTo>
                    <a:lnTo>
                      <a:pt x="1529" y="565"/>
                    </a:lnTo>
                    <a:lnTo>
                      <a:pt x="1529" y="565"/>
                    </a:lnTo>
                    <a:lnTo>
                      <a:pt x="1532" y="575"/>
                    </a:lnTo>
                    <a:lnTo>
                      <a:pt x="1532" y="576"/>
                    </a:lnTo>
                    <a:lnTo>
                      <a:pt x="1533" y="583"/>
                    </a:lnTo>
                    <a:lnTo>
                      <a:pt x="1533" y="583"/>
                    </a:lnTo>
                    <a:lnTo>
                      <a:pt x="1535" y="589"/>
                    </a:lnTo>
                    <a:lnTo>
                      <a:pt x="1535" y="589"/>
                    </a:lnTo>
                    <a:lnTo>
                      <a:pt x="1537" y="593"/>
                    </a:lnTo>
                    <a:lnTo>
                      <a:pt x="1537" y="594"/>
                    </a:lnTo>
                    <a:lnTo>
                      <a:pt x="1539" y="597"/>
                    </a:lnTo>
                    <a:lnTo>
                      <a:pt x="1539" y="597"/>
                    </a:lnTo>
                    <a:lnTo>
                      <a:pt x="1541" y="602"/>
                    </a:lnTo>
                    <a:lnTo>
                      <a:pt x="1541" y="602"/>
                    </a:lnTo>
                    <a:lnTo>
                      <a:pt x="1543" y="607"/>
                    </a:lnTo>
                    <a:lnTo>
                      <a:pt x="1543" y="607"/>
                    </a:lnTo>
                    <a:lnTo>
                      <a:pt x="1545" y="611"/>
                    </a:lnTo>
                    <a:lnTo>
                      <a:pt x="1545" y="611"/>
                    </a:lnTo>
                    <a:lnTo>
                      <a:pt x="1547" y="615"/>
                    </a:lnTo>
                    <a:lnTo>
                      <a:pt x="1547" y="615"/>
                    </a:lnTo>
                    <a:lnTo>
                      <a:pt x="1549" y="619"/>
                    </a:lnTo>
                    <a:lnTo>
                      <a:pt x="1549" y="619"/>
                    </a:lnTo>
                    <a:lnTo>
                      <a:pt x="1551" y="622"/>
                    </a:lnTo>
                    <a:lnTo>
                      <a:pt x="1551" y="622"/>
                    </a:lnTo>
                    <a:lnTo>
                      <a:pt x="1553" y="624"/>
                    </a:lnTo>
                    <a:lnTo>
                      <a:pt x="1553" y="624"/>
                    </a:lnTo>
                    <a:lnTo>
                      <a:pt x="1555" y="625"/>
                    </a:lnTo>
                    <a:lnTo>
                      <a:pt x="1555" y="625"/>
                    </a:lnTo>
                    <a:lnTo>
                      <a:pt x="1556" y="626"/>
                    </a:lnTo>
                    <a:lnTo>
                      <a:pt x="1557" y="626"/>
                    </a:lnTo>
                    <a:lnTo>
                      <a:pt x="1559" y="625"/>
                    </a:lnTo>
                    <a:lnTo>
                      <a:pt x="1559" y="625"/>
                    </a:lnTo>
                    <a:lnTo>
                      <a:pt x="1561" y="619"/>
                    </a:lnTo>
                    <a:lnTo>
                      <a:pt x="1561" y="619"/>
                    </a:lnTo>
                    <a:lnTo>
                      <a:pt x="1563" y="612"/>
                    </a:lnTo>
                    <a:lnTo>
                      <a:pt x="1563" y="612"/>
                    </a:lnTo>
                    <a:lnTo>
                      <a:pt x="1564" y="605"/>
                    </a:lnTo>
                    <a:lnTo>
                      <a:pt x="1565" y="605"/>
                    </a:lnTo>
                    <a:lnTo>
                      <a:pt x="1567" y="603"/>
                    </a:lnTo>
                    <a:lnTo>
                      <a:pt x="1567" y="603"/>
                    </a:lnTo>
                    <a:lnTo>
                      <a:pt x="1568" y="604"/>
                    </a:lnTo>
                    <a:lnTo>
                      <a:pt x="1568" y="604"/>
                    </a:lnTo>
                    <a:lnTo>
                      <a:pt x="1570" y="608"/>
                    </a:lnTo>
                    <a:lnTo>
                      <a:pt x="1570" y="608"/>
                    </a:lnTo>
                    <a:lnTo>
                      <a:pt x="1572" y="612"/>
                    </a:lnTo>
                    <a:lnTo>
                      <a:pt x="1572" y="612"/>
                    </a:lnTo>
                    <a:lnTo>
                      <a:pt x="1574" y="615"/>
                    </a:lnTo>
                    <a:lnTo>
                      <a:pt x="1574" y="615"/>
                    </a:lnTo>
                    <a:lnTo>
                      <a:pt x="1576" y="616"/>
                    </a:lnTo>
                    <a:lnTo>
                      <a:pt x="1577" y="616"/>
                    </a:lnTo>
                    <a:lnTo>
                      <a:pt x="1577" y="616"/>
                    </a:lnTo>
                    <a:lnTo>
                      <a:pt x="1578" y="616"/>
                    </a:lnTo>
                    <a:lnTo>
                      <a:pt x="1580" y="616"/>
                    </a:lnTo>
                    <a:lnTo>
                      <a:pt x="1580" y="616"/>
                    </a:lnTo>
                    <a:lnTo>
                      <a:pt x="1582" y="617"/>
                    </a:lnTo>
                    <a:lnTo>
                      <a:pt x="1582" y="617"/>
                    </a:lnTo>
                    <a:lnTo>
                      <a:pt x="1584" y="619"/>
                    </a:lnTo>
                    <a:lnTo>
                      <a:pt x="1584" y="619"/>
                    </a:lnTo>
                    <a:lnTo>
                      <a:pt x="1586" y="622"/>
                    </a:lnTo>
                    <a:lnTo>
                      <a:pt x="1586" y="622"/>
                    </a:lnTo>
                    <a:lnTo>
                      <a:pt x="1588" y="625"/>
                    </a:lnTo>
                    <a:lnTo>
                      <a:pt x="1588" y="625"/>
                    </a:lnTo>
                    <a:lnTo>
                      <a:pt x="1590" y="627"/>
                    </a:lnTo>
                    <a:lnTo>
                      <a:pt x="1590" y="627"/>
                    </a:lnTo>
                    <a:lnTo>
                      <a:pt x="1592" y="630"/>
                    </a:lnTo>
                    <a:lnTo>
                      <a:pt x="1592" y="630"/>
                    </a:lnTo>
                    <a:lnTo>
                      <a:pt x="1594" y="632"/>
                    </a:lnTo>
                    <a:lnTo>
                      <a:pt x="1594" y="632"/>
                    </a:lnTo>
                    <a:lnTo>
                      <a:pt x="1596" y="633"/>
                    </a:lnTo>
                    <a:lnTo>
                      <a:pt x="1596" y="633"/>
                    </a:lnTo>
                    <a:lnTo>
                      <a:pt x="1598" y="635"/>
                    </a:lnTo>
                    <a:lnTo>
                      <a:pt x="1598" y="635"/>
                    </a:lnTo>
                    <a:lnTo>
                      <a:pt x="1599" y="635"/>
                    </a:lnTo>
                    <a:lnTo>
                      <a:pt x="1600" y="635"/>
                    </a:lnTo>
                    <a:lnTo>
                      <a:pt x="1601" y="635"/>
                    </a:lnTo>
                    <a:lnTo>
                      <a:pt x="1602" y="635"/>
                    </a:lnTo>
                    <a:lnTo>
                      <a:pt x="1603" y="636"/>
                    </a:lnTo>
                    <a:lnTo>
                      <a:pt x="1604" y="636"/>
                    </a:lnTo>
                    <a:lnTo>
                      <a:pt x="1605" y="635"/>
                    </a:lnTo>
                    <a:lnTo>
                      <a:pt x="1606" y="635"/>
                    </a:lnTo>
                    <a:lnTo>
                      <a:pt x="1607" y="635"/>
                    </a:lnTo>
                    <a:lnTo>
                      <a:pt x="1608" y="635"/>
                    </a:lnTo>
                    <a:lnTo>
                      <a:pt x="1609" y="633"/>
                    </a:lnTo>
                    <a:lnTo>
                      <a:pt x="1609" y="633"/>
                    </a:lnTo>
                    <a:lnTo>
                      <a:pt x="1611" y="627"/>
                    </a:lnTo>
                    <a:lnTo>
                      <a:pt x="1611" y="626"/>
                    </a:lnTo>
                    <a:lnTo>
                      <a:pt x="1613" y="589"/>
                    </a:lnTo>
                    <a:lnTo>
                      <a:pt x="1613" y="588"/>
                    </a:lnTo>
                    <a:lnTo>
                      <a:pt x="1615" y="489"/>
                    </a:lnTo>
                    <a:lnTo>
                      <a:pt x="1615" y="485"/>
                    </a:lnTo>
                    <a:lnTo>
                      <a:pt x="1617" y="384"/>
                    </a:lnTo>
                    <a:lnTo>
                      <a:pt x="1617" y="381"/>
                    </a:lnTo>
                    <a:lnTo>
                      <a:pt x="1619" y="319"/>
                    </a:lnTo>
                    <a:lnTo>
                      <a:pt x="1619" y="317"/>
                    </a:lnTo>
                    <a:lnTo>
                      <a:pt x="1621" y="286"/>
                    </a:lnTo>
                    <a:lnTo>
                      <a:pt x="1621" y="286"/>
                    </a:lnTo>
                    <a:lnTo>
                      <a:pt x="1622" y="281"/>
                    </a:lnTo>
                    <a:lnTo>
                      <a:pt x="1623" y="283"/>
                    </a:lnTo>
                    <a:lnTo>
                      <a:pt x="1625" y="304"/>
                    </a:lnTo>
                    <a:lnTo>
                      <a:pt x="1625" y="305"/>
                    </a:lnTo>
                    <a:lnTo>
                      <a:pt x="1627" y="340"/>
                    </a:lnTo>
                    <a:lnTo>
                      <a:pt x="1627" y="341"/>
                    </a:lnTo>
                    <a:lnTo>
                      <a:pt x="1629" y="383"/>
                    </a:lnTo>
                    <a:lnTo>
                      <a:pt x="1629" y="384"/>
                    </a:lnTo>
                    <a:lnTo>
                      <a:pt x="1631" y="425"/>
                    </a:lnTo>
                    <a:lnTo>
                      <a:pt x="1631" y="427"/>
                    </a:lnTo>
                    <a:lnTo>
                      <a:pt x="1633" y="464"/>
                    </a:lnTo>
                    <a:lnTo>
                      <a:pt x="1633" y="465"/>
                    </a:lnTo>
                    <a:lnTo>
                      <a:pt x="1635" y="497"/>
                    </a:lnTo>
                    <a:lnTo>
                      <a:pt x="1635" y="497"/>
                    </a:lnTo>
                    <a:lnTo>
                      <a:pt x="1637" y="523"/>
                    </a:lnTo>
                    <a:lnTo>
                      <a:pt x="1637" y="524"/>
                    </a:lnTo>
                    <a:lnTo>
                      <a:pt x="1639" y="543"/>
                    </a:lnTo>
                    <a:lnTo>
                      <a:pt x="1639" y="543"/>
                    </a:lnTo>
                    <a:lnTo>
                      <a:pt x="1640" y="559"/>
                    </a:lnTo>
                    <a:lnTo>
                      <a:pt x="1640" y="559"/>
                    </a:lnTo>
                    <a:lnTo>
                      <a:pt x="1643" y="570"/>
                    </a:lnTo>
                    <a:lnTo>
                      <a:pt x="1643" y="570"/>
                    </a:lnTo>
                    <a:lnTo>
                      <a:pt x="1644" y="579"/>
                    </a:lnTo>
                    <a:lnTo>
                      <a:pt x="1644" y="579"/>
                    </a:lnTo>
                    <a:lnTo>
                      <a:pt x="1647" y="587"/>
                    </a:lnTo>
                    <a:lnTo>
                      <a:pt x="1647" y="587"/>
                    </a:lnTo>
                    <a:lnTo>
                      <a:pt x="1648" y="592"/>
                    </a:lnTo>
                    <a:lnTo>
                      <a:pt x="1648" y="592"/>
                    </a:lnTo>
                    <a:lnTo>
                      <a:pt x="1650" y="597"/>
                    </a:lnTo>
                    <a:lnTo>
                      <a:pt x="1651" y="597"/>
                    </a:lnTo>
                    <a:lnTo>
                      <a:pt x="1652" y="600"/>
                    </a:lnTo>
                    <a:lnTo>
                      <a:pt x="1652" y="600"/>
                    </a:lnTo>
                    <a:lnTo>
                      <a:pt x="1654" y="603"/>
                    </a:lnTo>
                    <a:lnTo>
                      <a:pt x="1654" y="603"/>
                    </a:lnTo>
                    <a:lnTo>
                      <a:pt x="1656" y="606"/>
                    </a:lnTo>
                    <a:lnTo>
                      <a:pt x="1656" y="606"/>
                    </a:lnTo>
                    <a:lnTo>
                      <a:pt x="1658" y="607"/>
                    </a:lnTo>
                    <a:lnTo>
                      <a:pt x="1659" y="607"/>
                    </a:lnTo>
                    <a:lnTo>
                      <a:pt x="1660" y="606"/>
                    </a:lnTo>
                    <a:lnTo>
                      <a:pt x="1660" y="606"/>
                    </a:lnTo>
                    <a:lnTo>
                      <a:pt x="1662" y="600"/>
                    </a:lnTo>
                    <a:lnTo>
                      <a:pt x="1662" y="599"/>
                    </a:lnTo>
                    <a:lnTo>
                      <a:pt x="1664" y="587"/>
                    </a:lnTo>
                    <a:lnTo>
                      <a:pt x="1664" y="587"/>
                    </a:lnTo>
                    <a:lnTo>
                      <a:pt x="1666" y="578"/>
                    </a:lnTo>
                    <a:lnTo>
                      <a:pt x="1667" y="577"/>
                    </a:lnTo>
                    <a:lnTo>
                      <a:pt x="1668" y="578"/>
                    </a:lnTo>
                    <a:lnTo>
                      <a:pt x="1668" y="578"/>
                    </a:lnTo>
                    <a:lnTo>
                      <a:pt x="1670" y="586"/>
                    </a:lnTo>
                    <a:lnTo>
                      <a:pt x="1670" y="587"/>
                    </a:lnTo>
                    <a:lnTo>
                      <a:pt x="1672" y="597"/>
                    </a:lnTo>
                    <a:lnTo>
                      <a:pt x="1672" y="597"/>
                    </a:lnTo>
                    <a:lnTo>
                      <a:pt x="1674" y="606"/>
                    </a:lnTo>
                    <a:lnTo>
                      <a:pt x="1674" y="607"/>
                    </a:lnTo>
                    <a:lnTo>
                      <a:pt x="1675" y="614"/>
                    </a:lnTo>
                    <a:lnTo>
                      <a:pt x="1675" y="614"/>
                    </a:lnTo>
                    <a:lnTo>
                      <a:pt x="1678" y="619"/>
                    </a:lnTo>
                    <a:lnTo>
                      <a:pt x="1678" y="619"/>
                    </a:lnTo>
                    <a:lnTo>
                      <a:pt x="1679" y="616"/>
                    </a:lnTo>
                    <a:lnTo>
                      <a:pt x="1679" y="616"/>
                    </a:lnTo>
                    <a:lnTo>
                      <a:pt x="1682" y="592"/>
                    </a:lnTo>
                    <a:lnTo>
                      <a:pt x="1682" y="592"/>
                    </a:lnTo>
                    <a:lnTo>
                      <a:pt x="1683" y="527"/>
                    </a:lnTo>
                    <a:lnTo>
                      <a:pt x="1683" y="524"/>
                    </a:lnTo>
                    <a:lnTo>
                      <a:pt x="1686" y="440"/>
                    </a:lnTo>
                    <a:lnTo>
                      <a:pt x="1686" y="438"/>
                    </a:lnTo>
                    <a:lnTo>
                      <a:pt x="1687" y="365"/>
                    </a:lnTo>
                    <a:lnTo>
                      <a:pt x="1687" y="363"/>
                    </a:lnTo>
                    <a:lnTo>
                      <a:pt x="1690" y="310"/>
                    </a:lnTo>
                    <a:lnTo>
                      <a:pt x="1690" y="309"/>
                    </a:lnTo>
                    <a:lnTo>
                      <a:pt x="1691" y="282"/>
                    </a:lnTo>
                    <a:lnTo>
                      <a:pt x="1691" y="281"/>
                    </a:lnTo>
                    <a:lnTo>
                      <a:pt x="1692" y="277"/>
                    </a:lnTo>
                    <a:lnTo>
                      <a:pt x="1694" y="278"/>
                    </a:lnTo>
                    <a:lnTo>
                      <a:pt x="1695" y="294"/>
                    </a:lnTo>
                    <a:lnTo>
                      <a:pt x="1695" y="294"/>
                    </a:lnTo>
                    <a:lnTo>
                      <a:pt x="1697" y="320"/>
                    </a:lnTo>
                    <a:lnTo>
                      <a:pt x="1697" y="321"/>
                    </a:lnTo>
                    <a:lnTo>
                      <a:pt x="1699" y="351"/>
                    </a:lnTo>
                    <a:lnTo>
                      <a:pt x="1699" y="352"/>
                    </a:lnTo>
                    <a:lnTo>
                      <a:pt x="1701" y="378"/>
                    </a:lnTo>
                    <a:lnTo>
                      <a:pt x="1701" y="379"/>
                    </a:lnTo>
                    <a:lnTo>
                      <a:pt x="1702" y="386"/>
                    </a:lnTo>
                    <a:lnTo>
                      <a:pt x="1703" y="380"/>
                    </a:lnTo>
                    <a:lnTo>
                      <a:pt x="1705" y="322"/>
                    </a:lnTo>
                    <a:lnTo>
                      <a:pt x="1705" y="320"/>
                    </a:lnTo>
                    <a:lnTo>
                      <a:pt x="1707" y="249"/>
                    </a:lnTo>
                    <a:lnTo>
                      <a:pt x="1707" y="247"/>
                    </a:lnTo>
                    <a:lnTo>
                      <a:pt x="1709" y="201"/>
                    </a:lnTo>
                    <a:lnTo>
                      <a:pt x="1709" y="200"/>
                    </a:lnTo>
                    <a:lnTo>
                      <a:pt x="1710" y="192"/>
                    </a:lnTo>
                    <a:lnTo>
                      <a:pt x="1711" y="196"/>
                    </a:lnTo>
                    <a:lnTo>
                      <a:pt x="1713" y="229"/>
                    </a:lnTo>
                    <a:lnTo>
                      <a:pt x="1713" y="231"/>
                    </a:lnTo>
                    <a:lnTo>
                      <a:pt x="1714" y="285"/>
                    </a:lnTo>
                    <a:lnTo>
                      <a:pt x="1715" y="286"/>
                    </a:lnTo>
                    <a:lnTo>
                      <a:pt x="1717" y="345"/>
                    </a:lnTo>
                    <a:lnTo>
                      <a:pt x="1717" y="346"/>
                    </a:lnTo>
                    <a:lnTo>
                      <a:pt x="1718" y="403"/>
                    </a:lnTo>
                    <a:lnTo>
                      <a:pt x="1718" y="404"/>
                    </a:lnTo>
                    <a:lnTo>
                      <a:pt x="1721" y="455"/>
                    </a:lnTo>
                    <a:lnTo>
                      <a:pt x="1721" y="457"/>
                    </a:lnTo>
                    <a:lnTo>
                      <a:pt x="1722" y="500"/>
                    </a:lnTo>
                    <a:lnTo>
                      <a:pt x="1722" y="501"/>
                    </a:lnTo>
                    <a:lnTo>
                      <a:pt x="1725" y="536"/>
                    </a:lnTo>
                    <a:lnTo>
                      <a:pt x="1725" y="538"/>
                    </a:lnTo>
                    <a:lnTo>
                      <a:pt x="1726" y="565"/>
                    </a:lnTo>
                    <a:lnTo>
                      <a:pt x="1726" y="565"/>
                    </a:lnTo>
                    <a:lnTo>
                      <a:pt x="1729" y="586"/>
                    </a:lnTo>
                    <a:lnTo>
                      <a:pt x="1729" y="587"/>
                    </a:lnTo>
                    <a:lnTo>
                      <a:pt x="1730" y="600"/>
                    </a:lnTo>
                    <a:lnTo>
                      <a:pt x="1730" y="600"/>
                    </a:lnTo>
                    <a:lnTo>
                      <a:pt x="1732" y="610"/>
                    </a:lnTo>
                    <a:lnTo>
                      <a:pt x="1732" y="611"/>
                    </a:lnTo>
                    <a:lnTo>
                      <a:pt x="1734" y="616"/>
                    </a:lnTo>
                    <a:lnTo>
                      <a:pt x="1734" y="616"/>
                    </a:lnTo>
                    <a:lnTo>
                      <a:pt x="1736" y="620"/>
                    </a:lnTo>
                    <a:lnTo>
                      <a:pt x="1736" y="620"/>
                    </a:lnTo>
                    <a:lnTo>
                      <a:pt x="1738" y="623"/>
                    </a:lnTo>
                    <a:lnTo>
                      <a:pt x="1738" y="623"/>
                    </a:lnTo>
                    <a:lnTo>
                      <a:pt x="1740" y="625"/>
                    </a:lnTo>
                    <a:lnTo>
                      <a:pt x="1740" y="625"/>
                    </a:lnTo>
                    <a:lnTo>
                      <a:pt x="1742" y="626"/>
                    </a:lnTo>
                    <a:lnTo>
                      <a:pt x="1742" y="626"/>
                    </a:lnTo>
                    <a:lnTo>
                      <a:pt x="1744" y="627"/>
                    </a:lnTo>
                    <a:lnTo>
                      <a:pt x="1744" y="627"/>
                    </a:lnTo>
                    <a:lnTo>
                      <a:pt x="1745" y="627"/>
                    </a:lnTo>
                    <a:lnTo>
                      <a:pt x="1746" y="627"/>
                    </a:lnTo>
                    <a:lnTo>
                      <a:pt x="1748" y="628"/>
                    </a:lnTo>
                    <a:lnTo>
                      <a:pt x="1748" y="628"/>
                    </a:lnTo>
                    <a:lnTo>
                      <a:pt x="1750" y="629"/>
                    </a:lnTo>
                    <a:lnTo>
                      <a:pt x="1750" y="629"/>
                    </a:lnTo>
                    <a:lnTo>
                      <a:pt x="1752" y="630"/>
                    </a:lnTo>
                    <a:lnTo>
                      <a:pt x="1752" y="630"/>
                    </a:lnTo>
                    <a:lnTo>
                      <a:pt x="1753" y="630"/>
                    </a:lnTo>
                    <a:lnTo>
                      <a:pt x="1754" y="630"/>
                    </a:lnTo>
                    <a:lnTo>
                      <a:pt x="1756" y="631"/>
                    </a:lnTo>
                    <a:lnTo>
                      <a:pt x="1756" y="630"/>
                    </a:lnTo>
                    <a:lnTo>
                      <a:pt x="1757" y="632"/>
                    </a:lnTo>
                    <a:lnTo>
                      <a:pt x="1758" y="631"/>
                    </a:lnTo>
                    <a:lnTo>
                      <a:pt x="1759" y="632"/>
                    </a:lnTo>
                    <a:lnTo>
                      <a:pt x="1760" y="632"/>
                    </a:lnTo>
                    <a:lnTo>
                      <a:pt x="1761" y="633"/>
                    </a:lnTo>
                    <a:lnTo>
                      <a:pt x="1762" y="633"/>
                    </a:lnTo>
                    <a:lnTo>
                      <a:pt x="1763" y="633"/>
                    </a:lnTo>
                    <a:lnTo>
                      <a:pt x="1764" y="633"/>
                    </a:lnTo>
                    <a:lnTo>
                      <a:pt x="1765" y="633"/>
                    </a:lnTo>
                    <a:lnTo>
                      <a:pt x="1766" y="633"/>
                    </a:lnTo>
                    <a:lnTo>
                      <a:pt x="1767" y="633"/>
                    </a:lnTo>
                    <a:lnTo>
                      <a:pt x="1767" y="633"/>
                    </a:lnTo>
                    <a:lnTo>
                      <a:pt x="1769" y="634"/>
                    </a:lnTo>
                    <a:lnTo>
                      <a:pt x="1770" y="633"/>
                    </a:lnTo>
                    <a:lnTo>
                      <a:pt x="1771" y="634"/>
                    </a:lnTo>
                    <a:lnTo>
                      <a:pt x="1772" y="634"/>
                    </a:lnTo>
                    <a:lnTo>
                      <a:pt x="1773" y="634"/>
                    </a:lnTo>
                    <a:lnTo>
                      <a:pt x="1773" y="634"/>
                    </a:lnTo>
                    <a:lnTo>
                      <a:pt x="1775" y="633"/>
                    </a:lnTo>
                    <a:lnTo>
                      <a:pt x="1775" y="633"/>
                    </a:lnTo>
                    <a:lnTo>
                      <a:pt x="1777" y="632"/>
                    </a:lnTo>
                    <a:lnTo>
                      <a:pt x="1777" y="632"/>
                    </a:lnTo>
                    <a:lnTo>
                      <a:pt x="1779" y="630"/>
                    </a:lnTo>
                    <a:lnTo>
                      <a:pt x="1779" y="630"/>
                    </a:lnTo>
                    <a:lnTo>
                      <a:pt x="1781" y="628"/>
                    </a:lnTo>
                    <a:lnTo>
                      <a:pt x="1781" y="628"/>
                    </a:lnTo>
                    <a:lnTo>
                      <a:pt x="1783" y="627"/>
                    </a:lnTo>
                    <a:lnTo>
                      <a:pt x="1783" y="627"/>
                    </a:lnTo>
                    <a:lnTo>
                      <a:pt x="1784" y="626"/>
                    </a:lnTo>
                    <a:lnTo>
                      <a:pt x="1786" y="626"/>
                    </a:lnTo>
                    <a:lnTo>
                      <a:pt x="1787" y="627"/>
                    </a:lnTo>
                    <a:lnTo>
                      <a:pt x="1787" y="627"/>
                    </a:lnTo>
                    <a:lnTo>
                      <a:pt x="1789" y="628"/>
                    </a:lnTo>
                    <a:lnTo>
                      <a:pt x="1789" y="628"/>
                    </a:lnTo>
                    <a:lnTo>
                      <a:pt x="1791" y="630"/>
                    </a:lnTo>
                    <a:lnTo>
                      <a:pt x="1791" y="630"/>
                    </a:lnTo>
                    <a:lnTo>
                      <a:pt x="1793" y="631"/>
                    </a:lnTo>
                    <a:lnTo>
                      <a:pt x="1793" y="631"/>
                    </a:lnTo>
                    <a:lnTo>
                      <a:pt x="1795" y="632"/>
                    </a:lnTo>
                    <a:lnTo>
                      <a:pt x="1795" y="632"/>
                    </a:lnTo>
                    <a:lnTo>
                      <a:pt x="1797" y="632"/>
                    </a:lnTo>
                    <a:lnTo>
                      <a:pt x="1797" y="632"/>
                    </a:lnTo>
                    <a:lnTo>
                      <a:pt x="1799" y="632"/>
                    </a:lnTo>
                    <a:lnTo>
                      <a:pt x="1799" y="632"/>
                    </a:lnTo>
                    <a:lnTo>
                      <a:pt x="1800" y="631"/>
                    </a:lnTo>
                    <a:lnTo>
                      <a:pt x="1801" y="631"/>
                    </a:lnTo>
                    <a:lnTo>
                      <a:pt x="1802" y="629"/>
                    </a:lnTo>
                    <a:lnTo>
                      <a:pt x="1802" y="629"/>
                    </a:lnTo>
                    <a:lnTo>
                      <a:pt x="1804" y="625"/>
                    </a:lnTo>
                    <a:lnTo>
                      <a:pt x="1804" y="625"/>
                    </a:lnTo>
                    <a:lnTo>
                      <a:pt x="1806" y="620"/>
                    </a:lnTo>
                    <a:lnTo>
                      <a:pt x="1806" y="620"/>
                    </a:lnTo>
                    <a:lnTo>
                      <a:pt x="1808" y="616"/>
                    </a:lnTo>
                    <a:lnTo>
                      <a:pt x="1808" y="615"/>
                    </a:lnTo>
                    <a:lnTo>
                      <a:pt x="1810" y="613"/>
                    </a:lnTo>
                    <a:lnTo>
                      <a:pt x="1810" y="613"/>
                    </a:lnTo>
                    <a:lnTo>
                      <a:pt x="1812" y="612"/>
                    </a:lnTo>
                    <a:lnTo>
                      <a:pt x="1812" y="613"/>
                    </a:lnTo>
                    <a:lnTo>
                      <a:pt x="1814" y="614"/>
                    </a:lnTo>
                    <a:lnTo>
                      <a:pt x="1814" y="614"/>
                    </a:lnTo>
                    <a:lnTo>
                      <a:pt x="1816" y="616"/>
                    </a:lnTo>
                    <a:lnTo>
                      <a:pt x="1816" y="616"/>
                    </a:lnTo>
                    <a:lnTo>
                      <a:pt x="1818" y="618"/>
                    </a:lnTo>
                    <a:lnTo>
                      <a:pt x="1818" y="618"/>
                    </a:lnTo>
                    <a:lnTo>
                      <a:pt x="1820" y="616"/>
                    </a:lnTo>
                    <a:lnTo>
                      <a:pt x="1820" y="616"/>
                    </a:lnTo>
                    <a:lnTo>
                      <a:pt x="1822" y="603"/>
                    </a:lnTo>
                    <a:lnTo>
                      <a:pt x="1822" y="603"/>
                    </a:lnTo>
                    <a:lnTo>
                      <a:pt x="1824" y="580"/>
                    </a:lnTo>
                    <a:lnTo>
                      <a:pt x="1824" y="579"/>
                    </a:lnTo>
                    <a:lnTo>
                      <a:pt x="1826" y="560"/>
                    </a:lnTo>
                    <a:lnTo>
                      <a:pt x="1826" y="560"/>
                    </a:lnTo>
                    <a:lnTo>
                      <a:pt x="1827" y="557"/>
                    </a:lnTo>
                    <a:lnTo>
                      <a:pt x="1828" y="558"/>
                    </a:lnTo>
                    <a:lnTo>
                      <a:pt x="1830" y="556"/>
                    </a:lnTo>
                    <a:lnTo>
                      <a:pt x="1830" y="555"/>
                    </a:lnTo>
                    <a:lnTo>
                      <a:pt x="1832" y="535"/>
                    </a:lnTo>
                    <a:lnTo>
                      <a:pt x="1832" y="534"/>
                    </a:lnTo>
                    <a:lnTo>
                      <a:pt x="1834" y="505"/>
                    </a:lnTo>
                    <a:lnTo>
                      <a:pt x="1834" y="505"/>
                    </a:lnTo>
                    <a:lnTo>
                      <a:pt x="1836" y="478"/>
                    </a:lnTo>
                    <a:lnTo>
                      <a:pt x="1836" y="478"/>
                    </a:lnTo>
                    <a:lnTo>
                      <a:pt x="1837" y="463"/>
                    </a:lnTo>
                    <a:lnTo>
                      <a:pt x="1837" y="463"/>
                    </a:lnTo>
                    <a:lnTo>
                      <a:pt x="1839" y="461"/>
                    </a:lnTo>
                    <a:lnTo>
                      <a:pt x="1840" y="462"/>
                    </a:lnTo>
                    <a:lnTo>
                      <a:pt x="1841" y="473"/>
                    </a:lnTo>
                    <a:lnTo>
                      <a:pt x="1841" y="473"/>
                    </a:lnTo>
                    <a:lnTo>
                      <a:pt x="1843" y="487"/>
                    </a:lnTo>
                    <a:lnTo>
                      <a:pt x="1844" y="488"/>
                    </a:lnTo>
                    <a:lnTo>
                      <a:pt x="1845" y="504"/>
                    </a:lnTo>
                    <a:lnTo>
                      <a:pt x="1845" y="505"/>
                    </a:lnTo>
                    <a:lnTo>
                      <a:pt x="1847" y="522"/>
                    </a:lnTo>
                    <a:lnTo>
                      <a:pt x="1847" y="522"/>
                    </a:lnTo>
                    <a:lnTo>
                      <a:pt x="1849" y="538"/>
                    </a:lnTo>
                    <a:lnTo>
                      <a:pt x="1849" y="538"/>
                    </a:lnTo>
                    <a:lnTo>
                      <a:pt x="1851" y="554"/>
                    </a:lnTo>
                    <a:lnTo>
                      <a:pt x="1851" y="554"/>
                    </a:lnTo>
                    <a:lnTo>
                      <a:pt x="1853" y="569"/>
                    </a:lnTo>
                    <a:lnTo>
                      <a:pt x="1853" y="570"/>
                    </a:lnTo>
                    <a:lnTo>
                      <a:pt x="1855" y="582"/>
                    </a:lnTo>
                    <a:lnTo>
                      <a:pt x="1855" y="583"/>
                    </a:lnTo>
                    <a:lnTo>
                      <a:pt x="1857" y="593"/>
                    </a:lnTo>
                    <a:lnTo>
                      <a:pt x="1857" y="594"/>
                    </a:lnTo>
                    <a:lnTo>
                      <a:pt x="1859" y="603"/>
                    </a:lnTo>
                    <a:lnTo>
                      <a:pt x="1859" y="603"/>
                    </a:lnTo>
                    <a:lnTo>
                      <a:pt x="1861" y="610"/>
                    </a:lnTo>
                    <a:lnTo>
                      <a:pt x="1861" y="610"/>
                    </a:lnTo>
                    <a:lnTo>
                      <a:pt x="1863" y="615"/>
                    </a:lnTo>
                    <a:lnTo>
                      <a:pt x="1863" y="615"/>
                    </a:lnTo>
                    <a:lnTo>
                      <a:pt x="1865" y="618"/>
                    </a:lnTo>
                    <a:lnTo>
                      <a:pt x="1865" y="618"/>
                    </a:lnTo>
                    <a:lnTo>
                      <a:pt x="1867" y="620"/>
                    </a:lnTo>
                    <a:lnTo>
                      <a:pt x="1867" y="620"/>
                    </a:lnTo>
                    <a:lnTo>
                      <a:pt x="1869" y="622"/>
                    </a:lnTo>
                    <a:lnTo>
                      <a:pt x="1869" y="622"/>
                    </a:lnTo>
                    <a:lnTo>
                      <a:pt x="1871" y="624"/>
                    </a:lnTo>
                    <a:lnTo>
                      <a:pt x="1871" y="624"/>
                    </a:lnTo>
                    <a:lnTo>
                      <a:pt x="1872" y="625"/>
                    </a:lnTo>
                    <a:lnTo>
                      <a:pt x="1872" y="625"/>
                    </a:lnTo>
                    <a:lnTo>
                      <a:pt x="1875" y="625"/>
                    </a:lnTo>
                    <a:lnTo>
                      <a:pt x="1875" y="625"/>
                    </a:lnTo>
                    <a:lnTo>
                      <a:pt x="1876" y="626"/>
                    </a:lnTo>
                    <a:lnTo>
                      <a:pt x="1876" y="626"/>
                    </a:lnTo>
                    <a:lnTo>
                      <a:pt x="1878" y="627"/>
                    </a:lnTo>
                    <a:lnTo>
                      <a:pt x="1879" y="626"/>
                    </a:lnTo>
                    <a:lnTo>
                      <a:pt x="1880" y="627"/>
                    </a:lnTo>
                    <a:lnTo>
                      <a:pt x="1880" y="627"/>
                    </a:lnTo>
                    <a:lnTo>
                      <a:pt x="1882" y="627"/>
                    </a:lnTo>
                    <a:lnTo>
                      <a:pt x="1883" y="627"/>
                    </a:lnTo>
                    <a:lnTo>
                      <a:pt x="1884" y="626"/>
                    </a:lnTo>
                    <a:lnTo>
                      <a:pt x="1884" y="626"/>
                    </a:lnTo>
                    <a:lnTo>
                      <a:pt x="1886" y="622"/>
                    </a:lnTo>
                    <a:lnTo>
                      <a:pt x="1887" y="622"/>
                    </a:lnTo>
                    <a:lnTo>
                      <a:pt x="1888" y="582"/>
                    </a:lnTo>
                    <a:lnTo>
                      <a:pt x="1888" y="580"/>
                    </a:lnTo>
                    <a:lnTo>
                      <a:pt x="1890" y="466"/>
                    </a:lnTo>
                    <a:lnTo>
                      <a:pt x="1890" y="462"/>
                    </a:lnTo>
                    <a:lnTo>
                      <a:pt x="1892" y="348"/>
                    </a:lnTo>
                    <a:lnTo>
                      <a:pt x="1892" y="345"/>
                    </a:lnTo>
                    <a:lnTo>
                      <a:pt x="1894" y="278"/>
                    </a:lnTo>
                    <a:lnTo>
                      <a:pt x="1894" y="276"/>
                    </a:lnTo>
                    <a:lnTo>
                      <a:pt x="1896" y="255"/>
                    </a:lnTo>
                    <a:lnTo>
                      <a:pt x="1896" y="255"/>
                    </a:lnTo>
                    <a:lnTo>
                      <a:pt x="1898" y="269"/>
                    </a:lnTo>
                    <a:lnTo>
                      <a:pt x="1898" y="270"/>
                    </a:lnTo>
                    <a:lnTo>
                      <a:pt x="1900" y="301"/>
                    </a:lnTo>
                    <a:lnTo>
                      <a:pt x="1900" y="302"/>
                    </a:lnTo>
                    <a:lnTo>
                      <a:pt x="1902" y="340"/>
                    </a:lnTo>
                    <a:lnTo>
                      <a:pt x="1902" y="340"/>
                    </a:lnTo>
                    <a:lnTo>
                      <a:pt x="1904" y="380"/>
                    </a:lnTo>
                    <a:lnTo>
                      <a:pt x="1904" y="381"/>
                    </a:lnTo>
                    <a:lnTo>
                      <a:pt x="1906" y="420"/>
                    </a:lnTo>
                    <a:lnTo>
                      <a:pt x="1906" y="421"/>
                    </a:lnTo>
                    <a:lnTo>
                      <a:pt x="1907" y="457"/>
                    </a:lnTo>
                    <a:lnTo>
                      <a:pt x="1907" y="458"/>
                    </a:lnTo>
                    <a:lnTo>
                      <a:pt x="1910" y="489"/>
                    </a:lnTo>
                    <a:lnTo>
                      <a:pt x="1910" y="489"/>
                    </a:lnTo>
                    <a:lnTo>
                      <a:pt x="1911" y="514"/>
                    </a:lnTo>
                    <a:lnTo>
                      <a:pt x="1911" y="514"/>
                    </a:lnTo>
                    <a:lnTo>
                      <a:pt x="1914" y="533"/>
                    </a:lnTo>
                    <a:lnTo>
                      <a:pt x="1914" y="534"/>
                    </a:lnTo>
                    <a:lnTo>
                      <a:pt x="1915" y="548"/>
                    </a:lnTo>
                    <a:lnTo>
                      <a:pt x="1915" y="548"/>
                    </a:lnTo>
                    <a:lnTo>
                      <a:pt x="1918" y="559"/>
                    </a:lnTo>
                    <a:lnTo>
                      <a:pt x="1918" y="559"/>
                    </a:lnTo>
                    <a:lnTo>
                      <a:pt x="1919" y="568"/>
                    </a:lnTo>
                    <a:lnTo>
                      <a:pt x="1919" y="568"/>
                    </a:lnTo>
                    <a:lnTo>
                      <a:pt x="1922" y="574"/>
                    </a:lnTo>
                    <a:lnTo>
                      <a:pt x="1922" y="575"/>
                    </a:lnTo>
                    <a:lnTo>
                      <a:pt x="1923" y="581"/>
                    </a:lnTo>
                    <a:lnTo>
                      <a:pt x="1923" y="581"/>
                    </a:lnTo>
                    <a:lnTo>
                      <a:pt x="1925" y="585"/>
                    </a:lnTo>
                    <a:lnTo>
                      <a:pt x="1926" y="585"/>
                    </a:lnTo>
                    <a:lnTo>
                      <a:pt x="1927" y="589"/>
                    </a:lnTo>
                    <a:lnTo>
                      <a:pt x="1927" y="589"/>
                    </a:lnTo>
                    <a:lnTo>
                      <a:pt x="1929" y="592"/>
                    </a:lnTo>
                    <a:lnTo>
                      <a:pt x="1929" y="592"/>
                    </a:lnTo>
                    <a:lnTo>
                      <a:pt x="1931" y="595"/>
                    </a:lnTo>
                    <a:lnTo>
                      <a:pt x="1931" y="595"/>
                    </a:lnTo>
                    <a:lnTo>
                      <a:pt x="1933" y="597"/>
                    </a:lnTo>
                    <a:lnTo>
                      <a:pt x="1933" y="597"/>
                    </a:lnTo>
                    <a:lnTo>
                      <a:pt x="1935" y="598"/>
                    </a:lnTo>
                    <a:lnTo>
                      <a:pt x="1935" y="598"/>
                    </a:lnTo>
                    <a:lnTo>
                      <a:pt x="1937" y="600"/>
                    </a:lnTo>
                    <a:lnTo>
                      <a:pt x="1937" y="600"/>
                    </a:lnTo>
                    <a:lnTo>
                      <a:pt x="1939" y="602"/>
                    </a:lnTo>
                    <a:lnTo>
                      <a:pt x="1939" y="602"/>
                    </a:lnTo>
                    <a:lnTo>
                      <a:pt x="1941" y="603"/>
                    </a:lnTo>
                    <a:lnTo>
                      <a:pt x="1941" y="603"/>
                    </a:lnTo>
                    <a:lnTo>
                      <a:pt x="1942" y="604"/>
                    </a:lnTo>
                    <a:lnTo>
                      <a:pt x="1943" y="604"/>
                    </a:lnTo>
                    <a:lnTo>
                      <a:pt x="1945" y="606"/>
                    </a:lnTo>
                    <a:lnTo>
                      <a:pt x="1945" y="606"/>
                    </a:lnTo>
                    <a:lnTo>
                      <a:pt x="1946" y="606"/>
                    </a:lnTo>
                    <a:lnTo>
                      <a:pt x="1947" y="606"/>
                    </a:lnTo>
                    <a:lnTo>
                      <a:pt x="1949" y="607"/>
                    </a:lnTo>
                    <a:lnTo>
                      <a:pt x="1949" y="607"/>
                    </a:lnTo>
                    <a:lnTo>
                      <a:pt x="1950" y="608"/>
                    </a:lnTo>
                    <a:lnTo>
                      <a:pt x="1951" y="608"/>
                    </a:lnTo>
                    <a:lnTo>
                      <a:pt x="1953" y="608"/>
                    </a:lnTo>
                    <a:lnTo>
                      <a:pt x="1953" y="608"/>
                    </a:lnTo>
                    <a:lnTo>
                      <a:pt x="1954" y="608"/>
                    </a:lnTo>
                    <a:lnTo>
                      <a:pt x="1954" y="608"/>
                    </a:lnTo>
                    <a:lnTo>
                      <a:pt x="1957" y="607"/>
                    </a:lnTo>
                    <a:lnTo>
                      <a:pt x="1957" y="607"/>
                    </a:lnTo>
                    <a:lnTo>
                      <a:pt x="1958" y="604"/>
                    </a:lnTo>
                    <a:lnTo>
                      <a:pt x="1958" y="604"/>
                    </a:lnTo>
                    <a:lnTo>
                      <a:pt x="1961" y="600"/>
                    </a:lnTo>
                    <a:lnTo>
                      <a:pt x="1961" y="600"/>
                    </a:lnTo>
                    <a:lnTo>
                      <a:pt x="1962" y="595"/>
                    </a:lnTo>
                    <a:lnTo>
                      <a:pt x="1962" y="595"/>
                    </a:lnTo>
                    <a:lnTo>
                      <a:pt x="1965" y="589"/>
                    </a:lnTo>
                    <a:lnTo>
                      <a:pt x="1965" y="589"/>
                    </a:lnTo>
                    <a:lnTo>
                      <a:pt x="1966" y="587"/>
                    </a:lnTo>
                    <a:lnTo>
                      <a:pt x="1966" y="587"/>
                    </a:lnTo>
                    <a:lnTo>
                      <a:pt x="1968" y="585"/>
                    </a:lnTo>
                    <a:lnTo>
                      <a:pt x="1968" y="584"/>
                    </a:lnTo>
                    <a:lnTo>
                      <a:pt x="1970" y="586"/>
                    </a:lnTo>
                    <a:lnTo>
                      <a:pt x="1970" y="586"/>
                    </a:lnTo>
                    <a:lnTo>
                      <a:pt x="1972" y="588"/>
                    </a:lnTo>
                    <a:lnTo>
                      <a:pt x="1972" y="588"/>
                    </a:lnTo>
                    <a:lnTo>
                      <a:pt x="1974" y="591"/>
                    </a:lnTo>
                    <a:lnTo>
                      <a:pt x="1974" y="591"/>
                    </a:lnTo>
                    <a:lnTo>
                      <a:pt x="1976" y="594"/>
                    </a:lnTo>
                    <a:lnTo>
                      <a:pt x="1976" y="594"/>
                    </a:lnTo>
                    <a:lnTo>
                      <a:pt x="1978" y="596"/>
                    </a:lnTo>
                    <a:lnTo>
                      <a:pt x="1978" y="596"/>
                    </a:lnTo>
                    <a:lnTo>
                      <a:pt x="1980" y="597"/>
                    </a:lnTo>
                    <a:lnTo>
                      <a:pt x="1980" y="597"/>
                    </a:lnTo>
                    <a:lnTo>
                      <a:pt x="1982" y="600"/>
                    </a:lnTo>
                    <a:lnTo>
                      <a:pt x="1982" y="600"/>
                    </a:lnTo>
                    <a:lnTo>
                      <a:pt x="1984" y="603"/>
                    </a:lnTo>
                    <a:lnTo>
                      <a:pt x="1984" y="603"/>
                    </a:lnTo>
                    <a:lnTo>
                      <a:pt x="1986" y="605"/>
                    </a:lnTo>
                    <a:lnTo>
                      <a:pt x="1986" y="606"/>
                    </a:lnTo>
                    <a:lnTo>
                      <a:pt x="1988" y="607"/>
                    </a:lnTo>
                    <a:lnTo>
                      <a:pt x="1988" y="607"/>
                    </a:lnTo>
                    <a:lnTo>
                      <a:pt x="1990" y="608"/>
                    </a:lnTo>
                    <a:lnTo>
                      <a:pt x="1990" y="608"/>
                    </a:lnTo>
                    <a:lnTo>
                      <a:pt x="1991" y="610"/>
                    </a:lnTo>
                    <a:lnTo>
                      <a:pt x="1992" y="610"/>
                    </a:lnTo>
                    <a:lnTo>
                      <a:pt x="1993" y="611"/>
                    </a:lnTo>
                    <a:lnTo>
                      <a:pt x="1994" y="610"/>
                    </a:lnTo>
                    <a:lnTo>
                      <a:pt x="1996" y="611"/>
                    </a:lnTo>
                    <a:lnTo>
                      <a:pt x="1996" y="611"/>
                    </a:lnTo>
                    <a:lnTo>
                      <a:pt x="1996" y="611"/>
                    </a:lnTo>
                    <a:lnTo>
                      <a:pt x="1998" y="611"/>
                    </a:lnTo>
                    <a:lnTo>
                      <a:pt x="1999" y="611"/>
                    </a:lnTo>
                    <a:lnTo>
                      <a:pt x="2000" y="611"/>
                    </a:lnTo>
                    <a:lnTo>
                      <a:pt x="2001" y="611"/>
                    </a:lnTo>
                    <a:lnTo>
                      <a:pt x="2002" y="611"/>
                    </a:lnTo>
                    <a:lnTo>
                      <a:pt x="2003" y="609"/>
                    </a:lnTo>
                    <a:lnTo>
                      <a:pt x="2003" y="609"/>
                    </a:lnTo>
                    <a:lnTo>
                      <a:pt x="2005" y="608"/>
                    </a:lnTo>
                    <a:lnTo>
                      <a:pt x="2005" y="608"/>
                    </a:lnTo>
                    <a:lnTo>
                      <a:pt x="2007" y="603"/>
                    </a:lnTo>
                    <a:lnTo>
                      <a:pt x="2007" y="602"/>
                    </a:lnTo>
                    <a:lnTo>
                      <a:pt x="2009" y="573"/>
                    </a:lnTo>
                    <a:lnTo>
                      <a:pt x="2009" y="572"/>
                    </a:lnTo>
                    <a:lnTo>
                      <a:pt x="2011" y="493"/>
                    </a:lnTo>
                    <a:lnTo>
                      <a:pt x="2011" y="491"/>
                    </a:lnTo>
                    <a:lnTo>
                      <a:pt x="2013" y="411"/>
                    </a:lnTo>
                    <a:lnTo>
                      <a:pt x="2013" y="408"/>
                    </a:lnTo>
                    <a:lnTo>
                      <a:pt x="2015" y="371"/>
                    </a:lnTo>
                    <a:lnTo>
                      <a:pt x="2015" y="370"/>
                    </a:lnTo>
                    <a:lnTo>
                      <a:pt x="2016" y="366"/>
                    </a:lnTo>
                    <a:lnTo>
                      <a:pt x="2017" y="369"/>
                    </a:lnTo>
                    <a:lnTo>
                      <a:pt x="2019" y="388"/>
                    </a:lnTo>
                    <a:lnTo>
                      <a:pt x="2019" y="389"/>
                    </a:lnTo>
                    <a:lnTo>
                      <a:pt x="2021" y="419"/>
                    </a:lnTo>
                    <a:lnTo>
                      <a:pt x="2021" y="421"/>
                    </a:lnTo>
                    <a:lnTo>
                      <a:pt x="2023" y="456"/>
                    </a:lnTo>
                    <a:lnTo>
                      <a:pt x="2023" y="457"/>
                    </a:lnTo>
                    <a:lnTo>
                      <a:pt x="2025" y="493"/>
                    </a:lnTo>
                    <a:lnTo>
                      <a:pt x="2025" y="494"/>
                    </a:lnTo>
                    <a:lnTo>
                      <a:pt x="2027" y="526"/>
                    </a:lnTo>
                    <a:lnTo>
                      <a:pt x="2027" y="527"/>
                    </a:lnTo>
                    <a:lnTo>
                      <a:pt x="2029" y="553"/>
                    </a:lnTo>
                    <a:lnTo>
                      <a:pt x="2029" y="554"/>
                    </a:lnTo>
                    <a:lnTo>
                      <a:pt x="2031" y="573"/>
                    </a:lnTo>
                    <a:lnTo>
                      <a:pt x="2031" y="574"/>
                    </a:lnTo>
                    <a:lnTo>
                      <a:pt x="2032" y="588"/>
                    </a:lnTo>
                    <a:lnTo>
                      <a:pt x="2033" y="588"/>
                    </a:lnTo>
                    <a:lnTo>
                      <a:pt x="2035" y="597"/>
                    </a:lnTo>
                    <a:lnTo>
                      <a:pt x="2035" y="597"/>
                    </a:lnTo>
                    <a:lnTo>
                      <a:pt x="2036" y="603"/>
                    </a:lnTo>
                    <a:lnTo>
                      <a:pt x="2036" y="603"/>
                    </a:lnTo>
                    <a:lnTo>
                      <a:pt x="2038" y="606"/>
                    </a:lnTo>
                    <a:lnTo>
                      <a:pt x="2038" y="606"/>
                    </a:lnTo>
                    <a:lnTo>
                      <a:pt x="2040" y="608"/>
                    </a:lnTo>
                    <a:lnTo>
                      <a:pt x="2041" y="608"/>
                    </a:lnTo>
                    <a:lnTo>
                      <a:pt x="2042" y="610"/>
                    </a:lnTo>
                    <a:lnTo>
                      <a:pt x="2042" y="610"/>
                    </a:lnTo>
                    <a:lnTo>
                      <a:pt x="2044" y="611"/>
                    </a:lnTo>
                    <a:lnTo>
                      <a:pt x="2044" y="611"/>
                    </a:lnTo>
                    <a:lnTo>
                      <a:pt x="2046" y="614"/>
                    </a:lnTo>
                    <a:lnTo>
                      <a:pt x="2046" y="614"/>
                    </a:lnTo>
                    <a:lnTo>
                      <a:pt x="2048" y="616"/>
                    </a:lnTo>
                    <a:lnTo>
                      <a:pt x="2048" y="616"/>
                    </a:lnTo>
                    <a:lnTo>
                      <a:pt x="2050" y="617"/>
                    </a:lnTo>
                    <a:lnTo>
                      <a:pt x="2050" y="617"/>
                    </a:lnTo>
                    <a:lnTo>
                      <a:pt x="2052" y="619"/>
                    </a:lnTo>
                    <a:lnTo>
                      <a:pt x="2052" y="619"/>
                    </a:lnTo>
                    <a:lnTo>
                      <a:pt x="2054" y="622"/>
                    </a:lnTo>
                    <a:lnTo>
                      <a:pt x="2054" y="622"/>
                    </a:lnTo>
                    <a:lnTo>
                      <a:pt x="2056" y="624"/>
                    </a:lnTo>
                    <a:lnTo>
                      <a:pt x="2056" y="624"/>
                    </a:lnTo>
                    <a:lnTo>
                      <a:pt x="2058" y="625"/>
                    </a:lnTo>
                    <a:lnTo>
                      <a:pt x="2058" y="625"/>
                    </a:lnTo>
                    <a:lnTo>
                      <a:pt x="2060" y="627"/>
                    </a:lnTo>
                    <a:lnTo>
                      <a:pt x="2060" y="627"/>
                    </a:lnTo>
                    <a:lnTo>
                      <a:pt x="2062" y="628"/>
                    </a:lnTo>
                    <a:lnTo>
                      <a:pt x="2062" y="628"/>
                    </a:lnTo>
                    <a:lnTo>
                      <a:pt x="2064" y="630"/>
                    </a:lnTo>
                    <a:lnTo>
                      <a:pt x="2064" y="630"/>
                    </a:lnTo>
                    <a:lnTo>
                      <a:pt x="2066" y="630"/>
                    </a:lnTo>
                    <a:lnTo>
                      <a:pt x="2066" y="630"/>
                    </a:lnTo>
                    <a:lnTo>
                      <a:pt x="2067" y="631"/>
                    </a:lnTo>
                    <a:lnTo>
                      <a:pt x="2068" y="631"/>
                    </a:lnTo>
                    <a:lnTo>
                      <a:pt x="2069" y="632"/>
                    </a:lnTo>
                    <a:lnTo>
                      <a:pt x="2071" y="632"/>
                    </a:lnTo>
                    <a:lnTo>
                      <a:pt x="2071" y="631"/>
                    </a:lnTo>
                    <a:lnTo>
                      <a:pt x="2072" y="631"/>
                    </a:lnTo>
                    <a:lnTo>
                      <a:pt x="2073" y="631"/>
                    </a:lnTo>
                    <a:lnTo>
                      <a:pt x="2074" y="631"/>
                    </a:lnTo>
                    <a:lnTo>
                      <a:pt x="2075" y="630"/>
                    </a:lnTo>
                    <a:lnTo>
                      <a:pt x="2076" y="630"/>
                    </a:lnTo>
                    <a:lnTo>
                      <a:pt x="2077" y="630"/>
                    </a:lnTo>
                    <a:lnTo>
                      <a:pt x="2077" y="630"/>
                    </a:lnTo>
                    <a:lnTo>
                      <a:pt x="2079" y="630"/>
                    </a:lnTo>
                    <a:lnTo>
                      <a:pt x="2080" y="630"/>
                    </a:lnTo>
                    <a:lnTo>
                      <a:pt x="2081" y="627"/>
                    </a:lnTo>
                    <a:lnTo>
                      <a:pt x="2081" y="627"/>
                    </a:lnTo>
                    <a:lnTo>
                      <a:pt x="2083" y="625"/>
                    </a:lnTo>
                    <a:lnTo>
                      <a:pt x="2083" y="625"/>
                    </a:lnTo>
                    <a:lnTo>
                      <a:pt x="2085" y="620"/>
                    </a:lnTo>
                    <a:lnTo>
                      <a:pt x="2085" y="620"/>
                    </a:lnTo>
                    <a:lnTo>
                      <a:pt x="2087" y="615"/>
                    </a:lnTo>
                    <a:lnTo>
                      <a:pt x="2087" y="615"/>
                    </a:lnTo>
                    <a:lnTo>
                      <a:pt x="2089" y="611"/>
                    </a:lnTo>
                    <a:lnTo>
                      <a:pt x="2089" y="611"/>
                    </a:lnTo>
                    <a:lnTo>
                      <a:pt x="2091" y="608"/>
                    </a:lnTo>
                    <a:lnTo>
                      <a:pt x="2091" y="608"/>
                    </a:lnTo>
                    <a:lnTo>
                      <a:pt x="2093" y="606"/>
                    </a:lnTo>
                    <a:lnTo>
                      <a:pt x="2093" y="606"/>
                    </a:lnTo>
                    <a:lnTo>
                      <a:pt x="2094" y="606"/>
                    </a:lnTo>
                    <a:lnTo>
                      <a:pt x="2095" y="606"/>
                    </a:lnTo>
                    <a:lnTo>
                      <a:pt x="2097" y="607"/>
                    </a:lnTo>
                    <a:lnTo>
                      <a:pt x="2097" y="607"/>
                    </a:lnTo>
                    <a:lnTo>
                      <a:pt x="2099" y="608"/>
                    </a:lnTo>
                    <a:lnTo>
                      <a:pt x="2099" y="608"/>
                    </a:lnTo>
                    <a:lnTo>
                      <a:pt x="2101" y="611"/>
                    </a:lnTo>
                    <a:lnTo>
                      <a:pt x="2101" y="611"/>
                    </a:lnTo>
                    <a:lnTo>
                      <a:pt x="2103" y="614"/>
                    </a:lnTo>
                    <a:lnTo>
                      <a:pt x="2103" y="614"/>
                    </a:lnTo>
                    <a:lnTo>
                      <a:pt x="2105" y="615"/>
                    </a:lnTo>
                    <a:lnTo>
                      <a:pt x="2106" y="616"/>
                    </a:lnTo>
                    <a:lnTo>
                      <a:pt x="2107" y="615"/>
                    </a:lnTo>
                    <a:lnTo>
                      <a:pt x="2107" y="615"/>
                    </a:lnTo>
                    <a:lnTo>
                      <a:pt x="2108" y="600"/>
                    </a:lnTo>
                    <a:lnTo>
                      <a:pt x="2108" y="599"/>
                    </a:lnTo>
                    <a:lnTo>
                      <a:pt x="2111" y="531"/>
                    </a:lnTo>
                    <a:lnTo>
                      <a:pt x="2111" y="528"/>
                    </a:lnTo>
                    <a:lnTo>
                      <a:pt x="2112" y="397"/>
                    </a:lnTo>
                    <a:lnTo>
                      <a:pt x="2112" y="393"/>
                    </a:lnTo>
                    <a:lnTo>
                      <a:pt x="2115" y="256"/>
                    </a:lnTo>
                    <a:lnTo>
                      <a:pt x="2115" y="251"/>
                    </a:lnTo>
                    <a:lnTo>
                      <a:pt x="2116" y="135"/>
                    </a:lnTo>
                    <a:lnTo>
                      <a:pt x="2116" y="132"/>
                    </a:lnTo>
                    <a:lnTo>
                      <a:pt x="2118" y="59"/>
                    </a:lnTo>
                    <a:lnTo>
                      <a:pt x="2119" y="59"/>
                    </a:lnTo>
                    <a:lnTo>
                      <a:pt x="2120" y="42"/>
                    </a:lnTo>
                    <a:lnTo>
                      <a:pt x="2120" y="44"/>
                    </a:lnTo>
                    <a:lnTo>
                      <a:pt x="2122" y="72"/>
                    </a:lnTo>
                    <a:lnTo>
                      <a:pt x="2122" y="74"/>
                    </a:lnTo>
                    <a:lnTo>
                      <a:pt x="2124" y="126"/>
                    </a:lnTo>
                    <a:lnTo>
                      <a:pt x="2124" y="127"/>
                    </a:lnTo>
                    <a:lnTo>
                      <a:pt x="2126" y="189"/>
                    </a:lnTo>
                    <a:lnTo>
                      <a:pt x="2126" y="190"/>
                    </a:lnTo>
                    <a:lnTo>
                      <a:pt x="2128" y="254"/>
                    </a:lnTo>
                    <a:lnTo>
                      <a:pt x="2128" y="255"/>
                    </a:lnTo>
                    <a:lnTo>
                      <a:pt x="2130" y="317"/>
                    </a:lnTo>
                    <a:lnTo>
                      <a:pt x="2130" y="319"/>
                    </a:lnTo>
                    <a:lnTo>
                      <a:pt x="2132" y="377"/>
                    </a:lnTo>
                    <a:lnTo>
                      <a:pt x="2132" y="378"/>
                    </a:lnTo>
                    <a:lnTo>
                      <a:pt x="2134" y="432"/>
                    </a:lnTo>
                    <a:lnTo>
                      <a:pt x="2134" y="433"/>
                    </a:lnTo>
                    <a:lnTo>
                      <a:pt x="2136" y="478"/>
                    </a:lnTo>
                    <a:lnTo>
                      <a:pt x="2136" y="479"/>
                    </a:lnTo>
                    <a:lnTo>
                      <a:pt x="2138" y="517"/>
                    </a:lnTo>
                    <a:lnTo>
                      <a:pt x="2138" y="518"/>
                    </a:lnTo>
                    <a:lnTo>
                      <a:pt x="2140" y="548"/>
                    </a:lnTo>
                    <a:lnTo>
                      <a:pt x="2140" y="549"/>
                    </a:lnTo>
                    <a:lnTo>
                      <a:pt x="2142" y="570"/>
                    </a:lnTo>
                    <a:lnTo>
                      <a:pt x="2142" y="570"/>
                    </a:lnTo>
                    <a:lnTo>
                      <a:pt x="2143" y="586"/>
                    </a:lnTo>
                    <a:lnTo>
                      <a:pt x="2143" y="587"/>
                    </a:lnTo>
                    <a:lnTo>
                      <a:pt x="2146" y="597"/>
                    </a:lnTo>
                    <a:lnTo>
                      <a:pt x="2146" y="597"/>
                    </a:lnTo>
                    <a:lnTo>
                      <a:pt x="2147" y="603"/>
                    </a:lnTo>
                    <a:lnTo>
                      <a:pt x="2147" y="603"/>
                    </a:lnTo>
                    <a:lnTo>
                      <a:pt x="2150" y="608"/>
                    </a:lnTo>
                    <a:lnTo>
                      <a:pt x="2150" y="609"/>
                    </a:lnTo>
                    <a:lnTo>
                      <a:pt x="2151" y="613"/>
                    </a:lnTo>
                    <a:lnTo>
                      <a:pt x="2151" y="613"/>
                    </a:lnTo>
                    <a:lnTo>
                      <a:pt x="2154" y="616"/>
                    </a:lnTo>
                    <a:lnTo>
                      <a:pt x="2154" y="616"/>
                    </a:lnTo>
                    <a:lnTo>
                      <a:pt x="2155" y="620"/>
                    </a:lnTo>
                    <a:lnTo>
                      <a:pt x="2155" y="620"/>
                    </a:lnTo>
                    <a:lnTo>
                      <a:pt x="2158" y="622"/>
                    </a:lnTo>
                    <a:lnTo>
                      <a:pt x="2158" y="623"/>
                    </a:lnTo>
                    <a:lnTo>
                      <a:pt x="2159" y="625"/>
                    </a:lnTo>
                    <a:lnTo>
                      <a:pt x="2159" y="625"/>
                    </a:lnTo>
                    <a:lnTo>
                      <a:pt x="2161" y="627"/>
                    </a:lnTo>
                    <a:lnTo>
                      <a:pt x="2162" y="627"/>
                    </a:lnTo>
                    <a:lnTo>
                      <a:pt x="2163" y="629"/>
                    </a:lnTo>
                    <a:lnTo>
                      <a:pt x="2163" y="629"/>
                    </a:lnTo>
                    <a:lnTo>
                      <a:pt x="2165" y="630"/>
                    </a:lnTo>
                    <a:lnTo>
                      <a:pt x="2165" y="630"/>
                    </a:lnTo>
                    <a:lnTo>
                      <a:pt x="2167" y="630"/>
                    </a:lnTo>
                    <a:lnTo>
                      <a:pt x="2168" y="630"/>
                    </a:lnTo>
                    <a:lnTo>
                      <a:pt x="2169" y="630"/>
                    </a:lnTo>
                    <a:lnTo>
                      <a:pt x="2169" y="630"/>
                    </a:lnTo>
                    <a:lnTo>
                      <a:pt x="2169" y="630"/>
                    </a:lnTo>
                    <a:lnTo>
                      <a:pt x="2171" y="630"/>
                    </a:lnTo>
                    <a:lnTo>
                      <a:pt x="2172" y="630"/>
                    </a:lnTo>
                    <a:lnTo>
                      <a:pt x="2173" y="630"/>
                    </a:lnTo>
                    <a:lnTo>
                      <a:pt x="2175" y="630"/>
                    </a:lnTo>
                    <a:lnTo>
                      <a:pt x="2175" y="630"/>
                    </a:lnTo>
                    <a:lnTo>
                      <a:pt x="2176" y="630"/>
                    </a:lnTo>
                    <a:lnTo>
                      <a:pt x="2178" y="630"/>
                    </a:lnTo>
                    <a:lnTo>
                      <a:pt x="2178" y="630"/>
                    </a:lnTo>
                    <a:lnTo>
                      <a:pt x="2179" y="630"/>
                    </a:lnTo>
                    <a:lnTo>
                      <a:pt x="2181" y="630"/>
                    </a:lnTo>
                    <a:lnTo>
                      <a:pt x="2181" y="630"/>
                    </a:lnTo>
                    <a:lnTo>
                      <a:pt x="2182" y="628"/>
                    </a:lnTo>
                    <a:lnTo>
                      <a:pt x="2183" y="628"/>
                    </a:lnTo>
                    <a:lnTo>
                      <a:pt x="2185" y="627"/>
                    </a:lnTo>
                    <a:lnTo>
                      <a:pt x="2185" y="627"/>
                    </a:lnTo>
                    <a:lnTo>
                      <a:pt x="2186" y="625"/>
                    </a:lnTo>
                    <a:lnTo>
                      <a:pt x="2186" y="625"/>
                    </a:lnTo>
                    <a:lnTo>
                      <a:pt x="2189" y="624"/>
                    </a:lnTo>
                    <a:lnTo>
                      <a:pt x="2189" y="624"/>
                    </a:lnTo>
                    <a:lnTo>
                      <a:pt x="2190" y="624"/>
                    </a:lnTo>
                    <a:lnTo>
                      <a:pt x="2191" y="623"/>
                    </a:lnTo>
                    <a:lnTo>
                      <a:pt x="2193" y="624"/>
                    </a:lnTo>
                    <a:lnTo>
                      <a:pt x="2193" y="624"/>
                    </a:lnTo>
                    <a:lnTo>
                      <a:pt x="2194" y="625"/>
                    </a:lnTo>
                    <a:lnTo>
                      <a:pt x="2195" y="625"/>
                    </a:lnTo>
                    <a:lnTo>
                      <a:pt x="2196" y="625"/>
                    </a:lnTo>
                    <a:lnTo>
                      <a:pt x="2197" y="625"/>
                    </a:lnTo>
                    <a:lnTo>
                      <a:pt x="2198" y="624"/>
                    </a:lnTo>
                    <a:lnTo>
                      <a:pt x="2198" y="624"/>
                    </a:lnTo>
                    <a:lnTo>
                      <a:pt x="2200" y="623"/>
                    </a:lnTo>
                    <a:lnTo>
                      <a:pt x="2200" y="623"/>
                    </a:lnTo>
                    <a:lnTo>
                      <a:pt x="2202" y="622"/>
                    </a:lnTo>
                    <a:lnTo>
                      <a:pt x="2202" y="622"/>
                    </a:lnTo>
                    <a:lnTo>
                      <a:pt x="2204" y="622"/>
                    </a:lnTo>
                    <a:lnTo>
                      <a:pt x="2204" y="622"/>
                    </a:lnTo>
                    <a:lnTo>
                      <a:pt x="2206" y="623"/>
                    </a:lnTo>
                    <a:lnTo>
                      <a:pt x="2206" y="623"/>
                    </a:lnTo>
                    <a:lnTo>
                      <a:pt x="2208" y="625"/>
                    </a:lnTo>
                    <a:lnTo>
                      <a:pt x="2208" y="625"/>
                    </a:lnTo>
                    <a:lnTo>
                      <a:pt x="2210" y="625"/>
                    </a:lnTo>
                    <a:lnTo>
                      <a:pt x="2210" y="626"/>
                    </a:lnTo>
                    <a:lnTo>
                      <a:pt x="2212" y="626"/>
                    </a:lnTo>
                    <a:lnTo>
                      <a:pt x="2212" y="626"/>
                    </a:lnTo>
                    <a:lnTo>
                      <a:pt x="2212" y="627"/>
                    </a:lnTo>
                    <a:lnTo>
                      <a:pt x="2214" y="627"/>
                    </a:lnTo>
                    <a:lnTo>
                      <a:pt x="2216" y="626"/>
                    </a:lnTo>
                    <a:lnTo>
                      <a:pt x="2216" y="626"/>
                    </a:lnTo>
                    <a:lnTo>
                      <a:pt x="2217" y="625"/>
                    </a:lnTo>
                    <a:lnTo>
                      <a:pt x="2218" y="625"/>
                    </a:lnTo>
                    <a:lnTo>
                      <a:pt x="2220" y="622"/>
                    </a:lnTo>
                    <a:lnTo>
                      <a:pt x="2220" y="622"/>
                    </a:lnTo>
                    <a:lnTo>
                      <a:pt x="2222" y="621"/>
                    </a:lnTo>
                    <a:lnTo>
                      <a:pt x="2222" y="620"/>
                    </a:lnTo>
                    <a:lnTo>
                      <a:pt x="2224" y="618"/>
                    </a:lnTo>
                    <a:lnTo>
                      <a:pt x="2224" y="618"/>
                    </a:lnTo>
                    <a:lnTo>
                      <a:pt x="2225" y="616"/>
                    </a:lnTo>
                    <a:lnTo>
                      <a:pt x="2226" y="616"/>
                    </a:lnTo>
                    <a:lnTo>
                      <a:pt x="2227" y="614"/>
                    </a:lnTo>
                    <a:lnTo>
                      <a:pt x="2228" y="615"/>
                    </a:lnTo>
                    <a:lnTo>
                      <a:pt x="2229" y="614"/>
                    </a:lnTo>
                    <a:lnTo>
                      <a:pt x="2230" y="614"/>
                    </a:lnTo>
                    <a:lnTo>
                      <a:pt x="2232" y="614"/>
                    </a:lnTo>
                    <a:lnTo>
                      <a:pt x="2232" y="614"/>
                    </a:lnTo>
                    <a:lnTo>
                      <a:pt x="2233" y="609"/>
                    </a:lnTo>
                    <a:lnTo>
                      <a:pt x="2233" y="609"/>
                    </a:lnTo>
                    <a:lnTo>
                      <a:pt x="2235" y="590"/>
                    </a:lnTo>
                    <a:lnTo>
                      <a:pt x="2235" y="589"/>
                    </a:lnTo>
                    <a:lnTo>
                      <a:pt x="2237" y="541"/>
                    </a:lnTo>
                    <a:lnTo>
                      <a:pt x="2237" y="539"/>
                    </a:lnTo>
                    <a:lnTo>
                      <a:pt x="2239" y="471"/>
                    </a:lnTo>
                    <a:lnTo>
                      <a:pt x="2239" y="469"/>
                    </a:lnTo>
                    <a:lnTo>
                      <a:pt x="2241" y="407"/>
                    </a:lnTo>
                    <a:lnTo>
                      <a:pt x="2241" y="405"/>
                    </a:lnTo>
                    <a:lnTo>
                      <a:pt x="2243" y="365"/>
                    </a:lnTo>
                    <a:lnTo>
                      <a:pt x="2243" y="365"/>
                    </a:lnTo>
                    <a:lnTo>
                      <a:pt x="2245" y="350"/>
                    </a:lnTo>
                    <a:lnTo>
                      <a:pt x="2245" y="350"/>
                    </a:lnTo>
                    <a:lnTo>
                      <a:pt x="2247" y="359"/>
                    </a:lnTo>
                    <a:lnTo>
                      <a:pt x="2247" y="359"/>
                    </a:lnTo>
                    <a:lnTo>
                      <a:pt x="2249" y="385"/>
                    </a:lnTo>
                    <a:lnTo>
                      <a:pt x="2249" y="386"/>
                    </a:lnTo>
                    <a:lnTo>
                      <a:pt x="2251" y="408"/>
                    </a:lnTo>
                    <a:lnTo>
                      <a:pt x="2251" y="408"/>
                    </a:lnTo>
                    <a:lnTo>
                      <a:pt x="2253" y="377"/>
                    </a:lnTo>
                    <a:lnTo>
                      <a:pt x="2253" y="375"/>
                    </a:lnTo>
                    <a:lnTo>
                      <a:pt x="2255" y="268"/>
                    </a:lnTo>
                    <a:lnTo>
                      <a:pt x="2255" y="265"/>
                    </a:lnTo>
                    <a:lnTo>
                      <a:pt x="2257" y="148"/>
                    </a:lnTo>
                    <a:lnTo>
                      <a:pt x="2257" y="145"/>
                    </a:lnTo>
                    <a:lnTo>
                      <a:pt x="2259" y="51"/>
                    </a:lnTo>
                    <a:lnTo>
                      <a:pt x="2259" y="49"/>
                    </a:lnTo>
                    <a:lnTo>
                      <a:pt x="2261" y="2"/>
                    </a:lnTo>
                    <a:lnTo>
                      <a:pt x="2261" y="0"/>
                    </a:lnTo>
                    <a:lnTo>
                      <a:pt x="2263" y="14"/>
                    </a:lnTo>
                    <a:lnTo>
                      <a:pt x="2263" y="15"/>
                    </a:lnTo>
                    <a:lnTo>
                      <a:pt x="2264" y="67"/>
                    </a:lnTo>
                    <a:lnTo>
                      <a:pt x="2265" y="69"/>
                    </a:lnTo>
                    <a:lnTo>
                      <a:pt x="2267" y="141"/>
                    </a:lnTo>
                    <a:lnTo>
                      <a:pt x="2267" y="143"/>
                    </a:lnTo>
                    <a:lnTo>
                      <a:pt x="2268" y="221"/>
                    </a:lnTo>
                    <a:lnTo>
                      <a:pt x="2268" y="223"/>
                    </a:lnTo>
                    <a:lnTo>
                      <a:pt x="2270" y="298"/>
                    </a:lnTo>
                    <a:lnTo>
                      <a:pt x="2270" y="300"/>
                    </a:lnTo>
                    <a:lnTo>
                      <a:pt x="2272" y="370"/>
                    </a:lnTo>
                    <a:lnTo>
                      <a:pt x="2272" y="371"/>
                    </a:lnTo>
                    <a:lnTo>
                      <a:pt x="2274" y="434"/>
                    </a:lnTo>
                    <a:lnTo>
                      <a:pt x="2274" y="435"/>
                    </a:lnTo>
                    <a:lnTo>
                      <a:pt x="2276" y="486"/>
                    </a:lnTo>
                    <a:lnTo>
                      <a:pt x="2276" y="488"/>
                    </a:lnTo>
                    <a:lnTo>
                      <a:pt x="2278" y="528"/>
                    </a:lnTo>
                    <a:lnTo>
                      <a:pt x="2278" y="530"/>
                    </a:lnTo>
                    <a:lnTo>
                      <a:pt x="2280" y="559"/>
                    </a:lnTo>
                    <a:lnTo>
                      <a:pt x="2280" y="560"/>
                    </a:lnTo>
                    <a:lnTo>
                      <a:pt x="2282" y="580"/>
                    </a:lnTo>
                    <a:lnTo>
                      <a:pt x="2282" y="581"/>
                    </a:lnTo>
                    <a:lnTo>
                      <a:pt x="2284" y="593"/>
                    </a:lnTo>
                    <a:lnTo>
                      <a:pt x="2284" y="594"/>
                    </a:lnTo>
                    <a:lnTo>
                      <a:pt x="2286" y="602"/>
                    </a:lnTo>
                    <a:lnTo>
                      <a:pt x="2286" y="602"/>
                    </a:lnTo>
                    <a:lnTo>
                      <a:pt x="2288" y="606"/>
                    </a:lnTo>
                    <a:lnTo>
                      <a:pt x="2288" y="606"/>
                    </a:lnTo>
                    <a:lnTo>
                      <a:pt x="2290" y="608"/>
                    </a:lnTo>
                    <a:lnTo>
                      <a:pt x="2290" y="608"/>
                    </a:lnTo>
                    <a:lnTo>
                      <a:pt x="2292" y="610"/>
                    </a:lnTo>
                    <a:lnTo>
                      <a:pt x="2292" y="610"/>
                    </a:lnTo>
                    <a:lnTo>
                      <a:pt x="2294" y="611"/>
                    </a:lnTo>
                    <a:lnTo>
                      <a:pt x="2294" y="611"/>
                    </a:lnTo>
                    <a:lnTo>
                      <a:pt x="2296" y="611"/>
                    </a:lnTo>
                    <a:lnTo>
                      <a:pt x="2296" y="611"/>
                    </a:lnTo>
                    <a:lnTo>
                      <a:pt x="2296" y="611"/>
                    </a:lnTo>
                    <a:lnTo>
                      <a:pt x="2298" y="611"/>
                    </a:lnTo>
                    <a:lnTo>
                      <a:pt x="2300" y="612"/>
                    </a:lnTo>
                    <a:lnTo>
                      <a:pt x="2300" y="611"/>
                    </a:lnTo>
                    <a:lnTo>
                      <a:pt x="2302" y="612"/>
                    </a:lnTo>
                    <a:lnTo>
                      <a:pt x="2303" y="612"/>
                    </a:lnTo>
                    <a:lnTo>
                      <a:pt x="2304" y="612"/>
                    </a:lnTo>
                    <a:lnTo>
                      <a:pt x="2304" y="613"/>
                    </a:lnTo>
                    <a:lnTo>
                      <a:pt x="2304" y="612"/>
                    </a:lnTo>
                    <a:lnTo>
                      <a:pt x="2305" y="612"/>
                    </a:lnTo>
                    <a:lnTo>
                      <a:pt x="2307" y="612"/>
                    </a:lnTo>
                    <a:lnTo>
                      <a:pt x="2309" y="612"/>
                    </a:lnTo>
                    <a:lnTo>
                      <a:pt x="2309" y="612"/>
                    </a:lnTo>
                    <a:lnTo>
                      <a:pt x="2309" y="612"/>
                    </a:lnTo>
                    <a:lnTo>
                      <a:pt x="2311" y="614"/>
                    </a:lnTo>
                    <a:lnTo>
                      <a:pt x="2312" y="614"/>
                    </a:lnTo>
                    <a:lnTo>
                      <a:pt x="2313" y="614"/>
                    </a:lnTo>
                    <a:lnTo>
                      <a:pt x="2313" y="614"/>
                    </a:lnTo>
                    <a:lnTo>
                      <a:pt x="2315" y="616"/>
                    </a:lnTo>
                    <a:lnTo>
                      <a:pt x="2315" y="616"/>
                    </a:lnTo>
                    <a:lnTo>
                      <a:pt x="2317" y="616"/>
                    </a:lnTo>
                    <a:lnTo>
                      <a:pt x="2317" y="616"/>
                    </a:lnTo>
                    <a:lnTo>
                      <a:pt x="2319" y="614"/>
                    </a:lnTo>
                    <a:lnTo>
                      <a:pt x="2319" y="614"/>
                    </a:lnTo>
                    <a:lnTo>
                      <a:pt x="2321" y="613"/>
                    </a:lnTo>
                    <a:lnTo>
                      <a:pt x="2321" y="613"/>
                    </a:lnTo>
                    <a:lnTo>
                      <a:pt x="2323" y="610"/>
                    </a:lnTo>
                    <a:lnTo>
                      <a:pt x="2323" y="610"/>
                    </a:lnTo>
                    <a:lnTo>
                      <a:pt x="2325" y="608"/>
                    </a:lnTo>
                    <a:lnTo>
                      <a:pt x="2325" y="608"/>
                    </a:lnTo>
                    <a:lnTo>
                      <a:pt x="2327" y="607"/>
                    </a:lnTo>
                    <a:lnTo>
                      <a:pt x="2329" y="607"/>
                    </a:lnTo>
                    <a:lnTo>
                      <a:pt x="2329" y="607"/>
                    </a:lnTo>
                    <a:lnTo>
                      <a:pt x="2329" y="607"/>
                    </a:lnTo>
                    <a:lnTo>
                      <a:pt x="2331" y="608"/>
                    </a:lnTo>
                    <a:lnTo>
                      <a:pt x="2331" y="608"/>
                    </a:lnTo>
                    <a:lnTo>
                      <a:pt x="2333" y="609"/>
                    </a:lnTo>
                    <a:lnTo>
                      <a:pt x="2333" y="609"/>
                    </a:lnTo>
                    <a:lnTo>
                      <a:pt x="2335" y="611"/>
                    </a:lnTo>
                    <a:lnTo>
                      <a:pt x="2335" y="611"/>
                    </a:lnTo>
                    <a:lnTo>
                      <a:pt x="2337" y="611"/>
                    </a:lnTo>
                    <a:lnTo>
                      <a:pt x="2337" y="611"/>
                    </a:lnTo>
                    <a:lnTo>
                      <a:pt x="2339" y="612"/>
                    </a:lnTo>
                    <a:lnTo>
                      <a:pt x="2339" y="612"/>
                    </a:lnTo>
                    <a:lnTo>
                      <a:pt x="2340" y="613"/>
                    </a:lnTo>
                    <a:lnTo>
                      <a:pt x="2340" y="613"/>
                    </a:lnTo>
                    <a:lnTo>
                      <a:pt x="2342" y="614"/>
                    </a:lnTo>
                    <a:lnTo>
                      <a:pt x="2343" y="614"/>
                    </a:lnTo>
                    <a:lnTo>
                      <a:pt x="2344" y="614"/>
                    </a:lnTo>
                    <a:lnTo>
                      <a:pt x="2344" y="614"/>
                    </a:lnTo>
                    <a:lnTo>
                      <a:pt x="2347" y="615"/>
                    </a:lnTo>
                    <a:lnTo>
                      <a:pt x="2347" y="615"/>
                    </a:lnTo>
                    <a:lnTo>
                      <a:pt x="2348" y="615"/>
                    </a:lnTo>
                    <a:lnTo>
                      <a:pt x="2349" y="615"/>
                    </a:lnTo>
                    <a:lnTo>
                      <a:pt x="2350" y="614"/>
                    </a:lnTo>
                    <a:lnTo>
                      <a:pt x="2351" y="614"/>
                    </a:lnTo>
                    <a:lnTo>
                      <a:pt x="2352" y="611"/>
                    </a:lnTo>
                    <a:lnTo>
                      <a:pt x="2352" y="611"/>
                    </a:lnTo>
                    <a:lnTo>
                      <a:pt x="2354" y="608"/>
                    </a:lnTo>
                    <a:lnTo>
                      <a:pt x="2355" y="608"/>
                    </a:lnTo>
                    <a:lnTo>
                      <a:pt x="2356" y="603"/>
                    </a:lnTo>
                    <a:lnTo>
                      <a:pt x="2356" y="603"/>
                    </a:lnTo>
                    <a:lnTo>
                      <a:pt x="2358" y="600"/>
                    </a:lnTo>
                    <a:lnTo>
                      <a:pt x="2358" y="600"/>
                    </a:lnTo>
                    <a:lnTo>
                      <a:pt x="2360" y="598"/>
                    </a:lnTo>
                    <a:lnTo>
                      <a:pt x="2360" y="598"/>
                    </a:lnTo>
                    <a:lnTo>
                      <a:pt x="2362" y="599"/>
                    </a:lnTo>
                    <a:lnTo>
                      <a:pt x="2363" y="599"/>
                    </a:lnTo>
                    <a:lnTo>
                      <a:pt x="2364" y="601"/>
                    </a:lnTo>
                    <a:lnTo>
                      <a:pt x="2364" y="601"/>
                    </a:lnTo>
                    <a:lnTo>
                      <a:pt x="2366" y="604"/>
                    </a:lnTo>
                    <a:lnTo>
                      <a:pt x="2366" y="604"/>
                    </a:lnTo>
                    <a:lnTo>
                      <a:pt x="2368" y="608"/>
                    </a:lnTo>
                    <a:lnTo>
                      <a:pt x="2368" y="608"/>
                    </a:lnTo>
                    <a:lnTo>
                      <a:pt x="2370" y="609"/>
                    </a:lnTo>
                    <a:lnTo>
                      <a:pt x="2370" y="609"/>
                    </a:lnTo>
                    <a:lnTo>
                      <a:pt x="2372" y="610"/>
                    </a:lnTo>
                    <a:lnTo>
                      <a:pt x="2372" y="610"/>
                    </a:lnTo>
                    <a:lnTo>
                      <a:pt x="2373" y="610"/>
                    </a:lnTo>
                    <a:lnTo>
                      <a:pt x="2374" y="610"/>
                    </a:lnTo>
                    <a:lnTo>
                      <a:pt x="2375" y="610"/>
                    </a:lnTo>
                    <a:lnTo>
                      <a:pt x="2376" y="610"/>
                    </a:lnTo>
                    <a:lnTo>
                      <a:pt x="2378" y="611"/>
                    </a:lnTo>
                    <a:lnTo>
                      <a:pt x="2378" y="611"/>
                    </a:lnTo>
                    <a:lnTo>
                      <a:pt x="2379" y="612"/>
                    </a:lnTo>
                    <a:lnTo>
                      <a:pt x="2380" y="612"/>
                    </a:lnTo>
                    <a:lnTo>
                      <a:pt x="2382" y="613"/>
                    </a:lnTo>
                    <a:lnTo>
                      <a:pt x="2382" y="613"/>
                    </a:lnTo>
                    <a:lnTo>
                      <a:pt x="2383" y="614"/>
                    </a:lnTo>
                    <a:lnTo>
                      <a:pt x="2384" y="614"/>
                    </a:lnTo>
                    <a:lnTo>
                      <a:pt x="2385" y="614"/>
                    </a:lnTo>
                    <a:lnTo>
                      <a:pt x="2386" y="614"/>
                    </a:lnTo>
                    <a:lnTo>
                      <a:pt x="2387" y="614"/>
                    </a:lnTo>
                    <a:lnTo>
                      <a:pt x="2387" y="614"/>
                    </a:lnTo>
                    <a:lnTo>
                      <a:pt x="2390" y="612"/>
                    </a:lnTo>
                    <a:lnTo>
                      <a:pt x="2390" y="612"/>
                    </a:lnTo>
                    <a:lnTo>
                      <a:pt x="2391" y="610"/>
                    </a:lnTo>
                    <a:lnTo>
                      <a:pt x="2391" y="610"/>
                    </a:lnTo>
                    <a:lnTo>
                      <a:pt x="2394" y="607"/>
                    </a:lnTo>
                    <a:lnTo>
                      <a:pt x="2394" y="607"/>
                    </a:lnTo>
                    <a:lnTo>
                      <a:pt x="2395" y="599"/>
                    </a:lnTo>
                    <a:lnTo>
                      <a:pt x="2395" y="599"/>
                    </a:lnTo>
                    <a:lnTo>
                      <a:pt x="2397" y="572"/>
                    </a:lnTo>
                    <a:lnTo>
                      <a:pt x="2398" y="570"/>
                    </a:lnTo>
                    <a:lnTo>
                      <a:pt x="2399" y="524"/>
                    </a:lnTo>
                    <a:lnTo>
                      <a:pt x="2399" y="523"/>
                    </a:lnTo>
                    <a:lnTo>
                      <a:pt x="2401" y="479"/>
                    </a:lnTo>
                    <a:lnTo>
                      <a:pt x="2401" y="478"/>
                    </a:lnTo>
                    <a:lnTo>
                      <a:pt x="2403" y="446"/>
                    </a:lnTo>
                    <a:lnTo>
                      <a:pt x="2403" y="446"/>
                    </a:lnTo>
                    <a:lnTo>
                      <a:pt x="2405" y="430"/>
                    </a:lnTo>
                    <a:lnTo>
                      <a:pt x="2406" y="429"/>
                    </a:lnTo>
                    <a:lnTo>
                      <a:pt x="2407" y="431"/>
                    </a:lnTo>
                    <a:lnTo>
                      <a:pt x="2407" y="432"/>
                    </a:lnTo>
                    <a:lnTo>
                      <a:pt x="2409" y="445"/>
                    </a:lnTo>
                    <a:lnTo>
                      <a:pt x="2409" y="446"/>
                    </a:lnTo>
                    <a:lnTo>
                      <a:pt x="2411" y="466"/>
                    </a:lnTo>
                    <a:lnTo>
                      <a:pt x="2411" y="467"/>
                    </a:lnTo>
                    <a:lnTo>
                      <a:pt x="2413" y="490"/>
                    </a:lnTo>
                    <a:lnTo>
                      <a:pt x="2413" y="491"/>
                    </a:lnTo>
                    <a:lnTo>
                      <a:pt x="2415" y="513"/>
                    </a:lnTo>
                    <a:lnTo>
                      <a:pt x="2415" y="513"/>
                    </a:lnTo>
                    <a:lnTo>
                      <a:pt x="2417" y="529"/>
                    </a:lnTo>
                    <a:lnTo>
                      <a:pt x="2417" y="529"/>
                    </a:lnTo>
                    <a:lnTo>
                      <a:pt x="2418" y="534"/>
                    </a:lnTo>
                    <a:lnTo>
                      <a:pt x="2419" y="534"/>
                    </a:lnTo>
                    <a:lnTo>
                      <a:pt x="2421" y="523"/>
                    </a:lnTo>
                    <a:lnTo>
                      <a:pt x="2421" y="522"/>
                    </a:lnTo>
                    <a:lnTo>
                      <a:pt x="2422" y="498"/>
                    </a:lnTo>
                    <a:lnTo>
                      <a:pt x="2422" y="497"/>
                    </a:lnTo>
                    <a:lnTo>
                      <a:pt x="2425" y="469"/>
                    </a:lnTo>
                    <a:lnTo>
                      <a:pt x="2425" y="468"/>
                    </a:lnTo>
                    <a:lnTo>
                      <a:pt x="2426" y="447"/>
                    </a:lnTo>
                    <a:lnTo>
                      <a:pt x="2426" y="447"/>
                    </a:lnTo>
                    <a:lnTo>
                      <a:pt x="2428" y="440"/>
                    </a:lnTo>
                    <a:lnTo>
                      <a:pt x="2429" y="440"/>
                    </a:lnTo>
                    <a:lnTo>
                      <a:pt x="2430" y="449"/>
                    </a:lnTo>
                    <a:lnTo>
                      <a:pt x="2430" y="450"/>
                    </a:lnTo>
                    <a:lnTo>
                      <a:pt x="2433" y="470"/>
                    </a:lnTo>
                    <a:lnTo>
                      <a:pt x="2433" y="470"/>
                    </a:lnTo>
                    <a:lnTo>
                      <a:pt x="2434" y="496"/>
                    </a:lnTo>
                    <a:lnTo>
                      <a:pt x="2434" y="497"/>
                    </a:lnTo>
                    <a:lnTo>
                      <a:pt x="2436" y="525"/>
                    </a:lnTo>
                    <a:lnTo>
                      <a:pt x="2436" y="526"/>
                    </a:lnTo>
                    <a:lnTo>
                      <a:pt x="2438" y="552"/>
                    </a:lnTo>
                    <a:lnTo>
                      <a:pt x="2438" y="553"/>
                    </a:lnTo>
                    <a:lnTo>
                      <a:pt x="2440" y="575"/>
                    </a:lnTo>
                    <a:lnTo>
                      <a:pt x="2440" y="575"/>
                    </a:lnTo>
                    <a:lnTo>
                      <a:pt x="2442" y="591"/>
                    </a:lnTo>
                    <a:lnTo>
                      <a:pt x="2442" y="591"/>
                    </a:lnTo>
                    <a:lnTo>
                      <a:pt x="2444" y="600"/>
                    </a:lnTo>
                    <a:lnTo>
                      <a:pt x="2444" y="600"/>
                    </a:lnTo>
                    <a:lnTo>
                      <a:pt x="2446" y="603"/>
                    </a:lnTo>
                    <a:lnTo>
                      <a:pt x="2446" y="603"/>
                    </a:lnTo>
                    <a:lnTo>
                      <a:pt x="2447" y="604"/>
                    </a:lnTo>
                    <a:lnTo>
                      <a:pt x="2448" y="604"/>
                    </a:lnTo>
                    <a:lnTo>
                      <a:pt x="2450" y="603"/>
                    </a:lnTo>
                    <a:lnTo>
                      <a:pt x="2451" y="603"/>
                    </a:lnTo>
                    <a:lnTo>
                      <a:pt x="2452" y="603"/>
                    </a:lnTo>
                    <a:lnTo>
                      <a:pt x="2452" y="603"/>
                    </a:lnTo>
                    <a:lnTo>
                      <a:pt x="2454" y="605"/>
                    </a:lnTo>
                    <a:lnTo>
                      <a:pt x="2454" y="605"/>
                    </a:lnTo>
                    <a:lnTo>
                      <a:pt x="2456" y="606"/>
                    </a:lnTo>
                    <a:lnTo>
                      <a:pt x="2456" y="607"/>
                    </a:lnTo>
                    <a:lnTo>
                      <a:pt x="2457" y="609"/>
                    </a:lnTo>
                    <a:lnTo>
                      <a:pt x="2458" y="609"/>
                    </a:lnTo>
                    <a:lnTo>
                      <a:pt x="2460" y="613"/>
                    </a:lnTo>
                    <a:lnTo>
                      <a:pt x="2460" y="613"/>
                    </a:lnTo>
                    <a:lnTo>
                      <a:pt x="2461" y="616"/>
                    </a:lnTo>
                    <a:lnTo>
                      <a:pt x="2461" y="616"/>
                    </a:lnTo>
                    <a:lnTo>
                      <a:pt x="2464" y="619"/>
                    </a:lnTo>
                    <a:lnTo>
                      <a:pt x="2464" y="619"/>
                    </a:lnTo>
                    <a:lnTo>
                      <a:pt x="2465" y="622"/>
                    </a:lnTo>
                    <a:lnTo>
                      <a:pt x="2465" y="622"/>
                    </a:lnTo>
                    <a:lnTo>
                      <a:pt x="2468" y="623"/>
                    </a:lnTo>
                    <a:lnTo>
                      <a:pt x="2468" y="623"/>
                    </a:lnTo>
                    <a:lnTo>
                      <a:pt x="2469" y="625"/>
                    </a:lnTo>
                    <a:lnTo>
                      <a:pt x="2470" y="625"/>
                    </a:lnTo>
                    <a:lnTo>
                      <a:pt x="2471" y="625"/>
                    </a:lnTo>
                    <a:lnTo>
                      <a:pt x="2471" y="625"/>
                    </a:lnTo>
                    <a:lnTo>
                      <a:pt x="2473" y="622"/>
                    </a:lnTo>
                    <a:lnTo>
                      <a:pt x="2473" y="622"/>
                    </a:lnTo>
                    <a:lnTo>
                      <a:pt x="2475" y="614"/>
                    </a:lnTo>
                    <a:lnTo>
                      <a:pt x="2475" y="614"/>
                    </a:lnTo>
                    <a:lnTo>
                      <a:pt x="2477" y="596"/>
                    </a:lnTo>
                    <a:lnTo>
                      <a:pt x="2477" y="595"/>
                    </a:lnTo>
                    <a:lnTo>
                      <a:pt x="2479" y="570"/>
                    </a:lnTo>
                    <a:lnTo>
                      <a:pt x="2479" y="569"/>
                    </a:lnTo>
                    <a:lnTo>
                      <a:pt x="2481" y="541"/>
                    </a:lnTo>
                    <a:lnTo>
                      <a:pt x="2481" y="540"/>
                    </a:lnTo>
                    <a:lnTo>
                      <a:pt x="2483" y="515"/>
                    </a:lnTo>
                    <a:lnTo>
                      <a:pt x="2483" y="515"/>
                    </a:lnTo>
                    <a:lnTo>
                      <a:pt x="2485" y="499"/>
                    </a:lnTo>
                    <a:lnTo>
                      <a:pt x="2485" y="498"/>
                    </a:lnTo>
                    <a:lnTo>
                      <a:pt x="2487" y="493"/>
                    </a:lnTo>
                    <a:lnTo>
                      <a:pt x="2487" y="492"/>
                    </a:lnTo>
                    <a:lnTo>
                      <a:pt x="2489" y="497"/>
                    </a:lnTo>
                    <a:lnTo>
                      <a:pt x="2489" y="497"/>
                    </a:lnTo>
                    <a:lnTo>
                      <a:pt x="2491" y="511"/>
                    </a:lnTo>
                    <a:lnTo>
                      <a:pt x="2491" y="511"/>
                    </a:lnTo>
                    <a:lnTo>
                      <a:pt x="2493" y="527"/>
                    </a:lnTo>
                    <a:lnTo>
                      <a:pt x="2493" y="527"/>
                    </a:lnTo>
                    <a:lnTo>
                      <a:pt x="2495" y="544"/>
                    </a:lnTo>
                    <a:lnTo>
                      <a:pt x="2495" y="545"/>
                    </a:lnTo>
                    <a:lnTo>
                      <a:pt x="2497" y="560"/>
                    </a:lnTo>
                    <a:lnTo>
                      <a:pt x="2497" y="560"/>
                    </a:lnTo>
                    <a:lnTo>
                      <a:pt x="2499" y="573"/>
                    </a:lnTo>
                    <a:lnTo>
                      <a:pt x="2499" y="573"/>
                    </a:lnTo>
                    <a:lnTo>
                      <a:pt x="2501" y="584"/>
                    </a:lnTo>
                    <a:lnTo>
                      <a:pt x="2501" y="584"/>
                    </a:lnTo>
                    <a:lnTo>
                      <a:pt x="2503" y="590"/>
                    </a:lnTo>
                    <a:lnTo>
                      <a:pt x="2504" y="592"/>
                    </a:lnTo>
                    <a:lnTo>
                      <a:pt x="2504" y="589"/>
                    </a:lnTo>
                    <a:lnTo>
                      <a:pt x="2505" y="589"/>
                    </a:lnTo>
                    <a:lnTo>
                      <a:pt x="2506" y="561"/>
                    </a:lnTo>
                    <a:lnTo>
                      <a:pt x="2506" y="560"/>
                    </a:lnTo>
                    <a:lnTo>
                      <a:pt x="2508" y="489"/>
                    </a:lnTo>
                    <a:lnTo>
                      <a:pt x="2508" y="487"/>
                    </a:lnTo>
                    <a:lnTo>
                      <a:pt x="2510" y="406"/>
                    </a:lnTo>
                    <a:lnTo>
                      <a:pt x="2510" y="404"/>
                    </a:lnTo>
                    <a:lnTo>
                      <a:pt x="2512" y="338"/>
                    </a:lnTo>
                    <a:lnTo>
                      <a:pt x="2512" y="337"/>
                    </a:lnTo>
                    <a:lnTo>
                      <a:pt x="2514" y="290"/>
                    </a:lnTo>
                    <a:lnTo>
                      <a:pt x="2514" y="289"/>
                    </a:lnTo>
                    <a:lnTo>
                      <a:pt x="2516" y="262"/>
                    </a:lnTo>
                    <a:lnTo>
                      <a:pt x="2516" y="262"/>
                    </a:lnTo>
                    <a:lnTo>
                      <a:pt x="2518" y="256"/>
                    </a:lnTo>
                    <a:lnTo>
                      <a:pt x="2518" y="257"/>
                    </a:lnTo>
                    <a:lnTo>
                      <a:pt x="2520" y="271"/>
                    </a:lnTo>
                    <a:lnTo>
                      <a:pt x="2520" y="272"/>
                    </a:lnTo>
                    <a:lnTo>
                      <a:pt x="2522" y="298"/>
                    </a:lnTo>
                    <a:lnTo>
                      <a:pt x="2522" y="300"/>
                    </a:lnTo>
                    <a:lnTo>
                      <a:pt x="2524" y="333"/>
                    </a:lnTo>
                    <a:lnTo>
                      <a:pt x="2524" y="335"/>
                    </a:lnTo>
                    <a:lnTo>
                      <a:pt x="2526" y="370"/>
                    </a:lnTo>
                    <a:lnTo>
                      <a:pt x="2526" y="372"/>
                    </a:lnTo>
                    <a:lnTo>
                      <a:pt x="2528" y="408"/>
                    </a:lnTo>
                    <a:lnTo>
                      <a:pt x="2528" y="409"/>
                    </a:lnTo>
                    <a:lnTo>
                      <a:pt x="2530" y="443"/>
                    </a:lnTo>
                    <a:lnTo>
                      <a:pt x="2530" y="445"/>
                    </a:lnTo>
                    <a:lnTo>
                      <a:pt x="2532" y="476"/>
                    </a:lnTo>
                    <a:lnTo>
                      <a:pt x="2532" y="477"/>
                    </a:lnTo>
                    <a:lnTo>
                      <a:pt x="2534" y="505"/>
                    </a:lnTo>
                    <a:lnTo>
                      <a:pt x="2534" y="505"/>
                    </a:lnTo>
                    <a:lnTo>
                      <a:pt x="2536" y="529"/>
                    </a:lnTo>
                    <a:lnTo>
                      <a:pt x="2536" y="530"/>
                    </a:lnTo>
                    <a:lnTo>
                      <a:pt x="2538" y="549"/>
                    </a:lnTo>
                    <a:lnTo>
                      <a:pt x="2538" y="549"/>
                    </a:lnTo>
                    <a:lnTo>
                      <a:pt x="2540" y="563"/>
                    </a:lnTo>
                    <a:lnTo>
                      <a:pt x="2540" y="563"/>
                    </a:lnTo>
                    <a:lnTo>
                      <a:pt x="2541" y="573"/>
                    </a:lnTo>
                    <a:lnTo>
                      <a:pt x="2541" y="573"/>
                    </a:lnTo>
                    <a:lnTo>
                      <a:pt x="2543" y="581"/>
                    </a:lnTo>
                    <a:lnTo>
                      <a:pt x="2544" y="581"/>
                    </a:lnTo>
                    <a:lnTo>
                      <a:pt x="2545" y="587"/>
                    </a:lnTo>
                    <a:lnTo>
                      <a:pt x="2545" y="587"/>
                    </a:lnTo>
                    <a:lnTo>
                      <a:pt x="2547" y="591"/>
                    </a:lnTo>
                    <a:lnTo>
                      <a:pt x="2547" y="591"/>
                    </a:lnTo>
                    <a:lnTo>
                      <a:pt x="2549" y="595"/>
                    </a:lnTo>
                    <a:lnTo>
                      <a:pt x="2549" y="595"/>
                    </a:lnTo>
                    <a:lnTo>
                      <a:pt x="2551" y="600"/>
                    </a:lnTo>
                    <a:lnTo>
                      <a:pt x="2551" y="600"/>
                    </a:lnTo>
                    <a:lnTo>
                      <a:pt x="2553" y="603"/>
                    </a:lnTo>
                    <a:lnTo>
                      <a:pt x="2553" y="603"/>
                    </a:lnTo>
                    <a:lnTo>
                      <a:pt x="2555" y="606"/>
                    </a:lnTo>
                    <a:lnTo>
                      <a:pt x="2555" y="606"/>
                    </a:lnTo>
                    <a:lnTo>
                      <a:pt x="2557" y="608"/>
                    </a:lnTo>
                    <a:lnTo>
                      <a:pt x="2557" y="608"/>
                    </a:lnTo>
                    <a:lnTo>
                      <a:pt x="2559" y="610"/>
                    </a:lnTo>
                    <a:lnTo>
                      <a:pt x="2559" y="610"/>
                    </a:lnTo>
                    <a:lnTo>
                      <a:pt x="2561" y="612"/>
                    </a:lnTo>
                    <a:lnTo>
                      <a:pt x="2561" y="612"/>
                    </a:lnTo>
                    <a:lnTo>
                      <a:pt x="2563" y="613"/>
                    </a:lnTo>
                    <a:lnTo>
                      <a:pt x="2563" y="613"/>
                    </a:lnTo>
                    <a:lnTo>
                      <a:pt x="2565" y="614"/>
                    </a:lnTo>
                    <a:lnTo>
                      <a:pt x="2565" y="614"/>
                    </a:lnTo>
                    <a:lnTo>
                      <a:pt x="2567" y="615"/>
                    </a:lnTo>
                    <a:lnTo>
                      <a:pt x="2567" y="615"/>
                    </a:lnTo>
                    <a:lnTo>
                      <a:pt x="2569" y="616"/>
                    </a:lnTo>
                    <a:lnTo>
                      <a:pt x="2569" y="615"/>
                    </a:lnTo>
                    <a:lnTo>
                      <a:pt x="2570" y="616"/>
                    </a:lnTo>
                    <a:lnTo>
                      <a:pt x="2571" y="616"/>
                    </a:lnTo>
                    <a:lnTo>
                      <a:pt x="2573" y="615"/>
                    </a:lnTo>
                    <a:lnTo>
                      <a:pt x="2573" y="616"/>
                    </a:lnTo>
                    <a:lnTo>
                      <a:pt x="2575" y="615"/>
                    </a:lnTo>
                    <a:lnTo>
                      <a:pt x="2575" y="615"/>
                    </a:lnTo>
                    <a:lnTo>
                      <a:pt x="2576" y="615"/>
                    </a:lnTo>
                    <a:lnTo>
                      <a:pt x="2577" y="615"/>
                    </a:lnTo>
                    <a:lnTo>
                      <a:pt x="2578" y="614"/>
                    </a:lnTo>
                    <a:lnTo>
                      <a:pt x="2579" y="614"/>
                    </a:lnTo>
                    <a:lnTo>
                      <a:pt x="2580" y="613"/>
                    </a:lnTo>
                    <a:lnTo>
                      <a:pt x="2580" y="613"/>
                    </a:lnTo>
                    <a:lnTo>
                      <a:pt x="2582" y="611"/>
                    </a:lnTo>
                    <a:lnTo>
                      <a:pt x="2583" y="611"/>
                    </a:lnTo>
                    <a:lnTo>
                      <a:pt x="2584" y="608"/>
                    </a:lnTo>
                    <a:lnTo>
                      <a:pt x="2584" y="608"/>
                    </a:lnTo>
                    <a:lnTo>
                      <a:pt x="2586" y="599"/>
                    </a:lnTo>
                    <a:lnTo>
                      <a:pt x="2587" y="598"/>
                    </a:lnTo>
                    <a:lnTo>
                      <a:pt x="2588" y="571"/>
                    </a:lnTo>
                    <a:lnTo>
                      <a:pt x="2588" y="570"/>
                    </a:lnTo>
                    <a:lnTo>
                      <a:pt x="2590" y="527"/>
                    </a:lnTo>
                    <a:lnTo>
                      <a:pt x="2590" y="526"/>
                    </a:lnTo>
                    <a:lnTo>
                      <a:pt x="2592" y="490"/>
                    </a:lnTo>
                    <a:lnTo>
                      <a:pt x="2592" y="489"/>
                    </a:lnTo>
                    <a:lnTo>
                      <a:pt x="2594" y="473"/>
                    </a:lnTo>
                    <a:lnTo>
                      <a:pt x="2595" y="473"/>
                    </a:lnTo>
                    <a:lnTo>
                      <a:pt x="2596" y="476"/>
                    </a:lnTo>
                    <a:lnTo>
                      <a:pt x="2596" y="476"/>
                    </a:lnTo>
                    <a:lnTo>
                      <a:pt x="2598" y="492"/>
                    </a:lnTo>
                    <a:lnTo>
                      <a:pt x="2598" y="492"/>
                    </a:lnTo>
                    <a:lnTo>
                      <a:pt x="2600" y="514"/>
                    </a:lnTo>
                    <a:lnTo>
                      <a:pt x="2600" y="515"/>
                    </a:lnTo>
                    <a:lnTo>
                      <a:pt x="2602" y="538"/>
                    </a:lnTo>
                    <a:lnTo>
                      <a:pt x="2602" y="539"/>
                    </a:lnTo>
                    <a:lnTo>
                      <a:pt x="2604" y="560"/>
                    </a:lnTo>
                    <a:lnTo>
                      <a:pt x="2604" y="560"/>
                    </a:lnTo>
                    <a:lnTo>
                      <a:pt x="2606" y="576"/>
                    </a:lnTo>
                    <a:lnTo>
                      <a:pt x="2606" y="576"/>
                    </a:lnTo>
                    <a:lnTo>
                      <a:pt x="2608" y="587"/>
                    </a:lnTo>
                    <a:lnTo>
                      <a:pt x="2608" y="587"/>
                    </a:lnTo>
                    <a:lnTo>
                      <a:pt x="2610" y="595"/>
                    </a:lnTo>
                    <a:lnTo>
                      <a:pt x="2610" y="595"/>
                    </a:lnTo>
                    <a:lnTo>
                      <a:pt x="2611" y="599"/>
                    </a:lnTo>
                    <a:lnTo>
                      <a:pt x="2612" y="600"/>
                    </a:lnTo>
                    <a:lnTo>
                      <a:pt x="2614" y="602"/>
                    </a:lnTo>
                    <a:lnTo>
                      <a:pt x="2614" y="602"/>
                    </a:lnTo>
                    <a:lnTo>
                      <a:pt x="2615" y="603"/>
                    </a:lnTo>
                    <a:lnTo>
                      <a:pt x="2616" y="603"/>
                    </a:lnTo>
                    <a:lnTo>
                      <a:pt x="2617" y="603"/>
                    </a:lnTo>
                    <a:lnTo>
                      <a:pt x="2619" y="603"/>
                    </a:lnTo>
                    <a:lnTo>
                      <a:pt x="2619" y="603"/>
                    </a:lnTo>
                    <a:lnTo>
                      <a:pt x="2619" y="603"/>
                    </a:lnTo>
                    <a:lnTo>
                      <a:pt x="2622" y="602"/>
                    </a:lnTo>
                    <a:lnTo>
                      <a:pt x="2622" y="602"/>
                    </a:lnTo>
                    <a:lnTo>
                      <a:pt x="2623" y="600"/>
                    </a:lnTo>
                    <a:lnTo>
                      <a:pt x="2623" y="600"/>
                    </a:lnTo>
                    <a:lnTo>
                      <a:pt x="2626" y="597"/>
                    </a:lnTo>
                    <a:lnTo>
                      <a:pt x="2626" y="597"/>
                    </a:lnTo>
                    <a:lnTo>
                      <a:pt x="2627" y="595"/>
                    </a:lnTo>
                    <a:lnTo>
                      <a:pt x="2628" y="595"/>
                    </a:lnTo>
                    <a:lnTo>
                      <a:pt x="2628" y="595"/>
                    </a:lnTo>
                    <a:lnTo>
                      <a:pt x="2630" y="595"/>
                    </a:lnTo>
                    <a:lnTo>
                      <a:pt x="2631" y="597"/>
                    </a:lnTo>
                    <a:lnTo>
                      <a:pt x="2631" y="597"/>
                    </a:lnTo>
                    <a:lnTo>
                      <a:pt x="2633" y="600"/>
                    </a:lnTo>
                    <a:lnTo>
                      <a:pt x="2633" y="600"/>
                    </a:lnTo>
                    <a:lnTo>
                      <a:pt x="2635" y="603"/>
                    </a:lnTo>
                    <a:lnTo>
                      <a:pt x="2635" y="603"/>
                    </a:lnTo>
                    <a:lnTo>
                      <a:pt x="2637" y="608"/>
                    </a:lnTo>
                    <a:lnTo>
                      <a:pt x="2637" y="608"/>
                    </a:lnTo>
                    <a:lnTo>
                      <a:pt x="2639" y="611"/>
                    </a:lnTo>
                    <a:lnTo>
                      <a:pt x="2639" y="611"/>
                    </a:lnTo>
                    <a:lnTo>
                      <a:pt x="2641" y="614"/>
                    </a:lnTo>
                    <a:lnTo>
                      <a:pt x="2641" y="614"/>
                    </a:lnTo>
                    <a:lnTo>
                      <a:pt x="2643" y="617"/>
                    </a:lnTo>
                    <a:lnTo>
                      <a:pt x="2643" y="617"/>
                    </a:lnTo>
                    <a:lnTo>
                      <a:pt x="2645" y="619"/>
                    </a:lnTo>
                    <a:lnTo>
                      <a:pt x="2645" y="619"/>
                    </a:lnTo>
                    <a:lnTo>
                      <a:pt x="2647" y="619"/>
                    </a:lnTo>
                    <a:lnTo>
                      <a:pt x="2647" y="619"/>
                    </a:lnTo>
                    <a:lnTo>
                      <a:pt x="2649" y="620"/>
                    </a:lnTo>
                    <a:lnTo>
                      <a:pt x="2649" y="620"/>
                    </a:lnTo>
                    <a:lnTo>
                      <a:pt x="2650" y="621"/>
                    </a:lnTo>
                    <a:lnTo>
                      <a:pt x="2651" y="621"/>
                    </a:lnTo>
                    <a:lnTo>
                      <a:pt x="2652" y="622"/>
                    </a:lnTo>
                    <a:lnTo>
                      <a:pt x="2653" y="622"/>
                    </a:lnTo>
                    <a:lnTo>
                      <a:pt x="2654" y="622"/>
                    </a:lnTo>
                    <a:lnTo>
                      <a:pt x="2654" y="622"/>
                    </a:lnTo>
                    <a:lnTo>
                      <a:pt x="2656" y="623"/>
                    </a:lnTo>
                    <a:lnTo>
                      <a:pt x="2657" y="623"/>
                    </a:lnTo>
                    <a:lnTo>
                      <a:pt x="2658" y="622"/>
                    </a:lnTo>
                    <a:lnTo>
                      <a:pt x="2658" y="623"/>
                    </a:lnTo>
                    <a:lnTo>
                      <a:pt x="2659" y="622"/>
                    </a:lnTo>
                    <a:lnTo>
                      <a:pt x="2661" y="622"/>
                    </a:lnTo>
                    <a:lnTo>
                      <a:pt x="2662" y="622"/>
                    </a:lnTo>
                    <a:lnTo>
                      <a:pt x="2662" y="622"/>
                    </a:lnTo>
                    <a:lnTo>
                      <a:pt x="2664" y="621"/>
                    </a:lnTo>
                    <a:lnTo>
                      <a:pt x="2665" y="621"/>
                    </a:lnTo>
                    <a:lnTo>
                      <a:pt x="2666" y="619"/>
                    </a:lnTo>
                    <a:lnTo>
                      <a:pt x="2666" y="619"/>
                    </a:lnTo>
                    <a:lnTo>
                      <a:pt x="2668" y="619"/>
                    </a:lnTo>
                    <a:lnTo>
                      <a:pt x="2668" y="619"/>
                    </a:lnTo>
                    <a:lnTo>
                      <a:pt x="2670" y="618"/>
                    </a:lnTo>
                    <a:lnTo>
                      <a:pt x="2670" y="618"/>
                    </a:lnTo>
                    <a:lnTo>
                      <a:pt x="2671" y="618"/>
                    </a:lnTo>
                    <a:lnTo>
                      <a:pt x="2673" y="618"/>
                    </a:lnTo>
                    <a:lnTo>
                      <a:pt x="2674" y="618"/>
                    </a:lnTo>
                    <a:lnTo>
                      <a:pt x="2674" y="618"/>
                    </a:lnTo>
                    <a:lnTo>
                      <a:pt x="2676" y="619"/>
                    </a:lnTo>
                    <a:lnTo>
                      <a:pt x="2676" y="619"/>
                    </a:lnTo>
                    <a:lnTo>
                      <a:pt x="2678" y="619"/>
                    </a:lnTo>
                    <a:lnTo>
                      <a:pt x="2678" y="619"/>
                    </a:lnTo>
                    <a:lnTo>
                      <a:pt x="2680" y="621"/>
                    </a:lnTo>
                    <a:lnTo>
                      <a:pt x="2680" y="621"/>
                    </a:lnTo>
                    <a:lnTo>
                      <a:pt x="2682" y="622"/>
                    </a:lnTo>
                    <a:lnTo>
                      <a:pt x="2682" y="622"/>
                    </a:lnTo>
                    <a:lnTo>
                      <a:pt x="2684" y="622"/>
                    </a:lnTo>
                    <a:lnTo>
                      <a:pt x="2684" y="622"/>
                    </a:lnTo>
                    <a:lnTo>
                      <a:pt x="2685" y="622"/>
                    </a:lnTo>
                    <a:lnTo>
                      <a:pt x="2686" y="622"/>
                    </a:lnTo>
                    <a:lnTo>
                      <a:pt x="2688" y="621"/>
                    </a:lnTo>
                    <a:lnTo>
                      <a:pt x="2688" y="621"/>
                    </a:lnTo>
                    <a:lnTo>
                      <a:pt x="2690" y="618"/>
                    </a:lnTo>
                    <a:lnTo>
                      <a:pt x="2690" y="618"/>
                    </a:lnTo>
                    <a:lnTo>
                      <a:pt x="2692" y="615"/>
                    </a:lnTo>
                    <a:lnTo>
                      <a:pt x="2692" y="614"/>
                    </a:lnTo>
                    <a:lnTo>
                      <a:pt x="2693" y="612"/>
                    </a:lnTo>
                    <a:lnTo>
                      <a:pt x="2694" y="612"/>
                    </a:lnTo>
                    <a:lnTo>
                      <a:pt x="2695" y="611"/>
                    </a:lnTo>
                    <a:lnTo>
                      <a:pt x="2696" y="611"/>
                    </a:lnTo>
                    <a:lnTo>
                      <a:pt x="2697" y="612"/>
                    </a:lnTo>
                    <a:lnTo>
                      <a:pt x="2697" y="612"/>
                    </a:lnTo>
                    <a:lnTo>
                      <a:pt x="2700" y="614"/>
                    </a:lnTo>
                    <a:lnTo>
                      <a:pt x="2700" y="614"/>
                    </a:lnTo>
                    <a:lnTo>
                      <a:pt x="2701" y="616"/>
                    </a:lnTo>
                    <a:lnTo>
                      <a:pt x="2701" y="616"/>
                    </a:lnTo>
                    <a:lnTo>
                      <a:pt x="2703" y="619"/>
                    </a:lnTo>
                    <a:lnTo>
                      <a:pt x="2703" y="619"/>
                    </a:lnTo>
                    <a:lnTo>
                      <a:pt x="2705" y="622"/>
                    </a:lnTo>
                    <a:lnTo>
                      <a:pt x="2705" y="622"/>
                    </a:lnTo>
                    <a:lnTo>
                      <a:pt x="2707" y="624"/>
                    </a:lnTo>
                    <a:lnTo>
                      <a:pt x="2707" y="624"/>
                    </a:lnTo>
                    <a:lnTo>
                      <a:pt x="2709" y="626"/>
                    </a:lnTo>
                    <a:lnTo>
                      <a:pt x="2709" y="626"/>
                    </a:lnTo>
                    <a:lnTo>
                      <a:pt x="2711" y="627"/>
                    </a:lnTo>
                    <a:lnTo>
                      <a:pt x="2711" y="627"/>
                    </a:lnTo>
                    <a:lnTo>
                      <a:pt x="2713" y="627"/>
                    </a:lnTo>
                    <a:lnTo>
                      <a:pt x="2714" y="627"/>
                    </a:lnTo>
                    <a:lnTo>
                      <a:pt x="2715" y="627"/>
                    </a:lnTo>
                    <a:lnTo>
                      <a:pt x="2716" y="627"/>
                    </a:lnTo>
                    <a:lnTo>
                      <a:pt x="2717" y="627"/>
                    </a:lnTo>
                    <a:lnTo>
                      <a:pt x="2718" y="627"/>
                    </a:lnTo>
                    <a:lnTo>
                      <a:pt x="2719" y="627"/>
                    </a:lnTo>
                    <a:lnTo>
                      <a:pt x="2719" y="627"/>
                    </a:lnTo>
                    <a:lnTo>
                      <a:pt x="2721" y="626"/>
                    </a:lnTo>
                    <a:lnTo>
                      <a:pt x="2721" y="626"/>
                    </a:lnTo>
                    <a:lnTo>
                      <a:pt x="2723" y="625"/>
                    </a:lnTo>
                    <a:lnTo>
                      <a:pt x="2723" y="625"/>
                    </a:lnTo>
                    <a:lnTo>
                      <a:pt x="2725" y="625"/>
                    </a:lnTo>
                    <a:lnTo>
                      <a:pt x="2725" y="625"/>
                    </a:lnTo>
                    <a:lnTo>
                      <a:pt x="2727" y="624"/>
                    </a:lnTo>
                    <a:lnTo>
                      <a:pt x="2727" y="623"/>
                    </a:lnTo>
                    <a:lnTo>
                      <a:pt x="2729" y="622"/>
                    </a:lnTo>
                    <a:lnTo>
                      <a:pt x="2729" y="622"/>
                    </a:lnTo>
                    <a:lnTo>
                      <a:pt x="2731" y="618"/>
                    </a:lnTo>
                    <a:lnTo>
                      <a:pt x="2731" y="618"/>
                    </a:lnTo>
                    <a:lnTo>
                      <a:pt x="2733" y="614"/>
                    </a:lnTo>
                    <a:lnTo>
                      <a:pt x="2733" y="614"/>
                    </a:lnTo>
                    <a:lnTo>
                      <a:pt x="2735" y="612"/>
                    </a:lnTo>
                    <a:lnTo>
                      <a:pt x="2735" y="612"/>
                    </a:lnTo>
                    <a:lnTo>
                      <a:pt x="2735" y="612"/>
                    </a:lnTo>
                    <a:lnTo>
                      <a:pt x="2737" y="612"/>
                    </a:lnTo>
                    <a:lnTo>
                      <a:pt x="2738" y="614"/>
                    </a:lnTo>
                    <a:lnTo>
                      <a:pt x="2738" y="614"/>
                    </a:lnTo>
                    <a:lnTo>
                      <a:pt x="2740" y="616"/>
                    </a:lnTo>
                    <a:lnTo>
                      <a:pt x="2740" y="616"/>
                    </a:lnTo>
                    <a:lnTo>
                      <a:pt x="2742" y="619"/>
                    </a:lnTo>
                    <a:lnTo>
                      <a:pt x="2742" y="619"/>
                    </a:lnTo>
                    <a:lnTo>
                      <a:pt x="2744" y="622"/>
                    </a:lnTo>
                    <a:lnTo>
                      <a:pt x="2744" y="622"/>
                    </a:lnTo>
                    <a:lnTo>
                      <a:pt x="2746" y="624"/>
                    </a:lnTo>
                    <a:lnTo>
                      <a:pt x="2746" y="624"/>
                    </a:lnTo>
                    <a:lnTo>
                      <a:pt x="2748" y="625"/>
                    </a:lnTo>
                    <a:lnTo>
                      <a:pt x="2748" y="625"/>
                    </a:lnTo>
                    <a:lnTo>
                      <a:pt x="2750" y="626"/>
                    </a:lnTo>
                    <a:lnTo>
                      <a:pt x="2750" y="626"/>
                    </a:lnTo>
                    <a:lnTo>
                      <a:pt x="2752" y="627"/>
                    </a:lnTo>
                    <a:lnTo>
                      <a:pt x="2753" y="627"/>
                    </a:lnTo>
                    <a:lnTo>
                      <a:pt x="2754" y="628"/>
                    </a:lnTo>
                    <a:lnTo>
                      <a:pt x="2754" y="627"/>
                    </a:lnTo>
                    <a:lnTo>
                      <a:pt x="2756" y="629"/>
                    </a:lnTo>
                    <a:lnTo>
                      <a:pt x="2756" y="629"/>
                    </a:lnTo>
                    <a:lnTo>
                      <a:pt x="2757" y="628"/>
                    </a:lnTo>
                    <a:lnTo>
                      <a:pt x="2758" y="628"/>
                    </a:lnTo>
                    <a:lnTo>
                      <a:pt x="2760" y="627"/>
                    </a:lnTo>
                    <a:lnTo>
                      <a:pt x="2760" y="627"/>
                    </a:lnTo>
                    <a:lnTo>
                      <a:pt x="2762" y="623"/>
                    </a:lnTo>
                    <a:lnTo>
                      <a:pt x="2762" y="623"/>
                    </a:lnTo>
                    <a:lnTo>
                      <a:pt x="2764" y="609"/>
                    </a:lnTo>
                    <a:lnTo>
                      <a:pt x="2764" y="608"/>
                    </a:lnTo>
                    <a:lnTo>
                      <a:pt x="2766" y="584"/>
                    </a:lnTo>
                    <a:lnTo>
                      <a:pt x="2766" y="583"/>
                    </a:lnTo>
                    <a:lnTo>
                      <a:pt x="2768" y="554"/>
                    </a:lnTo>
                    <a:lnTo>
                      <a:pt x="2768" y="554"/>
                    </a:lnTo>
                    <a:lnTo>
                      <a:pt x="2770" y="533"/>
                    </a:lnTo>
                    <a:lnTo>
                      <a:pt x="2770" y="532"/>
                    </a:lnTo>
                    <a:lnTo>
                      <a:pt x="2772" y="524"/>
                    </a:lnTo>
                    <a:lnTo>
                      <a:pt x="2772" y="522"/>
                    </a:lnTo>
                    <a:lnTo>
                      <a:pt x="2773" y="524"/>
                    </a:lnTo>
                    <a:lnTo>
                      <a:pt x="2773" y="524"/>
                    </a:lnTo>
                    <a:lnTo>
                      <a:pt x="2776" y="532"/>
                    </a:lnTo>
                    <a:lnTo>
                      <a:pt x="2776" y="532"/>
                    </a:lnTo>
                    <a:lnTo>
                      <a:pt x="2777" y="543"/>
                    </a:lnTo>
                    <a:lnTo>
                      <a:pt x="2777" y="544"/>
                    </a:lnTo>
                    <a:lnTo>
                      <a:pt x="2779" y="557"/>
                    </a:lnTo>
                    <a:lnTo>
                      <a:pt x="2780" y="557"/>
                    </a:lnTo>
                    <a:lnTo>
                      <a:pt x="2781" y="570"/>
                    </a:lnTo>
                    <a:lnTo>
                      <a:pt x="2781" y="570"/>
                    </a:lnTo>
                    <a:lnTo>
                      <a:pt x="2783" y="581"/>
                    </a:lnTo>
                    <a:lnTo>
                      <a:pt x="2783" y="582"/>
                    </a:lnTo>
                    <a:lnTo>
                      <a:pt x="2785" y="590"/>
                    </a:lnTo>
                    <a:lnTo>
                      <a:pt x="2785" y="590"/>
                    </a:lnTo>
                    <a:lnTo>
                      <a:pt x="2787" y="595"/>
                    </a:lnTo>
                    <a:lnTo>
                      <a:pt x="2787" y="595"/>
                    </a:lnTo>
                    <a:lnTo>
                      <a:pt x="2789" y="597"/>
                    </a:lnTo>
                    <a:lnTo>
                      <a:pt x="2789" y="597"/>
                    </a:lnTo>
                    <a:lnTo>
                      <a:pt x="2790" y="598"/>
                    </a:lnTo>
                    <a:lnTo>
                      <a:pt x="2791" y="598"/>
                    </a:lnTo>
                    <a:lnTo>
                      <a:pt x="2792" y="599"/>
                    </a:lnTo>
                    <a:lnTo>
                      <a:pt x="2793" y="599"/>
                    </a:lnTo>
                    <a:lnTo>
                      <a:pt x="2795" y="600"/>
                    </a:lnTo>
                    <a:lnTo>
                      <a:pt x="2795" y="600"/>
                    </a:lnTo>
                    <a:lnTo>
                      <a:pt x="2797" y="601"/>
                    </a:lnTo>
                    <a:lnTo>
                      <a:pt x="2797" y="601"/>
                    </a:lnTo>
                    <a:lnTo>
                      <a:pt x="2799" y="604"/>
                    </a:lnTo>
                    <a:lnTo>
                      <a:pt x="2799" y="604"/>
                    </a:lnTo>
                    <a:lnTo>
                      <a:pt x="2801" y="607"/>
                    </a:lnTo>
                    <a:lnTo>
                      <a:pt x="2801" y="607"/>
                    </a:lnTo>
                    <a:lnTo>
                      <a:pt x="2803" y="610"/>
                    </a:lnTo>
                    <a:lnTo>
                      <a:pt x="2803" y="610"/>
                    </a:lnTo>
                    <a:lnTo>
                      <a:pt x="2805" y="612"/>
                    </a:lnTo>
                    <a:lnTo>
                      <a:pt x="2805" y="612"/>
                    </a:lnTo>
                    <a:lnTo>
                      <a:pt x="2807" y="614"/>
                    </a:lnTo>
                    <a:lnTo>
                      <a:pt x="2807" y="614"/>
                    </a:lnTo>
                    <a:lnTo>
                      <a:pt x="2808" y="615"/>
                    </a:lnTo>
                    <a:lnTo>
                      <a:pt x="2808" y="615"/>
                    </a:lnTo>
                    <a:lnTo>
                      <a:pt x="2811" y="616"/>
                    </a:lnTo>
                    <a:lnTo>
                      <a:pt x="2811" y="616"/>
                    </a:lnTo>
                    <a:lnTo>
                      <a:pt x="2812" y="617"/>
                    </a:lnTo>
                    <a:lnTo>
                      <a:pt x="2812" y="617"/>
                    </a:lnTo>
                    <a:lnTo>
                      <a:pt x="2815" y="619"/>
                    </a:lnTo>
                    <a:lnTo>
                      <a:pt x="2815" y="619"/>
                    </a:lnTo>
                    <a:lnTo>
                      <a:pt x="2816" y="620"/>
                    </a:lnTo>
                    <a:lnTo>
                      <a:pt x="2816" y="620"/>
                    </a:lnTo>
                    <a:lnTo>
                      <a:pt x="2818" y="621"/>
                    </a:lnTo>
                    <a:lnTo>
                      <a:pt x="2819" y="621"/>
                    </a:lnTo>
                    <a:lnTo>
                      <a:pt x="2820" y="622"/>
                    </a:lnTo>
                    <a:lnTo>
                      <a:pt x="2820" y="622"/>
                    </a:lnTo>
                    <a:lnTo>
                      <a:pt x="2821" y="622"/>
                    </a:lnTo>
                    <a:lnTo>
                      <a:pt x="2823" y="622"/>
                    </a:lnTo>
                    <a:lnTo>
                      <a:pt x="2824" y="622"/>
                    </a:lnTo>
                    <a:lnTo>
                      <a:pt x="2824" y="622"/>
                    </a:lnTo>
                    <a:lnTo>
                      <a:pt x="2826" y="623"/>
                    </a:lnTo>
                    <a:lnTo>
                      <a:pt x="2827" y="623"/>
                    </a:lnTo>
                    <a:lnTo>
                      <a:pt x="2828" y="624"/>
                    </a:lnTo>
                    <a:lnTo>
                      <a:pt x="2829" y="624"/>
                    </a:lnTo>
                    <a:lnTo>
                      <a:pt x="2830" y="624"/>
                    </a:lnTo>
                    <a:lnTo>
                      <a:pt x="2830" y="624"/>
                    </a:lnTo>
                    <a:lnTo>
                      <a:pt x="2832" y="625"/>
                    </a:lnTo>
                    <a:lnTo>
                      <a:pt x="2833" y="624"/>
                    </a:lnTo>
                    <a:lnTo>
                      <a:pt x="2833" y="625"/>
                    </a:lnTo>
                    <a:lnTo>
                      <a:pt x="2834" y="625"/>
                    </a:lnTo>
                    <a:lnTo>
                      <a:pt x="2836" y="625"/>
                    </a:lnTo>
                    <a:lnTo>
                      <a:pt x="2836" y="625"/>
                    </a:lnTo>
                    <a:lnTo>
                      <a:pt x="2837" y="625"/>
                    </a:lnTo>
                    <a:lnTo>
                      <a:pt x="2838" y="625"/>
                    </a:lnTo>
                    <a:lnTo>
                      <a:pt x="2840" y="625"/>
                    </a:lnTo>
                    <a:lnTo>
                      <a:pt x="2840" y="625"/>
                    </a:lnTo>
                    <a:lnTo>
                      <a:pt x="2842" y="625"/>
                    </a:lnTo>
                    <a:lnTo>
                      <a:pt x="2842" y="625"/>
                    </a:lnTo>
                    <a:lnTo>
                      <a:pt x="2843" y="625"/>
                    </a:lnTo>
                    <a:lnTo>
                      <a:pt x="2845" y="625"/>
                    </a:lnTo>
                    <a:lnTo>
                      <a:pt x="2846" y="625"/>
                    </a:lnTo>
                    <a:lnTo>
                      <a:pt x="2846" y="625"/>
                    </a:lnTo>
                    <a:lnTo>
                      <a:pt x="2847" y="624"/>
                    </a:lnTo>
                    <a:lnTo>
                      <a:pt x="2847" y="624"/>
                    </a:lnTo>
                    <a:lnTo>
                      <a:pt x="2849" y="622"/>
                    </a:lnTo>
                    <a:lnTo>
                      <a:pt x="2850" y="622"/>
                    </a:lnTo>
                    <a:lnTo>
                      <a:pt x="2851" y="621"/>
                    </a:lnTo>
                    <a:lnTo>
                      <a:pt x="2852" y="621"/>
                    </a:lnTo>
                    <a:lnTo>
                      <a:pt x="2853" y="620"/>
                    </a:lnTo>
                    <a:lnTo>
                      <a:pt x="2854" y="620"/>
                    </a:lnTo>
                    <a:lnTo>
                      <a:pt x="2855" y="621"/>
                    </a:lnTo>
                    <a:lnTo>
                      <a:pt x="2855" y="621"/>
                    </a:lnTo>
                    <a:lnTo>
                      <a:pt x="2858" y="622"/>
                    </a:lnTo>
                    <a:lnTo>
                      <a:pt x="2858" y="622"/>
                    </a:lnTo>
                    <a:lnTo>
                      <a:pt x="2859" y="623"/>
                    </a:lnTo>
                    <a:lnTo>
                      <a:pt x="2859" y="623"/>
                    </a:lnTo>
                    <a:lnTo>
                      <a:pt x="2862" y="624"/>
                    </a:lnTo>
                    <a:lnTo>
                      <a:pt x="2862" y="624"/>
                    </a:lnTo>
                    <a:lnTo>
                      <a:pt x="2863" y="625"/>
                    </a:lnTo>
                    <a:lnTo>
                      <a:pt x="2863" y="625"/>
                    </a:lnTo>
                    <a:lnTo>
                      <a:pt x="2865" y="625"/>
                    </a:lnTo>
                    <a:lnTo>
                      <a:pt x="2865" y="625"/>
                    </a:lnTo>
                    <a:lnTo>
                      <a:pt x="2867" y="626"/>
                    </a:lnTo>
                    <a:lnTo>
                      <a:pt x="2867" y="626"/>
                    </a:lnTo>
                    <a:lnTo>
                      <a:pt x="2869" y="627"/>
                    </a:lnTo>
                    <a:lnTo>
                      <a:pt x="2869" y="627"/>
                    </a:lnTo>
                    <a:lnTo>
                      <a:pt x="2871" y="627"/>
                    </a:lnTo>
                    <a:lnTo>
                      <a:pt x="2871" y="627"/>
                    </a:lnTo>
                    <a:lnTo>
                      <a:pt x="2873" y="627"/>
                    </a:lnTo>
                    <a:lnTo>
                      <a:pt x="2873" y="627"/>
                    </a:lnTo>
                    <a:lnTo>
                      <a:pt x="2875" y="627"/>
                    </a:lnTo>
                    <a:lnTo>
                      <a:pt x="2876" y="627"/>
                    </a:lnTo>
                    <a:lnTo>
                      <a:pt x="2877" y="626"/>
                    </a:lnTo>
                    <a:lnTo>
                      <a:pt x="2877" y="627"/>
                    </a:lnTo>
                    <a:lnTo>
                      <a:pt x="2878" y="626"/>
                    </a:lnTo>
                    <a:lnTo>
                      <a:pt x="2879" y="626"/>
                    </a:lnTo>
                    <a:lnTo>
                      <a:pt x="2881" y="625"/>
                    </a:lnTo>
                    <a:lnTo>
                      <a:pt x="2882" y="625"/>
                    </a:lnTo>
                    <a:lnTo>
                      <a:pt x="2882" y="625"/>
                    </a:lnTo>
                    <a:lnTo>
                      <a:pt x="2884" y="625"/>
                    </a:lnTo>
                    <a:lnTo>
                      <a:pt x="2884" y="625"/>
                    </a:lnTo>
                    <a:lnTo>
                      <a:pt x="2885" y="625"/>
                    </a:lnTo>
                    <a:lnTo>
                      <a:pt x="2886" y="626"/>
                    </a:lnTo>
                    <a:lnTo>
                      <a:pt x="2887" y="626"/>
                    </a:lnTo>
                    <a:lnTo>
                      <a:pt x="2889" y="626"/>
                    </a:lnTo>
                    <a:lnTo>
                      <a:pt x="2890" y="626"/>
                    </a:lnTo>
                    <a:lnTo>
                      <a:pt x="2890" y="626"/>
                    </a:lnTo>
                    <a:lnTo>
                      <a:pt x="2890" y="626"/>
                    </a:lnTo>
                    <a:lnTo>
                      <a:pt x="2892" y="627"/>
                    </a:lnTo>
                    <a:lnTo>
                      <a:pt x="2893" y="627"/>
                    </a:lnTo>
                    <a:lnTo>
                      <a:pt x="2894" y="627"/>
                    </a:lnTo>
                    <a:lnTo>
                      <a:pt x="2895" y="627"/>
                    </a:lnTo>
                    <a:lnTo>
                      <a:pt x="2896" y="627"/>
                    </a:lnTo>
                    <a:lnTo>
                      <a:pt x="2897" y="627"/>
                    </a:lnTo>
                    <a:lnTo>
                      <a:pt x="2898" y="627"/>
                    </a:lnTo>
                    <a:lnTo>
                      <a:pt x="2899" y="627"/>
                    </a:lnTo>
                    <a:lnTo>
                      <a:pt x="2900" y="628"/>
                    </a:lnTo>
                    <a:lnTo>
                      <a:pt x="2900" y="628"/>
                    </a:lnTo>
                    <a:lnTo>
                      <a:pt x="2901" y="628"/>
                    </a:lnTo>
                    <a:lnTo>
                      <a:pt x="2902" y="628"/>
                    </a:lnTo>
                    <a:lnTo>
                      <a:pt x="2904" y="627"/>
                    </a:lnTo>
                    <a:lnTo>
                      <a:pt x="2905" y="627"/>
                    </a:lnTo>
                    <a:lnTo>
                      <a:pt x="2906" y="627"/>
                    </a:lnTo>
                    <a:lnTo>
                      <a:pt x="2906" y="627"/>
                    </a:lnTo>
                    <a:lnTo>
                      <a:pt x="2907" y="627"/>
                    </a:lnTo>
                    <a:lnTo>
                      <a:pt x="2909" y="627"/>
                    </a:lnTo>
                    <a:lnTo>
                      <a:pt x="2910" y="627"/>
                    </a:lnTo>
                    <a:lnTo>
                      <a:pt x="2911" y="627"/>
                    </a:lnTo>
                    <a:lnTo>
                      <a:pt x="2912" y="627"/>
                    </a:lnTo>
                    <a:lnTo>
                      <a:pt x="2912" y="627"/>
                    </a:lnTo>
                    <a:lnTo>
                      <a:pt x="2913" y="627"/>
                    </a:lnTo>
                    <a:lnTo>
                      <a:pt x="2914" y="627"/>
                    </a:lnTo>
                    <a:lnTo>
                      <a:pt x="2916" y="628"/>
                    </a:lnTo>
                    <a:lnTo>
                      <a:pt x="2916" y="627"/>
                    </a:lnTo>
                    <a:lnTo>
                      <a:pt x="2918" y="628"/>
                    </a:lnTo>
                    <a:lnTo>
                      <a:pt x="2918" y="628"/>
                    </a:lnTo>
                    <a:lnTo>
                      <a:pt x="2920" y="629"/>
                    </a:lnTo>
                    <a:lnTo>
                      <a:pt x="2920" y="629"/>
                    </a:lnTo>
                    <a:lnTo>
                      <a:pt x="2921" y="629"/>
                    </a:lnTo>
                    <a:lnTo>
                      <a:pt x="2922" y="629"/>
                    </a:lnTo>
                    <a:lnTo>
                      <a:pt x="2924" y="630"/>
                    </a:lnTo>
                    <a:lnTo>
                      <a:pt x="2924" y="630"/>
                    </a:lnTo>
                    <a:lnTo>
                      <a:pt x="2925" y="630"/>
                    </a:lnTo>
                    <a:lnTo>
                      <a:pt x="2926" y="630"/>
                    </a:lnTo>
                    <a:lnTo>
                      <a:pt x="2926" y="630"/>
                    </a:lnTo>
                    <a:lnTo>
                      <a:pt x="2928" y="630"/>
                    </a:lnTo>
                    <a:lnTo>
                      <a:pt x="2929" y="630"/>
                    </a:lnTo>
                    <a:lnTo>
                      <a:pt x="2930" y="630"/>
                    </a:lnTo>
                    <a:lnTo>
                      <a:pt x="2932" y="630"/>
                    </a:lnTo>
                    <a:lnTo>
                      <a:pt x="2933" y="630"/>
                    </a:lnTo>
                    <a:lnTo>
                      <a:pt x="2933" y="630"/>
                    </a:lnTo>
                    <a:lnTo>
                      <a:pt x="2933" y="630"/>
                    </a:lnTo>
                    <a:lnTo>
                      <a:pt x="2935" y="631"/>
                    </a:lnTo>
                    <a:lnTo>
                      <a:pt x="2935" y="630"/>
                    </a:lnTo>
                    <a:lnTo>
                      <a:pt x="2937" y="631"/>
                    </a:lnTo>
                    <a:lnTo>
                      <a:pt x="2938" y="631"/>
                    </a:lnTo>
                    <a:lnTo>
                      <a:pt x="2939" y="632"/>
                    </a:lnTo>
                    <a:lnTo>
                      <a:pt x="2939" y="631"/>
                    </a:lnTo>
                    <a:lnTo>
                      <a:pt x="2941" y="632"/>
                    </a:lnTo>
                    <a:lnTo>
                      <a:pt x="2942" y="632"/>
                    </a:lnTo>
                    <a:lnTo>
                      <a:pt x="2942" y="632"/>
                    </a:lnTo>
                    <a:lnTo>
                      <a:pt x="2943" y="632"/>
                    </a:lnTo>
                    <a:lnTo>
                      <a:pt x="2945" y="633"/>
                    </a:lnTo>
                    <a:lnTo>
                      <a:pt x="2946" y="632"/>
                    </a:lnTo>
                    <a:lnTo>
                      <a:pt x="2947" y="633"/>
                    </a:lnTo>
                    <a:lnTo>
                      <a:pt x="2948" y="633"/>
                    </a:lnTo>
                    <a:lnTo>
                      <a:pt x="2949" y="633"/>
                    </a:lnTo>
                    <a:lnTo>
                      <a:pt x="2949" y="633"/>
                    </a:lnTo>
                    <a:lnTo>
                      <a:pt x="2950" y="633"/>
                    </a:lnTo>
                    <a:lnTo>
                      <a:pt x="2951" y="633"/>
                    </a:lnTo>
                    <a:lnTo>
                      <a:pt x="2952" y="633"/>
                    </a:lnTo>
                    <a:lnTo>
                      <a:pt x="2953" y="633"/>
                    </a:lnTo>
                    <a:lnTo>
                      <a:pt x="2955" y="632"/>
                    </a:lnTo>
                    <a:lnTo>
                      <a:pt x="2955" y="632"/>
                    </a:lnTo>
                    <a:lnTo>
                      <a:pt x="2957" y="630"/>
                    </a:lnTo>
                    <a:lnTo>
                      <a:pt x="2957" y="630"/>
                    </a:lnTo>
                    <a:lnTo>
                      <a:pt x="2959" y="627"/>
                    </a:lnTo>
                    <a:lnTo>
                      <a:pt x="2959" y="626"/>
                    </a:lnTo>
                    <a:lnTo>
                      <a:pt x="2961" y="622"/>
                    </a:lnTo>
                    <a:lnTo>
                      <a:pt x="2961" y="622"/>
                    </a:lnTo>
                    <a:lnTo>
                      <a:pt x="2963" y="616"/>
                    </a:lnTo>
                    <a:lnTo>
                      <a:pt x="2963" y="616"/>
                    </a:lnTo>
                    <a:lnTo>
                      <a:pt x="2965" y="613"/>
                    </a:lnTo>
                    <a:lnTo>
                      <a:pt x="2965" y="613"/>
                    </a:lnTo>
                    <a:lnTo>
                      <a:pt x="2967" y="611"/>
                    </a:lnTo>
                    <a:lnTo>
                      <a:pt x="2967" y="611"/>
                    </a:lnTo>
                    <a:lnTo>
                      <a:pt x="2968" y="611"/>
                    </a:lnTo>
                    <a:lnTo>
                      <a:pt x="2969" y="611"/>
                    </a:lnTo>
                    <a:lnTo>
                      <a:pt x="2970" y="613"/>
                    </a:lnTo>
                    <a:lnTo>
                      <a:pt x="2970" y="613"/>
                    </a:lnTo>
                    <a:lnTo>
                      <a:pt x="2972" y="615"/>
                    </a:lnTo>
                    <a:lnTo>
                      <a:pt x="2973" y="615"/>
                    </a:lnTo>
                    <a:lnTo>
                      <a:pt x="2974" y="617"/>
                    </a:lnTo>
                    <a:lnTo>
                      <a:pt x="2974" y="617"/>
                    </a:lnTo>
                    <a:lnTo>
                      <a:pt x="2976" y="619"/>
                    </a:lnTo>
                    <a:lnTo>
                      <a:pt x="2976" y="620"/>
                    </a:lnTo>
                    <a:lnTo>
                      <a:pt x="2978" y="622"/>
                    </a:lnTo>
                    <a:lnTo>
                      <a:pt x="2978" y="622"/>
                    </a:lnTo>
                    <a:lnTo>
                      <a:pt x="2980" y="624"/>
                    </a:lnTo>
                    <a:lnTo>
                      <a:pt x="2980" y="624"/>
                    </a:lnTo>
                    <a:lnTo>
                      <a:pt x="2982" y="625"/>
                    </a:lnTo>
                    <a:lnTo>
                      <a:pt x="2982" y="625"/>
                    </a:lnTo>
                    <a:lnTo>
                      <a:pt x="2984" y="626"/>
                    </a:lnTo>
                    <a:lnTo>
                      <a:pt x="2984" y="626"/>
                    </a:lnTo>
                    <a:lnTo>
                      <a:pt x="2986" y="627"/>
                    </a:lnTo>
                    <a:lnTo>
                      <a:pt x="2986" y="627"/>
                    </a:lnTo>
                    <a:lnTo>
                      <a:pt x="2988" y="627"/>
                    </a:lnTo>
                    <a:lnTo>
                      <a:pt x="2989" y="627"/>
                    </a:lnTo>
                    <a:lnTo>
                      <a:pt x="2990" y="626"/>
                    </a:lnTo>
                    <a:lnTo>
                      <a:pt x="2990" y="626"/>
                    </a:lnTo>
                    <a:lnTo>
                      <a:pt x="2992" y="621"/>
                    </a:lnTo>
                    <a:lnTo>
                      <a:pt x="2992" y="621"/>
                    </a:lnTo>
                    <a:lnTo>
                      <a:pt x="2994" y="601"/>
                    </a:lnTo>
                    <a:lnTo>
                      <a:pt x="2994" y="600"/>
                    </a:lnTo>
                    <a:lnTo>
                      <a:pt x="2996" y="549"/>
                    </a:lnTo>
                    <a:lnTo>
                      <a:pt x="2996" y="547"/>
                    </a:lnTo>
                    <a:lnTo>
                      <a:pt x="2998" y="452"/>
                    </a:lnTo>
                    <a:lnTo>
                      <a:pt x="2998" y="449"/>
                    </a:lnTo>
                    <a:lnTo>
                      <a:pt x="3000" y="332"/>
                    </a:lnTo>
                    <a:lnTo>
                      <a:pt x="3000" y="328"/>
                    </a:lnTo>
                    <a:lnTo>
                      <a:pt x="3002" y="224"/>
                    </a:lnTo>
                    <a:lnTo>
                      <a:pt x="3002" y="221"/>
                    </a:lnTo>
                    <a:lnTo>
                      <a:pt x="3004" y="156"/>
                    </a:lnTo>
                    <a:lnTo>
                      <a:pt x="3004" y="155"/>
                    </a:lnTo>
                    <a:lnTo>
                      <a:pt x="3005" y="133"/>
                    </a:lnTo>
                    <a:lnTo>
                      <a:pt x="3005" y="133"/>
                    </a:lnTo>
                    <a:lnTo>
                      <a:pt x="3008" y="149"/>
                    </a:lnTo>
                    <a:lnTo>
                      <a:pt x="3008" y="151"/>
                    </a:lnTo>
                    <a:lnTo>
                      <a:pt x="3009" y="196"/>
                    </a:lnTo>
                    <a:lnTo>
                      <a:pt x="3009" y="197"/>
                    </a:lnTo>
                    <a:lnTo>
                      <a:pt x="3011" y="259"/>
                    </a:lnTo>
                    <a:lnTo>
                      <a:pt x="3012" y="261"/>
                    </a:lnTo>
                    <a:lnTo>
                      <a:pt x="3013" y="329"/>
                    </a:lnTo>
                    <a:lnTo>
                      <a:pt x="3013" y="331"/>
                    </a:lnTo>
                    <a:lnTo>
                      <a:pt x="3015" y="395"/>
                    </a:lnTo>
                    <a:lnTo>
                      <a:pt x="3015" y="397"/>
                    </a:lnTo>
                    <a:lnTo>
                      <a:pt x="3017" y="454"/>
                    </a:lnTo>
                    <a:lnTo>
                      <a:pt x="3017" y="456"/>
                    </a:lnTo>
                    <a:lnTo>
                      <a:pt x="3019" y="502"/>
                    </a:lnTo>
                    <a:lnTo>
                      <a:pt x="3019" y="503"/>
                    </a:lnTo>
                    <a:lnTo>
                      <a:pt x="3021" y="537"/>
                    </a:lnTo>
                    <a:lnTo>
                      <a:pt x="3021" y="538"/>
                    </a:lnTo>
                    <a:lnTo>
                      <a:pt x="3023" y="562"/>
                    </a:lnTo>
                    <a:lnTo>
                      <a:pt x="3023" y="562"/>
                    </a:lnTo>
                    <a:lnTo>
                      <a:pt x="3025" y="578"/>
                    </a:lnTo>
                    <a:lnTo>
                      <a:pt x="3025" y="578"/>
                    </a:lnTo>
                    <a:lnTo>
                      <a:pt x="3027" y="588"/>
                    </a:lnTo>
                    <a:lnTo>
                      <a:pt x="3027" y="588"/>
                    </a:lnTo>
                    <a:lnTo>
                      <a:pt x="3029" y="594"/>
                    </a:lnTo>
                    <a:lnTo>
                      <a:pt x="3029" y="594"/>
                    </a:lnTo>
                    <a:lnTo>
                      <a:pt x="3031" y="598"/>
                    </a:lnTo>
                    <a:lnTo>
                      <a:pt x="3031" y="598"/>
                    </a:lnTo>
                    <a:lnTo>
                      <a:pt x="3033" y="600"/>
                    </a:lnTo>
                    <a:lnTo>
                      <a:pt x="3033" y="600"/>
                    </a:lnTo>
                    <a:lnTo>
                      <a:pt x="3035" y="602"/>
                    </a:lnTo>
                    <a:lnTo>
                      <a:pt x="3035" y="602"/>
                    </a:lnTo>
                    <a:lnTo>
                      <a:pt x="3037" y="603"/>
                    </a:lnTo>
                    <a:lnTo>
                      <a:pt x="3037" y="603"/>
                    </a:lnTo>
                    <a:lnTo>
                      <a:pt x="3039" y="602"/>
                    </a:lnTo>
                    <a:lnTo>
                      <a:pt x="3039" y="602"/>
                    </a:lnTo>
                    <a:lnTo>
                      <a:pt x="3040" y="600"/>
                    </a:lnTo>
                    <a:lnTo>
                      <a:pt x="3040" y="600"/>
                    </a:lnTo>
                    <a:lnTo>
                      <a:pt x="3042" y="600"/>
                    </a:lnTo>
                    <a:lnTo>
                      <a:pt x="3043" y="600"/>
                    </a:lnTo>
                    <a:lnTo>
                      <a:pt x="3044" y="600"/>
                    </a:lnTo>
                    <a:lnTo>
                      <a:pt x="3045" y="600"/>
                    </a:lnTo>
                    <a:lnTo>
                      <a:pt x="3047" y="600"/>
                    </a:lnTo>
                    <a:lnTo>
                      <a:pt x="3047" y="600"/>
                    </a:lnTo>
                    <a:lnTo>
                      <a:pt x="3048" y="602"/>
                    </a:lnTo>
                    <a:lnTo>
                      <a:pt x="3048" y="601"/>
                    </a:lnTo>
                    <a:lnTo>
                      <a:pt x="3051" y="603"/>
                    </a:lnTo>
                    <a:lnTo>
                      <a:pt x="3051" y="603"/>
                    </a:lnTo>
                    <a:lnTo>
                      <a:pt x="3052" y="606"/>
                    </a:lnTo>
                    <a:lnTo>
                      <a:pt x="3052" y="606"/>
                    </a:lnTo>
                    <a:lnTo>
                      <a:pt x="3055" y="607"/>
                    </a:lnTo>
                    <a:lnTo>
                      <a:pt x="3055" y="607"/>
                    </a:lnTo>
                    <a:lnTo>
                      <a:pt x="3056" y="609"/>
                    </a:lnTo>
                    <a:lnTo>
                      <a:pt x="3056" y="609"/>
                    </a:lnTo>
                    <a:lnTo>
                      <a:pt x="3058" y="611"/>
                    </a:lnTo>
                    <a:lnTo>
                      <a:pt x="3059" y="611"/>
                    </a:lnTo>
                    <a:lnTo>
                      <a:pt x="3060" y="612"/>
                    </a:lnTo>
                    <a:lnTo>
                      <a:pt x="3060" y="612"/>
                    </a:lnTo>
                    <a:lnTo>
                      <a:pt x="3062" y="613"/>
                    </a:lnTo>
                    <a:lnTo>
                      <a:pt x="3063" y="612"/>
                    </a:lnTo>
                    <a:lnTo>
                      <a:pt x="3064" y="613"/>
                    </a:lnTo>
                    <a:lnTo>
                      <a:pt x="3064" y="613"/>
                    </a:lnTo>
                    <a:lnTo>
                      <a:pt x="3066" y="614"/>
                    </a:lnTo>
                    <a:lnTo>
                      <a:pt x="3066" y="614"/>
                    </a:lnTo>
                    <a:lnTo>
                      <a:pt x="3068" y="614"/>
                    </a:lnTo>
                    <a:lnTo>
                      <a:pt x="3068" y="614"/>
                    </a:lnTo>
                    <a:lnTo>
                      <a:pt x="3070" y="614"/>
                    </a:lnTo>
                    <a:lnTo>
                      <a:pt x="3070" y="614"/>
                    </a:lnTo>
                    <a:lnTo>
                      <a:pt x="3072" y="615"/>
                    </a:lnTo>
                    <a:lnTo>
                      <a:pt x="3072" y="615"/>
                    </a:lnTo>
                    <a:lnTo>
                      <a:pt x="3074" y="616"/>
                    </a:lnTo>
                    <a:lnTo>
                      <a:pt x="3074" y="616"/>
                    </a:lnTo>
                    <a:lnTo>
                      <a:pt x="3075" y="616"/>
                    </a:lnTo>
                    <a:lnTo>
                      <a:pt x="3076" y="616"/>
                    </a:lnTo>
                    <a:lnTo>
                      <a:pt x="3077" y="616"/>
                    </a:lnTo>
                    <a:lnTo>
                      <a:pt x="3078" y="616"/>
                    </a:lnTo>
                    <a:lnTo>
                      <a:pt x="3079" y="617"/>
                    </a:lnTo>
                    <a:lnTo>
                      <a:pt x="3080" y="617"/>
                    </a:lnTo>
                    <a:lnTo>
                      <a:pt x="3082" y="618"/>
                    </a:lnTo>
                    <a:lnTo>
                      <a:pt x="3082" y="617"/>
                    </a:lnTo>
                    <a:lnTo>
                      <a:pt x="3083" y="618"/>
                    </a:lnTo>
                    <a:lnTo>
                      <a:pt x="3085" y="617"/>
                    </a:lnTo>
                    <a:lnTo>
                      <a:pt x="3085" y="618"/>
                    </a:lnTo>
                    <a:lnTo>
                      <a:pt x="3086" y="618"/>
                    </a:lnTo>
                    <a:lnTo>
                      <a:pt x="3087" y="617"/>
                    </a:lnTo>
                    <a:lnTo>
                      <a:pt x="3088" y="617"/>
                    </a:lnTo>
                    <a:lnTo>
                      <a:pt x="3090" y="617"/>
                    </a:lnTo>
                    <a:lnTo>
                      <a:pt x="3090" y="617"/>
                    </a:lnTo>
                    <a:lnTo>
                      <a:pt x="3090" y="617"/>
                    </a:lnTo>
                    <a:lnTo>
                      <a:pt x="3092" y="617"/>
                    </a:lnTo>
                    <a:lnTo>
                      <a:pt x="3093" y="617"/>
                    </a:lnTo>
                    <a:lnTo>
                      <a:pt x="3094" y="617"/>
                    </a:lnTo>
                    <a:lnTo>
                      <a:pt x="3095" y="618"/>
                    </a:lnTo>
                    <a:lnTo>
                      <a:pt x="3095" y="617"/>
                    </a:lnTo>
                    <a:lnTo>
                      <a:pt x="3097" y="618"/>
                    </a:lnTo>
                    <a:lnTo>
                      <a:pt x="3098" y="618"/>
                    </a:lnTo>
                    <a:lnTo>
                      <a:pt x="3099" y="618"/>
                    </a:lnTo>
                    <a:lnTo>
                      <a:pt x="3100" y="618"/>
                    </a:lnTo>
                    <a:lnTo>
                      <a:pt x="3100" y="618"/>
                    </a:lnTo>
                    <a:lnTo>
                      <a:pt x="3101" y="618"/>
                    </a:lnTo>
                    <a:lnTo>
                      <a:pt x="3103" y="619"/>
                    </a:lnTo>
                    <a:lnTo>
                      <a:pt x="3103" y="619"/>
                    </a:lnTo>
                    <a:lnTo>
                      <a:pt x="3105" y="618"/>
                    </a:lnTo>
                    <a:lnTo>
                      <a:pt x="3105" y="618"/>
                    </a:lnTo>
                    <a:lnTo>
                      <a:pt x="3107" y="616"/>
                    </a:lnTo>
                    <a:lnTo>
                      <a:pt x="3107" y="616"/>
                    </a:lnTo>
                    <a:lnTo>
                      <a:pt x="3109" y="614"/>
                    </a:lnTo>
                    <a:lnTo>
                      <a:pt x="3109" y="614"/>
                    </a:lnTo>
                    <a:lnTo>
                      <a:pt x="3111" y="611"/>
                    </a:lnTo>
                    <a:lnTo>
                      <a:pt x="3111" y="611"/>
                    </a:lnTo>
                    <a:lnTo>
                      <a:pt x="3113" y="608"/>
                    </a:lnTo>
                    <a:lnTo>
                      <a:pt x="3113" y="608"/>
                    </a:lnTo>
                    <a:lnTo>
                      <a:pt x="3115" y="606"/>
                    </a:lnTo>
                    <a:lnTo>
                      <a:pt x="3115" y="606"/>
                    </a:lnTo>
                    <a:lnTo>
                      <a:pt x="3116" y="606"/>
                    </a:lnTo>
                    <a:lnTo>
                      <a:pt x="3117" y="606"/>
                    </a:lnTo>
                    <a:lnTo>
                      <a:pt x="3118" y="607"/>
                    </a:lnTo>
                    <a:lnTo>
                      <a:pt x="3119" y="607"/>
                    </a:lnTo>
                    <a:lnTo>
                      <a:pt x="3121" y="606"/>
                    </a:lnTo>
                    <a:lnTo>
                      <a:pt x="3121" y="606"/>
                    </a:lnTo>
                    <a:lnTo>
                      <a:pt x="3122" y="603"/>
                    </a:lnTo>
                    <a:lnTo>
                      <a:pt x="3122" y="603"/>
                    </a:lnTo>
                    <a:lnTo>
                      <a:pt x="3125" y="597"/>
                    </a:lnTo>
                    <a:lnTo>
                      <a:pt x="3125" y="597"/>
                    </a:lnTo>
                    <a:lnTo>
                      <a:pt x="3126" y="589"/>
                    </a:lnTo>
                    <a:lnTo>
                      <a:pt x="3126" y="589"/>
                    </a:lnTo>
                    <a:lnTo>
                      <a:pt x="3129" y="582"/>
                    </a:lnTo>
                    <a:lnTo>
                      <a:pt x="3129" y="582"/>
                    </a:lnTo>
                    <a:lnTo>
                      <a:pt x="3130" y="578"/>
                    </a:lnTo>
                    <a:lnTo>
                      <a:pt x="3132" y="578"/>
                    </a:lnTo>
                    <a:lnTo>
                      <a:pt x="3133" y="578"/>
                    </a:lnTo>
                    <a:lnTo>
                      <a:pt x="3133" y="578"/>
                    </a:lnTo>
                    <a:lnTo>
                      <a:pt x="3134" y="582"/>
                    </a:lnTo>
                    <a:lnTo>
                      <a:pt x="3134" y="582"/>
                    </a:lnTo>
                    <a:lnTo>
                      <a:pt x="3136" y="587"/>
                    </a:lnTo>
                    <a:lnTo>
                      <a:pt x="3136" y="587"/>
                    </a:lnTo>
                    <a:lnTo>
                      <a:pt x="3138" y="593"/>
                    </a:lnTo>
                    <a:lnTo>
                      <a:pt x="3138" y="594"/>
                    </a:lnTo>
                    <a:lnTo>
                      <a:pt x="3140" y="600"/>
                    </a:lnTo>
                    <a:lnTo>
                      <a:pt x="3140" y="600"/>
                    </a:lnTo>
                    <a:lnTo>
                      <a:pt x="3142" y="603"/>
                    </a:lnTo>
                    <a:lnTo>
                      <a:pt x="3142" y="603"/>
                    </a:lnTo>
                    <a:lnTo>
                      <a:pt x="3144" y="598"/>
                    </a:lnTo>
                    <a:lnTo>
                      <a:pt x="3144" y="598"/>
                    </a:lnTo>
                    <a:lnTo>
                      <a:pt x="3146" y="578"/>
                    </a:lnTo>
                    <a:lnTo>
                      <a:pt x="3146" y="578"/>
                    </a:lnTo>
                    <a:lnTo>
                      <a:pt x="3148" y="548"/>
                    </a:lnTo>
                    <a:lnTo>
                      <a:pt x="3148" y="547"/>
                    </a:lnTo>
                    <a:lnTo>
                      <a:pt x="3150" y="522"/>
                    </a:lnTo>
                    <a:lnTo>
                      <a:pt x="3150" y="521"/>
                    </a:lnTo>
                    <a:lnTo>
                      <a:pt x="3152" y="506"/>
                    </a:lnTo>
                    <a:lnTo>
                      <a:pt x="3152" y="506"/>
                    </a:lnTo>
                    <a:lnTo>
                      <a:pt x="3154" y="502"/>
                    </a:lnTo>
                    <a:lnTo>
                      <a:pt x="3154" y="503"/>
                    </a:lnTo>
                    <a:lnTo>
                      <a:pt x="3156" y="507"/>
                    </a:lnTo>
                    <a:lnTo>
                      <a:pt x="3156" y="507"/>
                    </a:lnTo>
                    <a:lnTo>
                      <a:pt x="3158" y="517"/>
                    </a:lnTo>
                    <a:lnTo>
                      <a:pt x="3158" y="517"/>
                    </a:lnTo>
                    <a:lnTo>
                      <a:pt x="3160" y="530"/>
                    </a:lnTo>
                    <a:lnTo>
                      <a:pt x="3160" y="530"/>
                    </a:lnTo>
                    <a:lnTo>
                      <a:pt x="3162" y="543"/>
                    </a:lnTo>
                    <a:lnTo>
                      <a:pt x="3162" y="544"/>
                    </a:lnTo>
                    <a:lnTo>
                      <a:pt x="3164" y="557"/>
                    </a:lnTo>
                    <a:lnTo>
                      <a:pt x="3164" y="557"/>
                    </a:lnTo>
                    <a:lnTo>
                      <a:pt x="3165" y="569"/>
                    </a:lnTo>
                    <a:lnTo>
                      <a:pt x="3166" y="569"/>
                    </a:lnTo>
                    <a:lnTo>
                      <a:pt x="3168" y="579"/>
                    </a:lnTo>
                    <a:lnTo>
                      <a:pt x="3168" y="579"/>
                    </a:lnTo>
                    <a:lnTo>
                      <a:pt x="3169" y="588"/>
                    </a:lnTo>
                    <a:lnTo>
                      <a:pt x="3169" y="588"/>
                    </a:lnTo>
                    <a:lnTo>
                      <a:pt x="3171" y="595"/>
                    </a:lnTo>
                    <a:lnTo>
                      <a:pt x="3171" y="595"/>
                    </a:lnTo>
                    <a:lnTo>
                      <a:pt x="3173" y="600"/>
                    </a:lnTo>
                    <a:lnTo>
                      <a:pt x="3173" y="600"/>
                    </a:lnTo>
                    <a:lnTo>
                      <a:pt x="3175" y="605"/>
                    </a:lnTo>
                    <a:lnTo>
                      <a:pt x="3175" y="605"/>
                    </a:lnTo>
                    <a:lnTo>
                      <a:pt x="3177" y="608"/>
                    </a:lnTo>
                    <a:lnTo>
                      <a:pt x="3177" y="608"/>
                    </a:lnTo>
                    <a:lnTo>
                      <a:pt x="3179" y="611"/>
                    </a:lnTo>
                    <a:lnTo>
                      <a:pt x="3179" y="611"/>
                    </a:lnTo>
                    <a:lnTo>
                      <a:pt x="3181" y="613"/>
                    </a:lnTo>
                    <a:lnTo>
                      <a:pt x="3181" y="613"/>
                    </a:lnTo>
                    <a:lnTo>
                      <a:pt x="3183" y="614"/>
                    </a:lnTo>
                    <a:lnTo>
                      <a:pt x="3183" y="614"/>
                    </a:lnTo>
                    <a:lnTo>
                      <a:pt x="3185" y="616"/>
                    </a:lnTo>
                    <a:lnTo>
                      <a:pt x="3185" y="616"/>
                    </a:lnTo>
                    <a:lnTo>
                      <a:pt x="3187" y="616"/>
                    </a:lnTo>
                    <a:lnTo>
                      <a:pt x="3187" y="616"/>
                    </a:lnTo>
                    <a:lnTo>
                      <a:pt x="3189" y="617"/>
                    </a:lnTo>
                    <a:lnTo>
                      <a:pt x="3189" y="617"/>
                    </a:lnTo>
                    <a:lnTo>
                      <a:pt x="3191" y="619"/>
                    </a:lnTo>
                    <a:lnTo>
                      <a:pt x="3191" y="619"/>
                    </a:lnTo>
                    <a:lnTo>
                      <a:pt x="3193" y="619"/>
                    </a:lnTo>
                    <a:lnTo>
                      <a:pt x="3193" y="619"/>
                    </a:lnTo>
                    <a:lnTo>
                      <a:pt x="3195" y="619"/>
                    </a:lnTo>
                    <a:lnTo>
                      <a:pt x="3196" y="619"/>
                    </a:lnTo>
                    <a:lnTo>
                      <a:pt x="3196" y="619"/>
                    </a:lnTo>
                    <a:lnTo>
                      <a:pt x="3197" y="619"/>
                    </a:lnTo>
                    <a:lnTo>
                      <a:pt x="3199" y="619"/>
                    </a:lnTo>
                    <a:lnTo>
                      <a:pt x="3199" y="619"/>
                    </a:lnTo>
                    <a:lnTo>
                      <a:pt x="3200" y="619"/>
                    </a:lnTo>
                    <a:lnTo>
                      <a:pt x="3201" y="619"/>
                    </a:lnTo>
                    <a:lnTo>
                      <a:pt x="3202" y="619"/>
                    </a:lnTo>
                    <a:lnTo>
                      <a:pt x="3203" y="619"/>
                    </a:lnTo>
                    <a:lnTo>
                      <a:pt x="3204" y="619"/>
                    </a:lnTo>
                    <a:lnTo>
                      <a:pt x="3206" y="619"/>
                    </a:lnTo>
                    <a:lnTo>
                      <a:pt x="3206" y="619"/>
                    </a:lnTo>
                    <a:lnTo>
                      <a:pt x="3206" y="619"/>
                    </a:lnTo>
                    <a:lnTo>
                      <a:pt x="3207" y="619"/>
                    </a:lnTo>
                    <a:lnTo>
                      <a:pt x="3209" y="619"/>
                    </a:lnTo>
                    <a:lnTo>
                      <a:pt x="3210" y="619"/>
                    </a:lnTo>
                    <a:lnTo>
                      <a:pt x="3212" y="619"/>
                    </a:lnTo>
                    <a:lnTo>
                      <a:pt x="3212" y="619"/>
                    </a:lnTo>
                    <a:lnTo>
                      <a:pt x="3213" y="619"/>
                    </a:lnTo>
                    <a:lnTo>
                      <a:pt x="3213" y="619"/>
                    </a:lnTo>
                    <a:lnTo>
                      <a:pt x="3214" y="619"/>
                    </a:lnTo>
                    <a:lnTo>
                      <a:pt x="3216" y="619"/>
                    </a:lnTo>
                    <a:lnTo>
                      <a:pt x="3217" y="619"/>
                    </a:lnTo>
                    <a:lnTo>
                      <a:pt x="3218" y="619"/>
                    </a:lnTo>
                    <a:lnTo>
                      <a:pt x="3218" y="619"/>
                    </a:lnTo>
                    <a:lnTo>
                      <a:pt x="3220" y="619"/>
                    </a:lnTo>
                    <a:lnTo>
                      <a:pt x="3220" y="619"/>
                    </a:lnTo>
                    <a:lnTo>
                      <a:pt x="3222" y="618"/>
                    </a:lnTo>
                    <a:lnTo>
                      <a:pt x="3223" y="618"/>
                    </a:lnTo>
                    <a:lnTo>
                      <a:pt x="3224" y="617"/>
                    </a:lnTo>
                    <a:lnTo>
                      <a:pt x="3224" y="617"/>
                    </a:lnTo>
                    <a:lnTo>
                      <a:pt x="3226" y="616"/>
                    </a:lnTo>
                    <a:lnTo>
                      <a:pt x="3226" y="616"/>
                    </a:lnTo>
                    <a:lnTo>
                      <a:pt x="3228" y="616"/>
                    </a:lnTo>
                    <a:lnTo>
                      <a:pt x="3228" y="616"/>
                    </a:lnTo>
                    <a:lnTo>
                      <a:pt x="3229" y="616"/>
                    </a:lnTo>
                    <a:lnTo>
                      <a:pt x="3230" y="616"/>
                    </a:lnTo>
                    <a:lnTo>
                      <a:pt x="3231" y="616"/>
                    </a:lnTo>
                    <a:lnTo>
                      <a:pt x="3233" y="616"/>
                    </a:lnTo>
                    <a:lnTo>
                      <a:pt x="3233" y="616"/>
                    </a:lnTo>
                    <a:lnTo>
                      <a:pt x="3234" y="616"/>
                    </a:lnTo>
                    <a:lnTo>
                      <a:pt x="3235" y="616"/>
                    </a:lnTo>
                    <a:lnTo>
                      <a:pt x="3236" y="616"/>
                    </a:lnTo>
                    <a:lnTo>
                      <a:pt x="3238" y="616"/>
                    </a:lnTo>
                    <a:lnTo>
                      <a:pt x="3238" y="616"/>
                    </a:lnTo>
                    <a:lnTo>
                      <a:pt x="3240" y="616"/>
                    </a:lnTo>
                    <a:lnTo>
                      <a:pt x="3240" y="616"/>
                    </a:lnTo>
                    <a:lnTo>
                      <a:pt x="3241" y="615"/>
                    </a:lnTo>
                    <a:lnTo>
                      <a:pt x="3241" y="615"/>
                    </a:lnTo>
                    <a:lnTo>
                      <a:pt x="3244" y="614"/>
                    </a:lnTo>
                    <a:lnTo>
                      <a:pt x="3244" y="614"/>
                    </a:lnTo>
                    <a:lnTo>
                      <a:pt x="3245" y="612"/>
                    </a:lnTo>
                    <a:lnTo>
                      <a:pt x="3245" y="611"/>
                    </a:lnTo>
                    <a:lnTo>
                      <a:pt x="3247" y="609"/>
                    </a:lnTo>
                    <a:lnTo>
                      <a:pt x="3248" y="609"/>
                    </a:lnTo>
                    <a:lnTo>
                      <a:pt x="3249" y="606"/>
                    </a:lnTo>
                    <a:lnTo>
                      <a:pt x="3249" y="606"/>
                    </a:lnTo>
                    <a:lnTo>
                      <a:pt x="3251" y="603"/>
                    </a:lnTo>
                    <a:lnTo>
                      <a:pt x="3252" y="603"/>
                    </a:lnTo>
                    <a:lnTo>
                      <a:pt x="3253" y="600"/>
                    </a:lnTo>
                    <a:lnTo>
                      <a:pt x="3253" y="600"/>
                    </a:lnTo>
                    <a:lnTo>
                      <a:pt x="3255" y="598"/>
                    </a:lnTo>
                    <a:lnTo>
                      <a:pt x="3255" y="598"/>
                    </a:lnTo>
                    <a:lnTo>
                      <a:pt x="3257" y="597"/>
                    </a:lnTo>
                    <a:lnTo>
                      <a:pt x="3257" y="597"/>
                    </a:lnTo>
                    <a:lnTo>
                      <a:pt x="3258" y="597"/>
                    </a:lnTo>
                    <a:lnTo>
                      <a:pt x="3260" y="597"/>
                    </a:lnTo>
                    <a:lnTo>
                      <a:pt x="3261" y="597"/>
                    </a:lnTo>
                    <a:lnTo>
                      <a:pt x="3261" y="597"/>
                    </a:lnTo>
                    <a:lnTo>
                      <a:pt x="3263" y="599"/>
                    </a:lnTo>
                    <a:lnTo>
                      <a:pt x="3263" y="599"/>
                    </a:lnTo>
                    <a:lnTo>
                      <a:pt x="3265" y="601"/>
                    </a:lnTo>
                    <a:lnTo>
                      <a:pt x="3265" y="601"/>
                    </a:lnTo>
                    <a:lnTo>
                      <a:pt x="3267" y="603"/>
                    </a:lnTo>
                    <a:lnTo>
                      <a:pt x="3267" y="603"/>
                    </a:lnTo>
                    <a:lnTo>
                      <a:pt x="3269" y="606"/>
                    </a:lnTo>
                    <a:lnTo>
                      <a:pt x="3269" y="606"/>
                    </a:lnTo>
                    <a:lnTo>
                      <a:pt x="3271" y="608"/>
                    </a:lnTo>
                    <a:lnTo>
                      <a:pt x="3271" y="608"/>
                    </a:lnTo>
                    <a:lnTo>
                      <a:pt x="3273" y="611"/>
                    </a:lnTo>
                    <a:lnTo>
                      <a:pt x="3273" y="611"/>
                    </a:lnTo>
                    <a:lnTo>
                      <a:pt x="3274" y="612"/>
                    </a:lnTo>
                    <a:lnTo>
                      <a:pt x="3275" y="612"/>
                    </a:lnTo>
                    <a:lnTo>
                      <a:pt x="3276" y="614"/>
                    </a:lnTo>
                    <a:lnTo>
                      <a:pt x="3276" y="614"/>
                    </a:lnTo>
                    <a:lnTo>
                      <a:pt x="3279" y="615"/>
                    </a:lnTo>
                    <a:lnTo>
                      <a:pt x="3279" y="615"/>
                    </a:lnTo>
                    <a:lnTo>
                      <a:pt x="3280" y="616"/>
                    </a:lnTo>
                    <a:lnTo>
                      <a:pt x="3281" y="616"/>
                    </a:lnTo>
                    <a:lnTo>
                      <a:pt x="3282" y="616"/>
                    </a:lnTo>
                    <a:lnTo>
                      <a:pt x="3283" y="616"/>
                    </a:lnTo>
                    <a:lnTo>
                      <a:pt x="3284" y="616"/>
                    </a:lnTo>
                    <a:lnTo>
                      <a:pt x="3285" y="616"/>
                    </a:lnTo>
                    <a:lnTo>
                      <a:pt x="3287" y="617"/>
                    </a:lnTo>
                    <a:lnTo>
                      <a:pt x="3287" y="617"/>
                    </a:lnTo>
                    <a:lnTo>
                      <a:pt x="3288" y="618"/>
                    </a:lnTo>
                    <a:lnTo>
                      <a:pt x="3289" y="618"/>
                    </a:lnTo>
                    <a:lnTo>
                      <a:pt x="3290" y="618"/>
                    </a:lnTo>
                    <a:lnTo>
                      <a:pt x="3291" y="618"/>
                    </a:lnTo>
                    <a:lnTo>
                      <a:pt x="3292" y="619"/>
                    </a:lnTo>
                    <a:lnTo>
                      <a:pt x="3292" y="619"/>
                    </a:lnTo>
                    <a:lnTo>
                      <a:pt x="3294" y="619"/>
                    </a:lnTo>
                    <a:lnTo>
                      <a:pt x="3295" y="619"/>
                    </a:lnTo>
                    <a:lnTo>
                      <a:pt x="3296" y="619"/>
                    </a:lnTo>
                    <a:lnTo>
                      <a:pt x="3296" y="619"/>
                    </a:lnTo>
                    <a:lnTo>
                      <a:pt x="3297" y="620"/>
                    </a:lnTo>
                    <a:lnTo>
                      <a:pt x="3298" y="620"/>
                    </a:lnTo>
                    <a:lnTo>
                      <a:pt x="3300" y="621"/>
                    </a:lnTo>
                    <a:lnTo>
                      <a:pt x="3300" y="621"/>
                    </a:lnTo>
                    <a:lnTo>
                      <a:pt x="3302" y="621"/>
                    </a:lnTo>
                    <a:lnTo>
                      <a:pt x="3302" y="621"/>
                    </a:lnTo>
                    <a:lnTo>
                      <a:pt x="3303" y="622"/>
                    </a:lnTo>
                    <a:lnTo>
                      <a:pt x="3304" y="622"/>
                    </a:lnTo>
                    <a:lnTo>
                      <a:pt x="3306" y="622"/>
                    </a:lnTo>
                    <a:lnTo>
                      <a:pt x="3307" y="622"/>
                    </a:lnTo>
                    <a:lnTo>
                      <a:pt x="3308" y="622"/>
                    </a:lnTo>
                    <a:lnTo>
                      <a:pt x="3308" y="622"/>
                    </a:lnTo>
                    <a:lnTo>
                      <a:pt x="3309" y="622"/>
                    </a:lnTo>
                    <a:lnTo>
                      <a:pt x="3311" y="622"/>
                    </a:lnTo>
                    <a:lnTo>
                      <a:pt x="3311" y="622"/>
                    </a:lnTo>
                    <a:lnTo>
                      <a:pt x="3312" y="622"/>
                    </a:lnTo>
                    <a:lnTo>
                      <a:pt x="3314" y="622"/>
                    </a:lnTo>
                    <a:lnTo>
                      <a:pt x="3314" y="622"/>
                    </a:lnTo>
                    <a:lnTo>
                      <a:pt x="3315" y="622"/>
                    </a:lnTo>
                    <a:lnTo>
                      <a:pt x="3316" y="622"/>
                    </a:lnTo>
                    <a:lnTo>
                      <a:pt x="3317" y="622"/>
                    </a:lnTo>
                    <a:lnTo>
                      <a:pt x="3318" y="622"/>
                    </a:lnTo>
                    <a:lnTo>
                      <a:pt x="3319" y="623"/>
                    </a:lnTo>
                    <a:lnTo>
                      <a:pt x="3320" y="623"/>
                    </a:lnTo>
                    <a:lnTo>
                      <a:pt x="3322" y="623"/>
                    </a:lnTo>
                    <a:lnTo>
                      <a:pt x="3322" y="623"/>
                    </a:lnTo>
                    <a:lnTo>
                      <a:pt x="3322" y="624"/>
                    </a:lnTo>
                    <a:lnTo>
                      <a:pt x="3323" y="623"/>
                    </a:lnTo>
                    <a:lnTo>
                      <a:pt x="3324" y="624"/>
                    </a:lnTo>
                    <a:lnTo>
                      <a:pt x="3326" y="624"/>
                    </a:lnTo>
                    <a:lnTo>
                      <a:pt x="3327" y="623"/>
                    </a:lnTo>
                    <a:lnTo>
                      <a:pt x="3327" y="623"/>
                    </a:lnTo>
                    <a:lnTo>
                      <a:pt x="3329" y="623"/>
                    </a:lnTo>
                    <a:lnTo>
                      <a:pt x="3330" y="623"/>
                    </a:lnTo>
                    <a:lnTo>
                      <a:pt x="3331" y="622"/>
                    </a:lnTo>
                    <a:lnTo>
                      <a:pt x="3331" y="623"/>
                    </a:lnTo>
                    <a:lnTo>
                      <a:pt x="3333" y="622"/>
                    </a:lnTo>
                    <a:lnTo>
                      <a:pt x="3333" y="622"/>
                    </a:lnTo>
                    <a:lnTo>
                      <a:pt x="3334" y="622"/>
                    </a:lnTo>
                    <a:lnTo>
                      <a:pt x="3336" y="622"/>
                    </a:lnTo>
                    <a:lnTo>
                      <a:pt x="3337" y="622"/>
                    </a:lnTo>
                    <a:lnTo>
                      <a:pt x="3337" y="622"/>
                    </a:lnTo>
                    <a:lnTo>
                      <a:pt x="3339" y="622"/>
                    </a:lnTo>
                    <a:lnTo>
                      <a:pt x="3339" y="622"/>
                    </a:lnTo>
                    <a:lnTo>
                      <a:pt x="3341" y="622"/>
                    </a:lnTo>
                    <a:lnTo>
                      <a:pt x="3341" y="622"/>
                    </a:lnTo>
                    <a:lnTo>
                      <a:pt x="3343" y="622"/>
                    </a:lnTo>
                    <a:lnTo>
                      <a:pt x="3344" y="622"/>
                    </a:lnTo>
                    <a:lnTo>
                      <a:pt x="3345" y="622"/>
                    </a:lnTo>
                    <a:lnTo>
                      <a:pt x="3346" y="622"/>
                    </a:lnTo>
                    <a:lnTo>
                      <a:pt x="3347" y="621"/>
                    </a:lnTo>
                    <a:lnTo>
                      <a:pt x="3348" y="621"/>
                    </a:lnTo>
                    <a:lnTo>
                      <a:pt x="3349" y="622"/>
                    </a:lnTo>
                    <a:lnTo>
                      <a:pt x="3350" y="621"/>
                    </a:lnTo>
                    <a:lnTo>
                      <a:pt x="3350" y="621"/>
                    </a:lnTo>
                    <a:lnTo>
                      <a:pt x="3352" y="621"/>
                    </a:lnTo>
                    <a:lnTo>
                      <a:pt x="3352" y="621"/>
                    </a:lnTo>
                    <a:lnTo>
                      <a:pt x="3353" y="621"/>
                    </a:lnTo>
                    <a:lnTo>
                      <a:pt x="3354" y="622"/>
                    </a:lnTo>
                    <a:lnTo>
                      <a:pt x="3354" y="622"/>
                    </a:lnTo>
                    <a:lnTo>
                      <a:pt x="3355" y="622"/>
                    </a:lnTo>
                    <a:lnTo>
                      <a:pt x="3357" y="622"/>
                    </a:lnTo>
                    <a:lnTo>
                      <a:pt x="3358" y="622"/>
                    </a:lnTo>
                    <a:lnTo>
                      <a:pt x="3359" y="622"/>
                    </a:lnTo>
                    <a:lnTo>
                      <a:pt x="3360" y="623"/>
                    </a:lnTo>
                    <a:lnTo>
                      <a:pt x="3361" y="623"/>
                    </a:lnTo>
                    <a:lnTo>
                      <a:pt x="3362" y="623"/>
                    </a:lnTo>
                    <a:lnTo>
                      <a:pt x="3362" y="623"/>
                    </a:lnTo>
                    <a:lnTo>
                      <a:pt x="3365" y="625"/>
                    </a:lnTo>
                    <a:lnTo>
                      <a:pt x="3365" y="624"/>
                    </a:lnTo>
                    <a:lnTo>
                      <a:pt x="3366" y="625"/>
                    </a:lnTo>
                    <a:lnTo>
                      <a:pt x="3367" y="625"/>
                    </a:lnTo>
                    <a:lnTo>
                      <a:pt x="3368" y="625"/>
                    </a:lnTo>
                    <a:lnTo>
                      <a:pt x="3368" y="625"/>
                    </a:lnTo>
                    <a:lnTo>
                      <a:pt x="3370" y="625"/>
                    </a:lnTo>
                    <a:lnTo>
                      <a:pt x="3371" y="625"/>
                    </a:lnTo>
                    <a:lnTo>
                      <a:pt x="3372" y="625"/>
                    </a:lnTo>
                    <a:lnTo>
                      <a:pt x="3372" y="625"/>
                    </a:lnTo>
                    <a:lnTo>
                      <a:pt x="3374" y="625"/>
                    </a:lnTo>
                    <a:lnTo>
                      <a:pt x="3375" y="625"/>
                    </a:lnTo>
                    <a:lnTo>
                      <a:pt x="3376" y="626"/>
                    </a:lnTo>
                    <a:lnTo>
                      <a:pt x="3376" y="626"/>
                    </a:lnTo>
                    <a:lnTo>
                      <a:pt x="3378" y="626"/>
                    </a:lnTo>
                    <a:lnTo>
                      <a:pt x="3379" y="626"/>
                    </a:lnTo>
                    <a:lnTo>
                      <a:pt x="3380" y="627"/>
                    </a:lnTo>
                    <a:lnTo>
                      <a:pt x="3380" y="626"/>
                    </a:lnTo>
                    <a:lnTo>
                      <a:pt x="3381" y="627"/>
                    </a:lnTo>
                    <a:lnTo>
                      <a:pt x="3382" y="627"/>
                    </a:lnTo>
                    <a:lnTo>
                      <a:pt x="3382" y="627"/>
                    </a:lnTo>
                    <a:lnTo>
                      <a:pt x="3384" y="627"/>
                    </a:lnTo>
                    <a:lnTo>
                      <a:pt x="3385" y="627"/>
                    </a:lnTo>
                    <a:lnTo>
                      <a:pt x="3386" y="627"/>
                    </a:lnTo>
                    <a:lnTo>
                      <a:pt x="3388" y="626"/>
                    </a:lnTo>
                    <a:lnTo>
                      <a:pt x="3388" y="626"/>
                    </a:lnTo>
                    <a:lnTo>
                      <a:pt x="3390" y="625"/>
                    </a:lnTo>
                    <a:lnTo>
                      <a:pt x="3390" y="625"/>
                    </a:lnTo>
                    <a:lnTo>
                      <a:pt x="3392" y="623"/>
                    </a:lnTo>
                    <a:lnTo>
                      <a:pt x="3392" y="623"/>
                    </a:lnTo>
                    <a:lnTo>
                      <a:pt x="3394" y="619"/>
                    </a:lnTo>
                    <a:lnTo>
                      <a:pt x="3394" y="619"/>
                    </a:lnTo>
                    <a:lnTo>
                      <a:pt x="3396" y="615"/>
                    </a:lnTo>
                    <a:lnTo>
                      <a:pt x="3396" y="615"/>
                    </a:lnTo>
                    <a:lnTo>
                      <a:pt x="3397" y="612"/>
                    </a:lnTo>
                    <a:lnTo>
                      <a:pt x="3398" y="612"/>
                    </a:lnTo>
                    <a:lnTo>
                      <a:pt x="3400" y="610"/>
                    </a:lnTo>
                    <a:lnTo>
                      <a:pt x="3400" y="610"/>
                    </a:lnTo>
                    <a:lnTo>
                      <a:pt x="3401" y="610"/>
                    </a:lnTo>
                    <a:lnTo>
                      <a:pt x="3401" y="610"/>
                    </a:lnTo>
                    <a:lnTo>
                      <a:pt x="3403" y="612"/>
                    </a:lnTo>
                    <a:lnTo>
                      <a:pt x="3403" y="612"/>
                    </a:lnTo>
                    <a:lnTo>
                      <a:pt x="3405" y="614"/>
                    </a:lnTo>
                    <a:lnTo>
                      <a:pt x="3405" y="614"/>
                    </a:lnTo>
                    <a:lnTo>
                      <a:pt x="3407" y="618"/>
                    </a:lnTo>
                    <a:lnTo>
                      <a:pt x="3407" y="618"/>
                    </a:lnTo>
                    <a:lnTo>
                      <a:pt x="3409" y="621"/>
                    </a:lnTo>
                    <a:lnTo>
                      <a:pt x="3409" y="621"/>
                    </a:lnTo>
                    <a:lnTo>
                      <a:pt x="3411" y="623"/>
                    </a:lnTo>
                    <a:lnTo>
                      <a:pt x="3411" y="623"/>
                    </a:lnTo>
                    <a:lnTo>
                      <a:pt x="3413" y="625"/>
                    </a:lnTo>
                    <a:lnTo>
                      <a:pt x="3413" y="626"/>
                    </a:lnTo>
                    <a:lnTo>
                      <a:pt x="3415" y="627"/>
                    </a:lnTo>
                    <a:lnTo>
                      <a:pt x="3415" y="627"/>
                    </a:lnTo>
                    <a:lnTo>
                      <a:pt x="3417" y="628"/>
                    </a:lnTo>
                    <a:lnTo>
                      <a:pt x="3417" y="628"/>
                    </a:lnTo>
                    <a:lnTo>
                      <a:pt x="3419" y="629"/>
                    </a:lnTo>
                    <a:lnTo>
                      <a:pt x="3419" y="629"/>
                    </a:lnTo>
                    <a:lnTo>
                      <a:pt x="3421" y="630"/>
                    </a:lnTo>
                    <a:lnTo>
                      <a:pt x="3421" y="630"/>
                    </a:lnTo>
                    <a:lnTo>
                      <a:pt x="3422" y="630"/>
                    </a:lnTo>
                    <a:lnTo>
                      <a:pt x="3423" y="630"/>
                    </a:lnTo>
                    <a:lnTo>
                      <a:pt x="3424" y="630"/>
                    </a:lnTo>
                    <a:lnTo>
                      <a:pt x="3425" y="630"/>
                    </a:lnTo>
                    <a:lnTo>
                      <a:pt x="3426" y="630"/>
                    </a:lnTo>
                    <a:lnTo>
                      <a:pt x="3427" y="630"/>
                    </a:lnTo>
                    <a:lnTo>
                      <a:pt x="3429" y="630"/>
                    </a:lnTo>
                    <a:lnTo>
                      <a:pt x="3429" y="630"/>
                    </a:lnTo>
                    <a:lnTo>
                      <a:pt x="3430" y="629"/>
                    </a:lnTo>
                    <a:lnTo>
                      <a:pt x="3431" y="630"/>
                    </a:lnTo>
                    <a:lnTo>
                      <a:pt x="3432" y="629"/>
                    </a:lnTo>
                    <a:lnTo>
                      <a:pt x="3433" y="629"/>
                    </a:lnTo>
                    <a:lnTo>
                      <a:pt x="3434" y="629"/>
                    </a:lnTo>
                    <a:lnTo>
                      <a:pt x="3435" y="629"/>
                    </a:lnTo>
                    <a:lnTo>
                      <a:pt x="3437" y="628"/>
                    </a:lnTo>
                    <a:lnTo>
                      <a:pt x="3437" y="628"/>
                    </a:lnTo>
                    <a:lnTo>
                      <a:pt x="3438" y="627"/>
                    </a:lnTo>
                    <a:lnTo>
                      <a:pt x="3438" y="627"/>
                    </a:lnTo>
                    <a:lnTo>
                      <a:pt x="3440" y="624"/>
                    </a:lnTo>
                    <a:lnTo>
                      <a:pt x="3441" y="624"/>
                    </a:lnTo>
                    <a:lnTo>
                      <a:pt x="3442" y="618"/>
                    </a:lnTo>
                    <a:lnTo>
                      <a:pt x="3442" y="618"/>
                    </a:lnTo>
                    <a:lnTo>
                      <a:pt x="3444" y="610"/>
                    </a:lnTo>
                    <a:lnTo>
                      <a:pt x="3444" y="610"/>
                    </a:lnTo>
                    <a:lnTo>
                      <a:pt x="3446" y="603"/>
                    </a:lnTo>
                    <a:lnTo>
                      <a:pt x="3446" y="603"/>
                    </a:lnTo>
                    <a:lnTo>
                      <a:pt x="3448" y="597"/>
                    </a:lnTo>
                    <a:lnTo>
                      <a:pt x="3448" y="597"/>
                    </a:lnTo>
                    <a:lnTo>
                      <a:pt x="3450" y="596"/>
                    </a:lnTo>
                    <a:lnTo>
                      <a:pt x="3450" y="597"/>
                    </a:lnTo>
                    <a:lnTo>
                      <a:pt x="3452" y="600"/>
                    </a:lnTo>
                    <a:lnTo>
                      <a:pt x="3452" y="600"/>
                    </a:lnTo>
                    <a:lnTo>
                      <a:pt x="3454" y="604"/>
                    </a:lnTo>
                    <a:lnTo>
                      <a:pt x="3454" y="604"/>
                    </a:lnTo>
                    <a:lnTo>
                      <a:pt x="3456" y="609"/>
                    </a:lnTo>
                    <a:lnTo>
                      <a:pt x="3456" y="609"/>
                    </a:lnTo>
                    <a:lnTo>
                      <a:pt x="3458" y="613"/>
                    </a:lnTo>
                    <a:lnTo>
                      <a:pt x="3458" y="613"/>
                    </a:lnTo>
                    <a:lnTo>
                      <a:pt x="3460" y="615"/>
                    </a:lnTo>
                    <a:lnTo>
                      <a:pt x="3460" y="615"/>
                    </a:lnTo>
                    <a:lnTo>
                      <a:pt x="3462" y="617"/>
                    </a:lnTo>
                    <a:lnTo>
                      <a:pt x="3462" y="617"/>
                    </a:lnTo>
                    <a:lnTo>
                      <a:pt x="3464" y="618"/>
                    </a:lnTo>
                    <a:lnTo>
                      <a:pt x="3464" y="618"/>
                    </a:lnTo>
                    <a:lnTo>
                      <a:pt x="3466" y="619"/>
                    </a:lnTo>
                    <a:lnTo>
                      <a:pt x="3466" y="619"/>
                    </a:lnTo>
                    <a:lnTo>
                      <a:pt x="3467" y="620"/>
                    </a:lnTo>
                    <a:lnTo>
                      <a:pt x="3468" y="620"/>
                    </a:lnTo>
                    <a:lnTo>
                      <a:pt x="3470" y="622"/>
                    </a:lnTo>
                    <a:lnTo>
                      <a:pt x="3470" y="622"/>
                    </a:lnTo>
                    <a:lnTo>
                      <a:pt x="3471" y="622"/>
                    </a:lnTo>
                    <a:lnTo>
                      <a:pt x="3472" y="622"/>
                    </a:lnTo>
                    <a:lnTo>
                      <a:pt x="3473" y="623"/>
                    </a:lnTo>
                    <a:lnTo>
                      <a:pt x="3473" y="623"/>
                    </a:lnTo>
                    <a:lnTo>
                      <a:pt x="3476" y="624"/>
                    </a:lnTo>
                    <a:lnTo>
                      <a:pt x="3476" y="624"/>
                    </a:lnTo>
                    <a:lnTo>
                      <a:pt x="3477" y="625"/>
                    </a:lnTo>
                    <a:lnTo>
                      <a:pt x="3477" y="625"/>
                    </a:lnTo>
                    <a:lnTo>
                      <a:pt x="3479" y="625"/>
                    </a:lnTo>
                    <a:lnTo>
                      <a:pt x="3480" y="625"/>
                    </a:lnTo>
                    <a:lnTo>
                      <a:pt x="3481" y="625"/>
                    </a:lnTo>
                    <a:lnTo>
                      <a:pt x="3481" y="625"/>
                    </a:lnTo>
                    <a:lnTo>
                      <a:pt x="3483" y="626"/>
                    </a:lnTo>
                    <a:lnTo>
                      <a:pt x="3484" y="626"/>
                    </a:lnTo>
                    <a:lnTo>
                      <a:pt x="3485" y="625"/>
                    </a:lnTo>
                    <a:lnTo>
                      <a:pt x="3486" y="626"/>
                    </a:lnTo>
                    <a:lnTo>
                      <a:pt x="3487" y="625"/>
                    </a:lnTo>
                    <a:lnTo>
                      <a:pt x="3487" y="625"/>
                    </a:lnTo>
                    <a:lnTo>
                      <a:pt x="3489" y="625"/>
                    </a:lnTo>
                    <a:lnTo>
                      <a:pt x="3489" y="625"/>
                    </a:lnTo>
                    <a:lnTo>
                      <a:pt x="3491" y="624"/>
                    </a:lnTo>
                    <a:lnTo>
                      <a:pt x="3492" y="624"/>
                    </a:lnTo>
                    <a:lnTo>
                      <a:pt x="3493" y="623"/>
                    </a:lnTo>
                    <a:lnTo>
                      <a:pt x="3493" y="623"/>
                    </a:lnTo>
                    <a:lnTo>
                      <a:pt x="3495" y="622"/>
                    </a:lnTo>
                    <a:lnTo>
                      <a:pt x="3495" y="622"/>
                    </a:lnTo>
                    <a:lnTo>
                      <a:pt x="3497" y="623"/>
                    </a:lnTo>
                    <a:lnTo>
                      <a:pt x="3497" y="622"/>
                    </a:lnTo>
                    <a:lnTo>
                      <a:pt x="3499" y="624"/>
                    </a:lnTo>
                    <a:lnTo>
                      <a:pt x="3499" y="623"/>
                    </a:lnTo>
                    <a:lnTo>
                      <a:pt x="3501" y="625"/>
                    </a:lnTo>
                    <a:lnTo>
                      <a:pt x="3501" y="625"/>
                    </a:lnTo>
                    <a:lnTo>
                      <a:pt x="3503" y="625"/>
                    </a:lnTo>
                    <a:lnTo>
                      <a:pt x="3503" y="625"/>
                    </a:lnTo>
                    <a:lnTo>
                      <a:pt x="3505" y="626"/>
                    </a:lnTo>
                    <a:lnTo>
                      <a:pt x="3505" y="626"/>
                    </a:lnTo>
                    <a:lnTo>
                      <a:pt x="3507" y="627"/>
                    </a:lnTo>
                    <a:lnTo>
                      <a:pt x="3508" y="627"/>
                    </a:lnTo>
                    <a:lnTo>
                      <a:pt x="3508" y="626"/>
                    </a:lnTo>
                    <a:lnTo>
                      <a:pt x="3508" y="626"/>
                    </a:lnTo>
                    <a:lnTo>
                      <a:pt x="3511" y="625"/>
                    </a:lnTo>
                    <a:lnTo>
                      <a:pt x="3511" y="625"/>
                    </a:lnTo>
                    <a:lnTo>
                      <a:pt x="3512" y="622"/>
                    </a:lnTo>
                    <a:lnTo>
                      <a:pt x="3512" y="622"/>
                    </a:lnTo>
                    <a:lnTo>
                      <a:pt x="3515" y="620"/>
                    </a:lnTo>
                    <a:lnTo>
                      <a:pt x="3515" y="620"/>
                    </a:lnTo>
                    <a:lnTo>
                      <a:pt x="3516" y="618"/>
                    </a:lnTo>
                    <a:lnTo>
                      <a:pt x="3516" y="618"/>
                    </a:lnTo>
                    <a:lnTo>
                      <a:pt x="3518" y="617"/>
                    </a:lnTo>
                    <a:lnTo>
                      <a:pt x="3519" y="617"/>
                    </a:lnTo>
                    <a:lnTo>
                      <a:pt x="3520" y="616"/>
                    </a:lnTo>
                    <a:lnTo>
                      <a:pt x="3521" y="616"/>
                    </a:lnTo>
                    <a:lnTo>
                      <a:pt x="3522" y="616"/>
                    </a:lnTo>
                    <a:lnTo>
                      <a:pt x="3523" y="616"/>
                    </a:lnTo>
                    <a:lnTo>
                      <a:pt x="3524" y="616"/>
                    </a:lnTo>
                    <a:lnTo>
                      <a:pt x="3524" y="616"/>
                    </a:lnTo>
                    <a:lnTo>
                      <a:pt x="3525" y="615"/>
                    </a:lnTo>
                    <a:lnTo>
                      <a:pt x="3527" y="615"/>
                    </a:lnTo>
                    <a:lnTo>
                      <a:pt x="3528" y="616"/>
                    </a:lnTo>
                    <a:lnTo>
                      <a:pt x="3528" y="616"/>
                    </a:lnTo>
                    <a:lnTo>
                      <a:pt x="3530" y="616"/>
                    </a:lnTo>
                    <a:lnTo>
                      <a:pt x="3530" y="616"/>
                    </a:lnTo>
                    <a:lnTo>
                      <a:pt x="3532" y="618"/>
                    </a:lnTo>
                    <a:lnTo>
                      <a:pt x="3532" y="618"/>
                    </a:lnTo>
                    <a:lnTo>
                      <a:pt x="3534" y="620"/>
                    </a:lnTo>
                    <a:lnTo>
                      <a:pt x="3534" y="620"/>
                    </a:lnTo>
                    <a:lnTo>
                      <a:pt x="3536" y="622"/>
                    </a:lnTo>
                    <a:lnTo>
                      <a:pt x="3536" y="622"/>
                    </a:lnTo>
                    <a:lnTo>
                      <a:pt x="3538" y="623"/>
                    </a:lnTo>
                    <a:lnTo>
                      <a:pt x="3538" y="623"/>
                    </a:lnTo>
                    <a:lnTo>
                      <a:pt x="3540" y="625"/>
                    </a:lnTo>
                    <a:lnTo>
                      <a:pt x="3540" y="625"/>
                    </a:lnTo>
                    <a:lnTo>
                      <a:pt x="3542" y="625"/>
                    </a:lnTo>
                    <a:lnTo>
                      <a:pt x="3542" y="625"/>
                    </a:lnTo>
                    <a:lnTo>
                      <a:pt x="3543" y="626"/>
                    </a:lnTo>
                    <a:lnTo>
                      <a:pt x="3544" y="626"/>
                    </a:lnTo>
                    <a:lnTo>
                      <a:pt x="3546" y="627"/>
                    </a:lnTo>
                    <a:lnTo>
                      <a:pt x="3546" y="627"/>
                    </a:lnTo>
                    <a:lnTo>
                      <a:pt x="3547" y="627"/>
                    </a:lnTo>
                    <a:lnTo>
                      <a:pt x="3548" y="627"/>
                    </a:lnTo>
                    <a:lnTo>
                      <a:pt x="3550" y="627"/>
                    </a:lnTo>
                    <a:lnTo>
                      <a:pt x="3550" y="627"/>
                    </a:lnTo>
                    <a:lnTo>
                      <a:pt x="3551" y="627"/>
                    </a:lnTo>
                    <a:lnTo>
                      <a:pt x="3551" y="627"/>
                    </a:lnTo>
                    <a:lnTo>
                      <a:pt x="3554" y="628"/>
                    </a:lnTo>
                    <a:lnTo>
                      <a:pt x="3554" y="627"/>
                    </a:lnTo>
                    <a:lnTo>
                      <a:pt x="3555" y="628"/>
                    </a:lnTo>
                    <a:lnTo>
                      <a:pt x="3555" y="628"/>
                    </a:lnTo>
                    <a:lnTo>
                      <a:pt x="3557" y="629"/>
                    </a:lnTo>
                    <a:lnTo>
                      <a:pt x="3558" y="629"/>
                    </a:lnTo>
                    <a:lnTo>
                      <a:pt x="3559" y="630"/>
                    </a:lnTo>
                    <a:lnTo>
                      <a:pt x="3559" y="630"/>
                    </a:lnTo>
                    <a:lnTo>
                      <a:pt x="3561" y="630"/>
                    </a:lnTo>
                    <a:lnTo>
                      <a:pt x="3562" y="630"/>
                    </a:lnTo>
                    <a:lnTo>
                      <a:pt x="3563" y="630"/>
                    </a:lnTo>
                    <a:lnTo>
                      <a:pt x="3564" y="630"/>
                    </a:lnTo>
                    <a:lnTo>
                      <a:pt x="3564" y="630"/>
                    </a:lnTo>
                    <a:lnTo>
                      <a:pt x="3565" y="630"/>
                    </a:lnTo>
                    <a:lnTo>
                      <a:pt x="3566" y="631"/>
                    </a:lnTo>
                    <a:lnTo>
                      <a:pt x="3567" y="631"/>
                    </a:lnTo>
                    <a:lnTo>
                      <a:pt x="3569" y="631"/>
                    </a:lnTo>
                    <a:lnTo>
                      <a:pt x="3569" y="631"/>
                    </a:lnTo>
                    <a:lnTo>
                      <a:pt x="3570" y="631"/>
                    </a:lnTo>
                    <a:lnTo>
                      <a:pt x="3571" y="631"/>
                    </a:lnTo>
                    <a:lnTo>
                      <a:pt x="3572" y="631"/>
                    </a:lnTo>
                    <a:lnTo>
                      <a:pt x="3573" y="631"/>
                    </a:lnTo>
                    <a:lnTo>
                      <a:pt x="3575" y="630"/>
                    </a:lnTo>
                    <a:lnTo>
                      <a:pt x="3575" y="630"/>
                    </a:lnTo>
                    <a:lnTo>
                      <a:pt x="3577" y="630"/>
                    </a:lnTo>
                    <a:lnTo>
                      <a:pt x="3577" y="630"/>
                    </a:lnTo>
                    <a:lnTo>
                      <a:pt x="3578" y="630"/>
                    </a:lnTo>
                    <a:lnTo>
                      <a:pt x="3579" y="630"/>
                    </a:lnTo>
                    <a:lnTo>
                      <a:pt x="3580" y="630"/>
                    </a:lnTo>
                    <a:lnTo>
                      <a:pt x="3581" y="630"/>
                    </a:lnTo>
                    <a:lnTo>
                      <a:pt x="3582" y="629"/>
                    </a:lnTo>
                    <a:lnTo>
                      <a:pt x="3583" y="629"/>
                    </a:lnTo>
                    <a:lnTo>
                      <a:pt x="3584" y="629"/>
                    </a:lnTo>
                    <a:lnTo>
                      <a:pt x="3585" y="629"/>
                    </a:lnTo>
                    <a:lnTo>
                      <a:pt x="3586" y="629"/>
                    </a:lnTo>
                    <a:lnTo>
                      <a:pt x="3587" y="629"/>
                    </a:lnTo>
                    <a:lnTo>
                      <a:pt x="3588" y="629"/>
                    </a:lnTo>
                    <a:lnTo>
                      <a:pt x="3590" y="629"/>
                    </a:lnTo>
                    <a:lnTo>
                      <a:pt x="3590" y="629"/>
                    </a:lnTo>
                    <a:lnTo>
                      <a:pt x="3591" y="629"/>
                    </a:lnTo>
                    <a:lnTo>
                      <a:pt x="3591" y="630"/>
                    </a:lnTo>
                    <a:lnTo>
                      <a:pt x="3593" y="630"/>
                    </a:lnTo>
                    <a:lnTo>
                      <a:pt x="3594" y="630"/>
                    </a:lnTo>
                    <a:lnTo>
                      <a:pt x="3595" y="630"/>
                    </a:lnTo>
                    <a:lnTo>
                      <a:pt x="3597" y="630"/>
                    </a:lnTo>
                    <a:lnTo>
                      <a:pt x="3597" y="630"/>
                    </a:lnTo>
                    <a:lnTo>
                      <a:pt x="3598" y="630"/>
                    </a:lnTo>
                    <a:lnTo>
                      <a:pt x="3598" y="630"/>
                    </a:lnTo>
                    <a:lnTo>
                      <a:pt x="3600" y="630"/>
                    </a:lnTo>
                    <a:lnTo>
                      <a:pt x="3601" y="630"/>
                    </a:lnTo>
                    <a:lnTo>
                      <a:pt x="3602" y="631"/>
                    </a:lnTo>
                    <a:lnTo>
                      <a:pt x="3603" y="631"/>
                    </a:lnTo>
                    <a:lnTo>
                      <a:pt x="3604" y="631"/>
                    </a:lnTo>
                    <a:lnTo>
                      <a:pt x="3604" y="631"/>
                    </a:lnTo>
                    <a:lnTo>
                      <a:pt x="3606" y="631"/>
                    </a:lnTo>
                    <a:lnTo>
                      <a:pt x="3607" y="631"/>
                    </a:lnTo>
                    <a:lnTo>
                      <a:pt x="3608" y="632"/>
                    </a:lnTo>
                    <a:lnTo>
                      <a:pt x="3608" y="632"/>
                    </a:lnTo>
                    <a:lnTo>
                      <a:pt x="3610" y="633"/>
                    </a:lnTo>
                    <a:lnTo>
                      <a:pt x="3610" y="632"/>
                    </a:lnTo>
                    <a:lnTo>
                      <a:pt x="3612" y="633"/>
                    </a:lnTo>
                    <a:lnTo>
                      <a:pt x="3613" y="633"/>
                    </a:lnTo>
                    <a:lnTo>
                      <a:pt x="3613" y="633"/>
                    </a:lnTo>
                    <a:lnTo>
                      <a:pt x="3614" y="633"/>
                    </a:lnTo>
                    <a:lnTo>
                      <a:pt x="3616" y="633"/>
                    </a:lnTo>
                    <a:lnTo>
                      <a:pt x="3616" y="633"/>
                    </a:lnTo>
                    <a:lnTo>
                      <a:pt x="3617" y="634"/>
                    </a:lnTo>
                    <a:lnTo>
                      <a:pt x="3619" y="634"/>
                    </a:lnTo>
                    <a:lnTo>
                      <a:pt x="3620" y="635"/>
                    </a:lnTo>
                    <a:lnTo>
                      <a:pt x="3620" y="635"/>
                    </a:lnTo>
                    <a:lnTo>
                      <a:pt x="3622" y="635"/>
                    </a:lnTo>
                    <a:lnTo>
                      <a:pt x="3622" y="635"/>
                    </a:lnTo>
                    <a:lnTo>
                      <a:pt x="3623" y="635"/>
                    </a:lnTo>
                    <a:lnTo>
                      <a:pt x="3624" y="635"/>
                    </a:lnTo>
                    <a:lnTo>
                      <a:pt x="3625" y="636"/>
                    </a:lnTo>
                    <a:lnTo>
                      <a:pt x="3626" y="635"/>
                    </a:lnTo>
                    <a:lnTo>
                      <a:pt x="3628" y="636"/>
                    </a:lnTo>
                    <a:lnTo>
                      <a:pt x="3629" y="636"/>
                    </a:lnTo>
                    <a:lnTo>
                      <a:pt x="3629" y="637"/>
                    </a:lnTo>
                    <a:lnTo>
                      <a:pt x="3630" y="637"/>
                    </a:lnTo>
                    <a:lnTo>
                      <a:pt x="3631" y="636"/>
                    </a:lnTo>
                    <a:lnTo>
                      <a:pt x="3632" y="637"/>
                    </a:lnTo>
                    <a:lnTo>
                      <a:pt x="3633" y="636"/>
                    </a:lnTo>
                    <a:lnTo>
                      <a:pt x="3634" y="636"/>
                    </a:lnTo>
                    <a:lnTo>
                      <a:pt x="3634" y="637"/>
                    </a:lnTo>
                    <a:lnTo>
                      <a:pt x="3636" y="637"/>
                    </a:lnTo>
                    <a:lnTo>
                      <a:pt x="3637" y="636"/>
                    </a:lnTo>
                    <a:lnTo>
                      <a:pt x="3637" y="637"/>
                    </a:lnTo>
                    <a:lnTo>
                      <a:pt x="3638" y="636"/>
                    </a:lnTo>
                    <a:lnTo>
                      <a:pt x="3639" y="636"/>
                    </a:lnTo>
                    <a:lnTo>
                      <a:pt x="3641" y="636"/>
                    </a:lnTo>
                    <a:lnTo>
                      <a:pt x="3642" y="636"/>
                    </a:lnTo>
                    <a:lnTo>
                      <a:pt x="3643" y="636"/>
                    </a:lnTo>
                    <a:lnTo>
                      <a:pt x="3643" y="636"/>
                    </a:lnTo>
                    <a:lnTo>
                      <a:pt x="3645" y="635"/>
                    </a:lnTo>
                    <a:lnTo>
                      <a:pt x="3646" y="635"/>
                    </a:lnTo>
                    <a:lnTo>
                      <a:pt x="3647" y="635"/>
                    </a:lnTo>
                    <a:lnTo>
                      <a:pt x="3648" y="635"/>
                    </a:lnTo>
                    <a:lnTo>
                      <a:pt x="3648" y="635"/>
                    </a:lnTo>
                    <a:lnTo>
                      <a:pt x="3649" y="635"/>
                    </a:lnTo>
                    <a:lnTo>
                      <a:pt x="3651" y="635"/>
                    </a:lnTo>
                    <a:lnTo>
                      <a:pt x="3651" y="635"/>
                    </a:lnTo>
                    <a:lnTo>
                      <a:pt x="3653" y="634"/>
                    </a:lnTo>
                    <a:lnTo>
                      <a:pt x="3654" y="635"/>
                    </a:lnTo>
                    <a:lnTo>
                      <a:pt x="3655" y="634"/>
                    </a:lnTo>
                    <a:lnTo>
                      <a:pt x="3655" y="634"/>
                    </a:lnTo>
                    <a:lnTo>
                      <a:pt x="3657" y="633"/>
                    </a:lnTo>
                    <a:lnTo>
                      <a:pt x="3658" y="634"/>
                    </a:lnTo>
                    <a:lnTo>
                      <a:pt x="3659" y="633"/>
                    </a:lnTo>
                    <a:lnTo>
                      <a:pt x="3659" y="633"/>
                    </a:lnTo>
                    <a:lnTo>
                      <a:pt x="3661" y="633"/>
                    </a:lnTo>
                    <a:lnTo>
                      <a:pt x="3661" y="633"/>
                    </a:lnTo>
                    <a:lnTo>
                      <a:pt x="3663" y="633"/>
                    </a:lnTo>
                    <a:lnTo>
                      <a:pt x="3663" y="633"/>
                    </a:lnTo>
                    <a:lnTo>
                      <a:pt x="3664" y="633"/>
                    </a:lnTo>
                    <a:lnTo>
                      <a:pt x="3665" y="633"/>
                    </a:lnTo>
                    <a:lnTo>
                      <a:pt x="3667" y="633"/>
                    </a:lnTo>
                    <a:lnTo>
                      <a:pt x="3667" y="633"/>
                    </a:lnTo>
                    <a:lnTo>
                      <a:pt x="3668" y="633"/>
                    </a:lnTo>
                    <a:lnTo>
                      <a:pt x="3669" y="633"/>
                    </a:lnTo>
                    <a:lnTo>
                      <a:pt x="3670" y="632"/>
                    </a:lnTo>
                    <a:lnTo>
                      <a:pt x="3670" y="632"/>
                    </a:lnTo>
                    <a:lnTo>
                      <a:pt x="3672" y="633"/>
                    </a:lnTo>
                    <a:lnTo>
                      <a:pt x="3673" y="633"/>
                    </a:lnTo>
                    <a:lnTo>
                      <a:pt x="3674" y="632"/>
                    </a:lnTo>
                    <a:lnTo>
                      <a:pt x="3675" y="632"/>
                    </a:lnTo>
                    <a:lnTo>
                      <a:pt x="3676" y="632"/>
                    </a:lnTo>
                    <a:lnTo>
                      <a:pt x="3678" y="632"/>
                    </a:lnTo>
                    <a:lnTo>
                      <a:pt x="3678" y="632"/>
                    </a:lnTo>
                    <a:lnTo>
                      <a:pt x="3678" y="632"/>
                    </a:lnTo>
                    <a:lnTo>
                      <a:pt x="3680" y="632"/>
                    </a:lnTo>
                    <a:lnTo>
                      <a:pt x="3681" y="632"/>
                    </a:lnTo>
                    <a:lnTo>
                      <a:pt x="3682" y="632"/>
                    </a:lnTo>
                    <a:lnTo>
                      <a:pt x="3683" y="632"/>
                    </a:lnTo>
                    <a:lnTo>
                      <a:pt x="3683" y="632"/>
                    </a:lnTo>
                    <a:lnTo>
                      <a:pt x="3686" y="632"/>
                    </a:lnTo>
                    <a:lnTo>
                      <a:pt x="3686" y="632"/>
                    </a:lnTo>
                    <a:lnTo>
                      <a:pt x="3686" y="632"/>
                    </a:lnTo>
                    <a:lnTo>
                      <a:pt x="3687" y="632"/>
                    </a:lnTo>
                    <a:lnTo>
                      <a:pt x="3689" y="632"/>
                    </a:lnTo>
                    <a:lnTo>
                      <a:pt x="3689" y="633"/>
                    </a:lnTo>
                    <a:lnTo>
                      <a:pt x="3691" y="633"/>
                    </a:lnTo>
                    <a:lnTo>
                      <a:pt x="3692" y="633"/>
                    </a:lnTo>
                    <a:lnTo>
                      <a:pt x="3693" y="633"/>
                    </a:lnTo>
                    <a:lnTo>
                      <a:pt x="3694" y="633"/>
                    </a:lnTo>
                    <a:lnTo>
                      <a:pt x="3694" y="633"/>
                    </a:lnTo>
                    <a:lnTo>
                      <a:pt x="3696" y="633"/>
                    </a:lnTo>
                    <a:lnTo>
                      <a:pt x="3696" y="633"/>
                    </a:lnTo>
                    <a:lnTo>
                      <a:pt x="3698" y="634"/>
                    </a:lnTo>
                    <a:lnTo>
                      <a:pt x="3698" y="634"/>
                    </a:lnTo>
                    <a:lnTo>
                      <a:pt x="3699" y="634"/>
                    </a:lnTo>
                    <a:lnTo>
                      <a:pt x="3700" y="634"/>
                    </a:lnTo>
                    <a:lnTo>
                      <a:pt x="3702" y="635"/>
                    </a:lnTo>
                    <a:lnTo>
                      <a:pt x="3702" y="635"/>
                    </a:lnTo>
                    <a:lnTo>
                      <a:pt x="3704" y="635"/>
                    </a:lnTo>
                    <a:lnTo>
                      <a:pt x="3704" y="635"/>
                    </a:lnTo>
                    <a:lnTo>
                      <a:pt x="3705" y="635"/>
                    </a:lnTo>
                    <a:lnTo>
                      <a:pt x="3706" y="635"/>
                    </a:lnTo>
                    <a:lnTo>
                      <a:pt x="3707" y="636"/>
                    </a:lnTo>
                    <a:lnTo>
                      <a:pt x="3708" y="635"/>
                    </a:lnTo>
                    <a:lnTo>
                      <a:pt x="3709" y="636"/>
                    </a:lnTo>
                    <a:lnTo>
                      <a:pt x="3710" y="636"/>
                    </a:lnTo>
                    <a:lnTo>
                      <a:pt x="3711" y="635"/>
                    </a:lnTo>
                    <a:lnTo>
                      <a:pt x="3712" y="636"/>
                    </a:lnTo>
                    <a:lnTo>
                      <a:pt x="3712" y="636"/>
                    </a:lnTo>
                    <a:lnTo>
                      <a:pt x="3713" y="636"/>
                    </a:lnTo>
                    <a:lnTo>
                      <a:pt x="3714" y="636"/>
                    </a:lnTo>
                    <a:lnTo>
                      <a:pt x="3716" y="636"/>
                    </a:lnTo>
                    <a:lnTo>
                      <a:pt x="3717" y="636"/>
                    </a:lnTo>
                    <a:lnTo>
                      <a:pt x="3718" y="636"/>
                    </a:lnTo>
                    <a:lnTo>
                      <a:pt x="3719" y="636"/>
                    </a:lnTo>
                    <a:lnTo>
                      <a:pt x="3720" y="636"/>
                    </a:lnTo>
                    <a:lnTo>
                      <a:pt x="3721" y="636"/>
                    </a:lnTo>
                    <a:lnTo>
                      <a:pt x="3722" y="636"/>
                    </a:lnTo>
                    <a:lnTo>
                      <a:pt x="3723" y="636"/>
                    </a:lnTo>
                    <a:lnTo>
                      <a:pt x="3724" y="635"/>
                    </a:lnTo>
                    <a:lnTo>
                      <a:pt x="3725" y="636"/>
                    </a:lnTo>
                    <a:lnTo>
                      <a:pt x="3725" y="636"/>
                    </a:lnTo>
                    <a:lnTo>
                      <a:pt x="3727" y="636"/>
                    </a:lnTo>
                    <a:lnTo>
                      <a:pt x="3728" y="636"/>
                    </a:lnTo>
                    <a:lnTo>
                      <a:pt x="3729" y="636"/>
                    </a:lnTo>
                    <a:lnTo>
                      <a:pt x="3730" y="636"/>
                    </a:lnTo>
                    <a:lnTo>
                      <a:pt x="3731" y="636"/>
                    </a:lnTo>
                    <a:lnTo>
                      <a:pt x="3731" y="636"/>
                    </a:lnTo>
                    <a:lnTo>
                      <a:pt x="3732" y="636"/>
                    </a:lnTo>
                    <a:lnTo>
                      <a:pt x="3734" y="636"/>
                    </a:lnTo>
                    <a:lnTo>
                      <a:pt x="3735" y="636"/>
                    </a:lnTo>
                    <a:lnTo>
                      <a:pt x="3735" y="636"/>
                    </a:lnTo>
                    <a:lnTo>
                      <a:pt x="3736" y="637"/>
                    </a:lnTo>
                    <a:lnTo>
                      <a:pt x="3737" y="637"/>
                    </a:lnTo>
                    <a:lnTo>
                      <a:pt x="3738" y="636"/>
                    </a:lnTo>
                    <a:lnTo>
                      <a:pt x="3739" y="637"/>
                    </a:lnTo>
                    <a:lnTo>
                      <a:pt x="3740" y="636"/>
                    </a:lnTo>
                    <a:lnTo>
                      <a:pt x="3742" y="637"/>
                    </a:lnTo>
                    <a:lnTo>
                      <a:pt x="3742" y="636"/>
                    </a:lnTo>
                    <a:lnTo>
                      <a:pt x="3743" y="637"/>
                    </a:lnTo>
                    <a:lnTo>
                      <a:pt x="3744" y="636"/>
                    </a:lnTo>
                    <a:lnTo>
                      <a:pt x="3746" y="636"/>
                    </a:lnTo>
                    <a:lnTo>
                      <a:pt x="3746" y="637"/>
                    </a:lnTo>
                    <a:lnTo>
                      <a:pt x="3747" y="636"/>
                    </a:lnTo>
                    <a:lnTo>
                      <a:pt x="3747" y="636"/>
                    </a:lnTo>
                    <a:lnTo>
                      <a:pt x="3748" y="636"/>
                    </a:lnTo>
                    <a:lnTo>
                      <a:pt x="3749" y="636"/>
                    </a:lnTo>
                    <a:lnTo>
                      <a:pt x="3751" y="636"/>
                    </a:lnTo>
                    <a:lnTo>
                      <a:pt x="3751" y="636"/>
                    </a:lnTo>
                    <a:lnTo>
                      <a:pt x="3753" y="636"/>
                    </a:lnTo>
                    <a:lnTo>
                      <a:pt x="3754" y="636"/>
                    </a:lnTo>
                    <a:lnTo>
                      <a:pt x="3755" y="636"/>
                    </a:lnTo>
                    <a:lnTo>
                      <a:pt x="3756" y="636"/>
                    </a:lnTo>
                    <a:lnTo>
                      <a:pt x="3756" y="636"/>
                    </a:lnTo>
                    <a:lnTo>
                      <a:pt x="3757" y="636"/>
                    </a:lnTo>
                    <a:lnTo>
                      <a:pt x="3759" y="636"/>
                    </a:lnTo>
                    <a:lnTo>
                      <a:pt x="3760" y="636"/>
                    </a:lnTo>
                    <a:lnTo>
                      <a:pt x="3760" y="636"/>
                    </a:lnTo>
                    <a:lnTo>
                      <a:pt x="3761" y="636"/>
                    </a:lnTo>
                    <a:lnTo>
                      <a:pt x="3763" y="636"/>
                    </a:lnTo>
                    <a:lnTo>
                      <a:pt x="3763" y="636"/>
                    </a:lnTo>
                    <a:lnTo>
                      <a:pt x="3765" y="636"/>
                    </a:lnTo>
                    <a:lnTo>
                      <a:pt x="3766" y="636"/>
                    </a:lnTo>
                    <a:lnTo>
                      <a:pt x="3766" y="636"/>
                    </a:lnTo>
                    <a:lnTo>
                      <a:pt x="3767" y="636"/>
                    </a:lnTo>
                    <a:lnTo>
                      <a:pt x="3768" y="636"/>
                    </a:lnTo>
                    <a:lnTo>
                      <a:pt x="3769" y="636"/>
                    </a:lnTo>
                    <a:lnTo>
                      <a:pt x="3771" y="636"/>
                    </a:lnTo>
                    <a:lnTo>
                      <a:pt x="3771" y="635"/>
                    </a:lnTo>
                    <a:lnTo>
                      <a:pt x="3773" y="636"/>
                    </a:lnTo>
                    <a:lnTo>
                      <a:pt x="3774" y="635"/>
                    </a:lnTo>
                    <a:lnTo>
                      <a:pt x="3775" y="636"/>
                    </a:lnTo>
                    <a:lnTo>
                      <a:pt x="3775" y="635"/>
                    </a:lnTo>
                    <a:lnTo>
                      <a:pt x="3777" y="636"/>
                    </a:lnTo>
                    <a:lnTo>
                      <a:pt x="3777" y="635"/>
                    </a:lnTo>
                    <a:lnTo>
                      <a:pt x="3778" y="636"/>
                    </a:lnTo>
                    <a:lnTo>
                      <a:pt x="3779" y="635"/>
                    </a:lnTo>
                    <a:lnTo>
                      <a:pt x="3780" y="636"/>
                    </a:lnTo>
                    <a:lnTo>
                      <a:pt x="3781" y="635"/>
                    </a:lnTo>
                    <a:lnTo>
                      <a:pt x="3782" y="635"/>
                    </a:lnTo>
                    <a:lnTo>
                      <a:pt x="3783" y="635"/>
                    </a:lnTo>
                    <a:lnTo>
                      <a:pt x="3785" y="635"/>
                    </a:lnTo>
                    <a:lnTo>
                      <a:pt x="3786" y="635"/>
                    </a:lnTo>
                    <a:lnTo>
                      <a:pt x="3786" y="635"/>
                    </a:lnTo>
                    <a:lnTo>
                      <a:pt x="3787" y="635"/>
                    </a:lnTo>
                    <a:lnTo>
                      <a:pt x="3787" y="635"/>
                    </a:lnTo>
                    <a:lnTo>
                      <a:pt x="3790" y="635"/>
                    </a:lnTo>
                    <a:lnTo>
                      <a:pt x="3790" y="635"/>
                    </a:lnTo>
                    <a:lnTo>
                      <a:pt x="3791" y="635"/>
                    </a:lnTo>
                    <a:lnTo>
                      <a:pt x="3792" y="635"/>
                    </a:lnTo>
                    <a:lnTo>
                      <a:pt x="3793" y="635"/>
                    </a:lnTo>
                    <a:lnTo>
                      <a:pt x="3794" y="635"/>
                    </a:lnTo>
                    <a:lnTo>
                      <a:pt x="3795" y="634"/>
                    </a:lnTo>
                    <a:lnTo>
                      <a:pt x="3796" y="634"/>
                    </a:lnTo>
                    <a:lnTo>
                      <a:pt x="3798" y="634"/>
                    </a:lnTo>
                    <a:lnTo>
                      <a:pt x="3798" y="634"/>
                    </a:lnTo>
                    <a:lnTo>
                      <a:pt x="3799" y="633"/>
                    </a:lnTo>
                    <a:lnTo>
                      <a:pt x="3800" y="634"/>
                    </a:lnTo>
                    <a:lnTo>
                      <a:pt x="3800" y="633"/>
                    </a:lnTo>
                    <a:lnTo>
                      <a:pt x="3802" y="633"/>
                    </a:lnTo>
                    <a:lnTo>
                      <a:pt x="3803" y="633"/>
                    </a:lnTo>
                    <a:lnTo>
                      <a:pt x="3803" y="633"/>
                    </a:lnTo>
                    <a:lnTo>
                      <a:pt x="3804" y="633"/>
                    </a:lnTo>
                    <a:lnTo>
                      <a:pt x="3805" y="633"/>
                    </a:lnTo>
                    <a:lnTo>
                      <a:pt x="3807" y="634"/>
                    </a:lnTo>
                    <a:lnTo>
                      <a:pt x="3808" y="633"/>
                    </a:lnTo>
                    <a:lnTo>
                      <a:pt x="3808" y="634"/>
                    </a:lnTo>
                    <a:lnTo>
                      <a:pt x="3809" y="633"/>
                    </a:lnTo>
                    <a:lnTo>
                      <a:pt x="3811" y="634"/>
                    </a:lnTo>
                    <a:lnTo>
                      <a:pt x="3811" y="634"/>
                    </a:lnTo>
                    <a:lnTo>
                      <a:pt x="3813" y="635"/>
                    </a:lnTo>
                    <a:lnTo>
                      <a:pt x="3813" y="635"/>
                    </a:lnTo>
                    <a:lnTo>
                      <a:pt x="3814" y="635"/>
                    </a:lnTo>
                    <a:lnTo>
                      <a:pt x="3815" y="635"/>
                    </a:lnTo>
                    <a:lnTo>
                      <a:pt x="3817" y="635"/>
                    </a:lnTo>
                    <a:lnTo>
                      <a:pt x="3817" y="635"/>
                    </a:lnTo>
                    <a:lnTo>
                      <a:pt x="3819" y="636"/>
                    </a:lnTo>
                    <a:lnTo>
                      <a:pt x="3819" y="636"/>
                    </a:lnTo>
                    <a:lnTo>
                      <a:pt x="3821" y="637"/>
                    </a:lnTo>
                    <a:lnTo>
                      <a:pt x="3821" y="637"/>
                    </a:lnTo>
                    <a:lnTo>
                      <a:pt x="3822" y="637"/>
                    </a:lnTo>
                    <a:lnTo>
                      <a:pt x="3823" y="637"/>
                    </a:lnTo>
                    <a:lnTo>
                      <a:pt x="3825" y="638"/>
                    </a:lnTo>
                    <a:lnTo>
                      <a:pt x="3825" y="637"/>
                    </a:lnTo>
                    <a:lnTo>
                      <a:pt x="3826" y="638"/>
                    </a:lnTo>
                    <a:lnTo>
                      <a:pt x="3827" y="638"/>
                    </a:lnTo>
                    <a:lnTo>
                      <a:pt x="3827" y="638"/>
                    </a:lnTo>
                    <a:lnTo>
                      <a:pt x="3829" y="638"/>
                    </a:lnTo>
                    <a:lnTo>
                      <a:pt x="3830" y="638"/>
                    </a:lnTo>
                    <a:lnTo>
                      <a:pt x="3831" y="638"/>
                    </a:lnTo>
                    <a:lnTo>
                      <a:pt x="3832" y="638"/>
                    </a:lnTo>
                    <a:lnTo>
                      <a:pt x="3833" y="638"/>
                    </a:lnTo>
                    <a:lnTo>
                      <a:pt x="3834" y="638"/>
                    </a:lnTo>
                    <a:lnTo>
                      <a:pt x="3835" y="638"/>
                    </a:lnTo>
                    <a:lnTo>
                      <a:pt x="3835" y="638"/>
                    </a:lnTo>
                    <a:lnTo>
                      <a:pt x="3836" y="638"/>
                    </a:lnTo>
                    <a:lnTo>
                      <a:pt x="3838" y="638"/>
                    </a:lnTo>
                    <a:lnTo>
                      <a:pt x="3839" y="638"/>
                    </a:lnTo>
                    <a:lnTo>
                      <a:pt x="3839" y="638"/>
                    </a:lnTo>
                    <a:lnTo>
                      <a:pt x="3840" y="638"/>
                    </a:lnTo>
                    <a:lnTo>
                      <a:pt x="3841" y="638"/>
                    </a:lnTo>
                    <a:lnTo>
                      <a:pt x="3842" y="638"/>
                    </a:lnTo>
                    <a:lnTo>
                      <a:pt x="3844" y="638"/>
                    </a:lnTo>
                    <a:lnTo>
                      <a:pt x="3845" y="638"/>
                    </a:lnTo>
                    <a:lnTo>
                      <a:pt x="3846" y="638"/>
                    </a:lnTo>
                    <a:lnTo>
                      <a:pt x="3847" y="638"/>
                    </a:lnTo>
                    <a:lnTo>
                      <a:pt x="3848" y="638"/>
                    </a:lnTo>
                    <a:lnTo>
                      <a:pt x="3848" y="638"/>
                    </a:lnTo>
                    <a:lnTo>
                      <a:pt x="3849" y="638"/>
                    </a:lnTo>
                    <a:lnTo>
                      <a:pt x="3850" y="638"/>
                    </a:lnTo>
                    <a:lnTo>
                      <a:pt x="3852" y="637"/>
                    </a:lnTo>
                    <a:lnTo>
                      <a:pt x="3852" y="637"/>
                    </a:lnTo>
                    <a:lnTo>
                      <a:pt x="3854" y="637"/>
                    </a:lnTo>
                    <a:lnTo>
                      <a:pt x="3854" y="637"/>
                    </a:lnTo>
                    <a:lnTo>
                      <a:pt x="3855" y="637"/>
                    </a:lnTo>
                    <a:lnTo>
                      <a:pt x="3856" y="637"/>
                    </a:lnTo>
                    <a:lnTo>
                      <a:pt x="3857" y="636"/>
                    </a:lnTo>
                    <a:lnTo>
                      <a:pt x="3858" y="636"/>
                    </a:lnTo>
                    <a:lnTo>
                      <a:pt x="3860" y="636"/>
                    </a:lnTo>
                    <a:lnTo>
                      <a:pt x="3860" y="636"/>
                    </a:lnTo>
                    <a:lnTo>
                      <a:pt x="3861" y="636"/>
                    </a:lnTo>
                    <a:lnTo>
                      <a:pt x="3862" y="636"/>
                    </a:lnTo>
                    <a:lnTo>
                      <a:pt x="3862" y="636"/>
                    </a:lnTo>
                    <a:lnTo>
                      <a:pt x="3864" y="636"/>
                    </a:lnTo>
                    <a:lnTo>
                      <a:pt x="3865" y="636"/>
                    </a:lnTo>
                    <a:lnTo>
                      <a:pt x="3866" y="636"/>
                    </a:lnTo>
                    <a:lnTo>
                      <a:pt x="3868" y="636"/>
                    </a:lnTo>
                    <a:lnTo>
                      <a:pt x="3868" y="636"/>
                    </a:lnTo>
                    <a:lnTo>
                      <a:pt x="3869" y="635"/>
                    </a:lnTo>
                    <a:lnTo>
                      <a:pt x="3869" y="635"/>
                    </a:lnTo>
                    <a:lnTo>
                      <a:pt x="3870" y="636"/>
                    </a:lnTo>
                    <a:lnTo>
                      <a:pt x="3871" y="636"/>
                    </a:lnTo>
                    <a:lnTo>
                      <a:pt x="3873" y="636"/>
                    </a:lnTo>
                    <a:lnTo>
                      <a:pt x="3873" y="636"/>
                    </a:lnTo>
                    <a:lnTo>
                      <a:pt x="3874" y="636"/>
                    </a:lnTo>
                    <a:lnTo>
                      <a:pt x="3876" y="636"/>
                    </a:lnTo>
                    <a:lnTo>
                      <a:pt x="3876" y="636"/>
                    </a:lnTo>
                    <a:lnTo>
                      <a:pt x="3878" y="636"/>
                    </a:lnTo>
                    <a:lnTo>
                      <a:pt x="3879" y="636"/>
                    </a:lnTo>
                    <a:lnTo>
                      <a:pt x="3879" y="636"/>
                    </a:lnTo>
                    <a:lnTo>
                      <a:pt x="3880" y="636"/>
                    </a:lnTo>
                    <a:lnTo>
                      <a:pt x="3881" y="636"/>
                    </a:lnTo>
                    <a:lnTo>
                      <a:pt x="3882" y="636"/>
                    </a:lnTo>
                    <a:lnTo>
                      <a:pt x="3883" y="636"/>
                    </a:lnTo>
                    <a:lnTo>
                      <a:pt x="3884" y="637"/>
                    </a:lnTo>
                    <a:lnTo>
                      <a:pt x="3887" y="636"/>
                    </a:lnTo>
                    <a:lnTo>
                      <a:pt x="3887" y="636"/>
                    </a:lnTo>
                    <a:lnTo>
                      <a:pt x="3888" y="636"/>
                    </a:lnTo>
                    <a:lnTo>
                      <a:pt x="3888" y="636"/>
                    </a:lnTo>
                    <a:lnTo>
                      <a:pt x="3890" y="636"/>
                    </a:lnTo>
                    <a:lnTo>
                      <a:pt x="3890" y="637"/>
                    </a:lnTo>
                    <a:lnTo>
                      <a:pt x="3891" y="636"/>
                    </a:lnTo>
                    <a:lnTo>
                      <a:pt x="3892" y="637"/>
                    </a:lnTo>
                    <a:lnTo>
                      <a:pt x="3893" y="637"/>
                    </a:lnTo>
                    <a:lnTo>
                      <a:pt x="3893" y="636"/>
                    </a:lnTo>
                    <a:lnTo>
                      <a:pt x="3895" y="636"/>
                    </a:lnTo>
                    <a:lnTo>
                      <a:pt x="3896" y="637"/>
                    </a:lnTo>
                    <a:lnTo>
                      <a:pt x="3897" y="636"/>
                    </a:lnTo>
                    <a:lnTo>
                      <a:pt x="3897" y="636"/>
                    </a:lnTo>
                    <a:lnTo>
                      <a:pt x="3898" y="636"/>
                    </a:lnTo>
                  </a:path>
                </a:pathLst>
              </a:custGeom>
              <a:noFill/>
              <a:ln w="1588">
                <a:solidFill>
                  <a:srgbClr val="FF0000"/>
                </a:solidFill>
                <a:prstDash val="solid"/>
                <a:round/>
                <a:headEnd/>
                <a:tailEnd/>
              </a:ln>
            </p:spPr>
            <p:txBody>
              <a:bodyPr/>
              <a:lstStyle/>
              <a:p>
                <a:endParaRPr lang="en-US"/>
              </a:p>
            </p:txBody>
          </p:sp>
          <p:sp>
            <p:nvSpPr>
              <p:cNvPr id="37" name="Line 31"/>
              <p:cNvSpPr>
                <a:spLocks noChangeShapeType="1"/>
              </p:cNvSpPr>
              <p:nvPr/>
            </p:nvSpPr>
            <p:spPr bwMode="auto">
              <a:xfrm flipV="1">
                <a:off x="438" y="2270"/>
                <a:ext cx="1" cy="1419"/>
              </a:xfrm>
              <a:prstGeom prst="line">
                <a:avLst/>
              </a:prstGeom>
              <a:noFill/>
              <a:ln w="1588">
                <a:solidFill>
                  <a:srgbClr val="000000"/>
                </a:solidFill>
                <a:round/>
                <a:headEnd/>
                <a:tailEnd/>
              </a:ln>
            </p:spPr>
            <p:txBody>
              <a:bodyPr/>
              <a:lstStyle/>
              <a:p>
                <a:endParaRPr lang="en-US"/>
              </a:p>
            </p:txBody>
          </p:sp>
          <p:sp>
            <p:nvSpPr>
              <p:cNvPr id="38" name="Rectangle 32"/>
              <p:cNvSpPr>
                <a:spLocks noChangeArrowheads="1"/>
              </p:cNvSpPr>
              <p:nvPr/>
            </p:nvSpPr>
            <p:spPr bwMode="auto">
              <a:xfrm rot="16200000">
                <a:off x="80" y="2976"/>
                <a:ext cx="89" cy="61"/>
              </a:xfrm>
              <a:prstGeom prst="rect">
                <a:avLst/>
              </a:prstGeom>
              <a:noFill/>
              <a:ln w="9525">
                <a:noFill/>
                <a:miter lim="800000"/>
                <a:headEnd/>
                <a:tailEnd/>
              </a:ln>
            </p:spPr>
            <p:txBody>
              <a:bodyPr wrap="none" lIns="0" tIns="0" rIns="0" bIns="0">
                <a:spAutoFit/>
              </a:bodyPr>
              <a:lstStyle/>
              <a:p>
                <a:pPr eaLnBrk="1" hangingPunct="1"/>
                <a:r>
                  <a:rPr lang="en-US" sz="800">
                    <a:solidFill>
                      <a:srgbClr val="000000"/>
                    </a:solidFill>
                  </a:rPr>
                  <a:t>AU</a:t>
                </a:r>
                <a:endParaRPr lang="en-US" sz="800"/>
              </a:p>
            </p:txBody>
          </p:sp>
          <p:sp>
            <p:nvSpPr>
              <p:cNvPr id="39" name="Line 33"/>
              <p:cNvSpPr>
                <a:spLocks noChangeShapeType="1"/>
              </p:cNvSpPr>
              <p:nvPr/>
            </p:nvSpPr>
            <p:spPr bwMode="auto">
              <a:xfrm flipH="1">
                <a:off x="420" y="3630"/>
                <a:ext cx="17" cy="1"/>
              </a:xfrm>
              <a:prstGeom prst="line">
                <a:avLst/>
              </a:prstGeom>
              <a:noFill/>
              <a:ln w="1588">
                <a:solidFill>
                  <a:srgbClr val="000000"/>
                </a:solidFill>
                <a:round/>
                <a:headEnd/>
                <a:tailEnd/>
              </a:ln>
            </p:spPr>
            <p:txBody>
              <a:bodyPr/>
              <a:lstStyle/>
              <a:p>
                <a:endParaRPr lang="en-US"/>
              </a:p>
            </p:txBody>
          </p:sp>
          <p:sp>
            <p:nvSpPr>
              <p:cNvPr id="40" name="Line 34"/>
              <p:cNvSpPr>
                <a:spLocks noChangeShapeType="1"/>
              </p:cNvSpPr>
              <p:nvPr/>
            </p:nvSpPr>
            <p:spPr bwMode="auto">
              <a:xfrm flipH="1">
                <a:off x="404" y="3555"/>
                <a:ext cx="33" cy="1"/>
              </a:xfrm>
              <a:prstGeom prst="line">
                <a:avLst/>
              </a:prstGeom>
              <a:noFill/>
              <a:ln w="1588">
                <a:solidFill>
                  <a:srgbClr val="000000"/>
                </a:solidFill>
                <a:round/>
                <a:headEnd/>
                <a:tailEnd/>
              </a:ln>
            </p:spPr>
            <p:txBody>
              <a:bodyPr/>
              <a:lstStyle/>
              <a:p>
                <a:endParaRPr lang="en-US"/>
              </a:p>
            </p:txBody>
          </p:sp>
          <p:sp>
            <p:nvSpPr>
              <p:cNvPr id="41" name="Rectangle 35"/>
              <p:cNvSpPr>
                <a:spLocks noChangeArrowheads="1"/>
              </p:cNvSpPr>
              <p:nvPr/>
            </p:nvSpPr>
            <p:spPr bwMode="auto">
              <a:xfrm>
                <a:off x="211" y="3506"/>
                <a:ext cx="100" cy="77"/>
              </a:xfrm>
              <a:prstGeom prst="rect">
                <a:avLst/>
              </a:prstGeom>
              <a:noFill/>
              <a:ln w="9525">
                <a:noFill/>
                <a:miter lim="800000"/>
                <a:headEnd/>
                <a:tailEnd/>
              </a:ln>
            </p:spPr>
            <p:txBody>
              <a:bodyPr wrap="none" lIns="0" tIns="0" rIns="0" bIns="0">
                <a:spAutoFit/>
              </a:bodyPr>
              <a:lstStyle/>
              <a:p>
                <a:pPr eaLnBrk="1" hangingPunct="1"/>
                <a:r>
                  <a:rPr lang="en-US" sz="800">
                    <a:solidFill>
                      <a:srgbClr val="000000"/>
                    </a:solidFill>
                  </a:rPr>
                  <a:t>0.00</a:t>
                </a:r>
                <a:endParaRPr lang="en-US" sz="800"/>
              </a:p>
            </p:txBody>
          </p:sp>
          <p:sp>
            <p:nvSpPr>
              <p:cNvPr id="42" name="Line 36"/>
              <p:cNvSpPr>
                <a:spLocks noChangeShapeType="1"/>
              </p:cNvSpPr>
              <p:nvPr/>
            </p:nvSpPr>
            <p:spPr bwMode="auto">
              <a:xfrm flipH="1">
                <a:off x="420" y="3479"/>
                <a:ext cx="17" cy="1"/>
              </a:xfrm>
              <a:prstGeom prst="line">
                <a:avLst/>
              </a:prstGeom>
              <a:noFill/>
              <a:ln w="1588">
                <a:solidFill>
                  <a:srgbClr val="000000"/>
                </a:solidFill>
                <a:round/>
                <a:headEnd/>
                <a:tailEnd/>
              </a:ln>
            </p:spPr>
            <p:txBody>
              <a:bodyPr/>
              <a:lstStyle/>
              <a:p>
                <a:endParaRPr lang="en-US"/>
              </a:p>
            </p:txBody>
          </p:sp>
          <p:sp>
            <p:nvSpPr>
              <p:cNvPr id="43" name="Line 37"/>
              <p:cNvSpPr>
                <a:spLocks noChangeShapeType="1"/>
              </p:cNvSpPr>
              <p:nvPr/>
            </p:nvSpPr>
            <p:spPr bwMode="auto">
              <a:xfrm flipH="1">
                <a:off x="420" y="3403"/>
                <a:ext cx="17" cy="1"/>
              </a:xfrm>
              <a:prstGeom prst="line">
                <a:avLst/>
              </a:prstGeom>
              <a:noFill/>
              <a:ln w="1588">
                <a:solidFill>
                  <a:srgbClr val="000000"/>
                </a:solidFill>
                <a:round/>
                <a:headEnd/>
                <a:tailEnd/>
              </a:ln>
            </p:spPr>
            <p:txBody>
              <a:bodyPr/>
              <a:lstStyle/>
              <a:p>
                <a:endParaRPr lang="en-US"/>
              </a:p>
            </p:txBody>
          </p:sp>
          <p:sp>
            <p:nvSpPr>
              <p:cNvPr id="44" name="Line 38"/>
              <p:cNvSpPr>
                <a:spLocks noChangeShapeType="1"/>
              </p:cNvSpPr>
              <p:nvPr/>
            </p:nvSpPr>
            <p:spPr bwMode="auto">
              <a:xfrm flipH="1">
                <a:off x="420" y="3327"/>
                <a:ext cx="17" cy="1"/>
              </a:xfrm>
              <a:prstGeom prst="line">
                <a:avLst/>
              </a:prstGeom>
              <a:noFill/>
              <a:ln w="1588">
                <a:solidFill>
                  <a:srgbClr val="000000"/>
                </a:solidFill>
                <a:round/>
                <a:headEnd/>
                <a:tailEnd/>
              </a:ln>
            </p:spPr>
            <p:txBody>
              <a:bodyPr/>
              <a:lstStyle/>
              <a:p>
                <a:endParaRPr lang="en-US"/>
              </a:p>
            </p:txBody>
          </p:sp>
          <p:sp>
            <p:nvSpPr>
              <p:cNvPr id="45" name="Line 39"/>
              <p:cNvSpPr>
                <a:spLocks noChangeShapeType="1"/>
              </p:cNvSpPr>
              <p:nvPr/>
            </p:nvSpPr>
            <p:spPr bwMode="auto">
              <a:xfrm flipH="1">
                <a:off x="404" y="3252"/>
                <a:ext cx="33" cy="1"/>
              </a:xfrm>
              <a:prstGeom prst="line">
                <a:avLst/>
              </a:prstGeom>
              <a:noFill/>
              <a:ln w="1588">
                <a:solidFill>
                  <a:srgbClr val="000000"/>
                </a:solidFill>
                <a:round/>
                <a:headEnd/>
                <a:tailEnd/>
              </a:ln>
            </p:spPr>
            <p:txBody>
              <a:bodyPr/>
              <a:lstStyle/>
              <a:p>
                <a:endParaRPr lang="en-US"/>
              </a:p>
            </p:txBody>
          </p:sp>
          <p:sp>
            <p:nvSpPr>
              <p:cNvPr id="46" name="Rectangle 40"/>
              <p:cNvSpPr>
                <a:spLocks noChangeArrowheads="1"/>
              </p:cNvSpPr>
              <p:nvPr/>
            </p:nvSpPr>
            <p:spPr bwMode="auto">
              <a:xfrm>
                <a:off x="211" y="3204"/>
                <a:ext cx="100" cy="77"/>
              </a:xfrm>
              <a:prstGeom prst="rect">
                <a:avLst/>
              </a:prstGeom>
              <a:noFill/>
              <a:ln w="9525">
                <a:noFill/>
                <a:miter lim="800000"/>
                <a:headEnd/>
                <a:tailEnd/>
              </a:ln>
            </p:spPr>
            <p:txBody>
              <a:bodyPr wrap="none" lIns="0" tIns="0" rIns="0" bIns="0">
                <a:spAutoFit/>
              </a:bodyPr>
              <a:lstStyle/>
              <a:p>
                <a:pPr eaLnBrk="1" hangingPunct="1"/>
                <a:r>
                  <a:rPr lang="en-US" sz="800">
                    <a:solidFill>
                      <a:srgbClr val="000000"/>
                    </a:solidFill>
                  </a:rPr>
                  <a:t>0.02</a:t>
                </a:r>
                <a:endParaRPr lang="en-US" sz="800"/>
              </a:p>
            </p:txBody>
          </p:sp>
          <p:sp>
            <p:nvSpPr>
              <p:cNvPr id="47" name="Line 41"/>
              <p:cNvSpPr>
                <a:spLocks noChangeShapeType="1"/>
              </p:cNvSpPr>
              <p:nvPr/>
            </p:nvSpPr>
            <p:spPr bwMode="auto">
              <a:xfrm flipH="1">
                <a:off x="420" y="3176"/>
                <a:ext cx="17" cy="1"/>
              </a:xfrm>
              <a:prstGeom prst="line">
                <a:avLst/>
              </a:prstGeom>
              <a:noFill/>
              <a:ln w="1588">
                <a:solidFill>
                  <a:srgbClr val="000000"/>
                </a:solidFill>
                <a:round/>
                <a:headEnd/>
                <a:tailEnd/>
              </a:ln>
            </p:spPr>
            <p:txBody>
              <a:bodyPr/>
              <a:lstStyle/>
              <a:p>
                <a:endParaRPr lang="en-US"/>
              </a:p>
            </p:txBody>
          </p:sp>
          <p:sp>
            <p:nvSpPr>
              <p:cNvPr id="48" name="Line 42"/>
              <p:cNvSpPr>
                <a:spLocks noChangeShapeType="1"/>
              </p:cNvSpPr>
              <p:nvPr/>
            </p:nvSpPr>
            <p:spPr bwMode="auto">
              <a:xfrm flipH="1">
                <a:off x="420" y="3101"/>
                <a:ext cx="17" cy="1"/>
              </a:xfrm>
              <a:prstGeom prst="line">
                <a:avLst/>
              </a:prstGeom>
              <a:noFill/>
              <a:ln w="1588">
                <a:solidFill>
                  <a:srgbClr val="000000"/>
                </a:solidFill>
                <a:round/>
                <a:headEnd/>
                <a:tailEnd/>
              </a:ln>
            </p:spPr>
            <p:txBody>
              <a:bodyPr/>
              <a:lstStyle/>
              <a:p>
                <a:endParaRPr lang="en-US"/>
              </a:p>
            </p:txBody>
          </p:sp>
          <p:sp>
            <p:nvSpPr>
              <p:cNvPr id="49" name="Line 43"/>
              <p:cNvSpPr>
                <a:spLocks noChangeShapeType="1"/>
              </p:cNvSpPr>
              <p:nvPr/>
            </p:nvSpPr>
            <p:spPr bwMode="auto">
              <a:xfrm flipH="1">
                <a:off x="420" y="3026"/>
                <a:ext cx="17" cy="1"/>
              </a:xfrm>
              <a:prstGeom prst="line">
                <a:avLst/>
              </a:prstGeom>
              <a:noFill/>
              <a:ln w="1588">
                <a:solidFill>
                  <a:srgbClr val="000000"/>
                </a:solidFill>
                <a:round/>
                <a:headEnd/>
                <a:tailEnd/>
              </a:ln>
            </p:spPr>
            <p:txBody>
              <a:bodyPr/>
              <a:lstStyle/>
              <a:p>
                <a:endParaRPr lang="en-US"/>
              </a:p>
            </p:txBody>
          </p:sp>
          <p:sp>
            <p:nvSpPr>
              <p:cNvPr id="50" name="Line 44"/>
              <p:cNvSpPr>
                <a:spLocks noChangeShapeType="1"/>
              </p:cNvSpPr>
              <p:nvPr/>
            </p:nvSpPr>
            <p:spPr bwMode="auto">
              <a:xfrm flipH="1">
                <a:off x="404" y="2950"/>
                <a:ext cx="33" cy="1"/>
              </a:xfrm>
              <a:prstGeom prst="line">
                <a:avLst/>
              </a:prstGeom>
              <a:noFill/>
              <a:ln w="1588">
                <a:solidFill>
                  <a:srgbClr val="000000"/>
                </a:solidFill>
                <a:round/>
                <a:headEnd/>
                <a:tailEnd/>
              </a:ln>
            </p:spPr>
            <p:txBody>
              <a:bodyPr/>
              <a:lstStyle/>
              <a:p>
                <a:endParaRPr lang="en-US"/>
              </a:p>
            </p:txBody>
          </p:sp>
          <p:sp>
            <p:nvSpPr>
              <p:cNvPr id="51" name="Rectangle 45"/>
              <p:cNvSpPr>
                <a:spLocks noChangeArrowheads="1"/>
              </p:cNvSpPr>
              <p:nvPr/>
            </p:nvSpPr>
            <p:spPr bwMode="auto">
              <a:xfrm>
                <a:off x="211" y="2902"/>
                <a:ext cx="100" cy="77"/>
              </a:xfrm>
              <a:prstGeom prst="rect">
                <a:avLst/>
              </a:prstGeom>
              <a:noFill/>
              <a:ln w="9525">
                <a:noFill/>
                <a:miter lim="800000"/>
                <a:headEnd/>
                <a:tailEnd/>
              </a:ln>
            </p:spPr>
            <p:txBody>
              <a:bodyPr wrap="none" lIns="0" tIns="0" rIns="0" bIns="0">
                <a:spAutoFit/>
              </a:bodyPr>
              <a:lstStyle/>
              <a:p>
                <a:pPr eaLnBrk="1" hangingPunct="1"/>
                <a:r>
                  <a:rPr lang="en-US" sz="800">
                    <a:solidFill>
                      <a:srgbClr val="000000"/>
                    </a:solidFill>
                  </a:rPr>
                  <a:t>0.04</a:t>
                </a:r>
                <a:endParaRPr lang="en-US" sz="800"/>
              </a:p>
            </p:txBody>
          </p:sp>
          <p:sp>
            <p:nvSpPr>
              <p:cNvPr id="52" name="Line 46"/>
              <p:cNvSpPr>
                <a:spLocks noChangeShapeType="1"/>
              </p:cNvSpPr>
              <p:nvPr/>
            </p:nvSpPr>
            <p:spPr bwMode="auto">
              <a:xfrm flipH="1">
                <a:off x="420" y="2875"/>
                <a:ext cx="17" cy="1"/>
              </a:xfrm>
              <a:prstGeom prst="line">
                <a:avLst/>
              </a:prstGeom>
              <a:noFill/>
              <a:ln w="1588">
                <a:solidFill>
                  <a:srgbClr val="000000"/>
                </a:solidFill>
                <a:round/>
                <a:headEnd/>
                <a:tailEnd/>
              </a:ln>
            </p:spPr>
            <p:txBody>
              <a:bodyPr/>
              <a:lstStyle/>
              <a:p>
                <a:endParaRPr lang="en-US"/>
              </a:p>
            </p:txBody>
          </p:sp>
          <p:sp>
            <p:nvSpPr>
              <p:cNvPr id="53" name="Line 47"/>
              <p:cNvSpPr>
                <a:spLocks noChangeShapeType="1"/>
              </p:cNvSpPr>
              <p:nvPr/>
            </p:nvSpPr>
            <p:spPr bwMode="auto">
              <a:xfrm flipH="1">
                <a:off x="420" y="2799"/>
                <a:ext cx="17" cy="1"/>
              </a:xfrm>
              <a:prstGeom prst="line">
                <a:avLst/>
              </a:prstGeom>
              <a:noFill/>
              <a:ln w="1588">
                <a:solidFill>
                  <a:srgbClr val="000000"/>
                </a:solidFill>
                <a:round/>
                <a:headEnd/>
                <a:tailEnd/>
              </a:ln>
            </p:spPr>
            <p:txBody>
              <a:bodyPr/>
              <a:lstStyle/>
              <a:p>
                <a:endParaRPr lang="en-US"/>
              </a:p>
            </p:txBody>
          </p:sp>
          <p:sp>
            <p:nvSpPr>
              <p:cNvPr id="54" name="Line 48"/>
              <p:cNvSpPr>
                <a:spLocks noChangeShapeType="1"/>
              </p:cNvSpPr>
              <p:nvPr/>
            </p:nvSpPr>
            <p:spPr bwMode="auto">
              <a:xfrm flipH="1">
                <a:off x="420" y="2724"/>
                <a:ext cx="17" cy="1"/>
              </a:xfrm>
              <a:prstGeom prst="line">
                <a:avLst/>
              </a:prstGeom>
              <a:noFill/>
              <a:ln w="1588">
                <a:solidFill>
                  <a:srgbClr val="000000"/>
                </a:solidFill>
                <a:round/>
                <a:headEnd/>
                <a:tailEnd/>
              </a:ln>
            </p:spPr>
            <p:txBody>
              <a:bodyPr/>
              <a:lstStyle/>
              <a:p>
                <a:endParaRPr lang="en-US"/>
              </a:p>
            </p:txBody>
          </p:sp>
          <p:sp>
            <p:nvSpPr>
              <p:cNvPr id="55" name="Line 49"/>
              <p:cNvSpPr>
                <a:spLocks noChangeShapeType="1"/>
              </p:cNvSpPr>
              <p:nvPr/>
            </p:nvSpPr>
            <p:spPr bwMode="auto">
              <a:xfrm flipH="1">
                <a:off x="404" y="2648"/>
                <a:ext cx="33" cy="1"/>
              </a:xfrm>
              <a:prstGeom prst="line">
                <a:avLst/>
              </a:prstGeom>
              <a:noFill/>
              <a:ln w="1588">
                <a:solidFill>
                  <a:srgbClr val="000000"/>
                </a:solidFill>
                <a:round/>
                <a:headEnd/>
                <a:tailEnd/>
              </a:ln>
            </p:spPr>
            <p:txBody>
              <a:bodyPr/>
              <a:lstStyle/>
              <a:p>
                <a:endParaRPr lang="en-US"/>
              </a:p>
            </p:txBody>
          </p:sp>
          <p:sp>
            <p:nvSpPr>
              <p:cNvPr id="56" name="Rectangle 50"/>
              <p:cNvSpPr>
                <a:spLocks noChangeArrowheads="1"/>
              </p:cNvSpPr>
              <p:nvPr/>
            </p:nvSpPr>
            <p:spPr bwMode="auto">
              <a:xfrm>
                <a:off x="211" y="2600"/>
                <a:ext cx="100" cy="77"/>
              </a:xfrm>
              <a:prstGeom prst="rect">
                <a:avLst/>
              </a:prstGeom>
              <a:noFill/>
              <a:ln w="9525">
                <a:noFill/>
                <a:miter lim="800000"/>
                <a:headEnd/>
                <a:tailEnd/>
              </a:ln>
            </p:spPr>
            <p:txBody>
              <a:bodyPr wrap="none" lIns="0" tIns="0" rIns="0" bIns="0">
                <a:spAutoFit/>
              </a:bodyPr>
              <a:lstStyle/>
              <a:p>
                <a:pPr eaLnBrk="1" hangingPunct="1"/>
                <a:r>
                  <a:rPr lang="en-US" sz="800">
                    <a:solidFill>
                      <a:srgbClr val="000000"/>
                    </a:solidFill>
                  </a:rPr>
                  <a:t>0.06</a:t>
                </a:r>
                <a:endParaRPr lang="en-US" sz="800"/>
              </a:p>
            </p:txBody>
          </p:sp>
          <p:sp>
            <p:nvSpPr>
              <p:cNvPr id="57" name="Line 51"/>
              <p:cNvSpPr>
                <a:spLocks noChangeShapeType="1"/>
              </p:cNvSpPr>
              <p:nvPr/>
            </p:nvSpPr>
            <p:spPr bwMode="auto">
              <a:xfrm flipH="1">
                <a:off x="420" y="2572"/>
                <a:ext cx="17" cy="1"/>
              </a:xfrm>
              <a:prstGeom prst="line">
                <a:avLst/>
              </a:prstGeom>
              <a:noFill/>
              <a:ln w="1588">
                <a:solidFill>
                  <a:srgbClr val="000000"/>
                </a:solidFill>
                <a:round/>
                <a:headEnd/>
                <a:tailEnd/>
              </a:ln>
            </p:spPr>
            <p:txBody>
              <a:bodyPr/>
              <a:lstStyle/>
              <a:p>
                <a:endParaRPr lang="en-US"/>
              </a:p>
            </p:txBody>
          </p:sp>
          <p:sp>
            <p:nvSpPr>
              <p:cNvPr id="58" name="Line 52"/>
              <p:cNvSpPr>
                <a:spLocks noChangeShapeType="1"/>
              </p:cNvSpPr>
              <p:nvPr/>
            </p:nvSpPr>
            <p:spPr bwMode="auto">
              <a:xfrm flipH="1">
                <a:off x="420" y="2497"/>
                <a:ext cx="17" cy="1"/>
              </a:xfrm>
              <a:prstGeom prst="line">
                <a:avLst/>
              </a:prstGeom>
              <a:noFill/>
              <a:ln w="1588">
                <a:solidFill>
                  <a:srgbClr val="000000"/>
                </a:solidFill>
                <a:round/>
                <a:headEnd/>
                <a:tailEnd/>
              </a:ln>
            </p:spPr>
            <p:txBody>
              <a:bodyPr/>
              <a:lstStyle/>
              <a:p>
                <a:endParaRPr lang="en-US"/>
              </a:p>
            </p:txBody>
          </p:sp>
          <p:sp>
            <p:nvSpPr>
              <p:cNvPr id="59" name="Line 53"/>
              <p:cNvSpPr>
                <a:spLocks noChangeShapeType="1"/>
              </p:cNvSpPr>
              <p:nvPr/>
            </p:nvSpPr>
            <p:spPr bwMode="auto">
              <a:xfrm flipH="1">
                <a:off x="420" y="2421"/>
                <a:ext cx="17" cy="1"/>
              </a:xfrm>
              <a:prstGeom prst="line">
                <a:avLst/>
              </a:prstGeom>
              <a:noFill/>
              <a:ln w="1588">
                <a:solidFill>
                  <a:srgbClr val="000000"/>
                </a:solidFill>
                <a:round/>
                <a:headEnd/>
                <a:tailEnd/>
              </a:ln>
            </p:spPr>
            <p:txBody>
              <a:bodyPr/>
              <a:lstStyle/>
              <a:p>
                <a:endParaRPr lang="en-US"/>
              </a:p>
            </p:txBody>
          </p:sp>
          <p:sp>
            <p:nvSpPr>
              <p:cNvPr id="60" name="Line 54"/>
              <p:cNvSpPr>
                <a:spLocks noChangeShapeType="1"/>
              </p:cNvSpPr>
              <p:nvPr/>
            </p:nvSpPr>
            <p:spPr bwMode="auto">
              <a:xfrm flipH="1">
                <a:off x="404" y="2346"/>
                <a:ext cx="33" cy="1"/>
              </a:xfrm>
              <a:prstGeom prst="line">
                <a:avLst/>
              </a:prstGeom>
              <a:noFill/>
              <a:ln w="1588">
                <a:solidFill>
                  <a:srgbClr val="000000"/>
                </a:solidFill>
                <a:round/>
                <a:headEnd/>
                <a:tailEnd/>
              </a:ln>
            </p:spPr>
            <p:txBody>
              <a:bodyPr/>
              <a:lstStyle/>
              <a:p>
                <a:endParaRPr lang="en-US"/>
              </a:p>
            </p:txBody>
          </p:sp>
          <p:sp>
            <p:nvSpPr>
              <p:cNvPr id="61" name="Rectangle 55"/>
              <p:cNvSpPr>
                <a:spLocks noChangeArrowheads="1"/>
              </p:cNvSpPr>
              <p:nvPr/>
            </p:nvSpPr>
            <p:spPr bwMode="auto">
              <a:xfrm>
                <a:off x="211" y="2298"/>
                <a:ext cx="100" cy="77"/>
              </a:xfrm>
              <a:prstGeom prst="rect">
                <a:avLst/>
              </a:prstGeom>
              <a:noFill/>
              <a:ln w="9525">
                <a:noFill/>
                <a:miter lim="800000"/>
                <a:headEnd/>
                <a:tailEnd/>
              </a:ln>
            </p:spPr>
            <p:txBody>
              <a:bodyPr wrap="none" lIns="0" tIns="0" rIns="0" bIns="0">
                <a:spAutoFit/>
              </a:bodyPr>
              <a:lstStyle/>
              <a:p>
                <a:pPr eaLnBrk="1" hangingPunct="1"/>
                <a:r>
                  <a:rPr lang="en-US" sz="800">
                    <a:solidFill>
                      <a:srgbClr val="000000"/>
                    </a:solidFill>
                  </a:rPr>
                  <a:t>0.08</a:t>
                </a:r>
                <a:endParaRPr lang="en-US" sz="800"/>
              </a:p>
            </p:txBody>
          </p:sp>
          <p:sp>
            <p:nvSpPr>
              <p:cNvPr id="62" name="Line 56"/>
              <p:cNvSpPr>
                <a:spLocks noChangeShapeType="1"/>
              </p:cNvSpPr>
              <p:nvPr/>
            </p:nvSpPr>
            <p:spPr bwMode="auto">
              <a:xfrm flipH="1">
                <a:off x="420" y="2270"/>
                <a:ext cx="17" cy="1"/>
              </a:xfrm>
              <a:prstGeom prst="line">
                <a:avLst/>
              </a:prstGeom>
              <a:noFill/>
              <a:ln w="1588">
                <a:solidFill>
                  <a:srgbClr val="000000"/>
                </a:solidFill>
                <a:round/>
                <a:headEnd/>
                <a:tailEnd/>
              </a:ln>
            </p:spPr>
            <p:txBody>
              <a:bodyPr/>
              <a:lstStyle/>
              <a:p>
                <a:endParaRPr lang="en-US"/>
              </a:p>
            </p:txBody>
          </p:sp>
          <p:sp>
            <p:nvSpPr>
              <p:cNvPr id="63" name="Line 57"/>
              <p:cNvSpPr>
                <a:spLocks noChangeShapeType="1"/>
              </p:cNvSpPr>
              <p:nvPr/>
            </p:nvSpPr>
            <p:spPr bwMode="auto">
              <a:xfrm flipH="1">
                <a:off x="438" y="3689"/>
                <a:ext cx="3898" cy="1"/>
              </a:xfrm>
              <a:prstGeom prst="line">
                <a:avLst/>
              </a:prstGeom>
              <a:noFill/>
              <a:ln w="1588">
                <a:solidFill>
                  <a:srgbClr val="000000"/>
                </a:solidFill>
                <a:round/>
                <a:headEnd/>
                <a:tailEnd/>
              </a:ln>
            </p:spPr>
            <p:txBody>
              <a:bodyPr/>
              <a:lstStyle/>
              <a:p>
                <a:endParaRPr lang="en-US"/>
              </a:p>
            </p:txBody>
          </p:sp>
          <p:sp>
            <p:nvSpPr>
              <p:cNvPr id="64" name="Rectangle 58"/>
              <p:cNvSpPr>
                <a:spLocks noChangeArrowheads="1"/>
              </p:cNvSpPr>
              <p:nvPr/>
            </p:nvSpPr>
            <p:spPr bwMode="auto">
              <a:xfrm>
                <a:off x="2228" y="3882"/>
                <a:ext cx="179" cy="77"/>
              </a:xfrm>
              <a:prstGeom prst="rect">
                <a:avLst/>
              </a:prstGeom>
              <a:noFill/>
              <a:ln w="9525">
                <a:noFill/>
                <a:miter lim="800000"/>
                <a:headEnd/>
                <a:tailEnd/>
              </a:ln>
            </p:spPr>
            <p:txBody>
              <a:bodyPr wrap="none" lIns="0" tIns="0" rIns="0" bIns="0">
                <a:spAutoFit/>
              </a:bodyPr>
              <a:lstStyle/>
              <a:p>
                <a:pPr eaLnBrk="1" hangingPunct="1"/>
                <a:r>
                  <a:rPr lang="en-US" sz="800">
                    <a:solidFill>
                      <a:srgbClr val="000000"/>
                    </a:solidFill>
                  </a:rPr>
                  <a:t>Minutes</a:t>
                </a:r>
                <a:endParaRPr lang="en-US" sz="800"/>
              </a:p>
            </p:txBody>
          </p:sp>
          <p:sp>
            <p:nvSpPr>
              <p:cNvPr id="65" name="Line 59"/>
              <p:cNvSpPr>
                <a:spLocks noChangeShapeType="1"/>
              </p:cNvSpPr>
              <p:nvPr/>
            </p:nvSpPr>
            <p:spPr bwMode="auto">
              <a:xfrm>
                <a:off x="438" y="3690"/>
                <a:ext cx="1" cy="43"/>
              </a:xfrm>
              <a:prstGeom prst="line">
                <a:avLst/>
              </a:prstGeom>
              <a:noFill/>
              <a:ln w="1588">
                <a:solidFill>
                  <a:srgbClr val="000000"/>
                </a:solidFill>
                <a:round/>
                <a:headEnd/>
                <a:tailEnd/>
              </a:ln>
            </p:spPr>
            <p:txBody>
              <a:bodyPr/>
              <a:lstStyle/>
              <a:p>
                <a:endParaRPr lang="en-US"/>
              </a:p>
            </p:txBody>
          </p:sp>
          <p:sp>
            <p:nvSpPr>
              <p:cNvPr id="66" name="Rectangle 60"/>
              <p:cNvSpPr>
                <a:spLocks noChangeArrowheads="1"/>
              </p:cNvSpPr>
              <p:nvPr/>
            </p:nvSpPr>
            <p:spPr bwMode="auto">
              <a:xfrm>
                <a:off x="342" y="3733"/>
                <a:ext cx="100" cy="77"/>
              </a:xfrm>
              <a:prstGeom prst="rect">
                <a:avLst/>
              </a:prstGeom>
              <a:noFill/>
              <a:ln w="9525">
                <a:noFill/>
                <a:miter lim="800000"/>
                <a:headEnd/>
                <a:tailEnd/>
              </a:ln>
            </p:spPr>
            <p:txBody>
              <a:bodyPr wrap="none" lIns="0" tIns="0" rIns="0" bIns="0">
                <a:spAutoFit/>
              </a:bodyPr>
              <a:lstStyle/>
              <a:p>
                <a:pPr eaLnBrk="1" hangingPunct="1"/>
                <a:r>
                  <a:rPr lang="en-US" sz="800">
                    <a:solidFill>
                      <a:srgbClr val="000000"/>
                    </a:solidFill>
                  </a:rPr>
                  <a:t>0.00</a:t>
                </a:r>
                <a:endParaRPr lang="en-US" sz="800"/>
              </a:p>
            </p:txBody>
          </p:sp>
          <p:sp>
            <p:nvSpPr>
              <p:cNvPr id="67" name="Line 61"/>
              <p:cNvSpPr>
                <a:spLocks noChangeShapeType="1"/>
              </p:cNvSpPr>
              <p:nvPr/>
            </p:nvSpPr>
            <p:spPr bwMode="auto">
              <a:xfrm>
                <a:off x="503" y="3690"/>
                <a:ext cx="1" cy="22"/>
              </a:xfrm>
              <a:prstGeom prst="line">
                <a:avLst/>
              </a:prstGeom>
              <a:noFill/>
              <a:ln w="1588">
                <a:solidFill>
                  <a:srgbClr val="000000"/>
                </a:solidFill>
                <a:round/>
                <a:headEnd/>
                <a:tailEnd/>
              </a:ln>
            </p:spPr>
            <p:txBody>
              <a:bodyPr/>
              <a:lstStyle/>
              <a:p>
                <a:endParaRPr lang="en-US"/>
              </a:p>
            </p:txBody>
          </p:sp>
          <p:sp>
            <p:nvSpPr>
              <p:cNvPr id="68" name="Line 62"/>
              <p:cNvSpPr>
                <a:spLocks noChangeShapeType="1"/>
              </p:cNvSpPr>
              <p:nvPr/>
            </p:nvSpPr>
            <p:spPr bwMode="auto">
              <a:xfrm>
                <a:off x="568" y="3690"/>
                <a:ext cx="1" cy="22"/>
              </a:xfrm>
              <a:prstGeom prst="line">
                <a:avLst/>
              </a:prstGeom>
              <a:noFill/>
              <a:ln w="1588">
                <a:solidFill>
                  <a:srgbClr val="000000"/>
                </a:solidFill>
                <a:round/>
                <a:headEnd/>
                <a:tailEnd/>
              </a:ln>
            </p:spPr>
            <p:txBody>
              <a:bodyPr/>
              <a:lstStyle/>
              <a:p>
                <a:endParaRPr lang="en-US"/>
              </a:p>
            </p:txBody>
          </p:sp>
          <p:sp>
            <p:nvSpPr>
              <p:cNvPr id="69" name="Line 63"/>
              <p:cNvSpPr>
                <a:spLocks noChangeShapeType="1"/>
              </p:cNvSpPr>
              <p:nvPr/>
            </p:nvSpPr>
            <p:spPr bwMode="auto">
              <a:xfrm>
                <a:off x="633" y="3690"/>
                <a:ext cx="1" cy="22"/>
              </a:xfrm>
              <a:prstGeom prst="line">
                <a:avLst/>
              </a:prstGeom>
              <a:noFill/>
              <a:ln w="1588">
                <a:solidFill>
                  <a:srgbClr val="000000"/>
                </a:solidFill>
                <a:round/>
                <a:headEnd/>
                <a:tailEnd/>
              </a:ln>
            </p:spPr>
            <p:txBody>
              <a:bodyPr/>
              <a:lstStyle/>
              <a:p>
                <a:endParaRPr lang="en-US"/>
              </a:p>
            </p:txBody>
          </p:sp>
          <p:sp>
            <p:nvSpPr>
              <p:cNvPr id="70" name="Line 64"/>
              <p:cNvSpPr>
                <a:spLocks noChangeShapeType="1"/>
              </p:cNvSpPr>
              <p:nvPr/>
            </p:nvSpPr>
            <p:spPr bwMode="auto">
              <a:xfrm>
                <a:off x="698" y="3690"/>
                <a:ext cx="1" cy="22"/>
              </a:xfrm>
              <a:prstGeom prst="line">
                <a:avLst/>
              </a:prstGeom>
              <a:noFill/>
              <a:ln w="1588">
                <a:solidFill>
                  <a:srgbClr val="000000"/>
                </a:solidFill>
                <a:round/>
                <a:headEnd/>
                <a:tailEnd/>
              </a:ln>
            </p:spPr>
            <p:txBody>
              <a:bodyPr/>
              <a:lstStyle/>
              <a:p>
                <a:endParaRPr lang="en-US"/>
              </a:p>
            </p:txBody>
          </p:sp>
          <p:sp>
            <p:nvSpPr>
              <p:cNvPr id="71" name="Line 65"/>
              <p:cNvSpPr>
                <a:spLocks noChangeShapeType="1"/>
              </p:cNvSpPr>
              <p:nvPr/>
            </p:nvSpPr>
            <p:spPr bwMode="auto">
              <a:xfrm>
                <a:off x="763" y="3690"/>
                <a:ext cx="1" cy="43"/>
              </a:xfrm>
              <a:prstGeom prst="line">
                <a:avLst/>
              </a:prstGeom>
              <a:noFill/>
              <a:ln w="1588">
                <a:solidFill>
                  <a:srgbClr val="000000"/>
                </a:solidFill>
                <a:round/>
                <a:headEnd/>
                <a:tailEnd/>
              </a:ln>
            </p:spPr>
            <p:txBody>
              <a:bodyPr/>
              <a:lstStyle/>
              <a:p>
                <a:endParaRPr lang="en-US"/>
              </a:p>
            </p:txBody>
          </p:sp>
          <p:sp>
            <p:nvSpPr>
              <p:cNvPr id="72" name="Rectangle 66"/>
              <p:cNvSpPr>
                <a:spLocks noChangeArrowheads="1"/>
              </p:cNvSpPr>
              <p:nvPr/>
            </p:nvSpPr>
            <p:spPr bwMode="auto">
              <a:xfrm>
                <a:off x="667" y="3733"/>
                <a:ext cx="100" cy="77"/>
              </a:xfrm>
              <a:prstGeom prst="rect">
                <a:avLst/>
              </a:prstGeom>
              <a:noFill/>
              <a:ln w="9525">
                <a:noFill/>
                <a:miter lim="800000"/>
                <a:headEnd/>
                <a:tailEnd/>
              </a:ln>
            </p:spPr>
            <p:txBody>
              <a:bodyPr wrap="none" lIns="0" tIns="0" rIns="0" bIns="0">
                <a:spAutoFit/>
              </a:bodyPr>
              <a:lstStyle/>
              <a:p>
                <a:pPr eaLnBrk="1" hangingPunct="1"/>
                <a:r>
                  <a:rPr lang="en-US" sz="800">
                    <a:solidFill>
                      <a:srgbClr val="000000"/>
                    </a:solidFill>
                  </a:rPr>
                  <a:t>5.00</a:t>
                </a:r>
                <a:endParaRPr lang="en-US" sz="800"/>
              </a:p>
            </p:txBody>
          </p:sp>
          <p:sp>
            <p:nvSpPr>
              <p:cNvPr id="73" name="Line 67"/>
              <p:cNvSpPr>
                <a:spLocks noChangeShapeType="1"/>
              </p:cNvSpPr>
              <p:nvPr/>
            </p:nvSpPr>
            <p:spPr bwMode="auto">
              <a:xfrm>
                <a:off x="827" y="3690"/>
                <a:ext cx="1" cy="22"/>
              </a:xfrm>
              <a:prstGeom prst="line">
                <a:avLst/>
              </a:prstGeom>
              <a:noFill/>
              <a:ln w="1588">
                <a:solidFill>
                  <a:srgbClr val="000000"/>
                </a:solidFill>
                <a:round/>
                <a:headEnd/>
                <a:tailEnd/>
              </a:ln>
            </p:spPr>
            <p:txBody>
              <a:bodyPr/>
              <a:lstStyle/>
              <a:p>
                <a:endParaRPr lang="en-US"/>
              </a:p>
            </p:txBody>
          </p:sp>
          <p:sp>
            <p:nvSpPr>
              <p:cNvPr id="74" name="Line 68"/>
              <p:cNvSpPr>
                <a:spLocks noChangeShapeType="1"/>
              </p:cNvSpPr>
              <p:nvPr/>
            </p:nvSpPr>
            <p:spPr bwMode="auto">
              <a:xfrm>
                <a:off x="892" y="3690"/>
                <a:ext cx="1" cy="22"/>
              </a:xfrm>
              <a:prstGeom prst="line">
                <a:avLst/>
              </a:prstGeom>
              <a:noFill/>
              <a:ln w="1588">
                <a:solidFill>
                  <a:srgbClr val="000000"/>
                </a:solidFill>
                <a:round/>
                <a:headEnd/>
                <a:tailEnd/>
              </a:ln>
            </p:spPr>
            <p:txBody>
              <a:bodyPr/>
              <a:lstStyle/>
              <a:p>
                <a:endParaRPr lang="en-US"/>
              </a:p>
            </p:txBody>
          </p:sp>
          <p:sp>
            <p:nvSpPr>
              <p:cNvPr id="75" name="Line 69"/>
              <p:cNvSpPr>
                <a:spLocks noChangeShapeType="1"/>
              </p:cNvSpPr>
              <p:nvPr/>
            </p:nvSpPr>
            <p:spPr bwMode="auto">
              <a:xfrm>
                <a:off x="957" y="3690"/>
                <a:ext cx="1" cy="22"/>
              </a:xfrm>
              <a:prstGeom prst="line">
                <a:avLst/>
              </a:prstGeom>
              <a:noFill/>
              <a:ln w="1588">
                <a:solidFill>
                  <a:srgbClr val="000000"/>
                </a:solidFill>
                <a:round/>
                <a:headEnd/>
                <a:tailEnd/>
              </a:ln>
            </p:spPr>
            <p:txBody>
              <a:bodyPr/>
              <a:lstStyle/>
              <a:p>
                <a:endParaRPr lang="en-US"/>
              </a:p>
            </p:txBody>
          </p:sp>
          <p:sp>
            <p:nvSpPr>
              <p:cNvPr id="76" name="Line 70"/>
              <p:cNvSpPr>
                <a:spLocks noChangeShapeType="1"/>
              </p:cNvSpPr>
              <p:nvPr/>
            </p:nvSpPr>
            <p:spPr bwMode="auto">
              <a:xfrm>
                <a:off x="1022" y="3690"/>
                <a:ext cx="1" cy="22"/>
              </a:xfrm>
              <a:prstGeom prst="line">
                <a:avLst/>
              </a:prstGeom>
              <a:noFill/>
              <a:ln w="1588">
                <a:solidFill>
                  <a:srgbClr val="000000"/>
                </a:solidFill>
                <a:round/>
                <a:headEnd/>
                <a:tailEnd/>
              </a:ln>
            </p:spPr>
            <p:txBody>
              <a:bodyPr/>
              <a:lstStyle/>
              <a:p>
                <a:endParaRPr lang="en-US"/>
              </a:p>
            </p:txBody>
          </p:sp>
          <p:sp>
            <p:nvSpPr>
              <p:cNvPr id="77" name="Line 71"/>
              <p:cNvSpPr>
                <a:spLocks noChangeShapeType="1"/>
              </p:cNvSpPr>
              <p:nvPr/>
            </p:nvSpPr>
            <p:spPr bwMode="auto">
              <a:xfrm>
                <a:off x="1087" y="3690"/>
                <a:ext cx="1" cy="43"/>
              </a:xfrm>
              <a:prstGeom prst="line">
                <a:avLst/>
              </a:prstGeom>
              <a:noFill/>
              <a:ln w="1588">
                <a:solidFill>
                  <a:srgbClr val="000000"/>
                </a:solidFill>
                <a:round/>
                <a:headEnd/>
                <a:tailEnd/>
              </a:ln>
            </p:spPr>
            <p:txBody>
              <a:bodyPr/>
              <a:lstStyle/>
              <a:p>
                <a:endParaRPr lang="en-US"/>
              </a:p>
            </p:txBody>
          </p:sp>
          <p:sp>
            <p:nvSpPr>
              <p:cNvPr id="78" name="Rectangle 72"/>
              <p:cNvSpPr>
                <a:spLocks noChangeArrowheads="1"/>
              </p:cNvSpPr>
              <p:nvPr/>
            </p:nvSpPr>
            <p:spPr bwMode="auto">
              <a:xfrm>
                <a:off x="968" y="3733"/>
                <a:ext cx="129" cy="77"/>
              </a:xfrm>
              <a:prstGeom prst="rect">
                <a:avLst/>
              </a:prstGeom>
              <a:noFill/>
              <a:ln w="9525">
                <a:noFill/>
                <a:miter lim="800000"/>
                <a:headEnd/>
                <a:tailEnd/>
              </a:ln>
            </p:spPr>
            <p:txBody>
              <a:bodyPr wrap="none" lIns="0" tIns="0" rIns="0" bIns="0">
                <a:spAutoFit/>
              </a:bodyPr>
              <a:lstStyle/>
              <a:p>
                <a:pPr eaLnBrk="1" hangingPunct="1"/>
                <a:r>
                  <a:rPr lang="en-US" sz="800">
                    <a:solidFill>
                      <a:srgbClr val="000000"/>
                    </a:solidFill>
                  </a:rPr>
                  <a:t>10.00</a:t>
                </a:r>
                <a:endParaRPr lang="en-US" sz="800"/>
              </a:p>
            </p:txBody>
          </p:sp>
          <p:sp>
            <p:nvSpPr>
              <p:cNvPr id="79" name="Line 73"/>
              <p:cNvSpPr>
                <a:spLocks noChangeShapeType="1"/>
              </p:cNvSpPr>
              <p:nvPr/>
            </p:nvSpPr>
            <p:spPr bwMode="auto">
              <a:xfrm>
                <a:off x="1152" y="3690"/>
                <a:ext cx="1" cy="22"/>
              </a:xfrm>
              <a:prstGeom prst="line">
                <a:avLst/>
              </a:prstGeom>
              <a:noFill/>
              <a:ln w="1588">
                <a:solidFill>
                  <a:srgbClr val="000000"/>
                </a:solidFill>
                <a:round/>
                <a:headEnd/>
                <a:tailEnd/>
              </a:ln>
            </p:spPr>
            <p:txBody>
              <a:bodyPr/>
              <a:lstStyle/>
              <a:p>
                <a:endParaRPr lang="en-US"/>
              </a:p>
            </p:txBody>
          </p:sp>
          <p:sp>
            <p:nvSpPr>
              <p:cNvPr id="80" name="Line 74"/>
              <p:cNvSpPr>
                <a:spLocks noChangeShapeType="1"/>
              </p:cNvSpPr>
              <p:nvPr/>
            </p:nvSpPr>
            <p:spPr bwMode="auto">
              <a:xfrm>
                <a:off x="1217" y="3690"/>
                <a:ext cx="1" cy="22"/>
              </a:xfrm>
              <a:prstGeom prst="line">
                <a:avLst/>
              </a:prstGeom>
              <a:noFill/>
              <a:ln w="1588">
                <a:solidFill>
                  <a:srgbClr val="000000"/>
                </a:solidFill>
                <a:round/>
                <a:headEnd/>
                <a:tailEnd/>
              </a:ln>
            </p:spPr>
            <p:txBody>
              <a:bodyPr/>
              <a:lstStyle/>
              <a:p>
                <a:endParaRPr lang="en-US"/>
              </a:p>
            </p:txBody>
          </p:sp>
          <p:sp>
            <p:nvSpPr>
              <p:cNvPr id="81" name="Line 75"/>
              <p:cNvSpPr>
                <a:spLocks noChangeShapeType="1"/>
              </p:cNvSpPr>
              <p:nvPr/>
            </p:nvSpPr>
            <p:spPr bwMode="auto">
              <a:xfrm>
                <a:off x="1283" y="3690"/>
                <a:ext cx="1" cy="22"/>
              </a:xfrm>
              <a:prstGeom prst="line">
                <a:avLst/>
              </a:prstGeom>
              <a:noFill/>
              <a:ln w="1588">
                <a:solidFill>
                  <a:srgbClr val="000000"/>
                </a:solidFill>
                <a:round/>
                <a:headEnd/>
                <a:tailEnd/>
              </a:ln>
            </p:spPr>
            <p:txBody>
              <a:bodyPr/>
              <a:lstStyle/>
              <a:p>
                <a:endParaRPr lang="en-US"/>
              </a:p>
            </p:txBody>
          </p:sp>
          <p:sp>
            <p:nvSpPr>
              <p:cNvPr id="82" name="Line 76"/>
              <p:cNvSpPr>
                <a:spLocks noChangeShapeType="1"/>
              </p:cNvSpPr>
              <p:nvPr/>
            </p:nvSpPr>
            <p:spPr bwMode="auto">
              <a:xfrm>
                <a:off x="1347" y="3690"/>
                <a:ext cx="1" cy="22"/>
              </a:xfrm>
              <a:prstGeom prst="line">
                <a:avLst/>
              </a:prstGeom>
              <a:noFill/>
              <a:ln w="1588">
                <a:solidFill>
                  <a:srgbClr val="000000"/>
                </a:solidFill>
                <a:round/>
                <a:headEnd/>
                <a:tailEnd/>
              </a:ln>
            </p:spPr>
            <p:txBody>
              <a:bodyPr/>
              <a:lstStyle/>
              <a:p>
                <a:endParaRPr lang="en-US"/>
              </a:p>
            </p:txBody>
          </p:sp>
          <p:sp>
            <p:nvSpPr>
              <p:cNvPr id="83" name="Line 77"/>
              <p:cNvSpPr>
                <a:spLocks noChangeShapeType="1"/>
              </p:cNvSpPr>
              <p:nvPr/>
            </p:nvSpPr>
            <p:spPr bwMode="auto">
              <a:xfrm>
                <a:off x="1412" y="3690"/>
                <a:ext cx="1" cy="43"/>
              </a:xfrm>
              <a:prstGeom prst="line">
                <a:avLst/>
              </a:prstGeom>
              <a:noFill/>
              <a:ln w="1588">
                <a:solidFill>
                  <a:srgbClr val="000000"/>
                </a:solidFill>
                <a:round/>
                <a:headEnd/>
                <a:tailEnd/>
              </a:ln>
            </p:spPr>
            <p:txBody>
              <a:bodyPr/>
              <a:lstStyle/>
              <a:p>
                <a:endParaRPr lang="en-US"/>
              </a:p>
            </p:txBody>
          </p:sp>
          <p:sp>
            <p:nvSpPr>
              <p:cNvPr id="84" name="Rectangle 78"/>
              <p:cNvSpPr>
                <a:spLocks noChangeArrowheads="1"/>
              </p:cNvSpPr>
              <p:nvPr/>
            </p:nvSpPr>
            <p:spPr bwMode="auto">
              <a:xfrm>
                <a:off x="1293" y="3733"/>
                <a:ext cx="129" cy="77"/>
              </a:xfrm>
              <a:prstGeom prst="rect">
                <a:avLst/>
              </a:prstGeom>
              <a:noFill/>
              <a:ln w="9525">
                <a:noFill/>
                <a:miter lim="800000"/>
                <a:headEnd/>
                <a:tailEnd/>
              </a:ln>
            </p:spPr>
            <p:txBody>
              <a:bodyPr wrap="none" lIns="0" tIns="0" rIns="0" bIns="0">
                <a:spAutoFit/>
              </a:bodyPr>
              <a:lstStyle/>
              <a:p>
                <a:pPr eaLnBrk="1" hangingPunct="1"/>
                <a:r>
                  <a:rPr lang="en-US" sz="800">
                    <a:solidFill>
                      <a:srgbClr val="000000"/>
                    </a:solidFill>
                  </a:rPr>
                  <a:t>15.00</a:t>
                </a:r>
                <a:endParaRPr lang="en-US" sz="800"/>
              </a:p>
            </p:txBody>
          </p:sp>
          <p:sp>
            <p:nvSpPr>
              <p:cNvPr id="85" name="Line 79"/>
              <p:cNvSpPr>
                <a:spLocks noChangeShapeType="1"/>
              </p:cNvSpPr>
              <p:nvPr/>
            </p:nvSpPr>
            <p:spPr bwMode="auto">
              <a:xfrm>
                <a:off x="1477" y="3690"/>
                <a:ext cx="1" cy="22"/>
              </a:xfrm>
              <a:prstGeom prst="line">
                <a:avLst/>
              </a:prstGeom>
              <a:noFill/>
              <a:ln w="1588">
                <a:solidFill>
                  <a:srgbClr val="000000"/>
                </a:solidFill>
                <a:round/>
                <a:headEnd/>
                <a:tailEnd/>
              </a:ln>
            </p:spPr>
            <p:txBody>
              <a:bodyPr/>
              <a:lstStyle/>
              <a:p>
                <a:endParaRPr lang="en-US"/>
              </a:p>
            </p:txBody>
          </p:sp>
          <p:sp>
            <p:nvSpPr>
              <p:cNvPr id="86" name="Line 80"/>
              <p:cNvSpPr>
                <a:spLocks noChangeShapeType="1"/>
              </p:cNvSpPr>
              <p:nvPr/>
            </p:nvSpPr>
            <p:spPr bwMode="auto">
              <a:xfrm>
                <a:off x="1542" y="3690"/>
                <a:ext cx="1" cy="22"/>
              </a:xfrm>
              <a:prstGeom prst="line">
                <a:avLst/>
              </a:prstGeom>
              <a:noFill/>
              <a:ln w="1588">
                <a:solidFill>
                  <a:srgbClr val="000000"/>
                </a:solidFill>
                <a:round/>
                <a:headEnd/>
                <a:tailEnd/>
              </a:ln>
            </p:spPr>
            <p:txBody>
              <a:bodyPr/>
              <a:lstStyle/>
              <a:p>
                <a:endParaRPr lang="en-US"/>
              </a:p>
            </p:txBody>
          </p:sp>
          <p:sp>
            <p:nvSpPr>
              <p:cNvPr id="87" name="Line 81"/>
              <p:cNvSpPr>
                <a:spLocks noChangeShapeType="1"/>
              </p:cNvSpPr>
              <p:nvPr/>
            </p:nvSpPr>
            <p:spPr bwMode="auto">
              <a:xfrm>
                <a:off x="1607" y="3690"/>
                <a:ext cx="1" cy="22"/>
              </a:xfrm>
              <a:prstGeom prst="line">
                <a:avLst/>
              </a:prstGeom>
              <a:noFill/>
              <a:ln w="1588">
                <a:solidFill>
                  <a:srgbClr val="000000"/>
                </a:solidFill>
                <a:round/>
                <a:headEnd/>
                <a:tailEnd/>
              </a:ln>
            </p:spPr>
            <p:txBody>
              <a:bodyPr/>
              <a:lstStyle/>
              <a:p>
                <a:endParaRPr lang="en-US"/>
              </a:p>
            </p:txBody>
          </p:sp>
          <p:sp>
            <p:nvSpPr>
              <p:cNvPr id="88" name="Line 82"/>
              <p:cNvSpPr>
                <a:spLocks noChangeShapeType="1"/>
              </p:cNvSpPr>
              <p:nvPr/>
            </p:nvSpPr>
            <p:spPr bwMode="auto">
              <a:xfrm>
                <a:off x="1672" y="3690"/>
                <a:ext cx="1" cy="22"/>
              </a:xfrm>
              <a:prstGeom prst="line">
                <a:avLst/>
              </a:prstGeom>
              <a:noFill/>
              <a:ln w="1588">
                <a:solidFill>
                  <a:srgbClr val="000000"/>
                </a:solidFill>
                <a:round/>
                <a:headEnd/>
                <a:tailEnd/>
              </a:ln>
            </p:spPr>
            <p:txBody>
              <a:bodyPr/>
              <a:lstStyle/>
              <a:p>
                <a:endParaRPr lang="en-US"/>
              </a:p>
            </p:txBody>
          </p:sp>
          <p:sp>
            <p:nvSpPr>
              <p:cNvPr id="89" name="Line 83"/>
              <p:cNvSpPr>
                <a:spLocks noChangeShapeType="1"/>
              </p:cNvSpPr>
              <p:nvPr/>
            </p:nvSpPr>
            <p:spPr bwMode="auto">
              <a:xfrm>
                <a:off x="1737" y="3690"/>
                <a:ext cx="1" cy="43"/>
              </a:xfrm>
              <a:prstGeom prst="line">
                <a:avLst/>
              </a:prstGeom>
              <a:noFill/>
              <a:ln w="1588">
                <a:solidFill>
                  <a:srgbClr val="000000"/>
                </a:solidFill>
                <a:round/>
                <a:headEnd/>
                <a:tailEnd/>
              </a:ln>
            </p:spPr>
            <p:txBody>
              <a:bodyPr/>
              <a:lstStyle/>
              <a:p>
                <a:endParaRPr lang="en-US"/>
              </a:p>
            </p:txBody>
          </p:sp>
          <p:sp>
            <p:nvSpPr>
              <p:cNvPr id="90" name="Rectangle 84"/>
              <p:cNvSpPr>
                <a:spLocks noChangeArrowheads="1"/>
              </p:cNvSpPr>
              <p:nvPr/>
            </p:nvSpPr>
            <p:spPr bwMode="auto">
              <a:xfrm>
                <a:off x="1618" y="3733"/>
                <a:ext cx="129" cy="77"/>
              </a:xfrm>
              <a:prstGeom prst="rect">
                <a:avLst/>
              </a:prstGeom>
              <a:noFill/>
              <a:ln w="9525">
                <a:noFill/>
                <a:miter lim="800000"/>
                <a:headEnd/>
                <a:tailEnd/>
              </a:ln>
            </p:spPr>
            <p:txBody>
              <a:bodyPr wrap="none" lIns="0" tIns="0" rIns="0" bIns="0">
                <a:spAutoFit/>
              </a:bodyPr>
              <a:lstStyle/>
              <a:p>
                <a:pPr eaLnBrk="1" hangingPunct="1"/>
                <a:r>
                  <a:rPr lang="en-US" sz="800">
                    <a:solidFill>
                      <a:srgbClr val="000000"/>
                    </a:solidFill>
                  </a:rPr>
                  <a:t>20.00</a:t>
                </a:r>
                <a:endParaRPr lang="en-US" sz="800"/>
              </a:p>
            </p:txBody>
          </p:sp>
          <p:sp>
            <p:nvSpPr>
              <p:cNvPr id="91" name="Line 85"/>
              <p:cNvSpPr>
                <a:spLocks noChangeShapeType="1"/>
              </p:cNvSpPr>
              <p:nvPr/>
            </p:nvSpPr>
            <p:spPr bwMode="auto">
              <a:xfrm>
                <a:off x="1802" y="3690"/>
                <a:ext cx="1" cy="22"/>
              </a:xfrm>
              <a:prstGeom prst="line">
                <a:avLst/>
              </a:prstGeom>
              <a:noFill/>
              <a:ln w="1588">
                <a:solidFill>
                  <a:srgbClr val="000000"/>
                </a:solidFill>
                <a:round/>
                <a:headEnd/>
                <a:tailEnd/>
              </a:ln>
            </p:spPr>
            <p:txBody>
              <a:bodyPr/>
              <a:lstStyle/>
              <a:p>
                <a:endParaRPr lang="en-US"/>
              </a:p>
            </p:txBody>
          </p:sp>
          <p:sp>
            <p:nvSpPr>
              <p:cNvPr id="92" name="Line 86"/>
              <p:cNvSpPr>
                <a:spLocks noChangeShapeType="1"/>
              </p:cNvSpPr>
              <p:nvPr/>
            </p:nvSpPr>
            <p:spPr bwMode="auto">
              <a:xfrm>
                <a:off x="1867" y="3690"/>
                <a:ext cx="1" cy="22"/>
              </a:xfrm>
              <a:prstGeom prst="line">
                <a:avLst/>
              </a:prstGeom>
              <a:noFill/>
              <a:ln w="1588">
                <a:solidFill>
                  <a:srgbClr val="000000"/>
                </a:solidFill>
                <a:round/>
                <a:headEnd/>
                <a:tailEnd/>
              </a:ln>
            </p:spPr>
            <p:txBody>
              <a:bodyPr/>
              <a:lstStyle/>
              <a:p>
                <a:endParaRPr lang="en-US"/>
              </a:p>
            </p:txBody>
          </p:sp>
          <p:sp>
            <p:nvSpPr>
              <p:cNvPr id="93" name="Line 87"/>
              <p:cNvSpPr>
                <a:spLocks noChangeShapeType="1"/>
              </p:cNvSpPr>
              <p:nvPr/>
            </p:nvSpPr>
            <p:spPr bwMode="auto">
              <a:xfrm>
                <a:off x="1932" y="3690"/>
                <a:ext cx="1" cy="22"/>
              </a:xfrm>
              <a:prstGeom prst="line">
                <a:avLst/>
              </a:prstGeom>
              <a:noFill/>
              <a:ln w="1588">
                <a:solidFill>
                  <a:srgbClr val="000000"/>
                </a:solidFill>
                <a:round/>
                <a:headEnd/>
                <a:tailEnd/>
              </a:ln>
            </p:spPr>
            <p:txBody>
              <a:bodyPr/>
              <a:lstStyle/>
              <a:p>
                <a:endParaRPr lang="en-US"/>
              </a:p>
            </p:txBody>
          </p:sp>
          <p:sp>
            <p:nvSpPr>
              <p:cNvPr id="94" name="Line 88"/>
              <p:cNvSpPr>
                <a:spLocks noChangeShapeType="1"/>
              </p:cNvSpPr>
              <p:nvPr/>
            </p:nvSpPr>
            <p:spPr bwMode="auto">
              <a:xfrm>
                <a:off x="1997" y="3690"/>
                <a:ext cx="1" cy="22"/>
              </a:xfrm>
              <a:prstGeom prst="line">
                <a:avLst/>
              </a:prstGeom>
              <a:noFill/>
              <a:ln w="1588">
                <a:solidFill>
                  <a:srgbClr val="000000"/>
                </a:solidFill>
                <a:round/>
                <a:headEnd/>
                <a:tailEnd/>
              </a:ln>
            </p:spPr>
            <p:txBody>
              <a:bodyPr/>
              <a:lstStyle/>
              <a:p>
                <a:endParaRPr lang="en-US"/>
              </a:p>
            </p:txBody>
          </p:sp>
          <p:sp>
            <p:nvSpPr>
              <p:cNvPr id="95" name="Line 89"/>
              <p:cNvSpPr>
                <a:spLocks noChangeShapeType="1"/>
              </p:cNvSpPr>
              <p:nvPr/>
            </p:nvSpPr>
            <p:spPr bwMode="auto">
              <a:xfrm>
                <a:off x="2062" y="3690"/>
                <a:ext cx="1" cy="43"/>
              </a:xfrm>
              <a:prstGeom prst="line">
                <a:avLst/>
              </a:prstGeom>
              <a:noFill/>
              <a:ln w="1588">
                <a:solidFill>
                  <a:srgbClr val="000000"/>
                </a:solidFill>
                <a:round/>
                <a:headEnd/>
                <a:tailEnd/>
              </a:ln>
            </p:spPr>
            <p:txBody>
              <a:bodyPr/>
              <a:lstStyle/>
              <a:p>
                <a:endParaRPr lang="en-US"/>
              </a:p>
            </p:txBody>
          </p:sp>
          <p:sp>
            <p:nvSpPr>
              <p:cNvPr id="96" name="Rectangle 90"/>
              <p:cNvSpPr>
                <a:spLocks noChangeArrowheads="1"/>
              </p:cNvSpPr>
              <p:nvPr/>
            </p:nvSpPr>
            <p:spPr bwMode="auto">
              <a:xfrm>
                <a:off x="1943" y="3733"/>
                <a:ext cx="129" cy="77"/>
              </a:xfrm>
              <a:prstGeom prst="rect">
                <a:avLst/>
              </a:prstGeom>
              <a:noFill/>
              <a:ln w="9525">
                <a:noFill/>
                <a:miter lim="800000"/>
                <a:headEnd/>
                <a:tailEnd/>
              </a:ln>
            </p:spPr>
            <p:txBody>
              <a:bodyPr wrap="none" lIns="0" tIns="0" rIns="0" bIns="0">
                <a:spAutoFit/>
              </a:bodyPr>
              <a:lstStyle/>
              <a:p>
                <a:pPr eaLnBrk="1" hangingPunct="1"/>
                <a:r>
                  <a:rPr lang="en-US" sz="800">
                    <a:solidFill>
                      <a:srgbClr val="000000"/>
                    </a:solidFill>
                  </a:rPr>
                  <a:t>25.00</a:t>
                </a:r>
                <a:endParaRPr lang="en-US" sz="800"/>
              </a:p>
            </p:txBody>
          </p:sp>
          <p:sp>
            <p:nvSpPr>
              <p:cNvPr id="97" name="Line 91"/>
              <p:cNvSpPr>
                <a:spLocks noChangeShapeType="1"/>
              </p:cNvSpPr>
              <p:nvPr/>
            </p:nvSpPr>
            <p:spPr bwMode="auto">
              <a:xfrm>
                <a:off x="2127" y="3690"/>
                <a:ext cx="1" cy="22"/>
              </a:xfrm>
              <a:prstGeom prst="line">
                <a:avLst/>
              </a:prstGeom>
              <a:noFill/>
              <a:ln w="1588">
                <a:solidFill>
                  <a:srgbClr val="000000"/>
                </a:solidFill>
                <a:round/>
                <a:headEnd/>
                <a:tailEnd/>
              </a:ln>
            </p:spPr>
            <p:txBody>
              <a:bodyPr/>
              <a:lstStyle/>
              <a:p>
                <a:endParaRPr lang="en-US"/>
              </a:p>
            </p:txBody>
          </p:sp>
          <p:sp>
            <p:nvSpPr>
              <p:cNvPr id="98" name="Line 92"/>
              <p:cNvSpPr>
                <a:spLocks noChangeShapeType="1"/>
              </p:cNvSpPr>
              <p:nvPr/>
            </p:nvSpPr>
            <p:spPr bwMode="auto">
              <a:xfrm>
                <a:off x="2192" y="3690"/>
                <a:ext cx="1" cy="22"/>
              </a:xfrm>
              <a:prstGeom prst="line">
                <a:avLst/>
              </a:prstGeom>
              <a:noFill/>
              <a:ln w="1588">
                <a:solidFill>
                  <a:srgbClr val="000000"/>
                </a:solidFill>
                <a:round/>
                <a:headEnd/>
                <a:tailEnd/>
              </a:ln>
            </p:spPr>
            <p:txBody>
              <a:bodyPr/>
              <a:lstStyle/>
              <a:p>
                <a:endParaRPr lang="en-US"/>
              </a:p>
            </p:txBody>
          </p:sp>
          <p:sp>
            <p:nvSpPr>
              <p:cNvPr id="99" name="Line 93"/>
              <p:cNvSpPr>
                <a:spLocks noChangeShapeType="1"/>
              </p:cNvSpPr>
              <p:nvPr/>
            </p:nvSpPr>
            <p:spPr bwMode="auto">
              <a:xfrm>
                <a:off x="2257" y="3690"/>
                <a:ext cx="1" cy="22"/>
              </a:xfrm>
              <a:prstGeom prst="line">
                <a:avLst/>
              </a:prstGeom>
              <a:noFill/>
              <a:ln w="1588">
                <a:solidFill>
                  <a:srgbClr val="000000"/>
                </a:solidFill>
                <a:round/>
                <a:headEnd/>
                <a:tailEnd/>
              </a:ln>
            </p:spPr>
            <p:txBody>
              <a:bodyPr/>
              <a:lstStyle/>
              <a:p>
                <a:endParaRPr lang="en-US"/>
              </a:p>
            </p:txBody>
          </p:sp>
          <p:sp>
            <p:nvSpPr>
              <p:cNvPr id="100" name="Line 94"/>
              <p:cNvSpPr>
                <a:spLocks noChangeShapeType="1"/>
              </p:cNvSpPr>
              <p:nvPr/>
            </p:nvSpPr>
            <p:spPr bwMode="auto">
              <a:xfrm>
                <a:off x="2322" y="3690"/>
                <a:ext cx="1" cy="22"/>
              </a:xfrm>
              <a:prstGeom prst="line">
                <a:avLst/>
              </a:prstGeom>
              <a:noFill/>
              <a:ln w="1588">
                <a:solidFill>
                  <a:srgbClr val="000000"/>
                </a:solidFill>
                <a:round/>
                <a:headEnd/>
                <a:tailEnd/>
              </a:ln>
            </p:spPr>
            <p:txBody>
              <a:bodyPr/>
              <a:lstStyle/>
              <a:p>
                <a:endParaRPr lang="en-US"/>
              </a:p>
            </p:txBody>
          </p:sp>
          <p:sp>
            <p:nvSpPr>
              <p:cNvPr id="101" name="Line 95"/>
              <p:cNvSpPr>
                <a:spLocks noChangeShapeType="1"/>
              </p:cNvSpPr>
              <p:nvPr/>
            </p:nvSpPr>
            <p:spPr bwMode="auto">
              <a:xfrm>
                <a:off x="2387" y="3690"/>
                <a:ext cx="1" cy="43"/>
              </a:xfrm>
              <a:prstGeom prst="line">
                <a:avLst/>
              </a:prstGeom>
              <a:noFill/>
              <a:ln w="1588">
                <a:solidFill>
                  <a:srgbClr val="000000"/>
                </a:solidFill>
                <a:round/>
                <a:headEnd/>
                <a:tailEnd/>
              </a:ln>
            </p:spPr>
            <p:txBody>
              <a:bodyPr/>
              <a:lstStyle/>
              <a:p>
                <a:endParaRPr lang="en-US"/>
              </a:p>
            </p:txBody>
          </p:sp>
          <p:sp>
            <p:nvSpPr>
              <p:cNvPr id="102" name="Rectangle 96"/>
              <p:cNvSpPr>
                <a:spLocks noChangeArrowheads="1"/>
              </p:cNvSpPr>
              <p:nvPr/>
            </p:nvSpPr>
            <p:spPr bwMode="auto">
              <a:xfrm>
                <a:off x="2268" y="3733"/>
                <a:ext cx="129" cy="77"/>
              </a:xfrm>
              <a:prstGeom prst="rect">
                <a:avLst/>
              </a:prstGeom>
              <a:noFill/>
              <a:ln w="9525">
                <a:noFill/>
                <a:miter lim="800000"/>
                <a:headEnd/>
                <a:tailEnd/>
              </a:ln>
            </p:spPr>
            <p:txBody>
              <a:bodyPr wrap="none" lIns="0" tIns="0" rIns="0" bIns="0">
                <a:spAutoFit/>
              </a:bodyPr>
              <a:lstStyle/>
              <a:p>
                <a:pPr eaLnBrk="1" hangingPunct="1"/>
                <a:r>
                  <a:rPr lang="en-US" sz="800">
                    <a:solidFill>
                      <a:srgbClr val="000000"/>
                    </a:solidFill>
                  </a:rPr>
                  <a:t>30.00</a:t>
                </a:r>
                <a:endParaRPr lang="en-US" sz="800"/>
              </a:p>
            </p:txBody>
          </p:sp>
          <p:sp>
            <p:nvSpPr>
              <p:cNvPr id="103" name="Line 97"/>
              <p:cNvSpPr>
                <a:spLocks noChangeShapeType="1"/>
              </p:cNvSpPr>
              <p:nvPr/>
            </p:nvSpPr>
            <p:spPr bwMode="auto">
              <a:xfrm>
                <a:off x="2452" y="3690"/>
                <a:ext cx="1" cy="22"/>
              </a:xfrm>
              <a:prstGeom prst="line">
                <a:avLst/>
              </a:prstGeom>
              <a:noFill/>
              <a:ln w="1588">
                <a:solidFill>
                  <a:srgbClr val="000000"/>
                </a:solidFill>
                <a:round/>
                <a:headEnd/>
                <a:tailEnd/>
              </a:ln>
            </p:spPr>
            <p:txBody>
              <a:bodyPr/>
              <a:lstStyle/>
              <a:p>
                <a:endParaRPr lang="en-US"/>
              </a:p>
            </p:txBody>
          </p:sp>
          <p:sp>
            <p:nvSpPr>
              <p:cNvPr id="104" name="Line 98"/>
              <p:cNvSpPr>
                <a:spLocks noChangeShapeType="1"/>
              </p:cNvSpPr>
              <p:nvPr/>
            </p:nvSpPr>
            <p:spPr bwMode="auto">
              <a:xfrm>
                <a:off x="2517" y="3690"/>
                <a:ext cx="1" cy="22"/>
              </a:xfrm>
              <a:prstGeom prst="line">
                <a:avLst/>
              </a:prstGeom>
              <a:noFill/>
              <a:ln w="1588">
                <a:solidFill>
                  <a:srgbClr val="000000"/>
                </a:solidFill>
                <a:round/>
                <a:headEnd/>
                <a:tailEnd/>
              </a:ln>
            </p:spPr>
            <p:txBody>
              <a:bodyPr/>
              <a:lstStyle/>
              <a:p>
                <a:endParaRPr lang="en-US"/>
              </a:p>
            </p:txBody>
          </p:sp>
          <p:sp>
            <p:nvSpPr>
              <p:cNvPr id="105" name="Line 99"/>
              <p:cNvSpPr>
                <a:spLocks noChangeShapeType="1"/>
              </p:cNvSpPr>
              <p:nvPr/>
            </p:nvSpPr>
            <p:spPr bwMode="auto">
              <a:xfrm>
                <a:off x="2581" y="3690"/>
                <a:ext cx="1" cy="22"/>
              </a:xfrm>
              <a:prstGeom prst="line">
                <a:avLst/>
              </a:prstGeom>
              <a:noFill/>
              <a:ln w="1588">
                <a:solidFill>
                  <a:srgbClr val="000000"/>
                </a:solidFill>
                <a:round/>
                <a:headEnd/>
                <a:tailEnd/>
              </a:ln>
            </p:spPr>
            <p:txBody>
              <a:bodyPr/>
              <a:lstStyle/>
              <a:p>
                <a:endParaRPr lang="en-US"/>
              </a:p>
            </p:txBody>
          </p:sp>
          <p:sp>
            <p:nvSpPr>
              <p:cNvPr id="106" name="Line 100"/>
              <p:cNvSpPr>
                <a:spLocks noChangeShapeType="1"/>
              </p:cNvSpPr>
              <p:nvPr/>
            </p:nvSpPr>
            <p:spPr bwMode="auto">
              <a:xfrm>
                <a:off x="2646" y="3690"/>
                <a:ext cx="1" cy="22"/>
              </a:xfrm>
              <a:prstGeom prst="line">
                <a:avLst/>
              </a:prstGeom>
              <a:noFill/>
              <a:ln w="1588">
                <a:solidFill>
                  <a:srgbClr val="000000"/>
                </a:solidFill>
                <a:round/>
                <a:headEnd/>
                <a:tailEnd/>
              </a:ln>
            </p:spPr>
            <p:txBody>
              <a:bodyPr/>
              <a:lstStyle/>
              <a:p>
                <a:endParaRPr lang="en-US"/>
              </a:p>
            </p:txBody>
          </p:sp>
          <p:sp>
            <p:nvSpPr>
              <p:cNvPr id="107" name="Line 101"/>
              <p:cNvSpPr>
                <a:spLocks noChangeShapeType="1"/>
              </p:cNvSpPr>
              <p:nvPr/>
            </p:nvSpPr>
            <p:spPr bwMode="auto">
              <a:xfrm>
                <a:off x="2711" y="3690"/>
                <a:ext cx="1" cy="43"/>
              </a:xfrm>
              <a:prstGeom prst="line">
                <a:avLst/>
              </a:prstGeom>
              <a:noFill/>
              <a:ln w="1588">
                <a:solidFill>
                  <a:srgbClr val="000000"/>
                </a:solidFill>
                <a:round/>
                <a:headEnd/>
                <a:tailEnd/>
              </a:ln>
            </p:spPr>
            <p:txBody>
              <a:bodyPr/>
              <a:lstStyle/>
              <a:p>
                <a:endParaRPr lang="en-US"/>
              </a:p>
            </p:txBody>
          </p:sp>
          <p:sp>
            <p:nvSpPr>
              <p:cNvPr id="108" name="Rectangle 102"/>
              <p:cNvSpPr>
                <a:spLocks noChangeArrowheads="1"/>
              </p:cNvSpPr>
              <p:nvPr/>
            </p:nvSpPr>
            <p:spPr bwMode="auto">
              <a:xfrm>
                <a:off x="2592" y="3733"/>
                <a:ext cx="129" cy="77"/>
              </a:xfrm>
              <a:prstGeom prst="rect">
                <a:avLst/>
              </a:prstGeom>
              <a:noFill/>
              <a:ln w="9525">
                <a:noFill/>
                <a:miter lim="800000"/>
                <a:headEnd/>
                <a:tailEnd/>
              </a:ln>
            </p:spPr>
            <p:txBody>
              <a:bodyPr wrap="none" lIns="0" tIns="0" rIns="0" bIns="0">
                <a:spAutoFit/>
              </a:bodyPr>
              <a:lstStyle/>
              <a:p>
                <a:pPr eaLnBrk="1" hangingPunct="1"/>
                <a:r>
                  <a:rPr lang="en-US" sz="800">
                    <a:solidFill>
                      <a:srgbClr val="000000"/>
                    </a:solidFill>
                  </a:rPr>
                  <a:t>35.00</a:t>
                </a:r>
                <a:endParaRPr lang="en-US" sz="800"/>
              </a:p>
            </p:txBody>
          </p:sp>
          <p:sp>
            <p:nvSpPr>
              <p:cNvPr id="109" name="Line 103"/>
              <p:cNvSpPr>
                <a:spLocks noChangeShapeType="1"/>
              </p:cNvSpPr>
              <p:nvPr/>
            </p:nvSpPr>
            <p:spPr bwMode="auto">
              <a:xfrm>
                <a:off x="2776" y="3690"/>
                <a:ext cx="1" cy="22"/>
              </a:xfrm>
              <a:prstGeom prst="line">
                <a:avLst/>
              </a:prstGeom>
              <a:noFill/>
              <a:ln w="1588">
                <a:solidFill>
                  <a:srgbClr val="000000"/>
                </a:solidFill>
                <a:round/>
                <a:headEnd/>
                <a:tailEnd/>
              </a:ln>
            </p:spPr>
            <p:txBody>
              <a:bodyPr/>
              <a:lstStyle/>
              <a:p>
                <a:endParaRPr lang="en-US"/>
              </a:p>
            </p:txBody>
          </p:sp>
          <p:sp>
            <p:nvSpPr>
              <p:cNvPr id="110" name="Line 104"/>
              <p:cNvSpPr>
                <a:spLocks noChangeShapeType="1"/>
              </p:cNvSpPr>
              <p:nvPr/>
            </p:nvSpPr>
            <p:spPr bwMode="auto">
              <a:xfrm>
                <a:off x="2842" y="3690"/>
                <a:ext cx="1" cy="22"/>
              </a:xfrm>
              <a:prstGeom prst="line">
                <a:avLst/>
              </a:prstGeom>
              <a:noFill/>
              <a:ln w="1588">
                <a:solidFill>
                  <a:srgbClr val="000000"/>
                </a:solidFill>
                <a:round/>
                <a:headEnd/>
                <a:tailEnd/>
              </a:ln>
            </p:spPr>
            <p:txBody>
              <a:bodyPr/>
              <a:lstStyle/>
              <a:p>
                <a:endParaRPr lang="en-US"/>
              </a:p>
            </p:txBody>
          </p:sp>
          <p:sp>
            <p:nvSpPr>
              <p:cNvPr id="111" name="Line 105"/>
              <p:cNvSpPr>
                <a:spLocks noChangeShapeType="1"/>
              </p:cNvSpPr>
              <p:nvPr/>
            </p:nvSpPr>
            <p:spPr bwMode="auto">
              <a:xfrm>
                <a:off x="2907" y="3690"/>
                <a:ext cx="1" cy="22"/>
              </a:xfrm>
              <a:prstGeom prst="line">
                <a:avLst/>
              </a:prstGeom>
              <a:noFill/>
              <a:ln w="1588">
                <a:solidFill>
                  <a:srgbClr val="000000"/>
                </a:solidFill>
                <a:round/>
                <a:headEnd/>
                <a:tailEnd/>
              </a:ln>
            </p:spPr>
            <p:txBody>
              <a:bodyPr/>
              <a:lstStyle/>
              <a:p>
                <a:endParaRPr lang="en-US"/>
              </a:p>
            </p:txBody>
          </p:sp>
          <p:sp>
            <p:nvSpPr>
              <p:cNvPr id="112" name="Line 106"/>
              <p:cNvSpPr>
                <a:spLocks noChangeShapeType="1"/>
              </p:cNvSpPr>
              <p:nvPr/>
            </p:nvSpPr>
            <p:spPr bwMode="auto">
              <a:xfrm>
                <a:off x="2972" y="3690"/>
                <a:ext cx="1" cy="22"/>
              </a:xfrm>
              <a:prstGeom prst="line">
                <a:avLst/>
              </a:prstGeom>
              <a:noFill/>
              <a:ln w="1588">
                <a:solidFill>
                  <a:srgbClr val="000000"/>
                </a:solidFill>
                <a:round/>
                <a:headEnd/>
                <a:tailEnd/>
              </a:ln>
            </p:spPr>
            <p:txBody>
              <a:bodyPr/>
              <a:lstStyle/>
              <a:p>
                <a:endParaRPr lang="en-US"/>
              </a:p>
            </p:txBody>
          </p:sp>
          <p:sp>
            <p:nvSpPr>
              <p:cNvPr id="113" name="Line 107"/>
              <p:cNvSpPr>
                <a:spLocks noChangeShapeType="1"/>
              </p:cNvSpPr>
              <p:nvPr/>
            </p:nvSpPr>
            <p:spPr bwMode="auto">
              <a:xfrm>
                <a:off x="3036" y="3690"/>
                <a:ext cx="1" cy="43"/>
              </a:xfrm>
              <a:prstGeom prst="line">
                <a:avLst/>
              </a:prstGeom>
              <a:noFill/>
              <a:ln w="1588">
                <a:solidFill>
                  <a:srgbClr val="000000"/>
                </a:solidFill>
                <a:round/>
                <a:headEnd/>
                <a:tailEnd/>
              </a:ln>
            </p:spPr>
            <p:txBody>
              <a:bodyPr/>
              <a:lstStyle/>
              <a:p>
                <a:endParaRPr lang="en-US"/>
              </a:p>
            </p:txBody>
          </p:sp>
          <p:sp>
            <p:nvSpPr>
              <p:cNvPr id="114" name="Rectangle 108"/>
              <p:cNvSpPr>
                <a:spLocks noChangeArrowheads="1"/>
              </p:cNvSpPr>
              <p:nvPr/>
            </p:nvSpPr>
            <p:spPr bwMode="auto">
              <a:xfrm>
                <a:off x="2917" y="3733"/>
                <a:ext cx="129" cy="77"/>
              </a:xfrm>
              <a:prstGeom prst="rect">
                <a:avLst/>
              </a:prstGeom>
              <a:noFill/>
              <a:ln w="9525">
                <a:noFill/>
                <a:miter lim="800000"/>
                <a:headEnd/>
                <a:tailEnd/>
              </a:ln>
            </p:spPr>
            <p:txBody>
              <a:bodyPr wrap="none" lIns="0" tIns="0" rIns="0" bIns="0">
                <a:spAutoFit/>
              </a:bodyPr>
              <a:lstStyle/>
              <a:p>
                <a:pPr eaLnBrk="1" hangingPunct="1"/>
                <a:r>
                  <a:rPr lang="en-US" sz="800">
                    <a:solidFill>
                      <a:srgbClr val="000000"/>
                    </a:solidFill>
                  </a:rPr>
                  <a:t>40.00</a:t>
                </a:r>
                <a:endParaRPr lang="en-US" sz="800"/>
              </a:p>
            </p:txBody>
          </p:sp>
          <p:sp>
            <p:nvSpPr>
              <p:cNvPr id="115" name="Line 109"/>
              <p:cNvSpPr>
                <a:spLocks noChangeShapeType="1"/>
              </p:cNvSpPr>
              <p:nvPr/>
            </p:nvSpPr>
            <p:spPr bwMode="auto">
              <a:xfrm>
                <a:off x="3101" y="3690"/>
                <a:ext cx="1" cy="22"/>
              </a:xfrm>
              <a:prstGeom prst="line">
                <a:avLst/>
              </a:prstGeom>
              <a:noFill/>
              <a:ln w="1588">
                <a:solidFill>
                  <a:srgbClr val="000000"/>
                </a:solidFill>
                <a:round/>
                <a:headEnd/>
                <a:tailEnd/>
              </a:ln>
            </p:spPr>
            <p:txBody>
              <a:bodyPr/>
              <a:lstStyle/>
              <a:p>
                <a:endParaRPr lang="en-US"/>
              </a:p>
            </p:txBody>
          </p:sp>
          <p:sp>
            <p:nvSpPr>
              <p:cNvPr id="116" name="Line 110"/>
              <p:cNvSpPr>
                <a:spLocks noChangeShapeType="1"/>
              </p:cNvSpPr>
              <p:nvPr/>
            </p:nvSpPr>
            <p:spPr bwMode="auto">
              <a:xfrm>
                <a:off x="3166" y="3690"/>
                <a:ext cx="1" cy="22"/>
              </a:xfrm>
              <a:prstGeom prst="line">
                <a:avLst/>
              </a:prstGeom>
              <a:noFill/>
              <a:ln w="1588">
                <a:solidFill>
                  <a:srgbClr val="000000"/>
                </a:solidFill>
                <a:round/>
                <a:headEnd/>
                <a:tailEnd/>
              </a:ln>
            </p:spPr>
            <p:txBody>
              <a:bodyPr/>
              <a:lstStyle/>
              <a:p>
                <a:endParaRPr lang="en-US"/>
              </a:p>
            </p:txBody>
          </p:sp>
          <p:sp>
            <p:nvSpPr>
              <p:cNvPr id="117" name="Line 111"/>
              <p:cNvSpPr>
                <a:spLocks noChangeShapeType="1"/>
              </p:cNvSpPr>
              <p:nvPr/>
            </p:nvSpPr>
            <p:spPr bwMode="auto">
              <a:xfrm>
                <a:off x="3231" y="3690"/>
                <a:ext cx="1" cy="22"/>
              </a:xfrm>
              <a:prstGeom prst="line">
                <a:avLst/>
              </a:prstGeom>
              <a:noFill/>
              <a:ln w="1588">
                <a:solidFill>
                  <a:srgbClr val="000000"/>
                </a:solidFill>
                <a:round/>
                <a:headEnd/>
                <a:tailEnd/>
              </a:ln>
            </p:spPr>
            <p:txBody>
              <a:bodyPr/>
              <a:lstStyle/>
              <a:p>
                <a:endParaRPr lang="en-US"/>
              </a:p>
            </p:txBody>
          </p:sp>
          <p:sp>
            <p:nvSpPr>
              <p:cNvPr id="118" name="Line 112"/>
              <p:cNvSpPr>
                <a:spLocks noChangeShapeType="1"/>
              </p:cNvSpPr>
              <p:nvPr/>
            </p:nvSpPr>
            <p:spPr bwMode="auto">
              <a:xfrm>
                <a:off x="3296" y="3690"/>
                <a:ext cx="1" cy="22"/>
              </a:xfrm>
              <a:prstGeom prst="line">
                <a:avLst/>
              </a:prstGeom>
              <a:noFill/>
              <a:ln w="1588">
                <a:solidFill>
                  <a:srgbClr val="000000"/>
                </a:solidFill>
                <a:round/>
                <a:headEnd/>
                <a:tailEnd/>
              </a:ln>
            </p:spPr>
            <p:txBody>
              <a:bodyPr/>
              <a:lstStyle/>
              <a:p>
                <a:endParaRPr lang="en-US"/>
              </a:p>
            </p:txBody>
          </p:sp>
          <p:sp>
            <p:nvSpPr>
              <p:cNvPr id="119" name="Line 113"/>
              <p:cNvSpPr>
                <a:spLocks noChangeShapeType="1"/>
              </p:cNvSpPr>
              <p:nvPr/>
            </p:nvSpPr>
            <p:spPr bwMode="auto">
              <a:xfrm>
                <a:off x="3361" y="3690"/>
                <a:ext cx="1" cy="43"/>
              </a:xfrm>
              <a:prstGeom prst="line">
                <a:avLst/>
              </a:prstGeom>
              <a:noFill/>
              <a:ln w="1588">
                <a:solidFill>
                  <a:srgbClr val="000000"/>
                </a:solidFill>
                <a:round/>
                <a:headEnd/>
                <a:tailEnd/>
              </a:ln>
            </p:spPr>
            <p:txBody>
              <a:bodyPr/>
              <a:lstStyle/>
              <a:p>
                <a:endParaRPr lang="en-US"/>
              </a:p>
            </p:txBody>
          </p:sp>
          <p:sp>
            <p:nvSpPr>
              <p:cNvPr id="120" name="Rectangle 114"/>
              <p:cNvSpPr>
                <a:spLocks noChangeArrowheads="1"/>
              </p:cNvSpPr>
              <p:nvPr/>
            </p:nvSpPr>
            <p:spPr bwMode="auto">
              <a:xfrm>
                <a:off x="3242" y="3733"/>
                <a:ext cx="129" cy="77"/>
              </a:xfrm>
              <a:prstGeom prst="rect">
                <a:avLst/>
              </a:prstGeom>
              <a:noFill/>
              <a:ln w="9525">
                <a:noFill/>
                <a:miter lim="800000"/>
                <a:headEnd/>
                <a:tailEnd/>
              </a:ln>
            </p:spPr>
            <p:txBody>
              <a:bodyPr wrap="none" lIns="0" tIns="0" rIns="0" bIns="0">
                <a:spAutoFit/>
              </a:bodyPr>
              <a:lstStyle/>
              <a:p>
                <a:pPr eaLnBrk="1" hangingPunct="1"/>
                <a:r>
                  <a:rPr lang="en-US" sz="800" dirty="0">
                    <a:solidFill>
                      <a:srgbClr val="000000"/>
                    </a:solidFill>
                  </a:rPr>
                  <a:t>45.00</a:t>
                </a:r>
                <a:endParaRPr lang="en-US" sz="800" dirty="0"/>
              </a:p>
            </p:txBody>
          </p:sp>
          <p:sp>
            <p:nvSpPr>
              <p:cNvPr id="121" name="Line 115"/>
              <p:cNvSpPr>
                <a:spLocks noChangeShapeType="1"/>
              </p:cNvSpPr>
              <p:nvPr/>
            </p:nvSpPr>
            <p:spPr bwMode="auto">
              <a:xfrm>
                <a:off x="3426" y="3690"/>
                <a:ext cx="1" cy="22"/>
              </a:xfrm>
              <a:prstGeom prst="line">
                <a:avLst/>
              </a:prstGeom>
              <a:noFill/>
              <a:ln w="1588">
                <a:solidFill>
                  <a:srgbClr val="000000"/>
                </a:solidFill>
                <a:round/>
                <a:headEnd/>
                <a:tailEnd/>
              </a:ln>
            </p:spPr>
            <p:txBody>
              <a:bodyPr/>
              <a:lstStyle/>
              <a:p>
                <a:endParaRPr lang="en-US"/>
              </a:p>
            </p:txBody>
          </p:sp>
          <p:sp>
            <p:nvSpPr>
              <p:cNvPr id="122" name="Line 116"/>
              <p:cNvSpPr>
                <a:spLocks noChangeShapeType="1"/>
              </p:cNvSpPr>
              <p:nvPr/>
            </p:nvSpPr>
            <p:spPr bwMode="auto">
              <a:xfrm>
                <a:off x="3491" y="3690"/>
                <a:ext cx="1" cy="22"/>
              </a:xfrm>
              <a:prstGeom prst="line">
                <a:avLst/>
              </a:prstGeom>
              <a:noFill/>
              <a:ln w="1588">
                <a:solidFill>
                  <a:srgbClr val="000000"/>
                </a:solidFill>
                <a:round/>
                <a:headEnd/>
                <a:tailEnd/>
              </a:ln>
            </p:spPr>
            <p:txBody>
              <a:bodyPr/>
              <a:lstStyle/>
              <a:p>
                <a:endParaRPr lang="en-US"/>
              </a:p>
            </p:txBody>
          </p:sp>
          <p:sp>
            <p:nvSpPr>
              <p:cNvPr id="123" name="Line 117"/>
              <p:cNvSpPr>
                <a:spLocks noChangeShapeType="1"/>
              </p:cNvSpPr>
              <p:nvPr/>
            </p:nvSpPr>
            <p:spPr bwMode="auto">
              <a:xfrm>
                <a:off x="3556" y="3690"/>
                <a:ext cx="1" cy="22"/>
              </a:xfrm>
              <a:prstGeom prst="line">
                <a:avLst/>
              </a:prstGeom>
              <a:noFill/>
              <a:ln w="1588">
                <a:solidFill>
                  <a:srgbClr val="000000"/>
                </a:solidFill>
                <a:round/>
                <a:headEnd/>
                <a:tailEnd/>
              </a:ln>
            </p:spPr>
            <p:txBody>
              <a:bodyPr/>
              <a:lstStyle/>
              <a:p>
                <a:endParaRPr lang="en-US"/>
              </a:p>
            </p:txBody>
          </p:sp>
          <p:sp>
            <p:nvSpPr>
              <p:cNvPr id="124" name="Line 118"/>
              <p:cNvSpPr>
                <a:spLocks noChangeShapeType="1"/>
              </p:cNvSpPr>
              <p:nvPr/>
            </p:nvSpPr>
            <p:spPr bwMode="auto">
              <a:xfrm>
                <a:off x="3621" y="3690"/>
                <a:ext cx="1" cy="22"/>
              </a:xfrm>
              <a:prstGeom prst="line">
                <a:avLst/>
              </a:prstGeom>
              <a:noFill/>
              <a:ln w="1588">
                <a:solidFill>
                  <a:srgbClr val="000000"/>
                </a:solidFill>
                <a:round/>
                <a:headEnd/>
                <a:tailEnd/>
              </a:ln>
            </p:spPr>
            <p:txBody>
              <a:bodyPr/>
              <a:lstStyle/>
              <a:p>
                <a:endParaRPr lang="en-US"/>
              </a:p>
            </p:txBody>
          </p:sp>
          <p:sp>
            <p:nvSpPr>
              <p:cNvPr id="125" name="Line 119"/>
              <p:cNvSpPr>
                <a:spLocks noChangeShapeType="1"/>
              </p:cNvSpPr>
              <p:nvPr/>
            </p:nvSpPr>
            <p:spPr bwMode="auto">
              <a:xfrm>
                <a:off x="3686" y="3690"/>
                <a:ext cx="1" cy="43"/>
              </a:xfrm>
              <a:prstGeom prst="line">
                <a:avLst/>
              </a:prstGeom>
              <a:noFill/>
              <a:ln w="1588">
                <a:solidFill>
                  <a:srgbClr val="000000"/>
                </a:solidFill>
                <a:round/>
                <a:headEnd/>
                <a:tailEnd/>
              </a:ln>
            </p:spPr>
            <p:txBody>
              <a:bodyPr/>
              <a:lstStyle/>
              <a:p>
                <a:endParaRPr lang="en-US"/>
              </a:p>
            </p:txBody>
          </p:sp>
          <p:sp>
            <p:nvSpPr>
              <p:cNvPr id="126" name="Rectangle 120"/>
              <p:cNvSpPr>
                <a:spLocks noChangeArrowheads="1"/>
              </p:cNvSpPr>
              <p:nvPr/>
            </p:nvSpPr>
            <p:spPr bwMode="auto">
              <a:xfrm>
                <a:off x="3567" y="3733"/>
                <a:ext cx="129" cy="77"/>
              </a:xfrm>
              <a:prstGeom prst="rect">
                <a:avLst/>
              </a:prstGeom>
              <a:noFill/>
              <a:ln w="9525">
                <a:noFill/>
                <a:miter lim="800000"/>
                <a:headEnd/>
                <a:tailEnd/>
              </a:ln>
            </p:spPr>
            <p:txBody>
              <a:bodyPr wrap="none" lIns="0" tIns="0" rIns="0" bIns="0">
                <a:spAutoFit/>
              </a:bodyPr>
              <a:lstStyle/>
              <a:p>
                <a:pPr eaLnBrk="1" hangingPunct="1"/>
                <a:r>
                  <a:rPr lang="en-US" sz="800">
                    <a:solidFill>
                      <a:srgbClr val="000000"/>
                    </a:solidFill>
                  </a:rPr>
                  <a:t>50.00</a:t>
                </a:r>
                <a:endParaRPr lang="en-US" sz="800"/>
              </a:p>
            </p:txBody>
          </p:sp>
          <p:sp>
            <p:nvSpPr>
              <p:cNvPr id="127" name="Line 121"/>
              <p:cNvSpPr>
                <a:spLocks noChangeShapeType="1"/>
              </p:cNvSpPr>
              <p:nvPr/>
            </p:nvSpPr>
            <p:spPr bwMode="auto">
              <a:xfrm>
                <a:off x="3751" y="3690"/>
                <a:ext cx="1" cy="22"/>
              </a:xfrm>
              <a:prstGeom prst="line">
                <a:avLst/>
              </a:prstGeom>
              <a:noFill/>
              <a:ln w="1588">
                <a:solidFill>
                  <a:srgbClr val="000000"/>
                </a:solidFill>
                <a:round/>
                <a:headEnd/>
                <a:tailEnd/>
              </a:ln>
            </p:spPr>
            <p:txBody>
              <a:bodyPr/>
              <a:lstStyle/>
              <a:p>
                <a:endParaRPr lang="en-US"/>
              </a:p>
            </p:txBody>
          </p:sp>
          <p:sp>
            <p:nvSpPr>
              <p:cNvPr id="128" name="Line 122"/>
              <p:cNvSpPr>
                <a:spLocks noChangeShapeType="1"/>
              </p:cNvSpPr>
              <p:nvPr/>
            </p:nvSpPr>
            <p:spPr bwMode="auto">
              <a:xfrm>
                <a:off x="3816" y="3690"/>
                <a:ext cx="1" cy="22"/>
              </a:xfrm>
              <a:prstGeom prst="line">
                <a:avLst/>
              </a:prstGeom>
              <a:noFill/>
              <a:ln w="1588">
                <a:solidFill>
                  <a:srgbClr val="000000"/>
                </a:solidFill>
                <a:round/>
                <a:headEnd/>
                <a:tailEnd/>
              </a:ln>
            </p:spPr>
            <p:txBody>
              <a:bodyPr/>
              <a:lstStyle/>
              <a:p>
                <a:endParaRPr lang="en-US"/>
              </a:p>
            </p:txBody>
          </p:sp>
          <p:sp>
            <p:nvSpPr>
              <p:cNvPr id="129" name="Line 123"/>
              <p:cNvSpPr>
                <a:spLocks noChangeShapeType="1"/>
              </p:cNvSpPr>
              <p:nvPr/>
            </p:nvSpPr>
            <p:spPr bwMode="auto">
              <a:xfrm>
                <a:off x="3881" y="3690"/>
                <a:ext cx="1" cy="22"/>
              </a:xfrm>
              <a:prstGeom prst="line">
                <a:avLst/>
              </a:prstGeom>
              <a:noFill/>
              <a:ln w="1588">
                <a:solidFill>
                  <a:srgbClr val="000000"/>
                </a:solidFill>
                <a:round/>
                <a:headEnd/>
                <a:tailEnd/>
              </a:ln>
            </p:spPr>
            <p:txBody>
              <a:bodyPr/>
              <a:lstStyle/>
              <a:p>
                <a:endParaRPr lang="en-US"/>
              </a:p>
            </p:txBody>
          </p:sp>
          <p:sp>
            <p:nvSpPr>
              <p:cNvPr id="130" name="Line 124"/>
              <p:cNvSpPr>
                <a:spLocks noChangeShapeType="1"/>
              </p:cNvSpPr>
              <p:nvPr/>
            </p:nvSpPr>
            <p:spPr bwMode="auto">
              <a:xfrm>
                <a:off x="3946" y="3690"/>
                <a:ext cx="1" cy="22"/>
              </a:xfrm>
              <a:prstGeom prst="line">
                <a:avLst/>
              </a:prstGeom>
              <a:noFill/>
              <a:ln w="1588">
                <a:solidFill>
                  <a:srgbClr val="000000"/>
                </a:solidFill>
                <a:round/>
                <a:headEnd/>
                <a:tailEnd/>
              </a:ln>
            </p:spPr>
            <p:txBody>
              <a:bodyPr/>
              <a:lstStyle/>
              <a:p>
                <a:endParaRPr lang="en-US"/>
              </a:p>
            </p:txBody>
          </p:sp>
          <p:sp>
            <p:nvSpPr>
              <p:cNvPr id="131" name="Line 125"/>
              <p:cNvSpPr>
                <a:spLocks noChangeShapeType="1"/>
              </p:cNvSpPr>
              <p:nvPr/>
            </p:nvSpPr>
            <p:spPr bwMode="auto">
              <a:xfrm>
                <a:off x="4011" y="3690"/>
                <a:ext cx="1" cy="43"/>
              </a:xfrm>
              <a:prstGeom prst="line">
                <a:avLst/>
              </a:prstGeom>
              <a:noFill/>
              <a:ln w="1588">
                <a:solidFill>
                  <a:srgbClr val="000000"/>
                </a:solidFill>
                <a:round/>
                <a:headEnd/>
                <a:tailEnd/>
              </a:ln>
            </p:spPr>
            <p:txBody>
              <a:bodyPr/>
              <a:lstStyle/>
              <a:p>
                <a:endParaRPr lang="en-US"/>
              </a:p>
            </p:txBody>
          </p:sp>
          <p:sp>
            <p:nvSpPr>
              <p:cNvPr id="132" name="Rectangle 126"/>
              <p:cNvSpPr>
                <a:spLocks noChangeArrowheads="1"/>
              </p:cNvSpPr>
              <p:nvPr/>
            </p:nvSpPr>
            <p:spPr bwMode="auto">
              <a:xfrm>
                <a:off x="3892" y="3733"/>
                <a:ext cx="129" cy="77"/>
              </a:xfrm>
              <a:prstGeom prst="rect">
                <a:avLst/>
              </a:prstGeom>
              <a:noFill/>
              <a:ln w="9525">
                <a:noFill/>
                <a:miter lim="800000"/>
                <a:headEnd/>
                <a:tailEnd/>
              </a:ln>
            </p:spPr>
            <p:txBody>
              <a:bodyPr wrap="none" lIns="0" tIns="0" rIns="0" bIns="0">
                <a:spAutoFit/>
              </a:bodyPr>
              <a:lstStyle/>
              <a:p>
                <a:pPr eaLnBrk="1" hangingPunct="1"/>
                <a:r>
                  <a:rPr lang="en-US" sz="800">
                    <a:solidFill>
                      <a:srgbClr val="000000"/>
                    </a:solidFill>
                  </a:rPr>
                  <a:t>55.00</a:t>
                </a:r>
                <a:endParaRPr lang="en-US" sz="800"/>
              </a:p>
            </p:txBody>
          </p:sp>
          <p:sp>
            <p:nvSpPr>
              <p:cNvPr id="133" name="Line 127"/>
              <p:cNvSpPr>
                <a:spLocks noChangeShapeType="1"/>
              </p:cNvSpPr>
              <p:nvPr/>
            </p:nvSpPr>
            <p:spPr bwMode="auto">
              <a:xfrm>
                <a:off x="4076" y="3690"/>
                <a:ext cx="1" cy="22"/>
              </a:xfrm>
              <a:prstGeom prst="line">
                <a:avLst/>
              </a:prstGeom>
              <a:noFill/>
              <a:ln w="1588">
                <a:solidFill>
                  <a:srgbClr val="000000"/>
                </a:solidFill>
                <a:round/>
                <a:headEnd/>
                <a:tailEnd/>
              </a:ln>
            </p:spPr>
            <p:txBody>
              <a:bodyPr/>
              <a:lstStyle/>
              <a:p>
                <a:endParaRPr lang="en-US"/>
              </a:p>
            </p:txBody>
          </p:sp>
          <p:sp>
            <p:nvSpPr>
              <p:cNvPr id="134" name="Line 128"/>
              <p:cNvSpPr>
                <a:spLocks noChangeShapeType="1"/>
              </p:cNvSpPr>
              <p:nvPr/>
            </p:nvSpPr>
            <p:spPr bwMode="auto">
              <a:xfrm>
                <a:off x="4141" y="3690"/>
                <a:ext cx="1" cy="22"/>
              </a:xfrm>
              <a:prstGeom prst="line">
                <a:avLst/>
              </a:prstGeom>
              <a:noFill/>
              <a:ln w="1588">
                <a:solidFill>
                  <a:srgbClr val="000000"/>
                </a:solidFill>
                <a:round/>
                <a:headEnd/>
                <a:tailEnd/>
              </a:ln>
            </p:spPr>
            <p:txBody>
              <a:bodyPr/>
              <a:lstStyle/>
              <a:p>
                <a:endParaRPr lang="en-US"/>
              </a:p>
            </p:txBody>
          </p:sp>
          <p:sp>
            <p:nvSpPr>
              <p:cNvPr id="135" name="Line 129"/>
              <p:cNvSpPr>
                <a:spLocks noChangeShapeType="1"/>
              </p:cNvSpPr>
              <p:nvPr/>
            </p:nvSpPr>
            <p:spPr bwMode="auto">
              <a:xfrm>
                <a:off x="4206" y="3690"/>
                <a:ext cx="1" cy="22"/>
              </a:xfrm>
              <a:prstGeom prst="line">
                <a:avLst/>
              </a:prstGeom>
              <a:noFill/>
              <a:ln w="1588">
                <a:solidFill>
                  <a:srgbClr val="000000"/>
                </a:solidFill>
                <a:round/>
                <a:headEnd/>
                <a:tailEnd/>
              </a:ln>
            </p:spPr>
            <p:txBody>
              <a:bodyPr/>
              <a:lstStyle/>
              <a:p>
                <a:endParaRPr lang="en-US"/>
              </a:p>
            </p:txBody>
          </p:sp>
          <p:sp>
            <p:nvSpPr>
              <p:cNvPr id="136" name="Line 130"/>
              <p:cNvSpPr>
                <a:spLocks noChangeShapeType="1"/>
              </p:cNvSpPr>
              <p:nvPr/>
            </p:nvSpPr>
            <p:spPr bwMode="auto">
              <a:xfrm>
                <a:off x="4271" y="3690"/>
                <a:ext cx="1" cy="22"/>
              </a:xfrm>
              <a:prstGeom prst="line">
                <a:avLst/>
              </a:prstGeom>
              <a:noFill/>
              <a:ln w="1588">
                <a:solidFill>
                  <a:srgbClr val="000000"/>
                </a:solidFill>
                <a:round/>
                <a:headEnd/>
                <a:tailEnd/>
              </a:ln>
            </p:spPr>
            <p:txBody>
              <a:bodyPr/>
              <a:lstStyle/>
              <a:p>
                <a:endParaRPr lang="en-US"/>
              </a:p>
            </p:txBody>
          </p:sp>
          <p:sp>
            <p:nvSpPr>
              <p:cNvPr id="137" name="Line 131"/>
              <p:cNvSpPr>
                <a:spLocks noChangeShapeType="1"/>
              </p:cNvSpPr>
              <p:nvPr/>
            </p:nvSpPr>
            <p:spPr bwMode="auto">
              <a:xfrm>
                <a:off x="4335" y="3690"/>
                <a:ext cx="1" cy="43"/>
              </a:xfrm>
              <a:prstGeom prst="line">
                <a:avLst/>
              </a:prstGeom>
              <a:noFill/>
              <a:ln w="1588">
                <a:solidFill>
                  <a:srgbClr val="000000"/>
                </a:solidFill>
                <a:round/>
                <a:headEnd/>
                <a:tailEnd/>
              </a:ln>
            </p:spPr>
            <p:txBody>
              <a:bodyPr/>
              <a:lstStyle/>
              <a:p>
                <a:endParaRPr lang="en-US"/>
              </a:p>
            </p:txBody>
          </p:sp>
          <p:sp>
            <p:nvSpPr>
              <p:cNvPr id="138" name="Rectangle 132"/>
              <p:cNvSpPr>
                <a:spLocks noChangeArrowheads="1"/>
              </p:cNvSpPr>
              <p:nvPr/>
            </p:nvSpPr>
            <p:spPr bwMode="auto">
              <a:xfrm>
                <a:off x="4216" y="3733"/>
                <a:ext cx="129" cy="77"/>
              </a:xfrm>
              <a:prstGeom prst="rect">
                <a:avLst/>
              </a:prstGeom>
              <a:noFill/>
              <a:ln w="9525">
                <a:noFill/>
                <a:miter lim="800000"/>
                <a:headEnd/>
                <a:tailEnd/>
              </a:ln>
            </p:spPr>
            <p:txBody>
              <a:bodyPr wrap="none" lIns="0" tIns="0" rIns="0" bIns="0">
                <a:spAutoFit/>
              </a:bodyPr>
              <a:lstStyle/>
              <a:p>
                <a:pPr eaLnBrk="1" hangingPunct="1"/>
                <a:r>
                  <a:rPr lang="en-US" sz="800">
                    <a:solidFill>
                      <a:srgbClr val="000000"/>
                    </a:solidFill>
                  </a:rPr>
                  <a:t>60.00</a:t>
                </a:r>
                <a:endParaRPr lang="en-US" sz="800"/>
              </a:p>
            </p:txBody>
          </p:sp>
          <p:sp>
            <p:nvSpPr>
              <p:cNvPr id="139" name="Freeform 133"/>
              <p:cNvSpPr>
                <a:spLocks/>
              </p:cNvSpPr>
              <p:nvPr/>
            </p:nvSpPr>
            <p:spPr bwMode="auto">
              <a:xfrm>
                <a:off x="438" y="2158"/>
                <a:ext cx="3898" cy="1459"/>
              </a:xfrm>
              <a:custGeom>
                <a:avLst/>
                <a:gdLst/>
                <a:ahLst/>
                <a:cxnLst>
                  <a:cxn ang="0">
                    <a:pos x="59" y="1370"/>
                  </a:cxn>
                  <a:cxn ang="0">
                    <a:pos x="121" y="1367"/>
                  </a:cxn>
                  <a:cxn ang="0">
                    <a:pos x="182" y="1337"/>
                  </a:cxn>
                  <a:cxn ang="0">
                    <a:pos x="243" y="1364"/>
                  </a:cxn>
                  <a:cxn ang="0">
                    <a:pos x="305" y="1357"/>
                  </a:cxn>
                  <a:cxn ang="0">
                    <a:pos x="365" y="1240"/>
                  </a:cxn>
                  <a:cxn ang="0">
                    <a:pos x="428" y="1345"/>
                  </a:cxn>
                  <a:cxn ang="0">
                    <a:pos x="488" y="1315"/>
                  </a:cxn>
                  <a:cxn ang="0">
                    <a:pos x="550" y="1340"/>
                  </a:cxn>
                  <a:cxn ang="0">
                    <a:pos x="611" y="1348"/>
                  </a:cxn>
                  <a:cxn ang="0">
                    <a:pos x="673" y="1352"/>
                  </a:cxn>
                  <a:cxn ang="0">
                    <a:pos x="735" y="1356"/>
                  </a:cxn>
                  <a:cxn ang="0">
                    <a:pos x="797" y="1351"/>
                  </a:cxn>
                  <a:cxn ang="0">
                    <a:pos x="857" y="1359"/>
                  </a:cxn>
                  <a:cxn ang="0">
                    <a:pos x="919" y="1353"/>
                  </a:cxn>
                  <a:cxn ang="0">
                    <a:pos x="979" y="825"/>
                  </a:cxn>
                  <a:cxn ang="0">
                    <a:pos x="1042" y="1353"/>
                  </a:cxn>
                  <a:cxn ang="0">
                    <a:pos x="1102" y="1356"/>
                  </a:cxn>
                  <a:cxn ang="0">
                    <a:pos x="1165" y="1353"/>
                  </a:cxn>
                  <a:cxn ang="0">
                    <a:pos x="1226" y="733"/>
                  </a:cxn>
                  <a:cxn ang="0">
                    <a:pos x="1288" y="1343"/>
                  </a:cxn>
                  <a:cxn ang="0">
                    <a:pos x="1349" y="1359"/>
                  </a:cxn>
                  <a:cxn ang="0">
                    <a:pos x="1411" y="1339"/>
                  </a:cxn>
                  <a:cxn ang="0">
                    <a:pos x="1471" y="1220"/>
                  </a:cxn>
                  <a:cxn ang="0">
                    <a:pos x="1533" y="1345"/>
                  </a:cxn>
                  <a:cxn ang="0">
                    <a:pos x="1594" y="1302"/>
                  </a:cxn>
                  <a:cxn ang="0">
                    <a:pos x="1656" y="993"/>
                  </a:cxn>
                  <a:cxn ang="0">
                    <a:pos x="1717" y="1353"/>
                  </a:cxn>
                  <a:cxn ang="0">
                    <a:pos x="1779" y="937"/>
                  </a:cxn>
                  <a:cxn ang="0">
                    <a:pos x="1840" y="1353"/>
                  </a:cxn>
                  <a:cxn ang="0">
                    <a:pos x="1902" y="1350"/>
                  </a:cxn>
                  <a:cxn ang="0">
                    <a:pos x="1962" y="631"/>
                  </a:cxn>
                  <a:cxn ang="0">
                    <a:pos x="2025" y="1348"/>
                  </a:cxn>
                  <a:cxn ang="0">
                    <a:pos x="2085" y="1334"/>
                  </a:cxn>
                  <a:cxn ang="0">
                    <a:pos x="2147" y="1344"/>
                  </a:cxn>
                  <a:cxn ang="0">
                    <a:pos x="2208" y="697"/>
                  </a:cxn>
                  <a:cxn ang="0">
                    <a:pos x="2270" y="1350"/>
                  </a:cxn>
                  <a:cxn ang="0">
                    <a:pos x="2331" y="1307"/>
                  </a:cxn>
                  <a:cxn ang="0">
                    <a:pos x="2393" y="1345"/>
                  </a:cxn>
                  <a:cxn ang="0">
                    <a:pos x="2454" y="1337"/>
                  </a:cxn>
                  <a:cxn ang="0">
                    <a:pos x="2516" y="845"/>
                  </a:cxn>
                  <a:cxn ang="0">
                    <a:pos x="2576" y="1341"/>
                  </a:cxn>
                  <a:cxn ang="0">
                    <a:pos x="2639" y="1337"/>
                  </a:cxn>
                  <a:cxn ang="0">
                    <a:pos x="2700" y="1321"/>
                  </a:cxn>
                  <a:cxn ang="0">
                    <a:pos x="2762" y="1353"/>
                  </a:cxn>
                  <a:cxn ang="0">
                    <a:pos x="2823" y="1348"/>
                  </a:cxn>
                  <a:cxn ang="0">
                    <a:pos x="2885" y="1348"/>
                  </a:cxn>
                  <a:cxn ang="0">
                    <a:pos x="2945" y="1346"/>
                  </a:cxn>
                  <a:cxn ang="0">
                    <a:pos x="3008" y="1345"/>
                  </a:cxn>
                  <a:cxn ang="0">
                    <a:pos x="3069" y="1348"/>
                  </a:cxn>
                  <a:cxn ang="0">
                    <a:pos x="3130" y="1332"/>
                  </a:cxn>
                  <a:cxn ang="0">
                    <a:pos x="3191" y="1316"/>
                  </a:cxn>
                  <a:cxn ang="0">
                    <a:pos x="3253" y="1343"/>
                  </a:cxn>
                  <a:cxn ang="0">
                    <a:pos x="3315" y="1343"/>
                  </a:cxn>
                  <a:cxn ang="0">
                    <a:pos x="3376" y="1334"/>
                  </a:cxn>
                  <a:cxn ang="0">
                    <a:pos x="3437" y="1339"/>
                  </a:cxn>
                  <a:cxn ang="0">
                    <a:pos x="3499" y="1345"/>
                  </a:cxn>
                  <a:cxn ang="0">
                    <a:pos x="3560" y="1353"/>
                  </a:cxn>
                  <a:cxn ang="0">
                    <a:pos x="3622" y="1351"/>
                  </a:cxn>
                  <a:cxn ang="0">
                    <a:pos x="3682" y="1353"/>
                  </a:cxn>
                  <a:cxn ang="0">
                    <a:pos x="3744" y="1352"/>
                  </a:cxn>
                  <a:cxn ang="0">
                    <a:pos x="3805" y="1351"/>
                  </a:cxn>
                  <a:cxn ang="0">
                    <a:pos x="3868" y="1353"/>
                  </a:cxn>
                </a:cxnLst>
                <a:rect l="0" t="0" r="r" b="b"/>
                <a:pathLst>
                  <a:path w="3898" h="1459">
                    <a:moveTo>
                      <a:pt x="0" y="1397"/>
                    </a:moveTo>
                    <a:lnTo>
                      <a:pt x="0" y="1397"/>
                    </a:lnTo>
                    <a:lnTo>
                      <a:pt x="1" y="1396"/>
                    </a:lnTo>
                    <a:lnTo>
                      <a:pt x="1" y="1396"/>
                    </a:lnTo>
                    <a:lnTo>
                      <a:pt x="3" y="1394"/>
                    </a:lnTo>
                    <a:lnTo>
                      <a:pt x="3" y="1394"/>
                    </a:lnTo>
                    <a:lnTo>
                      <a:pt x="4" y="1392"/>
                    </a:lnTo>
                    <a:lnTo>
                      <a:pt x="5" y="1392"/>
                    </a:lnTo>
                    <a:lnTo>
                      <a:pt x="7" y="1391"/>
                    </a:lnTo>
                    <a:lnTo>
                      <a:pt x="7" y="1391"/>
                    </a:lnTo>
                    <a:lnTo>
                      <a:pt x="8" y="1389"/>
                    </a:lnTo>
                    <a:lnTo>
                      <a:pt x="9" y="1389"/>
                    </a:lnTo>
                    <a:lnTo>
                      <a:pt x="10" y="1388"/>
                    </a:lnTo>
                    <a:lnTo>
                      <a:pt x="11" y="1388"/>
                    </a:lnTo>
                    <a:lnTo>
                      <a:pt x="12" y="1386"/>
                    </a:lnTo>
                    <a:lnTo>
                      <a:pt x="12" y="1386"/>
                    </a:lnTo>
                    <a:lnTo>
                      <a:pt x="14" y="1385"/>
                    </a:lnTo>
                    <a:lnTo>
                      <a:pt x="14" y="1385"/>
                    </a:lnTo>
                    <a:lnTo>
                      <a:pt x="16" y="1384"/>
                    </a:lnTo>
                    <a:lnTo>
                      <a:pt x="16" y="1384"/>
                    </a:lnTo>
                    <a:lnTo>
                      <a:pt x="18" y="1383"/>
                    </a:lnTo>
                    <a:lnTo>
                      <a:pt x="19" y="1383"/>
                    </a:lnTo>
                    <a:lnTo>
                      <a:pt x="20" y="1382"/>
                    </a:lnTo>
                    <a:lnTo>
                      <a:pt x="20" y="1382"/>
                    </a:lnTo>
                    <a:lnTo>
                      <a:pt x="22" y="1380"/>
                    </a:lnTo>
                    <a:lnTo>
                      <a:pt x="23" y="1380"/>
                    </a:lnTo>
                    <a:lnTo>
                      <a:pt x="24" y="1380"/>
                    </a:lnTo>
                    <a:lnTo>
                      <a:pt x="24" y="1380"/>
                    </a:lnTo>
                    <a:lnTo>
                      <a:pt x="26" y="1378"/>
                    </a:lnTo>
                    <a:lnTo>
                      <a:pt x="27" y="1379"/>
                    </a:lnTo>
                    <a:lnTo>
                      <a:pt x="28" y="1378"/>
                    </a:lnTo>
                    <a:lnTo>
                      <a:pt x="28" y="1378"/>
                    </a:lnTo>
                    <a:lnTo>
                      <a:pt x="29" y="1377"/>
                    </a:lnTo>
                    <a:lnTo>
                      <a:pt x="30" y="1378"/>
                    </a:lnTo>
                    <a:lnTo>
                      <a:pt x="32" y="1376"/>
                    </a:lnTo>
                    <a:lnTo>
                      <a:pt x="33" y="1377"/>
                    </a:lnTo>
                    <a:lnTo>
                      <a:pt x="33" y="1375"/>
                    </a:lnTo>
                    <a:lnTo>
                      <a:pt x="34" y="1376"/>
                    </a:lnTo>
                    <a:lnTo>
                      <a:pt x="36" y="1375"/>
                    </a:lnTo>
                    <a:lnTo>
                      <a:pt x="37" y="1375"/>
                    </a:lnTo>
                    <a:lnTo>
                      <a:pt x="38" y="1375"/>
                    </a:lnTo>
                    <a:lnTo>
                      <a:pt x="39" y="1375"/>
                    </a:lnTo>
                    <a:lnTo>
                      <a:pt x="39" y="1374"/>
                    </a:lnTo>
                    <a:lnTo>
                      <a:pt x="40" y="1375"/>
                    </a:lnTo>
                    <a:lnTo>
                      <a:pt x="42" y="1373"/>
                    </a:lnTo>
                    <a:lnTo>
                      <a:pt x="42" y="1374"/>
                    </a:lnTo>
                    <a:lnTo>
                      <a:pt x="43" y="1373"/>
                    </a:lnTo>
                    <a:lnTo>
                      <a:pt x="45" y="1373"/>
                    </a:lnTo>
                    <a:lnTo>
                      <a:pt x="45" y="1372"/>
                    </a:lnTo>
                    <a:lnTo>
                      <a:pt x="46" y="1372"/>
                    </a:lnTo>
                    <a:lnTo>
                      <a:pt x="47" y="1372"/>
                    </a:lnTo>
                    <a:lnTo>
                      <a:pt x="48" y="1372"/>
                    </a:lnTo>
                    <a:lnTo>
                      <a:pt x="49" y="1372"/>
                    </a:lnTo>
                    <a:lnTo>
                      <a:pt x="50" y="1372"/>
                    </a:lnTo>
                    <a:lnTo>
                      <a:pt x="51" y="1371"/>
                    </a:lnTo>
                    <a:lnTo>
                      <a:pt x="51" y="1372"/>
                    </a:lnTo>
                    <a:lnTo>
                      <a:pt x="53" y="1370"/>
                    </a:lnTo>
                    <a:lnTo>
                      <a:pt x="54" y="1371"/>
                    </a:lnTo>
                    <a:lnTo>
                      <a:pt x="55" y="1370"/>
                    </a:lnTo>
                    <a:lnTo>
                      <a:pt x="55" y="1370"/>
                    </a:lnTo>
                    <a:lnTo>
                      <a:pt x="57" y="1370"/>
                    </a:lnTo>
                    <a:lnTo>
                      <a:pt x="58" y="1370"/>
                    </a:lnTo>
                    <a:lnTo>
                      <a:pt x="59" y="1370"/>
                    </a:lnTo>
                    <a:lnTo>
                      <a:pt x="59" y="1370"/>
                    </a:lnTo>
                    <a:lnTo>
                      <a:pt x="61" y="1369"/>
                    </a:lnTo>
                    <a:lnTo>
                      <a:pt x="61" y="1370"/>
                    </a:lnTo>
                    <a:lnTo>
                      <a:pt x="63" y="1369"/>
                    </a:lnTo>
                    <a:lnTo>
                      <a:pt x="63" y="1369"/>
                    </a:lnTo>
                    <a:lnTo>
                      <a:pt x="64" y="1369"/>
                    </a:lnTo>
                    <a:lnTo>
                      <a:pt x="65" y="1369"/>
                    </a:lnTo>
                    <a:lnTo>
                      <a:pt x="67" y="1368"/>
                    </a:lnTo>
                    <a:lnTo>
                      <a:pt x="67" y="1369"/>
                    </a:lnTo>
                    <a:lnTo>
                      <a:pt x="68" y="1368"/>
                    </a:lnTo>
                    <a:lnTo>
                      <a:pt x="69" y="1368"/>
                    </a:lnTo>
                    <a:lnTo>
                      <a:pt x="70" y="1368"/>
                    </a:lnTo>
                    <a:lnTo>
                      <a:pt x="72" y="1368"/>
                    </a:lnTo>
                    <a:lnTo>
                      <a:pt x="72" y="1368"/>
                    </a:lnTo>
                    <a:lnTo>
                      <a:pt x="73" y="1368"/>
                    </a:lnTo>
                    <a:lnTo>
                      <a:pt x="74" y="1368"/>
                    </a:lnTo>
                    <a:lnTo>
                      <a:pt x="75" y="1368"/>
                    </a:lnTo>
                    <a:lnTo>
                      <a:pt x="76" y="1367"/>
                    </a:lnTo>
                    <a:lnTo>
                      <a:pt x="77" y="1368"/>
                    </a:lnTo>
                    <a:lnTo>
                      <a:pt x="78" y="1367"/>
                    </a:lnTo>
                    <a:lnTo>
                      <a:pt x="79" y="1368"/>
                    </a:lnTo>
                    <a:lnTo>
                      <a:pt x="80" y="1367"/>
                    </a:lnTo>
                    <a:lnTo>
                      <a:pt x="81" y="1367"/>
                    </a:lnTo>
                    <a:lnTo>
                      <a:pt x="82" y="1367"/>
                    </a:lnTo>
                    <a:lnTo>
                      <a:pt x="83" y="1367"/>
                    </a:lnTo>
                    <a:lnTo>
                      <a:pt x="84" y="1367"/>
                    </a:lnTo>
                    <a:lnTo>
                      <a:pt x="85" y="1367"/>
                    </a:lnTo>
                    <a:lnTo>
                      <a:pt x="86" y="1367"/>
                    </a:lnTo>
                    <a:lnTo>
                      <a:pt x="87" y="1367"/>
                    </a:lnTo>
                    <a:lnTo>
                      <a:pt x="88" y="1367"/>
                    </a:lnTo>
                    <a:lnTo>
                      <a:pt x="89" y="1367"/>
                    </a:lnTo>
                    <a:lnTo>
                      <a:pt x="90" y="1366"/>
                    </a:lnTo>
                    <a:lnTo>
                      <a:pt x="91" y="1367"/>
                    </a:lnTo>
                    <a:lnTo>
                      <a:pt x="92" y="1366"/>
                    </a:lnTo>
                    <a:lnTo>
                      <a:pt x="93" y="1366"/>
                    </a:lnTo>
                    <a:lnTo>
                      <a:pt x="94" y="1366"/>
                    </a:lnTo>
                    <a:lnTo>
                      <a:pt x="95" y="1366"/>
                    </a:lnTo>
                    <a:lnTo>
                      <a:pt x="96" y="1366"/>
                    </a:lnTo>
                    <a:lnTo>
                      <a:pt x="97" y="1366"/>
                    </a:lnTo>
                    <a:lnTo>
                      <a:pt x="97" y="1367"/>
                    </a:lnTo>
                    <a:lnTo>
                      <a:pt x="98" y="1366"/>
                    </a:lnTo>
                    <a:lnTo>
                      <a:pt x="99" y="1367"/>
                    </a:lnTo>
                    <a:lnTo>
                      <a:pt x="102" y="1367"/>
                    </a:lnTo>
                    <a:lnTo>
                      <a:pt x="102" y="1366"/>
                    </a:lnTo>
                    <a:lnTo>
                      <a:pt x="102" y="1366"/>
                    </a:lnTo>
                    <a:lnTo>
                      <a:pt x="102" y="1367"/>
                    </a:lnTo>
                    <a:lnTo>
                      <a:pt x="104" y="1367"/>
                    </a:lnTo>
                    <a:lnTo>
                      <a:pt x="105" y="1366"/>
                    </a:lnTo>
                    <a:lnTo>
                      <a:pt x="107" y="1367"/>
                    </a:lnTo>
                    <a:lnTo>
                      <a:pt x="107" y="1367"/>
                    </a:lnTo>
                    <a:lnTo>
                      <a:pt x="109" y="1367"/>
                    </a:lnTo>
                    <a:lnTo>
                      <a:pt x="109" y="1367"/>
                    </a:lnTo>
                    <a:lnTo>
                      <a:pt x="111" y="1367"/>
                    </a:lnTo>
                    <a:lnTo>
                      <a:pt x="112" y="1367"/>
                    </a:lnTo>
                    <a:lnTo>
                      <a:pt x="112" y="1367"/>
                    </a:lnTo>
                    <a:lnTo>
                      <a:pt x="113" y="1367"/>
                    </a:lnTo>
                    <a:lnTo>
                      <a:pt x="114" y="1367"/>
                    </a:lnTo>
                    <a:lnTo>
                      <a:pt x="115" y="1367"/>
                    </a:lnTo>
                    <a:lnTo>
                      <a:pt x="116" y="1367"/>
                    </a:lnTo>
                    <a:lnTo>
                      <a:pt x="116" y="1367"/>
                    </a:lnTo>
                    <a:lnTo>
                      <a:pt x="118" y="1367"/>
                    </a:lnTo>
                    <a:lnTo>
                      <a:pt x="119" y="1367"/>
                    </a:lnTo>
                    <a:lnTo>
                      <a:pt x="121" y="1367"/>
                    </a:lnTo>
                    <a:lnTo>
                      <a:pt x="121" y="1366"/>
                    </a:lnTo>
                    <a:lnTo>
                      <a:pt x="122" y="1367"/>
                    </a:lnTo>
                    <a:lnTo>
                      <a:pt x="124" y="1361"/>
                    </a:lnTo>
                    <a:lnTo>
                      <a:pt x="124" y="1361"/>
                    </a:lnTo>
                    <a:lnTo>
                      <a:pt x="125" y="1336"/>
                    </a:lnTo>
                    <a:lnTo>
                      <a:pt x="125" y="1335"/>
                    </a:lnTo>
                    <a:lnTo>
                      <a:pt x="128" y="1315"/>
                    </a:lnTo>
                    <a:lnTo>
                      <a:pt x="128" y="1314"/>
                    </a:lnTo>
                    <a:lnTo>
                      <a:pt x="129" y="1303"/>
                    </a:lnTo>
                    <a:lnTo>
                      <a:pt x="130" y="1302"/>
                    </a:lnTo>
                    <a:lnTo>
                      <a:pt x="132" y="1307"/>
                    </a:lnTo>
                    <a:lnTo>
                      <a:pt x="132" y="1307"/>
                    </a:lnTo>
                    <a:lnTo>
                      <a:pt x="133" y="1324"/>
                    </a:lnTo>
                    <a:lnTo>
                      <a:pt x="133" y="1324"/>
                    </a:lnTo>
                    <a:lnTo>
                      <a:pt x="135" y="1337"/>
                    </a:lnTo>
                    <a:lnTo>
                      <a:pt x="135" y="1337"/>
                    </a:lnTo>
                    <a:lnTo>
                      <a:pt x="137" y="1346"/>
                    </a:lnTo>
                    <a:lnTo>
                      <a:pt x="137" y="1346"/>
                    </a:lnTo>
                    <a:lnTo>
                      <a:pt x="139" y="1354"/>
                    </a:lnTo>
                    <a:lnTo>
                      <a:pt x="139" y="1354"/>
                    </a:lnTo>
                    <a:lnTo>
                      <a:pt x="141" y="1359"/>
                    </a:lnTo>
                    <a:lnTo>
                      <a:pt x="141" y="1359"/>
                    </a:lnTo>
                    <a:lnTo>
                      <a:pt x="143" y="1361"/>
                    </a:lnTo>
                    <a:lnTo>
                      <a:pt x="143" y="1361"/>
                    </a:lnTo>
                    <a:lnTo>
                      <a:pt x="144" y="1363"/>
                    </a:lnTo>
                    <a:lnTo>
                      <a:pt x="145" y="1362"/>
                    </a:lnTo>
                    <a:lnTo>
                      <a:pt x="146" y="1364"/>
                    </a:lnTo>
                    <a:lnTo>
                      <a:pt x="148" y="1364"/>
                    </a:lnTo>
                    <a:lnTo>
                      <a:pt x="149" y="1361"/>
                    </a:lnTo>
                    <a:lnTo>
                      <a:pt x="149" y="1360"/>
                    </a:lnTo>
                    <a:lnTo>
                      <a:pt x="151" y="1346"/>
                    </a:lnTo>
                    <a:lnTo>
                      <a:pt x="151" y="1345"/>
                    </a:lnTo>
                    <a:lnTo>
                      <a:pt x="153" y="1333"/>
                    </a:lnTo>
                    <a:lnTo>
                      <a:pt x="153" y="1333"/>
                    </a:lnTo>
                    <a:lnTo>
                      <a:pt x="155" y="1329"/>
                    </a:lnTo>
                    <a:lnTo>
                      <a:pt x="156" y="1329"/>
                    </a:lnTo>
                    <a:lnTo>
                      <a:pt x="157" y="1330"/>
                    </a:lnTo>
                    <a:lnTo>
                      <a:pt x="157" y="1331"/>
                    </a:lnTo>
                    <a:lnTo>
                      <a:pt x="159" y="1340"/>
                    </a:lnTo>
                    <a:lnTo>
                      <a:pt x="159" y="1340"/>
                    </a:lnTo>
                    <a:lnTo>
                      <a:pt x="160" y="1375"/>
                    </a:lnTo>
                    <a:lnTo>
                      <a:pt x="161" y="1376"/>
                    </a:lnTo>
                    <a:lnTo>
                      <a:pt x="163" y="1432"/>
                    </a:lnTo>
                    <a:lnTo>
                      <a:pt x="163" y="1433"/>
                    </a:lnTo>
                    <a:lnTo>
                      <a:pt x="164" y="1454"/>
                    </a:lnTo>
                    <a:lnTo>
                      <a:pt x="164" y="1454"/>
                    </a:lnTo>
                    <a:lnTo>
                      <a:pt x="167" y="1457"/>
                    </a:lnTo>
                    <a:lnTo>
                      <a:pt x="167" y="1457"/>
                    </a:lnTo>
                    <a:lnTo>
                      <a:pt x="168" y="1458"/>
                    </a:lnTo>
                    <a:lnTo>
                      <a:pt x="169" y="1458"/>
                    </a:lnTo>
                    <a:lnTo>
                      <a:pt x="170" y="1459"/>
                    </a:lnTo>
                    <a:lnTo>
                      <a:pt x="170" y="1459"/>
                    </a:lnTo>
                    <a:lnTo>
                      <a:pt x="172" y="1455"/>
                    </a:lnTo>
                    <a:lnTo>
                      <a:pt x="172" y="1455"/>
                    </a:lnTo>
                    <a:lnTo>
                      <a:pt x="174" y="1445"/>
                    </a:lnTo>
                    <a:lnTo>
                      <a:pt x="174" y="1445"/>
                    </a:lnTo>
                    <a:lnTo>
                      <a:pt x="176" y="1426"/>
                    </a:lnTo>
                    <a:lnTo>
                      <a:pt x="176" y="1426"/>
                    </a:lnTo>
                    <a:lnTo>
                      <a:pt x="178" y="1400"/>
                    </a:lnTo>
                    <a:lnTo>
                      <a:pt x="178" y="1399"/>
                    </a:lnTo>
                    <a:lnTo>
                      <a:pt x="180" y="1368"/>
                    </a:lnTo>
                    <a:lnTo>
                      <a:pt x="180" y="1367"/>
                    </a:lnTo>
                    <a:lnTo>
                      <a:pt x="182" y="1337"/>
                    </a:lnTo>
                    <a:lnTo>
                      <a:pt x="182" y="1337"/>
                    </a:lnTo>
                    <a:lnTo>
                      <a:pt x="184" y="1313"/>
                    </a:lnTo>
                    <a:lnTo>
                      <a:pt x="184" y="1313"/>
                    </a:lnTo>
                    <a:lnTo>
                      <a:pt x="186" y="1295"/>
                    </a:lnTo>
                    <a:lnTo>
                      <a:pt x="186" y="1295"/>
                    </a:lnTo>
                    <a:lnTo>
                      <a:pt x="188" y="1283"/>
                    </a:lnTo>
                    <a:lnTo>
                      <a:pt x="188" y="1282"/>
                    </a:lnTo>
                    <a:lnTo>
                      <a:pt x="190" y="1273"/>
                    </a:lnTo>
                    <a:lnTo>
                      <a:pt x="190" y="1272"/>
                    </a:lnTo>
                    <a:lnTo>
                      <a:pt x="192" y="1264"/>
                    </a:lnTo>
                    <a:lnTo>
                      <a:pt x="192" y="1264"/>
                    </a:lnTo>
                    <a:lnTo>
                      <a:pt x="194" y="1257"/>
                    </a:lnTo>
                    <a:lnTo>
                      <a:pt x="194" y="1256"/>
                    </a:lnTo>
                    <a:lnTo>
                      <a:pt x="196" y="1250"/>
                    </a:lnTo>
                    <a:lnTo>
                      <a:pt x="196" y="1250"/>
                    </a:lnTo>
                    <a:lnTo>
                      <a:pt x="198" y="1243"/>
                    </a:lnTo>
                    <a:lnTo>
                      <a:pt x="198" y="1243"/>
                    </a:lnTo>
                    <a:lnTo>
                      <a:pt x="199" y="1116"/>
                    </a:lnTo>
                    <a:lnTo>
                      <a:pt x="200" y="1194"/>
                    </a:lnTo>
                    <a:lnTo>
                      <a:pt x="202" y="1351"/>
                    </a:lnTo>
                    <a:lnTo>
                      <a:pt x="202" y="1351"/>
                    </a:lnTo>
                    <a:lnTo>
                      <a:pt x="203" y="1358"/>
                    </a:lnTo>
                    <a:lnTo>
                      <a:pt x="203" y="1358"/>
                    </a:lnTo>
                    <a:lnTo>
                      <a:pt x="205" y="1360"/>
                    </a:lnTo>
                    <a:lnTo>
                      <a:pt x="206" y="1361"/>
                    </a:lnTo>
                    <a:lnTo>
                      <a:pt x="207" y="1360"/>
                    </a:lnTo>
                    <a:lnTo>
                      <a:pt x="208" y="1359"/>
                    </a:lnTo>
                    <a:lnTo>
                      <a:pt x="209" y="1361"/>
                    </a:lnTo>
                    <a:lnTo>
                      <a:pt x="209" y="1360"/>
                    </a:lnTo>
                    <a:lnTo>
                      <a:pt x="211" y="1362"/>
                    </a:lnTo>
                    <a:lnTo>
                      <a:pt x="212" y="1362"/>
                    </a:lnTo>
                    <a:lnTo>
                      <a:pt x="212" y="1361"/>
                    </a:lnTo>
                    <a:lnTo>
                      <a:pt x="213" y="1362"/>
                    </a:lnTo>
                    <a:lnTo>
                      <a:pt x="215" y="1361"/>
                    </a:lnTo>
                    <a:lnTo>
                      <a:pt x="216" y="1361"/>
                    </a:lnTo>
                    <a:lnTo>
                      <a:pt x="216" y="1361"/>
                    </a:lnTo>
                    <a:lnTo>
                      <a:pt x="218" y="1361"/>
                    </a:lnTo>
                    <a:lnTo>
                      <a:pt x="218" y="1361"/>
                    </a:lnTo>
                    <a:lnTo>
                      <a:pt x="219" y="1361"/>
                    </a:lnTo>
                    <a:lnTo>
                      <a:pt x="221" y="1359"/>
                    </a:lnTo>
                    <a:lnTo>
                      <a:pt x="221" y="1359"/>
                    </a:lnTo>
                    <a:lnTo>
                      <a:pt x="222" y="1357"/>
                    </a:lnTo>
                    <a:lnTo>
                      <a:pt x="223" y="1357"/>
                    </a:lnTo>
                    <a:lnTo>
                      <a:pt x="225" y="1359"/>
                    </a:lnTo>
                    <a:lnTo>
                      <a:pt x="225" y="1359"/>
                    </a:lnTo>
                    <a:lnTo>
                      <a:pt x="226" y="1360"/>
                    </a:lnTo>
                    <a:lnTo>
                      <a:pt x="227" y="1359"/>
                    </a:lnTo>
                    <a:lnTo>
                      <a:pt x="229" y="1358"/>
                    </a:lnTo>
                    <a:lnTo>
                      <a:pt x="229" y="1358"/>
                    </a:lnTo>
                    <a:lnTo>
                      <a:pt x="230" y="1356"/>
                    </a:lnTo>
                    <a:lnTo>
                      <a:pt x="231" y="1356"/>
                    </a:lnTo>
                    <a:lnTo>
                      <a:pt x="233" y="1359"/>
                    </a:lnTo>
                    <a:lnTo>
                      <a:pt x="233" y="1359"/>
                    </a:lnTo>
                    <a:lnTo>
                      <a:pt x="235" y="1360"/>
                    </a:lnTo>
                    <a:lnTo>
                      <a:pt x="235" y="1361"/>
                    </a:lnTo>
                    <a:lnTo>
                      <a:pt x="237" y="1360"/>
                    </a:lnTo>
                    <a:lnTo>
                      <a:pt x="237" y="1360"/>
                    </a:lnTo>
                    <a:lnTo>
                      <a:pt x="239" y="1361"/>
                    </a:lnTo>
                    <a:lnTo>
                      <a:pt x="239" y="1361"/>
                    </a:lnTo>
                    <a:lnTo>
                      <a:pt x="240" y="1363"/>
                    </a:lnTo>
                    <a:lnTo>
                      <a:pt x="240" y="1363"/>
                    </a:lnTo>
                    <a:lnTo>
                      <a:pt x="243" y="1364"/>
                    </a:lnTo>
                    <a:lnTo>
                      <a:pt x="243" y="1364"/>
                    </a:lnTo>
                    <a:lnTo>
                      <a:pt x="244" y="1364"/>
                    </a:lnTo>
                    <a:lnTo>
                      <a:pt x="244" y="1364"/>
                    </a:lnTo>
                    <a:lnTo>
                      <a:pt x="246" y="1365"/>
                    </a:lnTo>
                    <a:lnTo>
                      <a:pt x="247" y="1364"/>
                    </a:lnTo>
                    <a:lnTo>
                      <a:pt x="248" y="1366"/>
                    </a:lnTo>
                    <a:lnTo>
                      <a:pt x="249" y="1366"/>
                    </a:lnTo>
                    <a:lnTo>
                      <a:pt x="249" y="1365"/>
                    </a:lnTo>
                    <a:lnTo>
                      <a:pt x="251" y="1365"/>
                    </a:lnTo>
                    <a:lnTo>
                      <a:pt x="252" y="1364"/>
                    </a:lnTo>
                    <a:lnTo>
                      <a:pt x="252" y="1365"/>
                    </a:lnTo>
                    <a:lnTo>
                      <a:pt x="254" y="1363"/>
                    </a:lnTo>
                    <a:lnTo>
                      <a:pt x="254" y="1363"/>
                    </a:lnTo>
                    <a:lnTo>
                      <a:pt x="256" y="1362"/>
                    </a:lnTo>
                    <a:lnTo>
                      <a:pt x="256" y="1362"/>
                    </a:lnTo>
                    <a:lnTo>
                      <a:pt x="257" y="1364"/>
                    </a:lnTo>
                    <a:lnTo>
                      <a:pt x="259" y="1364"/>
                    </a:lnTo>
                    <a:lnTo>
                      <a:pt x="260" y="1362"/>
                    </a:lnTo>
                    <a:lnTo>
                      <a:pt x="260" y="1362"/>
                    </a:lnTo>
                    <a:lnTo>
                      <a:pt x="262" y="1361"/>
                    </a:lnTo>
                    <a:lnTo>
                      <a:pt x="262" y="1361"/>
                    </a:lnTo>
                    <a:lnTo>
                      <a:pt x="264" y="1362"/>
                    </a:lnTo>
                    <a:lnTo>
                      <a:pt x="265" y="1362"/>
                    </a:lnTo>
                    <a:lnTo>
                      <a:pt x="266" y="1362"/>
                    </a:lnTo>
                    <a:lnTo>
                      <a:pt x="266" y="1362"/>
                    </a:lnTo>
                    <a:lnTo>
                      <a:pt x="268" y="1359"/>
                    </a:lnTo>
                    <a:lnTo>
                      <a:pt x="268" y="1359"/>
                    </a:lnTo>
                    <a:lnTo>
                      <a:pt x="270" y="1259"/>
                    </a:lnTo>
                    <a:lnTo>
                      <a:pt x="270" y="1251"/>
                    </a:lnTo>
                    <a:lnTo>
                      <a:pt x="272" y="750"/>
                    </a:lnTo>
                    <a:lnTo>
                      <a:pt x="273" y="682"/>
                    </a:lnTo>
                    <a:lnTo>
                      <a:pt x="274" y="763"/>
                    </a:lnTo>
                    <a:lnTo>
                      <a:pt x="274" y="769"/>
                    </a:lnTo>
                    <a:lnTo>
                      <a:pt x="275" y="992"/>
                    </a:lnTo>
                    <a:lnTo>
                      <a:pt x="275" y="999"/>
                    </a:lnTo>
                    <a:lnTo>
                      <a:pt x="278" y="1181"/>
                    </a:lnTo>
                    <a:lnTo>
                      <a:pt x="278" y="1186"/>
                    </a:lnTo>
                    <a:lnTo>
                      <a:pt x="279" y="1289"/>
                    </a:lnTo>
                    <a:lnTo>
                      <a:pt x="279" y="1291"/>
                    </a:lnTo>
                    <a:lnTo>
                      <a:pt x="282" y="1331"/>
                    </a:lnTo>
                    <a:lnTo>
                      <a:pt x="282" y="1332"/>
                    </a:lnTo>
                    <a:lnTo>
                      <a:pt x="283" y="1345"/>
                    </a:lnTo>
                    <a:lnTo>
                      <a:pt x="283" y="1345"/>
                    </a:lnTo>
                    <a:lnTo>
                      <a:pt x="285" y="1352"/>
                    </a:lnTo>
                    <a:lnTo>
                      <a:pt x="286" y="1352"/>
                    </a:lnTo>
                    <a:lnTo>
                      <a:pt x="287" y="1355"/>
                    </a:lnTo>
                    <a:lnTo>
                      <a:pt x="287" y="1355"/>
                    </a:lnTo>
                    <a:lnTo>
                      <a:pt x="289" y="1356"/>
                    </a:lnTo>
                    <a:lnTo>
                      <a:pt x="290" y="1356"/>
                    </a:lnTo>
                    <a:lnTo>
                      <a:pt x="291" y="1357"/>
                    </a:lnTo>
                    <a:lnTo>
                      <a:pt x="291" y="1357"/>
                    </a:lnTo>
                    <a:lnTo>
                      <a:pt x="292" y="1358"/>
                    </a:lnTo>
                    <a:lnTo>
                      <a:pt x="294" y="1358"/>
                    </a:lnTo>
                    <a:lnTo>
                      <a:pt x="295" y="1358"/>
                    </a:lnTo>
                    <a:lnTo>
                      <a:pt x="296" y="1357"/>
                    </a:lnTo>
                    <a:lnTo>
                      <a:pt x="297" y="1358"/>
                    </a:lnTo>
                    <a:lnTo>
                      <a:pt x="298" y="1358"/>
                    </a:lnTo>
                    <a:lnTo>
                      <a:pt x="299" y="1357"/>
                    </a:lnTo>
                    <a:lnTo>
                      <a:pt x="299" y="1357"/>
                    </a:lnTo>
                    <a:lnTo>
                      <a:pt x="301" y="1354"/>
                    </a:lnTo>
                    <a:lnTo>
                      <a:pt x="301" y="1354"/>
                    </a:lnTo>
                    <a:lnTo>
                      <a:pt x="303" y="1355"/>
                    </a:lnTo>
                    <a:lnTo>
                      <a:pt x="303" y="1355"/>
                    </a:lnTo>
                    <a:lnTo>
                      <a:pt x="305" y="1357"/>
                    </a:lnTo>
                    <a:lnTo>
                      <a:pt x="305" y="1357"/>
                    </a:lnTo>
                    <a:lnTo>
                      <a:pt x="307" y="1359"/>
                    </a:lnTo>
                    <a:lnTo>
                      <a:pt x="308" y="1359"/>
                    </a:lnTo>
                    <a:lnTo>
                      <a:pt x="308" y="1359"/>
                    </a:lnTo>
                    <a:lnTo>
                      <a:pt x="309" y="1359"/>
                    </a:lnTo>
                    <a:lnTo>
                      <a:pt x="309" y="1359"/>
                    </a:lnTo>
                    <a:lnTo>
                      <a:pt x="312" y="1359"/>
                    </a:lnTo>
                    <a:lnTo>
                      <a:pt x="312" y="1359"/>
                    </a:lnTo>
                    <a:lnTo>
                      <a:pt x="313" y="1359"/>
                    </a:lnTo>
                    <a:lnTo>
                      <a:pt x="314" y="1359"/>
                    </a:lnTo>
                    <a:lnTo>
                      <a:pt x="315" y="1359"/>
                    </a:lnTo>
                    <a:lnTo>
                      <a:pt x="317" y="1358"/>
                    </a:lnTo>
                    <a:lnTo>
                      <a:pt x="317" y="1358"/>
                    </a:lnTo>
                    <a:lnTo>
                      <a:pt x="318" y="1353"/>
                    </a:lnTo>
                    <a:lnTo>
                      <a:pt x="318" y="1353"/>
                    </a:lnTo>
                    <a:lnTo>
                      <a:pt x="321" y="1347"/>
                    </a:lnTo>
                    <a:lnTo>
                      <a:pt x="321" y="1345"/>
                    </a:lnTo>
                    <a:lnTo>
                      <a:pt x="322" y="1348"/>
                    </a:lnTo>
                    <a:lnTo>
                      <a:pt x="322" y="1348"/>
                    </a:lnTo>
                    <a:lnTo>
                      <a:pt x="325" y="1353"/>
                    </a:lnTo>
                    <a:lnTo>
                      <a:pt x="325" y="1353"/>
                    </a:lnTo>
                    <a:lnTo>
                      <a:pt x="326" y="1356"/>
                    </a:lnTo>
                    <a:lnTo>
                      <a:pt x="326" y="1356"/>
                    </a:lnTo>
                    <a:lnTo>
                      <a:pt x="329" y="1359"/>
                    </a:lnTo>
                    <a:lnTo>
                      <a:pt x="329" y="1359"/>
                    </a:lnTo>
                    <a:lnTo>
                      <a:pt x="330" y="1359"/>
                    </a:lnTo>
                    <a:lnTo>
                      <a:pt x="331" y="1359"/>
                    </a:lnTo>
                    <a:lnTo>
                      <a:pt x="332" y="1359"/>
                    </a:lnTo>
                    <a:lnTo>
                      <a:pt x="332" y="1359"/>
                    </a:lnTo>
                    <a:lnTo>
                      <a:pt x="334" y="1358"/>
                    </a:lnTo>
                    <a:lnTo>
                      <a:pt x="334" y="1358"/>
                    </a:lnTo>
                    <a:lnTo>
                      <a:pt x="336" y="1359"/>
                    </a:lnTo>
                    <a:lnTo>
                      <a:pt x="336" y="1359"/>
                    </a:lnTo>
                    <a:lnTo>
                      <a:pt x="337" y="1359"/>
                    </a:lnTo>
                    <a:lnTo>
                      <a:pt x="338" y="1359"/>
                    </a:lnTo>
                    <a:lnTo>
                      <a:pt x="339" y="1360"/>
                    </a:lnTo>
                    <a:lnTo>
                      <a:pt x="340" y="1359"/>
                    </a:lnTo>
                    <a:lnTo>
                      <a:pt x="342" y="1359"/>
                    </a:lnTo>
                    <a:lnTo>
                      <a:pt x="342" y="1359"/>
                    </a:lnTo>
                    <a:lnTo>
                      <a:pt x="343" y="1359"/>
                    </a:lnTo>
                    <a:lnTo>
                      <a:pt x="344" y="1359"/>
                    </a:lnTo>
                    <a:lnTo>
                      <a:pt x="346" y="1359"/>
                    </a:lnTo>
                    <a:lnTo>
                      <a:pt x="347" y="1359"/>
                    </a:lnTo>
                    <a:lnTo>
                      <a:pt x="348" y="1359"/>
                    </a:lnTo>
                    <a:lnTo>
                      <a:pt x="348" y="1359"/>
                    </a:lnTo>
                    <a:lnTo>
                      <a:pt x="350" y="1356"/>
                    </a:lnTo>
                    <a:lnTo>
                      <a:pt x="350" y="1356"/>
                    </a:lnTo>
                    <a:lnTo>
                      <a:pt x="352" y="1355"/>
                    </a:lnTo>
                    <a:lnTo>
                      <a:pt x="352" y="1355"/>
                    </a:lnTo>
                    <a:lnTo>
                      <a:pt x="353" y="1356"/>
                    </a:lnTo>
                    <a:lnTo>
                      <a:pt x="354" y="1356"/>
                    </a:lnTo>
                    <a:lnTo>
                      <a:pt x="354" y="1357"/>
                    </a:lnTo>
                    <a:lnTo>
                      <a:pt x="356" y="1356"/>
                    </a:lnTo>
                    <a:lnTo>
                      <a:pt x="357" y="1306"/>
                    </a:lnTo>
                    <a:lnTo>
                      <a:pt x="357" y="1302"/>
                    </a:lnTo>
                    <a:lnTo>
                      <a:pt x="360" y="1060"/>
                    </a:lnTo>
                    <a:lnTo>
                      <a:pt x="360" y="1050"/>
                    </a:lnTo>
                    <a:lnTo>
                      <a:pt x="361" y="1094"/>
                    </a:lnTo>
                    <a:lnTo>
                      <a:pt x="361" y="1096"/>
                    </a:lnTo>
                    <a:lnTo>
                      <a:pt x="364" y="1172"/>
                    </a:lnTo>
                    <a:lnTo>
                      <a:pt x="364" y="1173"/>
                    </a:lnTo>
                    <a:lnTo>
                      <a:pt x="365" y="1238"/>
                    </a:lnTo>
                    <a:lnTo>
                      <a:pt x="365" y="1240"/>
                    </a:lnTo>
                    <a:lnTo>
                      <a:pt x="367" y="1281"/>
                    </a:lnTo>
                    <a:lnTo>
                      <a:pt x="367" y="1282"/>
                    </a:lnTo>
                    <a:lnTo>
                      <a:pt x="369" y="1308"/>
                    </a:lnTo>
                    <a:lnTo>
                      <a:pt x="369" y="1309"/>
                    </a:lnTo>
                    <a:lnTo>
                      <a:pt x="371" y="1333"/>
                    </a:lnTo>
                    <a:lnTo>
                      <a:pt x="371" y="1334"/>
                    </a:lnTo>
                    <a:lnTo>
                      <a:pt x="373" y="1348"/>
                    </a:lnTo>
                    <a:lnTo>
                      <a:pt x="373" y="1348"/>
                    </a:lnTo>
                    <a:lnTo>
                      <a:pt x="375" y="1353"/>
                    </a:lnTo>
                    <a:lnTo>
                      <a:pt x="375" y="1353"/>
                    </a:lnTo>
                    <a:lnTo>
                      <a:pt x="377" y="1343"/>
                    </a:lnTo>
                    <a:lnTo>
                      <a:pt x="377" y="1342"/>
                    </a:lnTo>
                    <a:lnTo>
                      <a:pt x="379" y="1118"/>
                    </a:lnTo>
                    <a:lnTo>
                      <a:pt x="379" y="1102"/>
                    </a:lnTo>
                    <a:lnTo>
                      <a:pt x="381" y="627"/>
                    </a:lnTo>
                    <a:lnTo>
                      <a:pt x="381" y="628"/>
                    </a:lnTo>
                    <a:lnTo>
                      <a:pt x="383" y="720"/>
                    </a:lnTo>
                    <a:lnTo>
                      <a:pt x="383" y="722"/>
                    </a:lnTo>
                    <a:lnTo>
                      <a:pt x="385" y="839"/>
                    </a:lnTo>
                    <a:lnTo>
                      <a:pt x="385" y="844"/>
                    </a:lnTo>
                    <a:lnTo>
                      <a:pt x="387" y="996"/>
                    </a:lnTo>
                    <a:lnTo>
                      <a:pt x="387" y="1000"/>
                    </a:lnTo>
                    <a:lnTo>
                      <a:pt x="389" y="1132"/>
                    </a:lnTo>
                    <a:lnTo>
                      <a:pt x="389" y="1135"/>
                    </a:lnTo>
                    <a:lnTo>
                      <a:pt x="391" y="1229"/>
                    </a:lnTo>
                    <a:lnTo>
                      <a:pt x="391" y="1232"/>
                    </a:lnTo>
                    <a:lnTo>
                      <a:pt x="392" y="1288"/>
                    </a:lnTo>
                    <a:lnTo>
                      <a:pt x="393" y="1288"/>
                    </a:lnTo>
                    <a:lnTo>
                      <a:pt x="395" y="1321"/>
                    </a:lnTo>
                    <a:lnTo>
                      <a:pt x="395" y="1321"/>
                    </a:lnTo>
                    <a:lnTo>
                      <a:pt x="396" y="1338"/>
                    </a:lnTo>
                    <a:lnTo>
                      <a:pt x="396" y="1339"/>
                    </a:lnTo>
                    <a:lnTo>
                      <a:pt x="399" y="1348"/>
                    </a:lnTo>
                    <a:lnTo>
                      <a:pt x="399" y="1349"/>
                    </a:lnTo>
                    <a:lnTo>
                      <a:pt x="400" y="1354"/>
                    </a:lnTo>
                    <a:lnTo>
                      <a:pt x="400" y="1354"/>
                    </a:lnTo>
                    <a:lnTo>
                      <a:pt x="402" y="1356"/>
                    </a:lnTo>
                    <a:lnTo>
                      <a:pt x="402" y="1356"/>
                    </a:lnTo>
                    <a:lnTo>
                      <a:pt x="404" y="1357"/>
                    </a:lnTo>
                    <a:lnTo>
                      <a:pt x="404" y="1357"/>
                    </a:lnTo>
                    <a:lnTo>
                      <a:pt x="406" y="1357"/>
                    </a:lnTo>
                    <a:lnTo>
                      <a:pt x="407" y="1357"/>
                    </a:lnTo>
                    <a:lnTo>
                      <a:pt x="407" y="1358"/>
                    </a:lnTo>
                    <a:lnTo>
                      <a:pt x="408" y="1358"/>
                    </a:lnTo>
                    <a:lnTo>
                      <a:pt x="410" y="1356"/>
                    </a:lnTo>
                    <a:lnTo>
                      <a:pt x="410" y="1356"/>
                    </a:lnTo>
                    <a:lnTo>
                      <a:pt x="412" y="1353"/>
                    </a:lnTo>
                    <a:lnTo>
                      <a:pt x="412" y="1353"/>
                    </a:lnTo>
                    <a:lnTo>
                      <a:pt x="414" y="1351"/>
                    </a:lnTo>
                    <a:lnTo>
                      <a:pt x="414" y="1352"/>
                    </a:lnTo>
                    <a:lnTo>
                      <a:pt x="416" y="1355"/>
                    </a:lnTo>
                    <a:lnTo>
                      <a:pt x="416" y="1355"/>
                    </a:lnTo>
                    <a:lnTo>
                      <a:pt x="417" y="1356"/>
                    </a:lnTo>
                    <a:lnTo>
                      <a:pt x="418" y="1356"/>
                    </a:lnTo>
                    <a:lnTo>
                      <a:pt x="420" y="1351"/>
                    </a:lnTo>
                    <a:lnTo>
                      <a:pt x="420" y="1351"/>
                    </a:lnTo>
                    <a:lnTo>
                      <a:pt x="422" y="1340"/>
                    </a:lnTo>
                    <a:lnTo>
                      <a:pt x="422" y="1340"/>
                    </a:lnTo>
                    <a:lnTo>
                      <a:pt x="424" y="1329"/>
                    </a:lnTo>
                    <a:lnTo>
                      <a:pt x="424" y="1329"/>
                    </a:lnTo>
                    <a:lnTo>
                      <a:pt x="426" y="1334"/>
                    </a:lnTo>
                    <a:lnTo>
                      <a:pt x="426" y="1334"/>
                    </a:lnTo>
                    <a:lnTo>
                      <a:pt x="428" y="1345"/>
                    </a:lnTo>
                    <a:lnTo>
                      <a:pt x="428" y="1345"/>
                    </a:lnTo>
                    <a:lnTo>
                      <a:pt x="430" y="1351"/>
                    </a:lnTo>
                    <a:lnTo>
                      <a:pt x="430" y="1352"/>
                    </a:lnTo>
                    <a:lnTo>
                      <a:pt x="431" y="1353"/>
                    </a:lnTo>
                    <a:lnTo>
                      <a:pt x="432" y="1352"/>
                    </a:lnTo>
                    <a:lnTo>
                      <a:pt x="434" y="1350"/>
                    </a:lnTo>
                    <a:lnTo>
                      <a:pt x="434" y="1350"/>
                    </a:lnTo>
                    <a:lnTo>
                      <a:pt x="435" y="1348"/>
                    </a:lnTo>
                    <a:lnTo>
                      <a:pt x="436" y="1348"/>
                    </a:lnTo>
                    <a:lnTo>
                      <a:pt x="437" y="1350"/>
                    </a:lnTo>
                    <a:lnTo>
                      <a:pt x="437" y="1350"/>
                    </a:lnTo>
                    <a:lnTo>
                      <a:pt x="439" y="1351"/>
                    </a:lnTo>
                    <a:lnTo>
                      <a:pt x="440" y="1351"/>
                    </a:lnTo>
                    <a:lnTo>
                      <a:pt x="441" y="1350"/>
                    </a:lnTo>
                    <a:lnTo>
                      <a:pt x="442" y="1350"/>
                    </a:lnTo>
                    <a:lnTo>
                      <a:pt x="443" y="1348"/>
                    </a:lnTo>
                    <a:lnTo>
                      <a:pt x="443" y="1348"/>
                    </a:lnTo>
                    <a:lnTo>
                      <a:pt x="445" y="1342"/>
                    </a:lnTo>
                    <a:lnTo>
                      <a:pt x="445" y="1342"/>
                    </a:lnTo>
                    <a:lnTo>
                      <a:pt x="447" y="1329"/>
                    </a:lnTo>
                    <a:lnTo>
                      <a:pt x="447" y="1328"/>
                    </a:lnTo>
                    <a:lnTo>
                      <a:pt x="449" y="1315"/>
                    </a:lnTo>
                    <a:lnTo>
                      <a:pt x="450" y="1314"/>
                    </a:lnTo>
                    <a:lnTo>
                      <a:pt x="451" y="1318"/>
                    </a:lnTo>
                    <a:lnTo>
                      <a:pt x="451" y="1318"/>
                    </a:lnTo>
                    <a:lnTo>
                      <a:pt x="453" y="1331"/>
                    </a:lnTo>
                    <a:lnTo>
                      <a:pt x="453" y="1331"/>
                    </a:lnTo>
                    <a:lnTo>
                      <a:pt x="455" y="1337"/>
                    </a:lnTo>
                    <a:lnTo>
                      <a:pt x="455" y="1337"/>
                    </a:lnTo>
                    <a:lnTo>
                      <a:pt x="457" y="1338"/>
                    </a:lnTo>
                    <a:lnTo>
                      <a:pt x="457" y="1338"/>
                    </a:lnTo>
                    <a:lnTo>
                      <a:pt x="458" y="1337"/>
                    </a:lnTo>
                    <a:lnTo>
                      <a:pt x="459" y="1337"/>
                    </a:lnTo>
                    <a:lnTo>
                      <a:pt x="461" y="1335"/>
                    </a:lnTo>
                    <a:lnTo>
                      <a:pt x="461" y="1335"/>
                    </a:lnTo>
                    <a:lnTo>
                      <a:pt x="463" y="1333"/>
                    </a:lnTo>
                    <a:lnTo>
                      <a:pt x="463" y="1334"/>
                    </a:lnTo>
                    <a:lnTo>
                      <a:pt x="465" y="1333"/>
                    </a:lnTo>
                    <a:lnTo>
                      <a:pt x="465" y="1333"/>
                    </a:lnTo>
                    <a:lnTo>
                      <a:pt x="467" y="1325"/>
                    </a:lnTo>
                    <a:lnTo>
                      <a:pt x="467" y="1324"/>
                    </a:lnTo>
                    <a:lnTo>
                      <a:pt x="469" y="1260"/>
                    </a:lnTo>
                    <a:lnTo>
                      <a:pt x="469" y="1256"/>
                    </a:lnTo>
                    <a:lnTo>
                      <a:pt x="471" y="1088"/>
                    </a:lnTo>
                    <a:lnTo>
                      <a:pt x="471" y="1083"/>
                    </a:lnTo>
                    <a:lnTo>
                      <a:pt x="472" y="1000"/>
                    </a:lnTo>
                    <a:lnTo>
                      <a:pt x="472" y="1001"/>
                    </a:lnTo>
                    <a:lnTo>
                      <a:pt x="475" y="1060"/>
                    </a:lnTo>
                    <a:lnTo>
                      <a:pt x="475" y="1062"/>
                    </a:lnTo>
                    <a:lnTo>
                      <a:pt x="476" y="1122"/>
                    </a:lnTo>
                    <a:lnTo>
                      <a:pt x="476" y="1123"/>
                    </a:lnTo>
                    <a:lnTo>
                      <a:pt x="478" y="1201"/>
                    </a:lnTo>
                    <a:lnTo>
                      <a:pt x="479" y="1204"/>
                    </a:lnTo>
                    <a:lnTo>
                      <a:pt x="480" y="1272"/>
                    </a:lnTo>
                    <a:lnTo>
                      <a:pt x="480" y="1273"/>
                    </a:lnTo>
                    <a:lnTo>
                      <a:pt x="482" y="1293"/>
                    </a:lnTo>
                    <a:lnTo>
                      <a:pt x="483" y="1293"/>
                    </a:lnTo>
                    <a:lnTo>
                      <a:pt x="484" y="1291"/>
                    </a:lnTo>
                    <a:lnTo>
                      <a:pt x="484" y="1291"/>
                    </a:lnTo>
                    <a:lnTo>
                      <a:pt x="486" y="1301"/>
                    </a:lnTo>
                    <a:lnTo>
                      <a:pt x="486" y="1302"/>
                    </a:lnTo>
                    <a:lnTo>
                      <a:pt x="488" y="1315"/>
                    </a:lnTo>
                    <a:lnTo>
                      <a:pt x="488" y="1315"/>
                    </a:lnTo>
                    <a:lnTo>
                      <a:pt x="490" y="1323"/>
                    </a:lnTo>
                    <a:lnTo>
                      <a:pt x="490" y="1324"/>
                    </a:lnTo>
                    <a:lnTo>
                      <a:pt x="492" y="1325"/>
                    </a:lnTo>
                    <a:lnTo>
                      <a:pt x="492" y="1326"/>
                    </a:lnTo>
                    <a:lnTo>
                      <a:pt x="494" y="1326"/>
                    </a:lnTo>
                    <a:lnTo>
                      <a:pt x="495" y="1326"/>
                    </a:lnTo>
                    <a:lnTo>
                      <a:pt x="495" y="1326"/>
                    </a:lnTo>
                    <a:lnTo>
                      <a:pt x="497" y="1326"/>
                    </a:lnTo>
                    <a:lnTo>
                      <a:pt x="497" y="1326"/>
                    </a:lnTo>
                    <a:lnTo>
                      <a:pt x="498" y="1326"/>
                    </a:lnTo>
                    <a:lnTo>
                      <a:pt x="500" y="1324"/>
                    </a:lnTo>
                    <a:lnTo>
                      <a:pt x="500" y="1324"/>
                    </a:lnTo>
                    <a:lnTo>
                      <a:pt x="502" y="1320"/>
                    </a:lnTo>
                    <a:lnTo>
                      <a:pt x="502" y="1319"/>
                    </a:lnTo>
                    <a:lnTo>
                      <a:pt x="504" y="1321"/>
                    </a:lnTo>
                    <a:lnTo>
                      <a:pt x="504" y="1321"/>
                    </a:lnTo>
                    <a:lnTo>
                      <a:pt x="506" y="1327"/>
                    </a:lnTo>
                    <a:lnTo>
                      <a:pt x="506" y="1327"/>
                    </a:lnTo>
                    <a:lnTo>
                      <a:pt x="507" y="1330"/>
                    </a:lnTo>
                    <a:lnTo>
                      <a:pt x="508" y="1330"/>
                    </a:lnTo>
                    <a:lnTo>
                      <a:pt x="510" y="1329"/>
                    </a:lnTo>
                    <a:lnTo>
                      <a:pt x="510" y="1329"/>
                    </a:lnTo>
                    <a:lnTo>
                      <a:pt x="511" y="1326"/>
                    </a:lnTo>
                    <a:lnTo>
                      <a:pt x="511" y="1326"/>
                    </a:lnTo>
                    <a:lnTo>
                      <a:pt x="514" y="1324"/>
                    </a:lnTo>
                    <a:lnTo>
                      <a:pt x="514" y="1324"/>
                    </a:lnTo>
                    <a:lnTo>
                      <a:pt x="515" y="1322"/>
                    </a:lnTo>
                    <a:lnTo>
                      <a:pt x="515" y="1322"/>
                    </a:lnTo>
                    <a:lnTo>
                      <a:pt x="518" y="1321"/>
                    </a:lnTo>
                    <a:lnTo>
                      <a:pt x="518" y="1321"/>
                    </a:lnTo>
                    <a:lnTo>
                      <a:pt x="519" y="1319"/>
                    </a:lnTo>
                    <a:lnTo>
                      <a:pt x="519" y="1319"/>
                    </a:lnTo>
                    <a:lnTo>
                      <a:pt x="521" y="1315"/>
                    </a:lnTo>
                    <a:lnTo>
                      <a:pt x="522" y="1315"/>
                    </a:lnTo>
                    <a:lnTo>
                      <a:pt x="523" y="1292"/>
                    </a:lnTo>
                    <a:lnTo>
                      <a:pt x="523" y="1291"/>
                    </a:lnTo>
                    <a:lnTo>
                      <a:pt x="525" y="1274"/>
                    </a:lnTo>
                    <a:lnTo>
                      <a:pt x="525" y="1275"/>
                    </a:lnTo>
                    <a:lnTo>
                      <a:pt x="527" y="1299"/>
                    </a:lnTo>
                    <a:lnTo>
                      <a:pt x="527" y="1300"/>
                    </a:lnTo>
                    <a:lnTo>
                      <a:pt x="529" y="1324"/>
                    </a:lnTo>
                    <a:lnTo>
                      <a:pt x="529" y="1324"/>
                    </a:lnTo>
                    <a:lnTo>
                      <a:pt x="531" y="1332"/>
                    </a:lnTo>
                    <a:lnTo>
                      <a:pt x="531" y="1333"/>
                    </a:lnTo>
                    <a:lnTo>
                      <a:pt x="533" y="1334"/>
                    </a:lnTo>
                    <a:lnTo>
                      <a:pt x="533" y="1334"/>
                    </a:lnTo>
                    <a:lnTo>
                      <a:pt x="534" y="1336"/>
                    </a:lnTo>
                    <a:lnTo>
                      <a:pt x="535" y="1336"/>
                    </a:lnTo>
                    <a:lnTo>
                      <a:pt x="536" y="1337"/>
                    </a:lnTo>
                    <a:lnTo>
                      <a:pt x="537" y="1337"/>
                    </a:lnTo>
                    <a:lnTo>
                      <a:pt x="538" y="1337"/>
                    </a:lnTo>
                    <a:lnTo>
                      <a:pt x="539" y="1337"/>
                    </a:lnTo>
                    <a:lnTo>
                      <a:pt x="540" y="1338"/>
                    </a:lnTo>
                    <a:lnTo>
                      <a:pt x="541" y="1337"/>
                    </a:lnTo>
                    <a:lnTo>
                      <a:pt x="541" y="1338"/>
                    </a:lnTo>
                    <a:lnTo>
                      <a:pt x="543" y="1338"/>
                    </a:lnTo>
                    <a:lnTo>
                      <a:pt x="543" y="1338"/>
                    </a:lnTo>
                    <a:lnTo>
                      <a:pt x="545" y="1338"/>
                    </a:lnTo>
                    <a:lnTo>
                      <a:pt x="546" y="1340"/>
                    </a:lnTo>
                    <a:lnTo>
                      <a:pt x="547" y="1340"/>
                    </a:lnTo>
                    <a:lnTo>
                      <a:pt x="547" y="1340"/>
                    </a:lnTo>
                    <a:lnTo>
                      <a:pt x="549" y="1340"/>
                    </a:lnTo>
                    <a:lnTo>
                      <a:pt x="550" y="1340"/>
                    </a:lnTo>
                    <a:lnTo>
                      <a:pt x="550" y="1340"/>
                    </a:lnTo>
                    <a:lnTo>
                      <a:pt x="552" y="1341"/>
                    </a:lnTo>
                    <a:lnTo>
                      <a:pt x="553" y="1341"/>
                    </a:lnTo>
                    <a:lnTo>
                      <a:pt x="554" y="1340"/>
                    </a:lnTo>
                    <a:lnTo>
                      <a:pt x="554" y="1340"/>
                    </a:lnTo>
                    <a:lnTo>
                      <a:pt x="556" y="1337"/>
                    </a:lnTo>
                    <a:lnTo>
                      <a:pt x="557" y="1337"/>
                    </a:lnTo>
                    <a:lnTo>
                      <a:pt x="558" y="1310"/>
                    </a:lnTo>
                    <a:lnTo>
                      <a:pt x="558" y="1307"/>
                    </a:lnTo>
                    <a:lnTo>
                      <a:pt x="561" y="1045"/>
                    </a:lnTo>
                    <a:lnTo>
                      <a:pt x="561" y="1030"/>
                    </a:lnTo>
                    <a:lnTo>
                      <a:pt x="562" y="514"/>
                    </a:lnTo>
                    <a:lnTo>
                      <a:pt x="562" y="512"/>
                    </a:lnTo>
                    <a:lnTo>
                      <a:pt x="564" y="635"/>
                    </a:lnTo>
                    <a:lnTo>
                      <a:pt x="564" y="640"/>
                    </a:lnTo>
                    <a:lnTo>
                      <a:pt x="566" y="815"/>
                    </a:lnTo>
                    <a:lnTo>
                      <a:pt x="566" y="820"/>
                    </a:lnTo>
                    <a:lnTo>
                      <a:pt x="568" y="982"/>
                    </a:lnTo>
                    <a:lnTo>
                      <a:pt x="568" y="987"/>
                    </a:lnTo>
                    <a:lnTo>
                      <a:pt x="570" y="1128"/>
                    </a:lnTo>
                    <a:lnTo>
                      <a:pt x="570" y="1131"/>
                    </a:lnTo>
                    <a:lnTo>
                      <a:pt x="572" y="1240"/>
                    </a:lnTo>
                    <a:lnTo>
                      <a:pt x="572" y="1242"/>
                    </a:lnTo>
                    <a:lnTo>
                      <a:pt x="574" y="1306"/>
                    </a:lnTo>
                    <a:lnTo>
                      <a:pt x="574" y="1307"/>
                    </a:lnTo>
                    <a:lnTo>
                      <a:pt x="576" y="1332"/>
                    </a:lnTo>
                    <a:lnTo>
                      <a:pt x="576" y="1332"/>
                    </a:lnTo>
                    <a:lnTo>
                      <a:pt x="578" y="1340"/>
                    </a:lnTo>
                    <a:lnTo>
                      <a:pt x="578" y="1340"/>
                    </a:lnTo>
                    <a:lnTo>
                      <a:pt x="580" y="1342"/>
                    </a:lnTo>
                    <a:lnTo>
                      <a:pt x="580" y="1342"/>
                    </a:lnTo>
                    <a:lnTo>
                      <a:pt x="581" y="1344"/>
                    </a:lnTo>
                    <a:lnTo>
                      <a:pt x="582" y="1344"/>
                    </a:lnTo>
                    <a:lnTo>
                      <a:pt x="584" y="1345"/>
                    </a:lnTo>
                    <a:lnTo>
                      <a:pt x="584" y="1345"/>
                    </a:lnTo>
                    <a:lnTo>
                      <a:pt x="585" y="1346"/>
                    </a:lnTo>
                    <a:lnTo>
                      <a:pt x="587" y="1346"/>
                    </a:lnTo>
                    <a:lnTo>
                      <a:pt x="588" y="1346"/>
                    </a:lnTo>
                    <a:lnTo>
                      <a:pt x="589" y="1346"/>
                    </a:lnTo>
                    <a:lnTo>
                      <a:pt x="589" y="1347"/>
                    </a:lnTo>
                    <a:lnTo>
                      <a:pt x="590" y="1346"/>
                    </a:lnTo>
                    <a:lnTo>
                      <a:pt x="592" y="1347"/>
                    </a:lnTo>
                    <a:lnTo>
                      <a:pt x="592" y="1347"/>
                    </a:lnTo>
                    <a:lnTo>
                      <a:pt x="593" y="1347"/>
                    </a:lnTo>
                    <a:lnTo>
                      <a:pt x="594" y="1347"/>
                    </a:lnTo>
                    <a:lnTo>
                      <a:pt x="595" y="1348"/>
                    </a:lnTo>
                    <a:lnTo>
                      <a:pt x="596" y="1347"/>
                    </a:lnTo>
                    <a:lnTo>
                      <a:pt x="597" y="1348"/>
                    </a:lnTo>
                    <a:lnTo>
                      <a:pt x="597" y="1348"/>
                    </a:lnTo>
                    <a:lnTo>
                      <a:pt x="599" y="1348"/>
                    </a:lnTo>
                    <a:lnTo>
                      <a:pt x="599" y="1348"/>
                    </a:lnTo>
                    <a:lnTo>
                      <a:pt x="601" y="1348"/>
                    </a:lnTo>
                    <a:lnTo>
                      <a:pt x="602" y="1348"/>
                    </a:lnTo>
                    <a:lnTo>
                      <a:pt x="603" y="1348"/>
                    </a:lnTo>
                    <a:lnTo>
                      <a:pt x="603" y="1348"/>
                    </a:lnTo>
                    <a:lnTo>
                      <a:pt x="605" y="1348"/>
                    </a:lnTo>
                    <a:lnTo>
                      <a:pt x="605" y="1348"/>
                    </a:lnTo>
                    <a:lnTo>
                      <a:pt x="606" y="1347"/>
                    </a:lnTo>
                    <a:lnTo>
                      <a:pt x="607" y="1347"/>
                    </a:lnTo>
                    <a:lnTo>
                      <a:pt x="609" y="1348"/>
                    </a:lnTo>
                    <a:lnTo>
                      <a:pt x="609" y="1348"/>
                    </a:lnTo>
                    <a:lnTo>
                      <a:pt x="610" y="1348"/>
                    </a:lnTo>
                    <a:lnTo>
                      <a:pt x="611" y="1348"/>
                    </a:lnTo>
                    <a:lnTo>
                      <a:pt x="613" y="1346"/>
                    </a:lnTo>
                    <a:lnTo>
                      <a:pt x="613" y="1346"/>
                    </a:lnTo>
                    <a:lnTo>
                      <a:pt x="615" y="1338"/>
                    </a:lnTo>
                    <a:lnTo>
                      <a:pt x="615" y="1337"/>
                    </a:lnTo>
                    <a:lnTo>
                      <a:pt x="617" y="1320"/>
                    </a:lnTo>
                    <a:lnTo>
                      <a:pt x="617" y="1320"/>
                    </a:lnTo>
                    <a:lnTo>
                      <a:pt x="619" y="1305"/>
                    </a:lnTo>
                    <a:lnTo>
                      <a:pt x="619" y="1303"/>
                    </a:lnTo>
                    <a:lnTo>
                      <a:pt x="621" y="1308"/>
                    </a:lnTo>
                    <a:lnTo>
                      <a:pt x="621" y="1308"/>
                    </a:lnTo>
                    <a:lnTo>
                      <a:pt x="623" y="1326"/>
                    </a:lnTo>
                    <a:lnTo>
                      <a:pt x="623" y="1327"/>
                    </a:lnTo>
                    <a:lnTo>
                      <a:pt x="625" y="1342"/>
                    </a:lnTo>
                    <a:lnTo>
                      <a:pt x="625" y="1342"/>
                    </a:lnTo>
                    <a:lnTo>
                      <a:pt x="627" y="1348"/>
                    </a:lnTo>
                    <a:lnTo>
                      <a:pt x="627" y="1348"/>
                    </a:lnTo>
                    <a:lnTo>
                      <a:pt x="628" y="1350"/>
                    </a:lnTo>
                    <a:lnTo>
                      <a:pt x="629" y="1349"/>
                    </a:lnTo>
                    <a:lnTo>
                      <a:pt x="631" y="1351"/>
                    </a:lnTo>
                    <a:lnTo>
                      <a:pt x="631" y="1351"/>
                    </a:lnTo>
                    <a:lnTo>
                      <a:pt x="632" y="1350"/>
                    </a:lnTo>
                    <a:lnTo>
                      <a:pt x="633" y="1350"/>
                    </a:lnTo>
                    <a:lnTo>
                      <a:pt x="634" y="1349"/>
                    </a:lnTo>
                    <a:lnTo>
                      <a:pt x="634" y="1349"/>
                    </a:lnTo>
                    <a:lnTo>
                      <a:pt x="635" y="1350"/>
                    </a:lnTo>
                    <a:lnTo>
                      <a:pt x="637" y="1349"/>
                    </a:lnTo>
                    <a:lnTo>
                      <a:pt x="638" y="1350"/>
                    </a:lnTo>
                    <a:lnTo>
                      <a:pt x="638" y="1350"/>
                    </a:lnTo>
                    <a:lnTo>
                      <a:pt x="640" y="1348"/>
                    </a:lnTo>
                    <a:lnTo>
                      <a:pt x="641" y="1348"/>
                    </a:lnTo>
                    <a:lnTo>
                      <a:pt x="642" y="1348"/>
                    </a:lnTo>
                    <a:lnTo>
                      <a:pt x="642" y="1348"/>
                    </a:lnTo>
                    <a:lnTo>
                      <a:pt x="644" y="1349"/>
                    </a:lnTo>
                    <a:lnTo>
                      <a:pt x="645" y="1349"/>
                    </a:lnTo>
                    <a:lnTo>
                      <a:pt x="646" y="1351"/>
                    </a:lnTo>
                    <a:lnTo>
                      <a:pt x="646" y="1351"/>
                    </a:lnTo>
                    <a:lnTo>
                      <a:pt x="647" y="1353"/>
                    </a:lnTo>
                    <a:lnTo>
                      <a:pt x="649" y="1353"/>
                    </a:lnTo>
                    <a:lnTo>
                      <a:pt x="650" y="1353"/>
                    </a:lnTo>
                    <a:lnTo>
                      <a:pt x="650" y="1352"/>
                    </a:lnTo>
                    <a:lnTo>
                      <a:pt x="651" y="1352"/>
                    </a:lnTo>
                    <a:lnTo>
                      <a:pt x="653" y="1352"/>
                    </a:lnTo>
                    <a:lnTo>
                      <a:pt x="654" y="1354"/>
                    </a:lnTo>
                    <a:lnTo>
                      <a:pt x="654" y="1354"/>
                    </a:lnTo>
                    <a:lnTo>
                      <a:pt x="656" y="1356"/>
                    </a:lnTo>
                    <a:lnTo>
                      <a:pt x="657" y="1356"/>
                    </a:lnTo>
                    <a:lnTo>
                      <a:pt x="658" y="1355"/>
                    </a:lnTo>
                    <a:lnTo>
                      <a:pt x="658" y="1356"/>
                    </a:lnTo>
                    <a:lnTo>
                      <a:pt x="660" y="1351"/>
                    </a:lnTo>
                    <a:lnTo>
                      <a:pt x="660" y="1351"/>
                    </a:lnTo>
                    <a:lnTo>
                      <a:pt x="662" y="1341"/>
                    </a:lnTo>
                    <a:lnTo>
                      <a:pt x="662" y="1341"/>
                    </a:lnTo>
                    <a:lnTo>
                      <a:pt x="664" y="1326"/>
                    </a:lnTo>
                    <a:lnTo>
                      <a:pt x="664" y="1326"/>
                    </a:lnTo>
                    <a:lnTo>
                      <a:pt x="666" y="1318"/>
                    </a:lnTo>
                    <a:lnTo>
                      <a:pt x="666" y="1318"/>
                    </a:lnTo>
                    <a:lnTo>
                      <a:pt x="668" y="1328"/>
                    </a:lnTo>
                    <a:lnTo>
                      <a:pt x="668" y="1328"/>
                    </a:lnTo>
                    <a:lnTo>
                      <a:pt x="670" y="1342"/>
                    </a:lnTo>
                    <a:lnTo>
                      <a:pt x="670" y="1343"/>
                    </a:lnTo>
                    <a:lnTo>
                      <a:pt x="671" y="1350"/>
                    </a:lnTo>
                    <a:lnTo>
                      <a:pt x="672" y="1351"/>
                    </a:lnTo>
                    <a:lnTo>
                      <a:pt x="673" y="1352"/>
                    </a:lnTo>
                    <a:lnTo>
                      <a:pt x="674" y="1353"/>
                    </a:lnTo>
                    <a:lnTo>
                      <a:pt x="675" y="1352"/>
                    </a:lnTo>
                    <a:lnTo>
                      <a:pt x="676" y="1352"/>
                    </a:lnTo>
                    <a:lnTo>
                      <a:pt x="677" y="1352"/>
                    </a:lnTo>
                    <a:lnTo>
                      <a:pt x="678" y="1352"/>
                    </a:lnTo>
                    <a:lnTo>
                      <a:pt x="679" y="1353"/>
                    </a:lnTo>
                    <a:lnTo>
                      <a:pt x="679" y="1353"/>
                    </a:lnTo>
                    <a:lnTo>
                      <a:pt x="681" y="1353"/>
                    </a:lnTo>
                    <a:lnTo>
                      <a:pt x="681" y="1353"/>
                    </a:lnTo>
                    <a:lnTo>
                      <a:pt x="683" y="1350"/>
                    </a:lnTo>
                    <a:lnTo>
                      <a:pt x="683" y="1350"/>
                    </a:lnTo>
                    <a:lnTo>
                      <a:pt x="685" y="1345"/>
                    </a:lnTo>
                    <a:lnTo>
                      <a:pt x="685" y="1345"/>
                    </a:lnTo>
                    <a:lnTo>
                      <a:pt x="686" y="1343"/>
                    </a:lnTo>
                    <a:lnTo>
                      <a:pt x="687" y="1343"/>
                    </a:lnTo>
                    <a:lnTo>
                      <a:pt x="689" y="1348"/>
                    </a:lnTo>
                    <a:lnTo>
                      <a:pt x="689" y="1349"/>
                    </a:lnTo>
                    <a:lnTo>
                      <a:pt x="691" y="1353"/>
                    </a:lnTo>
                    <a:lnTo>
                      <a:pt x="691" y="1353"/>
                    </a:lnTo>
                    <a:lnTo>
                      <a:pt x="693" y="1354"/>
                    </a:lnTo>
                    <a:lnTo>
                      <a:pt x="694" y="1354"/>
                    </a:lnTo>
                    <a:lnTo>
                      <a:pt x="695" y="1353"/>
                    </a:lnTo>
                    <a:lnTo>
                      <a:pt x="695" y="1353"/>
                    </a:lnTo>
                    <a:lnTo>
                      <a:pt x="697" y="1352"/>
                    </a:lnTo>
                    <a:lnTo>
                      <a:pt x="697" y="1352"/>
                    </a:lnTo>
                    <a:lnTo>
                      <a:pt x="699" y="1349"/>
                    </a:lnTo>
                    <a:lnTo>
                      <a:pt x="699" y="1349"/>
                    </a:lnTo>
                    <a:lnTo>
                      <a:pt x="701" y="1345"/>
                    </a:lnTo>
                    <a:lnTo>
                      <a:pt x="701" y="1345"/>
                    </a:lnTo>
                    <a:lnTo>
                      <a:pt x="703" y="1341"/>
                    </a:lnTo>
                    <a:lnTo>
                      <a:pt x="704" y="1342"/>
                    </a:lnTo>
                    <a:lnTo>
                      <a:pt x="704" y="1340"/>
                    </a:lnTo>
                    <a:lnTo>
                      <a:pt x="705" y="1341"/>
                    </a:lnTo>
                    <a:lnTo>
                      <a:pt x="706" y="1340"/>
                    </a:lnTo>
                    <a:lnTo>
                      <a:pt x="707" y="1340"/>
                    </a:lnTo>
                    <a:lnTo>
                      <a:pt x="708" y="1343"/>
                    </a:lnTo>
                    <a:lnTo>
                      <a:pt x="708" y="1343"/>
                    </a:lnTo>
                    <a:lnTo>
                      <a:pt x="711" y="1346"/>
                    </a:lnTo>
                    <a:lnTo>
                      <a:pt x="711" y="1346"/>
                    </a:lnTo>
                    <a:lnTo>
                      <a:pt x="712" y="1348"/>
                    </a:lnTo>
                    <a:lnTo>
                      <a:pt x="712" y="1348"/>
                    </a:lnTo>
                    <a:lnTo>
                      <a:pt x="714" y="1346"/>
                    </a:lnTo>
                    <a:lnTo>
                      <a:pt x="715" y="1346"/>
                    </a:lnTo>
                    <a:lnTo>
                      <a:pt x="716" y="1337"/>
                    </a:lnTo>
                    <a:lnTo>
                      <a:pt x="716" y="1337"/>
                    </a:lnTo>
                    <a:lnTo>
                      <a:pt x="718" y="1319"/>
                    </a:lnTo>
                    <a:lnTo>
                      <a:pt x="718" y="1318"/>
                    </a:lnTo>
                    <a:lnTo>
                      <a:pt x="720" y="1300"/>
                    </a:lnTo>
                    <a:lnTo>
                      <a:pt x="720" y="1300"/>
                    </a:lnTo>
                    <a:lnTo>
                      <a:pt x="721" y="1294"/>
                    </a:lnTo>
                    <a:lnTo>
                      <a:pt x="722" y="1294"/>
                    </a:lnTo>
                    <a:lnTo>
                      <a:pt x="724" y="1304"/>
                    </a:lnTo>
                    <a:lnTo>
                      <a:pt x="724" y="1305"/>
                    </a:lnTo>
                    <a:lnTo>
                      <a:pt x="726" y="1322"/>
                    </a:lnTo>
                    <a:lnTo>
                      <a:pt x="726" y="1322"/>
                    </a:lnTo>
                    <a:lnTo>
                      <a:pt x="728" y="1338"/>
                    </a:lnTo>
                    <a:lnTo>
                      <a:pt x="728" y="1339"/>
                    </a:lnTo>
                    <a:lnTo>
                      <a:pt x="730" y="1350"/>
                    </a:lnTo>
                    <a:lnTo>
                      <a:pt x="730" y="1351"/>
                    </a:lnTo>
                    <a:lnTo>
                      <a:pt x="732" y="1354"/>
                    </a:lnTo>
                    <a:lnTo>
                      <a:pt x="732" y="1354"/>
                    </a:lnTo>
                    <a:lnTo>
                      <a:pt x="733" y="1356"/>
                    </a:lnTo>
                    <a:lnTo>
                      <a:pt x="735" y="1356"/>
                    </a:lnTo>
                    <a:lnTo>
                      <a:pt x="736" y="1355"/>
                    </a:lnTo>
                    <a:lnTo>
                      <a:pt x="736" y="1355"/>
                    </a:lnTo>
                    <a:lnTo>
                      <a:pt x="738" y="1353"/>
                    </a:lnTo>
                    <a:lnTo>
                      <a:pt x="738" y="1354"/>
                    </a:lnTo>
                    <a:lnTo>
                      <a:pt x="740" y="1353"/>
                    </a:lnTo>
                    <a:lnTo>
                      <a:pt x="741" y="1354"/>
                    </a:lnTo>
                    <a:lnTo>
                      <a:pt x="741" y="1353"/>
                    </a:lnTo>
                    <a:lnTo>
                      <a:pt x="742" y="1353"/>
                    </a:lnTo>
                    <a:lnTo>
                      <a:pt x="743" y="1353"/>
                    </a:lnTo>
                    <a:lnTo>
                      <a:pt x="743" y="1353"/>
                    </a:lnTo>
                    <a:lnTo>
                      <a:pt x="745" y="1354"/>
                    </a:lnTo>
                    <a:lnTo>
                      <a:pt x="746" y="1354"/>
                    </a:lnTo>
                    <a:lnTo>
                      <a:pt x="747" y="1356"/>
                    </a:lnTo>
                    <a:lnTo>
                      <a:pt x="747" y="1355"/>
                    </a:lnTo>
                    <a:lnTo>
                      <a:pt x="749" y="1356"/>
                    </a:lnTo>
                    <a:lnTo>
                      <a:pt x="750" y="1356"/>
                    </a:lnTo>
                    <a:lnTo>
                      <a:pt x="751" y="1356"/>
                    </a:lnTo>
                    <a:lnTo>
                      <a:pt x="751" y="1356"/>
                    </a:lnTo>
                    <a:lnTo>
                      <a:pt x="753" y="1356"/>
                    </a:lnTo>
                    <a:lnTo>
                      <a:pt x="754" y="1356"/>
                    </a:lnTo>
                    <a:lnTo>
                      <a:pt x="755" y="1356"/>
                    </a:lnTo>
                    <a:lnTo>
                      <a:pt x="755" y="1356"/>
                    </a:lnTo>
                    <a:lnTo>
                      <a:pt x="757" y="1356"/>
                    </a:lnTo>
                    <a:lnTo>
                      <a:pt x="757" y="1356"/>
                    </a:lnTo>
                    <a:lnTo>
                      <a:pt x="759" y="1356"/>
                    </a:lnTo>
                    <a:lnTo>
                      <a:pt x="760" y="1356"/>
                    </a:lnTo>
                    <a:lnTo>
                      <a:pt x="761" y="1357"/>
                    </a:lnTo>
                    <a:lnTo>
                      <a:pt x="762" y="1356"/>
                    </a:lnTo>
                    <a:lnTo>
                      <a:pt x="763" y="1357"/>
                    </a:lnTo>
                    <a:lnTo>
                      <a:pt x="764" y="1357"/>
                    </a:lnTo>
                    <a:lnTo>
                      <a:pt x="765" y="1356"/>
                    </a:lnTo>
                    <a:lnTo>
                      <a:pt x="765" y="1357"/>
                    </a:lnTo>
                    <a:lnTo>
                      <a:pt x="767" y="1358"/>
                    </a:lnTo>
                    <a:lnTo>
                      <a:pt x="767" y="1358"/>
                    </a:lnTo>
                    <a:lnTo>
                      <a:pt x="768" y="1357"/>
                    </a:lnTo>
                    <a:lnTo>
                      <a:pt x="769" y="1357"/>
                    </a:lnTo>
                    <a:lnTo>
                      <a:pt x="771" y="1356"/>
                    </a:lnTo>
                    <a:lnTo>
                      <a:pt x="771" y="1356"/>
                    </a:lnTo>
                    <a:lnTo>
                      <a:pt x="773" y="1356"/>
                    </a:lnTo>
                    <a:lnTo>
                      <a:pt x="774" y="1356"/>
                    </a:lnTo>
                    <a:lnTo>
                      <a:pt x="775" y="1357"/>
                    </a:lnTo>
                    <a:lnTo>
                      <a:pt x="775" y="1357"/>
                    </a:lnTo>
                    <a:lnTo>
                      <a:pt x="777" y="1358"/>
                    </a:lnTo>
                    <a:lnTo>
                      <a:pt x="777" y="1358"/>
                    </a:lnTo>
                    <a:lnTo>
                      <a:pt x="777" y="1358"/>
                    </a:lnTo>
                    <a:lnTo>
                      <a:pt x="780" y="1358"/>
                    </a:lnTo>
                    <a:lnTo>
                      <a:pt x="780" y="1357"/>
                    </a:lnTo>
                    <a:lnTo>
                      <a:pt x="781" y="1358"/>
                    </a:lnTo>
                    <a:lnTo>
                      <a:pt x="782" y="1357"/>
                    </a:lnTo>
                    <a:lnTo>
                      <a:pt x="783" y="1356"/>
                    </a:lnTo>
                    <a:lnTo>
                      <a:pt x="784" y="1357"/>
                    </a:lnTo>
                    <a:lnTo>
                      <a:pt x="785" y="1357"/>
                    </a:lnTo>
                    <a:lnTo>
                      <a:pt x="786" y="1356"/>
                    </a:lnTo>
                    <a:lnTo>
                      <a:pt x="786" y="1357"/>
                    </a:lnTo>
                    <a:lnTo>
                      <a:pt x="789" y="1358"/>
                    </a:lnTo>
                    <a:lnTo>
                      <a:pt x="789" y="1358"/>
                    </a:lnTo>
                    <a:lnTo>
                      <a:pt x="790" y="1357"/>
                    </a:lnTo>
                    <a:lnTo>
                      <a:pt x="790" y="1357"/>
                    </a:lnTo>
                    <a:lnTo>
                      <a:pt x="793" y="1356"/>
                    </a:lnTo>
                    <a:lnTo>
                      <a:pt x="793" y="1356"/>
                    </a:lnTo>
                    <a:lnTo>
                      <a:pt x="794" y="1353"/>
                    </a:lnTo>
                    <a:lnTo>
                      <a:pt x="794" y="1353"/>
                    </a:lnTo>
                    <a:lnTo>
                      <a:pt x="797" y="1351"/>
                    </a:lnTo>
                    <a:lnTo>
                      <a:pt x="797" y="1351"/>
                    </a:lnTo>
                    <a:lnTo>
                      <a:pt x="798" y="1350"/>
                    </a:lnTo>
                    <a:lnTo>
                      <a:pt x="799" y="1350"/>
                    </a:lnTo>
                    <a:lnTo>
                      <a:pt x="800" y="1348"/>
                    </a:lnTo>
                    <a:lnTo>
                      <a:pt x="800" y="1348"/>
                    </a:lnTo>
                    <a:lnTo>
                      <a:pt x="802" y="1342"/>
                    </a:lnTo>
                    <a:lnTo>
                      <a:pt x="802" y="1342"/>
                    </a:lnTo>
                    <a:lnTo>
                      <a:pt x="804" y="1315"/>
                    </a:lnTo>
                    <a:lnTo>
                      <a:pt x="804" y="1314"/>
                    </a:lnTo>
                    <a:lnTo>
                      <a:pt x="806" y="1182"/>
                    </a:lnTo>
                    <a:lnTo>
                      <a:pt x="806" y="1175"/>
                    </a:lnTo>
                    <a:lnTo>
                      <a:pt x="808" y="1036"/>
                    </a:lnTo>
                    <a:lnTo>
                      <a:pt x="808" y="1037"/>
                    </a:lnTo>
                    <a:lnTo>
                      <a:pt x="810" y="1083"/>
                    </a:lnTo>
                    <a:lnTo>
                      <a:pt x="810" y="1084"/>
                    </a:lnTo>
                    <a:lnTo>
                      <a:pt x="812" y="1134"/>
                    </a:lnTo>
                    <a:lnTo>
                      <a:pt x="812" y="1136"/>
                    </a:lnTo>
                    <a:lnTo>
                      <a:pt x="814" y="1186"/>
                    </a:lnTo>
                    <a:lnTo>
                      <a:pt x="814" y="1187"/>
                    </a:lnTo>
                    <a:lnTo>
                      <a:pt x="816" y="1234"/>
                    </a:lnTo>
                    <a:lnTo>
                      <a:pt x="816" y="1236"/>
                    </a:lnTo>
                    <a:lnTo>
                      <a:pt x="817" y="1279"/>
                    </a:lnTo>
                    <a:lnTo>
                      <a:pt x="818" y="1280"/>
                    </a:lnTo>
                    <a:lnTo>
                      <a:pt x="820" y="1314"/>
                    </a:lnTo>
                    <a:lnTo>
                      <a:pt x="820" y="1315"/>
                    </a:lnTo>
                    <a:lnTo>
                      <a:pt x="821" y="1337"/>
                    </a:lnTo>
                    <a:lnTo>
                      <a:pt x="821" y="1338"/>
                    </a:lnTo>
                    <a:lnTo>
                      <a:pt x="824" y="1347"/>
                    </a:lnTo>
                    <a:lnTo>
                      <a:pt x="824" y="1347"/>
                    </a:lnTo>
                    <a:lnTo>
                      <a:pt x="825" y="1350"/>
                    </a:lnTo>
                    <a:lnTo>
                      <a:pt x="826" y="1349"/>
                    </a:lnTo>
                    <a:lnTo>
                      <a:pt x="828" y="1351"/>
                    </a:lnTo>
                    <a:lnTo>
                      <a:pt x="828" y="1351"/>
                    </a:lnTo>
                    <a:lnTo>
                      <a:pt x="829" y="1353"/>
                    </a:lnTo>
                    <a:lnTo>
                      <a:pt x="829" y="1353"/>
                    </a:lnTo>
                    <a:lnTo>
                      <a:pt x="832" y="1355"/>
                    </a:lnTo>
                    <a:lnTo>
                      <a:pt x="832" y="1355"/>
                    </a:lnTo>
                    <a:lnTo>
                      <a:pt x="833" y="1356"/>
                    </a:lnTo>
                    <a:lnTo>
                      <a:pt x="833" y="1355"/>
                    </a:lnTo>
                    <a:lnTo>
                      <a:pt x="835" y="1356"/>
                    </a:lnTo>
                    <a:lnTo>
                      <a:pt x="836" y="1356"/>
                    </a:lnTo>
                    <a:lnTo>
                      <a:pt x="837" y="1357"/>
                    </a:lnTo>
                    <a:lnTo>
                      <a:pt x="838" y="1357"/>
                    </a:lnTo>
                    <a:lnTo>
                      <a:pt x="839" y="1358"/>
                    </a:lnTo>
                    <a:lnTo>
                      <a:pt x="840" y="1358"/>
                    </a:lnTo>
                    <a:lnTo>
                      <a:pt x="841" y="1359"/>
                    </a:lnTo>
                    <a:lnTo>
                      <a:pt x="841" y="1359"/>
                    </a:lnTo>
                    <a:lnTo>
                      <a:pt x="842" y="1359"/>
                    </a:lnTo>
                    <a:lnTo>
                      <a:pt x="843" y="1360"/>
                    </a:lnTo>
                    <a:lnTo>
                      <a:pt x="845" y="1359"/>
                    </a:lnTo>
                    <a:lnTo>
                      <a:pt x="845" y="1359"/>
                    </a:lnTo>
                    <a:lnTo>
                      <a:pt x="847" y="1356"/>
                    </a:lnTo>
                    <a:lnTo>
                      <a:pt x="847" y="1356"/>
                    </a:lnTo>
                    <a:lnTo>
                      <a:pt x="849" y="1348"/>
                    </a:lnTo>
                    <a:lnTo>
                      <a:pt x="849" y="1348"/>
                    </a:lnTo>
                    <a:lnTo>
                      <a:pt x="850" y="1346"/>
                    </a:lnTo>
                    <a:lnTo>
                      <a:pt x="851" y="1347"/>
                    </a:lnTo>
                    <a:lnTo>
                      <a:pt x="853" y="1355"/>
                    </a:lnTo>
                    <a:lnTo>
                      <a:pt x="853" y="1355"/>
                    </a:lnTo>
                    <a:lnTo>
                      <a:pt x="855" y="1359"/>
                    </a:lnTo>
                    <a:lnTo>
                      <a:pt x="855" y="1359"/>
                    </a:lnTo>
                    <a:lnTo>
                      <a:pt x="856" y="1359"/>
                    </a:lnTo>
                    <a:lnTo>
                      <a:pt x="857" y="1359"/>
                    </a:lnTo>
                    <a:lnTo>
                      <a:pt x="859" y="1357"/>
                    </a:lnTo>
                    <a:lnTo>
                      <a:pt x="859" y="1357"/>
                    </a:lnTo>
                    <a:lnTo>
                      <a:pt x="860" y="1353"/>
                    </a:lnTo>
                    <a:lnTo>
                      <a:pt x="861" y="1352"/>
                    </a:lnTo>
                    <a:lnTo>
                      <a:pt x="863" y="1346"/>
                    </a:lnTo>
                    <a:lnTo>
                      <a:pt x="863" y="1346"/>
                    </a:lnTo>
                    <a:lnTo>
                      <a:pt x="864" y="1350"/>
                    </a:lnTo>
                    <a:lnTo>
                      <a:pt x="864" y="1350"/>
                    </a:lnTo>
                    <a:lnTo>
                      <a:pt x="867" y="1355"/>
                    </a:lnTo>
                    <a:lnTo>
                      <a:pt x="867" y="1355"/>
                    </a:lnTo>
                    <a:lnTo>
                      <a:pt x="868" y="1357"/>
                    </a:lnTo>
                    <a:lnTo>
                      <a:pt x="868" y="1357"/>
                    </a:lnTo>
                    <a:lnTo>
                      <a:pt x="870" y="1359"/>
                    </a:lnTo>
                    <a:lnTo>
                      <a:pt x="870" y="1359"/>
                    </a:lnTo>
                    <a:lnTo>
                      <a:pt x="872" y="1359"/>
                    </a:lnTo>
                    <a:lnTo>
                      <a:pt x="872" y="1359"/>
                    </a:lnTo>
                    <a:lnTo>
                      <a:pt x="874" y="1360"/>
                    </a:lnTo>
                    <a:lnTo>
                      <a:pt x="874" y="1360"/>
                    </a:lnTo>
                    <a:lnTo>
                      <a:pt x="876" y="1359"/>
                    </a:lnTo>
                    <a:lnTo>
                      <a:pt x="876" y="1359"/>
                    </a:lnTo>
                    <a:lnTo>
                      <a:pt x="878" y="1357"/>
                    </a:lnTo>
                    <a:lnTo>
                      <a:pt x="878" y="1357"/>
                    </a:lnTo>
                    <a:lnTo>
                      <a:pt x="880" y="1355"/>
                    </a:lnTo>
                    <a:lnTo>
                      <a:pt x="881" y="1355"/>
                    </a:lnTo>
                    <a:lnTo>
                      <a:pt x="882" y="1353"/>
                    </a:lnTo>
                    <a:lnTo>
                      <a:pt x="882" y="1353"/>
                    </a:lnTo>
                    <a:lnTo>
                      <a:pt x="884" y="1348"/>
                    </a:lnTo>
                    <a:lnTo>
                      <a:pt x="884" y="1348"/>
                    </a:lnTo>
                    <a:lnTo>
                      <a:pt x="886" y="1334"/>
                    </a:lnTo>
                    <a:lnTo>
                      <a:pt x="886" y="1334"/>
                    </a:lnTo>
                    <a:lnTo>
                      <a:pt x="888" y="1315"/>
                    </a:lnTo>
                    <a:lnTo>
                      <a:pt x="888" y="1314"/>
                    </a:lnTo>
                    <a:lnTo>
                      <a:pt x="890" y="1306"/>
                    </a:lnTo>
                    <a:lnTo>
                      <a:pt x="891" y="1310"/>
                    </a:lnTo>
                    <a:lnTo>
                      <a:pt x="892" y="1299"/>
                    </a:lnTo>
                    <a:lnTo>
                      <a:pt x="892" y="1296"/>
                    </a:lnTo>
                    <a:lnTo>
                      <a:pt x="894" y="1027"/>
                    </a:lnTo>
                    <a:lnTo>
                      <a:pt x="894" y="1012"/>
                    </a:lnTo>
                    <a:lnTo>
                      <a:pt x="896" y="271"/>
                    </a:lnTo>
                    <a:lnTo>
                      <a:pt x="896" y="249"/>
                    </a:lnTo>
                    <a:lnTo>
                      <a:pt x="897" y="0"/>
                    </a:lnTo>
                    <a:lnTo>
                      <a:pt x="898" y="24"/>
                    </a:lnTo>
                    <a:lnTo>
                      <a:pt x="900" y="218"/>
                    </a:lnTo>
                    <a:lnTo>
                      <a:pt x="900" y="224"/>
                    </a:lnTo>
                    <a:lnTo>
                      <a:pt x="902" y="449"/>
                    </a:lnTo>
                    <a:lnTo>
                      <a:pt x="902" y="455"/>
                    </a:lnTo>
                    <a:lnTo>
                      <a:pt x="904" y="674"/>
                    </a:lnTo>
                    <a:lnTo>
                      <a:pt x="904" y="681"/>
                    </a:lnTo>
                    <a:lnTo>
                      <a:pt x="905" y="885"/>
                    </a:lnTo>
                    <a:lnTo>
                      <a:pt x="905" y="890"/>
                    </a:lnTo>
                    <a:lnTo>
                      <a:pt x="907" y="1067"/>
                    </a:lnTo>
                    <a:lnTo>
                      <a:pt x="908" y="1072"/>
                    </a:lnTo>
                    <a:lnTo>
                      <a:pt x="909" y="1207"/>
                    </a:lnTo>
                    <a:lnTo>
                      <a:pt x="909" y="1210"/>
                    </a:lnTo>
                    <a:lnTo>
                      <a:pt x="911" y="1292"/>
                    </a:lnTo>
                    <a:lnTo>
                      <a:pt x="911" y="1294"/>
                    </a:lnTo>
                    <a:lnTo>
                      <a:pt x="913" y="1333"/>
                    </a:lnTo>
                    <a:lnTo>
                      <a:pt x="913" y="1334"/>
                    </a:lnTo>
                    <a:lnTo>
                      <a:pt x="915" y="1347"/>
                    </a:lnTo>
                    <a:lnTo>
                      <a:pt x="915" y="1347"/>
                    </a:lnTo>
                    <a:lnTo>
                      <a:pt x="917" y="1351"/>
                    </a:lnTo>
                    <a:lnTo>
                      <a:pt x="917" y="1351"/>
                    </a:lnTo>
                    <a:lnTo>
                      <a:pt x="919" y="1353"/>
                    </a:lnTo>
                    <a:lnTo>
                      <a:pt x="919" y="1353"/>
                    </a:lnTo>
                    <a:lnTo>
                      <a:pt x="921" y="1354"/>
                    </a:lnTo>
                    <a:lnTo>
                      <a:pt x="921" y="1354"/>
                    </a:lnTo>
                    <a:lnTo>
                      <a:pt x="923" y="1319"/>
                    </a:lnTo>
                    <a:lnTo>
                      <a:pt x="923" y="1315"/>
                    </a:lnTo>
                    <a:lnTo>
                      <a:pt x="925" y="1040"/>
                    </a:lnTo>
                    <a:lnTo>
                      <a:pt x="925" y="1026"/>
                    </a:lnTo>
                    <a:lnTo>
                      <a:pt x="926" y="815"/>
                    </a:lnTo>
                    <a:lnTo>
                      <a:pt x="927" y="820"/>
                    </a:lnTo>
                    <a:lnTo>
                      <a:pt x="929" y="878"/>
                    </a:lnTo>
                    <a:lnTo>
                      <a:pt x="929" y="880"/>
                    </a:lnTo>
                    <a:lnTo>
                      <a:pt x="931" y="942"/>
                    </a:lnTo>
                    <a:lnTo>
                      <a:pt x="931" y="944"/>
                    </a:lnTo>
                    <a:lnTo>
                      <a:pt x="933" y="998"/>
                    </a:lnTo>
                    <a:lnTo>
                      <a:pt x="933" y="999"/>
                    </a:lnTo>
                    <a:lnTo>
                      <a:pt x="935" y="1050"/>
                    </a:lnTo>
                    <a:lnTo>
                      <a:pt x="935" y="1052"/>
                    </a:lnTo>
                    <a:lnTo>
                      <a:pt x="937" y="1118"/>
                    </a:lnTo>
                    <a:lnTo>
                      <a:pt x="937" y="1120"/>
                    </a:lnTo>
                    <a:lnTo>
                      <a:pt x="939" y="1200"/>
                    </a:lnTo>
                    <a:lnTo>
                      <a:pt x="939" y="1202"/>
                    </a:lnTo>
                    <a:lnTo>
                      <a:pt x="940" y="1277"/>
                    </a:lnTo>
                    <a:lnTo>
                      <a:pt x="940" y="1279"/>
                    </a:lnTo>
                    <a:lnTo>
                      <a:pt x="943" y="1327"/>
                    </a:lnTo>
                    <a:lnTo>
                      <a:pt x="943" y="1328"/>
                    </a:lnTo>
                    <a:lnTo>
                      <a:pt x="944" y="1348"/>
                    </a:lnTo>
                    <a:lnTo>
                      <a:pt x="945" y="1350"/>
                    </a:lnTo>
                    <a:lnTo>
                      <a:pt x="946" y="1332"/>
                    </a:lnTo>
                    <a:lnTo>
                      <a:pt x="947" y="1329"/>
                    </a:lnTo>
                    <a:lnTo>
                      <a:pt x="948" y="1180"/>
                    </a:lnTo>
                    <a:lnTo>
                      <a:pt x="948" y="1173"/>
                    </a:lnTo>
                    <a:lnTo>
                      <a:pt x="950" y="1048"/>
                    </a:lnTo>
                    <a:lnTo>
                      <a:pt x="950" y="1051"/>
                    </a:lnTo>
                    <a:lnTo>
                      <a:pt x="952" y="1093"/>
                    </a:lnTo>
                    <a:lnTo>
                      <a:pt x="952" y="1095"/>
                    </a:lnTo>
                    <a:lnTo>
                      <a:pt x="954" y="1144"/>
                    </a:lnTo>
                    <a:lnTo>
                      <a:pt x="954" y="1145"/>
                    </a:lnTo>
                    <a:lnTo>
                      <a:pt x="956" y="1195"/>
                    </a:lnTo>
                    <a:lnTo>
                      <a:pt x="956" y="1196"/>
                    </a:lnTo>
                    <a:lnTo>
                      <a:pt x="958" y="1243"/>
                    </a:lnTo>
                    <a:lnTo>
                      <a:pt x="958" y="1245"/>
                    </a:lnTo>
                    <a:lnTo>
                      <a:pt x="960" y="1287"/>
                    </a:lnTo>
                    <a:lnTo>
                      <a:pt x="960" y="1288"/>
                    </a:lnTo>
                    <a:lnTo>
                      <a:pt x="962" y="1323"/>
                    </a:lnTo>
                    <a:lnTo>
                      <a:pt x="962" y="1324"/>
                    </a:lnTo>
                    <a:lnTo>
                      <a:pt x="964" y="1345"/>
                    </a:lnTo>
                    <a:lnTo>
                      <a:pt x="964" y="1345"/>
                    </a:lnTo>
                    <a:lnTo>
                      <a:pt x="966" y="1351"/>
                    </a:lnTo>
                    <a:lnTo>
                      <a:pt x="966" y="1351"/>
                    </a:lnTo>
                    <a:lnTo>
                      <a:pt x="968" y="1346"/>
                    </a:lnTo>
                    <a:lnTo>
                      <a:pt x="968" y="1346"/>
                    </a:lnTo>
                    <a:lnTo>
                      <a:pt x="969" y="1343"/>
                    </a:lnTo>
                    <a:lnTo>
                      <a:pt x="970" y="1343"/>
                    </a:lnTo>
                    <a:lnTo>
                      <a:pt x="972" y="1345"/>
                    </a:lnTo>
                    <a:lnTo>
                      <a:pt x="972" y="1345"/>
                    </a:lnTo>
                    <a:lnTo>
                      <a:pt x="974" y="1322"/>
                    </a:lnTo>
                    <a:lnTo>
                      <a:pt x="974" y="1320"/>
                    </a:lnTo>
                    <a:lnTo>
                      <a:pt x="975" y="1161"/>
                    </a:lnTo>
                    <a:lnTo>
                      <a:pt x="975" y="1153"/>
                    </a:lnTo>
                    <a:lnTo>
                      <a:pt x="978" y="854"/>
                    </a:lnTo>
                    <a:lnTo>
                      <a:pt x="978" y="848"/>
                    </a:lnTo>
                    <a:lnTo>
                      <a:pt x="979" y="804"/>
                    </a:lnTo>
                    <a:lnTo>
                      <a:pt x="979" y="825"/>
                    </a:lnTo>
                    <a:lnTo>
                      <a:pt x="982" y="909"/>
                    </a:lnTo>
                    <a:lnTo>
                      <a:pt x="982" y="912"/>
                    </a:lnTo>
                    <a:lnTo>
                      <a:pt x="983" y="1004"/>
                    </a:lnTo>
                    <a:lnTo>
                      <a:pt x="983" y="1007"/>
                    </a:lnTo>
                    <a:lnTo>
                      <a:pt x="986" y="1087"/>
                    </a:lnTo>
                    <a:lnTo>
                      <a:pt x="986" y="1089"/>
                    </a:lnTo>
                    <a:lnTo>
                      <a:pt x="987" y="1151"/>
                    </a:lnTo>
                    <a:lnTo>
                      <a:pt x="987" y="1153"/>
                    </a:lnTo>
                    <a:lnTo>
                      <a:pt x="990" y="1204"/>
                    </a:lnTo>
                    <a:lnTo>
                      <a:pt x="990" y="1206"/>
                    </a:lnTo>
                    <a:lnTo>
                      <a:pt x="991" y="1252"/>
                    </a:lnTo>
                    <a:lnTo>
                      <a:pt x="991" y="1253"/>
                    </a:lnTo>
                    <a:lnTo>
                      <a:pt x="993" y="1292"/>
                    </a:lnTo>
                    <a:lnTo>
                      <a:pt x="994" y="1294"/>
                    </a:lnTo>
                    <a:lnTo>
                      <a:pt x="995" y="1323"/>
                    </a:lnTo>
                    <a:lnTo>
                      <a:pt x="995" y="1324"/>
                    </a:lnTo>
                    <a:lnTo>
                      <a:pt x="997" y="1340"/>
                    </a:lnTo>
                    <a:lnTo>
                      <a:pt x="997" y="1340"/>
                    </a:lnTo>
                    <a:lnTo>
                      <a:pt x="999" y="1348"/>
                    </a:lnTo>
                    <a:lnTo>
                      <a:pt x="999" y="1348"/>
                    </a:lnTo>
                    <a:lnTo>
                      <a:pt x="1000" y="1349"/>
                    </a:lnTo>
                    <a:lnTo>
                      <a:pt x="1001" y="1348"/>
                    </a:lnTo>
                    <a:lnTo>
                      <a:pt x="1003" y="1346"/>
                    </a:lnTo>
                    <a:lnTo>
                      <a:pt x="1003" y="1346"/>
                    </a:lnTo>
                    <a:lnTo>
                      <a:pt x="1005" y="1343"/>
                    </a:lnTo>
                    <a:lnTo>
                      <a:pt x="1005" y="1343"/>
                    </a:lnTo>
                    <a:lnTo>
                      <a:pt x="1007" y="1239"/>
                    </a:lnTo>
                    <a:lnTo>
                      <a:pt x="1007" y="1232"/>
                    </a:lnTo>
                    <a:lnTo>
                      <a:pt x="1009" y="868"/>
                    </a:lnTo>
                    <a:lnTo>
                      <a:pt x="1009" y="862"/>
                    </a:lnTo>
                    <a:lnTo>
                      <a:pt x="1009" y="834"/>
                    </a:lnTo>
                    <a:lnTo>
                      <a:pt x="1011" y="858"/>
                    </a:lnTo>
                    <a:lnTo>
                      <a:pt x="1013" y="912"/>
                    </a:lnTo>
                    <a:lnTo>
                      <a:pt x="1013" y="915"/>
                    </a:lnTo>
                    <a:lnTo>
                      <a:pt x="1014" y="974"/>
                    </a:lnTo>
                    <a:lnTo>
                      <a:pt x="1014" y="975"/>
                    </a:lnTo>
                    <a:lnTo>
                      <a:pt x="1017" y="1035"/>
                    </a:lnTo>
                    <a:lnTo>
                      <a:pt x="1017" y="1037"/>
                    </a:lnTo>
                    <a:lnTo>
                      <a:pt x="1018" y="1097"/>
                    </a:lnTo>
                    <a:lnTo>
                      <a:pt x="1018" y="1099"/>
                    </a:lnTo>
                    <a:lnTo>
                      <a:pt x="1021" y="1158"/>
                    </a:lnTo>
                    <a:lnTo>
                      <a:pt x="1021" y="1159"/>
                    </a:lnTo>
                    <a:lnTo>
                      <a:pt x="1022" y="1216"/>
                    </a:lnTo>
                    <a:lnTo>
                      <a:pt x="1022" y="1218"/>
                    </a:lnTo>
                    <a:lnTo>
                      <a:pt x="1025" y="1267"/>
                    </a:lnTo>
                    <a:lnTo>
                      <a:pt x="1025" y="1268"/>
                    </a:lnTo>
                    <a:lnTo>
                      <a:pt x="1026" y="1295"/>
                    </a:lnTo>
                    <a:lnTo>
                      <a:pt x="1026" y="1295"/>
                    </a:lnTo>
                    <a:lnTo>
                      <a:pt x="1028" y="1289"/>
                    </a:lnTo>
                    <a:lnTo>
                      <a:pt x="1029" y="1290"/>
                    </a:lnTo>
                    <a:lnTo>
                      <a:pt x="1030" y="1316"/>
                    </a:lnTo>
                    <a:lnTo>
                      <a:pt x="1030" y="1317"/>
                    </a:lnTo>
                    <a:lnTo>
                      <a:pt x="1032" y="1339"/>
                    </a:lnTo>
                    <a:lnTo>
                      <a:pt x="1032" y="1339"/>
                    </a:lnTo>
                    <a:lnTo>
                      <a:pt x="1034" y="1346"/>
                    </a:lnTo>
                    <a:lnTo>
                      <a:pt x="1034" y="1346"/>
                    </a:lnTo>
                    <a:lnTo>
                      <a:pt x="1036" y="1350"/>
                    </a:lnTo>
                    <a:lnTo>
                      <a:pt x="1036" y="1350"/>
                    </a:lnTo>
                    <a:lnTo>
                      <a:pt x="1038" y="1351"/>
                    </a:lnTo>
                    <a:lnTo>
                      <a:pt x="1038" y="1352"/>
                    </a:lnTo>
                    <a:lnTo>
                      <a:pt x="1040" y="1353"/>
                    </a:lnTo>
                    <a:lnTo>
                      <a:pt x="1040" y="1353"/>
                    </a:lnTo>
                    <a:lnTo>
                      <a:pt x="1042" y="1353"/>
                    </a:lnTo>
                    <a:lnTo>
                      <a:pt x="1043" y="1353"/>
                    </a:lnTo>
                    <a:lnTo>
                      <a:pt x="1044" y="1352"/>
                    </a:lnTo>
                    <a:lnTo>
                      <a:pt x="1044" y="1352"/>
                    </a:lnTo>
                    <a:lnTo>
                      <a:pt x="1046" y="1351"/>
                    </a:lnTo>
                    <a:lnTo>
                      <a:pt x="1046" y="1351"/>
                    </a:lnTo>
                    <a:lnTo>
                      <a:pt x="1048" y="1348"/>
                    </a:lnTo>
                    <a:lnTo>
                      <a:pt x="1048" y="1348"/>
                    </a:lnTo>
                    <a:lnTo>
                      <a:pt x="1050" y="1345"/>
                    </a:lnTo>
                    <a:lnTo>
                      <a:pt x="1050" y="1344"/>
                    </a:lnTo>
                    <a:lnTo>
                      <a:pt x="1052" y="1343"/>
                    </a:lnTo>
                    <a:lnTo>
                      <a:pt x="1052" y="1343"/>
                    </a:lnTo>
                    <a:lnTo>
                      <a:pt x="1053" y="1338"/>
                    </a:lnTo>
                    <a:lnTo>
                      <a:pt x="1054" y="1338"/>
                    </a:lnTo>
                    <a:lnTo>
                      <a:pt x="1056" y="1332"/>
                    </a:lnTo>
                    <a:lnTo>
                      <a:pt x="1056" y="1332"/>
                    </a:lnTo>
                    <a:lnTo>
                      <a:pt x="1057" y="1322"/>
                    </a:lnTo>
                    <a:lnTo>
                      <a:pt x="1057" y="1321"/>
                    </a:lnTo>
                    <a:lnTo>
                      <a:pt x="1060" y="1304"/>
                    </a:lnTo>
                    <a:lnTo>
                      <a:pt x="1060" y="1304"/>
                    </a:lnTo>
                    <a:lnTo>
                      <a:pt x="1061" y="1296"/>
                    </a:lnTo>
                    <a:lnTo>
                      <a:pt x="1061" y="1296"/>
                    </a:lnTo>
                    <a:lnTo>
                      <a:pt x="1064" y="1307"/>
                    </a:lnTo>
                    <a:lnTo>
                      <a:pt x="1064" y="1308"/>
                    </a:lnTo>
                    <a:lnTo>
                      <a:pt x="1065" y="1328"/>
                    </a:lnTo>
                    <a:lnTo>
                      <a:pt x="1065" y="1329"/>
                    </a:lnTo>
                    <a:lnTo>
                      <a:pt x="1067" y="1345"/>
                    </a:lnTo>
                    <a:lnTo>
                      <a:pt x="1067" y="1345"/>
                    </a:lnTo>
                    <a:lnTo>
                      <a:pt x="1069" y="1354"/>
                    </a:lnTo>
                    <a:lnTo>
                      <a:pt x="1069" y="1354"/>
                    </a:lnTo>
                    <a:lnTo>
                      <a:pt x="1071" y="1356"/>
                    </a:lnTo>
                    <a:lnTo>
                      <a:pt x="1071" y="1356"/>
                    </a:lnTo>
                    <a:lnTo>
                      <a:pt x="1073" y="1353"/>
                    </a:lnTo>
                    <a:lnTo>
                      <a:pt x="1073" y="1353"/>
                    </a:lnTo>
                    <a:lnTo>
                      <a:pt x="1075" y="1351"/>
                    </a:lnTo>
                    <a:lnTo>
                      <a:pt x="1075" y="1351"/>
                    </a:lnTo>
                    <a:lnTo>
                      <a:pt x="1076" y="1349"/>
                    </a:lnTo>
                    <a:lnTo>
                      <a:pt x="1077" y="1351"/>
                    </a:lnTo>
                    <a:lnTo>
                      <a:pt x="1079" y="1353"/>
                    </a:lnTo>
                    <a:lnTo>
                      <a:pt x="1079" y="1353"/>
                    </a:lnTo>
                    <a:lnTo>
                      <a:pt x="1081" y="1358"/>
                    </a:lnTo>
                    <a:lnTo>
                      <a:pt x="1081" y="1358"/>
                    </a:lnTo>
                    <a:lnTo>
                      <a:pt x="1082" y="1359"/>
                    </a:lnTo>
                    <a:lnTo>
                      <a:pt x="1083" y="1359"/>
                    </a:lnTo>
                    <a:lnTo>
                      <a:pt x="1085" y="1358"/>
                    </a:lnTo>
                    <a:lnTo>
                      <a:pt x="1085" y="1357"/>
                    </a:lnTo>
                    <a:lnTo>
                      <a:pt x="1086" y="1357"/>
                    </a:lnTo>
                    <a:lnTo>
                      <a:pt x="1087" y="1357"/>
                    </a:lnTo>
                    <a:lnTo>
                      <a:pt x="1088" y="1358"/>
                    </a:lnTo>
                    <a:lnTo>
                      <a:pt x="1089" y="1358"/>
                    </a:lnTo>
                    <a:lnTo>
                      <a:pt x="1090" y="1359"/>
                    </a:lnTo>
                    <a:lnTo>
                      <a:pt x="1091" y="1359"/>
                    </a:lnTo>
                    <a:lnTo>
                      <a:pt x="1092" y="1359"/>
                    </a:lnTo>
                    <a:lnTo>
                      <a:pt x="1093" y="1359"/>
                    </a:lnTo>
                    <a:lnTo>
                      <a:pt x="1095" y="1358"/>
                    </a:lnTo>
                    <a:lnTo>
                      <a:pt x="1095" y="1358"/>
                    </a:lnTo>
                    <a:lnTo>
                      <a:pt x="1096" y="1356"/>
                    </a:lnTo>
                    <a:lnTo>
                      <a:pt x="1097" y="1356"/>
                    </a:lnTo>
                    <a:lnTo>
                      <a:pt x="1099" y="1354"/>
                    </a:lnTo>
                    <a:lnTo>
                      <a:pt x="1099" y="1354"/>
                    </a:lnTo>
                    <a:lnTo>
                      <a:pt x="1100" y="1355"/>
                    </a:lnTo>
                    <a:lnTo>
                      <a:pt x="1100" y="1355"/>
                    </a:lnTo>
                    <a:lnTo>
                      <a:pt x="1102" y="1357"/>
                    </a:lnTo>
                    <a:lnTo>
                      <a:pt x="1102" y="1356"/>
                    </a:lnTo>
                    <a:lnTo>
                      <a:pt x="1104" y="1358"/>
                    </a:lnTo>
                    <a:lnTo>
                      <a:pt x="1105" y="1358"/>
                    </a:lnTo>
                    <a:lnTo>
                      <a:pt x="1106" y="1359"/>
                    </a:lnTo>
                    <a:lnTo>
                      <a:pt x="1106" y="1358"/>
                    </a:lnTo>
                    <a:lnTo>
                      <a:pt x="1108" y="1357"/>
                    </a:lnTo>
                    <a:lnTo>
                      <a:pt x="1108" y="1357"/>
                    </a:lnTo>
                    <a:lnTo>
                      <a:pt x="1109" y="1356"/>
                    </a:lnTo>
                    <a:lnTo>
                      <a:pt x="1110" y="1356"/>
                    </a:lnTo>
                    <a:lnTo>
                      <a:pt x="1112" y="1358"/>
                    </a:lnTo>
                    <a:lnTo>
                      <a:pt x="1112" y="1357"/>
                    </a:lnTo>
                    <a:lnTo>
                      <a:pt x="1114" y="1359"/>
                    </a:lnTo>
                    <a:lnTo>
                      <a:pt x="1114" y="1358"/>
                    </a:lnTo>
                    <a:lnTo>
                      <a:pt x="1116" y="1356"/>
                    </a:lnTo>
                    <a:lnTo>
                      <a:pt x="1116" y="1356"/>
                    </a:lnTo>
                    <a:lnTo>
                      <a:pt x="1118" y="1351"/>
                    </a:lnTo>
                    <a:lnTo>
                      <a:pt x="1118" y="1351"/>
                    </a:lnTo>
                    <a:lnTo>
                      <a:pt x="1120" y="1346"/>
                    </a:lnTo>
                    <a:lnTo>
                      <a:pt x="1120" y="1346"/>
                    </a:lnTo>
                    <a:lnTo>
                      <a:pt x="1121" y="1345"/>
                    </a:lnTo>
                    <a:lnTo>
                      <a:pt x="1122" y="1345"/>
                    </a:lnTo>
                    <a:lnTo>
                      <a:pt x="1123" y="1347"/>
                    </a:lnTo>
                    <a:lnTo>
                      <a:pt x="1124" y="1347"/>
                    </a:lnTo>
                    <a:lnTo>
                      <a:pt x="1126" y="1344"/>
                    </a:lnTo>
                    <a:lnTo>
                      <a:pt x="1126" y="1344"/>
                    </a:lnTo>
                    <a:lnTo>
                      <a:pt x="1127" y="1343"/>
                    </a:lnTo>
                    <a:lnTo>
                      <a:pt x="1128" y="1343"/>
                    </a:lnTo>
                    <a:lnTo>
                      <a:pt x="1130" y="1346"/>
                    </a:lnTo>
                    <a:lnTo>
                      <a:pt x="1130" y="1346"/>
                    </a:lnTo>
                    <a:lnTo>
                      <a:pt x="1132" y="1350"/>
                    </a:lnTo>
                    <a:lnTo>
                      <a:pt x="1132" y="1350"/>
                    </a:lnTo>
                    <a:lnTo>
                      <a:pt x="1133" y="1352"/>
                    </a:lnTo>
                    <a:lnTo>
                      <a:pt x="1134" y="1351"/>
                    </a:lnTo>
                    <a:lnTo>
                      <a:pt x="1135" y="1351"/>
                    </a:lnTo>
                    <a:lnTo>
                      <a:pt x="1136" y="1350"/>
                    </a:lnTo>
                    <a:lnTo>
                      <a:pt x="1137" y="1351"/>
                    </a:lnTo>
                    <a:lnTo>
                      <a:pt x="1137" y="1351"/>
                    </a:lnTo>
                    <a:lnTo>
                      <a:pt x="1139" y="1355"/>
                    </a:lnTo>
                    <a:lnTo>
                      <a:pt x="1140" y="1355"/>
                    </a:lnTo>
                    <a:lnTo>
                      <a:pt x="1141" y="1358"/>
                    </a:lnTo>
                    <a:lnTo>
                      <a:pt x="1141" y="1358"/>
                    </a:lnTo>
                    <a:lnTo>
                      <a:pt x="1143" y="1359"/>
                    </a:lnTo>
                    <a:lnTo>
                      <a:pt x="1144" y="1359"/>
                    </a:lnTo>
                    <a:lnTo>
                      <a:pt x="1145" y="1357"/>
                    </a:lnTo>
                    <a:lnTo>
                      <a:pt x="1145" y="1357"/>
                    </a:lnTo>
                    <a:lnTo>
                      <a:pt x="1147" y="1355"/>
                    </a:lnTo>
                    <a:lnTo>
                      <a:pt x="1147" y="1356"/>
                    </a:lnTo>
                    <a:lnTo>
                      <a:pt x="1149" y="1354"/>
                    </a:lnTo>
                    <a:lnTo>
                      <a:pt x="1149" y="1354"/>
                    </a:lnTo>
                    <a:lnTo>
                      <a:pt x="1151" y="1356"/>
                    </a:lnTo>
                    <a:lnTo>
                      <a:pt x="1152" y="1356"/>
                    </a:lnTo>
                    <a:lnTo>
                      <a:pt x="1153" y="1358"/>
                    </a:lnTo>
                    <a:lnTo>
                      <a:pt x="1153" y="1358"/>
                    </a:lnTo>
                    <a:lnTo>
                      <a:pt x="1155" y="1359"/>
                    </a:lnTo>
                    <a:lnTo>
                      <a:pt x="1155" y="1359"/>
                    </a:lnTo>
                    <a:lnTo>
                      <a:pt x="1156" y="1359"/>
                    </a:lnTo>
                    <a:lnTo>
                      <a:pt x="1157" y="1359"/>
                    </a:lnTo>
                    <a:lnTo>
                      <a:pt x="1158" y="1359"/>
                    </a:lnTo>
                    <a:lnTo>
                      <a:pt x="1159" y="1359"/>
                    </a:lnTo>
                    <a:lnTo>
                      <a:pt x="1160" y="1359"/>
                    </a:lnTo>
                    <a:lnTo>
                      <a:pt x="1162" y="1359"/>
                    </a:lnTo>
                    <a:lnTo>
                      <a:pt x="1163" y="1358"/>
                    </a:lnTo>
                    <a:lnTo>
                      <a:pt x="1163" y="1358"/>
                    </a:lnTo>
                    <a:lnTo>
                      <a:pt x="1165" y="1353"/>
                    </a:lnTo>
                    <a:lnTo>
                      <a:pt x="1165" y="1353"/>
                    </a:lnTo>
                    <a:lnTo>
                      <a:pt x="1167" y="1345"/>
                    </a:lnTo>
                    <a:lnTo>
                      <a:pt x="1167" y="1345"/>
                    </a:lnTo>
                    <a:lnTo>
                      <a:pt x="1168" y="1343"/>
                    </a:lnTo>
                    <a:lnTo>
                      <a:pt x="1169" y="1343"/>
                    </a:lnTo>
                    <a:lnTo>
                      <a:pt x="1171" y="1352"/>
                    </a:lnTo>
                    <a:lnTo>
                      <a:pt x="1171" y="1352"/>
                    </a:lnTo>
                    <a:lnTo>
                      <a:pt x="1172" y="1355"/>
                    </a:lnTo>
                    <a:lnTo>
                      <a:pt x="1172" y="1354"/>
                    </a:lnTo>
                    <a:lnTo>
                      <a:pt x="1175" y="1353"/>
                    </a:lnTo>
                    <a:lnTo>
                      <a:pt x="1175" y="1352"/>
                    </a:lnTo>
                    <a:lnTo>
                      <a:pt x="1176" y="1344"/>
                    </a:lnTo>
                    <a:lnTo>
                      <a:pt x="1176" y="1344"/>
                    </a:lnTo>
                    <a:lnTo>
                      <a:pt x="1178" y="1318"/>
                    </a:lnTo>
                    <a:lnTo>
                      <a:pt x="1179" y="1317"/>
                    </a:lnTo>
                    <a:lnTo>
                      <a:pt x="1180" y="1268"/>
                    </a:lnTo>
                    <a:lnTo>
                      <a:pt x="1180" y="1267"/>
                    </a:lnTo>
                    <a:lnTo>
                      <a:pt x="1182" y="1218"/>
                    </a:lnTo>
                    <a:lnTo>
                      <a:pt x="1182" y="1218"/>
                    </a:lnTo>
                    <a:lnTo>
                      <a:pt x="1184" y="1207"/>
                    </a:lnTo>
                    <a:lnTo>
                      <a:pt x="1184" y="1210"/>
                    </a:lnTo>
                    <a:lnTo>
                      <a:pt x="1186" y="1244"/>
                    </a:lnTo>
                    <a:lnTo>
                      <a:pt x="1186" y="1245"/>
                    </a:lnTo>
                    <a:lnTo>
                      <a:pt x="1188" y="1288"/>
                    </a:lnTo>
                    <a:lnTo>
                      <a:pt x="1189" y="1302"/>
                    </a:lnTo>
                    <a:lnTo>
                      <a:pt x="1190" y="1251"/>
                    </a:lnTo>
                    <a:lnTo>
                      <a:pt x="1190" y="1244"/>
                    </a:lnTo>
                    <a:lnTo>
                      <a:pt x="1192" y="581"/>
                    </a:lnTo>
                    <a:lnTo>
                      <a:pt x="1192" y="551"/>
                    </a:lnTo>
                    <a:lnTo>
                      <a:pt x="1193" y="300"/>
                    </a:lnTo>
                    <a:lnTo>
                      <a:pt x="1194" y="335"/>
                    </a:lnTo>
                    <a:lnTo>
                      <a:pt x="1196" y="471"/>
                    </a:lnTo>
                    <a:lnTo>
                      <a:pt x="1196" y="476"/>
                    </a:lnTo>
                    <a:lnTo>
                      <a:pt x="1198" y="622"/>
                    </a:lnTo>
                    <a:lnTo>
                      <a:pt x="1198" y="627"/>
                    </a:lnTo>
                    <a:lnTo>
                      <a:pt x="1200" y="775"/>
                    </a:lnTo>
                    <a:lnTo>
                      <a:pt x="1200" y="779"/>
                    </a:lnTo>
                    <a:lnTo>
                      <a:pt x="1202" y="923"/>
                    </a:lnTo>
                    <a:lnTo>
                      <a:pt x="1202" y="927"/>
                    </a:lnTo>
                    <a:lnTo>
                      <a:pt x="1204" y="1064"/>
                    </a:lnTo>
                    <a:lnTo>
                      <a:pt x="1204" y="1068"/>
                    </a:lnTo>
                    <a:lnTo>
                      <a:pt x="1206" y="1186"/>
                    </a:lnTo>
                    <a:lnTo>
                      <a:pt x="1206" y="1189"/>
                    </a:lnTo>
                    <a:lnTo>
                      <a:pt x="1207" y="1275"/>
                    </a:lnTo>
                    <a:lnTo>
                      <a:pt x="1207" y="1277"/>
                    </a:lnTo>
                    <a:lnTo>
                      <a:pt x="1210" y="1321"/>
                    </a:lnTo>
                    <a:lnTo>
                      <a:pt x="1210" y="1323"/>
                    </a:lnTo>
                    <a:lnTo>
                      <a:pt x="1211" y="1343"/>
                    </a:lnTo>
                    <a:lnTo>
                      <a:pt x="1211" y="1343"/>
                    </a:lnTo>
                    <a:lnTo>
                      <a:pt x="1214" y="1352"/>
                    </a:lnTo>
                    <a:lnTo>
                      <a:pt x="1214" y="1352"/>
                    </a:lnTo>
                    <a:lnTo>
                      <a:pt x="1215" y="1355"/>
                    </a:lnTo>
                    <a:lnTo>
                      <a:pt x="1215" y="1354"/>
                    </a:lnTo>
                    <a:lnTo>
                      <a:pt x="1218" y="1334"/>
                    </a:lnTo>
                    <a:lnTo>
                      <a:pt x="1218" y="1332"/>
                    </a:lnTo>
                    <a:lnTo>
                      <a:pt x="1219" y="1140"/>
                    </a:lnTo>
                    <a:lnTo>
                      <a:pt x="1219" y="1131"/>
                    </a:lnTo>
                    <a:lnTo>
                      <a:pt x="1222" y="705"/>
                    </a:lnTo>
                    <a:lnTo>
                      <a:pt x="1222" y="697"/>
                    </a:lnTo>
                    <a:lnTo>
                      <a:pt x="1223" y="625"/>
                    </a:lnTo>
                    <a:lnTo>
                      <a:pt x="1223" y="640"/>
                    </a:lnTo>
                    <a:lnTo>
                      <a:pt x="1225" y="731"/>
                    </a:lnTo>
                    <a:lnTo>
                      <a:pt x="1226" y="733"/>
                    </a:lnTo>
                    <a:lnTo>
                      <a:pt x="1227" y="836"/>
                    </a:lnTo>
                    <a:lnTo>
                      <a:pt x="1227" y="839"/>
                    </a:lnTo>
                    <a:lnTo>
                      <a:pt x="1229" y="940"/>
                    </a:lnTo>
                    <a:lnTo>
                      <a:pt x="1229" y="943"/>
                    </a:lnTo>
                    <a:lnTo>
                      <a:pt x="1231" y="1040"/>
                    </a:lnTo>
                    <a:lnTo>
                      <a:pt x="1231" y="1043"/>
                    </a:lnTo>
                    <a:lnTo>
                      <a:pt x="1233" y="1134"/>
                    </a:lnTo>
                    <a:lnTo>
                      <a:pt x="1233" y="1137"/>
                    </a:lnTo>
                    <a:lnTo>
                      <a:pt x="1235" y="1215"/>
                    </a:lnTo>
                    <a:lnTo>
                      <a:pt x="1235" y="1218"/>
                    </a:lnTo>
                    <a:lnTo>
                      <a:pt x="1237" y="1279"/>
                    </a:lnTo>
                    <a:lnTo>
                      <a:pt x="1237" y="1280"/>
                    </a:lnTo>
                    <a:lnTo>
                      <a:pt x="1239" y="1319"/>
                    </a:lnTo>
                    <a:lnTo>
                      <a:pt x="1239" y="1320"/>
                    </a:lnTo>
                    <a:lnTo>
                      <a:pt x="1241" y="1339"/>
                    </a:lnTo>
                    <a:lnTo>
                      <a:pt x="1241" y="1340"/>
                    </a:lnTo>
                    <a:lnTo>
                      <a:pt x="1243" y="1348"/>
                    </a:lnTo>
                    <a:lnTo>
                      <a:pt x="1243" y="1348"/>
                    </a:lnTo>
                    <a:lnTo>
                      <a:pt x="1245" y="1351"/>
                    </a:lnTo>
                    <a:lnTo>
                      <a:pt x="1245" y="1351"/>
                    </a:lnTo>
                    <a:lnTo>
                      <a:pt x="1246" y="1353"/>
                    </a:lnTo>
                    <a:lnTo>
                      <a:pt x="1247" y="1353"/>
                    </a:lnTo>
                    <a:lnTo>
                      <a:pt x="1248" y="1353"/>
                    </a:lnTo>
                    <a:lnTo>
                      <a:pt x="1249" y="1353"/>
                    </a:lnTo>
                    <a:lnTo>
                      <a:pt x="1250" y="1352"/>
                    </a:lnTo>
                    <a:lnTo>
                      <a:pt x="1251" y="1353"/>
                    </a:lnTo>
                    <a:lnTo>
                      <a:pt x="1253" y="1349"/>
                    </a:lnTo>
                    <a:lnTo>
                      <a:pt x="1253" y="1349"/>
                    </a:lnTo>
                    <a:lnTo>
                      <a:pt x="1254" y="1344"/>
                    </a:lnTo>
                    <a:lnTo>
                      <a:pt x="1254" y="1344"/>
                    </a:lnTo>
                    <a:lnTo>
                      <a:pt x="1256" y="1341"/>
                    </a:lnTo>
                    <a:lnTo>
                      <a:pt x="1257" y="1342"/>
                    </a:lnTo>
                    <a:lnTo>
                      <a:pt x="1258" y="1345"/>
                    </a:lnTo>
                    <a:lnTo>
                      <a:pt x="1259" y="1346"/>
                    </a:lnTo>
                    <a:lnTo>
                      <a:pt x="1261" y="1345"/>
                    </a:lnTo>
                    <a:lnTo>
                      <a:pt x="1261" y="1345"/>
                    </a:lnTo>
                    <a:lnTo>
                      <a:pt x="1262" y="1340"/>
                    </a:lnTo>
                    <a:lnTo>
                      <a:pt x="1263" y="1340"/>
                    </a:lnTo>
                    <a:lnTo>
                      <a:pt x="1264" y="1342"/>
                    </a:lnTo>
                    <a:lnTo>
                      <a:pt x="1265" y="1341"/>
                    </a:lnTo>
                    <a:lnTo>
                      <a:pt x="1266" y="1345"/>
                    </a:lnTo>
                    <a:lnTo>
                      <a:pt x="1266" y="1345"/>
                    </a:lnTo>
                    <a:lnTo>
                      <a:pt x="1268" y="1340"/>
                    </a:lnTo>
                    <a:lnTo>
                      <a:pt x="1268" y="1339"/>
                    </a:lnTo>
                    <a:lnTo>
                      <a:pt x="1270" y="1327"/>
                    </a:lnTo>
                    <a:lnTo>
                      <a:pt x="1271" y="1325"/>
                    </a:lnTo>
                    <a:lnTo>
                      <a:pt x="1272" y="1329"/>
                    </a:lnTo>
                    <a:lnTo>
                      <a:pt x="1272" y="1329"/>
                    </a:lnTo>
                    <a:lnTo>
                      <a:pt x="1274" y="1343"/>
                    </a:lnTo>
                    <a:lnTo>
                      <a:pt x="1274" y="1343"/>
                    </a:lnTo>
                    <a:lnTo>
                      <a:pt x="1276" y="1352"/>
                    </a:lnTo>
                    <a:lnTo>
                      <a:pt x="1276" y="1352"/>
                    </a:lnTo>
                    <a:lnTo>
                      <a:pt x="1278" y="1354"/>
                    </a:lnTo>
                    <a:lnTo>
                      <a:pt x="1278" y="1355"/>
                    </a:lnTo>
                    <a:lnTo>
                      <a:pt x="1280" y="1353"/>
                    </a:lnTo>
                    <a:lnTo>
                      <a:pt x="1280" y="1353"/>
                    </a:lnTo>
                    <a:lnTo>
                      <a:pt x="1282" y="1348"/>
                    </a:lnTo>
                    <a:lnTo>
                      <a:pt x="1282" y="1348"/>
                    </a:lnTo>
                    <a:lnTo>
                      <a:pt x="1284" y="1345"/>
                    </a:lnTo>
                    <a:lnTo>
                      <a:pt x="1284" y="1345"/>
                    </a:lnTo>
                    <a:lnTo>
                      <a:pt x="1285" y="1343"/>
                    </a:lnTo>
                    <a:lnTo>
                      <a:pt x="1287" y="1342"/>
                    </a:lnTo>
                    <a:lnTo>
                      <a:pt x="1288" y="1343"/>
                    </a:lnTo>
                    <a:lnTo>
                      <a:pt x="1288" y="1343"/>
                    </a:lnTo>
                    <a:lnTo>
                      <a:pt x="1289" y="1348"/>
                    </a:lnTo>
                    <a:lnTo>
                      <a:pt x="1289" y="1348"/>
                    </a:lnTo>
                    <a:lnTo>
                      <a:pt x="1292" y="1354"/>
                    </a:lnTo>
                    <a:lnTo>
                      <a:pt x="1292" y="1354"/>
                    </a:lnTo>
                    <a:lnTo>
                      <a:pt x="1293" y="1356"/>
                    </a:lnTo>
                    <a:lnTo>
                      <a:pt x="1293" y="1356"/>
                    </a:lnTo>
                    <a:lnTo>
                      <a:pt x="1295" y="1357"/>
                    </a:lnTo>
                    <a:lnTo>
                      <a:pt x="1296" y="1356"/>
                    </a:lnTo>
                    <a:lnTo>
                      <a:pt x="1296" y="1357"/>
                    </a:lnTo>
                    <a:lnTo>
                      <a:pt x="1298" y="1357"/>
                    </a:lnTo>
                    <a:lnTo>
                      <a:pt x="1299" y="1357"/>
                    </a:lnTo>
                    <a:lnTo>
                      <a:pt x="1300" y="1357"/>
                    </a:lnTo>
                    <a:lnTo>
                      <a:pt x="1301" y="1356"/>
                    </a:lnTo>
                    <a:lnTo>
                      <a:pt x="1302" y="1357"/>
                    </a:lnTo>
                    <a:lnTo>
                      <a:pt x="1303" y="1358"/>
                    </a:lnTo>
                    <a:lnTo>
                      <a:pt x="1303" y="1358"/>
                    </a:lnTo>
                    <a:lnTo>
                      <a:pt x="1305" y="1359"/>
                    </a:lnTo>
                    <a:lnTo>
                      <a:pt x="1306" y="1358"/>
                    </a:lnTo>
                    <a:lnTo>
                      <a:pt x="1307" y="1358"/>
                    </a:lnTo>
                    <a:lnTo>
                      <a:pt x="1307" y="1358"/>
                    </a:lnTo>
                    <a:lnTo>
                      <a:pt x="1309" y="1358"/>
                    </a:lnTo>
                    <a:lnTo>
                      <a:pt x="1309" y="1358"/>
                    </a:lnTo>
                    <a:lnTo>
                      <a:pt x="1311" y="1356"/>
                    </a:lnTo>
                    <a:lnTo>
                      <a:pt x="1312" y="1356"/>
                    </a:lnTo>
                    <a:lnTo>
                      <a:pt x="1313" y="1357"/>
                    </a:lnTo>
                    <a:lnTo>
                      <a:pt x="1313" y="1356"/>
                    </a:lnTo>
                    <a:lnTo>
                      <a:pt x="1315" y="1359"/>
                    </a:lnTo>
                    <a:lnTo>
                      <a:pt x="1315" y="1359"/>
                    </a:lnTo>
                    <a:lnTo>
                      <a:pt x="1316" y="1359"/>
                    </a:lnTo>
                    <a:lnTo>
                      <a:pt x="1317" y="1359"/>
                    </a:lnTo>
                    <a:lnTo>
                      <a:pt x="1319" y="1359"/>
                    </a:lnTo>
                    <a:lnTo>
                      <a:pt x="1319" y="1359"/>
                    </a:lnTo>
                    <a:lnTo>
                      <a:pt x="1321" y="1358"/>
                    </a:lnTo>
                    <a:lnTo>
                      <a:pt x="1321" y="1358"/>
                    </a:lnTo>
                    <a:lnTo>
                      <a:pt x="1323" y="1359"/>
                    </a:lnTo>
                    <a:lnTo>
                      <a:pt x="1323" y="1359"/>
                    </a:lnTo>
                    <a:lnTo>
                      <a:pt x="1324" y="1359"/>
                    </a:lnTo>
                    <a:lnTo>
                      <a:pt x="1325" y="1359"/>
                    </a:lnTo>
                    <a:lnTo>
                      <a:pt x="1327" y="1357"/>
                    </a:lnTo>
                    <a:lnTo>
                      <a:pt x="1327" y="1357"/>
                    </a:lnTo>
                    <a:lnTo>
                      <a:pt x="1328" y="1355"/>
                    </a:lnTo>
                    <a:lnTo>
                      <a:pt x="1329" y="1355"/>
                    </a:lnTo>
                    <a:lnTo>
                      <a:pt x="1331" y="1353"/>
                    </a:lnTo>
                    <a:lnTo>
                      <a:pt x="1331" y="1353"/>
                    </a:lnTo>
                    <a:lnTo>
                      <a:pt x="1332" y="1351"/>
                    </a:lnTo>
                    <a:lnTo>
                      <a:pt x="1334" y="1351"/>
                    </a:lnTo>
                    <a:lnTo>
                      <a:pt x="1335" y="1352"/>
                    </a:lnTo>
                    <a:lnTo>
                      <a:pt x="1335" y="1352"/>
                    </a:lnTo>
                    <a:lnTo>
                      <a:pt x="1336" y="1354"/>
                    </a:lnTo>
                    <a:lnTo>
                      <a:pt x="1337" y="1354"/>
                    </a:lnTo>
                    <a:lnTo>
                      <a:pt x="1338" y="1355"/>
                    </a:lnTo>
                    <a:lnTo>
                      <a:pt x="1338" y="1355"/>
                    </a:lnTo>
                    <a:lnTo>
                      <a:pt x="1340" y="1353"/>
                    </a:lnTo>
                    <a:lnTo>
                      <a:pt x="1340" y="1353"/>
                    </a:lnTo>
                    <a:lnTo>
                      <a:pt x="1342" y="1349"/>
                    </a:lnTo>
                    <a:lnTo>
                      <a:pt x="1343" y="1349"/>
                    </a:lnTo>
                    <a:lnTo>
                      <a:pt x="1344" y="1352"/>
                    </a:lnTo>
                    <a:lnTo>
                      <a:pt x="1344" y="1352"/>
                    </a:lnTo>
                    <a:lnTo>
                      <a:pt x="1346" y="1357"/>
                    </a:lnTo>
                    <a:lnTo>
                      <a:pt x="1346" y="1357"/>
                    </a:lnTo>
                    <a:lnTo>
                      <a:pt x="1348" y="1360"/>
                    </a:lnTo>
                    <a:lnTo>
                      <a:pt x="1349" y="1359"/>
                    </a:lnTo>
                    <a:lnTo>
                      <a:pt x="1349" y="1361"/>
                    </a:lnTo>
                    <a:lnTo>
                      <a:pt x="1351" y="1361"/>
                    </a:lnTo>
                    <a:lnTo>
                      <a:pt x="1352" y="1359"/>
                    </a:lnTo>
                    <a:lnTo>
                      <a:pt x="1352" y="1359"/>
                    </a:lnTo>
                    <a:lnTo>
                      <a:pt x="1354" y="1356"/>
                    </a:lnTo>
                    <a:lnTo>
                      <a:pt x="1354" y="1356"/>
                    </a:lnTo>
                    <a:lnTo>
                      <a:pt x="1356" y="1350"/>
                    </a:lnTo>
                    <a:lnTo>
                      <a:pt x="1356" y="1350"/>
                    </a:lnTo>
                    <a:lnTo>
                      <a:pt x="1358" y="1343"/>
                    </a:lnTo>
                    <a:lnTo>
                      <a:pt x="1358" y="1343"/>
                    </a:lnTo>
                    <a:lnTo>
                      <a:pt x="1360" y="1334"/>
                    </a:lnTo>
                    <a:lnTo>
                      <a:pt x="1360" y="1334"/>
                    </a:lnTo>
                    <a:lnTo>
                      <a:pt x="1361" y="1332"/>
                    </a:lnTo>
                    <a:lnTo>
                      <a:pt x="1362" y="1333"/>
                    </a:lnTo>
                    <a:lnTo>
                      <a:pt x="1364" y="1343"/>
                    </a:lnTo>
                    <a:lnTo>
                      <a:pt x="1364" y="1343"/>
                    </a:lnTo>
                    <a:lnTo>
                      <a:pt x="1366" y="1349"/>
                    </a:lnTo>
                    <a:lnTo>
                      <a:pt x="1366" y="1349"/>
                    </a:lnTo>
                    <a:lnTo>
                      <a:pt x="1367" y="1351"/>
                    </a:lnTo>
                    <a:lnTo>
                      <a:pt x="1368" y="1351"/>
                    </a:lnTo>
                    <a:lnTo>
                      <a:pt x="1369" y="1351"/>
                    </a:lnTo>
                    <a:lnTo>
                      <a:pt x="1370" y="1351"/>
                    </a:lnTo>
                    <a:lnTo>
                      <a:pt x="1371" y="1353"/>
                    </a:lnTo>
                    <a:lnTo>
                      <a:pt x="1372" y="1353"/>
                    </a:lnTo>
                    <a:lnTo>
                      <a:pt x="1373" y="1356"/>
                    </a:lnTo>
                    <a:lnTo>
                      <a:pt x="1374" y="1356"/>
                    </a:lnTo>
                    <a:lnTo>
                      <a:pt x="1375" y="1355"/>
                    </a:lnTo>
                    <a:lnTo>
                      <a:pt x="1375" y="1355"/>
                    </a:lnTo>
                    <a:lnTo>
                      <a:pt x="1377" y="1353"/>
                    </a:lnTo>
                    <a:lnTo>
                      <a:pt x="1378" y="1353"/>
                    </a:lnTo>
                    <a:lnTo>
                      <a:pt x="1379" y="1354"/>
                    </a:lnTo>
                    <a:lnTo>
                      <a:pt x="1380" y="1354"/>
                    </a:lnTo>
                    <a:lnTo>
                      <a:pt x="1381" y="1355"/>
                    </a:lnTo>
                    <a:lnTo>
                      <a:pt x="1381" y="1355"/>
                    </a:lnTo>
                    <a:lnTo>
                      <a:pt x="1383" y="1356"/>
                    </a:lnTo>
                    <a:lnTo>
                      <a:pt x="1384" y="1356"/>
                    </a:lnTo>
                    <a:lnTo>
                      <a:pt x="1385" y="1358"/>
                    </a:lnTo>
                    <a:lnTo>
                      <a:pt x="1385" y="1358"/>
                    </a:lnTo>
                    <a:lnTo>
                      <a:pt x="1386" y="1359"/>
                    </a:lnTo>
                    <a:lnTo>
                      <a:pt x="1388" y="1359"/>
                    </a:lnTo>
                    <a:lnTo>
                      <a:pt x="1389" y="1358"/>
                    </a:lnTo>
                    <a:lnTo>
                      <a:pt x="1389" y="1358"/>
                    </a:lnTo>
                    <a:lnTo>
                      <a:pt x="1391" y="1355"/>
                    </a:lnTo>
                    <a:lnTo>
                      <a:pt x="1391" y="1355"/>
                    </a:lnTo>
                    <a:lnTo>
                      <a:pt x="1393" y="1351"/>
                    </a:lnTo>
                    <a:lnTo>
                      <a:pt x="1393" y="1351"/>
                    </a:lnTo>
                    <a:lnTo>
                      <a:pt x="1395" y="1355"/>
                    </a:lnTo>
                    <a:lnTo>
                      <a:pt x="1395" y="1355"/>
                    </a:lnTo>
                    <a:lnTo>
                      <a:pt x="1397" y="1359"/>
                    </a:lnTo>
                    <a:lnTo>
                      <a:pt x="1397" y="1359"/>
                    </a:lnTo>
                    <a:lnTo>
                      <a:pt x="1399" y="1361"/>
                    </a:lnTo>
                    <a:lnTo>
                      <a:pt x="1399" y="1361"/>
                    </a:lnTo>
                    <a:lnTo>
                      <a:pt x="1400" y="1362"/>
                    </a:lnTo>
                    <a:lnTo>
                      <a:pt x="1401" y="1361"/>
                    </a:lnTo>
                    <a:lnTo>
                      <a:pt x="1403" y="1358"/>
                    </a:lnTo>
                    <a:lnTo>
                      <a:pt x="1403" y="1357"/>
                    </a:lnTo>
                    <a:lnTo>
                      <a:pt x="1405" y="1348"/>
                    </a:lnTo>
                    <a:lnTo>
                      <a:pt x="1405" y="1348"/>
                    </a:lnTo>
                    <a:lnTo>
                      <a:pt x="1407" y="1336"/>
                    </a:lnTo>
                    <a:lnTo>
                      <a:pt x="1407" y="1335"/>
                    </a:lnTo>
                    <a:lnTo>
                      <a:pt x="1408" y="1330"/>
                    </a:lnTo>
                    <a:lnTo>
                      <a:pt x="1409" y="1330"/>
                    </a:lnTo>
                    <a:lnTo>
                      <a:pt x="1411" y="1339"/>
                    </a:lnTo>
                    <a:lnTo>
                      <a:pt x="1411" y="1339"/>
                    </a:lnTo>
                    <a:lnTo>
                      <a:pt x="1412" y="1350"/>
                    </a:lnTo>
                    <a:lnTo>
                      <a:pt x="1412" y="1350"/>
                    </a:lnTo>
                    <a:lnTo>
                      <a:pt x="1415" y="1356"/>
                    </a:lnTo>
                    <a:lnTo>
                      <a:pt x="1415" y="1356"/>
                    </a:lnTo>
                    <a:lnTo>
                      <a:pt x="1416" y="1359"/>
                    </a:lnTo>
                    <a:lnTo>
                      <a:pt x="1416" y="1359"/>
                    </a:lnTo>
                    <a:lnTo>
                      <a:pt x="1417" y="1359"/>
                    </a:lnTo>
                    <a:lnTo>
                      <a:pt x="1419" y="1359"/>
                    </a:lnTo>
                    <a:lnTo>
                      <a:pt x="1420" y="1357"/>
                    </a:lnTo>
                    <a:lnTo>
                      <a:pt x="1420" y="1357"/>
                    </a:lnTo>
                    <a:lnTo>
                      <a:pt x="1422" y="1354"/>
                    </a:lnTo>
                    <a:lnTo>
                      <a:pt x="1422" y="1354"/>
                    </a:lnTo>
                    <a:lnTo>
                      <a:pt x="1424" y="1351"/>
                    </a:lnTo>
                    <a:lnTo>
                      <a:pt x="1424" y="1351"/>
                    </a:lnTo>
                    <a:lnTo>
                      <a:pt x="1426" y="1345"/>
                    </a:lnTo>
                    <a:lnTo>
                      <a:pt x="1426" y="1345"/>
                    </a:lnTo>
                    <a:lnTo>
                      <a:pt x="1428" y="1343"/>
                    </a:lnTo>
                    <a:lnTo>
                      <a:pt x="1428" y="1343"/>
                    </a:lnTo>
                    <a:lnTo>
                      <a:pt x="1430" y="1331"/>
                    </a:lnTo>
                    <a:lnTo>
                      <a:pt x="1430" y="1329"/>
                    </a:lnTo>
                    <a:lnTo>
                      <a:pt x="1432" y="1259"/>
                    </a:lnTo>
                    <a:lnTo>
                      <a:pt x="1432" y="1256"/>
                    </a:lnTo>
                    <a:lnTo>
                      <a:pt x="1434" y="1157"/>
                    </a:lnTo>
                    <a:lnTo>
                      <a:pt x="1434" y="1155"/>
                    </a:lnTo>
                    <a:lnTo>
                      <a:pt x="1436" y="1166"/>
                    </a:lnTo>
                    <a:lnTo>
                      <a:pt x="1436" y="1167"/>
                    </a:lnTo>
                    <a:lnTo>
                      <a:pt x="1438" y="1188"/>
                    </a:lnTo>
                    <a:lnTo>
                      <a:pt x="1438" y="1188"/>
                    </a:lnTo>
                    <a:lnTo>
                      <a:pt x="1440" y="1210"/>
                    </a:lnTo>
                    <a:lnTo>
                      <a:pt x="1440" y="1211"/>
                    </a:lnTo>
                    <a:lnTo>
                      <a:pt x="1442" y="1232"/>
                    </a:lnTo>
                    <a:lnTo>
                      <a:pt x="1442" y="1232"/>
                    </a:lnTo>
                    <a:lnTo>
                      <a:pt x="1443" y="1252"/>
                    </a:lnTo>
                    <a:lnTo>
                      <a:pt x="1443" y="1253"/>
                    </a:lnTo>
                    <a:lnTo>
                      <a:pt x="1446" y="1267"/>
                    </a:lnTo>
                    <a:lnTo>
                      <a:pt x="1446" y="1268"/>
                    </a:lnTo>
                    <a:lnTo>
                      <a:pt x="1447" y="1277"/>
                    </a:lnTo>
                    <a:lnTo>
                      <a:pt x="1447" y="1277"/>
                    </a:lnTo>
                    <a:lnTo>
                      <a:pt x="1450" y="1284"/>
                    </a:lnTo>
                    <a:lnTo>
                      <a:pt x="1450" y="1284"/>
                    </a:lnTo>
                    <a:lnTo>
                      <a:pt x="1451" y="1292"/>
                    </a:lnTo>
                    <a:lnTo>
                      <a:pt x="1451" y="1292"/>
                    </a:lnTo>
                    <a:lnTo>
                      <a:pt x="1454" y="1213"/>
                    </a:lnTo>
                    <a:lnTo>
                      <a:pt x="1454" y="1208"/>
                    </a:lnTo>
                    <a:lnTo>
                      <a:pt x="1455" y="925"/>
                    </a:lnTo>
                    <a:lnTo>
                      <a:pt x="1455" y="916"/>
                    </a:lnTo>
                    <a:lnTo>
                      <a:pt x="1456" y="834"/>
                    </a:lnTo>
                    <a:lnTo>
                      <a:pt x="1458" y="844"/>
                    </a:lnTo>
                    <a:lnTo>
                      <a:pt x="1459" y="899"/>
                    </a:lnTo>
                    <a:lnTo>
                      <a:pt x="1459" y="901"/>
                    </a:lnTo>
                    <a:lnTo>
                      <a:pt x="1461" y="960"/>
                    </a:lnTo>
                    <a:lnTo>
                      <a:pt x="1461" y="962"/>
                    </a:lnTo>
                    <a:lnTo>
                      <a:pt x="1463" y="1023"/>
                    </a:lnTo>
                    <a:lnTo>
                      <a:pt x="1463" y="1025"/>
                    </a:lnTo>
                    <a:lnTo>
                      <a:pt x="1465" y="1083"/>
                    </a:lnTo>
                    <a:lnTo>
                      <a:pt x="1465" y="1085"/>
                    </a:lnTo>
                    <a:lnTo>
                      <a:pt x="1467" y="1132"/>
                    </a:lnTo>
                    <a:lnTo>
                      <a:pt x="1467" y="1133"/>
                    </a:lnTo>
                    <a:lnTo>
                      <a:pt x="1469" y="1169"/>
                    </a:lnTo>
                    <a:lnTo>
                      <a:pt x="1469" y="1169"/>
                    </a:lnTo>
                    <a:lnTo>
                      <a:pt x="1471" y="1218"/>
                    </a:lnTo>
                    <a:lnTo>
                      <a:pt x="1471" y="1220"/>
                    </a:lnTo>
                    <a:lnTo>
                      <a:pt x="1473" y="1278"/>
                    </a:lnTo>
                    <a:lnTo>
                      <a:pt x="1473" y="1279"/>
                    </a:lnTo>
                    <a:lnTo>
                      <a:pt x="1475" y="1315"/>
                    </a:lnTo>
                    <a:lnTo>
                      <a:pt x="1475" y="1316"/>
                    </a:lnTo>
                    <a:lnTo>
                      <a:pt x="1477" y="1332"/>
                    </a:lnTo>
                    <a:lnTo>
                      <a:pt x="1477" y="1332"/>
                    </a:lnTo>
                    <a:lnTo>
                      <a:pt x="1478" y="1339"/>
                    </a:lnTo>
                    <a:lnTo>
                      <a:pt x="1479" y="1340"/>
                    </a:lnTo>
                    <a:lnTo>
                      <a:pt x="1481" y="1343"/>
                    </a:lnTo>
                    <a:lnTo>
                      <a:pt x="1481" y="1343"/>
                    </a:lnTo>
                    <a:lnTo>
                      <a:pt x="1482" y="1346"/>
                    </a:lnTo>
                    <a:lnTo>
                      <a:pt x="1484" y="1347"/>
                    </a:lnTo>
                    <a:lnTo>
                      <a:pt x="1485" y="1346"/>
                    </a:lnTo>
                    <a:lnTo>
                      <a:pt x="1485" y="1346"/>
                    </a:lnTo>
                    <a:lnTo>
                      <a:pt x="1486" y="1340"/>
                    </a:lnTo>
                    <a:lnTo>
                      <a:pt x="1486" y="1340"/>
                    </a:lnTo>
                    <a:lnTo>
                      <a:pt x="1489" y="1336"/>
                    </a:lnTo>
                    <a:lnTo>
                      <a:pt x="1489" y="1336"/>
                    </a:lnTo>
                    <a:lnTo>
                      <a:pt x="1490" y="1332"/>
                    </a:lnTo>
                    <a:lnTo>
                      <a:pt x="1491" y="1332"/>
                    </a:lnTo>
                    <a:lnTo>
                      <a:pt x="1492" y="1330"/>
                    </a:lnTo>
                    <a:lnTo>
                      <a:pt x="1493" y="1330"/>
                    </a:lnTo>
                    <a:lnTo>
                      <a:pt x="1494" y="1334"/>
                    </a:lnTo>
                    <a:lnTo>
                      <a:pt x="1494" y="1334"/>
                    </a:lnTo>
                    <a:lnTo>
                      <a:pt x="1497" y="1341"/>
                    </a:lnTo>
                    <a:lnTo>
                      <a:pt x="1497" y="1341"/>
                    </a:lnTo>
                    <a:lnTo>
                      <a:pt x="1498" y="1343"/>
                    </a:lnTo>
                    <a:lnTo>
                      <a:pt x="1499" y="1343"/>
                    </a:lnTo>
                    <a:lnTo>
                      <a:pt x="1500" y="1341"/>
                    </a:lnTo>
                    <a:lnTo>
                      <a:pt x="1500" y="1341"/>
                    </a:lnTo>
                    <a:lnTo>
                      <a:pt x="1502" y="1337"/>
                    </a:lnTo>
                    <a:lnTo>
                      <a:pt x="1502" y="1338"/>
                    </a:lnTo>
                    <a:lnTo>
                      <a:pt x="1504" y="1335"/>
                    </a:lnTo>
                    <a:lnTo>
                      <a:pt x="1504" y="1335"/>
                    </a:lnTo>
                    <a:lnTo>
                      <a:pt x="1505" y="1334"/>
                    </a:lnTo>
                    <a:lnTo>
                      <a:pt x="1506" y="1335"/>
                    </a:lnTo>
                    <a:lnTo>
                      <a:pt x="1508" y="1337"/>
                    </a:lnTo>
                    <a:lnTo>
                      <a:pt x="1508" y="1337"/>
                    </a:lnTo>
                    <a:lnTo>
                      <a:pt x="1510" y="1338"/>
                    </a:lnTo>
                    <a:lnTo>
                      <a:pt x="1510" y="1338"/>
                    </a:lnTo>
                    <a:lnTo>
                      <a:pt x="1512" y="1340"/>
                    </a:lnTo>
                    <a:lnTo>
                      <a:pt x="1512" y="1340"/>
                    </a:lnTo>
                    <a:lnTo>
                      <a:pt x="1514" y="1341"/>
                    </a:lnTo>
                    <a:lnTo>
                      <a:pt x="1514" y="1340"/>
                    </a:lnTo>
                    <a:lnTo>
                      <a:pt x="1515" y="1341"/>
                    </a:lnTo>
                    <a:lnTo>
                      <a:pt x="1516" y="1341"/>
                    </a:lnTo>
                    <a:lnTo>
                      <a:pt x="1518" y="1340"/>
                    </a:lnTo>
                    <a:lnTo>
                      <a:pt x="1518" y="1340"/>
                    </a:lnTo>
                    <a:lnTo>
                      <a:pt x="1520" y="1297"/>
                    </a:lnTo>
                    <a:lnTo>
                      <a:pt x="1520" y="1294"/>
                    </a:lnTo>
                    <a:lnTo>
                      <a:pt x="1522" y="1184"/>
                    </a:lnTo>
                    <a:lnTo>
                      <a:pt x="1522" y="1177"/>
                    </a:lnTo>
                    <a:lnTo>
                      <a:pt x="1524" y="1199"/>
                    </a:lnTo>
                    <a:lnTo>
                      <a:pt x="1524" y="1201"/>
                    </a:lnTo>
                    <a:lnTo>
                      <a:pt x="1525" y="1256"/>
                    </a:lnTo>
                    <a:lnTo>
                      <a:pt x="1526" y="1258"/>
                    </a:lnTo>
                    <a:lnTo>
                      <a:pt x="1528" y="1306"/>
                    </a:lnTo>
                    <a:lnTo>
                      <a:pt x="1528" y="1307"/>
                    </a:lnTo>
                    <a:lnTo>
                      <a:pt x="1529" y="1333"/>
                    </a:lnTo>
                    <a:lnTo>
                      <a:pt x="1529" y="1334"/>
                    </a:lnTo>
                    <a:lnTo>
                      <a:pt x="1531" y="1343"/>
                    </a:lnTo>
                    <a:lnTo>
                      <a:pt x="1532" y="1342"/>
                    </a:lnTo>
                    <a:lnTo>
                      <a:pt x="1533" y="1345"/>
                    </a:lnTo>
                    <a:lnTo>
                      <a:pt x="1533" y="1345"/>
                    </a:lnTo>
                    <a:lnTo>
                      <a:pt x="1535" y="1346"/>
                    </a:lnTo>
                    <a:lnTo>
                      <a:pt x="1535" y="1346"/>
                    </a:lnTo>
                    <a:lnTo>
                      <a:pt x="1537" y="1348"/>
                    </a:lnTo>
                    <a:lnTo>
                      <a:pt x="1537" y="1348"/>
                    </a:lnTo>
                    <a:lnTo>
                      <a:pt x="1539" y="1351"/>
                    </a:lnTo>
                    <a:lnTo>
                      <a:pt x="1539" y="1351"/>
                    </a:lnTo>
                    <a:lnTo>
                      <a:pt x="1541" y="1353"/>
                    </a:lnTo>
                    <a:lnTo>
                      <a:pt x="1542" y="1353"/>
                    </a:lnTo>
                    <a:lnTo>
                      <a:pt x="1543" y="1353"/>
                    </a:lnTo>
                    <a:lnTo>
                      <a:pt x="1543" y="1353"/>
                    </a:lnTo>
                    <a:lnTo>
                      <a:pt x="1545" y="1349"/>
                    </a:lnTo>
                    <a:lnTo>
                      <a:pt x="1545" y="1349"/>
                    </a:lnTo>
                    <a:lnTo>
                      <a:pt x="1547" y="1345"/>
                    </a:lnTo>
                    <a:lnTo>
                      <a:pt x="1547" y="1345"/>
                    </a:lnTo>
                    <a:lnTo>
                      <a:pt x="1549" y="1335"/>
                    </a:lnTo>
                    <a:lnTo>
                      <a:pt x="1549" y="1335"/>
                    </a:lnTo>
                    <a:lnTo>
                      <a:pt x="1551" y="1316"/>
                    </a:lnTo>
                    <a:lnTo>
                      <a:pt x="1552" y="1313"/>
                    </a:lnTo>
                    <a:lnTo>
                      <a:pt x="1553" y="1321"/>
                    </a:lnTo>
                    <a:lnTo>
                      <a:pt x="1553" y="1321"/>
                    </a:lnTo>
                    <a:lnTo>
                      <a:pt x="1555" y="1336"/>
                    </a:lnTo>
                    <a:lnTo>
                      <a:pt x="1555" y="1337"/>
                    </a:lnTo>
                    <a:lnTo>
                      <a:pt x="1557" y="1334"/>
                    </a:lnTo>
                    <a:lnTo>
                      <a:pt x="1557" y="1334"/>
                    </a:lnTo>
                    <a:lnTo>
                      <a:pt x="1558" y="1333"/>
                    </a:lnTo>
                    <a:lnTo>
                      <a:pt x="1559" y="1334"/>
                    </a:lnTo>
                    <a:lnTo>
                      <a:pt x="1561" y="1339"/>
                    </a:lnTo>
                    <a:lnTo>
                      <a:pt x="1561" y="1339"/>
                    </a:lnTo>
                    <a:lnTo>
                      <a:pt x="1563" y="1345"/>
                    </a:lnTo>
                    <a:lnTo>
                      <a:pt x="1563" y="1345"/>
                    </a:lnTo>
                    <a:lnTo>
                      <a:pt x="1564" y="1348"/>
                    </a:lnTo>
                    <a:lnTo>
                      <a:pt x="1565" y="1348"/>
                    </a:lnTo>
                    <a:lnTo>
                      <a:pt x="1567" y="1346"/>
                    </a:lnTo>
                    <a:lnTo>
                      <a:pt x="1567" y="1346"/>
                    </a:lnTo>
                    <a:lnTo>
                      <a:pt x="1568" y="1343"/>
                    </a:lnTo>
                    <a:lnTo>
                      <a:pt x="1568" y="1343"/>
                    </a:lnTo>
                    <a:lnTo>
                      <a:pt x="1570" y="1339"/>
                    </a:lnTo>
                    <a:lnTo>
                      <a:pt x="1571" y="1338"/>
                    </a:lnTo>
                    <a:lnTo>
                      <a:pt x="1572" y="1340"/>
                    </a:lnTo>
                    <a:lnTo>
                      <a:pt x="1572" y="1341"/>
                    </a:lnTo>
                    <a:lnTo>
                      <a:pt x="1574" y="1346"/>
                    </a:lnTo>
                    <a:lnTo>
                      <a:pt x="1574" y="1345"/>
                    </a:lnTo>
                    <a:lnTo>
                      <a:pt x="1576" y="1012"/>
                    </a:lnTo>
                    <a:lnTo>
                      <a:pt x="1576" y="987"/>
                    </a:lnTo>
                    <a:lnTo>
                      <a:pt x="1578" y="647"/>
                    </a:lnTo>
                    <a:lnTo>
                      <a:pt x="1578" y="651"/>
                    </a:lnTo>
                    <a:lnTo>
                      <a:pt x="1580" y="720"/>
                    </a:lnTo>
                    <a:lnTo>
                      <a:pt x="1580" y="723"/>
                    </a:lnTo>
                    <a:lnTo>
                      <a:pt x="1582" y="827"/>
                    </a:lnTo>
                    <a:lnTo>
                      <a:pt x="1582" y="831"/>
                    </a:lnTo>
                    <a:lnTo>
                      <a:pt x="1584" y="959"/>
                    </a:lnTo>
                    <a:lnTo>
                      <a:pt x="1584" y="963"/>
                    </a:lnTo>
                    <a:lnTo>
                      <a:pt x="1586" y="1080"/>
                    </a:lnTo>
                    <a:lnTo>
                      <a:pt x="1586" y="1083"/>
                    </a:lnTo>
                    <a:lnTo>
                      <a:pt x="1588" y="1174"/>
                    </a:lnTo>
                    <a:lnTo>
                      <a:pt x="1588" y="1176"/>
                    </a:lnTo>
                    <a:lnTo>
                      <a:pt x="1590" y="1242"/>
                    </a:lnTo>
                    <a:lnTo>
                      <a:pt x="1590" y="1243"/>
                    </a:lnTo>
                    <a:lnTo>
                      <a:pt x="1592" y="1286"/>
                    </a:lnTo>
                    <a:lnTo>
                      <a:pt x="1592" y="1287"/>
                    </a:lnTo>
                    <a:lnTo>
                      <a:pt x="1594" y="1301"/>
                    </a:lnTo>
                    <a:lnTo>
                      <a:pt x="1594" y="1302"/>
                    </a:lnTo>
                    <a:lnTo>
                      <a:pt x="1596" y="1299"/>
                    </a:lnTo>
                    <a:lnTo>
                      <a:pt x="1596" y="1299"/>
                    </a:lnTo>
                    <a:lnTo>
                      <a:pt x="1598" y="1304"/>
                    </a:lnTo>
                    <a:lnTo>
                      <a:pt x="1598" y="1304"/>
                    </a:lnTo>
                    <a:lnTo>
                      <a:pt x="1600" y="1318"/>
                    </a:lnTo>
                    <a:lnTo>
                      <a:pt x="1600" y="1319"/>
                    </a:lnTo>
                    <a:lnTo>
                      <a:pt x="1602" y="1334"/>
                    </a:lnTo>
                    <a:lnTo>
                      <a:pt x="1602" y="1334"/>
                    </a:lnTo>
                    <a:lnTo>
                      <a:pt x="1603" y="1341"/>
                    </a:lnTo>
                    <a:lnTo>
                      <a:pt x="1604" y="1341"/>
                    </a:lnTo>
                    <a:lnTo>
                      <a:pt x="1605" y="1337"/>
                    </a:lnTo>
                    <a:lnTo>
                      <a:pt x="1605" y="1337"/>
                    </a:lnTo>
                    <a:lnTo>
                      <a:pt x="1607" y="1326"/>
                    </a:lnTo>
                    <a:lnTo>
                      <a:pt x="1608" y="1326"/>
                    </a:lnTo>
                    <a:lnTo>
                      <a:pt x="1609" y="1316"/>
                    </a:lnTo>
                    <a:lnTo>
                      <a:pt x="1610" y="1314"/>
                    </a:lnTo>
                    <a:lnTo>
                      <a:pt x="1611" y="1316"/>
                    </a:lnTo>
                    <a:lnTo>
                      <a:pt x="1611" y="1317"/>
                    </a:lnTo>
                    <a:lnTo>
                      <a:pt x="1613" y="1330"/>
                    </a:lnTo>
                    <a:lnTo>
                      <a:pt x="1613" y="1330"/>
                    </a:lnTo>
                    <a:lnTo>
                      <a:pt x="1615" y="1340"/>
                    </a:lnTo>
                    <a:lnTo>
                      <a:pt x="1615" y="1341"/>
                    </a:lnTo>
                    <a:lnTo>
                      <a:pt x="1617" y="1345"/>
                    </a:lnTo>
                    <a:lnTo>
                      <a:pt x="1617" y="1344"/>
                    </a:lnTo>
                    <a:lnTo>
                      <a:pt x="1619" y="1330"/>
                    </a:lnTo>
                    <a:lnTo>
                      <a:pt x="1619" y="1329"/>
                    </a:lnTo>
                    <a:lnTo>
                      <a:pt x="1621" y="1229"/>
                    </a:lnTo>
                    <a:lnTo>
                      <a:pt x="1621" y="1223"/>
                    </a:lnTo>
                    <a:lnTo>
                      <a:pt x="1623" y="1096"/>
                    </a:lnTo>
                    <a:lnTo>
                      <a:pt x="1623" y="1096"/>
                    </a:lnTo>
                    <a:lnTo>
                      <a:pt x="1625" y="1191"/>
                    </a:lnTo>
                    <a:lnTo>
                      <a:pt x="1625" y="1194"/>
                    </a:lnTo>
                    <a:lnTo>
                      <a:pt x="1627" y="1288"/>
                    </a:lnTo>
                    <a:lnTo>
                      <a:pt x="1627" y="1290"/>
                    </a:lnTo>
                    <a:lnTo>
                      <a:pt x="1629" y="1329"/>
                    </a:lnTo>
                    <a:lnTo>
                      <a:pt x="1629" y="1329"/>
                    </a:lnTo>
                    <a:lnTo>
                      <a:pt x="1631" y="1338"/>
                    </a:lnTo>
                    <a:lnTo>
                      <a:pt x="1631" y="1338"/>
                    </a:lnTo>
                    <a:lnTo>
                      <a:pt x="1633" y="1341"/>
                    </a:lnTo>
                    <a:lnTo>
                      <a:pt x="1633" y="1341"/>
                    </a:lnTo>
                    <a:lnTo>
                      <a:pt x="1635" y="1345"/>
                    </a:lnTo>
                    <a:lnTo>
                      <a:pt x="1635" y="1345"/>
                    </a:lnTo>
                    <a:lnTo>
                      <a:pt x="1637" y="1351"/>
                    </a:lnTo>
                    <a:lnTo>
                      <a:pt x="1637" y="1351"/>
                    </a:lnTo>
                    <a:lnTo>
                      <a:pt x="1639" y="1352"/>
                    </a:lnTo>
                    <a:lnTo>
                      <a:pt x="1640" y="1352"/>
                    </a:lnTo>
                    <a:lnTo>
                      <a:pt x="1640" y="1351"/>
                    </a:lnTo>
                    <a:lnTo>
                      <a:pt x="1641" y="1351"/>
                    </a:lnTo>
                    <a:lnTo>
                      <a:pt x="1643" y="1336"/>
                    </a:lnTo>
                    <a:lnTo>
                      <a:pt x="1643" y="1334"/>
                    </a:lnTo>
                    <a:lnTo>
                      <a:pt x="1644" y="1151"/>
                    </a:lnTo>
                    <a:lnTo>
                      <a:pt x="1644" y="1141"/>
                    </a:lnTo>
                    <a:lnTo>
                      <a:pt x="1647" y="629"/>
                    </a:lnTo>
                    <a:lnTo>
                      <a:pt x="1647" y="619"/>
                    </a:lnTo>
                    <a:lnTo>
                      <a:pt x="1648" y="522"/>
                    </a:lnTo>
                    <a:lnTo>
                      <a:pt x="1648" y="526"/>
                    </a:lnTo>
                    <a:lnTo>
                      <a:pt x="1650" y="576"/>
                    </a:lnTo>
                    <a:lnTo>
                      <a:pt x="1651" y="578"/>
                    </a:lnTo>
                    <a:lnTo>
                      <a:pt x="1652" y="683"/>
                    </a:lnTo>
                    <a:lnTo>
                      <a:pt x="1652" y="687"/>
                    </a:lnTo>
                    <a:lnTo>
                      <a:pt x="1654" y="832"/>
                    </a:lnTo>
                    <a:lnTo>
                      <a:pt x="1654" y="836"/>
                    </a:lnTo>
                    <a:lnTo>
                      <a:pt x="1656" y="993"/>
                    </a:lnTo>
                    <a:lnTo>
                      <a:pt x="1656" y="998"/>
                    </a:lnTo>
                    <a:lnTo>
                      <a:pt x="1658" y="1137"/>
                    </a:lnTo>
                    <a:lnTo>
                      <a:pt x="1658" y="1140"/>
                    </a:lnTo>
                    <a:lnTo>
                      <a:pt x="1660" y="1240"/>
                    </a:lnTo>
                    <a:lnTo>
                      <a:pt x="1660" y="1242"/>
                    </a:lnTo>
                    <a:lnTo>
                      <a:pt x="1662" y="1290"/>
                    </a:lnTo>
                    <a:lnTo>
                      <a:pt x="1662" y="1290"/>
                    </a:lnTo>
                    <a:lnTo>
                      <a:pt x="1664" y="1181"/>
                    </a:lnTo>
                    <a:lnTo>
                      <a:pt x="1664" y="1175"/>
                    </a:lnTo>
                    <a:lnTo>
                      <a:pt x="1666" y="859"/>
                    </a:lnTo>
                    <a:lnTo>
                      <a:pt x="1666" y="853"/>
                    </a:lnTo>
                    <a:lnTo>
                      <a:pt x="1668" y="899"/>
                    </a:lnTo>
                    <a:lnTo>
                      <a:pt x="1668" y="900"/>
                    </a:lnTo>
                    <a:lnTo>
                      <a:pt x="1670" y="972"/>
                    </a:lnTo>
                    <a:lnTo>
                      <a:pt x="1670" y="974"/>
                    </a:lnTo>
                    <a:lnTo>
                      <a:pt x="1672" y="1048"/>
                    </a:lnTo>
                    <a:lnTo>
                      <a:pt x="1672" y="1050"/>
                    </a:lnTo>
                    <a:lnTo>
                      <a:pt x="1674" y="1123"/>
                    </a:lnTo>
                    <a:lnTo>
                      <a:pt x="1674" y="1124"/>
                    </a:lnTo>
                    <a:lnTo>
                      <a:pt x="1675" y="1194"/>
                    </a:lnTo>
                    <a:lnTo>
                      <a:pt x="1675" y="1196"/>
                    </a:lnTo>
                    <a:lnTo>
                      <a:pt x="1678" y="1257"/>
                    </a:lnTo>
                    <a:lnTo>
                      <a:pt x="1678" y="1259"/>
                    </a:lnTo>
                    <a:lnTo>
                      <a:pt x="1679" y="1305"/>
                    </a:lnTo>
                    <a:lnTo>
                      <a:pt x="1679" y="1305"/>
                    </a:lnTo>
                    <a:lnTo>
                      <a:pt x="1682" y="1331"/>
                    </a:lnTo>
                    <a:lnTo>
                      <a:pt x="1682" y="1331"/>
                    </a:lnTo>
                    <a:lnTo>
                      <a:pt x="1683" y="1340"/>
                    </a:lnTo>
                    <a:lnTo>
                      <a:pt x="1683" y="1340"/>
                    </a:lnTo>
                    <a:lnTo>
                      <a:pt x="1686" y="1342"/>
                    </a:lnTo>
                    <a:lnTo>
                      <a:pt x="1686" y="1342"/>
                    </a:lnTo>
                    <a:lnTo>
                      <a:pt x="1687" y="1345"/>
                    </a:lnTo>
                    <a:lnTo>
                      <a:pt x="1688" y="1345"/>
                    </a:lnTo>
                    <a:lnTo>
                      <a:pt x="1690" y="1345"/>
                    </a:lnTo>
                    <a:lnTo>
                      <a:pt x="1691" y="1345"/>
                    </a:lnTo>
                    <a:lnTo>
                      <a:pt x="1691" y="1345"/>
                    </a:lnTo>
                    <a:lnTo>
                      <a:pt x="1692" y="1345"/>
                    </a:lnTo>
                    <a:lnTo>
                      <a:pt x="1692" y="1345"/>
                    </a:lnTo>
                    <a:lnTo>
                      <a:pt x="1694" y="1345"/>
                    </a:lnTo>
                    <a:lnTo>
                      <a:pt x="1695" y="1346"/>
                    </a:lnTo>
                    <a:lnTo>
                      <a:pt x="1695" y="1346"/>
                    </a:lnTo>
                    <a:lnTo>
                      <a:pt x="1697" y="1348"/>
                    </a:lnTo>
                    <a:lnTo>
                      <a:pt x="1697" y="1348"/>
                    </a:lnTo>
                    <a:lnTo>
                      <a:pt x="1699" y="1350"/>
                    </a:lnTo>
                    <a:lnTo>
                      <a:pt x="1700" y="1350"/>
                    </a:lnTo>
                    <a:lnTo>
                      <a:pt x="1700" y="1351"/>
                    </a:lnTo>
                    <a:lnTo>
                      <a:pt x="1701" y="1351"/>
                    </a:lnTo>
                    <a:lnTo>
                      <a:pt x="1703" y="1350"/>
                    </a:lnTo>
                    <a:lnTo>
                      <a:pt x="1703" y="1350"/>
                    </a:lnTo>
                    <a:lnTo>
                      <a:pt x="1704" y="1351"/>
                    </a:lnTo>
                    <a:lnTo>
                      <a:pt x="1705" y="1351"/>
                    </a:lnTo>
                    <a:lnTo>
                      <a:pt x="1707" y="1350"/>
                    </a:lnTo>
                    <a:lnTo>
                      <a:pt x="1707" y="1350"/>
                    </a:lnTo>
                    <a:lnTo>
                      <a:pt x="1709" y="1348"/>
                    </a:lnTo>
                    <a:lnTo>
                      <a:pt x="1709" y="1348"/>
                    </a:lnTo>
                    <a:lnTo>
                      <a:pt x="1710" y="1348"/>
                    </a:lnTo>
                    <a:lnTo>
                      <a:pt x="1711" y="1348"/>
                    </a:lnTo>
                    <a:lnTo>
                      <a:pt x="1713" y="1350"/>
                    </a:lnTo>
                    <a:lnTo>
                      <a:pt x="1713" y="1350"/>
                    </a:lnTo>
                    <a:lnTo>
                      <a:pt x="1714" y="1352"/>
                    </a:lnTo>
                    <a:lnTo>
                      <a:pt x="1715" y="1352"/>
                    </a:lnTo>
                    <a:lnTo>
                      <a:pt x="1716" y="1353"/>
                    </a:lnTo>
                    <a:lnTo>
                      <a:pt x="1717" y="1353"/>
                    </a:lnTo>
                    <a:lnTo>
                      <a:pt x="1718" y="1355"/>
                    </a:lnTo>
                    <a:lnTo>
                      <a:pt x="1718" y="1355"/>
                    </a:lnTo>
                    <a:lnTo>
                      <a:pt x="1721" y="1356"/>
                    </a:lnTo>
                    <a:lnTo>
                      <a:pt x="1721" y="1355"/>
                    </a:lnTo>
                    <a:lnTo>
                      <a:pt x="1721" y="1356"/>
                    </a:lnTo>
                    <a:lnTo>
                      <a:pt x="1723" y="1356"/>
                    </a:lnTo>
                    <a:lnTo>
                      <a:pt x="1724" y="1355"/>
                    </a:lnTo>
                    <a:lnTo>
                      <a:pt x="1725" y="1354"/>
                    </a:lnTo>
                    <a:lnTo>
                      <a:pt x="1726" y="1353"/>
                    </a:lnTo>
                    <a:lnTo>
                      <a:pt x="1727" y="1353"/>
                    </a:lnTo>
                    <a:lnTo>
                      <a:pt x="1728" y="1355"/>
                    </a:lnTo>
                    <a:lnTo>
                      <a:pt x="1730" y="1354"/>
                    </a:lnTo>
                    <a:lnTo>
                      <a:pt x="1730" y="1353"/>
                    </a:lnTo>
                    <a:lnTo>
                      <a:pt x="1731" y="1354"/>
                    </a:lnTo>
                    <a:lnTo>
                      <a:pt x="1732" y="1353"/>
                    </a:lnTo>
                    <a:lnTo>
                      <a:pt x="1732" y="1353"/>
                    </a:lnTo>
                    <a:lnTo>
                      <a:pt x="1734" y="1353"/>
                    </a:lnTo>
                    <a:lnTo>
                      <a:pt x="1734" y="1353"/>
                    </a:lnTo>
                    <a:lnTo>
                      <a:pt x="1736" y="1349"/>
                    </a:lnTo>
                    <a:lnTo>
                      <a:pt x="1736" y="1349"/>
                    </a:lnTo>
                    <a:lnTo>
                      <a:pt x="1738" y="1343"/>
                    </a:lnTo>
                    <a:lnTo>
                      <a:pt x="1738" y="1343"/>
                    </a:lnTo>
                    <a:lnTo>
                      <a:pt x="1740" y="1333"/>
                    </a:lnTo>
                    <a:lnTo>
                      <a:pt x="1740" y="1333"/>
                    </a:lnTo>
                    <a:lnTo>
                      <a:pt x="1742" y="1326"/>
                    </a:lnTo>
                    <a:lnTo>
                      <a:pt x="1742" y="1326"/>
                    </a:lnTo>
                    <a:lnTo>
                      <a:pt x="1744" y="1332"/>
                    </a:lnTo>
                    <a:lnTo>
                      <a:pt x="1744" y="1332"/>
                    </a:lnTo>
                    <a:lnTo>
                      <a:pt x="1746" y="1344"/>
                    </a:lnTo>
                    <a:lnTo>
                      <a:pt x="1746" y="1344"/>
                    </a:lnTo>
                    <a:lnTo>
                      <a:pt x="1748" y="1351"/>
                    </a:lnTo>
                    <a:lnTo>
                      <a:pt x="1748" y="1351"/>
                    </a:lnTo>
                    <a:lnTo>
                      <a:pt x="1749" y="1353"/>
                    </a:lnTo>
                    <a:lnTo>
                      <a:pt x="1750" y="1353"/>
                    </a:lnTo>
                    <a:lnTo>
                      <a:pt x="1752" y="1354"/>
                    </a:lnTo>
                    <a:lnTo>
                      <a:pt x="1752" y="1353"/>
                    </a:lnTo>
                    <a:lnTo>
                      <a:pt x="1754" y="1355"/>
                    </a:lnTo>
                    <a:lnTo>
                      <a:pt x="1754" y="1355"/>
                    </a:lnTo>
                    <a:lnTo>
                      <a:pt x="1755" y="1356"/>
                    </a:lnTo>
                    <a:lnTo>
                      <a:pt x="1756" y="1356"/>
                    </a:lnTo>
                    <a:lnTo>
                      <a:pt x="1757" y="1355"/>
                    </a:lnTo>
                    <a:lnTo>
                      <a:pt x="1758" y="1356"/>
                    </a:lnTo>
                    <a:lnTo>
                      <a:pt x="1760" y="1351"/>
                    </a:lnTo>
                    <a:lnTo>
                      <a:pt x="1760" y="1351"/>
                    </a:lnTo>
                    <a:lnTo>
                      <a:pt x="1761" y="1340"/>
                    </a:lnTo>
                    <a:lnTo>
                      <a:pt x="1761" y="1340"/>
                    </a:lnTo>
                    <a:lnTo>
                      <a:pt x="1764" y="1328"/>
                    </a:lnTo>
                    <a:lnTo>
                      <a:pt x="1764" y="1327"/>
                    </a:lnTo>
                    <a:lnTo>
                      <a:pt x="1765" y="1317"/>
                    </a:lnTo>
                    <a:lnTo>
                      <a:pt x="1766" y="1316"/>
                    </a:lnTo>
                    <a:lnTo>
                      <a:pt x="1767" y="1320"/>
                    </a:lnTo>
                    <a:lnTo>
                      <a:pt x="1767" y="1321"/>
                    </a:lnTo>
                    <a:lnTo>
                      <a:pt x="1769" y="1332"/>
                    </a:lnTo>
                    <a:lnTo>
                      <a:pt x="1769" y="1332"/>
                    </a:lnTo>
                    <a:lnTo>
                      <a:pt x="1771" y="1340"/>
                    </a:lnTo>
                    <a:lnTo>
                      <a:pt x="1771" y="1337"/>
                    </a:lnTo>
                    <a:lnTo>
                      <a:pt x="1773" y="1095"/>
                    </a:lnTo>
                    <a:lnTo>
                      <a:pt x="1773" y="1085"/>
                    </a:lnTo>
                    <a:lnTo>
                      <a:pt x="1775" y="934"/>
                    </a:lnTo>
                    <a:lnTo>
                      <a:pt x="1775" y="933"/>
                    </a:lnTo>
                    <a:lnTo>
                      <a:pt x="1777" y="923"/>
                    </a:lnTo>
                    <a:lnTo>
                      <a:pt x="1778" y="904"/>
                    </a:lnTo>
                    <a:lnTo>
                      <a:pt x="1779" y="937"/>
                    </a:lnTo>
                    <a:lnTo>
                      <a:pt x="1779" y="940"/>
                    </a:lnTo>
                    <a:lnTo>
                      <a:pt x="1781" y="1042"/>
                    </a:lnTo>
                    <a:lnTo>
                      <a:pt x="1781" y="1045"/>
                    </a:lnTo>
                    <a:lnTo>
                      <a:pt x="1783" y="1122"/>
                    </a:lnTo>
                    <a:lnTo>
                      <a:pt x="1783" y="1123"/>
                    </a:lnTo>
                    <a:lnTo>
                      <a:pt x="1785" y="1169"/>
                    </a:lnTo>
                    <a:lnTo>
                      <a:pt x="1785" y="1169"/>
                    </a:lnTo>
                    <a:lnTo>
                      <a:pt x="1787" y="1200"/>
                    </a:lnTo>
                    <a:lnTo>
                      <a:pt x="1787" y="1201"/>
                    </a:lnTo>
                    <a:lnTo>
                      <a:pt x="1789" y="1227"/>
                    </a:lnTo>
                    <a:lnTo>
                      <a:pt x="1789" y="1228"/>
                    </a:lnTo>
                    <a:lnTo>
                      <a:pt x="1791" y="1250"/>
                    </a:lnTo>
                    <a:lnTo>
                      <a:pt x="1791" y="1251"/>
                    </a:lnTo>
                    <a:lnTo>
                      <a:pt x="1793" y="1273"/>
                    </a:lnTo>
                    <a:lnTo>
                      <a:pt x="1793" y="1273"/>
                    </a:lnTo>
                    <a:lnTo>
                      <a:pt x="1795" y="1294"/>
                    </a:lnTo>
                    <a:lnTo>
                      <a:pt x="1795" y="1294"/>
                    </a:lnTo>
                    <a:lnTo>
                      <a:pt x="1797" y="1311"/>
                    </a:lnTo>
                    <a:lnTo>
                      <a:pt x="1797" y="1311"/>
                    </a:lnTo>
                    <a:lnTo>
                      <a:pt x="1799" y="1324"/>
                    </a:lnTo>
                    <a:lnTo>
                      <a:pt x="1799" y="1324"/>
                    </a:lnTo>
                    <a:lnTo>
                      <a:pt x="1800" y="1330"/>
                    </a:lnTo>
                    <a:lnTo>
                      <a:pt x="1801" y="1331"/>
                    </a:lnTo>
                    <a:lnTo>
                      <a:pt x="1802" y="1337"/>
                    </a:lnTo>
                    <a:lnTo>
                      <a:pt x="1802" y="1338"/>
                    </a:lnTo>
                    <a:lnTo>
                      <a:pt x="1804" y="1345"/>
                    </a:lnTo>
                    <a:lnTo>
                      <a:pt x="1804" y="1345"/>
                    </a:lnTo>
                    <a:lnTo>
                      <a:pt x="1806" y="1350"/>
                    </a:lnTo>
                    <a:lnTo>
                      <a:pt x="1806" y="1349"/>
                    </a:lnTo>
                    <a:lnTo>
                      <a:pt x="1808" y="1351"/>
                    </a:lnTo>
                    <a:lnTo>
                      <a:pt x="1808" y="1351"/>
                    </a:lnTo>
                    <a:lnTo>
                      <a:pt x="1810" y="1351"/>
                    </a:lnTo>
                    <a:lnTo>
                      <a:pt x="1810" y="1351"/>
                    </a:lnTo>
                    <a:lnTo>
                      <a:pt x="1812" y="1349"/>
                    </a:lnTo>
                    <a:lnTo>
                      <a:pt x="1812" y="1348"/>
                    </a:lnTo>
                    <a:lnTo>
                      <a:pt x="1814" y="1343"/>
                    </a:lnTo>
                    <a:lnTo>
                      <a:pt x="1814" y="1343"/>
                    </a:lnTo>
                    <a:lnTo>
                      <a:pt x="1816" y="1335"/>
                    </a:lnTo>
                    <a:lnTo>
                      <a:pt x="1817" y="1335"/>
                    </a:lnTo>
                    <a:lnTo>
                      <a:pt x="1818" y="1338"/>
                    </a:lnTo>
                    <a:lnTo>
                      <a:pt x="1818" y="1338"/>
                    </a:lnTo>
                    <a:lnTo>
                      <a:pt x="1820" y="1346"/>
                    </a:lnTo>
                    <a:lnTo>
                      <a:pt x="1820" y="1347"/>
                    </a:lnTo>
                    <a:lnTo>
                      <a:pt x="1822" y="1351"/>
                    </a:lnTo>
                    <a:lnTo>
                      <a:pt x="1822" y="1351"/>
                    </a:lnTo>
                    <a:lnTo>
                      <a:pt x="1823" y="1352"/>
                    </a:lnTo>
                    <a:lnTo>
                      <a:pt x="1824" y="1352"/>
                    </a:lnTo>
                    <a:lnTo>
                      <a:pt x="1825" y="1353"/>
                    </a:lnTo>
                    <a:lnTo>
                      <a:pt x="1826" y="1353"/>
                    </a:lnTo>
                    <a:lnTo>
                      <a:pt x="1827" y="1352"/>
                    </a:lnTo>
                    <a:lnTo>
                      <a:pt x="1829" y="1353"/>
                    </a:lnTo>
                    <a:lnTo>
                      <a:pt x="1830" y="1353"/>
                    </a:lnTo>
                    <a:lnTo>
                      <a:pt x="1830" y="1353"/>
                    </a:lnTo>
                    <a:lnTo>
                      <a:pt x="1831" y="1352"/>
                    </a:lnTo>
                    <a:lnTo>
                      <a:pt x="1832" y="1352"/>
                    </a:lnTo>
                    <a:lnTo>
                      <a:pt x="1834" y="1351"/>
                    </a:lnTo>
                    <a:lnTo>
                      <a:pt x="1834" y="1351"/>
                    </a:lnTo>
                    <a:lnTo>
                      <a:pt x="1836" y="1351"/>
                    </a:lnTo>
                    <a:lnTo>
                      <a:pt x="1836" y="1351"/>
                    </a:lnTo>
                    <a:lnTo>
                      <a:pt x="1837" y="1352"/>
                    </a:lnTo>
                    <a:lnTo>
                      <a:pt x="1837" y="1352"/>
                    </a:lnTo>
                    <a:lnTo>
                      <a:pt x="1839" y="1354"/>
                    </a:lnTo>
                    <a:lnTo>
                      <a:pt x="1840" y="1353"/>
                    </a:lnTo>
                    <a:lnTo>
                      <a:pt x="1841" y="1354"/>
                    </a:lnTo>
                    <a:lnTo>
                      <a:pt x="1841" y="1354"/>
                    </a:lnTo>
                    <a:lnTo>
                      <a:pt x="1843" y="1352"/>
                    </a:lnTo>
                    <a:lnTo>
                      <a:pt x="1844" y="1353"/>
                    </a:lnTo>
                    <a:lnTo>
                      <a:pt x="1845" y="1333"/>
                    </a:lnTo>
                    <a:lnTo>
                      <a:pt x="1845" y="1330"/>
                    </a:lnTo>
                    <a:lnTo>
                      <a:pt x="1847" y="771"/>
                    </a:lnTo>
                    <a:lnTo>
                      <a:pt x="1847" y="730"/>
                    </a:lnTo>
                    <a:lnTo>
                      <a:pt x="1849" y="145"/>
                    </a:lnTo>
                    <a:lnTo>
                      <a:pt x="1849" y="163"/>
                    </a:lnTo>
                    <a:lnTo>
                      <a:pt x="1851" y="310"/>
                    </a:lnTo>
                    <a:lnTo>
                      <a:pt x="1851" y="314"/>
                    </a:lnTo>
                    <a:lnTo>
                      <a:pt x="1853" y="483"/>
                    </a:lnTo>
                    <a:lnTo>
                      <a:pt x="1853" y="488"/>
                    </a:lnTo>
                    <a:lnTo>
                      <a:pt x="1855" y="657"/>
                    </a:lnTo>
                    <a:lnTo>
                      <a:pt x="1855" y="662"/>
                    </a:lnTo>
                    <a:lnTo>
                      <a:pt x="1857" y="806"/>
                    </a:lnTo>
                    <a:lnTo>
                      <a:pt x="1857" y="809"/>
                    </a:lnTo>
                    <a:lnTo>
                      <a:pt x="1859" y="900"/>
                    </a:lnTo>
                    <a:lnTo>
                      <a:pt x="1859" y="902"/>
                    </a:lnTo>
                    <a:lnTo>
                      <a:pt x="1861" y="1011"/>
                    </a:lnTo>
                    <a:lnTo>
                      <a:pt x="1861" y="1016"/>
                    </a:lnTo>
                    <a:lnTo>
                      <a:pt x="1863" y="1189"/>
                    </a:lnTo>
                    <a:lnTo>
                      <a:pt x="1863" y="1194"/>
                    </a:lnTo>
                    <a:lnTo>
                      <a:pt x="1865" y="1302"/>
                    </a:lnTo>
                    <a:lnTo>
                      <a:pt x="1865" y="1304"/>
                    </a:lnTo>
                    <a:lnTo>
                      <a:pt x="1867" y="1334"/>
                    </a:lnTo>
                    <a:lnTo>
                      <a:pt x="1867" y="1335"/>
                    </a:lnTo>
                    <a:lnTo>
                      <a:pt x="1869" y="1340"/>
                    </a:lnTo>
                    <a:lnTo>
                      <a:pt x="1870" y="1340"/>
                    </a:lnTo>
                    <a:lnTo>
                      <a:pt x="1871" y="1340"/>
                    </a:lnTo>
                    <a:lnTo>
                      <a:pt x="1871" y="1339"/>
                    </a:lnTo>
                    <a:lnTo>
                      <a:pt x="1872" y="1338"/>
                    </a:lnTo>
                    <a:lnTo>
                      <a:pt x="1873" y="1339"/>
                    </a:lnTo>
                    <a:lnTo>
                      <a:pt x="1875" y="1343"/>
                    </a:lnTo>
                    <a:lnTo>
                      <a:pt x="1875" y="1343"/>
                    </a:lnTo>
                    <a:lnTo>
                      <a:pt x="1876" y="1347"/>
                    </a:lnTo>
                    <a:lnTo>
                      <a:pt x="1876" y="1347"/>
                    </a:lnTo>
                    <a:lnTo>
                      <a:pt x="1878" y="1349"/>
                    </a:lnTo>
                    <a:lnTo>
                      <a:pt x="1879" y="1349"/>
                    </a:lnTo>
                    <a:lnTo>
                      <a:pt x="1880" y="1349"/>
                    </a:lnTo>
                    <a:lnTo>
                      <a:pt x="1881" y="1349"/>
                    </a:lnTo>
                    <a:lnTo>
                      <a:pt x="1882" y="1348"/>
                    </a:lnTo>
                    <a:lnTo>
                      <a:pt x="1883" y="1349"/>
                    </a:lnTo>
                    <a:lnTo>
                      <a:pt x="1884" y="1350"/>
                    </a:lnTo>
                    <a:lnTo>
                      <a:pt x="1884" y="1350"/>
                    </a:lnTo>
                    <a:lnTo>
                      <a:pt x="1886" y="1351"/>
                    </a:lnTo>
                    <a:lnTo>
                      <a:pt x="1887" y="1351"/>
                    </a:lnTo>
                    <a:lnTo>
                      <a:pt x="1888" y="1352"/>
                    </a:lnTo>
                    <a:lnTo>
                      <a:pt x="1889" y="1352"/>
                    </a:lnTo>
                    <a:lnTo>
                      <a:pt x="1889" y="1351"/>
                    </a:lnTo>
                    <a:lnTo>
                      <a:pt x="1891" y="1351"/>
                    </a:lnTo>
                    <a:lnTo>
                      <a:pt x="1891" y="1351"/>
                    </a:lnTo>
                    <a:lnTo>
                      <a:pt x="1893" y="1351"/>
                    </a:lnTo>
                    <a:lnTo>
                      <a:pt x="1894" y="1351"/>
                    </a:lnTo>
                    <a:lnTo>
                      <a:pt x="1895" y="1351"/>
                    </a:lnTo>
                    <a:lnTo>
                      <a:pt x="1896" y="1351"/>
                    </a:lnTo>
                    <a:lnTo>
                      <a:pt x="1896" y="1351"/>
                    </a:lnTo>
                    <a:lnTo>
                      <a:pt x="1897" y="1352"/>
                    </a:lnTo>
                    <a:lnTo>
                      <a:pt x="1898" y="1352"/>
                    </a:lnTo>
                    <a:lnTo>
                      <a:pt x="1900" y="1351"/>
                    </a:lnTo>
                    <a:lnTo>
                      <a:pt x="1900" y="1351"/>
                    </a:lnTo>
                    <a:lnTo>
                      <a:pt x="1902" y="1350"/>
                    </a:lnTo>
                    <a:lnTo>
                      <a:pt x="1902" y="1350"/>
                    </a:lnTo>
                    <a:lnTo>
                      <a:pt x="1904" y="1351"/>
                    </a:lnTo>
                    <a:lnTo>
                      <a:pt x="1904" y="1351"/>
                    </a:lnTo>
                    <a:lnTo>
                      <a:pt x="1905" y="1350"/>
                    </a:lnTo>
                    <a:lnTo>
                      <a:pt x="1906" y="1350"/>
                    </a:lnTo>
                    <a:lnTo>
                      <a:pt x="1907" y="1348"/>
                    </a:lnTo>
                    <a:lnTo>
                      <a:pt x="1908" y="1348"/>
                    </a:lnTo>
                    <a:lnTo>
                      <a:pt x="1910" y="1347"/>
                    </a:lnTo>
                    <a:lnTo>
                      <a:pt x="1910" y="1347"/>
                    </a:lnTo>
                    <a:lnTo>
                      <a:pt x="1911" y="1348"/>
                    </a:lnTo>
                    <a:lnTo>
                      <a:pt x="1912" y="1348"/>
                    </a:lnTo>
                    <a:lnTo>
                      <a:pt x="1913" y="1348"/>
                    </a:lnTo>
                    <a:lnTo>
                      <a:pt x="1914" y="1348"/>
                    </a:lnTo>
                    <a:lnTo>
                      <a:pt x="1915" y="1348"/>
                    </a:lnTo>
                    <a:lnTo>
                      <a:pt x="1916" y="1348"/>
                    </a:lnTo>
                    <a:lnTo>
                      <a:pt x="1917" y="1348"/>
                    </a:lnTo>
                    <a:lnTo>
                      <a:pt x="1918" y="1348"/>
                    </a:lnTo>
                    <a:lnTo>
                      <a:pt x="1919" y="1345"/>
                    </a:lnTo>
                    <a:lnTo>
                      <a:pt x="1919" y="1345"/>
                    </a:lnTo>
                    <a:lnTo>
                      <a:pt x="1921" y="1347"/>
                    </a:lnTo>
                    <a:lnTo>
                      <a:pt x="1922" y="1348"/>
                    </a:lnTo>
                    <a:lnTo>
                      <a:pt x="1923" y="1346"/>
                    </a:lnTo>
                    <a:lnTo>
                      <a:pt x="1923" y="1346"/>
                    </a:lnTo>
                    <a:lnTo>
                      <a:pt x="1925" y="1345"/>
                    </a:lnTo>
                    <a:lnTo>
                      <a:pt x="1926" y="1345"/>
                    </a:lnTo>
                    <a:lnTo>
                      <a:pt x="1927" y="1347"/>
                    </a:lnTo>
                    <a:lnTo>
                      <a:pt x="1928" y="1347"/>
                    </a:lnTo>
                    <a:lnTo>
                      <a:pt x="1929" y="1349"/>
                    </a:lnTo>
                    <a:lnTo>
                      <a:pt x="1930" y="1348"/>
                    </a:lnTo>
                    <a:lnTo>
                      <a:pt x="1931" y="1350"/>
                    </a:lnTo>
                    <a:lnTo>
                      <a:pt x="1932" y="1350"/>
                    </a:lnTo>
                    <a:lnTo>
                      <a:pt x="1933" y="1351"/>
                    </a:lnTo>
                    <a:lnTo>
                      <a:pt x="1933" y="1350"/>
                    </a:lnTo>
                    <a:lnTo>
                      <a:pt x="1935" y="1351"/>
                    </a:lnTo>
                    <a:lnTo>
                      <a:pt x="1935" y="1351"/>
                    </a:lnTo>
                    <a:lnTo>
                      <a:pt x="1936" y="1351"/>
                    </a:lnTo>
                    <a:lnTo>
                      <a:pt x="1937" y="1351"/>
                    </a:lnTo>
                    <a:lnTo>
                      <a:pt x="1939" y="1348"/>
                    </a:lnTo>
                    <a:lnTo>
                      <a:pt x="1939" y="1348"/>
                    </a:lnTo>
                    <a:lnTo>
                      <a:pt x="1941" y="1334"/>
                    </a:lnTo>
                    <a:lnTo>
                      <a:pt x="1941" y="1334"/>
                    </a:lnTo>
                    <a:lnTo>
                      <a:pt x="1943" y="1318"/>
                    </a:lnTo>
                    <a:lnTo>
                      <a:pt x="1943" y="1317"/>
                    </a:lnTo>
                    <a:lnTo>
                      <a:pt x="1945" y="1326"/>
                    </a:lnTo>
                    <a:lnTo>
                      <a:pt x="1945" y="1327"/>
                    </a:lnTo>
                    <a:lnTo>
                      <a:pt x="1946" y="1340"/>
                    </a:lnTo>
                    <a:lnTo>
                      <a:pt x="1948" y="1342"/>
                    </a:lnTo>
                    <a:lnTo>
                      <a:pt x="1949" y="1339"/>
                    </a:lnTo>
                    <a:lnTo>
                      <a:pt x="1949" y="1339"/>
                    </a:lnTo>
                    <a:lnTo>
                      <a:pt x="1950" y="1326"/>
                    </a:lnTo>
                    <a:lnTo>
                      <a:pt x="1951" y="1326"/>
                    </a:lnTo>
                    <a:lnTo>
                      <a:pt x="1953" y="1307"/>
                    </a:lnTo>
                    <a:lnTo>
                      <a:pt x="1953" y="1306"/>
                    </a:lnTo>
                    <a:lnTo>
                      <a:pt x="1954" y="726"/>
                    </a:lnTo>
                    <a:lnTo>
                      <a:pt x="1954" y="701"/>
                    </a:lnTo>
                    <a:lnTo>
                      <a:pt x="1957" y="187"/>
                    </a:lnTo>
                    <a:lnTo>
                      <a:pt x="1957" y="185"/>
                    </a:lnTo>
                    <a:lnTo>
                      <a:pt x="1958" y="279"/>
                    </a:lnTo>
                    <a:lnTo>
                      <a:pt x="1958" y="283"/>
                    </a:lnTo>
                    <a:lnTo>
                      <a:pt x="1961" y="449"/>
                    </a:lnTo>
                    <a:lnTo>
                      <a:pt x="1961" y="455"/>
                    </a:lnTo>
                    <a:lnTo>
                      <a:pt x="1962" y="626"/>
                    </a:lnTo>
                    <a:lnTo>
                      <a:pt x="1962" y="631"/>
                    </a:lnTo>
                    <a:lnTo>
                      <a:pt x="1965" y="801"/>
                    </a:lnTo>
                    <a:lnTo>
                      <a:pt x="1965" y="806"/>
                    </a:lnTo>
                    <a:lnTo>
                      <a:pt x="1966" y="969"/>
                    </a:lnTo>
                    <a:lnTo>
                      <a:pt x="1966" y="974"/>
                    </a:lnTo>
                    <a:lnTo>
                      <a:pt x="1968" y="1120"/>
                    </a:lnTo>
                    <a:lnTo>
                      <a:pt x="1968" y="1124"/>
                    </a:lnTo>
                    <a:lnTo>
                      <a:pt x="1970" y="1234"/>
                    </a:lnTo>
                    <a:lnTo>
                      <a:pt x="1970" y="1237"/>
                    </a:lnTo>
                    <a:lnTo>
                      <a:pt x="1972" y="1294"/>
                    </a:lnTo>
                    <a:lnTo>
                      <a:pt x="1972" y="1295"/>
                    </a:lnTo>
                    <a:lnTo>
                      <a:pt x="1974" y="1312"/>
                    </a:lnTo>
                    <a:lnTo>
                      <a:pt x="1974" y="1313"/>
                    </a:lnTo>
                    <a:lnTo>
                      <a:pt x="1976" y="1318"/>
                    </a:lnTo>
                    <a:lnTo>
                      <a:pt x="1976" y="1318"/>
                    </a:lnTo>
                    <a:lnTo>
                      <a:pt x="1978" y="1326"/>
                    </a:lnTo>
                    <a:lnTo>
                      <a:pt x="1978" y="1326"/>
                    </a:lnTo>
                    <a:lnTo>
                      <a:pt x="1980" y="1336"/>
                    </a:lnTo>
                    <a:lnTo>
                      <a:pt x="1980" y="1336"/>
                    </a:lnTo>
                    <a:lnTo>
                      <a:pt x="1982" y="1341"/>
                    </a:lnTo>
                    <a:lnTo>
                      <a:pt x="1982" y="1341"/>
                    </a:lnTo>
                    <a:lnTo>
                      <a:pt x="1984" y="1344"/>
                    </a:lnTo>
                    <a:lnTo>
                      <a:pt x="1984" y="1344"/>
                    </a:lnTo>
                    <a:lnTo>
                      <a:pt x="1985" y="1345"/>
                    </a:lnTo>
                    <a:lnTo>
                      <a:pt x="1986" y="1345"/>
                    </a:lnTo>
                    <a:lnTo>
                      <a:pt x="1987" y="1345"/>
                    </a:lnTo>
                    <a:lnTo>
                      <a:pt x="1988" y="1345"/>
                    </a:lnTo>
                    <a:lnTo>
                      <a:pt x="1990" y="1348"/>
                    </a:lnTo>
                    <a:lnTo>
                      <a:pt x="1990" y="1348"/>
                    </a:lnTo>
                    <a:lnTo>
                      <a:pt x="1990" y="1348"/>
                    </a:lnTo>
                    <a:lnTo>
                      <a:pt x="1992" y="1348"/>
                    </a:lnTo>
                    <a:lnTo>
                      <a:pt x="1993" y="1348"/>
                    </a:lnTo>
                    <a:lnTo>
                      <a:pt x="1994" y="1348"/>
                    </a:lnTo>
                    <a:lnTo>
                      <a:pt x="1995" y="1350"/>
                    </a:lnTo>
                    <a:lnTo>
                      <a:pt x="1996" y="1350"/>
                    </a:lnTo>
                    <a:lnTo>
                      <a:pt x="1997" y="1351"/>
                    </a:lnTo>
                    <a:lnTo>
                      <a:pt x="1997" y="1351"/>
                    </a:lnTo>
                    <a:lnTo>
                      <a:pt x="2000" y="1349"/>
                    </a:lnTo>
                    <a:lnTo>
                      <a:pt x="2000" y="1349"/>
                    </a:lnTo>
                    <a:lnTo>
                      <a:pt x="2001" y="1345"/>
                    </a:lnTo>
                    <a:lnTo>
                      <a:pt x="2002" y="1345"/>
                    </a:lnTo>
                    <a:lnTo>
                      <a:pt x="2002" y="1345"/>
                    </a:lnTo>
                    <a:lnTo>
                      <a:pt x="2004" y="1345"/>
                    </a:lnTo>
                    <a:lnTo>
                      <a:pt x="2005" y="1345"/>
                    </a:lnTo>
                    <a:lnTo>
                      <a:pt x="2005" y="1345"/>
                    </a:lnTo>
                    <a:lnTo>
                      <a:pt x="2007" y="1343"/>
                    </a:lnTo>
                    <a:lnTo>
                      <a:pt x="2007" y="1342"/>
                    </a:lnTo>
                    <a:lnTo>
                      <a:pt x="2009" y="1340"/>
                    </a:lnTo>
                    <a:lnTo>
                      <a:pt x="2009" y="1340"/>
                    </a:lnTo>
                    <a:lnTo>
                      <a:pt x="2010" y="1339"/>
                    </a:lnTo>
                    <a:lnTo>
                      <a:pt x="2011" y="1339"/>
                    </a:lnTo>
                    <a:lnTo>
                      <a:pt x="2013" y="1340"/>
                    </a:lnTo>
                    <a:lnTo>
                      <a:pt x="2014" y="1340"/>
                    </a:lnTo>
                    <a:lnTo>
                      <a:pt x="2015" y="1338"/>
                    </a:lnTo>
                    <a:lnTo>
                      <a:pt x="2016" y="1338"/>
                    </a:lnTo>
                    <a:lnTo>
                      <a:pt x="2017" y="1339"/>
                    </a:lnTo>
                    <a:lnTo>
                      <a:pt x="2017" y="1339"/>
                    </a:lnTo>
                    <a:lnTo>
                      <a:pt x="2019" y="1341"/>
                    </a:lnTo>
                    <a:lnTo>
                      <a:pt x="2019" y="1341"/>
                    </a:lnTo>
                    <a:lnTo>
                      <a:pt x="2021" y="1343"/>
                    </a:lnTo>
                    <a:lnTo>
                      <a:pt x="2021" y="1343"/>
                    </a:lnTo>
                    <a:lnTo>
                      <a:pt x="2023" y="1345"/>
                    </a:lnTo>
                    <a:lnTo>
                      <a:pt x="2023" y="1345"/>
                    </a:lnTo>
                    <a:lnTo>
                      <a:pt x="2025" y="1348"/>
                    </a:lnTo>
                    <a:lnTo>
                      <a:pt x="2025" y="1348"/>
                    </a:lnTo>
                    <a:lnTo>
                      <a:pt x="2027" y="1349"/>
                    </a:lnTo>
                    <a:lnTo>
                      <a:pt x="2027" y="1349"/>
                    </a:lnTo>
                    <a:lnTo>
                      <a:pt x="2029" y="1344"/>
                    </a:lnTo>
                    <a:lnTo>
                      <a:pt x="2029" y="1344"/>
                    </a:lnTo>
                    <a:lnTo>
                      <a:pt x="2031" y="1324"/>
                    </a:lnTo>
                    <a:lnTo>
                      <a:pt x="2031" y="1324"/>
                    </a:lnTo>
                    <a:lnTo>
                      <a:pt x="2032" y="1296"/>
                    </a:lnTo>
                    <a:lnTo>
                      <a:pt x="2033" y="1293"/>
                    </a:lnTo>
                    <a:lnTo>
                      <a:pt x="2035" y="1302"/>
                    </a:lnTo>
                    <a:lnTo>
                      <a:pt x="2035" y="1302"/>
                    </a:lnTo>
                    <a:lnTo>
                      <a:pt x="2036" y="1324"/>
                    </a:lnTo>
                    <a:lnTo>
                      <a:pt x="2036" y="1324"/>
                    </a:lnTo>
                    <a:lnTo>
                      <a:pt x="2038" y="1340"/>
                    </a:lnTo>
                    <a:lnTo>
                      <a:pt x="2038" y="1341"/>
                    </a:lnTo>
                    <a:lnTo>
                      <a:pt x="2040" y="1347"/>
                    </a:lnTo>
                    <a:lnTo>
                      <a:pt x="2041" y="1348"/>
                    </a:lnTo>
                    <a:lnTo>
                      <a:pt x="2042" y="1346"/>
                    </a:lnTo>
                    <a:lnTo>
                      <a:pt x="2042" y="1346"/>
                    </a:lnTo>
                    <a:lnTo>
                      <a:pt x="2044" y="1348"/>
                    </a:lnTo>
                    <a:lnTo>
                      <a:pt x="2044" y="1348"/>
                    </a:lnTo>
                    <a:lnTo>
                      <a:pt x="2046" y="1353"/>
                    </a:lnTo>
                    <a:lnTo>
                      <a:pt x="2046" y="1353"/>
                    </a:lnTo>
                    <a:lnTo>
                      <a:pt x="2048" y="1355"/>
                    </a:lnTo>
                    <a:lnTo>
                      <a:pt x="2048" y="1356"/>
                    </a:lnTo>
                    <a:lnTo>
                      <a:pt x="2050" y="1354"/>
                    </a:lnTo>
                    <a:lnTo>
                      <a:pt x="2050" y="1354"/>
                    </a:lnTo>
                    <a:lnTo>
                      <a:pt x="2052" y="1351"/>
                    </a:lnTo>
                    <a:lnTo>
                      <a:pt x="2052" y="1351"/>
                    </a:lnTo>
                    <a:lnTo>
                      <a:pt x="2054" y="1349"/>
                    </a:lnTo>
                    <a:lnTo>
                      <a:pt x="2054" y="1349"/>
                    </a:lnTo>
                    <a:lnTo>
                      <a:pt x="2056" y="1332"/>
                    </a:lnTo>
                    <a:lnTo>
                      <a:pt x="2056" y="1329"/>
                    </a:lnTo>
                    <a:lnTo>
                      <a:pt x="2058" y="1123"/>
                    </a:lnTo>
                    <a:lnTo>
                      <a:pt x="2058" y="1112"/>
                    </a:lnTo>
                    <a:lnTo>
                      <a:pt x="2060" y="569"/>
                    </a:lnTo>
                    <a:lnTo>
                      <a:pt x="2060" y="533"/>
                    </a:lnTo>
                    <a:lnTo>
                      <a:pt x="2062" y="568"/>
                    </a:lnTo>
                    <a:lnTo>
                      <a:pt x="2062" y="570"/>
                    </a:lnTo>
                    <a:lnTo>
                      <a:pt x="2064" y="656"/>
                    </a:lnTo>
                    <a:lnTo>
                      <a:pt x="2064" y="658"/>
                    </a:lnTo>
                    <a:lnTo>
                      <a:pt x="2066" y="750"/>
                    </a:lnTo>
                    <a:lnTo>
                      <a:pt x="2066" y="752"/>
                    </a:lnTo>
                    <a:lnTo>
                      <a:pt x="2068" y="841"/>
                    </a:lnTo>
                    <a:lnTo>
                      <a:pt x="2068" y="843"/>
                    </a:lnTo>
                    <a:lnTo>
                      <a:pt x="2070" y="926"/>
                    </a:lnTo>
                    <a:lnTo>
                      <a:pt x="2070" y="928"/>
                    </a:lnTo>
                    <a:lnTo>
                      <a:pt x="2072" y="1010"/>
                    </a:lnTo>
                    <a:lnTo>
                      <a:pt x="2072" y="1012"/>
                    </a:lnTo>
                    <a:lnTo>
                      <a:pt x="2073" y="1090"/>
                    </a:lnTo>
                    <a:lnTo>
                      <a:pt x="2073" y="1092"/>
                    </a:lnTo>
                    <a:lnTo>
                      <a:pt x="2076" y="1165"/>
                    </a:lnTo>
                    <a:lnTo>
                      <a:pt x="2076" y="1167"/>
                    </a:lnTo>
                    <a:lnTo>
                      <a:pt x="2077" y="1233"/>
                    </a:lnTo>
                    <a:lnTo>
                      <a:pt x="2077" y="1234"/>
                    </a:lnTo>
                    <a:lnTo>
                      <a:pt x="2079" y="1287"/>
                    </a:lnTo>
                    <a:lnTo>
                      <a:pt x="2080" y="1288"/>
                    </a:lnTo>
                    <a:lnTo>
                      <a:pt x="2081" y="1317"/>
                    </a:lnTo>
                    <a:lnTo>
                      <a:pt x="2081" y="1318"/>
                    </a:lnTo>
                    <a:lnTo>
                      <a:pt x="2083" y="1329"/>
                    </a:lnTo>
                    <a:lnTo>
                      <a:pt x="2083" y="1329"/>
                    </a:lnTo>
                    <a:lnTo>
                      <a:pt x="2085" y="1334"/>
                    </a:lnTo>
                    <a:lnTo>
                      <a:pt x="2085" y="1334"/>
                    </a:lnTo>
                    <a:lnTo>
                      <a:pt x="2087" y="1337"/>
                    </a:lnTo>
                    <a:lnTo>
                      <a:pt x="2088" y="1338"/>
                    </a:lnTo>
                    <a:lnTo>
                      <a:pt x="2089" y="1337"/>
                    </a:lnTo>
                    <a:lnTo>
                      <a:pt x="2089" y="1337"/>
                    </a:lnTo>
                    <a:lnTo>
                      <a:pt x="2091" y="1334"/>
                    </a:lnTo>
                    <a:lnTo>
                      <a:pt x="2092" y="1334"/>
                    </a:lnTo>
                    <a:lnTo>
                      <a:pt x="2093" y="1333"/>
                    </a:lnTo>
                    <a:lnTo>
                      <a:pt x="2093" y="1333"/>
                    </a:lnTo>
                    <a:lnTo>
                      <a:pt x="2095" y="1325"/>
                    </a:lnTo>
                    <a:lnTo>
                      <a:pt x="2095" y="1324"/>
                    </a:lnTo>
                    <a:lnTo>
                      <a:pt x="2097" y="1308"/>
                    </a:lnTo>
                    <a:lnTo>
                      <a:pt x="2097" y="1307"/>
                    </a:lnTo>
                    <a:lnTo>
                      <a:pt x="2099" y="1298"/>
                    </a:lnTo>
                    <a:lnTo>
                      <a:pt x="2099" y="1299"/>
                    </a:lnTo>
                    <a:lnTo>
                      <a:pt x="2101" y="1308"/>
                    </a:lnTo>
                    <a:lnTo>
                      <a:pt x="2101" y="1308"/>
                    </a:lnTo>
                    <a:lnTo>
                      <a:pt x="2103" y="1326"/>
                    </a:lnTo>
                    <a:lnTo>
                      <a:pt x="2103" y="1326"/>
                    </a:lnTo>
                    <a:lnTo>
                      <a:pt x="2105" y="1337"/>
                    </a:lnTo>
                    <a:lnTo>
                      <a:pt x="2105" y="1338"/>
                    </a:lnTo>
                    <a:lnTo>
                      <a:pt x="2107" y="1342"/>
                    </a:lnTo>
                    <a:lnTo>
                      <a:pt x="2107" y="1342"/>
                    </a:lnTo>
                    <a:lnTo>
                      <a:pt x="2108" y="1344"/>
                    </a:lnTo>
                    <a:lnTo>
                      <a:pt x="2108" y="1344"/>
                    </a:lnTo>
                    <a:lnTo>
                      <a:pt x="2111" y="1345"/>
                    </a:lnTo>
                    <a:lnTo>
                      <a:pt x="2111" y="1345"/>
                    </a:lnTo>
                    <a:lnTo>
                      <a:pt x="2112" y="1345"/>
                    </a:lnTo>
                    <a:lnTo>
                      <a:pt x="2113" y="1345"/>
                    </a:lnTo>
                    <a:lnTo>
                      <a:pt x="2114" y="1346"/>
                    </a:lnTo>
                    <a:lnTo>
                      <a:pt x="2115" y="1346"/>
                    </a:lnTo>
                    <a:lnTo>
                      <a:pt x="2116" y="1348"/>
                    </a:lnTo>
                    <a:lnTo>
                      <a:pt x="2116" y="1348"/>
                    </a:lnTo>
                    <a:lnTo>
                      <a:pt x="2118" y="1348"/>
                    </a:lnTo>
                    <a:lnTo>
                      <a:pt x="2119" y="1348"/>
                    </a:lnTo>
                    <a:lnTo>
                      <a:pt x="2120" y="1348"/>
                    </a:lnTo>
                    <a:lnTo>
                      <a:pt x="2120" y="1348"/>
                    </a:lnTo>
                    <a:lnTo>
                      <a:pt x="2122" y="1349"/>
                    </a:lnTo>
                    <a:lnTo>
                      <a:pt x="2123" y="1349"/>
                    </a:lnTo>
                    <a:lnTo>
                      <a:pt x="2124" y="1347"/>
                    </a:lnTo>
                    <a:lnTo>
                      <a:pt x="2124" y="1347"/>
                    </a:lnTo>
                    <a:lnTo>
                      <a:pt x="2126" y="1343"/>
                    </a:lnTo>
                    <a:lnTo>
                      <a:pt x="2126" y="1343"/>
                    </a:lnTo>
                    <a:lnTo>
                      <a:pt x="2127" y="1343"/>
                    </a:lnTo>
                    <a:lnTo>
                      <a:pt x="2128" y="1343"/>
                    </a:lnTo>
                    <a:lnTo>
                      <a:pt x="2130" y="1341"/>
                    </a:lnTo>
                    <a:lnTo>
                      <a:pt x="2130" y="1341"/>
                    </a:lnTo>
                    <a:lnTo>
                      <a:pt x="2132" y="1334"/>
                    </a:lnTo>
                    <a:lnTo>
                      <a:pt x="2132" y="1334"/>
                    </a:lnTo>
                    <a:lnTo>
                      <a:pt x="2134" y="1329"/>
                    </a:lnTo>
                    <a:lnTo>
                      <a:pt x="2134" y="1329"/>
                    </a:lnTo>
                    <a:lnTo>
                      <a:pt x="2136" y="1331"/>
                    </a:lnTo>
                    <a:lnTo>
                      <a:pt x="2136" y="1331"/>
                    </a:lnTo>
                    <a:lnTo>
                      <a:pt x="2138" y="1335"/>
                    </a:lnTo>
                    <a:lnTo>
                      <a:pt x="2138" y="1335"/>
                    </a:lnTo>
                    <a:lnTo>
                      <a:pt x="2140" y="1340"/>
                    </a:lnTo>
                    <a:lnTo>
                      <a:pt x="2140" y="1341"/>
                    </a:lnTo>
                    <a:lnTo>
                      <a:pt x="2141" y="1343"/>
                    </a:lnTo>
                    <a:lnTo>
                      <a:pt x="2142" y="1342"/>
                    </a:lnTo>
                    <a:lnTo>
                      <a:pt x="2143" y="1341"/>
                    </a:lnTo>
                    <a:lnTo>
                      <a:pt x="2144" y="1341"/>
                    </a:lnTo>
                    <a:lnTo>
                      <a:pt x="2145" y="1342"/>
                    </a:lnTo>
                    <a:lnTo>
                      <a:pt x="2146" y="1342"/>
                    </a:lnTo>
                    <a:lnTo>
                      <a:pt x="2147" y="1344"/>
                    </a:lnTo>
                    <a:lnTo>
                      <a:pt x="2148" y="1343"/>
                    </a:lnTo>
                    <a:lnTo>
                      <a:pt x="2149" y="1345"/>
                    </a:lnTo>
                    <a:lnTo>
                      <a:pt x="2150" y="1345"/>
                    </a:lnTo>
                    <a:lnTo>
                      <a:pt x="2151" y="1346"/>
                    </a:lnTo>
                    <a:lnTo>
                      <a:pt x="2152" y="1347"/>
                    </a:lnTo>
                    <a:lnTo>
                      <a:pt x="2153" y="1345"/>
                    </a:lnTo>
                    <a:lnTo>
                      <a:pt x="2154" y="1346"/>
                    </a:lnTo>
                    <a:lnTo>
                      <a:pt x="2155" y="1345"/>
                    </a:lnTo>
                    <a:lnTo>
                      <a:pt x="2156" y="1345"/>
                    </a:lnTo>
                    <a:lnTo>
                      <a:pt x="2156" y="1345"/>
                    </a:lnTo>
                    <a:lnTo>
                      <a:pt x="2158" y="1345"/>
                    </a:lnTo>
                    <a:lnTo>
                      <a:pt x="2159" y="1347"/>
                    </a:lnTo>
                    <a:lnTo>
                      <a:pt x="2159" y="1347"/>
                    </a:lnTo>
                    <a:lnTo>
                      <a:pt x="2160" y="1347"/>
                    </a:lnTo>
                    <a:lnTo>
                      <a:pt x="2162" y="1347"/>
                    </a:lnTo>
                    <a:lnTo>
                      <a:pt x="2163" y="1345"/>
                    </a:lnTo>
                    <a:lnTo>
                      <a:pt x="2163" y="1345"/>
                    </a:lnTo>
                    <a:lnTo>
                      <a:pt x="2165" y="1342"/>
                    </a:lnTo>
                    <a:lnTo>
                      <a:pt x="2166" y="1341"/>
                    </a:lnTo>
                    <a:lnTo>
                      <a:pt x="2167" y="1342"/>
                    </a:lnTo>
                    <a:lnTo>
                      <a:pt x="2168" y="1343"/>
                    </a:lnTo>
                    <a:lnTo>
                      <a:pt x="2169" y="1342"/>
                    </a:lnTo>
                    <a:lnTo>
                      <a:pt x="2169" y="1342"/>
                    </a:lnTo>
                    <a:lnTo>
                      <a:pt x="2171" y="1340"/>
                    </a:lnTo>
                    <a:lnTo>
                      <a:pt x="2171" y="1341"/>
                    </a:lnTo>
                    <a:lnTo>
                      <a:pt x="2173" y="1338"/>
                    </a:lnTo>
                    <a:lnTo>
                      <a:pt x="2173" y="1337"/>
                    </a:lnTo>
                    <a:lnTo>
                      <a:pt x="2175" y="1275"/>
                    </a:lnTo>
                    <a:lnTo>
                      <a:pt x="2175" y="1269"/>
                    </a:lnTo>
                    <a:lnTo>
                      <a:pt x="2177" y="820"/>
                    </a:lnTo>
                    <a:lnTo>
                      <a:pt x="2177" y="794"/>
                    </a:lnTo>
                    <a:lnTo>
                      <a:pt x="2178" y="247"/>
                    </a:lnTo>
                    <a:lnTo>
                      <a:pt x="2179" y="250"/>
                    </a:lnTo>
                    <a:lnTo>
                      <a:pt x="2181" y="400"/>
                    </a:lnTo>
                    <a:lnTo>
                      <a:pt x="2181" y="404"/>
                    </a:lnTo>
                    <a:lnTo>
                      <a:pt x="2182" y="582"/>
                    </a:lnTo>
                    <a:lnTo>
                      <a:pt x="2183" y="586"/>
                    </a:lnTo>
                    <a:lnTo>
                      <a:pt x="2185" y="760"/>
                    </a:lnTo>
                    <a:lnTo>
                      <a:pt x="2185" y="765"/>
                    </a:lnTo>
                    <a:lnTo>
                      <a:pt x="2186" y="928"/>
                    </a:lnTo>
                    <a:lnTo>
                      <a:pt x="2186" y="932"/>
                    </a:lnTo>
                    <a:lnTo>
                      <a:pt x="2189" y="1075"/>
                    </a:lnTo>
                    <a:lnTo>
                      <a:pt x="2189" y="1080"/>
                    </a:lnTo>
                    <a:lnTo>
                      <a:pt x="2190" y="1199"/>
                    </a:lnTo>
                    <a:lnTo>
                      <a:pt x="2190" y="1202"/>
                    </a:lnTo>
                    <a:lnTo>
                      <a:pt x="2193" y="1285"/>
                    </a:lnTo>
                    <a:lnTo>
                      <a:pt x="2193" y="1286"/>
                    </a:lnTo>
                    <a:lnTo>
                      <a:pt x="2194" y="1321"/>
                    </a:lnTo>
                    <a:lnTo>
                      <a:pt x="2194" y="1321"/>
                    </a:lnTo>
                    <a:lnTo>
                      <a:pt x="2196" y="1327"/>
                    </a:lnTo>
                    <a:lnTo>
                      <a:pt x="2197" y="1327"/>
                    </a:lnTo>
                    <a:lnTo>
                      <a:pt x="2198" y="1326"/>
                    </a:lnTo>
                    <a:lnTo>
                      <a:pt x="2198" y="1326"/>
                    </a:lnTo>
                    <a:lnTo>
                      <a:pt x="2200" y="1310"/>
                    </a:lnTo>
                    <a:lnTo>
                      <a:pt x="2200" y="1308"/>
                    </a:lnTo>
                    <a:lnTo>
                      <a:pt x="2202" y="1137"/>
                    </a:lnTo>
                    <a:lnTo>
                      <a:pt x="2202" y="1128"/>
                    </a:lnTo>
                    <a:lnTo>
                      <a:pt x="2204" y="627"/>
                    </a:lnTo>
                    <a:lnTo>
                      <a:pt x="2204" y="620"/>
                    </a:lnTo>
                    <a:lnTo>
                      <a:pt x="2205" y="587"/>
                    </a:lnTo>
                    <a:lnTo>
                      <a:pt x="2206" y="620"/>
                    </a:lnTo>
                    <a:lnTo>
                      <a:pt x="2208" y="695"/>
                    </a:lnTo>
                    <a:lnTo>
                      <a:pt x="2208" y="697"/>
                    </a:lnTo>
                    <a:lnTo>
                      <a:pt x="2210" y="779"/>
                    </a:lnTo>
                    <a:lnTo>
                      <a:pt x="2210" y="782"/>
                    </a:lnTo>
                    <a:lnTo>
                      <a:pt x="2212" y="869"/>
                    </a:lnTo>
                    <a:lnTo>
                      <a:pt x="2212" y="871"/>
                    </a:lnTo>
                    <a:lnTo>
                      <a:pt x="2214" y="958"/>
                    </a:lnTo>
                    <a:lnTo>
                      <a:pt x="2214" y="961"/>
                    </a:lnTo>
                    <a:lnTo>
                      <a:pt x="2216" y="1045"/>
                    </a:lnTo>
                    <a:lnTo>
                      <a:pt x="2216" y="1047"/>
                    </a:lnTo>
                    <a:lnTo>
                      <a:pt x="2218" y="1128"/>
                    </a:lnTo>
                    <a:lnTo>
                      <a:pt x="2218" y="1130"/>
                    </a:lnTo>
                    <a:lnTo>
                      <a:pt x="2220" y="1204"/>
                    </a:lnTo>
                    <a:lnTo>
                      <a:pt x="2220" y="1206"/>
                    </a:lnTo>
                    <a:lnTo>
                      <a:pt x="2222" y="1267"/>
                    </a:lnTo>
                    <a:lnTo>
                      <a:pt x="2222" y="1269"/>
                    </a:lnTo>
                    <a:lnTo>
                      <a:pt x="2224" y="1309"/>
                    </a:lnTo>
                    <a:lnTo>
                      <a:pt x="2224" y="1310"/>
                    </a:lnTo>
                    <a:lnTo>
                      <a:pt x="2225" y="1329"/>
                    </a:lnTo>
                    <a:lnTo>
                      <a:pt x="2226" y="1329"/>
                    </a:lnTo>
                    <a:lnTo>
                      <a:pt x="2228" y="1333"/>
                    </a:lnTo>
                    <a:lnTo>
                      <a:pt x="2228" y="1333"/>
                    </a:lnTo>
                    <a:lnTo>
                      <a:pt x="2229" y="1334"/>
                    </a:lnTo>
                    <a:lnTo>
                      <a:pt x="2229" y="1334"/>
                    </a:lnTo>
                    <a:lnTo>
                      <a:pt x="2232" y="1336"/>
                    </a:lnTo>
                    <a:lnTo>
                      <a:pt x="2232" y="1335"/>
                    </a:lnTo>
                    <a:lnTo>
                      <a:pt x="2233" y="1336"/>
                    </a:lnTo>
                    <a:lnTo>
                      <a:pt x="2234" y="1336"/>
                    </a:lnTo>
                    <a:lnTo>
                      <a:pt x="2235" y="1334"/>
                    </a:lnTo>
                    <a:lnTo>
                      <a:pt x="2235" y="1334"/>
                    </a:lnTo>
                    <a:lnTo>
                      <a:pt x="2237" y="1332"/>
                    </a:lnTo>
                    <a:lnTo>
                      <a:pt x="2237" y="1332"/>
                    </a:lnTo>
                    <a:lnTo>
                      <a:pt x="2238" y="1331"/>
                    </a:lnTo>
                    <a:lnTo>
                      <a:pt x="2239" y="1331"/>
                    </a:lnTo>
                    <a:lnTo>
                      <a:pt x="2241" y="1334"/>
                    </a:lnTo>
                    <a:lnTo>
                      <a:pt x="2241" y="1334"/>
                    </a:lnTo>
                    <a:lnTo>
                      <a:pt x="2243" y="1340"/>
                    </a:lnTo>
                    <a:lnTo>
                      <a:pt x="2243" y="1340"/>
                    </a:lnTo>
                    <a:lnTo>
                      <a:pt x="2245" y="1343"/>
                    </a:lnTo>
                    <a:lnTo>
                      <a:pt x="2245" y="1342"/>
                    </a:lnTo>
                    <a:lnTo>
                      <a:pt x="2247" y="1343"/>
                    </a:lnTo>
                    <a:lnTo>
                      <a:pt x="2248" y="1343"/>
                    </a:lnTo>
                    <a:lnTo>
                      <a:pt x="2248" y="1344"/>
                    </a:lnTo>
                    <a:lnTo>
                      <a:pt x="2249" y="1344"/>
                    </a:lnTo>
                    <a:lnTo>
                      <a:pt x="2250" y="1345"/>
                    </a:lnTo>
                    <a:lnTo>
                      <a:pt x="2251" y="1345"/>
                    </a:lnTo>
                    <a:lnTo>
                      <a:pt x="2252" y="1345"/>
                    </a:lnTo>
                    <a:lnTo>
                      <a:pt x="2254" y="1345"/>
                    </a:lnTo>
                    <a:lnTo>
                      <a:pt x="2255" y="1343"/>
                    </a:lnTo>
                    <a:lnTo>
                      <a:pt x="2255" y="1343"/>
                    </a:lnTo>
                    <a:lnTo>
                      <a:pt x="2257" y="1342"/>
                    </a:lnTo>
                    <a:lnTo>
                      <a:pt x="2257" y="1342"/>
                    </a:lnTo>
                    <a:lnTo>
                      <a:pt x="2259" y="1338"/>
                    </a:lnTo>
                    <a:lnTo>
                      <a:pt x="2259" y="1337"/>
                    </a:lnTo>
                    <a:lnTo>
                      <a:pt x="2261" y="1338"/>
                    </a:lnTo>
                    <a:lnTo>
                      <a:pt x="2261" y="1338"/>
                    </a:lnTo>
                    <a:lnTo>
                      <a:pt x="2263" y="1343"/>
                    </a:lnTo>
                    <a:lnTo>
                      <a:pt x="2263" y="1343"/>
                    </a:lnTo>
                    <a:lnTo>
                      <a:pt x="2264" y="1347"/>
                    </a:lnTo>
                    <a:lnTo>
                      <a:pt x="2265" y="1347"/>
                    </a:lnTo>
                    <a:lnTo>
                      <a:pt x="2267" y="1349"/>
                    </a:lnTo>
                    <a:lnTo>
                      <a:pt x="2267" y="1349"/>
                    </a:lnTo>
                    <a:lnTo>
                      <a:pt x="2268" y="1351"/>
                    </a:lnTo>
                    <a:lnTo>
                      <a:pt x="2269" y="1351"/>
                    </a:lnTo>
                    <a:lnTo>
                      <a:pt x="2270" y="1350"/>
                    </a:lnTo>
                    <a:lnTo>
                      <a:pt x="2270" y="1350"/>
                    </a:lnTo>
                    <a:lnTo>
                      <a:pt x="2272" y="1348"/>
                    </a:lnTo>
                    <a:lnTo>
                      <a:pt x="2273" y="1349"/>
                    </a:lnTo>
                    <a:lnTo>
                      <a:pt x="2274" y="1348"/>
                    </a:lnTo>
                    <a:lnTo>
                      <a:pt x="2274" y="1348"/>
                    </a:lnTo>
                    <a:lnTo>
                      <a:pt x="2276" y="1348"/>
                    </a:lnTo>
                    <a:lnTo>
                      <a:pt x="2277" y="1348"/>
                    </a:lnTo>
                    <a:lnTo>
                      <a:pt x="2278" y="1347"/>
                    </a:lnTo>
                    <a:lnTo>
                      <a:pt x="2278" y="1347"/>
                    </a:lnTo>
                    <a:lnTo>
                      <a:pt x="2280" y="1341"/>
                    </a:lnTo>
                    <a:lnTo>
                      <a:pt x="2280" y="1340"/>
                    </a:lnTo>
                    <a:lnTo>
                      <a:pt x="2282" y="1326"/>
                    </a:lnTo>
                    <a:lnTo>
                      <a:pt x="2282" y="1326"/>
                    </a:lnTo>
                    <a:lnTo>
                      <a:pt x="2284" y="1313"/>
                    </a:lnTo>
                    <a:lnTo>
                      <a:pt x="2285" y="1313"/>
                    </a:lnTo>
                    <a:lnTo>
                      <a:pt x="2286" y="1319"/>
                    </a:lnTo>
                    <a:lnTo>
                      <a:pt x="2286" y="1319"/>
                    </a:lnTo>
                    <a:lnTo>
                      <a:pt x="2288" y="1334"/>
                    </a:lnTo>
                    <a:lnTo>
                      <a:pt x="2288" y="1334"/>
                    </a:lnTo>
                    <a:lnTo>
                      <a:pt x="2290" y="1343"/>
                    </a:lnTo>
                    <a:lnTo>
                      <a:pt x="2290" y="1343"/>
                    </a:lnTo>
                    <a:lnTo>
                      <a:pt x="2292" y="1345"/>
                    </a:lnTo>
                    <a:lnTo>
                      <a:pt x="2292" y="1345"/>
                    </a:lnTo>
                    <a:lnTo>
                      <a:pt x="2294" y="1345"/>
                    </a:lnTo>
                    <a:lnTo>
                      <a:pt x="2294" y="1345"/>
                    </a:lnTo>
                    <a:lnTo>
                      <a:pt x="2296" y="1343"/>
                    </a:lnTo>
                    <a:lnTo>
                      <a:pt x="2296" y="1343"/>
                    </a:lnTo>
                    <a:lnTo>
                      <a:pt x="2298" y="1343"/>
                    </a:lnTo>
                    <a:lnTo>
                      <a:pt x="2298" y="1343"/>
                    </a:lnTo>
                    <a:lnTo>
                      <a:pt x="2300" y="1340"/>
                    </a:lnTo>
                    <a:lnTo>
                      <a:pt x="2300" y="1339"/>
                    </a:lnTo>
                    <a:lnTo>
                      <a:pt x="2302" y="1321"/>
                    </a:lnTo>
                    <a:lnTo>
                      <a:pt x="2302" y="1319"/>
                    </a:lnTo>
                    <a:lnTo>
                      <a:pt x="2304" y="1269"/>
                    </a:lnTo>
                    <a:lnTo>
                      <a:pt x="2304" y="1268"/>
                    </a:lnTo>
                    <a:lnTo>
                      <a:pt x="2305" y="1220"/>
                    </a:lnTo>
                    <a:lnTo>
                      <a:pt x="2306" y="1218"/>
                    </a:lnTo>
                    <a:lnTo>
                      <a:pt x="2308" y="1242"/>
                    </a:lnTo>
                    <a:lnTo>
                      <a:pt x="2308" y="1242"/>
                    </a:lnTo>
                    <a:lnTo>
                      <a:pt x="2309" y="1288"/>
                    </a:lnTo>
                    <a:lnTo>
                      <a:pt x="2309" y="1290"/>
                    </a:lnTo>
                    <a:lnTo>
                      <a:pt x="2311" y="1324"/>
                    </a:lnTo>
                    <a:lnTo>
                      <a:pt x="2312" y="1324"/>
                    </a:lnTo>
                    <a:lnTo>
                      <a:pt x="2313" y="1341"/>
                    </a:lnTo>
                    <a:lnTo>
                      <a:pt x="2313" y="1342"/>
                    </a:lnTo>
                    <a:lnTo>
                      <a:pt x="2315" y="1346"/>
                    </a:lnTo>
                    <a:lnTo>
                      <a:pt x="2316" y="1346"/>
                    </a:lnTo>
                    <a:lnTo>
                      <a:pt x="2317" y="1344"/>
                    </a:lnTo>
                    <a:lnTo>
                      <a:pt x="2317" y="1344"/>
                    </a:lnTo>
                    <a:lnTo>
                      <a:pt x="2319" y="1337"/>
                    </a:lnTo>
                    <a:lnTo>
                      <a:pt x="2319" y="1337"/>
                    </a:lnTo>
                    <a:lnTo>
                      <a:pt x="2321" y="1327"/>
                    </a:lnTo>
                    <a:lnTo>
                      <a:pt x="2321" y="1326"/>
                    </a:lnTo>
                    <a:lnTo>
                      <a:pt x="2323" y="1318"/>
                    </a:lnTo>
                    <a:lnTo>
                      <a:pt x="2323" y="1318"/>
                    </a:lnTo>
                    <a:lnTo>
                      <a:pt x="2324" y="1316"/>
                    </a:lnTo>
                    <a:lnTo>
                      <a:pt x="2325" y="1317"/>
                    </a:lnTo>
                    <a:lnTo>
                      <a:pt x="2327" y="1319"/>
                    </a:lnTo>
                    <a:lnTo>
                      <a:pt x="2327" y="1319"/>
                    </a:lnTo>
                    <a:lnTo>
                      <a:pt x="2329" y="1315"/>
                    </a:lnTo>
                    <a:lnTo>
                      <a:pt x="2329" y="1315"/>
                    </a:lnTo>
                    <a:lnTo>
                      <a:pt x="2331" y="1307"/>
                    </a:lnTo>
                    <a:lnTo>
                      <a:pt x="2331" y="1307"/>
                    </a:lnTo>
                    <a:lnTo>
                      <a:pt x="2333" y="1298"/>
                    </a:lnTo>
                    <a:lnTo>
                      <a:pt x="2333" y="1298"/>
                    </a:lnTo>
                    <a:lnTo>
                      <a:pt x="2335" y="1291"/>
                    </a:lnTo>
                    <a:lnTo>
                      <a:pt x="2335" y="1291"/>
                    </a:lnTo>
                    <a:lnTo>
                      <a:pt x="2337" y="1284"/>
                    </a:lnTo>
                    <a:lnTo>
                      <a:pt x="2337" y="1283"/>
                    </a:lnTo>
                    <a:lnTo>
                      <a:pt x="2339" y="1237"/>
                    </a:lnTo>
                    <a:lnTo>
                      <a:pt x="2339" y="1234"/>
                    </a:lnTo>
                    <a:lnTo>
                      <a:pt x="2340" y="1065"/>
                    </a:lnTo>
                    <a:lnTo>
                      <a:pt x="2340" y="1058"/>
                    </a:lnTo>
                    <a:lnTo>
                      <a:pt x="2342" y="985"/>
                    </a:lnTo>
                    <a:lnTo>
                      <a:pt x="2343" y="993"/>
                    </a:lnTo>
                    <a:lnTo>
                      <a:pt x="2344" y="1037"/>
                    </a:lnTo>
                    <a:lnTo>
                      <a:pt x="2344" y="1038"/>
                    </a:lnTo>
                    <a:lnTo>
                      <a:pt x="2347" y="1083"/>
                    </a:lnTo>
                    <a:lnTo>
                      <a:pt x="2347" y="1084"/>
                    </a:lnTo>
                    <a:lnTo>
                      <a:pt x="2348" y="1138"/>
                    </a:lnTo>
                    <a:lnTo>
                      <a:pt x="2348" y="1139"/>
                    </a:lnTo>
                    <a:lnTo>
                      <a:pt x="2351" y="1199"/>
                    </a:lnTo>
                    <a:lnTo>
                      <a:pt x="2351" y="1201"/>
                    </a:lnTo>
                    <a:lnTo>
                      <a:pt x="2352" y="1253"/>
                    </a:lnTo>
                    <a:lnTo>
                      <a:pt x="2352" y="1255"/>
                    </a:lnTo>
                    <a:lnTo>
                      <a:pt x="2354" y="1296"/>
                    </a:lnTo>
                    <a:lnTo>
                      <a:pt x="2355" y="1296"/>
                    </a:lnTo>
                    <a:lnTo>
                      <a:pt x="2356" y="1323"/>
                    </a:lnTo>
                    <a:lnTo>
                      <a:pt x="2356" y="1323"/>
                    </a:lnTo>
                    <a:lnTo>
                      <a:pt x="2358" y="1336"/>
                    </a:lnTo>
                    <a:lnTo>
                      <a:pt x="2358" y="1337"/>
                    </a:lnTo>
                    <a:lnTo>
                      <a:pt x="2360" y="1343"/>
                    </a:lnTo>
                    <a:lnTo>
                      <a:pt x="2360" y="1343"/>
                    </a:lnTo>
                    <a:lnTo>
                      <a:pt x="2362" y="1345"/>
                    </a:lnTo>
                    <a:lnTo>
                      <a:pt x="2363" y="1345"/>
                    </a:lnTo>
                    <a:lnTo>
                      <a:pt x="2364" y="1346"/>
                    </a:lnTo>
                    <a:lnTo>
                      <a:pt x="2364" y="1345"/>
                    </a:lnTo>
                    <a:lnTo>
                      <a:pt x="2366" y="1347"/>
                    </a:lnTo>
                    <a:lnTo>
                      <a:pt x="2366" y="1347"/>
                    </a:lnTo>
                    <a:lnTo>
                      <a:pt x="2368" y="1348"/>
                    </a:lnTo>
                    <a:lnTo>
                      <a:pt x="2368" y="1348"/>
                    </a:lnTo>
                    <a:lnTo>
                      <a:pt x="2370" y="1349"/>
                    </a:lnTo>
                    <a:lnTo>
                      <a:pt x="2370" y="1349"/>
                    </a:lnTo>
                    <a:lnTo>
                      <a:pt x="2372" y="1348"/>
                    </a:lnTo>
                    <a:lnTo>
                      <a:pt x="2372" y="1348"/>
                    </a:lnTo>
                    <a:lnTo>
                      <a:pt x="2374" y="1345"/>
                    </a:lnTo>
                    <a:lnTo>
                      <a:pt x="2374" y="1345"/>
                    </a:lnTo>
                    <a:lnTo>
                      <a:pt x="2375" y="1339"/>
                    </a:lnTo>
                    <a:lnTo>
                      <a:pt x="2375" y="1339"/>
                    </a:lnTo>
                    <a:lnTo>
                      <a:pt x="2378" y="1332"/>
                    </a:lnTo>
                    <a:lnTo>
                      <a:pt x="2378" y="1332"/>
                    </a:lnTo>
                    <a:lnTo>
                      <a:pt x="2379" y="1321"/>
                    </a:lnTo>
                    <a:lnTo>
                      <a:pt x="2381" y="1319"/>
                    </a:lnTo>
                    <a:lnTo>
                      <a:pt x="2382" y="1323"/>
                    </a:lnTo>
                    <a:lnTo>
                      <a:pt x="2382" y="1323"/>
                    </a:lnTo>
                    <a:lnTo>
                      <a:pt x="2383" y="1336"/>
                    </a:lnTo>
                    <a:lnTo>
                      <a:pt x="2383" y="1336"/>
                    </a:lnTo>
                    <a:lnTo>
                      <a:pt x="2386" y="1340"/>
                    </a:lnTo>
                    <a:lnTo>
                      <a:pt x="2386" y="1340"/>
                    </a:lnTo>
                    <a:lnTo>
                      <a:pt x="2387" y="1340"/>
                    </a:lnTo>
                    <a:lnTo>
                      <a:pt x="2387" y="1340"/>
                    </a:lnTo>
                    <a:lnTo>
                      <a:pt x="2390" y="1342"/>
                    </a:lnTo>
                    <a:lnTo>
                      <a:pt x="2390" y="1342"/>
                    </a:lnTo>
                    <a:lnTo>
                      <a:pt x="2391" y="1343"/>
                    </a:lnTo>
                    <a:lnTo>
                      <a:pt x="2391" y="1343"/>
                    </a:lnTo>
                    <a:lnTo>
                      <a:pt x="2393" y="1345"/>
                    </a:lnTo>
                    <a:lnTo>
                      <a:pt x="2394" y="1345"/>
                    </a:lnTo>
                    <a:lnTo>
                      <a:pt x="2395" y="1345"/>
                    </a:lnTo>
                    <a:lnTo>
                      <a:pt x="2396" y="1346"/>
                    </a:lnTo>
                    <a:lnTo>
                      <a:pt x="2396" y="1345"/>
                    </a:lnTo>
                    <a:lnTo>
                      <a:pt x="2398" y="1345"/>
                    </a:lnTo>
                    <a:lnTo>
                      <a:pt x="2399" y="1344"/>
                    </a:lnTo>
                    <a:lnTo>
                      <a:pt x="2399" y="1345"/>
                    </a:lnTo>
                    <a:lnTo>
                      <a:pt x="2401" y="1344"/>
                    </a:lnTo>
                    <a:lnTo>
                      <a:pt x="2401" y="1344"/>
                    </a:lnTo>
                    <a:lnTo>
                      <a:pt x="2403" y="1337"/>
                    </a:lnTo>
                    <a:lnTo>
                      <a:pt x="2403" y="1337"/>
                    </a:lnTo>
                    <a:lnTo>
                      <a:pt x="2405" y="1306"/>
                    </a:lnTo>
                    <a:lnTo>
                      <a:pt x="2405" y="1305"/>
                    </a:lnTo>
                    <a:lnTo>
                      <a:pt x="2407" y="1224"/>
                    </a:lnTo>
                    <a:lnTo>
                      <a:pt x="2407" y="1221"/>
                    </a:lnTo>
                    <a:lnTo>
                      <a:pt x="2409" y="1096"/>
                    </a:lnTo>
                    <a:lnTo>
                      <a:pt x="2409" y="1093"/>
                    </a:lnTo>
                    <a:lnTo>
                      <a:pt x="2410" y="1031"/>
                    </a:lnTo>
                    <a:lnTo>
                      <a:pt x="2411" y="1032"/>
                    </a:lnTo>
                    <a:lnTo>
                      <a:pt x="2413" y="1107"/>
                    </a:lnTo>
                    <a:lnTo>
                      <a:pt x="2413" y="1110"/>
                    </a:lnTo>
                    <a:lnTo>
                      <a:pt x="2415" y="1223"/>
                    </a:lnTo>
                    <a:lnTo>
                      <a:pt x="2415" y="1226"/>
                    </a:lnTo>
                    <a:lnTo>
                      <a:pt x="2417" y="1301"/>
                    </a:lnTo>
                    <a:lnTo>
                      <a:pt x="2417" y="1302"/>
                    </a:lnTo>
                    <a:lnTo>
                      <a:pt x="2418" y="1333"/>
                    </a:lnTo>
                    <a:lnTo>
                      <a:pt x="2419" y="1333"/>
                    </a:lnTo>
                    <a:lnTo>
                      <a:pt x="2421" y="1338"/>
                    </a:lnTo>
                    <a:lnTo>
                      <a:pt x="2421" y="1338"/>
                    </a:lnTo>
                    <a:lnTo>
                      <a:pt x="2422" y="1332"/>
                    </a:lnTo>
                    <a:lnTo>
                      <a:pt x="2422" y="1332"/>
                    </a:lnTo>
                    <a:lnTo>
                      <a:pt x="2423" y="1331"/>
                    </a:lnTo>
                    <a:lnTo>
                      <a:pt x="2425" y="1331"/>
                    </a:lnTo>
                    <a:lnTo>
                      <a:pt x="2426" y="1313"/>
                    </a:lnTo>
                    <a:lnTo>
                      <a:pt x="2426" y="1312"/>
                    </a:lnTo>
                    <a:lnTo>
                      <a:pt x="2429" y="1222"/>
                    </a:lnTo>
                    <a:lnTo>
                      <a:pt x="2429" y="1218"/>
                    </a:lnTo>
                    <a:lnTo>
                      <a:pt x="2430" y="1053"/>
                    </a:lnTo>
                    <a:lnTo>
                      <a:pt x="2430" y="1049"/>
                    </a:lnTo>
                    <a:lnTo>
                      <a:pt x="2432" y="988"/>
                    </a:lnTo>
                    <a:lnTo>
                      <a:pt x="2433" y="990"/>
                    </a:lnTo>
                    <a:lnTo>
                      <a:pt x="2434" y="1049"/>
                    </a:lnTo>
                    <a:lnTo>
                      <a:pt x="2434" y="1051"/>
                    </a:lnTo>
                    <a:lnTo>
                      <a:pt x="2436" y="1164"/>
                    </a:lnTo>
                    <a:lnTo>
                      <a:pt x="2436" y="1167"/>
                    </a:lnTo>
                    <a:lnTo>
                      <a:pt x="2438" y="1269"/>
                    </a:lnTo>
                    <a:lnTo>
                      <a:pt x="2438" y="1271"/>
                    </a:lnTo>
                    <a:lnTo>
                      <a:pt x="2440" y="1318"/>
                    </a:lnTo>
                    <a:lnTo>
                      <a:pt x="2440" y="1319"/>
                    </a:lnTo>
                    <a:lnTo>
                      <a:pt x="2442" y="1334"/>
                    </a:lnTo>
                    <a:lnTo>
                      <a:pt x="2442" y="1335"/>
                    </a:lnTo>
                    <a:lnTo>
                      <a:pt x="2444" y="1340"/>
                    </a:lnTo>
                    <a:lnTo>
                      <a:pt x="2444" y="1340"/>
                    </a:lnTo>
                    <a:lnTo>
                      <a:pt x="2446" y="1343"/>
                    </a:lnTo>
                    <a:lnTo>
                      <a:pt x="2446" y="1343"/>
                    </a:lnTo>
                    <a:lnTo>
                      <a:pt x="2448" y="1341"/>
                    </a:lnTo>
                    <a:lnTo>
                      <a:pt x="2448" y="1341"/>
                    </a:lnTo>
                    <a:lnTo>
                      <a:pt x="2449" y="1342"/>
                    </a:lnTo>
                    <a:lnTo>
                      <a:pt x="2450" y="1342"/>
                    </a:lnTo>
                    <a:lnTo>
                      <a:pt x="2452" y="1344"/>
                    </a:lnTo>
                    <a:lnTo>
                      <a:pt x="2452" y="1344"/>
                    </a:lnTo>
                    <a:lnTo>
                      <a:pt x="2454" y="1338"/>
                    </a:lnTo>
                    <a:lnTo>
                      <a:pt x="2454" y="1337"/>
                    </a:lnTo>
                    <a:lnTo>
                      <a:pt x="2456" y="1187"/>
                    </a:lnTo>
                    <a:lnTo>
                      <a:pt x="2456" y="1175"/>
                    </a:lnTo>
                    <a:lnTo>
                      <a:pt x="2457" y="676"/>
                    </a:lnTo>
                    <a:lnTo>
                      <a:pt x="2458" y="663"/>
                    </a:lnTo>
                    <a:lnTo>
                      <a:pt x="2460" y="706"/>
                    </a:lnTo>
                    <a:lnTo>
                      <a:pt x="2460" y="709"/>
                    </a:lnTo>
                    <a:lnTo>
                      <a:pt x="2461" y="792"/>
                    </a:lnTo>
                    <a:lnTo>
                      <a:pt x="2461" y="794"/>
                    </a:lnTo>
                    <a:lnTo>
                      <a:pt x="2464" y="880"/>
                    </a:lnTo>
                    <a:lnTo>
                      <a:pt x="2464" y="882"/>
                    </a:lnTo>
                    <a:lnTo>
                      <a:pt x="2465" y="965"/>
                    </a:lnTo>
                    <a:lnTo>
                      <a:pt x="2465" y="967"/>
                    </a:lnTo>
                    <a:lnTo>
                      <a:pt x="2468" y="1037"/>
                    </a:lnTo>
                    <a:lnTo>
                      <a:pt x="2468" y="1038"/>
                    </a:lnTo>
                    <a:lnTo>
                      <a:pt x="2469" y="1091"/>
                    </a:lnTo>
                    <a:lnTo>
                      <a:pt x="2469" y="1092"/>
                    </a:lnTo>
                    <a:lnTo>
                      <a:pt x="2471" y="1158"/>
                    </a:lnTo>
                    <a:lnTo>
                      <a:pt x="2471" y="1160"/>
                    </a:lnTo>
                    <a:lnTo>
                      <a:pt x="2473" y="1241"/>
                    </a:lnTo>
                    <a:lnTo>
                      <a:pt x="2473" y="1243"/>
                    </a:lnTo>
                    <a:lnTo>
                      <a:pt x="2475" y="1296"/>
                    </a:lnTo>
                    <a:lnTo>
                      <a:pt x="2475" y="1297"/>
                    </a:lnTo>
                    <a:lnTo>
                      <a:pt x="2477" y="1318"/>
                    </a:lnTo>
                    <a:lnTo>
                      <a:pt x="2477" y="1318"/>
                    </a:lnTo>
                    <a:lnTo>
                      <a:pt x="2479" y="1322"/>
                    </a:lnTo>
                    <a:lnTo>
                      <a:pt x="2479" y="1322"/>
                    </a:lnTo>
                    <a:lnTo>
                      <a:pt x="2481" y="1323"/>
                    </a:lnTo>
                    <a:lnTo>
                      <a:pt x="2481" y="1323"/>
                    </a:lnTo>
                    <a:lnTo>
                      <a:pt x="2483" y="1329"/>
                    </a:lnTo>
                    <a:lnTo>
                      <a:pt x="2483" y="1329"/>
                    </a:lnTo>
                    <a:lnTo>
                      <a:pt x="2485" y="1332"/>
                    </a:lnTo>
                    <a:lnTo>
                      <a:pt x="2486" y="1333"/>
                    </a:lnTo>
                    <a:lnTo>
                      <a:pt x="2487" y="1332"/>
                    </a:lnTo>
                    <a:lnTo>
                      <a:pt x="2487" y="1332"/>
                    </a:lnTo>
                    <a:lnTo>
                      <a:pt x="2489" y="1321"/>
                    </a:lnTo>
                    <a:lnTo>
                      <a:pt x="2489" y="1321"/>
                    </a:lnTo>
                    <a:lnTo>
                      <a:pt x="2491" y="1309"/>
                    </a:lnTo>
                    <a:lnTo>
                      <a:pt x="2491" y="1309"/>
                    </a:lnTo>
                    <a:lnTo>
                      <a:pt x="2493" y="1324"/>
                    </a:lnTo>
                    <a:lnTo>
                      <a:pt x="2493" y="1324"/>
                    </a:lnTo>
                    <a:lnTo>
                      <a:pt x="2495" y="1338"/>
                    </a:lnTo>
                    <a:lnTo>
                      <a:pt x="2495" y="1338"/>
                    </a:lnTo>
                    <a:lnTo>
                      <a:pt x="2497" y="1343"/>
                    </a:lnTo>
                    <a:lnTo>
                      <a:pt x="2497" y="1343"/>
                    </a:lnTo>
                    <a:lnTo>
                      <a:pt x="2499" y="1344"/>
                    </a:lnTo>
                    <a:lnTo>
                      <a:pt x="2499" y="1344"/>
                    </a:lnTo>
                    <a:lnTo>
                      <a:pt x="2501" y="1345"/>
                    </a:lnTo>
                    <a:lnTo>
                      <a:pt x="2501" y="1345"/>
                    </a:lnTo>
                    <a:lnTo>
                      <a:pt x="2503" y="1346"/>
                    </a:lnTo>
                    <a:lnTo>
                      <a:pt x="2503" y="1346"/>
                    </a:lnTo>
                    <a:lnTo>
                      <a:pt x="2504" y="1348"/>
                    </a:lnTo>
                    <a:lnTo>
                      <a:pt x="2505" y="1348"/>
                    </a:lnTo>
                    <a:lnTo>
                      <a:pt x="2506" y="1348"/>
                    </a:lnTo>
                    <a:lnTo>
                      <a:pt x="2506" y="1348"/>
                    </a:lnTo>
                    <a:lnTo>
                      <a:pt x="2508" y="1345"/>
                    </a:lnTo>
                    <a:lnTo>
                      <a:pt x="2508" y="1345"/>
                    </a:lnTo>
                    <a:lnTo>
                      <a:pt x="2510" y="1271"/>
                    </a:lnTo>
                    <a:lnTo>
                      <a:pt x="2510" y="1266"/>
                    </a:lnTo>
                    <a:lnTo>
                      <a:pt x="2512" y="774"/>
                    </a:lnTo>
                    <a:lnTo>
                      <a:pt x="2512" y="760"/>
                    </a:lnTo>
                    <a:lnTo>
                      <a:pt x="2513" y="668"/>
                    </a:lnTo>
                    <a:lnTo>
                      <a:pt x="2514" y="714"/>
                    </a:lnTo>
                    <a:lnTo>
                      <a:pt x="2516" y="845"/>
                    </a:lnTo>
                    <a:lnTo>
                      <a:pt x="2516" y="849"/>
                    </a:lnTo>
                    <a:lnTo>
                      <a:pt x="2518" y="982"/>
                    </a:lnTo>
                    <a:lnTo>
                      <a:pt x="2518" y="986"/>
                    </a:lnTo>
                    <a:lnTo>
                      <a:pt x="2520" y="1114"/>
                    </a:lnTo>
                    <a:lnTo>
                      <a:pt x="2520" y="1118"/>
                    </a:lnTo>
                    <a:lnTo>
                      <a:pt x="2522" y="1226"/>
                    </a:lnTo>
                    <a:lnTo>
                      <a:pt x="2522" y="1229"/>
                    </a:lnTo>
                    <a:lnTo>
                      <a:pt x="2524" y="1299"/>
                    </a:lnTo>
                    <a:lnTo>
                      <a:pt x="2524" y="1300"/>
                    </a:lnTo>
                    <a:lnTo>
                      <a:pt x="2526" y="1329"/>
                    </a:lnTo>
                    <a:lnTo>
                      <a:pt x="2526" y="1330"/>
                    </a:lnTo>
                    <a:lnTo>
                      <a:pt x="2528" y="1337"/>
                    </a:lnTo>
                    <a:lnTo>
                      <a:pt x="2528" y="1339"/>
                    </a:lnTo>
                    <a:lnTo>
                      <a:pt x="2530" y="1337"/>
                    </a:lnTo>
                    <a:lnTo>
                      <a:pt x="2530" y="1337"/>
                    </a:lnTo>
                    <a:lnTo>
                      <a:pt x="2531" y="1335"/>
                    </a:lnTo>
                    <a:lnTo>
                      <a:pt x="2532" y="1335"/>
                    </a:lnTo>
                    <a:lnTo>
                      <a:pt x="2534" y="1337"/>
                    </a:lnTo>
                    <a:lnTo>
                      <a:pt x="2534" y="1337"/>
                    </a:lnTo>
                    <a:lnTo>
                      <a:pt x="2536" y="1340"/>
                    </a:lnTo>
                    <a:lnTo>
                      <a:pt x="2536" y="1340"/>
                    </a:lnTo>
                    <a:lnTo>
                      <a:pt x="2538" y="1341"/>
                    </a:lnTo>
                    <a:lnTo>
                      <a:pt x="2538" y="1341"/>
                    </a:lnTo>
                    <a:lnTo>
                      <a:pt x="2540" y="1339"/>
                    </a:lnTo>
                    <a:lnTo>
                      <a:pt x="2540" y="1338"/>
                    </a:lnTo>
                    <a:lnTo>
                      <a:pt x="2541" y="1334"/>
                    </a:lnTo>
                    <a:lnTo>
                      <a:pt x="2541" y="1334"/>
                    </a:lnTo>
                    <a:lnTo>
                      <a:pt x="2543" y="1326"/>
                    </a:lnTo>
                    <a:lnTo>
                      <a:pt x="2544" y="1326"/>
                    </a:lnTo>
                    <a:lnTo>
                      <a:pt x="2545" y="1314"/>
                    </a:lnTo>
                    <a:lnTo>
                      <a:pt x="2545" y="1313"/>
                    </a:lnTo>
                    <a:lnTo>
                      <a:pt x="2547" y="1288"/>
                    </a:lnTo>
                    <a:lnTo>
                      <a:pt x="2547" y="1287"/>
                    </a:lnTo>
                    <a:lnTo>
                      <a:pt x="2549" y="1252"/>
                    </a:lnTo>
                    <a:lnTo>
                      <a:pt x="2550" y="1250"/>
                    </a:lnTo>
                    <a:lnTo>
                      <a:pt x="2551" y="1264"/>
                    </a:lnTo>
                    <a:lnTo>
                      <a:pt x="2551" y="1265"/>
                    </a:lnTo>
                    <a:lnTo>
                      <a:pt x="2553" y="1305"/>
                    </a:lnTo>
                    <a:lnTo>
                      <a:pt x="2553" y="1305"/>
                    </a:lnTo>
                    <a:lnTo>
                      <a:pt x="2555" y="1327"/>
                    </a:lnTo>
                    <a:lnTo>
                      <a:pt x="2555" y="1327"/>
                    </a:lnTo>
                    <a:lnTo>
                      <a:pt x="2557" y="1336"/>
                    </a:lnTo>
                    <a:lnTo>
                      <a:pt x="2557" y="1336"/>
                    </a:lnTo>
                    <a:lnTo>
                      <a:pt x="2559" y="1343"/>
                    </a:lnTo>
                    <a:lnTo>
                      <a:pt x="2559" y="1343"/>
                    </a:lnTo>
                    <a:lnTo>
                      <a:pt x="2561" y="1345"/>
                    </a:lnTo>
                    <a:lnTo>
                      <a:pt x="2562" y="1346"/>
                    </a:lnTo>
                    <a:lnTo>
                      <a:pt x="2563" y="1345"/>
                    </a:lnTo>
                    <a:lnTo>
                      <a:pt x="2563" y="1345"/>
                    </a:lnTo>
                    <a:lnTo>
                      <a:pt x="2565" y="1346"/>
                    </a:lnTo>
                    <a:lnTo>
                      <a:pt x="2565" y="1346"/>
                    </a:lnTo>
                    <a:lnTo>
                      <a:pt x="2567" y="1348"/>
                    </a:lnTo>
                    <a:lnTo>
                      <a:pt x="2567" y="1348"/>
                    </a:lnTo>
                    <a:lnTo>
                      <a:pt x="2569" y="1349"/>
                    </a:lnTo>
                    <a:lnTo>
                      <a:pt x="2569" y="1349"/>
                    </a:lnTo>
                    <a:lnTo>
                      <a:pt x="2571" y="1347"/>
                    </a:lnTo>
                    <a:lnTo>
                      <a:pt x="2571" y="1347"/>
                    </a:lnTo>
                    <a:lnTo>
                      <a:pt x="2573" y="1343"/>
                    </a:lnTo>
                    <a:lnTo>
                      <a:pt x="2573" y="1343"/>
                    </a:lnTo>
                    <a:lnTo>
                      <a:pt x="2575" y="1337"/>
                    </a:lnTo>
                    <a:lnTo>
                      <a:pt x="2575" y="1337"/>
                    </a:lnTo>
                    <a:lnTo>
                      <a:pt x="2576" y="1341"/>
                    </a:lnTo>
                    <a:lnTo>
                      <a:pt x="2576" y="1341"/>
                    </a:lnTo>
                    <a:lnTo>
                      <a:pt x="2579" y="1347"/>
                    </a:lnTo>
                    <a:lnTo>
                      <a:pt x="2579" y="1347"/>
                    </a:lnTo>
                    <a:lnTo>
                      <a:pt x="2580" y="1349"/>
                    </a:lnTo>
                    <a:lnTo>
                      <a:pt x="2580" y="1349"/>
                    </a:lnTo>
                    <a:lnTo>
                      <a:pt x="2582" y="1348"/>
                    </a:lnTo>
                    <a:lnTo>
                      <a:pt x="2583" y="1348"/>
                    </a:lnTo>
                    <a:lnTo>
                      <a:pt x="2584" y="1347"/>
                    </a:lnTo>
                    <a:lnTo>
                      <a:pt x="2584" y="1348"/>
                    </a:lnTo>
                    <a:lnTo>
                      <a:pt x="2586" y="1347"/>
                    </a:lnTo>
                    <a:lnTo>
                      <a:pt x="2587" y="1347"/>
                    </a:lnTo>
                    <a:lnTo>
                      <a:pt x="2588" y="1346"/>
                    </a:lnTo>
                    <a:lnTo>
                      <a:pt x="2588" y="1347"/>
                    </a:lnTo>
                    <a:lnTo>
                      <a:pt x="2589" y="1346"/>
                    </a:lnTo>
                    <a:lnTo>
                      <a:pt x="2590" y="1346"/>
                    </a:lnTo>
                    <a:lnTo>
                      <a:pt x="2592" y="1345"/>
                    </a:lnTo>
                    <a:lnTo>
                      <a:pt x="2592" y="1346"/>
                    </a:lnTo>
                    <a:lnTo>
                      <a:pt x="2594" y="1345"/>
                    </a:lnTo>
                    <a:lnTo>
                      <a:pt x="2595" y="1345"/>
                    </a:lnTo>
                    <a:lnTo>
                      <a:pt x="2595" y="1345"/>
                    </a:lnTo>
                    <a:lnTo>
                      <a:pt x="2597" y="1345"/>
                    </a:lnTo>
                    <a:lnTo>
                      <a:pt x="2597" y="1346"/>
                    </a:lnTo>
                    <a:lnTo>
                      <a:pt x="2599" y="1345"/>
                    </a:lnTo>
                    <a:lnTo>
                      <a:pt x="2600" y="1346"/>
                    </a:lnTo>
                    <a:lnTo>
                      <a:pt x="2602" y="1345"/>
                    </a:lnTo>
                    <a:lnTo>
                      <a:pt x="2602" y="1345"/>
                    </a:lnTo>
                    <a:lnTo>
                      <a:pt x="2602" y="1345"/>
                    </a:lnTo>
                    <a:lnTo>
                      <a:pt x="2604" y="1344"/>
                    </a:lnTo>
                    <a:lnTo>
                      <a:pt x="2604" y="1345"/>
                    </a:lnTo>
                    <a:lnTo>
                      <a:pt x="2606" y="1343"/>
                    </a:lnTo>
                    <a:lnTo>
                      <a:pt x="2607" y="1343"/>
                    </a:lnTo>
                    <a:lnTo>
                      <a:pt x="2608" y="1344"/>
                    </a:lnTo>
                    <a:lnTo>
                      <a:pt x="2608" y="1343"/>
                    </a:lnTo>
                    <a:lnTo>
                      <a:pt x="2610" y="1345"/>
                    </a:lnTo>
                    <a:lnTo>
                      <a:pt x="2610" y="1345"/>
                    </a:lnTo>
                    <a:lnTo>
                      <a:pt x="2611" y="1348"/>
                    </a:lnTo>
                    <a:lnTo>
                      <a:pt x="2612" y="1348"/>
                    </a:lnTo>
                    <a:lnTo>
                      <a:pt x="2613" y="1348"/>
                    </a:lnTo>
                    <a:lnTo>
                      <a:pt x="2614" y="1348"/>
                    </a:lnTo>
                    <a:lnTo>
                      <a:pt x="2615" y="1345"/>
                    </a:lnTo>
                    <a:lnTo>
                      <a:pt x="2615" y="1345"/>
                    </a:lnTo>
                    <a:lnTo>
                      <a:pt x="2618" y="1342"/>
                    </a:lnTo>
                    <a:lnTo>
                      <a:pt x="2618" y="1342"/>
                    </a:lnTo>
                    <a:lnTo>
                      <a:pt x="2619" y="1338"/>
                    </a:lnTo>
                    <a:lnTo>
                      <a:pt x="2619" y="1338"/>
                    </a:lnTo>
                    <a:lnTo>
                      <a:pt x="2621" y="1337"/>
                    </a:lnTo>
                    <a:lnTo>
                      <a:pt x="2622" y="1337"/>
                    </a:lnTo>
                    <a:lnTo>
                      <a:pt x="2623" y="1336"/>
                    </a:lnTo>
                    <a:lnTo>
                      <a:pt x="2624" y="1337"/>
                    </a:lnTo>
                    <a:lnTo>
                      <a:pt x="2626" y="1334"/>
                    </a:lnTo>
                    <a:lnTo>
                      <a:pt x="2626" y="1334"/>
                    </a:lnTo>
                    <a:lnTo>
                      <a:pt x="2627" y="1324"/>
                    </a:lnTo>
                    <a:lnTo>
                      <a:pt x="2627" y="1324"/>
                    </a:lnTo>
                    <a:lnTo>
                      <a:pt x="2629" y="1313"/>
                    </a:lnTo>
                    <a:lnTo>
                      <a:pt x="2630" y="1311"/>
                    </a:lnTo>
                    <a:lnTo>
                      <a:pt x="2631" y="1319"/>
                    </a:lnTo>
                    <a:lnTo>
                      <a:pt x="2631" y="1319"/>
                    </a:lnTo>
                    <a:lnTo>
                      <a:pt x="2633" y="1335"/>
                    </a:lnTo>
                    <a:lnTo>
                      <a:pt x="2633" y="1336"/>
                    </a:lnTo>
                    <a:lnTo>
                      <a:pt x="2635" y="1343"/>
                    </a:lnTo>
                    <a:lnTo>
                      <a:pt x="2635" y="1343"/>
                    </a:lnTo>
                    <a:lnTo>
                      <a:pt x="2637" y="1341"/>
                    </a:lnTo>
                    <a:lnTo>
                      <a:pt x="2637" y="1341"/>
                    </a:lnTo>
                    <a:lnTo>
                      <a:pt x="2639" y="1337"/>
                    </a:lnTo>
                    <a:lnTo>
                      <a:pt x="2639" y="1337"/>
                    </a:lnTo>
                    <a:lnTo>
                      <a:pt x="2641" y="1334"/>
                    </a:lnTo>
                    <a:lnTo>
                      <a:pt x="2641" y="1334"/>
                    </a:lnTo>
                    <a:lnTo>
                      <a:pt x="2643" y="1336"/>
                    </a:lnTo>
                    <a:lnTo>
                      <a:pt x="2643" y="1336"/>
                    </a:lnTo>
                    <a:lnTo>
                      <a:pt x="2645" y="1340"/>
                    </a:lnTo>
                    <a:lnTo>
                      <a:pt x="2645" y="1340"/>
                    </a:lnTo>
                    <a:lnTo>
                      <a:pt x="2647" y="1343"/>
                    </a:lnTo>
                    <a:lnTo>
                      <a:pt x="2647" y="1343"/>
                    </a:lnTo>
                    <a:lnTo>
                      <a:pt x="2649" y="1345"/>
                    </a:lnTo>
                    <a:lnTo>
                      <a:pt x="2649" y="1345"/>
                    </a:lnTo>
                    <a:lnTo>
                      <a:pt x="2650" y="1348"/>
                    </a:lnTo>
                    <a:lnTo>
                      <a:pt x="2651" y="1348"/>
                    </a:lnTo>
                    <a:lnTo>
                      <a:pt x="2653" y="1349"/>
                    </a:lnTo>
                    <a:lnTo>
                      <a:pt x="2653" y="1349"/>
                    </a:lnTo>
                    <a:lnTo>
                      <a:pt x="2654" y="1344"/>
                    </a:lnTo>
                    <a:lnTo>
                      <a:pt x="2654" y="1344"/>
                    </a:lnTo>
                    <a:lnTo>
                      <a:pt x="2657" y="1324"/>
                    </a:lnTo>
                    <a:lnTo>
                      <a:pt x="2657" y="1322"/>
                    </a:lnTo>
                    <a:lnTo>
                      <a:pt x="2658" y="1283"/>
                    </a:lnTo>
                    <a:lnTo>
                      <a:pt x="2658" y="1281"/>
                    </a:lnTo>
                    <a:lnTo>
                      <a:pt x="2660" y="1264"/>
                    </a:lnTo>
                    <a:lnTo>
                      <a:pt x="2661" y="1265"/>
                    </a:lnTo>
                    <a:lnTo>
                      <a:pt x="2662" y="1296"/>
                    </a:lnTo>
                    <a:lnTo>
                      <a:pt x="2662" y="1297"/>
                    </a:lnTo>
                    <a:lnTo>
                      <a:pt x="2665" y="1332"/>
                    </a:lnTo>
                    <a:lnTo>
                      <a:pt x="2665" y="1332"/>
                    </a:lnTo>
                    <a:lnTo>
                      <a:pt x="2666" y="1345"/>
                    </a:lnTo>
                    <a:lnTo>
                      <a:pt x="2666" y="1345"/>
                    </a:lnTo>
                    <a:lnTo>
                      <a:pt x="2668" y="1348"/>
                    </a:lnTo>
                    <a:lnTo>
                      <a:pt x="2668" y="1347"/>
                    </a:lnTo>
                    <a:lnTo>
                      <a:pt x="2670" y="1348"/>
                    </a:lnTo>
                    <a:lnTo>
                      <a:pt x="2671" y="1348"/>
                    </a:lnTo>
                    <a:lnTo>
                      <a:pt x="2672" y="1349"/>
                    </a:lnTo>
                    <a:lnTo>
                      <a:pt x="2672" y="1349"/>
                    </a:lnTo>
                    <a:lnTo>
                      <a:pt x="2674" y="1350"/>
                    </a:lnTo>
                    <a:lnTo>
                      <a:pt x="2674" y="1350"/>
                    </a:lnTo>
                    <a:lnTo>
                      <a:pt x="2675" y="1349"/>
                    </a:lnTo>
                    <a:lnTo>
                      <a:pt x="2676" y="1349"/>
                    </a:lnTo>
                    <a:lnTo>
                      <a:pt x="2678" y="1351"/>
                    </a:lnTo>
                    <a:lnTo>
                      <a:pt x="2678" y="1351"/>
                    </a:lnTo>
                    <a:lnTo>
                      <a:pt x="2680" y="1352"/>
                    </a:lnTo>
                    <a:lnTo>
                      <a:pt x="2680" y="1352"/>
                    </a:lnTo>
                    <a:lnTo>
                      <a:pt x="2682" y="1351"/>
                    </a:lnTo>
                    <a:lnTo>
                      <a:pt x="2682" y="1351"/>
                    </a:lnTo>
                    <a:lnTo>
                      <a:pt x="2684" y="1332"/>
                    </a:lnTo>
                    <a:lnTo>
                      <a:pt x="2684" y="1331"/>
                    </a:lnTo>
                    <a:lnTo>
                      <a:pt x="2686" y="1195"/>
                    </a:lnTo>
                    <a:lnTo>
                      <a:pt x="2686" y="1187"/>
                    </a:lnTo>
                    <a:lnTo>
                      <a:pt x="2688" y="964"/>
                    </a:lnTo>
                    <a:lnTo>
                      <a:pt x="2688" y="964"/>
                    </a:lnTo>
                    <a:lnTo>
                      <a:pt x="2690" y="1037"/>
                    </a:lnTo>
                    <a:lnTo>
                      <a:pt x="2690" y="1040"/>
                    </a:lnTo>
                    <a:lnTo>
                      <a:pt x="2692" y="1142"/>
                    </a:lnTo>
                    <a:lnTo>
                      <a:pt x="2692" y="1145"/>
                    </a:lnTo>
                    <a:lnTo>
                      <a:pt x="2693" y="1237"/>
                    </a:lnTo>
                    <a:lnTo>
                      <a:pt x="2694" y="1239"/>
                    </a:lnTo>
                    <a:lnTo>
                      <a:pt x="2696" y="1303"/>
                    </a:lnTo>
                    <a:lnTo>
                      <a:pt x="2696" y="1304"/>
                    </a:lnTo>
                    <a:lnTo>
                      <a:pt x="2697" y="1329"/>
                    </a:lnTo>
                    <a:lnTo>
                      <a:pt x="2698" y="1330"/>
                    </a:lnTo>
                    <a:lnTo>
                      <a:pt x="2700" y="1322"/>
                    </a:lnTo>
                    <a:lnTo>
                      <a:pt x="2700" y="1321"/>
                    </a:lnTo>
                    <a:lnTo>
                      <a:pt x="2701" y="1306"/>
                    </a:lnTo>
                    <a:lnTo>
                      <a:pt x="2702" y="1305"/>
                    </a:lnTo>
                    <a:lnTo>
                      <a:pt x="2703" y="1312"/>
                    </a:lnTo>
                    <a:lnTo>
                      <a:pt x="2703" y="1313"/>
                    </a:lnTo>
                    <a:lnTo>
                      <a:pt x="2705" y="1334"/>
                    </a:lnTo>
                    <a:lnTo>
                      <a:pt x="2705" y="1335"/>
                    </a:lnTo>
                    <a:lnTo>
                      <a:pt x="2707" y="1347"/>
                    </a:lnTo>
                    <a:lnTo>
                      <a:pt x="2707" y="1348"/>
                    </a:lnTo>
                    <a:lnTo>
                      <a:pt x="2709" y="1349"/>
                    </a:lnTo>
                    <a:lnTo>
                      <a:pt x="2710" y="1349"/>
                    </a:lnTo>
                    <a:lnTo>
                      <a:pt x="2711" y="1348"/>
                    </a:lnTo>
                    <a:lnTo>
                      <a:pt x="2711" y="1348"/>
                    </a:lnTo>
                    <a:lnTo>
                      <a:pt x="2713" y="1349"/>
                    </a:lnTo>
                    <a:lnTo>
                      <a:pt x="2714" y="1349"/>
                    </a:lnTo>
                    <a:lnTo>
                      <a:pt x="2715" y="1348"/>
                    </a:lnTo>
                    <a:lnTo>
                      <a:pt x="2716" y="1348"/>
                    </a:lnTo>
                    <a:lnTo>
                      <a:pt x="2717" y="1349"/>
                    </a:lnTo>
                    <a:lnTo>
                      <a:pt x="2717" y="1349"/>
                    </a:lnTo>
                    <a:lnTo>
                      <a:pt x="2719" y="1351"/>
                    </a:lnTo>
                    <a:lnTo>
                      <a:pt x="2719" y="1351"/>
                    </a:lnTo>
                    <a:lnTo>
                      <a:pt x="2720" y="1351"/>
                    </a:lnTo>
                    <a:lnTo>
                      <a:pt x="2722" y="1351"/>
                    </a:lnTo>
                    <a:lnTo>
                      <a:pt x="2723" y="1350"/>
                    </a:lnTo>
                    <a:lnTo>
                      <a:pt x="2723" y="1350"/>
                    </a:lnTo>
                    <a:lnTo>
                      <a:pt x="2725" y="1343"/>
                    </a:lnTo>
                    <a:lnTo>
                      <a:pt x="2725" y="1343"/>
                    </a:lnTo>
                    <a:lnTo>
                      <a:pt x="2727" y="1327"/>
                    </a:lnTo>
                    <a:lnTo>
                      <a:pt x="2727" y="1327"/>
                    </a:lnTo>
                    <a:lnTo>
                      <a:pt x="2729" y="1314"/>
                    </a:lnTo>
                    <a:lnTo>
                      <a:pt x="2729" y="1313"/>
                    </a:lnTo>
                    <a:lnTo>
                      <a:pt x="2731" y="1320"/>
                    </a:lnTo>
                    <a:lnTo>
                      <a:pt x="2731" y="1320"/>
                    </a:lnTo>
                    <a:lnTo>
                      <a:pt x="2733" y="1336"/>
                    </a:lnTo>
                    <a:lnTo>
                      <a:pt x="2733" y="1337"/>
                    </a:lnTo>
                    <a:lnTo>
                      <a:pt x="2735" y="1345"/>
                    </a:lnTo>
                    <a:lnTo>
                      <a:pt x="2735" y="1345"/>
                    </a:lnTo>
                    <a:lnTo>
                      <a:pt x="2736" y="1347"/>
                    </a:lnTo>
                    <a:lnTo>
                      <a:pt x="2737" y="1346"/>
                    </a:lnTo>
                    <a:lnTo>
                      <a:pt x="2737" y="1346"/>
                    </a:lnTo>
                    <a:lnTo>
                      <a:pt x="2738" y="1346"/>
                    </a:lnTo>
                    <a:lnTo>
                      <a:pt x="2740" y="1348"/>
                    </a:lnTo>
                    <a:lnTo>
                      <a:pt x="2740" y="1348"/>
                    </a:lnTo>
                    <a:lnTo>
                      <a:pt x="2742" y="1351"/>
                    </a:lnTo>
                    <a:lnTo>
                      <a:pt x="2742" y="1351"/>
                    </a:lnTo>
                    <a:lnTo>
                      <a:pt x="2744" y="1353"/>
                    </a:lnTo>
                    <a:lnTo>
                      <a:pt x="2745" y="1353"/>
                    </a:lnTo>
                    <a:lnTo>
                      <a:pt x="2746" y="1351"/>
                    </a:lnTo>
                    <a:lnTo>
                      <a:pt x="2746" y="1352"/>
                    </a:lnTo>
                    <a:lnTo>
                      <a:pt x="2748" y="1351"/>
                    </a:lnTo>
                    <a:lnTo>
                      <a:pt x="2748" y="1351"/>
                    </a:lnTo>
                    <a:lnTo>
                      <a:pt x="2750" y="1350"/>
                    </a:lnTo>
                    <a:lnTo>
                      <a:pt x="2751" y="1351"/>
                    </a:lnTo>
                    <a:lnTo>
                      <a:pt x="2752" y="1351"/>
                    </a:lnTo>
                    <a:lnTo>
                      <a:pt x="2753" y="1351"/>
                    </a:lnTo>
                    <a:lnTo>
                      <a:pt x="2754" y="1351"/>
                    </a:lnTo>
                    <a:lnTo>
                      <a:pt x="2754" y="1351"/>
                    </a:lnTo>
                    <a:lnTo>
                      <a:pt x="2755" y="1351"/>
                    </a:lnTo>
                    <a:lnTo>
                      <a:pt x="2756" y="1351"/>
                    </a:lnTo>
                    <a:lnTo>
                      <a:pt x="2758" y="1353"/>
                    </a:lnTo>
                    <a:lnTo>
                      <a:pt x="2758" y="1352"/>
                    </a:lnTo>
                    <a:lnTo>
                      <a:pt x="2759" y="1353"/>
                    </a:lnTo>
                    <a:lnTo>
                      <a:pt x="2760" y="1353"/>
                    </a:lnTo>
                    <a:lnTo>
                      <a:pt x="2762" y="1353"/>
                    </a:lnTo>
                    <a:lnTo>
                      <a:pt x="2762" y="1353"/>
                    </a:lnTo>
                    <a:lnTo>
                      <a:pt x="2764" y="1351"/>
                    </a:lnTo>
                    <a:lnTo>
                      <a:pt x="2764" y="1351"/>
                    </a:lnTo>
                    <a:lnTo>
                      <a:pt x="2766" y="1348"/>
                    </a:lnTo>
                    <a:lnTo>
                      <a:pt x="2766" y="1348"/>
                    </a:lnTo>
                    <a:lnTo>
                      <a:pt x="2768" y="1340"/>
                    </a:lnTo>
                    <a:lnTo>
                      <a:pt x="2768" y="1340"/>
                    </a:lnTo>
                    <a:lnTo>
                      <a:pt x="2770" y="1326"/>
                    </a:lnTo>
                    <a:lnTo>
                      <a:pt x="2770" y="1326"/>
                    </a:lnTo>
                    <a:lnTo>
                      <a:pt x="2771" y="1321"/>
                    </a:lnTo>
                    <a:lnTo>
                      <a:pt x="2772" y="1321"/>
                    </a:lnTo>
                    <a:lnTo>
                      <a:pt x="2773" y="1336"/>
                    </a:lnTo>
                    <a:lnTo>
                      <a:pt x="2773" y="1337"/>
                    </a:lnTo>
                    <a:lnTo>
                      <a:pt x="2776" y="1348"/>
                    </a:lnTo>
                    <a:lnTo>
                      <a:pt x="2776" y="1349"/>
                    </a:lnTo>
                    <a:lnTo>
                      <a:pt x="2777" y="1348"/>
                    </a:lnTo>
                    <a:lnTo>
                      <a:pt x="2777" y="1348"/>
                    </a:lnTo>
                    <a:lnTo>
                      <a:pt x="2779" y="1344"/>
                    </a:lnTo>
                    <a:lnTo>
                      <a:pt x="2780" y="1343"/>
                    </a:lnTo>
                    <a:lnTo>
                      <a:pt x="2781" y="1345"/>
                    </a:lnTo>
                    <a:lnTo>
                      <a:pt x="2781" y="1344"/>
                    </a:lnTo>
                    <a:lnTo>
                      <a:pt x="2783" y="1348"/>
                    </a:lnTo>
                    <a:lnTo>
                      <a:pt x="2783" y="1348"/>
                    </a:lnTo>
                    <a:lnTo>
                      <a:pt x="2785" y="1350"/>
                    </a:lnTo>
                    <a:lnTo>
                      <a:pt x="2786" y="1349"/>
                    </a:lnTo>
                    <a:lnTo>
                      <a:pt x="2787" y="1350"/>
                    </a:lnTo>
                    <a:lnTo>
                      <a:pt x="2787" y="1350"/>
                    </a:lnTo>
                    <a:lnTo>
                      <a:pt x="2789" y="1351"/>
                    </a:lnTo>
                    <a:lnTo>
                      <a:pt x="2789" y="1351"/>
                    </a:lnTo>
                    <a:lnTo>
                      <a:pt x="2790" y="1351"/>
                    </a:lnTo>
                    <a:lnTo>
                      <a:pt x="2791" y="1351"/>
                    </a:lnTo>
                    <a:lnTo>
                      <a:pt x="2793" y="1352"/>
                    </a:lnTo>
                    <a:lnTo>
                      <a:pt x="2793" y="1352"/>
                    </a:lnTo>
                    <a:lnTo>
                      <a:pt x="2795" y="1351"/>
                    </a:lnTo>
                    <a:lnTo>
                      <a:pt x="2795" y="1351"/>
                    </a:lnTo>
                    <a:lnTo>
                      <a:pt x="2797" y="1350"/>
                    </a:lnTo>
                    <a:lnTo>
                      <a:pt x="2797" y="1351"/>
                    </a:lnTo>
                    <a:lnTo>
                      <a:pt x="2799" y="1348"/>
                    </a:lnTo>
                    <a:lnTo>
                      <a:pt x="2799" y="1348"/>
                    </a:lnTo>
                    <a:lnTo>
                      <a:pt x="2800" y="1347"/>
                    </a:lnTo>
                    <a:lnTo>
                      <a:pt x="2801" y="1347"/>
                    </a:lnTo>
                    <a:lnTo>
                      <a:pt x="2802" y="1348"/>
                    </a:lnTo>
                    <a:lnTo>
                      <a:pt x="2803" y="1348"/>
                    </a:lnTo>
                    <a:lnTo>
                      <a:pt x="2804" y="1350"/>
                    </a:lnTo>
                    <a:lnTo>
                      <a:pt x="2805" y="1350"/>
                    </a:lnTo>
                    <a:lnTo>
                      <a:pt x="2806" y="1351"/>
                    </a:lnTo>
                    <a:lnTo>
                      <a:pt x="2807" y="1350"/>
                    </a:lnTo>
                    <a:lnTo>
                      <a:pt x="2808" y="1351"/>
                    </a:lnTo>
                    <a:lnTo>
                      <a:pt x="2809" y="1351"/>
                    </a:lnTo>
                    <a:lnTo>
                      <a:pt x="2810" y="1351"/>
                    </a:lnTo>
                    <a:lnTo>
                      <a:pt x="2811" y="1351"/>
                    </a:lnTo>
                    <a:lnTo>
                      <a:pt x="2812" y="1352"/>
                    </a:lnTo>
                    <a:lnTo>
                      <a:pt x="2813" y="1351"/>
                    </a:lnTo>
                    <a:lnTo>
                      <a:pt x="2814" y="1352"/>
                    </a:lnTo>
                    <a:lnTo>
                      <a:pt x="2815" y="1352"/>
                    </a:lnTo>
                    <a:lnTo>
                      <a:pt x="2816" y="1352"/>
                    </a:lnTo>
                    <a:lnTo>
                      <a:pt x="2817" y="1352"/>
                    </a:lnTo>
                    <a:lnTo>
                      <a:pt x="2819" y="1351"/>
                    </a:lnTo>
                    <a:lnTo>
                      <a:pt x="2819" y="1351"/>
                    </a:lnTo>
                    <a:lnTo>
                      <a:pt x="2820" y="1350"/>
                    </a:lnTo>
                    <a:lnTo>
                      <a:pt x="2821" y="1350"/>
                    </a:lnTo>
                    <a:lnTo>
                      <a:pt x="2822" y="1348"/>
                    </a:lnTo>
                    <a:lnTo>
                      <a:pt x="2823" y="1348"/>
                    </a:lnTo>
                    <a:lnTo>
                      <a:pt x="2824" y="1347"/>
                    </a:lnTo>
                    <a:lnTo>
                      <a:pt x="2824" y="1346"/>
                    </a:lnTo>
                    <a:lnTo>
                      <a:pt x="2826" y="1345"/>
                    </a:lnTo>
                    <a:lnTo>
                      <a:pt x="2826" y="1345"/>
                    </a:lnTo>
                    <a:lnTo>
                      <a:pt x="2828" y="1342"/>
                    </a:lnTo>
                    <a:lnTo>
                      <a:pt x="2828" y="1343"/>
                    </a:lnTo>
                    <a:lnTo>
                      <a:pt x="2829" y="1342"/>
                    </a:lnTo>
                    <a:lnTo>
                      <a:pt x="2830" y="1342"/>
                    </a:lnTo>
                    <a:lnTo>
                      <a:pt x="2832" y="1345"/>
                    </a:lnTo>
                    <a:lnTo>
                      <a:pt x="2832" y="1345"/>
                    </a:lnTo>
                    <a:lnTo>
                      <a:pt x="2834" y="1348"/>
                    </a:lnTo>
                    <a:lnTo>
                      <a:pt x="2834" y="1348"/>
                    </a:lnTo>
                    <a:lnTo>
                      <a:pt x="2836" y="1350"/>
                    </a:lnTo>
                    <a:lnTo>
                      <a:pt x="2836" y="1350"/>
                    </a:lnTo>
                    <a:lnTo>
                      <a:pt x="2838" y="1351"/>
                    </a:lnTo>
                    <a:lnTo>
                      <a:pt x="2839" y="1350"/>
                    </a:lnTo>
                    <a:lnTo>
                      <a:pt x="2840" y="1351"/>
                    </a:lnTo>
                    <a:lnTo>
                      <a:pt x="2840" y="1351"/>
                    </a:lnTo>
                    <a:lnTo>
                      <a:pt x="2841" y="1351"/>
                    </a:lnTo>
                    <a:lnTo>
                      <a:pt x="2842" y="1351"/>
                    </a:lnTo>
                    <a:lnTo>
                      <a:pt x="2843" y="1351"/>
                    </a:lnTo>
                    <a:lnTo>
                      <a:pt x="2844" y="1351"/>
                    </a:lnTo>
                    <a:lnTo>
                      <a:pt x="2845" y="1351"/>
                    </a:lnTo>
                    <a:lnTo>
                      <a:pt x="2846" y="1351"/>
                    </a:lnTo>
                    <a:lnTo>
                      <a:pt x="2846" y="1351"/>
                    </a:lnTo>
                    <a:lnTo>
                      <a:pt x="2848" y="1351"/>
                    </a:lnTo>
                    <a:lnTo>
                      <a:pt x="2850" y="1351"/>
                    </a:lnTo>
                    <a:lnTo>
                      <a:pt x="2850" y="1351"/>
                    </a:lnTo>
                    <a:lnTo>
                      <a:pt x="2851" y="1352"/>
                    </a:lnTo>
                    <a:lnTo>
                      <a:pt x="2852" y="1352"/>
                    </a:lnTo>
                    <a:lnTo>
                      <a:pt x="2854" y="1351"/>
                    </a:lnTo>
                    <a:lnTo>
                      <a:pt x="2854" y="1351"/>
                    </a:lnTo>
                    <a:lnTo>
                      <a:pt x="2855" y="1349"/>
                    </a:lnTo>
                    <a:lnTo>
                      <a:pt x="2855" y="1349"/>
                    </a:lnTo>
                    <a:lnTo>
                      <a:pt x="2857" y="1346"/>
                    </a:lnTo>
                    <a:lnTo>
                      <a:pt x="2858" y="1347"/>
                    </a:lnTo>
                    <a:lnTo>
                      <a:pt x="2858" y="1346"/>
                    </a:lnTo>
                    <a:lnTo>
                      <a:pt x="2859" y="1346"/>
                    </a:lnTo>
                    <a:lnTo>
                      <a:pt x="2862" y="1348"/>
                    </a:lnTo>
                    <a:lnTo>
                      <a:pt x="2862" y="1348"/>
                    </a:lnTo>
                    <a:lnTo>
                      <a:pt x="2863" y="1349"/>
                    </a:lnTo>
                    <a:lnTo>
                      <a:pt x="2863" y="1349"/>
                    </a:lnTo>
                    <a:lnTo>
                      <a:pt x="2865" y="1350"/>
                    </a:lnTo>
                    <a:lnTo>
                      <a:pt x="2866" y="1350"/>
                    </a:lnTo>
                    <a:lnTo>
                      <a:pt x="2866" y="1350"/>
                    </a:lnTo>
                    <a:lnTo>
                      <a:pt x="2867" y="1350"/>
                    </a:lnTo>
                    <a:lnTo>
                      <a:pt x="2869" y="1351"/>
                    </a:lnTo>
                    <a:lnTo>
                      <a:pt x="2870" y="1350"/>
                    </a:lnTo>
                    <a:lnTo>
                      <a:pt x="2871" y="1351"/>
                    </a:lnTo>
                    <a:lnTo>
                      <a:pt x="2871" y="1351"/>
                    </a:lnTo>
                    <a:lnTo>
                      <a:pt x="2873" y="1351"/>
                    </a:lnTo>
                    <a:lnTo>
                      <a:pt x="2873" y="1351"/>
                    </a:lnTo>
                    <a:lnTo>
                      <a:pt x="2874" y="1351"/>
                    </a:lnTo>
                    <a:lnTo>
                      <a:pt x="2875" y="1351"/>
                    </a:lnTo>
                    <a:lnTo>
                      <a:pt x="2877" y="1351"/>
                    </a:lnTo>
                    <a:lnTo>
                      <a:pt x="2877" y="1351"/>
                    </a:lnTo>
                    <a:lnTo>
                      <a:pt x="2878" y="1350"/>
                    </a:lnTo>
                    <a:lnTo>
                      <a:pt x="2879" y="1351"/>
                    </a:lnTo>
                    <a:lnTo>
                      <a:pt x="2881" y="1348"/>
                    </a:lnTo>
                    <a:lnTo>
                      <a:pt x="2881" y="1348"/>
                    </a:lnTo>
                    <a:lnTo>
                      <a:pt x="2882" y="1348"/>
                    </a:lnTo>
                    <a:lnTo>
                      <a:pt x="2883" y="1347"/>
                    </a:lnTo>
                    <a:lnTo>
                      <a:pt x="2885" y="1348"/>
                    </a:lnTo>
                    <a:lnTo>
                      <a:pt x="2885" y="1348"/>
                    </a:lnTo>
                    <a:lnTo>
                      <a:pt x="2886" y="1349"/>
                    </a:lnTo>
                    <a:lnTo>
                      <a:pt x="2887" y="1349"/>
                    </a:lnTo>
                    <a:lnTo>
                      <a:pt x="2889" y="1351"/>
                    </a:lnTo>
                    <a:lnTo>
                      <a:pt x="2890" y="1350"/>
                    </a:lnTo>
                    <a:lnTo>
                      <a:pt x="2890" y="1351"/>
                    </a:lnTo>
                    <a:lnTo>
                      <a:pt x="2891" y="1350"/>
                    </a:lnTo>
                    <a:lnTo>
                      <a:pt x="2892" y="1351"/>
                    </a:lnTo>
                    <a:lnTo>
                      <a:pt x="2893" y="1351"/>
                    </a:lnTo>
                    <a:lnTo>
                      <a:pt x="2894" y="1350"/>
                    </a:lnTo>
                    <a:lnTo>
                      <a:pt x="2894" y="1350"/>
                    </a:lnTo>
                    <a:lnTo>
                      <a:pt x="2897" y="1344"/>
                    </a:lnTo>
                    <a:lnTo>
                      <a:pt x="2897" y="1344"/>
                    </a:lnTo>
                    <a:lnTo>
                      <a:pt x="2898" y="1329"/>
                    </a:lnTo>
                    <a:lnTo>
                      <a:pt x="2898" y="1328"/>
                    </a:lnTo>
                    <a:lnTo>
                      <a:pt x="2900" y="1306"/>
                    </a:lnTo>
                    <a:lnTo>
                      <a:pt x="2900" y="1305"/>
                    </a:lnTo>
                    <a:lnTo>
                      <a:pt x="2902" y="1298"/>
                    </a:lnTo>
                    <a:lnTo>
                      <a:pt x="2902" y="1299"/>
                    </a:lnTo>
                    <a:lnTo>
                      <a:pt x="2904" y="1318"/>
                    </a:lnTo>
                    <a:lnTo>
                      <a:pt x="2904" y="1318"/>
                    </a:lnTo>
                    <a:lnTo>
                      <a:pt x="2906" y="1339"/>
                    </a:lnTo>
                    <a:lnTo>
                      <a:pt x="2906" y="1339"/>
                    </a:lnTo>
                    <a:lnTo>
                      <a:pt x="2908" y="1348"/>
                    </a:lnTo>
                    <a:lnTo>
                      <a:pt x="2908" y="1348"/>
                    </a:lnTo>
                    <a:lnTo>
                      <a:pt x="2910" y="1351"/>
                    </a:lnTo>
                    <a:lnTo>
                      <a:pt x="2911" y="1351"/>
                    </a:lnTo>
                    <a:lnTo>
                      <a:pt x="2912" y="1352"/>
                    </a:lnTo>
                    <a:lnTo>
                      <a:pt x="2912" y="1352"/>
                    </a:lnTo>
                    <a:lnTo>
                      <a:pt x="2914" y="1351"/>
                    </a:lnTo>
                    <a:lnTo>
                      <a:pt x="2914" y="1352"/>
                    </a:lnTo>
                    <a:lnTo>
                      <a:pt x="2915" y="1351"/>
                    </a:lnTo>
                    <a:lnTo>
                      <a:pt x="2916" y="1352"/>
                    </a:lnTo>
                    <a:lnTo>
                      <a:pt x="2918" y="1346"/>
                    </a:lnTo>
                    <a:lnTo>
                      <a:pt x="2918" y="1346"/>
                    </a:lnTo>
                    <a:lnTo>
                      <a:pt x="2920" y="1270"/>
                    </a:lnTo>
                    <a:lnTo>
                      <a:pt x="2920" y="1265"/>
                    </a:lnTo>
                    <a:lnTo>
                      <a:pt x="2922" y="858"/>
                    </a:lnTo>
                    <a:lnTo>
                      <a:pt x="2922" y="839"/>
                    </a:lnTo>
                    <a:lnTo>
                      <a:pt x="2924" y="457"/>
                    </a:lnTo>
                    <a:lnTo>
                      <a:pt x="2924" y="457"/>
                    </a:lnTo>
                    <a:lnTo>
                      <a:pt x="2926" y="585"/>
                    </a:lnTo>
                    <a:lnTo>
                      <a:pt x="2926" y="590"/>
                    </a:lnTo>
                    <a:lnTo>
                      <a:pt x="2928" y="758"/>
                    </a:lnTo>
                    <a:lnTo>
                      <a:pt x="2928" y="763"/>
                    </a:lnTo>
                    <a:lnTo>
                      <a:pt x="2929" y="926"/>
                    </a:lnTo>
                    <a:lnTo>
                      <a:pt x="2930" y="930"/>
                    </a:lnTo>
                    <a:lnTo>
                      <a:pt x="2932" y="1077"/>
                    </a:lnTo>
                    <a:lnTo>
                      <a:pt x="2932" y="1080"/>
                    </a:lnTo>
                    <a:lnTo>
                      <a:pt x="2933" y="1200"/>
                    </a:lnTo>
                    <a:lnTo>
                      <a:pt x="2933" y="1203"/>
                    </a:lnTo>
                    <a:lnTo>
                      <a:pt x="2935" y="1283"/>
                    </a:lnTo>
                    <a:lnTo>
                      <a:pt x="2935" y="1285"/>
                    </a:lnTo>
                    <a:lnTo>
                      <a:pt x="2937" y="1324"/>
                    </a:lnTo>
                    <a:lnTo>
                      <a:pt x="2937" y="1325"/>
                    </a:lnTo>
                    <a:lnTo>
                      <a:pt x="2939" y="1339"/>
                    </a:lnTo>
                    <a:lnTo>
                      <a:pt x="2939" y="1340"/>
                    </a:lnTo>
                    <a:lnTo>
                      <a:pt x="2941" y="1344"/>
                    </a:lnTo>
                    <a:lnTo>
                      <a:pt x="2941" y="1344"/>
                    </a:lnTo>
                    <a:lnTo>
                      <a:pt x="2943" y="1345"/>
                    </a:lnTo>
                    <a:lnTo>
                      <a:pt x="2943" y="1345"/>
                    </a:lnTo>
                    <a:lnTo>
                      <a:pt x="2945" y="1346"/>
                    </a:lnTo>
                    <a:lnTo>
                      <a:pt x="2945" y="1346"/>
                    </a:lnTo>
                    <a:lnTo>
                      <a:pt x="2947" y="1348"/>
                    </a:lnTo>
                    <a:lnTo>
                      <a:pt x="2948" y="1348"/>
                    </a:lnTo>
                    <a:lnTo>
                      <a:pt x="2949" y="1347"/>
                    </a:lnTo>
                    <a:lnTo>
                      <a:pt x="2949" y="1347"/>
                    </a:lnTo>
                    <a:lnTo>
                      <a:pt x="2950" y="1348"/>
                    </a:lnTo>
                    <a:lnTo>
                      <a:pt x="2952" y="1347"/>
                    </a:lnTo>
                    <a:lnTo>
                      <a:pt x="2952" y="1348"/>
                    </a:lnTo>
                    <a:lnTo>
                      <a:pt x="2953" y="1348"/>
                    </a:lnTo>
                    <a:lnTo>
                      <a:pt x="2955" y="1346"/>
                    </a:lnTo>
                    <a:lnTo>
                      <a:pt x="2955" y="1346"/>
                    </a:lnTo>
                    <a:lnTo>
                      <a:pt x="2957" y="1333"/>
                    </a:lnTo>
                    <a:lnTo>
                      <a:pt x="2957" y="1332"/>
                    </a:lnTo>
                    <a:lnTo>
                      <a:pt x="2959" y="1276"/>
                    </a:lnTo>
                    <a:lnTo>
                      <a:pt x="2959" y="1273"/>
                    </a:lnTo>
                    <a:lnTo>
                      <a:pt x="2961" y="1143"/>
                    </a:lnTo>
                    <a:lnTo>
                      <a:pt x="2961" y="1138"/>
                    </a:lnTo>
                    <a:lnTo>
                      <a:pt x="2963" y="949"/>
                    </a:lnTo>
                    <a:lnTo>
                      <a:pt x="2963" y="944"/>
                    </a:lnTo>
                    <a:lnTo>
                      <a:pt x="2965" y="855"/>
                    </a:lnTo>
                    <a:lnTo>
                      <a:pt x="2965" y="855"/>
                    </a:lnTo>
                    <a:lnTo>
                      <a:pt x="2967" y="927"/>
                    </a:lnTo>
                    <a:lnTo>
                      <a:pt x="2967" y="931"/>
                    </a:lnTo>
                    <a:lnTo>
                      <a:pt x="2969" y="1056"/>
                    </a:lnTo>
                    <a:lnTo>
                      <a:pt x="2969" y="1059"/>
                    </a:lnTo>
                    <a:lnTo>
                      <a:pt x="2970" y="1175"/>
                    </a:lnTo>
                    <a:lnTo>
                      <a:pt x="2970" y="1178"/>
                    </a:lnTo>
                    <a:lnTo>
                      <a:pt x="2972" y="1261"/>
                    </a:lnTo>
                    <a:lnTo>
                      <a:pt x="2973" y="1262"/>
                    </a:lnTo>
                    <a:lnTo>
                      <a:pt x="2974" y="1307"/>
                    </a:lnTo>
                    <a:lnTo>
                      <a:pt x="2974" y="1307"/>
                    </a:lnTo>
                    <a:lnTo>
                      <a:pt x="2976" y="1324"/>
                    </a:lnTo>
                    <a:lnTo>
                      <a:pt x="2976" y="1324"/>
                    </a:lnTo>
                    <a:lnTo>
                      <a:pt x="2978" y="1326"/>
                    </a:lnTo>
                    <a:lnTo>
                      <a:pt x="2978" y="1326"/>
                    </a:lnTo>
                    <a:lnTo>
                      <a:pt x="2980" y="1329"/>
                    </a:lnTo>
                    <a:lnTo>
                      <a:pt x="2980" y="1329"/>
                    </a:lnTo>
                    <a:lnTo>
                      <a:pt x="2982" y="1337"/>
                    </a:lnTo>
                    <a:lnTo>
                      <a:pt x="2982" y="1337"/>
                    </a:lnTo>
                    <a:lnTo>
                      <a:pt x="2984" y="1343"/>
                    </a:lnTo>
                    <a:lnTo>
                      <a:pt x="2984" y="1344"/>
                    </a:lnTo>
                    <a:lnTo>
                      <a:pt x="2986" y="1347"/>
                    </a:lnTo>
                    <a:lnTo>
                      <a:pt x="2986" y="1347"/>
                    </a:lnTo>
                    <a:lnTo>
                      <a:pt x="2988" y="1348"/>
                    </a:lnTo>
                    <a:lnTo>
                      <a:pt x="2989" y="1348"/>
                    </a:lnTo>
                    <a:lnTo>
                      <a:pt x="2990" y="1348"/>
                    </a:lnTo>
                    <a:lnTo>
                      <a:pt x="2990" y="1348"/>
                    </a:lnTo>
                    <a:lnTo>
                      <a:pt x="2991" y="1348"/>
                    </a:lnTo>
                    <a:lnTo>
                      <a:pt x="2993" y="1348"/>
                    </a:lnTo>
                    <a:lnTo>
                      <a:pt x="2994" y="1347"/>
                    </a:lnTo>
                    <a:lnTo>
                      <a:pt x="2994" y="1347"/>
                    </a:lnTo>
                    <a:lnTo>
                      <a:pt x="2996" y="1345"/>
                    </a:lnTo>
                    <a:lnTo>
                      <a:pt x="2996" y="1345"/>
                    </a:lnTo>
                    <a:lnTo>
                      <a:pt x="2998" y="1343"/>
                    </a:lnTo>
                    <a:lnTo>
                      <a:pt x="2998" y="1343"/>
                    </a:lnTo>
                    <a:lnTo>
                      <a:pt x="2999" y="1342"/>
                    </a:lnTo>
                    <a:lnTo>
                      <a:pt x="3000" y="1342"/>
                    </a:lnTo>
                    <a:lnTo>
                      <a:pt x="3000" y="1343"/>
                    </a:lnTo>
                    <a:lnTo>
                      <a:pt x="3002" y="1343"/>
                    </a:lnTo>
                    <a:lnTo>
                      <a:pt x="3003" y="1343"/>
                    </a:lnTo>
                    <a:lnTo>
                      <a:pt x="3004" y="1343"/>
                    </a:lnTo>
                    <a:lnTo>
                      <a:pt x="3005" y="1343"/>
                    </a:lnTo>
                    <a:lnTo>
                      <a:pt x="3005" y="1343"/>
                    </a:lnTo>
                    <a:lnTo>
                      <a:pt x="3008" y="1345"/>
                    </a:lnTo>
                    <a:lnTo>
                      <a:pt x="3008" y="1344"/>
                    </a:lnTo>
                    <a:lnTo>
                      <a:pt x="3009" y="1345"/>
                    </a:lnTo>
                    <a:lnTo>
                      <a:pt x="3010" y="1345"/>
                    </a:lnTo>
                    <a:lnTo>
                      <a:pt x="3011" y="1343"/>
                    </a:lnTo>
                    <a:lnTo>
                      <a:pt x="3012" y="1343"/>
                    </a:lnTo>
                    <a:lnTo>
                      <a:pt x="3013" y="1340"/>
                    </a:lnTo>
                    <a:lnTo>
                      <a:pt x="3013" y="1340"/>
                    </a:lnTo>
                    <a:lnTo>
                      <a:pt x="3015" y="1340"/>
                    </a:lnTo>
                    <a:lnTo>
                      <a:pt x="3015" y="1340"/>
                    </a:lnTo>
                    <a:lnTo>
                      <a:pt x="3017" y="1344"/>
                    </a:lnTo>
                    <a:lnTo>
                      <a:pt x="3017" y="1344"/>
                    </a:lnTo>
                    <a:lnTo>
                      <a:pt x="3019" y="1347"/>
                    </a:lnTo>
                    <a:lnTo>
                      <a:pt x="3020" y="1347"/>
                    </a:lnTo>
                    <a:lnTo>
                      <a:pt x="3021" y="1346"/>
                    </a:lnTo>
                    <a:lnTo>
                      <a:pt x="3021" y="1346"/>
                    </a:lnTo>
                    <a:lnTo>
                      <a:pt x="3023" y="1345"/>
                    </a:lnTo>
                    <a:lnTo>
                      <a:pt x="3023" y="1345"/>
                    </a:lnTo>
                    <a:lnTo>
                      <a:pt x="3025" y="1343"/>
                    </a:lnTo>
                    <a:lnTo>
                      <a:pt x="3025" y="1344"/>
                    </a:lnTo>
                    <a:lnTo>
                      <a:pt x="3027" y="1345"/>
                    </a:lnTo>
                    <a:lnTo>
                      <a:pt x="3027" y="1345"/>
                    </a:lnTo>
                    <a:lnTo>
                      <a:pt x="3029" y="1346"/>
                    </a:lnTo>
                    <a:lnTo>
                      <a:pt x="3029" y="1346"/>
                    </a:lnTo>
                    <a:lnTo>
                      <a:pt x="3031" y="1345"/>
                    </a:lnTo>
                    <a:lnTo>
                      <a:pt x="3031" y="1345"/>
                    </a:lnTo>
                    <a:lnTo>
                      <a:pt x="3033" y="1339"/>
                    </a:lnTo>
                    <a:lnTo>
                      <a:pt x="3033" y="1338"/>
                    </a:lnTo>
                    <a:lnTo>
                      <a:pt x="3035" y="1323"/>
                    </a:lnTo>
                    <a:lnTo>
                      <a:pt x="3035" y="1323"/>
                    </a:lnTo>
                    <a:lnTo>
                      <a:pt x="3037" y="1297"/>
                    </a:lnTo>
                    <a:lnTo>
                      <a:pt x="3037" y="1296"/>
                    </a:lnTo>
                    <a:lnTo>
                      <a:pt x="3039" y="1281"/>
                    </a:lnTo>
                    <a:lnTo>
                      <a:pt x="3039" y="1281"/>
                    </a:lnTo>
                    <a:lnTo>
                      <a:pt x="3040" y="1289"/>
                    </a:lnTo>
                    <a:lnTo>
                      <a:pt x="3040" y="1290"/>
                    </a:lnTo>
                    <a:lnTo>
                      <a:pt x="3043" y="1310"/>
                    </a:lnTo>
                    <a:lnTo>
                      <a:pt x="3043" y="1311"/>
                    </a:lnTo>
                    <a:lnTo>
                      <a:pt x="3044" y="1332"/>
                    </a:lnTo>
                    <a:lnTo>
                      <a:pt x="3044" y="1332"/>
                    </a:lnTo>
                    <a:lnTo>
                      <a:pt x="3047" y="1343"/>
                    </a:lnTo>
                    <a:lnTo>
                      <a:pt x="3047" y="1343"/>
                    </a:lnTo>
                    <a:lnTo>
                      <a:pt x="3048" y="1348"/>
                    </a:lnTo>
                    <a:lnTo>
                      <a:pt x="3049" y="1348"/>
                    </a:lnTo>
                    <a:lnTo>
                      <a:pt x="3050" y="1348"/>
                    </a:lnTo>
                    <a:lnTo>
                      <a:pt x="3051" y="1348"/>
                    </a:lnTo>
                    <a:lnTo>
                      <a:pt x="3052" y="1349"/>
                    </a:lnTo>
                    <a:lnTo>
                      <a:pt x="3053" y="1349"/>
                    </a:lnTo>
                    <a:lnTo>
                      <a:pt x="3054" y="1348"/>
                    </a:lnTo>
                    <a:lnTo>
                      <a:pt x="3055" y="1349"/>
                    </a:lnTo>
                    <a:lnTo>
                      <a:pt x="3056" y="1349"/>
                    </a:lnTo>
                    <a:lnTo>
                      <a:pt x="3057" y="1349"/>
                    </a:lnTo>
                    <a:lnTo>
                      <a:pt x="3058" y="1350"/>
                    </a:lnTo>
                    <a:lnTo>
                      <a:pt x="3059" y="1349"/>
                    </a:lnTo>
                    <a:lnTo>
                      <a:pt x="3059" y="1350"/>
                    </a:lnTo>
                    <a:lnTo>
                      <a:pt x="3060" y="1349"/>
                    </a:lnTo>
                    <a:lnTo>
                      <a:pt x="3061" y="1350"/>
                    </a:lnTo>
                    <a:lnTo>
                      <a:pt x="3063" y="1350"/>
                    </a:lnTo>
                    <a:lnTo>
                      <a:pt x="3064" y="1348"/>
                    </a:lnTo>
                    <a:lnTo>
                      <a:pt x="3065" y="1349"/>
                    </a:lnTo>
                    <a:lnTo>
                      <a:pt x="3065" y="1348"/>
                    </a:lnTo>
                    <a:lnTo>
                      <a:pt x="3067" y="1348"/>
                    </a:lnTo>
                    <a:lnTo>
                      <a:pt x="3068" y="1348"/>
                    </a:lnTo>
                    <a:lnTo>
                      <a:pt x="3069" y="1348"/>
                    </a:lnTo>
                    <a:lnTo>
                      <a:pt x="3069" y="1348"/>
                    </a:lnTo>
                    <a:lnTo>
                      <a:pt x="3071" y="1348"/>
                    </a:lnTo>
                    <a:lnTo>
                      <a:pt x="3072" y="1348"/>
                    </a:lnTo>
                    <a:lnTo>
                      <a:pt x="3072" y="1348"/>
                    </a:lnTo>
                    <a:lnTo>
                      <a:pt x="3074" y="1348"/>
                    </a:lnTo>
                    <a:lnTo>
                      <a:pt x="3074" y="1348"/>
                    </a:lnTo>
                    <a:lnTo>
                      <a:pt x="3075" y="1348"/>
                    </a:lnTo>
                    <a:lnTo>
                      <a:pt x="3076" y="1348"/>
                    </a:lnTo>
                    <a:lnTo>
                      <a:pt x="3078" y="1346"/>
                    </a:lnTo>
                    <a:lnTo>
                      <a:pt x="3078" y="1347"/>
                    </a:lnTo>
                    <a:lnTo>
                      <a:pt x="3079" y="1344"/>
                    </a:lnTo>
                    <a:lnTo>
                      <a:pt x="3080" y="1344"/>
                    </a:lnTo>
                    <a:lnTo>
                      <a:pt x="3082" y="1343"/>
                    </a:lnTo>
                    <a:lnTo>
                      <a:pt x="3082" y="1343"/>
                    </a:lnTo>
                    <a:lnTo>
                      <a:pt x="3083" y="1344"/>
                    </a:lnTo>
                    <a:lnTo>
                      <a:pt x="3085" y="1344"/>
                    </a:lnTo>
                    <a:lnTo>
                      <a:pt x="3086" y="1343"/>
                    </a:lnTo>
                    <a:lnTo>
                      <a:pt x="3086" y="1343"/>
                    </a:lnTo>
                    <a:lnTo>
                      <a:pt x="3087" y="1317"/>
                    </a:lnTo>
                    <a:lnTo>
                      <a:pt x="3087" y="1314"/>
                    </a:lnTo>
                    <a:lnTo>
                      <a:pt x="3090" y="1113"/>
                    </a:lnTo>
                    <a:lnTo>
                      <a:pt x="3090" y="1108"/>
                    </a:lnTo>
                    <a:lnTo>
                      <a:pt x="3091" y="1047"/>
                    </a:lnTo>
                    <a:lnTo>
                      <a:pt x="3091" y="1047"/>
                    </a:lnTo>
                    <a:lnTo>
                      <a:pt x="3094" y="1065"/>
                    </a:lnTo>
                    <a:lnTo>
                      <a:pt x="3094" y="1066"/>
                    </a:lnTo>
                    <a:lnTo>
                      <a:pt x="3095" y="1096"/>
                    </a:lnTo>
                    <a:lnTo>
                      <a:pt x="3095" y="1096"/>
                    </a:lnTo>
                    <a:lnTo>
                      <a:pt x="3097" y="1147"/>
                    </a:lnTo>
                    <a:lnTo>
                      <a:pt x="3098" y="1148"/>
                    </a:lnTo>
                    <a:lnTo>
                      <a:pt x="3099" y="1212"/>
                    </a:lnTo>
                    <a:lnTo>
                      <a:pt x="3099" y="1214"/>
                    </a:lnTo>
                    <a:lnTo>
                      <a:pt x="3101" y="1270"/>
                    </a:lnTo>
                    <a:lnTo>
                      <a:pt x="3101" y="1271"/>
                    </a:lnTo>
                    <a:lnTo>
                      <a:pt x="3103" y="1305"/>
                    </a:lnTo>
                    <a:lnTo>
                      <a:pt x="3103" y="1306"/>
                    </a:lnTo>
                    <a:lnTo>
                      <a:pt x="3105" y="1321"/>
                    </a:lnTo>
                    <a:lnTo>
                      <a:pt x="3105" y="1321"/>
                    </a:lnTo>
                    <a:lnTo>
                      <a:pt x="3107" y="1328"/>
                    </a:lnTo>
                    <a:lnTo>
                      <a:pt x="3107" y="1329"/>
                    </a:lnTo>
                    <a:lnTo>
                      <a:pt x="3109" y="1332"/>
                    </a:lnTo>
                    <a:lnTo>
                      <a:pt x="3109" y="1332"/>
                    </a:lnTo>
                    <a:lnTo>
                      <a:pt x="3111" y="1334"/>
                    </a:lnTo>
                    <a:lnTo>
                      <a:pt x="3111" y="1334"/>
                    </a:lnTo>
                    <a:lnTo>
                      <a:pt x="3113" y="1336"/>
                    </a:lnTo>
                    <a:lnTo>
                      <a:pt x="3113" y="1336"/>
                    </a:lnTo>
                    <a:lnTo>
                      <a:pt x="3114" y="1337"/>
                    </a:lnTo>
                    <a:lnTo>
                      <a:pt x="3115" y="1337"/>
                    </a:lnTo>
                    <a:lnTo>
                      <a:pt x="3117" y="1337"/>
                    </a:lnTo>
                    <a:lnTo>
                      <a:pt x="3117" y="1337"/>
                    </a:lnTo>
                    <a:lnTo>
                      <a:pt x="3118" y="1337"/>
                    </a:lnTo>
                    <a:lnTo>
                      <a:pt x="3119" y="1337"/>
                    </a:lnTo>
                    <a:lnTo>
                      <a:pt x="3121" y="1336"/>
                    </a:lnTo>
                    <a:lnTo>
                      <a:pt x="3121" y="1336"/>
                    </a:lnTo>
                    <a:lnTo>
                      <a:pt x="3122" y="1335"/>
                    </a:lnTo>
                    <a:lnTo>
                      <a:pt x="3123" y="1335"/>
                    </a:lnTo>
                    <a:lnTo>
                      <a:pt x="3124" y="1336"/>
                    </a:lnTo>
                    <a:lnTo>
                      <a:pt x="3125" y="1335"/>
                    </a:lnTo>
                    <a:lnTo>
                      <a:pt x="3126" y="1336"/>
                    </a:lnTo>
                    <a:lnTo>
                      <a:pt x="3127" y="1336"/>
                    </a:lnTo>
                    <a:lnTo>
                      <a:pt x="3128" y="1335"/>
                    </a:lnTo>
                    <a:lnTo>
                      <a:pt x="3129" y="1335"/>
                    </a:lnTo>
                    <a:lnTo>
                      <a:pt x="3130" y="1332"/>
                    </a:lnTo>
                    <a:lnTo>
                      <a:pt x="3130" y="1332"/>
                    </a:lnTo>
                    <a:lnTo>
                      <a:pt x="3133" y="1330"/>
                    </a:lnTo>
                    <a:lnTo>
                      <a:pt x="3133" y="1330"/>
                    </a:lnTo>
                    <a:lnTo>
                      <a:pt x="3134" y="1329"/>
                    </a:lnTo>
                    <a:lnTo>
                      <a:pt x="3134" y="1329"/>
                    </a:lnTo>
                    <a:lnTo>
                      <a:pt x="3136" y="1329"/>
                    </a:lnTo>
                    <a:lnTo>
                      <a:pt x="3136" y="1329"/>
                    </a:lnTo>
                    <a:lnTo>
                      <a:pt x="3138" y="1329"/>
                    </a:lnTo>
                    <a:lnTo>
                      <a:pt x="3139" y="1329"/>
                    </a:lnTo>
                    <a:lnTo>
                      <a:pt x="3139" y="1329"/>
                    </a:lnTo>
                    <a:lnTo>
                      <a:pt x="3142" y="1329"/>
                    </a:lnTo>
                    <a:lnTo>
                      <a:pt x="3142" y="1327"/>
                    </a:lnTo>
                    <a:lnTo>
                      <a:pt x="3143" y="1328"/>
                    </a:lnTo>
                    <a:lnTo>
                      <a:pt x="3144" y="1327"/>
                    </a:lnTo>
                    <a:lnTo>
                      <a:pt x="3145" y="1327"/>
                    </a:lnTo>
                    <a:lnTo>
                      <a:pt x="3145" y="1328"/>
                    </a:lnTo>
                    <a:lnTo>
                      <a:pt x="3146" y="1328"/>
                    </a:lnTo>
                    <a:lnTo>
                      <a:pt x="3148" y="1329"/>
                    </a:lnTo>
                    <a:lnTo>
                      <a:pt x="3148" y="1329"/>
                    </a:lnTo>
                    <a:lnTo>
                      <a:pt x="3150" y="1332"/>
                    </a:lnTo>
                    <a:lnTo>
                      <a:pt x="3150" y="1331"/>
                    </a:lnTo>
                    <a:lnTo>
                      <a:pt x="3152" y="1332"/>
                    </a:lnTo>
                    <a:lnTo>
                      <a:pt x="3153" y="1332"/>
                    </a:lnTo>
                    <a:lnTo>
                      <a:pt x="3154" y="1333"/>
                    </a:lnTo>
                    <a:lnTo>
                      <a:pt x="3155" y="1333"/>
                    </a:lnTo>
                    <a:lnTo>
                      <a:pt x="3156" y="1334"/>
                    </a:lnTo>
                    <a:lnTo>
                      <a:pt x="3156" y="1333"/>
                    </a:lnTo>
                    <a:lnTo>
                      <a:pt x="3157" y="1332"/>
                    </a:lnTo>
                    <a:lnTo>
                      <a:pt x="3158" y="1333"/>
                    </a:lnTo>
                    <a:lnTo>
                      <a:pt x="3160" y="1332"/>
                    </a:lnTo>
                    <a:lnTo>
                      <a:pt x="3160" y="1332"/>
                    </a:lnTo>
                    <a:lnTo>
                      <a:pt x="3162" y="1330"/>
                    </a:lnTo>
                    <a:lnTo>
                      <a:pt x="3162" y="1330"/>
                    </a:lnTo>
                    <a:lnTo>
                      <a:pt x="3164" y="1323"/>
                    </a:lnTo>
                    <a:lnTo>
                      <a:pt x="3164" y="1323"/>
                    </a:lnTo>
                    <a:lnTo>
                      <a:pt x="3165" y="1310"/>
                    </a:lnTo>
                    <a:lnTo>
                      <a:pt x="3166" y="1309"/>
                    </a:lnTo>
                    <a:lnTo>
                      <a:pt x="3168" y="1298"/>
                    </a:lnTo>
                    <a:lnTo>
                      <a:pt x="3168" y="1298"/>
                    </a:lnTo>
                    <a:lnTo>
                      <a:pt x="3169" y="1296"/>
                    </a:lnTo>
                    <a:lnTo>
                      <a:pt x="3169" y="1297"/>
                    </a:lnTo>
                    <a:lnTo>
                      <a:pt x="3171" y="1305"/>
                    </a:lnTo>
                    <a:lnTo>
                      <a:pt x="3171" y="1305"/>
                    </a:lnTo>
                    <a:lnTo>
                      <a:pt x="3173" y="1312"/>
                    </a:lnTo>
                    <a:lnTo>
                      <a:pt x="3174" y="1312"/>
                    </a:lnTo>
                    <a:lnTo>
                      <a:pt x="3175" y="1309"/>
                    </a:lnTo>
                    <a:lnTo>
                      <a:pt x="3175" y="1309"/>
                    </a:lnTo>
                    <a:lnTo>
                      <a:pt x="3177" y="1299"/>
                    </a:lnTo>
                    <a:lnTo>
                      <a:pt x="3177" y="1299"/>
                    </a:lnTo>
                    <a:lnTo>
                      <a:pt x="3179" y="1287"/>
                    </a:lnTo>
                    <a:lnTo>
                      <a:pt x="3179" y="1287"/>
                    </a:lnTo>
                    <a:lnTo>
                      <a:pt x="3180" y="1284"/>
                    </a:lnTo>
                    <a:lnTo>
                      <a:pt x="3181" y="1285"/>
                    </a:lnTo>
                    <a:lnTo>
                      <a:pt x="3183" y="1295"/>
                    </a:lnTo>
                    <a:lnTo>
                      <a:pt x="3183" y="1296"/>
                    </a:lnTo>
                    <a:lnTo>
                      <a:pt x="3185" y="1306"/>
                    </a:lnTo>
                    <a:lnTo>
                      <a:pt x="3185" y="1306"/>
                    </a:lnTo>
                    <a:lnTo>
                      <a:pt x="3187" y="1312"/>
                    </a:lnTo>
                    <a:lnTo>
                      <a:pt x="3187" y="1312"/>
                    </a:lnTo>
                    <a:lnTo>
                      <a:pt x="3188" y="1315"/>
                    </a:lnTo>
                    <a:lnTo>
                      <a:pt x="3189" y="1314"/>
                    </a:lnTo>
                    <a:lnTo>
                      <a:pt x="3191" y="1316"/>
                    </a:lnTo>
                    <a:lnTo>
                      <a:pt x="3191" y="1316"/>
                    </a:lnTo>
                    <a:lnTo>
                      <a:pt x="3193" y="1320"/>
                    </a:lnTo>
                    <a:lnTo>
                      <a:pt x="3193" y="1320"/>
                    </a:lnTo>
                    <a:lnTo>
                      <a:pt x="3195" y="1325"/>
                    </a:lnTo>
                    <a:lnTo>
                      <a:pt x="3195" y="1326"/>
                    </a:lnTo>
                    <a:lnTo>
                      <a:pt x="3197" y="1329"/>
                    </a:lnTo>
                    <a:lnTo>
                      <a:pt x="3197" y="1329"/>
                    </a:lnTo>
                    <a:lnTo>
                      <a:pt x="3199" y="1331"/>
                    </a:lnTo>
                    <a:lnTo>
                      <a:pt x="3199" y="1331"/>
                    </a:lnTo>
                    <a:lnTo>
                      <a:pt x="3200" y="1332"/>
                    </a:lnTo>
                    <a:lnTo>
                      <a:pt x="3201" y="1332"/>
                    </a:lnTo>
                    <a:lnTo>
                      <a:pt x="3202" y="1334"/>
                    </a:lnTo>
                    <a:lnTo>
                      <a:pt x="3203" y="1334"/>
                    </a:lnTo>
                    <a:lnTo>
                      <a:pt x="3204" y="1334"/>
                    </a:lnTo>
                    <a:lnTo>
                      <a:pt x="3205" y="1334"/>
                    </a:lnTo>
                    <a:lnTo>
                      <a:pt x="3206" y="1335"/>
                    </a:lnTo>
                    <a:lnTo>
                      <a:pt x="3206" y="1335"/>
                    </a:lnTo>
                    <a:lnTo>
                      <a:pt x="3208" y="1334"/>
                    </a:lnTo>
                    <a:lnTo>
                      <a:pt x="3208" y="1334"/>
                    </a:lnTo>
                    <a:lnTo>
                      <a:pt x="3210" y="1336"/>
                    </a:lnTo>
                    <a:lnTo>
                      <a:pt x="3210" y="1335"/>
                    </a:lnTo>
                    <a:lnTo>
                      <a:pt x="3212" y="1337"/>
                    </a:lnTo>
                    <a:lnTo>
                      <a:pt x="3212" y="1337"/>
                    </a:lnTo>
                    <a:lnTo>
                      <a:pt x="3214" y="1339"/>
                    </a:lnTo>
                    <a:lnTo>
                      <a:pt x="3214" y="1340"/>
                    </a:lnTo>
                    <a:lnTo>
                      <a:pt x="3215" y="1340"/>
                    </a:lnTo>
                    <a:lnTo>
                      <a:pt x="3217" y="1340"/>
                    </a:lnTo>
                    <a:lnTo>
                      <a:pt x="3218" y="1340"/>
                    </a:lnTo>
                    <a:lnTo>
                      <a:pt x="3218" y="1340"/>
                    </a:lnTo>
                    <a:lnTo>
                      <a:pt x="3220" y="1340"/>
                    </a:lnTo>
                    <a:lnTo>
                      <a:pt x="3220" y="1340"/>
                    </a:lnTo>
                    <a:lnTo>
                      <a:pt x="3221" y="1339"/>
                    </a:lnTo>
                    <a:lnTo>
                      <a:pt x="3222" y="1339"/>
                    </a:lnTo>
                    <a:lnTo>
                      <a:pt x="3224" y="1340"/>
                    </a:lnTo>
                    <a:lnTo>
                      <a:pt x="3225" y="1340"/>
                    </a:lnTo>
                    <a:lnTo>
                      <a:pt x="3226" y="1340"/>
                    </a:lnTo>
                    <a:lnTo>
                      <a:pt x="3226" y="1340"/>
                    </a:lnTo>
                    <a:lnTo>
                      <a:pt x="3227" y="1340"/>
                    </a:lnTo>
                    <a:lnTo>
                      <a:pt x="3228" y="1340"/>
                    </a:lnTo>
                    <a:lnTo>
                      <a:pt x="3229" y="1340"/>
                    </a:lnTo>
                    <a:lnTo>
                      <a:pt x="3231" y="1340"/>
                    </a:lnTo>
                    <a:lnTo>
                      <a:pt x="3232" y="1340"/>
                    </a:lnTo>
                    <a:lnTo>
                      <a:pt x="3232" y="1340"/>
                    </a:lnTo>
                    <a:lnTo>
                      <a:pt x="3233" y="1340"/>
                    </a:lnTo>
                    <a:lnTo>
                      <a:pt x="3235" y="1340"/>
                    </a:lnTo>
                    <a:lnTo>
                      <a:pt x="3236" y="1340"/>
                    </a:lnTo>
                    <a:lnTo>
                      <a:pt x="3236" y="1340"/>
                    </a:lnTo>
                    <a:lnTo>
                      <a:pt x="3238" y="1341"/>
                    </a:lnTo>
                    <a:lnTo>
                      <a:pt x="3238" y="1340"/>
                    </a:lnTo>
                    <a:lnTo>
                      <a:pt x="3239" y="1342"/>
                    </a:lnTo>
                    <a:lnTo>
                      <a:pt x="3240" y="1342"/>
                    </a:lnTo>
                    <a:lnTo>
                      <a:pt x="3240" y="1342"/>
                    </a:lnTo>
                    <a:lnTo>
                      <a:pt x="3241" y="1342"/>
                    </a:lnTo>
                    <a:lnTo>
                      <a:pt x="3243" y="1342"/>
                    </a:lnTo>
                    <a:lnTo>
                      <a:pt x="3245" y="1342"/>
                    </a:lnTo>
                    <a:lnTo>
                      <a:pt x="3245" y="1343"/>
                    </a:lnTo>
                    <a:lnTo>
                      <a:pt x="3245" y="1342"/>
                    </a:lnTo>
                    <a:lnTo>
                      <a:pt x="3247" y="1343"/>
                    </a:lnTo>
                    <a:lnTo>
                      <a:pt x="3248" y="1342"/>
                    </a:lnTo>
                    <a:lnTo>
                      <a:pt x="3249" y="1343"/>
                    </a:lnTo>
                    <a:lnTo>
                      <a:pt x="3249" y="1343"/>
                    </a:lnTo>
                    <a:lnTo>
                      <a:pt x="3250" y="1343"/>
                    </a:lnTo>
                    <a:lnTo>
                      <a:pt x="3252" y="1343"/>
                    </a:lnTo>
                    <a:lnTo>
                      <a:pt x="3253" y="1343"/>
                    </a:lnTo>
                    <a:lnTo>
                      <a:pt x="3254" y="1343"/>
                    </a:lnTo>
                    <a:lnTo>
                      <a:pt x="3254" y="1343"/>
                    </a:lnTo>
                    <a:lnTo>
                      <a:pt x="3256" y="1343"/>
                    </a:lnTo>
                    <a:lnTo>
                      <a:pt x="3257" y="1343"/>
                    </a:lnTo>
                    <a:lnTo>
                      <a:pt x="3258" y="1343"/>
                    </a:lnTo>
                    <a:lnTo>
                      <a:pt x="3259" y="1340"/>
                    </a:lnTo>
                    <a:lnTo>
                      <a:pt x="3259" y="1341"/>
                    </a:lnTo>
                    <a:lnTo>
                      <a:pt x="3261" y="1338"/>
                    </a:lnTo>
                    <a:lnTo>
                      <a:pt x="3261" y="1338"/>
                    </a:lnTo>
                    <a:lnTo>
                      <a:pt x="3262" y="1337"/>
                    </a:lnTo>
                    <a:lnTo>
                      <a:pt x="3263" y="1337"/>
                    </a:lnTo>
                    <a:lnTo>
                      <a:pt x="3265" y="1340"/>
                    </a:lnTo>
                    <a:lnTo>
                      <a:pt x="3265" y="1340"/>
                    </a:lnTo>
                    <a:lnTo>
                      <a:pt x="3267" y="1342"/>
                    </a:lnTo>
                    <a:lnTo>
                      <a:pt x="3267" y="1342"/>
                    </a:lnTo>
                    <a:lnTo>
                      <a:pt x="3269" y="1343"/>
                    </a:lnTo>
                    <a:lnTo>
                      <a:pt x="3269" y="1343"/>
                    </a:lnTo>
                    <a:lnTo>
                      <a:pt x="3270" y="1343"/>
                    </a:lnTo>
                    <a:lnTo>
                      <a:pt x="3271" y="1343"/>
                    </a:lnTo>
                    <a:lnTo>
                      <a:pt x="3271" y="1344"/>
                    </a:lnTo>
                    <a:lnTo>
                      <a:pt x="3273" y="1343"/>
                    </a:lnTo>
                    <a:lnTo>
                      <a:pt x="3275" y="1343"/>
                    </a:lnTo>
                    <a:lnTo>
                      <a:pt x="3275" y="1343"/>
                    </a:lnTo>
                    <a:lnTo>
                      <a:pt x="3276" y="1341"/>
                    </a:lnTo>
                    <a:lnTo>
                      <a:pt x="3276" y="1341"/>
                    </a:lnTo>
                    <a:lnTo>
                      <a:pt x="3278" y="1340"/>
                    </a:lnTo>
                    <a:lnTo>
                      <a:pt x="3279" y="1340"/>
                    </a:lnTo>
                    <a:lnTo>
                      <a:pt x="3280" y="1340"/>
                    </a:lnTo>
                    <a:lnTo>
                      <a:pt x="3281" y="1340"/>
                    </a:lnTo>
                    <a:lnTo>
                      <a:pt x="3282" y="1339"/>
                    </a:lnTo>
                    <a:lnTo>
                      <a:pt x="3283" y="1339"/>
                    </a:lnTo>
                    <a:lnTo>
                      <a:pt x="3284" y="1338"/>
                    </a:lnTo>
                    <a:lnTo>
                      <a:pt x="3284" y="1338"/>
                    </a:lnTo>
                    <a:lnTo>
                      <a:pt x="3287" y="1336"/>
                    </a:lnTo>
                    <a:lnTo>
                      <a:pt x="3287" y="1336"/>
                    </a:lnTo>
                    <a:lnTo>
                      <a:pt x="3288" y="1335"/>
                    </a:lnTo>
                    <a:lnTo>
                      <a:pt x="3288" y="1335"/>
                    </a:lnTo>
                    <a:lnTo>
                      <a:pt x="3290" y="1337"/>
                    </a:lnTo>
                    <a:lnTo>
                      <a:pt x="3291" y="1338"/>
                    </a:lnTo>
                    <a:lnTo>
                      <a:pt x="3292" y="1340"/>
                    </a:lnTo>
                    <a:lnTo>
                      <a:pt x="3292" y="1340"/>
                    </a:lnTo>
                    <a:lnTo>
                      <a:pt x="3293" y="1341"/>
                    </a:lnTo>
                    <a:lnTo>
                      <a:pt x="3295" y="1341"/>
                    </a:lnTo>
                    <a:lnTo>
                      <a:pt x="3296" y="1340"/>
                    </a:lnTo>
                    <a:lnTo>
                      <a:pt x="3296" y="1341"/>
                    </a:lnTo>
                    <a:lnTo>
                      <a:pt x="3297" y="1340"/>
                    </a:lnTo>
                    <a:lnTo>
                      <a:pt x="3298" y="1340"/>
                    </a:lnTo>
                    <a:lnTo>
                      <a:pt x="3300" y="1342"/>
                    </a:lnTo>
                    <a:lnTo>
                      <a:pt x="3300" y="1342"/>
                    </a:lnTo>
                    <a:lnTo>
                      <a:pt x="3302" y="1344"/>
                    </a:lnTo>
                    <a:lnTo>
                      <a:pt x="3302" y="1344"/>
                    </a:lnTo>
                    <a:lnTo>
                      <a:pt x="3304" y="1345"/>
                    </a:lnTo>
                    <a:lnTo>
                      <a:pt x="3304" y="1344"/>
                    </a:lnTo>
                    <a:lnTo>
                      <a:pt x="3305" y="1345"/>
                    </a:lnTo>
                    <a:lnTo>
                      <a:pt x="3307" y="1345"/>
                    </a:lnTo>
                    <a:lnTo>
                      <a:pt x="3308" y="1345"/>
                    </a:lnTo>
                    <a:lnTo>
                      <a:pt x="3309" y="1345"/>
                    </a:lnTo>
                    <a:lnTo>
                      <a:pt x="3309" y="1345"/>
                    </a:lnTo>
                    <a:lnTo>
                      <a:pt x="3310" y="1345"/>
                    </a:lnTo>
                    <a:lnTo>
                      <a:pt x="3311" y="1344"/>
                    </a:lnTo>
                    <a:lnTo>
                      <a:pt x="3312" y="1344"/>
                    </a:lnTo>
                    <a:lnTo>
                      <a:pt x="3313" y="1343"/>
                    </a:lnTo>
                    <a:lnTo>
                      <a:pt x="3315" y="1343"/>
                    </a:lnTo>
                    <a:lnTo>
                      <a:pt x="3315" y="1344"/>
                    </a:lnTo>
                    <a:lnTo>
                      <a:pt x="3316" y="1344"/>
                    </a:lnTo>
                    <a:lnTo>
                      <a:pt x="3318" y="1345"/>
                    </a:lnTo>
                    <a:lnTo>
                      <a:pt x="3318" y="1345"/>
                    </a:lnTo>
                    <a:lnTo>
                      <a:pt x="3319" y="1344"/>
                    </a:lnTo>
                    <a:lnTo>
                      <a:pt x="3319" y="1344"/>
                    </a:lnTo>
                    <a:lnTo>
                      <a:pt x="3322" y="1340"/>
                    </a:lnTo>
                    <a:lnTo>
                      <a:pt x="3322" y="1340"/>
                    </a:lnTo>
                    <a:lnTo>
                      <a:pt x="3323" y="1331"/>
                    </a:lnTo>
                    <a:lnTo>
                      <a:pt x="3323" y="1331"/>
                    </a:lnTo>
                    <a:lnTo>
                      <a:pt x="3326" y="1318"/>
                    </a:lnTo>
                    <a:lnTo>
                      <a:pt x="3326" y="1318"/>
                    </a:lnTo>
                    <a:lnTo>
                      <a:pt x="3327" y="1310"/>
                    </a:lnTo>
                    <a:lnTo>
                      <a:pt x="3327" y="1310"/>
                    </a:lnTo>
                    <a:lnTo>
                      <a:pt x="3330" y="1317"/>
                    </a:lnTo>
                    <a:lnTo>
                      <a:pt x="3330" y="1317"/>
                    </a:lnTo>
                    <a:lnTo>
                      <a:pt x="3331" y="1329"/>
                    </a:lnTo>
                    <a:lnTo>
                      <a:pt x="3331" y="1330"/>
                    </a:lnTo>
                    <a:lnTo>
                      <a:pt x="3333" y="1339"/>
                    </a:lnTo>
                    <a:lnTo>
                      <a:pt x="3333" y="1339"/>
                    </a:lnTo>
                    <a:lnTo>
                      <a:pt x="3335" y="1341"/>
                    </a:lnTo>
                    <a:lnTo>
                      <a:pt x="3335" y="1341"/>
                    </a:lnTo>
                    <a:lnTo>
                      <a:pt x="3337" y="1340"/>
                    </a:lnTo>
                    <a:lnTo>
                      <a:pt x="3337" y="1340"/>
                    </a:lnTo>
                    <a:lnTo>
                      <a:pt x="3339" y="1341"/>
                    </a:lnTo>
                    <a:lnTo>
                      <a:pt x="3339" y="1341"/>
                    </a:lnTo>
                    <a:lnTo>
                      <a:pt x="3341" y="1345"/>
                    </a:lnTo>
                    <a:lnTo>
                      <a:pt x="3341" y="1345"/>
                    </a:lnTo>
                    <a:lnTo>
                      <a:pt x="3342" y="1345"/>
                    </a:lnTo>
                    <a:lnTo>
                      <a:pt x="3343" y="1345"/>
                    </a:lnTo>
                    <a:lnTo>
                      <a:pt x="3345" y="1345"/>
                    </a:lnTo>
                    <a:lnTo>
                      <a:pt x="3345" y="1345"/>
                    </a:lnTo>
                    <a:lnTo>
                      <a:pt x="3346" y="1345"/>
                    </a:lnTo>
                    <a:lnTo>
                      <a:pt x="3348" y="1345"/>
                    </a:lnTo>
                    <a:lnTo>
                      <a:pt x="3348" y="1346"/>
                    </a:lnTo>
                    <a:lnTo>
                      <a:pt x="3350" y="1346"/>
                    </a:lnTo>
                    <a:lnTo>
                      <a:pt x="3350" y="1345"/>
                    </a:lnTo>
                    <a:lnTo>
                      <a:pt x="3351" y="1345"/>
                    </a:lnTo>
                    <a:lnTo>
                      <a:pt x="3353" y="1345"/>
                    </a:lnTo>
                    <a:lnTo>
                      <a:pt x="3354" y="1345"/>
                    </a:lnTo>
                    <a:lnTo>
                      <a:pt x="3354" y="1345"/>
                    </a:lnTo>
                    <a:lnTo>
                      <a:pt x="3354" y="1345"/>
                    </a:lnTo>
                    <a:lnTo>
                      <a:pt x="3355" y="1344"/>
                    </a:lnTo>
                    <a:lnTo>
                      <a:pt x="3357" y="1345"/>
                    </a:lnTo>
                    <a:lnTo>
                      <a:pt x="3358" y="1345"/>
                    </a:lnTo>
                    <a:lnTo>
                      <a:pt x="3359" y="1345"/>
                    </a:lnTo>
                    <a:lnTo>
                      <a:pt x="3361" y="1327"/>
                    </a:lnTo>
                    <a:lnTo>
                      <a:pt x="3361" y="1325"/>
                    </a:lnTo>
                    <a:lnTo>
                      <a:pt x="3362" y="1169"/>
                    </a:lnTo>
                    <a:lnTo>
                      <a:pt x="3362" y="1163"/>
                    </a:lnTo>
                    <a:lnTo>
                      <a:pt x="3365" y="1012"/>
                    </a:lnTo>
                    <a:lnTo>
                      <a:pt x="3365" y="1010"/>
                    </a:lnTo>
                    <a:lnTo>
                      <a:pt x="3366" y="1073"/>
                    </a:lnTo>
                    <a:lnTo>
                      <a:pt x="3366" y="1076"/>
                    </a:lnTo>
                    <a:lnTo>
                      <a:pt x="3368" y="1188"/>
                    </a:lnTo>
                    <a:lnTo>
                      <a:pt x="3368" y="1192"/>
                    </a:lnTo>
                    <a:lnTo>
                      <a:pt x="3370" y="1275"/>
                    </a:lnTo>
                    <a:lnTo>
                      <a:pt x="3370" y="1277"/>
                    </a:lnTo>
                    <a:lnTo>
                      <a:pt x="3372" y="1316"/>
                    </a:lnTo>
                    <a:lnTo>
                      <a:pt x="3372" y="1317"/>
                    </a:lnTo>
                    <a:lnTo>
                      <a:pt x="3374" y="1329"/>
                    </a:lnTo>
                    <a:lnTo>
                      <a:pt x="3374" y="1329"/>
                    </a:lnTo>
                    <a:lnTo>
                      <a:pt x="3376" y="1334"/>
                    </a:lnTo>
                    <a:lnTo>
                      <a:pt x="3376" y="1334"/>
                    </a:lnTo>
                    <a:lnTo>
                      <a:pt x="3378" y="1335"/>
                    </a:lnTo>
                    <a:lnTo>
                      <a:pt x="3378" y="1335"/>
                    </a:lnTo>
                    <a:lnTo>
                      <a:pt x="3380" y="1336"/>
                    </a:lnTo>
                    <a:lnTo>
                      <a:pt x="3380" y="1336"/>
                    </a:lnTo>
                    <a:lnTo>
                      <a:pt x="3382" y="1337"/>
                    </a:lnTo>
                    <a:lnTo>
                      <a:pt x="3382" y="1337"/>
                    </a:lnTo>
                    <a:lnTo>
                      <a:pt x="3384" y="1338"/>
                    </a:lnTo>
                    <a:lnTo>
                      <a:pt x="3384" y="1338"/>
                    </a:lnTo>
                    <a:lnTo>
                      <a:pt x="3386" y="1339"/>
                    </a:lnTo>
                    <a:lnTo>
                      <a:pt x="3386" y="1339"/>
                    </a:lnTo>
                    <a:lnTo>
                      <a:pt x="3388" y="1340"/>
                    </a:lnTo>
                    <a:lnTo>
                      <a:pt x="3388" y="1340"/>
                    </a:lnTo>
                    <a:lnTo>
                      <a:pt x="3389" y="1340"/>
                    </a:lnTo>
                    <a:lnTo>
                      <a:pt x="3390" y="1340"/>
                    </a:lnTo>
                    <a:lnTo>
                      <a:pt x="3391" y="1341"/>
                    </a:lnTo>
                    <a:lnTo>
                      <a:pt x="3392" y="1341"/>
                    </a:lnTo>
                    <a:lnTo>
                      <a:pt x="3393" y="1340"/>
                    </a:lnTo>
                    <a:lnTo>
                      <a:pt x="3394" y="1341"/>
                    </a:lnTo>
                    <a:lnTo>
                      <a:pt x="3396" y="1340"/>
                    </a:lnTo>
                    <a:lnTo>
                      <a:pt x="3396" y="1340"/>
                    </a:lnTo>
                    <a:lnTo>
                      <a:pt x="3397" y="1338"/>
                    </a:lnTo>
                    <a:lnTo>
                      <a:pt x="3398" y="1338"/>
                    </a:lnTo>
                    <a:lnTo>
                      <a:pt x="3400" y="1339"/>
                    </a:lnTo>
                    <a:lnTo>
                      <a:pt x="3400" y="1339"/>
                    </a:lnTo>
                    <a:lnTo>
                      <a:pt x="3401" y="1340"/>
                    </a:lnTo>
                    <a:lnTo>
                      <a:pt x="3402" y="1340"/>
                    </a:lnTo>
                    <a:lnTo>
                      <a:pt x="3402" y="1341"/>
                    </a:lnTo>
                    <a:lnTo>
                      <a:pt x="3404" y="1340"/>
                    </a:lnTo>
                    <a:lnTo>
                      <a:pt x="3404" y="1341"/>
                    </a:lnTo>
                    <a:lnTo>
                      <a:pt x="3406" y="1341"/>
                    </a:lnTo>
                    <a:lnTo>
                      <a:pt x="3406" y="1340"/>
                    </a:lnTo>
                    <a:lnTo>
                      <a:pt x="3407" y="1340"/>
                    </a:lnTo>
                    <a:lnTo>
                      <a:pt x="3409" y="1342"/>
                    </a:lnTo>
                    <a:lnTo>
                      <a:pt x="3409" y="1342"/>
                    </a:lnTo>
                    <a:lnTo>
                      <a:pt x="3411" y="1344"/>
                    </a:lnTo>
                    <a:lnTo>
                      <a:pt x="3411" y="1344"/>
                    </a:lnTo>
                    <a:lnTo>
                      <a:pt x="3413" y="1345"/>
                    </a:lnTo>
                    <a:lnTo>
                      <a:pt x="3414" y="1345"/>
                    </a:lnTo>
                    <a:lnTo>
                      <a:pt x="3415" y="1345"/>
                    </a:lnTo>
                    <a:lnTo>
                      <a:pt x="3415" y="1345"/>
                    </a:lnTo>
                    <a:lnTo>
                      <a:pt x="3417" y="1342"/>
                    </a:lnTo>
                    <a:lnTo>
                      <a:pt x="3417" y="1342"/>
                    </a:lnTo>
                    <a:lnTo>
                      <a:pt x="3419" y="1338"/>
                    </a:lnTo>
                    <a:lnTo>
                      <a:pt x="3419" y="1337"/>
                    </a:lnTo>
                    <a:lnTo>
                      <a:pt x="3421" y="1340"/>
                    </a:lnTo>
                    <a:lnTo>
                      <a:pt x="3421" y="1340"/>
                    </a:lnTo>
                    <a:lnTo>
                      <a:pt x="3423" y="1344"/>
                    </a:lnTo>
                    <a:lnTo>
                      <a:pt x="3423" y="1344"/>
                    </a:lnTo>
                    <a:lnTo>
                      <a:pt x="3424" y="1346"/>
                    </a:lnTo>
                    <a:lnTo>
                      <a:pt x="3425" y="1346"/>
                    </a:lnTo>
                    <a:lnTo>
                      <a:pt x="3427" y="1347"/>
                    </a:lnTo>
                    <a:lnTo>
                      <a:pt x="3427" y="1347"/>
                    </a:lnTo>
                    <a:lnTo>
                      <a:pt x="3427" y="1348"/>
                    </a:lnTo>
                    <a:lnTo>
                      <a:pt x="3429" y="1347"/>
                    </a:lnTo>
                    <a:lnTo>
                      <a:pt x="3429" y="1347"/>
                    </a:lnTo>
                    <a:lnTo>
                      <a:pt x="3431" y="1347"/>
                    </a:lnTo>
                    <a:lnTo>
                      <a:pt x="3433" y="1345"/>
                    </a:lnTo>
                    <a:lnTo>
                      <a:pt x="3433" y="1345"/>
                    </a:lnTo>
                    <a:lnTo>
                      <a:pt x="3435" y="1343"/>
                    </a:lnTo>
                    <a:lnTo>
                      <a:pt x="3435" y="1343"/>
                    </a:lnTo>
                    <a:lnTo>
                      <a:pt x="3437" y="1339"/>
                    </a:lnTo>
                    <a:lnTo>
                      <a:pt x="3437" y="1339"/>
                    </a:lnTo>
                    <a:lnTo>
                      <a:pt x="3438" y="1331"/>
                    </a:lnTo>
                    <a:lnTo>
                      <a:pt x="3438" y="1331"/>
                    </a:lnTo>
                    <a:lnTo>
                      <a:pt x="3440" y="1324"/>
                    </a:lnTo>
                    <a:lnTo>
                      <a:pt x="3441" y="1324"/>
                    </a:lnTo>
                    <a:lnTo>
                      <a:pt x="3441" y="1323"/>
                    </a:lnTo>
                    <a:lnTo>
                      <a:pt x="3442" y="1324"/>
                    </a:lnTo>
                    <a:lnTo>
                      <a:pt x="3444" y="1329"/>
                    </a:lnTo>
                    <a:lnTo>
                      <a:pt x="3444" y="1329"/>
                    </a:lnTo>
                    <a:lnTo>
                      <a:pt x="3446" y="1332"/>
                    </a:lnTo>
                    <a:lnTo>
                      <a:pt x="3446" y="1332"/>
                    </a:lnTo>
                    <a:lnTo>
                      <a:pt x="3448" y="1330"/>
                    </a:lnTo>
                    <a:lnTo>
                      <a:pt x="3449" y="1329"/>
                    </a:lnTo>
                    <a:lnTo>
                      <a:pt x="3450" y="1331"/>
                    </a:lnTo>
                    <a:lnTo>
                      <a:pt x="3450" y="1331"/>
                    </a:lnTo>
                    <a:lnTo>
                      <a:pt x="3452" y="1335"/>
                    </a:lnTo>
                    <a:lnTo>
                      <a:pt x="3452" y="1336"/>
                    </a:lnTo>
                    <a:lnTo>
                      <a:pt x="3454" y="1341"/>
                    </a:lnTo>
                    <a:lnTo>
                      <a:pt x="3454" y="1341"/>
                    </a:lnTo>
                    <a:lnTo>
                      <a:pt x="3456" y="1345"/>
                    </a:lnTo>
                    <a:lnTo>
                      <a:pt x="3456" y="1345"/>
                    </a:lnTo>
                    <a:lnTo>
                      <a:pt x="3458" y="1346"/>
                    </a:lnTo>
                    <a:lnTo>
                      <a:pt x="3458" y="1346"/>
                    </a:lnTo>
                    <a:lnTo>
                      <a:pt x="3460" y="1347"/>
                    </a:lnTo>
                    <a:lnTo>
                      <a:pt x="3460" y="1347"/>
                    </a:lnTo>
                    <a:lnTo>
                      <a:pt x="3461" y="1348"/>
                    </a:lnTo>
                    <a:lnTo>
                      <a:pt x="3463" y="1347"/>
                    </a:lnTo>
                    <a:lnTo>
                      <a:pt x="3464" y="1348"/>
                    </a:lnTo>
                    <a:lnTo>
                      <a:pt x="3464" y="1348"/>
                    </a:lnTo>
                    <a:lnTo>
                      <a:pt x="3466" y="1348"/>
                    </a:lnTo>
                    <a:lnTo>
                      <a:pt x="3466" y="1348"/>
                    </a:lnTo>
                    <a:lnTo>
                      <a:pt x="3467" y="1347"/>
                    </a:lnTo>
                    <a:lnTo>
                      <a:pt x="3468" y="1348"/>
                    </a:lnTo>
                    <a:lnTo>
                      <a:pt x="3470" y="1347"/>
                    </a:lnTo>
                    <a:lnTo>
                      <a:pt x="3471" y="1347"/>
                    </a:lnTo>
                    <a:lnTo>
                      <a:pt x="3472" y="1348"/>
                    </a:lnTo>
                    <a:lnTo>
                      <a:pt x="3473" y="1348"/>
                    </a:lnTo>
                    <a:lnTo>
                      <a:pt x="3473" y="1348"/>
                    </a:lnTo>
                    <a:lnTo>
                      <a:pt x="3475" y="1348"/>
                    </a:lnTo>
                    <a:lnTo>
                      <a:pt x="3476" y="1347"/>
                    </a:lnTo>
                    <a:lnTo>
                      <a:pt x="3476" y="1348"/>
                    </a:lnTo>
                    <a:lnTo>
                      <a:pt x="3477" y="1347"/>
                    </a:lnTo>
                    <a:lnTo>
                      <a:pt x="3477" y="1347"/>
                    </a:lnTo>
                    <a:lnTo>
                      <a:pt x="3480" y="1346"/>
                    </a:lnTo>
                    <a:lnTo>
                      <a:pt x="3480" y="1346"/>
                    </a:lnTo>
                    <a:lnTo>
                      <a:pt x="3481" y="1347"/>
                    </a:lnTo>
                    <a:lnTo>
                      <a:pt x="3481" y="1346"/>
                    </a:lnTo>
                    <a:lnTo>
                      <a:pt x="3483" y="1345"/>
                    </a:lnTo>
                    <a:lnTo>
                      <a:pt x="3485" y="1345"/>
                    </a:lnTo>
                    <a:lnTo>
                      <a:pt x="3485" y="1345"/>
                    </a:lnTo>
                    <a:lnTo>
                      <a:pt x="3486" y="1345"/>
                    </a:lnTo>
                    <a:lnTo>
                      <a:pt x="3486" y="1345"/>
                    </a:lnTo>
                    <a:lnTo>
                      <a:pt x="3487" y="1345"/>
                    </a:lnTo>
                    <a:lnTo>
                      <a:pt x="3489" y="1345"/>
                    </a:lnTo>
                    <a:lnTo>
                      <a:pt x="3489" y="1345"/>
                    </a:lnTo>
                    <a:lnTo>
                      <a:pt x="3490" y="1344"/>
                    </a:lnTo>
                    <a:lnTo>
                      <a:pt x="3492" y="1344"/>
                    </a:lnTo>
                    <a:lnTo>
                      <a:pt x="3493" y="1343"/>
                    </a:lnTo>
                    <a:lnTo>
                      <a:pt x="3494" y="1344"/>
                    </a:lnTo>
                    <a:lnTo>
                      <a:pt x="3494" y="1345"/>
                    </a:lnTo>
                    <a:lnTo>
                      <a:pt x="3495" y="1344"/>
                    </a:lnTo>
                    <a:lnTo>
                      <a:pt x="3497" y="1345"/>
                    </a:lnTo>
                    <a:lnTo>
                      <a:pt x="3497" y="1345"/>
                    </a:lnTo>
                    <a:lnTo>
                      <a:pt x="3499" y="1345"/>
                    </a:lnTo>
                    <a:lnTo>
                      <a:pt x="3499" y="1345"/>
                    </a:lnTo>
                    <a:lnTo>
                      <a:pt x="3501" y="1346"/>
                    </a:lnTo>
                    <a:lnTo>
                      <a:pt x="3501" y="1346"/>
                    </a:lnTo>
                    <a:lnTo>
                      <a:pt x="3502" y="1347"/>
                    </a:lnTo>
                    <a:lnTo>
                      <a:pt x="3503" y="1347"/>
                    </a:lnTo>
                    <a:lnTo>
                      <a:pt x="3505" y="1348"/>
                    </a:lnTo>
                    <a:lnTo>
                      <a:pt x="3505" y="1348"/>
                    </a:lnTo>
                    <a:lnTo>
                      <a:pt x="3506" y="1348"/>
                    </a:lnTo>
                    <a:lnTo>
                      <a:pt x="3507" y="1348"/>
                    </a:lnTo>
                    <a:lnTo>
                      <a:pt x="3508" y="1349"/>
                    </a:lnTo>
                    <a:lnTo>
                      <a:pt x="3509" y="1348"/>
                    </a:lnTo>
                    <a:lnTo>
                      <a:pt x="3510" y="1349"/>
                    </a:lnTo>
                    <a:lnTo>
                      <a:pt x="3511" y="1349"/>
                    </a:lnTo>
                    <a:lnTo>
                      <a:pt x="3511" y="1349"/>
                    </a:lnTo>
                    <a:lnTo>
                      <a:pt x="3512" y="1349"/>
                    </a:lnTo>
                    <a:lnTo>
                      <a:pt x="3514" y="1349"/>
                    </a:lnTo>
                    <a:lnTo>
                      <a:pt x="3515" y="1349"/>
                    </a:lnTo>
                    <a:lnTo>
                      <a:pt x="3515" y="1349"/>
                    </a:lnTo>
                    <a:lnTo>
                      <a:pt x="3517" y="1349"/>
                    </a:lnTo>
                    <a:lnTo>
                      <a:pt x="3518" y="1348"/>
                    </a:lnTo>
                    <a:lnTo>
                      <a:pt x="3519" y="1348"/>
                    </a:lnTo>
                    <a:lnTo>
                      <a:pt x="3520" y="1348"/>
                    </a:lnTo>
                    <a:lnTo>
                      <a:pt x="3521" y="1348"/>
                    </a:lnTo>
                    <a:lnTo>
                      <a:pt x="3522" y="1347"/>
                    </a:lnTo>
                    <a:lnTo>
                      <a:pt x="3523" y="1348"/>
                    </a:lnTo>
                    <a:lnTo>
                      <a:pt x="3524" y="1347"/>
                    </a:lnTo>
                    <a:lnTo>
                      <a:pt x="3524" y="1347"/>
                    </a:lnTo>
                    <a:lnTo>
                      <a:pt x="3526" y="1346"/>
                    </a:lnTo>
                    <a:lnTo>
                      <a:pt x="3527" y="1346"/>
                    </a:lnTo>
                    <a:lnTo>
                      <a:pt x="3527" y="1346"/>
                    </a:lnTo>
                    <a:lnTo>
                      <a:pt x="3528" y="1346"/>
                    </a:lnTo>
                    <a:lnTo>
                      <a:pt x="3529" y="1346"/>
                    </a:lnTo>
                    <a:lnTo>
                      <a:pt x="3530" y="1346"/>
                    </a:lnTo>
                    <a:lnTo>
                      <a:pt x="3532" y="1345"/>
                    </a:lnTo>
                    <a:lnTo>
                      <a:pt x="3532" y="1346"/>
                    </a:lnTo>
                    <a:lnTo>
                      <a:pt x="3533" y="1345"/>
                    </a:lnTo>
                    <a:lnTo>
                      <a:pt x="3534" y="1345"/>
                    </a:lnTo>
                    <a:lnTo>
                      <a:pt x="3536" y="1346"/>
                    </a:lnTo>
                    <a:lnTo>
                      <a:pt x="3536" y="1345"/>
                    </a:lnTo>
                    <a:lnTo>
                      <a:pt x="3538" y="1346"/>
                    </a:lnTo>
                    <a:lnTo>
                      <a:pt x="3538" y="1346"/>
                    </a:lnTo>
                    <a:lnTo>
                      <a:pt x="3540" y="1347"/>
                    </a:lnTo>
                    <a:lnTo>
                      <a:pt x="3540" y="1346"/>
                    </a:lnTo>
                    <a:lnTo>
                      <a:pt x="3542" y="1347"/>
                    </a:lnTo>
                    <a:lnTo>
                      <a:pt x="3542" y="1347"/>
                    </a:lnTo>
                    <a:lnTo>
                      <a:pt x="3542" y="1348"/>
                    </a:lnTo>
                    <a:lnTo>
                      <a:pt x="3544" y="1348"/>
                    </a:lnTo>
                    <a:lnTo>
                      <a:pt x="3546" y="1348"/>
                    </a:lnTo>
                    <a:lnTo>
                      <a:pt x="3546" y="1348"/>
                    </a:lnTo>
                    <a:lnTo>
                      <a:pt x="3547" y="1349"/>
                    </a:lnTo>
                    <a:lnTo>
                      <a:pt x="3548" y="1349"/>
                    </a:lnTo>
                    <a:lnTo>
                      <a:pt x="3549" y="1350"/>
                    </a:lnTo>
                    <a:lnTo>
                      <a:pt x="3550" y="1350"/>
                    </a:lnTo>
                    <a:lnTo>
                      <a:pt x="3551" y="1351"/>
                    </a:lnTo>
                    <a:lnTo>
                      <a:pt x="3552" y="1351"/>
                    </a:lnTo>
                    <a:lnTo>
                      <a:pt x="3554" y="1351"/>
                    </a:lnTo>
                    <a:lnTo>
                      <a:pt x="3554" y="1351"/>
                    </a:lnTo>
                    <a:lnTo>
                      <a:pt x="3555" y="1352"/>
                    </a:lnTo>
                    <a:lnTo>
                      <a:pt x="3555" y="1352"/>
                    </a:lnTo>
                    <a:lnTo>
                      <a:pt x="3558" y="1352"/>
                    </a:lnTo>
                    <a:lnTo>
                      <a:pt x="3558" y="1352"/>
                    </a:lnTo>
                    <a:lnTo>
                      <a:pt x="3559" y="1353"/>
                    </a:lnTo>
                    <a:lnTo>
                      <a:pt x="3560" y="1353"/>
                    </a:lnTo>
                    <a:lnTo>
                      <a:pt x="3561" y="1353"/>
                    </a:lnTo>
                    <a:lnTo>
                      <a:pt x="3562" y="1353"/>
                    </a:lnTo>
                    <a:lnTo>
                      <a:pt x="3562" y="1352"/>
                    </a:lnTo>
                    <a:lnTo>
                      <a:pt x="3564" y="1353"/>
                    </a:lnTo>
                    <a:lnTo>
                      <a:pt x="3565" y="1352"/>
                    </a:lnTo>
                    <a:lnTo>
                      <a:pt x="3566" y="1353"/>
                    </a:lnTo>
                    <a:lnTo>
                      <a:pt x="3567" y="1352"/>
                    </a:lnTo>
                    <a:lnTo>
                      <a:pt x="3568" y="1352"/>
                    </a:lnTo>
                    <a:lnTo>
                      <a:pt x="3569" y="1352"/>
                    </a:lnTo>
                    <a:lnTo>
                      <a:pt x="3569" y="1352"/>
                    </a:lnTo>
                    <a:lnTo>
                      <a:pt x="3571" y="1351"/>
                    </a:lnTo>
                    <a:lnTo>
                      <a:pt x="3571" y="1351"/>
                    </a:lnTo>
                    <a:lnTo>
                      <a:pt x="3573" y="1351"/>
                    </a:lnTo>
                    <a:lnTo>
                      <a:pt x="3573" y="1351"/>
                    </a:lnTo>
                    <a:lnTo>
                      <a:pt x="3575" y="1351"/>
                    </a:lnTo>
                    <a:lnTo>
                      <a:pt x="3576" y="1351"/>
                    </a:lnTo>
                    <a:lnTo>
                      <a:pt x="3577" y="1350"/>
                    </a:lnTo>
                    <a:lnTo>
                      <a:pt x="3577" y="1350"/>
                    </a:lnTo>
                    <a:lnTo>
                      <a:pt x="3578" y="1349"/>
                    </a:lnTo>
                    <a:lnTo>
                      <a:pt x="3579" y="1350"/>
                    </a:lnTo>
                    <a:lnTo>
                      <a:pt x="3581" y="1349"/>
                    </a:lnTo>
                    <a:lnTo>
                      <a:pt x="3581" y="1349"/>
                    </a:lnTo>
                    <a:lnTo>
                      <a:pt x="3582" y="1349"/>
                    </a:lnTo>
                    <a:lnTo>
                      <a:pt x="3584" y="1349"/>
                    </a:lnTo>
                    <a:lnTo>
                      <a:pt x="3585" y="1348"/>
                    </a:lnTo>
                    <a:lnTo>
                      <a:pt x="3585" y="1349"/>
                    </a:lnTo>
                    <a:lnTo>
                      <a:pt x="3587" y="1348"/>
                    </a:lnTo>
                    <a:lnTo>
                      <a:pt x="3588" y="1349"/>
                    </a:lnTo>
                    <a:lnTo>
                      <a:pt x="3588" y="1348"/>
                    </a:lnTo>
                    <a:lnTo>
                      <a:pt x="3589" y="1348"/>
                    </a:lnTo>
                    <a:lnTo>
                      <a:pt x="3590" y="1348"/>
                    </a:lnTo>
                    <a:lnTo>
                      <a:pt x="3591" y="1348"/>
                    </a:lnTo>
                    <a:lnTo>
                      <a:pt x="3593" y="1348"/>
                    </a:lnTo>
                    <a:lnTo>
                      <a:pt x="3593" y="1348"/>
                    </a:lnTo>
                    <a:lnTo>
                      <a:pt x="3594" y="1348"/>
                    </a:lnTo>
                    <a:lnTo>
                      <a:pt x="3595" y="1348"/>
                    </a:lnTo>
                    <a:lnTo>
                      <a:pt x="3596" y="1347"/>
                    </a:lnTo>
                    <a:lnTo>
                      <a:pt x="3597" y="1348"/>
                    </a:lnTo>
                    <a:lnTo>
                      <a:pt x="3598" y="1347"/>
                    </a:lnTo>
                    <a:lnTo>
                      <a:pt x="3599" y="1348"/>
                    </a:lnTo>
                    <a:lnTo>
                      <a:pt x="3599" y="1347"/>
                    </a:lnTo>
                    <a:lnTo>
                      <a:pt x="3600" y="1348"/>
                    </a:lnTo>
                    <a:lnTo>
                      <a:pt x="3602" y="1347"/>
                    </a:lnTo>
                    <a:lnTo>
                      <a:pt x="3602" y="1347"/>
                    </a:lnTo>
                    <a:lnTo>
                      <a:pt x="3603" y="1348"/>
                    </a:lnTo>
                    <a:lnTo>
                      <a:pt x="3604" y="1348"/>
                    </a:lnTo>
                    <a:lnTo>
                      <a:pt x="3606" y="1348"/>
                    </a:lnTo>
                    <a:lnTo>
                      <a:pt x="3606" y="1348"/>
                    </a:lnTo>
                    <a:lnTo>
                      <a:pt x="3607" y="1348"/>
                    </a:lnTo>
                    <a:lnTo>
                      <a:pt x="3609" y="1348"/>
                    </a:lnTo>
                    <a:lnTo>
                      <a:pt x="3610" y="1348"/>
                    </a:lnTo>
                    <a:lnTo>
                      <a:pt x="3610" y="1348"/>
                    </a:lnTo>
                    <a:lnTo>
                      <a:pt x="3612" y="1349"/>
                    </a:lnTo>
                    <a:lnTo>
                      <a:pt x="3612" y="1348"/>
                    </a:lnTo>
                    <a:lnTo>
                      <a:pt x="3614" y="1349"/>
                    </a:lnTo>
                    <a:lnTo>
                      <a:pt x="3615" y="1348"/>
                    </a:lnTo>
                    <a:lnTo>
                      <a:pt x="3616" y="1349"/>
                    </a:lnTo>
                    <a:lnTo>
                      <a:pt x="3616" y="1350"/>
                    </a:lnTo>
                    <a:lnTo>
                      <a:pt x="3617" y="1349"/>
                    </a:lnTo>
                    <a:lnTo>
                      <a:pt x="3618" y="1349"/>
                    </a:lnTo>
                    <a:lnTo>
                      <a:pt x="3620" y="1351"/>
                    </a:lnTo>
                    <a:lnTo>
                      <a:pt x="3620" y="1350"/>
                    </a:lnTo>
                    <a:lnTo>
                      <a:pt x="3622" y="1351"/>
                    </a:lnTo>
                    <a:lnTo>
                      <a:pt x="3623" y="1350"/>
                    </a:lnTo>
                    <a:lnTo>
                      <a:pt x="3623" y="1351"/>
                    </a:lnTo>
                    <a:lnTo>
                      <a:pt x="3624" y="1351"/>
                    </a:lnTo>
                    <a:lnTo>
                      <a:pt x="3625" y="1352"/>
                    </a:lnTo>
                    <a:lnTo>
                      <a:pt x="3626" y="1351"/>
                    </a:lnTo>
                    <a:lnTo>
                      <a:pt x="3628" y="1352"/>
                    </a:lnTo>
                    <a:lnTo>
                      <a:pt x="3628" y="1351"/>
                    </a:lnTo>
                    <a:lnTo>
                      <a:pt x="3629" y="1352"/>
                    </a:lnTo>
                    <a:lnTo>
                      <a:pt x="3630" y="1351"/>
                    </a:lnTo>
                    <a:lnTo>
                      <a:pt x="3631" y="1352"/>
                    </a:lnTo>
                    <a:lnTo>
                      <a:pt x="3632" y="1351"/>
                    </a:lnTo>
                    <a:lnTo>
                      <a:pt x="3633" y="1352"/>
                    </a:lnTo>
                    <a:lnTo>
                      <a:pt x="3634" y="1351"/>
                    </a:lnTo>
                    <a:lnTo>
                      <a:pt x="3635" y="1352"/>
                    </a:lnTo>
                    <a:lnTo>
                      <a:pt x="3637" y="1351"/>
                    </a:lnTo>
                    <a:lnTo>
                      <a:pt x="3637" y="1352"/>
                    </a:lnTo>
                    <a:lnTo>
                      <a:pt x="3637" y="1352"/>
                    </a:lnTo>
                    <a:lnTo>
                      <a:pt x="3638" y="1352"/>
                    </a:lnTo>
                    <a:lnTo>
                      <a:pt x="3640" y="1352"/>
                    </a:lnTo>
                    <a:lnTo>
                      <a:pt x="3641" y="1352"/>
                    </a:lnTo>
                    <a:lnTo>
                      <a:pt x="3641" y="1352"/>
                    </a:lnTo>
                    <a:lnTo>
                      <a:pt x="3643" y="1352"/>
                    </a:lnTo>
                    <a:lnTo>
                      <a:pt x="3643" y="1352"/>
                    </a:lnTo>
                    <a:lnTo>
                      <a:pt x="3645" y="1352"/>
                    </a:lnTo>
                    <a:lnTo>
                      <a:pt x="3646" y="1351"/>
                    </a:lnTo>
                    <a:lnTo>
                      <a:pt x="3646" y="1352"/>
                    </a:lnTo>
                    <a:lnTo>
                      <a:pt x="3648" y="1352"/>
                    </a:lnTo>
                    <a:lnTo>
                      <a:pt x="3649" y="1351"/>
                    </a:lnTo>
                    <a:lnTo>
                      <a:pt x="3649" y="1352"/>
                    </a:lnTo>
                    <a:lnTo>
                      <a:pt x="3650" y="1352"/>
                    </a:lnTo>
                    <a:lnTo>
                      <a:pt x="3652" y="1352"/>
                    </a:lnTo>
                    <a:lnTo>
                      <a:pt x="3653" y="1352"/>
                    </a:lnTo>
                    <a:lnTo>
                      <a:pt x="3653" y="1352"/>
                    </a:lnTo>
                    <a:lnTo>
                      <a:pt x="3654" y="1352"/>
                    </a:lnTo>
                    <a:lnTo>
                      <a:pt x="3656" y="1352"/>
                    </a:lnTo>
                    <a:lnTo>
                      <a:pt x="3657" y="1352"/>
                    </a:lnTo>
                    <a:lnTo>
                      <a:pt x="3658" y="1352"/>
                    </a:lnTo>
                    <a:lnTo>
                      <a:pt x="3659" y="1353"/>
                    </a:lnTo>
                    <a:lnTo>
                      <a:pt x="3659" y="1352"/>
                    </a:lnTo>
                    <a:lnTo>
                      <a:pt x="3660" y="1353"/>
                    </a:lnTo>
                    <a:lnTo>
                      <a:pt x="3661" y="1353"/>
                    </a:lnTo>
                    <a:lnTo>
                      <a:pt x="3663" y="1353"/>
                    </a:lnTo>
                    <a:lnTo>
                      <a:pt x="3663" y="1353"/>
                    </a:lnTo>
                    <a:lnTo>
                      <a:pt x="3665" y="1354"/>
                    </a:lnTo>
                    <a:lnTo>
                      <a:pt x="3665" y="1353"/>
                    </a:lnTo>
                    <a:lnTo>
                      <a:pt x="3666" y="1354"/>
                    </a:lnTo>
                    <a:lnTo>
                      <a:pt x="3668" y="1353"/>
                    </a:lnTo>
                    <a:lnTo>
                      <a:pt x="3669" y="1354"/>
                    </a:lnTo>
                    <a:lnTo>
                      <a:pt x="3669" y="1354"/>
                    </a:lnTo>
                    <a:lnTo>
                      <a:pt x="3669" y="1353"/>
                    </a:lnTo>
                    <a:lnTo>
                      <a:pt x="3670" y="1353"/>
                    </a:lnTo>
                    <a:lnTo>
                      <a:pt x="3672" y="1354"/>
                    </a:lnTo>
                    <a:lnTo>
                      <a:pt x="3673" y="1354"/>
                    </a:lnTo>
                    <a:lnTo>
                      <a:pt x="3673" y="1353"/>
                    </a:lnTo>
                    <a:lnTo>
                      <a:pt x="3675" y="1353"/>
                    </a:lnTo>
                    <a:lnTo>
                      <a:pt x="3676" y="1353"/>
                    </a:lnTo>
                    <a:lnTo>
                      <a:pt x="3677" y="1353"/>
                    </a:lnTo>
                    <a:lnTo>
                      <a:pt x="3678" y="1353"/>
                    </a:lnTo>
                    <a:lnTo>
                      <a:pt x="3679" y="1353"/>
                    </a:lnTo>
                    <a:lnTo>
                      <a:pt x="3680" y="1353"/>
                    </a:lnTo>
                    <a:lnTo>
                      <a:pt x="3680" y="1353"/>
                    </a:lnTo>
                    <a:lnTo>
                      <a:pt x="3681" y="1352"/>
                    </a:lnTo>
                    <a:lnTo>
                      <a:pt x="3682" y="1353"/>
                    </a:lnTo>
                    <a:lnTo>
                      <a:pt x="3683" y="1352"/>
                    </a:lnTo>
                    <a:lnTo>
                      <a:pt x="3684" y="1352"/>
                    </a:lnTo>
                    <a:lnTo>
                      <a:pt x="3686" y="1351"/>
                    </a:lnTo>
                    <a:lnTo>
                      <a:pt x="3686" y="1351"/>
                    </a:lnTo>
                    <a:lnTo>
                      <a:pt x="3687" y="1351"/>
                    </a:lnTo>
                    <a:lnTo>
                      <a:pt x="3689" y="1351"/>
                    </a:lnTo>
                    <a:lnTo>
                      <a:pt x="3690" y="1350"/>
                    </a:lnTo>
                    <a:lnTo>
                      <a:pt x="3690" y="1351"/>
                    </a:lnTo>
                    <a:lnTo>
                      <a:pt x="3691" y="1350"/>
                    </a:lnTo>
                    <a:lnTo>
                      <a:pt x="3693" y="1350"/>
                    </a:lnTo>
                    <a:lnTo>
                      <a:pt x="3693" y="1351"/>
                    </a:lnTo>
                    <a:lnTo>
                      <a:pt x="3694" y="1351"/>
                    </a:lnTo>
                    <a:lnTo>
                      <a:pt x="3695" y="1350"/>
                    </a:lnTo>
                    <a:lnTo>
                      <a:pt x="3697" y="1351"/>
                    </a:lnTo>
                    <a:lnTo>
                      <a:pt x="3698" y="1350"/>
                    </a:lnTo>
                    <a:lnTo>
                      <a:pt x="3698" y="1350"/>
                    </a:lnTo>
                    <a:lnTo>
                      <a:pt x="3698" y="1351"/>
                    </a:lnTo>
                    <a:lnTo>
                      <a:pt x="3700" y="1351"/>
                    </a:lnTo>
                    <a:lnTo>
                      <a:pt x="3702" y="1349"/>
                    </a:lnTo>
                    <a:lnTo>
                      <a:pt x="3702" y="1350"/>
                    </a:lnTo>
                    <a:lnTo>
                      <a:pt x="3703" y="1349"/>
                    </a:lnTo>
                    <a:lnTo>
                      <a:pt x="3704" y="1350"/>
                    </a:lnTo>
                    <a:lnTo>
                      <a:pt x="3705" y="1349"/>
                    </a:lnTo>
                    <a:lnTo>
                      <a:pt x="3705" y="1349"/>
                    </a:lnTo>
                    <a:lnTo>
                      <a:pt x="3707" y="1348"/>
                    </a:lnTo>
                    <a:lnTo>
                      <a:pt x="3708" y="1349"/>
                    </a:lnTo>
                    <a:lnTo>
                      <a:pt x="3708" y="1348"/>
                    </a:lnTo>
                    <a:lnTo>
                      <a:pt x="3710" y="1348"/>
                    </a:lnTo>
                    <a:lnTo>
                      <a:pt x="3711" y="1348"/>
                    </a:lnTo>
                    <a:lnTo>
                      <a:pt x="3712" y="1348"/>
                    </a:lnTo>
                    <a:lnTo>
                      <a:pt x="3712" y="1348"/>
                    </a:lnTo>
                    <a:lnTo>
                      <a:pt x="3713" y="1348"/>
                    </a:lnTo>
                    <a:lnTo>
                      <a:pt x="3715" y="1347"/>
                    </a:lnTo>
                    <a:lnTo>
                      <a:pt x="3716" y="1348"/>
                    </a:lnTo>
                    <a:lnTo>
                      <a:pt x="3716" y="1348"/>
                    </a:lnTo>
                    <a:lnTo>
                      <a:pt x="3717" y="1348"/>
                    </a:lnTo>
                    <a:lnTo>
                      <a:pt x="3718" y="1348"/>
                    </a:lnTo>
                    <a:lnTo>
                      <a:pt x="3720" y="1348"/>
                    </a:lnTo>
                    <a:lnTo>
                      <a:pt x="3721" y="1348"/>
                    </a:lnTo>
                    <a:lnTo>
                      <a:pt x="3722" y="1348"/>
                    </a:lnTo>
                    <a:lnTo>
                      <a:pt x="3723" y="1348"/>
                    </a:lnTo>
                    <a:lnTo>
                      <a:pt x="3724" y="1348"/>
                    </a:lnTo>
                    <a:lnTo>
                      <a:pt x="3724" y="1348"/>
                    </a:lnTo>
                    <a:lnTo>
                      <a:pt x="3726" y="1348"/>
                    </a:lnTo>
                    <a:lnTo>
                      <a:pt x="3727" y="1349"/>
                    </a:lnTo>
                    <a:lnTo>
                      <a:pt x="3728" y="1348"/>
                    </a:lnTo>
                    <a:lnTo>
                      <a:pt x="3729" y="1349"/>
                    </a:lnTo>
                    <a:lnTo>
                      <a:pt x="3730" y="1349"/>
                    </a:lnTo>
                    <a:lnTo>
                      <a:pt x="3730" y="1350"/>
                    </a:lnTo>
                    <a:lnTo>
                      <a:pt x="3732" y="1350"/>
                    </a:lnTo>
                    <a:lnTo>
                      <a:pt x="3732" y="1349"/>
                    </a:lnTo>
                    <a:lnTo>
                      <a:pt x="3734" y="1349"/>
                    </a:lnTo>
                    <a:lnTo>
                      <a:pt x="3734" y="1350"/>
                    </a:lnTo>
                    <a:lnTo>
                      <a:pt x="3735" y="1350"/>
                    </a:lnTo>
                    <a:lnTo>
                      <a:pt x="3737" y="1351"/>
                    </a:lnTo>
                    <a:lnTo>
                      <a:pt x="3737" y="1350"/>
                    </a:lnTo>
                    <a:lnTo>
                      <a:pt x="3738" y="1351"/>
                    </a:lnTo>
                    <a:lnTo>
                      <a:pt x="3739" y="1351"/>
                    </a:lnTo>
                    <a:lnTo>
                      <a:pt x="3740" y="1351"/>
                    </a:lnTo>
                    <a:lnTo>
                      <a:pt x="3742" y="1351"/>
                    </a:lnTo>
                    <a:lnTo>
                      <a:pt x="3742" y="1351"/>
                    </a:lnTo>
                    <a:lnTo>
                      <a:pt x="3743" y="1351"/>
                    </a:lnTo>
                    <a:lnTo>
                      <a:pt x="3744" y="1352"/>
                    </a:lnTo>
                    <a:lnTo>
                      <a:pt x="3744" y="1351"/>
                    </a:lnTo>
                    <a:lnTo>
                      <a:pt x="3747" y="1352"/>
                    </a:lnTo>
                    <a:lnTo>
                      <a:pt x="3747" y="1351"/>
                    </a:lnTo>
                    <a:lnTo>
                      <a:pt x="3748" y="1352"/>
                    </a:lnTo>
                    <a:lnTo>
                      <a:pt x="3749" y="1352"/>
                    </a:lnTo>
                    <a:lnTo>
                      <a:pt x="3750" y="1353"/>
                    </a:lnTo>
                    <a:lnTo>
                      <a:pt x="3751" y="1352"/>
                    </a:lnTo>
                    <a:lnTo>
                      <a:pt x="3752" y="1353"/>
                    </a:lnTo>
                    <a:lnTo>
                      <a:pt x="3753" y="1353"/>
                    </a:lnTo>
                    <a:lnTo>
                      <a:pt x="3754" y="1353"/>
                    </a:lnTo>
                    <a:lnTo>
                      <a:pt x="3755" y="1353"/>
                    </a:lnTo>
                    <a:lnTo>
                      <a:pt x="3756" y="1353"/>
                    </a:lnTo>
                    <a:lnTo>
                      <a:pt x="3757" y="1353"/>
                    </a:lnTo>
                    <a:lnTo>
                      <a:pt x="3758" y="1353"/>
                    </a:lnTo>
                    <a:lnTo>
                      <a:pt x="3759" y="1353"/>
                    </a:lnTo>
                    <a:lnTo>
                      <a:pt x="3759" y="1354"/>
                    </a:lnTo>
                    <a:lnTo>
                      <a:pt x="3761" y="1353"/>
                    </a:lnTo>
                    <a:lnTo>
                      <a:pt x="3762" y="1354"/>
                    </a:lnTo>
                    <a:lnTo>
                      <a:pt x="3763" y="1353"/>
                    </a:lnTo>
                    <a:lnTo>
                      <a:pt x="3764" y="1354"/>
                    </a:lnTo>
                    <a:lnTo>
                      <a:pt x="3764" y="1353"/>
                    </a:lnTo>
                    <a:lnTo>
                      <a:pt x="3766" y="1354"/>
                    </a:lnTo>
                    <a:lnTo>
                      <a:pt x="3766" y="1354"/>
                    </a:lnTo>
                    <a:lnTo>
                      <a:pt x="3768" y="1353"/>
                    </a:lnTo>
                    <a:lnTo>
                      <a:pt x="3768" y="1353"/>
                    </a:lnTo>
                    <a:lnTo>
                      <a:pt x="3769" y="1354"/>
                    </a:lnTo>
                    <a:lnTo>
                      <a:pt x="3770" y="1354"/>
                    </a:lnTo>
                    <a:lnTo>
                      <a:pt x="3772" y="1353"/>
                    </a:lnTo>
                    <a:lnTo>
                      <a:pt x="3772" y="1353"/>
                    </a:lnTo>
                    <a:lnTo>
                      <a:pt x="3773" y="1353"/>
                    </a:lnTo>
                    <a:lnTo>
                      <a:pt x="3774" y="1353"/>
                    </a:lnTo>
                    <a:lnTo>
                      <a:pt x="3775" y="1352"/>
                    </a:lnTo>
                    <a:lnTo>
                      <a:pt x="3776" y="1353"/>
                    </a:lnTo>
                    <a:lnTo>
                      <a:pt x="3777" y="1351"/>
                    </a:lnTo>
                    <a:lnTo>
                      <a:pt x="3779" y="1352"/>
                    </a:lnTo>
                    <a:lnTo>
                      <a:pt x="3779" y="1351"/>
                    </a:lnTo>
                    <a:lnTo>
                      <a:pt x="3780" y="1351"/>
                    </a:lnTo>
                    <a:lnTo>
                      <a:pt x="3781" y="1351"/>
                    </a:lnTo>
                    <a:lnTo>
                      <a:pt x="3782" y="1351"/>
                    </a:lnTo>
                    <a:lnTo>
                      <a:pt x="3783" y="1351"/>
                    </a:lnTo>
                    <a:lnTo>
                      <a:pt x="3784" y="1350"/>
                    </a:lnTo>
                    <a:lnTo>
                      <a:pt x="3785" y="1351"/>
                    </a:lnTo>
                    <a:lnTo>
                      <a:pt x="3786" y="1351"/>
                    </a:lnTo>
                    <a:lnTo>
                      <a:pt x="3787" y="1349"/>
                    </a:lnTo>
                    <a:lnTo>
                      <a:pt x="3787" y="1350"/>
                    </a:lnTo>
                    <a:lnTo>
                      <a:pt x="3788" y="1350"/>
                    </a:lnTo>
                    <a:lnTo>
                      <a:pt x="3790" y="1350"/>
                    </a:lnTo>
                    <a:lnTo>
                      <a:pt x="3791" y="1349"/>
                    </a:lnTo>
                    <a:lnTo>
                      <a:pt x="3792" y="1350"/>
                    </a:lnTo>
                    <a:lnTo>
                      <a:pt x="3794" y="1350"/>
                    </a:lnTo>
                    <a:lnTo>
                      <a:pt x="3794" y="1349"/>
                    </a:lnTo>
                    <a:lnTo>
                      <a:pt x="3795" y="1350"/>
                    </a:lnTo>
                    <a:lnTo>
                      <a:pt x="3796" y="1350"/>
                    </a:lnTo>
                    <a:lnTo>
                      <a:pt x="3797" y="1350"/>
                    </a:lnTo>
                    <a:lnTo>
                      <a:pt x="3798" y="1350"/>
                    </a:lnTo>
                    <a:lnTo>
                      <a:pt x="3799" y="1350"/>
                    </a:lnTo>
                    <a:lnTo>
                      <a:pt x="3799" y="1350"/>
                    </a:lnTo>
                    <a:lnTo>
                      <a:pt x="3801" y="1351"/>
                    </a:lnTo>
                    <a:lnTo>
                      <a:pt x="3802" y="1351"/>
                    </a:lnTo>
                    <a:lnTo>
                      <a:pt x="3802" y="1351"/>
                    </a:lnTo>
                    <a:lnTo>
                      <a:pt x="3804" y="1351"/>
                    </a:lnTo>
                    <a:lnTo>
                      <a:pt x="3805" y="1351"/>
                    </a:lnTo>
                    <a:lnTo>
                      <a:pt x="3805" y="1351"/>
                    </a:lnTo>
                    <a:lnTo>
                      <a:pt x="3807" y="1351"/>
                    </a:lnTo>
                    <a:lnTo>
                      <a:pt x="3807" y="1351"/>
                    </a:lnTo>
                    <a:lnTo>
                      <a:pt x="3808" y="1351"/>
                    </a:lnTo>
                    <a:lnTo>
                      <a:pt x="3809" y="1351"/>
                    </a:lnTo>
                    <a:lnTo>
                      <a:pt x="3810" y="1351"/>
                    </a:lnTo>
                    <a:lnTo>
                      <a:pt x="3811" y="1351"/>
                    </a:lnTo>
                    <a:lnTo>
                      <a:pt x="3812" y="1352"/>
                    </a:lnTo>
                    <a:lnTo>
                      <a:pt x="3813" y="1352"/>
                    </a:lnTo>
                    <a:lnTo>
                      <a:pt x="3814" y="1351"/>
                    </a:lnTo>
                    <a:lnTo>
                      <a:pt x="3816" y="1351"/>
                    </a:lnTo>
                    <a:lnTo>
                      <a:pt x="3817" y="1352"/>
                    </a:lnTo>
                    <a:lnTo>
                      <a:pt x="3817" y="1352"/>
                    </a:lnTo>
                    <a:lnTo>
                      <a:pt x="3818" y="1351"/>
                    </a:lnTo>
                    <a:lnTo>
                      <a:pt x="3819" y="1351"/>
                    </a:lnTo>
                    <a:lnTo>
                      <a:pt x="3819" y="1352"/>
                    </a:lnTo>
                    <a:lnTo>
                      <a:pt x="3821" y="1351"/>
                    </a:lnTo>
                    <a:lnTo>
                      <a:pt x="3822" y="1351"/>
                    </a:lnTo>
                    <a:lnTo>
                      <a:pt x="3824" y="1351"/>
                    </a:lnTo>
                    <a:lnTo>
                      <a:pt x="3825" y="1351"/>
                    </a:lnTo>
                    <a:lnTo>
                      <a:pt x="3825" y="1351"/>
                    </a:lnTo>
                    <a:lnTo>
                      <a:pt x="3826" y="1351"/>
                    </a:lnTo>
                    <a:lnTo>
                      <a:pt x="3826" y="1351"/>
                    </a:lnTo>
                    <a:lnTo>
                      <a:pt x="3828" y="1351"/>
                    </a:lnTo>
                    <a:lnTo>
                      <a:pt x="3829" y="1351"/>
                    </a:lnTo>
                    <a:lnTo>
                      <a:pt x="3830" y="1353"/>
                    </a:lnTo>
                    <a:lnTo>
                      <a:pt x="3831" y="1353"/>
                    </a:lnTo>
                    <a:lnTo>
                      <a:pt x="3832" y="1352"/>
                    </a:lnTo>
                    <a:lnTo>
                      <a:pt x="3833" y="1352"/>
                    </a:lnTo>
                    <a:lnTo>
                      <a:pt x="3834" y="1353"/>
                    </a:lnTo>
                    <a:lnTo>
                      <a:pt x="3835" y="1353"/>
                    </a:lnTo>
                    <a:lnTo>
                      <a:pt x="3836" y="1352"/>
                    </a:lnTo>
                    <a:lnTo>
                      <a:pt x="3836" y="1353"/>
                    </a:lnTo>
                    <a:lnTo>
                      <a:pt x="3838" y="1352"/>
                    </a:lnTo>
                    <a:lnTo>
                      <a:pt x="3839" y="1353"/>
                    </a:lnTo>
                    <a:lnTo>
                      <a:pt x="3839" y="1352"/>
                    </a:lnTo>
                    <a:lnTo>
                      <a:pt x="3841" y="1352"/>
                    </a:lnTo>
                    <a:lnTo>
                      <a:pt x="3841" y="1353"/>
                    </a:lnTo>
                    <a:lnTo>
                      <a:pt x="3843" y="1352"/>
                    </a:lnTo>
                    <a:lnTo>
                      <a:pt x="3843" y="1353"/>
                    </a:lnTo>
                    <a:lnTo>
                      <a:pt x="3844" y="1353"/>
                    </a:lnTo>
                    <a:lnTo>
                      <a:pt x="3845" y="1352"/>
                    </a:lnTo>
                    <a:lnTo>
                      <a:pt x="3847" y="1352"/>
                    </a:lnTo>
                    <a:lnTo>
                      <a:pt x="3848" y="1353"/>
                    </a:lnTo>
                    <a:lnTo>
                      <a:pt x="3849" y="1352"/>
                    </a:lnTo>
                    <a:lnTo>
                      <a:pt x="3849" y="1353"/>
                    </a:lnTo>
                    <a:lnTo>
                      <a:pt x="3850" y="1352"/>
                    </a:lnTo>
                    <a:lnTo>
                      <a:pt x="3851" y="1353"/>
                    </a:lnTo>
                    <a:lnTo>
                      <a:pt x="3853" y="1353"/>
                    </a:lnTo>
                    <a:lnTo>
                      <a:pt x="3853" y="1352"/>
                    </a:lnTo>
                    <a:lnTo>
                      <a:pt x="3855" y="1352"/>
                    </a:lnTo>
                    <a:lnTo>
                      <a:pt x="3856" y="1353"/>
                    </a:lnTo>
                    <a:lnTo>
                      <a:pt x="3857" y="1353"/>
                    </a:lnTo>
                    <a:lnTo>
                      <a:pt x="3857" y="1352"/>
                    </a:lnTo>
                    <a:lnTo>
                      <a:pt x="3858" y="1352"/>
                    </a:lnTo>
                    <a:lnTo>
                      <a:pt x="3858" y="1353"/>
                    </a:lnTo>
                    <a:lnTo>
                      <a:pt x="3860" y="1353"/>
                    </a:lnTo>
                    <a:lnTo>
                      <a:pt x="3861" y="1352"/>
                    </a:lnTo>
                    <a:lnTo>
                      <a:pt x="3862" y="1352"/>
                    </a:lnTo>
                    <a:lnTo>
                      <a:pt x="3863" y="1353"/>
                    </a:lnTo>
                    <a:lnTo>
                      <a:pt x="3864" y="1353"/>
                    </a:lnTo>
                    <a:lnTo>
                      <a:pt x="3864" y="1352"/>
                    </a:lnTo>
                    <a:lnTo>
                      <a:pt x="3866" y="1352"/>
                    </a:lnTo>
                    <a:lnTo>
                      <a:pt x="3868" y="1353"/>
                    </a:lnTo>
                    <a:lnTo>
                      <a:pt x="3868" y="1352"/>
                    </a:lnTo>
                    <a:lnTo>
                      <a:pt x="3869" y="1353"/>
                    </a:lnTo>
                    <a:lnTo>
                      <a:pt x="3871" y="1353"/>
                    </a:lnTo>
                    <a:lnTo>
                      <a:pt x="3871" y="1353"/>
                    </a:lnTo>
                    <a:lnTo>
                      <a:pt x="3873" y="1353"/>
                    </a:lnTo>
                    <a:lnTo>
                      <a:pt x="3873" y="1353"/>
                    </a:lnTo>
                    <a:lnTo>
                      <a:pt x="3874" y="1353"/>
                    </a:lnTo>
                    <a:lnTo>
                      <a:pt x="3875" y="1353"/>
                    </a:lnTo>
                    <a:lnTo>
                      <a:pt x="3876" y="1353"/>
                    </a:lnTo>
                    <a:lnTo>
                      <a:pt x="3877" y="1353"/>
                    </a:lnTo>
                    <a:lnTo>
                      <a:pt x="3877" y="1353"/>
                    </a:lnTo>
                    <a:lnTo>
                      <a:pt x="3878" y="1353"/>
                    </a:lnTo>
                    <a:lnTo>
                      <a:pt x="3880" y="1353"/>
                    </a:lnTo>
                    <a:lnTo>
                      <a:pt x="3881" y="1353"/>
                    </a:lnTo>
                    <a:lnTo>
                      <a:pt x="3882" y="1353"/>
                    </a:lnTo>
                    <a:lnTo>
                      <a:pt x="3882" y="1353"/>
                    </a:lnTo>
                    <a:lnTo>
                      <a:pt x="3884" y="1353"/>
                    </a:lnTo>
                    <a:lnTo>
                      <a:pt x="3884" y="1353"/>
                    </a:lnTo>
                    <a:lnTo>
                      <a:pt x="3885" y="1353"/>
                    </a:lnTo>
                    <a:lnTo>
                      <a:pt x="3887" y="1353"/>
                    </a:lnTo>
                    <a:lnTo>
                      <a:pt x="3887" y="1353"/>
                    </a:lnTo>
                    <a:lnTo>
                      <a:pt x="3888" y="1353"/>
                    </a:lnTo>
                    <a:lnTo>
                      <a:pt x="3889" y="1353"/>
                    </a:lnTo>
                    <a:lnTo>
                      <a:pt x="3890" y="1353"/>
                    </a:lnTo>
                    <a:lnTo>
                      <a:pt x="3891" y="1353"/>
                    </a:lnTo>
                    <a:lnTo>
                      <a:pt x="3892" y="1352"/>
                    </a:lnTo>
                    <a:lnTo>
                      <a:pt x="3893" y="1353"/>
                    </a:lnTo>
                    <a:lnTo>
                      <a:pt x="3894" y="1352"/>
                    </a:lnTo>
                    <a:lnTo>
                      <a:pt x="3895" y="1353"/>
                    </a:lnTo>
                    <a:lnTo>
                      <a:pt x="3896" y="1352"/>
                    </a:lnTo>
                    <a:lnTo>
                      <a:pt x="3897" y="1352"/>
                    </a:lnTo>
                    <a:lnTo>
                      <a:pt x="3898" y="1353"/>
                    </a:lnTo>
                  </a:path>
                </a:pathLst>
              </a:custGeom>
              <a:noFill/>
              <a:ln w="1588">
                <a:solidFill>
                  <a:srgbClr val="000000"/>
                </a:solidFill>
                <a:prstDash val="solid"/>
                <a:round/>
                <a:headEnd/>
                <a:tailEnd/>
              </a:ln>
            </p:spPr>
            <p:txBody>
              <a:bodyPr/>
              <a:lstStyle/>
              <a:p>
                <a:endParaRPr lang="en-US"/>
              </a:p>
            </p:txBody>
          </p:sp>
        </p:grpSp>
        <p:sp>
          <p:nvSpPr>
            <p:cNvPr id="7" name="Text Box 134"/>
            <p:cNvSpPr txBox="1">
              <a:spLocks noChangeArrowheads="1"/>
            </p:cNvSpPr>
            <p:nvPr/>
          </p:nvSpPr>
          <p:spPr bwMode="auto">
            <a:xfrm>
              <a:off x="6352547" y="3657600"/>
              <a:ext cx="2519774" cy="824654"/>
            </a:xfrm>
            <a:prstGeom prst="rect">
              <a:avLst/>
            </a:prstGeom>
            <a:noFill/>
            <a:ln w="9525">
              <a:noFill/>
              <a:miter lim="800000"/>
              <a:headEnd/>
              <a:tailEnd/>
            </a:ln>
            <a:effectLst/>
          </p:spPr>
          <p:txBody>
            <a:bodyPr wrap="none">
              <a:spAutoFit/>
            </a:bodyPr>
            <a:lstStyle/>
            <a:p>
              <a:pPr algn="r" eaLnBrk="1" hangingPunct="1"/>
              <a:r>
                <a:rPr lang="en-US" sz="1600" dirty="0" smtClean="0"/>
                <a:t>Particle Size  </a:t>
              </a:r>
              <a:r>
                <a:rPr lang="en-US" sz="1600" b="1" dirty="0" smtClean="0"/>
                <a:t>1.7 </a:t>
              </a:r>
              <a:r>
                <a:rPr lang="en-US" sz="1600" b="1" dirty="0"/>
                <a:t>µm </a:t>
              </a:r>
            </a:p>
            <a:p>
              <a:pPr algn="r" eaLnBrk="1" hangingPunct="1"/>
              <a:r>
                <a:rPr lang="en-US" sz="1600" dirty="0"/>
                <a:t>Peaks = </a:t>
              </a:r>
              <a:r>
                <a:rPr lang="en-US" sz="1600" dirty="0" smtClean="0"/>
                <a:t>168</a:t>
              </a:r>
              <a:endParaRPr lang="en-US" sz="1600" dirty="0"/>
            </a:p>
          </p:txBody>
        </p:sp>
        <p:sp>
          <p:nvSpPr>
            <p:cNvPr id="8" name="Text Box 135"/>
            <p:cNvSpPr txBox="1">
              <a:spLocks noChangeArrowheads="1"/>
            </p:cNvSpPr>
            <p:nvPr/>
          </p:nvSpPr>
          <p:spPr bwMode="auto">
            <a:xfrm>
              <a:off x="6239581" y="1523999"/>
              <a:ext cx="2658357" cy="824654"/>
            </a:xfrm>
            <a:prstGeom prst="rect">
              <a:avLst/>
            </a:prstGeom>
            <a:noFill/>
            <a:ln w="9525">
              <a:noFill/>
              <a:miter lim="800000"/>
              <a:headEnd/>
              <a:tailEnd/>
            </a:ln>
            <a:effectLst/>
          </p:spPr>
          <p:txBody>
            <a:bodyPr wrap="none">
              <a:spAutoFit/>
            </a:bodyPr>
            <a:lstStyle/>
            <a:p>
              <a:pPr algn="r" eaLnBrk="1" hangingPunct="1"/>
              <a:r>
                <a:rPr lang="en-US" sz="1600" dirty="0" smtClean="0">
                  <a:solidFill>
                    <a:srgbClr val="FF3300"/>
                  </a:solidFill>
                </a:rPr>
                <a:t>Particle size = </a:t>
              </a:r>
              <a:r>
                <a:rPr lang="en-US" sz="1600" b="1" dirty="0" smtClean="0">
                  <a:solidFill>
                    <a:srgbClr val="FF3300"/>
                  </a:solidFill>
                </a:rPr>
                <a:t>4.8 </a:t>
              </a:r>
              <a:r>
                <a:rPr lang="en-US" sz="1600" b="1" dirty="0">
                  <a:solidFill>
                    <a:srgbClr val="FF3300"/>
                  </a:solidFill>
                </a:rPr>
                <a:t>µm </a:t>
              </a:r>
            </a:p>
            <a:p>
              <a:pPr algn="r" eaLnBrk="1" hangingPunct="1"/>
              <a:r>
                <a:rPr lang="en-US" sz="1600" dirty="0">
                  <a:solidFill>
                    <a:srgbClr val="FF3300"/>
                  </a:solidFill>
                </a:rPr>
                <a:t>Peaks = </a:t>
              </a:r>
              <a:r>
                <a:rPr lang="en-US" sz="1600" dirty="0" smtClean="0">
                  <a:solidFill>
                    <a:srgbClr val="FF3300"/>
                  </a:solidFill>
                </a:rPr>
                <a:t>70</a:t>
              </a:r>
              <a:endParaRPr lang="en-US" sz="1600" dirty="0">
                <a:solidFill>
                  <a:srgbClr val="FF3300"/>
                </a:solidFill>
              </a:endParaRPr>
            </a:p>
          </p:txBody>
        </p:sp>
        <p:sp>
          <p:nvSpPr>
            <p:cNvPr id="9" name="Text Box 136"/>
            <p:cNvSpPr txBox="1">
              <a:spLocks noChangeArrowheads="1"/>
            </p:cNvSpPr>
            <p:nvPr/>
          </p:nvSpPr>
          <p:spPr bwMode="auto">
            <a:xfrm>
              <a:off x="7086600" y="6172200"/>
              <a:ext cx="1837362" cy="246221"/>
            </a:xfrm>
            <a:prstGeom prst="rect">
              <a:avLst/>
            </a:prstGeom>
            <a:noFill/>
            <a:ln w="9525">
              <a:noFill/>
              <a:miter lim="800000"/>
              <a:headEnd/>
              <a:tailEnd/>
            </a:ln>
            <a:effectLst/>
          </p:spPr>
          <p:txBody>
            <a:bodyPr wrap="none">
              <a:spAutoFit/>
            </a:bodyPr>
            <a:lstStyle/>
            <a:p>
              <a:r>
                <a:rPr lang="en-US" sz="1000" dirty="0" err="1">
                  <a:latin typeface="Verdana" pitchFamily="34" charset="0"/>
                </a:rPr>
                <a:t>Grumbach</a:t>
              </a:r>
              <a:r>
                <a:rPr lang="en-US" sz="1000" dirty="0">
                  <a:latin typeface="Verdana" pitchFamily="34" charset="0"/>
                </a:rPr>
                <a:t>, Diehl, </a:t>
              </a:r>
              <a:r>
                <a:rPr lang="en-US" sz="1000" dirty="0" err="1">
                  <a:latin typeface="Verdana" pitchFamily="34" charset="0"/>
                </a:rPr>
                <a:t>Mazzeo</a:t>
              </a:r>
              <a:endParaRPr lang="en-US" sz="1000" dirty="0">
                <a:latin typeface="Verdana" pitchFamily="34" charset="0"/>
              </a:endParaRPr>
            </a:p>
          </p:txBody>
        </p:sp>
      </p:grpSp>
    </p:spTree>
  </p:cSld>
  <p:clrMapOvr>
    <a:masterClrMapping/>
  </p:clrMapOvr>
  <p:transition/>
  <p:timing>
    <p:tnLst>
      <p:par>
        <p:cTn id="1" dur="indefinite" restart="never" nodeType="tmRoot"/>
      </p:par>
    </p:tn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Factors Affecting Plate Count</a:t>
            </a:r>
            <a:endParaRPr lang="en-US" dirty="0"/>
          </a:p>
        </p:txBody>
      </p:sp>
      <p:sp>
        <p:nvSpPr>
          <p:cNvPr id="3" name="Content Placeholder 2"/>
          <p:cNvSpPr>
            <a:spLocks noGrp="1"/>
          </p:cNvSpPr>
          <p:nvPr>
            <p:ph idx="1"/>
          </p:nvPr>
        </p:nvSpPr>
        <p:spPr/>
        <p:txBody>
          <a:bodyPr>
            <a:normAutofit/>
          </a:bodyPr>
          <a:lstStyle/>
          <a:p>
            <a:r>
              <a:rPr lang="en-US" dirty="0" smtClean="0"/>
              <a:t>Mechanical conditions</a:t>
            </a:r>
          </a:p>
          <a:p>
            <a:pPr lvl="1"/>
            <a:r>
              <a:rPr lang="en-US" dirty="0" smtClean="0"/>
              <a:t>HPLC instrument used</a:t>
            </a:r>
          </a:p>
          <a:p>
            <a:pPr lvl="1"/>
            <a:r>
              <a:rPr lang="en-US" dirty="0" smtClean="0"/>
              <a:t>Tubing and fittings </a:t>
            </a:r>
          </a:p>
          <a:p>
            <a:pPr lvl="2"/>
            <a:r>
              <a:rPr lang="en-US" sz="1600" dirty="0" smtClean="0"/>
              <a:t>More about this later</a:t>
            </a:r>
          </a:p>
          <a:p>
            <a:pPr lvl="1"/>
            <a:r>
              <a:rPr lang="en-US" dirty="0" smtClean="0"/>
              <a:t>How well the column was packed</a:t>
            </a:r>
          </a:p>
          <a:p>
            <a:r>
              <a:rPr lang="en-US" dirty="0" smtClean="0"/>
              <a:t>Chemical conditions</a:t>
            </a:r>
          </a:p>
          <a:p>
            <a:pPr lvl="1"/>
            <a:r>
              <a:rPr lang="en-US" dirty="0" smtClean="0"/>
              <a:t>Chromatographic conditions – solvents</a:t>
            </a:r>
          </a:p>
          <a:p>
            <a:pPr lvl="1"/>
            <a:r>
              <a:rPr lang="en-US" dirty="0" smtClean="0"/>
              <a:t>Packing material manufacturing</a:t>
            </a:r>
          </a:p>
          <a:p>
            <a:r>
              <a:rPr lang="en-US" dirty="0" smtClean="0"/>
              <a:t>Flow rate and test compound used</a:t>
            </a:r>
          </a:p>
        </p:txBody>
      </p:sp>
    </p:spTree>
  </p:cSld>
  <p:clrMapOvr>
    <a:masterClrMapping/>
  </p:clrMapOvr>
  <p:transition/>
  <p:timing>
    <p:tnLst>
      <p:par>
        <p:cTn id="1" dur="indefinite" restart="never" nodeType="tmRoot"/>
      </p:par>
    </p:tn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Why do we need good Resolution?</a:t>
            </a:r>
            <a:endParaRPr lang="en-US" dirty="0"/>
          </a:p>
        </p:txBody>
      </p:sp>
      <p:sp>
        <p:nvSpPr>
          <p:cNvPr id="3" name="Content Placeholder 2"/>
          <p:cNvSpPr>
            <a:spLocks noGrp="1"/>
          </p:cNvSpPr>
          <p:nvPr>
            <p:ph idx="1"/>
          </p:nvPr>
        </p:nvSpPr>
        <p:spPr/>
        <p:txBody>
          <a:bodyPr/>
          <a:lstStyle/>
          <a:p>
            <a:r>
              <a:rPr lang="en-US" dirty="0" smtClean="0">
                <a:solidFill>
                  <a:srgbClr val="0000FF"/>
                </a:solidFill>
              </a:rPr>
              <a:t>Resolution is the separation of the peaks in a sample mixture.</a:t>
            </a:r>
          </a:p>
          <a:p>
            <a:r>
              <a:rPr lang="en-US" dirty="0" smtClean="0"/>
              <a:t>Quantitation requires peaks be separate in order to determine the peak area correctly.  </a:t>
            </a:r>
          </a:p>
          <a:p>
            <a:pPr lvl="1"/>
            <a:r>
              <a:rPr lang="en-US" dirty="0" smtClean="0"/>
              <a:t>Exception:  Mass spectrometers where unique masses are known</a:t>
            </a:r>
          </a:p>
          <a:p>
            <a:r>
              <a:rPr lang="en-US" dirty="0" smtClean="0"/>
              <a:t>Purification requires removal of impurities.</a:t>
            </a:r>
          </a:p>
          <a:p>
            <a:r>
              <a:rPr lang="en-US" dirty="0" smtClean="0"/>
              <a:t>Compound identification is easier if the compounds are well separated.</a:t>
            </a:r>
            <a:endParaRPr lang="en-US" dirty="0"/>
          </a:p>
        </p:txBody>
      </p:sp>
    </p:spTree>
  </p:cSld>
  <p:clrMapOvr>
    <a:masterClrMapping/>
  </p:clrMapOvr>
  <p:transition/>
  <p:timing>
    <p:tnLst>
      <p:par>
        <p:cTn id="1" dur="indefinite" restart="never" nodeType="tmRoot"/>
      </p:par>
    </p:tn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Resolution </a:t>
            </a:r>
            <a:endParaRPr lang="en-US" dirty="0"/>
          </a:p>
        </p:txBody>
      </p:sp>
      <p:sp>
        <p:nvSpPr>
          <p:cNvPr id="7" name="Text Box 10"/>
          <p:cNvSpPr txBox="1">
            <a:spLocks noChangeArrowheads="1"/>
          </p:cNvSpPr>
          <p:nvPr/>
        </p:nvSpPr>
        <p:spPr bwMode="auto">
          <a:xfrm>
            <a:off x="3995930" y="5272424"/>
            <a:ext cx="4838988" cy="677108"/>
          </a:xfrm>
          <a:prstGeom prst="rect">
            <a:avLst/>
          </a:prstGeom>
          <a:solidFill>
            <a:srgbClr val="FFFFCC"/>
          </a:solidFill>
          <a:ln w="9525">
            <a:solidFill>
              <a:schemeClr val="tx1"/>
            </a:solidFill>
            <a:miter lim="800000"/>
            <a:headEnd/>
            <a:tailEnd/>
          </a:ln>
          <a:effectLst/>
        </p:spPr>
        <p:txBody>
          <a:bodyPr wrap="square">
            <a:spAutoFit/>
          </a:bodyPr>
          <a:lstStyle/>
          <a:p>
            <a:r>
              <a:rPr lang="en-US" sz="1800" dirty="0">
                <a:latin typeface="+mn-lt"/>
                <a:cs typeface="Arial" charset="0"/>
              </a:rPr>
              <a:t>Narrow </a:t>
            </a:r>
            <a:r>
              <a:rPr lang="en-US" sz="1800" dirty="0" smtClean="0">
                <a:latin typeface="+mn-lt"/>
                <a:cs typeface="Arial" charset="0"/>
              </a:rPr>
              <a:t>peaks </a:t>
            </a:r>
            <a:r>
              <a:rPr lang="en-US" sz="1800" dirty="0">
                <a:latin typeface="+mn-lt"/>
                <a:cs typeface="Arial" charset="0"/>
              </a:rPr>
              <a:t>(smaller W) allows you to maintain Resolution and </a:t>
            </a:r>
            <a:r>
              <a:rPr lang="en-US" sz="1800" dirty="0" smtClean="0">
                <a:latin typeface="+mn-lt"/>
                <a:cs typeface="Arial" charset="0"/>
              </a:rPr>
              <a:t>go faster!</a:t>
            </a:r>
            <a:r>
              <a:rPr lang="en-US" sz="2000" dirty="0" smtClean="0">
                <a:latin typeface="+mn-lt"/>
                <a:cs typeface="Arial" charset="0"/>
              </a:rPr>
              <a:t>                  </a:t>
            </a:r>
            <a:endParaRPr lang="en-US" sz="2400" dirty="0">
              <a:latin typeface="+mn-lt"/>
              <a:cs typeface="Arial" charset="0"/>
            </a:endParaRPr>
          </a:p>
        </p:txBody>
      </p:sp>
      <p:sp>
        <p:nvSpPr>
          <p:cNvPr id="8" name="Text Box 11"/>
          <p:cNvSpPr txBox="1">
            <a:spLocks noChangeArrowheads="1"/>
          </p:cNvSpPr>
          <p:nvPr/>
        </p:nvSpPr>
        <p:spPr bwMode="auto">
          <a:xfrm>
            <a:off x="251475" y="2979353"/>
            <a:ext cx="354013" cy="3293209"/>
          </a:xfrm>
          <a:prstGeom prst="rect">
            <a:avLst/>
          </a:prstGeom>
          <a:noFill/>
          <a:ln w="9525">
            <a:noFill/>
            <a:miter lim="800000"/>
            <a:headEnd/>
            <a:tailEnd/>
          </a:ln>
          <a:effectLst/>
        </p:spPr>
        <p:txBody>
          <a:bodyPr>
            <a:spAutoFit/>
          </a:bodyPr>
          <a:lstStyle/>
          <a:p>
            <a:r>
              <a:rPr lang="en-US" dirty="0">
                <a:latin typeface="+mn-lt"/>
                <a:cs typeface="Arial" charset="0"/>
              </a:rPr>
              <a:t>0</a:t>
            </a:r>
          </a:p>
          <a:p>
            <a:endParaRPr lang="en-US" dirty="0">
              <a:latin typeface="+mn-lt"/>
              <a:cs typeface="Arial" charset="0"/>
            </a:endParaRPr>
          </a:p>
          <a:p>
            <a:endParaRPr lang="en-US" dirty="0">
              <a:latin typeface="+mn-lt"/>
              <a:cs typeface="Arial" charset="0"/>
            </a:endParaRPr>
          </a:p>
          <a:p>
            <a:endParaRPr lang="en-US" dirty="0">
              <a:latin typeface="+mn-lt"/>
              <a:cs typeface="Arial" charset="0"/>
            </a:endParaRPr>
          </a:p>
          <a:p>
            <a:endParaRPr lang="en-US" dirty="0">
              <a:latin typeface="+mn-lt"/>
              <a:cs typeface="Arial" charset="0"/>
            </a:endParaRPr>
          </a:p>
          <a:p>
            <a:endParaRPr lang="en-US" dirty="0">
              <a:latin typeface="+mn-lt"/>
              <a:cs typeface="Arial" charset="0"/>
            </a:endParaRPr>
          </a:p>
          <a:p>
            <a:endParaRPr lang="en-US" dirty="0" smtClean="0">
              <a:latin typeface="+mn-lt"/>
              <a:cs typeface="Arial" charset="0"/>
            </a:endParaRPr>
          </a:p>
          <a:p>
            <a:endParaRPr lang="en-US" dirty="0" smtClean="0">
              <a:latin typeface="+mn-lt"/>
            </a:endParaRPr>
          </a:p>
          <a:p>
            <a:endParaRPr lang="en-US" dirty="0" smtClean="0">
              <a:latin typeface="+mn-lt"/>
              <a:cs typeface="Arial" charset="0"/>
            </a:endParaRPr>
          </a:p>
          <a:p>
            <a:endParaRPr lang="en-US" dirty="0" smtClean="0">
              <a:latin typeface="+mn-lt"/>
            </a:endParaRPr>
          </a:p>
          <a:p>
            <a:endParaRPr lang="en-US" dirty="0">
              <a:latin typeface="+mn-lt"/>
              <a:cs typeface="Arial" charset="0"/>
            </a:endParaRPr>
          </a:p>
          <a:p>
            <a:endParaRPr lang="en-US" dirty="0">
              <a:latin typeface="+mn-lt"/>
              <a:cs typeface="Arial" charset="0"/>
            </a:endParaRPr>
          </a:p>
          <a:p>
            <a:r>
              <a:rPr lang="en-US" dirty="0">
                <a:latin typeface="+mn-lt"/>
                <a:cs typeface="Arial" charset="0"/>
              </a:rPr>
              <a:t>0</a:t>
            </a:r>
          </a:p>
        </p:txBody>
      </p:sp>
      <p:grpSp>
        <p:nvGrpSpPr>
          <p:cNvPr id="3" name="Group 87"/>
          <p:cNvGrpSpPr/>
          <p:nvPr/>
        </p:nvGrpSpPr>
        <p:grpSpPr>
          <a:xfrm>
            <a:off x="5320891" y="2276860"/>
            <a:ext cx="3145735" cy="2144526"/>
            <a:chOff x="5320891" y="2276860"/>
            <a:chExt cx="3145735" cy="2144526"/>
          </a:xfrm>
        </p:grpSpPr>
        <p:grpSp>
          <p:nvGrpSpPr>
            <p:cNvPr id="4" name="Group 86"/>
            <p:cNvGrpSpPr/>
            <p:nvPr/>
          </p:nvGrpSpPr>
          <p:grpSpPr>
            <a:xfrm>
              <a:off x="5436105" y="2276860"/>
              <a:ext cx="2842789" cy="767179"/>
              <a:chOff x="4963372" y="2143358"/>
              <a:chExt cx="2842789" cy="767179"/>
            </a:xfrm>
          </p:grpSpPr>
          <p:sp>
            <p:nvSpPr>
              <p:cNvPr id="28" name="Text Box 47"/>
              <p:cNvSpPr txBox="1">
                <a:spLocks noChangeArrowheads="1"/>
              </p:cNvSpPr>
              <p:nvPr/>
            </p:nvSpPr>
            <p:spPr bwMode="auto">
              <a:xfrm>
                <a:off x="4963372" y="2319570"/>
                <a:ext cx="747320" cy="338554"/>
              </a:xfrm>
              <a:prstGeom prst="rect">
                <a:avLst/>
              </a:prstGeom>
              <a:noFill/>
              <a:ln w="9525">
                <a:noFill/>
                <a:miter lim="800000"/>
                <a:headEnd/>
                <a:tailEnd/>
              </a:ln>
              <a:effectLst/>
            </p:spPr>
            <p:txBody>
              <a:bodyPr wrap="none">
                <a:spAutoFit/>
              </a:bodyPr>
              <a:lstStyle/>
              <a:p>
                <a:pPr algn="ctr"/>
                <a:r>
                  <a:rPr lang="en-US" sz="1600">
                    <a:latin typeface="+mn-lt"/>
                    <a:cs typeface="Arial" charset="0"/>
                  </a:rPr>
                  <a:t>Rs = </a:t>
                </a:r>
              </a:p>
            </p:txBody>
          </p:sp>
          <p:sp>
            <p:nvSpPr>
              <p:cNvPr id="29" name="Line 48"/>
              <p:cNvSpPr>
                <a:spLocks noChangeShapeType="1"/>
              </p:cNvSpPr>
              <p:nvPr/>
            </p:nvSpPr>
            <p:spPr bwMode="auto">
              <a:xfrm>
                <a:off x="5585475" y="2495783"/>
                <a:ext cx="685800" cy="0"/>
              </a:xfrm>
              <a:prstGeom prst="line">
                <a:avLst/>
              </a:prstGeom>
              <a:noFill/>
              <a:ln w="9525">
                <a:solidFill>
                  <a:schemeClr val="tx1"/>
                </a:solidFill>
                <a:round/>
                <a:headEnd/>
                <a:tailEnd/>
              </a:ln>
              <a:effectLst/>
            </p:spPr>
            <p:txBody>
              <a:bodyPr/>
              <a:lstStyle/>
              <a:p>
                <a:endParaRPr lang="en-US">
                  <a:latin typeface="+mn-lt"/>
                </a:endParaRPr>
              </a:p>
            </p:txBody>
          </p:sp>
          <p:sp>
            <p:nvSpPr>
              <p:cNvPr id="30" name="Text Box 49"/>
              <p:cNvSpPr txBox="1">
                <a:spLocks noChangeArrowheads="1"/>
              </p:cNvSpPr>
              <p:nvPr/>
            </p:nvSpPr>
            <p:spPr bwMode="auto">
              <a:xfrm>
                <a:off x="5475273" y="2167170"/>
                <a:ext cx="925253" cy="338554"/>
              </a:xfrm>
              <a:prstGeom prst="rect">
                <a:avLst/>
              </a:prstGeom>
              <a:noFill/>
              <a:ln w="9525">
                <a:noFill/>
                <a:miter lim="800000"/>
                <a:headEnd/>
                <a:tailEnd/>
              </a:ln>
              <a:effectLst/>
            </p:spPr>
            <p:txBody>
              <a:bodyPr wrap="none">
                <a:spAutoFit/>
              </a:bodyPr>
              <a:lstStyle/>
              <a:p>
                <a:pPr algn="ctr"/>
                <a:r>
                  <a:rPr lang="en-US" sz="1600" dirty="0" smtClean="0">
                    <a:solidFill>
                      <a:srgbClr val="FF3300"/>
                    </a:solidFill>
                    <a:latin typeface="+mn-lt"/>
                    <a:cs typeface="Arial" charset="0"/>
                  </a:rPr>
                  <a:t>2 (7-2)</a:t>
                </a:r>
                <a:endParaRPr lang="en-US" sz="1600" dirty="0">
                  <a:solidFill>
                    <a:srgbClr val="FF3300"/>
                  </a:solidFill>
                  <a:latin typeface="+mn-lt"/>
                  <a:cs typeface="Arial" charset="0"/>
                </a:endParaRPr>
              </a:p>
            </p:txBody>
          </p:sp>
          <p:sp>
            <p:nvSpPr>
              <p:cNvPr id="31" name="Text Box 50"/>
              <p:cNvSpPr txBox="1">
                <a:spLocks noChangeArrowheads="1"/>
              </p:cNvSpPr>
              <p:nvPr/>
            </p:nvSpPr>
            <p:spPr bwMode="auto">
              <a:xfrm>
                <a:off x="6328248" y="2343383"/>
                <a:ext cx="332143" cy="307777"/>
              </a:xfrm>
              <a:prstGeom prst="rect">
                <a:avLst/>
              </a:prstGeom>
              <a:noFill/>
              <a:ln w="9525">
                <a:noFill/>
                <a:miter lim="800000"/>
                <a:headEnd/>
                <a:tailEnd/>
              </a:ln>
              <a:effectLst/>
            </p:spPr>
            <p:txBody>
              <a:bodyPr wrap="none">
                <a:spAutoFit/>
              </a:bodyPr>
              <a:lstStyle/>
              <a:p>
                <a:pPr algn="ctr"/>
                <a:r>
                  <a:rPr lang="en-US" sz="1400">
                    <a:latin typeface="+mn-lt"/>
                    <a:cs typeface="Arial" charset="0"/>
                  </a:rPr>
                  <a:t>=</a:t>
                </a:r>
              </a:p>
            </p:txBody>
          </p:sp>
          <p:sp>
            <p:nvSpPr>
              <p:cNvPr id="32" name="Line 51"/>
              <p:cNvSpPr>
                <a:spLocks noChangeShapeType="1"/>
              </p:cNvSpPr>
              <p:nvPr/>
            </p:nvSpPr>
            <p:spPr bwMode="auto">
              <a:xfrm>
                <a:off x="6728475" y="2495783"/>
                <a:ext cx="304800" cy="0"/>
              </a:xfrm>
              <a:prstGeom prst="line">
                <a:avLst/>
              </a:prstGeom>
              <a:noFill/>
              <a:ln w="9525">
                <a:solidFill>
                  <a:schemeClr val="tx1"/>
                </a:solidFill>
                <a:round/>
                <a:headEnd/>
                <a:tailEnd/>
              </a:ln>
              <a:effectLst/>
            </p:spPr>
            <p:txBody>
              <a:bodyPr/>
              <a:lstStyle/>
              <a:p>
                <a:endParaRPr lang="en-US">
                  <a:latin typeface="+mn-lt"/>
                </a:endParaRPr>
              </a:p>
            </p:txBody>
          </p:sp>
          <p:sp>
            <p:nvSpPr>
              <p:cNvPr id="33" name="Text Box 52"/>
              <p:cNvSpPr txBox="1">
                <a:spLocks noChangeArrowheads="1"/>
              </p:cNvSpPr>
              <p:nvPr/>
            </p:nvSpPr>
            <p:spPr bwMode="auto">
              <a:xfrm>
                <a:off x="5518749" y="2571983"/>
                <a:ext cx="798617" cy="338554"/>
              </a:xfrm>
              <a:prstGeom prst="rect">
                <a:avLst/>
              </a:prstGeom>
              <a:noFill/>
              <a:ln w="9525">
                <a:noFill/>
                <a:miter lim="800000"/>
                <a:headEnd/>
                <a:tailEnd/>
              </a:ln>
              <a:effectLst/>
            </p:spPr>
            <p:txBody>
              <a:bodyPr wrap="none">
                <a:spAutoFit/>
              </a:bodyPr>
              <a:lstStyle/>
              <a:p>
                <a:pPr algn="ctr"/>
                <a:r>
                  <a:rPr lang="en-US" sz="1600" dirty="0" smtClean="0">
                    <a:solidFill>
                      <a:srgbClr val="FF3300"/>
                    </a:solidFill>
                    <a:latin typeface="+mn-lt"/>
                    <a:cs typeface="Arial" charset="0"/>
                  </a:rPr>
                  <a:t>(2+3)</a:t>
                </a:r>
                <a:endParaRPr lang="en-US" sz="1600" dirty="0">
                  <a:solidFill>
                    <a:srgbClr val="FF3300"/>
                  </a:solidFill>
                  <a:latin typeface="+mn-lt"/>
                  <a:cs typeface="Arial" charset="0"/>
                </a:endParaRPr>
              </a:p>
            </p:txBody>
          </p:sp>
          <p:sp>
            <p:nvSpPr>
              <p:cNvPr id="34" name="Text Box 53"/>
              <p:cNvSpPr txBox="1">
                <a:spLocks noChangeArrowheads="1"/>
              </p:cNvSpPr>
              <p:nvPr/>
            </p:nvSpPr>
            <p:spPr bwMode="auto">
              <a:xfrm>
                <a:off x="6652349" y="2143358"/>
                <a:ext cx="444353" cy="338554"/>
              </a:xfrm>
              <a:prstGeom prst="rect">
                <a:avLst/>
              </a:prstGeom>
              <a:noFill/>
              <a:ln w="9525">
                <a:noFill/>
                <a:miter lim="800000"/>
                <a:headEnd/>
                <a:tailEnd/>
              </a:ln>
              <a:effectLst/>
            </p:spPr>
            <p:txBody>
              <a:bodyPr wrap="none">
                <a:spAutoFit/>
              </a:bodyPr>
              <a:lstStyle/>
              <a:p>
                <a:pPr algn="ctr"/>
                <a:r>
                  <a:rPr lang="en-US">
                    <a:latin typeface="+mn-lt"/>
                    <a:cs typeface="Arial" charset="0"/>
                  </a:rPr>
                  <a:t>10</a:t>
                </a:r>
              </a:p>
            </p:txBody>
          </p:sp>
          <p:sp>
            <p:nvSpPr>
              <p:cNvPr id="35" name="Text Box 54"/>
              <p:cNvSpPr txBox="1">
                <a:spLocks noChangeArrowheads="1"/>
              </p:cNvSpPr>
              <p:nvPr/>
            </p:nvSpPr>
            <p:spPr bwMode="auto">
              <a:xfrm>
                <a:off x="6598049" y="2471970"/>
                <a:ext cx="511679" cy="338554"/>
              </a:xfrm>
              <a:prstGeom prst="rect">
                <a:avLst/>
              </a:prstGeom>
              <a:noFill/>
              <a:ln w="9525">
                <a:noFill/>
                <a:miter lim="800000"/>
                <a:headEnd/>
                <a:tailEnd/>
              </a:ln>
              <a:effectLst/>
            </p:spPr>
            <p:txBody>
              <a:bodyPr wrap="none">
                <a:spAutoFit/>
              </a:bodyPr>
              <a:lstStyle/>
              <a:p>
                <a:pPr algn="ctr"/>
                <a:r>
                  <a:rPr lang="en-US" sz="1400" dirty="0">
                    <a:latin typeface="+mn-lt"/>
                    <a:cs typeface="Arial" charset="0"/>
                  </a:rPr>
                  <a:t> </a:t>
                </a:r>
                <a:r>
                  <a:rPr lang="en-US" sz="1400" dirty="0" smtClean="0">
                    <a:latin typeface="+mn-lt"/>
                    <a:cs typeface="Arial" charset="0"/>
                  </a:rPr>
                  <a:t> </a:t>
                </a:r>
                <a:r>
                  <a:rPr lang="en-US" sz="1600" dirty="0" smtClean="0">
                    <a:latin typeface="+mn-lt"/>
                    <a:cs typeface="Arial" charset="0"/>
                  </a:rPr>
                  <a:t>5 </a:t>
                </a:r>
                <a:endParaRPr lang="en-US" sz="1600" dirty="0">
                  <a:latin typeface="+mn-lt"/>
                  <a:cs typeface="Arial" charset="0"/>
                </a:endParaRPr>
              </a:p>
            </p:txBody>
          </p:sp>
          <p:sp>
            <p:nvSpPr>
              <p:cNvPr id="36" name="Text Box 55"/>
              <p:cNvSpPr txBox="1">
                <a:spLocks noChangeArrowheads="1"/>
              </p:cNvSpPr>
              <p:nvPr/>
            </p:nvSpPr>
            <p:spPr bwMode="auto">
              <a:xfrm>
                <a:off x="7065253" y="2267183"/>
                <a:ext cx="740908" cy="461665"/>
              </a:xfrm>
              <a:prstGeom prst="rect">
                <a:avLst/>
              </a:prstGeom>
              <a:noFill/>
              <a:ln w="9525">
                <a:noFill/>
                <a:miter lim="800000"/>
                <a:headEnd/>
                <a:tailEnd/>
              </a:ln>
              <a:effectLst/>
            </p:spPr>
            <p:txBody>
              <a:bodyPr wrap="none">
                <a:spAutoFit/>
              </a:bodyPr>
              <a:lstStyle/>
              <a:p>
                <a:pPr algn="ctr"/>
                <a:r>
                  <a:rPr lang="en-US" sz="2400">
                    <a:latin typeface="+mn-lt"/>
                    <a:cs typeface="Arial" charset="0"/>
                  </a:rPr>
                  <a:t>= 2</a:t>
                </a:r>
              </a:p>
            </p:txBody>
          </p:sp>
        </p:grpSp>
        <p:grpSp>
          <p:nvGrpSpPr>
            <p:cNvPr id="5" name="Group 83"/>
            <p:cNvGrpSpPr/>
            <p:nvPr/>
          </p:nvGrpSpPr>
          <p:grpSpPr>
            <a:xfrm>
              <a:off x="5320891" y="3601821"/>
              <a:ext cx="3145735" cy="819565"/>
              <a:chOff x="2399559" y="3827080"/>
              <a:chExt cx="3145735" cy="819565"/>
            </a:xfrm>
          </p:grpSpPr>
          <p:sp>
            <p:nvSpPr>
              <p:cNvPr id="37" name="Text Box 56"/>
              <p:cNvSpPr txBox="1">
                <a:spLocks noChangeArrowheads="1"/>
              </p:cNvSpPr>
              <p:nvPr/>
            </p:nvSpPr>
            <p:spPr bwMode="auto">
              <a:xfrm>
                <a:off x="2399559" y="4055678"/>
                <a:ext cx="747320" cy="338554"/>
              </a:xfrm>
              <a:prstGeom prst="rect">
                <a:avLst/>
              </a:prstGeom>
              <a:noFill/>
              <a:ln w="9525">
                <a:noFill/>
                <a:miter lim="800000"/>
                <a:headEnd/>
                <a:tailEnd/>
              </a:ln>
              <a:effectLst/>
            </p:spPr>
            <p:txBody>
              <a:bodyPr wrap="none">
                <a:spAutoFit/>
              </a:bodyPr>
              <a:lstStyle/>
              <a:p>
                <a:pPr algn="ctr"/>
                <a:r>
                  <a:rPr lang="en-US" sz="1600" dirty="0">
                    <a:latin typeface="+mn-lt"/>
                    <a:cs typeface="Arial" charset="0"/>
                  </a:rPr>
                  <a:t>Rs = </a:t>
                </a:r>
              </a:p>
            </p:txBody>
          </p:sp>
          <p:sp>
            <p:nvSpPr>
              <p:cNvPr id="38" name="Line 57"/>
              <p:cNvSpPr>
                <a:spLocks noChangeShapeType="1"/>
              </p:cNvSpPr>
              <p:nvPr/>
            </p:nvSpPr>
            <p:spPr bwMode="auto">
              <a:xfrm>
                <a:off x="4290075" y="4214428"/>
                <a:ext cx="533400" cy="0"/>
              </a:xfrm>
              <a:prstGeom prst="line">
                <a:avLst/>
              </a:prstGeom>
              <a:noFill/>
              <a:ln w="9525">
                <a:solidFill>
                  <a:schemeClr val="tx1"/>
                </a:solidFill>
                <a:round/>
                <a:headEnd/>
                <a:tailEnd/>
              </a:ln>
              <a:effectLst/>
            </p:spPr>
            <p:txBody>
              <a:bodyPr/>
              <a:lstStyle/>
              <a:p>
                <a:endParaRPr lang="en-US">
                  <a:latin typeface="+mn-lt"/>
                </a:endParaRPr>
              </a:p>
            </p:txBody>
          </p:sp>
          <p:grpSp>
            <p:nvGrpSpPr>
              <p:cNvPr id="6" name="Group 58"/>
              <p:cNvGrpSpPr>
                <a:grpSpLocks/>
              </p:cNvGrpSpPr>
              <p:nvPr/>
            </p:nvGrpSpPr>
            <p:grpSpPr bwMode="auto">
              <a:xfrm>
                <a:off x="2721625" y="3827080"/>
                <a:ext cx="1352549" cy="795338"/>
                <a:chOff x="2056" y="1632"/>
                <a:chExt cx="852" cy="501"/>
              </a:xfrm>
            </p:grpSpPr>
            <p:sp>
              <p:nvSpPr>
                <p:cNvPr id="51" name="Line 59"/>
                <p:cNvSpPr>
                  <a:spLocks noChangeShapeType="1"/>
                </p:cNvSpPr>
                <p:nvPr/>
              </p:nvSpPr>
              <p:spPr bwMode="auto">
                <a:xfrm>
                  <a:off x="2260" y="1876"/>
                  <a:ext cx="528" cy="0"/>
                </a:xfrm>
                <a:prstGeom prst="line">
                  <a:avLst/>
                </a:prstGeom>
                <a:noFill/>
                <a:ln w="9525">
                  <a:solidFill>
                    <a:schemeClr val="tx1"/>
                  </a:solidFill>
                  <a:round/>
                  <a:headEnd/>
                  <a:tailEnd/>
                </a:ln>
                <a:effectLst/>
              </p:spPr>
              <p:txBody>
                <a:bodyPr/>
                <a:lstStyle/>
                <a:p>
                  <a:endParaRPr lang="en-US">
                    <a:latin typeface="+mn-lt"/>
                  </a:endParaRPr>
                </a:p>
              </p:txBody>
            </p:sp>
            <p:sp>
              <p:nvSpPr>
                <p:cNvPr id="52" name="Text Box 60"/>
                <p:cNvSpPr txBox="1">
                  <a:spLocks noChangeArrowheads="1"/>
                </p:cNvSpPr>
                <p:nvPr/>
              </p:nvSpPr>
              <p:spPr bwMode="auto">
                <a:xfrm>
                  <a:off x="2192" y="1632"/>
                  <a:ext cx="667" cy="213"/>
                </a:xfrm>
                <a:prstGeom prst="rect">
                  <a:avLst/>
                </a:prstGeom>
                <a:noFill/>
                <a:ln w="9525">
                  <a:noFill/>
                  <a:miter lim="800000"/>
                  <a:headEnd/>
                  <a:tailEnd/>
                </a:ln>
                <a:effectLst/>
              </p:spPr>
              <p:txBody>
                <a:bodyPr wrap="none">
                  <a:spAutoFit/>
                </a:bodyPr>
                <a:lstStyle/>
                <a:p>
                  <a:pPr algn="ctr"/>
                  <a:r>
                    <a:rPr lang="en-US" sz="1600" dirty="0">
                      <a:solidFill>
                        <a:srgbClr val="FF0000"/>
                      </a:solidFill>
                      <a:latin typeface="+mn-lt"/>
                      <a:cs typeface="Arial" charset="0"/>
                    </a:rPr>
                    <a:t>2</a:t>
                  </a:r>
                  <a:r>
                    <a:rPr lang="en-US" sz="1600" dirty="0">
                      <a:solidFill>
                        <a:srgbClr val="FF3300"/>
                      </a:solidFill>
                      <a:latin typeface="+mn-lt"/>
                      <a:cs typeface="Arial" charset="0"/>
                    </a:rPr>
                    <a:t>(3.1-2)</a:t>
                  </a:r>
                </a:p>
              </p:txBody>
            </p:sp>
            <p:sp>
              <p:nvSpPr>
                <p:cNvPr id="53" name="Text Box 61"/>
                <p:cNvSpPr txBox="1">
                  <a:spLocks noChangeArrowheads="1"/>
                </p:cNvSpPr>
                <p:nvPr/>
              </p:nvSpPr>
              <p:spPr bwMode="auto">
                <a:xfrm>
                  <a:off x="2056" y="1920"/>
                  <a:ext cx="852" cy="213"/>
                </a:xfrm>
                <a:prstGeom prst="rect">
                  <a:avLst/>
                </a:prstGeom>
                <a:noFill/>
                <a:ln w="9525">
                  <a:noFill/>
                  <a:miter lim="800000"/>
                  <a:headEnd/>
                  <a:tailEnd/>
                </a:ln>
                <a:effectLst/>
              </p:spPr>
              <p:txBody>
                <a:bodyPr wrap="none">
                  <a:spAutoFit/>
                </a:bodyPr>
                <a:lstStyle/>
                <a:p>
                  <a:pPr algn="ctr"/>
                  <a:r>
                    <a:rPr lang="en-US" sz="1600" dirty="0" smtClean="0">
                      <a:solidFill>
                        <a:srgbClr val="FF3300"/>
                      </a:solidFill>
                      <a:latin typeface="+mn-lt"/>
                      <a:cs typeface="Arial" charset="0"/>
                    </a:rPr>
                    <a:t>(0.5 </a:t>
                  </a:r>
                  <a:r>
                    <a:rPr lang="en-US" sz="1600" dirty="0">
                      <a:solidFill>
                        <a:srgbClr val="FF3300"/>
                      </a:solidFill>
                      <a:latin typeface="+mn-lt"/>
                      <a:cs typeface="Arial" charset="0"/>
                    </a:rPr>
                    <a:t>+ </a:t>
                  </a:r>
                  <a:r>
                    <a:rPr lang="en-US" sz="1600" dirty="0" smtClean="0">
                      <a:solidFill>
                        <a:srgbClr val="FF3300"/>
                      </a:solidFill>
                      <a:latin typeface="+mn-lt"/>
                      <a:cs typeface="Arial" charset="0"/>
                    </a:rPr>
                    <a:t>0.6)</a:t>
                  </a:r>
                  <a:endParaRPr lang="en-US" sz="1600" dirty="0">
                    <a:solidFill>
                      <a:srgbClr val="FF3300"/>
                    </a:solidFill>
                    <a:latin typeface="+mn-lt"/>
                    <a:cs typeface="Arial" charset="0"/>
                  </a:endParaRPr>
                </a:p>
              </p:txBody>
            </p:sp>
          </p:grpSp>
          <p:sp>
            <p:nvSpPr>
              <p:cNvPr id="40" name="Text Box 62"/>
              <p:cNvSpPr txBox="1">
                <a:spLocks noChangeArrowheads="1"/>
              </p:cNvSpPr>
              <p:nvPr/>
            </p:nvSpPr>
            <p:spPr bwMode="auto">
              <a:xfrm>
                <a:off x="3963566" y="4055678"/>
                <a:ext cx="352982" cy="338554"/>
              </a:xfrm>
              <a:prstGeom prst="rect">
                <a:avLst/>
              </a:prstGeom>
              <a:noFill/>
              <a:ln w="9525">
                <a:noFill/>
                <a:miter lim="800000"/>
                <a:headEnd/>
                <a:tailEnd/>
              </a:ln>
              <a:effectLst/>
            </p:spPr>
            <p:txBody>
              <a:bodyPr wrap="none">
                <a:spAutoFit/>
              </a:bodyPr>
              <a:lstStyle/>
              <a:p>
                <a:pPr algn="ctr"/>
                <a:r>
                  <a:rPr lang="en-US" sz="1600">
                    <a:latin typeface="+mn-lt"/>
                    <a:cs typeface="Arial" charset="0"/>
                  </a:rPr>
                  <a:t>=</a:t>
                </a:r>
              </a:p>
            </p:txBody>
          </p:sp>
          <p:sp>
            <p:nvSpPr>
              <p:cNvPr id="41" name="Text Box 63"/>
              <p:cNvSpPr txBox="1">
                <a:spLocks noChangeArrowheads="1"/>
              </p:cNvSpPr>
              <p:nvPr/>
            </p:nvSpPr>
            <p:spPr bwMode="auto">
              <a:xfrm>
                <a:off x="4292166" y="3927091"/>
                <a:ext cx="519694" cy="338554"/>
              </a:xfrm>
              <a:prstGeom prst="rect">
                <a:avLst/>
              </a:prstGeom>
              <a:noFill/>
              <a:ln w="9525">
                <a:noFill/>
                <a:miter lim="800000"/>
                <a:headEnd/>
                <a:tailEnd/>
              </a:ln>
              <a:effectLst/>
            </p:spPr>
            <p:txBody>
              <a:bodyPr wrap="none">
                <a:spAutoFit/>
              </a:bodyPr>
              <a:lstStyle/>
              <a:p>
                <a:pPr algn="ctr"/>
                <a:r>
                  <a:rPr lang="en-US" sz="1600" dirty="0">
                    <a:latin typeface="+mn-lt"/>
                    <a:cs typeface="Arial" charset="0"/>
                  </a:rPr>
                  <a:t>2.2</a:t>
                </a:r>
              </a:p>
            </p:txBody>
          </p:sp>
          <p:sp>
            <p:nvSpPr>
              <p:cNvPr id="42" name="Text Box 64"/>
              <p:cNvSpPr txBox="1">
                <a:spLocks noChangeArrowheads="1"/>
              </p:cNvSpPr>
              <p:nvPr/>
            </p:nvSpPr>
            <p:spPr bwMode="auto">
              <a:xfrm>
                <a:off x="4292166" y="4308091"/>
                <a:ext cx="519694" cy="338554"/>
              </a:xfrm>
              <a:prstGeom prst="rect">
                <a:avLst/>
              </a:prstGeom>
              <a:noFill/>
              <a:ln w="9525">
                <a:noFill/>
                <a:miter lim="800000"/>
                <a:headEnd/>
                <a:tailEnd/>
              </a:ln>
              <a:effectLst/>
            </p:spPr>
            <p:txBody>
              <a:bodyPr wrap="none">
                <a:spAutoFit/>
              </a:bodyPr>
              <a:lstStyle/>
              <a:p>
                <a:pPr algn="ctr"/>
                <a:r>
                  <a:rPr lang="en-US" sz="1600">
                    <a:latin typeface="+mn-lt"/>
                    <a:cs typeface="Arial" charset="0"/>
                  </a:rPr>
                  <a:t>1.1</a:t>
                </a:r>
              </a:p>
            </p:txBody>
          </p:sp>
          <p:sp>
            <p:nvSpPr>
              <p:cNvPr id="43" name="Text Box 65"/>
              <p:cNvSpPr txBox="1">
                <a:spLocks noChangeArrowheads="1"/>
              </p:cNvSpPr>
              <p:nvPr/>
            </p:nvSpPr>
            <p:spPr bwMode="auto">
              <a:xfrm>
                <a:off x="4695381" y="3979478"/>
                <a:ext cx="849913" cy="461665"/>
              </a:xfrm>
              <a:prstGeom prst="rect">
                <a:avLst/>
              </a:prstGeom>
              <a:noFill/>
              <a:ln w="9525">
                <a:noFill/>
                <a:miter lim="800000"/>
                <a:headEnd/>
                <a:tailEnd/>
              </a:ln>
              <a:effectLst/>
            </p:spPr>
            <p:txBody>
              <a:bodyPr wrap="none">
                <a:spAutoFit/>
              </a:bodyPr>
              <a:lstStyle/>
              <a:p>
                <a:pPr algn="ctr"/>
                <a:r>
                  <a:rPr lang="en-US" sz="2400" dirty="0">
                    <a:latin typeface="+mn-lt"/>
                    <a:cs typeface="Arial" charset="0"/>
                  </a:rPr>
                  <a:t> = 2</a:t>
                </a:r>
              </a:p>
            </p:txBody>
          </p:sp>
        </p:grpSp>
      </p:grpSp>
      <p:grpSp>
        <p:nvGrpSpPr>
          <p:cNvPr id="9" name="Group 89"/>
          <p:cNvGrpSpPr/>
          <p:nvPr/>
        </p:nvGrpSpPr>
        <p:grpSpPr>
          <a:xfrm>
            <a:off x="366689" y="1758397"/>
            <a:ext cx="4781381" cy="1152139"/>
            <a:chOff x="366689" y="1758397"/>
            <a:chExt cx="4781381" cy="1152139"/>
          </a:xfrm>
        </p:grpSpPr>
        <p:sp>
          <p:nvSpPr>
            <p:cNvPr id="13" name="Line 30"/>
            <p:cNvSpPr>
              <a:spLocks noChangeShapeType="1"/>
            </p:cNvSpPr>
            <p:nvPr/>
          </p:nvSpPr>
          <p:spPr bwMode="auto">
            <a:xfrm>
              <a:off x="419750" y="2893459"/>
              <a:ext cx="4728320" cy="17077"/>
            </a:xfrm>
            <a:prstGeom prst="line">
              <a:avLst/>
            </a:prstGeom>
            <a:noFill/>
            <a:ln w="9525">
              <a:solidFill>
                <a:schemeClr val="tx1"/>
              </a:solidFill>
              <a:round/>
              <a:headEnd/>
              <a:tailEnd/>
            </a:ln>
            <a:effectLst/>
          </p:spPr>
          <p:txBody>
            <a:bodyPr wrap="none" anchor="ctr"/>
            <a:lstStyle/>
            <a:p>
              <a:endParaRPr lang="en-US">
                <a:latin typeface="+mn-lt"/>
              </a:endParaRPr>
            </a:p>
          </p:txBody>
        </p:sp>
        <p:grpSp>
          <p:nvGrpSpPr>
            <p:cNvPr id="10" name="Group 31"/>
            <p:cNvGrpSpPr>
              <a:grpSpLocks/>
            </p:cNvGrpSpPr>
            <p:nvPr/>
          </p:nvGrpSpPr>
          <p:grpSpPr bwMode="auto">
            <a:xfrm>
              <a:off x="1257950" y="2087010"/>
              <a:ext cx="838200" cy="774700"/>
              <a:chOff x="1728" y="672"/>
              <a:chExt cx="528" cy="1200"/>
            </a:xfrm>
          </p:grpSpPr>
          <p:sp>
            <p:nvSpPr>
              <p:cNvPr id="54" name="Line 32"/>
              <p:cNvSpPr>
                <a:spLocks noChangeShapeType="1"/>
              </p:cNvSpPr>
              <p:nvPr/>
            </p:nvSpPr>
            <p:spPr bwMode="auto">
              <a:xfrm flipV="1">
                <a:off x="1728" y="672"/>
                <a:ext cx="240" cy="1152"/>
              </a:xfrm>
              <a:prstGeom prst="line">
                <a:avLst/>
              </a:prstGeom>
              <a:noFill/>
              <a:ln w="22225">
                <a:solidFill>
                  <a:schemeClr val="tx1"/>
                </a:solidFill>
                <a:round/>
                <a:headEnd/>
                <a:tailEnd/>
              </a:ln>
              <a:effectLst/>
            </p:spPr>
            <p:txBody>
              <a:bodyPr wrap="none" anchor="ctr"/>
              <a:lstStyle/>
              <a:p>
                <a:endParaRPr lang="en-US">
                  <a:latin typeface="+mn-lt"/>
                </a:endParaRPr>
              </a:p>
            </p:txBody>
          </p:sp>
          <p:sp>
            <p:nvSpPr>
              <p:cNvPr id="55" name="Line 33"/>
              <p:cNvSpPr>
                <a:spLocks noChangeShapeType="1"/>
              </p:cNvSpPr>
              <p:nvPr/>
            </p:nvSpPr>
            <p:spPr bwMode="auto">
              <a:xfrm>
                <a:off x="1968" y="672"/>
                <a:ext cx="288" cy="1200"/>
              </a:xfrm>
              <a:prstGeom prst="line">
                <a:avLst/>
              </a:prstGeom>
              <a:noFill/>
              <a:ln w="22225">
                <a:solidFill>
                  <a:schemeClr val="tx1"/>
                </a:solidFill>
                <a:round/>
                <a:headEnd/>
                <a:tailEnd/>
              </a:ln>
              <a:effectLst/>
            </p:spPr>
            <p:txBody>
              <a:bodyPr wrap="none" anchor="ctr"/>
              <a:lstStyle/>
              <a:p>
                <a:endParaRPr lang="en-US">
                  <a:latin typeface="+mn-lt"/>
                </a:endParaRPr>
              </a:p>
            </p:txBody>
          </p:sp>
        </p:grpSp>
        <p:sp>
          <p:nvSpPr>
            <p:cNvPr id="15" name="Line 34"/>
            <p:cNvSpPr>
              <a:spLocks noChangeShapeType="1"/>
            </p:cNvSpPr>
            <p:nvPr/>
          </p:nvSpPr>
          <p:spPr bwMode="auto">
            <a:xfrm>
              <a:off x="2096150" y="2861710"/>
              <a:ext cx="1676400" cy="0"/>
            </a:xfrm>
            <a:prstGeom prst="line">
              <a:avLst/>
            </a:prstGeom>
            <a:noFill/>
            <a:ln w="9525">
              <a:solidFill>
                <a:schemeClr val="tx1"/>
              </a:solidFill>
              <a:round/>
              <a:headEnd/>
              <a:tailEnd/>
            </a:ln>
            <a:effectLst/>
          </p:spPr>
          <p:txBody>
            <a:bodyPr wrap="none" anchor="ctr"/>
            <a:lstStyle/>
            <a:p>
              <a:endParaRPr lang="en-US">
                <a:latin typeface="+mn-lt"/>
              </a:endParaRPr>
            </a:p>
          </p:txBody>
        </p:sp>
        <p:sp>
          <p:nvSpPr>
            <p:cNvPr id="16" name="Line 35"/>
            <p:cNvSpPr>
              <a:spLocks noChangeShapeType="1"/>
            </p:cNvSpPr>
            <p:nvPr/>
          </p:nvSpPr>
          <p:spPr bwMode="auto">
            <a:xfrm flipV="1">
              <a:off x="3772550" y="2131460"/>
              <a:ext cx="441325" cy="730250"/>
            </a:xfrm>
            <a:prstGeom prst="line">
              <a:avLst/>
            </a:prstGeom>
            <a:noFill/>
            <a:ln w="22225">
              <a:solidFill>
                <a:schemeClr val="tx1"/>
              </a:solidFill>
              <a:round/>
              <a:headEnd/>
              <a:tailEnd/>
            </a:ln>
            <a:effectLst/>
          </p:spPr>
          <p:txBody>
            <a:bodyPr wrap="none" anchor="ctr"/>
            <a:lstStyle/>
            <a:p>
              <a:endParaRPr lang="en-US">
                <a:latin typeface="+mn-lt"/>
              </a:endParaRPr>
            </a:p>
          </p:txBody>
        </p:sp>
        <p:sp>
          <p:nvSpPr>
            <p:cNvPr id="17" name="Line 36"/>
            <p:cNvSpPr>
              <a:spLocks noChangeShapeType="1"/>
            </p:cNvSpPr>
            <p:nvPr/>
          </p:nvSpPr>
          <p:spPr bwMode="auto">
            <a:xfrm>
              <a:off x="4213875" y="2131460"/>
              <a:ext cx="457200" cy="685800"/>
            </a:xfrm>
            <a:prstGeom prst="line">
              <a:avLst/>
            </a:prstGeom>
            <a:noFill/>
            <a:ln w="22225">
              <a:solidFill>
                <a:schemeClr val="tx1"/>
              </a:solidFill>
              <a:round/>
              <a:headEnd/>
              <a:tailEnd/>
            </a:ln>
            <a:effectLst/>
          </p:spPr>
          <p:txBody>
            <a:bodyPr wrap="none" anchor="ctr"/>
            <a:lstStyle/>
            <a:p>
              <a:endParaRPr lang="en-US">
                <a:latin typeface="+mn-lt"/>
              </a:endParaRPr>
            </a:p>
          </p:txBody>
        </p:sp>
        <p:sp>
          <p:nvSpPr>
            <p:cNvPr id="18" name="AutoShape 37"/>
            <p:cNvSpPr>
              <a:spLocks noChangeArrowheads="1"/>
            </p:cNvSpPr>
            <p:nvPr/>
          </p:nvSpPr>
          <p:spPr bwMode="auto">
            <a:xfrm>
              <a:off x="1867550" y="2055260"/>
              <a:ext cx="2209800" cy="123825"/>
            </a:xfrm>
            <a:prstGeom prst="leftRightArrow">
              <a:avLst>
                <a:gd name="adj1" fmla="val 50000"/>
                <a:gd name="adj2" fmla="val 356923"/>
              </a:avLst>
            </a:prstGeom>
            <a:solidFill>
              <a:schemeClr val="accent1"/>
            </a:solidFill>
            <a:ln w="9525">
              <a:solidFill>
                <a:schemeClr val="tx1"/>
              </a:solidFill>
              <a:miter lim="800000"/>
              <a:headEnd/>
              <a:tailEnd/>
            </a:ln>
            <a:effectLst/>
          </p:spPr>
          <p:txBody>
            <a:bodyPr wrap="none" anchor="ctr"/>
            <a:lstStyle/>
            <a:p>
              <a:endParaRPr lang="en-US">
                <a:latin typeface="+mn-lt"/>
              </a:endParaRPr>
            </a:p>
          </p:txBody>
        </p:sp>
        <p:sp>
          <p:nvSpPr>
            <p:cNvPr id="19" name="AutoShape 38"/>
            <p:cNvSpPr>
              <a:spLocks noChangeArrowheads="1"/>
            </p:cNvSpPr>
            <p:nvPr/>
          </p:nvSpPr>
          <p:spPr bwMode="auto">
            <a:xfrm>
              <a:off x="1334149" y="2737885"/>
              <a:ext cx="645535" cy="45719"/>
            </a:xfrm>
            <a:prstGeom prst="leftRightArrow">
              <a:avLst>
                <a:gd name="adj1" fmla="val 50000"/>
                <a:gd name="adj2" fmla="val 196925"/>
              </a:avLst>
            </a:prstGeom>
            <a:solidFill>
              <a:schemeClr val="accent1"/>
            </a:solidFill>
            <a:ln w="9525">
              <a:solidFill>
                <a:schemeClr val="tx1"/>
              </a:solidFill>
              <a:miter lim="800000"/>
              <a:headEnd/>
              <a:tailEnd/>
            </a:ln>
            <a:effectLst/>
          </p:spPr>
          <p:txBody>
            <a:bodyPr wrap="none" anchor="ctr"/>
            <a:lstStyle/>
            <a:p>
              <a:endParaRPr lang="en-US">
                <a:latin typeface="+mn-lt"/>
              </a:endParaRPr>
            </a:p>
          </p:txBody>
        </p:sp>
        <p:sp>
          <p:nvSpPr>
            <p:cNvPr id="20" name="AutoShape 39"/>
            <p:cNvSpPr>
              <a:spLocks noChangeArrowheads="1"/>
            </p:cNvSpPr>
            <p:nvPr/>
          </p:nvSpPr>
          <p:spPr bwMode="auto">
            <a:xfrm>
              <a:off x="3880716" y="2737885"/>
              <a:ext cx="730034" cy="66578"/>
            </a:xfrm>
            <a:prstGeom prst="leftRightArrow">
              <a:avLst>
                <a:gd name="adj1" fmla="val 50000"/>
                <a:gd name="adj2" fmla="val 196925"/>
              </a:avLst>
            </a:prstGeom>
            <a:solidFill>
              <a:schemeClr val="accent1"/>
            </a:solidFill>
            <a:ln w="9525">
              <a:solidFill>
                <a:schemeClr val="tx1"/>
              </a:solidFill>
              <a:miter lim="800000"/>
              <a:headEnd/>
              <a:tailEnd/>
            </a:ln>
            <a:effectLst/>
          </p:spPr>
          <p:txBody>
            <a:bodyPr wrap="none" anchor="ctr"/>
            <a:lstStyle/>
            <a:p>
              <a:endParaRPr lang="en-US">
                <a:latin typeface="+mn-lt"/>
              </a:endParaRPr>
            </a:p>
          </p:txBody>
        </p:sp>
        <p:sp>
          <p:nvSpPr>
            <p:cNvPr id="21" name="Text Box 40"/>
            <p:cNvSpPr txBox="1">
              <a:spLocks noChangeArrowheads="1"/>
            </p:cNvSpPr>
            <p:nvPr/>
          </p:nvSpPr>
          <p:spPr bwMode="auto">
            <a:xfrm>
              <a:off x="1164004" y="1767922"/>
              <a:ext cx="846707" cy="369332"/>
            </a:xfrm>
            <a:prstGeom prst="rect">
              <a:avLst/>
            </a:prstGeom>
            <a:noFill/>
            <a:ln w="9525">
              <a:noFill/>
              <a:miter lim="800000"/>
              <a:headEnd/>
              <a:tailEnd/>
            </a:ln>
            <a:effectLst/>
          </p:spPr>
          <p:txBody>
            <a:bodyPr wrap="none">
              <a:spAutoFit/>
            </a:bodyPr>
            <a:lstStyle/>
            <a:p>
              <a:pPr algn="ctr"/>
              <a:r>
                <a:rPr lang="en-US" sz="1800" dirty="0">
                  <a:latin typeface="+mn-lt"/>
                  <a:cs typeface="Arial" charset="0"/>
                </a:rPr>
                <a:t>t</a:t>
              </a:r>
              <a:r>
                <a:rPr lang="en-US" sz="1800" baseline="-25000" dirty="0">
                  <a:latin typeface="+mn-lt"/>
                  <a:cs typeface="Arial" charset="0"/>
                </a:rPr>
                <a:t>1 </a:t>
              </a:r>
              <a:r>
                <a:rPr lang="en-US" sz="1800" dirty="0" smtClean="0">
                  <a:latin typeface="+mn-lt"/>
                  <a:cs typeface="Arial" charset="0"/>
                </a:rPr>
                <a:t>= </a:t>
              </a:r>
              <a:r>
                <a:rPr lang="en-US" sz="1800" dirty="0" smtClean="0">
                  <a:solidFill>
                    <a:srgbClr val="FF3300"/>
                  </a:solidFill>
                  <a:latin typeface="+mn-lt"/>
                  <a:cs typeface="Arial" charset="0"/>
                </a:rPr>
                <a:t>2</a:t>
              </a:r>
              <a:endParaRPr lang="en-US" sz="1800" baseline="-25000" dirty="0">
                <a:solidFill>
                  <a:srgbClr val="FF3300"/>
                </a:solidFill>
                <a:latin typeface="+mn-lt"/>
                <a:cs typeface="Arial" charset="0"/>
              </a:endParaRPr>
            </a:p>
          </p:txBody>
        </p:sp>
        <p:sp>
          <p:nvSpPr>
            <p:cNvPr id="22" name="Text Box 41"/>
            <p:cNvSpPr txBox="1">
              <a:spLocks noChangeArrowheads="1"/>
            </p:cNvSpPr>
            <p:nvPr/>
          </p:nvSpPr>
          <p:spPr bwMode="auto">
            <a:xfrm>
              <a:off x="3783642" y="1758397"/>
              <a:ext cx="792205" cy="369332"/>
            </a:xfrm>
            <a:prstGeom prst="rect">
              <a:avLst/>
            </a:prstGeom>
            <a:noFill/>
            <a:ln w="9525">
              <a:noFill/>
              <a:miter lim="800000"/>
              <a:headEnd/>
              <a:tailEnd/>
            </a:ln>
            <a:effectLst/>
          </p:spPr>
          <p:txBody>
            <a:bodyPr wrap="none">
              <a:spAutoFit/>
            </a:bodyPr>
            <a:lstStyle/>
            <a:p>
              <a:pPr algn="ctr"/>
              <a:r>
                <a:rPr lang="en-US" sz="1800" dirty="0" smtClean="0">
                  <a:latin typeface="+mn-lt"/>
                  <a:cs typeface="Arial" charset="0"/>
                </a:rPr>
                <a:t>t</a:t>
              </a:r>
              <a:r>
                <a:rPr lang="en-US" sz="1800" baseline="-25000" dirty="0" smtClean="0">
                  <a:latin typeface="+mn-lt"/>
                  <a:cs typeface="Arial" charset="0"/>
                </a:rPr>
                <a:t>2</a:t>
              </a:r>
              <a:r>
                <a:rPr lang="en-US" sz="1800" dirty="0" smtClean="0">
                  <a:solidFill>
                    <a:srgbClr val="FF3300"/>
                  </a:solidFill>
                  <a:latin typeface="+mn-lt"/>
                  <a:cs typeface="Arial" charset="0"/>
                </a:rPr>
                <a:t> </a:t>
              </a:r>
              <a:r>
                <a:rPr lang="en-US" sz="1800" dirty="0" smtClean="0">
                  <a:latin typeface="+mn-lt"/>
                  <a:cs typeface="Arial" charset="0"/>
                </a:rPr>
                <a:t>=</a:t>
              </a:r>
              <a:r>
                <a:rPr lang="en-US" sz="1800" dirty="0" smtClean="0">
                  <a:solidFill>
                    <a:srgbClr val="FF3300"/>
                  </a:solidFill>
                  <a:latin typeface="+mn-lt"/>
                  <a:cs typeface="Arial" charset="0"/>
                </a:rPr>
                <a:t>7</a:t>
              </a:r>
              <a:endParaRPr lang="en-US" sz="1800" dirty="0">
                <a:solidFill>
                  <a:srgbClr val="FF3300"/>
                </a:solidFill>
                <a:latin typeface="+mn-lt"/>
                <a:cs typeface="Arial" charset="0"/>
              </a:endParaRPr>
            </a:p>
          </p:txBody>
        </p:sp>
        <p:sp>
          <p:nvSpPr>
            <p:cNvPr id="23" name="Text Box 42"/>
            <p:cNvSpPr txBox="1">
              <a:spLocks noChangeArrowheads="1"/>
            </p:cNvSpPr>
            <p:nvPr/>
          </p:nvSpPr>
          <p:spPr bwMode="auto">
            <a:xfrm>
              <a:off x="366689" y="2516428"/>
              <a:ext cx="845103" cy="338554"/>
            </a:xfrm>
            <a:prstGeom prst="rect">
              <a:avLst/>
            </a:prstGeom>
            <a:noFill/>
            <a:ln w="9525">
              <a:noFill/>
              <a:miter lim="800000"/>
              <a:headEnd/>
              <a:tailEnd/>
            </a:ln>
            <a:effectLst/>
          </p:spPr>
          <p:txBody>
            <a:bodyPr wrap="none">
              <a:spAutoFit/>
            </a:bodyPr>
            <a:lstStyle/>
            <a:p>
              <a:pPr algn="ctr"/>
              <a:r>
                <a:rPr lang="en-US" sz="1600" dirty="0" smtClean="0">
                  <a:latin typeface="+mn-lt"/>
                  <a:cs typeface="Arial" charset="0"/>
                </a:rPr>
                <a:t>W</a:t>
              </a:r>
              <a:r>
                <a:rPr lang="en-US" sz="1600" baseline="-25000" dirty="0" smtClean="0">
                  <a:latin typeface="+mn-lt"/>
                  <a:cs typeface="Arial" charset="0"/>
                </a:rPr>
                <a:t>1</a:t>
              </a:r>
              <a:r>
                <a:rPr lang="en-US" sz="1600" dirty="0" smtClean="0">
                  <a:latin typeface="+mn-lt"/>
                  <a:cs typeface="Arial" charset="0"/>
                </a:rPr>
                <a:t>= </a:t>
              </a:r>
              <a:r>
                <a:rPr lang="en-US" sz="1600" dirty="0" smtClean="0">
                  <a:solidFill>
                    <a:srgbClr val="FF0000"/>
                  </a:solidFill>
                  <a:latin typeface="+mn-lt"/>
                  <a:cs typeface="Arial" charset="0"/>
                </a:rPr>
                <a:t>2</a:t>
              </a:r>
              <a:endParaRPr lang="en-US" sz="1600" baseline="-25000" dirty="0">
                <a:solidFill>
                  <a:srgbClr val="FF0000"/>
                </a:solidFill>
                <a:latin typeface="+mn-lt"/>
                <a:cs typeface="Arial" charset="0"/>
              </a:endParaRPr>
            </a:p>
          </p:txBody>
        </p:sp>
        <p:sp>
          <p:nvSpPr>
            <p:cNvPr id="27" name="Rectangle 46"/>
            <p:cNvSpPr>
              <a:spLocks noChangeArrowheads="1"/>
            </p:cNvSpPr>
            <p:nvPr/>
          </p:nvSpPr>
          <p:spPr bwMode="auto">
            <a:xfrm>
              <a:off x="4026550" y="2436260"/>
              <a:ext cx="492125" cy="336550"/>
            </a:xfrm>
            <a:prstGeom prst="rect">
              <a:avLst/>
            </a:prstGeom>
            <a:noFill/>
            <a:ln w="9525">
              <a:noFill/>
              <a:miter lim="800000"/>
              <a:headEnd/>
              <a:tailEnd/>
            </a:ln>
            <a:effectLst/>
          </p:spPr>
          <p:txBody>
            <a:bodyPr wrap="none">
              <a:spAutoFit/>
            </a:bodyPr>
            <a:lstStyle/>
            <a:p>
              <a:pPr algn="ctr"/>
              <a:r>
                <a:rPr lang="en-US" sz="1600" dirty="0">
                  <a:latin typeface="+mn-lt"/>
                  <a:cs typeface="Arial" charset="0"/>
                </a:rPr>
                <a:t>W</a:t>
              </a:r>
              <a:r>
                <a:rPr lang="en-US" sz="1600" baseline="-25000" dirty="0">
                  <a:latin typeface="+mn-lt"/>
                  <a:cs typeface="Arial" charset="0"/>
                </a:rPr>
                <a:t>2</a:t>
              </a:r>
            </a:p>
          </p:txBody>
        </p:sp>
        <p:sp>
          <p:nvSpPr>
            <p:cNvPr id="81" name="Text Box 42"/>
            <p:cNvSpPr txBox="1">
              <a:spLocks noChangeArrowheads="1"/>
            </p:cNvSpPr>
            <p:nvPr/>
          </p:nvSpPr>
          <p:spPr bwMode="auto">
            <a:xfrm>
              <a:off x="2901397" y="2516428"/>
              <a:ext cx="845103" cy="338554"/>
            </a:xfrm>
            <a:prstGeom prst="rect">
              <a:avLst/>
            </a:prstGeom>
            <a:noFill/>
            <a:ln w="9525">
              <a:noFill/>
              <a:miter lim="800000"/>
              <a:headEnd/>
              <a:tailEnd/>
            </a:ln>
            <a:effectLst/>
          </p:spPr>
          <p:txBody>
            <a:bodyPr wrap="none">
              <a:spAutoFit/>
            </a:bodyPr>
            <a:lstStyle/>
            <a:p>
              <a:pPr algn="ctr"/>
              <a:r>
                <a:rPr lang="en-US" sz="1600" dirty="0" smtClean="0">
                  <a:latin typeface="+mn-lt"/>
                  <a:cs typeface="Arial" charset="0"/>
                </a:rPr>
                <a:t>W</a:t>
              </a:r>
              <a:r>
                <a:rPr lang="en-US" sz="1600" baseline="-25000" dirty="0" smtClean="0">
                  <a:latin typeface="+mn-lt"/>
                  <a:cs typeface="Arial" charset="0"/>
                </a:rPr>
                <a:t>2</a:t>
              </a:r>
              <a:r>
                <a:rPr lang="en-US" sz="1600" dirty="0" smtClean="0">
                  <a:latin typeface="+mn-lt"/>
                  <a:cs typeface="Arial" charset="0"/>
                </a:rPr>
                <a:t>= </a:t>
              </a:r>
              <a:r>
                <a:rPr lang="en-US" sz="1600" dirty="0" smtClean="0">
                  <a:solidFill>
                    <a:srgbClr val="FF0000"/>
                  </a:solidFill>
                  <a:latin typeface="+mn-lt"/>
                  <a:cs typeface="Arial" charset="0"/>
                </a:rPr>
                <a:t>3</a:t>
              </a:r>
              <a:endParaRPr lang="en-US" sz="1600" baseline="-25000" dirty="0">
                <a:solidFill>
                  <a:srgbClr val="FF0000"/>
                </a:solidFill>
                <a:latin typeface="+mn-lt"/>
                <a:cs typeface="Arial" charset="0"/>
              </a:endParaRPr>
            </a:p>
          </p:txBody>
        </p:sp>
      </p:grpSp>
      <p:grpSp>
        <p:nvGrpSpPr>
          <p:cNvPr id="11" name="Group 70"/>
          <p:cNvGrpSpPr/>
          <p:nvPr/>
        </p:nvGrpSpPr>
        <p:grpSpPr>
          <a:xfrm>
            <a:off x="309082" y="3429000"/>
            <a:ext cx="2951319" cy="2652063"/>
            <a:chOff x="309082" y="3429000"/>
            <a:chExt cx="2951319" cy="2652063"/>
          </a:xfrm>
        </p:grpSpPr>
        <p:grpSp>
          <p:nvGrpSpPr>
            <p:cNvPr id="12" name="Group 14"/>
            <p:cNvGrpSpPr>
              <a:grpSpLocks/>
            </p:cNvGrpSpPr>
            <p:nvPr/>
          </p:nvGrpSpPr>
          <p:grpSpPr bwMode="auto">
            <a:xfrm>
              <a:off x="597117" y="3947463"/>
              <a:ext cx="2592315" cy="2133600"/>
              <a:chOff x="538" y="2544"/>
              <a:chExt cx="1574" cy="1344"/>
            </a:xfrm>
          </p:grpSpPr>
          <p:sp>
            <p:nvSpPr>
              <p:cNvPr id="56" name="Line 15"/>
              <p:cNvSpPr>
                <a:spLocks noChangeShapeType="1"/>
              </p:cNvSpPr>
              <p:nvPr/>
            </p:nvSpPr>
            <p:spPr bwMode="auto">
              <a:xfrm>
                <a:off x="538" y="3888"/>
                <a:ext cx="1574" cy="0"/>
              </a:xfrm>
              <a:prstGeom prst="line">
                <a:avLst/>
              </a:prstGeom>
              <a:noFill/>
              <a:ln w="9525">
                <a:solidFill>
                  <a:schemeClr val="tx1"/>
                </a:solidFill>
                <a:round/>
                <a:headEnd/>
                <a:tailEnd/>
              </a:ln>
              <a:effectLst/>
            </p:spPr>
            <p:txBody>
              <a:bodyPr wrap="none" anchor="ctr"/>
              <a:lstStyle/>
              <a:p>
                <a:endParaRPr lang="en-US">
                  <a:latin typeface="+mn-lt"/>
                </a:endParaRPr>
              </a:p>
            </p:txBody>
          </p:sp>
          <p:grpSp>
            <p:nvGrpSpPr>
              <p:cNvPr id="14" name="Group 16"/>
              <p:cNvGrpSpPr>
                <a:grpSpLocks/>
              </p:cNvGrpSpPr>
              <p:nvPr/>
            </p:nvGrpSpPr>
            <p:grpSpPr bwMode="auto">
              <a:xfrm>
                <a:off x="1066" y="2544"/>
                <a:ext cx="144" cy="1296"/>
                <a:chOff x="1584" y="1968"/>
                <a:chExt cx="144" cy="1296"/>
              </a:xfrm>
            </p:grpSpPr>
            <p:sp>
              <p:nvSpPr>
                <p:cNvPr id="68" name="Line 17"/>
                <p:cNvSpPr>
                  <a:spLocks noChangeShapeType="1"/>
                </p:cNvSpPr>
                <p:nvPr/>
              </p:nvSpPr>
              <p:spPr bwMode="auto">
                <a:xfrm flipV="1">
                  <a:off x="1584" y="1968"/>
                  <a:ext cx="96" cy="1296"/>
                </a:xfrm>
                <a:prstGeom prst="line">
                  <a:avLst/>
                </a:prstGeom>
                <a:noFill/>
                <a:ln w="22225">
                  <a:solidFill>
                    <a:schemeClr val="tx1"/>
                  </a:solidFill>
                  <a:round/>
                  <a:headEnd/>
                  <a:tailEnd/>
                </a:ln>
                <a:effectLst/>
              </p:spPr>
              <p:txBody>
                <a:bodyPr wrap="none" anchor="ctr"/>
                <a:lstStyle/>
                <a:p>
                  <a:endParaRPr lang="en-US">
                    <a:latin typeface="+mn-lt"/>
                  </a:endParaRPr>
                </a:p>
              </p:txBody>
            </p:sp>
            <p:sp>
              <p:nvSpPr>
                <p:cNvPr id="69" name="Line 18"/>
                <p:cNvSpPr>
                  <a:spLocks noChangeShapeType="1"/>
                </p:cNvSpPr>
                <p:nvPr/>
              </p:nvSpPr>
              <p:spPr bwMode="auto">
                <a:xfrm>
                  <a:off x="1680" y="1968"/>
                  <a:ext cx="48" cy="1296"/>
                </a:xfrm>
                <a:prstGeom prst="line">
                  <a:avLst/>
                </a:prstGeom>
                <a:noFill/>
                <a:ln w="22225">
                  <a:solidFill>
                    <a:schemeClr val="tx1"/>
                  </a:solidFill>
                  <a:round/>
                  <a:headEnd/>
                  <a:tailEnd/>
                </a:ln>
                <a:effectLst/>
              </p:spPr>
              <p:txBody>
                <a:bodyPr wrap="none" anchor="ctr"/>
                <a:lstStyle/>
                <a:p>
                  <a:endParaRPr lang="en-US">
                    <a:latin typeface="+mn-lt"/>
                  </a:endParaRPr>
                </a:p>
              </p:txBody>
            </p:sp>
          </p:grpSp>
          <p:grpSp>
            <p:nvGrpSpPr>
              <p:cNvPr id="25" name="Group 19"/>
              <p:cNvGrpSpPr>
                <a:grpSpLocks/>
              </p:cNvGrpSpPr>
              <p:nvPr/>
            </p:nvGrpSpPr>
            <p:grpSpPr bwMode="auto">
              <a:xfrm>
                <a:off x="1402" y="2544"/>
                <a:ext cx="144" cy="1296"/>
                <a:chOff x="1584" y="1968"/>
                <a:chExt cx="144" cy="1296"/>
              </a:xfrm>
            </p:grpSpPr>
            <p:sp>
              <p:nvSpPr>
                <p:cNvPr id="66" name="Line 20"/>
                <p:cNvSpPr>
                  <a:spLocks noChangeShapeType="1"/>
                </p:cNvSpPr>
                <p:nvPr/>
              </p:nvSpPr>
              <p:spPr bwMode="auto">
                <a:xfrm flipV="1">
                  <a:off x="1584" y="1968"/>
                  <a:ext cx="96" cy="1296"/>
                </a:xfrm>
                <a:prstGeom prst="line">
                  <a:avLst/>
                </a:prstGeom>
                <a:noFill/>
                <a:ln w="22225">
                  <a:solidFill>
                    <a:schemeClr val="tx1"/>
                  </a:solidFill>
                  <a:round/>
                  <a:headEnd/>
                  <a:tailEnd/>
                </a:ln>
                <a:effectLst/>
              </p:spPr>
              <p:txBody>
                <a:bodyPr wrap="none" anchor="ctr"/>
                <a:lstStyle/>
                <a:p>
                  <a:endParaRPr lang="en-US">
                    <a:latin typeface="+mn-lt"/>
                  </a:endParaRPr>
                </a:p>
              </p:txBody>
            </p:sp>
            <p:sp>
              <p:nvSpPr>
                <p:cNvPr id="67" name="Line 21"/>
                <p:cNvSpPr>
                  <a:spLocks noChangeShapeType="1"/>
                </p:cNvSpPr>
                <p:nvPr/>
              </p:nvSpPr>
              <p:spPr bwMode="auto">
                <a:xfrm>
                  <a:off x="1680" y="1968"/>
                  <a:ext cx="48" cy="1296"/>
                </a:xfrm>
                <a:prstGeom prst="line">
                  <a:avLst/>
                </a:prstGeom>
                <a:noFill/>
                <a:ln w="22225">
                  <a:solidFill>
                    <a:schemeClr val="tx1"/>
                  </a:solidFill>
                  <a:round/>
                  <a:headEnd/>
                  <a:tailEnd/>
                </a:ln>
                <a:effectLst/>
              </p:spPr>
              <p:txBody>
                <a:bodyPr wrap="none" anchor="ctr"/>
                <a:lstStyle/>
                <a:p>
                  <a:endParaRPr lang="en-US">
                    <a:latin typeface="+mn-lt"/>
                  </a:endParaRPr>
                </a:p>
              </p:txBody>
            </p:sp>
          </p:grpSp>
          <p:sp>
            <p:nvSpPr>
              <p:cNvPr id="59" name="Line 22"/>
              <p:cNvSpPr>
                <a:spLocks noChangeShapeType="1"/>
              </p:cNvSpPr>
              <p:nvPr/>
            </p:nvSpPr>
            <p:spPr bwMode="auto">
              <a:xfrm>
                <a:off x="1210" y="3840"/>
                <a:ext cx="192" cy="0"/>
              </a:xfrm>
              <a:prstGeom prst="line">
                <a:avLst/>
              </a:prstGeom>
              <a:noFill/>
              <a:ln w="9525">
                <a:solidFill>
                  <a:schemeClr val="tx1"/>
                </a:solidFill>
                <a:round/>
                <a:headEnd/>
                <a:tailEnd/>
              </a:ln>
              <a:effectLst/>
            </p:spPr>
            <p:txBody>
              <a:bodyPr wrap="none" anchor="ctr"/>
              <a:lstStyle/>
              <a:p>
                <a:endParaRPr lang="en-US">
                  <a:latin typeface="+mn-lt"/>
                </a:endParaRPr>
              </a:p>
            </p:txBody>
          </p:sp>
          <p:sp>
            <p:nvSpPr>
              <p:cNvPr id="60" name="AutoShape 23"/>
              <p:cNvSpPr>
                <a:spLocks noChangeArrowheads="1"/>
              </p:cNvSpPr>
              <p:nvPr/>
            </p:nvSpPr>
            <p:spPr bwMode="auto">
              <a:xfrm>
                <a:off x="1066" y="3744"/>
                <a:ext cx="144" cy="48"/>
              </a:xfrm>
              <a:prstGeom prst="leftRightArrow">
                <a:avLst>
                  <a:gd name="adj1" fmla="val 50000"/>
                  <a:gd name="adj2" fmla="val 60000"/>
                </a:avLst>
              </a:prstGeom>
              <a:solidFill>
                <a:schemeClr val="accent1"/>
              </a:solidFill>
              <a:ln w="9525">
                <a:solidFill>
                  <a:schemeClr val="tx1"/>
                </a:solidFill>
                <a:miter lim="800000"/>
                <a:headEnd/>
                <a:tailEnd/>
              </a:ln>
              <a:effectLst/>
            </p:spPr>
            <p:txBody>
              <a:bodyPr wrap="none" anchor="ctr"/>
              <a:lstStyle/>
              <a:p>
                <a:endParaRPr lang="en-US">
                  <a:latin typeface="+mn-lt"/>
                </a:endParaRPr>
              </a:p>
            </p:txBody>
          </p:sp>
          <p:sp>
            <p:nvSpPr>
              <p:cNvPr id="61" name="AutoShape 24"/>
              <p:cNvSpPr>
                <a:spLocks noChangeArrowheads="1"/>
              </p:cNvSpPr>
              <p:nvPr/>
            </p:nvSpPr>
            <p:spPr bwMode="auto">
              <a:xfrm>
                <a:off x="1402" y="3744"/>
                <a:ext cx="144" cy="48"/>
              </a:xfrm>
              <a:prstGeom prst="leftRightArrow">
                <a:avLst>
                  <a:gd name="adj1" fmla="val 50000"/>
                  <a:gd name="adj2" fmla="val 60000"/>
                </a:avLst>
              </a:prstGeom>
              <a:solidFill>
                <a:schemeClr val="accent1"/>
              </a:solidFill>
              <a:ln w="9525">
                <a:solidFill>
                  <a:schemeClr val="tx1"/>
                </a:solidFill>
                <a:miter lim="800000"/>
                <a:headEnd/>
                <a:tailEnd/>
              </a:ln>
              <a:effectLst/>
            </p:spPr>
            <p:txBody>
              <a:bodyPr wrap="none" anchor="ctr"/>
              <a:lstStyle/>
              <a:p>
                <a:endParaRPr lang="en-US">
                  <a:latin typeface="+mn-lt"/>
                </a:endParaRPr>
              </a:p>
            </p:txBody>
          </p:sp>
        </p:grpSp>
        <p:sp>
          <p:nvSpPr>
            <p:cNvPr id="24" name="AutoShape 43"/>
            <p:cNvSpPr>
              <a:spLocks noChangeArrowheads="1"/>
            </p:cNvSpPr>
            <p:nvPr/>
          </p:nvSpPr>
          <p:spPr bwMode="auto">
            <a:xfrm>
              <a:off x="1638950" y="3903278"/>
              <a:ext cx="513556" cy="101792"/>
            </a:xfrm>
            <a:prstGeom prst="leftRightArrow">
              <a:avLst>
                <a:gd name="adj1" fmla="val 50000"/>
                <a:gd name="adj2" fmla="val 50000"/>
              </a:avLst>
            </a:prstGeom>
            <a:solidFill>
              <a:schemeClr val="accent1"/>
            </a:solidFill>
            <a:ln w="9525">
              <a:solidFill>
                <a:schemeClr val="tx1"/>
              </a:solidFill>
              <a:miter lim="800000"/>
              <a:headEnd/>
              <a:tailEnd/>
            </a:ln>
            <a:effectLst/>
          </p:spPr>
          <p:txBody>
            <a:bodyPr wrap="none" anchor="ctr"/>
            <a:lstStyle/>
            <a:p>
              <a:endParaRPr lang="en-US">
                <a:latin typeface="+mn-lt"/>
              </a:endParaRPr>
            </a:p>
          </p:txBody>
        </p:sp>
        <p:sp>
          <p:nvSpPr>
            <p:cNvPr id="82" name="Text Box 40"/>
            <p:cNvSpPr txBox="1">
              <a:spLocks noChangeArrowheads="1"/>
            </p:cNvSpPr>
            <p:nvPr/>
          </p:nvSpPr>
          <p:spPr bwMode="auto">
            <a:xfrm>
              <a:off x="827545" y="3429000"/>
              <a:ext cx="846707" cy="369332"/>
            </a:xfrm>
            <a:prstGeom prst="rect">
              <a:avLst/>
            </a:prstGeom>
            <a:noFill/>
            <a:ln w="9525">
              <a:noFill/>
              <a:miter lim="800000"/>
              <a:headEnd/>
              <a:tailEnd/>
            </a:ln>
            <a:effectLst/>
          </p:spPr>
          <p:txBody>
            <a:bodyPr wrap="none">
              <a:spAutoFit/>
            </a:bodyPr>
            <a:lstStyle/>
            <a:p>
              <a:pPr algn="ctr"/>
              <a:r>
                <a:rPr lang="en-US" sz="1800" dirty="0">
                  <a:latin typeface="+mn-lt"/>
                  <a:cs typeface="Arial" charset="0"/>
                </a:rPr>
                <a:t>t</a:t>
              </a:r>
              <a:r>
                <a:rPr lang="en-US" sz="1800" baseline="-25000" dirty="0">
                  <a:latin typeface="+mn-lt"/>
                  <a:cs typeface="Arial" charset="0"/>
                </a:rPr>
                <a:t>1 </a:t>
              </a:r>
              <a:r>
                <a:rPr lang="en-US" sz="1800" dirty="0" smtClean="0">
                  <a:latin typeface="+mn-lt"/>
                  <a:cs typeface="Arial" charset="0"/>
                </a:rPr>
                <a:t>= </a:t>
              </a:r>
              <a:r>
                <a:rPr lang="en-US" sz="1800" dirty="0" smtClean="0">
                  <a:solidFill>
                    <a:srgbClr val="FF3300"/>
                  </a:solidFill>
                  <a:latin typeface="+mn-lt"/>
                  <a:cs typeface="Arial" charset="0"/>
                </a:rPr>
                <a:t>2</a:t>
              </a:r>
              <a:endParaRPr lang="en-US" sz="1800" baseline="-25000" dirty="0">
                <a:solidFill>
                  <a:srgbClr val="FF3300"/>
                </a:solidFill>
                <a:latin typeface="+mn-lt"/>
                <a:cs typeface="Arial" charset="0"/>
              </a:endParaRPr>
            </a:p>
          </p:txBody>
        </p:sp>
        <p:sp>
          <p:nvSpPr>
            <p:cNvPr id="83" name="Text Box 40"/>
            <p:cNvSpPr txBox="1">
              <a:spLocks noChangeArrowheads="1"/>
            </p:cNvSpPr>
            <p:nvPr/>
          </p:nvSpPr>
          <p:spPr bwMode="auto">
            <a:xfrm>
              <a:off x="1609696" y="3429000"/>
              <a:ext cx="1241045" cy="369332"/>
            </a:xfrm>
            <a:prstGeom prst="rect">
              <a:avLst/>
            </a:prstGeom>
            <a:noFill/>
            <a:ln w="9525">
              <a:noFill/>
              <a:miter lim="800000"/>
              <a:headEnd/>
              <a:tailEnd/>
            </a:ln>
            <a:effectLst/>
          </p:spPr>
          <p:txBody>
            <a:bodyPr wrap="none">
              <a:spAutoFit/>
            </a:bodyPr>
            <a:lstStyle/>
            <a:p>
              <a:pPr algn="ctr"/>
              <a:r>
                <a:rPr lang="en-US" sz="1800" dirty="0" smtClean="0">
                  <a:latin typeface="+mn-lt"/>
                  <a:cs typeface="Arial" charset="0"/>
                </a:rPr>
                <a:t>  t</a:t>
              </a:r>
              <a:r>
                <a:rPr lang="en-US" sz="1800" baseline="-25000" dirty="0" smtClean="0">
                  <a:latin typeface="+mn-lt"/>
                  <a:cs typeface="Arial" charset="0"/>
                </a:rPr>
                <a:t>2 </a:t>
              </a:r>
              <a:r>
                <a:rPr lang="en-US" sz="1800" dirty="0" smtClean="0">
                  <a:latin typeface="+mn-lt"/>
                  <a:cs typeface="Arial" charset="0"/>
                </a:rPr>
                <a:t>= </a:t>
              </a:r>
              <a:r>
                <a:rPr lang="en-US" sz="1800" dirty="0" smtClean="0">
                  <a:solidFill>
                    <a:srgbClr val="FF3300"/>
                  </a:solidFill>
                  <a:latin typeface="+mn-lt"/>
                  <a:cs typeface="Arial" charset="0"/>
                </a:rPr>
                <a:t>3.1</a:t>
              </a:r>
              <a:endParaRPr lang="en-US" sz="1800" baseline="-25000" dirty="0">
                <a:solidFill>
                  <a:srgbClr val="FF3300"/>
                </a:solidFill>
                <a:latin typeface="+mn-lt"/>
                <a:cs typeface="Arial" charset="0"/>
              </a:endParaRPr>
            </a:p>
          </p:txBody>
        </p:sp>
        <p:sp>
          <p:nvSpPr>
            <p:cNvPr id="85" name="Text Box 42"/>
            <p:cNvSpPr txBox="1">
              <a:spLocks noChangeArrowheads="1"/>
            </p:cNvSpPr>
            <p:nvPr/>
          </p:nvSpPr>
          <p:spPr bwMode="auto">
            <a:xfrm>
              <a:off x="2210113" y="5618066"/>
              <a:ext cx="1050288" cy="338554"/>
            </a:xfrm>
            <a:prstGeom prst="rect">
              <a:avLst/>
            </a:prstGeom>
            <a:noFill/>
            <a:ln w="9525">
              <a:noFill/>
              <a:miter lim="800000"/>
              <a:headEnd/>
              <a:tailEnd/>
            </a:ln>
            <a:effectLst/>
          </p:spPr>
          <p:txBody>
            <a:bodyPr wrap="none">
              <a:spAutoFit/>
            </a:bodyPr>
            <a:lstStyle/>
            <a:p>
              <a:pPr algn="ctr"/>
              <a:r>
                <a:rPr lang="en-US" sz="1600" dirty="0" smtClean="0">
                  <a:latin typeface="+mn-lt"/>
                  <a:cs typeface="Arial" charset="0"/>
                </a:rPr>
                <a:t>W</a:t>
              </a:r>
              <a:r>
                <a:rPr lang="en-US" sz="1600" baseline="-25000" dirty="0" smtClean="0">
                  <a:latin typeface="+mn-lt"/>
                  <a:cs typeface="Arial" charset="0"/>
                </a:rPr>
                <a:t>2</a:t>
              </a:r>
              <a:r>
                <a:rPr lang="en-US" sz="1600" dirty="0" smtClean="0">
                  <a:latin typeface="+mn-lt"/>
                  <a:cs typeface="Arial" charset="0"/>
                </a:rPr>
                <a:t>= </a:t>
              </a:r>
              <a:r>
                <a:rPr lang="en-US" sz="1600" dirty="0" smtClean="0">
                  <a:solidFill>
                    <a:srgbClr val="FF0000"/>
                  </a:solidFill>
                  <a:latin typeface="+mn-lt"/>
                  <a:cs typeface="Arial" charset="0"/>
                </a:rPr>
                <a:t>0.6</a:t>
              </a:r>
              <a:endParaRPr lang="en-US" sz="1600" baseline="-25000" dirty="0">
                <a:solidFill>
                  <a:srgbClr val="FF0000"/>
                </a:solidFill>
                <a:latin typeface="+mn-lt"/>
                <a:cs typeface="Arial" charset="0"/>
              </a:endParaRPr>
            </a:p>
          </p:txBody>
        </p:sp>
        <p:sp>
          <p:nvSpPr>
            <p:cNvPr id="86" name="Text Box 42"/>
            <p:cNvSpPr txBox="1">
              <a:spLocks noChangeArrowheads="1"/>
            </p:cNvSpPr>
            <p:nvPr/>
          </p:nvSpPr>
          <p:spPr bwMode="auto">
            <a:xfrm>
              <a:off x="309082" y="5618066"/>
              <a:ext cx="1050288" cy="338554"/>
            </a:xfrm>
            <a:prstGeom prst="rect">
              <a:avLst/>
            </a:prstGeom>
            <a:noFill/>
            <a:ln w="9525">
              <a:noFill/>
              <a:miter lim="800000"/>
              <a:headEnd/>
              <a:tailEnd/>
            </a:ln>
            <a:effectLst/>
          </p:spPr>
          <p:txBody>
            <a:bodyPr wrap="none">
              <a:spAutoFit/>
            </a:bodyPr>
            <a:lstStyle/>
            <a:p>
              <a:pPr algn="ctr"/>
              <a:r>
                <a:rPr lang="en-US" sz="1600" dirty="0" smtClean="0">
                  <a:latin typeface="+mn-lt"/>
                  <a:cs typeface="Arial" charset="0"/>
                </a:rPr>
                <a:t>W</a:t>
              </a:r>
              <a:r>
                <a:rPr lang="en-US" sz="1600" baseline="-25000" dirty="0" smtClean="0">
                  <a:latin typeface="+mn-lt"/>
                  <a:cs typeface="Arial" charset="0"/>
                </a:rPr>
                <a:t>1</a:t>
              </a:r>
              <a:r>
                <a:rPr lang="en-US" sz="1600" dirty="0" smtClean="0">
                  <a:latin typeface="+mn-lt"/>
                  <a:cs typeface="Arial" charset="0"/>
                </a:rPr>
                <a:t>= </a:t>
              </a:r>
              <a:r>
                <a:rPr lang="en-US" sz="1600" dirty="0" smtClean="0">
                  <a:solidFill>
                    <a:srgbClr val="FF0000"/>
                  </a:solidFill>
                  <a:latin typeface="+mn-lt"/>
                  <a:cs typeface="Arial" charset="0"/>
                </a:rPr>
                <a:t>0.5</a:t>
              </a:r>
              <a:endParaRPr lang="en-US" sz="1600" baseline="-25000" dirty="0">
                <a:solidFill>
                  <a:srgbClr val="FF0000"/>
                </a:solidFill>
                <a:latin typeface="+mn-lt"/>
                <a:cs typeface="Arial" charset="0"/>
              </a:endParaRPr>
            </a:p>
          </p:txBody>
        </p:sp>
      </p:grpSp>
      <p:grpSp>
        <p:nvGrpSpPr>
          <p:cNvPr id="26" name="Group 73"/>
          <p:cNvGrpSpPr/>
          <p:nvPr/>
        </p:nvGrpSpPr>
        <p:grpSpPr>
          <a:xfrm>
            <a:off x="5666533" y="663864"/>
            <a:ext cx="2822743" cy="1494642"/>
            <a:chOff x="5378498" y="724610"/>
            <a:chExt cx="2822743" cy="1494642"/>
          </a:xfrm>
        </p:grpSpPr>
        <p:sp>
          <p:nvSpPr>
            <p:cNvPr id="76" name="Rectangle 3"/>
            <p:cNvSpPr>
              <a:spLocks noChangeArrowheads="1"/>
            </p:cNvSpPr>
            <p:nvPr/>
          </p:nvSpPr>
          <p:spPr bwMode="auto">
            <a:xfrm>
              <a:off x="5378498" y="779077"/>
              <a:ext cx="2822743" cy="1440175"/>
            </a:xfrm>
            <a:prstGeom prst="rect">
              <a:avLst/>
            </a:prstGeom>
            <a:solidFill>
              <a:srgbClr val="CCFFFF"/>
            </a:solidFill>
            <a:ln w="9525">
              <a:noFill/>
              <a:miter lim="800000"/>
              <a:headEnd/>
              <a:tailEnd/>
            </a:ln>
            <a:effectLst/>
          </p:spPr>
          <p:txBody>
            <a:bodyPr wrap="none" anchor="ctr"/>
            <a:lstStyle/>
            <a:p>
              <a:endParaRPr lang="en-US" sz="2000" b="1">
                <a:latin typeface="+mn-lt"/>
              </a:endParaRPr>
            </a:p>
          </p:txBody>
        </p:sp>
        <p:sp>
          <p:nvSpPr>
            <p:cNvPr id="77" name="Text Box 6"/>
            <p:cNvSpPr txBox="1">
              <a:spLocks noChangeArrowheads="1"/>
            </p:cNvSpPr>
            <p:nvPr/>
          </p:nvSpPr>
          <p:spPr bwMode="auto">
            <a:xfrm>
              <a:off x="5471777" y="820573"/>
              <a:ext cx="943648" cy="400110"/>
            </a:xfrm>
            <a:prstGeom prst="rect">
              <a:avLst/>
            </a:prstGeom>
            <a:noFill/>
            <a:ln w="9525">
              <a:noFill/>
              <a:miter lim="800000"/>
              <a:headEnd/>
              <a:tailEnd/>
            </a:ln>
            <a:effectLst/>
          </p:spPr>
          <p:txBody>
            <a:bodyPr wrap="square">
              <a:spAutoFit/>
            </a:bodyPr>
            <a:lstStyle/>
            <a:p>
              <a:r>
                <a:rPr lang="en-US" sz="2000" b="1" dirty="0">
                  <a:latin typeface="+mn-lt"/>
                  <a:cs typeface="Arial" charset="0"/>
                </a:rPr>
                <a:t>Rs </a:t>
              </a:r>
              <a:r>
                <a:rPr lang="en-US" sz="2000" b="1" dirty="0" smtClean="0">
                  <a:latin typeface="+mn-lt"/>
                  <a:cs typeface="Arial" charset="0"/>
                </a:rPr>
                <a:t>=  </a:t>
              </a:r>
              <a:endParaRPr lang="en-US" sz="2000" b="1" dirty="0">
                <a:latin typeface="+mn-lt"/>
                <a:cs typeface="Arial" charset="0"/>
              </a:endParaRPr>
            </a:p>
          </p:txBody>
        </p:sp>
        <p:sp>
          <p:nvSpPr>
            <p:cNvPr id="78" name="Line 7"/>
            <p:cNvSpPr>
              <a:spLocks noChangeShapeType="1"/>
            </p:cNvSpPr>
            <p:nvPr/>
          </p:nvSpPr>
          <p:spPr bwMode="auto">
            <a:xfrm flipV="1">
              <a:off x="6538792" y="1131723"/>
              <a:ext cx="1447801" cy="0"/>
            </a:xfrm>
            <a:prstGeom prst="line">
              <a:avLst/>
            </a:prstGeom>
            <a:noFill/>
            <a:ln w="9525">
              <a:solidFill>
                <a:schemeClr val="tx1"/>
              </a:solidFill>
              <a:round/>
              <a:headEnd/>
              <a:tailEnd/>
            </a:ln>
            <a:effectLst/>
          </p:spPr>
          <p:txBody>
            <a:bodyPr/>
            <a:lstStyle/>
            <a:p>
              <a:endParaRPr lang="en-US" sz="2000" b="1">
                <a:latin typeface="+mn-lt"/>
              </a:endParaRPr>
            </a:p>
          </p:txBody>
        </p:sp>
        <p:sp>
          <p:nvSpPr>
            <p:cNvPr id="79" name="Text Box 8"/>
            <p:cNvSpPr txBox="1">
              <a:spLocks noChangeArrowheads="1"/>
            </p:cNvSpPr>
            <p:nvPr/>
          </p:nvSpPr>
          <p:spPr bwMode="auto">
            <a:xfrm>
              <a:off x="6486079" y="724610"/>
              <a:ext cx="1511952" cy="400110"/>
            </a:xfrm>
            <a:prstGeom prst="rect">
              <a:avLst/>
            </a:prstGeom>
            <a:noFill/>
            <a:ln w="9525">
              <a:noFill/>
              <a:miter lim="800000"/>
              <a:headEnd/>
              <a:tailEnd/>
            </a:ln>
            <a:effectLst/>
          </p:spPr>
          <p:txBody>
            <a:bodyPr wrap="none">
              <a:spAutoFit/>
            </a:bodyPr>
            <a:lstStyle/>
            <a:p>
              <a:pPr algn="ctr"/>
              <a:r>
                <a:rPr lang="en-US" sz="2000" b="1" dirty="0" smtClean="0">
                  <a:latin typeface="+mn-lt"/>
                  <a:cs typeface="Arial" charset="0"/>
                </a:rPr>
                <a:t>2 (</a:t>
              </a:r>
              <a:r>
                <a:rPr lang="en-US" sz="2000" b="1" dirty="0">
                  <a:latin typeface="+mn-lt"/>
                  <a:cs typeface="Arial" charset="0"/>
                </a:rPr>
                <a:t>t</a:t>
              </a:r>
              <a:r>
                <a:rPr lang="en-US" sz="2000" b="1" baseline="-25000" dirty="0">
                  <a:latin typeface="+mn-lt"/>
                  <a:cs typeface="Arial" charset="0"/>
                </a:rPr>
                <a:t>2</a:t>
              </a:r>
              <a:r>
                <a:rPr lang="en-US" sz="2000" b="1" dirty="0">
                  <a:latin typeface="+mn-lt"/>
                  <a:cs typeface="Arial" charset="0"/>
                </a:rPr>
                <a:t> - t</a:t>
              </a:r>
              <a:r>
                <a:rPr lang="en-US" sz="2000" b="1" baseline="-25000" dirty="0">
                  <a:latin typeface="+mn-lt"/>
                  <a:cs typeface="Arial" charset="0"/>
                </a:rPr>
                <a:t>1</a:t>
              </a:r>
              <a:r>
                <a:rPr lang="en-US" sz="2000" b="1" dirty="0">
                  <a:latin typeface="+mn-lt"/>
                  <a:cs typeface="Arial" charset="0"/>
                </a:rPr>
                <a:t>)</a:t>
              </a:r>
            </a:p>
          </p:txBody>
        </p:sp>
        <p:sp>
          <p:nvSpPr>
            <p:cNvPr id="80" name="Text Box 9"/>
            <p:cNvSpPr txBox="1">
              <a:spLocks noChangeArrowheads="1"/>
            </p:cNvSpPr>
            <p:nvPr/>
          </p:nvSpPr>
          <p:spPr bwMode="auto">
            <a:xfrm>
              <a:off x="6415384" y="1067113"/>
              <a:ext cx="1686680" cy="400110"/>
            </a:xfrm>
            <a:prstGeom prst="rect">
              <a:avLst/>
            </a:prstGeom>
            <a:noFill/>
            <a:ln w="9525">
              <a:noFill/>
              <a:miter lim="800000"/>
              <a:headEnd/>
              <a:tailEnd/>
            </a:ln>
            <a:effectLst/>
          </p:spPr>
          <p:txBody>
            <a:bodyPr wrap="none">
              <a:spAutoFit/>
            </a:bodyPr>
            <a:lstStyle/>
            <a:p>
              <a:pPr algn="ctr"/>
              <a:r>
                <a:rPr lang="en-US" sz="2000" b="1" dirty="0" smtClean="0">
                  <a:latin typeface="+mn-lt"/>
                  <a:cs typeface="Arial" charset="0"/>
                </a:rPr>
                <a:t>(W</a:t>
              </a:r>
              <a:r>
                <a:rPr lang="en-US" sz="2000" b="1" baseline="-25000" dirty="0" smtClean="0">
                  <a:latin typeface="+mn-lt"/>
                  <a:cs typeface="Arial" charset="0"/>
                </a:rPr>
                <a:t>1</a:t>
              </a:r>
              <a:r>
                <a:rPr lang="en-US" sz="2000" b="1" dirty="0" smtClean="0">
                  <a:latin typeface="+mn-lt"/>
                  <a:cs typeface="Arial" charset="0"/>
                </a:rPr>
                <a:t> </a:t>
              </a:r>
              <a:r>
                <a:rPr lang="en-US" sz="2000" b="1" dirty="0">
                  <a:latin typeface="+mn-lt"/>
                  <a:cs typeface="Arial" charset="0"/>
                </a:rPr>
                <a:t>+ </a:t>
              </a:r>
              <a:r>
                <a:rPr lang="en-US" sz="2000" b="1" dirty="0" smtClean="0">
                  <a:latin typeface="+mn-lt"/>
                  <a:cs typeface="Arial" charset="0"/>
                </a:rPr>
                <a:t>W</a:t>
              </a:r>
              <a:r>
                <a:rPr lang="en-US" sz="2000" b="1" baseline="-25000" dirty="0" smtClean="0">
                  <a:latin typeface="+mn-lt"/>
                  <a:cs typeface="Arial" charset="0"/>
                </a:rPr>
                <a:t>2</a:t>
              </a:r>
              <a:r>
                <a:rPr lang="en-US" sz="2000" b="1" dirty="0" smtClean="0">
                  <a:latin typeface="+mn-lt"/>
                  <a:cs typeface="Arial" charset="0"/>
                </a:rPr>
                <a:t>)</a:t>
              </a:r>
              <a:endParaRPr lang="en-US" sz="2000" b="1" dirty="0">
                <a:latin typeface="+mn-lt"/>
                <a:cs typeface="Arial" charset="0"/>
              </a:endParaRPr>
            </a:p>
          </p:txBody>
        </p:sp>
        <p:sp>
          <p:nvSpPr>
            <p:cNvPr id="72" name="TextBox 71"/>
            <p:cNvSpPr txBox="1"/>
            <p:nvPr/>
          </p:nvSpPr>
          <p:spPr>
            <a:xfrm>
              <a:off x="5436105" y="1585576"/>
              <a:ext cx="2209259" cy="584775"/>
            </a:xfrm>
            <a:prstGeom prst="rect">
              <a:avLst/>
            </a:prstGeom>
            <a:noFill/>
          </p:spPr>
          <p:txBody>
            <a:bodyPr wrap="square" rtlCol="0">
              <a:spAutoFit/>
            </a:bodyPr>
            <a:lstStyle/>
            <a:p>
              <a:r>
                <a:rPr lang="en-US" dirty="0" err="1" smtClean="0"/>
                <a:t>T</a:t>
              </a:r>
              <a:r>
                <a:rPr lang="en-US" baseline="-25000" dirty="0" err="1" smtClean="0"/>
                <a:t>x</a:t>
              </a:r>
              <a:r>
                <a:rPr lang="en-US" dirty="0" smtClean="0"/>
                <a:t> = retention time</a:t>
              </a:r>
            </a:p>
            <a:p>
              <a:r>
                <a:rPr lang="en-US" dirty="0" err="1" smtClean="0"/>
                <a:t>W</a:t>
              </a:r>
              <a:r>
                <a:rPr lang="en-US" baseline="-25000" dirty="0" err="1" smtClean="0"/>
                <a:t>x</a:t>
              </a:r>
              <a:r>
                <a:rPr lang="en-US" dirty="0" smtClean="0"/>
                <a:t> = peak width</a:t>
              </a:r>
              <a:endParaRPr lang="en-US" dirty="0"/>
            </a:p>
          </p:txBody>
        </p:sp>
      </p:grpSp>
    </p:spTree>
  </p:cSld>
  <p:clrMapOvr>
    <a:masterClrMapping/>
  </p:clrMapOvr>
  <p:transition/>
  <p:timing>
    <p:tnLst>
      <p:par>
        <p:cTn id="1" dur="indefinite" restart="never" nodeType="tmRoot"/>
      </p:par>
    </p:tn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Content Placeholder 9"/>
          <p:cNvSpPr>
            <a:spLocks noGrp="1"/>
          </p:cNvSpPr>
          <p:nvPr>
            <p:ph sz="half" idx="12"/>
          </p:nvPr>
        </p:nvSpPr>
        <p:spPr>
          <a:xfrm>
            <a:off x="309082" y="4465926"/>
            <a:ext cx="8583443" cy="1440175"/>
          </a:xfrm>
          <a:solidFill>
            <a:srgbClr val="FFFFCC"/>
          </a:solidFill>
          <a:ln>
            <a:solidFill>
              <a:schemeClr val="tx1"/>
            </a:solidFill>
          </a:ln>
        </p:spPr>
        <p:txBody>
          <a:bodyPr/>
          <a:lstStyle/>
          <a:p>
            <a:r>
              <a:rPr lang="en-US" sz="1600" dirty="0" smtClean="0"/>
              <a:t>Larger resolution value the </a:t>
            </a:r>
            <a:r>
              <a:rPr lang="en-US" dirty="0" smtClean="0"/>
              <a:t>greater</a:t>
            </a:r>
            <a:r>
              <a:rPr lang="en-US" sz="1600" dirty="0" smtClean="0"/>
              <a:t> the peak separation.</a:t>
            </a:r>
          </a:p>
          <a:p>
            <a:r>
              <a:rPr lang="en-US" sz="1600" dirty="0" smtClean="0"/>
              <a:t>If Rs =1.5, the peaks are baseline resolved.</a:t>
            </a:r>
          </a:p>
          <a:p>
            <a:r>
              <a:rPr lang="en-US" sz="1600" dirty="0" smtClean="0"/>
              <a:t>If Rs = 0, the peaks are coeluting with no separation.</a:t>
            </a:r>
          </a:p>
          <a:p>
            <a:r>
              <a:rPr lang="en-US" sz="1600" dirty="0" smtClean="0"/>
              <a:t>For quantitation, greater separation is best. </a:t>
            </a:r>
          </a:p>
        </p:txBody>
      </p:sp>
      <p:sp>
        <p:nvSpPr>
          <p:cNvPr id="2" name="Title 1"/>
          <p:cNvSpPr>
            <a:spLocks noGrp="1"/>
          </p:cNvSpPr>
          <p:nvPr>
            <p:ph type="title"/>
          </p:nvPr>
        </p:nvSpPr>
        <p:spPr/>
        <p:txBody>
          <a:bodyPr/>
          <a:lstStyle/>
          <a:p>
            <a:r>
              <a:rPr lang="en-US" dirty="0" smtClean="0"/>
              <a:t>Resolution &amp; Separation</a:t>
            </a:r>
            <a:endParaRPr lang="en-US" dirty="0"/>
          </a:p>
        </p:txBody>
      </p:sp>
      <p:grpSp>
        <p:nvGrpSpPr>
          <p:cNvPr id="3" name="Group 26"/>
          <p:cNvGrpSpPr/>
          <p:nvPr/>
        </p:nvGrpSpPr>
        <p:grpSpPr>
          <a:xfrm>
            <a:off x="424296" y="894292"/>
            <a:ext cx="8212137" cy="3281627"/>
            <a:chOff x="161925" y="781050"/>
            <a:chExt cx="8858250" cy="3752850"/>
          </a:xfrm>
        </p:grpSpPr>
        <p:sp>
          <p:nvSpPr>
            <p:cNvPr id="25" name="Rectangle 24"/>
            <p:cNvSpPr/>
            <p:nvPr/>
          </p:nvSpPr>
          <p:spPr bwMode="auto">
            <a:xfrm>
              <a:off x="161925" y="781050"/>
              <a:ext cx="8858250" cy="3752850"/>
            </a:xfrm>
            <a:prstGeom prst="rect">
              <a:avLst/>
            </a:prstGeom>
            <a:solidFill>
              <a:srgbClr val="D5E1EF"/>
            </a:solidFill>
            <a:ln w="12700" cap="flat" cmpd="sng" algn="ctr">
              <a:noFill/>
              <a:prstDash val="solid"/>
              <a:round/>
              <a:headEnd type="none" w="med" len="med"/>
              <a:tailEnd type="none" w="med" len="med"/>
            </a:ln>
            <a:effectLst/>
          </p:spPr>
          <p:txBody>
            <a:bodyPr rtlCol="0" anchor="ctr"/>
            <a:lstStyle/>
            <a:p>
              <a:pPr algn="ctr"/>
              <a:endParaRPr lang="en-US"/>
            </a:p>
          </p:txBody>
        </p:sp>
        <p:pic>
          <p:nvPicPr>
            <p:cNvPr id="143362" name="Picture 2"/>
            <p:cNvPicPr>
              <a:picLocks noChangeAspect="1" noChangeArrowheads="1"/>
            </p:cNvPicPr>
            <p:nvPr/>
          </p:nvPicPr>
          <p:blipFill>
            <a:blip r:embed="rId3" cstate="print"/>
            <a:srcRect/>
            <a:stretch>
              <a:fillRect/>
            </a:stretch>
          </p:blipFill>
          <p:spPr bwMode="auto">
            <a:xfrm>
              <a:off x="6228207" y="2578989"/>
              <a:ext cx="2686050" cy="1885950"/>
            </a:xfrm>
            <a:prstGeom prst="rect">
              <a:avLst/>
            </a:prstGeom>
            <a:noFill/>
            <a:ln w="9525">
              <a:noFill/>
              <a:miter lim="800000"/>
              <a:headEnd/>
              <a:tailEnd/>
            </a:ln>
          </p:spPr>
        </p:pic>
        <p:pic>
          <p:nvPicPr>
            <p:cNvPr id="143363" name="Picture 3"/>
            <p:cNvPicPr>
              <a:picLocks noChangeAspect="1" noChangeArrowheads="1"/>
            </p:cNvPicPr>
            <p:nvPr/>
          </p:nvPicPr>
          <p:blipFill>
            <a:blip r:embed="rId4" cstate="print"/>
            <a:srcRect/>
            <a:stretch>
              <a:fillRect/>
            </a:stretch>
          </p:blipFill>
          <p:spPr bwMode="auto">
            <a:xfrm>
              <a:off x="3409188" y="2828925"/>
              <a:ext cx="2533650" cy="1656969"/>
            </a:xfrm>
            <a:prstGeom prst="rect">
              <a:avLst/>
            </a:prstGeom>
            <a:noFill/>
            <a:ln w="9525">
              <a:noFill/>
              <a:miter lim="800000"/>
              <a:headEnd/>
              <a:tailEnd/>
            </a:ln>
          </p:spPr>
        </p:pic>
        <p:pic>
          <p:nvPicPr>
            <p:cNvPr id="143364" name="Picture 4"/>
            <p:cNvPicPr>
              <a:picLocks noChangeAspect="1" noChangeArrowheads="1"/>
            </p:cNvPicPr>
            <p:nvPr/>
          </p:nvPicPr>
          <p:blipFill>
            <a:blip r:embed="rId5" cstate="print"/>
            <a:srcRect/>
            <a:stretch>
              <a:fillRect/>
            </a:stretch>
          </p:blipFill>
          <p:spPr bwMode="auto">
            <a:xfrm>
              <a:off x="3237738" y="923924"/>
              <a:ext cx="2943987" cy="1417893"/>
            </a:xfrm>
            <a:prstGeom prst="rect">
              <a:avLst/>
            </a:prstGeom>
            <a:noFill/>
            <a:ln w="9525">
              <a:noFill/>
              <a:miter lim="800000"/>
              <a:headEnd/>
              <a:tailEnd/>
            </a:ln>
          </p:spPr>
        </p:pic>
        <p:pic>
          <p:nvPicPr>
            <p:cNvPr id="143365" name="Picture 5"/>
            <p:cNvPicPr>
              <a:picLocks noChangeAspect="1" noChangeArrowheads="1"/>
            </p:cNvPicPr>
            <p:nvPr/>
          </p:nvPicPr>
          <p:blipFill>
            <a:blip r:embed="rId6" cstate="print"/>
            <a:srcRect/>
            <a:stretch>
              <a:fillRect/>
            </a:stretch>
          </p:blipFill>
          <p:spPr bwMode="auto">
            <a:xfrm>
              <a:off x="460439" y="916877"/>
              <a:ext cx="2638425" cy="1457325"/>
            </a:xfrm>
            <a:prstGeom prst="rect">
              <a:avLst/>
            </a:prstGeom>
            <a:noFill/>
            <a:ln w="9525">
              <a:noFill/>
              <a:miter lim="800000"/>
              <a:headEnd/>
              <a:tailEnd/>
            </a:ln>
          </p:spPr>
        </p:pic>
        <p:grpSp>
          <p:nvGrpSpPr>
            <p:cNvPr id="4" name="Group 14"/>
            <p:cNvGrpSpPr/>
            <p:nvPr/>
          </p:nvGrpSpPr>
          <p:grpSpPr>
            <a:xfrm>
              <a:off x="695325" y="2933699"/>
              <a:ext cx="2686050" cy="1513713"/>
              <a:chOff x="3171825" y="542163"/>
              <a:chExt cx="2686050" cy="1885950"/>
            </a:xfrm>
          </p:grpSpPr>
          <p:pic>
            <p:nvPicPr>
              <p:cNvPr id="16" name="Picture 2"/>
              <p:cNvPicPr>
                <a:picLocks noChangeAspect="1" noChangeArrowheads="1"/>
              </p:cNvPicPr>
              <p:nvPr/>
            </p:nvPicPr>
            <p:blipFill>
              <a:blip r:embed="rId3" cstate="print"/>
              <a:srcRect/>
              <a:stretch>
                <a:fillRect/>
              </a:stretch>
            </p:blipFill>
            <p:spPr bwMode="auto">
              <a:xfrm>
                <a:off x="3171825" y="542163"/>
                <a:ext cx="2686050" cy="1885950"/>
              </a:xfrm>
              <a:prstGeom prst="rect">
                <a:avLst/>
              </a:prstGeom>
              <a:noFill/>
              <a:ln w="9525">
                <a:noFill/>
                <a:miter lim="800000"/>
                <a:headEnd/>
                <a:tailEnd/>
              </a:ln>
            </p:spPr>
          </p:pic>
          <p:pic>
            <p:nvPicPr>
              <p:cNvPr id="17" name="Picture 4"/>
              <p:cNvPicPr>
                <a:picLocks noChangeAspect="1" noChangeArrowheads="1"/>
              </p:cNvPicPr>
              <p:nvPr/>
            </p:nvPicPr>
            <p:blipFill>
              <a:blip r:embed="rId7" cstate="print"/>
              <a:srcRect/>
              <a:stretch>
                <a:fillRect/>
              </a:stretch>
            </p:blipFill>
            <p:spPr bwMode="auto">
              <a:xfrm>
                <a:off x="3798761" y="1230440"/>
                <a:ext cx="542925" cy="485775"/>
              </a:xfrm>
              <a:prstGeom prst="rect">
                <a:avLst/>
              </a:prstGeom>
              <a:noFill/>
              <a:ln w="9525">
                <a:noFill/>
                <a:miter lim="800000"/>
                <a:headEnd/>
                <a:tailEnd/>
              </a:ln>
            </p:spPr>
          </p:pic>
          <p:pic>
            <p:nvPicPr>
              <p:cNvPr id="18" name="Picture 8"/>
              <p:cNvPicPr>
                <a:picLocks noChangeAspect="1" noChangeArrowheads="1"/>
              </p:cNvPicPr>
              <p:nvPr/>
            </p:nvPicPr>
            <p:blipFill>
              <a:blip r:embed="rId8" cstate="print"/>
              <a:srcRect/>
              <a:stretch>
                <a:fillRect/>
              </a:stretch>
            </p:blipFill>
            <p:spPr bwMode="auto">
              <a:xfrm>
                <a:off x="4705350" y="576263"/>
                <a:ext cx="1028700" cy="1800225"/>
              </a:xfrm>
              <a:prstGeom prst="rect">
                <a:avLst/>
              </a:prstGeom>
              <a:noFill/>
              <a:ln w="9525">
                <a:noFill/>
                <a:miter lim="800000"/>
                <a:headEnd/>
                <a:tailEnd/>
              </a:ln>
            </p:spPr>
          </p:pic>
          <p:sp>
            <p:nvSpPr>
              <p:cNvPr id="19" name="TextBox 18"/>
              <p:cNvSpPr txBox="1"/>
              <p:nvPr/>
            </p:nvSpPr>
            <p:spPr>
              <a:xfrm>
                <a:off x="3800475" y="1295400"/>
                <a:ext cx="583061" cy="570083"/>
              </a:xfrm>
              <a:prstGeom prst="rect">
                <a:avLst/>
              </a:prstGeom>
              <a:solidFill>
                <a:srgbClr val="D2DFEE"/>
              </a:solidFill>
            </p:spPr>
            <p:txBody>
              <a:bodyPr wrap="none" rtlCol="0">
                <a:spAutoFit/>
              </a:bodyPr>
              <a:lstStyle/>
              <a:p>
                <a:r>
                  <a:rPr lang="en-US" sz="2000" b="1" dirty="0" smtClean="0">
                    <a:latin typeface="Futura Book"/>
                  </a:rPr>
                  <a:t>1.0</a:t>
                </a:r>
                <a:endParaRPr lang="en-US" sz="2000" b="1" dirty="0">
                  <a:latin typeface="Futura Book"/>
                </a:endParaRPr>
              </a:p>
            </p:txBody>
          </p:sp>
        </p:grpSp>
        <p:grpSp>
          <p:nvGrpSpPr>
            <p:cNvPr id="5" name="Group 19"/>
            <p:cNvGrpSpPr/>
            <p:nvPr/>
          </p:nvGrpSpPr>
          <p:grpSpPr>
            <a:xfrm>
              <a:off x="6007989" y="828675"/>
              <a:ext cx="2926461" cy="1485900"/>
              <a:chOff x="2055114" y="3590544"/>
              <a:chExt cx="2926461" cy="1895856"/>
            </a:xfrm>
          </p:grpSpPr>
          <p:pic>
            <p:nvPicPr>
              <p:cNvPr id="21" name="Picture 3"/>
              <p:cNvPicPr>
                <a:picLocks noChangeAspect="1" noChangeArrowheads="1"/>
              </p:cNvPicPr>
              <p:nvPr/>
            </p:nvPicPr>
            <p:blipFill>
              <a:blip r:embed="rId3" cstate="print"/>
              <a:srcRect/>
              <a:stretch>
                <a:fillRect/>
              </a:stretch>
            </p:blipFill>
            <p:spPr bwMode="auto">
              <a:xfrm>
                <a:off x="2055114" y="3590544"/>
                <a:ext cx="2686050" cy="1885950"/>
              </a:xfrm>
              <a:prstGeom prst="rect">
                <a:avLst/>
              </a:prstGeom>
              <a:noFill/>
              <a:ln w="9525">
                <a:noFill/>
                <a:miter lim="800000"/>
                <a:headEnd/>
                <a:tailEnd/>
              </a:ln>
            </p:spPr>
          </p:pic>
          <p:pic>
            <p:nvPicPr>
              <p:cNvPr id="22" name="Picture 5"/>
              <p:cNvPicPr>
                <a:picLocks noChangeAspect="1" noChangeArrowheads="1"/>
              </p:cNvPicPr>
              <p:nvPr/>
            </p:nvPicPr>
            <p:blipFill>
              <a:blip r:embed="rId7" cstate="print"/>
              <a:srcRect/>
              <a:stretch>
                <a:fillRect/>
              </a:stretch>
            </p:blipFill>
            <p:spPr bwMode="auto">
              <a:xfrm>
                <a:off x="2754440" y="4340924"/>
                <a:ext cx="542925" cy="485775"/>
              </a:xfrm>
              <a:prstGeom prst="rect">
                <a:avLst/>
              </a:prstGeom>
              <a:noFill/>
              <a:ln w="9525">
                <a:noFill/>
                <a:miter lim="800000"/>
                <a:headEnd/>
                <a:tailEnd/>
              </a:ln>
            </p:spPr>
          </p:pic>
          <p:pic>
            <p:nvPicPr>
              <p:cNvPr id="23" name="Picture 10"/>
              <p:cNvPicPr>
                <a:picLocks noChangeAspect="1" noChangeArrowheads="1"/>
              </p:cNvPicPr>
              <p:nvPr/>
            </p:nvPicPr>
            <p:blipFill>
              <a:blip r:embed="rId9" cstate="print"/>
              <a:srcRect/>
              <a:stretch>
                <a:fillRect/>
              </a:stretch>
            </p:blipFill>
            <p:spPr bwMode="auto">
              <a:xfrm>
                <a:off x="3743325" y="3657600"/>
                <a:ext cx="1238250" cy="1828800"/>
              </a:xfrm>
              <a:prstGeom prst="rect">
                <a:avLst/>
              </a:prstGeom>
              <a:noFill/>
              <a:ln w="9525">
                <a:noFill/>
                <a:miter lim="800000"/>
                <a:headEnd/>
                <a:tailEnd/>
              </a:ln>
            </p:spPr>
          </p:pic>
          <p:sp>
            <p:nvSpPr>
              <p:cNvPr id="24" name="TextBox 23"/>
              <p:cNvSpPr txBox="1"/>
              <p:nvPr/>
            </p:nvSpPr>
            <p:spPr>
              <a:xfrm>
                <a:off x="2657475" y="4328842"/>
                <a:ext cx="583061" cy="583804"/>
              </a:xfrm>
              <a:prstGeom prst="rect">
                <a:avLst/>
              </a:prstGeom>
              <a:solidFill>
                <a:srgbClr val="D2DFEE"/>
              </a:solidFill>
            </p:spPr>
            <p:txBody>
              <a:bodyPr wrap="none" rtlCol="0">
                <a:spAutoFit/>
              </a:bodyPr>
              <a:lstStyle/>
              <a:p>
                <a:r>
                  <a:rPr lang="en-US" sz="2000" b="1" dirty="0" smtClean="0">
                    <a:latin typeface="Futura Book"/>
                  </a:rPr>
                  <a:t>1.5</a:t>
                </a:r>
                <a:endParaRPr lang="en-US" sz="2000" b="1" dirty="0">
                  <a:latin typeface="Futura Book"/>
                </a:endParaRPr>
              </a:p>
            </p:txBody>
          </p:sp>
        </p:grpSp>
      </p:grpSp>
      <p:sp>
        <p:nvSpPr>
          <p:cNvPr id="20" name="Rectangle 19"/>
          <p:cNvSpPr/>
          <p:nvPr/>
        </p:nvSpPr>
        <p:spPr>
          <a:xfrm>
            <a:off x="481903" y="6251743"/>
            <a:ext cx="4572000" cy="307777"/>
          </a:xfrm>
          <a:prstGeom prst="rect">
            <a:avLst/>
          </a:prstGeom>
        </p:spPr>
        <p:txBody>
          <a:bodyPr>
            <a:spAutoFit/>
          </a:bodyPr>
          <a:lstStyle/>
          <a:p>
            <a:r>
              <a:rPr lang="en-US" sz="1400" dirty="0" err="1" smtClean="0"/>
              <a:t>Neue</a:t>
            </a:r>
            <a:r>
              <a:rPr lang="en-US" sz="1400" dirty="0" smtClean="0"/>
              <a:t>, U.D., “HPLC Columns”, Wiley-VCH, 1997</a:t>
            </a:r>
            <a:endParaRPr lang="en-US" sz="1400" dirty="0"/>
          </a:p>
        </p:txBody>
      </p:sp>
    </p:spTree>
  </p:cSld>
  <p:clrMapOvr>
    <a:masterClrMapping/>
  </p:clrMapOvr>
  <p:transition/>
  <p:timing>
    <p:tnLst>
      <p:par>
        <p:cTn id="1" dur="indefinite" restart="never" nodeType="tmRoot"/>
      </p:par>
    </p:tn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Content Placeholder 18"/>
          <p:cNvSpPr>
            <a:spLocks noGrp="1"/>
          </p:cNvSpPr>
          <p:nvPr>
            <p:ph sz="half" idx="12"/>
          </p:nvPr>
        </p:nvSpPr>
        <p:spPr>
          <a:xfrm>
            <a:off x="203012" y="4434840"/>
            <a:ext cx="8686800" cy="1901952"/>
          </a:xfrm>
          <a:solidFill>
            <a:srgbClr val="FFFFCC"/>
          </a:solidFill>
          <a:ln>
            <a:solidFill>
              <a:schemeClr val="tx1"/>
            </a:solidFill>
          </a:ln>
        </p:spPr>
        <p:txBody>
          <a:bodyPr/>
          <a:lstStyle/>
          <a:p>
            <a:r>
              <a:rPr lang="en-US" dirty="0" smtClean="0"/>
              <a:t>Vo = Void volume where the unretained solvent comes out t</a:t>
            </a:r>
            <a:r>
              <a:rPr lang="en-US" baseline="-25000" dirty="0" smtClean="0"/>
              <a:t>0</a:t>
            </a:r>
          </a:p>
          <a:p>
            <a:r>
              <a:rPr lang="en-US" dirty="0" smtClean="0"/>
              <a:t>V1 = Volume to elute Peak 1 at time t</a:t>
            </a:r>
            <a:r>
              <a:rPr lang="en-US" baseline="-25000" dirty="0" smtClean="0"/>
              <a:t>1</a:t>
            </a:r>
          </a:p>
          <a:p>
            <a:r>
              <a:rPr lang="en-US" dirty="0" smtClean="0"/>
              <a:t>V2 = Volume to elute Peak 2 at time t</a:t>
            </a:r>
            <a:r>
              <a:rPr lang="en-US" baseline="-25000" dirty="0" smtClean="0"/>
              <a:t>2</a:t>
            </a:r>
          </a:p>
          <a:p>
            <a:r>
              <a:rPr lang="en-US" dirty="0" smtClean="0"/>
              <a:t>k   = Retention factor</a:t>
            </a:r>
          </a:p>
          <a:p>
            <a:r>
              <a:rPr lang="en-US" dirty="0" err="1" smtClean="0"/>
              <a:t>t</a:t>
            </a:r>
            <a:r>
              <a:rPr lang="en-US" b="1" baseline="-25000" dirty="0" err="1" smtClean="0"/>
              <a:t>r</a:t>
            </a:r>
            <a:r>
              <a:rPr lang="en-US" baseline="-25000" dirty="0" smtClean="0"/>
              <a:t> </a:t>
            </a:r>
            <a:r>
              <a:rPr lang="en-US" dirty="0" smtClean="0"/>
              <a:t>  = Retention time of a peak</a:t>
            </a:r>
          </a:p>
        </p:txBody>
      </p:sp>
      <p:sp>
        <p:nvSpPr>
          <p:cNvPr id="2" name="Title 1"/>
          <p:cNvSpPr>
            <a:spLocks noGrp="1"/>
          </p:cNvSpPr>
          <p:nvPr>
            <p:ph type="title"/>
          </p:nvPr>
        </p:nvSpPr>
        <p:spPr/>
        <p:txBody>
          <a:bodyPr/>
          <a:lstStyle/>
          <a:p>
            <a:r>
              <a:rPr lang="en-US" dirty="0" smtClean="0"/>
              <a:t>Retention Equation (k)</a:t>
            </a:r>
            <a:endParaRPr lang="en-US" dirty="0"/>
          </a:p>
        </p:txBody>
      </p:sp>
      <p:grpSp>
        <p:nvGrpSpPr>
          <p:cNvPr id="20" name="Group 19"/>
          <p:cNvGrpSpPr/>
          <p:nvPr/>
        </p:nvGrpSpPr>
        <p:grpSpPr>
          <a:xfrm>
            <a:off x="769938" y="1010180"/>
            <a:ext cx="7596187" cy="3046413"/>
            <a:chOff x="769938" y="1010180"/>
            <a:chExt cx="7596187" cy="3046413"/>
          </a:xfrm>
        </p:grpSpPr>
        <p:sp>
          <p:nvSpPr>
            <p:cNvPr id="4" name="Freeform 30"/>
            <p:cNvSpPr>
              <a:spLocks/>
            </p:cNvSpPr>
            <p:nvPr/>
          </p:nvSpPr>
          <p:spPr bwMode="auto">
            <a:xfrm>
              <a:off x="774700" y="1348318"/>
              <a:ext cx="7591425" cy="1260475"/>
            </a:xfrm>
            <a:custGeom>
              <a:avLst/>
              <a:gdLst>
                <a:gd name="T0" fmla="*/ 0 w 4782"/>
                <a:gd name="T1" fmla="*/ 794 h 794"/>
                <a:gd name="T2" fmla="*/ 392 w 4782"/>
                <a:gd name="T3" fmla="*/ 794 h 794"/>
                <a:gd name="T4" fmla="*/ 459 w 4782"/>
                <a:gd name="T5" fmla="*/ 416 h 794"/>
                <a:gd name="T6" fmla="*/ 534 w 4782"/>
                <a:gd name="T7" fmla="*/ 787 h 794"/>
                <a:gd name="T8" fmla="*/ 1744 w 4782"/>
                <a:gd name="T9" fmla="*/ 787 h 794"/>
                <a:gd name="T10" fmla="*/ 1935 w 4782"/>
                <a:gd name="T11" fmla="*/ 252 h 794"/>
                <a:gd name="T12" fmla="*/ 2178 w 4782"/>
                <a:gd name="T13" fmla="*/ 787 h 794"/>
                <a:gd name="T14" fmla="*/ 3762 w 4782"/>
                <a:gd name="T15" fmla="*/ 784 h 794"/>
                <a:gd name="T16" fmla="*/ 3971 w 4782"/>
                <a:gd name="T17" fmla="*/ 0 h 794"/>
                <a:gd name="T18" fmla="*/ 4158 w 4782"/>
                <a:gd name="T19" fmla="*/ 784 h 794"/>
                <a:gd name="T20" fmla="*/ 4782 w 4782"/>
                <a:gd name="T21" fmla="*/ 784 h 79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782"/>
                <a:gd name="T34" fmla="*/ 0 h 794"/>
                <a:gd name="T35" fmla="*/ 4782 w 4782"/>
                <a:gd name="T36" fmla="*/ 794 h 79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782" h="794">
                  <a:moveTo>
                    <a:pt x="0" y="794"/>
                  </a:moveTo>
                  <a:lnTo>
                    <a:pt x="392" y="794"/>
                  </a:lnTo>
                  <a:lnTo>
                    <a:pt x="459" y="416"/>
                  </a:lnTo>
                  <a:lnTo>
                    <a:pt x="534" y="787"/>
                  </a:lnTo>
                  <a:lnTo>
                    <a:pt x="1744" y="787"/>
                  </a:lnTo>
                  <a:lnTo>
                    <a:pt x="1935" y="252"/>
                  </a:lnTo>
                  <a:lnTo>
                    <a:pt x="2178" y="787"/>
                  </a:lnTo>
                  <a:lnTo>
                    <a:pt x="3762" y="784"/>
                  </a:lnTo>
                  <a:lnTo>
                    <a:pt x="3971" y="0"/>
                  </a:lnTo>
                  <a:lnTo>
                    <a:pt x="4158" y="784"/>
                  </a:lnTo>
                  <a:lnTo>
                    <a:pt x="4782" y="784"/>
                  </a:lnTo>
                </a:path>
              </a:pathLst>
            </a:custGeom>
            <a:noFill/>
            <a:ln w="31750">
              <a:solidFill>
                <a:srgbClr val="003D66"/>
              </a:solidFill>
              <a:prstDash val="solid"/>
              <a:round/>
              <a:headEnd/>
              <a:tailEnd/>
            </a:ln>
          </p:spPr>
          <p:txBody>
            <a:bodyPr/>
            <a:lstStyle/>
            <a:p>
              <a:endParaRPr lang="en-US" sz="2000"/>
            </a:p>
          </p:txBody>
        </p:sp>
        <p:sp>
          <p:nvSpPr>
            <p:cNvPr id="5" name="Freeform 31"/>
            <p:cNvSpPr>
              <a:spLocks/>
            </p:cNvSpPr>
            <p:nvPr/>
          </p:nvSpPr>
          <p:spPr bwMode="auto">
            <a:xfrm>
              <a:off x="769938" y="2970743"/>
              <a:ext cx="4762" cy="1085850"/>
            </a:xfrm>
            <a:custGeom>
              <a:avLst/>
              <a:gdLst>
                <a:gd name="T0" fmla="*/ 0 w 3"/>
                <a:gd name="T1" fmla="*/ 0 h 684"/>
                <a:gd name="T2" fmla="*/ 3 w 3"/>
                <a:gd name="T3" fmla="*/ 684 h 684"/>
                <a:gd name="T4" fmla="*/ 0 60000 65536"/>
                <a:gd name="T5" fmla="*/ 0 60000 65536"/>
                <a:gd name="T6" fmla="*/ 0 w 3"/>
                <a:gd name="T7" fmla="*/ 0 h 684"/>
                <a:gd name="T8" fmla="*/ 3 w 3"/>
                <a:gd name="T9" fmla="*/ 684 h 684"/>
              </a:gdLst>
              <a:ahLst/>
              <a:cxnLst>
                <a:cxn ang="T4">
                  <a:pos x="T0" y="T1"/>
                </a:cxn>
                <a:cxn ang="T5">
                  <a:pos x="T2" y="T3"/>
                </a:cxn>
              </a:cxnLst>
              <a:rect l="T6" t="T7" r="T8" b="T9"/>
              <a:pathLst>
                <a:path w="3" h="684">
                  <a:moveTo>
                    <a:pt x="0" y="0"/>
                  </a:moveTo>
                  <a:lnTo>
                    <a:pt x="3" y="684"/>
                  </a:lnTo>
                </a:path>
              </a:pathLst>
            </a:custGeom>
            <a:solidFill>
              <a:srgbClr val="FFFFFF"/>
            </a:solidFill>
            <a:ln w="31750">
              <a:solidFill>
                <a:srgbClr val="003D66"/>
              </a:solidFill>
              <a:round/>
              <a:headEnd/>
              <a:tailEnd/>
            </a:ln>
          </p:spPr>
          <p:txBody>
            <a:bodyPr/>
            <a:lstStyle/>
            <a:p>
              <a:endParaRPr lang="en-US" sz="2000"/>
            </a:p>
          </p:txBody>
        </p:sp>
        <p:sp>
          <p:nvSpPr>
            <p:cNvPr id="6" name="Line 32"/>
            <p:cNvSpPr>
              <a:spLocks noChangeShapeType="1"/>
            </p:cNvSpPr>
            <p:nvPr/>
          </p:nvSpPr>
          <p:spPr bwMode="auto">
            <a:xfrm>
              <a:off x="835025" y="3180293"/>
              <a:ext cx="685800" cy="1588"/>
            </a:xfrm>
            <a:prstGeom prst="line">
              <a:avLst/>
            </a:prstGeom>
            <a:noFill/>
            <a:ln w="31750">
              <a:solidFill>
                <a:srgbClr val="003D66"/>
              </a:solidFill>
              <a:round/>
              <a:headEnd/>
              <a:tailEnd/>
            </a:ln>
          </p:spPr>
          <p:txBody>
            <a:bodyPr/>
            <a:lstStyle/>
            <a:p>
              <a:endParaRPr lang="en-US" sz="2000"/>
            </a:p>
          </p:txBody>
        </p:sp>
        <p:sp>
          <p:nvSpPr>
            <p:cNvPr id="7" name="Line 33"/>
            <p:cNvSpPr>
              <a:spLocks noChangeShapeType="1"/>
            </p:cNvSpPr>
            <p:nvPr/>
          </p:nvSpPr>
          <p:spPr bwMode="auto">
            <a:xfrm flipV="1">
              <a:off x="835025" y="3485093"/>
              <a:ext cx="3063875" cy="20638"/>
            </a:xfrm>
            <a:prstGeom prst="line">
              <a:avLst/>
            </a:prstGeom>
            <a:noFill/>
            <a:ln w="31750">
              <a:solidFill>
                <a:srgbClr val="FF0000"/>
              </a:solidFill>
              <a:round/>
              <a:headEnd/>
              <a:tailEnd/>
            </a:ln>
          </p:spPr>
          <p:txBody>
            <a:bodyPr/>
            <a:lstStyle/>
            <a:p>
              <a:endParaRPr lang="en-US" sz="2000"/>
            </a:p>
          </p:txBody>
        </p:sp>
        <p:sp>
          <p:nvSpPr>
            <p:cNvPr id="8" name="Freeform 34"/>
            <p:cNvSpPr>
              <a:spLocks/>
            </p:cNvSpPr>
            <p:nvPr/>
          </p:nvSpPr>
          <p:spPr bwMode="auto">
            <a:xfrm>
              <a:off x="835025" y="3856568"/>
              <a:ext cx="6300787" cy="9525"/>
            </a:xfrm>
            <a:custGeom>
              <a:avLst/>
              <a:gdLst>
                <a:gd name="T0" fmla="*/ 0 w 3969"/>
                <a:gd name="T1" fmla="*/ 0 h 6"/>
                <a:gd name="T2" fmla="*/ 3969 w 3969"/>
                <a:gd name="T3" fmla="*/ 6 h 6"/>
                <a:gd name="T4" fmla="*/ 0 60000 65536"/>
                <a:gd name="T5" fmla="*/ 0 60000 65536"/>
                <a:gd name="T6" fmla="*/ 0 w 3969"/>
                <a:gd name="T7" fmla="*/ 0 h 6"/>
                <a:gd name="T8" fmla="*/ 3969 w 3969"/>
                <a:gd name="T9" fmla="*/ 6 h 6"/>
              </a:gdLst>
              <a:ahLst/>
              <a:cxnLst>
                <a:cxn ang="T4">
                  <a:pos x="T0" y="T1"/>
                </a:cxn>
                <a:cxn ang="T5">
                  <a:pos x="T2" y="T3"/>
                </a:cxn>
              </a:cxnLst>
              <a:rect l="T6" t="T7" r="T8" b="T9"/>
              <a:pathLst>
                <a:path w="3969" h="6">
                  <a:moveTo>
                    <a:pt x="0" y="0"/>
                  </a:moveTo>
                  <a:lnTo>
                    <a:pt x="3969" y="6"/>
                  </a:lnTo>
                </a:path>
              </a:pathLst>
            </a:custGeom>
            <a:solidFill>
              <a:srgbClr val="FFFFFF"/>
            </a:solidFill>
            <a:ln w="31750">
              <a:solidFill>
                <a:srgbClr val="006600"/>
              </a:solidFill>
              <a:round/>
              <a:headEnd/>
              <a:tailEnd/>
            </a:ln>
          </p:spPr>
          <p:txBody>
            <a:bodyPr/>
            <a:lstStyle/>
            <a:p>
              <a:endParaRPr lang="en-US" sz="2000"/>
            </a:p>
          </p:txBody>
        </p:sp>
        <p:sp>
          <p:nvSpPr>
            <p:cNvPr id="9" name="Rectangle 35"/>
            <p:cNvSpPr>
              <a:spLocks noChangeArrowheads="1"/>
            </p:cNvSpPr>
            <p:nvPr/>
          </p:nvSpPr>
          <p:spPr bwMode="auto">
            <a:xfrm>
              <a:off x="1079500" y="2858030"/>
              <a:ext cx="323850" cy="307975"/>
            </a:xfrm>
            <a:prstGeom prst="rect">
              <a:avLst/>
            </a:prstGeom>
            <a:noFill/>
            <a:ln w="31750">
              <a:noFill/>
              <a:miter lim="800000"/>
              <a:headEnd/>
              <a:tailEnd/>
            </a:ln>
          </p:spPr>
          <p:txBody>
            <a:bodyPr wrap="square" lIns="0" tIns="0" rIns="0" bIns="0">
              <a:spAutoFit/>
            </a:bodyPr>
            <a:lstStyle/>
            <a:p>
              <a:r>
                <a:rPr lang="en-US" sz="2000" b="0" dirty="0">
                  <a:solidFill>
                    <a:srgbClr val="003D66"/>
                  </a:solidFill>
                </a:rPr>
                <a:t>V</a:t>
              </a:r>
              <a:r>
                <a:rPr lang="en-US" sz="2000" b="0" baseline="-25000" dirty="0">
                  <a:solidFill>
                    <a:srgbClr val="003D66"/>
                  </a:solidFill>
                </a:rPr>
                <a:t>0</a:t>
              </a:r>
            </a:p>
          </p:txBody>
        </p:sp>
        <p:sp>
          <p:nvSpPr>
            <p:cNvPr id="10" name="Rectangle 36"/>
            <p:cNvSpPr>
              <a:spLocks noChangeArrowheads="1"/>
            </p:cNvSpPr>
            <p:nvPr/>
          </p:nvSpPr>
          <p:spPr bwMode="auto">
            <a:xfrm>
              <a:off x="2613025" y="3140605"/>
              <a:ext cx="284162" cy="307975"/>
            </a:xfrm>
            <a:prstGeom prst="rect">
              <a:avLst/>
            </a:prstGeom>
            <a:noFill/>
            <a:ln w="31750">
              <a:noFill/>
              <a:miter lim="800000"/>
              <a:headEnd/>
              <a:tailEnd/>
            </a:ln>
          </p:spPr>
          <p:txBody>
            <a:bodyPr wrap="none" lIns="0" tIns="0" rIns="0" bIns="0">
              <a:spAutoFit/>
            </a:bodyPr>
            <a:lstStyle/>
            <a:p>
              <a:r>
                <a:rPr lang="en-US" sz="2000" b="0" dirty="0">
                  <a:solidFill>
                    <a:srgbClr val="A50021"/>
                  </a:solidFill>
                </a:rPr>
                <a:t>V</a:t>
              </a:r>
              <a:r>
                <a:rPr lang="en-US" sz="2000" b="0" baseline="-25000" dirty="0">
                  <a:solidFill>
                    <a:srgbClr val="A50021"/>
                  </a:solidFill>
                </a:rPr>
                <a:t>1</a:t>
              </a:r>
            </a:p>
          </p:txBody>
        </p:sp>
        <p:sp>
          <p:nvSpPr>
            <p:cNvPr id="11" name="Rectangle 37"/>
            <p:cNvSpPr>
              <a:spLocks noChangeArrowheads="1"/>
            </p:cNvSpPr>
            <p:nvPr/>
          </p:nvSpPr>
          <p:spPr bwMode="auto">
            <a:xfrm>
              <a:off x="5535613" y="3524780"/>
              <a:ext cx="284162" cy="307975"/>
            </a:xfrm>
            <a:prstGeom prst="rect">
              <a:avLst/>
            </a:prstGeom>
            <a:noFill/>
            <a:ln w="31750">
              <a:noFill/>
              <a:miter lim="800000"/>
              <a:headEnd/>
              <a:tailEnd/>
            </a:ln>
          </p:spPr>
          <p:txBody>
            <a:bodyPr wrap="none" lIns="0" tIns="0" rIns="0" bIns="0">
              <a:spAutoFit/>
            </a:bodyPr>
            <a:lstStyle/>
            <a:p>
              <a:r>
                <a:rPr lang="en-US" sz="2000" b="0" dirty="0">
                  <a:solidFill>
                    <a:srgbClr val="006600"/>
                  </a:solidFill>
                </a:rPr>
                <a:t>V</a:t>
              </a:r>
              <a:r>
                <a:rPr lang="en-US" sz="2000" b="0" baseline="-25000" dirty="0">
                  <a:solidFill>
                    <a:srgbClr val="006600"/>
                  </a:solidFill>
                </a:rPr>
                <a:t>2</a:t>
              </a:r>
            </a:p>
          </p:txBody>
        </p:sp>
        <p:sp>
          <p:nvSpPr>
            <p:cNvPr id="12" name="Rectangle 38"/>
            <p:cNvSpPr>
              <a:spLocks noChangeArrowheads="1"/>
            </p:cNvSpPr>
            <p:nvPr/>
          </p:nvSpPr>
          <p:spPr bwMode="auto">
            <a:xfrm>
              <a:off x="1689100" y="2951693"/>
              <a:ext cx="209550" cy="307975"/>
            </a:xfrm>
            <a:prstGeom prst="rect">
              <a:avLst/>
            </a:prstGeom>
            <a:noFill/>
            <a:ln w="31750">
              <a:noFill/>
              <a:miter lim="800000"/>
              <a:headEnd/>
              <a:tailEnd/>
            </a:ln>
          </p:spPr>
          <p:txBody>
            <a:bodyPr wrap="none" lIns="0" tIns="0" rIns="0" bIns="0">
              <a:spAutoFit/>
            </a:bodyPr>
            <a:lstStyle/>
            <a:p>
              <a:r>
                <a:rPr lang="en-US" sz="2000" b="0">
                  <a:solidFill>
                    <a:srgbClr val="003D66"/>
                  </a:solidFill>
                </a:rPr>
                <a:t>t</a:t>
              </a:r>
              <a:r>
                <a:rPr lang="en-US" sz="2000" b="0" baseline="-25000">
                  <a:solidFill>
                    <a:srgbClr val="003D66"/>
                  </a:solidFill>
                </a:rPr>
                <a:t>0</a:t>
              </a:r>
            </a:p>
          </p:txBody>
        </p:sp>
        <p:sp>
          <p:nvSpPr>
            <p:cNvPr id="13" name="Rectangle 39"/>
            <p:cNvSpPr>
              <a:spLocks noChangeArrowheads="1"/>
            </p:cNvSpPr>
            <p:nvPr/>
          </p:nvSpPr>
          <p:spPr bwMode="auto">
            <a:xfrm>
              <a:off x="4105275" y="3256493"/>
              <a:ext cx="209550" cy="307975"/>
            </a:xfrm>
            <a:prstGeom prst="rect">
              <a:avLst/>
            </a:prstGeom>
            <a:noFill/>
            <a:ln w="31750">
              <a:noFill/>
              <a:miter lim="800000"/>
              <a:headEnd/>
              <a:tailEnd/>
            </a:ln>
          </p:spPr>
          <p:txBody>
            <a:bodyPr wrap="none" lIns="0" tIns="0" rIns="0" bIns="0">
              <a:spAutoFit/>
            </a:bodyPr>
            <a:lstStyle/>
            <a:p>
              <a:r>
                <a:rPr lang="en-US" sz="2000" b="0">
                  <a:solidFill>
                    <a:srgbClr val="FF0000"/>
                  </a:solidFill>
                </a:rPr>
                <a:t>t</a:t>
              </a:r>
              <a:r>
                <a:rPr lang="en-US" sz="2000" b="0" baseline="-25000">
                  <a:solidFill>
                    <a:srgbClr val="FF0000"/>
                  </a:solidFill>
                </a:rPr>
                <a:t>1</a:t>
              </a:r>
            </a:p>
          </p:txBody>
        </p:sp>
        <p:sp>
          <p:nvSpPr>
            <p:cNvPr id="14" name="Rectangle 40"/>
            <p:cNvSpPr>
              <a:spLocks noChangeArrowheads="1"/>
            </p:cNvSpPr>
            <p:nvPr/>
          </p:nvSpPr>
          <p:spPr bwMode="auto">
            <a:xfrm>
              <a:off x="7305675" y="3639488"/>
              <a:ext cx="209550" cy="307975"/>
            </a:xfrm>
            <a:prstGeom prst="rect">
              <a:avLst/>
            </a:prstGeom>
            <a:noFill/>
            <a:ln w="31750">
              <a:noFill/>
              <a:miter lim="800000"/>
              <a:headEnd/>
              <a:tailEnd/>
            </a:ln>
          </p:spPr>
          <p:txBody>
            <a:bodyPr wrap="none" lIns="0" tIns="0" rIns="0" bIns="0">
              <a:spAutoFit/>
            </a:bodyPr>
            <a:lstStyle/>
            <a:p>
              <a:r>
                <a:rPr lang="en-US" sz="2000" b="0" dirty="0">
                  <a:solidFill>
                    <a:srgbClr val="006600"/>
                  </a:solidFill>
                </a:rPr>
                <a:t>t</a:t>
              </a:r>
              <a:r>
                <a:rPr lang="en-US" sz="2000" b="0" baseline="-25000" dirty="0">
                  <a:solidFill>
                    <a:srgbClr val="006600"/>
                  </a:solidFill>
                </a:rPr>
                <a:t>2</a:t>
              </a:r>
            </a:p>
          </p:txBody>
        </p:sp>
        <p:sp>
          <p:nvSpPr>
            <p:cNvPr id="15" name="Text Box 41"/>
            <p:cNvSpPr txBox="1">
              <a:spLocks noChangeArrowheads="1"/>
            </p:cNvSpPr>
            <p:nvPr/>
          </p:nvSpPr>
          <p:spPr bwMode="auto">
            <a:xfrm>
              <a:off x="1000366" y="1412755"/>
              <a:ext cx="979319" cy="615553"/>
            </a:xfrm>
            <a:prstGeom prst="rect">
              <a:avLst/>
            </a:prstGeom>
            <a:noFill/>
            <a:ln w="9525">
              <a:noFill/>
              <a:miter lim="800000"/>
              <a:headEnd/>
              <a:tailEnd/>
            </a:ln>
          </p:spPr>
          <p:txBody>
            <a:bodyPr wrap="square" lIns="0" tIns="0" rIns="0" bIns="0">
              <a:spAutoFit/>
            </a:bodyPr>
            <a:lstStyle/>
            <a:p>
              <a:pPr algn="ctr"/>
              <a:r>
                <a:rPr lang="en-US" sz="2000" b="0" dirty="0" smtClean="0">
                  <a:solidFill>
                    <a:srgbClr val="003D66"/>
                  </a:solidFill>
                </a:rPr>
                <a:t>Solvent</a:t>
              </a:r>
            </a:p>
            <a:p>
              <a:pPr algn="ctr"/>
              <a:r>
                <a:rPr lang="en-US" sz="2000" b="0" dirty="0" smtClean="0">
                  <a:solidFill>
                    <a:srgbClr val="003D66"/>
                  </a:solidFill>
                </a:rPr>
                <a:t>0</a:t>
              </a:r>
              <a:endParaRPr lang="en-US" sz="2000" b="0" dirty="0">
                <a:solidFill>
                  <a:srgbClr val="003D66"/>
                </a:solidFill>
              </a:endParaRPr>
            </a:p>
          </p:txBody>
        </p:sp>
        <p:sp>
          <p:nvSpPr>
            <p:cNvPr id="16" name="Text Box 42"/>
            <p:cNvSpPr txBox="1">
              <a:spLocks noChangeArrowheads="1"/>
            </p:cNvSpPr>
            <p:nvPr/>
          </p:nvSpPr>
          <p:spPr bwMode="auto">
            <a:xfrm>
              <a:off x="3419860" y="1297541"/>
              <a:ext cx="921727" cy="307777"/>
            </a:xfrm>
            <a:prstGeom prst="rect">
              <a:avLst/>
            </a:prstGeom>
            <a:noFill/>
            <a:ln w="9525">
              <a:noFill/>
              <a:miter lim="800000"/>
              <a:headEnd/>
              <a:tailEnd/>
            </a:ln>
          </p:spPr>
          <p:txBody>
            <a:bodyPr wrap="none" lIns="0" tIns="0" rIns="0" bIns="0">
              <a:spAutoFit/>
            </a:bodyPr>
            <a:lstStyle/>
            <a:p>
              <a:r>
                <a:rPr lang="en-US" sz="2000" b="0" dirty="0" smtClean="0">
                  <a:solidFill>
                    <a:srgbClr val="FF0000"/>
                  </a:solidFill>
                </a:rPr>
                <a:t>PEAK 1</a:t>
              </a:r>
              <a:endParaRPr lang="en-US" sz="2000" b="0" dirty="0">
                <a:solidFill>
                  <a:srgbClr val="FF0000"/>
                </a:solidFill>
              </a:endParaRPr>
            </a:p>
          </p:txBody>
        </p:sp>
        <p:sp>
          <p:nvSpPr>
            <p:cNvPr id="17" name="Text Box 43"/>
            <p:cNvSpPr txBox="1">
              <a:spLocks noChangeArrowheads="1"/>
            </p:cNvSpPr>
            <p:nvPr/>
          </p:nvSpPr>
          <p:spPr bwMode="auto">
            <a:xfrm>
              <a:off x="6645852" y="1010180"/>
              <a:ext cx="921712" cy="307777"/>
            </a:xfrm>
            <a:prstGeom prst="rect">
              <a:avLst/>
            </a:prstGeom>
            <a:noFill/>
            <a:ln w="9525">
              <a:noFill/>
              <a:miter lim="800000"/>
              <a:headEnd/>
              <a:tailEnd/>
            </a:ln>
          </p:spPr>
          <p:txBody>
            <a:bodyPr wrap="square" lIns="0" tIns="0" rIns="0" bIns="0">
              <a:spAutoFit/>
            </a:bodyPr>
            <a:lstStyle/>
            <a:p>
              <a:r>
                <a:rPr lang="en-US" sz="2000" b="0" dirty="0" smtClean="0">
                  <a:solidFill>
                    <a:srgbClr val="006600"/>
                  </a:solidFill>
                </a:rPr>
                <a:t>Peak 2</a:t>
              </a:r>
              <a:endParaRPr lang="en-US" sz="2000" b="0" dirty="0">
                <a:solidFill>
                  <a:srgbClr val="006600"/>
                </a:solidFill>
              </a:endParaRPr>
            </a:p>
          </p:txBody>
        </p:sp>
      </p:grpSp>
      <p:pic>
        <p:nvPicPr>
          <p:cNvPr id="96261" name="Picture 5"/>
          <p:cNvPicPr>
            <a:picLocks noChangeAspect="1" noChangeArrowheads="1"/>
          </p:cNvPicPr>
          <p:nvPr/>
        </p:nvPicPr>
        <p:blipFill>
          <a:blip r:embed="rId3" cstate="print"/>
          <a:srcRect/>
          <a:stretch>
            <a:fillRect/>
          </a:stretch>
        </p:blipFill>
        <p:spPr bwMode="auto">
          <a:xfrm>
            <a:off x="6864393" y="5072171"/>
            <a:ext cx="1612996" cy="1009201"/>
          </a:xfrm>
          <a:prstGeom prst="rect">
            <a:avLst/>
          </a:prstGeom>
          <a:noFill/>
          <a:ln w="9525">
            <a:noFill/>
            <a:miter lim="800000"/>
            <a:headEnd/>
            <a:tailEnd/>
          </a:ln>
        </p:spPr>
      </p:pic>
    </p:spTree>
  </p:cSld>
  <p:clrMapOvr>
    <a:masterClrMapping/>
  </p:clrMapOvr>
  <p:transition/>
  <p:timing>
    <p:tnLst>
      <p:par>
        <p:cTn id="1" dur="indefinite" restart="never" nodeType="tmRoot"/>
      </p:par>
    </p:tn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3" name="Title 72"/>
          <p:cNvSpPr>
            <a:spLocks noGrp="1"/>
          </p:cNvSpPr>
          <p:nvPr>
            <p:ph type="title"/>
          </p:nvPr>
        </p:nvSpPr>
        <p:spPr/>
        <p:txBody>
          <a:bodyPr/>
          <a:lstStyle/>
          <a:p>
            <a:r>
              <a:rPr lang="en-US" dirty="0" smtClean="0"/>
              <a:t>Example of k’ Calculation</a:t>
            </a:r>
            <a:endParaRPr lang="en-US" dirty="0"/>
          </a:p>
        </p:txBody>
      </p:sp>
      <p:grpSp>
        <p:nvGrpSpPr>
          <p:cNvPr id="94" name="Group 93"/>
          <p:cNvGrpSpPr/>
          <p:nvPr/>
        </p:nvGrpSpPr>
        <p:grpSpPr>
          <a:xfrm>
            <a:off x="470057" y="954089"/>
            <a:ext cx="8315123" cy="2985797"/>
            <a:chOff x="539510" y="236465"/>
            <a:chExt cx="8315123" cy="2985797"/>
          </a:xfrm>
        </p:grpSpPr>
        <p:grpSp>
          <p:nvGrpSpPr>
            <p:cNvPr id="33" name="Group 32"/>
            <p:cNvGrpSpPr/>
            <p:nvPr/>
          </p:nvGrpSpPr>
          <p:grpSpPr>
            <a:xfrm>
              <a:off x="692774" y="2319675"/>
              <a:ext cx="1843424" cy="172821"/>
              <a:chOff x="1806864" y="5157210"/>
              <a:chExt cx="1843424" cy="172821"/>
            </a:xfrm>
          </p:grpSpPr>
          <p:cxnSp>
            <p:nvCxnSpPr>
              <p:cNvPr id="25" name="Straight Connector 24"/>
              <p:cNvCxnSpPr/>
              <p:nvPr/>
            </p:nvCxnSpPr>
            <p:spPr bwMode="auto">
              <a:xfrm>
                <a:off x="1806864" y="5157210"/>
                <a:ext cx="0" cy="172821"/>
              </a:xfrm>
              <a:prstGeom prst="line">
                <a:avLst/>
              </a:prstGeom>
              <a:solidFill>
                <a:srgbClr val="3374D4"/>
              </a:solidFill>
              <a:ln w="28575" cap="flat" cmpd="sng" algn="ctr">
                <a:solidFill>
                  <a:schemeClr val="tx1"/>
                </a:solidFill>
                <a:prstDash val="solid"/>
                <a:round/>
                <a:headEnd type="none" w="med" len="med"/>
                <a:tailEnd type="none" w="med" len="med"/>
              </a:ln>
              <a:effectLst/>
            </p:spPr>
          </p:cxnSp>
          <p:cxnSp>
            <p:nvCxnSpPr>
              <p:cNvPr id="29" name="Straight Connector 28"/>
              <p:cNvCxnSpPr/>
              <p:nvPr/>
            </p:nvCxnSpPr>
            <p:spPr bwMode="auto">
              <a:xfrm>
                <a:off x="1806864" y="5272424"/>
                <a:ext cx="1843424" cy="0"/>
              </a:xfrm>
              <a:prstGeom prst="line">
                <a:avLst/>
              </a:prstGeom>
              <a:solidFill>
                <a:srgbClr val="3374D4"/>
              </a:solidFill>
              <a:ln w="28575" cap="flat" cmpd="sng" algn="ctr">
                <a:solidFill>
                  <a:schemeClr val="tx1"/>
                </a:solidFill>
                <a:prstDash val="solid"/>
                <a:round/>
                <a:headEnd type="none" w="med" len="med"/>
                <a:tailEnd type="none" w="med" len="med"/>
              </a:ln>
              <a:effectLst/>
            </p:spPr>
          </p:cxnSp>
        </p:grpSp>
        <p:grpSp>
          <p:nvGrpSpPr>
            <p:cNvPr id="34" name="Group 33"/>
            <p:cNvGrpSpPr/>
            <p:nvPr/>
          </p:nvGrpSpPr>
          <p:grpSpPr>
            <a:xfrm>
              <a:off x="2536198" y="2319675"/>
              <a:ext cx="1843424" cy="172821"/>
              <a:chOff x="1806864" y="5157210"/>
              <a:chExt cx="1843424" cy="172821"/>
            </a:xfrm>
          </p:grpSpPr>
          <p:cxnSp>
            <p:nvCxnSpPr>
              <p:cNvPr id="35" name="Straight Connector 34"/>
              <p:cNvCxnSpPr/>
              <p:nvPr/>
            </p:nvCxnSpPr>
            <p:spPr bwMode="auto">
              <a:xfrm>
                <a:off x="1806864" y="5157210"/>
                <a:ext cx="0" cy="172821"/>
              </a:xfrm>
              <a:prstGeom prst="line">
                <a:avLst/>
              </a:prstGeom>
              <a:solidFill>
                <a:srgbClr val="3374D4"/>
              </a:solidFill>
              <a:ln w="28575" cap="flat" cmpd="sng" algn="ctr">
                <a:solidFill>
                  <a:schemeClr val="tx1"/>
                </a:solidFill>
                <a:prstDash val="solid"/>
                <a:round/>
                <a:headEnd type="none" w="med" len="med"/>
                <a:tailEnd type="none" w="med" len="med"/>
              </a:ln>
              <a:effectLst/>
            </p:spPr>
          </p:cxnSp>
          <p:cxnSp>
            <p:nvCxnSpPr>
              <p:cNvPr id="36" name="Straight Connector 35"/>
              <p:cNvCxnSpPr/>
              <p:nvPr/>
            </p:nvCxnSpPr>
            <p:spPr bwMode="auto">
              <a:xfrm>
                <a:off x="1806864" y="5272424"/>
                <a:ext cx="1843424" cy="0"/>
              </a:xfrm>
              <a:prstGeom prst="line">
                <a:avLst/>
              </a:prstGeom>
              <a:solidFill>
                <a:srgbClr val="3374D4"/>
              </a:solidFill>
              <a:ln w="28575" cap="flat" cmpd="sng" algn="ctr">
                <a:solidFill>
                  <a:schemeClr val="tx1"/>
                </a:solidFill>
                <a:prstDash val="solid"/>
                <a:round/>
                <a:headEnd type="none" w="med" len="med"/>
                <a:tailEnd type="none" w="med" len="med"/>
              </a:ln>
              <a:effectLst/>
            </p:spPr>
          </p:cxnSp>
        </p:grpSp>
        <p:grpSp>
          <p:nvGrpSpPr>
            <p:cNvPr id="37" name="Group 36"/>
            <p:cNvGrpSpPr/>
            <p:nvPr/>
          </p:nvGrpSpPr>
          <p:grpSpPr>
            <a:xfrm>
              <a:off x="4379622" y="2319675"/>
              <a:ext cx="1843424" cy="172821"/>
              <a:chOff x="1806864" y="5157210"/>
              <a:chExt cx="1843424" cy="172821"/>
            </a:xfrm>
          </p:grpSpPr>
          <p:cxnSp>
            <p:nvCxnSpPr>
              <p:cNvPr id="38" name="Straight Connector 37"/>
              <p:cNvCxnSpPr/>
              <p:nvPr/>
            </p:nvCxnSpPr>
            <p:spPr bwMode="auto">
              <a:xfrm>
                <a:off x="1806864" y="5157210"/>
                <a:ext cx="0" cy="172821"/>
              </a:xfrm>
              <a:prstGeom prst="line">
                <a:avLst/>
              </a:prstGeom>
              <a:solidFill>
                <a:srgbClr val="3374D4"/>
              </a:solidFill>
              <a:ln w="28575" cap="flat" cmpd="sng" algn="ctr">
                <a:solidFill>
                  <a:schemeClr val="tx1"/>
                </a:solidFill>
                <a:prstDash val="solid"/>
                <a:round/>
                <a:headEnd type="none" w="med" len="med"/>
                <a:tailEnd type="none" w="med" len="med"/>
              </a:ln>
              <a:effectLst/>
            </p:spPr>
          </p:cxnSp>
          <p:cxnSp>
            <p:nvCxnSpPr>
              <p:cNvPr id="39" name="Straight Connector 38"/>
              <p:cNvCxnSpPr/>
              <p:nvPr/>
            </p:nvCxnSpPr>
            <p:spPr bwMode="auto">
              <a:xfrm>
                <a:off x="1806864" y="5272424"/>
                <a:ext cx="1843424" cy="0"/>
              </a:xfrm>
              <a:prstGeom prst="line">
                <a:avLst/>
              </a:prstGeom>
              <a:solidFill>
                <a:srgbClr val="3374D4"/>
              </a:solidFill>
              <a:ln w="28575" cap="flat" cmpd="sng" algn="ctr">
                <a:solidFill>
                  <a:schemeClr val="tx1"/>
                </a:solidFill>
                <a:prstDash val="solid"/>
                <a:round/>
                <a:headEnd type="none" w="med" len="med"/>
                <a:tailEnd type="none" w="med" len="med"/>
              </a:ln>
              <a:effectLst/>
            </p:spPr>
          </p:cxnSp>
        </p:grpSp>
        <p:grpSp>
          <p:nvGrpSpPr>
            <p:cNvPr id="40" name="Group 39"/>
            <p:cNvGrpSpPr/>
            <p:nvPr/>
          </p:nvGrpSpPr>
          <p:grpSpPr>
            <a:xfrm>
              <a:off x="6186486" y="2319675"/>
              <a:ext cx="1843424" cy="172821"/>
              <a:chOff x="1806864" y="5157210"/>
              <a:chExt cx="1843424" cy="172821"/>
            </a:xfrm>
          </p:grpSpPr>
          <p:cxnSp>
            <p:nvCxnSpPr>
              <p:cNvPr id="41" name="Straight Connector 40"/>
              <p:cNvCxnSpPr/>
              <p:nvPr/>
            </p:nvCxnSpPr>
            <p:spPr bwMode="auto">
              <a:xfrm>
                <a:off x="1806864" y="5157210"/>
                <a:ext cx="0" cy="172821"/>
              </a:xfrm>
              <a:prstGeom prst="line">
                <a:avLst/>
              </a:prstGeom>
              <a:solidFill>
                <a:srgbClr val="3374D4"/>
              </a:solidFill>
              <a:ln w="28575" cap="flat" cmpd="sng" algn="ctr">
                <a:solidFill>
                  <a:schemeClr val="tx1"/>
                </a:solidFill>
                <a:prstDash val="solid"/>
                <a:round/>
                <a:headEnd type="none" w="med" len="med"/>
                <a:tailEnd type="none" w="med" len="med"/>
              </a:ln>
              <a:effectLst/>
            </p:spPr>
          </p:cxnSp>
          <p:cxnSp>
            <p:nvCxnSpPr>
              <p:cNvPr id="42" name="Straight Connector 41"/>
              <p:cNvCxnSpPr/>
              <p:nvPr/>
            </p:nvCxnSpPr>
            <p:spPr bwMode="auto">
              <a:xfrm>
                <a:off x="1806864" y="5272424"/>
                <a:ext cx="1843424" cy="0"/>
              </a:xfrm>
              <a:prstGeom prst="line">
                <a:avLst/>
              </a:prstGeom>
              <a:solidFill>
                <a:srgbClr val="3374D4"/>
              </a:solidFill>
              <a:ln w="28575" cap="flat" cmpd="sng" algn="ctr">
                <a:solidFill>
                  <a:schemeClr val="tx1"/>
                </a:solidFill>
                <a:prstDash val="solid"/>
                <a:round/>
                <a:headEnd type="none" w="med" len="med"/>
                <a:tailEnd type="none" w="med" len="med"/>
              </a:ln>
              <a:effectLst/>
            </p:spPr>
          </p:cxnSp>
        </p:grpSp>
        <p:sp>
          <p:nvSpPr>
            <p:cNvPr id="44" name="TextBox 43"/>
            <p:cNvSpPr txBox="1"/>
            <p:nvPr/>
          </p:nvSpPr>
          <p:spPr>
            <a:xfrm>
              <a:off x="539510" y="2526685"/>
              <a:ext cx="7858241" cy="338554"/>
            </a:xfrm>
            <a:prstGeom prst="rect">
              <a:avLst/>
            </a:prstGeom>
            <a:noFill/>
          </p:spPr>
          <p:txBody>
            <a:bodyPr wrap="none" rtlCol="0">
              <a:spAutoFit/>
            </a:bodyPr>
            <a:lstStyle/>
            <a:p>
              <a:r>
                <a:rPr lang="en-US" dirty="0" smtClean="0"/>
                <a:t>0                       0.5                     1.0                     1.5                     2.0</a:t>
              </a:r>
              <a:endParaRPr lang="en-US" dirty="0"/>
            </a:p>
          </p:txBody>
        </p:sp>
        <p:cxnSp>
          <p:nvCxnSpPr>
            <p:cNvPr id="6" name="Straight Connector 5"/>
            <p:cNvCxnSpPr/>
            <p:nvPr/>
          </p:nvCxnSpPr>
          <p:spPr bwMode="auto">
            <a:xfrm>
              <a:off x="7106708" y="2219253"/>
              <a:ext cx="1209747" cy="0"/>
            </a:xfrm>
            <a:prstGeom prst="line">
              <a:avLst/>
            </a:prstGeom>
            <a:solidFill>
              <a:srgbClr val="3374D4"/>
            </a:solidFill>
            <a:ln w="28575" cap="flat" cmpd="sng" algn="ctr">
              <a:solidFill>
                <a:srgbClr val="FF0000"/>
              </a:solidFill>
              <a:prstDash val="solid"/>
              <a:round/>
              <a:headEnd type="none" w="med" len="med"/>
              <a:tailEnd type="none" w="med" len="med"/>
            </a:ln>
            <a:effectLst/>
          </p:spPr>
        </p:cxnSp>
        <p:cxnSp>
          <p:nvCxnSpPr>
            <p:cNvPr id="47" name="Straight Connector 46"/>
            <p:cNvCxnSpPr/>
            <p:nvPr/>
          </p:nvCxnSpPr>
          <p:spPr bwMode="auto">
            <a:xfrm>
              <a:off x="2651412" y="2204461"/>
              <a:ext cx="1382568" cy="0"/>
            </a:xfrm>
            <a:prstGeom prst="line">
              <a:avLst/>
            </a:prstGeom>
            <a:solidFill>
              <a:srgbClr val="3374D4"/>
            </a:solidFill>
            <a:ln w="28575" cap="flat" cmpd="sng" algn="ctr">
              <a:solidFill>
                <a:srgbClr val="FF0000"/>
              </a:solidFill>
              <a:prstDash val="solid"/>
              <a:round/>
              <a:headEnd type="none" w="med" len="med"/>
              <a:tailEnd type="none" w="med" len="med"/>
            </a:ln>
            <a:effectLst/>
          </p:spPr>
        </p:cxnSp>
        <p:cxnSp>
          <p:nvCxnSpPr>
            <p:cNvPr id="48" name="Straight Connector 47"/>
            <p:cNvCxnSpPr/>
            <p:nvPr/>
          </p:nvCxnSpPr>
          <p:spPr bwMode="auto">
            <a:xfrm>
              <a:off x="692774" y="2204461"/>
              <a:ext cx="1728210" cy="0"/>
            </a:xfrm>
            <a:prstGeom prst="line">
              <a:avLst/>
            </a:prstGeom>
            <a:solidFill>
              <a:srgbClr val="3374D4"/>
            </a:solidFill>
            <a:ln w="28575" cap="flat" cmpd="sng" algn="ctr">
              <a:solidFill>
                <a:srgbClr val="FF0000"/>
              </a:solidFill>
              <a:prstDash val="solid"/>
              <a:round/>
              <a:headEnd type="none" w="med" len="med"/>
              <a:tailEnd type="none" w="med" len="med"/>
            </a:ln>
            <a:effectLst/>
          </p:spPr>
        </p:cxnSp>
        <p:grpSp>
          <p:nvGrpSpPr>
            <p:cNvPr id="55" name="Group 54"/>
            <p:cNvGrpSpPr/>
            <p:nvPr/>
          </p:nvGrpSpPr>
          <p:grpSpPr>
            <a:xfrm>
              <a:off x="4033980" y="1355148"/>
              <a:ext cx="688975" cy="849313"/>
              <a:chOff x="3543300" y="1748368"/>
              <a:chExt cx="688975" cy="849313"/>
            </a:xfrm>
          </p:grpSpPr>
          <p:cxnSp>
            <p:nvCxnSpPr>
              <p:cNvPr id="50" name="Straight Connector 49"/>
              <p:cNvCxnSpPr>
                <a:endCxn id="2" idx="5"/>
              </p:cNvCxnSpPr>
              <p:nvPr/>
            </p:nvCxnSpPr>
            <p:spPr bwMode="auto">
              <a:xfrm flipV="1">
                <a:off x="3543300" y="1748368"/>
                <a:ext cx="303212" cy="849313"/>
              </a:xfrm>
              <a:prstGeom prst="line">
                <a:avLst/>
              </a:prstGeom>
              <a:solidFill>
                <a:srgbClr val="3374D4"/>
              </a:solidFill>
              <a:ln w="28575" cap="flat" cmpd="sng" algn="ctr">
                <a:solidFill>
                  <a:srgbClr val="FF0000"/>
                </a:solidFill>
                <a:prstDash val="solid"/>
                <a:round/>
                <a:headEnd type="none" w="med" len="med"/>
                <a:tailEnd type="none" w="med" len="med"/>
              </a:ln>
              <a:effectLst/>
            </p:spPr>
          </p:cxnSp>
          <p:cxnSp>
            <p:nvCxnSpPr>
              <p:cNvPr id="53" name="Straight Connector 52"/>
              <p:cNvCxnSpPr>
                <a:endCxn id="2" idx="6"/>
              </p:cNvCxnSpPr>
              <p:nvPr/>
            </p:nvCxnSpPr>
            <p:spPr bwMode="auto">
              <a:xfrm>
                <a:off x="3846512" y="1748368"/>
                <a:ext cx="385763" cy="849313"/>
              </a:xfrm>
              <a:prstGeom prst="line">
                <a:avLst/>
              </a:prstGeom>
              <a:solidFill>
                <a:srgbClr val="3374D4"/>
              </a:solidFill>
              <a:ln w="28575" cap="flat" cmpd="sng" algn="ctr">
                <a:solidFill>
                  <a:srgbClr val="FF0000"/>
                </a:solidFill>
                <a:prstDash val="solid"/>
                <a:round/>
                <a:headEnd type="none" w="med" len="med"/>
                <a:tailEnd type="none" w="med" len="med"/>
              </a:ln>
              <a:effectLst/>
            </p:spPr>
          </p:cxnSp>
        </p:grpSp>
        <p:grpSp>
          <p:nvGrpSpPr>
            <p:cNvPr id="56" name="Group 55"/>
            <p:cNvGrpSpPr/>
            <p:nvPr/>
          </p:nvGrpSpPr>
          <p:grpSpPr>
            <a:xfrm>
              <a:off x="6473031" y="963474"/>
              <a:ext cx="633678" cy="1252562"/>
              <a:chOff x="3543300" y="1748368"/>
              <a:chExt cx="688975" cy="849313"/>
            </a:xfrm>
          </p:grpSpPr>
          <p:cxnSp>
            <p:nvCxnSpPr>
              <p:cNvPr id="57" name="Straight Connector 56"/>
              <p:cNvCxnSpPr/>
              <p:nvPr/>
            </p:nvCxnSpPr>
            <p:spPr bwMode="auto">
              <a:xfrm flipV="1">
                <a:off x="3543300" y="1748368"/>
                <a:ext cx="303212" cy="849313"/>
              </a:xfrm>
              <a:prstGeom prst="line">
                <a:avLst/>
              </a:prstGeom>
              <a:solidFill>
                <a:srgbClr val="3374D4"/>
              </a:solidFill>
              <a:ln w="28575" cap="flat" cmpd="sng" algn="ctr">
                <a:solidFill>
                  <a:srgbClr val="FF0000"/>
                </a:solidFill>
                <a:prstDash val="solid"/>
                <a:round/>
                <a:headEnd type="none" w="med" len="med"/>
                <a:tailEnd type="none" w="med" len="med"/>
              </a:ln>
              <a:effectLst/>
            </p:spPr>
          </p:cxnSp>
          <p:cxnSp>
            <p:nvCxnSpPr>
              <p:cNvPr id="58" name="Straight Connector 57"/>
              <p:cNvCxnSpPr/>
              <p:nvPr/>
            </p:nvCxnSpPr>
            <p:spPr bwMode="auto">
              <a:xfrm>
                <a:off x="3846512" y="1748368"/>
                <a:ext cx="385763" cy="849313"/>
              </a:xfrm>
              <a:prstGeom prst="line">
                <a:avLst/>
              </a:prstGeom>
              <a:solidFill>
                <a:srgbClr val="3374D4"/>
              </a:solidFill>
              <a:ln w="28575" cap="flat" cmpd="sng" algn="ctr">
                <a:solidFill>
                  <a:srgbClr val="FF0000"/>
                </a:solidFill>
                <a:prstDash val="solid"/>
                <a:round/>
                <a:headEnd type="none" w="med" len="med"/>
                <a:tailEnd type="none" w="med" len="med"/>
              </a:ln>
              <a:effectLst/>
            </p:spPr>
          </p:cxnSp>
        </p:grpSp>
        <p:grpSp>
          <p:nvGrpSpPr>
            <p:cNvPr id="60" name="Group 59"/>
            <p:cNvGrpSpPr/>
            <p:nvPr/>
          </p:nvGrpSpPr>
          <p:grpSpPr>
            <a:xfrm>
              <a:off x="2420984" y="1585576"/>
              <a:ext cx="230428" cy="618885"/>
              <a:chOff x="3543300" y="1748368"/>
              <a:chExt cx="688975" cy="849313"/>
            </a:xfrm>
          </p:grpSpPr>
          <p:cxnSp>
            <p:nvCxnSpPr>
              <p:cNvPr id="61" name="Straight Connector 60"/>
              <p:cNvCxnSpPr/>
              <p:nvPr/>
            </p:nvCxnSpPr>
            <p:spPr bwMode="auto">
              <a:xfrm flipV="1">
                <a:off x="3543300" y="1748368"/>
                <a:ext cx="303212" cy="849313"/>
              </a:xfrm>
              <a:prstGeom prst="line">
                <a:avLst/>
              </a:prstGeom>
              <a:solidFill>
                <a:srgbClr val="3374D4"/>
              </a:solidFill>
              <a:ln w="28575" cap="flat" cmpd="sng" algn="ctr">
                <a:solidFill>
                  <a:srgbClr val="FF0000"/>
                </a:solidFill>
                <a:prstDash val="solid"/>
                <a:round/>
                <a:headEnd type="none" w="med" len="med"/>
                <a:tailEnd type="none" w="med" len="med"/>
              </a:ln>
              <a:effectLst/>
            </p:spPr>
          </p:cxnSp>
          <p:cxnSp>
            <p:nvCxnSpPr>
              <p:cNvPr id="62" name="Straight Connector 61"/>
              <p:cNvCxnSpPr/>
              <p:nvPr/>
            </p:nvCxnSpPr>
            <p:spPr bwMode="auto">
              <a:xfrm>
                <a:off x="3846512" y="1748368"/>
                <a:ext cx="385763" cy="849313"/>
              </a:xfrm>
              <a:prstGeom prst="line">
                <a:avLst/>
              </a:prstGeom>
              <a:solidFill>
                <a:srgbClr val="3374D4"/>
              </a:solidFill>
              <a:ln w="28575" cap="flat" cmpd="sng" algn="ctr">
                <a:solidFill>
                  <a:srgbClr val="FF0000"/>
                </a:solidFill>
                <a:prstDash val="solid"/>
                <a:round/>
                <a:headEnd type="none" w="med" len="med"/>
                <a:tailEnd type="none" w="med" len="med"/>
              </a:ln>
              <a:effectLst/>
            </p:spPr>
          </p:cxnSp>
        </p:grpSp>
        <p:cxnSp>
          <p:nvCxnSpPr>
            <p:cNvPr id="66" name="Straight Connector 65"/>
            <p:cNvCxnSpPr/>
            <p:nvPr/>
          </p:nvCxnSpPr>
          <p:spPr bwMode="auto">
            <a:xfrm>
              <a:off x="4725264" y="2204461"/>
              <a:ext cx="1747767" cy="14792"/>
            </a:xfrm>
            <a:prstGeom prst="line">
              <a:avLst/>
            </a:prstGeom>
            <a:solidFill>
              <a:srgbClr val="3374D4"/>
            </a:solidFill>
            <a:ln w="28575" cap="flat" cmpd="sng" algn="ctr">
              <a:solidFill>
                <a:srgbClr val="FF0000"/>
              </a:solidFill>
              <a:prstDash val="solid"/>
              <a:round/>
              <a:headEnd type="none" w="med" len="med"/>
              <a:tailEnd type="none" w="med" len="med"/>
            </a:ln>
            <a:effectLst/>
          </p:spPr>
        </p:cxnSp>
        <p:sp>
          <p:nvSpPr>
            <p:cNvPr id="86" name="TextBox 85"/>
            <p:cNvSpPr txBox="1"/>
            <p:nvPr/>
          </p:nvSpPr>
          <p:spPr>
            <a:xfrm>
              <a:off x="3995930" y="2852930"/>
              <a:ext cx="753732" cy="369332"/>
            </a:xfrm>
            <a:prstGeom prst="rect">
              <a:avLst/>
            </a:prstGeom>
            <a:noFill/>
          </p:spPr>
          <p:txBody>
            <a:bodyPr wrap="none" rtlCol="0">
              <a:spAutoFit/>
            </a:bodyPr>
            <a:lstStyle/>
            <a:p>
              <a:r>
                <a:rPr lang="en-US" sz="1800" dirty="0" smtClean="0"/>
                <a:t>Time</a:t>
              </a:r>
              <a:endParaRPr lang="en-US" sz="1800" dirty="0"/>
            </a:p>
          </p:txBody>
        </p:sp>
        <p:sp>
          <p:nvSpPr>
            <p:cNvPr id="87" name="TextBox 86"/>
            <p:cNvSpPr txBox="1"/>
            <p:nvPr/>
          </p:nvSpPr>
          <p:spPr>
            <a:xfrm>
              <a:off x="2037292" y="836685"/>
              <a:ext cx="1104790" cy="646331"/>
            </a:xfrm>
            <a:prstGeom prst="rect">
              <a:avLst/>
            </a:prstGeom>
            <a:noFill/>
          </p:spPr>
          <p:txBody>
            <a:bodyPr wrap="none" rtlCol="0">
              <a:spAutoFit/>
            </a:bodyPr>
            <a:lstStyle/>
            <a:p>
              <a:r>
                <a:rPr lang="en-US" sz="1800" dirty="0" smtClean="0"/>
                <a:t>Solvent</a:t>
              </a:r>
            </a:p>
            <a:p>
              <a:pPr algn="ctr"/>
              <a:r>
                <a:rPr lang="en-US" sz="1800" dirty="0" smtClean="0"/>
                <a:t>t</a:t>
              </a:r>
              <a:r>
                <a:rPr lang="en-US" sz="1800" baseline="-25000" dirty="0" smtClean="0"/>
                <a:t>0</a:t>
              </a:r>
              <a:r>
                <a:rPr lang="en-US" sz="1800" dirty="0" smtClean="0"/>
                <a:t> = 0.5</a:t>
              </a:r>
              <a:endParaRPr lang="en-US" sz="1800" dirty="0"/>
            </a:p>
          </p:txBody>
        </p:sp>
        <p:sp>
          <p:nvSpPr>
            <p:cNvPr id="88" name="TextBox 87"/>
            <p:cNvSpPr txBox="1"/>
            <p:nvPr/>
          </p:nvSpPr>
          <p:spPr>
            <a:xfrm>
              <a:off x="3872803" y="790120"/>
              <a:ext cx="1104790" cy="646331"/>
            </a:xfrm>
            <a:prstGeom prst="rect">
              <a:avLst/>
            </a:prstGeom>
            <a:noFill/>
          </p:spPr>
          <p:txBody>
            <a:bodyPr wrap="none" rtlCol="0">
              <a:spAutoFit/>
            </a:bodyPr>
            <a:lstStyle/>
            <a:p>
              <a:pPr algn="ctr"/>
              <a:r>
                <a:rPr lang="en-US" sz="1800" dirty="0" smtClean="0"/>
                <a:t>Peak 1</a:t>
              </a:r>
            </a:p>
            <a:p>
              <a:pPr algn="ctr"/>
              <a:r>
                <a:rPr lang="en-US" sz="1800" dirty="0" smtClean="0"/>
                <a:t>t</a:t>
              </a:r>
              <a:r>
                <a:rPr lang="en-US" sz="1800" baseline="-25000" dirty="0" smtClean="0"/>
                <a:t>1</a:t>
              </a:r>
              <a:r>
                <a:rPr lang="en-US" sz="1800" dirty="0" smtClean="0"/>
                <a:t> = 1.0</a:t>
              </a:r>
              <a:endParaRPr lang="en-US" sz="1800" dirty="0"/>
            </a:p>
          </p:txBody>
        </p:sp>
        <p:grpSp>
          <p:nvGrpSpPr>
            <p:cNvPr id="90" name="Group 89"/>
            <p:cNvGrpSpPr/>
            <p:nvPr/>
          </p:nvGrpSpPr>
          <p:grpSpPr>
            <a:xfrm>
              <a:off x="8028420" y="2291788"/>
              <a:ext cx="826213" cy="203925"/>
              <a:chOff x="1806864" y="5157210"/>
              <a:chExt cx="1843424" cy="172821"/>
            </a:xfrm>
          </p:grpSpPr>
          <p:cxnSp>
            <p:nvCxnSpPr>
              <p:cNvPr id="91" name="Straight Connector 90"/>
              <p:cNvCxnSpPr/>
              <p:nvPr/>
            </p:nvCxnSpPr>
            <p:spPr bwMode="auto">
              <a:xfrm>
                <a:off x="1806864" y="5157210"/>
                <a:ext cx="0" cy="172821"/>
              </a:xfrm>
              <a:prstGeom prst="line">
                <a:avLst/>
              </a:prstGeom>
              <a:solidFill>
                <a:srgbClr val="3374D4"/>
              </a:solidFill>
              <a:ln w="28575" cap="flat" cmpd="sng" algn="ctr">
                <a:solidFill>
                  <a:schemeClr val="tx1"/>
                </a:solidFill>
                <a:prstDash val="solid"/>
                <a:round/>
                <a:headEnd type="none" w="med" len="med"/>
                <a:tailEnd type="none" w="med" len="med"/>
              </a:ln>
              <a:effectLst/>
            </p:spPr>
          </p:cxnSp>
          <p:cxnSp>
            <p:nvCxnSpPr>
              <p:cNvPr id="92" name="Straight Connector 91"/>
              <p:cNvCxnSpPr/>
              <p:nvPr/>
            </p:nvCxnSpPr>
            <p:spPr bwMode="auto">
              <a:xfrm>
                <a:off x="1806864" y="5272424"/>
                <a:ext cx="1843424" cy="0"/>
              </a:xfrm>
              <a:prstGeom prst="line">
                <a:avLst/>
              </a:prstGeom>
              <a:solidFill>
                <a:srgbClr val="3374D4"/>
              </a:solidFill>
              <a:ln w="28575" cap="flat" cmpd="sng" algn="ctr">
                <a:solidFill>
                  <a:schemeClr val="tx1"/>
                </a:solidFill>
                <a:prstDash val="solid"/>
                <a:round/>
                <a:headEnd type="none" w="med" len="med"/>
                <a:tailEnd type="none" w="med" len="med"/>
              </a:ln>
              <a:effectLst/>
            </p:spPr>
          </p:cxnSp>
        </p:grpSp>
        <p:sp>
          <p:nvSpPr>
            <p:cNvPr id="93" name="TextBox 92"/>
            <p:cNvSpPr txBox="1"/>
            <p:nvPr/>
          </p:nvSpPr>
          <p:spPr>
            <a:xfrm>
              <a:off x="6154943" y="236465"/>
              <a:ext cx="1104790" cy="646331"/>
            </a:xfrm>
            <a:prstGeom prst="rect">
              <a:avLst/>
            </a:prstGeom>
            <a:noFill/>
          </p:spPr>
          <p:txBody>
            <a:bodyPr wrap="none" rtlCol="0">
              <a:spAutoFit/>
            </a:bodyPr>
            <a:lstStyle/>
            <a:p>
              <a:pPr algn="ctr"/>
              <a:r>
                <a:rPr lang="en-US" sz="1800" dirty="0" smtClean="0"/>
                <a:t>Peak 2</a:t>
              </a:r>
            </a:p>
            <a:p>
              <a:r>
                <a:rPr lang="en-US" sz="1800" dirty="0" smtClean="0"/>
                <a:t>t</a:t>
              </a:r>
              <a:r>
                <a:rPr lang="en-US" sz="1800" baseline="-25000" dirty="0" smtClean="0"/>
                <a:t>2</a:t>
              </a:r>
              <a:r>
                <a:rPr lang="en-US" sz="1800" dirty="0" smtClean="0"/>
                <a:t> = 1.7</a:t>
              </a:r>
              <a:endParaRPr lang="en-US" sz="1800" dirty="0"/>
            </a:p>
          </p:txBody>
        </p:sp>
      </p:grpSp>
      <p:grpSp>
        <p:nvGrpSpPr>
          <p:cNvPr id="49" name="Group 48"/>
          <p:cNvGrpSpPr/>
          <p:nvPr/>
        </p:nvGrpSpPr>
        <p:grpSpPr>
          <a:xfrm>
            <a:off x="865692" y="4390664"/>
            <a:ext cx="7061549" cy="1102329"/>
            <a:chOff x="865692" y="4390664"/>
            <a:chExt cx="7061549" cy="1102329"/>
          </a:xfrm>
        </p:grpSpPr>
        <p:pic>
          <p:nvPicPr>
            <p:cNvPr id="95" name="Picture 5"/>
            <p:cNvPicPr>
              <a:picLocks noChangeAspect="1" noChangeArrowheads="1"/>
            </p:cNvPicPr>
            <p:nvPr/>
          </p:nvPicPr>
          <p:blipFill>
            <a:blip r:embed="rId3" cstate="print"/>
            <a:srcRect/>
            <a:stretch>
              <a:fillRect/>
            </a:stretch>
          </p:blipFill>
          <p:spPr bwMode="auto">
            <a:xfrm>
              <a:off x="865692" y="4483792"/>
              <a:ext cx="1612996" cy="1009201"/>
            </a:xfrm>
            <a:prstGeom prst="rect">
              <a:avLst/>
            </a:prstGeom>
            <a:noFill/>
            <a:ln w="9525">
              <a:noFill/>
              <a:miter lim="800000"/>
              <a:headEnd/>
              <a:tailEnd/>
            </a:ln>
          </p:spPr>
        </p:pic>
        <p:grpSp>
          <p:nvGrpSpPr>
            <p:cNvPr id="107" name="Group 106"/>
            <p:cNvGrpSpPr/>
            <p:nvPr/>
          </p:nvGrpSpPr>
          <p:grpSpPr>
            <a:xfrm>
              <a:off x="3550414" y="4446608"/>
              <a:ext cx="1819425" cy="994363"/>
              <a:chOff x="3159889" y="4294208"/>
              <a:chExt cx="1819425" cy="994363"/>
            </a:xfrm>
          </p:grpSpPr>
          <p:sp>
            <p:nvSpPr>
              <p:cNvPr id="99" name="TextBox 98"/>
              <p:cNvSpPr txBox="1"/>
              <p:nvPr/>
            </p:nvSpPr>
            <p:spPr>
              <a:xfrm>
                <a:off x="3159889" y="4433104"/>
                <a:ext cx="654346" cy="369332"/>
              </a:xfrm>
              <a:prstGeom prst="rect">
                <a:avLst/>
              </a:prstGeom>
              <a:noFill/>
            </p:spPr>
            <p:txBody>
              <a:bodyPr wrap="none" rtlCol="0">
                <a:spAutoFit/>
              </a:bodyPr>
              <a:lstStyle/>
              <a:p>
                <a:r>
                  <a:rPr lang="en-US" sz="1800" dirty="0" smtClean="0">
                    <a:solidFill>
                      <a:srgbClr val="0000FF"/>
                    </a:solidFill>
                  </a:rPr>
                  <a:t>k’ =</a:t>
                </a:r>
                <a:endParaRPr lang="en-US" sz="1800" dirty="0">
                  <a:solidFill>
                    <a:srgbClr val="0000FF"/>
                  </a:solidFill>
                </a:endParaRPr>
              </a:p>
            </p:txBody>
          </p:sp>
          <p:sp>
            <p:nvSpPr>
              <p:cNvPr id="100" name="TextBox 99"/>
              <p:cNvSpPr txBox="1"/>
              <p:nvPr/>
            </p:nvSpPr>
            <p:spPr>
              <a:xfrm>
                <a:off x="3727048" y="4294208"/>
                <a:ext cx="1252266" cy="646331"/>
              </a:xfrm>
              <a:prstGeom prst="rect">
                <a:avLst/>
              </a:prstGeom>
              <a:noFill/>
            </p:spPr>
            <p:txBody>
              <a:bodyPr wrap="square" rtlCol="0">
                <a:spAutoFit/>
              </a:bodyPr>
              <a:lstStyle/>
              <a:p>
                <a:r>
                  <a:rPr lang="en-US" sz="1800" u="sng" dirty="0" smtClean="0">
                    <a:solidFill>
                      <a:srgbClr val="0000FF"/>
                    </a:solidFill>
                  </a:rPr>
                  <a:t>1.0 – 0.5</a:t>
                </a:r>
              </a:p>
              <a:p>
                <a:pPr algn="ctr"/>
                <a:r>
                  <a:rPr lang="en-US" sz="1800" dirty="0" smtClean="0">
                    <a:solidFill>
                      <a:srgbClr val="0000FF"/>
                    </a:solidFill>
                  </a:rPr>
                  <a:t>0.5</a:t>
                </a:r>
                <a:endParaRPr lang="en-US" sz="1800" dirty="0">
                  <a:solidFill>
                    <a:srgbClr val="0000FF"/>
                  </a:solidFill>
                </a:endParaRPr>
              </a:p>
            </p:txBody>
          </p:sp>
          <p:sp>
            <p:nvSpPr>
              <p:cNvPr id="101" name="TextBox 100"/>
              <p:cNvSpPr txBox="1"/>
              <p:nvPr/>
            </p:nvSpPr>
            <p:spPr>
              <a:xfrm>
                <a:off x="3460828" y="4919239"/>
                <a:ext cx="627095" cy="369332"/>
              </a:xfrm>
              <a:prstGeom prst="rect">
                <a:avLst/>
              </a:prstGeom>
              <a:noFill/>
            </p:spPr>
            <p:txBody>
              <a:bodyPr wrap="none" rtlCol="0">
                <a:spAutoFit/>
              </a:bodyPr>
              <a:lstStyle/>
              <a:p>
                <a:r>
                  <a:rPr lang="en-US" sz="1800" b="1" dirty="0" smtClean="0">
                    <a:solidFill>
                      <a:srgbClr val="0000FF"/>
                    </a:solidFill>
                  </a:rPr>
                  <a:t>= 1</a:t>
                </a:r>
                <a:endParaRPr lang="en-US" sz="1800" b="1" dirty="0">
                  <a:solidFill>
                    <a:srgbClr val="0000FF"/>
                  </a:solidFill>
                </a:endParaRPr>
              </a:p>
            </p:txBody>
          </p:sp>
        </p:grpSp>
        <p:grpSp>
          <p:nvGrpSpPr>
            <p:cNvPr id="108" name="Group 107"/>
            <p:cNvGrpSpPr/>
            <p:nvPr/>
          </p:nvGrpSpPr>
          <p:grpSpPr>
            <a:xfrm>
              <a:off x="6107816" y="4390664"/>
              <a:ext cx="1819425" cy="1063810"/>
              <a:chOff x="5974466" y="4238264"/>
              <a:chExt cx="1819425" cy="1063810"/>
            </a:xfrm>
          </p:grpSpPr>
          <p:sp>
            <p:nvSpPr>
              <p:cNvPr id="104" name="TextBox 103"/>
              <p:cNvSpPr txBox="1"/>
              <p:nvPr/>
            </p:nvSpPr>
            <p:spPr>
              <a:xfrm>
                <a:off x="5974466" y="4377160"/>
                <a:ext cx="654346" cy="369332"/>
              </a:xfrm>
              <a:prstGeom prst="rect">
                <a:avLst/>
              </a:prstGeom>
              <a:noFill/>
            </p:spPr>
            <p:txBody>
              <a:bodyPr wrap="none" rtlCol="0">
                <a:spAutoFit/>
              </a:bodyPr>
              <a:lstStyle/>
              <a:p>
                <a:r>
                  <a:rPr lang="en-US" sz="1800" dirty="0" smtClean="0">
                    <a:solidFill>
                      <a:srgbClr val="0000FF"/>
                    </a:solidFill>
                  </a:rPr>
                  <a:t>k’ =</a:t>
                </a:r>
                <a:endParaRPr lang="en-US" sz="1800" dirty="0">
                  <a:solidFill>
                    <a:srgbClr val="0000FF"/>
                  </a:solidFill>
                </a:endParaRPr>
              </a:p>
            </p:txBody>
          </p:sp>
          <p:sp>
            <p:nvSpPr>
              <p:cNvPr id="105" name="TextBox 104"/>
              <p:cNvSpPr txBox="1"/>
              <p:nvPr/>
            </p:nvSpPr>
            <p:spPr>
              <a:xfrm>
                <a:off x="6541625" y="4238264"/>
                <a:ext cx="1252266" cy="646331"/>
              </a:xfrm>
              <a:prstGeom prst="rect">
                <a:avLst/>
              </a:prstGeom>
              <a:noFill/>
            </p:spPr>
            <p:txBody>
              <a:bodyPr wrap="square" rtlCol="0">
                <a:spAutoFit/>
              </a:bodyPr>
              <a:lstStyle/>
              <a:p>
                <a:r>
                  <a:rPr lang="en-US" sz="1800" u="sng" dirty="0" smtClean="0">
                    <a:solidFill>
                      <a:srgbClr val="0000FF"/>
                    </a:solidFill>
                  </a:rPr>
                  <a:t>1.7 – 0.5</a:t>
                </a:r>
              </a:p>
              <a:p>
                <a:pPr algn="ctr"/>
                <a:r>
                  <a:rPr lang="en-US" sz="1800" dirty="0" smtClean="0">
                    <a:solidFill>
                      <a:srgbClr val="0000FF"/>
                    </a:solidFill>
                  </a:rPr>
                  <a:t>0.5</a:t>
                </a:r>
                <a:endParaRPr lang="en-US" sz="1800" dirty="0">
                  <a:solidFill>
                    <a:srgbClr val="0000FF"/>
                  </a:solidFill>
                </a:endParaRPr>
              </a:p>
            </p:txBody>
          </p:sp>
          <p:sp>
            <p:nvSpPr>
              <p:cNvPr id="106" name="TextBox 105"/>
              <p:cNvSpPr txBox="1"/>
              <p:nvPr/>
            </p:nvSpPr>
            <p:spPr>
              <a:xfrm>
                <a:off x="6263831" y="4932742"/>
                <a:ext cx="873957" cy="369332"/>
              </a:xfrm>
              <a:prstGeom prst="rect">
                <a:avLst/>
              </a:prstGeom>
              <a:noFill/>
            </p:spPr>
            <p:txBody>
              <a:bodyPr wrap="none" rtlCol="0">
                <a:spAutoFit/>
              </a:bodyPr>
              <a:lstStyle/>
              <a:p>
                <a:r>
                  <a:rPr lang="en-US" sz="1800" b="1" dirty="0" smtClean="0">
                    <a:solidFill>
                      <a:srgbClr val="0000FF"/>
                    </a:solidFill>
                  </a:rPr>
                  <a:t>= 2.4</a:t>
                </a:r>
                <a:endParaRPr lang="en-US" sz="1800" b="1" dirty="0">
                  <a:solidFill>
                    <a:srgbClr val="0000FF"/>
                  </a:solidFill>
                </a:endParaRPr>
              </a:p>
            </p:txBody>
          </p:sp>
        </p:grpSp>
      </p:grpSp>
    </p:spTree>
  </p:cSld>
  <p:clrMapOvr>
    <a:masterClrMapping/>
  </p:clrMapOvr>
  <p:transition/>
  <p:timing>
    <p:tnLst>
      <p:par>
        <p:cTn id="1" dur="indefinite" restart="never" nodeType="tmRoot"/>
      </p:par>
    </p:tn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Why do we need Selectivity?</a:t>
            </a:r>
            <a:endParaRPr lang="en-US" dirty="0"/>
          </a:p>
        </p:txBody>
      </p:sp>
      <p:sp>
        <p:nvSpPr>
          <p:cNvPr id="3" name="Content Placeholder 2"/>
          <p:cNvSpPr>
            <a:spLocks noGrp="1"/>
          </p:cNvSpPr>
          <p:nvPr>
            <p:ph idx="1"/>
          </p:nvPr>
        </p:nvSpPr>
        <p:spPr/>
        <p:txBody>
          <a:bodyPr/>
          <a:lstStyle/>
          <a:p>
            <a:r>
              <a:rPr lang="en-US" dirty="0" smtClean="0"/>
              <a:t>Selectivity or separation factor, is the ability of the column and mobile phase to separate a pair of analytes.</a:t>
            </a:r>
          </a:p>
          <a:p>
            <a:r>
              <a:rPr lang="en-US" dirty="0" smtClean="0"/>
              <a:t>Different columns have different selectivity because of the bonded phase differences.</a:t>
            </a:r>
          </a:p>
          <a:p>
            <a:r>
              <a:rPr lang="en-US" dirty="0" smtClean="0"/>
              <a:t>Column selection is part of methods development for a chromatographic method.</a:t>
            </a:r>
            <a:endParaRPr lang="en-US" dirty="0"/>
          </a:p>
        </p:txBody>
      </p:sp>
    </p:spTree>
  </p:cSld>
  <p:clrMapOvr>
    <a:masterClrMapping/>
  </p:clrMapOvr>
  <p:transition/>
  <p:timing>
    <p:tnLst>
      <p:par>
        <p:cTn id="1" dur="indefinite" restart="never" nodeType="tmRoot"/>
      </p:par>
    </p:tn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Selectivity Equation</a:t>
            </a:r>
            <a:endParaRPr lang="en-US" dirty="0"/>
          </a:p>
        </p:txBody>
      </p:sp>
      <p:grpSp>
        <p:nvGrpSpPr>
          <p:cNvPr id="3" name="Group 39"/>
          <p:cNvGrpSpPr>
            <a:grpSpLocks/>
          </p:cNvGrpSpPr>
          <p:nvPr/>
        </p:nvGrpSpPr>
        <p:grpSpPr bwMode="auto">
          <a:xfrm>
            <a:off x="942759" y="1182327"/>
            <a:ext cx="7444003" cy="3074819"/>
            <a:chOff x="477" y="624"/>
            <a:chExt cx="4785" cy="1997"/>
          </a:xfrm>
        </p:grpSpPr>
        <p:sp>
          <p:nvSpPr>
            <p:cNvPr id="4" name="Freeform 15"/>
            <p:cNvSpPr>
              <a:spLocks/>
            </p:cNvSpPr>
            <p:nvPr/>
          </p:nvSpPr>
          <p:spPr bwMode="auto">
            <a:xfrm>
              <a:off x="480" y="915"/>
              <a:ext cx="4782" cy="794"/>
            </a:xfrm>
            <a:custGeom>
              <a:avLst/>
              <a:gdLst>
                <a:gd name="T0" fmla="*/ 0 w 4782"/>
                <a:gd name="T1" fmla="*/ 794 h 794"/>
                <a:gd name="T2" fmla="*/ 392 w 4782"/>
                <a:gd name="T3" fmla="*/ 794 h 794"/>
                <a:gd name="T4" fmla="*/ 459 w 4782"/>
                <a:gd name="T5" fmla="*/ 416 h 794"/>
                <a:gd name="T6" fmla="*/ 534 w 4782"/>
                <a:gd name="T7" fmla="*/ 787 h 794"/>
                <a:gd name="T8" fmla="*/ 1744 w 4782"/>
                <a:gd name="T9" fmla="*/ 787 h 794"/>
                <a:gd name="T10" fmla="*/ 1935 w 4782"/>
                <a:gd name="T11" fmla="*/ 252 h 794"/>
                <a:gd name="T12" fmla="*/ 2178 w 4782"/>
                <a:gd name="T13" fmla="*/ 787 h 794"/>
                <a:gd name="T14" fmla="*/ 3762 w 4782"/>
                <a:gd name="T15" fmla="*/ 784 h 794"/>
                <a:gd name="T16" fmla="*/ 3971 w 4782"/>
                <a:gd name="T17" fmla="*/ 0 h 794"/>
                <a:gd name="T18" fmla="*/ 4158 w 4782"/>
                <a:gd name="T19" fmla="*/ 784 h 794"/>
                <a:gd name="T20" fmla="*/ 4782 w 4782"/>
                <a:gd name="T21" fmla="*/ 784 h 79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782"/>
                <a:gd name="T34" fmla="*/ 0 h 794"/>
                <a:gd name="T35" fmla="*/ 4782 w 4782"/>
                <a:gd name="T36" fmla="*/ 794 h 79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782" h="794">
                  <a:moveTo>
                    <a:pt x="0" y="794"/>
                  </a:moveTo>
                  <a:lnTo>
                    <a:pt x="392" y="794"/>
                  </a:lnTo>
                  <a:lnTo>
                    <a:pt x="459" y="416"/>
                  </a:lnTo>
                  <a:lnTo>
                    <a:pt x="534" y="787"/>
                  </a:lnTo>
                  <a:lnTo>
                    <a:pt x="1744" y="787"/>
                  </a:lnTo>
                  <a:lnTo>
                    <a:pt x="1935" y="252"/>
                  </a:lnTo>
                  <a:lnTo>
                    <a:pt x="2178" y="787"/>
                  </a:lnTo>
                  <a:lnTo>
                    <a:pt x="3762" y="784"/>
                  </a:lnTo>
                  <a:lnTo>
                    <a:pt x="3971" y="0"/>
                  </a:lnTo>
                  <a:lnTo>
                    <a:pt x="4158" y="784"/>
                  </a:lnTo>
                  <a:lnTo>
                    <a:pt x="4782" y="784"/>
                  </a:lnTo>
                </a:path>
              </a:pathLst>
            </a:custGeom>
            <a:noFill/>
            <a:ln w="31750">
              <a:solidFill>
                <a:srgbClr val="003D66"/>
              </a:solidFill>
              <a:prstDash val="solid"/>
              <a:round/>
              <a:headEnd/>
              <a:tailEnd/>
            </a:ln>
          </p:spPr>
          <p:txBody>
            <a:bodyPr/>
            <a:lstStyle/>
            <a:p>
              <a:endParaRPr lang="en-US" sz="2000">
                <a:latin typeface="+mn-lt"/>
              </a:endParaRPr>
            </a:p>
          </p:txBody>
        </p:sp>
        <p:sp>
          <p:nvSpPr>
            <p:cNvPr id="5" name="Freeform 16"/>
            <p:cNvSpPr>
              <a:spLocks/>
            </p:cNvSpPr>
            <p:nvPr/>
          </p:nvSpPr>
          <p:spPr bwMode="auto">
            <a:xfrm>
              <a:off x="477" y="1937"/>
              <a:ext cx="3" cy="684"/>
            </a:xfrm>
            <a:custGeom>
              <a:avLst/>
              <a:gdLst>
                <a:gd name="T0" fmla="*/ 0 w 3"/>
                <a:gd name="T1" fmla="*/ 0 h 684"/>
                <a:gd name="T2" fmla="*/ 3 w 3"/>
                <a:gd name="T3" fmla="*/ 684 h 684"/>
                <a:gd name="T4" fmla="*/ 0 60000 65536"/>
                <a:gd name="T5" fmla="*/ 0 60000 65536"/>
                <a:gd name="T6" fmla="*/ 0 w 3"/>
                <a:gd name="T7" fmla="*/ 0 h 684"/>
                <a:gd name="T8" fmla="*/ 3 w 3"/>
                <a:gd name="T9" fmla="*/ 684 h 684"/>
              </a:gdLst>
              <a:ahLst/>
              <a:cxnLst>
                <a:cxn ang="T4">
                  <a:pos x="T0" y="T1"/>
                </a:cxn>
                <a:cxn ang="T5">
                  <a:pos x="T2" y="T3"/>
                </a:cxn>
              </a:cxnLst>
              <a:rect l="T6" t="T7" r="T8" b="T9"/>
              <a:pathLst>
                <a:path w="3" h="684">
                  <a:moveTo>
                    <a:pt x="0" y="0"/>
                  </a:moveTo>
                  <a:lnTo>
                    <a:pt x="3" y="684"/>
                  </a:lnTo>
                </a:path>
              </a:pathLst>
            </a:custGeom>
            <a:solidFill>
              <a:srgbClr val="FFFFFF"/>
            </a:solidFill>
            <a:ln w="31750">
              <a:solidFill>
                <a:srgbClr val="003D66"/>
              </a:solidFill>
              <a:round/>
              <a:headEnd/>
              <a:tailEnd/>
            </a:ln>
          </p:spPr>
          <p:txBody>
            <a:bodyPr/>
            <a:lstStyle/>
            <a:p>
              <a:endParaRPr lang="en-US" sz="2000">
                <a:latin typeface="+mn-lt"/>
              </a:endParaRPr>
            </a:p>
          </p:txBody>
        </p:sp>
        <p:sp>
          <p:nvSpPr>
            <p:cNvPr id="6" name="Line 17"/>
            <p:cNvSpPr>
              <a:spLocks noChangeShapeType="1"/>
            </p:cNvSpPr>
            <p:nvPr/>
          </p:nvSpPr>
          <p:spPr bwMode="auto">
            <a:xfrm>
              <a:off x="518" y="2069"/>
              <a:ext cx="432" cy="1"/>
            </a:xfrm>
            <a:prstGeom prst="line">
              <a:avLst/>
            </a:prstGeom>
            <a:noFill/>
            <a:ln w="31750">
              <a:solidFill>
                <a:srgbClr val="003D66"/>
              </a:solidFill>
              <a:round/>
              <a:headEnd/>
              <a:tailEnd/>
            </a:ln>
          </p:spPr>
          <p:txBody>
            <a:bodyPr/>
            <a:lstStyle/>
            <a:p>
              <a:endParaRPr lang="en-US" sz="2000">
                <a:latin typeface="+mn-lt"/>
              </a:endParaRPr>
            </a:p>
          </p:txBody>
        </p:sp>
        <p:sp>
          <p:nvSpPr>
            <p:cNvPr id="7" name="Line 18"/>
            <p:cNvSpPr>
              <a:spLocks noChangeShapeType="1"/>
            </p:cNvSpPr>
            <p:nvPr/>
          </p:nvSpPr>
          <p:spPr bwMode="auto">
            <a:xfrm flipV="1">
              <a:off x="518" y="2261"/>
              <a:ext cx="1930" cy="13"/>
            </a:xfrm>
            <a:prstGeom prst="line">
              <a:avLst/>
            </a:prstGeom>
            <a:noFill/>
            <a:ln w="31750">
              <a:solidFill>
                <a:srgbClr val="FF0000"/>
              </a:solidFill>
              <a:round/>
              <a:headEnd/>
              <a:tailEnd/>
            </a:ln>
          </p:spPr>
          <p:txBody>
            <a:bodyPr/>
            <a:lstStyle/>
            <a:p>
              <a:endParaRPr lang="en-US" sz="2000">
                <a:latin typeface="+mn-lt"/>
              </a:endParaRPr>
            </a:p>
          </p:txBody>
        </p:sp>
        <p:sp>
          <p:nvSpPr>
            <p:cNvPr id="8" name="Freeform 19"/>
            <p:cNvSpPr>
              <a:spLocks/>
            </p:cNvSpPr>
            <p:nvPr/>
          </p:nvSpPr>
          <p:spPr bwMode="auto">
            <a:xfrm>
              <a:off x="518" y="2495"/>
              <a:ext cx="3969" cy="6"/>
            </a:xfrm>
            <a:custGeom>
              <a:avLst/>
              <a:gdLst>
                <a:gd name="T0" fmla="*/ 0 w 3969"/>
                <a:gd name="T1" fmla="*/ 0 h 6"/>
                <a:gd name="T2" fmla="*/ 3969 w 3969"/>
                <a:gd name="T3" fmla="*/ 6 h 6"/>
                <a:gd name="T4" fmla="*/ 0 60000 65536"/>
                <a:gd name="T5" fmla="*/ 0 60000 65536"/>
                <a:gd name="T6" fmla="*/ 0 w 3969"/>
                <a:gd name="T7" fmla="*/ 0 h 6"/>
                <a:gd name="T8" fmla="*/ 3969 w 3969"/>
                <a:gd name="T9" fmla="*/ 6 h 6"/>
              </a:gdLst>
              <a:ahLst/>
              <a:cxnLst>
                <a:cxn ang="T4">
                  <a:pos x="T0" y="T1"/>
                </a:cxn>
                <a:cxn ang="T5">
                  <a:pos x="T2" y="T3"/>
                </a:cxn>
              </a:cxnLst>
              <a:rect l="T6" t="T7" r="T8" b="T9"/>
              <a:pathLst>
                <a:path w="3969" h="6">
                  <a:moveTo>
                    <a:pt x="0" y="0"/>
                  </a:moveTo>
                  <a:lnTo>
                    <a:pt x="3969" y="6"/>
                  </a:lnTo>
                </a:path>
              </a:pathLst>
            </a:custGeom>
            <a:solidFill>
              <a:srgbClr val="FFFFFF"/>
            </a:solidFill>
            <a:ln w="31750">
              <a:solidFill>
                <a:srgbClr val="006600"/>
              </a:solidFill>
              <a:round/>
              <a:headEnd/>
              <a:tailEnd/>
            </a:ln>
          </p:spPr>
          <p:txBody>
            <a:bodyPr/>
            <a:lstStyle/>
            <a:p>
              <a:endParaRPr lang="en-US" sz="2000">
                <a:latin typeface="+mn-lt"/>
              </a:endParaRPr>
            </a:p>
          </p:txBody>
        </p:sp>
        <p:sp>
          <p:nvSpPr>
            <p:cNvPr id="9" name="Rectangle 20"/>
            <p:cNvSpPr>
              <a:spLocks noChangeArrowheads="1"/>
            </p:cNvSpPr>
            <p:nvPr/>
          </p:nvSpPr>
          <p:spPr bwMode="auto">
            <a:xfrm>
              <a:off x="672" y="1733"/>
              <a:ext cx="179" cy="194"/>
            </a:xfrm>
            <a:prstGeom prst="rect">
              <a:avLst/>
            </a:prstGeom>
            <a:noFill/>
            <a:ln w="31750">
              <a:noFill/>
              <a:miter lim="800000"/>
              <a:headEnd/>
              <a:tailEnd/>
            </a:ln>
          </p:spPr>
          <p:txBody>
            <a:bodyPr wrap="none" lIns="0" tIns="0" rIns="0" bIns="0">
              <a:spAutoFit/>
            </a:bodyPr>
            <a:lstStyle/>
            <a:p>
              <a:r>
                <a:rPr lang="en-US" sz="2000" b="0">
                  <a:solidFill>
                    <a:srgbClr val="003D66"/>
                  </a:solidFill>
                  <a:latin typeface="+mn-lt"/>
                </a:rPr>
                <a:t>V</a:t>
              </a:r>
              <a:r>
                <a:rPr lang="en-US" sz="2000" b="0" baseline="-25000">
                  <a:solidFill>
                    <a:srgbClr val="003D66"/>
                  </a:solidFill>
                  <a:latin typeface="+mn-lt"/>
                </a:rPr>
                <a:t>0</a:t>
              </a:r>
            </a:p>
          </p:txBody>
        </p:sp>
        <p:sp>
          <p:nvSpPr>
            <p:cNvPr id="10" name="Rectangle 21"/>
            <p:cNvSpPr>
              <a:spLocks noChangeArrowheads="1"/>
            </p:cNvSpPr>
            <p:nvPr/>
          </p:nvSpPr>
          <p:spPr bwMode="auto">
            <a:xfrm>
              <a:off x="1618" y="1973"/>
              <a:ext cx="179" cy="194"/>
            </a:xfrm>
            <a:prstGeom prst="rect">
              <a:avLst/>
            </a:prstGeom>
            <a:noFill/>
            <a:ln w="31750">
              <a:noFill/>
              <a:miter lim="800000"/>
              <a:headEnd/>
              <a:tailEnd/>
            </a:ln>
          </p:spPr>
          <p:txBody>
            <a:bodyPr wrap="none" lIns="0" tIns="0" rIns="0" bIns="0">
              <a:spAutoFit/>
            </a:bodyPr>
            <a:lstStyle/>
            <a:p>
              <a:r>
                <a:rPr lang="en-US" sz="2000" b="0">
                  <a:solidFill>
                    <a:srgbClr val="FF0000"/>
                  </a:solidFill>
                  <a:latin typeface="+mn-lt"/>
                </a:rPr>
                <a:t>V</a:t>
              </a:r>
              <a:r>
                <a:rPr lang="en-US" sz="2000" b="0" baseline="-25000">
                  <a:solidFill>
                    <a:srgbClr val="FF0000"/>
                  </a:solidFill>
                  <a:latin typeface="+mn-lt"/>
                </a:rPr>
                <a:t>1</a:t>
              </a:r>
            </a:p>
          </p:txBody>
        </p:sp>
        <p:sp>
          <p:nvSpPr>
            <p:cNvPr id="11" name="Rectangle 22"/>
            <p:cNvSpPr>
              <a:spLocks noChangeArrowheads="1"/>
            </p:cNvSpPr>
            <p:nvPr/>
          </p:nvSpPr>
          <p:spPr bwMode="auto">
            <a:xfrm>
              <a:off x="3479" y="2136"/>
              <a:ext cx="179" cy="194"/>
            </a:xfrm>
            <a:prstGeom prst="rect">
              <a:avLst/>
            </a:prstGeom>
            <a:noFill/>
            <a:ln w="31750">
              <a:noFill/>
              <a:miter lim="800000"/>
              <a:headEnd/>
              <a:tailEnd/>
            </a:ln>
          </p:spPr>
          <p:txBody>
            <a:bodyPr wrap="none" lIns="0" tIns="0" rIns="0" bIns="0">
              <a:spAutoFit/>
            </a:bodyPr>
            <a:lstStyle/>
            <a:p>
              <a:r>
                <a:rPr lang="en-US" sz="2000" b="0">
                  <a:solidFill>
                    <a:srgbClr val="006600"/>
                  </a:solidFill>
                  <a:latin typeface="+mn-lt"/>
                </a:rPr>
                <a:t>V</a:t>
              </a:r>
              <a:r>
                <a:rPr lang="en-US" sz="2000" b="0" baseline="-25000">
                  <a:solidFill>
                    <a:srgbClr val="006600"/>
                  </a:solidFill>
                  <a:latin typeface="+mn-lt"/>
                </a:rPr>
                <a:t>2</a:t>
              </a:r>
            </a:p>
          </p:txBody>
        </p:sp>
        <p:sp>
          <p:nvSpPr>
            <p:cNvPr id="12" name="Rectangle 23"/>
            <p:cNvSpPr>
              <a:spLocks noChangeArrowheads="1"/>
            </p:cNvSpPr>
            <p:nvPr/>
          </p:nvSpPr>
          <p:spPr bwMode="auto">
            <a:xfrm>
              <a:off x="1056" y="1925"/>
              <a:ext cx="132" cy="194"/>
            </a:xfrm>
            <a:prstGeom prst="rect">
              <a:avLst/>
            </a:prstGeom>
            <a:noFill/>
            <a:ln w="31750">
              <a:noFill/>
              <a:miter lim="800000"/>
              <a:headEnd/>
              <a:tailEnd/>
            </a:ln>
          </p:spPr>
          <p:txBody>
            <a:bodyPr wrap="none" lIns="0" tIns="0" rIns="0" bIns="0">
              <a:spAutoFit/>
            </a:bodyPr>
            <a:lstStyle/>
            <a:p>
              <a:r>
                <a:rPr lang="en-US" sz="2000" b="0">
                  <a:solidFill>
                    <a:srgbClr val="003D66"/>
                  </a:solidFill>
                  <a:latin typeface="+mn-lt"/>
                </a:rPr>
                <a:t>t</a:t>
              </a:r>
              <a:r>
                <a:rPr lang="en-US" sz="2000" b="0" baseline="-25000">
                  <a:solidFill>
                    <a:srgbClr val="003D66"/>
                  </a:solidFill>
                  <a:latin typeface="+mn-lt"/>
                </a:rPr>
                <a:t>0</a:t>
              </a:r>
            </a:p>
          </p:txBody>
        </p:sp>
        <p:sp>
          <p:nvSpPr>
            <p:cNvPr id="13" name="Rectangle 24"/>
            <p:cNvSpPr>
              <a:spLocks noChangeArrowheads="1"/>
            </p:cNvSpPr>
            <p:nvPr/>
          </p:nvSpPr>
          <p:spPr bwMode="auto">
            <a:xfrm>
              <a:off x="2578" y="2117"/>
              <a:ext cx="132" cy="194"/>
            </a:xfrm>
            <a:prstGeom prst="rect">
              <a:avLst/>
            </a:prstGeom>
            <a:noFill/>
            <a:ln w="31750">
              <a:noFill/>
              <a:miter lim="800000"/>
              <a:headEnd/>
              <a:tailEnd/>
            </a:ln>
          </p:spPr>
          <p:txBody>
            <a:bodyPr wrap="none" lIns="0" tIns="0" rIns="0" bIns="0">
              <a:spAutoFit/>
            </a:bodyPr>
            <a:lstStyle/>
            <a:p>
              <a:r>
                <a:rPr lang="en-US" sz="2000" b="0" dirty="0">
                  <a:solidFill>
                    <a:srgbClr val="FF0000"/>
                  </a:solidFill>
                  <a:latin typeface="+mn-lt"/>
                </a:rPr>
                <a:t>t</a:t>
              </a:r>
              <a:r>
                <a:rPr lang="en-US" sz="2000" b="0" baseline="-25000" dirty="0">
                  <a:solidFill>
                    <a:srgbClr val="FF0000"/>
                  </a:solidFill>
                  <a:latin typeface="+mn-lt"/>
                </a:rPr>
                <a:t>1</a:t>
              </a:r>
            </a:p>
          </p:txBody>
        </p:sp>
        <p:sp>
          <p:nvSpPr>
            <p:cNvPr id="14" name="Rectangle 25"/>
            <p:cNvSpPr>
              <a:spLocks noChangeArrowheads="1"/>
            </p:cNvSpPr>
            <p:nvPr/>
          </p:nvSpPr>
          <p:spPr bwMode="auto">
            <a:xfrm>
              <a:off x="4594" y="2261"/>
              <a:ext cx="132" cy="194"/>
            </a:xfrm>
            <a:prstGeom prst="rect">
              <a:avLst/>
            </a:prstGeom>
            <a:noFill/>
            <a:ln w="31750">
              <a:noFill/>
              <a:miter lim="800000"/>
              <a:headEnd/>
              <a:tailEnd/>
            </a:ln>
          </p:spPr>
          <p:txBody>
            <a:bodyPr wrap="none" lIns="0" tIns="0" rIns="0" bIns="0">
              <a:spAutoFit/>
            </a:bodyPr>
            <a:lstStyle/>
            <a:p>
              <a:r>
                <a:rPr lang="en-US" sz="2000" b="0">
                  <a:solidFill>
                    <a:srgbClr val="006600"/>
                  </a:solidFill>
                  <a:latin typeface="+mn-lt"/>
                </a:rPr>
                <a:t>t</a:t>
              </a:r>
              <a:r>
                <a:rPr lang="en-US" sz="2000" b="0" baseline="-25000">
                  <a:solidFill>
                    <a:srgbClr val="006600"/>
                  </a:solidFill>
                  <a:latin typeface="+mn-lt"/>
                </a:rPr>
                <a:t>2</a:t>
              </a:r>
            </a:p>
          </p:txBody>
        </p:sp>
        <p:sp>
          <p:nvSpPr>
            <p:cNvPr id="15" name="Text Box 26"/>
            <p:cNvSpPr txBox="1">
              <a:spLocks noChangeArrowheads="1"/>
            </p:cNvSpPr>
            <p:nvPr/>
          </p:nvSpPr>
          <p:spPr bwMode="auto">
            <a:xfrm>
              <a:off x="864" y="912"/>
              <a:ext cx="103" cy="194"/>
            </a:xfrm>
            <a:prstGeom prst="rect">
              <a:avLst/>
            </a:prstGeom>
            <a:noFill/>
            <a:ln w="9525">
              <a:noFill/>
              <a:miter lim="800000"/>
              <a:headEnd/>
              <a:tailEnd/>
            </a:ln>
          </p:spPr>
          <p:txBody>
            <a:bodyPr wrap="none" lIns="0" tIns="0" rIns="0" bIns="0">
              <a:spAutoFit/>
            </a:bodyPr>
            <a:lstStyle/>
            <a:p>
              <a:r>
                <a:rPr lang="en-US" sz="2000" b="0">
                  <a:solidFill>
                    <a:srgbClr val="003D66"/>
                  </a:solidFill>
                  <a:latin typeface="+mn-lt"/>
                </a:rPr>
                <a:t>0</a:t>
              </a:r>
            </a:p>
          </p:txBody>
        </p:sp>
        <p:sp>
          <p:nvSpPr>
            <p:cNvPr id="16" name="Text Box 27"/>
            <p:cNvSpPr txBox="1">
              <a:spLocks noChangeArrowheads="1"/>
            </p:cNvSpPr>
            <p:nvPr/>
          </p:nvSpPr>
          <p:spPr bwMode="auto">
            <a:xfrm>
              <a:off x="2352" y="816"/>
              <a:ext cx="103" cy="194"/>
            </a:xfrm>
            <a:prstGeom prst="rect">
              <a:avLst/>
            </a:prstGeom>
            <a:noFill/>
            <a:ln w="9525">
              <a:noFill/>
              <a:miter lim="800000"/>
              <a:headEnd/>
              <a:tailEnd/>
            </a:ln>
          </p:spPr>
          <p:txBody>
            <a:bodyPr wrap="none" lIns="0" tIns="0" rIns="0" bIns="0">
              <a:spAutoFit/>
            </a:bodyPr>
            <a:lstStyle/>
            <a:p>
              <a:r>
                <a:rPr lang="en-US" sz="2000" b="0">
                  <a:solidFill>
                    <a:srgbClr val="FF0000"/>
                  </a:solidFill>
                  <a:latin typeface="+mn-lt"/>
                </a:rPr>
                <a:t>1</a:t>
              </a:r>
            </a:p>
          </p:txBody>
        </p:sp>
        <p:sp>
          <p:nvSpPr>
            <p:cNvPr id="17" name="Text Box 28"/>
            <p:cNvSpPr txBox="1">
              <a:spLocks noChangeArrowheads="1"/>
            </p:cNvSpPr>
            <p:nvPr/>
          </p:nvSpPr>
          <p:spPr bwMode="auto">
            <a:xfrm>
              <a:off x="4368" y="624"/>
              <a:ext cx="103" cy="194"/>
            </a:xfrm>
            <a:prstGeom prst="rect">
              <a:avLst/>
            </a:prstGeom>
            <a:noFill/>
            <a:ln w="9525">
              <a:noFill/>
              <a:miter lim="800000"/>
              <a:headEnd/>
              <a:tailEnd/>
            </a:ln>
          </p:spPr>
          <p:txBody>
            <a:bodyPr wrap="none" lIns="0" tIns="0" rIns="0" bIns="0">
              <a:spAutoFit/>
            </a:bodyPr>
            <a:lstStyle/>
            <a:p>
              <a:r>
                <a:rPr lang="en-US" sz="2000" b="0">
                  <a:solidFill>
                    <a:srgbClr val="006600"/>
                  </a:solidFill>
                  <a:latin typeface="+mn-lt"/>
                </a:rPr>
                <a:t>2</a:t>
              </a:r>
            </a:p>
          </p:txBody>
        </p:sp>
      </p:grpSp>
      <p:grpSp>
        <p:nvGrpSpPr>
          <p:cNvPr id="36" name="Group 35"/>
          <p:cNvGrpSpPr/>
          <p:nvPr/>
        </p:nvGrpSpPr>
        <p:grpSpPr>
          <a:xfrm>
            <a:off x="1864471" y="4408319"/>
            <a:ext cx="5415058" cy="2131459"/>
            <a:chOff x="1634043" y="4408319"/>
            <a:chExt cx="5415058" cy="2131459"/>
          </a:xfrm>
        </p:grpSpPr>
        <p:sp>
          <p:nvSpPr>
            <p:cNvPr id="35" name="Rectangle 34"/>
            <p:cNvSpPr/>
            <p:nvPr/>
          </p:nvSpPr>
          <p:spPr bwMode="auto">
            <a:xfrm>
              <a:off x="1634043" y="4408319"/>
              <a:ext cx="5415058" cy="2131459"/>
            </a:xfrm>
            <a:prstGeom prst="rect">
              <a:avLst/>
            </a:prstGeom>
            <a:solidFill>
              <a:srgbClr val="FFFFCC"/>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US" sz="1600" b="0" i="0" u="none" strike="noStrike" cap="none" normalizeH="0" baseline="0" smtClean="0">
                <a:ln>
                  <a:noFill/>
                </a:ln>
                <a:solidFill>
                  <a:schemeClr val="tx1"/>
                </a:solidFill>
                <a:effectLst/>
                <a:latin typeface="Verdana" pitchFamily="34" charset="0"/>
              </a:endParaRPr>
            </a:p>
          </p:txBody>
        </p:sp>
        <p:grpSp>
          <p:nvGrpSpPr>
            <p:cNvPr id="23" name="Group 22"/>
            <p:cNvGrpSpPr/>
            <p:nvPr/>
          </p:nvGrpSpPr>
          <p:grpSpPr>
            <a:xfrm>
              <a:off x="2325327" y="4581140"/>
              <a:ext cx="3686848" cy="1714886"/>
              <a:chOff x="2325327" y="4581140"/>
              <a:chExt cx="3686848" cy="1714886"/>
            </a:xfrm>
          </p:grpSpPr>
          <p:pic>
            <p:nvPicPr>
              <p:cNvPr id="98306" name="Picture 2"/>
              <p:cNvPicPr>
                <a:picLocks noChangeAspect="1" noChangeArrowheads="1"/>
              </p:cNvPicPr>
              <p:nvPr/>
            </p:nvPicPr>
            <p:blipFill>
              <a:blip r:embed="rId3" cstate="print"/>
              <a:srcRect/>
              <a:stretch>
                <a:fillRect/>
              </a:stretch>
            </p:blipFill>
            <p:spPr bwMode="auto">
              <a:xfrm>
                <a:off x="2325327" y="4696354"/>
                <a:ext cx="1457325" cy="1381125"/>
              </a:xfrm>
              <a:prstGeom prst="rect">
                <a:avLst/>
              </a:prstGeom>
              <a:solidFill>
                <a:srgbClr val="FFFFCC"/>
              </a:solidFill>
              <a:ln w="9525">
                <a:noFill/>
                <a:miter lim="800000"/>
                <a:headEnd/>
                <a:tailEnd/>
              </a:ln>
            </p:spPr>
          </p:pic>
          <p:sp>
            <p:nvSpPr>
              <p:cNvPr id="24" name="TextBox 23"/>
              <p:cNvSpPr txBox="1"/>
              <p:nvPr/>
            </p:nvSpPr>
            <p:spPr>
              <a:xfrm>
                <a:off x="4053537" y="5041996"/>
                <a:ext cx="478016" cy="523220"/>
              </a:xfrm>
              <a:prstGeom prst="rect">
                <a:avLst/>
              </a:prstGeom>
              <a:noFill/>
              <a:ln>
                <a:noFill/>
              </a:ln>
            </p:spPr>
            <p:txBody>
              <a:bodyPr wrap="none" rtlCol="0">
                <a:spAutoFit/>
              </a:bodyPr>
              <a:lstStyle/>
              <a:p>
                <a:r>
                  <a:rPr lang="en-US" sz="2800" dirty="0" smtClean="0"/>
                  <a:t>=</a:t>
                </a:r>
                <a:endParaRPr lang="en-US" sz="2800" dirty="0"/>
              </a:p>
            </p:txBody>
          </p:sp>
          <p:cxnSp>
            <p:nvCxnSpPr>
              <p:cNvPr id="27" name="Straight Connector 26"/>
              <p:cNvCxnSpPr/>
              <p:nvPr/>
            </p:nvCxnSpPr>
            <p:spPr bwMode="auto">
              <a:xfrm>
                <a:off x="4514393" y="5387638"/>
                <a:ext cx="1497782" cy="0"/>
              </a:xfrm>
              <a:prstGeom prst="line">
                <a:avLst/>
              </a:prstGeom>
              <a:solidFill>
                <a:srgbClr val="3374D4"/>
              </a:solidFill>
              <a:ln w="25400" cap="flat" cmpd="sng" algn="ctr">
                <a:noFill/>
                <a:prstDash val="solid"/>
                <a:round/>
                <a:headEnd type="none" w="med" len="med"/>
                <a:tailEnd type="none"/>
              </a:ln>
              <a:effectLst/>
            </p:spPr>
          </p:cxnSp>
          <p:pic>
            <p:nvPicPr>
              <p:cNvPr id="29" name="Picture 5"/>
              <p:cNvPicPr>
                <a:picLocks noChangeAspect="1" noChangeArrowheads="1"/>
              </p:cNvPicPr>
              <p:nvPr/>
            </p:nvPicPr>
            <p:blipFill>
              <a:blip r:embed="rId4" cstate="print"/>
              <a:srcRect/>
              <a:stretch>
                <a:fillRect/>
              </a:stretch>
            </p:blipFill>
            <p:spPr bwMode="auto">
              <a:xfrm>
                <a:off x="4514393" y="4581140"/>
                <a:ext cx="1401474" cy="793174"/>
              </a:xfrm>
              <a:prstGeom prst="rect">
                <a:avLst/>
              </a:prstGeom>
              <a:solidFill>
                <a:srgbClr val="FFFFCC"/>
              </a:solidFill>
              <a:ln w="9525">
                <a:noFill/>
                <a:miter lim="800000"/>
                <a:headEnd/>
                <a:tailEnd/>
              </a:ln>
            </p:spPr>
          </p:pic>
          <p:pic>
            <p:nvPicPr>
              <p:cNvPr id="30" name="Picture 8"/>
              <p:cNvPicPr>
                <a:picLocks noChangeAspect="1" noChangeArrowheads="1"/>
              </p:cNvPicPr>
              <p:nvPr/>
            </p:nvPicPr>
            <p:blipFill>
              <a:blip r:embed="rId5" cstate="print"/>
              <a:srcRect/>
              <a:stretch>
                <a:fillRect/>
              </a:stretch>
            </p:blipFill>
            <p:spPr bwMode="auto">
              <a:xfrm>
                <a:off x="4629607" y="5502852"/>
                <a:ext cx="1353764" cy="793174"/>
              </a:xfrm>
              <a:prstGeom prst="rect">
                <a:avLst/>
              </a:prstGeom>
              <a:noFill/>
              <a:ln w="9525">
                <a:noFill/>
                <a:miter lim="800000"/>
                <a:headEnd/>
                <a:tailEnd/>
              </a:ln>
            </p:spPr>
          </p:pic>
        </p:grpSp>
      </p:grpSp>
    </p:spTree>
  </p:cSld>
  <p:clrMapOvr>
    <a:masterClrMapping/>
  </p:clrMapOvr>
  <p:transition/>
  <p:timing>
    <p:tnLst>
      <p:par>
        <p:cTn id="1" dur="indefinite" restart="never" nodeType="tmRoot"/>
      </p:par>
    </p:tnLst>
  </p:timing>
</p:sld>
</file>

<file path=ppt/slides/slide76.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Content Placeholder 2"/>
          <p:cNvSpPr>
            <a:spLocks noGrp="1"/>
          </p:cNvSpPr>
          <p:nvPr>
            <p:ph idx="1"/>
          </p:nvPr>
        </p:nvSpPr>
        <p:spPr/>
        <p:txBody>
          <a:bodyPr/>
          <a:lstStyle/>
          <a:p>
            <a:r>
              <a:rPr lang="en-US" dirty="0" smtClean="0"/>
              <a:t>Up to now there was a lot of information about columns</a:t>
            </a:r>
          </a:p>
          <a:p>
            <a:r>
              <a:rPr lang="en-US" dirty="0" smtClean="0"/>
              <a:t>This section will explain how compounds are separating on the those columns.</a:t>
            </a:r>
            <a:endParaRPr lang="en-US" dirty="0"/>
          </a:p>
        </p:txBody>
      </p:sp>
      <p:sp>
        <p:nvSpPr>
          <p:cNvPr id="2" name="Title 1"/>
          <p:cNvSpPr>
            <a:spLocks noGrp="1"/>
          </p:cNvSpPr>
          <p:nvPr>
            <p:ph type="title"/>
          </p:nvPr>
        </p:nvSpPr>
        <p:spPr/>
        <p:txBody>
          <a:bodyPr/>
          <a:lstStyle/>
          <a:p>
            <a:r>
              <a:rPr lang="en-US" dirty="0" smtClean="0"/>
              <a:t>Separation of Compounds</a:t>
            </a:r>
            <a:endParaRPr lang="en-US" dirty="0"/>
          </a:p>
        </p:txBody>
      </p:sp>
      <p:sp>
        <p:nvSpPr>
          <p:cNvPr id="4" name="Action Button: Beginning 3">
            <a:hlinkClick r:id="rId3" action="ppaction://hlinksldjump" highlightClick="1"/>
          </p:cNvPr>
          <p:cNvSpPr/>
          <p:nvPr/>
        </p:nvSpPr>
        <p:spPr bwMode="auto">
          <a:xfrm>
            <a:off x="8719704" y="6424564"/>
            <a:ext cx="235917" cy="293525"/>
          </a:xfrm>
          <a:prstGeom prst="actionButtonBeginning">
            <a:avLst/>
          </a:prstGeom>
          <a:solidFill>
            <a:srgbClr val="3374D4"/>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US" sz="1600" b="0" i="0" u="none" strike="noStrike" cap="none" normalizeH="0" baseline="0" smtClean="0">
              <a:ln>
                <a:noFill/>
              </a:ln>
              <a:solidFill>
                <a:schemeClr val="tx1"/>
              </a:solidFill>
              <a:effectLst/>
              <a:latin typeface="Verdana" pitchFamily="34" charset="0"/>
            </a:endParaRPr>
          </a:p>
        </p:txBody>
      </p:sp>
    </p:spTree>
  </p:cSld>
  <p:clrMapOvr>
    <a:masterClrMapping/>
  </p:clrMapOvr>
  <p:transition/>
  <p:timing>
    <p:tnLst>
      <p:par>
        <p:cTn id="1" dur="indefinite" restart="never" nodeType="tmRoot"/>
      </p:par>
    </p:tnLst>
  </p:timing>
</p:sld>
</file>

<file path=ppt/slides/slide77.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Polarity of Stationary and Mobile Phases</a:t>
            </a:r>
            <a:endParaRPr lang="en-US" dirty="0"/>
          </a:p>
        </p:txBody>
      </p:sp>
      <p:cxnSp>
        <p:nvCxnSpPr>
          <p:cNvPr id="53" name="Straight Connector 52"/>
          <p:cNvCxnSpPr/>
          <p:nvPr/>
        </p:nvCxnSpPr>
        <p:spPr bwMode="auto">
          <a:xfrm>
            <a:off x="193868" y="4005070"/>
            <a:ext cx="8698657" cy="0"/>
          </a:xfrm>
          <a:prstGeom prst="line">
            <a:avLst/>
          </a:prstGeom>
          <a:solidFill>
            <a:srgbClr val="3374D4"/>
          </a:solidFill>
          <a:ln w="25400" cap="flat" cmpd="sng" algn="ctr">
            <a:solidFill>
              <a:schemeClr val="tx1"/>
            </a:solidFill>
            <a:prstDash val="solid"/>
            <a:round/>
            <a:headEnd type="none" w="med" len="med"/>
            <a:tailEnd type="none"/>
          </a:ln>
          <a:effectLst/>
        </p:spPr>
      </p:cxnSp>
      <p:grpSp>
        <p:nvGrpSpPr>
          <p:cNvPr id="44" name="Group 43"/>
          <p:cNvGrpSpPr/>
          <p:nvPr/>
        </p:nvGrpSpPr>
        <p:grpSpPr>
          <a:xfrm>
            <a:off x="712331" y="1124720"/>
            <a:ext cx="7631569" cy="5242237"/>
            <a:chOff x="712331" y="1124720"/>
            <a:chExt cx="7631569" cy="5242237"/>
          </a:xfrm>
        </p:grpSpPr>
        <p:grpSp>
          <p:nvGrpSpPr>
            <p:cNvPr id="3" name="Group 44"/>
            <p:cNvGrpSpPr/>
            <p:nvPr/>
          </p:nvGrpSpPr>
          <p:grpSpPr>
            <a:xfrm>
              <a:off x="769939" y="1124720"/>
              <a:ext cx="7431605" cy="803444"/>
              <a:chOff x="769939" y="1124720"/>
              <a:chExt cx="7431605" cy="803444"/>
            </a:xfrm>
          </p:grpSpPr>
          <p:grpSp>
            <p:nvGrpSpPr>
              <p:cNvPr id="4" name="Group 4"/>
              <p:cNvGrpSpPr>
                <a:grpSpLocks/>
              </p:cNvGrpSpPr>
              <p:nvPr/>
            </p:nvGrpSpPr>
            <p:grpSpPr bwMode="auto">
              <a:xfrm>
                <a:off x="769939" y="1478901"/>
                <a:ext cx="7316088" cy="449263"/>
                <a:chOff x="874" y="2385"/>
                <a:chExt cx="3912" cy="283"/>
              </a:xfrm>
            </p:grpSpPr>
            <p:sp>
              <p:nvSpPr>
                <p:cNvPr id="12" name="Line 5"/>
                <p:cNvSpPr>
                  <a:spLocks noChangeShapeType="1"/>
                </p:cNvSpPr>
                <p:nvPr/>
              </p:nvSpPr>
              <p:spPr bwMode="auto">
                <a:xfrm>
                  <a:off x="911" y="2531"/>
                  <a:ext cx="3839" cy="1"/>
                </a:xfrm>
                <a:prstGeom prst="line">
                  <a:avLst/>
                </a:prstGeom>
                <a:noFill/>
                <a:ln w="38100">
                  <a:solidFill>
                    <a:srgbClr val="FF0000"/>
                  </a:solidFill>
                  <a:round/>
                  <a:headEnd/>
                  <a:tailEnd/>
                </a:ln>
              </p:spPr>
              <p:txBody>
                <a:bodyPr/>
                <a:lstStyle/>
                <a:p>
                  <a:endParaRPr lang="en-US" sz="1800"/>
                </a:p>
              </p:txBody>
            </p:sp>
            <p:sp>
              <p:nvSpPr>
                <p:cNvPr id="13" name="Line 6"/>
                <p:cNvSpPr>
                  <a:spLocks noChangeShapeType="1"/>
                </p:cNvSpPr>
                <p:nvPr/>
              </p:nvSpPr>
              <p:spPr bwMode="auto">
                <a:xfrm>
                  <a:off x="874" y="2531"/>
                  <a:ext cx="73" cy="1"/>
                </a:xfrm>
                <a:prstGeom prst="line">
                  <a:avLst/>
                </a:prstGeom>
                <a:noFill/>
                <a:ln w="38100">
                  <a:solidFill>
                    <a:srgbClr val="FF0000"/>
                  </a:solidFill>
                  <a:round/>
                  <a:headEnd/>
                  <a:tailEnd/>
                </a:ln>
              </p:spPr>
              <p:txBody>
                <a:bodyPr/>
                <a:lstStyle/>
                <a:p>
                  <a:endParaRPr lang="en-US" sz="1800"/>
                </a:p>
              </p:txBody>
            </p:sp>
            <p:sp>
              <p:nvSpPr>
                <p:cNvPr id="14" name="Line 7"/>
                <p:cNvSpPr>
                  <a:spLocks noChangeShapeType="1"/>
                </p:cNvSpPr>
                <p:nvPr/>
              </p:nvSpPr>
              <p:spPr bwMode="auto">
                <a:xfrm flipV="1">
                  <a:off x="911" y="2495"/>
                  <a:ext cx="1" cy="71"/>
                </a:xfrm>
                <a:prstGeom prst="line">
                  <a:avLst/>
                </a:prstGeom>
                <a:noFill/>
                <a:ln w="38100">
                  <a:solidFill>
                    <a:srgbClr val="FF0000"/>
                  </a:solidFill>
                  <a:round/>
                  <a:headEnd/>
                  <a:tailEnd/>
                </a:ln>
              </p:spPr>
              <p:txBody>
                <a:bodyPr/>
                <a:lstStyle/>
                <a:p>
                  <a:endParaRPr lang="en-US" sz="1800"/>
                </a:p>
              </p:txBody>
            </p:sp>
            <p:sp>
              <p:nvSpPr>
                <p:cNvPr id="15" name="Line 8"/>
                <p:cNvSpPr>
                  <a:spLocks noChangeShapeType="1"/>
                </p:cNvSpPr>
                <p:nvPr/>
              </p:nvSpPr>
              <p:spPr bwMode="auto">
                <a:xfrm flipV="1">
                  <a:off x="874" y="2495"/>
                  <a:ext cx="73" cy="71"/>
                </a:xfrm>
                <a:prstGeom prst="line">
                  <a:avLst/>
                </a:prstGeom>
                <a:noFill/>
                <a:ln w="38100">
                  <a:solidFill>
                    <a:srgbClr val="FF0000"/>
                  </a:solidFill>
                  <a:round/>
                  <a:headEnd/>
                  <a:tailEnd/>
                </a:ln>
              </p:spPr>
              <p:txBody>
                <a:bodyPr/>
                <a:lstStyle/>
                <a:p>
                  <a:endParaRPr lang="en-US" sz="1800"/>
                </a:p>
              </p:txBody>
            </p:sp>
            <p:sp>
              <p:nvSpPr>
                <p:cNvPr id="16" name="Line 9"/>
                <p:cNvSpPr>
                  <a:spLocks noChangeShapeType="1"/>
                </p:cNvSpPr>
                <p:nvPr/>
              </p:nvSpPr>
              <p:spPr bwMode="auto">
                <a:xfrm>
                  <a:off x="874" y="2495"/>
                  <a:ext cx="73" cy="71"/>
                </a:xfrm>
                <a:prstGeom prst="line">
                  <a:avLst/>
                </a:prstGeom>
                <a:noFill/>
                <a:ln w="38100">
                  <a:solidFill>
                    <a:srgbClr val="FF0000"/>
                  </a:solidFill>
                  <a:round/>
                  <a:headEnd/>
                  <a:tailEnd/>
                </a:ln>
              </p:spPr>
              <p:txBody>
                <a:bodyPr/>
                <a:lstStyle/>
                <a:p>
                  <a:endParaRPr lang="en-US" sz="1800"/>
                </a:p>
              </p:txBody>
            </p:sp>
            <p:sp>
              <p:nvSpPr>
                <p:cNvPr id="17" name="Line 10"/>
                <p:cNvSpPr>
                  <a:spLocks noChangeShapeType="1"/>
                </p:cNvSpPr>
                <p:nvPr/>
              </p:nvSpPr>
              <p:spPr bwMode="auto">
                <a:xfrm>
                  <a:off x="4713" y="2531"/>
                  <a:ext cx="73" cy="1"/>
                </a:xfrm>
                <a:prstGeom prst="line">
                  <a:avLst/>
                </a:prstGeom>
                <a:noFill/>
                <a:ln w="38100">
                  <a:solidFill>
                    <a:srgbClr val="FF0000"/>
                  </a:solidFill>
                  <a:round/>
                  <a:headEnd/>
                  <a:tailEnd/>
                </a:ln>
              </p:spPr>
              <p:txBody>
                <a:bodyPr/>
                <a:lstStyle/>
                <a:p>
                  <a:endParaRPr lang="en-US" sz="1800"/>
                </a:p>
              </p:txBody>
            </p:sp>
            <p:sp>
              <p:nvSpPr>
                <p:cNvPr id="18" name="Line 11"/>
                <p:cNvSpPr>
                  <a:spLocks noChangeShapeType="1"/>
                </p:cNvSpPr>
                <p:nvPr/>
              </p:nvSpPr>
              <p:spPr bwMode="auto">
                <a:xfrm flipV="1">
                  <a:off x="4750" y="2495"/>
                  <a:ext cx="1" cy="71"/>
                </a:xfrm>
                <a:prstGeom prst="line">
                  <a:avLst/>
                </a:prstGeom>
                <a:noFill/>
                <a:ln w="38100">
                  <a:solidFill>
                    <a:srgbClr val="FF0000"/>
                  </a:solidFill>
                  <a:round/>
                  <a:headEnd/>
                  <a:tailEnd/>
                </a:ln>
              </p:spPr>
              <p:txBody>
                <a:bodyPr/>
                <a:lstStyle/>
                <a:p>
                  <a:endParaRPr lang="en-US" sz="1800"/>
                </a:p>
              </p:txBody>
            </p:sp>
            <p:sp>
              <p:nvSpPr>
                <p:cNvPr id="19" name="Line 12"/>
                <p:cNvSpPr>
                  <a:spLocks noChangeShapeType="1"/>
                </p:cNvSpPr>
                <p:nvPr/>
              </p:nvSpPr>
              <p:spPr bwMode="auto">
                <a:xfrm flipV="1">
                  <a:off x="4713" y="2495"/>
                  <a:ext cx="73" cy="71"/>
                </a:xfrm>
                <a:prstGeom prst="line">
                  <a:avLst/>
                </a:prstGeom>
                <a:noFill/>
                <a:ln w="38100">
                  <a:solidFill>
                    <a:srgbClr val="FF0000"/>
                  </a:solidFill>
                  <a:round/>
                  <a:headEnd/>
                  <a:tailEnd/>
                </a:ln>
              </p:spPr>
              <p:txBody>
                <a:bodyPr/>
                <a:lstStyle/>
                <a:p>
                  <a:endParaRPr lang="en-US" sz="1800"/>
                </a:p>
              </p:txBody>
            </p:sp>
            <p:sp>
              <p:nvSpPr>
                <p:cNvPr id="20" name="Line 13"/>
                <p:cNvSpPr>
                  <a:spLocks noChangeShapeType="1"/>
                </p:cNvSpPr>
                <p:nvPr/>
              </p:nvSpPr>
              <p:spPr bwMode="auto">
                <a:xfrm>
                  <a:off x="4713" y="2495"/>
                  <a:ext cx="73" cy="71"/>
                </a:xfrm>
                <a:prstGeom prst="line">
                  <a:avLst/>
                </a:prstGeom>
                <a:noFill/>
                <a:ln w="38100">
                  <a:solidFill>
                    <a:srgbClr val="FF0000"/>
                  </a:solidFill>
                  <a:round/>
                  <a:headEnd/>
                  <a:tailEnd/>
                </a:ln>
              </p:spPr>
              <p:txBody>
                <a:bodyPr/>
                <a:lstStyle/>
                <a:p>
                  <a:endParaRPr lang="en-US" sz="1800"/>
                </a:p>
              </p:txBody>
            </p:sp>
            <p:sp>
              <p:nvSpPr>
                <p:cNvPr id="21" name="Line 14"/>
                <p:cNvSpPr>
                  <a:spLocks noChangeShapeType="1"/>
                </p:cNvSpPr>
                <p:nvPr/>
              </p:nvSpPr>
              <p:spPr bwMode="auto">
                <a:xfrm>
                  <a:off x="1281" y="2387"/>
                  <a:ext cx="1" cy="281"/>
                </a:xfrm>
                <a:prstGeom prst="line">
                  <a:avLst/>
                </a:prstGeom>
                <a:noFill/>
                <a:ln w="38100">
                  <a:solidFill>
                    <a:srgbClr val="FF0000"/>
                  </a:solidFill>
                  <a:round/>
                  <a:headEnd/>
                  <a:tailEnd/>
                </a:ln>
              </p:spPr>
              <p:txBody>
                <a:bodyPr/>
                <a:lstStyle/>
                <a:p>
                  <a:endParaRPr lang="en-US" sz="1800"/>
                </a:p>
              </p:txBody>
            </p:sp>
            <p:sp>
              <p:nvSpPr>
                <p:cNvPr id="22" name="Line 15"/>
                <p:cNvSpPr>
                  <a:spLocks noChangeShapeType="1"/>
                </p:cNvSpPr>
                <p:nvPr/>
              </p:nvSpPr>
              <p:spPr bwMode="auto">
                <a:xfrm>
                  <a:off x="1632" y="2387"/>
                  <a:ext cx="1" cy="278"/>
                </a:xfrm>
                <a:prstGeom prst="line">
                  <a:avLst/>
                </a:prstGeom>
                <a:noFill/>
                <a:ln w="38100">
                  <a:solidFill>
                    <a:srgbClr val="FF0000"/>
                  </a:solidFill>
                  <a:round/>
                  <a:headEnd/>
                  <a:tailEnd/>
                </a:ln>
              </p:spPr>
              <p:txBody>
                <a:bodyPr/>
                <a:lstStyle/>
                <a:p>
                  <a:endParaRPr lang="en-US" sz="1800"/>
                </a:p>
              </p:txBody>
            </p:sp>
            <p:sp>
              <p:nvSpPr>
                <p:cNvPr id="23" name="Line 16"/>
                <p:cNvSpPr>
                  <a:spLocks noChangeShapeType="1"/>
                </p:cNvSpPr>
                <p:nvPr/>
              </p:nvSpPr>
              <p:spPr bwMode="auto">
                <a:xfrm>
                  <a:off x="1952" y="2387"/>
                  <a:ext cx="1" cy="281"/>
                </a:xfrm>
                <a:prstGeom prst="line">
                  <a:avLst/>
                </a:prstGeom>
                <a:noFill/>
                <a:ln w="38100">
                  <a:solidFill>
                    <a:srgbClr val="FF0000"/>
                  </a:solidFill>
                  <a:round/>
                  <a:headEnd/>
                  <a:tailEnd/>
                </a:ln>
              </p:spPr>
              <p:txBody>
                <a:bodyPr/>
                <a:lstStyle/>
                <a:p>
                  <a:endParaRPr lang="en-US" sz="1800"/>
                </a:p>
              </p:txBody>
            </p:sp>
            <p:sp>
              <p:nvSpPr>
                <p:cNvPr id="24" name="Line 17"/>
                <p:cNvSpPr>
                  <a:spLocks noChangeShapeType="1"/>
                </p:cNvSpPr>
                <p:nvPr/>
              </p:nvSpPr>
              <p:spPr bwMode="auto">
                <a:xfrm>
                  <a:off x="2270" y="2387"/>
                  <a:ext cx="1" cy="281"/>
                </a:xfrm>
                <a:prstGeom prst="line">
                  <a:avLst/>
                </a:prstGeom>
                <a:noFill/>
                <a:ln w="38100">
                  <a:solidFill>
                    <a:srgbClr val="FF0000"/>
                  </a:solidFill>
                  <a:round/>
                  <a:headEnd/>
                  <a:tailEnd/>
                </a:ln>
              </p:spPr>
              <p:txBody>
                <a:bodyPr/>
                <a:lstStyle/>
                <a:p>
                  <a:endParaRPr lang="en-US" sz="1800"/>
                </a:p>
              </p:txBody>
            </p:sp>
            <p:sp>
              <p:nvSpPr>
                <p:cNvPr id="25" name="Line 18"/>
                <p:cNvSpPr>
                  <a:spLocks noChangeShapeType="1"/>
                </p:cNvSpPr>
                <p:nvPr/>
              </p:nvSpPr>
              <p:spPr bwMode="auto">
                <a:xfrm>
                  <a:off x="2609" y="2387"/>
                  <a:ext cx="1" cy="281"/>
                </a:xfrm>
                <a:prstGeom prst="line">
                  <a:avLst/>
                </a:prstGeom>
                <a:noFill/>
                <a:ln w="38100">
                  <a:solidFill>
                    <a:srgbClr val="FF0000"/>
                  </a:solidFill>
                  <a:round/>
                  <a:headEnd/>
                  <a:tailEnd/>
                </a:ln>
              </p:spPr>
              <p:txBody>
                <a:bodyPr/>
                <a:lstStyle/>
                <a:p>
                  <a:endParaRPr lang="en-US" sz="1800"/>
                </a:p>
              </p:txBody>
            </p:sp>
            <p:sp>
              <p:nvSpPr>
                <p:cNvPr id="26" name="Line 19"/>
                <p:cNvSpPr>
                  <a:spLocks noChangeShapeType="1"/>
                </p:cNvSpPr>
                <p:nvPr/>
              </p:nvSpPr>
              <p:spPr bwMode="auto">
                <a:xfrm>
                  <a:off x="2939" y="2387"/>
                  <a:ext cx="1" cy="281"/>
                </a:xfrm>
                <a:prstGeom prst="line">
                  <a:avLst/>
                </a:prstGeom>
                <a:noFill/>
                <a:ln w="38100">
                  <a:solidFill>
                    <a:srgbClr val="FF0000"/>
                  </a:solidFill>
                  <a:round/>
                  <a:headEnd/>
                  <a:tailEnd/>
                </a:ln>
              </p:spPr>
              <p:txBody>
                <a:bodyPr/>
                <a:lstStyle/>
                <a:p>
                  <a:endParaRPr lang="en-US" sz="1800"/>
                </a:p>
              </p:txBody>
            </p:sp>
            <p:sp>
              <p:nvSpPr>
                <p:cNvPr id="27" name="Line 20"/>
                <p:cNvSpPr>
                  <a:spLocks noChangeShapeType="1"/>
                </p:cNvSpPr>
                <p:nvPr/>
              </p:nvSpPr>
              <p:spPr bwMode="auto">
                <a:xfrm>
                  <a:off x="3274" y="2385"/>
                  <a:ext cx="1" cy="280"/>
                </a:xfrm>
                <a:prstGeom prst="line">
                  <a:avLst/>
                </a:prstGeom>
                <a:noFill/>
                <a:ln w="38100">
                  <a:solidFill>
                    <a:srgbClr val="FF0000"/>
                  </a:solidFill>
                  <a:round/>
                  <a:headEnd/>
                  <a:tailEnd/>
                </a:ln>
              </p:spPr>
              <p:txBody>
                <a:bodyPr/>
                <a:lstStyle/>
                <a:p>
                  <a:endParaRPr lang="en-US" sz="1800"/>
                </a:p>
              </p:txBody>
            </p:sp>
            <p:sp>
              <p:nvSpPr>
                <p:cNvPr id="28" name="Line 21"/>
                <p:cNvSpPr>
                  <a:spLocks noChangeShapeType="1"/>
                </p:cNvSpPr>
                <p:nvPr/>
              </p:nvSpPr>
              <p:spPr bwMode="auto">
                <a:xfrm>
                  <a:off x="3639" y="2387"/>
                  <a:ext cx="1" cy="278"/>
                </a:xfrm>
                <a:prstGeom prst="line">
                  <a:avLst/>
                </a:prstGeom>
                <a:noFill/>
                <a:ln w="38100">
                  <a:solidFill>
                    <a:srgbClr val="FF0000"/>
                  </a:solidFill>
                  <a:round/>
                  <a:headEnd/>
                  <a:tailEnd/>
                </a:ln>
              </p:spPr>
              <p:txBody>
                <a:bodyPr/>
                <a:lstStyle/>
                <a:p>
                  <a:endParaRPr lang="en-US" sz="1800"/>
                </a:p>
              </p:txBody>
            </p:sp>
            <p:sp>
              <p:nvSpPr>
                <p:cNvPr id="29" name="Line 22"/>
                <p:cNvSpPr>
                  <a:spLocks noChangeShapeType="1"/>
                </p:cNvSpPr>
                <p:nvPr/>
              </p:nvSpPr>
              <p:spPr bwMode="auto">
                <a:xfrm>
                  <a:off x="4363" y="2387"/>
                  <a:ext cx="1" cy="281"/>
                </a:xfrm>
                <a:prstGeom prst="line">
                  <a:avLst/>
                </a:prstGeom>
                <a:noFill/>
                <a:ln w="38100">
                  <a:solidFill>
                    <a:srgbClr val="FF0000"/>
                  </a:solidFill>
                  <a:round/>
                  <a:headEnd/>
                  <a:tailEnd/>
                </a:ln>
              </p:spPr>
              <p:txBody>
                <a:bodyPr/>
                <a:lstStyle/>
                <a:p>
                  <a:endParaRPr lang="en-US" sz="1800"/>
                </a:p>
              </p:txBody>
            </p:sp>
            <p:sp>
              <p:nvSpPr>
                <p:cNvPr id="30" name="Line 23"/>
                <p:cNvSpPr>
                  <a:spLocks noChangeShapeType="1"/>
                </p:cNvSpPr>
                <p:nvPr/>
              </p:nvSpPr>
              <p:spPr bwMode="auto">
                <a:xfrm>
                  <a:off x="3996" y="2387"/>
                  <a:ext cx="1" cy="278"/>
                </a:xfrm>
                <a:prstGeom prst="line">
                  <a:avLst/>
                </a:prstGeom>
                <a:noFill/>
                <a:ln w="38100">
                  <a:solidFill>
                    <a:srgbClr val="FF0000"/>
                  </a:solidFill>
                  <a:round/>
                  <a:headEnd/>
                  <a:tailEnd/>
                </a:ln>
              </p:spPr>
              <p:txBody>
                <a:bodyPr/>
                <a:lstStyle/>
                <a:p>
                  <a:endParaRPr lang="en-US" sz="1800"/>
                </a:p>
              </p:txBody>
            </p:sp>
          </p:grpSp>
          <p:sp>
            <p:nvSpPr>
              <p:cNvPr id="5" name="Text Box 374"/>
              <p:cNvSpPr txBox="1">
                <a:spLocks noChangeArrowheads="1"/>
              </p:cNvSpPr>
              <p:nvPr/>
            </p:nvSpPr>
            <p:spPr bwMode="auto">
              <a:xfrm>
                <a:off x="827545" y="1124720"/>
                <a:ext cx="873637" cy="276999"/>
              </a:xfrm>
              <a:prstGeom prst="rect">
                <a:avLst/>
              </a:prstGeom>
              <a:noFill/>
              <a:ln w="9525">
                <a:noFill/>
                <a:miter lim="800000"/>
                <a:headEnd/>
                <a:tailEnd/>
              </a:ln>
            </p:spPr>
            <p:txBody>
              <a:bodyPr wrap="none" lIns="0" tIns="0" rIns="0" bIns="0">
                <a:spAutoFit/>
              </a:bodyPr>
              <a:lstStyle/>
              <a:p>
                <a:r>
                  <a:rPr lang="en-US" sz="1800" b="1" dirty="0"/>
                  <a:t>POLAR</a:t>
                </a:r>
              </a:p>
            </p:txBody>
          </p:sp>
          <p:sp>
            <p:nvSpPr>
              <p:cNvPr id="6" name="Text Box 375"/>
              <p:cNvSpPr txBox="1">
                <a:spLocks noChangeArrowheads="1"/>
              </p:cNvSpPr>
              <p:nvPr/>
            </p:nvSpPr>
            <p:spPr bwMode="auto">
              <a:xfrm>
                <a:off x="6630601" y="1124720"/>
                <a:ext cx="1570943" cy="276999"/>
              </a:xfrm>
              <a:prstGeom prst="rect">
                <a:avLst/>
              </a:prstGeom>
              <a:noFill/>
              <a:ln w="9525">
                <a:noFill/>
                <a:miter lim="800000"/>
                <a:headEnd/>
                <a:tailEnd/>
              </a:ln>
            </p:spPr>
            <p:txBody>
              <a:bodyPr wrap="none" lIns="0" tIns="0" rIns="0" bIns="0">
                <a:spAutoFit/>
              </a:bodyPr>
              <a:lstStyle/>
              <a:p>
                <a:r>
                  <a:rPr lang="en-US" sz="1800" b="1" dirty="0"/>
                  <a:t>NON-POLAR</a:t>
                </a:r>
              </a:p>
            </p:txBody>
          </p:sp>
        </p:grpSp>
        <p:grpSp>
          <p:nvGrpSpPr>
            <p:cNvPr id="31" name="Group 43"/>
            <p:cNvGrpSpPr/>
            <p:nvPr/>
          </p:nvGrpSpPr>
          <p:grpSpPr>
            <a:xfrm>
              <a:off x="712331" y="2123614"/>
              <a:ext cx="7631569" cy="1766242"/>
              <a:chOff x="712331" y="1988825"/>
              <a:chExt cx="7631569" cy="1766242"/>
            </a:xfrm>
          </p:grpSpPr>
          <p:grpSp>
            <p:nvGrpSpPr>
              <p:cNvPr id="32" name="Group 32"/>
              <p:cNvGrpSpPr/>
              <p:nvPr/>
            </p:nvGrpSpPr>
            <p:grpSpPr>
              <a:xfrm>
                <a:off x="769938" y="2329320"/>
                <a:ext cx="7573962" cy="1425747"/>
                <a:chOff x="654724" y="2493602"/>
                <a:chExt cx="7573962" cy="1425747"/>
              </a:xfrm>
            </p:grpSpPr>
            <p:sp>
              <p:nvSpPr>
                <p:cNvPr id="7" name="Text Box 376"/>
                <p:cNvSpPr txBox="1">
                  <a:spLocks noChangeArrowheads="1"/>
                </p:cNvSpPr>
                <p:nvPr/>
              </p:nvSpPr>
              <p:spPr bwMode="auto">
                <a:xfrm>
                  <a:off x="1043469" y="3642350"/>
                  <a:ext cx="6855233" cy="276999"/>
                </a:xfrm>
                <a:prstGeom prst="rect">
                  <a:avLst/>
                </a:prstGeom>
                <a:noFill/>
                <a:ln w="9525">
                  <a:noFill/>
                  <a:miter lim="800000"/>
                  <a:headEnd/>
                  <a:tailEnd/>
                </a:ln>
              </p:spPr>
              <p:txBody>
                <a:bodyPr wrap="square" lIns="0" tIns="0" rIns="0" bIns="0">
                  <a:spAutoFit/>
                </a:bodyPr>
                <a:lstStyle/>
                <a:p>
                  <a:r>
                    <a:rPr lang="en-US" sz="1800" b="0" dirty="0">
                      <a:solidFill>
                        <a:srgbClr val="003D66"/>
                      </a:solidFill>
                    </a:rPr>
                    <a:t>Silica - - - - - -CN - </a:t>
                  </a:r>
                  <a:r>
                    <a:rPr lang="en-US" sz="1800" b="0" dirty="0" smtClean="0">
                      <a:solidFill>
                        <a:srgbClr val="003D66"/>
                      </a:solidFill>
                    </a:rPr>
                    <a:t>- - - - - - - - -  </a:t>
                  </a:r>
                  <a:r>
                    <a:rPr lang="en-US" sz="1800" b="0" dirty="0">
                      <a:solidFill>
                        <a:srgbClr val="003D66"/>
                      </a:solidFill>
                    </a:rPr>
                    <a:t>C8 - - - - - - C18  ODS</a:t>
                  </a:r>
                </a:p>
              </p:txBody>
            </p:sp>
            <p:pic>
              <p:nvPicPr>
                <p:cNvPr id="8" name="Picture 379" descr="silanol"/>
                <p:cNvPicPr>
                  <a:picLocks noChangeAspect="1" noChangeArrowheads="1"/>
                </p:cNvPicPr>
                <p:nvPr/>
              </p:nvPicPr>
              <p:blipFill>
                <a:blip r:embed="rId3" cstate="print"/>
                <a:srcRect/>
                <a:stretch>
                  <a:fillRect/>
                </a:stretch>
              </p:blipFill>
              <p:spPr bwMode="auto">
                <a:xfrm>
                  <a:off x="654724" y="2493602"/>
                  <a:ext cx="1190625" cy="1111250"/>
                </a:xfrm>
                <a:prstGeom prst="rect">
                  <a:avLst/>
                </a:prstGeom>
                <a:noFill/>
                <a:ln w="9525">
                  <a:noFill/>
                  <a:miter lim="800000"/>
                  <a:headEnd/>
                  <a:tailEnd/>
                </a:ln>
              </p:spPr>
            </p:pic>
            <p:pic>
              <p:nvPicPr>
                <p:cNvPr id="9" name="Picture 380" descr="cyano propyl"/>
                <p:cNvPicPr>
                  <a:picLocks noChangeAspect="1" noChangeArrowheads="1"/>
                </p:cNvPicPr>
                <p:nvPr/>
              </p:nvPicPr>
              <p:blipFill>
                <a:blip r:embed="rId4" cstate="print"/>
                <a:srcRect/>
                <a:stretch>
                  <a:fillRect/>
                </a:stretch>
              </p:blipFill>
              <p:spPr bwMode="auto">
                <a:xfrm>
                  <a:off x="2677199" y="2736489"/>
                  <a:ext cx="1514475" cy="825500"/>
                </a:xfrm>
                <a:prstGeom prst="rect">
                  <a:avLst/>
                </a:prstGeom>
                <a:noFill/>
                <a:ln w="9525">
                  <a:noFill/>
                  <a:miter lim="800000"/>
                  <a:headEnd/>
                  <a:tailEnd/>
                </a:ln>
              </p:spPr>
            </p:pic>
            <p:pic>
              <p:nvPicPr>
                <p:cNvPr id="10" name="Picture 381" descr="C8"/>
                <p:cNvPicPr>
                  <a:picLocks noChangeAspect="1" noChangeArrowheads="1"/>
                </p:cNvPicPr>
                <p:nvPr/>
              </p:nvPicPr>
              <p:blipFill>
                <a:blip r:embed="rId5" cstate="print"/>
                <a:srcRect/>
                <a:stretch>
                  <a:fillRect/>
                </a:stretch>
              </p:blipFill>
              <p:spPr bwMode="auto">
                <a:xfrm>
                  <a:off x="4477424" y="2755539"/>
                  <a:ext cx="1506537" cy="825500"/>
                </a:xfrm>
                <a:prstGeom prst="rect">
                  <a:avLst/>
                </a:prstGeom>
                <a:noFill/>
                <a:ln w="9525">
                  <a:noFill/>
                  <a:miter lim="800000"/>
                  <a:headEnd/>
                  <a:tailEnd/>
                </a:ln>
              </p:spPr>
            </p:pic>
            <p:pic>
              <p:nvPicPr>
                <p:cNvPr id="11" name="Picture 382" descr="C18"/>
                <p:cNvPicPr>
                  <a:picLocks noChangeAspect="1" noChangeArrowheads="1"/>
                </p:cNvPicPr>
                <p:nvPr/>
              </p:nvPicPr>
              <p:blipFill>
                <a:blip r:embed="rId6" cstate="print"/>
                <a:srcRect/>
                <a:stretch>
                  <a:fillRect/>
                </a:stretch>
              </p:blipFill>
              <p:spPr bwMode="auto">
                <a:xfrm>
                  <a:off x="6498311" y="2665052"/>
                  <a:ext cx="1730375" cy="873125"/>
                </a:xfrm>
                <a:prstGeom prst="rect">
                  <a:avLst/>
                </a:prstGeom>
                <a:noFill/>
                <a:ln w="9525">
                  <a:noFill/>
                  <a:miter lim="800000"/>
                  <a:headEnd/>
                  <a:tailEnd/>
                </a:ln>
              </p:spPr>
            </p:pic>
          </p:grpSp>
          <p:sp>
            <p:nvSpPr>
              <p:cNvPr id="41" name="TextBox 40"/>
              <p:cNvSpPr txBox="1"/>
              <p:nvPr/>
            </p:nvSpPr>
            <p:spPr>
              <a:xfrm>
                <a:off x="712331" y="1988825"/>
                <a:ext cx="2267095" cy="338554"/>
              </a:xfrm>
              <a:prstGeom prst="rect">
                <a:avLst/>
              </a:prstGeom>
              <a:solidFill>
                <a:srgbClr val="FFFFCC"/>
              </a:solidFill>
              <a:ln>
                <a:solidFill>
                  <a:schemeClr val="tx1"/>
                </a:solidFill>
              </a:ln>
            </p:spPr>
            <p:txBody>
              <a:bodyPr wrap="none" rtlCol="0">
                <a:spAutoFit/>
              </a:bodyPr>
              <a:lstStyle/>
              <a:p>
                <a:r>
                  <a:rPr lang="en-US" dirty="0" smtClean="0"/>
                  <a:t>STATIONARY PHASE</a:t>
                </a:r>
                <a:endParaRPr lang="en-US" dirty="0"/>
              </a:p>
            </p:txBody>
          </p:sp>
        </p:grpSp>
        <p:grpSp>
          <p:nvGrpSpPr>
            <p:cNvPr id="33" name="Group 42"/>
            <p:cNvGrpSpPr/>
            <p:nvPr/>
          </p:nvGrpSpPr>
          <p:grpSpPr>
            <a:xfrm>
              <a:off x="712331" y="4199963"/>
              <a:ext cx="7362151" cy="2166994"/>
              <a:chOff x="712331" y="4062677"/>
              <a:chExt cx="7362151" cy="2166994"/>
            </a:xfrm>
          </p:grpSpPr>
          <p:sp>
            <p:nvSpPr>
              <p:cNvPr id="35" name="Text Box 376"/>
              <p:cNvSpPr txBox="1">
                <a:spLocks noChangeArrowheads="1"/>
              </p:cNvSpPr>
              <p:nvPr/>
            </p:nvSpPr>
            <p:spPr bwMode="auto">
              <a:xfrm>
                <a:off x="1173187" y="5675673"/>
                <a:ext cx="6901295" cy="553998"/>
              </a:xfrm>
              <a:prstGeom prst="rect">
                <a:avLst/>
              </a:prstGeom>
              <a:noFill/>
              <a:ln w="9525">
                <a:noFill/>
                <a:miter lim="800000"/>
                <a:headEnd/>
                <a:tailEnd/>
              </a:ln>
            </p:spPr>
            <p:txBody>
              <a:bodyPr wrap="square" lIns="0" tIns="0" rIns="0" bIns="0">
                <a:spAutoFit/>
              </a:bodyPr>
              <a:lstStyle/>
              <a:p>
                <a:r>
                  <a:rPr lang="en-US" sz="1800" b="0" dirty="0">
                    <a:solidFill>
                      <a:srgbClr val="003D66"/>
                    </a:solidFill>
                  </a:rPr>
                  <a:t>Water - - - </a:t>
                </a:r>
                <a:r>
                  <a:rPr lang="en-US" sz="1800" dirty="0" smtClean="0">
                    <a:solidFill>
                      <a:srgbClr val="003D66"/>
                    </a:solidFill>
                  </a:rPr>
                  <a:t>- - -</a:t>
                </a:r>
                <a:r>
                  <a:rPr lang="en-US" sz="1800" b="0" dirty="0" smtClean="0">
                    <a:solidFill>
                      <a:srgbClr val="003D66"/>
                    </a:solidFill>
                  </a:rPr>
                  <a:t>- </a:t>
                </a:r>
                <a:r>
                  <a:rPr lang="en-US" sz="1800" b="0" dirty="0">
                    <a:solidFill>
                      <a:srgbClr val="003D66"/>
                    </a:solidFill>
                  </a:rPr>
                  <a:t>Acetonitrile </a:t>
                </a:r>
                <a:r>
                  <a:rPr lang="en-US" sz="1800" b="0" dirty="0" smtClean="0">
                    <a:solidFill>
                      <a:srgbClr val="003D66"/>
                    </a:solidFill>
                  </a:rPr>
                  <a:t>- - - - </a:t>
                </a:r>
                <a:r>
                  <a:rPr lang="en-US" sz="1800" b="0" dirty="0">
                    <a:solidFill>
                      <a:srgbClr val="003D66"/>
                    </a:solidFill>
                  </a:rPr>
                  <a:t>THF - - - </a:t>
                </a:r>
                <a:r>
                  <a:rPr lang="en-US" sz="1800" b="0" dirty="0" smtClean="0">
                    <a:solidFill>
                      <a:srgbClr val="003D66"/>
                    </a:solidFill>
                  </a:rPr>
                  <a:t>- - - - </a:t>
                </a:r>
                <a:r>
                  <a:rPr lang="en-US" sz="1800" b="0" dirty="0">
                    <a:solidFill>
                      <a:srgbClr val="003D66"/>
                    </a:solidFill>
                  </a:rPr>
                  <a:t>Hexane</a:t>
                </a:r>
              </a:p>
              <a:p>
                <a:r>
                  <a:rPr lang="en-US" sz="1800" b="0" dirty="0">
                    <a:solidFill>
                      <a:srgbClr val="003D66"/>
                    </a:solidFill>
                  </a:rPr>
                  <a:t>10.20		       6.2	     4.2	    </a:t>
                </a:r>
                <a:r>
                  <a:rPr lang="en-US" sz="1800" b="0" dirty="0" smtClean="0">
                    <a:solidFill>
                      <a:srgbClr val="003D66"/>
                    </a:solidFill>
                  </a:rPr>
                  <a:t>              0.06</a:t>
                </a:r>
                <a:endParaRPr lang="en-US" sz="1800" b="0" dirty="0">
                  <a:solidFill>
                    <a:srgbClr val="003D66"/>
                  </a:solidFill>
                </a:endParaRPr>
              </a:p>
            </p:txBody>
          </p:sp>
          <p:pic>
            <p:nvPicPr>
              <p:cNvPr id="36" name="Picture 378" descr="cyclohexane-top"/>
              <p:cNvPicPr>
                <a:picLocks noChangeAspect="1" noChangeArrowheads="1"/>
              </p:cNvPicPr>
              <p:nvPr/>
            </p:nvPicPr>
            <p:blipFill>
              <a:blip r:embed="rId7" cstate="print"/>
              <a:srcRect/>
              <a:stretch>
                <a:fillRect/>
              </a:stretch>
            </p:blipFill>
            <p:spPr bwMode="auto">
              <a:xfrm>
                <a:off x="6947141" y="4359251"/>
                <a:ext cx="955675" cy="1058862"/>
              </a:xfrm>
              <a:prstGeom prst="rect">
                <a:avLst/>
              </a:prstGeom>
              <a:noFill/>
              <a:ln w="9525">
                <a:noFill/>
                <a:miter lim="800000"/>
                <a:headEnd/>
                <a:tailEnd/>
              </a:ln>
            </p:spPr>
          </p:pic>
          <p:pic>
            <p:nvPicPr>
              <p:cNvPr id="37" name="Picture 380" descr="water molecule"/>
              <p:cNvPicPr>
                <a:picLocks noChangeAspect="1" noChangeArrowheads="1"/>
              </p:cNvPicPr>
              <p:nvPr/>
            </p:nvPicPr>
            <p:blipFill>
              <a:blip r:embed="rId8" cstate="print"/>
              <a:srcRect/>
              <a:stretch>
                <a:fillRect/>
              </a:stretch>
            </p:blipFill>
            <p:spPr bwMode="auto">
              <a:xfrm>
                <a:off x="1000366" y="4421163"/>
                <a:ext cx="1143000" cy="1176338"/>
              </a:xfrm>
              <a:prstGeom prst="rect">
                <a:avLst/>
              </a:prstGeom>
              <a:noFill/>
              <a:ln w="9525">
                <a:noFill/>
                <a:miter lim="800000"/>
                <a:headEnd/>
                <a:tailEnd/>
              </a:ln>
            </p:spPr>
          </p:pic>
          <p:pic>
            <p:nvPicPr>
              <p:cNvPr id="38" name="Picture 381" descr="thf structure"/>
              <p:cNvPicPr>
                <a:picLocks noChangeAspect="1" noChangeArrowheads="1"/>
              </p:cNvPicPr>
              <p:nvPr/>
            </p:nvPicPr>
            <p:blipFill>
              <a:blip r:embed="rId9" cstate="print"/>
              <a:srcRect/>
              <a:stretch>
                <a:fillRect/>
              </a:stretch>
            </p:blipFill>
            <p:spPr bwMode="auto">
              <a:xfrm>
                <a:off x="4884979" y="4502126"/>
                <a:ext cx="1085850" cy="962025"/>
              </a:xfrm>
              <a:prstGeom prst="rect">
                <a:avLst/>
              </a:prstGeom>
              <a:noFill/>
              <a:ln w="9525">
                <a:noFill/>
                <a:miter lim="800000"/>
                <a:headEnd/>
                <a:tailEnd/>
              </a:ln>
            </p:spPr>
          </p:pic>
          <p:pic>
            <p:nvPicPr>
              <p:cNvPr id="39" name="Picture 382" descr="Acetonitrile"/>
              <p:cNvPicPr>
                <a:picLocks noChangeAspect="1" noChangeArrowheads="1"/>
              </p:cNvPicPr>
              <p:nvPr/>
            </p:nvPicPr>
            <p:blipFill>
              <a:blip r:embed="rId10" cstate="print"/>
              <a:srcRect/>
              <a:stretch>
                <a:fillRect/>
              </a:stretch>
            </p:blipFill>
            <p:spPr bwMode="auto">
              <a:xfrm>
                <a:off x="3238741" y="4697388"/>
                <a:ext cx="1271588" cy="752475"/>
              </a:xfrm>
              <a:prstGeom prst="rect">
                <a:avLst/>
              </a:prstGeom>
              <a:noFill/>
              <a:ln w="9525">
                <a:noFill/>
                <a:miter lim="800000"/>
                <a:headEnd/>
                <a:tailEnd/>
              </a:ln>
            </p:spPr>
          </p:pic>
          <p:sp>
            <p:nvSpPr>
              <p:cNvPr id="42" name="TextBox 41"/>
              <p:cNvSpPr txBox="1"/>
              <p:nvPr/>
            </p:nvSpPr>
            <p:spPr>
              <a:xfrm>
                <a:off x="712331" y="4062677"/>
                <a:ext cx="1751377" cy="338554"/>
              </a:xfrm>
              <a:prstGeom prst="rect">
                <a:avLst/>
              </a:prstGeom>
              <a:solidFill>
                <a:srgbClr val="FFFFCC"/>
              </a:solidFill>
              <a:ln>
                <a:solidFill>
                  <a:schemeClr val="tx1"/>
                </a:solidFill>
              </a:ln>
            </p:spPr>
            <p:txBody>
              <a:bodyPr wrap="none" rtlCol="0">
                <a:spAutoFit/>
              </a:bodyPr>
              <a:lstStyle/>
              <a:p>
                <a:r>
                  <a:rPr lang="en-US" dirty="0" smtClean="0"/>
                  <a:t>MOBILE PHASE</a:t>
                </a:r>
                <a:endParaRPr lang="en-US" dirty="0"/>
              </a:p>
            </p:txBody>
          </p:sp>
        </p:grpSp>
        <p:sp>
          <p:nvSpPr>
            <p:cNvPr id="43" name="TextBox 42"/>
            <p:cNvSpPr txBox="1"/>
            <p:nvPr/>
          </p:nvSpPr>
          <p:spPr>
            <a:xfrm>
              <a:off x="6762750" y="5753100"/>
              <a:ext cx="1484509" cy="338554"/>
            </a:xfrm>
            <a:prstGeom prst="rect">
              <a:avLst/>
            </a:prstGeom>
            <a:solidFill>
              <a:schemeClr val="bg1"/>
            </a:solidFill>
          </p:spPr>
          <p:txBody>
            <a:bodyPr wrap="none" rtlCol="0">
              <a:spAutoFit/>
            </a:bodyPr>
            <a:lstStyle/>
            <a:p>
              <a:r>
                <a:rPr lang="en-US" dirty="0" err="1" smtClean="0">
                  <a:solidFill>
                    <a:schemeClr val="accent1">
                      <a:lumMod val="50000"/>
                    </a:schemeClr>
                  </a:solidFill>
                </a:rPr>
                <a:t>Cyclohexane</a:t>
              </a:r>
              <a:endParaRPr lang="en-US" dirty="0">
                <a:solidFill>
                  <a:schemeClr val="accent1">
                    <a:lumMod val="50000"/>
                  </a:schemeClr>
                </a:solidFill>
              </a:endParaRPr>
            </a:p>
          </p:txBody>
        </p:sp>
      </p:grpSp>
    </p:spTree>
  </p:cSld>
  <p:clrMapOvr>
    <a:masterClrMapping/>
  </p:clrMapOvr>
  <p:transition/>
  <p:timing>
    <p:tnLst>
      <p:par>
        <p:cTn id="1" dur="indefinite" restart="never" nodeType="tmRoot"/>
      </p:par>
    </p:tnLst>
  </p:timing>
</p:sld>
</file>

<file path=ppt/slides/slide78.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Normal &amp; Reversed-Phase Chromatography</a:t>
            </a:r>
            <a:endParaRPr lang="en-US" dirty="0"/>
          </a:p>
        </p:txBody>
      </p:sp>
      <p:sp>
        <p:nvSpPr>
          <p:cNvPr id="3" name="Content Placeholder 2"/>
          <p:cNvSpPr>
            <a:spLocks noGrp="1"/>
          </p:cNvSpPr>
          <p:nvPr>
            <p:ph idx="1"/>
          </p:nvPr>
        </p:nvSpPr>
        <p:spPr/>
        <p:txBody>
          <a:bodyPr/>
          <a:lstStyle/>
          <a:p>
            <a:r>
              <a:rPr lang="en-US" dirty="0" smtClean="0">
                <a:solidFill>
                  <a:srgbClr val="0033CC"/>
                </a:solidFill>
              </a:rPr>
              <a:t>Normal Phase</a:t>
            </a:r>
          </a:p>
          <a:p>
            <a:pPr lvl="1"/>
            <a:r>
              <a:rPr lang="en-US" dirty="0" smtClean="0"/>
              <a:t>Non-Polar Mobile Phase</a:t>
            </a:r>
          </a:p>
          <a:p>
            <a:pPr lvl="1"/>
            <a:r>
              <a:rPr lang="en-US" dirty="0" smtClean="0"/>
              <a:t>Polar Stationary Phase</a:t>
            </a:r>
          </a:p>
          <a:p>
            <a:pPr lvl="1"/>
            <a:r>
              <a:rPr lang="en-US" dirty="0" smtClean="0"/>
              <a:t>The “Original Type”  - Used by </a:t>
            </a:r>
            <a:r>
              <a:rPr lang="en-US" dirty="0" err="1" smtClean="0"/>
              <a:t>Tswett</a:t>
            </a:r>
            <a:endParaRPr lang="en-US" dirty="0" smtClean="0"/>
          </a:p>
          <a:p>
            <a:pPr lvl="1"/>
            <a:endParaRPr lang="en-US" dirty="0" smtClean="0"/>
          </a:p>
          <a:p>
            <a:r>
              <a:rPr lang="en-US" dirty="0" smtClean="0">
                <a:solidFill>
                  <a:srgbClr val="0033CC"/>
                </a:solidFill>
              </a:rPr>
              <a:t>Reversed Phase </a:t>
            </a:r>
            <a:r>
              <a:rPr lang="en-US" dirty="0" smtClean="0"/>
              <a:t>– Most Commonly used</a:t>
            </a:r>
          </a:p>
          <a:p>
            <a:pPr lvl="1"/>
            <a:r>
              <a:rPr lang="en-US" dirty="0" smtClean="0"/>
              <a:t>Polar Mobile Phase</a:t>
            </a:r>
          </a:p>
          <a:p>
            <a:pPr lvl="1"/>
            <a:r>
              <a:rPr lang="en-US" dirty="0" smtClean="0"/>
              <a:t>Non-Polar Stationary Phase</a:t>
            </a:r>
          </a:p>
          <a:p>
            <a:pPr lvl="1"/>
            <a:r>
              <a:rPr lang="en-US" dirty="0" smtClean="0"/>
              <a:t>The mobile phase and stationary phases are “reversed” from normal phase.</a:t>
            </a:r>
          </a:p>
          <a:p>
            <a:pPr>
              <a:buNone/>
            </a:pPr>
            <a:endParaRPr lang="en-US" dirty="0"/>
          </a:p>
        </p:txBody>
      </p:sp>
    </p:spTree>
  </p:cSld>
  <p:clrMapOvr>
    <a:masterClrMapping/>
  </p:clrMapOvr>
  <p:transition/>
  <p:timing>
    <p:tnLst>
      <p:par>
        <p:cTn id="1" dur="indefinite" restart="never" nodeType="tmRoot"/>
      </p:par>
    </p:tnLst>
  </p:timing>
</p:sld>
</file>

<file path=ppt/slides/slide79.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Why do they separate? – Normal Phase</a:t>
            </a:r>
            <a:endParaRPr lang="en-US" dirty="0"/>
          </a:p>
        </p:txBody>
      </p:sp>
      <p:sp>
        <p:nvSpPr>
          <p:cNvPr id="6" name="Rectangle 3"/>
          <p:cNvSpPr>
            <a:spLocks noGrp="1" noChangeArrowheads="1"/>
          </p:cNvSpPr>
          <p:nvPr>
            <p:ph sz="half" idx="12"/>
          </p:nvPr>
        </p:nvSpPr>
        <p:spPr>
          <a:xfrm>
            <a:off x="228600" y="3544214"/>
            <a:ext cx="8686800" cy="2585323"/>
          </a:xfrm>
          <a:solidFill>
            <a:srgbClr val="FFFFCC"/>
          </a:solidFill>
          <a:ln>
            <a:solidFill>
              <a:schemeClr val="tx1"/>
            </a:solidFill>
          </a:ln>
        </p:spPr>
        <p:txBody>
          <a:bodyPr>
            <a:spAutoFit/>
          </a:bodyPr>
          <a:lstStyle/>
          <a:p>
            <a:r>
              <a:rPr lang="en-US" sz="2000" b="1" dirty="0" smtClean="0"/>
              <a:t>Yellow</a:t>
            </a:r>
            <a:r>
              <a:rPr lang="en-US" sz="2000" dirty="0" smtClean="0"/>
              <a:t> is non-polar:  Yellow is the most soluble in the mobile phase.  It comes out first.</a:t>
            </a:r>
          </a:p>
          <a:p>
            <a:r>
              <a:rPr lang="en-US" sz="2000" b="1" dirty="0" smtClean="0"/>
              <a:t>Red</a:t>
            </a:r>
            <a:r>
              <a:rPr lang="en-US" sz="2000" dirty="0" smtClean="0"/>
              <a:t> is somewhat polar:  Red is less soluble the yellow in the mobile phase and binds somewhat to the stationary phase. It elution from the column is slowed down a little.</a:t>
            </a:r>
          </a:p>
          <a:p>
            <a:r>
              <a:rPr lang="en-US" sz="2000" b="1" dirty="0" smtClean="0"/>
              <a:t>Blue</a:t>
            </a:r>
            <a:r>
              <a:rPr lang="en-US" sz="2000" dirty="0" smtClean="0"/>
              <a:t> is very polar: Blue binds the best to the stationary and is the least soluble in mobile phase.  It elutes last.</a:t>
            </a:r>
          </a:p>
        </p:txBody>
      </p:sp>
      <p:grpSp>
        <p:nvGrpSpPr>
          <p:cNvPr id="3" name="Group 15"/>
          <p:cNvGrpSpPr/>
          <p:nvPr/>
        </p:nvGrpSpPr>
        <p:grpSpPr>
          <a:xfrm>
            <a:off x="1461222" y="1239934"/>
            <a:ext cx="6797626" cy="1663515"/>
            <a:chOff x="1518829" y="1355148"/>
            <a:chExt cx="6797626" cy="1663515"/>
          </a:xfrm>
        </p:grpSpPr>
        <p:sp>
          <p:nvSpPr>
            <p:cNvPr id="15" name="Text Box 11"/>
            <p:cNvSpPr txBox="1">
              <a:spLocks noChangeArrowheads="1"/>
            </p:cNvSpPr>
            <p:nvPr/>
          </p:nvSpPr>
          <p:spPr bwMode="auto">
            <a:xfrm>
              <a:off x="6588245" y="1527969"/>
              <a:ext cx="1728210" cy="830997"/>
            </a:xfrm>
            <a:prstGeom prst="rect">
              <a:avLst/>
            </a:prstGeom>
            <a:noFill/>
            <a:ln w="9525">
              <a:noFill/>
              <a:miter lim="800000"/>
              <a:headEnd/>
              <a:tailEnd/>
            </a:ln>
          </p:spPr>
          <p:txBody>
            <a:bodyPr wrap="square" lIns="0" tIns="0" rIns="0" bIns="0">
              <a:spAutoFit/>
            </a:bodyPr>
            <a:lstStyle/>
            <a:p>
              <a:r>
                <a:rPr lang="en-US" sz="1800" dirty="0"/>
                <a:t>Mobile Phase: Non-Polar (Hexane)</a:t>
              </a:r>
            </a:p>
          </p:txBody>
        </p:sp>
        <p:grpSp>
          <p:nvGrpSpPr>
            <p:cNvPr id="4" name="Group 23"/>
            <p:cNvGrpSpPr/>
            <p:nvPr/>
          </p:nvGrpSpPr>
          <p:grpSpPr>
            <a:xfrm>
              <a:off x="1518829" y="1355148"/>
              <a:ext cx="4800600" cy="1663515"/>
              <a:chOff x="1518829" y="1355148"/>
              <a:chExt cx="4800600" cy="1663515"/>
            </a:xfrm>
          </p:grpSpPr>
          <p:pic>
            <p:nvPicPr>
              <p:cNvPr id="8" name="Picture 5" descr="columnSlide56"/>
              <p:cNvPicPr>
                <a:picLocks noChangeAspect="1" noChangeArrowheads="1"/>
              </p:cNvPicPr>
              <p:nvPr/>
            </p:nvPicPr>
            <p:blipFill>
              <a:blip r:embed="rId3" cstate="print"/>
              <a:srcRect/>
              <a:stretch>
                <a:fillRect/>
              </a:stretch>
            </p:blipFill>
            <p:spPr bwMode="auto">
              <a:xfrm>
                <a:off x="1518829" y="1412755"/>
                <a:ext cx="4800600" cy="1268413"/>
              </a:xfrm>
              <a:prstGeom prst="rect">
                <a:avLst/>
              </a:prstGeom>
              <a:noFill/>
              <a:ln w="9525">
                <a:noFill/>
                <a:miter lim="800000"/>
                <a:headEnd/>
                <a:tailEnd/>
              </a:ln>
            </p:spPr>
          </p:pic>
          <p:pic>
            <p:nvPicPr>
              <p:cNvPr id="9" name="Picture 6" descr="blue57"/>
              <p:cNvPicPr>
                <a:picLocks noChangeAspect="1" noChangeArrowheads="1"/>
              </p:cNvPicPr>
              <p:nvPr/>
            </p:nvPicPr>
            <p:blipFill>
              <a:blip r:embed="rId4" cstate="print"/>
              <a:srcRect/>
              <a:stretch>
                <a:fillRect/>
              </a:stretch>
            </p:blipFill>
            <p:spPr bwMode="auto">
              <a:xfrm>
                <a:off x="2623729" y="1869955"/>
                <a:ext cx="354013" cy="354013"/>
              </a:xfrm>
              <a:prstGeom prst="rect">
                <a:avLst/>
              </a:prstGeom>
              <a:noFill/>
              <a:ln w="9525">
                <a:noFill/>
                <a:miter lim="800000"/>
                <a:headEnd/>
                <a:tailEnd/>
              </a:ln>
            </p:spPr>
          </p:pic>
          <p:pic>
            <p:nvPicPr>
              <p:cNvPr id="11" name="Picture 8" descr="yellow57"/>
              <p:cNvPicPr>
                <a:picLocks noChangeAspect="1" noChangeArrowheads="1"/>
              </p:cNvPicPr>
              <p:nvPr/>
            </p:nvPicPr>
            <p:blipFill>
              <a:blip r:embed="rId5" cstate="print"/>
              <a:srcRect/>
              <a:stretch>
                <a:fillRect/>
              </a:stretch>
            </p:blipFill>
            <p:spPr bwMode="auto">
              <a:xfrm>
                <a:off x="4860517" y="1869955"/>
                <a:ext cx="354013" cy="354013"/>
              </a:xfrm>
              <a:prstGeom prst="rect">
                <a:avLst/>
              </a:prstGeom>
              <a:noFill/>
              <a:ln w="9525">
                <a:noFill/>
                <a:miter lim="800000"/>
                <a:headEnd/>
                <a:tailEnd/>
              </a:ln>
            </p:spPr>
          </p:pic>
          <p:sp>
            <p:nvSpPr>
              <p:cNvPr id="12" name="Line 9"/>
              <p:cNvSpPr>
                <a:spLocks noChangeShapeType="1"/>
              </p:cNvSpPr>
              <p:nvPr/>
            </p:nvSpPr>
            <p:spPr bwMode="auto">
              <a:xfrm>
                <a:off x="1633129" y="1842968"/>
                <a:ext cx="4572000" cy="0"/>
              </a:xfrm>
              <a:prstGeom prst="line">
                <a:avLst/>
              </a:prstGeom>
              <a:noFill/>
              <a:ln w="38100">
                <a:solidFill>
                  <a:srgbClr val="000000"/>
                </a:solidFill>
                <a:prstDash val="dash"/>
                <a:round/>
                <a:headEnd/>
                <a:tailEnd/>
              </a:ln>
            </p:spPr>
            <p:txBody>
              <a:bodyPr lIns="0" tIns="0" rIns="0" bIns="0">
                <a:spAutoFit/>
              </a:bodyPr>
              <a:lstStyle/>
              <a:p>
                <a:endParaRPr lang="en-US"/>
              </a:p>
            </p:txBody>
          </p:sp>
          <p:sp>
            <p:nvSpPr>
              <p:cNvPr id="13" name="Line 10"/>
              <p:cNvSpPr>
                <a:spLocks noChangeShapeType="1"/>
              </p:cNvSpPr>
              <p:nvPr/>
            </p:nvSpPr>
            <p:spPr bwMode="auto">
              <a:xfrm>
                <a:off x="1633129" y="2223968"/>
                <a:ext cx="4572000" cy="0"/>
              </a:xfrm>
              <a:prstGeom prst="line">
                <a:avLst/>
              </a:prstGeom>
              <a:noFill/>
              <a:ln w="38100">
                <a:solidFill>
                  <a:srgbClr val="000000"/>
                </a:solidFill>
                <a:prstDash val="dash"/>
                <a:round/>
                <a:headEnd/>
                <a:tailEnd/>
              </a:ln>
            </p:spPr>
            <p:txBody>
              <a:bodyPr lIns="0" tIns="0" rIns="0" bIns="0">
                <a:spAutoFit/>
              </a:bodyPr>
              <a:lstStyle/>
              <a:p>
                <a:endParaRPr lang="en-US"/>
              </a:p>
            </p:txBody>
          </p:sp>
          <p:grpSp>
            <p:nvGrpSpPr>
              <p:cNvPr id="5" name="Group 18"/>
              <p:cNvGrpSpPr/>
              <p:nvPr/>
            </p:nvGrpSpPr>
            <p:grpSpPr>
              <a:xfrm>
                <a:off x="2533819" y="2680109"/>
                <a:ext cx="2822743" cy="338554"/>
                <a:chOff x="2670969" y="3025751"/>
                <a:chExt cx="2822743" cy="338554"/>
              </a:xfrm>
            </p:grpSpPr>
            <p:cxnSp>
              <p:nvCxnSpPr>
                <p:cNvPr id="17" name="Straight Arrow Connector 16"/>
                <p:cNvCxnSpPr/>
                <p:nvPr/>
              </p:nvCxnSpPr>
              <p:spPr bwMode="auto">
                <a:xfrm>
                  <a:off x="3419860" y="3198572"/>
                  <a:ext cx="2073852" cy="0"/>
                </a:xfrm>
                <a:prstGeom prst="straightConnector1">
                  <a:avLst/>
                </a:prstGeom>
                <a:solidFill>
                  <a:srgbClr val="3374D4"/>
                </a:solidFill>
                <a:ln w="38100" cap="flat" cmpd="sng" algn="ctr">
                  <a:solidFill>
                    <a:schemeClr val="tx1"/>
                  </a:solidFill>
                  <a:prstDash val="solid"/>
                  <a:round/>
                  <a:headEnd type="none" w="med" len="med"/>
                  <a:tailEnd type="arrow"/>
                </a:ln>
                <a:effectLst/>
              </p:spPr>
            </p:cxnSp>
            <p:sp>
              <p:nvSpPr>
                <p:cNvPr id="18" name="TextBox 17"/>
                <p:cNvSpPr txBox="1"/>
                <p:nvPr/>
              </p:nvSpPr>
              <p:spPr>
                <a:xfrm>
                  <a:off x="2670969" y="3025751"/>
                  <a:ext cx="652743" cy="338554"/>
                </a:xfrm>
                <a:prstGeom prst="rect">
                  <a:avLst/>
                </a:prstGeom>
                <a:noFill/>
              </p:spPr>
              <p:txBody>
                <a:bodyPr wrap="none" rtlCol="0">
                  <a:spAutoFit/>
                </a:bodyPr>
                <a:lstStyle/>
                <a:p>
                  <a:r>
                    <a:rPr lang="en-US" i="1" dirty="0" smtClean="0"/>
                    <a:t>Flow</a:t>
                  </a:r>
                  <a:endParaRPr lang="en-US" i="1" dirty="0"/>
                </a:p>
              </p:txBody>
            </p:sp>
          </p:grpSp>
          <p:sp>
            <p:nvSpPr>
              <p:cNvPr id="20" name="TextBox 19"/>
              <p:cNvSpPr txBox="1"/>
              <p:nvPr/>
            </p:nvSpPr>
            <p:spPr>
              <a:xfrm>
                <a:off x="2533819" y="1355148"/>
                <a:ext cx="2995564" cy="338554"/>
              </a:xfrm>
              <a:prstGeom prst="rect">
                <a:avLst/>
              </a:prstGeom>
              <a:noFill/>
            </p:spPr>
            <p:txBody>
              <a:bodyPr wrap="square" rtlCol="0">
                <a:spAutoFit/>
              </a:bodyPr>
              <a:lstStyle/>
              <a:p>
                <a:r>
                  <a:rPr lang="en-US" sz="1400" dirty="0" smtClean="0"/>
                  <a:t>Blue            Red           Yellow</a:t>
                </a:r>
                <a:r>
                  <a:rPr lang="en-US" dirty="0" smtClean="0"/>
                  <a:t>        </a:t>
                </a:r>
                <a:endParaRPr lang="en-US" dirty="0"/>
              </a:p>
            </p:txBody>
          </p:sp>
          <p:sp>
            <p:nvSpPr>
              <p:cNvPr id="22" name="Rectangle 21"/>
              <p:cNvSpPr/>
              <p:nvPr/>
            </p:nvSpPr>
            <p:spPr bwMode="auto">
              <a:xfrm>
                <a:off x="3743566" y="1873611"/>
                <a:ext cx="345642" cy="345642"/>
              </a:xfrm>
              <a:prstGeom prst="rect">
                <a:avLst/>
              </a:prstGeom>
              <a:solidFill>
                <a:srgbClr val="FF0000"/>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US" sz="1600" b="0" i="0" u="none" strike="noStrike" cap="none" normalizeH="0" baseline="0" smtClean="0">
                  <a:ln>
                    <a:noFill/>
                  </a:ln>
                  <a:solidFill>
                    <a:schemeClr val="tx1"/>
                  </a:solidFill>
                  <a:effectLst/>
                  <a:latin typeface="Verdana" pitchFamily="34" charset="0"/>
                </a:endParaRPr>
              </a:p>
            </p:txBody>
          </p:sp>
        </p:grpSp>
      </p:grpSp>
    </p:spTree>
  </p:cSld>
  <p:clrMapOvr>
    <a:masterClrMapping/>
  </p:clrMapOvr>
  <p:transition/>
  <p:timing>
    <p:tnLst>
      <p:par>
        <p:cTn id="1" dur="indefinite" restart="never" nodeType="tmRoot"/>
      </p:par>
    </p:tnLst>
  </p:timing>
</p:sld>
</file>

<file path=ppt/slides/slide80.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Why do they separate? – Reversed Phase</a:t>
            </a:r>
            <a:endParaRPr lang="en-US" dirty="0"/>
          </a:p>
        </p:txBody>
      </p:sp>
      <p:sp>
        <p:nvSpPr>
          <p:cNvPr id="6" name="Rectangle 3"/>
          <p:cNvSpPr>
            <a:spLocks noGrp="1" noChangeArrowheads="1"/>
          </p:cNvSpPr>
          <p:nvPr>
            <p:ph sz="half" idx="12"/>
          </p:nvPr>
        </p:nvSpPr>
        <p:spPr>
          <a:xfrm>
            <a:off x="228600" y="3140965"/>
            <a:ext cx="8686800" cy="3323987"/>
          </a:xfrm>
          <a:solidFill>
            <a:srgbClr val="FFFFCC"/>
          </a:solidFill>
          <a:ln>
            <a:solidFill>
              <a:schemeClr val="tx1"/>
            </a:solidFill>
          </a:ln>
        </p:spPr>
        <p:txBody>
          <a:bodyPr>
            <a:spAutoFit/>
          </a:bodyPr>
          <a:lstStyle/>
          <a:p>
            <a:r>
              <a:rPr lang="en-US" sz="2000" b="1" dirty="0" smtClean="0"/>
              <a:t>Yellow</a:t>
            </a:r>
            <a:r>
              <a:rPr lang="en-US" sz="2000" dirty="0" smtClean="0"/>
              <a:t> is non-polar: Yellow binds the best to the stationary phase best and comes out LAST.</a:t>
            </a:r>
          </a:p>
          <a:p>
            <a:r>
              <a:rPr lang="en-US" sz="2000" b="1" dirty="0" smtClean="0"/>
              <a:t>Red</a:t>
            </a:r>
            <a:r>
              <a:rPr lang="en-US" sz="2000" dirty="0" smtClean="0"/>
              <a:t> is somewhat polar: Red is somewhat soluble in the mobile phase and binds somewhat to the stationary phase.  It’s elution  slows down a little.</a:t>
            </a:r>
          </a:p>
          <a:p>
            <a:r>
              <a:rPr lang="en-US" sz="2000" b="1" dirty="0" smtClean="0"/>
              <a:t>Blue</a:t>
            </a:r>
            <a:r>
              <a:rPr lang="en-US" sz="2000" dirty="0" smtClean="0"/>
              <a:t> is very Polar: Blue is the most soluble in the mobile phase best and comes out FIRST.</a:t>
            </a:r>
          </a:p>
          <a:p>
            <a:r>
              <a:rPr lang="en-US" sz="2000" dirty="0" smtClean="0"/>
              <a:t>Reversed phase chromatography is the MOST used separation mode.</a:t>
            </a:r>
          </a:p>
        </p:txBody>
      </p:sp>
      <p:grpSp>
        <p:nvGrpSpPr>
          <p:cNvPr id="3" name="Group 22"/>
          <p:cNvGrpSpPr/>
          <p:nvPr/>
        </p:nvGrpSpPr>
        <p:grpSpPr>
          <a:xfrm>
            <a:off x="1461222" y="1067113"/>
            <a:ext cx="6855233" cy="1663515"/>
            <a:chOff x="1691650" y="1355148"/>
            <a:chExt cx="6855233" cy="1663515"/>
          </a:xfrm>
        </p:grpSpPr>
        <p:grpSp>
          <p:nvGrpSpPr>
            <p:cNvPr id="4" name="Group 18"/>
            <p:cNvGrpSpPr/>
            <p:nvPr/>
          </p:nvGrpSpPr>
          <p:grpSpPr>
            <a:xfrm>
              <a:off x="2649033" y="2680109"/>
              <a:ext cx="2822743" cy="338554"/>
              <a:chOff x="2670969" y="3025751"/>
              <a:chExt cx="2822743" cy="338554"/>
            </a:xfrm>
          </p:grpSpPr>
          <p:cxnSp>
            <p:nvCxnSpPr>
              <p:cNvPr id="17" name="Straight Arrow Connector 16"/>
              <p:cNvCxnSpPr/>
              <p:nvPr/>
            </p:nvCxnSpPr>
            <p:spPr bwMode="auto">
              <a:xfrm>
                <a:off x="3419860" y="3198572"/>
                <a:ext cx="2073852" cy="0"/>
              </a:xfrm>
              <a:prstGeom prst="straightConnector1">
                <a:avLst/>
              </a:prstGeom>
              <a:solidFill>
                <a:srgbClr val="3374D4"/>
              </a:solidFill>
              <a:ln w="38100" cap="flat" cmpd="sng" algn="ctr">
                <a:solidFill>
                  <a:schemeClr val="tx1"/>
                </a:solidFill>
                <a:prstDash val="solid"/>
                <a:round/>
                <a:headEnd type="none" w="med" len="med"/>
                <a:tailEnd type="arrow"/>
              </a:ln>
              <a:effectLst/>
            </p:spPr>
          </p:cxnSp>
          <p:sp>
            <p:nvSpPr>
              <p:cNvPr id="18" name="TextBox 17"/>
              <p:cNvSpPr txBox="1"/>
              <p:nvPr/>
            </p:nvSpPr>
            <p:spPr>
              <a:xfrm>
                <a:off x="2670969" y="3025751"/>
                <a:ext cx="652743" cy="338554"/>
              </a:xfrm>
              <a:prstGeom prst="rect">
                <a:avLst/>
              </a:prstGeom>
              <a:noFill/>
            </p:spPr>
            <p:txBody>
              <a:bodyPr wrap="none" rtlCol="0">
                <a:spAutoFit/>
              </a:bodyPr>
              <a:lstStyle/>
              <a:p>
                <a:r>
                  <a:rPr lang="en-US" i="1" dirty="0" smtClean="0"/>
                  <a:t>Flow</a:t>
                </a:r>
                <a:endParaRPr lang="en-US" i="1" dirty="0"/>
              </a:p>
            </p:txBody>
          </p:sp>
        </p:grpSp>
        <p:sp>
          <p:nvSpPr>
            <p:cNvPr id="20" name="TextBox 19"/>
            <p:cNvSpPr txBox="1"/>
            <p:nvPr/>
          </p:nvSpPr>
          <p:spPr>
            <a:xfrm>
              <a:off x="2591426" y="1355148"/>
              <a:ext cx="2995564" cy="338554"/>
            </a:xfrm>
            <a:prstGeom prst="rect">
              <a:avLst/>
            </a:prstGeom>
            <a:noFill/>
          </p:spPr>
          <p:txBody>
            <a:bodyPr wrap="square" rtlCol="0">
              <a:spAutoFit/>
            </a:bodyPr>
            <a:lstStyle/>
            <a:p>
              <a:r>
                <a:rPr lang="en-US" sz="1400" dirty="0" smtClean="0"/>
                <a:t>Yellow          Red           Blue</a:t>
              </a:r>
              <a:r>
                <a:rPr lang="en-US" dirty="0" smtClean="0"/>
                <a:t>       </a:t>
              </a:r>
              <a:endParaRPr lang="en-US" dirty="0"/>
            </a:p>
          </p:txBody>
        </p:sp>
        <p:grpSp>
          <p:nvGrpSpPr>
            <p:cNvPr id="5" name="Group 27"/>
            <p:cNvGrpSpPr/>
            <p:nvPr/>
          </p:nvGrpSpPr>
          <p:grpSpPr>
            <a:xfrm>
              <a:off x="1691650" y="1522172"/>
              <a:ext cx="4800600" cy="1192213"/>
              <a:chOff x="1828800" y="1752600"/>
              <a:chExt cx="4800600" cy="1192213"/>
            </a:xfrm>
          </p:grpSpPr>
          <p:pic>
            <p:nvPicPr>
              <p:cNvPr id="19" name="Picture 5" descr="columnSlide56"/>
              <p:cNvPicPr>
                <a:picLocks noChangeAspect="1" noChangeArrowheads="1"/>
              </p:cNvPicPr>
              <p:nvPr/>
            </p:nvPicPr>
            <p:blipFill>
              <a:blip r:embed="rId3" cstate="print"/>
              <a:srcRect/>
              <a:stretch>
                <a:fillRect/>
              </a:stretch>
            </p:blipFill>
            <p:spPr bwMode="auto">
              <a:xfrm rot="10800000" flipV="1">
                <a:off x="1828800" y="1752600"/>
                <a:ext cx="4800600" cy="1192213"/>
              </a:xfrm>
              <a:prstGeom prst="rect">
                <a:avLst/>
              </a:prstGeom>
              <a:noFill/>
              <a:ln w="9525">
                <a:noFill/>
                <a:miter lim="800000"/>
                <a:headEnd/>
                <a:tailEnd/>
              </a:ln>
            </p:spPr>
          </p:pic>
          <p:pic>
            <p:nvPicPr>
              <p:cNvPr id="21" name="Picture 6" descr="blue57"/>
              <p:cNvPicPr>
                <a:picLocks noChangeAspect="1" noChangeArrowheads="1"/>
              </p:cNvPicPr>
              <p:nvPr/>
            </p:nvPicPr>
            <p:blipFill>
              <a:blip r:embed="rId4" cstate="print"/>
              <a:srcRect/>
              <a:stretch>
                <a:fillRect/>
              </a:stretch>
            </p:blipFill>
            <p:spPr bwMode="auto">
              <a:xfrm rot="10800000">
                <a:off x="5170488" y="2182334"/>
                <a:ext cx="354013" cy="332745"/>
              </a:xfrm>
              <a:prstGeom prst="rect">
                <a:avLst/>
              </a:prstGeom>
              <a:noFill/>
              <a:ln w="9525">
                <a:noFill/>
                <a:miter lim="800000"/>
                <a:headEnd/>
                <a:tailEnd/>
              </a:ln>
            </p:spPr>
          </p:pic>
          <p:pic>
            <p:nvPicPr>
              <p:cNvPr id="24" name="Picture 8" descr="yellow57"/>
              <p:cNvPicPr>
                <a:picLocks noChangeAspect="1" noChangeArrowheads="1"/>
              </p:cNvPicPr>
              <p:nvPr/>
            </p:nvPicPr>
            <p:blipFill>
              <a:blip r:embed="rId5" cstate="print"/>
              <a:srcRect/>
              <a:stretch>
                <a:fillRect/>
              </a:stretch>
            </p:blipFill>
            <p:spPr bwMode="auto">
              <a:xfrm rot="10800000">
                <a:off x="2933700" y="2182334"/>
                <a:ext cx="354013" cy="332745"/>
              </a:xfrm>
              <a:prstGeom prst="rect">
                <a:avLst/>
              </a:prstGeom>
              <a:noFill/>
              <a:ln w="9525">
                <a:noFill/>
                <a:miter lim="800000"/>
                <a:headEnd/>
                <a:tailEnd/>
              </a:ln>
            </p:spPr>
          </p:pic>
          <p:sp>
            <p:nvSpPr>
              <p:cNvPr id="25" name="Line 9"/>
              <p:cNvSpPr>
                <a:spLocks noChangeShapeType="1"/>
              </p:cNvSpPr>
              <p:nvPr/>
            </p:nvSpPr>
            <p:spPr bwMode="auto">
              <a:xfrm rot="10800000">
                <a:off x="1943100" y="2540445"/>
                <a:ext cx="4572000" cy="0"/>
              </a:xfrm>
              <a:prstGeom prst="line">
                <a:avLst/>
              </a:prstGeom>
              <a:noFill/>
              <a:ln w="38100">
                <a:solidFill>
                  <a:srgbClr val="000000"/>
                </a:solidFill>
                <a:prstDash val="dash"/>
                <a:round/>
                <a:headEnd/>
                <a:tailEnd/>
              </a:ln>
            </p:spPr>
            <p:txBody>
              <a:bodyPr lIns="0" tIns="0" rIns="0" bIns="0">
                <a:spAutoFit/>
              </a:bodyPr>
              <a:lstStyle/>
              <a:p>
                <a:endParaRPr lang="en-US"/>
              </a:p>
            </p:txBody>
          </p:sp>
          <p:sp>
            <p:nvSpPr>
              <p:cNvPr id="26" name="Line 10"/>
              <p:cNvSpPr>
                <a:spLocks noChangeShapeType="1"/>
              </p:cNvSpPr>
              <p:nvPr/>
            </p:nvSpPr>
            <p:spPr bwMode="auto">
              <a:xfrm rot="10800000">
                <a:off x="1943100" y="2182334"/>
                <a:ext cx="4572000" cy="0"/>
              </a:xfrm>
              <a:prstGeom prst="line">
                <a:avLst/>
              </a:prstGeom>
              <a:noFill/>
              <a:ln w="38100">
                <a:solidFill>
                  <a:srgbClr val="000000"/>
                </a:solidFill>
                <a:prstDash val="dash"/>
                <a:round/>
                <a:headEnd/>
                <a:tailEnd/>
              </a:ln>
            </p:spPr>
            <p:txBody>
              <a:bodyPr lIns="0" tIns="0" rIns="0" bIns="0">
                <a:spAutoFit/>
              </a:bodyPr>
              <a:lstStyle/>
              <a:p>
                <a:endParaRPr lang="en-US"/>
              </a:p>
            </p:txBody>
          </p:sp>
          <p:sp>
            <p:nvSpPr>
              <p:cNvPr id="22" name="Rectangle 21"/>
              <p:cNvSpPr/>
              <p:nvPr/>
            </p:nvSpPr>
            <p:spPr bwMode="auto">
              <a:xfrm>
                <a:off x="3995930" y="2161646"/>
                <a:ext cx="345642" cy="345642"/>
              </a:xfrm>
              <a:prstGeom prst="rect">
                <a:avLst/>
              </a:prstGeom>
              <a:solidFill>
                <a:srgbClr val="FF0000"/>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US" sz="1600" b="0" i="0" u="none" strike="noStrike" cap="none" normalizeH="0" baseline="0" smtClean="0">
                  <a:ln>
                    <a:noFill/>
                  </a:ln>
                  <a:solidFill>
                    <a:schemeClr val="tx1"/>
                  </a:solidFill>
                  <a:effectLst/>
                  <a:latin typeface="Verdana" pitchFamily="34" charset="0"/>
                </a:endParaRPr>
              </a:p>
            </p:txBody>
          </p:sp>
        </p:grpSp>
        <p:sp>
          <p:nvSpPr>
            <p:cNvPr id="30" name="Text Box 11"/>
            <p:cNvSpPr txBox="1">
              <a:spLocks noChangeArrowheads="1"/>
            </p:cNvSpPr>
            <p:nvPr/>
          </p:nvSpPr>
          <p:spPr bwMode="auto">
            <a:xfrm>
              <a:off x="6761066" y="1758397"/>
              <a:ext cx="1785817" cy="553998"/>
            </a:xfrm>
            <a:prstGeom prst="rect">
              <a:avLst/>
            </a:prstGeom>
            <a:noFill/>
            <a:ln w="9525">
              <a:noFill/>
              <a:miter lim="800000"/>
              <a:headEnd/>
              <a:tailEnd/>
            </a:ln>
          </p:spPr>
          <p:txBody>
            <a:bodyPr wrap="square" lIns="0" tIns="0" rIns="0" bIns="0">
              <a:spAutoFit/>
            </a:bodyPr>
            <a:lstStyle/>
            <a:p>
              <a:r>
                <a:rPr lang="en-US" sz="1800" dirty="0"/>
                <a:t>Mobile Phase: Polar (Water)</a:t>
              </a:r>
            </a:p>
          </p:txBody>
        </p:sp>
      </p:grpSp>
    </p:spTree>
  </p:cSld>
  <p:clrMapOvr>
    <a:masterClrMapping/>
  </p:clrMapOvr>
  <p:transition/>
  <p:timing>
    <p:tnLst>
      <p:par>
        <p:cTn id="1" dur="indefinite" restart="never" nodeType="tmRoot"/>
      </p:par>
    </p:tnLst>
  </p:timing>
</p:sld>
</file>

<file path=ppt/slides/slide81.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Comparison of Normal and Reversed Phase</a:t>
            </a:r>
            <a:endParaRPr lang="en-US" dirty="0"/>
          </a:p>
        </p:txBody>
      </p:sp>
      <p:graphicFrame>
        <p:nvGraphicFramePr>
          <p:cNvPr id="4" name="Table 3"/>
          <p:cNvGraphicFramePr>
            <a:graphicFrameLocks noGrp="1"/>
          </p:cNvGraphicFramePr>
          <p:nvPr/>
        </p:nvGraphicFramePr>
        <p:xfrm>
          <a:off x="654723" y="1182329"/>
          <a:ext cx="7776945" cy="4435737"/>
        </p:xfrm>
        <a:graphic>
          <a:graphicData uri="http://schemas.openxmlformats.org/drawingml/2006/table">
            <a:tbl>
              <a:tblPr/>
              <a:tblGrid>
                <a:gridCol w="2124848"/>
                <a:gridCol w="2847297"/>
                <a:gridCol w="2804800"/>
              </a:tblGrid>
              <a:tr h="732861">
                <a:tc>
                  <a:txBody>
                    <a:bodyPr/>
                    <a:lstStyle/>
                    <a:p>
                      <a:pPr algn="l" fontAlgn="ctr"/>
                      <a:r>
                        <a:rPr lang="en-US" sz="2000" b="1" i="0" u="none" strike="noStrike" dirty="0">
                          <a:solidFill>
                            <a:srgbClr val="000000"/>
                          </a:solidFill>
                          <a:latin typeface="Calibri"/>
                        </a:rPr>
                        <a:t> </a:t>
                      </a:r>
                    </a:p>
                  </a:txBody>
                  <a:tcPr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2000" b="1" i="0" u="none" strike="noStrike" dirty="0">
                          <a:solidFill>
                            <a:srgbClr val="0033CC"/>
                          </a:solidFill>
                          <a:latin typeface="Calibri"/>
                        </a:rPr>
                        <a:t>NORMAL PHASE</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2000" b="1" i="0" u="none" strike="noStrike" dirty="0">
                          <a:solidFill>
                            <a:srgbClr val="0033CC"/>
                          </a:solidFill>
                          <a:latin typeface="Calibri"/>
                        </a:rPr>
                        <a:t>REVERSED PHASE</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925719">
                <a:tc>
                  <a:txBody>
                    <a:bodyPr/>
                    <a:lstStyle/>
                    <a:p>
                      <a:pPr algn="l" fontAlgn="ctr"/>
                      <a:r>
                        <a:rPr lang="en-US" sz="2000" b="0" i="0" u="none" strike="noStrike">
                          <a:solidFill>
                            <a:srgbClr val="000000"/>
                          </a:solidFill>
                          <a:latin typeface="Calibri"/>
                        </a:rPr>
                        <a:t>Packing Polarity</a:t>
                      </a:r>
                    </a:p>
                  </a:txBody>
                  <a:tcPr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en-US" sz="2000" b="0" i="0" u="none" strike="noStrike" dirty="0">
                          <a:solidFill>
                            <a:srgbClr val="000000"/>
                          </a:solidFill>
                          <a:latin typeface="Calibri"/>
                        </a:rPr>
                        <a:t>Polar &gt; Moderate</a:t>
                      </a:r>
                    </a:p>
                  </a:txBody>
                  <a:tcPr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en-US" sz="2000" b="0" i="0" u="none" strike="noStrike" dirty="0">
                          <a:solidFill>
                            <a:srgbClr val="000000"/>
                          </a:solidFill>
                          <a:latin typeface="Calibri"/>
                        </a:rPr>
                        <a:t>Non-polar &gt; Moderate</a:t>
                      </a:r>
                    </a:p>
                  </a:txBody>
                  <a:tcPr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925719">
                <a:tc>
                  <a:txBody>
                    <a:bodyPr/>
                    <a:lstStyle/>
                    <a:p>
                      <a:pPr algn="l" fontAlgn="ctr"/>
                      <a:r>
                        <a:rPr lang="en-US" sz="2000" b="0" i="0" u="none" strike="noStrike">
                          <a:solidFill>
                            <a:srgbClr val="000000"/>
                          </a:solidFill>
                          <a:latin typeface="Calibri"/>
                        </a:rPr>
                        <a:t>Solvent Polarity</a:t>
                      </a:r>
                    </a:p>
                  </a:txBody>
                  <a:tcPr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en-US" sz="2000" b="0" i="0" u="none" strike="noStrike">
                          <a:solidFill>
                            <a:srgbClr val="000000"/>
                          </a:solidFill>
                          <a:latin typeface="Calibri"/>
                        </a:rPr>
                        <a:t>Non-polar &gt; Moderate</a:t>
                      </a:r>
                    </a:p>
                  </a:txBody>
                  <a:tcPr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en-US" sz="2000" b="0" i="0" u="none" strike="noStrike" dirty="0">
                          <a:solidFill>
                            <a:srgbClr val="000000"/>
                          </a:solidFill>
                          <a:latin typeface="Calibri"/>
                        </a:rPr>
                        <a:t>Polar &gt; Moderate</a:t>
                      </a:r>
                    </a:p>
                  </a:txBody>
                  <a:tcPr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925719">
                <a:tc>
                  <a:txBody>
                    <a:bodyPr/>
                    <a:lstStyle/>
                    <a:p>
                      <a:pPr algn="l" fontAlgn="ctr"/>
                      <a:r>
                        <a:rPr lang="en-US" sz="2000" b="0" i="0" u="none" strike="noStrike">
                          <a:solidFill>
                            <a:srgbClr val="000000"/>
                          </a:solidFill>
                          <a:latin typeface="Calibri"/>
                        </a:rPr>
                        <a:t>Elution Order</a:t>
                      </a:r>
                    </a:p>
                  </a:txBody>
                  <a:tcPr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en-US" sz="2000" b="0" i="0" u="none" strike="noStrike">
                          <a:solidFill>
                            <a:srgbClr val="000000"/>
                          </a:solidFill>
                          <a:latin typeface="Calibri"/>
                        </a:rPr>
                        <a:t>Most non-polar elutes first</a:t>
                      </a:r>
                    </a:p>
                  </a:txBody>
                  <a:tcPr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en-US" sz="2000" b="0" i="0" u="none" strike="noStrike" dirty="0">
                          <a:solidFill>
                            <a:srgbClr val="000000"/>
                          </a:solidFill>
                          <a:latin typeface="Calibri"/>
                        </a:rPr>
                        <a:t>Most polar elutes first</a:t>
                      </a:r>
                    </a:p>
                  </a:txBody>
                  <a:tcPr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925719">
                <a:tc>
                  <a:txBody>
                    <a:bodyPr/>
                    <a:lstStyle/>
                    <a:p>
                      <a:pPr algn="l" fontAlgn="ctr"/>
                      <a:r>
                        <a:rPr lang="en-US" sz="2000" b="0" i="0" u="none" strike="noStrike">
                          <a:solidFill>
                            <a:srgbClr val="000000"/>
                          </a:solidFill>
                          <a:latin typeface="Calibri"/>
                        </a:rPr>
                        <a:t>Effect of Increasing solvent polarity</a:t>
                      </a:r>
                    </a:p>
                  </a:txBody>
                  <a:tcPr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en-US" sz="2000" b="0" i="0" u="none" strike="noStrike" dirty="0">
                          <a:solidFill>
                            <a:srgbClr val="000000"/>
                          </a:solidFill>
                          <a:latin typeface="Calibri"/>
                        </a:rPr>
                        <a:t>Reduces retention time</a:t>
                      </a:r>
                    </a:p>
                  </a:txBody>
                  <a:tcPr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en-US" sz="2000" b="0" i="0" u="none" strike="noStrike" dirty="0" smtClean="0">
                          <a:solidFill>
                            <a:srgbClr val="000000"/>
                          </a:solidFill>
                          <a:latin typeface="Calibri"/>
                        </a:rPr>
                        <a:t>Increases </a:t>
                      </a:r>
                      <a:r>
                        <a:rPr lang="en-US" sz="2000" b="0" i="0" u="none" strike="noStrike" dirty="0">
                          <a:solidFill>
                            <a:srgbClr val="000000"/>
                          </a:solidFill>
                          <a:latin typeface="Calibri"/>
                        </a:rPr>
                        <a:t>retention time</a:t>
                      </a:r>
                    </a:p>
                  </a:txBody>
                  <a:tcPr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bl>
          </a:graphicData>
        </a:graphic>
      </p:graphicFrame>
    </p:spTree>
  </p:cSld>
  <p:clrMapOvr>
    <a:masterClrMapping/>
  </p:clrMapOvr>
  <p:transition/>
  <p:timing>
    <p:tnLst>
      <p:par>
        <p:cTn id="1" dur="indefinite" restart="never" nodeType="tmRoot"/>
      </p:par>
    </p:tnLst>
  </p:timing>
</p:sld>
</file>

<file path=ppt/slides/slide82.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Content Placeholder 2"/>
          <p:cNvSpPr>
            <a:spLocks noGrp="1"/>
          </p:cNvSpPr>
          <p:nvPr>
            <p:ph idx="1"/>
          </p:nvPr>
        </p:nvSpPr>
        <p:spPr/>
        <p:txBody>
          <a:bodyPr/>
          <a:lstStyle/>
          <a:p>
            <a:r>
              <a:rPr lang="en-US" dirty="0" smtClean="0"/>
              <a:t>The many different analytes in many different samples that must be separated.</a:t>
            </a:r>
          </a:p>
          <a:p>
            <a:r>
              <a:rPr lang="en-US" dirty="0" smtClean="0"/>
              <a:t>Column packing material provide the </a:t>
            </a:r>
            <a:r>
              <a:rPr lang="en-US" b="1" dirty="0" smtClean="0">
                <a:solidFill>
                  <a:srgbClr val="0000FF"/>
                </a:solidFill>
              </a:rPr>
              <a:t>selectivity</a:t>
            </a:r>
            <a:r>
              <a:rPr lang="en-US" dirty="0" smtClean="0"/>
              <a:t>.</a:t>
            </a:r>
          </a:p>
          <a:p>
            <a:r>
              <a:rPr lang="en-US" dirty="0" smtClean="0"/>
              <a:t>Each functional group, the ligand, is designed to work best in certain situations.</a:t>
            </a:r>
          </a:p>
          <a:p>
            <a:r>
              <a:rPr lang="en-US" dirty="0" smtClean="0"/>
              <a:t>The examples and discussion will be limited to reversed phase columns.</a:t>
            </a:r>
          </a:p>
          <a:p>
            <a:endParaRPr lang="en-US" dirty="0" smtClean="0"/>
          </a:p>
        </p:txBody>
      </p:sp>
      <p:sp>
        <p:nvSpPr>
          <p:cNvPr id="2" name="Title 1"/>
          <p:cNvSpPr>
            <a:spLocks noGrp="1"/>
          </p:cNvSpPr>
          <p:nvPr>
            <p:ph type="title"/>
          </p:nvPr>
        </p:nvSpPr>
        <p:spPr/>
        <p:txBody>
          <a:bodyPr/>
          <a:lstStyle/>
          <a:p>
            <a:r>
              <a:rPr lang="en-US" dirty="0" smtClean="0"/>
              <a:t>Why are the so many types of columns?</a:t>
            </a:r>
            <a:endParaRPr lang="en-US" dirty="0"/>
          </a:p>
        </p:txBody>
      </p:sp>
      <p:sp>
        <p:nvSpPr>
          <p:cNvPr id="4" name="Action Button: Beginning 3">
            <a:hlinkClick r:id="rId3" action="ppaction://hlinksldjump" highlightClick="1"/>
          </p:cNvPr>
          <p:cNvSpPr/>
          <p:nvPr/>
        </p:nvSpPr>
        <p:spPr bwMode="auto">
          <a:xfrm>
            <a:off x="8719704" y="6424564"/>
            <a:ext cx="235917" cy="293525"/>
          </a:xfrm>
          <a:prstGeom prst="actionButtonBeginning">
            <a:avLst/>
          </a:prstGeom>
          <a:solidFill>
            <a:srgbClr val="3374D4"/>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US" sz="1600" b="0" i="0" u="none" strike="noStrike" cap="none" normalizeH="0" baseline="0" smtClean="0">
              <a:ln>
                <a:noFill/>
              </a:ln>
              <a:solidFill>
                <a:schemeClr val="tx1"/>
              </a:solidFill>
              <a:effectLst/>
              <a:latin typeface="Verdana" pitchFamily="34" charset="0"/>
            </a:endParaRPr>
          </a:p>
        </p:txBody>
      </p:sp>
    </p:spTree>
  </p:cSld>
  <p:clrMapOvr>
    <a:masterClrMapping/>
  </p:clrMapOvr>
  <p:transition/>
  <p:timing>
    <p:tnLst>
      <p:par>
        <p:cTn id="1" dur="indefinite" restart="never" nodeType="tmRoot"/>
      </p:par>
    </p:tnLst>
  </p:timing>
</p:sld>
</file>

<file path=ppt/slides/slide83.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7" name="Content Placeholder 6"/>
          <p:cNvSpPr>
            <a:spLocks noGrp="1"/>
          </p:cNvSpPr>
          <p:nvPr>
            <p:ph sz="half" idx="12"/>
          </p:nvPr>
        </p:nvSpPr>
        <p:spPr>
          <a:xfrm>
            <a:off x="193868" y="4177891"/>
            <a:ext cx="8686800" cy="2131459"/>
          </a:xfrm>
          <a:solidFill>
            <a:srgbClr val="FFFFCC"/>
          </a:solidFill>
          <a:ln>
            <a:solidFill>
              <a:schemeClr val="tx1"/>
            </a:solidFill>
          </a:ln>
        </p:spPr>
        <p:txBody>
          <a:bodyPr/>
          <a:lstStyle/>
          <a:p>
            <a:r>
              <a:rPr lang="en-US" dirty="0" smtClean="0"/>
              <a:t>Straight chain ligands, C18-C4, (CH)</a:t>
            </a:r>
            <a:r>
              <a:rPr lang="en-US" baseline="-25000" dirty="0" smtClean="0"/>
              <a:t>2</a:t>
            </a:r>
            <a:r>
              <a:rPr lang="en-US" dirty="0" smtClean="0"/>
              <a:t> based ligands:</a:t>
            </a:r>
          </a:p>
          <a:p>
            <a:pPr lvl="1"/>
            <a:r>
              <a:rPr lang="en-US" dirty="0" smtClean="0"/>
              <a:t>Shorter chain length gives less retention with similar selectivity.</a:t>
            </a:r>
          </a:p>
          <a:p>
            <a:pPr lvl="1"/>
            <a:r>
              <a:rPr lang="en-US" dirty="0" smtClean="0"/>
              <a:t>Shorter chain length, less stable at low pH</a:t>
            </a:r>
          </a:p>
          <a:p>
            <a:r>
              <a:rPr lang="en-US" dirty="0" smtClean="0"/>
              <a:t>Phenyl will give selectivity difference relative to C6 </a:t>
            </a:r>
            <a:r>
              <a:rPr lang="en-US" smtClean="0"/>
              <a:t>because it is </a:t>
            </a:r>
            <a:r>
              <a:rPr lang="en-US" dirty="0" smtClean="0"/>
              <a:t>a ring structure.</a:t>
            </a:r>
          </a:p>
          <a:p>
            <a:pPr fontAlgn="ctr"/>
            <a:r>
              <a:rPr lang="en-US" dirty="0" smtClean="0"/>
              <a:t> Amino gives greater selectivity difference because it is a polar ligand.</a:t>
            </a:r>
          </a:p>
        </p:txBody>
      </p:sp>
      <p:sp>
        <p:nvSpPr>
          <p:cNvPr id="2" name="Title 1"/>
          <p:cNvSpPr>
            <a:spLocks noGrp="1"/>
          </p:cNvSpPr>
          <p:nvPr>
            <p:ph type="title"/>
          </p:nvPr>
        </p:nvSpPr>
        <p:spPr/>
        <p:txBody>
          <a:bodyPr/>
          <a:lstStyle/>
          <a:p>
            <a:r>
              <a:rPr lang="en-US" dirty="0" smtClean="0"/>
              <a:t>Examples of Reversed Phase Ligands</a:t>
            </a:r>
            <a:endParaRPr lang="en-US" dirty="0"/>
          </a:p>
        </p:txBody>
      </p:sp>
      <p:graphicFrame>
        <p:nvGraphicFramePr>
          <p:cNvPr id="6" name="Table 5"/>
          <p:cNvGraphicFramePr>
            <a:graphicFrameLocks noGrp="1"/>
          </p:cNvGraphicFramePr>
          <p:nvPr/>
        </p:nvGraphicFramePr>
        <p:xfrm>
          <a:off x="1576436" y="1009506"/>
          <a:ext cx="5875914" cy="2830806"/>
        </p:xfrm>
        <a:graphic>
          <a:graphicData uri="http://schemas.openxmlformats.org/drawingml/2006/table">
            <a:tbl>
              <a:tblPr/>
              <a:tblGrid>
                <a:gridCol w="2567992"/>
                <a:gridCol w="3307922"/>
              </a:tblGrid>
              <a:tr h="314534">
                <a:tc>
                  <a:txBody>
                    <a:bodyPr/>
                    <a:lstStyle/>
                    <a:p>
                      <a:pPr algn="ctr" fontAlgn="ctr"/>
                      <a:r>
                        <a:rPr lang="en-US" sz="2000" b="1" i="0" u="none" strike="noStrike" dirty="0">
                          <a:solidFill>
                            <a:srgbClr val="000000"/>
                          </a:solidFill>
                          <a:latin typeface="Calibri"/>
                        </a:rPr>
                        <a:t>Ligand</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en-US" sz="2000" b="0" i="0" u="none" strike="noStrike">
                          <a:solidFill>
                            <a:srgbClr val="000000"/>
                          </a:solidFill>
                          <a:latin typeface="Calibri"/>
                        </a:rPr>
                        <a:t> </a:t>
                      </a:r>
                    </a:p>
                  </a:txBody>
                  <a:tcPr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314534">
                <a:tc>
                  <a:txBody>
                    <a:bodyPr/>
                    <a:lstStyle/>
                    <a:p>
                      <a:pPr algn="l" fontAlgn="ctr"/>
                      <a:r>
                        <a:rPr lang="en-US" sz="2000" b="0" i="0" u="none" strike="noStrike" dirty="0">
                          <a:solidFill>
                            <a:srgbClr val="000000"/>
                          </a:solidFill>
                          <a:latin typeface="Calibri"/>
                        </a:rPr>
                        <a:t>C18</a:t>
                      </a:r>
                    </a:p>
                  </a:txBody>
                  <a:tcPr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en-US" sz="2000" b="0" i="0" u="none" strike="noStrike" dirty="0" err="1">
                          <a:solidFill>
                            <a:srgbClr val="000000"/>
                          </a:solidFill>
                          <a:latin typeface="Calibri"/>
                        </a:rPr>
                        <a:t>Octyldecyl</a:t>
                      </a:r>
                      <a:r>
                        <a:rPr lang="en-US" sz="2000" b="0" i="0" u="none" strike="noStrike" dirty="0">
                          <a:solidFill>
                            <a:srgbClr val="000000"/>
                          </a:solidFill>
                          <a:latin typeface="Calibri"/>
                        </a:rPr>
                        <a:t> or ODS</a:t>
                      </a:r>
                    </a:p>
                  </a:txBody>
                  <a:tcPr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314534">
                <a:tc>
                  <a:txBody>
                    <a:bodyPr/>
                    <a:lstStyle/>
                    <a:p>
                      <a:pPr algn="l" fontAlgn="ctr"/>
                      <a:r>
                        <a:rPr lang="en-US" sz="2000" b="0" i="0" u="none" strike="noStrike">
                          <a:solidFill>
                            <a:srgbClr val="000000"/>
                          </a:solidFill>
                          <a:latin typeface="Calibri"/>
                        </a:rPr>
                        <a:t>C8</a:t>
                      </a:r>
                    </a:p>
                  </a:txBody>
                  <a:tcPr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en-US" sz="2000" b="0" i="0" u="none" strike="noStrike" dirty="0" err="1" smtClean="0">
                          <a:solidFill>
                            <a:srgbClr val="000000"/>
                          </a:solidFill>
                          <a:latin typeface="Calibri"/>
                        </a:rPr>
                        <a:t>Octyl</a:t>
                      </a:r>
                      <a:endParaRPr lang="en-US" sz="2000" b="0" i="0" u="none" strike="noStrike" dirty="0">
                        <a:solidFill>
                          <a:srgbClr val="000000"/>
                        </a:solidFill>
                        <a:latin typeface="Calibri"/>
                      </a:endParaRPr>
                    </a:p>
                  </a:txBody>
                  <a:tcPr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314534">
                <a:tc>
                  <a:txBody>
                    <a:bodyPr/>
                    <a:lstStyle/>
                    <a:p>
                      <a:pPr algn="l" fontAlgn="ctr"/>
                      <a:r>
                        <a:rPr lang="en-US" sz="2000" b="0" i="0" u="none" strike="noStrike">
                          <a:solidFill>
                            <a:srgbClr val="000000"/>
                          </a:solidFill>
                          <a:latin typeface="Calibri"/>
                        </a:rPr>
                        <a:t>C6</a:t>
                      </a:r>
                    </a:p>
                  </a:txBody>
                  <a:tcPr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en-US" sz="2000" b="0" i="0" u="none" strike="noStrike" dirty="0" err="1">
                          <a:solidFill>
                            <a:srgbClr val="000000"/>
                          </a:solidFill>
                          <a:latin typeface="Calibri"/>
                        </a:rPr>
                        <a:t>Hexyl</a:t>
                      </a:r>
                      <a:endParaRPr lang="en-US" sz="2000" b="0" i="0" u="none" strike="noStrike" dirty="0">
                        <a:solidFill>
                          <a:srgbClr val="000000"/>
                        </a:solidFill>
                        <a:latin typeface="Calibri"/>
                      </a:endParaRPr>
                    </a:p>
                  </a:txBody>
                  <a:tcPr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314534">
                <a:tc>
                  <a:txBody>
                    <a:bodyPr/>
                    <a:lstStyle/>
                    <a:p>
                      <a:pPr algn="l" fontAlgn="ctr"/>
                      <a:r>
                        <a:rPr lang="en-US" sz="2000" b="0" i="0" u="none" strike="noStrike">
                          <a:solidFill>
                            <a:srgbClr val="000000"/>
                          </a:solidFill>
                          <a:latin typeface="Calibri"/>
                        </a:rPr>
                        <a:t>C4</a:t>
                      </a:r>
                    </a:p>
                  </a:txBody>
                  <a:tcPr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en-US" sz="2000" b="0" i="0" u="none" strike="noStrike" dirty="0">
                          <a:solidFill>
                            <a:srgbClr val="000000"/>
                          </a:solidFill>
                          <a:latin typeface="Calibri"/>
                        </a:rPr>
                        <a:t>Butyl</a:t>
                      </a:r>
                    </a:p>
                  </a:txBody>
                  <a:tcPr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314534">
                <a:tc>
                  <a:txBody>
                    <a:bodyPr/>
                    <a:lstStyle/>
                    <a:p>
                      <a:pPr algn="l" fontAlgn="ctr"/>
                      <a:r>
                        <a:rPr lang="en-US" sz="2000" b="0" i="0" u="none" strike="noStrike" dirty="0">
                          <a:solidFill>
                            <a:srgbClr val="000000"/>
                          </a:solidFill>
                          <a:latin typeface="Calibri"/>
                        </a:rPr>
                        <a:t>Phenyl</a:t>
                      </a:r>
                    </a:p>
                  </a:txBody>
                  <a:tcPr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en-US" sz="2000" b="0" i="0" u="none" strike="noStrike" dirty="0">
                          <a:solidFill>
                            <a:srgbClr val="000000"/>
                          </a:solidFill>
                          <a:latin typeface="Calibri"/>
                        </a:rPr>
                        <a:t> </a:t>
                      </a:r>
                    </a:p>
                  </a:txBody>
                  <a:tcPr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314534">
                <a:tc>
                  <a:txBody>
                    <a:bodyPr/>
                    <a:lstStyle/>
                    <a:p>
                      <a:pPr marL="0" marR="0" indent="0" algn="l" defTabSz="914400" rtl="0" eaLnBrk="1" fontAlgn="ctr" latinLnBrk="0" hangingPunct="1">
                        <a:lnSpc>
                          <a:spcPct val="100000"/>
                        </a:lnSpc>
                        <a:spcBef>
                          <a:spcPts val="0"/>
                        </a:spcBef>
                        <a:spcAft>
                          <a:spcPts val="0"/>
                        </a:spcAft>
                        <a:buClrTx/>
                        <a:buSzTx/>
                        <a:buFontTx/>
                        <a:buNone/>
                        <a:tabLst/>
                        <a:defRPr/>
                      </a:pPr>
                      <a:r>
                        <a:rPr lang="en-US" sz="2000" b="0" i="0" u="none" strike="noStrike" dirty="0" err="1" smtClean="0">
                          <a:solidFill>
                            <a:srgbClr val="000000"/>
                          </a:solidFill>
                          <a:latin typeface="Calibri"/>
                        </a:rPr>
                        <a:t>Fluorophenyl</a:t>
                      </a:r>
                      <a:endParaRPr lang="en-US" sz="2000" b="0" i="0" u="none" strike="noStrike" dirty="0" smtClean="0">
                        <a:solidFill>
                          <a:srgbClr val="000000"/>
                        </a:solidFill>
                        <a:latin typeface="Calibri"/>
                      </a:endParaRPr>
                    </a:p>
                  </a:txBody>
                  <a:tcPr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endParaRPr lang="en-US" sz="2000" b="0" i="0" u="none" strike="noStrike" dirty="0">
                        <a:solidFill>
                          <a:srgbClr val="000000"/>
                        </a:solidFill>
                        <a:latin typeface="Calibri"/>
                      </a:endParaRPr>
                    </a:p>
                  </a:txBody>
                  <a:tcPr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314534">
                <a:tc>
                  <a:txBody>
                    <a:bodyPr/>
                    <a:lstStyle/>
                    <a:p>
                      <a:pPr algn="l" fontAlgn="ctr"/>
                      <a:r>
                        <a:rPr lang="en-US" sz="2000" b="0" i="0" u="none" strike="noStrike" dirty="0">
                          <a:solidFill>
                            <a:srgbClr val="000000"/>
                          </a:solidFill>
                          <a:latin typeface="Calibri"/>
                        </a:rPr>
                        <a:t>Cyano</a:t>
                      </a:r>
                    </a:p>
                  </a:txBody>
                  <a:tcPr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en-US" sz="2000" b="0" i="0" u="none" strike="noStrike" dirty="0" smtClean="0">
                          <a:solidFill>
                            <a:srgbClr val="000000"/>
                          </a:solidFill>
                          <a:latin typeface="Calibri"/>
                        </a:rPr>
                        <a:t>CN</a:t>
                      </a:r>
                      <a:endParaRPr lang="en-US" sz="2000" b="0" i="0" u="none" strike="noStrike" dirty="0">
                        <a:solidFill>
                          <a:srgbClr val="000000"/>
                        </a:solidFill>
                        <a:latin typeface="Calibri"/>
                      </a:endParaRPr>
                    </a:p>
                  </a:txBody>
                  <a:tcPr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314534">
                <a:tc>
                  <a:txBody>
                    <a:bodyPr/>
                    <a:lstStyle/>
                    <a:p>
                      <a:pPr algn="l" fontAlgn="ctr"/>
                      <a:r>
                        <a:rPr lang="en-US" sz="2000" b="0" i="0" u="none" strike="noStrike" dirty="0" smtClean="0">
                          <a:solidFill>
                            <a:srgbClr val="000000"/>
                          </a:solidFill>
                          <a:latin typeface="Calibri"/>
                        </a:rPr>
                        <a:t>Amino</a:t>
                      </a:r>
                      <a:endParaRPr lang="en-US" sz="2000" b="0" i="0" u="none" strike="noStrike" dirty="0">
                        <a:solidFill>
                          <a:srgbClr val="000000"/>
                        </a:solidFill>
                        <a:latin typeface="Calibri"/>
                      </a:endParaRPr>
                    </a:p>
                  </a:txBody>
                  <a:tcPr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en-US" sz="2000" b="0" i="0" u="none" strike="noStrike" dirty="0" smtClean="0">
                          <a:solidFill>
                            <a:srgbClr val="000000"/>
                          </a:solidFill>
                          <a:latin typeface="Calibri"/>
                        </a:rPr>
                        <a:t>NH2</a:t>
                      </a:r>
                      <a:endParaRPr lang="en-US" sz="2000" b="0" i="0" u="none" strike="noStrike" dirty="0">
                        <a:solidFill>
                          <a:srgbClr val="000000"/>
                        </a:solidFill>
                        <a:latin typeface="Calibri"/>
                      </a:endParaRPr>
                    </a:p>
                  </a:txBody>
                  <a:tcPr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bl>
          </a:graphicData>
        </a:graphic>
      </p:graphicFrame>
    </p:spTree>
  </p:cSld>
  <p:clrMapOvr>
    <a:masterClrMapping/>
  </p:clrMapOvr>
  <p:transition/>
  <p:timing>
    <p:tnLst>
      <p:par>
        <p:cTn id="1" dur="indefinite" restart="never" nodeType="tmRoot"/>
      </p:par>
    </p:tnLst>
  </p:timing>
</p:sld>
</file>

<file path=ppt/slides/slide84.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49" name="Content Placeholder 48"/>
          <p:cNvSpPr>
            <a:spLocks noGrp="1"/>
          </p:cNvSpPr>
          <p:nvPr>
            <p:ph sz="half" idx="12"/>
          </p:nvPr>
        </p:nvSpPr>
        <p:spPr>
          <a:xfrm>
            <a:off x="481903" y="5272423"/>
            <a:ext cx="8341157" cy="1324961"/>
          </a:xfrm>
          <a:solidFill>
            <a:srgbClr val="FFFFCC"/>
          </a:solidFill>
          <a:ln>
            <a:solidFill>
              <a:schemeClr val="tx1"/>
            </a:solidFill>
          </a:ln>
        </p:spPr>
        <p:txBody>
          <a:bodyPr/>
          <a:lstStyle/>
          <a:p>
            <a:r>
              <a:rPr lang="en-US" dirty="0" smtClean="0"/>
              <a:t>Changes in selectivity can be observed with different ligands on the same particles.</a:t>
            </a:r>
          </a:p>
          <a:p>
            <a:r>
              <a:rPr lang="en-US" dirty="0" smtClean="0"/>
              <a:t>Phenyl ligand has significantly more retention for the tricyclic antidepressants (peaks 6,7).</a:t>
            </a:r>
          </a:p>
        </p:txBody>
      </p:sp>
      <p:sp>
        <p:nvSpPr>
          <p:cNvPr id="3" name="Rectangle 48"/>
          <p:cNvSpPr>
            <a:spLocks noGrp="1" noChangeArrowheads="1"/>
          </p:cNvSpPr>
          <p:nvPr>
            <p:ph type="title"/>
          </p:nvPr>
        </p:nvSpPr>
        <p:spPr>
          <a:xfrm>
            <a:off x="141766" y="87358"/>
            <a:ext cx="8577937" cy="749327"/>
          </a:xfrm>
        </p:spPr>
        <p:txBody>
          <a:bodyPr/>
          <a:lstStyle/>
          <a:p>
            <a:r>
              <a:rPr lang="en-US" dirty="0" smtClean="0"/>
              <a:t>Ligand Selectivity: </a:t>
            </a:r>
            <a:br>
              <a:rPr lang="en-US" dirty="0" smtClean="0"/>
            </a:br>
            <a:r>
              <a:rPr lang="en-US" dirty="0" smtClean="0"/>
              <a:t>XBridge</a:t>
            </a:r>
            <a:r>
              <a:rPr lang="en-US" baseline="30000" dirty="0" smtClean="0"/>
              <a:t>™</a:t>
            </a:r>
            <a:r>
              <a:rPr lang="en-US" dirty="0" smtClean="0"/>
              <a:t> Phenyl, C</a:t>
            </a:r>
            <a:r>
              <a:rPr lang="en-US" baseline="-25000" dirty="0" smtClean="0"/>
              <a:t>18</a:t>
            </a:r>
            <a:r>
              <a:rPr lang="en-US" dirty="0" smtClean="0"/>
              <a:t> &amp; Shield RP</a:t>
            </a:r>
            <a:r>
              <a:rPr lang="en-US" baseline="-25000" dirty="0" smtClean="0"/>
              <a:t>18</a:t>
            </a:r>
          </a:p>
        </p:txBody>
      </p:sp>
      <p:sp>
        <p:nvSpPr>
          <p:cNvPr id="46" name="Text Box 47"/>
          <p:cNvSpPr txBox="1">
            <a:spLocks noChangeArrowheads="1"/>
          </p:cNvSpPr>
          <p:nvPr/>
        </p:nvSpPr>
        <p:spPr bwMode="auto">
          <a:xfrm>
            <a:off x="5454790" y="757574"/>
            <a:ext cx="438089" cy="309907"/>
          </a:xfrm>
          <a:prstGeom prst="rect">
            <a:avLst/>
          </a:prstGeom>
          <a:noFill/>
          <a:ln w="9525" algn="ctr">
            <a:noFill/>
            <a:miter lim="800000"/>
            <a:headEnd/>
            <a:tailEnd/>
          </a:ln>
        </p:spPr>
        <p:txBody>
          <a:bodyPr wrap="none">
            <a:spAutoFit/>
          </a:bodyPr>
          <a:lstStyle/>
          <a:p>
            <a:pPr eaLnBrk="1" hangingPunct="1">
              <a:lnSpc>
                <a:spcPct val="95000"/>
              </a:lnSpc>
              <a:buClr>
                <a:schemeClr val="bg1"/>
              </a:buClr>
            </a:pPr>
            <a:r>
              <a:rPr lang="en-US" b="0">
                <a:solidFill>
                  <a:schemeClr val="bg1"/>
                </a:solidFill>
              </a:rPr>
              <a:t>12</a:t>
            </a:r>
          </a:p>
        </p:txBody>
      </p:sp>
      <p:grpSp>
        <p:nvGrpSpPr>
          <p:cNvPr id="2" name="Group 50"/>
          <p:cNvGrpSpPr/>
          <p:nvPr/>
        </p:nvGrpSpPr>
        <p:grpSpPr>
          <a:xfrm>
            <a:off x="539510" y="1009506"/>
            <a:ext cx="7892159" cy="4055919"/>
            <a:chOff x="539510" y="1009506"/>
            <a:chExt cx="7892159" cy="4055919"/>
          </a:xfrm>
        </p:grpSpPr>
        <p:pic>
          <p:nvPicPr>
            <p:cNvPr id="5" name="Picture 2"/>
            <p:cNvPicPr>
              <a:picLocks noChangeAspect="1" noChangeArrowheads="1"/>
            </p:cNvPicPr>
            <p:nvPr/>
          </p:nvPicPr>
          <p:blipFill>
            <a:blip r:embed="rId3" cstate="print"/>
            <a:srcRect/>
            <a:stretch>
              <a:fillRect/>
            </a:stretch>
          </p:blipFill>
          <p:spPr bwMode="auto">
            <a:xfrm>
              <a:off x="539510" y="1009506"/>
              <a:ext cx="7462732" cy="4055919"/>
            </a:xfrm>
            <a:prstGeom prst="rect">
              <a:avLst/>
            </a:prstGeom>
            <a:noFill/>
            <a:ln w="19050" algn="ctr">
              <a:noFill/>
              <a:miter lim="800000"/>
              <a:headEnd/>
              <a:tailEnd/>
            </a:ln>
          </p:spPr>
        </p:pic>
        <p:sp>
          <p:nvSpPr>
            <p:cNvPr id="6" name="Rectangle 4"/>
            <p:cNvSpPr>
              <a:spLocks noChangeArrowheads="1"/>
            </p:cNvSpPr>
            <p:nvPr/>
          </p:nvSpPr>
          <p:spPr bwMode="auto">
            <a:xfrm>
              <a:off x="6242743" y="3759526"/>
              <a:ext cx="2188926" cy="234215"/>
            </a:xfrm>
            <a:prstGeom prst="rect">
              <a:avLst/>
            </a:prstGeom>
            <a:noFill/>
            <a:ln w="9525">
              <a:noFill/>
              <a:miter lim="800000"/>
              <a:headEnd/>
              <a:tailEnd/>
            </a:ln>
          </p:spPr>
          <p:txBody>
            <a:bodyPr wrap="none" lIns="0" tIns="0" rIns="0" bIns="0">
              <a:spAutoFit/>
            </a:bodyPr>
            <a:lstStyle/>
            <a:p>
              <a:r>
                <a:rPr lang="en-US" dirty="0">
                  <a:solidFill>
                    <a:srgbClr val="0000FF"/>
                  </a:solidFill>
                </a:rPr>
                <a:t>XBridge</a:t>
              </a:r>
              <a:r>
                <a:rPr lang="en-US" dirty="0">
                  <a:solidFill>
                    <a:srgbClr val="0000FF"/>
                  </a:solidFill>
                  <a:cs typeface="Arial" charset="0"/>
                </a:rPr>
                <a:t>™</a:t>
              </a:r>
              <a:r>
                <a:rPr lang="en-US" dirty="0">
                  <a:solidFill>
                    <a:srgbClr val="0000FF"/>
                  </a:solidFill>
                </a:rPr>
                <a:t> Shield RP</a:t>
              </a:r>
              <a:r>
                <a:rPr lang="en-US" baseline="-25000" dirty="0">
                  <a:solidFill>
                    <a:srgbClr val="0000FF"/>
                  </a:solidFill>
                </a:rPr>
                <a:t>18</a:t>
              </a:r>
            </a:p>
          </p:txBody>
        </p:sp>
        <p:sp>
          <p:nvSpPr>
            <p:cNvPr id="7" name="Rectangle 5"/>
            <p:cNvSpPr>
              <a:spLocks noChangeArrowheads="1"/>
            </p:cNvSpPr>
            <p:nvPr/>
          </p:nvSpPr>
          <p:spPr bwMode="auto">
            <a:xfrm>
              <a:off x="6805566" y="2362804"/>
              <a:ext cx="1372072" cy="234215"/>
            </a:xfrm>
            <a:prstGeom prst="rect">
              <a:avLst/>
            </a:prstGeom>
            <a:noFill/>
            <a:ln w="9525">
              <a:noFill/>
              <a:miter lim="800000"/>
              <a:headEnd/>
              <a:tailEnd/>
            </a:ln>
          </p:spPr>
          <p:txBody>
            <a:bodyPr wrap="none" lIns="0" tIns="0" rIns="0" bIns="0">
              <a:spAutoFit/>
            </a:bodyPr>
            <a:lstStyle/>
            <a:p>
              <a:r>
                <a:rPr lang="en-US" dirty="0">
                  <a:solidFill>
                    <a:srgbClr val="0000FF"/>
                  </a:solidFill>
                </a:rPr>
                <a:t>XBridge</a:t>
              </a:r>
              <a:r>
                <a:rPr lang="en-US" dirty="0">
                  <a:solidFill>
                    <a:srgbClr val="0000FF"/>
                  </a:solidFill>
                  <a:cs typeface="Arial" charset="0"/>
                </a:rPr>
                <a:t>™</a:t>
              </a:r>
              <a:r>
                <a:rPr lang="en-US" dirty="0">
                  <a:solidFill>
                    <a:srgbClr val="0000FF"/>
                  </a:solidFill>
                </a:rPr>
                <a:t> C</a:t>
              </a:r>
              <a:r>
                <a:rPr lang="en-US" baseline="-25000" dirty="0">
                  <a:solidFill>
                    <a:srgbClr val="0000FF"/>
                  </a:solidFill>
                </a:rPr>
                <a:t>18</a:t>
              </a:r>
            </a:p>
          </p:txBody>
        </p:sp>
        <p:sp>
          <p:nvSpPr>
            <p:cNvPr id="8" name="Rectangle 6"/>
            <p:cNvSpPr>
              <a:spLocks noChangeArrowheads="1"/>
            </p:cNvSpPr>
            <p:nvPr/>
          </p:nvSpPr>
          <p:spPr bwMode="auto">
            <a:xfrm>
              <a:off x="6434407" y="1186016"/>
              <a:ext cx="1732583" cy="234215"/>
            </a:xfrm>
            <a:prstGeom prst="rect">
              <a:avLst/>
            </a:prstGeom>
            <a:noFill/>
            <a:ln w="9525">
              <a:noFill/>
              <a:miter lim="800000"/>
              <a:headEnd/>
              <a:tailEnd/>
            </a:ln>
          </p:spPr>
          <p:txBody>
            <a:bodyPr wrap="none" lIns="0" tIns="0" rIns="0" bIns="0">
              <a:spAutoFit/>
            </a:bodyPr>
            <a:lstStyle/>
            <a:p>
              <a:r>
                <a:rPr lang="en-US" dirty="0">
                  <a:solidFill>
                    <a:srgbClr val="0000FF"/>
                  </a:solidFill>
                </a:rPr>
                <a:t>XBridge</a:t>
              </a:r>
              <a:r>
                <a:rPr lang="en-US" dirty="0">
                  <a:solidFill>
                    <a:srgbClr val="0000FF"/>
                  </a:solidFill>
                  <a:cs typeface="Arial" charset="0"/>
                </a:rPr>
                <a:t>™</a:t>
              </a:r>
              <a:r>
                <a:rPr lang="en-US" dirty="0">
                  <a:solidFill>
                    <a:srgbClr val="0000FF"/>
                  </a:solidFill>
                </a:rPr>
                <a:t> Phenyl</a:t>
              </a:r>
              <a:endParaRPr lang="en-US" dirty="0"/>
            </a:p>
          </p:txBody>
        </p:sp>
        <p:sp>
          <p:nvSpPr>
            <p:cNvPr id="9" name="Line 9"/>
            <p:cNvSpPr>
              <a:spLocks noChangeShapeType="1"/>
            </p:cNvSpPr>
            <p:nvPr/>
          </p:nvSpPr>
          <p:spPr bwMode="auto">
            <a:xfrm flipH="1">
              <a:off x="3848462" y="2217134"/>
              <a:ext cx="661698" cy="921151"/>
            </a:xfrm>
            <a:prstGeom prst="line">
              <a:avLst/>
            </a:prstGeom>
            <a:noFill/>
            <a:ln w="38100">
              <a:solidFill>
                <a:schemeClr val="accent2"/>
              </a:solidFill>
              <a:round/>
              <a:headEnd type="triangle" w="med" len="med"/>
              <a:tailEnd type="triangle" w="med" len="med"/>
            </a:ln>
          </p:spPr>
          <p:txBody>
            <a:bodyPr/>
            <a:lstStyle/>
            <a:p>
              <a:endParaRPr lang="en-US"/>
            </a:p>
          </p:txBody>
        </p:sp>
        <p:sp>
          <p:nvSpPr>
            <p:cNvPr id="10" name="Line 10"/>
            <p:cNvSpPr>
              <a:spLocks noChangeShapeType="1"/>
            </p:cNvSpPr>
            <p:nvPr/>
          </p:nvSpPr>
          <p:spPr bwMode="auto">
            <a:xfrm flipH="1">
              <a:off x="2663491" y="2238556"/>
              <a:ext cx="591725" cy="914010"/>
            </a:xfrm>
            <a:prstGeom prst="line">
              <a:avLst/>
            </a:prstGeom>
            <a:noFill/>
            <a:ln w="38100">
              <a:solidFill>
                <a:schemeClr val="accent2"/>
              </a:solidFill>
              <a:round/>
              <a:headEnd type="triangle" w="med" len="med"/>
              <a:tailEnd type="triangle" w="med" len="med"/>
            </a:ln>
          </p:spPr>
          <p:txBody>
            <a:bodyPr/>
            <a:lstStyle/>
            <a:p>
              <a:endParaRPr lang="en-US"/>
            </a:p>
          </p:txBody>
        </p:sp>
        <p:sp>
          <p:nvSpPr>
            <p:cNvPr id="11" name="Line 11"/>
            <p:cNvSpPr>
              <a:spLocks noChangeShapeType="1"/>
            </p:cNvSpPr>
            <p:nvPr/>
          </p:nvSpPr>
          <p:spPr bwMode="auto">
            <a:xfrm>
              <a:off x="4802219" y="2258550"/>
              <a:ext cx="51719" cy="549834"/>
            </a:xfrm>
            <a:prstGeom prst="line">
              <a:avLst/>
            </a:prstGeom>
            <a:noFill/>
            <a:ln w="38100">
              <a:solidFill>
                <a:schemeClr val="accent2"/>
              </a:solidFill>
              <a:round/>
              <a:headEnd type="triangle" w="med" len="med"/>
              <a:tailEnd type="triangle" w="med" len="med"/>
            </a:ln>
          </p:spPr>
          <p:txBody>
            <a:bodyPr/>
            <a:lstStyle/>
            <a:p>
              <a:endParaRPr lang="en-US"/>
            </a:p>
          </p:txBody>
        </p:sp>
        <p:sp>
          <p:nvSpPr>
            <p:cNvPr id="12" name="Line 12"/>
            <p:cNvSpPr>
              <a:spLocks noChangeShapeType="1"/>
            </p:cNvSpPr>
            <p:nvPr/>
          </p:nvSpPr>
          <p:spPr bwMode="auto">
            <a:xfrm flipH="1">
              <a:off x="4815910" y="3618140"/>
              <a:ext cx="103438" cy="632666"/>
            </a:xfrm>
            <a:prstGeom prst="line">
              <a:avLst/>
            </a:prstGeom>
            <a:noFill/>
            <a:ln w="38100">
              <a:solidFill>
                <a:schemeClr val="accent2"/>
              </a:solidFill>
              <a:round/>
              <a:headEnd type="triangle" w="med" len="med"/>
              <a:tailEnd type="triangle" w="med" len="med"/>
            </a:ln>
          </p:spPr>
          <p:txBody>
            <a:bodyPr/>
            <a:lstStyle/>
            <a:p>
              <a:endParaRPr lang="en-US"/>
            </a:p>
          </p:txBody>
        </p:sp>
        <p:sp>
          <p:nvSpPr>
            <p:cNvPr id="13" name="Line 13"/>
            <p:cNvSpPr>
              <a:spLocks noChangeShapeType="1"/>
            </p:cNvSpPr>
            <p:nvPr/>
          </p:nvSpPr>
          <p:spPr bwMode="auto">
            <a:xfrm flipH="1">
              <a:off x="2543321" y="3592433"/>
              <a:ext cx="124734" cy="839747"/>
            </a:xfrm>
            <a:prstGeom prst="line">
              <a:avLst/>
            </a:prstGeom>
            <a:noFill/>
            <a:ln w="38100">
              <a:solidFill>
                <a:schemeClr val="accent2"/>
              </a:solidFill>
              <a:round/>
              <a:headEnd type="triangle" w="med" len="med"/>
              <a:tailEnd type="triangle" w="med" len="med"/>
            </a:ln>
          </p:spPr>
          <p:txBody>
            <a:bodyPr/>
            <a:lstStyle/>
            <a:p>
              <a:endParaRPr lang="en-US"/>
            </a:p>
          </p:txBody>
        </p:sp>
        <p:sp>
          <p:nvSpPr>
            <p:cNvPr id="14" name="Line 14"/>
            <p:cNvSpPr>
              <a:spLocks noChangeShapeType="1"/>
            </p:cNvSpPr>
            <p:nvPr/>
          </p:nvSpPr>
          <p:spPr bwMode="auto">
            <a:xfrm flipH="1">
              <a:off x="3637023" y="2319960"/>
              <a:ext cx="912686" cy="2092226"/>
            </a:xfrm>
            <a:prstGeom prst="line">
              <a:avLst/>
            </a:prstGeom>
            <a:noFill/>
            <a:ln w="38100">
              <a:solidFill>
                <a:schemeClr val="accent2"/>
              </a:solidFill>
              <a:round/>
              <a:headEnd type="triangle" w="med" len="med"/>
              <a:tailEnd type="triangle" w="med" len="med"/>
            </a:ln>
          </p:spPr>
          <p:txBody>
            <a:bodyPr/>
            <a:lstStyle/>
            <a:p>
              <a:endParaRPr lang="en-US"/>
            </a:p>
          </p:txBody>
        </p:sp>
        <p:sp>
          <p:nvSpPr>
            <p:cNvPr id="15" name="Rectangle 15"/>
            <p:cNvSpPr>
              <a:spLocks noChangeArrowheads="1"/>
            </p:cNvSpPr>
            <p:nvPr/>
          </p:nvSpPr>
          <p:spPr bwMode="auto">
            <a:xfrm>
              <a:off x="623637" y="1271705"/>
              <a:ext cx="1508975" cy="309907"/>
            </a:xfrm>
            <a:prstGeom prst="rect">
              <a:avLst/>
            </a:prstGeom>
            <a:noFill/>
            <a:ln w="9525" algn="ctr">
              <a:noFill/>
              <a:miter lim="800000"/>
              <a:headEnd/>
              <a:tailEnd/>
            </a:ln>
          </p:spPr>
          <p:txBody>
            <a:bodyPr wrap="none">
              <a:spAutoFit/>
            </a:bodyPr>
            <a:lstStyle/>
            <a:p>
              <a:pPr eaLnBrk="1" hangingPunct="1">
                <a:lnSpc>
                  <a:spcPct val="95000"/>
                </a:lnSpc>
                <a:buClr>
                  <a:schemeClr val="bg1"/>
                </a:buClr>
              </a:pPr>
              <a:r>
                <a:rPr lang="en-US" b="0">
                  <a:solidFill>
                    <a:schemeClr val="bg1"/>
                  </a:solidFill>
                </a:rPr>
                <a:t>Low pH, ACN</a:t>
              </a:r>
            </a:p>
          </p:txBody>
        </p:sp>
        <p:sp>
          <p:nvSpPr>
            <p:cNvPr id="16" name="Text Box 16"/>
            <p:cNvSpPr txBox="1">
              <a:spLocks noChangeArrowheads="1"/>
            </p:cNvSpPr>
            <p:nvPr/>
          </p:nvSpPr>
          <p:spPr bwMode="auto">
            <a:xfrm>
              <a:off x="1753847" y="3228257"/>
              <a:ext cx="310313" cy="309907"/>
            </a:xfrm>
            <a:prstGeom prst="rect">
              <a:avLst/>
            </a:prstGeom>
            <a:noFill/>
            <a:ln w="9525" algn="ctr">
              <a:noFill/>
              <a:miter lim="800000"/>
              <a:headEnd/>
              <a:tailEnd/>
            </a:ln>
          </p:spPr>
          <p:txBody>
            <a:bodyPr wrap="none">
              <a:spAutoFit/>
            </a:bodyPr>
            <a:lstStyle/>
            <a:p>
              <a:pPr eaLnBrk="1" hangingPunct="1">
                <a:lnSpc>
                  <a:spcPct val="95000"/>
                </a:lnSpc>
                <a:buClr>
                  <a:schemeClr val="bg1"/>
                </a:buClr>
              </a:pPr>
              <a:r>
                <a:rPr lang="en-US" b="0">
                  <a:solidFill>
                    <a:srgbClr val="FF0000"/>
                  </a:solidFill>
                </a:rPr>
                <a:t>1</a:t>
              </a:r>
            </a:p>
          </p:txBody>
        </p:sp>
        <p:sp>
          <p:nvSpPr>
            <p:cNvPr id="17" name="Text Box 17"/>
            <p:cNvSpPr txBox="1">
              <a:spLocks noChangeArrowheads="1"/>
            </p:cNvSpPr>
            <p:nvPr/>
          </p:nvSpPr>
          <p:spPr bwMode="auto">
            <a:xfrm>
              <a:off x="2020047" y="3216832"/>
              <a:ext cx="310313" cy="309907"/>
            </a:xfrm>
            <a:prstGeom prst="rect">
              <a:avLst/>
            </a:prstGeom>
            <a:noFill/>
            <a:ln w="9525" algn="ctr">
              <a:noFill/>
              <a:miter lim="800000"/>
              <a:headEnd/>
              <a:tailEnd/>
            </a:ln>
          </p:spPr>
          <p:txBody>
            <a:bodyPr wrap="none">
              <a:spAutoFit/>
            </a:bodyPr>
            <a:lstStyle/>
            <a:p>
              <a:pPr eaLnBrk="1" hangingPunct="1">
                <a:lnSpc>
                  <a:spcPct val="95000"/>
                </a:lnSpc>
                <a:buClr>
                  <a:schemeClr val="bg1"/>
                </a:buClr>
              </a:pPr>
              <a:r>
                <a:rPr lang="en-US" b="0">
                  <a:solidFill>
                    <a:srgbClr val="0000FF"/>
                  </a:solidFill>
                </a:rPr>
                <a:t>3</a:t>
              </a:r>
            </a:p>
          </p:txBody>
        </p:sp>
        <p:sp>
          <p:nvSpPr>
            <p:cNvPr id="18" name="Text Box 18"/>
            <p:cNvSpPr txBox="1">
              <a:spLocks noChangeArrowheads="1"/>
            </p:cNvSpPr>
            <p:nvPr/>
          </p:nvSpPr>
          <p:spPr bwMode="auto">
            <a:xfrm>
              <a:off x="3159384" y="3112578"/>
              <a:ext cx="310313" cy="309907"/>
            </a:xfrm>
            <a:prstGeom prst="rect">
              <a:avLst/>
            </a:prstGeom>
            <a:noFill/>
            <a:ln w="9525" algn="ctr">
              <a:noFill/>
              <a:miter lim="800000"/>
              <a:headEnd/>
              <a:tailEnd/>
            </a:ln>
          </p:spPr>
          <p:txBody>
            <a:bodyPr wrap="none">
              <a:spAutoFit/>
            </a:bodyPr>
            <a:lstStyle/>
            <a:p>
              <a:pPr eaLnBrk="1" hangingPunct="1">
                <a:lnSpc>
                  <a:spcPct val="95000"/>
                </a:lnSpc>
                <a:buClr>
                  <a:schemeClr val="bg1"/>
                </a:buClr>
              </a:pPr>
              <a:r>
                <a:rPr lang="en-US" b="0">
                  <a:solidFill>
                    <a:srgbClr val="FF0000"/>
                  </a:solidFill>
                </a:rPr>
                <a:t>5</a:t>
              </a:r>
            </a:p>
          </p:txBody>
        </p:sp>
        <p:sp>
          <p:nvSpPr>
            <p:cNvPr id="19" name="Text Box 19"/>
            <p:cNvSpPr txBox="1">
              <a:spLocks noChangeArrowheads="1"/>
            </p:cNvSpPr>
            <p:nvPr/>
          </p:nvSpPr>
          <p:spPr bwMode="auto">
            <a:xfrm>
              <a:off x="3592910" y="3066877"/>
              <a:ext cx="310313" cy="309907"/>
            </a:xfrm>
            <a:prstGeom prst="rect">
              <a:avLst/>
            </a:prstGeom>
            <a:noFill/>
            <a:ln w="9525" algn="ctr">
              <a:noFill/>
              <a:miter lim="800000"/>
              <a:headEnd/>
              <a:tailEnd/>
            </a:ln>
          </p:spPr>
          <p:txBody>
            <a:bodyPr wrap="none">
              <a:spAutoFit/>
            </a:bodyPr>
            <a:lstStyle/>
            <a:p>
              <a:pPr eaLnBrk="1" hangingPunct="1">
                <a:lnSpc>
                  <a:spcPct val="95000"/>
                </a:lnSpc>
                <a:buClr>
                  <a:schemeClr val="bg1"/>
                </a:buClr>
              </a:pPr>
              <a:r>
                <a:rPr lang="en-US" b="0">
                  <a:solidFill>
                    <a:srgbClr val="0000FF"/>
                  </a:solidFill>
                </a:rPr>
                <a:t>6</a:t>
              </a:r>
            </a:p>
          </p:txBody>
        </p:sp>
        <p:sp>
          <p:nvSpPr>
            <p:cNvPr id="20" name="Text Box 20"/>
            <p:cNvSpPr txBox="1">
              <a:spLocks noChangeArrowheads="1"/>
            </p:cNvSpPr>
            <p:nvPr/>
          </p:nvSpPr>
          <p:spPr bwMode="auto">
            <a:xfrm>
              <a:off x="3745024" y="3082587"/>
              <a:ext cx="310313" cy="309907"/>
            </a:xfrm>
            <a:prstGeom prst="rect">
              <a:avLst/>
            </a:prstGeom>
            <a:noFill/>
            <a:ln w="9525" algn="ctr">
              <a:noFill/>
              <a:miter lim="800000"/>
              <a:headEnd/>
              <a:tailEnd/>
            </a:ln>
          </p:spPr>
          <p:txBody>
            <a:bodyPr wrap="none">
              <a:spAutoFit/>
            </a:bodyPr>
            <a:lstStyle/>
            <a:p>
              <a:pPr eaLnBrk="1" hangingPunct="1">
                <a:lnSpc>
                  <a:spcPct val="95000"/>
                </a:lnSpc>
                <a:buClr>
                  <a:schemeClr val="bg1"/>
                </a:buClr>
              </a:pPr>
              <a:r>
                <a:rPr lang="en-US" b="0">
                  <a:solidFill>
                    <a:srgbClr val="0000FF"/>
                  </a:solidFill>
                </a:rPr>
                <a:t>7</a:t>
              </a:r>
            </a:p>
          </p:txBody>
        </p:sp>
        <p:sp>
          <p:nvSpPr>
            <p:cNvPr id="21" name="Text Box 21"/>
            <p:cNvSpPr txBox="1">
              <a:spLocks noChangeArrowheads="1"/>
            </p:cNvSpPr>
            <p:nvPr/>
          </p:nvSpPr>
          <p:spPr bwMode="auto">
            <a:xfrm>
              <a:off x="1883144" y="3104009"/>
              <a:ext cx="310313" cy="309907"/>
            </a:xfrm>
            <a:prstGeom prst="rect">
              <a:avLst/>
            </a:prstGeom>
            <a:noFill/>
            <a:ln w="9525" algn="ctr">
              <a:noFill/>
              <a:miter lim="800000"/>
              <a:headEnd/>
              <a:tailEnd/>
            </a:ln>
          </p:spPr>
          <p:txBody>
            <a:bodyPr wrap="none">
              <a:spAutoFit/>
            </a:bodyPr>
            <a:lstStyle/>
            <a:p>
              <a:pPr eaLnBrk="1" hangingPunct="1">
                <a:lnSpc>
                  <a:spcPct val="95000"/>
                </a:lnSpc>
                <a:buClr>
                  <a:schemeClr val="bg1"/>
                </a:buClr>
              </a:pPr>
              <a:r>
                <a:rPr lang="en-US" b="0">
                  <a:solidFill>
                    <a:srgbClr val="0000FF"/>
                  </a:solidFill>
                </a:rPr>
                <a:t>2</a:t>
              </a:r>
            </a:p>
          </p:txBody>
        </p:sp>
        <p:sp>
          <p:nvSpPr>
            <p:cNvPr id="22" name="Text Box 22"/>
            <p:cNvSpPr txBox="1">
              <a:spLocks noChangeArrowheads="1"/>
            </p:cNvSpPr>
            <p:nvPr/>
          </p:nvSpPr>
          <p:spPr bwMode="auto">
            <a:xfrm>
              <a:off x="2462700" y="3094012"/>
              <a:ext cx="310313" cy="309907"/>
            </a:xfrm>
            <a:prstGeom prst="rect">
              <a:avLst/>
            </a:prstGeom>
            <a:noFill/>
            <a:ln w="9525" algn="ctr">
              <a:noFill/>
              <a:miter lim="800000"/>
              <a:headEnd/>
              <a:tailEnd/>
            </a:ln>
          </p:spPr>
          <p:txBody>
            <a:bodyPr wrap="none">
              <a:spAutoFit/>
            </a:bodyPr>
            <a:lstStyle/>
            <a:p>
              <a:pPr eaLnBrk="1" hangingPunct="1">
                <a:lnSpc>
                  <a:spcPct val="95000"/>
                </a:lnSpc>
                <a:buClr>
                  <a:schemeClr val="bg1"/>
                </a:buClr>
              </a:pPr>
              <a:r>
                <a:rPr lang="en-US" b="0">
                  <a:solidFill>
                    <a:srgbClr val="0000FF"/>
                  </a:solidFill>
                </a:rPr>
                <a:t>4</a:t>
              </a:r>
            </a:p>
          </p:txBody>
        </p:sp>
        <p:sp>
          <p:nvSpPr>
            <p:cNvPr id="23" name="Text Box 23"/>
            <p:cNvSpPr txBox="1">
              <a:spLocks noChangeArrowheads="1"/>
            </p:cNvSpPr>
            <p:nvPr/>
          </p:nvSpPr>
          <p:spPr bwMode="auto">
            <a:xfrm>
              <a:off x="4362609" y="3012608"/>
              <a:ext cx="310313" cy="309907"/>
            </a:xfrm>
            <a:prstGeom prst="rect">
              <a:avLst/>
            </a:prstGeom>
            <a:noFill/>
            <a:ln w="9525" algn="ctr">
              <a:noFill/>
              <a:miter lim="800000"/>
              <a:headEnd/>
              <a:tailEnd/>
            </a:ln>
          </p:spPr>
          <p:txBody>
            <a:bodyPr wrap="none">
              <a:spAutoFit/>
            </a:bodyPr>
            <a:lstStyle/>
            <a:p>
              <a:pPr eaLnBrk="1" hangingPunct="1">
                <a:lnSpc>
                  <a:spcPct val="95000"/>
                </a:lnSpc>
                <a:buClr>
                  <a:schemeClr val="bg1"/>
                </a:buClr>
              </a:pPr>
              <a:r>
                <a:rPr lang="en-US" b="0">
                  <a:solidFill>
                    <a:schemeClr val="bg1"/>
                  </a:solidFill>
                </a:rPr>
                <a:t>8</a:t>
              </a:r>
            </a:p>
          </p:txBody>
        </p:sp>
        <p:sp>
          <p:nvSpPr>
            <p:cNvPr id="24" name="Text Box 24"/>
            <p:cNvSpPr txBox="1">
              <a:spLocks noChangeArrowheads="1"/>
            </p:cNvSpPr>
            <p:nvPr/>
          </p:nvSpPr>
          <p:spPr bwMode="auto">
            <a:xfrm>
              <a:off x="4545146" y="2722696"/>
              <a:ext cx="640402" cy="309907"/>
            </a:xfrm>
            <a:prstGeom prst="rect">
              <a:avLst/>
            </a:prstGeom>
            <a:noFill/>
            <a:ln w="9525" algn="ctr">
              <a:noFill/>
              <a:miter lim="800000"/>
              <a:headEnd/>
              <a:tailEnd/>
            </a:ln>
          </p:spPr>
          <p:txBody>
            <a:bodyPr wrap="none">
              <a:spAutoFit/>
            </a:bodyPr>
            <a:lstStyle/>
            <a:p>
              <a:pPr eaLnBrk="1" hangingPunct="1">
                <a:lnSpc>
                  <a:spcPct val="95000"/>
                </a:lnSpc>
                <a:buClr>
                  <a:schemeClr val="bg1"/>
                </a:buClr>
              </a:pPr>
              <a:r>
                <a:rPr lang="en-US" b="0">
                  <a:solidFill>
                    <a:srgbClr val="0000FF"/>
                  </a:solidFill>
                </a:rPr>
                <a:t>9,</a:t>
              </a:r>
              <a:r>
                <a:rPr lang="en-US" b="0">
                  <a:solidFill>
                    <a:srgbClr val="FF0000"/>
                  </a:solidFill>
                </a:rPr>
                <a:t>10</a:t>
              </a:r>
            </a:p>
          </p:txBody>
        </p:sp>
        <p:sp>
          <p:nvSpPr>
            <p:cNvPr id="25" name="Text Box 25"/>
            <p:cNvSpPr txBox="1">
              <a:spLocks noChangeArrowheads="1"/>
            </p:cNvSpPr>
            <p:nvPr/>
          </p:nvSpPr>
          <p:spPr bwMode="auto">
            <a:xfrm>
              <a:off x="5114054" y="2911210"/>
              <a:ext cx="438089" cy="309907"/>
            </a:xfrm>
            <a:prstGeom prst="rect">
              <a:avLst/>
            </a:prstGeom>
            <a:noFill/>
            <a:ln w="9525" algn="ctr">
              <a:noFill/>
              <a:miter lim="800000"/>
              <a:headEnd/>
              <a:tailEnd/>
            </a:ln>
          </p:spPr>
          <p:txBody>
            <a:bodyPr wrap="none">
              <a:spAutoFit/>
            </a:bodyPr>
            <a:lstStyle/>
            <a:p>
              <a:pPr eaLnBrk="1" hangingPunct="1">
                <a:lnSpc>
                  <a:spcPct val="95000"/>
                </a:lnSpc>
                <a:buClr>
                  <a:schemeClr val="bg1"/>
                </a:buClr>
              </a:pPr>
              <a:r>
                <a:rPr lang="en-US" b="0">
                  <a:solidFill>
                    <a:srgbClr val="FF0000"/>
                  </a:solidFill>
                </a:rPr>
                <a:t>11</a:t>
              </a:r>
            </a:p>
          </p:txBody>
        </p:sp>
        <p:sp>
          <p:nvSpPr>
            <p:cNvPr id="26" name="Text Box 26"/>
            <p:cNvSpPr txBox="1">
              <a:spLocks noChangeArrowheads="1"/>
            </p:cNvSpPr>
            <p:nvPr/>
          </p:nvSpPr>
          <p:spPr bwMode="auto">
            <a:xfrm>
              <a:off x="6034346" y="2118592"/>
              <a:ext cx="438089" cy="309907"/>
            </a:xfrm>
            <a:prstGeom prst="rect">
              <a:avLst/>
            </a:prstGeom>
            <a:noFill/>
            <a:ln w="9525" algn="ctr">
              <a:noFill/>
              <a:miter lim="800000"/>
              <a:headEnd/>
              <a:tailEnd/>
            </a:ln>
          </p:spPr>
          <p:txBody>
            <a:bodyPr wrap="none">
              <a:spAutoFit/>
            </a:bodyPr>
            <a:lstStyle/>
            <a:p>
              <a:pPr eaLnBrk="1" hangingPunct="1">
                <a:lnSpc>
                  <a:spcPct val="95000"/>
                </a:lnSpc>
                <a:buClr>
                  <a:schemeClr val="bg1"/>
                </a:buClr>
              </a:pPr>
              <a:r>
                <a:rPr lang="en-US" b="0">
                  <a:solidFill>
                    <a:schemeClr val="bg1"/>
                  </a:solidFill>
                </a:rPr>
                <a:t>12</a:t>
              </a:r>
            </a:p>
          </p:txBody>
        </p:sp>
        <p:sp>
          <p:nvSpPr>
            <p:cNvPr id="27" name="Text Box 27"/>
            <p:cNvSpPr txBox="1">
              <a:spLocks noChangeArrowheads="1"/>
            </p:cNvSpPr>
            <p:nvPr/>
          </p:nvSpPr>
          <p:spPr bwMode="auto">
            <a:xfrm>
              <a:off x="4650105" y="4430752"/>
              <a:ext cx="438089" cy="309907"/>
            </a:xfrm>
            <a:prstGeom prst="rect">
              <a:avLst/>
            </a:prstGeom>
            <a:noFill/>
            <a:ln w="9525" algn="ctr">
              <a:noFill/>
              <a:miter lim="800000"/>
              <a:headEnd/>
              <a:tailEnd/>
            </a:ln>
          </p:spPr>
          <p:txBody>
            <a:bodyPr wrap="none">
              <a:spAutoFit/>
            </a:bodyPr>
            <a:lstStyle/>
            <a:p>
              <a:pPr eaLnBrk="1" hangingPunct="1">
                <a:lnSpc>
                  <a:spcPct val="95000"/>
                </a:lnSpc>
                <a:buClr>
                  <a:schemeClr val="bg1"/>
                </a:buClr>
              </a:pPr>
              <a:r>
                <a:rPr lang="en-US" b="0">
                  <a:solidFill>
                    <a:srgbClr val="FF0000"/>
                  </a:solidFill>
                </a:rPr>
                <a:t>10</a:t>
              </a:r>
            </a:p>
          </p:txBody>
        </p:sp>
        <p:sp>
          <p:nvSpPr>
            <p:cNvPr id="28" name="Text Box 29"/>
            <p:cNvSpPr txBox="1">
              <a:spLocks noChangeArrowheads="1"/>
            </p:cNvSpPr>
            <p:nvPr/>
          </p:nvSpPr>
          <p:spPr bwMode="auto">
            <a:xfrm>
              <a:off x="4289594" y="4316501"/>
              <a:ext cx="310313" cy="309907"/>
            </a:xfrm>
            <a:prstGeom prst="rect">
              <a:avLst/>
            </a:prstGeom>
            <a:noFill/>
            <a:ln w="9525" algn="ctr">
              <a:noFill/>
              <a:miter lim="800000"/>
              <a:headEnd/>
              <a:tailEnd/>
            </a:ln>
          </p:spPr>
          <p:txBody>
            <a:bodyPr wrap="none">
              <a:spAutoFit/>
            </a:bodyPr>
            <a:lstStyle/>
            <a:p>
              <a:pPr eaLnBrk="1" hangingPunct="1">
                <a:lnSpc>
                  <a:spcPct val="95000"/>
                </a:lnSpc>
                <a:buClr>
                  <a:schemeClr val="bg1"/>
                </a:buClr>
              </a:pPr>
              <a:r>
                <a:rPr lang="en-US" b="0">
                  <a:solidFill>
                    <a:schemeClr val="bg1"/>
                  </a:solidFill>
                </a:rPr>
                <a:t>8</a:t>
              </a:r>
            </a:p>
          </p:txBody>
        </p:sp>
        <p:sp>
          <p:nvSpPr>
            <p:cNvPr id="29" name="Text Box 30"/>
            <p:cNvSpPr txBox="1">
              <a:spLocks noChangeArrowheads="1"/>
            </p:cNvSpPr>
            <p:nvPr/>
          </p:nvSpPr>
          <p:spPr bwMode="auto">
            <a:xfrm>
              <a:off x="3346485" y="4370770"/>
              <a:ext cx="310313" cy="309907"/>
            </a:xfrm>
            <a:prstGeom prst="rect">
              <a:avLst/>
            </a:prstGeom>
            <a:noFill/>
            <a:ln w="9525" algn="ctr">
              <a:noFill/>
              <a:miter lim="800000"/>
              <a:headEnd/>
              <a:tailEnd/>
            </a:ln>
          </p:spPr>
          <p:txBody>
            <a:bodyPr wrap="none">
              <a:spAutoFit/>
            </a:bodyPr>
            <a:lstStyle/>
            <a:p>
              <a:pPr eaLnBrk="1" hangingPunct="1">
                <a:lnSpc>
                  <a:spcPct val="95000"/>
                </a:lnSpc>
                <a:buClr>
                  <a:schemeClr val="bg1"/>
                </a:buClr>
              </a:pPr>
              <a:r>
                <a:rPr lang="en-US" b="0">
                  <a:solidFill>
                    <a:srgbClr val="0000FF"/>
                  </a:solidFill>
                </a:rPr>
                <a:t>6</a:t>
              </a:r>
            </a:p>
          </p:txBody>
        </p:sp>
        <p:sp>
          <p:nvSpPr>
            <p:cNvPr id="30" name="Text Box 31"/>
            <p:cNvSpPr txBox="1">
              <a:spLocks noChangeArrowheads="1"/>
            </p:cNvSpPr>
            <p:nvPr/>
          </p:nvSpPr>
          <p:spPr bwMode="auto">
            <a:xfrm>
              <a:off x="2394249" y="4449318"/>
              <a:ext cx="310313" cy="309907"/>
            </a:xfrm>
            <a:prstGeom prst="rect">
              <a:avLst/>
            </a:prstGeom>
            <a:noFill/>
            <a:ln w="9525" algn="ctr">
              <a:noFill/>
              <a:miter lim="800000"/>
              <a:headEnd/>
              <a:tailEnd/>
            </a:ln>
          </p:spPr>
          <p:txBody>
            <a:bodyPr wrap="none">
              <a:spAutoFit/>
            </a:bodyPr>
            <a:lstStyle/>
            <a:p>
              <a:pPr eaLnBrk="1" hangingPunct="1">
                <a:lnSpc>
                  <a:spcPct val="95000"/>
                </a:lnSpc>
                <a:buClr>
                  <a:schemeClr val="bg1"/>
                </a:buClr>
              </a:pPr>
              <a:r>
                <a:rPr lang="en-US" b="0">
                  <a:solidFill>
                    <a:srgbClr val="0000FF"/>
                  </a:solidFill>
                </a:rPr>
                <a:t>4</a:t>
              </a:r>
            </a:p>
          </p:txBody>
        </p:sp>
        <p:sp>
          <p:nvSpPr>
            <p:cNvPr id="31" name="Text Box 32"/>
            <p:cNvSpPr txBox="1">
              <a:spLocks noChangeArrowheads="1"/>
            </p:cNvSpPr>
            <p:nvPr/>
          </p:nvSpPr>
          <p:spPr bwMode="auto">
            <a:xfrm>
              <a:off x="3201976" y="4463599"/>
              <a:ext cx="310313" cy="309907"/>
            </a:xfrm>
            <a:prstGeom prst="rect">
              <a:avLst/>
            </a:prstGeom>
            <a:noFill/>
            <a:ln w="9525" algn="ctr">
              <a:noFill/>
              <a:miter lim="800000"/>
              <a:headEnd/>
              <a:tailEnd/>
            </a:ln>
          </p:spPr>
          <p:txBody>
            <a:bodyPr wrap="none">
              <a:spAutoFit/>
            </a:bodyPr>
            <a:lstStyle/>
            <a:p>
              <a:pPr eaLnBrk="1" hangingPunct="1">
                <a:lnSpc>
                  <a:spcPct val="95000"/>
                </a:lnSpc>
                <a:buClr>
                  <a:schemeClr val="bg1"/>
                </a:buClr>
              </a:pPr>
              <a:r>
                <a:rPr lang="en-US" b="0">
                  <a:solidFill>
                    <a:srgbClr val="FF0000"/>
                  </a:solidFill>
                </a:rPr>
                <a:t>5</a:t>
              </a:r>
            </a:p>
          </p:txBody>
        </p:sp>
        <p:sp>
          <p:nvSpPr>
            <p:cNvPr id="32" name="Text Box 33"/>
            <p:cNvSpPr txBox="1">
              <a:spLocks noChangeArrowheads="1"/>
            </p:cNvSpPr>
            <p:nvPr/>
          </p:nvSpPr>
          <p:spPr bwMode="auto">
            <a:xfrm>
              <a:off x="4878277" y="4260803"/>
              <a:ext cx="438089" cy="309907"/>
            </a:xfrm>
            <a:prstGeom prst="rect">
              <a:avLst/>
            </a:prstGeom>
            <a:noFill/>
            <a:ln w="9525" algn="ctr">
              <a:noFill/>
              <a:miter lim="800000"/>
              <a:headEnd/>
              <a:tailEnd/>
            </a:ln>
          </p:spPr>
          <p:txBody>
            <a:bodyPr wrap="none">
              <a:spAutoFit/>
            </a:bodyPr>
            <a:lstStyle/>
            <a:p>
              <a:pPr eaLnBrk="1" hangingPunct="1">
                <a:lnSpc>
                  <a:spcPct val="95000"/>
                </a:lnSpc>
                <a:buClr>
                  <a:schemeClr val="bg1"/>
                </a:buClr>
              </a:pPr>
              <a:r>
                <a:rPr lang="en-US" b="0">
                  <a:solidFill>
                    <a:srgbClr val="FF0000"/>
                  </a:solidFill>
                </a:rPr>
                <a:t>11</a:t>
              </a:r>
            </a:p>
          </p:txBody>
        </p:sp>
        <p:sp>
          <p:nvSpPr>
            <p:cNvPr id="33" name="Text Box 34"/>
            <p:cNvSpPr txBox="1">
              <a:spLocks noChangeArrowheads="1"/>
            </p:cNvSpPr>
            <p:nvPr/>
          </p:nvSpPr>
          <p:spPr bwMode="auto">
            <a:xfrm>
              <a:off x="3486430" y="4372198"/>
              <a:ext cx="310313" cy="309907"/>
            </a:xfrm>
            <a:prstGeom prst="rect">
              <a:avLst/>
            </a:prstGeom>
            <a:noFill/>
            <a:ln w="9525" algn="ctr">
              <a:noFill/>
              <a:miter lim="800000"/>
              <a:headEnd/>
              <a:tailEnd/>
            </a:ln>
          </p:spPr>
          <p:txBody>
            <a:bodyPr wrap="none">
              <a:spAutoFit/>
            </a:bodyPr>
            <a:lstStyle/>
            <a:p>
              <a:pPr eaLnBrk="1" hangingPunct="1">
                <a:lnSpc>
                  <a:spcPct val="95000"/>
                </a:lnSpc>
                <a:buClr>
                  <a:schemeClr val="bg1"/>
                </a:buClr>
              </a:pPr>
              <a:r>
                <a:rPr lang="en-US" b="0">
                  <a:solidFill>
                    <a:srgbClr val="0000FF"/>
                  </a:solidFill>
                </a:rPr>
                <a:t>7</a:t>
              </a:r>
            </a:p>
          </p:txBody>
        </p:sp>
        <p:sp>
          <p:nvSpPr>
            <p:cNvPr id="34" name="Text Box 35"/>
            <p:cNvSpPr txBox="1">
              <a:spLocks noChangeArrowheads="1"/>
            </p:cNvSpPr>
            <p:nvPr/>
          </p:nvSpPr>
          <p:spPr bwMode="auto">
            <a:xfrm>
              <a:off x="1974413" y="4513584"/>
              <a:ext cx="509583" cy="309907"/>
            </a:xfrm>
            <a:prstGeom prst="rect">
              <a:avLst/>
            </a:prstGeom>
            <a:noFill/>
            <a:ln w="9525" algn="ctr">
              <a:noFill/>
              <a:miter lim="800000"/>
              <a:headEnd/>
              <a:tailEnd/>
            </a:ln>
          </p:spPr>
          <p:txBody>
            <a:bodyPr wrap="none">
              <a:spAutoFit/>
            </a:bodyPr>
            <a:lstStyle/>
            <a:p>
              <a:pPr eaLnBrk="1" hangingPunct="1">
                <a:lnSpc>
                  <a:spcPct val="95000"/>
                </a:lnSpc>
                <a:buClr>
                  <a:schemeClr val="bg1"/>
                </a:buClr>
              </a:pPr>
              <a:r>
                <a:rPr lang="en-US" b="0">
                  <a:solidFill>
                    <a:srgbClr val="FF0000"/>
                  </a:solidFill>
                </a:rPr>
                <a:t>1 </a:t>
              </a:r>
              <a:r>
                <a:rPr lang="en-US" b="0">
                  <a:solidFill>
                    <a:srgbClr val="0000FF"/>
                  </a:solidFill>
                </a:rPr>
                <a:t>3</a:t>
              </a:r>
            </a:p>
          </p:txBody>
        </p:sp>
        <p:sp>
          <p:nvSpPr>
            <p:cNvPr id="35" name="Text Box 36"/>
            <p:cNvSpPr txBox="1">
              <a:spLocks noChangeArrowheads="1"/>
            </p:cNvSpPr>
            <p:nvPr/>
          </p:nvSpPr>
          <p:spPr bwMode="auto">
            <a:xfrm>
              <a:off x="1822298" y="4410758"/>
              <a:ext cx="310313" cy="309907"/>
            </a:xfrm>
            <a:prstGeom prst="rect">
              <a:avLst/>
            </a:prstGeom>
            <a:noFill/>
            <a:ln w="9525" algn="ctr">
              <a:noFill/>
              <a:miter lim="800000"/>
              <a:headEnd/>
              <a:tailEnd/>
            </a:ln>
          </p:spPr>
          <p:txBody>
            <a:bodyPr wrap="none">
              <a:spAutoFit/>
            </a:bodyPr>
            <a:lstStyle/>
            <a:p>
              <a:pPr eaLnBrk="1" hangingPunct="1">
                <a:lnSpc>
                  <a:spcPct val="95000"/>
                </a:lnSpc>
                <a:buClr>
                  <a:schemeClr val="bg1"/>
                </a:buClr>
              </a:pPr>
              <a:r>
                <a:rPr lang="en-US" b="0">
                  <a:solidFill>
                    <a:srgbClr val="0000FF"/>
                  </a:solidFill>
                </a:rPr>
                <a:t>2</a:t>
              </a:r>
            </a:p>
          </p:txBody>
        </p:sp>
        <p:sp>
          <p:nvSpPr>
            <p:cNvPr id="36" name="Text Box 37"/>
            <p:cNvSpPr txBox="1">
              <a:spLocks noChangeArrowheads="1"/>
            </p:cNvSpPr>
            <p:nvPr/>
          </p:nvSpPr>
          <p:spPr bwMode="auto">
            <a:xfrm>
              <a:off x="5597778" y="3566727"/>
              <a:ext cx="438089" cy="309907"/>
            </a:xfrm>
            <a:prstGeom prst="rect">
              <a:avLst/>
            </a:prstGeom>
            <a:noFill/>
            <a:ln w="9525" algn="ctr">
              <a:noFill/>
              <a:miter lim="800000"/>
              <a:headEnd/>
              <a:tailEnd/>
            </a:ln>
          </p:spPr>
          <p:txBody>
            <a:bodyPr wrap="none">
              <a:spAutoFit/>
            </a:bodyPr>
            <a:lstStyle/>
            <a:p>
              <a:pPr eaLnBrk="1" hangingPunct="1">
                <a:lnSpc>
                  <a:spcPct val="95000"/>
                </a:lnSpc>
                <a:buClr>
                  <a:schemeClr val="bg1"/>
                </a:buClr>
              </a:pPr>
              <a:r>
                <a:rPr lang="en-US" b="0">
                  <a:solidFill>
                    <a:schemeClr val="bg1"/>
                  </a:solidFill>
                </a:rPr>
                <a:t>12</a:t>
              </a:r>
            </a:p>
          </p:txBody>
        </p:sp>
        <p:sp>
          <p:nvSpPr>
            <p:cNvPr id="37" name="Text Box 38"/>
            <p:cNvSpPr txBox="1">
              <a:spLocks noChangeArrowheads="1"/>
            </p:cNvSpPr>
            <p:nvPr/>
          </p:nvSpPr>
          <p:spPr bwMode="auto">
            <a:xfrm>
              <a:off x="1705170" y="1827251"/>
              <a:ext cx="310313" cy="309907"/>
            </a:xfrm>
            <a:prstGeom prst="rect">
              <a:avLst/>
            </a:prstGeom>
            <a:noFill/>
            <a:ln w="9525" algn="ctr">
              <a:noFill/>
              <a:miter lim="800000"/>
              <a:headEnd/>
              <a:tailEnd/>
            </a:ln>
          </p:spPr>
          <p:txBody>
            <a:bodyPr wrap="none">
              <a:spAutoFit/>
            </a:bodyPr>
            <a:lstStyle/>
            <a:p>
              <a:pPr eaLnBrk="1" hangingPunct="1">
                <a:lnSpc>
                  <a:spcPct val="95000"/>
                </a:lnSpc>
                <a:buClr>
                  <a:schemeClr val="bg1"/>
                </a:buClr>
              </a:pPr>
              <a:r>
                <a:rPr lang="en-US" b="0">
                  <a:solidFill>
                    <a:srgbClr val="FF0000"/>
                  </a:solidFill>
                </a:rPr>
                <a:t>1</a:t>
              </a:r>
            </a:p>
          </p:txBody>
        </p:sp>
        <p:sp>
          <p:nvSpPr>
            <p:cNvPr id="38" name="Text Box 39"/>
            <p:cNvSpPr txBox="1">
              <a:spLocks noChangeArrowheads="1"/>
            </p:cNvSpPr>
            <p:nvPr/>
          </p:nvSpPr>
          <p:spPr bwMode="auto">
            <a:xfrm>
              <a:off x="2266472" y="1884377"/>
              <a:ext cx="298144" cy="309907"/>
            </a:xfrm>
            <a:prstGeom prst="rect">
              <a:avLst/>
            </a:prstGeom>
            <a:noFill/>
            <a:ln w="9525" algn="ctr">
              <a:noFill/>
              <a:miter lim="800000"/>
              <a:headEnd/>
              <a:tailEnd/>
            </a:ln>
          </p:spPr>
          <p:txBody>
            <a:bodyPr>
              <a:spAutoFit/>
            </a:bodyPr>
            <a:lstStyle/>
            <a:p>
              <a:pPr eaLnBrk="1" hangingPunct="1">
                <a:lnSpc>
                  <a:spcPct val="95000"/>
                </a:lnSpc>
                <a:buClr>
                  <a:schemeClr val="bg1"/>
                </a:buClr>
              </a:pPr>
              <a:r>
                <a:rPr lang="en-US" b="0">
                  <a:solidFill>
                    <a:srgbClr val="0000FF"/>
                  </a:solidFill>
                </a:rPr>
                <a:t>3</a:t>
              </a:r>
            </a:p>
          </p:txBody>
        </p:sp>
        <p:sp>
          <p:nvSpPr>
            <p:cNvPr id="39" name="Text Box 40"/>
            <p:cNvSpPr txBox="1">
              <a:spLocks noChangeArrowheads="1"/>
            </p:cNvSpPr>
            <p:nvPr/>
          </p:nvSpPr>
          <p:spPr bwMode="auto">
            <a:xfrm>
              <a:off x="4291115" y="1687294"/>
              <a:ext cx="438089" cy="309907"/>
            </a:xfrm>
            <a:prstGeom prst="rect">
              <a:avLst/>
            </a:prstGeom>
            <a:noFill/>
            <a:ln w="9525" algn="ctr">
              <a:noFill/>
              <a:miter lim="800000"/>
              <a:headEnd/>
              <a:tailEnd/>
            </a:ln>
          </p:spPr>
          <p:txBody>
            <a:bodyPr wrap="none">
              <a:spAutoFit/>
            </a:bodyPr>
            <a:lstStyle/>
            <a:p>
              <a:pPr eaLnBrk="1" hangingPunct="1">
                <a:lnSpc>
                  <a:spcPct val="95000"/>
                </a:lnSpc>
                <a:buClr>
                  <a:schemeClr val="bg1"/>
                </a:buClr>
              </a:pPr>
              <a:r>
                <a:rPr lang="en-US" b="0">
                  <a:solidFill>
                    <a:srgbClr val="0000FF"/>
                  </a:solidFill>
                </a:rPr>
                <a:t>67</a:t>
              </a:r>
            </a:p>
          </p:txBody>
        </p:sp>
        <p:sp>
          <p:nvSpPr>
            <p:cNvPr id="40" name="Text Box 41"/>
            <p:cNvSpPr txBox="1">
              <a:spLocks noChangeArrowheads="1"/>
            </p:cNvSpPr>
            <p:nvPr/>
          </p:nvSpPr>
          <p:spPr bwMode="auto">
            <a:xfrm>
              <a:off x="3031608" y="1580183"/>
              <a:ext cx="512626" cy="309907"/>
            </a:xfrm>
            <a:prstGeom prst="rect">
              <a:avLst/>
            </a:prstGeom>
            <a:noFill/>
            <a:ln w="9525" algn="ctr">
              <a:noFill/>
              <a:miter lim="800000"/>
              <a:headEnd/>
              <a:tailEnd/>
            </a:ln>
          </p:spPr>
          <p:txBody>
            <a:bodyPr wrap="none">
              <a:spAutoFit/>
            </a:bodyPr>
            <a:lstStyle/>
            <a:p>
              <a:pPr eaLnBrk="1" hangingPunct="1">
                <a:lnSpc>
                  <a:spcPct val="95000"/>
                </a:lnSpc>
                <a:buClr>
                  <a:schemeClr val="bg1"/>
                </a:buClr>
              </a:pPr>
              <a:r>
                <a:rPr lang="en-US" b="0">
                  <a:solidFill>
                    <a:srgbClr val="0000FF"/>
                  </a:solidFill>
                </a:rPr>
                <a:t>4</a:t>
              </a:r>
              <a:r>
                <a:rPr lang="en-US" b="0">
                  <a:solidFill>
                    <a:srgbClr val="FF0000"/>
                  </a:solidFill>
                </a:rPr>
                <a:t>,5</a:t>
              </a:r>
            </a:p>
          </p:txBody>
        </p:sp>
        <p:sp>
          <p:nvSpPr>
            <p:cNvPr id="41" name="Text Box 42"/>
            <p:cNvSpPr txBox="1">
              <a:spLocks noChangeArrowheads="1"/>
            </p:cNvSpPr>
            <p:nvPr/>
          </p:nvSpPr>
          <p:spPr bwMode="auto">
            <a:xfrm>
              <a:off x="4213537" y="1491638"/>
              <a:ext cx="310313" cy="309907"/>
            </a:xfrm>
            <a:prstGeom prst="rect">
              <a:avLst/>
            </a:prstGeom>
            <a:noFill/>
            <a:ln w="9525" algn="ctr">
              <a:noFill/>
              <a:miter lim="800000"/>
              <a:headEnd/>
              <a:tailEnd/>
            </a:ln>
          </p:spPr>
          <p:txBody>
            <a:bodyPr wrap="none">
              <a:spAutoFit/>
            </a:bodyPr>
            <a:lstStyle/>
            <a:p>
              <a:pPr eaLnBrk="1" hangingPunct="1">
                <a:lnSpc>
                  <a:spcPct val="95000"/>
                </a:lnSpc>
                <a:buClr>
                  <a:schemeClr val="bg1"/>
                </a:buClr>
              </a:pPr>
              <a:r>
                <a:rPr lang="en-US" b="0">
                  <a:solidFill>
                    <a:schemeClr val="bg1"/>
                  </a:solidFill>
                </a:rPr>
                <a:t>8</a:t>
              </a:r>
            </a:p>
          </p:txBody>
        </p:sp>
        <p:sp>
          <p:nvSpPr>
            <p:cNvPr id="42" name="Text Box 43"/>
            <p:cNvSpPr txBox="1">
              <a:spLocks noChangeArrowheads="1"/>
            </p:cNvSpPr>
            <p:nvPr/>
          </p:nvSpPr>
          <p:spPr bwMode="auto">
            <a:xfrm>
              <a:off x="2112837" y="1694434"/>
              <a:ext cx="310313" cy="309907"/>
            </a:xfrm>
            <a:prstGeom prst="rect">
              <a:avLst/>
            </a:prstGeom>
            <a:noFill/>
            <a:ln w="9525" algn="ctr">
              <a:noFill/>
              <a:miter lim="800000"/>
              <a:headEnd/>
              <a:tailEnd/>
            </a:ln>
          </p:spPr>
          <p:txBody>
            <a:bodyPr wrap="none">
              <a:spAutoFit/>
            </a:bodyPr>
            <a:lstStyle/>
            <a:p>
              <a:pPr eaLnBrk="1" hangingPunct="1">
                <a:lnSpc>
                  <a:spcPct val="95000"/>
                </a:lnSpc>
                <a:buClr>
                  <a:schemeClr val="bg1"/>
                </a:buClr>
              </a:pPr>
              <a:r>
                <a:rPr lang="en-US" b="0">
                  <a:solidFill>
                    <a:srgbClr val="0000FF"/>
                  </a:solidFill>
                </a:rPr>
                <a:t>2</a:t>
              </a:r>
            </a:p>
          </p:txBody>
        </p:sp>
        <p:sp>
          <p:nvSpPr>
            <p:cNvPr id="43" name="Text Box 44"/>
            <p:cNvSpPr txBox="1">
              <a:spLocks noChangeArrowheads="1"/>
            </p:cNvSpPr>
            <p:nvPr/>
          </p:nvSpPr>
          <p:spPr bwMode="auto">
            <a:xfrm>
              <a:off x="4622724" y="1621599"/>
              <a:ext cx="438089" cy="309907"/>
            </a:xfrm>
            <a:prstGeom prst="rect">
              <a:avLst/>
            </a:prstGeom>
            <a:noFill/>
            <a:ln w="9525" algn="ctr">
              <a:noFill/>
              <a:miter lim="800000"/>
              <a:headEnd/>
              <a:tailEnd/>
            </a:ln>
          </p:spPr>
          <p:txBody>
            <a:bodyPr wrap="none">
              <a:spAutoFit/>
            </a:bodyPr>
            <a:lstStyle/>
            <a:p>
              <a:pPr eaLnBrk="1" hangingPunct="1">
                <a:lnSpc>
                  <a:spcPct val="95000"/>
                </a:lnSpc>
                <a:buClr>
                  <a:schemeClr val="bg1"/>
                </a:buClr>
              </a:pPr>
              <a:r>
                <a:rPr lang="en-US" b="0">
                  <a:solidFill>
                    <a:srgbClr val="FF0000"/>
                  </a:solidFill>
                </a:rPr>
                <a:t>10</a:t>
              </a:r>
            </a:p>
          </p:txBody>
        </p:sp>
        <p:sp>
          <p:nvSpPr>
            <p:cNvPr id="44" name="Text Box 45"/>
            <p:cNvSpPr txBox="1">
              <a:spLocks noChangeArrowheads="1"/>
            </p:cNvSpPr>
            <p:nvPr/>
          </p:nvSpPr>
          <p:spPr bwMode="auto">
            <a:xfrm>
              <a:off x="4543625" y="1106040"/>
              <a:ext cx="310313" cy="309907"/>
            </a:xfrm>
            <a:prstGeom prst="rect">
              <a:avLst/>
            </a:prstGeom>
            <a:noFill/>
            <a:ln w="9525" algn="ctr">
              <a:noFill/>
              <a:miter lim="800000"/>
              <a:headEnd/>
              <a:tailEnd/>
            </a:ln>
          </p:spPr>
          <p:txBody>
            <a:bodyPr wrap="none">
              <a:spAutoFit/>
            </a:bodyPr>
            <a:lstStyle/>
            <a:p>
              <a:pPr eaLnBrk="1" hangingPunct="1">
                <a:lnSpc>
                  <a:spcPct val="95000"/>
                </a:lnSpc>
                <a:buClr>
                  <a:schemeClr val="bg1"/>
                </a:buClr>
              </a:pPr>
              <a:r>
                <a:rPr lang="en-US" b="0">
                  <a:solidFill>
                    <a:srgbClr val="0000FF"/>
                  </a:solidFill>
                </a:rPr>
                <a:t>9</a:t>
              </a:r>
            </a:p>
          </p:txBody>
        </p:sp>
        <p:sp>
          <p:nvSpPr>
            <p:cNvPr id="45" name="Text Box 46"/>
            <p:cNvSpPr txBox="1">
              <a:spLocks noChangeArrowheads="1"/>
            </p:cNvSpPr>
            <p:nvPr/>
          </p:nvSpPr>
          <p:spPr bwMode="auto">
            <a:xfrm>
              <a:off x="4933038" y="1341684"/>
              <a:ext cx="438089" cy="309907"/>
            </a:xfrm>
            <a:prstGeom prst="rect">
              <a:avLst/>
            </a:prstGeom>
            <a:noFill/>
            <a:ln w="9525" algn="ctr">
              <a:noFill/>
              <a:miter lim="800000"/>
              <a:headEnd/>
              <a:tailEnd/>
            </a:ln>
          </p:spPr>
          <p:txBody>
            <a:bodyPr wrap="none">
              <a:spAutoFit/>
            </a:bodyPr>
            <a:lstStyle/>
            <a:p>
              <a:pPr eaLnBrk="1" hangingPunct="1">
                <a:lnSpc>
                  <a:spcPct val="95000"/>
                </a:lnSpc>
                <a:buClr>
                  <a:schemeClr val="bg1"/>
                </a:buClr>
              </a:pPr>
              <a:r>
                <a:rPr lang="en-US" b="0">
                  <a:solidFill>
                    <a:srgbClr val="FF0000"/>
                  </a:solidFill>
                </a:rPr>
                <a:t>11</a:t>
              </a:r>
            </a:p>
          </p:txBody>
        </p:sp>
        <p:sp>
          <p:nvSpPr>
            <p:cNvPr id="47" name="Text Box 51"/>
            <p:cNvSpPr txBox="1">
              <a:spLocks noChangeArrowheads="1"/>
            </p:cNvSpPr>
            <p:nvPr/>
          </p:nvSpPr>
          <p:spPr bwMode="auto">
            <a:xfrm>
              <a:off x="4561879" y="4139411"/>
              <a:ext cx="310313" cy="309907"/>
            </a:xfrm>
            <a:prstGeom prst="rect">
              <a:avLst/>
            </a:prstGeom>
            <a:noFill/>
            <a:ln w="9525" algn="ctr">
              <a:noFill/>
              <a:miter lim="800000"/>
              <a:headEnd/>
              <a:tailEnd/>
            </a:ln>
          </p:spPr>
          <p:txBody>
            <a:bodyPr wrap="none">
              <a:spAutoFit/>
            </a:bodyPr>
            <a:lstStyle/>
            <a:p>
              <a:pPr eaLnBrk="1" hangingPunct="1">
                <a:lnSpc>
                  <a:spcPct val="95000"/>
                </a:lnSpc>
                <a:buClr>
                  <a:schemeClr val="bg1"/>
                </a:buClr>
              </a:pPr>
              <a:r>
                <a:rPr lang="en-US" b="0">
                  <a:solidFill>
                    <a:srgbClr val="0000FF"/>
                  </a:solidFill>
                </a:rPr>
                <a:t>9</a:t>
              </a:r>
            </a:p>
          </p:txBody>
        </p:sp>
      </p:grpSp>
    </p:spTree>
  </p:cSld>
  <p:clrMapOvr>
    <a:masterClrMapping/>
  </p:clrMapOvr>
  <p:transition/>
  <p:timing>
    <p:tnLst>
      <p:par>
        <p:cTn id="1" dur="indefinite" restart="never" nodeType="tmRoot"/>
      </p:par>
    </p:tnLst>
  </p:timing>
</p:sld>
</file>

<file path=ppt/slides/slide85.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49" name="Content Placeholder 48"/>
          <p:cNvSpPr>
            <a:spLocks noGrp="1"/>
          </p:cNvSpPr>
          <p:nvPr>
            <p:ph sz="half" idx="12"/>
          </p:nvPr>
        </p:nvSpPr>
        <p:spPr>
          <a:xfrm>
            <a:off x="309083" y="4926782"/>
            <a:ext cx="8513978" cy="1728210"/>
          </a:xfrm>
          <a:solidFill>
            <a:srgbClr val="FFFFCC"/>
          </a:solidFill>
          <a:ln>
            <a:solidFill>
              <a:schemeClr val="tx1"/>
            </a:solidFill>
          </a:ln>
        </p:spPr>
        <p:txBody>
          <a:bodyPr/>
          <a:lstStyle/>
          <a:p>
            <a:r>
              <a:rPr lang="en-US" dirty="0" smtClean="0"/>
              <a:t>Changes in selectivity can be observed with different ligands on the same particles.</a:t>
            </a:r>
          </a:p>
          <a:p>
            <a:r>
              <a:rPr lang="en-US" dirty="0" smtClean="0"/>
              <a:t>Cyano ligand has good peak shape compared to ODS (C18).</a:t>
            </a:r>
          </a:p>
          <a:p>
            <a:r>
              <a:rPr lang="en-US" dirty="0" smtClean="0"/>
              <a:t>Retention times are shorter with the cyano column because it is less hydrophobic.</a:t>
            </a:r>
          </a:p>
        </p:txBody>
      </p:sp>
      <p:sp>
        <p:nvSpPr>
          <p:cNvPr id="3" name="Rectangle 48"/>
          <p:cNvSpPr>
            <a:spLocks noGrp="1" noChangeArrowheads="1"/>
          </p:cNvSpPr>
          <p:nvPr>
            <p:ph type="title"/>
          </p:nvPr>
        </p:nvSpPr>
        <p:spPr>
          <a:xfrm>
            <a:off x="141766" y="87358"/>
            <a:ext cx="8577937" cy="749327"/>
          </a:xfrm>
        </p:spPr>
        <p:txBody>
          <a:bodyPr/>
          <a:lstStyle/>
          <a:p>
            <a:r>
              <a:rPr lang="en-US" dirty="0" smtClean="0"/>
              <a:t>Ligand Selectivity:  ODS vs. Phenyl vs. Cyano</a:t>
            </a:r>
            <a:br>
              <a:rPr lang="en-US" dirty="0" smtClean="0"/>
            </a:br>
            <a:endParaRPr lang="en-US" baseline="-25000" dirty="0" smtClean="0"/>
          </a:p>
        </p:txBody>
      </p:sp>
      <p:sp>
        <p:nvSpPr>
          <p:cNvPr id="15" name="Rectangle 15"/>
          <p:cNvSpPr>
            <a:spLocks noChangeArrowheads="1"/>
          </p:cNvSpPr>
          <p:nvPr/>
        </p:nvSpPr>
        <p:spPr bwMode="auto">
          <a:xfrm>
            <a:off x="623637" y="1271705"/>
            <a:ext cx="1508975" cy="309907"/>
          </a:xfrm>
          <a:prstGeom prst="rect">
            <a:avLst/>
          </a:prstGeom>
          <a:noFill/>
          <a:ln w="9525" algn="ctr">
            <a:noFill/>
            <a:miter lim="800000"/>
            <a:headEnd/>
            <a:tailEnd/>
          </a:ln>
        </p:spPr>
        <p:txBody>
          <a:bodyPr wrap="none">
            <a:spAutoFit/>
          </a:bodyPr>
          <a:lstStyle/>
          <a:p>
            <a:pPr eaLnBrk="1" hangingPunct="1">
              <a:lnSpc>
                <a:spcPct val="95000"/>
              </a:lnSpc>
              <a:buClr>
                <a:schemeClr val="bg1"/>
              </a:buClr>
            </a:pPr>
            <a:r>
              <a:rPr lang="en-US" b="0">
                <a:solidFill>
                  <a:schemeClr val="bg1"/>
                </a:solidFill>
              </a:rPr>
              <a:t>Low pH, ACN</a:t>
            </a:r>
          </a:p>
        </p:txBody>
      </p:sp>
      <p:sp>
        <p:nvSpPr>
          <p:cNvPr id="46" name="Text Box 47"/>
          <p:cNvSpPr txBox="1">
            <a:spLocks noChangeArrowheads="1"/>
          </p:cNvSpPr>
          <p:nvPr/>
        </p:nvSpPr>
        <p:spPr bwMode="auto">
          <a:xfrm>
            <a:off x="5454790" y="757574"/>
            <a:ext cx="438089" cy="309907"/>
          </a:xfrm>
          <a:prstGeom prst="rect">
            <a:avLst/>
          </a:prstGeom>
          <a:noFill/>
          <a:ln w="9525" algn="ctr">
            <a:noFill/>
            <a:miter lim="800000"/>
            <a:headEnd/>
            <a:tailEnd/>
          </a:ln>
        </p:spPr>
        <p:txBody>
          <a:bodyPr wrap="none">
            <a:spAutoFit/>
          </a:bodyPr>
          <a:lstStyle/>
          <a:p>
            <a:pPr eaLnBrk="1" hangingPunct="1">
              <a:lnSpc>
                <a:spcPct val="95000"/>
              </a:lnSpc>
              <a:buClr>
                <a:schemeClr val="bg1"/>
              </a:buClr>
            </a:pPr>
            <a:r>
              <a:rPr lang="en-US" b="0">
                <a:solidFill>
                  <a:schemeClr val="bg1"/>
                </a:solidFill>
              </a:rPr>
              <a:t>12</a:t>
            </a:r>
          </a:p>
        </p:txBody>
      </p:sp>
      <p:grpSp>
        <p:nvGrpSpPr>
          <p:cNvPr id="2" name="Group 36"/>
          <p:cNvGrpSpPr>
            <a:grpSpLocks/>
          </p:cNvGrpSpPr>
          <p:nvPr/>
        </p:nvGrpSpPr>
        <p:grpSpPr bwMode="auto">
          <a:xfrm>
            <a:off x="769938" y="836686"/>
            <a:ext cx="7661731" cy="3917276"/>
            <a:chOff x="672" y="816"/>
            <a:chExt cx="4560" cy="3092"/>
          </a:xfrm>
        </p:grpSpPr>
        <p:grpSp>
          <p:nvGrpSpPr>
            <p:cNvPr id="4" name="Group 4"/>
            <p:cNvGrpSpPr>
              <a:grpSpLocks/>
            </p:cNvGrpSpPr>
            <p:nvPr/>
          </p:nvGrpSpPr>
          <p:grpSpPr bwMode="auto">
            <a:xfrm>
              <a:off x="672" y="2010"/>
              <a:ext cx="4466" cy="1898"/>
              <a:chOff x="990" y="1652"/>
              <a:chExt cx="4466" cy="1898"/>
            </a:xfrm>
          </p:grpSpPr>
          <p:sp>
            <p:nvSpPr>
              <p:cNvPr id="62" name="Line 5"/>
              <p:cNvSpPr>
                <a:spLocks noChangeShapeType="1"/>
              </p:cNvSpPr>
              <p:nvPr/>
            </p:nvSpPr>
            <p:spPr bwMode="auto">
              <a:xfrm flipH="1">
                <a:off x="1023" y="3054"/>
                <a:ext cx="4363" cy="1"/>
              </a:xfrm>
              <a:prstGeom prst="line">
                <a:avLst/>
              </a:prstGeom>
              <a:noFill/>
              <a:ln w="0">
                <a:solidFill>
                  <a:srgbClr val="000000"/>
                </a:solidFill>
                <a:round/>
                <a:headEnd/>
                <a:tailEnd/>
              </a:ln>
            </p:spPr>
            <p:txBody>
              <a:bodyPr/>
              <a:lstStyle/>
              <a:p>
                <a:endParaRPr lang="en-US"/>
              </a:p>
            </p:txBody>
          </p:sp>
          <p:sp>
            <p:nvSpPr>
              <p:cNvPr id="63" name="Rectangle 6"/>
              <p:cNvSpPr>
                <a:spLocks noChangeArrowheads="1"/>
              </p:cNvSpPr>
              <p:nvPr/>
            </p:nvSpPr>
            <p:spPr bwMode="auto">
              <a:xfrm>
                <a:off x="2930" y="3362"/>
                <a:ext cx="469" cy="188"/>
              </a:xfrm>
              <a:prstGeom prst="rect">
                <a:avLst/>
              </a:prstGeom>
              <a:noFill/>
              <a:ln w="9525">
                <a:noFill/>
                <a:miter lim="800000"/>
                <a:headEnd/>
                <a:tailEnd/>
              </a:ln>
            </p:spPr>
            <p:txBody>
              <a:bodyPr wrap="none" lIns="0" tIns="0" rIns="0" bIns="0">
                <a:spAutoFit/>
              </a:bodyPr>
              <a:lstStyle/>
              <a:p>
                <a:pPr eaLnBrk="1" hangingPunct="1"/>
                <a:r>
                  <a:rPr lang="en-US" b="0">
                    <a:solidFill>
                      <a:srgbClr val="000000"/>
                    </a:solidFill>
                  </a:rPr>
                  <a:t>Minutes</a:t>
                </a:r>
                <a:endParaRPr lang="en-US" b="0"/>
              </a:p>
            </p:txBody>
          </p:sp>
          <p:sp>
            <p:nvSpPr>
              <p:cNvPr id="64" name="Line 7"/>
              <p:cNvSpPr>
                <a:spLocks noChangeShapeType="1"/>
              </p:cNvSpPr>
              <p:nvPr/>
            </p:nvSpPr>
            <p:spPr bwMode="auto">
              <a:xfrm>
                <a:off x="1888" y="3063"/>
                <a:ext cx="1" cy="27"/>
              </a:xfrm>
              <a:prstGeom prst="line">
                <a:avLst/>
              </a:prstGeom>
              <a:noFill/>
              <a:ln w="0">
                <a:solidFill>
                  <a:srgbClr val="000000"/>
                </a:solidFill>
                <a:round/>
                <a:headEnd/>
                <a:tailEnd/>
              </a:ln>
            </p:spPr>
            <p:txBody>
              <a:bodyPr/>
              <a:lstStyle/>
              <a:p>
                <a:endParaRPr lang="en-US"/>
              </a:p>
            </p:txBody>
          </p:sp>
          <p:sp>
            <p:nvSpPr>
              <p:cNvPr id="65" name="Line 8"/>
              <p:cNvSpPr>
                <a:spLocks noChangeShapeType="1"/>
              </p:cNvSpPr>
              <p:nvPr/>
            </p:nvSpPr>
            <p:spPr bwMode="auto">
              <a:xfrm>
                <a:off x="2762" y="3063"/>
                <a:ext cx="1" cy="27"/>
              </a:xfrm>
              <a:prstGeom prst="line">
                <a:avLst/>
              </a:prstGeom>
              <a:noFill/>
              <a:ln w="0">
                <a:solidFill>
                  <a:srgbClr val="000000"/>
                </a:solidFill>
                <a:round/>
                <a:headEnd/>
                <a:tailEnd/>
              </a:ln>
            </p:spPr>
            <p:txBody>
              <a:bodyPr/>
              <a:lstStyle/>
              <a:p>
                <a:endParaRPr lang="en-US"/>
              </a:p>
            </p:txBody>
          </p:sp>
          <p:sp>
            <p:nvSpPr>
              <p:cNvPr id="66" name="Line 9"/>
              <p:cNvSpPr>
                <a:spLocks noChangeShapeType="1"/>
              </p:cNvSpPr>
              <p:nvPr/>
            </p:nvSpPr>
            <p:spPr bwMode="auto">
              <a:xfrm>
                <a:off x="3636" y="3063"/>
                <a:ext cx="1" cy="27"/>
              </a:xfrm>
              <a:prstGeom prst="line">
                <a:avLst/>
              </a:prstGeom>
              <a:noFill/>
              <a:ln w="0">
                <a:solidFill>
                  <a:srgbClr val="000000"/>
                </a:solidFill>
                <a:round/>
                <a:headEnd/>
                <a:tailEnd/>
              </a:ln>
            </p:spPr>
            <p:txBody>
              <a:bodyPr/>
              <a:lstStyle/>
              <a:p>
                <a:endParaRPr lang="en-US"/>
              </a:p>
            </p:txBody>
          </p:sp>
          <p:sp>
            <p:nvSpPr>
              <p:cNvPr id="67" name="Line 10"/>
              <p:cNvSpPr>
                <a:spLocks noChangeShapeType="1"/>
              </p:cNvSpPr>
              <p:nvPr/>
            </p:nvSpPr>
            <p:spPr bwMode="auto">
              <a:xfrm>
                <a:off x="4511" y="3063"/>
                <a:ext cx="1" cy="27"/>
              </a:xfrm>
              <a:prstGeom prst="line">
                <a:avLst/>
              </a:prstGeom>
              <a:noFill/>
              <a:ln w="0">
                <a:solidFill>
                  <a:srgbClr val="000000"/>
                </a:solidFill>
                <a:round/>
                <a:headEnd/>
                <a:tailEnd/>
              </a:ln>
            </p:spPr>
            <p:txBody>
              <a:bodyPr/>
              <a:lstStyle/>
              <a:p>
                <a:endParaRPr lang="en-US"/>
              </a:p>
            </p:txBody>
          </p:sp>
          <p:sp>
            <p:nvSpPr>
              <p:cNvPr id="68" name="Line 11"/>
              <p:cNvSpPr>
                <a:spLocks noChangeShapeType="1"/>
              </p:cNvSpPr>
              <p:nvPr/>
            </p:nvSpPr>
            <p:spPr bwMode="auto">
              <a:xfrm>
                <a:off x="5386" y="3063"/>
                <a:ext cx="1" cy="27"/>
              </a:xfrm>
              <a:prstGeom prst="line">
                <a:avLst/>
              </a:prstGeom>
              <a:noFill/>
              <a:ln w="0">
                <a:solidFill>
                  <a:srgbClr val="000000"/>
                </a:solidFill>
                <a:round/>
                <a:headEnd/>
                <a:tailEnd/>
              </a:ln>
            </p:spPr>
            <p:txBody>
              <a:bodyPr/>
              <a:lstStyle/>
              <a:p>
                <a:endParaRPr lang="en-US"/>
              </a:p>
            </p:txBody>
          </p:sp>
          <p:sp>
            <p:nvSpPr>
              <p:cNvPr id="69" name="Line 12"/>
              <p:cNvSpPr>
                <a:spLocks noChangeShapeType="1"/>
              </p:cNvSpPr>
              <p:nvPr/>
            </p:nvSpPr>
            <p:spPr bwMode="auto">
              <a:xfrm>
                <a:off x="1888" y="3063"/>
                <a:ext cx="1" cy="53"/>
              </a:xfrm>
              <a:prstGeom prst="line">
                <a:avLst/>
              </a:prstGeom>
              <a:noFill/>
              <a:ln w="0">
                <a:solidFill>
                  <a:srgbClr val="000000"/>
                </a:solidFill>
                <a:round/>
                <a:headEnd/>
                <a:tailEnd/>
              </a:ln>
            </p:spPr>
            <p:txBody>
              <a:bodyPr/>
              <a:lstStyle/>
              <a:p>
                <a:endParaRPr lang="en-US"/>
              </a:p>
            </p:txBody>
          </p:sp>
          <p:sp>
            <p:nvSpPr>
              <p:cNvPr id="70" name="Rectangle 13"/>
              <p:cNvSpPr>
                <a:spLocks noChangeArrowheads="1"/>
              </p:cNvSpPr>
              <p:nvPr/>
            </p:nvSpPr>
            <p:spPr bwMode="auto">
              <a:xfrm>
                <a:off x="1802" y="3170"/>
                <a:ext cx="153" cy="188"/>
              </a:xfrm>
              <a:prstGeom prst="rect">
                <a:avLst/>
              </a:prstGeom>
              <a:noFill/>
              <a:ln w="9525">
                <a:noFill/>
                <a:miter lim="800000"/>
                <a:headEnd/>
                <a:tailEnd/>
              </a:ln>
            </p:spPr>
            <p:txBody>
              <a:bodyPr wrap="none" lIns="0" tIns="0" rIns="0" bIns="0">
                <a:spAutoFit/>
              </a:bodyPr>
              <a:lstStyle/>
              <a:p>
                <a:pPr eaLnBrk="1" hangingPunct="1"/>
                <a:r>
                  <a:rPr lang="en-US" b="0">
                    <a:solidFill>
                      <a:srgbClr val="000000"/>
                    </a:solidFill>
                  </a:rPr>
                  <a:t>10</a:t>
                </a:r>
                <a:endParaRPr lang="en-US" b="0"/>
              </a:p>
            </p:txBody>
          </p:sp>
          <p:sp>
            <p:nvSpPr>
              <p:cNvPr id="71" name="Line 14"/>
              <p:cNvSpPr>
                <a:spLocks noChangeShapeType="1"/>
              </p:cNvSpPr>
              <p:nvPr/>
            </p:nvSpPr>
            <p:spPr bwMode="auto">
              <a:xfrm>
                <a:off x="2762" y="3063"/>
                <a:ext cx="1" cy="53"/>
              </a:xfrm>
              <a:prstGeom prst="line">
                <a:avLst/>
              </a:prstGeom>
              <a:noFill/>
              <a:ln w="0">
                <a:solidFill>
                  <a:srgbClr val="000000"/>
                </a:solidFill>
                <a:round/>
                <a:headEnd/>
                <a:tailEnd/>
              </a:ln>
            </p:spPr>
            <p:txBody>
              <a:bodyPr/>
              <a:lstStyle/>
              <a:p>
                <a:endParaRPr lang="en-US"/>
              </a:p>
            </p:txBody>
          </p:sp>
          <p:sp>
            <p:nvSpPr>
              <p:cNvPr id="72" name="Rectangle 15"/>
              <p:cNvSpPr>
                <a:spLocks noChangeArrowheads="1"/>
              </p:cNvSpPr>
              <p:nvPr/>
            </p:nvSpPr>
            <p:spPr bwMode="auto">
              <a:xfrm>
                <a:off x="2682" y="3170"/>
                <a:ext cx="153" cy="188"/>
              </a:xfrm>
              <a:prstGeom prst="rect">
                <a:avLst/>
              </a:prstGeom>
              <a:noFill/>
              <a:ln w="9525">
                <a:noFill/>
                <a:miter lim="800000"/>
                <a:headEnd/>
                <a:tailEnd/>
              </a:ln>
            </p:spPr>
            <p:txBody>
              <a:bodyPr wrap="none" lIns="0" tIns="0" rIns="0" bIns="0">
                <a:spAutoFit/>
              </a:bodyPr>
              <a:lstStyle/>
              <a:p>
                <a:pPr eaLnBrk="1" hangingPunct="1"/>
                <a:r>
                  <a:rPr lang="en-US" b="0">
                    <a:solidFill>
                      <a:srgbClr val="000000"/>
                    </a:solidFill>
                  </a:rPr>
                  <a:t>20</a:t>
                </a:r>
                <a:endParaRPr lang="en-US" b="0"/>
              </a:p>
            </p:txBody>
          </p:sp>
          <p:sp>
            <p:nvSpPr>
              <p:cNvPr id="73" name="Line 16"/>
              <p:cNvSpPr>
                <a:spLocks noChangeShapeType="1"/>
              </p:cNvSpPr>
              <p:nvPr/>
            </p:nvSpPr>
            <p:spPr bwMode="auto">
              <a:xfrm>
                <a:off x="3636" y="3063"/>
                <a:ext cx="1" cy="53"/>
              </a:xfrm>
              <a:prstGeom prst="line">
                <a:avLst/>
              </a:prstGeom>
              <a:noFill/>
              <a:ln w="0">
                <a:solidFill>
                  <a:srgbClr val="000000"/>
                </a:solidFill>
                <a:round/>
                <a:headEnd/>
                <a:tailEnd/>
              </a:ln>
            </p:spPr>
            <p:txBody>
              <a:bodyPr/>
              <a:lstStyle/>
              <a:p>
                <a:endParaRPr lang="en-US"/>
              </a:p>
            </p:txBody>
          </p:sp>
          <p:sp>
            <p:nvSpPr>
              <p:cNvPr id="74" name="Rectangle 17"/>
              <p:cNvSpPr>
                <a:spLocks noChangeArrowheads="1"/>
              </p:cNvSpPr>
              <p:nvPr/>
            </p:nvSpPr>
            <p:spPr bwMode="auto">
              <a:xfrm>
                <a:off x="3550" y="3170"/>
                <a:ext cx="153" cy="188"/>
              </a:xfrm>
              <a:prstGeom prst="rect">
                <a:avLst/>
              </a:prstGeom>
              <a:noFill/>
              <a:ln w="9525">
                <a:noFill/>
                <a:miter lim="800000"/>
                <a:headEnd/>
                <a:tailEnd/>
              </a:ln>
            </p:spPr>
            <p:txBody>
              <a:bodyPr wrap="none" lIns="0" tIns="0" rIns="0" bIns="0">
                <a:spAutoFit/>
              </a:bodyPr>
              <a:lstStyle/>
              <a:p>
                <a:pPr eaLnBrk="1" hangingPunct="1"/>
                <a:r>
                  <a:rPr lang="en-US" b="0">
                    <a:solidFill>
                      <a:srgbClr val="000000"/>
                    </a:solidFill>
                  </a:rPr>
                  <a:t>30</a:t>
                </a:r>
                <a:endParaRPr lang="en-US" b="0"/>
              </a:p>
            </p:txBody>
          </p:sp>
          <p:sp>
            <p:nvSpPr>
              <p:cNvPr id="75" name="Line 18"/>
              <p:cNvSpPr>
                <a:spLocks noChangeShapeType="1"/>
              </p:cNvSpPr>
              <p:nvPr/>
            </p:nvSpPr>
            <p:spPr bwMode="auto">
              <a:xfrm>
                <a:off x="4511" y="3063"/>
                <a:ext cx="1" cy="53"/>
              </a:xfrm>
              <a:prstGeom prst="line">
                <a:avLst/>
              </a:prstGeom>
              <a:noFill/>
              <a:ln w="0">
                <a:solidFill>
                  <a:srgbClr val="000000"/>
                </a:solidFill>
                <a:round/>
                <a:headEnd/>
                <a:tailEnd/>
              </a:ln>
            </p:spPr>
            <p:txBody>
              <a:bodyPr/>
              <a:lstStyle/>
              <a:p>
                <a:endParaRPr lang="en-US"/>
              </a:p>
            </p:txBody>
          </p:sp>
          <p:sp>
            <p:nvSpPr>
              <p:cNvPr id="76" name="Rectangle 19"/>
              <p:cNvSpPr>
                <a:spLocks noChangeArrowheads="1"/>
              </p:cNvSpPr>
              <p:nvPr/>
            </p:nvSpPr>
            <p:spPr bwMode="auto">
              <a:xfrm>
                <a:off x="4431" y="3170"/>
                <a:ext cx="153" cy="188"/>
              </a:xfrm>
              <a:prstGeom prst="rect">
                <a:avLst/>
              </a:prstGeom>
              <a:noFill/>
              <a:ln w="9525">
                <a:noFill/>
                <a:miter lim="800000"/>
                <a:headEnd/>
                <a:tailEnd/>
              </a:ln>
            </p:spPr>
            <p:txBody>
              <a:bodyPr wrap="none" lIns="0" tIns="0" rIns="0" bIns="0">
                <a:spAutoFit/>
              </a:bodyPr>
              <a:lstStyle/>
              <a:p>
                <a:pPr eaLnBrk="1" hangingPunct="1"/>
                <a:r>
                  <a:rPr lang="en-US" b="0">
                    <a:solidFill>
                      <a:srgbClr val="000000"/>
                    </a:solidFill>
                  </a:rPr>
                  <a:t>40</a:t>
                </a:r>
                <a:endParaRPr lang="en-US" b="0"/>
              </a:p>
            </p:txBody>
          </p:sp>
          <p:sp>
            <p:nvSpPr>
              <p:cNvPr id="77" name="Line 20"/>
              <p:cNvSpPr>
                <a:spLocks noChangeShapeType="1"/>
              </p:cNvSpPr>
              <p:nvPr/>
            </p:nvSpPr>
            <p:spPr bwMode="auto">
              <a:xfrm>
                <a:off x="5386" y="3063"/>
                <a:ext cx="1" cy="53"/>
              </a:xfrm>
              <a:prstGeom prst="line">
                <a:avLst/>
              </a:prstGeom>
              <a:noFill/>
              <a:ln w="0">
                <a:solidFill>
                  <a:srgbClr val="000000"/>
                </a:solidFill>
                <a:round/>
                <a:headEnd/>
                <a:tailEnd/>
              </a:ln>
            </p:spPr>
            <p:txBody>
              <a:bodyPr/>
              <a:lstStyle/>
              <a:p>
                <a:endParaRPr lang="en-US"/>
              </a:p>
            </p:txBody>
          </p:sp>
          <p:sp>
            <p:nvSpPr>
              <p:cNvPr id="78" name="Rectangle 21"/>
              <p:cNvSpPr>
                <a:spLocks noChangeArrowheads="1"/>
              </p:cNvSpPr>
              <p:nvPr/>
            </p:nvSpPr>
            <p:spPr bwMode="auto">
              <a:xfrm>
                <a:off x="5303" y="3170"/>
                <a:ext cx="153" cy="188"/>
              </a:xfrm>
              <a:prstGeom prst="rect">
                <a:avLst/>
              </a:prstGeom>
              <a:noFill/>
              <a:ln w="9525">
                <a:noFill/>
                <a:miter lim="800000"/>
                <a:headEnd/>
                <a:tailEnd/>
              </a:ln>
            </p:spPr>
            <p:txBody>
              <a:bodyPr wrap="none" lIns="0" tIns="0" rIns="0" bIns="0">
                <a:spAutoFit/>
              </a:bodyPr>
              <a:lstStyle/>
              <a:p>
                <a:pPr eaLnBrk="1" hangingPunct="1"/>
                <a:r>
                  <a:rPr lang="en-US" b="0">
                    <a:solidFill>
                      <a:srgbClr val="000000"/>
                    </a:solidFill>
                  </a:rPr>
                  <a:t>50</a:t>
                </a:r>
                <a:endParaRPr lang="en-US" b="0"/>
              </a:p>
            </p:txBody>
          </p:sp>
          <p:sp>
            <p:nvSpPr>
              <p:cNvPr id="79" name="Freeform 22"/>
              <p:cNvSpPr>
                <a:spLocks/>
              </p:cNvSpPr>
              <p:nvPr/>
            </p:nvSpPr>
            <p:spPr bwMode="auto">
              <a:xfrm>
                <a:off x="1023" y="1652"/>
                <a:ext cx="1039" cy="1335"/>
              </a:xfrm>
              <a:custGeom>
                <a:avLst/>
                <a:gdLst>
                  <a:gd name="T0" fmla="*/ 15 w 1039"/>
                  <a:gd name="T1" fmla="*/ 1335 h 1335"/>
                  <a:gd name="T2" fmla="*/ 31 w 1039"/>
                  <a:gd name="T3" fmla="*/ 1335 h 1335"/>
                  <a:gd name="T4" fmla="*/ 46 w 1039"/>
                  <a:gd name="T5" fmla="*/ 1335 h 1335"/>
                  <a:gd name="T6" fmla="*/ 63 w 1039"/>
                  <a:gd name="T7" fmla="*/ 1335 h 1335"/>
                  <a:gd name="T8" fmla="*/ 81 w 1039"/>
                  <a:gd name="T9" fmla="*/ 1335 h 1335"/>
                  <a:gd name="T10" fmla="*/ 96 w 1039"/>
                  <a:gd name="T11" fmla="*/ 1333 h 1335"/>
                  <a:gd name="T12" fmla="*/ 112 w 1039"/>
                  <a:gd name="T13" fmla="*/ 1330 h 1335"/>
                  <a:gd name="T14" fmla="*/ 129 w 1039"/>
                  <a:gd name="T15" fmla="*/ 1332 h 1335"/>
                  <a:gd name="T16" fmla="*/ 146 w 1039"/>
                  <a:gd name="T17" fmla="*/ 1316 h 1335"/>
                  <a:gd name="T18" fmla="*/ 162 w 1039"/>
                  <a:gd name="T19" fmla="*/ 1334 h 1335"/>
                  <a:gd name="T20" fmla="*/ 178 w 1039"/>
                  <a:gd name="T21" fmla="*/ 294 h 1335"/>
                  <a:gd name="T22" fmla="*/ 195 w 1039"/>
                  <a:gd name="T23" fmla="*/ 1325 h 1335"/>
                  <a:gd name="T24" fmla="*/ 211 w 1039"/>
                  <a:gd name="T25" fmla="*/ 697 h 1335"/>
                  <a:gd name="T26" fmla="*/ 227 w 1039"/>
                  <a:gd name="T27" fmla="*/ 1332 h 1335"/>
                  <a:gd name="T28" fmla="*/ 243 w 1039"/>
                  <a:gd name="T29" fmla="*/ 1001 h 1335"/>
                  <a:gd name="T30" fmla="*/ 260 w 1039"/>
                  <a:gd name="T31" fmla="*/ 1329 h 1335"/>
                  <a:gd name="T32" fmla="*/ 275 w 1039"/>
                  <a:gd name="T33" fmla="*/ 1334 h 1335"/>
                  <a:gd name="T34" fmla="*/ 291 w 1039"/>
                  <a:gd name="T35" fmla="*/ 1334 h 1335"/>
                  <a:gd name="T36" fmla="*/ 309 w 1039"/>
                  <a:gd name="T37" fmla="*/ 1334 h 1335"/>
                  <a:gd name="T38" fmla="*/ 326 w 1039"/>
                  <a:gd name="T39" fmla="*/ 1330 h 1335"/>
                  <a:gd name="T40" fmla="*/ 341 w 1039"/>
                  <a:gd name="T41" fmla="*/ 1057 h 1335"/>
                  <a:gd name="T42" fmla="*/ 358 w 1039"/>
                  <a:gd name="T43" fmla="*/ 1324 h 1335"/>
                  <a:gd name="T44" fmla="*/ 375 w 1039"/>
                  <a:gd name="T45" fmla="*/ 1334 h 1335"/>
                  <a:gd name="T46" fmla="*/ 390 w 1039"/>
                  <a:gd name="T47" fmla="*/ 1334 h 1335"/>
                  <a:gd name="T48" fmla="*/ 407 w 1039"/>
                  <a:gd name="T49" fmla="*/ 1335 h 1335"/>
                  <a:gd name="T50" fmla="*/ 423 w 1039"/>
                  <a:gd name="T51" fmla="*/ 1335 h 1335"/>
                  <a:gd name="T52" fmla="*/ 440 w 1039"/>
                  <a:gd name="T53" fmla="*/ 1329 h 1335"/>
                  <a:gd name="T54" fmla="*/ 456 w 1039"/>
                  <a:gd name="T55" fmla="*/ 608 h 1335"/>
                  <a:gd name="T56" fmla="*/ 472 w 1039"/>
                  <a:gd name="T57" fmla="*/ 1165 h 1335"/>
                  <a:gd name="T58" fmla="*/ 489 w 1039"/>
                  <a:gd name="T59" fmla="*/ 1322 h 1335"/>
                  <a:gd name="T60" fmla="*/ 505 w 1039"/>
                  <a:gd name="T61" fmla="*/ 1332 h 1335"/>
                  <a:gd name="T62" fmla="*/ 521 w 1039"/>
                  <a:gd name="T63" fmla="*/ 1334 h 1335"/>
                  <a:gd name="T64" fmla="*/ 539 w 1039"/>
                  <a:gd name="T65" fmla="*/ 1334 h 1335"/>
                  <a:gd name="T66" fmla="*/ 555 w 1039"/>
                  <a:gd name="T67" fmla="*/ 1334 h 1335"/>
                  <a:gd name="T68" fmla="*/ 570 w 1039"/>
                  <a:gd name="T69" fmla="*/ 1335 h 1335"/>
                  <a:gd name="T70" fmla="*/ 587 w 1039"/>
                  <a:gd name="T71" fmla="*/ 1335 h 1335"/>
                  <a:gd name="T72" fmla="*/ 604 w 1039"/>
                  <a:gd name="T73" fmla="*/ 1335 h 1335"/>
                  <a:gd name="T74" fmla="*/ 620 w 1039"/>
                  <a:gd name="T75" fmla="*/ 1335 h 1335"/>
                  <a:gd name="T76" fmla="*/ 636 w 1039"/>
                  <a:gd name="T77" fmla="*/ 1335 h 1335"/>
                  <a:gd name="T78" fmla="*/ 651 w 1039"/>
                  <a:gd name="T79" fmla="*/ 1335 h 1335"/>
                  <a:gd name="T80" fmla="*/ 669 w 1039"/>
                  <a:gd name="T81" fmla="*/ 1335 h 1335"/>
                  <a:gd name="T82" fmla="*/ 685 w 1039"/>
                  <a:gd name="T83" fmla="*/ 1335 h 1335"/>
                  <a:gd name="T84" fmla="*/ 702 w 1039"/>
                  <a:gd name="T85" fmla="*/ 1335 h 1335"/>
                  <a:gd name="T86" fmla="*/ 718 w 1039"/>
                  <a:gd name="T87" fmla="*/ 1335 h 1335"/>
                  <a:gd name="T88" fmla="*/ 734 w 1039"/>
                  <a:gd name="T89" fmla="*/ 1335 h 1335"/>
                  <a:gd name="T90" fmla="*/ 750 w 1039"/>
                  <a:gd name="T91" fmla="*/ 1335 h 1335"/>
                  <a:gd name="T92" fmla="*/ 767 w 1039"/>
                  <a:gd name="T93" fmla="*/ 1335 h 1335"/>
                  <a:gd name="T94" fmla="*/ 784 w 1039"/>
                  <a:gd name="T95" fmla="*/ 1335 h 1335"/>
                  <a:gd name="T96" fmla="*/ 800 w 1039"/>
                  <a:gd name="T97" fmla="*/ 1335 h 1335"/>
                  <a:gd name="T98" fmla="*/ 815 w 1039"/>
                  <a:gd name="T99" fmla="*/ 1335 h 1335"/>
                  <a:gd name="T100" fmla="*/ 832 w 1039"/>
                  <a:gd name="T101" fmla="*/ 1335 h 1335"/>
                  <a:gd name="T102" fmla="*/ 849 w 1039"/>
                  <a:gd name="T103" fmla="*/ 1335 h 1335"/>
                  <a:gd name="T104" fmla="*/ 866 w 1039"/>
                  <a:gd name="T105" fmla="*/ 1335 h 1335"/>
                  <a:gd name="T106" fmla="*/ 882 w 1039"/>
                  <a:gd name="T107" fmla="*/ 1335 h 1335"/>
                  <a:gd name="T108" fmla="*/ 898 w 1039"/>
                  <a:gd name="T109" fmla="*/ 1335 h 1335"/>
                  <a:gd name="T110" fmla="*/ 915 w 1039"/>
                  <a:gd name="T111" fmla="*/ 1335 h 1335"/>
                  <a:gd name="T112" fmla="*/ 930 w 1039"/>
                  <a:gd name="T113" fmla="*/ 1335 h 1335"/>
                  <a:gd name="T114" fmla="*/ 948 w 1039"/>
                  <a:gd name="T115" fmla="*/ 1335 h 1335"/>
                  <a:gd name="T116" fmla="*/ 964 w 1039"/>
                  <a:gd name="T117" fmla="*/ 1335 h 1335"/>
                  <a:gd name="T118" fmla="*/ 980 w 1039"/>
                  <a:gd name="T119" fmla="*/ 1335 h 1335"/>
                  <a:gd name="T120" fmla="*/ 997 w 1039"/>
                  <a:gd name="T121" fmla="*/ 1335 h 1335"/>
                  <a:gd name="T122" fmla="*/ 1013 w 1039"/>
                  <a:gd name="T123" fmla="*/ 1335 h 1335"/>
                  <a:gd name="T124" fmla="*/ 1030 w 1039"/>
                  <a:gd name="T125" fmla="*/ 1335 h 1335"/>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039"/>
                  <a:gd name="T190" fmla="*/ 0 h 1335"/>
                  <a:gd name="T191" fmla="*/ 1039 w 1039"/>
                  <a:gd name="T192" fmla="*/ 1335 h 1335"/>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039" h="1335">
                    <a:moveTo>
                      <a:pt x="0" y="1335"/>
                    </a:moveTo>
                    <a:lnTo>
                      <a:pt x="0" y="1335"/>
                    </a:lnTo>
                    <a:lnTo>
                      <a:pt x="1" y="1335"/>
                    </a:lnTo>
                    <a:lnTo>
                      <a:pt x="2" y="1335"/>
                    </a:lnTo>
                    <a:lnTo>
                      <a:pt x="3" y="1335"/>
                    </a:lnTo>
                    <a:lnTo>
                      <a:pt x="5" y="1335"/>
                    </a:lnTo>
                    <a:lnTo>
                      <a:pt x="6" y="1335"/>
                    </a:lnTo>
                    <a:lnTo>
                      <a:pt x="8" y="1335"/>
                    </a:lnTo>
                    <a:lnTo>
                      <a:pt x="9" y="1335"/>
                    </a:lnTo>
                    <a:lnTo>
                      <a:pt x="10" y="1335"/>
                    </a:lnTo>
                    <a:lnTo>
                      <a:pt x="11" y="1335"/>
                    </a:lnTo>
                    <a:lnTo>
                      <a:pt x="12" y="1335"/>
                    </a:lnTo>
                    <a:lnTo>
                      <a:pt x="13" y="1335"/>
                    </a:lnTo>
                    <a:lnTo>
                      <a:pt x="15" y="1335"/>
                    </a:lnTo>
                    <a:lnTo>
                      <a:pt x="16" y="1335"/>
                    </a:lnTo>
                    <a:lnTo>
                      <a:pt x="17" y="1335"/>
                    </a:lnTo>
                    <a:lnTo>
                      <a:pt x="18" y="1335"/>
                    </a:lnTo>
                    <a:lnTo>
                      <a:pt x="20" y="1335"/>
                    </a:lnTo>
                    <a:lnTo>
                      <a:pt x="21" y="1335"/>
                    </a:lnTo>
                    <a:lnTo>
                      <a:pt x="22" y="1335"/>
                    </a:lnTo>
                    <a:lnTo>
                      <a:pt x="23" y="1335"/>
                    </a:lnTo>
                    <a:lnTo>
                      <a:pt x="24" y="1335"/>
                    </a:lnTo>
                    <a:lnTo>
                      <a:pt x="25" y="1335"/>
                    </a:lnTo>
                    <a:lnTo>
                      <a:pt x="28" y="1335"/>
                    </a:lnTo>
                    <a:lnTo>
                      <a:pt x="29" y="1335"/>
                    </a:lnTo>
                    <a:lnTo>
                      <a:pt x="30" y="1335"/>
                    </a:lnTo>
                    <a:lnTo>
                      <a:pt x="31" y="1335"/>
                    </a:lnTo>
                    <a:lnTo>
                      <a:pt x="32" y="1335"/>
                    </a:lnTo>
                    <a:lnTo>
                      <a:pt x="34" y="1335"/>
                    </a:lnTo>
                    <a:lnTo>
                      <a:pt x="35" y="1335"/>
                    </a:lnTo>
                    <a:lnTo>
                      <a:pt x="36" y="1335"/>
                    </a:lnTo>
                    <a:lnTo>
                      <a:pt x="38" y="1335"/>
                    </a:lnTo>
                    <a:lnTo>
                      <a:pt x="39" y="1335"/>
                    </a:lnTo>
                    <a:lnTo>
                      <a:pt x="41" y="1335"/>
                    </a:lnTo>
                    <a:lnTo>
                      <a:pt x="42" y="1335"/>
                    </a:lnTo>
                    <a:lnTo>
                      <a:pt x="43" y="1335"/>
                    </a:lnTo>
                    <a:lnTo>
                      <a:pt x="44" y="1335"/>
                    </a:lnTo>
                    <a:lnTo>
                      <a:pt x="45" y="1335"/>
                    </a:lnTo>
                    <a:lnTo>
                      <a:pt x="46" y="1335"/>
                    </a:lnTo>
                    <a:lnTo>
                      <a:pt x="47" y="1335"/>
                    </a:lnTo>
                    <a:lnTo>
                      <a:pt x="49" y="1335"/>
                    </a:lnTo>
                    <a:lnTo>
                      <a:pt x="50" y="1335"/>
                    </a:lnTo>
                    <a:lnTo>
                      <a:pt x="51" y="1335"/>
                    </a:lnTo>
                    <a:lnTo>
                      <a:pt x="52" y="1335"/>
                    </a:lnTo>
                    <a:lnTo>
                      <a:pt x="53" y="1335"/>
                    </a:lnTo>
                    <a:lnTo>
                      <a:pt x="55" y="1335"/>
                    </a:lnTo>
                    <a:lnTo>
                      <a:pt x="57" y="1335"/>
                    </a:lnTo>
                    <a:lnTo>
                      <a:pt x="59" y="1335"/>
                    </a:lnTo>
                    <a:lnTo>
                      <a:pt x="60" y="1335"/>
                    </a:lnTo>
                    <a:lnTo>
                      <a:pt x="61" y="1335"/>
                    </a:lnTo>
                    <a:lnTo>
                      <a:pt x="62" y="1335"/>
                    </a:lnTo>
                    <a:lnTo>
                      <a:pt x="63" y="1335"/>
                    </a:lnTo>
                    <a:lnTo>
                      <a:pt x="64" y="1335"/>
                    </a:lnTo>
                    <a:lnTo>
                      <a:pt x="66" y="1335"/>
                    </a:lnTo>
                    <a:lnTo>
                      <a:pt x="67" y="1335"/>
                    </a:lnTo>
                    <a:lnTo>
                      <a:pt x="68" y="1335"/>
                    </a:lnTo>
                    <a:lnTo>
                      <a:pt x="69" y="1335"/>
                    </a:lnTo>
                    <a:lnTo>
                      <a:pt x="71" y="1335"/>
                    </a:lnTo>
                    <a:lnTo>
                      <a:pt x="73" y="1335"/>
                    </a:lnTo>
                    <a:lnTo>
                      <a:pt x="74" y="1335"/>
                    </a:lnTo>
                    <a:lnTo>
                      <a:pt x="75" y="1335"/>
                    </a:lnTo>
                    <a:lnTo>
                      <a:pt x="76" y="1335"/>
                    </a:lnTo>
                    <a:lnTo>
                      <a:pt x="77" y="1335"/>
                    </a:lnTo>
                    <a:lnTo>
                      <a:pt x="79" y="1335"/>
                    </a:lnTo>
                    <a:lnTo>
                      <a:pt x="81" y="1335"/>
                    </a:lnTo>
                    <a:lnTo>
                      <a:pt x="82" y="1335"/>
                    </a:lnTo>
                    <a:lnTo>
                      <a:pt x="84" y="1335"/>
                    </a:lnTo>
                    <a:lnTo>
                      <a:pt x="85" y="1335"/>
                    </a:lnTo>
                    <a:lnTo>
                      <a:pt x="86" y="1335"/>
                    </a:lnTo>
                    <a:lnTo>
                      <a:pt x="88" y="1334"/>
                    </a:lnTo>
                    <a:lnTo>
                      <a:pt x="89" y="1334"/>
                    </a:lnTo>
                    <a:lnTo>
                      <a:pt x="89" y="1333"/>
                    </a:lnTo>
                    <a:lnTo>
                      <a:pt x="90" y="1333"/>
                    </a:lnTo>
                    <a:lnTo>
                      <a:pt x="91" y="1333"/>
                    </a:lnTo>
                    <a:lnTo>
                      <a:pt x="93" y="1333"/>
                    </a:lnTo>
                    <a:lnTo>
                      <a:pt x="94" y="1333"/>
                    </a:lnTo>
                    <a:lnTo>
                      <a:pt x="95" y="1333"/>
                    </a:lnTo>
                    <a:lnTo>
                      <a:pt x="96" y="1333"/>
                    </a:lnTo>
                    <a:lnTo>
                      <a:pt x="97" y="1333"/>
                    </a:lnTo>
                    <a:lnTo>
                      <a:pt x="98" y="1334"/>
                    </a:lnTo>
                    <a:lnTo>
                      <a:pt x="100" y="1334"/>
                    </a:lnTo>
                    <a:lnTo>
                      <a:pt x="101" y="1334"/>
                    </a:lnTo>
                    <a:lnTo>
                      <a:pt x="102" y="1334"/>
                    </a:lnTo>
                    <a:lnTo>
                      <a:pt x="103" y="1335"/>
                    </a:lnTo>
                    <a:lnTo>
                      <a:pt x="104" y="1335"/>
                    </a:lnTo>
                    <a:lnTo>
                      <a:pt x="105" y="1335"/>
                    </a:lnTo>
                    <a:lnTo>
                      <a:pt x="106" y="1335"/>
                    </a:lnTo>
                    <a:lnTo>
                      <a:pt x="107" y="1335"/>
                    </a:lnTo>
                    <a:lnTo>
                      <a:pt x="109" y="1335"/>
                    </a:lnTo>
                    <a:lnTo>
                      <a:pt x="110" y="1335"/>
                    </a:lnTo>
                    <a:lnTo>
                      <a:pt x="110" y="1334"/>
                    </a:lnTo>
                    <a:lnTo>
                      <a:pt x="111" y="1332"/>
                    </a:lnTo>
                    <a:lnTo>
                      <a:pt x="112" y="1330"/>
                    </a:lnTo>
                    <a:lnTo>
                      <a:pt x="114" y="1288"/>
                    </a:lnTo>
                    <a:lnTo>
                      <a:pt x="115" y="1204"/>
                    </a:lnTo>
                    <a:lnTo>
                      <a:pt x="116" y="865"/>
                    </a:lnTo>
                    <a:lnTo>
                      <a:pt x="117" y="753"/>
                    </a:lnTo>
                    <a:lnTo>
                      <a:pt x="118" y="844"/>
                    </a:lnTo>
                    <a:lnTo>
                      <a:pt x="119" y="956"/>
                    </a:lnTo>
                    <a:lnTo>
                      <a:pt x="120" y="1141"/>
                    </a:lnTo>
                    <a:lnTo>
                      <a:pt x="121" y="1200"/>
                    </a:lnTo>
                    <a:lnTo>
                      <a:pt x="123" y="1271"/>
                    </a:lnTo>
                    <a:lnTo>
                      <a:pt x="124" y="1292"/>
                    </a:lnTo>
                    <a:lnTo>
                      <a:pt x="125" y="1316"/>
                    </a:lnTo>
                    <a:lnTo>
                      <a:pt x="125" y="1322"/>
                    </a:lnTo>
                    <a:lnTo>
                      <a:pt x="127" y="1329"/>
                    </a:lnTo>
                    <a:lnTo>
                      <a:pt x="128" y="1330"/>
                    </a:lnTo>
                    <a:lnTo>
                      <a:pt x="129" y="1332"/>
                    </a:lnTo>
                    <a:lnTo>
                      <a:pt x="130" y="1333"/>
                    </a:lnTo>
                    <a:lnTo>
                      <a:pt x="132" y="1334"/>
                    </a:lnTo>
                    <a:lnTo>
                      <a:pt x="133" y="1334"/>
                    </a:lnTo>
                    <a:lnTo>
                      <a:pt x="134" y="1334"/>
                    </a:lnTo>
                    <a:lnTo>
                      <a:pt x="136" y="1334"/>
                    </a:lnTo>
                    <a:lnTo>
                      <a:pt x="137" y="1334"/>
                    </a:lnTo>
                    <a:lnTo>
                      <a:pt x="138" y="1334"/>
                    </a:lnTo>
                    <a:lnTo>
                      <a:pt x="139" y="1334"/>
                    </a:lnTo>
                    <a:lnTo>
                      <a:pt x="140" y="1334"/>
                    </a:lnTo>
                    <a:lnTo>
                      <a:pt x="141" y="1334"/>
                    </a:lnTo>
                    <a:lnTo>
                      <a:pt x="142" y="1331"/>
                    </a:lnTo>
                    <a:lnTo>
                      <a:pt x="143" y="1328"/>
                    </a:lnTo>
                    <a:lnTo>
                      <a:pt x="145" y="1319"/>
                    </a:lnTo>
                    <a:lnTo>
                      <a:pt x="146" y="1316"/>
                    </a:lnTo>
                    <a:lnTo>
                      <a:pt x="146" y="1318"/>
                    </a:lnTo>
                    <a:lnTo>
                      <a:pt x="147" y="1321"/>
                    </a:lnTo>
                    <a:lnTo>
                      <a:pt x="149" y="1327"/>
                    </a:lnTo>
                    <a:lnTo>
                      <a:pt x="150" y="1329"/>
                    </a:lnTo>
                    <a:lnTo>
                      <a:pt x="151" y="1331"/>
                    </a:lnTo>
                    <a:lnTo>
                      <a:pt x="152" y="1332"/>
                    </a:lnTo>
                    <a:lnTo>
                      <a:pt x="153" y="1333"/>
                    </a:lnTo>
                    <a:lnTo>
                      <a:pt x="155" y="1333"/>
                    </a:lnTo>
                    <a:lnTo>
                      <a:pt x="156" y="1333"/>
                    </a:lnTo>
                    <a:lnTo>
                      <a:pt x="158" y="1333"/>
                    </a:lnTo>
                    <a:lnTo>
                      <a:pt x="158" y="1334"/>
                    </a:lnTo>
                    <a:lnTo>
                      <a:pt x="160" y="1334"/>
                    </a:lnTo>
                    <a:lnTo>
                      <a:pt x="161" y="1334"/>
                    </a:lnTo>
                    <a:lnTo>
                      <a:pt x="162" y="1334"/>
                    </a:lnTo>
                    <a:lnTo>
                      <a:pt x="164" y="1334"/>
                    </a:lnTo>
                    <a:lnTo>
                      <a:pt x="165" y="1333"/>
                    </a:lnTo>
                    <a:lnTo>
                      <a:pt x="167" y="1332"/>
                    </a:lnTo>
                    <a:lnTo>
                      <a:pt x="167" y="1331"/>
                    </a:lnTo>
                    <a:lnTo>
                      <a:pt x="168" y="1328"/>
                    </a:lnTo>
                    <a:lnTo>
                      <a:pt x="169" y="1324"/>
                    </a:lnTo>
                    <a:lnTo>
                      <a:pt x="171" y="1310"/>
                    </a:lnTo>
                    <a:lnTo>
                      <a:pt x="171" y="1294"/>
                    </a:lnTo>
                    <a:lnTo>
                      <a:pt x="173" y="1194"/>
                    </a:lnTo>
                    <a:lnTo>
                      <a:pt x="174" y="1078"/>
                    </a:lnTo>
                    <a:lnTo>
                      <a:pt x="175" y="683"/>
                    </a:lnTo>
                    <a:lnTo>
                      <a:pt x="175" y="466"/>
                    </a:lnTo>
                    <a:lnTo>
                      <a:pt x="177" y="251"/>
                    </a:lnTo>
                    <a:lnTo>
                      <a:pt x="178" y="294"/>
                    </a:lnTo>
                    <a:lnTo>
                      <a:pt x="180" y="569"/>
                    </a:lnTo>
                    <a:lnTo>
                      <a:pt x="180" y="729"/>
                    </a:lnTo>
                    <a:lnTo>
                      <a:pt x="182" y="985"/>
                    </a:lnTo>
                    <a:lnTo>
                      <a:pt x="182" y="1075"/>
                    </a:lnTo>
                    <a:lnTo>
                      <a:pt x="184" y="1190"/>
                    </a:lnTo>
                    <a:lnTo>
                      <a:pt x="184" y="1225"/>
                    </a:lnTo>
                    <a:lnTo>
                      <a:pt x="186" y="1271"/>
                    </a:lnTo>
                    <a:lnTo>
                      <a:pt x="187" y="1285"/>
                    </a:lnTo>
                    <a:lnTo>
                      <a:pt x="189" y="1303"/>
                    </a:lnTo>
                    <a:lnTo>
                      <a:pt x="189" y="1309"/>
                    </a:lnTo>
                    <a:lnTo>
                      <a:pt x="190" y="1316"/>
                    </a:lnTo>
                    <a:lnTo>
                      <a:pt x="191" y="1318"/>
                    </a:lnTo>
                    <a:lnTo>
                      <a:pt x="192" y="1322"/>
                    </a:lnTo>
                    <a:lnTo>
                      <a:pt x="193" y="1323"/>
                    </a:lnTo>
                    <a:lnTo>
                      <a:pt x="195" y="1325"/>
                    </a:lnTo>
                    <a:lnTo>
                      <a:pt x="196" y="1326"/>
                    </a:lnTo>
                    <a:lnTo>
                      <a:pt x="197" y="1325"/>
                    </a:lnTo>
                    <a:lnTo>
                      <a:pt x="199" y="1321"/>
                    </a:lnTo>
                    <a:lnTo>
                      <a:pt x="200" y="1317"/>
                    </a:lnTo>
                    <a:lnTo>
                      <a:pt x="201" y="1300"/>
                    </a:lnTo>
                    <a:lnTo>
                      <a:pt x="202" y="1281"/>
                    </a:lnTo>
                    <a:lnTo>
                      <a:pt x="204" y="1173"/>
                    </a:lnTo>
                    <a:lnTo>
                      <a:pt x="204" y="1042"/>
                    </a:lnTo>
                    <a:lnTo>
                      <a:pt x="205" y="568"/>
                    </a:lnTo>
                    <a:lnTo>
                      <a:pt x="206" y="287"/>
                    </a:lnTo>
                    <a:lnTo>
                      <a:pt x="208" y="0"/>
                    </a:lnTo>
                    <a:lnTo>
                      <a:pt x="209" y="69"/>
                    </a:lnTo>
                    <a:lnTo>
                      <a:pt x="210" y="474"/>
                    </a:lnTo>
                    <a:lnTo>
                      <a:pt x="211" y="697"/>
                    </a:lnTo>
                    <a:lnTo>
                      <a:pt x="212" y="1025"/>
                    </a:lnTo>
                    <a:lnTo>
                      <a:pt x="213" y="1126"/>
                    </a:lnTo>
                    <a:lnTo>
                      <a:pt x="214" y="1195"/>
                    </a:lnTo>
                    <a:lnTo>
                      <a:pt x="214" y="1242"/>
                    </a:lnTo>
                    <a:lnTo>
                      <a:pt x="216" y="1294"/>
                    </a:lnTo>
                    <a:lnTo>
                      <a:pt x="217" y="1307"/>
                    </a:lnTo>
                    <a:lnTo>
                      <a:pt x="218" y="1321"/>
                    </a:lnTo>
                    <a:lnTo>
                      <a:pt x="218" y="1324"/>
                    </a:lnTo>
                    <a:lnTo>
                      <a:pt x="220" y="1328"/>
                    </a:lnTo>
                    <a:lnTo>
                      <a:pt x="221" y="1330"/>
                    </a:lnTo>
                    <a:lnTo>
                      <a:pt x="223" y="1330"/>
                    </a:lnTo>
                    <a:lnTo>
                      <a:pt x="223" y="1331"/>
                    </a:lnTo>
                    <a:lnTo>
                      <a:pt x="225" y="1331"/>
                    </a:lnTo>
                    <a:lnTo>
                      <a:pt x="227" y="1332"/>
                    </a:lnTo>
                    <a:lnTo>
                      <a:pt x="229" y="1332"/>
                    </a:lnTo>
                    <a:lnTo>
                      <a:pt x="230" y="1332"/>
                    </a:lnTo>
                    <a:lnTo>
                      <a:pt x="231" y="1332"/>
                    </a:lnTo>
                    <a:lnTo>
                      <a:pt x="232" y="1332"/>
                    </a:lnTo>
                    <a:lnTo>
                      <a:pt x="233" y="1331"/>
                    </a:lnTo>
                    <a:lnTo>
                      <a:pt x="234" y="1330"/>
                    </a:lnTo>
                    <a:lnTo>
                      <a:pt x="235" y="1328"/>
                    </a:lnTo>
                    <a:lnTo>
                      <a:pt x="236" y="1325"/>
                    </a:lnTo>
                    <a:lnTo>
                      <a:pt x="238" y="1317"/>
                    </a:lnTo>
                    <a:lnTo>
                      <a:pt x="239" y="1310"/>
                    </a:lnTo>
                    <a:lnTo>
                      <a:pt x="240" y="1282"/>
                    </a:lnTo>
                    <a:lnTo>
                      <a:pt x="240" y="1252"/>
                    </a:lnTo>
                    <a:lnTo>
                      <a:pt x="242" y="1122"/>
                    </a:lnTo>
                    <a:lnTo>
                      <a:pt x="243" y="1001"/>
                    </a:lnTo>
                    <a:lnTo>
                      <a:pt x="244" y="656"/>
                    </a:lnTo>
                    <a:lnTo>
                      <a:pt x="245" y="468"/>
                    </a:lnTo>
                    <a:lnTo>
                      <a:pt x="247" y="219"/>
                    </a:lnTo>
                    <a:lnTo>
                      <a:pt x="247" y="214"/>
                    </a:lnTo>
                    <a:lnTo>
                      <a:pt x="248" y="440"/>
                    </a:lnTo>
                    <a:lnTo>
                      <a:pt x="249" y="615"/>
                    </a:lnTo>
                    <a:lnTo>
                      <a:pt x="251" y="937"/>
                    </a:lnTo>
                    <a:lnTo>
                      <a:pt x="252" y="1054"/>
                    </a:lnTo>
                    <a:lnTo>
                      <a:pt x="253" y="1202"/>
                    </a:lnTo>
                    <a:lnTo>
                      <a:pt x="254" y="1245"/>
                    </a:lnTo>
                    <a:lnTo>
                      <a:pt x="255" y="1294"/>
                    </a:lnTo>
                    <a:lnTo>
                      <a:pt x="256" y="1307"/>
                    </a:lnTo>
                    <a:lnTo>
                      <a:pt x="257" y="1321"/>
                    </a:lnTo>
                    <a:lnTo>
                      <a:pt x="258" y="1325"/>
                    </a:lnTo>
                    <a:lnTo>
                      <a:pt x="260" y="1329"/>
                    </a:lnTo>
                    <a:lnTo>
                      <a:pt x="261" y="1330"/>
                    </a:lnTo>
                    <a:lnTo>
                      <a:pt x="261" y="1331"/>
                    </a:lnTo>
                    <a:lnTo>
                      <a:pt x="262" y="1332"/>
                    </a:lnTo>
                    <a:lnTo>
                      <a:pt x="264" y="1332"/>
                    </a:lnTo>
                    <a:lnTo>
                      <a:pt x="265" y="1332"/>
                    </a:lnTo>
                    <a:lnTo>
                      <a:pt x="266" y="1333"/>
                    </a:lnTo>
                    <a:lnTo>
                      <a:pt x="267" y="1333"/>
                    </a:lnTo>
                    <a:lnTo>
                      <a:pt x="268" y="1333"/>
                    </a:lnTo>
                    <a:lnTo>
                      <a:pt x="269" y="1333"/>
                    </a:lnTo>
                    <a:lnTo>
                      <a:pt x="270" y="1333"/>
                    </a:lnTo>
                    <a:lnTo>
                      <a:pt x="271" y="1333"/>
                    </a:lnTo>
                    <a:lnTo>
                      <a:pt x="273" y="1334"/>
                    </a:lnTo>
                    <a:lnTo>
                      <a:pt x="274" y="1334"/>
                    </a:lnTo>
                    <a:lnTo>
                      <a:pt x="275" y="1334"/>
                    </a:lnTo>
                    <a:lnTo>
                      <a:pt x="277" y="1334"/>
                    </a:lnTo>
                    <a:lnTo>
                      <a:pt x="278" y="1334"/>
                    </a:lnTo>
                    <a:lnTo>
                      <a:pt x="279" y="1334"/>
                    </a:lnTo>
                    <a:lnTo>
                      <a:pt x="280" y="1334"/>
                    </a:lnTo>
                    <a:lnTo>
                      <a:pt x="282" y="1334"/>
                    </a:lnTo>
                    <a:lnTo>
                      <a:pt x="283" y="1334"/>
                    </a:lnTo>
                    <a:lnTo>
                      <a:pt x="284" y="1334"/>
                    </a:lnTo>
                    <a:lnTo>
                      <a:pt x="285" y="1334"/>
                    </a:lnTo>
                    <a:lnTo>
                      <a:pt x="287" y="1334"/>
                    </a:lnTo>
                    <a:lnTo>
                      <a:pt x="288" y="1334"/>
                    </a:lnTo>
                    <a:lnTo>
                      <a:pt x="289" y="1334"/>
                    </a:lnTo>
                    <a:lnTo>
                      <a:pt x="290" y="1334"/>
                    </a:lnTo>
                    <a:lnTo>
                      <a:pt x="291" y="1334"/>
                    </a:lnTo>
                    <a:lnTo>
                      <a:pt x="294" y="1334"/>
                    </a:lnTo>
                    <a:lnTo>
                      <a:pt x="295" y="1334"/>
                    </a:lnTo>
                    <a:lnTo>
                      <a:pt x="296" y="1334"/>
                    </a:lnTo>
                    <a:lnTo>
                      <a:pt x="297" y="1334"/>
                    </a:lnTo>
                    <a:lnTo>
                      <a:pt x="299" y="1334"/>
                    </a:lnTo>
                    <a:lnTo>
                      <a:pt x="300" y="1334"/>
                    </a:lnTo>
                    <a:lnTo>
                      <a:pt x="301" y="1334"/>
                    </a:lnTo>
                    <a:lnTo>
                      <a:pt x="302" y="1334"/>
                    </a:lnTo>
                    <a:lnTo>
                      <a:pt x="304" y="1334"/>
                    </a:lnTo>
                    <a:lnTo>
                      <a:pt x="305" y="1334"/>
                    </a:lnTo>
                    <a:lnTo>
                      <a:pt x="306" y="1334"/>
                    </a:lnTo>
                    <a:lnTo>
                      <a:pt x="308" y="1335"/>
                    </a:lnTo>
                    <a:lnTo>
                      <a:pt x="309" y="1334"/>
                    </a:lnTo>
                    <a:lnTo>
                      <a:pt x="310" y="1334"/>
                    </a:lnTo>
                    <a:lnTo>
                      <a:pt x="311" y="1334"/>
                    </a:lnTo>
                    <a:lnTo>
                      <a:pt x="312" y="1334"/>
                    </a:lnTo>
                    <a:lnTo>
                      <a:pt x="313" y="1334"/>
                    </a:lnTo>
                    <a:lnTo>
                      <a:pt x="315" y="1334"/>
                    </a:lnTo>
                    <a:lnTo>
                      <a:pt x="316" y="1334"/>
                    </a:lnTo>
                    <a:lnTo>
                      <a:pt x="317" y="1334"/>
                    </a:lnTo>
                    <a:lnTo>
                      <a:pt x="319" y="1334"/>
                    </a:lnTo>
                    <a:lnTo>
                      <a:pt x="321" y="1333"/>
                    </a:lnTo>
                    <a:lnTo>
                      <a:pt x="323" y="1332"/>
                    </a:lnTo>
                    <a:lnTo>
                      <a:pt x="324" y="1331"/>
                    </a:lnTo>
                    <a:lnTo>
                      <a:pt x="326" y="1330"/>
                    </a:lnTo>
                    <a:lnTo>
                      <a:pt x="327" y="1327"/>
                    </a:lnTo>
                    <a:lnTo>
                      <a:pt x="328" y="1325"/>
                    </a:lnTo>
                    <a:lnTo>
                      <a:pt x="330" y="1320"/>
                    </a:lnTo>
                    <a:lnTo>
                      <a:pt x="330" y="1315"/>
                    </a:lnTo>
                    <a:lnTo>
                      <a:pt x="332" y="1294"/>
                    </a:lnTo>
                    <a:lnTo>
                      <a:pt x="333" y="1273"/>
                    </a:lnTo>
                    <a:lnTo>
                      <a:pt x="334" y="1200"/>
                    </a:lnTo>
                    <a:lnTo>
                      <a:pt x="334" y="1150"/>
                    </a:lnTo>
                    <a:lnTo>
                      <a:pt x="336" y="1057"/>
                    </a:lnTo>
                    <a:lnTo>
                      <a:pt x="337" y="1027"/>
                    </a:lnTo>
                    <a:lnTo>
                      <a:pt x="339" y="1006"/>
                    </a:lnTo>
                    <a:lnTo>
                      <a:pt x="339" y="1011"/>
                    </a:lnTo>
                    <a:lnTo>
                      <a:pt x="340" y="1037"/>
                    </a:lnTo>
                    <a:lnTo>
                      <a:pt x="341" y="1057"/>
                    </a:lnTo>
                    <a:lnTo>
                      <a:pt x="343" y="1097"/>
                    </a:lnTo>
                    <a:lnTo>
                      <a:pt x="343" y="1118"/>
                    </a:lnTo>
                    <a:lnTo>
                      <a:pt x="345" y="1158"/>
                    </a:lnTo>
                    <a:lnTo>
                      <a:pt x="346" y="1176"/>
                    </a:lnTo>
                    <a:lnTo>
                      <a:pt x="347" y="1210"/>
                    </a:lnTo>
                    <a:lnTo>
                      <a:pt x="347" y="1225"/>
                    </a:lnTo>
                    <a:lnTo>
                      <a:pt x="349" y="1252"/>
                    </a:lnTo>
                    <a:lnTo>
                      <a:pt x="350" y="1264"/>
                    </a:lnTo>
                    <a:lnTo>
                      <a:pt x="351" y="1283"/>
                    </a:lnTo>
                    <a:lnTo>
                      <a:pt x="352" y="1291"/>
                    </a:lnTo>
                    <a:lnTo>
                      <a:pt x="354" y="1304"/>
                    </a:lnTo>
                    <a:lnTo>
                      <a:pt x="355" y="1309"/>
                    </a:lnTo>
                    <a:lnTo>
                      <a:pt x="355" y="1317"/>
                    </a:lnTo>
                    <a:lnTo>
                      <a:pt x="356" y="1320"/>
                    </a:lnTo>
                    <a:lnTo>
                      <a:pt x="358" y="1324"/>
                    </a:lnTo>
                    <a:lnTo>
                      <a:pt x="359" y="1326"/>
                    </a:lnTo>
                    <a:lnTo>
                      <a:pt x="360" y="1329"/>
                    </a:lnTo>
                    <a:lnTo>
                      <a:pt x="361" y="1330"/>
                    </a:lnTo>
                    <a:lnTo>
                      <a:pt x="362" y="1330"/>
                    </a:lnTo>
                    <a:lnTo>
                      <a:pt x="363" y="1331"/>
                    </a:lnTo>
                    <a:lnTo>
                      <a:pt x="364" y="1331"/>
                    </a:lnTo>
                    <a:lnTo>
                      <a:pt x="365" y="1332"/>
                    </a:lnTo>
                    <a:lnTo>
                      <a:pt x="367" y="1332"/>
                    </a:lnTo>
                    <a:lnTo>
                      <a:pt x="368" y="1332"/>
                    </a:lnTo>
                    <a:lnTo>
                      <a:pt x="369" y="1333"/>
                    </a:lnTo>
                    <a:lnTo>
                      <a:pt x="371" y="1333"/>
                    </a:lnTo>
                    <a:lnTo>
                      <a:pt x="372" y="1333"/>
                    </a:lnTo>
                    <a:lnTo>
                      <a:pt x="373" y="1334"/>
                    </a:lnTo>
                    <a:lnTo>
                      <a:pt x="375" y="1334"/>
                    </a:lnTo>
                    <a:lnTo>
                      <a:pt x="376" y="1334"/>
                    </a:lnTo>
                    <a:lnTo>
                      <a:pt x="377" y="1334"/>
                    </a:lnTo>
                    <a:lnTo>
                      <a:pt x="378" y="1334"/>
                    </a:lnTo>
                    <a:lnTo>
                      <a:pt x="380" y="1334"/>
                    </a:lnTo>
                    <a:lnTo>
                      <a:pt x="382" y="1334"/>
                    </a:lnTo>
                    <a:lnTo>
                      <a:pt x="383" y="1334"/>
                    </a:lnTo>
                    <a:lnTo>
                      <a:pt x="384" y="1334"/>
                    </a:lnTo>
                    <a:lnTo>
                      <a:pt x="385" y="1334"/>
                    </a:lnTo>
                    <a:lnTo>
                      <a:pt x="386" y="1334"/>
                    </a:lnTo>
                    <a:lnTo>
                      <a:pt x="387" y="1334"/>
                    </a:lnTo>
                    <a:lnTo>
                      <a:pt x="388" y="1334"/>
                    </a:lnTo>
                    <a:lnTo>
                      <a:pt x="390" y="1334"/>
                    </a:lnTo>
                    <a:lnTo>
                      <a:pt x="391" y="1334"/>
                    </a:lnTo>
                    <a:lnTo>
                      <a:pt x="392" y="1335"/>
                    </a:lnTo>
                    <a:lnTo>
                      <a:pt x="394" y="1335"/>
                    </a:lnTo>
                    <a:lnTo>
                      <a:pt x="395" y="1334"/>
                    </a:lnTo>
                    <a:lnTo>
                      <a:pt x="397" y="1335"/>
                    </a:lnTo>
                    <a:lnTo>
                      <a:pt x="398" y="1335"/>
                    </a:lnTo>
                    <a:lnTo>
                      <a:pt x="401" y="1335"/>
                    </a:lnTo>
                    <a:lnTo>
                      <a:pt x="402" y="1335"/>
                    </a:lnTo>
                    <a:lnTo>
                      <a:pt x="403" y="1335"/>
                    </a:lnTo>
                    <a:lnTo>
                      <a:pt x="404" y="1335"/>
                    </a:lnTo>
                    <a:lnTo>
                      <a:pt x="405" y="1335"/>
                    </a:lnTo>
                    <a:lnTo>
                      <a:pt x="406" y="1335"/>
                    </a:lnTo>
                    <a:lnTo>
                      <a:pt x="407" y="1335"/>
                    </a:lnTo>
                    <a:lnTo>
                      <a:pt x="408" y="1335"/>
                    </a:lnTo>
                    <a:lnTo>
                      <a:pt x="409" y="1335"/>
                    </a:lnTo>
                    <a:lnTo>
                      <a:pt x="410" y="1335"/>
                    </a:lnTo>
                    <a:lnTo>
                      <a:pt x="412" y="1335"/>
                    </a:lnTo>
                    <a:lnTo>
                      <a:pt x="414" y="1335"/>
                    </a:lnTo>
                    <a:lnTo>
                      <a:pt x="415" y="1335"/>
                    </a:lnTo>
                    <a:lnTo>
                      <a:pt x="416" y="1335"/>
                    </a:lnTo>
                    <a:lnTo>
                      <a:pt x="417" y="1335"/>
                    </a:lnTo>
                    <a:lnTo>
                      <a:pt x="418" y="1335"/>
                    </a:lnTo>
                    <a:lnTo>
                      <a:pt x="419" y="1335"/>
                    </a:lnTo>
                    <a:lnTo>
                      <a:pt x="420" y="1335"/>
                    </a:lnTo>
                    <a:lnTo>
                      <a:pt x="421" y="1335"/>
                    </a:lnTo>
                    <a:lnTo>
                      <a:pt x="422" y="1335"/>
                    </a:lnTo>
                    <a:lnTo>
                      <a:pt x="423" y="1335"/>
                    </a:lnTo>
                    <a:lnTo>
                      <a:pt x="424" y="1335"/>
                    </a:lnTo>
                    <a:lnTo>
                      <a:pt x="425" y="1335"/>
                    </a:lnTo>
                    <a:lnTo>
                      <a:pt x="426" y="1335"/>
                    </a:lnTo>
                    <a:lnTo>
                      <a:pt x="428" y="1335"/>
                    </a:lnTo>
                    <a:lnTo>
                      <a:pt x="430" y="1334"/>
                    </a:lnTo>
                    <a:lnTo>
                      <a:pt x="432" y="1334"/>
                    </a:lnTo>
                    <a:lnTo>
                      <a:pt x="433" y="1334"/>
                    </a:lnTo>
                    <a:lnTo>
                      <a:pt x="434" y="1333"/>
                    </a:lnTo>
                    <a:lnTo>
                      <a:pt x="435" y="1333"/>
                    </a:lnTo>
                    <a:lnTo>
                      <a:pt x="437" y="1332"/>
                    </a:lnTo>
                    <a:lnTo>
                      <a:pt x="437" y="1331"/>
                    </a:lnTo>
                    <a:lnTo>
                      <a:pt x="439" y="1330"/>
                    </a:lnTo>
                    <a:lnTo>
                      <a:pt x="440" y="1329"/>
                    </a:lnTo>
                    <a:lnTo>
                      <a:pt x="441" y="1326"/>
                    </a:lnTo>
                    <a:lnTo>
                      <a:pt x="441" y="1325"/>
                    </a:lnTo>
                    <a:lnTo>
                      <a:pt x="443" y="1321"/>
                    </a:lnTo>
                    <a:lnTo>
                      <a:pt x="444" y="1318"/>
                    </a:lnTo>
                    <a:lnTo>
                      <a:pt x="446" y="1310"/>
                    </a:lnTo>
                    <a:lnTo>
                      <a:pt x="446" y="1303"/>
                    </a:lnTo>
                    <a:lnTo>
                      <a:pt x="448" y="1276"/>
                    </a:lnTo>
                    <a:lnTo>
                      <a:pt x="448" y="1249"/>
                    </a:lnTo>
                    <a:lnTo>
                      <a:pt x="450" y="1147"/>
                    </a:lnTo>
                    <a:lnTo>
                      <a:pt x="450" y="1070"/>
                    </a:lnTo>
                    <a:lnTo>
                      <a:pt x="452" y="890"/>
                    </a:lnTo>
                    <a:lnTo>
                      <a:pt x="453" y="803"/>
                    </a:lnTo>
                    <a:lnTo>
                      <a:pt x="455" y="672"/>
                    </a:lnTo>
                    <a:lnTo>
                      <a:pt x="455" y="634"/>
                    </a:lnTo>
                    <a:lnTo>
                      <a:pt x="456" y="608"/>
                    </a:lnTo>
                    <a:lnTo>
                      <a:pt x="457" y="614"/>
                    </a:lnTo>
                    <a:lnTo>
                      <a:pt x="459" y="652"/>
                    </a:lnTo>
                    <a:lnTo>
                      <a:pt x="459" y="678"/>
                    </a:lnTo>
                    <a:lnTo>
                      <a:pt x="461" y="741"/>
                    </a:lnTo>
                    <a:lnTo>
                      <a:pt x="462" y="775"/>
                    </a:lnTo>
                    <a:lnTo>
                      <a:pt x="462" y="841"/>
                    </a:lnTo>
                    <a:lnTo>
                      <a:pt x="463" y="873"/>
                    </a:lnTo>
                    <a:lnTo>
                      <a:pt x="465" y="935"/>
                    </a:lnTo>
                    <a:lnTo>
                      <a:pt x="466" y="964"/>
                    </a:lnTo>
                    <a:lnTo>
                      <a:pt x="467" y="1020"/>
                    </a:lnTo>
                    <a:lnTo>
                      <a:pt x="468" y="1044"/>
                    </a:lnTo>
                    <a:lnTo>
                      <a:pt x="470" y="1090"/>
                    </a:lnTo>
                    <a:lnTo>
                      <a:pt x="470" y="1110"/>
                    </a:lnTo>
                    <a:lnTo>
                      <a:pt x="471" y="1149"/>
                    </a:lnTo>
                    <a:lnTo>
                      <a:pt x="472" y="1165"/>
                    </a:lnTo>
                    <a:lnTo>
                      <a:pt x="474" y="1195"/>
                    </a:lnTo>
                    <a:lnTo>
                      <a:pt x="475" y="1208"/>
                    </a:lnTo>
                    <a:lnTo>
                      <a:pt x="476" y="1232"/>
                    </a:lnTo>
                    <a:lnTo>
                      <a:pt x="477" y="1243"/>
                    </a:lnTo>
                    <a:lnTo>
                      <a:pt x="478" y="1261"/>
                    </a:lnTo>
                    <a:lnTo>
                      <a:pt x="479" y="1269"/>
                    </a:lnTo>
                    <a:lnTo>
                      <a:pt x="480" y="1282"/>
                    </a:lnTo>
                    <a:lnTo>
                      <a:pt x="481" y="1288"/>
                    </a:lnTo>
                    <a:lnTo>
                      <a:pt x="483" y="1298"/>
                    </a:lnTo>
                    <a:lnTo>
                      <a:pt x="484" y="1302"/>
                    </a:lnTo>
                    <a:lnTo>
                      <a:pt x="484" y="1309"/>
                    </a:lnTo>
                    <a:lnTo>
                      <a:pt x="485" y="1312"/>
                    </a:lnTo>
                    <a:lnTo>
                      <a:pt x="487" y="1316"/>
                    </a:lnTo>
                    <a:lnTo>
                      <a:pt x="488" y="1318"/>
                    </a:lnTo>
                    <a:lnTo>
                      <a:pt x="489" y="1322"/>
                    </a:lnTo>
                    <a:lnTo>
                      <a:pt x="490" y="1323"/>
                    </a:lnTo>
                    <a:lnTo>
                      <a:pt x="491" y="1325"/>
                    </a:lnTo>
                    <a:lnTo>
                      <a:pt x="492" y="1326"/>
                    </a:lnTo>
                    <a:lnTo>
                      <a:pt x="493" y="1328"/>
                    </a:lnTo>
                    <a:lnTo>
                      <a:pt x="494" y="1328"/>
                    </a:lnTo>
                    <a:lnTo>
                      <a:pt x="496" y="1330"/>
                    </a:lnTo>
                    <a:lnTo>
                      <a:pt x="497" y="1330"/>
                    </a:lnTo>
                    <a:lnTo>
                      <a:pt x="498" y="1330"/>
                    </a:lnTo>
                    <a:lnTo>
                      <a:pt x="500" y="1331"/>
                    </a:lnTo>
                    <a:lnTo>
                      <a:pt x="501" y="1331"/>
                    </a:lnTo>
                    <a:lnTo>
                      <a:pt x="502" y="1331"/>
                    </a:lnTo>
                    <a:lnTo>
                      <a:pt x="503" y="1332"/>
                    </a:lnTo>
                    <a:lnTo>
                      <a:pt x="505" y="1332"/>
                    </a:lnTo>
                    <a:lnTo>
                      <a:pt x="506" y="1332"/>
                    </a:lnTo>
                    <a:lnTo>
                      <a:pt x="507" y="1333"/>
                    </a:lnTo>
                    <a:lnTo>
                      <a:pt x="509" y="1333"/>
                    </a:lnTo>
                    <a:lnTo>
                      <a:pt x="510" y="1333"/>
                    </a:lnTo>
                    <a:lnTo>
                      <a:pt x="512" y="1333"/>
                    </a:lnTo>
                    <a:lnTo>
                      <a:pt x="513" y="1333"/>
                    </a:lnTo>
                    <a:lnTo>
                      <a:pt x="514" y="1333"/>
                    </a:lnTo>
                    <a:lnTo>
                      <a:pt x="515" y="1333"/>
                    </a:lnTo>
                    <a:lnTo>
                      <a:pt x="516" y="1333"/>
                    </a:lnTo>
                    <a:lnTo>
                      <a:pt x="517" y="1333"/>
                    </a:lnTo>
                    <a:lnTo>
                      <a:pt x="519" y="1333"/>
                    </a:lnTo>
                    <a:lnTo>
                      <a:pt x="520" y="1334"/>
                    </a:lnTo>
                    <a:lnTo>
                      <a:pt x="521" y="1334"/>
                    </a:lnTo>
                    <a:lnTo>
                      <a:pt x="523" y="1334"/>
                    </a:lnTo>
                    <a:lnTo>
                      <a:pt x="524" y="1334"/>
                    </a:lnTo>
                    <a:lnTo>
                      <a:pt x="526" y="1334"/>
                    </a:lnTo>
                    <a:lnTo>
                      <a:pt x="527" y="1334"/>
                    </a:lnTo>
                    <a:lnTo>
                      <a:pt x="528" y="1334"/>
                    </a:lnTo>
                    <a:lnTo>
                      <a:pt x="529" y="1334"/>
                    </a:lnTo>
                    <a:lnTo>
                      <a:pt x="530" y="1334"/>
                    </a:lnTo>
                    <a:lnTo>
                      <a:pt x="532" y="1334"/>
                    </a:lnTo>
                    <a:lnTo>
                      <a:pt x="534" y="1334"/>
                    </a:lnTo>
                    <a:lnTo>
                      <a:pt x="535" y="1334"/>
                    </a:lnTo>
                    <a:lnTo>
                      <a:pt x="536" y="1334"/>
                    </a:lnTo>
                    <a:lnTo>
                      <a:pt x="539" y="1334"/>
                    </a:lnTo>
                    <a:lnTo>
                      <a:pt x="540" y="1334"/>
                    </a:lnTo>
                    <a:lnTo>
                      <a:pt x="541" y="1334"/>
                    </a:lnTo>
                    <a:lnTo>
                      <a:pt x="542" y="1334"/>
                    </a:lnTo>
                    <a:lnTo>
                      <a:pt x="544" y="1334"/>
                    </a:lnTo>
                    <a:lnTo>
                      <a:pt x="546" y="1334"/>
                    </a:lnTo>
                    <a:lnTo>
                      <a:pt x="547" y="1334"/>
                    </a:lnTo>
                    <a:lnTo>
                      <a:pt x="549" y="1333"/>
                    </a:lnTo>
                    <a:lnTo>
                      <a:pt x="550" y="1333"/>
                    </a:lnTo>
                    <a:lnTo>
                      <a:pt x="551" y="1333"/>
                    </a:lnTo>
                    <a:lnTo>
                      <a:pt x="553" y="1334"/>
                    </a:lnTo>
                    <a:lnTo>
                      <a:pt x="554" y="1334"/>
                    </a:lnTo>
                    <a:lnTo>
                      <a:pt x="555" y="1334"/>
                    </a:lnTo>
                    <a:lnTo>
                      <a:pt x="556" y="1334"/>
                    </a:lnTo>
                    <a:lnTo>
                      <a:pt x="557" y="1334"/>
                    </a:lnTo>
                    <a:lnTo>
                      <a:pt x="559" y="1334"/>
                    </a:lnTo>
                    <a:lnTo>
                      <a:pt x="560" y="1334"/>
                    </a:lnTo>
                    <a:lnTo>
                      <a:pt x="561" y="1334"/>
                    </a:lnTo>
                    <a:lnTo>
                      <a:pt x="562" y="1334"/>
                    </a:lnTo>
                    <a:lnTo>
                      <a:pt x="563" y="1334"/>
                    </a:lnTo>
                    <a:lnTo>
                      <a:pt x="565" y="1334"/>
                    </a:lnTo>
                    <a:lnTo>
                      <a:pt x="566" y="1335"/>
                    </a:lnTo>
                    <a:lnTo>
                      <a:pt x="567" y="1334"/>
                    </a:lnTo>
                    <a:lnTo>
                      <a:pt x="568" y="1335"/>
                    </a:lnTo>
                    <a:lnTo>
                      <a:pt x="569" y="1334"/>
                    </a:lnTo>
                    <a:lnTo>
                      <a:pt x="570" y="1335"/>
                    </a:lnTo>
                    <a:lnTo>
                      <a:pt x="571" y="1335"/>
                    </a:lnTo>
                    <a:lnTo>
                      <a:pt x="573" y="1335"/>
                    </a:lnTo>
                    <a:lnTo>
                      <a:pt x="574" y="1335"/>
                    </a:lnTo>
                    <a:lnTo>
                      <a:pt x="575" y="1335"/>
                    </a:lnTo>
                    <a:lnTo>
                      <a:pt x="577" y="1335"/>
                    </a:lnTo>
                    <a:lnTo>
                      <a:pt x="578" y="1335"/>
                    </a:lnTo>
                    <a:lnTo>
                      <a:pt x="579" y="1335"/>
                    </a:lnTo>
                    <a:lnTo>
                      <a:pt x="580" y="1335"/>
                    </a:lnTo>
                    <a:lnTo>
                      <a:pt x="582" y="1335"/>
                    </a:lnTo>
                    <a:lnTo>
                      <a:pt x="583" y="1335"/>
                    </a:lnTo>
                    <a:lnTo>
                      <a:pt x="584" y="1335"/>
                    </a:lnTo>
                    <a:lnTo>
                      <a:pt x="585" y="1335"/>
                    </a:lnTo>
                    <a:lnTo>
                      <a:pt x="587" y="1335"/>
                    </a:lnTo>
                    <a:lnTo>
                      <a:pt x="589" y="1335"/>
                    </a:lnTo>
                    <a:lnTo>
                      <a:pt x="590" y="1335"/>
                    </a:lnTo>
                    <a:lnTo>
                      <a:pt x="592" y="1335"/>
                    </a:lnTo>
                    <a:lnTo>
                      <a:pt x="594" y="1335"/>
                    </a:lnTo>
                    <a:lnTo>
                      <a:pt x="595" y="1335"/>
                    </a:lnTo>
                    <a:lnTo>
                      <a:pt x="596" y="1335"/>
                    </a:lnTo>
                    <a:lnTo>
                      <a:pt x="597" y="1335"/>
                    </a:lnTo>
                    <a:lnTo>
                      <a:pt x="598" y="1335"/>
                    </a:lnTo>
                    <a:lnTo>
                      <a:pt x="600" y="1335"/>
                    </a:lnTo>
                    <a:lnTo>
                      <a:pt x="601" y="1335"/>
                    </a:lnTo>
                    <a:lnTo>
                      <a:pt x="602" y="1335"/>
                    </a:lnTo>
                    <a:lnTo>
                      <a:pt x="604" y="1335"/>
                    </a:lnTo>
                    <a:lnTo>
                      <a:pt x="605" y="1335"/>
                    </a:lnTo>
                    <a:lnTo>
                      <a:pt x="606" y="1335"/>
                    </a:lnTo>
                    <a:lnTo>
                      <a:pt x="608" y="1335"/>
                    </a:lnTo>
                    <a:lnTo>
                      <a:pt x="609" y="1335"/>
                    </a:lnTo>
                    <a:lnTo>
                      <a:pt x="611" y="1335"/>
                    </a:lnTo>
                    <a:lnTo>
                      <a:pt x="612" y="1335"/>
                    </a:lnTo>
                    <a:lnTo>
                      <a:pt x="613" y="1335"/>
                    </a:lnTo>
                    <a:lnTo>
                      <a:pt x="615" y="1335"/>
                    </a:lnTo>
                    <a:lnTo>
                      <a:pt x="616" y="1335"/>
                    </a:lnTo>
                    <a:lnTo>
                      <a:pt x="617" y="1335"/>
                    </a:lnTo>
                    <a:lnTo>
                      <a:pt x="618" y="1335"/>
                    </a:lnTo>
                    <a:lnTo>
                      <a:pt x="619" y="1335"/>
                    </a:lnTo>
                    <a:lnTo>
                      <a:pt x="620" y="1335"/>
                    </a:lnTo>
                    <a:lnTo>
                      <a:pt x="621" y="1335"/>
                    </a:lnTo>
                    <a:lnTo>
                      <a:pt x="623" y="1335"/>
                    </a:lnTo>
                    <a:lnTo>
                      <a:pt x="625" y="1335"/>
                    </a:lnTo>
                    <a:lnTo>
                      <a:pt x="626" y="1335"/>
                    </a:lnTo>
                    <a:lnTo>
                      <a:pt x="627" y="1335"/>
                    </a:lnTo>
                    <a:lnTo>
                      <a:pt x="628" y="1335"/>
                    </a:lnTo>
                    <a:lnTo>
                      <a:pt x="629" y="1335"/>
                    </a:lnTo>
                    <a:lnTo>
                      <a:pt x="630" y="1335"/>
                    </a:lnTo>
                    <a:lnTo>
                      <a:pt x="631" y="1335"/>
                    </a:lnTo>
                    <a:lnTo>
                      <a:pt x="632" y="1335"/>
                    </a:lnTo>
                    <a:lnTo>
                      <a:pt x="633" y="1335"/>
                    </a:lnTo>
                    <a:lnTo>
                      <a:pt x="635" y="1335"/>
                    </a:lnTo>
                    <a:lnTo>
                      <a:pt x="636" y="1335"/>
                    </a:lnTo>
                    <a:lnTo>
                      <a:pt x="638" y="1335"/>
                    </a:lnTo>
                    <a:lnTo>
                      <a:pt x="639" y="1335"/>
                    </a:lnTo>
                    <a:lnTo>
                      <a:pt x="640" y="1335"/>
                    </a:lnTo>
                    <a:lnTo>
                      <a:pt x="641" y="1335"/>
                    </a:lnTo>
                    <a:lnTo>
                      <a:pt x="642" y="1335"/>
                    </a:lnTo>
                    <a:lnTo>
                      <a:pt x="643" y="1335"/>
                    </a:lnTo>
                    <a:lnTo>
                      <a:pt x="645" y="1335"/>
                    </a:lnTo>
                    <a:lnTo>
                      <a:pt x="646" y="1335"/>
                    </a:lnTo>
                    <a:lnTo>
                      <a:pt x="647" y="1335"/>
                    </a:lnTo>
                    <a:lnTo>
                      <a:pt x="648" y="1335"/>
                    </a:lnTo>
                    <a:lnTo>
                      <a:pt x="649" y="1335"/>
                    </a:lnTo>
                    <a:lnTo>
                      <a:pt x="650" y="1335"/>
                    </a:lnTo>
                    <a:lnTo>
                      <a:pt x="651" y="1335"/>
                    </a:lnTo>
                    <a:lnTo>
                      <a:pt x="653" y="1335"/>
                    </a:lnTo>
                    <a:lnTo>
                      <a:pt x="655" y="1335"/>
                    </a:lnTo>
                    <a:lnTo>
                      <a:pt x="656" y="1335"/>
                    </a:lnTo>
                    <a:lnTo>
                      <a:pt x="658" y="1335"/>
                    </a:lnTo>
                    <a:lnTo>
                      <a:pt x="659" y="1335"/>
                    </a:lnTo>
                    <a:lnTo>
                      <a:pt x="660" y="1335"/>
                    </a:lnTo>
                    <a:lnTo>
                      <a:pt x="661" y="1335"/>
                    </a:lnTo>
                    <a:lnTo>
                      <a:pt x="662" y="1335"/>
                    </a:lnTo>
                    <a:lnTo>
                      <a:pt x="663" y="1335"/>
                    </a:lnTo>
                    <a:lnTo>
                      <a:pt x="664" y="1335"/>
                    </a:lnTo>
                    <a:lnTo>
                      <a:pt x="665" y="1335"/>
                    </a:lnTo>
                    <a:lnTo>
                      <a:pt x="667" y="1335"/>
                    </a:lnTo>
                    <a:lnTo>
                      <a:pt x="668" y="1335"/>
                    </a:lnTo>
                    <a:lnTo>
                      <a:pt x="669" y="1335"/>
                    </a:lnTo>
                    <a:lnTo>
                      <a:pt x="671" y="1335"/>
                    </a:lnTo>
                    <a:lnTo>
                      <a:pt x="672" y="1335"/>
                    </a:lnTo>
                    <a:lnTo>
                      <a:pt x="673" y="1335"/>
                    </a:lnTo>
                    <a:lnTo>
                      <a:pt x="675" y="1335"/>
                    </a:lnTo>
                    <a:lnTo>
                      <a:pt x="676" y="1335"/>
                    </a:lnTo>
                    <a:lnTo>
                      <a:pt x="678" y="1335"/>
                    </a:lnTo>
                    <a:lnTo>
                      <a:pt x="679" y="1335"/>
                    </a:lnTo>
                    <a:lnTo>
                      <a:pt x="681" y="1335"/>
                    </a:lnTo>
                    <a:lnTo>
                      <a:pt x="682" y="1335"/>
                    </a:lnTo>
                    <a:lnTo>
                      <a:pt x="683" y="1335"/>
                    </a:lnTo>
                    <a:lnTo>
                      <a:pt x="684" y="1335"/>
                    </a:lnTo>
                    <a:lnTo>
                      <a:pt x="685" y="1335"/>
                    </a:lnTo>
                    <a:lnTo>
                      <a:pt x="686" y="1335"/>
                    </a:lnTo>
                    <a:lnTo>
                      <a:pt x="687" y="1335"/>
                    </a:lnTo>
                    <a:lnTo>
                      <a:pt x="688" y="1335"/>
                    </a:lnTo>
                    <a:lnTo>
                      <a:pt x="689" y="1335"/>
                    </a:lnTo>
                    <a:lnTo>
                      <a:pt x="690" y="1335"/>
                    </a:lnTo>
                    <a:lnTo>
                      <a:pt x="691" y="1335"/>
                    </a:lnTo>
                    <a:lnTo>
                      <a:pt x="693" y="1335"/>
                    </a:lnTo>
                    <a:lnTo>
                      <a:pt x="694" y="1335"/>
                    </a:lnTo>
                    <a:lnTo>
                      <a:pt x="696" y="1335"/>
                    </a:lnTo>
                    <a:lnTo>
                      <a:pt x="698" y="1335"/>
                    </a:lnTo>
                    <a:lnTo>
                      <a:pt x="699" y="1335"/>
                    </a:lnTo>
                    <a:lnTo>
                      <a:pt x="700" y="1335"/>
                    </a:lnTo>
                    <a:lnTo>
                      <a:pt x="702" y="1335"/>
                    </a:lnTo>
                    <a:lnTo>
                      <a:pt x="703" y="1335"/>
                    </a:lnTo>
                    <a:lnTo>
                      <a:pt x="704" y="1335"/>
                    </a:lnTo>
                    <a:lnTo>
                      <a:pt x="705" y="1335"/>
                    </a:lnTo>
                    <a:lnTo>
                      <a:pt x="706" y="1335"/>
                    </a:lnTo>
                    <a:lnTo>
                      <a:pt x="707" y="1335"/>
                    </a:lnTo>
                    <a:lnTo>
                      <a:pt x="708" y="1335"/>
                    </a:lnTo>
                    <a:lnTo>
                      <a:pt x="709" y="1335"/>
                    </a:lnTo>
                    <a:lnTo>
                      <a:pt x="711" y="1335"/>
                    </a:lnTo>
                    <a:lnTo>
                      <a:pt x="712" y="1335"/>
                    </a:lnTo>
                    <a:lnTo>
                      <a:pt x="714" y="1335"/>
                    </a:lnTo>
                    <a:lnTo>
                      <a:pt x="715" y="1335"/>
                    </a:lnTo>
                    <a:lnTo>
                      <a:pt x="716" y="1335"/>
                    </a:lnTo>
                    <a:lnTo>
                      <a:pt x="718" y="1335"/>
                    </a:lnTo>
                    <a:lnTo>
                      <a:pt x="719" y="1335"/>
                    </a:lnTo>
                    <a:lnTo>
                      <a:pt x="721" y="1335"/>
                    </a:lnTo>
                    <a:lnTo>
                      <a:pt x="722" y="1335"/>
                    </a:lnTo>
                    <a:lnTo>
                      <a:pt x="723" y="1335"/>
                    </a:lnTo>
                    <a:lnTo>
                      <a:pt x="725" y="1335"/>
                    </a:lnTo>
                    <a:lnTo>
                      <a:pt x="727" y="1335"/>
                    </a:lnTo>
                    <a:lnTo>
                      <a:pt x="728" y="1335"/>
                    </a:lnTo>
                    <a:lnTo>
                      <a:pt x="729" y="1335"/>
                    </a:lnTo>
                    <a:lnTo>
                      <a:pt x="730" y="1335"/>
                    </a:lnTo>
                    <a:lnTo>
                      <a:pt x="732" y="1335"/>
                    </a:lnTo>
                    <a:lnTo>
                      <a:pt x="733" y="1335"/>
                    </a:lnTo>
                    <a:lnTo>
                      <a:pt x="734" y="1335"/>
                    </a:lnTo>
                    <a:lnTo>
                      <a:pt x="735" y="1335"/>
                    </a:lnTo>
                    <a:lnTo>
                      <a:pt x="736" y="1335"/>
                    </a:lnTo>
                    <a:lnTo>
                      <a:pt x="737" y="1335"/>
                    </a:lnTo>
                    <a:lnTo>
                      <a:pt x="738" y="1335"/>
                    </a:lnTo>
                    <a:lnTo>
                      <a:pt x="740" y="1335"/>
                    </a:lnTo>
                    <a:lnTo>
                      <a:pt x="742" y="1335"/>
                    </a:lnTo>
                    <a:lnTo>
                      <a:pt x="743" y="1335"/>
                    </a:lnTo>
                    <a:lnTo>
                      <a:pt x="745" y="1335"/>
                    </a:lnTo>
                    <a:lnTo>
                      <a:pt x="746" y="1335"/>
                    </a:lnTo>
                    <a:lnTo>
                      <a:pt x="747" y="1335"/>
                    </a:lnTo>
                    <a:lnTo>
                      <a:pt x="749" y="1335"/>
                    </a:lnTo>
                    <a:lnTo>
                      <a:pt x="750" y="1335"/>
                    </a:lnTo>
                    <a:lnTo>
                      <a:pt x="751" y="1335"/>
                    </a:lnTo>
                    <a:lnTo>
                      <a:pt x="753" y="1335"/>
                    </a:lnTo>
                    <a:lnTo>
                      <a:pt x="754" y="1335"/>
                    </a:lnTo>
                    <a:lnTo>
                      <a:pt x="755" y="1335"/>
                    </a:lnTo>
                    <a:lnTo>
                      <a:pt x="756" y="1335"/>
                    </a:lnTo>
                    <a:lnTo>
                      <a:pt x="757" y="1335"/>
                    </a:lnTo>
                    <a:lnTo>
                      <a:pt x="758" y="1335"/>
                    </a:lnTo>
                    <a:lnTo>
                      <a:pt x="759" y="1335"/>
                    </a:lnTo>
                    <a:lnTo>
                      <a:pt x="760" y="1335"/>
                    </a:lnTo>
                    <a:lnTo>
                      <a:pt x="761" y="1335"/>
                    </a:lnTo>
                    <a:lnTo>
                      <a:pt x="764" y="1335"/>
                    </a:lnTo>
                    <a:lnTo>
                      <a:pt x="766" y="1335"/>
                    </a:lnTo>
                    <a:lnTo>
                      <a:pt x="767" y="1335"/>
                    </a:lnTo>
                    <a:lnTo>
                      <a:pt x="768" y="1335"/>
                    </a:lnTo>
                    <a:lnTo>
                      <a:pt x="769" y="1335"/>
                    </a:lnTo>
                    <a:lnTo>
                      <a:pt x="771" y="1335"/>
                    </a:lnTo>
                    <a:lnTo>
                      <a:pt x="774" y="1335"/>
                    </a:lnTo>
                    <a:lnTo>
                      <a:pt x="775" y="1335"/>
                    </a:lnTo>
                    <a:lnTo>
                      <a:pt x="776" y="1335"/>
                    </a:lnTo>
                    <a:lnTo>
                      <a:pt x="778" y="1335"/>
                    </a:lnTo>
                    <a:lnTo>
                      <a:pt x="779" y="1335"/>
                    </a:lnTo>
                    <a:lnTo>
                      <a:pt x="780" y="1335"/>
                    </a:lnTo>
                    <a:lnTo>
                      <a:pt x="781" y="1335"/>
                    </a:lnTo>
                    <a:lnTo>
                      <a:pt x="782" y="1335"/>
                    </a:lnTo>
                    <a:lnTo>
                      <a:pt x="784" y="1335"/>
                    </a:lnTo>
                    <a:lnTo>
                      <a:pt x="785" y="1335"/>
                    </a:lnTo>
                    <a:lnTo>
                      <a:pt x="786" y="1335"/>
                    </a:lnTo>
                    <a:lnTo>
                      <a:pt x="787" y="1335"/>
                    </a:lnTo>
                    <a:lnTo>
                      <a:pt x="789" y="1335"/>
                    </a:lnTo>
                    <a:lnTo>
                      <a:pt x="790" y="1335"/>
                    </a:lnTo>
                    <a:lnTo>
                      <a:pt x="791" y="1335"/>
                    </a:lnTo>
                    <a:lnTo>
                      <a:pt x="793" y="1335"/>
                    </a:lnTo>
                    <a:lnTo>
                      <a:pt x="794" y="1335"/>
                    </a:lnTo>
                    <a:lnTo>
                      <a:pt x="795" y="1335"/>
                    </a:lnTo>
                    <a:lnTo>
                      <a:pt x="796" y="1335"/>
                    </a:lnTo>
                    <a:lnTo>
                      <a:pt x="798" y="1335"/>
                    </a:lnTo>
                    <a:lnTo>
                      <a:pt x="799" y="1335"/>
                    </a:lnTo>
                    <a:lnTo>
                      <a:pt x="800" y="1335"/>
                    </a:lnTo>
                    <a:lnTo>
                      <a:pt x="801" y="1335"/>
                    </a:lnTo>
                    <a:lnTo>
                      <a:pt x="802" y="1335"/>
                    </a:lnTo>
                    <a:lnTo>
                      <a:pt x="804" y="1335"/>
                    </a:lnTo>
                    <a:lnTo>
                      <a:pt x="805" y="1335"/>
                    </a:lnTo>
                    <a:lnTo>
                      <a:pt x="806" y="1335"/>
                    </a:lnTo>
                    <a:lnTo>
                      <a:pt x="807" y="1335"/>
                    </a:lnTo>
                    <a:lnTo>
                      <a:pt x="809" y="1335"/>
                    </a:lnTo>
                    <a:lnTo>
                      <a:pt x="810" y="1335"/>
                    </a:lnTo>
                    <a:lnTo>
                      <a:pt x="811" y="1335"/>
                    </a:lnTo>
                    <a:lnTo>
                      <a:pt x="813" y="1335"/>
                    </a:lnTo>
                    <a:lnTo>
                      <a:pt x="814" y="1335"/>
                    </a:lnTo>
                    <a:lnTo>
                      <a:pt x="815" y="1335"/>
                    </a:lnTo>
                    <a:lnTo>
                      <a:pt x="818" y="1335"/>
                    </a:lnTo>
                    <a:lnTo>
                      <a:pt x="819" y="1335"/>
                    </a:lnTo>
                    <a:lnTo>
                      <a:pt x="821" y="1335"/>
                    </a:lnTo>
                    <a:lnTo>
                      <a:pt x="822" y="1335"/>
                    </a:lnTo>
                    <a:lnTo>
                      <a:pt x="823" y="1335"/>
                    </a:lnTo>
                    <a:lnTo>
                      <a:pt x="825" y="1335"/>
                    </a:lnTo>
                    <a:lnTo>
                      <a:pt x="826" y="1335"/>
                    </a:lnTo>
                    <a:lnTo>
                      <a:pt x="827" y="1335"/>
                    </a:lnTo>
                    <a:lnTo>
                      <a:pt x="828" y="1335"/>
                    </a:lnTo>
                    <a:lnTo>
                      <a:pt x="829" y="1335"/>
                    </a:lnTo>
                    <a:lnTo>
                      <a:pt x="830" y="1335"/>
                    </a:lnTo>
                    <a:lnTo>
                      <a:pt x="831" y="1335"/>
                    </a:lnTo>
                    <a:lnTo>
                      <a:pt x="832" y="1335"/>
                    </a:lnTo>
                    <a:lnTo>
                      <a:pt x="834" y="1335"/>
                    </a:lnTo>
                    <a:lnTo>
                      <a:pt x="836" y="1335"/>
                    </a:lnTo>
                    <a:lnTo>
                      <a:pt x="838" y="1335"/>
                    </a:lnTo>
                    <a:lnTo>
                      <a:pt x="839" y="1335"/>
                    </a:lnTo>
                    <a:lnTo>
                      <a:pt x="841" y="1335"/>
                    </a:lnTo>
                    <a:lnTo>
                      <a:pt x="842" y="1335"/>
                    </a:lnTo>
                    <a:lnTo>
                      <a:pt x="844" y="1335"/>
                    </a:lnTo>
                    <a:lnTo>
                      <a:pt x="845" y="1335"/>
                    </a:lnTo>
                    <a:lnTo>
                      <a:pt x="846" y="1335"/>
                    </a:lnTo>
                    <a:lnTo>
                      <a:pt x="848" y="1335"/>
                    </a:lnTo>
                    <a:lnTo>
                      <a:pt x="849" y="1335"/>
                    </a:lnTo>
                    <a:lnTo>
                      <a:pt x="850" y="1335"/>
                    </a:lnTo>
                    <a:lnTo>
                      <a:pt x="852" y="1335"/>
                    </a:lnTo>
                    <a:lnTo>
                      <a:pt x="853" y="1335"/>
                    </a:lnTo>
                    <a:lnTo>
                      <a:pt x="854" y="1335"/>
                    </a:lnTo>
                    <a:lnTo>
                      <a:pt x="856" y="1335"/>
                    </a:lnTo>
                    <a:lnTo>
                      <a:pt x="857" y="1335"/>
                    </a:lnTo>
                    <a:lnTo>
                      <a:pt x="858" y="1335"/>
                    </a:lnTo>
                    <a:lnTo>
                      <a:pt x="860" y="1335"/>
                    </a:lnTo>
                    <a:lnTo>
                      <a:pt x="861" y="1335"/>
                    </a:lnTo>
                    <a:lnTo>
                      <a:pt x="862" y="1335"/>
                    </a:lnTo>
                    <a:lnTo>
                      <a:pt x="863" y="1335"/>
                    </a:lnTo>
                    <a:lnTo>
                      <a:pt x="865" y="1335"/>
                    </a:lnTo>
                    <a:lnTo>
                      <a:pt x="866" y="1335"/>
                    </a:lnTo>
                    <a:lnTo>
                      <a:pt x="867" y="1335"/>
                    </a:lnTo>
                    <a:lnTo>
                      <a:pt x="868" y="1335"/>
                    </a:lnTo>
                    <a:lnTo>
                      <a:pt x="870" y="1335"/>
                    </a:lnTo>
                    <a:lnTo>
                      <a:pt x="871" y="1335"/>
                    </a:lnTo>
                    <a:lnTo>
                      <a:pt x="872" y="1335"/>
                    </a:lnTo>
                    <a:lnTo>
                      <a:pt x="873" y="1335"/>
                    </a:lnTo>
                    <a:lnTo>
                      <a:pt x="874" y="1335"/>
                    </a:lnTo>
                    <a:lnTo>
                      <a:pt x="875" y="1335"/>
                    </a:lnTo>
                    <a:lnTo>
                      <a:pt x="877" y="1335"/>
                    </a:lnTo>
                    <a:lnTo>
                      <a:pt x="878" y="1335"/>
                    </a:lnTo>
                    <a:lnTo>
                      <a:pt x="879" y="1335"/>
                    </a:lnTo>
                    <a:lnTo>
                      <a:pt x="881" y="1335"/>
                    </a:lnTo>
                    <a:lnTo>
                      <a:pt x="882" y="1335"/>
                    </a:lnTo>
                    <a:lnTo>
                      <a:pt x="883" y="1335"/>
                    </a:lnTo>
                    <a:lnTo>
                      <a:pt x="886" y="1335"/>
                    </a:lnTo>
                    <a:lnTo>
                      <a:pt x="887" y="1335"/>
                    </a:lnTo>
                    <a:lnTo>
                      <a:pt x="888" y="1335"/>
                    </a:lnTo>
                    <a:lnTo>
                      <a:pt x="889" y="1335"/>
                    </a:lnTo>
                    <a:lnTo>
                      <a:pt x="890" y="1335"/>
                    </a:lnTo>
                    <a:lnTo>
                      <a:pt x="892" y="1335"/>
                    </a:lnTo>
                    <a:lnTo>
                      <a:pt x="894" y="1335"/>
                    </a:lnTo>
                    <a:lnTo>
                      <a:pt x="895" y="1335"/>
                    </a:lnTo>
                    <a:lnTo>
                      <a:pt x="896" y="1335"/>
                    </a:lnTo>
                    <a:lnTo>
                      <a:pt x="897" y="1335"/>
                    </a:lnTo>
                    <a:lnTo>
                      <a:pt x="898" y="1335"/>
                    </a:lnTo>
                    <a:lnTo>
                      <a:pt x="900" y="1335"/>
                    </a:lnTo>
                    <a:lnTo>
                      <a:pt x="901" y="1335"/>
                    </a:lnTo>
                    <a:lnTo>
                      <a:pt x="903" y="1335"/>
                    </a:lnTo>
                    <a:lnTo>
                      <a:pt x="904" y="1335"/>
                    </a:lnTo>
                    <a:lnTo>
                      <a:pt x="905" y="1335"/>
                    </a:lnTo>
                    <a:lnTo>
                      <a:pt x="906" y="1335"/>
                    </a:lnTo>
                    <a:lnTo>
                      <a:pt x="907" y="1335"/>
                    </a:lnTo>
                    <a:lnTo>
                      <a:pt x="908" y="1335"/>
                    </a:lnTo>
                    <a:lnTo>
                      <a:pt x="909" y="1335"/>
                    </a:lnTo>
                    <a:lnTo>
                      <a:pt x="910" y="1335"/>
                    </a:lnTo>
                    <a:lnTo>
                      <a:pt x="911" y="1335"/>
                    </a:lnTo>
                    <a:lnTo>
                      <a:pt x="913" y="1335"/>
                    </a:lnTo>
                    <a:lnTo>
                      <a:pt x="914" y="1335"/>
                    </a:lnTo>
                    <a:lnTo>
                      <a:pt x="915" y="1335"/>
                    </a:lnTo>
                    <a:lnTo>
                      <a:pt x="916" y="1335"/>
                    </a:lnTo>
                    <a:lnTo>
                      <a:pt x="918" y="1335"/>
                    </a:lnTo>
                    <a:lnTo>
                      <a:pt x="921" y="1335"/>
                    </a:lnTo>
                    <a:lnTo>
                      <a:pt x="922" y="1335"/>
                    </a:lnTo>
                    <a:lnTo>
                      <a:pt x="923" y="1335"/>
                    </a:lnTo>
                    <a:lnTo>
                      <a:pt x="924" y="1335"/>
                    </a:lnTo>
                    <a:lnTo>
                      <a:pt x="925" y="1335"/>
                    </a:lnTo>
                    <a:lnTo>
                      <a:pt x="926" y="1335"/>
                    </a:lnTo>
                    <a:lnTo>
                      <a:pt x="927" y="1335"/>
                    </a:lnTo>
                    <a:lnTo>
                      <a:pt x="929" y="1335"/>
                    </a:lnTo>
                    <a:lnTo>
                      <a:pt x="930" y="1335"/>
                    </a:lnTo>
                    <a:lnTo>
                      <a:pt x="931" y="1335"/>
                    </a:lnTo>
                    <a:lnTo>
                      <a:pt x="933" y="1335"/>
                    </a:lnTo>
                    <a:lnTo>
                      <a:pt x="935" y="1335"/>
                    </a:lnTo>
                    <a:lnTo>
                      <a:pt x="936" y="1335"/>
                    </a:lnTo>
                    <a:lnTo>
                      <a:pt x="937" y="1335"/>
                    </a:lnTo>
                    <a:lnTo>
                      <a:pt x="939" y="1335"/>
                    </a:lnTo>
                    <a:lnTo>
                      <a:pt x="941" y="1335"/>
                    </a:lnTo>
                    <a:lnTo>
                      <a:pt x="942" y="1335"/>
                    </a:lnTo>
                    <a:lnTo>
                      <a:pt x="944" y="1335"/>
                    </a:lnTo>
                    <a:lnTo>
                      <a:pt x="947" y="1335"/>
                    </a:lnTo>
                    <a:lnTo>
                      <a:pt x="948" y="1335"/>
                    </a:lnTo>
                    <a:lnTo>
                      <a:pt x="949" y="1335"/>
                    </a:lnTo>
                    <a:lnTo>
                      <a:pt x="950" y="1335"/>
                    </a:lnTo>
                    <a:lnTo>
                      <a:pt x="951" y="1335"/>
                    </a:lnTo>
                    <a:lnTo>
                      <a:pt x="952" y="1335"/>
                    </a:lnTo>
                    <a:lnTo>
                      <a:pt x="954" y="1335"/>
                    </a:lnTo>
                    <a:lnTo>
                      <a:pt x="955" y="1335"/>
                    </a:lnTo>
                    <a:lnTo>
                      <a:pt x="956" y="1335"/>
                    </a:lnTo>
                    <a:lnTo>
                      <a:pt x="957" y="1335"/>
                    </a:lnTo>
                    <a:lnTo>
                      <a:pt x="958" y="1335"/>
                    </a:lnTo>
                    <a:lnTo>
                      <a:pt x="959" y="1335"/>
                    </a:lnTo>
                    <a:lnTo>
                      <a:pt x="960" y="1335"/>
                    </a:lnTo>
                    <a:lnTo>
                      <a:pt x="962" y="1335"/>
                    </a:lnTo>
                    <a:lnTo>
                      <a:pt x="963" y="1335"/>
                    </a:lnTo>
                    <a:lnTo>
                      <a:pt x="964" y="1335"/>
                    </a:lnTo>
                    <a:lnTo>
                      <a:pt x="965" y="1335"/>
                    </a:lnTo>
                    <a:lnTo>
                      <a:pt x="966" y="1335"/>
                    </a:lnTo>
                    <a:lnTo>
                      <a:pt x="968" y="1335"/>
                    </a:lnTo>
                    <a:lnTo>
                      <a:pt x="969" y="1335"/>
                    </a:lnTo>
                    <a:lnTo>
                      <a:pt x="970" y="1335"/>
                    </a:lnTo>
                    <a:lnTo>
                      <a:pt x="972" y="1335"/>
                    </a:lnTo>
                    <a:lnTo>
                      <a:pt x="973" y="1335"/>
                    </a:lnTo>
                    <a:lnTo>
                      <a:pt x="974" y="1335"/>
                    </a:lnTo>
                    <a:lnTo>
                      <a:pt x="976" y="1335"/>
                    </a:lnTo>
                    <a:lnTo>
                      <a:pt x="977" y="1335"/>
                    </a:lnTo>
                    <a:lnTo>
                      <a:pt x="978" y="1335"/>
                    </a:lnTo>
                    <a:lnTo>
                      <a:pt x="979" y="1335"/>
                    </a:lnTo>
                    <a:lnTo>
                      <a:pt x="980" y="1335"/>
                    </a:lnTo>
                    <a:lnTo>
                      <a:pt x="981" y="1335"/>
                    </a:lnTo>
                    <a:lnTo>
                      <a:pt x="982" y="1335"/>
                    </a:lnTo>
                    <a:lnTo>
                      <a:pt x="983" y="1335"/>
                    </a:lnTo>
                    <a:lnTo>
                      <a:pt x="984" y="1335"/>
                    </a:lnTo>
                    <a:lnTo>
                      <a:pt x="986" y="1335"/>
                    </a:lnTo>
                    <a:lnTo>
                      <a:pt x="987" y="1335"/>
                    </a:lnTo>
                    <a:lnTo>
                      <a:pt x="989" y="1335"/>
                    </a:lnTo>
                    <a:lnTo>
                      <a:pt x="990" y="1335"/>
                    </a:lnTo>
                    <a:lnTo>
                      <a:pt x="991" y="1335"/>
                    </a:lnTo>
                    <a:lnTo>
                      <a:pt x="992" y="1335"/>
                    </a:lnTo>
                    <a:lnTo>
                      <a:pt x="993" y="1335"/>
                    </a:lnTo>
                    <a:lnTo>
                      <a:pt x="994" y="1335"/>
                    </a:lnTo>
                    <a:lnTo>
                      <a:pt x="995" y="1335"/>
                    </a:lnTo>
                    <a:lnTo>
                      <a:pt x="997" y="1335"/>
                    </a:lnTo>
                    <a:lnTo>
                      <a:pt x="998" y="1335"/>
                    </a:lnTo>
                    <a:lnTo>
                      <a:pt x="999" y="1335"/>
                    </a:lnTo>
                    <a:lnTo>
                      <a:pt x="1000" y="1335"/>
                    </a:lnTo>
                    <a:lnTo>
                      <a:pt x="1001" y="1335"/>
                    </a:lnTo>
                    <a:lnTo>
                      <a:pt x="1002" y="1335"/>
                    </a:lnTo>
                    <a:lnTo>
                      <a:pt x="1003" y="1335"/>
                    </a:lnTo>
                    <a:lnTo>
                      <a:pt x="1005" y="1335"/>
                    </a:lnTo>
                    <a:lnTo>
                      <a:pt x="1006" y="1335"/>
                    </a:lnTo>
                    <a:lnTo>
                      <a:pt x="1008" y="1335"/>
                    </a:lnTo>
                    <a:lnTo>
                      <a:pt x="1009" y="1335"/>
                    </a:lnTo>
                    <a:lnTo>
                      <a:pt x="1010" y="1335"/>
                    </a:lnTo>
                    <a:lnTo>
                      <a:pt x="1012" y="1335"/>
                    </a:lnTo>
                    <a:lnTo>
                      <a:pt x="1013" y="1335"/>
                    </a:lnTo>
                    <a:lnTo>
                      <a:pt x="1014" y="1335"/>
                    </a:lnTo>
                    <a:lnTo>
                      <a:pt x="1015" y="1335"/>
                    </a:lnTo>
                    <a:lnTo>
                      <a:pt x="1016" y="1335"/>
                    </a:lnTo>
                    <a:lnTo>
                      <a:pt x="1017" y="1335"/>
                    </a:lnTo>
                    <a:lnTo>
                      <a:pt x="1018" y="1335"/>
                    </a:lnTo>
                    <a:lnTo>
                      <a:pt x="1020" y="1335"/>
                    </a:lnTo>
                    <a:lnTo>
                      <a:pt x="1021" y="1335"/>
                    </a:lnTo>
                    <a:lnTo>
                      <a:pt x="1023" y="1335"/>
                    </a:lnTo>
                    <a:lnTo>
                      <a:pt x="1024" y="1335"/>
                    </a:lnTo>
                    <a:lnTo>
                      <a:pt x="1025" y="1335"/>
                    </a:lnTo>
                    <a:lnTo>
                      <a:pt x="1026" y="1335"/>
                    </a:lnTo>
                    <a:lnTo>
                      <a:pt x="1028" y="1335"/>
                    </a:lnTo>
                    <a:lnTo>
                      <a:pt x="1029" y="1335"/>
                    </a:lnTo>
                    <a:lnTo>
                      <a:pt x="1030" y="1335"/>
                    </a:lnTo>
                    <a:lnTo>
                      <a:pt x="1031" y="1335"/>
                    </a:lnTo>
                    <a:lnTo>
                      <a:pt x="1033" y="1335"/>
                    </a:lnTo>
                    <a:lnTo>
                      <a:pt x="1035" y="1335"/>
                    </a:lnTo>
                    <a:lnTo>
                      <a:pt x="1036" y="1335"/>
                    </a:lnTo>
                    <a:lnTo>
                      <a:pt x="1037" y="1335"/>
                    </a:lnTo>
                    <a:lnTo>
                      <a:pt x="1039" y="1335"/>
                    </a:lnTo>
                  </a:path>
                </a:pathLst>
              </a:custGeom>
              <a:noFill/>
              <a:ln w="0">
                <a:solidFill>
                  <a:srgbClr val="000000"/>
                </a:solidFill>
                <a:prstDash val="solid"/>
                <a:round/>
                <a:headEnd/>
                <a:tailEnd/>
              </a:ln>
            </p:spPr>
            <p:txBody>
              <a:bodyPr/>
              <a:lstStyle/>
              <a:p>
                <a:endParaRPr lang="en-US"/>
              </a:p>
            </p:txBody>
          </p:sp>
          <p:sp>
            <p:nvSpPr>
              <p:cNvPr id="80" name="Line 23"/>
              <p:cNvSpPr>
                <a:spLocks noChangeShapeType="1"/>
              </p:cNvSpPr>
              <p:nvPr/>
            </p:nvSpPr>
            <p:spPr bwMode="auto">
              <a:xfrm>
                <a:off x="1023" y="3054"/>
                <a:ext cx="1" cy="53"/>
              </a:xfrm>
              <a:prstGeom prst="line">
                <a:avLst/>
              </a:prstGeom>
              <a:noFill/>
              <a:ln w="0">
                <a:solidFill>
                  <a:srgbClr val="000000"/>
                </a:solidFill>
                <a:round/>
                <a:headEnd/>
                <a:tailEnd/>
              </a:ln>
            </p:spPr>
            <p:txBody>
              <a:bodyPr/>
              <a:lstStyle/>
              <a:p>
                <a:endParaRPr lang="en-US"/>
              </a:p>
            </p:txBody>
          </p:sp>
          <p:sp>
            <p:nvSpPr>
              <p:cNvPr id="81" name="Rectangle 24"/>
              <p:cNvSpPr>
                <a:spLocks noChangeArrowheads="1"/>
              </p:cNvSpPr>
              <p:nvPr/>
            </p:nvSpPr>
            <p:spPr bwMode="auto">
              <a:xfrm>
                <a:off x="990" y="3170"/>
                <a:ext cx="76" cy="188"/>
              </a:xfrm>
              <a:prstGeom prst="rect">
                <a:avLst/>
              </a:prstGeom>
              <a:noFill/>
              <a:ln w="9525">
                <a:noFill/>
                <a:miter lim="800000"/>
                <a:headEnd/>
                <a:tailEnd/>
              </a:ln>
            </p:spPr>
            <p:txBody>
              <a:bodyPr wrap="none" lIns="0" tIns="0" rIns="0" bIns="0">
                <a:spAutoFit/>
              </a:bodyPr>
              <a:lstStyle/>
              <a:p>
                <a:pPr eaLnBrk="1" hangingPunct="1"/>
                <a:r>
                  <a:rPr lang="en-US" b="0">
                    <a:solidFill>
                      <a:srgbClr val="000000"/>
                    </a:solidFill>
                  </a:rPr>
                  <a:t>0</a:t>
                </a:r>
                <a:endParaRPr lang="en-US" b="0"/>
              </a:p>
            </p:txBody>
          </p:sp>
        </p:grpSp>
        <p:sp>
          <p:nvSpPr>
            <p:cNvPr id="51" name="Freeform 25"/>
            <p:cNvSpPr>
              <a:spLocks/>
            </p:cNvSpPr>
            <p:nvPr/>
          </p:nvSpPr>
          <p:spPr bwMode="auto">
            <a:xfrm>
              <a:off x="747" y="1484"/>
              <a:ext cx="2182" cy="1298"/>
            </a:xfrm>
            <a:custGeom>
              <a:avLst/>
              <a:gdLst>
                <a:gd name="T0" fmla="*/ 33 w 2182"/>
                <a:gd name="T1" fmla="*/ 1298 h 1298"/>
                <a:gd name="T2" fmla="*/ 68 w 2182"/>
                <a:gd name="T3" fmla="*/ 1297 h 1298"/>
                <a:gd name="T4" fmla="*/ 104 w 2182"/>
                <a:gd name="T5" fmla="*/ 1295 h 1298"/>
                <a:gd name="T6" fmla="*/ 138 w 2182"/>
                <a:gd name="T7" fmla="*/ 1297 h 1298"/>
                <a:gd name="T8" fmla="*/ 173 w 2182"/>
                <a:gd name="T9" fmla="*/ 1297 h 1298"/>
                <a:gd name="T10" fmla="*/ 207 w 2182"/>
                <a:gd name="T11" fmla="*/ 1297 h 1298"/>
                <a:gd name="T12" fmla="*/ 242 w 2182"/>
                <a:gd name="T13" fmla="*/ 1212 h 1298"/>
                <a:gd name="T14" fmla="*/ 278 w 2182"/>
                <a:gd name="T15" fmla="*/ 966 h 1298"/>
                <a:gd name="T16" fmla="*/ 313 w 2182"/>
                <a:gd name="T17" fmla="*/ 0 h 1298"/>
                <a:gd name="T18" fmla="*/ 348 w 2182"/>
                <a:gd name="T19" fmla="*/ 1296 h 1298"/>
                <a:gd name="T20" fmla="*/ 383 w 2182"/>
                <a:gd name="T21" fmla="*/ 1298 h 1298"/>
                <a:gd name="T22" fmla="*/ 418 w 2182"/>
                <a:gd name="T23" fmla="*/ 1298 h 1298"/>
                <a:gd name="T24" fmla="*/ 453 w 2182"/>
                <a:gd name="T25" fmla="*/ 1293 h 1298"/>
                <a:gd name="T26" fmla="*/ 488 w 2182"/>
                <a:gd name="T27" fmla="*/ 1180 h 1298"/>
                <a:gd name="T28" fmla="*/ 523 w 2182"/>
                <a:gd name="T29" fmla="*/ 1297 h 1298"/>
                <a:gd name="T30" fmla="*/ 558 w 2182"/>
                <a:gd name="T31" fmla="*/ 1297 h 1298"/>
                <a:gd name="T32" fmla="*/ 593 w 2182"/>
                <a:gd name="T33" fmla="*/ 1298 h 1298"/>
                <a:gd name="T34" fmla="*/ 628 w 2182"/>
                <a:gd name="T35" fmla="*/ 1298 h 1298"/>
                <a:gd name="T36" fmla="*/ 663 w 2182"/>
                <a:gd name="T37" fmla="*/ 1298 h 1298"/>
                <a:gd name="T38" fmla="*/ 698 w 2182"/>
                <a:gd name="T39" fmla="*/ 1298 h 1298"/>
                <a:gd name="T40" fmla="*/ 734 w 2182"/>
                <a:gd name="T41" fmla="*/ 1297 h 1298"/>
                <a:gd name="T42" fmla="*/ 767 w 2182"/>
                <a:gd name="T43" fmla="*/ 1298 h 1298"/>
                <a:gd name="T44" fmla="*/ 804 w 2182"/>
                <a:gd name="T45" fmla="*/ 1298 h 1298"/>
                <a:gd name="T46" fmla="*/ 838 w 2182"/>
                <a:gd name="T47" fmla="*/ 1298 h 1298"/>
                <a:gd name="T48" fmla="*/ 874 w 2182"/>
                <a:gd name="T49" fmla="*/ 1298 h 1298"/>
                <a:gd name="T50" fmla="*/ 909 w 2182"/>
                <a:gd name="T51" fmla="*/ 1298 h 1298"/>
                <a:gd name="T52" fmla="*/ 943 w 2182"/>
                <a:gd name="T53" fmla="*/ 1298 h 1298"/>
                <a:gd name="T54" fmla="*/ 979 w 2182"/>
                <a:gd name="T55" fmla="*/ 1298 h 1298"/>
                <a:gd name="T56" fmla="*/ 1013 w 2182"/>
                <a:gd name="T57" fmla="*/ 1298 h 1298"/>
                <a:gd name="T58" fmla="*/ 1048 w 2182"/>
                <a:gd name="T59" fmla="*/ 1298 h 1298"/>
                <a:gd name="T60" fmla="*/ 1083 w 2182"/>
                <a:gd name="T61" fmla="*/ 1298 h 1298"/>
                <a:gd name="T62" fmla="*/ 1118 w 2182"/>
                <a:gd name="T63" fmla="*/ 1298 h 1298"/>
                <a:gd name="T64" fmla="*/ 1154 w 2182"/>
                <a:gd name="T65" fmla="*/ 1298 h 1298"/>
                <a:gd name="T66" fmla="*/ 1189 w 2182"/>
                <a:gd name="T67" fmla="*/ 1298 h 1298"/>
                <a:gd name="T68" fmla="*/ 1224 w 2182"/>
                <a:gd name="T69" fmla="*/ 1298 h 1298"/>
                <a:gd name="T70" fmla="*/ 1258 w 2182"/>
                <a:gd name="T71" fmla="*/ 1298 h 1298"/>
                <a:gd name="T72" fmla="*/ 1293 w 2182"/>
                <a:gd name="T73" fmla="*/ 1298 h 1298"/>
                <a:gd name="T74" fmla="*/ 1329 w 2182"/>
                <a:gd name="T75" fmla="*/ 1298 h 1298"/>
                <a:gd name="T76" fmla="*/ 1364 w 2182"/>
                <a:gd name="T77" fmla="*/ 1298 h 1298"/>
                <a:gd name="T78" fmla="*/ 1399 w 2182"/>
                <a:gd name="T79" fmla="*/ 1298 h 1298"/>
                <a:gd name="T80" fmla="*/ 1433 w 2182"/>
                <a:gd name="T81" fmla="*/ 1298 h 1298"/>
                <a:gd name="T82" fmla="*/ 1469 w 2182"/>
                <a:gd name="T83" fmla="*/ 1298 h 1298"/>
                <a:gd name="T84" fmla="*/ 1503 w 2182"/>
                <a:gd name="T85" fmla="*/ 1297 h 1298"/>
                <a:gd name="T86" fmla="*/ 1539 w 2182"/>
                <a:gd name="T87" fmla="*/ 1269 h 1298"/>
                <a:gd name="T88" fmla="*/ 1573 w 2182"/>
                <a:gd name="T89" fmla="*/ 1180 h 1298"/>
                <a:gd name="T90" fmla="*/ 1609 w 2182"/>
                <a:gd name="T91" fmla="*/ 1213 h 1298"/>
                <a:gd name="T92" fmla="*/ 1644 w 2182"/>
                <a:gd name="T93" fmla="*/ 1237 h 1298"/>
                <a:gd name="T94" fmla="*/ 1679 w 2182"/>
                <a:gd name="T95" fmla="*/ 1256 h 1298"/>
                <a:gd name="T96" fmla="*/ 1714 w 2182"/>
                <a:gd name="T97" fmla="*/ 1269 h 1298"/>
                <a:gd name="T98" fmla="*/ 1749 w 2182"/>
                <a:gd name="T99" fmla="*/ 1279 h 1298"/>
                <a:gd name="T100" fmla="*/ 1784 w 2182"/>
                <a:gd name="T101" fmla="*/ 1285 h 1298"/>
                <a:gd name="T102" fmla="*/ 1819 w 2182"/>
                <a:gd name="T103" fmla="*/ 1290 h 1298"/>
                <a:gd name="T104" fmla="*/ 1853 w 2182"/>
                <a:gd name="T105" fmla="*/ 1293 h 1298"/>
                <a:gd name="T106" fmla="*/ 1888 w 2182"/>
                <a:gd name="T107" fmla="*/ 1295 h 1298"/>
                <a:gd name="T108" fmla="*/ 1924 w 2182"/>
                <a:gd name="T109" fmla="*/ 1296 h 1298"/>
                <a:gd name="T110" fmla="*/ 1958 w 2182"/>
                <a:gd name="T111" fmla="*/ 1297 h 1298"/>
                <a:gd name="T112" fmla="*/ 1994 w 2182"/>
                <a:gd name="T113" fmla="*/ 1297 h 1298"/>
                <a:gd name="T114" fmla="*/ 2029 w 2182"/>
                <a:gd name="T115" fmla="*/ 1298 h 1298"/>
                <a:gd name="T116" fmla="*/ 2065 w 2182"/>
                <a:gd name="T117" fmla="*/ 1298 h 1298"/>
                <a:gd name="T118" fmla="*/ 2099 w 2182"/>
                <a:gd name="T119" fmla="*/ 1298 h 1298"/>
                <a:gd name="T120" fmla="*/ 2134 w 2182"/>
                <a:gd name="T121" fmla="*/ 1298 h 1298"/>
                <a:gd name="T122" fmla="*/ 2169 w 2182"/>
                <a:gd name="T123" fmla="*/ 1298 h 1298"/>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2182"/>
                <a:gd name="T187" fmla="*/ 0 h 1298"/>
                <a:gd name="T188" fmla="*/ 2182 w 2182"/>
                <a:gd name="T189" fmla="*/ 1298 h 1298"/>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2182" h="1298">
                  <a:moveTo>
                    <a:pt x="0" y="1298"/>
                  </a:moveTo>
                  <a:lnTo>
                    <a:pt x="0" y="1298"/>
                  </a:lnTo>
                  <a:lnTo>
                    <a:pt x="2" y="1298"/>
                  </a:lnTo>
                  <a:lnTo>
                    <a:pt x="3" y="1298"/>
                  </a:lnTo>
                  <a:lnTo>
                    <a:pt x="4" y="1298"/>
                  </a:lnTo>
                  <a:lnTo>
                    <a:pt x="6" y="1298"/>
                  </a:lnTo>
                  <a:lnTo>
                    <a:pt x="7" y="1298"/>
                  </a:lnTo>
                  <a:lnTo>
                    <a:pt x="8" y="1298"/>
                  </a:lnTo>
                  <a:lnTo>
                    <a:pt x="9" y="1298"/>
                  </a:lnTo>
                  <a:lnTo>
                    <a:pt x="11" y="1298"/>
                  </a:lnTo>
                  <a:lnTo>
                    <a:pt x="12" y="1298"/>
                  </a:lnTo>
                  <a:lnTo>
                    <a:pt x="13" y="1298"/>
                  </a:lnTo>
                  <a:lnTo>
                    <a:pt x="14" y="1298"/>
                  </a:lnTo>
                  <a:lnTo>
                    <a:pt x="15" y="1298"/>
                  </a:lnTo>
                  <a:lnTo>
                    <a:pt x="16" y="1298"/>
                  </a:lnTo>
                  <a:lnTo>
                    <a:pt x="18" y="1298"/>
                  </a:lnTo>
                  <a:lnTo>
                    <a:pt x="20" y="1298"/>
                  </a:lnTo>
                  <a:lnTo>
                    <a:pt x="21" y="1298"/>
                  </a:lnTo>
                  <a:lnTo>
                    <a:pt x="22" y="1298"/>
                  </a:lnTo>
                  <a:lnTo>
                    <a:pt x="23" y="1298"/>
                  </a:lnTo>
                  <a:lnTo>
                    <a:pt x="25" y="1298"/>
                  </a:lnTo>
                  <a:lnTo>
                    <a:pt x="27" y="1298"/>
                  </a:lnTo>
                  <a:lnTo>
                    <a:pt x="29" y="1298"/>
                  </a:lnTo>
                  <a:lnTo>
                    <a:pt x="30" y="1298"/>
                  </a:lnTo>
                  <a:lnTo>
                    <a:pt x="31" y="1298"/>
                  </a:lnTo>
                  <a:lnTo>
                    <a:pt x="33" y="1298"/>
                  </a:lnTo>
                  <a:lnTo>
                    <a:pt x="34" y="1298"/>
                  </a:lnTo>
                  <a:lnTo>
                    <a:pt x="36" y="1298"/>
                  </a:lnTo>
                  <a:lnTo>
                    <a:pt x="37" y="1298"/>
                  </a:lnTo>
                  <a:lnTo>
                    <a:pt x="38" y="1298"/>
                  </a:lnTo>
                  <a:lnTo>
                    <a:pt x="39" y="1298"/>
                  </a:lnTo>
                  <a:lnTo>
                    <a:pt x="41" y="1298"/>
                  </a:lnTo>
                  <a:lnTo>
                    <a:pt x="43" y="1298"/>
                  </a:lnTo>
                  <a:lnTo>
                    <a:pt x="44" y="1298"/>
                  </a:lnTo>
                  <a:lnTo>
                    <a:pt x="45" y="1298"/>
                  </a:lnTo>
                  <a:lnTo>
                    <a:pt x="46" y="1298"/>
                  </a:lnTo>
                  <a:lnTo>
                    <a:pt x="47" y="1298"/>
                  </a:lnTo>
                  <a:lnTo>
                    <a:pt x="49" y="1298"/>
                  </a:lnTo>
                  <a:lnTo>
                    <a:pt x="50" y="1298"/>
                  </a:lnTo>
                  <a:lnTo>
                    <a:pt x="51" y="1298"/>
                  </a:lnTo>
                  <a:lnTo>
                    <a:pt x="52" y="1298"/>
                  </a:lnTo>
                  <a:lnTo>
                    <a:pt x="54" y="1298"/>
                  </a:lnTo>
                  <a:lnTo>
                    <a:pt x="55" y="1297"/>
                  </a:lnTo>
                  <a:lnTo>
                    <a:pt x="56" y="1298"/>
                  </a:lnTo>
                  <a:lnTo>
                    <a:pt x="57" y="1297"/>
                  </a:lnTo>
                  <a:lnTo>
                    <a:pt x="59" y="1297"/>
                  </a:lnTo>
                  <a:lnTo>
                    <a:pt x="60" y="1298"/>
                  </a:lnTo>
                  <a:lnTo>
                    <a:pt x="62" y="1297"/>
                  </a:lnTo>
                  <a:lnTo>
                    <a:pt x="62" y="1298"/>
                  </a:lnTo>
                  <a:lnTo>
                    <a:pt x="62" y="1297"/>
                  </a:lnTo>
                  <a:lnTo>
                    <a:pt x="63" y="1298"/>
                  </a:lnTo>
                  <a:lnTo>
                    <a:pt x="65" y="1298"/>
                  </a:lnTo>
                  <a:lnTo>
                    <a:pt x="66" y="1297"/>
                  </a:lnTo>
                  <a:lnTo>
                    <a:pt x="67" y="1297"/>
                  </a:lnTo>
                  <a:lnTo>
                    <a:pt x="68" y="1297"/>
                  </a:lnTo>
                  <a:lnTo>
                    <a:pt x="69" y="1297"/>
                  </a:lnTo>
                  <a:lnTo>
                    <a:pt x="71" y="1297"/>
                  </a:lnTo>
                  <a:lnTo>
                    <a:pt x="73" y="1297"/>
                  </a:lnTo>
                  <a:lnTo>
                    <a:pt x="74" y="1297"/>
                  </a:lnTo>
                  <a:lnTo>
                    <a:pt x="75" y="1298"/>
                  </a:lnTo>
                  <a:lnTo>
                    <a:pt x="76" y="1297"/>
                  </a:lnTo>
                  <a:lnTo>
                    <a:pt x="78" y="1297"/>
                  </a:lnTo>
                  <a:lnTo>
                    <a:pt x="79" y="1297"/>
                  </a:lnTo>
                  <a:lnTo>
                    <a:pt x="80" y="1297"/>
                  </a:lnTo>
                  <a:lnTo>
                    <a:pt x="82" y="1297"/>
                  </a:lnTo>
                  <a:lnTo>
                    <a:pt x="83" y="1297"/>
                  </a:lnTo>
                  <a:lnTo>
                    <a:pt x="84" y="1297"/>
                  </a:lnTo>
                  <a:lnTo>
                    <a:pt x="85" y="1297"/>
                  </a:lnTo>
                  <a:lnTo>
                    <a:pt x="86" y="1297"/>
                  </a:lnTo>
                  <a:lnTo>
                    <a:pt x="87" y="1297"/>
                  </a:lnTo>
                  <a:lnTo>
                    <a:pt x="88" y="1297"/>
                  </a:lnTo>
                  <a:lnTo>
                    <a:pt x="90" y="1297"/>
                  </a:lnTo>
                  <a:lnTo>
                    <a:pt x="91" y="1296"/>
                  </a:lnTo>
                  <a:lnTo>
                    <a:pt x="91" y="1297"/>
                  </a:lnTo>
                  <a:lnTo>
                    <a:pt x="92" y="1297"/>
                  </a:lnTo>
                  <a:lnTo>
                    <a:pt x="94" y="1297"/>
                  </a:lnTo>
                  <a:lnTo>
                    <a:pt x="95" y="1297"/>
                  </a:lnTo>
                  <a:lnTo>
                    <a:pt x="96" y="1297"/>
                  </a:lnTo>
                  <a:lnTo>
                    <a:pt x="97" y="1297"/>
                  </a:lnTo>
                  <a:lnTo>
                    <a:pt x="98" y="1297"/>
                  </a:lnTo>
                  <a:lnTo>
                    <a:pt x="99" y="1297"/>
                  </a:lnTo>
                  <a:lnTo>
                    <a:pt x="100" y="1296"/>
                  </a:lnTo>
                  <a:lnTo>
                    <a:pt x="101" y="1296"/>
                  </a:lnTo>
                  <a:lnTo>
                    <a:pt x="103" y="1295"/>
                  </a:lnTo>
                  <a:lnTo>
                    <a:pt x="104" y="1295"/>
                  </a:lnTo>
                  <a:lnTo>
                    <a:pt x="105" y="1295"/>
                  </a:lnTo>
                  <a:lnTo>
                    <a:pt x="107" y="1292"/>
                  </a:lnTo>
                  <a:lnTo>
                    <a:pt x="108" y="1287"/>
                  </a:lnTo>
                  <a:lnTo>
                    <a:pt x="108" y="1258"/>
                  </a:lnTo>
                  <a:lnTo>
                    <a:pt x="109" y="1219"/>
                  </a:lnTo>
                  <a:lnTo>
                    <a:pt x="111" y="943"/>
                  </a:lnTo>
                  <a:lnTo>
                    <a:pt x="112" y="701"/>
                  </a:lnTo>
                  <a:lnTo>
                    <a:pt x="113" y="514"/>
                  </a:lnTo>
                  <a:lnTo>
                    <a:pt x="114" y="632"/>
                  </a:lnTo>
                  <a:lnTo>
                    <a:pt x="115" y="943"/>
                  </a:lnTo>
                  <a:lnTo>
                    <a:pt x="116" y="1054"/>
                  </a:lnTo>
                  <a:lnTo>
                    <a:pt x="117" y="1186"/>
                  </a:lnTo>
                  <a:lnTo>
                    <a:pt x="118" y="1223"/>
                  </a:lnTo>
                  <a:lnTo>
                    <a:pt x="120" y="1264"/>
                  </a:lnTo>
                  <a:lnTo>
                    <a:pt x="120" y="1275"/>
                  </a:lnTo>
                  <a:lnTo>
                    <a:pt x="121" y="1287"/>
                  </a:lnTo>
                  <a:lnTo>
                    <a:pt x="122" y="1290"/>
                  </a:lnTo>
                  <a:lnTo>
                    <a:pt x="124" y="1293"/>
                  </a:lnTo>
                  <a:lnTo>
                    <a:pt x="125" y="1294"/>
                  </a:lnTo>
                  <a:lnTo>
                    <a:pt x="126" y="1295"/>
                  </a:lnTo>
                  <a:lnTo>
                    <a:pt x="128" y="1296"/>
                  </a:lnTo>
                  <a:lnTo>
                    <a:pt x="129" y="1296"/>
                  </a:lnTo>
                  <a:lnTo>
                    <a:pt x="130" y="1296"/>
                  </a:lnTo>
                  <a:lnTo>
                    <a:pt x="132" y="1296"/>
                  </a:lnTo>
                  <a:lnTo>
                    <a:pt x="132" y="1297"/>
                  </a:lnTo>
                  <a:lnTo>
                    <a:pt x="133" y="1297"/>
                  </a:lnTo>
                  <a:lnTo>
                    <a:pt x="134" y="1297"/>
                  </a:lnTo>
                  <a:lnTo>
                    <a:pt x="135" y="1297"/>
                  </a:lnTo>
                  <a:lnTo>
                    <a:pt x="137" y="1297"/>
                  </a:lnTo>
                  <a:lnTo>
                    <a:pt x="138" y="1297"/>
                  </a:lnTo>
                  <a:lnTo>
                    <a:pt x="139" y="1297"/>
                  </a:lnTo>
                  <a:lnTo>
                    <a:pt x="140" y="1297"/>
                  </a:lnTo>
                  <a:lnTo>
                    <a:pt x="142" y="1297"/>
                  </a:lnTo>
                  <a:lnTo>
                    <a:pt x="143" y="1297"/>
                  </a:lnTo>
                  <a:lnTo>
                    <a:pt x="145" y="1297"/>
                  </a:lnTo>
                  <a:lnTo>
                    <a:pt x="146" y="1297"/>
                  </a:lnTo>
                  <a:lnTo>
                    <a:pt x="147" y="1297"/>
                  </a:lnTo>
                  <a:lnTo>
                    <a:pt x="148" y="1297"/>
                  </a:lnTo>
                  <a:lnTo>
                    <a:pt x="149" y="1297"/>
                  </a:lnTo>
                  <a:lnTo>
                    <a:pt x="150" y="1297"/>
                  </a:lnTo>
                  <a:lnTo>
                    <a:pt x="151" y="1296"/>
                  </a:lnTo>
                  <a:lnTo>
                    <a:pt x="152" y="1295"/>
                  </a:lnTo>
                  <a:lnTo>
                    <a:pt x="154" y="1293"/>
                  </a:lnTo>
                  <a:lnTo>
                    <a:pt x="154" y="1289"/>
                  </a:lnTo>
                  <a:lnTo>
                    <a:pt x="155" y="1278"/>
                  </a:lnTo>
                  <a:lnTo>
                    <a:pt x="156" y="1274"/>
                  </a:lnTo>
                  <a:lnTo>
                    <a:pt x="157" y="1271"/>
                  </a:lnTo>
                  <a:lnTo>
                    <a:pt x="158" y="1277"/>
                  </a:lnTo>
                  <a:lnTo>
                    <a:pt x="160" y="1286"/>
                  </a:lnTo>
                  <a:lnTo>
                    <a:pt x="161" y="1289"/>
                  </a:lnTo>
                  <a:lnTo>
                    <a:pt x="162" y="1293"/>
                  </a:lnTo>
                  <a:lnTo>
                    <a:pt x="162" y="1294"/>
                  </a:lnTo>
                  <a:lnTo>
                    <a:pt x="164" y="1296"/>
                  </a:lnTo>
                  <a:lnTo>
                    <a:pt x="165" y="1296"/>
                  </a:lnTo>
                  <a:lnTo>
                    <a:pt x="167" y="1297"/>
                  </a:lnTo>
                  <a:lnTo>
                    <a:pt x="168" y="1297"/>
                  </a:lnTo>
                  <a:lnTo>
                    <a:pt x="170" y="1297"/>
                  </a:lnTo>
                  <a:lnTo>
                    <a:pt x="171" y="1297"/>
                  </a:lnTo>
                  <a:lnTo>
                    <a:pt x="172" y="1297"/>
                  </a:lnTo>
                  <a:lnTo>
                    <a:pt x="173" y="1297"/>
                  </a:lnTo>
                  <a:lnTo>
                    <a:pt x="174" y="1297"/>
                  </a:lnTo>
                  <a:lnTo>
                    <a:pt x="175" y="1297"/>
                  </a:lnTo>
                  <a:lnTo>
                    <a:pt x="177" y="1297"/>
                  </a:lnTo>
                  <a:lnTo>
                    <a:pt x="178" y="1297"/>
                  </a:lnTo>
                  <a:lnTo>
                    <a:pt x="179" y="1297"/>
                  </a:lnTo>
                  <a:lnTo>
                    <a:pt x="181" y="1297"/>
                  </a:lnTo>
                  <a:lnTo>
                    <a:pt x="182" y="1297"/>
                  </a:lnTo>
                  <a:lnTo>
                    <a:pt x="183" y="1297"/>
                  </a:lnTo>
                  <a:lnTo>
                    <a:pt x="184" y="1297"/>
                  </a:lnTo>
                  <a:lnTo>
                    <a:pt x="187" y="1298"/>
                  </a:lnTo>
                  <a:lnTo>
                    <a:pt x="188" y="1297"/>
                  </a:lnTo>
                  <a:lnTo>
                    <a:pt x="189" y="1298"/>
                  </a:lnTo>
                  <a:lnTo>
                    <a:pt x="191" y="1297"/>
                  </a:lnTo>
                  <a:lnTo>
                    <a:pt x="191" y="1298"/>
                  </a:lnTo>
                  <a:lnTo>
                    <a:pt x="192" y="1298"/>
                  </a:lnTo>
                  <a:lnTo>
                    <a:pt x="193" y="1298"/>
                  </a:lnTo>
                  <a:lnTo>
                    <a:pt x="196" y="1298"/>
                  </a:lnTo>
                  <a:lnTo>
                    <a:pt x="196" y="1297"/>
                  </a:lnTo>
                  <a:lnTo>
                    <a:pt x="197" y="1297"/>
                  </a:lnTo>
                  <a:lnTo>
                    <a:pt x="199" y="1297"/>
                  </a:lnTo>
                  <a:lnTo>
                    <a:pt x="200" y="1297"/>
                  </a:lnTo>
                  <a:lnTo>
                    <a:pt x="201" y="1297"/>
                  </a:lnTo>
                  <a:lnTo>
                    <a:pt x="202" y="1297"/>
                  </a:lnTo>
                  <a:lnTo>
                    <a:pt x="203" y="1297"/>
                  </a:lnTo>
                  <a:lnTo>
                    <a:pt x="204" y="1297"/>
                  </a:lnTo>
                  <a:lnTo>
                    <a:pt x="206" y="1297"/>
                  </a:lnTo>
                  <a:lnTo>
                    <a:pt x="207" y="1297"/>
                  </a:lnTo>
                  <a:lnTo>
                    <a:pt x="208" y="1297"/>
                  </a:lnTo>
                  <a:lnTo>
                    <a:pt x="209" y="1297"/>
                  </a:lnTo>
                  <a:lnTo>
                    <a:pt x="212" y="1297"/>
                  </a:lnTo>
                  <a:lnTo>
                    <a:pt x="213" y="1297"/>
                  </a:lnTo>
                  <a:lnTo>
                    <a:pt x="214" y="1297"/>
                  </a:lnTo>
                  <a:lnTo>
                    <a:pt x="215" y="1297"/>
                  </a:lnTo>
                  <a:lnTo>
                    <a:pt x="217" y="1297"/>
                  </a:lnTo>
                  <a:lnTo>
                    <a:pt x="218" y="1297"/>
                  </a:lnTo>
                  <a:lnTo>
                    <a:pt x="219" y="1297"/>
                  </a:lnTo>
                  <a:lnTo>
                    <a:pt x="220" y="1297"/>
                  </a:lnTo>
                  <a:lnTo>
                    <a:pt x="222" y="1297"/>
                  </a:lnTo>
                  <a:lnTo>
                    <a:pt x="223" y="1297"/>
                  </a:lnTo>
                  <a:lnTo>
                    <a:pt x="224" y="1297"/>
                  </a:lnTo>
                  <a:lnTo>
                    <a:pt x="225" y="1297"/>
                  </a:lnTo>
                  <a:lnTo>
                    <a:pt x="226" y="1297"/>
                  </a:lnTo>
                  <a:lnTo>
                    <a:pt x="228" y="1296"/>
                  </a:lnTo>
                  <a:lnTo>
                    <a:pt x="229" y="1296"/>
                  </a:lnTo>
                  <a:lnTo>
                    <a:pt x="230" y="1296"/>
                  </a:lnTo>
                  <a:lnTo>
                    <a:pt x="231" y="1295"/>
                  </a:lnTo>
                  <a:lnTo>
                    <a:pt x="232" y="1295"/>
                  </a:lnTo>
                  <a:lnTo>
                    <a:pt x="233" y="1293"/>
                  </a:lnTo>
                  <a:lnTo>
                    <a:pt x="234" y="1293"/>
                  </a:lnTo>
                  <a:lnTo>
                    <a:pt x="236" y="1289"/>
                  </a:lnTo>
                  <a:lnTo>
                    <a:pt x="237" y="1287"/>
                  </a:lnTo>
                  <a:lnTo>
                    <a:pt x="237" y="1280"/>
                  </a:lnTo>
                  <a:lnTo>
                    <a:pt x="238" y="1275"/>
                  </a:lnTo>
                  <a:lnTo>
                    <a:pt x="240" y="1262"/>
                  </a:lnTo>
                  <a:lnTo>
                    <a:pt x="241" y="1253"/>
                  </a:lnTo>
                  <a:lnTo>
                    <a:pt x="242" y="1229"/>
                  </a:lnTo>
                  <a:lnTo>
                    <a:pt x="242" y="1212"/>
                  </a:lnTo>
                  <a:lnTo>
                    <a:pt x="244" y="1147"/>
                  </a:lnTo>
                  <a:lnTo>
                    <a:pt x="245" y="1087"/>
                  </a:lnTo>
                  <a:lnTo>
                    <a:pt x="246" y="880"/>
                  </a:lnTo>
                  <a:lnTo>
                    <a:pt x="247" y="728"/>
                  </a:lnTo>
                  <a:lnTo>
                    <a:pt x="248" y="383"/>
                  </a:lnTo>
                  <a:lnTo>
                    <a:pt x="249" y="233"/>
                  </a:lnTo>
                  <a:lnTo>
                    <a:pt x="250" y="105"/>
                  </a:lnTo>
                  <a:lnTo>
                    <a:pt x="251" y="151"/>
                  </a:lnTo>
                  <a:lnTo>
                    <a:pt x="253" y="412"/>
                  </a:lnTo>
                  <a:lnTo>
                    <a:pt x="254" y="577"/>
                  </a:lnTo>
                  <a:lnTo>
                    <a:pt x="254" y="875"/>
                  </a:lnTo>
                  <a:lnTo>
                    <a:pt x="255" y="989"/>
                  </a:lnTo>
                  <a:lnTo>
                    <a:pt x="257" y="1140"/>
                  </a:lnTo>
                  <a:lnTo>
                    <a:pt x="258" y="1185"/>
                  </a:lnTo>
                  <a:lnTo>
                    <a:pt x="259" y="1237"/>
                  </a:lnTo>
                  <a:lnTo>
                    <a:pt x="260" y="1252"/>
                  </a:lnTo>
                  <a:lnTo>
                    <a:pt x="261" y="1267"/>
                  </a:lnTo>
                  <a:lnTo>
                    <a:pt x="262" y="1270"/>
                  </a:lnTo>
                  <a:lnTo>
                    <a:pt x="263" y="1271"/>
                  </a:lnTo>
                  <a:lnTo>
                    <a:pt x="264" y="1270"/>
                  </a:lnTo>
                  <a:lnTo>
                    <a:pt x="266" y="1264"/>
                  </a:lnTo>
                  <a:lnTo>
                    <a:pt x="266" y="1260"/>
                  </a:lnTo>
                  <a:lnTo>
                    <a:pt x="267" y="1245"/>
                  </a:lnTo>
                  <a:lnTo>
                    <a:pt x="268" y="1229"/>
                  </a:lnTo>
                  <a:lnTo>
                    <a:pt x="270" y="1159"/>
                  </a:lnTo>
                  <a:lnTo>
                    <a:pt x="271" y="1101"/>
                  </a:lnTo>
                  <a:lnTo>
                    <a:pt x="272" y="960"/>
                  </a:lnTo>
                  <a:lnTo>
                    <a:pt x="272" y="897"/>
                  </a:lnTo>
                  <a:lnTo>
                    <a:pt x="274" y="827"/>
                  </a:lnTo>
                  <a:lnTo>
                    <a:pt x="275" y="821"/>
                  </a:lnTo>
                  <a:lnTo>
                    <a:pt x="276" y="857"/>
                  </a:lnTo>
                  <a:lnTo>
                    <a:pt x="277" y="891"/>
                  </a:lnTo>
                  <a:lnTo>
                    <a:pt x="278" y="966"/>
                  </a:lnTo>
                  <a:lnTo>
                    <a:pt x="279" y="1003"/>
                  </a:lnTo>
                  <a:lnTo>
                    <a:pt x="280" y="1072"/>
                  </a:lnTo>
                  <a:lnTo>
                    <a:pt x="281" y="1101"/>
                  </a:lnTo>
                  <a:lnTo>
                    <a:pt x="283" y="1151"/>
                  </a:lnTo>
                  <a:lnTo>
                    <a:pt x="283" y="1171"/>
                  </a:lnTo>
                  <a:lnTo>
                    <a:pt x="284" y="1203"/>
                  </a:lnTo>
                  <a:lnTo>
                    <a:pt x="285" y="1216"/>
                  </a:lnTo>
                  <a:lnTo>
                    <a:pt x="287" y="1236"/>
                  </a:lnTo>
                  <a:lnTo>
                    <a:pt x="288" y="1245"/>
                  </a:lnTo>
                  <a:lnTo>
                    <a:pt x="289" y="1258"/>
                  </a:lnTo>
                  <a:lnTo>
                    <a:pt x="289" y="1263"/>
                  </a:lnTo>
                  <a:lnTo>
                    <a:pt x="291" y="1270"/>
                  </a:lnTo>
                  <a:lnTo>
                    <a:pt x="292" y="1274"/>
                  </a:lnTo>
                  <a:lnTo>
                    <a:pt x="293" y="1279"/>
                  </a:lnTo>
                  <a:lnTo>
                    <a:pt x="294" y="1280"/>
                  </a:lnTo>
                  <a:lnTo>
                    <a:pt x="295" y="1282"/>
                  </a:lnTo>
                  <a:lnTo>
                    <a:pt x="296" y="1282"/>
                  </a:lnTo>
                  <a:lnTo>
                    <a:pt x="297" y="1280"/>
                  </a:lnTo>
                  <a:lnTo>
                    <a:pt x="298" y="1279"/>
                  </a:lnTo>
                  <a:lnTo>
                    <a:pt x="300" y="1273"/>
                  </a:lnTo>
                  <a:lnTo>
                    <a:pt x="301" y="1269"/>
                  </a:lnTo>
                  <a:lnTo>
                    <a:pt x="301" y="1257"/>
                  </a:lnTo>
                  <a:lnTo>
                    <a:pt x="302" y="1248"/>
                  </a:lnTo>
                  <a:lnTo>
                    <a:pt x="304" y="1227"/>
                  </a:lnTo>
                  <a:lnTo>
                    <a:pt x="304" y="1212"/>
                  </a:lnTo>
                  <a:lnTo>
                    <a:pt x="306" y="1171"/>
                  </a:lnTo>
                  <a:lnTo>
                    <a:pt x="306" y="1139"/>
                  </a:lnTo>
                  <a:lnTo>
                    <a:pt x="308" y="1025"/>
                  </a:lnTo>
                  <a:lnTo>
                    <a:pt x="308" y="928"/>
                  </a:lnTo>
                  <a:lnTo>
                    <a:pt x="310" y="633"/>
                  </a:lnTo>
                  <a:lnTo>
                    <a:pt x="311" y="448"/>
                  </a:lnTo>
                  <a:lnTo>
                    <a:pt x="312" y="116"/>
                  </a:lnTo>
                  <a:lnTo>
                    <a:pt x="313" y="0"/>
                  </a:lnTo>
                  <a:lnTo>
                    <a:pt x="314" y="49"/>
                  </a:lnTo>
                  <a:lnTo>
                    <a:pt x="315" y="158"/>
                  </a:lnTo>
                  <a:lnTo>
                    <a:pt x="317" y="478"/>
                  </a:lnTo>
                  <a:lnTo>
                    <a:pt x="317" y="645"/>
                  </a:lnTo>
                  <a:lnTo>
                    <a:pt x="318" y="925"/>
                  </a:lnTo>
                  <a:lnTo>
                    <a:pt x="319" y="1026"/>
                  </a:lnTo>
                  <a:lnTo>
                    <a:pt x="321" y="1162"/>
                  </a:lnTo>
                  <a:lnTo>
                    <a:pt x="321" y="1203"/>
                  </a:lnTo>
                  <a:lnTo>
                    <a:pt x="323" y="1253"/>
                  </a:lnTo>
                  <a:lnTo>
                    <a:pt x="324" y="1266"/>
                  </a:lnTo>
                  <a:lnTo>
                    <a:pt x="325" y="1281"/>
                  </a:lnTo>
                  <a:lnTo>
                    <a:pt x="325" y="1285"/>
                  </a:lnTo>
                  <a:lnTo>
                    <a:pt x="327" y="1289"/>
                  </a:lnTo>
                  <a:lnTo>
                    <a:pt x="328" y="1290"/>
                  </a:lnTo>
                  <a:lnTo>
                    <a:pt x="330" y="1292"/>
                  </a:lnTo>
                  <a:lnTo>
                    <a:pt x="330" y="1293"/>
                  </a:lnTo>
                  <a:lnTo>
                    <a:pt x="331" y="1293"/>
                  </a:lnTo>
                  <a:lnTo>
                    <a:pt x="332" y="1293"/>
                  </a:lnTo>
                  <a:lnTo>
                    <a:pt x="334" y="1294"/>
                  </a:lnTo>
                  <a:lnTo>
                    <a:pt x="336" y="1295"/>
                  </a:lnTo>
                  <a:lnTo>
                    <a:pt x="338" y="1295"/>
                  </a:lnTo>
                  <a:lnTo>
                    <a:pt x="340" y="1295"/>
                  </a:lnTo>
                  <a:lnTo>
                    <a:pt x="341" y="1296"/>
                  </a:lnTo>
                  <a:lnTo>
                    <a:pt x="342" y="1296"/>
                  </a:lnTo>
                  <a:lnTo>
                    <a:pt x="344" y="1296"/>
                  </a:lnTo>
                  <a:lnTo>
                    <a:pt x="345" y="1296"/>
                  </a:lnTo>
                  <a:lnTo>
                    <a:pt x="346" y="1296"/>
                  </a:lnTo>
                  <a:lnTo>
                    <a:pt x="347" y="1296"/>
                  </a:lnTo>
                  <a:lnTo>
                    <a:pt x="348" y="1296"/>
                  </a:lnTo>
                  <a:lnTo>
                    <a:pt x="350" y="1296"/>
                  </a:lnTo>
                  <a:lnTo>
                    <a:pt x="352" y="1296"/>
                  </a:lnTo>
                  <a:lnTo>
                    <a:pt x="353" y="1297"/>
                  </a:lnTo>
                  <a:lnTo>
                    <a:pt x="354" y="1297"/>
                  </a:lnTo>
                  <a:lnTo>
                    <a:pt x="355" y="1297"/>
                  </a:lnTo>
                  <a:lnTo>
                    <a:pt x="357" y="1297"/>
                  </a:lnTo>
                  <a:lnTo>
                    <a:pt x="358" y="1297"/>
                  </a:lnTo>
                  <a:lnTo>
                    <a:pt x="359" y="1297"/>
                  </a:lnTo>
                  <a:lnTo>
                    <a:pt x="361" y="1297"/>
                  </a:lnTo>
                  <a:lnTo>
                    <a:pt x="362" y="1297"/>
                  </a:lnTo>
                  <a:lnTo>
                    <a:pt x="363" y="1297"/>
                  </a:lnTo>
                  <a:lnTo>
                    <a:pt x="365" y="1297"/>
                  </a:lnTo>
                  <a:lnTo>
                    <a:pt x="366" y="1297"/>
                  </a:lnTo>
                  <a:lnTo>
                    <a:pt x="367" y="1297"/>
                  </a:lnTo>
                  <a:lnTo>
                    <a:pt x="369" y="1297"/>
                  </a:lnTo>
                  <a:lnTo>
                    <a:pt x="370" y="1297"/>
                  </a:lnTo>
                  <a:lnTo>
                    <a:pt x="371" y="1297"/>
                  </a:lnTo>
                  <a:lnTo>
                    <a:pt x="373" y="1297"/>
                  </a:lnTo>
                  <a:lnTo>
                    <a:pt x="374" y="1297"/>
                  </a:lnTo>
                  <a:lnTo>
                    <a:pt x="376" y="1297"/>
                  </a:lnTo>
                  <a:lnTo>
                    <a:pt x="377" y="1297"/>
                  </a:lnTo>
                  <a:lnTo>
                    <a:pt x="378" y="1297"/>
                  </a:lnTo>
                  <a:lnTo>
                    <a:pt x="379" y="1297"/>
                  </a:lnTo>
                  <a:lnTo>
                    <a:pt x="380" y="1297"/>
                  </a:lnTo>
                  <a:lnTo>
                    <a:pt x="381" y="1297"/>
                  </a:lnTo>
                  <a:lnTo>
                    <a:pt x="382" y="1298"/>
                  </a:lnTo>
                  <a:lnTo>
                    <a:pt x="383" y="1298"/>
                  </a:lnTo>
                  <a:lnTo>
                    <a:pt x="383" y="1297"/>
                  </a:lnTo>
                  <a:lnTo>
                    <a:pt x="385" y="1297"/>
                  </a:lnTo>
                  <a:lnTo>
                    <a:pt x="387" y="1297"/>
                  </a:lnTo>
                  <a:lnTo>
                    <a:pt x="388" y="1297"/>
                  </a:lnTo>
                  <a:lnTo>
                    <a:pt x="389" y="1297"/>
                  </a:lnTo>
                  <a:lnTo>
                    <a:pt x="390" y="1298"/>
                  </a:lnTo>
                  <a:lnTo>
                    <a:pt x="392" y="1297"/>
                  </a:lnTo>
                  <a:lnTo>
                    <a:pt x="393" y="1297"/>
                  </a:lnTo>
                  <a:lnTo>
                    <a:pt x="394" y="1297"/>
                  </a:lnTo>
                  <a:lnTo>
                    <a:pt x="396" y="1297"/>
                  </a:lnTo>
                  <a:lnTo>
                    <a:pt x="397" y="1297"/>
                  </a:lnTo>
                  <a:lnTo>
                    <a:pt x="398" y="1297"/>
                  </a:lnTo>
                  <a:lnTo>
                    <a:pt x="399" y="1297"/>
                  </a:lnTo>
                  <a:lnTo>
                    <a:pt x="400" y="1297"/>
                  </a:lnTo>
                  <a:lnTo>
                    <a:pt x="402" y="1297"/>
                  </a:lnTo>
                  <a:lnTo>
                    <a:pt x="403" y="1297"/>
                  </a:lnTo>
                  <a:lnTo>
                    <a:pt x="405" y="1297"/>
                  </a:lnTo>
                  <a:lnTo>
                    <a:pt x="405" y="1298"/>
                  </a:lnTo>
                  <a:lnTo>
                    <a:pt x="406" y="1298"/>
                  </a:lnTo>
                  <a:lnTo>
                    <a:pt x="407" y="1298"/>
                  </a:lnTo>
                  <a:lnTo>
                    <a:pt x="409" y="1298"/>
                  </a:lnTo>
                  <a:lnTo>
                    <a:pt x="410" y="1298"/>
                  </a:lnTo>
                  <a:lnTo>
                    <a:pt x="411" y="1298"/>
                  </a:lnTo>
                  <a:lnTo>
                    <a:pt x="412" y="1298"/>
                  </a:lnTo>
                  <a:lnTo>
                    <a:pt x="413" y="1298"/>
                  </a:lnTo>
                  <a:lnTo>
                    <a:pt x="414" y="1298"/>
                  </a:lnTo>
                  <a:lnTo>
                    <a:pt x="415" y="1298"/>
                  </a:lnTo>
                  <a:lnTo>
                    <a:pt x="416" y="1298"/>
                  </a:lnTo>
                  <a:lnTo>
                    <a:pt x="417" y="1298"/>
                  </a:lnTo>
                  <a:lnTo>
                    <a:pt x="418" y="1298"/>
                  </a:lnTo>
                  <a:lnTo>
                    <a:pt x="420" y="1298"/>
                  </a:lnTo>
                  <a:lnTo>
                    <a:pt x="421" y="1298"/>
                  </a:lnTo>
                  <a:lnTo>
                    <a:pt x="422" y="1298"/>
                  </a:lnTo>
                  <a:lnTo>
                    <a:pt x="423" y="1298"/>
                  </a:lnTo>
                  <a:lnTo>
                    <a:pt x="424" y="1298"/>
                  </a:lnTo>
                  <a:lnTo>
                    <a:pt x="425" y="1298"/>
                  </a:lnTo>
                  <a:lnTo>
                    <a:pt x="427" y="1298"/>
                  </a:lnTo>
                  <a:lnTo>
                    <a:pt x="428" y="1298"/>
                  </a:lnTo>
                  <a:lnTo>
                    <a:pt x="429" y="1298"/>
                  </a:lnTo>
                  <a:lnTo>
                    <a:pt x="430" y="1298"/>
                  </a:lnTo>
                  <a:lnTo>
                    <a:pt x="433" y="1298"/>
                  </a:lnTo>
                  <a:lnTo>
                    <a:pt x="434" y="1298"/>
                  </a:lnTo>
                  <a:lnTo>
                    <a:pt x="435" y="1298"/>
                  </a:lnTo>
                  <a:lnTo>
                    <a:pt x="436" y="1298"/>
                  </a:lnTo>
                  <a:lnTo>
                    <a:pt x="438" y="1298"/>
                  </a:lnTo>
                  <a:lnTo>
                    <a:pt x="439" y="1298"/>
                  </a:lnTo>
                  <a:lnTo>
                    <a:pt x="440" y="1298"/>
                  </a:lnTo>
                  <a:lnTo>
                    <a:pt x="442" y="1297"/>
                  </a:lnTo>
                  <a:lnTo>
                    <a:pt x="444" y="1297"/>
                  </a:lnTo>
                  <a:lnTo>
                    <a:pt x="445" y="1297"/>
                  </a:lnTo>
                  <a:lnTo>
                    <a:pt x="446" y="1297"/>
                  </a:lnTo>
                  <a:lnTo>
                    <a:pt x="448" y="1296"/>
                  </a:lnTo>
                  <a:lnTo>
                    <a:pt x="449" y="1295"/>
                  </a:lnTo>
                  <a:lnTo>
                    <a:pt x="451" y="1295"/>
                  </a:lnTo>
                  <a:lnTo>
                    <a:pt x="451" y="1294"/>
                  </a:lnTo>
                  <a:lnTo>
                    <a:pt x="452" y="1293"/>
                  </a:lnTo>
                  <a:lnTo>
                    <a:pt x="453" y="1293"/>
                  </a:lnTo>
                  <a:lnTo>
                    <a:pt x="454" y="1290"/>
                  </a:lnTo>
                  <a:lnTo>
                    <a:pt x="455" y="1289"/>
                  </a:lnTo>
                  <a:lnTo>
                    <a:pt x="457" y="1286"/>
                  </a:lnTo>
                  <a:lnTo>
                    <a:pt x="458" y="1284"/>
                  </a:lnTo>
                  <a:lnTo>
                    <a:pt x="458" y="1279"/>
                  </a:lnTo>
                  <a:lnTo>
                    <a:pt x="459" y="1276"/>
                  </a:lnTo>
                  <a:lnTo>
                    <a:pt x="461" y="1270"/>
                  </a:lnTo>
                  <a:lnTo>
                    <a:pt x="462" y="1266"/>
                  </a:lnTo>
                  <a:lnTo>
                    <a:pt x="463" y="1257"/>
                  </a:lnTo>
                  <a:lnTo>
                    <a:pt x="464" y="1252"/>
                  </a:lnTo>
                  <a:lnTo>
                    <a:pt x="465" y="1240"/>
                  </a:lnTo>
                  <a:lnTo>
                    <a:pt x="466" y="1232"/>
                  </a:lnTo>
                  <a:lnTo>
                    <a:pt x="467" y="1212"/>
                  </a:lnTo>
                  <a:lnTo>
                    <a:pt x="468" y="1198"/>
                  </a:lnTo>
                  <a:lnTo>
                    <a:pt x="470" y="1154"/>
                  </a:lnTo>
                  <a:lnTo>
                    <a:pt x="470" y="1121"/>
                  </a:lnTo>
                  <a:lnTo>
                    <a:pt x="471" y="1020"/>
                  </a:lnTo>
                  <a:lnTo>
                    <a:pt x="472" y="951"/>
                  </a:lnTo>
                  <a:lnTo>
                    <a:pt x="474" y="788"/>
                  </a:lnTo>
                  <a:lnTo>
                    <a:pt x="475" y="705"/>
                  </a:lnTo>
                  <a:lnTo>
                    <a:pt x="475" y="566"/>
                  </a:lnTo>
                  <a:lnTo>
                    <a:pt x="476" y="521"/>
                  </a:lnTo>
                  <a:lnTo>
                    <a:pt x="478" y="490"/>
                  </a:lnTo>
                  <a:lnTo>
                    <a:pt x="479" y="506"/>
                  </a:lnTo>
                  <a:lnTo>
                    <a:pt x="480" y="584"/>
                  </a:lnTo>
                  <a:lnTo>
                    <a:pt x="481" y="641"/>
                  </a:lnTo>
                  <a:lnTo>
                    <a:pt x="482" y="765"/>
                  </a:lnTo>
                  <a:lnTo>
                    <a:pt x="483" y="828"/>
                  </a:lnTo>
                  <a:lnTo>
                    <a:pt x="484" y="947"/>
                  </a:lnTo>
                  <a:lnTo>
                    <a:pt x="485" y="1000"/>
                  </a:lnTo>
                  <a:lnTo>
                    <a:pt x="487" y="1088"/>
                  </a:lnTo>
                  <a:lnTo>
                    <a:pt x="487" y="1124"/>
                  </a:lnTo>
                  <a:lnTo>
                    <a:pt x="488" y="1180"/>
                  </a:lnTo>
                  <a:lnTo>
                    <a:pt x="489" y="1202"/>
                  </a:lnTo>
                  <a:lnTo>
                    <a:pt x="491" y="1235"/>
                  </a:lnTo>
                  <a:lnTo>
                    <a:pt x="492" y="1248"/>
                  </a:lnTo>
                  <a:lnTo>
                    <a:pt x="493" y="1266"/>
                  </a:lnTo>
                  <a:lnTo>
                    <a:pt x="493" y="1272"/>
                  </a:lnTo>
                  <a:lnTo>
                    <a:pt x="495" y="1281"/>
                  </a:lnTo>
                  <a:lnTo>
                    <a:pt x="496" y="1284"/>
                  </a:lnTo>
                  <a:lnTo>
                    <a:pt x="497" y="1288"/>
                  </a:lnTo>
                  <a:lnTo>
                    <a:pt x="498" y="1289"/>
                  </a:lnTo>
                  <a:lnTo>
                    <a:pt x="499" y="1292"/>
                  </a:lnTo>
                  <a:lnTo>
                    <a:pt x="500" y="1292"/>
                  </a:lnTo>
                  <a:lnTo>
                    <a:pt x="501" y="1293"/>
                  </a:lnTo>
                  <a:lnTo>
                    <a:pt x="502" y="1293"/>
                  </a:lnTo>
                  <a:lnTo>
                    <a:pt x="504" y="1294"/>
                  </a:lnTo>
                  <a:lnTo>
                    <a:pt x="505" y="1295"/>
                  </a:lnTo>
                  <a:lnTo>
                    <a:pt x="506" y="1295"/>
                  </a:lnTo>
                  <a:lnTo>
                    <a:pt x="508" y="1295"/>
                  </a:lnTo>
                  <a:lnTo>
                    <a:pt x="509" y="1295"/>
                  </a:lnTo>
                  <a:lnTo>
                    <a:pt x="510" y="1296"/>
                  </a:lnTo>
                  <a:lnTo>
                    <a:pt x="512" y="1296"/>
                  </a:lnTo>
                  <a:lnTo>
                    <a:pt x="513" y="1296"/>
                  </a:lnTo>
                  <a:lnTo>
                    <a:pt x="515" y="1296"/>
                  </a:lnTo>
                  <a:lnTo>
                    <a:pt x="516" y="1296"/>
                  </a:lnTo>
                  <a:lnTo>
                    <a:pt x="517" y="1297"/>
                  </a:lnTo>
                  <a:lnTo>
                    <a:pt x="518" y="1296"/>
                  </a:lnTo>
                  <a:lnTo>
                    <a:pt x="519" y="1297"/>
                  </a:lnTo>
                  <a:lnTo>
                    <a:pt x="520" y="1297"/>
                  </a:lnTo>
                  <a:lnTo>
                    <a:pt x="522" y="1297"/>
                  </a:lnTo>
                  <a:lnTo>
                    <a:pt x="523" y="1297"/>
                  </a:lnTo>
                  <a:lnTo>
                    <a:pt x="525" y="1297"/>
                  </a:lnTo>
                  <a:lnTo>
                    <a:pt x="526" y="1297"/>
                  </a:lnTo>
                  <a:lnTo>
                    <a:pt x="527" y="1297"/>
                  </a:lnTo>
                  <a:lnTo>
                    <a:pt x="528" y="1297"/>
                  </a:lnTo>
                  <a:lnTo>
                    <a:pt x="530" y="1297"/>
                  </a:lnTo>
                  <a:lnTo>
                    <a:pt x="531" y="1297"/>
                  </a:lnTo>
                  <a:lnTo>
                    <a:pt x="532" y="1297"/>
                  </a:lnTo>
                  <a:lnTo>
                    <a:pt x="533" y="1297"/>
                  </a:lnTo>
                  <a:lnTo>
                    <a:pt x="534" y="1297"/>
                  </a:lnTo>
                  <a:lnTo>
                    <a:pt x="535" y="1297"/>
                  </a:lnTo>
                  <a:lnTo>
                    <a:pt x="536" y="1297"/>
                  </a:lnTo>
                  <a:lnTo>
                    <a:pt x="538" y="1297"/>
                  </a:lnTo>
                  <a:lnTo>
                    <a:pt x="539" y="1297"/>
                  </a:lnTo>
                  <a:lnTo>
                    <a:pt x="541" y="1297"/>
                  </a:lnTo>
                  <a:lnTo>
                    <a:pt x="542" y="1297"/>
                  </a:lnTo>
                  <a:lnTo>
                    <a:pt x="543" y="1298"/>
                  </a:lnTo>
                  <a:lnTo>
                    <a:pt x="545" y="1298"/>
                  </a:lnTo>
                  <a:lnTo>
                    <a:pt x="546" y="1298"/>
                  </a:lnTo>
                  <a:lnTo>
                    <a:pt x="548" y="1297"/>
                  </a:lnTo>
                  <a:lnTo>
                    <a:pt x="550" y="1298"/>
                  </a:lnTo>
                  <a:lnTo>
                    <a:pt x="551" y="1297"/>
                  </a:lnTo>
                  <a:lnTo>
                    <a:pt x="552" y="1297"/>
                  </a:lnTo>
                  <a:lnTo>
                    <a:pt x="553" y="1298"/>
                  </a:lnTo>
                  <a:lnTo>
                    <a:pt x="554" y="1297"/>
                  </a:lnTo>
                  <a:lnTo>
                    <a:pt x="555" y="1297"/>
                  </a:lnTo>
                  <a:lnTo>
                    <a:pt x="556" y="1298"/>
                  </a:lnTo>
                  <a:lnTo>
                    <a:pt x="557" y="1298"/>
                  </a:lnTo>
                  <a:lnTo>
                    <a:pt x="558" y="1297"/>
                  </a:lnTo>
                  <a:lnTo>
                    <a:pt x="559" y="1298"/>
                  </a:lnTo>
                  <a:lnTo>
                    <a:pt x="561" y="1297"/>
                  </a:lnTo>
                  <a:lnTo>
                    <a:pt x="562" y="1297"/>
                  </a:lnTo>
                  <a:lnTo>
                    <a:pt x="563" y="1297"/>
                  </a:lnTo>
                  <a:lnTo>
                    <a:pt x="563" y="1298"/>
                  </a:lnTo>
                  <a:lnTo>
                    <a:pt x="565" y="1297"/>
                  </a:lnTo>
                  <a:lnTo>
                    <a:pt x="566" y="1298"/>
                  </a:lnTo>
                  <a:lnTo>
                    <a:pt x="568" y="1297"/>
                  </a:lnTo>
                  <a:lnTo>
                    <a:pt x="568" y="1298"/>
                  </a:lnTo>
                  <a:lnTo>
                    <a:pt x="569" y="1297"/>
                  </a:lnTo>
                  <a:lnTo>
                    <a:pt x="571" y="1297"/>
                  </a:lnTo>
                  <a:lnTo>
                    <a:pt x="571" y="1298"/>
                  </a:lnTo>
                  <a:lnTo>
                    <a:pt x="573" y="1297"/>
                  </a:lnTo>
                  <a:lnTo>
                    <a:pt x="574" y="1298"/>
                  </a:lnTo>
                  <a:lnTo>
                    <a:pt x="575" y="1297"/>
                  </a:lnTo>
                  <a:lnTo>
                    <a:pt x="576" y="1298"/>
                  </a:lnTo>
                  <a:lnTo>
                    <a:pt x="578" y="1298"/>
                  </a:lnTo>
                  <a:lnTo>
                    <a:pt x="579" y="1298"/>
                  </a:lnTo>
                  <a:lnTo>
                    <a:pt x="580" y="1298"/>
                  </a:lnTo>
                  <a:lnTo>
                    <a:pt x="581" y="1298"/>
                  </a:lnTo>
                  <a:lnTo>
                    <a:pt x="584" y="1298"/>
                  </a:lnTo>
                  <a:lnTo>
                    <a:pt x="584" y="1297"/>
                  </a:lnTo>
                  <a:lnTo>
                    <a:pt x="585" y="1298"/>
                  </a:lnTo>
                  <a:lnTo>
                    <a:pt x="586" y="1298"/>
                  </a:lnTo>
                  <a:lnTo>
                    <a:pt x="587" y="1298"/>
                  </a:lnTo>
                  <a:lnTo>
                    <a:pt x="588" y="1298"/>
                  </a:lnTo>
                  <a:lnTo>
                    <a:pt x="589" y="1298"/>
                  </a:lnTo>
                  <a:lnTo>
                    <a:pt x="591" y="1298"/>
                  </a:lnTo>
                  <a:lnTo>
                    <a:pt x="592" y="1298"/>
                  </a:lnTo>
                  <a:lnTo>
                    <a:pt x="593" y="1298"/>
                  </a:lnTo>
                  <a:lnTo>
                    <a:pt x="595" y="1298"/>
                  </a:lnTo>
                  <a:lnTo>
                    <a:pt x="596" y="1298"/>
                  </a:lnTo>
                  <a:lnTo>
                    <a:pt x="597" y="1298"/>
                  </a:lnTo>
                  <a:lnTo>
                    <a:pt x="598" y="1298"/>
                  </a:lnTo>
                  <a:lnTo>
                    <a:pt x="599" y="1298"/>
                  </a:lnTo>
                  <a:lnTo>
                    <a:pt x="600" y="1298"/>
                  </a:lnTo>
                  <a:lnTo>
                    <a:pt x="601" y="1298"/>
                  </a:lnTo>
                  <a:lnTo>
                    <a:pt x="603" y="1298"/>
                  </a:lnTo>
                  <a:lnTo>
                    <a:pt x="604" y="1298"/>
                  </a:lnTo>
                  <a:lnTo>
                    <a:pt x="606" y="1298"/>
                  </a:lnTo>
                  <a:lnTo>
                    <a:pt x="607" y="1298"/>
                  </a:lnTo>
                  <a:lnTo>
                    <a:pt x="608" y="1298"/>
                  </a:lnTo>
                  <a:lnTo>
                    <a:pt x="609" y="1298"/>
                  </a:lnTo>
                  <a:lnTo>
                    <a:pt x="611" y="1298"/>
                  </a:lnTo>
                  <a:lnTo>
                    <a:pt x="612" y="1298"/>
                  </a:lnTo>
                  <a:lnTo>
                    <a:pt x="613" y="1298"/>
                  </a:lnTo>
                  <a:lnTo>
                    <a:pt x="614" y="1298"/>
                  </a:lnTo>
                  <a:lnTo>
                    <a:pt x="615" y="1298"/>
                  </a:lnTo>
                  <a:lnTo>
                    <a:pt x="617" y="1298"/>
                  </a:lnTo>
                  <a:lnTo>
                    <a:pt x="619" y="1298"/>
                  </a:lnTo>
                  <a:lnTo>
                    <a:pt x="620" y="1298"/>
                  </a:lnTo>
                  <a:lnTo>
                    <a:pt x="621" y="1298"/>
                  </a:lnTo>
                  <a:lnTo>
                    <a:pt x="622" y="1298"/>
                  </a:lnTo>
                  <a:lnTo>
                    <a:pt x="623" y="1298"/>
                  </a:lnTo>
                  <a:lnTo>
                    <a:pt x="625" y="1298"/>
                  </a:lnTo>
                  <a:lnTo>
                    <a:pt x="626" y="1298"/>
                  </a:lnTo>
                  <a:lnTo>
                    <a:pt x="627" y="1298"/>
                  </a:lnTo>
                  <a:lnTo>
                    <a:pt x="628" y="1298"/>
                  </a:lnTo>
                  <a:lnTo>
                    <a:pt x="630" y="1298"/>
                  </a:lnTo>
                  <a:lnTo>
                    <a:pt x="632" y="1298"/>
                  </a:lnTo>
                  <a:lnTo>
                    <a:pt x="633" y="1298"/>
                  </a:lnTo>
                  <a:lnTo>
                    <a:pt x="634" y="1298"/>
                  </a:lnTo>
                  <a:lnTo>
                    <a:pt x="635" y="1298"/>
                  </a:lnTo>
                  <a:lnTo>
                    <a:pt x="637" y="1298"/>
                  </a:lnTo>
                  <a:lnTo>
                    <a:pt x="638" y="1298"/>
                  </a:lnTo>
                  <a:lnTo>
                    <a:pt x="639" y="1298"/>
                  </a:lnTo>
                  <a:lnTo>
                    <a:pt x="640" y="1298"/>
                  </a:lnTo>
                  <a:lnTo>
                    <a:pt x="642" y="1298"/>
                  </a:lnTo>
                  <a:lnTo>
                    <a:pt x="643" y="1298"/>
                  </a:lnTo>
                  <a:lnTo>
                    <a:pt x="644" y="1298"/>
                  </a:lnTo>
                  <a:lnTo>
                    <a:pt x="645" y="1298"/>
                  </a:lnTo>
                  <a:lnTo>
                    <a:pt x="646" y="1298"/>
                  </a:lnTo>
                  <a:lnTo>
                    <a:pt x="649" y="1298"/>
                  </a:lnTo>
                  <a:lnTo>
                    <a:pt x="650" y="1298"/>
                  </a:lnTo>
                  <a:lnTo>
                    <a:pt x="651" y="1298"/>
                  </a:lnTo>
                  <a:lnTo>
                    <a:pt x="653" y="1298"/>
                  </a:lnTo>
                  <a:lnTo>
                    <a:pt x="654" y="1298"/>
                  </a:lnTo>
                  <a:lnTo>
                    <a:pt x="655" y="1298"/>
                  </a:lnTo>
                  <a:lnTo>
                    <a:pt x="656" y="1298"/>
                  </a:lnTo>
                  <a:lnTo>
                    <a:pt x="658" y="1298"/>
                  </a:lnTo>
                  <a:lnTo>
                    <a:pt x="659" y="1298"/>
                  </a:lnTo>
                  <a:lnTo>
                    <a:pt x="660" y="1298"/>
                  </a:lnTo>
                  <a:lnTo>
                    <a:pt x="662" y="1298"/>
                  </a:lnTo>
                  <a:lnTo>
                    <a:pt x="663" y="1298"/>
                  </a:lnTo>
                  <a:lnTo>
                    <a:pt x="666" y="1298"/>
                  </a:lnTo>
                  <a:lnTo>
                    <a:pt x="667" y="1298"/>
                  </a:lnTo>
                  <a:lnTo>
                    <a:pt x="668" y="1298"/>
                  </a:lnTo>
                  <a:lnTo>
                    <a:pt x="669" y="1298"/>
                  </a:lnTo>
                  <a:lnTo>
                    <a:pt x="670" y="1298"/>
                  </a:lnTo>
                  <a:lnTo>
                    <a:pt x="672" y="1298"/>
                  </a:lnTo>
                  <a:lnTo>
                    <a:pt x="673" y="1298"/>
                  </a:lnTo>
                  <a:lnTo>
                    <a:pt x="674" y="1298"/>
                  </a:lnTo>
                  <a:lnTo>
                    <a:pt x="676" y="1298"/>
                  </a:lnTo>
                  <a:lnTo>
                    <a:pt x="678" y="1298"/>
                  </a:lnTo>
                  <a:lnTo>
                    <a:pt x="679" y="1298"/>
                  </a:lnTo>
                  <a:lnTo>
                    <a:pt x="680" y="1298"/>
                  </a:lnTo>
                  <a:lnTo>
                    <a:pt x="681" y="1298"/>
                  </a:lnTo>
                  <a:lnTo>
                    <a:pt x="682" y="1298"/>
                  </a:lnTo>
                  <a:lnTo>
                    <a:pt x="683" y="1298"/>
                  </a:lnTo>
                  <a:lnTo>
                    <a:pt x="684" y="1298"/>
                  </a:lnTo>
                  <a:lnTo>
                    <a:pt x="685" y="1298"/>
                  </a:lnTo>
                  <a:lnTo>
                    <a:pt x="687" y="1298"/>
                  </a:lnTo>
                  <a:lnTo>
                    <a:pt x="688" y="1298"/>
                  </a:lnTo>
                  <a:lnTo>
                    <a:pt x="689" y="1298"/>
                  </a:lnTo>
                  <a:lnTo>
                    <a:pt x="691" y="1298"/>
                  </a:lnTo>
                  <a:lnTo>
                    <a:pt x="692" y="1298"/>
                  </a:lnTo>
                  <a:lnTo>
                    <a:pt x="694" y="1298"/>
                  </a:lnTo>
                  <a:lnTo>
                    <a:pt x="696" y="1298"/>
                  </a:lnTo>
                  <a:lnTo>
                    <a:pt x="697" y="1298"/>
                  </a:lnTo>
                  <a:lnTo>
                    <a:pt x="698" y="1298"/>
                  </a:lnTo>
                  <a:lnTo>
                    <a:pt x="699" y="1298"/>
                  </a:lnTo>
                  <a:lnTo>
                    <a:pt x="700" y="1298"/>
                  </a:lnTo>
                  <a:lnTo>
                    <a:pt x="701" y="1298"/>
                  </a:lnTo>
                  <a:lnTo>
                    <a:pt x="702" y="1298"/>
                  </a:lnTo>
                  <a:lnTo>
                    <a:pt x="703" y="1298"/>
                  </a:lnTo>
                  <a:lnTo>
                    <a:pt x="705" y="1298"/>
                  </a:lnTo>
                  <a:lnTo>
                    <a:pt x="706" y="1298"/>
                  </a:lnTo>
                  <a:lnTo>
                    <a:pt x="708" y="1298"/>
                  </a:lnTo>
                  <a:lnTo>
                    <a:pt x="709" y="1298"/>
                  </a:lnTo>
                  <a:lnTo>
                    <a:pt x="711" y="1298"/>
                  </a:lnTo>
                  <a:lnTo>
                    <a:pt x="712" y="1298"/>
                  </a:lnTo>
                  <a:lnTo>
                    <a:pt x="714" y="1298"/>
                  </a:lnTo>
                  <a:lnTo>
                    <a:pt x="715" y="1298"/>
                  </a:lnTo>
                  <a:lnTo>
                    <a:pt x="717" y="1298"/>
                  </a:lnTo>
                  <a:lnTo>
                    <a:pt x="718" y="1298"/>
                  </a:lnTo>
                  <a:lnTo>
                    <a:pt x="719" y="1298"/>
                  </a:lnTo>
                  <a:lnTo>
                    <a:pt x="720" y="1298"/>
                  </a:lnTo>
                  <a:lnTo>
                    <a:pt x="721" y="1298"/>
                  </a:lnTo>
                  <a:lnTo>
                    <a:pt x="722" y="1298"/>
                  </a:lnTo>
                  <a:lnTo>
                    <a:pt x="724" y="1298"/>
                  </a:lnTo>
                  <a:lnTo>
                    <a:pt x="725" y="1298"/>
                  </a:lnTo>
                  <a:lnTo>
                    <a:pt x="726" y="1297"/>
                  </a:lnTo>
                  <a:lnTo>
                    <a:pt x="728" y="1297"/>
                  </a:lnTo>
                  <a:lnTo>
                    <a:pt x="729" y="1297"/>
                  </a:lnTo>
                  <a:lnTo>
                    <a:pt x="730" y="1297"/>
                  </a:lnTo>
                  <a:lnTo>
                    <a:pt x="731" y="1297"/>
                  </a:lnTo>
                  <a:lnTo>
                    <a:pt x="732" y="1297"/>
                  </a:lnTo>
                  <a:lnTo>
                    <a:pt x="734" y="1297"/>
                  </a:lnTo>
                  <a:lnTo>
                    <a:pt x="736" y="1297"/>
                  </a:lnTo>
                  <a:lnTo>
                    <a:pt x="737" y="1297"/>
                  </a:lnTo>
                  <a:lnTo>
                    <a:pt x="738" y="1297"/>
                  </a:lnTo>
                  <a:lnTo>
                    <a:pt x="739" y="1297"/>
                  </a:lnTo>
                  <a:lnTo>
                    <a:pt x="741" y="1297"/>
                  </a:lnTo>
                  <a:lnTo>
                    <a:pt x="742" y="1297"/>
                  </a:lnTo>
                  <a:lnTo>
                    <a:pt x="743" y="1298"/>
                  </a:lnTo>
                  <a:lnTo>
                    <a:pt x="744" y="1298"/>
                  </a:lnTo>
                  <a:lnTo>
                    <a:pt x="746" y="1298"/>
                  </a:lnTo>
                  <a:lnTo>
                    <a:pt x="747" y="1298"/>
                  </a:lnTo>
                  <a:lnTo>
                    <a:pt x="748" y="1298"/>
                  </a:lnTo>
                  <a:lnTo>
                    <a:pt x="749" y="1298"/>
                  </a:lnTo>
                  <a:lnTo>
                    <a:pt x="750" y="1298"/>
                  </a:lnTo>
                  <a:lnTo>
                    <a:pt x="751" y="1298"/>
                  </a:lnTo>
                  <a:lnTo>
                    <a:pt x="752" y="1298"/>
                  </a:lnTo>
                  <a:lnTo>
                    <a:pt x="754" y="1298"/>
                  </a:lnTo>
                  <a:lnTo>
                    <a:pt x="755" y="1298"/>
                  </a:lnTo>
                  <a:lnTo>
                    <a:pt x="756" y="1298"/>
                  </a:lnTo>
                  <a:lnTo>
                    <a:pt x="758" y="1298"/>
                  </a:lnTo>
                  <a:lnTo>
                    <a:pt x="759" y="1298"/>
                  </a:lnTo>
                  <a:lnTo>
                    <a:pt x="761" y="1298"/>
                  </a:lnTo>
                  <a:lnTo>
                    <a:pt x="762" y="1298"/>
                  </a:lnTo>
                  <a:lnTo>
                    <a:pt x="763" y="1298"/>
                  </a:lnTo>
                  <a:lnTo>
                    <a:pt x="766" y="1298"/>
                  </a:lnTo>
                  <a:lnTo>
                    <a:pt x="767" y="1298"/>
                  </a:lnTo>
                  <a:lnTo>
                    <a:pt x="769" y="1298"/>
                  </a:lnTo>
                  <a:lnTo>
                    <a:pt x="771" y="1298"/>
                  </a:lnTo>
                  <a:lnTo>
                    <a:pt x="772" y="1298"/>
                  </a:lnTo>
                  <a:lnTo>
                    <a:pt x="774" y="1298"/>
                  </a:lnTo>
                  <a:lnTo>
                    <a:pt x="775" y="1298"/>
                  </a:lnTo>
                  <a:lnTo>
                    <a:pt x="776" y="1298"/>
                  </a:lnTo>
                  <a:lnTo>
                    <a:pt x="777" y="1298"/>
                  </a:lnTo>
                  <a:lnTo>
                    <a:pt x="778" y="1298"/>
                  </a:lnTo>
                  <a:lnTo>
                    <a:pt x="779" y="1298"/>
                  </a:lnTo>
                  <a:lnTo>
                    <a:pt x="780" y="1298"/>
                  </a:lnTo>
                  <a:lnTo>
                    <a:pt x="782" y="1298"/>
                  </a:lnTo>
                  <a:lnTo>
                    <a:pt x="784" y="1298"/>
                  </a:lnTo>
                  <a:lnTo>
                    <a:pt x="785" y="1298"/>
                  </a:lnTo>
                  <a:lnTo>
                    <a:pt x="786" y="1298"/>
                  </a:lnTo>
                  <a:lnTo>
                    <a:pt x="788" y="1298"/>
                  </a:lnTo>
                  <a:lnTo>
                    <a:pt x="789" y="1298"/>
                  </a:lnTo>
                  <a:lnTo>
                    <a:pt x="790" y="1298"/>
                  </a:lnTo>
                  <a:lnTo>
                    <a:pt x="791" y="1298"/>
                  </a:lnTo>
                  <a:lnTo>
                    <a:pt x="793" y="1298"/>
                  </a:lnTo>
                  <a:lnTo>
                    <a:pt x="796" y="1298"/>
                  </a:lnTo>
                  <a:lnTo>
                    <a:pt x="797" y="1298"/>
                  </a:lnTo>
                  <a:lnTo>
                    <a:pt x="798" y="1298"/>
                  </a:lnTo>
                  <a:lnTo>
                    <a:pt x="799" y="1298"/>
                  </a:lnTo>
                  <a:lnTo>
                    <a:pt x="801" y="1298"/>
                  </a:lnTo>
                  <a:lnTo>
                    <a:pt x="802" y="1298"/>
                  </a:lnTo>
                  <a:lnTo>
                    <a:pt x="804" y="1298"/>
                  </a:lnTo>
                  <a:lnTo>
                    <a:pt x="805" y="1298"/>
                  </a:lnTo>
                  <a:lnTo>
                    <a:pt x="807" y="1298"/>
                  </a:lnTo>
                  <a:lnTo>
                    <a:pt x="808" y="1298"/>
                  </a:lnTo>
                  <a:lnTo>
                    <a:pt x="809" y="1298"/>
                  </a:lnTo>
                  <a:lnTo>
                    <a:pt x="810" y="1298"/>
                  </a:lnTo>
                  <a:lnTo>
                    <a:pt x="811" y="1298"/>
                  </a:lnTo>
                  <a:lnTo>
                    <a:pt x="812" y="1298"/>
                  </a:lnTo>
                  <a:lnTo>
                    <a:pt x="813" y="1298"/>
                  </a:lnTo>
                  <a:lnTo>
                    <a:pt x="815" y="1298"/>
                  </a:lnTo>
                  <a:lnTo>
                    <a:pt x="816" y="1298"/>
                  </a:lnTo>
                  <a:lnTo>
                    <a:pt x="818" y="1298"/>
                  </a:lnTo>
                  <a:lnTo>
                    <a:pt x="819" y="1298"/>
                  </a:lnTo>
                  <a:lnTo>
                    <a:pt x="820" y="1298"/>
                  </a:lnTo>
                  <a:lnTo>
                    <a:pt x="821" y="1298"/>
                  </a:lnTo>
                  <a:lnTo>
                    <a:pt x="822" y="1298"/>
                  </a:lnTo>
                  <a:lnTo>
                    <a:pt x="823" y="1298"/>
                  </a:lnTo>
                  <a:lnTo>
                    <a:pt x="825" y="1298"/>
                  </a:lnTo>
                  <a:lnTo>
                    <a:pt x="827" y="1298"/>
                  </a:lnTo>
                  <a:lnTo>
                    <a:pt x="828" y="1298"/>
                  </a:lnTo>
                  <a:lnTo>
                    <a:pt x="829" y="1298"/>
                  </a:lnTo>
                  <a:lnTo>
                    <a:pt x="830" y="1298"/>
                  </a:lnTo>
                  <a:lnTo>
                    <a:pt x="831" y="1298"/>
                  </a:lnTo>
                  <a:lnTo>
                    <a:pt x="834" y="1298"/>
                  </a:lnTo>
                  <a:lnTo>
                    <a:pt x="835" y="1298"/>
                  </a:lnTo>
                  <a:lnTo>
                    <a:pt x="836" y="1298"/>
                  </a:lnTo>
                  <a:lnTo>
                    <a:pt x="837" y="1298"/>
                  </a:lnTo>
                  <a:lnTo>
                    <a:pt x="838" y="1298"/>
                  </a:lnTo>
                  <a:lnTo>
                    <a:pt x="840" y="1298"/>
                  </a:lnTo>
                  <a:lnTo>
                    <a:pt x="841" y="1298"/>
                  </a:lnTo>
                  <a:lnTo>
                    <a:pt x="842" y="1298"/>
                  </a:lnTo>
                  <a:lnTo>
                    <a:pt x="843" y="1298"/>
                  </a:lnTo>
                  <a:lnTo>
                    <a:pt x="844" y="1298"/>
                  </a:lnTo>
                  <a:lnTo>
                    <a:pt x="846" y="1298"/>
                  </a:lnTo>
                  <a:lnTo>
                    <a:pt x="847" y="1298"/>
                  </a:lnTo>
                  <a:lnTo>
                    <a:pt x="848" y="1298"/>
                  </a:lnTo>
                  <a:lnTo>
                    <a:pt x="849" y="1298"/>
                  </a:lnTo>
                  <a:lnTo>
                    <a:pt x="851" y="1298"/>
                  </a:lnTo>
                  <a:lnTo>
                    <a:pt x="852" y="1298"/>
                  </a:lnTo>
                  <a:lnTo>
                    <a:pt x="854" y="1298"/>
                  </a:lnTo>
                  <a:lnTo>
                    <a:pt x="855" y="1298"/>
                  </a:lnTo>
                  <a:lnTo>
                    <a:pt x="856" y="1298"/>
                  </a:lnTo>
                  <a:lnTo>
                    <a:pt x="857" y="1298"/>
                  </a:lnTo>
                  <a:lnTo>
                    <a:pt x="859" y="1298"/>
                  </a:lnTo>
                  <a:lnTo>
                    <a:pt x="860" y="1298"/>
                  </a:lnTo>
                  <a:lnTo>
                    <a:pt x="862" y="1298"/>
                  </a:lnTo>
                  <a:lnTo>
                    <a:pt x="863" y="1298"/>
                  </a:lnTo>
                  <a:lnTo>
                    <a:pt x="864" y="1298"/>
                  </a:lnTo>
                  <a:lnTo>
                    <a:pt x="865" y="1298"/>
                  </a:lnTo>
                  <a:lnTo>
                    <a:pt x="866" y="1298"/>
                  </a:lnTo>
                  <a:lnTo>
                    <a:pt x="867" y="1298"/>
                  </a:lnTo>
                  <a:lnTo>
                    <a:pt x="868" y="1298"/>
                  </a:lnTo>
                  <a:lnTo>
                    <a:pt x="870" y="1298"/>
                  </a:lnTo>
                  <a:lnTo>
                    <a:pt x="871" y="1298"/>
                  </a:lnTo>
                  <a:lnTo>
                    <a:pt x="872" y="1298"/>
                  </a:lnTo>
                  <a:lnTo>
                    <a:pt x="874" y="1298"/>
                  </a:lnTo>
                  <a:lnTo>
                    <a:pt x="875" y="1298"/>
                  </a:lnTo>
                  <a:lnTo>
                    <a:pt x="876" y="1298"/>
                  </a:lnTo>
                  <a:lnTo>
                    <a:pt x="877" y="1298"/>
                  </a:lnTo>
                  <a:lnTo>
                    <a:pt x="878" y="1298"/>
                  </a:lnTo>
                  <a:lnTo>
                    <a:pt x="879" y="1298"/>
                  </a:lnTo>
                  <a:lnTo>
                    <a:pt x="880" y="1298"/>
                  </a:lnTo>
                  <a:lnTo>
                    <a:pt x="881" y="1298"/>
                  </a:lnTo>
                  <a:lnTo>
                    <a:pt x="883" y="1298"/>
                  </a:lnTo>
                  <a:lnTo>
                    <a:pt x="884" y="1298"/>
                  </a:lnTo>
                  <a:lnTo>
                    <a:pt x="885" y="1298"/>
                  </a:lnTo>
                  <a:lnTo>
                    <a:pt x="886" y="1298"/>
                  </a:lnTo>
                  <a:lnTo>
                    <a:pt x="887" y="1298"/>
                  </a:lnTo>
                  <a:lnTo>
                    <a:pt x="889" y="1298"/>
                  </a:lnTo>
                  <a:lnTo>
                    <a:pt x="891" y="1298"/>
                  </a:lnTo>
                  <a:lnTo>
                    <a:pt x="892" y="1298"/>
                  </a:lnTo>
                  <a:lnTo>
                    <a:pt x="893" y="1298"/>
                  </a:lnTo>
                  <a:lnTo>
                    <a:pt x="894" y="1298"/>
                  </a:lnTo>
                  <a:lnTo>
                    <a:pt x="895" y="1298"/>
                  </a:lnTo>
                  <a:lnTo>
                    <a:pt x="896" y="1298"/>
                  </a:lnTo>
                  <a:lnTo>
                    <a:pt x="897" y="1298"/>
                  </a:lnTo>
                  <a:lnTo>
                    <a:pt x="898" y="1298"/>
                  </a:lnTo>
                  <a:lnTo>
                    <a:pt x="899" y="1298"/>
                  </a:lnTo>
                  <a:lnTo>
                    <a:pt x="900" y="1298"/>
                  </a:lnTo>
                  <a:lnTo>
                    <a:pt x="901" y="1298"/>
                  </a:lnTo>
                  <a:lnTo>
                    <a:pt x="902" y="1298"/>
                  </a:lnTo>
                  <a:lnTo>
                    <a:pt x="903" y="1298"/>
                  </a:lnTo>
                  <a:lnTo>
                    <a:pt x="905" y="1298"/>
                  </a:lnTo>
                  <a:lnTo>
                    <a:pt x="906" y="1298"/>
                  </a:lnTo>
                  <a:lnTo>
                    <a:pt x="908" y="1298"/>
                  </a:lnTo>
                  <a:lnTo>
                    <a:pt x="909" y="1298"/>
                  </a:lnTo>
                  <a:lnTo>
                    <a:pt x="911" y="1298"/>
                  </a:lnTo>
                  <a:lnTo>
                    <a:pt x="912" y="1298"/>
                  </a:lnTo>
                  <a:lnTo>
                    <a:pt x="913" y="1298"/>
                  </a:lnTo>
                  <a:lnTo>
                    <a:pt x="914" y="1298"/>
                  </a:lnTo>
                  <a:lnTo>
                    <a:pt x="916" y="1298"/>
                  </a:lnTo>
                  <a:lnTo>
                    <a:pt x="918" y="1298"/>
                  </a:lnTo>
                  <a:lnTo>
                    <a:pt x="919" y="1298"/>
                  </a:lnTo>
                  <a:lnTo>
                    <a:pt x="920" y="1298"/>
                  </a:lnTo>
                  <a:lnTo>
                    <a:pt x="921" y="1298"/>
                  </a:lnTo>
                  <a:lnTo>
                    <a:pt x="923" y="1298"/>
                  </a:lnTo>
                  <a:lnTo>
                    <a:pt x="924" y="1298"/>
                  </a:lnTo>
                  <a:lnTo>
                    <a:pt x="925" y="1298"/>
                  </a:lnTo>
                  <a:lnTo>
                    <a:pt x="926" y="1298"/>
                  </a:lnTo>
                  <a:lnTo>
                    <a:pt x="928" y="1298"/>
                  </a:lnTo>
                  <a:lnTo>
                    <a:pt x="930" y="1298"/>
                  </a:lnTo>
                  <a:lnTo>
                    <a:pt x="931" y="1298"/>
                  </a:lnTo>
                  <a:lnTo>
                    <a:pt x="934" y="1298"/>
                  </a:lnTo>
                  <a:lnTo>
                    <a:pt x="935" y="1298"/>
                  </a:lnTo>
                  <a:lnTo>
                    <a:pt x="936" y="1298"/>
                  </a:lnTo>
                  <a:lnTo>
                    <a:pt x="937" y="1298"/>
                  </a:lnTo>
                  <a:lnTo>
                    <a:pt x="939" y="1298"/>
                  </a:lnTo>
                  <a:lnTo>
                    <a:pt x="941" y="1298"/>
                  </a:lnTo>
                  <a:lnTo>
                    <a:pt x="942" y="1298"/>
                  </a:lnTo>
                  <a:lnTo>
                    <a:pt x="943" y="1298"/>
                  </a:lnTo>
                  <a:lnTo>
                    <a:pt x="944" y="1298"/>
                  </a:lnTo>
                  <a:lnTo>
                    <a:pt x="947" y="1298"/>
                  </a:lnTo>
                  <a:lnTo>
                    <a:pt x="948" y="1298"/>
                  </a:lnTo>
                  <a:lnTo>
                    <a:pt x="950" y="1298"/>
                  </a:lnTo>
                  <a:lnTo>
                    <a:pt x="951" y="1298"/>
                  </a:lnTo>
                  <a:lnTo>
                    <a:pt x="953" y="1298"/>
                  </a:lnTo>
                  <a:lnTo>
                    <a:pt x="955" y="1298"/>
                  </a:lnTo>
                  <a:lnTo>
                    <a:pt x="957" y="1298"/>
                  </a:lnTo>
                  <a:lnTo>
                    <a:pt x="958" y="1298"/>
                  </a:lnTo>
                  <a:lnTo>
                    <a:pt x="959" y="1298"/>
                  </a:lnTo>
                  <a:lnTo>
                    <a:pt x="960" y="1298"/>
                  </a:lnTo>
                  <a:lnTo>
                    <a:pt x="962" y="1298"/>
                  </a:lnTo>
                  <a:lnTo>
                    <a:pt x="963" y="1298"/>
                  </a:lnTo>
                  <a:lnTo>
                    <a:pt x="964" y="1298"/>
                  </a:lnTo>
                  <a:lnTo>
                    <a:pt x="965" y="1298"/>
                  </a:lnTo>
                  <a:lnTo>
                    <a:pt x="967" y="1298"/>
                  </a:lnTo>
                  <a:lnTo>
                    <a:pt x="968" y="1298"/>
                  </a:lnTo>
                  <a:lnTo>
                    <a:pt x="969" y="1298"/>
                  </a:lnTo>
                  <a:lnTo>
                    <a:pt x="970" y="1298"/>
                  </a:lnTo>
                  <a:lnTo>
                    <a:pt x="971" y="1298"/>
                  </a:lnTo>
                  <a:lnTo>
                    <a:pt x="972" y="1298"/>
                  </a:lnTo>
                  <a:lnTo>
                    <a:pt x="973" y="1298"/>
                  </a:lnTo>
                  <a:lnTo>
                    <a:pt x="974" y="1298"/>
                  </a:lnTo>
                  <a:lnTo>
                    <a:pt x="976" y="1298"/>
                  </a:lnTo>
                  <a:lnTo>
                    <a:pt x="977" y="1298"/>
                  </a:lnTo>
                  <a:lnTo>
                    <a:pt x="979" y="1298"/>
                  </a:lnTo>
                  <a:lnTo>
                    <a:pt x="980" y="1298"/>
                  </a:lnTo>
                  <a:lnTo>
                    <a:pt x="981" y="1298"/>
                  </a:lnTo>
                  <a:lnTo>
                    <a:pt x="982" y="1298"/>
                  </a:lnTo>
                  <a:lnTo>
                    <a:pt x="984" y="1298"/>
                  </a:lnTo>
                  <a:lnTo>
                    <a:pt x="987" y="1298"/>
                  </a:lnTo>
                  <a:lnTo>
                    <a:pt x="988" y="1298"/>
                  </a:lnTo>
                  <a:lnTo>
                    <a:pt x="989" y="1298"/>
                  </a:lnTo>
                  <a:lnTo>
                    <a:pt x="990" y="1298"/>
                  </a:lnTo>
                  <a:lnTo>
                    <a:pt x="992" y="1298"/>
                  </a:lnTo>
                  <a:lnTo>
                    <a:pt x="993" y="1298"/>
                  </a:lnTo>
                  <a:lnTo>
                    <a:pt x="995" y="1298"/>
                  </a:lnTo>
                  <a:lnTo>
                    <a:pt x="996" y="1298"/>
                  </a:lnTo>
                  <a:lnTo>
                    <a:pt x="997" y="1298"/>
                  </a:lnTo>
                  <a:lnTo>
                    <a:pt x="999" y="1298"/>
                  </a:lnTo>
                  <a:lnTo>
                    <a:pt x="1000" y="1298"/>
                  </a:lnTo>
                  <a:lnTo>
                    <a:pt x="1001" y="1298"/>
                  </a:lnTo>
                  <a:lnTo>
                    <a:pt x="1002" y="1298"/>
                  </a:lnTo>
                  <a:lnTo>
                    <a:pt x="1003" y="1298"/>
                  </a:lnTo>
                  <a:lnTo>
                    <a:pt x="1005" y="1298"/>
                  </a:lnTo>
                  <a:lnTo>
                    <a:pt x="1006" y="1298"/>
                  </a:lnTo>
                  <a:lnTo>
                    <a:pt x="1008" y="1298"/>
                  </a:lnTo>
                  <a:lnTo>
                    <a:pt x="1009" y="1298"/>
                  </a:lnTo>
                  <a:lnTo>
                    <a:pt x="1010" y="1298"/>
                  </a:lnTo>
                  <a:lnTo>
                    <a:pt x="1011" y="1298"/>
                  </a:lnTo>
                  <a:lnTo>
                    <a:pt x="1012" y="1298"/>
                  </a:lnTo>
                  <a:lnTo>
                    <a:pt x="1013" y="1298"/>
                  </a:lnTo>
                  <a:lnTo>
                    <a:pt x="1014" y="1298"/>
                  </a:lnTo>
                  <a:lnTo>
                    <a:pt x="1015" y="1298"/>
                  </a:lnTo>
                  <a:lnTo>
                    <a:pt x="1017" y="1298"/>
                  </a:lnTo>
                  <a:lnTo>
                    <a:pt x="1018" y="1298"/>
                  </a:lnTo>
                  <a:lnTo>
                    <a:pt x="1019" y="1298"/>
                  </a:lnTo>
                  <a:lnTo>
                    <a:pt x="1021" y="1298"/>
                  </a:lnTo>
                  <a:lnTo>
                    <a:pt x="1022" y="1298"/>
                  </a:lnTo>
                  <a:lnTo>
                    <a:pt x="1023" y="1298"/>
                  </a:lnTo>
                  <a:lnTo>
                    <a:pt x="1024" y="1298"/>
                  </a:lnTo>
                  <a:lnTo>
                    <a:pt x="1025" y="1298"/>
                  </a:lnTo>
                  <a:lnTo>
                    <a:pt x="1026" y="1298"/>
                  </a:lnTo>
                  <a:lnTo>
                    <a:pt x="1029" y="1298"/>
                  </a:lnTo>
                  <a:lnTo>
                    <a:pt x="1030" y="1298"/>
                  </a:lnTo>
                  <a:lnTo>
                    <a:pt x="1032" y="1298"/>
                  </a:lnTo>
                  <a:lnTo>
                    <a:pt x="1033" y="1298"/>
                  </a:lnTo>
                  <a:lnTo>
                    <a:pt x="1035" y="1298"/>
                  </a:lnTo>
                  <a:lnTo>
                    <a:pt x="1037" y="1298"/>
                  </a:lnTo>
                  <a:lnTo>
                    <a:pt x="1038" y="1298"/>
                  </a:lnTo>
                  <a:lnTo>
                    <a:pt x="1039" y="1298"/>
                  </a:lnTo>
                  <a:lnTo>
                    <a:pt x="1041" y="1298"/>
                  </a:lnTo>
                  <a:lnTo>
                    <a:pt x="1042" y="1298"/>
                  </a:lnTo>
                  <a:lnTo>
                    <a:pt x="1043" y="1298"/>
                  </a:lnTo>
                  <a:lnTo>
                    <a:pt x="1045" y="1298"/>
                  </a:lnTo>
                  <a:lnTo>
                    <a:pt x="1046" y="1298"/>
                  </a:lnTo>
                  <a:lnTo>
                    <a:pt x="1047" y="1298"/>
                  </a:lnTo>
                  <a:lnTo>
                    <a:pt x="1048" y="1298"/>
                  </a:lnTo>
                  <a:lnTo>
                    <a:pt x="1050" y="1298"/>
                  </a:lnTo>
                  <a:lnTo>
                    <a:pt x="1051" y="1298"/>
                  </a:lnTo>
                  <a:lnTo>
                    <a:pt x="1052" y="1298"/>
                  </a:lnTo>
                  <a:lnTo>
                    <a:pt x="1053" y="1298"/>
                  </a:lnTo>
                  <a:lnTo>
                    <a:pt x="1054" y="1298"/>
                  </a:lnTo>
                  <a:lnTo>
                    <a:pt x="1056" y="1298"/>
                  </a:lnTo>
                  <a:lnTo>
                    <a:pt x="1057" y="1298"/>
                  </a:lnTo>
                  <a:lnTo>
                    <a:pt x="1058" y="1298"/>
                  </a:lnTo>
                  <a:lnTo>
                    <a:pt x="1059" y="1298"/>
                  </a:lnTo>
                  <a:lnTo>
                    <a:pt x="1060" y="1298"/>
                  </a:lnTo>
                  <a:lnTo>
                    <a:pt x="1061" y="1298"/>
                  </a:lnTo>
                  <a:lnTo>
                    <a:pt x="1062" y="1298"/>
                  </a:lnTo>
                  <a:lnTo>
                    <a:pt x="1063" y="1298"/>
                  </a:lnTo>
                  <a:lnTo>
                    <a:pt x="1064" y="1298"/>
                  </a:lnTo>
                  <a:lnTo>
                    <a:pt x="1066" y="1298"/>
                  </a:lnTo>
                  <a:lnTo>
                    <a:pt x="1068" y="1298"/>
                  </a:lnTo>
                  <a:lnTo>
                    <a:pt x="1069" y="1298"/>
                  </a:lnTo>
                  <a:lnTo>
                    <a:pt x="1071" y="1298"/>
                  </a:lnTo>
                  <a:lnTo>
                    <a:pt x="1072" y="1298"/>
                  </a:lnTo>
                  <a:lnTo>
                    <a:pt x="1074" y="1298"/>
                  </a:lnTo>
                  <a:lnTo>
                    <a:pt x="1075" y="1298"/>
                  </a:lnTo>
                  <a:lnTo>
                    <a:pt x="1076" y="1298"/>
                  </a:lnTo>
                  <a:lnTo>
                    <a:pt x="1077" y="1298"/>
                  </a:lnTo>
                  <a:lnTo>
                    <a:pt x="1078" y="1298"/>
                  </a:lnTo>
                  <a:lnTo>
                    <a:pt x="1079" y="1298"/>
                  </a:lnTo>
                  <a:lnTo>
                    <a:pt x="1080" y="1298"/>
                  </a:lnTo>
                  <a:lnTo>
                    <a:pt x="1081" y="1298"/>
                  </a:lnTo>
                  <a:lnTo>
                    <a:pt x="1082" y="1298"/>
                  </a:lnTo>
                  <a:lnTo>
                    <a:pt x="1083" y="1298"/>
                  </a:lnTo>
                  <a:lnTo>
                    <a:pt x="1084" y="1298"/>
                  </a:lnTo>
                  <a:lnTo>
                    <a:pt x="1085" y="1298"/>
                  </a:lnTo>
                  <a:lnTo>
                    <a:pt x="1087" y="1298"/>
                  </a:lnTo>
                  <a:lnTo>
                    <a:pt x="1089" y="1298"/>
                  </a:lnTo>
                  <a:lnTo>
                    <a:pt x="1090" y="1298"/>
                  </a:lnTo>
                  <a:lnTo>
                    <a:pt x="1092" y="1298"/>
                  </a:lnTo>
                  <a:lnTo>
                    <a:pt x="1093" y="1298"/>
                  </a:lnTo>
                  <a:lnTo>
                    <a:pt x="1094" y="1298"/>
                  </a:lnTo>
                  <a:lnTo>
                    <a:pt x="1096" y="1298"/>
                  </a:lnTo>
                  <a:lnTo>
                    <a:pt x="1098" y="1298"/>
                  </a:lnTo>
                  <a:lnTo>
                    <a:pt x="1099" y="1298"/>
                  </a:lnTo>
                  <a:lnTo>
                    <a:pt x="1100" y="1298"/>
                  </a:lnTo>
                  <a:lnTo>
                    <a:pt x="1101" y="1298"/>
                  </a:lnTo>
                  <a:lnTo>
                    <a:pt x="1102" y="1298"/>
                  </a:lnTo>
                  <a:lnTo>
                    <a:pt x="1103" y="1298"/>
                  </a:lnTo>
                  <a:lnTo>
                    <a:pt x="1104" y="1298"/>
                  </a:lnTo>
                  <a:lnTo>
                    <a:pt x="1105" y="1298"/>
                  </a:lnTo>
                  <a:lnTo>
                    <a:pt x="1106" y="1298"/>
                  </a:lnTo>
                  <a:lnTo>
                    <a:pt x="1107" y="1298"/>
                  </a:lnTo>
                  <a:lnTo>
                    <a:pt x="1109" y="1298"/>
                  </a:lnTo>
                  <a:lnTo>
                    <a:pt x="1110" y="1298"/>
                  </a:lnTo>
                  <a:lnTo>
                    <a:pt x="1111" y="1298"/>
                  </a:lnTo>
                  <a:lnTo>
                    <a:pt x="1112" y="1298"/>
                  </a:lnTo>
                  <a:lnTo>
                    <a:pt x="1113" y="1298"/>
                  </a:lnTo>
                  <a:lnTo>
                    <a:pt x="1114" y="1298"/>
                  </a:lnTo>
                  <a:lnTo>
                    <a:pt x="1116" y="1298"/>
                  </a:lnTo>
                  <a:lnTo>
                    <a:pt x="1118" y="1298"/>
                  </a:lnTo>
                  <a:lnTo>
                    <a:pt x="1120" y="1298"/>
                  </a:lnTo>
                  <a:lnTo>
                    <a:pt x="1121" y="1298"/>
                  </a:lnTo>
                  <a:lnTo>
                    <a:pt x="1122" y="1298"/>
                  </a:lnTo>
                  <a:lnTo>
                    <a:pt x="1124" y="1298"/>
                  </a:lnTo>
                  <a:lnTo>
                    <a:pt x="1125" y="1298"/>
                  </a:lnTo>
                  <a:lnTo>
                    <a:pt x="1126" y="1298"/>
                  </a:lnTo>
                  <a:lnTo>
                    <a:pt x="1127" y="1298"/>
                  </a:lnTo>
                  <a:lnTo>
                    <a:pt x="1128" y="1298"/>
                  </a:lnTo>
                  <a:lnTo>
                    <a:pt x="1129" y="1298"/>
                  </a:lnTo>
                  <a:lnTo>
                    <a:pt x="1131" y="1298"/>
                  </a:lnTo>
                  <a:lnTo>
                    <a:pt x="1132" y="1298"/>
                  </a:lnTo>
                  <a:lnTo>
                    <a:pt x="1133" y="1298"/>
                  </a:lnTo>
                  <a:lnTo>
                    <a:pt x="1135" y="1298"/>
                  </a:lnTo>
                  <a:lnTo>
                    <a:pt x="1137" y="1298"/>
                  </a:lnTo>
                  <a:lnTo>
                    <a:pt x="1138" y="1298"/>
                  </a:lnTo>
                  <a:lnTo>
                    <a:pt x="1139" y="1298"/>
                  </a:lnTo>
                  <a:lnTo>
                    <a:pt x="1141" y="1298"/>
                  </a:lnTo>
                  <a:lnTo>
                    <a:pt x="1142" y="1298"/>
                  </a:lnTo>
                  <a:lnTo>
                    <a:pt x="1143" y="1298"/>
                  </a:lnTo>
                  <a:lnTo>
                    <a:pt x="1145" y="1298"/>
                  </a:lnTo>
                  <a:lnTo>
                    <a:pt x="1147" y="1298"/>
                  </a:lnTo>
                  <a:lnTo>
                    <a:pt x="1150" y="1298"/>
                  </a:lnTo>
                  <a:lnTo>
                    <a:pt x="1151" y="1298"/>
                  </a:lnTo>
                  <a:lnTo>
                    <a:pt x="1152" y="1298"/>
                  </a:lnTo>
                  <a:lnTo>
                    <a:pt x="1154" y="1298"/>
                  </a:lnTo>
                  <a:lnTo>
                    <a:pt x="1155" y="1298"/>
                  </a:lnTo>
                  <a:lnTo>
                    <a:pt x="1156" y="1298"/>
                  </a:lnTo>
                  <a:lnTo>
                    <a:pt x="1157" y="1298"/>
                  </a:lnTo>
                  <a:lnTo>
                    <a:pt x="1158" y="1298"/>
                  </a:lnTo>
                  <a:lnTo>
                    <a:pt x="1160" y="1298"/>
                  </a:lnTo>
                  <a:lnTo>
                    <a:pt x="1161" y="1298"/>
                  </a:lnTo>
                  <a:lnTo>
                    <a:pt x="1162" y="1298"/>
                  </a:lnTo>
                  <a:lnTo>
                    <a:pt x="1163" y="1298"/>
                  </a:lnTo>
                  <a:lnTo>
                    <a:pt x="1164" y="1298"/>
                  </a:lnTo>
                  <a:lnTo>
                    <a:pt x="1165" y="1298"/>
                  </a:lnTo>
                  <a:lnTo>
                    <a:pt x="1166" y="1298"/>
                  </a:lnTo>
                  <a:lnTo>
                    <a:pt x="1167" y="1298"/>
                  </a:lnTo>
                  <a:lnTo>
                    <a:pt x="1168" y="1298"/>
                  </a:lnTo>
                  <a:lnTo>
                    <a:pt x="1169" y="1298"/>
                  </a:lnTo>
                  <a:lnTo>
                    <a:pt x="1171" y="1298"/>
                  </a:lnTo>
                  <a:lnTo>
                    <a:pt x="1172" y="1298"/>
                  </a:lnTo>
                  <a:lnTo>
                    <a:pt x="1173" y="1298"/>
                  </a:lnTo>
                  <a:lnTo>
                    <a:pt x="1174" y="1298"/>
                  </a:lnTo>
                  <a:lnTo>
                    <a:pt x="1175" y="1298"/>
                  </a:lnTo>
                  <a:lnTo>
                    <a:pt x="1176" y="1298"/>
                  </a:lnTo>
                  <a:lnTo>
                    <a:pt x="1177" y="1298"/>
                  </a:lnTo>
                  <a:lnTo>
                    <a:pt x="1178" y="1298"/>
                  </a:lnTo>
                  <a:lnTo>
                    <a:pt x="1179" y="1298"/>
                  </a:lnTo>
                  <a:lnTo>
                    <a:pt x="1180" y="1298"/>
                  </a:lnTo>
                  <a:lnTo>
                    <a:pt x="1181" y="1298"/>
                  </a:lnTo>
                  <a:lnTo>
                    <a:pt x="1182" y="1298"/>
                  </a:lnTo>
                  <a:lnTo>
                    <a:pt x="1183" y="1298"/>
                  </a:lnTo>
                  <a:lnTo>
                    <a:pt x="1185" y="1298"/>
                  </a:lnTo>
                  <a:lnTo>
                    <a:pt x="1186" y="1298"/>
                  </a:lnTo>
                  <a:lnTo>
                    <a:pt x="1187" y="1298"/>
                  </a:lnTo>
                  <a:lnTo>
                    <a:pt x="1189" y="1298"/>
                  </a:lnTo>
                  <a:lnTo>
                    <a:pt x="1190" y="1298"/>
                  </a:lnTo>
                  <a:lnTo>
                    <a:pt x="1192" y="1298"/>
                  </a:lnTo>
                  <a:lnTo>
                    <a:pt x="1193" y="1298"/>
                  </a:lnTo>
                  <a:lnTo>
                    <a:pt x="1194" y="1298"/>
                  </a:lnTo>
                  <a:lnTo>
                    <a:pt x="1197" y="1298"/>
                  </a:lnTo>
                  <a:lnTo>
                    <a:pt x="1198" y="1298"/>
                  </a:lnTo>
                  <a:lnTo>
                    <a:pt x="1201" y="1298"/>
                  </a:lnTo>
                  <a:lnTo>
                    <a:pt x="1202" y="1298"/>
                  </a:lnTo>
                  <a:lnTo>
                    <a:pt x="1203" y="1298"/>
                  </a:lnTo>
                  <a:lnTo>
                    <a:pt x="1204" y="1298"/>
                  </a:lnTo>
                  <a:lnTo>
                    <a:pt x="1205" y="1298"/>
                  </a:lnTo>
                  <a:lnTo>
                    <a:pt x="1206" y="1298"/>
                  </a:lnTo>
                  <a:lnTo>
                    <a:pt x="1208" y="1298"/>
                  </a:lnTo>
                  <a:lnTo>
                    <a:pt x="1209" y="1298"/>
                  </a:lnTo>
                  <a:lnTo>
                    <a:pt x="1210" y="1298"/>
                  </a:lnTo>
                  <a:lnTo>
                    <a:pt x="1211" y="1298"/>
                  </a:lnTo>
                  <a:lnTo>
                    <a:pt x="1213" y="1298"/>
                  </a:lnTo>
                  <a:lnTo>
                    <a:pt x="1214" y="1298"/>
                  </a:lnTo>
                  <a:lnTo>
                    <a:pt x="1215" y="1298"/>
                  </a:lnTo>
                  <a:lnTo>
                    <a:pt x="1216" y="1298"/>
                  </a:lnTo>
                  <a:lnTo>
                    <a:pt x="1217" y="1298"/>
                  </a:lnTo>
                  <a:lnTo>
                    <a:pt x="1218" y="1298"/>
                  </a:lnTo>
                  <a:lnTo>
                    <a:pt x="1220" y="1298"/>
                  </a:lnTo>
                  <a:lnTo>
                    <a:pt x="1221" y="1298"/>
                  </a:lnTo>
                  <a:lnTo>
                    <a:pt x="1222" y="1298"/>
                  </a:lnTo>
                  <a:lnTo>
                    <a:pt x="1224" y="1298"/>
                  </a:lnTo>
                  <a:lnTo>
                    <a:pt x="1225" y="1298"/>
                  </a:lnTo>
                  <a:lnTo>
                    <a:pt x="1226" y="1298"/>
                  </a:lnTo>
                  <a:lnTo>
                    <a:pt x="1227" y="1298"/>
                  </a:lnTo>
                  <a:lnTo>
                    <a:pt x="1228" y="1298"/>
                  </a:lnTo>
                  <a:lnTo>
                    <a:pt x="1230" y="1298"/>
                  </a:lnTo>
                  <a:lnTo>
                    <a:pt x="1231" y="1298"/>
                  </a:lnTo>
                  <a:lnTo>
                    <a:pt x="1232" y="1298"/>
                  </a:lnTo>
                  <a:lnTo>
                    <a:pt x="1233" y="1298"/>
                  </a:lnTo>
                  <a:lnTo>
                    <a:pt x="1235" y="1298"/>
                  </a:lnTo>
                  <a:lnTo>
                    <a:pt x="1237" y="1298"/>
                  </a:lnTo>
                  <a:lnTo>
                    <a:pt x="1238" y="1298"/>
                  </a:lnTo>
                  <a:lnTo>
                    <a:pt x="1239" y="1298"/>
                  </a:lnTo>
                  <a:lnTo>
                    <a:pt x="1240" y="1298"/>
                  </a:lnTo>
                  <a:lnTo>
                    <a:pt x="1242" y="1298"/>
                  </a:lnTo>
                  <a:lnTo>
                    <a:pt x="1244" y="1298"/>
                  </a:lnTo>
                  <a:lnTo>
                    <a:pt x="1245" y="1298"/>
                  </a:lnTo>
                  <a:lnTo>
                    <a:pt x="1247" y="1298"/>
                  </a:lnTo>
                  <a:lnTo>
                    <a:pt x="1248" y="1298"/>
                  </a:lnTo>
                  <a:lnTo>
                    <a:pt x="1249" y="1298"/>
                  </a:lnTo>
                  <a:lnTo>
                    <a:pt x="1250" y="1298"/>
                  </a:lnTo>
                  <a:lnTo>
                    <a:pt x="1251" y="1298"/>
                  </a:lnTo>
                  <a:lnTo>
                    <a:pt x="1252" y="1298"/>
                  </a:lnTo>
                  <a:lnTo>
                    <a:pt x="1253" y="1298"/>
                  </a:lnTo>
                  <a:lnTo>
                    <a:pt x="1255" y="1298"/>
                  </a:lnTo>
                  <a:lnTo>
                    <a:pt x="1256" y="1298"/>
                  </a:lnTo>
                  <a:lnTo>
                    <a:pt x="1257" y="1298"/>
                  </a:lnTo>
                  <a:lnTo>
                    <a:pt x="1258" y="1298"/>
                  </a:lnTo>
                  <a:lnTo>
                    <a:pt x="1260" y="1298"/>
                  </a:lnTo>
                  <a:lnTo>
                    <a:pt x="1262" y="1298"/>
                  </a:lnTo>
                  <a:lnTo>
                    <a:pt x="1264" y="1298"/>
                  </a:lnTo>
                  <a:lnTo>
                    <a:pt x="1267" y="1298"/>
                  </a:lnTo>
                  <a:lnTo>
                    <a:pt x="1268" y="1298"/>
                  </a:lnTo>
                  <a:lnTo>
                    <a:pt x="1269" y="1298"/>
                  </a:lnTo>
                  <a:lnTo>
                    <a:pt x="1270" y="1298"/>
                  </a:lnTo>
                  <a:lnTo>
                    <a:pt x="1272" y="1298"/>
                  </a:lnTo>
                  <a:lnTo>
                    <a:pt x="1273" y="1298"/>
                  </a:lnTo>
                  <a:lnTo>
                    <a:pt x="1274" y="1298"/>
                  </a:lnTo>
                  <a:lnTo>
                    <a:pt x="1275" y="1298"/>
                  </a:lnTo>
                  <a:lnTo>
                    <a:pt x="1277" y="1298"/>
                  </a:lnTo>
                  <a:lnTo>
                    <a:pt x="1278" y="1298"/>
                  </a:lnTo>
                  <a:lnTo>
                    <a:pt x="1279" y="1298"/>
                  </a:lnTo>
                  <a:lnTo>
                    <a:pt x="1281" y="1298"/>
                  </a:lnTo>
                  <a:lnTo>
                    <a:pt x="1282" y="1298"/>
                  </a:lnTo>
                  <a:lnTo>
                    <a:pt x="1283" y="1298"/>
                  </a:lnTo>
                  <a:lnTo>
                    <a:pt x="1284" y="1298"/>
                  </a:lnTo>
                  <a:lnTo>
                    <a:pt x="1285" y="1298"/>
                  </a:lnTo>
                  <a:lnTo>
                    <a:pt x="1286" y="1298"/>
                  </a:lnTo>
                  <a:lnTo>
                    <a:pt x="1287" y="1298"/>
                  </a:lnTo>
                  <a:lnTo>
                    <a:pt x="1289" y="1298"/>
                  </a:lnTo>
                  <a:lnTo>
                    <a:pt x="1290" y="1298"/>
                  </a:lnTo>
                  <a:lnTo>
                    <a:pt x="1291" y="1298"/>
                  </a:lnTo>
                  <a:lnTo>
                    <a:pt x="1293" y="1298"/>
                  </a:lnTo>
                  <a:lnTo>
                    <a:pt x="1294" y="1298"/>
                  </a:lnTo>
                  <a:lnTo>
                    <a:pt x="1296" y="1298"/>
                  </a:lnTo>
                  <a:lnTo>
                    <a:pt x="1297" y="1298"/>
                  </a:lnTo>
                  <a:lnTo>
                    <a:pt x="1298" y="1298"/>
                  </a:lnTo>
                  <a:lnTo>
                    <a:pt x="1299" y="1298"/>
                  </a:lnTo>
                  <a:lnTo>
                    <a:pt x="1301" y="1298"/>
                  </a:lnTo>
                  <a:lnTo>
                    <a:pt x="1302" y="1298"/>
                  </a:lnTo>
                  <a:lnTo>
                    <a:pt x="1304" y="1298"/>
                  </a:lnTo>
                  <a:lnTo>
                    <a:pt x="1306" y="1298"/>
                  </a:lnTo>
                  <a:lnTo>
                    <a:pt x="1307" y="1298"/>
                  </a:lnTo>
                  <a:lnTo>
                    <a:pt x="1308" y="1298"/>
                  </a:lnTo>
                  <a:lnTo>
                    <a:pt x="1309" y="1298"/>
                  </a:lnTo>
                  <a:lnTo>
                    <a:pt x="1310" y="1298"/>
                  </a:lnTo>
                  <a:lnTo>
                    <a:pt x="1311" y="1298"/>
                  </a:lnTo>
                  <a:lnTo>
                    <a:pt x="1312" y="1298"/>
                  </a:lnTo>
                  <a:lnTo>
                    <a:pt x="1313" y="1298"/>
                  </a:lnTo>
                  <a:lnTo>
                    <a:pt x="1314" y="1298"/>
                  </a:lnTo>
                  <a:lnTo>
                    <a:pt x="1316" y="1298"/>
                  </a:lnTo>
                  <a:lnTo>
                    <a:pt x="1318" y="1298"/>
                  </a:lnTo>
                  <a:lnTo>
                    <a:pt x="1319" y="1298"/>
                  </a:lnTo>
                  <a:lnTo>
                    <a:pt x="1320" y="1298"/>
                  </a:lnTo>
                  <a:lnTo>
                    <a:pt x="1322" y="1298"/>
                  </a:lnTo>
                  <a:lnTo>
                    <a:pt x="1323" y="1298"/>
                  </a:lnTo>
                  <a:lnTo>
                    <a:pt x="1324" y="1298"/>
                  </a:lnTo>
                  <a:lnTo>
                    <a:pt x="1326" y="1298"/>
                  </a:lnTo>
                  <a:lnTo>
                    <a:pt x="1328" y="1298"/>
                  </a:lnTo>
                  <a:lnTo>
                    <a:pt x="1329" y="1298"/>
                  </a:lnTo>
                  <a:lnTo>
                    <a:pt x="1331" y="1298"/>
                  </a:lnTo>
                  <a:lnTo>
                    <a:pt x="1332" y="1298"/>
                  </a:lnTo>
                  <a:lnTo>
                    <a:pt x="1333" y="1298"/>
                  </a:lnTo>
                  <a:lnTo>
                    <a:pt x="1335" y="1298"/>
                  </a:lnTo>
                  <a:lnTo>
                    <a:pt x="1337" y="1298"/>
                  </a:lnTo>
                  <a:lnTo>
                    <a:pt x="1338" y="1298"/>
                  </a:lnTo>
                  <a:lnTo>
                    <a:pt x="1339" y="1298"/>
                  </a:lnTo>
                  <a:lnTo>
                    <a:pt x="1341" y="1298"/>
                  </a:lnTo>
                  <a:lnTo>
                    <a:pt x="1342" y="1298"/>
                  </a:lnTo>
                  <a:lnTo>
                    <a:pt x="1343" y="1298"/>
                  </a:lnTo>
                  <a:lnTo>
                    <a:pt x="1345" y="1298"/>
                  </a:lnTo>
                  <a:lnTo>
                    <a:pt x="1346" y="1298"/>
                  </a:lnTo>
                  <a:lnTo>
                    <a:pt x="1347" y="1298"/>
                  </a:lnTo>
                  <a:lnTo>
                    <a:pt x="1348" y="1298"/>
                  </a:lnTo>
                  <a:lnTo>
                    <a:pt x="1349" y="1298"/>
                  </a:lnTo>
                  <a:lnTo>
                    <a:pt x="1352" y="1298"/>
                  </a:lnTo>
                  <a:lnTo>
                    <a:pt x="1354" y="1298"/>
                  </a:lnTo>
                  <a:lnTo>
                    <a:pt x="1355" y="1298"/>
                  </a:lnTo>
                  <a:lnTo>
                    <a:pt x="1356" y="1298"/>
                  </a:lnTo>
                  <a:lnTo>
                    <a:pt x="1358" y="1298"/>
                  </a:lnTo>
                  <a:lnTo>
                    <a:pt x="1359" y="1298"/>
                  </a:lnTo>
                  <a:lnTo>
                    <a:pt x="1361" y="1298"/>
                  </a:lnTo>
                  <a:lnTo>
                    <a:pt x="1362" y="1298"/>
                  </a:lnTo>
                  <a:lnTo>
                    <a:pt x="1364" y="1298"/>
                  </a:lnTo>
                  <a:lnTo>
                    <a:pt x="1366" y="1298"/>
                  </a:lnTo>
                  <a:lnTo>
                    <a:pt x="1367" y="1298"/>
                  </a:lnTo>
                  <a:lnTo>
                    <a:pt x="1368" y="1298"/>
                  </a:lnTo>
                  <a:lnTo>
                    <a:pt x="1370" y="1298"/>
                  </a:lnTo>
                  <a:lnTo>
                    <a:pt x="1371" y="1298"/>
                  </a:lnTo>
                  <a:lnTo>
                    <a:pt x="1372" y="1298"/>
                  </a:lnTo>
                  <a:lnTo>
                    <a:pt x="1373" y="1298"/>
                  </a:lnTo>
                  <a:lnTo>
                    <a:pt x="1375" y="1298"/>
                  </a:lnTo>
                  <a:lnTo>
                    <a:pt x="1376" y="1298"/>
                  </a:lnTo>
                  <a:lnTo>
                    <a:pt x="1377" y="1298"/>
                  </a:lnTo>
                  <a:lnTo>
                    <a:pt x="1379" y="1298"/>
                  </a:lnTo>
                  <a:lnTo>
                    <a:pt x="1380" y="1298"/>
                  </a:lnTo>
                  <a:lnTo>
                    <a:pt x="1381" y="1298"/>
                  </a:lnTo>
                  <a:lnTo>
                    <a:pt x="1384" y="1298"/>
                  </a:lnTo>
                  <a:lnTo>
                    <a:pt x="1385" y="1298"/>
                  </a:lnTo>
                  <a:lnTo>
                    <a:pt x="1386" y="1298"/>
                  </a:lnTo>
                  <a:lnTo>
                    <a:pt x="1387" y="1298"/>
                  </a:lnTo>
                  <a:lnTo>
                    <a:pt x="1389" y="1298"/>
                  </a:lnTo>
                  <a:lnTo>
                    <a:pt x="1390" y="1298"/>
                  </a:lnTo>
                  <a:lnTo>
                    <a:pt x="1391" y="1298"/>
                  </a:lnTo>
                  <a:lnTo>
                    <a:pt x="1392" y="1298"/>
                  </a:lnTo>
                  <a:lnTo>
                    <a:pt x="1394" y="1298"/>
                  </a:lnTo>
                  <a:lnTo>
                    <a:pt x="1396" y="1298"/>
                  </a:lnTo>
                  <a:lnTo>
                    <a:pt x="1398" y="1298"/>
                  </a:lnTo>
                  <a:lnTo>
                    <a:pt x="1399" y="1298"/>
                  </a:lnTo>
                  <a:lnTo>
                    <a:pt x="1400" y="1298"/>
                  </a:lnTo>
                  <a:lnTo>
                    <a:pt x="1401" y="1298"/>
                  </a:lnTo>
                  <a:lnTo>
                    <a:pt x="1402" y="1298"/>
                  </a:lnTo>
                  <a:lnTo>
                    <a:pt x="1403" y="1298"/>
                  </a:lnTo>
                  <a:lnTo>
                    <a:pt x="1404" y="1298"/>
                  </a:lnTo>
                  <a:lnTo>
                    <a:pt x="1406" y="1298"/>
                  </a:lnTo>
                  <a:lnTo>
                    <a:pt x="1407" y="1298"/>
                  </a:lnTo>
                  <a:lnTo>
                    <a:pt x="1408" y="1298"/>
                  </a:lnTo>
                  <a:lnTo>
                    <a:pt x="1410" y="1298"/>
                  </a:lnTo>
                  <a:lnTo>
                    <a:pt x="1412" y="1298"/>
                  </a:lnTo>
                  <a:lnTo>
                    <a:pt x="1413" y="1298"/>
                  </a:lnTo>
                  <a:lnTo>
                    <a:pt x="1414" y="1298"/>
                  </a:lnTo>
                  <a:lnTo>
                    <a:pt x="1415" y="1298"/>
                  </a:lnTo>
                  <a:lnTo>
                    <a:pt x="1416" y="1298"/>
                  </a:lnTo>
                  <a:lnTo>
                    <a:pt x="1418" y="1298"/>
                  </a:lnTo>
                  <a:lnTo>
                    <a:pt x="1419" y="1298"/>
                  </a:lnTo>
                  <a:lnTo>
                    <a:pt x="1420" y="1298"/>
                  </a:lnTo>
                  <a:lnTo>
                    <a:pt x="1422" y="1298"/>
                  </a:lnTo>
                  <a:lnTo>
                    <a:pt x="1423" y="1298"/>
                  </a:lnTo>
                  <a:lnTo>
                    <a:pt x="1425" y="1298"/>
                  </a:lnTo>
                  <a:lnTo>
                    <a:pt x="1426" y="1298"/>
                  </a:lnTo>
                  <a:lnTo>
                    <a:pt x="1427" y="1298"/>
                  </a:lnTo>
                  <a:lnTo>
                    <a:pt x="1428" y="1298"/>
                  </a:lnTo>
                  <a:lnTo>
                    <a:pt x="1429" y="1298"/>
                  </a:lnTo>
                  <a:lnTo>
                    <a:pt x="1431" y="1298"/>
                  </a:lnTo>
                  <a:lnTo>
                    <a:pt x="1432" y="1298"/>
                  </a:lnTo>
                  <a:lnTo>
                    <a:pt x="1433" y="1298"/>
                  </a:lnTo>
                  <a:lnTo>
                    <a:pt x="1435" y="1298"/>
                  </a:lnTo>
                  <a:lnTo>
                    <a:pt x="1436" y="1298"/>
                  </a:lnTo>
                  <a:lnTo>
                    <a:pt x="1437" y="1298"/>
                  </a:lnTo>
                  <a:lnTo>
                    <a:pt x="1438" y="1298"/>
                  </a:lnTo>
                  <a:lnTo>
                    <a:pt x="1440" y="1298"/>
                  </a:lnTo>
                  <a:lnTo>
                    <a:pt x="1441" y="1298"/>
                  </a:lnTo>
                  <a:lnTo>
                    <a:pt x="1442" y="1298"/>
                  </a:lnTo>
                  <a:lnTo>
                    <a:pt x="1443" y="1298"/>
                  </a:lnTo>
                  <a:lnTo>
                    <a:pt x="1445" y="1298"/>
                  </a:lnTo>
                  <a:lnTo>
                    <a:pt x="1446" y="1298"/>
                  </a:lnTo>
                  <a:lnTo>
                    <a:pt x="1448" y="1298"/>
                  </a:lnTo>
                  <a:lnTo>
                    <a:pt x="1449" y="1298"/>
                  </a:lnTo>
                  <a:lnTo>
                    <a:pt x="1451" y="1298"/>
                  </a:lnTo>
                  <a:lnTo>
                    <a:pt x="1452" y="1298"/>
                  </a:lnTo>
                  <a:lnTo>
                    <a:pt x="1453" y="1298"/>
                  </a:lnTo>
                  <a:lnTo>
                    <a:pt x="1454" y="1298"/>
                  </a:lnTo>
                  <a:lnTo>
                    <a:pt x="1455" y="1298"/>
                  </a:lnTo>
                  <a:lnTo>
                    <a:pt x="1456" y="1298"/>
                  </a:lnTo>
                  <a:lnTo>
                    <a:pt x="1457" y="1298"/>
                  </a:lnTo>
                  <a:lnTo>
                    <a:pt x="1459" y="1298"/>
                  </a:lnTo>
                  <a:lnTo>
                    <a:pt x="1460" y="1298"/>
                  </a:lnTo>
                  <a:lnTo>
                    <a:pt x="1461" y="1298"/>
                  </a:lnTo>
                  <a:lnTo>
                    <a:pt x="1463" y="1298"/>
                  </a:lnTo>
                  <a:lnTo>
                    <a:pt x="1464" y="1298"/>
                  </a:lnTo>
                  <a:lnTo>
                    <a:pt x="1465" y="1298"/>
                  </a:lnTo>
                  <a:lnTo>
                    <a:pt x="1466" y="1298"/>
                  </a:lnTo>
                  <a:lnTo>
                    <a:pt x="1467" y="1298"/>
                  </a:lnTo>
                  <a:lnTo>
                    <a:pt x="1469" y="1298"/>
                  </a:lnTo>
                  <a:lnTo>
                    <a:pt x="1470" y="1298"/>
                  </a:lnTo>
                  <a:lnTo>
                    <a:pt x="1471" y="1298"/>
                  </a:lnTo>
                  <a:lnTo>
                    <a:pt x="1473" y="1298"/>
                  </a:lnTo>
                  <a:lnTo>
                    <a:pt x="1474" y="1298"/>
                  </a:lnTo>
                  <a:lnTo>
                    <a:pt x="1475" y="1298"/>
                  </a:lnTo>
                  <a:lnTo>
                    <a:pt x="1477" y="1298"/>
                  </a:lnTo>
                  <a:lnTo>
                    <a:pt x="1478" y="1298"/>
                  </a:lnTo>
                  <a:lnTo>
                    <a:pt x="1480" y="1298"/>
                  </a:lnTo>
                  <a:lnTo>
                    <a:pt x="1481" y="1298"/>
                  </a:lnTo>
                  <a:lnTo>
                    <a:pt x="1482" y="1298"/>
                  </a:lnTo>
                  <a:lnTo>
                    <a:pt x="1483" y="1298"/>
                  </a:lnTo>
                  <a:lnTo>
                    <a:pt x="1484" y="1298"/>
                  </a:lnTo>
                  <a:lnTo>
                    <a:pt x="1485" y="1298"/>
                  </a:lnTo>
                  <a:lnTo>
                    <a:pt x="1487" y="1298"/>
                  </a:lnTo>
                  <a:lnTo>
                    <a:pt x="1488" y="1298"/>
                  </a:lnTo>
                  <a:lnTo>
                    <a:pt x="1489" y="1298"/>
                  </a:lnTo>
                  <a:lnTo>
                    <a:pt x="1490" y="1298"/>
                  </a:lnTo>
                  <a:lnTo>
                    <a:pt x="1492" y="1298"/>
                  </a:lnTo>
                  <a:lnTo>
                    <a:pt x="1493" y="1298"/>
                  </a:lnTo>
                  <a:lnTo>
                    <a:pt x="1494" y="1298"/>
                  </a:lnTo>
                  <a:lnTo>
                    <a:pt x="1495" y="1298"/>
                  </a:lnTo>
                  <a:lnTo>
                    <a:pt x="1496" y="1298"/>
                  </a:lnTo>
                  <a:lnTo>
                    <a:pt x="1497" y="1298"/>
                  </a:lnTo>
                  <a:lnTo>
                    <a:pt x="1498" y="1298"/>
                  </a:lnTo>
                  <a:lnTo>
                    <a:pt x="1499" y="1298"/>
                  </a:lnTo>
                  <a:lnTo>
                    <a:pt x="1500" y="1297"/>
                  </a:lnTo>
                  <a:lnTo>
                    <a:pt x="1501" y="1297"/>
                  </a:lnTo>
                  <a:lnTo>
                    <a:pt x="1502" y="1297"/>
                  </a:lnTo>
                  <a:lnTo>
                    <a:pt x="1503" y="1297"/>
                  </a:lnTo>
                  <a:lnTo>
                    <a:pt x="1505" y="1297"/>
                  </a:lnTo>
                  <a:lnTo>
                    <a:pt x="1506" y="1297"/>
                  </a:lnTo>
                  <a:lnTo>
                    <a:pt x="1507" y="1296"/>
                  </a:lnTo>
                  <a:lnTo>
                    <a:pt x="1509" y="1296"/>
                  </a:lnTo>
                  <a:lnTo>
                    <a:pt x="1510" y="1296"/>
                  </a:lnTo>
                  <a:lnTo>
                    <a:pt x="1511" y="1296"/>
                  </a:lnTo>
                  <a:lnTo>
                    <a:pt x="1512" y="1295"/>
                  </a:lnTo>
                  <a:lnTo>
                    <a:pt x="1513" y="1295"/>
                  </a:lnTo>
                  <a:lnTo>
                    <a:pt x="1514" y="1295"/>
                  </a:lnTo>
                  <a:lnTo>
                    <a:pt x="1515" y="1294"/>
                  </a:lnTo>
                  <a:lnTo>
                    <a:pt x="1516" y="1294"/>
                  </a:lnTo>
                  <a:lnTo>
                    <a:pt x="1518" y="1293"/>
                  </a:lnTo>
                  <a:lnTo>
                    <a:pt x="1519" y="1293"/>
                  </a:lnTo>
                  <a:lnTo>
                    <a:pt x="1520" y="1293"/>
                  </a:lnTo>
                  <a:lnTo>
                    <a:pt x="1522" y="1292"/>
                  </a:lnTo>
                  <a:lnTo>
                    <a:pt x="1523" y="1291"/>
                  </a:lnTo>
                  <a:lnTo>
                    <a:pt x="1524" y="1291"/>
                  </a:lnTo>
                  <a:lnTo>
                    <a:pt x="1524" y="1290"/>
                  </a:lnTo>
                  <a:lnTo>
                    <a:pt x="1526" y="1289"/>
                  </a:lnTo>
                  <a:lnTo>
                    <a:pt x="1527" y="1288"/>
                  </a:lnTo>
                  <a:lnTo>
                    <a:pt x="1528" y="1287"/>
                  </a:lnTo>
                  <a:lnTo>
                    <a:pt x="1529" y="1287"/>
                  </a:lnTo>
                  <a:lnTo>
                    <a:pt x="1530" y="1286"/>
                  </a:lnTo>
                  <a:lnTo>
                    <a:pt x="1531" y="1285"/>
                  </a:lnTo>
                  <a:lnTo>
                    <a:pt x="1532" y="1283"/>
                  </a:lnTo>
                  <a:lnTo>
                    <a:pt x="1533" y="1282"/>
                  </a:lnTo>
                  <a:lnTo>
                    <a:pt x="1535" y="1280"/>
                  </a:lnTo>
                  <a:lnTo>
                    <a:pt x="1535" y="1278"/>
                  </a:lnTo>
                  <a:lnTo>
                    <a:pt x="1536" y="1276"/>
                  </a:lnTo>
                  <a:lnTo>
                    <a:pt x="1537" y="1274"/>
                  </a:lnTo>
                  <a:lnTo>
                    <a:pt x="1539" y="1269"/>
                  </a:lnTo>
                  <a:lnTo>
                    <a:pt x="1540" y="1265"/>
                  </a:lnTo>
                  <a:lnTo>
                    <a:pt x="1541" y="1256"/>
                  </a:lnTo>
                  <a:lnTo>
                    <a:pt x="1541" y="1251"/>
                  </a:lnTo>
                  <a:lnTo>
                    <a:pt x="1543" y="1239"/>
                  </a:lnTo>
                  <a:lnTo>
                    <a:pt x="1544" y="1233"/>
                  </a:lnTo>
                  <a:lnTo>
                    <a:pt x="1545" y="1220"/>
                  </a:lnTo>
                  <a:lnTo>
                    <a:pt x="1546" y="1213"/>
                  </a:lnTo>
                  <a:lnTo>
                    <a:pt x="1547" y="1202"/>
                  </a:lnTo>
                  <a:lnTo>
                    <a:pt x="1548" y="1197"/>
                  </a:lnTo>
                  <a:lnTo>
                    <a:pt x="1549" y="1188"/>
                  </a:lnTo>
                  <a:lnTo>
                    <a:pt x="1550" y="1183"/>
                  </a:lnTo>
                  <a:lnTo>
                    <a:pt x="1552" y="1176"/>
                  </a:lnTo>
                  <a:lnTo>
                    <a:pt x="1553" y="1172"/>
                  </a:lnTo>
                  <a:lnTo>
                    <a:pt x="1553" y="1168"/>
                  </a:lnTo>
                  <a:lnTo>
                    <a:pt x="1554" y="1166"/>
                  </a:lnTo>
                  <a:lnTo>
                    <a:pt x="1556" y="1165"/>
                  </a:lnTo>
                  <a:lnTo>
                    <a:pt x="1556" y="1164"/>
                  </a:lnTo>
                  <a:lnTo>
                    <a:pt x="1558" y="1165"/>
                  </a:lnTo>
                  <a:lnTo>
                    <a:pt x="1559" y="1165"/>
                  </a:lnTo>
                  <a:lnTo>
                    <a:pt x="1560" y="1165"/>
                  </a:lnTo>
                  <a:lnTo>
                    <a:pt x="1560" y="1166"/>
                  </a:lnTo>
                  <a:lnTo>
                    <a:pt x="1562" y="1168"/>
                  </a:lnTo>
                  <a:lnTo>
                    <a:pt x="1563" y="1169"/>
                  </a:lnTo>
                  <a:lnTo>
                    <a:pt x="1565" y="1170"/>
                  </a:lnTo>
                  <a:lnTo>
                    <a:pt x="1565" y="1171"/>
                  </a:lnTo>
                  <a:lnTo>
                    <a:pt x="1566" y="1172"/>
                  </a:lnTo>
                  <a:lnTo>
                    <a:pt x="1567" y="1173"/>
                  </a:lnTo>
                  <a:lnTo>
                    <a:pt x="1569" y="1175"/>
                  </a:lnTo>
                  <a:lnTo>
                    <a:pt x="1569" y="1176"/>
                  </a:lnTo>
                  <a:lnTo>
                    <a:pt x="1570" y="1177"/>
                  </a:lnTo>
                  <a:lnTo>
                    <a:pt x="1571" y="1177"/>
                  </a:lnTo>
                  <a:lnTo>
                    <a:pt x="1573" y="1179"/>
                  </a:lnTo>
                  <a:lnTo>
                    <a:pt x="1573" y="1180"/>
                  </a:lnTo>
                  <a:lnTo>
                    <a:pt x="1575" y="1182"/>
                  </a:lnTo>
                  <a:lnTo>
                    <a:pt x="1576" y="1182"/>
                  </a:lnTo>
                  <a:lnTo>
                    <a:pt x="1577" y="1183"/>
                  </a:lnTo>
                  <a:lnTo>
                    <a:pt x="1577" y="1184"/>
                  </a:lnTo>
                  <a:lnTo>
                    <a:pt x="1579" y="1186"/>
                  </a:lnTo>
                  <a:lnTo>
                    <a:pt x="1580" y="1186"/>
                  </a:lnTo>
                  <a:lnTo>
                    <a:pt x="1582" y="1188"/>
                  </a:lnTo>
                  <a:lnTo>
                    <a:pt x="1583" y="1190"/>
                  </a:lnTo>
                  <a:lnTo>
                    <a:pt x="1584" y="1190"/>
                  </a:lnTo>
                  <a:lnTo>
                    <a:pt x="1586" y="1192"/>
                  </a:lnTo>
                  <a:lnTo>
                    <a:pt x="1586" y="1193"/>
                  </a:lnTo>
                  <a:lnTo>
                    <a:pt x="1588" y="1194"/>
                  </a:lnTo>
                  <a:lnTo>
                    <a:pt x="1590" y="1196"/>
                  </a:lnTo>
                  <a:lnTo>
                    <a:pt x="1590" y="1197"/>
                  </a:lnTo>
                  <a:lnTo>
                    <a:pt x="1592" y="1198"/>
                  </a:lnTo>
                  <a:lnTo>
                    <a:pt x="1593" y="1199"/>
                  </a:lnTo>
                  <a:lnTo>
                    <a:pt x="1594" y="1200"/>
                  </a:lnTo>
                  <a:lnTo>
                    <a:pt x="1596" y="1202"/>
                  </a:lnTo>
                  <a:lnTo>
                    <a:pt x="1597" y="1203"/>
                  </a:lnTo>
                  <a:lnTo>
                    <a:pt x="1598" y="1204"/>
                  </a:lnTo>
                  <a:lnTo>
                    <a:pt x="1599" y="1205"/>
                  </a:lnTo>
                  <a:lnTo>
                    <a:pt x="1600" y="1206"/>
                  </a:lnTo>
                  <a:lnTo>
                    <a:pt x="1601" y="1206"/>
                  </a:lnTo>
                  <a:lnTo>
                    <a:pt x="1602" y="1207"/>
                  </a:lnTo>
                  <a:lnTo>
                    <a:pt x="1603" y="1208"/>
                  </a:lnTo>
                  <a:lnTo>
                    <a:pt x="1605" y="1209"/>
                  </a:lnTo>
                  <a:lnTo>
                    <a:pt x="1605" y="1210"/>
                  </a:lnTo>
                  <a:lnTo>
                    <a:pt x="1606" y="1212"/>
                  </a:lnTo>
                  <a:lnTo>
                    <a:pt x="1607" y="1212"/>
                  </a:lnTo>
                  <a:lnTo>
                    <a:pt x="1609" y="1213"/>
                  </a:lnTo>
                  <a:lnTo>
                    <a:pt x="1610" y="1213"/>
                  </a:lnTo>
                  <a:lnTo>
                    <a:pt x="1611" y="1215"/>
                  </a:lnTo>
                  <a:lnTo>
                    <a:pt x="1613" y="1217"/>
                  </a:lnTo>
                  <a:lnTo>
                    <a:pt x="1614" y="1217"/>
                  </a:lnTo>
                  <a:lnTo>
                    <a:pt x="1615" y="1218"/>
                  </a:lnTo>
                  <a:lnTo>
                    <a:pt x="1616" y="1218"/>
                  </a:lnTo>
                  <a:lnTo>
                    <a:pt x="1617" y="1220"/>
                  </a:lnTo>
                  <a:lnTo>
                    <a:pt x="1618" y="1220"/>
                  </a:lnTo>
                  <a:lnTo>
                    <a:pt x="1619" y="1221"/>
                  </a:lnTo>
                  <a:lnTo>
                    <a:pt x="1620" y="1222"/>
                  </a:lnTo>
                  <a:lnTo>
                    <a:pt x="1622" y="1223"/>
                  </a:lnTo>
                  <a:lnTo>
                    <a:pt x="1623" y="1223"/>
                  </a:lnTo>
                  <a:lnTo>
                    <a:pt x="1623" y="1224"/>
                  </a:lnTo>
                  <a:lnTo>
                    <a:pt x="1624" y="1225"/>
                  </a:lnTo>
                  <a:lnTo>
                    <a:pt x="1626" y="1226"/>
                  </a:lnTo>
                  <a:lnTo>
                    <a:pt x="1627" y="1226"/>
                  </a:lnTo>
                  <a:lnTo>
                    <a:pt x="1628" y="1228"/>
                  </a:lnTo>
                  <a:lnTo>
                    <a:pt x="1629" y="1228"/>
                  </a:lnTo>
                  <a:lnTo>
                    <a:pt x="1630" y="1229"/>
                  </a:lnTo>
                  <a:lnTo>
                    <a:pt x="1631" y="1229"/>
                  </a:lnTo>
                  <a:lnTo>
                    <a:pt x="1632" y="1230"/>
                  </a:lnTo>
                  <a:lnTo>
                    <a:pt x="1633" y="1230"/>
                  </a:lnTo>
                  <a:lnTo>
                    <a:pt x="1634" y="1231"/>
                  </a:lnTo>
                  <a:lnTo>
                    <a:pt x="1635" y="1232"/>
                  </a:lnTo>
                  <a:lnTo>
                    <a:pt x="1636" y="1233"/>
                  </a:lnTo>
                  <a:lnTo>
                    <a:pt x="1637" y="1234"/>
                  </a:lnTo>
                  <a:lnTo>
                    <a:pt x="1639" y="1235"/>
                  </a:lnTo>
                  <a:lnTo>
                    <a:pt x="1640" y="1235"/>
                  </a:lnTo>
                  <a:lnTo>
                    <a:pt x="1641" y="1236"/>
                  </a:lnTo>
                  <a:lnTo>
                    <a:pt x="1643" y="1237"/>
                  </a:lnTo>
                  <a:lnTo>
                    <a:pt x="1644" y="1237"/>
                  </a:lnTo>
                  <a:lnTo>
                    <a:pt x="1645" y="1238"/>
                  </a:lnTo>
                  <a:lnTo>
                    <a:pt x="1646" y="1239"/>
                  </a:lnTo>
                  <a:lnTo>
                    <a:pt x="1647" y="1240"/>
                  </a:lnTo>
                  <a:lnTo>
                    <a:pt x="1648" y="1240"/>
                  </a:lnTo>
                  <a:lnTo>
                    <a:pt x="1649" y="1241"/>
                  </a:lnTo>
                  <a:lnTo>
                    <a:pt x="1650" y="1241"/>
                  </a:lnTo>
                  <a:lnTo>
                    <a:pt x="1652" y="1242"/>
                  </a:lnTo>
                  <a:lnTo>
                    <a:pt x="1653" y="1243"/>
                  </a:lnTo>
                  <a:lnTo>
                    <a:pt x="1654" y="1244"/>
                  </a:lnTo>
                  <a:lnTo>
                    <a:pt x="1656" y="1245"/>
                  </a:lnTo>
                  <a:lnTo>
                    <a:pt x="1657" y="1245"/>
                  </a:lnTo>
                  <a:lnTo>
                    <a:pt x="1658" y="1246"/>
                  </a:lnTo>
                  <a:lnTo>
                    <a:pt x="1660" y="1247"/>
                  </a:lnTo>
                  <a:lnTo>
                    <a:pt x="1661" y="1247"/>
                  </a:lnTo>
                  <a:lnTo>
                    <a:pt x="1662" y="1248"/>
                  </a:lnTo>
                  <a:lnTo>
                    <a:pt x="1663" y="1248"/>
                  </a:lnTo>
                  <a:lnTo>
                    <a:pt x="1664" y="1249"/>
                  </a:lnTo>
                  <a:lnTo>
                    <a:pt x="1665" y="1249"/>
                  </a:lnTo>
                  <a:lnTo>
                    <a:pt x="1666" y="1250"/>
                  </a:lnTo>
                  <a:lnTo>
                    <a:pt x="1667" y="1251"/>
                  </a:lnTo>
                  <a:lnTo>
                    <a:pt x="1669" y="1251"/>
                  </a:lnTo>
                  <a:lnTo>
                    <a:pt x="1669" y="1252"/>
                  </a:lnTo>
                  <a:lnTo>
                    <a:pt x="1670" y="1252"/>
                  </a:lnTo>
                  <a:lnTo>
                    <a:pt x="1671" y="1253"/>
                  </a:lnTo>
                  <a:lnTo>
                    <a:pt x="1673" y="1253"/>
                  </a:lnTo>
                  <a:lnTo>
                    <a:pt x="1675" y="1254"/>
                  </a:lnTo>
                  <a:lnTo>
                    <a:pt x="1677" y="1255"/>
                  </a:lnTo>
                  <a:lnTo>
                    <a:pt x="1679" y="1256"/>
                  </a:lnTo>
                  <a:lnTo>
                    <a:pt x="1680" y="1256"/>
                  </a:lnTo>
                  <a:lnTo>
                    <a:pt x="1681" y="1257"/>
                  </a:lnTo>
                  <a:lnTo>
                    <a:pt x="1683" y="1258"/>
                  </a:lnTo>
                  <a:lnTo>
                    <a:pt x="1684" y="1258"/>
                  </a:lnTo>
                  <a:lnTo>
                    <a:pt x="1686" y="1258"/>
                  </a:lnTo>
                  <a:lnTo>
                    <a:pt x="1686" y="1259"/>
                  </a:lnTo>
                  <a:lnTo>
                    <a:pt x="1687" y="1259"/>
                  </a:lnTo>
                  <a:lnTo>
                    <a:pt x="1688" y="1260"/>
                  </a:lnTo>
                  <a:lnTo>
                    <a:pt x="1690" y="1260"/>
                  </a:lnTo>
                  <a:lnTo>
                    <a:pt x="1690" y="1261"/>
                  </a:lnTo>
                  <a:lnTo>
                    <a:pt x="1692" y="1261"/>
                  </a:lnTo>
                  <a:lnTo>
                    <a:pt x="1693" y="1262"/>
                  </a:lnTo>
                  <a:lnTo>
                    <a:pt x="1694" y="1262"/>
                  </a:lnTo>
                  <a:lnTo>
                    <a:pt x="1694" y="1263"/>
                  </a:lnTo>
                  <a:lnTo>
                    <a:pt x="1696" y="1263"/>
                  </a:lnTo>
                  <a:lnTo>
                    <a:pt x="1697" y="1264"/>
                  </a:lnTo>
                  <a:lnTo>
                    <a:pt x="1699" y="1264"/>
                  </a:lnTo>
                  <a:lnTo>
                    <a:pt x="1700" y="1264"/>
                  </a:lnTo>
                  <a:lnTo>
                    <a:pt x="1701" y="1264"/>
                  </a:lnTo>
                  <a:lnTo>
                    <a:pt x="1703" y="1265"/>
                  </a:lnTo>
                  <a:lnTo>
                    <a:pt x="1704" y="1266"/>
                  </a:lnTo>
                  <a:lnTo>
                    <a:pt x="1705" y="1266"/>
                  </a:lnTo>
                  <a:lnTo>
                    <a:pt x="1706" y="1267"/>
                  </a:lnTo>
                  <a:lnTo>
                    <a:pt x="1707" y="1267"/>
                  </a:lnTo>
                  <a:lnTo>
                    <a:pt x="1709" y="1268"/>
                  </a:lnTo>
                  <a:lnTo>
                    <a:pt x="1710" y="1268"/>
                  </a:lnTo>
                  <a:lnTo>
                    <a:pt x="1711" y="1268"/>
                  </a:lnTo>
                  <a:lnTo>
                    <a:pt x="1713" y="1269"/>
                  </a:lnTo>
                  <a:lnTo>
                    <a:pt x="1714" y="1269"/>
                  </a:lnTo>
                  <a:lnTo>
                    <a:pt x="1715" y="1270"/>
                  </a:lnTo>
                  <a:lnTo>
                    <a:pt x="1716" y="1270"/>
                  </a:lnTo>
                  <a:lnTo>
                    <a:pt x="1717" y="1270"/>
                  </a:lnTo>
                  <a:lnTo>
                    <a:pt x="1718" y="1270"/>
                  </a:lnTo>
                  <a:lnTo>
                    <a:pt x="1719" y="1270"/>
                  </a:lnTo>
                  <a:lnTo>
                    <a:pt x="1720" y="1271"/>
                  </a:lnTo>
                  <a:lnTo>
                    <a:pt x="1722" y="1271"/>
                  </a:lnTo>
                  <a:lnTo>
                    <a:pt x="1723" y="1272"/>
                  </a:lnTo>
                  <a:lnTo>
                    <a:pt x="1724" y="1272"/>
                  </a:lnTo>
                  <a:lnTo>
                    <a:pt x="1726" y="1273"/>
                  </a:lnTo>
                  <a:lnTo>
                    <a:pt x="1727" y="1273"/>
                  </a:lnTo>
                  <a:lnTo>
                    <a:pt x="1728" y="1273"/>
                  </a:lnTo>
                  <a:lnTo>
                    <a:pt x="1728" y="1274"/>
                  </a:lnTo>
                  <a:lnTo>
                    <a:pt x="1730" y="1274"/>
                  </a:lnTo>
                  <a:lnTo>
                    <a:pt x="1731" y="1274"/>
                  </a:lnTo>
                  <a:lnTo>
                    <a:pt x="1732" y="1275"/>
                  </a:lnTo>
                  <a:lnTo>
                    <a:pt x="1733" y="1275"/>
                  </a:lnTo>
                  <a:lnTo>
                    <a:pt x="1734" y="1275"/>
                  </a:lnTo>
                  <a:lnTo>
                    <a:pt x="1735" y="1276"/>
                  </a:lnTo>
                  <a:lnTo>
                    <a:pt x="1736" y="1276"/>
                  </a:lnTo>
                  <a:lnTo>
                    <a:pt x="1737" y="1276"/>
                  </a:lnTo>
                  <a:lnTo>
                    <a:pt x="1739" y="1276"/>
                  </a:lnTo>
                  <a:lnTo>
                    <a:pt x="1740" y="1276"/>
                  </a:lnTo>
                  <a:lnTo>
                    <a:pt x="1741" y="1276"/>
                  </a:lnTo>
                  <a:lnTo>
                    <a:pt x="1743" y="1277"/>
                  </a:lnTo>
                  <a:lnTo>
                    <a:pt x="1744" y="1277"/>
                  </a:lnTo>
                  <a:lnTo>
                    <a:pt x="1745" y="1277"/>
                  </a:lnTo>
                  <a:lnTo>
                    <a:pt x="1745" y="1278"/>
                  </a:lnTo>
                  <a:lnTo>
                    <a:pt x="1747" y="1278"/>
                  </a:lnTo>
                  <a:lnTo>
                    <a:pt x="1748" y="1278"/>
                  </a:lnTo>
                  <a:lnTo>
                    <a:pt x="1749" y="1279"/>
                  </a:lnTo>
                  <a:lnTo>
                    <a:pt x="1750" y="1279"/>
                  </a:lnTo>
                  <a:lnTo>
                    <a:pt x="1751" y="1279"/>
                  </a:lnTo>
                  <a:lnTo>
                    <a:pt x="1752" y="1279"/>
                  </a:lnTo>
                  <a:lnTo>
                    <a:pt x="1753" y="1280"/>
                  </a:lnTo>
                  <a:lnTo>
                    <a:pt x="1754" y="1280"/>
                  </a:lnTo>
                  <a:lnTo>
                    <a:pt x="1756" y="1280"/>
                  </a:lnTo>
                  <a:lnTo>
                    <a:pt x="1757" y="1280"/>
                  </a:lnTo>
                  <a:lnTo>
                    <a:pt x="1757" y="1281"/>
                  </a:lnTo>
                  <a:lnTo>
                    <a:pt x="1758" y="1281"/>
                  </a:lnTo>
                  <a:lnTo>
                    <a:pt x="1760" y="1281"/>
                  </a:lnTo>
                  <a:lnTo>
                    <a:pt x="1761" y="1281"/>
                  </a:lnTo>
                  <a:lnTo>
                    <a:pt x="1762" y="1282"/>
                  </a:lnTo>
                  <a:lnTo>
                    <a:pt x="1763" y="1282"/>
                  </a:lnTo>
                  <a:lnTo>
                    <a:pt x="1764" y="1282"/>
                  </a:lnTo>
                  <a:lnTo>
                    <a:pt x="1765" y="1282"/>
                  </a:lnTo>
                  <a:lnTo>
                    <a:pt x="1766" y="1282"/>
                  </a:lnTo>
                  <a:lnTo>
                    <a:pt x="1767" y="1282"/>
                  </a:lnTo>
                  <a:lnTo>
                    <a:pt x="1768" y="1282"/>
                  </a:lnTo>
                  <a:lnTo>
                    <a:pt x="1769" y="1282"/>
                  </a:lnTo>
                  <a:lnTo>
                    <a:pt x="1770" y="1283"/>
                  </a:lnTo>
                  <a:lnTo>
                    <a:pt x="1771" y="1283"/>
                  </a:lnTo>
                  <a:lnTo>
                    <a:pt x="1773" y="1283"/>
                  </a:lnTo>
                  <a:lnTo>
                    <a:pt x="1774" y="1283"/>
                  </a:lnTo>
                  <a:lnTo>
                    <a:pt x="1775" y="1284"/>
                  </a:lnTo>
                  <a:lnTo>
                    <a:pt x="1777" y="1284"/>
                  </a:lnTo>
                  <a:lnTo>
                    <a:pt x="1778" y="1284"/>
                  </a:lnTo>
                  <a:lnTo>
                    <a:pt x="1780" y="1284"/>
                  </a:lnTo>
                  <a:lnTo>
                    <a:pt x="1780" y="1285"/>
                  </a:lnTo>
                  <a:lnTo>
                    <a:pt x="1781" y="1285"/>
                  </a:lnTo>
                  <a:lnTo>
                    <a:pt x="1783" y="1285"/>
                  </a:lnTo>
                  <a:lnTo>
                    <a:pt x="1784" y="1285"/>
                  </a:lnTo>
                  <a:lnTo>
                    <a:pt x="1786" y="1285"/>
                  </a:lnTo>
                  <a:lnTo>
                    <a:pt x="1786" y="1286"/>
                  </a:lnTo>
                  <a:lnTo>
                    <a:pt x="1788" y="1286"/>
                  </a:lnTo>
                  <a:lnTo>
                    <a:pt x="1790" y="1286"/>
                  </a:lnTo>
                  <a:lnTo>
                    <a:pt x="1792" y="1287"/>
                  </a:lnTo>
                  <a:lnTo>
                    <a:pt x="1794" y="1287"/>
                  </a:lnTo>
                  <a:lnTo>
                    <a:pt x="1796" y="1287"/>
                  </a:lnTo>
                  <a:lnTo>
                    <a:pt x="1797" y="1287"/>
                  </a:lnTo>
                  <a:lnTo>
                    <a:pt x="1798" y="1287"/>
                  </a:lnTo>
                  <a:lnTo>
                    <a:pt x="1800" y="1287"/>
                  </a:lnTo>
                  <a:lnTo>
                    <a:pt x="1801" y="1287"/>
                  </a:lnTo>
                  <a:lnTo>
                    <a:pt x="1802" y="1287"/>
                  </a:lnTo>
                  <a:lnTo>
                    <a:pt x="1803" y="1287"/>
                  </a:lnTo>
                  <a:lnTo>
                    <a:pt x="1803" y="1288"/>
                  </a:lnTo>
                  <a:lnTo>
                    <a:pt x="1804" y="1288"/>
                  </a:lnTo>
                  <a:lnTo>
                    <a:pt x="1806" y="1288"/>
                  </a:lnTo>
                  <a:lnTo>
                    <a:pt x="1807" y="1288"/>
                  </a:lnTo>
                  <a:lnTo>
                    <a:pt x="1808" y="1288"/>
                  </a:lnTo>
                  <a:lnTo>
                    <a:pt x="1809" y="1288"/>
                  </a:lnTo>
                  <a:lnTo>
                    <a:pt x="1811" y="1289"/>
                  </a:lnTo>
                  <a:lnTo>
                    <a:pt x="1812" y="1289"/>
                  </a:lnTo>
                  <a:lnTo>
                    <a:pt x="1813" y="1289"/>
                  </a:lnTo>
                  <a:lnTo>
                    <a:pt x="1815" y="1289"/>
                  </a:lnTo>
                  <a:lnTo>
                    <a:pt x="1818" y="1289"/>
                  </a:lnTo>
                  <a:lnTo>
                    <a:pt x="1819" y="1290"/>
                  </a:lnTo>
                  <a:lnTo>
                    <a:pt x="1821" y="1290"/>
                  </a:lnTo>
                  <a:lnTo>
                    <a:pt x="1823" y="1290"/>
                  </a:lnTo>
                  <a:lnTo>
                    <a:pt x="1825" y="1290"/>
                  </a:lnTo>
                  <a:lnTo>
                    <a:pt x="1826" y="1290"/>
                  </a:lnTo>
                  <a:lnTo>
                    <a:pt x="1827" y="1291"/>
                  </a:lnTo>
                  <a:lnTo>
                    <a:pt x="1829" y="1291"/>
                  </a:lnTo>
                  <a:lnTo>
                    <a:pt x="1830" y="1291"/>
                  </a:lnTo>
                  <a:lnTo>
                    <a:pt x="1832" y="1291"/>
                  </a:lnTo>
                  <a:lnTo>
                    <a:pt x="1833" y="1291"/>
                  </a:lnTo>
                  <a:lnTo>
                    <a:pt x="1835" y="1291"/>
                  </a:lnTo>
                  <a:lnTo>
                    <a:pt x="1836" y="1292"/>
                  </a:lnTo>
                  <a:lnTo>
                    <a:pt x="1837" y="1292"/>
                  </a:lnTo>
                  <a:lnTo>
                    <a:pt x="1838" y="1292"/>
                  </a:lnTo>
                  <a:lnTo>
                    <a:pt x="1839" y="1292"/>
                  </a:lnTo>
                  <a:lnTo>
                    <a:pt x="1840" y="1292"/>
                  </a:lnTo>
                  <a:lnTo>
                    <a:pt x="1842" y="1292"/>
                  </a:lnTo>
                  <a:lnTo>
                    <a:pt x="1843" y="1292"/>
                  </a:lnTo>
                  <a:lnTo>
                    <a:pt x="1844" y="1292"/>
                  </a:lnTo>
                  <a:lnTo>
                    <a:pt x="1845" y="1292"/>
                  </a:lnTo>
                  <a:lnTo>
                    <a:pt x="1847" y="1293"/>
                  </a:lnTo>
                  <a:lnTo>
                    <a:pt x="1849" y="1293"/>
                  </a:lnTo>
                  <a:lnTo>
                    <a:pt x="1850" y="1293"/>
                  </a:lnTo>
                  <a:lnTo>
                    <a:pt x="1851" y="1293"/>
                  </a:lnTo>
                  <a:lnTo>
                    <a:pt x="1852" y="1293"/>
                  </a:lnTo>
                  <a:lnTo>
                    <a:pt x="1853" y="1293"/>
                  </a:lnTo>
                  <a:lnTo>
                    <a:pt x="1854" y="1293"/>
                  </a:lnTo>
                  <a:lnTo>
                    <a:pt x="1856" y="1293"/>
                  </a:lnTo>
                  <a:lnTo>
                    <a:pt x="1857" y="1293"/>
                  </a:lnTo>
                  <a:lnTo>
                    <a:pt x="1858" y="1293"/>
                  </a:lnTo>
                  <a:lnTo>
                    <a:pt x="1860" y="1293"/>
                  </a:lnTo>
                  <a:lnTo>
                    <a:pt x="1861" y="1293"/>
                  </a:lnTo>
                  <a:lnTo>
                    <a:pt x="1862" y="1293"/>
                  </a:lnTo>
                  <a:lnTo>
                    <a:pt x="1863" y="1293"/>
                  </a:lnTo>
                  <a:lnTo>
                    <a:pt x="1865" y="1293"/>
                  </a:lnTo>
                  <a:lnTo>
                    <a:pt x="1866" y="1293"/>
                  </a:lnTo>
                  <a:lnTo>
                    <a:pt x="1867" y="1293"/>
                  </a:lnTo>
                  <a:lnTo>
                    <a:pt x="1868" y="1293"/>
                  </a:lnTo>
                  <a:lnTo>
                    <a:pt x="1869" y="1293"/>
                  </a:lnTo>
                  <a:lnTo>
                    <a:pt x="1871" y="1294"/>
                  </a:lnTo>
                  <a:lnTo>
                    <a:pt x="1872" y="1294"/>
                  </a:lnTo>
                  <a:lnTo>
                    <a:pt x="1873" y="1294"/>
                  </a:lnTo>
                  <a:lnTo>
                    <a:pt x="1875" y="1294"/>
                  </a:lnTo>
                  <a:lnTo>
                    <a:pt x="1876" y="1294"/>
                  </a:lnTo>
                  <a:lnTo>
                    <a:pt x="1878" y="1294"/>
                  </a:lnTo>
                  <a:lnTo>
                    <a:pt x="1879" y="1294"/>
                  </a:lnTo>
                  <a:lnTo>
                    <a:pt x="1882" y="1294"/>
                  </a:lnTo>
                  <a:lnTo>
                    <a:pt x="1884" y="1294"/>
                  </a:lnTo>
                  <a:lnTo>
                    <a:pt x="1885" y="1294"/>
                  </a:lnTo>
                  <a:lnTo>
                    <a:pt x="1886" y="1294"/>
                  </a:lnTo>
                  <a:lnTo>
                    <a:pt x="1887" y="1294"/>
                  </a:lnTo>
                  <a:lnTo>
                    <a:pt x="1888" y="1295"/>
                  </a:lnTo>
                  <a:lnTo>
                    <a:pt x="1891" y="1295"/>
                  </a:lnTo>
                  <a:lnTo>
                    <a:pt x="1892" y="1295"/>
                  </a:lnTo>
                  <a:lnTo>
                    <a:pt x="1893" y="1295"/>
                  </a:lnTo>
                  <a:lnTo>
                    <a:pt x="1894" y="1295"/>
                  </a:lnTo>
                  <a:lnTo>
                    <a:pt x="1895" y="1295"/>
                  </a:lnTo>
                  <a:lnTo>
                    <a:pt x="1897" y="1295"/>
                  </a:lnTo>
                  <a:lnTo>
                    <a:pt x="1898" y="1295"/>
                  </a:lnTo>
                  <a:lnTo>
                    <a:pt x="1900" y="1295"/>
                  </a:lnTo>
                  <a:lnTo>
                    <a:pt x="1901" y="1295"/>
                  </a:lnTo>
                  <a:lnTo>
                    <a:pt x="1902" y="1295"/>
                  </a:lnTo>
                  <a:lnTo>
                    <a:pt x="1904" y="1295"/>
                  </a:lnTo>
                  <a:lnTo>
                    <a:pt x="1905" y="1295"/>
                  </a:lnTo>
                  <a:lnTo>
                    <a:pt x="1907" y="1296"/>
                  </a:lnTo>
                  <a:lnTo>
                    <a:pt x="1908" y="1295"/>
                  </a:lnTo>
                  <a:lnTo>
                    <a:pt x="1909" y="1295"/>
                  </a:lnTo>
                  <a:lnTo>
                    <a:pt x="1910" y="1296"/>
                  </a:lnTo>
                  <a:lnTo>
                    <a:pt x="1911" y="1295"/>
                  </a:lnTo>
                  <a:lnTo>
                    <a:pt x="1912" y="1296"/>
                  </a:lnTo>
                  <a:lnTo>
                    <a:pt x="1913" y="1296"/>
                  </a:lnTo>
                  <a:lnTo>
                    <a:pt x="1914" y="1296"/>
                  </a:lnTo>
                  <a:lnTo>
                    <a:pt x="1915" y="1296"/>
                  </a:lnTo>
                  <a:lnTo>
                    <a:pt x="1916" y="1296"/>
                  </a:lnTo>
                  <a:lnTo>
                    <a:pt x="1917" y="1296"/>
                  </a:lnTo>
                  <a:lnTo>
                    <a:pt x="1918" y="1296"/>
                  </a:lnTo>
                  <a:lnTo>
                    <a:pt x="1920" y="1296"/>
                  </a:lnTo>
                  <a:lnTo>
                    <a:pt x="1921" y="1296"/>
                  </a:lnTo>
                  <a:lnTo>
                    <a:pt x="1923" y="1296"/>
                  </a:lnTo>
                  <a:lnTo>
                    <a:pt x="1924" y="1296"/>
                  </a:lnTo>
                  <a:lnTo>
                    <a:pt x="1925" y="1296"/>
                  </a:lnTo>
                  <a:lnTo>
                    <a:pt x="1926" y="1296"/>
                  </a:lnTo>
                  <a:lnTo>
                    <a:pt x="1928" y="1296"/>
                  </a:lnTo>
                  <a:lnTo>
                    <a:pt x="1930" y="1296"/>
                  </a:lnTo>
                  <a:lnTo>
                    <a:pt x="1931" y="1296"/>
                  </a:lnTo>
                  <a:lnTo>
                    <a:pt x="1932" y="1296"/>
                  </a:lnTo>
                  <a:lnTo>
                    <a:pt x="1934" y="1296"/>
                  </a:lnTo>
                  <a:lnTo>
                    <a:pt x="1936" y="1296"/>
                  </a:lnTo>
                  <a:lnTo>
                    <a:pt x="1937" y="1296"/>
                  </a:lnTo>
                  <a:lnTo>
                    <a:pt x="1938" y="1297"/>
                  </a:lnTo>
                  <a:lnTo>
                    <a:pt x="1939" y="1296"/>
                  </a:lnTo>
                  <a:lnTo>
                    <a:pt x="1940" y="1296"/>
                  </a:lnTo>
                  <a:lnTo>
                    <a:pt x="1942" y="1297"/>
                  </a:lnTo>
                  <a:lnTo>
                    <a:pt x="1943" y="1297"/>
                  </a:lnTo>
                  <a:lnTo>
                    <a:pt x="1943" y="1296"/>
                  </a:lnTo>
                  <a:lnTo>
                    <a:pt x="1945" y="1296"/>
                  </a:lnTo>
                  <a:lnTo>
                    <a:pt x="1946" y="1297"/>
                  </a:lnTo>
                  <a:lnTo>
                    <a:pt x="1947" y="1297"/>
                  </a:lnTo>
                  <a:lnTo>
                    <a:pt x="1949" y="1297"/>
                  </a:lnTo>
                  <a:lnTo>
                    <a:pt x="1950" y="1297"/>
                  </a:lnTo>
                  <a:lnTo>
                    <a:pt x="1951" y="1297"/>
                  </a:lnTo>
                  <a:lnTo>
                    <a:pt x="1952" y="1297"/>
                  </a:lnTo>
                  <a:lnTo>
                    <a:pt x="1953" y="1297"/>
                  </a:lnTo>
                  <a:lnTo>
                    <a:pt x="1955" y="1297"/>
                  </a:lnTo>
                  <a:lnTo>
                    <a:pt x="1957" y="1297"/>
                  </a:lnTo>
                  <a:lnTo>
                    <a:pt x="1958" y="1297"/>
                  </a:lnTo>
                  <a:lnTo>
                    <a:pt x="1961" y="1297"/>
                  </a:lnTo>
                  <a:lnTo>
                    <a:pt x="1962" y="1297"/>
                  </a:lnTo>
                  <a:lnTo>
                    <a:pt x="1963" y="1297"/>
                  </a:lnTo>
                  <a:lnTo>
                    <a:pt x="1964" y="1297"/>
                  </a:lnTo>
                  <a:lnTo>
                    <a:pt x="1965" y="1297"/>
                  </a:lnTo>
                  <a:lnTo>
                    <a:pt x="1966" y="1297"/>
                  </a:lnTo>
                  <a:lnTo>
                    <a:pt x="1968" y="1297"/>
                  </a:lnTo>
                  <a:lnTo>
                    <a:pt x="1969" y="1297"/>
                  </a:lnTo>
                  <a:lnTo>
                    <a:pt x="1970" y="1297"/>
                  </a:lnTo>
                  <a:lnTo>
                    <a:pt x="1972" y="1297"/>
                  </a:lnTo>
                  <a:lnTo>
                    <a:pt x="1973" y="1297"/>
                  </a:lnTo>
                  <a:lnTo>
                    <a:pt x="1974" y="1297"/>
                  </a:lnTo>
                  <a:lnTo>
                    <a:pt x="1975" y="1297"/>
                  </a:lnTo>
                  <a:lnTo>
                    <a:pt x="1978" y="1297"/>
                  </a:lnTo>
                  <a:lnTo>
                    <a:pt x="1980" y="1297"/>
                  </a:lnTo>
                  <a:lnTo>
                    <a:pt x="1981" y="1297"/>
                  </a:lnTo>
                  <a:lnTo>
                    <a:pt x="1982" y="1297"/>
                  </a:lnTo>
                  <a:lnTo>
                    <a:pt x="1984" y="1297"/>
                  </a:lnTo>
                  <a:lnTo>
                    <a:pt x="1985" y="1297"/>
                  </a:lnTo>
                  <a:lnTo>
                    <a:pt x="1986" y="1297"/>
                  </a:lnTo>
                  <a:lnTo>
                    <a:pt x="1987" y="1297"/>
                  </a:lnTo>
                  <a:lnTo>
                    <a:pt x="1988" y="1297"/>
                  </a:lnTo>
                  <a:lnTo>
                    <a:pt x="1990" y="1297"/>
                  </a:lnTo>
                  <a:lnTo>
                    <a:pt x="1991" y="1297"/>
                  </a:lnTo>
                  <a:lnTo>
                    <a:pt x="1992" y="1297"/>
                  </a:lnTo>
                  <a:lnTo>
                    <a:pt x="1994" y="1297"/>
                  </a:lnTo>
                  <a:lnTo>
                    <a:pt x="1995" y="1298"/>
                  </a:lnTo>
                  <a:lnTo>
                    <a:pt x="1996" y="1297"/>
                  </a:lnTo>
                  <a:lnTo>
                    <a:pt x="1997" y="1297"/>
                  </a:lnTo>
                  <a:lnTo>
                    <a:pt x="1999" y="1298"/>
                  </a:lnTo>
                  <a:lnTo>
                    <a:pt x="1999" y="1297"/>
                  </a:lnTo>
                  <a:lnTo>
                    <a:pt x="2000" y="1298"/>
                  </a:lnTo>
                  <a:lnTo>
                    <a:pt x="2001" y="1297"/>
                  </a:lnTo>
                  <a:lnTo>
                    <a:pt x="2003" y="1297"/>
                  </a:lnTo>
                  <a:lnTo>
                    <a:pt x="2004" y="1298"/>
                  </a:lnTo>
                  <a:lnTo>
                    <a:pt x="2006" y="1297"/>
                  </a:lnTo>
                  <a:lnTo>
                    <a:pt x="2007" y="1298"/>
                  </a:lnTo>
                  <a:lnTo>
                    <a:pt x="2007" y="1297"/>
                  </a:lnTo>
                  <a:lnTo>
                    <a:pt x="2008" y="1297"/>
                  </a:lnTo>
                  <a:lnTo>
                    <a:pt x="2010" y="1298"/>
                  </a:lnTo>
                  <a:lnTo>
                    <a:pt x="2011" y="1297"/>
                  </a:lnTo>
                  <a:lnTo>
                    <a:pt x="2012" y="1298"/>
                  </a:lnTo>
                  <a:lnTo>
                    <a:pt x="2013" y="1297"/>
                  </a:lnTo>
                  <a:lnTo>
                    <a:pt x="2014" y="1298"/>
                  </a:lnTo>
                  <a:lnTo>
                    <a:pt x="2015" y="1298"/>
                  </a:lnTo>
                  <a:lnTo>
                    <a:pt x="2016" y="1298"/>
                  </a:lnTo>
                  <a:lnTo>
                    <a:pt x="2017" y="1298"/>
                  </a:lnTo>
                  <a:lnTo>
                    <a:pt x="2018" y="1298"/>
                  </a:lnTo>
                  <a:lnTo>
                    <a:pt x="2019" y="1298"/>
                  </a:lnTo>
                  <a:lnTo>
                    <a:pt x="2020" y="1298"/>
                  </a:lnTo>
                  <a:lnTo>
                    <a:pt x="2021" y="1297"/>
                  </a:lnTo>
                  <a:lnTo>
                    <a:pt x="2023" y="1298"/>
                  </a:lnTo>
                  <a:lnTo>
                    <a:pt x="2024" y="1298"/>
                  </a:lnTo>
                  <a:lnTo>
                    <a:pt x="2026" y="1298"/>
                  </a:lnTo>
                  <a:lnTo>
                    <a:pt x="2027" y="1298"/>
                  </a:lnTo>
                  <a:lnTo>
                    <a:pt x="2028" y="1298"/>
                  </a:lnTo>
                  <a:lnTo>
                    <a:pt x="2029" y="1298"/>
                  </a:lnTo>
                  <a:lnTo>
                    <a:pt x="2030" y="1298"/>
                  </a:lnTo>
                  <a:lnTo>
                    <a:pt x="2031" y="1298"/>
                  </a:lnTo>
                  <a:lnTo>
                    <a:pt x="2032" y="1298"/>
                  </a:lnTo>
                  <a:lnTo>
                    <a:pt x="2033" y="1298"/>
                  </a:lnTo>
                  <a:lnTo>
                    <a:pt x="2034" y="1298"/>
                  </a:lnTo>
                  <a:lnTo>
                    <a:pt x="2035" y="1298"/>
                  </a:lnTo>
                  <a:lnTo>
                    <a:pt x="2036" y="1298"/>
                  </a:lnTo>
                  <a:lnTo>
                    <a:pt x="2037" y="1298"/>
                  </a:lnTo>
                  <a:lnTo>
                    <a:pt x="2039" y="1298"/>
                  </a:lnTo>
                  <a:lnTo>
                    <a:pt x="2040" y="1298"/>
                  </a:lnTo>
                  <a:lnTo>
                    <a:pt x="2041" y="1298"/>
                  </a:lnTo>
                  <a:lnTo>
                    <a:pt x="2042" y="1298"/>
                  </a:lnTo>
                  <a:lnTo>
                    <a:pt x="2043" y="1298"/>
                  </a:lnTo>
                  <a:lnTo>
                    <a:pt x="2044" y="1298"/>
                  </a:lnTo>
                  <a:lnTo>
                    <a:pt x="2045" y="1298"/>
                  </a:lnTo>
                  <a:lnTo>
                    <a:pt x="2046" y="1298"/>
                  </a:lnTo>
                  <a:lnTo>
                    <a:pt x="2047" y="1298"/>
                  </a:lnTo>
                  <a:lnTo>
                    <a:pt x="2048" y="1298"/>
                  </a:lnTo>
                  <a:lnTo>
                    <a:pt x="2049" y="1298"/>
                  </a:lnTo>
                  <a:lnTo>
                    <a:pt x="2050" y="1298"/>
                  </a:lnTo>
                  <a:lnTo>
                    <a:pt x="2051" y="1298"/>
                  </a:lnTo>
                  <a:lnTo>
                    <a:pt x="2052" y="1298"/>
                  </a:lnTo>
                  <a:lnTo>
                    <a:pt x="2053" y="1298"/>
                  </a:lnTo>
                  <a:lnTo>
                    <a:pt x="2054" y="1298"/>
                  </a:lnTo>
                  <a:lnTo>
                    <a:pt x="2055" y="1298"/>
                  </a:lnTo>
                  <a:lnTo>
                    <a:pt x="2057" y="1298"/>
                  </a:lnTo>
                  <a:lnTo>
                    <a:pt x="2058" y="1298"/>
                  </a:lnTo>
                  <a:lnTo>
                    <a:pt x="2060" y="1298"/>
                  </a:lnTo>
                  <a:lnTo>
                    <a:pt x="2061" y="1298"/>
                  </a:lnTo>
                  <a:lnTo>
                    <a:pt x="2063" y="1298"/>
                  </a:lnTo>
                  <a:lnTo>
                    <a:pt x="2065" y="1298"/>
                  </a:lnTo>
                  <a:lnTo>
                    <a:pt x="2067" y="1298"/>
                  </a:lnTo>
                  <a:lnTo>
                    <a:pt x="2068" y="1298"/>
                  </a:lnTo>
                  <a:lnTo>
                    <a:pt x="2070" y="1298"/>
                  </a:lnTo>
                  <a:lnTo>
                    <a:pt x="2071" y="1298"/>
                  </a:lnTo>
                  <a:lnTo>
                    <a:pt x="2072" y="1298"/>
                  </a:lnTo>
                  <a:lnTo>
                    <a:pt x="2074" y="1298"/>
                  </a:lnTo>
                  <a:lnTo>
                    <a:pt x="2076" y="1298"/>
                  </a:lnTo>
                  <a:lnTo>
                    <a:pt x="2077" y="1298"/>
                  </a:lnTo>
                  <a:lnTo>
                    <a:pt x="2078" y="1298"/>
                  </a:lnTo>
                  <a:lnTo>
                    <a:pt x="2079" y="1298"/>
                  </a:lnTo>
                  <a:lnTo>
                    <a:pt x="2082" y="1298"/>
                  </a:lnTo>
                  <a:lnTo>
                    <a:pt x="2083" y="1298"/>
                  </a:lnTo>
                  <a:lnTo>
                    <a:pt x="2085" y="1298"/>
                  </a:lnTo>
                  <a:lnTo>
                    <a:pt x="2086" y="1298"/>
                  </a:lnTo>
                  <a:lnTo>
                    <a:pt x="2088" y="1298"/>
                  </a:lnTo>
                  <a:lnTo>
                    <a:pt x="2089" y="1298"/>
                  </a:lnTo>
                  <a:lnTo>
                    <a:pt x="2090" y="1298"/>
                  </a:lnTo>
                  <a:lnTo>
                    <a:pt x="2091" y="1298"/>
                  </a:lnTo>
                  <a:lnTo>
                    <a:pt x="2092" y="1298"/>
                  </a:lnTo>
                  <a:lnTo>
                    <a:pt x="2094" y="1298"/>
                  </a:lnTo>
                  <a:lnTo>
                    <a:pt x="2095" y="1298"/>
                  </a:lnTo>
                  <a:lnTo>
                    <a:pt x="2097" y="1298"/>
                  </a:lnTo>
                  <a:lnTo>
                    <a:pt x="2098" y="1298"/>
                  </a:lnTo>
                  <a:lnTo>
                    <a:pt x="2099" y="1298"/>
                  </a:lnTo>
                  <a:lnTo>
                    <a:pt x="2100" y="1298"/>
                  </a:lnTo>
                  <a:lnTo>
                    <a:pt x="2101" y="1298"/>
                  </a:lnTo>
                  <a:lnTo>
                    <a:pt x="2102" y="1298"/>
                  </a:lnTo>
                  <a:lnTo>
                    <a:pt x="2103" y="1298"/>
                  </a:lnTo>
                  <a:lnTo>
                    <a:pt x="2105" y="1298"/>
                  </a:lnTo>
                  <a:lnTo>
                    <a:pt x="2106" y="1298"/>
                  </a:lnTo>
                  <a:lnTo>
                    <a:pt x="2107" y="1298"/>
                  </a:lnTo>
                  <a:lnTo>
                    <a:pt x="2108" y="1298"/>
                  </a:lnTo>
                  <a:lnTo>
                    <a:pt x="2109" y="1298"/>
                  </a:lnTo>
                  <a:lnTo>
                    <a:pt x="2111" y="1298"/>
                  </a:lnTo>
                  <a:lnTo>
                    <a:pt x="2112" y="1298"/>
                  </a:lnTo>
                  <a:lnTo>
                    <a:pt x="2114" y="1298"/>
                  </a:lnTo>
                  <a:lnTo>
                    <a:pt x="2115" y="1298"/>
                  </a:lnTo>
                  <a:lnTo>
                    <a:pt x="2116" y="1298"/>
                  </a:lnTo>
                  <a:lnTo>
                    <a:pt x="2118" y="1298"/>
                  </a:lnTo>
                  <a:lnTo>
                    <a:pt x="2119" y="1298"/>
                  </a:lnTo>
                  <a:lnTo>
                    <a:pt x="2120" y="1298"/>
                  </a:lnTo>
                  <a:lnTo>
                    <a:pt x="2121" y="1298"/>
                  </a:lnTo>
                  <a:lnTo>
                    <a:pt x="2122" y="1298"/>
                  </a:lnTo>
                  <a:lnTo>
                    <a:pt x="2124" y="1298"/>
                  </a:lnTo>
                  <a:lnTo>
                    <a:pt x="2125" y="1298"/>
                  </a:lnTo>
                  <a:lnTo>
                    <a:pt x="2127" y="1298"/>
                  </a:lnTo>
                  <a:lnTo>
                    <a:pt x="2128" y="1298"/>
                  </a:lnTo>
                  <a:lnTo>
                    <a:pt x="2130" y="1298"/>
                  </a:lnTo>
                  <a:lnTo>
                    <a:pt x="2131" y="1298"/>
                  </a:lnTo>
                  <a:lnTo>
                    <a:pt x="2132" y="1298"/>
                  </a:lnTo>
                  <a:lnTo>
                    <a:pt x="2133" y="1298"/>
                  </a:lnTo>
                  <a:lnTo>
                    <a:pt x="2134" y="1298"/>
                  </a:lnTo>
                  <a:lnTo>
                    <a:pt x="2135" y="1298"/>
                  </a:lnTo>
                  <a:lnTo>
                    <a:pt x="2136" y="1298"/>
                  </a:lnTo>
                  <a:lnTo>
                    <a:pt x="2138" y="1298"/>
                  </a:lnTo>
                  <a:lnTo>
                    <a:pt x="2139" y="1298"/>
                  </a:lnTo>
                  <a:lnTo>
                    <a:pt x="2141" y="1298"/>
                  </a:lnTo>
                  <a:lnTo>
                    <a:pt x="2142" y="1298"/>
                  </a:lnTo>
                  <a:lnTo>
                    <a:pt x="2143" y="1298"/>
                  </a:lnTo>
                  <a:lnTo>
                    <a:pt x="2145" y="1298"/>
                  </a:lnTo>
                  <a:lnTo>
                    <a:pt x="2147" y="1298"/>
                  </a:lnTo>
                  <a:lnTo>
                    <a:pt x="2149" y="1298"/>
                  </a:lnTo>
                  <a:lnTo>
                    <a:pt x="2150" y="1298"/>
                  </a:lnTo>
                  <a:lnTo>
                    <a:pt x="2152" y="1298"/>
                  </a:lnTo>
                  <a:lnTo>
                    <a:pt x="2153" y="1298"/>
                  </a:lnTo>
                  <a:lnTo>
                    <a:pt x="2155" y="1298"/>
                  </a:lnTo>
                  <a:lnTo>
                    <a:pt x="2156" y="1298"/>
                  </a:lnTo>
                  <a:lnTo>
                    <a:pt x="2158" y="1298"/>
                  </a:lnTo>
                  <a:lnTo>
                    <a:pt x="2159" y="1298"/>
                  </a:lnTo>
                  <a:lnTo>
                    <a:pt x="2160" y="1298"/>
                  </a:lnTo>
                  <a:lnTo>
                    <a:pt x="2161" y="1298"/>
                  </a:lnTo>
                  <a:lnTo>
                    <a:pt x="2163" y="1298"/>
                  </a:lnTo>
                  <a:lnTo>
                    <a:pt x="2164" y="1298"/>
                  </a:lnTo>
                  <a:lnTo>
                    <a:pt x="2165" y="1298"/>
                  </a:lnTo>
                  <a:lnTo>
                    <a:pt x="2167" y="1298"/>
                  </a:lnTo>
                  <a:lnTo>
                    <a:pt x="2168" y="1298"/>
                  </a:lnTo>
                  <a:lnTo>
                    <a:pt x="2169" y="1298"/>
                  </a:lnTo>
                  <a:lnTo>
                    <a:pt x="2170" y="1298"/>
                  </a:lnTo>
                  <a:lnTo>
                    <a:pt x="2171" y="1298"/>
                  </a:lnTo>
                  <a:lnTo>
                    <a:pt x="2172" y="1298"/>
                  </a:lnTo>
                  <a:lnTo>
                    <a:pt x="2174" y="1298"/>
                  </a:lnTo>
                  <a:lnTo>
                    <a:pt x="2175" y="1298"/>
                  </a:lnTo>
                  <a:lnTo>
                    <a:pt x="2176" y="1298"/>
                  </a:lnTo>
                  <a:lnTo>
                    <a:pt x="2177" y="1298"/>
                  </a:lnTo>
                  <a:lnTo>
                    <a:pt x="2178" y="1298"/>
                  </a:lnTo>
                  <a:lnTo>
                    <a:pt x="2179" y="1298"/>
                  </a:lnTo>
                  <a:lnTo>
                    <a:pt x="2181" y="1298"/>
                  </a:lnTo>
                  <a:lnTo>
                    <a:pt x="2182" y="1298"/>
                  </a:lnTo>
                </a:path>
              </a:pathLst>
            </a:custGeom>
            <a:noFill/>
            <a:ln w="0">
              <a:solidFill>
                <a:srgbClr val="FF3300"/>
              </a:solidFill>
              <a:prstDash val="solid"/>
              <a:round/>
              <a:headEnd/>
              <a:tailEnd/>
            </a:ln>
          </p:spPr>
          <p:txBody>
            <a:bodyPr/>
            <a:lstStyle/>
            <a:p>
              <a:endParaRPr lang="en-US"/>
            </a:p>
          </p:txBody>
        </p:sp>
        <p:sp>
          <p:nvSpPr>
            <p:cNvPr id="52" name="Freeform 26"/>
            <p:cNvSpPr>
              <a:spLocks/>
            </p:cNvSpPr>
            <p:nvPr/>
          </p:nvSpPr>
          <p:spPr bwMode="auto">
            <a:xfrm>
              <a:off x="723" y="816"/>
              <a:ext cx="4417" cy="1351"/>
            </a:xfrm>
            <a:custGeom>
              <a:avLst/>
              <a:gdLst>
                <a:gd name="T0" fmla="*/ 67 w 4417"/>
                <a:gd name="T1" fmla="*/ 1350 h 1351"/>
                <a:gd name="T2" fmla="*/ 137 w 4417"/>
                <a:gd name="T3" fmla="*/ 1350 h 1351"/>
                <a:gd name="T4" fmla="*/ 206 w 4417"/>
                <a:gd name="T5" fmla="*/ 1350 h 1351"/>
                <a:gd name="T6" fmla="*/ 276 w 4417"/>
                <a:gd name="T7" fmla="*/ 1351 h 1351"/>
                <a:gd name="T8" fmla="*/ 345 w 4417"/>
                <a:gd name="T9" fmla="*/ 1351 h 1351"/>
                <a:gd name="T10" fmla="*/ 416 w 4417"/>
                <a:gd name="T11" fmla="*/ 1314 h 1351"/>
                <a:gd name="T12" fmla="*/ 485 w 4417"/>
                <a:gd name="T13" fmla="*/ 1348 h 1351"/>
                <a:gd name="T14" fmla="*/ 555 w 4417"/>
                <a:gd name="T15" fmla="*/ 1349 h 1351"/>
                <a:gd name="T16" fmla="*/ 624 w 4417"/>
                <a:gd name="T17" fmla="*/ 1349 h 1351"/>
                <a:gd name="T18" fmla="*/ 694 w 4417"/>
                <a:gd name="T19" fmla="*/ 1349 h 1351"/>
                <a:gd name="T20" fmla="*/ 763 w 4417"/>
                <a:gd name="T21" fmla="*/ 1349 h 1351"/>
                <a:gd name="T22" fmla="*/ 833 w 4417"/>
                <a:gd name="T23" fmla="*/ 1350 h 1351"/>
                <a:gd name="T24" fmla="*/ 903 w 4417"/>
                <a:gd name="T25" fmla="*/ 1069 h 1351"/>
                <a:gd name="T26" fmla="*/ 973 w 4417"/>
                <a:gd name="T27" fmla="*/ 1349 h 1351"/>
                <a:gd name="T28" fmla="*/ 1042 w 4417"/>
                <a:gd name="T29" fmla="*/ 1348 h 1351"/>
                <a:gd name="T30" fmla="*/ 1111 w 4417"/>
                <a:gd name="T31" fmla="*/ 1348 h 1351"/>
                <a:gd name="T32" fmla="*/ 1181 w 4417"/>
                <a:gd name="T33" fmla="*/ 1348 h 1351"/>
                <a:gd name="T34" fmla="*/ 1250 w 4417"/>
                <a:gd name="T35" fmla="*/ 1348 h 1351"/>
                <a:gd name="T36" fmla="*/ 1320 w 4417"/>
                <a:gd name="T37" fmla="*/ 1348 h 1351"/>
                <a:gd name="T38" fmla="*/ 1390 w 4417"/>
                <a:gd name="T39" fmla="*/ 1347 h 1351"/>
                <a:gd name="T40" fmla="*/ 1459 w 4417"/>
                <a:gd name="T41" fmla="*/ 1347 h 1351"/>
                <a:gd name="T42" fmla="*/ 1528 w 4417"/>
                <a:gd name="T43" fmla="*/ 1347 h 1351"/>
                <a:gd name="T44" fmla="*/ 1598 w 4417"/>
                <a:gd name="T45" fmla="*/ 1347 h 1351"/>
                <a:gd name="T46" fmla="*/ 1669 w 4417"/>
                <a:gd name="T47" fmla="*/ 1347 h 1351"/>
                <a:gd name="T48" fmla="*/ 1738 w 4417"/>
                <a:gd name="T49" fmla="*/ 1346 h 1351"/>
                <a:gd name="T50" fmla="*/ 1807 w 4417"/>
                <a:gd name="T51" fmla="*/ 1346 h 1351"/>
                <a:gd name="T52" fmla="*/ 1877 w 4417"/>
                <a:gd name="T53" fmla="*/ 1346 h 1351"/>
                <a:gd name="T54" fmla="*/ 1946 w 4417"/>
                <a:gd name="T55" fmla="*/ 1346 h 1351"/>
                <a:gd name="T56" fmla="*/ 2016 w 4417"/>
                <a:gd name="T57" fmla="*/ 1346 h 1351"/>
                <a:gd name="T58" fmla="*/ 2085 w 4417"/>
                <a:gd name="T59" fmla="*/ 1084 h 1351"/>
                <a:gd name="T60" fmla="*/ 2155 w 4417"/>
                <a:gd name="T61" fmla="*/ 1340 h 1351"/>
                <a:gd name="T62" fmla="*/ 2225 w 4417"/>
                <a:gd name="T63" fmla="*/ 1346 h 1351"/>
                <a:gd name="T64" fmla="*/ 2294 w 4417"/>
                <a:gd name="T65" fmla="*/ 1346 h 1351"/>
                <a:gd name="T66" fmla="*/ 2364 w 4417"/>
                <a:gd name="T67" fmla="*/ 1346 h 1351"/>
                <a:gd name="T68" fmla="*/ 2433 w 4417"/>
                <a:gd name="T69" fmla="*/ 1346 h 1351"/>
                <a:gd name="T70" fmla="*/ 2503 w 4417"/>
                <a:gd name="T71" fmla="*/ 1346 h 1351"/>
                <a:gd name="T72" fmla="*/ 2573 w 4417"/>
                <a:gd name="T73" fmla="*/ 1346 h 1351"/>
                <a:gd name="T74" fmla="*/ 2643 w 4417"/>
                <a:gd name="T75" fmla="*/ 1346 h 1351"/>
                <a:gd name="T76" fmla="*/ 2712 w 4417"/>
                <a:gd name="T77" fmla="*/ 1346 h 1351"/>
                <a:gd name="T78" fmla="*/ 2781 w 4417"/>
                <a:gd name="T79" fmla="*/ 1346 h 1351"/>
                <a:gd name="T80" fmla="*/ 2852 w 4417"/>
                <a:gd name="T81" fmla="*/ 1346 h 1351"/>
                <a:gd name="T82" fmla="*/ 2921 w 4417"/>
                <a:gd name="T83" fmla="*/ 1346 h 1351"/>
                <a:gd name="T84" fmla="*/ 2990 w 4417"/>
                <a:gd name="T85" fmla="*/ 1346 h 1351"/>
                <a:gd name="T86" fmla="*/ 3060 w 4417"/>
                <a:gd name="T87" fmla="*/ 1346 h 1351"/>
                <a:gd name="T88" fmla="*/ 3130 w 4417"/>
                <a:gd name="T89" fmla="*/ 1346 h 1351"/>
                <a:gd name="T90" fmla="*/ 3199 w 4417"/>
                <a:gd name="T91" fmla="*/ 1346 h 1351"/>
                <a:gd name="T92" fmla="*/ 3268 w 4417"/>
                <a:gd name="T93" fmla="*/ 1346 h 1351"/>
                <a:gd name="T94" fmla="*/ 3338 w 4417"/>
                <a:gd name="T95" fmla="*/ 1346 h 1351"/>
                <a:gd name="T96" fmla="*/ 3409 w 4417"/>
                <a:gd name="T97" fmla="*/ 1346 h 1351"/>
                <a:gd name="T98" fmla="*/ 3476 w 4417"/>
                <a:gd name="T99" fmla="*/ 1345 h 1351"/>
                <a:gd name="T100" fmla="*/ 3547 w 4417"/>
                <a:gd name="T101" fmla="*/ 1346 h 1351"/>
                <a:gd name="T102" fmla="*/ 3616 w 4417"/>
                <a:gd name="T103" fmla="*/ 1345 h 1351"/>
                <a:gd name="T104" fmla="*/ 3687 w 4417"/>
                <a:gd name="T105" fmla="*/ 1345 h 1351"/>
                <a:gd name="T106" fmla="*/ 3755 w 4417"/>
                <a:gd name="T107" fmla="*/ 1345 h 1351"/>
                <a:gd name="T108" fmla="*/ 3826 w 4417"/>
                <a:gd name="T109" fmla="*/ 1289 h 1351"/>
                <a:gd name="T110" fmla="*/ 3895 w 4417"/>
                <a:gd name="T111" fmla="*/ 1257 h 1351"/>
                <a:gd name="T112" fmla="*/ 3964 w 4417"/>
                <a:gd name="T113" fmla="*/ 1281 h 1351"/>
                <a:gd name="T114" fmla="*/ 4034 w 4417"/>
                <a:gd name="T115" fmla="*/ 1299 h 1351"/>
                <a:gd name="T116" fmla="*/ 4104 w 4417"/>
                <a:gd name="T117" fmla="*/ 1312 h 1351"/>
                <a:gd name="T118" fmla="*/ 4174 w 4417"/>
                <a:gd name="T119" fmla="*/ 1321 h 1351"/>
                <a:gd name="T120" fmla="*/ 4243 w 4417"/>
                <a:gd name="T121" fmla="*/ 1327 h 1351"/>
                <a:gd name="T122" fmla="*/ 4313 w 4417"/>
                <a:gd name="T123" fmla="*/ 1331 h 1351"/>
                <a:gd name="T124" fmla="*/ 4382 w 4417"/>
                <a:gd name="T125" fmla="*/ 1335 h 1351"/>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4417"/>
                <a:gd name="T190" fmla="*/ 0 h 1351"/>
                <a:gd name="T191" fmla="*/ 4417 w 4417"/>
                <a:gd name="T192" fmla="*/ 1351 h 1351"/>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4417" h="1351">
                  <a:moveTo>
                    <a:pt x="0" y="1351"/>
                  </a:moveTo>
                  <a:lnTo>
                    <a:pt x="0" y="1351"/>
                  </a:lnTo>
                  <a:lnTo>
                    <a:pt x="1" y="1351"/>
                  </a:lnTo>
                  <a:lnTo>
                    <a:pt x="2" y="1351"/>
                  </a:lnTo>
                  <a:lnTo>
                    <a:pt x="3" y="1351"/>
                  </a:lnTo>
                  <a:lnTo>
                    <a:pt x="6" y="1351"/>
                  </a:lnTo>
                  <a:lnTo>
                    <a:pt x="7" y="1351"/>
                  </a:lnTo>
                  <a:lnTo>
                    <a:pt x="8" y="1351"/>
                  </a:lnTo>
                  <a:lnTo>
                    <a:pt x="9" y="1351"/>
                  </a:lnTo>
                  <a:lnTo>
                    <a:pt x="10" y="1351"/>
                  </a:lnTo>
                  <a:lnTo>
                    <a:pt x="11" y="1351"/>
                  </a:lnTo>
                  <a:lnTo>
                    <a:pt x="12" y="1351"/>
                  </a:lnTo>
                  <a:lnTo>
                    <a:pt x="13" y="1351"/>
                  </a:lnTo>
                  <a:lnTo>
                    <a:pt x="14" y="1351"/>
                  </a:lnTo>
                  <a:lnTo>
                    <a:pt x="16" y="1351"/>
                  </a:lnTo>
                  <a:lnTo>
                    <a:pt x="17" y="1351"/>
                  </a:lnTo>
                  <a:lnTo>
                    <a:pt x="18" y="1351"/>
                  </a:lnTo>
                  <a:lnTo>
                    <a:pt x="19" y="1351"/>
                  </a:lnTo>
                  <a:lnTo>
                    <a:pt x="20" y="1351"/>
                  </a:lnTo>
                  <a:lnTo>
                    <a:pt x="21" y="1351"/>
                  </a:lnTo>
                  <a:lnTo>
                    <a:pt x="22" y="1351"/>
                  </a:lnTo>
                  <a:lnTo>
                    <a:pt x="23" y="1351"/>
                  </a:lnTo>
                  <a:lnTo>
                    <a:pt x="24" y="1351"/>
                  </a:lnTo>
                  <a:lnTo>
                    <a:pt x="26" y="1351"/>
                  </a:lnTo>
                  <a:lnTo>
                    <a:pt x="27" y="1351"/>
                  </a:lnTo>
                  <a:lnTo>
                    <a:pt x="29" y="1351"/>
                  </a:lnTo>
                  <a:lnTo>
                    <a:pt x="30" y="1351"/>
                  </a:lnTo>
                  <a:lnTo>
                    <a:pt x="31" y="1351"/>
                  </a:lnTo>
                  <a:lnTo>
                    <a:pt x="33" y="1351"/>
                  </a:lnTo>
                  <a:lnTo>
                    <a:pt x="34" y="1351"/>
                  </a:lnTo>
                  <a:lnTo>
                    <a:pt x="36" y="1351"/>
                  </a:lnTo>
                  <a:lnTo>
                    <a:pt x="37" y="1351"/>
                  </a:lnTo>
                  <a:lnTo>
                    <a:pt x="39" y="1351"/>
                  </a:lnTo>
                  <a:lnTo>
                    <a:pt x="41" y="1351"/>
                  </a:lnTo>
                  <a:lnTo>
                    <a:pt x="42" y="1351"/>
                  </a:lnTo>
                  <a:lnTo>
                    <a:pt x="43" y="1351"/>
                  </a:lnTo>
                  <a:lnTo>
                    <a:pt x="45" y="1351"/>
                  </a:lnTo>
                  <a:lnTo>
                    <a:pt x="46" y="1351"/>
                  </a:lnTo>
                  <a:lnTo>
                    <a:pt x="47" y="1351"/>
                  </a:lnTo>
                  <a:lnTo>
                    <a:pt x="48" y="1351"/>
                  </a:lnTo>
                  <a:lnTo>
                    <a:pt x="50" y="1351"/>
                  </a:lnTo>
                  <a:lnTo>
                    <a:pt x="51" y="1351"/>
                  </a:lnTo>
                  <a:lnTo>
                    <a:pt x="53" y="1351"/>
                  </a:lnTo>
                  <a:lnTo>
                    <a:pt x="54" y="1351"/>
                  </a:lnTo>
                  <a:lnTo>
                    <a:pt x="56" y="1351"/>
                  </a:lnTo>
                  <a:lnTo>
                    <a:pt x="58" y="1351"/>
                  </a:lnTo>
                  <a:lnTo>
                    <a:pt x="60" y="1351"/>
                  </a:lnTo>
                  <a:lnTo>
                    <a:pt x="61" y="1351"/>
                  </a:lnTo>
                  <a:lnTo>
                    <a:pt x="63" y="1351"/>
                  </a:lnTo>
                  <a:lnTo>
                    <a:pt x="64" y="1351"/>
                  </a:lnTo>
                  <a:lnTo>
                    <a:pt x="65" y="1351"/>
                  </a:lnTo>
                  <a:lnTo>
                    <a:pt x="66" y="1350"/>
                  </a:lnTo>
                  <a:lnTo>
                    <a:pt x="67" y="1350"/>
                  </a:lnTo>
                  <a:lnTo>
                    <a:pt x="69" y="1351"/>
                  </a:lnTo>
                  <a:lnTo>
                    <a:pt x="70" y="1350"/>
                  </a:lnTo>
                  <a:lnTo>
                    <a:pt x="73" y="1351"/>
                  </a:lnTo>
                  <a:lnTo>
                    <a:pt x="73" y="1350"/>
                  </a:lnTo>
                  <a:lnTo>
                    <a:pt x="75" y="1350"/>
                  </a:lnTo>
                  <a:lnTo>
                    <a:pt x="76" y="1348"/>
                  </a:lnTo>
                  <a:lnTo>
                    <a:pt x="78" y="1344"/>
                  </a:lnTo>
                  <a:lnTo>
                    <a:pt x="78" y="1343"/>
                  </a:lnTo>
                  <a:lnTo>
                    <a:pt x="80" y="1345"/>
                  </a:lnTo>
                  <a:lnTo>
                    <a:pt x="81" y="1346"/>
                  </a:lnTo>
                  <a:lnTo>
                    <a:pt x="81" y="1349"/>
                  </a:lnTo>
                  <a:lnTo>
                    <a:pt x="83" y="1350"/>
                  </a:lnTo>
                  <a:lnTo>
                    <a:pt x="84" y="1350"/>
                  </a:lnTo>
                  <a:lnTo>
                    <a:pt x="86" y="1350"/>
                  </a:lnTo>
                  <a:lnTo>
                    <a:pt x="88" y="1350"/>
                  </a:lnTo>
                  <a:lnTo>
                    <a:pt x="89" y="1350"/>
                  </a:lnTo>
                  <a:lnTo>
                    <a:pt x="90" y="1350"/>
                  </a:lnTo>
                  <a:lnTo>
                    <a:pt x="91" y="1350"/>
                  </a:lnTo>
                  <a:lnTo>
                    <a:pt x="92" y="1350"/>
                  </a:lnTo>
                  <a:lnTo>
                    <a:pt x="95" y="1350"/>
                  </a:lnTo>
                  <a:lnTo>
                    <a:pt x="95" y="1349"/>
                  </a:lnTo>
                  <a:lnTo>
                    <a:pt x="96" y="1349"/>
                  </a:lnTo>
                  <a:lnTo>
                    <a:pt x="97" y="1344"/>
                  </a:lnTo>
                  <a:lnTo>
                    <a:pt x="98" y="1318"/>
                  </a:lnTo>
                  <a:lnTo>
                    <a:pt x="99" y="925"/>
                  </a:lnTo>
                  <a:lnTo>
                    <a:pt x="100" y="471"/>
                  </a:lnTo>
                  <a:lnTo>
                    <a:pt x="102" y="0"/>
                  </a:lnTo>
                  <a:lnTo>
                    <a:pt x="103" y="126"/>
                  </a:lnTo>
                  <a:lnTo>
                    <a:pt x="104" y="659"/>
                  </a:lnTo>
                  <a:lnTo>
                    <a:pt x="105" y="886"/>
                  </a:lnTo>
                  <a:lnTo>
                    <a:pt x="106" y="1151"/>
                  </a:lnTo>
                  <a:lnTo>
                    <a:pt x="107" y="1219"/>
                  </a:lnTo>
                  <a:lnTo>
                    <a:pt x="108" y="1294"/>
                  </a:lnTo>
                  <a:lnTo>
                    <a:pt x="109" y="1314"/>
                  </a:lnTo>
                  <a:lnTo>
                    <a:pt x="111" y="1335"/>
                  </a:lnTo>
                  <a:lnTo>
                    <a:pt x="112" y="1340"/>
                  </a:lnTo>
                  <a:lnTo>
                    <a:pt x="113" y="1346"/>
                  </a:lnTo>
                  <a:lnTo>
                    <a:pt x="115" y="1348"/>
                  </a:lnTo>
                  <a:lnTo>
                    <a:pt x="117" y="1348"/>
                  </a:lnTo>
                  <a:lnTo>
                    <a:pt x="119" y="1348"/>
                  </a:lnTo>
                  <a:lnTo>
                    <a:pt x="120" y="1349"/>
                  </a:lnTo>
                  <a:lnTo>
                    <a:pt x="121" y="1348"/>
                  </a:lnTo>
                  <a:lnTo>
                    <a:pt x="121" y="1349"/>
                  </a:lnTo>
                  <a:lnTo>
                    <a:pt x="122" y="1349"/>
                  </a:lnTo>
                  <a:lnTo>
                    <a:pt x="124" y="1349"/>
                  </a:lnTo>
                  <a:lnTo>
                    <a:pt x="125" y="1349"/>
                  </a:lnTo>
                  <a:lnTo>
                    <a:pt x="126" y="1349"/>
                  </a:lnTo>
                  <a:lnTo>
                    <a:pt x="128" y="1350"/>
                  </a:lnTo>
                  <a:lnTo>
                    <a:pt x="129" y="1349"/>
                  </a:lnTo>
                  <a:lnTo>
                    <a:pt x="129" y="1350"/>
                  </a:lnTo>
                  <a:lnTo>
                    <a:pt x="129" y="1349"/>
                  </a:lnTo>
                  <a:lnTo>
                    <a:pt x="131" y="1349"/>
                  </a:lnTo>
                  <a:lnTo>
                    <a:pt x="133" y="1350"/>
                  </a:lnTo>
                  <a:lnTo>
                    <a:pt x="134" y="1350"/>
                  </a:lnTo>
                  <a:lnTo>
                    <a:pt x="134" y="1349"/>
                  </a:lnTo>
                  <a:lnTo>
                    <a:pt x="137" y="1350"/>
                  </a:lnTo>
                  <a:lnTo>
                    <a:pt x="138" y="1350"/>
                  </a:lnTo>
                  <a:lnTo>
                    <a:pt x="139" y="1350"/>
                  </a:lnTo>
                  <a:lnTo>
                    <a:pt x="140" y="1350"/>
                  </a:lnTo>
                  <a:lnTo>
                    <a:pt x="141" y="1350"/>
                  </a:lnTo>
                  <a:lnTo>
                    <a:pt x="143" y="1350"/>
                  </a:lnTo>
                  <a:lnTo>
                    <a:pt x="145" y="1350"/>
                  </a:lnTo>
                  <a:lnTo>
                    <a:pt x="145" y="1351"/>
                  </a:lnTo>
                  <a:lnTo>
                    <a:pt x="147" y="1350"/>
                  </a:lnTo>
                  <a:lnTo>
                    <a:pt x="148" y="1350"/>
                  </a:lnTo>
                  <a:lnTo>
                    <a:pt x="150" y="1350"/>
                  </a:lnTo>
                  <a:lnTo>
                    <a:pt x="151" y="1350"/>
                  </a:lnTo>
                  <a:lnTo>
                    <a:pt x="152" y="1350"/>
                  </a:lnTo>
                  <a:lnTo>
                    <a:pt x="153" y="1350"/>
                  </a:lnTo>
                  <a:lnTo>
                    <a:pt x="154" y="1350"/>
                  </a:lnTo>
                  <a:lnTo>
                    <a:pt x="156" y="1350"/>
                  </a:lnTo>
                  <a:lnTo>
                    <a:pt x="158" y="1350"/>
                  </a:lnTo>
                  <a:lnTo>
                    <a:pt x="160" y="1350"/>
                  </a:lnTo>
                  <a:lnTo>
                    <a:pt x="161" y="1350"/>
                  </a:lnTo>
                  <a:lnTo>
                    <a:pt x="162" y="1350"/>
                  </a:lnTo>
                  <a:lnTo>
                    <a:pt x="163" y="1350"/>
                  </a:lnTo>
                  <a:lnTo>
                    <a:pt x="164" y="1350"/>
                  </a:lnTo>
                  <a:lnTo>
                    <a:pt x="166" y="1347"/>
                  </a:lnTo>
                  <a:lnTo>
                    <a:pt x="167" y="1344"/>
                  </a:lnTo>
                  <a:lnTo>
                    <a:pt x="169" y="1329"/>
                  </a:lnTo>
                  <a:lnTo>
                    <a:pt x="169" y="1320"/>
                  </a:lnTo>
                  <a:lnTo>
                    <a:pt x="170" y="1311"/>
                  </a:lnTo>
                  <a:lnTo>
                    <a:pt x="171" y="1313"/>
                  </a:lnTo>
                  <a:lnTo>
                    <a:pt x="173" y="1325"/>
                  </a:lnTo>
                  <a:lnTo>
                    <a:pt x="173" y="1331"/>
                  </a:lnTo>
                  <a:lnTo>
                    <a:pt x="175" y="1341"/>
                  </a:lnTo>
                  <a:lnTo>
                    <a:pt x="176" y="1344"/>
                  </a:lnTo>
                  <a:lnTo>
                    <a:pt x="177" y="1347"/>
                  </a:lnTo>
                  <a:lnTo>
                    <a:pt x="177" y="1348"/>
                  </a:lnTo>
                  <a:lnTo>
                    <a:pt x="179" y="1349"/>
                  </a:lnTo>
                  <a:lnTo>
                    <a:pt x="180" y="1350"/>
                  </a:lnTo>
                  <a:lnTo>
                    <a:pt x="182" y="1350"/>
                  </a:lnTo>
                  <a:lnTo>
                    <a:pt x="183" y="1350"/>
                  </a:lnTo>
                  <a:lnTo>
                    <a:pt x="184" y="1350"/>
                  </a:lnTo>
                  <a:lnTo>
                    <a:pt x="185" y="1350"/>
                  </a:lnTo>
                  <a:lnTo>
                    <a:pt x="186" y="1350"/>
                  </a:lnTo>
                  <a:lnTo>
                    <a:pt x="187" y="1350"/>
                  </a:lnTo>
                  <a:lnTo>
                    <a:pt x="188" y="1350"/>
                  </a:lnTo>
                  <a:lnTo>
                    <a:pt x="189" y="1350"/>
                  </a:lnTo>
                  <a:lnTo>
                    <a:pt x="191" y="1350"/>
                  </a:lnTo>
                  <a:lnTo>
                    <a:pt x="192" y="1350"/>
                  </a:lnTo>
                  <a:lnTo>
                    <a:pt x="193" y="1350"/>
                  </a:lnTo>
                  <a:lnTo>
                    <a:pt x="195" y="1350"/>
                  </a:lnTo>
                  <a:lnTo>
                    <a:pt x="195" y="1349"/>
                  </a:lnTo>
                  <a:lnTo>
                    <a:pt x="197" y="1349"/>
                  </a:lnTo>
                  <a:lnTo>
                    <a:pt x="199" y="1349"/>
                  </a:lnTo>
                  <a:lnTo>
                    <a:pt x="200" y="1349"/>
                  </a:lnTo>
                  <a:lnTo>
                    <a:pt x="201" y="1349"/>
                  </a:lnTo>
                  <a:lnTo>
                    <a:pt x="202" y="1349"/>
                  </a:lnTo>
                  <a:lnTo>
                    <a:pt x="203" y="1350"/>
                  </a:lnTo>
                  <a:lnTo>
                    <a:pt x="204" y="1350"/>
                  </a:lnTo>
                  <a:lnTo>
                    <a:pt x="205" y="1350"/>
                  </a:lnTo>
                  <a:lnTo>
                    <a:pt x="206" y="1350"/>
                  </a:lnTo>
                  <a:lnTo>
                    <a:pt x="208" y="1350"/>
                  </a:lnTo>
                  <a:lnTo>
                    <a:pt x="209" y="1350"/>
                  </a:lnTo>
                  <a:lnTo>
                    <a:pt x="210" y="1350"/>
                  </a:lnTo>
                  <a:lnTo>
                    <a:pt x="212" y="1350"/>
                  </a:lnTo>
                  <a:lnTo>
                    <a:pt x="213" y="1350"/>
                  </a:lnTo>
                  <a:lnTo>
                    <a:pt x="215" y="1350"/>
                  </a:lnTo>
                  <a:lnTo>
                    <a:pt x="216" y="1350"/>
                  </a:lnTo>
                  <a:lnTo>
                    <a:pt x="217" y="1350"/>
                  </a:lnTo>
                  <a:lnTo>
                    <a:pt x="218" y="1350"/>
                  </a:lnTo>
                  <a:lnTo>
                    <a:pt x="219" y="1350"/>
                  </a:lnTo>
                  <a:lnTo>
                    <a:pt x="220" y="1350"/>
                  </a:lnTo>
                  <a:lnTo>
                    <a:pt x="222" y="1350"/>
                  </a:lnTo>
                  <a:lnTo>
                    <a:pt x="223" y="1350"/>
                  </a:lnTo>
                  <a:lnTo>
                    <a:pt x="225" y="1350"/>
                  </a:lnTo>
                  <a:lnTo>
                    <a:pt x="227" y="1350"/>
                  </a:lnTo>
                  <a:lnTo>
                    <a:pt x="228" y="1350"/>
                  </a:lnTo>
                  <a:lnTo>
                    <a:pt x="230" y="1351"/>
                  </a:lnTo>
                  <a:lnTo>
                    <a:pt x="230" y="1350"/>
                  </a:lnTo>
                  <a:lnTo>
                    <a:pt x="232" y="1351"/>
                  </a:lnTo>
                  <a:lnTo>
                    <a:pt x="233" y="1351"/>
                  </a:lnTo>
                  <a:lnTo>
                    <a:pt x="233" y="1350"/>
                  </a:lnTo>
                  <a:lnTo>
                    <a:pt x="235" y="1351"/>
                  </a:lnTo>
                  <a:lnTo>
                    <a:pt x="236" y="1351"/>
                  </a:lnTo>
                  <a:lnTo>
                    <a:pt x="237" y="1351"/>
                  </a:lnTo>
                  <a:lnTo>
                    <a:pt x="238" y="1351"/>
                  </a:lnTo>
                  <a:lnTo>
                    <a:pt x="239" y="1350"/>
                  </a:lnTo>
                  <a:lnTo>
                    <a:pt x="240" y="1350"/>
                  </a:lnTo>
                  <a:lnTo>
                    <a:pt x="242" y="1351"/>
                  </a:lnTo>
                  <a:lnTo>
                    <a:pt x="244" y="1350"/>
                  </a:lnTo>
                  <a:lnTo>
                    <a:pt x="245" y="1351"/>
                  </a:lnTo>
                  <a:lnTo>
                    <a:pt x="246" y="1350"/>
                  </a:lnTo>
                  <a:lnTo>
                    <a:pt x="247" y="1351"/>
                  </a:lnTo>
                  <a:lnTo>
                    <a:pt x="248" y="1351"/>
                  </a:lnTo>
                  <a:lnTo>
                    <a:pt x="249" y="1351"/>
                  </a:lnTo>
                  <a:lnTo>
                    <a:pt x="251" y="1351"/>
                  </a:lnTo>
                  <a:lnTo>
                    <a:pt x="251" y="1350"/>
                  </a:lnTo>
                  <a:lnTo>
                    <a:pt x="252" y="1351"/>
                  </a:lnTo>
                  <a:lnTo>
                    <a:pt x="253" y="1351"/>
                  </a:lnTo>
                  <a:lnTo>
                    <a:pt x="255" y="1351"/>
                  </a:lnTo>
                  <a:lnTo>
                    <a:pt x="256" y="1351"/>
                  </a:lnTo>
                  <a:lnTo>
                    <a:pt x="257" y="1351"/>
                  </a:lnTo>
                  <a:lnTo>
                    <a:pt x="258" y="1350"/>
                  </a:lnTo>
                  <a:lnTo>
                    <a:pt x="259" y="1350"/>
                  </a:lnTo>
                  <a:lnTo>
                    <a:pt x="260" y="1351"/>
                  </a:lnTo>
                  <a:lnTo>
                    <a:pt x="261" y="1351"/>
                  </a:lnTo>
                  <a:lnTo>
                    <a:pt x="262" y="1351"/>
                  </a:lnTo>
                  <a:lnTo>
                    <a:pt x="264" y="1351"/>
                  </a:lnTo>
                  <a:lnTo>
                    <a:pt x="265" y="1351"/>
                  </a:lnTo>
                  <a:lnTo>
                    <a:pt x="266" y="1351"/>
                  </a:lnTo>
                  <a:lnTo>
                    <a:pt x="267" y="1351"/>
                  </a:lnTo>
                  <a:lnTo>
                    <a:pt x="268" y="1351"/>
                  </a:lnTo>
                  <a:lnTo>
                    <a:pt x="269" y="1351"/>
                  </a:lnTo>
                  <a:lnTo>
                    <a:pt x="270" y="1351"/>
                  </a:lnTo>
                  <a:lnTo>
                    <a:pt x="271" y="1351"/>
                  </a:lnTo>
                  <a:lnTo>
                    <a:pt x="273" y="1351"/>
                  </a:lnTo>
                  <a:lnTo>
                    <a:pt x="273" y="1350"/>
                  </a:lnTo>
                  <a:lnTo>
                    <a:pt x="274" y="1351"/>
                  </a:lnTo>
                  <a:lnTo>
                    <a:pt x="276" y="1351"/>
                  </a:lnTo>
                  <a:lnTo>
                    <a:pt x="278" y="1351"/>
                  </a:lnTo>
                  <a:lnTo>
                    <a:pt x="279" y="1351"/>
                  </a:lnTo>
                  <a:lnTo>
                    <a:pt x="281" y="1351"/>
                  </a:lnTo>
                  <a:lnTo>
                    <a:pt x="284" y="1351"/>
                  </a:lnTo>
                  <a:lnTo>
                    <a:pt x="285" y="1351"/>
                  </a:lnTo>
                  <a:lnTo>
                    <a:pt x="286" y="1351"/>
                  </a:lnTo>
                  <a:lnTo>
                    <a:pt x="288" y="1351"/>
                  </a:lnTo>
                  <a:lnTo>
                    <a:pt x="289" y="1351"/>
                  </a:lnTo>
                  <a:lnTo>
                    <a:pt x="290" y="1351"/>
                  </a:lnTo>
                  <a:lnTo>
                    <a:pt x="290" y="1350"/>
                  </a:lnTo>
                  <a:lnTo>
                    <a:pt x="292" y="1350"/>
                  </a:lnTo>
                  <a:lnTo>
                    <a:pt x="293" y="1350"/>
                  </a:lnTo>
                  <a:lnTo>
                    <a:pt x="295" y="1350"/>
                  </a:lnTo>
                  <a:lnTo>
                    <a:pt x="297" y="1350"/>
                  </a:lnTo>
                  <a:lnTo>
                    <a:pt x="299" y="1350"/>
                  </a:lnTo>
                  <a:lnTo>
                    <a:pt x="300" y="1351"/>
                  </a:lnTo>
                  <a:lnTo>
                    <a:pt x="301" y="1350"/>
                  </a:lnTo>
                  <a:lnTo>
                    <a:pt x="303" y="1351"/>
                  </a:lnTo>
                  <a:lnTo>
                    <a:pt x="304" y="1350"/>
                  </a:lnTo>
                  <a:lnTo>
                    <a:pt x="306" y="1350"/>
                  </a:lnTo>
                  <a:lnTo>
                    <a:pt x="307" y="1351"/>
                  </a:lnTo>
                  <a:lnTo>
                    <a:pt x="308" y="1351"/>
                  </a:lnTo>
                  <a:lnTo>
                    <a:pt x="309" y="1351"/>
                  </a:lnTo>
                  <a:lnTo>
                    <a:pt x="310" y="1351"/>
                  </a:lnTo>
                  <a:lnTo>
                    <a:pt x="312" y="1350"/>
                  </a:lnTo>
                  <a:lnTo>
                    <a:pt x="313" y="1351"/>
                  </a:lnTo>
                  <a:lnTo>
                    <a:pt x="315" y="1350"/>
                  </a:lnTo>
                  <a:lnTo>
                    <a:pt x="316" y="1350"/>
                  </a:lnTo>
                  <a:lnTo>
                    <a:pt x="317" y="1350"/>
                  </a:lnTo>
                  <a:lnTo>
                    <a:pt x="318" y="1350"/>
                  </a:lnTo>
                  <a:lnTo>
                    <a:pt x="319" y="1350"/>
                  </a:lnTo>
                  <a:lnTo>
                    <a:pt x="320" y="1350"/>
                  </a:lnTo>
                  <a:lnTo>
                    <a:pt x="321" y="1350"/>
                  </a:lnTo>
                  <a:lnTo>
                    <a:pt x="322" y="1350"/>
                  </a:lnTo>
                  <a:lnTo>
                    <a:pt x="323" y="1350"/>
                  </a:lnTo>
                  <a:lnTo>
                    <a:pt x="325" y="1350"/>
                  </a:lnTo>
                  <a:lnTo>
                    <a:pt x="326" y="1350"/>
                  </a:lnTo>
                  <a:lnTo>
                    <a:pt x="327" y="1350"/>
                  </a:lnTo>
                  <a:lnTo>
                    <a:pt x="328" y="1350"/>
                  </a:lnTo>
                  <a:lnTo>
                    <a:pt x="329" y="1350"/>
                  </a:lnTo>
                  <a:lnTo>
                    <a:pt x="330" y="1350"/>
                  </a:lnTo>
                  <a:lnTo>
                    <a:pt x="333" y="1350"/>
                  </a:lnTo>
                  <a:lnTo>
                    <a:pt x="334" y="1350"/>
                  </a:lnTo>
                  <a:lnTo>
                    <a:pt x="336" y="1350"/>
                  </a:lnTo>
                  <a:lnTo>
                    <a:pt x="337" y="1349"/>
                  </a:lnTo>
                  <a:lnTo>
                    <a:pt x="338" y="1350"/>
                  </a:lnTo>
                  <a:lnTo>
                    <a:pt x="340" y="1350"/>
                  </a:lnTo>
                  <a:lnTo>
                    <a:pt x="341" y="1350"/>
                  </a:lnTo>
                  <a:lnTo>
                    <a:pt x="343" y="1350"/>
                  </a:lnTo>
                  <a:lnTo>
                    <a:pt x="344" y="1350"/>
                  </a:lnTo>
                  <a:lnTo>
                    <a:pt x="345" y="1351"/>
                  </a:lnTo>
                  <a:lnTo>
                    <a:pt x="347" y="1351"/>
                  </a:lnTo>
                  <a:lnTo>
                    <a:pt x="349" y="1351"/>
                  </a:lnTo>
                  <a:lnTo>
                    <a:pt x="350" y="1351"/>
                  </a:lnTo>
                  <a:lnTo>
                    <a:pt x="351" y="1351"/>
                  </a:lnTo>
                  <a:lnTo>
                    <a:pt x="352" y="1351"/>
                  </a:lnTo>
                  <a:lnTo>
                    <a:pt x="353" y="1350"/>
                  </a:lnTo>
                  <a:lnTo>
                    <a:pt x="355" y="1350"/>
                  </a:lnTo>
                  <a:lnTo>
                    <a:pt x="356" y="1351"/>
                  </a:lnTo>
                  <a:lnTo>
                    <a:pt x="358" y="1351"/>
                  </a:lnTo>
                  <a:lnTo>
                    <a:pt x="359" y="1351"/>
                  </a:lnTo>
                  <a:lnTo>
                    <a:pt x="360" y="1351"/>
                  </a:lnTo>
                  <a:lnTo>
                    <a:pt x="361" y="1351"/>
                  </a:lnTo>
                  <a:lnTo>
                    <a:pt x="362" y="1351"/>
                  </a:lnTo>
                  <a:lnTo>
                    <a:pt x="364" y="1351"/>
                  </a:lnTo>
                  <a:lnTo>
                    <a:pt x="365" y="1351"/>
                  </a:lnTo>
                  <a:lnTo>
                    <a:pt x="366" y="1351"/>
                  </a:lnTo>
                  <a:lnTo>
                    <a:pt x="369" y="1350"/>
                  </a:lnTo>
                  <a:lnTo>
                    <a:pt x="369" y="1351"/>
                  </a:lnTo>
                  <a:lnTo>
                    <a:pt x="370" y="1351"/>
                  </a:lnTo>
                  <a:lnTo>
                    <a:pt x="372" y="1351"/>
                  </a:lnTo>
                  <a:lnTo>
                    <a:pt x="373" y="1351"/>
                  </a:lnTo>
                  <a:lnTo>
                    <a:pt x="375" y="1351"/>
                  </a:lnTo>
                  <a:lnTo>
                    <a:pt x="376" y="1351"/>
                  </a:lnTo>
                  <a:lnTo>
                    <a:pt x="377" y="1351"/>
                  </a:lnTo>
                  <a:lnTo>
                    <a:pt x="377" y="1350"/>
                  </a:lnTo>
                  <a:lnTo>
                    <a:pt x="378" y="1350"/>
                  </a:lnTo>
                  <a:lnTo>
                    <a:pt x="380" y="1345"/>
                  </a:lnTo>
                  <a:lnTo>
                    <a:pt x="381" y="1334"/>
                  </a:lnTo>
                  <a:lnTo>
                    <a:pt x="382" y="1275"/>
                  </a:lnTo>
                  <a:lnTo>
                    <a:pt x="383" y="1218"/>
                  </a:lnTo>
                  <a:lnTo>
                    <a:pt x="385" y="1064"/>
                  </a:lnTo>
                  <a:lnTo>
                    <a:pt x="385" y="982"/>
                  </a:lnTo>
                  <a:lnTo>
                    <a:pt x="386" y="849"/>
                  </a:lnTo>
                  <a:lnTo>
                    <a:pt x="387" y="807"/>
                  </a:lnTo>
                  <a:lnTo>
                    <a:pt x="389" y="776"/>
                  </a:lnTo>
                  <a:lnTo>
                    <a:pt x="390" y="782"/>
                  </a:lnTo>
                  <a:lnTo>
                    <a:pt x="391" y="827"/>
                  </a:lnTo>
                  <a:lnTo>
                    <a:pt x="392" y="859"/>
                  </a:lnTo>
                  <a:lnTo>
                    <a:pt x="393" y="931"/>
                  </a:lnTo>
                  <a:lnTo>
                    <a:pt x="394" y="967"/>
                  </a:lnTo>
                  <a:lnTo>
                    <a:pt x="395" y="1032"/>
                  </a:lnTo>
                  <a:lnTo>
                    <a:pt x="396" y="1061"/>
                  </a:lnTo>
                  <a:lnTo>
                    <a:pt x="398" y="1111"/>
                  </a:lnTo>
                  <a:lnTo>
                    <a:pt x="399" y="1132"/>
                  </a:lnTo>
                  <a:lnTo>
                    <a:pt x="400" y="1170"/>
                  </a:lnTo>
                  <a:lnTo>
                    <a:pt x="401" y="1186"/>
                  </a:lnTo>
                  <a:lnTo>
                    <a:pt x="402" y="1212"/>
                  </a:lnTo>
                  <a:lnTo>
                    <a:pt x="403" y="1223"/>
                  </a:lnTo>
                  <a:lnTo>
                    <a:pt x="404" y="1242"/>
                  </a:lnTo>
                  <a:lnTo>
                    <a:pt x="405" y="1250"/>
                  </a:lnTo>
                  <a:lnTo>
                    <a:pt x="407" y="1265"/>
                  </a:lnTo>
                  <a:lnTo>
                    <a:pt x="408" y="1271"/>
                  </a:lnTo>
                  <a:lnTo>
                    <a:pt x="409" y="1282"/>
                  </a:lnTo>
                  <a:lnTo>
                    <a:pt x="409" y="1286"/>
                  </a:lnTo>
                  <a:lnTo>
                    <a:pt x="411" y="1295"/>
                  </a:lnTo>
                  <a:lnTo>
                    <a:pt x="412" y="1298"/>
                  </a:lnTo>
                  <a:lnTo>
                    <a:pt x="413" y="1306"/>
                  </a:lnTo>
                  <a:lnTo>
                    <a:pt x="414" y="1308"/>
                  </a:lnTo>
                  <a:lnTo>
                    <a:pt x="416" y="1314"/>
                  </a:lnTo>
                  <a:lnTo>
                    <a:pt x="417" y="1315"/>
                  </a:lnTo>
                  <a:lnTo>
                    <a:pt x="417" y="1320"/>
                  </a:lnTo>
                  <a:lnTo>
                    <a:pt x="418" y="1322"/>
                  </a:lnTo>
                  <a:lnTo>
                    <a:pt x="420" y="1325"/>
                  </a:lnTo>
                  <a:lnTo>
                    <a:pt x="421" y="1326"/>
                  </a:lnTo>
                  <a:lnTo>
                    <a:pt x="422" y="1329"/>
                  </a:lnTo>
                  <a:lnTo>
                    <a:pt x="423" y="1330"/>
                  </a:lnTo>
                  <a:lnTo>
                    <a:pt x="425" y="1331"/>
                  </a:lnTo>
                  <a:lnTo>
                    <a:pt x="425" y="1333"/>
                  </a:lnTo>
                  <a:lnTo>
                    <a:pt x="426" y="1334"/>
                  </a:lnTo>
                  <a:lnTo>
                    <a:pt x="427" y="1335"/>
                  </a:lnTo>
                  <a:lnTo>
                    <a:pt x="429" y="1337"/>
                  </a:lnTo>
                  <a:lnTo>
                    <a:pt x="430" y="1338"/>
                  </a:lnTo>
                  <a:lnTo>
                    <a:pt x="431" y="1338"/>
                  </a:lnTo>
                  <a:lnTo>
                    <a:pt x="432" y="1338"/>
                  </a:lnTo>
                  <a:lnTo>
                    <a:pt x="433" y="1339"/>
                  </a:lnTo>
                  <a:lnTo>
                    <a:pt x="434" y="1340"/>
                  </a:lnTo>
                  <a:lnTo>
                    <a:pt x="435" y="1341"/>
                  </a:lnTo>
                  <a:lnTo>
                    <a:pt x="437" y="1341"/>
                  </a:lnTo>
                  <a:lnTo>
                    <a:pt x="438" y="1342"/>
                  </a:lnTo>
                  <a:lnTo>
                    <a:pt x="440" y="1342"/>
                  </a:lnTo>
                  <a:lnTo>
                    <a:pt x="441" y="1343"/>
                  </a:lnTo>
                  <a:lnTo>
                    <a:pt x="442" y="1344"/>
                  </a:lnTo>
                  <a:lnTo>
                    <a:pt x="444" y="1344"/>
                  </a:lnTo>
                  <a:lnTo>
                    <a:pt x="445" y="1344"/>
                  </a:lnTo>
                  <a:lnTo>
                    <a:pt x="447" y="1345"/>
                  </a:lnTo>
                  <a:lnTo>
                    <a:pt x="449" y="1345"/>
                  </a:lnTo>
                  <a:lnTo>
                    <a:pt x="449" y="1346"/>
                  </a:lnTo>
                  <a:lnTo>
                    <a:pt x="451" y="1346"/>
                  </a:lnTo>
                  <a:lnTo>
                    <a:pt x="453" y="1346"/>
                  </a:lnTo>
                  <a:lnTo>
                    <a:pt x="454" y="1346"/>
                  </a:lnTo>
                  <a:lnTo>
                    <a:pt x="456" y="1346"/>
                  </a:lnTo>
                  <a:lnTo>
                    <a:pt x="457" y="1346"/>
                  </a:lnTo>
                  <a:lnTo>
                    <a:pt x="459" y="1346"/>
                  </a:lnTo>
                  <a:lnTo>
                    <a:pt x="460" y="1346"/>
                  </a:lnTo>
                  <a:lnTo>
                    <a:pt x="461" y="1347"/>
                  </a:lnTo>
                  <a:lnTo>
                    <a:pt x="462" y="1347"/>
                  </a:lnTo>
                  <a:lnTo>
                    <a:pt x="464" y="1347"/>
                  </a:lnTo>
                  <a:lnTo>
                    <a:pt x="465" y="1347"/>
                  </a:lnTo>
                  <a:lnTo>
                    <a:pt x="468" y="1347"/>
                  </a:lnTo>
                  <a:lnTo>
                    <a:pt x="469" y="1347"/>
                  </a:lnTo>
                  <a:lnTo>
                    <a:pt x="471" y="1347"/>
                  </a:lnTo>
                  <a:lnTo>
                    <a:pt x="472" y="1348"/>
                  </a:lnTo>
                  <a:lnTo>
                    <a:pt x="473" y="1348"/>
                  </a:lnTo>
                  <a:lnTo>
                    <a:pt x="473" y="1347"/>
                  </a:lnTo>
                  <a:lnTo>
                    <a:pt x="474" y="1348"/>
                  </a:lnTo>
                  <a:lnTo>
                    <a:pt x="477" y="1347"/>
                  </a:lnTo>
                  <a:lnTo>
                    <a:pt x="477" y="1348"/>
                  </a:lnTo>
                  <a:lnTo>
                    <a:pt x="479" y="1348"/>
                  </a:lnTo>
                  <a:lnTo>
                    <a:pt x="480" y="1347"/>
                  </a:lnTo>
                  <a:lnTo>
                    <a:pt x="481" y="1347"/>
                  </a:lnTo>
                  <a:lnTo>
                    <a:pt x="481" y="1348"/>
                  </a:lnTo>
                  <a:lnTo>
                    <a:pt x="482" y="1347"/>
                  </a:lnTo>
                  <a:lnTo>
                    <a:pt x="484" y="1348"/>
                  </a:lnTo>
                  <a:lnTo>
                    <a:pt x="485" y="1348"/>
                  </a:lnTo>
                  <a:lnTo>
                    <a:pt x="486" y="1348"/>
                  </a:lnTo>
                  <a:lnTo>
                    <a:pt x="487" y="1348"/>
                  </a:lnTo>
                  <a:lnTo>
                    <a:pt x="489" y="1348"/>
                  </a:lnTo>
                  <a:lnTo>
                    <a:pt x="489" y="1347"/>
                  </a:lnTo>
                  <a:lnTo>
                    <a:pt x="490" y="1346"/>
                  </a:lnTo>
                  <a:lnTo>
                    <a:pt x="491" y="1344"/>
                  </a:lnTo>
                  <a:lnTo>
                    <a:pt x="493" y="1337"/>
                  </a:lnTo>
                  <a:lnTo>
                    <a:pt x="494" y="1330"/>
                  </a:lnTo>
                  <a:lnTo>
                    <a:pt x="495" y="1308"/>
                  </a:lnTo>
                  <a:lnTo>
                    <a:pt x="496" y="1290"/>
                  </a:lnTo>
                  <a:lnTo>
                    <a:pt x="497" y="1235"/>
                  </a:lnTo>
                  <a:lnTo>
                    <a:pt x="498" y="1196"/>
                  </a:lnTo>
                  <a:lnTo>
                    <a:pt x="499" y="1090"/>
                  </a:lnTo>
                  <a:lnTo>
                    <a:pt x="500" y="1022"/>
                  </a:lnTo>
                  <a:lnTo>
                    <a:pt x="502" y="861"/>
                  </a:lnTo>
                  <a:lnTo>
                    <a:pt x="503" y="771"/>
                  </a:lnTo>
                  <a:lnTo>
                    <a:pt x="504" y="590"/>
                  </a:lnTo>
                  <a:lnTo>
                    <a:pt x="505" y="503"/>
                  </a:lnTo>
                  <a:lnTo>
                    <a:pt x="506" y="357"/>
                  </a:lnTo>
                  <a:lnTo>
                    <a:pt x="507" y="305"/>
                  </a:lnTo>
                  <a:lnTo>
                    <a:pt x="508" y="253"/>
                  </a:lnTo>
                  <a:lnTo>
                    <a:pt x="509" y="255"/>
                  </a:lnTo>
                  <a:lnTo>
                    <a:pt x="511" y="315"/>
                  </a:lnTo>
                  <a:lnTo>
                    <a:pt x="512" y="367"/>
                  </a:lnTo>
                  <a:lnTo>
                    <a:pt x="513" y="507"/>
                  </a:lnTo>
                  <a:lnTo>
                    <a:pt x="513" y="588"/>
                  </a:lnTo>
                  <a:lnTo>
                    <a:pt x="515" y="752"/>
                  </a:lnTo>
                  <a:lnTo>
                    <a:pt x="516" y="830"/>
                  </a:lnTo>
                  <a:lnTo>
                    <a:pt x="517" y="974"/>
                  </a:lnTo>
                  <a:lnTo>
                    <a:pt x="518" y="1036"/>
                  </a:lnTo>
                  <a:lnTo>
                    <a:pt x="520" y="1138"/>
                  </a:lnTo>
                  <a:lnTo>
                    <a:pt x="521" y="1178"/>
                  </a:lnTo>
                  <a:lnTo>
                    <a:pt x="521" y="1241"/>
                  </a:lnTo>
                  <a:lnTo>
                    <a:pt x="522" y="1263"/>
                  </a:lnTo>
                  <a:lnTo>
                    <a:pt x="524" y="1297"/>
                  </a:lnTo>
                  <a:lnTo>
                    <a:pt x="525" y="1308"/>
                  </a:lnTo>
                  <a:lnTo>
                    <a:pt x="526" y="1324"/>
                  </a:lnTo>
                  <a:lnTo>
                    <a:pt x="527" y="1330"/>
                  </a:lnTo>
                  <a:lnTo>
                    <a:pt x="529" y="1338"/>
                  </a:lnTo>
                  <a:lnTo>
                    <a:pt x="529" y="1340"/>
                  </a:lnTo>
                  <a:lnTo>
                    <a:pt x="530" y="1343"/>
                  </a:lnTo>
                  <a:lnTo>
                    <a:pt x="531" y="1345"/>
                  </a:lnTo>
                  <a:lnTo>
                    <a:pt x="533" y="1346"/>
                  </a:lnTo>
                  <a:lnTo>
                    <a:pt x="534" y="1346"/>
                  </a:lnTo>
                  <a:lnTo>
                    <a:pt x="535" y="1347"/>
                  </a:lnTo>
                  <a:lnTo>
                    <a:pt x="536" y="1347"/>
                  </a:lnTo>
                  <a:lnTo>
                    <a:pt x="537" y="1347"/>
                  </a:lnTo>
                  <a:lnTo>
                    <a:pt x="538" y="1348"/>
                  </a:lnTo>
                  <a:lnTo>
                    <a:pt x="539" y="1348"/>
                  </a:lnTo>
                  <a:lnTo>
                    <a:pt x="540" y="1348"/>
                  </a:lnTo>
                  <a:lnTo>
                    <a:pt x="542" y="1348"/>
                  </a:lnTo>
                  <a:lnTo>
                    <a:pt x="543" y="1348"/>
                  </a:lnTo>
                  <a:lnTo>
                    <a:pt x="545" y="1348"/>
                  </a:lnTo>
                  <a:lnTo>
                    <a:pt x="546" y="1349"/>
                  </a:lnTo>
                  <a:lnTo>
                    <a:pt x="547" y="1349"/>
                  </a:lnTo>
                  <a:lnTo>
                    <a:pt x="548" y="1349"/>
                  </a:lnTo>
                  <a:lnTo>
                    <a:pt x="549" y="1349"/>
                  </a:lnTo>
                  <a:lnTo>
                    <a:pt x="550" y="1349"/>
                  </a:lnTo>
                  <a:lnTo>
                    <a:pt x="552" y="1349"/>
                  </a:lnTo>
                  <a:lnTo>
                    <a:pt x="553" y="1349"/>
                  </a:lnTo>
                  <a:lnTo>
                    <a:pt x="554" y="1349"/>
                  </a:lnTo>
                  <a:lnTo>
                    <a:pt x="555" y="1349"/>
                  </a:lnTo>
                  <a:lnTo>
                    <a:pt x="556" y="1349"/>
                  </a:lnTo>
                  <a:lnTo>
                    <a:pt x="558" y="1349"/>
                  </a:lnTo>
                  <a:lnTo>
                    <a:pt x="559" y="1349"/>
                  </a:lnTo>
                  <a:lnTo>
                    <a:pt x="561" y="1349"/>
                  </a:lnTo>
                  <a:lnTo>
                    <a:pt x="562" y="1349"/>
                  </a:lnTo>
                  <a:lnTo>
                    <a:pt x="563" y="1350"/>
                  </a:lnTo>
                  <a:lnTo>
                    <a:pt x="564" y="1349"/>
                  </a:lnTo>
                  <a:lnTo>
                    <a:pt x="565" y="1350"/>
                  </a:lnTo>
                  <a:lnTo>
                    <a:pt x="567" y="1349"/>
                  </a:lnTo>
                  <a:lnTo>
                    <a:pt x="568" y="1350"/>
                  </a:lnTo>
                  <a:lnTo>
                    <a:pt x="569" y="1350"/>
                  </a:lnTo>
                  <a:lnTo>
                    <a:pt x="570" y="1349"/>
                  </a:lnTo>
                  <a:lnTo>
                    <a:pt x="571" y="1349"/>
                  </a:lnTo>
                  <a:lnTo>
                    <a:pt x="572" y="1350"/>
                  </a:lnTo>
                  <a:lnTo>
                    <a:pt x="573" y="1349"/>
                  </a:lnTo>
                  <a:lnTo>
                    <a:pt x="575" y="1350"/>
                  </a:lnTo>
                  <a:lnTo>
                    <a:pt x="576" y="1350"/>
                  </a:lnTo>
                  <a:lnTo>
                    <a:pt x="577" y="1350"/>
                  </a:lnTo>
                  <a:lnTo>
                    <a:pt x="578" y="1350"/>
                  </a:lnTo>
                  <a:lnTo>
                    <a:pt x="579" y="1350"/>
                  </a:lnTo>
                  <a:lnTo>
                    <a:pt x="581" y="1350"/>
                  </a:lnTo>
                  <a:lnTo>
                    <a:pt x="582" y="1350"/>
                  </a:lnTo>
                  <a:lnTo>
                    <a:pt x="583" y="1350"/>
                  </a:lnTo>
                  <a:lnTo>
                    <a:pt x="584" y="1350"/>
                  </a:lnTo>
                  <a:lnTo>
                    <a:pt x="585" y="1350"/>
                  </a:lnTo>
                  <a:lnTo>
                    <a:pt x="586" y="1350"/>
                  </a:lnTo>
                  <a:lnTo>
                    <a:pt x="587" y="1350"/>
                  </a:lnTo>
                  <a:lnTo>
                    <a:pt x="589" y="1350"/>
                  </a:lnTo>
                  <a:lnTo>
                    <a:pt x="591" y="1350"/>
                  </a:lnTo>
                  <a:lnTo>
                    <a:pt x="592" y="1350"/>
                  </a:lnTo>
                  <a:lnTo>
                    <a:pt x="592" y="1349"/>
                  </a:lnTo>
                  <a:lnTo>
                    <a:pt x="593" y="1350"/>
                  </a:lnTo>
                  <a:lnTo>
                    <a:pt x="594" y="1350"/>
                  </a:lnTo>
                  <a:lnTo>
                    <a:pt x="596" y="1349"/>
                  </a:lnTo>
                  <a:lnTo>
                    <a:pt x="597" y="1350"/>
                  </a:lnTo>
                  <a:lnTo>
                    <a:pt x="598" y="1350"/>
                  </a:lnTo>
                  <a:lnTo>
                    <a:pt x="599" y="1350"/>
                  </a:lnTo>
                  <a:lnTo>
                    <a:pt x="600" y="1350"/>
                  </a:lnTo>
                  <a:lnTo>
                    <a:pt x="603" y="1350"/>
                  </a:lnTo>
                  <a:lnTo>
                    <a:pt x="604" y="1350"/>
                  </a:lnTo>
                  <a:lnTo>
                    <a:pt x="605" y="1350"/>
                  </a:lnTo>
                  <a:lnTo>
                    <a:pt x="607" y="1350"/>
                  </a:lnTo>
                  <a:lnTo>
                    <a:pt x="608" y="1350"/>
                  </a:lnTo>
                  <a:lnTo>
                    <a:pt x="610" y="1349"/>
                  </a:lnTo>
                  <a:lnTo>
                    <a:pt x="611" y="1349"/>
                  </a:lnTo>
                  <a:lnTo>
                    <a:pt x="612" y="1350"/>
                  </a:lnTo>
                  <a:lnTo>
                    <a:pt x="613" y="1350"/>
                  </a:lnTo>
                  <a:lnTo>
                    <a:pt x="614" y="1349"/>
                  </a:lnTo>
                  <a:lnTo>
                    <a:pt x="615" y="1349"/>
                  </a:lnTo>
                  <a:lnTo>
                    <a:pt x="616" y="1349"/>
                  </a:lnTo>
                  <a:lnTo>
                    <a:pt x="617" y="1349"/>
                  </a:lnTo>
                  <a:lnTo>
                    <a:pt x="618" y="1349"/>
                  </a:lnTo>
                  <a:lnTo>
                    <a:pt x="619" y="1349"/>
                  </a:lnTo>
                  <a:lnTo>
                    <a:pt x="620" y="1349"/>
                  </a:lnTo>
                  <a:lnTo>
                    <a:pt x="621" y="1349"/>
                  </a:lnTo>
                  <a:lnTo>
                    <a:pt x="622" y="1349"/>
                  </a:lnTo>
                  <a:lnTo>
                    <a:pt x="624" y="1349"/>
                  </a:lnTo>
                  <a:lnTo>
                    <a:pt x="625" y="1349"/>
                  </a:lnTo>
                  <a:lnTo>
                    <a:pt x="626" y="1349"/>
                  </a:lnTo>
                  <a:lnTo>
                    <a:pt x="628" y="1349"/>
                  </a:lnTo>
                  <a:lnTo>
                    <a:pt x="630" y="1349"/>
                  </a:lnTo>
                  <a:lnTo>
                    <a:pt x="631" y="1349"/>
                  </a:lnTo>
                  <a:lnTo>
                    <a:pt x="632" y="1349"/>
                  </a:lnTo>
                  <a:lnTo>
                    <a:pt x="633" y="1349"/>
                  </a:lnTo>
                  <a:lnTo>
                    <a:pt x="634" y="1349"/>
                  </a:lnTo>
                  <a:lnTo>
                    <a:pt x="636" y="1349"/>
                  </a:lnTo>
                  <a:lnTo>
                    <a:pt x="638" y="1349"/>
                  </a:lnTo>
                  <a:lnTo>
                    <a:pt x="640" y="1349"/>
                  </a:lnTo>
                  <a:lnTo>
                    <a:pt x="642" y="1349"/>
                  </a:lnTo>
                  <a:lnTo>
                    <a:pt x="644" y="1349"/>
                  </a:lnTo>
                  <a:lnTo>
                    <a:pt x="645" y="1350"/>
                  </a:lnTo>
                  <a:lnTo>
                    <a:pt x="646" y="1349"/>
                  </a:lnTo>
                  <a:lnTo>
                    <a:pt x="647" y="1350"/>
                  </a:lnTo>
                  <a:lnTo>
                    <a:pt x="648" y="1349"/>
                  </a:lnTo>
                  <a:lnTo>
                    <a:pt x="651" y="1349"/>
                  </a:lnTo>
                  <a:lnTo>
                    <a:pt x="651" y="1350"/>
                  </a:lnTo>
                  <a:lnTo>
                    <a:pt x="652" y="1349"/>
                  </a:lnTo>
                  <a:lnTo>
                    <a:pt x="654" y="1350"/>
                  </a:lnTo>
                  <a:lnTo>
                    <a:pt x="655" y="1350"/>
                  </a:lnTo>
                  <a:lnTo>
                    <a:pt x="656" y="1350"/>
                  </a:lnTo>
                  <a:lnTo>
                    <a:pt x="657" y="1350"/>
                  </a:lnTo>
                  <a:lnTo>
                    <a:pt x="658" y="1349"/>
                  </a:lnTo>
                  <a:lnTo>
                    <a:pt x="659" y="1350"/>
                  </a:lnTo>
                  <a:lnTo>
                    <a:pt x="660" y="1349"/>
                  </a:lnTo>
                  <a:lnTo>
                    <a:pt x="661" y="1350"/>
                  </a:lnTo>
                  <a:lnTo>
                    <a:pt x="662" y="1350"/>
                  </a:lnTo>
                  <a:lnTo>
                    <a:pt x="664" y="1350"/>
                  </a:lnTo>
                  <a:lnTo>
                    <a:pt x="665" y="1350"/>
                  </a:lnTo>
                  <a:lnTo>
                    <a:pt x="666" y="1349"/>
                  </a:lnTo>
                  <a:lnTo>
                    <a:pt x="668" y="1349"/>
                  </a:lnTo>
                  <a:lnTo>
                    <a:pt x="669" y="1350"/>
                  </a:lnTo>
                  <a:lnTo>
                    <a:pt x="670" y="1350"/>
                  </a:lnTo>
                  <a:lnTo>
                    <a:pt x="671" y="1350"/>
                  </a:lnTo>
                  <a:lnTo>
                    <a:pt x="673" y="1350"/>
                  </a:lnTo>
                  <a:lnTo>
                    <a:pt x="674" y="1350"/>
                  </a:lnTo>
                  <a:lnTo>
                    <a:pt x="676" y="1350"/>
                  </a:lnTo>
                  <a:lnTo>
                    <a:pt x="677" y="1350"/>
                  </a:lnTo>
                  <a:lnTo>
                    <a:pt x="678" y="1349"/>
                  </a:lnTo>
                  <a:lnTo>
                    <a:pt x="680" y="1349"/>
                  </a:lnTo>
                  <a:lnTo>
                    <a:pt x="680" y="1350"/>
                  </a:lnTo>
                  <a:lnTo>
                    <a:pt x="681" y="1350"/>
                  </a:lnTo>
                  <a:lnTo>
                    <a:pt x="684" y="1350"/>
                  </a:lnTo>
                  <a:lnTo>
                    <a:pt x="685" y="1350"/>
                  </a:lnTo>
                  <a:lnTo>
                    <a:pt x="686" y="1350"/>
                  </a:lnTo>
                  <a:lnTo>
                    <a:pt x="688" y="1350"/>
                  </a:lnTo>
                  <a:lnTo>
                    <a:pt x="690" y="1350"/>
                  </a:lnTo>
                  <a:lnTo>
                    <a:pt x="691" y="1349"/>
                  </a:lnTo>
                  <a:lnTo>
                    <a:pt x="692" y="1349"/>
                  </a:lnTo>
                  <a:lnTo>
                    <a:pt x="694" y="1349"/>
                  </a:lnTo>
                  <a:lnTo>
                    <a:pt x="695" y="1350"/>
                  </a:lnTo>
                  <a:lnTo>
                    <a:pt x="696" y="1349"/>
                  </a:lnTo>
                  <a:lnTo>
                    <a:pt x="697" y="1349"/>
                  </a:lnTo>
                  <a:lnTo>
                    <a:pt x="698" y="1349"/>
                  </a:lnTo>
                  <a:lnTo>
                    <a:pt x="699" y="1349"/>
                  </a:lnTo>
                  <a:lnTo>
                    <a:pt x="699" y="1350"/>
                  </a:lnTo>
                  <a:lnTo>
                    <a:pt x="701" y="1350"/>
                  </a:lnTo>
                  <a:lnTo>
                    <a:pt x="703" y="1350"/>
                  </a:lnTo>
                  <a:lnTo>
                    <a:pt x="704" y="1350"/>
                  </a:lnTo>
                  <a:lnTo>
                    <a:pt x="704" y="1349"/>
                  </a:lnTo>
                  <a:lnTo>
                    <a:pt x="706" y="1349"/>
                  </a:lnTo>
                  <a:lnTo>
                    <a:pt x="707" y="1350"/>
                  </a:lnTo>
                  <a:lnTo>
                    <a:pt x="708" y="1349"/>
                  </a:lnTo>
                  <a:lnTo>
                    <a:pt x="708" y="1350"/>
                  </a:lnTo>
                  <a:lnTo>
                    <a:pt x="710" y="1350"/>
                  </a:lnTo>
                  <a:lnTo>
                    <a:pt x="712" y="1350"/>
                  </a:lnTo>
                  <a:lnTo>
                    <a:pt x="713" y="1350"/>
                  </a:lnTo>
                  <a:lnTo>
                    <a:pt x="715" y="1350"/>
                  </a:lnTo>
                  <a:lnTo>
                    <a:pt x="716" y="1349"/>
                  </a:lnTo>
                  <a:lnTo>
                    <a:pt x="717" y="1350"/>
                  </a:lnTo>
                  <a:lnTo>
                    <a:pt x="718" y="1350"/>
                  </a:lnTo>
                  <a:lnTo>
                    <a:pt x="719" y="1349"/>
                  </a:lnTo>
                  <a:lnTo>
                    <a:pt x="720" y="1350"/>
                  </a:lnTo>
                  <a:lnTo>
                    <a:pt x="722" y="1350"/>
                  </a:lnTo>
                  <a:lnTo>
                    <a:pt x="723" y="1349"/>
                  </a:lnTo>
                  <a:lnTo>
                    <a:pt x="724" y="1350"/>
                  </a:lnTo>
                  <a:lnTo>
                    <a:pt x="726" y="1349"/>
                  </a:lnTo>
                  <a:lnTo>
                    <a:pt x="727" y="1350"/>
                  </a:lnTo>
                  <a:lnTo>
                    <a:pt x="728" y="1350"/>
                  </a:lnTo>
                  <a:lnTo>
                    <a:pt x="729" y="1350"/>
                  </a:lnTo>
                  <a:lnTo>
                    <a:pt x="730" y="1349"/>
                  </a:lnTo>
                  <a:lnTo>
                    <a:pt x="732" y="1350"/>
                  </a:lnTo>
                  <a:lnTo>
                    <a:pt x="734" y="1349"/>
                  </a:lnTo>
                  <a:lnTo>
                    <a:pt x="734" y="1350"/>
                  </a:lnTo>
                  <a:lnTo>
                    <a:pt x="736" y="1350"/>
                  </a:lnTo>
                  <a:lnTo>
                    <a:pt x="738" y="1350"/>
                  </a:lnTo>
                  <a:lnTo>
                    <a:pt x="739" y="1350"/>
                  </a:lnTo>
                  <a:lnTo>
                    <a:pt x="741" y="1350"/>
                  </a:lnTo>
                  <a:lnTo>
                    <a:pt x="743" y="1349"/>
                  </a:lnTo>
                  <a:lnTo>
                    <a:pt x="743" y="1350"/>
                  </a:lnTo>
                  <a:lnTo>
                    <a:pt x="744" y="1350"/>
                  </a:lnTo>
                  <a:lnTo>
                    <a:pt x="745" y="1350"/>
                  </a:lnTo>
                  <a:lnTo>
                    <a:pt x="747" y="1350"/>
                  </a:lnTo>
                  <a:lnTo>
                    <a:pt x="748" y="1350"/>
                  </a:lnTo>
                  <a:lnTo>
                    <a:pt x="749" y="1349"/>
                  </a:lnTo>
                  <a:lnTo>
                    <a:pt x="750" y="1349"/>
                  </a:lnTo>
                  <a:lnTo>
                    <a:pt x="751" y="1350"/>
                  </a:lnTo>
                  <a:lnTo>
                    <a:pt x="752" y="1349"/>
                  </a:lnTo>
                  <a:lnTo>
                    <a:pt x="753" y="1350"/>
                  </a:lnTo>
                  <a:lnTo>
                    <a:pt x="754" y="1349"/>
                  </a:lnTo>
                  <a:lnTo>
                    <a:pt x="755" y="1350"/>
                  </a:lnTo>
                  <a:lnTo>
                    <a:pt x="756" y="1350"/>
                  </a:lnTo>
                  <a:lnTo>
                    <a:pt x="757" y="1349"/>
                  </a:lnTo>
                  <a:lnTo>
                    <a:pt x="759" y="1349"/>
                  </a:lnTo>
                  <a:lnTo>
                    <a:pt x="760" y="1349"/>
                  </a:lnTo>
                  <a:lnTo>
                    <a:pt x="761" y="1349"/>
                  </a:lnTo>
                  <a:lnTo>
                    <a:pt x="762" y="1349"/>
                  </a:lnTo>
                  <a:lnTo>
                    <a:pt x="763" y="1349"/>
                  </a:lnTo>
                  <a:lnTo>
                    <a:pt x="764" y="1350"/>
                  </a:lnTo>
                  <a:lnTo>
                    <a:pt x="765" y="1350"/>
                  </a:lnTo>
                  <a:lnTo>
                    <a:pt x="766" y="1350"/>
                  </a:lnTo>
                  <a:lnTo>
                    <a:pt x="768" y="1349"/>
                  </a:lnTo>
                  <a:lnTo>
                    <a:pt x="768" y="1350"/>
                  </a:lnTo>
                  <a:lnTo>
                    <a:pt x="769" y="1349"/>
                  </a:lnTo>
                  <a:lnTo>
                    <a:pt x="770" y="1350"/>
                  </a:lnTo>
                  <a:lnTo>
                    <a:pt x="773" y="1350"/>
                  </a:lnTo>
                  <a:lnTo>
                    <a:pt x="774" y="1350"/>
                  </a:lnTo>
                  <a:lnTo>
                    <a:pt x="775" y="1349"/>
                  </a:lnTo>
                  <a:lnTo>
                    <a:pt x="776" y="1350"/>
                  </a:lnTo>
                  <a:lnTo>
                    <a:pt x="777" y="1349"/>
                  </a:lnTo>
                  <a:lnTo>
                    <a:pt x="779" y="1349"/>
                  </a:lnTo>
                  <a:lnTo>
                    <a:pt x="780" y="1350"/>
                  </a:lnTo>
                  <a:lnTo>
                    <a:pt x="781" y="1350"/>
                  </a:lnTo>
                  <a:lnTo>
                    <a:pt x="782" y="1350"/>
                  </a:lnTo>
                  <a:lnTo>
                    <a:pt x="783" y="1349"/>
                  </a:lnTo>
                  <a:lnTo>
                    <a:pt x="784" y="1350"/>
                  </a:lnTo>
                  <a:lnTo>
                    <a:pt x="786" y="1349"/>
                  </a:lnTo>
                  <a:lnTo>
                    <a:pt x="788" y="1350"/>
                  </a:lnTo>
                  <a:lnTo>
                    <a:pt x="789" y="1349"/>
                  </a:lnTo>
                  <a:lnTo>
                    <a:pt x="790" y="1349"/>
                  </a:lnTo>
                  <a:lnTo>
                    <a:pt x="791" y="1350"/>
                  </a:lnTo>
                  <a:lnTo>
                    <a:pt x="792" y="1350"/>
                  </a:lnTo>
                  <a:lnTo>
                    <a:pt x="792" y="1349"/>
                  </a:lnTo>
                  <a:lnTo>
                    <a:pt x="794" y="1350"/>
                  </a:lnTo>
                  <a:lnTo>
                    <a:pt x="795" y="1349"/>
                  </a:lnTo>
                  <a:lnTo>
                    <a:pt x="796" y="1349"/>
                  </a:lnTo>
                  <a:lnTo>
                    <a:pt x="797" y="1350"/>
                  </a:lnTo>
                  <a:lnTo>
                    <a:pt x="799" y="1350"/>
                  </a:lnTo>
                  <a:lnTo>
                    <a:pt x="800" y="1350"/>
                  </a:lnTo>
                  <a:lnTo>
                    <a:pt x="802" y="1349"/>
                  </a:lnTo>
                  <a:lnTo>
                    <a:pt x="803" y="1350"/>
                  </a:lnTo>
                  <a:lnTo>
                    <a:pt x="804" y="1349"/>
                  </a:lnTo>
                  <a:lnTo>
                    <a:pt x="805" y="1350"/>
                  </a:lnTo>
                  <a:lnTo>
                    <a:pt x="807" y="1349"/>
                  </a:lnTo>
                  <a:lnTo>
                    <a:pt x="808" y="1350"/>
                  </a:lnTo>
                  <a:lnTo>
                    <a:pt x="808" y="1349"/>
                  </a:lnTo>
                  <a:lnTo>
                    <a:pt x="810" y="1350"/>
                  </a:lnTo>
                  <a:lnTo>
                    <a:pt x="811" y="1349"/>
                  </a:lnTo>
                  <a:lnTo>
                    <a:pt x="812" y="1350"/>
                  </a:lnTo>
                  <a:lnTo>
                    <a:pt x="813" y="1349"/>
                  </a:lnTo>
                  <a:lnTo>
                    <a:pt x="814" y="1350"/>
                  </a:lnTo>
                  <a:lnTo>
                    <a:pt x="816" y="1350"/>
                  </a:lnTo>
                  <a:lnTo>
                    <a:pt x="817" y="1350"/>
                  </a:lnTo>
                  <a:lnTo>
                    <a:pt x="818" y="1350"/>
                  </a:lnTo>
                  <a:lnTo>
                    <a:pt x="820" y="1349"/>
                  </a:lnTo>
                  <a:lnTo>
                    <a:pt x="821" y="1350"/>
                  </a:lnTo>
                  <a:lnTo>
                    <a:pt x="821" y="1349"/>
                  </a:lnTo>
                  <a:lnTo>
                    <a:pt x="824" y="1350"/>
                  </a:lnTo>
                  <a:lnTo>
                    <a:pt x="824" y="1349"/>
                  </a:lnTo>
                  <a:lnTo>
                    <a:pt x="825" y="1349"/>
                  </a:lnTo>
                  <a:lnTo>
                    <a:pt x="826" y="1350"/>
                  </a:lnTo>
                  <a:lnTo>
                    <a:pt x="827" y="1349"/>
                  </a:lnTo>
                  <a:lnTo>
                    <a:pt x="829" y="1350"/>
                  </a:lnTo>
                  <a:lnTo>
                    <a:pt x="830" y="1350"/>
                  </a:lnTo>
                  <a:lnTo>
                    <a:pt x="830" y="1349"/>
                  </a:lnTo>
                  <a:lnTo>
                    <a:pt x="832" y="1349"/>
                  </a:lnTo>
                  <a:lnTo>
                    <a:pt x="833" y="1350"/>
                  </a:lnTo>
                  <a:lnTo>
                    <a:pt x="834" y="1350"/>
                  </a:lnTo>
                  <a:lnTo>
                    <a:pt x="834" y="1349"/>
                  </a:lnTo>
                  <a:lnTo>
                    <a:pt x="836" y="1350"/>
                  </a:lnTo>
                  <a:lnTo>
                    <a:pt x="838" y="1350"/>
                  </a:lnTo>
                  <a:lnTo>
                    <a:pt x="838" y="1349"/>
                  </a:lnTo>
                  <a:lnTo>
                    <a:pt x="839" y="1350"/>
                  </a:lnTo>
                  <a:lnTo>
                    <a:pt x="840" y="1350"/>
                  </a:lnTo>
                  <a:lnTo>
                    <a:pt x="841" y="1349"/>
                  </a:lnTo>
                  <a:lnTo>
                    <a:pt x="843" y="1350"/>
                  </a:lnTo>
                  <a:lnTo>
                    <a:pt x="844" y="1349"/>
                  </a:lnTo>
                  <a:lnTo>
                    <a:pt x="845" y="1349"/>
                  </a:lnTo>
                  <a:lnTo>
                    <a:pt x="846" y="1350"/>
                  </a:lnTo>
                  <a:lnTo>
                    <a:pt x="847" y="1350"/>
                  </a:lnTo>
                  <a:lnTo>
                    <a:pt x="848" y="1349"/>
                  </a:lnTo>
                  <a:lnTo>
                    <a:pt x="849" y="1350"/>
                  </a:lnTo>
                  <a:lnTo>
                    <a:pt x="850" y="1349"/>
                  </a:lnTo>
                  <a:lnTo>
                    <a:pt x="852" y="1349"/>
                  </a:lnTo>
                  <a:lnTo>
                    <a:pt x="853" y="1350"/>
                  </a:lnTo>
                  <a:lnTo>
                    <a:pt x="854" y="1349"/>
                  </a:lnTo>
                  <a:lnTo>
                    <a:pt x="856" y="1349"/>
                  </a:lnTo>
                  <a:lnTo>
                    <a:pt x="857" y="1350"/>
                  </a:lnTo>
                  <a:lnTo>
                    <a:pt x="858" y="1350"/>
                  </a:lnTo>
                  <a:lnTo>
                    <a:pt x="859" y="1349"/>
                  </a:lnTo>
                  <a:lnTo>
                    <a:pt x="860" y="1350"/>
                  </a:lnTo>
                  <a:lnTo>
                    <a:pt x="861" y="1349"/>
                  </a:lnTo>
                  <a:lnTo>
                    <a:pt x="863" y="1350"/>
                  </a:lnTo>
                  <a:lnTo>
                    <a:pt x="864" y="1349"/>
                  </a:lnTo>
                  <a:lnTo>
                    <a:pt x="864" y="1350"/>
                  </a:lnTo>
                  <a:lnTo>
                    <a:pt x="866" y="1349"/>
                  </a:lnTo>
                  <a:lnTo>
                    <a:pt x="867" y="1349"/>
                  </a:lnTo>
                  <a:lnTo>
                    <a:pt x="868" y="1350"/>
                  </a:lnTo>
                  <a:lnTo>
                    <a:pt x="869" y="1350"/>
                  </a:lnTo>
                  <a:lnTo>
                    <a:pt x="870" y="1350"/>
                  </a:lnTo>
                  <a:lnTo>
                    <a:pt x="872" y="1350"/>
                  </a:lnTo>
                  <a:lnTo>
                    <a:pt x="873" y="1349"/>
                  </a:lnTo>
                  <a:lnTo>
                    <a:pt x="874" y="1349"/>
                  </a:lnTo>
                  <a:lnTo>
                    <a:pt x="876" y="1350"/>
                  </a:lnTo>
                  <a:lnTo>
                    <a:pt x="877" y="1349"/>
                  </a:lnTo>
                  <a:lnTo>
                    <a:pt x="878" y="1349"/>
                  </a:lnTo>
                  <a:lnTo>
                    <a:pt x="879" y="1349"/>
                  </a:lnTo>
                  <a:lnTo>
                    <a:pt x="880" y="1349"/>
                  </a:lnTo>
                  <a:lnTo>
                    <a:pt x="881" y="1349"/>
                  </a:lnTo>
                  <a:lnTo>
                    <a:pt x="882" y="1349"/>
                  </a:lnTo>
                  <a:lnTo>
                    <a:pt x="884" y="1348"/>
                  </a:lnTo>
                  <a:lnTo>
                    <a:pt x="885" y="1347"/>
                  </a:lnTo>
                  <a:lnTo>
                    <a:pt x="886" y="1346"/>
                  </a:lnTo>
                  <a:lnTo>
                    <a:pt x="887" y="1345"/>
                  </a:lnTo>
                  <a:lnTo>
                    <a:pt x="888" y="1341"/>
                  </a:lnTo>
                  <a:lnTo>
                    <a:pt x="889" y="1338"/>
                  </a:lnTo>
                  <a:lnTo>
                    <a:pt x="890" y="1330"/>
                  </a:lnTo>
                  <a:lnTo>
                    <a:pt x="891" y="1326"/>
                  </a:lnTo>
                  <a:lnTo>
                    <a:pt x="893" y="1313"/>
                  </a:lnTo>
                  <a:lnTo>
                    <a:pt x="894" y="1304"/>
                  </a:lnTo>
                  <a:lnTo>
                    <a:pt x="895" y="1282"/>
                  </a:lnTo>
                  <a:lnTo>
                    <a:pt x="896" y="1267"/>
                  </a:lnTo>
                  <a:lnTo>
                    <a:pt x="897" y="1235"/>
                  </a:lnTo>
                  <a:lnTo>
                    <a:pt x="898" y="1216"/>
                  </a:lnTo>
                  <a:lnTo>
                    <a:pt x="899" y="1172"/>
                  </a:lnTo>
                  <a:lnTo>
                    <a:pt x="900" y="1147"/>
                  </a:lnTo>
                  <a:lnTo>
                    <a:pt x="902" y="1096"/>
                  </a:lnTo>
                  <a:lnTo>
                    <a:pt x="903" y="1069"/>
                  </a:lnTo>
                  <a:lnTo>
                    <a:pt x="904" y="1016"/>
                  </a:lnTo>
                  <a:lnTo>
                    <a:pt x="904" y="990"/>
                  </a:lnTo>
                  <a:lnTo>
                    <a:pt x="906" y="942"/>
                  </a:lnTo>
                  <a:lnTo>
                    <a:pt x="907" y="922"/>
                  </a:lnTo>
                  <a:lnTo>
                    <a:pt x="908" y="888"/>
                  </a:lnTo>
                  <a:lnTo>
                    <a:pt x="909" y="876"/>
                  </a:lnTo>
                  <a:lnTo>
                    <a:pt x="911" y="863"/>
                  </a:lnTo>
                  <a:lnTo>
                    <a:pt x="912" y="862"/>
                  </a:lnTo>
                  <a:lnTo>
                    <a:pt x="912" y="872"/>
                  </a:lnTo>
                  <a:lnTo>
                    <a:pt x="913" y="882"/>
                  </a:lnTo>
                  <a:lnTo>
                    <a:pt x="915" y="912"/>
                  </a:lnTo>
                  <a:lnTo>
                    <a:pt x="916" y="930"/>
                  </a:lnTo>
                  <a:lnTo>
                    <a:pt x="917" y="973"/>
                  </a:lnTo>
                  <a:lnTo>
                    <a:pt x="918" y="998"/>
                  </a:lnTo>
                  <a:lnTo>
                    <a:pt x="920" y="1048"/>
                  </a:lnTo>
                  <a:lnTo>
                    <a:pt x="920" y="1073"/>
                  </a:lnTo>
                  <a:lnTo>
                    <a:pt x="921" y="1122"/>
                  </a:lnTo>
                  <a:lnTo>
                    <a:pt x="922" y="1144"/>
                  </a:lnTo>
                  <a:lnTo>
                    <a:pt x="924" y="1186"/>
                  </a:lnTo>
                  <a:lnTo>
                    <a:pt x="925" y="1206"/>
                  </a:lnTo>
                  <a:lnTo>
                    <a:pt x="926" y="1240"/>
                  </a:lnTo>
                  <a:lnTo>
                    <a:pt x="927" y="1254"/>
                  </a:lnTo>
                  <a:lnTo>
                    <a:pt x="928" y="1279"/>
                  </a:lnTo>
                  <a:lnTo>
                    <a:pt x="929" y="1289"/>
                  </a:lnTo>
                  <a:lnTo>
                    <a:pt x="930" y="1306"/>
                  </a:lnTo>
                  <a:lnTo>
                    <a:pt x="931" y="1313"/>
                  </a:lnTo>
                  <a:lnTo>
                    <a:pt x="933" y="1323"/>
                  </a:lnTo>
                  <a:lnTo>
                    <a:pt x="934" y="1328"/>
                  </a:lnTo>
                  <a:lnTo>
                    <a:pt x="935" y="1334"/>
                  </a:lnTo>
                  <a:lnTo>
                    <a:pt x="936" y="1337"/>
                  </a:lnTo>
                  <a:lnTo>
                    <a:pt x="937" y="1340"/>
                  </a:lnTo>
                  <a:lnTo>
                    <a:pt x="938" y="1342"/>
                  </a:lnTo>
                  <a:lnTo>
                    <a:pt x="939" y="1344"/>
                  </a:lnTo>
                  <a:lnTo>
                    <a:pt x="940" y="1345"/>
                  </a:lnTo>
                  <a:lnTo>
                    <a:pt x="942" y="1346"/>
                  </a:lnTo>
                  <a:lnTo>
                    <a:pt x="943" y="1346"/>
                  </a:lnTo>
                  <a:lnTo>
                    <a:pt x="944" y="1347"/>
                  </a:lnTo>
                  <a:lnTo>
                    <a:pt x="946" y="1347"/>
                  </a:lnTo>
                  <a:lnTo>
                    <a:pt x="947" y="1347"/>
                  </a:lnTo>
                  <a:lnTo>
                    <a:pt x="948" y="1348"/>
                  </a:lnTo>
                  <a:lnTo>
                    <a:pt x="949" y="1348"/>
                  </a:lnTo>
                  <a:lnTo>
                    <a:pt x="950" y="1348"/>
                  </a:lnTo>
                  <a:lnTo>
                    <a:pt x="952" y="1348"/>
                  </a:lnTo>
                  <a:lnTo>
                    <a:pt x="953" y="1348"/>
                  </a:lnTo>
                  <a:lnTo>
                    <a:pt x="955" y="1348"/>
                  </a:lnTo>
                  <a:lnTo>
                    <a:pt x="956" y="1348"/>
                  </a:lnTo>
                  <a:lnTo>
                    <a:pt x="959" y="1348"/>
                  </a:lnTo>
                  <a:lnTo>
                    <a:pt x="960" y="1349"/>
                  </a:lnTo>
                  <a:lnTo>
                    <a:pt x="960" y="1348"/>
                  </a:lnTo>
                  <a:lnTo>
                    <a:pt x="960" y="1349"/>
                  </a:lnTo>
                  <a:lnTo>
                    <a:pt x="962" y="1349"/>
                  </a:lnTo>
                  <a:lnTo>
                    <a:pt x="964" y="1348"/>
                  </a:lnTo>
                  <a:lnTo>
                    <a:pt x="964" y="1349"/>
                  </a:lnTo>
                  <a:lnTo>
                    <a:pt x="966" y="1349"/>
                  </a:lnTo>
                  <a:lnTo>
                    <a:pt x="967" y="1349"/>
                  </a:lnTo>
                  <a:lnTo>
                    <a:pt x="968" y="1349"/>
                  </a:lnTo>
                  <a:lnTo>
                    <a:pt x="970" y="1349"/>
                  </a:lnTo>
                  <a:lnTo>
                    <a:pt x="972" y="1349"/>
                  </a:lnTo>
                  <a:lnTo>
                    <a:pt x="973" y="1349"/>
                  </a:lnTo>
                  <a:lnTo>
                    <a:pt x="974" y="1349"/>
                  </a:lnTo>
                  <a:lnTo>
                    <a:pt x="975" y="1348"/>
                  </a:lnTo>
                  <a:lnTo>
                    <a:pt x="976" y="1349"/>
                  </a:lnTo>
                  <a:lnTo>
                    <a:pt x="977" y="1349"/>
                  </a:lnTo>
                  <a:lnTo>
                    <a:pt x="978" y="1349"/>
                  </a:lnTo>
                  <a:lnTo>
                    <a:pt x="979" y="1348"/>
                  </a:lnTo>
                  <a:lnTo>
                    <a:pt x="981" y="1349"/>
                  </a:lnTo>
                  <a:lnTo>
                    <a:pt x="982" y="1348"/>
                  </a:lnTo>
                  <a:lnTo>
                    <a:pt x="983" y="1349"/>
                  </a:lnTo>
                  <a:lnTo>
                    <a:pt x="984" y="1349"/>
                  </a:lnTo>
                  <a:lnTo>
                    <a:pt x="986" y="1349"/>
                  </a:lnTo>
                  <a:lnTo>
                    <a:pt x="988" y="1349"/>
                  </a:lnTo>
                  <a:lnTo>
                    <a:pt x="989" y="1349"/>
                  </a:lnTo>
                  <a:lnTo>
                    <a:pt x="991" y="1349"/>
                  </a:lnTo>
                  <a:lnTo>
                    <a:pt x="992" y="1349"/>
                  </a:lnTo>
                  <a:lnTo>
                    <a:pt x="993" y="1349"/>
                  </a:lnTo>
                  <a:lnTo>
                    <a:pt x="994" y="1349"/>
                  </a:lnTo>
                  <a:lnTo>
                    <a:pt x="995" y="1349"/>
                  </a:lnTo>
                  <a:lnTo>
                    <a:pt x="996" y="1349"/>
                  </a:lnTo>
                  <a:lnTo>
                    <a:pt x="998" y="1349"/>
                  </a:lnTo>
                  <a:lnTo>
                    <a:pt x="999" y="1349"/>
                  </a:lnTo>
                  <a:lnTo>
                    <a:pt x="1000" y="1349"/>
                  </a:lnTo>
                  <a:lnTo>
                    <a:pt x="1001" y="1349"/>
                  </a:lnTo>
                  <a:lnTo>
                    <a:pt x="1002" y="1349"/>
                  </a:lnTo>
                  <a:lnTo>
                    <a:pt x="1003" y="1349"/>
                  </a:lnTo>
                  <a:lnTo>
                    <a:pt x="1004" y="1349"/>
                  </a:lnTo>
                  <a:lnTo>
                    <a:pt x="1006" y="1349"/>
                  </a:lnTo>
                  <a:lnTo>
                    <a:pt x="1008" y="1349"/>
                  </a:lnTo>
                  <a:lnTo>
                    <a:pt x="1010" y="1349"/>
                  </a:lnTo>
                  <a:lnTo>
                    <a:pt x="1012" y="1349"/>
                  </a:lnTo>
                  <a:lnTo>
                    <a:pt x="1013" y="1349"/>
                  </a:lnTo>
                  <a:lnTo>
                    <a:pt x="1015" y="1349"/>
                  </a:lnTo>
                  <a:lnTo>
                    <a:pt x="1016" y="1349"/>
                  </a:lnTo>
                  <a:lnTo>
                    <a:pt x="1017" y="1349"/>
                  </a:lnTo>
                  <a:lnTo>
                    <a:pt x="1019" y="1349"/>
                  </a:lnTo>
                  <a:lnTo>
                    <a:pt x="1020" y="1349"/>
                  </a:lnTo>
                  <a:lnTo>
                    <a:pt x="1021" y="1349"/>
                  </a:lnTo>
                  <a:lnTo>
                    <a:pt x="1022" y="1349"/>
                  </a:lnTo>
                  <a:lnTo>
                    <a:pt x="1023" y="1349"/>
                  </a:lnTo>
                  <a:lnTo>
                    <a:pt x="1024" y="1349"/>
                  </a:lnTo>
                  <a:lnTo>
                    <a:pt x="1025" y="1349"/>
                  </a:lnTo>
                  <a:lnTo>
                    <a:pt x="1026" y="1349"/>
                  </a:lnTo>
                  <a:lnTo>
                    <a:pt x="1027" y="1349"/>
                  </a:lnTo>
                  <a:lnTo>
                    <a:pt x="1028" y="1349"/>
                  </a:lnTo>
                  <a:lnTo>
                    <a:pt x="1030" y="1349"/>
                  </a:lnTo>
                  <a:lnTo>
                    <a:pt x="1032" y="1349"/>
                  </a:lnTo>
                  <a:lnTo>
                    <a:pt x="1033" y="1349"/>
                  </a:lnTo>
                  <a:lnTo>
                    <a:pt x="1034" y="1349"/>
                  </a:lnTo>
                  <a:lnTo>
                    <a:pt x="1036" y="1349"/>
                  </a:lnTo>
                  <a:lnTo>
                    <a:pt x="1037" y="1349"/>
                  </a:lnTo>
                  <a:lnTo>
                    <a:pt x="1038" y="1349"/>
                  </a:lnTo>
                  <a:lnTo>
                    <a:pt x="1040" y="1349"/>
                  </a:lnTo>
                  <a:lnTo>
                    <a:pt x="1040" y="1348"/>
                  </a:lnTo>
                  <a:lnTo>
                    <a:pt x="1042" y="1348"/>
                  </a:lnTo>
                  <a:lnTo>
                    <a:pt x="1042" y="1349"/>
                  </a:lnTo>
                  <a:lnTo>
                    <a:pt x="1044" y="1349"/>
                  </a:lnTo>
                  <a:lnTo>
                    <a:pt x="1045" y="1349"/>
                  </a:lnTo>
                  <a:lnTo>
                    <a:pt x="1046" y="1349"/>
                  </a:lnTo>
                  <a:lnTo>
                    <a:pt x="1047" y="1349"/>
                  </a:lnTo>
                  <a:lnTo>
                    <a:pt x="1048" y="1349"/>
                  </a:lnTo>
                  <a:lnTo>
                    <a:pt x="1051" y="1349"/>
                  </a:lnTo>
                  <a:lnTo>
                    <a:pt x="1051" y="1348"/>
                  </a:lnTo>
                  <a:lnTo>
                    <a:pt x="1052" y="1348"/>
                  </a:lnTo>
                  <a:lnTo>
                    <a:pt x="1053" y="1349"/>
                  </a:lnTo>
                  <a:lnTo>
                    <a:pt x="1055" y="1348"/>
                  </a:lnTo>
                  <a:lnTo>
                    <a:pt x="1056" y="1349"/>
                  </a:lnTo>
                  <a:lnTo>
                    <a:pt x="1056" y="1348"/>
                  </a:lnTo>
                  <a:lnTo>
                    <a:pt x="1057" y="1349"/>
                  </a:lnTo>
                  <a:lnTo>
                    <a:pt x="1059" y="1349"/>
                  </a:lnTo>
                  <a:lnTo>
                    <a:pt x="1060" y="1348"/>
                  </a:lnTo>
                  <a:lnTo>
                    <a:pt x="1061" y="1349"/>
                  </a:lnTo>
                  <a:lnTo>
                    <a:pt x="1062" y="1348"/>
                  </a:lnTo>
                  <a:lnTo>
                    <a:pt x="1064" y="1348"/>
                  </a:lnTo>
                  <a:lnTo>
                    <a:pt x="1064" y="1349"/>
                  </a:lnTo>
                  <a:lnTo>
                    <a:pt x="1066" y="1349"/>
                  </a:lnTo>
                  <a:lnTo>
                    <a:pt x="1067" y="1348"/>
                  </a:lnTo>
                  <a:lnTo>
                    <a:pt x="1068" y="1349"/>
                  </a:lnTo>
                  <a:lnTo>
                    <a:pt x="1069" y="1348"/>
                  </a:lnTo>
                  <a:lnTo>
                    <a:pt x="1070" y="1348"/>
                  </a:lnTo>
                  <a:lnTo>
                    <a:pt x="1071" y="1348"/>
                  </a:lnTo>
                  <a:lnTo>
                    <a:pt x="1072" y="1348"/>
                  </a:lnTo>
                  <a:lnTo>
                    <a:pt x="1073" y="1348"/>
                  </a:lnTo>
                  <a:lnTo>
                    <a:pt x="1074" y="1348"/>
                  </a:lnTo>
                  <a:lnTo>
                    <a:pt x="1076" y="1348"/>
                  </a:lnTo>
                  <a:lnTo>
                    <a:pt x="1077" y="1348"/>
                  </a:lnTo>
                  <a:lnTo>
                    <a:pt x="1078" y="1349"/>
                  </a:lnTo>
                  <a:lnTo>
                    <a:pt x="1079" y="1348"/>
                  </a:lnTo>
                  <a:lnTo>
                    <a:pt x="1080" y="1348"/>
                  </a:lnTo>
                  <a:lnTo>
                    <a:pt x="1081" y="1348"/>
                  </a:lnTo>
                  <a:lnTo>
                    <a:pt x="1083" y="1349"/>
                  </a:lnTo>
                  <a:lnTo>
                    <a:pt x="1084" y="1348"/>
                  </a:lnTo>
                  <a:lnTo>
                    <a:pt x="1086" y="1349"/>
                  </a:lnTo>
                  <a:lnTo>
                    <a:pt x="1087" y="1348"/>
                  </a:lnTo>
                  <a:lnTo>
                    <a:pt x="1089" y="1348"/>
                  </a:lnTo>
                  <a:lnTo>
                    <a:pt x="1090" y="1348"/>
                  </a:lnTo>
                  <a:lnTo>
                    <a:pt x="1091" y="1348"/>
                  </a:lnTo>
                  <a:lnTo>
                    <a:pt x="1092" y="1348"/>
                  </a:lnTo>
                  <a:lnTo>
                    <a:pt x="1094" y="1348"/>
                  </a:lnTo>
                  <a:lnTo>
                    <a:pt x="1095" y="1348"/>
                  </a:lnTo>
                  <a:lnTo>
                    <a:pt x="1095" y="1349"/>
                  </a:lnTo>
                  <a:lnTo>
                    <a:pt x="1096" y="1348"/>
                  </a:lnTo>
                  <a:lnTo>
                    <a:pt x="1097" y="1348"/>
                  </a:lnTo>
                  <a:lnTo>
                    <a:pt x="1099" y="1348"/>
                  </a:lnTo>
                  <a:lnTo>
                    <a:pt x="1100" y="1348"/>
                  </a:lnTo>
                  <a:lnTo>
                    <a:pt x="1102" y="1348"/>
                  </a:lnTo>
                  <a:lnTo>
                    <a:pt x="1103" y="1348"/>
                  </a:lnTo>
                  <a:lnTo>
                    <a:pt x="1106" y="1348"/>
                  </a:lnTo>
                  <a:lnTo>
                    <a:pt x="1107" y="1348"/>
                  </a:lnTo>
                  <a:lnTo>
                    <a:pt x="1108" y="1348"/>
                  </a:lnTo>
                  <a:lnTo>
                    <a:pt x="1110" y="1348"/>
                  </a:lnTo>
                  <a:lnTo>
                    <a:pt x="1111" y="1348"/>
                  </a:lnTo>
                  <a:lnTo>
                    <a:pt x="1112" y="1348"/>
                  </a:lnTo>
                  <a:lnTo>
                    <a:pt x="1113" y="1348"/>
                  </a:lnTo>
                  <a:lnTo>
                    <a:pt x="1114" y="1348"/>
                  </a:lnTo>
                  <a:lnTo>
                    <a:pt x="1116" y="1348"/>
                  </a:lnTo>
                  <a:lnTo>
                    <a:pt x="1117" y="1348"/>
                  </a:lnTo>
                  <a:lnTo>
                    <a:pt x="1118" y="1348"/>
                  </a:lnTo>
                  <a:lnTo>
                    <a:pt x="1119" y="1348"/>
                  </a:lnTo>
                  <a:lnTo>
                    <a:pt x="1121" y="1348"/>
                  </a:lnTo>
                  <a:lnTo>
                    <a:pt x="1122" y="1348"/>
                  </a:lnTo>
                  <a:lnTo>
                    <a:pt x="1123" y="1348"/>
                  </a:lnTo>
                  <a:lnTo>
                    <a:pt x="1125" y="1348"/>
                  </a:lnTo>
                  <a:lnTo>
                    <a:pt x="1127" y="1348"/>
                  </a:lnTo>
                  <a:lnTo>
                    <a:pt x="1128" y="1348"/>
                  </a:lnTo>
                  <a:lnTo>
                    <a:pt x="1129" y="1348"/>
                  </a:lnTo>
                  <a:lnTo>
                    <a:pt x="1130" y="1349"/>
                  </a:lnTo>
                  <a:lnTo>
                    <a:pt x="1131" y="1348"/>
                  </a:lnTo>
                  <a:lnTo>
                    <a:pt x="1132" y="1348"/>
                  </a:lnTo>
                  <a:lnTo>
                    <a:pt x="1133" y="1348"/>
                  </a:lnTo>
                  <a:lnTo>
                    <a:pt x="1134" y="1348"/>
                  </a:lnTo>
                  <a:lnTo>
                    <a:pt x="1135" y="1348"/>
                  </a:lnTo>
                  <a:lnTo>
                    <a:pt x="1136" y="1348"/>
                  </a:lnTo>
                  <a:lnTo>
                    <a:pt x="1137" y="1349"/>
                  </a:lnTo>
                  <a:lnTo>
                    <a:pt x="1138" y="1348"/>
                  </a:lnTo>
                  <a:lnTo>
                    <a:pt x="1139" y="1348"/>
                  </a:lnTo>
                  <a:lnTo>
                    <a:pt x="1141" y="1348"/>
                  </a:lnTo>
                  <a:lnTo>
                    <a:pt x="1142" y="1348"/>
                  </a:lnTo>
                  <a:lnTo>
                    <a:pt x="1143" y="1348"/>
                  </a:lnTo>
                  <a:lnTo>
                    <a:pt x="1145" y="1348"/>
                  </a:lnTo>
                  <a:lnTo>
                    <a:pt x="1146" y="1348"/>
                  </a:lnTo>
                  <a:lnTo>
                    <a:pt x="1147" y="1348"/>
                  </a:lnTo>
                  <a:lnTo>
                    <a:pt x="1149" y="1348"/>
                  </a:lnTo>
                  <a:lnTo>
                    <a:pt x="1150" y="1348"/>
                  </a:lnTo>
                  <a:lnTo>
                    <a:pt x="1151" y="1348"/>
                  </a:lnTo>
                  <a:lnTo>
                    <a:pt x="1152" y="1348"/>
                  </a:lnTo>
                  <a:lnTo>
                    <a:pt x="1154" y="1348"/>
                  </a:lnTo>
                  <a:lnTo>
                    <a:pt x="1155" y="1348"/>
                  </a:lnTo>
                  <a:lnTo>
                    <a:pt x="1157" y="1348"/>
                  </a:lnTo>
                  <a:lnTo>
                    <a:pt x="1158" y="1348"/>
                  </a:lnTo>
                  <a:lnTo>
                    <a:pt x="1159" y="1348"/>
                  </a:lnTo>
                  <a:lnTo>
                    <a:pt x="1160" y="1348"/>
                  </a:lnTo>
                  <a:lnTo>
                    <a:pt x="1162" y="1348"/>
                  </a:lnTo>
                  <a:lnTo>
                    <a:pt x="1164" y="1348"/>
                  </a:lnTo>
                  <a:lnTo>
                    <a:pt x="1165" y="1348"/>
                  </a:lnTo>
                  <a:lnTo>
                    <a:pt x="1166" y="1348"/>
                  </a:lnTo>
                  <a:lnTo>
                    <a:pt x="1168" y="1348"/>
                  </a:lnTo>
                  <a:lnTo>
                    <a:pt x="1170" y="1348"/>
                  </a:lnTo>
                  <a:lnTo>
                    <a:pt x="1171" y="1348"/>
                  </a:lnTo>
                  <a:lnTo>
                    <a:pt x="1172" y="1348"/>
                  </a:lnTo>
                  <a:lnTo>
                    <a:pt x="1173" y="1348"/>
                  </a:lnTo>
                  <a:lnTo>
                    <a:pt x="1174" y="1348"/>
                  </a:lnTo>
                  <a:lnTo>
                    <a:pt x="1175" y="1348"/>
                  </a:lnTo>
                  <a:lnTo>
                    <a:pt x="1177" y="1348"/>
                  </a:lnTo>
                  <a:lnTo>
                    <a:pt x="1178" y="1348"/>
                  </a:lnTo>
                  <a:lnTo>
                    <a:pt x="1179" y="1348"/>
                  </a:lnTo>
                  <a:lnTo>
                    <a:pt x="1181" y="1348"/>
                  </a:lnTo>
                  <a:lnTo>
                    <a:pt x="1182" y="1348"/>
                  </a:lnTo>
                  <a:lnTo>
                    <a:pt x="1183" y="1348"/>
                  </a:lnTo>
                  <a:lnTo>
                    <a:pt x="1186" y="1348"/>
                  </a:lnTo>
                  <a:lnTo>
                    <a:pt x="1188" y="1348"/>
                  </a:lnTo>
                  <a:lnTo>
                    <a:pt x="1189" y="1348"/>
                  </a:lnTo>
                  <a:lnTo>
                    <a:pt x="1191" y="1348"/>
                  </a:lnTo>
                  <a:lnTo>
                    <a:pt x="1193" y="1348"/>
                  </a:lnTo>
                  <a:lnTo>
                    <a:pt x="1194" y="1348"/>
                  </a:lnTo>
                  <a:lnTo>
                    <a:pt x="1197" y="1348"/>
                  </a:lnTo>
                  <a:lnTo>
                    <a:pt x="1198" y="1348"/>
                  </a:lnTo>
                  <a:lnTo>
                    <a:pt x="1199" y="1348"/>
                  </a:lnTo>
                  <a:lnTo>
                    <a:pt x="1200" y="1348"/>
                  </a:lnTo>
                  <a:lnTo>
                    <a:pt x="1202" y="1348"/>
                  </a:lnTo>
                  <a:lnTo>
                    <a:pt x="1203" y="1348"/>
                  </a:lnTo>
                  <a:lnTo>
                    <a:pt x="1204" y="1348"/>
                  </a:lnTo>
                  <a:lnTo>
                    <a:pt x="1205" y="1348"/>
                  </a:lnTo>
                  <a:lnTo>
                    <a:pt x="1207" y="1348"/>
                  </a:lnTo>
                  <a:lnTo>
                    <a:pt x="1209" y="1348"/>
                  </a:lnTo>
                  <a:lnTo>
                    <a:pt x="1210" y="1348"/>
                  </a:lnTo>
                  <a:lnTo>
                    <a:pt x="1212" y="1348"/>
                  </a:lnTo>
                  <a:lnTo>
                    <a:pt x="1213" y="1348"/>
                  </a:lnTo>
                  <a:lnTo>
                    <a:pt x="1214" y="1348"/>
                  </a:lnTo>
                  <a:lnTo>
                    <a:pt x="1215" y="1348"/>
                  </a:lnTo>
                  <a:lnTo>
                    <a:pt x="1216" y="1348"/>
                  </a:lnTo>
                  <a:lnTo>
                    <a:pt x="1217" y="1348"/>
                  </a:lnTo>
                  <a:lnTo>
                    <a:pt x="1219" y="1348"/>
                  </a:lnTo>
                  <a:lnTo>
                    <a:pt x="1220" y="1348"/>
                  </a:lnTo>
                  <a:lnTo>
                    <a:pt x="1221" y="1348"/>
                  </a:lnTo>
                  <a:lnTo>
                    <a:pt x="1223" y="1348"/>
                  </a:lnTo>
                  <a:lnTo>
                    <a:pt x="1225" y="1348"/>
                  </a:lnTo>
                  <a:lnTo>
                    <a:pt x="1226" y="1348"/>
                  </a:lnTo>
                  <a:lnTo>
                    <a:pt x="1227" y="1348"/>
                  </a:lnTo>
                  <a:lnTo>
                    <a:pt x="1229" y="1348"/>
                  </a:lnTo>
                  <a:lnTo>
                    <a:pt x="1230" y="1348"/>
                  </a:lnTo>
                  <a:lnTo>
                    <a:pt x="1231" y="1348"/>
                  </a:lnTo>
                  <a:lnTo>
                    <a:pt x="1233" y="1348"/>
                  </a:lnTo>
                  <a:lnTo>
                    <a:pt x="1234" y="1348"/>
                  </a:lnTo>
                  <a:lnTo>
                    <a:pt x="1235" y="1348"/>
                  </a:lnTo>
                  <a:lnTo>
                    <a:pt x="1236" y="1348"/>
                  </a:lnTo>
                  <a:lnTo>
                    <a:pt x="1238" y="1348"/>
                  </a:lnTo>
                  <a:lnTo>
                    <a:pt x="1239" y="1348"/>
                  </a:lnTo>
                  <a:lnTo>
                    <a:pt x="1240" y="1348"/>
                  </a:lnTo>
                  <a:lnTo>
                    <a:pt x="1242" y="1348"/>
                  </a:lnTo>
                  <a:lnTo>
                    <a:pt x="1244" y="1348"/>
                  </a:lnTo>
                  <a:lnTo>
                    <a:pt x="1245" y="1348"/>
                  </a:lnTo>
                  <a:lnTo>
                    <a:pt x="1246" y="1348"/>
                  </a:lnTo>
                  <a:lnTo>
                    <a:pt x="1247" y="1348"/>
                  </a:lnTo>
                  <a:lnTo>
                    <a:pt x="1249" y="1348"/>
                  </a:lnTo>
                  <a:lnTo>
                    <a:pt x="1250" y="1348"/>
                  </a:lnTo>
                  <a:lnTo>
                    <a:pt x="1251" y="1348"/>
                  </a:lnTo>
                  <a:lnTo>
                    <a:pt x="1252" y="1348"/>
                  </a:lnTo>
                  <a:lnTo>
                    <a:pt x="1254" y="1348"/>
                  </a:lnTo>
                  <a:lnTo>
                    <a:pt x="1255" y="1348"/>
                  </a:lnTo>
                  <a:lnTo>
                    <a:pt x="1256" y="1348"/>
                  </a:lnTo>
                  <a:lnTo>
                    <a:pt x="1257" y="1348"/>
                  </a:lnTo>
                  <a:lnTo>
                    <a:pt x="1258" y="1348"/>
                  </a:lnTo>
                  <a:lnTo>
                    <a:pt x="1259" y="1348"/>
                  </a:lnTo>
                  <a:lnTo>
                    <a:pt x="1260" y="1348"/>
                  </a:lnTo>
                  <a:lnTo>
                    <a:pt x="1261" y="1348"/>
                  </a:lnTo>
                  <a:lnTo>
                    <a:pt x="1263" y="1348"/>
                  </a:lnTo>
                  <a:lnTo>
                    <a:pt x="1264" y="1348"/>
                  </a:lnTo>
                  <a:lnTo>
                    <a:pt x="1266" y="1348"/>
                  </a:lnTo>
                  <a:lnTo>
                    <a:pt x="1268" y="1348"/>
                  </a:lnTo>
                  <a:lnTo>
                    <a:pt x="1269" y="1348"/>
                  </a:lnTo>
                  <a:lnTo>
                    <a:pt x="1270" y="1348"/>
                  </a:lnTo>
                  <a:lnTo>
                    <a:pt x="1271" y="1348"/>
                  </a:lnTo>
                  <a:lnTo>
                    <a:pt x="1272" y="1348"/>
                  </a:lnTo>
                  <a:lnTo>
                    <a:pt x="1273" y="1348"/>
                  </a:lnTo>
                  <a:lnTo>
                    <a:pt x="1274" y="1348"/>
                  </a:lnTo>
                  <a:lnTo>
                    <a:pt x="1276" y="1347"/>
                  </a:lnTo>
                  <a:lnTo>
                    <a:pt x="1277" y="1348"/>
                  </a:lnTo>
                  <a:lnTo>
                    <a:pt x="1279" y="1348"/>
                  </a:lnTo>
                  <a:lnTo>
                    <a:pt x="1280" y="1348"/>
                  </a:lnTo>
                  <a:lnTo>
                    <a:pt x="1281" y="1348"/>
                  </a:lnTo>
                  <a:lnTo>
                    <a:pt x="1282" y="1348"/>
                  </a:lnTo>
                  <a:lnTo>
                    <a:pt x="1284" y="1348"/>
                  </a:lnTo>
                  <a:lnTo>
                    <a:pt x="1285" y="1348"/>
                  </a:lnTo>
                  <a:lnTo>
                    <a:pt x="1286" y="1348"/>
                  </a:lnTo>
                  <a:lnTo>
                    <a:pt x="1287" y="1348"/>
                  </a:lnTo>
                  <a:lnTo>
                    <a:pt x="1288" y="1348"/>
                  </a:lnTo>
                  <a:lnTo>
                    <a:pt x="1289" y="1348"/>
                  </a:lnTo>
                  <a:lnTo>
                    <a:pt x="1290" y="1348"/>
                  </a:lnTo>
                  <a:lnTo>
                    <a:pt x="1291" y="1348"/>
                  </a:lnTo>
                  <a:lnTo>
                    <a:pt x="1292" y="1348"/>
                  </a:lnTo>
                  <a:lnTo>
                    <a:pt x="1294" y="1348"/>
                  </a:lnTo>
                  <a:lnTo>
                    <a:pt x="1295" y="1348"/>
                  </a:lnTo>
                  <a:lnTo>
                    <a:pt x="1297" y="1348"/>
                  </a:lnTo>
                  <a:lnTo>
                    <a:pt x="1299" y="1348"/>
                  </a:lnTo>
                  <a:lnTo>
                    <a:pt x="1301" y="1348"/>
                  </a:lnTo>
                  <a:lnTo>
                    <a:pt x="1302" y="1348"/>
                  </a:lnTo>
                  <a:lnTo>
                    <a:pt x="1303" y="1348"/>
                  </a:lnTo>
                  <a:lnTo>
                    <a:pt x="1304" y="1348"/>
                  </a:lnTo>
                  <a:lnTo>
                    <a:pt x="1305" y="1348"/>
                  </a:lnTo>
                  <a:lnTo>
                    <a:pt x="1307" y="1348"/>
                  </a:lnTo>
                  <a:lnTo>
                    <a:pt x="1308" y="1348"/>
                  </a:lnTo>
                  <a:lnTo>
                    <a:pt x="1309" y="1348"/>
                  </a:lnTo>
                  <a:lnTo>
                    <a:pt x="1310" y="1348"/>
                  </a:lnTo>
                  <a:lnTo>
                    <a:pt x="1311" y="1348"/>
                  </a:lnTo>
                  <a:lnTo>
                    <a:pt x="1312" y="1348"/>
                  </a:lnTo>
                  <a:lnTo>
                    <a:pt x="1314" y="1348"/>
                  </a:lnTo>
                  <a:lnTo>
                    <a:pt x="1315" y="1348"/>
                  </a:lnTo>
                  <a:lnTo>
                    <a:pt x="1316" y="1348"/>
                  </a:lnTo>
                  <a:lnTo>
                    <a:pt x="1318" y="1348"/>
                  </a:lnTo>
                  <a:lnTo>
                    <a:pt x="1319" y="1348"/>
                  </a:lnTo>
                  <a:lnTo>
                    <a:pt x="1320" y="1348"/>
                  </a:lnTo>
                  <a:lnTo>
                    <a:pt x="1323" y="1348"/>
                  </a:lnTo>
                  <a:lnTo>
                    <a:pt x="1324" y="1348"/>
                  </a:lnTo>
                  <a:lnTo>
                    <a:pt x="1325" y="1348"/>
                  </a:lnTo>
                  <a:lnTo>
                    <a:pt x="1326" y="1348"/>
                  </a:lnTo>
                  <a:lnTo>
                    <a:pt x="1327" y="1348"/>
                  </a:lnTo>
                  <a:lnTo>
                    <a:pt x="1329" y="1348"/>
                  </a:lnTo>
                  <a:lnTo>
                    <a:pt x="1330" y="1347"/>
                  </a:lnTo>
                  <a:lnTo>
                    <a:pt x="1331" y="1348"/>
                  </a:lnTo>
                  <a:lnTo>
                    <a:pt x="1332" y="1348"/>
                  </a:lnTo>
                  <a:lnTo>
                    <a:pt x="1334" y="1348"/>
                  </a:lnTo>
                  <a:lnTo>
                    <a:pt x="1334" y="1347"/>
                  </a:lnTo>
                  <a:lnTo>
                    <a:pt x="1336" y="1348"/>
                  </a:lnTo>
                  <a:lnTo>
                    <a:pt x="1337" y="1348"/>
                  </a:lnTo>
                  <a:lnTo>
                    <a:pt x="1338" y="1347"/>
                  </a:lnTo>
                  <a:lnTo>
                    <a:pt x="1339" y="1348"/>
                  </a:lnTo>
                  <a:lnTo>
                    <a:pt x="1340" y="1348"/>
                  </a:lnTo>
                  <a:lnTo>
                    <a:pt x="1341" y="1347"/>
                  </a:lnTo>
                  <a:lnTo>
                    <a:pt x="1343" y="1348"/>
                  </a:lnTo>
                  <a:lnTo>
                    <a:pt x="1344" y="1348"/>
                  </a:lnTo>
                  <a:lnTo>
                    <a:pt x="1346" y="1348"/>
                  </a:lnTo>
                  <a:lnTo>
                    <a:pt x="1347" y="1348"/>
                  </a:lnTo>
                  <a:lnTo>
                    <a:pt x="1348" y="1347"/>
                  </a:lnTo>
                  <a:lnTo>
                    <a:pt x="1349" y="1347"/>
                  </a:lnTo>
                  <a:lnTo>
                    <a:pt x="1350" y="1348"/>
                  </a:lnTo>
                  <a:lnTo>
                    <a:pt x="1351" y="1348"/>
                  </a:lnTo>
                  <a:lnTo>
                    <a:pt x="1352" y="1348"/>
                  </a:lnTo>
                  <a:lnTo>
                    <a:pt x="1353" y="1348"/>
                  </a:lnTo>
                  <a:lnTo>
                    <a:pt x="1354" y="1347"/>
                  </a:lnTo>
                  <a:lnTo>
                    <a:pt x="1356" y="1348"/>
                  </a:lnTo>
                  <a:lnTo>
                    <a:pt x="1357" y="1348"/>
                  </a:lnTo>
                  <a:lnTo>
                    <a:pt x="1358" y="1348"/>
                  </a:lnTo>
                  <a:lnTo>
                    <a:pt x="1359" y="1347"/>
                  </a:lnTo>
                  <a:lnTo>
                    <a:pt x="1359" y="1348"/>
                  </a:lnTo>
                  <a:lnTo>
                    <a:pt x="1360" y="1347"/>
                  </a:lnTo>
                  <a:lnTo>
                    <a:pt x="1362" y="1348"/>
                  </a:lnTo>
                  <a:lnTo>
                    <a:pt x="1364" y="1347"/>
                  </a:lnTo>
                  <a:lnTo>
                    <a:pt x="1365" y="1347"/>
                  </a:lnTo>
                  <a:lnTo>
                    <a:pt x="1366" y="1348"/>
                  </a:lnTo>
                  <a:lnTo>
                    <a:pt x="1367" y="1348"/>
                  </a:lnTo>
                  <a:lnTo>
                    <a:pt x="1368" y="1347"/>
                  </a:lnTo>
                  <a:lnTo>
                    <a:pt x="1369" y="1348"/>
                  </a:lnTo>
                  <a:lnTo>
                    <a:pt x="1372" y="1348"/>
                  </a:lnTo>
                  <a:lnTo>
                    <a:pt x="1373" y="1348"/>
                  </a:lnTo>
                  <a:lnTo>
                    <a:pt x="1375" y="1347"/>
                  </a:lnTo>
                  <a:lnTo>
                    <a:pt x="1375" y="1348"/>
                  </a:lnTo>
                  <a:lnTo>
                    <a:pt x="1377" y="1347"/>
                  </a:lnTo>
                  <a:lnTo>
                    <a:pt x="1378" y="1348"/>
                  </a:lnTo>
                  <a:lnTo>
                    <a:pt x="1381" y="1348"/>
                  </a:lnTo>
                  <a:lnTo>
                    <a:pt x="1382" y="1347"/>
                  </a:lnTo>
                  <a:lnTo>
                    <a:pt x="1383" y="1348"/>
                  </a:lnTo>
                  <a:lnTo>
                    <a:pt x="1384" y="1347"/>
                  </a:lnTo>
                  <a:lnTo>
                    <a:pt x="1386" y="1348"/>
                  </a:lnTo>
                  <a:lnTo>
                    <a:pt x="1387" y="1347"/>
                  </a:lnTo>
                  <a:lnTo>
                    <a:pt x="1388" y="1347"/>
                  </a:lnTo>
                  <a:lnTo>
                    <a:pt x="1389" y="1348"/>
                  </a:lnTo>
                  <a:lnTo>
                    <a:pt x="1390" y="1347"/>
                  </a:lnTo>
                  <a:lnTo>
                    <a:pt x="1391" y="1347"/>
                  </a:lnTo>
                  <a:lnTo>
                    <a:pt x="1392" y="1348"/>
                  </a:lnTo>
                  <a:lnTo>
                    <a:pt x="1394" y="1347"/>
                  </a:lnTo>
                  <a:lnTo>
                    <a:pt x="1394" y="1348"/>
                  </a:lnTo>
                  <a:lnTo>
                    <a:pt x="1395" y="1347"/>
                  </a:lnTo>
                  <a:lnTo>
                    <a:pt x="1396" y="1347"/>
                  </a:lnTo>
                  <a:lnTo>
                    <a:pt x="1398" y="1347"/>
                  </a:lnTo>
                  <a:lnTo>
                    <a:pt x="1399" y="1348"/>
                  </a:lnTo>
                  <a:lnTo>
                    <a:pt x="1399" y="1347"/>
                  </a:lnTo>
                  <a:lnTo>
                    <a:pt x="1400" y="1348"/>
                  </a:lnTo>
                  <a:lnTo>
                    <a:pt x="1403" y="1347"/>
                  </a:lnTo>
                  <a:lnTo>
                    <a:pt x="1403" y="1348"/>
                  </a:lnTo>
                  <a:lnTo>
                    <a:pt x="1404" y="1347"/>
                  </a:lnTo>
                  <a:lnTo>
                    <a:pt x="1406" y="1348"/>
                  </a:lnTo>
                  <a:lnTo>
                    <a:pt x="1407" y="1348"/>
                  </a:lnTo>
                  <a:lnTo>
                    <a:pt x="1407" y="1347"/>
                  </a:lnTo>
                  <a:lnTo>
                    <a:pt x="1408" y="1348"/>
                  </a:lnTo>
                  <a:lnTo>
                    <a:pt x="1409" y="1347"/>
                  </a:lnTo>
                  <a:lnTo>
                    <a:pt x="1411" y="1347"/>
                  </a:lnTo>
                  <a:lnTo>
                    <a:pt x="1412" y="1347"/>
                  </a:lnTo>
                  <a:lnTo>
                    <a:pt x="1413" y="1347"/>
                  </a:lnTo>
                  <a:lnTo>
                    <a:pt x="1414" y="1348"/>
                  </a:lnTo>
                  <a:lnTo>
                    <a:pt x="1415" y="1347"/>
                  </a:lnTo>
                  <a:lnTo>
                    <a:pt x="1416" y="1347"/>
                  </a:lnTo>
                  <a:lnTo>
                    <a:pt x="1417" y="1347"/>
                  </a:lnTo>
                  <a:lnTo>
                    <a:pt x="1419" y="1347"/>
                  </a:lnTo>
                  <a:lnTo>
                    <a:pt x="1420" y="1348"/>
                  </a:lnTo>
                  <a:lnTo>
                    <a:pt x="1421" y="1347"/>
                  </a:lnTo>
                  <a:lnTo>
                    <a:pt x="1422" y="1347"/>
                  </a:lnTo>
                  <a:lnTo>
                    <a:pt x="1423" y="1348"/>
                  </a:lnTo>
                  <a:lnTo>
                    <a:pt x="1424" y="1347"/>
                  </a:lnTo>
                  <a:lnTo>
                    <a:pt x="1425" y="1347"/>
                  </a:lnTo>
                  <a:lnTo>
                    <a:pt x="1427" y="1347"/>
                  </a:lnTo>
                  <a:lnTo>
                    <a:pt x="1428" y="1348"/>
                  </a:lnTo>
                  <a:lnTo>
                    <a:pt x="1429" y="1347"/>
                  </a:lnTo>
                  <a:lnTo>
                    <a:pt x="1430" y="1347"/>
                  </a:lnTo>
                  <a:lnTo>
                    <a:pt x="1431" y="1347"/>
                  </a:lnTo>
                  <a:lnTo>
                    <a:pt x="1432" y="1348"/>
                  </a:lnTo>
                  <a:lnTo>
                    <a:pt x="1433" y="1347"/>
                  </a:lnTo>
                  <a:lnTo>
                    <a:pt x="1435" y="1347"/>
                  </a:lnTo>
                  <a:lnTo>
                    <a:pt x="1436" y="1347"/>
                  </a:lnTo>
                  <a:lnTo>
                    <a:pt x="1437" y="1347"/>
                  </a:lnTo>
                  <a:lnTo>
                    <a:pt x="1438" y="1347"/>
                  </a:lnTo>
                  <a:lnTo>
                    <a:pt x="1439" y="1347"/>
                  </a:lnTo>
                  <a:lnTo>
                    <a:pt x="1442" y="1347"/>
                  </a:lnTo>
                  <a:lnTo>
                    <a:pt x="1443" y="1347"/>
                  </a:lnTo>
                  <a:lnTo>
                    <a:pt x="1445" y="1347"/>
                  </a:lnTo>
                  <a:lnTo>
                    <a:pt x="1447" y="1347"/>
                  </a:lnTo>
                  <a:lnTo>
                    <a:pt x="1448" y="1347"/>
                  </a:lnTo>
                  <a:lnTo>
                    <a:pt x="1451" y="1347"/>
                  </a:lnTo>
                  <a:lnTo>
                    <a:pt x="1452" y="1347"/>
                  </a:lnTo>
                  <a:lnTo>
                    <a:pt x="1453" y="1348"/>
                  </a:lnTo>
                  <a:lnTo>
                    <a:pt x="1455" y="1347"/>
                  </a:lnTo>
                  <a:lnTo>
                    <a:pt x="1457" y="1347"/>
                  </a:lnTo>
                  <a:lnTo>
                    <a:pt x="1458" y="1347"/>
                  </a:lnTo>
                  <a:lnTo>
                    <a:pt x="1459" y="1347"/>
                  </a:lnTo>
                  <a:lnTo>
                    <a:pt x="1460" y="1347"/>
                  </a:lnTo>
                  <a:lnTo>
                    <a:pt x="1461" y="1347"/>
                  </a:lnTo>
                  <a:lnTo>
                    <a:pt x="1463" y="1347"/>
                  </a:lnTo>
                  <a:lnTo>
                    <a:pt x="1464" y="1347"/>
                  </a:lnTo>
                  <a:lnTo>
                    <a:pt x="1466" y="1347"/>
                  </a:lnTo>
                  <a:lnTo>
                    <a:pt x="1467" y="1347"/>
                  </a:lnTo>
                  <a:lnTo>
                    <a:pt x="1469" y="1347"/>
                  </a:lnTo>
                  <a:lnTo>
                    <a:pt x="1471" y="1347"/>
                  </a:lnTo>
                  <a:lnTo>
                    <a:pt x="1472" y="1347"/>
                  </a:lnTo>
                  <a:lnTo>
                    <a:pt x="1473" y="1347"/>
                  </a:lnTo>
                  <a:lnTo>
                    <a:pt x="1474" y="1347"/>
                  </a:lnTo>
                  <a:lnTo>
                    <a:pt x="1475" y="1347"/>
                  </a:lnTo>
                  <a:lnTo>
                    <a:pt x="1477" y="1347"/>
                  </a:lnTo>
                  <a:lnTo>
                    <a:pt x="1478" y="1347"/>
                  </a:lnTo>
                  <a:lnTo>
                    <a:pt x="1479" y="1347"/>
                  </a:lnTo>
                  <a:lnTo>
                    <a:pt x="1480" y="1347"/>
                  </a:lnTo>
                  <a:lnTo>
                    <a:pt x="1481" y="1347"/>
                  </a:lnTo>
                  <a:lnTo>
                    <a:pt x="1482" y="1347"/>
                  </a:lnTo>
                  <a:lnTo>
                    <a:pt x="1483" y="1347"/>
                  </a:lnTo>
                  <a:lnTo>
                    <a:pt x="1484" y="1347"/>
                  </a:lnTo>
                  <a:lnTo>
                    <a:pt x="1486" y="1347"/>
                  </a:lnTo>
                  <a:lnTo>
                    <a:pt x="1487" y="1347"/>
                  </a:lnTo>
                  <a:lnTo>
                    <a:pt x="1488" y="1347"/>
                  </a:lnTo>
                  <a:lnTo>
                    <a:pt x="1489" y="1347"/>
                  </a:lnTo>
                  <a:lnTo>
                    <a:pt x="1490" y="1347"/>
                  </a:lnTo>
                  <a:lnTo>
                    <a:pt x="1491" y="1347"/>
                  </a:lnTo>
                  <a:lnTo>
                    <a:pt x="1492" y="1347"/>
                  </a:lnTo>
                  <a:lnTo>
                    <a:pt x="1493" y="1347"/>
                  </a:lnTo>
                  <a:lnTo>
                    <a:pt x="1495" y="1347"/>
                  </a:lnTo>
                  <a:lnTo>
                    <a:pt x="1497" y="1347"/>
                  </a:lnTo>
                  <a:lnTo>
                    <a:pt x="1498" y="1347"/>
                  </a:lnTo>
                  <a:lnTo>
                    <a:pt x="1499" y="1347"/>
                  </a:lnTo>
                  <a:lnTo>
                    <a:pt x="1500" y="1347"/>
                  </a:lnTo>
                  <a:lnTo>
                    <a:pt x="1501" y="1347"/>
                  </a:lnTo>
                  <a:lnTo>
                    <a:pt x="1502" y="1347"/>
                  </a:lnTo>
                  <a:lnTo>
                    <a:pt x="1503" y="1347"/>
                  </a:lnTo>
                  <a:lnTo>
                    <a:pt x="1504" y="1347"/>
                  </a:lnTo>
                  <a:lnTo>
                    <a:pt x="1505" y="1347"/>
                  </a:lnTo>
                  <a:lnTo>
                    <a:pt x="1507" y="1347"/>
                  </a:lnTo>
                  <a:lnTo>
                    <a:pt x="1508" y="1347"/>
                  </a:lnTo>
                  <a:lnTo>
                    <a:pt x="1509" y="1347"/>
                  </a:lnTo>
                  <a:lnTo>
                    <a:pt x="1510" y="1347"/>
                  </a:lnTo>
                  <a:lnTo>
                    <a:pt x="1511" y="1347"/>
                  </a:lnTo>
                  <a:lnTo>
                    <a:pt x="1512" y="1347"/>
                  </a:lnTo>
                  <a:lnTo>
                    <a:pt x="1513" y="1347"/>
                  </a:lnTo>
                  <a:lnTo>
                    <a:pt x="1514" y="1347"/>
                  </a:lnTo>
                  <a:lnTo>
                    <a:pt x="1515" y="1347"/>
                  </a:lnTo>
                  <a:lnTo>
                    <a:pt x="1516" y="1347"/>
                  </a:lnTo>
                  <a:lnTo>
                    <a:pt x="1517" y="1347"/>
                  </a:lnTo>
                  <a:lnTo>
                    <a:pt x="1519" y="1347"/>
                  </a:lnTo>
                  <a:lnTo>
                    <a:pt x="1520" y="1347"/>
                  </a:lnTo>
                  <a:lnTo>
                    <a:pt x="1522" y="1347"/>
                  </a:lnTo>
                  <a:lnTo>
                    <a:pt x="1523" y="1347"/>
                  </a:lnTo>
                  <a:lnTo>
                    <a:pt x="1524" y="1347"/>
                  </a:lnTo>
                  <a:lnTo>
                    <a:pt x="1525" y="1347"/>
                  </a:lnTo>
                  <a:lnTo>
                    <a:pt x="1527" y="1347"/>
                  </a:lnTo>
                  <a:lnTo>
                    <a:pt x="1528" y="1347"/>
                  </a:lnTo>
                  <a:lnTo>
                    <a:pt x="1529" y="1347"/>
                  </a:lnTo>
                  <a:lnTo>
                    <a:pt x="1531" y="1347"/>
                  </a:lnTo>
                  <a:lnTo>
                    <a:pt x="1533" y="1347"/>
                  </a:lnTo>
                  <a:lnTo>
                    <a:pt x="1534" y="1347"/>
                  </a:lnTo>
                  <a:lnTo>
                    <a:pt x="1535" y="1347"/>
                  </a:lnTo>
                  <a:lnTo>
                    <a:pt x="1536" y="1347"/>
                  </a:lnTo>
                  <a:lnTo>
                    <a:pt x="1537" y="1347"/>
                  </a:lnTo>
                  <a:lnTo>
                    <a:pt x="1538" y="1347"/>
                  </a:lnTo>
                  <a:lnTo>
                    <a:pt x="1540" y="1347"/>
                  </a:lnTo>
                  <a:lnTo>
                    <a:pt x="1541" y="1347"/>
                  </a:lnTo>
                  <a:lnTo>
                    <a:pt x="1543" y="1347"/>
                  </a:lnTo>
                  <a:lnTo>
                    <a:pt x="1544" y="1347"/>
                  </a:lnTo>
                  <a:lnTo>
                    <a:pt x="1546" y="1347"/>
                  </a:lnTo>
                  <a:lnTo>
                    <a:pt x="1547" y="1347"/>
                  </a:lnTo>
                  <a:lnTo>
                    <a:pt x="1548" y="1347"/>
                  </a:lnTo>
                  <a:lnTo>
                    <a:pt x="1551" y="1347"/>
                  </a:lnTo>
                  <a:lnTo>
                    <a:pt x="1553" y="1347"/>
                  </a:lnTo>
                  <a:lnTo>
                    <a:pt x="1554" y="1347"/>
                  </a:lnTo>
                  <a:lnTo>
                    <a:pt x="1555" y="1347"/>
                  </a:lnTo>
                  <a:lnTo>
                    <a:pt x="1556" y="1347"/>
                  </a:lnTo>
                  <a:lnTo>
                    <a:pt x="1558" y="1347"/>
                  </a:lnTo>
                  <a:lnTo>
                    <a:pt x="1559" y="1347"/>
                  </a:lnTo>
                  <a:lnTo>
                    <a:pt x="1560" y="1347"/>
                  </a:lnTo>
                  <a:lnTo>
                    <a:pt x="1561" y="1347"/>
                  </a:lnTo>
                  <a:lnTo>
                    <a:pt x="1563" y="1347"/>
                  </a:lnTo>
                  <a:lnTo>
                    <a:pt x="1564" y="1347"/>
                  </a:lnTo>
                  <a:lnTo>
                    <a:pt x="1565" y="1347"/>
                  </a:lnTo>
                  <a:lnTo>
                    <a:pt x="1566" y="1347"/>
                  </a:lnTo>
                  <a:lnTo>
                    <a:pt x="1568" y="1347"/>
                  </a:lnTo>
                  <a:lnTo>
                    <a:pt x="1569" y="1347"/>
                  </a:lnTo>
                  <a:lnTo>
                    <a:pt x="1570" y="1347"/>
                  </a:lnTo>
                  <a:lnTo>
                    <a:pt x="1572" y="1347"/>
                  </a:lnTo>
                  <a:lnTo>
                    <a:pt x="1573" y="1347"/>
                  </a:lnTo>
                  <a:lnTo>
                    <a:pt x="1574" y="1347"/>
                  </a:lnTo>
                  <a:lnTo>
                    <a:pt x="1576" y="1347"/>
                  </a:lnTo>
                  <a:lnTo>
                    <a:pt x="1577" y="1347"/>
                  </a:lnTo>
                  <a:lnTo>
                    <a:pt x="1578" y="1347"/>
                  </a:lnTo>
                  <a:lnTo>
                    <a:pt x="1580" y="1347"/>
                  </a:lnTo>
                  <a:lnTo>
                    <a:pt x="1582" y="1347"/>
                  </a:lnTo>
                  <a:lnTo>
                    <a:pt x="1584" y="1347"/>
                  </a:lnTo>
                  <a:lnTo>
                    <a:pt x="1586" y="1347"/>
                  </a:lnTo>
                  <a:lnTo>
                    <a:pt x="1588" y="1347"/>
                  </a:lnTo>
                  <a:lnTo>
                    <a:pt x="1589" y="1347"/>
                  </a:lnTo>
                  <a:lnTo>
                    <a:pt x="1590" y="1347"/>
                  </a:lnTo>
                  <a:lnTo>
                    <a:pt x="1591" y="1347"/>
                  </a:lnTo>
                  <a:lnTo>
                    <a:pt x="1593" y="1347"/>
                  </a:lnTo>
                  <a:lnTo>
                    <a:pt x="1594" y="1347"/>
                  </a:lnTo>
                  <a:lnTo>
                    <a:pt x="1595" y="1347"/>
                  </a:lnTo>
                  <a:lnTo>
                    <a:pt x="1596" y="1347"/>
                  </a:lnTo>
                  <a:lnTo>
                    <a:pt x="1598" y="1347"/>
                  </a:lnTo>
                  <a:lnTo>
                    <a:pt x="1600" y="1347"/>
                  </a:lnTo>
                  <a:lnTo>
                    <a:pt x="1601" y="1347"/>
                  </a:lnTo>
                  <a:lnTo>
                    <a:pt x="1603" y="1347"/>
                  </a:lnTo>
                  <a:lnTo>
                    <a:pt x="1604" y="1347"/>
                  </a:lnTo>
                  <a:lnTo>
                    <a:pt x="1606" y="1347"/>
                  </a:lnTo>
                  <a:lnTo>
                    <a:pt x="1607" y="1347"/>
                  </a:lnTo>
                  <a:lnTo>
                    <a:pt x="1608" y="1347"/>
                  </a:lnTo>
                  <a:lnTo>
                    <a:pt x="1609" y="1347"/>
                  </a:lnTo>
                  <a:lnTo>
                    <a:pt x="1611" y="1347"/>
                  </a:lnTo>
                  <a:lnTo>
                    <a:pt x="1612" y="1347"/>
                  </a:lnTo>
                  <a:lnTo>
                    <a:pt x="1613" y="1347"/>
                  </a:lnTo>
                  <a:lnTo>
                    <a:pt x="1614" y="1347"/>
                  </a:lnTo>
                  <a:lnTo>
                    <a:pt x="1616" y="1347"/>
                  </a:lnTo>
                  <a:lnTo>
                    <a:pt x="1617" y="1347"/>
                  </a:lnTo>
                  <a:lnTo>
                    <a:pt x="1618" y="1347"/>
                  </a:lnTo>
                  <a:lnTo>
                    <a:pt x="1620" y="1347"/>
                  </a:lnTo>
                  <a:lnTo>
                    <a:pt x="1621" y="1347"/>
                  </a:lnTo>
                  <a:lnTo>
                    <a:pt x="1622" y="1347"/>
                  </a:lnTo>
                  <a:lnTo>
                    <a:pt x="1624" y="1347"/>
                  </a:lnTo>
                  <a:lnTo>
                    <a:pt x="1625" y="1347"/>
                  </a:lnTo>
                  <a:lnTo>
                    <a:pt x="1626" y="1347"/>
                  </a:lnTo>
                  <a:lnTo>
                    <a:pt x="1627" y="1347"/>
                  </a:lnTo>
                  <a:lnTo>
                    <a:pt x="1629" y="1347"/>
                  </a:lnTo>
                  <a:lnTo>
                    <a:pt x="1630" y="1347"/>
                  </a:lnTo>
                  <a:lnTo>
                    <a:pt x="1631" y="1347"/>
                  </a:lnTo>
                  <a:lnTo>
                    <a:pt x="1632" y="1347"/>
                  </a:lnTo>
                  <a:lnTo>
                    <a:pt x="1633" y="1347"/>
                  </a:lnTo>
                  <a:lnTo>
                    <a:pt x="1635" y="1347"/>
                  </a:lnTo>
                  <a:lnTo>
                    <a:pt x="1637" y="1347"/>
                  </a:lnTo>
                  <a:lnTo>
                    <a:pt x="1638" y="1347"/>
                  </a:lnTo>
                  <a:lnTo>
                    <a:pt x="1639" y="1347"/>
                  </a:lnTo>
                  <a:lnTo>
                    <a:pt x="1641" y="1346"/>
                  </a:lnTo>
                  <a:lnTo>
                    <a:pt x="1642" y="1347"/>
                  </a:lnTo>
                  <a:lnTo>
                    <a:pt x="1643" y="1347"/>
                  </a:lnTo>
                  <a:lnTo>
                    <a:pt x="1646" y="1347"/>
                  </a:lnTo>
                  <a:lnTo>
                    <a:pt x="1648" y="1347"/>
                  </a:lnTo>
                  <a:lnTo>
                    <a:pt x="1649" y="1347"/>
                  </a:lnTo>
                  <a:lnTo>
                    <a:pt x="1650" y="1347"/>
                  </a:lnTo>
                  <a:lnTo>
                    <a:pt x="1651" y="1347"/>
                  </a:lnTo>
                  <a:lnTo>
                    <a:pt x="1652" y="1347"/>
                  </a:lnTo>
                  <a:lnTo>
                    <a:pt x="1654" y="1347"/>
                  </a:lnTo>
                  <a:lnTo>
                    <a:pt x="1655" y="1347"/>
                  </a:lnTo>
                  <a:lnTo>
                    <a:pt x="1656" y="1347"/>
                  </a:lnTo>
                  <a:lnTo>
                    <a:pt x="1657" y="1347"/>
                  </a:lnTo>
                  <a:lnTo>
                    <a:pt x="1658" y="1347"/>
                  </a:lnTo>
                  <a:lnTo>
                    <a:pt x="1659" y="1347"/>
                  </a:lnTo>
                  <a:lnTo>
                    <a:pt x="1660" y="1347"/>
                  </a:lnTo>
                  <a:lnTo>
                    <a:pt x="1661" y="1347"/>
                  </a:lnTo>
                  <a:lnTo>
                    <a:pt x="1662" y="1347"/>
                  </a:lnTo>
                  <a:lnTo>
                    <a:pt x="1663" y="1347"/>
                  </a:lnTo>
                  <a:lnTo>
                    <a:pt x="1664" y="1347"/>
                  </a:lnTo>
                  <a:lnTo>
                    <a:pt x="1666" y="1347"/>
                  </a:lnTo>
                  <a:lnTo>
                    <a:pt x="1668" y="1347"/>
                  </a:lnTo>
                  <a:lnTo>
                    <a:pt x="1669" y="1347"/>
                  </a:lnTo>
                  <a:lnTo>
                    <a:pt x="1669" y="1346"/>
                  </a:lnTo>
                  <a:lnTo>
                    <a:pt x="1670" y="1347"/>
                  </a:lnTo>
                  <a:lnTo>
                    <a:pt x="1671" y="1347"/>
                  </a:lnTo>
                  <a:lnTo>
                    <a:pt x="1672" y="1347"/>
                  </a:lnTo>
                  <a:lnTo>
                    <a:pt x="1673" y="1347"/>
                  </a:lnTo>
                  <a:lnTo>
                    <a:pt x="1674" y="1347"/>
                  </a:lnTo>
                  <a:lnTo>
                    <a:pt x="1676" y="1347"/>
                  </a:lnTo>
                  <a:lnTo>
                    <a:pt x="1677" y="1347"/>
                  </a:lnTo>
                  <a:lnTo>
                    <a:pt x="1678" y="1347"/>
                  </a:lnTo>
                  <a:lnTo>
                    <a:pt x="1679" y="1347"/>
                  </a:lnTo>
                  <a:lnTo>
                    <a:pt x="1681" y="1347"/>
                  </a:lnTo>
                  <a:lnTo>
                    <a:pt x="1682" y="1347"/>
                  </a:lnTo>
                  <a:lnTo>
                    <a:pt x="1683" y="1347"/>
                  </a:lnTo>
                  <a:lnTo>
                    <a:pt x="1686" y="1347"/>
                  </a:lnTo>
                  <a:lnTo>
                    <a:pt x="1688" y="1347"/>
                  </a:lnTo>
                  <a:lnTo>
                    <a:pt x="1689" y="1347"/>
                  </a:lnTo>
                  <a:lnTo>
                    <a:pt x="1690" y="1347"/>
                  </a:lnTo>
                  <a:lnTo>
                    <a:pt x="1691" y="1346"/>
                  </a:lnTo>
                  <a:lnTo>
                    <a:pt x="1693" y="1347"/>
                  </a:lnTo>
                  <a:lnTo>
                    <a:pt x="1694" y="1347"/>
                  </a:lnTo>
                  <a:lnTo>
                    <a:pt x="1696" y="1347"/>
                  </a:lnTo>
                  <a:lnTo>
                    <a:pt x="1697" y="1346"/>
                  </a:lnTo>
                  <a:lnTo>
                    <a:pt x="1698" y="1347"/>
                  </a:lnTo>
                  <a:lnTo>
                    <a:pt x="1699" y="1347"/>
                  </a:lnTo>
                  <a:lnTo>
                    <a:pt x="1700" y="1347"/>
                  </a:lnTo>
                  <a:lnTo>
                    <a:pt x="1701" y="1347"/>
                  </a:lnTo>
                  <a:lnTo>
                    <a:pt x="1702" y="1347"/>
                  </a:lnTo>
                  <a:lnTo>
                    <a:pt x="1703" y="1347"/>
                  </a:lnTo>
                  <a:lnTo>
                    <a:pt x="1704" y="1347"/>
                  </a:lnTo>
                  <a:lnTo>
                    <a:pt x="1705" y="1347"/>
                  </a:lnTo>
                  <a:lnTo>
                    <a:pt x="1707" y="1347"/>
                  </a:lnTo>
                  <a:lnTo>
                    <a:pt x="1708" y="1347"/>
                  </a:lnTo>
                  <a:lnTo>
                    <a:pt x="1709" y="1347"/>
                  </a:lnTo>
                  <a:lnTo>
                    <a:pt x="1710" y="1346"/>
                  </a:lnTo>
                  <a:lnTo>
                    <a:pt x="1711" y="1347"/>
                  </a:lnTo>
                  <a:lnTo>
                    <a:pt x="1713" y="1347"/>
                  </a:lnTo>
                  <a:lnTo>
                    <a:pt x="1714" y="1347"/>
                  </a:lnTo>
                  <a:lnTo>
                    <a:pt x="1716" y="1346"/>
                  </a:lnTo>
                  <a:lnTo>
                    <a:pt x="1716" y="1347"/>
                  </a:lnTo>
                  <a:lnTo>
                    <a:pt x="1718" y="1346"/>
                  </a:lnTo>
                  <a:lnTo>
                    <a:pt x="1719" y="1346"/>
                  </a:lnTo>
                  <a:lnTo>
                    <a:pt x="1720" y="1347"/>
                  </a:lnTo>
                  <a:lnTo>
                    <a:pt x="1722" y="1347"/>
                  </a:lnTo>
                  <a:lnTo>
                    <a:pt x="1723" y="1347"/>
                  </a:lnTo>
                  <a:lnTo>
                    <a:pt x="1725" y="1347"/>
                  </a:lnTo>
                  <a:lnTo>
                    <a:pt x="1726" y="1346"/>
                  </a:lnTo>
                  <a:lnTo>
                    <a:pt x="1727" y="1347"/>
                  </a:lnTo>
                  <a:lnTo>
                    <a:pt x="1729" y="1347"/>
                  </a:lnTo>
                  <a:lnTo>
                    <a:pt x="1729" y="1346"/>
                  </a:lnTo>
                  <a:lnTo>
                    <a:pt x="1731" y="1347"/>
                  </a:lnTo>
                  <a:lnTo>
                    <a:pt x="1733" y="1346"/>
                  </a:lnTo>
                  <a:lnTo>
                    <a:pt x="1734" y="1346"/>
                  </a:lnTo>
                  <a:lnTo>
                    <a:pt x="1736" y="1346"/>
                  </a:lnTo>
                  <a:lnTo>
                    <a:pt x="1737" y="1346"/>
                  </a:lnTo>
                  <a:lnTo>
                    <a:pt x="1738" y="1346"/>
                  </a:lnTo>
                  <a:lnTo>
                    <a:pt x="1739" y="1346"/>
                  </a:lnTo>
                  <a:lnTo>
                    <a:pt x="1741" y="1346"/>
                  </a:lnTo>
                  <a:lnTo>
                    <a:pt x="1742" y="1346"/>
                  </a:lnTo>
                  <a:lnTo>
                    <a:pt x="1743" y="1346"/>
                  </a:lnTo>
                  <a:lnTo>
                    <a:pt x="1745" y="1346"/>
                  </a:lnTo>
                  <a:lnTo>
                    <a:pt x="1746" y="1347"/>
                  </a:lnTo>
                  <a:lnTo>
                    <a:pt x="1747" y="1346"/>
                  </a:lnTo>
                  <a:lnTo>
                    <a:pt x="1748" y="1346"/>
                  </a:lnTo>
                  <a:lnTo>
                    <a:pt x="1749" y="1346"/>
                  </a:lnTo>
                  <a:lnTo>
                    <a:pt x="1750" y="1346"/>
                  </a:lnTo>
                  <a:lnTo>
                    <a:pt x="1751" y="1346"/>
                  </a:lnTo>
                  <a:lnTo>
                    <a:pt x="1752" y="1346"/>
                  </a:lnTo>
                  <a:lnTo>
                    <a:pt x="1753" y="1346"/>
                  </a:lnTo>
                  <a:lnTo>
                    <a:pt x="1755" y="1346"/>
                  </a:lnTo>
                  <a:lnTo>
                    <a:pt x="1756" y="1347"/>
                  </a:lnTo>
                  <a:lnTo>
                    <a:pt x="1757" y="1346"/>
                  </a:lnTo>
                  <a:lnTo>
                    <a:pt x="1758" y="1347"/>
                  </a:lnTo>
                  <a:lnTo>
                    <a:pt x="1759" y="1347"/>
                  </a:lnTo>
                  <a:lnTo>
                    <a:pt x="1759" y="1346"/>
                  </a:lnTo>
                  <a:lnTo>
                    <a:pt x="1760" y="1347"/>
                  </a:lnTo>
                  <a:lnTo>
                    <a:pt x="1762" y="1346"/>
                  </a:lnTo>
                  <a:lnTo>
                    <a:pt x="1764" y="1347"/>
                  </a:lnTo>
                  <a:lnTo>
                    <a:pt x="1765" y="1347"/>
                  </a:lnTo>
                  <a:lnTo>
                    <a:pt x="1766" y="1347"/>
                  </a:lnTo>
                  <a:lnTo>
                    <a:pt x="1768" y="1346"/>
                  </a:lnTo>
                  <a:lnTo>
                    <a:pt x="1770" y="1347"/>
                  </a:lnTo>
                  <a:lnTo>
                    <a:pt x="1771" y="1347"/>
                  </a:lnTo>
                  <a:lnTo>
                    <a:pt x="1772" y="1346"/>
                  </a:lnTo>
                  <a:lnTo>
                    <a:pt x="1773" y="1347"/>
                  </a:lnTo>
                  <a:lnTo>
                    <a:pt x="1774" y="1346"/>
                  </a:lnTo>
                  <a:lnTo>
                    <a:pt x="1775" y="1347"/>
                  </a:lnTo>
                  <a:lnTo>
                    <a:pt x="1776" y="1346"/>
                  </a:lnTo>
                  <a:lnTo>
                    <a:pt x="1777" y="1346"/>
                  </a:lnTo>
                  <a:lnTo>
                    <a:pt x="1779" y="1346"/>
                  </a:lnTo>
                  <a:lnTo>
                    <a:pt x="1780" y="1347"/>
                  </a:lnTo>
                  <a:lnTo>
                    <a:pt x="1781" y="1347"/>
                  </a:lnTo>
                  <a:lnTo>
                    <a:pt x="1782" y="1347"/>
                  </a:lnTo>
                  <a:lnTo>
                    <a:pt x="1784" y="1346"/>
                  </a:lnTo>
                  <a:lnTo>
                    <a:pt x="1785" y="1346"/>
                  </a:lnTo>
                  <a:lnTo>
                    <a:pt x="1787" y="1346"/>
                  </a:lnTo>
                  <a:lnTo>
                    <a:pt x="1788" y="1347"/>
                  </a:lnTo>
                  <a:lnTo>
                    <a:pt x="1789" y="1347"/>
                  </a:lnTo>
                  <a:lnTo>
                    <a:pt x="1790" y="1346"/>
                  </a:lnTo>
                  <a:lnTo>
                    <a:pt x="1791" y="1347"/>
                  </a:lnTo>
                  <a:lnTo>
                    <a:pt x="1793" y="1347"/>
                  </a:lnTo>
                  <a:lnTo>
                    <a:pt x="1794" y="1346"/>
                  </a:lnTo>
                  <a:lnTo>
                    <a:pt x="1796" y="1346"/>
                  </a:lnTo>
                  <a:lnTo>
                    <a:pt x="1797" y="1346"/>
                  </a:lnTo>
                  <a:lnTo>
                    <a:pt x="1798" y="1346"/>
                  </a:lnTo>
                  <a:lnTo>
                    <a:pt x="1799" y="1346"/>
                  </a:lnTo>
                  <a:lnTo>
                    <a:pt x="1800" y="1346"/>
                  </a:lnTo>
                  <a:lnTo>
                    <a:pt x="1803" y="1346"/>
                  </a:lnTo>
                  <a:lnTo>
                    <a:pt x="1805" y="1346"/>
                  </a:lnTo>
                  <a:lnTo>
                    <a:pt x="1806" y="1347"/>
                  </a:lnTo>
                  <a:lnTo>
                    <a:pt x="1807" y="1346"/>
                  </a:lnTo>
                  <a:lnTo>
                    <a:pt x="1808" y="1346"/>
                  </a:lnTo>
                  <a:lnTo>
                    <a:pt x="1809" y="1346"/>
                  </a:lnTo>
                  <a:lnTo>
                    <a:pt x="1812" y="1346"/>
                  </a:lnTo>
                  <a:lnTo>
                    <a:pt x="1814" y="1347"/>
                  </a:lnTo>
                  <a:lnTo>
                    <a:pt x="1815" y="1346"/>
                  </a:lnTo>
                  <a:lnTo>
                    <a:pt x="1816" y="1347"/>
                  </a:lnTo>
                  <a:lnTo>
                    <a:pt x="1817" y="1347"/>
                  </a:lnTo>
                  <a:lnTo>
                    <a:pt x="1819" y="1346"/>
                  </a:lnTo>
                  <a:lnTo>
                    <a:pt x="1820" y="1346"/>
                  </a:lnTo>
                  <a:lnTo>
                    <a:pt x="1821" y="1346"/>
                  </a:lnTo>
                  <a:lnTo>
                    <a:pt x="1822" y="1346"/>
                  </a:lnTo>
                  <a:lnTo>
                    <a:pt x="1824" y="1346"/>
                  </a:lnTo>
                  <a:lnTo>
                    <a:pt x="1825" y="1346"/>
                  </a:lnTo>
                  <a:lnTo>
                    <a:pt x="1826" y="1346"/>
                  </a:lnTo>
                  <a:lnTo>
                    <a:pt x="1828" y="1347"/>
                  </a:lnTo>
                  <a:lnTo>
                    <a:pt x="1830" y="1346"/>
                  </a:lnTo>
                  <a:lnTo>
                    <a:pt x="1831" y="1346"/>
                  </a:lnTo>
                  <a:lnTo>
                    <a:pt x="1832" y="1346"/>
                  </a:lnTo>
                  <a:lnTo>
                    <a:pt x="1833" y="1347"/>
                  </a:lnTo>
                  <a:lnTo>
                    <a:pt x="1834" y="1346"/>
                  </a:lnTo>
                  <a:lnTo>
                    <a:pt x="1835" y="1346"/>
                  </a:lnTo>
                  <a:lnTo>
                    <a:pt x="1836" y="1346"/>
                  </a:lnTo>
                  <a:lnTo>
                    <a:pt x="1838" y="1346"/>
                  </a:lnTo>
                  <a:lnTo>
                    <a:pt x="1839" y="1346"/>
                  </a:lnTo>
                  <a:lnTo>
                    <a:pt x="1840" y="1346"/>
                  </a:lnTo>
                  <a:lnTo>
                    <a:pt x="1841" y="1347"/>
                  </a:lnTo>
                  <a:lnTo>
                    <a:pt x="1842" y="1346"/>
                  </a:lnTo>
                  <a:lnTo>
                    <a:pt x="1843" y="1346"/>
                  </a:lnTo>
                  <a:lnTo>
                    <a:pt x="1844" y="1346"/>
                  </a:lnTo>
                  <a:lnTo>
                    <a:pt x="1846" y="1346"/>
                  </a:lnTo>
                  <a:lnTo>
                    <a:pt x="1847" y="1346"/>
                  </a:lnTo>
                  <a:lnTo>
                    <a:pt x="1848" y="1346"/>
                  </a:lnTo>
                  <a:lnTo>
                    <a:pt x="1850" y="1347"/>
                  </a:lnTo>
                  <a:lnTo>
                    <a:pt x="1851" y="1346"/>
                  </a:lnTo>
                  <a:lnTo>
                    <a:pt x="1853" y="1346"/>
                  </a:lnTo>
                  <a:lnTo>
                    <a:pt x="1854" y="1347"/>
                  </a:lnTo>
                  <a:lnTo>
                    <a:pt x="1854" y="1346"/>
                  </a:lnTo>
                  <a:lnTo>
                    <a:pt x="1855" y="1346"/>
                  </a:lnTo>
                  <a:lnTo>
                    <a:pt x="1856" y="1346"/>
                  </a:lnTo>
                  <a:lnTo>
                    <a:pt x="1858" y="1346"/>
                  </a:lnTo>
                  <a:lnTo>
                    <a:pt x="1859" y="1347"/>
                  </a:lnTo>
                  <a:lnTo>
                    <a:pt x="1860" y="1346"/>
                  </a:lnTo>
                  <a:lnTo>
                    <a:pt x="1862" y="1346"/>
                  </a:lnTo>
                  <a:lnTo>
                    <a:pt x="1864" y="1346"/>
                  </a:lnTo>
                  <a:lnTo>
                    <a:pt x="1864" y="1347"/>
                  </a:lnTo>
                  <a:lnTo>
                    <a:pt x="1865" y="1347"/>
                  </a:lnTo>
                  <a:lnTo>
                    <a:pt x="1867" y="1346"/>
                  </a:lnTo>
                  <a:lnTo>
                    <a:pt x="1869" y="1346"/>
                  </a:lnTo>
                  <a:lnTo>
                    <a:pt x="1870" y="1346"/>
                  </a:lnTo>
                  <a:lnTo>
                    <a:pt x="1870" y="1347"/>
                  </a:lnTo>
                  <a:lnTo>
                    <a:pt x="1872" y="1346"/>
                  </a:lnTo>
                  <a:lnTo>
                    <a:pt x="1873" y="1346"/>
                  </a:lnTo>
                  <a:lnTo>
                    <a:pt x="1874" y="1346"/>
                  </a:lnTo>
                  <a:lnTo>
                    <a:pt x="1875" y="1346"/>
                  </a:lnTo>
                  <a:lnTo>
                    <a:pt x="1877" y="1346"/>
                  </a:lnTo>
                  <a:lnTo>
                    <a:pt x="1877" y="1347"/>
                  </a:lnTo>
                  <a:lnTo>
                    <a:pt x="1879" y="1346"/>
                  </a:lnTo>
                  <a:lnTo>
                    <a:pt x="1880" y="1346"/>
                  </a:lnTo>
                  <a:lnTo>
                    <a:pt x="1881" y="1346"/>
                  </a:lnTo>
                  <a:lnTo>
                    <a:pt x="1882" y="1347"/>
                  </a:lnTo>
                  <a:lnTo>
                    <a:pt x="1883" y="1346"/>
                  </a:lnTo>
                  <a:lnTo>
                    <a:pt x="1885" y="1346"/>
                  </a:lnTo>
                  <a:lnTo>
                    <a:pt x="1886" y="1347"/>
                  </a:lnTo>
                  <a:lnTo>
                    <a:pt x="1886" y="1346"/>
                  </a:lnTo>
                  <a:lnTo>
                    <a:pt x="1887" y="1346"/>
                  </a:lnTo>
                  <a:lnTo>
                    <a:pt x="1889" y="1346"/>
                  </a:lnTo>
                  <a:lnTo>
                    <a:pt x="1890" y="1346"/>
                  </a:lnTo>
                  <a:lnTo>
                    <a:pt x="1891" y="1346"/>
                  </a:lnTo>
                  <a:lnTo>
                    <a:pt x="1892" y="1346"/>
                  </a:lnTo>
                  <a:lnTo>
                    <a:pt x="1893" y="1346"/>
                  </a:lnTo>
                  <a:lnTo>
                    <a:pt x="1894" y="1346"/>
                  </a:lnTo>
                  <a:lnTo>
                    <a:pt x="1895" y="1347"/>
                  </a:lnTo>
                  <a:lnTo>
                    <a:pt x="1896" y="1346"/>
                  </a:lnTo>
                  <a:lnTo>
                    <a:pt x="1897" y="1346"/>
                  </a:lnTo>
                  <a:lnTo>
                    <a:pt x="1899" y="1346"/>
                  </a:lnTo>
                  <a:lnTo>
                    <a:pt x="1900" y="1346"/>
                  </a:lnTo>
                  <a:lnTo>
                    <a:pt x="1901" y="1346"/>
                  </a:lnTo>
                  <a:lnTo>
                    <a:pt x="1902" y="1346"/>
                  </a:lnTo>
                  <a:lnTo>
                    <a:pt x="1903" y="1346"/>
                  </a:lnTo>
                  <a:lnTo>
                    <a:pt x="1906" y="1346"/>
                  </a:lnTo>
                  <a:lnTo>
                    <a:pt x="1907" y="1346"/>
                  </a:lnTo>
                  <a:lnTo>
                    <a:pt x="1908" y="1346"/>
                  </a:lnTo>
                  <a:lnTo>
                    <a:pt x="1909" y="1346"/>
                  </a:lnTo>
                  <a:lnTo>
                    <a:pt x="1910" y="1346"/>
                  </a:lnTo>
                  <a:lnTo>
                    <a:pt x="1911" y="1346"/>
                  </a:lnTo>
                  <a:lnTo>
                    <a:pt x="1912" y="1346"/>
                  </a:lnTo>
                  <a:lnTo>
                    <a:pt x="1913" y="1346"/>
                  </a:lnTo>
                  <a:lnTo>
                    <a:pt x="1915" y="1346"/>
                  </a:lnTo>
                  <a:lnTo>
                    <a:pt x="1916" y="1346"/>
                  </a:lnTo>
                  <a:lnTo>
                    <a:pt x="1918" y="1346"/>
                  </a:lnTo>
                  <a:lnTo>
                    <a:pt x="1919" y="1346"/>
                  </a:lnTo>
                  <a:lnTo>
                    <a:pt x="1921" y="1346"/>
                  </a:lnTo>
                  <a:lnTo>
                    <a:pt x="1922" y="1346"/>
                  </a:lnTo>
                  <a:lnTo>
                    <a:pt x="1924" y="1346"/>
                  </a:lnTo>
                  <a:lnTo>
                    <a:pt x="1925" y="1346"/>
                  </a:lnTo>
                  <a:lnTo>
                    <a:pt x="1926" y="1346"/>
                  </a:lnTo>
                  <a:lnTo>
                    <a:pt x="1927" y="1346"/>
                  </a:lnTo>
                  <a:lnTo>
                    <a:pt x="1928" y="1346"/>
                  </a:lnTo>
                  <a:lnTo>
                    <a:pt x="1929" y="1346"/>
                  </a:lnTo>
                  <a:lnTo>
                    <a:pt x="1930" y="1346"/>
                  </a:lnTo>
                  <a:lnTo>
                    <a:pt x="1932" y="1346"/>
                  </a:lnTo>
                  <a:lnTo>
                    <a:pt x="1934" y="1346"/>
                  </a:lnTo>
                  <a:lnTo>
                    <a:pt x="1936" y="1346"/>
                  </a:lnTo>
                  <a:lnTo>
                    <a:pt x="1938" y="1346"/>
                  </a:lnTo>
                  <a:lnTo>
                    <a:pt x="1939" y="1346"/>
                  </a:lnTo>
                  <a:lnTo>
                    <a:pt x="1940" y="1346"/>
                  </a:lnTo>
                  <a:lnTo>
                    <a:pt x="1941" y="1346"/>
                  </a:lnTo>
                  <a:lnTo>
                    <a:pt x="1942" y="1346"/>
                  </a:lnTo>
                  <a:lnTo>
                    <a:pt x="1943" y="1346"/>
                  </a:lnTo>
                  <a:lnTo>
                    <a:pt x="1944" y="1346"/>
                  </a:lnTo>
                  <a:lnTo>
                    <a:pt x="1945" y="1346"/>
                  </a:lnTo>
                  <a:lnTo>
                    <a:pt x="1946" y="1346"/>
                  </a:lnTo>
                  <a:lnTo>
                    <a:pt x="1947" y="1346"/>
                  </a:lnTo>
                  <a:lnTo>
                    <a:pt x="1948" y="1347"/>
                  </a:lnTo>
                  <a:lnTo>
                    <a:pt x="1950" y="1346"/>
                  </a:lnTo>
                  <a:lnTo>
                    <a:pt x="1952" y="1346"/>
                  </a:lnTo>
                  <a:lnTo>
                    <a:pt x="1953" y="1346"/>
                  </a:lnTo>
                  <a:lnTo>
                    <a:pt x="1955" y="1346"/>
                  </a:lnTo>
                  <a:lnTo>
                    <a:pt x="1957" y="1346"/>
                  </a:lnTo>
                  <a:lnTo>
                    <a:pt x="1958" y="1346"/>
                  </a:lnTo>
                  <a:lnTo>
                    <a:pt x="1959" y="1346"/>
                  </a:lnTo>
                  <a:lnTo>
                    <a:pt x="1960" y="1346"/>
                  </a:lnTo>
                  <a:lnTo>
                    <a:pt x="1962" y="1346"/>
                  </a:lnTo>
                  <a:lnTo>
                    <a:pt x="1964" y="1346"/>
                  </a:lnTo>
                  <a:lnTo>
                    <a:pt x="1965" y="1346"/>
                  </a:lnTo>
                  <a:lnTo>
                    <a:pt x="1966" y="1346"/>
                  </a:lnTo>
                  <a:lnTo>
                    <a:pt x="1967" y="1346"/>
                  </a:lnTo>
                  <a:lnTo>
                    <a:pt x="1968" y="1346"/>
                  </a:lnTo>
                  <a:lnTo>
                    <a:pt x="1970" y="1346"/>
                  </a:lnTo>
                  <a:lnTo>
                    <a:pt x="1971" y="1346"/>
                  </a:lnTo>
                  <a:lnTo>
                    <a:pt x="1973" y="1346"/>
                  </a:lnTo>
                  <a:lnTo>
                    <a:pt x="1974" y="1346"/>
                  </a:lnTo>
                  <a:lnTo>
                    <a:pt x="1976" y="1346"/>
                  </a:lnTo>
                  <a:lnTo>
                    <a:pt x="1977" y="1346"/>
                  </a:lnTo>
                  <a:lnTo>
                    <a:pt x="1978" y="1346"/>
                  </a:lnTo>
                  <a:lnTo>
                    <a:pt x="1980" y="1346"/>
                  </a:lnTo>
                  <a:lnTo>
                    <a:pt x="1982" y="1346"/>
                  </a:lnTo>
                  <a:lnTo>
                    <a:pt x="1983" y="1346"/>
                  </a:lnTo>
                  <a:lnTo>
                    <a:pt x="1985" y="1346"/>
                  </a:lnTo>
                  <a:lnTo>
                    <a:pt x="1986" y="1346"/>
                  </a:lnTo>
                  <a:lnTo>
                    <a:pt x="1987" y="1346"/>
                  </a:lnTo>
                  <a:lnTo>
                    <a:pt x="1989" y="1346"/>
                  </a:lnTo>
                  <a:lnTo>
                    <a:pt x="1990" y="1346"/>
                  </a:lnTo>
                  <a:lnTo>
                    <a:pt x="1991" y="1346"/>
                  </a:lnTo>
                  <a:lnTo>
                    <a:pt x="1992" y="1346"/>
                  </a:lnTo>
                  <a:lnTo>
                    <a:pt x="1994" y="1346"/>
                  </a:lnTo>
                  <a:lnTo>
                    <a:pt x="1995" y="1346"/>
                  </a:lnTo>
                  <a:lnTo>
                    <a:pt x="1997" y="1346"/>
                  </a:lnTo>
                  <a:lnTo>
                    <a:pt x="1998" y="1346"/>
                  </a:lnTo>
                  <a:lnTo>
                    <a:pt x="2000" y="1346"/>
                  </a:lnTo>
                  <a:lnTo>
                    <a:pt x="2002" y="1346"/>
                  </a:lnTo>
                  <a:lnTo>
                    <a:pt x="2003" y="1346"/>
                  </a:lnTo>
                  <a:lnTo>
                    <a:pt x="2004" y="1346"/>
                  </a:lnTo>
                  <a:lnTo>
                    <a:pt x="2005" y="1346"/>
                  </a:lnTo>
                  <a:lnTo>
                    <a:pt x="2006" y="1346"/>
                  </a:lnTo>
                  <a:lnTo>
                    <a:pt x="2007" y="1346"/>
                  </a:lnTo>
                  <a:lnTo>
                    <a:pt x="2010" y="1346"/>
                  </a:lnTo>
                  <a:lnTo>
                    <a:pt x="2011" y="1346"/>
                  </a:lnTo>
                  <a:lnTo>
                    <a:pt x="2012" y="1346"/>
                  </a:lnTo>
                  <a:lnTo>
                    <a:pt x="2013" y="1346"/>
                  </a:lnTo>
                  <a:lnTo>
                    <a:pt x="2014" y="1346"/>
                  </a:lnTo>
                  <a:lnTo>
                    <a:pt x="2015" y="1346"/>
                  </a:lnTo>
                  <a:lnTo>
                    <a:pt x="2016" y="1346"/>
                  </a:lnTo>
                  <a:lnTo>
                    <a:pt x="2017" y="1346"/>
                  </a:lnTo>
                  <a:lnTo>
                    <a:pt x="2019" y="1346"/>
                  </a:lnTo>
                  <a:lnTo>
                    <a:pt x="2020" y="1346"/>
                  </a:lnTo>
                  <a:lnTo>
                    <a:pt x="2021" y="1346"/>
                  </a:lnTo>
                  <a:lnTo>
                    <a:pt x="2023" y="1346"/>
                  </a:lnTo>
                  <a:lnTo>
                    <a:pt x="2024" y="1346"/>
                  </a:lnTo>
                  <a:lnTo>
                    <a:pt x="2025" y="1346"/>
                  </a:lnTo>
                  <a:lnTo>
                    <a:pt x="2026" y="1346"/>
                  </a:lnTo>
                  <a:lnTo>
                    <a:pt x="2027" y="1346"/>
                  </a:lnTo>
                  <a:lnTo>
                    <a:pt x="2029" y="1346"/>
                  </a:lnTo>
                  <a:lnTo>
                    <a:pt x="2030" y="1346"/>
                  </a:lnTo>
                  <a:lnTo>
                    <a:pt x="2031" y="1346"/>
                  </a:lnTo>
                  <a:lnTo>
                    <a:pt x="2033" y="1346"/>
                  </a:lnTo>
                  <a:lnTo>
                    <a:pt x="2035" y="1345"/>
                  </a:lnTo>
                  <a:lnTo>
                    <a:pt x="2036" y="1345"/>
                  </a:lnTo>
                  <a:lnTo>
                    <a:pt x="2038" y="1344"/>
                  </a:lnTo>
                  <a:lnTo>
                    <a:pt x="2039" y="1343"/>
                  </a:lnTo>
                  <a:lnTo>
                    <a:pt x="2040" y="1343"/>
                  </a:lnTo>
                  <a:lnTo>
                    <a:pt x="2042" y="1342"/>
                  </a:lnTo>
                  <a:lnTo>
                    <a:pt x="2042" y="1341"/>
                  </a:lnTo>
                  <a:lnTo>
                    <a:pt x="2044" y="1339"/>
                  </a:lnTo>
                  <a:lnTo>
                    <a:pt x="2045" y="1338"/>
                  </a:lnTo>
                  <a:lnTo>
                    <a:pt x="2046" y="1337"/>
                  </a:lnTo>
                  <a:lnTo>
                    <a:pt x="2046" y="1336"/>
                  </a:lnTo>
                  <a:lnTo>
                    <a:pt x="2048" y="1333"/>
                  </a:lnTo>
                  <a:lnTo>
                    <a:pt x="2049" y="1332"/>
                  </a:lnTo>
                  <a:lnTo>
                    <a:pt x="2051" y="1329"/>
                  </a:lnTo>
                  <a:lnTo>
                    <a:pt x="2051" y="1327"/>
                  </a:lnTo>
                  <a:lnTo>
                    <a:pt x="2053" y="1323"/>
                  </a:lnTo>
                  <a:lnTo>
                    <a:pt x="2054" y="1321"/>
                  </a:lnTo>
                  <a:lnTo>
                    <a:pt x="2055" y="1316"/>
                  </a:lnTo>
                  <a:lnTo>
                    <a:pt x="2055" y="1314"/>
                  </a:lnTo>
                  <a:lnTo>
                    <a:pt x="2057" y="1307"/>
                  </a:lnTo>
                  <a:lnTo>
                    <a:pt x="2058" y="1305"/>
                  </a:lnTo>
                  <a:lnTo>
                    <a:pt x="2060" y="1298"/>
                  </a:lnTo>
                  <a:lnTo>
                    <a:pt x="2060" y="1293"/>
                  </a:lnTo>
                  <a:lnTo>
                    <a:pt x="2062" y="1286"/>
                  </a:lnTo>
                  <a:lnTo>
                    <a:pt x="2062" y="1282"/>
                  </a:lnTo>
                  <a:lnTo>
                    <a:pt x="2064" y="1272"/>
                  </a:lnTo>
                  <a:lnTo>
                    <a:pt x="2064" y="1267"/>
                  </a:lnTo>
                  <a:lnTo>
                    <a:pt x="2066" y="1257"/>
                  </a:lnTo>
                  <a:lnTo>
                    <a:pt x="2067" y="1251"/>
                  </a:lnTo>
                  <a:lnTo>
                    <a:pt x="2069" y="1240"/>
                  </a:lnTo>
                  <a:lnTo>
                    <a:pt x="2069" y="1234"/>
                  </a:lnTo>
                  <a:lnTo>
                    <a:pt x="2070" y="1221"/>
                  </a:lnTo>
                  <a:lnTo>
                    <a:pt x="2071" y="1215"/>
                  </a:lnTo>
                  <a:lnTo>
                    <a:pt x="2072" y="1202"/>
                  </a:lnTo>
                  <a:lnTo>
                    <a:pt x="2073" y="1195"/>
                  </a:lnTo>
                  <a:lnTo>
                    <a:pt x="2075" y="1182"/>
                  </a:lnTo>
                  <a:lnTo>
                    <a:pt x="2076" y="1175"/>
                  </a:lnTo>
                  <a:lnTo>
                    <a:pt x="2077" y="1161"/>
                  </a:lnTo>
                  <a:lnTo>
                    <a:pt x="2077" y="1154"/>
                  </a:lnTo>
                  <a:lnTo>
                    <a:pt x="2079" y="1140"/>
                  </a:lnTo>
                  <a:lnTo>
                    <a:pt x="2080" y="1134"/>
                  </a:lnTo>
                  <a:lnTo>
                    <a:pt x="2081" y="1121"/>
                  </a:lnTo>
                  <a:lnTo>
                    <a:pt x="2082" y="1114"/>
                  </a:lnTo>
                  <a:lnTo>
                    <a:pt x="2084" y="1101"/>
                  </a:lnTo>
                  <a:lnTo>
                    <a:pt x="2085" y="1096"/>
                  </a:lnTo>
                  <a:lnTo>
                    <a:pt x="2085" y="1084"/>
                  </a:lnTo>
                  <a:lnTo>
                    <a:pt x="2086" y="1079"/>
                  </a:lnTo>
                  <a:lnTo>
                    <a:pt x="2088" y="1069"/>
                  </a:lnTo>
                  <a:lnTo>
                    <a:pt x="2089" y="1065"/>
                  </a:lnTo>
                  <a:lnTo>
                    <a:pt x="2090" y="1058"/>
                  </a:lnTo>
                  <a:lnTo>
                    <a:pt x="2091" y="1054"/>
                  </a:lnTo>
                  <a:lnTo>
                    <a:pt x="2093" y="1049"/>
                  </a:lnTo>
                  <a:lnTo>
                    <a:pt x="2093" y="1047"/>
                  </a:lnTo>
                  <a:lnTo>
                    <a:pt x="2094" y="1043"/>
                  </a:lnTo>
                  <a:lnTo>
                    <a:pt x="2095" y="1042"/>
                  </a:lnTo>
                  <a:lnTo>
                    <a:pt x="2097" y="1042"/>
                  </a:lnTo>
                  <a:lnTo>
                    <a:pt x="2098" y="1042"/>
                  </a:lnTo>
                  <a:lnTo>
                    <a:pt x="2099" y="1044"/>
                  </a:lnTo>
                  <a:lnTo>
                    <a:pt x="2100" y="1046"/>
                  </a:lnTo>
                  <a:lnTo>
                    <a:pt x="2101" y="1050"/>
                  </a:lnTo>
                  <a:lnTo>
                    <a:pt x="2102" y="1053"/>
                  </a:lnTo>
                  <a:lnTo>
                    <a:pt x="2103" y="1059"/>
                  </a:lnTo>
                  <a:lnTo>
                    <a:pt x="2104" y="1063"/>
                  </a:lnTo>
                  <a:lnTo>
                    <a:pt x="2106" y="1072"/>
                  </a:lnTo>
                  <a:lnTo>
                    <a:pt x="2107" y="1076"/>
                  </a:lnTo>
                  <a:lnTo>
                    <a:pt x="2108" y="1087"/>
                  </a:lnTo>
                  <a:lnTo>
                    <a:pt x="2109" y="1092"/>
                  </a:lnTo>
                  <a:lnTo>
                    <a:pt x="2110" y="1104"/>
                  </a:lnTo>
                  <a:lnTo>
                    <a:pt x="2111" y="1110"/>
                  </a:lnTo>
                  <a:lnTo>
                    <a:pt x="2112" y="1123"/>
                  </a:lnTo>
                  <a:lnTo>
                    <a:pt x="2113" y="1130"/>
                  </a:lnTo>
                  <a:lnTo>
                    <a:pt x="2115" y="1143"/>
                  </a:lnTo>
                  <a:lnTo>
                    <a:pt x="2116" y="1150"/>
                  </a:lnTo>
                  <a:lnTo>
                    <a:pt x="2117" y="1163"/>
                  </a:lnTo>
                  <a:lnTo>
                    <a:pt x="2117" y="1170"/>
                  </a:lnTo>
                  <a:lnTo>
                    <a:pt x="2119" y="1184"/>
                  </a:lnTo>
                  <a:lnTo>
                    <a:pt x="2120" y="1191"/>
                  </a:lnTo>
                  <a:lnTo>
                    <a:pt x="2121" y="1203"/>
                  </a:lnTo>
                  <a:lnTo>
                    <a:pt x="2122" y="1210"/>
                  </a:lnTo>
                  <a:lnTo>
                    <a:pt x="2124" y="1222"/>
                  </a:lnTo>
                  <a:lnTo>
                    <a:pt x="2125" y="1228"/>
                  </a:lnTo>
                  <a:lnTo>
                    <a:pt x="2125" y="1240"/>
                  </a:lnTo>
                  <a:lnTo>
                    <a:pt x="2126" y="1245"/>
                  </a:lnTo>
                  <a:lnTo>
                    <a:pt x="2128" y="1256"/>
                  </a:lnTo>
                  <a:lnTo>
                    <a:pt x="2129" y="1261"/>
                  </a:lnTo>
                  <a:lnTo>
                    <a:pt x="2130" y="1270"/>
                  </a:lnTo>
                  <a:lnTo>
                    <a:pt x="2131" y="1274"/>
                  </a:lnTo>
                  <a:lnTo>
                    <a:pt x="2133" y="1283"/>
                  </a:lnTo>
                  <a:lnTo>
                    <a:pt x="2133" y="1287"/>
                  </a:lnTo>
                  <a:lnTo>
                    <a:pt x="2134" y="1295"/>
                  </a:lnTo>
                  <a:lnTo>
                    <a:pt x="2135" y="1298"/>
                  </a:lnTo>
                  <a:lnTo>
                    <a:pt x="2137" y="1304"/>
                  </a:lnTo>
                  <a:lnTo>
                    <a:pt x="2138" y="1307"/>
                  </a:lnTo>
                  <a:lnTo>
                    <a:pt x="2139" y="1312"/>
                  </a:lnTo>
                  <a:lnTo>
                    <a:pt x="2140" y="1314"/>
                  </a:lnTo>
                  <a:lnTo>
                    <a:pt x="2141" y="1319"/>
                  </a:lnTo>
                  <a:lnTo>
                    <a:pt x="2142" y="1321"/>
                  </a:lnTo>
                  <a:lnTo>
                    <a:pt x="2143" y="1324"/>
                  </a:lnTo>
                  <a:lnTo>
                    <a:pt x="2144" y="1326"/>
                  </a:lnTo>
                  <a:lnTo>
                    <a:pt x="2146" y="1329"/>
                  </a:lnTo>
                  <a:lnTo>
                    <a:pt x="2147" y="1330"/>
                  </a:lnTo>
                  <a:lnTo>
                    <a:pt x="2148" y="1332"/>
                  </a:lnTo>
                  <a:lnTo>
                    <a:pt x="2149" y="1334"/>
                  </a:lnTo>
                  <a:lnTo>
                    <a:pt x="2150" y="1336"/>
                  </a:lnTo>
                  <a:lnTo>
                    <a:pt x="2150" y="1337"/>
                  </a:lnTo>
                  <a:lnTo>
                    <a:pt x="2152" y="1338"/>
                  </a:lnTo>
                  <a:lnTo>
                    <a:pt x="2153" y="1338"/>
                  </a:lnTo>
                  <a:lnTo>
                    <a:pt x="2155" y="1339"/>
                  </a:lnTo>
                  <a:lnTo>
                    <a:pt x="2155" y="1340"/>
                  </a:lnTo>
                  <a:lnTo>
                    <a:pt x="2157" y="1341"/>
                  </a:lnTo>
                  <a:lnTo>
                    <a:pt x="2157" y="1342"/>
                  </a:lnTo>
                  <a:lnTo>
                    <a:pt x="2159" y="1342"/>
                  </a:lnTo>
                  <a:lnTo>
                    <a:pt x="2161" y="1343"/>
                  </a:lnTo>
                  <a:lnTo>
                    <a:pt x="2162" y="1343"/>
                  </a:lnTo>
                  <a:lnTo>
                    <a:pt x="2164" y="1344"/>
                  </a:lnTo>
                  <a:lnTo>
                    <a:pt x="2165" y="1345"/>
                  </a:lnTo>
                  <a:lnTo>
                    <a:pt x="2166" y="1345"/>
                  </a:lnTo>
                  <a:lnTo>
                    <a:pt x="2168" y="1345"/>
                  </a:lnTo>
                  <a:lnTo>
                    <a:pt x="2169" y="1345"/>
                  </a:lnTo>
                  <a:lnTo>
                    <a:pt x="2170" y="1345"/>
                  </a:lnTo>
                  <a:lnTo>
                    <a:pt x="2171" y="1345"/>
                  </a:lnTo>
                  <a:lnTo>
                    <a:pt x="2173" y="1346"/>
                  </a:lnTo>
                  <a:lnTo>
                    <a:pt x="2175" y="1346"/>
                  </a:lnTo>
                  <a:lnTo>
                    <a:pt x="2177" y="1346"/>
                  </a:lnTo>
                  <a:lnTo>
                    <a:pt x="2178" y="1346"/>
                  </a:lnTo>
                  <a:lnTo>
                    <a:pt x="2181" y="1346"/>
                  </a:lnTo>
                  <a:lnTo>
                    <a:pt x="2182" y="1346"/>
                  </a:lnTo>
                  <a:lnTo>
                    <a:pt x="2183" y="1346"/>
                  </a:lnTo>
                  <a:lnTo>
                    <a:pt x="2184" y="1346"/>
                  </a:lnTo>
                  <a:lnTo>
                    <a:pt x="2185" y="1346"/>
                  </a:lnTo>
                  <a:lnTo>
                    <a:pt x="2186" y="1346"/>
                  </a:lnTo>
                  <a:lnTo>
                    <a:pt x="2187" y="1346"/>
                  </a:lnTo>
                  <a:lnTo>
                    <a:pt x="2189" y="1346"/>
                  </a:lnTo>
                  <a:lnTo>
                    <a:pt x="2190" y="1346"/>
                  </a:lnTo>
                  <a:lnTo>
                    <a:pt x="2192" y="1346"/>
                  </a:lnTo>
                  <a:lnTo>
                    <a:pt x="2193" y="1346"/>
                  </a:lnTo>
                  <a:lnTo>
                    <a:pt x="2194" y="1346"/>
                  </a:lnTo>
                  <a:lnTo>
                    <a:pt x="2195" y="1346"/>
                  </a:lnTo>
                  <a:lnTo>
                    <a:pt x="2197" y="1346"/>
                  </a:lnTo>
                  <a:lnTo>
                    <a:pt x="2198" y="1346"/>
                  </a:lnTo>
                  <a:lnTo>
                    <a:pt x="2199" y="1346"/>
                  </a:lnTo>
                  <a:lnTo>
                    <a:pt x="2200" y="1346"/>
                  </a:lnTo>
                  <a:lnTo>
                    <a:pt x="2202" y="1346"/>
                  </a:lnTo>
                  <a:lnTo>
                    <a:pt x="2203" y="1346"/>
                  </a:lnTo>
                  <a:lnTo>
                    <a:pt x="2204" y="1346"/>
                  </a:lnTo>
                  <a:lnTo>
                    <a:pt x="2205" y="1346"/>
                  </a:lnTo>
                  <a:lnTo>
                    <a:pt x="2207" y="1346"/>
                  </a:lnTo>
                  <a:lnTo>
                    <a:pt x="2208" y="1346"/>
                  </a:lnTo>
                  <a:lnTo>
                    <a:pt x="2209" y="1346"/>
                  </a:lnTo>
                  <a:lnTo>
                    <a:pt x="2211" y="1346"/>
                  </a:lnTo>
                  <a:lnTo>
                    <a:pt x="2212" y="1346"/>
                  </a:lnTo>
                  <a:lnTo>
                    <a:pt x="2213" y="1346"/>
                  </a:lnTo>
                  <a:lnTo>
                    <a:pt x="2214" y="1346"/>
                  </a:lnTo>
                  <a:lnTo>
                    <a:pt x="2215" y="1346"/>
                  </a:lnTo>
                  <a:lnTo>
                    <a:pt x="2216" y="1346"/>
                  </a:lnTo>
                  <a:lnTo>
                    <a:pt x="2217" y="1346"/>
                  </a:lnTo>
                  <a:lnTo>
                    <a:pt x="2219" y="1346"/>
                  </a:lnTo>
                  <a:lnTo>
                    <a:pt x="2220" y="1346"/>
                  </a:lnTo>
                  <a:lnTo>
                    <a:pt x="2221" y="1346"/>
                  </a:lnTo>
                  <a:lnTo>
                    <a:pt x="2223" y="1346"/>
                  </a:lnTo>
                  <a:lnTo>
                    <a:pt x="2224" y="1346"/>
                  </a:lnTo>
                  <a:lnTo>
                    <a:pt x="2225" y="1346"/>
                  </a:lnTo>
                  <a:lnTo>
                    <a:pt x="2226" y="1346"/>
                  </a:lnTo>
                  <a:lnTo>
                    <a:pt x="2227" y="1346"/>
                  </a:lnTo>
                  <a:lnTo>
                    <a:pt x="2229" y="1346"/>
                  </a:lnTo>
                  <a:lnTo>
                    <a:pt x="2230" y="1346"/>
                  </a:lnTo>
                  <a:lnTo>
                    <a:pt x="2232" y="1346"/>
                  </a:lnTo>
                  <a:lnTo>
                    <a:pt x="2233" y="1346"/>
                  </a:lnTo>
                  <a:lnTo>
                    <a:pt x="2235" y="1346"/>
                  </a:lnTo>
                  <a:lnTo>
                    <a:pt x="2237" y="1346"/>
                  </a:lnTo>
                  <a:lnTo>
                    <a:pt x="2238" y="1346"/>
                  </a:lnTo>
                  <a:lnTo>
                    <a:pt x="2239" y="1346"/>
                  </a:lnTo>
                  <a:lnTo>
                    <a:pt x="2240" y="1346"/>
                  </a:lnTo>
                  <a:lnTo>
                    <a:pt x="2242" y="1346"/>
                  </a:lnTo>
                  <a:lnTo>
                    <a:pt x="2243" y="1346"/>
                  </a:lnTo>
                  <a:lnTo>
                    <a:pt x="2245" y="1346"/>
                  </a:lnTo>
                  <a:lnTo>
                    <a:pt x="2246" y="1346"/>
                  </a:lnTo>
                  <a:lnTo>
                    <a:pt x="2247" y="1346"/>
                  </a:lnTo>
                  <a:lnTo>
                    <a:pt x="2248" y="1346"/>
                  </a:lnTo>
                  <a:lnTo>
                    <a:pt x="2249" y="1346"/>
                  </a:lnTo>
                  <a:lnTo>
                    <a:pt x="2250" y="1346"/>
                  </a:lnTo>
                  <a:lnTo>
                    <a:pt x="2251" y="1346"/>
                  </a:lnTo>
                  <a:lnTo>
                    <a:pt x="2252" y="1346"/>
                  </a:lnTo>
                  <a:lnTo>
                    <a:pt x="2253" y="1346"/>
                  </a:lnTo>
                  <a:lnTo>
                    <a:pt x="2254" y="1346"/>
                  </a:lnTo>
                  <a:lnTo>
                    <a:pt x="2255" y="1346"/>
                  </a:lnTo>
                  <a:lnTo>
                    <a:pt x="2256" y="1346"/>
                  </a:lnTo>
                  <a:lnTo>
                    <a:pt x="2258" y="1346"/>
                  </a:lnTo>
                  <a:lnTo>
                    <a:pt x="2260" y="1346"/>
                  </a:lnTo>
                  <a:lnTo>
                    <a:pt x="2261" y="1346"/>
                  </a:lnTo>
                  <a:lnTo>
                    <a:pt x="2262" y="1346"/>
                  </a:lnTo>
                  <a:lnTo>
                    <a:pt x="2263" y="1346"/>
                  </a:lnTo>
                  <a:lnTo>
                    <a:pt x="2264" y="1346"/>
                  </a:lnTo>
                  <a:lnTo>
                    <a:pt x="2265" y="1346"/>
                  </a:lnTo>
                  <a:lnTo>
                    <a:pt x="2267" y="1346"/>
                  </a:lnTo>
                  <a:lnTo>
                    <a:pt x="2268" y="1346"/>
                  </a:lnTo>
                  <a:lnTo>
                    <a:pt x="2269" y="1346"/>
                  </a:lnTo>
                  <a:lnTo>
                    <a:pt x="2270" y="1346"/>
                  </a:lnTo>
                  <a:lnTo>
                    <a:pt x="2272" y="1346"/>
                  </a:lnTo>
                  <a:lnTo>
                    <a:pt x="2274" y="1346"/>
                  </a:lnTo>
                  <a:lnTo>
                    <a:pt x="2276" y="1346"/>
                  </a:lnTo>
                  <a:lnTo>
                    <a:pt x="2277" y="1346"/>
                  </a:lnTo>
                  <a:lnTo>
                    <a:pt x="2279" y="1346"/>
                  </a:lnTo>
                  <a:lnTo>
                    <a:pt x="2280" y="1346"/>
                  </a:lnTo>
                  <a:lnTo>
                    <a:pt x="2281" y="1346"/>
                  </a:lnTo>
                  <a:lnTo>
                    <a:pt x="2282" y="1346"/>
                  </a:lnTo>
                  <a:lnTo>
                    <a:pt x="2284" y="1346"/>
                  </a:lnTo>
                  <a:lnTo>
                    <a:pt x="2285" y="1346"/>
                  </a:lnTo>
                  <a:lnTo>
                    <a:pt x="2287" y="1346"/>
                  </a:lnTo>
                  <a:lnTo>
                    <a:pt x="2288" y="1346"/>
                  </a:lnTo>
                  <a:lnTo>
                    <a:pt x="2290" y="1346"/>
                  </a:lnTo>
                  <a:lnTo>
                    <a:pt x="2291" y="1346"/>
                  </a:lnTo>
                  <a:lnTo>
                    <a:pt x="2292" y="1346"/>
                  </a:lnTo>
                  <a:lnTo>
                    <a:pt x="2293" y="1346"/>
                  </a:lnTo>
                  <a:lnTo>
                    <a:pt x="2294" y="1346"/>
                  </a:lnTo>
                  <a:lnTo>
                    <a:pt x="2296" y="1346"/>
                  </a:lnTo>
                  <a:lnTo>
                    <a:pt x="2297" y="1346"/>
                  </a:lnTo>
                  <a:lnTo>
                    <a:pt x="2299" y="1346"/>
                  </a:lnTo>
                  <a:lnTo>
                    <a:pt x="2301" y="1346"/>
                  </a:lnTo>
                  <a:lnTo>
                    <a:pt x="2302" y="1346"/>
                  </a:lnTo>
                  <a:lnTo>
                    <a:pt x="2303" y="1346"/>
                  </a:lnTo>
                  <a:lnTo>
                    <a:pt x="2305" y="1346"/>
                  </a:lnTo>
                  <a:lnTo>
                    <a:pt x="2307" y="1346"/>
                  </a:lnTo>
                  <a:lnTo>
                    <a:pt x="2308" y="1346"/>
                  </a:lnTo>
                  <a:lnTo>
                    <a:pt x="2309" y="1346"/>
                  </a:lnTo>
                  <a:lnTo>
                    <a:pt x="2310" y="1346"/>
                  </a:lnTo>
                  <a:lnTo>
                    <a:pt x="2311" y="1346"/>
                  </a:lnTo>
                  <a:lnTo>
                    <a:pt x="2312" y="1346"/>
                  </a:lnTo>
                  <a:lnTo>
                    <a:pt x="2313" y="1346"/>
                  </a:lnTo>
                  <a:lnTo>
                    <a:pt x="2314" y="1346"/>
                  </a:lnTo>
                  <a:lnTo>
                    <a:pt x="2315" y="1346"/>
                  </a:lnTo>
                  <a:lnTo>
                    <a:pt x="2317" y="1346"/>
                  </a:lnTo>
                  <a:lnTo>
                    <a:pt x="2319" y="1346"/>
                  </a:lnTo>
                  <a:lnTo>
                    <a:pt x="2320" y="1346"/>
                  </a:lnTo>
                  <a:lnTo>
                    <a:pt x="2321" y="1346"/>
                  </a:lnTo>
                  <a:lnTo>
                    <a:pt x="2323" y="1346"/>
                  </a:lnTo>
                  <a:lnTo>
                    <a:pt x="2325" y="1346"/>
                  </a:lnTo>
                  <a:lnTo>
                    <a:pt x="2327" y="1346"/>
                  </a:lnTo>
                  <a:lnTo>
                    <a:pt x="2329" y="1346"/>
                  </a:lnTo>
                  <a:lnTo>
                    <a:pt x="2330" y="1346"/>
                  </a:lnTo>
                  <a:lnTo>
                    <a:pt x="2331" y="1346"/>
                  </a:lnTo>
                  <a:lnTo>
                    <a:pt x="2333" y="1346"/>
                  </a:lnTo>
                  <a:lnTo>
                    <a:pt x="2334" y="1346"/>
                  </a:lnTo>
                  <a:lnTo>
                    <a:pt x="2335" y="1346"/>
                  </a:lnTo>
                  <a:lnTo>
                    <a:pt x="2336" y="1346"/>
                  </a:lnTo>
                  <a:lnTo>
                    <a:pt x="2337" y="1346"/>
                  </a:lnTo>
                  <a:lnTo>
                    <a:pt x="2338" y="1346"/>
                  </a:lnTo>
                  <a:lnTo>
                    <a:pt x="2340" y="1346"/>
                  </a:lnTo>
                  <a:lnTo>
                    <a:pt x="2341" y="1346"/>
                  </a:lnTo>
                  <a:lnTo>
                    <a:pt x="2343" y="1346"/>
                  </a:lnTo>
                  <a:lnTo>
                    <a:pt x="2344" y="1346"/>
                  </a:lnTo>
                  <a:lnTo>
                    <a:pt x="2346" y="1346"/>
                  </a:lnTo>
                  <a:lnTo>
                    <a:pt x="2347" y="1346"/>
                  </a:lnTo>
                  <a:lnTo>
                    <a:pt x="2348" y="1346"/>
                  </a:lnTo>
                  <a:lnTo>
                    <a:pt x="2350" y="1346"/>
                  </a:lnTo>
                  <a:lnTo>
                    <a:pt x="2351" y="1346"/>
                  </a:lnTo>
                  <a:lnTo>
                    <a:pt x="2352" y="1346"/>
                  </a:lnTo>
                  <a:lnTo>
                    <a:pt x="2355" y="1346"/>
                  </a:lnTo>
                  <a:lnTo>
                    <a:pt x="2356" y="1346"/>
                  </a:lnTo>
                  <a:lnTo>
                    <a:pt x="2357" y="1346"/>
                  </a:lnTo>
                  <a:lnTo>
                    <a:pt x="2358" y="1346"/>
                  </a:lnTo>
                  <a:lnTo>
                    <a:pt x="2359" y="1346"/>
                  </a:lnTo>
                  <a:lnTo>
                    <a:pt x="2361" y="1346"/>
                  </a:lnTo>
                  <a:lnTo>
                    <a:pt x="2362" y="1346"/>
                  </a:lnTo>
                  <a:lnTo>
                    <a:pt x="2363" y="1346"/>
                  </a:lnTo>
                  <a:lnTo>
                    <a:pt x="2364" y="1346"/>
                  </a:lnTo>
                  <a:lnTo>
                    <a:pt x="2365" y="1346"/>
                  </a:lnTo>
                  <a:lnTo>
                    <a:pt x="2366" y="1346"/>
                  </a:lnTo>
                  <a:lnTo>
                    <a:pt x="2367" y="1346"/>
                  </a:lnTo>
                  <a:lnTo>
                    <a:pt x="2368" y="1346"/>
                  </a:lnTo>
                  <a:lnTo>
                    <a:pt x="2369" y="1346"/>
                  </a:lnTo>
                  <a:lnTo>
                    <a:pt x="2370" y="1346"/>
                  </a:lnTo>
                  <a:lnTo>
                    <a:pt x="2372" y="1346"/>
                  </a:lnTo>
                  <a:lnTo>
                    <a:pt x="2373" y="1346"/>
                  </a:lnTo>
                  <a:lnTo>
                    <a:pt x="2375" y="1346"/>
                  </a:lnTo>
                  <a:lnTo>
                    <a:pt x="2376" y="1346"/>
                  </a:lnTo>
                  <a:lnTo>
                    <a:pt x="2377" y="1346"/>
                  </a:lnTo>
                  <a:lnTo>
                    <a:pt x="2378" y="1346"/>
                  </a:lnTo>
                  <a:lnTo>
                    <a:pt x="2379" y="1346"/>
                  </a:lnTo>
                  <a:lnTo>
                    <a:pt x="2381" y="1346"/>
                  </a:lnTo>
                  <a:lnTo>
                    <a:pt x="2382" y="1346"/>
                  </a:lnTo>
                  <a:lnTo>
                    <a:pt x="2384" y="1346"/>
                  </a:lnTo>
                  <a:lnTo>
                    <a:pt x="2386" y="1346"/>
                  </a:lnTo>
                  <a:lnTo>
                    <a:pt x="2387" y="1346"/>
                  </a:lnTo>
                  <a:lnTo>
                    <a:pt x="2389" y="1346"/>
                  </a:lnTo>
                  <a:lnTo>
                    <a:pt x="2390" y="1346"/>
                  </a:lnTo>
                  <a:lnTo>
                    <a:pt x="2391" y="1346"/>
                  </a:lnTo>
                  <a:lnTo>
                    <a:pt x="2392" y="1346"/>
                  </a:lnTo>
                  <a:lnTo>
                    <a:pt x="2394" y="1346"/>
                  </a:lnTo>
                  <a:lnTo>
                    <a:pt x="2395" y="1346"/>
                  </a:lnTo>
                  <a:lnTo>
                    <a:pt x="2396" y="1346"/>
                  </a:lnTo>
                  <a:lnTo>
                    <a:pt x="2397" y="1346"/>
                  </a:lnTo>
                  <a:lnTo>
                    <a:pt x="2398" y="1346"/>
                  </a:lnTo>
                  <a:lnTo>
                    <a:pt x="2399" y="1346"/>
                  </a:lnTo>
                  <a:lnTo>
                    <a:pt x="2400" y="1346"/>
                  </a:lnTo>
                  <a:lnTo>
                    <a:pt x="2402" y="1346"/>
                  </a:lnTo>
                  <a:lnTo>
                    <a:pt x="2403" y="1346"/>
                  </a:lnTo>
                  <a:lnTo>
                    <a:pt x="2404" y="1346"/>
                  </a:lnTo>
                  <a:lnTo>
                    <a:pt x="2405" y="1346"/>
                  </a:lnTo>
                  <a:lnTo>
                    <a:pt x="2406" y="1346"/>
                  </a:lnTo>
                  <a:lnTo>
                    <a:pt x="2407" y="1346"/>
                  </a:lnTo>
                  <a:lnTo>
                    <a:pt x="2408" y="1346"/>
                  </a:lnTo>
                  <a:lnTo>
                    <a:pt x="2409" y="1346"/>
                  </a:lnTo>
                  <a:lnTo>
                    <a:pt x="2410" y="1346"/>
                  </a:lnTo>
                  <a:lnTo>
                    <a:pt x="2412" y="1346"/>
                  </a:lnTo>
                  <a:lnTo>
                    <a:pt x="2413" y="1346"/>
                  </a:lnTo>
                  <a:lnTo>
                    <a:pt x="2415" y="1346"/>
                  </a:lnTo>
                  <a:lnTo>
                    <a:pt x="2416" y="1346"/>
                  </a:lnTo>
                  <a:lnTo>
                    <a:pt x="2418" y="1346"/>
                  </a:lnTo>
                  <a:lnTo>
                    <a:pt x="2419" y="1346"/>
                  </a:lnTo>
                  <a:lnTo>
                    <a:pt x="2421" y="1346"/>
                  </a:lnTo>
                  <a:lnTo>
                    <a:pt x="2422" y="1346"/>
                  </a:lnTo>
                  <a:lnTo>
                    <a:pt x="2424" y="1346"/>
                  </a:lnTo>
                  <a:lnTo>
                    <a:pt x="2425" y="1346"/>
                  </a:lnTo>
                  <a:lnTo>
                    <a:pt x="2426" y="1346"/>
                  </a:lnTo>
                  <a:lnTo>
                    <a:pt x="2428" y="1346"/>
                  </a:lnTo>
                  <a:lnTo>
                    <a:pt x="2429" y="1346"/>
                  </a:lnTo>
                  <a:lnTo>
                    <a:pt x="2431" y="1346"/>
                  </a:lnTo>
                  <a:lnTo>
                    <a:pt x="2432" y="1346"/>
                  </a:lnTo>
                  <a:lnTo>
                    <a:pt x="2433" y="1346"/>
                  </a:lnTo>
                  <a:lnTo>
                    <a:pt x="2434" y="1346"/>
                  </a:lnTo>
                  <a:lnTo>
                    <a:pt x="2437" y="1346"/>
                  </a:lnTo>
                  <a:lnTo>
                    <a:pt x="2439" y="1346"/>
                  </a:lnTo>
                  <a:lnTo>
                    <a:pt x="2441" y="1346"/>
                  </a:lnTo>
                  <a:lnTo>
                    <a:pt x="2442" y="1346"/>
                  </a:lnTo>
                  <a:lnTo>
                    <a:pt x="2443" y="1346"/>
                  </a:lnTo>
                  <a:lnTo>
                    <a:pt x="2445" y="1346"/>
                  </a:lnTo>
                  <a:lnTo>
                    <a:pt x="2446" y="1346"/>
                  </a:lnTo>
                  <a:lnTo>
                    <a:pt x="2447" y="1346"/>
                  </a:lnTo>
                  <a:lnTo>
                    <a:pt x="2450" y="1346"/>
                  </a:lnTo>
                  <a:lnTo>
                    <a:pt x="2451" y="1346"/>
                  </a:lnTo>
                  <a:lnTo>
                    <a:pt x="2452" y="1346"/>
                  </a:lnTo>
                  <a:lnTo>
                    <a:pt x="2453" y="1346"/>
                  </a:lnTo>
                  <a:lnTo>
                    <a:pt x="2455" y="1346"/>
                  </a:lnTo>
                  <a:lnTo>
                    <a:pt x="2457" y="1346"/>
                  </a:lnTo>
                  <a:lnTo>
                    <a:pt x="2458" y="1346"/>
                  </a:lnTo>
                  <a:lnTo>
                    <a:pt x="2459" y="1346"/>
                  </a:lnTo>
                  <a:lnTo>
                    <a:pt x="2460" y="1346"/>
                  </a:lnTo>
                  <a:lnTo>
                    <a:pt x="2461" y="1346"/>
                  </a:lnTo>
                  <a:lnTo>
                    <a:pt x="2462" y="1346"/>
                  </a:lnTo>
                  <a:lnTo>
                    <a:pt x="2464" y="1346"/>
                  </a:lnTo>
                  <a:lnTo>
                    <a:pt x="2465" y="1346"/>
                  </a:lnTo>
                  <a:lnTo>
                    <a:pt x="2467" y="1346"/>
                  </a:lnTo>
                  <a:lnTo>
                    <a:pt x="2468" y="1346"/>
                  </a:lnTo>
                  <a:lnTo>
                    <a:pt x="2469" y="1346"/>
                  </a:lnTo>
                  <a:lnTo>
                    <a:pt x="2472" y="1346"/>
                  </a:lnTo>
                  <a:lnTo>
                    <a:pt x="2473" y="1346"/>
                  </a:lnTo>
                  <a:lnTo>
                    <a:pt x="2475" y="1346"/>
                  </a:lnTo>
                  <a:lnTo>
                    <a:pt x="2476" y="1346"/>
                  </a:lnTo>
                  <a:lnTo>
                    <a:pt x="2477" y="1346"/>
                  </a:lnTo>
                  <a:lnTo>
                    <a:pt x="2478" y="1346"/>
                  </a:lnTo>
                  <a:lnTo>
                    <a:pt x="2479" y="1346"/>
                  </a:lnTo>
                  <a:lnTo>
                    <a:pt x="2481" y="1346"/>
                  </a:lnTo>
                  <a:lnTo>
                    <a:pt x="2482" y="1346"/>
                  </a:lnTo>
                  <a:lnTo>
                    <a:pt x="2484" y="1346"/>
                  </a:lnTo>
                  <a:lnTo>
                    <a:pt x="2485" y="1346"/>
                  </a:lnTo>
                  <a:lnTo>
                    <a:pt x="2486" y="1346"/>
                  </a:lnTo>
                  <a:lnTo>
                    <a:pt x="2487" y="1346"/>
                  </a:lnTo>
                  <a:lnTo>
                    <a:pt x="2489" y="1346"/>
                  </a:lnTo>
                  <a:lnTo>
                    <a:pt x="2490" y="1346"/>
                  </a:lnTo>
                  <a:lnTo>
                    <a:pt x="2491" y="1346"/>
                  </a:lnTo>
                  <a:lnTo>
                    <a:pt x="2492" y="1346"/>
                  </a:lnTo>
                  <a:lnTo>
                    <a:pt x="2493" y="1346"/>
                  </a:lnTo>
                  <a:lnTo>
                    <a:pt x="2494" y="1346"/>
                  </a:lnTo>
                  <a:lnTo>
                    <a:pt x="2495" y="1346"/>
                  </a:lnTo>
                  <a:lnTo>
                    <a:pt x="2497" y="1346"/>
                  </a:lnTo>
                  <a:lnTo>
                    <a:pt x="2498" y="1346"/>
                  </a:lnTo>
                  <a:lnTo>
                    <a:pt x="2499" y="1346"/>
                  </a:lnTo>
                  <a:lnTo>
                    <a:pt x="2500" y="1346"/>
                  </a:lnTo>
                  <a:lnTo>
                    <a:pt x="2501" y="1346"/>
                  </a:lnTo>
                  <a:lnTo>
                    <a:pt x="2503" y="1346"/>
                  </a:lnTo>
                  <a:lnTo>
                    <a:pt x="2505" y="1346"/>
                  </a:lnTo>
                  <a:lnTo>
                    <a:pt x="2506" y="1346"/>
                  </a:lnTo>
                  <a:lnTo>
                    <a:pt x="2507" y="1346"/>
                  </a:lnTo>
                  <a:lnTo>
                    <a:pt x="2508" y="1346"/>
                  </a:lnTo>
                  <a:lnTo>
                    <a:pt x="2509" y="1346"/>
                  </a:lnTo>
                  <a:lnTo>
                    <a:pt x="2510" y="1346"/>
                  </a:lnTo>
                  <a:lnTo>
                    <a:pt x="2511" y="1346"/>
                  </a:lnTo>
                  <a:lnTo>
                    <a:pt x="2512" y="1346"/>
                  </a:lnTo>
                  <a:lnTo>
                    <a:pt x="2513" y="1346"/>
                  </a:lnTo>
                  <a:lnTo>
                    <a:pt x="2514" y="1346"/>
                  </a:lnTo>
                  <a:lnTo>
                    <a:pt x="2516" y="1346"/>
                  </a:lnTo>
                  <a:lnTo>
                    <a:pt x="2517" y="1346"/>
                  </a:lnTo>
                  <a:lnTo>
                    <a:pt x="2519" y="1346"/>
                  </a:lnTo>
                  <a:lnTo>
                    <a:pt x="2520" y="1346"/>
                  </a:lnTo>
                  <a:lnTo>
                    <a:pt x="2523" y="1346"/>
                  </a:lnTo>
                  <a:lnTo>
                    <a:pt x="2524" y="1346"/>
                  </a:lnTo>
                  <a:lnTo>
                    <a:pt x="2525" y="1346"/>
                  </a:lnTo>
                  <a:lnTo>
                    <a:pt x="2527" y="1346"/>
                  </a:lnTo>
                  <a:lnTo>
                    <a:pt x="2528" y="1346"/>
                  </a:lnTo>
                  <a:lnTo>
                    <a:pt x="2529" y="1346"/>
                  </a:lnTo>
                  <a:lnTo>
                    <a:pt x="2531" y="1346"/>
                  </a:lnTo>
                  <a:lnTo>
                    <a:pt x="2533" y="1346"/>
                  </a:lnTo>
                  <a:lnTo>
                    <a:pt x="2534" y="1346"/>
                  </a:lnTo>
                  <a:lnTo>
                    <a:pt x="2536" y="1346"/>
                  </a:lnTo>
                  <a:lnTo>
                    <a:pt x="2537" y="1346"/>
                  </a:lnTo>
                  <a:lnTo>
                    <a:pt x="2538" y="1346"/>
                  </a:lnTo>
                  <a:lnTo>
                    <a:pt x="2539" y="1346"/>
                  </a:lnTo>
                  <a:lnTo>
                    <a:pt x="2540" y="1346"/>
                  </a:lnTo>
                  <a:lnTo>
                    <a:pt x="2541" y="1346"/>
                  </a:lnTo>
                  <a:lnTo>
                    <a:pt x="2542" y="1346"/>
                  </a:lnTo>
                  <a:lnTo>
                    <a:pt x="2544" y="1346"/>
                  </a:lnTo>
                  <a:lnTo>
                    <a:pt x="2545" y="1346"/>
                  </a:lnTo>
                  <a:lnTo>
                    <a:pt x="2546" y="1346"/>
                  </a:lnTo>
                  <a:lnTo>
                    <a:pt x="2547" y="1346"/>
                  </a:lnTo>
                  <a:lnTo>
                    <a:pt x="2549" y="1346"/>
                  </a:lnTo>
                  <a:lnTo>
                    <a:pt x="2550" y="1346"/>
                  </a:lnTo>
                  <a:lnTo>
                    <a:pt x="2551" y="1346"/>
                  </a:lnTo>
                  <a:lnTo>
                    <a:pt x="2553" y="1346"/>
                  </a:lnTo>
                  <a:lnTo>
                    <a:pt x="2555" y="1346"/>
                  </a:lnTo>
                  <a:lnTo>
                    <a:pt x="2556" y="1346"/>
                  </a:lnTo>
                  <a:lnTo>
                    <a:pt x="2558" y="1346"/>
                  </a:lnTo>
                  <a:lnTo>
                    <a:pt x="2559" y="1346"/>
                  </a:lnTo>
                  <a:lnTo>
                    <a:pt x="2560" y="1346"/>
                  </a:lnTo>
                  <a:lnTo>
                    <a:pt x="2562" y="1346"/>
                  </a:lnTo>
                  <a:lnTo>
                    <a:pt x="2563" y="1346"/>
                  </a:lnTo>
                  <a:lnTo>
                    <a:pt x="2565" y="1346"/>
                  </a:lnTo>
                  <a:lnTo>
                    <a:pt x="2566" y="1346"/>
                  </a:lnTo>
                  <a:lnTo>
                    <a:pt x="2567" y="1346"/>
                  </a:lnTo>
                  <a:lnTo>
                    <a:pt x="2568" y="1346"/>
                  </a:lnTo>
                  <a:lnTo>
                    <a:pt x="2570" y="1346"/>
                  </a:lnTo>
                  <a:lnTo>
                    <a:pt x="2571" y="1346"/>
                  </a:lnTo>
                  <a:lnTo>
                    <a:pt x="2572" y="1346"/>
                  </a:lnTo>
                  <a:lnTo>
                    <a:pt x="2573" y="1346"/>
                  </a:lnTo>
                  <a:lnTo>
                    <a:pt x="2574" y="1346"/>
                  </a:lnTo>
                  <a:lnTo>
                    <a:pt x="2575" y="1346"/>
                  </a:lnTo>
                  <a:lnTo>
                    <a:pt x="2576" y="1346"/>
                  </a:lnTo>
                  <a:lnTo>
                    <a:pt x="2577" y="1346"/>
                  </a:lnTo>
                  <a:lnTo>
                    <a:pt x="2579" y="1346"/>
                  </a:lnTo>
                  <a:lnTo>
                    <a:pt x="2580" y="1346"/>
                  </a:lnTo>
                  <a:lnTo>
                    <a:pt x="2581" y="1346"/>
                  </a:lnTo>
                  <a:lnTo>
                    <a:pt x="2582" y="1346"/>
                  </a:lnTo>
                  <a:lnTo>
                    <a:pt x="2583" y="1346"/>
                  </a:lnTo>
                  <a:lnTo>
                    <a:pt x="2584" y="1346"/>
                  </a:lnTo>
                  <a:lnTo>
                    <a:pt x="2586" y="1346"/>
                  </a:lnTo>
                  <a:lnTo>
                    <a:pt x="2587" y="1346"/>
                  </a:lnTo>
                  <a:lnTo>
                    <a:pt x="2588" y="1346"/>
                  </a:lnTo>
                  <a:lnTo>
                    <a:pt x="2589" y="1346"/>
                  </a:lnTo>
                  <a:lnTo>
                    <a:pt x="2590" y="1346"/>
                  </a:lnTo>
                  <a:lnTo>
                    <a:pt x="2592" y="1346"/>
                  </a:lnTo>
                  <a:lnTo>
                    <a:pt x="2593" y="1346"/>
                  </a:lnTo>
                  <a:lnTo>
                    <a:pt x="2594" y="1346"/>
                  </a:lnTo>
                  <a:lnTo>
                    <a:pt x="2595" y="1346"/>
                  </a:lnTo>
                  <a:lnTo>
                    <a:pt x="2596" y="1346"/>
                  </a:lnTo>
                  <a:lnTo>
                    <a:pt x="2598" y="1346"/>
                  </a:lnTo>
                  <a:lnTo>
                    <a:pt x="2599" y="1346"/>
                  </a:lnTo>
                  <a:lnTo>
                    <a:pt x="2601" y="1346"/>
                  </a:lnTo>
                  <a:lnTo>
                    <a:pt x="2603" y="1346"/>
                  </a:lnTo>
                  <a:lnTo>
                    <a:pt x="2604" y="1346"/>
                  </a:lnTo>
                  <a:lnTo>
                    <a:pt x="2607" y="1346"/>
                  </a:lnTo>
                  <a:lnTo>
                    <a:pt x="2608" y="1346"/>
                  </a:lnTo>
                  <a:lnTo>
                    <a:pt x="2610" y="1346"/>
                  </a:lnTo>
                  <a:lnTo>
                    <a:pt x="2612" y="1346"/>
                  </a:lnTo>
                  <a:lnTo>
                    <a:pt x="2613" y="1346"/>
                  </a:lnTo>
                  <a:lnTo>
                    <a:pt x="2616" y="1346"/>
                  </a:lnTo>
                  <a:lnTo>
                    <a:pt x="2618" y="1346"/>
                  </a:lnTo>
                  <a:lnTo>
                    <a:pt x="2619" y="1346"/>
                  </a:lnTo>
                  <a:lnTo>
                    <a:pt x="2620" y="1346"/>
                  </a:lnTo>
                  <a:lnTo>
                    <a:pt x="2621" y="1346"/>
                  </a:lnTo>
                  <a:lnTo>
                    <a:pt x="2622" y="1346"/>
                  </a:lnTo>
                  <a:lnTo>
                    <a:pt x="2624" y="1346"/>
                  </a:lnTo>
                  <a:lnTo>
                    <a:pt x="2625" y="1346"/>
                  </a:lnTo>
                  <a:lnTo>
                    <a:pt x="2626" y="1346"/>
                  </a:lnTo>
                  <a:lnTo>
                    <a:pt x="2627" y="1346"/>
                  </a:lnTo>
                  <a:lnTo>
                    <a:pt x="2628" y="1346"/>
                  </a:lnTo>
                  <a:lnTo>
                    <a:pt x="2629" y="1346"/>
                  </a:lnTo>
                  <a:lnTo>
                    <a:pt x="2630" y="1346"/>
                  </a:lnTo>
                  <a:lnTo>
                    <a:pt x="2632" y="1346"/>
                  </a:lnTo>
                  <a:lnTo>
                    <a:pt x="2633" y="1346"/>
                  </a:lnTo>
                  <a:lnTo>
                    <a:pt x="2634" y="1346"/>
                  </a:lnTo>
                  <a:lnTo>
                    <a:pt x="2635" y="1346"/>
                  </a:lnTo>
                  <a:lnTo>
                    <a:pt x="2636" y="1346"/>
                  </a:lnTo>
                  <a:lnTo>
                    <a:pt x="2637" y="1346"/>
                  </a:lnTo>
                  <a:lnTo>
                    <a:pt x="2638" y="1346"/>
                  </a:lnTo>
                  <a:lnTo>
                    <a:pt x="2639" y="1346"/>
                  </a:lnTo>
                  <a:lnTo>
                    <a:pt x="2640" y="1346"/>
                  </a:lnTo>
                  <a:lnTo>
                    <a:pt x="2642" y="1346"/>
                  </a:lnTo>
                  <a:lnTo>
                    <a:pt x="2643" y="1346"/>
                  </a:lnTo>
                  <a:lnTo>
                    <a:pt x="2644" y="1346"/>
                  </a:lnTo>
                  <a:lnTo>
                    <a:pt x="2645" y="1346"/>
                  </a:lnTo>
                  <a:lnTo>
                    <a:pt x="2646" y="1346"/>
                  </a:lnTo>
                  <a:lnTo>
                    <a:pt x="2647" y="1346"/>
                  </a:lnTo>
                  <a:lnTo>
                    <a:pt x="2648" y="1346"/>
                  </a:lnTo>
                  <a:lnTo>
                    <a:pt x="2650" y="1346"/>
                  </a:lnTo>
                  <a:lnTo>
                    <a:pt x="2651" y="1346"/>
                  </a:lnTo>
                  <a:lnTo>
                    <a:pt x="2652" y="1346"/>
                  </a:lnTo>
                  <a:lnTo>
                    <a:pt x="2654" y="1346"/>
                  </a:lnTo>
                  <a:lnTo>
                    <a:pt x="2655" y="1346"/>
                  </a:lnTo>
                  <a:lnTo>
                    <a:pt x="2656" y="1346"/>
                  </a:lnTo>
                  <a:lnTo>
                    <a:pt x="2657" y="1346"/>
                  </a:lnTo>
                  <a:lnTo>
                    <a:pt x="2658" y="1346"/>
                  </a:lnTo>
                  <a:lnTo>
                    <a:pt x="2659" y="1346"/>
                  </a:lnTo>
                  <a:lnTo>
                    <a:pt x="2660" y="1346"/>
                  </a:lnTo>
                  <a:lnTo>
                    <a:pt x="2661" y="1346"/>
                  </a:lnTo>
                  <a:lnTo>
                    <a:pt x="2662" y="1346"/>
                  </a:lnTo>
                  <a:lnTo>
                    <a:pt x="2664" y="1346"/>
                  </a:lnTo>
                  <a:lnTo>
                    <a:pt x="2665" y="1346"/>
                  </a:lnTo>
                  <a:lnTo>
                    <a:pt x="2666" y="1346"/>
                  </a:lnTo>
                  <a:lnTo>
                    <a:pt x="2668" y="1346"/>
                  </a:lnTo>
                  <a:lnTo>
                    <a:pt x="2669" y="1346"/>
                  </a:lnTo>
                  <a:lnTo>
                    <a:pt x="2670" y="1346"/>
                  </a:lnTo>
                  <a:lnTo>
                    <a:pt x="2672" y="1346"/>
                  </a:lnTo>
                  <a:lnTo>
                    <a:pt x="2675" y="1346"/>
                  </a:lnTo>
                  <a:lnTo>
                    <a:pt x="2676" y="1346"/>
                  </a:lnTo>
                  <a:lnTo>
                    <a:pt x="2677" y="1346"/>
                  </a:lnTo>
                  <a:lnTo>
                    <a:pt x="2679" y="1346"/>
                  </a:lnTo>
                  <a:lnTo>
                    <a:pt x="2680" y="1346"/>
                  </a:lnTo>
                  <a:lnTo>
                    <a:pt x="2681" y="1346"/>
                  </a:lnTo>
                  <a:lnTo>
                    <a:pt x="2682" y="1346"/>
                  </a:lnTo>
                  <a:lnTo>
                    <a:pt x="2684" y="1346"/>
                  </a:lnTo>
                  <a:lnTo>
                    <a:pt x="2685" y="1346"/>
                  </a:lnTo>
                  <a:lnTo>
                    <a:pt x="2687" y="1346"/>
                  </a:lnTo>
                  <a:lnTo>
                    <a:pt x="2688" y="1346"/>
                  </a:lnTo>
                  <a:lnTo>
                    <a:pt x="2690" y="1346"/>
                  </a:lnTo>
                  <a:lnTo>
                    <a:pt x="2692" y="1346"/>
                  </a:lnTo>
                  <a:lnTo>
                    <a:pt x="2693" y="1346"/>
                  </a:lnTo>
                  <a:lnTo>
                    <a:pt x="2694" y="1346"/>
                  </a:lnTo>
                  <a:lnTo>
                    <a:pt x="2695" y="1346"/>
                  </a:lnTo>
                  <a:lnTo>
                    <a:pt x="2696" y="1346"/>
                  </a:lnTo>
                  <a:lnTo>
                    <a:pt x="2697" y="1346"/>
                  </a:lnTo>
                  <a:lnTo>
                    <a:pt x="2699" y="1346"/>
                  </a:lnTo>
                  <a:lnTo>
                    <a:pt x="2700" y="1346"/>
                  </a:lnTo>
                  <a:lnTo>
                    <a:pt x="2702" y="1346"/>
                  </a:lnTo>
                  <a:lnTo>
                    <a:pt x="2703" y="1346"/>
                  </a:lnTo>
                  <a:lnTo>
                    <a:pt x="2705" y="1346"/>
                  </a:lnTo>
                  <a:lnTo>
                    <a:pt x="2706" y="1346"/>
                  </a:lnTo>
                  <a:lnTo>
                    <a:pt x="2707" y="1346"/>
                  </a:lnTo>
                  <a:lnTo>
                    <a:pt x="2708" y="1346"/>
                  </a:lnTo>
                  <a:lnTo>
                    <a:pt x="2709" y="1346"/>
                  </a:lnTo>
                  <a:lnTo>
                    <a:pt x="2711" y="1346"/>
                  </a:lnTo>
                  <a:lnTo>
                    <a:pt x="2712" y="1346"/>
                  </a:lnTo>
                  <a:lnTo>
                    <a:pt x="2713" y="1346"/>
                  </a:lnTo>
                  <a:lnTo>
                    <a:pt x="2714" y="1346"/>
                  </a:lnTo>
                  <a:lnTo>
                    <a:pt x="2715" y="1346"/>
                  </a:lnTo>
                  <a:lnTo>
                    <a:pt x="2716" y="1346"/>
                  </a:lnTo>
                  <a:lnTo>
                    <a:pt x="2719" y="1346"/>
                  </a:lnTo>
                  <a:lnTo>
                    <a:pt x="2720" y="1346"/>
                  </a:lnTo>
                  <a:lnTo>
                    <a:pt x="2721" y="1346"/>
                  </a:lnTo>
                  <a:lnTo>
                    <a:pt x="2723" y="1346"/>
                  </a:lnTo>
                  <a:lnTo>
                    <a:pt x="2724" y="1346"/>
                  </a:lnTo>
                  <a:lnTo>
                    <a:pt x="2725" y="1346"/>
                  </a:lnTo>
                  <a:lnTo>
                    <a:pt x="2726" y="1346"/>
                  </a:lnTo>
                  <a:lnTo>
                    <a:pt x="2728" y="1346"/>
                  </a:lnTo>
                  <a:lnTo>
                    <a:pt x="2729" y="1346"/>
                  </a:lnTo>
                  <a:lnTo>
                    <a:pt x="2731" y="1346"/>
                  </a:lnTo>
                  <a:lnTo>
                    <a:pt x="2732" y="1346"/>
                  </a:lnTo>
                  <a:lnTo>
                    <a:pt x="2733" y="1346"/>
                  </a:lnTo>
                  <a:lnTo>
                    <a:pt x="2734" y="1346"/>
                  </a:lnTo>
                  <a:lnTo>
                    <a:pt x="2735" y="1346"/>
                  </a:lnTo>
                  <a:lnTo>
                    <a:pt x="2736" y="1346"/>
                  </a:lnTo>
                  <a:lnTo>
                    <a:pt x="2737" y="1346"/>
                  </a:lnTo>
                  <a:lnTo>
                    <a:pt x="2738" y="1346"/>
                  </a:lnTo>
                  <a:lnTo>
                    <a:pt x="2740" y="1346"/>
                  </a:lnTo>
                  <a:lnTo>
                    <a:pt x="2741" y="1346"/>
                  </a:lnTo>
                  <a:lnTo>
                    <a:pt x="2742" y="1346"/>
                  </a:lnTo>
                  <a:lnTo>
                    <a:pt x="2743" y="1346"/>
                  </a:lnTo>
                  <a:lnTo>
                    <a:pt x="2744" y="1346"/>
                  </a:lnTo>
                  <a:lnTo>
                    <a:pt x="2745" y="1346"/>
                  </a:lnTo>
                  <a:lnTo>
                    <a:pt x="2746" y="1346"/>
                  </a:lnTo>
                  <a:lnTo>
                    <a:pt x="2747" y="1346"/>
                  </a:lnTo>
                  <a:lnTo>
                    <a:pt x="2748" y="1346"/>
                  </a:lnTo>
                  <a:lnTo>
                    <a:pt x="2750" y="1346"/>
                  </a:lnTo>
                  <a:lnTo>
                    <a:pt x="2751" y="1346"/>
                  </a:lnTo>
                  <a:lnTo>
                    <a:pt x="2752" y="1346"/>
                  </a:lnTo>
                  <a:lnTo>
                    <a:pt x="2755" y="1346"/>
                  </a:lnTo>
                  <a:lnTo>
                    <a:pt x="2756" y="1346"/>
                  </a:lnTo>
                  <a:lnTo>
                    <a:pt x="2759" y="1346"/>
                  </a:lnTo>
                  <a:lnTo>
                    <a:pt x="2760" y="1346"/>
                  </a:lnTo>
                  <a:lnTo>
                    <a:pt x="2761" y="1346"/>
                  </a:lnTo>
                  <a:lnTo>
                    <a:pt x="2763" y="1346"/>
                  </a:lnTo>
                  <a:lnTo>
                    <a:pt x="2764" y="1346"/>
                  </a:lnTo>
                  <a:lnTo>
                    <a:pt x="2766" y="1346"/>
                  </a:lnTo>
                  <a:lnTo>
                    <a:pt x="2768" y="1346"/>
                  </a:lnTo>
                  <a:lnTo>
                    <a:pt x="2769" y="1346"/>
                  </a:lnTo>
                  <a:lnTo>
                    <a:pt x="2771" y="1346"/>
                  </a:lnTo>
                  <a:lnTo>
                    <a:pt x="2772" y="1346"/>
                  </a:lnTo>
                  <a:lnTo>
                    <a:pt x="2773" y="1346"/>
                  </a:lnTo>
                  <a:lnTo>
                    <a:pt x="2775" y="1346"/>
                  </a:lnTo>
                  <a:lnTo>
                    <a:pt x="2776" y="1346"/>
                  </a:lnTo>
                  <a:lnTo>
                    <a:pt x="2777" y="1346"/>
                  </a:lnTo>
                  <a:lnTo>
                    <a:pt x="2778" y="1346"/>
                  </a:lnTo>
                  <a:lnTo>
                    <a:pt x="2780" y="1346"/>
                  </a:lnTo>
                  <a:lnTo>
                    <a:pt x="2781" y="1346"/>
                  </a:lnTo>
                  <a:lnTo>
                    <a:pt x="2782" y="1346"/>
                  </a:lnTo>
                  <a:lnTo>
                    <a:pt x="2784" y="1346"/>
                  </a:lnTo>
                  <a:lnTo>
                    <a:pt x="2785" y="1346"/>
                  </a:lnTo>
                  <a:lnTo>
                    <a:pt x="2786" y="1346"/>
                  </a:lnTo>
                  <a:lnTo>
                    <a:pt x="2787" y="1346"/>
                  </a:lnTo>
                  <a:lnTo>
                    <a:pt x="2788" y="1346"/>
                  </a:lnTo>
                  <a:lnTo>
                    <a:pt x="2789" y="1346"/>
                  </a:lnTo>
                  <a:lnTo>
                    <a:pt x="2790" y="1346"/>
                  </a:lnTo>
                  <a:lnTo>
                    <a:pt x="2791" y="1346"/>
                  </a:lnTo>
                  <a:lnTo>
                    <a:pt x="2793" y="1346"/>
                  </a:lnTo>
                  <a:lnTo>
                    <a:pt x="2794" y="1346"/>
                  </a:lnTo>
                  <a:lnTo>
                    <a:pt x="2795" y="1346"/>
                  </a:lnTo>
                  <a:lnTo>
                    <a:pt x="2796" y="1346"/>
                  </a:lnTo>
                  <a:lnTo>
                    <a:pt x="2797" y="1346"/>
                  </a:lnTo>
                  <a:lnTo>
                    <a:pt x="2798" y="1346"/>
                  </a:lnTo>
                  <a:lnTo>
                    <a:pt x="2800" y="1346"/>
                  </a:lnTo>
                  <a:lnTo>
                    <a:pt x="2802" y="1346"/>
                  </a:lnTo>
                  <a:lnTo>
                    <a:pt x="2803" y="1346"/>
                  </a:lnTo>
                  <a:lnTo>
                    <a:pt x="2804" y="1346"/>
                  </a:lnTo>
                  <a:lnTo>
                    <a:pt x="2805" y="1346"/>
                  </a:lnTo>
                  <a:lnTo>
                    <a:pt x="2806" y="1346"/>
                  </a:lnTo>
                  <a:lnTo>
                    <a:pt x="2807" y="1346"/>
                  </a:lnTo>
                  <a:lnTo>
                    <a:pt x="2808" y="1346"/>
                  </a:lnTo>
                  <a:lnTo>
                    <a:pt x="2810" y="1346"/>
                  </a:lnTo>
                  <a:lnTo>
                    <a:pt x="2811" y="1346"/>
                  </a:lnTo>
                  <a:lnTo>
                    <a:pt x="2812" y="1346"/>
                  </a:lnTo>
                  <a:lnTo>
                    <a:pt x="2814" y="1346"/>
                  </a:lnTo>
                  <a:lnTo>
                    <a:pt x="2815" y="1346"/>
                  </a:lnTo>
                  <a:lnTo>
                    <a:pt x="2816" y="1346"/>
                  </a:lnTo>
                  <a:lnTo>
                    <a:pt x="2817" y="1346"/>
                  </a:lnTo>
                  <a:lnTo>
                    <a:pt x="2819" y="1346"/>
                  </a:lnTo>
                  <a:lnTo>
                    <a:pt x="2820" y="1346"/>
                  </a:lnTo>
                  <a:lnTo>
                    <a:pt x="2821" y="1346"/>
                  </a:lnTo>
                  <a:lnTo>
                    <a:pt x="2823" y="1346"/>
                  </a:lnTo>
                  <a:lnTo>
                    <a:pt x="2824" y="1346"/>
                  </a:lnTo>
                  <a:lnTo>
                    <a:pt x="2825" y="1346"/>
                  </a:lnTo>
                  <a:lnTo>
                    <a:pt x="2826" y="1346"/>
                  </a:lnTo>
                  <a:lnTo>
                    <a:pt x="2827" y="1346"/>
                  </a:lnTo>
                  <a:lnTo>
                    <a:pt x="2828" y="1346"/>
                  </a:lnTo>
                  <a:lnTo>
                    <a:pt x="2829" y="1346"/>
                  </a:lnTo>
                  <a:lnTo>
                    <a:pt x="2830" y="1346"/>
                  </a:lnTo>
                  <a:lnTo>
                    <a:pt x="2832" y="1346"/>
                  </a:lnTo>
                  <a:lnTo>
                    <a:pt x="2833" y="1346"/>
                  </a:lnTo>
                  <a:lnTo>
                    <a:pt x="2835" y="1346"/>
                  </a:lnTo>
                  <a:lnTo>
                    <a:pt x="2836" y="1346"/>
                  </a:lnTo>
                  <a:lnTo>
                    <a:pt x="2837" y="1346"/>
                  </a:lnTo>
                  <a:lnTo>
                    <a:pt x="2838" y="1346"/>
                  </a:lnTo>
                  <a:lnTo>
                    <a:pt x="2839" y="1346"/>
                  </a:lnTo>
                  <a:lnTo>
                    <a:pt x="2841" y="1346"/>
                  </a:lnTo>
                  <a:lnTo>
                    <a:pt x="2842" y="1346"/>
                  </a:lnTo>
                  <a:lnTo>
                    <a:pt x="2843" y="1346"/>
                  </a:lnTo>
                  <a:lnTo>
                    <a:pt x="2844" y="1346"/>
                  </a:lnTo>
                  <a:lnTo>
                    <a:pt x="2845" y="1346"/>
                  </a:lnTo>
                  <a:lnTo>
                    <a:pt x="2846" y="1346"/>
                  </a:lnTo>
                  <a:lnTo>
                    <a:pt x="2848" y="1346"/>
                  </a:lnTo>
                  <a:lnTo>
                    <a:pt x="2849" y="1346"/>
                  </a:lnTo>
                  <a:lnTo>
                    <a:pt x="2850" y="1346"/>
                  </a:lnTo>
                  <a:lnTo>
                    <a:pt x="2852" y="1346"/>
                  </a:lnTo>
                  <a:lnTo>
                    <a:pt x="2853" y="1346"/>
                  </a:lnTo>
                  <a:lnTo>
                    <a:pt x="2854" y="1346"/>
                  </a:lnTo>
                  <a:lnTo>
                    <a:pt x="2855" y="1346"/>
                  </a:lnTo>
                  <a:lnTo>
                    <a:pt x="2856" y="1346"/>
                  </a:lnTo>
                  <a:lnTo>
                    <a:pt x="2859" y="1346"/>
                  </a:lnTo>
                  <a:lnTo>
                    <a:pt x="2860" y="1346"/>
                  </a:lnTo>
                  <a:lnTo>
                    <a:pt x="2861" y="1346"/>
                  </a:lnTo>
                  <a:lnTo>
                    <a:pt x="2863" y="1346"/>
                  </a:lnTo>
                  <a:lnTo>
                    <a:pt x="2864" y="1346"/>
                  </a:lnTo>
                  <a:lnTo>
                    <a:pt x="2866" y="1346"/>
                  </a:lnTo>
                  <a:lnTo>
                    <a:pt x="2867" y="1346"/>
                  </a:lnTo>
                  <a:lnTo>
                    <a:pt x="2868" y="1346"/>
                  </a:lnTo>
                  <a:lnTo>
                    <a:pt x="2869" y="1346"/>
                  </a:lnTo>
                  <a:lnTo>
                    <a:pt x="2870" y="1346"/>
                  </a:lnTo>
                  <a:lnTo>
                    <a:pt x="2872" y="1346"/>
                  </a:lnTo>
                  <a:lnTo>
                    <a:pt x="2873" y="1346"/>
                  </a:lnTo>
                  <a:lnTo>
                    <a:pt x="2874" y="1346"/>
                  </a:lnTo>
                  <a:lnTo>
                    <a:pt x="2876" y="1346"/>
                  </a:lnTo>
                  <a:lnTo>
                    <a:pt x="2878" y="1346"/>
                  </a:lnTo>
                  <a:lnTo>
                    <a:pt x="2879" y="1346"/>
                  </a:lnTo>
                  <a:lnTo>
                    <a:pt x="2881" y="1346"/>
                  </a:lnTo>
                  <a:lnTo>
                    <a:pt x="2883" y="1346"/>
                  </a:lnTo>
                  <a:lnTo>
                    <a:pt x="2884" y="1346"/>
                  </a:lnTo>
                  <a:lnTo>
                    <a:pt x="2885" y="1346"/>
                  </a:lnTo>
                  <a:lnTo>
                    <a:pt x="2887" y="1346"/>
                  </a:lnTo>
                  <a:lnTo>
                    <a:pt x="2888" y="1346"/>
                  </a:lnTo>
                  <a:lnTo>
                    <a:pt x="2889" y="1346"/>
                  </a:lnTo>
                  <a:lnTo>
                    <a:pt x="2890" y="1346"/>
                  </a:lnTo>
                  <a:lnTo>
                    <a:pt x="2892" y="1346"/>
                  </a:lnTo>
                  <a:lnTo>
                    <a:pt x="2893" y="1346"/>
                  </a:lnTo>
                  <a:lnTo>
                    <a:pt x="2894" y="1346"/>
                  </a:lnTo>
                  <a:lnTo>
                    <a:pt x="2896" y="1346"/>
                  </a:lnTo>
                  <a:lnTo>
                    <a:pt x="2897" y="1346"/>
                  </a:lnTo>
                  <a:lnTo>
                    <a:pt x="2899" y="1346"/>
                  </a:lnTo>
                  <a:lnTo>
                    <a:pt x="2900" y="1346"/>
                  </a:lnTo>
                  <a:lnTo>
                    <a:pt x="2901" y="1346"/>
                  </a:lnTo>
                  <a:lnTo>
                    <a:pt x="2902" y="1346"/>
                  </a:lnTo>
                  <a:lnTo>
                    <a:pt x="2903" y="1346"/>
                  </a:lnTo>
                  <a:lnTo>
                    <a:pt x="2905" y="1346"/>
                  </a:lnTo>
                  <a:lnTo>
                    <a:pt x="2906" y="1346"/>
                  </a:lnTo>
                  <a:lnTo>
                    <a:pt x="2907" y="1346"/>
                  </a:lnTo>
                  <a:lnTo>
                    <a:pt x="2908" y="1346"/>
                  </a:lnTo>
                  <a:lnTo>
                    <a:pt x="2909" y="1346"/>
                  </a:lnTo>
                  <a:lnTo>
                    <a:pt x="2910" y="1346"/>
                  </a:lnTo>
                  <a:lnTo>
                    <a:pt x="2911" y="1346"/>
                  </a:lnTo>
                  <a:lnTo>
                    <a:pt x="2914" y="1346"/>
                  </a:lnTo>
                  <a:lnTo>
                    <a:pt x="2915" y="1346"/>
                  </a:lnTo>
                  <a:lnTo>
                    <a:pt x="2916" y="1346"/>
                  </a:lnTo>
                  <a:lnTo>
                    <a:pt x="2917" y="1346"/>
                  </a:lnTo>
                  <a:lnTo>
                    <a:pt x="2919" y="1346"/>
                  </a:lnTo>
                  <a:lnTo>
                    <a:pt x="2920" y="1346"/>
                  </a:lnTo>
                  <a:lnTo>
                    <a:pt x="2921" y="1346"/>
                  </a:lnTo>
                  <a:lnTo>
                    <a:pt x="2922" y="1346"/>
                  </a:lnTo>
                  <a:lnTo>
                    <a:pt x="2924" y="1346"/>
                  </a:lnTo>
                  <a:lnTo>
                    <a:pt x="2925" y="1346"/>
                  </a:lnTo>
                  <a:lnTo>
                    <a:pt x="2926" y="1346"/>
                  </a:lnTo>
                  <a:lnTo>
                    <a:pt x="2928" y="1346"/>
                  </a:lnTo>
                  <a:lnTo>
                    <a:pt x="2929" y="1346"/>
                  </a:lnTo>
                  <a:lnTo>
                    <a:pt x="2930" y="1346"/>
                  </a:lnTo>
                  <a:lnTo>
                    <a:pt x="2931" y="1346"/>
                  </a:lnTo>
                  <a:lnTo>
                    <a:pt x="2932" y="1346"/>
                  </a:lnTo>
                  <a:lnTo>
                    <a:pt x="2933" y="1346"/>
                  </a:lnTo>
                  <a:lnTo>
                    <a:pt x="2934" y="1346"/>
                  </a:lnTo>
                  <a:lnTo>
                    <a:pt x="2935" y="1346"/>
                  </a:lnTo>
                  <a:lnTo>
                    <a:pt x="2937" y="1346"/>
                  </a:lnTo>
                  <a:lnTo>
                    <a:pt x="2938" y="1346"/>
                  </a:lnTo>
                  <a:lnTo>
                    <a:pt x="2939" y="1346"/>
                  </a:lnTo>
                  <a:lnTo>
                    <a:pt x="2940" y="1346"/>
                  </a:lnTo>
                  <a:lnTo>
                    <a:pt x="2941" y="1346"/>
                  </a:lnTo>
                  <a:lnTo>
                    <a:pt x="2942" y="1346"/>
                  </a:lnTo>
                  <a:lnTo>
                    <a:pt x="2945" y="1346"/>
                  </a:lnTo>
                  <a:lnTo>
                    <a:pt x="2946" y="1346"/>
                  </a:lnTo>
                  <a:lnTo>
                    <a:pt x="2948" y="1346"/>
                  </a:lnTo>
                  <a:lnTo>
                    <a:pt x="2950" y="1346"/>
                  </a:lnTo>
                  <a:lnTo>
                    <a:pt x="2952" y="1346"/>
                  </a:lnTo>
                  <a:lnTo>
                    <a:pt x="2953" y="1346"/>
                  </a:lnTo>
                  <a:lnTo>
                    <a:pt x="2954" y="1346"/>
                  </a:lnTo>
                  <a:lnTo>
                    <a:pt x="2955" y="1346"/>
                  </a:lnTo>
                  <a:lnTo>
                    <a:pt x="2956" y="1346"/>
                  </a:lnTo>
                  <a:lnTo>
                    <a:pt x="2957" y="1346"/>
                  </a:lnTo>
                  <a:lnTo>
                    <a:pt x="2958" y="1346"/>
                  </a:lnTo>
                  <a:lnTo>
                    <a:pt x="2959" y="1346"/>
                  </a:lnTo>
                  <a:lnTo>
                    <a:pt x="2961" y="1346"/>
                  </a:lnTo>
                  <a:lnTo>
                    <a:pt x="2962" y="1346"/>
                  </a:lnTo>
                  <a:lnTo>
                    <a:pt x="2963" y="1346"/>
                  </a:lnTo>
                  <a:lnTo>
                    <a:pt x="2964" y="1346"/>
                  </a:lnTo>
                  <a:lnTo>
                    <a:pt x="2965" y="1346"/>
                  </a:lnTo>
                  <a:lnTo>
                    <a:pt x="2966" y="1346"/>
                  </a:lnTo>
                  <a:lnTo>
                    <a:pt x="2967" y="1346"/>
                  </a:lnTo>
                  <a:lnTo>
                    <a:pt x="2969" y="1346"/>
                  </a:lnTo>
                  <a:lnTo>
                    <a:pt x="2970" y="1346"/>
                  </a:lnTo>
                  <a:lnTo>
                    <a:pt x="2972" y="1346"/>
                  </a:lnTo>
                  <a:lnTo>
                    <a:pt x="2974" y="1346"/>
                  </a:lnTo>
                  <a:lnTo>
                    <a:pt x="2975" y="1346"/>
                  </a:lnTo>
                  <a:lnTo>
                    <a:pt x="2976" y="1346"/>
                  </a:lnTo>
                  <a:lnTo>
                    <a:pt x="2978" y="1346"/>
                  </a:lnTo>
                  <a:lnTo>
                    <a:pt x="2979" y="1346"/>
                  </a:lnTo>
                  <a:lnTo>
                    <a:pt x="2980" y="1346"/>
                  </a:lnTo>
                  <a:lnTo>
                    <a:pt x="2981" y="1346"/>
                  </a:lnTo>
                  <a:lnTo>
                    <a:pt x="2982" y="1346"/>
                  </a:lnTo>
                  <a:lnTo>
                    <a:pt x="2983" y="1346"/>
                  </a:lnTo>
                  <a:lnTo>
                    <a:pt x="2984" y="1346"/>
                  </a:lnTo>
                  <a:lnTo>
                    <a:pt x="2985" y="1346"/>
                  </a:lnTo>
                  <a:lnTo>
                    <a:pt x="2987" y="1346"/>
                  </a:lnTo>
                  <a:lnTo>
                    <a:pt x="2988" y="1346"/>
                  </a:lnTo>
                  <a:lnTo>
                    <a:pt x="2989" y="1346"/>
                  </a:lnTo>
                  <a:lnTo>
                    <a:pt x="2990" y="1346"/>
                  </a:lnTo>
                  <a:lnTo>
                    <a:pt x="2991" y="1346"/>
                  </a:lnTo>
                  <a:lnTo>
                    <a:pt x="2993" y="1346"/>
                  </a:lnTo>
                  <a:lnTo>
                    <a:pt x="2994" y="1346"/>
                  </a:lnTo>
                  <a:lnTo>
                    <a:pt x="2995" y="1346"/>
                  </a:lnTo>
                  <a:lnTo>
                    <a:pt x="2996" y="1346"/>
                  </a:lnTo>
                  <a:lnTo>
                    <a:pt x="2998" y="1346"/>
                  </a:lnTo>
                  <a:lnTo>
                    <a:pt x="2999" y="1346"/>
                  </a:lnTo>
                  <a:lnTo>
                    <a:pt x="3000" y="1346"/>
                  </a:lnTo>
                  <a:lnTo>
                    <a:pt x="3002" y="1346"/>
                  </a:lnTo>
                  <a:lnTo>
                    <a:pt x="3003" y="1346"/>
                  </a:lnTo>
                  <a:lnTo>
                    <a:pt x="3004" y="1346"/>
                  </a:lnTo>
                  <a:lnTo>
                    <a:pt x="3005" y="1346"/>
                  </a:lnTo>
                  <a:lnTo>
                    <a:pt x="3006" y="1346"/>
                  </a:lnTo>
                  <a:lnTo>
                    <a:pt x="3007" y="1346"/>
                  </a:lnTo>
                  <a:lnTo>
                    <a:pt x="3008" y="1346"/>
                  </a:lnTo>
                  <a:lnTo>
                    <a:pt x="3010" y="1346"/>
                  </a:lnTo>
                  <a:lnTo>
                    <a:pt x="3011" y="1346"/>
                  </a:lnTo>
                  <a:lnTo>
                    <a:pt x="3012" y="1346"/>
                  </a:lnTo>
                  <a:lnTo>
                    <a:pt x="3013" y="1346"/>
                  </a:lnTo>
                  <a:lnTo>
                    <a:pt x="3015" y="1346"/>
                  </a:lnTo>
                  <a:lnTo>
                    <a:pt x="3016" y="1346"/>
                  </a:lnTo>
                  <a:lnTo>
                    <a:pt x="3018" y="1346"/>
                  </a:lnTo>
                  <a:lnTo>
                    <a:pt x="3019" y="1346"/>
                  </a:lnTo>
                  <a:lnTo>
                    <a:pt x="3020" y="1346"/>
                  </a:lnTo>
                  <a:lnTo>
                    <a:pt x="3022" y="1346"/>
                  </a:lnTo>
                  <a:lnTo>
                    <a:pt x="3023" y="1346"/>
                  </a:lnTo>
                  <a:lnTo>
                    <a:pt x="3024" y="1346"/>
                  </a:lnTo>
                  <a:lnTo>
                    <a:pt x="3025" y="1346"/>
                  </a:lnTo>
                  <a:lnTo>
                    <a:pt x="3027" y="1346"/>
                  </a:lnTo>
                  <a:lnTo>
                    <a:pt x="3028" y="1346"/>
                  </a:lnTo>
                  <a:lnTo>
                    <a:pt x="3030" y="1346"/>
                  </a:lnTo>
                  <a:lnTo>
                    <a:pt x="3031" y="1346"/>
                  </a:lnTo>
                  <a:lnTo>
                    <a:pt x="3033" y="1346"/>
                  </a:lnTo>
                  <a:lnTo>
                    <a:pt x="3035" y="1346"/>
                  </a:lnTo>
                  <a:lnTo>
                    <a:pt x="3036" y="1346"/>
                  </a:lnTo>
                  <a:lnTo>
                    <a:pt x="3037" y="1346"/>
                  </a:lnTo>
                  <a:lnTo>
                    <a:pt x="3038" y="1346"/>
                  </a:lnTo>
                  <a:lnTo>
                    <a:pt x="3039" y="1346"/>
                  </a:lnTo>
                  <a:lnTo>
                    <a:pt x="3040" y="1346"/>
                  </a:lnTo>
                  <a:lnTo>
                    <a:pt x="3042" y="1346"/>
                  </a:lnTo>
                  <a:lnTo>
                    <a:pt x="3043" y="1346"/>
                  </a:lnTo>
                  <a:lnTo>
                    <a:pt x="3044" y="1346"/>
                  </a:lnTo>
                  <a:lnTo>
                    <a:pt x="3045" y="1346"/>
                  </a:lnTo>
                  <a:lnTo>
                    <a:pt x="3046" y="1346"/>
                  </a:lnTo>
                  <a:lnTo>
                    <a:pt x="3049" y="1346"/>
                  </a:lnTo>
                  <a:lnTo>
                    <a:pt x="3050" y="1346"/>
                  </a:lnTo>
                  <a:lnTo>
                    <a:pt x="3051" y="1346"/>
                  </a:lnTo>
                  <a:lnTo>
                    <a:pt x="3052" y="1346"/>
                  </a:lnTo>
                  <a:lnTo>
                    <a:pt x="3054" y="1346"/>
                  </a:lnTo>
                  <a:lnTo>
                    <a:pt x="3055" y="1346"/>
                  </a:lnTo>
                  <a:lnTo>
                    <a:pt x="3056" y="1346"/>
                  </a:lnTo>
                  <a:lnTo>
                    <a:pt x="3058" y="1346"/>
                  </a:lnTo>
                  <a:lnTo>
                    <a:pt x="3059" y="1346"/>
                  </a:lnTo>
                  <a:lnTo>
                    <a:pt x="3060" y="1346"/>
                  </a:lnTo>
                  <a:lnTo>
                    <a:pt x="3061" y="1346"/>
                  </a:lnTo>
                  <a:lnTo>
                    <a:pt x="3062" y="1346"/>
                  </a:lnTo>
                  <a:lnTo>
                    <a:pt x="3063" y="1346"/>
                  </a:lnTo>
                  <a:lnTo>
                    <a:pt x="3065" y="1346"/>
                  </a:lnTo>
                  <a:lnTo>
                    <a:pt x="3066" y="1346"/>
                  </a:lnTo>
                  <a:lnTo>
                    <a:pt x="3067" y="1346"/>
                  </a:lnTo>
                  <a:lnTo>
                    <a:pt x="3068" y="1346"/>
                  </a:lnTo>
                  <a:lnTo>
                    <a:pt x="3070" y="1346"/>
                  </a:lnTo>
                  <a:lnTo>
                    <a:pt x="3071" y="1346"/>
                  </a:lnTo>
                  <a:lnTo>
                    <a:pt x="3072" y="1346"/>
                  </a:lnTo>
                  <a:lnTo>
                    <a:pt x="3074" y="1346"/>
                  </a:lnTo>
                  <a:lnTo>
                    <a:pt x="3075" y="1346"/>
                  </a:lnTo>
                  <a:lnTo>
                    <a:pt x="3076" y="1346"/>
                  </a:lnTo>
                  <a:lnTo>
                    <a:pt x="3077" y="1346"/>
                  </a:lnTo>
                  <a:lnTo>
                    <a:pt x="3079" y="1346"/>
                  </a:lnTo>
                  <a:lnTo>
                    <a:pt x="3080" y="1346"/>
                  </a:lnTo>
                  <a:lnTo>
                    <a:pt x="3081" y="1346"/>
                  </a:lnTo>
                  <a:lnTo>
                    <a:pt x="3082" y="1346"/>
                  </a:lnTo>
                  <a:lnTo>
                    <a:pt x="3083" y="1346"/>
                  </a:lnTo>
                  <a:lnTo>
                    <a:pt x="3084" y="1346"/>
                  </a:lnTo>
                  <a:lnTo>
                    <a:pt x="3085" y="1346"/>
                  </a:lnTo>
                  <a:lnTo>
                    <a:pt x="3086" y="1346"/>
                  </a:lnTo>
                  <a:lnTo>
                    <a:pt x="3088" y="1346"/>
                  </a:lnTo>
                  <a:lnTo>
                    <a:pt x="3089" y="1346"/>
                  </a:lnTo>
                  <a:lnTo>
                    <a:pt x="3090" y="1346"/>
                  </a:lnTo>
                  <a:lnTo>
                    <a:pt x="3091" y="1346"/>
                  </a:lnTo>
                  <a:lnTo>
                    <a:pt x="3093" y="1346"/>
                  </a:lnTo>
                  <a:lnTo>
                    <a:pt x="3094" y="1346"/>
                  </a:lnTo>
                  <a:lnTo>
                    <a:pt x="3095" y="1346"/>
                  </a:lnTo>
                  <a:lnTo>
                    <a:pt x="3096" y="1346"/>
                  </a:lnTo>
                  <a:lnTo>
                    <a:pt x="3098" y="1346"/>
                  </a:lnTo>
                  <a:lnTo>
                    <a:pt x="3099" y="1346"/>
                  </a:lnTo>
                  <a:lnTo>
                    <a:pt x="3101" y="1346"/>
                  </a:lnTo>
                  <a:lnTo>
                    <a:pt x="3102" y="1346"/>
                  </a:lnTo>
                  <a:lnTo>
                    <a:pt x="3103" y="1346"/>
                  </a:lnTo>
                  <a:lnTo>
                    <a:pt x="3104" y="1346"/>
                  </a:lnTo>
                  <a:lnTo>
                    <a:pt x="3105" y="1346"/>
                  </a:lnTo>
                  <a:lnTo>
                    <a:pt x="3107" y="1346"/>
                  </a:lnTo>
                  <a:lnTo>
                    <a:pt x="3108" y="1346"/>
                  </a:lnTo>
                  <a:lnTo>
                    <a:pt x="3109" y="1346"/>
                  </a:lnTo>
                  <a:lnTo>
                    <a:pt x="3110" y="1346"/>
                  </a:lnTo>
                  <a:lnTo>
                    <a:pt x="3111" y="1346"/>
                  </a:lnTo>
                  <a:lnTo>
                    <a:pt x="3112" y="1346"/>
                  </a:lnTo>
                  <a:lnTo>
                    <a:pt x="3114" y="1346"/>
                  </a:lnTo>
                  <a:lnTo>
                    <a:pt x="3115" y="1346"/>
                  </a:lnTo>
                  <a:lnTo>
                    <a:pt x="3117" y="1346"/>
                  </a:lnTo>
                  <a:lnTo>
                    <a:pt x="3118" y="1346"/>
                  </a:lnTo>
                  <a:lnTo>
                    <a:pt x="3120" y="1346"/>
                  </a:lnTo>
                  <a:lnTo>
                    <a:pt x="3122" y="1346"/>
                  </a:lnTo>
                  <a:lnTo>
                    <a:pt x="3123" y="1346"/>
                  </a:lnTo>
                  <a:lnTo>
                    <a:pt x="3124" y="1346"/>
                  </a:lnTo>
                  <a:lnTo>
                    <a:pt x="3125" y="1346"/>
                  </a:lnTo>
                  <a:lnTo>
                    <a:pt x="3126" y="1346"/>
                  </a:lnTo>
                  <a:lnTo>
                    <a:pt x="3127" y="1346"/>
                  </a:lnTo>
                  <a:lnTo>
                    <a:pt x="3129" y="1346"/>
                  </a:lnTo>
                  <a:lnTo>
                    <a:pt x="3130" y="1346"/>
                  </a:lnTo>
                  <a:lnTo>
                    <a:pt x="3131" y="1346"/>
                  </a:lnTo>
                  <a:lnTo>
                    <a:pt x="3132" y="1346"/>
                  </a:lnTo>
                  <a:lnTo>
                    <a:pt x="3133" y="1346"/>
                  </a:lnTo>
                  <a:lnTo>
                    <a:pt x="3135" y="1346"/>
                  </a:lnTo>
                  <a:lnTo>
                    <a:pt x="3136" y="1346"/>
                  </a:lnTo>
                  <a:lnTo>
                    <a:pt x="3137" y="1346"/>
                  </a:lnTo>
                  <a:lnTo>
                    <a:pt x="3139" y="1346"/>
                  </a:lnTo>
                  <a:lnTo>
                    <a:pt x="3140" y="1346"/>
                  </a:lnTo>
                  <a:lnTo>
                    <a:pt x="3141" y="1346"/>
                  </a:lnTo>
                  <a:lnTo>
                    <a:pt x="3142" y="1346"/>
                  </a:lnTo>
                  <a:lnTo>
                    <a:pt x="3144" y="1346"/>
                  </a:lnTo>
                  <a:lnTo>
                    <a:pt x="3145" y="1346"/>
                  </a:lnTo>
                  <a:lnTo>
                    <a:pt x="3146" y="1346"/>
                  </a:lnTo>
                  <a:lnTo>
                    <a:pt x="3147" y="1346"/>
                  </a:lnTo>
                  <a:lnTo>
                    <a:pt x="3148" y="1346"/>
                  </a:lnTo>
                  <a:lnTo>
                    <a:pt x="3149" y="1346"/>
                  </a:lnTo>
                  <a:lnTo>
                    <a:pt x="3150" y="1346"/>
                  </a:lnTo>
                  <a:lnTo>
                    <a:pt x="3151" y="1346"/>
                  </a:lnTo>
                  <a:lnTo>
                    <a:pt x="3153" y="1346"/>
                  </a:lnTo>
                  <a:lnTo>
                    <a:pt x="3154" y="1346"/>
                  </a:lnTo>
                  <a:lnTo>
                    <a:pt x="3155" y="1346"/>
                  </a:lnTo>
                  <a:lnTo>
                    <a:pt x="3157" y="1346"/>
                  </a:lnTo>
                  <a:lnTo>
                    <a:pt x="3159" y="1346"/>
                  </a:lnTo>
                  <a:lnTo>
                    <a:pt x="3160" y="1346"/>
                  </a:lnTo>
                  <a:lnTo>
                    <a:pt x="3161" y="1346"/>
                  </a:lnTo>
                  <a:lnTo>
                    <a:pt x="3163" y="1346"/>
                  </a:lnTo>
                  <a:lnTo>
                    <a:pt x="3165" y="1346"/>
                  </a:lnTo>
                  <a:lnTo>
                    <a:pt x="3166" y="1346"/>
                  </a:lnTo>
                  <a:lnTo>
                    <a:pt x="3167" y="1346"/>
                  </a:lnTo>
                  <a:lnTo>
                    <a:pt x="3168" y="1346"/>
                  </a:lnTo>
                  <a:lnTo>
                    <a:pt x="3169" y="1346"/>
                  </a:lnTo>
                  <a:lnTo>
                    <a:pt x="3170" y="1346"/>
                  </a:lnTo>
                  <a:lnTo>
                    <a:pt x="3172" y="1346"/>
                  </a:lnTo>
                  <a:lnTo>
                    <a:pt x="3173" y="1346"/>
                  </a:lnTo>
                  <a:lnTo>
                    <a:pt x="3174" y="1346"/>
                  </a:lnTo>
                  <a:lnTo>
                    <a:pt x="3176" y="1346"/>
                  </a:lnTo>
                  <a:lnTo>
                    <a:pt x="3177" y="1346"/>
                  </a:lnTo>
                  <a:lnTo>
                    <a:pt x="3178" y="1346"/>
                  </a:lnTo>
                  <a:lnTo>
                    <a:pt x="3179" y="1346"/>
                  </a:lnTo>
                  <a:lnTo>
                    <a:pt x="3180" y="1346"/>
                  </a:lnTo>
                  <a:lnTo>
                    <a:pt x="3181" y="1346"/>
                  </a:lnTo>
                  <a:lnTo>
                    <a:pt x="3182" y="1346"/>
                  </a:lnTo>
                  <a:lnTo>
                    <a:pt x="3184" y="1346"/>
                  </a:lnTo>
                  <a:lnTo>
                    <a:pt x="3185" y="1346"/>
                  </a:lnTo>
                  <a:lnTo>
                    <a:pt x="3186" y="1346"/>
                  </a:lnTo>
                  <a:lnTo>
                    <a:pt x="3187" y="1346"/>
                  </a:lnTo>
                  <a:lnTo>
                    <a:pt x="3189" y="1346"/>
                  </a:lnTo>
                  <a:lnTo>
                    <a:pt x="3190" y="1346"/>
                  </a:lnTo>
                  <a:lnTo>
                    <a:pt x="3191" y="1346"/>
                  </a:lnTo>
                  <a:lnTo>
                    <a:pt x="3192" y="1346"/>
                  </a:lnTo>
                  <a:lnTo>
                    <a:pt x="3194" y="1346"/>
                  </a:lnTo>
                  <a:lnTo>
                    <a:pt x="3195" y="1346"/>
                  </a:lnTo>
                  <a:lnTo>
                    <a:pt x="3197" y="1346"/>
                  </a:lnTo>
                  <a:lnTo>
                    <a:pt x="3198" y="1346"/>
                  </a:lnTo>
                  <a:lnTo>
                    <a:pt x="3199" y="1346"/>
                  </a:lnTo>
                  <a:lnTo>
                    <a:pt x="3200" y="1346"/>
                  </a:lnTo>
                  <a:lnTo>
                    <a:pt x="3201" y="1346"/>
                  </a:lnTo>
                  <a:lnTo>
                    <a:pt x="3203" y="1346"/>
                  </a:lnTo>
                  <a:lnTo>
                    <a:pt x="3205" y="1346"/>
                  </a:lnTo>
                  <a:lnTo>
                    <a:pt x="3206" y="1346"/>
                  </a:lnTo>
                  <a:lnTo>
                    <a:pt x="3207" y="1346"/>
                  </a:lnTo>
                  <a:lnTo>
                    <a:pt x="3208" y="1346"/>
                  </a:lnTo>
                  <a:lnTo>
                    <a:pt x="3209" y="1346"/>
                  </a:lnTo>
                  <a:lnTo>
                    <a:pt x="3210" y="1346"/>
                  </a:lnTo>
                  <a:lnTo>
                    <a:pt x="3211" y="1346"/>
                  </a:lnTo>
                  <a:lnTo>
                    <a:pt x="3212" y="1346"/>
                  </a:lnTo>
                  <a:lnTo>
                    <a:pt x="3213" y="1346"/>
                  </a:lnTo>
                  <a:lnTo>
                    <a:pt x="3215" y="1346"/>
                  </a:lnTo>
                  <a:lnTo>
                    <a:pt x="3216" y="1346"/>
                  </a:lnTo>
                  <a:lnTo>
                    <a:pt x="3218" y="1346"/>
                  </a:lnTo>
                  <a:lnTo>
                    <a:pt x="3219" y="1346"/>
                  </a:lnTo>
                  <a:lnTo>
                    <a:pt x="3220" y="1346"/>
                  </a:lnTo>
                  <a:lnTo>
                    <a:pt x="3221" y="1346"/>
                  </a:lnTo>
                  <a:lnTo>
                    <a:pt x="3222" y="1346"/>
                  </a:lnTo>
                  <a:lnTo>
                    <a:pt x="3223" y="1346"/>
                  </a:lnTo>
                  <a:lnTo>
                    <a:pt x="3224" y="1346"/>
                  </a:lnTo>
                  <a:lnTo>
                    <a:pt x="3225" y="1346"/>
                  </a:lnTo>
                  <a:lnTo>
                    <a:pt x="3227" y="1346"/>
                  </a:lnTo>
                  <a:lnTo>
                    <a:pt x="3228" y="1346"/>
                  </a:lnTo>
                  <a:lnTo>
                    <a:pt x="3229" y="1346"/>
                  </a:lnTo>
                  <a:lnTo>
                    <a:pt x="3231" y="1346"/>
                  </a:lnTo>
                  <a:lnTo>
                    <a:pt x="3233" y="1346"/>
                  </a:lnTo>
                  <a:lnTo>
                    <a:pt x="3234" y="1346"/>
                  </a:lnTo>
                  <a:lnTo>
                    <a:pt x="3235" y="1346"/>
                  </a:lnTo>
                  <a:lnTo>
                    <a:pt x="3237" y="1346"/>
                  </a:lnTo>
                  <a:lnTo>
                    <a:pt x="3238" y="1346"/>
                  </a:lnTo>
                  <a:lnTo>
                    <a:pt x="3239" y="1346"/>
                  </a:lnTo>
                  <a:lnTo>
                    <a:pt x="3240" y="1346"/>
                  </a:lnTo>
                  <a:lnTo>
                    <a:pt x="3242" y="1346"/>
                  </a:lnTo>
                  <a:lnTo>
                    <a:pt x="3243" y="1346"/>
                  </a:lnTo>
                  <a:lnTo>
                    <a:pt x="3244" y="1346"/>
                  </a:lnTo>
                  <a:lnTo>
                    <a:pt x="3245" y="1346"/>
                  </a:lnTo>
                  <a:lnTo>
                    <a:pt x="3246" y="1346"/>
                  </a:lnTo>
                  <a:lnTo>
                    <a:pt x="3247" y="1346"/>
                  </a:lnTo>
                  <a:lnTo>
                    <a:pt x="3249" y="1346"/>
                  </a:lnTo>
                  <a:lnTo>
                    <a:pt x="3251" y="1346"/>
                  </a:lnTo>
                  <a:lnTo>
                    <a:pt x="3252" y="1346"/>
                  </a:lnTo>
                  <a:lnTo>
                    <a:pt x="3253" y="1346"/>
                  </a:lnTo>
                  <a:lnTo>
                    <a:pt x="3255" y="1346"/>
                  </a:lnTo>
                  <a:lnTo>
                    <a:pt x="3256" y="1346"/>
                  </a:lnTo>
                  <a:lnTo>
                    <a:pt x="3258" y="1346"/>
                  </a:lnTo>
                  <a:lnTo>
                    <a:pt x="3259" y="1346"/>
                  </a:lnTo>
                  <a:lnTo>
                    <a:pt x="3259" y="1345"/>
                  </a:lnTo>
                  <a:lnTo>
                    <a:pt x="3261" y="1346"/>
                  </a:lnTo>
                  <a:lnTo>
                    <a:pt x="3262" y="1346"/>
                  </a:lnTo>
                  <a:lnTo>
                    <a:pt x="3263" y="1346"/>
                  </a:lnTo>
                  <a:lnTo>
                    <a:pt x="3264" y="1346"/>
                  </a:lnTo>
                  <a:lnTo>
                    <a:pt x="3265" y="1346"/>
                  </a:lnTo>
                  <a:lnTo>
                    <a:pt x="3267" y="1346"/>
                  </a:lnTo>
                  <a:lnTo>
                    <a:pt x="3268" y="1346"/>
                  </a:lnTo>
                  <a:lnTo>
                    <a:pt x="3270" y="1346"/>
                  </a:lnTo>
                  <a:lnTo>
                    <a:pt x="3272" y="1346"/>
                  </a:lnTo>
                  <a:lnTo>
                    <a:pt x="3273" y="1346"/>
                  </a:lnTo>
                  <a:lnTo>
                    <a:pt x="3274" y="1346"/>
                  </a:lnTo>
                  <a:lnTo>
                    <a:pt x="3275" y="1346"/>
                  </a:lnTo>
                  <a:lnTo>
                    <a:pt x="3276" y="1346"/>
                  </a:lnTo>
                  <a:lnTo>
                    <a:pt x="3277" y="1346"/>
                  </a:lnTo>
                  <a:lnTo>
                    <a:pt x="3279" y="1346"/>
                  </a:lnTo>
                  <a:lnTo>
                    <a:pt x="3280" y="1346"/>
                  </a:lnTo>
                  <a:lnTo>
                    <a:pt x="3281" y="1346"/>
                  </a:lnTo>
                  <a:lnTo>
                    <a:pt x="3282" y="1346"/>
                  </a:lnTo>
                  <a:lnTo>
                    <a:pt x="3283" y="1346"/>
                  </a:lnTo>
                  <a:lnTo>
                    <a:pt x="3284" y="1346"/>
                  </a:lnTo>
                  <a:lnTo>
                    <a:pt x="3285" y="1346"/>
                  </a:lnTo>
                  <a:lnTo>
                    <a:pt x="3286" y="1345"/>
                  </a:lnTo>
                  <a:lnTo>
                    <a:pt x="3287" y="1346"/>
                  </a:lnTo>
                  <a:lnTo>
                    <a:pt x="3290" y="1346"/>
                  </a:lnTo>
                  <a:lnTo>
                    <a:pt x="3291" y="1346"/>
                  </a:lnTo>
                  <a:lnTo>
                    <a:pt x="3292" y="1345"/>
                  </a:lnTo>
                  <a:lnTo>
                    <a:pt x="3294" y="1346"/>
                  </a:lnTo>
                  <a:lnTo>
                    <a:pt x="3296" y="1346"/>
                  </a:lnTo>
                  <a:lnTo>
                    <a:pt x="3297" y="1346"/>
                  </a:lnTo>
                  <a:lnTo>
                    <a:pt x="3299" y="1346"/>
                  </a:lnTo>
                  <a:lnTo>
                    <a:pt x="3300" y="1346"/>
                  </a:lnTo>
                  <a:lnTo>
                    <a:pt x="3302" y="1346"/>
                  </a:lnTo>
                  <a:lnTo>
                    <a:pt x="3304" y="1346"/>
                  </a:lnTo>
                  <a:lnTo>
                    <a:pt x="3305" y="1346"/>
                  </a:lnTo>
                  <a:lnTo>
                    <a:pt x="3307" y="1346"/>
                  </a:lnTo>
                  <a:lnTo>
                    <a:pt x="3309" y="1346"/>
                  </a:lnTo>
                  <a:lnTo>
                    <a:pt x="3310" y="1346"/>
                  </a:lnTo>
                  <a:lnTo>
                    <a:pt x="3311" y="1345"/>
                  </a:lnTo>
                  <a:lnTo>
                    <a:pt x="3311" y="1346"/>
                  </a:lnTo>
                  <a:lnTo>
                    <a:pt x="3313" y="1346"/>
                  </a:lnTo>
                  <a:lnTo>
                    <a:pt x="3314" y="1346"/>
                  </a:lnTo>
                  <a:lnTo>
                    <a:pt x="3315" y="1346"/>
                  </a:lnTo>
                  <a:lnTo>
                    <a:pt x="3317" y="1346"/>
                  </a:lnTo>
                  <a:lnTo>
                    <a:pt x="3319" y="1346"/>
                  </a:lnTo>
                  <a:lnTo>
                    <a:pt x="3320" y="1346"/>
                  </a:lnTo>
                  <a:lnTo>
                    <a:pt x="3322" y="1346"/>
                  </a:lnTo>
                  <a:lnTo>
                    <a:pt x="3323" y="1345"/>
                  </a:lnTo>
                  <a:lnTo>
                    <a:pt x="3324" y="1346"/>
                  </a:lnTo>
                  <a:lnTo>
                    <a:pt x="3325" y="1345"/>
                  </a:lnTo>
                  <a:lnTo>
                    <a:pt x="3326" y="1346"/>
                  </a:lnTo>
                  <a:lnTo>
                    <a:pt x="3327" y="1346"/>
                  </a:lnTo>
                  <a:lnTo>
                    <a:pt x="3329" y="1346"/>
                  </a:lnTo>
                  <a:lnTo>
                    <a:pt x="3330" y="1346"/>
                  </a:lnTo>
                  <a:lnTo>
                    <a:pt x="3331" y="1346"/>
                  </a:lnTo>
                  <a:lnTo>
                    <a:pt x="3332" y="1346"/>
                  </a:lnTo>
                  <a:lnTo>
                    <a:pt x="3333" y="1346"/>
                  </a:lnTo>
                  <a:lnTo>
                    <a:pt x="3334" y="1346"/>
                  </a:lnTo>
                  <a:lnTo>
                    <a:pt x="3335" y="1345"/>
                  </a:lnTo>
                  <a:lnTo>
                    <a:pt x="3337" y="1346"/>
                  </a:lnTo>
                  <a:lnTo>
                    <a:pt x="3338" y="1346"/>
                  </a:lnTo>
                  <a:lnTo>
                    <a:pt x="3339" y="1345"/>
                  </a:lnTo>
                  <a:lnTo>
                    <a:pt x="3341" y="1346"/>
                  </a:lnTo>
                  <a:lnTo>
                    <a:pt x="3342" y="1346"/>
                  </a:lnTo>
                  <a:lnTo>
                    <a:pt x="3344" y="1346"/>
                  </a:lnTo>
                  <a:lnTo>
                    <a:pt x="3346" y="1346"/>
                  </a:lnTo>
                  <a:lnTo>
                    <a:pt x="3347" y="1346"/>
                  </a:lnTo>
                  <a:lnTo>
                    <a:pt x="3347" y="1345"/>
                  </a:lnTo>
                  <a:lnTo>
                    <a:pt x="3349" y="1346"/>
                  </a:lnTo>
                  <a:lnTo>
                    <a:pt x="3350" y="1346"/>
                  </a:lnTo>
                  <a:lnTo>
                    <a:pt x="3352" y="1346"/>
                  </a:lnTo>
                  <a:lnTo>
                    <a:pt x="3353" y="1346"/>
                  </a:lnTo>
                  <a:lnTo>
                    <a:pt x="3354" y="1346"/>
                  </a:lnTo>
                  <a:lnTo>
                    <a:pt x="3355" y="1346"/>
                  </a:lnTo>
                  <a:lnTo>
                    <a:pt x="3357" y="1346"/>
                  </a:lnTo>
                  <a:lnTo>
                    <a:pt x="3358" y="1345"/>
                  </a:lnTo>
                  <a:lnTo>
                    <a:pt x="3359" y="1346"/>
                  </a:lnTo>
                  <a:lnTo>
                    <a:pt x="3360" y="1346"/>
                  </a:lnTo>
                  <a:lnTo>
                    <a:pt x="3362" y="1345"/>
                  </a:lnTo>
                  <a:lnTo>
                    <a:pt x="3363" y="1346"/>
                  </a:lnTo>
                  <a:lnTo>
                    <a:pt x="3364" y="1345"/>
                  </a:lnTo>
                  <a:lnTo>
                    <a:pt x="3367" y="1346"/>
                  </a:lnTo>
                  <a:lnTo>
                    <a:pt x="3368" y="1346"/>
                  </a:lnTo>
                  <a:lnTo>
                    <a:pt x="3370" y="1346"/>
                  </a:lnTo>
                  <a:lnTo>
                    <a:pt x="3371" y="1346"/>
                  </a:lnTo>
                  <a:lnTo>
                    <a:pt x="3372" y="1346"/>
                  </a:lnTo>
                  <a:lnTo>
                    <a:pt x="3373" y="1346"/>
                  </a:lnTo>
                  <a:lnTo>
                    <a:pt x="3375" y="1346"/>
                  </a:lnTo>
                  <a:lnTo>
                    <a:pt x="3376" y="1345"/>
                  </a:lnTo>
                  <a:lnTo>
                    <a:pt x="3377" y="1346"/>
                  </a:lnTo>
                  <a:lnTo>
                    <a:pt x="3378" y="1346"/>
                  </a:lnTo>
                  <a:lnTo>
                    <a:pt x="3380" y="1346"/>
                  </a:lnTo>
                  <a:lnTo>
                    <a:pt x="3381" y="1346"/>
                  </a:lnTo>
                  <a:lnTo>
                    <a:pt x="3382" y="1346"/>
                  </a:lnTo>
                  <a:lnTo>
                    <a:pt x="3384" y="1345"/>
                  </a:lnTo>
                  <a:lnTo>
                    <a:pt x="3385" y="1346"/>
                  </a:lnTo>
                  <a:lnTo>
                    <a:pt x="3386" y="1345"/>
                  </a:lnTo>
                  <a:lnTo>
                    <a:pt x="3387" y="1346"/>
                  </a:lnTo>
                  <a:lnTo>
                    <a:pt x="3388" y="1346"/>
                  </a:lnTo>
                  <a:lnTo>
                    <a:pt x="3389" y="1345"/>
                  </a:lnTo>
                  <a:lnTo>
                    <a:pt x="3391" y="1346"/>
                  </a:lnTo>
                  <a:lnTo>
                    <a:pt x="3392" y="1346"/>
                  </a:lnTo>
                  <a:lnTo>
                    <a:pt x="3393" y="1346"/>
                  </a:lnTo>
                  <a:lnTo>
                    <a:pt x="3394" y="1346"/>
                  </a:lnTo>
                  <a:lnTo>
                    <a:pt x="3395" y="1346"/>
                  </a:lnTo>
                  <a:lnTo>
                    <a:pt x="3396" y="1346"/>
                  </a:lnTo>
                  <a:lnTo>
                    <a:pt x="3397" y="1345"/>
                  </a:lnTo>
                  <a:lnTo>
                    <a:pt x="3398" y="1345"/>
                  </a:lnTo>
                  <a:lnTo>
                    <a:pt x="3399" y="1346"/>
                  </a:lnTo>
                  <a:lnTo>
                    <a:pt x="3400" y="1346"/>
                  </a:lnTo>
                  <a:lnTo>
                    <a:pt x="3402" y="1346"/>
                  </a:lnTo>
                  <a:lnTo>
                    <a:pt x="3403" y="1345"/>
                  </a:lnTo>
                  <a:lnTo>
                    <a:pt x="3403" y="1346"/>
                  </a:lnTo>
                  <a:lnTo>
                    <a:pt x="3405" y="1345"/>
                  </a:lnTo>
                  <a:lnTo>
                    <a:pt x="3407" y="1345"/>
                  </a:lnTo>
                  <a:lnTo>
                    <a:pt x="3407" y="1346"/>
                  </a:lnTo>
                  <a:lnTo>
                    <a:pt x="3409" y="1346"/>
                  </a:lnTo>
                  <a:lnTo>
                    <a:pt x="3410" y="1346"/>
                  </a:lnTo>
                  <a:lnTo>
                    <a:pt x="3411" y="1346"/>
                  </a:lnTo>
                  <a:lnTo>
                    <a:pt x="3413" y="1346"/>
                  </a:lnTo>
                  <a:lnTo>
                    <a:pt x="3414" y="1346"/>
                  </a:lnTo>
                  <a:lnTo>
                    <a:pt x="3415" y="1346"/>
                  </a:lnTo>
                  <a:lnTo>
                    <a:pt x="3416" y="1346"/>
                  </a:lnTo>
                  <a:lnTo>
                    <a:pt x="3417" y="1346"/>
                  </a:lnTo>
                  <a:lnTo>
                    <a:pt x="3418" y="1346"/>
                  </a:lnTo>
                  <a:lnTo>
                    <a:pt x="3420" y="1345"/>
                  </a:lnTo>
                  <a:lnTo>
                    <a:pt x="3420" y="1346"/>
                  </a:lnTo>
                  <a:lnTo>
                    <a:pt x="3421" y="1346"/>
                  </a:lnTo>
                  <a:lnTo>
                    <a:pt x="3422" y="1346"/>
                  </a:lnTo>
                  <a:lnTo>
                    <a:pt x="3424" y="1345"/>
                  </a:lnTo>
                  <a:lnTo>
                    <a:pt x="3425" y="1346"/>
                  </a:lnTo>
                  <a:lnTo>
                    <a:pt x="3426" y="1345"/>
                  </a:lnTo>
                  <a:lnTo>
                    <a:pt x="3427" y="1346"/>
                  </a:lnTo>
                  <a:lnTo>
                    <a:pt x="3428" y="1346"/>
                  </a:lnTo>
                  <a:lnTo>
                    <a:pt x="3429" y="1346"/>
                  </a:lnTo>
                  <a:lnTo>
                    <a:pt x="3430" y="1345"/>
                  </a:lnTo>
                  <a:lnTo>
                    <a:pt x="3431" y="1346"/>
                  </a:lnTo>
                  <a:lnTo>
                    <a:pt x="3433" y="1346"/>
                  </a:lnTo>
                  <a:lnTo>
                    <a:pt x="3434" y="1346"/>
                  </a:lnTo>
                  <a:lnTo>
                    <a:pt x="3435" y="1346"/>
                  </a:lnTo>
                  <a:lnTo>
                    <a:pt x="3436" y="1346"/>
                  </a:lnTo>
                  <a:lnTo>
                    <a:pt x="3437" y="1346"/>
                  </a:lnTo>
                  <a:lnTo>
                    <a:pt x="3438" y="1346"/>
                  </a:lnTo>
                  <a:lnTo>
                    <a:pt x="3440" y="1346"/>
                  </a:lnTo>
                  <a:lnTo>
                    <a:pt x="3441" y="1346"/>
                  </a:lnTo>
                  <a:lnTo>
                    <a:pt x="3442" y="1346"/>
                  </a:lnTo>
                  <a:lnTo>
                    <a:pt x="3442" y="1345"/>
                  </a:lnTo>
                  <a:lnTo>
                    <a:pt x="3444" y="1346"/>
                  </a:lnTo>
                  <a:lnTo>
                    <a:pt x="3445" y="1345"/>
                  </a:lnTo>
                  <a:lnTo>
                    <a:pt x="3446" y="1346"/>
                  </a:lnTo>
                  <a:lnTo>
                    <a:pt x="3448" y="1345"/>
                  </a:lnTo>
                  <a:lnTo>
                    <a:pt x="3450" y="1346"/>
                  </a:lnTo>
                  <a:lnTo>
                    <a:pt x="3451" y="1346"/>
                  </a:lnTo>
                  <a:lnTo>
                    <a:pt x="3452" y="1346"/>
                  </a:lnTo>
                  <a:lnTo>
                    <a:pt x="3453" y="1346"/>
                  </a:lnTo>
                  <a:lnTo>
                    <a:pt x="3455" y="1346"/>
                  </a:lnTo>
                  <a:lnTo>
                    <a:pt x="3456" y="1346"/>
                  </a:lnTo>
                  <a:lnTo>
                    <a:pt x="3457" y="1346"/>
                  </a:lnTo>
                  <a:lnTo>
                    <a:pt x="3459" y="1346"/>
                  </a:lnTo>
                  <a:lnTo>
                    <a:pt x="3460" y="1346"/>
                  </a:lnTo>
                  <a:lnTo>
                    <a:pt x="3461" y="1346"/>
                  </a:lnTo>
                  <a:lnTo>
                    <a:pt x="3463" y="1345"/>
                  </a:lnTo>
                  <a:lnTo>
                    <a:pt x="3463" y="1346"/>
                  </a:lnTo>
                  <a:lnTo>
                    <a:pt x="3464" y="1346"/>
                  </a:lnTo>
                  <a:lnTo>
                    <a:pt x="3466" y="1346"/>
                  </a:lnTo>
                  <a:lnTo>
                    <a:pt x="3467" y="1345"/>
                  </a:lnTo>
                  <a:lnTo>
                    <a:pt x="3468" y="1346"/>
                  </a:lnTo>
                  <a:lnTo>
                    <a:pt x="3470" y="1345"/>
                  </a:lnTo>
                  <a:lnTo>
                    <a:pt x="3471" y="1346"/>
                  </a:lnTo>
                  <a:lnTo>
                    <a:pt x="3473" y="1346"/>
                  </a:lnTo>
                  <a:lnTo>
                    <a:pt x="3474" y="1345"/>
                  </a:lnTo>
                  <a:lnTo>
                    <a:pt x="3475" y="1346"/>
                  </a:lnTo>
                  <a:lnTo>
                    <a:pt x="3475" y="1345"/>
                  </a:lnTo>
                  <a:lnTo>
                    <a:pt x="3476" y="1346"/>
                  </a:lnTo>
                  <a:lnTo>
                    <a:pt x="3476" y="1345"/>
                  </a:lnTo>
                  <a:lnTo>
                    <a:pt x="3478" y="1345"/>
                  </a:lnTo>
                  <a:lnTo>
                    <a:pt x="3479" y="1346"/>
                  </a:lnTo>
                  <a:lnTo>
                    <a:pt x="3481" y="1346"/>
                  </a:lnTo>
                  <a:lnTo>
                    <a:pt x="3481" y="1345"/>
                  </a:lnTo>
                  <a:lnTo>
                    <a:pt x="3483" y="1346"/>
                  </a:lnTo>
                  <a:lnTo>
                    <a:pt x="3484" y="1345"/>
                  </a:lnTo>
                  <a:lnTo>
                    <a:pt x="3485" y="1345"/>
                  </a:lnTo>
                  <a:lnTo>
                    <a:pt x="3486" y="1346"/>
                  </a:lnTo>
                  <a:lnTo>
                    <a:pt x="3487" y="1346"/>
                  </a:lnTo>
                  <a:lnTo>
                    <a:pt x="3488" y="1345"/>
                  </a:lnTo>
                  <a:lnTo>
                    <a:pt x="3490" y="1346"/>
                  </a:lnTo>
                  <a:lnTo>
                    <a:pt x="3491" y="1345"/>
                  </a:lnTo>
                  <a:lnTo>
                    <a:pt x="3491" y="1346"/>
                  </a:lnTo>
                  <a:lnTo>
                    <a:pt x="3492" y="1345"/>
                  </a:lnTo>
                  <a:lnTo>
                    <a:pt x="3494" y="1345"/>
                  </a:lnTo>
                  <a:lnTo>
                    <a:pt x="3495" y="1346"/>
                  </a:lnTo>
                  <a:lnTo>
                    <a:pt x="3497" y="1345"/>
                  </a:lnTo>
                  <a:lnTo>
                    <a:pt x="3498" y="1346"/>
                  </a:lnTo>
                  <a:lnTo>
                    <a:pt x="3499" y="1345"/>
                  </a:lnTo>
                  <a:lnTo>
                    <a:pt x="3499" y="1346"/>
                  </a:lnTo>
                  <a:lnTo>
                    <a:pt x="3500" y="1346"/>
                  </a:lnTo>
                  <a:lnTo>
                    <a:pt x="3502" y="1345"/>
                  </a:lnTo>
                  <a:lnTo>
                    <a:pt x="3504" y="1346"/>
                  </a:lnTo>
                  <a:lnTo>
                    <a:pt x="3505" y="1346"/>
                  </a:lnTo>
                  <a:lnTo>
                    <a:pt x="3506" y="1345"/>
                  </a:lnTo>
                  <a:lnTo>
                    <a:pt x="3507" y="1345"/>
                  </a:lnTo>
                  <a:lnTo>
                    <a:pt x="3509" y="1345"/>
                  </a:lnTo>
                  <a:lnTo>
                    <a:pt x="3510" y="1346"/>
                  </a:lnTo>
                  <a:lnTo>
                    <a:pt x="3512" y="1345"/>
                  </a:lnTo>
                  <a:lnTo>
                    <a:pt x="3513" y="1346"/>
                  </a:lnTo>
                  <a:lnTo>
                    <a:pt x="3514" y="1345"/>
                  </a:lnTo>
                  <a:lnTo>
                    <a:pt x="3515" y="1346"/>
                  </a:lnTo>
                  <a:lnTo>
                    <a:pt x="3516" y="1346"/>
                  </a:lnTo>
                  <a:lnTo>
                    <a:pt x="3517" y="1345"/>
                  </a:lnTo>
                  <a:lnTo>
                    <a:pt x="3518" y="1346"/>
                  </a:lnTo>
                  <a:lnTo>
                    <a:pt x="3519" y="1345"/>
                  </a:lnTo>
                  <a:lnTo>
                    <a:pt x="3521" y="1346"/>
                  </a:lnTo>
                  <a:lnTo>
                    <a:pt x="3522" y="1345"/>
                  </a:lnTo>
                  <a:lnTo>
                    <a:pt x="3523" y="1346"/>
                  </a:lnTo>
                  <a:lnTo>
                    <a:pt x="3524" y="1345"/>
                  </a:lnTo>
                  <a:lnTo>
                    <a:pt x="3524" y="1346"/>
                  </a:lnTo>
                  <a:lnTo>
                    <a:pt x="3525" y="1345"/>
                  </a:lnTo>
                  <a:lnTo>
                    <a:pt x="3527" y="1345"/>
                  </a:lnTo>
                  <a:lnTo>
                    <a:pt x="3528" y="1346"/>
                  </a:lnTo>
                  <a:lnTo>
                    <a:pt x="3529" y="1345"/>
                  </a:lnTo>
                  <a:lnTo>
                    <a:pt x="3531" y="1346"/>
                  </a:lnTo>
                  <a:lnTo>
                    <a:pt x="3531" y="1345"/>
                  </a:lnTo>
                  <a:lnTo>
                    <a:pt x="3533" y="1346"/>
                  </a:lnTo>
                  <a:lnTo>
                    <a:pt x="3534" y="1346"/>
                  </a:lnTo>
                  <a:lnTo>
                    <a:pt x="3535" y="1346"/>
                  </a:lnTo>
                  <a:lnTo>
                    <a:pt x="3536" y="1345"/>
                  </a:lnTo>
                  <a:lnTo>
                    <a:pt x="3538" y="1345"/>
                  </a:lnTo>
                  <a:lnTo>
                    <a:pt x="3538" y="1346"/>
                  </a:lnTo>
                  <a:lnTo>
                    <a:pt x="3539" y="1345"/>
                  </a:lnTo>
                  <a:lnTo>
                    <a:pt x="3541" y="1345"/>
                  </a:lnTo>
                  <a:lnTo>
                    <a:pt x="3541" y="1346"/>
                  </a:lnTo>
                  <a:lnTo>
                    <a:pt x="3543" y="1346"/>
                  </a:lnTo>
                  <a:lnTo>
                    <a:pt x="3544" y="1346"/>
                  </a:lnTo>
                  <a:lnTo>
                    <a:pt x="3545" y="1345"/>
                  </a:lnTo>
                  <a:lnTo>
                    <a:pt x="3546" y="1345"/>
                  </a:lnTo>
                  <a:lnTo>
                    <a:pt x="3547" y="1346"/>
                  </a:lnTo>
                  <a:lnTo>
                    <a:pt x="3548" y="1345"/>
                  </a:lnTo>
                  <a:lnTo>
                    <a:pt x="3550" y="1345"/>
                  </a:lnTo>
                  <a:lnTo>
                    <a:pt x="3550" y="1346"/>
                  </a:lnTo>
                  <a:lnTo>
                    <a:pt x="3551" y="1345"/>
                  </a:lnTo>
                  <a:lnTo>
                    <a:pt x="3552" y="1346"/>
                  </a:lnTo>
                  <a:lnTo>
                    <a:pt x="3554" y="1345"/>
                  </a:lnTo>
                  <a:lnTo>
                    <a:pt x="3555" y="1346"/>
                  </a:lnTo>
                  <a:lnTo>
                    <a:pt x="3556" y="1345"/>
                  </a:lnTo>
                  <a:lnTo>
                    <a:pt x="3558" y="1346"/>
                  </a:lnTo>
                  <a:lnTo>
                    <a:pt x="3559" y="1345"/>
                  </a:lnTo>
                  <a:lnTo>
                    <a:pt x="3560" y="1346"/>
                  </a:lnTo>
                  <a:lnTo>
                    <a:pt x="3562" y="1345"/>
                  </a:lnTo>
                  <a:lnTo>
                    <a:pt x="3563" y="1345"/>
                  </a:lnTo>
                  <a:lnTo>
                    <a:pt x="3564" y="1346"/>
                  </a:lnTo>
                  <a:lnTo>
                    <a:pt x="3566" y="1345"/>
                  </a:lnTo>
                  <a:lnTo>
                    <a:pt x="3567" y="1346"/>
                  </a:lnTo>
                  <a:lnTo>
                    <a:pt x="3568" y="1345"/>
                  </a:lnTo>
                  <a:lnTo>
                    <a:pt x="3570" y="1345"/>
                  </a:lnTo>
                  <a:lnTo>
                    <a:pt x="3571" y="1345"/>
                  </a:lnTo>
                  <a:lnTo>
                    <a:pt x="3572" y="1345"/>
                  </a:lnTo>
                  <a:lnTo>
                    <a:pt x="3574" y="1345"/>
                  </a:lnTo>
                  <a:lnTo>
                    <a:pt x="3575" y="1345"/>
                  </a:lnTo>
                  <a:lnTo>
                    <a:pt x="3576" y="1345"/>
                  </a:lnTo>
                  <a:lnTo>
                    <a:pt x="3577" y="1345"/>
                  </a:lnTo>
                  <a:lnTo>
                    <a:pt x="3578" y="1346"/>
                  </a:lnTo>
                  <a:lnTo>
                    <a:pt x="3579" y="1345"/>
                  </a:lnTo>
                  <a:lnTo>
                    <a:pt x="3580" y="1345"/>
                  </a:lnTo>
                  <a:lnTo>
                    <a:pt x="3581" y="1346"/>
                  </a:lnTo>
                  <a:lnTo>
                    <a:pt x="3583" y="1345"/>
                  </a:lnTo>
                  <a:lnTo>
                    <a:pt x="3584" y="1346"/>
                  </a:lnTo>
                  <a:lnTo>
                    <a:pt x="3585" y="1345"/>
                  </a:lnTo>
                  <a:lnTo>
                    <a:pt x="3585" y="1346"/>
                  </a:lnTo>
                  <a:lnTo>
                    <a:pt x="3586" y="1345"/>
                  </a:lnTo>
                  <a:lnTo>
                    <a:pt x="3588" y="1345"/>
                  </a:lnTo>
                  <a:lnTo>
                    <a:pt x="3589" y="1345"/>
                  </a:lnTo>
                  <a:lnTo>
                    <a:pt x="3590" y="1346"/>
                  </a:lnTo>
                  <a:lnTo>
                    <a:pt x="3591" y="1346"/>
                  </a:lnTo>
                  <a:lnTo>
                    <a:pt x="3592" y="1345"/>
                  </a:lnTo>
                  <a:lnTo>
                    <a:pt x="3594" y="1346"/>
                  </a:lnTo>
                  <a:lnTo>
                    <a:pt x="3594" y="1345"/>
                  </a:lnTo>
                  <a:lnTo>
                    <a:pt x="3596" y="1345"/>
                  </a:lnTo>
                  <a:lnTo>
                    <a:pt x="3597" y="1345"/>
                  </a:lnTo>
                  <a:lnTo>
                    <a:pt x="3598" y="1345"/>
                  </a:lnTo>
                  <a:lnTo>
                    <a:pt x="3599" y="1345"/>
                  </a:lnTo>
                  <a:lnTo>
                    <a:pt x="3600" y="1345"/>
                  </a:lnTo>
                  <a:lnTo>
                    <a:pt x="3602" y="1345"/>
                  </a:lnTo>
                  <a:lnTo>
                    <a:pt x="3603" y="1346"/>
                  </a:lnTo>
                  <a:lnTo>
                    <a:pt x="3605" y="1345"/>
                  </a:lnTo>
                  <a:lnTo>
                    <a:pt x="3606" y="1346"/>
                  </a:lnTo>
                  <a:lnTo>
                    <a:pt x="3607" y="1345"/>
                  </a:lnTo>
                  <a:lnTo>
                    <a:pt x="3607" y="1346"/>
                  </a:lnTo>
                  <a:lnTo>
                    <a:pt x="3609" y="1345"/>
                  </a:lnTo>
                  <a:lnTo>
                    <a:pt x="3610" y="1346"/>
                  </a:lnTo>
                  <a:lnTo>
                    <a:pt x="3611" y="1346"/>
                  </a:lnTo>
                  <a:lnTo>
                    <a:pt x="3612" y="1345"/>
                  </a:lnTo>
                  <a:lnTo>
                    <a:pt x="3613" y="1345"/>
                  </a:lnTo>
                  <a:lnTo>
                    <a:pt x="3615" y="1345"/>
                  </a:lnTo>
                  <a:lnTo>
                    <a:pt x="3616" y="1345"/>
                  </a:lnTo>
                  <a:lnTo>
                    <a:pt x="3618" y="1345"/>
                  </a:lnTo>
                  <a:lnTo>
                    <a:pt x="3619" y="1345"/>
                  </a:lnTo>
                  <a:lnTo>
                    <a:pt x="3620" y="1345"/>
                  </a:lnTo>
                  <a:lnTo>
                    <a:pt x="3621" y="1346"/>
                  </a:lnTo>
                  <a:lnTo>
                    <a:pt x="3622" y="1345"/>
                  </a:lnTo>
                  <a:lnTo>
                    <a:pt x="3623" y="1345"/>
                  </a:lnTo>
                  <a:lnTo>
                    <a:pt x="3625" y="1345"/>
                  </a:lnTo>
                  <a:lnTo>
                    <a:pt x="3626" y="1345"/>
                  </a:lnTo>
                  <a:lnTo>
                    <a:pt x="3627" y="1346"/>
                  </a:lnTo>
                  <a:lnTo>
                    <a:pt x="3628" y="1345"/>
                  </a:lnTo>
                  <a:lnTo>
                    <a:pt x="3630" y="1345"/>
                  </a:lnTo>
                  <a:lnTo>
                    <a:pt x="3631" y="1346"/>
                  </a:lnTo>
                  <a:lnTo>
                    <a:pt x="3632" y="1345"/>
                  </a:lnTo>
                  <a:lnTo>
                    <a:pt x="3633" y="1345"/>
                  </a:lnTo>
                  <a:lnTo>
                    <a:pt x="3634" y="1345"/>
                  </a:lnTo>
                  <a:lnTo>
                    <a:pt x="3635" y="1345"/>
                  </a:lnTo>
                  <a:lnTo>
                    <a:pt x="3637" y="1345"/>
                  </a:lnTo>
                  <a:lnTo>
                    <a:pt x="3639" y="1346"/>
                  </a:lnTo>
                  <a:lnTo>
                    <a:pt x="3640" y="1345"/>
                  </a:lnTo>
                  <a:lnTo>
                    <a:pt x="3641" y="1345"/>
                  </a:lnTo>
                  <a:lnTo>
                    <a:pt x="3642" y="1345"/>
                  </a:lnTo>
                  <a:lnTo>
                    <a:pt x="3645" y="1346"/>
                  </a:lnTo>
                  <a:lnTo>
                    <a:pt x="3646" y="1345"/>
                  </a:lnTo>
                  <a:lnTo>
                    <a:pt x="3647" y="1345"/>
                  </a:lnTo>
                  <a:lnTo>
                    <a:pt x="3648" y="1345"/>
                  </a:lnTo>
                  <a:lnTo>
                    <a:pt x="3649" y="1345"/>
                  </a:lnTo>
                  <a:lnTo>
                    <a:pt x="3650" y="1345"/>
                  </a:lnTo>
                  <a:lnTo>
                    <a:pt x="3652" y="1345"/>
                  </a:lnTo>
                  <a:lnTo>
                    <a:pt x="3653" y="1345"/>
                  </a:lnTo>
                  <a:lnTo>
                    <a:pt x="3654" y="1345"/>
                  </a:lnTo>
                  <a:lnTo>
                    <a:pt x="3655" y="1345"/>
                  </a:lnTo>
                  <a:lnTo>
                    <a:pt x="3657" y="1345"/>
                  </a:lnTo>
                  <a:lnTo>
                    <a:pt x="3658" y="1345"/>
                  </a:lnTo>
                  <a:lnTo>
                    <a:pt x="3659" y="1345"/>
                  </a:lnTo>
                  <a:lnTo>
                    <a:pt x="3660" y="1345"/>
                  </a:lnTo>
                  <a:lnTo>
                    <a:pt x="3663" y="1345"/>
                  </a:lnTo>
                  <a:lnTo>
                    <a:pt x="3664" y="1345"/>
                  </a:lnTo>
                  <a:lnTo>
                    <a:pt x="3666" y="1345"/>
                  </a:lnTo>
                  <a:lnTo>
                    <a:pt x="3667" y="1345"/>
                  </a:lnTo>
                  <a:lnTo>
                    <a:pt x="3668" y="1345"/>
                  </a:lnTo>
                  <a:lnTo>
                    <a:pt x="3670" y="1345"/>
                  </a:lnTo>
                  <a:lnTo>
                    <a:pt x="3671" y="1345"/>
                  </a:lnTo>
                  <a:lnTo>
                    <a:pt x="3672" y="1345"/>
                  </a:lnTo>
                  <a:lnTo>
                    <a:pt x="3674" y="1345"/>
                  </a:lnTo>
                  <a:lnTo>
                    <a:pt x="3676" y="1345"/>
                  </a:lnTo>
                  <a:lnTo>
                    <a:pt x="3678" y="1345"/>
                  </a:lnTo>
                  <a:lnTo>
                    <a:pt x="3679" y="1345"/>
                  </a:lnTo>
                  <a:lnTo>
                    <a:pt x="3680" y="1345"/>
                  </a:lnTo>
                  <a:lnTo>
                    <a:pt x="3681" y="1345"/>
                  </a:lnTo>
                  <a:lnTo>
                    <a:pt x="3682" y="1345"/>
                  </a:lnTo>
                  <a:lnTo>
                    <a:pt x="3683" y="1345"/>
                  </a:lnTo>
                  <a:lnTo>
                    <a:pt x="3685" y="1345"/>
                  </a:lnTo>
                  <a:lnTo>
                    <a:pt x="3687" y="1345"/>
                  </a:lnTo>
                  <a:lnTo>
                    <a:pt x="3688" y="1345"/>
                  </a:lnTo>
                  <a:lnTo>
                    <a:pt x="3690" y="1345"/>
                  </a:lnTo>
                  <a:lnTo>
                    <a:pt x="3691" y="1345"/>
                  </a:lnTo>
                  <a:lnTo>
                    <a:pt x="3694" y="1345"/>
                  </a:lnTo>
                  <a:lnTo>
                    <a:pt x="3695" y="1346"/>
                  </a:lnTo>
                  <a:lnTo>
                    <a:pt x="3696" y="1345"/>
                  </a:lnTo>
                  <a:lnTo>
                    <a:pt x="3698" y="1345"/>
                  </a:lnTo>
                  <a:lnTo>
                    <a:pt x="3700" y="1345"/>
                  </a:lnTo>
                  <a:lnTo>
                    <a:pt x="3701" y="1345"/>
                  </a:lnTo>
                  <a:lnTo>
                    <a:pt x="3702" y="1345"/>
                  </a:lnTo>
                  <a:lnTo>
                    <a:pt x="3703" y="1345"/>
                  </a:lnTo>
                  <a:lnTo>
                    <a:pt x="3704" y="1345"/>
                  </a:lnTo>
                  <a:lnTo>
                    <a:pt x="3706" y="1345"/>
                  </a:lnTo>
                  <a:lnTo>
                    <a:pt x="3707" y="1345"/>
                  </a:lnTo>
                  <a:lnTo>
                    <a:pt x="3708" y="1345"/>
                  </a:lnTo>
                  <a:lnTo>
                    <a:pt x="3709" y="1345"/>
                  </a:lnTo>
                  <a:lnTo>
                    <a:pt x="3711" y="1345"/>
                  </a:lnTo>
                  <a:lnTo>
                    <a:pt x="3712" y="1345"/>
                  </a:lnTo>
                  <a:lnTo>
                    <a:pt x="3713" y="1345"/>
                  </a:lnTo>
                  <a:lnTo>
                    <a:pt x="3714" y="1345"/>
                  </a:lnTo>
                  <a:lnTo>
                    <a:pt x="3715" y="1345"/>
                  </a:lnTo>
                  <a:lnTo>
                    <a:pt x="3717" y="1345"/>
                  </a:lnTo>
                  <a:lnTo>
                    <a:pt x="3718" y="1345"/>
                  </a:lnTo>
                  <a:lnTo>
                    <a:pt x="3720" y="1345"/>
                  </a:lnTo>
                  <a:lnTo>
                    <a:pt x="3721" y="1345"/>
                  </a:lnTo>
                  <a:lnTo>
                    <a:pt x="3722" y="1345"/>
                  </a:lnTo>
                  <a:lnTo>
                    <a:pt x="3723" y="1345"/>
                  </a:lnTo>
                  <a:lnTo>
                    <a:pt x="3724" y="1345"/>
                  </a:lnTo>
                  <a:lnTo>
                    <a:pt x="3726" y="1345"/>
                  </a:lnTo>
                  <a:lnTo>
                    <a:pt x="3728" y="1345"/>
                  </a:lnTo>
                  <a:lnTo>
                    <a:pt x="3729" y="1345"/>
                  </a:lnTo>
                  <a:lnTo>
                    <a:pt x="3730" y="1345"/>
                  </a:lnTo>
                  <a:lnTo>
                    <a:pt x="3730" y="1346"/>
                  </a:lnTo>
                  <a:lnTo>
                    <a:pt x="3732" y="1345"/>
                  </a:lnTo>
                  <a:lnTo>
                    <a:pt x="3733" y="1345"/>
                  </a:lnTo>
                  <a:lnTo>
                    <a:pt x="3734" y="1345"/>
                  </a:lnTo>
                  <a:lnTo>
                    <a:pt x="3735" y="1345"/>
                  </a:lnTo>
                  <a:lnTo>
                    <a:pt x="3737" y="1345"/>
                  </a:lnTo>
                  <a:lnTo>
                    <a:pt x="3738" y="1345"/>
                  </a:lnTo>
                  <a:lnTo>
                    <a:pt x="3739" y="1345"/>
                  </a:lnTo>
                  <a:lnTo>
                    <a:pt x="3740" y="1345"/>
                  </a:lnTo>
                  <a:lnTo>
                    <a:pt x="3741" y="1345"/>
                  </a:lnTo>
                  <a:lnTo>
                    <a:pt x="3743" y="1345"/>
                  </a:lnTo>
                  <a:lnTo>
                    <a:pt x="3744" y="1345"/>
                  </a:lnTo>
                  <a:lnTo>
                    <a:pt x="3746" y="1345"/>
                  </a:lnTo>
                  <a:lnTo>
                    <a:pt x="3748" y="1345"/>
                  </a:lnTo>
                  <a:lnTo>
                    <a:pt x="3749" y="1345"/>
                  </a:lnTo>
                  <a:lnTo>
                    <a:pt x="3750" y="1345"/>
                  </a:lnTo>
                  <a:lnTo>
                    <a:pt x="3751" y="1345"/>
                  </a:lnTo>
                  <a:lnTo>
                    <a:pt x="3753" y="1345"/>
                  </a:lnTo>
                  <a:lnTo>
                    <a:pt x="3754" y="1346"/>
                  </a:lnTo>
                  <a:lnTo>
                    <a:pt x="3755" y="1345"/>
                  </a:lnTo>
                  <a:lnTo>
                    <a:pt x="3757" y="1345"/>
                  </a:lnTo>
                  <a:lnTo>
                    <a:pt x="3758" y="1345"/>
                  </a:lnTo>
                  <a:lnTo>
                    <a:pt x="3759" y="1345"/>
                  </a:lnTo>
                  <a:lnTo>
                    <a:pt x="3760" y="1345"/>
                  </a:lnTo>
                  <a:lnTo>
                    <a:pt x="3762" y="1345"/>
                  </a:lnTo>
                  <a:lnTo>
                    <a:pt x="3763" y="1345"/>
                  </a:lnTo>
                  <a:lnTo>
                    <a:pt x="3764" y="1345"/>
                  </a:lnTo>
                  <a:lnTo>
                    <a:pt x="3766" y="1345"/>
                  </a:lnTo>
                  <a:lnTo>
                    <a:pt x="3767" y="1345"/>
                  </a:lnTo>
                  <a:lnTo>
                    <a:pt x="3768" y="1345"/>
                  </a:lnTo>
                  <a:lnTo>
                    <a:pt x="3770" y="1345"/>
                  </a:lnTo>
                  <a:lnTo>
                    <a:pt x="3771" y="1345"/>
                  </a:lnTo>
                  <a:lnTo>
                    <a:pt x="3772" y="1345"/>
                  </a:lnTo>
                  <a:lnTo>
                    <a:pt x="3774" y="1345"/>
                  </a:lnTo>
                  <a:lnTo>
                    <a:pt x="3775" y="1345"/>
                  </a:lnTo>
                  <a:lnTo>
                    <a:pt x="3776" y="1345"/>
                  </a:lnTo>
                  <a:lnTo>
                    <a:pt x="3777" y="1345"/>
                  </a:lnTo>
                  <a:lnTo>
                    <a:pt x="3778" y="1345"/>
                  </a:lnTo>
                  <a:lnTo>
                    <a:pt x="3780" y="1345"/>
                  </a:lnTo>
                  <a:lnTo>
                    <a:pt x="3781" y="1345"/>
                  </a:lnTo>
                  <a:lnTo>
                    <a:pt x="3783" y="1345"/>
                  </a:lnTo>
                  <a:lnTo>
                    <a:pt x="3784" y="1345"/>
                  </a:lnTo>
                  <a:lnTo>
                    <a:pt x="3785" y="1345"/>
                  </a:lnTo>
                  <a:lnTo>
                    <a:pt x="3786" y="1345"/>
                  </a:lnTo>
                  <a:lnTo>
                    <a:pt x="3788" y="1345"/>
                  </a:lnTo>
                  <a:lnTo>
                    <a:pt x="3789" y="1345"/>
                  </a:lnTo>
                  <a:lnTo>
                    <a:pt x="3790" y="1345"/>
                  </a:lnTo>
                  <a:lnTo>
                    <a:pt x="3791" y="1344"/>
                  </a:lnTo>
                  <a:lnTo>
                    <a:pt x="3793" y="1344"/>
                  </a:lnTo>
                  <a:lnTo>
                    <a:pt x="3794" y="1342"/>
                  </a:lnTo>
                  <a:lnTo>
                    <a:pt x="3796" y="1340"/>
                  </a:lnTo>
                  <a:lnTo>
                    <a:pt x="3797" y="1339"/>
                  </a:lnTo>
                  <a:lnTo>
                    <a:pt x="3798" y="1338"/>
                  </a:lnTo>
                  <a:lnTo>
                    <a:pt x="3799" y="1337"/>
                  </a:lnTo>
                  <a:lnTo>
                    <a:pt x="3801" y="1335"/>
                  </a:lnTo>
                  <a:lnTo>
                    <a:pt x="3802" y="1333"/>
                  </a:lnTo>
                  <a:lnTo>
                    <a:pt x="3802" y="1331"/>
                  </a:lnTo>
                  <a:lnTo>
                    <a:pt x="3803" y="1330"/>
                  </a:lnTo>
                  <a:lnTo>
                    <a:pt x="3805" y="1327"/>
                  </a:lnTo>
                  <a:lnTo>
                    <a:pt x="3806" y="1326"/>
                  </a:lnTo>
                  <a:lnTo>
                    <a:pt x="3807" y="1323"/>
                  </a:lnTo>
                  <a:lnTo>
                    <a:pt x="3808" y="1322"/>
                  </a:lnTo>
                  <a:lnTo>
                    <a:pt x="3810" y="1320"/>
                  </a:lnTo>
                  <a:lnTo>
                    <a:pt x="3810" y="1319"/>
                  </a:lnTo>
                  <a:lnTo>
                    <a:pt x="3811" y="1316"/>
                  </a:lnTo>
                  <a:lnTo>
                    <a:pt x="3812" y="1314"/>
                  </a:lnTo>
                  <a:lnTo>
                    <a:pt x="3814" y="1312"/>
                  </a:lnTo>
                  <a:lnTo>
                    <a:pt x="3815" y="1311"/>
                  </a:lnTo>
                  <a:lnTo>
                    <a:pt x="3816" y="1308"/>
                  </a:lnTo>
                  <a:lnTo>
                    <a:pt x="3817" y="1306"/>
                  </a:lnTo>
                  <a:lnTo>
                    <a:pt x="3818" y="1304"/>
                  </a:lnTo>
                  <a:lnTo>
                    <a:pt x="3819" y="1303"/>
                  </a:lnTo>
                  <a:lnTo>
                    <a:pt x="3820" y="1299"/>
                  </a:lnTo>
                  <a:lnTo>
                    <a:pt x="3821" y="1298"/>
                  </a:lnTo>
                  <a:lnTo>
                    <a:pt x="3823" y="1295"/>
                  </a:lnTo>
                  <a:lnTo>
                    <a:pt x="3824" y="1293"/>
                  </a:lnTo>
                  <a:lnTo>
                    <a:pt x="3825" y="1290"/>
                  </a:lnTo>
                  <a:lnTo>
                    <a:pt x="3826" y="1289"/>
                  </a:lnTo>
                  <a:lnTo>
                    <a:pt x="3827" y="1286"/>
                  </a:lnTo>
                  <a:lnTo>
                    <a:pt x="3828" y="1284"/>
                  </a:lnTo>
                  <a:lnTo>
                    <a:pt x="3829" y="1282"/>
                  </a:lnTo>
                  <a:lnTo>
                    <a:pt x="3830" y="1281"/>
                  </a:lnTo>
                  <a:lnTo>
                    <a:pt x="3832" y="1278"/>
                  </a:lnTo>
                  <a:lnTo>
                    <a:pt x="3833" y="1276"/>
                  </a:lnTo>
                  <a:lnTo>
                    <a:pt x="3834" y="1274"/>
                  </a:lnTo>
                  <a:lnTo>
                    <a:pt x="3836" y="1271"/>
                  </a:lnTo>
                  <a:lnTo>
                    <a:pt x="3837" y="1270"/>
                  </a:lnTo>
                  <a:lnTo>
                    <a:pt x="3838" y="1268"/>
                  </a:lnTo>
                  <a:lnTo>
                    <a:pt x="3839" y="1266"/>
                  </a:lnTo>
                  <a:lnTo>
                    <a:pt x="3841" y="1265"/>
                  </a:lnTo>
                  <a:lnTo>
                    <a:pt x="3842" y="1264"/>
                  </a:lnTo>
                  <a:lnTo>
                    <a:pt x="3842" y="1262"/>
                  </a:lnTo>
                  <a:lnTo>
                    <a:pt x="3843" y="1261"/>
                  </a:lnTo>
                  <a:lnTo>
                    <a:pt x="3845" y="1259"/>
                  </a:lnTo>
                  <a:lnTo>
                    <a:pt x="3846" y="1258"/>
                  </a:lnTo>
                  <a:lnTo>
                    <a:pt x="3847" y="1256"/>
                  </a:lnTo>
                  <a:lnTo>
                    <a:pt x="3848" y="1255"/>
                  </a:lnTo>
                  <a:lnTo>
                    <a:pt x="3850" y="1253"/>
                  </a:lnTo>
                  <a:lnTo>
                    <a:pt x="3851" y="1251"/>
                  </a:lnTo>
                  <a:lnTo>
                    <a:pt x="3852" y="1250"/>
                  </a:lnTo>
                  <a:lnTo>
                    <a:pt x="3854" y="1249"/>
                  </a:lnTo>
                  <a:lnTo>
                    <a:pt x="3855" y="1249"/>
                  </a:lnTo>
                  <a:lnTo>
                    <a:pt x="3856" y="1248"/>
                  </a:lnTo>
                  <a:lnTo>
                    <a:pt x="3857" y="1247"/>
                  </a:lnTo>
                  <a:lnTo>
                    <a:pt x="3858" y="1247"/>
                  </a:lnTo>
                  <a:lnTo>
                    <a:pt x="3859" y="1246"/>
                  </a:lnTo>
                  <a:lnTo>
                    <a:pt x="3861" y="1246"/>
                  </a:lnTo>
                  <a:lnTo>
                    <a:pt x="3863" y="1246"/>
                  </a:lnTo>
                  <a:lnTo>
                    <a:pt x="3864" y="1246"/>
                  </a:lnTo>
                  <a:lnTo>
                    <a:pt x="3866" y="1246"/>
                  </a:lnTo>
                  <a:lnTo>
                    <a:pt x="3867" y="1246"/>
                  </a:lnTo>
                  <a:lnTo>
                    <a:pt x="3867" y="1247"/>
                  </a:lnTo>
                  <a:lnTo>
                    <a:pt x="3869" y="1247"/>
                  </a:lnTo>
                  <a:lnTo>
                    <a:pt x="3870" y="1247"/>
                  </a:lnTo>
                  <a:lnTo>
                    <a:pt x="3872" y="1248"/>
                  </a:lnTo>
                  <a:lnTo>
                    <a:pt x="3874" y="1249"/>
                  </a:lnTo>
                  <a:lnTo>
                    <a:pt x="3876" y="1249"/>
                  </a:lnTo>
                  <a:lnTo>
                    <a:pt x="3876" y="1250"/>
                  </a:lnTo>
                  <a:lnTo>
                    <a:pt x="3878" y="1250"/>
                  </a:lnTo>
                  <a:lnTo>
                    <a:pt x="3879" y="1250"/>
                  </a:lnTo>
                  <a:lnTo>
                    <a:pt x="3881" y="1250"/>
                  </a:lnTo>
                  <a:lnTo>
                    <a:pt x="3882" y="1251"/>
                  </a:lnTo>
                  <a:lnTo>
                    <a:pt x="3883" y="1252"/>
                  </a:lnTo>
                  <a:lnTo>
                    <a:pt x="3884" y="1252"/>
                  </a:lnTo>
                  <a:lnTo>
                    <a:pt x="3885" y="1252"/>
                  </a:lnTo>
                  <a:lnTo>
                    <a:pt x="3886" y="1253"/>
                  </a:lnTo>
                  <a:lnTo>
                    <a:pt x="3887" y="1253"/>
                  </a:lnTo>
                  <a:lnTo>
                    <a:pt x="3889" y="1254"/>
                  </a:lnTo>
                  <a:lnTo>
                    <a:pt x="3890" y="1254"/>
                  </a:lnTo>
                  <a:lnTo>
                    <a:pt x="3890" y="1255"/>
                  </a:lnTo>
                  <a:lnTo>
                    <a:pt x="3891" y="1255"/>
                  </a:lnTo>
                  <a:lnTo>
                    <a:pt x="3893" y="1256"/>
                  </a:lnTo>
                  <a:lnTo>
                    <a:pt x="3894" y="1256"/>
                  </a:lnTo>
                  <a:lnTo>
                    <a:pt x="3895" y="1257"/>
                  </a:lnTo>
                  <a:lnTo>
                    <a:pt x="3896" y="1257"/>
                  </a:lnTo>
                  <a:lnTo>
                    <a:pt x="3898" y="1258"/>
                  </a:lnTo>
                  <a:lnTo>
                    <a:pt x="3899" y="1258"/>
                  </a:lnTo>
                  <a:lnTo>
                    <a:pt x="3900" y="1258"/>
                  </a:lnTo>
                  <a:lnTo>
                    <a:pt x="3901" y="1258"/>
                  </a:lnTo>
                  <a:lnTo>
                    <a:pt x="3902" y="1259"/>
                  </a:lnTo>
                  <a:lnTo>
                    <a:pt x="3904" y="1260"/>
                  </a:lnTo>
                  <a:lnTo>
                    <a:pt x="3905" y="1260"/>
                  </a:lnTo>
                  <a:lnTo>
                    <a:pt x="3906" y="1260"/>
                  </a:lnTo>
                  <a:lnTo>
                    <a:pt x="3906" y="1261"/>
                  </a:lnTo>
                  <a:lnTo>
                    <a:pt x="3908" y="1261"/>
                  </a:lnTo>
                  <a:lnTo>
                    <a:pt x="3909" y="1262"/>
                  </a:lnTo>
                  <a:lnTo>
                    <a:pt x="3911" y="1262"/>
                  </a:lnTo>
                  <a:lnTo>
                    <a:pt x="3911" y="1263"/>
                  </a:lnTo>
                  <a:lnTo>
                    <a:pt x="3913" y="1264"/>
                  </a:lnTo>
                  <a:lnTo>
                    <a:pt x="3914" y="1263"/>
                  </a:lnTo>
                  <a:lnTo>
                    <a:pt x="3915" y="1264"/>
                  </a:lnTo>
                  <a:lnTo>
                    <a:pt x="3915" y="1265"/>
                  </a:lnTo>
                  <a:lnTo>
                    <a:pt x="3917" y="1265"/>
                  </a:lnTo>
                  <a:lnTo>
                    <a:pt x="3918" y="1265"/>
                  </a:lnTo>
                  <a:lnTo>
                    <a:pt x="3920" y="1266"/>
                  </a:lnTo>
                  <a:lnTo>
                    <a:pt x="3922" y="1266"/>
                  </a:lnTo>
                  <a:lnTo>
                    <a:pt x="3924" y="1267"/>
                  </a:lnTo>
                  <a:lnTo>
                    <a:pt x="3926" y="1268"/>
                  </a:lnTo>
                  <a:lnTo>
                    <a:pt x="3927" y="1268"/>
                  </a:lnTo>
                  <a:lnTo>
                    <a:pt x="3929" y="1269"/>
                  </a:lnTo>
                  <a:lnTo>
                    <a:pt x="3930" y="1270"/>
                  </a:lnTo>
                  <a:lnTo>
                    <a:pt x="3931" y="1270"/>
                  </a:lnTo>
                  <a:lnTo>
                    <a:pt x="3933" y="1270"/>
                  </a:lnTo>
                  <a:lnTo>
                    <a:pt x="3933" y="1271"/>
                  </a:lnTo>
                  <a:lnTo>
                    <a:pt x="3935" y="1272"/>
                  </a:lnTo>
                  <a:lnTo>
                    <a:pt x="3936" y="1271"/>
                  </a:lnTo>
                  <a:lnTo>
                    <a:pt x="3938" y="1272"/>
                  </a:lnTo>
                  <a:lnTo>
                    <a:pt x="3939" y="1273"/>
                  </a:lnTo>
                  <a:lnTo>
                    <a:pt x="3940" y="1273"/>
                  </a:lnTo>
                  <a:lnTo>
                    <a:pt x="3941" y="1274"/>
                  </a:lnTo>
                  <a:lnTo>
                    <a:pt x="3942" y="1274"/>
                  </a:lnTo>
                  <a:lnTo>
                    <a:pt x="3944" y="1274"/>
                  </a:lnTo>
                  <a:lnTo>
                    <a:pt x="3945" y="1274"/>
                  </a:lnTo>
                  <a:lnTo>
                    <a:pt x="3946" y="1274"/>
                  </a:lnTo>
                  <a:lnTo>
                    <a:pt x="3946" y="1275"/>
                  </a:lnTo>
                  <a:lnTo>
                    <a:pt x="3948" y="1275"/>
                  </a:lnTo>
                  <a:lnTo>
                    <a:pt x="3949" y="1276"/>
                  </a:lnTo>
                  <a:lnTo>
                    <a:pt x="3950" y="1276"/>
                  </a:lnTo>
                  <a:lnTo>
                    <a:pt x="3951" y="1277"/>
                  </a:lnTo>
                  <a:lnTo>
                    <a:pt x="3953" y="1277"/>
                  </a:lnTo>
                  <a:lnTo>
                    <a:pt x="3954" y="1277"/>
                  </a:lnTo>
                  <a:lnTo>
                    <a:pt x="3954" y="1278"/>
                  </a:lnTo>
                  <a:lnTo>
                    <a:pt x="3955" y="1278"/>
                  </a:lnTo>
                  <a:lnTo>
                    <a:pt x="3957" y="1279"/>
                  </a:lnTo>
                  <a:lnTo>
                    <a:pt x="3958" y="1279"/>
                  </a:lnTo>
                  <a:lnTo>
                    <a:pt x="3959" y="1279"/>
                  </a:lnTo>
                  <a:lnTo>
                    <a:pt x="3960" y="1280"/>
                  </a:lnTo>
                  <a:lnTo>
                    <a:pt x="3962" y="1280"/>
                  </a:lnTo>
                  <a:lnTo>
                    <a:pt x="3963" y="1281"/>
                  </a:lnTo>
                  <a:lnTo>
                    <a:pt x="3964" y="1281"/>
                  </a:lnTo>
                  <a:lnTo>
                    <a:pt x="3966" y="1282"/>
                  </a:lnTo>
                  <a:lnTo>
                    <a:pt x="3967" y="1282"/>
                  </a:lnTo>
                  <a:lnTo>
                    <a:pt x="3968" y="1282"/>
                  </a:lnTo>
                  <a:lnTo>
                    <a:pt x="3969" y="1282"/>
                  </a:lnTo>
                  <a:lnTo>
                    <a:pt x="3970" y="1282"/>
                  </a:lnTo>
                  <a:lnTo>
                    <a:pt x="3971" y="1282"/>
                  </a:lnTo>
                  <a:lnTo>
                    <a:pt x="3972" y="1283"/>
                  </a:lnTo>
                  <a:lnTo>
                    <a:pt x="3973" y="1283"/>
                  </a:lnTo>
                  <a:lnTo>
                    <a:pt x="3975" y="1283"/>
                  </a:lnTo>
                  <a:lnTo>
                    <a:pt x="3976" y="1284"/>
                  </a:lnTo>
                  <a:lnTo>
                    <a:pt x="3977" y="1284"/>
                  </a:lnTo>
                  <a:lnTo>
                    <a:pt x="3978" y="1284"/>
                  </a:lnTo>
                  <a:lnTo>
                    <a:pt x="3979" y="1285"/>
                  </a:lnTo>
                  <a:lnTo>
                    <a:pt x="3980" y="1285"/>
                  </a:lnTo>
                  <a:lnTo>
                    <a:pt x="3981" y="1286"/>
                  </a:lnTo>
                  <a:lnTo>
                    <a:pt x="3982" y="1286"/>
                  </a:lnTo>
                  <a:lnTo>
                    <a:pt x="3984" y="1286"/>
                  </a:lnTo>
                  <a:lnTo>
                    <a:pt x="3985" y="1287"/>
                  </a:lnTo>
                  <a:lnTo>
                    <a:pt x="3986" y="1287"/>
                  </a:lnTo>
                  <a:lnTo>
                    <a:pt x="3988" y="1288"/>
                  </a:lnTo>
                  <a:lnTo>
                    <a:pt x="3989" y="1288"/>
                  </a:lnTo>
                  <a:lnTo>
                    <a:pt x="3990" y="1288"/>
                  </a:lnTo>
                  <a:lnTo>
                    <a:pt x="3991" y="1288"/>
                  </a:lnTo>
                  <a:lnTo>
                    <a:pt x="3993" y="1289"/>
                  </a:lnTo>
                  <a:lnTo>
                    <a:pt x="3994" y="1289"/>
                  </a:lnTo>
                  <a:lnTo>
                    <a:pt x="3994" y="1290"/>
                  </a:lnTo>
                  <a:lnTo>
                    <a:pt x="3995" y="1290"/>
                  </a:lnTo>
                  <a:lnTo>
                    <a:pt x="3996" y="1290"/>
                  </a:lnTo>
                  <a:lnTo>
                    <a:pt x="3998" y="1290"/>
                  </a:lnTo>
                  <a:lnTo>
                    <a:pt x="3999" y="1290"/>
                  </a:lnTo>
                  <a:lnTo>
                    <a:pt x="4000" y="1290"/>
                  </a:lnTo>
                  <a:lnTo>
                    <a:pt x="4002" y="1291"/>
                  </a:lnTo>
                  <a:lnTo>
                    <a:pt x="4003" y="1291"/>
                  </a:lnTo>
                  <a:lnTo>
                    <a:pt x="4004" y="1292"/>
                  </a:lnTo>
                  <a:lnTo>
                    <a:pt x="4006" y="1292"/>
                  </a:lnTo>
                  <a:lnTo>
                    <a:pt x="4007" y="1292"/>
                  </a:lnTo>
                  <a:lnTo>
                    <a:pt x="4008" y="1292"/>
                  </a:lnTo>
                  <a:lnTo>
                    <a:pt x="4009" y="1293"/>
                  </a:lnTo>
                  <a:lnTo>
                    <a:pt x="4010" y="1293"/>
                  </a:lnTo>
                  <a:lnTo>
                    <a:pt x="4011" y="1293"/>
                  </a:lnTo>
                  <a:lnTo>
                    <a:pt x="4012" y="1294"/>
                  </a:lnTo>
                  <a:lnTo>
                    <a:pt x="4013" y="1294"/>
                  </a:lnTo>
                  <a:lnTo>
                    <a:pt x="4015" y="1294"/>
                  </a:lnTo>
                  <a:lnTo>
                    <a:pt x="4016" y="1294"/>
                  </a:lnTo>
                  <a:lnTo>
                    <a:pt x="4017" y="1295"/>
                  </a:lnTo>
                  <a:lnTo>
                    <a:pt x="4018" y="1295"/>
                  </a:lnTo>
                  <a:lnTo>
                    <a:pt x="4019" y="1296"/>
                  </a:lnTo>
                  <a:lnTo>
                    <a:pt x="4020" y="1296"/>
                  </a:lnTo>
                  <a:lnTo>
                    <a:pt x="4022" y="1296"/>
                  </a:lnTo>
                  <a:lnTo>
                    <a:pt x="4024" y="1297"/>
                  </a:lnTo>
                  <a:lnTo>
                    <a:pt x="4026" y="1297"/>
                  </a:lnTo>
                  <a:lnTo>
                    <a:pt x="4027" y="1297"/>
                  </a:lnTo>
                  <a:lnTo>
                    <a:pt x="4028" y="1298"/>
                  </a:lnTo>
                  <a:lnTo>
                    <a:pt x="4030" y="1298"/>
                  </a:lnTo>
                  <a:lnTo>
                    <a:pt x="4032" y="1298"/>
                  </a:lnTo>
                  <a:lnTo>
                    <a:pt x="4033" y="1298"/>
                  </a:lnTo>
                  <a:lnTo>
                    <a:pt x="4034" y="1299"/>
                  </a:lnTo>
                  <a:lnTo>
                    <a:pt x="4035" y="1299"/>
                  </a:lnTo>
                  <a:lnTo>
                    <a:pt x="4037" y="1299"/>
                  </a:lnTo>
                  <a:lnTo>
                    <a:pt x="4039" y="1300"/>
                  </a:lnTo>
                  <a:lnTo>
                    <a:pt x="4041" y="1300"/>
                  </a:lnTo>
                  <a:lnTo>
                    <a:pt x="4042" y="1300"/>
                  </a:lnTo>
                  <a:lnTo>
                    <a:pt x="4043" y="1301"/>
                  </a:lnTo>
                  <a:lnTo>
                    <a:pt x="4045" y="1301"/>
                  </a:lnTo>
                  <a:lnTo>
                    <a:pt x="4046" y="1301"/>
                  </a:lnTo>
                  <a:lnTo>
                    <a:pt x="4047" y="1301"/>
                  </a:lnTo>
                  <a:lnTo>
                    <a:pt x="4049" y="1302"/>
                  </a:lnTo>
                  <a:lnTo>
                    <a:pt x="4050" y="1302"/>
                  </a:lnTo>
                  <a:lnTo>
                    <a:pt x="4052" y="1303"/>
                  </a:lnTo>
                  <a:lnTo>
                    <a:pt x="4053" y="1303"/>
                  </a:lnTo>
                  <a:lnTo>
                    <a:pt x="4055" y="1303"/>
                  </a:lnTo>
                  <a:lnTo>
                    <a:pt x="4057" y="1303"/>
                  </a:lnTo>
                  <a:lnTo>
                    <a:pt x="4058" y="1304"/>
                  </a:lnTo>
                  <a:lnTo>
                    <a:pt x="4059" y="1304"/>
                  </a:lnTo>
                  <a:lnTo>
                    <a:pt x="4061" y="1305"/>
                  </a:lnTo>
                  <a:lnTo>
                    <a:pt x="4062" y="1305"/>
                  </a:lnTo>
                  <a:lnTo>
                    <a:pt x="4063" y="1305"/>
                  </a:lnTo>
                  <a:lnTo>
                    <a:pt x="4064" y="1305"/>
                  </a:lnTo>
                  <a:lnTo>
                    <a:pt x="4066" y="1305"/>
                  </a:lnTo>
                  <a:lnTo>
                    <a:pt x="4067" y="1306"/>
                  </a:lnTo>
                  <a:lnTo>
                    <a:pt x="4068" y="1306"/>
                  </a:lnTo>
                  <a:lnTo>
                    <a:pt x="4069" y="1306"/>
                  </a:lnTo>
                  <a:lnTo>
                    <a:pt x="4071" y="1306"/>
                  </a:lnTo>
                  <a:lnTo>
                    <a:pt x="4072" y="1306"/>
                  </a:lnTo>
                  <a:lnTo>
                    <a:pt x="4073" y="1306"/>
                  </a:lnTo>
                  <a:lnTo>
                    <a:pt x="4074" y="1306"/>
                  </a:lnTo>
                  <a:lnTo>
                    <a:pt x="4075" y="1306"/>
                  </a:lnTo>
                  <a:lnTo>
                    <a:pt x="4076" y="1307"/>
                  </a:lnTo>
                  <a:lnTo>
                    <a:pt x="4077" y="1307"/>
                  </a:lnTo>
                  <a:lnTo>
                    <a:pt x="4079" y="1307"/>
                  </a:lnTo>
                  <a:lnTo>
                    <a:pt x="4081" y="1307"/>
                  </a:lnTo>
                  <a:lnTo>
                    <a:pt x="4081" y="1308"/>
                  </a:lnTo>
                  <a:lnTo>
                    <a:pt x="4082" y="1308"/>
                  </a:lnTo>
                  <a:lnTo>
                    <a:pt x="4083" y="1308"/>
                  </a:lnTo>
                  <a:lnTo>
                    <a:pt x="4084" y="1308"/>
                  </a:lnTo>
                  <a:lnTo>
                    <a:pt x="4085" y="1308"/>
                  </a:lnTo>
                  <a:lnTo>
                    <a:pt x="4087" y="1308"/>
                  </a:lnTo>
                  <a:lnTo>
                    <a:pt x="4088" y="1309"/>
                  </a:lnTo>
                  <a:lnTo>
                    <a:pt x="4089" y="1309"/>
                  </a:lnTo>
                  <a:lnTo>
                    <a:pt x="4090" y="1309"/>
                  </a:lnTo>
                  <a:lnTo>
                    <a:pt x="4092" y="1310"/>
                  </a:lnTo>
                  <a:lnTo>
                    <a:pt x="4093" y="1310"/>
                  </a:lnTo>
                  <a:lnTo>
                    <a:pt x="4094" y="1310"/>
                  </a:lnTo>
                  <a:lnTo>
                    <a:pt x="4095" y="1310"/>
                  </a:lnTo>
                  <a:lnTo>
                    <a:pt x="4096" y="1310"/>
                  </a:lnTo>
                  <a:lnTo>
                    <a:pt x="4097" y="1311"/>
                  </a:lnTo>
                  <a:lnTo>
                    <a:pt x="4098" y="1311"/>
                  </a:lnTo>
                  <a:lnTo>
                    <a:pt x="4099" y="1311"/>
                  </a:lnTo>
                  <a:lnTo>
                    <a:pt x="4100" y="1311"/>
                  </a:lnTo>
                  <a:lnTo>
                    <a:pt x="4102" y="1311"/>
                  </a:lnTo>
                  <a:lnTo>
                    <a:pt x="4103" y="1312"/>
                  </a:lnTo>
                  <a:lnTo>
                    <a:pt x="4104" y="1312"/>
                  </a:lnTo>
                  <a:lnTo>
                    <a:pt x="4105" y="1312"/>
                  </a:lnTo>
                  <a:lnTo>
                    <a:pt x="4106" y="1312"/>
                  </a:lnTo>
                  <a:lnTo>
                    <a:pt x="4108" y="1312"/>
                  </a:lnTo>
                  <a:lnTo>
                    <a:pt x="4110" y="1313"/>
                  </a:lnTo>
                  <a:lnTo>
                    <a:pt x="4111" y="1313"/>
                  </a:lnTo>
                  <a:lnTo>
                    <a:pt x="4112" y="1313"/>
                  </a:lnTo>
                  <a:lnTo>
                    <a:pt x="4113" y="1313"/>
                  </a:lnTo>
                  <a:lnTo>
                    <a:pt x="4114" y="1314"/>
                  </a:lnTo>
                  <a:lnTo>
                    <a:pt x="4115" y="1314"/>
                  </a:lnTo>
                  <a:lnTo>
                    <a:pt x="4116" y="1314"/>
                  </a:lnTo>
                  <a:lnTo>
                    <a:pt x="4118" y="1314"/>
                  </a:lnTo>
                  <a:lnTo>
                    <a:pt x="4119" y="1314"/>
                  </a:lnTo>
                  <a:lnTo>
                    <a:pt x="4120" y="1314"/>
                  </a:lnTo>
                  <a:lnTo>
                    <a:pt x="4121" y="1314"/>
                  </a:lnTo>
                  <a:lnTo>
                    <a:pt x="4123" y="1314"/>
                  </a:lnTo>
                  <a:lnTo>
                    <a:pt x="4124" y="1314"/>
                  </a:lnTo>
                  <a:lnTo>
                    <a:pt x="4126" y="1314"/>
                  </a:lnTo>
                  <a:lnTo>
                    <a:pt x="4127" y="1315"/>
                  </a:lnTo>
                  <a:lnTo>
                    <a:pt x="4129" y="1315"/>
                  </a:lnTo>
                  <a:lnTo>
                    <a:pt x="4130" y="1315"/>
                  </a:lnTo>
                  <a:lnTo>
                    <a:pt x="4132" y="1315"/>
                  </a:lnTo>
                  <a:lnTo>
                    <a:pt x="4133" y="1315"/>
                  </a:lnTo>
                  <a:lnTo>
                    <a:pt x="4134" y="1316"/>
                  </a:lnTo>
                  <a:lnTo>
                    <a:pt x="4135" y="1316"/>
                  </a:lnTo>
                  <a:lnTo>
                    <a:pt x="4137" y="1316"/>
                  </a:lnTo>
                  <a:lnTo>
                    <a:pt x="4138" y="1316"/>
                  </a:lnTo>
                  <a:lnTo>
                    <a:pt x="4139" y="1316"/>
                  </a:lnTo>
                  <a:lnTo>
                    <a:pt x="4140" y="1317"/>
                  </a:lnTo>
                  <a:lnTo>
                    <a:pt x="4141" y="1317"/>
                  </a:lnTo>
                  <a:lnTo>
                    <a:pt x="4143" y="1317"/>
                  </a:lnTo>
                  <a:lnTo>
                    <a:pt x="4145" y="1317"/>
                  </a:lnTo>
                  <a:lnTo>
                    <a:pt x="4147" y="1318"/>
                  </a:lnTo>
                  <a:lnTo>
                    <a:pt x="4148" y="1318"/>
                  </a:lnTo>
                  <a:lnTo>
                    <a:pt x="4150" y="1318"/>
                  </a:lnTo>
                  <a:lnTo>
                    <a:pt x="4152" y="1318"/>
                  </a:lnTo>
                  <a:lnTo>
                    <a:pt x="4153" y="1318"/>
                  </a:lnTo>
                  <a:lnTo>
                    <a:pt x="4153" y="1319"/>
                  </a:lnTo>
                  <a:lnTo>
                    <a:pt x="4154" y="1318"/>
                  </a:lnTo>
                  <a:lnTo>
                    <a:pt x="4156" y="1319"/>
                  </a:lnTo>
                  <a:lnTo>
                    <a:pt x="4157" y="1319"/>
                  </a:lnTo>
                  <a:lnTo>
                    <a:pt x="4159" y="1319"/>
                  </a:lnTo>
                  <a:lnTo>
                    <a:pt x="4161" y="1319"/>
                  </a:lnTo>
                  <a:lnTo>
                    <a:pt x="4163" y="1320"/>
                  </a:lnTo>
                  <a:lnTo>
                    <a:pt x="4164" y="1320"/>
                  </a:lnTo>
                  <a:lnTo>
                    <a:pt x="4165" y="1320"/>
                  </a:lnTo>
                  <a:lnTo>
                    <a:pt x="4166" y="1320"/>
                  </a:lnTo>
                  <a:lnTo>
                    <a:pt x="4167" y="1320"/>
                  </a:lnTo>
                  <a:lnTo>
                    <a:pt x="4168" y="1320"/>
                  </a:lnTo>
                  <a:lnTo>
                    <a:pt x="4169" y="1321"/>
                  </a:lnTo>
                  <a:lnTo>
                    <a:pt x="4170" y="1321"/>
                  </a:lnTo>
                  <a:lnTo>
                    <a:pt x="4172" y="1321"/>
                  </a:lnTo>
                  <a:lnTo>
                    <a:pt x="4174" y="1321"/>
                  </a:lnTo>
                  <a:lnTo>
                    <a:pt x="4175" y="1321"/>
                  </a:lnTo>
                  <a:lnTo>
                    <a:pt x="4177" y="1321"/>
                  </a:lnTo>
                  <a:lnTo>
                    <a:pt x="4177" y="1322"/>
                  </a:lnTo>
                  <a:lnTo>
                    <a:pt x="4178" y="1322"/>
                  </a:lnTo>
                  <a:lnTo>
                    <a:pt x="4180" y="1322"/>
                  </a:lnTo>
                  <a:lnTo>
                    <a:pt x="4181" y="1322"/>
                  </a:lnTo>
                  <a:lnTo>
                    <a:pt x="4183" y="1322"/>
                  </a:lnTo>
                  <a:lnTo>
                    <a:pt x="4185" y="1322"/>
                  </a:lnTo>
                  <a:lnTo>
                    <a:pt x="4186" y="1322"/>
                  </a:lnTo>
                  <a:lnTo>
                    <a:pt x="4188" y="1322"/>
                  </a:lnTo>
                  <a:lnTo>
                    <a:pt x="4189" y="1322"/>
                  </a:lnTo>
                  <a:lnTo>
                    <a:pt x="4190" y="1322"/>
                  </a:lnTo>
                  <a:lnTo>
                    <a:pt x="4192" y="1322"/>
                  </a:lnTo>
                  <a:lnTo>
                    <a:pt x="4193" y="1322"/>
                  </a:lnTo>
                  <a:lnTo>
                    <a:pt x="4194" y="1322"/>
                  </a:lnTo>
                  <a:lnTo>
                    <a:pt x="4195" y="1323"/>
                  </a:lnTo>
                  <a:lnTo>
                    <a:pt x="4197" y="1323"/>
                  </a:lnTo>
                  <a:lnTo>
                    <a:pt x="4198" y="1323"/>
                  </a:lnTo>
                  <a:lnTo>
                    <a:pt x="4199" y="1323"/>
                  </a:lnTo>
                  <a:lnTo>
                    <a:pt x="4201" y="1323"/>
                  </a:lnTo>
                  <a:lnTo>
                    <a:pt x="4202" y="1323"/>
                  </a:lnTo>
                  <a:lnTo>
                    <a:pt x="4203" y="1323"/>
                  </a:lnTo>
                  <a:lnTo>
                    <a:pt x="4204" y="1324"/>
                  </a:lnTo>
                  <a:lnTo>
                    <a:pt x="4206" y="1324"/>
                  </a:lnTo>
                  <a:lnTo>
                    <a:pt x="4207" y="1324"/>
                  </a:lnTo>
                  <a:lnTo>
                    <a:pt x="4208" y="1324"/>
                  </a:lnTo>
                  <a:lnTo>
                    <a:pt x="4209" y="1324"/>
                  </a:lnTo>
                  <a:lnTo>
                    <a:pt x="4210" y="1324"/>
                  </a:lnTo>
                  <a:lnTo>
                    <a:pt x="4211" y="1324"/>
                  </a:lnTo>
                  <a:lnTo>
                    <a:pt x="4212" y="1324"/>
                  </a:lnTo>
                  <a:lnTo>
                    <a:pt x="4214" y="1325"/>
                  </a:lnTo>
                  <a:lnTo>
                    <a:pt x="4216" y="1324"/>
                  </a:lnTo>
                  <a:lnTo>
                    <a:pt x="4216" y="1325"/>
                  </a:lnTo>
                  <a:lnTo>
                    <a:pt x="4217" y="1325"/>
                  </a:lnTo>
                  <a:lnTo>
                    <a:pt x="4219" y="1325"/>
                  </a:lnTo>
                  <a:lnTo>
                    <a:pt x="4222" y="1325"/>
                  </a:lnTo>
                  <a:lnTo>
                    <a:pt x="4223" y="1325"/>
                  </a:lnTo>
                  <a:lnTo>
                    <a:pt x="4224" y="1325"/>
                  </a:lnTo>
                  <a:lnTo>
                    <a:pt x="4224" y="1326"/>
                  </a:lnTo>
                  <a:lnTo>
                    <a:pt x="4226" y="1326"/>
                  </a:lnTo>
                  <a:lnTo>
                    <a:pt x="4227" y="1326"/>
                  </a:lnTo>
                  <a:lnTo>
                    <a:pt x="4228" y="1326"/>
                  </a:lnTo>
                  <a:lnTo>
                    <a:pt x="4229" y="1326"/>
                  </a:lnTo>
                  <a:lnTo>
                    <a:pt x="4231" y="1326"/>
                  </a:lnTo>
                  <a:lnTo>
                    <a:pt x="4232" y="1326"/>
                  </a:lnTo>
                  <a:lnTo>
                    <a:pt x="4233" y="1326"/>
                  </a:lnTo>
                  <a:lnTo>
                    <a:pt x="4234" y="1327"/>
                  </a:lnTo>
                  <a:lnTo>
                    <a:pt x="4236" y="1327"/>
                  </a:lnTo>
                  <a:lnTo>
                    <a:pt x="4237" y="1327"/>
                  </a:lnTo>
                  <a:lnTo>
                    <a:pt x="4238" y="1327"/>
                  </a:lnTo>
                  <a:lnTo>
                    <a:pt x="4239" y="1327"/>
                  </a:lnTo>
                  <a:lnTo>
                    <a:pt x="4240" y="1327"/>
                  </a:lnTo>
                  <a:lnTo>
                    <a:pt x="4241" y="1327"/>
                  </a:lnTo>
                  <a:lnTo>
                    <a:pt x="4243" y="1327"/>
                  </a:lnTo>
                  <a:lnTo>
                    <a:pt x="4245" y="1327"/>
                  </a:lnTo>
                  <a:lnTo>
                    <a:pt x="4246" y="1327"/>
                  </a:lnTo>
                  <a:lnTo>
                    <a:pt x="4246" y="1328"/>
                  </a:lnTo>
                  <a:lnTo>
                    <a:pt x="4248" y="1328"/>
                  </a:lnTo>
                  <a:lnTo>
                    <a:pt x="4249" y="1328"/>
                  </a:lnTo>
                  <a:lnTo>
                    <a:pt x="4250" y="1328"/>
                  </a:lnTo>
                  <a:lnTo>
                    <a:pt x="4251" y="1328"/>
                  </a:lnTo>
                  <a:lnTo>
                    <a:pt x="4252" y="1328"/>
                  </a:lnTo>
                  <a:lnTo>
                    <a:pt x="4253" y="1328"/>
                  </a:lnTo>
                  <a:lnTo>
                    <a:pt x="4255" y="1328"/>
                  </a:lnTo>
                  <a:lnTo>
                    <a:pt x="4255" y="1329"/>
                  </a:lnTo>
                  <a:lnTo>
                    <a:pt x="4257" y="1328"/>
                  </a:lnTo>
                  <a:lnTo>
                    <a:pt x="4258" y="1329"/>
                  </a:lnTo>
                  <a:lnTo>
                    <a:pt x="4260" y="1329"/>
                  </a:lnTo>
                  <a:lnTo>
                    <a:pt x="4261" y="1329"/>
                  </a:lnTo>
                  <a:lnTo>
                    <a:pt x="4263" y="1329"/>
                  </a:lnTo>
                  <a:lnTo>
                    <a:pt x="4265" y="1329"/>
                  </a:lnTo>
                  <a:lnTo>
                    <a:pt x="4267" y="1329"/>
                  </a:lnTo>
                  <a:lnTo>
                    <a:pt x="4268" y="1330"/>
                  </a:lnTo>
                  <a:lnTo>
                    <a:pt x="4271" y="1330"/>
                  </a:lnTo>
                  <a:lnTo>
                    <a:pt x="4272" y="1330"/>
                  </a:lnTo>
                  <a:lnTo>
                    <a:pt x="4273" y="1330"/>
                  </a:lnTo>
                  <a:lnTo>
                    <a:pt x="4275" y="1330"/>
                  </a:lnTo>
                  <a:lnTo>
                    <a:pt x="4276" y="1330"/>
                  </a:lnTo>
                  <a:lnTo>
                    <a:pt x="4278" y="1330"/>
                  </a:lnTo>
                  <a:lnTo>
                    <a:pt x="4279" y="1330"/>
                  </a:lnTo>
                  <a:lnTo>
                    <a:pt x="4280" y="1330"/>
                  </a:lnTo>
                  <a:lnTo>
                    <a:pt x="4281" y="1330"/>
                  </a:lnTo>
                  <a:lnTo>
                    <a:pt x="4282" y="1330"/>
                  </a:lnTo>
                  <a:lnTo>
                    <a:pt x="4283" y="1330"/>
                  </a:lnTo>
                  <a:lnTo>
                    <a:pt x="4285" y="1330"/>
                  </a:lnTo>
                  <a:lnTo>
                    <a:pt x="4286" y="1330"/>
                  </a:lnTo>
                  <a:lnTo>
                    <a:pt x="4289" y="1330"/>
                  </a:lnTo>
                  <a:lnTo>
                    <a:pt x="4291" y="1330"/>
                  </a:lnTo>
                  <a:lnTo>
                    <a:pt x="4292" y="1330"/>
                  </a:lnTo>
                  <a:lnTo>
                    <a:pt x="4293" y="1330"/>
                  </a:lnTo>
                  <a:lnTo>
                    <a:pt x="4294" y="1330"/>
                  </a:lnTo>
                  <a:lnTo>
                    <a:pt x="4296" y="1330"/>
                  </a:lnTo>
                  <a:lnTo>
                    <a:pt x="4297" y="1331"/>
                  </a:lnTo>
                  <a:lnTo>
                    <a:pt x="4298" y="1331"/>
                  </a:lnTo>
                  <a:lnTo>
                    <a:pt x="4299" y="1331"/>
                  </a:lnTo>
                  <a:lnTo>
                    <a:pt x="4300" y="1331"/>
                  </a:lnTo>
                  <a:lnTo>
                    <a:pt x="4302" y="1331"/>
                  </a:lnTo>
                  <a:lnTo>
                    <a:pt x="4303" y="1331"/>
                  </a:lnTo>
                  <a:lnTo>
                    <a:pt x="4305" y="1331"/>
                  </a:lnTo>
                  <a:lnTo>
                    <a:pt x="4306" y="1331"/>
                  </a:lnTo>
                  <a:lnTo>
                    <a:pt x="4307" y="1331"/>
                  </a:lnTo>
                  <a:lnTo>
                    <a:pt x="4310" y="1331"/>
                  </a:lnTo>
                  <a:lnTo>
                    <a:pt x="4311" y="1331"/>
                  </a:lnTo>
                  <a:lnTo>
                    <a:pt x="4312" y="1331"/>
                  </a:lnTo>
                  <a:lnTo>
                    <a:pt x="4313" y="1331"/>
                  </a:lnTo>
                  <a:lnTo>
                    <a:pt x="4315" y="1332"/>
                  </a:lnTo>
                  <a:lnTo>
                    <a:pt x="4316" y="1332"/>
                  </a:lnTo>
                  <a:lnTo>
                    <a:pt x="4317" y="1332"/>
                  </a:lnTo>
                  <a:lnTo>
                    <a:pt x="4318" y="1332"/>
                  </a:lnTo>
                  <a:lnTo>
                    <a:pt x="4320" y="1332"/>
                  </a:lnTo>
                  <a:lnTo>
                    <a:pt x="4321" y="1332"/>
                  </a:lnTo>
                  <a:lnTo>
                    <a:pt x="4322" y="1332"/>
                  </a:lnTo>
                  <a:lnTo>
                    <a:pt x="4324" y="1332"/>
                  </a:lnTo>
                  <a:lnTo>
                    <a:pt x="4325" y="1332"/>
                  </a:lnTo>
                  <a:lnTo>
                    <a:pt x="4327" y="1332"/>
                  </a:lnTo>
                  <a:lnTo>
                    <a:pt x="4329" y="1332"/>
                  </a:lnTo>
                  <a:lnTo>
                    <a:pt x="4329" y="1333"/>
                  </a:lnTo>
                  <a:lnTo>
                    <a:pt x="4331" y="1332"/>
                  </a:lnTo>
                  <a:lnTo>
                    <a:pt x="4333" y="1333"/>
                  </a:lnTo>
                  <a:lnTo>
                    <a:pt x="4335" y="1333"/>
                  </a:lnTo>
                  <a:lnTo>
                    <a:pt x="4337" y="1333"/>
                  </a:lnTo>
                  <a:lnTo>
                    <a:pt x="4339" y="1333"/>
                  </a:lnTo>
                  <a:lnTo>
                    <a:pt x="4341" y="1333"/>
                  </a:lnTo>
                  <a:lnTo>
                    <a:pt x="4343" y="1333"/>
                  </a:lnTo>
                  <a:lnTo>
                    <a:pt x="4344" y="1333"/>
                  </a:lnTo>
                  <a:lnTo>
                    <a:pt x="4345" y="1333"/>
                  </a:lnTo>
                  <a:lnTo>
                    <a:pt x="4345" y="1334"/>
                  </a:lnTo>
                  <a:lnTo>
                    <a:pt x="4347" y="1333"/>
                  </a:lnTo>
                  <a:lnTo>
                    <a:pt x="4348" y="1334"/>
                  </a:lnTo>
                  <a:lnTo>
                    <a:pt x="4349" y="1333"/>
                  </a:lnTo>
                  <a:lnTo>
                    <a:pt x="4350" y="1334"/>
                  </a:lnTo>
                  <a:lnTo>
                    <a:pt x="4351" y="1334"/>
                  </a:lnTo>
                  <a:lnTo>
                    <a:pt x="4352" y="1334"/>
                  </a:lnTo>
                  <a:lnTo>
                    <a:pt x="4353" y="1334"/>
                  </a:lnTo>
                  <a:lnTo>
                    <a:pt x="4354" y="1334"/>
                  </a:lnTo>
                  <a:lnTo>
                    <a:pt x="4355" y="1334"/>
                  </a:lnTo>
                  <a:lnTo>
                    <a:pt x="4356" y="1334"/>
                  </a:lnTo>
                  <a:lnTo>
                    <a:pt x="4358" y="1334"/>
                  </a:lnTo>
                  <a:lnTo>
                    <a:pt x="4359" y="1334"/>
                  </a:lnTo>
                  <a:lnTo>
                    <a:pt x="4360" y="1334"/>
                  </a:lnTo>
                  <a:lnTo>
                    <a:pt x="4361" y="1334"/>
                  </a:lnTo>
                  <a:lnTo>
                    <a:pt x="4362" y="1334"/>
                  </a:lnTo>
                  <a:lnTo>
                    <a:pt x="4363" y="1334"/>
                  </a:lnTo>
                  <a:lnTo>
                    <a:pt x="4365" y="1334"/>
                  </a:lnTo>
                  <a:lnTo>
                    <a:pt x="4366" y="1334"/>
                  </a:lnTo>
                  <a:lnTo>
                    <a:pt x="4368" y="1334"/>
                  </a:lnTo>
                  <a:lnTo>
                    <a:pt x="4369" y="1334"/>
                  </a:lnTo>
                  <a:lnTo>
                    <a:pt x="4370" y="1335"/>
                  </a:lnTo>
                  <a:lnTo>
                    <a:pt x="4371" y="1335"/>
                  </a:lnTo>
                  <a:lnTo>
                    <a:pt x="4372" y="1335"/>
                  </a:lnTo>
                  <a:lnTo>
                    <a:pt x="4373" y="1335"/>
                  </a:lnTo>
                  <a:lnTo>
                    <a:pt x="4374" y="1335"/>
                  </a:lnTo>
                  <a:lnTo>
                    <a:pt x="4377" y="1335"/>
                  </a:lnTo>
                  <a:lnTo>
                    <a:pt x="4379" y="1335"/>
                  </a:lnTo>
                  <a:lnTo>
                    <a:pt x="4380" y="1335"/>
                  </a:lnTo>
                  <a:lnTo>
                    <a:pt x="4382" y="1335"/>
                  </a:lnTo>
                  <a:lnTo>
                    <a:pt x="4383" y="1335"/>
                  </a:lnTo>
                  <a:lnTo>
                    <a:pt x="4385" y="1335"/>
                  </a:lnTo>
                  <a:lnTo>
                    <a:pt x="4386" y="1335"/>
                  </a:lnTo>
                  <a:lnTo>
                    <a:pt x="4388" y="1335"/>
                  </a:lnTo>
                  <a:lnTo>
                    <a:pt x="4389" y="1335"/>
                  </a:lnTo>
                  <a:lnTo>
                    <a:pt x="4391" y="1336"/>
                  </a:lnTo>
                  <a:lnTo>
                    <a:pt x="4392" y="1336"/>
                  </a:lnTo>
                  <a:lnTo>
                    <a:pt x="4393" y="1336"/>
                  </a:lnTo>
                  <a:lnTo>
                    <a:pt x="4394" y="1336"/>
                  </a:lnTo>
                  <a:lnTo>
                    <a:pt x="4395" y="1336"/>
                  </a:lnTo>
                  <a:lnTo>
                    <a:pt x="4397" y="1336"/>
                  </a:lnTo>
                  <a:lnTo>
                    <a:pt x="4398" y="1336"/>
                  </a:lnTo>
                  <a:lnTo>
                    <a:pt x="4400" y="1336"/>
                  </a:lnTo>
                  <a:lnTo>
                    <a:pt x="4401" y="1336"/>
                  </a:lnTo>
                  <a:lnTo>
                    <a:pt x="4402" y="1336"/>
                  </a:lnTo>
                  <a:lnTo>
                    <a:pt x="4403" y="1336"/>
                  </a:lnTo>
                  <a:lnTo>
                    <a:pt x="4404" y="1336"/>
                  </a:lnTo>
                  <a:lnTo>
                    <a:pt x="4405" y="1336"/>
                  </a:lnTo>
                  <a:lnTo>
                    <a:pt x="4407" y="1336"/>
                  </a:lnTo>
                  <a:lnTo>
                    <a:pt x="4409" y="1336"/>
                  </a:lnTo>
                  <a:lnTo>
                    <a:pt x="4410" y="1336"/>
                  </a:lnTo>
                  <a:lnTo>
                    <a:pt x="4411" y="1336"/>
                  </a:lnTo>
                  <a:lnTo>
                    <a:pt x="4412" y="1337"/>
                  </a:lnTo>
                  <a:lnTo>
                    <a:pt x="4413" y="1336"/>
                  </a:lnTo>
                  <a:lnTo>
                    <a:pt x="4415" y="1336"/>
                  </a:lnTo>
                  <a:lnTo>
                    <a:pt x="4416" y="1337"/>
                  </a:lnTo>
                  <a:lnTo>
                    <a:pt x="4417" y="1337"/>
                  </a:lnTo>
                </a:path>
              </a:pathLst>
            </a:custGeom>
            <a:noFill/>
            <a:ln w="0">
              <a:solidFill>
                <a:srgbClr val="0000FF"/>
              </a:solidFill>
              <a:prstDash val="solid"/>
              <a:round/>
              <a:headEnd/>
              <a:tailEnd/>
            </a:ln>
          </p:spPr>
          <p:txBody>
            <a:bodyPr/>
            <a:lstStyle/>
            <a:p>
              <a:endParaRPr lang="en-US"/>
            </a:p>
          </p:txBody>
        </p:sp>
        <p:sp>
          <p:nvSpPr>
            <p:cNvPr id="53" name="Text Box 27"/>
            <p:cNvSpPr txBox="1">
              <a:spLocks noChangeArrowheads="1"/>
            </p:cNvSpPr>
            <p:nvPr/>
          </p:nvSpPr>
          <p:spPr bwMode="auto">
            <a:xfrm>
              <a:off x="3072" y="1510"/>
              <a:ext cx="1815" cy="258"/>
            </a:xfrm>
            <a:prstGeom prst="rect">
              <a:avLst/>
            </a:prstGeom>
            <a:noFill/>
            <a:ln w="9525">
              <a:noFill/>
              <a:miter lim="800000"/>
              <a:headEnd/>
              <a:tailEnd/>
            </a:ln>
          </p:spPr>
          <p:txBody>
            <a:bodyPr>
              <a:spAutoFit/>
            </a:bodyPr>
            <a:lstStyle/>
            <a:p>
              <a:pPr eaLnBrk="1" hangingPunct="1">
                <a:spcBef>
                  <a:spcPct val="50000"/>
                </a:spcBef>
              </a:pPr>
              <a:r>
                <a:rPr lang="en-US" b="0" dirty="0">
                  <a:solidFill>
                    <a:srgbClr val="0000FF"/>
                  </a:solidFill>
                </a:rPr>
                <a:t>YMC-Pack ODS-A</a:t>
              </a:r>
            </a:p>
          </p:txBody>
        </p:sp>
        <p:sp>
          <p:nvSpPr>
            <p:cNvPr id="54" name="Text Box 28"/>
            <p:cNvSpPr txBox="1">
              <a:spLocks noChangeArrowheads="1"/>
            </p:cNvSpPr>
            <p:nvPr/>
          </p:nvSpPr>
          <p:spPr bwMode="auto">
            <a:xfrm>
              <a:off x="3081" y="2600"/>
              <a:ext cx="1920" cy="258"/>
            </a:xfrm>
            <a:prstGeom prst="rect">
              <a:avLst/>
            </a:prstGeom>
            <a:noFill/>
            <a:ln w="9525">
              <a:noFill/>
              <a:miter lim="800000"/>
              <a:headEnd/>
              <a:tailEnd/>
            </a:ln>
          </p:spPr>
          <p:txBody>
            <a:bodyPr>
              <a:spAutoFit/>
            </a:bodyPr>
            <a:lstStyle/>
            <a:p>
              <a:pPr eaLnBrk="1" hangingPunct="1">
                <a:spcBef>
                  <a:spcPct val="50000"/>
                </a:spcBef>
              </a:pPr>
              <a:r>
                <a:rPr lang="en-US" b="0">
                  <a:solidFill>
                    <a:srgbClr val="FF3300"/>
                  </a:solidFill>
                </a:rPr>
                <a:t>YMC-Pack Phenyl</a:t>
              </a:r>
            </a:p>
          </p:txBody>
        </p:sp>
        <p:sp>
          <p:nvSpPr>
            <p:cNvPr id="55" name="Text Box 29"/>
            <p:cNvSpPr txBox="1">
              <a:spLocks noChangeArrowheads="1"/>
            </p:cNvSpPr>
            <p:nvPr/>
          </p:nvSpPr>
          <p:spPr bwMode="auto">
            <a:xfrm>
              <a:off x="1843" y="3109"/>
              <a:ext cx="1065" cy="258"/>
            </a:xfrm>
            <a:prstGeom prst="rect">
              <a:avLst/>
            </a:prstGeom>
            <a:noFill/>
            <a:ln w="9525">
              <a:noFill/>
              <a:miter lim="800000"/>
              <a:headEnd/>
              <a:tailEnd/>
            </a:ln>
          </p:spPr>
          <p:txBody>
            <a:bodyPr wrap="square">
              <a:spAutoFit/>
            </a:bodyPr>
            <a:lstStyle/>
            <a:p>
              <a:pPr eaLnBrk="1" hangingPunct="1">
                <a:spcBef>
                  <a:spcPct val="50000"/>
                </a:spcBef>
              </a:pPr>
              <a:r>
                <a:rPr lang="en-US" b="0" dirty="0"/>
                <a:t>YMC-Pack CN</a:t>
              </a:r>
            </a:p>
          </p:txBody>
        </p:sp>
        <p:sp>
          <p:nvSpPr>
            <p:cNvPr id="56" name="Text Box 30"/>
            <p:cNvSpPr txBox="1">
              <a:spLocks noChangeArrowheads="1"/>
            </p:cNvSpPr>
            <p:nvPr/>
          </p:nvSpPr>
          <p:spPr bwMode="auto">
            <a:xfrm>
              <a:off x="2016" y="2357"/>
              <a:ext cx="1056" cy="258"/>
            </a:xfrm>
            <a:prstGeom prst="rect">
              <a:avLst/>
            </a:prstGeom>
            <a:noFill/>
            <a:ln w="9525">
              <a:noFill/>
              <a:miter lim="800000"/>
              <a:headEnd/>
              <a:tailEnd/>
            </a:ln>
          </p:spPr>
          <p:txBody>
            <a:bodyPr>
              <a:spAutoFit/>
            </a:bodyPr>
            <a:lstStyle/>
            <a:p>
              <a:pPr eaLnBrk="1" hangingPunct="1">
                <a:spcBef>
                  <a:spcPct val="50000"/>
                </a:spcBef>
              </a:pPr>
              <a:r>
                <a:rPr lang="en-US" b="0">
                  <a:solidFill>
                    <a:srgbClr val="000099"/>
                  </a:solidFill>
                </a:rPr>
                <a:t>amitriptyline</a:t>
              </a:r>
            </a:p>
          </p:txBody>
        </p:sp>
        <p:sp>
          <p:nvSpPr>
            <p:cNvPr id="57" name="Line 31"/>
            <p:cNvSpPr>
              <a:spLocks noChangeShapeType="1"/>
            </p:cNvSpPr>
            <p:nvPr/>
          </p:nvSpPr>
          <p:spPr bwMode="auto">
            <a:xfrm flipV="1">
              <a:off x="2880" y="2106"/>
              <a:ext cx="1632" cy="336"/>
            </a:xfrm>
            <a:prstGeom prst="line">
              <a:avLst/>
            </a:prstGeom>
            <a:noFill/>
            <a:ln w="25400">
              <a:solidFill>
                <a:srgbClr val="000000"/>
              </a:solidFill>
              <a:round/>
              <a:headEnd/>
              <a:tailEnd type="triangle" w="med" len="med"/>
            </a:ln>
          </p:spPr>
          <p:txBody>
            <a:bodyPr/>
            <a:lstStyle/>
            <a:p>
              <a:endParaRPr lang="en-US"/>
            </a:p>
          </p:txBody>
        </p:sp>
        <p:sp>
          <p:nvSpPr>
            <p:cNvPr id="58" name="Line 32"/>
            <p:cNvSpPr>
              <a:spLocks noChangeShapeType="1"/>
            </p:cNvSpPr>
            <p:nvPr/>
          </p:nvSpPr>
          <p:spPr bwMode="auto">
            <a:xfrm flipH="1">
              <a:off x="1248" y="2586"/>
              <a:ext cx="864" cy="528"/>
            </a:xfrm>
            <a:prstGeom prst="line">
              <a:avLst/>
            </a:prstGeom>
            <a:noFill/>
            <a:ln w="25400">
              <a:solidFill>
                <a:srgbClr val="000000"/>
              </a:solidFill>
              <a:round/>
              <a:headEnd/>
              <a:tailEnd type="triangle" w="med" len="med"/>
            </a:ln>
          </p:spPr>
          <p:txBody>
            <a:bodyPr/>
            <a:lstStyle/>
            <a:p>
              <a:endParaRPr lang="en-US"/>
            </a:p>
          </p:txBody>
        </p:sp>
        <p:sp>
          <p:nvSpPr>
            <p:cNvPr id="61" name="Rectangle 35"/>
            <p:cNvSpPr>
              <a:spLocks noChangeArrowheads="1"/>
            </p:cNvSpPr>
            <p:nvPr/>
          </p:nvSpPr>
          <p:spPr bwMode="auto">
            <a:xfrm>
              <a:off x="4032" y="1146"/>
              <a:ext cx="1200" cy="416"/>
            </a:xfrm>
            <a:prstGeom prst="rect">
              <a:avLst/>
            </a:prstGeom>
            <a:noFill/>
            <a:ln w="9525">
              <a:noFill/>
              <a:miter lim="800000"/>
              <a:headEnd/>
              <a:tailEnd/>
            </a:ln>
          </p:spPr>
          <p:txBody>
            <a:bodyPr wrap="none" anchor="ctr"/>
            <a:lstStyle/>
            <a:p>
              <a:endParaRPr lang="en-US"/>
            </a:p>
          </p:txBody>
        </p:sp>
      </p:grpSp>
    </p:spTree>
  </p:cSld>
  <p:clrMapOvr>
    <a:masterClrMapping/>
  </p:clrMapOvr>
  <p:transition/>
  <p:timing>
    <p:tnLst>
      <p:par>
        <p:cTn id="1" dur="indefinite" restart="never" nodeType="tmRoot"/>
      </p:par>
    </p:tnLst>
  </p:timing>
</p:sld>
</file>

<file path=ppt/slides/slide86.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Content Placeholder 1"/>
          <p:cNvSpPr>
            <a:spLocks noGrp="1"/>
          </p:cNvSpPr>
          <p:nvPr>
            <p:ph sz="half" idx="12"/>
          </p:nvPr>
        </p:nvSpPr>
        <p:spPr>
          <a:xfrm>
            <a:off x="251475" y="5618066"/>
            <a:ext cx="8686800" cy="691283"/>
          </a:xfrm>
          <a:solidFill>
            <a:srgbClr val="FFFFCC"/>
          </a:solidFill>
          <a:ln>
            <a:solidFill>
              <a:schemeClr val="tx1"/>
            </a:solidFill>
          </a:ln>
        </p:spPr>
        <p:txBody>
          <a:bodyPr/>
          <a:lstStyle/>
          <a:p>
            <a:pPr>
              <a:lnSpc>
                <a:spcPct val="100000"/>
              </a:lnSpc>
              <a:spcBef>
                <a:spcPct val="0"/>
              </a:spcBef>
              <a:buSzPct val="120000"/>
              <a:buFont typeface="Wingdings" pitchFamily="2" charset="2"/>
              <a:buChar char="§"/>
            </a:pPr>
            <a:r>
              <a:rPr lang="en-US" dirty="0" smtClean="0"/>
              <a:t>Different ACQUITY columns give different separations.</a:t>
            </a:r>
          </a:p>
          <a:p>
            <a:pPr>
              <a:lnSpc>
                <a:spcPct val="100000"/>
              </a:lnSpc>
              <a:spcBef>
                <a:spcPct val="0"/>
              </a:spcBef>
              <a:buSzPct val="120000"/>
              <a:buFont typeface="Wingdings" pitchFamily="2" charset="2"/>
              <a:buChar char="§"/>
            </a:pPr>
            <a:r>
              <a:rPr lang="en-US" dirty="0" smtClean="0"/>
              <a:t>Peaks move and can change elution order (circled peaks).</a:t>
            </a:r>
          </a:p>
        </p:txBody>
      </p:sp>
      <p:sp>
        <p:nvSpPr>
          <p:cNvPr id="4" name="Title 3"/>
          <p:cNvSpPr>
            <a:spLocks noGrp="1"/>
          </p:cNvSpPr>
          <p:nvPr>
            <p:ph type="title"/>
          </p:nvPr>
        </p:nvSpPr>
        <p:spPr/>
        <p:txBody>
          <a:bodyPr/>
          <a:lstStyle/>
          <a:p>
            <a:r>
              <a:rPr lang="en-US" dirty="0" smtClean="0"/>
              <a:t>Ligand Selectivity:  ACQUITY Columns</a:t>
            </a:r>
            <a:endParaRPr lang="en-US" dirty="0"/>
          </a:p>
        </p:txBody>
      </p:sp>
      <p:grpSp>
        <p:nvGrpSpPr>
          <p:cNvPr id="11" name="Group 10"/>
          <p:cNvGrpSpPr/>
          <p:nvPr/>
        </p:nvGrpSpPr>
        <p:grpSpPr>
          <a:xfrm>
            <a:off x="303718" y="951899"/>
            <a:ext cx="5132387" cy="4492625"/>
            <a:chOff x="303718" y="951899"/>
            <a:chExt cx="5132387" cy="4492625"/>
          </a:xfrm>
        </p:grpSpPr>
        <p:pic>
          <p:nvPicPr>
            <p:cNvPr id="6" name="Picture 1036"/>
            <p:cNvPicPr>
              <a:picLocks noChangeAspect="1" noChangeArrowheads="1"/>
            </p:cNvPicPr>
            <p:nvPr/>
          </p:nvPicPr>
          <p:blipFill>
            <a:blip r:embed="rId3" cstate="print"/>
            <a:srcRect/>
            <a:stretch>
              <a:fillRect/>
            </a:stretch>
          </p:blipFill>
          <p:spPr bwMode="auto">
            <a:xfrm>
              <a:off x="303718" y="951899"/>
              <a:ext cx="5132387" cy="4492625"/>
            </a:xfrm>
            <a:prstGeom prst="rect">
              <a:avLst/>
            </a:prstGeom>
            <a:noFill/>
            <a:ln w="25400">
              <a:noFill/>
              <a:miter lim="800000"/>
              <a:headEnd/>
              <a:tailEnd/>
            </a:ln>
            <a:effectLst/>
          </p:spPr>
        </p:pic>
        <p:sp>
          <p:nvSpPr>
            <p:cNvPr id="7" name="Oval 1037"/>
            <p:cNvSpPr>
              <a:spLocks noChangeArrowheads="1"/>
            </p:cNvSpPr>
            <p:nvPr/>
          </p:nvSpPr>
          <p:spPr bwMode="auto">
            <a:xfrm>
              <a:off x="3908764" y="3410889"/>
              <a:ext cx="928128" cy="749806"/>
            </a:xfrm>
            <a:prstGeom prst="ellipse">
              <a:avLst/>
            </a:prstGeom>
            <a:noFill/>
            <a:ln w="25400">
              <a:solidFill>
                <a:srgbClr val="FF0000"/>
              </a:solidFill>
              <a:round/>
              <a:headEnd/>
              <a:tailEnd/>
            </a:ln>
            <a:effectLst/>
          </p:spPr>
          <p:txBody>
            <a:bodyPr wrap="none" anchor="ctr"/>
            <a:lstStyle/>
            <a:p>
              <a:endParaRPr lang="en-US"/>
            </a:p>
          </p:txBody>
        </p:sp>
        <p:sp>
          <p:nvSpPr>
            <p:cNvPr id="8" name="Oval 1039"/>
            <p:cNvSpPr>
              <a:spLocks noChangeArrowheads="1"/>
            </p:cNvSpPr>
            <p:nvPr/>
          </p:nvSpPr>
          <p:spPr bwMode="auto">
            <a:xfrm>
              <a:off x="3400426" y="4272467"/>
              <a:ext cx="647700" cy="690815"/>
            </a:xfrm>
            <a:prstGeom prst="ellipse">
              <a:avLst/>
            </a:prstGeom>
            <a:noFill/>
            <a:ln w="25400">
              <a:solidFill>
                <a:schemeClr val="hlink"/>
              </a:solidFill>
              <a:round/>
              <a:headEnd/>
              <a:tailEnd/>
            </a:ln>
            <a:effectLst/>
          </p:spPr>
          <p:txBody>
            <a:bodyPr wrap="none" anchor="ctr"/>
            <a:lstStyle/>
            <a:p>
              <a:endParaRPr lang="en-US"/>
            </a:p>
          </p:txBody>
        </p:sp>
        <p:sp>
          <p:nvSpPr>
            <p:cNvPr id="9" name="Oval 1040"/>
            <p:cNvSpPr>
              <a:spLocks noChangeArrowheads="1"/>
            </p:cNvSpPr>
            <p:nvPr/>
          </p:nvSpPr>
          <p:spPr bwMode="auto">
            <a:xfrm>
              <a:off x="2203939" y="4326801"/>
              <a:ext cx="481975" cy="690815"/>
            </a:xfrm>
            <a:prstGeom prst="ellipse">
              <a:avLst/>
            </a:prstGeom>
            <a:noFill/>
            <a:ln w="25400">
              <a:solidFill>
                <a:schemeClr val="hlink"/>
              </a:solidFill>
              <a:round/>
              <a:headEnd/>
              <a:tailEnd/>
            </a:ln>
            <a:effectLst/>
          </p:spPr>
          <p:txBody>
            <a:bodyPr wrap="none" anchor="ctr"/>
            <a:lstStyle/>
            <a:p>
              <a:endParaRPr lang="en-US"/>
            </a:p>
          </p:txBody>
        </p:sp>
      </p:grpSp>
      <p:pic>
        <p:nvPicPr>
          <p:cNvPr id="10" name="Picture 1035"/>
          <p:cNvPicPr>
            <a:picLocks noChangeAspect="1" noChangeArrowheads="1"/>
          </p:cNvPicPr>
          <p:nvPr/>
        </p:nvPicPr>
        <p:blipFill>
          <a:blip r:embed="rId4" cstate="print"/>
          <a:srcRect/>
          <a:stretch>
            <a:fillRect/>
          </a:stretch>
        </p:blipFill>
        <p:spPr bwMode="auto">
          <a:xfrm>
            <a:off x="4927864" y="1758397"/>
            <a:ext cx="4079875" cy="2249487"/>
          </a:xfrm>
          <a:prstGeom prst="rect">
            <a:avLst/>
          </a:prstGeom>
          <a:noFill/>
          <a:ln w="25400">
            <a:noFill/>
            <a:miter lim="800000"/>
            <a:headEnd/>
            <a:tailEnd/>
          </a:ln>
          <a:effectLst/>
        </p:spPr>
      </p:pic>
    </p:spTree>
  </p:cSld>
  <p:clrMapOvr>
    <a:masterClrMapping/>
  </p:clrMapOvr>
  <p:transition/>
  <p:timing>
    <p:tnLst>
      <p:par>
        <p:cTn id="1" dur="indefinite" restart="never" nodeType="tmRoot"/>
      </p:par>
    </p:tnLst>
  </p:timing>
</p:sld>
</file>

<file path=ppt/slides/slide87.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Content Placeholder 1"/>
          <p:cNvSpPr>
            <a:spLocks noGrp="1"/>
          </p:cNvSpPr>
          <p:nvPr>
            <p:ph sz="half" idx="12"/>
          </p:nvPr>
        </p:nvSpPr>
        <p:spPr>
          <a:xfrm>
            <a:off x="251475" y="4926782"/>
            <a:ext cx="8686800" cy="1254562"/>
          </a:xfrm>
          <a:solidFill>
            <a:srgbClr val="FFFFCC"/>
          </a:solidFill>
          <a:ln>
            <a:solidFill>
              <a:schemeClr val="tx1"/>
            </a:solidFill>
          </a:ln>
        </p:spPr>
        <p:txBody>
          <a:bodyPr/>
          <a:lstStyle/>
          <a:p>
            <a:pPr>
              <a:lnSpc>
                <a:spcPct val="100000"/>
              </a:lnSpc>
              <a:spcBef>
                <a:spcPct val="0"/>
              </a:spcBef>
              <a:buSzPct val="120000"/>
              <a:buFont typeface="Wingdings" pitchFamily="2" charset="2"/>
              <a:buChar char="§"/>
            </a:pPr>
            <a:r>
              <a:rPr lang="en-US" dirty="0" smtClean="0"/>
              <a:t>Different column ligands give different separations.  Peaks move and can change elution order (peak 6).</a:t>
            </a:r>
          </a:p>
          <a:p>
            <a:pPr>
              <a:lnSpc>
                <a:spcPct val="100000"/>
              </a:lnSpc>
              <a:spcBef>
                <a:spcPct val="0"/>
              </a:spcBef>
              <a:buSzPct val="120000"/>
              <a:buFont typeface="Wingdings" pitchFamily="2" charset="2"/>
              <a:buChar char="§"/>
            </a:pPr>
            <a:r>
              <a:rPr lang="en-US" dirty="0" smtClean="0"/>
              <a:t>Different ligands may alter the peak shape.  A symmetrical, narrow peak is best for resolution and sensitivity.</a:t>
            </a:r>
          </a:p>
        </p:txBody>
      </p:sp>
      <p:sp>
        <p:nvSpPr>
          <p:cNvPr id="4" name="Title 3"/>
          <p:cNvSpPr>
            <a:spLocks noGrp="1"/>
          </p:cNvSpPr>
          <p:nvPr>
            <p:ph type="title"/>
          </p:nvPr>
        </p:nvSpPr>
        <p:spPr/>
        <p:txBody>
          <a:bodyPr/>
          <a:lstStyle/>
          <a:p>
            <a:r>
              <a:rPr lang="en-US" dirty="0" smtClean="0"/>
              <a:t>Ligand Selectivity and Peak Shape</a:t>
            </a:r>
            <a:endParaRPr lang="en-US" dirty="0"/>
          </a:p>
        </p:txBody>
      </p:sp>
      <p:grpSp>
        <p:nvGrpSpPr>
          <p:cNvPr id="3" name="Group 10"/>
          <p:cNvGrpSpPr/>
          <p:nvPr/>
        </p:nvGrpSpPr>
        <p:grpSpPr>
          <a:xfrm>
            <a:off x="374650" y="1121977"/>
            <a:ext cx="8426450" cy="3365500"/>
            <a:chOff x="374650" y="1336675"/>
            <a:chExt cx="8426450" cy="3365500"/>
          </a:xfrm>
        </p:grpSpPr>
        <p:pic>
          <p:nvPicPr>
            <p:cNvPr id="12" name="Picture 1027"/>
            <p:cNvPicPr>
              <a:picLocks noChangeAspect="1" noChangeArrowheads="1"/>
            </p:cNvPicPr>
            <p:nvPr/>
          </p:nvPicPr>
          <p:blipFill>
            <a:blip r:embed="rId3" cstate="print"/>
            <a:srcRect/>
            <a:stretch>
              <a:fillRect/>
            </a:stretch>
          </p:blipFill>
          <p:spPr bwMode="auto">
            <a:xfrm>
              <a:off x="374650" y="1397000"/>
              <a:ext cx="4359275" cy="3305175"/>
            </a:xfrm>
            <a:prstGeom prst="rect">
              <a:avLst/>
            </a:prstGeom>
            <a:noFill/>
            <a:ln w="25400">
              <a:noFill/>
              <a:miter lim="800000"/>
              <a:headEnd/>
              <a:tailEnd/>
            </a:ln>
            <a:effectLst/>
          </p:spPr>
        </p:pic>
        <p:pic>
          <p:nvPicPr>
            <p:cNvPr id="13" name="Picture 1028"/>
            <p:cNvPicPr>
              <a:picLocks noChangeAspect="1" noChangeArrowheads="1"/>
            </p:cNvPicPr>
            <p:nvPr/>
          </p:nvPicPr>
          <p:blipFill>
            <a:blip r:embed="rId4" cstate="print"/>
            <a:srcRect/>
            <a:stretch>
              <a:fillRect/>
            </a:stretch>
          </p:blipFill>
          <p:spPr bwMode="auto">
            <a:xfrm>
              <a:off x="4608513" y="1336675"/>
              <a:ext cx="4192587" cy="3279775"/>
            </a:xfrm>
            <a:prstGeom prst="rect">
              <a:avLst/>
            </a:prstGeom>
            <a:noFill/>
            <a:ln w="25400">
              <a:noFill/>
              <a:miter lim="800000"/>
              <a:headEnd/>
              <a:tailEnd/>
            </a:ln>
            <a:effectLst/>
          </p:spPr>
        </p:pic>
      </p:grpSp>
    </p:spTree>
  </p:cSld>
  <p:clrMapOvr>
    <a:masterClrMapping/>
  </p:clrMapOvr>
  <p:transition/>
  <p:timing>
    <p:tnLst>
      <p:par>
        <p:cTn id="1" dur="indefinite" restart="never" nodeType="tmRoot"/>
      </p:par>
    </p:tnLst>
  </p:timing>
</p:sld>
</file>

<file path=ppt/slides/slide88.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Many different brands with the same ligand</a:t>
            </a:r>
            <a:endParaRPr lang="en-US" dirty="0"/>
          </a:p>
        </p:txBody>
      </p:sp>
      <p:sp>
        <p:nvSpPr>
          <p:cNvPr id="3" name="Content Placeholder 2"/>
          <p:cNvSpPr>
            <a:spLocks noGrp="1"/>
          </p:cNvSpPr>
          <p:nvPr>
            <p:ph idx="1"/>
          </p:nvPr>
        </p:nvSpPr>
        <p:spPr/>
        <p:txBody>
          <a:bodyPr>
            <a:normAutofit/>
          </a:bodyPr>
          <a:lstStyle/>
          <a:p>
            <a:r>
              <a:rPr lang="en-US" dirty="0" smtClean="0"/>
              <a:t>A manufacturer may make several different brands of C18.  Each was designed to achieve different chromatographic goals:</a:t>
            </a:r>
          </a:p>
          <a:p>
            <a:pPr lvl="1"/>
            <a:r>
              <a:rPr lang="en-US" dirty="0" smtClean="0"/>
              <a:t>High efficiency</a:t>
            </a:r>
          </a:p>
          <a:p>
            <a:pPr lvl="1"/>
            <a:r>
              <a:rPr lang="en-US" dirty="0" smtClean="0"/>
              <a:t>No tailing</a:t>
            </a:r>
          </a:p>
          <a:p>
            <a:pPr lvl="1"/>
            <a:r>
              <a:rPr lang="en-US" dirty="0" smtClean="0"/>
              <a:t>Unique selectivity</a:t>
            </a:r>
          </a:p>
          <a:p>
            <a:pPr lvl="1"/>
            <a:r>
              <a:rPr lang="en-US" dirty="0" smtClean="0"/>
              <a:t>High </a:t>
            </a:r>
            <a:r>
              <a:rPr lang="en-US" dirty="0" err="1" smtClean="0"/>
              <a:t>hydrophobicity</a:t>
            </a:r>
            <a:endParaRPr lang="en-US" dirty="0" smtClean="0"/>
          </a:p>
          <a:p>
            <a:pPr lvl="1"/>
            <a:r>
              <a:rPr lang="en-US" dirty="0" smtClean="0"/>
              <a:t>High silanol activity</a:t>
            </a:r>
          </a:p>
          <a:p>
            <a:r>
              <a:rPr lang="en-US" dirty="0" smtClean="0"/>
              <a:t>Each type of C18 column will have different selectivity because</a:t>
            </a:r>
          </a:p>
          <a:p>
            <a:pPr lvl="1"/>
            <a:r>
              <a:rPr lang="en-US" dirty="0" smtClean="0"/>
              <a:t>They can use different manufacturing methods.</a:t>
            </a:r>
          </a:p>
          <a:p>
            <a:pPr lvl="1"/>
            <a:r>
              <a:rPr lang="en-US" dirty="0" smtClean="0"/>
              <a:t>They can use different raw materials to make a C18 column.</a:t>
            </a:r>
          </a:p>
          <a:p>
            <a:endParaRPr lang="en-US" dirty="0" smtClean="0"/>
          </a:p>
          <a:p>
            <a:r>
              <a:rPr lang="en-US" i="1" dirty="0" smtClean="0">
                <a:solidFill>
                  <a:srgbClr val="FF0000"/>
                </a:solidFill>
              </a:rPr>
              <a:t>WARNING</a:t>
            </a:r>
            <a:r>
              <a:rPr lang="en-US" dirty="0" smtClean="0"/>
              <a:t>:  All types of C18 columns do not perform the same.</a:t>
            </a:r>
          </a:p>
        </p:txBody>
      </p:sp>
    </p:spTree>
  </p:cSld>
  <p:clrMapOvr>
    <a:masterClrMapping/>
  </p:clrMapOvr>
  <p:transition/>
  <p:timing>
    <p:tnLst>
      <p:par>
        <p:cTn id="1" dur="indefinite" restart="never" nodeType="tmRoot"/>
      </p:par>
    </p:tnLst>
  </p:timing>
</p:sld>
</file>

<file path=ppt/slides/slide89.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Content Placeholder 1"/>
          <p:cNvSpPr>
            <a:spLocks noGrp="1"/>
          </p:cNvSpPr>
          <p:nvPr>
            <p:ph sz="half" idx="12"/>
          </p:nvPr>
        </p:nvSpPr>
        <p:spPr>
          <a:xfrm>
            <a:off x="228600" y="5442503"/>
            <a:ext cx="8686800" cy="1058882"/>
          </a:xfrm>
          <a:solidFill>
            <a:srgbClr val="FFFFCC"/>
          </a:solidFill>
          <a:ln>
            <a:solidFill>
              <a:schemeClr val="tx1"/>
            </a:solidFill>
          </a:ln>
        </p:spPr>
        <p:txBody>
          <a:bodyPr/>
          <a:lstStyle/>
          <a:p>
            <a:r>
              <a:rPr lang="en-US" dirty="0" smtClean="0"/>
              <a:t>Selectivity differences between Waters silica and hybrid particles</a:t>
            </a:r>
          </a:p>
          <a:p>
            <a:pPr lvl="1"/>
            <a:r>
              <a:rPr lang="en-US" dirty="0" smtClean="0"/>
              <a:t>Coelution of peaks 1 and 2 on SunFire, and peaks 9 and 10 on XBridge</a:t>
            </a:r>
          </a:p>
          <a:p>
            <a:pPr lvl="1"/>
            <a:r>
              <a:rPr lang="en-US" dirty="0" smtClean="0"/>
              <a:t>Change of elution order of peaks 3 and 5</a:t>
            </a:r>
          </a:p>
        </p:txBody>
      </p:sp>
      <p:sp>
        <p:nvSpPr>
          <p:cNvPr id="4" name="Title 3"/>
          <p:cNvSpPr>
            <a:spLocks noGrp="1"/>
          </p:cNvSpPr>
          <p:nvPr>
            <p:ph type="title"/>
          </p:nvPr>
        </p:nvSpPr>
        <p:spPr/>
        <p:txBody>
          <a:bodyPr/>
          <a:lstStyle/>
          <a:p>
            <a:r>
              <a:rPr lang="en-US" dirty="0" smtClean="0"/>
              <a:t>Selectivity Differences:  Silica vs. Hybrid Particle</a:t>
            </a:r>
            <a:endParaRPr lang="en-US" dirty="0"/>
          </a:p>
        </p:txBody>
      </p:sp>
      <p:grpSp>
        <p:nvGrpSpPr>
          <p:cNvPr id="3" name="Group 32"/>
          <p:cNvGrpSpPr/>
          <p:nvPr/>
        </p:nvGrpSpPr>
        <p:grpSpPr>
          <a:xfrm>
            <a:off x="474012" y="836685"/>
            <a:ext cx="8188085" cy="4355546"/>
            <a:chOff x="474012" y="836685"/>
            <a:chExt cx="8188085" cy="4355546"/>
          </a:xfrm>
        </p:grpSpPr>
        <p:pic>
          <p:nvPicPr>
            <p:cNvPr id="6" name="Picture 2"/>
            <p:cNvPicPr>
              <a:picLocks noChangeAspect="1" noChangeArrowheads="1"/>
            </p:cNvPicPr>
            <p:nvPr/>
          </p:nvPicPr>
          <p:blipFill>
            <a:blip r:embed="rId3" cstate="print"/>
            <a:srcRect/>
            <a:stretch>
              <a:fillRect/>
            </a:stretch>
          </p:blipFill>
          <p:spPr bwMode="auto">
            <a:xfrm>
              <a:off x="724148" y="894292"/>
              <a:ext cx="7937949" cy="4297939"/>
            </a:xfrm>
            <a:prstGeom prst="rect">
              <a:avLst/>
            </a:prstGeom>
            <a:noFill/>
            <a:ln w="9525" algn="ctr">
              <a:noFill/>
              <a:miter lim="800000"/>
              <a:headEnd/>
              <a:tailEnd/>
            </a:ln>
          </p:spPr>
        </p:pic>
        <p:sp>
          <p:nvSpPr>
            <p:cNvPr id="7" name="Text Box 3"/>
            <p:cNvSpPr txBox="1">
              <a:spLocks noChangeArrowheads="1"/>
            </p:cNvSpPr>
            <p:nvPr/>
          </p:nvSpPr>
          <p:spPr bwMode="auto">
            <a:xfrm>
              <a:off x="2265107" y="1334873"/>
              <a:ext cx="379179" cy="518459"/>
            </a:xfrm>
            <a:prstGeom prst="rect">
              <a:avLst/>
            </a:prstGeom>
            <a:noFill/>
            <a:ln w="9525" algn="ctr">
              <a:noFill/>
              <a:miter lim="800000"/>
              <a:headEnd/>
              <a:tailEnd/>
            </a:ln>
          </p:spPr>
          <p:txBody>
            <a:bodyPr wrap="none">
              <a:spAutoFit/>
            </a:bodyPr>
            <a:lstStyle/>
            <a:p>
              <a:pPr eaLnBrk="1" hangingPunct="1">
                <a:lnSpc>
                  <a:spcPct val="95000"/>
                </a:lnSpc>
                <a:buClr>
                  <a:schemeClr val="bg1"/>
                </a:buClr>
              </a:pPr>
              <a:r>
                <a:rPr lang="en-US" b="0">
                  <a:solidFill>
                    <a:schemeClr val="accent2"/>
                  </a:solidFill>
                </a:rPr>
                <a:t>2,</a:t>
              </a:r>
            </a:p>
            <a:p>
              <a:pPr eaLnBrk="1" hangingPunct="1">
                <a:lnSpc>
                  <a:spcPct val="95000"/>
                </a:lnSpc>
                <a:buClr>
                  <a:schemeClr val="bg1"/>
                </a:buClr>
              </a:pPr>
              <a:r>
                <a:rPr lang="en-US" b="0">
                  <a:solidFill>
                    <a:srgbClr val="FF0000"/>
                  </a:solidFill>
                </a:rPr>
                <a:t>1</a:t>
              </a:r>
            </a:p>
          </p:txBody>
        </p:sp>
        <p:sp>
          <p:nvSpPr>
            <p:cNvPr id="8" name="Text Box 4"/>
            <p:cNvSpPr txBox="1">
              <a:spLocks noChangeArrowheads="1"/>
            </p:cNvSpPr>
            <p:nvPr/>
          </p:nvSpPr>
          <p:spPr bwMode="auto">
            <a:xfrm>
              <a:off x="2147760" y="2188687"/>
              <a:ext cx="305901" cy="301960"/>
            </a:xfrm>
            <a:prstGeom prst="rect">
              <a:avLst/>
            </a:prstGeom>
            <a:noFill/>
            <a:ln w="9525" algn="ctr">
              <a:noFill/>
              <a:miter lim="800000"/>
              <a:headEnd/>
              <a:tailEnd/>
            </a:ln>
          </p:spPr>
          <p:txBody>
            <a:bodyPr wrap="none">
              <a:spAutoFit/>
            </a:bodyPr>
            <a:lstStyle/>
            <a:p>
              <a:pPr eaLnBrk="1" hangingPunct="1">
                <a:lnSpc>
                  <a:spcPct val="95000"/>
                </a:lnSpc>
                <a:buClr>
                  <a:schemeClr val="bg1"/>
                </a:buClr>
              </a:pPr>
              <a:r>
                <a:rPr lang="en-US" b="0">
                  <a:solidFill>
                    <a:schemeClr val="accent2"/>
                  </a:solidFill>
                </a:rPr>
                <a:t>3</a:t>
              </a:r>
            </a:p>
          </p:txBody>
        </p:sp>
        <p:sp>
          <p:nvSpPr>
            <p:cNvPr id="9" name="Text Box 5"/>
            <p:cNvSpPr txBox="1">
              <a:spLocks noChangeArrowheads="1"/>
            </p:cNvSpPr>
            <p:nvPr/>
          </p:nvSpPr>
          <p:spPr bwMode="auto">
            <a:xfrm>
              <a:off x="4068555" y="1855973"/>
              <a:ext cx="305901" cy="301960"/>
            </a:xfrm>
            <a:prstGeom prst="rect">
              <a:avLst/>
            </a:prstGeom>
            <a:noFill/>
            <a:ln w="9525" algn="ctr">
              <a:noFill/>
              <a:miter lim="800000"/>
              <a:headEnd/>
              <a:tailEnd/>
            </a:ln>
          </p:spPr>
          <p:txBody>
            <a:bodyPr wrap="none">
              <a:spAutoFit/>
            </a:bodyPr>
            <a:lstStyle/>
            <a:p>
              <a:pPr eaLnBrk="1" hangingPunct="1">
                <a:lnSpc>
                  <a:spcPct val="95000"/>
                </a:lnSpc>
                <a:buClr>
                  <a:schemeClr val="bg1"/>
                </a:buClr>
              </a:pPr>
              <a:r>
                <a:rPr lang="en-US" b="0">
                  <a:solidFill>
                    <a:srgbClr val="FF0000"/>
                  </a:solidFill>
                </a:rPr>
                <a:t>5</a:t>
              </a:r>
            </a:p>
          </p:txBody>
        </p:sp>
        <p:sp>
          <p:nvSpPr>
            <p:cNvPr id="10" name="Text Box 6"/>
            <p:cNvSpPr txBox="1">
              <a:spLocks noChangeArrowheads="1"/>
            </p:cNvSpPr>
            <p:nvPr/>
          </p:nvSpPr>
          <p:spPr bwMode="auto">
            <a:xfrm>
              <a:off x="2635679" y="1802800"/>
              <a:ext cx="314510" cy="326243"/>
            </a:xfrm>
            <a:prstGeom prst="rect">
              <a:avLst/>
            </a:prstGeom>
            <a:noFill/>
            <a:ln w="9525" algn="ctr">
              <a:noFill/>
              <a:miter lim="800000"/>
              <a:headEnd/>
              <a:tailEnd/>
            </a:ln>
          </p:spPr>
          <p:txBody>
            <a:bodyPr wrap="none">
              <a:spAutoFit/>
            </a:bodyPr>
            <a:lstStyle/>
            <a:p>
              <a:pPr eaLnBrk="1" hangingPunct="1">
                <a:lnSpc>
                  <a:spcPct val="95000"/>
                </a:lnSpc>
                <a:buClr>
                  <a:schemeClr val="bg1"/>
                </a:buClr>
              </a:pPr>
              <a:r>
                <a:rPr lang="en-US" b="0" dirty="0"/>
                <a:t>4</a:t>
              </a:r>
            </a:p>
          </p:txBody>
        </p:sp>
        <p:sp>
          <p:nvSpPr>
            <p:cNvPr id="11" name="Text Box 7"/>
            <p:cNvSpPr txBox="1">
              <a:spLocks noChangeArrowheads="1"/>
            </p:cNvSpPr>
            <p:nvPr/>
          </p:nvSpPr>
          <p:spPr bwMode="auto">
            <a:xfrm>
              <a:off x="3776730" y="1438181"/>
              <a:ext cx="314510" cy="326243"/>
            </a:xfrm>
            <a:prstGeom prst="rect">
              <a:avLst/>
            </a:prstGeom>
            <a:noFill/>
            <a:ln w="9525" algn="ctr">
              <a:noFill/>
              <a:miter lim="800000"/>
              <a:headEnd/>
              <a:tailEnd/>
            </a:ln>
          </p:spPr>
          <p:txBody>
            <a:bodyPr wrap="none">
              <a:spAutoFit/>
            </a:bodyPr>
            <a:lstStyle/>
            <a:p>
              <a:pPr eaLnBrk="1" hangingPunct="1">
                <a:lnSpc>
                  <a:spcPct val="95000"/>
                </a:lnSpc>
                <a:buClr>
                  <a:schemeClr val="bg1"/>
                </a:buClr>
              </a:pPr>
              <a:r>
                <a:rPr lang="en-US" b="0" dirty="0"/>
                <a:t>7</a:t>
              </a:r>
            </a:p>
          </p:txBody>
        </p:sp>
        <p:sp>
          <p:nvSpPr>
            <p:cNvPr id="12" name="Text Box 8"/>
            <p:cNvSpPr txBox="1">
              <a:spLocks noChangeArrowheads="1"/>
            </p:cNvSpPr>
            <p:nvPr/>
          </p:nvSpPr>
          <p:spPr bwMode="auto">
            <a:xfrm>
              <a:off x="3515786" y="1457931"/>
              <a:ext cx="314510" cy="326243"/>
            </a:xfrm>
            <a:prstGeom prst="rect">
              <a:avLst/>
            </a:prstGeom>
            <a:noFill/>
            <a:ln w="9525" algn="ctr">
              <a:noFill/>
              <a:miter lim="800000"/>
              <a:headEnd/>
              <a:tailEnd/>
            </a:ln>
          </p:spPr>
          <p:txBody>
            <a:bodyPr wrap="none">
              <a:spAutoFit/>
            </a:bodyPr>
            <a:lstStyle/>
            <a:p>
              <a:pPr eaLnBrk="1" hangingPunct="1">
                <a:lnSpc>
                  <a:spcPct val="95000"/>
                </a:lnSpc>
                <a:buClr>
                  <a:schemeClr val="bg1"/>
                </a:buClr>
              </a:pPr>
              <a:r>
                <a:rPr lang="en-US" b="0" dirty="0"/>
                <a:t>6</a:t>
              </a:r>
            </a:p>
          </p:txBody>
        </p:sp>
        <p:sp>
          <p:nvSpPr>
            <p:cNvPr id="13" name="Text Box 10"/>
            <p:cNvSpPr txBox="1">
              <a:spLocks noChangeArrowheads="1"/>
            </p:cNvSpPr>
            <p:nvPr/>
          </p:nvSpPr>
          <p:spPr bwMode="auto">
            <a:xfrm>
              <a:off x="4852931" y="1521739"/>
              <a:ext cx="305901" cy="301960"/>
            </a:xfrm>
            <a:prstGeom prst="rect">
              <a:avLst/>
            </a:prstGeom>
            <a:noFill/>
            <a:ln w="9525" algn="ctr">
              <a:noFill/>
              <a:miter lim="800000"/>
              <a:headEnd/>
              <a:tailEnd/>
            </a:ln>
          </p:spPr>
          <p:txBody>
            <a:bodyPr wrap="none">
              <a:spAutoFit/>
            </a:bodyPr>
            <a:lstStyle/>
            <a:p>
              <a:pPr eaLnBrk="1" hangingPunct="1">
                <a:lnSpc>
                  <a:spcPct val="95000"/>
                </a:lnSpc>
                <a:buClr>
                  <a:schemeClr val="bg1"/>
                </a:buClr>
              </a:pPr>
              <a:r>
                <a:rPr lang="en-US" b="0"/>
                <a:t>8</a:t>
              </a:r>
            </a:p>
          </p:txBody>
        </p:sp>
        <p:sp>
          <p:nvSpPr>
            <p:cNvPr id="14" name="Text Box 11"/>
            <p:cNvSpPr txBox="1">
              <a:spLocks noChangeArrowheads="1"/>
            </p:cNvSpPr>
            <p:nvPr/>
          </p:nvSpPr>
          <p:spPr bwMode="auto">
            <a:xfrm>
              <a:off x="5703702" y="1029504"/>
              <a:ext cx="432189" cy="301960"/>
            </a:xfrm>
            <a:prstGeom prst="rect">
              <a:avLst/>
            </a:prstGeom>
            <a:noFill/>
            <a:ln w="9525" algn="ctr">
              <a:noFill/>
              <a:miter lim="800000"/>
              <a:headEnd/>
              <a:tailEnd/>
            </a:ln>
          </p:spPr>
          <p:txBody>
            <a:bodyPr wrap="none">
              <a:spAutoFit/>
            </a:bodyPr>
            <a:lstStyle/>
            <a:p>
              <a:pPr eaLnBrk="1" hangingPunct="1">
                <a:lnSpc>
                  <a:spcPct val="95000"/>
                </a:lnSpc>
                <a:buClr>
                  <a:schemeClr val="bg1"/>
                </a:buClr>
              </a:pPr>
              <a:r>
                <a:rPr lang="en-US" b="0">
                  <a:solidFill>
                    <a:srgbClr val="FF0000"/>
                  </a:solidFill>
                </a:rPr>
                <a:t>11</a:t>
              </a:r>
            </a:p>
          </p:txBody>
        </p:sp>
        <p:sp>
          <p:nvSpPr>
            <p:cNvPr id="15" name="Text Box 12"/>
            <p:cNvSpPr txBox="1">
              <a:spLocks noChangeArrowheads="1"/>
            </p:cNvSpPr>
            <p:nvPr/>
          </p:nvSpPr>
          <p:spPr bwMode="auto">
            <a:xfrm>
              <a:off x="6443300" y="895811"/>
              <a:ext cx="432189" cy="301960"/>
            </a:xfrm>
            <a:prstGeom prst="rect">
              <a:avLst/>
            </a:prstGeom>
            <a:noFill/>
            <a:ln w="9525" algn="ctr">
              <a:noFill/>
              <a:miter lim="800000"/>
              <a:headEnd/>
              <a:tailEnd/>
            </a:ln>
          </p:spPr>
          <p:txBody>
            <a:bodyPr wrap="none">
              <a:spAutoFit/>
            </a:bodyPr>
            <a:lstStyle/>
            <a:p>
              <a:pPr eaLnBrk="1" hangingPunct="1">
                <a:lnSpc>
                  <a:spcPct val="95000"/>
                </a:lnSpc>
                <a:buClr>
                  <a:schemeClr val="bg1"/>
                </a:buClr>
              </a:pPr>
              <a:r>
                <a:rPr lang="en-US" b="0"/>
                <a:t>12</a:t>
              </a:r>
            </a:p>
          </p:txBody>
        </p:sp>
        <p:sp>
          <p:nvSpPr>
            <p:cNvPr id="16" name="Text Box 13"/>
            <p:cNvSpPr txBox="1">
              <a:spLocks noChangeArrowheads="1"/>
            </p:cNvSpPr>
            <p:nvPr/>
          </p:nvSpPr>
          <p:spPr bwMode="auto">
            <a:xfrm>
              <a:off x="2135407" y="3969241"/>
              <a:ext cx="305901" cy="301960"/>
            </a:xfrm>
            <a:prstGeom prst="rect">
              <a:avLst/>
            </a:prstGeom>
            <a:noFill/>
            <a:ln w="9525" algn="ctr">
              <a:noFill/>
              <a:miter lim="800000"/>
              <a:headEnd/>
              <a:tailEnd/>
            </a:ln>
          </p:spPr>
          <p:txBody>
            <a:bodyPr wrap="none">
              <a:spAutoFit/>
            </a:bodyPr>
            <a:lstStyle/>
            <a:p>
              <a:pPr eaLnBrk="1" hangingPunct="1">
                <a:lnSpc>
                  <a:spcPct val="95000"/>
                </a:lnSpc>
                <a:buClr>
                  <a:schemeClr val="bg1"/>
                </a:buClr>
              </a:pPr>
              <a:r>
                <a:rPr lang="en-US" b="0">
                  <a:solidFill>
                    <a:schemeClr val="accent2"/>
                  </a:solidFill>
                </a:rPr>
                <a:t>2</a:t>
              </a:r>
              <a:endParaRPr lang="en-US" b="0">
                <a:solidFill>
                  <a:srgbClr val="FF0000"/>
                </a:solidFill>
              </a:endParaRPr>
            </a:p>
          </p:txBody>
        </p:sp>
        <p:sp>
          <p:nvSpPr>
            <p:cNvPr id="17" name="Text Box 14"/>
            <p:cNvSpPr txBox="1">
              <a:spLocks noChangeArrowheads="1"/>
            </p:cNvSpPr>
            <p:nvPr/>
          </p:nvSpPr>
          <p:spPr bwMode="auto">
            <a:xfrm>
              <a:off x="2289812" y="4350570"/>
              <a:ext cx="305901" cy="301960"/>
            </a:xfrm>
            <a:prstGeom prst="rect">
              <a:avLst/>
            </a:prstGeom>
            <a:noFill/>
            <a:ln w="9525" algn="ctr">
              <a:noFill/>
              <a:miter lim="800000"/>
              <a:headEnd/>
              <a:tailEnd/>
            </a:ln>
          </p:spPr>
          <p:txBody>
            <a:bodyPr wrap="none">
              <a:spAutoFit/>
            </a:bodyPr>
            <a:lstStyle/>
            <a:p>
              <a:pPr eaLnBrk="1" hangingPunct="1">
                <a:lnSpc>
                  <a:spcPct val="95000"/>
                </a:lnSpc>
                <a:buClr>
                  <a:schemeClr val="bg1"/>
                </a:buClr>
              </a:pPr>
              <a:r>
                <a:rPr lang="en-US" b="0">
                  <a:solidFill>
                    <a:schemeClr val="accent2"/>
                  </a:solidFill>
                </a:rPr>
                <a:t>3</a:t>
              </a:r>
            </a:p>
          </p:txBody>
        </p:sp>
        <p:sp>
          <p:nvSpPr>
            <p:cNvPr id="18" name="Text Box 15"/>
            <p:cNvSpPr txBox="1">
              <a:spLocks noChangeArrowheads="1"/>
            </p:cNvSpPr>
            <p:nvPr/>
          </p:nvSpPr>
          <p:spPr bwMode="auto">
            <a:xfrm>
              <a:off x="3366014" y="3925182"/>
              <a:ext cx="305901" cy="301960"/>
            </a:xfrm>
            <a:prstGeom prst="rect">
              <a:avLst/>
            </a:prstGeom>
            <a:noFill/>
            <a:ln w="9525" algn="ctr">
              <a:noFill/>
              <a:miter lim="800000"/>
              <a:headEnd/>
              <a:tailEnd/>
            </a:ln>
          </p:spPr>
          <p:txBody>
            <a:bodyPr wrap="none">
              <a:spAutoFit/>
            </a:bodyPr>
            <a:lstStyle/>
            <a:p>
              <a:pPr eaLnBrk="1" hangingPunct="1">
                <a:lnSpc>
                  <a:spcPct val="95000"/>
                </a:lnSpc>
                <a:buClr>
                  <a:schemeClr val="bg1"/>
                </a:buClr>
              </a:pPr>
              <a:r>
                <a:rPr lang="en-US" b="0">
                  <a:solidFill>
                    <a:srgbClr val="FF0000"/>
                  </a:solidFill>
                </a:rPr>
                <a:t>5</a:t>
              </a:r>
            </a:p>
          </p:txBody>
        </p:sp>
        <p:sp>
          <p:nvSpPr>
            <p:cNvPr id="19" name="Text Box 16"/>
            <p:cNvSpPr txBox="1">
              <a:spLocks noChangeArrowheads="1"/>
            </p:cNvSpPr>
            <p:nvPr/>
          </p:nvSpPr>
          <p:spPr bwMode="auto">
            <a:xfrm>
              <a:off x="2689721" y="3940374"/>
              <a:ext cx="314510" cy="326243"/>
            </a:xfrm>
            <a:prstGeom prst="rect">
              <a:avLst/>
            </a:prstGeom>
            <a:noFill/>
            <a:ln w="9525" algn="ctr">
              <a:noFill/>
              <a:miter lim="800000"/>
              <a:headEnd/>
              <a:tailEnd/>
            </a:ln>
          </p:spPr>
          <p:txBody>
            <a:bodyPr wrap="none">
              <a:spAutoFit/>
            </a:bodyPr>
            <a:lstStyle/>
            <a:p>
              <a:pPr eaLnBrk="1" hangingPunct="1">
                <a:lnSpc>
                  <a:spcPct val="95000"/>
                </a:lnSpc>
                <a:buClr>
                  <a:schemeClr val="bg1"/>
                </a:buClr>
              </a:pPr>
              <a:r>
                <a:rPr lang="en-US" b="0" dirty="0"/>
                <a:t>4</a:t>
              </a:r>
            </a:p>
          </p:txBody>
        </p:sp>
        <p:sp>
          <p:nvSpPr>
            <p:cNvPr id="20" name="Text Box 17"/>
            <p:cNvSpPr txBox="1">
              <a:spLocks noChangeArrowheads="1"/>
            </p:cNvSpPr>
            <p:nvPr/>
          </p:nvSpPr>
          <p:spPr bwMode="auto">
            <a:xfrm>
              <a:off x="4048483" y="3780854"/>
              <a:ext cx="314510" cy="326243"/>
            </a:xfrm>
            <a:prstGeom prst="rect">
              <a:avLst/>
            </a:prstGeom>
            <a:noFill/>
            <a:ln w="9525" algn="ctr">
              <a:noFill/>
              <a:miter lim="800000"/>
              <a:headEnd/>
              <a:tailEnd/>
            </a:ln>
          </p:spPr>
          <p:txBody>
            <a:bodyPr wrap="none">
              <a:spAutoFit/>
            </a:bodyPr>
            <a:lstStyle/>
            <a:p>
              <a:pPr eaLnBrk="1" hangingPunct="1">
                <a:lnSpc>
                  <a:spcPct val="95000"/>
                </a:lnSpc>
                <a:buClr>
                  <a:schemeClr val="bg1"/>
                </a:buClr>
              </a:pPr>
              <a:r>
                <a:rPr lang="en-US" b="0" dirty="0"/>
                <a:t>7</a:t>
              </a:r>
            </a:p>
          </p:txBody>
        </p:sp>
        <p:sp>
          <p:nvSpPr>
            <p:cNvPr id="21" name="Text Box 18"/>
            <p:cNvSpPr txBox="1">
              <a:spLocks noChangeArrowheads="1"/>
            </p:cNvSpPr>
            <p:nvPr/>
          </p:nvSpPr>
          <p:spPr bwMode="auto">
            <a:xfrm>
              <a:off x="3809155" y="3747431"/>
              <a:ext cx="314510" cy="326243"/>
            </a:xfrm>
            <a:prstGeom prst="rect">
              <a:avLst/>
            </a:prstGeom>
            <a:noFill/>
            <a:ln w="9525" algn="ctr">
              <a:noFill/>
              <a:miter lim="800000"/>
              <a:headEnd/>
              <a:tailEnd/>
            </a:ln>
          </p:spPr>
          <p:txBody>
            <a:bodyPr wrap="none">
              <a:spAutoFit/>
            </a:bodyPr>
            <a:lstStyle/>
            <a:p>
              <a:pPr eaLnBrk="1" hangingPunct="1">
                <a:lnSpc>
                  <a:spcPct val="95000"/>
                </a:lnSpc>
                <a:buClr>
                  <a:schemeClr val="bg1"/>
                </a:buClr>
              </a:pPr>
              <a:r>
                <a:rPr lang="en-US" b="0" dirty="0"/>
                <a:t>6</a:t>
              </a:r>
            </a:p>
          </p:txBody>
        </p:sp>
        <p:sp>
          <p:nvSpPr>
            <p:cNvPr id="22" name="Text Box 19"/>
            <p:cNvSpPr txBox="1">
              <a:spLocks noChangeArrowheads="1"/>
            </p:cNvSpPr>
            <p:nvPr/>
          </p:nvSpPr>
          <p:spPr bwMode="auto">
            <a:xfrm>
              <a:off x="4715881" y="2933117"/>
              <a:ext cx="444352" cy="560153"/>
            </a:xfrm>
            <a:prstGeom prst="rect">
              <a:avLst/>
            </a:prstGeom>
            <a:noFill/>
            <a:ln w="9525" algn="ctr">
              <a:noFill/>
              <a:miter lim="800000"/>
              <a:headEnd/>
              <a:tailEnd/>
            </a:ln>
          </p:spPr>
          <p:txBody>
            <a:bodyPr wrap="none">
              <a:spAutoFit/>
            </a:bodyPr>
            <a:lstStyle/>
            <a:p>
              <a:pPr eaLnBrk="1" hangingPunct="1">
                <a:lnSpc>
                  <a:spcPct val="95000"/>
                </a:lnSpc>
                <a:buClr>
                  <a:schemeClr val="bg1"/>
                </a:buClr>
              </a:pPr>
              <a:r>
                <a:rPr lang="en-US" b="0" dirty="0"/>
                <a:t>9,</a:t>
              </a:r>
            </a:p>
            <a:p>
              <a:pPr eaLnBrk="1" hangingPunct="1">
                <a:lnSpc>
                  <a:spcPct val="95000"/>
                </a:lnSpc>
                <a:buClr>
                  <a:schemeClr val="bg1"/>
                </a:buClr>
              </a:pPr>
              <a:r>
                <a:rPr lang="en-US" b="0" dirty="0">
                  <a:solidFill>
                    <a:srgbClr val="FF0000"/>
                  </a:solidFill>
                </a:rPr>
                <a:t>10</a:t>
              </a:r>
            </a:p>
          </p:txBody>
        </p:sp>
        <p:sp>
          <p:nvSpPr>
            <p:cNvPr id="23" name="Text Box 20"/>
            <p:cNvSpPr txBox="1">
              <a:spLocks noChangeArrowheads="1"/>
            </p:cNvSpPr>
            <p:nvPr/>
          </p:nvSpPr>
          <p:spPr bwMode="auto">
            <a:xfrm>
              <a:off x="4602795" y="3557525"/>
              <a:ext cx="305901" cy="301960"/>
            </a:xfrm>
            <a:prstGeom prst="rect">
              <a:avLst/>
            </a:prstGeom>
            <a:noFill/>
            <a:ln w="9525" algn="ctr">
              <a:noFill/>
              <a:miter lim="800000"/>
              <a:headEnd/>
              <a:tailEnd/>
            </a:ln>
          </p:spPr>
          <p:txBody>
            <a:bodyPr wrap="none">
              <a:spAutoFit/>
            </a:bodyPr>
            <a:lstStyle/>
            <a:p>
              <a:pPr eaLnBrk="1" hangingPunct="1">
                <a:lnSpc>
                  <a:spcPct val="95000"/>
                </a:lnSpc>
                <a:buClr>
                  <a:schemeClr val="bg1"/>
                </a:buClr>
              </a:pPr>
              <a:r>
                <a:rPr lang="en-US" b="0"/>
                <a:t>8</a:t>
              </a:r>
            </a:p>
          </p:txBody>
        </p:sp>
        <p:sp>
          <p:nvSpPr>
            <p:cNvPr id="24" name="Text Box 21"/>
            <p:cNvSpPr txBox="1">
              <a:spLocks noChangeArrowheads="1"/>
            </p:cNvSpPr>
            <p:nvPr/>
          </p:nvSpPr>
          <p:spPr bwMode="auto">
            <a:xfrm>
              <a:off x="5314602" y="3159483"/>
              <a:ext cx="432189" cy="301960"/>
            </a:xfrm>
            <a:prstGeom prst="rect">
              <a:avLst/>
            </a:prstGeom>
            <a:noFill/>
            <a:ln w="9525" algn="ctr">
              <a:noFill/>
              <a:miter lim="800000"/>
              <a:headEnd/>
              <a:tailEnd/>
            </a:ln>
          </p:spPr>
          <p:txBody>
            <a:bodyPr wrap="none">
              <a:spAutoFit/>
            </a:bodyPr>
            <a:lstStyle/>
            <a:p>
              <a:pPr eaLnBrk="1" hangingPunct="1">
                <a:lnSpc>
                  <a:spcPct val="95000"/>
                </a:lnSpc>
                <a:buClr>
                  <a:schemeClr val="bg1"/>
                </a:buClr>
              </a:pPr>
              <a:r>
                <a:rPr lang="en-US" b="0">
                  <a:solidFill>
                    <a:srgbClr val="FF0000"/>
                  </a:solidFill>
                </a:rPr>
                <a:t>11</a:t>
              </a:r>
            </a:p>
          </p:txBody>
        </p:sp>
        <p:sp>
          <p:nvSpPr>
            <p:cNvPr id="25" name="Text Box 22"/>
            <p:cNvSpPr txBox="1">
              <a:spLocks noChangeArrowheads="1"/>
            </p:cNvSpPr>
            <p:nvPr/>
          </p:nvSpPr>
          <p:spPr bwMode="auto">
            <a:xfrm>
              <a:off x="6091257" y="3071367"/>
              <a:ext cx="432189" cy="301960"/>
            </a:xfrm>
            <a:prstGeom prst="rect">
              <a:avLst/>
            </a:prstGeom>
            <a:noFill/>
            <a:ln w="9525" algn="ctr">
              <a:noFill/>
              <a:miter lim="800000"/>
              <a:headEnd/>
              <a:tailEnd/>
            </a:ln>
          </p:spPr>
          <p:txBody>
            <a:bodyPr wrap="none">
              <a:spAutoFit/>
            </a:bodyPr>
            <a:lstStyle/>
            <a:p>
              <a:pPr eaLnBrk="1" hangingPunct="1">
                <a:lnSpc>
                  <a:spcPct val="95000"/>
                </a:lnSpc>
                <a:buClr>
                  <a:schemeClr val="bg1"/>
                </a:buClr>
              </a:pPr>
              <a:r>
                <a:rPr lang="en-US" b="0"/>
                <a:t>12</a:t>
              </a:r>
            </a:p>
          </p:txBody>
        </p:sp>
        <p:sp>
          <p:nvSpPr>
            <p:cNvPr id="26" name="Rectangle 23"/>
            <p:cNvSpPr>
              <a:spLocks noChangeArrowheads="1"/>
            </p:cNvSpPr>
            <p:nvPr/>
          </p:nvSpPr>
          <p:spPr bwMode="auto">
            <a:xfrm>
              <a:off x="1957842" y="4286762"/>
              <a:ext cx="305901" cy="301960"/>
            </a:xfrm>
            <a:prstGeom prst="rect">
              <a:avLst/>
            </a:prstGeom>
            <a:noFill/>
            <a:ln w="9525" algn="ctr">
              <a:noFill/>
              <a:miter lim="800000"/>
              <a:headEnd/>
              <a:tailEnd/>
            </a:ln>
          </p:spPr>
          <p:txBody>
            <a:bodyPr wrap="none">
              <a:spAutoFit/>
            </a:bodyPr>
            <a:lstStyle/>
            <a:p>
              <a:pPr eaLnBrk="1" hangingPunct="1">
                <a:lnSpc>
                  <a:spcPct val="95000"/>
                </a:lnSpc>
                <a:buClr>
                  <a:schemeClr val="bg1"/>
                </a:buClr>
              </a:pPr>
              <a:r>
                <a:rPr lang="en-US" b="0">
                  <a:solidFill>
                    <a:srgbClr val="FF0000"/>
                  </a:solidFill>
                </a:rPr>
                <a:t>1</a:t>
              </a:r>
            </a:p>
          </p:txBody>
        </p:sp>
        <p:sp>
          <p:nvSpPr>
            <p:cNvPr id="27" name="Line 24"/>
            <p:cNvSpPr>
              <a:spLocks noChangeShapeType="1"/>
            </p:cNvSpPr>
            <p:nvPr/>
          </p:nvSpPr>
          <p:spPr bwMode="auto">
            <a:xfrm flipH="1">
              <a:off x="3592680" y="2869308"/>
              <a:ext cx="563885" cy="1078155"/>
            </a:xfrm>
            <a:prstGeom prst="line">
              <a:avLst/>
            </a:prstGeom>
            <a:noFill/>
            <a:ln w="38100">
              <a:solidFill>
                <a:srgbClr val="FF0000"/>
              </a:solidFill>
              <a:round/>
              <a:headEnd type="triangle" w="med" len="med"/>
              <a:tailEnd type="triangle" w="med" len="med"/>
            </a:ln>
          </p:spPr>
          <p:txBody>
            <a:bodyPr/>
            <a:lstStyle/>
            <a:p>
              <a:endParaRPr lang="en-US"/>
            </a:p>
          </p:txBody>
        </p:sp>
        <p:sp>
          <p:nvSpPr>
            <p:cNvPr id="28" name="Line 25"/>
            <p:cNvSpPr>
              <a:spLocks noChangeShapeType="1"/>
            </p:cNvSpPr>
            <p:nvPr/>
          </p:nvSpPr>
          <p:spPr bwMode="auto">
            <a:xfrm flipH="1">
              <a:off x="2278529" y="2968144"/>
              <a:ext cx="162012" cy="1048029"/>
            </a:xfrm>
            <a:prstGeom prst="line">
              <a:avLst/>
            </a:prstGeom>
            <a:noFill/>
            <a:ln w="38100">
              <a:solidFill>
                <a:srgbClr val="FF0000"/>
              </a:solidFill>
              <a:round/>
              <a:headEnd type="triangle" w="med" len="med"/>
              <a:tailEnd type="triangle" w="med" len="med"/>
            </a:ln>
          </p:spPr>
          <p:txBody>
            <a:bodyPr/>
            <a:lstStyle/>
            <a:p>
              <a:endParaRPr lang="en-US"/>
            </a:p>
          </p:txBody>
        </p:sp>
        <p:sp>
          <p:nvSpPr>
            <p:cNvPr id="29" name="Rectangle 27"/>
            <p:cNvSpPr>
              <a:spLocks noChangeArrowheads="1"/>
            </p:cNvSpPr>
            <p:nvPr/>
          </p:nvSpPr>
          <p:spPr bwMode="auto">
            <a:xfrm>
              <a:off x="7080992" y="1328796"/>
              <a:ext cx="1504557" cy="512762"/>
            </a:xfrm>
            <a:prstGeom prst="rect">
              <a:avLst/>
            </a:prstGeom>
            <a:noFill/>
            <a:ln w="9525">
              <a:noFill/>
              <a:miter lim="800000"/>
              <a:headEnd/>
              <a:tailEnd/>
            </a:ln>
          </p:spPr>
          <p:txBody>
            <a:bodyPr wrap="none" lIns="0" tIns="0" rIns="0" bIns="0">
              <a:spAutoFit/>
            </a:bodyPr>
            <a:lstStyle/>
            <a:p>
              <a:r>
                <a:rPr lang="en-US" sz="1800" dirty="0">
                  <a:solidFill>
                    <a:srgbClr val="0000FF"/>
                  </a:solidFill>
                </a:rPr>
                <a:t>SunFire</a:t>
              </a:r>
              <a:r>
                <a:rPr lang="en-US" sz="1800" dirty="0">
                  <a:solidFill>
                    <a:srgbClr val="0000FF"/>
                  </a:solidFill>
                  <a:cs typeface="Arial" charset="0"/>
                </a:rPr>
                <a:t>™</a:t>
              </a:r>
              <a:r>
                <a:rPr lang="en-US" sz="1800" dirty="0">
                  <a:solidFill>
                    <a:srgbClr val="0000FF"/>
                  </a:solidFill>
                </a:rPr>
                <a:t> </a:t>
              </a:r>
              <a:r>
                <a:rPr lang="en-US" sz="1800" dirty="0" smtClean="0">
                  <a:solidFill>
                    <a:srgbClr val="0000FF"/>
                  </a:solidFill>
                </a:rPr>
                <a:t>C</a:t>
              </a:r>
              <a:r>
                <a:rPr lang="en-US" sz="1800" baseline="-25000" dirty="0" smtClean="0">
                  <a:solidFill>
                    <a:srgbClr val="0000FF"/>
                  </a:solidFill>
                </a:rPr>
                <a:t>18</a:t>
              </a:r>
            </a:p>
            <a:p>
              <a:r>
                <a:rPr lang="en-US" sz="1800" dirty="0" smtClean="0">
                  <a:solidFill>
                    <a:srgbClr val="0033CC"/>
                  </a:solidFill>
                </a:rPr>
                <a:t>Silica particle</a:t>
              </a:r>
              <a:endParaRPr lang="en-US" sz="1800" b="0" dirty="0">
                <a:solidFill>
                  <a:srgbClr val="0033CC"/>
                </a:solidFill>
              </a:endParaRPr>
            </a:p>
          </p:txBody>
        </p:sp>
        <p:sp>
          <p:nvSpPr>
            <p:cNvPr id="30" name="Rectangle 28"/>
            <p:cNvSpPr>
              <a:spLocks noChangeArrowheads="1"/>
            </p:cNvSpPr>
            <p:nvPr/>
          </p:nvSpPr>
          <p:spPr bwMode="auto">
            <a:xfrm>
              <a:off x="6975997" y="3574237"/>
              <a:ext cx="1652674" cy="484274"/>
            </a:xfrm>
            <a:prstGeom prst="rect">
              <a:avLst/>
            </a:prstGeom>
            <a:noFill/>
            <a:ln w="9525">
              <a:noFill/>
              <a:miter lim="800000"/>
              <a:headEnd/>
              <a:tailEnd/>
            </a:ln>
          </p:spPr>
          <p:txBody>
            <a:bodyPr wrap="none" lIns="0" tIns="0" rIns="0" bIns="0">
              <a:spAutoFit/>
            </a:bodyPr>
            <a:lstStyle/>
            <a:p>
              <a:r>
                <a:rPr lang="en-US" dirty="0">
                  <a:solidFill>
                    <a:srgbClr val="0000FF"/>
                  </a:solidFill>
                </a:rPr>
                <a:t>XBridge</a:t>
              </a:r>
              <a:r>
                <a:rPr lang="en-US" dirty="0">
                  <a:solidFill>
                    <a:srgbClr val="0000FF"/>
                  </a:solidFill>
                  <a:cs typeface="Arial" charset="0"/>
                </a:rPr>
                <a:t>™</a:t>
              </a:r>
              <a:r>
                <a:rPr lang="en-US" dirty="0">
                  <a:solidFill>
                    <a:srgbClr val="0000FF"/>
                  </a:solidFill>
                </a:rPr>
                <a:t> </a:t>
              </a:r>
              <a:r>
                <a:rPr lang="en-US" dirty="0" smtClean="0">
                  <a:solidFill>
                    <a:srgbClr val="0000FF"/>
                  </a:solidFill>
                </a:rPr>
                <a:t>C</a:t>
              </a:r>
              <a:r>
                <a:rPr lang="en-US" baseline="-25000" dirty="0" smtClean="0">
                  <a:solidFill>
                    <a:srgbClr val="0000FF"/>
                  </a:solidFill>
                </a:rPr>
                <a:t>18</a:t>
              </a:r>
              <a:endParaRPr lang="en-US" sz="1800" baseline="-25000" dirty="0" smtClean="0">
                <a:solidFill>
                  <a:srgbClr val="0000FF"/>
                </a:solidFill>
              </a:endParaRPr>
            </a:p>
            <a:p>
              <a:r>
                <a:rPr lang="en-US" sz="1800" b="0" dirty="0" smtClean="0">
                  <a:solidFill>
                    <a:srgbClr val="0000FF"/>
                  </a:solidFill>
                </a:rPr>
                <a:t>Hybrid particle</a:t>
              </a:r>
              <a:endParaRPr lang="en-US" b="0" dirty="0"/>
            </a:p>
          </p:txBody>
        </p:sp>
        <p:sp>
          <p:nvSpPr>
            <p:cNvPr id="31" name="Rectangle 31"/>
            <p:cNvSpPr>
              <a:spLocks noChangeArrowheads="1"/>
            </p:cNvSpPr>
            <p:nvPr/>
          </p:nvSpPr>
          <p:spPr bwMode="auto">
            <a:xfrm>
              <a:off x="474012" y="932273"/>
              <a:ext cx="1489277" cy="313354"/>
            </a:xfrm>
            <a:prstGeom prst="rect">
              <a:avLst/>
            </a:prstGeom>
            <a:noFill/>
            <a:ln w="9525" algn="ctr">
              <a:noFill/>
              <a:miter lim="800000"/>
              <a:headEnd/>
              <a:tailEnd/>
            </a:ln>
          </p:spPr>
          <p:txBody>
            <a:bodyPr wrap="none">
              <a:spAutoFit/>
            </a:bodyPr>
            <a:lstStyle/>
            <a:p>
              <a:pPr>
                <a:spcBef>
                  <a:spcPct val="30000"/>
                </a:spcBef>
              </a:pPr>
              <a:r>
                <a:rPr lang="en-US" b="0" dirty="0">
                  <a:solidFill>
                    <a:schemeClr val="bg1"/>
                  </a:solidFill>
                </a:rPr>
                <a:t>Low pH, ACN</a:t>
              </a:r>
            </a:p>
          </p:txBody>
        </p:sp>
        <p:sp>
          <p:nvSpPr>
            <p:cNvPr id="32" name="Text Box 9"/>
            <p:cNvSpPr txBox="1">
              <a:spLocks noChangeArrowheads="1"/>
            </p:cNvSpPr>
            <p:nvPr/>
          </p:nvSpPr>
          <p:spPr bwMode="auto">
            <a:xfrm>
              <a:off x="4975249" y="836685"/>
              <a:ext cx="444352" cy="560153"/>
            </a:xfrm>
            <a:prstGeom prst="rect">
              <a:avLst/>
            </a:prstGeom>
            <a:noFill/>
            <a:ln w="9525" algn="ctr">
              <a:noFill/>
              <a:miter lim="800000"/>
              <a:headEnd/>
              <a:tailEnd/>
            </a:ln>
          </p:spPr>
          <p:txBody>
            <a:bodyPr wrap="none">
              <a:spAutoFit/>
            </a:bodyPr>
            <a:lstStyle/>
            <a:p>
              <a:pPr eaLnBrk="1" hangingPunct="1">
                <a:lnSpc>
                  <a:spcPct val="95000"/>
                </a:lnSpc>
                <a:buClr>
                  <a:schemeClr val="bg1"/>
                </a:buClr>
              </a:pPr>
              <a:r>
                <a:rPr lang="en-US" b="0" dirty="0"/>
                <a:t>9,</a:t>
              </a:r>
            </a:p>
            <a:p>
              <a:pPr eaLnBrk="1" hangingPunct="1">
                <a:lnSpc>
                  <a:spcPct val="95000"/>
                </a:lnSpc>
                <a:buClr>
                  <a:schemeClr val="bg1"/>
                </a:buClr>
              </a:pPr>
              <a:r>
                <a:rPr lang="en-US" b="0" dirty="0">
                  <a:solidFill>
                    <a:srgbClr val="FF0000"/>
                  </a:solidFill>
                </a:rPr>
                <a:t>10</a:t>
              </a:r>
            </a:p>
          </p:txBody>
        </p:sp>
      </p:grpSp>
    </p:spTree>
  </p:cSld>
  <p:clrMapOvr>
    <a:masterClrMapping/>
  </p:clrMapOvr>
  <p:transition/>
  <p:timing>
    <p:tnLst>
      <p:par>
        <p:cTn id="1" dur="indefinite" restart="never" nodeType="tmRoot"/>
      </p:par>
    </p:tnLst>
  </p:timing>
</p:sld>
</file>

<file path=ppt/slides/slide90.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Content Placeholder 1"/>
          <p:cNvSpPr>
            <a:spLocks noGrp="1"/>
          </p:cNvSpPr>
          <p:nvPr>
            <p:ph sz="half" idx="12"/>
          </p:nvPr>
        </p:nvSpPr>
        <p:spPr>
          <a:xfrm>
            <a:off x="193868" y="5272424"/>
            <a:ext cx="8686800" cy="921712"/>
          </a:xfrm>
          <a:solidFill>
            <a:srgbClr val="FFFFCC"/>
          </a:solidFill>
          <a:ln>
            <a:solidFill>
              <a:schemeClr val="tx1"/>
            </a:solidFill>
          </a:ln>
        </p:spPr>
        <p:txBody>
          <a:bodyPr/>
          <a:lstStyle/>
          <a:p>
            <a:pPr>
              <a:lnSpc>
                <a:spcPct val="100000"/>
              </a:lnSpc>
              <a:spcBef>
                <a:spcPct val="0"/>
              </a:spcBef>
              <a:buSzPct val="120000"/>
              <a:buFont typeface="Wingdings" pitchFamily="2" charset="2"/>
              <a:buChar char="§"/>
            </a:pPr>
            <a:r>
              <a:rPr lang="en-US" dirty="0" smtClean="0"/>
              <a:t>Different ACQUITY columns give different separations.</a:t>
            </a:r>
          </a:p>
          <a:p>
            <a:pPr>
              <a:lnSpc>
                <a:spcPct val="100000"/>
              </a:lnSpc>
              <a:spcBef>
                <a:spcPct val="0"/>
              </a:spcBef>
              <a:buSzPct val="120000"/>
              <a:buFont typeface="Wingdings" pitchFamily="2" charset="2"/>
              <a:buChar char="§"/>
            </a:pPr>
            <a:r>
              <a:rPr lang="en-US" dirty="0" smtClean="0"/>
              <a:t>HSS T3 C18 column retains all compounds longer.  It makes separation of some hydrophilic, early eluting, compounds possible.</a:t>
            </a:r>
          </a:p>
        </p:txBody>
      </p:sp>
      <p:sp>
        <p:nvSpPr>
          <p:cNvPr id="4" name="Title 3"/>
          <p:cNvSpPr>
            <a:spLocks noGrp="1"/>
          </p:cNvSpPr>
          <p:nvPr>
            <p:ph type="title"/>
          </p:nvPr>
        </p:nvSpPr>
        <p:spPr/>
        <p:txBody>
          <a:bodyPr/>
          <a:lstStyle/>
          <a:p>
            <a:r>
              <a:rPr lang="en-US" dirty="0" smtClean="0"/>
              <a:t>Selectivity Differences:  Silica vs. Hybrid Particle</a:t>
            </a:r>
            <a:endParaRPr lang="en-US" dirty="0"/>
          </a:p>
        </p:txBody>
      </p:sp>
      <p:grpSp>
        <p:nvGrpSpPr>
          <p:cNvPr id="3" name="Group 1032"/>
          <p:cNvGrpSpPr>
            <a:grpSpLocks/>
          </p:cNvGrpSpPr>
          <p:nvPr/>
        </p:nvGrpSpPr>
        <p:grpSpPr bwMode="auto">
          <a:xfrm>
            <a:off x="309082" y="1124720"/>
            <a:ext cx="5518150" cy="3656012"/>
            <a:chOff x="192" y="1353"/>
            <a:chExt cx="3476" cy="2303"/>
          </a:xfrm>
        </p:grpSpPr>
        <p:pic>
          <p:nvPicPr>
            <p:cNvPr id="14" name="Picture 1027"/>
            <p:cNvPicPr>
              <a:picLocks noChangeAspect="1" noChangeArrowheads="1"/>
            </p:cNvPicPr>
            <p:nvPr/>
          </p:nvPicPr>
          <p:blipFill>
            <a:blip r:embed="rId3" cstate="print"/>
            <a:srcRect/>
            <a:stretch>
              <a:fillRect/>
            </a:stretch>
          </p:blipFill>
          <p:spPr bwMode="auto">
            <a:xfrm>
              <a:off x="192" y="1353"/>
              <a:ext cx="3476" cy="2303"/>
            </a:xfrm>
            <a:prstGeom prst="rect">
              <a:avLst/>
            </a:prstGeom>
            <a:noFill/>
            <a:ln w="25400">
              <a:noFill/>
              <a:miter lim="800000"/>
              <a:headEnd/>
              <a:tailEnd/>
            </a:ln>
            <a:effectLst/>
          </p:spPr>
        </p:pic>
        <p:sp>
          <p:nvSpPr>
            <p:cNvPr id="15" name="Oval 1031"/>
            <p:cNvSpPr>
              <a:spLocks noChangeArrowheads="1"/>
            </p:cNvSpPr>
            <p:nvPr/>
          </p:nvSpPr>
          <p:spPr bwMode="auto">
            <a:xfrm>
              <a:off x="655" y="1602"/>
              <a:ext cx="225" cy="566"/>
            </a:xfrm>
            <a:prstGeom prst="ellipse">
              <a:avLst/>
            </a:prstGeom>
            <a:noFill/>
            <a:ln w="28575" algn="ctr">
              <a:solidFill>
                <a:srgbClr val="FF0000"/>
              </a:solidFill>
              <a:round/>
              <a:headEnd/>
              <a:tailEnd/>
            </a:ln>
            <a:effectLst/>
          </p:spPr>
          <p:txBody>
            <a:bodyPr wrap="none" anchor="ctr"/>
            <a:lstStyle/>
            <a:p>
              <a:endParaRPr lang="en-US"/>
            </a:p>
          </p:txBody>
        </p:sp>
      </p:grpSp>
      <p:pic>
        <p:nvPicPr>
          <p:cNvPr id="92162" name="Picture 2"/>
          <p:cNvPicPr>
            <a:picLocks noChangeAspect="1" noChangeArrowheads="1"/>
          </p:cNvPicPr>
          <p:nvPr/>
        </p:nvPicPr>
        <p:blipFill>
          <a:blip r:embed="rId4" cstate="print"/>
          <a:srcRect/>
          <a:stretch>
            <a:fillRect/>
          </a:stretch>
        </p:blipFill>
        <p:spPr bwMode="auto">
          <a:xfrm>
            <a:off x="5608926" y="1124720"/>
            <a:ext cx="3184762" cy="2189066"/>
          </a:xfrm>
          <a:prstGeom prst="rect">
            <a:avLst/>
          </a:prstGeom>
          <a:noFill/>
          <a:ln w="9525">
            <a:noFill/>
            <a:miter lim="800000"/>
            <a:headEnd/>
            <a:tailEnd/>
          </a:ln>
        </p:spPr>
      </p:pic>
      <p:pic>
        <p:nvPicPr>
          <p:cNvPr id="92163" name="Picture 3"/>
          <p:cNvPicPr>
            <a:picLocks noChangeAspect="1" noChangeArrowheads="1"/>
          </p:cNvPicPr>
          <p:nvPr/>
        </p:nvPicPr>
        <p:blipFill>
          <a:blip r:embed="rId5" cstate="print"/>
          <a:srcRect/>
          <a:stretch>
            <a:fillRect/>
          </a:stretch>
        </p:blipFill>
        <p:spPr bwMode="auto">
          <a:xfrm>
            <a:off x="5666533" y="3313786"/>
            <a:ext cx="2727156" cy="1701686"/>
          </a:xfrm>
          <a:prstGeom prst="rect">
            <a:avLst/>
          </a:prstGeom>
          <a:noFill/>
          <a:ln w="9525">
            <a:noFill/>
            <a:miter lim="800000"/>
            <a:headEnd/>
            <a:tailEnd/>
          </a:ln>
        </p:spPr>
      </p:pic>
      <p:sp>
        <p:nvSpPr>
          <p:cNvPr id="18" name="TextBox 17"/>
          <p:cNvSpPr txBox="1"/>
          <p:nvPr/>
        </p:nvSpPr>
        <p:spPr>
          <a:xfrm>
            <a:off x="3304646" y="2622502"/>
            <a:ext cx="2169184" cy="338554"/>
          </a:xfrm>
          <a:prstGeom prst="rect">
            <a:avLst/>
          </a:prstGeom>
          <a:noFill/>
        </p:spPr>
        <p:txBody>
          <a:bodyPr wrap="none" rtlCol="0">
            <a:spAutoFit/>
          </a:bodyPr>
          <a:lstStyle/>
          <a:p>
            <a:r>
              <a:rPr lang="en-US" dirty="0" smtClean="0">
                <a:solidFill>
                  <a:srgbClr val="0033CC"/>
                </a:solidFill>
              </a:rPr>
              <a:t>High strength silica</a:t>
            </a:r>
            <a:endParaRPr lang="en-US" dirty="0">
              <a:solidFill>
                <a:srgbClr val="0033CC"/>
              </a:solidFill>
            </a:endParaRPr>
          </a:p>
        </p:txBody>
      </p:sp>
      <p:sp>
        <p:nvSpPr>
          <p:cNvPr id="19" name="TextBox 18"/>
          <p:cNvSpPr txBox="1"/>
          <p:nvPr/>
        </p:nvSpPr>
        <p:spPr>
          <a:xfrm>
            <a:off x="4456786" y="1355148"/>
            <a:ext cx="861133" cy="338554"/>
          </a:xfrm>
          <a:prstGeom prst="rect">
            <a:avLst/>
          </a:prstGeom>
          <a:noFill/>
        </p:spPr>
        <p:txBody>
          <a:bodyPr wrap="none" rtlCol="0">
            <a:spAutoFit/>
          </a:bodyPr>
          <a:lstStyle/>
          <a:p>
            <a:r>
              <a:rPr lang="en-US" dirty="0" smtClean="0">
                <a:solidFill>
                  <a:srgbClr val="0033CC"/>
                </a:solidFill>
              </a:rPr>
              <a:t>Hybrid</a:t>
            </a:r>
            <a:endParaRPr lang="en-US" dirty="0">
              <a:solidFill>
                <a:srgbClr val="0033CC"/>
              </a:solidFill>
            </a:endParaRPr>
          </a:p>
        </p:txBody>
      </p:sp>
    </p:spTree>
  </p:cSld>
  <p:clrMapOvr>
    <a:masterClrMapping/>
  </p:clrMapOvr>
  <p:transition/>
  <p:timing>
    <p:tnLst>
      <p:par>
        <p:cTn id="1" dur="indefinite" restart="never" nodeType="tmRoot"/>
      </p:par>
    </p:tnLst>
  </p:timing>
</p:sld>
</file>

<file path=ppt/slides/slide91.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3" name="Content Placeholder 22"/>
          <p:cNvSpPr>
            <a:spLocks noGrp="1"/>
          </p:cNvSpPr>
          <p:nvPr>
            <p:ph sz="half" idx="12"/>
          </p:nvPr>
        </p:nvSpPr>
        <p:spPr>
          <a:xfrm>
            <a:off x="168965" y="5526157"/>
            <a:ext cx="8567532" cy="671444"/>
          </a:xfrm>
          <a:solidFill>
            <a:srgbClr val="FFFFCC"/>
          </a:solidFill>
          <a:ln>
            <a:solidFill>
              <a:schemeClr val="tx1"/>
            </a:solidFill>
          </a:ln>
        </p:spPr>
        <p:txBody>
          <a:bodyPr/>
          <a:lstStyle/>
          <a:p>
            <a:r>
              <a:rPr lang="en-US" sz="1600" dirty="0" smtClean="0"/>
              <a:t>This is a way to compare and find similar reversed phase columns.</a:t>
            </a:r>
          </a:p>
          <a:p>
            <a:r>
              <a:rPr lang="en-US" sz="1600" dirty="0" smtClean="0"/>
              <a:t>Test compounds are used for the comparison, acenaphthene and </a:t>
            </a:r>
            <a:r>
              <a:rPr lang="en-US" sz="1600" dirty="0" err="1" smtClean="0"/>
              <a:t>amitriptyline</a:t>
            </a:r>
            <a:r>
              <a:rPr lang="en-US" sz="1600" dirty="0" smtClean="0"/>
              <a:t>.</a:t>
            </a:r>
          </a:p>
        </p:txBody>
      </p:sp>
      <p:sp>
        <p:nvSpPr>
          <p:cNvPr id="2" name="Title 1"/>
          <p:cNvSpPr>
            <a:spLocks noGrp="1"/>
          </p:cNvSpPr>
          <p:nvPr>
            <p:ph type="title"/>
          </p:nvPr>
        </p:nvSpPr>
        <p:spPr/>
        <p:txBody>
          <a:bodyPr/>
          <a:lstStyle/>
          <a:p>
            <a:r>
              <a:rPr lang="en-US" dirty="0" smtClean="0"/>
              <a:t>Selectivity Chart</a:t>
            </a:r>
            <a:endParaRPr lang="en-US" dirty="0"/>
          </a:p>
        </p:txBody>
      </p:sp>
      <p:graphicFrame>
        <p:nvGraphicFramePr>
          <p:cNvPr id="4" name="Object 3"/>
          <p:cNvGraphicFramePr>
            <a:graphicFrameLocks noChangeAspect="1"/>
          </p:cNvGraphicFramePr>
          <p:nvPr/>
        </p:nvGraphicFramePr>
        <p:xfrm>
          <a:off x="927189" y="720026"/>
          <a:ext cx="7238744" cy="4597409"/>
        </p:xfrm>
        <a:graphic>
          <a:graphicData uri="http://schemas.openxmlformats.org/presentationml/2006/ole">
            <p:oleObj spid="_x0000_s2050" name="Worksheet" r:id="rId4" imgW="10676160" imgH="7065000" progId="Excel.Sheet.8">
              <p:embed/>
            </p:oleObj>
          </a:graphicData>
        </a:graphic>
      </p:graphicFrame>
      <p:sp>
        <p:nvSpPr>
          <p:cNvPr id="6" name="Text Box 4"/>
          <p:cNvSpPr txBox="1">
            <a:spLocks noChangeArrowheads="1"/>
          </p:cNvSpPr>
          <p:nvPr/>
        </p:nvSpPr>
        <p:spPr bwMode="auto">
          <a:xfrm rot="16200000">
            <a:off x="-1024696" y="2328238"/>
            <a:ext cx="3930215" cy="369611"/>
          </a:xfrm>
          <a:prstGeom prst="rect">
            <a:avLst/>
          </a:prstGeom>
          <a:noFill/>
          <a:ln w="9525">
            <a:noFill/>
            <a:miter lim="800000"/>
            <a:headEnd/>
            <a:tailEnd/>
          </a:ln>
        </p:spPr>
        <p:txBody>
          <a:bodyPr wrap="square">
            <a:spAutoFit/>
          </a:bodyPr>
          <a:lstStyle/>
          <a:p>
            <a:pPr eaLnBrk="1" hangingPunct="1">
              <a:spcBef>
                <a:spcPct val="50000"/>
              </a:spcBef>
            </a:pPr>
            <a:r>
              <a:rPr lang="en-US" sz="1800" b="0" dirty="0">
                <a:solidFill>
                  <a:srgbClr val="000000"/>
                </a:solidFill>
                <a:latin typeface="Futura Book" pitchFamily="34" charset="0"/>
              </a:rPr>
              <a:t>(</a:t>
            </a:r>
            <a:r>
              <a:rPr lang="en-US" sz="1800" b="0" dirty="0" err="1">
                <a:solidFill>
                  <a:srgbClr val="000000"/>
                </a:solidFill>
                <a:latin typeface="Futura Book" pitchFamily="34" charset="0"/>
              </a:rPr>
              <a:t>ln</a:t>
            </a:r>
            <a:r>
              <a:rPr lang="en-US" sz="1800" b="0" dirty="0">
                <a:solidFill>
                  <a:srgbClr val="000000"/>
                </a:solidFill>
                <a:latin typeface="Futura Book" pitchFamily="34" charset="0"/>
              </a:rPr>
              <a:t> [</a:t>
            </a:r>
            <a:r>
              <a:rPr lang="en-US" sz="1800" b="0" dirty="0">
                <a:solidFill>
                  <a:srgbClr val="000000"/>
                </a:solidFill>
                <a:latin typeface="Symbol" pitchFamily="18" charset="2"/>
              </a:rPr>
              <a:t>a</a:t>
            </a:r>
            <a:r>
              <a:rPr lang="en-US" sz="1800" b="0" dirty="0">
                <a:solidFill>
                  <a:srgbClr val="000000"/>
                </a:solidFill>
                <a:latin typeface="Futura Book" pitchFamily="34" charset="0"/>
              </a:rPr>
              <a:t>] </a:t>
            </a:r>
            <a:r>
              <a:rPr lang="en-US" sz="1800" b="0" dirty="0" err="1">
                <a:solidFill>
                  <a:srgbClr val="000000"/>
                </a:solidFill>
                <a:latin typeface="Futura Book" pitchFamily="34" charset="0"/>
              </a:rPr>
              <a:t>amitriptyline</a:t>
            </a:r>
            <a:r>
              <a:rPr lang="en-US" sz="1800" b="0" dirty="0">
                <a:solidFill>
                  <a:srgbClr val="000000"/>
                </a:solidFill>
                <a:latin typeface="Futura Book" pitchFamily="34" charset="0"/>
              </a:rPr>
              <a:t>/</a:t>
            </a:r>
            <a:r>
              <a:rPr lang="en-US" sz="1800" b="0" dirty="0" err="1">
                <a:solidFill>
                  <a:srgbClr val="000000"/>
                </a:solidFill>
                <a:latin typeface="Futura Book" pitchFamily="34" charset="0"/>
              </a:rPr>
              <a:t>acenaphthene</a:t>
            </a:r>
            <a:r>
              <a:rPr lang="en-US" sz="1800" b="0" dirty="0">
                <a:solidFill>
                  <a:srgbClr val="000000"/>
                </a:solidFill>
                <a:latin typeface="Futura Book" pitchFamily="34" charset="0"/>
              </a:rPr>
              <a:t>)</a:t>
            </a:r>
          </a:p>
        </p:txBody>
      </p:sp>
      <p:sp>
        <p:nvSpPr>
          <p:cNvPr id="7" name="Text Box 5"/>
          <p:cNvSpPr txBox="1">
            <a:spLocks noChangeArrowheads="1"/>
          </p:cNvSpPr>
          <p:nvPr/>
        </p:nvSpPr>
        <p:spPr bwMode="auto">
          <a:xfrm>
            <a:off x="3489975" y="4875357"/>
            <a:ext cx="2389649" cy="322757"/>
          </a:xfrm>
          <a:prstGeom prst="rect">
            <a:avLst/>
          </a:prstGeom>
          <a:noFill/>
          <a:ln w="9525">
            <a:noFill/>
            <a:miter lim="800000"/>
            <a:headEnd/>
            <a:tailEnd/>
          </a:ln>
        </p:spPr>
        <p:txBody>
          <a:bodyPr>
            <a:spAutoFit/>
          </a:bodyPr>
          <a:lstStyle/>
          <a:p>
            <a:pPr eaLnBrk="1" hangingPunct="1">
              <a:spcBef>
                <a:spcPct val="50000"/>
              </a:spcBef>
            </a:pPr>
            <a:r>
              <a:rPr lang="en-US" sz="1800" b="0" dirty="0">
                <a:solidFill>
                  <a:srgbClr val="000000"/>
                </a:solidFill>
                <a:latin typeface="Futura Book" pitchFamily="34" charset="0"/>
              </a:rPr>
              <a:t>(</a:t>
            </a:r>
            <a:r>
              <a:rPr lang="en-US" sz="1800" b="0" dirty="0" err="1">
                <a:solidFill>
                  <a:srgbClr val="000000"/>
                </a:solidFill>
                <a:latin typeface="Futura Book" pitchFamily="34" charset="0"/>
              </a:rPr>
              <a:t>ln</a:t>
            </a:r>
            <a:r>
              <a:rPr lang="en-US" sz="1800" b="0" dirty="0">
                <a:solidFill>
                  <a:srgbClr val="000000"/>
                </a:solidFill>
                <a:latin typeface="Futura Book" pitchFamily="34" charset="0"/>
              </a:rPr>
              <a:t> [k] acenaphthene)</a:t>
            </a:r>
          </a:p>
        </p:txBody>
      </p:sp>
      <p:sp>
        <p:nvSpPr>
          <p:cNvPr id="8" name="Line 6"/>
          <p:cNvSpPr>
            <a:spLocks noChangeShapeType="1"/>
          </p:cNvSpPr>
          <p:nvPr/>
        </p:nvSpPr>
        <p:spPr bwMode="auto">
          <a:xfrm>
            <a:off x="1703772" y="4437449"/>
            <a:ext cx="3331027" cy="0"/>
          </a:xfrm>
          <a:prstGeom prst="line">
            <a:avLst/>
          </a:prstGeom>
          <a:noFill/>
          <a:ln w="28575">
            <a:solidFill>
              <a:srgbClr val="000000"/>
            </a:solidFill>
            <a:round/>
            <a:headEnd/>
            <a:tailEnd type="triangle" w="med" len="med"/>
          </a:ln>
        </p:spPr>
        <p:txBody>
          <a:bodyPr/>
          <a:lstStyle/>
          <a:p>
            <a:endParaRPr lang="en-US"/>
          </a:p>
        </p:txBody>
      </p:sp>
      <p:sp>
        <p:nvSpPr>
          <p:cNvPr id="9" name="Line 7"/>
          <p:cNvSpPr>
            <a:spLocks noChangeShapeType="1"/>
          </p:cNvSpPr>
          <p:nvPr/>
        </p:nvSpPr>
        <p:spPr bwMode="auto">
          <a:xfrm>
            <a:off x="1993427" y="1101337"/>
            <a:ext cx="0" cy="2536360"/>
          </a:xfrm>
          <a:prstGeom prst="line">
            <a:avLst/>
          </a:prstGeom>
          <a:noFill/>
          <a:ln w="28575">
            <a:solidFill>
              <a:srgbClr val="000000"/>
            </a:solidFill>
            <a:round/>
            <a:headEnd/>
            <a:tailEnd type="triangle" w="med" len="med"/>
          </a:ln>
        </p:spPr>
        <p:txBody>
          <a:bodyPr/>
          <a:lstStyle/>
          <a:p>
            <a:endParaRPr lang="en-US"/>
          </a:p>
        </p:txBody>
      </p:sp>
      <p:sp>
        <p:nvSpPr>
          <p:cNvPr id="10" name="Text Box 8"/>
          <p:cNvSpPr txBox="1">
            <a:spLocks noChangeArrowheads="1"/>
          </p:cNvSpPr>
          <p:nvPr/>
        </p:nvSpPr>
        <p:spPr bwMode="auto">
          <a:xfrm rot="16200000">
            <a:off x="370303" y="2158290"/>
            <a:ext cx="2896249" cy="369611"/>
          </a:xfrm>
          <a:prstGeom prst="rect">
            <a:avLst/>
          </a:prstGeom>
          <a:noFill/>
          <a:ln w="9525">
            <a:noFill/>
            <a:miter lim="800000"/>
            <a:headEnd/>
            <a:tailEnd/>
          </a:ln>
        </p:spPr>
        <p:txBody>
          <a:bodyPr wrap="square">
            <a:spAutoFit/>
          </a:bodyPr>
          <a:lstStyle/>
          <a:p>
            <a:pPr eaLnBrk="1" hangingPunct="1">
              <a:spcBef>
                <a:spcPct val="50000"/>
              </a:spcBef>
            </a:pPr>
            <a:r>
              <a:rPr lang="en-US" sz="1800" b="0" dirty="0">
                <a:solidFill>
                  <a:srgbClr val="FF3300"/>
                </a:solidFill>
                <a:latin typeface="Futura Book" pitchFamily="34" charset="0"/>
              </a:rPr>
              <a:t>Decreasing Silanol Activity</a:t>
            </a:r>
          </a:p>
        </p:txBody>
      </p:sp>
      <p:sp>
        <p:nvSpPr>
          <p:cNvPr id="11" name="Text Box 9"/>
          <p:cNvSpPr txBox="1">
            <a:spLocks noChangeArrowheads="1"/>
          </p:cNvSpPr>
          <p:nvPr/>
        </p:nvSpPr>
        <p:spPr bwMode="auto">
          <a:xfrm>
            <a:off x="2065840" y="4094698"/>
            <a:ext cx="2896545" cy="369332"/>
          </a:xfrm>
          <a:prstGeom prst="rect">
            <a:avLst/>
          </a:prstGeom>
          <a:noFill/>
          <a:ln w="9525">
            <a:noFill/>
            <a:miter lim="800000"/>
            <a:headEnd/>
            <a:tailEnd/>
          </a:ln>
        </p:spPr>
        <p:txBody>
          <a:bodyPr>
            <a:spAutoFit/>
          </a:bodyPr>
          <a:lstStyle/>
          <a:p>
            <a:pPr eaLnBrk="1" hangingPunct="1">
              <a:spcBef>
                <a:spcPct val="50000"/>
              </a:spcBef>
            </a:pPr>
            <a:r>
              <a:rPr lang="en-US" sz="1800" b="0" dirty="0">
                <a:solidFill>
                  <a:srgbClr val="FF0000"/>
                </a:solidFill>
                <a:latin typeface="Futura Book" pitchFamily="34" charset="0"/>
              </a:rPr>
              <a:t>Increasing </a:t>
            </a:r>
            <a:r>
              <a:rPr lang="en-US" sz="1800" b="0" dirty="0" err="1">
                <a:solidFill>
                  <a:srgbClr val="FF0000"/>
                </a:solidFill>
                <a:latin typeface="Futura Book" pitchFamily="34" charset="0"/>
              </a:rPr>
              <a:t>Hydrophobicity</a:t>
            </a:r>
            <a:endParaRPr lang="en-US" sz="1800" b="0" dirty="0">
              <a:solidFill>
                <a:srgbClr val="FF0000"/>
              </a:solidFill>
              <a:latin typeface="Futura Book" pitchFamily="34" charset="0"/>
            </a:endParaRPr>
          </a:p>
        </p:txBody>
      </p:sp>
      <p:sp>
        <p:nvSpPr>
          <p:cNvPr id="12" name="Text Box 10"/>
          <p:cNvSpPr txBox="1">
            <a:spLocks noChangeArrowheads="1"/>
          </p:cNvSpPr>
          <p:nvPr/>
        </p:nvSpPr>
        <p:spPr bwMode="auto">
          <a:xfrm>
            <a:off x="5964107" y="4128973"/>
            <a:ext cx="1683617" cy="268489"/>
          </a:xfrm>
          <a:prstGeom prst="rect">
            <a:avLst/>
          </a:prstGeom>
          <a:noFill/>
          <a:ln w="9525">
            <a:noFill/>
            <a:miter lim="800000"/>
            <a:headEnd/>
            <a:tailEnd/>
          </a:ln>
        </p:spPr>
        <p:txBody>
          <a:bodyPr>
            <a:spAutoFit/>
          </a:bodyPr>
          <a:lstStyle/>
          <a:p>
            <a:pPr>
              <a:spcBef>
                <a:spcPct val="50000"/>
              </a:spcBef>
            </a:pPr>
            <a:r>
              <a:rPr lang="en-US" sz="1400" b="0">
                <a:solidFill>
                  <a:srgbClr val="000000"/>
                </a:solidFill>
                <a:latin typeface="Futura Book" pitchFamily="34" charset="0"/>
              </a:rPr>
              <a:t>Symmetry® C18</a:t>
            </a:r>
          </a:p>
        </p:txBody>
      </p:sp>
      <p:sp>
        <p:nvSpPr>
          <p:cNvPr id="13" name="Text Box 11"/>
          <p:cNvSpPr txBox="1">
            <a:spLocks noChangeArrowheads="1"/>
          </p:cNvSpPr>
          <p:nvPr/>
        </p:nvSpPr>
        <p:spPr bwMode="auto">
          <a:xfrm>
            <a:off x="4527903" y="1695439"/>
            <a:ext cx="2540511" cy="268489"/>
          </a:xfrm>
          <a:prstGeom prst="rect">
            <a:avLst/>
          </a:prstGeom>
          <a:noFill/>
          <a:ln w="9525">
            <a:noFill/>
            <a:miter lim="800000"/>
            <a:headEnd/>
            <a:tailEnd/>
          </a:ln>
        </p:spPr>
        <p:txBody>
          <a:bodyPr>
            <a:spAutoFit/>
          </a:bodyPr>
          <a:lstStyle/>
          <a:p>
            <a:pPr>
              <a:spcBef>
                <a:spcPct val="50000"/>
              </a:spcBef>
            </a:pPr>
            <a:r>
              <a:rPr lang="en-US" sz="1400" b="0">
                <a:solidFill>
                  <a:srgbClr val="000000"/>
                </a:solidFill>
                <a:latin typeface="Futura Book" pitchFamily="34" charset="0"/>
              </a:rPr>
              <a:t>Waters Spherisorb® ODS2</a:t>
            </a:r>
          </a:p>
        </p:txBody>
      </p:sp>
      <p:sp>
        <p:nvSpPr>
          <p:cNvPr id="14" name="Rectangle 12"/>
          <p:cNvSpPr>
            <a:spLocks noChangeArrowheads="1"/>
          </p:cNvSpPr>
          <p:nvPr/>
        </p:nvSpPr>
        <p:spPr bwMode="auto">
          <a:xfrm>
            <a:off x="2919718" y="1809689"/>
            <a:ext cx="1520686" cy="268489"/>
          </a:xfrm>
          <a:prstGeom prst="rect">
            <a:avLst/>
          </a:prstGeom>
          <a:noFill/>
          <a:ln w="9525">
            <a:noFill/>
            <a:miter lim="800000"/>
            <a:headEnd/>
            <a:tailEnd/>
          </a:ln>
        </p:spPr>
        <p:txBody>
          <a:bodyPr wrap="none">
            <a:spAutoFit/>
          </a:bodyPr>
          <a:lstStyle/>
          <a:p>
            <a:pPr eaLnBrk="1" hangingPunct="1"/>
            <a:r>
              <a:rPr lang="en-US" sz="1400" b="0" dirty="0">
                <a:solidFill>
                  <a:srgbClr val="000000"/>
                </a:solidFill>
                <a:latin typeface="Futura Book" pitchFamily="34" charset="0"/>
              </a:rPr>
              <a:t>µ</a:t>
            </a:r>
            <a:r>
              <a:rPr lang="en-US" sz="1400" b="0" dirty="0" err="1">
                <a:solidFill>
                  <a:srgbClr val="000000"/>
                </a:solidFill>
                <a:latin typeface="Futura Book" pitchFamily="34" charset="0"/>
              </a:rPr>
              <a:t>Bondapak</a:t>
            </a:r>
            <a:r>
              <a:rPr lang="en-US" sz="1400" b="0" dirty="0">
                <a:solidFill>
                  <a:srgbClr val="000000"/>
                </a:solidFill>
                <a:latin typeface="Futura Book" pitchFamily="34" charset="0"/>
              </a:rPr>
              <a:t>™ C18</a:t>
            </a:r>
          </a:p>
        </p:txBody>
      </p:sp>
      <p:sp>
        <p:nvSpPr>
          <p:cNvPr id="15" name="Text Box 13"/>
          <p:cNvSpPr txBox="1">
            <a:spLocks noChangeArrowheads="1"/>
          </p:cNvSpPr>
          <p:nvPr/>
        </p:nvSpPr>
        <p:spPr bwMode="auto">
          <a:xfrm>
            <a:off x="4527903" y="3112144"/>
            <a:ext cx="1495040" cy="267060"/>
          </a:xfrm>
          <a:prstGeom prst="rect">
            <a:avLst/>
          </a:prstGeom>
          <a:noFill/>
          <a:ln w="9525">
            <a:noFill/>
            <a:miter lim="800000"/>
            <a:headEnd/>
            <a:tailEnd/>
          </a:ln>
        </p:spPr>
        <p:txBody>
          <a:bodyPr>
            <a:spAutoFit/>
          </a:bodyPr>
          <a:lstStyle/>
          <a:p>
            <a:pPr>
              <a:spcBef>
                <a:spcPct val="50000"/>
              </a:spcBef>
            </a:pPr>
            <a:r>
              <a:rPr lang="en-US" sz="1400" b="0">
                <a:solidFill>
                  <a:srgbClr val="000000"/>
                </a:solidFill>
                <a:latin typeface="Futura Book" pitchFamily="34" charset="0"/>
              </a:rPr>
              <a:t>Nova-Pak® C18</a:t>
            </a:r>
          </a:p>
        </p:txBody>
      </p:sp>
      <p:sp>
        <p:nvSpPr>
          <p:cNvPr id="16" name="Text Box 14"/>
          <p:cNvSpPr txBox="1">
            <a:spLocks noChangeArrowheads="1"/>
          </p:cNvSpPr>
          <p:nvPr/>
        </p:nvSpPr>
        <p:spPr bwMode="auto">
          <a:xfrm>
            <a:off x="2022090" y="2295254"/>
            <a:ext cx="2511847" cy="268489"/>
          </a:xfrm>
          <a:prstGeom prst="rect">
            <a:avLst/>
          </a:prstGeom>
          <a:noFill/>
          <a:ln w="9525">
            <a:noFill/>
            <a:miter lim="800000"/>
            <a:headEnd/>
            <a:tailEnd/>
          </a:ln>
        </p:spPr>
        <p:txBody>
          <a:bodyPr>
            <a:spAutoFit/>
          </a:bodyPr>
          <a:lstStyle/>
          <a:p>
            <a:pPr>
              <a:spcBef>
                <a:spcPct val="50000"/>
              </a:spcBef>
            </a:pPr>
            <a:r>
              <a:rPr lang="en-US" sz="1400" b="0" dirty="0">
                <a:solidFill>
                  <a:srgbClr val="000000"/>
                </a:solidFill>
                <a:latin typeface="Futura Book" pitchFamily="34" charset="0"/>
              </a:rPr>
              <a:t>YMC </a:t>
            </a:r>
            <a:r>
              <a:rPr lang="en-US" sz="1400" b="0" dirty="0" err="1">
                <a:solidFill>
                  <a:srgbClr val="000000"/>
                </a:solidFill>
                <a:latin typeface="Futura Book" pitchFamily="34" charset="0"/>
              </a:rPr>
              <a:t>J’Sphere</a:t>
            </a:r>
            <a:r>
              <a:rPr lang="en-US" sz="1400" b="0" dirty="0">
                <a:solidFill>
                  <a:srgbClr val="000000"/>
                </a:solidFill>
                <a:latin typeface="Futura Book" pitchFamily="34" charset="0"/>
              </a:rPr>
              <a:t>™ ODS-L80</a:t>
            </a:r>
          </a:p>
        </p:txBody>
      </p:sp>
      <p:sp>
        <p:nvSpPr>
          <p:cNvPr id="17" name="Text Box 15"/>
          <p:cNvSpPr txBox="1">
            <a:spLocks noChangeArrowheads="1"/>
          </p:cNvSpPr>
          <p:nvPr/>
        </p:nvSpPr>
        <p:spPr bwMode="auto">
          <a:xfrm>
            <a:off x="3886741" y="2630864"/>
            <a:ext cx="2454520" cy="268489"/>
          </a:xfrm>
          <a:prstGeom prst="rect">
            <a:avLst/>
          </a:prstGeom>
          <a:noFill/>
          <a:ln w="9525">
            <a:noFill/>
            <a:miter lim="800000"/>
            <a:headEnd/>
            <a:tailEnd/>
          </a:ln>
        </p:spPr>
        <p:txBody>
          <a:bodyPr>
            <a:spAutoFit/>
          </a:bodyPr>
          <a:lstStyle/>
          <a:p>
            <a:pPr>
              <a:spcBef>
                <a:spcPct val="50000"/>
              </a:spcBef>
            </a:pPr>
            <a:r>
              <a:rPr lang="en-US" sz="1400" b="0">
                <a:solidFill>
                  <a:srgbClr val="000000"/>
                </a:solidFill>
                <a:latin typeface="Futura Book" pitchFamily="34" charset="0"/>
              </a:rPr>
              <a:t>YMC J’Sphere™ ODS-M80</a:t>
            </a:r>
          </a:p>
        </p:txBody>
      </p:sp>
      <p:sp>
        <p:nvSpPr>
          <p:cNvPr id="18" name="Text Box 16"/>
          <p:cNvSpPr txBox="1">
            <a:spLocks noChangeArrowheads="1"/>
          </p:cNvSpPr>
          <p:nvPr/>
        </p:nvSpPr>
        <p:spPr bwMode="auto">
          <a:xfrm>
            <a:off x="6259796" y="2660855"/>
            <a:ext cx="1677582" cy="455574"/>
          </a:xfrm>
          <a:prstGeom prst="rect">
            <a:avLst/>
          </a:prstGeom>
          <a:noFill/>
          <a:ln w="9525">
            <a:noFill/>
            <a:miter lim="800000"/>
            <a:headEnd/>
            <a:tailEnd/>
          </a:ln>
        </p:spPr>
        <p:txBody>
          <a:bodyPr>
            <a:spAutoFit/>
          </a:bodyPr>
          <a:lstStyle/>
          <a:p>
            <a:pPr algn="ctr">
              <a:spcBef>
                <a:spcPct val="50000"/>
              </a:spcBef>
            </a:pPr>
            <a:r>
              <a:rPr lang="en-US" sz="1400" b="0">
                <a:solidFill>
                  <a:srgbClr val="000000"/>
                </a:solidFill>
                <a:latin typeface="Futura Book" pitchFamily="34" charset="0"/>
              </a:rPr>
              <a:t>YMC J’Sphere™ ODS-H80</a:t>
            </a:r>
          </a:p>
        </p:txBody>
      </p:sp>
      <p:sp>
        <p:nvSpPr>
          <p:cNvPr id="19" name="Text Box 17"/>
          <p:cNvSpPr txBox="1">
            <a:spLocks noChangeArrowheads="1"/>
          </p:cNvSpPr>
          <p:nvPr/>
        </p:nvSpPr>
        <p:spPr bwMode="auto">
          <a:xfrm>
            <a:off x="5519065" y="3694821"/>
            <a:ext cx="2172409" cy="274201"/>
          </a:xfrm>
          <a:prstGeom prst="rect">
            <a:avLst/>
          </a:prstGeom>
          <a:noFill/>
          <a:ln w="9525">
            <a:noFill/>
            <a:miter lim="800000"/>
            <a:headEnd/>
            <a:tailEnd/>
          </a:ln>
        </p:spPr>
        <p:txBody>
          <a:bodyPr/>
          <a:lstStyle/>
          <a:p>
            <a:pPr>
              <a:spcBef>
                <a:spcPct val="50000"/>
              </a:spcBef>
            </a:pPr>
            <a:r>
              <a:rPr lang="en-US" sz="1400" b="0">
                <a:solidFill>
                  <a:srgbClr val="000000"/>
                </a:solidFill>
                <a:latin typeface="Futura Book" pitchFamily="34" charset="0"/>
              </a:rPr>
              <a:t>YMC-Pak™ Pro C18™</a:t>
            </a:r>
          </a:p>
        </p:txBody>
      </p:sp>
      <p:sp>
        <p:nvSpPr>
          <p:cNvPr id="20" name="AutoShape 18"/>
          <p:cNvSpPr>
            <a:spLocks noChangeArrowheads="1"/>
          </p:cNvSpPr>
          <p:nvPr/>
        </p:nvSpPr>
        <p:spPr bwMode="auto">
          <a:xfrm>
            <a:off x="6561519" y="4048998"/>
            <a:ext cx="144827" cy="137101"/>
          </a:xfrm>
          <a:prstGeom prst="diamond">
            <a:avLst/>
          </a:prstGeom>
          <a:solidFill>
            <a:srgbClr val="000080"/>
          </a:solidFill>
          <a:ln w="9525">
            <a:solidFill>
              <a:schemeClr val="tx1"/>
            </a:solidFill>
            <a:miter lim="800000"/>
            <a:headEnd/>
            <a:tailEnd/>
          </a:ln>
        </p:spPr>
        <p:txBody>
          <a:bodyPr wrap="none" anchor="ctr"/>
          <a:lstStyle/>
          <a:p>
            <a:endParaRPr lang="en-US"/>
          </a:p>
        </p:txBody>
      </p:sp>
      <p:sp>
        <p:nvSpPr>
          <p:cNvPr id="21" name="Text Box 19"/>
          <p:cNvSpPr txBox="1">
            <a:spLocks noChangeArrowheads="1"/>
          </p:cNvSpPr>
          <p:nvPr/>
        </p:nvSpPr>
        <p:spPr bwMode="auto">
          <a:xfrm>
            <a:off x="6637135" y="3949968"/>
            <a:ext cx="1203876" cy="268489"/>
          </a:xfrm>
          <a:prstGeom prst="rect">
            <a:avLst/>
          </a:prstGeom>
          <a:noFill/>
          <a:ln w="9525">
            <a:noFill/>
            <a:miter lim="800000"/>
            <a:headEnd/>
            <a:tailEnd/>
          </a:ln>
        </p:spPr>
        <p:txBody>
          <a:bodyPr wrap="none">
            <a:spAutoFit/>
          </a:bodyPr>
          <a:lstStyle/>
          <a:p>
            <a:r>
              <a:rPr lang="en-US" sz="1400" b="0" dirty="0" err="1">
                <a:solidFill>
                  <a:srgbClr val="000000"/>
                </a:solidFill>
                <a:latin typeface="Futura Book" pitchFamily="34" charset="0"/>
              </a:rPr>
              <a:t>Sunfire</a:t>
            </a:r>
            <a:r>
              <a:rPr lang="en-US" sz="1400" b="0" dirty="0">
                <a:solidFill>
                  <a:srgbClr val="000000"/>
                </a:solidFill>
                <a:latin typeface="Futura Book" pitchFamily="34" charset="0"/>
              </a:rPr>
              <a:t>™ C18</a:t>
            </a:r>
          </a:p>
        </p:txBody>
      </p:sp>
      <p:sp>
        <p:nvSpPr>
          <p:cNvPr id="22" name="Rectangle 21"/>
          <p:cNvSpPr/>
          <p:nvPr/>
        </p:nvSpPr>
        <p:spPr>
          <a:xfrm>
            <a:off x="233680" y="6291163"/>
            <a:ext cx="8434070" cy="307777"/>
          </a:xfrm>
          <a:prstGeom prst="rect">
            <a:avLst/>
          </a:prstGeom>
        </p:spPr>
        <p:txBody>
          <a:bodyPr wrap="square">
            <a:spAutoFit/>
          </a:bodyPr>
          <a:lstStyle/>
          <a:p>
            <a:r>
              <a:rPr lang="en-US" sz="1400" dirty="0" smtClean="0"/>
              <a:t>Reference:  For an interactive Chart go to www.Waters.com and search “Selectivity Chart”</a:t>
            </a:r>
          </a:p>
        </p:txBody>
      </p:sp>
    </p:spTree>
  </p:cSld>
  <p:clrMapOvr>
    <a:masterClrMapping/>
  </p:clrMapOvr>
  <p:transition/>
  <p:timing>
    <p:tnLst>
      <p:par>
        <p:cTn id="1" dur="indefinite" restart="never" nodeType="tmRoot"/>
      </p:par>
    </p:tnLst>
  </p:timing>
</p:sld>
</file>

<file path=ppt/slides/slide92.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25" name="Content Placeholder 224"/>
          <p:cNvSpPr>
            <a:spLocks noGrp="1"/>
          </p:cNvSpPr>
          <p:nvPr>
            <p:ph sz="half" idx="12"/>
          </p:nvPr>
        </p:nvSpPr>
        <p:spPr>
          <a:xfrm>
            <a:off x="585216" y="6249000"/>
            <a:ext cx="8074152" cy="391214"/>
          </a:xfrm>
          <a:solidFill>
            <a:srgbClr val="FFFFCC"/>
          </a:solidFill>
          <a:ln>
            <a:solidFill>
              <a:schemeClr val="tx1"/>
            </a:solidFill>
          </a:ln>
        </p:spPr>
        <p:txBody>
          <a:bodyPr/>
          <a:lstStyle/>
          <a:p>
            <a:pPr>
              <a:buNone/>
            </a:pPr>
            <a:r>
              <a:rPr lang="en-US" dirty="0" smtClean="0"/>
              <a:t>Columns that are the most similar are near each other on this map.</a:t>
            </a:r>
            <a:endParaRPr lang="en-US" dirty="0"/>
          </a:p>
        </p:txBody>
      </p:sp>
      <p:sp>
        <p:nvSpPr>
          <p:cNvPr id="2" name="Title 1"/>
          <p:cNvSpPr>
            <a:spLocks noGrp="1"/>
          </p:cNvSpPr>
          <p:nvPr>
            <p:ph type="title"/>
          </p:nvPr>
        </p:nvSpPr>
        <p:spPr/>
        <p:txBody>
          <a:bodyPr/>
          <a:lstStyle/>
          <a:p>
            <a:r>
              <a:rPr lang="en-US" dirty="0" smtClean="0"/>
              <a:t>Reversed Phase Column Selectivity Chart</a:t>
            </a:r>
            <a:endParaRPr lang="en-US" dirty="0"/>
          </a:p>
        </p:txBody>
      </p:sp>
      <p:grpSp>
        <p:nvGrpSpPr>
          <p:cNvPr id="3" name="Group 21"/>
          <p:cNvGrpSpPr/>
          <p:nvPr/>
        </p:nvGrpSpPr>
        <p:grpSpPr>
          <a:xfrm>
            <a:off x="198243" y="721471"/>
            <a:ext cx="8579068" cy="5385829"/>
            <a:chOff x="85564" y="914400"/>
            <a:chExt cx="8925086" cy="5714933"/>
          </a:xfrm>
        </p:grpSpPr>
        <p:sp>
          <p:nvSpPr>
            <p:cNvPr id="24" name="Rectangle 2"/>
            <p:cNvSpPr>
              <a:spLocks noChangeArrowheads="1"/>
            </p:cNvSpPr>
            <p:nvPr/>
          </p:nvSpPr>
          <p:spPr bwMode="auto">
            <a:xfrm>
              <a:off x="2376488" y="4213225"/>
              <a:ext cx="0" cy="669925"/>
            </a:xfrm>
            <a:prstGeom prst="rect">
              <a:avLst/>
            </a:prstGeom>
            <a:noFill/>
            <a:ln w="9525">
              <a:noFill/>
              <a:miter lim="800000"/>
              <a:headEnd/>
              <a:tailEnd/>
            </a:ln>
          </p:spPr>
          <p:txBody>
            <a:bodyPr wrap="none" lIns="0" tIns="0" rIns="0" bIns="0">
              <a:spAutoFit/>
            </a:bodyPr>
            <a:lstStyle/>
            <a:p>
              <a:endParaRPr lang="en-US" sz="4400" b="0">
                <a:latin typeface="Times New Roman" pitchFamily="18" charset="0"/>
              </a:endParaRPr>
            </a:p>
          </p:txBody>
        </p:sp>
        <p:sp>
          <p:nvSpPr>
            <p:cNvPr id="25" name="Rectangle 3"/>
            <p:cNvSpPr>
              <a:spLocks noChangeArrowheads="1"/>
            </p:cNvSpPr>
            <p:nvPr/>
          </p:nvSpPr>
          <p:spPr bwMode="auto">
            <a:xfrm>
              <a:off x="2590800" y="4786313"/>
              <a:ext cx="0" cy="669925"/>
            </a:xfrm>
            <a:prstGeom prst="rect">
              <a:avLst/>
            </a:prstGeom>
            <a:noFill/>
            <a:ln w="9525">
              <a:noFill/>
              <a:miter lim="800000"/>
              <a:headEnd/>
              <a:tailEnd/>
            </a:ln>
          </p:spPr>
          <p:txBody>
            <a:bodyPr wrap="none" lIns="0" tIns="0" rIns="0" bIns="0">
              <a:spAutoFit/>
            </a:bodyPr>
            <a:lstStyle/>
            <a:p>
              <a:endParaRPr lang="en-US" sz="4400" b="0">
                <a:latin typeface="Times New Roman" pitchFamily="18" charset="0"/>
              </a:endParaRPr>
            </a:p>
          </p:txBody>
        </p:sp>
        <p:sp>
          <p:nvSpPr>
            <p:cNvPr id="26" name="Rectangle 4"/>
            <p:cNvSpPr>
              <a:spLocks noChangeArrowheads="1"/>
            </p:cNvSpPr>
            <p:nvPr/>
          </p:nvSpPr>
          <p:spPr bwMode="auto">
            <a:xfrm>
              <a:off x="3513138" y="2105025"/>
              <a:ext cx="0" cy="669925"/>
            </a:xfrm>
            <a:prstGeom prst="rect">
              <a:avLst/>
            </a:prstGeom>
            <a:noFill/>
            <a:ln w="9525">
              <a:noFill/>
              <a:miter lim="800000"/>
              <a:headEnd/>
              <a:tailEnd/>
            </a:ln>
          </p:spPr>
          <p:txBody>
            <a:bodyPr wrap="none" lIns="0" tIns="0" rIns="0" bIns="0">
              <a:spAutoFit/>
            </a:bodyPr>
            <a:lstStyle/>
            <a:p>
              <a:endParaRPr lang="en-US" sz="4400" b="0">
                <a:latin typeface="Times New Roman" pitchFamily="18" charset="0"/>
              </a:endParaRPr>
            </a:p>
          </p:txBody>
        </p:sp>
        <p:sp>
          <p:nvSpPr>
            <p:cNvPr id="27" name="Rectangle 5"/>
            <p:cNvSpPr>
              <a:spLocks noChangeArrowheads="1"/>
            </p:cNvSpPr>
            <p:nvPr/>
          </p:nvSpPr>
          <p:spPr bwMode="auto">
            <a:xfrm>
              <a:off x="3668713" y="4545013"/>
              <a:ext cx="0" cy="669925"/>
            </a:xfrm>
            <a:prstGeom prst="rect">
              <a:avLst/>
            </a:prstGeom>
            <a:noFill/>
            <a:ln w="9525">
              <a:noFill/>
              <a:miter lim="800000"/>
              <a:headEnd/>
              <a:tailEnd/>
            </a:ln>
          </p:spPr>
          <p:txBody>
            <a:bodyPr wrap="none" lIns="0" tIns="0" rIns="0" bIns="0">
              <a:spAutoFit/>
            </a:bodyPr>
            <a:lstStyle/>
            <a:p>
              <a:endParaRPr lang="en-US" sz="4400" b="0">
                <a:latin typeface="Times New Roman" pitchFamily="18" charset="0"/>
              </a:endParaRPr>
            </a:p>
          </p:txBody>
        </p:sp>
        <p:sp>
          <p:nvSpPr>
            <p:cNvPr id="28" name="Rectangle 6"/>
            <p:cNvSpPr>
              <a:spLocks noChangeArrowheads="1"/>
            </p:cNvSpPr>
            <p:nvPr/>
          </p:nvSpPr>
          <p:spPr bwMode="auto">
            <a:xfrm>
              <a:off x="5321300" y="4419600"/>
              <a:ext cx="0" cy="669925"/>
            </a:xfrm>
            <a:prstGeom prst="rect">
              <a:avLst/>
            </a:prstGeom>
            <a:noFill/>
            <a:ln w="9525">
              <a:noFill/>
              <a:miter lim="800000"/>
              <a:headEnd/>
              <a:tailEnd/>
            </a:ln>
          </p:spPr>
          <p:txBody>
            <a:bodyPr wrap="none" lIns="0" tIns="0" rIns="0" bIns="0">
              <a:spAutoFit/>
            </a:bodyPr>
            <a:lstStyle/>
            <a:p>
              <a:endParaRPr lang="en-US" sz="4400" b="0">
                <a:latin typeface="Times New Roman" pitchFamily="18" charset="0"/>
              </a:endParaRPr>
            </a:p>
          </p:txBody>
        </p:sp>
        <p:sp>
          <p:nvSpPr>
            <p:cNvPr id="29" name="Rectangle 7"/>
            <p:cNvSpPr>
              <a:spLocks noChangeArrowheads="1"/>
            </p:cNvSpPr>
            <p:nvPr/>
          </p:nvSpPr>
          <p:spPr bwMode="auto">
            <a:xfrm>
              <a:off x="4440238" y="4238625"/>
              <a:ext cx="0" cy="669925"/>
            </a:xfrm>
            <a:prstGeom prst="rect">
              <a:avLst/>
            </a:prstGeom>
            <a:noFill/>
            <a:ln w="9525">
              <a:noFill/>
              <a:miter lim="800000"/>
              <a:headEnd/>
              <a:tailEnd/>
            </a:ln>
          </p:spPr>
          <p:txBody>
            <a:bodyPr wrap="none" lIns="0" tIns="0" rIns="0" bIns="0">
              <a:spAutoFit/>
            </a:bodyPr>
            <a:lstStyle/>
            <a:p>
              <a:endParaRPr lang="en-US" sz="4400" b="0">
                <a:latin typeface="Times New Roman" pitchFamily="18" charset="0"/>
              </a:endParaRPr>
            </a:p>
          </p:txBody>
        </p:sp>
        <p:sp>
          <p:nvSpPr>
            <p:cNvPr id="30" name="Rectangle 8"/>
            <p:cNvSpPr>
              <a:spLocks noChangeArrowheads="1"/>
            </p:cNvSpPr>
            <p:nvPr/>
          </p:nvSpPr>
          <p:spPr bwMode="auto">
            <a:xfrm>
              <a:off x="4275138" y="3548063"/>
              <a:ext cx="0" cy="669925"/>
            </a:xfrm>
            <a:prstGeom prst="rect">
              <a:avLst/>
            </a:prstGeom>
            <a:noFill/>
            <a:ln w="9525">
              <a:noFill/>
              <a:miter lim="800000"/>
              <a:headEnd/>
              <a:tailEnd/>
            </a:ln>
          </p:spPr>
          <p:txBody>
            <a:bodyPr wrap="none" lIns="0" tIns="0" rIns="0" bIns="0">
              <a:spAutoFit/>
            </a:bodyPr>
            <a:lstStyle/>
            <a:p>
              <a:endParaRPr lang="en-US" sz="4400" b="0">
                <a:latin typeface="Times New Roman" pitchFamily="18" charset="0"/>
              </a:endParaRPr>
            </a:p>
          </p:txBody>
        </p:sp>
        <p:sp>
          <p:nvSpPr>
            <p:cNvPr id="31" name="Rectangle 9"/>
            <p:cNvSpPr>
              <a:spLocks noChangeArrowheads="1"/>
            </p:cNvSpPr>
            <p:nvPr/>
          </p:nvSpPr>
          <p:spPr bwMode="auto">
            <a:xfrm>
              <a:off x="4897438" y="3422650"/>
              <a:ext cx="0" cy="669925"/>
            </a:xfrm>
            <a:prstGeom prst="rect">
              <a:avLst/>
            </a:prstGeom>
            <a:noFill/>
            <a:ln w="9525">
              <a:noFill/>
              <a:miter lim="800000"/>
              <a:headEnd/>
              <a:tailEnd/>
            </a:ln>
          </p:spPr>
          <p:txBody>
            <a:bodyPr wrap="none" lIns="0" tIns="0" rIns="0" bIns="0">
              <a:spAutoFit/>
            </a:bodyPr>
            <a:lstStyle/>
            <a:p>
              <a:endParaRPr lang="en-US" sz="4400" b="0">
                <a:latin typeface="Times New Roman" pitchFamily="18" charset="0"/>
              </a:endParaRPr>
            </a:p>
          </p:txBody>
        </p:sp>
        <p:sp>
          <p:nvSpPr>
            <p:cNvPr id="32" name="Rectangle 10"/>
            <p:cNvSpPr>
              <a:spLocks noChangeArrowheads="1"/>
            </p:cNvSpPr>
            <p:nvPr/>
          </p:nvSpPr>
          <p:spPr bwMode="auto">
            <a:xfrm>
              <a:off x="4005263" y="4938713"/>
              <a:ext cx="0" cy="669925"/>
            </a:xfrm>
            <a:prstGeom prst="rect">
              <a:avLst/>
            </a:prstGeom>
            <a:noFill/>
            <a:ln w="9525">
              <a:noFill/>
              <a:miter lim="800000"/>
              <a:headEnd/>
              <a:tailEnd/>
            </a:ln>
          </p:spPr>
          <p:txBody>
            <a:bodyPr wrap="none" lIns="0" tIns="0" rIns="0" bIns="0">
              <a:spAutoFit/>
            </a:bodyPr>
            <a:lstStyle/>
            <a:p>
              <a:endParaRPr lang="en-US" sz="4400" b="0">
                <a:latin typeface="Times New Roman" pitchFamily="18" charset="0"/>
              </a:endParaRPr>
            </a:p>
          </p:txBody>
        </p:sp>
        <p:sp>
          <p:nvSpPr>
            <p:cNvPr id="33" name="Rectangle 11"/>
            <p:cNvSpPr>
              <a:spLocks noChangeArrowheads="1"/>
            </p:cNvSpPr>
            <p:nvPr/>
          </p:nvSpPr>
          <p:spPr bwMode="auto">
            <a:xfrm>
              <a:off x="6138863" y="4973638"/>
              <a:ext cx="0" cy="669925"/>
            </a:xfrm>
            <a:prstGeom prst="rect">
              <a:avLst/>
            </a:prstGeom>
            <a:noFill/>
            <a:ln w="9525">
              <a:noFill/>
              <a:miter lim="800000"/>
              <a:headEnd/>
              <a:tailEnd/>
            </a:ln>
          </p:spPr>
          <p:txBody>
            <a:bodyPr wrap="none" lIns="0" tIns="0" rIns="0" bIns="0">
              <a:spAutoFit/>
            </a:bodyPr>
            <a:lstStyle/>
            <a:p>
              <a:endParaRPr lang="en-US" sz="4400" b="0">
                <a:latin typeface="Times New Roman" pitchFamily="18" charset="0"/>
              </a:endParaRPr>
            </a:p>
          </p:txBody>
        </p:sp>
        <p:sp>
          <p:nvSpPr>
            <p:cNvPr id="34" name="Rectangle 12"/>
            <p:cNvSpPr>
              <a:spLocks noChangeArrowheads="1"/>
            </p:cNvSpPr>
            <p:nvPr/>
          </p:nvSpPr>
          <p:spPr bwMode="auto">
            <a:xfrm>
              <a:off x="5749925" y="4868863"/>
              <a:ext cx="0" cy="669925"/>
            </a:xfrm>
            <a:prstGeom prst="rect">
              <a:avLst/>
            </a:prstGeom>
            <a:noFill/>
            <a:ln w="9525">
              <a:noFill/>
              <a:miter lim="800000"/>
              <a:headEnd/>
              <a:tailEnd/>
            </a:ln>
          </p:spPr>
          <p:txBody>
            <a:bodyPr wrap="none" lIns="0" tIns="0" rIns="0" bIns="0">
              <a:spAutoFit/>
            </a:bodyPr>
            <a:lstStyle/>
            <a:p>
              <a:endParaRPr lang="en-US" sz="4400" b="0">
                <a:latin typeface="Times New Roman" pitchFamily="18" charset="0"/>
              </a:endParaRPr>
            </a:p>
          </p:txBody>
        </p:sp>
        <p:sp>
          <p:nvSpPr>
            <p:cNvPr id="35" name="Rectangle 13"/>
            <p:cNvSpPr>
              <a:spLocks noChangeArrowheads="1"/>
            </p:cNvSpPr>
            <p:nvPr/>
          </p:nvSpPr>
          <p:spPr bwMode="auto">
            <a:xfrm>
              <a:off x="6191250" y="5105400"/>
              <a:ext cx="0" cy="669925"/>
            </a:xfrm>
            <a:prstGeom prst="rect">
              <a:avLst/>
            </a:prstGeom>
            <a:noFill/>
            <a:ln w="9525">
              <a:noFill/>
              <a:miter lim="800000"/>
              <a:headEnd/>
              <a:tailEnd/>
            </a:ln>
          </p:spPr>
          <p:txBody>
            <a:bodyPr wrap="none" lIns="0" tIns="0" rIns="0" bIns="0">
              <a:spAutoFit/>
            </a:bodyPr>
            <a:lstStyle/>
            <a:p>
              <a:endParaRPr lang="en-US" sz="4400" b="0">
                <a:latin typeface="Times New Roman" pitchFamily="18" charset="0"/>
              </a:endParaRPr>
            </a:p>
          </p:txBody>
        </p:sp>
        <p:sp>
          <p:nvSpPr>
            <p:cNvPr id="36" name="Rectangle 14"/>
            <p:cNvSpPr>
              <a:spLocks noChangeArrowheads="1"/>
            </p:cNvSpPr>
            <p:nvPr/>
          </p:nvSpPr>
          <p:spPr bwMode="auto">
            <a:xfrm>
              <a:off x="4813300" y="5089525"/>
              <a:ext cx="0" cy="669925"/>
            </a:xfrm>
            <a:prstGeom prst="rect">
              <a:avLst/>
            </a:prstGeom>
            <a:noFill/>
            <a:ln w="9525">
              <a:noFill/>
              <a:miter lim="800000"/>
              <a:headEnd/>
              <a:tailEnd/>
            </a:ln>
          </p:spPr>
          <p:txBody>
            <a:bodyPr wrap="none" lIns="0" tIns="0" rIns="0" bIns="0">
              <a:spAutoFit/>
            </a:bodyPr>
            <a:lstStyle/>
            <a:p>
              <a:endParaRPr lang="en-US" sz="4400" b="0">
                <a:latin typeface="Times New Roman" pitchFamily="18" charset="0"/>
              </a:endParaRPr>
            </a:p>
          </p:txBody>
        </p:sp>
        <p:sp>
          <p:nvSpPr>
            <p:cNvPr id="37" name="Rectangle 15"/>
            <p:cNvSpPr>
              <a:spLocks noChangeArrowheads="1"/>
            </p:cNvSpPr>
            <p:nvPr/>
          </p:nvSpPr>
          <p:spPr bwMode="auto">
            <a:xfrm>
              <a:off x="4964113" y="4875213"/>
              <a:ext cx="0" cy="669925"/>
            </a:xfrm>
            <a:prstGeom prst="rect">
              <a:avLst/>
            </a:prstGeom>
            <a:noFill/>
            <a:ln w="9525">
              <a:noFill/>
              <a:miter lim="800000"/>
              <a:headEnd/>
              <a:tailEnd/>
            </a:ln>
          </p:spPr>
          <p:txBody>
            <a:bodyPr wrap="none" lIns="0" tIns="0" rIns="0" bIns="0">
              <a:spAutoFit/>
            </a:bodyPr>
            <a:lstStyle/>
            <a:p>
              <a:endParaRPr lang="en-US" sz="4400" b="0">
                <a:latin typeface="Times New Roman" pitchFamily="18" charset="0"/>
              </a:endParaRPr>
            </a:p>
          </p:txBody>
        </p:sp>
        <p:sp>
          <p:nvSpPr>
            <p:cNvPr id="38" name="Rectangle 16"/>
            <p:cNvSpPr>
              <a:spLocks noChangeArrowheads="1"/>
            </p:cNvSpPr>
            <p:nvPr/>
          </p:nvSpPr>
          <p:spPr bwMode="auto">
            <a:xfrm>
              <a:off x="4537075" y="5187950"/>
              <a:ext cx="0" cy="669925"/>
            </a:xfrm>
            <a:prstGeom prst="rect">
              <a:avLst/>
            </a:prstGeom>
            <a:noFill/>
            <a:ln w="9525">
              <a:noFill/>
              <a:miter lim="800000"/>
              <a:headEnd/>
              <a:tailEnd/>
            </a:ln>
          </p:spPr>
          <p:txBody>
            <a:bodyPr wrap="none" lIns="0" tIns="0" rIns="0" bIns="0">
              <a:spAutoFit/>
            </a:bodyPr>
            <a:lstStyle/>
            <a:p>
              <a:endParaRPr lang="en-US" sz="4400" b="0">
                <a:latin typeface="Times New Roman" pitchFamily="18" charset="0"/>
              </a:endParaRPr>
            </a:p>
          </p:txBody>
        </p:sp>
        <p:sp>
          <p:nvSpPr>
            <p:cNvPr id="39" name="Rectangle 17"/>
            <p:cNvSpPr>
              <a:spLocks noChangeArrowheads="1"/>
            </p:cNvSpPr>
            <p:nvPr/>
          </p:nvSpPr>
          <p:spPr bwMode="auto">
            <a:xfrm>
              <a:off x="3509963" y="4256088"/>
              <a:ext cx="0" cy="669925"/>
            </a:xfrm>
            <a:prstGeom prst="rect">
              <a:avLst/>
            </a:prstGeom>
            <a:noFill/>
            <a:ln w="9525">
              <a:noFill/>
              <a:miter lim="800000"/>
              <a:headEnd/>
              <a:tailEnd/>
            </a:ln>
          </p:spPr>
          <p:txBody>
            <a:bodyPr wrap="none" lIns="0" tIns="0" rIns="0" bIns="0">
              <a:spAutoFit/>
            </a:bodyPr>
            <a:lstStyle/>
            <a:p>
              <a:endParaRPr lang="en-US" sz="4400" b="0">
                <a:latin typeface="Times New Roman" pitchFamily="18" charset="0"/>
              </a:endParaRPr>
            </a:p>
          </p:txBody>
        </p:sp>
        <p:sp>
          <p:nvSpPr>
            <p:cNvPr id="40" name="Rectangle 18"/>
            <p:cNvSpPr>
              <a:spLocks noChangeArrowheads="1"/>
            </p:cNvSpPr>
            <p:nvPr/>
          </p:nvSpPr>
          <p:spPr bwMode="auto">
            <a:xfrm>
              <a:off x="2606675" y="3114675"/>
              <a:ext cx="0" cy="669925"/>
            </a:xfrm>
            <a:prstGeom prst="rect">
              <a:avLst/>
            </a:prstGeom>
            <a:noFill/>
            <a:ln w="9525">
              <a:noFill/>
              <a:miter lim="800000"/>
              <a:headEnd/>
              <a:tailEnd/>
            </a:ln>
          </p:spPr>
          <p:txBody>
            <a:bodyPr wrap="none" lIns="0" tIns="0" rIns="0" bIns="0">
              <a:spAutoFit/>
            </a:bodyPr>
            <a:lstStyle/>
            <a:p>
              <a:endParaRPr lang="en-US" sz="4400" b="0">
                <a:latin typeface="Times New Roman" pitchFamily="18" charset="0"/>
              </a:endParaRPr>
            </a:p>
          </p:txBody>
        </p:sp>
        <p:sp>
          <p:nvSpPr>
            <p:cNvPr id="41" name="Rectangle 19"/>
            <p:cNvSpPr>
              <a:spLocks noChangeArrowheads="1"/>
            </p:cNvSpPr>
            <p:nvPr/>
          </p:nvSpPr>
          <p:spPr bwMode="auto">
            <a:xfrm>
              <a:off x="2136775" y="3325813"/>
              <a:ext cx="0" cy="669925"/>
            </a:xfrm>
            <a:prstGeom prst="rect">
              <a:avLst/>
            </a:prstGeom>
            <a:noFill/>
            <a:ln w="9525">
              <a:noFill/>
              <a:miter lim="800000"/>
              <a:headEnd/>
              <a:tailEnd/>
            </a:ln>
          </p:spPr>
          <p:txBody>
            <a:bodyPr wrap="none" lIns="0" tIns="0" rIns="0" bIns="0">
              <a:spAutoFit/>
            </a:bodyPr>
            <a:lstStyle/>
            <a:p>
              <a:endParaRPr lang="en-US" sz="4400" b="0">
                <a:latin typeface="Times New Roman" pitchFamily="18" charset="0"/>
              </a:endParaRPr>
            </a:p>
          </p:txBody>
        </p:sp>
        <p:sp>
          <p:nvSpPr>
            <p:cNvPr id="42" name="Rectangle 20"/>
            <p:cNvSpPr>
              <a:spLocks noChangeArrowheads="1"/>
            </p:cNvSpPr>
            <p:nvPr/>
          </p:nvSpPr>
          <p:spPr bwMode="auto">
            <a:xfrm>
              <a:off x="4913313" y="5732463"/>
              <a:ext cx="0" cy="669925"/>
            </a:xfrm>
            <a:prstGeom prst="rect">
              <a:avLst/>
            </a:prstGeom>
            <a:noFill/>
            <a:ln w="9525">
              <a:noFill/>
              <a:miter lim="800000"/>
              <a:headEnd/>
              <a:tailEnd/>
            </a:ln>
          </p:spPr>
          <p:txBody>
            <a:bodyPr wrap="none" lIns="0" tIns="0" rIns="0" bIns="0">
              <a:spAutoFit/>
            </a:bodyPr>
            <a:lstStyle/>
            <a:p>
              <a:endParaRPr lang="en-US" sz="4400" b="0">
                <a:latin typeface="Times New Roman" pitchFamily="18" charset="0"/>
              </a:endParaRPr>
            </a:p>
          </p:txBody>
        </p:sp>
        <p:sp>
          <p:nvSpPr>
            <p:cNvPr id="43" name="Rectangle 21"/>
            <p:cNvSpPr>
              <a:spLocks noChangeArrowheads="1"/>
            </p:cNvSpPr>
            <p:nvPr/>
          </p:nvSpPr>
          <p:spPr bwMode="auto">
            <a:xfrm>
              <a:off x="7062788" y="5868988"/>
              <a:ext cx="0" cy="669925"/>
            </a:xfrm>
            <a:prstGeom prst="rect">
              <a:avLst/>
            </a:prstGeom>
            <a:noFill/>
            <a:ln w="9525">
              <a:noFill/>
              <a:miter lim="800000"/>
              <a:headEnd/>
              <a:tailEnd/>
            </a:ln>
          </p:spPr>
          <p:txBody>
            <a:bodyPr wrap="none" lIns="0" tIns="0" rIns="0" bIns="0">
              <a:spAutoFit/>
            </a:bodyPr>
            <a:lstStyle/>
            <a:p>
              <a:endParaRPr lang="en-US" sz="4400" b="0">
                <a:latin typeface="Times New Roman" pitchFamily="18" charset="0"/>
              </a:endParaRPr>
            </a:p>
          </p:txBody>
        </p:sp>
        <p:sp>
          <p:nvSpPr>
            <p:cNvPr id="44" name="Rectangle 22"/>
            <p:cNvSpPr>
              <a:spLocks noChangeArrowheads="1"/>
            </p:cNvSpPr>
            <p:nvPr/>
          </p:nvSpPr>
          <p:spPr bwMode="auto">
            <a:xfrm>
              <a:off x="4514850" y="5899150"/>
              <a:ext cx="0" cy="669925"/>
            </a:xfrm>
            <a:prstGeom prst="rect">
              <a:avLst/>
            </a:prstGeom>
            <a:noFill/>
            <a:ln w="9525">
              <a:noFill/>
              <a:miter lim="800000"/>
              <a:headEnd/>
              <a:tailEnd/>
            </a:ln>
          </p:spPr>
          <p:txBody>
            <a:bodyPr wrap="none" lIns="0" tIns="0" rIns="0" bIns="0">
              <a:spAutoFit/>
            </a:bodyPr>
            <a:lstStyle/>
            <a:p>
              <a:endParaRPr lang="en-US" sz="4400" b="0">
                <a:latin typeface="Times New Roman" pitchFamily="18" charset="0"/>
              </a:endParaRPr>
            </a:p>
          </p:txBody>
        </p:sp>
        <p:sp>
          <p:nvSpPr>
            <p:cNvPr id="45" name="Rectangle 23"/>
            <p:cNvSpPr>
              <a:spLocks noChangeArrowheads="1"/>
            </p:cNvSpPr>
            <p:nvPr/>
          </p:nvSpPr>
          <p:spPr bwMode="auto">
            <a:xfrm>
              <a:off x="5683250" y="5946775"/>
              <a:ext cx="0" cy="669925"/>
            </a:xfrm>
            <a:prstGeom prst="rect">
              <a:avLst/>
            </a:prstGeom>
            <a:noFill/>
            <a:ln w="9525">
              <a:noFill/>
              <a:miter lim="800000"/>
              <a:headEnd/>
              <a:tailEnd/>
            </a:ln>
          </p:spPr>
          <p:txBody>
            <a:bodyPr wrap="none" lIns="0" tIns="0" rIns="0" bIns="0">
              <a:spAutoFit/>
            </a:bodyPr>
            <a:lstStyle/>
            <a:p>
              <a:endParaRPr lang="en-US" sz="4400" b="0">
                <a:latin typeface="Times New Roman" pitchFamily="18" charset="0"/>
              </a:endParaRPr>
            </a:p>
          </p:txBody>
        </p:sp>
        <p:sp>
          <p:nvSpPr>
            <p:cNvPr id="46" name="Rectangle 24"/>
            <p:cNvSpPr>
              <a:spLocks noChangeArrowheads="1"/>
            </p:cNvSpPr>
            <p:nvPr/>
          </p:nvSpPr>
          <p:spPr bwMode="auto">
            <a:xfrm>
              <a:off x="6362700" y="5502275"/>
              <a:ext cx="0" cy="669925"/>
            </a:xfrm>
            <a:prstGeom prst="rect">
              <a:avLst/>
            </a:prstGeom>
            <a:noFill/>
            <a:ln w="9525">
              <a:noFill/>
              <a:miter lim="800000"/>
              <a:headEnd/>
              <a:tailEnd/>
            </a:ln>
          </p:spPr>
          <p:txBody>
            <a:bodyPr wrap="none" lIns="0" tIns="0" rIns="0" bIns="0">
              <a:spAutoFit/>
            </a:bodyPr>
            <a:lstStyle/>
            <a:p>
              <a:endParaRPr lang="en-US" sz="4400" b="0">
                <a:latin typeface="Times New Roman" pitchFamily="18" charset="0"/>
              </a:endParaRPr>
            </a:p>
          </p:txBody>
        </p:sp>
        <p:sp>
          <p:nvSpPr>
            <p:cNvPr id="47" name="Rectangle 26"/>
            <p:cNvSpPr>
              <a:spLocks noChangeArrowheads="1"/>
            </p:cNvSpPr>
            <p:nvPr/>
          </p:nvSpPr>
          <p:spPr bwMode="auto">
            <a:xfrm>
              <a:off x="893763" y="914400"/>
              <a:ext cx="8116887" cy="5041900"/>
            </a:xfrm>
            <a:prstGeom prst="rect">
              <a:avLst/>
            </a:prstGeom>
            <a:noFill/>
            <a:ln w="11113">
              <a:solidFill>
                <a:srgbClr val="808080"/>
              </a:solidFill>
              <a:miter lim="800000"/>
              <a:headEnd/>
              <a:tailEnd/>
            </a:ln>
          </p:spPr>
          <p:txBody>
            <a:bodyPr/>
            <a:lstStyle/>
            <a:p>
              <a:endParaRPr lang="en-US"/>
            </a:p>
          </p:txBody>
        </p:sp>
        <p:sp>
          <p:nvSpPr>
            <p:cNvPr id="48" name="Rectangle 27"/>
            <p:cNvSpPr>
              <a:spLocks noChangeArrowheads="1"/>
            </p:cNvSpPr>
            <p:nvPr/>
          </p:nvSpPr>
          <p:spPr bwMode="auto">
            <a:xfrm>
              <a:off x="893763" y="1082675"/>
              <a:ext cx="8116887" cy="4873625"/>
            </a:xfrm>
            <a:prstGeom prst="rect">
              <a:avLst/>
            </a:prstGeom>
            <a:noFill/>
            <a:ln w="9525">
              <a:noFill/>
              <a:miter lim="800000"/>
              <a:headEnd/>
              <a:tailEnd/>
            </a:ln>
          </p:spPr>
          <p:txBody>
            <a:bodyPr/>
            <a:lstStyle/>
            <a:p>
              <a:endParaRPr lang="en-US"/>
            </a:p>
          </p:txBody>
        </p:sp>
        <p:sp>
          <p:nvSpPr>
            <p:cNvPr id="49" name="Line 28"/>
            <p:cNvSpPr>
              <a:spLocks noChangeShapeType="1"/>
            </p:cNvSpPr>
            <p:nvPr/>
          </p:nvSpPr>
          <p:spPr bwMode="auto">
            <a:xfrm>
              <a:off x="893763" y="5956300"/>
              <a:ext cx="8116887" cy="0"/>
            </a:xfrm>
            <a:prstGeom prst="line">
              <a:avLst/>
            </a:prstGeom>
            <a:noFill/>
            <a:ln w="0">
              <a:solidFill>
                <a:srgbClr val="000000"/>
              </a:solidFill>
              <a:round/>
              <a:headEnd/>
              <a:tailEnd/>
            </a:ln>
          </p:spPr>
          <p:txBody>
            <a:bodyPr/>
            <a:lstStyle/>
            <a:p>
              <a:endParaRPr lang="en-US"/>
            </a:p>
          </p:txBody>
        </p:sp>
        <p:sp>
          <p:nvSpPr>
            <p:cNvPr id="50" name="Rectangle 29"/>
            <p:cNvSpPr>
              <a:spLocks noChangeArrowheads="1"/>
            </p:cNvSpPr>
            <p:nvPr/>
          </p:nvSpPr>
          <p:spPr bwMode="auto">
            <a:xfrm>
              <a:off x="7410450" y="4495800"/>
              <a:ext cx="1447800" cy="136525"/>
            </a:xfrm>
            <a:prstGeom prst="rect">
              <a:avLst/>
            </a:prstGeom>
            <a:noFill/>
            <a:ln w="9525">
              <a:noFill/>
              <a:miter lim="800000"/>
              <a:headEnd/>
              <a:tailEnd/>
            </a:ln>
          </p:spPr>
          <p:txBody>
            <a:bodyPr lIns="0" tIns="0" rIns="0" bIns="0">
              <a:spAutoFit/>
            </a:bodyPr>
            <a:lstStyle/>
            <a:p>
              <a:r>
                <a:rPr lang="en-US" sz="900" b="0">
                  <a:solidFill>
                    <a:srgbClr val="CC0099"/>
                  </a:solidFill>
                </a:rPr>
                <a:t>YMC-Pack</a:t>
              </a:r>
              <a:r>
                <a:rPr lang="en-US" sz="900" b="0" baseline="30000">
                  <a:solidFill>
                    <a:srgbClr val="CC0099"/>
                  </a:solidFill>
                </a:rPr>
                <a:t>™</a:t>
              </a:r>
              <a:r>
                <a:rPr lang="en-US" sz="900" b="0">
                  <a:solidFill>
                    <a:srgbClr val="CC0099"/>
                  </a:solidFill>
                </a:rPr>
                <a:t> ODS-A</a:t>
              </a:r>
              <a:r>
                <a:rPr lang="en-US" sz="900" b="0" baseline="30000">
                  <a:solidFill>
                    <a:srgbClr val="CC0099"/>
                  </a:solidFill>
                </a:rPr>
                <a:t>™</a:t>
              </a:r>
              <a:endParaRPr lang="en-US" sz="4400" b="0" baseline="30000">
                <a:solidFill>
                  <a:srgbClr val="CC0099"/>
                </a:solidFill>
                <a:latin typeface="Times New Roman" pitchFamily="18" charset="0"/>
              </a:endParaRPr>
            </a:p>
          </p:txBody>
        </p:sp>
        <p:sp>
          <p:nvSpPr>
            <p:cNvPr id="51" name="Rectangle 30"/>
            <p:cNvSpPr>
              <a:spLocks noChangeArrowheads="1"/>
            </p:cNvSpPr>
            <p:nvPr/>
          </p:nvSpPr>
          <p:spPr bwMode="auto">
            <a:xfrm>
              <a:off x="7410450" y="4038600"/>
              <a:ext cx="1343025" cy="136525"/>
            </a:xfrm>
            <a:prstGeom prst="rect">
              <a:avLst/>
            </a:prstGeom>
            <a:noFill/>
            <a:ln w="9525">
              <a:noFill/>
              <a:miter lim="800000"/>
              <a:headEnd/>
              <a:tailEnd/>
            </a:ln>
          </p:spPr>
          <p:txBody>
            <a:bodyPr wrap="none" lIns="0" tIns="0" rIns="0" bIns="0">
              <a:spAutoFit/>
            </a:bodyPr>
            <a:lstStyle/>
            <a:p>
              <a:r>
                <a:rPr lang="en-US" sz="900" b="0">
                  <a:solidFill>
                    <a:srgbClr val="CC0099"/>
                  </a:solidFill>
                </a:rPr>
                <a:t>YMC J'sphere</a:t>
              </a:r>
              <a:r>
                <a:rPr lang="en-US" sz="900" b="0" baseline="30000">
                  <a:solidFill>
                    <a:srgbClr val="CC0099"/>
                  </a:solidFill>
                </a:rPr>
                <a:t>™</a:t>
              </a:r>
              <a:r>
                <a:rPr lang="en-US" sz="900" b="0">
                  <a:solidFill>
                    <a:srgbClr val="CC0099"/>
                  </a:solidFill>
                </a:rPr>
                <a:t> ODS–H80</a:t>
              </a:r>
              <a:endParaRPr lang="en-US" sz="4400" b="0">
                <a:solidFill>
                  <a:srgbClr val="CC0099"/>
                </a:solidFill>
                <a:latin typeface="Times New Roman" pitchFamily="18" charset="0"/>
              </a:endParaRPr>
            </a:p>
          </p:txBody>
        </p:sp>
        <p:sp>
          <p:nvSpPr>
            <p:cNvPr id="52" name="Text Box 31"/>
            <p:cNvSpPr txBox="1">
              <a:spLocks noChangeArrowheads="1"/>
            </p:cNvSpPr>
            <p:nvPr/>
          </p:nvSpPr>
          <p:spPr bwMode="auto">
            <a:xfrm>
              <a:off x="7258050" y="1828800"/>
              <a:ext cx="1600200" cy="549275"/>
            </a:xfrm>
            <a:prstGeom prst="rect">
              <a:avLst/>
            </a:prstGeom>
            <a:solidFill>
              <a:srgbClr val="FFFF99"/>
            </a:solidFill>
            <a:ln w="9525">
              <a:noFill/>
              <a:miter lim="800000"/>
              <a:headEnd/>
              <a:tailEnd/>
            </a:ln>
          </p:spPr>
          <p:txBody>
            <a:bodyPr>
              <a:spAutoFit/>
            </a:bodyPr>
            <a:lstStyle/>
            <a:p>
              <a:pPr algn="ctr"/>
              <a:r>
                <a:rPr lang="en-US" sz="1000" dirty="0">
                  <a:solidFill>
                    <a:srgbClr val="336699"/>
                  </a:solidFill>
                </a:rPr>
                <a:t>ACQUITY UPLC</a:t>
              </a:r>
              <a:r>
                <a:rPr lang="en-US" sz="1000" baseline="30000" dirty="0">
                  <a:solidFill>
                    <a:srgbClr val="336699"/>
                  </a:solidFill>
                </a:rPr>
                <a:t>™</a:t>
              </a:r>
              <a:r>
                <a:rPr lang="en-US" sz="1000" dirty="0">
                  <a:solidFill>
                    <a:srgbClr val="336699"/>
                  </a:solidFill>
                </a:rPr>
                <a:t> BEH</a:t>
              </a:r>
            </a:p>
            <a:p>
              <a:pPr algn="ctr"/>
              <a:r>
                <a:rPr lang="en-US" sz="1000" dirty="0">
                  <a:solidFill>
                    <a:srgbClr val="990099"/>
                  </a:solidFill>
                </a:rPr>
                <a:t>XBridge</a:t>
              </a:r>
              <a:r>
                <a:rPr lang="en-US" sz="1000" baseline="30000" dirty="0">
                  <a:solidFill>
                    <a:srgbClr val="990099"/>
                  </a:solidFill>
                </a:rPr>
                <a:t>™</a:t>
              </a:r>
              <a:r>
                <a:rPr lang="en-US" sz="1000" dirty="0">
                  <a:solidFill>
                    <a:srgbClr val="990099"/>
                  </a:solidFill>
                </a:rPr>
                <a:t> </a:t>
              </a:r>
            </a:p>
            <a:p>
              <a:pPr algn="ctr"/>
              <a:r>
                <a:rPr lang="en-US" sz="1000" dirty="0">
                  <a:solidFill>
                    <a:srgbClr val="336699"/>
                  </a:solidFill>
                </a:rPr>
                <a:t>C18</a:t>
              </a:r>
            </a:p>
          </p:txBody>
        </p:sp>
        <p:sp>
          <p:nvSpPr>
            <p:cNvPr id="53" name="Text Box 32"/>
            <p:cNvSpPr txBox="1">
              <a:spLocks noChangeArrowheads="1"/>
            </p:cNvSpPr>
            <p:nvPr/>
          </p:nvSpPr>
          <p:spPr bwMode="auto">
            <a:xfrm>
              <a:off x="3676650" y="6232458"/>
              <a:ext cx="2890838" cy="396875"/>
            </a:xfrm>
            <a:prstGeom prst="rect">
              <a:avLst/>
            </a:prstGeom>
            <a:noFill/>
            <a:ln w="9525">
              <a:noFill/>
              <a:miter lim="800000"/>
              <a:headEnd/>
              <a:tailEnd/>
            </a:ln>
          </p:spPr>
          <p:txBody>
            <a:bodyPr>
              <a:spAutoFit/>
            </a:bodyPr>
            <a:lstStyle/>
            <a:p>
              <a:pPr>
                <a:spcBef>
                  <a:spcPct val="50000"/>
                </a:spcBef>
              </a:pPr>
              <a:r>
                <a:rPr lang="en-US" sz="1600" dirty="0">
                  <a:solidFill>
                    <a:srgbClr val="000099"/>
                  </a:solidFill>
                </a:rPr>
                <a:t>(</a:t>
              </a:r>
              <a:r>
                <a:rPr lang="en-US" sz="1600" dirty="0" err="1">
                  <a:solidFill>
                    <a:srgbClr val="000099"/>
                  </a:solidFill>
                </a:rPr>
                <a:t>ln</a:t>
              </a:r>
              <a:r>
                <a:rPr lang="en-US" sz="1600" dirty="0">
                  <a:solidFill>
                    <a:srgbClr val="000099"/>
                  </a:solidFill>
                </a:rPr>
                <a:t> [</a:t>
              </a:r>
              <a:r>
                <a:rPr lang="en-US" sz="2000" dirty="0">
                  <a:solidFill>
                    <a:srgbClr val="000099"/>
                  </a:solidFill>
                </a:rPr>
                <a:t>k</a:t>
              </a:r>
              <a:r>
                <a:rPr lang="en-US" sz="1600" dirty="0">
                  <a:solidFill>
                    <a:srgbClr val="000099"/>
                  </a:solidFill>
                </a:rPr>
                <a:t>] acenaphthene)</a:t>
              </a:r>
            </a:p>
          </p:txBody>
        </p:sp>
        <p:sp>
          <p:nvSpPr>
            <p:cNvPr id="54" name="Line 34"/>
            <p:cNvSpPr>
              <a:spLocks noChangeShapeType="1"/>
            </p:cNvSpPr>
            <p:nvPr/>
          </p:nvSpPr>
          <p:spPr bwMode="auto">
            <a:xfrm>
              <a:off x="893763" y="1082675"/>
              <a:ext cx="1587" cy="4873625"/>
            </a:xfrm>
            <a:prstGeom prst="line">
              <a:avLst/>
            </a:prstGeom>
            <a:noFill/>
            <a:ln w="0">
              <a:solidFill>
                <a:srgbClr val="000000"/>
              </a:solidFill>
              <a:round/>
              <a:headEnd/>
              <a:tailEnd/>
            </a:ln>
          </p:spPr>
          <p:txBody>
            <a:bodyPr/>
            <a:lstStyle/>
            <a:p>
              <a:endParaRPr lang="en-US"/>
            </a:p>
          </p:txBody>
        </p:sp>
        <p:sp>
          <p:nvSpPr>
            <p:cNvPr id="55" name="Line 35"/>
            <p:cNvSpPr>
              <a:spLocks noChangeShapeType="1"/>
            </p:cNvSpPr>
            <p:nvPr/>
          </p:nvSpPr>
          <p:spPr bwMode="auto">
            <a:xfrm>
              <a:off x="839788" y="5956300"/>
              <a:ext cx="53975" cy="0"/>
            </a:xfrm>
            <a:prstGeom prst="line">
              <a:avLst/>
            </a:prstGeom>
            <a:noFill/>
            <a:ln w="0">
              <a:solidFill>
                <a:srgbClr val="000000"/>
              </a:solidFill>
              <a:round/>
              <a:headEnd/>
              <a:tailEnd/>
            </a:ln>
          </p:spPr>
          <p:txBody>
            <a:bodyPr/>
            <a:lstStyle/>
            <a:p>
              <a:endParaRPr lang="en-US"/>
            </a:p>
          </p:txBody>
        </p:sp>
        <p:sp>
          <p:nvSpPr>
            <p:cNvPr id="56" name="Line 36"/>
            <p:cNvSpPr>
              <a:spLocks noChangeShapeType="1"/>
            </p:cNvSpPr>
            <p:nvPr/>
          </p:nvSpPr>
          <p:spPr bwMode="auto">
            <a:xfrm>
              <a:off x="839788" y="5624513"/>
              <a:ext cx="53975" cy="0"/>
            </a:xfrm>
            <a:prstGeom prst="line">
              <a:avLst/>
            </a:prstGeom>
            <a:noFill/>
            <a:ln w="0">
              <a:solidFill>
                <a:srgbClr val="000000"/>
              </a:solidFill>
              <a:round/>
              <a:headEnd/>
              <a:tailEnd/>
            </a:ln>
          </p:spPr>
          <p:txBody>
            <a:bodyPr/>
            <a:lstStyle/>
            <a:p>
              <a:endParaRPr lang="en-US"/>
            </a:p>
          </p:txBody>
        </p:sp>
        <p:sp>
          <p:nvSpPr>
            <p:cNvPr id="57" name="Line 37"/>
            <p:cNvSpPr>
              <a:spLocks noChangeShapeType="1"/>
            </p:cNvSpPr>
            <p:nvPr/>
          </p:nvSpPr>
          <p:spPr bwMode="auto">
            <a:xfrm>
              <a:off x="839788" y="5291138"/>
              <a:ext cx="53975" cy="0"/>
            </a:xfrm>
            <a:prstGeom prst="line">
              <a:avLst/>
            </a:prstGeom>
            <a:noFill/>
            <a:ln w="0">
              <a:solidFill>
                <a:srgbClr val="000000"/>
              </a:solidFill>
              <a:round/>
              <a:headEnd/>
              <a:tailEnd/>
            </a:ln>
          </p:spPr>
          <p:txBody>
            <a:bodyPr/>
            <a:lstStyle/>
            <a:p>
              <a:endParaRPr lang="en-US"/>
            </a:p>
          </p:txBody>
        </p:sp>
        <p:sp>
          <p:nvSpPr>
            <p:cNvPr id="58" name="Line 38"/>
            <p:cNvSpPr>
              <a:spLocks noChangeShapeType="1"/>
            </p:cNvSpPr>
            <p:nvPr/>
          </p:nvSpPr>
          <p:spPr bwMode="auto">
            <a:xfrm>
              <a:off x="839788" y="4957763"/>
              <a:ext cx="53975" cy="1587"/>
            </a:xfrm>
            <a:prstGeom prst="line">
              <a:avLst/>
            </a:prstGeom>
            <a:noFill/>
            <a:ln w="0">
              <a:solidFill>
                <a:srgbClr val="000000"/>
              </a:solidFill>
              <a:round/>
              <a:headEnd/>
              <a:tailEnd/>
            </a:ln>
          </p:spPr>
          <p:txBody>
            <a:bodyPr/>
            <a:lstStyle/>
            <a:p>
              <a:endParaRPr lang="en-US"/>
            </a:p>
          </p:txBody>
        </p:sp>
        <p:sp>
          <p:nvSpPr>
            <p:cNvPr id="59" name="Line 39"/>
            <p:cNvSpPr>
              <a:spLocks noChangeShapeType="1"/>
            </p:cNvSpPr>
            <p:nvPr/>
          </p:nvSpPr>
          <p:spPr bwMode="auto">
            <a:xfrm>
              <a:off x="839788" y="4625975"/>
              <a:ext cx="53975" cy="1588"/>
            </a:xfrm>
            <a:prstGeom prst="line">
              <a:avLst/>
            </a:prstGeom>
            <a:noFill/>
            <a:ln w="0">
              <a:solidFill>
                <a:srgbClr val="000000"/>
              </a:solidFill>
              <a:round/>
              <a:headEnd/>
              <a:tailEnd/>
            </a:ln>
          </p:spPr>
          <p:txBody>
            <a:bodyPr/>
            <a:lstStyle/>
            <a:p>
              <a:endParaRPr lang="en-US"/>
            </a:p>
          </p:txBody>
        </p:sp>
        <p:sp>
          <p:nvSpPr>
            <p:cNvPr id="60" name="Line 40"/>
            <p:cNvSpPr>
              <a:spLocks noChangeShapeType="1"/>
            </p:cNvSpPr>
            <p:nvPr/>
          </p:nvSpPr>
          <p:spPr bwMode="auto">
            <a:xfrm>
              <a:off x="839788" y="4294188"/>
              <a:ext cx="53975" cy="1587"/>
            </a:xfrm>
            <a:prstGeom prst="line">
              <a:avLst/>
            </a:prstGeom>
            <a:noFill/>
            <a:ln w="0">
              <a:solidFill>
                <a:srgbClr val="000000"/>
              </a:solidFill>
              <a:round/>
              <a:headEnd/>
              <a:tailEnd/>
            </a:ln>
          </p:spPr>
          <p:txBody>
            <a:bodyPr/>
            <a:lstStyle/>
            <a:p>
              <a:endParaRPr lang="en-US"/>
            </a:p>
          </p:txBody>
        </p:sp>
        <p:sp>
          <p:nvSpPr>
            <p:cNvPr id="61" name="Line 41"/>
            <p:cNvSpPr>
              <a:spLocks noChangeShapeType="1"/>
            </p:cNvSpPr>
            <p:nvPr/>
          </p:nvSpPr>
          <p:spPr bwMode="auto">
            <a:xfrm>
              <a:off x="839788" y="3962400"/>
              <a:ext cx="53975" cy="1588"/>
            </a:xfrm>
            <a:prstGeom prst="line">
              <a:avLst/>
            </a:prstGeom>
            <a:noFill/>
            <a:ln w="0">
              <a:solidFill>
                <a:srgbClr val="000000"/>
              </a:solidFill>
              <a:round/>
              <a:headEnd/>
              <a:tailEnd/>
            </a:ln>
          </p:spPr>
          <p:txBody>
            <a:bodyPr/>
            <a:lstStyle/>
            <a:p>
              <a:endParaRPr lang="en-US"/>
            </a:p>
          </p:txBody>
        </p:sp>
        <p:sp>
          <p:nvSpPr>
            <p:cNvPr id="62" name="Line 42"/>
            <p:cNvSpPr>
              <a:spLocks noChangeShapeType="1"/>
            </p:cNvSpPr>
            <p:nvPr/>
          </p:nvSpPr>
          <p:spPr bwMode="auto">
            <a:xfrm>
              <a:off x="839788" y="3629025"/>
              <a:ext cx="53975" cy="3175"/>
            </a:xfrm>
            <a:prstGeom prst="line">
              <a:avLst/>
            </a:prstGeom>
            <a:noFill/>
            <a:ln w="0">
              <a:solidFill>
                <a:srgbClr val="000000"/>
              </a:solidFill>
              <a:round/>
              <a:headEnd/>
              <a:tailEnd/>
            </a:ln>
          </p:spPr>
          <p:txBody>
            <a:bodyPr/>
            <a:lstStyle/>
            <a:p>
              <a:endParaRPr lang="en-US"/>
            </a:p>
          </p:txBody>
        </p:sp>
        <p:sp>
          <p:nvSpPr>
            <p:cNvPr id="63" name="Line 43"/>
            <p:cNvSpPr>
              <a:spLocks noChangeShapeType="1"/>
            </p:cNvSpPr>
            <p:nvPr/>
          </p:nvSpPr>
          <p:spPr bwMode="auto">
            <a:xfrm>
              <a:off x="839788" y="3297238"/>
              <a:ext cx="53975" cy="1587"/>
            </a:xfrm>
            <a:prstGeom prst="line">
              <a:avLst/>
            </a:prstGeom>
            <a:noFill/>
            <a:ln w="0">
              <a:solidFill>
                <a:srgbClr val="000000"/>
              </a:solidFill>
              <a:round/>
              <a:headEnd/>
              <a:tailEnd/>
            </a:ln>
          </p:spPr>
          <p:txBody>
            <a:bodyPr/>
            <a:lstStyle/>
            <a:p>
              <a:endParaRPr lang="en-US"/>
            </a:p>
          </p:txBody>
        </p:sp>
        <p:sp>
          <p:nvSpPr>
            <p:cNvPr id="64" name="Line 44"/>
            <p:cNvSpPr>
              <a:spLocks noChangeShapeType="1"/>
            </p:cNvSpPr>
            <p:nvPr/>
          </p:nvSpPr>
          <p:spPr bwMode="auto">
            <a:xfrm>
              <a:off x="839788" y="2965450"/>
              <a:ext cx="53975" cy="1588"/>
            </a:xfrm>
            <a:prstGeom prst="line">
              <a:avLst/>
            </a:prstGeom>
            <a:noFill/>
            <a:ln w="0">
              <a:solidFill>
                <a:srgbClr val="000000"/>
              </a:solidFill>
              <a:round/>
              <a:headEnd/>
              <a:tailEnd/>
            </a:ln>
          </p:spPr>
          <p:txBody>
            <a:bodyPr/>
            <a:lstStyle/>
            <a:p>
              <a:endParaRPr lang="en-US"/>
            </a:p>
          </p:txBody>
        </p:sp>
        <p:sp>
          <p:nvSpPr>
            <p:cNvPr id="65" name="Line 45"/>
            <p:cNvSpPr>
              <a:spLocks noChangeShapeType="1"/>
            </p:cNvSpPr>
            <p:nvPr/>
          </p:nvSpPr>
          <p:spPr bwMode="auto">
            <a:xfrm>
              <a:off x="839788" y="2633663"/>
              <a:ext cx="53975" cy="1587"/>
            </a:xfrm>
            <a:prstGeom prst="line">
              <a:avLst/>
            </a:prstGeom>
            <a:noFill/>
            <a:ln w="0">
              <a:solidFill>
                <a:srgbClr val="000000"/>
              </a:solidFill>
              <a:round/>
              <a:headEnd/>
              <a:tailEnd/>
            </a:ln>
          </p:spPr>
          <p:txBody>
            <a:bodyPr/>
            <a:lstStyle/>
            <a:p>
              <a:endParaRPr lang="en-US"/>
            </a:p>
          </p:txBody>
        </p:sp>
        <p:sp>
          <p:nvSpPr>
            <p:cNvPr id="66" name="Line 46"/>
            <p:cNvSpPr>
              <a:spLocks noChangeShapeType="1"/>
            </p:cNvSpPr>
            <p:nvPr/>
          </p:nvSpPr>
          <p:spPr bwMode="auto">
            <a:xfrm>
              <a:off x="839788" y="2301875"/>
              <a:ext cx="53975" cy="1588"/>
            </a:xfrm>
            <a:prstGeom prst="line">
              <a:avLst/>
            </a:prstGeom>
            <a:noFill/>
            <a:ln w="0">
              <a:solidFill>
                <a:srgbClr val="000000"/>
              </a:solidFill>
              <a:round/>
              <a:headEnd/>
              <a:tailEnd/>
            </a:ln>
          </p:spPr>
          <p:txBody>
            <a:bodyPr/>
            <a:lstStyle/>
            <a:p>
              <a:endParaRPr lang="en-US"/>
            </a:p>
          </p:txBody>
        </p:sp>
        <p:sp>
          <p:nvSpPr>
            <p:cNvPr id="67" name="Line 47"/>
            <p:cNvSpPr>
              <a:spLocks noChangeShapeType="1"/>
            </p:cNvSpPr>
            <p:nvPr/>
          </p:nvSpPr>
          <p:spPr bwMode="auto">
            <a:xfrm>
              <a:off x="839788" y="1970088"/>
              <a:ext cx="53975" cy="1587"/>
            </a:xfrm>
            <a:prstGeom prst="line">
              <a:avLst/>
            </a:prstGeom>
            <a:noFill/>
            <a:ln w="0">
              <a:solidFill>
                <a:srgbClr val="000000"/>
              </a:solidFill>
              <a:round/>
              <a:headEnd/>
              <a:tailEnd/>
            </a:ln>
          </p:spPr>
          <p:txBody>
            <a:bodyPr/>
            <a:lstStyle/>
            <a:p>
              <a:endParaRPr lang="en-US"/>
            </a:p>
          </p:txBody>
        </p:sp>
        <p:sp>
          <p:nvSpPr>
            <p:cNvPr id="68" name="Line 48"/>
            <p:cNvSpPr>
              <a:spLocks noChangeShapeType="1"/>
            </p:cNvSpPr>
            <p:nvPr/>
          </p:nvSpPr>
          <p:spPr bwMode="auto">
            <a:xfrm>
              <a:off x="839788" y="1636713"/>
              <a:ext cx="53975" cy="3175"/>
            </a:xfrm>
            <a:prstGeom prst="line">
              <a:avLst/>
            </a:prstGeom>
            <a:noFill/>
            <a:ln w="0">
              <a:solidFill>
                <a:srgbClr val="000000"/>
              </a:solidFill>
              <a:round/>
              <a:headEnd/>
              <a:tailEnd/>
            </a:ln>
          </p:spPr>
          <p:txBody>
            <a:bodyPr/>
            <a:lstStyle/>
            <a:p>
              <a:endParaRPr lang="en-US"/>
            </a:p>
          </p:txBody>
        </p:sp>
        <p:sp>
          <p:nvSpPr>
            <p:cNvPr id="69" name="Line 49"/>
            <p:cNvSpPr>
              <a:spLocks noChangeShapeType="1"/>
            </p:cNvSpPr>
            <p:nvPr/>
          </p:nvSpPr>
          <p:spPr bwMode="auto">
            <a:xfrm>
              <a:off x="839788" y="1304925"/>
              <a:ext cx="53975" cy="1588"/>
            </a:xfrm>
            <a:prstGeom prst="line">
              <a:avLst/>
            </a:prstGeom>
            <a:noFill/>
            <a:ln w="0">
              <a:solidFill>
                <a:srgbClr val="000000"/>
              </a:solidFill>
              <a:round/>
              <a:headEnd/>
              <a:tailEnd/>
            </a:ln>
          </p:spPr>
          <p:txBody>
            <a:bodyPr/>
            <a:lstStyle/>
            <a:p>
              <a:endParaRPr lang="en-US"/>
            </a:p>
          </p:txBody>
        </p:sp>
        <p:sp>
          <p:nvSpPr>
            <p:cNvPr id="70" name="Line 50"/>
            <p:cNvSpPr>
              <a:spLocks noChangeShapeType="1"/>
            </p:cNvSpPr>
            <p:nvPr/>
          </p:nvSpPr>
          <p:spPr bwMode="auto">
            <a:xfrm flipV="1">
              <a:off x="893763" y="5956300"/>
              <a:ext cx="1587" cy="49213"/>
            </a:xfrm>
            <a:prstGeom prst="line">
              <a:avLst/>
            </a:prstGeom>
            <a:noFill/>
            <a:ln w="0">
              <a:solidFill>
                <a:srgbClr val="000000"/>
              </a:solidFill>
              <a:round/>
              <a:headEnd/>
              <a:tailEnd/>
            </a:ln>
          </p:spPr>
          <p:txBody>
            <a:bodyPr/>
            <a:lstStyle/>
            <a:p>
              <a:endParaRPr lang="en-US"/>
            </a:p>
          </p:txBody>
        </p:sp>
        <p:sp>
          <p:nvSpPr>
            <p:cNvPr id="71" name="Line 51"/>
            <p:cNvSpPr>
              <a:spLocks noChangeShapeType="1"/>
            </p:cNvSpPr>
            <p:nvPr/>
          </p:nvSpPr>
          <p:spPr bwMode="auto">
            <a:xfrm flipV="1">
              <a:off x="2368550" y="5956300"/>
              <a:ext cx="3175" cy="49213"/>
            </a:xfrm>
            <a:prstGeom prst="line">
              <a:avLst/>
            </a:prstGeom>
            <a:noFill/>
            <a:ln w="0">
              <a:solidFill>
                <a:srgbClr val="000000"/>
              </a:solidFill>
              <a:round/>
              <a:headEnd/>
              <a:tailEnd/>
            </a:ln>
          </p:spPr>
          <p:txBody>
            <a:bodyPr/>
            <a:lstStyle/>
            <a:p>
              <a:endParaRPr lang="en-US"/>
            </a:p>
          </p:txBody>
        </p:sp>
        <p:sp>
          <p:nvSpPr>
            <p:cNvPr id="72" name="Line 52"/>
            <p:cNvSpPr>
              <a:spLocks noChangeShapeType="1"/>
            </p:cNvSpPr>
            <p:nvPr/>
          </p:nvSpPr>
          <p:spPr bwMode="auto">
            <a:xfrm flipV="1">
              <a:off x="3846513" y="5956300"/>
              <a:ext cx="1587" cy="49213"/>
            </a:xfrm>
            <a:prstGeom prst="line">
              <a:avLst/>
            </a:prstGeom>
            <a:noFill/>
            <a:ln w="0">
              <a:solidFill>
                <a:srgbClr val="000000"/>
              </a:solidFill>
              <a:round/>
              <a:headEnd/>
              <a:tailEnd/>
            </a:ln>
          </p:spPr>
          <p:txBody>
            <a:bodyPr/>
            <a:lstStyle/>
            <a:p>
              <a:endParaRPr lang="en-US"/>
            </a:p>
          </p:txBody>
        </p:sp>
        <p:sp>
          <p:nvSpPr>
            <p:cNvPr id="73" name="Line 53"/>
            <p:cNvSpPr>
              <a:spLocks noChangeShapeType="1"/>
            </p:cNvSpPr>
            <p:nvPr/>
          </p:nvSpPr>
          <p:spPr bwMode="auto">
            <a:xfrm flipV="1">
              <a:off x="5322888" y="5956300"/>
              <a:ext cx="1587" cy="49213"/>
            </a:xfrm>
            <a:prstGeom prst="line">
              <a:avLst/>
            </a:prstGeom>
            <a:noFill/>
            <a:ln w="0">
              <a:solidFill>
                <a:srgbClr val="000000"/>
              </a:solidFill>
              <a:round/>
              <a:headEnd/>
              <a:tailEnd/>
            </a:ln>
          </p:spPr>
          <p:txBody>
            <a:bodyPr/>
            <a:lstStyle/>
            <a:p>
              <a:endParaRPr lang="en-US"/>
            </a:p>
          </p:txBody>
        </p:sp>
        <p:sp>
          <p:nvSpPr>
            <p:cNvPr id="74" name="Line 54"/>
            <p:cNvSpPr>
              <a:spLocks noChangeShapeType="1"/>
            </p:cNvSpPr>
            <p:nvPr/>
          </p:nvSpPr>
          <p:spPr bwMode="auto">
            <a:xfrm flipV="1">
              <a:off x="6797675" y="5956300"/>
              <a:ext cx="1588" cy="49213"/>
            </a:xfrm>
            <a:prstGeom prst="line">
              <a:avLst/>
            </a:prstGeom>
            <a:noFill/>
            <a:ln w="0">
              <a:solidFill>
                <a:srgbClr val="000000"/>
              </a:solidFill>
              <a:round/>
              <a:headEnd/>
              <a:tailEnd/>
            </a:ln>
          </p:spPr>
          <p:txBody>
            <a:bodyPr/>
            <a:lstStyle/>
            <a:p>
              <a:endParaRPr lang="en-US"/>
            </a:p>
          </p:txBody>
        </p:sp>
        <p:sp>
          <p:nvSpPr>
            <p:cNvPr id="75" name="Line 55"/>
            <p:cNvSpPr>
              <a:spLocks noChangeShapeType="1"/>
            </p:cNvSpPr>
            <p:nvPr/>
          </p:nvSpPr>
          <p:spPr bwMode="auto">
            <a:xfrm flipV="1">
              <a:off x="8272463" y="5956300"/>
              <a:ext cx="1587" cy="49213"/>
            </a:xfrm>
            <a:prstGeom prst="line">
              <a:avLst/>
            </a:prstGeom>
            <a:noFill/>
            <a:ln w="0">
              <a:solidFill>
                <a:srgbClr val="000000"/>
              </a:solidFill>
              <a:round/>
              <a:headEnd/>
              <a:tailEnd/>
            </a:ln>
          </p:spPr>
          <p:txBody>
            <a:bodyPr/>
            <a:lstStyle/>
            <a:p>
              <a:endParaRPr lang="en-US"/>
            </a:p>
          </p:txBody>
        </p:sp>
        <p:sp>
          <p:nvSpPr>
            <p:cNvPr id="76" name="Freeform 56"/>
            <p:cNvSpPr>
              <a:spLocks/>
            </p:cNvSpPr>
            <p:nvPr/>
          </p:nvSpPr>
          <p:spPr bwMode="auto">
            <a:xfrm>
              <a:off x="7377113" y="5083175"/>
              <a:ext cx="106362" cy="98425"/>
            </a:xfrm>
            <a:custGeom>
              <a:avLst/>
              <a:gdLst>
                <a:gd name="T0" fmla="*/ 29 w 58"/>
                <a:gd name="T1" fmla="*/ 0 h 58"/>
                <a:gd name="T2" fmla="*/ 58 w 58"/>
                <a:gd name="T3" fmla="*/ 29 h 58"/>
                <a:gd name="T4" fmla="*/ 29 w 58"/>
                <a:gd name="T5" fmla="*/ 58 h 58"/>
                <a:gd name="T6" fmla="*/ 0 w 58"/>
                <a:gd name="T7" fmla="*/ 29 h 58"/>
                <a:gd name="T8" fmla="*/ 29 w 58"/>
                <a:gd name="T9" fmla="*/ 0 h 58"/>
                <a:gd name="T10" fmla="*/ 0 60000 65536"/>
                <a:gd name="T11" fmla="*/ 0 60000 65536"/>
                <a:gd name="T12" fmla="*/ 0 60000 65536"/>
                <a:gd name="T13" fmla="*/ 0 60000 65536"/>
                <a:gd name="T14" fmla="*/ 0 60000 65536"/>
                <a:gd name="T15" fmla="*/ 0 w 58"/>
                <a:gd name="T16" fmla="*/ 0 h 58"/>
                <a:gd name="T17" fmla="*/ 58 w 58"/>
                <a:gd name="T18" fmla="*/ 58 h 58"/>
              </a:gdLst>
              <a:ahLst/>
              <a:cxnLst>
                <a:cxn ang="T10">
                  <a:pos x="T0" y="T1"/>
                </a:cxn>
                <a:cxn ang="T11">
                  <a:pos x="T2" y="T3"/>
                </a:cxn>
                <a:cxn ang="T12">
                  <a:pos x="T4" y="T5"/>
                </a:cxn>
                <a:cxn ang="T13">
                  <a:pos x="T6" y="T7"/>
                </a:cxn>
                <a:cxn ang="T14">
                  <a:pos x="T8" y="T9"/>
                </a:cxn>
              </a:cxnLst>
              <a:rect l="T15" t="T16" r="T17" b="T18"/>
              <a:pathLst>
                <a:path w="58" h="58">
                  <a:moveTo>
                    <a:pt x="29" y="0"/>
                  </a:moveTo>
                  <a:lnTo>
                    <a:pt x="58" y="29"/>
                  </a:lnTo>
                  <a:lnTo>
                    <a:pt x="29" y="58"/>
                  </a:lnTo>
                  <a:lnTo>
                    <a:pt x="0" y="29"/>
                  </a:lnTo>
                  <a:lnTo>
                    <a:pt x="29" y="0"/>
                  </a:lnTo>
                  <a:close/>
                </a:path>
              </a:pathLst>
            </a:custGeom>
            <a:solidFill>
              <a:srgbClr val="339966"/>
            </a:solidFill>
            <a:ln w="11176">
              <a:noFill/>
              <a:prstDash val="solid"/>
              <a:round/>
              <a:headEnd/>
              <a:tailEnd/>
            </a:ln>
          </p:spPr>
          <p:txBody>
            <a:bodyPr/>
            <a:lstStyle/>
            <a:p>
              <a:endParaRPr lang="en-US"/>
            </a:p>
          </p:txBody>
        </p:sp>
        <p:sp>
          <p:nvSpPr>
            <p:cNvPr id="77" name="Freeform 57"/>
            <p:cNvSpPr>
              <a:spLocks/>
            </p:cNvSpPr>
            <p:nvPr/>
          </p:nvSpPr>
          <p:spPr bwMode="auto">
            <a:xfrm>
              <a:off x="7029450" y="3125788"/>
              <a:ext cx="104775" cy="98425"/>
            </a:xfrm>
            <a:custGeom>
              <a:avLst/>
              <a:gdLst>
                <a:gd name="T0" fmla="*/ 29 w 58"/>
                <a:gd name="T1" fmla="*/ 0 h 58"/>
                <a:gd name="T2" fmla="*/ 58 w 58"/>
                <a:gd name="T3" fmla="*/ 29 h 58"/>
                <a:gd name="T4" fmla="*/ 29 w 58"/>
                <a:gd name="T5" fmla="*/ 58 h 58"/>
                <a:gd name="T6" fmla="*/ 0 w 58"/>
                <a:gd name="T7" fmla="*/ 29 h 58"/>
                <a:gd name="T8" fmla="*/ 29 w 58"/>
                <a:gd name="T9" fmla="*/ 0 h 58"/>
                <a:gd name="T10" fmla="*/ 0 60000 65536"/>
                <a:gd name="T11" fmla="*/ 0 60000 65536"/>
                <a:gd name="T12" fmla="*/ 0 60000 65536"/>
                <a:gd name="T13" fmla="*/ 0 60000 65536"/>
                <a:gd name="T14" fmla="*/ 0 60000 65536"/>
                <a:gd name="T15" fmla="*/ 0 w 58"/>
                <a:gd name="T16" fmla="*/ 0 h 58"/>
                <a:gd name="T17" fmla="*/ 58 w 58"/>
                <a:gd name="T18" fmla="*/ 58 h 58"/>
              </a:gdLst>
              <a:ahLst/>
              <a:cxnLst>
                <a:cxn ang="T10">
                  <a:pos x="T0" y="T1"/>
                </a:cxn>
                <a:cxn ang="T11">
                  <a:pos x="T2" y="T3"/>
                </a:cxn>
                <a:cxn ang="T12">
                  <a:pos x="T4" y="T5"/>
                </a:cxn>
                <a:cxn ang="T13">
                  <a:pos x="T6" y="T7"/>
                </a:cxn>
                <a:cxn ang="T14">
                  <a:pos x="T8" y="T9"/>
                </a:cxn>
              </a:cxnLst>
              <a:rect l="T15" t="T16" r="T17" b="T18"/>
              <a:pathLst>
                <a:path w="58" h="58">
                  <a:moveTo>
                    <a:pt x="29" y="0"/>
                  </a:moveTo>
                  <a:lnTo>
                    <a:pt x="58" y="29"/>
                  </a:lnTo>
                  <a:lnTo>
                    <a:pt x="29" y="58"/>
                  </a:lnTo>
                  <a:lnTo>
                    <a:pt x="0" y="29"/>
                  </a:lnTo>
                  <a:lnTo>
                    <a:pt x="29" y="0"/>
                  </a:lnTo>
                  <a:close/>
                </a:path>
              </a:pathLst>
            </a:custGeom>
            <a:solidFill>
              <a:srgbClr val="000080"/>
            </a:solidFill>
            <a:ln w="11113">
              <a:solidFill>
                <a:srgbClr val="000080"/>
              </a:solidFill>
              <a:prstDash val="solid"/>
              <a:round/>
              <a:headEnd/>
              <a:tailEnd/>
            </a:ln>
          </p:spPr>
          <p:txBody>
            <a:bodyPr/>
            <a:lstStyle/>
            <a:p>
              <a:endParaRPr lang="en-US"/>
            </a:p>
          </p:txBody>
        </p:sp>
        <p:sp>
          <p:nvSpPr>
            <p:cNvPr id="78" name="Freeform 58"/>
            <p:cNvSpPr>
              <a:spLocks/>
            </p:cNvSpPr>
            <p:nvPr/>
          </p:nvSpPr>
          <p:spPr bwMode="auto">
            <a:xfrm>
              <a:off x="5853113" y="3187700"/>
              <a:ext cx="106362" cy="96838"/>
            </a:xfrm>
            <a:custGeom>
              <a:avLst/>
              <a:gdLst>
                <a:gd name="T0" fmla="*/ 29 w 58"/>
                <a:gd name="T1" fmla="*/ 0 h 58"/>
                <a:gd name="T2" fmla="*/ 58 w 58"/>
                <a:gd name="T3" fmla="*/ 29 h 58"/>
                <a:gd name="T4" fmla="*/ 29 w 58"/>
                <a:gd name="T5" fmla="*/ 58 h 58"/>
                <a:gd name="T6" fmla="*/ 0 w 58"/>
                <a:gd name="T7" fmla="*/ 29 h 58"/>
                <a:gd name="T8" fmla="*/ 29 w 58"/>
                <a:gd name="T9" fmla="*/ 0 h 58"/>
                <a:gd name="T10" fmla="*/ 0 60000 65536"/>
                <a:gd name="T11" fmla="*/ 0 60000 65536"/>
                <a:gd name="T12" fmla="*/ 0 60000 65536"/>
                <a:gd name="T13" fmla="*/ 0 60000 65536"/>
                <a:gd name="T14" fmla="*/ 0 60000 65536"/>
                <a:gd name="T15" fmla="*/ 0 w 58"/>
                <a:gd name="T16" fmla="*/ 0 h 58"/>
                <a:gd name="T17" fmla="*/ 58 w 58"/>
                <a:gd name="T18" fmla="*/ 58 h 58"/>
              </a:gdLst>
              <a:ahLst/>
              <a:cxnLst>
                <a:cxn ang="T10">
                  <a:pos x="T0" y="T1"/>
                </a:cxn>
                <a:cxn ang="T11">
                  <a:pos x="T2" y="T3"/>
                </a:cxn>
                <a:cxn ang="T12">
                  <a:pos x="T4" y="T5"/>
                </a:cxn>
                <a:cxn ang="T13">
                  <a:pos x="T6" y="T7"/>
                </a:cxn>
                <a:cxn ang="T14">
                  <a:pos x="T8" y="T9"/>
                </a:cxn>
              </a:cxnLst>
              <a:rect l="T15" t="T16" r="T17" b="T18"/>
              <a:pathLst>
                <a:path w="58" h="58">
                  <a:moveTo>
                    <a:pt x="29" y="0"/>
                  </a:moveTo>
                  <a:lnTo>
                    <a:pt x="58" y="29"/>
                  </a:lnTo>
                  <a:lnTo>
                    <a:pt x="29" y="58"/>
                  </a:lnTo>
                  <a:lnTo>
                    <a:pt x="0" y="29"/>
                  </a:lnTo>
                  <a:lnTo>
                    <a:pt x="29" y="0"/>
                  </a:lnTo>
                  <a:close/>
                </a:path>
              </a:pathLst>
            </a:custGeom>
            <a:solidFill>
              <a:srgbClr val="000080"/>
            </a:solidFill>
            <a:ln w="11113">
              <a:solidFill>
                <a:srgbClr val="000080"/>
              </a:solidFill>
              <a:prstDash val="solid"/>
              <a:round/>
              <a:headEnd/>
              <a:tailEnd/>
            </a:ln>
          </p:spPr>
          <p:txBody>
            <a:bodyPr/>
            <a:lstStyle/>
            <a:p>
              <a:endParaRPr lang="en-US"/>
            </a:p>
          </p:txBody>
        </p:sp>
        <p:sp>
          <p:nvSpPr>
            <p:cNvPr id="79" name="Freeform 59"/>
            <p:cNvSpPr>
              <a:spLocks/>
            </p:cNvSpPr>
            <p:nvPr/>
          </p:nvSpPr>
          <p:spPr bwMode="auto">
            <a:xfrm>
              <a:off x="6800850" y="4267200"/>
              <a:ext cx="106363" cy="96838"/>
            </a:xfrm>
            <a:custGeom>
              <a:avLst/>
              <a:gdLst>
                <a:gd name="T0" fmla="*/ 29 w 58"/>
                <a:gd name="T1" fmla="*/ 0 h 58"/>
                <a:gd name="T2" fmla="*/ 58 w 58"/>
                <a:gd name="T3" fmla="*/ 29 h 58"/>
                <a:gd name="T4" fmla="*/ 29 w 58"/>
                <a:gd name="T5" fmla="*/ 58 h 58"/>
                <a:gd name="T6" fmla="*/ 0 w 58"/>
                <a:gd name="T7" fmla="*/ 29 h 58"/>
                <a:gd name="T8" fmla="*/ 29 w 58"/>
                <a:gd name="T9" fmla="*/ 0 h 58"/>
                <a:gd name="T10" fmla="*/ 0 60000 65536"/>
                <a:gd name="T11" fmla="*/ 0 60000 65536"/>
                <a:gd name="T12" fmla="*/ 0 60000 65536"/>
                <a:gd name="T13" fmla="*/ 0 60000 65536"/>
                <a:gd name="T14" fmla="*/ 0 60000 65536"/>
                <a:gd name="T15" fmla="*/ 0 w 58"/>
                <a:gd name="T16" fmla="*/ 0 h 58"/>
                <a:gd name="T17" fmla="*/ 58 w 58"/>
                <a:gd name="T18" fmla="*/ 58 h 58"/>
              </a:gdLst>
              <a:ahLst/>
              <a:cxnLst>
                <a:cxn ang="T10">
                  <a:pos x="T0" y="T1"/>
                </a:cxn>
                <a:cxn ang="T11">
                  <a:pos x="T2" y="T3"/>
                </a:cxn>
                <a:cxn ang="T12">
                  <a:pos x="T4" y="T5"/>
                </a:cxn>
                <a:cxn ang="T13">
                  <a:pos x="T6" y="T7"/>
                </a:cxn>
                <a:cxn ang="T14">
                  <a:pos x="T8" y="T9"/>
                </a:cxn>
              </a:cxnLst>
              <a:rect l="T15" t="T16" r="T17" b="T18"/>
              <a:pathLst>
                <a:path w="58" h="58">
                  <a:moveTo>
                    <a:pt x="29" y="0"/>
                  </a:moveTo>
                  <a:lnTo>
                    <a:pt x="58" y="29"/>
                  </a:lnTo>
                  <a:lnTo>
                    <a:pt x="29" y="58"/>
                  </a:lnTo>
                  <a:lnTo>
                    <a:pt x="0" y="29"/>
                  </a:lnTo>
                  <a:lnTo>
                    <a:pt x="29" y="0"/>
                  </a:lnTo>
                  <a:close/>
                </a:path>
              </a:pathLst>
            </a:custGeom>
            <a:solidFill>
              <a:srgbClr val="003399"/>
            </a:solidFill>
            <a:ln w="11176">
              <a:solidFill>
                <a:srgbClr val="000080"/>
              </a:solidFill>
              <a:prstDash val="solid"/>
              <a:round/>
              <a:headEnd/>
              <a:tailEnd/>
            </a:ln>
          </p:spPr>
          <p:txBody>
            <a:bodyPr/>
            <a:lstStyle/>
            <a:p>
              <a:endParaRPr lang="en-US"/>
            </a:p>
          </p:txBody>
        </p:sp>
        <p:sp>
          <p:nvSpPr>
            <p:cNvPr id="80" name="Freeform 60"/>
            <p:cNvSpPr>
              <a:spLocks/>
            </p:cNvSpPr>
            <p:nvPr/>
          </p:nvSpPr>
          <p:spPr bwMode="auto">
            <a:xfrm>
              <a:off x="7077075" y="4800600"/>
              <a:ext cx="104775" cy="96838"/>
            </a:xfrm>
            <a:custGeom>
              <a:avLst/>
              <a:gdLst>
                <a:gd name="T0" fmla="*/ 29 w 58"/>
                <a:gd name="T1" fmla="*/ 0 h 58"/>
                <a:gd name="T2" fmla="*/ 58 w 58"/>
                <a:gd name="T3" fmla="*/ 29 h 58"/>
                <a:gd name="T4" fmla="*/ 29 w 58"/>
                <a:gd name="T5" fmla="*/ 58 h 58"/>
                <a:gd name="T6" fmla="*/ 0 w 58"/>
                <a:gd name="T7" fmla="*/ 29 h 58"/>
                <a:gd name="T8" fmla="*/ 29 w 58"/>
                <a:gd name="T9" fmla="*/ 0 h 58"/>
                <a:gd name="T10" fmla="*/ 0 60000 65536"/>
                <a:gd name="T11" fmla="*/ 0 60000 65536"/>
                <a:gd name="T12" fmla="*/ 0 60000 65536"/>
                <a:gd name="T13" fmla="*/ 0 60000 65536"/>
                <a:gd name="T14" fmla="*/ 0 60000 65536"/>
                <a:gd name="T15" fmla="*/ 0 w 58"/>
                <a:gd name="T16" fmla="*/ 0 h 58"/>
                <a:gd name="T17" fmla="*/ 58 w 58"/>
                <a:gd name="T18" fmla="*/ 58 h 58"/>
              </a:gdLst>
              <a:ahLst/>
              <a:cxnLst>
                <a:cxn ang="T10">
                  <a:pos x="T0" y="T1"/>
                </a:cxn>
                <a:cxn ang="T11">
                  <a:pos x="T2" y="T3"/>
                </a:cxn>
                <a:cxn ang="T12">
                  <a:pos x="T4" y="T5"/>
                </a:cxn>
                <a:cxn ang="T13">
                  <a:pos x="T6" y="T7"/>
                </a:cxn>
                <a:cxn ang="T14">
                  <a:pos x="T8" y="T9"/>
                </a:cxn>
              </a:cxnLst>
              <a:rect l="T15" t="T16" r="T17" b="T18"/>
              <a:pathLst>
                <a:path w="58" h="58">
                  <a:moveTo>
                    <a:pt x="29" y="0"/>
                  </a:moveTo>
                  <a:lnTo>
                    <a:pt x="58" y="29"/>
                  </a:lnTo>
                  <a:lnTo>
                    <a:pt x="29" y="58"/>
                  </a:lnTo>
                  <a:lnTo>
                    <a:pt x="0" y="29"/>
                  </a:lnTo>
                  <a:lnTo>
                    <a:pt x="29" y="0"/>
                  </a:lnTo>
                  <a:close/>
                </a:path>
              </a:pathLst>
            </a:custGeom>
            <a:solidFill>
              <a:srgbClr val="CC0099"/>
            </a:solidFill>
            <a:ln w="11176">
              <a:solidFill>
                <a:srgbClr val="FF33CC"/>
              </a:solidFill>
              <a:prstDash val="solid"/>
              <a:round/>
              <a:headEnd/>
              <a:tailEnd/>
            </a:ln>
          </p:spPr>
          <p:txBody>
            <a:bodyPr/>
            <a:lstStyle/>
            <a:p>
              <a:endParaRPr lang="en-US"/>
            </a:p>
          </p:txBody>
        </p:sp>
        <p:sp>
          <p:nvSpPr>
            <p:cNvPr id="81" name="Freeform 61"/>
            <p:cNvSpPr>
              <a:spLocks/>
            </p:cNvSpPr>
            <p:nvPr/>
          </p:nvSpPr>
          <p:spPr bwMode="auto">
            <a:xfrm>
              <a:off x="5537200" y="3592513"/>
              <a:ext cx="104775" cy="100012"/>
            </a:xfrm>
            <a:custGeom>
              <a:avLst/>
              <a:gdLst>
                <a:gd name="T0" fmla="*/ 28 w 57"/>
                <a:gd name="T1" fmla="*/ 0 h 59"/>
                <a:gd name="T2" fmla="*/ 57 w 57"/>
                <a:gd name="T3" fmla="*/ 30 h 59"/>
                <a:gd name="T4" fmla="*/ 28 w 57"/>
                <a:gd name="T5" fmla="*/ 59 h 59"/>
                <a:gd name="T6" fmla="*/ 0 w 57"/>
                <a:gd name="T7" fmla="*/ 30 h 59"/>
                <a:gd name="T8" fmla="*/ 28 w 57"/>
                <a:gd name="T9" fmla="*/ 0 h 59"/>
                <a:gd name="T10" fmla="*/ 0 60000 65536"/>
                <a:gd name="T11" fmla="*/ 0 60000 65536"/>
                <a:gd name="T12" fmla="*/ 0 60000 65536"/>
                <a:gd name="T13" fmla="*/ 0 60000 65536"/>
                <a:gd name="T14" fmla="*/ 0 60000 65536"/>
                <a:gd name="T15" fmla="*/ 0 w 57"/>
                <a:gd name="T16" fmla="*/ 0 h 59"/>
                <a:gd name="T17" fmla="*/ 57 w 57"/>
                <a:gd name="T18" fmla="*/ 59 h 59"/>
              </a:gdLst>
              <a:ahLst/>
              <a:cxnLst>
                <a:cxn ang="T10">
                  <a:pos x="T0" y="T1"/>
                </a:cxn>
                <a:cxn ang="T11">
                  <a:pos x="T2" y="T3"/>
                </a:cxn>
                <a:cxn ang="T12">
                  <a:pos x="T4" y="T5"/>
                </a:cxn>
                <a:cxn ang="T13">
                  <a:pos x="T6" y="T7"/>
                </a:cxn>
                <a:cxn ang="T14">
                  <a:pos x="T8" y="T9"/>
                </a:cxn>
              </a:cxnLst>
              <a:rect l="T15" t="T16" r="T17" b="T18"/>
              <a:pathLst>
                <a:path w="57" h="59">
                  <a:moveTo>
                    <a:pt x="28" y="0"/>
                  </a:moveTo>
                  <a:lnTo>
                    <a:pt x="57" y="30"/>
                  </a:lnTo>
                  <a:lnTo>
                    <a:pt x="28" y="59"/>
                  </a:lnTo>
                  <a:lnTo>
                    <a:pt x="0" y="30"/>
                  </a:lnTo>
                  <a:lnTo>
                    <a:pt x="28" y="0"/>
                  </a:lnTo>
                  <a:close/>
                </a:path>
              </a:pathLst>
            </a:custGeom>
            <a:solidFill>
              <a:srgbClr val="CC0099"/>
            </a:solidFill>
            <a:ln w="11176">
              <a:solidFill>
                <a:srgbClr val="FF33CC"/>
              </a:solidFill>
              <a:prstDash val="solid"/>
              <a:round/>
              <a:headEnd/>
              <a:tailEnd/>
            </a:ln>
          </p:spPr>
          <p:txBody>
            <a:bodyPr/>
            <a:lstStyle/>
            <a:p>
              <a:endParaRPr lang="en-US"/>
            </a:p>
          </p:txBody>
        </p:sp>
        <p:sp>
          <p:nvSpPr>
            <p:cNvPr id="82" name="Freeform 62"/>
            <p:cNvSpPr>
              <a:spLocks/>
            </p:cNvSpPr>
            <p:nvPr/>
          </p:nvSpPr>
          <p:spPr bwMode="auto">
            <a:xfrm>
              <a:off x="6870700" y="3868738"/>
              <a:ext cx="106363" cy="98425"/>
            </a:xfrm>
            <a:custGeom>
              <a:avLst/>
              <a:gdLst>
                <a:gd name="T0" fmla="*/ 29 w 58"/>
                <a:gd name="T1" fmla="*/ 0 h 58"/>
                <a:gd name="T2" fmla="*/ 58 w 58"/>
                <a:gd name="T3" fmla="*/ 29 h 58"/>
                <a:gd name="T4" fmla="*/ 29 w 58"/>
                <a:gd name="T5" fmla="*/ 58 h 58"/>
                <a:gd name="T6" fmla="*/ 0 w 58"/>
                <a:gd name="T7" fmla="*/ 29 h 58"/>
                <a:gd name="T8" fmla="*/ 29 w 58"/>
                <a:gd name="T9" fmla="*/ 0 h 58"/>
                <a:gd name="T10" fmla="*/ 0 60000 65536"/>
                <a:gd name="T11" fmla="*/ 0 60000 65536"/>
                <a:gd name="T12" fmla="*/ 0 60000 65536"/>
                <a:gd name="T13" fmla="*/ 0 60000 65536"/>
                <a:gd name="T14" fmla="*/ 0 60000 65536"/>
                <a:gd name="T15" fmla="*/ 0 w 58"/>
                <a:gd name="T16" fmla="*/ 0 h 58"/>
                <a:gd name="T17" fmla="*/ 58 w 58"/>
                <a:gd name="T18" fmla="*/ 58 h 58"/>
              </a:gdLst>
              <a:ahLst/>
              <a:cxnLst>
                <a:cxn ang="T10">
                  <a:pos x="T0" y="T1"/>
                </a:cxn>
                <a:cxn ang="T11">
                  <a:pos x="T2" y="T3"/>
                </a:cxn>
                <a:cxn ang="T12">
                  <a:pos x="T4" y="T5"/>
                </a:cxn>
                <a:cxn ang="T13">
                  <a:pos x="T6" y="T7"/>
                </a:cxn>
                <a:cxn ang="T14">
                  <a:pos x="T8" y="T9"/>
                </a:cxn>
              </a:cxnLst>
              <a:rect l="T15" t="T16" r="T17" b="T18"/>
              <a:pathLst>
                <a:path w="58" h="58">
                  <a:moveTo>
                    <a:pt x="29" y="0"/>
                  </a:moveTo>
                  <a:lnTo>
                    <a:pt x="58" y="29"/>
                  </a:lnTo>
                  <a:lnTo>
                    <a:pt x="29" y="58"/>
                  </a:lnTo>
                  <a:lnTo>
                    <a:pt x="0" y="29"/>
                  </a:lnTo>
                  <a:lnTo>
                    <a:pt x="29" y="0"/>
                  </a:lnTo>
                  <a:close/>
                </a:path>
              </a:pathLst>
            </a:custGeom>
            <a:solidFill>
              <a:srgbClr val="CC0099"/>
            </a:solidFill>
            <a:ln w="11176">
              <a:solidFill>
                <a:srgbClr val="FF33CC"/>
              </a:solidFill>
              <a:prstDash val="solid"/>
              <a:round/>
              <a:headEnd/>
              <a:tailEnd/>
            </a:ln>
          </p:spPr>
          <p:txBody>
            <a:bodyPr/>
            <a:lstStyle/>
            <a:p>
              <a:endParaRPr lang="en-US"/>
            </a:p>
          </p:txBody>
        </p:sp>
        <p:sp>
          <p:nvSpPr>
            <p:cNvPr id="83" name="Freeform 63"/>
            <p:cNvSpPr>
              <a:spLocks/>
            </p:cNvSpPr>
            <p:nvPr/>
          </p:nvSpPr>
          <p:spPr bwMode="auto">
            <a:xfrm flipV="1">
              <a:off x="8401050" y="4191000"/>
              <a:ext cx="76200" cy="76200"/>
            </a:xfrm>
            <a:custGeom>
              <a:avLst/>
              <a:gdLst>
                <a:gd name="T0" fmla="*/ 29 w 58"/>
                <a:gd name="T1" fmla="*/ 0 h 58"/>
                <a:gd name="T2" fmla="*/ 58 w 58"/>
                <a:gd name="T3" fmla="*/ 29 h 58"/>
                <a:gd name="T4" fmla="*/ 29 w 58"/>
                <a:gd name="T5" fmla="*/ 58 h 58"/>
                <a:gd name="T6" fmla="*/ 0 w 58"/>
                <a:gd name="T7" fmla="*/ 29 h 58"/>
                <a:gd name="T8" fmla="*/ 29 w 58"/>
                <a:gd name="T9" fmla="*/ 0 h 58"/>
                <a:gd name="T10" fmla="*/ 0 60000 65536"/>
                <a:gd name="T11" fmla="*/ 0 60000 65536"/>
                <a:gd name="T12" fmla="*/ 0 60000 65536"/>
                <a:gd name="T13" fmla="*/ 0 60000 65536"/>
                <a:gd name="T14" fmla="*/ 0 60000 65536"/>
                <a:gd name="T15" fmla="*/ 0 w 58"/>
                <a:gd name="T16" fmla="*/ 0 h 58"/>
                <a:gd name="T17" fmla="*/ 58 w 58"/>
                <a:gd name="T18" fmla="*/ 58 h 58"/>
              </a:gdLst>
              <a:ahLst/>
              <a:cxnLst>
                <a:cxn ang="T10">
                  <a:pos x="T0" y="T1"/>
                </a:cxn>
                <a:cxn ang="T11">
                  <a:pos x="T2" y="T3"/>
                </a:cxn>
                <a:cxn ang="T12">
                  <a:pos x="T4" y="T5"/>
                </a:cxn>
                <a:cxn ang="T13">
                  <a:pos x="T6" y="T7"/>
                </a:cxn>
                <a:cxn ang="T14">
                  <a:pos x="T8" y="T9"/>
                </a:cxn>
              </a:cxnLst>
              <a:rect l="T15" t="T16" r="T17" b="T18"/>
              <a:pathLst>
                <a:path w="58" h="58">
                  <a:moveTo>
                    <a:pt x="29" y="0"/>
                  </a:moveTo>
                  <a:lnTo>
                    <a:pt x="58" y="29"/>
                  </a:lnTo>
                  <a:lnTo>
                    <a:pt x="29" y="58"/>
                  </a:lnTo>
                  <a:lnTo>
                    <a:pt x="0" y="29"/>
                  </a:lnTo>
                  <a:lnTo>
                    <a:pt x="29" y="0"/>
                  </a:lnTo>
                  <a:close/>
                </a:path>
              </a:pathLst>
            </a:custGeom>
            <a:solidFill>
              <a:srgbClr val="CC0099"/>
            </a:solidFill>
            <a:ln w="11176">
              <a:solidFill>
                <a:srgbClr val="FF33CC"/>
              </a:solidFill>
              <a:prstDash val="solid"/>
              <a:round/>
              <a:headEnd/>
              <a:tailEnd/>
            </a:ln>
          </p:spPr>
          <p:txBody>
            <a:bodyPr/>
            <a:lstStyle/>
            <a:p>
              <a:endParaRPr lang="en-US"/>
            </a:p>
          </p:txBody>
        </p:sp>
        <p:sp>
          <p:nvSpPr>
            <p:cNvPr id="84" name="Freeform 64"/>
            <p:cNvSpPr>
              <a:spLocks/>
            </p:cNvSpPr>
            <p:nvPr/>
          </p:nvSpPr>
          <p:spPr bwMode="auto">
            <a:xfrm>
              <a:off x="6888163" y="4383088"/>
              <a:ext cx="106362" cy="96837"/>
            </a:xfrm>
            <a:custGeom>
              <a:avLst/>
              <a:gdLst>
                <a:gd name="T0" fmla="*/ 29 w 58"/>
                <a:gd name="T1" fmla="*/ 0 h 58"/>
                <a:gd name="T2" fmla="*/ 58 w 58"/>
                <a:gd name="T3" fmla="*/ 29 h 58"/>
                <a:gd name="T4" fmla="*/ 29 w 58"/>
                <a:gd name="T5" fmla="*/ 58 h 58"/>
                <a:gd name="T6" fmla="*/ 0 w 58"/>
                <a:gd name="T7" fmla="*/ 29 h 58"/>
                <a:gd name="T8" fmla="*/ 29 w 58"/>
                <a:gd name="T9" fmla="*/ 0 h 58"/>
                <a:gd name="T10" fmla="*/ 0 60000 65536"/>
                <a:gd name="T11" fmla="*/ 0 60000 65536"/>
                <a:gd name="T12" fmla="*/ 0 60000 65536"/>
                <a:gd name="T13" fmla="*/ 0 60000 65536"/>
                <a:gd name="T14" fmla="*/ 0 60000 65536"/>
                <a:gd name="T15" fmla="*/ 0 w 58"/>
                <a:gd name="T16" fmla="*/ 0 h 58"/>
                <a:gd name="T17" fmla="*/ 58 w 58"/>
                <a:gd name="T18" fmla="*/ 58 h 58"/>
              </a:gdLst>
              <a:ahLst/>
              <a:cxnLst>
                <a:cxn ang="T10">
                  <a:pos x="T0" y="T1"/>
                </a:cxn>
                <a:cxn ang="T11">
                  <a:pos x="T2" y="T3"/>
                </a:cxn>
                <a:cxn ang="T12">
                  <a:pos x="T4" y="T5"/>
                </a:cxn>
                <a:cxn ang="T13">
                  <a:pos x="T6" y="T7"/>
                </a:cxn>
                <a:cxn ang="T14">
                  <a:pos x="T8" y="T9"/>
                </a:cxn>
              </a:cxnLst>
              <a:rect l="T15" t="T16" r="T17" b="T18"/>
              <a:pathLst>
                <a:path w="58" h="58">
                  <a:moveTo>
                    <a:pt x="29" y="0"/>
                  </a:moveTo>
                  <a:lnTo>
                    <a:pt x="58" y="29"/>
                  </a:lnTo>
                  <a:lnTo>
                    <a:pt x="29" y="58"/>
                  </a:lnTo>
                  <a:lnTo>
                    <a:pt x="0" y="29"/>
                  </a:lnTo>
                  <a:lnTo>
                    <a:pt x="29" y="0"/>
                  </a:lnTo>
                  <a:close/>
                </a:path>
              </a:pathLst>
            </a:custGeom>
            <a:solidFill>
              <a:srgbClr val="CC0099"/>
            </a:solidFill>
            <a:ln w="11176">
              <a:solidFill>
                <a:srgbClr val="FF33CC"/>
              </a:solidFill>
              <a:prstDash val="solid"/>
              <a:round/>
              <a:headEnd/>
              <a:tailEnd/>
            </a:ln>
          </p:spPr>
          <p:txBody>
            <a:bodyPr/>
            <a:lstStyle/>
            <a:p>
              <a:endParaRPr lang="en-US"/>
            </a:p>
          </p:txBody>
        </p:sp>
        <p:sp>
          <p:nvSpPr>
            <p:cNvPr id="85" name="Freeform 65"/>
            <p:cNvSpPr>
              <a:spLocks/>
            </p:cNvSpPr>
            <p:nvPr/>
          </p:nvSpPr>
          <p:spPr bwMode="auto">
            <a:xfrm>
              <a:off x="6786563" y="2586038"/>
              <a:ext cx="106362" cy="96837"/>
            </a:xfrm>
            <a:custGeom>
              <a:avLst/>
              <a:gdLst>
                <a:gd name="T0" fmla="*/ 29 w 58"/>
                <a:gd name="T1" fmla="*/ 0 h 58"/>
                <a:gd name="T2" fmla="*/ 58 w 58"/>
                <a:gd name="T3" fmla="*/ 29 h 58"/>
                <a:gd name="T4" fmla="*/ 29 w 58"/>
                <a:gd name="T5" fmla="*/ 58 h 58"/>
                <a:gd name="T6" fmla="*/ 0 w 58"/>
                <a:gd name="T7" fmla="*/ 29 h 58"/>
                <a:gd name="T8" fmla="*/ 29 w 58"/>
                <a:gd name="T9" fmla="*/ 0 h 58"/>
                <a:gd name="T10" fmla="*/ 0 60000 65536"/>
                <a:gd name="T11" fmla="*/ 0 60000 65536"/>
                <a:gd name="T12" fmla="*/ 0 60000 65536"/>
                <a:gd name="T13" fmla="*/ 0 60000 65536"/>
                <a:gd name="T14" fmla="*/ 0 60000 65536"/>
                <a:gd name="T15" fmla="*/ 0 w 58"/>
                <a:gd name="T16" fmla="*/ 0 h 58"/>
                <a:gd name="T17" fmla="*/ 58 w 58"/>
                <a:gd name="T18" fmla="*/ 58 h 58"/>
              </a:gdLst>
              <a:ahLst/>
              <a:cxnLst>
                <a:cxn ang="T10">
                  <a:pos x="T0" y="T1"/>
                </a:cxn>
                <a:cxn ang="T11">
                  <a:pos x="T2" y="T3"/>
                </a:cxn>
                <a:cxn ang="T12">
                  <a:pos x="T4" y="T5"/>
                </a:cxn>
                <a:cxn ang="T13">
                  <a:pos x="T6" y="T7"/>
                </a:cxn>
                <a:cxn ang="T14">
                  <a:pos x="T8" y="T9"/>
                </a:cxn>
              </a:cxnLst>
              <a:rect l="T15" t="T16" r="T17" b="T18"/>
              <a:pathLst>
                <a:path w="58" h="58">
                  <a:moveTo>
                    <a:pt x="29" y="0"/>
                  </a:moveTo>
                  <a:lnTo>
                    <a:pt x="58" y="29"/>
                  </a:lnTo>
                  <a:lnTo>
                    <a:pt x="29" y="58"/>
                  </a:lnTo>
                  <a:lnTo>
                    <a:pt x="0" y="29"/>
                  </a:lnTo>
                  <a:lnTo>
                    <a:pt x="29" y="0"/>
                  </a:lnTo>
                  <a:close/>
                </a:path>
              </a:pathLst>
            </a:custGeom>
            <a:solidFill>
              <a:srgbClr val="000080"/>
            </a:solidFill>
            <a:ln w="11113">
              <a:solidFill>
                <a:srgbClr val="000080"/>
              </a:solidFill>
              <a:prstDash val="solid"/>
              <a:round/>
              <a:headEnd/>
              <a:tailEnd/>
            </a:ln>
          </p:spPr>
          <p:txBody>
            <a:bodyPr/>
            <a:lstStyle/>
            <a:p>
              <a:endParaRPr lang="en-US"/>
            </a:p>
          </p:txBody>
        </p:sp>
        <p:sp>
          <p:nvSpPr>
            <p:cNvPr id="86" name="Freeform 66"/>
            <p:cNvSpPr>
              <a:spLocks/>
            </p:cNvSpPr>
            <p:nvPr/>
          </p:nvSpPr>
          <p:spPr bwMode="auto">
            <a:xfrm>
              <a:off x="6897688" y="2695575"/>
              <a:ext cx="106362" cy="98425"/>
            </a:xfrm>
            <a:custGeom>
              <a:avLst/>
              <a:gdLst>
                <a:gd name="T0" fmla="*/ 29 w 58"/>
                <a:gd name="T1" fmla="*/ 0 h 58"/>
                <a:gd name="T2" fmla="*/ 58 w 58"/>
                <a:gd name="T3" fmla="*/ 29 h 58"/>
                <a:gd name="T4" fmla="*/ 29 w 58"/>
                <a:gd name="T5" fmla="*/ 58 h 58"/>
                <a:gd name="T6" fmla="*/ 0 w 58"/>
                <a:gd name="T7" fmla="*/ 29 h 58"/>
                <a:gd name="T8" fmla="*/ 29 w 58"/>
                <a:gd name="T9" fmla="*/ 0 h 58"/>
                <a:gd name="T10" fmla="*/ 0 60000 65536"/>
                <a:gd name="T11" fmla="*/ 0 60000 65536"/>
                <a:gd name="T12" fmla="*/ 0 60000 65536"/>
                <a:gd name="T13" fmla="*/ 0 60000 65536"/>
                <a:gd name="T14" fmla="*/ 0 60000 65536"/>
                <a:gd name="T15" fmla="*/ 0 w 58"/>
                <a:gd name="T16" fmla="*/ 0 h 58"/>
                <a:gd name="T17" fmla="*/ 58 w 58"/>
                <a:gd name="T18" fmla="*/ 58 h 58"/>
              </a:gdLst>
              <a:ahLst/>
              <a:cxnLst>
                <a:cxn ang="T10">
                  <a:pos x="T0" y="T1"/>
                </a:cxn>
                <a:cxn ang="T11">
                  <a:pos x="T2" y="T3"/>
                </a:cxn>
                <a:cxn ang="T12">
                  <a:pos x="T4" y="T5"/>
                </a:cxn>
                <a:cxn ang="T13">
                  <a:pos x="T6" y="T7"/>
                </a:cxn>
                <a:cxn ang="T14">
                  <a:pos x="T8" y="T9"/>
                </a:cxn>
              </a:cxnLst>
              <a:rect l="T15" t="T16" r="T17" b="T18"/>
              <a:pathLst>
                <a:path w="58" h="58">
                  <a:moveTo>
                    <a:pt x="29" y="0"/>
                  </a:moveTo>
                  <a:lnTo>
                    <a:pt x="58" y="29"/>
                  </a:lnTo>
                  <a:lnTo>
                    <a:pt x="29" y="58"/>
                  </a:lnTo>
                  <a:lnTo>
                    <a:pt x="0" y="29"/>
                  </a:lnTo>
                  <a:lnTo>
                    <a:pt x="29" y="0"/>
                  </a:lnTo>
                  <a:close/>
                </a:path>
              </a:pathLst>
            </a:custGeom>
            <a:solidFill>
              <a:srgbClr val="000080"/>
            </a:solidFill>
            <a:ln w="11113">
              <a:solidFill>
                <a:srgbClr val="000080"/>
              </a:solidFill>
              <a:prstDash val="solid"/>
              <a:round/>
              <a:headEnd/>
              <a:tailEnd/>
            </a:ln>
          </p:spPr>
          <p:txBody>
            <a:bodyPr/>
            <a:lstStyle/>
            <a:p>
              <a:endParaRPr lang="en-US"/>
            </a:p>
          </p:txBody>
        </p:sp>
        <p:sp>
          <p:nvSpPr>
            <p:cNvPr id="87" name="Freeform 67"/>
            <p:cNvSpPr>
              <a:spLocks/>
            </p:cNvSpPr>
            <p:nvPr/>
          </p:nvSpPr>
          <p:spPr bwMode="auto">
            <a:xfrm>
              <a:off x="7031038" y="3568700"/>
              <a:ext cx="106362" cy="98425"/>
            </a:xfrm>
            <a:custGeom>
              <a:avLst/>
              <a:gdLst>
                <a:gd name="T0" fmla="*/ 29 w 58"/>
                <a:gd name="T1" fmla="*/ 0 h 58"/>
                <a:gd name="T2" fmla="*/ 58 w 58"/>
                <a:gd name="T3" fmla="*/ 29 h 58"/>
                <a:gd name="T4" fmla="*/ 29 w 58"/>
                <a:gd name="T5" fmla="*/ 58 h 58"/>
                <a:gd name="T6" fmla="*/ 0 w 58"/>
                <a:gd name="T7" fmla="*/ 29 h 58"/>
                <a:gd name="T8" fmla="*/ 29 w 58"/>
                <a:gd name="T9" fmla="*/ 0 h 58"/>
                <a:gd name="T10" fmla="*/ 0 60000 65536"/>
                <a:gd name="T11" fmla="*/ 0 60000 65536"/>
                <a:gd name="T12" fmla="*/ 0 60000 65536"/>
                <a:gd name="T13" fmla="*/ 0 60000 65536"/>
                <a:gd name="T14" fmla="*/ 0 60000 65536"/>
                <a:gd name="T15" fmla="*/ 0 w 58"/>
                <a:gd name="T16" fmla="*/ 0 h 58"/>
                <a:gd name="T17" fmla="*/ 58 w 58"/>
                <a:gd name="T18" fmla="*/ 58 h 58"/>
              </a:gdLst>
              <a:ahLst/>
              <a:cxnLst>
                <a:cxn ang="T10">
                  <a:pos x="T0" y="T1"/>
                </a:cxn>
                <a:cxn ang="T11">
                  <a:pos x="T2" y="T3"/>
                </a:cxn>
                <a:cxn ang="T12">
                  <a:pos x="T4" y="T5"/>
                </a:cxn>
                <a:cxn ang="T13">
                  <a:pos x="T6" y="T7"/>
                </a:cxn>
                <a:cxn ang="T14">
                  <a:pos x="T8" y="T9"/>
                </a:cxn>
              </a:cxnLst>
              <a:rect l="T15" t="T16" r="T17" b="T18"/>
              <a:pathLst>
                <a:path w="58" h="58">
                  <a:moveTo>
                    <a:pt x="29" y="0"/>
                  </a:moveTo>
                  <a:lnTo>
                    <a:pt x="58" y="29"/>
                  </a:lnTo>
                  <a:lnTo>
                    <a:pt x="29" y="58"/>
                  </a:lnTo>
                  <a:lnTo>
                    <a:pt x="0" y="29"/>
                  </a:lnTo>
                  <a:lnTo>
                    <a:pt x="29" y="0"/>
                  </a:lnTo>
                  <a:close/>
                </a:path>
              </a:pathLst>
            </a:custGeom>
            <a:solidFill>
              <a:schemeClr val="tx1"/>
            </a:solidFill>
            <a:ln w="11176">
              <a:solidFill>
                <a:srgbClr val="000080"/>
              </a:solidFill>
              <a:prstDash val="solid"/>
              <a:round/>
              <a:headEnd/>
              <a:tailEnd/>
            </a:ln>
          </p:spPr>
          <p:txBody>
            <a:bodyPr/>
            <a:lstStyle/>
            <a:p>
              <a:endParaRPr lang="en-US"/>
            </a:p>
          </p:txBody>
        </p:sp>
        <p:sp>
          <p:nvSpPr>
            <p:cNvPr id="88" name="Freeform 68"/>
            <p:cNvSpPr>
              <a:spLocks/>
            </p:cNvSpPr>
            <p:nvPr/>
          </p:nvSpPr>
          <p:spPr bwMode="auto">
            <a:xfrm>
              <a:off x="6677025" y="4919663"/>
              <a:ext cx="106363" cy="96837"/>
            </a:xfrm>
            <a:custGeom>
              <a:avLst/>
              <a:gdLst>
                <a:gd name="T0" fmla="*/ 29 w 58"/>
                <a:gd name="T1" fmla="*/ 0 h 58"/>
                <a:gd name="T2" fmla="*/ 58 w 58"/>
                <a:gd name="T3" fmla="*/ 29 h 58"/>
                <a:gd name="T4" fmla="*/ 29 w 58"/>
                <a:gd name="T5" fmla="*/ 58 h 58"/>
                <a:gd name="T6" fmla="*/ 0 w 58"/>
                <a:gd name="T7" fmla="*/ 29 h 58"/>
                <a:gd name="T8" fmla="*/ 29 w 58"/>
                <a:gd name="T9" fmla="*/ 0 h 58"/>
                <a:gd name="T10" fmla="*/ 0 60000 65536"/>
                <a:gd name="T11" fmla="*/ 0 60000 65536"/>
                <a:gd name="T12" fmla="*/ 0 60000 65536"/>
                <a:gd name="T13" fmla="*/ 0 60000 65536"/>
                <a:gd name="T14" fmla="*/ 0 60000 65536"/>
                <a:gd name="T15" fmla="*/ 0 w 58"/>
                <a:gd name="T16" fmla="*/ 0 h 58"/>
                <a:gd name="T17" fmla="*/ 58 w 58"/>
                <a:gd name="T18" fmla="*/ 58 h 58"/>
              </a:gdLst>
              <a:ahLst/>
              <a:cxnLst>
                <a:cxn ang="T10">
                  <a:pos x="T0" y="T1"/>
                </a:cxn>
                <a:cxn ang="T11">
                  <a:pos x="T2" y="T3"/>
                </a:cxn>
                <a:cxn ang="T12">
                  <a:pos x="T4" y="T5"/>
                </a:cxn>
                <a:cxn ang="T13">
                  <a:pos x="T6" y="T7"/>
                </a:cxn>
                <a:cxn ang="T14">
                  <a:pos x="T8" y="T9"/>
                </a:cxn>
              </a:cxnLst>
              <a:rect l="T15" t="T16" r="T17" b="T18"/>
              <a:pathLst>
                <a:path w="58" h="58">
                  <a:moveTo>
                    <a:pt x="29" y="0"/>
                  </a:moveTo>
                  <a:lnTo>
                    <a:pt x="58" y="29"/>
                  </a:lnTo>
                  <a:lnTo>
                    <a:pt x="29" y="58"/>
                  </a:lnTo>
                  <a:lnTo>
                    <a:pt x="0" y="29"/>
                  </a:lnTo>
                  <a:lnTo>
                    <a:pt x="29" y="0"/>
                  </a:lnTo>
                  <a:close/>
                </a:path>
              </a:pathLst>
            </a:custGeom>
            <a:solidFill>
              <a:srgbClr val="CC6600"/>
            </a:solidFill>
            <a:ln w="11176">
              <a:solidFill>
                <a:schemeClr val="folHlink"/>
              </a:solidFill>
              <a:prstDash val="solid"/>
              <a:round/>
              <a:headEnd/>
              <a:tailEnd/>
            </a:ln>
          </p:spPr>
          <p:txBody>
            <a:bodyPr/>
            <a:lstStyle/>
            <a:p>
              <a:endParaRPr lang="en-US"/>
            </a:p>
          </p:txBody>
        </p:sp>
        <p:sp>
          <p:nvSpPr>
            <p:cNvPr id="89" name="Freeform 69"/>
            <p:cNvSpPr>
              <a:spLocks/>
            </p:cNvSpPr>
            <p:nvPr/>
          </p:nvSpPr>
          <p:spPr bwMode="auto">
            <a:xfrm>
              <a:off x="7715250" y="4800600"/>
              <a:ext cx="106363" cy="96838"/>
            </a:xfrm>
            <a:custGeom>
              <a:avLst/>
              <a:gdLst>
                <a:gd name="T0" fmla="*/ 29 w 58"/>
                <a:gd name="T1" fmla="*/ 0 h 58"/>
                <a:gd name="T2" fmla="*/ 58 w 58"/>
                <a:gd name="T3" fmla="*/ 29 h 58"/>
                <a:gd name="T4" fmla="*/ 29 w 58"/>
                <a:gd name="T5" fmla="*/ 58 h 58"/>
                <a:gd name="T6" fmla="*/ 0 w 58"/>
                <a:gd name="T7" fmla="*/ 29 h 58"/>
                <a:gd name="T8" fmla="*/ 29 w 58"/>
                <a:gd name="T9" fmla="*/ 0 h 58"/>
                <a:gd name="T10" fmla="*/ 0 60000 65536"/>
                <a:gd name="T11" fmla="*/ 0 60000 65536"/>
                <a:gd name="T12" fmla="*/ 0 60000 65536"/>
                <a:gd name="T13" fmla="*/ 0 60000 65536"/>
                <a:gd name="T14" fmla="*/ 0 60000 65536"/>
                <a:gd name="T15" fmla="*/ 0 w 58"/>
                <a:gd name="T16" fmla="*/ 0 h 58"/>
                <a:gd name="T17" fmla="*/ 58 w 58"/>
                <a:gd name="T18" fmla="*/ 58 h 58"/>
              </a:gdLst>
              <a:ahLst/>
              <a:cxnLst>
                <a:cxn ang="T10">
                  <a:pos x="T0" y="T1"/>
                </a:cxn>
                <a:cxn ang="T11">
                  <a:pos x="T2" y="T3"/>
                </a:cxn>
                <a:cxn ang="T12">
                  <a:pos x="T4" y="T5"/>
                </a:cxn>
                <a:cxn ang="T13">
                  <a:pos x="T6" y="T7"/>
                </a:cxn>
                <a:cxn ang="T14">
                  <a:pos x="T8" y="T9"/>
                </a:cxn>
              </a:cxnLst>
              <a:rect l="T15" t="T16" r="T17" b="T18"/>
              <a:pathLst>
                <a:path w="58" h="58">
                  <a:moveTo>
                    <a:pt x="29" y="0"/>
                  </a:moveTo>
                  <a:lnTo>
                    <a:pt x="58" y="29"/>
                  </a:lnTo>
                  <a:lnTo>
                    <a:pt x="29" y="58"/>
                  </a:lnTo>
                  <a:lnTo>
                    <a:pt x="0" y="29"/>
                  </a:lnTo>
                  <a:lnTo>
                    <a:pt x="29" y="0"/>
                  </a:lnTo>
                  <a:close/>
                </a:path>
              </a:pathLst>
            </a:custGeom>
            <a:solidFill>
              <a:schemeClr val="tx1"/>
            </a:solidFill>
            <a:ln w="11176">
              <a:solidFill>
                <a:srgbClr val="000080"/>
              </a:solidFill>
              <a:prstDash val="solid"/>
              <a:round/>
              <a:headEnd/>
              <a:tailEnd/>
            </a:ln>
          </p:spPr>
          <p:txBody>
            <a:bodyPr/>
            <a:lstStyle/>
            <a:p>
              <a:endParaRPr lang="en-US"/>
            </a:p>
          </p:txBody>
        </p:sp>
        <p:sp>
          <p:nvSpPr>
            <p:cNvPr id="90" name="Freeform 70"/>
            <p:cNvSpPr>
              <a:spLocks/>
            </p:cNvSpPr>
            <p:nvPr/>
          </p:nvSpPr>
          <p:spPr bwMode="auto">
            <a:xfrm>
              <a:off x="7292975" y="4540250"/>
              <a:ext cx="104775" cy="98425"/>
            </a:xfrm>
            <a:custGeom>
              <a:avLst/>
              <a:gdLst>
                <a:gd name="T0" fmla="*/ 29 w 58"/>
                <a:gd name="T1" fmla="*/ 0 h 58"/>
                <a:gd name="T2" fmla="*/ 58 w 58"/>
                <a:gd name="T3" fmla="*/ 29 h 58"/>
                <a:gd name="T4" fmla="*/ 29 w 58"/>
                <a:gd name="T5" fmla="*/ 58 h 58"/>
                <a:gd name="T6" fmla="*/ 0 w 58"/>
                <a:gd name="T7" fmla="*/ 29 h 58"/>
                <a:gd name="T8" fmla="*/ 29 w 58"/>
                <a:gd name="T9" fmla="*/ 0 h 58"/>
                <a:gd name="T10" fmla="*/ 0 60000 65536"/>
                <a:gd name="T11" fmla="*/ 0 60000 65536"/>
                <a:gd name="T12" fmla="*/ 0 60000 65536"/>
                <a:gd name="T13" fmla="*/ 0 60000 65536"/>
                <a:gd name="T14" fmla="*/ 0 60000 65536"/>
                <a:gd name="T15" fmla="*/ 0 w 58"/>
                <a:gd name="T16" fmla="*/ 0 h 58"/>
                <a:gd name="T17" fmla="*/ 58 w 58"/>
                <a:gd name="T18" fmla="*/ 58 h 58"/>
              </a:gdLst>
              <a:ahLst/>
              <a:cxnLst>
                <a:cxn ang="T10">
                  <a:pos x="T0" y="T1"/>
                </a:cxn>
                <a:cxn ang="T11">
                  <a:pos x="T2" y="T3"/>
                </a:cxn>
                <a:cxn ang="T12">
                  <a:pos x="T4" y="T5"/>
                </a:cxn>
                <a:cxn ang="T13">
                  <a:pos x="T6" y="T7"/>
                </a:cxn>
                <a:cxn ang="T14">
                  <a:pos x="T8" y="T9"/>
                </a:cxn>
              </a:cxnLst>
              <a:rect l="T15" t="T16" r="T17" b="T18"/>
              <a:pathLst>
                <a:path w="58" h="58">
                  <a:moveTo>
                    <a:pt x="29" y="0"/>
                  </a:moveTo>
                  <a:lnTo>
                    <a:pt x="58" y="29"/>
                  </a:lnTo>
                  <a:lnTo>
                    <a:pt x="29" y="58"/>
                  </a:lnTo>
                  <a:lnTo>
                    <a:pt x="0" y="29"/>
                  </a:lnTo>
                  <a:lnTo>
                    <a:pt x="29" y="0"/>
                  </a:lnTo>
                  <a:close/>
                </a:path>
              </a:pathLst>
            </a:custGeom>
            <a:solidFill>
              <a:srgbClr val="CC0099"/>
            </a:solidFill>
            <a:ln w="11176">
              <a:solidFill>
                <a:srgbClr val="FF33CC"/>
              </a:solidFill>
              <a:prstDash val="solid"/>
              <a:round/>
              <a:headEnd/>
              <a:tailEnd/>
            </a:ln>
          </p:spPr>
          <p:txBody>
            <a:bodyPr/>
            <a:lstStyle/>
            <a:p>
              <a:endParaRPr lang="en-US"/>
            </a:p>
          </p:txBody>
        </p:sp>
        <p:sp>
          <p:nvSpPr>
            <p:cNvPr id="91" name="Freeform 71"/>
            <p:cNvSpPr>
              <a:spLocks/>
            </p:cNvSpPr>
            <p:nvPr/>
          </p:nvSpPr>
          <p:spPr bwMode="auto">
            <a:xfrm>
              <a:off x="6005513" y="4546600"/>
              <a:ext cx="106362" cy="98425"/>
            </a:xfrm>
            <a:custGeom>
              <a:avLst/>
              <a:gdLst>
                <a:gd name="T0" fmla="*/ 29 w 58"/>
                <a:gd name="T1" fmla="*/ 0 h 58"/>
                <a:gd name="T2" fmla="*/ 58 w 58"/>
                <a:gd name="T3" fmla="*/ 29 h 58"/>
                <a:gd name="T4" fmla="*/ 29 w 58"/>
                <a:gd name="T5" fmla="*/ 58 h 58"/>
                <a:gd name="T6" fmla="*/ 0 w 58"/>
                <a:gd name="T7" fmla="*/ 29 h 58"/>
                <a:gd name="T8" fmla="*/ 29 w 58"/>
                <a:gd name="T9" fmla="*/ 0 h 58"/>
                <a:gd name="T10" fmla="*/ 0 60000 65536"/>
                <a:gd name="T11" fmla="*/ 0 60000 65536"/>
                <a:gd name="T12" fmla="*/ 0 60000 65536"/>
                <a:gd name="T13" fmla="*/ 0 60000 65536"/>
                <a:gd name="T14" fmla="*/ 0 60000 65536"/>
                <a:gd name="T15" fmla="*/ 0 w 58"/>
                <a:gd name="T16" fmla="*/ 0 h 58"/>
                <a:gd name="T17" fmla="*/ 58 w 58"/>
                <a:gd name="T18" fmla="*/ 58 h 58"/>
              </a:gdLst>
              <a:ahLst/>
              <a:cxnLst>
                <a:cxn ang="T10">
                  <a:pos x="T0" y="T1"/>
                </a:cxn>
                <a:cxn ang="T11">
                  <a:pos x="T2" y="T3"/>
                </a:cxn>
                <a:cxn ang="T12">
                  <a:pos x="T4" y="T5"/>
                </a:cxn>
                <a:cxn ang="T13">
                  <a:pos x="T6" y="T7"/>
                </a:cxn>
                <a:cxn ang="T14">
                  <a:pos x="T8" y="T9"/>
                </a:cxn>
              </a:cxnLst>
              <a:rect l="T15" t="T16" r="T17" b="T18"/>
              <a:pathLst>
                <a:path w="58" h="58">
                  <a:moveTo>
                    <a:pt x="29" y="0"/>
                  </a:moveTo>
                  <a:lnTo>
                    <a:pt x="58" y="29"/>
                  </a:lnTo>
                  <a:lnTo>
                    <a:pt x="29" y="58"/>
                  </a:lnTo>
                  <a:lnTo>
                    <a:pt x="0" y="29"/>
                  </a:lnTo>
                  <a:lnTo>
                    <a:pt x="29" y="0"/>
                  </a:lnTo>
                  <a:close/>
                </a:path>
              </a:pathLst>
            </a:custGeom>
            <a:solidFill>
              <a:srgbClr val="CC0099"/>
            </a:solidFill>
            <a:ln w="11176">
              <a:solidFill>
                <a:srgbClr val="FF33CC"/>
              </a:solidFill>
              <a:prstDash val="solid"/>
              <a:round/>
              <a:headEnd/>
              <a:tailEnd/>
            </a:ln>
          </p:spPr>
          <p:txBody>
            <a:bodyPr/>
            <a:lstStyle/>
            <a:p>
              <a:endParaRPr lang="en-US"/>
            </a:p>
          </p:txBody>
        </p:sp>
        <p:sp>
          <p:nvSpPr>
            <p:cNvPr id="92" name="Freeform 72"/>
            <p:cNvSpPr>
              <a:spLocks/>
            </p:cNvSpPr>
            <p:nvPr/>
          </p:nvSpPr>
          <p:spPr bwMode="auto">
            <a:xfrm>
              <a:off x="6356350" y="4567238"/>
              <a:ext cx="104775" cy="96837"/>
            </a:xfrm>
            <a:custGeom>
              <a:avLst/>
              <a:gdLst>
                <a:gd name="T0" fmla="*/ 29 w 58"/>
                <a:gd name="T1" fmla="*/ 0 h 58"/>
                <a:gd name="T2" fmla="*/ 58 w 58"/>
                <a:gd name="T3" fmla="*/ 29 h 58"/>
                <a:gd name="T4" fmla="*/ 29 w 58"/>
                <a:gd name="T5" fmla="*/ 58 h 58"/>
                <a:gd name="T6" fmla="*/ 0 w 58"/>
                <a:gd name="T7" fmla="*/ 29 h 58"/>
                <a:gd name="T8" fmla="*/ 29 w 58"/>
                <a:gd name="T9" fmla="*/ 0 h 58"/>
                <a:gd name="T10" fmla="*/ 0 60000 65536"/>
                <a:gd name="T11" fmla="*/ 0 60000 65536"/>
                <a:gd name="T12" fmla="*/ 0 60000 65536"/>
                <a:gd name="T13" fmla="*/ 0 60000 65536"/>
                <a:gd name="T14" fmla="*/ 0 60000 65536"/>
                <a:gd name="T15" fmla="*/ 0 w 58"/>
                <a:gd name="T16" fmla="*/ 0 h 58"/>
                <a:gd name="T17" fmla="*/ 58 w 58"/>
                <a:gd name="T18" fmla="*/ 58 h 58"/>
              </a:gdLst>
              <a:ahLst/>
              <a:cxnLst>
                <a:cxn ang="T10">
                  <a:pos x="T0" y="T1"/>
                </a:cxn>
                <a:cxn ang="T11">
                  <a:pos x="T2" y="T3"/>
                </a:cxn>
                <a:cxn ang="T12">
                  <a:pos x="T4" y="T5"/>
                </a:cxn>
                <a:cxn ang="T13">
                  <a:pos x="T6" y="T7"/>
                </a:cxn>
                <a:cxn ang="T14">
                  <a:pos x="T8" y="T9"/>
                </a:cxn>
              </a:cxnLst>
              <a:rect l="T15" t="T16" r="T17" b="T18"/>
              <a:pathLst>
                <a:path w="58" h="58">
                  <a:moveTo>
                    <a:pt x="29" y="0"/>
                  </a:moveTo>
                  <a:lnTo>
                    <a:pt x="58" y="29"/>
                  </a:lnTo>
                  <a:lnTo>
                    <a:pt x="29" y="58"/>
                  </a:lnTo>
                  <a:lnTo>
                    <a:pt x="0" y="29"/>
                  </a:lnTo>
                  <a:lnTo>
                    <a:pt x="29" y="0"/>
                  </a:lnTo>
                  <a:close/>
                </a:path>
              </a:pathLst>
            </a:custGeom>
            <a:solidFill>
              <a:srgbClr val="339966"/>
            </a:solidFill>
            <a:ln w="11176">
              <a:noFill/>
              <a:prstDash val="solid"/>
              <a:round/>
              <a:headEnd/>
              <a:tailEnd/>
            </a:ln>
          </p:spPr>
          <p:txBody>
            <a:bodyPr/>
            <a:lstStyle/>
            <a:p>
              <a:endParaRPr lang="en-US"/>
            </a:p>
          </p:txBody>
        </p:sp>
        <p:sp>
          <p:nvSpPr>
            <p:cNvPr id="93" name="Freeform 73"/>
            <p:cNvSpPr>
              <a:spLocks/>
            </p:cNvSpPr>
            <p:nvPr/>
          </p:nvSpPr>
          <p:spPr bwMode="auto">
            <a:xfrm>
              <a:off x="5667375" y="4432300"/>
              <a:ext cx="104775" cy="96838"/>
            </a:xfrm>
            <a:custGeom>
              <a:avLst/>
              <a:gdLst>
                <a:gd name="T0" fmla="*/ 29 w 58"/>
                <a:gd name="T1" fmla="*/ 0 h 58"/>
                <a:gd name="T2" fmla="*/ 58 w 58"/>
                <a:gd name="T3" fmla="*/ 29 h 58"/>
                <a:gd name="T4" fmla="*/ 29 w 58"/>
                <a:gd name="T5" fmla="*/ 58 h 58"/>
                <a:gd name="T6" fmla="*/ 0 w 58"/>
                <a:gd name="T7" fmla="*/ 29 h 58"/>
                <a:gd name="T8" fmla="*/ 29 w 58"/>
                <a:gd name="T9" fmla="*/ 0 h 58"/>
                <a:gd name="T10" fmla="*/ 0 60000 65536"/>
                <a:gd name="T11" fmla="*/ 0 60000 65536"/>
                <a:gd name="T12" fmla="*/ 0 60000 65536"/>
                <a:gd name="T13" fmla="*/ 0 60000 65536"/>
                <a:gd name="T14" fmla="*/ 0 60000 65536"/>
                <a:gd name="T15" fmla="*/ 0 w 58"/>
                <a:gd name="T16" fmla="*/ 0 h 58"/>
                <a:gd name="T17" fmla="*/ 58 w 58"/>
                <a:gd name="T18" fmla="*/ 58 h 58"/>
              </a:gdLst>
              <a:ahLst/>
              <a:cxnLst>
                <a:cxn ang="T10">
                  <a:pos x="T0" y="T1"/>
                </a:cxn>
                <a:cxn ang="T11">
                  <a:pos x="T2" y="T3"/>
                </a:cxn>
                <a:cxn ang="T12">
                  <a:pos x="T4" y="T5"/>
                </a:cxn>
                <a:cxn ang="T13">
                  <a:pos x="T6" y="T7"/>
                </a:cxn>
                <a:cxn ang="T14">
                  <a:pos x="T8" y="T9"/>
                </a:cxn>
              </a:cxnLst>
              <a:rect l="T15" t="T16" r="T17" b="T18"/>
              <a:pathLst>
                <a:path w="58" h="58">
                  <a:moveTo>
                    <a:pt x="29" y="0"/>
                  </a:moveTo>
                  <a:lnTo>
                    <a:pt x="58" y="29"/>
                  </a:lnTo>
                  <a:lnTo>
                    <a:pt x="29" y="58"/>
                  </a:lnTo>
                  <a:lnTo>
                    <a:pt x="0" y="29"/>
                  </a:lnTo>
                  <a:lnTo>
                    <a:pt x="29" y="0"/>
                  </a:lnTo>
                  <a:close/>
                </a:path>
              </a:pathLst>
            </a:custGeom>
            <a:solidFill>
              <a:srgbClr val="3333FF"/>
            </a:solidFill>
            <a:ln w="11176">
              <a:solidFill>
                <a:srgbClr val="000080"/>
              </a:solidFill>
              <a:prstDash val="solid"/>
              <a:round/>
              <a:headEnd/>
              <a:tailEnd/>
            </a:ln>
          </p:spPr>
          <p:txBody>
            <a:bodyPr/>
            <a:lstStyle/>
            <a:p>
              <a:endParaRPr lang="en-US"/>
            </a:p>
          </p:txBody>
        </p:sp>
        <p:sp>
          <p:nvSpPr>
            <p:cNvPr id="94" name="Freeform 74"/>
            <p:cNvSpPr>
              <a:spLocks/>
            </p:cNvSpPr>
            <p:nvPr/>
          </p:nvSpPr>
          <p:spPr bwMode="auto">
            <a:xfrm>
              <a:off x="4733925" y="4137025"/>
              <a:ext cx="104775" cy="98425"/>
            </a:xfrm>
            <a:custGeom>
              <a:avLst/>
              <a:gdLst>
                <a:gd name="T0" fmla="*/ 29 w 58"/>
                <a:gd name="T1" fmla="*/ 0 h 58"/>
                <a:gd name="T2" fmla="*/ 58 w 58"/>
                <a:gd name="T3" fmla="*/ 29 h 58"/>
                <a:gd name="T4" fmla="*/ 29 w 58"/>
                <a:gd name="T5" fmla="*/ 58 h 58"/>
                <a:gd name="T6" fmla="*/ 0 w 58"/>
                <a:gd name="T7" fmla="*/ 29 h 58"/>
                <a:gd name="T8" fmla="*/ 29 w 58"/>
                <a:gd name="T9" fmla="*/ 0 h 58"/>
                <a:gd name="T10" fmla="*/ 0 60000 65536"/>
                <a:gd name="T11" fmla="*/ 0 60000 65536"/>
                <a:gd name="T12" fmla="*/ 0 60000 65536"/>
                <a:gd name="T13" fmla="*/ 0 60000 65536"/>
                <a:gd name="T14" fmla="*/ 0 60000 65536"/>
                <a:gd name="T15" fmla="*/ 0 w 58"/>
                <a:gd name="T16" fmla="*/ 0 h 58"/>
                <a:gd name="T17" fmla="*/ 58 w 58"/>
                <a:gd name="T18" fmla="*/ 58 h 58"/>
              </a:gdLst>
              <a:ahLst/>
              <a:cxnLst>
                <a:cxn ang="T10">
                  <a:pos x="T0" y="T1"/>
                </a:cxn>
                <a:cxn ang="T11">
                  <a:pos x="T2" y="T3"/>
                </a:cxn>
                <a:cxn ang="T12">
                  <a:pos x="T4" y="T5"/>
                </a:cxn>
                <a:cxn ang="T13">
                  <a:pos x="T6" y="T7"/>
                </a:cxn>
                <a:cxn ang="T14">
                  <a:pos x="T8" y="T9"/>
                </a:cxn>
              </a:cxnLst>
              <a:rect l="T15" t="T16" r="T17" b="T18"/>
              <a:pathLst>
                <a:path w="58" h="58">
                  <a:moveTo>
                    <a:pt x="29" y="0"/>
                  </a:moveTo>
                  <a:lnTo>
                    <a:pt x="58" y="29"/>
                  </a:lnTo>
                  <a:lnTo>
                    <a:pt x="29" y="58"/>
                  </a:lnTo>
                  <a:lnTo>
                    <a:pt x="0" y="29"/>
                  </a:lnTo>
                  <a:lnTo>
                    <a:pt x="29" y="0"/>
                  </a:lnTo>
                  <a:close/>
                </a:path>
              </a:pathLst>
            </a:custGeom>
            <a:solidFill>
              <a:srgbClr val="CC0099"/>
            </a:solidFill>
            <a:ln w="11176">
              <a:solidFill>
                <a:srgbClr val="FF3399"/>
              </a:solidFill>
              <a:prstDash val="solid"/>
              <a:round/>
              <a:headEnd/>
              <a:tailEnd/>
            </a:ln>
          </p:spPr>
          <p:txBody>
            <a:bodyPr/>
            <a:lstStyle/>
            <a:p>
              <a:endParaRPr lang="en-US"/>
            </a:p>
          </p:txBody>
        </p:sp>
        <p:sp>
          <p:nvSpPr>
            <p:cNvPr id="95" name="Freeform 75"/>
            <p:cNvSpPr>
              <a:spLocks/>
            </p:cNvSpPr>
            <p:nvPr/>
          </p:nvSpPr>
          <p:spPr bwMode="auto">
            <a:xfrm>
              <a:off x="4940300" y="4389438"/>
              <a:ext cx="103188" cy="98425"/>
            </a:xfrm>
            <a:custGeom>
              <a:avLst/>
              <a:gdLst>
                <a:gd name="T0" fmla="*/ 28 w 57"/>
                <a:gd name="T1" fmla="*/ 0 h 58"/>
                <a:gd name="T2" fmla="*/ 57 w 57"/>
                <a:gd name="T3" fmla="*/ 29 h 58"/>
                <a:gd name="T4" fmla="*/ 28 w 57"/>
                <a:gd name="T5" fmla="*/ 58 h 58"/>
                <a:gd name="T6" fmla="*/ 0 w 57"/>
                <a:gd name="T7" fmla="*/ 29 h 58"/>
                <a:gd name="T8" fmla="*/ 28 w 57"/>
                <a:gd name="T9" fmla="*/ 0 h 58"/>
                <a:gd name="T10" fmla="*/ 0 60000 65536"/>
                <a:gd name="T11" fmla="*/ 0 60000 65536"/>
                <a:gd name="T12" fmla="*/ 0 60000 65536"/>
                <a:gd name="T13" fmla="*/ 0 60000 65536"/>
                <a:gd name="T14" fmla="*/ 0 60000 65536"/>
                <a:gd name="T15" fmla="*/ 0 w 57"/>
                <a:gd name="T16" fmla="*/ 0 h 58"/>
                <a:gd name="T17" fmla="*/ 57 w 57"/>
                <a:gd name="T18" fmla="*/ 58 h 58"/>
              </a:gdLst>
              <a:ahLst/>
              <a:cxnLst>
                <a:cxn ang="T10">
                  <a:pos x="T0" y="T1"/>
                </a:cxn>
                <a:cxn ang="T11">
                  <a:pos x="T2" y="T3"/>
                </a:cxn>
                <a:cxn ang="T12">
                  <a:pos x="T4" y="T5"/>
                </a:cxn>
                <a:cxn ang="T13">
                  <a:pos x="T6" y="T7"/>
                </a:cxn>
                <a:cxn ang="T14">
                  <a:pos x="T8" y="T9"/>
                </a:cxn>
              </a:cxnLst>
              <a:rect l="T15" t="T16" r="T17" b="T18"/>
              <a:pathLst>
                <a:path w="57" h="58">
                  <a:moveTo>
                    <a:pt x="28" y="0"/>
                  </a:moveTo>
                  <a:lnTo>
                    <a:pt x="57" y="29"/>
                  </a:lnTo>
                  <a:lnTo>
                    <a:pt x="28" y="58"/>
                  </a:lnTo>
                  <a:lnTo>
                    <a:pt x="0" y="29"/>
                  </a:lnTo>
                  <a:lnTo>
                    <a:pt x="28" y="0"/>
                  </a:lnTo>
                  <a:close/>
                </a:path>
              </a:pathLst>
            </a:custGeom>
            <a:solidFill>
              <a:srgbClr val="CC0099"/>
            </a:solidFill>
            <a:ln w="11176">
              <a:solidFill>
                <a:srgbClr val="FF3399"/>
              </a:solidFill>
              <a:prstDash val="solid"/>
              <a:round/>
              <a:headEnd/>
              <a:tailEnd/>
            </a:ln>
          </p:spPr>
          <p:txBody>
            <a:bodyPr/>
            <a:lstStyle/>
            <a:p>
              <a:endParaRPr lang="en-US"/>
            </a:p>
          </p:txBody>
        </p:sp>
        <p:sp>
          <p:nvSpPr>
            <p:cNvPr id="96" name="Freeform 76"/>
            <p:cNvSpPr>
              <a:spLocks/>
            </p:cNvSpPr>
            <p:nvPr/>
          </p:nvSpPr>
          <p:spPr bwMode="auto">
            <a:xfrm>
              <a:off x="4662488" y="3717925"/>
              <a:ext cx="106362" cy="98425"/>
            </a:xfrm>
            <a:custGeom>
              <a:avLst/>
              <a:gdLst>
                <a:gd name="T0" fmla="*/ 29 w 58"/>
                <a:gd name="T1" fmla="*/ 0 h 58"/>
                <a:gd name="T2" fmla="*/ 58 w 58"/>
                <a:gd name="T3" fmla="*/ 29 h 58"/>
                <a:gd name="T4" fmla="*/ 29 w 58"/>
                <a:gd name="T5" fmla="*/ 58 h 58"/>
                <a:gd name="T6" fmla="*/ 0 w 58"/>
                <a:gd name="T7" fmla="*/ 29 h 58"/>
                <a:gd name="T8" fmla="*/ 29 w 58"/>
                <a:gd name="T9" fmla="*/ 0 h 58"/>
                <a:gd name="T10" fmla="*/ 0 60000 65536"/>
                <a:gd name="T11" fmla="*/ 0 60000 65536"/>
                <a:gd name="T12" fmla="*/ 0 60000 65536"/>
                <a:gd name="T13" fmla="*/ 0 60000 65536"/>
                <a:gd name="T14" fmla="*/ 0 60000 65536"/>
                <a:gd name="T15" fmla="*/ 0 w 58"/>
                <a:gd name="T16" fmla="*/ 0 h 58"/>
                <a:gd name="T17" fmla="*/ 58 w 58"/>
                <a:gd name="T18" fmla="*/ 58 h 58"/>
              </a:gdLst>
              <a:ahLst/>
              <a:cxnLst>
                <a:cxn ang="T10">
                  <a:pos x="T0" y="T1"/>
                </a:cxn>
                <a:cxn ang="T11">
                  <a:pos x="T2" y="T3"/>
                </a:cxn>
                <a:cxn ang="T12">
                  <a:pos x="T4" y="T5"/>
                </a:cxn>
                <a:cxn ang="T13">
                  <a:pos x="T6" y="T7"/>
                </a:cxn>
                <a:cxn ang="T14">
                  <a:pos x="T8" y="T9"/>
                </a:cxn>
              </a:cxnLst>
              <a:rect l="T15" t="T16" r="T17" b="T18"/>
              <a:pathLst>
                <a:path w="58" h="58">
                  <a:moveTo>
                    <a:pt x="29" y="0"/>
                  </a:moveTo>
                  <a:lnTo>
                    <a:pt x="58" y="29"/>
                  </a:lnTo>
                  <a:lnTo>
                    <a:pt x="29" y="58"/>
                  </a:lnTo>
                  <a:lnTo>
                    <a:pt x="0" y="29"/>
                  </a:lnTo>
                  <a:lnTo>
                    <a:pt x="29" y="0"/>
                  </a:lnTo>
                  <a:close/>
                </a:path>
              </a:pathLst>
            </a:custGeom>
            <a:solidFill>
              <a:srgbClr val="CC0099"/>
            </a:solidFill>
            <a:ln w="11176">
              <a:solidFill>
                <a:srgbClr val="FF33CC"/>
              </a:solidFill>
              <a:prstDash val="solid"/>
              <a:round/>
              <a:headEnd/>
              <a:tailEnd/>
            </a:ln>
          </p:spPr>
          <p:txBody>
            <a:bodyPr/>
            <a:lstStyle/>
            <a:p>
              <a:endParaRPr lang="en-US"/>
            </a:p>
          </p:txBody>
        </p:sp>
        <p:sp>
          <p:nvSpPr>
            <p:cNvPr id="97" name="Freeform 77"/>
            <p:cNvSpPr>
              <a:spLocks/>
            </p:cNvSpPr>
            <p:nvPr/>
          </p:nvSpPr>
          <p:spPr bwMode="auto">
            <a:xfrm>
              <a:off x="5081588" y="3768725"/>
              <a:ext cx="104775" cy="96838"/>
            </a:xfrm>
            <a:custGeom>
              <a:avLst/>
              <a:gdLst>
                <a:gd name="T0" fmla="*/ 29 w 57"/>
                <a:gd name="T1" fmla="*/ 0 h 58"/>
                <a:gd name="T2" fmla="*/ 57 w 57"/>
                <a:gd name="T3" fmla="*/ 29 h 58"/>
                <a:gd name="T4" fmla="*/ 29 w 57"/>
                <a:gd name="T5" fmla="*/ 58 h 58"/>
                <a:gd name="T6" fmla="*/ 0 w 57"/>
                <a:gd name="T7" fmla="*/ 29 h 58"/>
                <a:gd name="T8" fmla="*/ 29 w 57"/>
                <a:gd name="T9" fmla="*/ 0 h 58"/>
                <a:gd name="T10" fmla="*/ 0 60000 65536"/>
                <a:gd name="T11" fmla="*/ 0 60000 65536"/>
                <a:gd name="T12" fmla="*/ 0 60000 65536"/>
                <a:gd name="T13" fmla="*/ 0 60000 65536"/>
                <a:gd name="T14" fmla="*/ 0 60000 65536"/>
                <a:gd name="T15" fmla="*/ 0 w 57"/>
                <a:gd name="T16" fmla="*/ 0 h 58"/>
                <a:gd name="T17" fmla="*/ 57 w 57"/>
                <a:gd name="T18" fmla="*/ 58 h 58"/>
              </a:gdLst>
              <a:ahLst/>
              <a:cxnLst>
                <a:cxn ang="T10">
                  <a:pos x="T0" y="T1"/>
                </a:cxn>
                <a:cxn ang="T11">
                  <a:pos x="T2" y="T3"/>
                </a:cxn>
                <a:cxn ang="T12">
                  <a:pos x="T4" y="T5"/>
                </a:cxn>
                <a:cxn ang="T13">
                  <a:pos x="T6" y="T7"/>
                </a:cxn>
                <a:cxn ang="T14">
                  <a:pos x="T8" y="T9"/>
                </a:cxn>
              </a:cxnLst>
              <a:rect l="T15" t="T16" r="T17" b="T18"/>
              <a:pathLst>
                <a:path w="57" h="58">
                  <a:moveTo>
                    <a:pt x="29" y="0"/>
                  </a:moveTo>
                  <a:lnTo>
                    <a:pt x="57" y="29"/>
                  </a:lnTo>
                  <a:lnTo>
                    <a:pt x="29" y="58"/>
                  </a:lnTo>
                  <a:lnTo>
                    <a:pt x="0" y="29"/>
                  </a:lnTo>
                  <a:lnTo>
                    <a:pt x="29" y="0"/>
                  </a:lnTo>
                  <a:close/>
                </a:path>
              </a:pathLst>
            </a:custGeom>
            <a:solidFill>
              <a:srgbClr val="000080"/>
            </a:solidFill>
            <a:ln w="11113">
              <a:solidFill>
                <a:srgbClr val="000080"/>
              </a:solidFill>
              <a:prstDash val="solid"/>
              <a:round/>
              <a:headEnd/>
              <a:tailEnd/>
            </a:ln>
          </p:spPr>
          <p:txBody>
            <a:bodyPr/>
            <a:lstStyle/>
            <a:p>
              <a:endParaRPr lang="en-US"/>
            </a:p>
          </p:txBody>
        </p:sp>
        <p:sp>
          <p:nvSpPr>
            <p:cNvPr id="98" name="Freeform 78"/>
            <p:cNvSpPr>
              <a:spLocks/>
            </p:cNvSpPr>
            <p:nvPr/>
          </p:nvSpPr>
          <p:spPr bwMode="auto">
            <a:xfrm>
              <a:off x="3600450" y="3962400"/>
              <a:ext cx="106363" cy="100013"/>
            </a:xfrm>
            <a:custGeom>
              <a:avLst/>
              <a:gdLst>
                <a:gd name="T0" fmla="*/ 29 w 58"/>
                <a:gd name="T1" fmla="*/ 0 h 59"/>
                <a:gd name="T2" fmla="*/ 58 w 58"/>
                <a:gd name="T3" fmla="*/ 30 h 59"/>
                <a:gd name="T4" fmla="*/ 29 w 58"/>
                <a:gd name="T5" fmla="*/ 59 h 59"/>
                <a:gd name="T6" fmla="*/ 0 w 58"/>
                <a:gd name="T7" fmla="*/ 30 h 59"/>
                <a:gd name="T8" fmla="*/ 29 w 58"/>
                <a:gd name="T9" fmla="*/ 0 h 59"/>
                <a:gd name="T10" fmla="*/ 0 60000 65536"/>
                <a:gd name="T11" fmla="*/ 0 60000 65536"/>
                <a:gd name="T12" fmla="*/ 0 60000 65536"/>
                <a:gd name="T13" fmla="*/ 0 60000 65536"/>
                <a:gd name="T14" fmla="*/ 0 60000 65536"/>
                <a:gd name="T15" fmla="*/ 0 w 58"/>
                <a:gd name="T16" fmla="*/ 0 h 59"/>
                <a:gd name="T17" fmla="*/ 58 w 58"/>
                <a:gd name="T18" fmla="*/ 59 h 59"/>
              </a:gdLst>
              <a:ahLst/>
              <a:cxnLst>
                <a:cxn ang="T10">
                  <a:pos x="T0" y="T1"/>
                </a:cxn>
                <a:cxn ang="T11">
                  <a:pos x="T2" y="T3"/>
                </a:cxn>
                <a:cxn ang="T12">
                  <a:pos x="T4" y="T5"/>
                </a:cxn>
                <a:cxn ang="T13">
                  <a:pos x="T6" y="T7"/>
                </a:cxn>
                <a:cxn ang="T14">
                  <a:pos x="T8" y="T9"/>
                </a:cxn>
              </a:cxnLst>
              <a:rect l="T15" t="T16" r="T17" b="T18"/>
              <a:pathLst>
                <a:path w="58" h="59">
                  <a:moveTo>
                    <a:pt x="29" y="0"/>
                  </a:moveTo>
                  <a:lnTo>
                    <a:pt x="58" y="30"/>
                  </a:lnTo>
                  <a:lnTo>
                    <a:pt x="29" y="59"/>
                  </a:lnTo>
                  <a:lnTo>
                    <a:pt x="0" y="30"/>
                  </a:lnTo>
                  <a:lnTo>
                    <a:pt x="29" y="0"/>
                  </a:lnTo>
                  <a:close/>
                </a:path>
              </a:pathLst>
            </a:custGeom>
            <a:solidFill>
              <a:schemeClr val="tx1"/>
            </a:solidFill>
            <a:ln w="11176">
              <a:solidFill>
                <a:srgbClr val="000080"/>
              </a:solidFill>
              <a:prstDash val="solid"/>
              <a:round/>
              <a:headEnd/>
              <a:tailEnd/>
            </a:ln>
          </p:spPr>
          <p:txBody>
            <a:bodyPr/>
            <a:lstStyle/>
            <a:p>
              <a:endParaRPr lang="en-US"/>
            </a:p>
          </p:txBody>
        </p:sp>
        <p:sp>
          <p:nvSpPr>
            <p:cNvPr id="99" name="Freeform 79"/>
            <p:cNvSpPr>
              <a:spLocks/>
            </p:cNvSpPr>
            <p:nvPr/>
          </p:nvSpPr>
          <p:spPr bwMode="auto">
            <a:xfrm>
              <a:off x="3829050" y="2743200"/>
              <a:ext cx="104775" cy="96838"/>
            </a:xfrm>
            <a:custGeom>
              <a:avLst/>
              <a:gdLst>
                <a:gd name="T0" fmla="*/ 29 w 58"/>
                <a:gd name="T1" fmla="*/ 0 h 58"/>
                <a:gd name="T2" fmla="*/ 58 w 58"/>
                <a:gd name="T3" fmla="*/ 29 h 58"/>
                <a:gd name="T4" fmla="*/ 29 w 58"/>
                <a:gd name="T5" fmla="*/ 58 h 58"/>
                <a:gd name="T6" fmla="*/ 0 w 58"/>
                <a:gd name="T7" fmla="*/ 29 h 58"/>
                <a:gd name="T8" fmla="*/ 29 w 58"/>
                <a:gd name="T9" fmla="*/ 0 h 58"/>
                <a:gd name="T10" fmla="*/ 0 60000 65536"/>
                <a:gd name="T11" fmla="*/ 0 60000 65536"/>
                <a:gd name="T12" fmla="*/ 0 60000 65536"/>
                <a:gd name="T13" fmla="*/ 0 60000 65536"/>
                <a:gd name="T14" fmla="*/ 0 60000 65536"/>
                <a:gd name="T15" fmla="*/ 0 w 58"/>
                <a:gd name="T16" fmla="*/ 0 h 58"/>
                <a:gd name="T17" fmla="*/ 58 w 58"/>
                <a:gd name="T18" fmla="*/ 58 h 58"/>
              </a:gdLst>
              <a:ahLst/>
              <a:cxnLst>
                <a:cxn ang="T10">
                  <a:pos x="T0" y="T1"/>
                </a:cxn>
                <a:cxn ang="T11">
                  <a:pos x="T2" y="T3"/>
                </a:cxn>
                <a:cxn ang="T12">
                  <a:pos x="T4" y="T5"/>
                </a:cxn>
                <a:cxn ang="T13">
                  <a:pos x="T6" y="T7"/>
                </a:cxn>
                <a:cxn ang="T14">
                  <a:pos x="T8" y="T9"/>
                </a:cxn>
              </a:cxnLst>
              <a:rect l="T15" t="T16" r="T17" b="T18"/>
              <a:pathLst>
                <a:path w="58" h="58">
                  <a:moveTo>
                    <a:pt x="29" y="0"/>
                  </a:moveTo>
                  <a:lnTo>
                    <a:pt x="58" y="29"/>
                  </a:lnTo>
                  <a:lnTo>
                    <a:pt x="29" y="58"/>
                  </a:lnTo>
                  <a:lnTo>
                    <a:pt x="0" y="29"/>
                  </a:lnTo>
                  <a:lnTo>
                    <a:pt x="29" y="0"/>
                  </a:lnTo>
                  <a:close/>
                </a:path>
              </a:pathLst>
            </a:custGeom>
            <a:solidFill>
              <a:schemeClr val="tx1"/>
            </a:solidFill>
            <a:ln w="11176">
              <a:solidFill>
                <a:srgbClr val="000080"/>
              </a:solidFill>
              <a:prstDash val="solid"/>
              <a:round/>
              <a:headEnd/>
              <a:tailEnd/>
            </a:ln>
          </p:spPr>
          <p:txBody>
            <a:bodyPr/>
            <a:lstStyle/>
            <a:p>
              <a:endParaRPr lang="en-US"/>
            </a:p>
          </p:txBody>
        </p:sp>
        <p:sp>
          <p:nvSpPr>
            <p:cNvPr id="100" name="Freeform 80"/>
            <p:cNvSpPr>
              <a:spLocks/>
            </p:cNvSpPr>
            <p:nvPr/>
          </p:nvSpPr>
          <p:spPr bwMode="auto">
            <a:xfrm>
              <a:off x="4675188" y="2609850"/>
              <a:ext cx="106362" cy="96838"/>
            </a:xfrm>
            <a:custGeom>
              <a:avLst/>
              <a:gdLst>
                <a:gd name="T0" fmla="*/ 29 w 58"/>
                <a:gd name="T1" fmla="*/ 0 h 58"/>
                <a:gd name="T2" fmla="*/ 58 w 58"/>
                <a:gd name="T3" fmla="*/ 29 h 58"/>
                <a:gd name="T4" fmla="*/ 29 w 58"/>
                <a:gd name="T5" fmla="*/ 58 h 58"/>
                <a:gd name="T6" fmla="*/ 0 w 58"/>
                <a:gd name="T7" fmla="*/ 29 h 58"/>
                <a:gd name="T8" fmla="*/ 29 w 58"/>
                <a:gd name="T9" fmla="*/ 0 h 58"/>
                <a:gd name="T10" fmla="*/ 0 60000 65536"/>
                <a:gd name="T11" fmla="*/ 0 60000 65536"/>
                <a:gd name="T12" fmla="*/ 0 60000 65536"/>
                <a:gd name="T13" fmla="*/ 0 60000 65536"/>
                <a:gd name="T14" fmla="*/ 0 60000 65536"/>
                <a:gd name="T15" fmla="*/ 0 w 58"/>
                <a:gd name="T16" fmla="*/ 0 h 58"/>
                <a:gd name="T17" fmla="*/ 58 w 58"/>
                <a:gd name="T18" fmla="*/ 58 h 58"/>
              </a:gdLst>
              <a:ahLst/>
              <a:cxnLst>
                <a:cxn ang="T10">
                  <a:pos x="T0" y="T1"/>
                </a:cxn>
                <a:cxn ang="T11">
                  <a:pos x="T2" y="T3"/>
                </a:cxn>
                <a:cxn ang="T12">
                  <a:pos x="T4" y="T5"/>
                </a:cxn>
                <a:cxn ang="T13">
                  <a:pos x="T6" y="T7"/>
                </a:cxn>
                <a:cxn ang="T14">
                  <a:pos x="T8" y="T9"/>
                </a:cxn>
              </a:cxnLst>
              <a:rect l="T15" t="T16" r="T17" b="T18"/>
              <a:pathLst>
                <a:path w="58" h="58">
                  <a:moveTo>
                    <a:pt x="29" y="0"/>
                  </a:moveTo>
                  <a:lnTo>
                    <a:pt x="58" y="29"/>
                  </a:lnTo>
                  <a:lnTo>
                    <a:pt x="29" y="58"/>
                  </a:lnTo>
                  <a:lnTo>
                    <a:pt x="0" y="29"/>
                  </a:lnTo>
                  <a:lnTo>
                    <a:pt x="29" y="0"/>
                  </a:lnTo>
                  <a:close/>
                </a:path>
              </a:pathLst>
            </a:custGeom>
            <a:solidFill>
              <a:schemeClr val="tx1"/>
            </a:solidFill>
            <a:ln w="11176">
              <a:solidFill>
                <a:srgbClr val="000080"/>
              </a:solidFill>
              <a:prstDash val="solid"/>
              <a:round/>
              <a:headEnd/>
              <a:tailEnd/>
            </a:ln>
          </p:spPr>
          <p:txBody>
            <a:bodyPr/>
            <a:lstStyle/>
            <a:p>
              <a:endParaRPr lang="en-US"/>
            </a:p>
          </p:txBody>
        </p:sp>
        <p:sp>
          <p:nvSpPr>
            <p:cNvPr id="101" name="Freeform 81"/>
            <p:cNvSpPr>
              <a:spLocks/>
            </p:cNvSpPr>
            <p:nvPr/>
          </p:nvSpPr>
          <p:spPr bwMode="auto">
            <a:xfrm>
              <a:off x="2673350" y="1077913"/>
              <a:ext cx="104775" cy="98425"/>
            </a:xfrm>
            <a:custGeom>
              <a:avLst/>
              <a:gdLst>
                <a:gd name="T0" fmla="*/ 29 w 58"/>
                <a:gd name="T1" fmla="*/ 0 h 58"/>
                <a:gd name="T2" fmla="*/ 58 w 58"/>
                <a:gd name="T3" fmla="*/ 29 h 58"/>
                <a:gd name="T4" fmla="*/ 29 w 58"/>
                <a:gd name="T5" fmla="*/ 58 h 58"/>
                <a:gd name="T6" fmla="*/ 0 w 58"/>
                <a:gd name="T7" fmla="*/ 29 h 58"/>
                <a:gd name="T8" fmla="*/ 29 w 58"/>
                <a:gd name="T9" fmla="*/ 0 h 58"/>
                <a:gd name="T10" fmla="*/ 0 60000 65536"/>
                <a:gd name="T11" fmla="*/ 0 60000 65536"/>
                <a:gd name="T12" fmla="*/ 0 60000 65536"/>
                <a:gd name="T13" fmla="*/ 0 60000 65536"/>
                <a:gd name="T14" fmla="*/ 0 60000 65536"/>
                <a:gd name="T15" fmla="*/ 0 w 58"/>
                <a:gd name="T16" fmla="*/ 0 h 58"/>
                <a:gd name="T17" fmla="*/ 58 w 58"/>
                <a:gd name="T18" fmla="*/ 58 h 58"/>
              </a:gdLst>
              <a:ahLst/>
              <a:cxnLst>
                <a:cxn ang="T10">
                  <a:pos x="T0" y="T1"/>
                </a:cxn>
                <a:cxn ang="T11">
                  <a:pos x="T2" y="T3"/>
                </a:cxn>
                <a:cxn ang="T12">
                  <a:pos x="T4" y="T5"/>
                </a:cxn>
                <a:cxn ang="T13">
                  <a:pos x="T6" y="T7"/>
                </a:cxn>
                <a:cxn ang="T14">
                  <a:pos x="T8" y="T9"/>
                </a:cxn>
              </a:cxnLst>
              <a:rect l="T15" t="T16" r="T17" b="T18"/>
              <a:pathLst>
                <a:path w="58" h="58">
                  <a:moveTo>
                    <a:pt x="29" y="0"/>
                  </a:moveTo>
                  <a:lnTo>
                    <a:pt x="58" y="29"/>
                  </a:lnTo>
                  <a:lnTo>
                    <a:pt x="29" y="58"/>
                  </a:lnTo>
                  <a:lnTo>
                    <a:pt x="0" y="29"/>
                  </a:lnTo>
                  <a:lnTo>
                    <a:pt x="29" y="0"/>
                  </a:lnTo>
                  <a:close/>
                </a:path>
              </a:pathLst>
            </a:custGeom>
            <a:solidFill>
              <a:srgbClr val="000080"/>
            </a:solidFill>
            <a:ln w="11113">
              <a:solidFill>
                <a:srgbClr val="000080"/>
              </a:solidFill>
              <a:prstDash val="solid"/>
              <a:round/>
              <a:headEnd/>
              <a:tailEnd/>
            </a:ln>
          </p:spPr>
          <p:txBody>
            <a:bodyPr/>
            <a:lstStyle/>
            <a:p>
              <a:endParaRPr lang="en-US"/>
            </a:p>
          </p:txBody>
        </p:sp>
        <p:sp>
          <p:nvSpPr>
            <p:cNvPr id="102" name="Freeform 82"/>
            <p:cNvSpPr>
              <a:spLocks/>
            </p:cNvSpPr>
            <p:nvPr/>
          </p:nvSpPr>
          <p:spPr bwMode="auto">
            <a:xfrm>
              <a:off x="3938588" y="3670300"/>
              <a:ext cx="106362" cy="98425"/>
            </a:xfrm>
            <a:custGeom>
              <a:avLst/>
              <a:gdLst>
                <a:gd name="T0" fmla="*/ 29 w 58"/>
                <a:gd name="T1" fmla="*/ 0 h 58"/>
                <a:gd name="T2" fmla="*/ 58 w 58"/>
                <a:gd name="T3" fmla="*/ 29 h 58"/>
                <a:gd name="T4" fmla="*/ 29 w 58"/>
                <a:gd name="T5" fmla="*/ 58 h 58"/>
                <a:gd name="T6" fmla="*/ 0 w 58"/>
                <a:gd name="T7" fmla="*/ 29 h 58"/>
                <a:gd name="T8" fmla="*/ 29 w 58"/>
                <a:gd name="T9" fmla="*/ 0 h 58"/>
                <a:gd name="T10" fmla="*/ 0 60000 65536"/>
                <a:gd name="T11" fmla="*/ 0 60000 65536"/>
                <a:gd name="T12" fmla="*/ 0 60000 65536"/>
                <a:gd name="T13" fmla="*/ 0 60000 65536"/>
                <a:gd name="T14" fmla="*/ 0 60000 65536"/>
                <a:gd name="T15" fmla="*/ 0 w 58"/>
                <a:gd name="T16" fmla="*/ 0 h 58"/>
                <a:gd name="T17" fmla="*/ 58 w 58"/>
                <a:gd name="T18" fmla="*/ 58 h 58"/>
              </a:gdLst>
              <a:ahLst/>
              <a:cxnLst>
                <a:cxn ang="T10">
                  <a:pos x="T0" y="T1"/>
                </a:cxn>
                <a:cxn ang="T11">
                  <a:pos x="T2" y="T3"/>
                </a:cxn>
                <a:cxn ang="T12">
                  <a:pos x="T4" y="T5"/>
                </a:cxn>
                <a:cxn ang="T13">
                  <a:pos x="T6" y="T7"/>
                </a:cxn>
                <a:cxn ang="T14">
                  <a:pos x="T8" y="T9"/>
                </a:cxn>
              </a:cxnLst>
              <a:rect l="T15" t="T16" r="T17" b="T18"/>
              <a:pathLst>
                <a:path w="58" h="58">
                  <a:moveTo>
                    <a:pt x="29" y="0"/>
                  </a:moveTo>
                  <a:lnTo>
                    <a:pt x="58" y="29"/>
                  </a:lnTo>
                  <a:lnTo>
                    <a:pt x="29" y="58"/>
                  </a:lnTo>
                  <a:lnTo>
                    <a:pt x="0" y="29"/>
                  </a:lnTo>
                  <a:lnTo>
                    <a:pt x="29" y="0"/>
                  </a:lnTo>
                  <a:close/>
                </a:path>
              </a:pathLst>
            </a:custGeom>
            <a:solidFill>
              <a:schemeClr val="tx1"/>
            </a:solidFill>
            <a:ln w="11176">
              <a:solidFill>
                <a:srgbClr val="000080"/>
              </a:solidFill>
              <a:prstDash val="solid"/>
              <a:round/>
              <a:headEnd/>
              <a:tailEnd/>
            </a:ln>
          </p:spPr>
          <p:txBody>
            <a:bodyPr/>
            <a:lstStyle/>
            <a:p>
              <a:endParaRPr lang="en-US"/>
            </a:p>
          </p:txBody>
        </p:sp>
        <p:sp>
          <p:nvSpPr>
            <p:cNvPr id="103" name="Freeform 83"/>
            <p:cNvSpPr>
              <a:spLocks/>
            </p:cNvSpPr>
            <p:nvPr/>
          </p:nvSpPr>
          <p:spPr bwMode="auto">
            <a:xfrm>
              <a:off x="1203325" y="2473325"/>
              <a:ext cx="106363" cy="96838"/>
            </a:xfrm>
            <a:custGeom>
              <a:avLst/>
              <a:gdLst>
                <a:gd name="T0" fmla="*/ 29 w 58"/>
                <a:gd name="T1" fmla="*/ 0 h 58"/>
                <a:gd name="T2" fmla="*/ 58 w 58"/>
                <a:gd name="T3" fmla="*/ 29 h 58"/>
                <a:gd name="T4" fmla="*/ 29 w 58"/>
                <a:gd name="T5" fmla="*/ 58 h 58"/>
                <a:gd name="T6" fmla="*/ 0 w 58"/>
                <a:gd name="T7" fmla="*/ 29 h 58"/>
                <a:gd name="T8" fmla="*/ 29 w 58"/>
                <a:gd name="T9" fmla="*/ 0 h 58"/>
                <a:gd name="T10" fmla="*/ 0 60000 65536"/>
                <a:gd name="T11" fmla="*/ 0 60000 65536"/>
                <a:gd name="T12" fmla="*/ 0 60000 65536"/>
                <a:gd name="T13" fmla="*/ 0 60000 65536"/>
                <a:gd name="T14" fmla="*/ 0 60000 65536"/>
                <a:gd name="T15" fmla="*/ 0 w 58"/>
                <a:gd name="T16" fmla="*/ 0 h 58"/>
                <a:gd name="T17" fmla="*/ 58 w 58"/>
                <a:gd name="T18" fmla="*/ 58 h 58"/>
              </a:gdLst>
              <a:ahLst/>
              <a:cxnLst>
                <a:cxn ang="T10">
                  <a:pos x="T0" y="T1"/>
                </a:cxn>
                <a:cxn ang="T11">
                  <a:pos x="T2" y="T3"/>
                </a:cxn>
                <a:cxn ang="T12">
                  <a:pos x="T4" y="T5"/>
                </a:cxn>
                <a:cxn ang="T13">
                  <a:pos x="T6" y="T7"/>
                </a:cxn>
                <a:cxn ang="T14">
                  <a:pos x="T8" y="T9"/>
                </a:cxn>
              </a:cxnLst>
              <a:rect l="T15" t="T16" r="T17" b="T18"/>
              <a:pathLst>
                <a:path w="58" h="58">
                  <a:moveTo>
                    <a:pt x="29" y="0"/>
                  </a:moveTo>
                  <a:lnTo>
                    <a:pt x="58" y="29"/>
                  </a:lnTo>
                  <a:lnTo>
                    <a:pt x="29" y="58"/>
                  </a:lnTo>
                  <a:lnTo>
                    <a:pt x="0" y="29"/>
                  </a:lnTo>
                  <a:lnTo>
                    <a:pt x="29" y="0"/>
                  </a:lnTo>
                  <a:close/>
                </a:path>
              </a:pathLst>
            </a:custGeom>
            <a:solidFill>
              <a:srgbClr val="000080"/>
            </a:solidFill>
            <a:ln w="11113">
              <a:solidFill>
                <a:srgbClr val="000080"/>
              </a:solidFill>
              <a:prstDash val="solid"/>
              <a:round/>
              <a:headEnd/>
              <a:tailEnd/>
            </a:ln>
          </p:spPr>
          <p:txBody>
            <a:bodyPr/>
            <a:lstStyle/>
            <a:p>
              <a:endParaRPr lang="en-US"/>
            </a:p>
          </p:txBody>
        </p:sp>
        <p:sp>
          <p:nvSpPr>
            <p:cNvPr id="104" name="Freeform 84"/>
            <p:cNvSpPr>
              <a:spLocks/>
            </p:cNvSpPr>
            <p:nvPr/>
          </p:nvSpPr>
          <p:spPr bwMode="auto">
            <a:xfrm>
              <a:off x="3082925" y="4178300"/>
              <a:ext cx="106363" cy="96838"/>
            </a:xfrm>
            <a:custGeom>
              <a:avLst/>
              <a:gdLst>
                <a:gd name="T0" fmla="*/ 29 w 58"/>
                <a:gd name="T1" fmla="*/ 0 h 58"/>
                <a:gd name="T2" fmla="*/ 58 w 58"/>
                <a:gd name="T3" fmla="*/ 29 h 58"/>
                <a:gd name="T4" fmla="*/ 29 w 58"/>
                <a:gd name="T5" fmla="*/ 58 h 58"/>
                <a:gd name="T6" fmla="*/ 0 w 58"/>
                <a:gd name="T7" fmla="*/ 29 h 58"/>
                <a:gd name="T8" fmla="*/ 29 w 58"/>
                <a:gd name="T9" fmla="*/ 0 h 58"/>
                <a:gd name="T10" fmla="*/ 0 60000 65536"/>
                <a:gd name="T11" fmla="*/ 0 60000 65536"/>
                <a:gd name="T12" fmla="*/ 0 60000 65536"/>
                <a:gd name="T13" fmla="*/ 0 60000 65536"/>
                <a:gd name="T14" fmla="*/ 0 60000 65536"/>
                <a:gd name="T15" fmla="*/ 0 w 58"/>
                <a:gd name="T16" fmla="*/ 0 h 58"/>
                <a:gd name="T17" fmla="*/ 58 w 58"/>
                <a:gd name="T18" fmla="*/ 58 h 58"/>
              </a:gdLst>
              <a:ahLst/>
              <a:cxnLst>
                <a:cxn ang="T10">
                  <a:pos x="T0" y="T1"/>
                </a:cxn>
                <a:cxn ang="T11">
                  <a:pos x="T2" y="T3"/>
                </a:cxn>
                <a:cxn ang="T12">
                  <a:pos x="T4" y="T5"/>
                </a:cxn>
                <a:cxn ang="T13">
                  <a:pos x="T6" y="T7"/>
                </a:cxn>
                <a:cxn ang="T14">
                  <a:pos x="T8" y="T9"/>
                </a:cxn>
              </a:cxnLst>
              <a:rect l="T15" t="T16" r="T17" b="T18"/>
              <a:pathLst>
                <a:path w="58" h="58">
                  <a:moveTo>
                    <a:pt x="29" y="0"/>
                  </a:moveTo>
                  <a:lnTo>
                    <a:pt x="58" y="29"/>
                  </a:lnTo>
                  <a:lnTo>
                    <a:pt x="29" y="58"/>
                  </a:lnTo>
                  <a:lnTo>
                    <a:pt x="0" y="29"/>
                  </a:lnTo>
                  <a:lnTo>
                    <a:pt x="29" y="0"/>
                  </a:lnTo>
                  <a:close/>
                </a:path>
              </a:pathLst>
            </a:custGeom>
            <a:solidFill>
              <a:srgbClr val="CC0099"/>
            </a:solidFill>
            <a:ln w="11176">
              <a:solidFill>
                <a:srgbClr val="FF33CC"/>
              </a:solidFill>
              <a:prstDash val="solid"/>
              <a:round/>
              <a:headEnd/>
              <a:tailEnd/>
            </a:ln>
          </p:spPr>
          <p:txBody>
            <a:bodyPr/>
            <a:lstStyle/>
            <a:p>
              <a:endParaRPr lang="en-US"/>
            </a:p>
          </p:txBody>
        </p:sp>
        <p:sp>
          <p:nvSpPr>
            <p:cNvPr id="105" name="Freeform 85"/>
            <p:cNvSpPr>
              <a:spLocks/>
            </p:cNvSpPr>
            <p:nvPr/>
          </p:nvSpPr>
          <p:spPr bwMode="auto">
            <a:xfrm>
              <a:off x="2152650" y="3657600"/>
              <a:ext cx="104775" cy="96838"/>
            </a:xfrm>
            <a:custGeom>
              <a:avLst/>
              <a:gdLst>
                <a:gd name="T0" fmla="*/ 28 w 57"/>
                <a:gd name="T1" fmla="*/ 0 h 58"/>
                <a:gd name="T2" fmla="*/ 57 w 57"/>
                <a:gd name="T3" fmla="*/ 29 h 58"/>
                <a:gd name="T4" fmla="*/ 28 w 57"/>
                <a:gd name="T5" fmla="*/ 58 h 58"/>
                <a:gd name="T6" fmla="*/ 0 w 57"/>
                <a:gd name="T7" fmla="*/ 29 h 58"/>
                <a:gd name="T8" fmla="*/ 28 w 57"/>
                <a:gd name="T9" fmla="*/ 0 h 58"/>
                <a:gd name="T10" fmla="*/ 0 60000 65536"/>
                <a:gd name="T11" fmla="*/ 0 60000 65536"/>
                <a:gd name="T12" fmla="*/ 0 60000 65536"/>
                <a:gd name="T13" fmla="*/ 0 60000 65536"/>
                <a:gd name="T14" fmla="*/ 0 60000 65536"/>
                <a:gd name="T15" fmla="*/ 0 w 57"/>
                <a:gd name="T16" fmla="*/ 0 h 58"/>
                <a:gd name="T17" fmla="*/ 57 w 57"/>
                <a:gd name="T18" fmla="*/ 58 h 58"/>
              </a:gdLst>
              <a:ahLst/>
              <a:cxnLst>
                <a:cxn ang="T10">
                  <a:pos x="T0" y="T1"/>
                </a:cxn>
                <a:cxn ang="T11">
                  <a:pos x="T2" y="T3"/>
                </a:cxn>
                <a:cxn ang="T12">
                  <a:pos x="T4" y="T5"/>
                </a:cxn>
                <a:cxn ang="T13">
                  <a:pos x="T6" y="T7"/>
                </a:cxn>
                <a:cxn ang="T14">
                  <a:pos x="T8" y="T9"/>
                </a:cxn>
              </a:cxnLst>
              <a:rect l="T15" t="T16" r="T17" b="T18"/>
              <a:pathLst>
                <a:path w="57" h="58">
                  <a:moveTo>
                    <a:pt x="28" y="0"/>
                  </a:moveTo>
                  <a:lnTo>
                    <a:pt x="57" y="29"/>
                  </a:lnTo>
                  <a:lnTo>
                    <a:pt x="28" y="58"/>
                  </a:lnTo>
                  <a:lnTo>
                    <a:pt x="0" y="29"/>
                  </a:lnTo>
                  <a:lnTo>
                    <a:pt x="28" y="0"/>
                  </a:lnTo>
                  <a:close/>
                </a:path>
              </a:pathLst>
            </a:custGeom>
            <a:solidFill>
              <a:schemeClr val="tx1"/>
            </a:solidFill>
            <a:ln w="11176">
              <a:solidFill>
                <a:srgbClr val="000080"/>
              </a:solidFill>
              <a:prstDash val="solid"/>
              <a:round/>
              <a:headEnd/>
              <a:tailEnd/>
            </a:ln>
          </p:spPr>
          <p:txBody>
            <a:bodyPr/>
            <a:lstStyle/>
            <a:p>
              <a:endParaRPr lang="en-US"/>
            </a:p>
          </p:txBody>
        </p:sp>
        <p:sp>
          <p:nvSpPr>
            <p:cNvPr id="106" name="Freeform 86"/>
            <p:cNvSpPr>
              <a:spLocks/>
            </p:cNvSpPr>
            <p:nvPr/>
          </p:nvSpPr>
          <p:spPr bwMode="auto">
            <a:xfrm>
              <a:off x="1557338" y="2227263"/>
              <a:ext cx="106362" cy="98425"/>
            </a:xfrm>
            <a:custGeom>
              <a:avLst/>
              <a:gdLst>
                <a:gd name="T0" fmla="*/ 29 w 58"/>
                <a:gd name="T1" fmla="*/ 0 h 58"/>
                <a:gd name="T2" fmla="*/ 58 w 58"/>
                <a:gd name="T3" fmla="*/ 29 h 58"/>
                <a:gd name="T4" fmla="*/ 29 w 58"/>
                <a:gd name="T5" fmla="*/ 58 h 58"/>
                <a:gd name="T6" fmla="*/ 0 w 58"/>
                <a:gd name="T7" fmla="*/ 29 h 58"/>
                <a:gd name="T8" fmla="*/ 29 w 58"/>
                <a:gd name="T9" fmla="*/ 0 h 58"/>
                <a:gd name="T10" fmla="*/ 0 60000 65536"/>
                <a:gd name="T11" fmla="*/ 0 60000 65536"/>
                <a:gd name="T12" fmla="*/ 0 60000 65536"/>
                <a:gd name="T13" fmla="*/ 0 60000 65536"/>
                <a:gd name="T14" fmla="*/ 0 60000 65536"/>
                <a:gd name="T15" fmla="*/ 0 w 58"/>
                <a:gd name="T16" fmla="*/ 0 h 58"/>
                <a:gd name="T17" fmla="*/ 58 w 58"/>
                <a:gd name="T18" fmla="*/ 58 h 58"/>
              </a:gdLst>
              <a:ahLst/>
              <a:cxnLst>
                <a:cxn ang="T10">
                  <a:pos x="T0" y="T1"/>
                </a:cxn>
                <a:cxn ang="T11">
                  <a:pos x="T2" y="T3"/>
                </a:cxn>
                <a:cxn ang="T12">
                  <a:pos x="T4" y="T5"/>
                </a:cxn>
                <a:cxn ang="T13">
                  <a:pos x="T6" y="T7"/>
                </a:cxn>
                <a:cxn ang="T14">
                  <a:pos x="T8" y="T9"/>
                </a:cxn>
              </a:cxnLst>
              <a:rect l="T15" t="T16" r="T17" b="T18"/>
              <a:pathLst>
                <a:path w="58" h="58">
                  <a:moveTo>
                    <a:pt x="29" y="0"/>
                  </a:moveTo>
                  <a:lnTo>
                    <a:pt x="58" y="29"/>
                  </a:lnTo>
                  <a:lnTo>
                    <a:pt x="29" y="58"/>
                  </a:lnTo>
                  <a:lnTo>
                    <a:pt x="0" y="29"/>
                  </a:lnTo>
                  <a:lnTo>
                    <a:pt x="29" y="0"/>
                  </a:lnTo>
                  <a:close/>
                </a:path>
              </a:pathLst>
            </a:custGeom>
            <a:solidFill>
              <a:srgbClr val="000080"/>
            </a:solidFill>
            <a:ln w="11113">
              <a:solidFill>
                <a:srgbClr val="000080"/>
              </a:solidFill>
              <a:prstDash val="solid"/>
              <a:round/>
              <a:headEnd/>
              <a:tailEnd/>
            </a:ln>
          </p:spPr>
          <p:txBody>
            <a:bodyPr/>
            <a:lstStyle/>
            <a:p>
              <a:endParaRPr lang="en-US"/>
            </a:p>
          </p:txBody>
        </p:sp>
        <p:sp>
          <p:nvSpPr>
            <p:cNvPr id="107" name="Freeform 87"/>
            <p:cNvSpPr>
              <a:spLocks/>
            </p:cNvSpPr>
            <p:nvPr/>
          </p:nvSpPr>
          <p:spPr bwMode="auto">
            <a:xfrm>
              <a:off x="7029450" y="5486400"/>
              <a:ext cx="104775" cy="98425"/>
            </a:xfrm>
            <a:custGeom>
              <a:avLst/>
              <a:gdLst>
                <a:gd name="T0" fmla="*/ 29 w 58"/>
                <a:gd name="T1" fmla="*/ 0 h 58"/>
                <a:gd name="T2" fmla="*/ 58 w 58"/>
                <a:gd name="T3" fmla="*/ 29 h 58"/>
                <a:gd name="T4" fmla="*/ 29 w 58"/>
                <a:gd name="T5" fmla="*/ 58 h 58"/>
                <a:gd name="T6" fmla="*/ 0 w 58"/>
                <a:gd name="T7" fmla="*/ 29 h 58"/>
                <a:gd name="T8" fmla="*/ 29 w 58"/>
                <a:gd name="T9" fmla="*/ 0 h 58"/>
                <a:gd name="T10" fmla="*/ 0 60000 65536"/>
                <a:gd name="T11" fmla="*/ 0 60000 65536"/>
                <a:gd name="T12" fmla="*/ 0 60000 65536"/>
                <a:gd name="T13" fmla="*/ 0 60000 65536"/>
                <a:gd name="T14" fmla="*/ 0 60000 65536"/>
                <a:gd name="T15" fmla="*/ 0 w 58"/>
                <a:gd name="T16" fmla="*/ 0 h 58"/>
                <a:gd name="T17" fmla="*/ 58 w 58"/>
                <a:gd name="T18" fmla="*/ 58 h 58"/>
              </a:gdLst>
              <a:ahLst/>
              <a:cxnLst>
                <a:cxn ang="T10">
                  <a:pos x="T0" y="T1"/>
                </a:cxn>
                <a:cxn ang="T11">
                  <a:pos x="T2" y="T3"/>
                </a:cxn>
                <a:cxn ang="T12">
                  <a:pos x="T4" y="T5"/>
                </a:cxn>
                <a:cxn ang="T13">
                  <a:pos x="T6" y="T7"/>
                </a:cxn>
                <a:cxn ang="T14">
                  <a:pos x="T8" y="T9"/>
                </a:cxn>
              </a:cxnLst>
              <a:rect l="T15" t="T16" r="T17" b="T18"/>
              <a:pathLst>
                <a:path w="58" h="58">
                  <a:moveTo>
                    <a:pt x="29" y="0"/>
                  </a:moveTo>
                  <a:lnTo>
                    <a:pt x="58" y="29"/>
                  </a:lnTo>
                  <a:lnTo>
                    <a:pt x="29" y="58"/>
                  </a:lnTo>
                  <a:lnTo>
                    <a:pt x="0" y="29"/>
                  </a:lnTo>
                  <a:lnTo>
                    <a:pt x="29" y="0"/>
                  </a:lnTo>
                  <a:close/>
                </a:path>
              </a:pathLst>
            </a:custGeom>
            <a:solidFill>
              <a:srgbClr val="339966"/>
            </a:solidFill>
            <a:ln w="11176">
              <a:noFill/>
              <a:prstDash val="solid"/>
              <a:round/>
              <a:headEnd/>
              <a:tailEnd/>
            </a:ln>
          </p:spPr>
          <p:txBody>
            <a:bodyPr/>
            <a:lstStyle/>
            <a:p>
              <a:endParaRPr lang="en-US"/>
            </a:p>
          </p:txBody>
        </p:sp>
        <p:sp>
          <p:nvSpPr>
            <p:cNvPr id="108" name="Freeform 88"/>
            <p:cNvSpPr>
              <a:spLocks/>
            </p:cNvSpPr>
            <p:nvPr/>
          </p:nvSpPr>
          <p:spPr bwMode="auto">
            <a:xfrm>
              <a:off x="6115050" y="5257800"/>
              <a:ext cx="104775" cy="98425"/>
            </a:xfrm>
            <a:custGeom>
              <a:avLst/>
              <a:gdLst>
                <a:gd name="T0" fmla="*/ 29 w 58"/>
                <a:gd name="T1" fmla="*/ 0 h 58"/>
                <a:gd name="T2" fmla="*/ 58 w 58"/>
                <a:gd name="T3" fmla="*/ 29 h 58"/>
                <a:gd name="T4" fmla="*/ 29 w 58"/>
                <a:gd name="T5" fmla="*/ 58 h 58"/>
                <a:gd name="T6" fmla="*/ 0 w 58"/>
                <a:gd name="T7" fmla="*/ 29 h 58"/>
                <a:gd name="T8" fmla="*/ 29 w 58"/>
                <a:gd name="T9" fmla="*/ 0 h 58"/>
                <a:gd name="T10" fmla="*/ 0 60000 65536"/>
                <a:gd name="T11" fmla="*/ 0 60000 65536"/>
                <a:gd name="T12" fmla="*/ 0 60000 65536"/>
                <a:gd name="T13" fmla="*/ 0 60000 65536"/>
                <a:gd name="T14" fmla="*/ 0 60000 65536"/>
                <a:gd name="T15" fmla="*/ 0 w 58"/>
                <a:gd name="T16" fmla="*/ 0 h 58"/>
                <a:gd name="T17" fmla="*/ 58 w 58"/>
                <a:gd name="T18" fmla="*/ 58 h 58"/>
              </a:gdLst>
              <a:ahLst/>
              <a:cxnLst>
                <a:cxn ang="T10">
                  <a:pos x="T0" y="T1"/>
                </a:cxn>
                <a:cxn ang="T11">
                  <a:pos x="T2" y="T3"/>
                </a:cxn>
                <a:cxn ang="T12">
                  <a:pos x="T4" y="T5"/>
                </a:cxn>
                <a:cxn ang="T13">
                  <a:pos x="T6" y="T7"/>
                </a:cxn>
                <a:cxn ang="T14">
                  <a:pos x="T8" y="T9"/>
                </a:cxn>
              </a:cxnLst>
              <a:rect l="T15" t="T16" r="T17" b="T18"/>
              <a:pathLst>
                <a:path w="58" h="58">
                  <a:moveTo>
                    <a:pt x="29" y="0"/>
                  </a:moveTo>
                  <a:lnTo>
                    <a:pt x="58" y="29"/>
                  </a:lnTo>
                  <a:lnTo>
                    <a:pt x="29" y="58"/>
                  </a:lnTo>
                  <a:lnTo>
                    <a:pt x="0" y="29"/>
                  </a:lnTo>
                  <a:lnTo>
                    <a:pt x="29" y="0"/>
                  </a:lnTo>
                  <a:close/>
                </a:path>
              </a:pathLst>
            </a:custGeom>
            <a:solidFill>
              <a:srgbClr val="339966"/>
            </a:solidFill>
            <a:ln w="11176">
              <a:noFill/>
              <a:prstDash val="solid"/>
              <a:round/>
              <a:headEnd/>
              <a:tailEnd/>
            </a:ln>
          </p:spPr>
          <p:txBody>
            <a:bodyPr/>
            <a:lstStyle/>
            <a:p>
              <a:endParaRPr lang="en-US"/>
            </a:p>
          </p:txBody>
        </p:sp>
        <p:sp>
          <p:nvSpPr>
            <p:cNvPr id="109" name="Freeform 89"/>
            <p:cNvSpPr>
              <a:spLocks/>
            </p:cNvSpPr>
            <p:nvPr/>
          </p:nvSpPr>
          <p:spPr bwMode="auto">
            <a:xfrm>
              <a:off x="6115050" y="5410200"/>
              <a:ext cx="106363" cy="96838"/>
            </a:xfrm>
            <a:custGeom>
              <a:avLst/>
              <a:gdLst>
                <a:gd name="T0" fmla="*/ 29 w 58"/>
                <a:gd name="T1" fmla="*/ 0 h 58"/>
                <a:gd name="T2" fmla="*/ 58 w 58"/>
                <a:gd name="T3" fmla="*/ 29 h 58"/>
                <a:gd name="T4" fmla="*/ 29 w 58"/>
                <a:gd name="T5" fmla="*/ 58 h 58"/>
                <a:gd name="T6" fmla="*/ 0 w 58"/>
                <a:gd name="T7" fmla="*/ 29 h 58"/>
                <a:gd name="T8" fmla="*/ 29 w 58"/>
                <a:gd name="T9" fmla="*/ 0 h 58"/>
                <a:gd name="T10" fmla="*/ 0 60000 65536"/>
                <a:gd name="T11" fmla="*/ 0 60000 65536"/>
                <a:gd name="T12" fmla="*/ 0 60000 65536"/>
                <a:gd name="T13" fmla="*/ 0 60000 65536"/>
                <a:gd name="T14" fmla="*/ 0 60000 65536"/>
                <a:gd name="T15" fmla="*/ 0 w 58"/>
                <a:gd name="T16" fmla="*/ 0 h 58"/>
                <a:gd name="T17" fmla="*/ 58 w 58"/>
                <a:gd name="T18" fmla="*/ 58 h 58"/>
              </a:gdLst>
              <a:ahLst/>
              <a:cxnLst>
                <a:cxn ang="T10">
                  <a:pos x="T0" y="T1"/>
                </a:cxn>
                <a:cxn ang="T11">
                  <a:pos x="T2" y="T3"/>
                </a:cxn>
                <a:cxn ang="T12">
                  <a:pos x="T4" y="T5"/>
                </a:cxn>
                <a:cxn ang="T13">
                  <a:pos x="T6" y="T7"/>
                </a:cxn>
                <a:cxn ang="T14">
                  <a:pos x="T8" y="T9"/>
                </a:cxn>
              </a:cxnLst>
              <a:rect l="T15" t="T16" r="T17" b="T18"/>
              <a:pathLst>
                <a:path w="58" h="58">
                  <a:moveTo>
                    <a:pt x="29" y="0"/>
                  </a:moveTo>
                  <a:lnTo>
                    <a:pt x="58" y="29"/>
                  </a:lnTo>
                  <a:lnTo>
                    <a:pt x="29" y="58"/>
                  </a:lnTo>
                  <a:lnTo>
                    <a:pt x="0" y="29"/>
                  </a:lnTo>
                  <a:lnTo>
                    <a:pt x="29" y="0"/>
                  </a:lnTo>
                  <a:close/>
                </a:path>
              </a:pathLst>
            </a:custGeom>
            <a:solidFill>
              <a:srgbClr val="CC6600"/>
            </a:solidFill>
            <a:ln w="11176">
              <a:noFill/>
              <a:prstDash val="solid"/>
              <a:round/>
              <a:headEnd/>
              <a:tailEnd/>
            </a:ln>
          </p:spPr>
          <p:txBody>
            <a:bodyPr/>
            <a:lstStyle/>
            <a:p>
              <a:endParaRPr lang="en-US"/>
            </a:p>
          </p:txBody>
        </p:sp>
        <p:sp>
          <p:nvSpPr>
            <p:cNvPr id="110" name="Freeform 90"/>
            <p:cNvSpPr>
              <a:spLocks/>
            </p:cNvSpPr>
            <p:nvPr/>
          </p:nvSpPr>
          <p:spPr bwMode="auto">
            <a:xfrm>
              <a:off x="5327650" y="5505450"/>
              <a:ext cx="106363" cy="98425"/>
            </a:xfrm>
            <a:custGeom>
              <a:avLst/>
              <a:gdLst>
                <a:gd name="T0" fmla="*/ 29 w 58"/>
                <a:gd name="T1" fmla="*/ 0 h 58"/>
                <a:gd name="T2" fmla="*/ 58 w 58"/>
                <a:gd name="T3" fmla="*/ 29 h 58"/>
                <a:gd name="T4" fmla="*/ 29 w 58"/>
                <a:gd name="T5" fmla="*/ 58 h 58"/>
                <a:gd name="T6" fmla="*/ 0 w 58"/>
                <a:gd name="T7" fmla="*/ 29 h 58"/>
                <a:gd name="T8" fmla="*/ 29 w 58"/>
                <a:gd name="T9" fmla="*/ 0 h 58"/>
                <a:gd name="T10" fmla="*/ 0 60000 65536"/>
                <a:gd name="T11" fmla="*/ 0 60000 65536"/>
                <a:gd name="T12" fmla="*/ 0 60000 65536"/>
                <a:gd name="T13" fmla="*/ 0 60000 65536"/>
                <a:gd name="T14" fmla="*/ 0 60000 65536"/>
                <a:gd name="T15" fmla="*/ 0 w 58"/>
                <a:gd name="T16" fmla="*/ 0 h 58"/>
                <a:gd name="T17" fmla="*/ 58 w 58"/>
                <a:gd name="T18" fmla="*/ 58 h 58"/>
              </a:gdLst>
              <a:ahLst/>
              <a:cxnLst>
                <a:cxn ang="T10">
                  <a:pos x="T0" y="T1"/>
                </a:cxn>
                <a:cxn ang="T11">
                  <a:pos x="T2" y="T3"/>
                </a:cxn>
                <a:cxn ang="T12">
                  <a:pos x="T4" y="T5"/>
                </a:cxn>
                <a:cxn ang="T13">
                  <a:pos x="T6" y="T7"/>
                </a:cxn>
                <a:cxn ang="T14">
                  <a:pos x="T8" y="T9"/>
                </a:cxn>
              </a:cxnLst>
              <a:rect l="T15" t="T16" r="T17" b="T18"/>
              <a:pathLst>
                <a:path w="58" h="58">
                  <a:moveTo>
                    <a:pt x="29" y="0"/>
                  </a:moveTo>
                  <a:lnTo>
                    <a:pt x="58" y="29"/>
                  </a:lnTo>
                  <a:lnTo>
                    <a:pt x="29" y="58"/>
                  </a:lnTo>
                  <a:lnTo>
                    <a:pt x="0" y="29"/>
                  </a:lnTo>
                  <a:lnTo>
                    <a:pt x="29" y="0"/>
                  </a:lnTo>
                  <a:close/>
                </a:path>
              </a:pathLst>
            </a:custGeom>
            <a:solidFill>
              <a:srgbClr val="FF6600"/>
            </a:solidFill>
            <a:ln w="11176">
              <a:noFill/>
              <a:prstDash val="solid"/>
              <a:round/>
              <a:headEnd/>
              <a:tailEnd/>
            </a:ln>
          </p:spPr>
          <p:txBody>
            <a:bodyPr/>
            <a:lstStyle/>
            <a:p>
              <a:endParaRPr lang="en-US"/>
            </a:p>
          </p:txBody>
        </p:sp>
        <p:sp>
          <p:nvSpPr>
            <p:cNvPr id="111" name="Freeform 91"/>
            <p:cNvSpPr>
              <a:spLocks/>
            </p:cNvSpPr>
            <p:nvPr/>
          </p:nvSpPr>
          <p:spPr bwMode="auto">
            <a:xfrm>
              <a:off x="7534275" y="4933950"/>
              <a:ext cx="104775" cy="98425"/>
            </a:xfrm>
            <a:custGeom>
              <a:avLst/>
              <a:gdLst>
                <a:gd name="T0" fmla="*/ 29 w 58"/>
                <a:gd name="T1" fmla="*/ 0 h 58"/>
                <a:gd name="T2" fmla="*/ 58 w 58"/>
                <a:gd name="T3" fmla="*/ 29 h 58"/>
                <a:gd name="T4" fmla="*/ 29 w 58"/>
                <a:gd name="T5" fmla="*/ 58 h 58"/>
                <a:gd name="T6" fmla="*/ 0 w 58"/>
                <a:gd name="T7" fmla="*/ 29 h 58"/>
                <a:gd name="T8" fmla="*/ 29 w 58"/>
                <a:gd name="T9" fmla="*/ 0 h 58"/>
                <a:gd name="T10" fmla="*/ 0 60000 65536"/>
                <a:gd name="T11" fmla="*/ 0 60000 65536"/>
                <a:gd name="T12" fmla="*/ 0 60000 65536"/>
                <a:gd name="T13" fmla="*/ 0 60000 65536"/>
                <a:gd name="T14" fmla="*/ 0 60000 65536"/>
                <a:gd name="T15" fmla="*/ 0 w 58"/>
                <a:gd name="T16" fmla="*/ 0 h 58"/>
                <a:gd name="T17" fmla="*/ 58 w 58"/>
                <a:gd name="T18" fmla="*/ 58 h 58"/>
              </a:gdLst>
              <a:ahLst/>
              <a:cxnLst>
                <a:cxn ang="T10">
                  <a:pos x="T0" y="T1"/>
                </a:cxn>
                <a:cxn ang="T11">
                  <a:pos x="T2" y="T3"/>
                </a:cxn>
                <a:cxn ang="T12">
                  <a:pos x="T4" y="T5"/>
                </a:cxn>
                <a:cxn ang="T13">
                  <a:pos x="T6" y="T7"/>
                </a:cxn>
                <a:cxn ang="T14">
                  <a:pos x="T8" y="T9"/>
                </a:cxn>
              </a:cxnLst>
              <a:rect l="T15" t="T16" r="T17" b="T18"/>
              <a:pathLst>
                <a:path w="58" h="58">
                  <a:moveTo>
                    <a:pt x="29" y="0"/>
                  </a:moveTo>
                  <a:lnTo>
                    <a:pt x="58" y="29"/>
                  </a:lnTo>
                  <a:lnTo>
                    <a:pt x="29" y="58"/>
                  </a:lnTo>
                  <a:lnTo>
                    <a:pt x="0" y="29"/>
                  </a:lnTo>
                  <a:lnTo>
                    <a:pt x="29" y="0"/>
                  </a:lnTo>
                  <a:close/>
                </a:path>
              </a:pathLst>
            </a:custGeom>
            <a:solidFill>
              <a:srgbClr val="FF0000"/>
            </a:solidFill>
            <a:ln w="11176">
              <a:solidFill>
                <a:srgbClr val="FF0000"/>
              </a:solidFill>
              <a:prstDash val="solid"/>
              <a:round/>
              <a:headEnd/>
              <a:tailEnd/>
            </a:ln>
          </p:spPr>
          <p:txBody>
            <a:bodyPr/>
            <a:lstStyle/>
            <a:p>
              <a:endParaRPr lang="en-US"/>
            </a:p>
          </p:txBody>
        </p:sp>
        <p:sp>
          <p:nvSpPr>
            <p:cNvPr id="112" name="Freeform 92"/>
            <p:cNvSpPr>
              <a:spLocks/>
            </p:cNvSpPr>
            <p:nvPr/>
          </p:nvSpPr>
          <p:spPr bwMode="auto">
            <a:xfrm>
              <a:off x="7748588" y="5859463"/>
              <a:ext cx="103187" cy="98425"/>
            </a:xfrm>
            <a:custGeom>
              <a:avLst/>
              <a:gdLst>
                <a:gd name="T0" fmla="*/ 29 w 57"/>
                <a:gd name="T1" fmla="*/ 0 h 58"/>
                <a:gd name="T2" fmla="*/ 57 w 57"/>
                <a:gd name="T3" fmla="*/ 29 h 58"/>
                <a:gd name="T4" fmla="*/ 29 w 57"/>
                <a:gd name="T5" fmla="*/ 58 h 58"/>
                <a:gd name="T6" fmla="*/ 0 w 57"/>
                <a:gd name="T7" fmla="*/ 29 h 58"/>
                <a:gd name="T8" fmla="*/ 29 w 57"/>
                <a:gd name="T9" fmla="*/ 0 h 58"/>
                <a:gd name="T10" fmla="*/ 0 60000 65536"/>
                <a:gd name="T11" fmla="*/ 0 60000 65536"/>
                <a:gd name="T12" fmla="*/ 0 60000 65536"/>
                <a:gd name="T13" fmla="*/ 0 60000 65536"/>
                <a:gd name="T14" fmla="*/ 0 60000 65536"/>
                <a:gd name="T15" fmla="*/ 0 w 57"/>
                <a:gd name="T16" fmla="*/ 0 h 58"/>
                <a:gd name="T17" fmla="*/ 57 w 57"/>
                <a:gd name="T18" fmla="*/ 58 h 58"/>
              </a:gdLst>
              <a:ahLst/>
              <a:cxnLst>
                <a:cxn ang="T10">
                  <a:pos x="T0" y="T1"/>
                </a:cxn>
                <a:cxn ang="T11">
                  <a:pos x="T2" y="T3"/>
                </a:cxn>
                <a:cxn ang="T12">
                  <a:pos x="T4" y="T5"/>
                </a:cxn>
                <a:cxn ang="T13">
                  <a:pos x="T6" y="T7"/>
                </a:cxn>
                <a:cxn ang="T14">
                  <a:pos x="T8" y="T9"/>
                </a:cxn>
              </a:cxnLst>
              <a:rect l="T15" t="T16" r="T17" b="T18"/>
              <a:pathLst>
                <a:path w="57" h="58">
                  <a:moveTo>
                    <a:pt x="29" y="0"/>
                  </a:moveTo>
                  <a:lnTo>
                    <a:pt x="57" y="29"/>
                  </a:lnTo>
                  <a:lnTo>
                    <a:pt x="29" y="58"/>
                  </a:lnTo>
                  <a:lnTo>
                    <a:pt x="0" y="29"/>
                  </a:lnTo>
                  <a:lnTo>
                    <a:pt x="29" y="0"/>
                  </a:lnTo>
                  <a:close/>
                </a:path>
              </a:pathLst>
            </a:custGeom>
            <a:solidFill>
              <a:srgbClr val="000080"/>
            </a:solidFill>
            <a:ln w="11113">
              <a:solidFill>
                <a:srgbClr val="000080"/>
              </a:solidFill>
              <a:prstDash val="solid"/>
              <a:round/>
              <a:headEnd/>
              <a:tailEnd/>
            </a:ln>
          </p:spPr>
          <p:txBody>
            <a:bodyPr/>
            <a:lstStyle/>
            <a:p>
              <a:endParaRPr lang="en-US"/>
            </a:p>
          </p:txBody>
        </p:sp>
        <p:sp>
          <p:nvSpPr>
            <p:cNvPr id="113" name="Rectangle 93"/>
            <p:cNvSpPr>
              <a:spLocks noChangeArrowheads="1"/>
            </p:cNvSpPr>
            <p:nvPr/>
          </p:nvSpPr>
          <p:spPr bwMode="auto">
            <a:xfrm>
              <a:off x="7664450" y="4926013"/>
              <a:ext cx="742950" cy="136525"/>
            </a:xfrm>
            <a:prstGeom prst="rect">
              <a:avLst/>
            </a:prstGeom>
            <a:noFill/>
            <a:ln w="9525">
              <a:noFill/>
              <a:miter lim="800000"/>
              <a:headEnd/>
              <a:tailEnd/>
            </a:ln>
          </p:spPr>
          <p:txBody>
            <a:bodyPr wrap="none" lIns="0" tIns="0" rIns="0" bIns="0">
              <a:spAutoFit/>
            </a:bodyPr>
            <a:lstStyle/>
            <a:p>
              <a:r>
                <a:rPr lang="en-US" sz="900" dirty="0">
                  <a:solidFill>
                    <a:srgbClr val="FF0000"/>
                  </a:solidFill>
                </a:rPr>
                <a:t>SunFire</a:t>
              </a:r>
              <a:r>
                <a:rPr lang="en-US" sz="900" baseline="30000" dirty="0">
                  <a:solidFill>
                    <a:srgbClr val="FF0000"/>
                  </a:solidFill>
                </a:rPr>
                <a:t>™</a:t>
              </a:r>
              <a:r>
                <a:rPr lang="en-US" sz="900" dirty="0">
                  <a:solidFill>
                    <a:srgbClr val="FF0000"/>
                  </a:solidFill>
                </a:rPr>
                <a:t> C18</a:t>
              </a:r>
              <a:endParaRPr lang="en-US" sz="4400" dirty="0">
                <a:solidFill>
                  <a:srgbClr val="FF0000"/>
                </a:solidFill>
                <a:latin typeface="Times New Roman" pitchFamily="18" charset="0"/>
              </a:endParaRPr>
            </a:p>
          </p:txBody>
        </p:sp>
        <p:sp>
          <p:nvSpPr>
            <p:cNvPr id="114" name="Rectangle 94"/>
            <p:cNvSpPr>
              <a:spLocks noChangeArrowheads="1"/>
            </p:cNvSpPr>
            <p:nvPr/>
          </p:nvSpPr>
          <p:spPr bwMode="auto">
            <a:xfrm>
              <a:off x="6800850" y="5595938"/>
              <a:ext cx="1516063" cy="152400"/>
            </a:xfrm>
            <a:prstGeom prst="rect">
              <a:avLst/>
            </a:prstGeom>
            <a:noFill/>
            <a:ln w="9525">
              <a:noFill/>
              <a:miter lim="800000"/>
              <a:headEnd/>
              <a:tailEnd/>
            </a:ln>
          </p:spPr>
          <p:txBody>
            <a:bodyPr wrap="none" lIns="0" tIns="0" rIns="0" bIns="0">
              <a:spAutoFit/>
            </a:bodyPr>
            <a:lstStyle/>
            <a:p>
              <a:r>
                <a:rPr lang="en-US" sz="1000" b="0">
                  <a:solidFill>
                    <a:srgbClr val="CC3399"/>
                  </a:solidFill>
                </a:rPr>
                <a:t>YMC-Pack</a:t>
              </a:r>
              <a:r>
                <a:rPr lang="en-US" sz="1000" b="0" baseline="30000">
                  <a:solidFill>
                    <a:srgbClr val="CC3399"/>
                  </a:solidFill>
                </a:rPr>
                <a:t>™</a:t>
              </a:r>
              <a:r>
                <a:rPr lang="en-US" sz="1000" b="0">
                  <a:solidFill>
                    <a:srgbClr val="CC3399"/>
                  </a:solidFill>
                </a:rPr>
                <a:t> PolymerC18</a:t>
              </a:r>
              <a:r>
                <a:rPr lang="en-US" sz="1000" b="0" baseline="30000">
                  <a:solidFill>
                    <a:srgbClr val="CC3399"/>
                  </a:solidFill>
                </a:rPr>
                <a:t>™</a:t>
              </a:r>
            </a:p>
          </p:txBody>
        </p:sp>
        <p:sp>
          <p:nvSpPr>
            <p:cNvPr id="115" name="Rectangle 95"/>
            <p:cNvSpPr>
              <a:spLocks noChangeArrowheads="1"/>
            </p:cNvSpPr>
            <p:nvPr/>
          </p:nvSpPr>
          <p:spPr bwMode="auto">
            <a:xfrm>
              <a:off x="1636713" y="3524250"/>
              <a:ext cx="1096962" cy="136525"/>
            </a:xfrm>
            <a:prstGeom prst="rect">
              <a:avLst/>
            </a:prstGeom>
            <a:noFill/>
            <a:ln w="9525">
              <a:noFill/>
              <a:miter lim="800000"/>
              <a:headEnd/>
              <a:tailEnd/>
            </a:ln>
          </p:spPr>
          <p:txBody>
            <a:bodyPr wrap="none" lIns="0" tIns="0" rIns="0" bIns="0">
              <a:spAutoFit/>
            </a:bodyPr>
            <a:lstStyle/>
            <a:p>
              <a:r>
                <a:rPr lang="en-US" sz="900" b="0" dirty="0" err="1">
                  <a:solidFill>
                    <a:srgbClr val="000000"/>
                  </a:solidFill>
                </a:rPr>
                <a:t>Hypersil</a:t>
              </a:r>
              <a:r>
                <a:rPr lang="en-US" sz="900" b="0" baseline="30000" dirty="0">
                  <a:solidFill>
                    <a:srgbClr val="000000"/>
                  </a:solidFill>
                </a:rPr>
                <a:t>®</a:t>
              </a:r>
              <a:r>
                <a:rPr lang="en-US" sz="900" b="0" dirty="0">
                  <a:solidFill>
                    <a:srgbClr val="000000"/>
                  </a:solidFill>
                </a:rPr>
                <a:t> CPS Cyano</a:t>
              </a:r>
              <a:endParaRPr lang="en-US" sz="4400" b="0" dirty="0">
                <a:latin typeface="Times New Roman" pitchFamily="18" charset="0"/>
              </a:endParaRPr>
            </a:p>
          </p:txBody>
        </p:sp>
        <p:sp>
          <p:nvSpPr>
            <p:cNvPr id="116" name="Rectangle 96"/>
            <p:cNvSpPr>
              <a:spLocks noChangeArrowheads="1"/>
            </p:cNvSpPr>
            <p:nvPr/>
          </p:nvSpPr>
          <p:spPr bwMode="auto">
            <a:xfrm>
              <a:off x="2305050" y="4343400"/>
              <a:ext cx="819150" cy="136525"/>
            </a:xfrm>
            <a:prstGeom prst="rect">
              <a:avLst/>
            </a:prstGeom>
            <a:noFill/>
            <a:ln w="9525">
              <a:noFill/>
              <a:miter lim="800000"/>
              <a:headEnd/>
              <a:tailEnd/>
            </a:ln>
          </p:spPr>
          <p:txBody>
            <a:bodyPr wrap="none" lIns="0" tIns="0" rIns="0" bIns="0">
              <a:spAutoFit/>
            </a:bodyPr>
            <a:lstStyle/>
            <a:p>
              <a:r>
                <a:rPr lang="en-US" sz="900" b="0">
                  <a:solidFill>
                    <a:srgbClr val="CC0099"/>
                  </a:solidFill>
                </a:rPr>
                <a:t>YMC-Pack</a:t>
              </a:r>
              <a:r>
                <a:rPr lang="en-US" sz="900" b="0" baseline="30000">
                  <a:solidFill>
                    <a:srgbClr val="CC0099"/>
                  </a:solidFill>
                </a:rPr>
                <a:t>™</a:t>
              </a:r>
              <a:r>
                <a:rPr lang="en-US" sz="900" b="0">
                  <a:solidFill>
                    <a:srgbClr val="CC0099"/>
                  </a:solidFill>
                </a:rPr>
                <a:t> CN</a:t>
              </a:r>
              <a:endParaRPr lang="en-US" sz="4400" b="0">
                <a:solidFill>
                  <a:srgbClr val="CC0099"/>
                </a:solidFill>
                <a:latin typeface="Times New Roman" pitchFamily="18" charset="0"/>
              </a:endParaRPr>
            </a:p>
          </p:txBody>
        </p:sp>
        <p:sp>
          <p:nvSpPr>
            <p:cNvPr id="117" name="Rectangle 97"/>
            <p:cNvSpPr>
              <a:spLocks noChangeArrowheads="1"/>
            </p:cNvSpPr>
            <p:nvPr/>
          </p:nvSpPr>
          <p:spPr bwMode="auto">
            <a:xfrm>
              <a:off x="2076450" y="1295400"/>
              <a:ext cx="1281113" cy="136525"/>
            </a:xfrm>
            <a:prstGeom prst="rect">
              <a:avLst/>
            </a:prstGeom>
            <a:noFill/>
            <a:ln w="9525">
              <a:noFill/>
              <a:miter lim="800000"/>
              <a:headEnd/>
              <a:tailEnd/>
            </a:ln>
          </p:spPr>
          <p:txBody>
            <a:bodyPr wrap="none" lIns="0" tIns="0" rIns="0" bIns="0">
              <a:spAutoFit/>
            </a:bodyPr>
            <a:lstStyle/>
            <a:p>
              <a:r>
                <a:rPr lang="en-US" sz="900" b="0">
                  <a:solidFill>
                    <a:srgbClr val="003399"/>
                  </a:solidFill>
                </a:rPr>
                <a:t>Waters Spherisorb</a:t>
              </a:r>
              <a:r>
                <a:rPr lang="en-US" sz="900" b="0" baseline="30000">
                  <a:solidFill>
                    <a:srgbClr val="003399"/>
                  </a:solidFill>
                </a:rPr>
                <a:t>®</a:t>
              </a:r>
              <a:r>
                <a:rPr lang="en-US" sz="900" b="0">
                  <a:solidFill>
                    <a:srgbClr val="003399"/>
                  </a:solidFill>
                </a:rPr>
                <a:t> S5 P</a:t>
              </a:r>
              <a:endParaRPr lang="en-US" sz="4400" b="0">
                <a:solidFill>
                  <a:srgbClr val="003399"/>
                </a:solidFill>
                <a:latin typeface="Times New Roman" pitchFamily="18" charset="0"/>
              </a:endParaRPr>
            </a:p>
          </p:txBody>
        </p:sp>
        <p:sp>
          <p:nvSpPr>
            <p:cNvPr id="118" name="Rectangle 98"/>
            <p:cNvSpPr>
              <a:spLocks noChangeArrowheads="1"/>
            </p:cNvSpPr>
            <p:nvPr/>
          </p:nvSpPr>
          <p:spPr bwMode="auto">
            <a:xfrm>
              <a:off x="2408238" y="3919538"/>
              <a:ext cx="1116012" cy="136525"/>
            </a:xfrm>
            <a:prstGeom prst="rect">
              <a:avLst/>
            </a:prstGeom>
            <a:noFill/>
            <a:ln w="9525">
              <a:noFill/>
              <a:miter lim="800000"/>
              <a:headEnd/>
              <a:tailEnd/>
            </a:ln>
          </p:spPr>
          <p:txBody>
            <a:bodyPr wrap="none" lIns="0" tIns="0" rIns="0" bIns="0">
              <a:spAutoFit/>
            </a:bodyPr>
            <a:lstStyle/>
            <a:p>
              <a:r>
                <a:rPr lang="en-US" sz="900" b="0">
                  <a:solidFill>
                    <a:srgbClr val="000000"/>
                  </a:solidFill>
                </a:rPr>
                <a:t>Hypersil</a:t>
              </a:r>
              <a:r>
                <a:rPr lang="en-US" sz="900" b="0" baseline="30000">
                  <a:solidFill>
                    <a:srgbClr val="000000"/>
                  </a:solidFill>
                </a:rPr>
                <a:t>®</a:t>
              </a:r>
              <a:r>
                <a:rPr lang="en-US" sz="900" b="0">
                  <a:solidFill>
                    <a:srgbClr val="000000"/>
                  </a:solidFill>
                </a:rPr>
                <a:t> BDS Phenyl</a:t>
              </a:r>
              <a:endParaRPr lang="en-US" sz="4400" b="0">
                <a:latin typeface="Times New Roman" pitchFamily="18" charset="0"/>
              </a:endParaRPr>
            </a:p>
          </p:txBody>
        </p:sp>
        <p:sp>
          <p:nvSpPr>
            <p:cNvPr id="119" name="Rectangle 99"/>
            <p:cNvSpPr>
              <a:spLocks noChangeArrowheads="1"/>
            </p:cNvSpPr>
            <p:nvPr/>
          </p:nvSpPr>
          <p:spPr bwMode="auto">
            <a:xfrm>
              <a:off x="5246688" y="3763963"/>
              <a:ext cx="938212" cy="136525"/>
            </a:xfrm>
            <a:prstGeom prst="rect">
              <a:avLst/>
            </a:prstGeom>
            <a:noFill/>
            <a:ln w="9525">
              <a:noFill/>
              <a:miter lim="800000"/>
              <a:headEnd/>
              <a:tailEnd/>
            </a:ln>
          </p:spPr>
          <p:txBody>
            <a:bodyPr wrap="none" lIns="0" tIns="0" rIns="0" bIns="0">
              <a:spAutoFit/>
            </a:bodyPr>
            <a:lstStyle/>
            <a:p>
              <a:r>
                <a:rPr lang="en-US" sz="900" b="0">
                  <a:solidFill>
                    <a:srgbClr val="003399"/>
                  </a:solidFill>
                </a:rPr>
                <a:t>Nova-Pak</a:t>
              </a:r>
              <a:r>
                <a:rPr lang="en-US" sz="900" b="0" baseline="30000">
                  <a:solidFill>
                    <a:srgbClr val="003399"/>
                  </a:solidFill>
                </a:rPr>
                <a:t>®</a:t>
              </a:r>
              <a:r>
                <a:rPr lang="en-US" sz="900" b="0">
                  <a:solidFill>
                    <a:srgbClr val="003399"/>
                  </a:solidFill>
                </a:rPr>
                <a:t> Phenyl</a:t>
              </a:r>
              <a:endParaRPr lang="en-US" sz="4400" b="0">
                <a:solidFill>
                  <a:srgbClr val="003399"/>
                </a:solidFill>
                <a:latin typeface="Times New Roman" pitchFamily="18" charset="0"/>
              </a:endParaRPr>
            </a:p>
          </p:txBody>
        </p:sp>
        <p:sp>
          <p:nvSpPr>
            <p:cNvPr id="120" name="Rectangle 100"/>
            <p:cNvSpPr>
              <a:spLocks noChangeArrowheads="1"/>
            </p:cNvSpPr>
            <p:nvPr/>
          </p:nvSpPr>
          <p:spPr bwMode="auto">
            <a:xfrm>
              <a:off x="4356100" y="3392488"/>
              <a:ext cx="692150" cy="136525"/>
            </a:xfrm>
            <a:prstGeom prst="rect">
              <a:avLst/>
            </a:prstGeom>
            <a:noFill/>
            <a:ln w="9525">
              <a:noFill/>
              <a:miter lim="800000"/>
              <a:headEnd/>
              <a:tailEnd/>
            </a:ln>
          </p:spPr>
          <p:txBody>
            <a:bodyPr wrap="none" lIns="0" tIns="0" rIns="0" bIns="0">
              <a:spAutoFit/>
            </a:bodyPr>
            <a:lstStyle/>
            <a:p>
              <a:r>
                <a:rPr lang="en-US" sz="900" b="0">
                  <a:solidFill>
                    <a:srgbClr val="CC0099"/>
                  </a:solidFill>
                </a:rPr>
                <a:t>YMC-Pack™ </a:t>
              </a:r>
              <a:endParaRPr lang="en-US" sz="4400" b="0">
                <a:solidFill>
                  <a:srgbClr val="CC0099"/>
                </a:solidFill>
                <a:latin typeface="Times New Roman" pitchFamily="18" charset="0"/>
              </a:endParaRPr>
            </a:p>
          </p:txBody>
        </p:sp>
        <p:sp>
          <p:nvSpPr>
            <p:cNvPr id="121" name="Rectangle 101"/>
            <p:cNvSpPr>
              <a:spLocks noChangeArrowheads="1"/>
            </p:cNvSpPr>
            <p:nvPr/>
          </p:nvSpPr>
          <p:spPr bwMode="auto">
            <a:xfrm>
              <a:off x="4538663" y="3552825"/>
              <a:ext cx="349250" cy="136525"/>
            </a:xfrm>
            <a:prstGeom prst="rect">
              <a:avLst/>
            </a:prstGeom>
            <a:noFill/>
            <a:ln w="9525">
              <a:noFill/>
              <a:miter lim="800000"/>
              <a:headEnd/>
              <a:tailEnd/>
            </a:ln>
          </p:spPr>
          <p:txBody>
            <a:bodyPr wrap="none" lIns="0" tIns="0" rIns="0" bIns="0">
              <a:spAutoFit/>
            </a:bodyPr>
            <a:lstStyle/>
            <a:p>
              <a:r>
                <a:rPr lang="en-US" sz="900" b="0">
                  <a:solidFill>
                    <a:srgbClr val="CC0099"/>
                  </a:solidFill>
                </a:rPr>
                <a:t>Phenyl</a:t>
              </a:r>
              <a:endParaRPr lang="en-US" sz="4400" b="0">
                <a:solidFill>
                  <a:srgbClr val="CC0099"/>
                </a:solidFill>
                <a:latin typeface="Times New Roman" pitchFamily="18" charset="0"/>
              </a:endParaRPr>
            </a:p>
          </p:txBody>
        </p:sp>
        <p:sp>
          <p:nvSpPr>
            <p:cNvPr id="122" name="Rectangle 102"/>
            <p:cNvSpPr>
              <a:spLocks noChangeArrowheads="1"/>
            </p:cNvSpPr>
            <p:nvPr/>
          </p:nvSpPr>
          <p:spPr bwMode="auto">
            <a:xfrm>
              <a:off x="4027488" y="2749550"/>
              <a:ext cx="849312" cy="136525"/>
            </a:xfrm>
            <a:prstGeom prst="rect">
              <a:avLst/>
            </a:prstGeom>
            <a:noFill/>
            <a:ln w="9525">
              <a:noFill/>
              <a:miter lim="800000"/>
              <a:headEnd/>
              <a:tailEnd/>
            </a:ln>
          </p:spPr>
          <p:txBody>
            <a:bodyPr wrap="none" lIns="0" tIns="0" rIns="0" bIns="0">
              <a:spAutoFit/>
            </a:bodyPr>
            <a:lstStyle/>
            <a:p>
              <a:r>
                <a:rPr lang="en-US" sz="900" b="0">
                  <a:solidFill>
                    <a:srgbClr val="000000"/>
                  </a:solidFill>
                </a:rPr>
                <a:t>Hypersil</a:t>
              </a:r>
              <a:r>
                <a:rPr lang="en-US" sz="900" b="0" baseline="30000">
                  <a:solidFill>
                    <a:srgbClr val="000000"/>
                  </a:solidFill>
                </a:rPr>
                <a:t>®</a:t>
              </a:r>
              <a:r>
                <a:rPr lang="en-US" sz="900" b="0">
                  <a:solidFill>
                    <a:srgbClr val="000000"/>
                  </a:solidFill>
                </a:rPr>
                <a:t> Phenyl</a:t>
              </a:r>
              <a:endParaRPr lang="en-US" sz="4400" b="0">
                <a:latin typeface="Times New Roman" pitchFamily="18" charset="0"/>
              </a:endParaRPr>
            </a:p>
          </p:txBody>
        </p:sp>
        <p:sp>
          <p:nvSpPr>
            <p:cNvPr id="123" name="Rectangle 103"/>
            <p:cNvSpPr>
              <a:spLocks noChangeArrowheads="1"/>
            </p:cNvSpPr>
            <p:nvPr/>
          </p:nvSpPr>
          <p:spPr bwMode="auto">
            <a:xfrm>
              <a:off x="4891088" y="2603500"/>
              <a:ext cx="693737" cy="136525"/>
            </a:xfrm>
            <a:prstGeom prst="rect">
              <a:avLst/>
            </a:prstGeom>
            <a:noFill/>
            <a:ln w="9525">
              <a:noFill/>
              <a:miter lim="800000"/>
              <a:headEnd/>
              <a:tailEnd/>
            </a:ln>
          </p:spPr>
          <p:txBody>
            <a:bodyPr wrap="none" lIns="0" tIns="0" rIns="0" bIns="0">
              <a:spAutoFit/>
            </a:bodyPr>
            <a:lstStyle/>
            <a:p>
              <a:r>
                <a:rPr lang="en-US" sz="900" b="0">
                  <a:solidFill>
                    <a:srgbClr val="000000"/>
                  </a:solidFill>
                </a:rPr>
                <a:t>Inertsil® Ph-3</a:t>
              </a:r>
              <a:endParaRPr lang="en-US" sz="4400" b="0">
                <a:latin typeface="Times New Roman" pitchFamily="18" charset="0"/>
              </a:endParaRPr>
            </a:p>
          </p:txBody>
        </p:sp>
        <p:sp>
          <p:nvSpPr>
            <p:cNvPr id="124" name="Rectangle 104"/>
            <p:cNvSpPr>
              <a:spLocks noChangeArrowheads="1"/>
            </p:cNvSpPr>
            <p:nvPr/>
          </p:nvSpPr>
          <p:spPr bwMode="auto">
            <a:xfrm>
              <a:off x="3752850" y="4343400"/>
              <a:ext cx="1085850" cy="136525"/>
            </a:xfrm>
            <a:prstGeom prst="rect">
              <a:avLst/>
            </a:prstGeom>
            <a:noFill/>
            <a:ln w="9525">
              <a:noFill/>
              <a:miter lim="800000"/>
              <a:headEnd/>
              <a:tailEnd/>
            </a:ln>
          </p:spPr>
          <p:txBody>
            <a:bodyPr wrap="none" lIns="0" tIns="0" rIns="0" bIns="0">
              <a:spAutoFit/>
            </a:bodyPr>
            <a:lstStyle/>
            <a:p>
              <a:r>
                <a:rPr lang="en-US" sz="900" b="0" dirty="0">
                  <a:solidFill>
                    <a:srgbClr val="CC0099"/>
                  </a:solidFill>
                </a:rPr>
                <a:t>YMC-Pack</a:t>
              </a:r>
              <a:r>
                <a:rPr lang="en-US" sz="900" b="0" baseline="30000" dirty="0">
                  <a:solidFill>
                    <a:srgbClr val="CC0099"/>
                  </a:solidFill>
                </a:rPr>
                <a:t>™</a:t>
              </a:r>
              <a:r>
                <a:rPr lang="en-US" sz="900" b="0" dirty="0">
                  <a:solidFill>
                    <a:srgbClr val="CC0099"/>
                  </a:solidFill>
                </a:rPr>
                <a:t> Pro C4</a:t>
              </a:r>
              <a:r>
                <a:rPr lang="en-US" sz="900" b="0" baseline="30000" dirty="0">
                  <a:solidFill>
                    <a:srgbClr val="CC0099"/>
                  </a:solidFill>
                </a:rPr>
                <a:t>™</a:t>
              </a:r>
              <a:endParaRPr lang="en-US" sz="4400" b="0" baseline="30000" dirty="0">
                <a:solidFill>
                  <a:srgbClr val="CC0099"/>
                </a:solidFill>
                <a:latin typeface="Times New Roman" pitchFamily="18" charset="0"/>
              </a:endParaRPr>
            </a:p>
          </p:txBody>
        </p:sp>
        <p:sp>
          <p:nvSpPr>
            <p:cNvPr id="125" name="Rectangle 105"/>
            <p:cNvSpPr>
              <a:spLocks noChangeArrowheads="1"/>
            </p:cNvSpPr>
            <p:nvPr/>
          </p:nvSpPr>
          <p:spPr bwMode="auto">
            <a:xfrm>
              <a:off x="4438650" y="3962400"/>
              <a:ext cx="596900" cy="136525"/>
            </a:xfrm>
            <a:prstGeom prst="rect">
              <a:avLst/>
            </a:prstGeom>
            <a:noFill/>
            <a:ln w="9525">
              <a:noFill/>
              <a:miter lim="800000"/>
              <a:headEnd/>
              <a:tailEnd/>
            </a:ln>
          </p:spPr>
          <p:txBody>
            <a:bodyPr wrap="none" lIns="0" tIns="0" rIns="0" bIns="0">
              <a:spAutoFit/>
            </a:bodyPr>
            <a:lstStyle/>
            <a:p>
              <a:r>
                <a:rPr lang="en-US" sz="900" b="0">
                  <a:solidFill>
                    <a:srgbClr val="CC0099"/>
                  </a:solidFill>
                </a:rPr>
                <a:t>YMCbasic</a:t>
              </a:r>
              <a:r>
                <a:rPr lang="en-US" sz="900" b="0" baseline="30000">
                  <a:solidFill>
                    <a:srgbClr val="CC0099"/>
                  </a:solidFill>
                </a:rPr>
                <a:t>™</a:t>
              </a:r>
              <a:endParaRPr lang="en-US" sz="4400" b="0" baseline="30000">
                <a:solidFill>
                  <a:srgbClr val="CC0099"/>
                </a:solidFill>
                <a:latin typeface="Times New Roman" pitchFamily="18" charset="0"/>
              </a:endParaRPr>
            </a:p>
          </p:txBody>
        </p:sp>
        <p:sp>
          <p:nvSpPr>
            <p:cNvPr id="126" name="Rectangle 106"/>
            <p:cNvSpPr>
              <a:spLocks noChangeArrowheads="1"/>
            </p:cNvSpPr>
            <p:nvPr/>
          </p:nvSpPr>
          <p:spPr bwMode="auto">
            <a:xfrm>
              <a:off x="6491288" y="4602163"/>
              <a:ext cx="690562" cy="122237"/>
            </a:xfrm>
            <a:prstGeom prst="rect">
              <a:avLst/>
            </a:prstGeom>
            <a:noFill/>
            <a:ln w="9525">
              <a:noFill/>
              <a:miter lim="800000"/>
              <a:headEnd/>
              <a:tailEnd/>
            </a:ln>
          </p:spPr>
          <p:txBody>
            <a:bodyPr wrap="none" lIns="0" tIns="0" rIns="0" bIns="0">
              <a:spAutoFit/>
            </a:bodyPr>
            <a:lstStyle/>
            <a:p>
              <a:r>
                <a:rPr lang="en-US" sz="800" b="0">
                  <a:solidFill>
                    <a:srgbClr val="009900"/>
                  </a:solidFill>
                </a:rPr>
                <a:t>Symmetry® C8</a:t>
              </a:r>
              <a:endParaRPr lang="en-US" sz="800" b="0">
                <a:solidFill>
                  <a:srgbClr val="009900"/>
                </a:solidFill>
                <a:latin typeface="Times New Roman" pitchFamily="18" charset="0"/>
              </a:endParaRPr>
            </a:p>
          </p:txBody>
        </p:sp>
        <p:sp>
          <p:nvSpPr>
            <p:cNvPr id="127" name="Rectangle 107"/>
            <p:cNvSpPr>
              <a:spLocks noChangeArrowheads="1"/>
            </p:cNvSpPr>
            <p:nvPr/>
          </p:nvSpPr>
          <p:spPr bwMode="auto">
            <a:xfrm>
              <a:off x="4876800" y="4495800"/>
              <a:ext cx="1085850" cy="136525"/>
            </a:xfrm>
            <a:prstGeom prst="rect">
              <a:avLst/>
            </a:prstGeom>
            <a:noFill/>
            <a:ln w="9525">
              <a:noFill/>
              <a:miter lim="800000"/>
              <a:headEnd/>
              <a:tailEnd/>
            </a:ln>
          </p:spPr>
          <p:txBody>
            <a:bodyPr wrap="none" lIns="0" tIns="0" rIns="0" bIns="0">
              <a:spAutoFit/>
            </a:bodyPr>
            <a:lstStyle/>
            <a:p>
              <a:r>
                <a:rPr lang="en-US" sz="900" b="0">
                  <a:solidFill>
                    <a:srgbClr val="CC0099"/>
                  </a:solidFill>
                </a:rPr>
                <a:t>YMC-Pack</a:t>
              </a:r>
              <a:r>
                <a:rPr lang="en-US" sz="900" b="0" baseline="30000">
                  <a:solidFill>
                    <a:srgbClr val="CC0099"/>
                  </a:solidFill>
                </a:rPr>
                <a:t>™</a:t>
              </a:r>
              <a:r>
                <a:rPr lang="en-US" sz="900" b="0">
                  <a:solidFill>
                    <a:srgbClr val="CC0099"/>
                  </a:solidFill>
                </a:rPr>
                <a:t> Pro C8</a:t>
              </a:r>
              <a:r>
                <a:rPr lang="en-US" sz="900" b="0" baseline="30000">
                  <a:solidFill>
                    <a:srgbClr val="CC0099"/>
                  </a:solidFill>
                </a:rPr>
                <a:t>™</a:t>
              </a:r>
              <a:endParaRPr lang="en-US" sz="4400" b="0" baseline="30000">
                <a:solidFill>
                  <a:srgbClr val="CC0099"/>
                </a:solidFill>
                <a:latin typeface="Times New Roman" pitchFamily="18" charset="0"/>
              </a:endParaRPr>
            </a:p>
          </p:txBody>
        </p:sp>
        <p:sp>
          <p:nvSpPr>
            <p:cNvPr id="128" name="Rectangle 108"/>
            <p:cNvSpPr>
              <a:spLocks noChangeArrowheads="1"/>
            </p:cNvSpPr>
            <p:nvPr/>
          </p:nvSpPr>
          <p:spPr bwMode="auto">
            <a:xfrm>
              <a:off x="5581650" y="4267200"/>
              <a:ext cx="990600" cy="273050"/>
            </a:xfrm>
            <a:prstGeom prst="rect">
              <a:avLst/>
            </a:prstGeom>
            <a:noFill/>
            <a:ln w="9525">
              <a:noFill/>
              <a:miter lim="800000"/>
              <a:headEnd/>
              <a:tailEnd/>
            </a:ln>
          </p:spPr>
          <p:txBody>
            <a:bodyPr lIns="0" tIns="0" rIns="0" bIns="0">
              <a:spAutoFit/>
            </a:bodyPr>
            <a:lstStyle/>
            <a:p>
              <a:r>
                <a:rPr lang="en-US" sz="900" b="0">
                  <a:solidFill>
                    <a:schemeClr val="accent2"/>
                  </a:solidFill>
                </a:rPr>
                <a:t>Nova-Pak</a:t>
              </a:r>
              <a:r>
                <a:rPr lang="en-US" sz="900" b="0" baseline="30000">
                  <a:solidFill>
                    <a:schemeClr val="accent2"/>
                  </a:solidFill>
                </a:rPr>
                <a:t>®</a:t>
              </a:r>
              <a:r>
                <a:rPr lang="en-US" sz="900" b="0">
                  <a:solidFill>
                    <a:schemeClr val="accent2"/>
                  </a:solidFill>
                </a:rPr>
                <a:t> </a:t>
              </a:r>
            </a:p>
            <a:p>
              <a:r>
                <a:rPr lang="en-US" sz="900" b="0">
                  <a:solidFill>
                    <a:schemeClr val="accent2"/>
                  </a:solidFill>
                </a:rPr>
                <a:t>       C8</a:t>
              </a:r>
              <a:endParaRPr lang="en-US" sz="4400" b="0">
                <a:solidFill>
                  <a:schemeClr val="accent2"/>
                </a:solidFill>
                <a:latin typeface="Times New Roman" pitchFamily="18" charset="0"/>
              </a:endParaRPr>
            </a:p>
          </p:txBody>
        </p:sp>
        <p:sp>
          <p:nvSpPr>
            <p:cNvPr id="129" name="Rectangle 109"/>
            <p:cNvSpPr>
              <a:spLocks noChangeArrowheads="1"/>
            </p:cNvSpPr>
            <p:nvPr/>
          </p:nvSpPr>
          <p:spPr bwMode="auto">
            <a:xfrm>
              <a:off x="5856288" y="5029200"/>
              <a:ext cx="957262" cy="152400"/>
            </a:xfrm>
            <a:prstGeom prst="rect">
              <a:avLst/>
            </a:prstGeom>
            <a:noFill/>
            <a:ln w="9525">
              <a:noFill/>
              <a:miter lim="800000"/>
              <a:headEnd/>
              <a:tailEnd/>
            </a:ln>
          </p:spPr>
          <p:txBody>
            <a:bodyPr wrap="none" lIns="0" tIns="0" rIns="0" bIns="0">
              <a:spAutoFit/>
            </a:bodyPr>
            <a:lstStyle/>
            <a:p>
              <a:r>
                <a:rPr lang="en-US" sz="1000">
                  <a:solidFill>
                    <a:srgbClr val="CC6600"/>
                  </a:solidFill>
                </a:rPr>
                <a:t>XTerra</a:t>
              </a:r>
              <a:r>
                <a:rPr lang="en-US" sz="1000" baseline="30000">
                  <a:solidFill>
                    <a:srgbClr val="CC6600"/>
                  </a:solidFill>
                </a:rPr>
                <a:t>®</a:t>
              </a:r>
              <a:r>
                <a:rPr lang="en-US" sz="1000">
                  <a:solidFill>
                    <a:srgbClr val="CC6600"/>
                  </a:solidFill>
                </a:rPr>
                <a:t> MS C18</a:t>
              </a:r>
            </a:p>
          </p:txBody>
        </p:sp>
        <p:sp>
          <p:nvSpPr>
            <p:cNvPr id="130" name="Rectangle 110"/>
            <p:cNvSpPr>
              <a:spLocks noChangeArrowheads="1"/>
            </p:cNvSpPr>
            <p:nvPr/>
          </p:nvSpPr>
          <p:spPr bwMode="auto">
            <a:xfrm>
              <a:off x="7486650" y="5105400"/>
              <a:ext cx="811213" cy="136525"/>
            </a:xfrm>
            <a:prstGeom prst="rect">
              <a:avLst/>
            </a:prstGeom>
            <a:noFill/>
            <a:ln w="9525">
              <a:noFill/>
              <a:miter lim="800000"/>
              <a:headEnd/>
              <a:tailEnd/>
            </a:ln>
          </p:spPr>
          <p:txBody>
            <a:bodyPr wrap="none" lIns="0" tIns="0" rIns="0" bIns="0">
              <a:spAutoFit/>
            </a:bodyPr>
            <a:lstStyle/>
            <a:p>
              <a:r>
                <a:rPr lang="en-US" sz="900" b="0">
                  <a:solidFill>
                    <a:srgbClr val="009900"/>
                  </a:solidFill>
                </a:rPr>
                <a:t>Symmetry</a:t>
              </a:r>
              <a:r>
                <a:rPr lang="en-US" sz="900" b="0" baseline="30000">
                  <a:solidFill>
                    <a:srgbClr val="009900"/>
                  </a:solidFill>
                </a:rPr>
                <a:t>®</a:t>
              </a:r>
              <a:r>
                <a:rPr lang="en-US" sz="900" b="0">
                  <a:solidFill>
                    <a:srgbClr val="009900"/>
                  </a:solidFill>
                </a:rPr>
                <a:t> C18</a:t>
              </a:r>
              <a:endParaRPr lang="en-US" sz="4400" b="0">
                <a:solidFill>
                  <a:srgbClr val="009900"/>
                </a:solidFill>
                <a:latin typeface="Times New Roman" pitchFamily="18" charset="0"/>
              </a:endParaRPr>
            </a:p>
          </p:txBody>
        </p:sp>
        <p:sp>
          <p:nvSpPr>
            <p:cNvPr id="131" name="Rectangle 111"/>
            <p:cNvSpPr>
              <a:spLocks noChangeArrowheads="1"/>
            </p:cNvSpPr>
            <p:nvPr/>
          </p:nvSpPr>
          <p:spPr bwMode="auto">
            <a:xfrm>
              <a:off x="6191250" y="4800600"/>
              <a:ext cx="692150" cy="244475"/>
            </a:xfrm>
            <a:prstGeom prst="rect">
              <a:avLst/>
            </a:prstGeom>
            <a:noFill/>
            <a:ln w="9525">
              <a:noFill/>
              <a:miter lim="800000"/>
              <a:headEnd/>
              <a:tailEnd/>
            </a:ln>
          </p:spPr>
          <p:txBody>
            <a:bodyPr lIns="0" tIns="0" rIns="0" bIns="0">
              <a:spAutoFit/>
            </a:bodyPr>
            <a:lstStyle/>
            <a:p>
              <a:r>
                <a:rPr lang="en-US" sz="800" b="0">
                  <a:solidFill>
                    <a:srgbClr val="CC0099"/>
                  </a:solidFill>
                </a:rPr>
                <a:t>YMC-Pack™ Pro C18™</a:t>
              </a:r>
              <a:endParaRPr lang="en-US" sz="800" b="0">
                <a:solidFill>
                  <a:srgbClr val="CC0099"/>
                </a:solidFill>
                <a:latin typeface="Times New Roman" pitchFamily="18" charset="0"/>
              </a:endParaRPr>
            </a:p>
          </p:txBody>
        </p:sp>
        <p:sp>
          <p:nvSpPr>
            <p:cNvPr id="132" name="Rectangle 112"/>
            <p:cNvSpPr>
              <a:spLocks noChangeArrowheads="1"/>
            </p:cNvSpPr>
            <p:nvPr/>
          </p:nvSpPr>
          <p:spPr bwMode="auto">
            <a:xfrm>
              <a:off x="7840663" y="4748213"/>
              <a:ext cx="773112" cy="136525"/>
            </a:xfrm>
            <a:prstGeom prst="rect">
              <a:avLst/>
            </a:prstGeom>
            <a:noFill/>
            <a:ln w="9525">
              <a:noFill/>
              <a:miter lim="800000"/>
              <a:headEnd/>
              <a:tailEnd/>
            </a:ln>
          </p:spPr>
          <p:txBody>
            <a:bodyPr wrap="none" lIns="0" tIns="0" rIns="0" bIns="0">
              <a:spAutoFit/>
            </a:bodyPr>
            <a:lstStyle/>
            <a:p>
              <a:r>
                <a:rPr lang="en-US" sz="900" b="0">
                  <a:solidFill>
                    <a:srgbClr val="000000"/>
                  </a:solidFill>
                </a:rPr>
                <a:t>Inertsil</a:t>
              </a:r>
              <a:r>
                <a:rPr lang="en-US" sz="900" b="0" baseline="30000">
                  <a:solidFill>
                    <a:srgbClr val="000000"/>
                  </a:solidFill>
                </a:rPr>
                <a:t>®</a:t>
              </a:r>
              <a:r>
                <a:rPr lang="en-US" sz="900" b="0">
                  <a:solidFill>
                    <a:srgbClr val="000000"/>
                  </a:solidFill>
                </a:rPr>
                <a:t> ODS-3</a:t>
              </a:r>
              <a:endParaRPr lang="en-US" sz="4400" b="0">
                <a:latin typeface="Times New Roman" pitchFamily="18" charset="0"/>
              </a:endParaRPr>
            </a:p>
          </p:txBody>
        </p:sp>
        <p:sp>
          <p:nvSpPr>
            <p:cNvPr id="133" name="Rectangle 113"/>
            <p:cNvSpPr>
              <a:spLocks noChangeArrowheads="1"/>
            </p:cNvSpPr>
            <p:nvPr/>
          </p:nvSpPr>
          <p:spPr bwMode="auto">
            <a:xfrm>
              <a:off x="6596063" y="3994150"/>
              <a:ext cx="557212" cy="273050"/>
            </a:xfrm>
            <a:prstGeom prst="rect">
              <a:avLst/>
            </a:prstGeom>
            <a:noFill/>
            <a:ln w="9525">
              <a:noFill/>
              <a:miter lim="800000"/>
              <a:headEnd/>
              <a:tailEnd/>
            </a:ln>
          </p:spPr>
          <p:txBody>
            <a:bodyPr wrap="none" lIns="0" tIns="0" rIns="0" bIns="0">
              <a:spAutoFit/>
            </a:bodyPr>
            <a:lstStyle/>
            <a:p>
              <a:r>
                <a:rPr lang="en-US" sz="900" b="0">
                  <a:solidFill>
                    <a:srgbClr val="003399"/>
                  </a:solidFill>
                </a:rPr>
                <a:t>Nova-Pak</a:t>
              </a:r>
              <a:r>
                <a:rPr lang="en-US" sz="900" b="0" baseline="30000">
                  <a:solidFill>
                    <a:srgbClr val="003399"/>
                  </a:solidFill>
                </a:rPr>
                <a:t>®</a:t>
              </a:r>
            </a:p>
            <a:p>
              <a:r>
                <a:rPr lang="en-US" sz="900" b="0">
                  <a:solidFill>
                    <a:srgbClr val="003399"/>
                  </a:solidFill>
                </a:rPr>
                <a:t>    C18</a:t>
              </a:r>
              <a:endParaRPr lang="en-US" sz="4400" b="0">
                <a:solidFill>
                  <a:srgbClr val="003399"/>
                </a:solidFill>
                <a:latin typeface="Times New Roman" pitchFamily="18" charset="0"/>
              </a:endParaRPr>
            </a:p>
          </p:txBody>
        </p:sp>
        <p:sp>
          <p:nvSpPr>
            <p:cNvPr id="134" name="Rectangle 114"/>
            <p:cNvSpPr>
              <a:spLocks noChangeArrowheads="1"/>
            </p:cNvSpPr>
            <p:nvPr/>
          </p:nvSpPr>
          <p:spPr bwMode="auto">
            <a:xfrm>
              <a:off x="5473700" y="3409950"/>
              <a:ext cx="828675" cy="136525"/>
            </a:xfrm>
            <a:prstGeom prst="rect">
              <a:avLst/>
            </a:prstGeom>
            <a:noFill/>
            <a:ln w="9525">
              <a:noFill/>
              <a:miter lim="800000"/>
              <a:headEnd/>
              <a:tailEnd/>
            </a:ln>
          </p:spPr>
          <p:txBody>
            <a:bodyPr wrap="none" lIns="0" tIns="0" rIns="0" bIns="0">
              <a:spAutoFit/>
            </a:bodyPr>
            <a:lstStyle/>
            <a:p>
              <a:r>
                <a:rPr lang="en-US" sz="900" b="0">
                  <a:solidFill>
                    <a:srgbClr val="CC0099"/>
                  </a:solidFill>
                </a:rPr>
                <a:t>YMC J'sphere™</a:t>
              </a:r>
              <a:endParaRPr lang="en-US" sz="4400" b="0">
                <a:solidFill>
                  <a:srgbClr val="CC0099"/>
                </a:solidFill>
                <a:latin typeface="Times New Roman" pitchFamily="18" charset="0"/>
              </a:endParaRPr>
            </a:p>
          </p:txBody>
        </p:sp>
        <p:sp>
          <p:nvSpPr>
            <p:cNvPr id="135" name="Rectangle 115"/>
            <p:cNvSpPr>
              <a:spLocks noChangeArrowheads="1"/>
            </p:cNvSpPr>
            <p:nvPr/>
          </p:nvSpPr>
          <p:spPr bwMode="auto">
            <a:xfrm>
              <a:off x="5649913" y="3568700"/>
              <a:ext cx="533400" cy="136525"/>
            </a:xfrm>
            <a:prstGeom prst="rect">
              <a:avLst/>
            </a:prstGeom>
            <a:noFill/>
            <a:ln w="9525">
              <a:noFill/>
              <a:miter lim="800000"/>
              <a:headEnd/>
              <a:tailEnd/>
            </a:ln>
          </p:spPr>
          <p:txBody>
            <a:bodyPr wrap="none" lIns="0" tIns="0" rIns="0" bIns="0">
              <a:spAutoFit/>
            </a:bodyPr>
            <a:lstStyle/>
            <a:p>
              <a:r>
                <a:rPr lang="en-US" sz="900" b="0">
                  <a:solidFill>
                    <a:srgbClr val="000000"/>
                  </a:solidFill>
                </a:rPr>
                <a:t> </a:t>
              </a:r>
              <a:r>
                <a:rPr lang="en-US" sz="900" b="0">
                  <a:solidFill>
                    <a:srgbClr val="CC0099"/>
                  </a:solidFill>
                </a:rPr>
                <a:t>ODS–L80</a:t>
              </a:r>
              <a:endParaRPr lang="en-US" sz="4400" b="0">
                <a:solidFill>
                  <a:srgbClr val="CC0099"/>
                </a:solidFill>
                <a:latin typeface="Times New Roman" pitchFamily="18" charset="0"/>
              </a:endParaRPr>
            </a:p>
          </p:txBody>
        </p:sp>
        <p:sp>
          <p:nvSpPr>
            <p:cNvPr id="136" name="Rectangle 116"/>
            <p:cNvSpPr>
              <a:spLocks noChangeArrowheads="1"/>
            </p:cNvSpPr>
            <p:nvPr/>
          </p:nvSpPr>
          <p:spPr bwMode="auto">
            <a:xfrm>
              <a:off x="7188200" y="3565525"/>
              <a:ext cx="760413" cy="136525"/>
            </a:xfrm>
            <a:prstGeom prst="rect">
              <a:avLst/>
            </a:prstGeom>
            <a:noFill/>
            <a:ln w="9525">
              <a:noFill/>
              <a:miter lim="800000"/>
              <a:headEnd/>
              <a:tailEnd/>
            </a:ln>
          </p:spPr>
          <p:txBody>
            <a:bodyPr wrap="none" lIns="0" tIns="0" rIns="0" bIns="0">
              <a:spAutoFit/>
            </a:bodyPr>
            <a:lstStyle/>
            <a:p>
              <a:r>
                <a:rPr lang="en-US" sz="900" b="0">
                  <a:solidFill>
                    <a:srgbClr val="000000"/>
                  </a:solidFill>
                </a:rPr>
                <a:t>Nucleosil</a:t>
              </a:r>
              <a:r>
                <a:rPr lang="en-US" sz="900" b="0" baseline="30000">
                  <a:solidFill>
                    <a:srgbClr val="000000"/>
                  </a:solidFill>
                </a:rPr>
                <a:t>®</a:t>
              </a:r>
              <a:r>
                <a:rPr lang="en-US" sz="900" b="0">
                  <a:solidFill>
                    <a:srgbClr val="000000"/>
                  </a:solidFill>
                </a:rPr>
                <a:t> C18</a:t>
              </a:r>
              <a:endParaRPr lang="en-US" sz="4400" b="0">
                <a:latin typeface="Times New Roman" pitchFamily="18" charset="0"/>
              </a:endParaRPr>
            </a:p>
          </p:txBody>
        </p:sp>
        <p:sp>
          <p:nvSpPr>
            <p:cNvPr id="137" name="Rectangle 117"/>
            <p:cNvSpPr>
              <a:spLocks noChangeArrowheads="1"/>
            </p:cNvSpPr>
            <p:nvPr/>
          </p:nvSpPr>
          <p:spPr bwMode="auto">
            <a:xfrm>
              <a:off x="7188200" y="3121025"/>
              <a:ext cx="1344613" cy="136525"/>
            </a:xfrm>
            <a:prstGeom prst="rect">
              <a:avLst/>
            </a:prstGeom>
            <a:noFill/>
            <a:ln w="9525">
              <a:noFill/>
              <a:miter lim="800000"/>
              <a:headEnd/>
              <a:tailEnd/>
            </a:ln>
          </p:spPr>
          <p:txBody>
            <a:bodyPr wrap="none" lIns="0" tIns="0" rIns="0" bIns="0">
              <a:spAutoFit/>
            </a:bodyPr>
            <a:lstStyle/>
            <a:p>
              <a:r>
                <a:rPr lang="en-US" sz="900" b="0">
                  <a:solidFill>
                    <a:srgbClr val="003399"/>
                  </a:solidFill>
                </a:rPr>
                <a:t>Waters Spherisorb</a:t>
              </a:r>
              <a:r>
                <a:rPr lang="en-US" sz="900" b="0" baseline="30000">
                  <a:solidFill>
                    <a:srgbClr val="003399"/>
                  </a:solidFill>
                </a:rPr>
                <a:t>®</a:t>
              </a:r>
              <a:r>
                <a:rPr lang="en-US" sz="900" b="0">
                  <a:solidFill>
                    <a:srgbClr val="003399"/>
                  </a:solidFill>
                </a:rPr>
                <a:t> ODS2</a:t>
              </a:r>
              <a:endParaRPr lang="en-US" sz="4400" b="0">
                <a:solidFill>
                  <a:srgbClr val="003399"/>
                </a:solidFill>
                <a:latin typeface="Times New Roman" pitchFamily="18" charset="0"/>
              </a:endParaRPr>
            </a:p>
          </p:txBody>
        </p:sp>
        <p:sp>
          <p:nvSpPr>
            <p:cNvPr id="138" name="Rectangle 118"/>
            <p:cNvSpPr>
              <a:spLocks noChangeArrowheads="1"/>
            </p:cNvSpPr>
            <p:nvPr/>
          </p:nvSpPr>
          <p:spPr bwMode="auto">
            <a:xfrm>
              <a:off x="6904038" y="2497138"/>
              <a:ext cx="1344612" cy="136525"/>
            </a:xfrm>
            <a:prstGeom prst="rect">
              <a:avLst/>
            </a:prstGeom>
            <a:noFill/>
            <a:ln w="9525">
              <a:noFill/>
              <a:miter lim="800000"/>
              <a:headEnd/>
              <a:tailEnd/>
            </a:ln>
          </p:spPr>
          <p:txBody>
            <a:bodyPr wrap="none" lIns="0" tIns="0" rIns="0" bIns="0">
              <a:spAutoFit/>
            </a:bodyPr>
            <a:lstStyle/>
            <a:p>
              <a:r>
                <a:rPr lang="en-US" sz="900" b="0">
                  <a:solidFill>
                    <a:srgbClr val="003399"/>
                  </a:solidFill>
                </a:rPr>
                <a:t>Waters Spherisorb</a:t>
              </a:r>
              <a:r>
                <a:rPr lang="en-US" sz="900" b="0" baseline="30000">
                  <a:solidFill>
                    <a:srgbClr val="003399"/>
                  </a:solidFill>
                </a:rPr>
                <a:t>®</a:t>
              </a:r>
              <a:r>
                <a:rPr lang="en-US" sz="900" b="0">
                  <a:solidFill>
                    <a:srgbClr val="003399"/>
                  </a:solidFill>
                </a:rPr>
                <a:t> ODS1</a:t>
              </a:r>
              <a:endParaRPr lang="en-US" sz="4400" b="0">
                <a:solidFill>
                  <a:srgbClr val="003399"/>
                </a:solidFill>
                <a:latin typeface="Times New Roman" pitchFamily="18" charset="0"/>
              </a:endParaRPr>
            </a:p>
          </p:txBody>
        </p:sp>
        <p:sp>
          <p:nvSpPr>
            <p:cNvPr id="139" name="Rectangle 119"/>
            <p:cNvSpPr>
              <a:spLocks noChangeArrowheads="1"/>
            </p:cNvSpPr>
            <p:nvPr/>
          </p:nvSpPr>
          <p:spPr bwMode="auto">
            <a:xfrm>
              <a:off x="7050088" y="2641600"/>
              <a:ext cx="709612" cy="136525"/>
            </a:xfrm>
            <a:prstGeom prst="rect">
              <a:avLst/>
            </a:prstGeom>
            <a:noFill/>
            <a:ln w="9525">
              <a:noFill/>
              <a:miter lim="800000"/>
              <a:headEnd/>
              <a:tailEnd/>
            </a:ln>
          </p:spPr>
          <p:txBody>
            <a:bodyPr wrap="none" lIns="0" tIns="0" rIns="0" bIns="0">
              <a:spAutoFit/>
            </a:bodyPr>
            <a:lstStyle/>
            <a:p>
              <a:r>
                <a:rPr lang="en-US" sz="900" b="0">
                  <a:solidFill>
                    <a:srgbClr val="003399"/>
                  </a:solidFill>
                </a:rPr>
                <a:t>Resolve</a:t>
              </a:r>
              <a:r>
                <a:rPr lang="en-US" sz="900" b="0" baseline="30000">
                  <a:solidFill>
                    <a:srgbClr val="003399"/>
                  </a:solidFill>
                </a:rPr>
                <a:t>®</a:t>
              </a:r>
              <a:r>
                <a:rPr lang="en-US" sz="900" b="0">
                  <a:solidFill>
                    <a:srgbClr val="003399"/>
                  </a:solidFill>
                </a:rPr>
                <a:t> C18</a:t>
              </a:r>
              <a:endParaRPr lang="en-US" sz="4400" b="0">
                <a:solidFill>
                  <a:srgbClr val="003399"/>
                </a:solidFill>
                <a:latin typeface="Times New Roman" pitchFamily="18" charset="0"/>
              </a:endParaRPr>
            </a:p>
          </p:txBody>
        </p:sp>
        <p:sp>
          <p:nvSpPr>
            <p:cNvPr id="140" name="Rectangle 120"/>
            <p:cNvSpPr>
              <a:spLocks noChangeArrowheads="1"/>
            </p:cNvSpPr>
            <p:nvPr/>
          </p:nvSpPr>
          <p:spPr bwMode="auto">
            <a:xfrm>
              <a:off x="5995988" y="3208338"/>
              <a:ext cx="896937" cy="136525"/>
            </a:xfrm>
            <a:prstGeom prst="rect">
              <a:avLst/>
            </a:prstGeom>
            <a:noFill/>
            <a:ln w="9525">
              <a:noFill/>
              <a:miter lim="800000"/>
              <a:headEnd/>
              <a:tailEnd/>
            </a:ln>
          </p:spPr>
          <p:txBody>
            <a:bodyPr wrap="none" lIns="0" tIns="0" rIns="0" bIns="0">
              <a:spAutoFit/>
            </a:bodyPr>
            <a:lstStyle/>
            <a:p>
              <a:r>
                <a:rPr lang="en-US" sz="900" b="0">
                  <a:solidFill>
                    <a:srgbClr val="003399"/>
                  </a:solidFill>
                </a:rPr>
                <a:t>µBondapak</a:t>
              </a:r>
              <a:r>
                <a:rPr lang="en-US" sz="900" b="0" baseline="30000">
                  <a:solidFill>
                    <a:srgbClr val="003399"/>
                  </a:solidFill>
                </a:rPr>
                <a:t>™</a:t>
              </a:r>
              <a:r>
                <a:rPr lang="en-US" sz="900" b="0">
                  <a:solidFill>
                    <a:srgbClr val="003399"/>
                  </a:solidFill>
                </a:rPr>
                <a:t> C18</a:t>
              </a:r>
              <a:endParaRPr lang="en-US" sz="4400" b="0">
                <a:solidFill>
                  <a:srgbClr val="003399"/>
                </a:solidFill>
                <a:latin typeface="Times New Roman" pitchFamily="18" charset="0"/>
              </a:endParaRPr>
            </a:p>
          </p:txBody>
        </p:sp>
        <p:sp>
          <p:nvSpPr>
            <p:cNvPr id="141" name="Rectangle 121"/>
            <p:cNvSpPr>
              <a:spLocks noChangeArrowheads="1"/>
            </p:cNvSpPr>
            <p:nvPr/>
          </p:nvSpPr>
          <p:spPr bwMode="auto">
            <a:xfrm>
              <a:off x="7029450" y="4267200"/>
              <a:ext cx="1206500" cy="136525"/>
            </a:xfrm>
            <a:prstGeom prst="rect">
              <a:avLst/>
            </a:prstGeom>
            <a:noFill/>
            <a:ln w="9525">
              <a:noFill/>
              <a:miter lim="800000"/>
              <a:headEnd/>
              <a:tailEnd/>
            </a:ln>
          </p:spPr>
          <p:txBody>
            <a:bodyPr wrap="none" lIns="0" tIns="0" rIns="0" bIns="0">
              <a:spAutoFit/>
            </a:bodyPr>
            <a:lstStyle/>
            <a:p>
              <a:r>
                <a:rPr lang="en-US" sz="900" b="0">
                  <a:solidFill>
                    <a:srgbClr val="CC0099"/>
                  </a:solidFill>
                </a:rPr>
                <a:t>YMC-Pack</a:t>
              </a:r>
              <a:r>
                <a:rPr lang="en-US" sz="900" b="0" baseline="30000">
                  <a:solidFill>
                    <a:srgbClr val="CC0099"/>
                  </a:solidFill>
                </a:rPr>
                <a:t>™</a:t>
              </a:r>
              <a:r>
                <a:rPr lang="en-US" sz="900" b="0">
                  <a:solidFill>
                    <a:srgbClr val="CC0099"/>
                  </a:solidFill>
                </a:rPr>
                <a:t> ODS–AQ</a:t>
              </a:r>
              <a:r>
                <a:rPr lang="en-US" sz="900" b="0" baseline="30000">
                  <a:solidFill>
                    <a:srgbClr val="CC0099"/>
                  </a:solidFill>
                </a:rPr>
                <a:t>™</a:t>
              </a:r>
              <a:endParaRPr lang="en-US" sz="4400" b="0" baseline="30000">
                <a:solidFill>
                  <a:srgbClr val="CC0099"/>
                </a:solidFill>
                <a:latin typeface="Times New Roman" pitchFamily="18" charset="0"/>
              </a:endParaRPr>
            </a:p>
          </p:txBody>
        </p:sp>
        <p:sp>
          <p:nvSpPr>
            <p:cNvPr id="142" name="Rectangle 122"/>
            <p:cNvSpPr>
              <a:spLocks noChangeArrowheads="1"/>
            </p:cNvSpPr>
            <p:nvPr/>
          </p:nvSpPr>
          <p:spPr bwMode="auto">
            <a:xfrm>
              <a:off x="7029450" y="3863975"/>
              <a:ext cx="1355725" cy="136525"/>
            </a:xfrm>
            <a:prstGeom prst="rect">
              <a:avLst/>
            </a:prstGeom>
            <a:noFill/>
            <a:ln w="9525">
              <a:noFill/>
              <a:miter lim="800000"/>
              <a:headEnd/>
              <a:tailEnd/>
            </a:ln>
          </p:spPr>
          <p:txBody>
            <a:bodyPr wrap="none" lIns="0" tIns="0" rIns="0" bIns="0">
              <a:spAutoFit/>
            </a:bodyPr>
            <a:lstStyle/>
            <a:p>
              <a:r>
                <a:rPr lang="en-US" sz="900" b="0">
                  <a:solidFill>
                    <a:srgbClr val="CC0099"/>
                  </a:solidFill>
                </a:rPr>
                <a:t>YMC J'sphere</a:t>
              </a:r>
              <a:r>
                <a:rPr lang="en-US" sz="900" b="0" baseline="30000">
                  <a:solidFill>
                    <a:srgbClr val="CC0099"/>
                  </a:solidFill>
                </a:rPr>
                <a:t>™</a:t>
              </a:r>
              <a:r>
                <a:rPr lang="en-US" sz="900" b="0">
                  <a:solidFill>
                    <a:srgbClr val="CC0099"/>
                  </a:solidFill>
                </a:rPr>
                <a:t> ODS–M80</a:t>
              </a:r>
              <a:endParaRPr lang="en-US" sz="4400" b="0">
                <a:solidFill>
                  <a:srgbClr val="CC0099"/>
                </a:solidFill>
                <a:latin typeface="Times New Roman" pitchFamily="18" charset="0"/>
              </a:endParaRPr>
            </a:p>
          </p:txBody>
        </p:sp>
        <p:sp>
          <p:nvSpPr>
            <p:cNvPr id="143" name="Rectangle 123"/>
            <p:cNvSpPr>
              <a:spLocks noChangeArrowheads="1"/>
            </p:cNvSpPr>
            <p:nvPr/>
          </p:nvSpPr>
          <p:spPr bwMode="auto">
            <a:xfrm>
              <a:off x="3371850" y="3505200"/>
              <a:ext cx="690563" cy="136525"/>
            </a:xfrm>
            <a:prstGeom prst="rect">
              <a:avLst/>
            </a:prstGeom>
            <a:noFill/>
            <a:ln w="9525">
              <a:noFill/>
              <a:miter lim="800000"/>
              <a:headEnd/>
              <a:tailEnd/>
            </a:ln>
          </p:spPr>
          <p:txBody>
            <a:bodyPr wrap="none" lIns="0" tIns="0" rIns="0" bIns="0">
              <a:spAutoFit/>
            </a:bodyPr>
            <a:lstStyle/>
            <a:p>
              <a:r>
                <a:rPr lang="en-US" sz="900" b="0">
                  <a:solidFill>
                    <a:srgbClr val="000000"/>
                  </a:solidFill>
                </a:rPr>
                <a:t>Inertsil</a:t>
              </a:r>
              <a:r>
                <a:rPr lang="en-US" sz="900" b="0" baseline="30000">
                  <a:solidFill>
                    <a:srgbClr val="000000"/>
                  </a:solidFill>
                </a:rPr>
                <a:t>®</a:t>
              </a:r>
              <a:r>
                <a:rPr lang="en-US" sz="900" b="0">
                  <a:solidFill>
                    <a:srgbClr val="000000"/>
                  </a:solidFill>
                </a:rPr>
                <a:t> CN-3</a:t>
              </a:r>
              <a:endParaRPr lang="en-US" sz="4400" b="0">
                <a:latin typeface="Times New Roman" pitchFamily="18" charset="0"/>
              </a:endParaRPr>
            </a:p>
          </p:txBody>
        </p:sp>
        <p:sp>
          <p:nvSpPr>
            <p:cNvPr id="144" name="Rectangle 124"/>
            <p:cNvSpPr>
              <a:spLocks noChangeArrowheads="1"/>
            </p:cNvSpPr>
            <p:nvPr/>
          </p:nvSpPr>
          <p:spPr bwMode="auto">
            <a:xfrm>
              <a:off x="1727200" y="2246313"/>
              <a:ext cx="1338263" cy="136525"/>
            </a:xfrm>
            <a:prstGeom prst="rect">
              <a:avLst/>
            </a:prstGeom>
            <a:noFill/>
            <a:ln w="9525">
              <a:noFill/>
              <a:miter lim="800000"/>
              <a:headEnd/>
              <a:tailEnd/>
            </a:ln>
          </p:spPr>
          <p:txBody>
            <a:bodyPr wrap="none" lIns="0" tIns="0" rIns="0" bIns="0">
              <a:spAutoFit/>
            </a:bodyPr>
            <a:lstStyle/>
            <a:p>
              <a:r>
                <a:rPr lang="en-US" sz="900" b="0">
                  <a:solidFill>
                    <a:srgbClr val="003399"/>
                  </a:solidFill>
                </a:rPr>
                <a:t>Waters Spherisorb</a:t>
              </a:r>
              <a:r>
                <a:rPr lang="en-US" sz="900" b="0" baseline="30000">
                  <a:solidFill>
                    <a:srgbClr val="003399"/>
                  </a:solidFill>
                </a:rPr>
                <a:t>®</a:t>
              </a:r>
              <a:r>
                <a:rPr lang="en-US" sz="900" b="0">
                  <a:solidFill>
                    <a:srgbClr val="003399"/>
                  </a:solidFill>
                </a:rPr>
                <a:t> S5CN</a:t>
              </a:r>
              <a:endParaRPr lang="en-US" sz="4400" b="0">
                <a:solidFill>
                  <a:srgbClr val="003399"/>
                </a:solidFill>
                <a:latin typeface="Times New Roman" pitchFamily="18" charset="0"/>
              </a:endParaRPr>
            </a:p>
          </p:txBody>
        </p:sp>
        <p:sp>
          <p:nvSpPr>
            <p:cNvPr id="145" name="Rectangle 125"/>
            <p:cNvSpPr>
              <a:spLocks noChangeArrowheads="1"/>
            </p:cNvSpPr>
            <p:nvPr/>
          </p:nvSpPr>
          <p:spPr bwMode="auto">
            <a:xfrm>
              <a:off x="1384300" y="2490788"/>
              <a:ext cx="944563" cy="136525"/>
            </a:xfrm>
            <a:prstGeom prst="rect">
              <a:avLst/>
            </a:prstGeom>
            <a:noFill/>
            <a:ln w="9525">
              <a:noFill/>
              <a:miter lim="800000"/>
              <a:headEnd/>
              <a:tailEnd/>
            </a:ln>
          </p:spPr>
          <p:txBody>
            <a:bodyPr wrap="none" lIns="0" tIns="0" rIns="0" bIns="0">
              <a:spAutoFit/>
            </a:bodyPr>
            <a:lstStyle/>
            <a:p>
              <a:r>
                <a:rPr lang="en-US" sz="900" b="0">
                  <a:solidFill>
                    <a:srgbClr val="003399"/>
                  </a:solidFill>
                </a:rPr>
                <a:t>Nova-Pak</a:t>
              </a:r>
              <a:r>
                <a:rPr lang="en-US" sz="900" b="0" baseline="30000">
                  <a:solidFill>
                    <a:srgbClr val="003399"/>
                  </a:solidFill>
                </a:rPr>
                <a:t>®</a:t>
              </a:r>
              <a:r>
                <a:rPr lang="en-US" sz="900" b="0">
                  <a:solidFill>
                    <a:srgbClr val="003399"/>
                  </a:solidFill>
                </a:rPr>
                <a:t> CN HP</a:t>
              </a:r>
              <a:endParaRPr lang="en-US" sz="4400" b="0">
                <a:solidFill>
                  <a:srgbClr val="003399"/>
                </a:solidFill>
                <a:latin typeface="Times New Roman" pitchFamily="18" charset="0"/>
              </a:endParaRPr>
            </a:p>
          </p:txBody>
        </p:sp>
        <p:sp>
          <p:nvSpPr>
            <p:cNvPr id="146" name="Rectangle 126"/>
            <p:cNvSpPr>
              <a:spLocks noChangeArrowheads="1"/>
            </p:cNvSpPr>
            <p:nvPr/>
          </p:nvSpPr>
          <p:spPr bwMode="auto">
            <a:xfrm>
              <a:off x="4895850" y="5181600"/>
              <a:ext cx="1162050" cy="136525"/>
            </a:xfrm>
            <a:prstGeom prst="rect">
              <a:avLst/>
            </a:prstGeom>
            <a:noFill/>
            <a:ln w="9525">
              <a:noFill/>
              <a:miter lim="800000"/>
              <a:headEnd/>
              <a:tailEnd/>
            </a:ln>
          </p:spPr>
          <p:txBody>
            <a:bodyPr wrap="none" lIns="0" tIns="0" rIns="0" bIns="0">
              <a:spAutoFit/>
            </a:bodyPr>
            <a:lstStyle/>
            <a:p>
              <a:r>
                <a:rPr lang="en-US" sz="900" b="0">
                  <a:solidFill>
                    <a:srgbClr val="009900"/>
                  </a:solidFill>
                </a:rPr>
                <a:t>SymmetryShield</a:t>
              </a:r>
              <a:r>
                <a:rPr lang="en-US" sz="900" b="0" baseline="30000">
                  <a:solidFill>
                    <a:srgbClr val="009900"/>
                  </a:solidFill>
                </a:rPr>
                <a:t>™</a:t>
              </a:r>
              <a:r>
                <a:rPr lang="en-US" sz="900" b="0">
                  <a:solidFill>
                    <a:srgbClr val="009900"/>
                  </a:solidFill>
                </a:rPr>
                <a:t> RP8</a:t>
              </a:r>
              <a:endParaRPr lang="en-US" sz="4400" b="0">
                <a:solidFill>
                  <a:srgbClr val="009900"/>
                </a:solidFill>
                <a:latin typeface="Times New Roman" pitchFamily="18" charset="0"/>
              </a:endParaRPr>
            </a:p>
          </p:txBody>
        </p:sp>
        <p:sp>
          <p:nvSpPr>
            <p:cNvPr id="147" name="Rectangle 127"/>
            <p:cNvSpPr>
              <a:spLocks noChangeArrowheads="1"/>
            </p:cNvSpPr>
            <p:nvPr/>
          </p:nvSpPr>
          <p:spPr bwMode="auto">
            <a:xfrm>
              <a:off x="7185025" y="5446713"/>
              <a:ext cx="1225550" cy="136525"/>
            </a:xfrm>
            <a:prstGeom prst="rect">
              <a:avLst/>
            </a:prstGeom>
            <a:noFill/>
            <a:ln w="9525">
              <a:noFill/>
              <a:miter lim="800000"/>
              <a:headEnd/>
              <a:tailEnd/>
            </a:ln>
          </p:spPr>
          <p:txBody>
            <a:bodyPr wrap="none" lIns="0" tIns="0" rIns="0" bIns="0">
              <a:spAutoFit/>
            </a:bodyPr>
            <a:lstStyle/>
            <a:p>
              <a:r>
                <a:rPr lang="en-US" sz="900" b="0">
                  <a:solidFill>
                    <a:srgbClr val="009900"/>
                  </a:solidFill>
                </a:rPr>
                <a:t>SymmetryShield</a:t>
              </a:r>
              <a:r>
                <a:rPr lang="en-US" sz="900" b="0" baseline="30000">
                  <a:solidFill>
                    <a:srgbClr val="009900"/>
                  </a:solidFill>
                </a:rPr>
                <a:t>™</a:t>
              </a:r>
              <a:r>
                <a:rPr lang="en-US" sz="900" b="0">
                  <a:solidFill>
                    <a:srgbClr val="009900"/>
                  </a:solidFill>
                </a:rPr>
                <a:t> RP18</a:t>
              </a:r>
              <a:endParaRPr lang="en-US" sz="4400" b="0">
                <a:solidFill>
                  <a:srgbClr val="009900"/>
                </a:solidFill>
                <a:latin typeface="Times New Roman" pitchFamily="18" charset="0"/>
              </a:endParaRPr>
            </a:p>
          </p:txBody>
        </p:sp>
        <p:sp>
          <p:nvSpPr>
            <p:cNvPr id="148" name="Rectangle 128"/>
            <p:cNvSpPr>
              <a:spLocks noChangeArrowheads="1"/>
            </p:cNvSpPr>
            <p:nvPr/>
          </p:nvSpPr>
          <p:spPr bwMode="auto">
            <a:xfrm>
              <a:off x="4972050" y="5638800"/>
              <a:ext cx="746125" cy="152400"/>
            </a:xfrm>
            <a:prstGeom prst="rect">
              <a:avLst/>
            </a:prstGeom>
            <a:noFill/>
            <a:ln w="9525">
              <a:noFill/>
              <a:miter lim="800000"/>
              <a:headEnd/>
              <a:tailEnd/>
            </a:ln>
          </p:spPr>
          <p:txBody>
            <a:bodyPr wrap="none" lIns="0" tIns="0" rIns="0" bIns="0">
              <a:spAutoFit/>
            </a:bodyPr>
            <a:lstStyle/>
            <a:p>
              <a:r>
                <a:rPr lang="en-US" sz="1000">
                  <a:solidFill>
                    <a:srgbClr val="CC6600"/>
                  </a:solidFill>
                </a:rPr>
                <a:t>XTerra</a:t>
              </a:r>
              <a:r>
                <a:rPr lang="en-US" sz="1000" baseline="30000">
                  <a:solidFill>
                    <a:srgbClr val="CC6600"/>
                  </a:solidFill>
                </a:rPr>
                <a:t>®</a:t>
              </a:r>
              <a:r>
                <a:rPr lang="en-US" sz="1000">
                  <a:solidFill>
                    <a:srgbClr val="CC6600"/>
                  </a:solidFill>
                </a:rPr>
                <a:t> RP8</a:t>
              </a:r>
              <a:endParaRPr lang="en-US" sz="1000">
                <a:solidFill>
                  <a:srgbClr val="CC6600"/>
                </a:solidFill>
                <a:latin typeface="Times New Roman" pitchFamily="18" charset="0"/>
              </a:endParaRPr>
            </a:p>
          </p:txBody>
        </p:sp>
        <p:sp>
          <p:nvSpPr>
            <p:cNvPr id="149" name="Rectangle 129"/>
            <p:cNvSpPr>
              <a:spLocks noChangeArrowheads="1"/>
            </p:cNvSpPr>
            <p:nvPr/>
          </p:nvSpPr>
          <p:spPr bwMode="auto">
            <a:xfrm>
              <a:off x="5276850" y="5334000"/>
              <a:ext cx="815975" cy="152400"/>
            </a:xfrm>
            <a:prstGeom prst="rect">
              <a:avLst/>
            </a:prstGeom>
            <a:noFill/>
            <a:ln w="9525">
              <a:noFill/>
              <a:miter lim="800000"/>
              <a:headEnd/>
              <a:tailEnd/>
            </a:ln>
          </p:spPr>
          <p:txBody>
            <a:bodyPr wrap="none" lIns="0" tIns="0" rIns="0" bIns="0">
              <a:spAutoFit/>
            </a:bodyPr>
            <a:lstStyle/>
            <a:p>
              <a:r>
                <a:rPr lang="en-US" sz="1000">
                  <a:solidFill>
                    <a:srgbClr val="CC6600"/>
                  </a:solidFill>
                </a:rPr>
                <a:t>XTerra</a:t>
              </a:r>
              <a:r>
                <a:rPr lang="en-US" sz="1000" baseline="30000">
                  <a:solidFill>
                    <a:srgbClr val="CC6600"/>
                  </a:solidFill>
                </a:rPr>
                <a:t>®</a:t>
              </a:r>
              <a:r>
                <a:rPr lang="en-US" sz="1000">
                  <a:solidFill>
                    <a:srgbClr val="CC6600"/>
                  </a:solidFill>
                </a:rPr>
                <a:t> RP18</a:t>
              </a:r>
              <a:endParaRPr lang="en-US" sz="1000">
                <a:solidFill>
                  <a:srgbClr val="CC6600"/>
                </a:solidFill>
                <a:latin typeface="Times New Roman" pitchFamily="18" charset="0"/>
              </a:endParaRPr>
            </a:p>
          </p:txBody>
        </p:sp>
        <p:sp>
          <p:nvSpPr>
            <p:cNvPr id="150" name="Rectangle 130"/>
            <p:cNvSpPr>
              <a:spLocks noChangeArrowheads="1"/>
            </p:cNvSpPr>
            <p:nvPr/>
          </p:nvSpPr>
          <p:spPr bwMode="auto">
            <a:xfrm>
              <a:off x="438150" y="5876925"/>
              <a:ext cx="285750" cy="198438"/>
            </a:xfrm>
            <a:prstGeom prst="rect">
              <a:avLst/>
            </a:prstGeom>
            <a:noFill/>
            <a:ln w="9525">
              <a:noFill/>
              <a:miter lim="800000"/>
              <a:headEnd/>
              <a:tailEnd/>
            </a:ln>
          </p:spPr>
          <p:txBody>
            <a:bodyPr wrap="none" lIns="0" tIns="0" rIns="0" bIns="0">
              <a:spAutoFit/>
            </a:bodyPr>
            <a:lstStyle/>
            <a:p>
              <a:r>
                <a:rPr lang="en-US" sz="1300" b="0">
                  <a:solidFill>
                    <a:srgbClr val="000000"/>
                  </a:solidFill>
                </a:rPr>
                <a:t>-0.6</a:t>
              </a:r>
              <a:endParaRPr lang="en-US" sz="4400" b="0">
                <a:latin typeface="Times New Roman" pitchFamily="18" charset="0"/>
              </a:endParaRPr>
            </a:p>
          </p:txBody>
        </p:sp>
        <p:sp>
          <p:nvSpPr>
            <p:cNvPr id="151" name="Rectangle 131"/>
            <p:cNvSpPr>
              <a:spLocks noChangeArrowheads="1"/>
            </p:cNvSpPr>
            <p:nvPr/>
          </p:nvSpPr>
          <p:spPr bwMode="auto">
            <a:xfrm>
              <a:off x="438150" y="5545138"/>
              <a:ext cx="285750" cy="198437"/>
            </a:xfrm>
            <a:prstGeom prst="rect">
              <a:avLst/>
            </a:prstGeom>
            <a:noFill/>
            <a:ln w="9525">
              <a:noFill/>
              <a:miter lim="800000"/>
              <a:headEnd/>
              <a:tailEnd/>
            </a:ln>
          </p:spPr>
          <p:txBody>
            <a:bodyPr wrap="none" lIns="0" tIns="0" rIns="0" bIns="0">
              <a:spAutoFit/>
            </a:bodyPr>
            <a:lstStyle/>
            <a:p>
              <a:r>
                <a:rPr lang="en-US" sz="1300" b="0">
                  <a:solidFill>
                    <a:srgbClr val="000000"/>
                  </a:solidFill>
                </a:rPr>
                <a:t>-0.3</a:t>
              </a:r>
              <a:endParaRPr lang="en-US" sz="4400" b="0">
                <a:latin typeface="Times New Roman" pitchFamily="18" charset="0"/>
              </a:endParaRPr>
            </a:p>
          </p:txBody>
        </p:sp>
        <p:sp>
          <p:nvSpPr>
            <p:cNvPr id="152" name="Rectangle 132"/>
            <p:cNvSpPr>
              <a:spLocks noChangeArrowheads="1"/>
            </p:cNvSpPr>
            <p:nvPr/>
          </p:nvSpPr>
          <p:spPr bwMode="auto">
            <a:xfrm>
              <a:off x="650875" y="5214938"/>
              <a:ext cx="92075" cy="198437"/>
            </a:xfrm>
            <a:prstGeom prst="rect">
              <a:avLst/>
            </a:prstGeom>
            <a:noFill/>
            <a:ln w="9525">
              <a:noFill/>
              <a:miter lim="800000"/>
              <a:headEnd/>
              <a:tailEnd/>
            </a:ln>
          </p:spPr>
          <p:txBody>
            <a:bodyPr wrap="none" lIns="0" tIns="0" rIns="0" bIns="0">
              <a:spAutoFit/>
            </a:bodyPr>
            <a:lstStyle/>
            <a:p>
              <a:r>
                <a:rPr lang="en-US" sz="1300" b="0">
                  <a:solidFill>
                    <a:srgbClr val="000000"/>
                  </a:solidFill>
                </a:rPr>
                <a:t>0</a:t>
              </a:r>
              <a:endParaRPr lang="en-US" sz="4400" b="0">
                <a:latin typeface="Times New Roman" pitchFamily="18" charset="0"/>
              </a:endParaRPr>
            </a:p>
          </p:txBody>
        </p:sp>
        <p:sp>
          <p:nvSpPr>
            <p:cNvPr id="153" name="Rectangle 133"/>
            <p:cNvSpPr>
              <a:spLocks noChangeArrowheads="1"/>
            </p:cNvSpPr>
            <p:nvPr/>
          </p:nvSpPr>
          <p:spPr bwMode="auto">
            <a:xfrm>
              <a:off x="496888" y="4879975"/>
              <a:ext cx="230187" cy="198438"/>
            </a:xfrm>
            <a:prstGeom prst="rect">
              <a:avLst/>
            </a:prstGeom>
            <a:noFill/>
            <a:ln w="9525">
              <a:noFill/>
              <a:miter lim="800000"/>
              <a:headEnd/>
              <a:tailEnd/>
            </a:ln>
          </p:spPr>
          <p:txBody>
            <a:bodyPr wrap="none" lIns="0" tIns="0" rIns="0" bIns="0">
              <a:spAutoFit/>
            </a:bodyPr>
            <a:lstStyle/>
            <a:p>
              <a:r>
                <a:rPr lang="en-US" sz="1300" b="0">
                  <a:solidFill>
                    <a:srgbClr val="000000"/>
                  </a:solidFill>
                </a:rPr>
                <a:t>0.3</a:t>
              </a:r>
              <a:endParaRPr lang="en-US" sz="4400" b="0">
                <a:latin typeface="Times New Roman" pitchFamily="18" charset="0"/>
              </a:endParaRPr>
            </a:p>
          </p:txBody>
        </p:sp>
        <p:sp>
          <p:nvSpPr>
            <p:cNvPr id="154" name="Rectangle 134"/>
            <p:cNvSpPr>
              <a:spLocks noChangeArrowheads="1"/>
            </p:cNvSpPr>
            <p:nvPr/>
          </p:nvSpPr>
          <p:spPr bwMode="auto">
            <a:xfrm>
              <a:off x="496888" y="4546600"/>
              <a:ext cx="230187" cy="198438"/>
            </a:xfrm>
            <a:prstGeom prst="rect">
              <a:avLst/>
            </a:prstGeom>
            <a:noFill/>
            <a:ln w="9525">
              <a:noFill/>
              <a:miter lim="800000"/>
              <a:headEnd/>
              <a:tailEnd/>
            </a:ln>
          </p:spPr>
          <p:txBody>
            <a:bodyPr wrap="none" lIns="0" tIns="0" rIns="0" bIns="0">
              <a:spAutoFit/>
            </a:bodyPr>
            <a:lstStyle/>
            <a:p>
              <a:r>
                <a:rPr lang="en-US" sz="1300" b="0">
                  <a:solidFill>
                    <a:srgbClr val="000000"/>
                  </a:solidFill>
                </a:rPr>
                <a:t>0.6</a:t>
              </a:r>
              <a:endParaRPr lang="en-US" sz="4400" b="0">
                <a:latin typeface="Times New Roman" pitchFamily="18" charset="0"/>
              </a:endParaRPr>
            </a:p>
          </p:txBody>
        </p:sp>
        <p:sp>
          <p:nvSpPr>
            <p:cNvPr id="155" name="Rectangle 135"/>
            <p:cNvSpPr>
              <a:spLocks noChangeArrowheads="1"/>
            </p:cNvSpPr>
            <p:nvPr/>
          </p:nvSpPr>
          <p:spPr bwMode="auto">
            <a:xfrm>
              <a:off x="496888" y="4214813"/>
              <a:ext cx="230187" cy="198437"/>
            </a:xfrm>
            <a:prstGeom prst="rect">
              <a:avLst/>
            </a:prstGeom>
            <a:noFill/>
            <a:ln w="9525">
              <a:noFill/>
              <a:miter lim="800000"/>
              <a:headEnd/>
              <a:tailEnd/>
            </a:ln>
          </p:spPr>
          <p:txBody>
            <a:bodyPr wrap="none" lIns="0" tIns="0" rIns="0" bIns="0">
              <a:spAutoFit/>
            </a:bodyPr>
            <a:lstStyle/>
            <a:p>
              <a:r>
                <a:rPr lang="en-US" sz="1300" b="0">
                  <a:solidFill>
                    <a:srgbClr val="000000"/>
                  </a:solidFill>
                </a:rPr>
                <a:t>0.9</a:t>
              </a:r>
              <a:endParaRPr lang="en-US" sz="4400" b="0">
                <a:latin typeface="Times New Roman" pitchFamily="18" charset="0"/>
              </a:endParaRPr>
            </a:p>
          </p:txBody>
        </p:sp>
        <p:sp>
          <p:nvSpPr>
            <p:cNvPr id="156" name="Rectangle 136"/>
            <p:cNvSpPr>
              <a:spLocks noChangeArrowheads="1"/>
            </p:cNvSpPr>
            <p:nvPr/>
          </p:nvSpPr>
          <p:spPr bwMode="auto">
            <a:xfrm>
              <a:off x="496888" y="3883025"/>
              <a:ext cx="230187" cy="198438"/>
            </a:xfrm>
            <a:prstGeom prst="rect">
              <a:avLst/>
            </a:prstGeom>
            <a:noFill/>
            <a:ln w="9525">
              <a:noFill/>
              <a:miter lim="800000"/>
              <a:headEnd/>
              <a:tailEnd/>
            </a:ln>
          </p:spPr>
          <p:txBody>
            <a:bodyPr wrap="none" lIns="0" tIns="0" rIns="0" bIns="0">
              <a:spAutoFit/>
            </a:bodyPr>
            <a:lstStyle/>
            <a:p>
              <a:r>
                <a:rPr lang="en-US" sz="1300" b="0">
                  <a:solidFill>
                    <a:srgbClr val="000000"/>
                  </a:solidFill>
                </a:rPr>
                <a:t>1.2</a:t>
              </a:r>
              <a:endParaRPr lang="en-US" sz="4400" b="0">
                <a:latin typeface="Times New Roman" pitchFamily="18" charset="0"/>
              </a:endParaRPr>
            </a:p>
          </p:txBody>
        </p:sp>
        <p:sp>
          <p:nvSpPr>
            <p:cNvPr id="157" name="Rectangle 137"/>
            <p:cNvSpPr>
              <a:spLocks noChangeArrowheads="1"/>
            </p:cNvSpPr>
            <p:nvPr/>
          </p:nvSpPr>
          <p:spPr bwMode="auto">
            <a:xfrm>
              <a:off x="496888" y="3549650"/>
              <a:ext cx="230187" cy="198438"/>
            </a:xfrm>
            <a:prstGeom prst="rect">
              <a:avLst/>
            </a:prstGeom>
            <a:noFill/>
            <a:ln w="9525">
              <a:noFill/>
              <a:miter lim="800000"/>
              <a:headEnd/>
              <a:tailEnd/>
            </a:ln>
          </p:spPr>
          <p:txBody>
            <a:bodyPr wrap="none" lIns="0" tIns="0" rIns="0" bIns="0">
              <a:spAutoFit/>
            </a:bodyPr>
            <a:lstStyle/>
            <a:p>
              <a:r>
                <a:rPr lang="en-US" sz="1300" b="0">
                  <a:solidFill>
                    <a:srgbClr val="000000"/>
                  </a:solidFill>
                </a:rPr>
                <a:t>1.5</a:t>
              </a:r>
              <a:endParaRPr lang="en-US" sz="4400" b="0">
                <a:latin typeface="Times New Roman" pitchFamily="18" charset="0"/>
              </a:endParaRPr>
            </a:p>
          </p:txBody>
        </p:sp>
        <p:sp>
          <p:nvSpPr>
            <p:cNvPr id="158" name="Rectangle 138"/>
            <p:cNvSpPr>
              <a:spLocks noChangeArrowheads="1"/>
            </p:cNvSpPr>
            <p:nvPr/>
          </p:nvSpPr>
          <p:spPr bwMode="auto">
            <a:xfrm>
              <a:off x="496888" y="3217863"/>
              <a:ext cx="230187" cy="198437"/>
            </a:xfrm>
            <a:prstGeom prst="rect">
              <a:avLst/>
            </a:prstGeom>
            <a:noFill/>
            <a:ln w="9525">
              <a:noFill/>
              <a:miter lim="800000"/>
              <a:headEnd/>
              <a:tailEnd/>
            </a:ln>
          </p:spPr>
          <p:txBody>
            <a:bodyPr wrap="none" lIns="0" tIns="0" rIns="0" bIns="0">
              <a:spAutoFit/>
            </a:bodyPr>
            <a:lstStyle/>
            <a:p>
              <a:r>
                <a:rPr lang="en-US" sz="1300" b="0">
                  <a:solidFill>
                    <a:srgbClr val="000000"/>
                  </a:solidFill>
                </a:rPr>
                <a:t>1.8</a:t>
              </a:r>
              <a:endParaRPr lang="en-US" sz="4400" b="0">
                <a:latin typeface="Times New Roman" pitchFamily="18" charset="0"/>
              </a:endParaRPr>
            </a:p>
          </p:txBody>
        </p:sp>
        <p:sp>
          <p:nvSpPr>
            <p:cNvPr id="159" name="Rectangle 139"/>
            <p:cNvSpPr>
              <a:spLocks noChangeArrowheads="1"/>
            </p:cNvSpPr>
            <p:nvPr/>
          </p:nvSpPr>
          <p:spPr bwMode="auto">
            <a:xfrm>
              <a:off x="496888" y="2886075"/>
              <a:ext cx="230187" cy="198438"/>
            </a:xfrm>
            <a:prstGeom prst="rect">
              <a:avLst/>
            </a:prstGeom>
            <a:noFill/>
            <a:ln w="9525">
              <a:noFill/>
              <a:miter lim="800000"/>
              <a:headEnd/>
              <a:tailEnd/>
            </a:ln>
          </p:spPr>
          <p:txBody>
            <a:bodyPr wrap="none" lIns="0" tIns="0" rIns="0" bIns="0">
              <a:spAutoFit/>
            </a:bodyPr>
            <a:lstStyle/>
            <a:p>
              <a:r>
                <a:rPr lang="en-US" sz="1300" b="0">
                  <a:solidFill>
                    <a:srgbClr val="000000"/>
                  </a:solidFill>
                </a:rPr>
                <a:t>2.1</a:t>
              </a:r>
              <a:endParaRPr lang="en-US" sz="4400" b="0">
                <a:latin typeface="Times New Roman" pitchFamily="18" charset="0"/>
              </a:endParaRPr>
            </a:p>
          </p:txBody>
        </p:sp>
        <p:sp>
          <p:nvSpPr>
            <p:cNvPr id="160" name="Rectangle 140"/>
            <p:cNvSpPr>
              <a:spLocks noChangeArrowheads="1"/>
            </p:cNvSpPr>
            <p:nvPr/>
          </p:nvSpPr>
          <p:spPr bwMode="auto">
            <a:xfrm>
              <a:off x="496888" y="2554288"/>
              <a:ext cx="230187" cy="198437"/>
            </a:xfrm>
            <a:prstGeom prst="rect">
              <a:avLst/>
            </a:prstGeom>
            <a:noFill/>
            <a:ln w="9525">
              <a:noFill/>
              <a:miter lim="800000"/>
              <a:headEnd/>
              <a:tailEnd/>
            </a:ln>
          </p:spPr>
          <p:txBody>
            <a:bodyPr wrap="none" lIns="0" tIns="0" rIns="0" bIns="0">
              <a:spAutoFit/>
            </a:bodyPr>
            <a:lstStyle/>
            <a:p>
              <a:r>
                <a:rPr lang="en-US" sz="1300" b="0">
                  <a:solidFill>
                    <a:srgbClr val="000000"/>
                  </a:solidFill>
                </a:rPr>
                <a:t>2.4</a:t>
              </a:r>
              <a:endParaRPr lang="en-US" sz="4400" b="0">
                <a:latin typeface="Times New Roman" pitchFamily="18" charset="0"/>
              </a:endParaRPr>
            </a:p>
          </p:txBody>
        </p:sp>
        <p:sp>
          <p:nvSpPr>
            <p:cNvPr id="161" name="Rectangle 141"/>
            <p:cNvSpPr>
              <a:spLocks noChangeArrowheads="1"/>
            </p:cNvSpPr>
            <p:nvPr/>
          </p:nvSpPr>
          <p:spPr bwMode="auto">
            <a:xfrm>
              <a:off x="496888" y="2222500"/>
              <a:ext cx="230187" cy="198438"/>
            </a:xfrm>
            <a:prstGeom prst="rect">
              <a:avLst/>
            </a:prstGeom>
            <a:noFill/>
            <a:ln w="9525">
              <a:noFill/>
              <a:miter lim="800000"/>
              <a:headEnd/>
              <a:tailEnd/>
            </a:ln>
          </p:spPr>
          <p:txBody>
            <a:bodyPr wrap="none" lIns="0" tIns="0" rIns="0" bIns="0">
              <a:spAutoFit/>
            </a:bodyPr>
            <a:lstStyle/>
            <a:p>
              <a:r>
                <a:rPr lang="en-US" sz="1300" b="0">
                  <a:solidFill>
                    <a:srgbClr val="000000"/>
                  </a:solidFill>
                </a:rPr>
                <a:t>2.7</a:t>
              </a:r>
              <a:endParaRPr lang="en-US" sz="4400" b="0">
                <a:latin typeface="Times New Roman" pitchFamily="18" charset="0"/>
              </a:endParaRPr>
            </a:p>
          </p:txBody>
        </p:sp>
        <p:sp>
          <p:nvSpPr>
            <p:cNvPr id="162" name="Rectangle 142"/>
            <p:cNvSpPr>
              <a:spLocks noChangeArrowheads="1"/>
            </p:cNvSpPr>
            <p:nvPr/>
          </p:nvSpPr>
          <p:spPr bwMode="auto">
            <a:xfrm>
              <a:off x="650875" y="1890713"/>
              <a:ext cx="92075" cy="198437"/>
            </a:xfrm>
            <a:prstGeom prst="rect">
              <a:avLst/>
            </a:prstGeom>
            <a:noFill/>
            <a:ln w="9525">
              <a:noFill/>
              <a:miter lim="800000"/>
              <a:headEnd/>
              <a:tailEnd/>
            </a:ln>
          </p:spPr>
          <p:txBody>
            <a:bodyPr wrap="none" lIns="0" tIns="0" rIns="0" bIns="0">
              <a:spAutoFit/>
            </a:bodyPr>
            <a:lstStyle/>
            <a:p>
              <a:r>
                <a:rPr lang="en-US" sz="1300" b="0">
                  <a:solidFill>
                    <a:srgbClr val="000000"/>
                  </a:solidFill>
                </a:rPr>
                <a:t>3</a:t>
              </a:r>
              <a:endParaRPr lang="en-US" sz="4400" b="0">
                <a:latin typeface="Times New Roman" pitchFamily="18" charset="0"/>
              </a:endParaRPr>
            </a:p>
          </p:txBody>
        </p:sp>
        <p:sp>
          <p:nvSpPr>
            <p:cNvPr id="163" name="Rectangle 143"/>
            <p:cNvSpPr>
              <a:spLocks noChangeArrowheads="1"/>
            </p:cNvSpPr>
            <p:nvPr/>
          </p:nvSpPr>
          <p:spPr bwMode="auto">
            <a:xfrm>
              <a:off x="496888" y="1558925"/>
              <a:ext cx="230187" cy="198438"/>
            </a:xfrm>
            <a:prstGeom prst="rect">
              <a:avLst/>
            </a:prstGeom>
            <a:noFill/>
            <a:ln w="9525">
              <a:noFill/>
              <a:miter lim="800000"/>
              <a:headEnd/>
              <a:tailEnd/>
            </a:ln>
          </p:spPr>
          <p:txBody>
            <a:bodyPr wrap="none" lIns="0" tIns="0" rIns="0" bIns="0">
              <a:spAutoFit/>
            </a:bodyPr>
            <a:lstStyle/>
            <a:p>
              <a:r>
                <a:rPr lang="en-US" sz="1300" b="0">
                  <a:solidFill>
                    <a:srgbClr val="000000"/>
                  </a:solidFill>
                </a:rPr>
                <a:t>3.3</a:t>
              </a:r>
              <a:endParaRPr lang="en-US" sz="4400" b="0">
                <a:latin typeface="Times New Roman" pitchFamily="18" charset="0"/>
              </a:endParaRPr>
            </a:p>
          </p:txBody>
        </p:sp>
        <p:sp>
          <p:nvSpPr>
            <p:cNvPr id="164" name="Rectangle 144"/>
            <p:cNvSpPr>
              <a:spLocks noChangeArrowheads="1"/>
            </p:cNvSpPr>
            <p:nvPr/>
          </p:nvSpPr>
          <p:spPr bwMode="auto">
            <a:xfrm>
              <a:off x="496888" y="1225550"/>
              <a:ext cx="230187" cy="198438"/>
            </a:xfrm>
            <a:prstGeom prst="rect">
              <a:avLst/>
            </a:prstGeom>
            <a:noFill/>
            <a:ln w="9525">
              <a:noFill/>
              <a:miter lim="800000"/>
              <a:headEnd/>
              <a:tailEnd/>
            </a:ln>
          </p:spPr>
          <p:txBody>
            <a:bodyPr wrap="none" lIns="0" tIns="0" rIns="0" bIns="0">
              <a:spAutoFit/>
            </a:bodyPr>
            <a:lstStyle/>
            <a:p>
              <a:r>
                <a:rPr lang="en-US" sz="1300" b="0">
                  <a:solidFill>
                    <a:srgbClr val="000000"/>
                  </a:solidFill>
                </a:rPr>
                <a:t>3.6</a:t>
              </a:r>
              <a:endParaRPr lang="en-US" sz="4400" b="0">
                <a:latin typeface="Times New Roman" pitchFamily="18" charset="0"/>
              </a:endParaRPr>
            </a:p>
          </p:txBody>
        </p:sp>
        <p:sp>
          <p:nvSpPr>
            <p:cNvPr id="165" name="Rectangle 145"/>
            <p:cNvSpPr>
              <a:spLocks noChangeArrowheads="1"/>
            </p:cNvSpPr>
            <p:nvPr/>
          </p:nvSpPr>
          <p:spPr bwMode="auto">
            <a:xfrm>
              <a:off x="738188" y="6148388"/>
              <a:ext cx="285750" cy="198437"/>
            </a:xfrm>
            <a:prstGeom prst="rect">
              <a:avLst/>
            </a:prstGeom>
            <a:noFill/>
            <a:ln w="9525">
              <a:noFill/>
              <a:miter lim="800000"/>
              <a:headEnd/>
              <a:tailEnd/>
            </a:ln>
          </p:spPr>
          <p:txBody>
            <a:bodyPr wrap="none" lIns="0" tIns="0" rIns="0" bIns="0">
              <a:spAutoFit/>
            </a:bodyPr>
            <a:lstStyle/>
            <a:p>
              <a:r>
                <a:rPr lang="en-US" sz="1300" b="0">
                  <a:solidFill>
                    <a:srgbClr val="000000"/>
                  </a:solidFill>
                </a:rPr>
                <a:t>-1.5</a:t>
              </a:r>
              <a:endParaRPr lang="en-US" sz="4400" b="0">
                <a:latin typeface="Times New Roman" pitchFamily="18" charset="0"/>
              </a:endParaRPr>
            </a:p>
          </p:txBody>
        </p:sp>
        <p:sp>
          <p:nvSpPr>
            <p:cNvPr id="166" name="Rectangle 146"/>
            <p:cNvSpPr>
              <a:spLocks noChangeArrowheads="1"/>
            </p:cNvSpPr>
            <p:nvPr/>
          </p:nvSpPr>
          <p:spPr bwMode="auto">
            <a:xfrm>
              <a:off x="2209800" y="6148388"/>
              <a:ext cx="285750" cy="198437"/>
            </a:xfrm>
            <a:prstGeom prst="rect">
              <a:avLst/>
            </a:prstGeom>
            <a:noFill/>
            <a:ln w="9525">
              <a:noFill/>
              <a:miter lim="800000"/>
              <a:headEnd/>
              <a:tailEnd/>
            </a:ln>
          </p:spPr>
          <p:txBody>
            <a:bodyPr wrap="none" lIns="0" tIns="0" rIns="0" bIns="0">
              <a:spAutoFit/>
            </a:bodyPr>
            <a:lstStyle/>
            <a:p>
              <a:r>
                <a:rPr lang="en-US" sz="1300" b="0">
                  <a:solidFill>
                    <a:srgbClr val="000000"/>
                  </a:solidFill>
                </a:rPr>
                <a:t>-0.5</a:t>
              </a:r>
              <a:endParaRPr lang="en-US" sz="4400" b="0">
                <a:latin typeface="Times New Roman" pitchFamily="18" charset="0"/>
              </a:endParaRPr>
            </a:p>
          </p:txBody>
        </p:sp>
        <p:sp>
          <p:nvSpPr>
            <p:cNvPr id="167" name="Rectangle 147"/>
            <p:cNvSpPr>
              <a:spLocks noChangeArrowheads="1"/>
            </p:cNvSpPr>
            <p:nvPr/>
          </p:nvSpPr>
          <p:spPr bwMode="auto">
            <a:xfrm>
              <a:off x="3716338" y="6148388"/>
              <a:ext cx="230187" cy="198437"/>
            </a:xfrm>
            <a:prstGeom prst="rect">
              <a:avLst/>
            </a:prstGeom>
            <a:noFill/>
            <a:ln w="9525">
              <a:noFill/>
              <a:miter lim="800000"/>
              <a:headEnd/>
              <a:tailEnd/>
            </a:ln>
          </p:spPr>
          <p:txBody>
            <a:bodyPr wrap="none" lIns="0" tIns="0" rIns="0" bIns="0">
              <a:spAutoFit/>
            </a:bodyPr>
            <a:lstStyle/>
            <a:p>
              <a:r>
                <a:rPr lang="en-US" sz="1300" b="0">
                  <a:solidFill>
                    <a:srgbClr val="000000"/>
                  </a:solidFill>
                </a:rPr>
                <a:t>0.5</a:t>
              </a:r>
              <a:endParaRPr lang="en-US" sz="4400" b="0">
                <a:latin typeface="Times New Roman" pitchFamily="18" charset="0"/>
              </a:endParaRPr>
            </a:p>
          </p:txBody>
        </p:sp>
        <p:sp>
          <p:nvSpPr>
            <p:cNvPr id="168" name="Rectangle 148"/>
            <p:cNvSpPr>
              <a:spLocks noChangeArrowheads="1"/>
            </p:cNvSpPr>
            <p:nvPr/>
          </p:nvSpPr>
          <p:spPr bwMode="auto">
            <a:xfrm>
              <a:off x="5191125" y="6148388"/>
              <a:ext cx="230188" cy="198437"/>
            </a:xfrm>
            <a:prstGeom prst="rect">
              <a:avLst/>
            </a:prstGeom>
            <a:noFill/>
            <a:ln w="9525">
              <a:noFill/>
              <a:miter lim="800000"/>
              <a:headEnd/>
              <a:tailEnd/>
            </a:ln>
          </p:spPr>
          <p:txBody>
            <a:bodyPr wrap="none" lIns="0" tIns="0" rIns="0" bIns="0">
              <a:spAutoFit/>
            </a:bodyPr>
            <a:lstStyle/>
            <a:p>
              <a:r>
                <a:rPr lang="en-US" sz="1300" b="0">
                  <a:solidFill>
                    <a:srgbClr val="000000"/>
                  </a:solidFill>
                </a:rPr>
                <a:t>1.5</a:t>
              </a:r>
              <a:endParaRPr lang="en-US" sz="4400" b="0">
                <a:latin typeface="Times New Roman" pitchFamily="18" charset="0"/>
              </a:endParaRPr>
            </a:p>
          </p:txBody>
        </p:sp>
        <p:sp>
          <p:nvSpPr>
            <p:cNvPr id="169" name="Rectangle 149"/>
            <p:cNvSpPr>
              <a:spLocks noChangeArrowheads="1"/>
            </p:cNvSpPr>
            <p:nvPr/>
          </p:nvSpPr>
          <p:spPr bwMode="auto">
            <a:xfrm>
              <a:off x="6669088" y="6148388"/>
              <a:ext cx="230187" cy="198437"/>
            </a:xfrm>
            <a:prstGeom prst="rect">
              <a:avLst/>
            </a:prstGeom>
            <a:noFill/>
            <a:ln w="9525">
              <a:noFill/>
              <a:miter lim="800000"/>
              <a:headEnd/>
              <a:tailEnd/>
            </a:ln>
          </p:spPr>
          <p:txBody>
            <a:bodyPr wrap="none" lIns="0" tIns="0" rIns="0" bIns="0">
              <a:spAutoFit/>
            </a:bodyPr>
            <a:lstStyle/>
            <a:p>
              <a:r>
                <a:rPr lang="en-US" sz="1300" b="0">
                  <a:solidFill>
                    <a:srgbClr val="000000"/>
                  </a:solidFill>
                </a:rPr>
                <a:t>2.5</a:t>
              </a:r>
              <a:endParaRPr lang="en-US" sz="4400" b="0">
                <a:latin typeface="Times New Roman" pitchFamily="18" charset="0"/>
              </a:endParaRPr>
            </a:p>
          </p:txBody>
        </p:sp>
        <p:sp>
          <p:nvSpPr>
            <p:cNvPr id="170" name="Rectangle 150"/>
            <p:cNvSpPr>
              <a:spLocks noChangeArrowheads="1"/>
            </p:cNvSpPr>
            <p:nvPr/>
          </p:nvSpPr>
          <p:spPr bwMode="auto">
            <a:xfrm>
              <a:off x="8142288" y="6148388"/>
              <a:ext cx="230187" cy="198437"/>
            </a:xfrm>
            <a:prstGeom prst="rect">
              <a:avLst/>
            </a:prstGeom>
            <a:noFill/>
            <a:ln w="9525">
              <a:noFill/>
              <a:miter lim="800000"/>
              <a:headEnd/>
              <a:tailEnd/>
            </a:ln>
          </p:spPr>
          <p:txBody>
            <a:bodyPr wrap="none" lIns="0" tIns="0" rIns="0" bIns="0">
              <a:spAutoFit/>
            </a:bodyPr>
            <a:lstStyle/>
            <a:p>
              <a:r>
                <a:rPr lang="en-US" sz="1300" b="0">
                  <a:solidFill>
                    <a:srgbClr val="000000"/>
                  </a:solidFill>
                </a:rPr>
                <a:t>3.5</a:t>
              </a:r>
              <a:endParaRPr lang="en-US" sz="4400" b="0">
                <a:latin typeface="Times New Roman" pitchFamily="18" charset="0"/>
              </a:endParaRPr>
            </a:p>
          </p:txBody>
        </p:sp>
        <p:sp>
          <p:nvSpPr>
            <p:cNvPr id="171" name="Text Box 151"/>
            <p:cNvSpPr txBox="1">
              <a:spLocks noChangeArrowheads="1"/>
            </p:cNvSpPr>
            <p:nvPr/>
          </p:nvSpPr>
          <p:spPr bwMode="auto">
            <a:xfrm rot="16200000">
              <a:off x="-1924442" y="2985533"/>
              <a:ext cx="4436260" cy="416248"/>
            </a:xfrm>
            <a:prstGeom prst="rect">
              <a:avLst/>
            </a:prstGeom>
            <a:noFill/>
            <a:ln w="9525">
              <a:noFill/>
              <a:miter lim="800000"/>
              <a:headEnd/>
              <a:tailEnd/>
            </a:ln>
          </p:spPr>
          <p:txBody>
            <a:bodyPr wrap="square">
              <a:spAutoFit/>
            </a:bodyPr>
            <a:lstStyle/>
            <a:p>
              <a:pPr>
                <a:spcBef>
                  <a:spcPct val="50000"/>
                </a:spcBef>
              </a:pPr>
              <a:r>
                <a:rPr lang="en-US" sz="1600" dirty="0">
                  <a:solidFill>
                    <a:srgbClr val="000099"/>
                  </a:solidFill>
                </a:rPr>
                <a:t>(</a:t>
              </a:r>
              <a:r>
                <a:rPr lang="en-US" sz="1600" dirty="0" err="1">
                  <a:solidFill>
                    <a:srgbClr val="000099"/>
                  </a:solidFill>
                </a:rPr>
                <a:t>ln</a:t>
              </a:r>
              <a:r>
                <a:rPr lang="en-US" sz="1600" dirty="0">
                  <a:solidFill>
                    <a:srgbClr val="000099"/>
                  </a:solidFill>
                </a:rPr>
                <a:t> [</a:t>
              </a:r>
              <a:r>
                <a:rPr lang="en-US" sz="2000" dirty="0">
                  <a:solidFill>
                    <a:srgbClr val="000099"/>
                  </a:solidFill>
                  <a:latin typeface="Symbol" pitchFamily="18" charset="2"/>
                </a:rPr>
                <a:t>a</a:t>
              </a:r>
              <a:r>
                <a:rPr lang="en-US" sz="1600" dirty="0">
                  <a:solidFill>
                    <a:srgbClr val="000099"/>
                  </a:solidFill>
                </a:rPr>
                <a:t>] </a:t>
              </a:r>
              <a:r>
                <a:rPr lang="en-US" sz="1600" dirty="0" err="1">
                  <a:solidFill>
                    <a:srgbClr val="000099"/>
                  </a:solidFill>
                </a:rPr>
                <a:t>amitriptyline</a:t>
              </a:r>
              <a:r>
                <a:rPr lang="en-US" sz="1600" dirty="0">
                  <a:solidFill>
                    <a:srgbClr val="000099"/>
                  </a:solidFill>
                </a:rPr>
                <a:t>/</a:t>
              </a:r>
              <a:r>
                <a:rPr lang="en-US" sz="1600" dirty="0" err="1">
                  <a:solidFill>
                    <a:srgbClr val="000099"/>
                  </a:solidFill>
                </a:rPr>
                <a:t>acenaphthene</a:t>
              </a:r>
              <a:r>
                <a:rPr lang="en-US" sz="1600" dirty="0">
                  <a:solidFill>
                    <a:srgbClr val="000099"/>
                  </a:solidFill>
                </a:rPr>
                <a:t>)</a:t>
              </a:r>
            </a:p>
          </p:txBody>
        </p:sp>
        <p:sp>
          <p:nvSpPr>
            <p:cNvPr id="172" name="Freeform 152"/>
            <p:cNvSpPr>
              <a:spLocks/>
            </p:cNvSpPr>
            <p:nvPr/>
          </p:nvSpPr>
          <p:spPr bwMode="auto">
            <a:xfrm>
              <a:off x="5324475" y="4672013"/>
              <a:ext cx="103188" cy="98425"/>
            </a:xfrm>
            <a:custGeom>
              <a:avLst/>
              <a:gdLst>
                <a:gd name="T0" fmla="*/ 27 w 54"/>
                <a:gd name="T1" fmla="*/ 0 h 53"/>
                <a:gd name="T2" fmla="*/ 54 w 54"/>
                <a:gd name="T3" fmla="*/ 26 h 53"/>
                <a:gd name="T4" fmla="*/ 27 w 54"/>
                <a:gd name="T5" fmla="*/ 53 h 53"/>
                <a:gd name="T6" fmla="*/ 0 w 54"/>
                <a:gd name="T7" fmla="*/ 26 h 53"/>
                <a:gd name="T8" fmla="*/ 27 w 54"/>
                <a:gd name="T9" fmla="*/ 0 h 53"/>
                <a:gd name="T10" fmla="*/ 0 60000 65536"/>
                <a:gd name="T11" fmla="*/ 0 60000 65536"/>
                <a:gd name="T12" fmla="*/ 0 60000 65536"/>
                <a:gd name="T13" fmla="*/ 0 60000 65536"/>
                <a:gd name="T14" fmla="*/ 0 60000 65536"/>
                <a:gd name="T15" fmla="*/ 0 w 54"/>
                <a:gd name="T16" fmla="*/ 0 h 53"/>
                <a:gd name="T17" fmla="*/ 54 w 54"/>
                <a:gd name="T18" fmla="*/ 53 h 53"/>
              </a:gdLst>
              <a:ahLst/>
              <a:cxnLst>
                <a:cxn ang="T10">
                  <a:pos x="T0" y="T1"/>
                </a:cxn>
                <a:cxn ang="T11">
                  <a:pos x="T2" y="T3"/>
                </a:cxn>
                <a:cxn ang="T12">
                  <a:pos x="T4" y="T5"/>
                </a:cxn>
                <a:cxn ang="T13">
                  <a:pos x="T6" y="T7"/>
                </a:cxn>
                <a:cxn ang="T14">
                  <a:pos x="T8" y="T9"/>
                </a:cxn>
              </a:cxnLst>
              <a:rect l="T15" t="T16" r="T17" b="T18"/>
              <a:pathLst>
                <a:path w="54" h="53">
                  <a:moveTo>
                    <a:pt x="27" y="0"/>
                  </a:moveTo>
                  <a:lnTo>
                    <a:pt x="54" y="26"/>
                  </a:lnTo>
                  <a:lnTo>
                    <a:pt x="27" y="53"/>
                  </a:lnTo>
                  <a:lnTo>
                    <a:pt x="0" y="26"/>
                  </a:lnTo>
                  <a:lnTo>
                    <a:pt x="27" y="0"/>
                  </a:lnTo>
                  <a:close/>
                </a:path>
              </a:pathLst>
            </a:custGeom>
            <a:solidFill>
              <a:srgbClr val="CC6600"/>
            </a:solidFill>
            <a:ln w="11176">
              <a:noFill/>
              <a:prstDash val="solid"/>
              <a:round/>
              <a:headEnd/>
              <a:tailEnd/>
            </a:ln>
          </p:spPr>
          <p:txBody>
            <a:bodyPr/>
            <a:lstStyle/>
            <a:p>
              <a:endParaRPr lang="en-US"/>
            </a:p>
          </p:txBody>
        </p:sp>
        <p:sp>
          <p:nvSpPr>
            <p:cNvPr id="173" name="Rectangle 153"/>
            <p:cNvSpPr>
              <a:spLocks noChangeArrowheads="1"/>
            </p:cNvSpPr>
            <p:nvPr/>
          </p:nvSpPr>
          <p:spPr bwMode="auto">
            <a:xfrm>
              <a:off x="4667250" y="4724400"/>
              <a:ext cx="887413" cy="152400"/>
            </a:xfrm>
            <a:prstGeom prst="rect">
              <a:avLst/>
            </a:prstGeom>
            <a:noFill/>
            <a:ln w="9525">
              <a:noFill/>
              <a:miter lim="800000"/>
              <a:headEnd/>
              <a:tailEnd/>
            </a:ln>
          </p:spPr>
          <p:txBody>
            <a:bodyPr wrap="none" lIns="0" tIns="0" rIns="0" bIns="0">
              <a:spAutoFit/>
            </a:bodyPr>
            <a:lstStyle/>
            <a:p>
              <a:r>
                <a:rPr lang="en-US" sz="1000">
                  <a:solidFill>
                    <a:srgbClr val="CC6600"/>
                  </a:solidFill>
                </a:rPr>
                <a:t>XTerra</a:t>
              </a:r>
              <a:r>
                <a:rPr lang="en-US" sz="1000" baseline="30000">
                  <a:solidFill>
                    <a:srgbClr val="CC6600"/>
                  </a:solidFill>
                </a:rPr>
                <a:t>®</a:t>
              </a:r>
              <a:r>
                <a:rPr lang="en-US" sz="1000">
                  <a:solidFill>
                    <a:srgbClr val="CC6600"/>
                  </a:solidFill>
                </a:rPr>
                <a:t> MS C8</a:t>
              </a:r>
            </a:p>
          </p:txBody>
        </p:sp>
        <p:sp>
          <p:nvSpPr>
            <p:cNvPr id="174" name="Text Box 154"/>
            <p:cNvSpPr txBox="1">
              <a:spLocks noChangeArrowheads="1"/>
            </p:cNvSpPr>
            <p:nvPr/>
          </p:nvSpPr>
          <p:spPr bwMode="auto">
            <a:xfrm>
              <a:off x="7029450" y="4921250"/>
              <a:ext cx="609600" cy="336550"/>
            </a:xfrm>
            <a:prstGeom prst="rect">
              <a:avLst/>
            </a:prstGeom>
            <a:noFill/>
            <a:ln w="9525">
              <a:noFill/>
              <a:miter lim="800000"/>
              <a:headEnd/>
              <a:tailEnd/>
            </a:ln>
          </p:spPr>
          <p:txBody>
            <a:bodyPr>
              <a:spAutoFit/>
            </a:bodyPr>
            <a:lstStyle/>
            <a:p>
              <a:r>
                <a:rPr lang="en-US" sz="800" b="0">
                  <a:solidFill>
                    <a:srgbClr val="000000"/>
                  </a:solidFill>
                </a:rPr>
                <a:t>Luna</a:t>
              </a:r>
              <a:r>
                <a:rPr lang="en-US" sz="800" b="0" baseline="30000">
                  <a:solidFill>
                    <a:srgbClr val="000000"/>
                  </a:solidFill>
                  <a:cs typeface="Arial" charset="0"/>
                </a:rPr>
                <a:t>®</a:t>
              </a:r>
            </a:p>
            <a:p>
              <a:r>
                <a:rPr lang="en-US" sz="800" b="0">
                  <a:solidFill>
                    <a:srgbClr val="000000"/>
                  </a:solidFill>
                </a:rPr>
                <a:t>C18 (2)</a:t>
              </a:r>
            </a:p>
          </p:txBody>
        </p:sp>
        <p:sp>
          <p:nvSpPr>
            <p:cNvPr id="175" name="Text Box 155"/>
            <p:cNvSpPr txBox="1">
              <a:spLocks noChangeArrowheads="1"/>
            </p:cNvSpPr>
            <p:nvPr/>
          </p:nvSpPr>
          <p:spPr bwMode="auto">
            <a:xfrm>
              <a:off x="5048250" y="4051300"/>
              <a:ext cx="674688" cy="365125"/>
            </a:xfrm>
            <a:prstGeom prst="rect">
              <a:avLst/>
            </a:prstGeom>
            <a:noFill/>
            <a:ln w="9525">
              <a:noFill/>
              <a:miter lim="800000"/>
              <a:headEnd/>
              <a:tailEnd/>
            </a:ln>
          </p:spPr>
          <p:txBody>
            <a:bodyPr wrap="none">
              <a:spAutoFit/>
            </a:bodyPr>
            <a:lstStyle/>
            <a:p>
              <a:r>
                <a:rPr lang="en-US" sz="900">
                  <a:solidFill>
                    <a:srgbClr val="CC6600"/>
                  </a:solidFill>
                </a:rPr>
                <a:t>XTerra </a:t>
              </a:r>
              <a:r>
                <a:rPr lang="en-US" sz="1000" baseline="30000">
                  <a:solidFill>
                    <a:srgbClr val="CC6600"/>
                  </a:solidFill>
                </a:rPr>
                <a:t>®</a:t>
              </a:r>
              <a:r>
                <a:rPr lang="en-US" sz="900">
                  <a:solidFill>
                    <a:srgbClr val="CC6600"/>
                  </a:solidFill>
                </a:rPr>
                <a:t> </a:t>
              </a:r>
            </a:p>
            <a:p>
              <a:r>
                <a:rPr lang="en-US" sz="900">
                  <a:solidFill>
                    <a:srgbClr val="CC6600"/>
                  </a:solidFill>
                </a:rPr>
                <a:t>Phenyl</a:t>
              </a:r>
            </a:p>
          </p:txBody>
        </p:sp>
        <p:sp>
          <p:nvSpPr>
            <p:cNvPr id="176" name="Freeform 156"/>
            <p:cNvSpPr>
              <a:spLocks/>
            </p:cNvSpPr>
            <p:nvPr/>
          </p:nvSpPr>
          <p:spPr bwMode="auto">
            <a:xfrm>
              <a:off x="7258050" y="4876800"/>
              <a:ext cx="106363" cy="98425"/>
            </a:xfrm>
            <a:custGeom>
              <a:avLst/>
              <a:gdLst>
                <a:gd name="T0" fmla="*/ 29 w 58"/>
                <a:gd name="T1" fmla="*/ 0 h 58"/>
                <a:gd name="T2" fmla="*/ 58 w 58"/>
                <a:gd name="T3" fmla="*/ 29 h 58"/>
                <a:gd name="T4" fmla="*/ 29 w 58"/>
                <a:gd name="T5" fmla="*/ 58 h 58"/>
                <a:gd name="T6" fmla="*/ 0 w 58"/>
                <a:gd name="T7" fmla="*/ 29 h 58"/>
                <a:gd name="T8" fmla="*/ 29 w 58"/>
                <a:gd name="T9" fmla="*/ 0 h 58"/>
                <a:gd name="T10" fmla="*/ 0 60000 65536"/>
                <a:gd name="T11" fmla="*/ 0 60000 65536"/>
                <a:gd name="T12" fmla="*/ 0 60000 65536"/>
                <a:gd name="T13" fmla="*/ 0 60000 65536"/>
                <a:gd name="T14" fmla="*/ 0 60000 65536"/>
                <a:gd name="T15" fmla="*/ 0 w 58"/>
                <a:gd name="T16" fmla="*/ 0 h 58"/>
                <a:gd name="T17" fmla="*/ 58 w 58"/>
                <a:gd name="T18" fmla="*/ 58 h 58"/>
              </a:gdLst>
              <a:ahLst/>
              <a:cxnLst>
                <a:cxn ang="T10">
                  <a:pos x="T0" y="T1"/>
                </a:cxn>
                <a:cxn ang="T11">
                  <a:pos x="T2" y="T3"/>
                </a:cxn>
                <a:cxn ang="T12">
                  <a:pos x="T4" y="T5"/>
                </a:cxn>
                <a:cxn ang="T13">
                  <a:pos x="T6" y="T7"/>
                </a:cxn>
                <a:cxn ang="T14">
                  <a:pos x="T8" y="T9"/>
                </a:cxn>
              </a:cxnLst>
              <a:rect l="T15" t="T16" r="T17" b="T18"/>
              <a:pathLst>
                <a:path w="58" h="58">
                  <a:moveTo>
                    <a:pt x="29" y="0"/>
                  </a:moveTo>
                  <a:lnTo>
                    <a:pt x="58" y="29"/>
                  </a:lnTo>
                  <a:lnTo>
                    <a:pt x="29" y="58"/>
                  </a:lnTo>
                  <a:lnTo>
                    <a:pt x="0" y="29"/>
                  </a:lnTo>
                  <a:lnTo>
                    <a:pt x="29" y="0"/>
                  </a:lnTo>
                  <a:close/>
                </a:path>
              </a:pathLst>
            </a:custGeom>
            <a:solidFill>
              <a:schemeClr val="tx1"/>
            </a:solidFill>
            <a:ln w="11176">
              <a:solidFill>
                <a:srgbClr val="000080"/>
              </a:solidFill>
              <a:prstDash val="solid"/>
              <a:round/>
              <a:headEnd/>
              <a:tailEnd/>
            </a:ln>
          </p:spPr>
          <p:txBody>
            <a:bodyPr/>
            <a:lstStyle/>
            <a:p>
              <a:endParaRPr lang="en-US"/>
            </a:p>
          </p:txBody>
        </p:sp>
        <p:sp>
          <p:nvSpPr>
            <p:cNvPr id="177" name="Freeform 157"/>
            <p:cNvSpPr>
              <a:spLocks/>
            </p:cNvSpPr>
            <p:nvPr/>
          </p:nvSpPr>
          <p:spPr bwMode="auto">
            <a:xfrm>
              <a:off x="6648450" y="4495800"/>
              <a:ext cx="104775" cy="96838"/>
            </a:xfrm>
            <a:custGeom>
              <a:avLst/>
              <a:gdLst>
                <a:gd name="T0" fmla="*/ 28 w 57"/>
                <a:gd name="T1" fmla="*/ 0 h 58"/>
                <a:gd name="T2" fmla="*/ 57 w 57"/>
                <a:gd name="T3" fmla="*/ 29 h 58"/>
                <a:gd name="T4" fmla="*/ 28 w 57"/>
                <a:gd name="T5" fmla="*/ 58 h 58"/>
                <a:gd name="T6" fmla="*/ 0 w 57"/>
                <a:gd name="T7" fmla="*/ 29 h 58"/>
                <a:gd name="T8" fmla="*/ 28 w 57"/>
                <a:gd name="T9" fmla="*/ 0 h 58"/>
                <a:gd name="T10" fmla="*/ 0 60000 65536"/>
                <a:gd name="T11" fmla="*/ 0 60000 65536"/>
                <a:gd name="T12" fmla="*/ 0 60000 65536"/>
                <a:gd name="T13" fmla="*/ 0 60000 65536"/>
                <a:gd name="T14" fmla="*/ 0 60000 65536"/>
                <a:gd name="T15" fmla="*/ 0 w 57"/>
                <a:gd name="T16" fmla="*/ 0 h 58"/>
                <a:gd name="T17" fmla="*/ 57 w 57"/>
                <a:gd name="T18" fmla="*/ 58 h 58"/>
              </a:gdLst>
              <a:ahLst/>
              <a:cxnLst>
                <a:cxn ang="T10">
                  <a:pos x="T0" y="T1"/>
                </a:cxn>
                <a:cxn ang="T11">
                  <a:pos x="T2" y="T3"/>
                </a:cxn>
                <a:cxn ang="T12">
                  <a:pos x="T4" y="T5"/>
                </a:cxn>
                <a:cxn ang="T13">
                  <a:pos x="T6" y="T7"/>
                </a:cxn>
                <a:cxn ang="T14">
                  <a:pos x="T8" y="T9"/>
                </a:cxn>
              </a:cxnLst>
              <a:rect l="T15" t="T16" r="T17" b="T18"/>
              <a:pathLst>
                <a:path w="57" h="58">
                  <a:moveTo>
                    <a:pt x="28" y="0"/>
                  </a:moveTo>
                  <a:lnTo>
                    <a:pt x="57" y="29"/>
                  </a:lnTo>
                  <a:lnTo>
                    <a:pt x="28" y="58"/>
                  </a:lnTo>
                  <a:lnTo>
                    <a:pt x="0" y="29"/>
                  </a:lnTo>
                  <a:lnTo>
                    <a:pt x="28" y="0"/>
                  </a:lnTo>
                  <a:close/>
                </a:path>
              </a:pathLst>
            </a:custGeom>
            <a:solidFill>
              <a:srgbClr val="000080"/>
            </a:solidFill>
            <a:ln w="11113">
              <a:solidFill>
                <a:srgbClr val="000080"/>
              </a:solidFill>
              <a:prstDash val="solid"/>
              <a:round/>
              <a:headEnd/>
              <a:tailEnd/>
            </a:ln>
          </p:spPr>
          <p:txBody>
            <a:bodyPr/>
            <a:lstStyle/>
            <a:p>
              <a:endParaRPr lang="en-US"/>
            </a:p>
          </p:txBody>
        </p:sp>
        <p:sp>
          <p:nvSpPr>
            <p:cNvPr id="178" name="Text Box 158"/>
            <p:cNvSpPr txBox="1">
              <a:spLocks noChangeArrowheads="1"/>
            </p:cNvSpPr>
            <p:nvPr/>
          </p:nvSpPr>
          <p:spPr bwMode="auto">
            <a:xfrm>
              <a:off x="6115050" y="4191000"/>
              <a:ext cx="850900" cy="365125"/>
            </a:xfrm>
            <a:prstGeom prst="rect">
              <a:avLst/>
            </a:prstGeom>
            <a:noFill/>
            <a:ln w="9525">
              <a:noFill/>
              <a:miter lim="800000"/>
              <a:headEnd/>
              <a:tailEnd/>
            </a:ln>
          </p:spPr>
          <p:txBody>
            <a:bodyPr wrap="none">
              <a:spAutoFit/>
            </a:bodyPr>
            <a:lstStyle/>
            <a:p>
              <a:r>
                <a:rPr lang="en-US" sz="900" b="0">
                  <a:solidFill>
                    <a:srgbClr val="000000"/>
                  </a:solidFill>
                </a:rPr>
                <a:t>      Luna</a:t>
              </a:r>
              <a:r>
                <a:rPr lang="en-US" sz="900" b="0" baseline="30000">
                  <a:solidFill>
                    <a:srgbClr val="000000"/>
                  </a:solidFill>
                </a:rPr>
                <a:t>™</a:t>
              </a:r>
              <a:r>
                <a:rPr lang="en-US" sz="900" b="0">
                  <a:solidFill>
                    <a:srgbClr val="000000"/>
                  </a:solidFill>
                </a:rPr>
                <a:t> </a:t>
              </a:r>
            </a:p>
            <a:p>
              <a:r>
                <a:rPr lang="en-US" sz="900" b="0">
                  <a:solidFill>
                    <a:srgbClr val="000000"/>
                  </a:solidFill>
                </a:rPr>
                <a:t>Phenyl Hexyl</a:t>
              </a:r>
            </a:p>
          </p:txBody>
        </p:sp>
        <p:sp>
          <p:nvSpPr>
            <p:cNvPr id="179" name="Text Box 159"/>
            <p:cNvSpPr txBox="1">
              <a:spLocks noChangeArrowheads="1"/>
            </p:cNvSpPr>
            <p:nvPr/>
          </p:nvSpPr>
          <p:spPr bwMode="auto">
            <a:xfrm>
              <a:off x="5810250" y="3962400"/>
              <a:ext cx="914400" cy="365125"/>
            </a:xfrm>
            <a:prstGeom prst="rect">
              <a:avLst/>
            </a:prstGeom>
            <a:noFill/>
            <a:ln w="9525">
              <a:noFill/>
              <a:miter lim="800000"/>
              <a:headEnd/>
              <a:tailEnd/>
            </a:ln>
          </p:spPr>
          <p:txBody>
            <a:bodyPr>
              <a:spAutoFit/>
            </a:bodyPr>
            <a:lstStyle/>
            <a:p>
              <a:r>
                <a:rPr lang="en-US" sz="900" b="0">
                  <a:solidFill>
                    <a:srgbClr val="000000"/>
                  </a:solidFill>
                </a:rPr>
                <a:t>Chromolith</a:t>
              </a:r>
              <a:r>
                <a:rPr lang="en-US" sz="900" b="0" baseline="30000">
                  <a:solidFill>
                    <a:srgbClr val="000000"/>
                  </a:solidFill>
                </a:rPr>
                <a:t>™ </a:t>
              </a:r>
              <a:r>
                <a:rPr lang="en-US" sz="900" b="0">
                  <a:solidFill>
                    <a:srgbClr val="000000"/>
                  </a:solidFill>
                </a:rPr>
                <a:t>RP-18</a:t>
              </a:r>
            </a:p>
          </p:txBody>
        </p:sp>
        <p:sp>
          <p:nvSpPr>
            <p:cNvPr id="180" name="Freeform 160"/>
            <p:cNvSpPr>
              <a:spLocks/>
            </p:cNvSpPr>
            <p:nvPr/>
          </p:nvSpPr>
          <p:spPr bwMode="auto">
            <a:xfrm>
              <a:off x="5734050" y="4114800"/>
              <a:ext cx="103188" cy="98425"/>
            </a:xfrm>
            <a:custGeom>
              <a:avLst/>
              <a:gdLst>
                <a:gd name="T0" fmla="*/ 28 w 57"/>
                <a:gd name="T1" fmla="*/ 0 h 58"/>
                <a:gd name="T2" fmla="*/ 57 w 57"/>
                <a:gd name="T3" fmla="*/ 29 h 58"/>
                <a:gd name="T4" fmla="*/ 28 w 57"/>
                <a:gd name="T5" fmla="*/ 58 h 58"/>
                <a:gd name="T6" fmla="*/ 0 w 57"/>
                <a:gd name="T7" fmla="*/ 29 h 58"/>
                <a:gd name="T8" fmla="*/ 28 w 57"/>
                <a:gd name="T9" fmla="*/ 0 h 58"/>
                <a:gd name="T10" fmla="*/ 0 60000 65536"/>
                <a:gd name="T11" fmla="*/ 0 60000 65536"/>
                <a:gd name="T12" fmla="*/ 0 60000 65536"/>
                <a:gd name="T13" fmla="*/ 0 60000 65536"/>
                <a:gd name="T14" fmla="*/ 0 60000 65536"/>
                <a:gd name="T15" fmla="*/ 0 w 57"/>
                <a:gd name="T16" fmla="*/ 0 h 58"/>
                <a:gd name="T17" fmla="*/ 57 w 57"/>
                <a:gd name="T18" fmla="*/ 58 h 58"/>
              </a:gdLst>
              <a:ahLst/>
              <a:cxnLst>
                <a:cxn ang="T10">
                  <a:pos x="T0" y="T1"/>
                </a:cxn>
                <a:cxn ang="T11">
                  <a:pos x="T2" y="T3"/>
                </a:cxn>
                <a:cxn ang="T12">
                  <a:pos x="T4" y="T5"/>
                </a:cxn>
                <a:cxn ang="T13">
                  <a:pos x="T6" y="T7"/>
                </a:cxn>
                <a:cxn ang="T14">
                  <a:pos x="T8" y="T9"/>
                </a:cxn>
              </a:cxnLst>
              <a:rect l="T15" t="T16" r="T17" b="T18"/>
              <a:pathLst>
                <a:path w="57" h="58">
                  <a:moveTo>
                    <a:pt x="28" y="0"/>
                  </a:moveTo>
                  <a:lnTo>
                    <a:pt x="57" y="29"/>
                  </a:lnTo>
                  <a:lnTo>
                    <a:pt x="28" y="58"/>
                  </a:lnTo>
                  <a:lnTo>
                    <a:pt x="0" y="29"/>
                  </a:lnTo>
                  <a:lnTo>
                    <a:pt x="28" y="0"/>
                  </a:lnTo>
                  <a:close/>
                </a:path>
              </a:pathLst>
            </a:custGeom>
            <a:solidFill>
              <a:schemeClr val="tx1"/>
            </a:solidFill>
            <a:ln w="11176">
              <a:solidFill>
                <a:srgbClr val="000080"/>
              </a:solidFill>
              <a:prstDash val="solid"/>
              <a:round/>
              <a:headEnd/>
              <a:tailEnd/>
            </a:ln>
          </p:spPr>
          <p:txBody>
            <a:bodyPr/>
            <a:lstStyle/>
            <a:p>
              <a:endParaRPr lang="en-US"/>
            </a:p>
          </p:txBody>
        </p:sp>
        <p:sp>
          <p:nvSpPr>
            <p:cNvPr id="181" name="Freeform 161"/>
            <p:cNvSpPr>
              <a:spLocks/>
            </p:cNvSpPr>
            <p:nvPr/>
          </p:nvSpPr>
          <p:spPr bwMode="auto">
            <a:xfrm>
              <a:off x="6648450" y="4495800"/>
              <a:ext cx="103188" cy="98425"/>
            </a:xfrm>
            <a:custGeom>
              <a:avLst/>
              <a:gdLst>
                <a:gd name="T0" fmla="*/ 28 w 57"/>
                <a:gd name="T1" fmla="*/ 0 h 58"/>
                <a:gd name="T2" fmla="*/ 57 w 57"/>
                <a:gd name="T3" fmla="*/ 29 h 58"/>
                <a:gd name="T4" fmla="*/ 28 w 57"/>
                <a:gd name="T5" fmla="*/ 58 h 58"/>
                <a:gd name="T6" fmla="*/ 0 w 57"/>
                <a:gd name="T7" fmla="*/ 29 h 58"/>
                <a:gd name="T8" fmla="*/ 28 w 57"/>
                <a:gd name="T9" fmla="*/ 0 h 58"/>
                <a:gd name="T10" fmla="*/ 0 60000 65536"/>
                <a:gd name="T11" fmla="*/ 0 60000 65536"/>
                <a:gd name="T12" fmla="*/ 0 60000 65536"/>
                <a:gd name="T13" fmla="*/ 0 60000 65536"/>
                <a:gd name="T14" fmla="*/ 0 60000 65536"/>
                <a:gd name="T15" fmla="*/ 0 w 57"/>
                <a:gd name="T16" fmla="*/ 0 h 58"/>
                <a:gd name="T17" fmla="*/ 57 w 57"/>
                <a:gd name="T18" fmla="*/ 58 h 58"/>
              </a:gdLst>
              <a:ahLst/>
              <a:cxnLst>
                <a:cxn ang="T10">
                  <a:pos x="T0" y="T1"/>
                </a:cxn>
                <a:cxn ang="T11">
                  <a:pos x="T2" y="T3"/>
                </a:cxn>
                <a:cxn ang="T12">
                  <a:pos x="T4" y="T5"/>
                </a:cxn>
                <a:cxn ang="T13">
                  <a:pos x="T6" y="T7"/>
                </a:cxn>
                <a:cxn ang="T14">
                  <a:pos x="T8" y="T9"/>
                </a:cxn>
              </a:cxnLst>
              <a:rect l="T15" t="T16" r="T17" b="T18"/>
              <a:pathLst>
                <a:path w="57" h="58">
                  <a:moveTo>
                    <a:pt x="28" y="0"/>
                  </a:moveTo>
                  <a:lnTo>
                    <a:pt x="57" y="29"/>
                  </a:lnTo>
                  <a:lnTo>
                    <a:pt x="28" y="58"/>
                  </a:lnTo>
                  <a:lnTo>
                    <a:pt x="0" y="29"/>
                  </a:lnTo>
                  <a:lnTo>
                    <a:pt x="28" y="0"/>
                  </a:lnTo>
                  <a:close/>
                </a:path>
              </a:pathLst>
            </a:custGeom>
            <a:solidFill>
              <a:schemeClr val="tx1"/>
            </a:solidFill>
            <a:ln w="11176">
              <a:solidFill>
                <a:srgbClr val="000099"/>
              </a:solidFill>
              <a:prstDash val="solid"/>
              <a:round/>
              <a:headEnd/>
              <a:tailEnd/>
            </a:ln>
          </p:spPr>
          <p:txBody>
            <a:bodyPr/>
            <a:lstStyle/>
            <a:p>
              <a:endParaRPr lang="en-US"/>
            </a:p>
          </p:txBody>
        </p:sp>
        <p:sp>
          <p:nvSpPr>
            <p:cNvPr id="182" name="Text Box 162"/>
            <p:cNvSpPr txBox="1">
              <a:spLocks noChangeArrowheads="1"/>
            </p:cNvSpPr>
            <p:nvPr/>
          </p:nvSpPr>
          <p:spPr bwMode="auto">
            <a:xfrm>
              <a:off x="7029450" y="4356100"/>
              <a:ext cx="908050" cy="228600"/>
            </a:xfrm>
            <a:prstGeom prst="rect">
              <a:avLst/>
            </a:prstGeom>
            <a:noFill/>
            <a:ln w="9525">
              <a:noFill/>
              <a:miter lim="800000"/>
              <a:headEnd/>
              <a:tailEnd/>
            </a:ln>
          </p:spPr>
          <p:txBody>
            <a:bodyPr wrap="none">
              <a:spAutoFit/>
            </a:bodyPr>
            <a:lstStyle/>
            <a:p>
              <a:r>
                <a:rPr lang="en-US" sz="900" b="0">
                  <a:solidFill>
                    <a:srgbClr val="0000FF"/>
                  </a:solidFill>
                </a:rPr>
                <a:t>Atlantis</a:t>
              </a:r>
              <a:r>
                <a:rPr lang="en-US" sz="900" b="0" baseline="30000">
                  <a:solidFill>
                    <a:srgbClr val="0000FF"/>
                  </a:solidFill>
                </a:rPr>
                <a:t>® </a:t>
              </a:r>
              <a:r>
                <a:rPr lang="en-US" sz="900" b="0">
                  <a:solidFill>
                    <a:srgbClr val="0000FF"/>
                  </a:solidFill>
                </a:rPr>
                <a:t>dC18</a:t>
              </a:r>
            </a:p>
          </p:txBody>
        </p:sp>
        <p:sp>
          <p:nvSpPr>
            <p:cNvPr id="183" name="Freeform 163"/>
            <p:cNvSpPr>
              <a:spLocks/>
            </p:cNvSpPr>
            <p:nvPr/>
          </p:nvSpPr>
          <p:spPr bwMode="auto">
            <a:xfrm>
              <a:off x="6800850" y="4932363"/>
              <a:ext cx="106363" cy="96837"/>
            </a:xfrm>
            <a:custGeom>
              <a:avLst/>
              <a:gdLst>
                <a:gd name="T0" fmla="*/ 29 w 58"/>
                <a:gd name="T1" fmla="*/ 0 h 58"/>
                <a:gd name="T2" fmla="*/ 58 w 58"/>
                <a:gd name="T3" fmla="*/ 29 h 58"/>
                <a:gd name="T4" fmla="*/ 29 w 58"/>
                <a:gd name="T5" fmla="*/ 58 h 58"/>
                <a:gd name="T6" fmla="*/ 0 w 58"/>
                <a:gd name="T7" fmla="*/ 29 h 58"/>
                <a:gd name="T8" fmla="*/ 29 w 58"/>
                <a:gd name="T9" fmla="*/ 0 h 58"/>
                <a:gd name="T10" fmla="*/ 0 60000 65536"/>
                <a:gd name="T11" fmla="*/ 0 60000 65536"/>
                <a:gd name="T12" fmla="*/ 0 60000 65536"/>
                <a:gd name="T13" fmla="*/ 0 60000 65536"/>
                <a:gd name="T14" fmla="*/ 0 60000 65536"/>
                <a:gd name="T15" fmla="*/ 0 w 58"/>
                <a:gd name="T16" fmla="*/ 0 h 58"/>
                <a:gd name="T17" fmla="*/ 58 w 58"/>
                <a:gd name="T18" fmla="*/ 58 h 58"/>
              </a:gdLst>
              <a:ahLst/>
              <a:cxnLst>
                <a:cxn ang="T10">
                  <a:pos x="T0" y="T1"/>
                </a:cxn>
                <a:cxn ang="T11">
                  <a:pos x="T2" y="T3"/>
                </a:cxn>
                <a:cxn ang="T12">
                  <a:pos x="T4" y="T5"/>
                </a:cxn>
                <a:cxn ang="T13">
                  <a:pos x="T6" y="T7"/>
                </a:cxn>
                <a:cxn ang="T14">
                  <a:pos x="T8" y="T9"/>
                </a:cxn>
              </a:cxnLst>
              <a:rect l="T15" t="T16" r="T17" b="T18"/>
              <a:pathLst>
                <a:path w="58" h="58">
                  <a:moveTo>
                    <a:pt x="29" y="0"/>
                  </a:moveTo>
                  <a:lnTo>
                    <a:pt x="58" y="29"/>
                  </a:lnTo>
                  <a:lnTo>
                    <a:pt x="29" y="58"/>
                  </a:lnTo>
                  <a:lnTo>
                    <a:pt x="0" y="29"/>
                  </a:lnTo>
                  <a:lnTo>
                    <a:pt x="29" y="0"/>
                  </a:lnTo>
                  <a:close/>
                </a:path>
              </a:pathLst>
            </a:custGeom>
            <a:solidFill>
              <a:srgbClr val="336699"/>
            </a:solidFill>
            <a:ln w="11176">
              <a:solidFill>
                <a:schemeClr val="accent2"/>
              </a:solidFill>
              <a:prstDash val="solid"/>
              <a:round/>
              <a:headEnd/>
              <a:tailEnd/>
            </a:ln>
          </p:spPr>
          <p:txBody>
            <a:bodyPr/>
            <a:lstStyle/>
            <a:p>
              <a:endParaRPr lang="en-US"/>
            </a:p>
          </p:txBody>
        </p:sp>
        <p:sp>
          <p:nvSpPr>
            <p:cNvPr id="184" name="Freeform 164"/>
            <p:cNvSpPr>
              <a:spLocks/>
            </p:cNvSpPr>
            <p:nvPr/>
          </p:nvSpPr>
          <p:spPr bwMode="auto">
            <a:xfrm>
              <a:off x="7029450" y="4475163"/>
              <a:ext cx="106363" cy="96837"/>
            </a:xfrm>
            <a:custGeom>
              <a:avLst/>
              <a:gdLst>
                <a:gd name="T0" fmla="*/ 29 w 58"/>
                <a:gd name="T1" fmla="*/ 0 h 58"/>
                <a:gd name="T2" fmla="*/ 58 w 58"/>
                <a:gd name="T3" fmla="*/ 29 h 58"/>
                <a:gd name="T4" fmla="*/ 29 w 58"/>
                <a:gd name="T5" fmla="*/ 58 h 58"/>
                <a:gd name="T6" fmla="*/ 0 w 58"/>
                <a:gd name="T7" fmla="*/ 29 h 58"/>
                <a:gd name="T8" fmla="*/ 29 w 58"/>
                <a:gd name="T9" fmla="*/ 0 h 58"/>
                <a:gd name="T10" fmla="*/ 0 60000 65536"/>
                <a:gd name="T11" fmla="*/ 0 60000 65536"/>
                <a:gd name="T12" fmla="*/ 0 60000 65536"/>
                <a:gd name="T13" fmla="*/ 0 60000 65536"/>
                <a:gd name="T14" fmla="*/ 0 60000 65536"/>
                <a:gd name="T15" fmla="*/ 0 w 58"/>
                <a:gd name="T16" fmla="*/ 0 h 58"/>
                <a:gd name="T17" fmla="*/ 58 w 58"/>
                <a:gd name="T18" fmla="*/ 58 h 58"/>
              </a:gdLst>
              <a:ahLst/>
              <a:cxnLst>
                <a:cxn ang="T10">
                  <a:pos x="T0" y="T1"/>
                </a:cxn>
                <a:cxn ang="T11">
                  <a:pos x="T2" y="T3"/>
                </a:cxn>
                <a:cxn ang="T12">
                  <a:pos x="T4" y="T5"/>
                </a:cxn>
                <a:cxn ang="T13">
                  <a:pos x="T6" y="T7"/>
                </a:cxn>
                <a:cxn ang="T14">
                  <a:pos x="T8" y="T9"/>
                </a:cxn>
              </a:cxnLst>
              <a:rect l="T15" t="T16" r="T17" b="T18"/>
              <a:pathLst>
                <a:path w="58" h="58">
                  <a:moveTo>
                    <a:pt x="29" y="0"/>
                  </a:moveTo>
                  <a:lnTo>
                    <a:pt x="58" y="29"/>
                  </a:lnTo>
                  <a:lnTo>
                    <a:pt x="29" y="58"/>
                  </a:lnTo>
                  <a:lnTo>
                    <a:pt x="0" y="29"/>
                  </a:lnTo>
                  <a:lnTo>
                    <a:pt x="29" y="0"/>
                  </a:lnTo>
                  <a:close/>
                </a:path>
              </a:pathLst>
            </a:custGeom>
            <a:solidFill>
              <a:srgbClr val="0000FF"/>
            </a:solidFill>
            <a:ln w="11176">
              <a:solidFill>
                <a:srgbClr val="000080"/>
              </a:solidFill>
              <a:prstDash val="solid"/>
              <a:round/>
              <a:headEnd/>
              <a:tailEnd/>
            </a:ln>
          </p:spPr>
          <p:txBody>
            <a:bodyPr/>
            <a:lstStyle/>
            <a:p>
              <a:endParaRPr lang="en-US"/>
            </a:p>
          </p:txBody>
        </p:sp>
        <p:sp>
          <p:nvSpPr>
            <p:cNvPr id="185" name="Freeform 165"/>
            <p:cNvSpPr>
              <a:spLocks/>
            </p:cNvSpPr>
            <p:nvPr/>
          </p:nvSpPr>
          <p:spPr bwMode="auto">
            <a:xfrm>
              <a:off x="5322888" y="4419600"/>
              <a:ext cx="106362" cy="98425"/>
            </a:xfrm>
            <a:custGeom>
              <a:avLst/>
              <a:gdLst>
                <a:gd name="T0" fmla="*/ 29 w 58"/>
                <a:gd name="T1" fmla="*/ 0 h 58"/>
                <a:gd name="T2" fmla="*/ 58 w 58"/>
                <a:gd name="T3" fmla="*/ 29 h 58"/>
                <a:gd name="T4" fmla="*/ 29 w 58"/>
                <a:gd name="T5" fmla="*/ 58 h 58"/>
                <a:gd name="T6" fmla="*/ 0 w 58"/>
                <a:gd name="T7" fmla="*/ 29 h 58"/>
                <a:gd name="T8" fmla="*/ 29 w 58"/>
                <a:gd name="T9" fmla="*/ 0 h 58"/>
                <a:gd name="T10" fmla="*/ 0 60000 65536"/>
                <a:gd name="T11" fmla="*/ 0 60000 65536"/>
                <a:gd name="T12" fmla="*/ 0 60000 65536"/>
                <a:gd name="T13" fmla="*/ 0 60000 65536"/>
                <a:gd name="T14" fmla="*/ 0 60000 65536"/>
                <a:gd name="T15" fmla="*/ 0 w 58"/>
                <a:gd name="T16" fmla="*/ 0 h 58"/>
                <a:gd name="T17" fmla="*/ 58 w 58"/>
                <a:gd name="T18" fmla="*/ 58 h 58"/>
              </a:gdLst>
              <a:ahLst/>
              <a:cxnLst>
                <a:cxn ang="T10">
                  <a:pos x="T0" y="T1"/>
                </a:cxn>
                <a:cxn ang="T11">
                  <a:pos x="T2" y="T3"/>
                </a:cxn>
                <a:cxn ang="T12">
                  <a:pos x="T4" y="T5"/>
                </a:cxn>
                <a:cxn ang="T13">
                  <a:pos x="T6" y="T7"/>
                </a:cxn>
                <a:cxn ang="T14">
                  <a:pos x="T8" y="T9"/>
                </a:cxn>
              </a:cxnLst>
              <a:rect l="T15" t="T16" r="T17" b="T18"/>
              <a:pathLst>
                <a:path w="58" h="58">
                  <a:moveTo>
                    <a:pt x="29" y="0"/>
                  </a:moveTo>
                  <a:lnTo>
                    <a:pt x="58" y="29"/>
                  </a:lnTo>
                  <a:lnTo>
                    <a:pt x="29" y="58"/>
                  </a:lnTo>
                  <a:lnTo>
                    <a:pt x="0" y="29"/>
                  </a:lnTo>
                  <a:lnTo>
                    <a:pt x="29" y="0"/>
                  </a:lnTo>
                  <a:close/>
                </a:path>
              </a:pathLst>
            </a:custGeom>
            <a:solidFill>
              <a:srgbClr val="FF6600"/>
            </a:solidFill>
            <a:ln w="11176">
              <a:noFill/>
              <a:prstDash val="solid"/>
              <a:round/>
              <a:headEnd/>
              <a:tailEnd/>
            </a:ln>
          </p:spPr>
          <p:txBody>
            <a:bodyPr/>
            <a:lstStyle/>
            <a:p>
              <a:endParaRPr lang="en-US"/>
            </a:p>
          </p:txBody>
        </p:sp>
        <p:sp>
          <p:nvSpPr>
            <p:cNvPr id="186" name="Freeform 166"/>
            <p:cNvSpPr>
              <a:spLocks/>
            </p:cNvSpPr>
            <p:nvPr/>
          </p:nvSpPr>
          <p:spPr bwMode="auto">
            <a:xfrm>
              <a:off x="7181850" y="4648200"/>
              <a:ext cx="104775" cy="96838"/>
            </a:xfrm>
            <a:custGeom>
              <a:avLst/>
              <a:gdLst>
                <a:gd name="T0" fmla="*/ 29 w 58"/>
                <a:gd name="T1" fmla="*/ 0 h 58"/>
                <a:gd name="T2" fmla="*/ 58 w 58"/>
                <a:gd name="T3" fmla="*/ 29 h 58"/>
                <a:gd name="T4" fmla="*/ 29 w 58"/>
                <a:gd name="T5" fmla="*/ 58 h 58"/>
                <a:gd name="T6" fmla="*/ 0 w 58"/>
                <a:gd name="T7" fmla="*/ 29 h 58"/>
                <a:gd name="T8" fmla="*/ 29 w 58"/>
                <a:gd name="T9" fmla="*/ 0 h 58"/>
                <a:gd name="T10" fmla="*/ 0 60000 65536"/>
                <a:gd name="T11" fmla="*/ 0 60000 65536"/>
                <a:gd name="T12" fmla="*/ 0 60000 65536"/>
                <a:gd name="T13" fmla="*/ 0 60000 65536"/>
                <a:gd name="T14" fmla="*/ 0 60000 65536"/>
                <a:gd name="T15" fmla="*/ 0 w 58"/>
                <a:gd name="T16" fmla="*/ 0 h 58"/>
                <a:gd name="T17" fmla="*/ 58 w 58"/>
                <a:gd name="T18" fmla="*/ 58 h 58"/>
              </a:gdLst>
              <a:ahLst/>
              <a:cxnLst>
                <a:cxn ang="T10">
                  <a:pos x="T0" y="T1"/>
                </a:cxn>
                <a:cxn ang="T11">
                  <a:pos x="T2" y="T3"/>
                </a:cxn>
                <a:cxn ang="T12">
                  <a:pos x="T4" y="T5"/>
                </a:cxn>
                <a:cxn ang="T13">
                  <a:pos x="T6" y="T7"/>
                </a:cxn>
                <a:cxn ang="T14">
                  <a:pos x="T8" y="T9"/>
                </a:cxn>
              </a:cxnLst>
              <a:rect l="T15" t="T16" r="T17" b="T18"/>
              <a:pathLst>
                <a:path w="58" h="58">
                  <a:moveTo>
                    <a:pt x="29" y="0"/>
                  </a:moveTo>
                  <a:lnTo>
                    <a:pt x="58" y="29"/>
                  </a:lnTo>
                  <a:lnTo>
                    <a:pt x="29" y="58"/>
                  </a:lnTo>
                  <a:lnTo>
                    <a:pt x="0" y="29"/>
                  </a:lnTo>
                  <a:lnTo>
                    <a:pt x="29" y="0"/>
                  </a:lnTo>
                  <a:close/>
                </a:path>
              </a:pathLst>
            </a:custGeom>
            <a:solidFill>
              <a:schemeClr val="tx1"/>
            </a:solidFill>
            <a:ln w="11176">
              <a:solidFill>
                <a:srgbClr val="000080"/>
              </a:solidFill>
              <a:prstDash val="solid"/>
              <a:round/>
              <a:headEnd/>
              <a:tailEnd/>
            </a:ln>
          </p:spPr>
          <p:txBody>
            <a:bodyPr/>
            <a:lstStyle/>
            <a:p>
              <a:endParaRPr lang="en-US"/>
            </a:p>
          </p:txBody>
        </p:sp>
        <p:sp>
          <p:nvSpPr>
            <p:cNvPr id="187" name="Line 167"/>
            <p:cNvSpPr>
              <a:spLocks noChangeShapeType="1"/>
            </p:cNvSpPr>
            <p:nvPr/>
          </p:nvSpPr>
          <p:spPr bwMode="auto">
            <a:xfrm flipH="1">
              <a:off x="6877050" y="2362200"/>
              <a:ext cx="1143000" cy="2590800"/>
            </a:xfrm>
            <a:prstGeom prst="line">
              <a:avLst/>
            </a:prstGeom>
            <a:noFill/>
            <a:ln w="9525">
              <a:solidFill>
                <a:srgbClr val="0066CC"/>
              </a:solidFill>
              <a:round/>
              <a:headEnd/>
              <a:tailEnd type="triangle" w="med" len="med"/>
            </a:ln>
          </p:spPr>
          <p:txBody>
            <a:bodyPr/>
            <a:lstStyle/>
            <a:p>
              <a:endParaRPr lang="en-US"/>
            </a:p>
          </p:txBody>
        </p:sp>
        <p:sp>
          <p:nvSpPr>
            <p:cNvPr id="188" name="Text Box 168"/>
            <p:cNvSpPr txBox="1">
              <a:spLocks noChangeArrowheads="1"/>
            </p:cNvSpPr>
            <p:nvPr/>
          </p:nvSpPr>
          <p:spPr bwMode="auto">
            <a:xfrm>
              <a:off x="7319963" y="4572000"/>
              <a:ext cx="1204912" cy="244475"/>
            </a:xfrm>
            <a:prstGeom prst="rect">
              <a:avLst/>
            </a:prstGeom>
            <a:noFill/>
            <a:ln w="9525">
              <a:noFill/>
              <a:miter lim="800000"/>
              <a:headEnd/>
              <a:tailEnd/>
            </a:ln>
          </p:spPr>
          <p:txBody>
            <a:bodyPr wrap="none">
              <a:spAutoFit/>
            </a:bodyPr>
            <a:lstStyle/>
            <a:p>
              <a:r>
                <a:rPr lang="en-US" sz="1000" b="0">
                  <a:solidFill>
                    <a:srgbClr val="000000"/>
                  </a:solidFill>
                </a:rPr>
                <a:t>Zorbax</a:t>
              </a:r>
              <a:r>
                <a:rPr lang="en-US" sz="1000" b="0" baseline="30000">
                  <a:solidFill>
                    <a:srgbClr val="000000"/>
                  </a:solidFill>
                </a:rPr>
                <a:t>®</a:t>
              </a:r>
              <a:r>
                <a:rPr lang="en-US" sz="1000" b="0">
                  <a:solidFill>
                    <a:srgbClr val="000000"/>
                  </a:solidFill>
                </a:rPr>
                <a:t> XDB C18</a:t>
              </a:r>
            </a:p>
          </p:txBody>
        </p:sp>
        <p:sp>
          <p:nvSpPr>
            <p:cNvPr id="189" name="Freeform 169"/>
            <p:cNvSpPr>
              <a:spLocks/>
            </p:cNvSpPr>
            <p:nvPr/>
          </p:nvSpPr>
          <p:spPr bwMode="auto">
            <a:xfrm>
              <a:off x="7029450" y="4724400"/>
              <a:ext cx="104775" cy="96838"/>
            </a:xfrm>
            <a:custGeom>
              <a:avLst/>
              <a:gdLst>
                <a:gd name="T0" fmla="*/ 28 w 57"/>
                <a:gd name="T1" fmla="*/ 0 h 58"/>
                <a:gd name="T2" fmla="*/ 57 w 57"/>
                <a:gd name="T3" fmla="*/ 29 h 58"/>
                <a:gd name="T4" fmla="*/ 28 w 57"/>
                <a:gd name="T5" fmla="*/ 58 h 58"/>
                <a:gd name="T6" fmla="*/ 0 w 57"/>
                <a:gd name="T7" fmla="*/ 29 h 58"/>
                <a:gd name="T8" fmla="*/ 28 w 57"/>
                <a:gd name="T9" fmla="*/ 0 h 58"/>
                <a:gd name="T10" fmla="*/ 0 60000 65536"/>
                <a:gd name="T11" fmla="*/ 0 60000 65536"/>
                <a:gd name="T12" fmla="*/ 0 60000 65536"/>
                <a:gd name="T13" fmla="*/ 0 60000 65536"/>
                <a:gd name="T14" fmla="*/ 0 60000 65536"/>
                <a:gd name="T15" fmla="*/ 0 w 57"/>
                <a:gd name="T16" fmla="*/ 0 h 58"/>
                <a:gd name="T17" fmla="*/ 57 w 57"/>
                <a:gd name="T18" fmla="*/ 58 h 58"/>
              </a:gdLst>
              <a:ahLst/>
              <a:cxnLst>
                <a:cxn ang="T10">
                  <a:pos x="T0" y="T1"/>
                </a:cxn>
                <a:cxn ang="T11">
                  <a:pos x="T2" y="T3"/>
                </a:cxn>
                <a:cxn ang="T12">
                  <a:pos x="T4" y="T5"/>
                </a:cxn>
                <a:cxn ang="T13">
                  <a:pos x="T6" y="T7"/>
                </a:cxn>
                <a:cxn ang="T14">
                  <a:pos x="T8" y="T9"/>
                </a:cxn>
              </a:cxnLst>
              <a:rect l="T15" t="T16" r="T17" b="T18"/>
              <a:pathLst>
                <a:path w="57" h="58">
                  <a:moveTo>
                    <a:pt x="28" y="0"/>
                  </a:moveTo>
                  <a:lnTo>
                    <a:pt x="57" y="29"/>
                  </a:lnTo>
                  <a:lnTo>
                    <a:pt x="28" y="58"/>
                  </a:lnTo>
                  <a:lnTo>
                    <a:pt x="0" y="29"/>
                  </a:lnTo>
                  <a:lnTo>
                    <a:pt x="28" y="0"/>
                  </a:lnTo>
                  <a:close/>
                </a:path>
              </a:pathLst>
            </a:custGeom>
            <a:solidFill>
              <a:schemeClr val="tx1"/>
            </a:solidFill>
            <a:ln w="11176">
              <a:solidFill>
                <a:srgbClr val="000080"/>
              </a:solidFill>
              <a:prstDash val="solid"/>
              <a:round/>
              <a:headEnd/>
              <a:tailEnd/>
            </a:ln>
          </p:spPr>
          <p:txBody>
            <a:bodyPr/>
            <a:lstStyle/>
            <a:p>
              <a:endParaRPr lang="en-US"/>
            </a:p>
          </p:txBody>
        </p:sp>
        <p:sp>
          <p:nvSpPr>
            <p:cNvPr id="190" name="Line 170"/>
            <p:cNvSpPr>
              <a:spLocks noChangeShapeType="1"/>
            </p:cNvSpPr>
            <p:nvPr/>
          </p:nvSpPr>
          <p:spPr bwMode="auto">
            <a:xfrm>
              <a:off x="6343650" y="4724400"/>
              <a:ext cx="685800" cy="76200"/>
            </a:xfrm>
            <a:prstGeom prst="line">
              <a:avLst/>
            </a:prstGeom>
            <a:noFill/>
            <a:ln w="9525">
              <a:solidFill>
                <a:srgbClr val="808080"/>
              </a:solidFill>
              <a:round/>
              <a:headEnd/>
              <a:tailEnd type="triangle" w="med" len="med"/>
            </a:ln>
          </p:spPr>
          <p:txBody>
            <a:bodyPr/>
            <a:lstStyle/>
            <a:p>
              <a:endParaRPr lang="en-US"/>
            </a:p>
          </p:txBody>
        </p:sp>
        <p:sp>
          <p:nvSpPr>
            <p:cNvPr id="191" name="Rectangle 171"/>
            <p:cNvSpPr>
              <a:spLocks noChangeArrowheads="1"/>
            </p:cNvSpPr>
            <p:nvPr/>
          </p:nvSpPr>
          <p:spPr bwMode="auto">
            <a:xfrm>
              <a:off x="5581650" y="4572000"/>
              <a:ext cx="1295400" cy="214313"/>
            </a:xfrm>
            <a:prstGeom prst="rect">
              <a:avLst/>
            </a:prstGeom>
            <a:noFill/>
            <a:ln w="9525">
              <a:noFill/>
              <a:miter lim="800000"/>
              <a:headEnd/>
              <a:tailEnd/>
            </a:ln>
          </p:spPr>
          <p:txBody>
            <a:bodyPr>
              <a:spAutoFit/>
            </a:bodyPr>
            <a:lstStyle/>
            <a:p>
              <a:r>
                <a:rPr lang="en-US" sz="800" b="0">
                  <a:solidFill>
                    <a:srgbClr val="000000"/>
                  </a:solidFill>
                </a:rPr>
                <a:t>ACT Ace</a:t>
              </a:r>
              <a:r>
                <a:rPr lang="en-US" sz="800" b="0" baseline="30000">
                  <a:solidFill>
                    <a:srgbClr val="000000"/>
                  </a:solidFill>
                </a:rPr>
                <a:t>®</a:t>
              </a:r>
              <a:r>
                <a:rPr lang="en-US" sz="800" b="0">
                  <a:solidFill>
                    <a:srgbClr val="000000"/>
                  </a:solidFill>
                </a:rPr>
                <a:t> C18</a:t>
              </a:r>
            </a:p>
          </p:txBody>
        </p:sp>
        <p:sp>
          <p:nvSpPr>
            <p:cNvPr id="192" name="Freeform 172"/>
            <p:cNvSpPr>
              <a:spLocks/>
            </p:cNvSpPr>
            <p:nvPr/>
          </p:nvSpPr>
          <p:spPr bwMode="auto">
            <a:xfrm>
              <a:off x="6953250" y="4953000"/>
              <a:ext cx="106363" cy="100013"/>
            </a:xfrm>
            <a:custGeom>
              <a:avLst/>
              <a:gdLst>
                <a:gd name="T0" fmla="*/ 29 w 58"/>
                <a:gd name="T1" fmla="*/ 0 h 59"/>
                <a:gd name="T2" fmla="*/ 58 w 58"/>
                <a:gd name="T3" fmla="*/ 30 h 59"/>
                <a:gd name="T4" fmla="*/ 29 w 58"/>
                <a:gd name="T5" fmla="*/ 59 h 59"/>
                <a:gd name="T6" fmla="*/ 0 w 58"/>
                <a:gd name="T7" fmla="*/ 30 h 59"/>
                <a:gd name="T8" fmla="*/ 29 w 58"/>
                <a:gd name="T9" fmla="*/ 0 h 59"/>
                <a:gd name="T10" fmla="*/ 0 60000 65536"/>
                <a:gd name="T11" fmla="*/ 0 60000 65536"/>
                <a:gd name="T12" fmla="*/ 0 60000 65536"/>
                <a:gd name="T13" fmla="*/ 0 60000 65536"/>
                <a:gd name="T14" fmla="*/ 0 60000 65536"/>
                <a:gd name="T15" fmla="*/ 0 w 58"/>
                <a:gd name="T16" fmla="*/ 0 h 59"/>
                <a:gd name="T17" fmla="*/ 58 w 58"/>
                <a:gd name="T18" fmla="*/ 59 h 59"/>
              </a:gdLst>
              <a:ahLst/>
              <a:cxnLst>
                <a:cxn ang="T10">
                  <a:pos x="T0" y="T1"/>
                </a:cxn>
                <a:cxn ang="T11">
                  <a:pos x="T2" y="T3"/>
                </a:cxn>
                <a:cxn ang="T12">
                  <a:pos x="T4" y="T5"/>
                </a:cxn>
                <a:cxn ang="T13">
                  <a:pos x="T6" y="T7"/>
                </a:cxn>
                <a:cxn ang="T14">
                  <a:pos x="T8" y="T9"/>
                </a:cxn>
              </a:cxnLst>
              <a:rect l="T15" t="T16" r="T17" b="T18"/>
              <a:pathLst>
                <a:path w="58" h="59">
                  <a:moveTo>
                    <a:pt x="29" y="0"/>
                  </a:moveTo>
                  <a:lnTo>
                    <a:pt x="58" y="30"/>
                  </a:lnTo>
                  <a:lnTo>
                    <a:pt x="29" y="59"/>
                  </a:lnTo>
                  <a:lnTo>
                    <a:pt x="0" y="30"/>
                  </a:lnTo>
                  <a:lnTo>
                    <a:pt x="29" y="0"/>
                  </a:lnTo>
                  <a:close/>
                </a:path>
              </a:pathLst>
            </a:custGeom>
            <a:solidFill>
              <a:schemeClr val="tx1"/>
            </a:solidFill>
            <a:ln w="11176">
              <a:solidFill>
                <a:srgbClr val="000080"/>
              </a:solidFill>
              <a:prstDash val="solid"/>
              <a:round/>
              <a:headEnd/>
              <a:tailEnd/>
            </a:ln>
          </p:spPr>
          <p:txBody>
            <a:bodyPr/>
            <a:lstStyle/>
            <a:p>
              <a:endParaRPr lang="en-US"/>
            </a:p>
          </p:txBody>
        </p:sp>
        <p:sp>
          <p:nvSpPr>
            <p:cNvPr id="193" name="Rectangle 173"/>
            <p:cNvSpPr>
              <a:spLocks noChangeArrowheads="1"/>
            </p:cNvSpPr>
            <p:nvPr/>
          </p:nvSpPr>
          <p:spPr bwMode="auto">
            <a:xfrm>
              <a:off x="6877050" y="5257800"/>
              <a:ext cx="1020763" cy="228600"/>
            </a:xfrm>
            <a:prstGeom prst="rect">
              <a:avLst/>
            </a:prstGeom>
            <a:noFill/>
            <a:ln w="9525">
              <a:noFill/>
              <a:miter lim="800000"/>
              <a:headEnd/>
              <a:tailEnd/>
            </a:ln>
          </p:spPr>
          <p:txBody>
            <a:bodyPr wrap="none">
              <a:spAutoFit/>
            </a:bodyPr>
            <a:lstStyle/>
            <a:p>
              <a:r>
                <a:rPr lang="en-US" sz="900" b="0">
                  <a:solidFill>
                    <a:srgbClr val="000000"/>
                  </a:solidFill>
                </a:rPr>
                <a:t>Zorbax</a:t>
              </a:r>
              <a:r>
                <a:rPr lang="en-US" sz="900" b="0" baseline="30000">
                  <a:solidFill>
                    <a:srgbClr val="000000"/>
                  </a:solidFill>
                </a:rPr>
                <a:t>®</a:t>
              </a:r>
              <a:r>
                <a:rPr lang="en-US" sz="900" b="0">
                  <a:solidFill>
                    <a:srgbClr val="000000"/>
                  </a:solidFill>
                </a:rPr>
                <a:t> SB C18</a:t>
              </a:r>
            </a:p>
          </p:txBody>
        </p:sp>
        <p:sp>
          <p:nvSpPr>
            <p:cNvPr id="194" name="Line 174"/>
            <p:cNvSpPr>
              <a:spLocks noChangeShapeType="1"/>
            </p:cNvSpPr>
            <p:nvPr/>
          </p:nvSpPr>
          <p:spPr bwMode="auto">
            <a:xfrm flipV="1">
              <a:off x="7029450" y="5029200"/>
              <a:ext cx="0" cy="304800"/>
            </a:xfrm>
            <a:prstGeom prst="line">
              <a:avLst/>
            </a:prstGeom>
            <a:noFill/>
            <a:ln w="9525">
              <a:solidFill>
                <a:srgbClr val="000099"/>
              </a:solidFill>
              <a:round/>
              <a:headEnd/>
              <a:tailEnd type="triangle" w="med" len="med"/>
            </a:ln>
          </p:spPr>
          <p:txBody>
            <a:bodyPr/>
            <a:lstStyle/>
            <a:p>
              <a:endParaRPr lang="en-US"/>
            </a:p>
          </p:txBody>
        </p:sp>
        <p:sp>
          <p:nvSpPr>
            <p:cNvPr id="195" name="Freeform 175"/>
            <p:cNvSpPr>
              <a:spLocks/>
            </p:cNvSpPr>
            <p:nvPr/>
          </p:nvSpPr>
          <p:spPr bwMode="auto">
            <a:xfrm>
              <a:off x="6086475" y="4800600"/>
              <a:ext cx="104775" cy="98425"/>
            </a:xfrm>
            <a:custGeom>
              <a:avLst/>
              <a:gdLst>
                <a:gd name="T0" fmla="*/ 29 w 58"/>
                <a:gd name="T1" fmla="*/ 0 h 58"/>
                <a:gd name="T2" fmla="*/ 58 w 58"/>
                <a:gd name="T3" fmla="*/ 29 h 58"/>
                <a:gd name="T4" fmla="*/ 29 w 58"/>
                <a:gd name="T5" fmla="*/ 58 h 58"/>
                <a:gd name="T6" fmla="*/ 0 w 58"/>
                <a:gd name="T7" fmla="*/ 29 h 58"/>
                <a:gd name="T8" fmla="*/ 29 w 58"/>
                <a:gd name="T9" fmla="*/ 0 h 58"/>
                <a:gd name="T10" fmla="*/ 0 60000 65536"/>
                <a:gd name="T11" fmla="*/ 0 60000 65536"/>
                <a:gd name="T12" fmla="*/ 0 60000 65536"/>
                <a:gd name="T13" fmla="*/ 0 60000 65536"/>
                <a:gd name="T14" fmla="*/ 0 60000 65536"/>
                <a:gd name="T15" fmla="*/ 0 w 58"/>
                <a:gd name="T16" fmla="*/ 0 h 58"/>
                <a:gd name="T17" fmla="*/ 58 w 58"/>
                <a:gd name="T18" fmla="*/ 58 h 58"/>
              </a:gdLst>
              <a:ahLst/>
              <a:cxnLst>
                <a:cxn ang="T10">
                  <a:pos x="T0" y="T1"/>
                </a:cxn>
                <a:cxn ang="T11">
                  <a:pos x="T2" y="T3"/>
                </a:cxn>
                <a:cxn ang="T12">
                  <a:pos x="T4" y="T5"/>
                </a:cxn>
                <a:cxn ang="T13">
                  <a:pos x="T6" y="T7"/>
                </a:cxn>
                <a:cxn ang="T14">
                  <a:pos x="T8" y="T9"/>
                </a:cxn>
              </a:cxnLst>
              <a:rect l="T15" t="T16" r="T17" b="T18"/>
              <a:pathLst>
                <a:path w="58" h="58">
                  <a:moveTo>
                    <a:pt x="29" y="0"/>
                  </a:moveTo>
                  <a:lnTo>
                    <a:pt x="58" y="29"/>
                  </a:lnTo>
                  <a:lnTo>
                    <a:pt x="29" y="58"/>
                  </a:lnTo>
                  <a:lnTo>
                    <a:pt x="0" y="29"/>
                  </a:lnTo>
                  <a:lnTo>
                    <a:pt x="29" y="0"/>
                  </a:lnTo>
                  <a:close/>
                </a:path>
              </a:pathLst>
            </a:custGeom>
            <a:solidFill>
              <a:srgbClr val="FF0000"/>
            </a:solidFill>
            <a:ln w="11176">
              <a:solidFill>
                <a:srgbClr val="FF0000"/>
              </a:solidFill>
              <a:prstDash val="solid"/>
              <a:round/>
              <a:headEnd/>
              <a:tailEnd/>
            </a:ln>
          </p:spPr>
          <p:txBody>
            <a:bodyPr/>
            <a:lstStyle/>
            <a:p>
              <a:endParaRPr lang="en-US"/>
            </a:p>
          </p:txBody>
        </p:sp>
        <p:sp>
          <p:nvSpPr>
            <p:cNvPr id="196" name="Rectangle 176"/>
            <p:cNvSpPr>
              <a:spLocks noChangeArrowheads="1"/>
            </p:cNvSpPr>
            <p:nvPr/>
          </p:nvSpPr>
          <p:spPr bwMode="auto">
            <a:xfrm>
              <a:off x="4895850" y="4953000"/>
              <a:ext cx="941388" cy="244475"/>
            </a:xfrm>
            <a:prstGeom prst="rect">
              <a:avLst/>
            </a:prstGeom>
            <a:noFill/>
            <a:ln w="9525">
              <a:noFill/>
              <a:miter lim="800000"/>
              <a:headEnd/>
              <a:tailEnd/>
            </a:ln>
          </p:spPr>
          <p:txBody>
            <a:bodyPr wrap="none">
              <a:spAutoFit/>
            </a:bodyPr>
            <a:lstStyle/>
            <a:p>
              <a:r>
                <a:rPr lang="en-US" sz="1000" dirty="0">
                  <a:solidFill>
                    <a:srgbClr val="FF0000"/>
                  </a:solidFill>
                </a:rPr>
                <a:t>SunFire</a:t>
              </a:r>
              <a:r>
                <a:rPr lang="en-US" sz="1000" baseline="30000" dirty="0">
                  <a:solidFill>
                    <a:srgbClr val="FF0000"/>
                  </a:solidFill>
                </a:rPr>
                <a:t>™</a:t>
              </a:r>
              <a:r>
                <a:rPr lang="en-US" sz="1000" dirty="0">
                  <a:solidFill>
                    <a:srgbClr val="FF0000"/>
                  </a:solidFill>
                </a:rPr>
                <a:t> C8</a:t>
              </a:r>
            </a:p>
          </p:txBody>
        </p:sp>
        <p:sp>
          <p:nvSpPr>
            <p:cNvPr id="197" name="Line 177"/>
            <p:cNvSpPr>
              <a:spLocks noChangeShapeType="1"/>
            </p:cNvSpPr>
            <p:nvPr/>
          </p:nvSpPr>
          <p:spPr bwMode="auto">
            <a:xfrm>
              <a:off x="6724650" y="4876800"/>
              <a:ext cx="381000" cy="0"/>
            </a:xfrm>
            <a:prstGeom prst="line">
              <a:avLst/>
            </a:prstGeom>
            <a:noFill/>
            <a:ln w="9525">
              <a:solidFill>
                <a:srgbClr val="FF99CC"/>
              </a:solidFill>
              <a:round/>
              <a:headEnd/>
              <a:tailEnd type="triangle" w="med" len="med"/>
            </a:ln>
          </p:spPr>
          <p:txBody>
            <a:bodyPr/>
            <a:lstStyle/>
            <a:p>
              <a:endParaRPr lang="en-US"/>
            </a:p>
          </p:txBody>
        </p:sp>
        <p:sp>
          <p:nvSpPr>
            <p:cNvPr id="198" name="Freeform 178"/>
            <p:cNvSpPr>
              <a:spLocks/>
            </p:cNvSpPr>
            <p:nvPr/>
          </p:nvSpPr>
          <p:spPr bwMode="auto">
            <a:xfrm>
              <a:off x="6008688" y="4778375"/>
              <a:ext cx="106362" cy="98425"/>
            </a:xfrm>
            <a:custGeom>
              <a:avLst/>
              <a:gdLst>
                <a:gd name="T0" fmla="*/ 29 w 58"/>
                <a:gd name="T1" fmla="*/ 0 h 58"/>
                <a:gd name="T2" fmla="*/ 58 w 58"/>
                <a:gd name="T3" fmla="*/ 29 h 58"/>
                <a:gd name="T4" fmla="*/ 29 w 58"/>
                <a:gd name="T5" fmla="*/ 58 h 58"/>
                <a:gd name="T6" fmla="*/ 0 w 58"/>
                <a:gd name="T7" fmla="*/ 29 h 58"/>
                <a:gd name="T8" fmla="*/ 29 w 58"/>
                <a:gd name="T9" fmla="*/ 0 h 58"/>
                <a:gd name="T10" fmla="*/ 0 60000 65536"/>
                <a:gd name="T11" fmla="*/ 0 60000 65536"/>
                <a:gd name="T12" fmla="*/ 0 60000 65536"/>
                <a:gd name="T13" fmla="*/ 0 60000 65536"/>
                <a:gd name="T14" fmla="*/ 0 60000 65536"/>
                <a:gd name="T15" fmla="*/ 0 w 58"/>
                <a:gd name="T16" fmla="*/ 0 h 58"/>
                <a:gd name="T17" fmla="*/ 58 w 58"/>
                <a:gd name="T18" fmla="*/ 58 h 58"/>
              </a:gdLst>
              <a:ahLst/>
              <a:cxnLst>
                <a:cxn ang="T10">
                  <a:pos x="T0" y="T1"/>
                </a:cxn>
                <a:cxn ang="T11">
                  <a:pos x="T2" y="T3"/>
                </a:cxn>
                <a:cxn ang="T12">
                  <a:pos x="T4" y="T5"/>
                </a:cxn>
                <a:cxn ang="T13">
                  <a:pos x="T6" y="T7"/>
                </a:cxn>
                <a:cxn ang="T14">
                  <a:pos x="T8" y="T9"/>
                </a:cxn>
              </a:cxnLst>
              <a:rect l="T15" t="T16" r="T17" b="T18"/>
              <a:pathLst>
                <a:path w="58" h="58">
                  <a:moveTo>
                    <a:pt x="29" y="0"/>
                  </a:moveTo>
                  <a:lnTo>
                    <a:pt x="58" y="29"/>
                  </a:lnTo>
                  <a:lnTo>
                    <a:pt x="29" y="58"/>
                  </a:lnTo>
                  <a:lnTo>
                    <a:pt x="0" y="29"/>
                  </a:lnTo>
                  <a:lnTo>
                    <a:pt x="29" y="0"/>
                  </a:lnTo>
                  <a:close/>
                </a:path>
              </a:pathLst>
            </a:custGeom>
            <a:solidFill>
              <a:schemeClr val="tx1"/>
            </a:solidFill>
            <a:ln w="11176">
              <a:solidFill>
                <a:srgbClr val="000080"/>
              </a:solidFill>
              <a:prstDash val="solid"/>
              <a:round/>
              <a:headEnd/>
              <a:tailEnd/>
            </a:ln>
          </p:spPr>
          <p:txBody>
            <a:bodyPr/>
            <a:lstStyle/>
            <a:p>
              <a:endParaRPr lang="en-US"/>
            </a:p>
          </p:txBody>
        </p:sp>
        <p:sp>
          <p:nvSpPr>
            <p:cNvPr id="199" name="Text Box 179"/>
            <p:cNvSpPr txBox="1">
              <a:spLocks noChangeArrowheads="1"/>
            </p:cNvSpPr>
            <p:nvPr/>
          </p:nvSpPr>
          <p:spPr bwMode="auto">
            <a:xfrm>
              <a:off x="5599113" y="4648200"/>
              <a:ext cx="487362" cy="336550"/>
            </a:xfrm>
            <a:prstGeom prst="rect">
              <a:avLst/>
            </a:prstGeom>
            <a:noFill/>
            <a:ln w="9525">
              <a:noFill/>
              <a:miter lim="800000"/>
              <a:headEnd/>
              <a:tailEnd/>
            </a:ln>
          </p:spPr>
          <p:txBody>
            <a:bodyPr wrap="none">
              <a:spAutoFit/>
            </a:bodyPr>
            <a:lstStyle/>
            <a:p>
              <a:r>
                <a:rPr lang="en-US" sz="800" b="0">
                  <a:solidFill>
                    <a:srgbClr val="000000"/>
                  </a:solidFill>
                </a:rPr>
                <a:t>Luna</a:t>
              </a:r>
              <a:r>
                <a:rPr lang="en-US" sz="800" b="0" baseline="30000">
                  <a:solidFill>
                    <a:srgbClr val="000000"/>
                  </a:solidFill>
                  <a:cs typeface="Arial" charset="0"/>
                </a:rPr>
                <a:t>®</a:t>
              </a:r>
              <a:r>
                <a:rPr lang="en-US" sz="800" b="0">
                  <a:solidFill>
                    <a:srgbClr val="000000"/>
                  </a:solidFill>
                </a:rPr>
                <a:t> </a:t>
              </a:r>
            </a:p>
            <a:p>
              <a:r>
                <a:rPr lang="en-US" sz="800" b="0">
                  <a:solidFill>
                    <a:srgbClr val="000000"/>
                  </a:solidFill>
                </a:rPr>
                <a:t>C8 (2)</a:t>
              </a:r>
            </a:p>
          </p:txBody>
        </p:sp>
        <p:sp>
          <p:nvSpPr>
            <p:cNvPr id="200" name="Line 180"/>
            <p:cNvSpPr>
              <a:spLocks noChangeShapeType="1"/>
            </p:cNvSpPr>
            <p:nvPr/>
          </p:nvSpPr>
          <p:spPr bwMode="auto">
            <a:xfrm flipV="1">
              <a:off x="5810250" y="4876800"/>
              <a:ext cx="304800" cy="152400"/>
            </a:xfrm>
            <a:prstGeom prst="line">
              <a:avLst/>
            </a:prstGeom>
            <a:noFill/>
            <a:ln w="15875">
              <a:solidFill>
                <a:srgbClr val="FF0000"/>
              </a:solidFill>
              <a:round/>
              <a:headEnd/>
              <a:tailEnd type="triangle" w="med" len="med"/>
            </a:ln>
          </p:spPr>
          <p:txBody>
            <a:bodyPr/>
            <a:lstStyle/>
            <a:p>
              <a:endParaRPr lang="en-US"/>
            </a:p>
          </p:txBody>
        </p:sp>
        <p:sp>
          <p:nvSpPr>
            <p:cNvPr id="201" name="Text Box 181"/>
            <p:cNvSpPr txBox="1">
              <a:spLocks noChangeArrowheads="1"/>
            </p:cNvSpPr>
            <p:nvPr/>
          </p:nvSpPr>
          <p:spPr bwMode="auto">
            <a:xfrm>
              <a:off x="6126163" y="5727700"/>
              <a:ext cx="1252537" cy="458788"/>
            </a:xfrm>
            <a:prstGeom prst="rect">
              <a:avLst/>
            </a:prstGeom>
            <a:solidFill>
              <a:srgbClr val="FFFF99"/>
            </a:solidFill>
            <a:ln w="9525">
              <a:noFill/>
              <a:miter lim="800000"/>
              <a:headEnd/>
              <a:tailEnd/>
            </a:ln>
          </p:spPr>
          <p:txBody>
            <a:bodyPr wrap="none">
              <a:spAutoFit/>
            </a:bodyPr>
            <a:lstStyle/>
            <a:p>
              <a:pPr algn="ctr"/>
              <a:r>
                <a:rPr lang="en-US" sz="800" dirty="0">
                  <a:solidFill>
                    <a:srgbClr val="006699"/>
                  </a:solidFill>
                </a:rPr>
                <a:t>ACQUITY UPLC</a:t>
              </a:r>
              <a:r>
                <a:rPr lang="en-US" sz="800" baseline="30000" dirty="0">
                  <a:solidFill>
                    <a:srgbClr val="006699"/>
                  </a:solidFill>
                </a:rPr>
                <a:t>™</a:t>
              </a:r>
              <a:r>
                <a:rPr lang="en-US" sz="800" dirty="0">
                  <a:solidFill>
                    <a:srgbClr val="006699"/>
                  </a:solidFill>
                </a:rPr>
                <a:t> BEH</a:t>
              </a:r>
            </a:p>
            <a:p>
              <a:pPr algn="ctr"/>
              <a:r>
                <a:rPr lang="en-US" sz="800" dirty="0">
                  <a:solidFill>
                    <a:srgbClr val="993366"/>
                  </a:solidFill>
                </a:rPr>
                <a:t>XBridge</a:t>
              </a:r>
              <a:r>
                <a:rPr lang="en-US" sz="800" baseline="30000" dirty="0">
                  <a:solidFill>
                    <a:srgbClr val="993366"/>
                  </a:solidFill>
                </a:rPr>
                <a:t>™</a:t>
              </a:r>
            </a:p>
            <a:p>
              <a:pPr algn="ctr"/>
              <a:r>
                <a:rPr lang="en-US" sz="800" dirty="0">
                  <a:solidFill>
                    <a:srgbClr val="006699"/>
                  </a:solidFill>
                </a:rPr>
                <a:t>Shield RP18</a:t>
              </a:r>
            </a:p>
          </p:txBody>
        </p:sp>
        <p:sp>
          <p:nvSpPr>
            <p:cNvPr id="202" name="Rectangle 182"/>
            <p:cNvSpPr>
              <a:spLocks noChangeArrowheads="1"/>
            </p:cNvSpPr>
            <p:nvPr/>
          </p:nvSpPr>
          <p:spPr bwMode="auto">
            <a:xfrm>
              <a:off x="2686050" y="4495800"/>
              <a:ext cx="1752600" cy="365125"/>
            </a:xfrm>
            <a:prstGeom prst="rect">
              <a:avLst/>
            </a:prstGeom>
            <a:solidFill>
              <a:srgbClr val="FFFF99"/>
            </a:solidFill>
            <a:ln w="9525">
              <a:noFill/>
              <a:miter lim="800000"/>
              <a:headEnd/>
              <a:tailEnd/>
            </a:ln>
          </p:spPr>
          <p:txBody>
            <a:bodyPr>
              <a:spAutoFit/>
            </a:bodyPr>
            <a:lstStyle/>
            <a:p>
              <a:pPr algn="ctr"/>
              <a:r>
                <a:rPr lang="en-US" sz="900" dirty="0">
                  <a:solidFill>
                    <a:srgbClr val="006699"/>
                  </a:solidFill>
                </a:rPr>
                <a:t>ACQUITY UPLC</a:t>
              </a:r>
              <a:r>
                <a:rPr lang="en-US" sz="900" baseline="30000" dirty="0">
                  <a:solidFill>
                    <a:srgbClr val="006699"/>
                  </a:solidFill>
                </a:rPr>
                <a:t>™</a:t>
              </a:r>
              <a:r>
                <a:rPr lang="en-US" sz="900" dirty="0">
                  <a:solidFill>
                    <a:srgbClr val="006699"/>
                  </a:solidFill>
                </a:rPr>
                <a:t> BEH </a:t>
              </a:r>
            </a:p>
            <a:p>
              <a:pPr algn="ctr"/>
              <a:r>
                <a:rPr lang="en-US" sz="900" dirty="0">
                  <a:solidFill>
                    <a:srgbClr val="993366"/>
                  </a:solidFill>
                </a:rPr>
                <a:t>XBridge</a:t>
              </a:r>
              <a:r>
                <a:rPr lang="en-US" sz="900" baseline="30000" dirty="0">
                  <a:solidFill>
                    <a:srgbClr val="993366"/>
                  </a:solidFill>
                </a:rPr>
                <a:t>™</a:t>
              </a:r>
              <a:r>
                <a:rPr lang="en-US" sz="900" dirty="0">
                  <a:solidFill>
                    <a:srgbClr val="993366"/>
                  </a:solidFill>
                </a:rPr>
                <a:t> </a:t>
              </a:r>
              <a:r>
                <a:rPr lang="en-US" sz="900" dirty="0">
                  <a:solidFill>
                    <a:srgbClr val="006699"/>
                  </a:solidFill>
                </a:rPr>
                <a:t>C8</a:t>
              </a:r>
            </a:p>
          </p:txBody>
        </p:sp>
        <p:sp>
          <p:nvSpPr>
            <p:cNvPr id="203" name="Rectangle 183"/>
            <p:cNvSpPr>
              <a:spLocks noChangeArrowheads="1"/>
            </p:cNvSpPr>
            <p:nvPr/>
          </p:nvSpPr>
          <p:spPr bwMode="auto">
            <a:xfrm>
              <a:off x="5429250" y="2057400"/>
              <a:ext cx="1676400" cy="501650"/>
            </a:xfrm>
            <a:prstGeom prst="rect">
              <a:avLst/>
            </a:prstGeom>
            <a:solidFill>
              <a:srgbClr val="FFFF99"/>
            </a:solidFill>
            <a:ln w="9525">
              <a:noFill/>
              <a:miter lim="800000"/>
              <a:headEnd/>
              <a:tailEnd/>
            </a:ln>
          </p:spPr>
          <p:txBody>
            <a:bodyPr>
              <a:spAutoFit/>
            </a:bodyPr>
            <a:lstStyle/>
            <a:p>
              <a:pPr algn="ctr"/>
              <a:r>
                <a:rPr lang="en-US" sz="900" dirty="0">
                  <a:solidFill>
                    <a:srgbClr val="006699"/>
                  </a:solidFill>
                </a:rPr>
                <a:t>ACQUITY UPLC</a:t>
              </a:r>
              <a:r>
                <a:rPr lang="en-US" sz="900" baseline="30000" dirty="0">
                  <a:solidFill>
                    <a:srgbClr val="006699"/>
                  </a:solidFill>
                </a:rPr>
                <a:t>™</a:t>
              </a:r>
              <a:r>
                <a:rPr lang="en-US" sz="900" dirty="0">
                  <a:solidFill>
                    <a:srgbClr val="006699"/>
                  </a:solidFill>
                </a:rPr>
                <a:t> BEH </a:t>
              </a:r>
            </a:p>
            <a:p>
              <a:pPr algn="ctr"/>
              <a:r>
                <a:rPr lang="en-US" sz="900" dirty="0">
                  <a:solidFill>
                    <a:srgbClr val="993366"/>
                  </a:solidFill>
                </a:rPr>
                <a:t>XBridge</a:t>
              </a:r>
              <a:r>
                <a:rPr lang="en-US" sz="900" baseline="30000" dirty="0">
                  <a:solidFill>
                    <a:srgbClr val="993366"/>
                  </a:solidFill>
                </a:rPr>
                <a:t>™</a:t>
              </a:r>
              <a:r>
                <a:rPr lang="en-US" sz="900" dirty="0">
                  <a:solidFill>
                    <a:srgbClr val="006699"/>
                  </a:solidFill>
                </a:rPr>
                <a:t> </a:t>
              </a:r>
            </a:p>
            <a:p>
              <a:pPr algn="ctr"/>
              <a:r>
                <a:rPr lang="en-US" sz="900" dirty="0">
                  <a:solidFill>
                    <a:srgbClr val="006699"/>
                  </a:solidFill>
                </a:rPr>
                <a:t>Phenyl</a:t>
              </a:r>
            </a:p>
          </p:txBody>
        </p:sp>
        <p:sp>
          <p:nvSpPr>
            <p:cNvPr id="204" name="Freeform 184"/>
            <p:cNvSpPr>
              <a:spLocks/>
            </p:cNvSpPr>
            <p:nvPr/>
          </p:nvSpPr>
          <p:spPr bwMode="auto">
            <a:xfrm>
              <a:off x="6161088" y="4703763"/>
              <a:ext cx="106362" cy="96837"/>
            </a:xfrm>
            <a:custGeom>
              <a:avLst/>
              <a:gdLst>
                <a:gd name="T0" fmla="*/ 29 w 58"/>
                <a:gd name="T1" fmla="*/ 0 h 58"/>
                <a:gd name="T2" fmla="*/ 58 w 58"/>
                <a:gd name="T3" fmla="*/ 29 h 58"/>
                <a:gd name="T4" fmla="*/ 29 w 58"/>
                <a:gd name="T5" fmla="*/ 58 h 58"/>
                <a:gd name="T6" fmla="*/ 0 w 58"/>
                <a:gd name="T7" fmla="*/ 29 h 58"/>
                <a:gd name="T8" fmla="*/ 29 w 58"/>
                <a:gd name="T9" fmla="*/ 0 h 58"/>
                <a:gd name="T10" fmla="*/ 0 60000 65536"/>
                <a:gd name="T11" fmla="*/ 0 60000 65536"/>
                <a:gd name="T12" fmla="*/ 0 60000 65536"/>
                <a:gd name="T13" fmla="*/ 0 60000 65536"/>
                <a:gd name="T14" fmla="*/ 0 60000 65536"/>
                <a:gd name="T15" fmla="*/ 0 w 58"/>
                <a:gd name="T16" fmla="*/ 0 h 58"/>
                <a:gd name="T17" fmla="*/ 58 w 58"/>
                <a:gd name="T18" fmla="*/ 58 h 58"/>
              </a:gdLst>
              <a:ahLst/>
              <a:cxnLst>
                <a:cxn ang="T10">
                  <a:pos x="T0" y="T1"/>
                </a:cxn>
                <a:cxn ang="T11">
                  <a:pos x="T2" y="T3"/>
                </a:cxn>
                <a:cxn ang="T12">
                  <a:pos x="T4" y="T5"/>
                </a:cxn>
                <a:cxn ang="T13">
                  <a:pos x="T6" y="T7"/>
                </a:cxn>
                <a:cxn ang="T14">
                  <a:pos x="T8" y="T9"/>
                </a:cxn>
              </a:cxnLst>
              <a:rect l="T15" t="T16" r="T17" b="T18"/>
              <a:pathLst>
                <a:path w="58" h="58">
                  <a:moveTo>
                    <a:pt x="29" y="0"/>
                  </a:moveTo>
                  <a:lnTo>
                    <a:pt x="58" y="29"/>
                  </a:lnTo>
                  <a:lnTo>
                    <a:pt x="29" y="58"/>
                  </a:lnTo>
                  <a:lnTo>
                    <a:pt x="0" y="29"/>
                  </a:lnTo>
                  <a:lnTo>
                    <a:pt x="29" y="0"/>
                  </a:lnTo>
                  <a:close/>
                </a:path>
              </a:pathLst>
            </a:custGeom>
            <a:solidFill>
              <a:srgbClr val="336699"/>
            </a:solidFill>
            <a:ln w="11176">
              <a:solidFill>
                <a:schemeClr val="accent2"/>
              </a:solidFill>
              <a:prstDash val="solid"/>
              <a:round/>
              <a:headEnd/>
              <a:tailEnd/>
            </a:ln>
          </p:spPr>
          <p:txBody>
            <a:bodyPr/>
            <a:lstStyle/>
            <a:p>
              <a:endParaRPr lang="en-US"/>
            </a:p>
          </p:txBody>
        </p:sp>
        <p:sp>
          <p:nvSpPr>
            <p:cNvPr id="205" name="Freeform 185"/>
            <p:cNvSpPr>
              <a:spLocks/>
            </p:cNvSpPr>
            <p:nvPr/>
          </p:nvSpPr>
          <p:spPr bwMode="auto">
            <a:xfrm>
              <a:off x="5581650" y="4572000"/>
              <a:ext cx="106363" cy="96838"/>
            </a:xfrm>
            <a:custGeom>
              <a:avLst/>
              <a:gdLst>
                <a:gd name="T0" fmla="*/ 29 w 58"/>
                <a:gd name="T1" fmla="*/ 0 h 58"/>
                <a:gd name="T2" fmla="*/ 58 w 58"/>
                <a:gd name="T3" fmla="*/ 29 h 58"/>
                <a:gd name="T4" fmla="*/ 29 w 58"/>
                <a:gd name="T5" fmla="*/ 58 h 58"/>
                <a:gd name="T6" fmla="*/ 0 w 58"/>
                <a:gd name="T7" fmla="*/ 29 h 58"/>
                <a:gd name="T8" fmla="*/ 29 w 58"/>
                <a:gd name="T9" fmla="*/ 0 h 58"/>
                <a:gd name="T10" fmla="*/ 0 60000 65536"/>
                <a:gd name="T11" fmla="*/ 0 60000 65536"/>
                <a:gd name="T12" fmla="*/ 0 60000 65536"/>
                <a:gd name="T13" fmla="*/ 0 60000 65536"/>
                <a:gd name="T14" fmla="*/ 0 60000 65536"/>
                <a:gd name="T15" fmla="*/ 0 w 58"/>
                <a:gd name="T16" fmla="*/ 0 h 58"/>
                <a:gd name="T17" fmla="*/ 58 w 58"/>
                <a:gd name="T18" fmla="*/ 58 h 58"/>
              </a:gdLst>
              <a:ahLst/>
              <a:cxnLst>
                <a:cxn ang="T10">
                  <a:pos x="T0" y="T1"/>
                </a:cxn>
                <a:cxn ang="T11">
                  <a:pos x="T2" y="T3"/>
                </a:cxn>
                <a:cxn ang="T12">
                  <a:pos x="T4" y="T5"/>
                </a:cxn>
                <a:cxn ang="T13">
                  <a:pos x="T6" y="T7"/>
                </a:cxn>
                <a:cxn ang="T14">
                  <a:pos x="T8" y="T9"/>
                </a:cxn>
              </a:cxnLst>
              <a:rect l="T15" t="T16" r="T17" b="T18"/>
              <a:pathLst>
                <a:path w="58" h="58">
                  <a:moveTo>
                    <a:pt x="29" y="0"/>
                  </a:moveTo>
                  <a:lnTo>
                    <a:pt x="58" y="29"/>
                  </a:lnTo>
                  <a:lnTo>
                    <a:pt x="29" y="58"/>
                  </a:lnTo>
                  <a:lnTo>
                    <a:pt x="0" y="29"/>
                  </a:lnTo>
                  <a:lnTo>
                    <a:pt x="29" y="0"/>
                  </a:lnTo>
                  <a:close/>
                </a:path>
              </a:pathLst>
            </a:custGeom>
            <a:solidFill>
              <a:srgbClr val="336699"/>
            </a:solidFill>
            <a:ln w="11176">
              <a:solidFill>
                <a:schemeClr val="accent2"/>
              </a:solidFill>
              <a:prstDash val="solid"/>
              <a:round/>
              <a:headEnd/>
              <a:tailEnd/>
            </a:ln>
          </p:spPr>
          <p:txBody>
            <a:bodyPr/>
            <a:lstStyle/>
            <a:p>
              <a:endParaRPr lang="en-US"/>
            </a:p>
          </p:txBody>
        </p:sp>
        <p:sp>
          <p:nvSpPr>
            <p:cNvPr id="206" name="Freeform 186"/>
            <p:cNvSpPr>
              <a:spLocks/>
            </p:cNvSpPr>
            <p:nvPr/>
          </p:nvSpPr>
          <p:spPr bwMode="auto">
            <a:xfrm>
              <a:off x="6343650" y="5410200"/>
              <a:ext cx="106363" cy="96838"/>
            </a:xfrm>
            <a:custGeom>
              <a:avLst/>
              <a:gdLst>
                <a:gd name="T0" fmla="*/ 29 w 58"/>
                <a:gd name="T1" fmla="*/ 0 h 58"/>
                <a:gd name="T2" fmla="*/ 58 w 58"/>
                <a:gd name="T3" fmla="*/ 29 h 58"/>
                <a:gd name="T4" fmla="*/ 29 w 58"/>
                <a:gd name="T5" fmla="*/ 58 h 58"/>
                <a:gd name="T6" fmla="*/ 0 w 58"/>
                <a:gd name="T7" fmla="*/ 29 h 58"/>
                <a:gd name="T8" fmla="*/ 29 w 58"/>
                <a:gd name="T9" fmla="*/ 0 h 58"/>
                <a:gd name="T10" fmla="*/ 0 60000 65536"/>
                <a:gd name="T11" fmla="*/ 0 60000 65536"/>
                <a:gd name="T12" fmla="*/ 0 60000 65536"/>
                <a:gd name="T13" fmla="*/ 0 60000 65536"/>
                <a:gd name="T14" fmla="*/ 0 60000 65536"/>
                <a:gd name="T15" fmla="*/ 0 w 58"/>
                <a:gd name="T16" fmla="*/ 0 h 58"/>
                <a:gd name="T17" fmla="*/ 58 w 58"/>
                <a:gd name="T18" fmla="*/ 58 h 58"/>
              </a:gdLst>
              <a:ahLst/>
              <a:cxnLst>
                <a:cxn ang="T10">
                  <a:pos x="T0" y="T1"/>
                </a:cxn>
                <a:cxn ang="T11">
                  <a:pos x="T2" y="T3"/>
                </a:cxn>
                <a:cxn ang="T12">
                  <a:pos x="T4" y="T5"/>
                </a:cxn>
                <a:cxn ang="T13">
                  <a:pos x="T6" y="T7"/>
                </a:cxn>
                <a:cxn ang="T14">
                  <a:pos x="T8" y="T9"/>
                </a:cxn>
              </a:cxnLst>
              <a:rect l="T15" t="T16" r="T17" b="T18"/>
              <a:pathLst>
                <a:path w="58" h="58">
                  <a:moveTo>
                    <a:pt x="29" y="0"/>
                  </a:moveTo>
                  <a:lnTo>
                    <a:pt x="58" y="29"/>
                  </a:lnTo>
                  <a:lnTo>
                    <a:pt x="29" y="58"/>
                  </a:lnTo>
                  <a:lnTo>
                    <a:pt x="0" y="29"/>
                  </a:lnTo>
                  <a:lnTo>
                    <a:pt x="29" y="0"/>
                  </a:lnTo>
                  <a:close/>
                </a:path>
              </a:pathLst>
            </a:custGeom>
            <a:solidFill>
              <a:srgbClr val="336699"/>
            </a:solidFill>
            <a:ln w="11176">
              <a:solidFill>
                <a:schemeClr val="accent2"/>
              </a:solidFill>
              <a:prstDash val="solid"/>
              <a:round/>
              <a:headEnd/>
              <a:tailEnd/>
            </a:ln>
          </p:spPr>
          <p:txBody>
            <a:bodyPr/>
            <a:lstStyle/>
            <a:p>
              <a:endParaRPr lang="en-US"/>
            </a:p>
          </p:txBody>
        </p:sp>
        <p:sp>
          <p:nvSpPr>
            <p:cNvPr id="207" name="Line 187"/>
            <p:cNvSpPr>
              <a:spLocks noChangeShapeType="1"/>
            </p:cNvSpPr>
            <p:nvPr/>
          </p:nvSpPr>
          <p:spPr bwMode="auto">
            <a:xfrm flipH="1">
              <a:off x="6191250" y="2438400"/>
              <a:ext cx="152400" cy="2209800"/>
            </a:xfrm>
            <a:prstGeom prst="line">
              <a:avLst/>
            </a:prstGeom>
            <a:noFill/>
            <a:ln w="9525">
              <a:solidFill>
                <a:srgbClr val="006699"/>
              </a:solidFill>
              <a:round/>
              <a:headEnd/>
              <a:tailEnd type="triangle" w="med" len="med"/>
            </a:ln>
          </p:spPr>
          <p:txBody>
            <a:bodyPr/>
            <a:lstStyle/>
            <a:p>
              <a:endParaRPr lang="en-US"/>
            </a:p>
          </p:txBody>
        </p:sp>
        <p:sp>
          <p:nvSpPr>
            <p:cNvPr id="208" name="Line 188"/>
            <p:cNvSpPr>
              <a:spLocks noChangeShapeType="1"/>
            </p:cNvSpPr>
            <p:nvPr/>
          </p:nvSpPr>
          <p:spPr bwMode="auto">
            <a:xfrm flipV="1">
              <a:off x="4438650" y="4648200"/>
              <a:ext cx="1143000" cy="152400"/>
            </a:xfrm>
            <a:prstGeom prst="line">
              <a:avLst/>
            </a:prstGeom>
            <a:noFill/>
            <a:ln w="9525">
              <a:solidFill>
                <a:srgbClr val="006699"/>
              </a:solidFill>
              <a:round/>
              <a:headEnd/>
              <a:tailEnd type="triangle" w="med" len="med"/>
            </a:ln>
          </p:spPr>
          <p:txBody>
            <a:bodyPr/>
            <a:lstStyle/>
            <a:p>
              <a:endParaRPr lang="en-US"/>
            </a:p>
          </p:txBody>
        </p:sp>
        <p:sp>
          <p:nvSpPr>
            <p:cNvPr id="209" name="Line 189"/>
            <p:cNvSpPr>
              <a:spLocks noChangeShapeType="1"/>
            </p:cNvSpPr>
            <p:nvPr/>
          </p:nvSpPr>
          <p:spPr bwMode="auto">
            <a:xfrm flipH="1" flipV="1">
              <a:off x="6419850" y="5486400"/>
              <a:ext cx="76200" cy="228600"/>
            </a:xfrm>
            <a:prstGeom prst="line">
              <a:avLst/>
            </a:prstGeom>
            <a:noFill/>
            <a:ln w="12700">
              <a:solidFill>
                <a:srgbClr val="3366CC"/>
              </a:solidFill>
              <a:round/>
              <a:headEnd/>
              <a:tailEnd type="triangle" w="med" len="med"/>
            </a:ln>
          </p:spPr>
          <p:txBody>
            <a:bodyPr/>
            <a:lstStyle/>
            <a:p>
              <a:endParaRPr lang="en-US"/>
            </a:p>
          </p:txBody>
        </p:sp>
      </p:grpSp>
    </p:spTree>
  </p:cSld>
  <p:clrMapOvr>
    <a:masterClrMapping/>
  </p:clrMapOvr>
  <p:transition/>
  <p:timing>
    <p:tnLst>
      <p:par>
        <p:cTn id="1" dur="indefinite" restart="never" nodeType="tmRoot"/>
      </p:par>
    </p:tnLst>
  </p:timing>
</p:sld>
</file>

<file path=ppt/slides/slide93.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Selectivity:  Other Factors </a:t>
            </a:r>
            <a:endParaRPr lang="en-US" dirty="0"/>
          </a:p>
        </p:txBody>
      </p:sp>
      <p:sp>
        <p:nvSpPr>
          <p:cNvPr id="3" name="Content Placeholder 2"/>
          <p:cNvSpPr>
            <a:spLocks noGrp="1"/>
          </p:cNvSpPr>
          <p:nvPr>
            <p:ph idx="1"/>
          </p:nvPr>
        </p:nvSpPr>
        <p:spPr/>
        <p:txBody>
          <a:bodyPr/>
          <a:lstStyle/>
          <a:p>
            <a:r>
              <a:rPr lang="en-US" dirty="0" smtClean="0"/>
              <a:t>The column is a major determinant of selectivity.</a:t>
            </a:r>
          </a:p>
          <a:p>
            <a:r>
              <a:rPr lang="en-US" dirty="0" smtClean="0"/>
              <a:t>Other chemical factors can affect the separation.</a:t>
            </a:r>
          </a:p>
          <a:p>
            <a:pPr lvl="1"/>
            <a:r>
              <a:rPr lang="en-US" dirty="0" smtClean="0"/>
              <a:t>Mobile phase solvent</a:t>
            </a:r>
          </a:p>
          <a:p>
            <a:pPr lvl="1"/>
            <a:r>
              <a:rPr lang="en-US" dirty="0" smtClean="0"/>
              <a:t>pH</a:t>
            </a:r>
          </a:p>
          <a:p>
            <a:pPr lvl="1"/>
            <a:r>
              <a:rPr lang="en-US" dirty="0" smtClean="0"/>
              <a:t>Temperature</a:t>
            </a:r>
          </a:p>
          <a:p>
            <a:pPr lvl="1"/>
            <a:endParaRPr lang="en-US" dirty="0"/>
          </a:p>
        </p:txBody>
      </p:sp>
    </p:spTree>
  </p:cSld>
  <p:clrMapOvr>
    <a:masterClrMapping/>
  </p:clrMapOvr>
  <p:transition/>
  <p:timing>
    <p:tnLst>
      <p:par>
        <p:cTn id="1" dur="indefinite" restart="never" nodeType="tmRoot"/>
      </p:par>
    </p:tnLst>
  </p:timing>
</p:sld>
</file>

<file path=ppt/slides/slide94.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Selectivity Differences: Mobile Phase </a:t>
            </a:r>
            <a:endParaRPr lang="en-US" dirty="0"/>
          </a:p>
        </p:txBody>
      </p:sp>
      <p:sp>
        <p:nvSpPr>
          <p:cNvPr id="5" name="Content Placeholder 4"/>
          <p:cNvSpPr>
            <a:spLocks noGrp="1"/>
          </p:cNvSpPr>
          <p:nvPr>
            <p:ph sz="half" idx="12"/>
          </p:nvPr>
        </p:nvSpPr>
        <p:spPr>
          <a:xfrm>
            <a:off x="136261" y="5272424"/>
            <a:ext cx="8686800" cy="691284"/>
          </a:xfrm>
          <a:solidFill>
            <a:srgbClr val="FFFFCC"/>
          </a:solidFill>
          <a:ln>
            <a:solidFill>
              <a:schemeClr val="tx1"/>
            </a:solidFill>
          </a:ln>
        </p:spPr>
        <p:txBody>
          <a:bodyPr/>
          <a:lstStyle/>
          <a:p>
            <a:r>
              <a:rPr lang="en-US" sz="1600" dirty="0" smtClean="0"/>
              <a:t>A steroid mixture separated under different mobile phase conditions.</a:t>
            </a:r>
          </a:p>
          <a:p>
            <a:r>
              <a:rPr lang="en-US" sz="1600" dirty="0" smtClean="0"/>
              <a:t>The compounds have different solubility in the mobile phase solvents.</a:t>
            </a:r>
          </a:p>
        </p:txBody>
      </p:sp>
      <p:sp>
        <p:nvSpPr>
          <p:cNvPr id="7" name="Rectangle 6"/>
          <p:cNvSpPr/>
          <p:nvPr/>
        </p:nvSpPr>
        <p:spPr>
          <a:xfrm>
            <a:off x="251475" y="6396335"/>
            <a:ext cx="8698656" cy="461665"/>
          </a:xfrm>
          <a:prstGeom prst="rect">
            <a:avLst/>
          </a:prstGeom>
        </p:spPr>
        <p:txBody>
          <a:bodyPr wrap="square">
            <a:spAutoFit/>
          </a:bodyPr>
          <a:lstStyle/>
          <a:p>
            <a:pPr>
              <a:buNone/>
            </a:pPr>
            <a:r>
              <a:rPr lang="en-US" sz="1200" dirty="0" smtClean="0"/>
              <a:t>Snyder, L.D., Kirkland, J.J., </a:t>
            </a:r>
            <a:r>
              <a:rPr lang="en-US" sz="1200" dirty="0" err="1" smtClean="0"/>
              <a:t>Glajch</a:t>
            </a:r>
            <a:r>
              <a:rPr lang="en-US" sz="1200" dirty="0" smtClean="0"/>
              <a:t>, J.L., “Practical HPLC Method Development”, 2</a:t>
            </a:r>
            <a:r>
              <a:rPr lang="en-US" sz="1200" baseline="30000" dirty="0" smtClean="0"/>
              <a:t>nd</a:t>
            </a:r>
            <a:r>
              <a:rPr lang="en-US" sz="1200" dirty="0" smtClean="0"/>
              <a:t> ed.,  John Wiley &amp; Sons, Inc.,1997</a:t>
            </a:r>
            <a:endParaRPr lang="en-US" sz="1200" dirty="0"/>
          </a:p>
        </p:txBody>
      </p:sp>
      <p:grpSp>
        <p:nvGrpSpPr>
          <p:cNvPr id="9" name="Group 8"/>
          <p:cNvGrpSpPr/>
          <p:nvPr/>
        </p:nvGrpSpPr>
        <p:grpSpPr>
          <a:xfrm>
            <a:off x="885152" y="663864"/>
            <a:ext cx="7431303" cy="4434537"/>
            <a:chOff x="298450" y="1463675"/>
            <a:chExt cx="8154988" cy="4953000"/>
          </a:xfrm>
        </p:grpSpPr>
        <p:pic>
          <p:nvPicPr>
            <p:cNvPr id="10" name="Picture 3"/>
            <p:cNvPicPr>
              <a:picLocks noChangeAspect="1" noChangeArrowheads="1"/>
            </p:cNvPicPr>
            <p:nvPr/>
          </p:nvPicPr>
          <p:blipFill>
            <a:blip r:embed="rId3" cstate="print"/>
            <a:srcRect/>
            <a:stretch>
              <a:fillRect/>
            </a:stretch>
          </p:blipFill>
          <p:spPr bwMode="auto">
            <a:xfrm>
              <a:off x="298450" y="1463675"/>
              <a:ext cx="8154988" cy="4953000"/>
            </a:xfrm>
            <a:prstGeom prst="rect">
              <a:avLst/>
            </a:prstGeom>
            <a:noFill/>
            <a:ln w="9525" algn="ctr">
              <a:noFill/>
              <a:miter lim="800000"/>
              <a:headEnd/>
              <a:tailEnd/>
            </a:ln>
            <a:effectLst/>
          </p:spPr>
        </p:pic>
        <p:sp>
          <p:nvSpPr>
            <p:cNvPr id="11" name="Text Box 4"/>
            <p:cNvSpPr txBox="1">
              <a:spLocks noChangeArrowheads="1"/>
            </p:cNvSpPr>
            <p:nvPr/>
          </p:nvSpPr>
          <p:spPr bwMode="auto">
            <a:xfrm>
              <a:off x="6361113" y="1847850"/>
              <a:ext cx="1023937" cy="336550"/>
            </a:xfrm>
            <a:prstGeom prst="rect">
              <a:avLst/>
            </a:prstGeom>
            <a:noFill/>
            <a:ln w="9525" algn="ctr">
              <a:noFill/>
              <a:miter lim="800000"/>
              <a:headEnd/>
              <a:tailEnd/>
            </a:ln>
            <a:effectLst/>
          </p:spPr>
          <p:txBody>
            <a:bodyPr wrap="none">
              <a:spAutoFit/>
            </a:bodyPr>
            <a:lstStyle/>
            <a:p>
              <a:r>
                <a:rPr lang="en-US"/>
                <a:t>Steroids</a:t>
              </a:r>
            </a:p>
          </p:txBody>
        </p:sp>
        <p:sp>
          <p:nvSpPr>
            <p:cNvPr id="12" name="Rectangle 6"/>
            <p:cNvSpPr>
              <a:spLocks noChangeArrowheads="1"/>
            </p:cNvSpPr>
            <p:nvPr/>
          </p:nvSpPr>
          <p:spPr bwMode="auto">
            <a:xfrm>
              <a:off x="5556250" y="2906713"/>
              <a:ext cx="2889250" cy="1773237"/>
            </a:xfrm>
            <a:prstGeom prst="rect">
              <a:avLst/>
            </a:prstGeom>
            <a:noFill/>
            <a:ln w="12700">
              <a:solidFill>
                <a:srgbClr val="FF0000"/>
              </a:solidFill>
              <a:miter lim="800000"/>
              <a:headEnd/>
              <a:tailEnd/>
            </a:ln>
            <a:effectLst/>
          </p:spPr>
          <p:txBody>
            <a:bodyPr wrap="none" anchor="ctr"/>
            <a:lstStyle/>
            <a:p>
              <a:endParaRPr lang="en-US"/>
            </a:p>
          </p:txBody>
        </p:sp>
      </p:grpSp>
    </p:spTree>
  </p:cSld>
  <p:clrMapOvr>
    <a:masterClrMapping/>
  </p:clrMapOvr>
  <p:transition/>
  <p:timing>
    <p:tnLst>
      <p:par>
        <p:cTn id="1" dur="indefinite" restart="never" nodeType="tmRoot"/>
      </p:par>
    </p:tnLst>
  </p:timing>
</p:sld>
</file>

<file path=ppt/slides/slide95.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Content Placeholder 1"/>
          <p:cNvSpPr>
            <a:spLocks noGrp="1"/>
          </p:cNvSpPr>
          <p:nvPr>
            <p:ph sz="half" idx="12"/>
          </p:nvPr>
        </p:nvSpPr>
        <p:spPr>
          <a:xfrm>
            <a:off x="283464" y="4636004"/>
            <a:ext cx="8686800" cy="2004210"/>
          </a:xfrm>
          <a:solidFill>
            <a:srgbClr val="FFFFCC"/>
          </a:solidFill>
          <a:ln>
            <a:solidFill>
              <a:schemeClr val="tx1"/>
            </a:solidFill>
          </a:ln>
        </p:spPr>
        <p:txBody>
          <a:bodyPr/>
          <a:lstStyle/>
          <a:p>
            <a:r>
              <a:rPr lang="en-US" dirty="0" smtClean="0"/>
              <a:t>Compounds retain better on reversed phase columns when they are not ionized.</a:t>
            </a:r>
          </a:p>
          <a:p>
            <a:r>
              <a:rPr lang="en-US" dirty="0" smtClean="0"/>
              <a:t>An acid is less ionized in an acid mobile phase.</a:t>
            </a:r>
          </a:p>
          <a:p>
            <a:r>
              <a:rPr lang="en-US" dirty="0" smtClean="0"/>
              <a:t>A rugged method allows the pH to vary a little without affecting the retention time (k’).  This is where the curves are flat.</a:t>
            </a:r>
          </a:p>
          <a:p>
            <a:r>
              <a:rPr lang="en-US" dirty="0" smtClean="0"/>
              <a:t>Silica dissolves above pH 8.  Hybrid particles are best stable pH 1-12.</a:t>
            </a:r>
            <a:endParaRPr lang="en-US" dirty="0"/>
          </a:p>
        </p:txBody>
      </p:sp>
      <p:sp>
        <p:nvSpPr>
          <p:cNvPr id="4" name="Title 3"/>
          <p:cNvSpPr>
            <a:spLocks noGrp="1"/>
          </p:cNvSpPr>
          <p:nvPr>
            <p:ph type="title"/>
          </p:nvPr>
        </p:nvSpPr>
        <p:spPr/>
        <p:txBody>
          <a:bodyPr/>
          <a:lstStyle/>
          <a:p>
            <a:r>
              <a:rPr lang="en-US" dirty="0" smtClean="0"/>
              <a:t>Selectivity Differences:  Mobile Phase pH</a:t>
            </a:r>
            <a:endParaRPr lang="en-US" dirty="0"/>
          </a:p>
        </p:txBody>
      </p:sp>
      <p:grpSp>
        <p:nvGrpSpPr>
          <p:cNvPr id="3" name="Group 99"/>
          <p:cNvGrpSpPr/>
          <p:nvPr/>
        </p:nvGrpSpPr>
        <p:grpSpPr>
          <a:xfrm>
            <a:off x="1000367" y="779079"/>
            <a:ext cx="7373695" cy="3629240"/>
            <a:chOff x="712332" y="779078"/>
            <a:chExt cx="7773580" cy="4342587"/>
          </a:xfrm>
        </p:grpSpPr>
        <p:sp>
          <p:nvSpPr>
            <p:cNvPr id="6" name="Rectangle 2"/>
            <p:cNvSpPr>
              <a:spLocks noChangeArrowheads="1"/>
            </p:cNvSpPr>
            <p:nvPr/>
          </p:nvSpPr>
          <p:spPr bwMode="auto">
            <a:xfrm>
              <a:off x="5437912" y="1541078"/>
              <a:ext cx="2895600" cy="2895600"/>
            </a:xfrm>
            <a:prstGeom prst="rect">
              <a:avLst/>
            </a:prstGeom>
            <a:solidFill>
              <a:srgbClr val="CCFFCC"/>
            </a:solidFill>
            <a:ln w="47625" cap="rnd">
              <a:solidFill>
                <a:schemeClr val="tx1"/>
              </a:solidFill>
              <a:prstDash val="sysDot"/>
              <a:miter lim="800000"/>
              <a:headEnd/>
              <a:tailEnd/>
            </a:ln>
          </p:spPr>
          <p:txBody>
            <a:bodyPr wrap="none" anchor="ctr"/>
            <a:lstStyle/>
            <a:p>
              <a:endParaRPr lang="en-US"/>
            </a:p>
          </p:txBody>
        </p:sp>
        <p:sp>
          <p:nvSpPr>
            <p:cNvPr id="7" name="Rectangle 3"/>
            <p:cNvSpPr>
              <a:spLocks noChangeArrowheads="1"/>
            </p:cNvSpPr>
            <p:nvPr/>
          </p:nvSpPr>
          <p:spPr bwMode="auto">
            <a:xfrm>
              <a:off x="1475512" y="1541078"/>
              <a:ext cx="1828800" cy="2895600"/>
            </a:xfrm>
            <a:prstGeom prst="rect">
              <a:avLst/>
            </a:prstGeom>
            <a:solidFill>
              <a:srgbClr val="CCFFCC"/>
            </a:solidFill>
            <a:ln w="47625" cap="rnd">
              <a:solidFill>
                <a:schemeClr val="tx1"/>
              </a:solidFill>
              <a:prstDash val="sysDot"/>
              <a:miter lim="800000"/>
              <a:headEnd/>
              <a:tailEnd/>
            </a:ln>
          </p:spPr>
          <p:txBody>
            <a:bodyPr wrap="none" anchor="ctr"/>
            <a:lstStyle/>
            <a:p>
              <a:endParaRPr lang="en-US"/>
            </a:p>
          </p:txBody>
        </p:sp>
        <p:sp>
          <p:nvSpPr>
            <p:cNvPr id="10" name="Rectangle 7"/>
            <p:cNvSpPr>
              <a:spLocks noChangeArrowheads="1"/>
            </p:cNvSpPr>
            <p:nvPr/>
          </p:nvSpPr>
          <p:spPr bwMode="auto">
            <a:xfrm>
              <a:off x="4655275" y="4844666"/>
              <a:ext cx="355867" cy="276999"/>
            </a:xfrm>
            <a:prstGeom prst="rect">
              <a:avLst/>
            </a:prstGeom>
            <a:noFill/>
            <a:ln w="9525">
              <a:noFill/>
              <a:miter lim="800000"/>
              <a:headEnd/>
              <a:tailEnd/>
            </a:ln>
          </p:spPr>
          <p:txBody>
            <a:bodyPr wrap="none" lIns="0" tIns="0" rIns="0" bIns="0">
              <a:spAutoFit/>
            </a:bodyPr>
            <a:lstStyle/>
            <a:p>
              <a:r>
                <a:rPr lang="en-US" sz="1800" b="1" dirty="0"/>
                <a:t>pH</a:t>
              </a:r>
              <a:endParaRPr lang="en-US" sz="2800" b="1" dirty="0"/>
            </a:p>
          </p:txBody>
        </p:sp>
        <p:sp>
          <p:nvSpPr>
            <p:cNvPr id="11" name="Line 8"/>
            <p:cNvSpPr>
              <a:spLocks noChangeShapeType="1"/>
            </p:cNvSpPr>
            <p:nvPr/>
          </p:nvSpPr>
          <p:spPr bwMode="auto">
            <a:xfrm>
              <a:off x="1481862" y="3458778"/>
              <a:ext cx="6737350" cy="1588"/>
            </a:xfrm>
            <a:prstGeom prst="line">
              <a:avLst/>
            </a:prstGeom>
            <a:noFill/>
            <a:ln w="9525">
              <a:solidFill>
                <a:srgbClr val="000000"/>
              </a:solidFill>
              <a:round/>
              <a:headEnd/>
              <a:tailEnd/>
            </a:ln>
          </p:spPr>
          <p:txBody>
            <a:bodyPr/>
            <a:lstStyle/>
            <a:p>
              <a:endParaRPr lang="en-US"/>
            </a:p>
          </p:txBody>
        </p:sp>
        <p:sp>
          <p:nvSpPr>
            <p:cNvPr id="12" name="Line 9"/>
            <p:cNvSpPr>
              <a:spLocks noChangeShapeType="1"/>
            </p:cNvSpPr>
            <p:nvPr/>
          </p:nvSpPr>
          <p:spPr bwMode="auto">
            <a:xfrm>
              <a:off x="1481862" y="2333241"/>
              <a:ext cx="6737350" cy="1587"/>
            </a:xfrm>
            <a:prstGeom prst="line">
              <a:avLst/>
            </a:prstGeom>
            <a:noFill/>
            <a:ln w="9525">
              <a:solidFill>
                <a:srgbClr val="000000"/>
              </a:solidFill>
              <a:round/>
              <a:headEnd/>
              <a:tailEnd/>
            </a:ln>
          </p:spPr>
          <p:txBody>
            <a:bodyPr/>
            <a:lstStyle/>
            <a:p>
              <a:endParaRPr lang="en-US"/>
            </a:p>
          </p:txBody>
        </p:sp>
        <p:sp>
          <p:nvSpPr>
            <p:cNvPr id="13" name="Line 10"/>
            <p:cNvSpPr>
              <a:spLocks noChangeShapeType="1"/>
            </p:cNvSpPr>
            <p:nvPr/>
          </p:nvSpPr>
          <p:spPr bwMode="auto">
            <a:xfrm>
              <a:off x="1481862" y="1218816"/>
              <a:ext cx="6737350" cy="3175"/>
            </a:xfrm>
            <a:prstGeom prst="line">
              <a:avLst/>
            </a:prstGeom>
            <a:noFill/>
            <a:ln w="9525">
              <a:solidFill>
                <a:srgbClr val="000000"/>
              </a:solidFill>
              <a:round/>
              <a:headEnd/>
              <a:tailEnd/>
            </a:ln>
          </p:spPr>
          <p:txBody>
            <a:bodyPr/>
            <a:lstStyle/>
            <a:p>
              <a:endParaRPr lang="en-US"/>
            </a:p>
          </p:txBody>
        </p:sp>
        <p:sp>
          <p:nvSpPr>
            <p:cNvPr id="14" name="Line 11"/>
            <p:cNvSpPr>
              <a:spLocks noChangeShapeType="1"/>
            </p:cNvSpPr>
            <p:nvPr/>
          </p:nvSpPr>
          <p:spPr bwMode="auto">
            <a:xfrm>
              <a:off x="1481862" y="1218816"/>
              <a:ext cx="1588" cy="3352800"/>
            </a:xfrm>
            <a:prstGeom prst="line">
              <a:avLst/>
            </a:prstGeom>
            <a:noFill/>
            <a:ln w="9525">
              <a:solidFill>
                <a:srgbClr val="000000"/>
              </a:solidFill>
              <a:round/>
              <a:headEnd/>
              <a:tailEnd/>
            </a:ln>
          </p:spPr>
          <p:txBody>
            <a:bodyPr/>
            <a:lstStyle/>
            <a:p>
              <a:endParaRPr lang="en-US"/>
            </a:p>
          </p:txBody>
        </p:sp>
        <p:sp>
          <p:nvSpPr>
            <p:cNvPr id="15" name="Line 12"/>
            <p:cNvSpPr>
              <a:spLocks noChangeShapeType="1"/>
            </p:cNvSpPr>
            <p:nvPr/>
          </p:nvSpPr>
          <p:spPr bwMode="auto">
            <a:xfrm>
              <a:off x="1424712" y="4571616"/>
              <a:ext cx="57150" cy="1587"/>
            </a:xfrm>
            <a:prstGeom prst="line">
              <a:avLst/>
            </a:prstGeom>
            <a:noFill/>
            <a:ln w="9525">
              <a:solidFill>
                <a:srgbClr val="000000"/>
              </a:solidFill>
              <a:round/>
              <a:headEnd/>
              <a:tailEnd/>
            </a:ln>
          </p:spPr>
          <p:txBody>
            <a:bodyPr/>
            <a:lstStyle/>
            <a:p>
              <a:endParaRPr lang="en-US"/>
            </a:p>
          </p:txBody>
        </p:sp>
        <p:sp>
          <p:nvSpPr>
            <p:cNvPr id="16" name="Line 13"/>
            <p:cNvSpPr>
              <a:spLocks noChangeShapeType="1"/>
            </p:cNvSpPr>
            <p:nvPr/>
          </p:nvSpPr>
          <p:spPr bwMode="auto">
            <a:xfrm>
              <a:off x="1424712" y="3458778"/>
              <a:ext cx="57150" cy="1588"/>
            </a:xfrm>
            <a:prstGeom prst="line">
              <a:avLst/>
            </a:prstGeom>
            <a:noFill/>
            <a:ln w="9525">
              <a:solidFill>
                <a:srgbClr val="000000"/>
              </a:solidFill>
              <a:round/>
              <a:headEnd/>
              <a:tailEnd/>
            </a:ln>
          </p:spPr>
          <p:txBody>
            <a:bodyPr/>
            <a:lstStyle/>
            <a:p>
              <a:endParaRPr lang="en-US"/>
            </a:p>
          </p:txBody>
        </p:sp>
        <p:sp>
          <p:nvSpPr>
            <p:cNvPr id="17" name="Line 14"/>
            <p:cNvSpPr>
              <a:spLocks noChangeShapeType="1"/>
            </p:cNvSpPr>
            <p:nvPr/>
          </p:nvSpPr>
          <p:spPr bwMode="auto">
            <a:xfrm>
              <a:off x="1424712" y="2333241"/>
              <a:ext cx="57150" cy="1587"/>
            </a:xfrm>
            <a:prstGeom prst="line">
              <a:avLst/>
            </a:prstGeom>
            <a:noFill/>
            <a:ln w="9525">
              <a:solidFill>
                <a:srgbClr val="000000"/>
              </a:solidFill>
              <a:round/>
              <a:headEnd/>
              <a:tailEnd/>
            </a:ln>
          </p:spPr>
          <p:txBody>
            <a:bodyPr/>
            <a:lstStyle/>
            <a:p>
              <a:endParaRPr lang="en-US"/>
            </a:p>
          </p:txBody>
        </p:sp>
        <p:sp>
          <p:nvSpPr>
            <p:cNvPr id="18" name="Line 15"/>
            <p:cNvSpPr>
              <a:spLocks noChangeShapeType="1"/>
            </p:cNvSpPr>
            <p:nvPr/>
          </p:nvSpPr>
          <p:spPr bwMode="auto">
            <a:xfrm>
              <a:off x="1424712" y="1218816"/>
              <a:ext cx="57150" cy="3175"/>
            </a:xfrm>
            <a:prstGeom prst="line">
              <a:avLst/>
            </a:prstGeom>
            <a:noFill/>
            <a:ln w="9525">
              <a:solidFill>
                <a:srgbClr val="000000"/>
              </a:solidFill>
              <a:round/>
              <a:headEnd/>
              <a:tailEnd/>
            </a:ln>
          </p:spPr>
          <p:txBody>
            <a:bodyPr/>
            <a:lstStyle/>
            <a:p>
              <a:endParaRPr lang="en-US"/>
            </a:p>
          </p:txBody>
        </p:sp>
        <p:sp>
          <p:nvSpPr>
            <p:cNvPr id="19" name="Line 16"/>
            <p:cNvSpPr>
              <a:spLocks noChangeShapeType="1"/>
            </p:cNvSpPr>
            <p:nvPr/>
          </p:nvSpPr>
          <p:spPr bwMode="auto">
            <a:xfrm>
              <a:off x="1481862" y="4571616"/>
              <a:ext cx="6737350" cy="1587"/>
            </a:xfrm>
            <a:prstGeom prst="line">
              <a:avLst/>
            </a:prstGeom>
            <a:noFill/>
            <a:ln w="9525">
              <a:solidFill>
                <a:srgbClr val="000000"/>
              </a:solidFill>
              <a:round/>
              <a:headEnd/>
              <a:tailEnd/>
            </a:ln>
          </p:spPr>
          <p:txBody>
            <a:bodyPr/>
            <a:lstStyle/>
            <a:p>
              <a:endParaRPr lang="en-US"/>
            </a:p>
          </p:txBody>
        </p:sp>
        <p:sp>
          <p:nvSpPr>
            <p:cNvPr id="20" name="Line 17"/>
            <p:cNvSpPr>
              <a:spLocks noChangeShapeType="1"/>
            </p:cNvSpPr>
            <p:nvPr/>
          </p:nvSpPr>
          <p:spPr bwMode="auto">
            <a:xfrm flipV="1">
              <a:off x="1481862" y="4571616"/>
              <a:ext cx="1588" cy="68262"/>
            </a:xfrm>
            <a:prstGeom prst="line">
              <a:avLst/>
            </a:prstGeom>
            <a:noFill/>
            <a:ln w="9525">
              <a:solidFill>
                <a:srgbClr val="000000"/>
              </a:solidFill>
              <a:round/>
              <a:headEnd/>
              <a:tailEnd/>
            </a:ln>
          </p:spPr>
          <p:txBody>
            <a:bodyPr/>
            <a:lstStyle/>
            <a:p>
              <a:endParaRPr lang="en-US"/>
            </a:p>
          </p:txBody>
        </p:sp>
        <p:sp>
          <p:nvSpPr>
            <p:cNvPr id="21" name="Line 18"/>
            <p:cNvSpPr>
              <a:spLocks noChangeShapeType="1"/>
            </p:cNvSpPr>
            <p:nvPr/>
          </p:nvSpPr>
          <p:spPr bwMode="auto">
            <a:xfrm flipV="1">
              <a:off x="2440712" y="4571616"/>
              <a:ext cx="1588" cy="68262"/>
            </a:xfrm>
            <a:prstGeom prst="line">
              <a:avLst/>
            </a:prstGeom>
            <a:noFill/>
            <a:ln w="9525">
              <a:solidFill>
                <a:srgbClr val="000000"/>
              </a:solidFill>
              <a:round/>
              <a:headEnd/>
              <a:tailEnd/>
            </a:ln>
          </p:spPr>
          <p:txBody>
            <a:bodyPr/>
            <a:lstStyle/>
            <a:p>
              <a:endParaRPr lang="en-US"/>
            </a:p>
          </p:txBody>
        </p:sp>
        <p:sp>
          <p:nvSpPr>
            <p:cNvPr id="22" name="Line 19"/>
            <p:cNvSpPr>
              <a:spLocks noChangeShapeType="1"/>
            </p:cNvSpPr>
            <p:nvPr/>
          </p:nvSpPr>
          <p:spPr bwMode="auto">
            <a:xfrm flipV="1">
              <a:off x="3409087" y="4571616"/>
              <a:ext cx="1588" cy="68262"/>
            </a:xfrm>
            <a:prstGeom prst="line">
              <a:avLst/>
            </a:prstGeom>
            <a:noFill/>
            <a:ln w="9525">
              <a:solidFill>
                <a:srgbClr val="000000"/>
              </a:solidFill>
              <a:round/>
              <a:headEnd/>
              <a:tailEnd/>
            </a:ln>
          </p:spPr>
          <p:txBody>
            <a:bodyPr/>
            <a:lstStyle/>
            <a:p>
              <a:endParaRPr lang="en-US"/>
            </a:p>
          </p:txBody>
        </p:sp>
        <p:sp>
          <p:nvSpPr>
            <p:cNvPr id="23" name="Line 20"/>
            <p:cNvSpPr>
              <a:spLocks noChangeShapeType="1"/>
            </p:cNvSpPr>
            <p:nvPr/>
          </p:nvSpPr>
          <p:spPr bwMode="auto">
            <a:xfrm flipV="1">
              <a:off x="4366350" y="4571616"/>
              <a:ext cx="1587" cy="68262"/>
            </a:xfrm>
            <a:prstGeom prst="line">
              <a:avLst/>
            </a:prstGeom>
            <a:noFill/>
            <a:ln w="9525">
              <a:solidFill>
                <a:srgbClr val="000000"/>
              </a:solidFill>
              <a:round/>
              <a:headEnd/>
              <a:tailEnd/>
            </a:ln>
          </p:spPr>
          <p:txBody>
            <a:bodyPr/>
            <a:lstStyle/>
            <a:p>
              <a:endParaRPr lang="en-US"/>
            </a:p>
          </p:txBody>
        </p:sp>
        <p:sp>
          <p:nvSpPr>
            <p:cNvPr id="24" name="Line 21"/>
            <p:cNvSpPr>
              <a:spLocks noChangeShapeType="1"/>
            </p:cNvSpPr>
            <p:nvPr/>
          </p:nvSpPr>
          <p:spPr bwMode="auto">
            <a:xfrm flipV="1">
              <a:off x="5334725" y="4571616"/>
              <a:ext cx="1587" cy="68262"/>
            </a:xfrm>
            <a:prstGeom prst="line">
              <a:avLst/>
            </a:prstGeom>
            <a:noFill/>
            <a:ln w="9525">
              <a:solidFill>
                <a:srgbClr val="000000"/>
              </a:solidFill>
              <a:round/>
              <a:headEnd/>
              <a:tailEnd/>
            </a:ln>
          </p:spPr>
          <p:txBody>
            <a:bodyPr/>
            <a:lstStyle/>
            <a:p>
              <a:endParaRPr lang="en-US"/>
            </a:p>
          </p:txBody>
        </p:sp>
        <p:sp>
          <p:nvSpPr>
            <p:cNvPr id="25" name="Line 22"/>
            <p:cNvSpPr>
              <a:spLocks noChangeShapeType="1"/>
            </p:cNvSpPr>
            <p:nvPr/>
          </p:nvSpPr>
          <p:spPr bwMode="auto">
            <a:xfrm flipV="1">
              <a:off x="6293575" y="4571616"/>
              <a:ext cx="1587" cy="68262"/>
            </a:xfrm>
            <a:prstGeom prst="line">
              <a:avLst/>
            </a:prstGeom>
            <a:noFill/>
            <a:ln w="9525">
              <a:solidFill>
                <a:srgbClr val="000000"/>
              </a:solidFill>
              <a:round/>
              <a:headEnd/>
              <a:tailEnd/>
            </a:ln>
          </p:spPr>
          <p:txBody>
            <a:bodyPr/>
            <a:lstStyle/>
            <a:p>
              <a:endParaRPr lang="en-US"/>
            </a:p>
          </p:txBody>
        </p:sp>
        <p:sp>
          <p:nvSpPr>
            <p:cNvPr id="26" name="Line 23"/>
            <p:cNvSpPr>
              <a:spLocks noChangeShapeType="1"/>
            </p:cNvSpPr>
            <p:nvPr/>
          </p:nvSpPr>
          <p:spPr bwMode="auto">
            <a:xfrm flipV="1">
              <a:off x="7261950" y="4571616"/>
              <a:ext cx="1587" cy="68262"/>
            </a:xfrm>
            <a:prstGeom prst="line">
              <a:avLst/>
            </a:prstGeom>
            <a:noFill/>
            <a:ln w="9525">
              <a:solidFill>
                <a:srgbClr val="000000"/>
              </a:solidFill>
              <a:round/>
              <a:headEnd/>
              <a:tailEnd/>
            </a:ln>
          </p:spPr>
          <p:txBody>
            <a:bodyPr/>
            <a:lstStyle/>
            <a:p>
              <a:endParaRPr lang="en-US"/>
            </a:p>
          </p:txBody>
        </p:sp>
        <p:sp>
          <p:nvSpPr>
            <p:cNvPr id="27" name="Line 24"/>
            <p:cNvSpPr>
              <a:spLocks noChangeShapeType="1"/>
            </p:cNvSpPr>
            <p:nvPr/>
          </p:nvSpPr>
          <p:spPr bwMode="auto">
            <a:xfrm flipV="1">
              <a:off x="8219212" y="4571616"/>
              <a:ext cx="1588" cy="68262"/>
            </a:xfrm>
            <a:prstGeom prst="line">
              <a:avLst/>
            </a:prstGeom>
            <a:noFill/>
            <a:ln w="9525">
              <a:solidFill>
                <a:srgbClr val="000000"/>
              </a:solidFill>
              <a:round/>
              <a:headEnd/>
              <a:tailEnd/>
            </a:ln>
          </p:spPr>
          <p:txBody>
            <a:bodyPr/>
            <a:lstStyle/>
            <a:p>
              <a:endParaRPr lang="en-US"/>
            </a:p>
          </p:txBody>
        </p:sp>
        <p:sp>
          <p:nvSpPr>
            <p:cNvPr id="28" name="Freeform 25"/>
            <p:cNvSpPr>
              <a:spLocks/>
            </p:cNvSpPr>
            <p:nvPr/>
          </p:nvSpPr>
          <p:spPr bwMode="auto">
            <a:xfrm>
              <a:off x="2105750" y="1993516"/>
              <a:ext cx="584200" cy="11112"/>
            </a:xfrm>
            <a:custGeom>
              <a:avLst/>
              <a:gdLst>
                <a:gd name="T0" fmla="*/ 0 w 368"/>
                <a:gd name="T1" fmla="*/ 6 h 6"/>
                <a:gd name="T2" fmla="*/ 96 w 368"/>
                <a:gd name="T3" fmla="*/ 6 h 6"/>
                <a:gd name="T4" fmla="*/ 193 w 368"/>
                <a:gd name="T5" fmla="*/ 0 h 6"/>
                <a:gd name="T6" fmla="*/ 283 w 368"/>
                <a:gd name="T7" fmla="*/ 0 h 6"/>
                <a:gd name="T8" fmla="*/ 368 w 368"/>
                <a:gd name="T9" fmla="*/ 0 h 6"/>
                <a:gd name="T10" fmla="*/ 0 60000 65536"/>
                <a:gd name="T11" fmla="*/ 0 60000 65536"/>
                <a:gd name="T12" fmla="*/ 0 60000 65536"/>
                <a:gd name="T13" fmla="*/ 0 60000 65536"/>
                <a:gd name="T14" fmla="*/ 0 60000 65536"/>
                <a:gd name="T15" fmla="*/ 0 w 368"/>
                <a:gd name="T16" fmla="*/ 0 h 6"/>
                <a:gd name="T17" fmla="*/ 368 w 368"/>
                <a:gd name="T18" fmla="*/ 6 h 6"/>
              </a:gdLst>
              <a:ahLst/>
              <a:cxnLst>
                <a:cxn ang="T10">
                  <a:pos x="T0" y="T1"/>
                </a:cxn>
                <a:cxn ang="T11">
                  <a:pos x="T2" y="T3"/>
                </a:cxn>
                <a:cxn ang="T12">
                  <a:pos x="T4" y="T5"/>
                </a:cxn>
                <a:cxn ang="T13">
                  <a:pos x="T6" y="T7"/>
                </a:cxn>
                <a:cxn ang="T14">
                  <a:pos x="T8" y="T9"/>
                </a:cxn>
              </a:cxnLst>
              <a:rect l="T15" t="T16" r="T17" b="T18"/>
              <a:pathLst>
                <a:path w="368" h="6">
                  <a:moveTo>
                    <a:pt x="0" y="6"/>
                  </a:moveTo>
                  <a:lnTo>
                    <a:pt x="96" y="6"/>
                  </a:lnTo>
                  <a:lnTo>
                    <a:pt x="193" y="0"/>
                  </a:lnTo>
                  <a:lnTo>
                    <a:pt x="283" y="0"/>
                  </a:lnTo>
                  <a:lnTo>
                    <a:pt x="368" y="0"/>
                  </a:lnTo>
                </a:path>
              </a:pathLst>
            </a:custGeom>
            <a:noFill/>
            <a:ln w="28575">
              <a:solidFill>
                <a:srgbClr val="FF0000"/>
              </a:solidFill>
              <a:prstDash val="solid"/>
              <a:round/>
              <a:headEnd/>
              <a:tailEnd/>
            </a:ln>
          </p:spPr>
          <p:txBody>
            <a:bodyPr/>
            <a:lstStyle/>
            <a:p>
              <a:endParaRPr lang="en-US"/>
            </a:p>
          </p:txBody>
        </p:sp>
        <p:sp>
          <p:nvSpPr>
            <p:cNvPr id="29" name="Freeform 26"/>
            <p:cNvSpPr>
              <a:spLocks/>
            </p:cNvSpPr>
            <p:nvPr/>
          </p:nvSpPr>
          <p:spPr bwMode="auto">
            <a:xfrm>
              <a:off x="2689950" y="1993516"/>
              <a:ext cx="382587" cy="1587"/>
            </a:xfrm>
            <a:custGeom>
              <a:avLst/>
              <a:gdLst>
                <a:gd name="T0" fmla="*/ 0 w 241"/>
                <a:gd name="T1" fmla="*/ 0 h 1587"/>
                <a:gd name="T2" fmla="*/ 72 w 241"/>
                <a:gd name="T3" fmla="*/ 0 h 1587"/>
                <a:gd name="T4" fmla="*/ 133 w 241"/>
                <a:gd name="T5" fmla="*/ 0 h 1587"/>
                <a:gd name="T6" fmla="*/ 187 w 241"/>
                <a:gd name="T7" fmla="*/ 0 h 1587"/>
                <a:gd name="T8" fmla="*/ 241 w 241"/>
                <a:gd name="T9" fmla="*/ 0 h 1587"/>
                <a:gd name="T10" fmla="*/ 0 60000 65536"/>
                <a:gd name="T11" fmla="*/ 0 60000 65536"/>
                <a:gd name="T12" fmla="*/ 0 60000 65536"/>
                <a:gd name="T13" fmla="*/ 0 60000 65536"/>
                <a:gd name="T14" fmla="*/ 0 60000 65536"/>
                <a:gd name="T15" fmla="*/ 0 w 241"/>
                <a:gd name="T16" fmla="*/ 0 h 1587"/>
                <a:gd name="T17" fmla="*/ 241 w 241"/>
                <a:gd name="T18" fmla="*/ 1587 h 1587"/>
              </a:gdLst>
              <a:ahLst/>
              <a:cxnLst>
                <a:cxn ang="T10">
                  <a:pos x="T0" y="T1"/>
                </a:cxn>
                <a:cxn ang="T11">
                  <a:pos x="T2" y="T3"/>
                </a:cxn>
                <a:cxn ang="T12">
                  <a:pos x="T4" y="T5"/>
                </a:cxn>
                <a:cxn ang="T13">
                  <a:pos x="T6" y="T7"/>
                </a:cxn>
                <a:cxn ang="T14">
                  <a:pos x="T8" y="T9"/>
                </a:cxn>
              </a:cxnLst>
              <a:rect l="T15" t="T16" r="T17" b="T18"/>
              <a:pathLst>
                <a:path w="241" h="1587">
                  <a:moveTo>
                    <a:pt x="0" y="0"/>
                  </a:moveTo>
                  <a:lnTo>
                    <a:pt x="72" y="0"/>
                  </a:lnTo>
                  <a:lnTo>
                    <a:pt x="133" y="0"/>
                  </a:lnTo>
                  <a:lnTo>
                    <a:pt x="187" y="0"/>
                  </a:lnTo>
                  <a:lnTo>
                    <a:pt x="241" y="0"/>
                  </a:lnTo>
                </a:path>
              </a:pathLst>
            </a:custGeom>
            <a:noFill/>
            <a:ln w="28575">
              <a:solidFill>
                <a:srgbClr val="FF0000"/>
              </a:solidFill>
              <a:prstDash val="solid"/>
              <a:round/>
              <a:headEnd/>
              <a:tailEnd/>
            </a:ln>
          </p:spPr>
          <p:txBody>
            <a:bodyPr/>
            <a:lstStyle/>
            <a:p>
              <a:endParaRPr lang="en-US"/>
            </a:p>
          </p:txBody>
        </p:sp>
        <p:sp>
          <p:nvSpPr>
            <p:cNvPr id="30" name="Freeform 27"/>
            <p:cNvSpPr>
              <a:spLocks/>
            </p:cNvSpPr>
            <p:nvPr/>
          </p:nvSpPr>
          <p:spPr bwMode="auto">
            <a:xfrm>
              <a:off x="3058250" y="1952241"/>
              <a:ext cx="336550" cy="77787"/>
            </a:xfrm>
            <a:custGeom>
              <a:avLst/>
              <a:gdLst>
                <a:gd name="T0" fmla="*/ 0 w 212"/>
                <a:gd name="T1" fmla="*/ 0 h 42"/>
                <a:gd name="T2" fmla="*/ 55 w 212"/>
                <a:gd name="T3" fmla="*/ 6 h 42"/>
                <a:gd name="T4" fmla="*/ 103 w 212"/>
                <a:gd name="T5" fmla="*/ 12 h 42"/>
                <a:gd name="T6" fmla="*/ 151 w 212"/>
                <a:gd name="T7" fmla="*/ 18 h 42"/>
                <a:gd name="T8" fmla="*/ 212 w 212"/>
                <a:gd name="T9" fmla="*/ 42 h 42"/>
                <a:gd name="T10" fmla="*/ 0 60000 65536"/>
                <a:gd name="T11" fmla="*/ 0 60000 65536"/>
                <a:gd name="T12" fmla="*/ 0 60000 65536"/>
                <a:gd name="T13" fmla="*/ 0 60000 65536"/>
                <a:gd name="T14" fmla="*/ 0 60000 65536"/>
                <a:gd name="T15" fmla="*/ 0 w 212"/>
                <a:gd name="T16" fmla="*/ 0 h 42"/>
                <a:gd name="T17" fmla="*/ 212 w 212"/>
                <a:gd name="T18" fmla="*/ 42 h 42"/>
              </a:gdLst>
              <a:ahLst/>
              <a:cxnLst>
                <a:cxn ang="T10">
                  <a:pos x="T0" y="T1"/>
                </a:cxn>
                <a:cxn ang="T11">
                  <a:pos x="T2" y="T3"/>
                </a:cxn>
                <a:cxn ang="T12">
                  <a:pos x="T4" y="T5"/>
                </a:cxn>
                <a:cxn ang="T13">
                  <a:pos x="T6" y="T7"/>
                </a:cxn>
                <a:cxn ang="T14">
                  <a:pos x="T8" y="T9"/>
                </a:cxn>
              </a:cxnLst>
              <a:rect l="T15" t="T16" r="T17" b="T18"/>
              <a:pathLst>
                <a:path w="212" h="42">
                  <a:moveTo>
                    <a:pt x="0" y="0"/>
                  </a:moveTo>
                  <a:lnTo>
                    <a:pt x="55" y="6"/>
                  </a:lnTo>
                  <a:lnTo>
                    <a:pt x="103" y="12"/>
                  </a:lnTo>
                  <a:lnTo>
                    <a:pt x="151" y="18"/>
                  </a:lnTo>
                  <a:lnTo>
                    <a:pt x="212" y="42"/>
                  </a:lnTo>
                </a:path>
              </a:pathLst>
            </a:custGeom>
            <a:noFill/>
            <a:ln w="28575">
              <a:solidFill>
                <a:srgbClr val="FF0000"/>
              </a:solidFill>
              <a:prstDash val="solid"/>
              <a:round/>
              <a:headEnd/>
              <a:tailEnd/>
            </a:ln>
          </p:spPr>
          <p:txBody>
            <a:bodyPr/>
            <a:lstStyle/>
            <a:p>
              <a:endParaRPr lang="en-US"/>
            </a:p>
          </p:txBody>
        </p:sp>
        <p:sp>
          <p:nvSpPr>
            <p:cNvPr id="31" name="Freeform 28"/>
            <p:cNvSpPr>
              <a:spLocks/>
            </p:cNvSpPr>
            <p:nvPr/>
          </p:nvSpPr>
          <p:spPr bwMode="auto">
            <a:xfrm>
              <a:off x="3409087" y="2071303"/>
              <a:ext cx="479425" cy="352425"/>
            </a:xfrm>
            <a:custGeom>
              <a:avLst/>
              <a:gdLst>
                <a:gd name="T0" fmla="*/ 0 w 302"/>
                <a:gd name="T1" fmla="*/ 0 h 187"/>
                <a:gd name="T2" fmla="*/ 66 w 302"/>
                <a:gd name="T3" fmla="*/ 30 h 187"/>
                <a:gd name="T4" fmla="*/ 145 w 302"/>
                <a:gd name="T5" fmla="*/ 72 h 187"/>
                <a:gd name="T6" fmla="*/ 223 w 302"/>
                <a:gd name="T7" fmla="*/ 127 h 187"/>
                <a:gd name="T8" fmla="*/ 302 w 302"/>
                <a:gd name="T9" fmla="*/ 187 h 187"/>
                <a:gd name="T10" fmla="*/ 0 60000 65536"/>
                <a:gd name="T11" fmla="*/ 0 60000 65536"/>
                <a:gd name="T12" fmla="*/ 0 60000 65536"/>
                <a:gd name="T13" fmla="*/ 0 60000 65536"/>
                <a:gd name="T14" fmla="*/ 0 60000 65536"/>
                <a:gd name="T15" fmla="*/ 0 w 302"/>
                <a:gd name="T16" fmla="*/ 0 h 187"/>
                <a:gd name="T17" fmla="*/ 302 w 302"/>
                <a:gd name="T18" fmla="*/ 187 h 187"/>
              </a:gdLst>
              <a:ahLst/>
              <a:cxnLst>
                <a:cxn ang="T10">
                  <a:pos x="T0" y="T1"/>
                </a:cxn>
                <a:cxn ang="T11">
                  <a:pos x="T2" y="T3"/>
                </a:cxn>
                <a:cxn ang="T12">
                  <a:pos x="T4" y="T5"/>
                </a:cxn>
                <a:cxn ang="T13">
                  <a:pos x="T6" y="T7"/>
                </a:cxn>
                <a:cxn ang="T14">
                  <a:pos x="T8" y="T9"/>
                </a:cxn>
              </a:cxnLst>
              <a:rect l="T15" t="T16" r="T17" b="T18"/>
              <a:pathLst>
                <a:path w="302" h="187">
                  <a:moveTo>
                    <a:pt x="0" y="0"/>
                  </a:moveTo>
                  <a:lnTo>
                    <a:pt x="66" y="30"/>
                  </a:lnTo>
                  <a:lnTo>
                    <a:pt x="145" y="72"/>
                  </a:lnTo>
                  <a:lnTo>
                    <a:pt x="223" y="127"/>
                  </a:lnTo>
                  <a:lnTo>
                    <a:pt x="302" y="187"/>
                  </a:lnTo>
                </a:path>
              </a:pathLst>
            </a:custGeom>
            <a:noFill/>
            <a:ln w="28575">
              <a:solidFill>
                <a:srgbClr val="FF0000"/>
              </a:solidFill>
              <a:prstDash val="solid"/>
              <a:round/>
              <a:headEnd/>
              <a:tailEnd/>
            </a:ln>
          </p:spPr>
          <p:txBody>
            <a:bodyPr/>
            <a:lstStyle/>
            <a:p>
              <a:endParaRPr lang="en-US"/>
            </a:p>
          </p:txBody>
        </p:sp>
        <p:sp>
          <p:nvSpPr>
            <p:cNvPr id="32" name="Freeform 29"/>
            <p:cNvSpPr>
              <a:spLocks/>
            </p:cNvSpPr>
            <p:nvPr/>
          </p:nvSpPr>
          <p:spPr bwMode="auto">
            <a:xfrm>
              <a:off x="3888512" y="2423728"/>
              <a:ext cx="477838" cy="692150"/>
            </a:xfrm>
            <a:custGeom>
              <a:avLst/>
              <a:gdLst>
                <a:gd name="T0" fmla="*/ 0 w 301"/>
                <a:gd name="T1" fmla="*/ 0 h 368"/>
                <a:gd name="T2" fmla="*/ 36 w 301"/>
                <a:gd name="T3" fmla="*/ 36 h 368"/>
                <a:gd name="T4" fmla="*/ 72 w 301"/>
                <a:gd name="T5" fmla="*/ 85 h 368"/>
                <a:gd name="T6" fmla="*/ 151 w 301"/>
                <a:gd name="T7" fmla="*/ 181 h 368"/>
                <a:gd name="T8" fmla="*/ 223 w 301"/>
                <a:gd name="T9" fmla="*/ 278 h 368"/>
                <a:gd name="T10" fmla="*/ 265 w 301"/>
                <a:gd name="T11" fmla="*/ 326 h 368"/>
                <a:gd name="T12" fmla="*/ 301 w 301"/>
                <a:gd name="T13" fmla="*/ 368 h 368"/>
                <a:gd name="T14" fmla="*/ 0 60000 65536"/>
                <a:gd name="T15" fmla="*/ 0 60000 65536"/>
                <a:gd name="T16" fmla="*/ 0 60000 65536"/>
                <a:gd name="T17" fmla="*/ 0 60000 65536"/>
                <a:gd name="T18" fmla="*/ 0 60000 65536"/>
                <a:gd name="T19" fmla="*/ 0 60000 65536"/>
                <a:gd name="T20" fmla="*/ 0 60000 65536"/>
                <a:gd name="T21" fmla="*/ 0 w 301"/>
                <a:gd name="T22" fmla="*/ 0 h 368"/>
                <a:gd name="T23" fmla="*/ 301 w 301"/>
                <a:gd name="T24" fmla="*/ 368 h 36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01" h="368">
                  <a:moveTo>
                    <a:pt x="0" y="0"/>
                  </a:moveTo>
                  <a:lnTo>
                    <a:pt x="36" y="36"/>
                  </a:lnTo>
                  <a:lnTo>
                    <a:pt x="72" y="85"/>
                  </a:lnTo>
                  <a:lnTo>
                    <a:pt x="151" y="181"/>
                  </a:lnTo>
                  <a:lnTo>
                    <a:pt x="223" y="278"/>
                  </a:lnTo>
                  <a:lnTo>
                    <a:pt x="265" y="326"/>
                  </a:lnTo>
                  <a:lnTo>
                    <a:pt x="301" y="368"/>
                  </a:lnTo>
                </a:path>
              </a:pathLst>
            </a:custGeom>
            <a:noFill/>
            <a:ln w="28575">
              <a:solidFill>
                <a:srgbClr val="FF0000"/>
              </a:solidFill>
              <a:prstDash val="solid"/>
              <a:round/>
              <a:headEnd/>
              <a:tailEnd/>
            </a:ln>
          </p:spPr>
          <p:txBody>
            <a:bodyPr/>
            <a:lstStyle/>
            <a:p>
              <a:endParaRPr lang="en-US"/>
            </a:p>
          </p:txBody>
        </p:sp>
        <p:sp>
          <p:nvSpPr>
            <p:cNvPr id="33" name="Freeform 30"/>
            <p:cNvSpPr>
              <a:spLocks/>
            </p:cNvSpPr>
            <p:nvPr/>
          </p:nvSpPr>
          <p:spPr bwMode="auto">
            <a:xfrm>
              <a:off x="4366350" y="3115878"/>
              <a:ext cx="488950" cy="479425"/>
            </a:xfrm>
            <a:custGeom>
              <a:avLst/>
              <a:gdLst>
                <a:gd name="T0" fmla="*/ 0 w 308"/>
                <a:gd name="T1" fmla="*/ 0 h 254"/>
                <a:gd name="T2" fmla="*/ 73 w 308"/>
                <a:gd name="T3" fmla="*/ 73 h 254"/>
                <a:gd name="T4" fmla="*/ 145 w 308"/>
                <a:gd name="T5" fmla="*/ 145 h 254"/>
                <a:gd name="T6" fmla="*/ 224 w 308"/>
                <a:gd name="T7" fmla="*/ 206 h 254"/>
                <a:gd name="T8" fmla="*/ 308 w 308"/>
                <a:gd name="T9" fmla="*/ 254 h 254"/>
                <a:gd name="T10" fmla="*/ 0 60000 65536"/>
                <a:gd name="T11" fmla="*/ 0 60000 65536"/>
                <a:gd name="T12" fmla="*/ 0 60000 65536"/>
                <a:gd name="T13" fmla="*/ 0 60000 65536"/>
                <a:gd name="T14" fmla="*/ 0 60000 65536"/>
                <a:gd name="T15" fmla="*/ 0 w 308"/>
                <a:gd name="T16" fmla="*/ 0 h 254"/>
                <a:gd name="T17" fmla="*/ 308 w 308"/>
                <a:gd name="T18" fmla="*/ 254 h 254"/>
              </a:gdLst>
              <a:ahLst/>
              <a:cxnLst>
                <a:cxn ang="T10">
                  <a:pos x="T0" y="T1"/>
                </a:cxn>
                <a:cxn ang="T11">
                  <a:pos x="T2" y="T3"/>
                </a:cxn>
                <a:cxn ang="T12">
                  <a:pos x="T4" y="T5"/>
                </a:cxn>
                <a:cxn ang="T13">
                  <a:pos x="T6" y="T7"/>
                </a:cxn>
                <a:cxn ang="T14">
                  <a:pos x="T8" y="T9"/>
                </a:cxn>
              </a:cxnLst>
              <a:rect l="T15" t="T16" r="T17" b="T18"/>
              <a:pathLst>
                <a:path w="308" h="254">
                  <a:moveTo>
                    <a:pt x="0" y="0"/>
                  </a:moveTo>
                  <a:lnTo>
                    <a:pt x="73" y="73"/>
                  </a:lnTo>
                  <a:lnTo>
                    <a:pt x="145" y="145"/>
                  </a:lnTo>
                  <a:lnTo>
                    <a:pt x="224" y="206"/>
                  </a:lnTo>
                  <a:lnTo>
                    <a:pt x="308" y="254"/>
                  </a:lnTo>
                </a:path>
              </a:pathLst>
            </a:custGeom>
            <a:noFill/>
            <a:ln w="28575">
              <a:solidFill>
                <a:srgbClr val="FF0000"/>
              </a:solidFill>
              <a:prstDash val="solid"/>
              <a:round/>
              <a:headEnd/>
              <a:tailEnd/>
            </a:ln>
          </p:spPr>
          <p:txBody>
            <a:bodyPr/>
            <a:lstStyle/>
            <a:p>
              <a:endParaRPr lang="en-US"/>
            </a:p>
          </p:txBody>
        </p:sp>
        <p:sp>
          <p:nvSpPr>
            <p:cNvPr id="34" name="Freeform 31"/>
            <p:cNvSpPr>
              <a:spLocks/>
            </p:cNvSpPr>
            <p:nvPr/>
          </p:nvSpPr>
          <p:spPr bwMode="auto">
            <a:xfrm>
              <a:off x="4855300" y="3595303"/>
              <a:ext cx="719137" cy="215900"/>
            </a:xfrm>
            <a:custGeom>
              <a:avLst/>
              <a:gdLst>
                <a:gd name="T0" fmla="*/ 0 w 453"/>
                <a:gd name="T1" fmla="*/ 0 h 115"/>
                <a:gd name="T2" fmla="*/ 55 w 453"/>
                <a:gd name="T3" fmla="*/ 24 h 115"/>
                <a:gd name="T4" fmla="*/ 109 w 453"/>
                <a:gd name="T5" fmla="*/ 42 h 115"/>
                <a:gd name="T6" fmla="*/ 236 w 453"/>
                <a:gd name="T7" fmla="*/ 72 h 115"/>
                <a:gd name="T8" fmla="*/ 302 w 453"/>
                <a:gd name="T9" fmla="*/ 91 h 115"/>
                <a:gd name="T10" fmla="*/ 357 w 453"/>
                <a:gd name="T11" fmla="*/ 97 h 115"/>
                <a:gd name="T12" fmla="*/ 411 w 453"/>
                <a:gd name="T13" fmla="*/ 109 h 115"/>
                <a:gd name="T14" fmla="*/ 453 w 453"/>
                <a:gd name="T15" fmla="*/ 115 h 115"/>
                <a:gd name="T16" fmla="*/ 0 60000 65536"/>
                <a:gd name="T17" fmla="*/ 0 60000 65536"/>
                <a:gd name="T18" fmla="*/ 0 60000 65536"/>
                <a:gd name="T19" fmla="*/ 0 60000 65536"/>
                <a:gd name="T20" fmla="*/ 0 60000 65536"/>
                <a:gd name="T21" fmla="*/ 0 60000 65536"/>
                <a:gd name="T22" fmla="*/ 0 60000 65536"/>
                <a:gd name="T23" fmla="*/ 0 60000 65536"/>
                <a:gd name="T24" fmla="*/ 0 w 453"/>
                <a:gd name="T25" fmla="*/ 0 h 115"/>
                <a:gd name="T26" fmla="*/ 453 w 453"/>
                <a:gd name="T27" fmla="*/ 115 h 11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53" h="115">
                  <a:moveTo>
                    <a:pt x="0" y="0"/>
                  </a:moveTo>
                  <a:lnTo>
                    <a:pt x="55" y="24"/>
                  </a:lnTo>
                  <a:lnTo>
                    <a:pt x="109" y="42"/>
                  </a:lnTo>
                  <a:lnTo>
                    <a:pt x="236" y="72"/>
                  </a:lnTo>
                  <a:lnTo>
                    <a:pt x="302" y="91"/>
                  </a:lnTo>
                  <a:lnTo>
                    <a:pt x="357" y="97"/>
                  </a:lnTo>
                  <a:lnTo>
                    <a:pt x="411" y="109"/>
                  </a:lnTo>
                  <a:lnTo>
                    <a:pt x="453" y="115"/>
                  </a:lnTo>
                </a:path>
              </a:pathLst>
            </a:custGeom>
            <a:noFill/>
            <a:ln w="28575">
              <a:solidFill>
                <a:srgbClr val="FF0000"/>
              </a:solidFill>
              <a:prstDash val="solid"/>
              <a:round/>
              <a:headEnd/>
              <a:tailEnd/>
            </a:ln>
          </p:spPr>
          <p:txBody>
            <a:bodyPr/>
            <a:lstStyle/>
            <a:p>
              <a:endParaRPr lang="en-US"/>
            </a:p>
          </p:txBody>
        </p:sp>
        <p:sp>
          <p:nvSpPr>
            <p:cNvPr id="35" name="Freeform 32"/>
            <p:cNvSpPr>
              <a:spLocks/>
            </p:cNvSpPr>
            <p:nvPr/>
          </p:nvSpPr>
          <p:spPr bwMode="auto">
            <a:xfrm>
              <a:off x="5574437" y="3766753"/>
              <a:ext cx="239713" cy="44450"/>
            </a:xfrm>
            <a:custGeom>
              <a:avLst/>
              <a:gdLst>
                <a:gd name="T0" fmla="*/ 0 w 151"/>
                <a:gd name="T1" fmla="*/ 24 h 24"/>
                <a:gd name="T2" fmla="*/ 24 w 151"/>
                <a:gd name="T3" fmla="*/ 24 h 24"/>
                <a:gd name="T4" fmla="*/ 42 w 151"/>
                <a:gd name="T5" fmla="*/ 24 h 24"/>
                <a:gd name="T6" fmla="*/ 73 w 151"/>
                <a:gd name="T7" fmla="*/ 18 h 24"/>
                <a:gd name="T8" fmla="*/ 103 w 151"/>
                <a:gd name="T9" fmla="*/ 6 h 24"/>
                <a:gd name="T10" fmla="*/ 127 w 151"/>
                <a:gd name="T11" fmla="*/ 0 h 24"/>
                <a:gd name="T12" fmla="*/ 151 w 151"/>
                <a:gd name="T13" fmla="*/ 0 h 24"/>
                <a:gd name="T14" fmla="*/ 0 60000 65536"/>
                <a:gd name="T15" fmla="*/ 0 60000 65536"/>
                <a:gd name="T16" fmla="*/ 0 60000 65536"/>
                <a:gd name="T17" fmla="*/ 0 60000 65536"/>
                <a:gd name="T18" fmla="*/ 0 60000 65536"/>
                <a:gd name="T19" fmla="*/ 0 60000 65536"/>
                <a:gd name="T20" fmla="*/ 0 60000 65536"/>
                <a:gd name="T21" fmla="*/ 0 w 151"/>
                <a:gd name="T22" fmla="*/ 0 h 24"/>
                <a:gd name="T23" fmla="*/ 151 w 151"/>
                <a:gd name="T24" fmla="*/ 24 h 2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51" h="24">
                  <a:moveTo>
                    <a:pt x="0" y="24"/>
                  </a:moveTo>
                  <a:lnTo>
                    <a:pt x="24" y="24"/>
                  </a:lnTo>
                  <a:lnTo>
                    <a:pt x="42" y="24"/>
                  </a:lnTo>
                  <a:lnTo>
                    <a:pt x="73" y="18"/>
                  </a:lnTo>
                  <a:lnTo>
                    <a:pt x="103" y="6"/>
                  </a:lnTo>
                  <a:lnTo>
                    <a:pt x="127" y="0"/>
                  </a:lnTo>
                  <a:lnTo>
                    <a:pt x="151" y="0"/>
                  </a:lnTo>
                </a:path>
              </a:pathLst>
            </a:custGeom>
            <a:noFill/>
            <a:ln w="28575">
              <a:solidFill>
                <a:srgbClr val="FF0000"/>
              </a:solidFill>
              <a:prstDash val="solid"/>
              <a:round/>
              <a:headEnd/>
              <a:tailEnd/>
            </a:ln>
          </p:spPr>
          <p:txBody>
            <a:bodyPr/>
            <a:lstStyle/>
            <a:p>
              <a:endParaRPr lang="en-US"/>
            </a:p>
          </p:txBody>
        </p:sp>
        <p:sp>
          <p:nvSpPr>
            <p:cNvPr id="36" name="Freeform 33"/>
            <p:cNvSpPr>
              <a:spLocks/>
            </p:cNvSpPr>
            <p:nvPr/>
          </p:nvSpPr>
          <p:spPr bwMode="auto">
            <a:xfrm>
              <a:off x="2105750" y="4084253"/>
              <a:ext cx="584200" cy="79375"/>
            </a:xfrm>
            <a:custGeom>
              <a:avLst/>
              <a:gdLst>
                <a:gd name="T0" fmla="*/ 0 w 368"/>
                <a:gd name="T1" fmla="*/ 42 h 42"/>
                <a:gd name="T2" fmla="*/ 96 w 368"/>
                <a:gd name="T3" fmla="*/ 30 h 42"/>
                <a:gd name="T4" fmla="*/ 193 w 368"/>
                <a:gd name="T5" fmla="*/ 18 h 42"/>
                <a:gd name="T6" fmla="*/ 283 w 368"/>
                <a:gd name="T7" fmla="*/ 6 h 42"/>
                <a:gd name="T8" fmla="*/ 368 w 368"/>
                <a:gd name="T9" fmla="*/ 0 h 42"/>
                <a:gd name="T10" fmla="*/ 0 60000 65536"/>
                <a:gd name="T11" fmla="*/ 0 60000 65536"/>
                <a:gd name="T12" fmla="*/ 0 60000 65536"/>
                <a:gd name="T13" fmla="*/ 0 60000 65536"/>
                <a:gd name="T14" fmla="*/ 0 60000 65536"/>
                <a:gd name="T15" fmla="*/ 0 w 368"/>
                <a:gd name="T16" fmla="*/ 0 h 42"/>
                <a:gd name="T17" fmla="*/ 368 w 368"/>
                <a:gd name="T18" fmla="*/ 42 h 42"/>
              </a:gdLst>
              <a:ahLst/>
              <a:cxnLst>
                <a:cxn ang="T10">
                  <a:pos x="T0" y="T1"/>
                </a:cxn>
                <a:cxn ang="T11">
                  <a:pos x="T2" y="T3"/>
                </a:cxn>
                <a:cxn ang="T12">
                  <a:pos x="T4" y="T5"/>
                </a:cxn>
                <a:cxn ang="T13">
                  <a:pos x="T6" y="T7"/>
                </a:cxn>
                <a:cxn ang="T14">
                  <a:pos x="T8" y="T9"/>
                </a:cxn>
              </a:cxnLst>
              <a:rect l="T15" t="T16" r="T17" b="T18"/>
              <a:pathLst>
                <a:path w="368" h="42">
                  <a:moveTo>
                    <a:pt x="0" y="42"/>
                  </a:moveTo>
                  <a:lnTo>
                    <a:pt x="96" y="30"/>
                  </a:lnTo>
                  <a:lnTo>
                    <a:pt x="193" y="18"/>
                  </a:lnTo>
                  <a:lnTo>
                    <a:pt x="283" y="6"/>
                  </a:lnTo>
                  <a:lnTo>
                    <a:pt x="368" y="0"/>
                  </a:lnTo>
                </a:path>
              </a:pathLst>
            </a:custGeom>
            <a:noFill/>
            <a:ln w="28575">
              <a:solidFill>
                <a:srgbClr val="0000FF"/>
              </a:solidFill>
              <a:prstDash val="solid"/>
              <a:round/>
              <a:headEnd/>
              <a:tailEnd/>
            </a:ln>
          </p:spPr>
          <p:txBody>
            <a:bodyPr/>
            <a:lstStyle/>
            <a:p>
              <a:endParaRPr lang="en-US"/>
            </a:p>
          </p:txBody>
        </p:sp>
        <p:sp>
          <p:nvSpPr>
            <p:cNvPr id="37" name="Freeform 34"/>
            <p:cNvSpPr>
              <a:spLocks/>
            </p:cNvSpPr>
            <p:nvPr/>
          </p:nvSpPr>
          <p:spPr bwMode="auto">
            <a:xfrm>
              <a:off x="2689950" y="4084253"/>
              <a:ext cx="382587" cy="22225"/>
            </a:xfrm>
            <a:custGeom>
              <a:avLst/>
              <a:gdLst>
                <a:gd name="T0" fmla="*/ 0 w 241"/>
                <a:gd name="T1" fmla="*/ 0 h 12"/>
                <a:gd name="T2" fmla="*/ 72 w 241"/>
                <a:gd name="T3" fmla="*/ 0 h 12"/>
                <a:gd name="T4" fmla="*/ 133 w 241"/>
                <a:gd name="T5" fmla="*/ 6 h 12"/>
                <a:gd name="T6" fmla="*/ 187 w 241"/>
                <a:gd name="T7" fmla="*/ 12 h 12"/>
                <a:gd name="T8" fmla="*/ 241 w 241"/>
                <a:gd name="T9" fmla="*/ 6 h 12"/>
                <a:gd name="T10" fmla="*/ 0 60000 65536"/>
                <a:gd name="T11" fmla="*/ 0 60000 65536"/>
                <a:gd name="T12" fmla="*/ 0 60000 65536"/>
                <a:gd name="T13" fmla="*/ 0 60000 65536"/>
                <a:gd name="T14" fmla="*/ 0 60000 65536"/>
                <a:gd name="T15" fmla="*/ 0 w 241"/>
                <a:gd name="T16" fmla="*/ 0 h 12"/>
                <a:gd name="T17" fmla="*/ 241 w 241"/>
                <a:gd name="T18" fmla="*/ 12 h 12"/>
              </a:gdLst>
              <a:ahLst/>
              <a:cxnLst>
                <a:cxn ang="T10">
                  <a:pos x="T0" y="T1"/>
                </a:cxn>
                <a:cxn ang="T11">
                  <a:pos x="T2" y="T3"/>
                </a:cxn>
                <a:cxn ang="T12">
                  <a:pos x="T4" y="T5"/>
                </a:cxn>
                <a:cxn ang="T13">
                  <a:pos x="T6" y="T7"/>
                </a:cxn>
                <a:cxn ang="T14">
                  <a:pos x="T8" y="T9"/>
                </a:cxn>
              </a:cxnLst>
              <a:rect l="T15" t="T16" r="T17" b="T18"/>
              <a:pathLst>
                <a:path w="241" h="12">
                  <a:moveTo>
                    <a:pt x="0" y="0"/>
                  </a:moveTo>
                  <a:lnTo>
                    <a:pt x="72" y="0"/>
                  </a:lnTo>
                  <a:lnTo>
                    <a:pt x="133" y="6"/>
                  </a:lnTo>
                  <a:lnTo>
                    <a:pt x="187" y="12"/>
                  </a:lnTo>
                  <a:lnTo>
                    <a:pt x="241" y="6"/>
                  </a:lnTo>
                </a:path>
              </a:pathLst>
            </a:custGeom>
            <a:solidFill>
              <a:schemeClr val="accent2"/>
            </a:solidFill>
            <a:ln w="28575">
              <a:solidFill>
                <a:srgbClr val="0000FF"/>
              </a:solidFill>
              <a:prstDash val="solid"/>
              <a:round/>
              <a:headEnd/>
              <a:tailEnd/>
            </a:ln>
          </p:spPr>
          <p:txBody>
            <a:bodyPr/>
            <a:lstStyle/>
            <a:p>
              <a:endParaRPr lang="en-US"/>
            </a:p>
          </p:txBody>
        </p:sp>
        <p:sp>
          <p:nvSpPr>
            <p:cNvPr id="38" name="Freeform 35"/>
            <p:cNvSpPr>
              <a:spLocks/>
            </p:cNvSpPr>
            <p:nvPr/>
          </p:nvSpPr>
          <p:spPr bwMode="auto">
            <a:xfrm>
              <a:off x="3072537" y="3935028"/>
              <a:ext cx="336550" cy="160338"/>
            </a:xfrm>
            <a:custGeom>
              <a:avLst/>
              <a:gdLst>
                <a:gd name="T0" fmla="*/ 0 w 212"/>
                <a:gd name="T1" fmla="*/ 85 h 85"/>
                <a:gd name="T2" fmla="*/ 55 w 212"/>
                <a:gd name="T3" fmla="*/ 73 h 85"/>
                <a:gd name="T4" fmla="*/ 103 w 212"/>
                <a:gd name="T5" fmla="*/ 48 h 85"/>
                <a:gd name="T6" fmla="*/ 151 w 212"/>
                <a:gd name="T7" fmla="*/ 24 h 85"/>
                <a:gd name="T8" fmla="*/ 212 w 212"/>
                <a:gd name="T9" fmla="*/ 0 h 85"/>
                <a:gd name="T10" fmla="*/ 0 60000 65536"/>
                <a:gd name="T11" fmla="*/ 0 60000 65536"/>
                <a:gd name="T12" fmla="*/ 0 60000 65536"/>
                <a:gd name="T13" fmla="*/ 0 60000 65536"/>
                <a:gd name="T14" fmla="*/ 0 60000 65536"/>
                <a:gd name="T15" fmla="*/ 0 w 212"/>
                <a:gd name="T16" fmla="*/ 0 h 85"/>
                <a:gd name="T17" fmla="*/ 212 w 212"/>
                <a:gd name="T18" fmla="*/ 85 h 85"/>
              </a:gdLst>
              <a:ahLst/>
              <a:cxnLst>
                <a:cxn ang="T10">
                  <a:pos x="T0" y="T1"/>
                </a:cxn>
                <a:cxn ang="T11">
                  <a:pos x="T2" y="T3"/>
                </a:cxn>
                <a:cxn ang="T12">
                  <a:pos x="T4" y="T5"/>
                </a:cxn>
                <a:cxn ang="T13">
                  <a:pos x="T6" y="T7"/>
                </a:cxn>
                <a:cxn ang="T14">
                  <a:pos x="T8" y="T9"/>
                </a:cxn>
              </a:cxnLst>
              <a:rect l="T15" t="T16" r="T17" b="T18"/>
              <a:pathLst>
                <a:path w="212" h="85">
                  <a:moveTo>
                    <a:pt x="0" y="85"/>
                  </a:moveTo>
                  <a:lnTo>
                    <a:pt x="55" y="73"/>
                  </a:lnTo>
                  <a:lnTo>
                    <a:pt x="103" y="48"/>
                  </a:lnTo>
                  <a:lnTo>
                    <a:pt x="151" y="24"/>
                  </a:lnTo>
                  <a:lnTo>
                    <a:pt x="212" y="0"/>
                  </a:lnTo>
                </a:path>
              </a:pathLst>
            </a:custGeom>
            <a:solidFill>
              <a:schemeClr val="accent2"/>
            </a:solidFill>
            <a:ln w="28575">
              <a:solidFill>
                <a:srgbClr val="0000FF"/>
              </a:solidFill>
              <a:prstDash val="solid"/>
              <a:round/>
              <a:headEnd/>
              <a:tailEnd/>
            </a:ln>
          </p:spPr>
          <p:txBody>
            <a:bodyPr/>
            <a:lstStyle/>
            <a:p>
              <a:endParaRPr lang="en-US"/>
            </a:p>
          </p:txBody>
        </p:sp>
        <p:sp>
          <p:nvSpPr>
            <p:cNvPr id="39" name="Freeform 36"/>
            <p:cNvSpPr>
              <a:spLocks/>
            </p:cNvSpPr>
            <p:nvPr/>
          </p:nvSpPr>
          <p:spPr bwMode="auto">
            <a:xfrm>
              <a:off x="3409087" y="3696903"/>
              <a:ext cx="479425" cy="238125"/>
            </a:xfrm>
            <a:custGeom>
              <a:avLst/>
              <a:gdLst>
                <a:gd name="T0" fmla="*/ 0 w 302"/>
                <a:gd name="T1" fmla="*/ 127 h 127"/>
                <a:gd name="T2" fmla="*/ 66 w 302"/>
                <a:gd name="T3" fmla="*/ 103 h 127"/>
                <a:gd name="T4" fmla="*/ 145 w 302"/>
                <a:gd name="T5" fmla="*/ 79 h 127"/>
                <a:gd name="T6" fmla="*/ 223 w 302"/>
                <a:gd name="T7" fmla="*/ 49 h 127"/>
                <a:gd name="T8" fmla="*/ 265 w 302"/>
                <a:gd name="T9" fmla="*/ 25 h 127"/>
                <a:gd name="T10" fmla="*/ 302 w 302"/>
                <a:gd name="T11" fmla="*/ 0 h 127"/>
                <a:gd name="T12" fmla="*/ 0 60000 65536"/>
                <a:gd name="T13" fmla="*/ 0 60000 65536"/>
                <a:gd name="T14" fmla="*/ 0 60000 65536"/>
                <a:gd name="T15" fmla="*/ 0 60000 65536"/>
                <a:gd name="T16" fmla="*/ 0 60000 65536"/>
                <a:gd name="T17" fmla="*/ 0 60000 65536"/>
                <a:gd name="T18" fmla="*/ 0 w 302"/>
                <a:gd name="T19" fmla="*/ 0 h 127"/>
                <a:gd name="T20" fmla="*/ 302 w 302"/>
                <a:gd name="T21" fmla="*/ 127 h 127"/>
              </a:gdLst>
              <a:ahLst/>
              <a:cxnLst>
                <a:cxn ang="T12">
                  <a:pos x="T0" y="T1"/>
                </a:cxn>
                <a:cxn ang="T13">
                  <a:pos x="T2" y="T3"/>
                </a:cxn>
                <a:cxn ang="T14">
                  <a:pos x="T4" y="T5"/>
                </a:cxn>
                <a:cxn ang="T15">
                  <a:pos x="T6" y="T7"/>
                </a:cxn>
                <a:cxn ang="T16">
                  <a:pos x="T8" y="T9"/>
                </a:cxn>
                <a:cxn ang="T17">
                  <a:pos x="T10" y="T11"/>
                </a:cxn>
              </a:cxnLst>
              <a:rect l="T18" t="T19" r="T20" b="T21"/>
              <a:pathLst>
                <a:path w="302" h="127">
                  <a:moveTo>
                    <a:pt x="0" y="127"/>
                  </a:moveTo>
                  <a:lnTo>
                    <a:pt x="66" y="103"/>
                  </a:lnTo>
                  <a:lnTo>
                    <a:pt x="145" y="79"/>
                  </a:lnTo>
                  <a:lnTo>
                    <a:pt x="223" y="49"/>
                  </a:lnTo>
                  <a:lnTo>
                    <a:pt x="265" y="25"/>
                  </a:lnTo>
                  <a:lnTo>
                    <a:pt x="302" y="0"/>
                  </a:lnTo>
                </a:path>
              </a:pathLst>
            </a:custGeom>
            <a:noFill/>
            <a:ln w="28575">
              <a:solidFill>
                <a:srgbClr val="0000FF"/>
              </a:solidFill>
              <a:prstDash val="solid"/>
              <a:round/>
              <a:headEnd/>
              <a:tailEnd/>
            </a:ln>
          </p:spPr>
          <p:txBody>
            <a:bodyPr/>
            <a:lstStyle/>
            <a:p>
              <a:endParaRPr lang="en-US"/>
            </a:p>
          </p:txBody>
        </p:sp>
        <p:sp>
          <p:nvSpPr>
            <p:cNvPr id="40" name="Freeform 37"/>
            <p:cNvSpPr>
              <a:spLocks/>
            </p:cNvSpPr>
            <p:nvPr/>
          </p:nvSpPr>
          <p:spPr bwMode="auto">
            <a:xfrm>
              <a:off x="3888512" y="3104766"/>
              <a:ext cx="477838" cy="592137"/>
            </a:xfrm>
            <a:custGeom>
              <a:avLst/>
              <a:gdLst>
                <a:gd name="T0" fmla="*/ 0 w 301"/>
                <a:gd name="T1" fmla="*/ 314 h 314"/>
                <a:gd name="T2" fmla="*/ 36 w 301"/>
                <a:gd name="T3" fmla="*/ 284 h 314"/>
                <a:gd name="T4" fmla="*/ 72 w 301"/>
                <a:gd name="T5" fmla="*/ 248 h 314"/>
                <a:gd name="T6" fmla="*/ 151 w 301"/>
                <a:gd name="T7" fmla="*/ 169 h 314"/>
                <a:gd name="T8" fmla="*/ 223 w 301"/>
                <a:gd name="T9" fmla="*/ 79 h 314"/>
                <a:gd name="T10" fmla="*/ 301 w 301"/>
                <a:gd name="T11" fmla="*/ 0 h 314"/>
                <a:gd name="T12" fmla="*/ 0 60000 65536"/>
                <a:gd name="T13" fmla="*/ 0 60000 65536"/>
                <a:gd name="T14" fmla="*/ 0 60000 65536"/>
                <a:gd name="T15" fmla="*/ 0 60000 65536"/>
                <a:gd name="T16" fmla="*/ 0 60000 65536"/>
                <a:gd name="T17" fmla="*/ 0 60000 65536"/>
                <a:gd name="T18" fmla="*/ 0 w 301"/>
                <a:gd name="T19" fmla="*/ 0 h 314"/>
                <a:gd name="T20" fmla="*/ 301 w 301"/>
                <a:gd name="T21" fmla="*/ 314 h 314"/>
              </a:gdLst>
              <a:ahLst/>
              <a:cxnLst>
                <a:cxn ang="T12">
                  <a:pos x="T0" y="T1"/>
                </a:cxn>
                <a:cxn ang="T13">
                  <a:pos x="T2" y="T3"/>
                </a:cxn>
                <a:cxn ang="T14">
                  <a:pos x="T4" y="T5"/>
                </a:cxn>
                <a:cxn ang="T15">
                  <a:pos x="T6" y="T7"/>
                </a:cxn>
                <a:cxn ang="T16">
                  <a:pos x="T8" y="T9"/>
                </a:cxn>
                <a:cxn ang="T17">
                  <a:pos x="T10" y="T11"/>
                </a:cxn>
              </a:cxnLst>
              <a:rect l="T18" t="T19" r="T20" b="T21"/>
              <a:pathLst>
                <a:path w="301" h="314">
                  <a:moveTo>
                    <a:pt x="0" y="314"/>
                  </a:moveTo>
                  <a:lnTo>
                    <a:pt x="36" y="284"/>
                  </a:lnTo>
                  <a:lnTo>
                    <a:pt x="72" y="248"/>
                  </a:lnTo>
                  <a:lnTo>
                    <a:pt x="151" y="169"/>
                  </a:lnTo>
                  <a:lnTo>
                    <a:pt x="223" y="79"/>
                  </a:lnTo>
                  <a:lnTo>
                    <a:pt x="301" y="0"/>
                  </a:lnTo>
                </a:path>
              </a:pathLst>
            </a:custGeom>
            <a:noFill/>
            <a:ln w="28575">
              <a:solidFill>
                <a:srgbClr val="0000FF"/>
              </a:solidFill>
              <a:prstDash val="solid"/>
              <a:round/>
              <a:headEnd/>
              <a:tailEnd/>
            </a:ln>
          </p:spPr>
          <p:txBody>
            <a:bodyPr/>
            <a:lstStyle/>
            <a:p>
              <a:endParaRPr lang="en-US"/>
            </a:p>
          </p:txBody>
        </p:sp>
        <p:sp>
          <p:nvSpPr>
            <p:cNvPr id="41" name="Freeform 38"/>
            <p:cNvSpPr>
              <a:spLocks/>
            </p:cNvSpPr>
            <p:nvPr/>
          </p:nvSpPr>
          <p:spPr bwMode="auto">
            <a:xfrm>
              <a:off x="4366350" y="2584066"/>
              <a:ext cx="488950" cy="520700"/>
            </a:xfrm>
            <a:custGeom>
              <a:avLst/>
              <a:gdLst>
                <a:gd name="T0" fmla="*/ 0 w 308"/>
                <a:gd name="T1" fmla="*/ 277 h 277"/>
                <a:gd name="T2" fmla="*/ 79 w 308"/>
                <a:gd name="T3" fmla="*/ 199 h 277"/>
                <a:gd name="T4" fmla="*/ 151 w 308"/>
                <a:gd name="T5" fmla="*/ 120 h 277"/>
                <a:gd name="T6" fmla="*/ 230 w 308"/>
                <a:gd name="T7" fmla="*/ 54 h 277"/>
                <a:gd name="T8" fmla="*/ 272 w 308"/>
                <a:gd name="T9" fmla="*/ 24 h 277"/>
                <a:gd name="T10" fmla="*/ 308 w 308"/>
                <a:gd name="T11" fmla="*/ 0 h 277"/>
                <a:gd name="T12" fmla="*/ 0 60000 65536"/>
                <a:gd name="T13" fmla="*/ 0 60000 65536"/>
                <a:gd name="T14" fmla="*/ 0 60000 65536"/>
                <a:gd name="T15" fmla="*/ 0 60000 65536"/>
                <a:gd name="T16" fmla="*/ 0 60000 65536"/>
                <a:gd name="T17" fmla="*/ 0 60000 65536"/>
                <a:gd name="T18" fmla="*/ 0 w 308"/>
                <a:gd name="T19" fmla="*/ 0 h 277"/>
                <a:gd name="T20" fmla="*/ 308 w 308"/>
                <a:gd name="T21" fmla="*/ 277 h 277"/>
              </a:gdLst>
              <a:ahLst/>
              <a:cxnLst>
                <a:cxn ang="T12">
                  <a:pos x="T0" y="T1"/>
                </a:cxn>
                <a:cxn ang="T13">
                  <a:pos x="T2" y="T3"/>
                </a:cxn>
                <a:cxn ang="T14">
                  <a:pos x="T4" y="T5"/>
                </a:cxn>
                <a:cxn ang="T15">
                  <a:pos x="T6" y="T7"/>
                </a:cxn>
                <a:cxn ang="T16">
                  <a:pos x="T8" y="T9"/>
                </a:cxn>
                <a:cxn ang="T17">
                  <a:pos x="T10" y="T11"/>
                </a:cxn>
              </a:cxnLst>
              <a:rect l="T18" t="T19" r="T20" b="T21"/>
              <a:pathLst>
                <a:path w="308" h="277">
                  <a:moveTo>
                    <a:pt x="0" y="277"/>
                  </a:moveTo>
                  <a:lnTo>
                    <a:pt x="79" y="199"/>
                  </a:lnTo>
                  <a:lnTo>
                    <a:pt x="151" y="120"/>
                  </a:lnTo>
                  <a:lnTo>
                    <a:pt x="230" y="54"/>
                  </a:lnTo>
                  <a:lnTo>
                    <a:pt x="272" y="24"/>
                  </a:lnTo>
                  <a:lnTo>
                    <a:pt x="308" y="0"/>
                  </a:lnTo>
                </a:path>
              </a:pathLst>
            </a:custGeom>
            <a:noFill/>
            <a:ln w="28575">
              <a:solidFill>
                <a:srgbClr val="0000FF"/>
              </a:solidFill>
              <a:prstDash val="solid"/>
              <a:round/>
              <a:headEnd/>
              <a:tailEnd/>
            </a:ln>
          </p:spPr>
          <p:txBody>
            <a:bodyPr/>
            <a:lstStyle/>
            <a:p>
              <a:endParaRPr lang="en-US"/>
            </a:p>
          </p:txBody>
        </p:sp>
        <p:sp>
          <p:nvSpPr>
            <p:cNvPr id="42" name="Freeform 39"/>
            <p:cNvSpPr>
              <a:spLocks/>
            </p:cNvSpPr>
            <p:nvPr/>
          </p:nvSpPr>
          <p:spPr bwMode="auto">
            <a:xfrm>
              <a:off x="4855300" y="2480878"/>
              <a:ext cx="479425" cy="103188"/>
            </a:xfrm>
            <a:custGeom>
              <a:avLst/>
              <a:gdLst>
                <a:gd name="T0" fmla="*/ 0 w 302"/>
                <a:gd name="T1" fmla="*/ 55 h 55"/>
                <a:gd name="T2" fmla="*/ 37 w 302"/>
                <a:gd name="T3" fmla="*/ 37 h 55"/>
                <a:gd name="T4" fmla="*/ 79 w 302"/>
                <a:gd name="T5" fmla="*/ 24 h 55"/>
                <a:gd name="T6" fmla="*/ 163 w 302"/>
                <a:gd name="T7" fmla="*/ 12 h 55"/>
                <a:gd name="T8" fmla="*/ 236 w 302"/>
                <a:gd name="T9" fmla="*/ 6 h 55"/>
                <a:gd name="T10" fmla="*/ 272 w 302"/>
                <a:gd name="T11" fmla="*/ 6 h 55"/>
                <a:gd name="T12" fmla="*/ 302 w 302"/>
                <a:gd name="T13" fmla="*/ 0 h 55"/>
                <a:gd name="T14" fmla="*/ 0 60000 65536"/>
                <a:gd name="T15" fmla="*/ 0 60000 65536"/>
                <a:gd name="T16" fmla="*/ 0 60000 65536"/>
                <a:gd name="T17" fmla="*/ 0 60000 65536"/>
                <a:gd name="T18" fmla="*/ 0 60000 65536"/>
                <a:gd name="T19" fmla="*/ 0 60000 65536"/>
                <a:gd name="T20" fmla="*/ 0 60000 65536"/>
                <a:gd name="T21" fmla="*/ 0 w 302"/>
                <a:gd name="T22" fmla="*/ 0 h 55"/>
                <a:gd name="T23" fmla="*/ 302 w 302"/>
                <a:gd name="T24" fmla="*/ 55 h 5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02" h="55">
                  <a:moveTo>
                    <a:pt x="0" y="55"/>
                  </a:moveTo>
                  <a:lnTo>
                    <a:pt x="37" y="37"/>
                  </a:lnTo>
                  <a:lnTo>
                    <a:pt x="79" y="24"/>
                  </a:lnTo>
                  <a:lnTo>
                    <a:pt x="163" y="12"/>
                  </a:lnTo>
                  <a:lnTo>
                    <a:pt x="236" y="6"/>
                  </a:lnTo>
                  <a:lnTo>
                    <a:pt x="272" y="6"/>
                  </a:lnTo>
                  <a:lnTo>
                    <a:pt x="302" y="0"/>
                  </a:lnTo>
                </a:path>
              </a:pathLst>
            </a:custGeom>
            <a:solidFill>
              <a:schemeClr val="accent2"/>
            </a:solidFill>
            <a:ln w="28575">
              <a:solidFill>
                <a:srgbClr val="0000FF"/>
              </a:solidFill>
              <a:prstDash val="solid"/>
              <a:round/>
              <a:headEnd/>
              <a:tailEnd/>
            </a:ln>
          </p:spPr>
          <p:txBody>
            <a:bodyPr/>
            <a:lstStyle/>
            <a:p>
              <a:endParaRPr lang="en-US"/>
            </a:p>
          </p:txBody>
        </p:sp>
        <p:sp>
          <p:nvSpPr>
            <p:cNvPr id="43" name="Freeform 40"/>
            <p:cNvSpPr>
              <a:spLocks/>
            </p:cNvSpPr>
            <p:nvPr/>
          </p:nvSpPr>
          <p:spPr bwMode="auto">
            <a:xfrm>
              <a:off x="5334725" y="2458653"/>
              <a:ext cx="239712" cy="22225"/>
            </a:xfrm>
            <a:custGeom>
              <a:avLst/>
              <a:gdLst>
                <a:gd name="T0" fmla="*/ 0 w 151"/>
                <a:gd name="T1" fmla="*/ 12 h 12"/>
                <a:gd name="T2" fmla="*/ 48 w 151"/>
                <a:gd name="T3" fmla="*/ 6 h 12"/>
                <a:gd name="T4" fmla="*/ 85 w 151"/>
                <a:gd name="T5" fmla="*/ 0 h 12"/>
                <a:gd name="T6" fmla="*/ 115 w 151"/>
                <a:gd name="T7" fmla="*/ 0 h 12"/>
                <a:gd name="T8" fmla="*/ 151 w 151"/>
                <a:gd name="T9" fmla="*/ 0 h 12"/>
                <a:gd name="T10" fmla="*/ 0 60000 65536"/>
                <a:gd name="T11" fmla="*/ 0 60000 65536"/>
                <a:gd name="T12" fmla="*/ 0 60000 65536"/>
                <a:gd name="T13" fmla="*/ 0 60000 65536"/>
                <a:gd name="T14" fmla="*/ 0 60000 65536"/>
                <a:gd name="T15" fmla="*/ 0 w 151"/>
                <a:gd name="T16" fmla="*/ 0 h 12"/>
                <a:gd name="T17" fmla="*/ 151 w 151"/>
                <a:gd name="T18" fmla="*/ 12 h 12"/>
              </a:gdLst>
              <a:ahLst/>
              <a:cxnLst>
                <a:cxn ang="T10">
                  <a:pos x="T0" y="T1"/>
                </a:cxn>
                <a:cxn ang="T11">
                  <a:pos x="T2" y="T3"/>
                </a:cxn>
                <a:cxn ang="T12">
                  <a:pos x="T4" y="T5"/>
                </a:cxn>
                <a:cxn ang="T13">
                  <a:pos x="T6" y="T7"/>
                </a:cxn>
                <a:cxn ang="T14">
                  <a:pos x="T8" y="T9"/>
                </a:cxn>
              </a:cxnLst>
              <a:rect l="T15" t="T16" r="T17" b="T18"/>
              <a:pathLst>
                <a:path w="151" h="12">
                  <a:moveTo>
                    <a:pt x="0" y="12"/>
                  </a:moveTo>
                  <a:lnTo>
                    <a:pt x="48" y="6"/>
                  </a:lnTo>
                  <a:lnTo>
                    <a:pt x="85" y="0"/>
                  </a:lnTo>
                  <a:lnTo>
                    <a:pt x="115" y="0"/>
                  </a:lnTo>
                  <a:lnTo>
                    <a:pt x="151" y="0"/>
                  </a:lnTo>
                </a:path>
              </a:pathLst>
            </a:custGeom>
            <a:noFill/>
            <a:ln w="28575">
              <a:solidFill>
                <a:srgbClr val="0000FF"/>
              </a:solidFill>
              <a:prstDash val="solid"/>
              <a:round/>
              <a:headEnd/>
              <a:tailEnd/>
            </a:ln>
          </p:spPr>
          <p:txBody>
            <a:bodyPr/>
            <a:lstStyle/>
            <a:p>
              <a:endParaRPr lang="en-US"/>
            </a:p>
          </p:txBody>
        </p:sp>
        <p:sp>
          <p:nvSpPr>
            <p:cNvPr id="44" name="Line 41"/>
            <p:cNvSpPr>
              <a:spLocks noChangeShapeType="1"/>
            </p:cNvSpPr>
            <p:nvPr/>
          </p:nvSpPr>
          <p:spPr bwMode="auto">
            <a:xfrm>
              <a:off x="5574437" y="2458653"/>
              <a:ext cx="239713" cy="1588"/>
            </a:xfrm>
            <a:prstGeom prst="line">
              <a:avLst/>
            </a:prstGeom>
            <a:noFill/>
            <a:ln w="28575">
              <a:solidFill>
                <a:srgbClr val="0000FF"/>
              </a:solidFill>
              <a:round/>
              <a:headEnd/>
              <a:tailEnd/>
            </a:ln>
          </p:spPr>
          <p:txBody>
            <a:bodyPr/>
            <a:lstStyle/>
            <a:p>
              <a:endParaRPr lang="en-US"/>
            </a:p>
          </p:txBody>
        </p:sp>
        <p:sp>
          <p:nvSpPr>
            <p:cNvPr id="45" name="Freeform 42"/>
            <p:cNvSpPr>
              <a:spLocks/>
            </p:cNvSpPr>
            <p:nvPr/>
          </p:nvSpPr>
          <p:spPr bwMode="auto">
            <a:xfrm>
              <a:off x="5814150" y="2458653"/>
              <a:ext cx="239712" cy="11113"/>
            </a:xfrm>
            <a:custGeom>
              <a:avLst/>
              <a:gdLst>
                <a:gd name="T0" fmla="*/ 0 w 151"/>
                <a:gd name="T1" fmla="*/ 0 h 6"/>
                <a:gd name="T2" fmla="*/ 30 w 151"/>
                <a:gd name="T3" fmla="*/ 0 h 6"/>
                <a:gd name="T4" fmla="*/ 66 w 151"/>
                <a:gd name="T5" fmla="*/ 6 h 6"/>
                <a:gd name="T6" fmla="*/ 103 w 151"/>
                <a:gd name="T7" fmla="*/ 6 h 6"/>
                <a:gd name="T8" fmla="*/ 151 w 151"/>
                <a:gd name="T9" fmla="*/ 6 h 6"/>
                <a:gd name="T10" fmla="*/ 0 60000 65536"/>
                <a:gd name="T11" fmla="*/ 0 60000 65536"/>
                <a:gd name="T12" fmla="*/ 0 60000 65536"/>
                <a:gd name="T13" fmla="*/ 0 60000 65536"/>
                <a:gd name="T14" fmla="*/ 0 60000 65536"/>
                <a:gd name="T15" fmla="*/ 0 w 151"/>
                <a:gd name="T16" fmla="*/ 0 h 6"/>
                <a:gd name="T17" fmla="*/ 151 w 151"/>
                <a:gd name="T18" fmla="*/ 6 h 6"/>
              </a:gdLst>
              <a:ahLst/>
              <a:cxnLst>
                <a:cxn ang="T10">
                  <a:pos x="T0" y="T1"/>
                </a:cxn>
                <a:cxn ang="T11">
                  <a:pos x="T2" y="T3"/>
                </a:cxn>
                <a:cxn ang="T12">
                  <a:pos x="T4" y="T5"/>
                </a:cxn>
                <a:cxn ang="T13">
                  <a:pos x="T6" y="T7"/>
                </a:cxn>
                <a:cxn ang="T14">
                  <a:pos x="T8" y="T9"/>
                </a:cxn>
              </a:cxnLst>
              <a:rect l="T15" t="T16" r="T17" b="T18"/>
              <a:pathLst>
                <a:path w="151" h="6">
                  <a:moveTo>
                    <a:pt x="0" y="0"/>
                  </a:moveTo>
                  <a:lnTo>
                    <a:pt x="30" y="0"/>
                  </a:lnTo>
                  <a:lnTo>
                    <a:pt x="66" y="6"/>
                  </a:lnTo>
                  <a:lnTo>
                    <a:pt x="103" y="6"/>
                  </a:lnTo>
                  <a:lnTo>
                    <a:pt x="151" y="6"/>
                  </a:lnTo>
                </a:path>
              </a:pathLst>
            </a:custGeom>
            <a:noFill/>
            <a:ln w="28575">
              <a:solidFill>
                <a:srgbClr val="0000FF"/>
              </a:solidFill>
              <a:prstDash val="solid"/>
              <a:round/>
              <a:headEnd/>
              <a:tailEnd/>
            </a:ln>
          </p:spPr>
          <p:txBody>
            <a:bodyPr/>
            <a:lstStyle/>
            <a:p>
              <a:endParaRPr lang="en-US"/>
            </a:p>
          </p:txBody>
        </p:sp>
        <p:sp>
          <p:nvSpPr>
            <p:cNvPr id="46" name="Freeform 43"/>
            <p:cNvSpPr>
              <a:spLocks/>
            </p:cNvSpPr>
            <p:nvPr/>
          </p:nvSpPr>
          <p:spPr bwMode="auto">
            <a:xfrm>
              <a:off x="6053862" y="2458653"/>
              <a:ext cx="527050" cy="11113"/>
            </a:xfrm>
            <a:custGeom>
              <a:avLst/>
              <a:gdLst>
                <a:gd name="T0" fmla="*/ 0 w 332"/>
                <a:gd name="T1" fmla="*/ 6 h 6"/>
                <a:gd name="T2" fmla="*/ 30 w 332"/>
                <a:gd name="T3" fmla="*/ 6 h 6"/>
                <a:gd name="T4" fmla="*/ 72 w 332"/>
                <a:gd name="T5" fmla="*/ 6 h 6"/>
                <a:gd name="T6" fmla="*/ 157 w 332"/>
                <a:gd name="T7" fmla="*/ 0 h 6"/>
                <a:gd name="T8" fmla="*/ 241 w 332"/>
                <a:gd name="T9" fmla="*/ 0 h 6"/>
                <a:gd name="T10" fmla="*/ 332 w 332"/>
                <a:gd name="T11" fmla="*/ 0 h 6"/>
                <a:gd name="T12" fmla="*/ 0 60000 65536"/>
                <a:gd name="T13" fmla="*/ 0 60000 65536"/>
                <a:gd name="T14" fmla="*/ 0 60000 65536"/>
                <a:gd name="T15" fmla="*/ 0 60000 65536"/>
                <a:gd name="T16" fmla="*/ 0 60000 65536"/>
                <a:gd name="T17" fmla="*/ 0 60000 65536"/>
                <a:gd name="T18" fmla="*/ 0 w 332"/>
                <a:gd name="T19" fmla="*/ 0 h 6"/>
                <a:gd name="T20" fmla="*/ 332 w 332"/>
                <a:gd name="T21" fmla="*/ 6 h 6"/>
              </a:gdLst>
              <a:ahLst/>
              <a:cxnLst>
                <a:cxn ang="T12">
                  <a:pos x="T0" y="T1"/>
                </a:cxn>
                <a:cxn ang="T13">
                  <a:pos x="T2" y="T3"/>
                </a:cxn>
                <a:cxn ang="T14">
                  <a:pos x="T4" y="T5"/>
                </a:cxn>
                <a:cxn ang="T15">
                  <a:pos x="T6" y="T7"/>
                </a:cxn>
                <a:cxn ang="T16">
                  <a:pos x="T8" y="T9"/>
                </a:cxn>
                <a:cxn ang="T17">
                  <a:pos x="T10" y="T11"/>
                </a:cxn>
              </a:cxnLst>
              <a:rect l="T18" t="T19" r="T20" b="T21"/>
              <a:pathLst>
                <a:path w="332" h="6">
                  <a:moveTo>
                    <a:pt x="0" y="6"/>
                  </a:moveTo>
                  <a:lnTo>
                    <a:pt x="30" y="6"/>
                  </a:lnTo>
                  <a:lnTo>
                    <a:pt x="72" y="6"/>
                  </a:lnTo>
                  <a:lnTo>
                    <a:pt x="157" y="0"/>
                  </a:lnTo>
                  <a:lnTo>
                    <a:pt x="241" y="0"/>
                  </a:lnTo>
                  <a:lnTo>
                    <a:pt x="332" y="0"/>
                  </a:lnTo>
                </a:path>
              </a:pathLst>
            </a:custGeom>
            <a:noFill/>
            <a:ln w="28575">
              <a:solidFill>
                <a:srgbClr val="0000FF"/>
              </a:solidFill>
              <a:prstDash val="solid"/>
              <a:round/>
              <a:headEnd/>
              <a:tailEnd/>
            </a:ln>
          </p:spPr>
          <p:txBody>
            <a:bodyPr/>
            <a:lstStyle/>
            <a:p>
              <a:endParaRPr lang="en-US"/>
            </a:p>
          </p:txBody>
        </p:sp>
        <p:sp>
          <p:nvSpPr>
            <p:cNvPr id="47" name="Freeform 44"/>
            <p:cNvSpPr>
              <a:spLocks/>
            </p:cNvSpPr>
            <p:nvPr/>
          </p:nvSpPr>
          <p:spPr bwMode="auto">
            <a:xfrm>
              <a:off x="6580912" y="2458653"/>
              <a:ext cx="536575" cy="11113"/>
            </a:xfrm>
            <a:custGeom>
              <a:avLst/>
              <a:gdLst>
                <a:gd name="T0" fmla="*/ 0 w 338"/>
                <a:gd name="T1" fmla="*/ 0 h 6"/>
                <a:gd name="T2" fmla="*/ 169 w 338"/>
                <a:gd name="T3" fmla="*/ 0 h 6"/>
                <a:gd name="T4" fmla="*/ 338 w 338"/>
                <a:gd name="T5" fmla="*/ 6 h 6"/>
                <a:gd name="T6" fmla="*/ 0 60000 65536"/>
                <a:gd name="T7" fmla="*/ 0 60000 65536"/>
                <a:gd name="T8" fmla="*/ 0 60000 65536"/>
                <a:gd name="T9" fmla="*/ 0 w 338"/>
                <a:gd name="T10" fmla="*/ 0 h 6"/>
                <a:gd name="T11" fmla="*/ 338 w 338"/>
                <a:gd name="T12" fmla="*/ 6 h 6"/>
              </a:gdLst>
              <a:ahLst/>
              <a:cxnLst>
                <a:cxn ang="T6">
                  <a:pos x="T0" y="T1"/>
                </a:cxn>
                <a:cxn ang="T7">
                  <a:pos x="T2" y="T3"/>
                </a:cxn>
                <a:cxn ang="T8">
                  <a:pos x="T4" y="T5"/>
                </a:cxn>
              </a:cxnLst>
              <a:rect l="T9" t="T10" r="T11" b="T12"/>
              <a:pathLst>
                <a:path w="338" h="6">
                  <a:moveTo>
                    <a:pt x="0" y="0"/>
                  </a:moveTo>
                  <a:lnTo>
                    <a:pt x="169" y="0"/>
                  </a:lnTo>
                  <a:lnTo>
                    <a:pt x="338" y="6"/>
                  </a:lnTo>
                </a:path>
              </a:pathLst>
            </a:custGeom>
            <a:noFill/>
            <a:ln w="28575">
              <a:solidFill>
                <a:srgbClr val="0000FF"/>
              </a:solidFill>
              <a:prstDash val="solid"/>
              <a:round/>
              <a:headEnd/>
              <a:tailEnd/>
            </a:ln>
          </p:spPr>
          <p:txBody>
            <a:bodyPr/>
            <a:lstStyle/>
            <a:p>
              <a:endParaRPr lang="en-US"/>
            </a:p>
          </p:txBody>
        </p:sp>
        <p:sp>
          <p:nvSpPr>
            <p:cNvPr id="48" name="Rectangle 45"/>
            <p:cNvSpPr>
              <a:spLocks noChangeArrowheads="1"/>
            </p:cNvSpPr>
            <p:nvPr/>
          </p:nvSpPr>
          <p:spPr bwMode="auto">
            <a:xfrm>
              <a:off x="2048600" y="1936366"/>
              <a:ext cx="104775" cy="123825"/>
            </a:xfrm>
            <a:prstGeom prst="rect">
              <a:avLst/>
            </a:prstGeom>
            <a:solidFill>
              <a:srgbClr val="FF0000"/>
            </a:solidFill>
            <a:ln w="9525">
              <a:solidFill>
                <a:srgbClr val="FF0000"/>
              </a:solidFill>
              <a:miter lim="800000"/>
              <a:headEnd/>
              <a:tailEnd/>
            </a:ln>
          </p:spPr>
          <p:txBody>
            <a:bodyPr/>
            <a:lstStyle/>
            <a:p>
              <a:endParaRPr lang="en-US"/>
            </a:p>
          </p:txBody>
        </p:sp>
        <p:sp>
          <p:nvSpPr>
            <p:cNvPr id="49" name="Rectangle 46"/>
            <p:cNvSpPr>
              <a:spLocks noChangeArrowheads="1"/>
            </p:cNvSpPr>
            <p:nvPr/>
          </p:nvSpPr>
          <p:spPr bwMode="auto">
            <a:xfrm>
              <a:off x="2632800" y="1923666"/>
              <a:ext cx="104775" cy="125412"/>
            </a:xfrm>
            <a:prstGeom prst="rect">
              <a:avLst/>
            </a:prstGeom>
            <a:solidFill>
              <a:srgbClr val="FF0000"/>
            </a:solidFill>
            <a:ln w="9525">
              <a:solidFill>
                <a:srgbClr val="FF0000"/>
              </a:solidFill>
              <a:miter lim="800000"/>
              <a:headEnd/>
              <a:tailEnd/>
            </a:ln>
          </p:spPr>
          <p:txBody>
            <a:bodyPr/>
            <a:lstStyle/>
            <a:p>
              <a:endParaRPr lang="en-US"/>
            </a:p>
          </p:txBody>
        </p:sp>
        <p:sp>
          <p:nvSpPr>
            <p:cNvPr id="50" name="Rectangle 47"/>
            <p:cNvSpPr>
              <a:spLocks noChangeArrowheads="1"/>
            </p:cNvSpPr>
            <p:nvPr/>
          </p:nvSpPr>
          <p:spPr bwMode="auto">
            <a:xfrm>
              <a:off x="3015387" y="1923666"/>
              <a:ext cx="106363" cy="125412"/>
            </a:xfrm>
            <a:prstGeom prst="rect">
              <a:avLst/>
            </a:prstGeom>
            <a:solidFill>
              <a:srgbClr val="FF0000"/>
            </a:solidFill>
            <a:ln w="9525">
              <a:solidFill>
                <a:srgbClr val="0000FF"/>
              </a:solidFill>
              <a:miter lim="800000"/>
              <a:headEnd/>
              <a:tailEnd/>
            </a:ln>
          </p:spPr>
          <p:txBody>
            <a:bodyPr/>
            <a:lstStyle/>
            <a:p>
              <a:endParaRPr lang="en-US"/>
            </a:p>
          </p:txBody>
        </p:sp>
        <p:sp>
          <p:nvSpPr>
            <p:cNvPr id="51" name="Rectangle 48"/>
            <p:cNvSpPr>
              <a:spLocks noChangeArrowheads="1"/>
            </p:cNvSpPr>
            <p:nvPr/>
          </p:nvSpPr>
          <p:spPr bwMode="auto">
            <a:xfrm>
              <a:off x="3351937" y="2004628"/>
              <a:ext cx="104775" cy="123825"/>
            </a:xfrm>
            <a:prstGeom prst="rect">
              <a:avLst/>
            </a:prstGeom>
            <a:solidFill>
              <a:srgbClr val="FF0000"/>
            </a:solidFill>
            <a:ln w="9525">
              <a:solidFill>
                <a:srgbClr val="0000FF"/>
              </a:solidFill>
              <a:miter lim="800000"/>
              <a:headEnd/>
              <a:tailEnd/>
            </a:ln>
          </p:spPr>
          <p:txBody>
            <a:bodyPr/>
            <a:lstStyle/>
            <a:p>
              <a:endParaRPr lang="en-US"/>
            </a:p>
          </p:txBody>
        </p:sp>
        <p:sp>
          <p:nvSpPr>
            <p:cNvPr id="52" name="Rectangle 49"/>
            <p:cNvSpPr>
              <a:spLocks noChangeArrowheads="1"/>
            </p:cNvSpPr>
            <p:nvPr/>
          </p:nvSpPr>
          <p:spPr bwMode="auto">
            <a:xfrm>
              <a:off x="3829775" y="2355466"/>
              <a:ext cx="106362" cy="125412"/>
            </a:xfrm>
            <a:prstGeom prst="rect">
              <a:avLst/>
            </a:prstGeom>
            <a:solidFill>
              <a:srgbClr val="FF0000"/>
            </a:solidFill>
            <a:ln w="9525">
              <a:solidFill>
                <a:srgbClr val="0000FF"/>
              </a:solidFill>
              <a:miter lim="800000"/>
              <a:headEnd/>
              <a:tailEnd/>
            </a:ln>
          </p:spPr>
          <p:txBody>
            <a:bodyPr/>
            <a:lstStyle/>
            <a:p>
              <a:endParaRPr lang="en-US"/>
            </a:p>
          </p:txBody>
        </p:sp>
        <p:sp>
          <p:nvSpPr>
            <p:cNvPr id="53" name="Rectangle 50"/>
            <p:cNvSpPr>
              <a:spLocks noChangeArrowheads="1"/>
            </p:cNvSpPr>
            <p:nvPr/>
          </p:nvSpPr>
          <p:spPr bwMode="auto">
            <a:xfrm>
              <a:off x="4309200" y="3049203"/>
              <a:ext cx="106362" cy="125413"/>
            </a:xfrm>
            <a:prstGeom prst="rect">
              <a:avLst/>
            </a:prstGeom>
            <a:solidFill>
              <a:srgbClr val="0000FF"/>
            </a:solidFill>
            <a:ln w="9525">
              <a:solidFill>
                <a:srgbClr val="0000FF"/>
              </a:solidFill>
              <a:miter lim="800000"/>
              <a:headEnd/>
              <a:tailEnd/>
            </a:ln>
          </p:spPr>
          <p:txBody>
            <a:bodyPr/>
            <a:lstStyle/>
            <a:p>
              <a:endParaRPr lang="en-US"/>
            </a:p>
          </p:txBody>
        </p:sp>
        <p:sp>
          <p:nvSpPr>
            <p:cNvPr id="54" name="Rectangle 51"/>
            <p:cNvSpPr>
              <a:spLocks noChangeArrowheads="1"/>
            </p:cNvSpPr>
            <p:nvPr/>
          </p:nvSpPr>
          <p:spPr bwMode="auto">
            <a:xfrm>
              <a:off x="4798150" y="3527041"/>
              <a:ext cx="106362" cy="123825"/>
            </a:xfrm>
            <a:prstGeom prst="rect">
              <a:avLst/>
            </a:prstGeom>
            <a:solidFill>
              <a:srgbClr val="FF0000"/>
            </a:solidFill>
            <a:ln w="9525">
              <a:solidFill>
                <a:srgbClr val="0000FF"/>
              </a:solidFill>
              <a:miter lim="800000"/>
              <a:headEnd/>
              <a:tailEnd/>
            </a:ln>
          </p:spPr>
          <p:txBody>
            <a:bodyPr/>
            <a:lstStyle/>
            <a:p>
              <a:endParaRPr lang="en-US"/>
            </a:p>
          </p:txBody>
        </p:sp>
        <p:sp>
          <p:nvSpPr>
            <p:cNvPr id="55" name="Rectangle 52"/>
            <p:cNvSpPr>
              <a:spLocks noChangeArrowheads="1"/>
            </p:cNvSpPr>
            <p:nvPr/>
          </p:nvSpPr>
          <p:spPr bwMode="auto">
            <a:xfrm>
              <a:off x="5517287" y="3742941"/>
              <a:ext cx="104775" cy="125412"/>
            </a:xfrm>
            <a:prstGeom prst="rect">
              <a:avLst/>
            </a:prstGeom>
            <a:solidFill>
              <a:srgbClr val="FF0000"/>
            </a:solidFill>
            <a:ln w="9525">
              <a:solidFill>
                <a:srgbClr val="0000FF"/>
              </a:solidFill>
              <a:miter lim="800000"/>
              <a:headEnd/>
              <a:tailEnd/>
            </a:ln>
          </p:spPr>
          <p:txBody>
            <a:bodyPr/>
            <a:lstStyle/>
            <a:p>
              <a:endParaRPr lang="en-US"/>
            </a:p>
          </p:txBody>
        </p:sp>
        <p:sp>
          <p:nvSpPr>
            <p:cNvPr id="56" name="Rectangle 53"/>
            <p:cNvSpPr>
              <a:spLocks noChangeArrowheads="1"/>
            </p:cNvSpPr>
            <p:nvPr/>
          </p:nvSpPr>
          <p:spPr bwMode="auto">
            <a:xfrm>
              <a:off x="5757000" y="3696903"/>
              <a:ext cx="104775" cy="125413"/>
            </a:xfrm>
            <a:prstGeom prst="rect">
              <a:avLst/>
            </a:prstGeom>
            <a:solidFill>
              <a:srgbClr val="FF0000"/>
            </a:solidFill>
            <a:ln w="9525">
              <a:solidFill>
                <a:srgbClr val="0000FF"/>
              </a:solidFill>
              <a:miter lim="800000"/>
              <a:headEnd/>
              <a:tailEnd/>
            </a:ln>
          </p:spPr>
          <p:txBody>
            <a:bodyPr/>
            <a:lstStyle/>
            <a:p>
              <a:endParaRPr lang="en-US"/>
            </a:p>
          </p:txBody>
        </p:sp>
        <p:sp>
          <p:nvSpPr>
            <p:cNvPr id="57" name="Rectangle 54"/>
            <p:cNvSpPr>
              <a:spLocks noChangeArrowheads="1"/>
            </p:cNvSpPr>
            <p:nvPr/>
          </p:nvSpPr>
          <p:spPr bwMode="auto">
            <a:xfrm>
              <a:off x="6523762" y="3708016"/>
              <a:ext cx="104775" cy="125412"/>
            </a:xfrm>
            <a:prstGeom prst="rect">
              <a:avLst/>
            </a:prstGeom>
            <a:solidFill>
              <a:srgbClr val="FF0000"/>
            </a:solidFill>
            <a:ln w="9525">
              <a:solidFill>
                <a:srgbClr val="0000FF"/>
              </a:solidFill>
              <a:miter lim="800000"/>
              <a:headEnd/>
              <a:tailEnd/>
            </a:ln>
          </p:spPr>
          <p:txBody>
            <a:bodyPr/>
            <a:lstStyle/>
            <a:p>
              <a:endParaRPr lang="en-US"/>
            </a:p>
          </p:txBody>
        </p:sp>
        <p:sp>
          <p:nvSpPr>
            <p:cNvPr id="58" name="Freeform 55"/>
            <p:cNvSpPr>
              <a:spLocks/>
            </p:cNvSpPr>
            <p:nvPr/>
          </p:nvSpPr>
          <p:spPr bwMode="auto">
            <a:xfrm>
              <a:off x="2048600" y="4095366"/>
              <a:ext cx="114300" cy="134937"/>
            </a:xfrm>
            <a:custGeom>
              <a:avLst/>
              <a:gdLst>
                <a:gd name="T0" fmla="*/ 36 w 72"/>
                <a:gd name="T1" fmla="*/ 0 h 72"/>
                <a:gd name="T2" fmla="*/ 72 w 72"/>
                <a:gd name="T3" fmla="*/ 72 h 72"/>
                <a:gd name="T4" fmla="*/ 0 w 72"/>
                <a:gd name="T5" fmla="*/ 72 h 72"/>
                <a:gd name="T6" fmla="*/ 36 w 72"/>
                <a:gd name="T7" fmla="*/ 0 h 72"/>
                <a:gd name="T8" fmla="*/ 0 60000 65536"/>
                <a:gd name="T9" fmla="*/ 0 60000 65536"/>
                <a:gd name="T10" fmla="*/ 0 60000 65536"/>
                <a:gd name="T11" fmla="*/ 0 60000 65536"/>
                <a:gd name="T12" fmla="*/ 0 w 72"/>
                <a:gd name="T13" fmla="*/ 0 h 72"/>
                <a:gd name="T14" fmla="*/ 72 w 72"/>
                <a:gd name="T15" fmla="*/ 72 h 72"/>
              </a:gdLst>
              <a:ahLst/>
              <a:cxnLst>
                <a:cxn ang="T8">
                  <a:pos x="T0" y="T1"/>
                </a:cxn>
                <a:cxn ang="T9">
                  <a:pos x="T2" y="T3"/>
                </a:cxn>
                <a:cxn ang="T10">
                  <a:pos x="T4" y="T5"/>
                </a:cxn>
                <a:cxn ang="T11">
                  <a:pos x="T6" y="T7"/>
                </a:cxn>
              </a:cxnLst>
              <a:rect l="T12" t="T13" r="T14" b="T15"/>
              <a:pathLst>
                <a:path w="72" h="72">
                  <a:moveTo>
                    <a:pt x="36" y="0"/>
                  </a:moveTo>
                  <a:lnTo>
                    <a:pt x="72" y="72"/>
                  </a:lnTo>
                  <a:lnTo>
                    <a:pt x="0" y="72"/>
                  </a:lnTo>
                  <a:lnTo>
                    <a:pt x="36" y="0"/>
                  </a:lnTo>
                  <a:close/>
                </a:path>
              </a:pathLst>
            </a:custGeom>
            <a:solidFill>
              <a:schemeClr val="accent2"/>
            </a:solidFill>
            <a:ln w="9525">
              <a:solidFill>
                <a:srgbClr val="00FF00"/>
              </a:solidFill>
              <a:prstDash val="solid"/>
              <a:round/>
              <a:headEnd/>
              <a:tailEnd/>
            </a:ln>
          </p:spPr>
          <p:txBody>
            <a:bodyPr/>
            <a:lstStyle/>
            <a:p>
              <a:endParaRPr lang="en-US"/>
            </a:p>
          </p:txBody>
        </p:sp>
        <p:sp>
          <p:nvSpPr>
            <p:cNvPr id="59" name="Freeform 56"/>
            <p:cNvSpPr>
              <a:spLocks/>
            </p:cNvSpPr>
            <p:nvPr/>
          </p:nvSpPr>
          <p:spPr bwMode="auto">
            <a:xfrm>
              <a:off x="2632800" y="4014403"/>
              <a:ext cx="114300" cy="138113"/>
            </a:xfrm>
            <a:custGeom>
              <a:avLst/>
              <a:gdLst>
                <a:gd name="T0" fmla="*/ 36 w 72"/>
                <a:gd name="T1" fmla="*/ 0 h 73"/>
                <a:gd name="T2" fmla="*/ 72 w 72"/>
                <a:gd name="T3" fmla="*/ 73 h 73"/>
                <a:gd name="T4" fmla="*/ 0 w 72"/>
                <a:gd name="T5" fmla="*/ 73 h 73"/>
                <a:gd name="T6" fmla="*/ 36 w 72"/>
                <a:gd name="T7" fmla="*/ 0 h 73"/>
                <a:gd name="T8" fmla="*/ 0 60000 65536"/>
                <a:gd name="T9" fmla="*/ 0 60000 65536"/>
                <a:gd name="T10" fmla="*/ 0 60000 65536"/>
                <a:gd name="T11" fmla="*/ 0 60000 65536"/>
                <a:gd name="T12" fmla="*/ 0 w 72"/>
                <a:gd name="T13" fmla="*/ 0 h 73"/>
                <a:gd name="T14" fmla="*/ 72 w 72"/>
                <a:gd name="T15" fmla="*/ 73 h 73"/>
              </a:gdLst>
              <a:ahLst/>
              <a:cxnLst>
                <a:cxn ang="T8">
                  <a:pos x="T0" y="T1"/>
                </a:cxn>
                <a:cxn ang="T9">
                  <a:pos x="T2" y="T3"/>
                </a:cxn>
                <a:cxn ang="T10">
                  <a:pos x="T4" y="T5"/>
                </a:cxn>
                <a:cxn ang="T11">
                  <a:pos x="T6" y="T7"/>
                </a:cxn>
              </a:cxnLst>
              <a:rect l="T12" t="T13" r="T14" b="T15"/>
              <a:pathLst>
                <a:path w="72" h="73">
                  <a:moveTo>
                    <a:pt x="36" y="0"/>
                  </a:moveTo>
                  <a:lnTo>
                    <a:pt x="72" y="73"/>
                  </a:lnTo>
                  <a:lnTo>
                    <a:pt x="0" y="73"/>
                  </a:lnTo>
                  <a:lnTo>
                    <a:pt x="36" y="0"/>
                  </a:lnTo>
                  <a:close/>
                </a:path>
              </a:pathLst>
            </a:custGeom>
            <a:solidFill>
              <a:schemeClr val="accent2"/>
            </a:solidFill>
            <a:ln w="9525">
              <a:solidFill>
                <a:srgbClr val="00FF00"/>
              </a:solidFill>
              <a:prstDash val="solid"/>
              <a:round/>
              <a:headEnd/>
              <a:tailEnd/>
            </a:ln>
          </p:spPr>
          <p:txBody>
            <a:bodyPr/>
            <a:lstStyle/>
            <a:p>
              <a:endParaRPr lang="en-US"/>
            </a:p>
          </p:txBody>
        </p:sp>
        <p:sp>
          <p:nvSpPr>
            <p:cNvPr id="60" name="Freeform 57"/>
            <p:cNvSpPr>
              <a:spLocks/>
            </p:cNvSpPr>
            <p:nvPr/>
          </p:nvSpPr>
          <p:spPr bwMode="auto">
            <a:xfrm>
              <a:off x="3015387" y="4025516"/>
              <a:ext cx="115888" cy="138112"/>
            </a:xfrm>
            <a:custGeom>
              <a:avLst/>
              <a:gdLst>
                <a:gd name="T0" fmla="*/ 36 w 73"/>
                <a:gd name="T1" fmla="*/ 0 h 73"/>
                <a:gd name="T2" fmla="*/ 73 w 73"/>
                <a:gd name="T3" fmla="*/ 73 h 73"/>
                <a:gd name="T4" fmla="*/ 0 w 73"/>
                <a:gd name="T5" fmla="*/ 73 h 73"/>
                <a:gd name="T6" fmla="*/ 36 w 73"/>
                <a:gd name="T7" fmla="*/ 0 h 73"/>
                <a:gd name="T8" fmla="*/ 0 60000 65536"/>
                <a:gd name="T9" fmla="*/ 0 60000 65536"/>
                <a:gd name="T10" fmla="*/ 0 60000 65536"/>
                <a:gd name="T11" fmla="*/ 0 60000 65536"/>
                <a:gd name="T12" fmla="*/ 0 w 73"/>
                <a:gd name="T13" fmla="*/ 0 h 73"/>
                <a:gd name="T14" fmla="*/ 73 w 73"/>
                <a:gd name="T15" fmla="*/ 73 h 73"/>
              </a:gdLst>
              <a:ahLst/>
              <a:cxnLst>
                <a:cxn ang="T8">
                  <a:pos x="T0" y="T1"/>
                </a:cxn>
                <a:cxn ang="T9">
                  <a:pos x="T2" y="T3"/>
                </a:cxn>
                <a:cxn ang="T10">
                  <a:pos x="T4" y="T5"/>
                </a:cxn>
                <a:cxn ang="T11">
                  <a:pos x="T6" y="T7"/>
                </a:cxn>
              </a:cxnLst>
              <a:rect l="T12" t="T13" r="T14" b="T15"/>
              <a:pathLst>
                <a:path w="73" h="73">
                  <a:moveTo>
                    <a:pt x="36" y="0"/>
                  </a:moveTo>
                  <a:lnTo>
                    <a:pt x="73" y="73"/>
                  </a:lnTo>
                  <a:lnTo>
                    <a:pt x="0" y="73"/>
                  </a:lnTo>
                  <a:lnTo>
                    <a:pt x="36" y="0"/>
                  </a:lnTo>
                  <a:close/>
                </a:path>
              </a:pathLst>
            </a:custGeom>
            <a:solidFill>
              <a:schemeClr val="accent2"/>
            </a:solidFill>
            <a:ln w="9525">
              <a:solidFill>
                <a:srgbClr val="00FF00"/>
              </a:solidFill>
              <a:prstDash val="solid"/>
              <a:round/>
              <a:headEnd/>
              <a:tailEnd/>
            </a:ln>
          </p:spPr>
          <p:txBody>
            <a:bodyPr/>
            <a:lstStyle/>
            <a:p>
              <a:endParaRPr lang="en-US"/>
            </a:p>
          </p:txBody>
        </p:sp>
        <p:sp>
          <p:nvSpPr>
            <p:cNvPr id="61" name="Freeform 58"/>
            <p:cNvSpPr>
              <a:spLocks/>
            </p:cNvSpPr>
            <p:nvPr/>
          </p:nvSpPr>
          <p:spPr bwMode="auto">
            <a:xfrm>
              <a:off x="3351937" y="3868353"/>
              <a:ext cx="114300" cy="134938"/>
            </a:xfrm>
            <a:custGeom>
              <a:avLst/>
              <a:gdLst>
                <a:gd name="T0" fmla="*/ 36 w 72"/>
                <a:gd name="T1" fmla="*/ 0 h 72"/>
                <a:gd name="T2" fmla="*/ 72 w 72"/>
                <a:gd name="T3" fmla="*/ 72 h 72"/>
                <a:gd name="T4" fmla="*/ 0 w 72"/>
                <a:gd name="T5" fmla="*/ 72 h 72"/>
                <a:gd name="T6" fmla="*/ 36 w 72"/>
                <a:gd name="T7" fmla="*/ 0 h 72"/>
                <a:gd name="T8" fmla="*/ 0 60000 65536"/>
                <a:gd name="T9" fmla="*/ 0 60000 65536"/>
                <a:gd name="T10" fmla="*/ 0 60000 65536"/>
                <a:gd name="T11" fmla="*/ 0 60000 65536"/>
                <a:gd name="T12" fmla="*/ 0 w 72"/>
                <a:gd name="T13" fmla="*/ 0 h 72"/>
                <a:gd name="T14" fmla="*/ 72 w 72"/>
                <a:gd name="T15" fmla="*/ 72 h 72"/>
              </a:gdLst>
              <a:ahLst/>
              <a:cxnLst>
                <a:cxn ang="T8">
                  <a:pos x="T0" y="T1"/>
                </a:cxn>
                <a:cxn ang="T9">
                  <a:pos x="T2" y="T3"/>
                </a:cxn>
                <a:cxn ang="T10">
                  <a:pos x="T4" y="T5"/>
                </a:cxn>
                <a:cxn ang="T11">
                  <a:pos x="T6" y="T7"/>
                </a:cxn>
              </a:cxnLst>
              <a:rect l="T12" t="T13" r="T14" b="T15"/>
              <a:pathLst>
                <a:path w="72" h="72">
                  <a:moveTo>
                    <a:pt x="36" y="0"/>
                  </a:moveTo>
                  <a:lnTo>
                    <a:pt x="72" y="72"/>
                  </a:lnTo>
                  <a:lnTo>
                    <a:pt x="0" y="72"/>
                  </a:lnTo>
                  <a:lnTo>
                    <a:pt x="36" y="0"/>
                  </a:lnTo>
                  <a:close/>
                </a:path>
              </a:pathLst>
            </a:custGeom>
            <a:solidFill>
              <a:schemeClr val="accent2"/>
            </a:solidFill>
            <a:ln w="9525">
              <a:solidFill>
                <a:srgbClr val="00FF00"/>
              </a:solidFill>
              <a:prstDash val="solid"/>
              <a:round/>
              <a:headEnd/>
              <a:tailEnd/>
            </a:ln>
          </p:spPr>
          <p:txBody>
            <a:bodyPr/>
            <a:lstStyle/>
            <a:p>
              <a:endParaRPr lang="en-US"/>
            </a:p>
          </p:txBody>
        </p:sp>
        <p:sp>
          <p:nvSpPr>
            <p:cNvPr id="62" name="Freeform 59"/>
            <p:cNvSpPr>
              <a:spLocks/>
            </p:cNvSpPr>
            <p:nvPr/>
          </p:nvSpPr>
          <p:spPr bwMode="auto">
            <a:xfrm>
              <a:off x="4309200" y="3038091"/>
              <a:ext cx="115887" cy="136525"/>
            </a:xfrm>
            <a:custGeom>
              <a:avLst/>
              <a:gdLst>
                <a:gd name="T0" fmla="*/ 36 w 73"/>
                <a:gd name="T1" fmla="*/ 0 h 73"/>
                <a:gd name="T2" fmla="*/ 73 w 73"/>
                <a:gd name="T3" fmla="*/ 73 h 73"/>
                <a:gd name="T4" fmla="*/ 0 w 73"/>
                <a:gd name="T5" fmla="*/ 73 h 73"/>
                <a:gd name="T6" fmla="*/ 36 w 73"/>
                <a:gd name="T7" fmla="*/ 0 h 73"/>
                <a:gd name="T8" fmla="*/ 0 60000 65536"/>
                <a:gd name="T9" fmla="*/ 0 60000 65536"/>
                <a:gd name="T10" fmla="*/ 0 60000 65536"/>
                <a:gd name="T11" fmla="*/ 0 60000 65536"/>
                <a:gd name="T12" fmla="*/ 0 w 73"/>
                <a:gd name="T13" fmla="*/ 0 h 73"/>
                <a:gd name="T14" fmla="*/ 73 w 73"/>
                <a:gd name="T15" fmla="*/ 73 h 73"/>
              </a:gdLst>
              <a:ahLst/>
              <a:cxnLst>
                <a:cxn ang="T8">
                  <a:pos x="T0" y="T1"/>
                </a:cxn>
                <a:cxn ang="T9">
                  <a:pos x="T2" y="T3"/>
                </a:cxn>
                <a:cxn ang="T10">
                  <a:pos x="T4" y="T5"/>
                </a:cxn>
                <a:cxn ang="T11">
                  <a:pos x="T6" y="T7"/>
                </a:cxn>
              </a:cxnLst>
              <a:rect l="T12" t="T13" r="T14" b="T15"/>
              <a:pathLst>
                <a:path w="73" h="73">
                  <a:moveTo>
                    <a:pt x="36" y="0"/>
                  </a:moveTo>
                  <a:lnTo>
                    <a:pt x="73" y="73"/>
                  </a:lnTo>
                  <a:lnTo>
                    <a:pt x="0" y="73"/>
                  </a:lnTo>
                  <a:lnTo>
                    <a:pt x="36" y="0"/>
                  </a:lnTo>
                  <a:close/>
                </a:path>
              </a:pathLst>
            </a:custGeom>
            <a:solidFill>
              <a:schemeClr val="accent2"/>
            </a:solidFill>
            <a:ln w="9525">
              <a:solidFill>
                <a:srgbClr val="00FF00"/>
              </a:solidFill>
              <a:prstDash val="solid"/>
              <a:round/>
              <a:headEnd/>
              <a:tailEnd/>
            </a:ln>
          </p:spPr>
          <p:txBody>
            <a:bodyPr/>
            <a:lstStyle/>
            <a:p>
              <a:endParaRPr lang="en-US"/>
            </a:p>
          </p:txBody>
        </p:sp>
        <p:sp>
          <p:nvSpPr>
            <p:cNvPr id="63" name="Freeform 60"/>
            <p:cNvSpPr>
              <a:spLocks/>
            </p:cNvSpPr>
            <p:nvPr/>
          </p:nvSpPr>
          <p:spPr bwMode="auto">
            <a:xfrm>
              <a:off x="4798150" y="2514216"/>
              <a:ext cx="115887" cy="138112"/>
            </a:xfrm>
            <a:custGeom>
              <a:avLst/>
              <a:gdLst>
                <a:gd name="T0" fmla="*/ 36 w 73"/>
                <a:gd name="T1" fmla="*/ 0 h 73"/>
                <a:gd name="T2" fmla="*/ 73 w 73"/>
                <a:gd name="T3" fmla="*/ 73 h 73"/>
                <a:gd name="T4" fmla="*/ 0 w 73"/>
                <a:gd name="T5" fmla="*/ 73 h 73"/>
                <a:gd name="T6" fmla="*/ 36 w 73"/>
                <a:gd name="T7" fmla="*/ 0 h 73"/>
                <a:gd name="T8" fmla="*/ 0 60000 65536"/>
                <a:gd name="T9" fmla="*/ 0 60000 65536"/>
                <a:gd name="T10" fmla="*/ 0 60000 65536"/>
                <a:gd name="T11" fmla="*/ 0 60000 65536"/>
                <a:gd name="T12" fmla="*/ 0 w 73"/>
                <a:gd name="T13" fmla="*/ 0 h 73"/>
                <a:gd name="T14" fmla="*/ 73 w 73"/>
                <a:gd name="T15" fmla="*/ 73 h 73"/>
              </a:gdLst>
              <a:ahLst/>
              <a:cxnLst>
                <a:cxn ang="T8">
                  <a:pos x="T0" y="T1"/>
                </a:cxn>
                <a:cxn ang="T9">
                  <a:pos x="T2" y="T3"/>
                </a:cxn>
                <a:cxn ang="T10">
                  <a:pos x="T4" y="T5"/>
                </a:cxn>
                <a:cxn ang="T11">
                  <a:pos x="T6" y="T7"/>
                </a:cxn>
              </a:cxnLst>
              <a:rect l="T12" t="T13" r="T14" b="T15"/>
              <a:pathLst>
                <a:path w="73" h="73">
                  <a:moveTo>
                    <a:pt x="36" y="0"/>
                  </a:moveTo>
                  <a:lnTo>
                    <a:pt x="73" y="73"/>
                  </a:lnTo>
                  <a:lnTo>
                    <a:pt x="0" y="73"/>
                  </a:lnTo>
                  <a:lnTo>
                    <a:pt x="36" y="0"/>
                  </a:lnTo>
                  <a:close/>
                </a:path>
              </a:pathLst>
            </a:custGeom>
            <a:solidFill>
              <a:schemeClr val="accent2"/>
            </a:solidFill>
            <a:ln w="9525">
              <a:solidFill>
                <a:srgbClr val="00FF00"/>
              </a:solidFill>
              <a:prstDash val="solid"/>
              <a:round/>
              <a:headEnd/>
              <a:tailEnd/>
            </a:ln>
          </p:spPr>
          <p:txBody>
            <a:bodyPr/>
            <a:lstStyle/>
            <a:p>
              <a:endParaRPr lang="en-US"/>
            </a:p>
          </p:txBody>
        </p:sp>
        <p:sp>
          <p:nvSpPr>
            <p:cNvPr id="64" name="Freeform 61"/>
            <p:cNvSpPr>
              <a:spLocks/>
            </p:cNvSpPr>
            <p:nvPr/>
          </p:nvSpPr>
          <p:spPr bwMode="auto">
            <a:xfrm>
              <a:off x="5277575" y="2412616"/>
              <a:ext cx="114300" cy="138112"/>
            </a:xfrm>
            <a:custGeom>
              <a:avLst/>
              <a:gdLst>
                <a:gd name="T0" fmla="*/ 36 w 72"/>
                <a:gd name="T1" fmla="*/ 0 h 73"/>
                <a:gd name="T2" fmla="*/ 72 w 72"/>
                <a:gd name="T3" fmla="*/ 73 h 73"/>
                <a:gd name="T4" fmla="*/ 0 w 72"/>
                <a:gd name="T5" fmla="*/ 73 h 73"/>
                <a:gd name="T6" fmla="*/ 36 w 72"/>
                <a:gd name="T7" fmla="*/ 0 h 73"/>
                <a:gd name="T8" fmla="*/ 0 60000 65536"/>
                <a:gd name="T9" fmla="*/ 0 60000 65536"/>
                <a:gd name="T10" fmla="*/ 0 60000 65536"/>
                <a:gd name="T11" fmla="*/ 0 60000 65536"/>
                <a:gd name="T12" fmla="*/ 0 w 72"/>
                <a:gd name="T13" fmla="*/ 0 h 73"/>
                <a:gd name="T14" fmla="*/ 72 w 72"/>
                <a:gd name="T15" fmla="*/ 73 h 73"/>
              </a:gdLst>
              <a:ahLst/>
              <a:cxnLst>
                <a:cxn ang="T8">
                  <a:pos x="T0" y="T1"/>
                </a:cxn>
                <a:cxn ang="T9">
                  <a:pos x="T2" y="T3"/>
                </a:cxn>
                <a:cxn ang="T10">
                  <a:pos x="T4" y="T5"/>
                </a:cxn>
                <a:cxn ang="T11">
                  <a:pos x="T6" y="T7"/>
                </a:cxn>
              </a:cxnLst>
              <a:rect l="T12" t="T13" r="T14" b="T15"/>
              <a:pathLst>
                <a:path w="72" h="73">
                  <a:moveTo>
                    <a:pt x="36" y="0"/>
                  </a:moveTo>
                  <a:lnTo>
                    <a:pt x="72" y="73"/>
                  </a:lnTo>
                  <a:lnTo>
                    <a:pt x="0" y="73"/>
                  </a:lnTo>
                  <a:lnTo>
                    <a:pt x="36" y="0"/>
                  </a:lnTo>
                  <a:close/>
                </a:path>
              </a:pathLst>
            </a:custGeom>
            <a:solidFill>
              <a:schemeClr val="accent2"/>
            </a:solidFill>
            <a:ln w="9525">
              <a:solidFill>
                <a:srgbClr val="00FF00"/>
              </a:solidFill>
              <a:prstDash val="solid"/>
              <a:round/>
              <a:headEnd/>
              <a:tailEnd/>
            </a:ln>
          </p:spPr>
          <p:txBody>
            <a:bodyPr/>
            <a:lstStyle/>
            <a:p>
              <a:endParaRPr lang="en-US"/>
            </a:p>
          </p:txBody>
        </p:sp>
        <p:sp>
          <p:nvSpPr>
            <p:cNvPr id="65" name="Freeform 62"/>
            <p:cNvSpPr>
              <a:spLocks/>
            </p:cNvSpPr>
            <p:nvPr/>
          </p:nvSpPr>
          <p:spPr bwMode="auto">
            <a:xfrm>
              <a:off x="5517287" y="2390391"/>
              <a:ext cx="114300" cy="134937"/>
            </a:xfrm>
            <a:custGeom>
              <a:avLst/>
              <a:gdLst>
                <a:gd name="T0" fmla="*/ 36 w 72"/>
                <a:gd name="T1" fmla="*/ 0 h 72"/>
                <a:gd name="T2" fmla="*/ 72 w 72"/>
                <a:gd name="T3" fmla="*/ 72 h 72"/>
                <a:gd name="T4" fmla="*/ 0 w 72"/>
                <a:gd name="T5" fmla="*/ 72 h 72"/>
                <a:gd name="T6" fmla="*/ 36 w 72"/>
                <a:gd name="T7" fmla="*/ 0 h 72"/>
                <a:gd name="T8" fmla="*/ 0 60000 65536"/>
                <a:gd name="T9" fmla="*/ 0 60000 65536"/>
                <a:gd name="T10" fmla="*/ 0 60000 65536"/>
                <a:gd name="T11" fmla="*/ 0 60000 65536"/>
                <a:gd name="T12" fmla="*/ 0 w 72"/>
                <a:gd name="T13" fmla="*/ 0 h 72"/>
                <a:gd name="T14" fmla="*/ 72 w 72"/>
                <a:gd name="T15" fmla="*/ 72 h 72"/>
              </a:gdLst>
              <a:ahLst/>
              <a:cxnLst>
                <a:cxn ang="T8">
                  <a:pos x="T0" y="T1"/>
                </a:cxn>
                <a:cxn ang="T9">
                  <a:pos x="T2" y="T3"/>
                </a:cxn>
                <a:cxn ang="T10">
                  <a:pos x="T4" y="T5"/>
                </a:cxn>
                <a:cxn ang="T11">
                  <a:pos x="T6" y="T7"/>
                </a:cxn>
              </a:cxnLst>
              <a:rect l="T12" t="T13" r="T14" b="T15"/>
              <a:pathLst>
                <a:path w="72" h="72">
                  <a:moveTo>
                    <a:pt x="36" y="0"/>
                  </a:moveTo>
                  <a:lnTo>
                    <a:pt x="72" y="72"/>
                  </a:lnTo>
                  <a:lnTo>
                    <a:pt x="0" y="72"/>
                  </a:lnTo>
                  <a:lnTo>
                    <a:pt x="36" y="0"/>
                  </a:lnTo>
                  <a:close/>
                </a:path>
              </a:pathLst>
            </a:custGeom>
            <a:solidFill>
              <a:schemeClr val="accent2"/>
            </a:solidFill>
            <a:ln w="9525">
              <a:solidFill>
                <a:srgbClr val="00FF00"/>
              </a:solidFill>
              <a:prstDash val="solid"/>
              <a:round/>
              <a:headEnd/>
              <a:tailEnd/>
            </a:ln>
          </p:spPr>
          <p:txBody>
            <a:bodyPr/>
            <a:lstStyle/>
            <a:p>
              <a:endParaRPr lang="en-US"/>
            </a:p>
          </p:txBody>
        </p:sp>
        <p:sp>
          <p:nvSpPr>
            <p:cNvPr id="66" name="Freeform 63"/>
            <p:cNvSpPr>
              <a:spLocks/>
            </p:cNvSpPr>
            <p:nvPr/>
          </p:nvSpPr>
          <p:spPr bwMode="auto">
            <a:xfrm>
              <a:off x="5757000" y="2390391"/>
              <a:ext cx="114300" cy="134937"/>
            </a:xfrm>
            <a:custGeom>
              <a:avLst/>
              <a:gdLst>
                <a:gd name="T0" fmla="*/ 36 w 72"/>
                <a:gd name="T1" fmla="*/ 0 h 72"/>
                <a:gd name="T2" fmla="*/ 72 w 72"/>
                <a:gd name="T3" fmla="*/ 72 h 72"/>
                <a:gd name="T4" fmla="*/ 0 w 72"/>
                <a:gd name="T5" fmla="*/ 72 h 72"/>
                <a:gd name="T6" fmla="*/ 36 w 72"/>
                <a:gd name="T7" fmla="*/ 0 h 72"/>
                <a:gd name="T8" fmla="*/ 0 60000 65536"/>
                <a:gd name="T9" fmla="*/ 0 60000 65536"/>
                <a:gd name="T10" fmla="*/ 0 60000 65536"/>
                <a:gd name="T11" fmla="*/ 0 60000 65536"/>
                <a:gd name="T12" fmla="*/ 0 w 72"/>
                <a:gd name="T13" fmla="*/ 0 h 72"/>
                <a:gd name="T14" fmla="*/ 72 w 72"/>
                <a:gd name="T15" fmla="*/ 72 h 72"/>
              </a:gdLst>
              <a:ahLst/>
              <a:cxnLst>
                <a:cxn ang="T8">
                  <a:pos x="T0" y="T1"/>
                </a:cxn>
                <a:cxn ang="T9">
                  <a:pos x="T2" y="T3"/>
                </a:cxn>
                <a:cxn ang="T10">
                  <a:pos x="T4" y="T5"/>
                </a:cxn>
                <a:cxn ang="T11">
                  <a:pos x="T6" y="T7"/>
                </a:cxn>
              </a:cxnLst>
              <a:rect l="T12" t="T13" r="T14" b="T15"/>
              <a:pathLst>
                <a:path w="72" h="72">
                  <a:moveTo>
                    <a:pt x="36" y="0"/>
                  </a:moveTo>
                  <a:lnTo>
                    <a:pt x="72" y="72"/>
                  </a:lnTo>
                  <a:lnTo>
                    <a:pt x="0" y="72"/>
                  </a:lnTo>
                  <a:lnTo>
                    <a:pt x="36" y="0"/>
                  </a:lnTo>
                  <a:close/>
                </a:path>
              </a:pathLst>
            </a:custGeom>
            <a:solidFill>
              <a:schemeClr val="accent2"/>
            </a:solidFill>
            <a:ln w="9525">
              <a:solidFill>
                <a:srgbClr val="00FF00"/>
              </a:solidFill>
              <a:prstDash val="solid"/>
              <a:round/>
              <a:headEnd/>
              <a:tailEnd/>
            </a:ln>
          </p:spPr>
          <p:txBody>
            <a:bodyPr/>
            <a:lstStyle/>
            <a:p>
              <a:endParaRPr lang="en-US"/>
            </a:p>
          </p:txBody>
        </p:sp>
        <p:sp>
          <p:nvSpPr>
            <p:cNvPr id="67" name="Freeform 64"/>
            <p:cNvSpPr>
              <a:spLocks/>
            </p:cNvSpPr>
            <p:nvPr/>
          </p:nvSpPr>
          <p:spPr bwMode="auto">
            <a:xfrm>
              <a:off x="5996712" y="2401503"/>
              <a:ext cx="114300" cy="136525"/>
            </a:xfrm>
            <a:custGeom>
              <a:avLst/>
              <a:gdLst>
                <a:gd name="T0" fmla="*/ 36 w 72"/>
                <a:gd name="T1" fmla="*/ 0 h 73"/>
                <a:gd name="T2" fmla="*/ 72 w 72"/>
                <a:gd name="T3" fmla="*/ 73 h 73"/>
                <a:gd name="T4" fmla="*/ 0 w 72"/>
                <a:gd name="T5" fmla="*/ 73 h 73"/>
                <a:gd name="T6" fmla="*/ 36 w 72"/>
                <a:gd name="T7" fmla="*/ 0 h 73"/>
                <a:gd name="T8" fmla="*/ 0 60000 65536"/>
                <a:gd name="T9" fmla="*/ 0 60000 65536"/>
                <a:gd name="T10" fmla="*/ 0 60000 65536"/>
                <a:gd name="T11" fmla="*/ 0 60000 65536"/>
                <a:gd name="T12" fmla="*/ 0 w 72"/>
                <a:gd name="T13" fmla="*/ 0 h 73"/>
                <a:gd name="T14" fmla="*/ 72 w 72"/>
                <a:gd name="T15" fmla="*/ 73 h 73"/>
              </a:gdLst>
              <a:ahLst/>
              <a:cxnLst>
                <a:cxn ang="T8">
                  <a:pos x="T0" y="T1"/>
                </a:cxn>
                <a:cxn ang="T9">
                  <a:pos x="T2" y="T3"/>
                </a:cxn>
                <a:cxn ang="T10">
                  <a:pos x="T4" y="T5"/>
                </a:cxn>
                <a:cxn ang="T11">
                  <a:pos x="T6" y="T7"/>
                </a:cxn>
              </a:cxnLst>
              <a:rect l="T12" t="T13" r="T14" b="T15"/>
              <a:pathLst>
                <a:path w="72" h="73">
                  <a:moveTo>
                    <a:pt x="36" y="0"/>
                  </a:moveTo>
                  <a:lnTo>
                    <a:pt x="72" y="73"/>
                  </a:lnTo>
                  <a:lnTo>
                    <a:pt x="0" y="73"/>
                  </a:lnTo>
                  <a:lnTo>
                    <a:pt x="36" y="0"/>
                  </a:lnTo>
                  <a:close/>
                </a:path>
              </a:pathLst>
            </a:custGeom>
            <a:solidFill>
              <a:schemeClr val="accent2"/>
            </a:solidFill>
            <a:ln w="9525">
              <a:solidFill>
                <a:srgbClr val="00FF00"/>
              </a:solidFill>
              <a:prstDash val="solid"/>
              <a:round/>
              <a:headEnd/>
              <a:tailEnd/>
            </a:ln>
          </p:spPr>
          <p:txBody>
            <a:bodyPr/>
            <a:lstStyle/>
            <a:p>
              <a:endParaRPr lang="en-US"/>
            </a:p>
          </p:txBody>
        </p:sp>
        <p:sp>
          <p:nvSpPr>
            <p:cNvPr id="68" name="Freeform 65"/>
            <p:cNvSpPr>
              <a:spLocks/>
            </p:cNvSpPr>
            <p:nvPr/>
          </p:nvSpPr>
          <p:spPr bwMode="auto">
            <a:xfrm>
              <a:off x="6523762" y="2390391"/>
              <a:ext cx="114300" cy="134937"/>
            </a:xfrm>
            <a:custGeom>
              <a:avLst/>
              <a:gdLst>
                <a:gd name="T0" fmla="*/ 36 w 72"/>
                <a:gd name="T1" fmla="*/ 0 h 72"/>
                <a:gd name="T2" fmla="*/ 72 w 72"/>
                <a:gd name="T3" fmla="*/ 72 h 72"/>
                <a:gd name="T4" fmla="*/ 0 w 72"/>
                <a:gd name="T5" fmla="*/ 72 h 72"/>
                <a:gd name="T6" fmla="*/ 36 w 72"/>
                <a:gd name="T7" fmla="*/ 0 h 72"/>
                <a:gd name="T8" fmla="*/ 0 60000 65536"/>
                <a:gd name="T9" fmla="*/ 0 60000 65536"/>
                <a:gd name="T10" fmla="*/ 0 60000 65536"/>
                <a:gd name="T11" fmla="*/ 0 60000 65536"/>
                <a:gd name="T12" fmla="*/ 0 w 72"/>
                <a:gd name="T13" fmla="*/ 0 h 72"/>
                <a:gd name="T14" fmla="*/ 72 w 72"/>
                <a:gd name="T15" fmla="*/ 72 h 72"/>
              </a:gdLst>
              <a:ahLst/>
              <a:cxnLst>
                <a:cxn ang="T8">
                  <a:pos x="T0" y="T1"/>
                </a:cxn>
                <a:cxn ang="T9">
                  <a:pos x="T2" y="T3"/>
                </a:cxn>
                <a:cxn ang="T10">
                  <a:pos x="T4" y="T5"/>
                </a:cxn>
                <a:cxn ang="T11">
                  <a:pos x="T6" y="T7"/>
                </a:cxn>
              </a:cxnLst>
              <a:rect l="T12" t="T13" r="T14" b="T15"/>
              <a:pathLst>
                <a:path w="72" h="72">
                  <a:moveTo>
                    <a:pt x="36" y="0"/>
                  </a:moveTo>
                  <a:lnTo>
                    <a:pt x="72" y="72"/>
                  </a:lnTo>
                  <a:lnTo>
                    <a:pt x="0" y="72"/>
                  </a:lnTo>
                  <a:lnTo>
                    <a:pt x="36" y="0"/>
                  </a:lnTo>
                  <a:close/>
                </a:path>
              </a:pathLst>
            </a:custGeom>
            <a:solidFill>
              <a:schemeClr val="accent2"/>
            </a:solidFill>
            <a:ln w="9525">
              <a:solidFill>
                <a:srgbClr val="00FF00"/>
              </a:solidFill>
              <a:prstDash val="solid"/>
              <a:round/>
              <a:headEnd/>
              <a:tailEnd/>
            </a:ln>
          </p:spPr>
          <p:txBody>
            <a:bodyPr/>
            <a:lstStyle/>
            <a:p>
              <a:endParaRPr lang="en-US"/>
            </a:p>
          </p:txBody>
        </p:sp>
        <p:sp>
          <p:nvSpPr>
            <p:cNvPr id="69" name="Freeform 66"/>
            <p:cNvSpPr>
              <a:spLocks/>
            </p:cNvSpPr>
            <p:nvPr/>
          </p:nvSpPr>
          <p:spPr bwMode="auto">
            <a:xfrm>
              <a:off x="7060337" y="2401503"/>
              <a:ext cx="114300" cy="136525"/>
            </a:xfrm>
            <a:custGeom>
              <a:avLst/>
              <a:gdLst>
                <a:gd name="T0" fmla="*/ 36 w 72"/>
                <a:gd name="T1" fmla="*/ 0 h 73"/>
                <a:gd name="T2" fmla="*/ 72 w 72"/>
                <a:gd name="T3" fmla="*/ 73 h 73"/>
                <a:gd name="T4" fmla="*/ 0 w 72"/>
                <a:gd name="T5" fmla="*/ 73 h 73"/>
                <a:gd name="T6" fmla="*/ 36 w 72"/>
                <a:gd name="T7" fmla="*/ 0 h 73"/>
                <a:gd name="T8" fmla="*/ 0 60000 65536"/>
                <a:gd name="T9" fmla="*/ 0 60000 65536"/>
                <a:gd name="T10" fmla="*/ 0 60000 65536"/>
                <a:gd name="T11" fmla="*/ 0 60000 65536"/>
                <a:gd name="T12" fmla="*/ 0 w 72"/>
                <a:gd name="T13" fmla="*/ 0 h 73"/>
                <a:gd name="T14" fmla="*/ 72 w 72"/>
                <a:gd name="T15" fmla="*/ 73 h 73"/>
              </a:gdLst>
              <a:ahLst/>
              <a:cxnLst>
                <a:cxn ang="T8">
                  <a:pos x="T0" y="T1"/>
                </a:cxn>
                <a:cxn ang="T9">
                  <a:pos x="T2" y="T3"/>
                </a:cxn>
                <a:cxn ang="T10">
                  <a:pos x="T4" y="T5"/>
                </a:cxn>
                <a:cxn ang="T11">
                  <a:pos x="T6" y="T7"/>
                </a:cxn>
              </a:cxnLst>
              <a:rect l="T12" t="T13" r="T14" b="T15"/>
              <a:pathLst>
                <a:path w="72" h="73">
                  <a:moveTo>
                    <a:pt x="36" y="0"/>
                  </a:moveTo>
                  <a:lnTo>
                    <a:pt x="72" y="73"/>
                  </a:lnTo>
                  <a:lnTo>
                    <a:pt x="0" y="73"/>
                  </a:lnTo>
                  <a:lnTo>
                    <a:pt x="36" y="0"/>
                  </a:lnTo>
                  <a:close/>
                </a:path>
              </a:pathLst>
            </a:custGeom>
            <a:solidFill>
              <a:schemeClr val="accent2"/>
            </a:solidFill>
            <a:ln w="9525">
              <a:solidFill>
                <a:srgbClr val="00FF00"/>
              </a:solidFill>
              <a:prstDash val="solid"/>
              <a:round/>
              <a:headEnd/>
              <a:tailEnd/>
            </a:ln>
          </p:spPr>
          <p:txBody>
            <a:bodyPr/>
            <a:lstStyle/>
            <a:p>
              <a:endParaRPr lang="en-US"/>
            </a:p>
          </p:txBody>
        </p:sp>
        <p:sp>
          <p:nvSpPr>
            <p:cNvPr id="70" name="Line 67"/>
            <p:cNvSpPr>
              <a:spLocks noChangeShapeType="1"/>
            </p:cNvSpPr>
            <p:nvPr/>
          </p:nvSpPr>
          <p:spPr bwMode="auto">
            <a:xfrm flipV="1">
              <a:off x="7117487" y="3639753"/>
              <a:ext cx="1588" cy="33338"/>
            </a:xfrm>
            <a:prstGeom prst="line">
              <a:avLst/>
            </a:prstGeom>
            <a:noFill/>
            <a:ln w="9525">
              <a:solidFill>
                <a:srgbClr val="FF00FF"/>
              </a:solidFill>
              <a:round/>
              <a:headEnd/>
              <a:tailEnd/>
            </a:ln>
          </p:spPr>
          <p:txBody>
            <a:bodyPr/>
            <a:lstStyle/>
            <a:p>
              <a:endParaRPr lang="en-US"/>
            </a:p>
          </p:txBody>
        </p:sp>
        <p:sp>
          <p:nvSpPr>
            <p:cNvPr id="71" name="Line 68"/>
            <p:cNvSpPr>
              <a:spLocks noChangeShapeType="1"/>
            </p:cNvSpPr>
            <p:nvPr/>
          </p:nvSpPr>
          <p:spPr bwMode="auto">
            <a:xfrm>
              <a:off x="7117487" y="3673091"/>
              <a:ext cx="1588" cy="34925"/>
            </a:xfrm>
            <a:prstGeom prst="line">
              <a:avLst/>
            </a:prstGeom>
            <a:noFill/>
            <a:ln w="9525">
              <a:solidFill>
                <a:srgbClr val="FF00FF"/>
              </a:solidFill>
              <a:round/>
              <a:headEnd/>
              <a:tailEnd/>
            </a:ln>
          </p:spPr>
          <p:txBody>
            <a:bodyPr/>
            <a:lstStyle/>
            <a:p>
              <a:endParaRPr lang="en-US"/>
            </a:p>
          </p:txBody>
        </p:sp>
        <p:sp>
          <p:nvSpPr>
            <p:cNvPr id="72" name="Line 69"/>
            <p:cNvSpPr>
              <a:spLocks noChangeShapeType="1"/>
            </p:cNvSpPr>
            <p:nvPr/>
          </p:nvSpPr>
          <p:spPr bwMode="auto">
            <a:xfrm flipH="1">
              <a:off x="7088912" y="3673091"/>
              <a:ext cx="28575" cy="3175"/>
            </a:xfrm>
            <a:prstGeom prst="line">
              <a:avLst/>
            </a:prstGeom>
            <a:noFill/>
            <a:ln w="9525">
              <a:solidFill>
                <a:srgbClr val="FF00FF"/>
              </a:solidFill>
              <a:round/>
              <a:headEnd/>
              <a:tailEnd/>
            </a:ln>
          </p:spPr>
          <p:txBody>
            <a:bodyPr/>
            <a:lstStyle/>
            <a:p>
              <a:endParaRPr lang="en-US"/>
            </a:p>
          </p:txBody>
        </p:sp>
        <p:sp>
          <p:nvSpPr>
            <p:cNvPr id="73" name="Rectangle 70"/>
            <p:cNvSpPr>
              <a:spLocks noChangeArrowheads="1"/>
            </p:cNvSpPr>
            <p:nvPr/>
          </p:nvSpPr>
          <p:spPr bwMode="auto">
            <a:xfrm>
              <a:off x="1089750" y="4436678"/>
              <a:ext cx="293350" cy="215444"/>
            </a:xfrm>
            <a:prstGeom prst="rect">
              <a:avLst/>
            </a:prstGeom>
            <a:noFill/>
            <a:ln w="9525">
              <a:noFill/>
              <a:miter lim="800000"/>
              <a:headEnd/>
              <a:tailEnd/>
            </a:ln>
          </p:spPr>
          <p:txBody>
            <a:bodyPr wrap="none" lIns="0" tIns="0" rIns="0" bIns="0">
              <a:spAutoFit/>
            </a:bodyPr>
            <a:lstStyle/>
            <a:p>
              <a:r>
                <a:rPr lang="en-US" sz="1400" b="0"/>
                <a:t>0.1</a:t>
              </a:r>
              <a:endParaRPr lang="en-US" sz="2800"/>
            </a:p>
          </p:txBody>
        </p:sp>
        <p:sp>
          <p:nvSpPr>
            <p:cNvPr id="74" name="Rectangle 71"/>
            <p:cNvSpPr>
              <a:spLocks noChangeArrowheads="1"/>
            </p:cNvSpPr>
            <p:nvPr/>
          </p:nvSpPr>
          <p:spPr bwMode="auto">
            <a:xfrm>
              <a:off x="1242150" y="3322253"/>
              <a:ext cx="113814" cy="215444"/>
            </a:xfrm>
            <a:prstGeom prst="rect">
              <a:avLst/>
            </a:prstGeom>
            <a:noFill/>
            <a:ln w="9525">
              <a:noFill/>
              <a:miter lim="800000"/>
              <a:headEnd/>
              <a:tailEnd/>
            </a:ln>
          </p:spPr>
          <p:txBody>
            <a:bodyPr wrap="none" lIns="0" tIns="0" rIns="0" bIns="0">
              <a:spAutoFit/>
            </a:bodyPr>
            <a:lstStyle/>
            <a:p>
              <a:r>
                <a:rPr lang="en-US" sz="1400" b="0"/>
                <a:t>1</a:t>
              </a:r>
              <a:endParaRPr lang="en-US" sz="2800"/>
            </a:p>
          </p:txBody>
        </p:sp>
        <p:sp>
          <p:nvSpPr>
            <p:cNvPr id="75" name="Rectangle 72"/>
            <p:cNvSpPr>
              <a:spLocks noChangeArrowheads="1"/>
            </p:cNvSpPr>
            <p:nvPr/>
          </p:nvSpPr>
          <p:spPr bwMode="auto">
            <a:xfrm>
              <a:off x="1146900" y="2196716"/>
              <a:ext cx="227626" cy="215444"/>
            </a:xfrm>
            <a:prstGeom prst="rect">
              <a:avLst/>
            </a:prstGeom>
            <a:noFill/>
            <a:ln w="9525">
              <a:noFill/>
              <a:miter lim="800000"/>
              <a:headEnd/>
              <a:tailEnd/>
            </a:ln>
          </p:spPr>
          <p:txBody>
            <a:bodyPr wrap="none" lIns="0" tIns="0" rIns="0" bIns="0">
              <a:spAutoFit/>
            </a:bodyPr>
            <a:lstStyle/>
            <a:p>
              <a:r>
                <a:rPr lang="en-US" sz="1400" b="0"/>
                <a:t>10</a:t>
              </a:r>
              <a:endParaRPr lang="en-US" sz="2800"/>
            </a:p>
          </p:txBody>
        </p:sp>
        <p:sp>
          <p:nvSpPr>
            <p:cNvPr id="76" name="Rectangle 73"/>
            <p:cNvSpPr>
              <a:spLocks noChangeArrowheads="1"/>
            </p:cNvSpPr>
            <p:nvPr/>
          </p:nvSpPr>
          <p:spPr bwMode="auto">
            <a:xfrm>
              <a:off x="1051650" y="1083878"/>
              <a:ext cx="341440" cy="215444"/>
            </a:xfrm>
            <a:prstGeom prst="rect">
              <a:avLst/>
            </a:prstGeom>
            <a:noFill/>
            <a:ln w="9525">
              <a:noFill/>
              <a:miter lim="800000"/>
              <a:headEnd/>
              <a:tailEnd/>
            </a:ln>
          </p:spPr>
          <p:txBody>
            <a:bodyPr wrap="none" lIns="0" tIns="0" rIns="0" bIns="0">
              <a:spAutoFit/>
            </a:bodyPr>
            <a:lstStyle/>
            <a:p>
              <a:r>
                <a:rPr lang="en-US" sz="1400" b="0"/>
                <a:t>100</a:t>
              </a:r>
              <a:endParaRPr lang="en-US" sz="2800"/>
            </a:p>
          </p:txBody>
        </p:sp>
        <p:sp>
          <p:nvSpPr>
            <p:cNvPr id="77" name="Rectangle 74"/>
            <p:cNvSpPr>
              <a:spLocks noChangeArrowheads="1"/>
            </p:cNvSpPr>
            <p:nvPr/>
          </p:nvSpPr>
          <p:spPr bwMode="auto">
            <a:xfrm>
              <a:off x="1434237" y="4754178"/>
              <a:ext cx="113814" cy="215444"/>
            </a:xfrm>
            <a:prstGeom prst="rect">
              <a:avLst/>
            </a:prstGeom>
            <a:noFill/>
            <a:ln w="9525">
              <a:noFill/>
              <a:miter lim="800000"/>
              <a:headEnd/>
              <a:tailEnd/>
            </a:ln>
          </p:spPr>
          <p:txBody>
            <a:bodyPr wrap="none" lIns="0" tIns="0" rIns="0" bIns="0">
              <a:spAutoFit/>
            </a:bodyPr>
            <a:lstStyle/>
            <a:p>
              <a:r>
                <a:rPr lang="en-US" sz="1400" b="0"/>
                <a:t>0</a:t>
              </a:r>
              <a:endParaRPr lang="en-US" sz="2800"/>
            </a:p>
          </p:txBody>
        </p:sp>
        <p:sp>
          <p:nvSpPr>
            <p:cNvPr id="78" name="Rectangle 75"/>
            <p:cNvSpPr>
              <a:spLocks noChangeArrowheads="1"/>
            </p:cNvSpPr>
            <p:nvPr/>
          </p:nvSpPr>
          <p:spPr bwMode="auto">
            <a:xfrm>
              <a:off x="2393087" y="4754178"/>
              <a:ext cx="113814" cy="215444"/>
            </a:xfrm>
            <a:prstGeom prst="rect">
              <a:avLst/>
            </a:prstGeom>
            <a:noFill/>
            <a:ln w="9525">
              <a:noFill/>
              <a:miter lim="800000"/>
              <a:headEnd/>
              <a:tailEnd/>
            </a:ln>
          </p:spPr>
          <p:txBody>
            <a:bodyPr wrap="none" lIns="0" tIns="0" rIns="0" bIns="0">
              <a:spAutoFit/>
            </a:bodyPr>
            <a:lstStyle/>
            <a:p>
              <a:r>
                <a:rPr lang="en-US" sz="1400" b="0"/>
                <a:t>2</a:t>
              </a:r>
              <a:endParaRPr lang="en-US" sz="2800"/>
            </a:p>
          </p:txBody>
        </p:sp>
        <p:sp>
          <p:nvSpPr>
            <p:cNvPr id="79" name="Rectangle 76"/>
            <p:cNvSpPr>
              <a:spLocks noChangeArrowheads="1"/>
            </p:cNvSpPr>
            <p:nvPr/>
          </p:nvSpPr>
          <p:spPr bwMode="auto">
            <a:xfrm>
              <a:off x="3361462" y="4754178"/>
              <a:ext cx="113814" cy="215444"/>
            </a:xfrm>
            <a:prstGeom prst="rect">
              <a:avLst/>
            </a:prstGeom>
            <a:noFill/>
            <a:ln w="9525">
              <a:noFill/>
              <a:miter lim="800000"/>
              <a:headEnd/>
              <a:tailEnd/>
            </a:ln>
          </p:spPr>
          <p:txBody>
            <a:bodyPr wrap="none" lIns="0" tIns="0" rIns="0" bIns="0">
              <a:spAutoFit/>
            </a:bodyPr>
            <a:lstStyle/>
            <a:p>
              <a:r>
                <a:rPr lang="en-US" sz="1400" b="0"/>
                <a:t>4</a:t>
              </a:r>
              <a:endParaRPr lang="en-US" sz="2800"/>
            </a:p>
          </p:txBody>
        </p:sp>
        <p:sp>
          <p:nvSpPr>
            <p:cNvPr id="80" name="Rectangle 77"/>
            <p:cNvSpPr>
              <a:spLocks noChangeArrowheads="1"/>
            </p:cNvSpPr>
            <p:nvPr/>
          </p:nvSpPr>
          <p:spPr bwMode="auto">
            <a:xfrm>
              <a:off x="4318725" y="4754178"/>
              <a:ext cx="113814" cy="215444"/>
            </a:xfrm>
            <a:prstGeom prst="rect">
              <a:avLst/>
            </a:prstGeom>
            <a:noFill/>
            <a:ln w="9525">
              <a:noFill/>
              <a:miter lim="800000"/>
              <a:headEnd/>
              <a:tailEnd/>
            </a:ln>
          </p:spPr>
          <p:txBody>
            <a:bodyPr wrap="none" lIns="0" tIns="0" rIns="0" bIns="0">
              <a:spAutoFit/>
            </a:bodyPr>
            <a:lstStyle/>
            <a:p>
              <a:r>
                <a:rPr lang="en-US" sz="1400" b="0"/>
                <a:t>6</a:t>
              </a:r>
              <a:endParaRPr lang="en-US" sz="2800"/>
            </a:p>
          </p:txBody>
        </p:sp>
        <p:sp>
          <p:nvSpPr>
            <p:cNvPr id="81" name="Rectangle 78"/>
            <p:cNvSpPr>
              <a:spLocks noChangeArrowheads="1"/>
            </p:cNvSpPr>
            <p:nvPr/>
          </p:nvSpPr>
          <p:spPr bwMode="auto">
            <a:xfrm>
              <a:off x="5287100" y="4754178"/>
              <a:ext cx="113814" cy="215444"/>
            </a:xfrm>
            <a:prstGeom prst="rect">
              <a:avLst/>
            </a:prstGeom>
            <a:noFill/>
            <a:ln w="9525">
              <a:noFill/>
              <a:miter lim="800000"/>
              <a:headEnd/>
              <a:tailEnd/>
            </a:ln>
          </p:spPr>
          <p:txBody>
            <a:bodyPr wrap="none" lIns="0" tIns="0" rIns="0" bIns="0">
              <a:spAutoFit/>
            </a:bodyPr>
            <a:lstStyle/>
            <a:p>
              <a:r>
                <a:rPr lang="en-US" sz="1400" b="0"/>
                <a:t>8</a:t>
              </a:r>
              <a:endParaRPr lang="en-US" sz="2800"/>
            </a:p>
          </p:txBody>
        </p:sp>
        <p:sp>
          <p:nvSpPr>
            <p:cNvPr id="82" name="Rectangle 79"/>
            <p:cNvSpPr>
              <a:spLocks noChangeArrowheads="1"/>
            </p:cNvSpPr>
            <p:nvPr/>
          </p:nvSpPr>
          <p:spPr bwMode="auto">
            <a:xfrm>
              <a:off x="6198325" y="4754178"/>
              <a:ext cx="227626" cy="215444"/>
            </a:xfrm>
            <a:prstGeom prst="rect">
              <a:avLst/>
            </a:prstGeom>
            <a:noFill/>
            <a:ln w="9525">
              <a:noFill/>
              <a:miter lim="800000"/>
              <a:headEnd/>
              <a:tailEnd/>
            </a:ln>
          </p:spPr>
          <p:txBody>
            <a:bodyPr wrap="none" lIns="0" tIns="0" rIns="0" bIns="0">
              <a:spAutoFit/>
            </a:bodyPr>
            <a:lstStyle/>
            <a:p>
              <a:r>
                <a:rPr lang="en-US" sz="1400" b="0"/>
                <a:t>10</a:t>
              </a:r>
              <a:endParaRPr lang="en-US" sz="2800"/>
            </a:p>
          </p:txBody>
        </p:sp>
        <p:sp>
          <p:nvSpPr>
            <p:cNvPr id="83" name="Rectangle 80"/>
            <p:cNvSpPr>
              <a:spLocks noChangeArrowheads="1"/>
            </p:cNvSpPr>
            <p:nvPr/>
          </p:nvSpPr>
          <p:spPr bwMode="auto">
            <a:xfrm>
              <a:off x="7165112" y="4754178"/>
              <a:ext cx="227626" cy="215444"/>
            </a:xfrm>
            <a:prstGeom prst="rect">
              <a:avLst/>
            </a:prstGeom>
            <a:noFill/>
            <a:ln w="9525">
              <a:noFill/>
              <a:miter lim="800000"/>
              <a:headEnd/>
              <a:tailEnd/>
            </a:ln>
          </p:spPr>
          <p:txBody>
            <a:bodyPr wrap="none" lIns="0" tIns="0" rIns="0" bIns="0">
              <a:spAutoFit/>
            </a:bodyPr>
            <a:lstStyle/>
            <a:p>
              <a:r>
                <a:rPr lang="en-US" sz="1400" b="0"/>
                <a:t>12</a:t>
              </a:r>
              <a:endParaRPr lang="en-US" sz="2800"/>
            </a:p>
          </p:txBody>
        </p:sp>
        <p:sp>
          <p:nvSpPr>
            <p:cNvPr id="84" name="Rectangle 81"/>
            <p:cNvSpPr>
              <a:spLocks noChangeArrowheads="1"/>
            </p:cNvSpPr>
            <p:nvPr/>
          </p:nvSpPr>
          <p:spPr bwMode="auto">
            <a:xfrm>
              <a:off x="8123962" y="4754178"/>
              <a:ext cx="227626" cy="215444"/>
            </a:xfrm>
            <a:prstGeom prst="rect">
              <a:avLst/>
            </a:prstGeom>
            <a:noFill/>
            <a:ln w="9525">
              <a:noFill/>
              <a:miter lim="800000"/>
              <a:headEnd/>
              <a:tailEnd/>
            </a:ln>
          </p:spPr>
          <p:txBody>
            <a:bodyPr wrap="none" lIns="0" tIns="0" rIns="0" bIns="0">
              <a:spAutoFit/>
            </a:bodyPr>
            <a:lstStyle/>
            <a:p>
              <a:r>
                <a:rPr lang="en-US" sz="1400" b="0"/>
                <a:t>14</a:t>
              </a:r>
              <a:endParaRPr lang="en-US" sz="2800"/>
            </a:p>
          </p:txBody>
        </p:sp>
        <p:sp>
          <p:nvSpPr>
            <p:cNvPr id="85" name="Rectangle 82"/>
            <p:cNvSpPr>
              <a:spLocks noChangeArrowheads="1"/>
            </p:cNvSpPr>
            <p:nvPr/>
          </p:nvSpPr>
          <p:spPr bwMode="auto">
            <a:xfrm rot="16200000">
              <a:off x="370732" y="2825773"/>
              <a:ext cx="960199" cy="276999"/>
            </a:xfrm>
            <a:prstGeom prst="rect">
              <a:avLst/>
            </a:prstGeom>
            <a:noFill/>
            <a:ln w="9525">
              <a:noFill/>
              <a:miter lim="800000"/>
              <a:headEnd/>
              <a:tailEnd/>
            </a:ln>
          </p:spPr>
          <p:txBody>
            <a:bodyPr wrap="none" lIns="0" tIns="0" rIns="0" bIns="0">
              <a:spAutoFit/>
            </a:bodyPr>
            <a:lstStyle/>
            <a:p>
              <a:r>
                <a:rPr lang="en-US" sz="1800" b="1" dirty="0"/>
                <a:t>log (k')</a:t>
              </a:r>
              <a:endParaRPr lang="en-US" sz="2800" b="1" dirty="0"/>
            </a:p>
          </p:txBody>
        </p:sp>
        <p:sp>
          <p:nvSpPr>
            <p:cNvPr id="86" name="Text Box 83"/>
            <p:cNvSpPr txBox="1">
              <a:spLocks noChangeArrowheads="1"/>
            </p:cNvSpPr>
            <p:nvPr/>
          </p:nvSpPr>
          <p:spPr bwMode="auto">
            <a:xfrm>
              <a:off x="1534250" y="1541078"/>
              <a:ext cx="1693862" cy="769441"/>
            </a:xfrm>
            <a:prstGeom prst="rect">
              <a:avLst/>
            </a:prstGeom>
            <a:noFill/>
            <a:ln w="9525">
              <a:noFill/>
              <a:miter lim="800000"/>
              <a:headEnd/>
              <a:tailEnd/>
            </a:ln>
          </p:spPr>
          <p:txBody>
            <a:bodyPr>
              <a:spAutoFit/>
            </a:bodyPr>
            <a:lstStyle/>
            <a:p>
              <a:pPr>
                <a:spcBef>
                  <a:spcPct val="50000"/>
                </a:spcBef>
              </a:pPr>
              <a:r>
                <a:rPr lang="en-US" sz="2000" dirty="0"/>
                <a:t>Acid</a:t>
              </a:r>
            </a:p>
            <a:p>
              <a:pPr>
                <a:spcBef>
                  <a:spcPct val="50000"/>
                </a:spcBef>
              </a:pPr>
              <a:r>
                <a:rPr lang="en-US" sz="1600" dirty="0"/>
                <a:t>(Un-Ionized)</a:t>
              </a:r>
              <a:endParaRPr lang="en-US" sz="1600" b="0" dirty="0"/>
            </a:p>
          </p:txBody>
        </p:sp>
        <p:sp>
          <p:nvSpPr>
            <p:cNvPr id="87" name="Text Box 84"/>
            <p:cNvSpPr txBox="1">
              <a:spLocks noChangeArrowheads="1"/>
            </p:cNvSpPr>
            <p:nvPr/>
          </p:nvSpPr>
          <p:spPr bwMode="auto">
            <a:xfrm>
              <a:off x="6944450" y="2674553"/>
              <a:ext cx="1498600" cy="400110"/>
            </a:xfrm>
            <a:prstGeom prst="rect">
              <a:avLst/>
            </a:prstGeom>
            <a:noFill/>
            <a:ln w="9525">
              <a:noFill/>
              <a:miter lim="800000"/>
              <a:headEnd/>
              <a:tailEnd/>
            </a:ln>
          </p:spPr>
          <p:txBody>
            <a:bodyPr>
              <a:spAutoFit/>
            </a:bodyPr>
            <a:lstStyle/>
            <a:p>
              <a:pPr>
                <a:spcBef>
                  <a:spcPct val="50000"/>
                </a:spcBef>
              </a:pPr>
              <a:r>
                <a:rPr lang="en-US" sz="2000" dirty="0"/>
                <a:t>Neutral</a:t>
              </a:r>
              <a:endParaRPr lang="en-US" sz="2000" b="0" dirty="0"/>
            </a:p>
          </p:txBody>
        </p:sp>
        <p:sp>
          <p:nvSpPr>
            <p:cNvPr id="88" name="Text Box 85"/>
            <p:cNvSpPr txBox="1">
              <a:spLocks noChangeArrowheads="1"/>
            </p:cNvSpPr>
            <p:nvPr/>
          </p:nvSpPr>
          <p:spPr bwMode="auto">
            <a:xfrm>
              <a:off x="6182450" y="1499803"/>
              <a:ext cx="2303462" cy="823913"/>
            </a:xfrm>
            <a:prstGeom prst="rect">
              <a:avLst/>
            </a:prstGeom>
            <a:noFill/>
            <a:ln w="9525">
              <a:noFill/>
              <a:miter lim="800000"/>
              <a:headEnd/>
              <a:tailEnd/>
            </a:ln>
          </p:spPr>
          <p:txBody>
            <a:bodyPr>
              <a:spAutoFit/>
            </a:bodyPr>
            <a:lstStyle/>
            <a:p>
              <a:pPr>
                <a:spcBef>
                  <a:spcPct val="50000"/>
                </a:spcBef>
              </a:pPr>
              <a:r>
                <a:rPr lang="en-US" sz="2400" dirty="0"/>
                <a:t>   </a:t>
              </a:r>
              <a:r>
                <a:rPr lang="en-US" sz="2000" dirty="0"/>
                <a:t>Base</a:t>
              </a:r>
              <a:r>
                <a:rPr lang="en-US" sz="2400" dirty="0"/>
                <a:t> </a:t>
              </a:r>
            </a:p>
            <a:p>
              <a:pPr>
                <a:spcBef>
                  <a:spcPct val="50000"/>
                </a:spcBef>
              </a:pPr>
              <a:r>
                <a:rPr lang="en-US" sz="1600" dirty="0"/>
                <a:t>(Un-Ionized)</a:t>
              </a:r>
              <a:endParaRPr lang="en-US" sz="1400" dirty="0"/>
            </a:p>
          </p:txBody>
        </p:sp>
        <p:sp>
          <p:nvSpPr>
            <p:cNvPr id="89" name="Line 86"/>
            <p:cNvSpPr>
              <a:spLocks noChangeShapeType="1"/>
            </p:cNvSpPr>
            <p:nvPr/>
          </p:nvSpPr>
          <p:spPr bwMode="auto">
            <a:xfrm>
              <a:off x="5877650" y="3758816"/>
              <a:ext cx="762000" cy="0"/>
            </a:xfrm>
            <a:prstGeom prst="line">
              <a:avLst/>
            </a:prstGeom>
            <a:noFill/>
            <a:ln w="25400">
              <a:solidFill>
                <a:srgbClr val="FF0000"/>
              </a:solidFill>
              <a:round/>
              <a:headEnd/>
              <a:tailEnd/>
            </a:ln>
          </p:spPr>
          <p:txBody>
            <a:bodyPr wrap="none" anchor="ctr"/>
            <a:lstStyle/>
            <a:p>
              <a:endParaRPr lang="en-US"/>
            </a:p>
          </p:txBody>
        </p:sp>
        <p:sp>
          <p:nvSpPr>
            <p:cNvPr id="90" name="Line 87"/>
            <p:cNvSpPr>
              <a:spLocks noChangeShapeType="1"/>
            </p:cNvSpPr>
            <p:nvPr/>
          </p:nvSpPr>
          <p:spPr bwMode="auto">
            <a:xfrm>
              <a:off x="6639650" y="3758816"/>
              <a:ext cx="533400" cy="0"/>
            </a:xfrm>
            <a:prstGeom prst="line">
              <a:avLst/>
            </a:prstGeom>
            <a:noFill/>
            <a:ln w="28575">
              <a:solidFill>
                <a:srgbClr val="FF0000"/>
              </a:solidFill>
              <a:round/>
              <a:headEnd/>
              <a:tailEnd/>
            </a:ln>
          </p:spPr>
          <p:txBody>
            <a:bodyPr wrap="none" anchor="ctr"/>
            <a:lstStyle/>
            <a:p>
              <a:endParaRPr lang="en-US"/>
            </a:p>
          </p:txBody>
        </p:sp>
        <p:sp>
          <p:nvSpPr>
            <p:cNvPr id="91" name="Rectangle 88"/>
            <p:cNvSpPr>
              <a:spLocks noChangeArrowheads="1"/>
            </p:cNvSpPr>
            <p:nvPr/>
          </p:nvSpPr>
          <p:spPr bwMode="auto">
            <a:xfrm>
              <a:off x="7173050" y="3668328"/>
              <a:ext cx="115887" cy="141288"/>
            </a:xfrm>
            <a:prstGeom prst="rect">
              <a:avLst/>
            </a:prstGeom>
            <a:solidFill>
              <a:srgbClr val="FF0000"/>
            </a:solidFill>
            <a:ln w="9525">
              <a:solidFill>
                <a:srgbClr val="0000FF"/>
              </a:solidFill>
              <a:miter lim="800000"/>
              <a:headEnd/>
              <a:tailEnd/>
            </a:ln>
          </p:spPr>
          <p:txBody>
            <a:bodyPr/>
            <a:lstStyle/>
            <a:p>
              <a:endParaRPr lang="en-US"/>
            </a:p>
          </p:txBody>
        </p:sp>
        <p:sp>
          <p:nvSpPr>
            <p:cNvPr id="92" name="Line 89"/>
            <p:cNvSpPr>
              <a:spLocks noChangeShapeType="1"/>
            </p:cNvSpPr>
            <p:nvPr/>
          </p:nvSpPr>
          <p:spPr bwMode="auto">
            <a:xfrm>
              <a:off x="2143850" y="2946016"/>
              <a:ext cx="4724400" cy="0"/>
            </a:xfrm>
            <a:prstGeom prst="line">
              <a:avLst/>
            </a:prstGeom>
            <a:noFill/>
            <a:ln w="28575">
              <a:solidFill>
                <a:srgbClr val="FF00FF"/>
              </a:solidFill>
              <a:round/>
              <a:headEnd/>
              <a:tailEnd/>
            </a:ln>
          </p:spPr>
          <p:txBody>
            <a:bodyPr wrap="none" anchor="ctr"/>
            <a:lstStyle/>
            <a:p>
              <a:endParaRPr lang="en-US"/>
            </a:p>
          </p:txBody>
        </p:sp>
        <p:sp>
          <p:nvSpPr>
            <p:cNvPr id="93" name="Rectangle 90"/>
            <p:cNvSpPr>
              <a:spLocks noChangeArrowheads="1"/>
            </p:cNvSpPr>
            <p:nvPr/>
          </p:nvSpPr>
          <p:spPr bwMode="auto">
            <a:xfrm>
              <a:off x="1627912" y="3407978"/>
              <a:ext cx="1920875" cy="400110"/>
            </a:xfrm>
            <a:prstGeom prst="rect">
              <a:avLst/>
            </a:prstGeom>
            <a:noFill/>
            <a:ln w="9525">
              <a:noFill/>
              <a:miter lim="800000"/>
              <a:headEnd/>
              <a:tailEnd/>
            </a:ln>
          </p:spPr>
          <p:txBody>
            <a:bodyPr>
              <a:spAutoFit/>
            </a:bodyPr>
            <a:lstStyle/>
            <a:p>
              <a:pPr>
                <a:spcBef>
                  <a:spcPct val="50000"/>
                </a:spcBef>
              </a:pPr>
              <a:r>
                <a:rPr lang="en-US" sz="2000" dirty="0"/>
                <a:t>Base </a:t>
              </a:r>
              <a:r>
                <a:rPr lang="en-US" sz="1600" dirty="0"/>
                <a:t>(Ionized)</a:t>
              </a:r>
            </a:p>
          </p:txBody>
        </p:sp>
        <p:sp>
          <p:nvSpPr>
            <p:cNvPr id="94" name="Text Box 91"/>
            <p:cNvSpPr txBox="1">
              <a:spLocks noChangeArrowheads="1"/>
            </p:cNvSpPr>
            <p:nvPr/>
          </p:nvSpPr>
          <p:spPr bwMode="auto">
            <a:xfrm>
              <a:off x="6638062" y="3725478"/>
              <a:ext cx="1830388" cy="707886"/>
            </a:xfrm>
            <a:prstGeom prst="rect">
              <a:avLst/>
            </a:prstGeom>
            <a:noFill/>
            <a:ln w="9525">
              <a:noFill/>
              <a:miter lim="800000"/>
              <a:headEnd/>
              <a:tailEnd/>
            </a:ln>
          </p:spPr>
          <p:txBody>
            <a:bodyPr>
              <a:spAutoFit/>
            </a:bodyPr>
            <a:lstStyle/>
            <a:p>
              <a:pPr>
                <a:spcBef>
                  <a:spcPct val="50000"/>
                </a:spcBef>
              </a:pPr>
              <a:r>
                <a:rPr lang="en-US" sz="2400" dirty="0"/>
                <a:t>Acid </a:t>
              </a:r>
              <a:r>
                <a:rPr lang="en-US" sz="1600" dirty="0"/>
                <a:t>(Ionized)</a:t>
              </a:r>
              <a:endParaRPr lang="en-US" sz="1600" b="0" dirty="0"/>
            </a:p>
          </p:txBody>
        </p:sp>
        <p:sp>
          <p:nvSpPr>
            <p:cNvPr id="96" name="Line 95"/>
            <p:cNvSpPr>
              <a:spLocks noChangeShapeType="1"/>
            </p:cNvSpPr>
            <p:nvPr/>
          </p:nvSpPr>
          <p:spPr bwMode="auto">
            <a:xfrm>
              <a:off x="5285512" y="779078"/>
              <a:ext cx="76200" cy="3886200"/>
            </a:xfrm>
            <a:prstGeom prst="line">
              <a:avLst/>
            </a:prstGeom>
            <a:noFill/>
            <a:ln w="38100">
              <a:solidFill>
                <a:srgbClr val="FF6600"/>
              </a:solidFill>
              <a:prstDash val="dashDot"/>
              <a:round/>
              <a:headEnd/>
              <a:tailEnd/>
            </a:ln>
          </p:spPr>
          <p:txBody>
            <a:bodyPr wrap="none" anchor="ctr"/>
            <a:lstStyle/>
            <a:p>
              <a:endParaRPr lang="en-US"/>
            </a:p>
          </p:txBody>
        </p:sp>
        <p:sp>
          <p:nvSpPr>
            <p:cNvPr id="97" name="Text Box 96"/>
            <p:cNvSpPr txBox="1">
              <a:spLocks noChangeArrowheads="1"/>
            </p:cNvSpPr>
            <p:nvPr/>
          </p:nvSpPr>
          <p:spPr bwMode="auto">
            <a:xfrm>
              <a:off x="5345837" y="856866"/>
              <a:ext cx="2576346" cy="369332"/>
            </a:xfrm>
            <a:prstGeom prst="rect">
              <a:avLst/>
            </a:prstGeom>
            <a:noFill/>
            <a:ln w="9525">
              <a:noFill/>
              <a:miter lim="800000"/>
              <a:headEnd/>
              <a:tailEnd/>
            </a:ln>
          </p:spPr>
          <p:txBody>
            <a:bodyPr wrap="none">
              <a:spAutoFit/>
            </a:bodyPr>
            <a:lstStyle/>
            <a:p>
              <a:r>
                <a:rPr lang="en-US" sz="1800" i="1" dirty="0">
                  <a:solidFill>
                    <a:srgbClr val="FF0000"/>
                  </a:solidFill>
                </a:rPr>
                <a:t>pH Limit of Silica gel</a:t>
              </a:r>
            </a:p>
          </p:txBody>
        </p:sp>
        <p:sp>
          <p:nvSpPr>
            <p:cNvPr id="98" name="Line 97"/>
            <p:cNvSpPr>
              <a:spLocks noChangeShapeType="1"/>
            </p:cNvSpPr>
            <p:nvPr/>
          </p:nvSpPr>
          <p:spPr bwMode="auto">
            <a:xfrm flipH="1">
              <a:off x="5285512" y="1236278"/>
              <a:ext cx="457200" cy="304800"/>
            </a:xfrm>
            <a:prstGeom prst="line">
              <a:avLst/>
            </a:prstGeom>
            <a:noFill/>
            <a:ln w="31750">
              <a:solidFill>
                <a:srgbClr val="FF6600"/>
              </a:solidFill>
              <a:round/>
              <a:headEnd/>
              <a:tailEnd type="triangle" w="med" len="med"/>
            </a:ln>
          </p:spPr>
          <p:txBody>
            <a:bodyPr wrap="none" anchor="ctr"/>
            <a:lstStyle/>
            <a:p>
              <a:endParaRPr lang="en-US"/>
            </a:p>
          </p:txBody>
        </p:sp>
      </p:grpSp>
    </p:spTree>
  </p:cSld>
  <p:clrMapOvr>
    <a:masterClrMapping/>
  </p:clrMapOvr>
  <p:transition/>
  <p:timing>
    <p:tnLst>
      <p:par>
        <p:cTn id="1" dur="indefinite" restart="never" nodeType="tmRoot"/>
      </p:par>
    </p:tnLst>
  </p:timing>
</p:sld>
</file>

<file path=ppt/slides/slide96.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7397" name="Content Placeholder 7396"/>
          <p:cNvSpPr>
            <a:spLocks noGrp="1"/>
          </p:cNvSpPr>
          <p:nvPr>
            <p:ph sz="half" idx="12"/>
          </p:nvPr>
        </p:nvSpPr>
        <p:spPr>
          <a:xfrm>
            <a:off x="228600" y="5618066"/>
            <a:ext cx="8686800" cy="967284"/>
          </a:xfrm>
          <a:solidFill>
            <a:srgbClr val="FFFFCC"/>
          </a:solidFill>
          <a:ln>
            <a:solidFill>
              <a:schemeClr val="tx1"/>
            </a:solidFill>
          </a:ln>
        </p:spPr>
        <p:txBody>
          <a:bodyPr/>
          <a:lstStyle/>
          <a:p>
            <a:r>
              <a:rPr lang="en-US" dirty="0" smtClean="0"/>
              <a:t>pH has a dramatic effect on some of the compounds.</a:t>
            </a:r>
          </a:p>
          <a:p>
            <a:r>
              <a:rPr lang="en-US" dirty="0" smtClean="0"/>
              <a:t>Ibuprofen (acidic) and </a:t>
            </a:r>
            <a:r>
              <a:rPr lang="en-US" dirty="0" err="1" smtClean="0"/>
              <a:t>Imipramine</a:t>
            </a:r>
            <a:r>
              <a:rPr lang="en-US" dirty="0" smtClean="0"/>
              <a:t> (basic) and the most affected by </a:t>
            </a:r>
            <a:r>
              <a:rPr lang="en-US" dirty="0" err="1" smtClean="0"/>
              <a:t>pH.</a:t>
            </a:r>
            <a:endParaRPr lang="en-US" dirty="0"/>
          </a:p>
        </p:txBody>
      </p:sp>
      <p:sp>
        <p:nvSpPr>
          <p:cNvPr id="2" name="Title 1"/>
          <p:cNvSpPr>
            <a:spLocks noGrp="1"/>
          </p:cNvSpPr>
          <p:nvPr>
            <p:ph type="title"/>
          </p:nvPr>
        </p:nvSpPr>
        <p:spPr/>
        <p:txBody>
          <a:bodyPr/>
          <a:lstStyle/>
          <a:p>
            <a:r>
              <a:rPr lang="en-US" dirty="0" smtClean="0"/>
              <a:t>Selectivity Differences:  Mobile Phase pH </a:t>
            </a:r>
            <a:endParaRPr lang="en-US" dirty="0"/>
          </a:p>
        </p:txBody>
      </p:sp>
      <p:sp>
        <p:nvSpPr>
          <p:cNvPr id="24" name="Text Box 23"/>
          <p:cNvSpPr txBox="1">
            <a:spLocks noChangeArrowheads="1"/>
          </p:cNvSpPr>
          <p:nvPr/>
        </p:nvSpPr>
        <p:spPr bwMode="auto">
          <a:xfrm>
            <a:off x="5410200" y="6248400"/>
            <a:ext cx="1066800" cy="584775"/>
          </a:xfrm>
          <a:prstGeom prst="rect">
            <a:avLst/>
          </a:prstGeom>
          <a:noFill/>
          <a:ln w="9525">
            <a:noFill/>
            <a:miter lim="800000"/>
            <a:headEnd/>
            <a:tailEnd/>
          </a:ln>
        </p:spPr>
        <p:txBody>
          <a:bodyPr>
            <a:spAutoFit/>
          </a:bodyPr>
          <a:lstStyle/>
          <a:p>
            <a:r>
              <a:rPr lang="en-US" b="0">
                <a:solidFill>
                  <a:schemeClr val="bg1"/>
                </a:solidFill>
              </a:rPr>
              <a:t>Time (min)</a:t>
            </a:r>
          </a:p>
        </p:txBody>
      </p:sp>
      <p:sp>
        <p:nvSpPr>
          <p:cNvPr id="7395" name="Text Box 45"/>
          <p:cNvSpPr txBox="1">
            <a:spLocks noChangeArrowheads="1"/>
          </p:cNvSpPr>
          <p:nvPr/>
        </p:nvSpPr>
        <p:spPr bwMode="auto">
          <a:xfrm>
            <a:off x="6933887" y="1239934"/>
            <a:ext cx="1981633" cy="1569660"/>
          </a:xfrm>
          <a:prstGeom prst="rect">
            <a:avLst/>
          </a:prstGeom>
          <a:noFill/>
          <a:ln w="9525">
            <a:noFill/>
            <a:miter lim="800000"/>
            <a:headEnd/>
            <a:tailEnd/>
          </a:ln>
        </p:spPr>
        <p:txBody>
          <a:bodyPr wrap="none">
            <a:spAutoFit/>
          </a:bodyPr>
          <a:lstStyle/>
          <a:p>
            <a:r>
              <a:rPr lang="en-US" sz="1600" b="0" dirty="0"/>
              <a:t>1</a:t>
            </a:r>
            <a:r>
              <a:rPr lang="en-US" b="0" dirty="0"/>
              <a:t> Acetaminophen</a:t>
            </a:r>
          </a:p>
          <a:p>
            <a:r>
              <a:rPr lang="en-US" b="0" dirty="0"/>
              <a:t>2 </a:t>
            </a:r>
            <a:r>
              <a:rPr lang="en-US" b="0" dirty="0" err="1"/>
              <a:t>Lidocaine</a:t>
            </a:r>
            <a:endParaRPr lang="en-US" b="0" dirty="0"/>
          </a:p>
          <a:p>
            <a:r>
              <a:rPr lang="en-US" b="0" dirty="0"/>
              <a:t>3 </a:t>
            </a:r>
            <a:r>
              <a:rPr lang="en-US" b="0" dirty="0" err="1"/>
              <a:t>Doxepin</a:t>
            </a:r>
            <a:endParaRPr lang="en-US" b="0" dirty="0"/>
          </a:p>
          <a:p>
            <a:r>
              <a:rPr lang="en-US" dirty="0">
                <a:solidFill>
                  <a:srgbClr val="0000CC"/>
                </a:solidFill>
              </a:rPr>
              <a:t>4 </a:t>
            </a:r>
            <a:r>
              <a:rPr lang="en-US" dirty="0" err="1">
                <a:solidFill>
                  <a:srgbClr val="0000CC"/>
                </a:solidFill>
              </a:rPr>
              <a:t>Imipramine</a:t>
            </a:r>
            <a:r>
              <a:rPr lang="en-US" dirty="0">
                <a:solidFill>
                  <a:srgbClr val="0000CC"/>
                </a:solidFill>
              </a:rPr>
              <a:t> (B)</a:t>
            </a:r>
            <a:endParaRPr lang="en-US" b="0" dirty="0">
              <a:solidFill>
                <a:srgbClr val="0000CC"/>
              </a:solidFill>
            </a:endParaRPr>
          </a:p>
          <a:p>
            <a:r>
              <a:rPr lang="en-US" b="0" dirty="0"/>
              <a:t>5 </a:t>
            </a:r>
            <a:r>
              <a:rPr lang="en-US" b="0" dirty="0" err="1"/>
              <a:t>Nortriptyline</a:t>
            </a:r>
            <a:endParaRPr lang="en-US" b="0" dirty="0"/>
          </a:p>
          <a:p>
            <a:r>
              <a:rPr lang="en-US" dirty="0">
                <a:solidFill>
                  <a:srgbClr val="FF0000"/>
                </a:solidFill>
              </a:rPr>
              <a:t>6 Ibuprofen (A)</a:t>
            </a:r>
          </a:p>
        </p:txBody>
      </p:sp>
      <p:sp>
        <p:nvSpPr>
          <p:cNvPr id="7396" name="Oval 7395"/>
          <p:cNvSpPr/>
          <p:nvPr/>
        </p:nvSpPr>
        <p:spPr bwMode="auto">
          <a:xfrm>
            <a:off x="7740385" y="3889856"/>
            <a:ext cx="460856" cy="460856"/>
          </a:xfrm>
          <a:prstGeom prst="ellipse">
            <a:avLst/>
          </a:prstGeom>
          <a:no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US" sz="1600" b="0" i="0" u="none" strike="noStrike" cap="none" normalizeH="0" baseline="0" smtClean="0">
              <a:ln>
                <a:noFill/>
              </a:ln>
              <a:solidFill>
                <a:schemeClr val="tx1"/>
              </a:solidFill>
              <a:effectLst/>
              <a:latin typeface="Verdana" pitchFamily="34" charset="0"/>
            </a:endParaRPr>
          </a:p>
        </p:txBody>
      </p:sp>
      <p:grpSp>
        <p:nvGrpSpPr>
          <p:cNvPr id="7402" name="Group 7401"/>
          <p:cNvGrpSpPr/>
          <p:nvPr/>
        </p:nvGrpSpPr>
        <p:grpSpPr>
          <a:xfrm>
            <a:off x="193868" y="1239934"/>
            <a:ext cx="6668558" cy="4324577"/>
            <a:chOff x="193868" y="1239934"/>
            <a:chExt cx="6668558" cy="4324577"/>
          </a:xfrm>
        </p:grpSpPr>
        <p:grpSp>
          <p:nvGrpSpPr>
            <p:cNvPr id="3" name="Group 7395"/>
            <p:cNvGrpSpPr/>
            <p:nvPr/>
          </p:nvGrpSpPr>
          <p:grpSpPr>
            <a:xfrm>
              <a:off x="193868" y="1239934"/>
              <a:ext cx="6668558" cy="4324577"/>
              <a:chOff x="438150" y="1385888"/>
              <a:chExt cx="6800850" cy="5287568"/>
            </a:xfrm>
          </p:grpSpPr>
          <p:sp>
            <p:nvSpPr>
              <p:cNvPr id="7" name="Text Box 28"/>
              <p:cNvSpPr txBox="1">
                <a:spLocks noChangeArrowheads="1"/>
              </p:cNvSpPr>
              <p:nvPr/>
            </p:nvSpPr>
            <p:spPr bwMode="auto">
              <a:xfrm>
                <a:off x="4648200" y="4343400"/>
                <a:ext cx="304800" cy="413943"/>
              </a:xfrm>
              <a:prstGeom prst="rect">
                <a:avLst/>
              </a:prstGeom>
              <a:noFill/>
              <a:ln w="9525">
                <a:noFill/>
                <a:miter lim="800000"/>
                <a:headEnd/>
                <a:tailEnd/>
              </a:ln>
            </p:spPr>
            <p:txBody>
              <a:bodyPr>
                <a:spAutoFit/>
              </a:bodyPr>
              <a:lstStyle/>
              <a:p>
                <a:r>
                  <a:rPr lang="en-US" b="0">
                    <a:solidFill>
                      <a:schemeClr val="bg2"/>
                    </a:solidFill>
                  </a:rPr>
                  <a:t>1</a:t>
                </a:r>
              </a:p>
            </p:txBody>
          </p:sp>
          <p:sp>
            <p:nvSpPr>
              <p:cNvPr id="8" name="Text Box 4"/>
              <p:cNvSpPr txBox="1">
                <a:spLocks noChangeArrowheads="1"/>
              </p:cNvSpPr>
              <p:nvPr/>
            </p:nvSpPr>
            <p:spPr bwMode="auto">
              <a:xfrm>
                <a:off x="5430838" y="1433513"/>
                <a:ext cx="891295" cy="413943"/>
              </a:xfrm>
              <a:prstGeom prst="rect">
                <a:avLst/>
              </a:prstGeom>
              <a:noFill/>
              <a:ln w="9525">
                <a:noFill/>
                <a:miter lim="800000"/>
                <a:headEnd/>
                <a:tailEnd/>
              </a:ln>
            </p:spPr>
            <p:txBody>
              <a:bodyPr wrap="none">
                <a:spAutoFit/>
              </a:bodyPr>
              <a:lstStyle/>
              <a:p>
                <a:r>
                  <a:rPr lang="en-US" dirty="0"/>
                  <a:t>pH 5.0</a:t>
                </a:r>
              </a:p>
            </p:txBody>
          </p:sp>
          <p:sp>
            <p:nvSpPr>
              <p:cNvPr id="9" name="Text Box 5"/>
              <p:cNvSpPr txBox="1">
                <a:spLocks noChangeArrowheads="1"/>
              </p:cNvSpPr>
              <p:nvPr/>
            </p:nvSpPr>
            <p:spPr bwMode="auto">
              <a:xfrm>
                <a:off x="5334000" y="3657601"/>
                <a:ext cx="1360485" cy="413943"/>
              </a:xfrm>
              <a:prstGeom prst="rect">
                <a:avLst/>
              </a:prstGeom>
              <a:noFill/>
              <a:ln w="9525">
                <a:noFill/>
                <a:miter lim="800000"/>
                <a:headEnd/>
                <a:tailEnd/>
              </a:ln>
            </p:spPr>
            <p:txBody>
              <a:bodyPr wrap="none">
                <a:spAutoFit/>
              </a:bodyPr>
              <a:lstStyle/>
              <a:p>
                <a:r>
                  <a:rPr lang="en-US" b="0">
                    <a:solidFill>
                      <a:schemeClr val="bg2"/>
                    </a:solidFill>
                  </a:rPr>
                  <a:t>Time (min)</a:t>
                </a:r>
              </a:p>
            </p:txBody>
          </p:sp>
          <p:sp>
            <p:nvSpPr>
              <p:cNvPr id="10" name="Text Box 6"/>
              <p:cNvSpPr txBox="1">
                <a:spLocks noChangeArrowheads="1"/>
              </p:cNvSpPr>
              <p:nvPr/>
            </p:nvSpPr>
            <p:spPr bwMode="auto">
              <a:xfrm>
                <a:off x="4726887" y="1878932"/>
                <a:ext cx="320749" cy="413943"/>
              </a:xfrm>
              <a:prstGeom prst="rect">
                <a:avLst/>
              </a:prstGeom>
              <a:noFill/>
              <a:ln w="9525">
                <a:noFill/>
                <a:miter lim="800000"/>
                <a:headEnd/>
                <a:tailEnd/>
              </a:ln>
            </p:spPr>
            <p:txBody>
              <a:bodyPr wrap="none">
                <a:spAutoFit/>
              </a:bodyPr>
              <a:lstStyle/>
              <a:p>
                <a:r>
                  <a:rPr lang="en-US" b="0" dirty="0">
                    <a:solidFill>
                      <a:schemeClr val="bg2"/>
                    </a:solidFill>
                  </a:rPr>
                  <a:t>1</a:t>
                </a:r>
              </a:p>
            </p:txBody>
          </p:sp>
          <p:sp>
            <p:nvSpPr>
              <p:cNvPr id="11" name="Text Box 7"/>
              <p:cNvSpPr txBox="1">
                <a:spLocks noChangeArrowheads="1"/>
              </p:cNvSpPr>
              <p:nvPr/>
            </p:nvSpPr>
            <p:spPr bwMode="auto">
              <a:xfrm>
                <a:off x="4903136" y="1979613"/>
                <a:ext cx="320749" cy="413943"/>
              </a:xfrm>
              <a:prstGeom prst="rect">
                <a:avLst/>
              </a:prstGeom>
              <a:noFill/>
              <a:ln w="9525">
                <a:noFill/>
                <a:miter lim="800000"/>
                <a:headEnd/>
                <a:tailEnd/>
              </a:ln>
            </p:spPr>
            <p:txBody>
              <a:bodyPr wrap="none">
                <a:spAutoFit/>
              </a:bodyPr>
              <a:lstStyle/>
              <a:p>
                <a:r>
                  <a:rPr lang="en-US" b="0">
                    <a:solidFill>
                      <a:schemeClr val="bg2"/>
                    </a:solidFill>
                  </a:rPr>
                  <a:t>2</a:t>
                </a:r>
              </a:p>
            </p:txBody>
          </p:sp>
          <p:sp>
            <p:nvSpPr>
              <p:cNvPr id="12" name="Text Box 8"/>
              <p:cNvSpPr txBox="1">
                <a:spLocks noChangeArrowheads="1"/>
              </p:cNvSpPr>
              <p:nvPr/>
            </p:nvSpPr>
            <p:spPr bwMode="auto">
              <a:xfrm>
                <a:off x="5196885" y="1597193"/>
                <a:ext cx="320749" cy="413943"/>
              </a:xfrm>
              <a:prstGeom prst="rect">
                <a:avLst/>
              </a:prstGeom>
              <a:noFill/>
              <a:ln w="9525">
                <a:noFill/>
                <a:miter lim="800000"/>
                <a:headEnd/>
                <a:tailEnd/>
              </a:ln>
            </p:spPr>
            <p:txBody>
              <a:bodyPr wrap="none">
                <a:spAutoFit/>
              </a:bodyPr>
              <a:lstStyle/>
              <a:p>
                <a:r>
                  <a:rPr lang="en-US" b="0" dirty="0">
                    <a:solidFill>
                      <a:schemeClr val="bg2"/>
                    </a:solidFill>
                  </a:rPr>
                  <a:t>3</a:t>
                </a:r>
              </a:p>
            </p:txBody>
          </p:sp>
          <p:sp>
            <p:nvSpPr>
              <p:cNvPr id="13" name="Text Box 9"/>
              <p:cNvSpPr txBox="1">
                <a:spLocks noChangeArrowheads="1"/>
              </p:cNvSpPr>
              <p:nvPr/>
            </p:nvSpPr>
            <p:spPr bwMode="auto">
              <a:xfrm>
                <a:off x="5404884" y="2169338"/>
                <a:ext cx="320749" cy="413943"/>
              </a:xfrm>
              <a:prstGeom prst="rect">
                <a:avLst/>
              </a:prstGeom>
              <a:noFill/>
              <a:ln w="9525">
                <a:noFill/>
                <a:miter lim="800000"/>
                <a:headEnd/>
                <a:tailEnd/>
              </a:ln>
            </p:spPr>
            <p:txBody>
              <a:bodyPr wrap="none">
                <a:spAutoFit/>
              </a:bodyPr>
              <a:lstStyle/>
              <a:p>
                <a:r>
                  <a:rPr lang="en-US" dirty="0">
                    <a:solidFill>
                      <a:srgbClr val="0000CC"/>
                    </a:solidFill>
                  </a:rPr>
                  <a:t>4</a:t>
                </a:r>
                <a:endParaRPr lang="en-US" b="0" dirty="0">
                  <a:solidFill>
                    <a:srgbClr val="0000CC"/>
                  </a:solidFill>
                </a:endParaRPr>
              </a:p>
            </p:txBody>
          </p:sp>
          <p:sp>
            <p:nvSpPr>
              <p:cNvPr id="14" name="Text Box 10"/>
              <p:cNvSpPr txBox="1">
                <a:spLocks noChangeArrowheads="1"/>
              </p:cNvSpPr>
              <p:nvPr/>
            </p:nvSpPr>
            <p:spPr bwMode="auto">
              <a:xfrm>
                <a:off x="5638800" y="2208213"/>
                <a:ext cx="320749" cy="413943"/>
              </a:xfrm>
              <a:prstGeom prst="rect">
                <a:avLst/>
              </a:prstGeom>
              <a:noFill/>
              <a:ln w="9525">
                <a:noFill/>
                <a:miter lim="800000"/>
                <a:headEnd/>
                <a:tailEnd/>
              </a:ln>
            </p:spPr>
            <p:txBody>
              <a:bodyPr wrap="none">
                <a:spAutoFit/>
              </a:bodyPr>
              <a:lstStyle/>
              <a:p>
                <a:r>
                  <a:rPr lang="en-US" b="0" dirty="0">
                    <a:solidFill>
                      <a:schemeClr val="bg2"/>
                    </a:solidFill>
                  </a:rPr>
                  <a:t>5</a:t>
                </a:r>
                <a:endParaRPr lang="en-US" sz="1400" b="0" dirty="0">
                  <a:solidFill>
                    <a:schemeClr val="bg2"/>
                  </a:solidFill>
                </a:endParaRPr>
              </a:p>
            </p:txBody>
          </p:sp>
          <p:sp>
            <p:nvSpPr>
              <p:cNvPr id="15" name="Text Box 13"/>
              <p:cNvSpPr txBox="1">
                <a:spLocks noChangeArrowheads="1"/>
              </p:cNvSpPr>
              <p:nvPr/>
            </p:nvSpPr>
            <p:spPr bwMode="auto">
              <a:xfrm>
                <a:off x="2084388" y="1409700"/>
                <a:ext cx="891295" cy="413943"/>
              </a:xfrm>
              <a:prstGeom prst="rect">
                <a:avLst/>
              </a:prstGeom>
              <a:noFill/>
              <a:ln w="9525">
                <a:noFill/>
                <a:miter lim="800000"/>
                <a:headEnd/>
                <a:tailEnd/>
              </a:ln>
            </p:spPr>
            <p:txBody>
              <a:bodyPr wrap="none">
                <a:spAutoFit/>
              </a:bodyPr>
              <a:lstStyle/>
              <a:p>
                <a:r>
                  <a:rPr lang="en-US" dirty="0"/>
                  <a:t>pH 2.5</a:t>
                </a:r>
              </a:p>
            </p:txBody>
          </p:sp>
          <p:sp>
            <p:nvSpPr>
              <p:cNvPr id="16" name="Text Box 14"/>
              <p:cNvSpPr txBox="1">
                <a:spLocks noChangeArrowheads="1"/>
              </p:cNvSpPr>
              <p:nvPr/>
            </p:nvSpPr>
            <p:spPr bwMode="auto">
              <a:xfrm>
                <a:off x="1905000" y="3546475"/>
                <a:ext cx="1143000" cy="714992"/>
              </a:xfrm>
              <a:prstGeom prst="rect">
                <a:avLst/>
              </a:prstGeom>
              <a:noFill/>
              <a:ln w="9525">
                <a:noFill/>
                <a:miter lim="800000"/>
                <a:headEnd/>
                <a:tailEnd/>
              </a:ln>
            </p:spPr>
            <p:txBody>
              <a:bodyPr>
                <a:spAutoFit/>
              </a:bodyPr>
              <a:lstStyle/>
              <a:p>
                <a:r>
                  <a:rPr lang="en-US" b="0">
                    <a:solidFill>
                      <a:schemeClr val="bg1"/>
                    </a:solidFill>
                  </a:rPr>
                  <a:t>Time (min)</a:t>
                </a:r>
              </a:p>
            </p:txBody>
          </p:sp>
          <p:sp>
            <p:nvSpPr>
              <p:cNvPr id="17" name="Text Box 15"/>
              <p:cNvSpPr txBox="1">
                <a:spLocks noChangeArrowheads="1"/>
              </p:cNvSpPr>
              <p:nvPr/>
            </p:nvSpPr>
            <p:spPr bwMode="auto">
              <a:xfrm>
                <a:off x="1066800" y="2097088"/>
                <a:ext cx="320749" cy="413943"/>
              </a:xfrm>
              <a:prstGeom prst="rect">
                <a:avLst/>
              </a:prstGeom>
              <a:noFill/>
              <a:ln w="9525">
                <a:noFill/>
                <a:miter lim="800000"/>
                <a:headEnd/>
                <a:tailEnd/>
              </a:ln>
            </p:spPr>
            <p:txBody>
              <a:bodyPr wrap="none">
                <a:spAutoFit/>
              </a:bodyPr>
              <a:lstStyle/>
              <a:p>
                <a:r>
                  <a:rPr lang="en-US" b="0">
                    <a:solidFill>
                      <a:schemeClr val="bg2"/>
                    </a:solidFill>
                  </a:rPr>
                  <a:t>1</a:t>
                </a:r>
              </a:p>
            </p:txBody>
          </p:sp>
          <p:sp>
            <p:nvSpPr>
              <p:cNvPr id="18" name="Text Box 16"/>
              <p:cNvSpPr txBox="1">
                <a:spLocks noChangeArrowheads="1"/>
              </p:cNvSpPr>
              <p:nvPr/>
            </p:nvSpPr>
            <p:spPr bwMode="auto">
              <a:xfrm>
                <a:off x="1193800" y="1792288"/>
                <a:ext cx="320749" cy="413943"/>
              </a:xfrm>
              <a:prstGeom prst="rect">
                <a:avLst/>
              </a:prstGeom>
              <a:noFill/>
              <a:ln w="9525">
                <a:noFill/>
                <a:miter lim="800000"/>
                <a:headEnd/>
                <a:tailEnd/>
              </a:ln>
            </p:spPr>
            <p:txBody>
              <a:bodyPr wrap="none">
                <a:spAutoFit/>
              </a:bodyPr>
              <a:lstStyle/>
              <a:p>
                <a:r>
                  <a:rPr lang="en-US" b="0">
                    <a:solidFill>
                      <a:schemeClr val="bg2"/>
                    </a:solidFill>
                  </a:rPr>
                  <a:t>2</a:t>
                </a:r>
              </a:p>
            </p:txBody>
          </p:sp>
          <p:sp>
            <p:nvSpPr>
              <p:cNvPr id="19" name="Text Box 17"/>
              <p:cNvSpPr txBox="1">
                <a:spLocks noChangeArrowheads="1"/>
              </p:cNvSpPr>
              <p:nvPr/>
            </p:nvSpPr>
            <p:spPr bwMode="auto">
              <a:xfrm>
                <a:off x="1346200" y="1792288"/>
                <a:ext cx="320749" cy="413943"/>
              </a:xfrm>
              <a:prstGeom prst="rect">
                <a:avLst/>
              </a:prstGeom>
              <a:noFill/>
              <a:ln w="9525">
                <a:noFill/>
                <a:miter lim="800000"/>
                <a:headEnd/>
                <a:tailEnd/>
              </a:ln>
            </p:spPr>
            <p:txBody>
              <a:bodyPr wrap="none">
                <a:spAutoFit/>
              </a:bodyPr>
              <a:lstStyle/>
              <a:p>
                <a:r>
                  <a:rPr lang="en-US" b="0">
                    <a:solidFill>
                      <a:schemeClr val="bg2"/>
                    </a:solidFill>
                  </a:rPr>
                  <a:t>3</a:t>
                </a:r>
              </a:p>
            </p:txBody>
          </p:sp>
          <p:sp>
            <p:nvSpPr>
              <p:cNvPr id="20" name="Text Box 18"/>
              <p:cNvSpPr txBox="1">
                <a:spLocks noChangeArrowheads="1"/>
              </p:cNvSpPr>
              <p:nvPr/>
            </p:nvSpPr>
            <p:spPr bwMode="auto">
              <a:xfrm>
                <a:off x="1219200" y="1385888"/>
                <a:ext cx="457200" cy="413943"/>
              </a:xfrm>
              <a:prstGeom prst="rect">
                <a:avLst/>
              </a:prstGeom>
              <a:noFill/>
              <a:ln w="9525">
                <a:noFill/>
                <a:miter lim="800000"/>
                <a:headEnd/>
                <a:tailEnd/>
              </a:ln>
            </p:spPr>
            <p:txBody>
              <a:bodyPr>
                <a:spAutoFit/>
              </a:bodyPr>
              <a:lstStyle/>
              <a:p>
                <a:r>
                  <a:rPr lang="en-US" b="0" dirty="0">
                    <a:solidFill>
                      <a:srgbClr val="0000CC"/>
                    </a:solidFill>
                  </a:rPr>
                  <a:t> </a:t>
                </a:r>
                <a:r>
                  <a:rPr lang="en-US" dirty="0">
                    <a:solidFill>
                      <a:srgbClr val="0000CC"/>
                    </a:solidFill>
                  </a:rPr>
                  <a:t>4</a:t>
                </a:r>
                <a:endParaRPr lang="en-US" b="0" dirty="0">
                  <a:solidFill>
                    <a:srgbClr val="0000CC"/>
                  </a:solidFill>
                </a:endParaRPr>
              </a:p>
            </p:txBody>
          </p:sp>
          <p:sp>
            <p:nvSpPr>
              <p:cNvPr id="21" name="Text Box 19"/>
              <p:cNvSpPr txBox="1">
                <a:spLocks noChangeArrowheads="1"/>
              </p:cNvSpPr>
              <p:nvPr/>
            </p:nvSpPr>
            <p:spPr bwMode="auto">
              <a:xfrm>
                <a:off x="1447800" y="2020887"/>
                <a:ext cx="320749" cy="413943"/>
              </a:xfrm>
              <a:prstGeom prst="rect">
                <a:avLst/>
              </a:prstGeom>
              <a:noFill/>
              <a:ln w="9525">
                <a:noFill/>
                <a:miter lim="800000"/>
                <a:headEnd/>
                <a:tailEnd/>
              </a:ln>
            </p:spPr>
            <p:txBody>
              <a:bodyPr wrap="none">
                <a:spAutoFit/>
              </a:bodyPr>
              <a:lstStyle/>
              <a:p>
                <a:r>
                  <a:rPr lang="en-US" b="0">
                    <a:solidFill>
                      <a:schemeClr val="bg2"/>
                    </a:solidFill>
                  </a:rPr>
                  <a:t>5</a:t>
                </a:r>
              </a:p>
            </p:txBody>
          </p:sp>
          <p:sp>
            <p:nvSpPr>
              <p:cNvPr id="22" name="Text Box 21"/>
              <p:cNvSpPr txBox="1">
                <a:spLocks noChangeArrowheads="1"/>
              </p:cNvSpPr>
              <p:nvPr/>
            </p:nvSpPr>
            <p:spPr bwMode="auto">
              <a:xfrm>
                <a:off x="533400" y="2589213"/>
                <a:ext cx="484818" cy="413943"/>
              </a:xfrm>
              <a:prstGeom prst="rect">
                <a:avLst/>
              </a:prstGeom>
              <a:noFill/>
              <a:ln w="9525">
                <a:noFill/>
                <a:miter lim="800000"/>
                <a:headEnd/>
                <a:tailEnd/>
              </a:ln>
            </p:spPr>
            <p:txBody>
              <a:bodyPr wrap="none">
                <a:spAutoFit/>
              </a:bodyPr>
              <a:lstStyle/>
              <a:p>
                <a:r>
                  <a:rPr lang="en-US" b="0">
                    <a:solidFill>
                      <a:schemeClr val="bg2"/>
                    </a:solidFill>
                  </a:rPr>
                  <a:t>AU</a:t>
                </a:r>
              </a:p>
            </p:txBody>
          </p:sp>
          <p:sp>
            <p:nvSpPr>
              <p:cNvPr id="23" name="Text Box 22"/>
              <p:cNvSpPr txBox="1">
                <a:spLocks noChangeArrowheads="1"/>
              </p:cNvSpPr>
              <p:nvPr/>
            </p:nvSpPr>
            <p:spPr bwMode="auto">
              <a:xfrm>
                <a:off x="3810000" y="5103813"/>
                <a:ext cx="484818" cy="413943"/>
              </a:xfrm>
              <a:prstGeom prst="rect">
                <a:avLst/>
              </a:prstGeom>
              <a:noFill/>
              <a:ln w="9525">
                <a:noFill/>
                <a:miter lim="800000"/>
                <a:headEnd/>
                <a:tailEnd/>
              </a:ln>
            </p:spPr>
            <p:txBody>
              <a:bodyPr wrap="none">
                <a:spAutoFit/>
              </a:bodyPr>
              <a:lstStyle/>
              <a:p>
                <a:r>
                  <a:rPr lang="en-US" b="0">
                    <a:solidFill>
                      <a:schemeClr val="bg2"/>
                    </a:solidFill>
                  </a:rPr>
                  <a:t>AU</a:t>
                </a:r>
              </a:p>
            </p:txBody>
          </p:sp>
          <p:sp>
            <p:nvSpPr>
              <p:cNvPr id="25" name="Text Box 25"/>
              <p:cNvSpPr txBox="1">
                <a:spLocks noChangeArrowheads="1"/>
              </p:cNvSpPr>
              <p:nvPr/>
            </p:nvSpPr>
            <p:spPr bwMode="auto">
              <a:xfrm>
                <a:off x="5378498" y="4343400"/>
                <a:ext cx="1447800" cy="413943"/>
              </a:xfrm>
              <a:prstGeom prst="rect">
                <a:avLst/>
              </a:prstGeom>
              <a:noFill/>
              <a:ln w="9525">
                <a:noFill/>
                <a:miter lim="800000"/>
                <a:headEnd/>
                <a:tailEnd/>
              </a:ln>
            </p:spPr>
            <p:txBody>
              <a:bodyPr>
                <a:spAutoFit/>
              </a:bodyPr>
              <a:lstStyle/>
              <a:p>
                <a:r>
                  <a:rPr lang="en-US" dirty="0"/>
                  <a:t>pH 10.6</a:t>
                </a:r>
              </a:p>
            </p:txBody>
          </p:sp>
          <p:sp>
            <p:nvSpPr>
              <p:cNvPr id="26" name="Text Box 27"/>
              <p:cNvSpPr txBox="1">
                <a:spLocks noChangeArrowheads="1"/>
              </p:cNvSpPr>
              <p:nvPr/>
            </p:nvSpPr>
            <p:spPr bwMode="auto">
              <a:xfrm>
                <a:off x="4953000" y="5180013"/>
                <a:ext cx="394314" cy="413943"/>
              </a:xfrm>
              <a:prstGeom prst="rect">
                <a:avLst/>
              </a:prstGeom>
              <a:noFill/>
              <a:ln w="9525">
                <a:noFill/>
                <a:miter lim="800000"/>
                <a:headEnd/>
                <a:tailEnd/>
              </a:ln>
            </p:spPr>
            <p:txBody>
              <a:bodyPr wrap="none">
                <a:spAutoFit/>
              </a:bodyPr>
              <a:lstStyle/>
              <a:p>
                <a:r>
                  <a:rPr lang="en-US" b="0">
                    <a:solidFill>
                      <a:schemeClr val="bg2"/>
                    </a:solidFill>
                  </a:rPr>
                  <a:t> 2</a:t>
                </a:r>
              </a:p>
            </p:txBody>
          </p:sp>
          <p:sp>
            <p:nvSpPr>
              <p:cNvPr id="27" name="Text Box 29"/>
              <p:cNvSpPr txBox="1">
                <a:spLocks noChangeArrowheads="1"/>
              </p:cNvSpPr>
              <p:nvPr/>
            </p:nvSpPr>
            <p:spPr bwMode="auto">
              <a:xfrm>
                <a:off x="5784383" y="5198036"/>
                <a:ext cx="152400" cy="413943"/>
              </a:xfrm>
              <a:prstGeom prst="rect">
                <a:avLst/>
              </a:prstGeom>
              <a:noFill/>
              <a:ln w="9525">
                <a:noFill/>
                <a:miter lim="800000"/>
                <a:headEnd/>
                <a:tailEnd/>
              </a:ln>
            </p:spPr>
            <p:txBody>
              <a:bodyPr>
                <a:spAutoFit/>
              </a:bodyPr>
              <a:lstStyle/>
              <a:p>
                <a:r>
                  <a:rPr lang="en-US" b="0" dirty="0">
                    <a:solidFill>
                      <a:schemeClr val="bg2"/>
                    </a:solidFill>
                  </a:rPr>
                  <a:t>5</a:t>
                </a:r>
              </a:p>
            </p:txBody>
          </p:sp>
          <p:sp>
            <p:nvSpPr>
              <p:cNvPr id="28" name="Text Box 30"/>
              <p:cNvSpPr txBox="1">
                <a:spLocks noChangeArrowheads="1"/>
              </p:cNvSpPr>
              <p:nvPr/>
            </p:nvSpPr>
            <p:spPr bwMode="auto">
              <a:xfrm>
                <a:off x="5943600" y="4907630"/>
                <a:ext cx="304800" cy="714992"/>
              </a:xfrm>
              <a:prstGeom prst="rect">
                <a:avLst/>
              </a:prstGeom>
              <a:noFill/>
              <a:ln w="9525">
                <a:noFill/>
                <a:miter lim="800000"/>
                <a:headEnd/>
                <a:tailEnd/>
              </a:ln>
            </p:spPr>
            <p:txBody>
              <a:bodyPr wrap="square">
                <a:spAutoFit/>
              </a:bodyPr>
              <a:lstStyle/>
              <a:p>
                <a:r>
                  <a:rPr lang="en-US" b="0" dirty="0">
                    <a:solidFill>
                      <a:schemeClr val="bg2"/>
                    </a:solidFill>
                  </a:rPr>
                  <a:t>  3</a:t>
                </a:r>
              </a:p>
            </p:txBody>
          </p:sp>
          <p:sp>
            <p:nvSpPr>
              <p:cNvPr id="29" name="Text Box 31"/>
              <p:cNvSpPr txBox="1">
                <a:spLocks noChangeArrowheads="1"/>
              </p:cNvSpPr>
              <p:nvPr/>
            </p:nvSpPr>
            <p:spPr bwMode="auto">
              <a:xfrm>
                <a:off x="6553200" y="5159375"/>
                <a:ext cx="394314" cy="413943"/>
              </a:xfrm>
              <a:prstGeom prst="rect">
                <a:avLst/>
              </a:prstGeom>
              <a:noFill/>
              <a:ln w="9525">
                <a:noFill/>
                <a:miter lim="800000"/>
                <a:headEnd/>
                <a:tailEnd/>
              </a:ln>
            </p:spPr>
            <p:txBody>
              <a:bodyPr wrap="none">
                <a:spAutoFit/>
              </a:bodyPr>
              <a:lstStyle/>
              <a:p>
                <a:r>
                  <a:rPr lang="en-US">
                    <a:solidFill>
                      <a:srgbClr val="0000CC"/>
                    </a:solidFill>
                  </a:rPr>
                  <a:t> 4</a:t>
                </a:r>
                <a:endParaRPr lang="en-US" b="0">
                  <a:solidFill>
                    <a:srgbClr val="0000CC"/>
                  </a:solidFill>
                </a:endParaRPr>
              </a:p>
            </p:txBody>
          </p:sp>
          <p:sp>
            <p:nvSpPr>
              <p:cNvPr id="30" name="Text Box 32"/>
              <p:cNvSpPr txBox="1">
                <a:spLocks noChangeArrowheads="1"/>
              </p:cNvSpPr>
              <p:nvPr/>
            </p:nvSpPr>
            <p:spPr bwMode="auto">
              <a:xfrm>
                <a:off x="3962400" y="2589213"/>
                <a:ext cx="484818" cy="413943"/>
              </a:xfrm>
              <a:prstGeom prst="rect">
                <a:avLst/>
              </a:prstGeom>
              <a:noFill/>
              <a:ln w="9525">
                <a:noFill/>
                <a:miter lim="800000"/>
                <a:headEnd/>
                <a:tailEnd/>
              </a:ln>
            </p:spPr>
            <p:txBody>
              <a:bodyPr wrap="none">
                <a:spAutoFit/>
              </a:bodyPr>
              <a:lstStyle/>
              <a:p>
                <a:r>
                  <a:rPr lang="en-US" b="0">
                    <a:solidFill>
                      <a:schemeClr val="bg2"/>
                    </a:solidFill>
                  </a:rPr>
                  <a:t>AU</a:t>
                </a:r>
              </a:p>
            </p:txBody>
          </p:sp>
          <p:sp>
            <p:nvSpPr>
              <p:cNvPr id="31" name="Text Box 33"/>
              <p:cNvSpPr txBox="1">
                <a:spLocks noChangeArrowheads="1"/>
              </p:cNvSpPr>
              <p:nvPr/>
            </p:nvSpPr>
            <p:spPr bwMode="auto">
              <a:xfrm>
                <a:off x="1965325" y="6259513"/>
                <a:ext cx="1360485" cy="413943"/>
              </a:xfrm>
              <a:prstGeom prst="rect">
                <a:avLst/>
              </a:prstGeom>
              <a:noFill/>
              <a:ln w="9525">
                <a:noFill/>
                <a:miter lim="800000"/>
                <a:headEnd/>
                <a:tailEnd/>
              </a:ln>
            </p:spPr>
            <p:txBody>
              <a:bodyPr wrap="none">
                <a:spAutoFit/>
              </a:bodyPr>
              <a:lstStyle/>
              <a:p>
                <a:r>
                  <a:rPr lang="en-US" b="0">
                    <a:solidFill>
                      <a:schemeClr val="bg2"/>
                    </a:solidFill>
                  </a:rPr>
                  <a:t>Time (min)</a:t>
                </a:r>
              </a:p>
            </p:txBody>
          </p:sp>
          <p:sp>
            <p:nvSpPr>
              <p:cNvPr id="32" name="Text Box 34"/>
              <p:cNvSpPr txBox="1">
                <a:spLocks noChangeArrowheads="1"/>
              </p:cNvSpPr>
              <p:nvPr/>
            </p:nvSpPr>
            <p:spPr bwMode="auto">
              <a:xfrm>
                <a:off x="533400" y="4854575"/>
                <a:ext cx="188396" cy="413943"/>
              </a:xfrm>
              <a:prstGeom prst="rect">
                <a:avLst/>
              </a:prstGeom>
              <a:noFill/>
              <a:ln w="9525">
                <a:noFill/>
                <a:miter lim="800000"/>
                <a:headEnd/>
                <a:tailEnd/>
              </a:ln>
            </p:spPr>
            <p:txBody>
              <a:bodyPr wrap="none">
                <a:spAutoFit/>
              </a:bodyPr>
              <a:lstStyle/>
              <a:p>
                <a:endParaRPr lang="en-US" b="0"/>
              </a:p>
            </p:txBody>
          </p:sp>
          <p:sp>
            <p:nvSpPr>
              <p:cNvPr id="33" name="Text Box 36"/>
              <p:cNvSpPr txBox="1">
                <a:spLocks noChangeArrowheads="1"/>
              </p:cNvSpPr>
              <p:nvPr/>
            </p:nvSpPr>
            <p:spPr bwMode="auto">
              <a:xfrm>
                <a:off x="2094899" y="4343400"/>
                <a:ext cx="1219200" cy="413943"/>
              </a:xfrm>
              <a:prstGeom prst="rect">
                <a:avLst/>
              </a:prstGeom>
              <a:noFill/>
              <a:ln w="9525">
                <a:noFill/>
                <a:miter lim="800000"/>
                <a:headEnd/>
                <a:tailEnd/>
              </a:ln>
            </p:spPr>
            <p:txBody>
              <a:bodyPr>
                <a:spAutoFit/>
              </a:bodyPr>
              <a:lstStyle/>
              <a:p>
                <a:r>
                  <a:rPr lang="en-US" dirty="0"/>
                  <a:t>pH 8.0</a:t>
                </a:r>
              </a:p>
            </p:txBody>
          </p:sp>
          <p:sp>
            <p:nvSpPr>
              <p:cNvPr id="34" name="Text Box 37"/>
              <p:cNvSpPr txBox="1">
                <a:spLocks noChangeArrowheads="1"/>
              </p:cNvSpPr>
              <p:nvPr/>
            </p:nvSpPr>
            <p:spPr bwMode="auto">
              <a:xfrm>
                <a:off x="1143000" y="4418012"/>
                <a:ext cx="320749" cy="413943"/>
              </a:xfrm>
              <a:prstGeom prst="rect">
                <a:avLst/>
              </a:prstGeom>
              <a:noFill/>
              <a:ln w="9525">
                <a:noFill/>
                <a:miter lim="800000"/>
                <a:headEnd/>
                <a:tailEnd/>
              </a:ln>
            </p:spPr>
            <p:txBody>
              <a:bodyPr wrap="none">
                <a:spAutoFit/>
              </a:bodyPr>
              <a:lstStyle/>
              <a:p>
                <a:r>
                  <a:rPr lang="en-US" b="0">
                    <a:solidFill>
                      <a:schemeClr val="bg2"/>
                    </a:solidFill>
                  </a:rPr>
                  <a:t>1</a:t>
                </a:r>
              </a:p>
            </p:txBody>
          </p:sp>
          <p:sp>
            <p:nvSpPr>
              <p:cNvPr id="35" name="Text Box 39"/>
              <p:cNvSpPr txBox="1">
                <a:spLocks noChangeArrowheads="1"/>
              </p:cNvSpPr>
              <p:nvPr/>
            </p:nvSpPr>
            <p:spPr bwMode="auto">
              <a:xfrm>
                <a:off x="1812924" y="4935538"/>
                <a:ext cx="467881" cy="413943"/>
              </a:xfrm>
              <a:prstGeom prst="rect">
                <a:avLst/>
              </a:prstGeom>
              <a:noFill/>
              <a:ln w="9525">
                <a:noFill/>
                <a:miter lim="800000"/>
                <a:headEnd/>
                <a:tailEnd/>
              </a:ln>
            </p:spPr>
            <p:txBody>
              <a:bodyPr wrap="none">
                <a:spAutoFit/>
              </a:bodyPr>
              <a:lstStyle/>
              <a:p>
                <a:r>
                  <a:rPr lang="en-US" b="0">
                    <a:solidFill>
                      <a:schemeClr val="bg2"/>
                    </a:solidFill>
                  </a:rPr>
                  <a:t>  2</a:t>
                </a:r>
              </a:p>
            </p:txBody>
          </p:sp>
          <p:sp>
            <p:nvSpPr>
              <p:cNvPr id="36" name="Text Box 40"/>
              <p:cNvSpPr txBox="1">
                <a:spLocks noChangeArrowheads="1"/>
              </p:cNvSpPr>
              <p:nvPr/>
            </p:nvSpPr>
            <p:spPr bwMode="auto">
              <a:xfrm>
                <a:off x="2193925" y="5392738"/>
                <a:ext cx="320749" cy="413943"/>
              </a:xfrm>
              <a:prstGeom prst="rect">
                <a:avLst/>
              </a:prstGeom>
              <a:noFill/>
              <a:ln w="9525">
                <a:noFill/>
                <a:miter lim="800000"/>
                <a:headEnd/>
                <a:tailEnd/>
              </a:ln>
            </p:spPr>
            <p:txBody>
              <a:bodyPr wrap="none">
                <a:spAutoFit/>
              </a:bodyPr>
              <a:lstStyle/>
              <a:p>
                <a:r>
                  <a:rPr lang="en-US" b="0">
                    <a:solidFill>
                      <a:schemeClr val="bg2"/>
                    </a:solidFill>
                  </a:rPr>
                  <a:t>5</a:t>
                </a:r>
              </a:p>
            </p:txBody>
          </p:sp>
          <p:sp>
            <p:nvSpPr>
              <p:cNvPr id="37" name="Text Box 41"/>
              <p:cNvSpPr txBox="1">
                <a:spLocks noChangeArrowheads="1"/>
              </p:cNvSpPr>
              <p:nvPr/>
            </p:nvSpPr>
            <p:spPr bwMode="auto">
              <a:xfrm>
                <a:off x="2879725" y="5392738"/>
                <a:ext cx="394314" cy="413943"/>
              </a:xfrm>
              <a:prstGeom prst="rect">
                <a:avLst/>
              </a:prstGeom>
              <a:noFill/>
              <a:ln w="9525">
                <a:noFill/>
                <a:miter lim="800000"/>
                <a:headEnd/>
                <a:tailEnd/>
              </a:ln>
            </p:spPr>
            <p:txBody>
              <a:bodyPr wrap="none">
                <a:spAutoFit/>
              </a:bodyPr>
              <a:lstStyle/>
              <a:p>
                <a:r>
                  <a:rPr lang="en-US" b="0" dirty="0">
                    <a:solidFill>
                      <a:schemeClr val="bg2"/>
                    </a:solidFill>
                  </a:rPr>
                  <a:t> 3</a:t>
                </a:r>
              </a:p>
            </p:txBody>
          </p:sp>
          <p:sp>
            <p:nvSpPr>
              <p:cNvPr id="38" name="Text Box 42"/>
              <p:cNvSpPr txBox="1">
                <a:spLocks noChangeArrowheads="1"/>
              </p:cNvSpPr>
              <p:nvPr/>
            </p:nvSpPr>
            <p:spPr bwMode="auto">
              <a:xfrm>
                <a:off x="3200400" y="5272088"/>
                <a:ext cx="323850" cy="413943"/>
              </a:xfrm>
              <a:prstGeom prst="rect">
                <a:avLst/>
              </a:prstGeom>
              <a:noFill/>
              <a:ln w="9525">
                <a:noFill/>
                <a:miter lim="800000"/>
                <a:headEnd/>
                <a:tailEnd/>
              </a:ln>
            </p:spPr>
            <p:txBody>
              <a:bodyPr>
                <a:spAutoFit/>
              </a:bodyPr>
              <a:lstStyle/>
              <a:p>
                <a:r>
                  <a:rPr lang="en-US" dirty="0">
                    <a:solidFill>
                      <a:srgbClr val="0000CC"/>
                    </a:solidFill>
                  </a:rPr>
                  <a:t>4</a:t>
                </a:r>
                <a:endParaRPr lang="en-US" b="0" dirty="0">
                  <a:solidFill>
                    <a:srgbClr val="0000CC"/>
                  </a:solidFill>
                </a:endParaRPr>
              </a:p>
            </p:txBody>
          </p:sp>
          <p:sp>
            <p:nvSpPr>
              <p:cNvPr id="39" name="Text Box 43"/>
              <p:cNvSpPr txBox="1">
                <a:spLocks noChangeArrowheads="1"/>
              </p:cNvSpPr>
              <p:nvPr/>
            </p:nvSpPr>
            <p:spPr bwMode="auto">
              <a:xfrm>
                <a:off x="438150" y="5072062"/>
                <a:ext cx="484818" cy="413943"/>
              </a:xfrm>
              <a:prstGeom prst="rect">
                <a:avLst/>
              </a:prstGeom>
              <a:noFill/>
              <a:ln w="9525">
                <a:noFill/>
                <a:miter lim="800000"/>
                <a:headEnd/>
                <a:tailEnd/>
              </a:ln>
            </p:spPr>
            <p:txBody>
              <a:bodyPr wrap="none">
                <a:spAutoFit/>
              </a:bodyPr>
              <a:lstStyle/>
              <a:p>
                <a:r>
                  <a:rPr lang="en-US" b="0">
                    <a:solidFill>
                      <a:schemeClr val="bg2"/>
                    </a:solidFill>
                  </a:rPr>
                  <a:t>AU</a:t>
                </a:r>
              </a:p>
            </p:txBody>
          </p:sp>
          <p:sp>
            <p:nvSpPr>
              <p:cNvPr id="40" name="Text Box 47"/>
              <p:cNvSpPr txBox="1">
                <a:spLocks noChangeArrowheads="1"/>
              </p:cNvSpPr>
              <p:nvPr/>
            </p:nvSpPr>
            <p:spPr bwMode="auto">
              <a:xfrm>
                <a:off x="3505200" y="3489324"/>
                <a:ext cx="453167" cy="413943"/>
              </a:xfrm>
              <a:prstGeom prst="rect">
                <a:avLst/>
              </a:prstGeom>
              <a:noFill/>
              <a:ln w="9525">
                <a:noFill/>
                <a:miter lim="800000"/>
                <a:headEnd/>
                <a:tailEnd/>
              </a:ln>
            </p:spPr>
            <p:txBody>
              <a:bodyPr wrap="none">
                <a:spAutoFit/>
              </a:bodyPr>
              <a:lstStyle/>
              <a:p>
                <a:r>
                  <a:rPr lang="en-US" dirty="0">
                    <a:solidFill>
                      <a:schemeClr val="bg1"/>
                    </a:solidFill>
                  </a:rPr>
                  <a:t>28</a:t>
                </a:r>
              </a:p>
            </p:txBody>
          </p:sp>
          <p:sp>
            <p:nvSpPr>
              <p:cNvPr id="41" name="Text Box 48"/>
              <p:cNvSpPr txBox="1">
                <a:spLocks noChangeArrowheads="1"/>
              </p:cNvSpPr>
              <p:nvPr/>
            </p:nvSpPr>
            <p:spPr bwMode="auto">
              <a:xfrm>
                <a:off x="6765925" y="3476624"/>
                <a:ext cx="453167" cy="413943"/>
              </a:xfrm>
              <a:prstGeom prst="rect">
                <a:avLst/>
              </a:prstGeom>
              <a:noFill/>
              <a:ln w="9525">
                <a:noFill/>
                <a:miter lim="800000"/>
                <a:headEnd/>
                <a:tailEnd/>
              </a:ln>
            </p:spPr>
            <p:txBody>
              <a:bodyPr wrap="none">
                <a:spAutoFit/>
              </a:bodyPr>
              <a:lstStyle/>
              <a:p>
                <a:r>
                  <a:rPr lang="en-US">
                    <a:solidFill>
                      <a:schemeClr val="bg1"/>
                    </a:solidFill>
                  </a:rPr>
                  <a:t>12</a:t>
                </a:r>
              </a:p>
            </p:txBody>
          </p:sp>
          <p:sp>
            <p:nvSpPr>
              <p:cNvPr id="42" name="Text Box 49"/>
              <p:cNvSpPr txBox="1">
                <a:spLocks noChangeArrowheads="1"/>
              </p:cNvSpPr>
              <p:nvPr/>
            </p:nvSpPr>
            <p:spPr bwMode="auto">
              <a:xfrm>
                <a:off x="3276600" y="6096000"/>
                <a:ext cx="453167" cy="413943"/>
              </a:xfrm>
              <a:prstGeom prst="rect">
                <a:avLst/>
              </a:prstGeom>
              <a:noFill/>
              <a:ln w="9525">
                <a:noFill/>
                <a:miter lim="800000"/>
                <a:headEnd/>
                <a:tailEnd/>
              </a:ln>
            </p:spPr>
            <p:txBody>
              <a:bodyPr wrap="none">
                <a:spAutoFit/>
              </a:bodyPr>
              <a:lstStyle/>
              <a:p>
                <a:r>
                  <a:rPr lang="en-US">
                    <a:solidFill>
                      <a:schemeClr val="bg1"/>
                    </a:solidFill>
                  </a:rPr>
                  <a:t>20</a:t>
                </a:r>
              </a:p>
            </p:txBody>
          </p:sp>
          <p:sp>
            <p:nvSpPr>
              <p:cNvPr id="43" name="Text Box 50"/>
              <p:cNvSpPr txBox="1">
                <a:spLocks noChangeArrowheads="1"/>
              </p:cNvSpPr>
              <p:nvPr/>
            </p:nvSpPr>
            <p:spPr bwMode="auto">
              <a:xfrm>
                <a:off x="6629400" y="6080124"/>
                <a:ext cx="453167" cy="413943"/>
              </a:xfrm>
              <a:prstGeom prst="rect">
                <a:avLst/>
              </a:prstGeom>
              <a:noFill/>
              <a:ln w="9525">
                <a:noFill/>
                <a:miter lim="800000"/>
                <a:headEnd/>
                <a:tailEnd/>
              </a:ln>
            </p:spPr>
            <p:txBody>
              <a:bodyPr wrap="none">
                <a:spAutoFit/>
              </a:bodyPr>
              <a:lstStyle/>
              <a:p>
                <a:r>
                  <a:rPr lang="en-US">
                    <a:solidFill>
                      <a:schemeClr val="bg1"/>
                    </a:solidFill>
                  </a:rPr>
                  <a:t>50</a:t>
                </a:r>
              </a:p>
            </p:txBody>
          </p:sp>
          <p:sp>
            <p:nvSpPr>
              <p:cNvPr id="44" name="Text Box 51"/>
              <p:cNvSpPr txBox="1">
                <a:spLocks noChangeArrowheads="1"/>
              </p:cNvSpPr>
              <p:nvPr/>
            </p:nvSpPr>
            <p:spPr bwMode="auto">
              <a:xfrm>
                <a:off x="1236491" y="4638746"/>
                <a:ext cx="320749" cy="413943"/>
              </a:xfrm>
              <a:prstGeom prst="rect">
                <a:avLst/>
              </a:prstGeom>
              <a:noFill/>
              <a:ln w="9525">
                <a:noFill/>
                <a:miter lim="800000"/>
                <a:headEnd/>
                <a:tailEnd/>
              </a:ln>
            </p:spPr>
            <p:txBody>
              <a:bodyPr wrap="none">
                <a:spAutoFit/>
              </a:bodyPr>
              <a:lstStyle/>
              <a:p>
                <a:pPr algn="ctr">
                  <a:spcBef>
                    <a:spcPct val="50000"/>
                  </a:spcBef>
                </a:pPr>
                <a:r>
                  <a:rPr lang="en-US" dirty="0">
                    <a:solidFill>
                      <a:srgbClr val="FF0000"/>
                    </a:solidFill>
                  </a:rPr>
                  <a:t>6</a:t>
                </a:r>
              </a:p>
            </p:txBody>
          </p:sp>
          <p:sp>
            <p:nvSpPr>
              <p:cNvPr id="45" name="Rectangle 52"/>
              <p:cNvSpPr>
                <a:spLocks noChangeArrowheads="1"/>
              </p:cNvSpPr>
              <p:nvPr/>
            </p:nvSpPr>
            <p:spPr bwMode="auto">
              <a:xfrm>
                <a:off x="3315456" y="3005888"/>
                <a:ext cx="320749" cy="865517"/>
              </a:xfrm>
              <a:prstGeom prst="rect">
                <a:avLst/>
              </a:prstGeom>
              <a:noFill/>
              <a:ln w="9525">
                <a:noFill/>
                <a:miter lim="800000"/>
                <a:headEnd/>
                <a:tailEnd/>
              </a:ln>
            </p:spPr>
            <p:txBody>
              <a:bodyPr wrap="square">
                <a:spAutoFit/>
              </a:bodyPr>
              <a:lstStyle/>
              <a:p>
                <a:pPr algn="ctr">
                  <a:spcBef>
                    <a:spcPct val="50000"/>
                  </a:spcBef>
                </a:pPr>
                <a:r>
                  <a:rPr lang="en-US" dirty="0">
                    <a:solidFill>
                      <a:srgbClr val="FF0000"/>
                    </a:solidFill>
                  </a:rPr>
                  <a:t>6</a:t>
                </a:r>
              </a:p>
              <a:p>
                <a:pPr algn="ctr">
                  <a:spcBef>
                    <a:spcPct val="50000"/>
                  </a:spcBef>
                </a:pPr>
                <a:endParaRPr lang="en-US" dirty="0">
                  <a:solidFill>
                    <a:srgbClr val="FF0000"/>
                  </a:solidFill>
                </a:endParaRPr>
              </a:p>
            </p:txBody>
          </p:sp>
          <p:sp>
            <p:nvSpPr>
              <p:cNvPr id="46" name="Rectangle 53"/>
              <p:cNvSpPr>
                <a:spLocks noChangeArrowheads="1"/>
              </p:cNvSpPr>
              <p:nvPr/>
            </p:nvSpPr>
            <p:spPr bwMode="auto">
              <a:xfrm>
                <a:off x="4558470" y="3944939"/>
                <a:ext cx="320749" cy="413943"/>
              </a:xfrm>
              <a:prstGeom prst="rect">
                <a:avLst/>
              </a:prstGeom>
              <a:noFill/>
              <a:ln w="9525">
                <a:noFill/>
                <a:miter lim="800000"/>
                <a:headEnd/>
                <a:tailEnd/>
              </a:ln>
            </p:spPr>
            <p:txBody>
              <a:bodyPr wrap="none">
                <a:spAutoFit/>
              </a:bodyPr>
              <a:lstStyle/>
              <a:p>
                <a:pPr algn="ctr">
                  <a:spcBef>
                    <a:spcPct val="50000"/>
                  </a:spcBef>
                </a:pPr>
                <a:r>
                  <a:rPr lang="en-US">
                    <a:solidFill>
                      <a:srgbClr val="FF0000"/>
                    </a:solidFill>
                  </a:rPr>
                  <a:t>6</a:t>
                </a:r>
              </a:p>
            </p:txBody>
          </p:sp>
          <p:sp>
            <p:nvSpPr>
              <p:cNvPr id="47" name="Rectangle 54"/>
              <p:cNvSpPr>
                <a:spLocks noChangeArrowheads="1"/>
              </p:cNvSpPr>
              <p:nvPr/>
            </p:nvSpPr>
            <p:spPr bwMode="auto">
              <a:xfrm>
                <a:off x="6724380" y="2724150"/>
                <a:ext cx="320749" cy="413943"/>
              </a:xfrm>
              <a:prstGeom prst="rect">
                <a:avLst/>
              </a:prstGeom>
              <a:noFill/>
              <a:ln w="9525">
                <a:noFill/>
                <a:miter lim="800000"/>
                <a:headEnd/>
                <a:tailEnd/>
              </a:ln>
            </p:spPr>
            <p:txBody>
              <a:bodyPr wrap="none">
                <a:spAutoFit/>
              </a:bodyPr>
              <a:lstStyle/>
              <a:p>
                <a:pPr algn="ctr">
                  <a:spcBef>
                    <a:spcPct val="50000"/>
                  </a:spcBef>
                </a:pPr>
                <a:r>
                  <a:rPr lang="en-US" dirty="0">
                    <a:solidFill>
                      <a:srgbClr val="FF0000"/>
                    </a:solidFill>
                  </a:rPr>
                  <a:t>6</a:t>
                </a:r>
              </a:p>
            </p:txBody>
          </p:sp>
          <p:grpSp>
            <p:nvGrpSpPr>
              <p:cNvPr id="4" name="Group 58"/>
              <p:cNvGrpSpPr>
                <a:grpSpLocks noChangeAspect="1"/>
              </p:cNvGrpSpPr>
              <p:nvPr/>
            </p:nvGrpSpPr>
            <p:grpSpPr bwMode="auto">
              <a:xfrm>
                <a:off x="838200" y="1901825"/>
                <a:ext cx="2887663" cy="2124076"/>
                <a:chOff x="528" y="1198"/>
                <a:chExt cx="1819" cy="1338"/>
              </a:xfrm>
            </p:grpSpPr>
            <p:sp>
              <p:nvSpPr>
                <p:cNvPr id="5668" name="AutoShape 57"/>
                <p:cNvSpPr>
                  <a:spLocks noChangeAspect="1" noChangeArrowheads="1" noTextEdit="1"/>
                </p:cNvSpPr>
                <p:nvPr/>
              </p:nvSpPr>
              <p:spPr bwMode="auto">
                <a:xfrm>
                  <a:off x="528" y="1198"/>
                  <a:ext cx="1819" cy="1200"/>
                </a:xfrm>
                <a:prstGeom prst="rect">
                  <a:avLst/>
                </a:prstGeom>
                <a:noFill/>
                <a:ln w="9525">
                  <a:noFill/>
                  <a:miter lim="800000"/>
                  <a:headEnd/>
                  <a:tailEnd/>
                </a:ln>
              </p:spPr>
              <p:txBody>
                <a:bodyPr/>
                <a:lstStyle/>
                <a:p>
                  <a:endParaRPr lang="en-US"/>
                </a:p>
              </p:txBody>
            </p:sp>
            <p:grpSp>
              <p:nvGrpSpPr>
                <p:cNvPr id="5" name="Group 259"/>
                <p:cNvGrpSpPr>
                  <a:grpSpLocks/>
                </p:cNvGrpSpPr>
                <p:nvPr/>
              </p:nvGrpSpPr>
              <p:grpSpPr bwMode="auto">
                <a:xfrm>
                  <a:off x="528" y="1198"/>
                  <a:ext cx="1819" cy="1200"/>
                  <a:chOff x="528" y="1198"/>
                  <a:chExt cx="1819" cy="1200"/>
                </a:xfrm>
              </p:grpSpPr>
              <p:sp>
                <p:nvSpPr>
                  <p:cNvPr id="7195" name="Rectangle 59"/>
                  <p:cNvSpPr>
                    <a:spLocks noChangeArrowheads="1"/>
                  </p:cNvSpPr>
                  <p:nvPr/>
                </p:nvSpPr>
                <p:spPr bwMode="auto">
                  <a:xfrm>
                    <a:off x="528" y="1198"/>
                    <a:ext cx="1819" cy="1200"/>
                  </a:xfrm>
                  <a:prstGeom prst="rect">
                    <a:avLst/>
                  </a:prstGeom>
                  <a:noFill/>
                  <a:ln w="9525">
                    <a:noFill/>
                    <a:miter lim="800000"/>
                    <a:headEnd/>
                    <a:tailEnd/>
                  </a:ln>
                </p:spPr>
                <p:txBody>
                  <a:bodyPr/>
                  <a:lstStyle/>
                  <a:p>
                    <a:endParaRPr lang="en-US"/>
                  </a:p>
                </p:txBody>
              </p:sp>
              <p:sp>
                <p:nvSpPr>
                  <p:cNvPr id="7196" name="Freeform 60"/>
                  <p:cNvSpPr>
                    <a:spLocks/>
                  </p:cNvSpPr>
                  <p:nvPr/>
                </p:nvSpPr>
                <p:spPr bwMode="auto">
                  <a:xfrm>
                    <a:off x="682" y="2284"/>
                    <a:ext cx="12" cy="1"/>
                  </a:xfrm>
                  <a:custGeom>
                    <a:avLst/>
                    <a:gdLst>
                      <a:gd name="T0" fmla="*/ 0 w 61"/>
                      <a:gd name="T1" fmla="*/ 0 h 1"/>
                      <a:gd name="T2" fmla="*/ 60 w 61"/>
                      <a:gd name="T3" fmla="*/ 0 h 1"/>
                      <a:gd name="T4" fmla="*/ 61 w 61"/>
                      <a:gd name="T5" fmla="*/ 0 h 1"/>
                      <a:gd name="T6" fmla="*/ 0 60000 65536"/>
                      <a:gd name="T7" fmla="*/ 0 60000 65536"/>
                      <a:gd name="T8" fmla="*/ 0 60000 65536"/>
                      <a:gd name="T9" fmla="*/ 0 w 61"/>
                      <a:gd name="T10" fmla="*/ 0 h 1"/>
                      <a:gd name="T11" fmla="*/ 61 w 61"/>
                      <a:gd name="T12" fmla="*/ 1 h 1"/>
                    </a:gdLst>
                    <a:ahLst/>
                    <a:cxnLst>
                      <a:cxn ang="T6">
                        <a:pos x="T0" y="T1"/>
                      </a:cxn>
                      <a:cxn ang="T7">
                        <a:pos x="T2" y="T3"/>
                      </a:cxn>
                      <a:cxn ang="T8">
                        <a:pos x="T4" y="T5"/>
                      </a:cxn>
                    </a:cxnLst>
                    <a:rect l="T9" t="T10" r="T11" b="T12"/>
                    <a:pathLst>
                      <a:path w="61" h="1">
                        <a:moveTo>
                          <a:pt x="0" y="0"/>
                        </a:moveTo>
                        <a:lnTo>
                          <a:pt x="60" y="0"/>
                        </a:lnTo>
                        <a:lnTo>
                          <a:pt x="61" y="0"/>
                        </a:lnTo>
                      </a:path>
                    </a:pathLst>
                  </a:custGeom>
                  <a:noFill/>
                  <a:ln w="6350">
                    <a:solidFill>
                      <a:srgbClr val="000000"/>
                    </a:solidFill>
                    <a:prstDash val="solid"/>
                    <a:round/>
                    <a:headEnd/>
                    <a:tailEnd/>
                  </a:ln>
                </p:spPr>
                <p:txBody>
                  <a:bodyPr/>
                  <a:lstStyle/>
                  <a:p>
                    <a:endParaRPr lang="en-US"/>
                  </a:p>
                </p:txBody>
              </p:sp>
              <p:sp>
                <p:nvSpPr>
                  <p:cNvPr id="7197" name="Freeform 61"/>
                  <p:cNvSpPr>
                    <a:spLocks/>
                  </p:cNvSpPr>
                  <p:nvPr/>
                </p:nvSpPr>
                <p:spPr bwMode="auto">
                  <a:xfrm>
                    <a:off x="682" y="1985"/>
                    <a:ext cx="12" cy="1"/>
                  </a:xfrm>
                  <a:custGeom>
                    <a:avLst/>
                    <a:gdLst>
                      <a:gd name="T0" fmla="*/ 0 w 61"/>
                      <a:gd name="T1" fmla="*/ 0 h 1"/>
                      <a:gd name="T2" fmla="*/ 60 w 61"/>
                      <a:gd name="T3" fmla="*/ 0 h 1"/>
                      <a:gd name="T4" fmla="*/ 61 w 61"/>
                      <a:gd name="T5" fmla="*/ 0 h 1"/>
                      <a:gd name="T6" fmla="*/ 0 60000 65536"/>
                      <a:gd name="T7" fmla="*/ 0 60000 65536"/>
                      <a:gd name="T8" fmla="*/ 0 60000 65536"/>
                      <a:gd name="T9" fmla="*/ 0 w 61"/>
                      <a:gd name="T10" fmla="*/ 0 h 1"/>
                      <a:gd name="T11" fmla="*/ 61 w 61"/>
                      <a:gd name="T12" fmla="*/ 1 h 1"/>
                    </a:gdLst>
                    <a:ahLst/>
                    <a:cxnLst>
                      <a:cxn ang="T6">
                        <a:pos x="T0" y="T1"/>
                      </a:cxn>
                      <a:cxn ang="T7">
                        <a:pos x="T2" y="T3"/>
                      </a:cxn>
                      <a:cxn ang="T8">
                        <a:pos x="T4" y="T5"/>
                      </a:cxn>
                    </a:cxnLst>
                    <a:rect l="T9" t="T10" r="T11" b="T12"/>
                    <a:pathLst>
                      <a:path w="61" h="1">
                        <a:moveTo>
                          <a:pt x="0" y="0"/>
                        </a:moveTo>
                        <a:lnTo>
                          <a:pt x="60" y="0"/>
                        </a:lnTo>
                        <a:lnTo>
                          <a:pt x="61" y="0"/>
                        </a:lnTo>
                      </a:path>
                    </a:pathLst>
                  </a:custGeom>
                  <a:noFill/>
                  <a:ln w="6350">
                    <a:solidFill>
                      <a:srgbClr val="000000"/>
                    </a:solidFill>
                    <a:prstDash val="solid"/>
                    <a:round/>
                    <a:headEnd/>
                    <a:tailEnd/>
                  </a:ln>
                </p:spPr>
                <p:txBody>
                  <a:bodyPr/>
                  <a:lstStyle/>
                  <a:p>
                    <a:endParaRPr lang="en-US"/>
                  </a:p>
                </p:txBody>
              </p:sp>
              <p:sp>
                <p:nvSpPr>
                  <p:cNvPr id="7198" name="Freeform 62"/>
                  <p:cNvSpPr>
                    <a:spLocks/>
                  </p:cNvSpPr>
                  <p:nvPr/>
                </p:nvSpPr>
                <p:spPr bwMode="auto">
                  <a:xfrm>
                    <a:off x="682" y="1686"/>
                    <a:ext cx="12" cy="1"/>
                  </a:xfrm>
                  <a:custGeom>
                    <a:avLst/>
                    <a:gdLst>
                      <a:gd name="T0" fmla="*/ 0 w 61"/>
                      <a:gd name="T1" fmla="*/ 0 h 1"/>
                      <a:gd name="T2" fmla="*/ 60 w 61"/>
                      <a:gd name="T3" fmla="*/ 0 h 1"/>
                      <a:gd name="T4" fmla="*/ 61 w 61"/>
                      <a:gd name="T5" fmla="*/ 0 h 1"/>
                      <a:gd name="T6" fmla="*/ 0 60000 65536"/>
                      <a:gd name="T7" fmla="*/ 0 60000 65536"/>
                      <a:gd name="T8" fmla="*/ 0 60000 65536"/>
                      <a:gd name="T9" fmla="*/ 0 w 61"/>
                      <a:gd name="T10" fmla="*/ 0 h 1"/>
                      <a:gd name="T11" fmla="*/ 61 w 61"/>
                      <a:gd name="T12" fmla="*/ 1 h 1"/>
                    </a:gdLst>
                    <a:ahLst/>
                    <a:cxnLst>
                      <a:cxn ang="T6">
                        <a:pos x="T0" y="T1"/>
                      </a:cxn>
                      <a:cxn ang="T7">
                        <a:pos x="T2" y="T3"/>
                      </a:cxn>
                      <a:cxn ang="T8">
                        <a:pos x="T4" y="T5"/>
                      </a:cxn>
                    </a:cxnLst>
                    <a:rect l="T9" t="T10" r="T11" b="T12"/>
                    <a:pathLst>
                      <a:path w="61" h="1">
                        <a:moveTo>
                          <a:pt x="0" y="0"/>
                        </a:moveTo>
                        <a:lnTo>
                          <a:pt x="60" y="0"/>
                        </a:lnTo>
                        <a:lnTo>
                          <a:pt x="61" y="0"/>
                        </a:lnTo>
                      </a:path>
                    </a:pathLst>
                  </a:custGeom>
                  <a:noFill/>
                  <a:ln w="6350">
                    <a:solidFill>
                      <a:srgbClr val="000000"/>
                    </a:solidFill>
                    <a:prstDash val="solid"/>
                    <a:round/>
                    <a:headEnd/>
                    <a:tailEnd/>
                  </a:ln>
                </p:spPr>
                <p:txBody>
                  <a:bodyPr/>
                  <a:lstStyle/>
                  <a:p>
                    <a:endParaRPr lang="en-US"/>
                  </a:p>
                </p:txBody>
              </p:sp>
              <p:sp>
                <p:nvSpPr>
                  <p:cNvPr id="7199" name="Freeform 63"/>
                  <p:cNvSpPr>
                    <a:spLocks/>
                  </p:cNvSpPr>
                  <p:nvPr/>
                </p:nvSpPr>
                <p:spPr bwMode="auto">
                  <a:xfrm>
                    <a:off x="682" y="1387"/>
                    <a:ext cx="12" cy="1"/>
                  </a:xfrm>
                  <a:custGeom>
                    <a:avLst/>
                    <a:gdLst>
                      <a:gd name="T0" fmla="*/ 0 w 61"/>
                      <a:gd name="T1" fmla="*/ 0 h 1"/>
                      <a:gd name="T2" fmla="*/ 60 w 61"/>
                      <a:gd name="T3" fmla="*/ 0 h 1"/>
                      <a:gd name="T4" fmla="*/ 61 w 61"/>
                      <a:gd name="T5" fmla="*/ 0 h 1"/>
                      <a:gd name="T6" fmla="*/ 0 60000 65536"/>
                      <a:gd name="T7" fmla="*/ 0 60000 65536"/>
                      <a:gd name="T8" fmla="*/ 0 60000 65536"/>
                      <a:gd name="T9" fmla="*/ 0 w 61"/>
                      <a:gd name="T10" fmla="*/ 0 h 1"/>
                      <a:gd name="T11" fmla="*/ 61 w 61"/>
                      <a:gd name="T12" fmla="*/ 1 h 1"/>
                    </a:gdLst>
                    <a:ahLst/>
                    <a:cxnLst>
                      <a:cxn ang="T6">
                        <a:pos x="T0" y="T1"/>
                      </a:cxn>
                      <a:cxn ang="T7">
                        <a:pos x="T2" y="T3"/>
                      </a:cxn>
                      <a:cxn ang="T8">
                        <a:pos x="T4" y="T5"/>
                      </a:cxn>
                    </a:cxnLst>
                    <a:rect l="T9" t="T10" r="T11" b="T12"/>
                    <a:pathLst>
                      <a:path w="61" h="1">
                        <a:moveTo>
                          <a:pt x="0" y="0"/>
                        </a:moveTo>
                        <a:lnTo>
                          <a:pt x="60" y="0"/>
                        </a:lnTo>
                        <a:lnTo>
                          <a:pt x="61" y="0"/>
                        </a:lnTo>
                      </a:path>
                    </a:pathLst>
                  </a:custGeom>
                  <a:noFill/>
                  <a:ln w="6350">
                    <a:solidFill>
                      <a:srgbClr val="000000"/>
                    </a:solidFill>
                    <a:prstDash val="solid"/>
                    <a:round/>
                    <a:headEnd/>
                    <a:tailEnd/>
                  </a:ln>
                </p:spPr>
                <p:txBody>
                  <a:bodyPr/>
                  <a:lstStyle/>
                  <a:p>
                    <a:endParaRPr lang="en-US"/>
                  </a:p>
                </p:txBody>
              </p:sp>
              <p:sp>
                <p:nvSpPr>
                  <p:cNvPr id="7200" name="Freeform 64"/>
                  <p:cNvSpPr>
                    <a:spLocks/>
                  </p:cNvSpPr>
                  <p:nvPr/>
                </p:nvSpPr>
                <p:spPr bwMode="auto">
                  <a:xfrm>
                    <a:off x="671" y="2284"/>
                    <a:ext cx="23" cy="1"/>
                  </a:xfrm>
                  <a:custGeom>
                    <a:avLst/>
                    <a:gdLst>
                      <a:gd name="T0" fmla="*/ 0 w 121"/>
                      <a:gd name="T1" fmla="*/ 0 h 1"/>
                      <a:gd name="T2" fmla="*/ 120 w 121"/>
                      <a:gd name="T3" fmla="*/ 0 h 1"/>
                      <a:gd name="T4" fmla="*/ 121 w 121"/>
                      <a:gd name="T5" fmla="*/ 0 h 1"/>
                      <a:gd name="T6" fmla="*/ 0 60000 65536"/>
                      <a:gd name="T7" fmla="*/ 0 60000 65536"/>
                      <a:gd name="T8" fmla="*/ 0 60000 65536"/>
                      <a:gd name="T9" fmla="*/ 0 w 121"/>
                      <a:gd name="T10" fmla="*/ 0 h 1"/>
                      <a:gd name="T11" fmla="*/ 121 w 121"/>
                      <a:gd name="T12" fmla="*/ 1 h 1"/>
                    </a:gdLst>
                    <a:ahLst/>
                    <a:cxnLst>
                      <a:cxn ang="T6">
                        <a:pos x="T0" y="T1"/>
                      </a:cxn>
                      <a:cxn ang="T7">
                        <a:pos x="T2" y="T3"/>
                      </a:cxn>
                      <a:cxn ang="T8">
                        <a:pos x="T4" y="T5"/>
                      </a:cxn>
                    </a:cxnLst>
                    <a:rect l="T9" t="T10" r="T11" b="T12"/>
                    <a:pathLst>
                      <a:path w="121" h="1">
                        <a:moveTo>
                          <a:pt x="0" y="0"/>
                        </a:moveTo>
                        <a:lnTo>
                          <a:pt x="120" y="0"/>
                        </a:lnTo>
                        <a:lnTo>
                          <a:pt x="121" y="0"/>
                        </a:lnTo>
                      </a:path>
                    </a:pathLst>
                  </a:custGeom>
                  <a:noFill/>
                  <a:ln w="6350">
                    <a:solidFill>
                      <a:srgbClr val="000000"/>
                    </a:solidFill>
                    <a:prstDash val="solid"/>
                    <a:round/>
                    <a:headEnd/>
                    <a:tailEnd/>
                  </a:ln>
                </p:spPr>
                <p:txBody>
                  <a:bodyPr/>
                  <a:lstStyle/>
                  <a:p>
                    <a:endParaRPr lang="en-US"/>
                  </a:p>
                </p:txBody>
              </p:sp>
              <p:sp>
                <p:nvSpPr>
                  <p:cNvPr id="7201" name="Freeform 65"/>
                  <p:cNvSpPr>
                    <a:spLocks/>
                  </p:cNvSpPr>
                  <p:nvPr/>
                </p:nvSpPr>
                <p:spPr bwMode="auto">
                  <a:xfrm>
                    <a:off x="671" y="1985"/>
                    <a:ext cx="23" cy="1"/>
                  </a:xfrm>
                  <a:custGeom>
                    <a:avLst/>
                    <a:gdLst>
                      <a:gd name="T0" fmla="*/ 0 w 121"/>
                      <a:gd name="T1" fmla="*/ 0 h 1"/>
                      <a:gd name="T2" fmla="*/ 120 w 121"/>
                      <a:gd name="T3" fmla="*/ 0 h 1"/>
                      <a:gd name="T4" fmla="*/ 121 w 121"/>
                      <a:gd name="T5" fmla="*/ 0 h 1"/>
                      <a:gd name="T6" fmla="*/ 0 60000 65536"/>
                      <a:gd name="T7" fmla="*/ 0 60000 65536"/>
                      <a:gd name="T8" fmla="*/ 0 60000 65536"/>
                      <a:gd name="T9" fmla="*/ 0 w 121"/>
                      <a:gd name="T10" fmla="*/ 0 h 1"/>
                      <a:gd name="T11" fmla="*/ 121 w 121"/>
                      <a:gd name="T12" fmla="*/ 1 h 1"/>
                    </a:gdLst>
                    <a:ahLst/>
                    <a:cxnLst>
                      <a:cxn ang="T6">
                        <a:pos x="T0" y="T1"/>
                      </a:cxn>
                      <a:cxn ang="T7">
                        <a:pos x="T2" y="T3"/>
                      </a:cxn>
                      <a:cxn ang="T8">
                        <a:pos x="T4" y="T5"/>
                      </a:cxn>
                    </a:cxnLst>
                    <a:rect l="T9" t="T10" r="T11" b="T12"/>
                    <a:pathLst>
                      <a:path w="121" h="1">
                        <a:moveTo>
                          <a:pt x="0" y="0"/>
                        </a:moveTo>
                        <a:lnTo>
                          <a:pt x="120" y="0"/>
                        </a:lnTo>
                        <a:lnTo>
                          <a:pt x="121" y="0"/>
                        </a:lnTo>
                      </a:path>
                    </a:pathLst>
                  </a:custGeom>
                  <a:noFill/>
                  <a:ln w="6350">
                    <a:solidFill>
                      <a:srgbClr val="000000"/>
                    </a:solidFill>
                    <a:prstDash val="solid"/>
                    <a:round/>
                    <a:headEnd/>
                    <a:tailEnd/>
                  </a:ln>
                </p:spPr>
                <p:txBody>
                  <a:bodyPr/>
                  <a:lstStyle/>
                  <a:p>
                    <a:endParaRPr lang="en-US"/>
                  </a:p>
                </p:txBody>
              </p:sp>
              <p:sp>
                <p:nvSpPr>
                  <p:cNvPr id="7202" name="Freeform 66"/>
                  <p:cNvSpPr>
                    <a:spLocks/>
                  </p:cNvSpPr>
                  <p:nvPr/>
                </p:nvSpPr>
                <p:spPr bwMode="auto">
                  <a:xfrm>
                    <a:off x="671" y="1686"/>
                    <a:ext cx="23" cy="1"/>
                  </a:xfrm>
                  <a:custGeom>
                    <a:avLst/>
                    <a:gdLst>
                      <a:gd name="T0" fmla="*/ 0 w 121"/>
                      <a:gd name="T1" fmla="*/ 0 h 1"/>
                      <a:gd name="T2" fmla="*/ 120 w 121"/>
                      <a:gd name="T3" fmla="*/ 0 h 1"/>
                      <a:gd name="T4" fmla="*/ 121 w 121"/>
                      <a:gd name="T5" fmla="*/ 0 h 1"/>
                      <a:gd name="T6" fmla="*/ 0 60000 65536"/>
                      <a:gd name="T7" fmla="*/ 0 60000 65536"/>
                      <a:gd name="T8" fmla="*/ 0 60000 65536"/>
                      <a:gd name="T9" fmla="*/ 0 w 121"/>
                      <a:gd name="T10" fmla="*/ 0 h 1"/>
                      <a:gd name="T11" fmla="*/ 121 w 121"/>
                      <a:gd name="T12" fmla="*/ 1 h 1"/>
                    </a:gdLst>
                    <a:ahLst/>
                    <a:cxnLst>
                      <a:cxn ang="T6">
                        <a:pos x="T0" y="T1"/>
                      </a:cxn>
                      <a:cxn ang="T7">
                        <a:pos x="T2" y="T3"/>
                      </a:cxn>
                      <a:cxn ang="T8">
                        <a:pos x="T4" y="T5"/>
                      </a:cxn>
                    </a:cxnLst>
                    <a:rect l="T9" t="T10" r="T11" b="T12"/>
                    <a:pathLst>
                      <a:path w="121" h="1">
                        <a:moveTo>
                          <a:pt x="0" y="0"/>
                        </a:moveTo>
                        <a:lnTo>
                          <a:pt x="120" y="0"/>
                        </a:lnTo>
                        <a:lnTo>
                          <a:pt x="121" y="0"/>
                        </a:lnTo>
                      </a:path>
                    </a:pathLst>
                  </a:custGeom>
                  <a:noFill/>
                  <a:ln w="6350">
                    <a:solidFill>
                      <a:srgbClr val="000000"/>
                    </a:solidFill>
                    <a:prstDash val="solid"/>
                    <a:round/>
                    <a:headEnd/>
                    <a:tailEnd/>
                  </a:ln>
                </p:spPr>
                <p:txBody>
                  <a:bodyPr/>
                  <a:lstStyle/>
                  <a:p>
                    <a:endParaRPr lang="en-US"/>
                  </a:p>
                </p:txBody>
              </p:sp>
              <p:sp>
                <p:nvSpPr>
                  <p:cNvPr id="7203" name="Freeform 67"/>
                  <p:cNvSpPr>
                    <a:spLocks/>
                  </p:cNvSpPr>
                  <p:nvPr/>
                </p:nvSpPr>
                <p:spPr bwMode="auto">
                  <a:xfrm>
                    <a:off x="671" y="1387"/>
                    <a:ext cx="23" cy="1"/>
                  </a:xfrm>
                  <a:custGeom>
                    <a:avLst/>
                    <a:gdLst>
                      <a:gd name="T0" fmla="*/ 0 w 121"/>
                      <a:gd name="T1" fmla="*/ 0 h 1"/>
                      <a:gd name="T2" fmla="*/ 120 w 121"/>
                      <a:gd name="T3" fmla="*/ 0 h 1"/>
                      <a:gd name="T4" fmla="*/ 121 w 121"/>
                      <a:gd name="T5" fmla="*/ 0 h 1"/>
                      <a:gd name="T6" fmla="*/ 0 60000 65536"/>
                      <a:gd name="T7" fmla="*/ 0 60000 65536"/>
                      <a:gd name="T8" fmla="*/ 0 60000 65536"/>
                      <a:gd name="T9" fmla="*/ 0 w 121"/>
                      <a:gd name="T10" fmla="*/ 0 h 1"/>
                      <a:gd name="T11" fmla="*/ 121 w 121"/>
                      <a:gd name="T12" fmla="*/ 1 h 1"/>
                    </a:gdLst>
                    <a:ahLst/>
                    <a:cxnLst>
                      <a:cxn ang="T6">
                        <a:pos x="T0" y="T1"/>
                      </a:cxn>
                      <a:cxn ang="T7">
                        <a:pos x="T2" y="T3"/>
                      </a:cxn>
                      <a:cxn ang="T8">
                        <a:pos x="T4" y="T5"/>
                      </a:cxn>
                    </a:cxnLst>
                    <a:rect l="T9" t="T10" r="T11" b="T12"/>
                    <a:pathLst>
                      <a:path w="121" h="1">
                        <a:moveTo>
                          <a:pt x="0" y="0"/>
                        </a:moveTo>
                        <a:lnTo>
                          <a:pt x="120" y="0"/>
                        </a:lnTo>
                        <a:lnTo>
                          <a:pt x="121" y="0"/>
                        </a:lnTo>
                      </a:path>
                    </a:pathLst>
                  </a:custGeom>
                  <a:noFill/>
                  <a:ln w="6350">
                    <a:solidFill>
                      <a:srgbClr val="000000"/>
                    </a:solidFill>
                    <a:prstDash val="solid"/>
                    <a:round/>
                    <a:headEnd/>
                    <a:tailEnd/>
                  </a:ln>
                </p:spPr>
                <p:txBody>
                  <a:bodyPr/>
                  <a:lstStyle/>
                  <a:p>
                    <a:endParaRPr lang="en-US"/>
                  </a:p>
                </p:txBody>
              </p:sp>
              <p:sp>
                <p:nvSpPr>
                  <p:cNvPr id="7204" name="Freeform 68"/>
                  <p:cNvSpPr>
                    <a:spLocks/>
                  </p:cNvSpPr>
                  <p:nvPr/>
                </p:nvSpPr>
                <p:spPr bwMode="auto">
                  <a:xfrm>
                    <a:off x="694" y="2311"/>
                    <a:ext cx="1" cy="11"/>
                  </a:xfrm>
                  <a:custGeom>
                    <a:avLst/>
                    <a:gdLst>
                      <a:gd name="T0" fmla="*/ 0 w 1"/>
                      <a:gd name="T1" fmla="*/ 61 h 61"/>
                      <a:gd name="T2" fmla="*/ 0 w 1"/>
                      <a:gd name="T3" fmla="*/ 1 h 61"/>
                      <a:gd name="T4" fmla="*/ 0 w 1"/>
                      <a:gd name="T5" fmla="*/ 0 h 61"/>
                      <a:gd name="T6" fmla="*/ 0 60000 65536"/>
                      <a:gd name="T7" fmla="*/ 0 60000 65536"/>
                      <a:gd name="T8" fmla="*/ 0 60000 65536"/>
                      <a:gd name="T9" fmla="*/ 0 w 1"/>
                      <a:gd name="T10" fmla="*/ 0 h 61"/>
                      <a:gd name="T11" fmla="*/ 1 w 1"/>
                      <a:gd name="T12" fmla="*/ 61 h 61"/>
                    </a:gdLst>
                    <a:ahLst/>
                    <a:cxnLst>
                      <a:cxn ang="T6">
                        <a:pos x="T0" y="T1"/>
                      </a:cxn>
                      <a:cxn ang="T7">
                        <a:pos x="T2" y="T3"/>
                      </a:cxn>
                      <a:cxn ang="T8">
                        <a:pos x="T4" y="T5"/>
                      </a:cxn>
                    </a:cxnLst>
                    <a:rect l="T9" t="T10" r="T11" b="T12"/>
                    <a:pathLst>
                      <a:path w="1" h="61">
                        <a:moveTo>
                          <a:pt x="0" y="61"/>
                        </a:moveTo>
                        <a:lnTo>
                          <a:pt x="0" y="1"/>
                        </a:lnTo>
                        <a:lnTo>
                          <a:pt x="0" y="0"/>
                        </a:lnTo>
                      </a:path>
                    </a:pathLst>
                  </a:custGeom>
                  <a:noFill/>
                  <a:ln w="6350">
                    <a:solidFill>
                      <a:srgbClr val="000000"/>
                    </a:solidFill>
                    <a:prstDash val="solid"/>
                    <a:round/>
                    <a:headEnd/>
                    <a:tailEnd/>
                  </a:ln>
                </p:spPr>
                <p:txBody>
                  <a:bodyPr/>
                  <a:lstStyle/>
                  <a:p>
                    <a:endParaRPr lang="en-US"/>
                  </a:p>
                </p:txBody>
              </p:sp>
              <p:sp>
                <p:nvSpPr>
                  <p:cNvPr id="7205" name="Freeform 69"/>
                  <p:cNvSpPr>
                    <a:spLocks/>
                  </p:cNvSpPr>
                  <p:nvPr/>
                </p:nvSpPr>
                <p:spPr bwMode="auto">
                  <a:xfrm>
                    <a:off x="926" y="2311"/>
                    <a:ext cx="1" cy="11"/>
                  </a:xfrm>
                  <a:custGeom>
                    <a:avLst/>
                    <a:gdLst>
                      <a:gd name="T0" fmla="*/ 0 w 1"/>
                      <a:gd name="T1" fmla="*/ 61 h 61"/>
                      <a:gd name="T2" fmla="*/ 0 w 1"/>
                      <a:gd name="T3" fmla="*/ 1 h 61"/>
                      <a:gd name="T4" fmla="*/ 0 w 1"/>
                      <a:gd name="T5" fmla="*/ 0 h 61"/>
                      <a:gd name="T6" fmla="*/ 0 60000 65536"/>
                      <a:gd name="T7" fmla="*/ 0 60000 65536"/>
                      <a:gd name="T8" fmla="*/ 0 60000 65536"/>
                      <a:gd name="T9" fmla="*/ 0 w 1"/>
                      <a:gd name="T10" fmla="*/ 0 h 61"/>
                      <a:gd name="T11" fmla="*/ 1 w 1"/>
                      <a:gd name="T12" fmla="*/ 61 h 61"/>
                    </a:gdLst>
                    <a:ahLst/>
                    <a:cxnLst>
                      <a:cxn ang="T6">
                        <a:pos x="T0" y="T1"/>
                      </a:cxn>
                      <a:cxn ang="T7">
                        <a:pos x="T2" y="T3"/>
                      </a:cxn>
                      <a:cxn ang="T8">
                        <a:pos x="T4" y="T5"/>
                      </a:cxn>
                    </a:cxnLst>
                    <a:rect l="T9" t="T10" r="T11" b="T12"/>
                    <a:pathLst>
                      <a:path w="1" h="61">
                        <a:moveTo>
                          <a:pt x="0" y="61"/>
                        </a:moveTo>
                        <a:lnTo>
                          <a:pt x="0" y="1"/>
                        </a:lnTo>
                        <a:lnTo>
                          <a:pt x="0" y="0"/>
                        </a:lnTo>
                      </a:path>
                    </a:pathLst>
                  </a:custGeom>
                  <a:noFill/>
                  <a:ln w="6350">
                    <a:solidFill>
                      <a:srgbClr val="000000"/>
                    </a:solidFill>
                    <a:prstDash val="solid"/>
                    <a:round/>
                    <a:headEnd/>
                    <a:tailEnd/>
                  </a:ln>
                </p:spPr>
                <p:txBody>
                  <a:bodyPr/>
                  <a:lstStyle/>
                  <a:p>
                    <a:endParaRPr lang="en-US"/>
                  </a:p>
                </p:txBody>
              </p:sp>
              <p:sp>
                <p:nvSpPr>
                  <p:cNvPr id="7206" name="Freeform 70"/>
                  <p:cNvSpPr>
                    <a:spLocks/>
                  </p:cNvSpPr>
                  <p:nvPr/>
                </p:nvSpPr>
                <p:spPr bwMode="auto">
                  <a:xfrm>
                    <a:off x="1158" y="2311"/>
                    <a:ext cx="1" cy="11"/>
                  </a:xfrm>
                  <a:custGeom>
                    <a:avLst/>
                    <a:gdLst>
                      <a:gd name="T0" fmla="*/ 0 w 1"/>
                      <a:gd name="T1" fmla="*/ 61 h 61"/>
                      <a:gd name="T2" fmla="*/ 0 w 1"/>
                      <a:gd name="T3" fmla="*/ 1 h 61"/>
                      <a:gd name="T4" fmla="*/ 0 w 1"/>
                      <a:gd name="T5" fmla="*/ 0 h 61"/>
                      <a:gd name="T6" fmla="*/ 0 60000 65536"/>
                      <a:gd name="T7" fmla="*/ 0 60000 65536"/>
                      <a:gd name="T8" fmla="*/ 0 60000 65536"/>
                      <a:gd name="T9" fmla="*/ 0 w 1"/>
                      <a:gd name="T10" fmla="*/ 0 h 61"/>
                      <a:gd name="T11" fmla="*/ 1 w 1"/>
                      <a:gd name="T12" fmla="*/ 61 h 61"/>
                    </a:gdLst>
                    <a:ahLst/>
                    <a:cxnLst>
                      <a:cxn ang="T6">
                        <a:pos x="T0" y="T1"/>
                      </a:cxn>
                      <a:cxn ang="T7">
                        <a:pos x="T2" y="T3"/>
                      </a:cxn>
                      <a:cxn ang="T8">
                        <a:pos x="T4" y="T5"/>
                      </a:cxn>
                    </a:cxnLst>
                    <a:rect l="T9" t="T10" r="T11" b="T12"/>
                    <a:pathLst>
                      <a:path w="1" h="61">
                        <a:moveTo>
                          <a:pt x="0" y="61"/>
                        </a:moveTo>
                        <a:lnTo>
                          <a:pt x="0" y="1"/>
                        </a:lnTo>
                        <a:lnTo>
                          <a:pt x="0" y="0"/>
                        </a:lnTo>
                      </a:path>
                    </a:pathLst>
                  </a:custGeom>
                  <a:noFill/>
                  <a:ln w="6350">
                    <a:solidFill>
                      <a:srgbClr val="000000"/>
                    </a:solidFill>
                    <a:prstDash val="solid"/>
                    <a:round/>
                    <a:headEnd/>
                    <a:tailEnd/>
                  </a:ln>
                </p:spPr>
                <p:txBody>
                  <a:bodyPr/>
                  <a:lstStyle/>
                  <a:p>
                    <a:endParaRPr lang="en-US"/>
                  </a:p>
                </p:txBody>
              </p:sp>
              <p:sp>
                <p:nvSpPr>
                  <p:cNvPr id="7207" name="Freeform 71"/>
                  <p:cNvSpPr>
                    <a:spLocks/>
                  </p:cNvSpPr>
                  <p:nvPr/>
                </p:nvSpPr>
                <p:spPr bwMode="auto">
                  <a:xfrm>
                    <a:off x="1391" y="2311"/>
                    <a:ext cx="1" cy="11"/>
                  </a:xfrm>
                  <a:custGeom>
                    <a:avLst/>
                    <a:gdLst>
                      <a:gd name="T0" fmla="*/ 0 w 1"/>
                      <a:gd name="T1" fmla="*/ 61 h 61"/>
                      <a:gd name="T2" fmla="*/ 0 w 1"/>
                      <a:gd name="T3" fmla="*/ 1 h 61"/>
                      <a:gd name="T4" fmla="*/ 0 w 1"/>
                      <a:gd name="T5" fmla="*/ 0 h 61"/>
                      <a:gd name="T6" fmla="*/ 0 60000 65536"/>
                      <a:gd name="T7" fmla="*/ 0 60000 65536"/>
                      <a:gd name="T8" fmla="*/ 0 60000 65536"/>
                      <a:gd name="T9" fmla="*/ 0 w 1"/>
                      <a:gd name="T10" fmla="*/ 0 h 61"/>
                      <a:gd name="T11" fmla="*/ 1 w 1"/>
                      <a:gd name="T12" fmla="*/ 61 h 61"/>
                    </a:gdLst>
                    <a:ahLst/>
                    <a:cxnLst>
                      <a:cxn ang="T6">
                        <a:pos x="T0" y="T1"/>
                      </a:cxn>
                      <a:cxn ang="T7">
                        <a:pos x="T2" y="T3"/>
                      </a:cxn>
                      <a:cxn ang="T8">
                        <a:pos x="T4" y="T5"/>
                      </a:cxn>
                    </a:cxnLst>
                    <a:rect l="T9" t="T10" r="T11" b="T12"/>
                    <a:pathLst>
                      <a:path w="1" h="61">
                        <a:moveTo>
                          <a:pt x="0" y="61"/>
                        </a:moveTo>
                        <a:lnTo>
                          <a:pt x="0" y="1"/>
                        </a:lnTo>
                        <a:lnTo>
                          <a:pt x="0" y="0"/>
                        </a:lnTo>
                      </a:path>
                    </a:pathLst>
                  </a:custGeom>
                  <a:noFill/>
                  <a:ln w="6350">
                    <a:solidFill>
                      <a:srgbClr val="000000"/>
                    </a:solidFill>
                    <a:prstDash val="solid"/>
                    <a:round/>
                    <a:headEnd/>
                    <a:tailEnd/>
                  </a:ln>
                </p:spPr>
                <p:txBody>
                  <a:bodyPr/>
                  <a:lstStyle/>
                  <a:p>
                    <a:endParaRPr lang="en-US"/>
                  </a:p>
                </p:txBody>
              </p:sp>
              <p:sp>
                <p:nvSpPr>
                  <p:cNvPr id="7208" name="Freeform 72"/>
                  <p:cNvSpPr>
                    <a:spLocks/>
                  </p:cNvSpPr>
                  <p:nvPr/>
                </p:nvSpPr>
                <p:spPr bwMode="auto">
                  <a:xfrm>
                    <a:off x="1623" y="2311"/>
                    <a:ext cx="1" cy="11"/>
                  </a:xfrm>
                  <a:custGeom>
                    <a:avLst/>
                    <a:gdLst>
                      <a:gd name="T0" fmla="*/ 0 w 1"/>
                      <a:gd name="T1" fmla="*/ 61 h 61"/>
                      <a:gd name="T2" fmla="*/ 0 w 1"/>
                      <a:gd name="T3" fmla="*/ 1 h 61"/>
                      <a:gd name="T4" fmla="*/ 0 w 1"/>
                      <a:gd name="T5" fmla="*/ 0 h 61"/>
                      <a:gd name="T6" fmla="*/ 0 60000 65536"/>
                      <a:gd name="T7" fmla="*/ 0 60000 65536"/>
                      <a:gd name="T8" fmla="*/ 0 60000 65536"/>
                      <a:gd name="T9" fmla="*/ 0 w 1"/>
                      <a:gd name="T10" fmla="*/ 0 h 61"/>
                      <a:gd name="T11" fmla="*/ 1 w 1"/>
                      <a:gd name="T12" fmla="*/ 61 h 61"/>
                    </a:gdLst>
                    <a:ahLst/>
                    <a:cxnLst>
                      <a:cxn ang="T6">
                        <a:pos x="T0" y="T1"/>
                      </a:cxn>
                      <a:cxn ang="T7">
                        <a:pos x="T2" y="T3"/>
                      </a:cxn>
                      <a:cxn ang="T8">
                        <a:pos x="T4" y="T5"/>
                      </a:cxn>
                    </a:cxnLst>
                    <a:rect l="T9" t="T10" r="T11" b="T12"/>
                    <a:pathLst>
                      <a:path w="1" h="61">
                        <a:moveTo>
                          <a:pt x="0" y="61"/>
                        </a:moveTo>
                        <a:lnTo>
                          <a:pt x="0" y="1"/>
                        </a:lnTo>
                        <a:lnTo>
                          <a:pt x="0" y="0"/>
                        </a:lnTo>
                      </a:path>
                    </a:pathLst>
                  </a:custGeom>
                  <a:noFill/>
                  <a:ln w="6350">
                    <a:solidFill>
                      <a:srgbClr val="000000"/>
                    </a:solidFill>
                    <a:prstDash val="solid"/>
                    <a:round/>
                    <a:headEnd/>
                    <a:tailEnd/>
                  </a:ln>
                </p:spPr>
                <p:txBody>
                  <a:bodyPr/>
                  <a:lstStyle/>
                  <a:p>
                    <a:endParaRPr lang="en-US"/>
                  </a:p>
                </p:txBody>
              </p:sp>
              <p:sp>
                <p:nvSpPr>
                  <p:cNvPr id="7209" name="Freeform 73"/>
                  <p:cNvSpPr>
                    <a:spLocks/>
                  </p:cNvSpPr>
                  <p:nvPr/>
                </p:nvSpPr>
                <p:spPr bwMode="auto">
                  <a:xfrm>
                    <a:off x="1856" y="2311"/>
                    <a:ext cx="1" cy="11"/>
                  </a:xfrm>
                  <a:custGeom>
                    <a:avLst/>
                    <a:gdLst>
                      <a:gd name="T0" fmla="*/ 0 w 1"/>
                      <a:gd name="T1" fmla="*/ 61 h 61"/>
                      <a:gd name="T2" fmla="*/ 0 w 1"/>
                      <a:gd name="T3" fmla="*/ 1 h 61"/>
                      <a:gd name="T4" fmla="*/ 0 w 1"/>
                      <a:gd name="T5" fmla="*/ 0 h 61"/>
                      <a:gd name="T6" fmla="*/ 0 60000 65536"/>
                      <a:gd name="T7" fmla="*/ 0 60000 65536"/>
                      <a:gd name="T8" fmla="*/ 0 60000 65536"/>
                      <a:gd name="T9" fmla="*/ 0 w 1"/>
                      <a:gd name="T10" fmla="*/ 0 h 61"/>
                      <a:gd name="T11" fmla="*/ 1 w 1"/>
                      <a:gd name="T12" fmla="*/ 61 h 61"/>
                    </a:gdLst>
                    <a:ahLst/>
                    <a:cxnLst>
                      <a:cxn ang="T6">
                        <a:pos x="T0" y="T1"/>
                      </a:cxn>
                      <a:cxn ang="T7">
                        <a:pos x="T2" y="T3"/>
                      </a:cxn>
                      <a:cxn ang="T8">
                        <a:pos x="T4" y="T5"/>
                      </a:cxn>
                    </a:cxnLst>
                    <a:rect l="T9" t="T10" r="T11" b="T12"/>
                    <a:pathLst>
                      <a:path w="1" h="61">
                        <a:moveTo>
                          <a:pt x="0" y="61"/>
                        </a:moveTo>
                        <a:lnTo>
                          <a:pt x="0" y="1"/>
                        </a:lnTo>
                        <a:lnTo>
                          <a:pt x="0" y="0"/>
                        </a:lnTo>
                      </a:path>
                    </a:pathLst>
                  </a:custGeom>
                  <a:noFill/>
                  <a:ln w="6350">
                    <a:solidFill>
                      <a:srgbClr val="000000"/>
                    </a:solidFill>
                    <a:prstDash val="solid"/>
                    <a:round/>
                    <a:headEnd/>
                    <a:tailEnd/>
                  </a:ln>
                </p:spPr>
                <p:txBody>
                  <a:bodyPr/>
                  <a:lstStyle/>
                  <a:p>
                    <a:endParaRPr lang="en-US"/>
                  </a:p>
                </p:txBody>
              </p:sp>
              <p:sp>
                <p:nvSpPr>
                  <p:cNvPr id="7210" name="Freeform 74"/>
                  <p:cNvSpPr>
                    <a:spLocks/>
                  </p:cNvSpPr>
                  <p:nvPr/>
                </p:nvSpPr>
                <p:spPr bwMode="auto">
                  <a:xfrm>
                    <a:off x="2088" y="2311"/>
                    <a:ext cx="1" cy="11"/>
                  </a:xfrm>
                  <a:custGeom>
                    <a:avLst/>
                    <a:gdLst>
                      <a:gd name="T0" fmla="*/ 0 w 1"/>
                      <a:gd name="T1" fmla="*/ 61 h 61"/>
                      <a:gd name="T2" fmla="*/ 0 w 1"/>
                      <a:gd name="T3" fmla="*/ 1 h 61"/>
                      <a:gd name="T4" fmla="*/ 0 w 1"/>
                      <a:gd name="T5" fmla="*/ 0 h 61"/>
                      <a:gd name="T6" fmla="*/ 0 60000 65536"/>
                      <a:gd name="T7" fmla="*/ 0 60000 65536"/>
                      <a:gd name="T8" fmla="*/ 0 60000 65536"/>
                      <a:gd name="T9" fmla="*/ 0 w 1"/>
                      <a:gd name="T10" fmla="*/ 0 h 61"/>
                      <a:gd name="T11" fmla="*/ 1 w 1"/>
                      <a:gd name="T12" fmla="*/ 61 h 61"/>
                    </a:gdLst>
                    <a:ahLst/>
                    <a:cxnLst>
                      <a:cxn ang="T6">
                        <a:pos x="T0" y="T1"/>
                      </a:cxn>
                      <a:cxn ang="T7">
                        <a:pos x="T2" y="T3"/>
                      </a:cxn>
                      <a:cxn ang="T8">
                        <a:pos x="T4" y="T5"/>
                      </a:cxn>
                    </a:cxnLst>
                    <a:rect l="T9" t="T10" r="T11" b="T12"/>
                    <a:pathLst>
                      <a:path w="1" h="61">
                        <a:moveTo>
                          <a:pt x="0" y="61"/>
                        </a:moveTo>
                        <a:lnTo>
                          <a:pt x="0" y="1"/>
                        </a:lnTo>
                        <a:lnTo>
                          <a:pt x="0" y="0"/>
                        </a:lnTo>
                      </a:path>
                    </a:pathLst>
                  </a:custGeom>
                  <a:noFill/>
                  <a:ln w="6350">
                    <a:solidFill>
                      <a:srgbClr val="000000"/>
                    </a:solidFill>
                    <a:prstDash val="solid"/>
                    <a:round/>
                    <a:headEnd/>
                    <a:tailEnd/>
                  </a:ln>
                </p:spPr>
                <p:txBody>
                  <a:bodyPr/>
                  <a:lstStyle/>
                  <a:p>
                    <a:endParaRPr lang="en-US"/>
                  </a:p>
                </p:txBody>
              </p:sp>
              <p:sp>
                <p:nvSpPr>
                  <p:cNvPr id="7211" name="Freeform 75"/>
                  <p:cNvSpPr>
                    <a:spLocks/>
                  </p:cNvSpPr>
                  <p:nvPr/>
                </p:nvSpPr>
                <p:spPr bwMode="auto">
                  <a:xfrm>
                    <a:off x="2320" y="2311"/>
                    <a:ext cx="1" cy="11"/>
                  </a:xfrm>
                  <a:custGeom>
                    <a:avLst/>
                    <a:gdLst>
                      <a:gd name="T0" fmla="*/ 0 w 1"/>
                      <a:gd name="T1" fmla="*/ 61 h 61"/>
                      <a:gd name="T2" fmla="*/ 0 w 1"/>
                      <a:gd name="T3" fmla="*/ 1 h 61"/>
                      <a:gd name="T4" fmla="*/ 0 w 1"/>
                      <a:gd name="T5" fmla="*/ 0 h 61"/>
                      <a:gd name="T6" fmla="*/ 0 60000 65536"/>
                      <a:gd name="T7" fmla="*/ 0 60000 65536"/>
                      <a:gd name="T8" fmla="*/ 0 60000 65536"/>
                      <a:gd name="T9" fmla="*/ 0 w 1"/>
                      <a:gd name="T10" fmla="*/ 0 h 61"/>
                      <a:gd name="T11" fmla="*/ 1 w 1"/>
                      <a:gd name="T12" fmla="*/ 61 h 61"/>
                    </a:gdLst>
                    <a:ahLst/>
                    <a:cxnLst>
                      <a:cxn ang="T6">
                        <a:pos x="T0" y="T1"/>
                      </a:cxn>
                      <a:cxn ang="T7">
                        <a:pos x="T2" y="T3"/>
                      </a:cxn>
                      <a:cxn ang="T8">
                        <a:pos x="T4" y="T5"/>
                      </a:cxn>
                    </a:cxnLst>
                    <a:rect l="T9" t="T10" r="T11" b="T12"/>
                    <a:pathLst>
                      <a:path w="1" h="61">
                        <a:moveTo>
                          <a:pt x="0" y="61"/>
                        </a:moveTo>
                        <a:lnTo>
                          <a:pt x="0" y="1"/>
                        </a:lnTo>
                        <a:lnTo>
                          <a:pt x="0" y="0"/>
                        </a:lnTo>
                      </a:path>
                    </a:pathLst>
                  </a:custGeom>
                  <a:noFill/>
                  <a:ln w="6350">
                    <a:solidFill>
                      <a:srgbClr val="000000"/>
                    </a:solidFill>
                    <a:prstDash val="solid"/>
                    <a:round/>
                    <a:headEnd/>
                    <a:tailEnd/>
                  </a:ln>
                </p:spPr>
                <p:txBody>
                  <a:bodyPr/>
                  <a:lstStyle/>
                  <a:p>
                    <a:endParaRPr lang="en-US"/>
                  </a:p>
                </p:txBody>
              </p:sp>
              <p:sp>
                <p:nvSpPr>
                  <p:cNvPr id="7212" name="Freeform 76"/>
                  <p:cNvSpPr>
                    <a:spLocks/>
                  </p:cNvSpPr>
                  <p:nvPr/>
                </p:nvSpPr>
                <p:spPr bwMode="auto">
                  <a:xfrm>
                    <a:off x="694" y="2311"/>
                    <a:ext cx="1" cy="23"/>
                  </a:xfrm>
                  <a:custGeom>
                    <a:avLst/>
                    <a:gdLst>
                      <a:gd name="T0" fmla="*/ 0 w 1"/>
                      <a:gd name="T1" fmla="*/ 121 h 121"/>
                      <a:gd name="T2" fmla="*/ 0 w 1"/>
                      <a:gd name="T3" fmla="*/ 1 h 121"/>
                      <a:gd name="T4" fmla="*/ 0 w 1"/>
                      <a:gd name="T5" fmla="*/ 0 h 121"/>
                      <a:gd name="T6" fmla="*/ 0 60000 65536"/>
                      <a:gd name="T7" fmla="*/ 0 60000 65536"/>
                      <a:gd name="T8" fmla="*/ 0 60000 65536"/>
                      <a:gd name="T9" fmla="*/ 0 w 1"/>
                      <a:gd name="T10" fmla="*/ 0 h 121"/>
                      <a:gd name="T11" fmla="*/ 1 w 1"/>
                      <a:gd name="T12" fmla="*/ 121 h 121"/>
                    </a:gdLst>
                    <a:ahLst/>
                    <a:cxnLst>
                      <a:cxn ang="T6">
                        <a:pos x="T0" y="T1"/>
                      </a:cxn>
                      <a:cxn ang="T7">
                        <a:pos x="T2" y="T3"/>
                      </a:cxn>
                      <a:cxn ang="T8">
                        <a:pos x="T4" y="T5"/>
                      </a:cxn>
                    </a:cxnLst>
                    <a:rect l="T9" t="T10" r="T11" b="T12"/>
                    <a:pathLst>
                      <a:path w="1" h="121">
                        <a:moveTo>
                          <a:pt x="0" y="121"/>
                        </a:moveTo>
                        <a:lnTo>
                          <a:pt x="0" y="1"/>
                        </a:lnTo>
                        <a:lnTo>
                          <a:pt x="0" y="0"/>
                        </a:lnTo>
                      </a:path>
                    </a:pathLst>
                  </a:custGeom>
                  <a:noFill/>
                  <a:ln w="6350">
                    <a:solidFill>
                      <a:srgbClr val="000000"/>
                    </a:solidFill>
                    <a:prstDash val="solid"/>
                    <a:round/>
                    <a:headEnd/>
                    <a:tailEnd/>
                  </a:ln>
                </p:spPr>
                <p:txBody>
                  <a:bodyPr/>
                  <a:lstStyle/>
                  <a:p>
                    <a:endParaRPr lang="en-US"/>
                  </a:p>
                </p:txBody>
              </p:sp>
              <p:sp>
                <p:nvSpPr>
                  <p:cNvPr id="7213" name="Freeform 77"/>
                  <p:cNvSpPr>
                    <a:spLocks/>
                  </p:cNvSpPr>
                  <p:nvPr/>
                </p:nvSpPr>
                <p:spPr bwMode="auto">
                  <a:xfrm>
                    <a:off x="926" y="2311"/>
                    <a:ext cx="1" cy="23"/>
                  </a:xfrm>
                  <a:custGeom>
                    <a:avLst/>
                    <a:gdLst>
                      <a:gd name="T0" fmla="*/ 0 w 1"/>
                      <a:gd name="T1" fmla="*/ 121 h 121"/>
                      <a:gd name="T2" fmla="*/ 0 w 1"/>
                      <a:gd name="T3" fmla="*/ 1 h 121"/>
                      <a:gd name="T4" fmla="*/ 0 w 1"/>
                      <a:gd name="T5" fmla="*/ 0 h 121"/>
                      <a:gd name="T6" fmla="*/ 0 60000 65536"/>
                      <a:gd name="T7" fmla="*/ 0 60000 65536"/>
                      <a:gd name="T8" fmla="*/ 0 60000 65536"/>
                      <a:gd name="T9" fmla="*/ 0 w 1"/>
                      <a:gd name="T10" fmla="*/ 0 h 121"/>
                      <a:gd name="T11" fmla="*/ 1 w 1"/>
                      <a:gd name="T12" fmla="*/ 121 h 121"/>
                    </a:gdLst>
                    <a:ahLst/>
                    <a:cxnLst>
                      <a:cxn ang="T6">
                        <a:pos x="T0" y="T1"/>
                      </a:cxn>
                      <a:cxn ang="T7">
                        <a:pos x="T2" y="T3"/>
                      </a:cxn>
                      <a:cxn ang="T8">
                        <a:pos x="T4" y="T5"/>
                      </a:cxn>
                    </a:cxnLst>
                    <a:rect l="T9" t="T10" r="T11" b="T12"/>
                    <a:pathLst>
                      <a:path w="1" h="121">
                        <a:moveTo>
                          <a:pt x="0" y="121"/>
                        </a:moveTo>
                        <a:lnTo>
                          <a:pt x="0" y="1"/>
                        </a:lnTo>
                        <a:lnTo>
                          <a:pt x="0" y="0"/>
                        </a:lnTo>
                      </a:path>
                    </a:pathLst>
                  </a:custGeom>
                  <a:noFill/>
                  <a:ln w="6350">
                    <a:solidFill>
                      <a:srgbClr val="000000"/>
                    </a:solidFill>
                    <a:prstDash val="solid"/>
                    <a:round/>
                    <a:headEnd/>
                    <a:tailEnd/>
                  </a:ln>
                </p:spPr>
                <p:txBody>
                  <a:bodyPr/>
                  <a:lstStyle/>
                  <a:p>
                    <a:endParaRPr lang="en-US"/>
                  </a:p>
                </p:txBody>
              </p:sp>
              <p:sp>
                <p:nvSpPr>
                  <p:cNvPr id="7214" name="Freeform 78"/>
                  <p:cNvSpPr>
                    <a:spLocks/>
                  </p:cNvSpPr>
                  <p:nvPr/>
                </p:nvSpPr>
                <p:spPr bwMode="auto">
                  <a:xfrm>
                    <a:off x="1158" y="2311"/>
                    <a:ext cx="1" cy="23"/>
                  </a:xfrm>
                  <a:custGeom>
                    <a:avLst/>
                    <a:gdLst>
                      <a:gd name="T0" fmla="*/ 0 w 1"/>
                      <a:gd name="T1" fmla="*/ 121 h 121"/>
                      <a:gd name="T2" fmla="*/ 0 w 1"/>
                      <a:gd name="T3" fmla="*/ 1 h 121"/>
                      <a:gd name="T4" fmla="*/ 0 w 1"/>
                      <a:gd name="T5" fmla="*/ 0 h 121"/>
                      <a:gd name="T6" fmla="*/ 0 60000 65536"/>
                      <a:gd name="T7" fmla="*/ 0 60000 65536"/>
                      <a:gd name="T8" fmla="*/ 0 60000 65536"/>
                      <a:gd name="T9" fmla="*/ 0 w 1"/>
                      <a:gd name="T10" fmla="*/ 0 h 121"/>
                      <a:gd name="T11" fmla="*/ 1 w 1"/>
                      <a:gd name="T12" fmla="*/ 121 h 121"/>
                    </a:gdLst>
                    <a:ahLst/>
                    <a:cxnLst>
                      <a:cxn ang="T6">
                        <a:pos x="T0" y="T1"/>
                      </a:cxn>
                      <a:cxn ang="T7">
                        <a:pos x="T2" y="T3"/>
                      </a:cxn>
                      <a:cxn ang="T8">
                        <a:pos x="T4" y="T5"/>
                      </a:cxn>
                    </a:cxnLst>
                    <a:rect l="T9" t="T10" r="T11" b="T12"/>
                    <a:pathLst>
                      <a:path w="1" h="121">
                        <a:moveTo>
                          <a:pt x="0" y="121"/>
                        </a:moveTo>
                        <a:lnTo>
                          <a:pt x="0" y="1"/>
                        </a:lnTo>
                        <a:lnTo>
                          <a:pt x="0" y="0"/>
                        </a:lnTo>
                      </a:path>
                    </a:pathLst>
                  </a:custGeom>
                  <a:noFill/>
                  <a:ln w="6350">
                    <a:solidFill>
                      <a:srgbClr val="000000"/>
                    </a:solidFill>
                    <a:prstDash val="solid"/>
                    <a:round/>
                    <a:headEnd/>
                    <a:tailEnd/>
                  </a:ln>
                </p:spPr>
                <p:txBody>
                  <a:bodyPr/>
                  <a:lstStyle/>
                  <a:p>
                    <a:endParaRPr lang="en-US"/>
                  </a:p>
                </p:txBody>
              </p:sp>
              <p:sp>
                <p:nvSpPr>
                  <p:cNvPr id="7215" name="Freeform 79"/>
                  <p:cNvSpPr>
                    <a:spLocks/>
                  </p:cNvSpPr>
                  <p:nvPr/>
                </p:nvSpPr>
                <p:spPr bwMode="auto">
                  <a:xfrm>
                    <a:off x="1391" y="2311"/>
                    <a:ext cx="1" cy="23"/>
                  </a:xfrm>
                  <a:custGeom>
                    <a:avLst/>
                    <a:gdLst>
                      <a:gd name="T0" fmla="*/ 0 w 1"/>
                      <a:gd name="T1" fmla="*/ 121 h 121"/>
                      <a:gd name="T2" fmla="*/ 0 w 1"/>
                      <a:gd name="T3" fmla="*/ 1 h 121"/>
                      <a:gd name="T4" fmla="*/ 0 w 1"/>
                      <a:gd name="T5" fmla="*/ 0 h 121"/>
                      <a:gd name="T6" fmla="*/ 0 60000 65536"/>
                      <a:gd name="T7" fmla="*/ 0 60000 65536"/>
                      <a:gd name="T8" fmla="*/ 0 60000 65536"/>
                      <a:gd name="T9" fmla="*/ 0 w 1"/>
                      <a:gd name="T10" fmla="*/ 0 h 121"/>
                      <a:gd name="T11" fmla="*/ 1 w 1"/>
                      <a:gd name="T12" fmla="*/ 121 h 121"/>
                    </a:gdLst>
                    <a:ahLst/>
                    <a:cxnLst>
                      <a:cxn ang="T6">
                        <a:pos x="T0" y="T1"/>
                      </a:cxn>
                      <a:cxn ang="T7">
                        <a:pos x="T2" y="T3"/>
                      </a:cxn>
                      <a:cxn ang="T8">
                        <a:pos x="T4" y="T5"/>
                      </a:cxn>
                    </a:cxnLst>
                    <a:rect l="T9" t="T10" r="T11" b="T12"/>
                    <a:pathLst>
                      <a:path w="1" h="121">
                        <a:moveTo>
                          <a:pt x="0" y="121"/>
                        </a:moveTo>
                        <a:lnTo>
                          <a:pt x="0" y="1"/>
                        </a:lnTo>
                        <a:lnTo>
                          <a:pt x="0" y="0"/>
                        </a:lnTo>
                      </a:path>
                    </a:pathLst>
                  </a:custGeom>
                  <a:noFill/>
                  <a:ln w="6350">
                    <a:solidFill>
                      <a:srgbClr val="000000"/>
                    </a:solidFill>
                    <a:prstDash val="solid"/>
                    <a:round/>
                    <a:headEnd/>
                    <a:tailEnd/>
                  </a:ln>
                </p:spPr>
                <p:txBody>
                  <a:bodyPr/>
                  <a:lstStyle/>
                  <a:p>
                    <a:endParaRPr lang="en-US"/>
                  </a:p>
                </p:txBody>
              </p:sp>
              <p:sp>
                <p:nvSpPr>
                  <p:cNvPr id="7216" name="Freeform 80"/>
                  <p:cNvSpPr>
                    <a:spLocks/>
                  </p:cNvSpPr>
                  <p:nvPr/>
                </p:nvSpPr>
                <p:spPr bwMode="auto">
                  <a:xfrm>
                    <a:off x="1623" y="2311"/>
                    <a:ext cx="1" cy="23"/>
                  </a:xfrm>
                  <a:custGeom>
                    <a:avLst/>
                    <a:gdLst>
                      <a:gd name="T0" fmla="*/ 0 w 1"/>
                      <a:gd name="T1" fmla="*/ 121 h 121"/>
                      <a:gd name="T2" fmla="*/ 0 w 1"/>
                      <a:gd name="T3" fmla="*/ 1 h 121"/>
                      <a:gd name="T4" fmla="*/ 0 w 1"/>
                      <a:gd name="T5" fmla="*/ 0 h 121"/>
                      <a:gd name="T6" fmla="*/ 0 60000 65536"/>
                      <a:gd name="T7" fmla="*/ 0 60000 65536"/>
                      <a:gd name="T8" fmla="*/ 0 60000 65536"/>
                      <a:gd name="T9" fmla="*/ 0 w 1"/>
                      <a:gd name="T10" fmla="*/ 0 h 121"/>
                      <a:gd name="T11" fmla="*/ 1 w 1"/>
                      <a:gd name="T12" fmla="*/ 121 h 121"/>
                    </a:gdLst>
                    <a:ahLst/>
                    <a:cxnLst>
                      <a:cxn ang="T6">
                        <a:pos x="T0" y="T1"/>
                      </a:cxn>
                      <a:cxn ang="T7">
                        <a:pos x="T2" y="T3"/>
                      </a:cxn>
                      <a:cxn ang="T8">
                        <a:pos x="T4" y="T5"/>
                      </a:cxn>
                    </a:cxnLst>
                    <a:rect l="T9" t="T10" r="T11" b="T12"/>
                    <a:pathLst>
                      <a:path w="1" h="121">
                        <a:moveTo>
                          <a:pt x="0" y="121"/>
                        </a:moveTo>
                        <a:lnTo>
                          <a:pt x="0" y="1"/>
                        </a:lnTo>
                        <a:lnTo>
                          <a:pt x="0" y="0"/>
                        </a:lnTo>
                      </a:path>
                    </a:pathLst>
                  </a:custGeom>
                  <a:noFill/>
                  <a:ln w="6350">
                    <a:solidFill>
                      <a:srgbClr val="000000"/>
                    </a:solidFill>
                    <a:prstDash val="solid"/>
                    <a:round/>
                    <a:headEnd/>
                    <a:tailEnd/>
                  </a:ln>
                </p:spPr>
                <p:txBody>
                  <a:bodyPr/>
                  <a:lstStyle/>
                  <a:p>
                    <a:endParaRPr lang="en-US"/>
                  </a:p>
                </p:txBody>
              </p:sp>
              <p:sp>
                <p:nvSpPr>
                  <p:cNvPr id="7217" name="Freeform 81"/>
                  <p:cNvSpPr>
                    <a:spLocks/>
                  </p:cNvSpPr>
                  <p:nvPr/>
                </p:nvSpPr>
                <p:spPr bwMode="auto">
                  <a:xfrm>
                    <a:off x="1856" y="2311"/>
                    <a:ext cx="1" cy="23"/>
                  </a:xfrm>
                  <a:custGeom>
                    <a:avLst/>
                    <a:gdLst>
                      <a:gd name="T0" fmla="*/ 0 w 1"/>
                      <a:gd name="T1" fmla="*/ 121 h 121"/>
                      <a:gd name="T2" fmla="*/ 0 w 1"/>
                      <a:gd name="T3" fmla="*/ 1 h 121"/>
                      <a:gd name="T4" fmla="*/ 0 w 1"/>
                      <a:gd name="T5" fmla="*/ 0 h 121"/>
                      <a:gd name="T6" fmla="*/ 0 60000 65536"/>
                      <a:gd name="T7" fmla="*/ 0 60000 65536"/>
                      <a:gd name="T8" fmla="*/ 0 60000 65536"/>
                      <a:gd name="T9" fmla="*/ 0 w 1"/>
                      <a:gd name="T10" fmla="*/ 0 h 121"/>
                      <a:gd name="T11" fmla="*/ 1 w 1"/>
                      <a:gd name="T12" fmla="*/ 121 h 121"/>
                    </a:gdLst>
                    <a:ahLst/>
                    <a:cxnLst>
                      <a:cxn ang="T6">
                        <a:pos x="T0" y="T1"/>
                      </a:cxn>
                      <a:cxn ang="T7">
                        <a:pos x="T2" y="T3"/>
                      </a:cxn>
                      <a:cxn ang="T8">
                        <a:pos x="T4" y="T5"/>
                      </a:cxn>
                    </a:cxnLst>
                    <a:rect l="T9" t="T10" r="T11" b="T12"/>
                    <a:pathLst>
                      <a:path w="1" h="121">
                        <a:moveTo>
                          <a:pt x="0" y="121"/>
                        </a:moveTo>
                        <a:lnTo>
                          <a:pt x="0" y="1"/>
                        </a:lnTo>
                        <a:lnTo>
                          <a:pt x="0" y="0"/>
                        </a:lnTo>
                      </a:path>
                    </a:pathLst>
                  </a:custGeom>
                  <a:noFill/>
                  <a:ln w="6350">
                    <a:solidFill>
                      <a:srgbClr val="000000"/>
                    </a:solidFill>
                    <a:prstDash val="solid"/>
                    <a:round/>
                    <a:headEnd/>
                    <a:tailEnd/>
                  </a:ln>
                </p:spPr>
                <p:txBody>
                  <a:bodyPr/>
                  <a:lstStyle/>
                  <a:p>
                    <a:endParaRPr lang="en-US"/>
                  </a:p>
                </p:txBody>
              </p:sp>
              <p:sp>
                <p:nvSpPr>
                  <p:cNvPr id="7218" name="Freeform 82"/>
                  <p:cNvSpPr>
                    <a:spLocks/>
                  </p:cNvSpPr>
                  <p:nvPr/>
                </p:nvSpPr>
                <p:spPr bwMode="auto">
                  <a:xfrm>
                    <a:off x="2088" y="2311"/>
                    <a:ext cx="1" cy="23"/>
                  </a:xfrm>
                  <a:custGeom>
                    <a:avLst/>
                    <a:gdLst>
                      <a:gd name="T0" fmla="*/ 0 w 1"/>
                      <a:gd name="T1" fmla="*/ 121 h 121"/>
                      <a:gd name="T2" fmla="*/ 0 w 1"/>
                      <a:gd name="T3" fmla="*/ 1 h 121"/>
                      <a:gd name="T4" fmla="*/ 0 w 1"/>
                      <a:gd name="T5" fmla="*/ 0 h 121"/>
                      <a:gd name="T6" fmla="*/ 0 60000 65536"/>
                      <a:gd name="T7" fmla="*/ 0 60000 65536"/>
                      <a:gd name="T8" fmla="*/ 0 60000 65536"/>
                      <a:gd name="T9" fmla="*/ 0 w 1"/>
                      <a:gd name="T10" fmla="*/ 0 h 121"/>
                      <a:gd name="T11" fmla="*/ 1 w 1"/>
                      <a:gd name="T12" fmla="*/ 121 h 121"/>
                    </a:gdLst>
                    <a:ahLst/>
                    <a:cxnLst>
                      <a:cxn ang="T6">
                        <a:pos x="T0" y="T1"/>
                      </a:cxn>
                      <a:cxn ang="T7">
                        <a:pos x="T2" y="T3"/>
                      </a:cxn>
                      <a:cxn ang="T8">
                        <a:pos x="T4" y="T5"/>
                      </a:cxn>
                    </a:cxnLst>
                    <a:rect l="T9" t="T10" r="T11" b="T12"/>
                    <a:pathLst>
                      <a:path w="1" h="121">
                        <a:moveTo>
                          <a:pt x="0" y="121"/>
                        </a:moveTo>
                        <a:lnTo>
                          <a:pt x="0" y="1"/>
                        </a:lnTo>
                        <a:lnTo>
                          <a:pt x="0" y="0"/>
                        </a:lnTo>
                      </a:path>
                    </a:pathLst>
                  </a:custGeom>
                  <a:noFill/>
                  <a:ln w="6350">
                    <a:solidFill>
                      <a:srgbClr val="000000"/>
                    </a:solidFill>
                    <a:prstDash val="solid"/>
                    <a:round/>
                    <a:headEnd/>
                    <a:tailEnd/>
                  </a:ln>
                </p:spPr>
                <p:txBody>
                  <a:bodyPr/>
                  <a:lstStyle/>
                  <a:p>
                    <a:endParaRPr lang="en-US"/>
                  </a:p>
                </p:txBody>
              </p:sp>
              <p:sp>
                <p:nvSpPr>
                  <p:cNvPr id="7219" name="Freeform 83"/>
                  <p:cNvSpPr>
                    <a:spLocks/>
                  </p:cNvSpPr>
                  <p:nvPr/>
                </p:nvSpPr>
                <p:spPr bwMode="auto">
                  <a:xfrm>
                    <a:off x="2320" y="2311"/>
                    <a:ext cx="1" cy="23"/>
                  </a:xfrm>
                  <a:custGeom>
                    <a:avLst/>
                    <a:gdLst>
                      <a:gd name="T0" fmla="*/ 0 w 1"/>
                      <a:gd name="T1" fmla="*/ 121 h 121"/>
                      <a:gd name="T2" fmla="*/ 0 w 1"/>
                      <a:gd name="T3" fmla="*/ 1 h 121"/>
                      <a:gd name="T4" fmla="*/ 0 w 1"/>
                      <a:gd name="T5" fmla="*/ 0 h 121"/>
                      <a:gd name="T6" fmla="*/ 0 60000 65536"/>
                      <a:gd name="T7" fmla="*/ 0 60000 65536"/>
                      <a:gd name="T8" fmla="*/ 0 60000 65536"/>
                      <a:gd name="T9" fmla="*/ 0 w 1"/>
                      <a:gd name="T10" fmla="*/ 0 h 121"/>
                      <a:gd name="T11" fmla="*/ 1 w 1"/>
                      <a:gd name="T12" fmla="*/ 121 h 121"/>
                    </a:gdLst>
                    <a:ahLst/>
                    <a:cxnLst>
                      <a:cxn ang="T6">
                        <a:pos x="T0" y="T1"/>
                      </a:cxn>
                      <a:cxn ang="T7">
                        <a:pos x="T2" y="T3"/>
                      </a:cxn>
                      <a:cxn ang="T8">
                        <a:pos x="T4" y="T5"/>
                      </a:cxn>
                    </a:cxnLst>
                    <a:rect l="T9" t="T10" r="T11" b="T12"/>
                    <a:pathLst>
                      <a:path w="1" h="121">
                        <a:moveTo>
                          <a:pt x="0" y="121"/>
                        </a:moveTo>
                        <a:lnTo>
                          <a:pt x="0" y="1"/>
                        </a:lnTo>
                        <a:lnTo>
                          <a:pt x="0" y="0"/>
                        </a:lnTo>
                      </a:path>
                    </a:pathLst>
                  </a:custGeom>
                  <a:noFill/>
                  <a:ln w="6350">
                    <a:solidFill>
                      <a:srgbClr val="000000"/>
                    </a:solidFill>
                    <a:prstDash val="solid"/>
                    <a:round/>
                    <a:headEnd/>
                    <a:tailEnd/>
                  </a:ln>
                </p:spPr>
                <p:txBody>
                  <a:bodyPr/>
                  <a:lstStyle/>
                  <a:p>
                    <a:endParaRPr lang="en-US"/>
                  </a:p>
                </p:txBody>
              </p:sp>
              <p:sp>
                <p:nvSpPr>
                  <p:cNvPr id="7220" name="Freeform 84"/>
                  <p:cNvSpPr>
                    <a:spLocks/>
                  </p:cNvSpPr>
                  <p:nvPr/>
                </p:nvSpPr>
                <p:spPr bwMode="auto">
                  <a:xfrm>
                    <a:off x="694" y="1200"/>
                    <a:ext cx="1" cy="1084"/>
                  </a:xfrm>
                  <a:custGeom>
                    <a:avLst/>
                    <a:gdLst>
                      <a:gd name="T0" fmla="*/ 0 w 1"/>
                      <a:gd name="T1" fmla="*/ 5761 h 5761"/>
                      <a:gd name="T2" fmla="*/ 0 w 1"/>
                      <a:gd name="T3" fmla="*/ 1 h 5761"/>
                      <a:gd name="T4" fmla="*/ 0 w 1"/>
                      <a:gd name="T5" fmla="*/ 0 h 5761"/>
                      <a:gd name="T6" fmla="*/ 0 60000 65536"/>
                      <a:gd name="T7" fmla="*/ 0 60000 65536"/>
                      <a:gd name="T8" fmla="*/ 0 60000 65536"/>
                      <a:gd name="T9" fmla="*/ 0 w 1"/>
                      <a:gd name="T10" fmla="*/ 0 h 5761"/>
                      <a:gd name="T11" fmla="*/ 1 w 1"/>
                      <a:gd name="T12" fmla="*/ 5761 h 5761"/>
                    </a:gdLst>
                    <a:ahLst/>
                    <a:cxnLst>
                      <a:cxn ang="T6">
                        <a:pos x="T0" y="T1"/>
                      </a:cxn>
                      <a:cxn ang="T7">
                        <a:pos x="T2" y="T3"/>
                      </a:cxn>
                      <a:cxn ang="T8">
                        <a:pos x="T4" y="T5"/>
                      </a:cxn>
                    </a:cxnLst>
                    <a:rect l="T9" t="T10" r="T11" b="T12"/>
                    <a:pathLst>
                      <a:path w="1" h="5761">
                        <a:moveTo>
                          <a:pt x="0" y="5761"/>
                        </a:moveTo>
                        <a:lnTo>
                          <a:pt x="0" y="1"/>
                        </a:lnTo>
                        <a:lnTo>
                          <a:pt x="0" y="0"/>
                        </a:lnTo>
                      </a:path>
                    </a:pathLst>
                  </a:custGeom>
                  <a:noFill/>
                  <a:ln w="6350">
                    <a:solidFill>
                      <a:srgbClr val="000000"/>
                    </a:solidFill>
                    <a:prstDash val="solid"/>
                    <a:round/>
                    <a:headEnd/>
                    <a:tailEnd/>
                  </a:ln>
                </p:spPr>
                <p:txBody>
                  <a:bodyPr/>
                  <a:lstStyle/>
                  <a:p>
                    <a:endParaRPr lang="en-US"/>
                  </a:p>
                </p:txBody>
              </p:sp>
              <p:sp>
                <p:nvSpPr>
                  <p:cNvPr id="7221" name="Freeform 85"/>
                  <p:cNvSpPr>
                    <a:spLocks/>
                  </p:cNvSpPr>
                  <p:nvPr/>
                </p:nvSpPr>
                <p:spPr bwMode="auto">
                  <a:xfrm>
                    <a:off x="694" y="2311"/>
                    <a:ext cx="1627" cy="1"/>
                  </a:xfrm>
                  <a:custGeom>
                    <a:avLst/>
                    <a:gdLst>
                      <a:gd name="T0" fmla="*/ 0 w 8641"/>
                      <a:gd name="T1" fmla="*/ 0 h 1"/>
                      <a:gd name="T2" fmla="*/ 8640 w 8641"/>
                      <a:gd name="T3" fmla="*/ 0 h 1"/>
                      <a:gd name="T4" fmla="*/ 8641 w 8641"/>
                      <a:gd name="T5" fmla="*/ 0 h 1"/>
                      <a:gd name="T6" fmla="*/ 0 60000 65536"/>
                      <a:gd name="T7" fmla="*/ 0 60000 65536"/>
                      <a:gd name="T8" fmla="*/ 0 60000 65536"/>
                      <a:gd name="T9" fmla="*/ 0 w 8641"/>
                      <a:gd name="T10" fmla="*/ 0 h 1"/>
                      <a:gd name="T11" fmla="*/ 8641 w 8641"/>
                      <a:gd name="T12" fmla="*/ 1 h 1"/>
                    </a:gdLst>
                    <a:ahLst/>
                    <a:cxnLst>
                      <a:cxn ang="T6">
                        <a:pos x="T0" y="T1"/>
                      </a:cxn>
                      <a:cxn ang="T7">
                        <a:pos x="T2" y="T3"/>
                      </a:cxn>
                      <a:cxn ang="T8">
                        <a:pos x="T4" y="T5"/>
                      </a:cxn>
                    </a:cxnLst>
                    <a:rect l="T9" t="T10" r="T11" b="T12"/>
                    <a:pathLst>
                      <a:path w="8641" h="1">
                        <a:moveTo>
                          <a:pt x="0" y="0"/>
                        </a:moveTo>
                        <a:lnTo>
                          <a:pt x="8640" y="0"/>
                        </a:lnTo>
                        <a:lnTo>
                          <a:pt x="8641" y="0"/>
                        </a:lnTo>
                      </a:path>
                    </a:pathLst>
                  </a:custGeom>
                  <a:noFill/>
                  <a:ln w="6350">
                    <a:solidFill>
                      <a:srgbClr val="000000"/>
                    </a:solidFill>
                    <a:prstDash val="solid"/>
                    <a:round/>
                    <a:headEnd/>
                    <a:tailEnd/>
                  </a:ln>
                </p:spPr>
                <p:txBody>
                  <a:bodyPr/>
                  <a:lstStyle/>
                  <a:p>
                    <a:endParaRPr lang="en-US"/>
                  </a:p>
                </p:txBody>
              </p:sp>
              <p:sp>
                <p:nvSpPr>
                  <p:cNvPr id="7222" name="Freeform 86"/>
                  <p:cNvSpPr>
                    <a:spLocks/>
                  </p:cNvSpPr>
                  <p:nvPr/>
                </p:nvSpPr>
                <p:spPr bwMode="auto">
                  <a:xfrm>
                    <a:off x="695" y="2247"/>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7223" name="Freeform 87"/>
                  <p:cNvSpPr>
                    <a:spLocks/>
                  </p:cNvSpPr>
                  <p:nvPr/>
                </p:nvSpPr>
                <p:spPr bwMode="auto">
                  <a:xfrm>
                    <a:off x="696" y="2247"/>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7224" name="Freeform 88"/>
                  <p:cNvSpPr>
                    <a:spLocks/>
                  </p:cNvSpPr>
                  <p:nvPr/>
                </p:nvSpPr>
                <p:spPr bwMode="auto">
                  <a:xfrm>
                    <a:off x="697" y="2247"/>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7225" name="Freeform 89"/>
                  <p:cNvSpPr>
                    <a:spLocks/>
                  </p:cNvSpPr>
                  <p:nvPr/>
                </p:nvSpPr>
                <p:spPr bwMode="auto">
                  <a:xfrm>
                    <a:off x="697" y="2246"/>
                    <a:ext cx="2" cy="1"/>
                  </a:xfrm>
                  <a:custGeom>
                    <a:avLst/>
                    <a:gdLst>
                      <a:gd name="T0" fmla="*/ 0 w 6"/>
                      <a:gd name="T1" fmla="*/ 1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1"/>
                        </a:moveTo>
                        <a:lnTo>
                          <a:pt x="5" y="0"/>
                        </a:lnTo>
                        <a:lnTo>
                          <a:pt x="6" y="0"/>
                        </a:lnTo>
                      </a:path>
                    </a:pathLst>
                  </a:custGeom>
                  <a:noFill/>
                  <a:ln w="6350">
                    <a:solidFill>
                      <a:srgbClr val="0C0CFF"/>
                    </a:solidFill>
                    <a:prstDash val="solid"/>
                    <a:round/>
                    <a:headEnd/>
                    <a:tailEnd/>
                  </a:ln>
                </p:spPr>
                <p:txBody>
                  <a:bodyPr/>
                  <a:lstStyle/>
                  <a:p>
                    <a:endParaRPr lang="en-US"/>
                  </a:p>
                </p:txBody>
              </p:sp>
              <p:sp>
                <p:nvSpPr>
                  <p:cNvPr id="7226" name="Freeform 90"/>
                  <p:cNvSpPr>
                    <a:spLocks/>
                  </p:cNvSpPr>
                  <p:nvPr/>
                </p:nvSpPr>
                <p:spPr bwMode="auto">
                  <a:xfrm>
                    <a:off x="698" y="2246"/>
                    <a:ext cx="2"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7227" name="Freeform 91"/>
                  <p:cNvSpPr>
                    <a:spLocks/>
                  </p:cNvSpPr>
                  <p:nvPr/>
                </p:nvSpPr>
                <p:spPr bwMode="auto">
                  <a:xfrm>
                    <a:off x="699"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7228" name="Freeform 92"/>
                  <p:cNvSpPr>
                    <a:spLocks/>
                  </p:cNvSpPr>
                  <p:nvPr/>
                </p:nvSpPr>
                <p:spPr bwMode="auto">
                  <a:xfrm>
                    <a:off x="700" y="2246"/>
                    <a:ext cx="2" cy="1"/>
                  </a:xfrm>
                  <a:custGeom>
                    <a:avLst/>
                    <a:gdLst>
                      <a:gd name="T0" fmla="*/ 0 w 7"/>
                      <a:gd name="T1" fmla="*/ 1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1"/>
                        </a:moveTo>
                        <a:lnTo>
                          <a:pt x="6" y="0"/>
                        </a:lnTo>
                        <a:lnTo>
                          <a:pt x="7" y="0"/>
                        </a:lnTo>
                      </a:path>
                    </a:pathLst>
                  </a:custGeom>
                  <a:noFill/>
                  <a:ln w="6350">
                    <a:solidFill>
                      <a:srgbClr val="0C0CFF"/>
                    </a:solidFill>
                    <a:prstDash val="solid"/>
                    <a:round/>
                    <a:headEnd/>
                    <a:tailEnd/>
                  </a:ln>
                </p:spPr>
                <p:txBody>
                  <a:bodyPr/>
                  <a:lstStyle/>
                  <a:p>
                    <a:endParaRPr lang="en-US"/>
                  </a:p>
                </p:txBody>
              </p:sp>
              <p:sp>
                <p:nvSpPr>
                  <p:cNvPr id="7229" name="Freeform 93"/>
                  <p:cNvSpPr>
                    <a:spLocks/>
                  </p:cNvSpPr>
                  <p:nvPr/>
                </p:nvSpPr>
                <p:spPr bwMode="auto">
                  <a:xfrm>
                    <a:off x="701" y="2246"/>
                    <a:ext cx="2"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7230" name="Freeform 94"/>
                  <p:cNvSpPr>
                    <a:spLocks/>
                  </p:cNvSpPr>
                  <p:nvPr/>
                </p:nvSpPr>
                <p:spPr bwMode="auto">
                  <a:xfrm>
                    <a:off x="702"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7231" name="Freeform 95"/>
                  <p:cNvSpPr>
                    <a:spLocks/>
                  </p:cNvSpPr>
                  <p:nvPr/>
                </p:nvSpPr>
                <p:spPr bwMode="auto">
                  <a:xfrm>
                    <a:off x="703"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7232" name="Freeform 96"/>
                  <p:cNvSpPr>
                    <a:spLocks/>
                  </p:cNvSpPr>
                  <p:nvPr/>
                </p:nvSpPr>
                <p:spPr bwMode="auto">
                  <a:xfrm>
                    <a:off x="704"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7233" name="Freeform 97"/>
                  <p:cNvSpPr>
                    <a:spLocks/>
                  </p:cNvSpPr>
                  <p:nvPr/>
                </p:nvSpPr>
                <p:spPr bwMode="auto">
                  <a:xfrm>
                    <a:off x="705"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7234" name="Freeform 98"/>
                  <p:cNvSpPr>
                    <a:spLocks/>
                  </p:cNvSpPr>
                  <p:nvPr/>
                </p:nvSpPr>
                <p:spPr bwMode="auto">
                  <a:xfrm>
                    <a:off x="706"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7235" name="Freeform 99"/>
                  <p:cNvSpPr>
                    <a:spLocks/>
                  </p:cNvSpPr>
                  <p:nvPr/>
                </p:nvSpPr>
                <p:spPr bwMode="auto">
                  <a:xfrm>
                    <a:off x="707" y="2246"/>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7236" name="Freeform 100"/>
                  <p:cNvSpPr>
                    <a:spLocks/>
                  </p:cNvSpPr>
                  <p:nvPr/>
                </p:nvSpPr>
                <p:spPr bwMode="auto">
                  <a:xfrm>
                    <a:off x="708"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7237" name="Freeform 101"/>
                  <p:cNvSpPr>
                    <a:spLocks/>
                  </p:cNvSpPr>
                  <p:nvPr/>
                </p:nvSpPr>
                <p:spPr bwMode="auto">
                  <a:xfrm>
                    <a:off x="709"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7238" name="Freeform 102"/>
                  <p:cNvSpPr>
                    <a:spLocks/>
                  </p:cNvSpPr>
                  <p:nvPr/>
                </p:nvSpPr>
                <p:spPr bwMode="auto">
                  <a:xfrm>
                    <a:off x="710"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7239" name="Freeform 103"/>
                  <p:cNvSpPr>
                    <a:spLocks/>
                  </p:cNvSpPr>
                  <p:nvPr/>
                </p:nvSpPr>
                <p:spPr bwMode="auto">
                  <a:xfrm>
                    <a:off x="711"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7240" name="Freeform 104"/>
                  <p:cNvSpPr>
                    <a:spLocks/>
                  </p:cNvSpPr>
                  <p:nvPr/>
                </p:nvSpPr>
                <p:spPr bwMode="auto">
                  <a:xfrm>
                    <a:off x="712"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7241" name="Freeform 105"/>
                  <p:cNvSpPr>
                    <a:spLocks/>
                  </p:cNvSpPr>
                  <p:nvPr/>
                </p:nvSpPr>
                <p:spPr bwMode="auto">
                  <a:xfrm>
                    <a:off x="713"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7242" name="Freeform 106"/>
                  <p:cNvSpPr>
                    <a:spLocks/>
                  </p:cNvSpPr>
                  <p:nvPr/>
                </p:nvSpPr>
                <p:spPr bwMode="auto">
                  <a:xfrm>
                    <a:off x="714" y="2246"/>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7243" name="Freeform 107"/>
                  <p:cNvSpPr>
                    <a:spLocks/>
                  </p:cNvSpPr>
                  <p:nvPr/>
                </p:nvSpPr>
                <p:spPr bwMode="auto">
                  <a:xfrm>
                    <a:off x="715"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7244" name="Freeform 108"/>
                  <p:cNvSpPr>
                    <a:spLocks/>
                  </p:cNvSpPr>
                  <p:nvPr/>
                </p:nvSpPr>
                <p:spPr bwMode="auto">
                  <a:xfrm>
                    <a:off x="716"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7245" name="Freeform 109"/>
                  <p:cNvSpPr>
                    <a:spLocks/>
                  </p:cNvSpPr>
                  <p:nvPr/>
                </p:nvSpPr>
                <p:spPr bwMode="auto">
                  <a:xfrm>
                    <a:off x="717"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7246" name="Freeform 110"/>
                  <p:cNvSpPr>
                    <a:spLocks/>
                  </p:cNvSpPr>
                  <p:nvPr/>
                </p:nvSpPr>
                <p:spPr bwMode="auto">
                  <a:xfrm>
                    <a:off x="718"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7247" name="Freeform 111"/>
                  <p:cNvSpPr>
                    <a:spLocks/>
                  </p:cNvSpPr>
                  <p:nvPr/>
                </p:nvSpPr>
                <p:spPr bwMode="auto">
                  <a:xfrm>
                    <a:off x="719"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7248" name="Freeform 112"/>
                  <p:cNvSpPr>
                    <a:spLocks/>
                  </p:cNvSpPr>
                  <p:nvPr/>
                </p:nvSpPr>
                <p:spPr bwMode="auto">
                  <a:xfrm>
                    <a:off x="720" y="2246"/>
                    <a:ext cx="1" cy="1"/>
                  </a:xfrm>
                  <a:custGeom>
                    <a:avLst/>
                    <a:gdLst>
                      <a:gd name="T0" fmla="*/ 0 w 6"/>
                      <a:gd name="T1" fmla="*/ 1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1"/>
                        </a:moveTo>
                        <a:lnTo>
                          <a:pt x="5" y="0"/>
                        </a:lnTo>
                        <a:lnTo>
                          <a:pt x="6" y="0"/>
                        </a:lnTo>
                      </a:path>
                    </a:pathLst>
                  </a:custGeom>
                  <a:noFill/>
                  <a:ln w="6350">
                    <a:solidFill>
                      <a:srgbClr val="0C0CFF"/>
                    </a:solidFill>
                    <a:prstDash val="solid"/>
                    <a:round/>
                    <a:headEnd/>
                    <a:tailEnd/>
                  </a:ln>
                </p:spPr>
                <p:txBody>
                  <a:bodyPr/>
                  <a:lstStyle/>
                  <a:p>
                    <a:endParaRPr lang="en-US"/>
                  </a:p>
                </p:txBody>
              </p:sp>
              <p:sp>
                <p:nvSpPr>
                  <p:cNvPr id="7249" name="Freeform 113"/>
                  <p:cNvSpPr>
                    <a:spLocks/>
                  </p:cNvSpPr>
                  <p:nvPr/>
                </p:nvSpPr>
                <p:spPr bwMode="auto">
                  <a:xfrm>
                    <a:off x="721" y="2246"/>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7250" name="Freeform 114"/>
                  <p:cNvSpPr>
                    <a:spLocks/>
                  </p:cNvSpPr>
                  <p:nvPr/>
                </p:nvSpPr>
                <p:spPr bwMode="auto">
                  <a:xfrm>
                    <a:off x="722" y="2246"/>
                    <a:ext cx="1" cy="1"/>
                  </a:xfrm>
                  <a:custGeom>
                    <a:avLst/>
                    <a:gdLst>
                      <a:gd name="T0" fmla="*/ 0 w 6"/>
                      <a:gd name="T1" fmla="*/ 1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1"/>
                        </a:moveTo>
                        <a:lnTo>
                          <a:pt x="5" y="0"/>
                        </a:lnTo>
                        <a:lnTo>
                          <a:pt x="6" y="0"/>
                        </a:lnTo>
                      </a:path>
                    </a:pathLst>
                  </a:custGeom>
                  <a:noFill/>
                  <a:ln w="6350">
                    <a:solidFill>
                      <a:srgbClr val="0C0CFF"/>
                    </a:solidFill>
                    <a:prstDash val="solid"/>
                    <a:round/>
                    <a:headEnd/>
                    <a:tailEnd/>
                  </a:ln>
                </p:spPr>
                <p:txBody>
                  <a:bodyPr/>
                  <a:lstStyle/>
                  <a:p>
                    <a:endParaRPr lang="en-US"/>
                  </a:p>
                </p:txBody>
              </p:sp>
              <p:sp>
                <p:nvSpPr>
                  <p:cNvPr id="7251" name="Freeform 115"/>
                  <p:cNvSpPr>
                    <a:spLocks/>
                  </p:cNvSpPr>
                  <p:nvPr/>
                </p:nvSpPr>
                <p:spPr bwMode="auto">
                  <a:xfrm>
                    <a:off x="723" y="2246"/>
                    <a:ext cx="1" cy="1"/>
                  </a:xfrm>
                  <a:custGeom>
                    <a:avLst/>
                    <a:gdLst>
                      <a:gd name="T0" fmla="*/ 0 w 6"/>
                      <a:gd name="T1" fmla="*/ 1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1"/>
                        </a:moveTo>
                        <a:lnTo>
                          <a:pt x="5" y="0"/>
                        </a:lnTo>
                        <a:lnTo>
                          <a:pt x="6" y="0"/>
                        </a:lnTo>
                      </a:path>
                    </a:pathLst>
                  </a:custGeom>
                  <a:noFill/>
                  <a:ln w="6350">
                    <a:solidFill>
                      <a:srgbClr val="0C0CFF"/>
                    </a:solidFill>
                    <a:prstDash val="solid"/>
                    <a:round/>
                    <a:headEnd/>
                    <a:tailEnd/>
                  </a:ln>
                </p:spPr>
                <p:txBody>
                  <a:bodyPr/>
                  <a:lstStyle/>
                  <a:p>
                    <a:endParaRPr lang="en-US"/>
                  </a:p>
                </p:txBody>
              </p:sp>
              <p:sp>
                <p:nvSpPr>
                  <p:cNvPr id="7252" name="Freeform 116"/>
                  <p:cNvSpPr>
                    <a:spLocks/>
                  </p:cNvSpPr>
                  <p:nvPr/>
                </p:nvSpPr>
                <p:spPr bwMode="auto">
                  <a:xfrm>
                    <a:off x="724" y="2246"/>
                    <a:ext cx="1" cy="1"/>
                  </a:xfrm>
                  <a:custGeom>
                    <a:avLst/>
                    <a:gdLst>
                      <a:gd name="T0" fmla="*/ 0 w 6"/>
                      <a:gd name="T1" fmla="*/ 1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1"/>
                        </a:moveTo>
                        <a:lnTo>
                          <a:pt x="5" y="0"/>
                        </a:lnTo>
                        <a:lnTo>
                          <a:pt x="6" y="0"/>
                        </a:lnTo>
                      </a:path>
                    </a:pathLst>
                  </a:custGeom>
                  <a:noFill/>
                  <a:ln w="6350">
                    <a:solidFill>
                      <a:srgbClr val="0C0CFF"/>
                    </a:solidFill>
                    <a:prstDash val="solid"/>
                    <a:round/>
                    <a:headEnd/>
                    <a:tailEnd/>
                  </a:ln>
                </p:spPr>
                <p:txBody>
                  <a:bodyPr/>
                  <a:lstStyle/>
                  <a:p>
                    <a:endParaRPr lang="en-US"/>
                  </a:p>
                </p:txBody>
              </p:sp>
              <p:sp>
                <p:nvSpPr>
                  <p:cNvPr id="7253" name="Freeform 117"/>
                  <p:cNvSpPr>
                    <a:spLocks/>
                  </p:cNvSpPr>
                  <p:nvPr/>
                </p:nvSpPr>
                <p:spPr bwMode="auto">
                  <a:xfrm>
                    <a:off x="725" y="2245"/>
                    <a:ext cx="1" cy="1"/>
                  </a:xfrm>
                  <a:custGeom>
                    <a:avLst/>
                    <a:gdLst>
                      <a:gd name="T0" fmla="*/ 0 w 6"/>
                      <a:gd name="T1" fmla="*/ 2 h 2"/>
                      <a:gd name="T2" fmla="*/ 5 w 6"/>
                      <a:gd name="T3" fmla="*/ 0 h 2"/>
                      <a:gd name="T4" fmla="*/ 6 w 6"/>
                      <a:gd name="T5" fmla="*/ 0 h 2"/>
                      <a:gd name="T6" fmla="*/ 0 60000 65536"/>
                      <a:gd name="T7" fmla="*/ 0 60000 65536"/>
                      <a:gd name="T8" fmla="*/ 0 60000 65536"/>
                      <a:gd name="T9" fmla="*/ 0 w 6"/>
                      <a:gd name="T10" fmla="*/ 0 h 2"/>
                      <a:gd name="T11" fmla="*/ 6 w 6"/>
                      <a:gd name="T12" fmla="*/ 2 h 2"/>
                    </a:gdLst>
                    <a:ahLst/>
                    <a:cxnLst>
                      <a:cxn ang="T6">
                        <a:pos x="T0" y="T1"/>
                      </a:cxn>
                      <a:cxn ang="T7">
                        <a:pos x="T2" y="T3"/>
                      </a:cxn>
                      <a:cxn ang="T8">
                        <a:pos x="T4" y="T5"/>
                      </a:cxn>
                    </a:cxnLst>
                    <a:rect l="T9" t="T10" r="T11" b="T12"/>
                    <a:pathLst>
                      <a:path w="6" h="2">
                        <a:moveTo>
                          <a:pt x="0" y="2"/>
                        </a:moveTo>
                        <a:lnTo>
                          <a:pt x="5" y="0"/>
                        </a:lnTo>
                        <a:lnTo>
                          <a:pt x="6" y="0"/>
                        </a:lnTo>
                      </a:path>
                    </a:pathLst>
                  </a:custGeom>
                  <a:noFill/>
                  <a:ln w="6350">
                    <a:solidFill>
                      <a:srgbClr val="0C0CFF"/>
                    </a:solidFill>
                    <a:prstDash val="solid"/>
                    <a:round/>
                    <a:headEnd/>
                    <a:tailEnd/>
                  </a:ln>
                </p:spPr>
                <p:txBody>
                  <a:bodyPr/>
                  <a:lstStyle/>
                  <a:p>
                    <a:endParaRPr lang="en-US"/>
                  </a:p>
                </p:txBody>
              </p:sp>
              <p:sp>
                <p:nvSpPr>
                  <p:cNvPr id="7254" name="Freeform 118"/>
                  <p:cNvSpPr>
                    <a:spLocks/>
                  </p:cNvSpPr>
                  <p:nvPr/>
                </p:nvSpPr>
                <p:spPr bwMode="auto">
                  <a:xfrm>
                    <a:off x="726" y="2245"/>
                    <a:ext cx="1" cy="1"/>
                  </a:xfrm>
                  <a:custGeom>
                    <a:avLst/>
                    <a:gdLst>
                      <a:gd name="T0" fmla="*/ 0 w 6"/>
                      <a:gd name="T1" fmla="*/ 3 h 3"/>
                      <a:gd name="T2" fmla="*/ 5 w 6"/>
                      <a:gd name="T3" fmla="*/ 0 h 3"/>
                      <a:gd name="T4" fmla="*/ 6 w 6"/>
                      <a:gd name="T5" fmla="*/ 0 h 3"/>
                      <a:gd name="T6" fmla="*/ 0 60000 65536"/>
                      <a:gd name="T7" fmla="*/ 0 60000 65536"/>
                      <a:gd name="T8" fmla="*/ 0 60000 65536"/>
                      <a:gd name="T9" fmla="*/ 0 w 6"/>
                      <a:gd name="T10" fmla="*/ 0 h 3"/>
                      <a:gd name="T11" fmla="*/ 6 w 6"/>
                      <a:gd name="T12" fmla="*/ 3 h 3"/>
                    </a:gdLst>
                    <a:ahLst/>
                    <a:cxnLst>
                      <a:cxn ang="T6">
                        <a:pos x="T0" y="T1"/>
                      </a:cxn>
                      <a:cxn ang="T7">
                        <a:pos x="T2" y="T3"/>
                      </a:cxn>
                      <a:cxn ang="T8">
                        <a:pos x="T4" y="T5"/>
                      </a:cxn>
                    </a:cxnLst>
                    <a:rect l="T9" t="T10" r="T11" b="T12"/>
                    <a:pathLst>
                      <a:path w="6" h="3">
                        <a:moveTo>
                          <a:pt x="0" y="3"/>
                        </a:moveTo>
                        <a:lnTo>
                          <a:pt x="5" y="0"/>
                        </a:lnTo>
                        <a:lnTo>
                          <a:pt x="6" y="0"/>
                        </a:lnTo>
                      </a:path>
                    </a:pathLst>
                  </a:custGeom>
                  <a:noFill/>
                  <a:ln w="6350">
                    <a:solidFill>
                      <a:srgbClr val="0C0CFF"/>
                    </a:solidFill>
                    <a:prstDash val="solid"/>
                    <a:round/>
                    <a:headEnd/>
                    <a:tailEnd/>
                  </a:ln>
                </p:spPr>
                <p:txBody>
                  <a:bodyPr/>
                  <a:lstStyle/>
                  <a:p>
                    <a:endParaRPr lang="en-US"/>
                  </a:p>
                </p:txBody>
              </p:sp>
              <p:sp>
                <p:nvSpPr>
                  <p:cNvPr id="7255" name="Freeform 119"/>
                  <p:cNvSpPr>
                    <a:spLocks/>
                  </p:cNvSpPr>
                  <p:nvPr/>
                </p:nvSpPr>
                <p:spPr bwMode="auto">
                  <a:xfrm>
                    <a:off x="726" y="2244"/>
                    <a:ext cx="2" cy="1"/>
                  </a:xfrm>
                  <a:custGeom>
                    <a:avLst/>
                    <a:gdLst>
                      <a:gd name="T0" fmla="*/ 0 w 6"/>
                      <a:gd name="T1" fmla="*/ 2 h 2"/>
                      <a:gd name="T2" fmla="*/ 5 w 6"/>
                      <a:gd name="T3" fmla="*/ 0 h 2"/>
                      <a:gd name="T4" fmla="*/ 6 w 6"/>
                      <a:gd name="T5" fmla="*/ 0 h 2"/>
                      <a:gd name="T6" fmla="*/ 0 60000 65536"/>
                      <a:gd name="T7" fmla="*/ 0 60000 65536"/>
                      <a:gd name="T8" fmla="*/ 0 60000 65536"/>
                      <a:gd name="T9" fmla="*/ 0 w 6"/>
                      <a:gd name="T10" fmla="*/ 0 h 2"/>
                      <a:gd name="T11" fmla="*/ 6 w 6"/>
                      <a:gd name="T12" fmla="*/ 2 h 2"/>
                    </a:gdLst>
                    <a:ahLst/>
                    <a:cxnLst>
                      <a:cxn ang="T6">
                        <a:pos x="T0" y="T1"/>
                      </a:cxn>
                      <a:cxn ang="T7">
                        <a:pos x="T2" y="T3"/>
                      </a:cxn>
                      <a:cxn ang="T8">
                        <a:pos x="T4" y="T5"/>
                      </a:cxn>
                    </a:cxnLst>
                    <a:rect l="T9" t="T10" r="T11" b="T12"/>
                    <a:pathLst>
                      <a:path w="6" h="2">
                        <a:moveTo>
                          <a:pt x="0" y="2"/>
                        </a:moveTo>
                        <a:lnTo>
                          <a:pt x="5" y="0"/>
                        </a:lnTo>
                        <a:lnTo>
                          <a:pt x="6" y="0"/>
                        </a:lnTo>
                      </a:path>
                    </a:pathLst>
                  </a:custGeom>
                  <a:noFill/>
                  <a:ln w="6350">
                    <a:solidFill>
                      <a:srgbClr val="0C0CFF"/>
                    </a:solidFill>
                    <a:prstDash val="solid"/>
                    <a:round/>
                    <a:headEnd/>
                    <a:tailEnd/>
                  </a:ln>
                </p:spPr>
                <p:txBody>
                  <a:bodyPr/>
                  <a:lstStyle/>
                  <a:p>
                    <a:endParaRPr lang="en-US"/>
                  </a:p>
                </p:txBody>
              </p:sp>
              <p:sp>
                <p:nvSpPr>
                  <p:cNvPr id="7256" name="Freeform 120"/>
                  <p:cNvSpPr>
                    <a:spLocks/>
                  </p:cNvSpPr>
                  <p:nvPr/>
                </p:nvSpPr>
                <p:spPr bwMode="auto">
                  <a:xfrm>
                    <a:off x="727" y="2244"/>
                    <a:ext cx="2" cy="1"/>
                  </a:xfrm>
                  <a:custGeom>
                    <a:avLst/>
                    <a:gdLst>
                      <a:gd name="T0" fmla="*/ 0 w 7"/>
                      <a:gd name="T1" fmla="*/ 0 h 1"/>
                      <a:gd name="T2" fmla="*/ 6 w 7"/>
                      <a:gd name="T3" fmla="*/ 1 h 1"/>
                      <a:gd name="T4" fmla="*/ 7 w 7"/>
                      <a:gd name="T5" fmla="*/ 1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1"/>
                        </a:lnTo>
                        <a:lnTo>
                          <a:pt x="7" y="1"/>
                        </a:lnTo>
                      </a:path>
                    </a:pathLst>
                  </a:custGeom>
                  <a:noFill/>
                  <a:ln w="6350">
                    <a:solidFill>
                      <a:srgbClr val="0C0CFF"/>
                    </a:solidFill>
                    <a:prstDash val="solid"/>
                    <a:round/>
                    <a:headEnd/>
                    <a:tailEnd/>
                  </a:ln>
                </p:spPr>
                <p:txBody>
                  <a:bodyPr/>
                  <a:lstStyle/>
                  <a:p>
                    <a:endParaRPr lang="en-US"/>
                  </a:p>
                </p:txBody>
              </p:sp>
              <p:sp>
                <p:nvSpPr>
                  <p:cNvPr id="7257" name="Freeform 121"/>
                  <p:cNvSpPr>
                    <a:spLocks/>
                  </p:cNvSpPr>
                  <p:nvPr/>
                </p:nvSpPr>
                <p:spPr bwMode="auto">
                  <a:xfrm>
                    <a:off x="729" y="2244"/>
                    <a:ext cx="1" cy="1"/>
                  </a:xfrm>
                  <a:custGeom>
                    <a:avLst/>
                    <a:gdLst>
                      <a:gd name="T0" fmla="*/ 0 w 6"/>
                      <a:gd name="T1" fmla="*/ 0 h 1"/>
                      <a:gd name="T2" fmla="*/ 5 w 6"/>
                      <a:gd name="T3" fmla="*/ 1 h 1"/>
                      <a:gd name="T4" fmla="*/ 6 w 6"/>
                      <a:gd name="T5" fmla="*/ 1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1"/>
                        </a:lnTo>
                        <a:lnTo>
                          <a:pt x="6" y="1"/>
                        </a:lnTo>
                      </a:path>
                    </a:pathLst>
                  </a:custGeom>
                  <a:noFill/>
                  <a:ln w="6350">
                    <a:solidFill>
                      <a:srgbClr val="0C0CFF"/>
                    </a:solidFill>
                    <a:prstDash val="solid"/>
                    <a:round/>
                    <a:headEnd/>
                    <a:tailEnd/>
                  </a:ln>
                </p:spPr>
                <p:txBody>
                  <a:bodyPr/>
                  <a:lstStyle/>
                  <a:p>
                    <a:endParaRPr lang="en-US"/>
                  </a:p>
                </p:txBody>
              </p:sp>
              <p:sp>
                <p:nvSpPr>
                  <p:cNvPr id="7258" name="Freeform 122"/>
                  <p:cNvSpPr>
                    <a:spLocks/>
                  </p:cNvSpPr>
                  <p:nvPr/>
                </p:nvSpPr>
                <p:spPr bwMode="auto">
                  <a:xfrm>
                    <a:off x="729" y="2245"/>
                    <a:ext cx="2" cy="1"/>
                  </a:xfrm>
                  <a:custGeom>
                    <a:avLst/>
                    <a:gdLst>
                      <a:gd name="T0" fmla="*/ 0 w 6"/>
                      <a:gd name="T1" fmla="*/ 0 h 2"/>
                      <a:gd name="T2" fmla="*/ 5 w 6"/>
                      <a:gd name="T3" fmla="*/ 2 h 2"/>
                      <a:gd name="T4" fmla="*/ 6 w 6"/>
                      <a:gd name="T5" fmla="*/ 2 h 2"/>
                      <a:gd name="T6" fmla="*/ 0 60000 65536"/>
                      <a:gd name="T7" fmla="*/ 0 60000 65536"/>
                      <a:gd name="T8" fmla="*/ 0 60000 65536"/>
                      <a:gd name="T9" fmla="*/ 0 w 6"/>
                      <a:gd name="T10" fmla="*/ 0 h 2"/>
                      <a:gd name="T11" fmla="*/ 6 w 6"/>
                      <a:gd name="T12" fmla="*/ 2 h 2"/>
                    </a:gdLst>
                    <a:ahLst/>
                    <a:cxnLst>
                      <a:cxn ang="T6">
                        <a:pos x="T0" y="T1"/>
                      </a:cxn>
                      <a:cxn ang="T7">
                        <a:pos x="T2" y="T3"/>
                      </a:cxn>
                      <a:cxn ang="T8">
                        <a:pos x="T4" y="T5"/>
                      </a:cxn>
                    </a:cxnLst>
                    <a:rect l="T9" t="T10" r="T11" b="T12"/>
                    <a:pathLst>
                      <a:path w="6" h="2">
                        <a:moveTo>
                          <a:pt x="0" y="0"/>
                        </a:moveTo>
                        <a:lnTo>
                          <a:pt x="5" y="2"/>
                        </a:lnTo>
                        <a:lnTo>
                          <a:pt x="6" y="2"/>
                        </a:lnTo>
                      </a:path>
                    </a:pathLst>
                  </a:custGeom>
                  <a:noFill/>
                  <a:ln w="6350">
                    <a:solidFill>
                      <a:srgbClr val="0C0CFF"/>
                    </a:solidFill>
                    <a:prstDash val="solid"/>
                    <a:round/>
                    <a:headEnd/>
                    <a:tailEnd/>
                  </a:ln>
                </p:spPr>
                <p:txBody>
                  <a:bodyPr/>
                  <a:lstStyle/>
                  <a:p>
                    <a:endParaRPr lang="en-US"/>
                  </a:p>
                </p:txBody>
              </p:sp>
              <p:sp>
                <p:nvSpPr>
                  <p:cNvPr id="7259" name="Freeform 123"/>
                  <p:cNvSpPr>
                    <a:spLocks/>
                  </p:cNvSpPr>
                  <p:nvPr/>
                </p:nvSpPr>
                <p:spPr bwMode="auto">
                  <a:xfrm>
                    <a:off x="730" y="2245"/>
                    <a:ext cx="2" cy="1"/>
                  </a:xfrm>
                  <a:custGeom>
                    <a:avLst/>
                    <a:gdLst>
                      <a:gd name="T0" fmla="*/ 0 w 6"/>
                      <a:gd name="T1" fmla="*/ 0 h 1"/>
                      <a:gd name="T2" fmla="*/ 5 w 6"/>
                      <a:gd name="T3" fmla="*/ 1 h 1"/>
                      <a:gd name="T4" fmla="*/ 6 w 6"/>
                      <a:gd name="T5" fmla="*/ 1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1"/>
                        </a:lnTo>
                        <a:lnTo>
                          <a:pt x="6" y="1"/>
                        </a:lnTo>
                      </a:path>
                    </a:pathLst>
                  </a:custGeom>
                  <a:noFill/>
                  <a:ln w="6350">
                    <a:solidFill>
                      <a:srgbClr val="0C0CFF"/>
                    </a:solidFill>
                    <a:prstDash val="solid"/>
                    <a:round/>
                    <a:headEnd/>
                    <a:tailEnd/>
                  </a:ln>
                </p:spPr>
                <p:txBody>
                  <a:bodyPr/>
                  <a:lstStyle/>
                  <a:p>
                    <a:endParaRPr lang="en-US"/>
                  </a:p>
                </p:txBody>
              </p:sp>
              <p:sp>
                <p:nvSpPr>
                  <p:cNvPr id="7260" name="Freeform 124"/>
                  <p:cNvSpPr>
                    <a:spLocks/>
                  </p:cNvSpPr>
                  <p:nvPr/>
                </p:nvSpPr>
                <p:spPr bwMode="auto">
                  <a:xfrm>
                    <a:off x="731" y="2245"/>
                    <a:ext cx="1" cy="1"/>
                  </a:xfrm>
                  <a:custGeom>
                    <a:avLst/>
                    <a:gdLst>
                      <a:gd name="T0" fmla="*/ 0 w 6"/>
                      <a:gd name="T1" fmla="*/ 0 h 1"/>
                      <a:gd name="T2" fmla="*/ 5 w 6"/>
                      <a:gd name="T3" fmla="*/ 1 h 1"/>
                      <a:gd name="T4" fmla="*/ 6 w 6"/>
                      <a:gd name="T5" fmla="*/ 1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1"/>
                        </a:lnTo>
                        <a:lnTo>
                          <a:pt x="6" y="1"/>
                        </a:lnTo>
                      </a:path>
                    </a:pathLst>
                  </a:custGeom>
                  <a:noFill/>
                  <a:ln w="6350">
                    <a:solidFill>
                      <a:srgbClr val="0C0CFF"/>
                    </a:solidFill>
                    <a:prstDash val="solid"/>
                    <a:round/>
                    <a:headEnd/>
                    <a:tailEnd/>
                  </a:ln>
                </p:spPr>
                <p:txBody>
                  <a:bodyPr/>
                  <a:lstStyle/>
                  <a:p>
                    <a:endParaRPr lang="en-US"/>
                  </a:p>
                </p:txBody>
              </p:sp>
              <p:sp>
                <p:nvSpPr>
                  <p:cNvPr id="7261" name="Freeform 125"/>
                  <p:cNvSpPr>
                    <a:spLocks/>
                  </p:cNvSpPr>
                  <p:nvPr/>
                </p:nvSpPr>
                <p:spPr bwMode="auto">
                  <a:xfrm>
                    <a:off x="732" y="2245"/>
                    <a:ext cx="1" cy="1"/>
                  </a:xfrm>
                  <a:custGeom>
                    <a:avLst/>
                    <a:gdLst>
                      <a:gd name="T0" fmla="*/ 0 w 6"/>
                      <a:gd name="T1" fmla="*/ 0 h 1"/>
                      <a:gd name="T2" fmla="*/ 5 w 6"/>
                      <a:gd name="T3" fmla="*/ 1 h 1"/>
                      <a:gd name="T4" fmla="*/ 6 w 6"/>
                      <a:gd name="T5" fmla="*/ 1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1"/>
                        </a:lnTo>
                        <a:lnTo>
                          <a:pt x="6" y="1"/>
                        </a:lnTo>
                      </a:path>
                    </a:pathLst>
                  </a:custGeom>
                  <a:noFill/>
                  <a:ln w="6350">
                    <a:solidFill>
                      <a:srgbClr val="0C0CFF"/>
                    </a:solidFill>
                    <a:prstDash val="solid"/>
                    <a:round/>
                    <a:headEnd/>
                    <a:tailEnd/>
                  </a:ln>
                </p:spPr>
                <p:txBody>
                  <a:bodyPr/>
                  <a:lstStyle/>
                  <a:p>
                    <a:endParaRPr lang="en-US"/>
                  </a:p>
                </p:txBody>
              </p:sp>
              <p:sp>
                <p:nvSpPr>
                  <p:cNvPr id="7262" name="Freeform 126"/>
                  <p:cNvSpPr>
                    <a:spLocks/>
                  </p:cNvSpPr>
                  <p:nvPr/>
                </p:nvSpPr>
                <p:spPr bwMode="auto">
                  <a:xfrm>
                    <a:off x="733"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7263" name="Freeform 127"/>
                  <p:cNvSpPr>
                    <a:spLocks/>
                  </p:cNvSpPr>
                  <p:nvPr/>
                </p:nvSpPr>
                <p:spPr bwMode="auto">
                  <a:xfrm>
                    <a:off x="734" y="2246"/>
                    <a:ext cx="1" cy="1"/>
                  </a:xfrm>
                  <a:custGeom>
                    <a:avLst/>
                    <a:gdLst>
                      <a:gd name="T0" fmla="*/ 0 w 7"/>
                      <a:gd name="T1" fmla="*/ 0 h 1"/>
                      <a:gd name="T2" fmla="*/ 6 w 7"/>
                      <a:gd name="T3" fmla="*/ 1 h 1"/>
                      <a:gd name="T4" fmla="*/ 7 w 7"/>
                      <a:gd name="T5" fmla="*/ 1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1"/>
                        </a:lnTo>
                        <a:lnTo>
                          <a:pt x="7" y="1"/>
                        </a:lnTo>
                      </a:path>
                    </a:pathLst>
                  </a:custGeom>
                  <a:noFill/>
                  <a:ln w="6350">
                    <a:solidFill>
                      <a:srgbClr val="0C0CFF"/>
                    </a:solidFill>
                    <a:prstDash val="solid"/>
                    <a:round/>
                    <a:headEnd/>
                    <a:tailEnd/>
                  </a:ln>
                </p:spPr>
                <p:txBody>
                  <a:bodyPr/>
                  <a:lstStyle/>
                  <a:p>
                    <a:endParaRPr lang="en-US"/>
                  </a:p>
                </p:txBody>
              </p:sp>
              <p:sp>
                <p:nvSpPr>
                  <p:cNvPr id="7264" name="Freeform 128"/>
                  <p:cNvSpPr>
                    <a:spLocks/>
                  </p:cNvSpPr>
                  <p:nvPr/>
                </p:nvSpPr>
                <p:spPr bwMode="auto">
                  <a:xfrm>
                    <a:off x="735"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7265" name="Freeform 129"/>
                  <p:cNvSpPr>
                    <a:spLocks/>
                  </p:cNvSpPr>
                  <p:nvPr/>
                </p:nvSpPr>
                <p:spPr bwMode="auto">
                  <a:xfrm>
                    <a:off x="736" y="2246"/>
                    <a:ext cx="1" cy="1"/>
                  </a:xfrm>
                  <a:custGeom>
                    <a:avLst/>
                    <a:gdLst>
                      <a:gd name="T0" fmla="*/ 0 w 6"/>
                      <a:gd name="T1" fmla="*/ 1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1"/>
                        </a:moveTo>
                        <a:lnTo>
                          <a:pt x="5" y="0"/>
                        </a:lnTo>
                        <a:lnTo>
                          <a:pt x="6" y="0"/>
                        </a:lnTo>
                      </a:path>
                    </a:pathLst>
                  </a:custGeom>
                  <a:noFill/>
                  <a:ln w="6350">
                    <a:solidFill>
                      <a:srgbClr val="0C0CFF"/>
                    </a:solidFill>
                    <a:prstDash val="solid"/>
                    <a:round/>
                    <a:headEnd/>
                    <a:tailEnd/>
                  </a:ln>
                </p:spPr>
                <p:txBody>
                  <a:bodyPr/>
                  <a:lstStyle/>
                  <a:p>
                    <a:endParaRPr lang="en-US"/>
                  </a:p>
                </p:txBody>
              </p:sp>
              <p:sp>
                <p:nvSpPr>
                  <p:cNvPr id="7266" name="Freeform 130"/>
                  <p:cNvSpPr>
                    <a:spLocks/>
                  </p:cNvSpPr>
                  <p:nvPr/>
                </p:nvSpPr>
                <p:spPr bwMode="auto">
                  <a:xfrm>
                    <a:off x="737" y="2245"/>
                    <a:ext cx="1" cy="1"/>
                  </a:xfrm>
                  <a:custGeom>
                    <a:avLst/>
                    <a:gdLst>
                      <a:gd name="T0" fmla="*/ 0 w 6"/>
                      <a:gd name="T1" fmla="*/ 1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1"/>
                        </a:moveTo>
                        <a:lnTo>
                          <a:pt x="5" y="0"/>
                        </a:lnTo>
                        <a:lnTo>
                          <a:pt x="6" y="0"/>
                        </a:lnTo>
                      </a:path>
                    </a:pathLst>
                  </a:custGeom>
                  <a:noFill/>
                  <a:ln w="6350">
                    <a:solidFill>
                      <a:srgbClr val="0C0CFF"/>
                    </a:solidFill>
                    <a:prstDash val="solid"/>
                    <a:round/>
                    <a:headEnd/>
                    <a:tailEnd/>
                  </a:ln>
                </p:spPr>
                <p:txBody>
                  <a:bodyPr/>
                  <a:lstStyle/>
                  <a:p>
                    <a:endParaRPr lang="en-US"/>
                  </a:p>
                </p:txBody>
              </p:sp>
              <p:sp>
                <p:nvSpPr>
                  <p:cNvPr id="7267" name="Freeform 131"/>
                  <p:cNvSpPr>
                    <a:spLocks/>
                  </p:cNvSpPr>
                  <p:nvPr/>
                </p:nvSpPr>
                <p:spPr bwMode="auto">
                  <a:xfrm>
                    <a:off x="738" y="2245"/>
                    <a:ext cx="1" cy="1"/>
                  </a:xfrm>
                  <a:custGeom>
                    <a:avLst/>
                    <a:gdLst>
                      <a:gd name="T0" fmla="*/ 0 w 6"/>
                      <a:gd name="T1" fmla="*/ 3 h 3"/>
                      <a:gd name="T2" fmla="*/ 5 w 6"/>
                      <a:gd name="T3" fmla="*/ 0 h 3"/>
                      <a:gd name="T4" fmla="*/ 6 w 6"/>
                      <a:gd name="T5" fmla="*/ 0 h 3"/>
                      <a:gd name="T6" fmla="*/ 0 60000 65536"/>
                      <a:gd name="T7" fmla="*/ 0 60000 65536"/>
                      <a:gd name="T8" fmla="*/ 0 60000 65536"/>
                      <a:gd name="T9" fmla="*/ 0 w 6"/>
                      <a:gd name="T10" fmla="*/ 0 h 3"/>
                      <a:gd name="T11" fmla="*/ 6 w 6"/>
                      <a:gd name="T12" fmla="*/ 3 h 3"/>
                    </a:gdLst>
                    <a:ahLst/>
                    <a:cxnLst>
                      <a:cxn ang="T6">
                        <a:pos x="T0" y="T1"/>
                      </a:cxn>
                      <a:cxn ang="T7">
                        <a:pos x="T2" y="T3"/>
                      </a:cxn>
                      <a:cxn ang="T8">
                        <a:pos x="T4" y="T5"/>
                      </a:cxn>
                    </a:cxnLst>
                    <a:rect l="T9" t="T10" r="T11" b="T12"/>
                    <a:pathLst>
                      <a:path w="6" h="3">
                        <a:moveTo>
                          <a:pt x="0" y="3"/>
                        </a:moveTo>
                        <a:lnTo>
                          <a:pt x="5" y="0"/>
                        </a:lnTo>
                        <a:lnTo>
                          <a:pt x="6" y="0"/>
                        </a:lnTo>
                      </a:path>
                    </a:pathLst>
                  </a:custGeom>
                  <a:noFill/>
                  <a:ln w="6350">
                    <a:solidFill>
                      <a:srgbClr val="0C0CFF"/>
                    </a:solidFill>
                    <a:prstDash val="solid"/>
                    <a:round/>
                    <a:headEnd/>
                    <a:tailEnd/>
                  </a:ln>
                </p:spPr>
                <p:txBody>
                  <a:bodyPr/>
                  <a:lstStyle/>
                  <a:p>
                    <a:endParaRPr lang="en-US"/>
                  </a:p>
                </p:txBody>
              </p:sp>
              <p:sp>
                <p:nvSpPr>
                  <p:cNvPr id="7268" name="Freeform 132"/>
                  <p:cNvSpPr>
                    <a:spLocks/>
                  </p:cNvSpPr>
                  <p:nvPr/>
                </p:nvSpPr>
                <p:spPr bwMode="auto">
                  <a:xfrm>
                    <a:off x="739" y="2244"/>
                    <a:ext cx="1" cy="1"/>
                  </a:xfrm>
                  <a:custGeom>
                    <a:avLst/>
                    <a:gdLst>
                      <a:gd name="T0" fmla="*/ 0 w 6"/>
                      <a:gd name="T1" fmla="*/ 4 h 4"/>
                      <a:gd name="T2" fmla="*/ 5 w 6"/>
                      <a:gd name="T3" fmla="*/ 0 h 4"/>
                      <a:gd name="T4" fmla="*/ 6 w 6"/>
                      <a:gd name="T5" fmla="*/ 0 h 4"/>
                      <a:gd name="T6" fmla="*/ 0 60000 65536"/>
                      <a:gd name="T7" fmla="*/ 0 60000 65536"/>
                      <a:gd name="T8" fmla="*/ 0 60000 65536"/>
                      <a:gd name="T9" fmla="*/ 0 w 6"/>
                      <a:gd name="T10" fmla="*/ 0 h 4"/>
                      <a:gd name="T11" fmla="*/ 6 w 6"/>
                      <a:gd name="T12" fmla="*/ 4 h 4"/>
                    </a:gdLst>
                    <a:ahLst/>
                    <a:cxnLst>
                      <a:cxn ang="T6">
                        <a:pos x="T0" y="T1"/>
                      </a:cxn>
                      <a:cxn ang="T7">
                        <a:pos x="T2" y="T3"/>
                      </a:cxn>
                      <a:cxn ang="T8">
                        <a:pos x="T4" y="T5"/>
                      </a:cxn>
                    </a:cxnLst>
                    <a:rect l="T9" t="T10" r="T11" b="T12"/>
                    <a:pathLst>
                      <a:path w="6" h="4">
                        <a:moveTo>
                          <a:pt x="0" y="4"/>
                        </a:moveTo>
                        <a:lnTo>
                          <a:pt x="5" y="0"/>
                        </a:lnTo>
                        <a:lnTo>
                          <a:pt x="6" y="0"/>
                        </a:lnTo>
                      </a:path>
                    </a:pathLst>
                  </a:custGeom>
                  <a:noFill/>
                  <a:ln w="6350">
                    <a:solidFill>
                      <a:srgbClr val="0C0CFF"/>
                    </a:solidFill>
                    <a:prstDash val="solid"/>
                    <a:round/>
                    <a:headEnd/>
                    <a:tailEnd/>
                  </a:ln>
                </p:spPr>
                <p:txBody>
                  <a:bodyPr/>
                  <a:lstStyle/>
                  <a:p>
                    <a:endParaRPr lang="en-US"/>
                  </a:p>
                </p:txBody>
              </p:sp>
              <p:sp>
                <p:nvSpPr>
                  <p:cNvPr id="7269" name="Freeform 133"/>
                  <p:cNvSpPr>
                    <a:spLocks/>
                  </p:cNvSpPr>
                  <p:nvPr/>
                </p:nvSpPr>
                <p:spPr bwMode="auto">
                  <a:xfrm>
                    <a:off x="740" y="2243"/>
                    <a:ext cx="1" cy="1"/>
                  </a:xfrm>
                  <a:custGeom>
                    <a:avLst/>
                    <a:gdLst>
                      <a:gd name="T0" fmla="*/ 0 w 6"/>
                      <a:gd name="T1" fmla="*/ 4 h 4"/>
                      <a:gd name="T2" fmla="*/ 5 w 6"/>
                      <a:gd name="T3" fmla="*/ 0 h 4"/>
                      <a:gd name="T4" fmla="*/ 6 w 6"/>
                      <a:gd name="T5" fmla="*/ 0 h 4"/>
                      <a:gd name="T6" fmla="*/ 0 60000 65536"/>
                      <a:gd name="T7" fmla="*/ 0 60000 65536"/>
                      <a:gd name="T8" fmla="*/ 0 60000 65536"/>
                      <a:gd name="T9" fmla="*/ 0 w 6"/>
                      <a:gd name="T10" fmla="*/ 0 h 4"/>
                      <a:gd name="T11" fmla="*/ 6 w 6"/>
                      <a:gd name="T12" fmla="*/ 4 h 4"/>
                    </a:gdLst>
                    <a:ahLst/>
                    <a:cxnLst>
                      <a:cxn ang="T6">
                        <a:pos x="T0" y="T1"/>
                      </a:cxn>
                      <a:cxn ang="T7">
                        <a:pos x="T2" y="T3"/>
                      </a:cxn>
                      <a:cxn ang="T8">
                        <a:pos x="T4" y="T5"/>
                      </a:cxn>
                    </a:cxnLst>
                    <a:rect l="T9" t="T10" r="T11" b="T12"/>
                    <a:pathLst>
                      <a:path w="6" h="4">
                        <a:moveTo>
                          <a:pt x="0" y="4"/>
                        </a:moveTo>
                        <a:lnTo>
                          <a:pt x="5" y="0"/>
                        </a:lnTo>
                        <a:lnTo>
                          <a:pt x="6" y="0"/>
                        </a:lnTo>
                      </a:path>
                    </a:pathLst>
                  </a:custGeom>
                  <a:noFill/>
                  <a:ln w="6350">
                    <a:solidFill>
                      <a:srgbClr val="0C0CFF"/>
                    </a:solidFill>
                    <a:prstDash val="solid"/>
                    <a:round/>
                    <a:headEnd/>
                    <a:tailEnd/>
                  </a:ln>
                </p:spPr>
                <p:txBody>
                  <a:bodyPr/>
                  <a:lstStyle/>
                  <a:p>
                    <a:endParaRPr lang="en-US"/>
                  </a:p>
                </p:txBody>
              </p:sp>
              <p:sp>
                <p:nvSpPr>
                  <p:cNvPr id="7270" name="Freeform 134"/>
                  <p:cNvSpPr>
                    <a:spLocks/>
                  </p:cNvSpPr>
                  <p:nvPr/>
                </p:nvSpPr>
                <p:spPr bwMode="auto">
                  <a:xfrm>
                    <a:off x="741" y="2243"/>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7271" name="Freeform 135"/>
                  <p:cNvSpPr>
                    <a:spLocks/>
                  </p:cNvSpPr>
                  <p:nvPr/>
                </p:nvSpPr>
                <p:spPr bwMode="auto">
                  <a:xfrm>
                    <a:off x="742" y="2243"/>
                    <a:ext cx="1" cy="1"/>
                  </a:xfrm>
                  <a:custGeom>
                    <a:avLst/>
                    <a:gdLst>
                      <a:gd name="T0" fmla="*/ 0 w 6"/>
                      <a:gd name="T1" fmla="*/ 0 h 1"/>
                      <a:gd name="T2" fmla="*/ 5 w 6"/>
                      <a:gd name="T3" fmla="*/ 1 h 1"/>
                      <a:gd name="T4" fmla="*/ 6 w 6"/>
                      <a:gd name="T5" fmla="*/ 1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1"/>
                        </a:lnTo>
                        <a:lnTo>
                          <a:pt x="6" y="1"/>
                        </a:lnTo>
                      </a:path>
                    </a:pathLst>
                  </a:custGeom>
                  <a:noFill/>
                  <a:ln w="6350">
                    <a:solidFill>
                      <a:srgbClr val="0C0CFF"/>
                    </a:solidFill>
                    <a:prstDash val="solid"/>
                    <a:round/>
                    <a:headEnd/>
                    <a:tailEnd/>
                  </a:ln>
                </p:spPr>
                <p:txBody>
                  <a:bodyPr/>
                  <a:lstStyle/>
                  <a:p>
                    <a:endParaRPr lang="en-US"/>
                  </a:p>
                </p:txBody>
              </p:sp>
              <p:sp>
                <p:nvSpPr>
                  <p:cNvPr id="7272" name="Freeform 136"/>
                  <p:cNvSpPr>
                    <a:spLocks/>
                  </p:cNvSpPr>
                  <p:nvPr/>
                </p:nvSpPr>
                <p:spPr bwMode="auto">
                  <a:xfrm>
                    <a:off x="743" y="2243"/>
                    <a:ext cx="1" cy="1"/>
                  </a:xfrm>
                  <a:custGeom>
                    <a:avLst/>
                    <a:gdLst>
                      <a:gd name="T0" fmla="*/ 0 w 6"/>
                      <a:gd name="T1" fmla="*/ 0 h 2"/>
                      <a:gd name="T2" fmla="*/ 5 w 6"/>
                      <a:gd name="T3" fmla="*/ 2 h 2"/>
                      <a:gd name="T4" fmla="*/ 6 w 6"/>
                      <a:gd name="T5" fmla="*/ 2 h 2"/>
                      <a:gd name="T6" fmla="*/ 0 60000 65536"/>
                      <a:gd name="T7" fmla="*/ 0 60000 65536"/>
                      <a:gd name="T8" fmla="*/ 0 60000 65536"/>
                      <a:gd name="T9" fmla="*/ 0 w 6"/>
                      <a:gd name="T10" fmla="*/ 0 h 2"/>
                      <a:gd name="T11" fmla="*/ 6 w 6"/>
                      <a:gd name="T12" fmla="*/ 2 h 2"/>
                    </a:gdLst>
                    <a:ahLst/>
                    <a:cxnLst>
                      <a:cxn ang="T6">
                        <a:pos x="T0" y="T1"/>
                      </a:cxn>
                      <a:cxn ang="T7">
                        <a:pos x="T2" y="T3"/>
                      </a:cxn>
                      <a:cxn ang="T8">
                        <a:pos x="T4" y="T5"/>
                      </a:cxn>
                    </a:cxnLst>
                    <a:rect l="T9" t="T10" r="T11" b="T12"/>
                    <a:pathLst>
                      <a:path w="6" h="2">
                        <a:moveTo>
                          <a:pt x="0" y="0"/>
                        </a:moveTo>
                        <a:lnTo>
                          <a:pt x="5" y="2"/>
                        </a:lnTo>
                        <a:lnTo>
                          <a:pt x="6" y="2"/>
                        </a:lnTo>
                      </a:path>
                    </a:pathLst>
                  </a:custGeom>
                  <a:noFill/>
                  <a:ln w="6350">
                    <a:solidFill>
                      <a:srgbClr val="0C0CFF"/>
                    </a:solidFill>
                    <a:prstDash val="solid"/>
                    <a:round/>
                    <a:headEnd/>
                    <a:tailEnd/>
                  </a:ln>
                </p:spPr>
                <p:txBody>
                  <a:bodyPr/>
                  <a:lstStyle/>
                  <a:p>
                    <a:endParaRPr lang="en-US"/>
                  </a:p>
                </p:txBody>
              </p:sp>
              <p:sp>
                <p:nvSpPr>
                  <p:cNvPr id="7273" name="Freeform 137"/>
                  <p:cNvSpPr>
                    <a:spLocks/>
                  </p:cNvSpPr>
                  <p:nvPr/>
                </p:nvSpPr>
                <p:spPr bwMode="auto">
                  <a:xfrm>
                    <a:off x="744" y="2244"/>
                    <a:ext cx="1" cy="1"/>
                  </a:xfrm>
                  <a:custGeom>
                    <a:avLst/>
                    <a:gdLst>
                      <a:gd name="T0" fmla="*/ 0 w 6"/>
                      <a:gd name="T1" fmla="*/ 0 h 1"/>
                      <a:gd name="T2" fmla="*/ 5 w 6"/>
                      <a:gd name="T3" fmla="*/ 1 h 1"/>
                      <a:gd name="T4" fmla="*/ 6 w 6"/>
                      <a:gd name="T5" fmla="*/ 1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1"/>
                        </a:lnTo>
                        <a:lnTo>
                          <a:pt x="6" y="1"/>
                        </a:lnTo>
                      </a:path>
                    </a:pathLst>
                  </a:custGeom>
                  <a:noFill/>
                  <a:ln w="6350">
                    <a:solidFill>
                      <a:srgbClr val="0C0CFF"/>
                    </a:solidFill>
                    <a:prstDash val="solid"/>
                    <a:round/>
                    <a:headEnd/>
                    <a:tailEnd/>
                  </a:ln>
                </p:spPr>
                <p:txBody>
                  <a:bodyPr/>
                  <a:lstStyle/>
                  <a:p>
                    <a:endParaRPr lang="en-US"/>
                  </a:p>
                </p:txBody>
              </p:sp>
              <p:sp>
                <p:nvSpPr>
                  <p:cNvPr id="7274" name="Freeform 138"/>
                  <p:cNvSpPr>
                    <a:spLocks/>
                  </p:cNvSpPr>
                  <p:nvPr/>
                </p:nvSpPr>
                <p:spPr bwMode="auto">
                  <a:xfrm>
                    <a:off x="745" y="2244"/>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7275" name="Freeform 139"/>
                  <p:cNvSpPr>
                    <a:spLocks/>
                  </p:cNvSpPr>
                  <p:nvPr/>
                </p:nvSpPr>
                <p:spPr bwMode="auto">
                  <a:xfrm>
                    <a:off x="746" y="2244"/>
                    <a:ext cx="1" cy="1"/>
                  </a:xfrm>
                  <a:custGeom>
                    <a:avLst/>
                    <a:gdLst>
                      <a:gd name="T0" fmla="*/ 0 w 6"/>
                      <a:gd name="T1" fmla="*/ 0 h 1"/>
                      <a:gd name="T2" fmla="*/ 5 w 6"/>
                      <a:gd name="T3" fmla="*/ 1 h 1"/>
                      <a:gd name="T4" fmla="*/ 6 w 6"/>
                      <a:gd name="T5" fmla="*/ 1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1"/>
                        </a:lnTo>
                        <a:lnTo>
                          <a:pt x="6" y="1"/>
                        </a:lnTo>
                      </a:path>
                    </a:pathLst>
                  </a:custGeom>
                  <a:noFill/>
                  <a:ln w="6350">
                    <a:solidFill>
                      <a:srgbClr val="0C0CFF"/>
                    </a:solidFill>
                    <a:prstDash val="solid"/>
                    <a:round/>
                    <a:headEnd/>
                    <a:tailEnd/>
                  </a:ln>
                </p:spPr>
                <p:txBody>
                  <a:bodyPr/>
                  <a:lstStyle/>
                  <a:p>
                    <a:endParaRPr lang="en-US"/>
                  </a:p>
                </p:txBody>
              </p:sp>
              <p:sp>
                <p:nvSpPr>
                  <p:cNvPr id="7276" name="Freeform 140"/>
                  <p:cNvSpPr>
                    <a:spLocks/>
                  </p:cNvSpPr>
                  <p:nvPr/>
                </p:nvSpPr>
                <p:spPr bwMode="auto">
                  <a:xfrm>
                    <a:off x="747" y="2244"/>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7277" name="Freeform 141"/>
                  <p:cNvSpPr>
                    <a:spLocks/>
                  </p:cNvSpPr>
                  <p:nvPr/>
                </p:nvSpPr>
                <p:spPr bwMode="auto">
                  <a:xfrm>
                    <a:off x="748" y="2244"/>
                    <a:ext cx="1" cy="1"/>
                  </a:xfrm>
                  <a:custGeom>
                    <a:avLst/>
                    <a:gdLst>
                      <a:gd name="T0" fmla="*/ 0 w 7"/>
                      <a:gd name="T1" fmla="*/ 0 h 1"/>
                      <a:gd name="T2" fmla="*/ 6 w 7"/>
                      <a:gd name="T3" fmla="*/ 1 h 1"/>
                      <a:gd name="T4" fmla="*/ 7 w 7"/>
                      <a:gd name="T5" fmla="*/ 1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1"/>
                        </a:lnTo>
                        <a:lnTo>
                          <a:pt x="7" y="1"/>
                        </a:lnTo>
                      </a:path>
                    </a:pathLst>
                  </a:custGeom>
                  <a:noFill/>
                  <a:ln w="6350">
                    <a:solidFill>
                      <a:srgbClr val="0C0CFF"/>
                    </a:solidFill>
                    <a:prstDash val="solid"/>
                    <a:round/>
                    <a:headEnd/>
                    <a:tailEnd/>
                  </a:ln>
                </p:spPr>
                <p:txBody>
                  <a:bodyPr/>
                  <a:lstStyle/>
                  <a:p>
                    <a:endParaRPr lang="en-US"/>
                  </a:p>
                </p:txBody>
              </p:sp>
              <p:sp>
                <p:nvSpPr>
                  <p:cNvPr id="7278" name="Freeform 142"/>
                  <p:cNvSpPr>
                    <a:spLocks/>
                  </p:cNvSpPr>
                  <p:nvPr/>
                </p:nvSpPr>
                <p:spPr bwMode="auto">
                  <a:xfrm>
                    <a:off x="749" y="2244"/>
                    <a:ext cx="1" cy="1"/>
                  </a:xfrm>
                  <a:custGeom>
                    <a:avLst/>
                    <a:gdLst>
                      <a:gd name="T0" fmla="*/ 0 w 6"/>
                      <a:gd name="T1" fmla="*/ 0 h 1"/>
                      <a:gd name="T2" fmla="*/ 5 w 6"/>
                      <a:gd name="T3" fmla="*/ 1 h 1"/>
                      <a:gd name="T4" fmla="*/ 6 w 6"/>
                      <a:gd name="T5" fmla="*/ 1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1"/>
                        </a:lnTo>
                        <a:lnTo>
                          <a:pt x="6" y="1"/>
                        </a:lnTo>
                      </a:path>
                    </a:pathLst>
                  </a:custGeom>
                  <a:noFill/>
                  <a:ln w="6350">
                    <a:solidFill>
                      <a:srgbClr val="0C0CFF"/>
                    </a:solidFill>
                    <a:prstDash val="solid"/>
                    <a:round/>
                    <a:headEnd/>
                    <a:tailEnd/>
                  </a:ln>
                </p:spPr>
                <p:txBody>
                  <a:bodyPr/>
                  <a:lstStyle/>
                  <a:p>
                    <a:endParaRPr lang="en-US"/>
                  </a:p>
                </p:txBody>
              </p:sp>
              <p:sp>
                <p:nvSpPr>
                  <p:cNvPr id="7279" name="Freeform 143"/>
                  <p:cNvSpPr>
                    <a:spLocks/>
                  </p:cNvSpPr>
                  <p:nvPr/>
                </p:nvSpPr>
                <p:spPr bwMode="auto">
                  <a:xfrm>
                    <a:off x="750" y="2245"/>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7280" name="Freeform 144"/>
                  <p:cNvSpPr>
                    <a:spLocks/>
                  </p:cNvSpPr>
                  <p:nvPr/>
                </p:nvSpPr>
                <p:spPr bwMode="auto">
                  <a:xfrm>
                    <a:off x="751" y="2245"/>
                    <a:ext cx="1" cy="1"/>
                  </a:xfrm>
                  <a:custGeom>
                    <a:avLst/>
                    <a:gdLst>
                      <a:gd name="T0" fmla="*/ 0 w 6"/>
                      <a:gd name="T1" fmla="*/ 0 h 1"/>
                      <a:gd name="T2" fmla="*/ 5 w 6"/>
                      <a:gd name="T3" fmla="*/ 1 h 1"/>
                      <a:gd name="T4" fmla="*/ 6 w 6"/>
                      <a:gd name="T5" fmla="*/ 1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1"/>
                        </a:lnTo>
                        <a:lnTo>
                          <a:pt x="6" y="1"/>
                        </a:lnTo>
                      </a:path>
                    </a:pathLst>
                  </a:custGeom>
                  <a:noFill/>
                  <a:ln w="6350">
                    <a:solidFill>
                      <a:srgbClr val="0C0CFF"/>
                    </a:solidFill>
                    <a:prstDash val="solid"/>
                    <a:round/>
                    <a:headEnd/>
                    <a:tailEnd/>
                  </a:ln>
                </p:spPr>
                <p:txBody>
                  <a:bodyPr/>
                  <a:lstStyle/>
                  <a:p>
                    <a:endParaRPr lang="en-US"/>
                  </a:p>
                </p:txBody>
              </p:sp>
              <p:sp>
                <p:nvSpPr>
                  <p:cNvPr id="7281" name="Freeform 145"/>
                  <p:cNvSpPr>
                    <a:spLocks/>
                  </p:cNvSpPr>
                  <p:nvPr/>
                </p:nvSpPr>
                <p:spPr bwMode="auto">
                  <a:xfrm>
                    <a:off x="752" y="2245"/>
                    <a:ext cx="1" cy="1"/>
                  </a:xfrm>
                  <a:custGeom>
                    <a:avLst/>
                    <a:gdLst>
                      <a:gd name="T0" fmla="*/ 0 w 6"/>
                      <a:gd name="T1" fmla="*/ 0 h 3"/>
                      <a:gd name="T2" fmla="*/ 5 w 6"/>
                      <a:gd name="T3" fmla="*/ 3 h 3"/>
                      <a:gd name="T4" fmla="*/ 6 w 6"/>
                      <a:gd name="T5" fmla="*/ 3 h 3"/>
                      <a:gd name="T6" fmla="*/ 0 60000 65536"/>
                      <a:gd name="T7" fmla="*/ 0 60000 65536"/>
                      <a:gd name="T8" fmla="*/ 0 60000 65536"/>
                      <a:gd name="T9" fmla="*/ 0 w 6"/>
                      <a:gd name="T10" fmla="*/ 0 h 3"/>
                      <a:gd name="T11" fmla="*/ 6 w 6"/>
                      <a:gd name="T12" fmla="*/ 3 h 3"/>
                    </a:gdLst>
                    <a:ahLst/>
                    <a:cxnLst>
                      <a:cxn ang="T6">
                        <a:pos x="T0" y="T1"/>
                      </a:cxn>
                      <a:cxn ang="T7">
                        <a:pos x="T2" y="T3"/>
                      </a:cxn>
                      <a:cxn ang="T8">
                        <a:pos x="T4" y="T5"/>
                      </a:cxn>
                    </a:cxnLst>
                    <a:rect l="T9" t="T10" r="T11" b="T12"/>
                    <a:pathLst>
                      <a:path w="6" h="3">
                        <a:moveTo>
                          <a:pt x="0" y="0"/>
                        </a:moveTo>
                        <a:lnTo>
                          <a:pt x="5" y="3"/>
                        </a:lnTo>
                        <a:lnTo>
                          <a:pt x="6" y="3"/>
                        </a:lnTo>
                      </a:path>
                    </a:pathLst>
                  </a:custGeom>
                  <a:noFill/>
                  <a:ln w="6350">
                    <a:solidFill>
                      <a:srgbClr val="0C0CFF"/>
                    </a:solidFill>
                    <a:prstDash val="solid"/>
                    <a:round/>
                    <a:headEnd/>
                    <a:tailEnd/>
                  </a:ln>
                </p:spPr>
                <p:txBody>
                  <a:bodyPr/>
                  <a:lstStyle/>
                  <a:p>
                    <a:endParaRPr lang="en-US"/>
                  </a:p>
                </p:txBody>
              </p:sp>
              <p:sp>
                <p:nvSpPr>
                  <p:cNvPr id="7282" name="Freeform 146"/>
                  <p:cNvSpPr>
                    <a:spLocks/>
                  </p:cNvSpPr>
                  <p:nvPr/>
                </p:nvSpPr>
                <p:spPr bwMode="auto">
                  <a:xfrm>
                    <a:off x="753" y="2245"/>
                    <a:ext cx="1" cy="1"/>
                  </a:xfrm>
                  <a:custGeom>
                    <a:avLst/>
                    <a:gdLst>
                      <a:gd name="T0" fmla="*/ 0 w 6"/>
                      <a:gd name="T1" fmla="*/ 0 h 3"/>
                      <a:gd name="T2" fmla="*/ 5 w 6"/>
                      <a:gd name="T3" fmla="*/ 3 h 3"/>
                      <a:gd name="T4" fmla="*/ 6 w 6"/>
                      <a:gd name="T5" fmla="*/ 3 h 3"/>
                      <a:gd name="T6" fmla="*/ 0 60000 65536"/>
                      <a:gd name="T7" fmla="*/ 0 60000 65536"/>
                      <a:gd name="T8" fmla="*/ 0 60000 65536"/>
                      <a:gd name="T9" fmla="*/ 0 w 6"/>
                      <a:gd name="T10" fmla="*/ 0 h 3"/>
                      <a:gd name="T11" fmla="*/ 6 w 6"/>
                      <a:gd name="T12" fmla="*/ 3 h 3"/>
                    </a:gdLst>
                    <a:ahLst/>
                    <a:cxnLst>
                      <a:cxn ang="T6">
                        <a:pos x="T0" y="T1"/>
                      </a:cxn>
                      <a:cxn ang="T7">
                        <a:pos x="T2" y="T3"/>
                      </a:cxn>
                      <a:cxn ang="T8">
                        <a:pos x="T4" y="T5"/>
                      </a:cxn>
                    </a:cxnLst>
                    <a:rect l="T9" t="T10" r="T11" b="T12"/>
                    <a:pathLst>
                      <a:path w="6" h="3">
                        <a:moveTo>
                          <a:pt x="0" y="0"/>
                        </a:moveTo>
                        <a:lnTo>
                          <a:pt x="5" y="3"/>
                        </a:lnTo>
                        <a:lnTo>
                          <a:pt x="6" y="3"/>
                        </a:lnTo>
                      </a:path>
                    </a:pathLst>
                  </a:custGeom>
                  <a:noFill/>
                  <a:ln w="6350">
                    <a:solidFill>
                      <a:srgbClr val="0C0CFF"/>
                    </a:solidFill>
                    <a:prstDash val="solid"/>
                    <a:round/>
                    <a:headEnd/>
                    <a:tailEnd/>
                  </a:ln>
                </p:spPr>
                <p:txBody>
                  <a:bodyPr/>
                  <a:lstStyle/>
                  <a:p>
                    <a:endParaRPr lang="en-US"/>
                  </a:p>
                </p:txBody>
              </p:sp>
              <p:sp>
                <p:nvSpPr>
                  <p:cNvPr id="7283" name="Freeform 147"/>
                  <p:cNvSpPr>
                    <a:spLocks/>
                  </p:cNvSpPr>
                  <p:nvPr/>
                </p:nvSpPr>
                <p:spPr bwMode="auto">
                  <a:xfrm>
                    <a:off x="754" y="2246"/>
                    <a:ext cx="1" cy="1"/>
                  </a:xfrm>
                  <a:custGeom>
                    <a:avLst/>
                    <a:gdLst>
                      <a:gd name="T0" fmla="*/ 0 w 6"/>
                      <a:gd name="T1" fmla="*/ 0 h 4"/>
                      <a:gd name="T2" fmla="*/ 5 w 6"/>
                      <a:gd name="T3" fmla="*/ 4 h 4"/>
                      <a:gd name="T4" fmla="*/ 6 w 6"/>
                      <a:gd name="T5" fmla="*/ 4 h 4"/>
                      <a:gd name="T6" fmla="*/ 0 60000 65536"/>
                      <a:gd name="T7" fmla="*/ 0 60000 65536"/>
                      <a:gd name="T8" fmla="*/ 0 60000 65536"/>
                      <a:gd name="T9" fmla="*/ 0 w 6"/>
                      <a:gd name="T10" fmla="*/ 0 h 4"/>
                      <a:gd name="T11" fmla="*/ 6 w 6"/>
                      <a:gd name="T12" fmla="*/ 4 h 4"/>
                    </a:gdLst>
                    <a:ahLst/>
                    <a:cxnLst>
                      <a:cxn ang="T6">
                        <a:pos x="T0" y="T1"/>
                      </a:cxn>
                      <a:cxn ang="T7">
                        <a:pos x="T2" y="T3"/>
                      </a:cxn>
                      <a:cxn ang="T8">
                        <a:pos x="T4" y="T5"/>
                      </a:cxn>
                    </a:cxnLst>
                    <a:rect l="T9" t="T10" r="T11" b="T12"/>
                    <a:pathLst>
                      <a:path w="6" h="4">
                        <a:moveTo>
                          <a:pt x="0" y="0"/>
                        </a:moveTo>
                        <a:lnTo>
                          <a:pt x="5" y="4"/>
                        </a:lnTo>
                        <a:lnTo>
                          <a:pt x="6" y="4"/>
                        </a:lnTo>
                      </a:path>
                    </a:pathLst>
                  </a:custGeom>
                  <a:noFill/>
                  <a:ln w="6350">
                    <a:solidFill>
                      <a:srgbClr val="0C0CFF"/>
                    </a:solidFill>
                    <a:prstDash val="solid"/>
                    <a:round/>
                    <a:headEnd/>
                    <a:tailEnd/>
                  </a:ln>
                </p:spPr>
                <p:txBody>
                  <a:bodyPr/>
                  <a:lstStyle/>
                  <a:p>
                    <a:endParaRPr lang="en-US"/>
                  </a:p>
                </p:txBody>
              </p:sp>
              <p:sp>
                <p:nvSpPr>
                  <p:cNvPr id="7284" name="Freeform 148"/>
                  <p:cNvSpPr>
                    <a:spLocks/>
                  </p:cNvSpPr>
                  <p:nvPr/>
                </p:nvSpPr>
                <p:spPr bwMode="auto">
                  <a:xfrm>
                    <a:off x="755" y="2247"/>
                    <a:ext cx="1" cy="1"/>
                  </a:xfrm>
                  <a:custGeom>
                    <a:avLst/>
                    <a:gdLst>
                      <a:gd name="T0" fmla="*/ 0 w 7"/>
                      <a:gd name="T1" fmla="*/ 0 h 4"/>
                      <a:gd name="T2" fmla="*/ 6 w 7"/>
                      <a:gd name="T3" fmla="*/ 4 h 4"/>
                      <a:gd name="T4" fmla="*/ 7 w 7"/>
                      <a:gd name="T5" fmla="*/ 4 h 4"/>
                      <a:gd name="T6" fmla="*/ 0 60000 65536"/>
                      <a:gd name="T7" fmla="*/ 0 60000 65536"/>
                      <a:gd name="T8" fmla="*/ 0 60000 65536"/>
                      <a:gd name="T9" fmla="*/ 0 w 7"/>
                      <a:gd name="T10" fmla="*/ 0 h 4"/>
                      <a:gd name="T11" fmla="*/ 7 w 7"/>
                      <a:gd name="T12" fmla="*/ 4 h 4"/>
                    </a:gdLst>
                    <a:ahLst/>
                    <a:cxnLst>
                      <a:cxn ang="T6">
                        <a:pos x="T0" y="T1"/>
                      </a:cxn>
                      <a:cxn ang="T7">
                        <a:pos x="T2" y="T3"/>
                      </a:cxn>
                      <a:cxn ang="T8">
                        <a:pos x="T4" y="T5"/>
                      </a:cxn>
                    </a:cxnLst>
                    <a:rect l="T9" t="T10" r="T11" b="T12"/>
                    <a:pathLst>
                      <a:path w="7" h="4">
                        <a:moveTo>
                          <a:pt x="0" y="0"/>
                        </a:moveTo>
                        <a:lnTo>
                          <a:pt x="6" y="4"/>
                        </a:lnTo>
                        <a:lnTo>
                          <a:pt x="7" y="4"/>
                        </a:lnTo>
                      </a:path>
                    </a:pathLst>
                  </a:custGeom>
                  <a:noFill/>
                  <a:ln w="6350">
                    <a:solidFill>
                      <a:srgbClr val="0C0CFF"/>
                    </a:solidFill>
                    <a:prstDash val="solid"/>
                    <a:round/>
                    <a:headEnd/>
                    <a:tailEnd/>
                  </a:ln>
                </p:spPr>
                <p:txBody>
                  <a:bodyPr/>
                  <a:lstStyle/>
                  <a:p>
                    <a:endParaRPr lang="en-US"/>
                  </a:p>
                </p:txBody>
              </p:sp>
              <p:sp>
                <p:nvSpPr>
                  <p:cNvPr id="7285" name="Freeform 149"/>
                  <p:cNvSpPr>
                    <a:spLocks/>
                  </p:cNvSpPr>
                  <p:nvPr/>
                </p:nvSpPr>
                <p:spPr bwMode="auto">
                  <a:xfrm>
                    <a:off x="756" y="2247"/>
                    <a:ext cx="1" cy="1"/>
                  </a:xfrm>
                  <a:custGeom>
                    <a:avLst/>
                    <a:gdLst>
                      <a:gd name="T0" fmla="*/ 0 w 6"/>
                      <a:gd name="T1" fmla="*/ 0 h 2"/>
                      <a:gd name="T2" fmla="*/ 5 w 6"/>
                      <a:gd name="T3" fmla="*/ 2 h 2"/>
                      <a:gd name="T4" fmla="*/ 6 w 6"/>
                      <a:gd name="T5" fmla="*/ 2 h 2"/>
                      <a:gd name="T6" fmla="*/ 0 60000 65536"/>
                      <a:gd name="T7" fmla="*/ 0 60000 65536"/>
                      <a:gd name="T8" fmla="*/ 0 60000 65536"/>
                      <a:gd name="T9" fmla="*/ 0 w 6"/>
                      <a:gd name="T10" fmla="*/ 0 h 2"/>
                      <a:gd name="T11" fmla="*/ 6 w 6"/>
                      <a:gd name="T12" fmla="*/ 2 h 2"/>
                    </a:gdLst>
                    <a:ahLst/>
                    <a:cxnLst>
                      <a:cxn ang="T6">
                        <a:pos x="T0" y="T1"/>
                      </a:cxn>
                      <a:cxn ang="T7">
                        <a:pos x="T2" y="T3"/>
                      </a:cxn>
                      <a:cxn ang="T8">
                        <a:pos x="T4" y="T5"/>
                      </a:cxn>
                    </a:cxnLst>
                    <a:rect l="T9" t="T10" r="T11" b="T12"/>
                    <a:pathLst>
                      <a:path w="6" h="2">
                        <a:moveTo>
                          <a:pt x="0" y="0"/>
                        </a:moveTo>
                        <a:lnTo>
                          <a:pt x="5" y="2"/>
                        </a:lnTo>
                        <a:lnTo>
                          <a:pt x="6" y="2"/>
                        </a:lnTo>
                      </a:path>
                    </a:pathLst>
                  </a:custGeom>
                  <a:noFill/>
                  <a:ln w="6350">
                    <a:solidFill>
                      <a:srgbClr val="0C0CFF"/>
                    </a:solidFill>
                    <a:prstDash val="solid"/>
                    <a:round/>
                    <a:headEnd/>
                    <a:tailEnd/>
                  </a:ln>
                </p:spPr>
                <p:txBody>
                  <a:bodyPr/>
                  <a:lstStyle/>
                  <a:p>
                    <a:endParaRPr lang="en-US"/>
                  </a:p>
                </p:txBody>
              </p:sp>
              <p:sp>
                <p:nvSpPr>
                  <p:cNvPr id="7286" name="Freeform 150"/>
                  <p:cNvSpPr>
                    <a:spLocks/>
                  </p:cNvSpPr>
                  <p:nvPr/>
                </p:nvSpPr>
                <p:spPr bwMode="auto">
                  <a:xfrm>
                    <a:off x="757" y="2247"/>
                    <a:ext cx="1" cy="1"/>
                  </a:xfrm>
                  <a:custGeom>
                    <a:avLst/>
                    <a:gdLst>
                      <a:gd name="T0" fmla="*/ 0 w 6"/>
                      <a:gd name="T1" fmla="*/ 6 h 6"/>
                      <a:gd name="T2" fmla="*/ 5 w 6"/>
                      <a:gd name="T3" fmla="*/ 0 h 6"/>
                      <a:gd name="T4" fmla="*/ 6 w 6"/>
                      <a:gd name="T5" fmla="*/ 0 h 6"/>
                      <a:gd name="T6" fmla="*/ 0 60000 65536"/>
                      <a:gd name="T7" fmla="*/ 0 60000 65536"/>
                      <a:gd name="T8" fmla="*/ 0 60000 65536"/>
                      <a:gd name="T9" fmla="*/ 0 w 6"/>
                      <a:gd name="T10" fmla="*/ 0 h 6"/>
                      <a:gd name="T11" fmla="*/ 6 w 6"/>
                      <a:gd name="T12" fmla="*/ 6 h 6"/>
                    </a:gdLst>
                    <a:ahLst/>
                    <a:cxnLst>
                      <a:cxn ang="T6">
                        <a:pos x="T0" y="T1"/>
                      </a:cxn>
                      <a:cxn ang="T7">
                        <a:pos x="T2" y="T3"/>
                      </a:cxn>
                      <a:cxn ang="T8">
                        <a:pos x="T4" y="T5"/>
                      </a:cxn>
                    </a:cxnLst>
                    <a:rect l="T9" t="T10" r="T11" b="T12"/>
                    <a:pathLst>
                      <a:path w="6" h="6">
                        <a:moveTo>
                          <a:pt x="0" y="6"/>
                        </a:moveTo>
                        <a:lnTo>
                          <a:pt x="5" y="0"/>
                        </a:lnTo>
                        <a:lnTo>
                          <a:pt x="6" y="0"/>
                        </a:lnTo>
                      </a:path>
                    </a:pathLst>
                  </a:custGeom>
                  <a:noFill/>
                  <a:ln w="6350">
                    <a:solidFill>
                      <a:srgbClr val="0C0CFF"/>
                    </a:solidFill>
                    <a:prstDash val="solid"/>
                    <a:round/>
                    <a:headEnd/>
                    <a:tailEnd/>
                  </a:ln>
                </p:spPr>
                <p:txBody>
                  <a:bodyPr/>
                  <a:lstStyle/>
                  <a:p>
                    <a:endParaRPr lang="en-US"/>
                  </a:p>
                </p:txBody>
              </p:sp>
              <p:sp>
                <p:nvSpPr>
                  <p:cNvPr id="7287" name="Freeform 151"/>
                  <p:cNvSpPr>
                    <a:spLocks/>
                  </p:cNvSpPr>
                  <p:nvPr/>
                </p:nvSpPr>
                <p:spPr bwMode="auto">
                  <a:xfrm>
                    <a:off x="758" y="2245"/>
                    <a:ext cx="1" cy="2"/>
                  </a:xfrm>
                  <a:custGeom>
                    <a:avLst/>
                    <a:gdLst>
                      <a:gd name="T0" fmla="*/ 0 w 6"/>
                      <a:gd name="T1" fmla="*/ 10 h 10"/>
                      <a:gd name="T2" fmla="*/ 5 w 6"/>
                      <a:gd name="T3" fmla="*/ 0 h 10"/>
                      <a:gd name="T4" fmla="*/ 6 w 6"/>
                      <a:gd name="T5" fmla="*/ 0 h 10"/>
                      <a:gd name="T6" fmla="*/ 0 60000 65536"/>
                      <a:gd name="T7" fmla="*/ 0 60000 65536"/>
                      <a:gd name="T8" fmla="*/ 0 60000 65536"/>
                      <a:gd name="T9" fmla="*/ 0 w 6"/>
                      <a:gd name="T10" fmla="*/ 0 h 10"/>
                      <a:gd name="T11" fmla="*/ 6 w 6"/>
                      <a:gd name="T12" fmla="*/ 10 h 10"/>
                    </a:gdLst>
                    <a:ahLst/>
                    <a:cxnLst>
                      <a:cxn ang="T6">
                        <a:pos x="T0" y="T1"/>
                      </a:cxn>
                      <a:cxn ang="T7">
                        <a:pos x="T2" y="T3"/>
                      </a:cxn>
                      <a:cxn ang="T8">
                        <a:pos x="T4" y="T5"/>
                      </a:cxn>
                    </a:cxnLst>
                    <a:rect l="T9" t="T10" r="T11" b="T12"/>
                    <a:pathLst>
                      <a:path w="6" h="10">
                        <a:moveTo>
                          <a:pt x="0" y="10"/>
                        </a:moveTo>
                        <a:lnTo>
                          <a:pt x="5" y="0"/>
                        </a:lnTo>
                        <a:lnTo>
                          <a:pt x="6" y="0"/>
                        </a:lnTo>
                      </a:path>
                    </a:pathLst>
                  </a:custGeom>
                  <a:noFill/>
                  <a:ln w="6350">
                    <a:solidFill>
                      <a:srgbClr val="0C0CFF"/>
                    </a:solidFill>
                    <a:prstDash val="solid"/>
                    <a:round/>
                    <a:headEnd/>
                    <a:tailEnd/>
                  </a:ln>
                </p:spPr>
                <p:txBody>
                  <a:bodyPr/>
                  <a:lstStyle/>
                  <a:p>
                    <a:endParaRPr lang="en-US"/>
                  </a:p>
                </p:txBody>
              </p:sp>
              <p:sp>
                <p:nvSpPr>
                  <p:cNvPr id="7288" name="Freeform 152"/>
                  <p:cNvSpPr>
                    <a:spLocks/>
                  </p:cNvSpPr>
                  <p:nvPr/>
                </p:nvSpPr>
                <p:spPr bwMode="auto">
                  <a:xfrm>
                    <a:off x="758" y="2244"/>
                    <a:ext cx="2" cy="1"/>
                  </a:xfrm>
                  <a:custGeom>
                    <a:avLst/>
                    <a:gdLst>
                      <a:gd name="T0" fmla="*/ 0 w 6"/>
                      <a:gd name="T1" fmla="*/ 3 h 3"/>
                      <a:gd name="T2" fmla="*/ 5 w 6"/>
                      <a:gd name="T3" fmla="*/ 0 h 3"/>
                      <a:gd name="T4" fmla="*/ 6 w 6"/>
                      <a:gd name="T5" fmla="*/ 0 h 3"/>
                      <a:gd name="T6" fmla="*/ 0 60000 65536"/>
                      <a:gd name="T7" fmla="*/ 0 60000 65536"/>
                      <a:gd name="T8" fmla="*/ 0 60000 65536"/>
                      <a:gd name="T9" fmla="*/ 0 w 6"/>
                      <a:gd name="T10" fmla="*/ 0 h 3"/>
                      <a:gd name="T11" fmla="*/ 6 w 6"/>
                      <a:gd name="T12" fmla="*/ 3 h 3"/>
                    </a:gdLst>
                    <a:ahLst/>
                    <a:cxnLst>
                      <a:cxn ang="T6">
                        <a:pos x="T0" y="T1"/>
                      </a:cxn>
                      <a:cxn ang="T7">
                        <a:pos x="T2" y="T3"/>
                      </a:cxn>
                      <a:cxn ang="T8">
                        <a:pos x="T4" y="T5"/>
                      </a:cxn>
                    </a:cxnLst>
                    <a:rect l="T9" t="T10" r="T11" b="T12"/>
                    <a:pathLst>
                      <a:path w="6" h="3">
                        <a:moveTo>
                          <a:pt x="0" y="3"/>
                        </a:moveTo>
                        <a:lnTo>
                          <a:pt x="5" y="0"/>
                        </a:lnTo>
                        <a:lnTo>
                          <a:pt x="6" y="0"/>
                        </a:lnTo>
                      </a:path>
                    </a:pathLst>
                  </a:custGeom>
                  <a:noFill/>
                  <a:ln w="6350">
                    <a:solidFill>
                      <a:srgbClr val="0C0CFF"/>
                    </a:solidFill>
                    <a:prstDash val="solid"/>
                    <a:round/>
                    <a:headEnd/>
                    <a:tailEnd/>
                  </a:ln>
                </p:spPr>
                <p:txBody>
                  <a:bodyPr/>
                  <a:lstStyle/>
                  <a:p>
                    <a:endParaRPr lang="en-US"/>
                  </a:p>
                </p:txBody>
              </p:sp>
              <p:sp>
                <p:nvSpPr>
                  <p:cNvPr id="7289" name="Freeform 153"/>
                  <p:cNvSpPr>
                    <a:spLocks/>
                  </p:cNvSpPr>
                  <p:nvPr/>
                </p:nvSpPr>
                <p:spPr bwMode="auto">
                  <a:xfrm>
                    <a:off x="759" y="2244"/>
                    <a:ext cx="2" cy="1"/>
                  </a:xfrm>
                  <a:custGeom>
                    <a:avLst/>
                    <a:gdLst>
                      <a:gd name="T0" fmla="*/ 0 w 6"/>
                      <a:gd name="T1" fmla="*/ 0 h 2"/>
                      <a:gd name="T2" fmla="*/ 5 w 6"/>
                      <a:gd name="T3" fmla="*/ 2 h 2"/>
                      <a:gd name="T4" fmla="*/ 6 w 6"/>
                      <a:gd name="T5" fmla="*/ 2 h 2"/>
                      <a:gd name="T6" fmla="*/ 0 60000 65536"/>
                      <a:gd name="T7" fmla="*/ 0 60000 65536"/>
                      <a:gd name="T8" fmla="*/ 0 60000 65536"/>
                      <a:gd name="T9" fmla="*/ 0 w 6"/>
                      <a:gd name="T10" fmla="*/ 0 h 2"/>
                      <a:gd name="T11" fmla="*/ 6 w 6"/>
                      <a:gd name="T12" fmla="*/ 2 h 2"/>
                    </a:gdLst>
                    <a:ahLst/>
                    <a:cxnLst>
                      <a:cxn ang="T6">
                        <a:pos x="T0" y="T1"/>
                      </a:cxn>
                      <a:cxn ang="T7">
                        <a:pos x="T2" y="T3"/>
                      </a:cxn>
                      <a:cxn ang="T8">
                        <a:pos x="T4" y="T5"/>
                      </a:cxn>
                    </a:cxnLst>
                    <a:rect l="T9" t="T10" r="T11" b="T12"/>
                    <a:pathLst>
                      <a:path w="6" h="2">
                        <a:moveTo>
                          <a:pt x="0" y="0"/>
                        </a:moveTo>
                        <a:lnTo>
                          <a:pt x="5" y="2"/>
                        </a:lnTo>
                        <a:lnTo>
                          <a:pt x="6" y="2"/>
                        </a:lnTo>
                      </a:path>
                    </a:pathLst>
                  </a:custGeom>
                  <a:noFill/>
                  <a:ln w="6350">
                    <a:solidFill>
                      <a:srgbClr val="0C0CFF"/>
                    </a:solidFill>
                    <a:prstDash val="solid"/>
                    <a:round/>
                    <a:headEnd/>
                    <a:tailEnd/>
                  </a:ln>
                </p:spPr>
                <p:txBody>
                  <a:bodyPr/>
                  <a:lstStyle/>
                  <a:p>
                    <a:endParaRPr lang="en-US"/>
                  </a:p>
                </p:txBody>
              </p:sp>
              <p:sp>
                <p:nvSpPr>
                  <p:cNvPr id="7290" name="Freeform 154"/>
                  <p:cNvSpPr>
                    <a:spLocks/>
                  </p:cNvSpPr>
                  <p:nvPr/>
                </p:nvSpPr>
                <p:spPr bwMode="auto">
                  <a:xfrm>
                    <a:off x="760" y="2245"/>
                    <a:ext cx="2" cy="1"/>
                  </a:xfrm>
                  <a:custGeom>
                    <a:avLst/>
                    <a:gdLst>
                      <a:gd name="T0" fmla="*/ 0 w 7"/>
                      <a:gd name="T1" fmla="*/ 0 h 3"/>
                      <a:gd name="T2" fmla="*/ 6 w 7"/>
                      <a:gd name="T3" fmla="*/ 3 h 3"/>
                      <a:gd name="T4" fmla="*/ 7 w 7"/>
                      <a:gd name="T5" fmla="*/ 3 h 3"/>
                      <a:gd name="T6" fmla="*/ 0 60000 65536"/>
                      <a:gd name="T7" fmla="*/ 0 60000 65536"/>
                      <a:gd name="T8" fmla="*/ 0 60000 65536"/>
                      <a:gd name="T9" fmla="*/ 0 w 7"/>
                      <a:gd name="T10" fmla="*/ 0 h 3"/>
                      <a:gd name="T11" fmla="*/ 7 w 7"/>
                      <a:gd name="T12" fmla="*/ 3 h 3"/>
                    </a:gdLst>
                    <a:ahLst/>
                    <a:cxnLst>
                      <a:cxn ang="T6">
                        <a:pos x="T0" y="T1"/>
                      </a:cxn>
                      <a:cxn ang="T7">
                        <a:pos x="T2" y="T3"/>
                      </a:cxn>
                      <a:cxn ang="T8">
                        <a:pos x="T4" y="T5"/>
                      </a:cxn>
                    </a:cxnLst>
                    <a:rect l="T9" t="T10" r="T11" b="T12"/>
                    <a:pathLst>
                      <a:path w="7" h="3">
                        <a:moveTo>
                          <a:pt x="0" y="0"/>
                        </a:moveTo>
                        <a:lnTo>
                          <a:pt x="6" y="3"/>
                        </a:lnTo>
                        <a:lnTo>
                          <a:pt x="7" y="3"/>
                        </a:lnTo>
                      </a:path>
                    </a:pathLst>
                  </a:custGeom>
                  <a:noFill/>
                  <a:ln w="6350">
                    <a:solidFill>
                      <a:srgbClr val="0C0CFF"/>
                    </a:solidFill>
                    <a:prstDash val="solid"/>
                    <a:round/>
                    <a:headEnd/>
                    <a:tailEnd/>
                  </a:ln>
                </p:spPr>
                <p:txBody>
                  <a:bodyPr/>
                  <a:lstStyle/>
                  <a:p>
                    <a:endParaRPr lang="en-US"/>
                  </a:p>
                </p:txBody>
              </p:sp>
              <p:sp>
                <p:nvSpPr>
                  <p:cNvPr id="7291" name="Freeform 155"/>
                  <p:cNvSpPr>
                    <a:spLocks/>
                  </p:cNvSpPr>
                  <p:nvPr/>
                </p:nvSpPr>
                <p:spPr bwMode="auto">
                  <a:xfrm>
                    <a:off x="761" y="2245"/>
                    <a:ext cx="2" cy="1"/>
                  </a:xfrm>
                  <a:custGeom>
                    <a:avLst/>
                    <a:gdLst>
                      <a:gd name="T0" fmla="*/ 0 w 6"/>
                      <a:gd name="T1" fmla="*/ 0 h 2"/>
                      <a:gd name="T2" fmla="*/ 5 w 6"/>
                      <a:gd name="T3" fmla="*/ 2 h 2"/>
                      <a:gd name="T4" fmla="*/ 6 w 6"/>
                      <a:gd name="T5" fmla="*/ 2 h 2"/>
                      <a:gd name="T6" fmla="*/ 0 60000 65536"/>
                      <a:gd name="T7" fmla="*/ 0 60000 65536"/>
                      <a:gd name="T8" fmla="*/ 0 60000 65536"/>
                      <a:gd name="T9" fmla="*/ 0 w 6"/>
                      <a:gd name="T10" fmla="*/ 0 h 2"/>
                      <a:gd name="T11" fmla="*/ 6 w 6"/>
                      <a:gd name="T12" fmla="*/ 2 h 2"/>
                    </a:gdLst>
                    <a:ahLst/>
                    <a:cxnLst>
                      <a:cxn ang="T6">
                        <a:pos x="T0" y="T1"/>
                      </a:cxn>
                      <a:cxn ang="T7">
                        <a:pos x="T2" y="T3"/>
                      </a:cxn>
                      <a:cxn ang="T8">
                        <a:pos x="T4" y="T5"/>
                      </a:cxn>
                    </a:cxnLst>
                    <a:rect l="T9" t="T10" r="T11" b="T12"/>
                    <a:pathLst>
                      <a:path w="6" h="2">
                        <a:moveTo>
                          <a:pt x="0" y="0"/>
                        </a:moveTo>
                        <a:lnTo>
                          <a:pt x="5" y="2"/>
                        </a:lnTo>
                        <a:lnTo>
                          <a:pt x="6" y="2"/>
                        </a:lnTo>
                      </a:path>
                    </a:pathLst>
                  </a:custGeom>
                  <a:noFill/>
                  <a:ln w="6350">
                    <a:solidFill>
                      <a:srgbClr val="0C0CFF"/>
                    </a:solidFill>
                    <a:prstDash val="solid"/>
                    <a:round/>
                    <a:headEnd/>
                    <a:tailEnd/>
                  </a:ln>
                </p:spPr>
                <p:txBody>
                  <a:bodyPr/>
                  <a:lstStyle/>
                  <a:p>
                    <a:endParaRPr lang="en-US"/>
                  </a:p>
                </p:txBody>
              </p:sp>
              <p:sp>
                <p:nvSpPr>
                  <p:cNvPr id="7292" name="Freeform 156"/>
                  <p:cNvSpPr>
                    <a:spLocks/>
                  </p:cNvSpPr>
                  <p:nvPr/>
                </p:nvSpPr>
                <p:spPr bwMode="auto">
                  <a:xfrm>
                    <a:off x="762" y="2246"/>
                    <a:ext cx="2" cy="1"/>
                  </a:xfrm>
                  <a:custGeom>
                    <a:avLst/>
                    <a:gdLst>
                      <a:gd name="T0" fmla="*/ 0 w 6"/>
                      <a:gd name="T1" fmla="*/ 0 h 2"/>
                      <a:gd name="T2" fmla="*/ 5 w 6"/>
                      <a:gd name="T3" fmla="*/ 2 h 2"/>
                      <a:gd name="T4" fmla="*/ 6 w 6"/>
                      <a:gd name="T5" fmla="*/ 2 h 2"/>
                      <a:gd name="T6" fmla="*/ 0 60000 65536"/>
                      <a:gd name="T7" fmla="*/ 0 60000 65536"/>
                      <a:gd name="T8" fmla="*/ 0 60000 65536"/>
                      <a:gd name="T9" fmla="*/ 0 w 6"/>
                      <a:gd name="T10" fmla="*/ 0 h 2"/>
                      <a:gd name="T11" fmla="*/ 6 w 6"/>
                      <a:gd name="T12" fmla="*/ 2 h 2"/>
                    </a:gdLst>
                    <a:ahLst/>
                    <a:cxnLst>
                      <a:cxn ang="T6">
                        <a:pos x="T0" y="T1"/>
                      </a:cxn>
                      <a:cxn ang="T7">
                        <a:pos x="T2" y="T3"/>
                      </a:cxn>
                      <a:cxn ang="T8">
                        <a:pos x="T4" y="T5"/>
                      </a:cxn>
                    </a:cxnLst>
                    <a:rect l="T9" t="T10" r="T11" b="T12"/>
                    <a:pathLst>
                      <a:path w="6" h="2">
                        <a:moveTo>
                          <a:pt x="0" y="0"/>
                        </a:moveTo>
                        <a:lnTo>
                          <a:pt x="5" y="2"/>
                        </a:lnTo>
                        <a:lnTo>
                          <a:pt x="6" y="2"/>
                        </a:lnTo>
                      </a:path>
                    </a:pathLst>
                  </a:custGeom>
                  <a:noFill/>
                  <a:ln w="6350">
                    <a:solidFill>
                      <a:srgbClr val="0C0CFF"/>
                    </a:solidFill>
                    <a:prstDash val="solid"/>
                    <a:round/>
                    <a:headEnd/>
                    <a:tailEnd/>
                  </a:ln>
                </p:spPr>
                <p:txBody>
                  <a:bodyPr/>
                  <a:lstStyle/>
                  <a:p>
                    <a:endParaRPr lang="en-US"/>
                  </a:p>
                </p:txBody>
              </p:sp>
              <p:sp>
                <p:nvSpPr>
                  <p:cNvPr id="7293" name="Freeform 157"/>
                  <p:cNvSpPr>
                    <a:spLocks/>
                  </p:cNvSpPr>
                  <p:nvPr/>
                </p:nvSpPr>
                <p:spPr bwMode="auto">
                  <a:xfrm>
                    <a:off x="763" y="2246"/>
                    <a:ext cx="1" cy="1"/>
                  </a:xfrm>
                  <a:custGeom>
                    <a:avLst/>
                    <a:gdLst>
                      <a:gd name="T0" fmla="*/ 0 w 6"/>
                      <a:gd name="T1" fmla="*/ 0 h 1"/>
                      <a:gd name="T2" fmla="*/ 5 w 6"/>
                      <a:gd name="T3" fmla="*/ 1 h 1"/>
                      <a:gd name="T4" fmla="*/ 6 w 6"/>
                      <a:gd name="T5" fmla="*/ 1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1"/>
                        </a:lnTo>
                        <a:lnTo>
                          <a:pt x="6" y="1"/>
                        </a:lnTo>
                      </a:path>
                    </a:pathLst>
                  </a:custGeom>
                  <a:noFill/>
                  <a:ln w="6350">
                    <a:solidFill>
                      <a:srgbClr val="0C0CFF"/>
                    </a:solidFill>
                    <a:prstDash val="solid"/>
                    <a:round/>
                    <a:headEnd/>
                    <a:tailEnd/>
                  </a:ln>
                </p:spPr>
                <p:txBody>
                  <a:bodyPr/>
                  <a:lstStyle/>
                  <a:p>
                    <a:endParaRPr lang="en-US"/>
                  </a:p>
                </p:txBody>
              </p:sp>
              <p:sp>
                <p:nvSpPr>
                  <p:cNvPr id="7294" name="Freeform 158"/>
                  <p:cNvSpPr>
                    <a:spLocks/>
                  </p:cNvSpPr>
                  <p:nvPr/>
                </p:nvSpPr>
                <p:spPr bwMode="auto">
                  <a:xfrm>
                    <a:off x="764" y="2246"/>
                    <a:ext cx="1" cy="1"/>
                  </a:xfrm>
                  <a:custGeom>
                    <a:avLst/>
                    <a:gdLst>
                      <a:gd name="T0" fmla="*/ 0 w 6"/>
                      <a:gd name="T1" fmla="*/ 0 h 1"/>
                      <a:gd name="T2" fmla="*/ 5 w 6"/>
                      <a:gd name="T3" fmla="*/ 1 h 1"/>
                      <a:gd name="T4" fmla="*/ 6 w 6"/>
                      <a:gd name="T5" fmla="*/ 1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1"/>
                        </a:lnTo>
                        <a:lnTo>
                          <a:pt x="6" y="1"/>
                        </a:lnTo>
                      </a:path>
                    </a:pathLst>
                  </a:custGeom>
                  <a:noFill/>
                  <a:ln w="6350">
                    <a:solidFill>
                      <a:srgbClr val="0C0CFF"/>
                    </a:solidFill>
                    <a:prstDash val="solid"/>
                    <a:round/>
                    <a:headEnd/>
                    <a:tailEnd/>
                  </a:ln>
                </p:spPr>
                <p:txBody>
                  <a:bodyPr/>
                  <a:lstStyle/>
                  <a:p>
                    <a:endParaRPr lang="en-US"/>
                  </a:p>
                </p:txBody>
              </p:sp>
              <p:sp>
                <p:nvSpPr>
                  <p:cNvPr id="7295" name="Freeform 159"/>
                  <p:cNvSpPr>
                    <a:spLocks/>
                  </p:cNvSpPr>
                  <p:nvPr/>
                </p:nvSpPr>
                <p:spPr bwMode="auto">
                  <a:xfrm>
                    <a:off x="765" y="2246"/>
                    <a:ext cx="1" cy="1"/>
                  </a:xfrm>
                  <a:custGeom>
                    <a:avLst/>
                    <a:gdLst>
                      <a:gd name="T0" fmla="*/ 0 w 6"/>
                      <a:gd name="T1" fmla="*/ 0 h 2"/>
                      <a:gd name="T2" fmla="*/ 5 w 6"/>
                      <a:gd name="T3" fmla="*/ 2 h 2"/>
                      <a:gd name="T4" fmla="*/ 6 w 6"/>
                      <a:gd name="T5" fmla="*/ 2 h 2"/>
                      <a:gd name="T6" fmla="*/ 0 60000 65536"/>
                      <a:gd name="T7" fmla="*/ 0 60000 65536"/>
                      <a:gd name="T8" fmla="*/ 0 60000 65536"/>
                      <a:gd name="T9" fmla="*/ 0 w 6"/>
                      <a:gd name="T10" fmla="*/ 0 h 2"/>
                      <a:gd name="T11" fmla="*/ 6 w 6"/>
                      <a:gd name="T12" fmla="*/ 2 h 2"/>
                    </a:gdLst>
                    <a:ahLst/>
                    <a:cxnLst>
                      <a:cxn ang="T6">
                        <a:pos x="T0" y="T1"/>
                      </a:cxn>
                      <a:cxn ang="T7">
                        <a:pos x="T2" y="T3"/>
                      </a:cxn>
                      <a:cxn ang="T8">
                        <a:pos x="T4" y="T5"/>
                      </a:cxn>
                    </a:cxnLst>
                    <a:rect l="T9" t="T10" r="T11" b="T12"/>
                    <a:pathLst>
                      <a:path w="6" h="2">
                        <a:moveTo>
                          <a:pt x="0" y="0"/>
                        </a:moveTo>
                        <a:lnTo>
                          <a:pt x="5" y="2"/>
                        </a:lnTo>
                        <a:lnTo>
                          <a:pt x="6" y="2"/>
                        </a:lnTo>
                      </a:path>
                    </a:pathLst>
                  </a:custGeom>
                  <a:noFill/>
                  <a:ln w="6350">
                    <a:solidFill>
                      <a:srgbClr val="0C0CFF"/>
                    </a:solidFill>
                    <a:prstDash val="solid"/>
                    <a:round/>
                    <a:headEnd/>
                    <a:tailEnd/>
                  </a:ln>
                </p:spPr>
                <p:txBody>
                  <a:bodyPr/>
                  <a:lstStyle/>
                  <a:p>
                    <a:endParaRPr lang="en-US"/>
                  </a:p>
                </p:txBody>
              </p:sp>
              <p:sp>
                <p:nvSpPr>
                  <p:cNvPr id="7296" name="Freeform 160"/>
                  <p:cNvSpPr>
                    <a:spLocks/>
                  </p:cNvSpPr>
                  <p:nvPr/>
                </p:nvSpPr>
                <p:spPr bwMode="auto">
                  <a:xfrm>
                    <a:off x="766" y="2247"/>
                    <a:ext cx="1" cy="1"/>
                  </a:xfrm>
                  <a:custGeom>
                    <a:avLst/>
                    <a:gdLst>
                      <a:gd name="T0" fmla="*/ 0 w 6"/>
                      <a:gd name="T1" fmla="*/ 0 h 3"/>
                      <a:gd name="T2" fmla="*/ 5 w 6"/>
                      <a:gd name="T3" fmla="*/ 3 h 3"/>
                      <a:gd name="T4" fmla="*/ 6 w 6"/>
                      <a:gd name="T5" fmla="*/ 3 h 3"/>
                      <a:gd name="T6" fmla="*/ 0 60000 65536"/>
                      <a:gd name="T7" fmla="*/ 0 60000 65536"/>
                      <a:gd name="T8" fmla="*/ 0 60000 65536"/>
                      <a:gd name="T9" fmla="*/ 0 w 6"/>
                      <a:gd name="T10" fmla="*/ 0 h 3"/>
                      <a:gd name="T11" fmla="*/ 6 w 6"/>
                      <a:gd name="T12" fmla="*/ 3 h 3"/>
                    </a:gdLst>
                    <a:ahLst/>
                    <a:cxnLst>
                      <a:cxn ang="T6">
                        <a:pos x="T0" y="T1"/>
                      </a:cxn>
                      <a:cxn ang="T7">
                        <a:pos x="T2" y="T3"/>
                      </a:cxn>
                      <a:cxn ang="T8">
                        <a:pos x="T4" y="T5"/>
                      </a:cxn>
                    </a:cxnLst>
                    <a:rect l="T9" t="T10" r="T11" b="T12"/>
                    <a:pathLst>
                      <a:path w="6" h="3">
                        <a:moveTo>
                          <a:pt x="0" y="0"/>
                        </a:moveTo>
                        <a:lnTo>
                          <a:pt x="5" y="3"/>
                        </a:lnTo>
                        <a:lnTo>
                          <a:pt x="6" y="3"/>
                        </a:lnTo>
                      </a:path>
                    </a:pathLst>
                  </a:custGeom>
                  <a:noFill/>
                  <a:ln w="6350">
                    <a:solidFill>
                      <a:srgbClr val="0C0CFF"/>
                    </a:solidFill>
                    <a:prstDash val="solid"/>
                    <a:round/>
                    <a:headEnd/>
                    <a:tailEnd/>
                  </a:ln>
                </p:spPr>
                <p:txBody>
                  <a:bodyPr/>
                  <a:lstStyle/>
                  <a:p>
                    <a:endParaRPr lang="en-US"/>
                  </a:p>
                </p:txBody>
              </p:sp>
              <p:sp>
                <p:nvSpPr>
                  <p:cNvPr id="7297" name="Freeform 161"/>
                  <p:cNvSpPr>
                    <a:spLocks/>
                  </p:cNvSpPr>
                  <p:nvPr/>
                </p:nvSpPr>
                <p:spPr bwMode="auto">
                  <a:xfrm>
                    <a:off x="767" y="2247"/>
                    <a:ext cx="1" cy="2"/>
                  </a:xfrm>
                  <a:custGeom>
                    <a:avLst/>
                    <a:gdLst>
                      <a:gd name="T0" fmla="*/ 0 w 6"/>
                      <a:gd name="T1" fmla="*/ 0 h 7"/>
                      <a:gd name="T2" fmla="*/ 5 w 6"/>
                      <a:gd name="T3" fmla="*/ 7 h 7"/>
                      <a:gd name="T4" fmla="*/ 6 w 6"/>
                      <a:gd name="T5" fmla="*/ 7 h 7"/>
                      <a:gd name="T6" fmla="*/ 0 60000 65536"/>
                      <a:gd name="T7" fmla="*/ 0 60000 65536"/>
                      <a:gd name="T8" fmla="*/ 0 60000 65536"/>
                      <a:gd name="T9" fmla="*/ 0 w 6"/>
                      <a:gd name="T10" fmla="*/ 0 h 7"/>
                      <a:gd name="T11" fmla="*/ 6 w 6"/>
                      <a:gd name="T12" fmla="*/ 7 h 7"/>
                    </a:gdLst>
                    <a:ahLst/>
                    <a:cxnLst>
                      <a:cxn ang="T6">
                        <a:pos x="T0" y="T1"/>
                      </a:cxn>
                      <a:cxn ang="T7">
                        <a:pos x="T2" y="T3"/>
                      </a:cxn>
                      <a:cxn ang="T8">
                        <a:pos x="T4" y="T5"/>
                      </a:cxn>
                    </a:cxnLst>
                    <a:rect l="T9" t="T10" r="T11" b="T12"/>
                    <a:pathLst>
                      <a:path w="6" h="7">
                        <a:moveTo>
                          <a:pt x="0" y="0"/>
                        </a:moveTo>
                        <a:lnTo>
                          <a:pt x="5" y="7"/>
                        </a:lnTo>
                        <a:lnTo>
                          <a:pt x="6" y="7"/>
                        </a:lnTo>
                      </a:path>
                    </a:pathLst>
                  </a:custGeom>
                  <a:noFill/>
                  <a:ln w="6350">
                    <a:solidFill>
                      <a:srgbClr val="0C0CFF"/>
                    </a:solidFill>
                    <a:prstDash val="solid"/>
                    <a:round/>
                    <a:headEnd/>
                    <a:tailEnd/>
                  </a:ln>
                </p:spPr>
                <p:txBody>
                  <a:bodyPr/>
                  <a:lstStyle/>
                  <a:p>
                    <a:endParaRPr lang="en-US"/>
                  </a:p>
                </p:txBody>
              </p:sp>
              <p:sp>
                <p:nvSpPr>
                  <p:cNvPr id="7298" name="Freeform 162"/>
                  <p:cNvSpPr>
                    <a:spLocks/>
                  </p:cNvSpPr>
                  <p:nvPr/>
                </p:nvSpPr>
                <p:spPr bwMode="auto">
                  <a:xfrm>
                    <a:off x="768" y="2249"/>
                    <a:ext cx="1" cy="1"/>
                  </a:xfrm>
                  <a:custGeom>
                    <a:avLst/>
                    <a:gdLst>
                      <a:gd name="T0" fmla="*/ 0 w 7"/>
                      <a:gd name="T1" fmla="*/ 0 h 7"/>
                      <a:gd name="T2" fmla="*/ 6 w 7"/>
                      <a:gd name="T3" fmla="*/ 7 h 7"/>
                      <a:gd name="T4" fmla="*/ 7 w 7"/>
                      <a:gd name="T5" fmla="*/ 7 h 7"/>
                      <a:gd name="T6" fmla="*/ 0 60000 65536"/>
                      <a:gd name="T7" fmla="*/ 0 60000 65536"/>
                      <a:gd name="T8" fmla="*/ 0 60000 65536"/>
                      <a:gd name="T9" fmla="*/ 0 w 7"/>
                      <a:gd name="T10" fmla="*/ 0 h 7"/>
                      <a:gd name="T11" fmla="*/ 7 w 7"/>
                      <a:gd name="T12" fmla="*/ 7 h 7"/>
                    </a:gdLst>
                    <a:ahLst/>
                    <a:cxnLst>
                      <a:cxn ang="T6">
                        <a:pos x="T0" y="T1"/>
                      </a:cxn>
                      <a:cxn ang="T7">
                        <a:pos x="T2" y="T3"/>
                      </a:cxn>
                      <a:cxn ang="T8">
                        <a:pos x="T4" y="T5"/>
                      </a:cxn>
                    </a:cxnLst>
                    <a:rect l="T9" t="T10" r="T11" b="T12"/>
                    <a:pathLst>
                      <a:path w="7" h="7">
                        <a:moveTo>
                          <a:pt x="0" y="0"/>
                        </a:moveTo>
                        <a:lnTo>
                          <a:pt x="6" y="7"/>
                        </a:lnTo>
                        <a:lnTo>
                          <a:pt x="7" y="7"/>
                        </a:lnTo>
                      </a:path>
                    </a:pathLst>
                  </a:custGeom>
                  <a:noFill/>
                  <a:ln w="6350">
                    <a:solidFill>
                      <a:srgbClr val="0C0CFF"/>
                    </a:solidFill>
                    <a:prstDash val="solid"/>
                    <a:round/>
                    <a:headEnd/>
                    <a:tailEnd/>
                  </a:ln>
                </p:spPr>
                <p:txBody>
                  <a:bodyPr/>
                  <a:lstStyle/>
                  <a:p>
                    <a:endParaRPr lang="en-US"/>
                  </a:p>
                </p:txBody>
              </p:sp>
              <p:sp>
                <p:nvSpPr>
                  <p:cNvPr id="7299" name="Freeform 163"/>
                  <p:cNvSpPr>
                    <a:spLocks/>
                  </p:cNvSpPr>
                  <p:nvPr/>
                </p:nvSpPr>
                <p:spPr bwMode="auto">
                  <a:xfrm>
                    <a:off x="769" y="2250"/>
                    <a:ext cx="1" cy="1"/>
                  </a:xfrm>
                  <a:custGeom>
                    <a:avLst/>
                    <a:gdLst>
                      <a:gd name="T0" fmla="*/ 0 w 6"/>
                      <a:gd name="T1" fmla="*/ 0 h 3"/>
                      <a:gd name="T2" fmla="*/ 5 w 6"/>
                      <a:gd name="T3" fmla="*/ 3 h 3"/>
                      <a:gd name="T4" fmla="*/ 6 w 6"/>
                      <a:gd name="T5" fmla="*/ 3 h 3"/>
                      <a:gd name="T6" fmla="*/ 0 60000 65536"/>
                      <a:gd name="T7" fmla="*/ 0 60000 65536"/>
                      <a:gd name="T8" fmla="*/ 0 60000 65536"/>
                      <a:gd name="T9" fmla="*/ 0 w 6"/>
                      <a:gd name="T10" fmla="*/ 0 h 3"/>
                      <a:gd name="T11" fmla="*/ 6 w 6"/>
                      <a:gd name="T12" fmla="*/ 3 h 3"/>
                    </a:gdLst>
                    <a:ahLst/>
                    <a:cxnLst>
                      <a:cxn ang="T6">
                        <a:pos x="T0" y="T1"/>
                      </a:cxn>
                      <a:cxn ang="T7">
                        <a:pos x="T2" y="T3"/>
                      </a:cxn>
                      <a:cxn ang="T8">
                        <a:pos x="T4" y="T5"/>
                      </a:cxn>
                    </a:cxnLst>
                    <a:rect l="T9" t="T10" r="T11" b="T12"/>
                    <a:pathLst>
                      <a:path w="6" h="3">
                        <a:moveTo>
                          <a:pt x="0" y="0"/>
                        </a:moveTo>
                        <a:lnTo>
                          <a:pt x="5" y="3"/>
                        </a:lnTo>
                        <a:lnTo>
                          <a:pt x="6" y="3"/>
                        </a:lnTo>
                      </a:path>
                    </a:pathLst>
                  </a:custGeom>
                  <a:noFill/>
                  <a:ln w="6350">
                    <a:solidFill>
                      <a:srgbClr val="0C0CFF"/>
                    </a:solidFill>
                    <a:prstDash val="solid"/>
                    <a:round/>
                    <a:headEnd/>
                    <a:tailEnd/>
                  </a:ln>
                </p:spPr>
                <p:txBody>
                  <a:bodyPr/>
                  <a:lstStyle/>
                  <a:p>
                    <a:endParaRPr lang="en-US"/>
                  </a:p>
                </p:txBody>
              </p:sp>
              <p:sp>
                <p:nvSpPr>
                  <p:cNvPr id="7300" name="Freeform 164"/>
                  <p:cNvSpPr>
                    <a:spLocks/>
                  </p:cNvSpPr>
                  <p:nvPr/>
                </p:nvSpPr>
                <p:spPr bwMode="auto">
                  <a:xfrm>
                    <a:off x="770" y="2248"/>
                    <a:ext cx="1" cy="2"/>
                  </a:xfrm>
                  <a:custGeom>
                    <a:avLst/>
                    <a:gdLst>
                      <a:gd name="T0" fmla="*/ 0 w 6"/>
                      <a:gd name="T1" fmla="*/ 11 h 11"/>
                      <a:gd name="T2" fmla="*/ 5 w 6"/>
                      <a:gd name="T3" fmla="*/ 0 h 11"/>
                      <a:gd name="T4" fmla="*/ 6 w 6"/>
                      <a:gd name="T5" fmla="*/ 0 h 11"/>
                      <a:gd name="T6" fmla="*/ 0 60000 65536"/>
                      <a:gd name="T7" fmla="*/ 0 60000 65536"/>
                      <a:gd name="T8" fmla="*/ 0 60000 65536"/>
                      <a:gd name="T9" fmla="*/ 0 w 6"/>
                      <a:gd name="T10" fmla="*/ 0 h 11"/>
                      <a:gd name="T11" fmla="*/ 6 w 6"/>
                      <a:gd name="T12" fmla="*/ 11 h 11"/>
                    </a:gdLst>
                    <a:ahLst/>
                    <a:cxnLst>
                      <a:cxn ang="T6">
                        <a:pos x="T0" y="T1"/>
                      </a:cxn>
                      <a:cxn ang="T7">
                        <a:pos x="T2" y="T3"/>
                      </a:cxn>
                      <a:cxn ang="T8">
                        <a:pos x="T4" y="T5"/>
                      </a:cxn>
                    </a:cxnLst>
                    <a:rect l="T9" t="T10" r="T11" b="T12"/>
                    <a:pathLst>
                      <a:path w="6" h="11">
                        <a:moveTo>
                          <a:pt x="0" y="11"/>
                        </a:moveTo>
                        <a:lnTo>
                          <a:pt x="5" y="0"/>
                        </a:lnTo>
                        <a:lnTo>
                          <a:pt x="6" y="0"/>
                        </a:lnTo>
                      </a:path>
                    </a:pathLst>
                  </a:custGeom>
                  <a:noFill/>
                  <a:ln w="6350">
                    <a:solidFill>
                      <a:srgbClr val="0C0CFF"/>
                    </a:solidFill>
                    <a:prstDash val="solid"/>
                    <a:round/>
                    <a:headEnd/>
                    <a:tailEnd/>
                  </a:ln>
                </p:spPr>
                <p:txBody>
                  <a:bodyPr/>
                  <a:lstStyle/>
                  <a:p>
                    <a:endParaRPr lang="en-US"/>
                  </a:p>
                </p:txBody>
              </p:sp>
              <p:sp>
                <p:nvSpPr>
                  <p:cNvPr id="7301" name="Freeform 165"/>
                  <p:cNvSpPr>
                    <a:spLocks/>
                  </p:cNvSpPr>
                  <p:nvPr/>
                </p:nvSpPr>
                <p:spPr bwMode="auto">
                  <a:xfrm>
                    <a:off x="771" y="2244"/>
                    <a:ext cx="1" cy="4"/>
                  </a:xfrm>
                  <a:custGeom>
                    <a:avLst/>
                    <a:gdLst>
                      <a:gd name="T0" fmla="*/ 0 w 6"/>
                      <a:gd name="T1" fmla="*/ 24 h 24"/>
                      <a:gd name="T2" fmla="*/ 5 w 6"/>
                      <a:gd name="T3" fmla="*/ 0 h 24"/>
                      <a:gd name="T4" fmla="*/ 6 w 6"/>
                      <a:gd name="T5" fmla="*/ 0 h 24"/>
                      <a:gd name="T6" fmla="*/ 0 60000 65536"/>
                      <a:gd name="T7" fmla="*/ 0 60000 65536"/>
                      <a:gd name="T8" fmla="*/ 0 60000 65536"/>
                      <a:gd name="T9" fmla="*/ 0 w 6"/>
                      <a:gd name="T10" fmla="*/ 0 h 24"/>
                      <a:gd name="T11" fmla="*/ 6 w 6"/>
                      <a:gd name="T12" fmla="*/ 24 h 24"/>
                    </a:gdLst>
                    <a:ahLst/>
                    <a:cxnLst>
                      <a:cxn ang="T6">
                        <a:pos x="T0" y="T1"/>
                      </a:cxn>
                      <a:cxn ang="T7">
                        <a:pos x="T2" y="T3"/>
                      </a:cxn>
                      <a:cxn ang="T8">
                        <a:pos x="T4" y="T5"/>
                      </a:cxn>
                    </a:cxnLst>
                    <a:rect l="T9" t="T10" r="T11" b="T12"/>
                    <a:pathLst>
                      <a:path w="6" h="24">
                        <a:moveTo>
                          <a:pt x="0" y="24"/>
                        </a:moveTo>
                        <a:lnTo>
                          <a:pt x="5" y="0"/>
                        </a:lnTo>
                        <a:lnTo>
                          <a:pt x="6" y="0"/>
                        </a:lnTo>
                      </a:path>
                    </a:pathLst>
                  </a:custGeom>
                  <a:noFill/>
                  <a:ln w="6350">
                    <a:solidFill>
                      <a:srgbClr val="0C0CFF"/>
                    </a:solidFill>
                    <a:prstDash val="solid"/>
                    <a:round/>
                    <a:headEnd/>
                    <a:tailEnd/>
                  </a:ln>
                </p:spPr>
                <p:txBody>
                  <a:bodyPr/>
                  <a:lstStyle/>
                  <a:p>
                    <a:endParaRPr lang="en-US"/>
                  </a:p>
                </p:txBody>
              </p:sp>
              <p:sp>
                <p:nvSpPr>
                  <p:cNvPr id="7302" name="Freeform 166"/>
                  <p:cNvSpPr>
                    <a:spLocks/>
                  </p:cNvSpPr>
                  <p:nvPr/>
                </p:nvSpPr>
                <p:spPr bwMode="auto">
                  <a:xfrm>
                    <a:off x="772" y="2239"/>
                    <a:ext cx="1" cy="5"/>
                  </a:xfrm>
                  <a:custGeom>
                    <a:avLst/>
                    <a:gdLst>
                      <a:gd name="T0" fmla="*/ 0 w 6"/>
                      <a:gd name="T1" fmla="*/ 26 h 26"/>
                      <a:gd name="T2" fmla="*/ 5 w 6"/>
                      <a:gd name="T3" fmla="*/ 0 h 26"/>
                      <a:gd name="T4" fmla="*/ 6 w 6"/>
                      <a:gd name="T5" fmla="*/ 0 h 26"/>
                      <a:gd name="T6" fmla="*/ 0 60000 65536"/>
                      <a:gd name="T7" fmla="*/ 0 60000 65536"/>
                      <a:gd name="T8" fmla="*/ 0 60000 65536"/>
                      <a:gd name="T9" fmla="*/ 0 w 6"/>
                      <a:gd name="T10" fmla="*/ 0 h 26"/>
                      <a:gd name="T11" fmla="*/ 6 w 6"/>
                      <a:gd name="T12" fmla="*/ 26 h 26"/>
                    </a:gdLst>
                    <a:ahLst/>
                    <a:cxnLst>
                      <a:cxn ang="T6">
                        <a:pos x="T0" y="T1"/>
                      </a:cxn>
                      <a:cxn ang="T7">
                        <a:pos x="T2" y="T3"/>
                      </a:cxn>
                      <a:cxn ang="T8">
                        <a:pos x="T4" y="T5"/>
                      </a:cxn>
                    </a:cxnLst>
                    <a:rect l="T9" t="T10" r="T11" b="T12"/>
                    <a:pathLst>
                      <a:path w="6" h="26">
                        <a:moveTo>
                          <a:pt x="0" y="26"/>
                        </a:moveTo>
                        <a:lnTo>
                          <a:pt x="5" y="0"/>
                        </a:lnTo>
                        <a:lnTo>
                          <a:pt x="6" y="0"/>
                        </a:lnTo>
                      </a:path>
                    </a:pathLst>
                  </a:custGeom>
                  <a:noFill/>
                  <a:ln w="6350">
                    <a:solidFill>
                      <a:srgbClr val="0C0CFF"/>
                    </a:solidFill>
                    <a:prstDash val="solid"/>
                    <a:round/>
                    <a:headEnd/>
                    <a:tailEnd/>
                  </a:ln>
                </p:spPr>
                <p:txBody>
                  <a:bodyPr/>
                  <a:lstStyle/>
                  <a:p>
                    <a:endParaRPr lang="en-US"/>
                  </a:p>
                </p:txBody>
              </p:sp>
              <p:sp>
                <p:nvSpPr>
                  <p:cNvPr id="7303" name="Freeform 167"/>
                  <p:cNvSpPr>
                    <a:spLocks/>
                  </p:cNvSpPr>
                  <p:nvPr/>
                </p:nvSpPr>
                <p:spPr bwMode="auto">
                  <a:xfrm>
                    <a:off x="773" y="2220"/>
                    <a:ext cx="1" cy="19"/>
                  </a:xfrm>
                  <a:custGeom>
                    <a:avLst/>
                    <a:gdLst>
                      <a:gd name="T0" fmla="*/ 0 w 6"/>
                      <a:gd name="T1" fmla="*/ 101 h 101"/>
                      <a:gd name="T2" fmla="*/ 5 w 6"/>
                      <a:gd name="T3" fmla="*/ 0 h 101"/>
                      <a:gd name="T4" fmla="*/ 6 w 6"/>
                      <a:gd name="T5" fmla="*/ 0 h 101"/>
                      <a:gd name="T6" fmla="*/ 0 60000 65536"/>
                      <a:gd name="T7" fmla="*/ 0 60000 65536"/>
                      <a:gd name="T8" fmla="*/ 0 60000 65536"/>
                      <a:gd name="T9" fmla="*/ 0 w 6"/>
                      <a:gd name="T10" fmla="*/ 0 h 101"/>
                      <a:gd name="T11" fmla="*/ 6 w 6"/>
                      <a:gd name="T12" fmla="*/ 101 h 101"/>
                    </a:gdLst>
                    <a:ahLst/>
                    <a:cxnLst>
                      <a:cxn ang="T6">
                        <a:pos x="T0" y="T1"/>
                      </a:cxn>
                      <a:cxn ang="T7">
                        <a:pos x="T2" y="T3"/>
                      </a:cxn>
                      <a:cxn ang="T8">
                        <a:pos x="T4" y="T5"/>
                      </a:cxn>
                    </a:cxnLst>
                    <a:rect l="T9" t="T10" r="T11" b="T12"/>
                    <a:pathLst>
                      <a:path w="6" h="101">
                        <a:moveTo>
                          <a:pt x="0" y="101"/>
                        </a:moveTo>
                        <a:lnTo>
                          <a:pt x="5" y="0"/>
                        </a:lnTo>
                        <a:lnTo>
                          <a:pt x="6" y="0"/>
                        </a:lnTo>
                      </a:path>
                    </a:pathLst>
                  </a:custGeom>
                  <a:noFill/>
                  <a:ln w="6350">
                    <a:solidFill>
                      <a:srgbClr val="0C0CFF"/>
                    </a:solidFill>
                    <a:prstDash val="solid"/>
                    <a:round/>
                    <a:headEnd/>
                    <a:tailEnd/>
                  </a:ln>
                </p:spPr>
                <p:txBody>
                  <a:bodyPr/>
                  <a:lstStyle/>
                  <a:p>
                    <a:endParaRPr lang="en-US"/>
                  </a:p>
                </p:txBody>
              </p:sp>
              <p:sp>
                <p:nvSpPr>
                  <p:cNvPr id="7304" name="Freeform 168"/>
                  <p:cNvSpPr>
                    <a:spLocks/>
                  </p:cNvSpPr>
                  <p:nvPr/>
                </p:nvSpPr>
                <p:spPr bwMode="auto">
                  <a:xfrm>
                    <a:off x="774" y="2102"/>
                    <a:ext cx="1" cy="118"/>
                  </a:xfrm>
                  <a:custGeom>
                    <a:avLst/>
                    <a:gdLst>
                      <a:gd name="T0" fmla="*/ 0 w 6"/>
                      <a:gd name="T1" fmla="*/ 628 h 628"/>
                      <a:gd name="T2" fmla="*/ 5 w 6"/>
                      <a:gd name="T3" fmla="*/ 0 h 628"/>
                      <a:gd name="T4" fmla="*/ 6 w 6"/>
                      <a:gd name="T5" fmla="*/ 0 h 628"/>
                      <a:gd name="T6" fmla="*/ 0 60000 65536"/>
                      <a:gd name="T7" fmla="*/ 0 60000 65536"/>
                      <a:gd name="T8" fmla="*/ 0 60000 65536"/>
                      <a:gd name="T9" fmla="*/ 0 w 6"/>
                      <a:gd name="T10" fmla="*/ 0 h 628"/>
                      <a:gd name="T11" fmla="*/ 6 w 6"/>
                      <a:gd name="T12" fmla="*/ 628 h 628"/>
                    </a:gdLst>
                    <a:ahLst/>
                    <a:cxnLst>
                      <a:cxn ang="T6">
                        <a:pos x="T0" y="T1"/>
                      </a:cxn>
                      <a:cxn ang="T7">
                        <a:pos x="T2" y="T3"/>
                      </a:cxn>
                      <a:cxn ang="T8">
                        <a:pos x="T4" y="T5"/>
                      </a:cxn>
                    </a:cxnLst>
                    <a:rect l="T9" t="T10" r="T11" b="T12"/>
                    <a:pathLst>
                      <a:path w="6" h="628">
                        <a:moveTo>
                          <a:pt x="0" y="628"/>
                        </a:moveTo>
                        <a:lnTo>
                          <a:pt x="5" y="0"/>
                        </a:lnTo>
                        <a:lnTo>
                          <a:pt x="6" y="0"/>
                        </a:lnTo>
                      </a:path>
                    </a:pathLst>
                  </a:custGeom>
                  <a:noFill/>
                  <a:ln w="6350">
                    <a:solidFill>
                      <a:srgbClr val="0C0CFF"/>
                    </a:solidFill>
                    <a:prstDash val="solid"/>
                    <a:round/>
                    <a:headEnd/>
                    <a:tailEnd/>
                  </a:ln>
                </p:spPr>
                <p:txBody>
                  <a:bodyPr/>
                  <a:lstStyle/>
                  <a:p>
                    <a:endParaRPr lang="en-US"/>
                  </a:p>
                </p:txBody>
              </p:sp>
              <p:sp>
                <p:nvSpPr>
                  <p:cNvPr id="7305" name="Freeform 169"/>
                  <p:cNvSpPr>
                    <a:spLocks/>
                  </p:cNvSpPr>
                  <p:nvPr/>
                </p:nvSpPr>
                <p:spPr bwMode="auto">
                  <a:xfrm>
                    <a:off x="775" y="1772"/>
                    <a:ext cx="1" cy="330"/>
                  </a:xfrm>
                  <a:custGeom>
                    <a:avLst/>
                    <a:gdLst>
                      <a:gd name="T0" fmla="*/ 0 w 7"/>
                      <a:gd name="T1" fmla="*/ 1751 h 1751"/>
                      <a:gd name="T2" fmla="*/ 6 w 7"/>
                      <a:gd name="T3" fmla="*/ 0 h 1751"/>
                      <a:gd name="T4" fmla="*/ 7 w 7"/>
                      <a:gd name="T5" fmla="*/ 0 h 1751"/>
                      <a:gd name="T6" fmla="*/ 0 60000 65536"/>
                      <a:gd name="T7" fmla="*/ 0 60000 65536"/>
                      <a:gd name="T8" fmla="*/ 0 60000 65536"/>
                      <a:gd name="T9" fmla="*/ 0 w 7"/>
                      <a:gd name="T10" fmla="*/ 0 h 1751"/>
                      <a:gd name="T11" fmla="*/ 7 w 7"/>
                      <a:gd name="T12" fmla="*/ 1751 h 1751"/>
                    </a:gdLst>
                    <a:ahLst/>
                    <a:cxnLst>
                      <a:cxn ang="T6">
                        <a:pos x="T0" y="T1"/>
                      </a:cxn>
                      <a:cxn ang="T7">
                        <a:pos x="T2" y="T3"/>
                      </a:cxn>
                      <a:cxn ang="T8">
                        <a:pos x="T4" y="T5"/>
                      </a:cxn>
                    </a:cxnLst>
                    <a:rect l="T9" t="T10" r="T11" b="T12"/>
                    <a:pathLst>
                      <a:path w="7" h="1751">
                        <a:moveTo>
                          <a:pt x="0" y="1751"/>
                        </a:moveTo>
                        <a:lnTo>
                          <a:pt x="6" y="0"/>
                        </a:lnTo>
                        <a:lnTo>
                          <a:pt x="7" y="0"/>
                        </a:lnTo>
                      </a:path>
                    </a:pathLst>
                  </a:custGeom>
                  <a:noFill/>
                  <a:ln w="6350">
                    <a:solidFill>
                      <a:srgbClr val="0C0CFF"/>
                    </a:solidFill>
                    <a:prstDash val="solid"/>
                    <a:round/>
                    <a:headEnd/>
                    <a:tailEnd/>
                  </a:ln>
                </p:spPr>
                <p:txBody>
                  <a:bodyPr/>
                  <a:lstStyle/>
                  <a:p>
                    <a:endParaRPr lang="en-US"/>
                  </a:p>
                </p:txBody>
              </p:sp>
              <p:sp>
                <p:nvSpPr>
                  <p:cNvPr id="7306" name="Freeform 170"/>
                  <p:cNvSpPr>
                    <a:spLocks/>
                  </p:cNvSpPr>
                  <p:nvPr/>
                </p:nvSpPr>
                <p:spPr bwMode="auto">
                  <a:xfrm>
                    <a:off x="776" y="1392"/>
                    <a:ext cx="1" cy="380"/>
                  </a:xfrm>
                  <a:custGeom>
                    <a:avLst/>
                    <a:gdLst>
                      <a:gd name="T0" fmla="*/ 0 w 6"/>
                      <a:gd name="T1" fmla="*/ 2019 h 2019"/>
                      <a:gd name="T2" fmla="*/ 5 w 6"/>
                      <a:gd name="T3" fmla="*/ 0 h 2019"/>
                      <a:gd name="T4" fmla="*/ 6 w 6"/>
                      <a:gd name="T5" fmla="*/ 0 h 2019"/>
                      <a:gd name="T6" fmla="*/ 0 60000 65536"/>
                      <a:gd name="T7" fmla="*/ 0 60000 65536"/>
                      <a:gd name="T8" fmla="*/ 0 60000 65536"/>
                      <a:gd name="T9" fmla="*/ 0 w 6"/>
                      <a:gd name="T10" fmla="*/ 0 h 2019"/>
                      <a:gd name="T11" fmla="*/ 6 w 6"/>
                      <a:gd name="T12" fmla="*/ 2019 h 2019"/>
                    </a:gdLst>
                    <a:ahLst/>
                    <a:cxnLst>
                      <a:cxn ang="T6">
                        <a:pos x="T0" y="T1"/>
                      </a:cxn>
                      <a:cxn ang="T7">
                        <a:pos x="T2" y="T3"/>
                      </a:cxn>
                      <a:cxn ang="T8">
                        <a:pos x="T4" y="T5"/>
                      </a:cxn>
                    </a:cxnLst>
                    <a:rect l="T9" t="T10" r="T11" b="T12"/>
                    <a:pathLst>
                      <a:path w="6" h="2019">
                        <a:moveTo>
                          <a:pt x="0" y="2019"/>
                        </a:moveTo>
                        <a:lnTo>
                          <a:pt x="5" y="0"/>
                        </a:lnTo>
                        <a:lnTo>
                          <a:pt x="6" y="0"/>
                        </a:lnTo>
                      </a:path>
                    </a:pathLst>
                  </a:custGeom>
                  <a:noFill/>
                  <a:ln w="6350">
                    <a:solidFill>
                      <a:srgbClr val="0C0CFF"/>
                    </a:solidFill>
                    <a:prstDash val="solid"/>
                    <a:round/>
                    <a:headEnd/>
                    <a:tailEnd/>
                  </a:ln>
                </p:spPr>
                <p:txBody>
                  <a:bodyPr/>
                  <a:lstStyle/>
                  <a:p>
                    <a:endParaRPr lang="en-US"/>
                  </a:p>
                </p:txBody>
              </p:sp>
              <p:sp>
                <p:nvSpPr>
                  <p:cNvPr id="7307" name="Freeform 171"/>
                  <p:cNvSpPr>
                    <a:spLocks/>
                  </p:cNvSpPr>
                  <p:nvPr/>
                </p:nvSpPr>
                <p:spPr bwMode="auto">
                  <a:xfrm>
                    <a:off x="777" y="1350"/>
                    <a:ext cx="1" cy="42"/>
                  </a:xfrm>
                  <a:custGeom>
                    <a:avLst/>
                    <a:gdLst>
                      <a:gd name="T0" fmla="*/ 0 w 6"/>
                      <a:gd name="T1" fmla="*/ 225 h 225"/>
                      <a:gd name="T2" fmla="*/ 5 w 6"/>
                      <a:gd name="T3" fmla="*/ 0 h 225"/>
                      <a:gd name="T4" fmla="*/ 6 w 6"/>
                      <a:gd name="T5" fmla="*/ 0 h 225"/>
                      <a:gd name="T6" fmla="*/ 0 60000 65536"/>
                      <a:gd name="T7" fmla="*/ 0 60000 65536"/>
                      <a:gd name="T8" fmla="*/ 0 60000 65536"/>
                      <a:gd name="T9" fmla="*/ 0 w 6"/>
                      <a:gd name="T10" fmla="*/ 0 h 225"/>
                      <a:gd name="T11" fmla="*/ 6 w 6"/>
                      <a:gd name="T12" fmla="*/ 225 h 225"/>
                    </a:gdLst>
                    <a:ahLst/>
                    <a:cxnLst>
                      <a:cxn ang="T6">
                        <a:pos x="T0" y="T1"/>
                      </a:cxn>
                      <a:cxn ang="T7">
                        <a:pos x="T2" y="T3"/>
                      </a:cxn>
                      <a:cxn ang="T8">
                        <a:pos x="T4" y="T5"/>
                      </a:cxn>
                    </a:cxnLst>
                    <a:rect l="T9" t="T10" r="T11" b="T12"/>
                    <a:pathLst>
                      <a:path w="6" h="225">
                        <a:moveTo>
                          <a:pt x="0" y="225"/>
                        </a:moveTo>
                        <a:lnTo>
                          <a:pt x="5" y="0"/>
                        </a:lnTo>
                        <a:lnTo>
                          <a:pt x="6" y="0"/>
                        </a:lnTo>
                      </a:path>
                    </a:pathLst>
                  </a:custGeom>
                  <a:noFill/>
                  <a:ln w="6350">
                    <a:solidFill>
                      <a:srgbClr val="0C0CFF"/>
                    </a:solidFill>
                    <a:prstDash val="solid"/>
                    <a:round/>
                    <a:headEnd/>
                    <a:tailEnd/>
                  </a:ln>
                </p:spPr>
                <p:txBody>
                  <a:bodyPr/>
                  <a:lstStyle/>
                  <a:p>
                    <a:endParaRPr lang="en-US"/>
                  </a:p>
                </p:txBody>
              </p:sp>
              <p:sp>
                <p:nvSpPr>
                  <p:cNvPr id="7308" name="Freeform 172"/>
                  <p:cNvSpPr>
                    <a:spLocks/>
                  </p:cNvSpPr>
                  <p:nvPr/>
                </p:nvSpPr>
                <p:spPr bwMode="auto">
                  <a:xfrm>
                    <a:off x="778" y="1350"/>
                    <a:ext cx="1" cy="258"/>
                  </a:xfrm>
                  <a:custGeom>
                    <a:avLst/>
                    <a:gdLst>
                      <a:gd name="T0" fmla="*/ 0 w 6"/>
                      <a:gd name="T1" fmla="*/ 0 h 1374"/>
                      <a:gd name="T2" fmla="*/ 5 w 6"/>
                      <a:gd name="T3" fmla="*/ 1374 h 1374"/>
                      <a:gd name="T4" fmla="*/ 6 w 6"/>
                      <a:gd name="T5" fmla="*/ 1374 h 1374"/>
                      <a:gd name="T6" fmla="*/ 0 60000 65536"/>
                      <a:gd name="T7" fmla="*/ 0 60000 65536"/>
                      <a:gd name="T8" fmla="*/ 0 60000 65536"/>
                      <a:gd name="T9" fmla="*/ 0 w 6"/>
                      <a:gd name="T10" fmla="*/ 0 h 1374"/>
                      <a:gd name="T11" fmla="*/ 6 w 6"/>
                      <a:gd name="T12" fmla="*/ 1374 h 1374"/>
                    </a:gdLst>
                    <a:ahLst/>
                    <a:cxnLst>
                      <a:cxn ang="T6">
                        <a:pos x="T0" y="T1"/>
                      </a:cxn>
                      <a:cxn ang="T7">
                        <a:pos x="T2" y="T3"/>
                      </a:cxn>
                      <a:cxn ang="T8">
                        <a:pos x="T4" y="T5"/>
                      </a:cxn>
                    </a:cxnLst>
                    <a:rect l="T9" t="T10" r="T11" b="T12"/>
                    <a:pathLst>
                      <a:path w="6" h="1374">
                        <a:moveTo>
                          <a:pt x="0" y="0"/>
                        </a:moveTo>
                        <a:lnTo>
                          <a:pt x="5" y="1374"/>
                        </a:lnTo>
                        <a:lnTo>
                          <a:pt x="6" y="1374"/>
                        </a:lnTo>
                      </a:path>
                    </a:pathLst>
                  </a:custGeom>
                  <a:noFill/>
                  <a:ln w="6350">
                    <a:solidFill>
                      <a:srgbClr val="0C0CFF"/>
                    </a:solidFill>
                    <a:prstDash val="solid"/>
                    <a:round/>
                    <a:headEnd/>
                    <a:tailEnd/>
                  </a:ln>
                </p:spPr>
                <p:txBody>
                  <a:bodyPr/>
                  <a:lstStyle/>
                  <a:p>
                    <a:endParaRPr lang="en-US"/>
                  </a:p>
                </p:txBody>
              </p:sp>
              <p:sp>
                <p:nvSpPr>
                  <p:cNvPr id="7309" name="Freeform 173"/>
                  <p:cNvSpPr>
                    <a:spLocks/>
                  </p:cNvSpPr>
                  <p:nvPr/>
                </p:nvSpPr>
                <p:spPr bwMode="auto">
                  <a:xfrm>
                    <a:off x="779" y="1608"/>
                    <a:ext cx="1" cy="93"/>
                  </a:xfrm>
                  <a:custGeom>
                    <a:avLst/>
                    <a:gdLst>
                      <a:gd name="T0" fmla="*/ 0 w 6"/>
                      <a:gd name="T1" fmla="*/ 0 h 490"/>
                      <a:gd name="T2" fmla="*/ 5 w 6"/>
                      <a:gd name="T3" fmla="*/ 490 h 490"/>
                      <a:gd name="T4" fmla="*/ 6 w 6"/>
                      <a:gd name="T5" fmla="*/ 490 h 490"/>
                      <a:gd name="T6" fmla="*/ 0 60000 65536"/>
                      <a:gd name="T7" fmla="*/ 0 60000 65536"/>
                      <a:gd name="T8" fmla="*/ 0 60000 65536"/>
                      <a:gd name="T9" fmla="*/ 0 w 6"/>
                      <a:gd name="T10" fmla="*/ 0 h 490"/>
                      <a:gd name="T11" fmla="*/ 6 w 6"/>
                      <a:gd name="T12" fmla="*/ 490 h 490"/>
                    </a:gdLst>
                    <a:ahLst/>
                    <a:cxnLst>
                      <a:cxn ang="T6">
                        <a:pos x="T0" y="T1"/>
                      </a:cxn>
                      <a:cxn ang="T7">
                        <a:pos x="T2" y="T3"/>
                      </a:cxn>
                      <a:cxn ang="T8">
                        <a:pos x="T4" y="T5"/>
                      </a:cxn>
                    </a:cxnLst>
                    <a:rect l="T9" t="T10" r="T11" b="T12"/>
                    <a:pathLst>
                      <a:path w="6" h="490">
                        <a:moveTo>
                          <a:pt x="0" y="0"/>
                        </a:moveTo>
                        <a:lnTo>
                          <a:pt x="5" y="490"/>
                        </a:lnTo>
                        <a:lnTo>
                          <a:pt x="6" y="490"/>
                        </a:lnTo>
                      </a:path>
                    </a:pathLst>
                  </a:custGeom>
                  <a:noFill/>
                  <a:ln w="6350">
                    <a:solidFill>
                      <a:srgbClr val="0C0CFF"/>
                    </a:solidFill>
                    <a:prstDash val="solid"/>
                    <a:round/>
                    <a:headEnd/>
                    <a:tailEnd/>
                  </a:ln>
                </p:spPr>
                <p:txBody>
                  <a:bodyPr/>
                  <a:lstStyle/>
                  <a:p>
                    <a:endParaRPr lang="en-US"/>
                  </a:p>
                </p:txBody>
              </p:sp>
              <p:sp>
                <p:nvSpPr>
                  <p:cNvPr id="7310" name="Freeform 174"/>
                  <p:cNvSpPr>
                    <a:spLocks/>
                  </p:cNvSpPr>
                  <p:nvPr/>
                </p:nvSpPr>
                <p:spPr bwMode="auto">
                  <a:xfrm>
                    <a:off x="780" y="1448"/>
                    <a:ext cx="1" cy="253"/>
                  </a:xfrm>
                  <a:custGeom>
                    <a:avLst/>
                    <a:gdLst>
                      <a:gd name="T0" fmla="*/ 0 w 6"/>
                      <a:gd name="T1" fmla="*/ 1344 h 1344"/>
                      <a:gd name="T2" fmla="*/ 5 w 6"/>
                      <a:gd name="T3" fmla="*/ 0 h 1344"/>
                      <a:gd name="T4" fmla="*/ 6 w 6"/>
                      <a:gd name="T5" fmla="*/ 0 h 1344"/>
                      <a:gd name="T6" fmla="*/ 0 60000 65536"/>
                      <a:gd name="T7" fmla="*/ 0 60000 65536"/>
                      <a:gd name="T8" fmla="*/ 0 60000 65536"/>
                      <a:gd name="T9" fmla="*/ 0 w 6"/>
                      <a:gd name="T10" fmla="*/ 0 h 1344"/>
                      <a:gd name="T11" fmla="*/ 6 w 6"/>
                      <a:gd name="T12" fmla="*/ 1344 h 1344"/>
                    </a:gdLst>
                    <a:ahLst/>
                    <a:cxnLst>
                      <a:cxn ang="T6">
                        <a:pos x="T0" y="T1"/>
                      </a:cxn>
                      <a:cxn ang="T7">
                        <a:pos x="T2" y="T3"/>
                      </a:cxn>
                      <a:cxn ang="T8">
                        <a:pos x="T4" y="T5"/>
                      </a:cxn>
                    </a:cxnLst>
                    <a:rect l="T9" t="T10" r="T11" b="T12"/>
                    <a:pathLst>
                      <a:path w="6" h="1344">
                        <a:moveTo>
                          <a:pt x="0" y="1344"/>
                        </a:moveTo>
                        <a:lnTo>
                          <a:pt x="5" y="0"/>
                        </a:lnTo>
                        <a:lnTo>
                          <a:pt x="6" y="0"/>
                        </a:lnTo>
                      </a:path>
                    </a:pathLst>
                  </a:custGeom>
                  <a:noFill/>
                  <a:ln w="6350">
                    <a:solidFill>
                      <a:srgbClr val="0C0CFF"/>
                    </a:solidFill>
                    <a:prstDash val="solid"/>
                    <a:round/>
                    <a:headEnd/>
                    <a:tailEnd/>
                  </a:ln>
                </p:spPr>
                <p:txBody>
                  <a:bodyPr/>
                  <a:lstStyle/>
                  <a:p>
                    <a:endParaRPr lang="en-US"/>
                  </a:p>
                </p:txBody>
              </p:sp>
              <p:sp>
                <p:nvSpPr>
                  <p:cNvPr id="7311" name="Freeform 175"/>
                  <p:cNvSpPr>
                    <a:spLocks/>
                  </p:cNvSpPr>
                  <p:nvPr/>
                </p:nvSpPr>
                <p:spPr bwMode="auto">
                  <a:xfrm>
                    <a:off x="781" y="1210"/>
                    <a:ext cx="1" cy="238"/>
                  </a:xfrm>
                  <a:custGeom>
                    <a:avLst/>
                    <a:gdLst>
                      <a:gd name="T0" fmla="*/ 0 w 6"/>
                      <a:gd name="T1" fmla="*/ 1263 h 1263"/>
                      <a:gd name="T2" fmla="*/ 5 w 6"/>
                      <a:gd name="T3" fmla="*/ 0 h 1263"/>
                      <a:gd name="T4" fmla="*/ 6 w 6"/>
                      <a:gd name="T5" fmla="*/ 0 h 1263"/>
                      <a:gd name="T6" fmla="*/ 0 60000 65536"/>
                      <a:gd name="T7" fmla="*/ 0 60000 65536"/>
                      <a:gd name="T8" fmla="*/ 0 60000 65536"/>
                      <a:gd name="T9" fmla="*/ 0 w 6"/>
                      <a:gd name="T10" fmla="*/ 0 h 1263"/>
                      <a:gd name="T11" fmla="*/ 6 w 6"/>
                      <a:gd name="T12" fmla="*/ 1263 h 1263"/>
                    </a:gdLst>
                    <a:ahLst/>
                    <a:cxnLst>
                      <a:cxn ang="T6">
                        <a:pos x="T0" y="T1"/>
                      </a:cxn>
                      <a:cxn ang="T7">
                        <a:pos x="T2" y="T3"/>
                      </a:cxn>
                      <a:cxn ang="T8">
                        <a:pos x="T4" y="T5"/>
                      </a:cxn>
                    </a:cxnLst>
                    <a:rect l="T9" t="T10" r="T11" b="T12"/>
                    <a:pathLst>
                      <a:path w="6" h="1263">
                        <a:moveTo>
                          <a:pt x="0" y="1263"/>
                        </a:moveTo>
                        <a:lnTo>
                          <a:pt x="5" y="0"/>
                        </a:lnTo>
                        <a:lnTo>
                          <a:pt x="6" y="0"/>
                        </a:lnTo>
                      </a:path>
                    </a:pathLst>
                  </a:custGeom>
                  <a:noFill/>
                  <a:ln w="6350">
                    <a:solidFill>
                      <a:srgbClr val="0C0CFF"/>
                    </a:solidFill>
                    <a:prstDash val="solid"/>
                    <a:round/>
                    <a:headEnd/>
                    <a:tailEnd/>
                  </a:ln>
                </p:spPr>
                <p:txBody>
                  <a:bodyPr/>
                  <a:lstStyle/>
                  <a:p>
                    <a:endParaRPr lang="en-US"/>
                  </a:p>
                </p:txBody>
              </p:sp>
              <p:sp>
                <p:nvSpPr>
                  <p:cNvPr id="7312" name="Freeform 176"/>
                  <p:cNvSpPr>
                    <a:spLocks/>
                  </p:cNvSpPr>
                  <p:nvPr/>
                </p:nvSpPr>
                <p:spPr bwMode="auto">
                  <a:xfrm>
                    <a:off x="782" y="1210"/>
                    <a:ext cx="1" cy="133"/>
                  </a:xfrm>
                  <a:custGeom>
                    <a:avLst/>
                    <a:gdLst>
                      <a:gd name="T0" fmla="*/ 0 w 7"/>
                      <a:gd name="T1" fmla="*/ 0 h 709"/>
                      <a:gd name="T2" fmla="*/ 6 w 7"/>
                      <a:gd name="T3" fmla="*/ 709 h 709"/>
                      <a:gd name="T4" fmla="*/ 7 w 7"/>
                      <a:gd name="T5" fmla="*/ 709 h 709"/>
                      <a:gd name="T6" fmla="*/ 0 60000 65536"/>
                      <a:gd name="T7" fmla="*/ 0 60000 65536"/>
                      <a:gd name="T8" fmla="*/ 0 60000 65536"/>
                      <a:gd name="T9" fmla="*/ 0 w 7"/>
                      <a:gd name="T10" fmla="*/ 0 h 709"/>
                      <a:gd name="T11" fmla="*/ 7 w 7"/>
                      <a:gd name="T12" fmla="*/ 709 h 709"/>
                    </a:gdLst>
                    <a:ahLst/>
                    <a:cxnLst>
                      <a:cxn ang="T6">
                        <a:pos x="T0" y="T1"/>
                      </a:cxn>
                      <a:cxn ang="T7">
                        <a:pos x="T2" y="T3"/>
                      </a:cxn>
                      <a:cxn ang="T8">
                        <a:pos x="T4" y="T5"/>
                      </a:cxn>
                    </a:cxnLst>
                    <a:rect l="T9" t="T10" r="T11" b="T12"/>
                    <a:pathLst>
                      <a:path w="7" h="709">
                        <a:moveTo>
                          <a:pt x="0" y="0"/>
                        </a:moveTo>
                        <a:lnTo>
                          <a:pt x="6" y="709"/>
                        </a:lnTo>
                        <a:lnTo>
                          <a:pt x="7" y="709"/>
                        </a:lnTo>
                      </a:path>
                    </a:pathLst>
                  </a:custGeom>
                  <a:noFill/>
                  <a:ln w="6350">
                    <a:solidFill>
                      <a:srgbClr val="0C0CFF"/>
                    </a:solidFill>
                    <a:prstDash val="solid"/>
                    <a:round/>
                    <a:headEnd/>
                    <a:tailEnd/>
                  </a:ln>
                </p:spPr>
                <p:txBody>
                  <a:bodyPr/>
                  <a:lstStyle/>
                  <a:p>
                    <a:endParaRPr lang="en-US"/>
                  </a:p>
                </p:txBody>
              </p:sp>
              <p:sp>
                <p:nvSpPr>
                  <p:cNvPr id="7313" name="Freeform 177"/>
                  <p:cNvSpPr>
                    <a:spLocks/>
                  </p:cNvSpPr>
                  <p:nvPr/>
                </p:nvSpPr>
                <p:spPr bwMode="auto">
                  <a:xfrm>
                    <a:off x="783" y="1343"/>
                    <a:ext cx="1" cy="370"/>
                  </a:xfrm>
                  <a:custGeom>
                    <a:avLst/>
                    <a:gdLst>
                      <a:gd name="T0" fmla="*/ 0 w 6"/>
                      <a:gd name="T1" fmla="*/ 0 h 1966"/>
                      <a:gd name="T2" fmla="*/ 5 w 6"/>
                      <a:gd name="T3" fmla="*/ 1966 h 1966"/>
                      <a:gd name="T4" fmla="*/ 6 w 6"/>
                      <a:gd name="T5" fmla="*/ 1966 h 1966"/>
                      <a:gd name="T6" fmla="*/ 0 60000 65536"/>
                      <a:gd name="T7" fmla="*/ 0 60000 65536"/>
                      <a:gd name="T8" fmla="*/ 0 60000 65536"/>
                      <a:gd name="T9" fmla="*/ 0 w 6"/>
                      <a:gd name="T10" fmla="*/ 0 h 1966"/>
                      <a:gd name="T11" fmla="*/ 6 w 6"/>
                      <a:gd name="T12" fmla="*/ 1966 h 1966"/>
                    </a:gdLst>
                    <a:ahLst/>
                    <a:cxnLst>
                      <a:cxn ang="T6">
                        <a:pos x="T0" y="T1"/>
                      </a:cxn>
                      <a:cxn ang="T7">
                        <a:pos x="T2" y="T3"/>
                      </a:cxn>
                      <a:cxn ang="T8">
                        <a:pos x="T4" y="T5"/>
                      </a:cxn>
                    </a:cxnLst>
                    <a:rect l="T9" t="T10" r="T11" b="T12"/>
                    <a:pathLst>
                      <a:path w="6" h="1966">
                        <a:moveTo>
                          <a:pt x="0" y="0"/>
                        </a:moveTo>
                        <a:lnTo>
                          <a:pt x="5" y="1966"/>
                        </a:lnTo>
                        <a:lnTo>
                          <a:pt x="6" y="1966"/>
                        </a:lnTo>
                      </a:path>
                    </a:pathLst>
                  </a:custGeom>
                  <a:noFill/>
                  <a:ln w="6350">
                    <a:solidFill>
                      <a:srgbClr val="0C0CFF"/>
                    </a:solidFill>
                    <a:prstDash val="solid"/>
                    <a:round/>
                    <a:headEnd/>
                    <a:tailEnd/>
                  </a:ln>
                </p:spPr>
                <p:txBody>
                  <a:bodyPr/>
                  <a:lstStyle/>
                  <a:p>
                    <a:endParaRPr lang="en-US"/>
                  </a:p>
                </p:txBody>
              </p:sp>
              <p:sp>
                <p:nvSpPr>
                  <p:cNvPr id="7314" name="Freeform 178"/>
                  <p:cNvSpPr>
                    <a:spLocks/>
                  </p:cNvSpPr>
                  <p:nvPr/>
                </p:nvSpPr>
                <p:spPr bwMode="auto">
                  <a:xfrm>
                    <a:off x="784" y="1713"/>
                    <a:ext cx="1" cy="298"/>
                  </a:xfrm>
                  <a:custGeom>
                    <a:avLst/>
                    <a:gdLst>
                      <a:gd name="T0" fmla="*/ 0 w 6"/>
                      <a:gd name="T1" fmla="*/ 0 h 1583"/>
                      <a:gd name="T2" fmla="*/ 5 w 6"/>
                      <a:gd name="T3" fmla="*/ 1583 h 1583"/>
                      <a:gd name="T4" fmla="*/ 6 w 6"/>
                      <a:gd name="T5" fmla="*/ 1583 h 1583"/>
                      <a:gd name="T6" fmla="*/ 0 60000 65536"/>
                      <a:gd name="T7" fmla="*/ 0 60000 65536"/>
                      <a:gd name="T8" fmla="*/ 0 60000 65536"/>
                      <a:gd name="T9" fmla="*/ 0 w 6"/>
                      <a:gd name="T10" fmla="*/ 0 h 1583"/>
                      <a:gd name="T11" fmla="*/ 6 w 6"/>
                      <a:gd name="T12" fmla="*/ 1583 h 1583"/>
                    </a:gdLst>
                    <a:ahLst/>
                    <a:cxnLst>
                      <a:cxn ang="T6">
                        <a:pos x="T0" y="T1"/>
                      </a:cxn>
                      <a:cxn ang="T7">
                        <a:pos x="T2" y="T3"/>
                      </a:cxn>
                      <a:cxn ang="T8">
                        <a:pos x="T4" y="T5"/>
                      </a:cxn>
                    </a:cxnLst>
                    <a:rect l="T9" t="T10" r="T11" b="T12"/>
                    <a:pathLst>
                      <a:path w="6" h="1583">
                        <a:moveTo>
                          <a:pt x="0" y="0"/>
                        </a:moveTo>
                        <a:lnTo>
                          <a:pt x="5" y="1583"/>
                        </a:lnTo>
                        <a:lnTo>
                          <a:pt x="6" y="1583"/>
                        </a:lnTo>
                      </a:path>
                    </a:pathLst>
                  </a:custGeom>
                  <a:noFill/>
                  <a:ln w="6350">
                    <a:solidFill>
                      <a:srgbClr val="0C0CFF"/>
                    </a:solidFill>
                    <a:prstDash val="solid"/>
                    <a:round/>
                    <a:headEnd/>
                    <a:tailEnd/>
                  </a:ln>
                </p:spPr>
                <p:txBody>
                  <a:bodyPr/>
                  <a:lstStyle/>
                  <a:p>
                    <a:endParaRPr lang="en-US"/>
                  </a:p>
                </p:txBody>
              </p:sp>
              <p:sp>
                <p:nvSpPr>
                  <p:cNvPr id="7315" name="Freeform 179"/>
                  <p:cNvSpPr>
                    <a:spLocks/>
                  </p:cNvSpPr>
                  <p:nvPr/>
                </p:nvSpPr>
                <p:spPr bwMode="auto">
                  <a:xfrm>
                    <a:off x="785" y="2011"/>
                    <a:ext cx="1" cy="142"/>
                  </a:xfrm>
                  <a:custGeom>
                    <a:avLst/>
                    <a:gdLst>
                      <a:gd name="T0" fmla="*/ 0 w 6"/>
                      <a:gd name="T1" fmla="*/ 0 h 755"/>
                      <a:gd name="T2" fmla="*/ 5 w 6"/>
                      <a:gd name="T3" fmla="*/ 755 h 755"/>
                      <a:gd name="T4" fmla="*/ 6 w 6"/>
                      <a:gd name="T5" fmla="*/ 755 h 755"/>
                      <a:gd name="T6" fmla="*/ 0 60000 65536"/>
                      <a:gd name="T7" fmla="*/ 0 60000 65536"/>
                      <a:gd name="T8" fmla="*/ 0 60000 65536"/>
                      <a:gd name="T9" fmla="*/ 0 w 6"/>
                      <a:gd name="T10" fmla="*/ 0 h 755"/>
                      <a:gd name="T11" fmla="*/ 6 w 6"/>
                      <a:gd name="T12" fmla="*/ 755 h 755"/>
                    </a:gdLst>
                    <a:ahLst/>
                    <a:cxnLst>
                      <a:cxn ang="T6">
                        <a:pos x="T0" y="T1"/>
                      </a:cxn>
                      <a:cxn ang="T7">
                        <a:pos x="T2" y="T3"/>
                      </a:cxn>
                      <a:cxn ang="T8">
                        <a:pos x="T4" y="T5"/>
                      </a:cxn>
                    </a:cxnLst>
                    <a:rect l="T9" t="T10" r="T11" b="T12"/>
                    <a:pathLst>
                      <a:path w="6" h="755">
                        <a:moveTo>
                          <a:pt x="0" y="0"/>
                        </a:moveTo>
                        <a:lnTo>
                          <a:pt x="5" y="755"/>
                        </a:lnTo>
                        <a:lnTo>
                          <a:pt x="6" y="755"/>
                        </a:lnTo>
                      </a:path>
                    </a:pathLst>
                  </a:custGeom>
                  <a:noFill/>
                  <a:ln w="6350">
                    <a:solidFill>
                      <a:srgbClr val="0C0CFF"/>
                    </a:solidFill>
                    <a:prstDash val="solid"/>
                    <a:round/>
                    <a:headEnd/>
                    <a:tailEnd/>
                  </a:ln>
                </p:spPr>
                <p:txBody>
                  <a:bodyPr/>
                  <a:lstStyle/>
                  <a:p>
                    <a:endParaRPr lang="en-US"/>
                  </a:p>
                </p:txBody>
              </p:sp>
              <p:sp>
                <p:nvSpPr>
                  <p:cNvPr id="7316" name="Freeform 180"/>
                  <p:cNvSpPr>
                    <a:spLocks/>
                  </p:cNvSpPr>
                  <p:nvPr/>
                </p:nvSpPr>
                <p:spPr bwMode="auto">
                  <a:xfrm>
                    <a:off x="786" y="2153"/>
                    <a:ext cx="1" cy="52"/>
                  </a:xfrm>
                  <a:custGeom>
                    <a:avLst/>
                    <a:gdLst>
                      <a:gd name="T0" fmla="*/ 0 w 6"/>
                      <a:gd name="T1" fmla="*/ 0 h 273"/>
                      <a:gd name="T2" fmla="*/ 5 w 6"/>
                      <a:gd name="T3" fmla="*/ 273 h 273"/>
                      <a:gd name="T4" fmla="*/ 6 w 6"/>
                      <a:gd name="T5" fmla="*/ 273 h 273"/>
                      <a:gd name="T6" fmla="*/ 0 60000 65536"/>
                      <a:gd name="T7" fmla="*/ 0 60000 65536"/>
                      <a:gd name="T8" fmla="*/ 0 60000 65536"/>
                      <a:gd name="T9" fmla="*/ 0 w 6"/>
                      <a:gd name="T10" fmla="*/ 0 h 273"/>
                      <a:gd name="T11" fmla="*/ 6 w 6"/>
                      <a:gd name="T12" fmla="*/ 273 h 273"/>
                    </a:gdLst>
                    <a:ahLst/>
                    <a:cxnLst>
                      <a:cxn ang="T6">
                        <a:pos x="T0" y="T1"/>
                      </a:cxn>
                      <a:cxn ang="T7">
                        <a:pos x="T2" y="T3"/>
                      </a:cxn>
                      <a:cxn ang="T8">
                        <a:pos x="T4" y="T5"/>
                      </a:cxn>
                    </a:cxnLst>
                    <a:rect l="T9" t="T10" r="T11" b="T12"/>
                    <a:pathLst>
                      <a:path w="6" h="273">
                        <a:moveTo>
                          <a:pt x="0" y="0"/>
                        </a:moveTo>
                        <a:lnTo>
                          <a:pt x="5" y="273"/>
                        </a:lnTo>
                        <a:lnTo>
                          <a:pt x="6" y="273"/>
                        </a:lnTo>
                      </a:path>
                    </a:pathLst>
                  </a:custGeom>
                  <a:noFill/>
                  <a:ln w="6350">
                    <a:solidFill>
                      <a:srgbClr val="0C0CFF"/>
                    </a:solidFill>
                    <a:prstDash val="solid"/>
                    <a:round/>
                    <a:headEnd/>
                    <a:tailEnd/>
                  </a:ln>
                </p:spPr>
                <p:txBody>
                  <a:bodyPr/>
                  <a:lstStyle/>
                  <a:p>
                    <a:endParaRPr lang="en-US"/>
                  </a:p>
                </p:txBody>
              </p:sp>
              <p:sp>
                <p:nvSpPr>
                  <p:cNvPr id="7317" name="Freeform 181"/>
                  <p:cNvSpPr>
                    <a:spLocks/>
                  </p:cNvSpPr>
                  <p:nvPr/>
                </p:nvSpPr>
                <p:spPr bwMode="auto">
                  <a:xfrm>
                    <a:off x="787" y="2205"/>
                    <a:ext cx="1" cy="18"/>
                  </a:xfrm>
                  <a:custGeom>
                    <a:avLst/>
                    <a:gdLst>
                      <a:gd name="T0" fmla="*/ 0 w 6"/>
                      <a:gd name="T1" fmla="*/ 0 h 97"/>
                      <a:gd name="T2" fmla="*/ 5 w 6"/>
                      <a:gd name="T3" fmla="*/ 97 h 97"/>
                      <a:gd name="T4" fmla="*/ 6 w 6"/>
                      <a:gd name="T5" fmla="*/ 97 h 97"/>
                      <a:gd name="T6" fmla="*/ 0 60000 65536"/>
                      <a:gd name="T7" fmla="*/ 0 60000 65536"/>
                      <a:gd name="T8" fmla="*/ 0 60000 65536"/>
                      <a:gd name="T9" fmla="*/ 0 w 6"/>
                      <a:gd name="T10" fmla="*/ 0 h 97"/>
                      <a:gd name="T11" fmla="*/ 6 w 6"/>
                      <a:gd name="T12" fmla="*/ 97 h 97"/>
                    </a:gdLst>
                    <a:ahLst/>
                    <a:cxnLst>
                      <a:cxn ang="T6">
                        <a:pos x="T0" y="T1"/>
                      </a:cxn>
                      <a:cxn ang="T7">
                        <a:pos x="T2" y="T3"/>
                      </a:cxn>
                      <a:cxn ang="T8">
                        <a:pos x="T4" y="T5"/>
                      </a:cxn>
                    </a:cxnLst>
                    <a:rect l="T9" t="T10" r="T11" b="T12"/>
                    <a:pathLst>
                      <a:path w="6" h="97">
                        <a:moveTo>
                          <a:pt x="0" y="0"/>
                        </a:moveTo>
                        <a:lnTo>
                          <a:pt x="5" y="97"/>
                        </a:lnTo>
                        <a:lnTo>
                          <a:pt x="6" y="97"/>
                        </a:lnTo>
                      </a:path>
                    </a:pathLst>
                  </a:custGeom>
                  <a:noFill/>
                  <a:ln w="6350">
                    <a:solidFill>
                      <a:srgbClr val="0C0CFF"/>
                    </a:solidFill>
                    <a:prstDash val="solid"/>
                    <a:round/>
                    <a:headEnd/>
                    <a:tailEnd/>
                  </a:ln>
                </p:spPr>
                <p:txBody>
                  <a:bodyPr/>
                  <a:lstStyle/>
                  <a:p>
                    <a:endParaRPr lang="en-US"/>
                  </a:p>
                </p:txBody>
              </p:sp>
              <p:sp>
                <p:nvSpPr>
                  <p:cNvPr id="7318" name="Freeform 182"/>
                  <p:cNvSpPr>
                    <a:spLocks/>
                  </p:cNvSpPr>
                  <p:nvPr/>
                </p:nvSpPr>
                <p:spPr bwMode="auto">
                  <a:xfrm>
                    <a:off x="787" y="2223"/>
                    <a:ext cx="2" cy="8"/>
                  </a:xfrm>
                  <a:custGeom>
                    <a:avLst/>
                    <a:gdLst>
                      <a:gd name="T0" fmla="*/ 0 w 6"/>
                      <a:gd name="T1" fmla="*/ 0 h 40"/>
                      <a:gd name="T2" fmla="*/ 5 w 6"/>
                      <a:gd name="T3" fmla="*/ 40 h 40"/>
                      <a:gd name="T4" fmla="*/ 6 w 6"/>
                      <a:gd name="T5" fmla="*/ 40 h 40"/>
                      <a:gd name="T6" fmla="*/ 0 60000 65536"/>
                      <a:gd name="T7" fmla="*/ 0 60000 65536"/>
                      <a:gd name="T8" fmla="*/ 0 60000 65536"/>
                      <a:gd name="T9" fmla="*/ 0 w 6"/>
                      <a:gd name="T10" fmla="*/ 0 h 40"/>
                      <a:gd name="T11" fmla="*/ 6 w 6"/>
                      <a:gd name="T12" fmla="*/ 40 h 40"/>
                    </a:gdLst>
                    <a:ahLst/>
                    <a:cxnLst>
                      <a:cxn ang="T6">
                        <a:pos x="T0" y="T1"/>
                      </a:cxn>
                      <a:cxn ang="T7">
                        <a:pos x="T2" y="T3"/>
                      </a:cxn>
                      <a:cxn ang="T8">
                        <a:pos x="T4" y="T5"/>
                      </a:cxn>
                    </a:cxnLst>
                    <a:rect l="T9" t="T10" r="T11" b="T12"/>
                    <a:pathLst>
                      <a:path w="6" h="40">
                        <a:moveTo>
                          <a:pt x="0" y="0"/>
                        </a:moveTo>
                        <a:lnTo>
                          <a:pt x="5" y="40"/>
                        </a:lnTo>
                        <a:lnTo>
                          <a:pt x="6" y="40"/>
                        </a:lnTo>
                      </a:path>
                    </a:pathLst>
                  </a:custGeom>
                  <a:noFill/>
                  <a:ln w="6350">
                    <a:solidFill>
                      <a:srgbClr val="0C0CFF"/>
                    </a:solidFill>
                    <a:prstDash val="solid"/>
                    <a:round/>
                    <a:headEnd/>
                    <a:tailEnd/>
                  </a:ln>
                </p:spPr>
                <p:txBody>
                  <a:bodyPr/>
                  <a:lstStyle/>
                  <a:p>
                    <a:endParaRPr lang="en-US"/>
                  </a:p>
                </p:txBody>
              </p:sp>
              <p:sp>
                <p:nvSpPr>
                  <p:cNvPr id="7319" name="Freeform 183"/>
                  <p:cNvSpPr>
                    <a:spLocks/>
                  </p:cNvSpPr>
                  <p:nvPr/>
                </p:nvSpPr>
                <p:spPr bwMode="auto">
                  <a:xfrm>
                    <a:off x="788" y="2231"/>
                    <a:ext cx="2" cy="4"/>
                  </a:xfrm>
                  <a:custGeom>
                    <a:avLst/>
                    <a:gdLst>
                      <a:gd name="T0" fmla="*/ 0 w 7"/>
                      <a:gd name="T1" fmla="*/ 0 h 21"/>
                      <a:gd name="T2" fmla="*/ 6 w 7"/>
                      <a:gd name="T3" fmla="*/ 21 h 21"/>
                      <a:gd name="T4" fmla="*/ 7 w 7"/>
                      <a:gd name="T5" fmla="*/ 21 h 21"/>
                      <a:gd name="T6" fmla="*/ 0 60000 65536"/>
                      <a:gd name="T7" fmla="*/ 0 60000 65536"/>
                      <a:gd name="T8" fmla="*/ 0 60000 65536"/>
                      <a:gd name="T9" fmla="*/ 0 w 7"/>
                      <a:gd name="T10" fmla="*/ 0 h 21"/>
                      <a:gd name="T11" fmla="*/ 7 w 7"/>
                      <a:gd name="T12" fmla="*/ 21 h 21"/>
                    </a:gdLst>
                    <a:ahLst/>
                    <a:cxnLst>
                      <a:cxn ang="T6">
                        <a:pos x="T0" y="T1"/>
                      </a:cxn>
                      <a:cxn ang="T7">
                        <a:pos x="T2" y="T3"/>
                      </a:cxn>
                      <a:cxn ang="T8">
                        <a:pos x="T4" y="T5"/>
                      </a:cxn>
                    </a:cxnLst>
                    <a:rect l="T9" t="T10" r="T11" b="T12"/>
                    <a:pathLst>
                      <a:path w="7" h="21">
                        <a:moveTo>
                          <a:pt x="0" y="0"/>
                        </a:moveTo>
                        <a:lnTo>
                          <a:pt x="6" y="21"/>
                        </a:lnTo>
                        <a:lnTo>
                          <a:pt x="7" y="21"/>
                        </a:lnTo>
                      </a:path>
                    </a:pathLst>
                  </a:custGeom>
                  <a:noFill/>
                  <a:ln w="6350">
                    <a:solidFill>
                      <a:srgbClr val="0C0CFF"/>
                    </a:solidFill>
                    <a:prstDash val="solid"/>
                    <a:round/>
                    <a:headEnd/>
                    <a:tailEnd/>
                  </a:ln>
                </p:spPr>
                <p:txBody>
                  <a:bodyPr/>
                  <a:lstStyle/>
                  <a:p>
                    <a:endParaRPr lang="en-US"/>
                  </a:p>
                </p:txBody>
              </p:sp>
              <p:sp>
                <p:nvSpPr>
                  <p:cNvPr id="7320" name="Freeform 184"/>
                  <p:cNvSpPr>
                    <a:spLocks/>
                  </p:cNvSpPr>
                  <p:nvPr/>
                </p:nvSpPr>
                <p:spPr bwMode="auto">
                  <a:xfrm>
                    <a:off x="790" y="2235"/>
                    <a:ext cx="1" cy="2"/>
                  </a:xfrm>
                  <a:custGeom>
                    <a:avLst/>
                    <a:gdLst>
                      <a:gd name="T0" fmla="*/ 0 w 6"/>
                      <a:gd name="T1" fmla="*/ 0 h 13"/>
                      <a:gd name="T2" fmla="*/ 5 w 6"/>
                      <a:gd name="T3" fmla="*/ 13 h 13"/>
                      <a:gd name="T4" fmla="*/ 6 w 6"/>
                      <a:gd name="T5" fmla="*/ 13 h 13"/>
                      <a:gd name="T6" fmla="*/ 0 60000 65536"/>
                      <a:gd name="T7" fmla="*/ 0 60000 65536"/>
                      <a:gd name="T8" fmla="*/ 0 60000 65536"/>
                      <a:gd name="T9" fmla="*/ 0 w 6"/>
                      <a:gd name="T10" fmla="*/ 0 h 13"/>
                      <a:gd name="T11" fmla="*/ 6 w 6"/>
                      <a:gd name="T12" fmla="*/ 13 h 13"/>
                    </a:gdLst>
                    <a:ahLst/>
                    <a:cxnLst>
                      <a:cxn ang="T6">
                        <a:pos x="T0" y="T1"/>
                      </a:cxn>
                      <a:cxn ang="T7">
                        <a:pos x="T2" y="T3"/>
                      </a:cxn>
                      <a:cxn ang="T8">
                        <a:pos x="T4" y="T5"/>
                      </a:cxn>
                    </a:cxnLst>
                    <a:rect l="T9" t="T10" r="T11" b="T12"/>
                    <a:pathLst>
                      <a:path w="6" h="13">
                        <a:moveTo>
                          <a:pt x="0" y="0"/>
                        </a:moveTo>
                        <a:lnTo>
                          <a:pt x="5" y="13"/>
                        </a:lnTo>
                        <a:lnTo>
                          <a:pt x="6" y="13"/>
                        </a:lnTo>
                      </a:path>
                    </a:pathLst>
                  </a:custGeom>
                  <a:noFill/>
                  <a:ln w="6350">
                    <a:solidFill>
                      <a:srgbClr val="0C0CFF"/>
                    </a:solidFill>
                    <a:prstDash val="solid"/>
                    <a:round/>
                    <a:headEnd/>
                    <a:tailEnd/>
                  </a:ln>
                </p:spPr>
                <p:txBody>
                  <a:bodyPr/>
                  <a:lstStyle/>
                  <a:p>
                    <a:endParaRPr lang="en-US"/>
                  </a:p>
                </p:txBody>
              </p:sp>
              <p:sp>
                <p:nvSpPr>
                  <p:cNvPr id="7321" name="Freeform 185"/>
                  <p:cNvSpPr>
                    <a:spLocks/>
                  </p:cNvSpPr>
                  <p:nvPr/>
                </p:nvSpPr>
                <p:spPr bwMode="auto">
                  <a:xfrm>
                    <a:off x="790" y="2237"/>
                    <a:ext cx="2" cy="2"/>
                  </a:xfrm>
                  <a:custGeom>
                    <a:avLst/>
                    <a:gdLst>
                      <a:gd name="T0" fmla="*/ 0 w 6"/>
                      <a:gd name="T1" fmla="*/ 0 h 9"/>
                      <a:gd name="T2" fmla="*/ 5 w 6"/>
                      <a:gd name="T3" fmla="*/ 9 h 9"/>
                      <a:gd name="T4" fmla="*/ 6 w 6"/>
                      <a:gd name="T5" fmla="*/ 9 h 9"/>
                      <a:gd name="T6" fmla="*/ 0 60000 65536"/>
                      <a:gd name="T7" fmla="*/ 0 60000 65536"/>
                      <a:gd name="T8" fmla="*/ 0 60000 65536"/>
                      <a:gd name="T9" fmla="*/ 0 w 6"/>
                      <a:gd name="T10" fmla="*/ 0 h 9"/>
                      <a:gd name="T11" fmla="*/ 6 w 6"/>
                      <a:gd name="T12" fmla="*/ 9 h 9"/>
                    </a:gdLst>
                    <a:ahLst/>
                    <a:cxnLst>
                      <a:cxn ang="T6">
                        <a:pos x="T0" y="T1"/>
                      </a:cxn>
                      <a:cxn ang="T7">
                        <a:pos x="T2" y="T3"/>
                      </a:cxn>
                      <a:cxn ang="T8">
                        <a:pos x="T4" y="T5"/>
                      </a:cxn>
                    </a:cxnLst>
                    <a:rect l="T9" t="T10" r="T11" b="T12"/>
                    <a:pathLst>
                      <a:path w="6" h="9">
                        <a:moveTo>
                          <a:pt x="0" y="0"/>
                        </a:moveTo>
                        <a:lnTo>
                          <a:pt x="5" y="9"/>
                        </a:lnTo>
                        <a:lnTo>
                          <a:pt x="6" y="9"/>
                        </a:lnTo>
                      </a:path>
                    </a:pathLst>
                  </a:custGeom>
                  <a:noFill/>
                  <a:ln w="6350">
                    <a:solidFill>
                      <a:srgbClr val="0C0CFF"/>
                    </a:solidFill>
                    <a:prstDash val="solid"/>
                    <a:round/>
                    <a:headEnd/>
                    <a:tailEnd/>
                  </a:ln>
                </p:spPr>
                <p:txBody>
                  <a:bodyPr/>
                  <a:lstStyle/>
                  <a:p>
                    <a:endParaRPr lang="en-US"/>
                  </a:p>
                </p:txBody>
              </p:sp>
              <p:sp>
                <p:nvSpPr>
                  <p:cNvPr id="7322" name="Freeform 186"/>
                  <p:cNvSpPr>
                    <a:spLocks/>
                  </p:cNvSpPr>
                  <p:nvPr/>
                </p:nvSpPr>
                <p:spPr bwMode="auto">
                  <a:xfrm>
                    <a:off x="791" y="2239"/>
                    <a:ext cx="2" cy="1"/>
                  </a:xfrm>
                  <a:custGeom>
                    <a:avLst/>
                    <a:gdLst>
                      <a:gd name="T0" fmla="*/ 0 w 6"/>
                      <a:gd name="T1" fmla="*/ 0 h 6"/>
                      <a:gd name="T2" fmla="*/ 5 w 6"/>
                      <a:gd name="T3" fmla="*/ 6 h 6"/>
                      <a:gd name="T4" fmla="*/ 6 w 6"/>
                      <a:gd name="T5" fmla="*/ 6 h 6"/>
                      <a:gd name="T6" fmla="*/ 0 60000 65536"/>
                      <a:gd name="T7" fmla="*/ 0 60000 65536"/>
                      <a:gd name="T8" fmla="*/ 0 60000 65536"/>
                      <a:gd name="T9" fmla="*/ 0 w 6"/>
                      <a:gd name="T10" fmla="*/ 0 h 6"/>
                      <a:gd name="T11" fmla="*/ 6 w 6"/>
                      <a:gd name="T12" fmla="*/ 6 h 6"/>
                    </a:gdLst>
                    <a:ahLst/>
                    <a:cxnLst>
                      <a:cxn ang="T6">
                        <a:pos x="T0" y="T1"/>
                      </a:cxn>
                      <a:cxn ang="T7">
                        <a:pos x="T2" y="T3"/>
                      </a:cxn>
                      <a:cxn ang="T8">
                        <a:pos x="T4" y="T5"/>
                      </a:cxn>
                    </a:cxnLst>
                    <a:rect l="T9" t="T10" r="T11" b="T12"/>
                    <a:pathLst>
                      <a:path w="6" h="6">
                        <a:moveTo>
                          <a:pt x="0" y="0"/>
                        </a:moveTo>
                        <a:lnTo>
                          <a:pt x="5" y="6"/>
                        </a:lnTo>
                        <a:lnTo>
                          <a:pt x="6" y="6"/>
                        </a:lnTo>
                      </a:path>
                    </a:pathLst>
                  </a:custGeom>
                  <a:noFill/>
                  <a:ln w="6350">
                    <a:solidFill>
                      <a:srgbClr val="0C0CFF"/>
                    </a:solidFill>
                    <a:prstDash val="solid"/>
                    <a:round/>
                    <a:headEnd/>
                    <a:tailEnd/>
                  </a:ln>
                </p:spPr>
                <p:txBody>
                  <a:bodyPr/>
                  <a:lstStyle/>
                  <a:p>
                    <a:endParaRPr lang="en-US"/>
                  </a:p>
                </p:txBody>
              </p:sp>
              <p:sp>
                <p:nvSpPr>
                  <p:cNvPr id="7323" name="Freeform 187"/>
                  <p:cNvSpPr>
                    <a:spLocks/>
                  </p:cNvSpPr>
                  <p:nvPr/>
                </p:nvSpPr>
                <p:spPr bwMode="auto">
                  <a:xfrm>
                    <a:off x="792" y="2240"/>
                    <a:ext cx="1" cy="1"/>
                  </a:xfrm>
                  <a:custGeom>
                    <a:avLst/>
                    <a:gdLst>
                      <a:gd name="T0" fmla="*/ 0 w 6"/>
                      <a:gd name="T1" fmla="*/ 0 h 3"/>
                      <a:gd name="T2" fmla="*/ 5 w 6"/>
                      <a:gd name="T3" fmla="*/ 3 h 3"/>
                      <a:gd name="T4" fmla="*/ 6 w 6"/>
                      <a:gd name="T5" fmla="*/ 3 h 3"/>
                      <a:gd name="T6" fmla="*/ 0 60000 65536"/>
                      <a:gd name="T7" fmla="*/ 0 60000 65536"/>
                      <a:gd name="T8" fmla="*/ 0 60000 65536"/>
                      <a:gd name="T9" fmla="*/ 0 w 6"/>
                      <a:gd name="T10" fmla="*/ 0 h 3"/>
                      <a:gd name="T11" fmla="*/ 6 w 6"/>
                      <a:gd name="T12" fmla="*/ 3 h 3"/>
                    </a:gdLst>
                    <a:ahLst/>
                    <a:cxnLst>
                      <a:cxn ang="T6">
                        <a:pos x="T0" y="T1"/>
                      </a:cxn>
                      <a:cxn ang="T7">
                        <a:pos x="T2" y="T3"/>
                      </a:cxn>
                      <a:cxn ang="T8">
                        <a:pos x="T4" y="T5"/>
                      </a:cxn>
                    </a:cxnLst>
                    <a:rect l="T9" t="T10" r="T11" b="T12"/>
                    <a:pathLst>
                      <a:path w="6" h="3">
                        <a:moveTo>
                          <a:pt x="0" y="0"/>
                        </a:moveTo>
                        <a:lnTo>
                          <a:pt x="5" y="3"/>
                        </a:lnTo>
                        <a:lnTo>
                          <a:pt x="6" y="3"/>
                        </a:lnTo>
                      </a:path>
                    </a:pathLst>
                  </a:custGeom>
                  <a:noFill/>
                  <a:ln w="6350">
                    <a:solidFill>
                      <a:srgbClr val="0C0CFF"/>
                    </a:solidFill>
                    <a:prstDash val="solid"/>
                    <a:round/>
                    <a:headEnd/>
                    <a:tailEnd/>
                  </a:ln>
                </p:spPr>
                <p:txBody>
                  <a:bodyPr/>
                  <a:lstStyle/>
                  <a:p>
                    <a:endParaRPr lang="en-US"/>
                  </a:p>
                </p:txBody>
              </p:sp>
              <p:sp>
                <p:nvSpPr>
                  <p:cNvPr id="7324" name="Freeform 188"/>
                  <p:cNvSpPr>
                    <a:spLocks/>
                  </p:cNvSpPr>
                  <p:nvPr/>
                </p:nvSpPr>
                <p:spPr bwMode="auto">
                  <a:xfrm>
                    <a:off x="793" y="2240"/>
                    <a:ext cx="1" cy="1"/>
                  </a:xfrm>
                  <a:custGeom>
                    <a:avLst/>
                    <a:gdLst>
                      <a:gd name="T0" fmla="*/ 0 w 6"/>
                      <a:gd name="T1" fmla="*/ 0 h 2"/>
                      <a:gd name="T2" fmla="*/ 5 w 6"/>
                      <a:gd name="T3" fmla="*/ 2 h 2"/>
                      <a:gd name="T4" fmla="*/ 6 w 6"/>
                      <a:gd name="T5" fmla="*/ 2 h 2"/>
                      <a:gd name="T6" fmla="*/ 0 60000 65536"/>
                      <a:gd name="T7" fmla="*/ 0 60000 65536"/>
                      <a:gd name="T8" fmla="*/ 0 60000 65536"/>
                      <a:gd name="T9" fmla="*/ 0 w 6"/>
                      <a:gd name="T10" fmla="*/ 0 h 2"/>
                      <a:gd name="T11" fmla="*/ 6 w 6"/>
                      <a:gd name="T12" fmla="*/ 2 h 2"/>
                    </a:gdLst>
                    <a:ahLst/>
                    <a:cxnLst>
                      <a:cxn ang="T6">
                        <a:pos x="T0" y="T1"/>
                      </a:cxn>
                      <a:cxn ang="T7">
                        <a:pos x="T2" y="T3"/>
                      </a:cxn>
                      <a:cxn ang="T8">
                        <a:pos x="T4" y="T5"/>
                      </a:cxn>
                    </a:cxnLst>
                    <a:rect l="T9" t="T10" r="T11" b="T12"/>
                    <a:pathLst>
                      <a:path w="6" h="2">
                        <a:moveTo>
                          <a:pt x="0" y="0"/>
                        </a:moveTo>
                        <a:lnTo>
                          <a:pt x="5" y="2"/>
                        </a:lnTo>
                        <a:lnTo>
                          <a:pt x="6" y="2"/>
                        </a:lnTo>
                      </a:path>
                    </a:pathLst>
                  </a:custGeom>
                  <a:noFill/>
                  <a:ln w="6350">
                    <a:solidFill>
                      <a:srgbClr val="0C0CFF"/>
                    </a:solidFill>
                    <a:prstDash val="solid"/>
                    <a:round/>
                    <a:headEnd/>
                    <a:tailEnd/>
                  </a:ln>
                </p:spPr>
                <p:txBody>
                  <a:bodyPr/>
                  <a:lstStyle/>
                  <a:p>
                    <a:endParaRPr lang="en-US"/>
                  </a:p>
                </p:txBody>
              </p:sp>
              <p:sp>
                <p:nvSpPr>
                  <p:cNvPr id="7325" name="Freeform 189"/>
                  <p:cNvSpPr>
                    <a:spLocks/>
                  </p:cNvSpPr>
                  <p:nvPr/>
                </p:nvSpPr>
                <p:spPr bwMode="auto">
                  <a:xfrm>
                    <a:off x="794" y="2241"/>
                    <a:ext cx="2" cy="1"/>
                  </a:xfrm>
                  <a:custGeom>
                    <a:avLst/>
                    <a:gdLst>
                      <a:gd name="T0" fmla="*/ 0 w 7"/>
                      <a:gd name="T1" fmla="*/ 0 h 3"/>
                      <a:gd name="T2" fmla="*/ 6 w 7"/>
                      <a:gd name="T3" fmla="*/ 3 h 3"/>
                      <a:gd name="T4" fmla="*/ 7 w 7"/>
                      <a:gd name="T5" fmla="*/ 3 h 3"/>
                      <a:gd name="T6" fmla="*/ 0 60000 65536"/>
                      <a:gd name="T7" fmla="*/ 0 60000 65536"/>
                      <a:gd name="T8" fmla="*/ 0 60000 65536"/>
                      <a:gd name="T9" fmla="*/ 0 w 7"/>
                      <a:gd name="T10" fmla="*/ 0 h 3"/>
                      <a:gd name="T11" fmla="*/ 7 w 7"/>
                      <a:gd name="T12" fmla="*/ 3 h 3"/>
                    </a:gdLst>
                    <a:ahLst/>
                    <a:cxnLst>
                      <a:cxn ang="T6">
                        <a:pos x="T0" y="T1"/>
                      </a:cxn>
                      <a:cxn ang="T7">
                        <a:pos x="T2" y="T3"/>
                      </a:cxn>
                      <a:cxn ang="T8">
                        <a:pos x="T4" y="T5"/>
                      </a:cxn>
                    </a:cxnLst>
                    <a:rect l="T9" t="T10" r="T11" b="T12"/>
                    <a:pathLst>
                      <a:path w="7" h="3">
                        <a:moveTo>
                          <a:pt x="0" y="0"/>
                        </a:moveTo>
                        <a:lnTo>
                          <a:pt x="6" y="3"/>
                        </a:lnTo>
                        <a:lnTo>
                          <a:pt x="7" y="3"/>
                        </a:lnTo>
                      </a:path>
                    </a:pathLst>
                  </a:custGeom>
                  <a:noFill/>
                  <a:ln w="6350">
                    <a:solidFill>
                      <a:srgbClr val="0C0CFF"/>
                    </a:solidFill>
                    <a:prstDash val="solid"/>
                    <a:round/>
                    <a:headEnd/>
                    <a:tailEnd/>
                  </a:ln>
                </p:spPr>
                <p:txBody>
                  <a:bodyPr/>
                  <a:lstStyle/>
                  <a:p>
                    <a:endParaRPr lang="en-US"/>
                  </a:p>
                </p:txBody>
              </p:sp>
              <p:sp>
                <p:nvSpPr>
                  <p:cNvPr id="7326" name="Freeform 190"/>
                  <p:cNvSpPr>
                    <a:spLocks/>
                  </p:cNvSpPr>
                  <p:nvPr/>
                </p:nvSpPr>
                <p:spPr bwMode="auto">
                  <a:xfrm>
                    <a:off x="795" y="2241"/>
                    <a:ext cx="1" cy="1"/>
                  </a:xfrm>
                  <a:custGeom>
                    <a:avLst/>
                    <a:gdLst>
                      <a:gd name="T0" fmla="*/ 0 w 6"/>
                      <a:gd name="T1" fmla="*/ 0 h 4"/>
                      <a:gd name="T2" fmla="*/ 5 w 6"/>
                      <a:gd name="T3" fmla="*/ 4 h 4"/>
                      <a:gd name="T4" fmla="*/ 6 w 6"/>
                      <a:gd name="T5" fmla="*/ 4 h 4"/>
                      <a:gd name="T6" fmla="*/ 0 60000 65536"/>
                      <a:gd name="T7" fmla="*/ 0 60000 65536"/>
                      <a:gd name="T8" fmla="*/ 0 60000 65536"/>
                      <a:gd name="T9" fmla="*/ 0 w 6"/>
                      <a:gd name="T10" fmla="*/ 0 h 4"/>
                      <a:gd name="T11" fmla="*/ 6 w 6"/>
                      <a:gd name="T12" fmla="*/ 4 h 4"/>
                    </a:gdLst>
                    <a:ahLst/>
                    <a:cxnLst>
                      <a:cxn ang="T6">
                        <a:pos x="T0" y="T1"/>
                      </a:cxn>
                      <a:cxn ang="T7">
                        <a:pos x="T2" y="T3"/>
                      </a:cxn>
                      <a:cxn ang="T8">
                        <a:pos x="T4" y="T5"/>
                      </a:cxn>
                    </a:cxnLst>
                    <a:rect l="T9" t="T10" r="T11" b="T12"/>
                    <a:pathLst>
                      <a:path w="6" h="4">
                        <a:moveTo>
                          <a:pt x="0" y="0"/>
                        </a:moveTo>
                        <a:lnTo>
                          <a:pt x="5" y="4"/>
                        </a:lnTo>
                        <a:lnTo>
                          <a:pt x="6" y="4"/>
                        </a:lnTo>
                      </a:path>
                    </a:pathLst>
                  </a:custGeom>
                  <a:noFill/>
                  <a:ln w="6350">
                    <a:solidFill>
                      <a:srgbClr val="0C0CFF"/>
                    </a:solidFill>
                    <a:prstDash val="solid"/>
                    <a:round/>
                    <a:headEnd/>
                    <a:tailEnd/>
                  </a:ln>
                </p:spPr>
                <p:txBody>
                  <a:bodyPr/>
                  <a:lstStyle/>
                  <a:p>
                    <a:endParaRPr lang="en-US"/>
                  </a:p>
                </p:txBody>
              </p:sp>
              <p:sp>
                <p:nvSpPr>
                  <p:cNvPr id="7327" name="Freeform 191"/>
                  <p:cNvSpPr>
                    <a:spLocks/>
                  </p:cNvSpPr>
                  <p:nvPr/>
                </p:nvSpPr>
                <p:spPr bwMode="auto">
                  <a:xfrm>
                    <a:off x="796" y="2242"/>
                    <a:ext cx="1" cy="1"/>
                  </a:xfrm>
                  <a:custGeom>
                    <a:avLst/>
                    <a:gdLst>
                      <a:gd name="T0" fmla="*/ 0 w 6"/>
                      <a:gd name="T1" fmla="*/ 0 h 5"/>
                      <a:gd name="T2" fmla="*/ 5 w 6"/>
                      <a:gd name="T3" fmla="*/ 5 h 5"/>
                      <a:gd name="T4" fmla="*/ 6 w 6"/>
                      <a:gd name="T5" fmla="*/ 5 h 5"/>
                      <a:gd name="T6" fmla="*/ 0 60000 65536"/>
                      <a:gd name="T7" fmla="*/ 0 60000 65536"/>
                      <a:gd name="T8" fmla="*/ 0 60000 65536"/>
                      <a:gd name="T9" fmla="*/ 0 w 6"/>
                      <a:gd name="T10" fmla="*/ 0 h 5"/>
                      <a:gd name="T11" fmla="*/ 6 w 6"/>
                      <a:gd name="T12" fmla="*/ 5 h 5"/>
                    </a:gdLst>
                    <a:ahLst/>
                    <a:cxnLst>
                      <a:cxn ang="T6">
                        <a:pos x="T0" y="T1"/>
                      </a:cxn>
                      <a:cxn ang="T7">
                        <a:pos x="T2" y="T3"/>
                      </a:cxn>
                      <a:cxn ang="T8">
                        <a:pos x="T4" y="T5"/>
                      </a:cxn>
                    </a:cxnLst>
                    <a:rect l="T9" t="T10" r="T11" b="T12"/>
                    <a:pathLst>
                      <a:path w="6" h="5">
                        <a:moveTo>
                          <a:pt x="0" y="0"/>
                        </a:moveTo>
                        <a:lnTo>
                          <a:pt x="5" y="5"/>
                        </a:lnTo>
                        <a:lnTo>
                          <a:pt x="6" y="5"/>
                        </a:lnTo>
                      </a:path>
                    </a:pathLst>
                  </a:custGeom>
                  <a:noFill/>
                  <a:ln w="6350">
                    <a:solidFill>
                      <a:srgbClr val="0C0CFF"/>
                    </a:solidFill>
                    <a:prstDash val="solid"/>
                    <a:round/>
                    <a:headEnd/>
                    <a:tailEnd/>
                  </a:ln>
                </p:spPr>
                <p:txBody>
                  <a:bodyPr/>
                  <a:lstStyle/>
                  <a:p>
                    <a:endParaRPr lang="en-US"/>
                  </a:p>
                </p:txBody>
              </p:sp>
              <p:sp>
                <p:nvSpPr>
                  <p:cNvPr id="7328" name="Freeform 192"/>
                  <p:cNvSpPr>
                    <a:spLocks/>
                  </p:cNvSpPr>
                  <p:nvPr/>
                </p:nvSpPr>
                <p:spPr bwMode="auto">
                  <a:xfrm>
                    <a:off x="797" y="2243"/>
                    <a:ext cx="1" cy="1"/>
                  </a:xfrm>
                  <a:custGeom>
                    <a:avLst/>
                    <a:gdLst>
                      <a:gd name="T0" fmla="*/ 0 w 6"/>
                      <a:gd name="T1" fmla="*/ 0 h 4"/>
                      <a:gd name="T2" fmla="*/ 5 w 6"/>
                      <a:gd name="T3" fmla="*/ 4 h 4"/>
                      <a:gd name="T4" fmla="*/ 6 w 6"/>
                      <a:gd name="T5" fmla="*/ 4 h 4"/>
                      <a:gd name="T6" fmla="*/ 0 60000 65536"/>
                      <a:gd name="T7" fmla="*/ 0 60000 65536"/>
                      <a:gd name="T8" fmla="*/ 0 60000 65536"/>
                      <a:gd name="T9" fmla="*/ 0 w 6"/>
                      <a:gd name="T10" fmla="*/ 0 h 4"/>
                      <a:gd name="T11" fmla="*/ 6 w 6"/>
                      <a:gd name="T12" fmla="*/ 4 h 4"/>
                    </a:gdLst>
                    <a:ahLst/>
                    <a:cxnLst>
                      <a:cxn ang="T6">
                        <a:pos x="T0" y="T1"/>
                      </a:cxn>
                      <a:cxn ang="T7">
                        <a:pos x="T2" y="T3"/>
                      </a:cxn>
                      <a:cxn ang="T8">
                        <a:pos x="T4" y="T5"/>
                      </a:cxn>
                    </a:cxnLst>
                    <a:rect l="T9" t="T10" r="T11" b="T12"/>
                    <a:pathLst>
                      <a:path w="6" h="4">
                        <a:moveTo>
                          <a:pt x="0" y="0"/>
                        </a:moveTo>
                        <a:lnTo>
                          <a:pt x="5" y="4"/>
                        </a:lnTo>
                        <a:lnTo>
                          <a:pt x="6" y="4"/>
                        </a:lnTo>
                      </a:path>
                    </a:pathLst>
                  </a:custGeom>
                  <a:noFill/>
                  <a:ln w="6350">
                    <a:solidFill>
                      <a:srgbClr val="0C0CFF"/>
                    </a:solidFill>
                    <a:prstDash val="solid"/>
                    <a:round/>
                    <a:headEnd/>
                    <a:tailEnd/>
                  </a:ln>
                </p:spPr>
                <p:txBody>
                  <a:bodyPr/>
                  <a:lstStyle/>
                  <a:p>
                    <a:endParaRPr lang="en-US"/>
                  </a:p>
                </p:txBody>
              </p:sp>
              <p:sp>
                <p:nvSpPr>
                  <p:cNvPr id="7329" name="Freeform 193"/>
                  <p:cNvSpPr>
                    <a:spLocks/>
                  </p:cNvSpPr>
                  <p:nvPr/>
                </p:nvSpPr>
                <p:spPr bwMode="auto">
                  <a:xfrm>
                    <a:off x="798" y="2244"/>
                    <a:ext cx="1" cy="1"/>
                  </a:xfrm>
                  <a:custGeom>
                    <a:avLst/>
                    <a:gdLst>
                      <a:gd name="T0" fmla="*/ 0 w 6"/>
                      <a:gd name="T1" fmla="*/ 0 h 2"/>
                      <a:gd name="T2" fmla="*/ 5 w 6"/>
                      <a:gd name="T3" fmla="*/ 2 h 2"/>
                      <a:gd name="T4" fmla="*/ 6 w 6"/>
                      <a:gd name="T5" fmla="*/ 2 h 2"/>
                      <a:gd name="T6" fmla="*/ 0 60000 65536"/>
                      <a:gd name="T7" fmla="*/ 0 60000 65536"/>
                      <a:gd name="T8" fmla="*/ 0 60000 65536"/>
                      <a:gd name="T9" fmla="*/ 0 w 6"/>
                      <a:gd name="T10" fmla="*/ 0 h 2"/>
                      <a:gd name="T11" fmla="*/ 6 w 6"/>
                      <a:gd name="T12" fmla="*/ 2 h 2"/>
                    </a:gdLst>
                    <a:ahLst/>
                    <a:cxnLst>
                      <a:cxn ang="T6">
                        <a:pos x="T0" y="T1"/>
                      </a:cxn>
                      <a:cxn ang="T7">
                        <a:pos x="T2" y="T3"/>
                      </a:cxn>
                      <a:cxn ang="T8">
                        <a:pos x="T4" y="T5"/>
                      </a:cxn>
                    </a:cxnLst>
                    <a:rect l="T9" t="T10" r="T11" b="T12"/>
                    <a:pathLst>
                      <a:path w="6" h="2">
                        <a:moveTo>
                          <a:pt x="0" y="0"/>
                        </a:moveTo>
                        <a:lnTo>
                          <a:pt x="5" y="2"/>
                        </a:lnTo>
                        <a:lnTo>
                          <a:pt x="6" y="2"/>
                        </a:lnTo>
                      </a:path>
                    </a:pathLst>
                  </a:custGeom>
                  <a:noFill/>
                  <a:ln w="6350">
                    <a:solidFill>
                      <a:srgbClr val="0C0CFF"/>
                    </a:solidFill>
                    <a:prstDash val="solid"/>
                    <a:round/>
                    <a:headEnd/>
                    <a:tailEnd/>
                  </a:ln>
                </p:spPr>
                <p:txBody>
                  <a:bodyPr/>
                  <a:lstStyle/>
                  <a:p>
                    <a:endParaRPr lang="en-US"/>
                  </a:p>
                </p:txBody>
              </p:sp>
              <p:sp>
                <p:nvSpPr>
                  <p:cNvPr id="7330" name="Freeform 194"/>
                  <p:cNvSpPr>
                    <a:spLocks/>
                  </p:cNvSpPr>
                  <p:nvPr/>
                </p:nvSpPr>
                <p:spPr bwMode="auto">
                  <a:xfrm>
                    <a:off x="799" y="2244"/>
                    <a:ext cx="1" cy="1"/>
                  </a:xfrm>
                  <a:custGeom>
                    <a:avLst/>
                    <a:gdLst>
                      <a:gd name="T0" fmla="*/ 0 w 6"/>
                      <a:gd name="T1" fmla="*/ 0 h 1"/>
                      <a:gd name="T2" fmla="*/ 5 w 6"/>
                      <a:gd name="T3" fmla="*/ 1 h 1"/>
                      <a:gd name="T4" fmla="*/ 6 w 6"/>
                      <a:gd name="T5" fmla="*/ 1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1"/>
                        </a:lnTo>
                        <a:lnTo>
                          <a:pt x="6" y="1"/>
                        </a:lnTo>
                      </a:path>
                    </a:pathLst>
                  </a:custGeom>
                  <a:noFill/>
                  <a:ln w="6350">
                    <a:solidFill>
                      <a:srgbClr val="0C0CFF"/>
                    </a:solidFill>
                    <a:prstDash val="solid"/>
                    <a:round/>
                    <a:headEnd/>
                    <a:tailEnd/>
                  </a:ln>
                </p:spPr>
                <p:txBody>
                  <a:bodyPr/>
                  <a:lstStyle/>
                  <a:p>
                    <a:endParaRPr lang="en-US"/>
                  </a:p>
                </p:txBody>
              </p:sp>
              <p:sp>
                <p:nvSpPr>
                  <p:cNvPr id="7331" name="Freeform 195"/>
                  <p:cNvSpPr>
                    <a:spLocks/>
                  </p:cNvSpPr>
                  <p:nvPr/>
                </p:nvSpPr>
                <p:spPr bwMode="auto">
                  <a:xfrm>
                    <a:off x="800" y="2244"/>
                    <a:ext cx="1" cy="1"/>
                  </a:xfrm>
                  <a:custGeom>
                    <a:avLst/>
                    <a:gdLst>
                      <a:gd name="T0" fmla="*/ 0 w 6"/>
                      <a:gd name="T1" fmla="*/ 0 h 1"/>
                      <a:gd name="T2" fmla="*/ 5 w 6"/>
                      <a:gd name="T3" fmla="*/ 1 h 1"/>
                      <a:gd name="T4" fmla="*/ 6 w 6"/>
                      <a:gd name="T5" fmla="*/ 1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1"/>
                        </a:lnTo>
                        <a:lnTo>
                          <a:pt x="6" y="1"/>
                        </a:lnTo>
                      </a:path>
                    </a:pathLst>
                  </a:custGeom>
                  <a:noFill/>
                  <a:ln w="6350">
                    <a:solidFill>
                      <a:srgbClr val="0C0CFF"/>
                    </a:solidFill>
                    <a:prstDash val="solid"/>
                    <a:round/>
                    <a:headEnd/>
                    <a:tailEnd/>
                  </a:ln>
                </p:spPr>
                <p:txBody>
                  <a:bodyPr/>
                  <a:lstStyle/>
                  <a:p>
                    <a:endParaRPr lang="en-US"/>
                  </a:p>
                </p:txBody>
              </p:sp>
              <p:sp>
                <p:nvSpPr>
                  <p:cNvPr id="7332" name="Freeform 196"/>
                  <p:cNvSpPr>
                    <a:spLocks/>
                  </p:cNvSpPr>
                  <p:nvPr/>
                </p:nvSpPr>
                <p:spPr bwMode="auto">
                  <a:xfrm>
                    <a:off x="801" y="2245"/>
                    <a:ext cx="1" cy="1"/>
                  </a:xfrm>
                  <a:custGeom>
                    <a:avLst/>
                    <a:gdLst>
                      <a:gd name="T0" fmla="*/ 0 w 6"/>
                      <a:gd name="T1" fmla="*/ 0 h 1"/>
                      <a:gd name="T2" fmla="*/ 5 w 6"/>
                      <a:gd name="T3" fmla="*/ 1 h 1"/>
                      <a:gd name="T4" fmla="*/ 6 w 6"/>
                      <a:gd name="T5" fmla="*/ 1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1"/>
                        </a:lnTo>
                        <a:lnTo>
                          <a:pt x="6" y="1"/>
                        </a:lnTo>
                      </a:path>
                    </a:pathLst>
                  </a:custGeom>
                  <a:noFill/>
                  <a:ln w="6350">
                    <a:solidFill>
                      <a:srgbClr val="0C0CFF"/>
                    </a:solidFill>
                    <a:prstDash val="solid"/>
                    <a:round/>
                    <a:headEnd/>
                    <a:tailEnd/>
                  </a:ln>
                </p:spPr>
                <p:txBody>
                  <a:bodyPr/>
                  <a:lstStyle/>
                  <a:p>
                    <a:endParaRPr lang="en-US"/>
                  </a:p>
                </p:txBody>
              </p:sp>
              <p:sp>
                <p:nvSpPr>
                  <p:cNvPr id="7333" name="Freeform 197"/>
                  <p:cNvSpPr>
                    <a:spLocks/>
                  </p:cNvSpPr>
                  <p:nvPr/>
                </p:nvSpPr>
                <p:spPr bwMode="auto">
                  <a:xfrm>
                    <a:off x="802" y="2245"/>
                    <a:ext cx="1" cy="1"/>
                  </a:xfrm>
                  <a:custGeom>
                    <a:avLst/>
                    <a:gdLst>
                      <a:gd name="T0" fmla="*/ 0 w 7"/>
                      <a:gd name="T1" fmla="*/ 0 h 1"/>
                      <a:gd name="T2" fmla="*/ 6 w 7"/>
                      <a:gd name="T3" fmla="*/ 1 h 1"/>
                      <a:gd name="T4" fmla="*/ 7 w 7"/>
                      <a:gd name="T5" fmla="*/ 1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1"/>
                        </a:lnTo>
                        <a:lnTo>
                          <a:pt x="7" y="1"/>
                        </a:lnTo>
                      </a:path>
                    </a:pathLst>
                  </a:custGeom>
                  <a:noFill/>
                  <a:ln w="6350">
                    <a:solidFill>
                      <a:srgbClr val="0C0CFF"/>
                    </a:solidFill>
                    <a:prstDash val="solid"/>
                    <a:round/>
                    <a:headEnd/>
                    <a:tailEnd/>
                  </a:ln>
                </p:spPr>
                <p:txBody>
                  <a:bodyPr/>
                  <a:lstStyle/>
                  <a:p>
                    <a:endParaRPr lang="en-US"/>
                  </a:p>
                </p:txBody>
              </p:sp>
              <p:sp>
                <p:nvSpPr>
                  <p:cNvPr id="7334" name="Freeform 198"/>
                  <p:cNvSpPr>
                    <a:spLocks/>
                  </p:cNvSpPr>
                  <p:nvPr/>
                </p:nvSpPr>
                <p:spPr bwMode="auto">
                  <a:xfrm>
                    <a:off x="803" y="2245"/>
                    <a:ext cx="1" cy="1"/>
                  </a:xfrm>
                  <a:custGeom>
                    <a:avLst/>
                    <a:gdLst>
                      <a:gd name="T0" fmla="*/ 0 w 6"/>
                      <a:gd name="T1" fmla="*/ 0 h 1"/>
                      <a:gd name="T2" fmla="*/ 5 w 6"/>
                      <a:gd name="T3" fmla="*/ 1 h 1"/>
                      <a:gd name="T4" fmla="*/ 6 w 6"/>
                      <a:gd name="T5" fmla="*/ 1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1"/>
                        </a:lnTo>
                        <a:lnTo>
                          <a:pt x="6" y="1"/>
                        </a:lnTo>
                      </a:path>
                    </a:pathLst>
                  </a:custGeom>
                  <a:noFill/>
                  <a:ln w="6350">
                    <a:solidFill>
                      <a:srgbClr val="0C0CFF"/>
                    </a:solidFill>
                    <a:prstDash val="solid"/>
                    <a:round/>
                    <a:headEnd/>
                    <a:tailEnd/>
                  </a:ln>
                </p:spPr>
                <p:txBody>
                  <a:bodyPr/>
                  <a:lstStyle/>
                  <a:p>
                    <a:endParaRPr lang="en-US"/>
                  </a:p>
                </p:txBody>
              </p:sp>
              <p:sp>
                <p:nvSpPr>
                  <p:cNvPr id="7335" name="Freeform 199"/>
                  <p:cNvSpPr>
                    <a:spLocks/>
                  </p:cNvSpPr>
                  <p:nvPr/>
                </p:nvSpPr>
                <p:spPr bwMode="auto">
                  <a:xfrm>
                    <a:off x="804" y="2245"/>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7336" name="Freeform 200"/>
                  <p:cNvSpPr>
                    <a:spLocks/>
                  </p:cNvSpPr>
                  <p:nvPr/>
                </p:nvSpPr>
                <p:spPr bwMode="auto">
                  <a:xfrm>
                    <a:off x="805" y="2245"/>
                    <a:ext cx="1" cy="1"/>
                  </a:xfrm>
                  <a:custGeom>
                    <a:avLst/>
                    <a:gdLst>
                      <a:gd name="T0" fmla="*/ 0 w 6"/>
                      <a:gd name="T1" fmla="*/ 0 h 1"/>
                      <a:gd name="T2" fmla="*/ 5 w 6"/>
                      <a:gd name="T3" fmla="*/ 1 h 1"/>
                      <a:gd name="T4" fmla="*/ 6 w 6"/>
                      <a:gd name="T5" fmla="*/ 1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1"/>
                        </a:lnTo>
                        <a:lnTo>
                          <a:pt x="6" y="1"/>
                        </a:lnTo>
                      </a:path>
                    </a:pathLst>
                  </a:custGeom>
                  <a:noFill/>
                  <a:ln w="6350">
                    <a:solidFill>
                      <a:srgbClr val="0C0CFF"/>
                    </a:solidFill>
                    <a:prstDash val="solid"/>
                    <a:round/>
                    <a:headEnd/>
                    <a:tailEnd/>
                  </a:ln>
                </p:spPr>
                <p:txBody>
                  <a:bodyPr/>
                  <a:lstStyle/>
                  <a:p>
                    <a:endParaRPr lang="en-US"/>
                  </a:p>
                </p:txBody>
              </p:sp>
              <p:sp>
                <p:nvSpPr>
                  <p:cNvPr id="7337" name="Freeform 201"/>
                  <p:cNvSpPr>
                    <a:spLocks/>
                  </p:cNvSpPr>
                  <p:nvPr/>
                </p:nvSpPr>
                <p:spPr bwMode="auto">
                  <a:xfrm>
                    <a:off x="806" y="2245"/>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7338" name="Freeform 202"/>
                  <p:cNvSpPr>
                    <a:spLocks/>
                  </p:cNvSpPr>
                  <p:nvPr/>
                </p:nvSpPr>
                <p:spPr bwMode="auto">
                  <a:xfrm>
                    <a:off x="807" y="2245"/>
                    <a:ext cx="1" cy="1"/>
                  </a:xfrm>
                  <a:custGeom>
                    <a:avLst/>
                    <a:gdLst>
                      <a:gd name="T0" fmla="*/ 0 w 6"/>
                      <a:gd name="T1" fmla="*/ 0 h 1"/>
                      <a:gd name="T2" fmla="*/ 5 w 6"/>
                      <a:gd name="T3" fmla="*/ 1 h 1"/>
                      <a:gd name="T4" fmla="*/ 6 w 6"/>
                      <a:gd name="T5" fmla="*/ 1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1"/>
                        </a:lnTo>
                        <a:lnTo>
                          <a:pt x="6" y="1"/>
                        </a:lnTo>
                      </a:path>
                    </a:pathLst>
                  </a:custGeom>
                  <a:noFill/>
                  <a:ln w="6350">
                    <a:solidFill>
                      <a:srgbClr val="0C0CFF"/>
                    </a:solidFill>
                    <a:prstDash val="solid"/>
                    <a:round/>
                    <a:headEnd/>
                    <a:tailEnd/>
                  </a:ln>
                </p:spPr>
                <p:txBody>
                  <a:bodyPr/>
                  <a:lstStyle/>
                  <a:p>
                    <a:endParaRPr lang="en-US"/>
                  </a:p>
                </p:txBody>
              </p:sp>
              <p:sp>
                <p:nvSpPr>
                  <p:cNvPr id="7339" name="Freeform 203"/>
                  <p:cNvSpPr>
                    <a:spLocks/>
                  </p:cNvSpPr>
                  <p:nvPr/>
                </p:nvSpPr>
                <p:spPr bwMode="auto">
                  <a:xfrm>
                    <a:off x="808"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7340" name="Freeform 204"/>
                  <p:cNvSpPr>
                    <a:spLocks/>
                  </p:cNvSpPr>
                  <p:nvPr/>
                </p:nvSpPr>
                <p:spPr bwMode="auto">
                  <a:xfrm>
                    <a:off x="809" y="2246"/>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7341" name="Freeform 205"/>
                  <p:cNvSpPr>
                    <a:spLocks/>
                  </p:cNvSpPr>
                  <p:nvPr/>
                </p:nvSpPr>
                <p:spPr bwMode="auto">
                  <a:xfrm>
                    <a:off x="810" y="2246"/>
                    <a:ext cx="1" cy="1"/>
                  </a:xfrm>
                  <a:custGeom>
                    <a:avLst/>
                    <a:gdLst>
                      <a:gd name="T0" fmla="*/ 0 w 6"/>
                      <a:gd name="T1" fmla="*/ 0 h 1"/>
                      <a:gd name="T2" fmla="*/ 5 w 6"/>
                      <a:gd name="T3" fmla="*/ 1 h 1"/>
                      <a:gd name="T4" fmla="*/ 6 w 6"/>
                      <a:gd name="T5" fmla="*/ 1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1"/>
                        </a:lnTo>
                        <a:lnTo>
                          <a:pt x="6" y="1"/>
                        </a:lnTo>
                      </a:path>
                    </a:pathLst>
                  </a:custGeom>
                  <a:noFill/>
                  <a:ln w="6350">
                    <a:solidFill>
                      <a:srgbClr val="0C0CFF"/>
                    </a:solidFill>
                    <a:prstDash val="solid"/>
                    <a:round/>
                    <a:headEnd/>
                    <a:tailEnd/>
                  </a:ln>
                </p:spPr>
                <p:txBody>
                  <a:bodyPr/>
                  <a:lstStyle/>
                  <a:p>
                    <a:endParaRPr lang="en-US"/>
                  </a:p>
                </p:txBody>
              </p:sp>
              <p:sp>
                <p:nvSpPr>
                  <p:cNvPr id="7342" name="Freeform 206"/>
                  <p:cNvSpPr>
                    <a:spLocks/>
                  </p:cNvSpPr>
                  <p:nvPr/>
                </p:nvSpPr>
                <p:spPr bwMode="auto">
                  <a:xfrm>
                    <a:off x="811"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7343" name="Freeform 207"/>
                  <p:cNvSpPr>
                    <a:spLocks/>
                  </p:cNvSpPr>
                  <p:nvPr/>
                </p:nvSpPr>
                <p:spPr bwMode="auto">
                  <a:xfrm>
                    <a:off x="812"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7344" name="Freeform 208"/>
                  <p:cNvSpPr>
                    <a:spLocks/>
                  </p:cNvSpPr>
                  <p:nvPr/>
                </p:nvSpPr>
                <p:spPr bwMode="auto">
                  <a:xfrm>
                    <a:off x="813"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7345" name="Freeform 209"/>
                  <p:cNvSpPr>
                    <a:spLocks/>
                  </p:cNvSpPr>
                  <p:nvPr/>
                </p:nvSpPr>
                <p:spPr bwMode="auto">
                  <a:xfrm>
                    <a:off x="814"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7346" name="Freeform 210"/>
                  <p:cNvSpPr>
                    <a:spLocks/>
                  </p:cNvSpPr>
                  <p:nvPr/>
                </p:nvSpPr>
                <p:spPr bwMode="auto">
                  <a:xfrm>
                    <a:off x="815"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7347" name="Freeform 211"/>
                  <p:cNvSpPr>
                    <a:spLocks/>
                  </p:cNvSpPr>
                  <p:nvPr/>
                </p:nvSpPr>
                <p:spPr bwMode="auto">
                  <a:xfrm>
                    <a:off x="816" y="2246"/>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7348" name="Freeform 212"/>
                  <p:cNvSpPr>
                    <a:spLocks/>
                  </p:cNvSpPr>
                  <p:nvPr/>
                </p:nvSpPr>
                <p:spPr bwMode="auto">
                  <a:xfrm>
                    <a:off x="817" y="2246"/>
                    <a:ext cx="1" cy="1"/>
                  </a:xfrm>
                  <a:custGeom>
                    <a:avLst/>
                    <a:gdLst>
                      <a:gd name="T0" fmla="*/ 0 w 6"/>
                      <a:gd name="T1" fmla="*/ 1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1"/>
                        </a:moveTo>
                        <a:lnTo>
                          <a:pt x="5" y="0"/>
                        </a:lnTo>
                        <a:lnTo>
                          <a:pt x="6" y="0"/>
                        </a:lnTo>
                      </a:path>
                    </a:pathLst>
                  </a:custGeom>
                  <a:noFill/>
                  <a:ln w="6350">
                    <a:solidFill>
                      <a:srgbClr val="0C0CFF"/>
                    </a:solidFill>
                    <a:prstDash val="solid"/>
                    <a:round/>
                    <a:headEnd/>
                    <a:tailEnd/>
                  </a:ln>
                </p:spPr>
                <p:txBody>
                  <a:bodyPr/>
                  <a:lstStyle/>
                  <a:p>
                    <a:endParaRPr lang="en-US"/>
                  </a:p>
                </p:txBody>
              </p:sp>
              <p:sp>
                <p:nvSpPr>
                  <p:cNvPr id="7349" name="Freeform 213"/>
                  <p:cNvSpPr>
                    <a:spLocks/>
                  </p:cNvSpPr>
                  <p:nvPr/>
                </p:nvSpPr>
                <p:spPr bwMode="auto">
                  <a:xfrm>
                    <a:off x="818"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7350" name="Freeform 214"/>
                  <p:cNvSpPr>
                    <a:spLocks/>
                  </p:cNvSpPr>
                  <p:nvPr/>
                </p:nvSpPr>
                <p:spPr bwMode="auto">
                  <a:xfrm>
                    <a:off x="819"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7351" name="Freeform 215"/>
                  <p:cNvSpPr>
                    <a:spLocks/>
                  </p:cNvSpPr>
                  <p:nvPr/>
                </p:nvSpPr>
                <p:spPr bwMode="auto">
                  <a:xfrm>
                    <a:off x="819" y="2246"/>
                    <a:ext cx="2"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7352" name="Freeform 216"/>
                  <p:cNvSpPr>
                    <a:spLocks/>
                  </p:cNvSpPr>
                  <p:nvPr/>
                </p:nvSpPr>
                <p:spPr bwMode="auto">
                  <a:xfrm>
                    <a:off x="820" y="2246"/>
                    <a:ext cx="2" cy="1"/>
                  </a:xfrm>
                  <a:custGeom>
                    <a:avLst/>
                    <a:gdLst>
                      <a:gd name="T0" fmla="*/ 0 w 6"/>
                      <a:gd name="T1" fmla="*/ 0 h 1"/>
                      <a:gd name="T2" fmla="*/ 5 w 6"/>
                      <a:gd name="T3" fmla="*/ 1 h 1"/>
                      <a:gd name="T4" fmla="*/ 6 w 6"/>
                      <a:gd name="T5" fmla="*/ 1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1"/>
                        </a:lnTo>
                        <a:lnTo>
                          <a:pt x="6" y="1"/>
                        </a:lnTo>
                      </a:path>
                    </a:pathLst>
                  </a:custGeom>
                  <a:noFill/>
                  <a:ln w="6350">
                    <a:solidFill>
                      <a:srgbClr val="0C0CFF"/>
                    </a:solidFill>
                    <a:prstDash val="solid"/>
                    <a:round/>
                    <a:headEnd/>
                    <a:tailEnd/>
                  </a:ln>
                </p:spPr>
                <p:txBody>
                  <a:bodyPr/>
                  <a:lstStyle/>
                  <a:p>
                    <a:endParaRPr lang="en-US"/>
                  </a:p>
                </p:txBody>
              </p:sp>
              <p:sp>
                <p:nvSpPr>
                  <p:cNvPr id="7353" name="Freeform 217"/>
                  <p:cNvSpPr>
                    <a:spLocks/>
                  </p:cNvSpPr>
                  <p:nvPr/>
                </p:nvSpPr>
                <p:spPr bwMode="auto">
                  <a:xfrm>
                    <a:off x="821" y="2246"/>
                    <a:ext cx="1" cy="1"/>
                  </a:xfrm>
                  <a:custGeom>
                    <a:avLst/>
                    <a:gdLst>
                      <a:gd name="T0" fmla="*/ 0 w 6"/>
                      <a:gd name="T1" fmla="*/ 0 h 1"/>
                      <a:gd name="T2" fmla="*/ 5 w 6"/>
                      <a:gd name="T3" fmla="*/ 1 h 1"/>
                      <a:gd name="T4" fmla="*/ 6 w 6"/>
                      <a:gd name="T5" fmla="*/ 1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1"/>
                        </a:lnTo>
                        <a:lnTo>
                          <a:pt x="6" y="1"/>
                        </a:lnTo>
                      </a:path>
                    </a:pathLst>
                  </a:custGeom>
                  <a:noFill/>
                  <a:ln w="6350">
                    <a:solidFill>
                      <a:srgbClr val="0C0CFF"/>
                    </a:solidFill>
                    <a:prstDash val="solid"/>
                    <a:round/>
                    <a:headEnd/>
                    <a:tailEnd/>
                  </a:ln>
                </p:spPr>
                <p:txBody>
                  <a:bodyPr/>
                  <a:lstStyle/>
                  <a:p>
                    <a:endParaRPr lang="en-US"/>
                  </a:p>
                </p:txBody>
              </p:sp>
              <p:sp>
                <p:nvSpPr>
                  <p:cNvPr id="7354" name="Freeform 218"/>
                  <p:cNvSpPr>
                    <a:spLocks/>
                  </p:cNvSpPr>
                  <p:nvPr/>
                </p:nvSpPr>
                <p:spPr bwMode="auto">
                  <a:xfrm>
                    <a:off x="822" y="2246"/>
                    <a:ext cx="2"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7355" name="Freeform 219"/>
                  <p:cNvSpPr>
                    <a:spLocks/>
                  </p:cNvSpPr>
                  <p:nvPr/>
                </p:nvSpPr>
                <p:spPr bwMode="auto">
                  <a:xfrm>
                    <a:off x="823" y="2246"/>
                    <a:ext cx="2" cy="1"/>
                  </a:xfrm>
                  <a:custGeom>
                    <a:avLst/>
                    <a:gdLst>
                      <a:gd name="T0" fmla="*/ 0 w 6"/>
                      <a:gd name="T1" fmla="*/ 1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1"/>
                        </a:moveTo>
                        <a:lnTo>
                          <a:pt x="5" y="0"/>
                        </a:lnTo>
                        <a:lnTo>
                          <a:pt x="6" y="0"/>
                        </a:lnTo>
                      </a:path>
                    </a:pathLst>
                  </a:custGeom>
                  <a:noFill/>
                  <a:ln w="6350">
                    <a:solidFill>
                      <a:srgbClr val="0C0CFF"/>
                    </a:solidFill>
                    <a:prstDash val="solid"/>
                    <a:round/>
                    <a:headEnd/>
                    <a:tailEnd/>
                  </a:ln>
                </p:spPr>
                <p:txBody>
                  <a:bodyPr/>
                  <a:lstStyle/>
                  <a:p>
                    <a:endParaRPr lang="en-US"/>
                  </a:p>
                </p:txBody>
              </p:sp>
              <p:sp>
                <p:nvSpPr>
                  <p:cNvPr id="7356" name="Freeform 220"/>
                  <p:cNvSpPr>
                    <a:spLocks/>
                  </p:cNvSpPr>
                  <p:nvPr/>
                </p:nvSpPr>
                <p:spPr bwMode="auto">
                  <a:xfrm>
                    <a:off x="824"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7357" name="Freeform 221"/>
                  <p:cNvSpPr>
                    <a:spLocks/>
                  </p:cNvSpPr>
                  <p:nvPr/>
                </p:nvSpPr>
                <p:spPr bwMode="auto">
                  <a:xfrm>
                    <a:off x="825"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7358" name="Freeform 222"/>
                  <p:cNvSpPr>
                    <a:spLocks/>
                  </p:cNvSpPr>
                  <p:nvPr/>
                </p:nvSpPr>
                <p:spPr bwMode="auto">
                  <a:xfrm>
                    <a:off x="826"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7359" name="Freeform 223"/>
                  <p:cNvSpPr>
                    <a:spLocks/>
                  </p:cNvSpPr>
                  <p:nvPr/>
                </p:nvSpPr>
                <p:spPr bwMode="auto">
                  <a:xfrm>
                    <a:off x="827"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7360" name="Freeform 224"/>
                  <p:cNvSpPr>
                    <a:spLocks/>
                  </p:cNvSpPr>
                  <p:nvPr/>
                </p:nvSpPr>
                <p:spPr bwMode="auto">
                  <a:xfrm>
                    <a:off x="828"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7361" name="Freeform 225"/>
                  <p:cNvSpPr>
                    <a:spLocks/>
                  </p:cNvSpPr>
                  <p:nvPr/>
                </p:nvSpPr>
                <p:spPr bwMode="auto">
                  <a:xfrm>
                    <a:off x="829" y="2246"/>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7362" name="Freeform 226"/>
                  <p:cNvSpPr>
                    <a:spLocks/>
                  </p:cNvSpPr>
                  <p:nvPr/>
                </p:nvSpPr>
                <p:spPr bwMode="auto">
                  <a:xfrm>
                    <a:off x="830"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7363" name="Freeform 227"/>
                  <p:cNvSpPr>
                    <a:spLocks/>
                  </p:cNvSpPr>
                  <p:nvPr/>
                </p:nvSpPr>
                <p:spPr bwMode="auto">
                  <a:xfrm>
                    <a:off x="831"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7364" name="Freeform 228"/>
                  <p:cNvSpPr>
                    <a:spLocks/>
                  </p:cNvSpPr>
                  <p:nvPr/>
                </p:nvSpPr>
                <p:spPr bwMode="auto">
                  <a:xfrm>
                    <a:off x="832"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7365" name="Freeform 229"/>
                  <p:cNvSpPr>
                    <a:spLocks/>
                  </p:cNvSpPr>
                  <p:nvPr/>
                </p:nvSpPr>
                <p:spPr bwMode="auto">
                  <a:xfrm>
                    <a:off x="833" y="2246"/>
                    <a:ext cx="1" cy="1"/>
                  </a:xfrm>
                  <a:custGeom>
                    <a:avLst/>
                    <a:gdLst>
                      <a:gd name="T0" fmla="*/ 0 w 6"/>
                      <a:gd name="T1" fmla="*/ 1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1"/>
                        </a:moveTo>
                        <a:lnTo>
                          <a:pt x="5" y="0"/>
                        </a:lnTo>
                        <a:lnTo>
                          <a:pt x="6" y="0"/>
                        </a:lnTo>
                      </a:path>
                    </a:pathLst>
                  </a:custGeom>
                  <a:noFill/>
                  <a:ln w="6350">
                    <a:solidFill>
                      <a:srgbClr val="0C0CFF"/>
                    </a:solidFill>
                    <a:prstDash val="solid"/>
                    <a:round/>
                    <a:headEnd/>
                    <a:tailEnd/>
                  </a:ln>
                </p:spPr>
                <p:txBody>
                  <a:bodyPr/>
                  <a:lstStyle/>
                  <a:p>
                    <a:endParaRPr lang="en-US"/>
                  </a:p>
                </p:txBody>
              </p:sp>
              <p:sp>
                <p:nvSpPr>
                  <p:cNvPr id="7366" name="Freeform 230"/>
                  <p:cNvSpPr>
                    <a:spLocks/>
                  </p:cNvSpPr>
                  <p:nvPr/>
                </p:nvSpPr>
                <p:spPr bwMode="auto">
                  <a:xfrm>
                    <a:off x="834" y="2245"/>
                    <a:ext cx="1" cy="1"/>
                  </a:xfrm>
                  <a:custGeom>
                    <a:avLst/>
                    <a:gdLst>
                      <a:gd name="T0" fmla="*/ 0 w 6"/>
                      <a:gd name="T1" fmla="*/ 1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1"/>
                        </a:moveTo>
                        <a:lnTo>
                          <a:pt x="5" y="0"/>
                        </a:lnTo>
                        <a:lnTo>
                          <a:pt x="6" y="0"/>
                        </a:lnTo>
                      </a:path>
                    </a:pathLst>
                  </a:custGeom>
                  <a:noFill/>
                  <a:ln w="6350">
                    <a:solidFill>
                      <a:srgbClr val="0C0CFF"/>
                    </a:solidFill>
                    <a:prstDash val="solid"/>
                    <a:round/>
                    <a:headEnd/>
                    <a:tailEnd/>
                  </a:ln>
                </p:spPr>
                <p:txBody>
                  <a:bodyPr/>
                  <a:lstStyle/>
                  <a:p>
                    <a:endParaRPr lang="en-US"/>
                  </a:p>
                </p:txBody>
              </p:sp>
              <p:sp>
                <p:nvSpPr>
                  <p:cNvPr id="7367" name="Freeform 231"/>
                  <p:cNvSpPr>
                    <a:spLocks/>
                  </p:cNvSpPr>
                  <p:nvPr/>
                </p:nvSpPr>
                <p:spPr bwMode="auto">
                  <a:xfrm>
                    <a:off x="835" y="2245"/>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7368" name="Freeform 232"/>
                  <p:cNvSpPr>
                    <a:spLocks/>
                  </p:cNvSpPr>
                  <p:nvPr/>
                </p:nvSpPr>
                <p:spPr bwMode="auto">
                  <a:xfrm>
                    <a:off x="836" y="2245"/>
                    <a:ext cx="1" cy="1"/>
                  </a:xfrm>
                  <a:custGeom>
                    <a:avLst/>
                    <a:gdLst>
                      <a:gd name="T0" fmla="*/ 0 w 7"/>
                      <a:gd name="T1" fmla="*/ 0 h 1"/>
                      <a:gd name="T2" fmla="*/ 6 w 7"/>
                      <a:gd name="T3" fmla="*/ 1 h 1"/>
                      <a:gd name="T4" fmla="*/ 7 w 7"/>
                      <a:gd name="T5" fmla="*/ 1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1"/>
                        </a:lnTo>
                        <a:lnTo>
                          <a:pt x="7" y="1"/>
                        </a:lnTo>
                      </a:path>
                    </a:pathLst>
                  </a:custGeom>
                  <a:noFill/>
                  <a:ln w="6350">
                    <a:solidFill>
                      <a:srgbClr val="0C0CFF"/>
                    </a:solidFill>
                    <a:prstDash val="solid"/>
                    <a:round/>
                    <a:headEnd/>
                    <a:tailEnd/>
                  </a:ln>
                </p:spPr>
                <p:txBody>
                  <a:bodyPr/>
                  <a:lstStyle/>
                  <a:p>
                    <a:endParaRPr lang="en-US"/>
                  </a:p>
                </p:txBody>
              </p:sp>
              <p:sp>
                <p:nvSpPr>
                  <p:cNvPr id="7369" name="Freeform 233"/>
                  <p:cNvSpPr>
                    <a:spLocks/>
                  </p:cNvSpPr>
                  <p:nvPr/>
                </p:nvSpPr>
                <p:spPr bwMode="auto">
                  <a:xfrm>
                    <a:off x="837" y="2246"/>
                    <a:ext cx="1" cy="1"/>
                  </a:xfrm>
                  <a:custGeom>
                    <a:avLst/>
                    <a:gdLst>
                      <a:gd name="T0" fmla="*/ 0 w 6"/>
                      <a:gd name="T1" fmla="*/ 0 h 1"/>
                      <a:gd name="T2" fmla="*/ 5 w 6"/>
                      <a:gd name="T3" fmla="*/ 1 h 1"/>
                      <a:gd name="T4" fmla="*/ 6 w 6"/>
                      <a:gd name="T5" fmla="*/ 1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1"/>
                        </a:lnTo>
                        <a:lnTo>
                          <a:pt x="6" y="1"/>
                        </a:lnTo>
                      </a:path>
                    </a:pathLst>
                  </a:custGeom>
                  <a:noFill/>
                  <a:ln w="6350">
                    <a:solidFill>
                      <a:srgbClr val="0C0CFF"/>
                    </a:solidFill>
                    <a:prstDash val="solid"/>
                    <a:round/>
                    <a:headEnd/>
                    <a:tailEnd/>
                  </a:ln>
                </p:spPr>
                <p:txBody>
                  <a:bodyPr/>
                  <a:lstStyle/>
                  <a:p>
                    <a:endParaRPr lang="en-US"/>
                  </a:p>
                </p:txBody>
              </p:sp>
              <p:sp>
                <p:nvSpPr>
                  <p:cNvPr id="7370" name="Freeform 234"/>
                  <p:cNvSpPr>
                    <a:spLocks/>
                  </p:cNvSpPr>
                  <p:nvPr/>
                </p:nvSpPr>
                <p:spPr bwMode="auto">
                  <a:xfrm>
                    <a:off x="838" y="2246"/>
                    <a:ext cx="1" cy="1"/>
                  </a:xfrm>
                  <a:custGeom>
                    <a:avLst/>
                    <a:gdLst>
                      <a:gd name="T0" fmla="*/ 0 w 6"/>
                      <a:gd name="T1" fmla="*/ 0 h 1"/>
                      <a:gd name="T2" fmla="*/ 5 w 6"/>
                      <a:gd name="T3" fmla="*/ 1 h 1"/>
                      <a:gd name="T4" fmla="*/ 6 w 6"/>
                      <a:gd name="T5" fmla="*/ 1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1"/>
                        </a:lnTo>
                        <a:lnTo>
                          <a:pt x="6" y="1"/>
                        </a:lnTo>
                      </a:path>
                    </a:pathLst>
                  </a:custGeom>
                  <a:noFill/>
                  <a:ln w="6350">
                    <a:solidFill>
                      <a:srgbClr val="0C0CFF"/>
                    </a:solidFill>
                    <a:prstDash val="solid"/>
                    <a:round/>
                    <a:headEnd/>
                    <a:tailEnd/>
                  </a:ln>
                </p:spPr>
                <p:txBody>
                  <a:bodyPr/>
                  <a:lstStyle/>
                  <a:p>
                    <a:endParaRPr lang="en-US"/>
                  </a:p>
                </p:txBody>
              </p:sp>
              <p:sp>
                <p:nvSpPr>
                  <p:cNvPr id="7371" name="Freeform 235"/>
                  <p:cNvSpPr>
                    <a:spLocks/>
                  </p:cNvSpPr>
                  <p:nvPr/>
                </p:nvSpPr>
                <p:spPr bwMode="auto">
                  <a:xfrm>
                    <a:off x="839" y="2246"/>
                    <a:ext cx="1" cy="1"/>
                  </a:xfrm>
                  <a:custGeom>
                    <a:avLst/>
                    <a:gdLst>
                      <a:gd name="T0" fmla="*/ 0 w 6"/>
                      <a:gd name="T1" fmla="*/ 0 h 1"/>
                      <a:gd name="T2" fmla="*/ 5 w 6"/>
                      <a:gd name="T3" fmla="*/ 1 h 1"/>
                      <a:gd name="T4" fmla="*/ 6 w 6"/>
                      <a:gd name="T5" fmla="*/ 1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1"/>
                        </a:lnTo>
                        <a:lnTo>
                          <a:pt x="6" y="1"/>
                        </a:lnTo>
                      </a:path>
                    </a:pathLst>
                  </a:custGeom>
                  <a:noFill/>
                  <a:ln w="6350">
                    <a:solidFill>
                      <a:srgbClr val="0C0CFF"/>
                    </a:solidFill>
                    <a:prstDash val="solid"/>
                    <a:round/>
                    <a:headEnd/>
                    <a:tailEnd/>
                  </a:ln>
                </p:spPr>
                <p:txBody>
                  <a:bodyPr/>
                  <a:lstStyle/>
                  <a:p>
                    <a:endParaRPr lang="en-US"/>
                  </a:p>
                </p:txBody>
              </p:sp>
              <p:sp>
                <p:nvSpPr>
                  <p:cNvPr id="7372" name="Freeform 236"/>
                  <p:cNvSpPr>
                    <a:spLocks/>
                  </p:cNvSpPr>
                  <p:nvPr/>
                </p:nvSpPr>
                <p:spPr bwMode="auto">
                  <a:xfrm>
                    <a:off x="840"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7373" name="Freeform 237"/>
                  <p:cNvSpPr>
                    <a:spLocks/>
                  </p:cNvSpPr>
                  <p:nvPr/>
                </p:nvSpPr>
                <p:spPr bwMode="auto">
                  <a:xfrm>
                    <a:off x="841"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7374" name="Freeform 238"/>
                  <p:cNvSpPr>
                    <a:spLocks/>
                  </p:cNvSpPr>
                  <p:nvPr/>
                </p:nvSpPr>
                <p:spPr bwMode="auto">
                  <a:xfrm>
                    <a:off x="842"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7375" name="Freeform 239"/>
                  <p:cNvSpPr>
                    <a:spLocks/>
                  </p:cNvSpPr>
                  <p:nvPr/>
                </p:nvSpPr>
                <p:spPr bwMode="auto">
                  <a:xfrm>
                    <a:off x="843" y="2246"/>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7376" name="Freeform 240"/>
                  <p:cNvSpPr>
                    <a:spLocks/>
                  </p:cNvSpPr>
                  <p:nvPr/>
                </p:nvSpPr>
                <p:spPr bwMode="auto">
                  <a:xfrm>
                    <a:off x="844"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7377" name="Freeform 241"/>
                  <p:cNvSpPr>
                    <a:spLocks/>
                  </p:cNvSpPr>
                  <p:nvPr/>
                </p:nvSpPr>
                <p:spPr bwMode="auto">
                  <a:xfrm>
                    <a:off x="845"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7378" name="Freeform 242"/>
                  <p:cNvSpPr>
                    <a:spLocks/>
                  </p:cNvSpPr>
                  <p:nvPr/>
                </p:nvSpPr>
                <p:spPr bwMode="auto">
                  <a:xfrm>
                    <a:off x="846"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7379" name="Freeform 243"/>
                  <p:cNvSpPr>
                    <a:spLocks/>
                  </p:cNvSpPr>
                  <p:nvPr/>
                </p:nvSpPr>
                <p:spPr bwMode="auto">
                  <a:xfrm>
                    <a:off x="847"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7380" name="Freeform 244"/>
                  <p:cNvSpPr>
                    <a:spLocks/>
                  </p:cNvSpPr>
                  <p:nvPr/>
                </p:nvSpPr>
                <p:spPr bwMode="auto">
                  <a:xfrm>
                    <a:off x="848"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7381" name="Freeform 245"/>
                  <p:cNvSpPr>
                    <a:spLocks/>
                  </p:cNvSpPr>
                  <p:nvPr/>
                </p:nvSpPr>
                <p:spPr bwMode="auto">
                  <a:xfrm>
                    <a:off x="848" y="2246"/>
                    <a:ext cx="2"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7382" name="Freeform 246"/>
                  <p:cNvSpPr>
                    <a:spLocks/>
                  </p:cNvSpPr>
                  <p:nvPr/>
                </p:nvSpPr>
                <p:spPr bwMode="auto">
                  <a:xfrm>
                    <a:off x="849" y="2246"/>
                    <a:ext cx="2"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7383" name="Freeform 247"/>
                  <p:cNvSpPr>
                    <a:spLocks/>
                  </p:cNvSpPr>
                  <p:nvPr/>
                </p:nvSpPr>
                <p:spPr bwMode="auto">
                  <a:xfrm>
                    <a:off x="851"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7384" name="Freeform 248"/>
                  <p:cNvSpPr>
                    <a:spLocks/>
                  </p:cNvSpPr>
                  <p:nvPr/>
                </p:nvSpPr>
                <p:spPr bwMode="auto">
                  <a:xfrm>
                    <a:off x="851" y="2246"/>
                    <a:ext cx="2"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7385" name="Freeform 249"/>
                  <p:cNvSpPr>
                    <a:spLocks/>
                  </p:cNvSpPr>
                  <p:nvPr/>
                </p:nvSpPr>
                <p:spPr bwMode="auto">
                  <a:xfrm>
                    <a:off x="852" y="2246"/>
                    <a:ext cx="2"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7386" name="Freeform 250"/>
                  <p:cNvSpPr>
                    <a:spLocks/>
                  </p:cNvSpPr>
                  <p:nvPr/>
                </p:nvSpPr>
                <p:spPr bwMode="auto">
                  <a:xfrm>
                    <a:off x="853"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7387" name="Freeform 251"/>
                  <p:cNvSpPr>
                    <a:spLocks/>
                  </p:cNvSpPr>
                  <p:nvPr/>
                </p:nvSpPr>
                <p:spPr bwMode="auto">
                  <a:xfrm>
                    <a:off x="854"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7388" name="Freeform 252"/>
                  <p:cNvSpPr>
                    <a:spLocks/>
                  </p:cNvSpPr>
                  <p:nvPr/>
                </p:nvSpPr>
                <p:spPr bwMode="auto">
                  <a:xfrm>
                    <a:off x="855"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7389" name="Freeform 253"/>
                  <p:cNvSpPr>
                    <a:spLocks/>
                  </p:cNvSpPr>
                  <p:nvPr/>
                </p:nvSpPr>
                <p:spPr bwMode="auto">
                  <a:xfrm>
                    <a:off x="856" y="2246"/>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7390" name="Freeform 254"/>
                  <p:cNvSpPr>
                    <a:spLocks/>
                  </p:cNvSpPr>
                  <p:nvPr/>
                </p:nvSpPr>
                <p:spPr bwMode="auto">
                  <a:xfrm>
                    <a:off x="857"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7391" name="Freeform 255"/>
                  <p:cNvSpPr>
                    <a:spLocks/>
                  </p:cNvSpPr>
                  <p:nvPr/>
                </p:nvSpPr>
                <p:spPr bwMode="auto">
                  <a:xfrm>
                    <a:off x="858" y="2246"/>
                    <a:ext cx="1" cy="1"/>
                  </a:xfrm>
                  <a:custGeom>
                    <a:avLst/>
                    <a:gdLst>
                      <a:gd name="T0" fmla="*/ 0 w 6"/>
                      <a:gd name="T1" fmla="*/ 1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1"/>
                        </a:moveTo>
                        <a:lnTo>
                          <a:pt x="5" y="0"/>
                        </a:lnTo>
                        <a:lnTo>
                          <a:pt x="6" y="0"/>
                        </a:lnTo>
                      </a:path>
                    </a:pathLst>
                  </a:custGeom>
                  <a:noFill/>
                  <a:ln w="6350">
                    <a:solidFill>
                      <a:srgbClr val="0C0CFF"/>
                    </a:solidFill>
                    <a:prstDash val="solid"/>
                    <a:round/>
                    <a:headEnd/>
                    <a:tailEnd/>
                  </a:ln>
                </p:spPr>
                <p:txBody>
                  <a:bodyPr/>
                  <a:lstStyle/>
                  <a:p>
                    <a:endParaRPr lang="en-US"/>
                  </a:p>
                </p:txBody>
              </p:sp>
              <p:sp>
                <p:nvSpPr>
                  <p:cNvPr id="7392" name="Freeform 256"/>
                  <p:cNvSpPr>
                    <a:spLocks/>
                  </p:cNvSpPr>
                  <p:nvPr/>
                </p:nvSpPr>
                <p:spPr bwMode="auto">
                  <a:xfrm>
                    <a:off x="859" y="2246"/>
                    <a:ext cx="1" cy="1"/>
                  </a:xfrm>
                  <a:custGeom>
                    <a:avLst/>
                    <a:gdLst>
                      <a:gd name="T0" fmla="*/ 0 w 6"/>
                      <a:gd name="T1" fmla="*/ 1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1"/>
                        </a:moveTo>
                        <a:lnTo>
                          <a:pt x="5" y="0"/>
                        </a:lnTo>
                        <a:lnTo>
                          <a:pt x="6" y="0"/>
                        </a:lnTo>
                      </a:path>
                    </a:pathLst>
                  </a:custGeom>
                  <a:noFill/>
                  <a:ln w="6350">
                    <a:solidFill>
                      <a:srgbClr val="0C0CFF"/>
                    </a:solidFill>
                    <a:prstDash val="solid"/>
                    <a:round/>
                    <a:headEnd/>
                    <a:tailEnd/>
                  </a:ln>
                </p:spPr>
                <p:txBody>
                  <a:bodyPr/>
                  <a:lstStyle/>
                  <a:p>
                    <a:endParaRPr lang="en-US"/>
                  </a:p>
                </p:txBody>
              </p:sp>
              <p:sp>
                <p:nvSpPr>
                  <p:cNvPr id="7393" name="Freeform 257"/>
                  <p:cNvSpPr>
                    <a:spLocks/>
                  </p:cNvSpPr>
                  <p:nvPr/>
                </p:nvSpPr>
                <p:spPr bwMode="auto">
                  <a:xfrm>
                    <a:off x="860" y="2245"/>
                    <a:ext cx="1" cy="1"/>
                  </a:xfrm>
                  <a:custGeom>
                    <a:avLst/>
                    <a:gdLst>
                      <a:gd name="T0" fmla="*/ 0 w 6"/>
                      <a:gd name="T1" fmla="*/ 2 h 2"/>
                      <a:gd name="T2" fmla="*/ 5 w 6"/>
                      <a:gd name="T3" fmla="*/ 0 h 2"/>
                      <a:gd name="T4" fmla="*/ 6 w 6"/>
                      <a:gd name="T5" fmla="*/ 0 h 2"/>
                      <a:gd name="T6" fmla="*/ 0 60000 65536"/>
                      <a:gd name="T7" fmla="*/ 0 60000 65536"/>
                      <a:gd name="T8" fmla="*/ 0 60000 65536"/>
                      <a:gd name="T9" fmla="*/ 0 w 6"/>
                      <a:gd name="T10" fmla="*/ 0 h 2"/>
                      <a:gd name="T11" fmla="*/ 6 w 6"/>
                      <a:gd name="T12" fmla="*/ 2 h 2"/>
                    </a:gdLst>
                    <a:ahLst/>
                    <a:cxnLst>
                      <a:cxn ang="T6">
                        <a:pos x="T0" y="T1"/>
                      </a:cxn>
                      <a:cxn ang="T7">
                        <a:pos x="T2" y="T3"/>
                      </a:cxn>
                      <a:cxn ang="T8">
                        <a:pos x="T4" y="T5"/>
                      </a:cxn>
                    </a:cxnLst>
                    <a:rect l="T9" t="T10" r="T11" b="T12"/>
                    <a:pathLst>
                      <a:path w="6" h="2">
                        <a:moveTo>
                          <a:pt x="0" y="2"/>
                        </a:moveTo>
                        <a:lnTo>
                          <a:pt x="5" y="0"/>
                        </a:lnTo>
                        <a:lnTo>
                          <a:pt x="6" y="0"/>
                        </a:lnTo>
                      </a:path>
                    </a:pathLst>
                  </a:custGeom>
                  <a:noFill/>
                  <a:ln w="6350">
                    <a:solidFill>
                      <a:srgbClr val="0C0CFF"/>
                    </a:solidFill>
                    <a:prstDash val="solid"/>
                    <a:round/>
                    <a:headEnd/>
                    <a:tailEnd/>
                  </a:ln>
                </p:spPr>
                <p:txBody>
                  <a:bodyPr/>
                  <a:lstStyle/>
                  <a:p>
                    <a:endParaRPr lang="en-US"/>
                  </a:p>
                </p:txBody>
              </p:sp>
              <p:sp>
                <p:nvSpPr>
                  <p:cNvPr id="7394" name="Freeform 258"/>
                  <p:cNvSpPr>
                    <a:spLocks/>
                  </p:cNvSpPr>
                  <p:nvPr/>
                </p:nvSpPr>
                <p:spPr bwMode="auto">
                  <a:xfrm>
                    <a:off x="861" y="2245"/>
                    <a:ext cx="1" cy="1"/>
                  </a:xfrm>
                  <a:custGeom>
                    <a:avLst/>
                    <a:gdLst>
                      <a:gd name="T0" fmla="*/ 0 w 6"/>
                      <a:gd name="T1" fmla="*/ 2 h 2"/>
                      <a:gd name="T2" fmla="*/ 5 w 6"/>
                      <a:gd name="T3" fmla="*/ 0 h 2"/>
                      <a:gd name="T4" fmla="*/ 6 w 6"/>
                      <a:gd name="T5" fmla="*/ 0 h 2"/>
                      <a:gd name="T6" fmla="*/ 0 60000 65536"/>
                      <a:gd name="T7" fmla="*/ 0 60000 65536"/>
                      <a:gd name="T8" fmla="*/ 0 60000 65536"/>
                      <a:gd name="T9" fmla="*/ 0 w 6"/>
                      <a:gd name="T10" fmla="*/ 0 h 2"/>
                      <a:gd name="T11" fmla="*/ 6 w 6"/>
                      <a:gd name="T12" fmla="*/ 2 h 2"/>
                    </a:gdLst>
                    <a:ahLst/>
                    <a:cxnLst>
                      <a:cxn ang="T6">
                        <a:pos x="T0" y="T1"/>
                      </a:cxn>
                      <a:cxn ang="T7">
                        <a:pos x="T2" y="T3"/>
                      </a:cxn>
                      <a:cxn ang="T8">
                        <a:pos x="T4" y="T5"/>
                      </a:cxn>
                    </a:cxnLst>
                    <a:rect l="T9" t="T10" r="T11" b="T12"/>
                    <a:pathLst>
                      <a:path w="6" h="2">
                        <a:moveTo>
                          <a:pt x="0" y="2"/>
                        </a:moveTo>
                        <a:lnTo>
                          <a:pt x="5" y="0"/>
                        </a:lnTo>
                        <a:lnTo>
                          <a:pt x="6" y="0"/>
                        </a:lnTo>
                      </a:path>
                    </a:pathLst>
                  </a:custGeom>
                  <a:noFill/>
                  <a:ln w="6350">
                    <a:solidFill>
                      <a:srgbClr val="0C0CFF"/>
                    </a:solidFill>
                    <a:prstDash val="solid"/>
                    <a:round/>
                    <a:headEnd/>
                    <a:tailEnd/>
                  </a:ln>
                </p:spPr>
                <p:txBody>
                  <a:bodyPr/>
                  <a:lstStyle/>
                  <a:p>
                    <a:endParaRPr lang="en-US"/>
                  </a:p>
                </p:txBody>
              </p:sp>
            </p:grpSp>
            <p:grpSp>
              <p:nvGrpSpPr>
                <p:cNvPr id="6" name="Group 460"/>
                <p:cNvGrpSpPr>
                  <a:grpSpLocks/>
                </p:cNvGrpSpPr>
                <p:nvPr/>
              </p:nvGrpSpPr>
              <p:grpSpPr bwMode="auto">
                <a:xfrm>
                  <a:off x="862" y="1200"/>
                  <a:ext cx="195" cy="1047"/>
                  <a:chOff x="862" y="1200"/>
                  <a:chExt cx="195" cy="1047"/>
                </a:xfrm>
              </p:grpSpPr>
              <p:sp>
                <p:nvSpPr>
                  <p:cNvPr id="6995" name="Freeform 260"/>
                  <p:cNvSpPr>
                    <a:spLocks/>
                  </p:cNvSpPr>
                  <p:nvPr/>
                </p:nvSpPr>
                <p:spPr bwMode="auto">
                  <a:xfrm>
                    <a:off x="862" y="2244"/>
                    <a:ext cx="1" cy="1"/>
                  </a:xfrm>
                  <a:custGeom>
                    <a:avLst/>
                    <a:gdLst>
                      <a:gd name="T0" fmla="*/ 0 w 7"/>
                      <a:gd name="T1" fmla="*/ 4 h 4"/>
                      <a:gd name="T2" fmla="*/ 6 w 7"/>
                      <a:gd name="T3" fmla="*/ 0 h 4"/>
                      <a:gd name="T4" fmla="*/ 7 w 7"/>
                      <a:gd name="T5" fmla="*/ 0 h 4"/>
                      <a:gd name="T6" fmla="*/ 0 60000 65536"/>
                      <a:gd name="T7" fmla="*/ 0 60000 65536"/>
                      <a:gd name="T8" fmla="*/ 0 60000 65536"/>
                      <a:gd name="T9" fmla="*/ 0 w 7"/>
                      <a:gd name="T10" fmla="*/ 0 h 4"/>
                      <a:gd name="T11" fmla="*/ 7 w 7"/>
                      <a:gd name="T12" fmla="*/ 4 h 4"/>
                    </a:gdLst>
                    <a:ahLst/>
                    <a:cxnLst>
                      <a:cxn ang="T6">
                        <a:pos x="T0" y="T1"/>
                      </a:cxn>
                      <a:cxn ang="T7">
                        <a:pos x="T2" y="T3"/>
                      </a:cxn>
                      <a:cxn ang="T8">
                        <a:pos x="T4" y="T5"/>
                      </a:cxn>
                    </a:cxnLst>
                    <a:rect l="T9" t="T10" r="T11" b="T12"/>
                    <a:pathLst>
                      <a:path w="7" h="4">
                        <a:moveTo>
                          <a:pt x="0" y="4"/>
                        </a:moveTo>
                        <a:lnTo>
                          <a:pt x="6" y="0"/>
                        </a:lnTo>
                        <a:lnTo>
                          <a:pt x="7" y="0"/>
                        </a:lnTo>
                      </a:path>
                    </a:pathLst>
                  </a:custGeom>
                  <a:noFill/>
                  <a:ln w="6350">
                    <a:solidFill>
                      <a:srgbClr val="0C0CFF"/>
                    </a:solidFill>
                    <a:prstDash val="solid"/>
                    <a:round/>
                    <a:headEnd/>
                    <a:tailEnd/>
                  </a:ln>
                </p:spPr>
                <p:txBody>
                  <a:bodyPr/>
                  <a:lstStyle/>
                  <a:p>
                    <a:endParaRPr lang="en-US"/>
                  </a:p>
                </p:txBody>
              </p:sp>
              <p:sp>
                <p:nvSpPr>
                  <p:cNvPr id="6996" name="Freeform 261"/>
                  <p:cNvSpPr>
                    <a:spLocks/>
                  </p:cNvSpPr>
                  <p:nvPr/>
                </p:nvSpPr>
                <p:spPr bwMode="auto">
                  <a:xfrm>
                    <a:off x="863" y="2243"/>
                    <a:ext cx="1" cy="1"/>
                  </a:xfrm>
                  <a:custGeom>
                    <a:avLst/>
                    <a:gdLst>
                      <a:gd name="T0" fmla="*/ 0 w 6"/>
                      <a:gd name="T1" fmla="*/ 5 h 5"/>
                      <a:gd name="T2" fmla="*/ 5 w 6"/>
                      <a:gd name="T3" fmla="*/ 0 h 5"/>
                      <a:gd name="T4" fmla="*/ 6 w 6"/>
                      <a:gd name="T5" fmla="*/ 0 h 5"/>
                      <a:gd name="T6" fmla="*/ 0 60000 65536"/>
                      <a:gd name="T7" fmla="*/ 0 60000 65536"/>
                      <a:gd name="T8" fmla="*/ 0 60000 65536"/>
                      <a:gd name="T9" fmla="*/ 0 w 6"/>
                      <a:gd name="T10" fmla="*/ 0 h 5"/>
                      <a:gd name="T11" fmla="*/ 6 w 6"/>
                      <a:gd name="T12" fmla="*/ 5 h 5"/>
                    </a:gdLst>
                    <a:ahLst/>
                    <a:cxnLst>
                      <a:cxn ang="T6">
                        <a:pos x="T0" y="T1"/>
                      </a:cxn>
                      <a:cxn ang="T7">
                        <a:pos x="T2" y="T3"/>
                      </a:cxn>
                      <a:cxn ang="T8">
                        <a:pos x="T4" y="T5"/>
                      </a:cxn>
                    </a:cxnLst>
                    <a:rect l="T9" t="T10" r="T11" b="T12"/>
                    <a:pathLst>
                      <a:path w="6" h="5">
                        <a:moveTo>
                          <a:pt x="0" y="5"/>
                        </a:moveTo>
                        <a:lnTo>
                          <a:pt x="5" y="0"/>
                        </a:lnTo>
                        <a:lnTo>
                          <a:pt x="6" y="0"/>
                        </a:lnTo>
                      </a:path>
                    </a:pathLst>
                  </a:custGeom>
                  <a:noFill/>
                  <a:ln w="6350">
                    <a:solidFill>
                      <a:srgbClr val="0C0CFF"/>
                    </a:solidFill>
                    <a:prstDash val="solid"/>
                    <a:round/>
                    <a:headEnd/>
                    <a:tailEnd/>
                  </a:ln>
                </p:spPr>
                <p:txBody>
                  <a:bodyPr/>
                  <a:lstStyle/>
                  <a:p>
                    <a:endParaRPr lang="en-US"/>
                  </a:p>
                </p:txBody>
              </p:sp>
              <p:sp>
                <p:nvSpPr>
                  <p:cNvPr id="6997" name="Freeform 262"/>
                  <p:cNvSpPr>
                    <a:spLocks/>
                  </p:cNvSpPr>
                  <p:nvPr/>
                </p:nvSpPr>
                <p:spPr bwMode="auto">
                  <a:xfrm>
                    <a:off x="864" y="2242"/>
                    <a:ext cx="1" cy="1"/>
                  </a:xfrm>
                  <a:custGeom>
                    <a:avLst/>
                    <a:gdLst>
                      <a:gd name="T0" fmla="*/ 0 w 6"/>
                      <a:gd name="T1" fmla="*/ 8 h 8"/>
                      <a:gd name="T2" fmla="*/ 5 w 6"/>
                      <a:gd name="T3" fmla="*/ 0 h 8"/>
                      <a:gd name="T4" fmla="*/ 6 w 6"/>
                      <a:gd name="T5" fmla="*/ 0 h 8"/>
                      <a:gd name="T6" fmla="*/ 0 60000 65536"/>
                      <a:gd name="T7" fmla="*/ 0 60000 65536"/>
                      <a:gd name="T8" fmla="*/ 0 60000 65536"/>
                      <a:gd name="T9" fmla="*/ 0 w 6"/>
                      <a:gd name="T10" fmla="*/ 0 h 8"/>
                      <a:gd name="T11" fmla="*/ 6 w 6"/>
                      <a:gd name="T12" fmla="*/ 8 h 8"/>
                    </a:gdLst>
                    <a:ahLst/>
                    <a:cxnLst>
                      <a:cxn ang="T6">
                        <a:pos x="T0" y="T1"/>
                      </a:cxn>
                      <a:cxn ang="T7">
                        <a:pos x="T2" y="T3"/>
                      </a:cxn>
                      <a:cxn ang="T8">
                        <a:pos x="T4" y="T5"/>
                      </a:cxn>
                    </a:cxnLst>
                    <a:rect l="T9" t="T10" r="T11" b="T12"/>
                    <a:pathLst>
                      <a:path w="6" h="8">
                        <a:moveTo>
                          <a:pt x="0" y="8"/>
                        </a:moveTo>
                        <a:lnTo>
                          <a:pt x="5" y="0"/>
                        </a:lnTo>
                        <a:lnTo>
                          <a:pt x="6" y="0"/>
                        </a:lnTo>
                      </a:path>
                    </a:pathLst>
                  </a:custGeom>
                  <a:noFill/>
                  <a:ln w="6350">
                    <a:solidFill>
                      <a:srgbClr val="0C0CFF"/>
                    </a:solidFill>
                    <a:prstDash val="solid"/>
                    <a:round/>
                    <a:headEnd/>
                    <a:tailEnd/>
                  </a:ln>
                </p:spPr>
                <p:txBody>
                  <a:bodyPr/>
                  <a:lstStyle/>
                  <a:p>
                    <a:endParaRPr lang="en-US"/>
                  </a:p>
                </p:txBody>
              </p:sp>
              <p:sp>
                <p:nvSpPr>
                  <p:cNvPr id="6998" name="Freeform 263"/>
                  <p:cNvSpPr>
                    <a:spLocks/>
                  </p:cNvSpPr>
                  <p:nvPr/>
                </p:nvSpPr>
                <p:spPr bwMode="auto">
                  <a:xfrm>
                    <a:off x="865" y="2239"/>
                    <a:ext cx="1" cy="3"/>
                  </a:xfrm>
                  <a:custGeom>
                    <a:avLst/>
                    <a:gdLst>
                      <a:gd name="T0" fmla="*/ 0 w 6"/>
                      <a:gd name="T1" fmla="*/ 17 h 17"/>
                      <a:gd name="T2" fmla="*/ 5 w 6"/>
                      <a:gd name="T3" fmla="*/ 0 h 17"/>
                      <a:gd name="T4" fmla="*/ 6 w 6"/>
                      <a:gd name="T5" fmla="*/ 0 h 17"/>
                      <a:gd name="T6" fmla="*/ 0 60000 65536"/>
                      <a:gd name="T7" fmla="*/ 0 60000 65536"/>
                      <a:gd name="T8" fmla="*/ 0 60000 65536"/>
                      <a:gd name="T9" fmla="*/ 0 w 6"/>
                      <a:gd name="T10" fmla="*/ 0 h 17"/>
                      <a:gd name="T11" fmla="*/ 6 w 6"/>
                      <a:gd name="T12" fmla="*/ 17 h 17"/>
                    </a:gdLst>
                    <a:ahLst/>
                    <a:cxnLst>
                      <a:cxn ang="T6">
                        <a:pos x="T0" y="T1"/>
                      </a:cxn>
                      <a:cxn ang="T7">
                        <a:pos x="T2" y="T3"/>
                      </a:cxn>
                      <a:cxn ang="T8">
                        <a:pos x="T4" y="T5"/>
                      </a:cxn>
                    </a:cxnLst>
                    <a:rect l="T9" t="T10" r="T11" b="T12"/>
                    <a:pathLst>
                      <a:path w="6" h="17">
                        <a:moveTo>
                          <a:pt x="0" y="17"/>
                        </a:moveTo>
                        <a:lnTo>
                          <a:pt x="5" y="0"/>
                        </a:lnTo>
                        <a:lnTo>
                          <a:pt x="6" y="0"/>
                        </a:lnTo>
                      </a:path>
                    </a:pathLst>
                  </a:custGeom>
                  <a:noFill/>
                  <a:ln w="6350">
                    <a:solidFill>
                      <a:srgbClr val="0C0CFF"/>
                    </a:solidFill>
                    <a:prstDash val="solid"/>
                    <a:round/>
                    <a:headEnd/>
                    <a:tailEnd/>
                  </a:ln>
                </p:spPr>
                <p:txBody>
                  <a:bodyPr/>
                  <a:lstStyle/>
                  <a:p>
                    <a:endParaRPr lang="en-US"/>
                  </a:p>
                </p:txBody>
              </p:sp>
              <p:sp>
                <p:nvSpPr>
                  <p:cNvPr id="6999" name="Freeform 264"/>
                  <p:cNvSpPr>
                    <a:spLocks/>
                  </p:cNvSpPr>
                  <p:nvPr/>
                </p:nvSpPr>
                <p:spPr bwMode="auto">
                  <a:xfrm>
                    <a:off x="866" y="2231"/>
                    <a:ext cx="1" cy="8"/>
                  </a:xfrm>
                  <a:custGeom>
                    <a:avLst/>
                    <a:gdLst>
                      <a:gd name="T0" fmla="*/ 0 w 6"/>
                      <a:gd name="T1" fmla="*/ 40 h 40"/>
                      <a:gd name="T2" fmla="*/ 5 w 6"/>
                      <a:gd name="T3" fmla="*/ 0 h 40"/>
                      <a:gd name="T4" fmla="*/ 6 w 6"/>
                      <a:gd name="T5" fmla="*/ 0 h 40"/>
                      <a:gd name="T6" fmla="*/ 0 60000 65536"/>
                      <a:gd name="T7" fmla="*/ 0 60000 65536"/>
                      <a:gd name="T8" fmla="*/ 0 60000 65536"/>
                      <a:gd name="T9" fmla="*/ 0 w 6"/>
                      <a:gd name="T10" fmla="*/ 0 h 40"/>
                      <a:gd name="T11" fmla="*/ 6 w 6"/>
                      <a:gd name="T12" fmla="*/ 40 h 40"/>
                    </a:gdLst>
                    <a:ahLst/>
                    <a:cxnLst>
                      <a:cxn ang="T6">
                        <a:pos x="T0" y="T1"/>
                      </a:cxn>
                      <a:cxn ang="T7">
                        <a:pos x="T2" y="T3"/>
                      </a:cxn>
                      <a:cxn ang="T8">
                        <a:pos x="T4" y="T5"/>
                      </a:cxn>
                    </a:cxnLst>
                    <a:rect l="T9" t="T10" r="T11" b="T12"/>
                    <a:pathLst>
                      <a:path w="6" h="40">
                        <a:moveTo>
                          <a:pt x="0" y="40"/>
                        </a:moveTo>
                        <a:lnTo>
                          <a:pt x="5" y="0"/>
                        </a:lnTo>
                        <a:lnTo>
                          <a:pt x="6" y="0"/>
                        </a:lnTo>
                      </a:path>
                    </a:pathLst>
                  </a:custGeom>
                  <a:noFill/>
                  <a:ln w="6350">
                    <a:solidFill>
                      <a:srgbClr val="0C0CFF"/>
                    </a:solidFill>
                    <a:prstDash val="solid"/>
                    <a:round/>
                    <a:headEnd/>
                    <a:tailEnd/>
                  </a:ln>
                </p:spPr>
                <p:txBody>
                  <a:bodyPr/>
                  <a:lstStyle/>
                  <a:p>
                    <a:endParaRPr lang="en-US"/>
                  </a:p>
                </p:txBody>
              </p:sp>
              <p:sp>
                <p:nvSpPr>
                  <p:cNvPr id="7000" name="Freeform 265"/>
                  <p:cNvSpPr>
                    <a:spLocks/>
                  </p:cNvSpPr>
                  <p:nvPr/>
                </p:nvSpPr>
                <p:spPr bwMode="auto">
                  <a:xfrm>
                    <a:off x="867" y="2210"/>
                    <a:ext cx="1" cy="21"/>
                  </a:xfrm>
                  <a:custGeom>
                    <a:avLst/>
                    <a:gdLst>
                      <a:gd name="T0" fmla="*/ 0 w 6"/>
                      <a:gd name="T1" fmla="*/ 111 h 111"/>
                      <a:gd name="T2" fmla="*/ 5 w 6"/>
                      <a:gd name="T3" fmla="*/ 0 h 111"/>
                      <a:gd name="T4" fmla="*/ 6 w 6"/>
                      <a:gd name="T5" fmla="*/ 0 h 111"/>
                      <a:gd name="T6" fmla="*/ 0 60000 65536"/>
                      <a:gd name="T7" fmla="*/ 0 60000 65536"/>
                      <a:gd name="T8" fmla="*/ 0 60000 65536"/>
                      <a:gd name="T9" fmla="*/ 0 w 6"/>
                      <a:gd name="T10" fmla="*/ 0 h 111"/>
                      <a:gd name="T11" fmla="*/ 6 w 6"/>
                      <a:gd name="T12" fmla="*/ 111 h 111"/>
                    </a:gdLst>
                    <a:ahLst/>
                    <a:cxnLst>
                      <a:cxn ang="T6">
                        <a:pos x="T0" y="T1"/>
                      </a:cxn>
                      <a:cxn ang="T7">
                        <a:pos x="T2" y="T3"/>
                      </a:cxn>
                      <a:cxn ang="T8">
                        <a:pos x="T4" y="T5"/>
                      </a:cxn>
                    </a:cxnLst>
                    <a:rect l="T9" t="T10" r="T11" b="T12"/>
                    <a:pathLst>
                      <a:path w="6" h="111">
                        <a:moveTo>
                          <a:pt x="0" y="111"/>
                        </a:moveTo>
                        <a:lnTo>
                          <a:pt x="5" y="0"/>
                        </a:lnTo>
                        <a:lnTo>
                          <a:pt x="6" y="0"/>
                        </a:lnTo>
                      </a:path>
                    </a:pathLst>
                  </a:custGeom>
                  <a:noFill/>
                  <a:ln w="6350">
                    <a:solidFill>
                      <a:srgbClr val="0C0CFF"/>
                    </a:solidFill>
                    <a:prstDash val="solid"/>
                    <a:round/>
                    <a:headEnd/>
                    <a:tailEnd/>
                  </a:ln>
                </p:spPr>
                <p:txBody>
                  <a:bodyPr/>
                  <a:lstStyle/>
                  <a:p>
                    <a:endParaRPr lang="en-US"/>
                  </a:p>
                </p:txBody>
              </p:sp>
              <p:sp>
                <p:nvSpPr>
                  <p:cNvPr id="7001" name="Freeform 266"/>
                  <p:cNvSpPr>
                    <a:spLocks/>
                  </p:cNvSpPr>
                  <p:nvPr/>
                </p:nvSpPr>
                <p:spPr bwMode="auto">
                  <a:xfrm>
                    <a:off x="868" y="2154"/>
                    <a:ext cx="1" cy="56"/>
                  </a:xfrm>
                  <a:custGeom>
                    <a:avLst/>
                    <a:gdLst>
                      <a:gd name="T0" fmla="*/ 0 w 6"/>
                      <a:gd name="T1" fmla="*/ 296 h 296"/>
                      <a:gd name="T2" fmla="*/ 5 w 6"/>
                      <a:gd name="T3" fmla="*/ 0 h 296"/>
                      <a:gd name="T4" fmla="*/ 6 w 6"/>
                      <a:gd name="T5" fmla="*/ 0 h 296"/>
                      <a:gd name="T6" fmla="*/ 0 60000 65536"/>
                      <a:gd name="T7" fmla="*/ 0 60000 65536"/>
                      <a:gd name="T8" fmla="*/ 0 60000 65536"/>
                      <a:gd name="T9" fmla="*/ 0 w 6"/>
                      <a:gd name="T10" fmla="*/ 0 h 296"/>
                      <a:gd name="T11" fmla="*/ 6 w 6"/>
                      <a:gd name="T12" fmla="*/ 296 h 296"/>
                    </a:gdLst>
                    <a:ahLst/>
                    <a:cxnLst>
                      <a:cxn ang="T6">
                        <a:pos x="T0" y="T1"/>
                      </a:cxn>
                      <a:cxn ang="T7">
                        <a:pos x="T2" y="T3"/>
                      </a:cxn>
                      <a:cxn ang="T8">
                        <a:pos x="T4" y="T5"/>
                      </a:cxn>
                    </a:cxnLst>
                    <a:rect l="T9" t="T10" r="T11" b="T12"/>
                    <a:pathLst>
                      <a:path w="6" h="296">
                        <a:moveTo>
                          <a:pt x="0" y="296"/>
                        </a:moveTo>
                        <a:lnTo>
                          <a:pt x="5" y="0"/>
                        </a:lnTo>
                        <a:lnTo>
                          <a:pt x="6" y="0"/>
                        </a:lnTo>
                      </a:path>
                    </a:pathLst>
                  </a:custGeom>
                  <a:noFill/>
                  <a:ln w="6350">
                    <a:solidFill>
                      <a:srgbClr val="0C0CFF"/>
                    </a:solidFill>
                    <a:prstDash val="solid"/>
                    <a:round/>
                    <a:headEnd/>
                    <a:tailEnd/>
                  </a:ln>
                </p:spPr>
                <p:txBody>
                  <a:bodyPr/>
                  <a:lstStyle/>
                  <a:p>
                    <a:endParaRPr lang="en-US"/>
                  </a:p>
                </p:txBody>
              </p:sp>
              <p:sp>
                <p:nvSpPr>
                  <p:cNvPr id="7002" name="Freeform 267"/>
                  <p:cNvSpPr>
                    <a:spLocks/>
                  </p:cNvSpPr>
                  <p:nvPr/>
                </p:nvSpPr>
                <p:spPr bwMode="auto">
                  <a:xfrm>
                    <a:off x="869" y="2026"/>
                    <a:ext cx="1" cy="128"/>
                  </a:xfrm>
                  <a:custGeom>
                    <a:avLst/>
                    <a:gdLst>
                      <a:gd name="T0" fmla="*/ 0 w 6"/>
                      <a:gd name="T1" fmla="*/ 684 h 684"/>
                      <a:gd name="T2" fmla="*/ 5 w 6"/>
                      <a:gd name="T3" fmla="*/ 0 h 684"/>
                      <a:gd name="T4" fmla="*/ 6 w 6"/>
                      <a:gd name="T5" fmla="*/ 0 h 684"/>
                      <a:gd name="T6" fmla="*/ 0 60000 65536"/>
                      <a:gd name="T7" fmla="*/ 0 60000 65536"/>
                      <a:gd name="T8" fmla="*/ 0 60000 65536"/>
                      <a:gd name="T9" fmla="*/ 0 w 6"/>
                      <a:gd name="T10" fmla="*/ 0 h 684"/>
                      <a:gd name="T11" fmla="*/ 6 w 6"/>
                      <a:gd name="T12" fmla="*/ 684 h 684"/>
                    </a:gdLst>
                    <a:ahLst/>
                    <a:cxnLst>
                      <a:cxn ang="T6">
                        <a:pos x="T0" y="T1"/>
                      </a:cxn>
                      <a:cxn ang="T7">
                        <a:pos x="T2" y="T3"/>
                      </a:cxn>
                      <a:cxn ang="T8">
                        <a:pos x="T4" y="T5"/>
                      </a:cxn>
                    </a:cxnLst>
                    <a:rect l="T9" t="T10" r="T11" b="T12"/>
                    <a:pathLst>
                      <a:path w="6" h="684">
                        <a:moveTo>
                          <a:pt x="0" y="684"/>
                        </a:moveTo>
                        <a:lnTo>
                          <a:pt x="5" y="0"/>
                        </a:lnTo>
                        <a:lnTo>
                          <a:pt x="6" y="0"/>
                        </a:lnTo>
                      </a:path>
                    </a:pathLst>
                  </a:custGeom>
                  <a:noFill/>
                  <a:ln w="6350">
                    <a:solidFill>
                      <a:srgbClr val="0C0CFF"/>
                    </a:solidFill>
                    <a:prstDash val="solid"/>
                    <a:round/>
                    <a:headEnd/>
                    <a:tailEnd/>
                  </a:ln>
                </p:spPr>
                <p:txBody>
                  <a:bodyPr/>
                  <a:lstStyle/>
                  <a:p>
                    <a:endParaRPr lang="en-US"/>
                  </a:p>
                </p:txBody>
              </p:sp>
              <p:sp>
                <p:nvSpPr>
                  <p:cNvPr id="7003" name="Freeform 268"/>
                  <p:cNvSpPr>
                    <a:spLocks/>
                  </p:cNvSpPr>
                  <p:nvPr/>
                </p:nvSpPr>
                <p:spPr bwMode="auto">
                  <a:xfrm>
                    <a:off x="870" y="1794"/>
                    <a:ext cx="1" cy="232"/>
                  </a:xfrm>
                  <a:custGeom>
                    <a:avLst/>
                    <a:gdLst>
                      <a:gd name="T0" fmla="*/ 0 w 7"/>
                      <a:gd name="T1" fmla="*/ 1233 h 1233"/>
                      <a:gd name="T2" fmla="*/ 6 w 7"/>
                      <a:gd name="T3" fmla="*/ 0 h 1233"/>
                      <a:gd name="T4" fmla="*/ 7 w 7"/>
                      <a:gd name="T5" fmla="*/ 0 h 1233"/>
                      <a:gd name="T6" fmla="*/ 0 60000 65536"/>
                      <a:gd name="T7" fmla="*/ 0 60000 65536"/>
                      <a:gd name="T8" fmla="*/ 0 60000 65536"/>
                      <a:gd name="T9" fmla="*/ 0 w 7"/>
                      <a:gd name="T10" fmla="*/ 0 h 1233"/>
                      <a:gd name="T11" fmla="*/ 7 w 7"/>
                      <a:gd name="T12" fmla="*/ 1233 h 1233"/>
                    </a:gdLst>
                    <a:ahLst/>
                    <a:cxnLst>
                      <a:cxn ang="T6">
                        <a:pos x="T0" y="T1"/>
                      </a:cxn>
                      <a:cxn ang="T7">
                        <a:pos x="T2" y="T3"/>
                      </a:cxn>
                      <a:cxn ang="T8">
                        <a:pos x="T4" y="T5"/>
                      </a:cxn>
                    </a:cxnLst>
                    <a:rect l="T9" t="T10" r="T11" b="T12"/>
                    <a:pathLst>
                      <a:path w="7" h="1233">
                        <a:moveTo>
                          <a:pt x="0" y="1233"/>
                        </a:moveTo>
                        <a:lnTo>
                          <a:pt x="6" y="0"/>
                        </a:lnTo>
                        <a:lnTo>
                          <a:pt x="7" y="0"/>
                        </a:lnTo>
                      </a:path>
                    </a:pathLst>
                  </a:custGeom>
                  <a:noFill/>
                  <a:ln w="6350">
                    <a:solidFill>
                      <a:srgbClr val="0C0CFF"/>
                    </a:solidFill>
                    <a:prstDash val="solid"/>
                    <a:round/>
                    <a:headEnd/>
                    <a:tailEnd/>
                  </a:ln>
                </p:spPr>
                <p:txBody>
                  <a:bodyPr/>
                  <a:lstStyle/>
                  <a:p>
                    <a:endParaRPr lang="en-US"/>
                  </a:p>
                </p:txBody>
              </p:sp>
              <p:sp>
                <p:nvSpPr>
                  <p:cNvPr id="7004" name="Freeform 269"/>
                  <p:cNvSpPr>
                    <a:spLocks/>
                  </p:cNvSpPr>
                  <p:nvPr/>
                </p:nvSpPr>
                <p:spPr bwMode="auto">
                  <a:xfrm>
                    <a:off x="871" y="1487"/>
                    <a:ext cx="1" cy="307"/>
                  </a:xfrm>
                  <a:custGeom>
                    <a:avLst/>
                    <a:gdLst>
                      <a:gd name="T0" fmla="*/ 0 w 6"/>
                      <a:gd name="T1" fmla="*/ 1631 h 1631"/>
                      <a:gd name="T2" fmla="*/ 5 w 6"/>
                      <a:gd name="T3" fmla="*/ 0 h 1631"/>
                      <a:gd name="T4" fmla="*/ 6 w 6"/>
                      <a:gd name="T5" fmla="*/ 0 h 1631"/>
                      <a:gd name="T6" fmla="*/ 0 60000 65536"/>
                      <a:gd name="T7" fmla="*/ 0 60000 65536"/>
                      <a:gd name="T8" fmla="*/ 0 60000 65536"/>
                      <a:gd name="T9" fmla="*/ 0 w 6"/>
                      <a:gd name="T10" fmla="*/ 0 h 1631"/>
                      <a:gd name="T11" fmla="*/ 6 w 6"/>
                      <a:gd name="T12" fmla="*/ 1631 h 1631"/>
                    </a:gdLst>
                    <a:ahLst/>
                    <a:cxnLst>
                      <a:cxn ang="T6">
                        <a:pos x="T0" y="T1"/>
                      </a:cxn>
                      <a:cxn ang="T7">
                        <a:pos x="T2" y="T3"/>
                      </a:cxn>
                      <a:cxn ang="T8">
                        <a:pos x="T4" y="T5"/>
                      </a:cxn>
                    </a:cxnLst>
                    <a:rect l="T9" t="T10" r="T11" b="T12"/>
                    <a:pathLst>
                      <a:path w="6" h="1631">
                        <a:moveTo>
                          <a:pt x="0" y="1631"/>
                        </a:moveTo>
                        <a:lnTo>
                          <a:pt x="5" y="0"/>
                        </a:lnTo>
                        <a:lnTo>
                          <a:pt x="6" y="0"/>
                        </a:lnTo>
                      </a:path>
                    </a:pathLst>
                  </a:custGeom>
                  <a:noFill/>
                  <a:ln w="6350">
                    <a:solidFill>
                      <a:srgbClr val="0C0CFF"/>
                    </a:solidFill>
                    <a:prstDash val="solid"/>
                    <a:round/>
                    <a:headEnd/>
                    <a:tailEnd/>
                  </a:ln>
                </p:spPr>
                <p:txBody>
                  <a:bodyPr/>
                  <a:lstStyle/>
                  <a:p>
                    <a:endParaRPr lang="en-US"/>
                  </a:p>
                </p:txBody>
              </p:sp>
              <p:sp>
                <p:nvSpPr>
                  <p:cNvPr id="7005" name="Freeform 270"/>
                  <p:cNvSpPr>
                    <a:spLocks/>
                  </p:cNvSpPr>
                  <p:nvPr/>
                </p:nvSpPr>
                <p:spPr bwMode="auto">
                  <a:xfrm>
                    <a:off x="872" y="1212"/>
                    <a:ext cx="1" cy="275"/>
                  </a:xfrm>
                  <a:custGeom>
                    <a:avLst/>
                    <a:gdLst>
                      <a:gd name="T0" fmla="*/ 0 w 6"/>
                      <a:gd name="T1" fmla="*/ 1459 h 1459"/>
                      <a:gd name="T2" fmla="*/ 5 w 6"/>
                      <a:gd name="T3" fmla="*/ 0 h 1459"/>
                      <a:gd name="T4" fmla="*/ 6 w 6"/>
                      <a:gd name="T5" fmla="*/ 0 h 1459"/>
                      <a:gd name="T6" fmla="*/ 0 60000 65536"/>
                      <a:gd name="T7" fmla="*/ 0 60000 65536"/>
                      <a:gd name="T8" fmla="*/ 0 60000 65536"/>
                      <a:gd name="T9" fmla="*/ 0 w 6"/>
                      <a:gd name="T10" fmla="*/ 0 h 1459"/>
                      <a:gd name="T11" fmla="*/ 6 w 6"/>
                      <a:gd name="T12" fmla="*/ 1459 h 1459"/>
                    </a:gdLst>
                    <a:ahLst/>
                    <a:cxnLst>
                      <a:cxn ang="T6">
                        <a:pos x="T0" y="T1"/>
                      </a:cxn>
                      <a:cxn ang="T7">
                        <a:pos x="T2" y="T3"/>
                      </a:cxn>
                      <a:cxn ang="T8">
                        <a:pos x="T4" y="T5"/>
                      </a:cxn>
                    </a:cxnLst>
                    <a:rect l="T9" t="T10" r="T11" b="T12"/>
                    <a:pathLst>
                      <a:path w="6" h="1459">
                        <a:moveTo>
                          <a:pt x="0" y="1459"/>
                        </a:moveTo>
                        <a:lnTo>
                          <a:pt x="5" y="0"/>
                        </a:lnTo>
                        <a:lnTo>
                          <a:pt x="6" y="0"/>
                        </a:lnTo>
                      </a:path>
                    </a:pathLst>
                  </a:custGeom>
                  <a:noFill/>
                  <a:ln w="6350">
                    <a:solidFill>
                      <a:srgbClr val="0C0CFF"/>
                    </a:solidFill>
                    <a:prstDash val="solid"/>
                    <a:round/>
                    <a:headEnd/>
                    <a:tailEnd/>
                  </a:ln>
                </p:spPr>
                <p:txBody>
                  <a:bodyPr/>
                  <a:lstStyle/>
                  <a:p>
                    <a:endParaRPr lang="en-US"/>
                  </a:p>
                </p:txBody>
              </p:sp>
              <p:sp>
                <p:nvSpPr>
                  <p:cNvPr id="7006" name="Freeform 271"/>
                  <p:cNvSpPr>
                    <a:spLocks/>
                  </p:cNvSpPr>
                  <p:nvPr/>
                </p:nvSpPr>
                <p:spPr bwMode="auto">
                  <a:xfrm>
                    <a:off x="873" y="1200"/>
                    <a:ext cx="1" cy="12"/>
                  </a:xfrm>
                  <a:custGeom>
                    <a:avLst/>
                    <a:gdLst>
                      <a:gd name="T0" fmla="*/ 0 w 1"/>
                      <a:gd name="T1" fmla="*/ 65 h 65"/>
                      <a:gd name="T2" fmla="*/ 0 w 1"/>
                      <a:gd name="T3" fmla="*/ 1 h 65"/>
                      <a:gd name="T4" fmla="*/ 0 w 1"/>
                      <a:gd name="T5" fmla="*/ 0 h 65"/>
                      <a:gd name="T6" fmla="*/ 0 60000 65536"/>
                      <a:gd name="T7" fmla="*/ 0 60000 65536"/>
                      <a:gd name="T8" fmla="*/ 0 60000 65536"/>
                      <a:gd name="T9" fmla="*/ 0 w 1"/>
                      <a:gd name="T10" fmla="*/ 0 h 65"/>
                      <a:gd name="T11" fmla="*/ 1 w 1"/>
                      <a:gd name="T12" fmla="*/ 65 h 65"/>
                    </a:gdLst>
                    <a:ahLst/>
                    <a:cxnLst>
                      <a:cxn ang="T6">
                        <a:pos x="T0" y="T1"/>
                      </a:cxn>
                      <a:cxn ang="T7">
                        <a:pos x="T2" y="T3"/>
                      </a:cxn>
                      <a:cxn ang="T8">
                        <a:pos x="T4" y="T5"/>
                      </a:cxn>
                    </a:cxnLst>
                    <a:rect l="T9" t="T10" r="T11" b="T12"/>
                    <a:pathLst>
                      <a:path w="1" h="65">
                        <a:moveTo>
                          <a:pt x="0" y="65"/>
                        </a:moveTo>
                        <a:lnTo>
                          <a:pt x="0" y="1"/>
                        </a:lnTo>
                        <a:lnTo>
                          <a:pt x="0" y="0"/>
                        </a:lnTo>
                      </a:path>
                    </a:pathLst>
                  </a:custGeom>
                  <a:noFill/>
                  <a:ln w="6350">
                    <a:solidFill>
                      <a:srgbClr val="0C0CFF"/>
                    </a:solidFill>
                    <a:prstDash val="solid"/>
                    <a:round/>
                    <a:headEnd/>
                    <a:tailEnd/>
                  </a:ln>
                </p:spPr>
                <p:txBody>
                  <a:bodyPr/>
                  <a:lstStyle/>
                  <a:p>
                    <a:endParaRPr lang="en-US"/>
                  </a:p>
                </p:txBody>
              </p:sp>
              <p:sp>
                <p:nvSpPr>
                  <p:cNvPr id="7007" name="Freeform 272"/>
                  <p:cNvSpPr>
                    <a:spLocks/>
                  </p:cNvSpPr>
                  <p:nvPr/>
                </p:nvSpPr>
                <p:spPr bwMode="auto">
                  <a:xfrm>
                    <a:off x="875" y="1200"/>
                    <a:ext cx="1" cy="147"/>
                  </a:xfrm>
                  <a:custGeom>
                    <a:avLst/>
                    <a:gdLst>
                      <a:gd name="T0" fmla="*/ 0 w 5"/>
                      <a:gd name="T1" fmla="*/ 0 h 783"/>
                      <a:gd name="T2" fmla="*/ 4 w 5"/>
                      <a:gd name="T3" fmla="*/ 783 h 783"/>
                      <a:gd name="T4" fmla="*/ 5 w 5"/>
                      <a:gd name="T5" fmla="*/ 783 h 783"/>
                      <a:gd name="T6" fmla="*/ 0 60000 65536"/>
                      <a:gd name="T7" fmla="*/ 0 60000 65536"/>
                      <a:gd name="T8" fmla="*/ 0 60000 65536"/>
                      <a:gd name="T9" fmla="*/ 0 w 5"/>
                      <a:gd name="T10" fmla="*/ 0 h 783"/>
                      <a:gd name="T11" fmla="*/ 5 w 5"/>
                      <a:gd name="T12" fmla="*/ 783 h 783"/>
                    </a:gdLst>
                    <a:ahLst/>
                    <a:cxnLst>
                      <a:cxn ang="T6">
                        <a:pos x="T0" y="T1"/>
                      </a:cxn>
                      <a:cxn ang="T7">
                        <a:pos x="T2" y="T3"/>
                      </a:cxn>
                      <a:cxn ang="T8">
                        <a:pos x="T4" y="T5"/>
                      </a:cxn>
                    </a:cxnLst>
                    <a:rect l="T9" t="T10" r="T11" b="T12"/>
                    <a:pathLst>
                      <a:path w="5" h="783">
                        <a:moveTo>
                          <a:pt x="0" y="0"/>
                        </a:moveTo>
                        <a:lnTo>
                          <a:pt x="4" y="783"/>
                        </a:lnTo>
                        <a:lnTo>
                          <a:pt x="5" y="783"/>
                        </a:lnTo>
                      </a:path>
                    </a:pathLst>
                  </a:custGeom>
                  <a:noFill/>
                  <a:ln w="6350">
                    <a:solidFill>
                      <a:srgbClr val="0C0CFF"/>
                    </a:solidFill>
                    <a:prstDash val="solid"/>
                    <a:round/>
                    <a:headEnd/>
                    <a:tailEnd/>
                  </a:ln>
                </p:spPr>
                <p:txBody>
                  <a:bodyPr/>
                  <a:lstStyle/>
                  <a:p>
                    <a:endParaRPr lang="en-US"/>
                  </a:p>
                </p:txBody>
              </p:sp>
              <p:sp>
                <p:nvSpPr>
                  <p:cNvPr id="7008" name="Freeform 273"/>
                  <p:cNvSpPr>
                    <a:spLocks/>
                  </p:cNvSpPr>
                  <p:nvPr/>
                </p:nvSpPr>
                <p:spPr bwMode="auto">
                  <a:xfrm>
                    <a:off x="876" y="1347"/>
                    <a:ext cx="1" cy="238"/>
                  </a:xfrm>
                  <a:custGeom>
                    <a:avLst/>
                    <a:gdLst>
                      <a:gd name="T0" fmla="*/ 0 w 6"/>
                      <a:gd name="T1" fmla="*/ 0 h 1264"/>
                      <a:gd name="T2" fmla="*/ 5 w 6"/>
                      <a:gd name="T3" fmla="*/ 1264 h 1264"/>
                      <a:gd name="T4" fmla="*/ 6 w 6"/>
                      <a:gd name="T5" fmla="*/ 1264 h 1264"/>
                      <a:gd name="T6" fmla="*/ 0 60000 65536"/>
                      <a:gd name="T7" fmla="*/ 0 60000 65536"/>
                      <a:gd name="T8" fmla="*/ 0 60000 65536"/>
                      <a:gd name="T9" fmla="*/ 0 w 6"/>
                      <a:gd name="T10" fmla="*/ 0 h 1264"/>
                      <a:gd name="T11" fmla="*/ 6 w 6"/>
                      <a:gd name="T12" fmla="*/ 1264 h 1264"/>
                    </a:gdLst>
                    <a:ahLst/>
                    <a:cxnLst>
                      <a:cxn ang="T6">
                        <a:pos x="T0" y="T1"/>
                      </a:cxn>
                      <a:cxn ang="T7">
                        <a:pos x="T2" y="T3"/>
                      </a:cxn>
                      <a:cxn ang="T8">
                        <a:pos x="T4" y="T5"/>
                      </a:cxn>
                    </a:cxnLst>
                    <a:rect l="T9" t="T10" r="T11" b="T12"/>
                    <a:pathLst>
                      <a:path w="6" h="1264">
                        <a:moveTo>
                          <a:pt x="0" y="0"/>
                        </a:moveTo>
                        <a:lnTo>
                          <a:pt x="5" y="1264"/>
                        </a:lnTo>
                        <a:lnTo>
                          <a:pt x="6" y="1264"/>
                        </a:lnTo>
                      </a:path>
                    </a:pathLst>
                  </a:custGeom>
                  <a:noFill/>
                  <a:ln w="6350">
                    <a:solidFill>
                      <a:srgbClr val="0C0CFF"/>
                    </a:solidFill>
                    <a:prstDash val="solid"/>
                    <a:round/>
                    <a:headEnd/>
                    <a:tailEnd/>
                  </a:ln>
                </p:spPr>
                <p:txBody>
                  <a:bodyPr/>
                  <a:lstStyle/>
                  <a:p>
                    <a:endParaRPr lang="en-US"/>
                  </a:p>
                </p:txBody>
              </p:sp>
              <p:sp>
                <p:nvSpPr>
                  <p:cNvPr id="7009" name="Freeform 274"/>
                  <p:cNvSpPr>
                    <a:spLocks/>
                  </p:cNvSpPr>
                  <p:nvPr/>
                </p:nvSpPr>
                <p:spPr bwMode="auto">
                  <a:xfrm>
                    <a:off x="877" y="1585"/>
                    <a:ext cx="1" cy="217"/>
                  </a:xfrm>
                  <a:custGeom>
                    <a:avLst/>
                    <a:gdLst>
                      <a:gd name="T0" fmla="*/ 0 w 7"/>
                      <a:gd name="T1" fmla="*/ 0 h 1151"/>
                      <a:gd name="T2" fmla="*/ 6 w 7"/>
                      <a:gd name="T3" fmla="*/ 1151 h 1151"/>
                      <a:gd name="T4" fmla="*/ 7 w 7"/>
                      <a:gd name="T5" fmla="*/ 1151 h 1151"/>
                      <a:gd name="T6" fmla="*/ 0 60000 65536"/>
                      <a:gd name="T7" fmla="*/ 0 60000 65536"/>
                      <a:gd name="T8" fmla="*/ 0 60000 65536"/>
                      <a:gd name="T9" fmla="*/ 0 w 7"/>
                      <a:gd name="T10" fmla="*/ 0 h 1151"/>
                      <a:gd name="T11" fmla="*/ 7 w 7"/>
                      <a:gd name="T12" fmla="*/ 1151 h 1151"/>
                    </a:gdLst>
                    <a:ahLst/>
                    <a:cxnLst>
                      <a:cxn ang="T6">
                        <a:pos x="T0" y="T1"/>
                      </a:cxn>
                      <a:cxn ang="T7">
                        <a:pos x="T2" y="T3"/>
                      </a:cxn>
                      <a:cxn ang="T8">
                        <a:pos x="T4" y="T5"/>
                      </a:cxn>
                    </a:cxnLst>
                    <a:rect l="T9" t="T10" r="T11" b="T12"/>
                    <a:pathLst>
                      <a:path w="7" h="1151">
                        <a:moveTo>
                          <a:pt x="0" y="0"/>
                        </a:moveTo>
                        <a:lnTo>
                          <a:pt x="6" y="1151"/>
                        </a:lnTo>
                        <a:lnTo>
                          <a:pt x="7" y="1151"/>
                        </a:lnTo>
                      </a:path>
                    </a:pathLst>
                  </a:custGeom>
                  <a:noFill/>
                  <a:ln w="6350">
                    <a:solidFill>
                      <a:srgbClr val="0C0CFF"/>
                    </a:solidFill>
                    <a:prstDash val="solid"/>
                    <a:round/>
                    <a:headEnd/>
                    <a:tailEnd/>
                  </a:ln>
                </p:spPr>
                <p:txBody>
                  <a:bodyPr/>
                  <a:lstStyle/>
                  <a:p>
                    <a:endParaRPr lang="en-US"/>
                  </a:p>
                </p:txBody>
              </p:sp>
              <p:sp>
                <p:nvSpPr>
                  <p:cNvPr id="7010" name="Freeform 275"/>
                  <p:cNvSpPr>
                    <a:spLocks/>
                  </p:cNvSpPr>
                  <p:nvPr/>
                </p:nvSpPr>
                <p:spPr bwMode="auto">
                  <a:xfrm>
                    <a:off x="878" y="1802"/>
                    <a:ext cx="1" cy="167"/>
                  </a:xfrm>
                  <a:custGeom>
                    <a:avLst/>
                    <a:gdLst>
                      <a:gd name="T0" fmla="*/ 0 w 6"/>
                      <a:gd name="T1" fmla="*/ 0 h 890"/>
                      <a:gd name="T2" fmla="*/ 5 w 6"/>
                      <a:gd name="T3" fmla="*/ 890 h 890"/>
                      <a:gd name="T4" fmla="*/ 6 w 6"/>
                      <a:gd name="T5" fmla="*/ 890 h 890"/>
                      <a:gd name="T6" fmla="*/ 0 60000 65536"/>
                      <a:gd name="T7" fmla="*/ 0 60000 65536"/>
                      <a:gd name="T8" fmla="*/ 0 60000 65536"/>
                      <a:gd name="T9" fmla="*/ 0 w 6"/>
                      <a:gd name="T10" fmla="*/ 0 h 890"/>
                      <a:gd name="T11" fmla="*/ 6 w 6"/>
                      <a:gd name="T12" fmla="*/ 890 h 890"/>
                    </a:gdLst>
                    <a:ahLst/>
                    <a:cxnLst>
                      <a:cxn ang="T6">
                        <a:pos x="T0" y="T1"/>
                      </a:cxn>
                      <a:cxn ang="T7">
                        <a:pos x="T2" y="T3"/>
                      </a:cxn>
                      <a:cxn ang="T8">
                        <a:pos x="T4" y="T5"/>
                      </a:cxn>
                    </a:cxnLst>
                    <a:rect l="T9" t="T10" r="T11" b="T12"/>
                    <a:pathLst>
                      <a:path w="6" h="890">
                        <a:moveTo>
                          <a:pt x="0" y="0"/>
                        </a:moveTo>
                        <a:lnTo>
                          <a:pt x="5" y="890"/>
                        </a:lnTo>
                        <a:lnTo>
                          <a:pt x="6" y="890"/>
                        </a:lnTo>
                      </a:path>
                    </a:pathLst>
                  </a:custGeom>
                  <a:noFill/>
                  <a:ln w="6350">
                    <a:solidFill>
                      <a:srgbClr val="0C0CFF"/>
                    </a:solidFill>
                    <a:prstDash val="solid"/>
                    <a:round/>
                    <a:headEnd/>
                    <a:tailEnd/>
                  </a:ln>
                </p:spPr>
                <p:txBody>
                  <a:bodyPr/>
                  <a:lstStyle/>
                  <a:p>
                    <a:endParaRPr lang="en-US"/>
                  </a:p>
                </p:txBody>
              </p:sp>
              <p:sp>
                <p:nvSpPr>
                  <p:cNvPr id="7011" name="Freeform 276"/>
                  <p:cNvSpPr>
                    <a:spLocks/>
                  </p:cNvSpPr>
                  <p:nvPr/>
                </p:nvSpPr>
                <p:spPr bwMode="auto">
                  <a:xfrm>
                    <a:off x="879" y="1969"/>
                    <a:ext cx="1" cy="115"/>
                  </a:xfrm>
                  <a:custGeom>
                    <a:avLst/>
                    <a:gdLst>
                      <a:gd name="T0" fmla="*/ 0 w 6"/>
                      <a:gd name="T1" fmla="*/ 0 h 609"/>
                      <a:gd name="T2" fmla="*/ 5 w 6"/>
                      <a:gd name="T3" fmla="*/ 609 h 609"/>
                      <a:gd name="T4" fmla="*/ 6 w 6"/>
                      <a:gd name="T5" fmla="*/ 609 h 609"/>
                      <a:gd name="T6" fmla="*/ 0 60000 65536"/>
                      <a:gd name="T7" fmla="*/ 0 60000 65536"/>
                      <a:gd name="T8" fmla="*/ 0 60000 65536"/>
                      <a:gd name="T9" fmla="*/ 0 w 6"/>
                      <a:gd name="T10" fmla="*/ 0 h 609"/>
                      <a:gd name="T11" fmla="*/ 6 w 6"/>
                      <a:gd name="T12" fmla="*/ 609 h 609"/>
                    </a:gdLst>
                    <a:ahLst/>
                    <a:cxnLst>
                      <a:cxn ang="T6">
                        <a:pos x="T0" y="T1"/>
                      </a:cxn>
                      <a:cxn ang="T7">
                        <a:pos x="T2" y="T3"/>
                      </a:cxn>
                      <a:cxn ang="T8">
                        <a:pos x="T4" y="T5"/>
                      </a:cxn>
                    </a:cxnLst>
                    <a:rect l="T9" t="T10" r="T11" b="T12"/>
                    <a:pathLst>
                      <a:path w="6" h="609">
                        <a:moveTo>
                          <a:pt x="0" y="0"/>
                        </a:moveTo>
                        <a:lnTo>
                          <a:pt x="5" y="609"/>
                        </a:lnTo>
                        <a:lnTo>
                          <a:pt x="6" y="609"/>
                        </a:lnTo>
                      </a:path>
                    </a:pathLst>
                  </a:custGeom>
                  <a:noFill/>
                  <a:ln w="6350">
                    <a:solidFill>
                      <a:srgbClr val="0C0CFF"/>
                    </a:solidFill>
                    <a:prstDash val="solid"/>
                    <a:round/>
                    <a:headEnd/>
                    <a:tailEnd/>
                  </a:ln>
                </p:spPr>
                <p:txBody>
                  <a:bodyPr/>
                  <a:lstStyle/>
                  <a:p>
                    <a:endParaRPr lang="en-US"/>
                  </a:p>
                </p:txBody>
              </p:sp>
              <p:sp>
                <p:nvSpPr>
                  <p:cNvPr id="7012" name="Freeform 277"/>
                  <p:cNvSpPr>
                    <a:spLocks/>
                  </p:cNvSpPr>
                  <p:nvPr/>
                </p:nvSpPr>
                <p:spPr bwMode="auto">
                  <a:xfrm>
                    <a:off x="880" y="2084"/>
                    <a:ext cx="1" cy="71"/>
                  </a:xfrm>
                  <a:custGeom>
                    <a:avLst/>
                    <a:gdLst>
                      <a:gd name="T0" fmla="*/ 0 w 6"/>
                      <a:gd name="T1" fmla="*/ 0 h 379"/>
                      <a:gd name="T2" fmla="*/ 5 w 6"/>
                      <a:gd name="T3" fmla="*/ 379 h 379"/>
                      <a:gd name="T4" fmla="*/ 6 w 6"/>
                      <a:gd name="T5" fmla="*/ 379 h 379"/>
                      <a:gd name="T6" fmla="*/ 0 60000 65536"/>
                      <a:gd name="T7" fmla="*/ 0 60000 65536"/>
                      <a:gd name="T8" fmla="*/ 0 60000 65536"/>
                      <a:gd name="T9" fmla="*/ 0 w 6"/>
                      <a:gd name="T10" fmla="*/ 0 h 379"/>
                      <a:gd name="T11" fmla="*/ 6 w 6"/>
                      <a:gd name="T12" fmla="*/ 379 h 379"/>
                    </a:gdLst>
                    <a:ahLst/>
                    <a:cxnLst>
                      <a:cxn ang="T6">
                        <a:pos x="T0" y="T1"/>
                      </a:cxn>
                      <a:cxn ang="T7">
                        <a:pos x="T2" y="T3"/>
                      </a:cxn>
                      <a:cxn ang="T8">
                        <a:pos x="T4" y="T5"/>
                      </a:cxn>
                    </a:cxnLst>
                    <a:rect l="T9" t="T10" r="T11" b="T12"/>
                    <a:pathLst>
                      <a:path w="6" h="379">
                        <a:moveTo>
                          <a:pt x="0" y="0"/>
                        </a:moveTo>
                        <a:lnTo>
                          <a:pt x="5" y="379"/>
                        </a:lnTo>
                        <a:lnTo>
                          <a:pt x="6" y="379"/>
                        </a:lnTo>
                      </a:path>
                    </a:pathLst>
                  </a:custGeom>
                  <a:noFill/>
                  <a:ln w="6350">
                    <a:solidFill>
                      <a:srgbClr val="0C0CFF"/>
                    </a:solidFill>
                    <a:prstDash val="solid"/>
                    <a:round/>
                    <a:headEnd/>
                    <a:tailEnd/>
                  </a:ln>
                </p:spPr>
                <p:txBody>
                  <a:bodyPr/>
                  <a:lstStyle/>
                  <a:p>
                    <a:endParaRPr lang="en-US"/>
                  </a:p>
                </p:txBody>
              </p:sp>
              <p:sp>
                <p:nvSpPr>
                  <p:cNvPr id="7013" name="Freeform 278"/>
                  <p:cNvSpPr>
                    <a:spLocks/>
                  </p:cNvSpPr>
                  <p:nvPr/>
                </p:nvSpPr>
                <p:spPr bwMode="auto">
                  <a:xfrm>
                    <a:off x="880" y="2155"/>
                    <a:ext cx="2" cy="41"/>
                  </a:xfrm>
                  <a:custGeom>
                    <a:avLst/>
                    <a:gdLst>
                      <a:gd name="T0" fmla="*/ 0 w 6"/>
                      <a:gd name="T1" fmla="*/ 0 h 215"/>
                      <a:gd name="T2" fmla="*/ 5 w 6"/>
                      <a:gd name="T3" fmla="*/ 215 h 215"/>
                      <a:gd name="T4" fmla="*/ 6 w 6"/>
                      <a:gd name="T5" fmla="*/ 215 h 215"/>
                      <a:gd name="T6" fmla="*/ 0 60000 65536"/>
                      <a:gd name="T7" fmla="*/ 0 60000 65536"/>
                      <a:gd name="T8" fmla="*/ 0 60000 65536"/>
                      <a:gd name="T9" fmla="*/ 0 w 6"/>
                      <a:gd name="T10" fmla="*/ 0 h 215"/>
                      <a:gd name="T11" fmla="*/ 6 w 6"/>
                      <a:gd name="T12" fmla="*/ 215 h 215"/>
                    </a:gdLst>
                    <a:ahLst/>
                    <a:cxnLst>
                      <a:cxn ang="T6">
                        <a:pos x="T0" y="T1"/>
                      </a:cxn>
                      <a:cxn ang="T7">
                        <a:pos x="T2" y="T3"/>
                      </a:cxn>
                      <a:cxn ang="T8">
                        <a:pos x="T4" y="T5"/>
                      </a:cxn>
                    </a:cxnLst>
                    <a:rect l="T9" t="T10" r="T11" b="T12"/>
                    <a:pathLst>
                      <a:path w="6" h="215">
                        <a:moveTo>
                          <a:pt x="0" y="0"/>
                        </a:moveTo>
                        <a:lnTo>
                          <a:pt x="5" y="215"/>
                        </a:lnTo>
                        <a:lnTo>
                          <a:pt x="6" y="215"/>
                        </a:lnTo>
                      </a:path>
                    </a:pathLst>
                  </a:custGeom>
                  <a:noFill/>
                  <a:ln w="6350">
                    <a:solidFill>
                      <a:srgbClr val="0C0CFF"/>
                    </a:solidFill>
                    <a:prstDash val="solid"/>
                    <a:round/>
                    <a:headEnd/>
                    <a:tailEnd/>
                  </a:ln>
                </p:spPr>
                <p:txBody>
                  <a:bodyPr/>
                  <a:lstStyle/>
                  <a:p>
                    <a:endParaRPr lang="en-US"/>
                  </a:p>
                </p:txBody>
              </p:sp>
              <p:sp>
                <p:nvSpPr>
                  <p:cNvPr id="7014" name="Freeform 279"/>
                  <p:cNvSpPr>
                    <a:spLocks/>
                  </p:cNvSpPr>
                  <p:nvPr/>
                </p:nvSpPr>
                <p:spPr bwMode="auto">
                  <a:xfrm>
                    <a:off x="881" y="2196"/>
                    <a:ext cx="2" cy="21"/>
                  </a:xfrm>
                  <a:custGeom>
                    <a:avLst/>
                    <a:gdLst>
                      <a:gd name="T0" fmla="*/ 0 w 6"/>
                      <a:gd name="T1" fmla="*/ 0 h 114"/>
                      <a:gd name="T2" fmla="*/ 5 w 6"/>
                      <a:gd name="T3" fmla="*/ 114 h 114"/>
                      <a:gd name="T4" fmla="*/ 6 w 6"/>
                      <a:gd name="T5" fmla="*/ 114 h 114"/>
                      <a:gd name="T6" fmla="*/ 0 60000 65536"/>
                      <a:gd name="T7" fmla="*/ 0 60000 65536"/>
                      <a:gd name="T8" fmla="*/ 0 60000 65536"/>
                      <a:gd name="T9" fmla="*/ 0 w 6"/>
                      <a:gd name="T10" fmla="*/ 0 h 114"/>
                      <a:gd name="T11" fmla="*/ 6 w 6"/>
                      <a:gd name="T12" fmla="*/ 114 h 114"/>
                    </a:gdLst>
                    <a:ahLst/>
                    <a:cxnLst>
                      <a:cxn ang="T6">
                        <a:pos x="T0" y="T1"/>
                      </a:cxn>
                      <a:cxn ang="T7">
                        <a:pos x="T2" y="T3"/>
                      </a:cxn>
                      <a:cxn ang="T8">
                        <a:pos x="T4" y="T5"/>
                      </a:cxn>
                    </a:cxnLst>
                    <a:rect l="T9" t="T10" r="T11" b="T12"/>
                    <a:pathLst>
                      <a:path w="6" h="114">
                        <a:moveTo>
                          <a:pt x="0" y="0"/>
                        </a:moveTo>
                        <a:lnTo>
                          <a:pt x="5" y="114"/>
                        </a:lnTo>
                        <a:lnTo>
                          <a:pt x="6" y="114"/>
                        </a:lnTo>
                      </a:path>
                    </a:pathLst>
                  </a:custGeom>
                  <a:noFill/>
                  <a:ln w="6350">
                    <a:solidFill>
                      <a:srgbClr val="0C0CFF"/>
                    </a:solidFill>
                    <a:prstDash val="solid"/>
                    <a:round/>
                    <a:headEnd/>
                    <a:tailEnd/>
                  </a:ln>
                </p:spPr>
                <p:txBody>
                  <a:bodyPr/>
                  <a:lstStyle/>
                  <a:p>
                    <a:endParaRPr lang="en-US"/>
                  </a:p>
                </p:txBody>
              </p:sp>
              <p:sp>
                <p:nvSpPr>
                  <p:cNvPr id="7015" name="Freeform 280"/>
                  <p:cNvSpPr>
                    <a:spLocks/>
                  </p:cNvSpPr>
                  <p:nvPr/>
                </p:nvSpPr>
                <p:spPr bwMode="auto">
                  <a:xfrm>
                    <a:off x="882" y="2217"/>
                    <a:ext cx="1" cy="11"/>
                  </a:xfrm>
                  <a:custGeom>
                    <a:avLst/>
                    <a:gdLst>
                      <a:gd name="T0" fmla="*/ 0 w 6"/>
                      <a:gd name="T1" fmla="*/ 0 h 58"/>
                      <a:gd name="T2" fmla="*/ 5 w 6"/>
                      <a:gd name="T3" fmla="*/ 58 h 58"/>
                      <a:gd name="T4" fmla="*/ 6 w 6"/>
                      <a:gd name="T5" fmla="*/ 58 h 58"/>
                      <a:gd name="T6" fmla="*/ 0 60000 65536"/>
                      <a:gd name="T7" fmla="*/ 0 60000 65536"/>
                      <a:gd name="T8" fmla="*/ 0 60000 65536"/>
                      <a:gd name="T9" fmla="*/ 0 w 6"/>
                      <a:gd name="T10" fmla="*/ 0 h 58"/>
                      <a:gd name="T11" fmla="*/ 6 w 6"/>
                      <a:gd name="T12" fmla="*/ 58 h 58"/>
                    </a:gdLst>
                    <a:ahLst/>
                    <a:cxnLst>
                      <a:cxn ang="T6">
                        <a:pos x="T0" y="T1"/>
                      </a:cxn>
                      <a:cxn ang="T7">
                        <a:pos x="T2" y="T3"/>
                      </a:cxn>
                      <a:cxn ang="T8">
                        <a:pos x="T4" y="T5"/>
                      </a:cxn>
                    </a:cxnLst>
                    <a:rect l="T9" t="T10" r="T11" b="T12"/>
                    <a:pathLst>
                      <a:path w="6" h="58">
                        <a:moveTo>
                          <a:pt x="0" y="0"/>
                        </a:moveTo>
                        <a:lnTo>
                          <a:pt x="5" y="58"/>
                        </a:lnTo>
                        <a:lnTo>
                          <a:pt x="6" y="58"/>
                        </a:lnTo>
                      </a:path>
                    </a:pathLst>
                  </a:custGeom>
                  <a:noFill/>
                  <a:ln w="6350">
                    <a:solidFill>
                      <a:srgbClr val="0C0CFF"/>
                    </a:solidFill>
                    <a:prstDash val="solid"/>
                    <a:round/>
                    <a:headEnd/>
                    <a:tailEnd/>
                  </a:ln>
                </p:spPr>
                <p:txBody>
                  <a:bodyPr/>
                  <a:lstStyle/>
                  <a:p>
                    <a:endParaRPr lang="en-US"/>
                  </a:p>
                </p:txBody>
              </p:sp>
              <p:sp>
                <p:nvSpPr>
                  <p:cNvPr id="7016" name="Freeform 281"/>
                  <p:cNvSpPr>
                    <a:spLocks/>
                  </p:cNvSpPr>
                  <p:nvPr/>
                </p:nvSpPr>
                <p:spPr bwMode="auto">
                  <a:xfrm>
                    <a:off x="883" y="2228"/>
                    <a:ext cx="2" cy="6"/>
                  </a:xfrm>
                  <a:custGeom>
                    <a:avLst/>
                    <a:gdLst>
                      <a:gd name="T0" fmla="*/ 0 w 7"/>
                      <a:gd name="T1" fmla="*/ 0 h 29"/>
                      <a:gd name="T2" fmla="*/ 6 w 7"/>
                      <a:gd name="T3" fmla="*/ 29 h 29"/>
                      <a:gd name="T4" fmla="*/ 7 w 7"/>
                      <a:gd name="T5" fmla="*/ 29 h 29"/>
                      <a:gd name="T6" fmla="*/ 0 60000 65536"/>
                      <a:gd name="T7" fmla="*/ 0 60000 65536"/>
                      <a:gd name="T8" fmla="*/ 0 60000 65536"/>
                      <a:gd name="T9" fmla="*/ 0 w 7"/>
                      <a:gd name="T10" fmla="*/ 0 h 29"/>
                      <a:gd name="T11" fmla="*/ 7 w 7"/>
                      <a:gd name="T12" fmla="*/ 29 h 29"/>
                    </a:gdLst>
                    <a:ahLst/>
                    <a:cxnLst>
                      <a:cxn ang="T6">
                        <a:pos x="T0" y="T1"/>
                      </a:cxn>
                      <a:cxn ang="T7">
                        <a:pos x="T2" y="T3"/>
                      </a:cxn>
                      <a:cxn ang="T8">
                        <a:pos x="T4" y="T5"/>
                      </a:cxn>
                    </a:cxnLst>
                    <a:rect l="T9" t="T10" r="T11" b="T12"/>
                    <a:pathLst>
                      <a:path w="7" h="29">
                        <a:moveTo>
                          <a:pt x="0" y="0"/>
                        </a:moveTo>
                        <a:lnTo>
                          <a:pt x="6" y="29"/>
                        </a:lnTo>
                        <a:lnTo>
                          <a:pt x="7" y="29"/>
                        </a:lnTo>
                      </a:path>
                    </a:pathLst>
                  </a:custGeom>
                  <a:noFill/>
                  <a:ln w="6350">
                    <a:solidFill>
                      <a:srgbClr val="0C0CFF"/>
                    </a:solidFill>
                    <a:prstDash val="solid"/>
                    <a:round/>
                    <a:headEnd/>
                    <a:tailEnd/>
                  </a:ln>
                </p:spPr>
                <p:txBody>
                  <a:bodyPr/>
                  <a:lstStyle/>
                  <a:p>
                    <a:endParaRPr lang="en-US"/>
                  </a:p>
                </p:txBody>
              </p:sp>
              <p:sp>
                <p:nvSpPr>
                  <p:cNvPr id="7017" name="Freeform 282"/>
                  <p:cNvSpPr>
                    <a:spLocks/>
                  </p:cNvSpPr>
                  <p:nvPr/>
                </p:nvSpPr>
                <p:spPr bwMode="auto">
                  <a:xfrm>
                    <a:off x="884" y="2234"/>
                    <a:ext cx="2" cy="3"/>
                  </a:xfrm>
                  <a:custGeom>
                    <a:avLst/>
                    <a:gdLst>
                      <a:gd name="T0" fmla="*/ 0 w 6"/>
                      <a:gd name="T1" fmla="*/ 0 h 17"/>
                      <a:gd name="T2" fmla="*/ 5 w 6"/>
                      <a:gd name="T3" fmla="*/ 17 h 17"/>
                      <a:gd name="T4" fmla="*/ 6 w 6"/>
                      <a:gd name="T5" fmla="*/ 17 h 17"/>
                      <a:gd name="T6" fmla="*/ 0 60000 65536"/>
                      <a:gd name="T7" fmla="*/ 0 60000 65536"/>
                      <a:gd name="T8" fmla="*/ 0 60000 65536"/>
                      <a:gd name="T9" fmla="*/ 0 w 6"/>
                      <a:gd name="T10" fmla="*/ 0 h 17"/>
                      <a:gd name="T11" fmla="*/ 6 w 6"/>
                      <a:gd name="T12" fmla="*/ 17 h 17"/>
                    </a:gdLst>
                    <a:ahLst/>
                    <a:cxnLst>
                      <a:cxn ang="T6">
                        <a:pos x="T0" y="T1"/>
                      </a:cxn>
                      <a:cxn ang="T7">
                        <a:pos x="T2" y="T3"/>
                      </a:cxn>
                      <a:cxn ang="T8">
                        <a:pos x="T4" y="T5"/>
                      </a:cxn>
                    </a:cxnLst>
                    <a:rect l="T9" t="T10" r="T11" b="T12"/>
                    <a:pathLst>
                      <a:path w="6" h="17">
                        <a:moveTo>
                          <a:pt x="0" y="0"/>
                        </a:moveTo>
                        <a:lnTo>
                          <a:pt x="5" y="17"/>
                        </a:lnTo>
                        <a:lnTo>
                          <a:pt x="6" y="17"/>
                        </a:lnTo>
                      </a:path>
                    </a:pathLst>
                  </a:custGeom>
                  <a:noFill/>
                  <a:ln w="6350">
                    <a:solidFill>
                      <a:srgbClr val="0C0CFF"/>
                    </a:solidFill>
                    <a:prstDash val="solid"/>
                    <a:round/>
                    <a:headEnd/>
                    <a:tailEnd/>
                  </a:ln>
                </p:spPr>
                <p:txBody>
                  <a:bodyPr/>
                  <a:lstStyle/>
                  <a:p>
                    <a:endParaRPr lang="en-US"/>
                  </a:p>
                </p:txBody>
              </p:sp>
              <p:sp>
                <p:nvSpPr>
                  <p:cNvPr id="7018" name="Freeform 283"/>
                  <p:cNvSpPr>
                    <a:spLocks/>
                  </p:cNvSpPr>
                  <p:nvPr/>
                </p:nvSpPr>
                <p:spPr bwMode="auto">
                  <a:xfrm>
                    <a:off x="885" y="2237"/>
                    <a:ext cx="1" cy="2"/>
                  </a:xfrm>
                  <a:custGeom>
                    <a:avLst/>
                    <a:gdLst>
                      <a:gd name="T0" fmla="*/ 0 w 6"/>
                      <a:gd name="T1" fmla="*/ 0 h 11"/>
                      <a:gd name="T2" fmla="*/ 5 w 6"/>
                      <a:gd name="T3" fmla="*/ 11 h 11"/>
                      <a:gd name="T4" fmla="*/ 6 w 6"/>
                      <a:gd name="T5" fmla="*/ 11 h 11"/>
                      <a:gd name="T6" fmla="*/ 0 60000 65536"/>
                      <a:gd name="T7" fmla="*/ 0 60000 65536"/>
                      <a:gd name="T8" fmla="*/ 0 60000 65536"/>
                      <a:gd name="T9" fmla="*/ 0 w 6"/>
                      <a:gd name="T10" fmla="*/ 0 h 11"/>
                      <a:gd name="T11" fmla="*/ 6 w 6"/>
                      <a:gd name="T12" fmla="*/ 11 h 11"/>
                    </a:gdLst>
                    <a:ahLst/>
                    <a:cxnLst>
                      <a:cxn ang="T6">
                        <a:pos x="T0" y="T1"/>
                      </a:cxn>
                      <a:cxn ang="T7">
                        <a:pos x="T2" y="T3"/>
                      </a:cxn>
                      <a:cxn ang="T8">
                        <a:pos x="T4" y="T5"/>
                      </a:cxn>
                    </a:cxnLst>
                    <a:rect l="T9" t="T10" r="T11" b="T12"/>
                    <a:pathLst>
                      <a:path w="6" h="11">
                        <a:moveTo>
                          <a:pt x="0" y="0"/>
                        </a:moveTo>
                        <a:lnTo>
                          <a:pt x="5" y="11"/>
                        </a:lnTo>
                        <a:lnTo>
                          <a:pt x="6" y="11"/>
                        </a:lnTo>
                      </a:path>
                    </a:pathLst>
                  </a:custGeom>
                  <a:noFill/>
                  <a:ln w="6350">
                    <a:solidFill>
                      <a:srgbClr val="0C0CFF"/>
                    </a:solidFill>
                    <a:prstDash val="solid"/>
                    <a:round/>
                    <a:headEnd/>
                    <a:tailEnd/>
                  </a:ln>
                </p:spPr>
                <p:txBody>
                  <a:bodyPr/>
                  <a:lstStyle/>
                  <a:p>
                    <a:endParaRPr lang="en-US"/>
                  </a:p>
                </p:txBody>
              </p:sp>
              <p:sp>
                <p:nvSpPr>
                  <p:cNvPr id="7019" name="Freeform 284"/>
                  <p:cNvSpPr>
                    <a:spLocks/>
                  </p:cNvSpPr>
                  <p:nvPr/>
                </p:nvSpPr>
                <p:spPr bwMode="auto">
                  <a:xfrm>
                    <a:off x="886" y="2239"/>
                    <a:ext cx="1" cy="1"/>
                  </a:xfrm>
                  <a:custGeom>
                    <a:avLst/>
                    <a:gdLst>
                      <a:gd name="T0" fmla="*/ 0 w 6"/>
                      <a:gd name="T1" fmla="*/ 0 h 7"/>
                      <a:gd name="T2" fmla="*/ 5 w 6"/>
                      <a:gd name="T3" fmla="*/ 7 h 7"/>
                      <a:gd name="T4" fmla="*/ 6 w 6"/>
                      <a:gd name="T5" fmla="*/ 7 h 7"/>
                      <a:gd name="T6" fmla="*/ 0 60000 65536"/>
                      <a:gd name="T7" fmla="*/ 0 60000 65536"/>
                      <a:gd name="T8" fmla="*/ 0 60000 65536"/>
                      <a:gd name="T9" fmla="*/ 0 w 6"/>
                      <a:gd name="T10" fmla="*/ 0 h 7"/>
                      <a:gd name="T11" fmla="*/ 6 w 6"/>
                      <a:gd name="T12" fmla="*/ 7 h 7"/>
                    </a:gdLst>
                    <a:ahLst/>
                    <a:cxnLst>
                      <a:cxn ang="T6">
                        <a:pos x="T0" y="T1"/>
                      </a:cxn>
                      <a:cxn ang="T7">
                        <a:pos x="T2" y="T3"/>
                      </a:cxn>
                      <a:cxn ang="T8">
                        <a:pos x="T4" y="T5"/>
                      </a:cxn>
                    </a:cxnLst>
                    <a:rect l="T9" t="T10" r="T11" b="T12"/>
                    <a:pathLst>
                      <a:path w="6" h="7">
                        <a:moveTo>
                          <a:pt x="0" y="0"/>
                        </a:moveTo>
                        <a:lnTo>
                          <a:pt x="5" y="7"/>
                        </a:lnTo>
                        <a:lnTo>
                          <a:pt x="6" y="7"/>
                        </a:lnTo>
                      </a:path>
                    </a:pathLst>
                  </a:custGeom>
                  <a:noFill/>
                  <a:ln w="6350">
                    <a:solidFill>
                      <a:srgbClr val="0C0CFF"/>
                    </a:solidFill>
                    <a:prstDash val="solid"/>
                    <a:round/>
                    <a:headEnd/>
                    <a:tailEnd/>
                  </a:ln>
                </p:spPr>
                <p:txBody>
                  <a:bodyPr/>
                  <a:lstStyle/>
                  <a:p>
                    <a:endParaRPr lang="en-US"/>
                  </a:p>
                </p:txBody>
              </p:sp>
              <p:sp>
                <p:nvSpPr>
                  <p:cNvPr id="7020" name="Freeform 285"/>
                  <p:cNvSpPr>
                    <a:spLocks/>
                  </p:cNvSpPr>
                  <p:nvPr/>
                </p:nvSpPr>
                <p:spPr bwMode="auto">
                  <a:xfrm>
                    <a:off x="887" y="2240"/>
                    <a:ext cx="1" cy="1"/>
                  </a:xfrm>
                  <a:custGeom>
                    <a:avLst/>
                    <a:gdLst>
                      <a:gd name="T0" fmla="*/ 0 w 6"/>
                      <a:gd name="T1" fmla="*/ 0 h 5"/>
                      <a:gd name="T2" fmla="*/ 5 w 6"/>
                      <a:gd name="T3" fmla="*/ 5 h 5"/>
                      <a:gd name="T4" fmla="*/ 6 w 6"/>
                      <a:gd name="T5" fmla="*/ 5 h 5"/>
                      <a:gd name="T6" fmla="*/ 0 60000 65536"/>
                      <a:gd name="T7" fmla="*/ 0 60000 65536"/>
                      <a:gd name="T8" fmla="*/ 0 60000 65536"/>
                      <a:gd name="T9" fmla="*/ 0 w 6"/>
                      <a:gd name="T10" fmla="*/ 0 h 5"/>
                      <a:gd name="T11" fmla="*/ 6 w 6"/>
                      <a:gd name="T12" fmla="*/ 5 h 5"/>
                    </a:gdLst>
                    <a:ahLst/>
                    <a:cxnLst>
                      <a:cxn ang="T6">
                        <a:pos x="T0" y="T1"/>
                      </a:cxn>
                      <a:cxn ang="T7">
                        <a:pos x="T2" y="T3"/>
                      </a:cxn>
                      <a:cxn ang="T8">
                        <a:pos x="T4" y="T5"/>
                      </a:cxn>
                    </a:cxnLst>
                    <a:rect l="T9" t="T10" r="T11" b="T12"/>
                    <a:pathLst>
                      <a:path w="6" h="5">
                        <a:moveTo>
                          <a:pt x="0" y="0"/>
                        </a:moveTo>
                        <a:lnTo>
                          <a:pt x="5" y="5"/>
                        </a:lnTo>
                        <a:lnTo>
                          <a:pt x="6" y="5"/>
                        </a:lnTo>
                      </a:path>
                    </a:pathLst>
                  </a:custGeom>
                  <a:noFill/>
                  <a:ln w="6350">
                    <a:solidFill>
                      <a:srgbClr val="0C0CFF"/>
                    </a:solidFill>
                    <a:prstDash val="solid"/>
                    <a:round/>
                    <a:headEnd/>
                    <a:tailEnd/>
                  </a:ln>
                </p:spPr>
                <p:txBody>
                  <a:bodyPr/>
                  <a:lstStyle/>
                  <a:p>
                    <a:endParaRPr lang="en-US"/>
                  </a:p>
                </p:txBody>
              </p:sp>
              <p:sp>
                <p:nvSpPr>
                  <p:cNvPr id="7021" name="Freeform 286"/>
                  <p:cNvSpPr>
                    <a:spLocks/>
                  </p:cNvSpPr>
                  <p:nvPr/>
                </p:nvSpPr>
                <p:spPr bwMode="auto">
                  <a:xfrm>
                    <a:off x="888" y="2241"/>
                    <a:ext cx="1" cy="1"/>
                  </a:xfrm>
                  <a:custGeom>
                    <a:avLst/>
                    <a:gdLst>
                      <a:gd name="T0" fmla="*/ 0 w 6"/>
                      <a:gd name="T1" fmla="*/ 0 h 4"/>
                      <a:gd name="T2" fmla="*/ 5 w 6"/>
                      <a:gd name="T3" fmla="*/ 4 h 4"/>
                      <a:gd name="T4" fmla="*/ 6 w 6"/>
                      <a:gd name="T5" fmla="*/ 4 h 4"/>
                      <a:gd name="T6" fmla="*/ 0 60000 65536"/>
                      <a:gd name="T7" fmla="*/ 0 60000 65536"/>
                      <a:gd name="T8" fmla="*/ 0 60000 65536"/>
                      <a:gd name="T9" fmla="*/ 0 w 6"/>
                      <a:gd name="T10" fmla="*/ 0 h 4"/>
                      <a:gd name="T11" fmla="*/ 6 w 6"/>
                      <a:gd name="T12" fmla="*/ 4 h 4"/>
                    </a:gdLst>
                    <a:ahLst/>
                    <a:cxnLst>
                      <a:cxn ang="T6">
                        <a:pos x="T0" y="T1"/>
                      </a:cxn>
                      <a:cxn ang="T7">
                        <a:pos x="T2" y="T3"/>
                      </a:cxn>
                      <a:cxn ang="T8">
                        <a:pos x="T4" y="T5"/>
                      </a:cxn>
                    </a:cxnLst>
                    <a:rect l="T9" t="T10" r="T11" b="T12"/>
                    <a:pathLst>
                      <a:path w="6" h="4">
                        <a:moveTo>
                          <a:pt x="0" y="0"/>
                        </a:moveTo>
                        <a:lnTo>
                          <a:pt x="5" y="4"/>
                        </a:lnTo>
                        <a:lnTo>
                          <a:pt x="6" y="4"/>
                        </a:lnTo>
                      </a:path>
                    </a:pathLst>
                  </a:custGeom>
                  <a:noFill/>
                  <a:ln w="6350">
                    <a:solidFill>
                      <a:srgbClr val="0C0CFF"/>
                    </a:solidFill>
                    <a:prstDash val="solid"/>
                    <a:round/>
                    <a:headEnd/>
                    <a:tailEnd/>
                  </a:ln>
                </p:spPr>
                <p:txBody>
                  <a:bodyPr/>
                  <a:lstStyle/>
                  <a:p>
                    <a:endParaRPr lang="en-US"/>
                  </a:p>
                </p:txBody>
              </p:sp>
              <p:sp>
                <p:nvSpPr>
                  <p:cNvPr id="7022" name="Freeform 287"/>
                  <p:cNvSpPr>
                    <a:spLocks/>
                  </p:cNvSpPr>
                  <p:nvPr/>
                </p:nvSpPr>
                <p:spPr bwMode="auto">
                  <a:xfrm>
                    <a:off x="889" y="2242"/>
                    <a:ext cx="1" cy="1"/>
                  </a:xfrm>
                  <a:custGeom>
                    <a:avLst/>
                    <a:gdLst>
                      <a:gd name="T0" fmla="*/ 0 w 6"/>
                      <a:gd name="T1" fmla="*/ 0 h 4"/>
                      <a:gd name="T2" fmla="*/ 5 w 6"/>
                      <a:gd name="T3" fmla="*/ 4 h 4"/>
                      <a:gd name="T4" fmla="*/ 6 w 6"/>
                      <a:gd name="T5" fmla="*/ 4 h 4"/>
                      <a:gd name="T6" fmla="*/ 0 60000 65536"/>
                      <a:gd name="T7" fmla="*/ 0 60000 65536"/>
                      <a:gd name="T8" fmla="*/ 0 60000 65536"/>
                      <a:gd name="T9" fmla="*/ 0 w 6"/>
                      <a:gd name="T10" fmla="*/ 0 h 4"/>
                      <a:gd name="T11" fmla="*/ 6 w 6"/>
                      <a:gd name="T12" fmla="*/ 4 h 4"/>
                    </a:gdLst>
                    <a:ahLst/>
                    <a:cxnLst>
                      <a:cxn ang="T6">
                        <a:pos x="T0" y="T1"/>
                      </a:cxn>
                      <a:cxn ang="T7">
                        <a:pos x="T2" y="T3"/>
                      </a:cxn>
                      <a:cxn ang="T8">
                        <a:pos x="T4" y="T5"/>
                      </a:cxn>
                    </a:cxnLst>
                    <a:rect l="T9" t="T10" r="T11" b="T12"/>
                    <a:pathLst>
                      <a:path w="6" h="4">
                        <a:moveTo>
                          <a:pt x="0" y="0"/>
                        </a:moveTo>
                        <a:lnTo>
                          <a:pt x="5" y="4"/>
                        </a:lnTo>
                        <a:lnTo>
                          <a:pt x="6" y="4"/>
                        </a:lnTo>
                      </a:path>
                    </a:pathLst>
                  </a:custGeom>
                  <a:noFill/>
                  <a:ln w="6350">
                    <a:solidFill>
                      <a:srgbClr val="0C0CFF"/>
                    </a:solidFill>
                    <a:prstDash val="solid"/>
                    <a:round/>
                    <a:headEnd/>
                    <a:tailEnd/>
                  </a:ln>
                </p:spPr>
                <p:txBody>
                  <a:bodyPr/>
                  <a:lstStyle/>
                  <a:p>
                    <a:endParaRPr lang="en-US"/>
                  </a:p>
                </p:txBody>
              </p:sp>
              <p:sp>
                <p:nvSpPr>
                  <p:cNvPr id="7023" name="Freeform 288"/>
                  <p:cNvSpPr>
                    <a:spLocks/>
                  </p:cNvSpPr>
                  <p:nvPr/>
                </p:nvSpPr>
                <p:spPr bwMode="auto">
                  <a:xfrm>
                    <a:off x="890" y="2243"/>
                    <a:ext cx="1" cy="1"/>
                  </a:xfrm>
                  <a:custGeom>
                    <a:avLst/>
                    <a:gdLst>
                      <a:gd name="T0" fmla="*/ 0 w 7"/>
                      <a:gd name="T1" fmla="*/ 0 h 2"/>
                      <a:gd name="T2" fmla="*/ 6 w 7"/>
                      <a:gd name="T3" fmla="*/ 2 h 2"/>
                      <a:gd name="T4" fmla="*/ 7 w 7"/>
                      <a:gd name="T5" fmla="*/ 2 h 2"/>
                      <a:gd name="T6" fmla="*/ 0 60000 65536"/>
                      <a:gd name="T7" fmla="*/ 0 60000 65536"/>
                      <a:gd name="T8" fmla="*/ 0 60000 65536"/>
                      <a:gd name="T9" fmla="*/ 0 w 7"/>
                      <a:gd name="T10" fmla="*/ 0 h 2"/>
                      <a:gd name="T11" fmla="*/ 7 w 7"/>
                      <a:gd name="T12" fmla="*/ 2 h 2"/>
                    </a:gdLst>
                    <a:ahLst/>
                    <a:cxnLst>
                      <a:cxn ang="T6">
                        <a:pos x="T0" y="T1"/>
                      </a:cxn>
                      <a:cxn ang="T7">
                        <a:pos x="T2" y="T3"/>
                      </a:cxn>
                      <a:cxn ang="T8">
                        <a:pos x="T4" y="T5"/>
                      </a:cxn>
                    </a:cxnLst>
                    <a:rect l="T9" t="T10" r="T11" b="T12"/>
                    <a:pathLst>
                      <a:path w="7" h="2">
                        <a:moveTo>
                          <a:pt x="0" y="0"/>
                        </a:moveTo>
                        <a:lnTo>
                          <a:pt x="6" y="2"/>
                        </a:lnTo>
                        <a:lnTo>
                          <a:pt x="7" y="2"/>
                        </a:lnTo>
                      </a:path>
                    </a:pathLst>
                  </a:custGeom>
                  <a:noFill/>
                  <a:ln w="6350">
                    <a:solidFill>
                      <a:srgbClr val="0C0CFF"/>
                    </a:solidFill>
                    <a:prstDash val="solid"/>
                    <a:round/>
                    <a:headEnd/>
                    <a:tailEnd/>
                  </a:ln>
                </p:spPr>
                <p:txBody>
                  <a:bodyPr/>
                  <a:lstStyle/>
                  <a:p>
                    <a:endParaRPr lang="en-US"/>
                  </a:p>
                </p:txBody>
              </p:sp>
              <p:sp>
                <p:nvSpPr>
                  <p:cNvPr id="7024" name="Freeform 289"/>
                  <p:cNvSpPr>
                    <a:spLocks/>
                  </p:cNvSpPr>
                  <p:nvPr/>
                </p:nvSpPr>
                <p:spPr bwMode="auto">
                  <a:xfrm>
                    <a:off x="891" y="2243"/>
                    <a:ext cx="1" cy="1"/>
                  </a:xfrm>
                  <a:custGeom>
                    <a:avLst/>
                    <a:gdLst>
                      <a:gd name="T0" fmla="*/ 0 w 6"/>
                      <a:gd name="T1" fmla="*/ 0 h 3"/>
                      <a:gd name="T2" fmla="*/ 5 w 6"/>
                      <a:gd name="T3" fmla="*/ 3 h 3"/>
                      <a:gd name="T4" fmla="*/ 6 w 6"/>
                      <a:gd name="T5" fmla="*/ 3 h 3"/>
                      <a:gd name="T6" fmla="*/ 0 60000 65536"/>
                      <a:gd name="T7" fmla="*/ 0 60000 65536"/>
                      <a:gd name="T8" fmla="*/ 0 60000 65536"/>
                      <a:gd name="T9" fmla="*/ 0 w 6"/>
                      <a:gd name="T10" fmla="*/ 0 h 3"/>
                      <a:gd name="T11" fmla="*/ 6 w 6"/>
                      <a:gd name="T12" fmla="*/ 3 h 3"/>
                    </a:gdLst>
                    <a:ahLst/>
                    <a:cxnLst>
                      <a:cxn ang="T6">
                        <a:pos x="T0" y="T1"/>
                      </a:cxn>
                      <a:cxn ang="T7">
                        <a:pos x="T2" y="T3"/>
                      </a:cxn>
                      <a:cxn ang="T8">
                        <a:pos x="T4" y="T5"/>
                      </a:cxn>
                    </a:cxnLst>
                    <a:rect l="T9" t="T10" r="T11" b="T12"/>
                    <a:pathLst>
                      <a:path w="6" h="3">
                        <a:moveTo>
                          <a:pt x="0" y="0"/>
                        </a:moveTo>
                        <a:lnTo>
                          <a:pt x="5" y="3"/>
                        </a:lnTo>
                        <a:lnTo>
                          <a:pt x="6" y="3"/>
                        </a:lnTo>
                      </a:path>
                    </a:pathLst>
                  </a:custGeom>
                  <a:noFill/>
                  <a:ln w="6350">
                    <a:solidFill>
                      <a:srgbClr val="0C0CFF"/>
                    </a:solidFill>
                    <a:prstDash val="solid"/>
                    <a:round/>
                    <a:headEnd/>
                    <a:tailEnd/>
                  </a:ln>
                </p:spPr>
                <p:txBody>
                  <a:bodyPr/>
                  <a:lstStyle/>
                  <a:p>
                    <a:endParaRPr lang="en-US"/>
                  </a:p>
                </p:txBody>
              </p:sp>
              <p:sp>
                <p:nvSpPr>
                  <p:cNvPr id="7025" name="Freeform 290"/>
                  <p:cNvSpPr>
                    <a:spLocks/>
                  </p:cNvSpPr>
                  <p:nvPr/>
                </p:nvSpPr>
                <p:spPr bwMode="auto">
                  <a:xfrm>
                    <a:off x="892" y="2244"/>
                    <a:ext cx="1" cy="1"/>
                  </a:xfrm>
                  <a:custGeom>
                    <a:avLst/>
                    <a:gdLst>
                      <a:gd name="T0" fmla="*/ 0 w 6"/>
                      <a:gd name="T1" fmla="*/ 0 h 2"/>
                      <a:gd name="T2" fmla="*/ 5 w 6"/>
                      <a:gd name="T3" fmla="*/ 2 h 2"/>
                      <a:gd name="T4" fmla="*/ 6 w 6"/>
                      <a:gd name="T5" fmla="*/ 2 h 2"/>
                      <a:gd name="T6" fmla="*/ 0 60000 65536"/>
                      <a:gd name="T7" fmla="*/ 0 60000 65536"/>
                      <a:gd name="T8" fmla="*/ 0 60000 65536"/>
                      <a:gd name="T9" fmla="*/ 0 w 6"/>
                      <a:gd name="T10" fmla="*/ 0 h 2"/>
                      <a:gd name="T11" fmla="*/ 6 w 6"/>
                      <a:gd name="T12" fmla="*/ 2 h 2"/>
                    </a:gdLst>
                    <a:ahLst/>
                    <a:cxnLst>
                      <a:cxn ang="T6">
                        <a:pos x="T0" y="T1"/>
                      </a:cxn>
                      <a:cxn ang="T7">
                        <a:pos x="T2" y="T3"/>
                      </a:cxn>
                      <a:cxn ang="T8">
                        <a:pos x="T4" y="T5"/>
                      </a:cxn>
                    </a:cxnLst>
                    <a:rect l="T9" t="T10" r="T11" b="T12"/>
                    <a:pathLst>
                      <a:path w="6" h="2">
                        <a:moveTo>
                          <a:pt x="0" y="0"/>
                        </a:moveTo>
                        <a:lnTo>
                          <a:pt x="5" y="2"/>
                        </a:lnTo>
                        <a:lnTo>
                          <a:pt x="6" y="2"/>
                        </a:lnTo>
                      </a:path>
                    </a:pathLst>
                  </a:custGeom>
                  <a:noFill/>
                  <a:ln w="6350">
                    <a:solidFill>
                      <a:srgbClr val="0C0CFF"/>
                    </a:solidFill>
                    <a:prstDash val="solid"/>
                    <a:round/>
                    <a:headEnd/>
                    <a:tailEnd/>
                  </a:ln>
                </p:spPr>
                <p:txBody>
                  <a:bodyPr/>
                  <a:lstStyle/>
                  <a:p>
                    <a:endParaRPr lang="en-US"/>
                  </a:p>
                </p:txBody>
              </p:sp>
              <p:sp>
                <p:nvSpPr>
                  <p:cNvPr id="7026" name="Freeform 291"/>
                  <p:cNvSpPr>
                    <a:spLocks/>
                  </p:cNvSpPr>
                  <p:nvPr/>
                </p:nvSpPr>
                <p:spPr bwMode="auto">
                  <a:xfrm>
                    <a:off x="893" y="2244"/>
                    <a:ext cx="1" cy="1"/>
                  </a:xfrm>
                  <a:custGeom>
                    <a:avLst/>
                    <a:gdLst>
                      <a:gd name="T0" fmla="*/ 0 w 6"/>
                      <a:gd name="T1" fmla="*/ 0 h 1"/>
                      <a:gd name="T2" fmla="*/ 5 w 6"/>
                      <a:gd name="T3" fmla="*/ 1 h 1"/>
                      <a:gd name="T4" fmla="*/ 6 w 6"/>
                      <a:gd name="T5" fmla="*/ 1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1"/>
                        </a:lnTo>
                        <a:lnTo>
                          <a:pt x="6" y="1"/>
                        </a:lnTo>
                      </a:path>
                    </a:pathLst>
                  </a:custGeom>
                  <a:noFill/>
                  <a:ln w="6350">
                    <a:solidFill>
                      <a:srgbClr val="0C0CFF"/>
                    </a:solidFill>
                    <a:prstDash val="solid"/>
                    <a:round/>
                    <a:headEnd/>
                    <a:tailEnd/>
                  </a:ln>
                </p:spPr>
                <p:txBody>
                  <a:bodyPr/>
                  <a:lstStyle/>
                  <a:p>
                    <a:endParaRPr lang="en-US"/>
                  </a:p>
                </p:txBody>
              </p:sp>
              <p:sp>
                <p:nvSpPr>
                  <p:cNvPr id="7027" name="Freeform 292"/>
                  <p:cNvSpPr>
                    <a:spLocks/>
                  </p:cNvSpPr>
                  <p:nvPr/>
                </p:nvSpPr>
                <p:spPr bwMode="auto">
                  <a:xfrm>
                    <a:off x="894" y="2244"/>
                    <a:ext cx="1" cy="1"/>
                  </a:xfrm>
                  <a:custGeom>
                    <a:avLst/>
                    <a:gdLst>
                      <a:gd name="T0" fmla="*/ 0 w 6"/>
                      <a:gd name="T1" fmla="*/ 0 h 1"/>
                      <a:gd name="T2" fmla="*/ 5 w 6"/>
                      <a:gd name="T3" fmla="*/ 1 h 1"/>
                      <a:gd name="T4" fmla="*/ 6 w 6"/>
                      <a:gd name="T5" fmla="*/ 1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1"/>
                        </a:lnTo>
                        <a:lnTo>
                          <a:pt x="6" y="1"/>
                        </a:lnTo>
                      </a:path>
                    </a:pathLst>
                  </a:custGeom>
                  <a:noFill/>
                  <a:ln w="6350">
                    <a:solidFill>
                      <a:srgbClr val="0C0CFF"/>
                    </a:solidFill>
                    <a:prstDash val="solid"/>
                    <a:round/>
                    <a:headEnd/>
                    <a:tailEnd/>
                  </a:ln>
                </p:spPr>
                <p:txBody>
                  <a:bodyPr/>
                  <a:lstStyle/>
                  <a:p>
                    <a:endParaRPr lang="en-US"/>
                  </a:p>
                </p:txBody>
              </p:sp>
              <p:sp>
                <p:nvSpPr>
                  <p:cNvPr id="7028" name="Freeform 293"/>
                  <p:cNvSpPr>
                    <a:spLocks/>
                  </p:cNvSpPr>
                  <p:nvPr/>
                </p:nvSpPr>
                <p:spPr bwMode="auto">
                  <a:xfrm>
                    <a:off x="895" y="2244"/>
                    <a:ext cx="1" cy="1"/>
                  </a:xfrm>
                  <a:custGeom>
                    <a:avLst/>
                    <a:gdLst>
                      <a:gd name="T0" fmla="*/ 0 w 6"/>
                      <a:gd name="T1" fmla="*/ 0 h 1"/>
                      <a:gd name="T2" fmla="*/ 5 w 6"/>
                      <a:gd name="T3" fmla="*/ 1 h 1"/>
                      <a:gd name="T4" fmla="*/ 6 w 6"/>
                      <a:gd name="T5" fmla="*/ 1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1"/>
                        </a:lnTo>
                        <a:lnTo>
                          <a:pt x="6" y="1"/>
                        </a:lnTo>
                      </a:path>
                    </a:pathLst>
                  </a:custGeom>
                  <a:noFill/>
                  <a:ln w="6350">
                    <a:solidFill>
                      <a:srgbClr val="0C0CFF"/>
                    </a:solidFill>
                    <a:prstDash val="solid"/>
                    <a:round/>
                    <a:headEnd/>
                    <a:tailEnd/>
                  </a:ln>
                </p:spPr>
                <p:txBody>
                  <a:bodyPr/>
                  <a:lstStyle/>
                  <a:p>
                    <a:endParaRPr lang="en-US"/>
                  </a:p>
                </p:txBody>
              </p:sp>
              <p:sp>
                <p:nvSpPr>
                  <p:cNvPr id="7029" name="Freeform 294"/>
                  <p:cNvSpPr>
                    <a:spLocks/>
                  </p:cNvSpPr>
                  <p:nvPr/>
                </p:nvSpPr>
                <p:spPr bwMode="auto">
                  <a:xfrm>
                    <a:off x="896" y="2245"/>
                    <a:ext cx="1" cy="1"/>
                  </a:xfrm>
                  <a:custGeom>
                    <a:avLst/>
                    <a:gdLst>
                      <a:gd name="T0" fmla="*/ 0 w 7"/>
                      <a:gd name="T1" fmla="*/ 0 h 1"/>
                      <a:gd name="T2" fmla="*/ 6 w 7"/>
                      <a:gd name="T3" fmla="*/ 1 h 1"/>
                      <a:gd name="T4" fmla="*/ 7 w 7"/>
                      <a:gd name="T5" fmla="*/ 1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1"/>
                        </a:lnTo>
                        <a:lnTo>
                          <a:pt x="7" y="1"/>
                        </a:lnTo>
                      </a:path>
                    </a:pathLst>
                  </a:custGeom>
                  <a:noFill/>
                  <a:ln w="6350">
                    <a:solidFill>
                      <a:srgbClr val="0C0CFF"/>
                    </a:solidFill>
                    <a:prstDash val="solid"/>
                    <a:round/>
                    <a:headEnd/>
                    <a:tailEnd/>
                  </a:ln>
                </p:spPr>
                <p:txBody>
                  <a:bodyPr/>
                  <a:lstStyle/>
                  <a:p>
                    <a:endParaRPr lang="en-US"/>
                  </a:p>
                </p:txBody>
              </p:sp>
              <p:sp>
                <p:nvSpPr>
                  <p:cNvPr id="7030" name="Freeform 295"/>
                  <p:cNvSpPr>
                    <a:spLocks/>
                  </p:cNvSpPr>
                  <p:nvPr/>
                </p:nvSpPr>
                <p:spPr bwMode="auto">
                  <a:xfrm>
                    <a:off x="897" y="2245"/>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7031" name="Freeform 296"/>
                  <p:cNvSpPr>
                    <a:spLocks/>
                  </p:cNvSpPr>
                  <p:nvPr/>
                </p:nvSpPr>
                <p:spPr bwMode="auto">
                  <a:xfrm>
                    <a:off x="898" y="2245"/>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7032" name="Freeform 297"/>
                  <p:cNvSpPr>
                    <a:spLocks/>
                  </p:cNvSpPr>
                  <p:nvPr/>
                </p:nvSpPr>
                <p:spPr bwMode="auto">
                  <a:xfrm>
                    <a:off x="899" y="2245"/>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7033" name="Freeform 298"/>
                  <p:cNvSpPr>
                    <a:spLocks/>
                  </p:cNvSpPr>
                  <p:nvPr/>
                </p:nvSpPr>
                <p:spPr bwMode="auto">
                  <a:xfrm>
                    <a:off x="900" y="2245"/>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7034" name="Freeform 299"/>
                  <p:cNvSpPr>
                    <a:spLocks/>
                  </p:cNvSpPr>
                  <p:nvPr/>
                </p:nvSpPr>
                <p:spPr bwMode="auto">
                  <a:xfrm>
                    <a:off x="901" y="2245"/>
                    <a:ext cx="1" cy="1"/>
                  </a:xfrm>
                  <a:custGeom>
                    <a:avLst/>
                    <a:gdLst>
                      <a:gd name="T0" fmla="*/ 0 w 6"/>
                      <a:gd name="T1" fmla="*/ 0 h 2"/>
                      <a:gd name="T2" fmla="*/ 5 w 6"/>
                      <a:gd name="T3" fmla="*/ 2 h 2"/>
                      <a:gd name="T4" fmla="*/ 6 w 6"/>
                      <a:gd name="T5" fmla="*/ 2 h 2"/>
                      <a:gd name="T6" fmla="*/ 0 60000 65536"/>
                      <a:gd name="T7" fmla="*/ 0 60000 65536"/>
                      <a:gd name="T8" fmla="*/ 0 60000 65536"/>
                      <a:gd name="T9" fmla="*/ 0 w 6"/>
                      <a:gd name="T10" fmla="*/ 0 h 2"/>
                      <a:gd name="T11" fmla="*/ 6 w 6"/>
                      <a:gd name="T12" fmla="*/ 2 h 2"/>
                    </a:gdLst>
                    <a:ahLst/>
                    <a:cxnLst>
                      <a:cxn ang="T6">
                        <a:pos x="T0" y="T1"/>
                      </a:cxn>
                      <a:cxn ang="T7">
                        <a:pos x="T2" y="T3"/>
                      </a:cxn>
                      <a:cxn ang="T8">
                        <a:pos x="T4" y="T5"/>
                      </a:cxn>
                    </a:cxnLst>
                    <a:rect l="T9" t="T10" r="T11" b="T12"/>
                    <a:pathLst>
                      <a:path w="6" h="2">
                        <a:moveTo>
                          <a:pt x="0" y="0"/>
                        </a:moveTo>
                        <a:lnTo>
                          <a:pt x="5" y="2"/>
                        </a:lnTo>
                        <a:lnTo>
                          <a:pt x="6" y="2"/>
                        </a:lnTo>
                      </a:path>
                    </a:pathLst>
                  </a:custGeom>
                  <a:noFill/>
                  <a:ln w="6350">
                    <a:solidFill>
                      <a:srgbClr val="0C0CFF"/>
                    </a:solidFill>
                    <a:prstDash val="solid"/>
                    <a:round/>
                    <a:headEnd/>
                    <a:tailEnd/>
                  </a:ln>
                </p:spPr>
                <p:txBody>
                  <a:bodyPr/>
                  <a:lstStyle/>
                  <a:p>
                    <a:endParaRPr lang="en-US"/>
                  </a:p>
                </p:txBody>
              </p:sp>
              <p:sp>
                <p:nvSpPr>
                  <p:cNvPr id="7035" name="Freeform 300"/>
                  <p:cNvSpPr>
                    <a:spLocks/>
                  </p:cNvSpPr>
                  <p:nvPr/>
                </p:nvSpPr>
                <p:spPr bwMode="auto">
                  <a:xfrm>
                    <a:off x="902" y="2245"/>
                    <a:ext cx="1" cy="1"/>
                  </a:xfrm>
                  <a:custGeom>
                    <a:avLst/>
                    <a:gdLst>
                      <a:gd name="T0" fmla="*/ 0 w 6"/>
                      <a:gd name="T1" fmla="*/ 0 h 1"/>
                      <a:gd name="T2" fmla="*/ 5 w 6"/>
                      <a:gd name="T3" fmla="*/ 1 h 1"/>
                      <a:gd name="T4" fmla="*/ 6 w 6"/>
                      <a:gd name="T5" fmla="*/ 1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1"/>
                        </a:lnTo>
                        <a:lnTo>
                          <a:pt x="6" y="1"/>
                        </a:lnTo>
                      </a:path>
                    </a:pathLst>
                  </a:custGeom>
                  <a:noFill/>
                  <a:ln w="6350">
                    <a:solidFill>
                      <a:srgbClr val="0C0CFF"/>
                    </a:solidFill>
                    <a:prstDash val="solid"/>
                    <a:round/>
                    <a:headEnd/>
                    <a:tailEnd/>
                  </a:ln>
                </p:spPr>
                <p:txBody>
                  <a:bodyPr/>
                  <a:lstStyle/>
                  <a:p>
                    <a:endParaRPr lang="en-US"/>
                  </a:p>
                </p:txBody>
              </p:sp>
              <p:sp>
                <p:nvSpPr>
                  <p:cNvPr id="7036" name="Freeform 301"/>
                  <p:cNvSpPr>
                    <a:spLocks/>
                  </p:cNvSpPr>
                  <p:nvPr/>
                </p:nvSpPr>
                <p:spPr bwMode="auto">
                  <a:xfrm>
                    <a:off x="903" y="2245"/>
                    <a:ext cx="1" cy="1"/>
                  </a:xfrm>
                  <a:custGeom>
                    <a:avLst/>
                    <a:gdLst>
                      <a:gd name="T0" fmla="*/ 0 w 6"/>
                      <a:gd name="T1" fmla="*/ 0 h 1"/>
                      <a:gd name="T2" fmla="*/ 5 w 6"/>
                      <a:gd name="T3" fmla="*/ 1 h 1"/>
                      <a:gd name="T4" fmla="*/ 6 w 6"/>
                      <a:gd name="T5" fmla="*/ 1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1"/>
                        </a:lnTo>
                        <a:lnTo>
                          <a:pt x="6" y="1"/>
                        </a:lnTo>
                      </a:path>
                    </a:pathLst>
                  </a:custGeom>
                  <a:noFill/>
                  <a:ln w="6350">
                    <a:solidFill>
                      <a:srgbClr val="0C0CFF"/>
                    </a:solidFill>
                    <a:prstDash val="solid"/>
                    <a:round/>
                    <a:headEnd/>
                    <a:tailEnd/>
                  </a:ln>
                </p:spPr>
                <p:txBody>
                  <a:bodyPr/>
                  <a:lstStyle/>
                  <a:p>
                    <a:endParaRPr lang="en-US"/>
                  </a:p>
                </p:txBody>
              </p:sp>
              <p:sp>
                <p:nvSpPr>
                  <p:cNvPr id="7037" name="Freeform 302"/>
                  <p:cNvSpPr>
                    <a:spLocks/>
                  </p:cNvSpPr>
                  <p:nvPr/>
                </p:nvSpPr>
                <p:spPr bwMode="auto">
                  <a:xfrm>
                    <a:off x="904" y="2246"/>
                    <a:ext cx="1" cy="1"/>
                  </a:xfrm>
                  <a:custGeom>
                    <a:avLst/>
                    <a:gdLst>
                      <a:gd name="T0" fmla="*/ 0 w 7"/>
                      <a:gd name="T1" fmla="*/ 0 h 1"/>
                      <a:gd name="T2" fmla="*/ 6 w 7"/>
                      <a:gd name="T3" fmla="*/ 1 h 1"/>
                      <a:gd name="T4" fmla="*/ 7 w 7"/>
                      <a:gd name="T5" fmla="*/ 1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1"/>
                        </a:lnTo>
                        <a:lnTo>
                          <a:pt x="7" y="1"/>
                        </a:lnTo>
                      </a:path>
                    </a:pathLst>
                  </a:custGeom>
                  <a:noFill/>
                  <a:ln w="6350">
                    <a:solidFill>
                      <a:srgbClr val="0C0CFF"/>
                    </a:solidFill>
                    <a:prstDash val="solid"/>
                    <a:round/>
                    <a:headEnd/>
                    <a:tailEnd/>
                  </a:ln>
                </p:spPr>
                <p:txBody>
                  <a:bodyPr/>
                  <a:lstStyle/>
                  <a:p>
                    <a:endParaRPr lang="en-US"/>
                  </a:p>
                </p:txBody>
              </p:sp>
              <p:sp>
                <p:nvSpPr>
                  <p:cNvPr id="7038" name="Freeform 303"/>
                  <p:cNvSpPr>
                    <a:spLocks/>
                  </p:cNvSpPr>
                  <p:nvPr/>
                </p:nvSpPr>
                <p:spPr bwMode="auto">
                  <a:xfrm>
                    <a:off x="905"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7039" name="Freeform 304"/>
                  <p:cNvSpPr>
                    <a:spLocks/>
                  </p:cNvSpPr>
                  <p:nvPr/>
                </p:nvSpPr>
                <p:spPr bwMode="auto">
                  <a:xfrm>
                    <a:off x="906" y="2246"/>
                    <a:ext cx="1" cy="1"/>
                  </a:xfrm>
                  <a:custGeom>
                    <a:avLst/>
                    <a:gdLst>
                      <a:gd name="T0" fmla="*/ 0 w 6"/>
                      <a:gd name="T1" fmla="*/ 0 h 1"/>
                      <a:gd name="T2" fmla="*/ 5 w 6"/>
                      <a:gd name="T3" fmla="*/ 1 h 1"/>
                      <a:gd name="T4" fmla="*/ 6 w 6"/>
                      <a:gd name="T5" fmla="*/ 1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1"/>
                        </a:lnTo>
                        <a:lnTo>
                          <a:pt x="6" y="1"/>
                        </a:lnTo>
                      </a:path>
                    </a:pathLst>
                  </a:custGeom>
                  <a:noFill/>
                  <a:ln w="6350">
                    <a:solidFill>
                      <a:srgbClr val="0C0CFF"/>
                    </a:solidFill>
                    <a:prstDash val="solid"/>
                    <a:round/>
                    <a:headEnd/>
                    <a:tailEnd/>
                  </a:ln>
                </p:spPr>
                <p:txBody>
                  <a:bodyPr/>
                  <a:lstStyle/>
                  <a:p>
                    <a:endParaRPr lang="en-US"/>
                  </a:p>
                </p:txBody>
              </p:sp>
              <p:sp>
                <p:nvSpPr>
                  <p:cNvPr id="7040" name="Freeform 305"/>
                  <p:cNvSpPr>
                    <a:spLocks/>
                  </p:cNvSpPr>
                  <p:nvPr/>
                </p:nvSpPr>
                <p:spPr bwMode="auto">
                  <a:xfrm>
                    <a:off x="907"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7041" name="Freeform 306"/>
                  <p:cNvSpPr>
                    <a:spLocks/>
                  </p:cNvSpPr>
                  <p:nvPr/>
                </p:nvSpPr>
                <p:spPr bwMode="auto">
                  <a:xfrm>
                    <a:off x="908"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7042" name="Freeform 307"/>
                  <p:cNvSpPr>
                    <a:spLocks/>
                  </p:cNvSpPr>
                  <p:nvPr/>
                </p:nvSpPr>
                <p:spPr bwMode="auto">
                  <a:xfrm>
                    <a:off x="909"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7043" name="Freeform 308"/>
                  <p:cNvSpPr>
                    <a:spLocks/>
                  </p:cNvSpPr>
                  <p:nvPr/>
                </p:nvSpPr>
                <p:spPr bwMode="auto">
                  <a:xfrm>
                    <a:off x="909" y="2246"/>
                    <a:ext cx="2"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7044" name="Freeform 309"/>
                  <p:cNvSpPr>
                    <a:spLocks/>
                  </p:cNvSpPr>
                  <p:nvPr/>
                </p:nvSpPr>
                <p:spPr bwMode="auto">
                  <a:xfrm>
                    <a:off x="910" y="2246"/>
                    <a:ext cx="2"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7045" name="Freeform 310"/>
                  <p:cNvSpPr>
                    <a:spLocks/>
                  </p:cNvSpPr>
                  <p:nvPr/>
                </p:nvSpPr>
                <p:spPr bwMode="auto">
                  <a:xfrm>
                    <a:off x="912"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7046" name="Freeform 311"/>
                  <p:cNvSpPr>
                    <a:spLocks/>
                  </p:cNvSpPr>
                  <p:nvPr/>
                </p:nvSpPr>
                <p:spPr bwMode="auto">
                  <a:xfrm>
                    <a:off x="912" y="2246"/>
                    <a:ext cx="2"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7047" name="Freeform 312"/>
                  <p:cNvSpPr>
                    <a:spLocks/>
                  </p:cNvSpPr>
                  <p:nvPr/>
                </p:nvSpPr>
                <p:spPr bwMode="auto">
                  <a:xfrm>
                    <a:off x="913" y="2246"/>
                    <a:ext cx="2"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7048" name="Freeform 313"/>
                  <p:cNvSpPr>
                    <a:spLocks/>
                  </p:cNvSpPr>
                  <p:nvPr/>
                </p:nvSpPr>
                <p:spPr bwMode="auto">
                  <a:xfrm>
                    <a:off x="914"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7049" name="Freeform 314"/>
                  <p:cNvSpPr>
                    <a:spLocks/>
                  </p:cNvSpPr>
                  <p:nvPr/>
                </p:nvSpPr>
                <p:spPr bwMode="auto">
                  <a:xfrm>
                    <a:off x="915"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7050" name="Freeform 315"/>
                  <p:cNvSpPr>
                    <a:spLocks/>
                  </p:cNvSpPr>
                  <p:nvPr/>
                </p:nvSpPr>
                <p:spPr bwMode="auto">
                  <a:xfrm>
                    <a:off x="916"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7051" name="Freeform 316"/>
                  <p:cNvSpPr>
                    <a:spLocks/>
                  </p:cNvSpPr>
                  <p:nvPr/>
                </p:nvSpPr>
                <p:spPr bwMode="auto">
                  <a:xfrm>
                    <a:off x="917" y="2246"/>
                    <a:ext cx="1" cy="1"/>
                  </a:xfrm>
                  <a:custGeom>
                    <a:avLst/>
                    <a:gdLst>
                      <a:gd name="T0" fmla="*/ 0 w 7"/>
                      <a:gd name="T1" fmla="*/ 1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1"/>
                        </a:moveTo>
                        <a:lnTo>
                          <a:pt x="6" y="0"/>
                        </a:lnTo>
                        <a:lnTo>
                          <a:pt x="7" y="0"/>
                        </a:lnTo>
                      </a:path>
                    </a:pathLst>
                  </a:custGeom>
                  <a:noFill/>
                  <a:ln w="6350">
                    <a:solidFill>
                      <a:srgbClr val="0C0CFF"/>
                    </a:solidFill>
                    <a:prstDash val="solid"/>
                    <a:round/>
                    <a:headEnd/>
                    <a:tailEnd/>
                  </a:ln>
                </p:spPr>
                <p:txBody>
                  <a:bodyPr/>
                  <a:lstStyle/>
                  <a:p>
                    <a:endParaRPr lang="en-US"/>
                  </a:p>
                </p:txBody>
              </p:sp>
              <p:sp>
                <p:nvSpPr>
                  <p:cNvPr id="7052" name="Freeform 317"/>
                  <p:cNvSpPr>
                    <a:spLocks/>
                  </p:cNvSpPr>
                  <p:nvPr/>
                </p:nvSpPr>
                <p:spPr bwMode="auto">
                  <a:xfrm>
                    <a:off x="918"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7053" name="Freeform 318"/>
                  <p:cNvSpPr>
                    <a:spLocks/>
                  </p:cNvSpPr>
                  <p:nvPr/>
                </p:nvSpPr>
                <p:spPr bwMode="auto">
                  <a:xfrm>
                    <a:off x="919" y="2246"/>
                    <a:ext cx="1" cy="1"/>
                  </a:xfrm>
                  <a:custGeom>
                    <a:avLst/>
                    <a:gdLst>
                      <a:gd name="T0" fmla="*/ 0 w 6"/>
                      <a:gd name="T1" fmla="*/ 1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1"/>
                        </a:moveTo>
                        <a:lnTo>
                          <a:pt x="5" y="0"/>
                        </a:lnTo>
                        <a:lnTo>
                          <a:pt x="6" y="0"/>
                        </a:lnTo>
                      </a:path>
                    </a:pathLst>
                  </a:custGeom>
                  <a:noFill/>
                  <a:ln w="6350">
                    <a:solidFill>
                      <a:srgbClr val="0C0CFF"/>
                    </a:solidFill>
                    <a:prstDash val="solid"/>
                    <a:round/>
                    <a:headEnd/>
                    <a:tailEnd/>
                  </a:ln>
                </p:spPr>
                <p:txBody>
                  <a:bodyPr/>
                  <a:lstStyle/>
                  <a:p>
                    <a:endParaRPr lang="en-US"/>
                  </a:p>
                </p:txBody>
              </p:sp>
              <p:sp>
                <p:nvSpPr>
                  <p:cNvPr id="7054" name="Freeform 319"/>
                  <p:cNvSpPr>
                    <a:spLocks/>
                  </p:cNvSpPr>
                  <p:nvPr/>
                </p:nvSpPr>
                <p:spPr bwMode="auto">
                  <a:xfrm>
                    <a:off x="920" y="2245"/>
                    <a:ext cx="1" cy="1"/>
                  </a:xfrm>
                  <a:custGeom>
                    <a:avLst/>
                    <a:gdLst>
                      <a:gd name="T0" fmla="*/ 0 w 6"/>
                      <a:gd name="T1" fmla="*/ 2 h 2"/>
                      <a:gd name="T2" fmla="*/ 5 w 6"/>
                      <a:gd name="T3" fmla="*/ 0 h 2"/>
                      <a:gd name="T4" fmla="*/ 6 w 6"/>
                      <a:gd name="T5" fmla="*/ 0 h 2"/>
                      <a:gd name="T6" fmla="*/ 0 60000 65536"/>
                      <a:gd name="T7" fmla="*/ 0 60000 65536"/>
                      <a:gd name="T8" fmla="*/ 0 60000 65536"/>
                      <a:gd name="T9" fmla="*/ 0 w 6"/>
                      <a:gd name="T10" fmla="*/ 0 h 2"/>
                      <a:gd name="T11" fmla="*/ 6 w 6"/>
                      <a:gd name="T12" fmla="*/ 2 h 2"/>
                    </a:gdLst>
                    <a:ahLst/>
                    <a:cxnLst>
                      <a:cxn ang="T6">
                        <a:pos x="T0" y="T1"/>
                      </a:cxn>
                      <a:cxn ang="T7">
                        <a:pos x="T2" y="T3"/>
                      </a:cxn>
                      <a:cxn ang="T8">
                        <a:pos x="T4" y="T5"/>
                      </a:cxn>
                    </a:cxnLst>
                    <a:rect l="T9" t="T10" r="T11" b="T12"/>
                    <a:pathLst>
                      <a:path w="6" h="2">
                        <a:moveTo>
                          <a:pt x="0" y="2"/>
                        </a:moveTo>
                        <a:lnTo>
                          <a:pt x="5" y="0"/>
                        </a:lnTo>
                        <a:lnTo>
                          <a:pt x="6" y="0"/>
                        </a:lnTo>
                      </a:path>
                    </a:pathLst>
                  </a:custGeom>
                  <a:noFill/>
                  <a:ln w="6350">
                    <a:solidFill>
                      <a:srgbClr val="0C0CFF"/>
                    </a:solidFill>
                    <a:prstDash val="solid"/>
                    <a:round/>
                    <a:headEnd/>
                    <a:tailEnd/>
                  </a:ln>
                </p:spPr>
                <p:txBody>
                  <a:bodyPr/>
                  <a:lstStyle/>
                  <a:p>
                    <a:endParaRPr lang="en-US"/>
                  </a:p>
                </p:txBody>
              </p:sp>
              <p:sp>
                <p:nvSpPr>
                  <p:cNvPr id="7055" name="Freeform 320"/>
                  <p:cNvSpPr>
                    <a:spLocks/>
                  </p:cNvSpPr>
                  <p:nvPr/>
                </p:nvSpPr>
                <p:spPr bwMode="auto">
                  <a:xfrm>
                    <a:off x="921" y="2245"/>
                    <a:ext cx="1" cy="1"/>
                  </a:xfrm>
                  <a:custGeom>
                    <a:avLst/>
                    <a:gdLst>
                      <a:gd name="T0" fmla="*/ 0 w 6"/>
                      <a:gd name="T1" fmla="*/ 1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1"/>
                        </a:moveTo>
                        <a:lnTo>
                          <a:pt x="5" y="0"/>
                        </a:lnTo>
                        <a:lnTo>
                          <a:pt x="6" y="0"/>
                        </a:lnTo>
                      </a:path>
                    </a:pathLst>
                  </a:custGeom>
                  <a:noFill/>
                  <a:ln w="6350">
                    <a:solidFill>
                      <a:srgbClr val="0C0CFF"/>
                    </a:solidFill>
                    <a:prstDash val="solid"/>
                    <a:round/>
                    <a:headEnd/>
                    <a:tailEnd/>
                  </a:ln>
                </p:spPr>
                <p:txBody>
                  <a:bodyPr/>
                  <a:lstStyle/>
                  <a:p>
                    <a:endParaRPr lang="en-US"/>
                  </a:p>
                </p:txBody>
              </p:sp>
              <p:sp>
                <p:nvSpPr>
                  <p:cNvPr id="7056" name="Freeform 321"/>
                  <p:cNvSpPr>
                    <a:spLocks/>
                  </p:cNvSpPr>
                  <p:nvPr/>
                </p:nvSpPr>
                <p:spPr bwMode="auto">
                  <a:xfrm>
                    <a:off x="922" y="2245"/>
                    <a:ext cx="1" cy="1"/>
                  </a:xfrm>
                  <a:custGeom>
                    <a:avLst/>
                    <a:gdLst>
                      <a:gd name="T0" fmla="*/ 0 w 6"/>
                      <a:gd name="T1" fmla="*/ 1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1"/>
                        </a:moveTo>
                        <a:lnTo>
                          <a:pt x="5" y="0"/>
                        </a:lnTo>
                        <a:lnTo>
                          <a:pt x="6" y="0"/>
                        </a:lnTo>
                      </a:path>
                    </a:pathLst>
                  </a:custGeom>
                  <a:noFill/>
                  <a:ln w="6350">
                    <a:solidFill>
                      <a:srgbClr val="0C0CFF"/>
                    </a:solidFill>
                    <a:prstDash val="solid"/>
                    <a:round/>
                    <a:headEnd/>
                    <a:tailEnd/>
                  </a:ln>
                </p:spPr>
                <p:txBody>
                  <a:bodyPr/>
                  <a:lstStyle/>
                  <a:p>
                    <a:endParaRPr lang="en-US"/>
                  </a:p>
                </p:txBody>
              </p:sp>
              <p:sp>
                <p:nvSpPr>
                  <p:cNvPr id="7057" name="Freeform 322"/>
                  <p:cNvSpPr>
                    <a:spLocks/>
                  </p:cNvSpPr>
                  <p:nvPr/>
                </p:nvSpPr>
                <p:spPr bwMode="auto">
                  <a:xfrm>
                    <a:off x="923" y="2245"/>
                    <a:ext cx="1" cy="1"/>
                  </a:xfrm>
                  <a:custGeom>
                    <a:avLst/>
                    <a:gdLst>
                      <a:gd name="T0" fmla="*/ 0 w 6"/>
                      <a:gd name="T1" fmla="*/ 1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1"/>
                        </a:moveTo>
                        <a:lnTo>
                          <a:pt x="5" y="0"/>
                        </a:lnTo>
                        <a:lnTo>
                          <a:pt x="6" y="0"/>
                        </a:lnTo>
                      </a:path>
                    </a:pathLst>
                  </a:custGeom>
                  <a:noFill/>
                  <a:ln w="6350">
                    <a:solidFill>
                      <a:srgbClr val="0C0CFF"/>
                    </a:solidFill>
                    <a:prstDash val="solid"/>
                    <a:round/>
                    <a:headEnd/>
                    <a:tailEnd/>
                  </a:ln>
                </p:spPr>
                <p:txBody>
                  <a:bodyPr/>
                  <a:lstStyle/>
                  <a:p>
                    <a:endParaRPr lang="en-US"/>
                  </a:p>
                </p:txBody>
              </p:sp>
              <p:sp>
                <p:nvSpPr>
                  <p:cNvPr id="7058" name="Freeform 323"/>
                  <p:cNvSpPr>
                    <a:spLocks/>
                  </p:cNvSpPr>
                  <p:nvPr/>
                </p:nvSpPr>
                <p:spPr bwMode="auto">
                  <a:xfrm>
                    <a:off x="924" y="2244"/>
                    <a:ext cx="1" cy="1"/>
                  </a:xfrm>
                  <a:custGeom>
                    <a:avLst/>
                    <a:gdLst>
                      <a:gd name="T0" fmla="*/ 0 w 7"/>
                      <a:gd name="T1" fmla="*/ 2 h 2"/>
                      <a:gd name="T2" fmla="*/ 6 w 7"/>
                      <a:gd name="T3" fmla="*/ 0 h 2"/>
                      <a:gd name="T4" fmla="*/ 7 w 7"/>
                      <a:gd name="T5" fmla="*/ 0 h 2"/>
                      <a:gd name="T6" fmla="*/ 0 60000 65536"/>
                      <a:gd name="T7" fmla="*/ 0 60000 65536"/>
                      <a:gd name="T8" fmla="*/ 0 60000 65536"/>
                      <a:gd name="T9" fmla="*/ 0 w 7"/>
                      <a:gd name="T10" fmla="*/ 0 h 2"/>
                      <a:gd name="T11" fmla="*/ 7 w 7"/>
                      <a:gd name="T12" fmla="*/ 2 h 2"/>
                    </a:gdLst>
                    <a:ahLst/>
                    <a:cxnLst>
                      <a:cxn ang="T6">
                        <a:pos x="T0" y="T1"/>
                      </a:cxn>
                      <a:cxn ang="T7">
                        <a:pos x="T2" y="T3"/>
                      </a:cxn>
                      <a:cxn ang="T8">
                        <a:pos x="T4" y="T5"/>
                      </a:cxn>
                    </a:cxnLst>
                    <a:rect l="T9" t="T10" r="T11" b="T12"/>
                    <a:pathLst>
                      <a:path w="7" h="2">
                        <a:moveTo>
                          <a:pt x="0" y="2"/>
                        </a:moveTo>
                        <a:lnTo>
                          <a:pt x="6" y="0"/>
                        </a:lnTo>
                        <a:lnTo>
                          <a:pt x="7" y="0"/>
                        </a:lnTo>
                      </a:path>
                    </a:pathLst>
                  </a:custGeom>
                  <a:noFill/>
                  <a:ln w="6350">
                    <a:solidFill>
                      <a:srgbClr val="0C0CFF"/>
                    </a:solidFill>
                    <a:prstDash val="solid"/>
                    <a:round/>
                    <a:headEnd/>
                    <a:tailEnd/>
                  </a:ln>
                </p:spPr>
                <p:txBody>
                  <a:bodyPr/>
                  <a:lstStyle/>
                  <a:p>
                    <a:endParaRPr lang="en-US"/>
                  </a:p>
                </p:txBody>
              </p:sp>
              <p:sp>
                <p:nvSpPr>
                  <p:cNvPr id="7059" name="Freeform 324"/>
                  <p:cNvSpPr>
                    <a:spLocks/>
                  </p:cNvSpPr>
                  <p:nvPr/>
                </p:nvSpPr>
                <p:spPr bwMode="auto">
                  <a:xfrm>
                    <a:off x="925" y="2244"/>
                    <a:ext cx="1" cy="1"/>
                  </a:xfrm>
                  <a:custGeom>
                    <a:avLst/>
                    <a:gdLst>
                      <a:gd name="T0" fmla="*/ 0 w 6"/>
                      <a:gd name="T1" fmla="*/ 3 h 3"/>
                      <a:gd name="T2" fmla="*/ 5 w 6"/>
                      <a:gd name="T3" fmla="*/ 0 h 3"/>
                      <a:gd name="T4" fmla="*/ 6 w 6"/>
                      <a:gd name="T5" fmla="*/ 0 h 3"/>
                      <a:gd name="T6" fmla="*/ 0 60000 65536"/>
                      <a:gd name="T7" fmla="*/ 0 60000 65536"/>
                      <a:gd name="T8" fmla="*/ 0 60000 65536"/>
                      <a:gd name="T9" fmla="*/ 0 w 6"/>
                      <a:gd name="T10" fmla="*/ 0 h 3"/>
                      <a:gd name="T11" fmla="*/ 6 w 6"/>
                      <a:gd name="T12" fmla="*/ 3 h 3"/>
                    </a:gdLst>
                    <a:ahLst/>
                    <a:cxnLst>
                      <a:cxn ang="T6">
                        <a:pos x="T0" y="T1"/>
                      </a:cxn>
                      <a:cxn ang="T7">
                        <a:pos x="T2" y="T3"/>
                      </a:cxn>
                      <a:cxn ang="T8">
                        <a:pos x="T4" y="T5"/>
                      </a:cxn>
                    </a:cxnLst>
                    <a:rect l="T9" t="T10" r="T11" b="T12"/>
                    <a:pathLst>
                      <a:path w="6" h="3">
                        <a:moveTo>
                          <a:pt x="0" y="3"/>
                        </a:moveTo>
                        <a:lnTo>
                          <a:pt x="5" y="0"/>
                        </a:lnTo>
                        <a:lnTo>
                          <a:pt x="6" y="0"/>
                        </a:lnTo>
                      </a:path>
                    </a:pathLst>
                  </a:custGeom>
                  <a:noFill/>
                  <a:ln w="6350">
                    <a:solidFill>
                      <a:srgbClr val="0C0CFF"/>
                    </a:solidFill>
                    <a:prstDash val="solid"/>
                    <a:round/>
                    <a:headEnd/>
                    <a:tailEnd/>
                  </a:ln>
                </p:spPr>
                <p:txBody>
                  <a:bodyPr/>
                  <a:lstStyle/>
                  <a:p>
                    <a:endParaRPr lang="en-US"/>
                  </a:p>
                </p:txBody>
              </p:sp>
              <p:sp>
                <p:nvSpPr>
                  <p:cNvPr id="7060" name="Freeform 325"/>
                  <p:cNvSpPr>
                    <a:spLocks/>
                  </p:cNvSpPr>
                  <p:nvPr/>
                </p:nvSpPr>
                <p:spPr bwMode="auto">
                  <a:xfrm>
                    <a:off x="926" y="2243"/>
                    <a:ext cx="1" cy="1"/>
                  </a:xfrm>
                  <a:custGeom>
                    <a:avLst/>
                    <a:gdLst>
                      <a:gd name="T0" fmla="*/ 0 w 6"/>
                      <a:gd name="T1" fmla="*/ 6 h 6"/>
                      <a:gd name="T2" fmla="*/ 5 w 6"/>
                      <a:gd name="T3" fmla="*/ 0 h 6"/>
                      <a:gd name="T4" fmla="*/ 6 w 6"/>
                      <a:gd name="T5" fmla="*/ 0 h 6"/>
                      <a:gd name="T6" fmla="*/ 0 60000 65536"/>
                      <a:gd name="T7" fmla="*/ 0 60000 65536"/>
                      <a:gd name="T8" fmla="*/ 0 60000 65536"/>
                      <a:gd name="T9" fmla="*/ 0 w 6"/>
                      <a:gd name="T10" fmla="*/ 0 h 6"/>
                      <a:gd name="T11" fmla="*/ 6 w 6"/>
                      <a:gd name="T12" fmla="*/ 6 h 6"/>
                    </a:gdLst>
                    <a:ahLst/>
                    <a:cxnLst>
                      <a:cxn ang="T6">
                        <a:pos x="T0" y="T1"/>
                      </a:cxn>
                      <a:cxn ang="T7">
                        <a:pos x="T2" y="T3"/>
                      </a:cxn>
                      <a:cxn ang="T8">
                        <a:pos x="T4" y="T5"/>
                      </a:cxn>
                    </a:cxnLst>
                    <a:rect l="T9" t="T10" r="T11" b="T12"/>
                    <a:pathLst>
                      <a:path w="6" h="6">
                        <a:moveTo>
                          <a:pt x="0" y="6"/>
                        </a:moveTo>
                        <a:lnTo>
                          <a:pt x="5" y="0"/>
                        </a:lnTo>
                        <a:lnTo>
                          <a:pt x="6" y="0"/>
                        </a:lnTo>
                      </a:path>
                    </a:pathLst>
                  </a:custGeom>
                  <a:noFill/>
                  <a:ln w="6350">
                    <a:solidFill>
                      <a:srgbClr val="0C0CFF"/>
                    </a:solidFill>
                    <a:prstDash val="solid"/>
                    <a:round/>
                    <a:headEnd/>
                    <a:tailEnd/>
                  </a:ln>
                </p:spPr>
                <p:txBody>
                  <a:bodyPr/>
                  <a:lstStyle/>
                  <a:p>
                    <a:endParaRPr lang="en-US"/>
                  </a:p>
                </p:txBody>
              </p:sp>
              <p:sp>
                <p:nvSpPr>
                  <p:cNvPr id="7061" name="Freeform 326"/>
                  <p:cNvSpPr>
                    <a:spLocks/>
                  </p:cNvSpPr>
                  <p:nvPr/>
                </p:nvSpPr>
                <p:spPr bwMode="auto">
                  <a:xfrm>
                    <a:off x="927" y="2240"/>
                    <a:ext cx="1" cy="3"/>
                  </a:xfrm>
                  <a:custGeom>
                    <a:avLst/>
                    <a:gdLst>
                      <a:gd name="T0" fmla="*/ 0 w 6"/>
                      <a:gd name="T1" fmla="*/ 12 h 12"/>
                      <a:gd name="T2" fmla="*/ 5 w 6"/>
                      <a:gd name="T3" fmla="*/ 0 h 12"/>
                      <a:gd name="T4" fmla="*/ 6 w 6"/>
                      <a:gd name="T5" fmla="*/ 0 h 12"/>
                      <a:gd name="T6" fmla="*/ 0 60000 65536"/>
                      <a:gd name="T7" fmla="*/ 0 60000 65536"/>
                      <a:gd name="T8" fmla="*/ 0 60000 65536"/>
                      <a:gd name="T9" fmla="*/ 0 w 6"/>
                      <a:gd name="T10" fmla="*/ 0 h 12"/>
                      <a:gd name="T11" fmla="*/ 6 w 6"/>
                      <a:gd name="T12" fmla="*/ 12 h 12"/>
                    </a:gdLst>
                    <a:ahLst/>
                    <a:cxnLst>
                      <a:cxn ang="T6">
                        <a:pos x="T0" y="T1"/>
                      </a:cxn>
                      <a:cxn ang="T7">
                        <a:pos x="T2" y="T3"/>
                      </a:cxn>
                      <a:cxn ang="T8">
                        <a:pos x="T4" y="T5"/>
                      </a:cxn>
                    </a:cxnLst>
                    <a:rect l="T9" t="T10" r="T11" b="T12"/>
                    <a:pathLst>
                      <a:path w="6" h="12">
                        <a:moveTo>
                          <a:pt x="0" y="12"/>
                        </a:moveTo>
                        <a:lnTo>
                          <a:pt x="5" y="0"/>
                        </a:lnTo>
                        <a:lnTo>
                          <a:pt x="6" y="0"/>
                        </a:lnTo>
                      </a:path>
                    </a:pathLst>
                  </a:custGeom>
                  <a:noFill/>
                  <a:ln w="6350">
                    <a:solidFill>
                      <a:srgbClr val="0C0CFF"/>
                    </a:solidFill>
                    <a:prstDash val="solid"/>
                    <a:round/>
                    <a:headEnd/>
                    <a:tailEnd/>
                  </a:ln>
                </p:spPr>
                <p:txBody>
                  <a:bodyPr/>
                  <a:lstStyle/>
                  <a:p>
                    <a:endParaRPr lang="en-US"/>
                  </a:p>
                </p:txBody>
              </p:sp>
              <p:sp>
                <p:nvSpPr>
                  <p:cNvPr id="7062" name="Freeform 327"/>
                  <p:cNvSpPr>
                    <a:spLocks/>
                  </p:cNvSpPr>
                  <p:nvPr/>
                </p:nvSpPr>
                <p:spPr bwMode="auto">
                  <a:xfrm>
                    <a:off x="928" y="2236"/>
                    <a:ext cx="1" cy="4"/>
                  </a:xfrm>
                  <a:custGeom>
                    <a:avLst/>
                    <a:gdLst>
                      <a:gd name="T0" fmla="*/ 0 w 6"/>
                      <a:gd name="T1" fmla="*/ 24 h 24"/>
                      <a:gd name="T2" fmla="*/ 5 w 6"/>
                      <a:gd name="T3" fmla="*/ 0 h 24"/>
                      <a:gd name="T4" fmla="*/ 6 w 6"/>
                      <a:gd name="T5" fmla="*/ 0 h 24"/>
                      <a:gd name="T6" fmla="*/ 0 60000 65536"/>
                      <a:gd name="T7" fmla="*/ 0 60000 65536"/>
                      <a:gd name="T8" fmla="*/ 0 60000 65536"/>
                      <a:gd name="T9" fmla="*/ 0 w 6"/>
                      <a:gd name="T10" fmla="*/ 0 h 24"/>
                      <a:gd name="T11" fmla="*/ 6 w 6"/>
                      <a:gd name="T12" fmla="*/ 24 h 24"/>
                    </a:gdLst>
                    <a:ahLst/>
                    <a:cxnLst>
                      <a:cxn ang="T6">
                        <a:pos x="T0" y="T1"/>
                      </a:cxn>
                      <a:cxn ang="T7">
                        <a:pos x="T2" y="T3"/>
                      </a:cxn>
                      <a:cxn ang="T8">
                        <a:pos x="T4" y="T5"/>
                      </a:cxn>
                    </a:cxnLst>
                    <a:rect l="T9" t="T10" r="T11" b="T12"/>
                    <a:pathLst>
                      <a:path w="6" h="24">
                        <a:moveTo>
                          <a:pt x="0" y="24"/>
                        </a:moveTo>
                        <a:lnTo>
                          <a:pt x="5" y="0"/>
                        </a:lnTo>
                        <a:lnTo>
                          <a:pt x="6" y="0"/>
                        </a:lnTo>
                      </a:path>
                    </a:pathLst>
                  </a:custGeom>
                  <a:noFill/>
                  <a:ln w="6350">
                    <a:solidFill>
                      <a:srgbClr val="0C0CFF"/>
                    </a:solidFill>
                    <a:prstDash val="solid"/>
                    <a:round/>
                    <a:headEnd/>
                    <a:tailEnd/>
                  </a:ln>
                </p:spPr>
                <p:txBody>
                  <a:bodyPr/>
                  <a:lstStyle/>
                  <a:p>
                    <a:endParaRPr lang="en-US"/>
                  </a:p>
                </p:txBody>
              </p:sp>
              <p:sp>
                <p:nvSpPr>
                  <p:cNvPr id="7063" name="Freeform 328"/>
                  <p:cNvSpPr>
                    <a:spLocks/>
                  </p:cNvSpPr>
                  <p:nvPr/>
                </p:nvSpPr>
                <p:spPr bwMode="auto">
                  <a:xfrm>
                    <a:off x="929" y="2225"/>
                    <a:ext cx="1" cy="11"/>
                  </a:xfrm>
                  <a:custGeom>
                    <a:avLst/>
                    <a:gdLst>
                      <a:gd name="T0" fmla="*/ 0 w 6"/>
                      <a:gd name="T1" fmla="*/ 56 h 56"/>
                      <a:gd name="T2" fmla="*/ 5 w 6"/>
                      <a:gd name="T3" fmla="*/ 0 h 56"/>
                      <a:gd name="T4" fmla="*/ 6 w 6"/>
                      <a:gd name="T5" fmla="*/ 0 h 56"/>
                      <a:gd name="T6" fmla="*/ 0 60000 65536"/>
                      <a:gd name="T7" fmla="*/ 0 60000 65536"/>
                      <a:gd name="T8" fmla="*/ 0 60000 65536"/>
                      <a:gd name="T9" fmla="*/ 0 w 6"/>
                      <a:gd name="T10" fmla="*/ 0 h 56"/>
                      <a:gd name="T11" fmla="*/ 6 w 6"/>
                      <a:gd name="T12" fmla="*/ 56 h 56"/>
                    </a:gdLst>
                    <a:ahLst/>
                    <a:cxnLst>
                      <a:cxn ang="T6">
                        <a:pos x="T0" y="T1"/>
                      </a:cxn>
                      <a:cxn ang="T7">
                        <a:pos x="T2" y="T3"/>
                      </a:cxn>
                      <a:cxn ang="T8">
                        <a:pos x="T4" y="T5"/>
                      </a:cxn>
                    </a:cxnLst>
                    <a:rect l="T9" t="T10" r="T11" b="T12"/>
                    <a:pathLst>
                      <a:path w="6" h="56">
                        <a:moveTo>
                          <a:pt x="0" y="56"/>
                        </a:moveTo>
                        <a:lnTo>
                          <a:pt x="5" y="0"/>
                        </a:lnTo>
                        <a:lnTo>
                          <a:pt x="6" y="0"/>
                        </a:lnTo>
                      </a:path>
                    </a:pathLst>
                  </a:custGeom>
                  <a:noFill/>
                  <a:ln w="6350">
                    <a:solidFill>
                      <a:srgbClr val="0C0CFF"/>
                    </a:solidFill>
                    <a:prstDash val="solid"/>
                    <a:round/>
                    <a:headEnd/>
                    <a:tailEnd/>
                  </a:ln>
                </p:spPr>
                <p:txBody>
                  <a:bodyPr/>
                  <a:lstStyle/>
                  <a:p>
                    <a:endParaRPr lang="en-US"/>
                  </a:p>
                </p:txBody>
              </p:sp>
              <p:sp>
                <p:nvSpPr>
                  <p:cNvPr id="7064" name="Freeform 329"/>
                  <p:cNvSpPr>
                    <a:spLocks/>
                  </p:cNvSpPr>
                  <p:nvPr/>
                </p:nvSpPr>
                <p:spPr bwMode="auto">
                  <a:xfrm>
                    <a:off x="930" y="2202"/>
                    <a:ext cx="1" cy="23"/>
                  </a:xfrm>
                  <a:custGeom>
                    <a:avLst/>
                    <a:gdLst>
                      <a:gd name="T0" fmla="*/ 0 w 6"/>
                      <a:gd name="T1" fmla="*/ 122 h 122"/>
                      <a:gd name="T2" fmla="*/ 5 w 6"/>
                      <a:gd name="T3" fmla="*/ 0 h 122"/>
                      <a:gd name="T4" fmla="*/ 6 w 6"/>
                      <a:gd name="T5" fmla="*/ 0 h 122"/>
                      <a:gd name="T6" fmla="*/ 0 60000 65536"/>
                      <a:gd name="T7" fmla="*/ 0 60000 65536"/>
                      <a:gd name="T8" fmla="*/ 0 60000 65536"/>
                      <a:gd name="T9" fmla="*/ 0 w 6"/>
                      <a:gd name="T10" fmla="*/ 0 h 122"/>
                      <a:gd name="T11" fmla="*/ 6 w 6"/>
                      <a:gd name="T12" fmla="*/ 122 h 122"/>
                    </a:gdLst>
                    <a:ahLst/>
                    <a:cxnLst>
                      <a:cxn ang="T6">
                        <a:pos x="T0" y="T1"/>
                      </a:cxn>
                      <a:cxn ang="T7">
                        <a:pos x="T2" y="T3"/>
                      </a:cxn>
                      <a:cxn ang="T8">
                        <a:pos x="T4" y="T5"/>
                      </a:cxn>
                    </a:cxnLst>
                    <a:rect l="T9" t="T10" r="T11" b="T12"/>
                    <a:pathLst>
                      <a:path w="6" h="122">
                        <a:moveTo>
                          <a:pt x="0" y="122"/>
                        </a:moveTo>
                        <a:lnTo>
                          <a:pt x="5" y="0"/>
                        </a:lnTo>
                        <a:lnTo>
                          <a:pt x="6" y="0"/>
                        </a:lnTo>
                      </a:path>
                    </a:pathLst>
                  </a:custGeom>
                  <a:noFill/>
                  <a:ln w="6350">
                    <a:solidFill>
                      <a:srgbClr val="0C0CFF"/>
                    </a:solidFill>
                    <a:prstDash val="solid"/>
                    <a:round/>
                    <a:headEnd/>
                    <a:tailEnd/>
                  </a:ln>
                </p:spPr>
                <p:txBody>
                  <a:bodyPr/>
                  <a:lstStyle/>
                  <a:p>
                    <a:endParaRPr lang="en-US"/>
                  </a:p>
                </p:txBody>
              </p:sp>
              <p:sp>
                <p:nvSpPr>
                  <p:cNvPr id="7065" name="Freeform 330"/>
                  <p:cNvSpPr>
                    <a:spLocks/>
                  </p:cNvSpPr>
                  <p:nvPr/>
                </p:nvSpPr>
                <p:spPr bwMode="auto">
                  <a:xfrm>
                    <a:off x="931" y="2155"/>
                    <a:ext cx="1" cy="47"/>
                  </a:xfrm>
                  <a:custGeom>
                    <a:avLst/>
                    <a:gdLst>
                      <a:gd name="T0" fmla="*/ 0 w 7"/>
                      <a:gd name="T1" fmla="*/ 253 h 253"/>
                      <a:gd name="T2" fmla="*/ 6 w 7"/>
                      <a:gd name="T3" fmla="*/ 0 h 253"/>
                      <a:gd name="T4" fmla="*/ 7 w 7"/>
                      <a:gd name="T5" fmla="*/ 0 h 253"/>
                      <a:gd name="T6" fmla="*/ 0 60000 65536"/>
                      <a:gd name="T7" fmla="*/ 0 60000 65536"/>
                      <a:gd name="T8" fmla="*/ 0 60000 65536"/>
                      <a:gd name="T9" fmla="*/ 0 w 7"/>
                      <a:gd name="T10" fmla="*/ 0 h 253"/>
                      <a:gd name="T11" fmla="*/ 7 w 7"/>
                      <a:gd name="T12" fmla="*/ 253 h 253"/>
                    </a:gdLst>
                    <a:ahLst/>
                    <a:cxnLst>
                      <a:cxn ang="T6">
                        <a:pos x="T0" y="T1"/>
                      </a:cxn>
                      <a:cxn ang="T7">
                        <a:pos x="T2" y="T3"/>
                      </a:cxn>
                      <a:cxn ang="T8">
                        <a:pos x="T4" y="T5"/>
                      </a:cxn>
                    </a:cxnLst>
                    <a:rect l="T9" t="T10" r="T11" b="T12"/>
                    <a:pathLst>
                      <a:path w="7" h="253">
                        <a:moveTo>
                          <a:pt x="0" y="253"/>
                        </a:moveTo>
                        <a:lnTo>
                          <a:pt x="6" y="0"/>
                        </a:lnTo>
                        <a:lnTo>
                          <a:pt x="7" y="0"/>
                        </a:lnTo>
                      </a:path>
                    </a:pathLst>
                  </a:custGeom>
                  <a:noFill/>
                  <a:ln w="6350">
                    <a:solidFill>
                      <a:srgbClr val="0C0CFF"/>
                    </a:solidFill>
                    <a:prstDash val="solid"/>
                    <a:round/>
                    <a:headEnd/>
                    <a:tailEnd/>
                  </a:ln>
                </p:spPr>
                <p:txBody>
                  <a:bodyPr/>
                  <a:lstStyle/>
                  <a:p>
                    <a:endParaRPr lang="en-US"/>
                  </a:p>
                </p:txBody>
              </p:sp>
              <p:sp>
                <p:nvSpPr>
                  <p:cNvPr id="7066" name="Freeform 331"/>
                  <p:cNvSpPr>
                    <a:spLocks/>
                  </p:cNvSpPr>
                  <p:nvPr/>
                </p:nvSpPr>
                <p:spPr bwMode="auto">
                  <a:xfrm>
                    <a:off x="932" y="2070"/>
                    <a:ext cx="1" cy="85"/>
                  </a:xfrm>
                  <a:custGeom>
                    <a:avLst/>
                    <a:gdLst>
                      <a:gd name="T0" fmla="*/ 0 w 6"/>
                      <a:gd name="T1" fmla="*/ 452 h 452"/>
                      <a:gd name="T2" fmla="*/ 5 w 6"/>
                      <a:gd name="T3" fmla="*/ 0 h 452"/>
                      <a:gd name="T4" fmla="*/ 6 w 6"/>
                      <a:gd name="T5" fmla="*/ 0 h 452"/>
                      <a:gd name="T6" fmla="*/ 0 60000 65536"/>
                      <a:gd name="T7" fmla="*/ 0 60000 65536"/>
                      <a:gd name="T8" fmla="*/ 0 60000 65536"/>
                      <a:gd name="T9" fmla="*/ 0 w 6"/>
                      <a:gd name="T10" fmla="*/ 0 h 452"/>
                      <a:gd name="T11" fmla="*/ 6 w 6"/>
                      <a:gd name="T12" fmla="*/ 452 h 452"/>
                    </a:gdLst>
                    <a:ahLst/>
                    <a:cxnLst>
                      <a:cxn ang="T6">
                        <a:pos x="T0" y="T1"/>
                      </a:cxn>
                      <a:cxn ang="T7">
                        <a:pos x="T2" y="T3"/>
                      </a:cxn>
                      <a:cxn ang="T8">
                        <a:pos x="T4" y="T5"/>
                      </a:cxn>
                    </a:cxnLst>
                    <a:rect l="T9" t="T10" r="T11" b="T12"/>
                    <a:pathLst>
                      <a:path w="6" h="452">
                        <a:moveTo>
                          <a:pt x="0" y="452"/>
                        </a:moveTo>
                        <a:lnTo>
                          <a:pt x="5" y="0"/>
                        </a:lnTo>
                        <a:lnTo>
                          <a:pt x="6" y="0"/>
                        </a:lnTo>
                      </a:path>
                    </a:pathLst>
                  </a:custGeom>
                  <a:noFill/>
                  <a:ln w="6350">
                    <a:solidFill>
                      <a:srgbClr val="0C0CFF"/>
                    </a:solidFill>
                    <a:prstDash val="solid"/>
                    <a:round/>
                    <a:headEnd/>
                    <a:tailEnd/>
                  </a:ln>
                </p:spPr>
                <p:txBody>
                  <a:bodyPr/>
                  <a:lstStyle/>
                  <a:p>
                    <a:endParaRPr lang="en-US"/>
                  </a:p>
                </p:txBody>
              </p:sp>
              <p:sp>
                <p:nvSpPr>
                  <p:cNvPr id="7067" name="Freeform 332"/>
                  <p:cNvSpPr>
                    <a:spLocks/>
                  </p:cNvSpPr>
                  <p:nvPr/>
                </p:nvSpPr>
                <p:spPr bwMode="auto">
                  <a:xfrm>
                    <a:off x="933" y="1946"/>
                    <a:ext cx="1" cy="124"/>
                  </a:xfrm>
                  <a:custGeom>
                    <a:avLst/>
                    <a:gdLst>
                      <a:gd name="T0" fmla="*/ 0 w 6"/>
                      <a:gd name="T1" fmla="*/ 656 h 656"/>
                      <a:gd name="T2" fmla="*/ 5 w 6"/>
                      <a:gd name="T3" fmla="*/ 0 h 656"/>
                      <a:gd name="T4" fmla="*/ 6 w 6"/>
                      <a:gd name="T5" fmla="*/ 0 h 656"/>
                      <a:gd name="T6" fmla="*/ 0 60000 65536"/>
                      <a:gd name="T7" fmla="*/ 0 60000 65536"/>
                      <a:gd name="T8" fmla="*/ 0 60000 65536"/>
                      <a:gd name="T9" fmla="*/ 0 w 6"/>
                      <a:gd name="T10" fmla="*/ 0 h 656"/>
                      <a:gd name="T11" fmla="*/ 6 w 6"/>
                      <a:gd name="T12" fmla="*/ 656 h 656"/>
                    </a:gdLst>
                    <a:ahLst/>
                    <a:cxnLst>
                      <a:cxn ang="T6">
                        <a:pos x="T0" y="T1"/>
                      </a:cxn>
                      <a:cxn ang="T7">
                        <a:pos x="T2" y="T3"/>
                      </a:cxn>
                      <a:cxn ang="T8">
                        <a:pos x="T4" y="T5"/>
                      </a:cxn>
                    </a:cxnLst>
                    <a:rect l="T9" t="T10" r="T11" b="T12"/>
                    <a:pathLst>
                      <a:path w="6" h="656">
                        <a:moveTo>
                          <a:pt x="0" y="656"/>
                        </a:moveTo>
                        <a:lnTo>
                          <a:pt x="5" y="0"/>
                        </a:lnTo>
                        <a:lnTo>
                          <a:pt x="6" y="0"/>
                        </a:lnTo>
                      </a:path>
                    </a:pathLst>
                  </a:custGeom>
                  <a:noFill/>
                  <a:ln w="6350">
                    <a:solidFill>
                      <a:srgbClr val="0C0CFF"/>
                    </a:solidFill>
                    <a:prstDash val="solid"/>
                    <a:round/>
                    <a:headEnd/>
                    <a:tailEnd/>
                  </a:ln>
                </p:spPr>
                <p:txBody>
                  <a:bodyPr/>
                  <a:lstStyle/>
                  <a:p>
                    <a:endParaRPr lang="en-US"/>
                  </a:p>
                </p:txBody>
              </p:sp>
              <p:sp>
                <p:nvSpPr>
                  <p:cNvPr id="7068" name="Freeform 333"/>
                  <p:cNvSpPr>
                    <a:spLocks/>
                  </p:cNvSpPr>
                  <p:nvPr/>
                </p:nvSpPr>
                <p:spPr bwMode="auto">
                  <a:xfrm>
                    <a:off x="934" y="1807"/>
                    <a:ext cx="1" cy="139"/>
                  </a:xfrm>
                  <a:custGeom>
                    <a:avLst/>
                    <a:gdLst>
                      <a:gd name="T0" fmla="*/ 0 w 6"/>
                      <a:gd name="T1" fmla="*/ 739 h 739"/>
                      <a:gd name="T2" fmla="*/ 5 w 6"/>
                      <a:gd name="T3" fmla="*/ 0 h 739"/>
                      <a:gd name="T4" fmla="*/ 6 w 6"/>
                      <a:gd name="T5" fmla="*/ 0 h 739"/>
                      <a:gd name="T6" fmla="*/ 0 60000 65536"/>
                      <a:gd name="T7" fmla="*/ 0 60000 65536"/>
                      <a:gd name="T8" fmla="*/ 0 60000 65536"/>
                      <a:gd name="T9" fmla="*/ 0 w 6"/>
                      <a:gd name="T10" fmla="*/ 0 h 739"/>
                      <a:gd name="T11" fmla="*/ 6 w 6"/>
                      <a:gd name="T12" fmla="*/ 739 h 739"/>
                    </a:gdLst>
                    <a:ahLst/>
                    <a:cxnLst>
                      <a:cxn ang="T6">
                        <a:pos x="T0" y="T1"/>
                      </a:cxn>
                      <a:cxn ang="T7">
                        <a:pos x="T2" y="T3"/>
                      </a:cxn>
                      <a:cxn ang="T8">
                        <a:pos x="T4" y="T5"/>
                      </a:cxn>
                    </a:cxnLst>
                    <a:rect l="T9" t="T10" r="T11" b="T12"/>
                    <a:pathLst>
                      <a:path w="6" h="739">
                        <a:moveTo>
                          <a:pt x="0" y="739"/>
                        </a:moveTo>
                        <a:lnTo>
                          <a:pt x="5" y="0"/>
                        </a:lnTo>
                        <a:lnTo>
                          <a:pt x="6" y="0"/>
                        </a:lnTo>
                      </a:path>
                    </a:pathLst>
                  </a:custGeom>
                  <a:noFill/>
                  <a:ln w="6350">
                    <a:solidFill>
                      <a:srgbClr val="0C0CFF"/>
                    </a:solidFill>
                    <a:prstDash val="solid"/>
                    <a:round/>
                    <a:headEnd/>
                    <a:tailEnd/>
                  </a:ln>
                </p:spPr>
                <p:txBody>
                  <a:bodyPr/>
                  <a:lstStyle/>
                  <a:p>
                    <a:endParaRPr lang="en-US"/>
                  </a:p>
                </p:txBody>
              </p:sp>
              <p:sp>
                <p:nvSpPr>
                  <p:cNvPr id="7069" name="Freeform 334"/>
                  <p:cNvSpPr>
                    <a:spLocks/>
                  </p:cNvSpPr>
                  <p:nvPr/>
                </p:nvSpPr>
                <p:spPr bwMode="auto">
                  <a:xfrm>
                    <a:off x="935" y="1693"/>
                    <a:ext cx="1" cy="114"/>
                  </a:xfrm>
                  <a:custGeom>
                    <a:avLst/>
                    <a:gdLst>
                      <a:gd name="T0" fmla="*/ 0 w 6"/>
                      <a:gd name="T1" fmla="*/ 604 h 604"/>
                      <a:gd name="T2" fmla="*/ 5 w 6"/>
                      <a:gd name="T3" fmla="*/ 0 h 604"/>
                      <a:gd name="T4" fmla="*/ 6 w 6"/>
                      <a:gd name="T5" fmla="*/ 0 h 604"/>
                      <a:gd name="T6" fmla="*/ 0 60000 65536"/>
                      <a:gd name="T7" fmla="*/ 0 60000 65536"/>
                      <a:gd name="T8" fmla="*/ 0 60000 65536"/>
                      <a:gd name="T9" fmla="*/ 0 w 6"/>
                      <a:gd name="T10" fmla="*/ 0 h 604"/>
                      <a:gd name="T11" fmla="*/ 6 w 6"/>
                      <a:gd name="T12" fmla="*/ 604 h 604"/>
                    </a:gdLst>
                    <a:ahLst/>
                    <a:cxnLst>
                      <a:cxn ang="T6">
                        <a:pos x="T0" y="T1"/>
                      </a:cxn>
                      <a:cxn ang="T7">
                        <a:pos x="T2" y="T3"/>
                      </a:cxn>
                      <a:cxn ang="T8">
                        <a:pos x="T4" y="T5"/>
                      </a:cxn>
                    </a:cxnLst>
                    <a:rect l="T9" t="T10" r="T11" b="T12"/>
                    <a:pathLst>
                      <a:path w="6" h="604">
                        <a:moveTo>
                          <a:pt x="0" y="604"/>
                        </a:moveTo>
                        <a:lnTo>
                          <a:pt x="5" y="0"/>
                        </a:lnTo>
                        <a:lnTo>
                          <a:pt x="6" y="0"/>
                        </a:lnTo>
                      </a:path>
                    </a:pathLst>
                  </a:custGeom>
                  <a:noFill/>
                  <a:ln w="6350">
                    <a:solidFill>
                      <a:srgbClr val="0C0CFF"/>
                    </a:solidFill>
                    <a:prstDash val="solid"/>
                    <a:round/>
                    <a:headEnd/>
                    <a:tailEnd/>
                  </a:ln>
                </p:spPr>
                <p:txBody>
                  <a:bodyPr/>
                  <a:lstStyle/>
                  <a:p>
                    <a:endParaRPr lang="en-US"/>
                  </a:p>
                </p:txBody>
              </p:sp>
              <p:sp>
                <p:nvSpPr>
                  <p:cNvPr id="7070" name="Freeform 335"/>
                  <p:cNvSpPr>
                    <a:spLocks/>
                  </p:cNvSpPr>
                  <p:nvPr/>
                </p:nvSpPr>
                <p:spPr bwMode="auto">
                  <a:xfrm>
                    <a:off x="936" y="1641"/>
                    <a:ext cx="1" cy="52"/>
                  </a:xfrm>
                  <a:custGeom>
                    <a:avLst/>
                    <a:gdLst>
                      <a:gd name="T0" fmla="*/ 0 w 6"/>
                      <a:gd name="T1" fmla="*/ 278 h 278"/>
                      <a:gd name="T2" fmla="*/ 5 w 6"/>
                      <a:gd name="T3" fmla="*/ 0 h 278"/>
                      <a:gd name="T4" fmla="*/ 6 w 6"/>
                      <a:gd name="T5" fmla="*/ 0 h 278"/>
                      <a:gd name="T6" fmla="*/ 0 60000 65536"/>
                      <a:gd name="T7" fmla="*/ 0 60000 65536"/>
                      <a:gd name="T8" fmla="*/ 0 60000 65536"/>
                      <a:gd name="T9" fmla="*/ 0 w 6"/>
                      <a:gd name="T10" fmla="*/ 0 h 278"/>
                      <a:gd name="T11" fmla="*/ 6 w 6"/>
                      <a:gd name="T12" fmla="*/ 278 h 278"/>
                    </a:gdLst>
                    <a:ahLst/>
                    <a:cxnLst>
                      <a:cxn ang="T6">
                        <a:pos x="T0" y="T1"/>
                      </a:cxn>
                      <a:cxn ang="T7">
                        <a:pos x="T2" y="T3"/>
                      </a:cxn>
                      <a:cxn ang="T8">
                        <a:pos x="T4" y="T5"/>
                      </a:cxn>
                    </a:cxnLst>
                    <a:rect l="T9" t="T10" r="T11" b="T12"/>
                    <a:pathLst>
                      <a:path w="6" h="278">
                        <a:moveTo>
                          <a:pt x="0" y="278"/>
                        </a:moveTo>
                        <a:lnTo>
                          <a:pt x="5" y="0"/>
                        </a:lnTo>
                        <a:lnTo>
                          <a:pt x="6" y="0"/>
                        </a:lnTo>
                      </a:path>
                    </a:pathLst>
                  </a:custGeom>
                  <a:noFill/>
                  <a:ln w="6350">
                    <a:solidFill>
                      <a:srgbClr val="0C0CFF"/>
                    </a:solidFill>
                    <a:prstDash val="solid"/>
                    <a:round/>
                    <a:headEnd/>
                    <a:tailEnd/>
                  </a:ln>
                </p:spPr>
                <p:txBody>
                  <a:bodyPr/>
                  <a:lstStyle/>
                  <a:p>
                    <a:endParaRPr lang="en-US"/>
                  </a:p>
                </p:txBody>
              </p:sp>
              <p:sp>
                <p:nvSpPr>
                  <p:cNvPr id="7071" name="Freeform 336"/>
                  <p:cNvSpPr>
                    <a:spLocks/>
                  </p:cNvSpPr>
                  <p:nvPr/>
                </p:nvSpPr>
                <p:spPr bwMode="auto">
                  <a:xfrm>
                    <a:off x="937" y="1641"/>
                    <a:ext cx="1" cy="19"/>
                  </a:xfrm>
                  <a:custGeom>
                    <a:avLst/>
                    <a:gdLst>
                      <a:gd name="T0" fmla="*/ 0 w 6"/>
                      <a:gd name="T1" fmla="*/ 0 h 103"/>
                      <a:gd name="T2" fmla="*/ 5 w 6"/>
                      <a:gd name="T3" fmla="*/ 103 h 103"/>
                      <a:gd name="T4" fmla="*/ 6 w 6"/>
                      <a:gd name="T5" fmla="*/ 103 h 103"/>
                      <a:gd name="T6" fmla="*/ 0 60000 65536"/>
                      <a:gd name="T7" fmla="*/ 0 60000 65536"/>
                      <a:gd name="T8" fmla="*/ 0 60000 65536"/>
                      <a:gd name="T9" fmla="*/ 0 w 6"/>
                      <a:gd name="T10" fmla="*/ 0 h 103"/>
                      <a:gd name="T11" fmla="*/ 6 w 6"/>
                      <a:gd name="T12" fmla="*/ 103 h 103"/>
                    </a:gdLst>
                    <a:ahLst/>
                    <a:cxnLst>
                      <a:cxn ang="T6">
                        <a:pos x="T0" y="T1"/>
                      </a:cxn>
                      <a:cxn ang="T7">
                        <a:pos x="T2" y="T3"/>
                      </a:cxn>
                      <a:cxn ang="T8">
                        <a:pos x="T4" y="T5"/>
                      </a:cxn>
                    </a:cxnLst>
                    <a:rect l="T9" t="T10" r="T11" b="T12"/>
                    <a:pathLst>
                      <a:path w="6" h="103">
                        <a:moveTo>
                          <a:pt x="0" y="0"/>
                        </a:moveTo>
                        <a:lnTo>
                          <a:pt x="5" y="103"/>
                        </a:lnTo>
                        <a:lnTo>
                          <a:pt x="6" y="103"/>
                        </a:lnTo>
                      </a:path>
                    </a:pathLst>
                  </a:custGeom>
                  <a:noFill/>
                  <a:ln w="6350">
                    <a:solidFill>
                      <a:srgbClr val="0C0CFF"/>
                    </a:solidFill>
                    <a:prstDash val="solid"/>
                    <a:round/>
                    <a:headEnd/>
                    <a:tailEnd/>
                  </a:ln>
                </p:spPr>
                <p:txBody>
                  <a:bodyPr/>
                  <a:lstStyle/>
                  <a:p>
                    <a:endParaRPr lang="en-US"/>
                  </a:p>
                </p:txBody>
              </p:sp>
              <p:sp>
                <p:nvSpPr>
                  <p:cNvPr id="7072" name="Freeform 337"/>
                  <p:cNvSpPr>
                    <a:spLocks/>
                  </p:cNvSpPr>
                  <p:nvPr/>
                </p:nvSpPr>
                <p:spPr bwMode="auto">
                  <a:xfrm>
                    <a:off x="938" y="1660"/>
                    <a:ext cx="1" cy="75"/>
                  </a:xfrm>
                  <a:custGeom>
                    <a:avLst/>
                    <a:gdLst>
                      <a:gd name="T0" fmla="*/ 0 w 7"/>
                      <a:gd name="T1" fmla="*/ 0 h 399"/>
                      <a:gd name="T2" fmla="*/ 6 w 7"/>
                      <a:gd name="T3" fmla="*/ 399 h 399"/>
                      <a:gd name="T4" fmla="*/ 7 w 7"/>
                      <a:gd name="T5" fmla="*/ 399 h 399"/>
                      <a:gd name="T6" fmla="*/ 0 60000 65536"/>
                      <a:gd name="T7" fmla="*/ 0 60000 65536"/>
                      <a:gd name="T8" fmla="*/ 0 60000 65536"/>
                      <a:gd name="T9" fmla="*/ 0 w 7"/>
                      <a:gd name="T10" fmla="*/ 0 h 399"/>
                      <a:gd name="T11" fmla="*/ 7 w 7"/>
                      <a:gd name="T12" fmla="*/ 399 h 399"/>
                    </a:gdLst>
                    <a:ahLst/>
                    <a:cxnLst>
                      <a:cxn ang="T6">
                        <a:pos x="T0" y="T1"/>
                      </a:cxn>
                      <a:cxn ang="T7">
                        <a:pos x="T2" y="T3"/>
                      </a:cxn>
                      <a:cxn ang="T8">
                        <a:pos x="T4" y="T5"/>
                      </a:cxn>
                    </a:cxnLst>
                    <a:rect l="T9" t="T10" r="T11" b="T12"/>
                    <a:pathLst>
                      <a:path w="7" h="399">
                        <a:moveTo>
                          <a:pt x="0" y="0"/>
                        </a:moveTo>
                        <a:lnTo>
                          <a:pt x="6" y="399"/>
                        </a:lnTo>
                        <a:lnTo>
                          <a:pt x="7" y="399"/>
                        </a:lnTo>
                      </a:path>
                    </a:pathLst>
                  </a:custGeom>
                  <a:noFill/>
                  <a:ln w="6350">
                    <a:solidFill>
                      <a:srgbClr val="0C0CFF"/>
                    </a:solidFill>
                    <a:prstDash val="solid"/>
                    <a:round/>
                    <a:headEnd/>
                    <a:tailEnd/>
                  </a:ln>
                </p:spPr>
                <p:txBody>
                  <a:bodyPr/>
                  <a:lstStyle/>
                  <a:p>
                    <a:endParaRPr lang="en-US"/>
                  </a:p>
                </p:txBody>
              </p:sp>
              <p:sp>
                <p:nvSpPr>
                  <p:cNvPr id="7073" name="Freeform 338"/>
                  <p:cNvSpPr>
                    <a:spLocks/>
                  </p:cNvSpPr>
                  <p:nvPr/>
                </p:nvSpPr>
                <p:spPr bwMode="auto">
                  <a:xfrm>
                    <a:off x="939" y="1735"/>
                    <a:ext cx="1" cy="104"/>
                  </a:xfrm>
                  <a:custGeom>
                    <a:avLst/>
                    <a:gdLst>
                      <a:gd name="T0" fmla="*/ 0 w 6"/>
                      <a:gd name="T1" fmla="*/ 0 h 551"/>
                      <a:gd name="T2" fmla="*/ 5 w 6"/>
                      <a:gd name="T3" fmla="*/ 551 h 551"/>
                      <a:gd name="T4" fmla="*/ 6 w 6"/>
                      <a:gd name="T5" fmla="*/ 551 h 551"/>
                      <a:gd name="T6" fmla="*/ 0 60000 65536"/>
                      <a:gd name="T7" fmla="*/ 0 60000 65536"/>
                      <a:gd name="T8" fmla="*/ 0 60000 65536"/>
                      <a:gd name="T9" fmla="*/ 0 w 6"/>
                      <a:gd name="T10" fmla="*/ 0 h 551"/>
                      <a:gd name="T11" fmla="*/ 6 w 6"/>
                      <a:gd name="T12" fmla="*/ 551 h 551"/>
                    </a:gdLst>
                    <a:ahLst/>
                    <a:cxnLst>
                      <a:cxn ang="T6">
                        <a:pos x="T0" y="T1"/>
                      </a:cxn>
                      <a:cxn ang="T7">
                        <a:pos x="T2" y="T3"/>
                      </a:cxn>
                      <a:cxn ang="T8">
                        <a:pos x="T4" y="T5"/>
                      </a:cxn>
                    </a:cxnLst>
                    <a:rect l="T9" t="T10" r="T11" b="T12"/>
                    <a:pathLst>
                      <a:path w="6" h="551">
                        <a:moveTo>
                          <a:pt x="0" y="0"/>
                        </a:moveTo>
                        <a:lnTo>
                          <a:pt x="5" y="551"/>
                        </a:lnTo>
                        <a:lnTo>
                          <a:pt x="6" y="551"/>
                        </a:lnTo>
                      </a:path>
                    </a:pathLst>
                  </a:custGeom>
                  <a:noFill/>
                  <a:ln w="6350">
                    <a:solidFill>
                      <a:srgbClr val="0C0CFF"/>
                    </a:solidFill>
                    <a:prstDash val="solid"/>
                    <a:round/>
                    <a:headEnd/>
                    <a:tailEnd/>
                  </a:ln>
                </p:spPr>
                <p:txBody>
                  <a:bodyPr/>
                  <a:lstStyle/>
                  <a:p>
                    <a:endParaRPr lang="en-US"/>
                  </a:p>
                </p:txBody>
              </p:sp>
              <p:sp>
                <p:nvSpPr>
                  <p:cNvPr id="7074" name="Freeform 339"/>
                  <p:cNvSpPr>
                    <a:spLocks/>
                  </p:cNvSpPr>
                  <p:nvPr/>
                </p:nvSpPr>
                <p:spPr bwMode="auto">
                  <a:xfrm>
                    <a:off x="940" y="1839"/>
                    <a:ext cx="1" cy="107"/>
                  </a:xfrm>
                  <a:custGeom>
                    <a:avLst/>
                    <a:gdLst>
                      <a:gd name="T0" fmla="*/ 0 w 6"/>
                      <a:gd name="T1" fmla="*/ 0 h 568"/>
                      <a:gd name="T2" fmla="*/ 5 w 6"/>
                      <a:gd name="T3" fmla="*/ 568 h 568"/>
                      <a:gd name="T4" fmla="*/ 6 w 6"/>
                      <a:gd name="T5" fmla="*/ 568 h 568"/>
                      <a:gd name="T6" fmla="*/ 0 60000 65536"/>
                      <a:gd name="T7" fmla="*/ 0 60000 65536"/>
                      <a:gd name="T8" fmla="*/ 0 60000 65536"/>
                      <a:gd name="T9" fmla="*/ 0 w 6"/>
                      <a:gd name="T10" fmla="*/ 0 h 568"/>
                      <a:gd name="T11" fmla="*/ 6 w 6"/>
                      <a:gd name="T12" fmla="*/ 568 h 568"/>
                    </a:gdLst>
                    <a:ahLst/>
                    <a:cxnLst>
                      <a:cxn ang="T6">
                        <a:pos x="T0" y="T1"/>
                      </a:cxn>
                      <a:cxn ang="T7">
                        <a:pos x="T2" y="T3"/>
                      </a:cxn>
                      <a:cxn ang="T8">
                        <a:pos x="T4" y="T5"/>
                      </a:cxn>
                    </a:cxnLst>
                    <a:rect l="T9" t="T10" r="T11" b="T12"/>
                    <a:pathLst>
                      <a:path w="6" h="568">
                        <a:moveTo>
                          <a:pt x="0" y="0"/>
                        </a:moveTo>
                        <a:lnTo>
                          <a:pt x="5" y="568"/>
                        </a:lnTo>
                        <a:lnTo>
                          <a:pt x="6" y="568"/>
                        </a:lnTo>
                      </a:path>
                    </a:pathLst>
                  </a:custGeom>
                  <a:noFill/>
                  <a:ln w="6350">
                    <a:solidFill>
                      <a:srgbClr val="0C0CFF"/>
                    </a:solidFill>
                    <a:prstDash val="solid"/>
                    <a:round/>
                    <a:headEnd/>
                    <a:tailEnd/>
                  </a:ln>
                </p:spPr>
                <p:txBody>
                  <a:bodyPr/>
                  <a:lstStyle/>
                  <a:p>
                    <a:endParaRPr lang="en-US"/>
                  </a:p>
                </p:txBody>
              </p:sp>
              <p:sp>
                <p:nvSpPr>
                  <p:cNvPr id="7075" name="Freeform 340"/>
                  <p:cNvSpPr>
                    <a:spLocks/>
                  </p:cNvSpPr>
                  <p:nvPr/>
                </p:nvSpPr>
                <p:spPr bwMode="auto">
                  <a:xfrm>
                    <a:off x="941" y="1946"/>
                    <a:ext cx="1" cy="94"/>
                  </a:xfrm>
                  <a:custGeom>
                    <a:avLst/>
                    <a:gdLst>
                      <a:gd name="T0" fmla="*/ 0 w 6"/>
                      <a:gd name="T1" fmla="*/ 0 h 498"/>
                      <a:gd name="T2" fmla="*/ 5 w 6"/>
                      <a:gd name="T3" fmla="*/ 498 h 498"/>
                      <a:gd name="T4" fmla="*/ 6 w 6"/>
                      <a:gd name="T5" fmla="*/ 498 h 498"/>
                      <a:gd name="T6" fmla="*/ 0 60000 65536"/>
                      <a:gd name="T7" fmla="*/ 0 60000 65536"/>
                      <a:gd name="T8" fmla="*/ 0 60000 65536"/>
                      <a:gd name="T9" fmla="*/ 0 w 6"/>
                      <a:gd name="T10" fmla="*/ 0 h 498"/>
                      <a:gd name="T11" fmla="*/ 6 w 6"/>
                      <a:gd name="T12" fmla="*/ 498 h 498"/>
                    </a:gdLst>
                    <a:ahLst/>
                    <a:cxnLst>
                      <a:cxn ang="T6">
                        <a:pos x="T0" y="T1"/>
                      </a:cxn>
                      <a:cxn ang="T7">
                        <a:pos x="T2" y="T3"/>
                      </a:cxn>
                      <a:cxn ang="T8">
                        <a:pos x="T4" y="T5"/>
                      </a:cxn>
                    </a:cxnLst>
                    <a:rect l="T9" t="T10" r="T11" b="T12"/>
                    <a:pathLst>
                      <a:path w="6" h="498">
                        <a:moveTo>
                          <a:pt x="0" y="0"/>
                        </a:moveTo>
                        <a:lnTo>
                          <a:pt x="5" y="498"/>
                        </a:lnTo>
                        <a:lnTo>
                          <a:pt x="6" y="498"/>
                        </a:lnTo>
                      </a:path>
                    </a:pathLst>
                  </a:custGeom>
                  <a:noFill/>
                  <a:ln w="6350">
                    <a:solidFill>
                      <a:srgbClr val="0C0CFF"/>
                    </a:solidFill>
                    <a:prstDash val="solid"/>
                    <a:round/>
                    <a:headEnd/>
                    <a:tailEnd/>
                  </a:ln>
                </p:spPr>
                <p:txBody>
                  <a:bodyPr/>
                  <a:lstStyle/>
                  <a:p>
                    <a:endParaRPr lang="en-US"/>
                  </a:p>
                </p:txBody>
              </p:sp>
              <p:sp>
                <p:nvSpPr>
                  <p:cNvPr id="7076" name="Freeform 341"/>
                  <p:cNvSpPr>
                    <a:spLocks/>
                  </p:cNvSpPr>
                  <p:nvPr/>
                </p:nvSpPr>
                <p:spPr bwMode="auto">
                  <a:xfrm>
                    <a:off x="941" y="2040"/>
                    <a:ext cx="2" cy="72"/>
                  </a:xfrm>
                  <a:custGeom>
                    <a:avLst/>
                    <a:gdLst>
                      <a:gd name="T0" fmla="*/ 0 w 6"/>
                      <a:gd name="T1" fmla="*/ 0 h 386"/>
                      <a:gd name="T2" fmla="*/ 5 w 6"/>
                      <a:gd name="T3" fmla="*/ 386 h 386"/>
                      <a:gd name="T4" fmla="*/ 6 w 6"/>
                      <a:gd name="T5" fmla="*/ 386 h 386"/>
                      <a:gd name="T6" fmla="*/ 0 60000 65536"/>
                      <a:gd name="T7" fmla="*/ 0 60000 65536"/>
                      <a:gd name="T8" fmla="*/ 0 60000 65536"/>
                      <a:gd name="T9" fmla="*/ 0 w 6"/>
                      <a:gd name="T10" fmla="*/ 0 h 386"/>
                      <a:gd name="T11" fmla="*/ 6 w 6"/>
                      <a:gd name="T12" fmla="*/ 386 h 386"/>
                    </a:gdLst>
                    <a:ahLst/>
                    <a:cxnLst>
                      <a:cxn ang="T6">
                        <a:pos x="T0" y="T1"/>
                      </a:cxn>
                      <a:cxn ang="T7">
                        <a:pos x="T2" y="T3"/>
                      </a:cxn>
                      <a:cxn ang="T8">
                        <a:pos x="T4" y="T5"/>
                      </a:cxn>
                    </a:cxnLst>
                    <a:rect l="T9" t="T10" r="T11" b="T12"/>
                    <a:pathLst>
                      <a:path w="6" h="386">
                        <a:moveTo>
                          <a:pt x="0" y="0"/>
                        </a:moveTo>
                        <a:lnTo>
                          <a:pt x="5" y="386"/>
                        </a:lnTo>
                        <a:lnTo>
                          <a:pt x="6" y="386"/>
                        </a:lnTo>
                      </a:path>
                    </a:pathLst>
                  </a:custGeom>
                  <a:noFill/>
                  <a:ln w="6350">
                    <a:solidFill>
                      <a:srgbClr val="0C0CFF"/>
                    </a:solidFill>
                    <a:prstDash val="solid"/>
                    <a:round/>
                    <a:headEnd/>
                    <a:tailEnd/>
                  </a:ln>
                </p:spPr>
                <p:txBody>
                  <a:bodyPr/>
                  <a:lstStyle/>
                  <a:p>
                    <a:endParaRPr lang="en-US"/>
                  </a:p>
                </p:txBody>
              </p:sp>
              <p:sp>
                <p:nvSpPr>
                  <p:cNvPr id="7077" name="Freeform 342"/>
                  <p:cNvSpPr>
                    <a:spLocks/>
                  </p:cNvSpPr>
                  <p:nvPr/>
                </p:nvSpPr>
                <p:spPr bwMode="auto">
                  <a:xfrm>
                    <a:off x="942" y="2112"/>
                    <a:ext cx="2" cy="51"/>
                  </a:xfrm>
                  <a:custGeom>
                    <a:avLst/>
                    <a:gdLst>
                      <a:gd name="T0" fmla="*/ 0 w 6"/>
                      <a:gd name="T1" fmla="*/ 0 h 268"/>
                      <a:gd name="T2" fmla="*/ 5 w 6"/>
                      <a:gd name="T3" fmla="*/ 268 h 268"/>
                      <a:gd name="T4" fmla="*/ 6 w 6"/>
                      <a:gd name="T5" fmla="*/ 268 h 268"/>
                      <a:gd name="T6" fmla="*/ 0 60000 65536"/>
                      <a:gd name="T7" fmla="*/ 0 60000 65536"/>
                      <a:gd name="T8" fmla="*/ 0 60000 65536"/>
                      <a:gd name="T9" fmla="*/ 0 w 6"/>
                      <a:gd name="T10" fmla="*/ 0 h 268"/>
                      <a:gd name="T11" fmla="*/ 6 w 6"/>
                      <a:gd name="T12" fmla="*/ 268 h 268"/>
                    </a:gdLst>
                    <a:ahLst/>
                    <a:cxnLst>
                      <a:cxn ang="T6">
                        <a:pos x="T0" y="T1"/>
                      </a:cxn>
                      <a:cxn ang="T7">
                        <a:pos x="T2" y="T3"/>
                      </a:cxn>
                      <a:cxn ang="T8">
                        <a:pos x="T4" y="T5"/>
                      </a:cxn>
                    </a:cxnLst>
                    <a:rect l="T9" t="T10" r="T11" b="T12"/>
                    <a:pathLst>
                      <a:path w="6" h="268">
                        <a:moveTo>
                          <a:pt x="0" y="0"/>
                        </a:moveTo>
                        <a:lnTo>
                          <a:pt x="5" y="268"/>
                        </a:lnTo>
                        <a:lnTo>
                          <a:pt x="6" y="268"/>
                        </a:lnTo>
                      </a:path>
                    </a:pathLst>
                  </a:custGeom>
                  <a:noFill/>
                  <a:ln w="6350">
                    <a:solidFill>
                      <a:srgbClr val="0C0CFF"/>
                    </a:solidFill>
                    <a:prstDash val="solid"/>
                    <a:round/>
                    <a:headEnd/>
                    <a:tailEnd/>
                  </a:ln>
                </p:spPr>
                <p:txBody>
                  <a:bodyPr/>
                  <a:lstStyle/>
                  <a:p>
                    <a:endParaRPr lang="en-US"/>
                  </a:p>
                </p:txBody>
              </p:sp>
              <p:sp>
                <p:nvSpPr>
                  <p:cNvPr id="7078" name="Freeform 343"/>
                  <p:cNvSpPr>
                    <a:spLocks/>
                  </p:cNvSpPr>
                  <p:nvPr/>
                </p:nvSpPr>
                <p:spPr bwMode="auto">
                  <a:xfrm>
                    <a:off x="943" y="2163"/>
                    <a:ext cx="1" cy="31"/>
                  </a:xfrm>
                  <a:custGeom>
                    <a:avLst/>
                    <a:gdLst>
                      <a:gd name="T0" fmla="*/ 0 w 6"/>
                      <a:gd name="T1" fmla="*/ 0 h 167"/>
                      <a:gd name="T2" fmla="*/ 5 w 6"/>
                      <a:gd name="T3" fmla="*/ 167 h 167"/>
                      <a:gd name="T4" fmla="*/ 6 w 6"/>
                      <a:gd name="T5" fmla="*/ 167 h 167"/>
                      <a:gd name="T6" fmla="*/ 0 60000 65536"/>
                      <a:gd name="T7" fmla="*/ 0 60000 65536"/>
                      <a:gd name="T8" fmla="*/ 0 60000 65536"/>
                      <a:gd name="T9" fmla="*/ 0 w 6"/>
                      <a:gd name="T10" fmla="*/ 0 h 167"/>
                      <a:gd name="T11" fmla="*/ 6 w 6"/>
                      <a:gd name="T12" fmla="*/ 167 h 167"/>
                    </a:gdLst>
                    <a:ahLst/>
                    <a:cxnLst>
                      <a:cxn ang="T6">
                        <a:pos x="T0" y="T1"/>
                      </a:cxn>
                      <a:cxn ang="T7">
                        <a:pos x="T2" y="T3"/>
                      </a:cxn>
                      <a:cxn ang="T8">
                        <a:pos x="T4" y="T5"/>
                      </a:cxn>
                    </a:cxnLst>
                    <a:rect l="T9" t="T10" r="T11" b="T12"/>
                    <a:pathLst>
                      <a:path w="6" h="167">
                        <a:moveTo>
                          <a:pt x="0" y="0"/>
                        </a:moveTo>
                        <a:lnTo>
                          <a:pt x="5" y="167"/>
                        </a:lnTo>
                        <a:lnTo>
                          <a:pt x="6" y="167"/>
                        </a:lnTo>
                      </a:path>
                    </a:pathLst>
                  </a:custGeom>
                  <a:noFill/>
                  <a:ln w="6350">
                    <a:solidFill>
                      <a:srgbClr val="0C0CFF"/>
                    </a:solidFill>
                    <a:prstDash val="solid"/>
                    <a:round/>
                    <a:headEnd/>
                    <a:tailEnd/>
                  </a:ln>
                </p:spPr>
                <p:txBody>
                  <a:bodyPr/>
                  <a:lstStyle/>
                  <a:p>
                    <a:endParaRPr lang="en-US"/>
                  </a:p>
                </p:txBody>
              </p:sp>
              <p:sp>
                <p:nvSpPr>
                  <p:cNvPr id="7079" name="Freeform 344"/>
                  <p:cNvSpPr>
                    <a:spLocks/>
                  </p:cNvSpPr>
                  <p:nvPr/>
                </p:nvSpPr>
                <p:spPr bwMode="auto">
                  <a:xfrm>
                    <a:off x="944" y="2194"/>
                    <a:ext cx="2" cy="17"/>
                  </a:xfrm>
                  <a:custGeom>
                    <a:avLst/>
                    <a:gdLst>
                      <a:gd name="T0" fmla="*/ 0 w 7"/>
                      <a:gd name="T1" fmla="*/ 0 h 89"/>
                      <a:gd name="T2" fmla="*/ 6 w 7"/>
                      <a:gd name="T3" fmla="*/ 89 h 89"/>
                      <a:gd name="T4" fmla="*/ 7 w 7"/>
                      <a:gd name="T5" fmla="*/ 89 h 89"/>
                      <a:gd name="T6" fmla="*/ 0 60000 65536"/>
                      <a:gd name="T7" fmla="*/ 0 60000 65536"/>
                      <a:gd name="T8" fmla="*/ 0 60000 65536"/>
                      <a:gd name="T9" fmla="*/ 0 w 7"/>
                      <a:gd name="T10" fmla="*/ 0 h 89"/>
                      <a:gd name="T11" fmla="*/ 7 w 7"/>
                      <a:gd name="T12" fmla="*/ 89 h 89"/>
                    </a:gdLst>
                    <a:ahLst/>
                    <a:cxnLst>
                      <a:cxn ang="T6">
                        <a:pos x="T0" y="T1"/>
                      </a:cxn>
                      <a:cxn ang="T7">
                        <a:pos x="T2" y="T3"/>
                      </a:cxn>
                      <a:cxn ang="T8">
                        <a:pos x="T4" y="T5"/>
                      </a:cxn>
                    </a:cxnLst>
                    <a:rect l="T9" t="T10" r="T11" b="T12"/>
                    <a:pathLst>
                      <a:path w="7" h="89">
                        <a:moveTo>
                          <a:pt x="0" y="0"/>
                        </a:moveTo>
                        <a:lnTo>
                          <a:pt x="6" y="89"/>
                        </a:lnTo>
                        <a:lnTo>
                          <a:pt x="7" y="89"/>
                        </a:lnTo>
                      </a:path>
                    </a:pathLst>
                  </a:custGeom>
                  <a:noFill/>
                  <a:ln w="6350">
                    <a:solidFill>
                      <a:srgbClr val="0C0CFF"/>
                    </a:solidFill>
                    <a:prstDash val="solid"/>
                    <a:round/>
                    <a:headEnd/>
                    <a:tailEnd/>
                  </a:ln>
                </p:spPr>
                <p:txBody>
                  <a:bodyPr/>
                  <a:lstStyle/>
                  <a:p>
                    <a:endParaRPr lang="en-US"/>
                  </a:p>
                </p:txBody>
              </p:sp>
              <p:sp>
                <p:nvSpPr>
                  <p:cNvPr id="7080" name="Freeform 345"/>
                  <p:cNvSpPr>
                    <a:spLocks/>
                  </p:cNvSpPr>
                  <p:nvPr/>
                </p:nvSpPr>
                <p:spPr bwMode="auto">
                  <a:xfrm>
                    <a:off x="945" y="2211"/>
                    <a:ext cx="2" cy="6"/>
                  </a:xfrm>
                  <a:custGeom>
                    <a:avLst/>
                    <a:gdLst>
                      <a:gd name="T0" fmla="*/ 0 w 6"/>
                      <a:gd name="T1" fmla="*/ 0 h 32"/>
                      <a:gd name="T2" fmla="*/ 5 w 6"/>
                      <a:gd name="T3" fmla="*/ 32 h 32"/>
                      <a:gd name="T4" fmla="*/ 6 w 6"/>
                      <a:gd name="T5" fmla="*/ 32 h 32"/>
                      <a:gd name="T6" fmla="*/ 0 60000 65536"/>
                      <a:gd name="T7" fmla="*/ 0 60000 65536"/>
                      <a:gd name="T8" fmla="*/ 0 60000 65536"/>
                      <a:gd name="T9" fmla="*/ 0 w 6"/>
                      <a:gd name="T10" fmla="*/ 0 h 32"/>
                      <a:gd name="T11" fmla="*/ 6 w 6"/>
                      <a:gd name="T12" fmla="*/ 32 h 32"/>
                    </a:gdLst>
                    <a:ahLst/>
                    <a:cxnLst>
                      <a:cxn ang="T6">
                        <a:pos x="T0" y="T1"/>
                      </a:cxn>
                      <a:cxn ang="T7">
                        <a:pos x="T2" y="T3"/>
                      </a:cxn>
                      <a:cxn ang="T8">
                        <a:pos x="T4" y="T5"/>
                      </a:cxn>
                    </a:cxnLst>
                    <a:rect l="T9" t="T10" r="T11" b="T12"/>
                    <a:pathLst>
                      <a:path w="6" h="32">
                        <a:moveTo>
                          <a:pt x="0" y="0"/>
                        </a:moveTo>
                        <a:lnTo>
                          <a:pt x="5" y="32"/>
                        </a:lnTo>
                        <a:lnTo>
                          <a:pt x="6" y="32"/>
                        </a:lnTo>
                      </a:path>
                    </a:pathLst>
                  </a:custGeom>
                  <a:noFill/>
                  <a:ln w="6350">
                    <a:solidFill>
                      <a:srgbClr val="0C0CFF"/>
                    </a:solidFill>
                    <a:prstDash val="solid"/>
                    <a:round/>
                    <a:headEnd/>
                    <a:tailEnd/>
                  </a:ln>
                </p:spPr>
                <p:txBody>
                  <a:bodyPr/>
                  <a:lstStyle/>
                  <a:p>
                    <a:endParaRPr lang="en-US"/>
                  </a:p>
                </p:txBody>
              </p:sp>
              <p:sp>
                <p:nvSpPr>
                  <p:cNvPr id="7081" name="Freeform 346"/>
                  <p:cNvSpPr>
                    <a:spLocks/>
                  </p:cNvSpPr>
                  <p:nvPr/>
                </p:nvSpPr>
                <p:spPr bwMode="auto">
                  <a:xfrm>
                    <a:off x="946" y="2213"/>
                    <a:ext cx="1" cy="4"/>
                  </a:xfrm>
                  <a:custGeom>
                    <a:avLst/>
                    <a:gdLst>
                      <a:gd name="T0" fmla="*/ 0 w 6"/>
                      <a:gd name="T1" fmla="*/ 20 h 20"/>
                      <a:gd name="T2" fmla="*/ 5 w 6"/>
                      <a:gd name="T3" fmla="*/ 0 h 20"/>
                      <a:gd name="T4" fmla="*/ 6 w 6"/>
                      <a:gd name="T5" fmla="*/ 0 h 20"/>
                      <a:gd name="T6" fmla="*/ 0 60000 65536"/>
                      <a:gd name="T7" fmla="*/ 0 60000 65536"/>
                      <a:gd name="T8" fmla="*/ 0 60000 65536"/>
                      <a:gd name="T9" fmla="*/ 0 w 6"/>
                      <a:gd name="T10" fmla="*/ 0 h 20"/>
                      <a:gd name="T11" fmla="*/ 6 w 6"/>
                      <a:gd name="T12" fmla="*/ 20 h 20"/>
                    </a:gdLst>
                    <a:ahLst/>
                    <a:cxnLst>
                      <a:cxn ang="T6">
                        <a:pos x="T0" y="T1"/>
                      </a:cxn>
                      <a:cxn ang="T7">
                        <a:pos x="T2" y="T3"/>
                      </a:cxn>
                      <a:cxn ang="T8">
                        <a:pos x="T4" y="T5"/>
                      </a:cxn>
                    </a:cxnLst>
                    <a:rect l="T9" t="T10" r="T11" b="T12"/>
                    <a:pathLst>
                      <a:path w="6" h="20">
                        <a:moveTo>
                          <a:pt x="0" y="20"/>
                        </a:moveTo>
                        <a:lnTo>
                          <a:pt x="5" y="0"/>
                        </a:lnTo>
                        <a:lnTo>
                          <a:pt x="6" y="0"/>
                        </a:lnTo>
                      </a:path>
                    </a:pathLst>
                  </a:custGeom>
                  <a:noFill/>
                  <a:ln w="6350">
                    <a:solidFill>
                      <a:srgbClr val="0C0CFF"/>
                    </a:solidFill>
                    <a:prstDash val="solid"/>
                    <a:round/>
                    <a:headEnd/>
                    <a:tailEnd/>
                  </a:ln>
                </p:spPr>
                <p:txBody>
                  <a:bodyPr/>
                  <a:lstStyle/>
                  <a:p>
                    <a:endParaRPr lang="en-US"/>
                  </a:p>
                </p:txBody>
              </p:sp>
              <p:sp>
                <p:nvSpPr>
                  <p:cNvPr id="7082" name="Freeform 347"/>
                  <p:cNvSpPr>
                    <a:spLocks/>
                  </p:cNvSpPr>
                  <p:nvPr/>
                </p:nvSpPr>
                <p:spPr bwMode="auto">
                  <a:xfrm>
                    <a:off x="947" y="2197"/>
                    <a:ext cx="1" cy="16"/>
                  </a:xfrm>
                  <a:custGeom>
                    <a:avLst/>
                    <a:gdLst>
                      <a:gd name="T0" fmla="*/ 0 w 6"/>
                      <a:gd name="T1" fmla="*/ 87 h 87"/>
                      <a:gd name="T2" fmla="*/ 5 w 6"/>
                      <a:gd name="T3" fmla="*/ 0 h 87"/>
                      <a:gd name="T4" fmla="*/ 6 w 6"/>
                      <a:gd name="T5" fmla="*/ 0 h 87"/>
                      <a:gd name="T6" fmla="*/ 0 60000 65536"/>
                      <a:gd name="T7" fmla="*/ 0 60000 65536"/>
                      <a:gd name="T8" fmla="*/ 0 60000 65536"/>
                      <a:gd name="T9" fmla="*/ 0 w 6"/>
                      <a:gd name="T10" fmla="*/ 0 h 87"/>
                      <a:gd name="T11" fmla="*/ 6 w 6"/>
                      <a:gd name="T12" fmla="*/ 87 h 87"/>
                    </a:gdLst>
                    <a:ahLst/>
                    <a:cxnLst>
                      <a:cxn ang="T6">
                        <a:pos x="T0" y="T1"/>
                      </a:cxn>
                      <a:cxn ang="T7">
                        <a:pos x="T2" y="T3"/>
                      </a:cxn>
                      <a:cxn ang="T8">
                        <a:pos x="T4" y="T5"/>
                      </a:cxn>
                    </a:cxnLst>
                    <a:rect l="T9" t="T10" r="T11" b="T12"/>
                    <a:pathLst>
                      <a:path w="6" h="87">
                        <a:moveTo>
                          <a:pt x="0" y="87"/>
                        </a:moveTo>
                        <a:lnTo>
                          <a:pt x="5" y="0"/>
                        </a:lnTo>
                        <a:lnTo>
                          <a:pt x="6" y="0"/>
                        </a:lnTo>
                      </a:path>
                    </a:pathLst>
                  </a:custGeom>
                  <a:noFill/>
                  <a:ln w="6350">
                    <a:solidFill>
                      <a:srgbClr val="0C0CFF"/>
                    </a:solidFill>
                    <a:prstDash val="solid"/>
                    <a:round/>
                    <a:headEnd/>
                    <a:tailEnd/>
                  </a:ln>
                </p:spPr>
                <p:txBody>
                  <a:bodyPr/>
                  <a:lstStyle/>
                  <a:p>
                    <a:endParaRPr lang="en-US"/>
                  </a:p>
                </p:txBody>
              </p:sp>
              <p:sp>
                <p:nvSpPr>
                  <p:cNvPr id="7083" name="Freeform 348"/>
                  <p:cNvSpPr>
                    <a:spLocks/>
                  </p:cNvSpPr>
                  <p:nvPr/>
                </p:nvSpPr>
                <p:spPr bwMode="auto">
                  <a:xfrm>
                    <a:off x="948" y="2159"/>
                    <a:ext cx="1" cy="38"/>
                  </a:xfrm>
                  <a:custGeom>
                    <a:avLst/>
                    <a:gdLst>
                      <a:gd name="T0" fmla="*/ 0 w 6"/>
                      <a:gd name="T1" fmla="*/ 202 h 202"/>
                      <a:gd name="T2" fmla="*/ 5 w 6"/>
                      <a:gd name="T3" fmla="*/ 0 h 202"/>
                      <a:gd name="T4" fmla="*/ 6 w 6"/>
                      <a:gd name="T5" fmla="*/ 0 h 202"/>
                      <a:gd name="T6" fmla="*/ 0 60000 65536"/>
                      <a:gd name="T7" fmla="*/ 0 60000 65536"/>
                      <a:gd name="T8" fmla="*/ 0 60000 65536"/>
                      <a:gd name="T9" fmla="*/ 0 w 6"/>
                      <a:gd name="T10" fmla="*/ 0 h 202"/>
                      <a:gd name="T11" fmla="*/ 6 w 6"/>
                      <a:gd name="T12" fmla="*/ 202 h 202"/>
                    </a:gdLst>
                    <a:ahLst/>
                    <a:cxnLst>
                      <a:cxn ang="T6">
                        <a:pos x="T0" y="T1"/>
                      </a:cxn>
                      <a:cxn ang="T7">
                        <a:pos x="T2" y="T3"/>
                      </a:cxn>
                      <a:cxn ang="T8">
                        <a:pos x="T4" y="T5"/>
                      </a:cxn>
                    </a:cxnLst>
                    <a:rect l="T9" t="T10" r="T11" b="T12"/>
                    <a:pathLst>
                      <a:path w="6" h="202">
                        <a:moveTo>
                          <a:pt x="0" y="202"/>
                        </a:moveTo>
                        <a:lnTo>
                          <a:pt x="5" y="0"/>
                        </a:lnTo>
                        <a:lnTo>
                          <a:pt x="6" y="0"/>
                        </a:lnTo>
                      </a:path>
                    </a:pathLst>
                  </a:custGeom>
                  <a:noFill/>
                  <a:ln w="6350">
                    <a:solidFill>
                      <a:srgbClr val="0C0CFF"/>
                    </a:solidFill>
                    <a:prstDash val="solid"/>
                    <a:round/>
                    <a:headEnd/>
                    <a:tailEnd/>
                  </a:ln>
                </p:spPr>
                <p:txBody>
                  <a:bodyPr/>
                  <a:lstStyle/>
                  <a:p>
                    <a:endParaRPr lang="en-US"/>
                  </a:p>
                </p:txBody>
              </p:sp>
              <p:sp>
                <p:nvSpPr>
                  <p:cNvPr id="7084" name="Freeform 349"/>
                  <p:cNvSpPr>
                    <a:spLocks/>
                  </p:cNvSpPr>
                  <p:nvPr/>
                </p:nvSpPr>
                <p:spPr bwMode="auto">
                  <a:xfrm>
                    <a:off x="949" y="2085"/>
                    <a:ext cx="1" cy="74"/>
                  </a:xfrm>
                  <a:custGeom>
                    <a:avLst/>
                    <a:gdLst>
                      <a:gd name="T0" fmla="*/ 0 w 6"/>
                      <a:gd name="T1" fmla="*/ 394 h 394"/>
                      <a:gd name="T2" fmla="*/ 5 w 6"/>
                      <a:gd name="T3" fmla="*/ 0 h 394"/>
                      <a:gd name="T4" fmla="*/ 6 w 6"/>
                      <a:gd name="T5" fmla="*/ 0 h 394"/>
                      <a:gd name="T6" fmla="*/ 0 60000 65536"/>
                      <a:gd name="T7" fmla="*/ 0 60000 65536"/>
                      <a:gd name="T8" fmla="*/ 0 60000 65536"/>
                      <a:gd name="T9" fmla="*/ 0 w 6"/>
                      <a:gd name="T10" fmla="*/ 0 h 394"/>
                      <a:gd name="T11" fmla="*/ 6 w 6"/>
                      <a:gd name="T12" fmla="*/ 394 h 394"/>
                    </a:gdLst>
                    <a:ahLst/>
                    <a:cxnLst>
                      <a:cxn ang="T6">
                        <a:pos x="T0" y="T1"/>
                      </a:cxn>
                      <a:cxn ang="T7">
                        <a:pos x="T2" y="T3"/>
                      </a:cxn>
                      <a:cxn ang="T8">
                        <a:pos x="T4" y="T5"/>
                      </a:cxn>
                    </a:cxnLst>
                    <a:rect l="T9" t="T10" r="T11" b="T12"/>
                    <a:pathLst>
                      <a:path w="6" h="394">
                        <a:moveTo>
                          <a:pt x="0" y="394"/>
                        </a:moveTo>
                        <a:lnTo>
                          <a:pt x="5" y="0"/>
                        </a:lnTo>
                        <a:lnTo>
                          <a:pt x="6" y="0"/>
                        </a:lnTo>
                      </a:path>
                    </a:pathLst>
                  </a:custGeom>
                  <a:noFill/>
                  <a:ln w="6350">
                    <a:solidFill>
                      <a:srgbClr val="0C0CFF"/>
                    </a:solidFill>
                    <a:prstDash val="solid"/>
                    <a:round/>
                    <a:headEnd/>
                    <a:tailEnd/>
                  </a:ln>
                </p:spPr>
                <p:txBody>
                  <a:bodyPr/>
                  <a:lstStyle/>
                  <a:p>
                    <a:endParaRPr lang="en-US"/>
                  </a:p>
                </p:txBody>
              </p:sp>
              <p:sp>
                <p:nvSpPr>
                  <p:cNvPr id="7085" name="Freeform 350"/>
                  <p:cNvSpPr>
                    <a:spLocks/>
                  </p:cNvSpPr>
                  <p:nvPr/>
                </p:nvSpPr>
                <p:spPr bwMode="auto">
                  <a:xfrm>
                    <a:off x="950" y="1961"/>
                    <a:ext cx="1" cy="124"/>
                  </a:xfrm>
                  <a:custGeom>
                    <a:avLst/>
                    <a:gdLst>
                      <a:gd name="T0" fmla="*/ 0 w 6"/>
                      <a:gd name="T1" fmla="*/ 655 h 655"/>
                      <a:gd name="T2" fmla="*/ 5 w 6"/>
                      <a:gd name="T3" fmla="*/ 0 h 655"/>
                      <a:gd name="T4" fmla="*/ 6 w 6"/>
                      <a:gd name="T5" fmla="*/ 0 h 655"/>
                      <a:gd name="T6" fmla="*/ 0 60000 65536"/>
                      <a:gd name="T7" fmla="*/ 0 60000 65536"/>
                      <a:gd name="T8" fmla="*/ 0 60000 65536"/>
                      <a:gd name="T9" fmla="*/ 0 w 6"/>
                      <a:gd name="T10" fmla="*/ 0 h 655"/>
                      <a:gd name="T11" fmla="*/ 6 w 6"/>
                      <a:gd name="T12" fmla="*/ 655 h 655"/>
                    </a:gdLst>
                    <a:ahLst/>
                    <a:cxnLst>
                      <a:cxn ang="T6">
                        <a:pos x="T0" y="T1"/>
                      </a:cxn>
                      <a:cxn ang="T7">
                        <a:pos x="T2" y="T3"/>
                      </a:cxn>
                      <a:cxn ang="T8">
                        <a:pos x="T4" y="T5"/>
                      </a:cxn>
                    </a:cxnLst>
                    <a:rect l="T9" t="T10" r="T11" b="T12"/>
                    <a:pathLst>
                      <a:path w="6" h="655">
                        <a:moveTo>
                          <a:pt x="0" y="655"/>
                        </a:moveTo>
                        <a:lnTo>
                          <a:pt x="5" y="0"/>
                        </a:lnTo>
                        <a:lnTo>
                          <a:pt x="6" y="0"/>
                        </a:lnTo>
                      </a:path>
                    </a:pathLst>
                  </a:custGeom>
                  <a:noFill/>
                  <a:ln w="6350">
                    <a:solidFill>
                      <a:srgbClr val="0C0CFF"/>
                    </a:solidFill>
                    <a:prstDash val="solid"/>
                    <a:round/>
                    <a:headEnd/>
                    <a:tailEnd/>
                  </a:ln>
                </p:spPr>
                <p:txBody>
                  <a:bodyPr/>
                  <a:lstStyle/>
                  <a:p>
                    <a:endParaRPr lang="en-US"/>
                  </a:p>
                </p:txBody>
              </p:sp>
              <p:sp>
                <p:nvSpPr>
                  <p:cNvPr id="7086" name="Freeform 351"/>
                  <p:cNvSpPr>
                    <a:spLocks/>
                  </p:cNvSpPr>
                  <p:nvPr/>
                </p:nvSpPr>
                <p:spPr bwMode="auto">
                  <a:xfrm>
                    <a:off x="951" y="1791"/>
                    <a:ext cx="1" cy="170"/>
                  </a:xfrm>
                  <a:custGeom>
                    <a:avLst/>
                    <a:gdLst>
                      <a:gd name="T0" fmla="*/ 0 w 7"/>
                      <a:gd name="T1" fmla="*/ 906 h 906"/>
                      <a:gd name="T2" fmla="*/ 6 w 7"/>
                      <a:gd name="T3" fmla="*/ 0 h 906"/>
                      <a:gd name="T4" fmla="*/ 7 w 7"/>
                      <a:gd name="T5" fmla="*/ 0 h 906"/>
                      <a:gd name="T6" fmla="*/ 0 60000 65536"/>
                      <a:gd name="T7" fmla="*/ 0 60000 65536"/>
                      <a:gd name="T8" fmla="*/ 0 60000 65536"/>
                      <a:gd name="T9" fmla="*/ 0 w 7"/>
                      <a:gd name="T10" fmla="*/ 0 h 906"/>
                      <a:gd name="T11" fmla="*/ 7 w 7"/>
                      <a:gd name="T12" fmla="*/ 906 h 906"/>
                    </a:gdLst>
                    <a:ahLst/>
                    <a:cxnLst>
                      <a:cxn ang="T6">
                        <a:pos x="T0" y="T1"/>
                      </a:cxn>
                      <a:cxn ang="T7">
                        <a:pos x="T2" y="T3"/>
                      </a:cxn>
                      <a:cxn ang="T8">
                        <a:pos x="T4" y="T5"/>
                      </a:cxn>
                    </a:cxnLst>
                    <a:rect l="T9" t="T10" r="T11" b="T12"/>
                    <a:pathLst>
                      <a:path w="7" h="906">
                        <a:moveTo>
                          <a:pt x="0" y="906"/>
                        </a:moveTo>
                        <a:lnTo>
                          <a:pt x="6" y="0"/>
                        </a:lnTo>
                        <a:lnTo>
                          <a:pt x="7" y="0"/>
                        </a:lnTo>
                      </a:path>
                    </a:pathLst>
                  </a:custGeom>
                  <a:noFill/>
                  <a:ln w="6350">
                    <a:solidFill>
                      <a:srgbClr val="0C0CFF"/>
                    </a:solidFill>
                    <a:prstDash val="solid"/>
                    <a:round/>
                    <a:headEnd/>
                    <a:tailEnd/>
                  </a:ln>
                </p:spPr>
                <p:txBody>
                  <a:bodyPr/>
                  <a:lstStyle/>
                  <a:p>
                    <a:endParaRPr lang="en-US"/>
                  </a:p>
                </p:txBody>
              </p:sp>
              <p:sp>
                <p:nvSpPr>
                  <p:cNvPr id="7087" name="Freeform 352"/>
                  <p:cNvSpPr>
                    <a:spLocks/>
                  </p:cNvSpPr>
                  <p:nvPr/>
                </p:nvSpPr>
                <p:spPr bwMode="auto">
                  <a:xfrm>
                    <a:off x="952" y="1602"/>
                    <a:ext cx="1" cy="189"/>
                  </a:xfrm>
                  <a:custGeom>
                    <a:avLst/>
                    <a:gdLst>
                      <a:gd name="T0" fmla="*/ 0 w 6"/>
                      <a:gd name="T1" fmla="*/ 1004 h 1004"/>
                      <a:gd name="T2" fmla="*/ 5 w 6"/>
                      <a:gd name="T3" fmla="*/ 0 h 1004"/>
                      <a:gd name="T4" fmla="*/ 6 w 6"/>
                      <a:gd name="T5" fmla="*/ 0 h 1004"/>
                      <a:gd name="T6" fmla="*/ 0 60000 65536"/>
                      <a:gd name="T7" fmla="*/ 0 60000 65536"/>
                      <a:gd name="T8" fmla="*/ 0 60000 65536"/>
                      <a:gd name="T9" fmla="*/ 0 w 6"/>
                      <a:gd name="T10" fmla="*/ 0 h 1004"/>
                      <a:gd name="T11" fmla="*/ 6 w 6"/>
                      <a:gd name="T12" fmla="*/ 1004 h 1004"/>
                    </a:gdLst>
                    <a:ahLst/>
                    <a:cxnLst>
                      <a:cxn ang="T6">
                        <a:pos x="T0" y="T1"/>
                      </a:cxn>
                      <a:cxn ang="T7">
                        <a:pos x="T2" y="T3"/>
                      </a:cxn>
                      <a:cxn ang="T8">
                        <a:pos x="T4" y="T5"/>
                      </a:cxn>
                    </a:cxnLst>
                    <a:rect l="T9" t="T10" r="T11" b="T12"/>
                    <a:pathLst>
                      <a:path w="6" h="1004">
                        <a:moveTo>
                          <a:pt x="0" y="1004"/>
                        </a:moveTo>
                        <a:lnTo>
                          <a:pt x="5" y="0"/>
                        </a:lnTo>
                        <a:lnTo>
                          <a:pt x="6" y="0"/>
                        </a:lnTo>
                      </a:path>
                    </a:pathLst>
                  </a:custGeom>
                  <a:noFill/>
                  <a:ln w="6350">
                    <a:solidFill>
                      <a:srgbClr val="0C0CFF"/>
                    </a:solidFill>
                    <a:prstDash val="solid"/>
                    <a:round/>
                    <a:headEnd/>
                    <a:tailEnd/>
                  </a:ln>
                </p:spPr>
                <p:txBody>
                  <a:bodyPr/>
                  <a:lstStyle/>
                  <a:p>
                    <a:endParaRPr lang="en-US"/>
                  </a:p>
                </p:txBody>
              </p:sp>
              <p:sp>
                <p:nvSpPr>
                  <p:cNvPr id="7088" name="Freeform 353"/>
                  <p:cNvSpPr>
                    <a:spLocks/>
                  </p:cNvSpPr>
                  <p:nvPr/>
                </p:nvSpPr>
                <p:spPr bwMode="auto">
                  <a:xfrm>
                    <a:off x="953" y="1444"/>
                    <a:ext cx="1" cy="158"/>
                  </a:xfrm>
                  <a:custGeom>
                    <a:avLst/>
                    <a:gdLst>
                      <a:gd name="T0" fmla="*/ 0 w 6"/>
                      <a:gd name="T1" fmla="*/ 841 h 841"/>
                      <a:gd name="T2" fmla="*/ 5 w 6"/>
                      <a:gd name="T3" fmla="*/ 0 h 841"/>
                      <a:gd name="T4" fmla="*/ 6 w 6"/>
                      <a:gd name="T5" fmla="*/ 0 h 841"/>
                      <a:gd name="T6" fmla="*/ 0 60000 65536"/>
                      <a:gd name="T7" fmla="*/ 0 60000 65536"/>
                      <a:gd name="T8" fmla="*/ 0 60000 65536"/>
                      <a:gd name="T9" fmla="*/ 0 w 6"/>
                      <a:gd name="T10" fmla="*/ 0 h 841"/>
                      <a:gd name="T11" fmla="*/ 6 w 6"/>
                      <a:gd name="T12" fmla="*/ 841 h 841"/>
                    </a:gdLst>
                    <a:ahLst/>
                    <a:cxnLst>
                      <a:cxn ang="T6">
                        <a:pos x="T0" y="T1"/>
                      </a:cxn>
                      <a:cxn ang="T7">
                        <a:pos x="T2" y="T3"/>
                      </a:cxn>
                      <a:cxn ang="T8">
                        <a:pos x="T4" y="T5"/>
                      </a:cxn>
                    </a:cxnLst>
                    <a:rect l="T9" t="T10" r="T11" b="T12"/>
                    <a:pathLst>
                      <a:path w="6" h="841">
                        <a:moveTo>
                          <a:pt x="0" y="841"/>
                        </a:moveTo>
                        <a:lnTo>
                          <a:pt x="5" y="0"/>
                        </a:lnTo>
                        <a:lnTo>
                          <a:pt x="6" y="0"/>
                        </a:lnTo>
                      </a:path>
                    </a:pathLst>
                  </a:custGeom>
                  <a:noFill/>
                  <a:ln w="6350">
                    <a:solidFill>
                      <a:srgbClr val="0C0CFF"/>
                    </a:solidFill>
                    <a:prstDash val="solid"/>
                    <a:round/>
                    <a:headEnd/>
                    <a:tailEnd/>
                  </a:ln>
                </p:spPr>
                <p:txBody>
                  <a:bodyPr/>
                  <a:lstStyle/>
                  <a:p>
                    <a:endParaRPr lang="en-US"/>
                  </a:p>
                </p:txBody>
              </p:sp>
              <p:sp>
                <p:nvSpPr>
                  <p:cNvPr id="7089" name="Freeform 354"/>
                  <p:cNvSpPr>
                    <a:spLocks/>
                  </p:cNvSpPr>
                  <p:nvPr/>
                </p:nvSpPr>
                <p:spPr bwMode="auto">
                  <a:xfrm>
                    <a:off x="954" y="1359"/>
                    <a:ext cx="1" cy="85"/>
                  </a:xfrm>
                  <a:custGeom>
                    <a:avLst/>
                    <a:gdLst>
                      <a:gd name="T0" fmla="*/ 0 w 6"/>
                      <a:gd name="T1" fmla="*/ 448 h 448"/>
                      <a:gd name="T2" fmla="*/ 5 w 6"/>
                      <a:gd name="T3" fmla="*/ 0 h 448"/>
                      <a:gd name="T4" fmla="*/ 6 w 6"/>
                      <a:gd name="T5" fmla="*/ 0 h 448"/>
                      <a:gd name="T6" fmla="*/ 0 60000 65536"/>
                      <a:gd name="T7" fmla="*/ 0 60000 65536"/>
                      <a:gd name="T8" fmla="*/ 0 60000 65536"/>
                      <a:gd name="T9" fmla="*/ 0 w 6"/>
                      <a:gd name="T10" fmla="*/ 0 h 448"/>
                      <a:gd name="T11" fmla="*/ 6 w 6"/>
                      <a:gd name="T12" fmla="*/ 448 h 448"/>
                    </a:gdLst>
                    <a:ahLst/>
                    <a:cxnLst>
                      <a:cxn ang="T6">
                        <a:pos x="T0" y="T1"/>
                      </a:cxn>
                      <a:cxn ang="T7">
                        <a:pos x="T2" y="T3"/>
                      </a:cxn>
                      <a:cxn ang="T8">
                        <a:pos x="T4" y="T5"/>
                      </a:cxn>
                    </a:cxnLst>
                    <a:rect l="T9" t="T10" r="T11" b="T12"/>
                    <a:pathLst>
                      <a:path w="6" h="448">
                        <a:moveTo>
                          <a:pt x="0" y="448"/>
                        </a:moveTo>
                        <a:lnTo>
                          <a:pt x="5" y="0"/>
                        </a:lnTo>
                        <a:lnTo>
                          <a:pt x="6" y="0"/>
                        </a:lnTo>
                      </a:path>
                    </a:pathLst>
                  </a:custGeom>
                  <a:noFill/>
                  <a:ln w="6350">
                    <a:solidFill>
                      <a:srgbClr val="0C0CFF"/>
                    </a:solidFill>
                    <a:prstDash val="solid"/>
                    <a:round/>
                    <a:headEnd/>
                    <a:tailEnd/>
                  </a:ln>
                </p:spPr>
                <p:txBody>
                  <a:bodyPr/>
                  <a:lstStyle/>
                  <a:p>
                    <a:endParaRPr lang="en-US"/>
                  </a:p>
                </p:txBody>
              </p:sp>
              <p:sp>
                <p:nvSpPr>
                  <p:cNvPr id="7090" name="Freeform 355"/>
                  <p:cNvSpPr>
                    <a:spLocks/>
                  </p:cNvSpPr>
                  <p:nvPr/>
                </p:nvSpPr>
                <p:spPr bwMode="auto">
                  <a:xfrm>
                    <a:off x="955" y="1359"/>
                    <a:ext cx="1" cy="5"/>
                  </a:xfrm>
                  <a:custGeom>
                    <a:avLst/>
                    <a:gdLst>
                      <a:gd name="T0" fmla="*/ 0 w 6"/>
                      <a:gd name="T1" fmla="*/ 0 h 23"/>
                      <a:gd name="T2" fmla="*/ 5 w 6"/>
                      <a:gd name="T3" fmla="*/ 23 h 23"/>
                      <a:gd name="T4" fmla="*/ 6 w 6"/>
                      <a:gd name="T5" fmla="*/ 23 h 23"/>
                      <a:gd name="T6" fmla="*/ 0 60000 65536"/>
                      <a:gd name="T7" fmla="*/ 0 60000 65536"/>
                      <a:gd name="T8" fmla="*/ 0 60000 65536"/>
                      <a:gd name="T9" fmla="*/ 0 w 6"/>
                      <a:gd name="T10" fmla="*/ 0 h 23"/>
                      <a:gd name="T11" fmla="*/ 6 w 6"/>
                      <a:gd name="T12" fmla="*/ 23 h 23"/>
                    </a:gdLst>
                    <a:ahLst/>
                    <a:cxnLst>
                      <a:cxn ang="T6">
                        <a:pos x="T0" y="T1"/>
                      </a:cxn>
                      <a:cxn ang="T7">
                        <a:pos x="T2" y="T3"/>
                      </a:cxn>
                      <a:cxn ang="T8">
                        <a:pos x="T4" y="T5"/>
                      </a:cxn>
                    </a:cxnLst>
                    <a:rect l="T9" t="T10" r="T11" b="T12"/>
                    <a:pathLst>
                      <a:path w="6" h="23">
                        <a:moveTo>
                          <a:pt x="0" y="0"/>
                        </a:moveTo>
                        <a:lnTo>
                          <a:pt x="5" y="23"/>
                        </a:lnTo>
                        <a:lnTo>
                          <a:pt x="6" y="23"/>
                        </a:lnTo>
                      </a:path>
                    </a:pathLst>
                  </a:custGeom>
                  <a:noFill/>
                  <a:ln w="6350">
                    <a:solidFill>
                      <a:srgbClr val="0C0CFF"/>
                    </a:solidFill>
                    <a:prstDash val="solid"/>
                    <a:round/>
                    <a:headEnd/>
                    <a:tailEnd/>
                  </a:ln>
                </p:spPr>
                <p:txBody>
                  <a:bodyPr/>
                  <a:lstStyle/>
                  <a:p>
                    <a:endParaRPr lang="en-US"/>
                  </a:p>
                </p:txBody>
              </p:sp>
              <p:sp>
                <p:nvSpPr>
                  <p:cNvPr id="7091" name="Freeform 356"/>
                  <p:cNvSpPr>
                    <a:spLocks/>
                  </p:cNvSpPr>
                  <p:nvPr/>
                </p:nvSpPr>
                <p:spPr bwMode="auto">
                  <a:xfrm>
                    <a:off x="956" y="1364"/>
                    <a:ext cx="1" cy="79"/>
                  </a:xfrm>
                  <a:custGeom>
                    <a:avLst/>
                    <a:gdLst>
                      <a:gd name="T0" fmla="*/ 0 w 6"/>
                      <a:gd name="T1" fmla="*/ 0 h 421"/>
                      <a:gd name="T2" fmla="*/ 5 w 6"/>
                      <a:gd name="T3" fmla="*/ 421 h 421"/>
                      <a:gd name="T4" fmla="*/ 6 w 6"/>
                      <a:gd name="T5" fmla="*/ 421 h 421"/>
                      <a:gd name="T6" fmla="*/ 0 60000 65536"/>
                      <a:gd name="T7" fmla="*/ 0 60000 65536"/>
                      <a:gd name="T8" fmla="*/ 0 60000 65536"/>
                      <a:gd name="T9" fmla="*/ 0 w 6"/>
                      <a:gd name="T10" fmla="*/ 0 h 421"/>
                      <a:gd name="T11" fmla="*/ 6 w 6"/>
                      <a:gd name="T12" fmla="*/ 421 h 421"/>
                    </a:gdLst>
                    <a:ahLst/>
                    <a:cxnLst>
                      <a:cxn ang="T6">
                        <a:pos x="T0" y="T1"/>
                      </a:cxn>
                      <a:cxn ang="T7">
                        <a:pos x="T2" y="T3"/>
                      </a:cxn>
                      <a:cxn ang="T8">
                        <a:pos x="T4" y="T5"/>
                      </a:cxn>
                    </a:cxnLst>
                    <a:rect l="T9" t="T10" r="T11" b="T12"/>
                    <a:pathLst>
                      <a:path w="6" h="421">
                        <a:moveTo>
                          <a:pt x="0" y="0"/>
                        </a:moveTo>
                        <a:lnTo>
                          <a:pt x="5" y="421"/>
                        </a:lnTo>
                        <a:lnTo>
                          <a:pt x="6" y="421"/>
                        </a:lnTo>
                      </a:path>
                    </a:pathLst>
                  </a:custGeom>
                  <a:noFill/>
                  <a:ln w="6350">
                    <a:solidFill>
                      <a:srgbClr val="0C0CFF"/>
                    </a:solidFill>
                    <a:prstDash val="solid"/>
                    <a:round/>
                    <a:headEnd/>
                    <a:tailEnd/>
                  </a:ln>
                </p:spPr>
                <p:txBody>
                  <a:bodyPr/>
                  <a:lstStyle/>
                  <a:p>
                    <a:endParaRPr lang="en-US"/>
                  </a:p>
                </p:txBody>
              </p:sp>
              <p:sp>
                <p:nvSpPr>
                  <p:cNvPr id="7092" name="Freeform 357"/>
                  <p:cNvSpPr>
                    <a:spLocks/>
                  </p:cNvSpPr>
                  <p:nvPr/>
                </p:nvSpPr>
                <p:spPr bwMode="auto">
                  <a:xfrm>
                    <a:off x="957" y="1443"/>
                    <a:ext cx="1" cy="125"/>
                  </a:xfrm>
                  <a:custGeom>
                    <a:avLst/>
                    <a:gdLst>
                      <a:gd name="T0" fmla="*/ 0 w 6"/>
                      <a:gd name="T1" fmla="*/ 0 h 665"/>
                      <a:gd name="T2" fmla="*/ 5 w 6"/>
                      <a:gd name="T3" fmla="*/ 665 h 665"/>
                      <a:gd name="T4" fmla="*/ 6 w 6"/>
                      <a:gd name="T5" fmla="*/ 665 h 665"/>
                      <a:gd name="T6" fmla="*/ 0 60000 65536"/>
                      <a:gd name="T7" fmla="*/ 0 60000 65536"/>
                      <a:gd name="T8" fmla="*/ 0 60000 65536"/>
                      <a:gd name="T9" fmla="*/ 0 w 6"/>
                      <a:gd name="T10" fmla="*/ 0 h 665"/>
                      <a:gd name="T11" fmla="*/ 6 w 6"/>
                      <a:gd name="T12" fmla="*/ 665 h 665"/>
                    </a:gdLst>
                    <a:ahLst/>
                    <a:cxnLst>
                      <a:cxn ang="T6">
                        <a:pos x="T0" y="T1"/>
                      </a:cxn>
                      <a:cxn ang="T7">
                        <a:pos x="T2" y="T3"/>
                      </a:cxn>
                      <a:cxn ang="T8">
                        <a:pos x="T4" y="T5"/>
                      </a:cxn>
                    </a:cxnLst>
                    <a:rect l="T9" t="T10" r="T11" b="T12"/>
                    <a:pathLst>
                      <a:path w="6" h="665">
                        <a:moveTo>
                          <a:pt x="0" y="0"/>
                        </a:moveTo>
                        <a:lnTo>
                          <a:pt x="5" y="665"/>
                        </a:lnTo>
                        <a:lnTo>
                          <a:pt x="6" y="665"/>
                        </a:lnTo>
                      </a:path>
                    </a:pathLst>
                  </a:custGeom>
                  <a:noFill/>
                  <a:ln w="6350">
                    <a:solidFill>
                      <a:srgbClr val="0C0CFF"/>
                    </a:solidFill>
                    <a:prstDash val="solid"/>
                    <a:round/>
                    <a:headEnd/>
                    <a:tailEnd/>
                  </a:ln>
                </p:spPr>
                <p:txBody>
                  <a:bodyPr/>
                  <a:lstStyle/>
                  <a:p>
                    <a:endParaRPr lang="en-US"/>
                  </a:p>
                </p:txBody>
              </p:sp>
              <p:sp>
                <p:nvSpPr>
                  <p:cNvPr id="7093" name="Freeform 358"/>
                  <p:cNvSpPr>
                    <a:spLocks/>
                  </p:cNvSpPr>
                  <p:nvPr/>
                </p:nvSpPr>
                <p:spPr bwMode="auto">
                  <a:xfrm>
                    <a:off x="958" y="1568"/>
                    <a:ext cx="1" cy="142"/>
                  </a:xfrm>
                  <a:custGeom>
                    <a:avLst/>
                    <a:gdLst>
                      <a:gd name="T0" fmla="*/ 0 w 7"/>
                      <a:gd name="T1" fmla="*/ 0 h 755"/>
                      <a:gd name="T2" fmla="*/ 6 w 7"/>
                      <a:gd name="T3" fmla="*/ 755 h 755"/>
                      <a:gd name="T4" fmla="*/ 7 w 7"/>
                      <a:gd name="T5" fmla="*/ 755 h 755"/>
                      <a:gd name="T6" fmla="*/ 0 60000 65536"/>
                      <a:gd name="T7" fmla="*/ 0 60000 65536"/>
                      <a:gd name="T8" fmla="*/ 0 60000 65536"/>
                      <a:gd name="T9" fmla="*/ 0 w 7"/>
                      <a:gd name="T10" fmla="*/ 0 h 755"/>
                      <a:gd name="T11" fmla="*/ 7 w 7"/>
                      <a:gd name="T12" fmla="*/ 755 h 755"/>
                    </a:gdLst>
                    <a:ahLst/>
                    <a:cxnLst>
                      <a:cxn ang="T6">
                        <a:pos x="T0" y="T1"/>
                      </a:cxn>
                      <a:cxn ang="T7">
                        <a:pos x="T2" y="T3"/>
                      </a:cxn>
                      <a:cxn ang="T8">
                        <a:pos x="T4" y="T5"/>
                      </a:cxn>
                    </a:cxnLst>
                    <a:rect l="T9" t="T10" r="T11" b="T12"/>
                    <a:pathLst>
                      <a:path w="7" h="755">
                        <a:moveTo>
                          <a:pt x="0" y="0"/>
                        </a:moveTo>
                        <a:lnTo>
                          <a:pt x="6" y="755"/>
                        </a:lnTo>
                        <a:lnTo>
                          <a:pt x="7" y="755"/>
                        </a:lnTo>
                      </a:path>
                    </a:pathLst>
                  </a:custGeom>
                  <a:noFill/>
                  <a:ln w="6350">
                    <a:solidFill>
                      <a:srgbClr val="0C0CFF"/>
                    </a:solidFill>
                    <a:prstDash val="solid"/>
                    <a:round/>
                    <a:headEnd/>
                    <a:tailEnd/>
                  </a:ln>
                </p:spPr>
                <p:txBody>
                  <a:bodyPr/>
                  <a:lstStyle/>
                  <a:p>
                    <a:endParaRPr lang="en-US"/>
                  </a:p>
                </p:txBody>
              </p:sp>
              <p:sp>
                <p:nvSpPr>
                  <p:cNvPr id="7094" name="Freeform 359"/>
                  <p:cNvSpPr>
                    <a:spLocks/>
                  </p:cNvSpPr>
                  <p:nvPr/>
                </p:nvSpPr>
                <p:spPr bwMode="auto">
                  <a:xfrm>
                    <a:off x="959" y="1710"/>
                    <a:ext cx="1" cy="137"/>
                  </a:xfrm>
                  <a:custGeom>
                    <a:avLst/>
                    <a:gdLst>
                      <a:gd name="T0" fmla="*/ 0 w 6"/>
                      <a:gd name="T1" fmla="*/ 0 h 726"/>
                      <a:gd name="T2" fmla="*/ 5 w 6"/>
                      <a:gd name="T3" fmla="*/ 726 h 726"/>
                      <a:gd name="T4" fmla="*/ 6 w 6"/>
                      <a:gd name="T5" fmla="*/ 726 h 726"/>
                      <a:gd name="T6" fmla="*/ 0 60000 65536"/>
                      <a:gd name="T7" fmla="*/ 0 60000 65536"/>
                      <a:gd name="T8" fmla="*/ 0 60000 65536"/>
                      <a:gd name="T9" fmla="*/ 0 w 6"/>
                      <a:gd name="T10" fmla="*/ 0 h 726"/>
                      <a:gd name="T11" fmla="*/ 6 w 6"/>
                      <a:gd name="T12" fmla="*/ 726 h 726"/>
                    </a:gdLst>
                    <a:ahLst/>
                    <a:cxnLst>
                      <a:cxn ang="T6">
                        <a:pos x="T0" y="T1"/>
                      </a:cxn>
                      <a:cxn ang="T7">
                        <a:pos x="T2" y="T3"/>
                      </a:cxn>
                      <a:cxn ang="T8">
                        <a:pos x="T4" y="T5"/>
                      </a:cxn>
                    </a:cxnLst>
                    <a:rect l="T9" t="T10" r="T11" b="T12"/>
                    <a:pathLst>
                      <a:path w="6" h="726">
                        <a:moveTo>
                          <a:pt x="0" y="0"/>
                        </a:moveTo>
                        <a:lnTo>
                          <a:pt x="5" y="726"/>
                        </a:lnTo>
                        <a:lnTo>
                          <a:pt x="6" y="726"/>
                        </a:lnTo>
                      </a:path>
                    </a:pathLst>
                  </a:custGeom>
                  <a:noFill/>
                  <a:ln w="6350">
                    <a:solidFill>
                      <a:srgbClr val="0C0CFF"/>
                    </a:solidFill>
                    <a:prstDash val="solid"/>
                    <a:round/>
                    <a:headEnd/>
                    <a:tailEnd/>
                  </a:ln>
                </p:spPr>
                <p:txBody>
                  <a:bodyPr/>
                  <a:lstStyle/>
                  <a:p>
                    <a:endParaRPr lang="en-US"/>
                  </a:p>
                </p:txBody>
              </p:sp>
              <p:sp>
                <p:nvSpPr>
                  <p:cNvPr id="7095" name="Freeform 360"/>
                  <p:cNvSpPr>
                    <a:spLocks/>
                  </p:cNvSpPr>
                  <p:nvPr/>
                </p:nvSpPr>
                <p:spPr bwMode="auto">
                  <a:xfrm>
                    <a:off x="960" y="1847"/>
                    <a:ext cx="1" cy="117"/>
                  </a:xfrm>
                  <a:custGeom>
                    <a:avLst/>
                    <a:gdLst>
                      <a:gd name="T0" fmla="*/ 0 w 6"/>
                      <a:gd name="T1" fmla="*/ 0 h 624"/>
                      <a:gd name="T2" fmla="*/ 5 w 6"/>
                      <a:gd name="T3" fmla="*/ 624 h 624"/>
                      <a:gd name="T4" fmla="*/ 6 w 6"/>
                      <a:gd name="T5" fmla="*/ 624 h 624"/>
                      <a:gd name="T6" fmla="*/ 0 60000 65536"/>
                      <a:gd name="T7" fmla="*/ 0 60000 65536"/>
                      <a:gd name="T8" fmla="*/ 0 60000 65536"/>
                      <a:gd name="T9" fmla="*/ 0 w 6"/>
                      <a:gd name="T10" fmla="*/ 0 h 624"/>
                      <a:gd name="T11" fmla="*/ 6 w 6"/>
                      <a:gd name="T12" fmla="*/ 624 h 624"/>
                    </a:gdLst>
                    <a:ahLst/>
                    <a:cxnLst>
                      <a:cxn ang="T6">
                        <a:pos x="T0" y="T1"/>
                      </a:cxn>
                      <a:cxn ang="T7">
                        <a:pos x="T2" y="T3"/>
                      </a:cxn>
                      <a:cxn ang="T8">
                        <a:pos x="T4" y="T5"/>
                      </a:cxn>
                    </a:cxnLst>
                    <a:rect l="T9" t="T10" r="T11" b="T12"/>
                    <a:pathLst>
                      <a:path w="6" h="624">
                        <a:moveTo>
                          <a:pt x="0" y="0"/>
                        </a:moveTo>
                        <a:lnTo>
                          <a:pt x="5" y="624"/>
                        </a:lnTo>
                        <a:lnTo>
                          <a:pt x="6" y="624"/>
                        </a:lnTo>
                      </a:path>
                    </a:pathLst>
                  </a:custGeom>
                  <a:noFill/>
                  <a:ln w="6350">
                    <a:solidFill>
                      <a:srgbClr val="0C0CFF"/>
                    </a:solidFill>
                    <a:prstDash val="solid"/>
                    <a:round/>
                    <a:headEnd/>
                    <a:tailEnd/>
                  </a:ln>
                </p:spPr>
                <p:txBody>
                  <a:bodyPr/>
                  <a:lstStyle/>
                  <a:p>
                    <a:endParaRPr lang="en-US"/>
                  </a:p>
                </p:txBody>
              </p:sp>
              <p:sp>
                <p:nvSpPr>
                  <p:cNvPr id="7096" name="Freeform 361"/>
                  <p:cNvSpPr>
                    <a:spLocks/>
                  </p:cNvSpPr>
                  <p:nvPr/>
                </p:nvSpPr>
                <p:spPr bwMode="auto">
                  <a:xfrm>
                    <a:off x="961" y="1964"/>
                    <a:ext cx="1" cy="93"/>
                  </a:xfrm>
                  <a:custGeom>
                    <a:avLst/>
                    <a:gdLst>
                      <a:gd name="T0" fmla="*/ 0 w 6"/>
                      <a:gd name="T1" fmla="*/ 0 h 491"/>
                      <a:gd name="T2" fmla="*/ 5 w 6"/>
                      <a:gd name="T3" fmla="*/ 491 h 491"/>
                      <a:gd name="T4" fmla="*/ 6 w 6"/>
                      <a:gd name="T5" fmla="*/ 491 h 491"/>
                      <a:gd name="T6" fmla="*/ 0 60000 65536"/>
                      <a:gd name="T7" fmla="*/ 0 60000 65536"/>
                      <a:gd name="T8" fmla="*/ 0 60000 65536"/>
                      <a:gd name="T9" fmla="*/ 0 w 6"/>
                      <a:gd name="T10" fmla="*/ 0 h 491"/>
                      <a:gd name="T11" fmla="*/ 6 w 6"/>
                      <a:gd name="T12" fmla="*/ 491 h 491"/>
                    </a:gdLst>
                    <a:ahLst/>
                    <a:cxnLst>
                      <a:cxn ang="T6">
                        <a:pos x="T0" y="T1"/>
                      </a:cxn>
                      <a:cxn ang="T7">
                        <a:pos x="T2" y="T3"/>
                      </a:cxn>
                      <a:cxn ang="T8">
                        <a:pos x="T4" y="T5"/>
                      </a:cxn>
                    </a:cxnLst>
                    <a:rect l="T9" t="T10" r="T11" b="T12"/>
                    <a:pathLst>
                      <a:path w="6" h="491">
                        <a:moveTo>
                          <a:pt x="0" y="0"/>
                        </a:moveTo>
                        <a:lnTo>
                          <a:pt x="5" y="491"/>
                        </a:lnTo>
                        <a:lnTo>
                          <a:pt x="6" y="491"/>
                        </a:lnTo>
                      </a:path>
                    </a:pathLst>
                  </a:custGeom>
                  <a:noFill/>
                  <a:ln w="6350">
                    <a:solidFill>
                      <a:srgbClr val="0C0CFF"/>
                    </a:solidFill>
                    <a:prstDash val="solid"/>
                    <a:round/>
                    <a:headEnd/>
                    <a:tailEnd/>
                  </a:ln>
                </p:spPr>
                <p:txBody>
                  <a:bodyPr/>
                  <a:lstStyle/>
                  <a:p>
                    <a:endParaRPr lang="en-US"/>
                  </a:p>
                </p:txBody>
              </p:sp>
              <p:sp>
                <p:nvSpPr>
                  <p:cNvPr id="7097" name="Freeform 362"/>
                  <p:cNvSpPr>
                    <a:spLocks/>
                  </p:cNvSpPr>
                  <p:nvPr/>
                </p:nvSpPr>
                <p:spPr bwMode="auto">
                  <a:xfrm>
                    <a:off x="962" y="2057"/>
                    <a:ext cx="1" cy="67"/>
                  </a:xfrm>
                  <a:custGeom>
                    <a:avLst/>
                    <a:gdLst>
                      <a:gd name="T0" fmla="*/ 0 w 6"/>
                      <a:gd name="T1" fmla="*/ 0 h 358"/>
                      <a:gd name="T2" fmla="*/ 5 w 6"/>
                      <a:gd name="T3" fmla="*/ 358 h 358"/>
                      <a:gd name="T4" fmla="*/ 6 w 6"/>
                      <a:gd name="T5" fmla="*/ 358 h 358"/>
                      <a:gd name="T6" fmla="*/ 0 60000 65536"/>
                      <a:gd name="T7" fmla="*/ 0 60000 65536"/>
                      <a:gd name="T8" fmla="*/ 0 60000 65536"/>
                      <a:gd name="T9" fmla="*/ 0 w 6"/>
                      <a:gd name="T10" fmla="*/ 0 h 358"/>
                      <a:gd name="T11" fmla="*/ 6 w 6"/>
                      <a:gd name="T12" fmla="*/ 358 h 358"/>
                    </a:gdLst>
                    <a:ahLst/>
                    <a:cxnLst>
                      <a:cxn ang="T6">
                        <a:pos x="T0" y="T1"/>
                      </a:cxn>
                      <a:cxn ang="T7">
                        <a:pos x="T2" y="T3"/>
                      </a:cxn>
                      <a:cxn ang="T8">
                        <a:pos x="T4" y="T5"/>
                      </a:cxn>
                    </a:cxnLst>
                    <a:rect l="T9" t="T10" r="T11" b="T12"/>
                    <a:pathLst>
                      <a:path w="6" h="358">
                        <a:moveTo>
                          <a:pt x="0" y="0"/>
                        </a:moveTo>
                        <a:lnTo>
                          <a:pt x="5" y="358"/>
                        </a:lnTo>
                        <a:lnTo>
                          <a:pt x="6" y="358"/>
                        </a:lnTo>
                      </a:path>
                    </a:pathLst>
                  </a:custGeom>
                  <a:noFill/>
                  <a:ln w="6350">
                    <a:solidFill>
                      <a:srgbClr val="0C0CFF"/>
                    </a:solidFill>
                    <a:prstDash val="solid"/>
                    <a:round/>
                    <a:headEnd/>
                    <a:tailEnd/>
                  </a:ln>
                </p:spPr>
                <p:txBody>
                  <a:bodyPr/>
                  <a:lstStyle/>
                  <a:p>
                    <a:endParaRPr lang="en-US"/>
                  </a:p>
                </p:txBody>
              </p:sp>
              <p:sp>
                <p:nvSpPr>
                  <p:cNvPr id="7098" name="Freeform 363"/>
                  <p:cNvSpPr>
                    <a:spLocks/>
                  </p:cNvSpPr>
                  <p:nvPr/>
                </p:nvSpPr>
                <p:spPr bwMode="auto">
                  <a:xfrm>
                    <a:off x="963" y="2124"/>
                    <a:ext cx="1" cy="46"/>
                  </a:xfrm>
                  <a:custGeom>
                    <a:avLst/>
                    <a:gdLst>
                      <a:gd name="T0" fmla="*/ 0 w 6"/>
                      <a:gd name="T1" fmla="*/ 0 h 242"/>
                      <a:gd name="T2" fmla="*/ 5 w 6"/>
                      <a:gd name="T3" fmla="*/ 242 h 242"/>
                      <a:gd name="T4" fmla="*/ 6 w 6"/>
                      <a:gd name="T5" fmla="*/ 242 h 242"/>
                      <a:gd name="T6" fmla="*/ 0 60000 65536"/>
                      <a:gd name="T7" fmla="*/ 0 60000 65536"/>
                      <a:gd name="T8" fmla="*/ 0 60000 65536"/>
                      <a:gd name="T9" fmla="*/ 0 w 6"/>
                      <a:gd name="T10" fmla="*/ 0 h 242"/>
                      <a:gd name="T11" fmla="*/ 6 w 6"/>
                      <a:gd name="T12" fmla="*/ 242 h 242"/>
                    </a:gdLst>
                    <a:ahLst/>
                    <a:cxnLst>
                      <a:cxn ang="T6">
                        <a:pos x="T0" y="T1"/>
                      </a:cxn>
                      <a:cxn ang="T7">
                        <a:pos x="T2" y="T3"/>
                      </a:cxn>
                      <a:cxn ang="T8">
                        <a:pos x="T4" y="T5"/>
                      </a:cxn>
                    </a:cxnLst>
                    <a:rect l="T9" t="T10" r="T11" b="T12"/>
                    <a:pathLst>
                      <a:path w="6" h="242">
                        <a:moveTo>
                          <a:pt x="0" y="0"/>
                        </a:moveTo>
                        <a:lnTo>
                          <a:pt x="5" y="242"/>
                        </a:lnTo>
                        <a:lnTo>
                          <a:pt x="6" y="242"/>
                        </a:lnTo>
                      </a:path>
                    </a:pathLst>
                  </a:custGeom>
                  <a:noFill/>
                  <a:ln w="6350">
                    <a:solidFill>
                      <a:srgbClr val="0C0CFF"/>
                    </a:solidFill>
                    <a:prstDash val="solid"/>
                    <a:round/>
                    <a:headEnd/>
                    <a:tailEnd/>
                  </a:ln>
                </p:spPr>
                <p:txBody>
                  <a:bodyPr/>
                  <a:lstStyle/>
                  <a:p>
                    <a:endParaRPr lang="en-US"/>
                  </a:p>
                </p:txBody>
              </p:sp>
              <p:sp>
                <p:nvSpPr>
                  <p:cNvPr id="7099" name="Freeform 364"/>
                  <p:cNvSpPr>
                    <a:spLocks/>
                  </p:cNvSpPr>
                  <p:nvPr/>
                </p:nvSpPr>
                <p:spPr bwMode="auto">
                  <a:xfrm>
                    <a:off x="964" y="2170"/>
                    <a:ext cx="1" cy="29"/>
                  </a:xfrm>
                  <a:custGeom>
                    <a:avLst/>
                    <a:gdLst>
                      <a:gd name="T0" fmla="*/ 0 w 7"/>
                      <a:gd name="T1" fmla="*/ 0 h 154"/>
                      <a:gd name="T2" fmla="*/ 6 w 7"/>
                      <a:gd name="T3" fmla="*/ 154 h 154"/>
                      <a:gd name="T4" fmla="*/ 7 w 7"/>
                      <a:gd name="T5" fmla="*/ 154 h 154"/>
                      <a:gd name="T6" fmla="*/ 0 60000 65536"/>
                      <a:gd name="T7" fmla="*/ 0 60000 65536"/>
                      <a:gd name="T8" fmla="*/ 0 60000 65536"/>
                      <a:gd name="T9" fmla="*/ 0 w 7"/>
                      <a:gd name="T10" fmla="*/ 0 h 154"/>
                      <a:gd name="T11" fmla="*/ 7 w 7"/>
                      <a:gd name="T12" fmla="*/ 154 h 154"/>
                    </a:gdLst>
                    <a:ahLst/>
                    <a:cxnLst>
                      <a:cxn ang="T6">
                        <a:pos x="T0" y="T1"/>
                      </a:cxn>
                      <a:cxn ang="T7">
                        <a:pos x="T2" y="T3"/>
                      </a:cxn>
                      <a:cxn ang="T8">
                        <a:pos x="T4" y="T5"/>
                      </a:cxn>
                    </a:cxnLst>
                    <a:rect l="T9" t="T10" r="T11" b="T12"/>
                    <a:pathLst>
                      <a:path w="7" h="154">
                        <a:moveTo>
                          <a:pt x="0" y="0"/>
                        </a:moveTo>
                        <a:lnTo>
                          <a:pt x="6" y="154"/>
                        </a:lnTo>
                        <a:lnTo>
                          <a:pt x="7" y="154"/>
                        </a:lnTo>
                      </a:path>
                    </a:pathLst>
                  </a:custGeom>
                  <a:noFill/>
                  <a:ln w="6350">
                    <a:solidFill>
                      <a:srgbClr val="0C0CFF"/>
                    </a:solidFill>
                    <a:prstDash val="solid"/>
                    <a:round/>
                    <a:headEnd/>
                    <a:tailEnd/>
                  </a:ln>
                </p:spPr>
                <p:txBody>
                  <a:bodyPr/>
                  <a:lstStyle/>
                  <a:p>
                    <a:endParaRPr lang="en-US"/>
                  </a:p>
                </p:txBody>
              </p:sp>
              <p:sp>
                <p:nvSpPr>
                  <p:cNvPr id="7100" name="Freeform 365"/>
                  <p:cNvSpPr>
                    <a:spLocks/>
                  </p:cNvSpPr>
                  <p:nvPr/>
                </p:nvSpPr>
                <p:spPr bwMode="auto">
                  <a:xfrm>
                    <a:off x="965" y="2199"/>
                    <a:ext cx="1" cy="17"/>
                  </a:xfrm>
                  <a:custGeom>
                    <a:avLst/>
                    <a:gdLst>
                      <a:gd name="T0" fmla="*/ 0 w 6"/>
                      <a:gd name="T1" fmla="*/ 0 h 93"/>
                      <a:gd name="T2" fmla="*/ 5 w 6"/>
                      <a:gd name="T3" fmla="*/ 93 h 93"/>
                      <a:gd name="T4" fmla="*/ 6 w 6"/>
                      <a:gd name="T5" fmla="*/ 93 h 93"/>
                      <a:gd name="T6" fmla="*/ 0 60000 65536"/>
                      <a:gd name="T7" fmla="*/ 0 60000 65536"/>
                      <a:gd name="T8" fmla="*/ 0 60000 65536"/>
                      <a:gd name="T9" fmla="*/ 0 w 6"/>
                      <a:gd name="T10" fmla="*/ 0 h 93"/>
                      <a:gd name="T11" fmla="*/ 6 w 6"/>
                      <a:gd name="T12" fmla="*/ 93 h 93"/>
                    </a:gdLst>
                    <a:ahLst/>
                    <a:cxnLst>
                      <a:cxn ang="T6">
                        <a:pos x="T0" y="T1"/>
                      </a:cxn>
                      <a:cxn ang="T7">
                        <a:pos x="T2" y="T3"/>
                      </a:cxn>
                      <a:cxn ang="T8">
                        <a:pos x="T4" y="T5"/>
                      </a:cxn>
                    </a:cxnLst>
                    <a:rect l="T9" t="T10" r="T11" b="T12"/>
                    <a:pathLst>
                      <a:path w="6" h="93">
                        <a:moveTo>
                          <a:pt x="0" y="0"/>
                        </a:moveTo>
                        <a:lnTo>
                          <a:pt x="5" y="93"/>
                        </a:lnTo>
                        <a:lnTo>
                          <a:pt x="6" y="93"/>
                        </a:lnTo>
                      </a:path>
                    </a:pathLst>
                  </a:custGeom>
                  <a:noFill/>
                  <a:ln w="6350">
                    <a:solidFill>
                      <a:srgbClr val="0C0CFF"/>
                    </a:solidFill>
                    <a:prstDash val="solid"/>
                    <a:round/>
                    <a:headEnd/>
                    <a:tailEnd/>
                  </a:ln>
                </p:spPr>
                <p:txBody>
                  <a:bodyPr/>
                  <a:lstStyle/>
                  <a:p>
                    <a:endParaRPr lang="en-US"/>
                  </a:p>
                </p:txBody>
              </p:sp>
              <p:sp>
                <p:nvSpPr>
                  <p:cNvPr id="7101" name="Freeform 366"/>
                  <p:cNvSpPr>
                    <a:spLocks/>
                  </p:cNvSpPr>
                  <p:nvPr/>
                </p:nvSpPr>
                <p:spPr bwMode="auto">
                  <a:xfrm>
                    <a:off x="966" y="2216"/>
                    <a:ext cx="1" cy="10"/>
                  </a:xfrm>
                  <a:custGeom>
                    <a:avLst/>
                    <a:gdLst>
                      <a:gd name="T0" fmla="*/ 0 w 6"/>
                      <a:gd name="T1" fmla="*/ 0 h 54"/>
                      <a:gd name="T2" fmla="*/ 5 w 6"/>
                      <a:gd name="T3" fmla="*/ 54 h 54"/>
                      <a:gd name="T4" fmla="*/ 6 w 6"/>
                      <a:gd name="T5" fmla="*/ 54 h 54"/>
                      <a:gd name="T6" fmla="*/ 0 60000 65536"/>
                      <a:gd name="T7" fmla="*/ 0 60000 65536"/>
                      <a:gd name="T8" fmla="*/ 0 60000 65536"/>
                      <a:gd name="T9" fmla="*/ 0 w 6"/>
                      <a:gd name="T10" fmla="*/ 0 h 54"/>
                      <a:gd name="T11" fmla="*/ 6 w 6"/>
                      <a:gd name="T12" fmla="*/ 54 h 54"/>
                    </a:gdLst>
                    <a:ahLst/>
                    <a:cxnLst>
                      <a:cxn ang="T6">
                        <a:pos x="T0" y="T1"/>
                      </a:cxn>
                      <a:cxn ang="T7">
                        <a:pos x="T2" y="T3"/>
                      </a:cxn>
                      <a:cxn ang="T8">
                        <a:pos x="T4" y="T5"/>
                      </a:cxn>
                    </a:cxnLst>
                    <a:rect l="T9" t="T10" r="T11" b="T12"/>
                    <a:pathLst>
                      <a:path w="6" h="54">
                        <a:moveTo>
                          <a:pt x="0" y="0"/>
                        </a:moveTo>
                        <a:lnTo>
                          <a:pt x="5" y="54"/>
                        </a:lnTo>
                        <a:lnTo>
                          <a:pt x="6" y="54"/>
                        </a:lnTo>
                      </a:path>
                    </a:pathLst>
                  </a:custGeom>
                  <a:noFill/>
                  <a:ln w="6350">
                    <a:solidFill>
                      <a:srgbClr val="0C0CFF"/>
                    </a:solidFill>
                    <a:prstDash val="solid"/>
                    <a:round/>
                    <a:headEnd/>
                    <a:tailEnd/>
                  </a:ln>
                </p:spPr>
                <p:txBody>
                  <a:bodyPr/>
                  <a:lstStyle/>
                  <a:p>
                    <a:endParaRPr lang="en-US"/>
                  </a:p>
                </p:txBody>
              </p:sp>
              <p:sp>
                <p:nvSpPr>
                  <p:cNvPr id="7102" name="Freeform 367"/>
                  <p:cNvSpPr>
                    <a:spLocks/>
                  </p:cNvSpPr>
                  <p:nvPr/>
                </p:nvSpPr>
                <p:spPr bwMode="auto">
                  <a:xfrm>
                    <a:off x="967" y="2226"/>
                    <a:ext cx="1" cy="6"/>
                  </a:xfrm>
                  <a:custGeom>
                    <a:avLst/>
                    <a:gdLst>
                      <a:gd name="T0" fmla="*/ 0 w 6"/>
                      <a:gd name="T1" fmla="*/ 0 h 32"/>
                      <a:gd name="T2" fmla="*/ 5 w 6"/>
                      <a:gd name="T3" fmla="*/ 32 h 32"/>
                      <a:gd name="T4" fmla="*/ 6 w 6"/>
                      <a:gd name="T5" fmla="*/ 32 h 32"/>
                      <a:gd name="T6" fmla="*/ 0 60000 65536"/>
                      <a:gd name="T7" fmla="*/ 0 60000 65536"/>
                      <a:gd name="T8" fmla="*/ 0 60000 65536"/>
                      <a:gd name="T9" fmla="*/ 0 w 6"/>
                      <a:gd name="T10" fmla="*/ 0 h 32"/>
                      <a:gd name="T11" fmla="*/ 6 w 6"/>
                      <a:gd name="T12" fmla="*/ 32 h 32"/>
                    </a:gdLst>
                    <a:ahLst/>
                    <a:cxnLst>
                      <a:cxn ang="T6">
                        <a:pos x="T0" y="T1"/>
                      </a:cxn>
                      <a:cxn ang="T7">
                        <a:pos x="T2" y="T3"/>
                      </a:cxn>
                      <a:cxn ang="T8">
                        <a:pos x="T4" y="T5"/>
                      </a:cxn>
                    </a:cxnLst>
                    <a:rect l="T9" t="T10" r="T11" b="T12"/>
                    <a:pathLst>
                      <a:path w="6" h="32">
                        <a:moveTo>
                          <a:pt x="0" y="0"/>
                        </a:moveTo>
                        <a:lnTo>
                          <a:pt x="5" y="32"/>
                        </a:lnTo>
                        <a:lnTo>
                          <a:pt x="6" y="32"/>
                        </a:lnTo>
                      </a:path>
                    </a:pathLst>
                  </a:custGeom>
                  <a:noFill/>
                  <a:ln w="6350">
                    <a:solidFill>
                      <a:srgbClr val="0C0CFF"/>
                    </a:solidFill>
                    <a:prstDash val="solid"/>
                    <a:round/>
                    <a:headEnd/>
                    <a:tailEnd/>
                  </a:ln>
                </p:spPr>
                <p:txBody>
                  <a:bodyPr/>
                  <a:lstStyle/>
                  <a:p>
                    <a:endParaRPr lang="en-US"/>
                  </a:p>
                </p:txBody>
              </p:sp>
              <p:sp>
                <p:nvSpPr>
                  <p:cNvPr id="7103" name="Freeform 368"/>
                  <p:cNvSpPr>
                    <a:spLocks/>
                  </p:cNvSpPr>
                  <p:nvPr/>
                </p:nvSpPr>
                <p:spPr bwMode="auto">
                  <a:xfrm>
                    <a:off x="968" y="2232"/>
                    <a:ext cx="1" cy="4"/>
                  </a:xfrm>
                  <a:custGeom>
                    <a:avLst/>
                    <a:gdLst>
                      <a:gd name="T0" fmla="*/ 0 w 6"/>
                      <a:gd name="T1" fmla="*/ 0 h 18"/>
                      <a:gd name="T2" fmla="*/ 5 w 6"/>
                      <a:gd name="T3" fmla="*/ 18 h 18"/>
                      <a:gd name="T4" fmla="*/ 6 w 6"/>
                      <a:gd name="T5" fmla="*/ 18 h 18"/>
                      <a:gd name="T6" fmla="*/ 0 60000 65536"/>
                      <a:gd name="T7" fmla="*/ 0 60000 65536"/>
                      <a:gd name="T8" fmla="*/ 0 60000 65536"/>
                      <a:gd name="T9" fmla="*/ 0 w 6"/>
                      <a:gd name="T10" fmla="*/ 0 h 18"/>
                      <a:gd name="T11" fmla="*/ 6 w 6"/>
                      <a:gd name="T12" fmla="*/ 18 h 18"/>
                    </a:gdLst>
                    <a:ahLst/>
                    <a:cxnLst>
                      <a:cxn ang="T6">
                        <a:pos x="T0" y="T1"/>
                      </a:cxn>
                      <a:cxn ang="T7">
                        <a:pos x="T2" y="T3"/>
                      </a:cxn>
                      <a:cxn ang="T8">
                        <a:pos x="T4" y="T5"/>
                      </a:cxn>
                    </a:cxnLst>
                    <a:rect l="T9" t="T10" r="T11" b="T12"/>
                    <a:pathLst>
                      <a:path w="6" h="18">
                        <a:moveTo>
                          <a:pt x="0" y="0"/>
                        </a:moveTo>
                        <a:lnTo>
                          <a:pt x="5" y="18"/>
                        </a:lnTo>
                        <a:lnTo>
                          <a:pt x="6" y="18"/>
                        </a:lnTo>
                      </a:path>
                    </a:pathLst>
                  </a:custGeom>
                  <a:noFill/>
                  <a:ln w="6350">
                    <a:solidFill>
                      <a:srgbClr val="0C0CFF"/>
                    </a:solidFill>
                    <a:prstDash val="solid"/>
                    <a:round/>
                    <a:headEnd/>
                    <a:tailEnd/>
                  </a:ln>
                </p:spPr>
                <p:txBody>
                  <a:bodyPr/>
                  <a:lstStyle/>
                  <a:p>
                    <a:endParaRPr lang="en-US"/>
                  </a:p>
                </p:txBody>
              </p:sp>
              <p:sp>
                <p:nvSpPr>
                  <p:cNvPr id="7104" name="Freeform 369"/>
                  <p:cNvSpPr>
                    <a:spLocks/>
                  </p:cNvSpPr>
                  <p:nvPr/>
                </p:nvSpPr>
                <p:spPr bwMode="auto">
                  <a:xfrm>
                    <a:off x="969" y="2236"/>
                    <a:ext cx="1" cy="2"/>
                  </a:xfrm>
                  <a:custGeom>
                    <a:avLst/>
                    <a:gdLst>
                      <a:gd name="T0" fmla="*/ 0 w 6"/>
                      <a:gd name="T1" fmla="*/ 0 h 12"/>
                      <a:gd name="T2" fmla="*/ 5 w 6"/>
                      <a:gd name="T3" fmla="*/ 12 h 12"/>
                      <a:gd name="T4" fmla="*/ 6 w 6"/>
                      <a:gd name="T5" fmla="*/ 12 h 12"/>
                      <a:gd name="T6" fmla="*/ 0 60000 65536"/>
                      <a:gd name="T7" fmla="*/ 0 60000 65536"/>
                      <a:gd name="T8" fmla="*/ 0 60000 65536"/>
                      <a:gd name="T9" fmla="*/ 0 w 6"/>
                      <a:gd name="T10" fmla="*/ 0 h 12"/>
                      <a:gd name="T11" fmla="*/ 6 w 6"/>
                      <a:gd name="T12" fmla="*/ 12 h 12"/>
                    </a:gdLst>
                    <a:ahLst/>
                    <a:cxnLst>
                      <a:cxn ang="T6">
                        <a:pos x="T0" y="T1"/>
                      </a:cxn>
                      <a:cxn ang="T7">
                        <a:pos x="T2" y="T3"/>
                      </a:cxn>
                      <a:cxn ang="T8">
                        <a:pos x="T4" y="T5"/>
                      </a:cxn>
                    </a:cxnLst>
                    <a:rect l="T9" t="T10" r="T11" b="T12"/>
                    <a:pathLst>
                      <a:path w="6" h="12">
                        <a:moveTo>
                          <a:pt x="0" y="0"/>
                        </a:moveTo>
                        <a:lnTo>
                          <a:pt x="5" y="12"/>
                        </a:lnTo>
                        <a:lnTo>
                          <a:pt x="6" y="12"/>
                        </a:lnTo>
                      </a:path>
                    </a:pathLst>
                  </a:custGeom>
                  <a:noFill/>
                  <a:ln w="6350">
                    <a:solidFill>
                      <a:srgbClr val="0C0CFF"/>
                    </a:solidFill>
                    <a:prstDash val="solid"/>
                    <a:round/>
                    <a:headEnd/>
                    <a:tailEnd/>
                  </a:ln>
                </p:spPr>
                <p:txBody>
                  <a:bodyPr/>
                  <a:lstStyle/>
                  <a:p>
                    <a:endParaRPr lang="en-US"/>
                  </a:p>
                </p:txBody>
              </p:sp>
              <p:sp>
                <p:nvSpPr>
                  <p:cNvPr id="7105" name="Freeform 370"/>
                  <p:cNvSpPr>
                    <a:spLocks/>
                  </p:cNvSpPr>
                  <p:nvPr/>
                </p:nvSpPr>
                <p:spPr bwMode="auto">
                  <a:xfrm>
                    <a:off x="970" y="2238"/>
                    <a:ext cx="1" cy="2"/>
                  </a:xfrm>
                  <a:custGeom>
                    <a:avLst/>
                    <a:gdLst>
                      <a:gd name="T0" fmla="*/ 0 w 6"/>
                      <a:gd name="T1" fmla="*/ 0 h 8"/>
                      <a:gd name="T2" fmla="*/ 5 w 6"/>
                      <a:gd name="T3" fmla="*/ 8 h 8"/>
                      <a:gd name="T4" fmla="*/ 6 w 6"/>
                      <a:gd name="T5" fmla="*/ 8 h 8"/>
                      <a:gd name="T6" fmla="*/ 0 60000 65536"/>
                      <a:gd name="T7" fmla="*/ 0 60000 65536"/>
                      <a:gd name="T8" fmla="*/ 0 60000 65536"/>
                      <a:gd name="T9" fmla="*/ 0 w 6"/>
                      <a:gd name="T10" fmla="*/ 0 h 8"/>
                      <a:gd name="T11" fmla="*/ 6 w 6"/>
                      <a:gd name="T12" fmla="*/ 8 h 8"/>
                    </a:gdLst>
                    <a:ahLst/>
                    <a:cxnLst>
                      <a:cxn ang="T6">
                        <a:pos x="T0" y="T1"/>
                      </a:cxn>
                      <a:cxn ang="T7">
                        <a:pos x="T2" y="T3"/>
                      </a:cxn>
                      <a:cxn ang="T8">
                        <a:pos x="T4" y="T5"/>
                      </a:cxn>
                    </a:cxnLst>
                    <a:rect l="T9" t="T10" r="T11" b="T12"/>
                    <a:pathLst>
                      <a:path w="6" h="8">
                        <a:moveTo>
                          <a:pt x="0" y="0"/>
                        </a:moveTo>
                        <a:lnTo>
                          <a:pt x="5" y="8"/>
                        </a:lnTo>
                        <a:lnTo>
                          <a:pt x="6" y="8"/>
                        </a:lnTo>
                      </a:path>
                    </a:pathLst>
                  </a:custGeom>
                  <a:noFill/>
                  <a:ln w="6350">
                    <a:solidFill>
                      <a:srgbClr val="0C0CFF"/>
                    </a:solidFill>
                    <a:prstDash val="solid"/>
                    <a:round/>
                    <a:headEnd/>
                    <a:tailEnd/>
                  </a:ln>
                </p:spPr>
                <p:txBody>
                  <a:bodyPr/>
                  <a:lstStyle/>
                  <a:p>
                    <a:endParaRPr lang="en-US"/>
                  </a:p>
                </p:txBody>
              </p:sp>
              <p:sp>
                <p:nvSpPr>
                  <p:cNvPr id="7106" name="Freeform 371"/>
                  <p:cNvSpPr>
                    <a:spLocks/>
                  </p:cNvSpPr>
                  <p:nvPr/>
                </p:nvSpPr>
                <p:spPr bwMode="auto">
                  <a:xfrm>
                    <a:off x="970" y="2240"/>
                    <a:ext cx="2" cy="1"/>
                  </a:xfrm>
                  <a:custGeom>
                    <a:avLst/>
                    <a:gdLst>
                      <a:gd name="T0" fmla="*/ 0 w 6"/>
                      <a:gd name="T1" fmla="*/ 0 h 5"/>
                      <a:gd name="T2" fmla="*/ 5 w 6"/>
                      <a:gd name="T3" fmla="*/ 5 h 5"/>
                      <a:gd name="T4" fmla="*/ 6 w 6"/>
                      <a:gd name="T5" fmla="*/ 5 h 5"/>
                      <a:gd name="T6" fmla="*/ 0 60000 65536"/>
                      <a:gd name="T7" fmla="*/ 0 60000 65536"/>
                      <a:gd name="T8" fmla="*/ 0 60000 65536"/>
                      <a:gd name="T9" fmla="*/ 0 w 6"/>
                      <a:gd name="T10" fmla="*/ 0 h 5"/>
                      <a:gd name="T11" fmla="*/ 6 w 6"/>
                      <a:gd name="T12" fmla="*/ 5 h 5"/>
                    </a:gdLst>
                    <a:ahLst/>
                    <a:cxnLst>
                      <a:cxn ang="T6">
                        <a:pos x="T0" y="T1"/>
                      </a:cxn>
                      <a:cxn ang="T7">
                        <a:pos x="T2" y="T3"/>
                      </a:cxn>
                      <a:cxn ang="T8">
                        <a:pos x="T4" y="T5"/>
                      </a:cxn>
                    </a:cxnLst>
                    <a:rect l="T9" t="T10" r="T11" b="T12"/>
                    <a:pathLst>
                      <a:path w="6" h="5">
                        <a:moveTo>
                          <a:pt x="0" y="0"/>
                        </a:moveTo>
                        <a:lnTo>
                          <a:pt x="5" y="5"/>
                        </a:lnTo>
                        <a:lnTo>
                          <a:pt x="6" y="5"/>
                        </a:lnTo>
                      </a:path>
                    </a:pathLst>
                  </a:custGeom>
                  <a:noFill/>
                  <a:ln w="6350">
                    <a:solidFill>
                      <a:srgbClr val="0C0CFF"/>
                    </a:solidFill>
                    <a:prstDash val="solid"/>
                    <a:round/>
                    <a:headEnd/>
                    <a:tailEnd/>
                  </a:ln>
                </p:spPr>
                <p:txBody>
                  <a:bodyPr/>
                  <a:lstStyle/>
                  <a:p>
                    <a:endParaRPr lang="en-US"/>
                  </a:p>
                </p:txBody>
              </p:sp>
              <p:sp>
                <p:nvSpPr>
                  <p:cNvPr id="7107" name="Freeform 372"/>
                  <p:cNvSpPr>
                    <a:spLocks/>
                  </p:cNvSpPr>
                  <p:nvPr/>
                </p:nvSpPr>
                <p:spPr bwMode="auto">
                  <a:xfrm>
                    <a:off x="971" y="2240"/>
                    <a:ext cx="2" cy="1"/>
                  </a:xfrm>
                  <a:custGeom>
                    <a:avLst/>
                    <a:gdLst>
                      <a:gd name="T0" fmla="*/ 0 w 7"/>
                      <a:gd name="T1" fmla="*/ 0 h 4"/>
                      <a:gd name="T2" fmla="*/ 6 w 7"/>
                      <a:gd name="T3" fmla="*/ 4 h 4"/>
                      <a:gd name="T4" fmla="*/ 7 w 7"/>
                      <a:gd name="T5" fmla="*/ 4 h 4"/>
                      <a:gd name="T6" fmla="*/ 0 60000 65536"/>
                      <a:gd name="T7" fmla="*/ 0 60000 65536"/>
                      <a:gd name="T8" fmla="*/ 0 60000 65536"/>
                      <a:gd name="T9" fmla="*/ 0 w 7"/>
                      <a:gd name="T10" fmla="*/ 0 h 4"/>
                      <a:gd name="T11" fmla="*/ 7 w 7"/>
                      <a:gd name="T12" fmla="*/ 4 h 4"/>
                    </a:gdLst>
                    <a:ahLst/>
                    <a:cxnLst>
                      <a:cxn ang="T6">
                        <a:pos x="T0" y="T1"/>
                      </a:cxn>
                      <a:cxn ang="T7">
                        <a:pos x="T2" y="T3"/>
                      </a:cxn>
                      <a:cxn ang="T8">
                        <a:pos x="T4" y="T5"/>
                      </a:cxn>
                    </a:cxnLst>
                    <a:rect l="T9" t="T10" r="T11" b="T12"/>
                    <a:pathLst>
                      <a:path w="7" h="4">
                        <a:moveTo>
                          <a:pt x="0" y="0"/>
                        </a:moveTo>
                        <a:lnTo>
                          <a:pt x="6" y="4"/>
                        </a:lnTo>
                        <a:lnTo>
                          <a:pt x="7" y="4"/>
                        </a:lnTo>
                      </a:path>
                    </a:pathLst>
                  </a:custGeom>
                  <a:noFill/>
                  <a:ln w="6350">
                    <a:solidFill>
                      <a:srgbClr val="0C0CFF"/>
                    </a:solidFill>
                    <a:prstDash val="solid"/>
                    <a:round/>
                    <a:headEnd/>
                    <a:tailEnd/>
                  </a:ln>
                </p:spPr>
                <p:txBody>
                  <a:bodyPr/>
                  <a:lstStyle/>
                  <a:p>
                    <a:endParaRPr lang="en-US"/>
                  </a:p>
                </p:txBody>
              </p:sp>
              <p:sp>
                <p:nvSpPr>
                  <p:cNvPr id="7108" name="Freeform 373"/>
                  <p:cNvSpPr>
                    <a:spLocks/>
                  </p:cNvSpPr>
                  <p:nvPr/>
                </p:nvSpPr>
                <p:spPr bwMode="auto">
                  <a:xfrm>
                    <a:off x="973" y="2241"/>
                    <a:ext cx="1" cy="1"/>
                  </a:xfrm>
                  <a:custGeom>
                    <a:avLst/>
                    <a:gdLst>
                      <a:gd name="T0" fmla="*/ 0 w 6"/>
                      <a:gd name="T1" fmla="*/ 0 h 4"/>
                      <a:gd name="T2" fmla="*/ 5 w 6"/>
                      <a:gd name="T3" fmla="*/ 4 h 4"/>
                      <a:gd name="T4" fmla="*/ 6 w 6"/>
                      <a:gd name="T5" fmla="*/ 4 h 4"/>
                      <a:gd name="T6" fmla="*/ 0 60000 65536"/>
                      <a:gd name="T7" fmla="*/ 0 60000 65536"/>
                      <a:gd name="T8" fmla="*/ 0 60000 65536"/>
                      <a:gd name="T9" fmla="*/ 0 w 6"/>
                      <a:gd name="T10" fmla="*/ 0 h 4"/>
                      <a:gd name="T11" fmla="*/ 6 w 6"/>
                      <a:gd name="T12" fmla="*/ 4 h 4"/>
                    </a:gdLst>
                    <a:ahLst/>
                    <a:cxnLst>
                      <a:cxn ang="T6">
                        <a:pos x="T0" y="T1"/>
                      </a:cxn>
                      <a:cxn ang="T7">
                        <a:pos x="T2" y="T3"/>
                      </a:cxn>
                      <a:cxn ang="T8">
                        <a:pos x="T4" y="T5"/>
                      </a:cxn>
                    </a:cxnLst>
                    <a:rect l="T9" t="T10" r="T11" b="T12"/>
                    <a:pathLst>
                      <a:path w="6" h="4">
                        <a:moveTo>
                          <a:pt x="0" y="0"/>
                        </a:moveTo>
                        <a:lnTo>
                          <a:pt x="5" y="4"/>
                        </a:lnTo>
                        <a:lnTo>
                          <a:pt x="6" y="4"/>
                        </a:lnTo>
                      </a:path>
                    </a:pathLst>
                  </a:custGeom>
                  <a:noFill/>
                  <a:ln w="6350">
                    <a:solidFill>
                      <a:srgbClr val="0C0CFF"/>
                    </a:solidFill>
                    <a:prstDash val="solid"/>
                    <a:round/>
                    <a:headEnd/>
                    <a:tailEnd/>
                  </a:ln>
                </p:spPr>
                <p:txBody>
                  <a:bodyPr/>
                  <a:lstStyle/>
                  <a:p>
                    <a:endParaRPr lang="en-US"/>
                  </a:p>
                </p:txBody>
              </p:sp>
              <p:sp>
                <p:nvSpPr>
                  <p:cNvPr id="7109" name="Freeform 374"/>
                  <p:cNvSpPr>
                    <a:spLocks/>
                  </p:cNvSpPr>
                  <p:nvPr/>
                </p:nvSpPr>
                <p:spPr bwMode="auto">
                  <a:xfrm>
                    <a:off x="973" y="2242"/>
                    <a:ext cx="2" cy="1"/>
                  </a:xfrm>
                  <a:custGeom>
                    <a:avLst/>
                    <a:gdLst>
                      <a:gd name="T0" fmla="*/ 0 w 6"/>
                      <a:gd name="T1" fmla="*/ 0 h 2"/>
                      <a:gd name="T2" fmla="*/ 5 w 6"/>
                      <a:gd name="T3" fmla="*/ 2 h 2"/>
                      <a:gd name="T4" fmla="*/ 6 w 6"/>
                      <a:gd name="T5" fmla="*/ 2 h 2"/>
                      <a:gd name="T6" fmla="*/ 0 60000 65536"/>
                      <a:gd name="T7" fmla="*/ 0 60000 65536"/>
                      <a:gd name="T8" fmla="*/ 0 60000 65536"/>
                      <a:gd name="T9" fmla="*/ 0 w 6"/>
                      <a:gd name="T10" fmla="*/ 0 h 2"/>
                      <a:gd name="T11" fmla="*/ 6 w 6"/>
                      <a:gd name="T12" fmla="*/ 2 h 2"/>
                    </a:gdLst>
                    <a:ahLst/>
                    <a:cxnLst>
                      <a:cxn ang="T6">
                        <a:pos x="T0" y="T1"/>
                      </a:cxn>
                      <a:cxn ang="T7">
                        <a:pos x="T2" y="T3"/>
                      </a:cxn>
                      <a:cxn ang="T8">
                        <a:pos x="T4" y="T5"/>
                      </a:cxn>
                    </a:cxnLst>
                    <a:rect l="T9" t="T10" r="T11" b="T12"/>
                    <a:pathLst>
                      <a:path w="6" h="2">
                        <a:moveTo>
                          <a:pt x="0" y="0"/>
                        </a:moveTo>
                        <a:lnTo>
                          <a:pt x="5" y="2"/>
                        </a:lnTo>
                        <a:lnTo>
                          <a:pt x="6" y="2"/>
                        </a:lnTo>
                      </a:path>
                    </a:pathLst>
                  </a:custGeom>
                  <a:noFill/>
                  <a:ln w="6350">
                    <a:solidFill>
                      <a:srgbClr val="0C0CFF"/>
                    </a:solidFill>
                    <a:prstDash val="solid"/>
                    <a:round/>
                    <a:headEnd/>
                    <a:tailEnd/>
                  </a:ln>
                </p:spPr>
                <p:txBody>
                  <a:bodyPr/>
                  <a:lstStyle/>
                  <a:p>
                    <a:endParaRPr lang="en-US"/>
                  </a:p>
                </p:txBody>
              </p:sp>
              <p:sp>
                <p:nvSpPr>
                  <p:cNvPr id="7110" name="Freeform 375"/>
                  <p:cNvSpPr>
                    <a:spLocks/>
                  </p:cNvSpPr>
                  <p:nvPr/>
                </p:nvSpPr>
                <p:spPr bwMode="auto">
                  <a:xfrm>
                    <a:off x="974" y="2242"/>
                    <a:ext cx="2" cy="1"/>
                  </a:xfrm>
                  <a:custGeom>
                    <a:avLst/>
                    <a:gdLst>
                      <a:gd name="T0" fmla="*/ 0 w 6"/>
                      <a:gd name="T1" fmla="*/ 0 h 3"/>
                      <a:gd name="T2" fmla="*/ 5 w 6"/>
                      <a:gd name="T3" fmla="*/ 3 h 3"/>
                      <a:gd name="T4" fmla="*/ 6 w 6"/>
                      <a:gd name="T5" fmla="*/ 3 h 3"/>
                      <a:gd name="T6" fmla="*/ 0 60000 65536"/>
                      <a:gd name="T7" fmla="*/ 0 60000 65536"/>
                      <a:gd name="T8" fmla="*/ 0 60000 65536"/>
                      <a:gd name="T9" fmla="*/ 0 w 6"/>
                      <a:gd name="T10" fmla="*/ 0 h 3"/>
                      <a:gd name="T11" fmla="*/ 6 w 6"/>
                      <a:gd name="T12" fmla="*/ 3 h 3"/>
                    </a:gdLst>
                    <a:ahLst/>
                    <a:cxnLst>
                      <a:cxn ang="T6">
                        <a:pos x="T0" y="T1"/>
                      </a:cxn>
                      <a:cxn ang="T7">
                        <a:pos x="T2" y="T3"/>
                      </a:cxn>
                      <a:cxn ang="T8">
                        <a:pos x="T4" y="T5"/>
                      </a:cxn>
                    </a:cxnLst>
                    <a:rect l="T9" t="T10" r="T11" b="T12"/>
                    <a:pathLst>
                      <a:path w="6" h="3">
                        <a:moveTo>
                          <a:pt x="0" y="0"/>
                        </a:moveTo>
                        <a:lnTo>
                          <a:pt x="5" y="3"/>
                        </a:lnTo>
                        <a:lnTo>
                          <a:pt x="6" y="3"/>
                        </a:lnTo>
                      </a:path>
                    </a:pathLst>
                  </a:custGeom>
                  <a:noFill/>
                  <a:ln w="6350">
                    <a:solidFill>
                      <a:srgbClr val="0C0CFF"/>
                    </a:solidFill>
                    <a:prstDash val="solid"/>
                    <a:round/>
                    <a:headEnd/>
                    <a:tailEnd/>
                  </a:ln>
                </p:spPr>
                <p:txBody>
                  <a:bodyPr/>
                  <a:lstStyle/>
                  <a:p>
                    <a:endParaRPr lang="en-US"/>
                  </a:p>
                </p:txBody>
              </p:sp>
              <p:sp>
                <p:nvSpPr>
                  <p:cNvPr id="7111" name="Freeform 376"/>
                  <p:cNvSpPr>
                    <a:spLocks/>
                  </p:cNvSpPr>
                  <p:nvPr/>
                </p:nvSpPr>
                <p:spPr bwMode="auto">
                  <a:xfrm>
                    <a:off x="975" y="2243"/>
                    <a:ext cx="1" cy="1"/>
                  </a:xfrm>
                  <a:custGeom>
                    <a:avLst/>
                    <a:gdLst>
                      <a:gd name="T0" fmla="*/ 0 w 6"/>
                      <a:gd name="T1" fmla="*/ 0 h 2"/>
                      <a:gd name="T2" fmla="*/ 5 w 6"/>
                      <a:gd name="T3" fmla="*/ 2 h 2"/>
                      <a:gd name="T4" fmla="*/ 6 w 6"/>
                      <a:gd name="T5" fmla="*/ 2 h 2"/>
                      <a:gd name="T6" fmla="*/ 0 60000 65536"/>
                      <a:gd name="T7" fmla="*/ 0 60000 65536"/>
                      <a:gd name="T8" fmla="*/ 0 60000 65536"/>
                      <a:gd name="T9" fmla="*/ 0 w 6"/>
                      <a:gd name="T10" fmla="*/ 0 h 2"/>
                      <a:gd name="T11" fmla="*/ 6 w 6"/>
                      <a:gd name="T12" fmla="*/ 2 h 2"/>
                    </a:gdLst>
                    <a:ahLst/>
                    <a:cxnLst>
                      <a:cxn ang="T6">
                        <a:pos x="T0" y="T1"/>
                      </a:cxn>
                      <a:cxn ang="T7">
                        <a:pos x="T2" y="T3"/>
                      </a:cxn>
                      <a:cxn ang="T8">
                        <a:pos x="T4" y="T5"/>
                      </a:cxn>
                    </a:cxnLst>
                    <a:rect l="T9" t="T10" r="T11" b="T12"/>
                    <a:pathLst>
                      <a:path w="6" h="2">
                        <a:moveTo>
                          <a:pt x="0" y="0"/>
                        </a:moveTo>
                        <a:lnTo>
                          <a:pt x="5" y="2"/>
                        </a:lnTo>
                        <a:lnTo>
                          <a:pt x="6" y="2"/>
                        </a:lnTo>
                      </a:path>
                    </a:pathLst>
                  </a:custGeom>
                  <a:noFill/>
                  <a:ln w="6350">
                    <a:solidFill>
                      <a:srgbClr val="0C0CFF"/>
                    </a:solidFill>
                    <a:prstDash val="solid"/>
                    <a:round/>
                    <a:headEnd/>
                    <a:tailEnd/>
                  </a:ln>
                </p:spPr>
                <p:txBody>
                  <a:bodyPr/>
                  <a:lstStyle/>
                  <a:p>
                    <a:endParaRPr lang="en-US"/>
                  </a:p>
                </p:txBody>
              </p:sp>
              <p:sp>
                <p:nvSpPr>
                  <p:cNvPr id="7112" name="Freeform 377"/>
                  <p:cNvSpPr>
                    <a:spLocks/>
                  </p:cNvSpPr>
                  <p:nvPr/>
                </p:nvSpPr>
                <p:spPr bwMode="auto">
                  <a:xfrm>
                    <a:off x="976" y="2243"/>
                    <a:ext cx="1" cy="1"/>
                  </a:xfrm>
                  <a:custGeom>
                    <a:avLst/>
                    <a:gdLst>
                      <a:gd name="T0" fmla="*/ 0 w 6"/>
                      <a:gd name="T1" fmla="*/ 0 h 3"/>
                      <a:gd name="T2" fmla="*/ 5 w 6"/>
                      <a:gd name="T3" fmla="*/ 3 h 3"/>
                      <a:gd name="T4" fmla="*/ 6 w 6"/>
                      <a:gd name="T5" fmla="*/ 3 h 3"/>
                      <a:gd name="T6" fmla="*/ 0 60000 65536"/>
                      <a:gd name="T7" fmla="*/ 0 60000 65536"/>
                      <a:gd name="T8" fmla="*/ 0 60000 65536"/>
                      <a:gd name="T9" fmla="*/ 0 w 6"/>
                      <a:gd name="T10" fmla="*/ 0 h 3"/>
                      <a:gd name="T11" fmla="*/ 6 w 6"/>
                      <a:gd name="T12" fmla="*/ 3 h 3"/>
                    </a:gdLst>
                    <a:ahLst/>
                    <a:cxnLst>
                      <a:cxn ang="T6">
                        <a:pos x="T0" y="T1"/>
                      </a:cxn>
                      <a:cxn ang="T7">
                        <a:pos x="T2" y="T3"/>
                      </a:cxn>
                      <a:cxn ang="T8">
                        <a:pos x="T4" y="T5"/>
                      </a:cxn>
                    </a:cxnLst>
                    <a:rect l="T9" t="T10" r="T11" b="T12"/>
                    <a:pathLst>
                      <a:path w="6" h="3">
                        <a:moveTo>
                          <a:pt x="0" y="0"/>
                        </a:moveTo>
                        <a:lnTo>
                          <a:pt x="5" y="3"/>
                        </a:lnTo>
                        <a:lnTo>
                          <a:pt x="6" y="3"/>
                        </a:lnTo>
                      </a:path>
                    </a:pathLst>
                  </a:custGeom>
                  <a:noFill/>
                  <a:ln w="6350">
                    <a:solidFill>
                      <a:srgbClr val="0C0CFF"/>
                    </a:solidFill>
                    <a:prstDash val="solid"/>
                    <a:round/>
                    <a:headEnd/>
                    <a:tailEnd/>
                  </a:ln>
                </p:spPr>
                <p:txBody>
                  <a:bodyPr/>
                  <a:lstStyle/>
                  <a:p>
                    <a:endParaRPr lang="en-US"/>
                  </a:p>
                </p:txBody>
              </p:sp>
              <p:sp>
                <p:nvSpPr>
                  <p:cNvPr id="7113" name="Freeform 378"/>
                  <p:cNvSpPr>
                    <a:spLocks/>
                  </p:cNvSpPr>
                  <p:nvPr/>
                </p:nvSpPr>
                <p:spPr bwMode="auto">
                  <a:xfrm>
                    <a:off x="977" y="2244"/>
                    <a:ext cx="1" cy="1"/>
                  </a:xfrm>
                  <a:custGeom>
                    <a:avLst/>
                    <a:gdLst>
                      <a:gd name="T0" fmla="*/ 0 w 6"/>
                      <a:gd name="T1" fmla="*/ 0 h 1"/>
                      <a:gd name="T2" fmla="*/ 5 w 6"/>
                      <a:gd name="T3" fmla="*/ 1 h 1"/>
                      <a:gd name="T4" fmla="*/ 6 w 6"/>
                      <a:gd name="T5" fmla="*/ 1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1"/>
                        </a:lnTo>
                        <a:lnTo>
                          <a:pt x="6" y="1"/>
                        </a:lnTo>
                      </a:path>
                    </a:pathLst>
                  </a:custGeom>
                  <a:noFill/>
                  <a:ln w="6350">
                    <a:solidFill>
                      <a:srgbClr val="0C0CFF"/>
                    </a:solidFill>
                    <a:prstDash val="solid"/>
                    <a:round/>
                    <a:headEnd/>
                    <a:tailEnd/>
                  </a:ln>
                </p:spPr>
                <p:txBody>
                  <a:bodyPr/>
                  <a:lstStyle/>
                  <a:p>
                    <a:endParaRPr lang="en-US"/>
                  </a:p>
                </p:txBody>
              </p:sp>
              <p:sp>
                <p:nvSpPr>
                  <p:cNvPr id="7114" name="Freeform 379"/>
                  <p:cNvSpPr>
                    <a:spLocks/>
                  </p:cNvSpPr>
                  <p:nvPr/>
                </p:nvSpPr>
                <p:spPr bwMode="auto">
                  <a:xfrm>
                    <a:off x="978" y="2244"/>
                    <a:ext cx="2" cy="1"/>
                  </a:xfrm>
                  <a:custGeom>
                    <a:avLst/>
                    <a:gdLst>
                      <a:gd name="T0" fmla="*/ 0 w 7"/>
                      <a:gd name="T1" fmla="*/ 0 h 2"/>
                      <a:gd name="T2" fmla="*/ 6 w 7"/>
                      <a:gd name="T3" fmla="*/ 2 h 2"/>
                      <a:gd name="T4" fmla="*/ 7 w 7"/>
                      <a:gd name="T5" fmla="*/ 2 h 2"/>
                      <a:gd name="T6" fmla="*/ 0 60000 65536"/>
                      <a:gd name="T7" fmla="*/ 0 60000 65536"/>
                      <a:gd name="T8" fmla="*/ 0 60000 65536"/>
                      <a:gd name="T9" fmla="*/ 0 w 7"/>
                      <a:gd name="T10" fmla="*/ 0 h 2"/>
                      <a:gd name="T11" fmla="*/ 7 w 7"/>
                      <a:gd name="T12" fmla="*/ 2 h 2"/>
                    </a:gdLst>
                    <a:ahLst/>
                    <a:cxnLst>
                      <a:cxn ang="T6">
                        <a:pos x="T0" y="T1"/>
                      </a:cxn>
                      <a:cxn ang="T7">
                        <a:pos x="T2" y="T3"/>
                      </a:cxn>
                      <a:cxn ang="T8">
                        <a:pos x="T4" y="T5"/>
                      </a:cxn>
                    </a:cxnLst>
                    <a:rect l="T9" t="T10" r="T11" b="T12"/>
                    <a:pathLst>
                      <a:path w="7" h="2">
                        <a:moveTo>
                          <a:pt x="0" y="0"/>
                        </a:moveTo>
                        <a:lnTo>
                          <a:pt x="6" y="2"/>
                        </a:lnTo>
                        <a:lnTo>
                          <a:pt x="7" y="2"/>
                        </a:lnTo>
                      </a:path>
                    </a:pathLst>
                  </a:custGeom>
                  <a:noFill/>
                  <a:ln w="6350">
                    <a:solidFill>
                      <a:srgbClr val="0C0CFF"/>
                    </a:solidFill>
                    <a:prstDash val="solid"/>
                    <a:round/>
                    <a:headEnd/>
                    <a:tailEnd/>
                  </a:ln>
                </p:spPr>
                <p:txBody>
                  <a:bodyPr/>
                  <a:lstStyle/>
                  <a:p>
                    <a:endParaRPr lang="en-US"/>
                  </a:p>
                </p:txBody>
              </p:sp>
              <p:sp>
                <p:nvSpPr>
                  <p:cNvPr id="7115" name="Freeform 380"/>
                  <p:cNvSpPr>
                    <a:spLocks/>
                  </p:cNvSpPr>
                  <p:nvPr/>
                </p:nvSpPr>
                <p:spPr bwMode="auto">
                  <a:xfrm>
                    <a:off x="979" y="2244"/>
                    <a:ext cx="1" cy="1"/>
                  </a:xfrm>
                  <a:custGeom>
                    <a:avLst/>
                    <a:gdLst>
                      <a:gd name="T0" fmla="*/ 0 w 6"/>
                      <a:gd name="T1" fmla="*/ 0 h 1"/>
                      <a:gd name="T2" fmla="*/ 5 w 6"/>
                      <a:gd name="T3" fmla="*/ 1 h 1"/>
                      <a:gd name="T4" fmla="*/ 6 w 6"/>
                      <a:gd name="T5" fmla="*/ 1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1"/>
                        </a:lnTo>
                        <a:lnTo>
                          <a:pt x="6" y="1"/>
                        </a:lnTo>
                      </a:path>
                    </a:pathLst>
                  </a:custGeom>
                  <a:noFill/>
                  <a:ln w="6350">
                    <a:solidFill>
                      <a:srgbClr val="0C0CFF"/>
                    </a:solidFill>
                    <a:prstDash val="solid"/>
                    <a:round/>
                    <a:headEnd/>
                    <a:tailEnd/>
                  </a:ln>
                </p:spPr>
                <p:txBody>
                  <a:bodyPr/>
                  <a:lstStyle/>
                  <a:p>
                    <a:endParaRPr lang="en-US"/>
                  </a:p>
                </p:txBody>
              </p:sp>
              <p:sp>
                <p:nvSpPr>
                  <p:cNvPr id="7116" name="Freeform 381"/>
                  <p:cNvSpPr>
                    <a:spLocks/>
                  </p:cNvSpPr>
                  <p:nvPr/>
                </p:nvSpPr>
                <p:spPr bwMode="auto">
                  <a:xfrm>
                    <a:off x="980" y="2245"/>
                    <a:ext cx="1" cy="1"/>
                  </a:xfrm>
                  <a:custGeom>
                    <a:avLst/>
                    <a:gdLst>
                      <a:gd name="T0" fmla="*/ 0 w 6"/>
                      <a:gd name="T1" fmla="*/ 0 h 1"/>
                      <a:gd name="T2" fmla="*/ 5 w 6"/>
                      <a:gd name="T3" fmla="*/ 1 h 1"/>
                      <a:gd name="T4" fmla="*/ 6 w 6"/>
                      <a:gd name="T5" fmla="*/ 1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1"/>
                        </a:lnTo>
                        <a:lnTo>
                          <a:pt x="6" y="1"/>
                        </a:lnTo>
                      </a:path>
                    </a:pathLst>
                  </a:custGeom>
                  <a:noFill/>
                  <a:ln w="6350">
                    <a:solidFill>
                      <a:srgbClr val="0C0CFF"/>
                    </a:solidFill>
                    <a:prstDash val="solid"/>
                    <a:round/>
                    <a:headEnd/>
                    <a:tailEnd/>
                  </a:ln>
                </p:spPr>
                <p:txBody>
                  <a:bodyPr/>
                  <a:lstStyle/>
                  <a:p>
                    <a:endParaRPr lang="en-US"/>
                  </a:p>
                </p:txBody>
              </p:sp>
              <p:sp>
                <p:nvSpPr>
                  <p:cNvPr id="7117" name="Freeform 382"/>
                  <p:cNvSpPr>
                    <a:spLocks/>
                  </p:cNvSpPr>
                  <p:nvPr/>
                </p:nvSpPr>
                <p:spPr bwMode="auto">
                  <a:xfrm>
                    <a:off x="981" y="2245"/>
                    <a:ext cx="1" cy="1"/>
                  </a:xfrm>
                  <a:custGeom>
                    <a:avLst/>
                    <a:gdLst>
                      <a:gd name="T0" fmla="*/ 0 w 6"/>
                      <a:gd name="T1" fmla="*/ 0 h 1"/>
                      <a:gd name="T2" fmla="*/ 5 w 6"/>
                      <a:gd name="T3" fmla="*/ 1 h 1"/>
                      <a:gd name="T4" fmla="*/ 6 w 6"/>
                      <a:gd name="T5" fmla="*/ 1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1"/>
                        </a:lnTo>
                        <a:lnTo>
                          <a:pt x="6" y="1"/>
                        </a:lnTo>
                      </a:path>
                    </a:pathLst>
                  </a:custGeom>
                  <a:noFill/>
                  <a:ln w="6350">
                    <a:solidFill>
                      <a:srgbClr val="0C0CFF"/>
                    </a:solidFill>
                    <a:prstDash val="solid"/>
                    <a:round/>
                    <a:headEnd/>
                    <a:tailEnd/>
                  </a:ln>
                </p:spPr>
                <p:txBody>
                  <a:bodyPr/>
                  <a:lstStyle/>
                  <a:p>
                    <a:endParaRPr lang="en-US"/>
                  </a:p>
                </p:txBody>
              </p:sp>
              <p:sp>
                <p:nvSpPr>
                  <p:cNvPr id="7118" name="Freeform 383"/>
                  <p:cNvSpPr>
                    <a:spLocks/>
                  </p:cNvSpPr>
                  <p:nvPr/>
                </p:nvSpPr>
                <p:spPr bwMode="auto">
                  <a:xfrm>
                    <a:off x="982" y="2245"/>
                    <a:ext cx="1" cy="1"/>
                  </a:xfrm>
                  <a:custGeom>
                    <a:avLst/>
                    <a:gdLst>
                      <a:gd name="T0" fmla="*/ 0 w 6"/>
                      <a:gd name="T1" fmla="*/ 0 h 1"/>
                      <a:gd name="T2" fmla="*/ 5 w 6"/>
                      <a:gd name="T3" fmla="*/ 1 h 1"/>
                      <a:gd name="T4" fmla="*/ 6 w 6"/>
                      <a:gd name="T5" fmla="*/ 1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1"/>
                        </a:lnTo>
                        <a:lnTo>
                          <a:pt x="6" y="1"/>
                        </a:lnTo>
                      </a:path>
                    </a:pathLst>
                  </a:custGeom>
                  <a:noFill/>
                  <a:ln w="6350">
                    <a:solidFill>
                      <a:srgbClr val="0C0CFF"/>
                    </a:solidFill>
                    <a:prstDash val="solid"/>
                    <a:round/>
                    <a:headEnd/>
                    <a:tailEnd/>
                  </a:ln>
                </p:spPr>
                <p:txBody>
                  <a:bodyPr/>
                  <a:lstStyle/>
                  <a:p>
                    <a:endParaRPr lang="en-US"/>
                  </a:p>
                </p:txBody>
              </p:sp>
              <p:sp>
                <p:nvSpPr>
                  <p:cNvPr id="7119" name="Freeform 384"/>
                  <p:cNvSpPr>
                    <a:spLocks/>
                  </p:cNvSpPr>
                  <p:nvPr/>
                </p:nvSpPr>
                <p:spPr bwMode="auto">
                  <a:xfrm>
                    <a:off x="983" y="2245"/>
                    <a:ext cx="1" cy="1"/>
                  </a:xfrm>
                  <a:custGeom>
                    <a:avLst/>
                    <a:gdLst>
                      <a:gd name="T0" fmla="*/ 0 w 6"/>
                      <a:gd name="T1" fmla="*/ 0 h 1"/>
                      <a:gd name="T2" fmla="*/ 5 w 6"/>
                      <a:gd name="T3" fmla="*/ 1 h 1"/>
                      <a:gd name="T4" fmla="*/ 6 w 6"/>
                      <a:gd name="T5" fmla="*/ 1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1"/>
                        </a:lnTo>
                        <a:lnTo>
                          <a:pt x="6" y="1"/>
                        </a:lnTo>
                      </a:path>
                    </a:pathLst>
                  </a:custGeom>
                  <a:noFill/>
                  <a:ln w="6350">
                    <a:solidFill>
                      <a:srgbClr val="0C0CFF"/>
                    </a:solidFill>
                    <a:prstDash val="solid"/>
                    <a:round/>
                    <a:headEnd/>
                    <a:tailEnd/>
                  </a:ln>
                </p:spPr>
                <p:txBody>
                  <a:bodyPr/>
                  <a:lstStyle/>
                  <a:p>
                    <a:endParaRPr lang="en-US"/>
                  </a:p>
                </p:txBody>
              </p:sp>
              <p:sp>
                <p:nvSpPr>
                  <p:cNvPr id="7120" name="Freeform 385"/>
                  <p:cNvSpPr>
                    <a:spLocks/>
                  </p:cNvSpPr>
                  <p:nvPr/>
                </p:nvSpPr>
                <p:spPr bwMode="auto">
                  <a:xfrm>
                    <a:off x="984" y="2245"/>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7121" name="Freeform 386"/>
                  <p:cNvSpPr>
                    <a:spLocks/>
                  </p:cNvSpPr>
                  <p:nvPr/>
                </p:nvSpPr>
                <p:spPr bwMode="auto">
                  <a:xfrm>
                    <a:off x="985" y="2245"/>
                    <a:ext cx="1" cy="1"/>
                  </a:xfrm>
                  <a:custGeom>
                    <a:avLst/>
                    <a:gdLst>
                      <a:gd name="T0" fmla="*/ 0 w 7"/>
                      <a:gd name="T1" fmla="*/ 0 h 1"/>
                      <a:gd name="T2" fmla="*/ 6 w 7"/>
                      <a:gd name="T3" fmla="*/ 1 h 1"/>
                      <a:gd name="T4" fmla="*/ 7 w 7"/>
                      <a:gd name="T5" fmla="*/ 1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1"/>
                        </a:lnTo>
                        <a:lnTo>
                          <a:pt x="7" y="1"/>
                        </a:lnTo>
                      </a:path>
                    </a:pathLst>
                  </a:custGeom>
                  <a:noFill/>
                  <a:ln w="6350">
                    <a:solidFill>
                      <a:srgbClr val="0C0CFF"/>
                    </a:solidFill>
                    <a:prstDash val="solid"/>
                    <a:round/>
                    <a:headEnd/>
                    <a:tailEnd/>
                  </a:ln>
                </p:spPr>
                <p:txBody>
                  <a:bodyPr/>
                  <a:lstStyle/>
                  <a:p>
                    <a:endParaRPr lang="en-US"/>
                  </a:p>
                </p:txBody>
              </p:sp>
              <p:sp>
                <p:nvSpPr>
                  <p:cNvPr id="7122" name="Freeform 387"/>
                  <p:cNvSpPr>
                    <a:spLocks/>
                  </p:cNvSpPr>
                  <p:nvPr/>
                </p:nvSpPr>
                <p:spPr bwMode="auto">
                  <a:xfrm>
                    <a:off x="986"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7123" name="Freeform 388"/>
                  <p:cNvSpPr>
                    <a:spLocks/>
                  </p:cNvSpPr>
                  <p:nvPr/>
                </p:nvSpPr>
                <p:spPr bwMode="auto">
                  <a:xfrm>
                    <a:off x="987"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7124" name="Freeform 389"/>
                  <p:cNvSpPr>
                    <a:spLocks/>
                  </p:cNvSpPr>
                  <p:nvPr/>
                </p:nvSpPr>
                <p:spPr bwMode="auto">
                  <a:xfrm>
                    <a:off x="988" y="2246"/>
                    <a:ext cx="1" cy="1"/>
                  </a:xfrm>
                  <a:custGeom>
                    <a:avLst/>
                    <a:gdLst>
                      <a:gd name="T0" fmla="*/ 0 w 6"/>
                      <a:gd name="T1" fmla="*/ 0 h 1"/>
                      <a:gd name="T2" fmla="*/ 5 w 6"/>
                      <a:gd name="T3" fmla="*/ 1 h 1"/>
                      <a:gd name="T4" fmla="*/ 6 w 6"/>
                      <a:gd name="T5" fmla="*/ 1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1"/>
                        </a:lnTo>
                        <a:lnTo>
                          <a:pt x="6" y="1"/>
                        </a:lnTo>
                      </a:path>
                    </a:pathLst>
                  </a:custGeom>
                  <a:noFill/>
                  <a:ln w="6350">
                    <a:solidFill>
                      <a:srgbClr val="0C0CFF"/>
                    </a:solidFill>
                    <a:prstDash val="solid"/>
                    <a:round/>
                    <a:headEnd/>
                    <a:tailEnd/>
                  </a:ln>
                </p:spPr>
                <p:txBody>
                  <a:bodyPr/>
                  <a:lstStyle/>
                  <a:p>
                    <a:endParaRPr lang="en-US"/>
                  </a:p>
                </p:txBody>
              </p:sp>
              <p:sp>
                <p:nvSpPr>
                  <p:cNvPr id="7125" name="Freeform 390"/>
                  <p:cNvSpPr>
                    <a:spLocks/>
                  </p:cNvSpPr>
                  <p:nvPr/>
                </p:nvSpPr>
                <p:spPr bwMode="auto">
                  <a:xfrm>
                    <a:off x="989"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7126" name="Freeform 391"/>
                  <p:cNvSpPr>
                    <a:spLocks/>
                  </p:cNvSpPr>
                  <p:nvPr/>
                </p:nvSpPr>
                <p:spPr bwMode="auto">
                  <a:xfrm>
                    <a:off x="990"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7127" name="Freeform 392"/>
                  <p:cNvSpPr>
                    <a:spLocks/>
                  </p:cNvSpPr>
                  <p:nvPr/>
                </p:nvSpPr>
                <p:spPr bwMode="auto">
                  <a:xfrm>
                    <a:off x="991"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7128" name="Freeform 393"/>
                  <p:cNvSpPr>
                    <a:spLocks/>
                  </p:cNvSpPr>
                  <p:nvPr/>
                </p:nvSpPr>
                <p:spPr bwMode="auto">
                  <a:xfrm>
                    <a:off x="992" y="2246"/>
                    <a:ext cx="1" cy="1"/>
                  </a:xfrm>
                  <a:custGeom>
                    <a:avLst/>
                    <a:gdLst>
                      <a:gd name="T0" fmla="*/ 0 w 7"/>
                      <a:gd name="T1" fmla="*/ 0 h 1"/>
                      <a:gd name="T2" fmla="*/ 6 w 7"/>
                      <a:gd name="T3" fmla="*/ 1 h 1"/>
                      <a:gd name="T4" fmla="*/ 7 w 7"/>
                      <a:gd name="T5" fmla="*/ 1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1"/>
                        </a:lnTo>
                        <a:lnTo>
                          <a:pt x="7" y="1"/>
                        </a:lnTo>
                      </a:path>
                    </a:pathLst>
                  </a:custGeom>
                  <a:noFill/>
                  <a:ln w="6350">
                    <a:solidFill>
                      <a:srgbClr val="0C0CFF"/>
                    </a:solidFill>
                    <a:prstDash val="solid"/>
                    <a:round/>
                    <a:headEnd/>
                    <a:tailEnd/>
                  </a:ln>
                </p:spPr>
                <p:txBody>
                  <a:bodyPr/>
                  <a:lstStyle/>
                  <a:p>
                    <a:endParaRPr lang="en-US"/>
                  </a:p>
                </p:txBody>
              </p:sp>
              <p:sp>
                <p:nvSpPr>
                  <p:cNvPr id="7129" name="Freeform 394"/>
                  <p:cNvSpPr>
                    <a:spLocks/>
                  </p:cNvSpPr>
                  <p:nvPr/>
                </p:nvSpPr>
                <p:spPr bwMode="auto">
                  <a:xfrm>
                    <a:off x="993"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7130" name="Freeform 395"/>
                  <p:cNvSpPr>
                    <a:spLocks/>
                  </p:cNvSpPr>
                  <p:nvPr/>
                </p:nvSpPr>
                <p:spPr bwMode="auto">
                  <a:xfrm>
                    <a:off x="994"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7131" name="Freeform 396"/>
                  <p:cNvSpPr>
                    <a:spLocks/>
                  </p:cNvSpPr>
                  <p:nvPr/>
                </p:nvSpPr>
                <p:spPr bwMode="auto">
                  <a:xfrm>
                    <a:off x="995"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7132" name="Freeform 397"/>
                  <p:cNvSpPr>
                    <a:spLocks/>
                  </p:cNvSpPr>
                  <p:nvPr/>
                </p:nvSpPr>
                <p:spPr bwMode="auto">
                  <a:xfrm>
                    <a:off x="996"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7133" name="Freeform 398"/>
                  <p:cNvSpPr>
                    <a:spLocks/>
                  </p:cNvSpPr>
                  <p:nvPr/>
                </p:nvSpPr>
                <p:spPr bwMode="auto">
                  <a:xfrm>
                    <a:off x="997"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7134" name="Freeform 399"/>
                  <p:cNvSpPr>
                    <a:spLocks/>
                  </p:cNvSpPr>
                  <p:nvPr/>
                </p:nvSpPr>
                <p:spPr bwMode="auto">
                  <a:xfrm>
                    <a:off x="998" y="2246"/>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7135" name="Freeform 400"/>
                  <p:cNvSpPr>
                    <a:spLocks/>
                  </p:cNvSpPr>
                  <p:nvPr/>
                </p:nvSpPr>
                <p:spPr bwMode="auto">
                  <a:xfrm>
                    <a:off x="999"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7136" name="Freeform 401"/>
                  <p:cNvSpPr>
                    <a:spLocks/>
                  </p:cNvSpPr>
                  <p:nvPr/>
                </p:nvSpPr>
                <p:spPr bwMode="auto">
                  <a:xfrm>
                    <a:off x="1000"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7137" name="Freeform 402"/>
                  <p:cNvSpPr>
                    <a:spLocks/>
                  </p:cNvSpPr>
                  <p:nvPr/>
                </p:nvSpPr>
                <p:spPr bwMode="auto">
                  <a:xfrm>
                    <a:off x="1001"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7138" name="Freeform 403"/>
                  <p:cNvSpPr>
                    <a:spLocks/>
                  </p:cNvSpPr>
                  <p:nvPr/>
                </p:nvSpPr>
                <p:spPr bwMode="auto">
                  <a:xfrm>
                    <a:off x="1002"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7139" name="Freeform 404"/>
                  <p:cNvSpPr>
                    <a:spLocks/>
                  </p:cNvSpPr>
                  <p:nvPr/>
                </p:nvSpPr>
                <p:spPr bwMode="auto">
                  <a:xfrm>
                    <a:off x="1002" y="2246"/>
                    <a:ext cx="2" cy="1"/>
                  </a:xfrm>
                  <a:custGeom>
                    <a:avLst/>
                    <a:gdLst>
                      <a:gd name="T0" fmla="*/ 0 w 6"/>
                      <a:gd name="T1" fmla="*/ 0 h 1"/>
                      <a:gd name="T2" fmla="*/ 5 w 6"/>
                      <a:gd name="T3" fmla="*/ 1 h 1"/>
                      <a:gd name="T4" fmla="*/ 6 w 6"/>
                      <a:gd name="T5" fmla="*/ 1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1"/>
                        </a:lnTo>
                        <a:lnTo>
                          <a:pt x="6" y="1"/>
                        </a:lnTo>
                      </a:path>
                    </a:pathLst>
                  </a:custGeom>
                  <a:noFill/>
                  <a:ln w="6350">
                    <a:solidFill>
                      <a:srgbClr val="0C0CFF"/>
                    </a:solidFill>
                    <a:prstDash val="solid"/>
                    <a:round/>
                    <a:headEnd/>
                    <a:tailEnd/>
                  </a:ln>
                </p:spPr>
                <p:txBody>
                  <a:bodyPr/>
                  <a:lstStyle/>
                  <a:p>
                    <a:endParaRPr lang="en-US"/>
                  </a:p>
                </p:txBody>
              </p:sp>
              <p:sp>
                <p:nvSpPr>
                  <p:cNvPr id="7140" name="Freeform 405"/>
                  <p:cNvSpPr>
                    <a:spLocks/>
                  </p:cNvSpPr>
                  <p:nvPr/>
                </p:nvSpPr>
                <p:spPr bwMode="auto">
                  <a:xfrm>
                    <a:off x="1003" y="2246"/>
                    <a:ext cx="2"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7141" name="Freeform 406"/>
                  <p:cNvSpPr>
                    <a:spLocks/>
                  </p:cNvSpPr>
                  <p:nvPr/>
                </p:nvSpPr>
                <p:spPr bwMode="auto">
                  <a:xfrm>
                    <a:off x="1004"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7142" name="Freeform 407"/>
                  <p:cNvSpPr>
                    <a:spLocks/>
                  </p:cNvSpPr>
                  <p:nvPr/>
                </p:nvSpPr>
                <p:spPr bwMode="auto">
                  <a:xfrm>
                    <a:off x="1005" y="2246"/>
                    <a:ext cx="2"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7143" name="Freeform 408"/>
                  <p:cNvSpPr>
                    <a:spLocks/>
                  </p:cNvSpPr>
                  <p:nvPr/>
                </p:nvSpPr>
                <p:spPr bwMode="auto">
                  <a:xfrm>
                    <a:off x="1006" y="2246"/>
                    <a:ext cx="2"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7144" name="Freeform 409"/>
                  <p:cNvSpPr>
                    <a:spLocks/>
                  </p:cNvSpPr>
                  <p:nvPr/>
                </p:nvSpPr>
                <p:spPr bwMode="auto">
                  <a:xfrm>
                    <a:off x="1007"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7145" name="Freeform 410"/>
                  <p:cNvSpPr>
                    <a:spLocks/>
                  </p:cNvSpPr>
                  <p:nvPr/>
                </p:nvSpPr>
                <p:spPr bwMode="auto">
                  <a:xfrm>
                    <a:off x="1008"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7146" name="Freeform 411"/>
                  <p:cNvSpPr>
                    <a:spLocks/>
                  </p:cNvSpPr>
                  <p:nvPr/>
                </p:nvSpPr>
                <p:spPr bwMode="auto">
                  <a:xfrm>
                    <a:off x="1009"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7147" name="Freeform 412"/>
                  <p:cNvSpPr>
                    <a:spLocks/>
                  </p:cNvSpPr>
                  <p:nvPr/>
                </p:nvSpPr>
                <p:spPr bwMode="auto">
                  <a:xfrm>
                    <a:off x="1010"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7148" name="Freeform 413"/>
                  <p:cNvSpPr>
                    <a:spLocks/>
                  </p:cNvSpPr>
                  <p:nvPr/>
                </p:nvSpPr>
                <p:spPr bwMode="auto">
                  <a:xfrm>
                    <a:off x="1011"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7149" name="Freeform 414"/>
                  <p:cNvSpPr>
                    <a:spLocks/>
                  </p:cNvSpPr>
                  <p:nvPr/>
                </p:nvSpPr>
                <p:spPr bwMode="auto">
                  <a:xfrm>
                    <a:off x="1012" y="2246"/>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7150" name="Freeform 415"/>
                  <p:cNvSpPr>
                    <a:spLocks/>
                  </p:cNvSpPr>
                  <p:nvPr/>
                </p:nvSpPr>
                <p:spPr bwMode="auto">
                  <a:xfrm>
                    <a:off x="1013"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7151" name="Freeform 416"/>
                  <p:cNvSpPr>
                    <a:spLocks/>
                  </p:cNvSpPr>
                  <p:nvPr/>
                </p:nvSpPr>
                <p:spPr bwMode="auto">
                  <a:xfrm>
                    <a:off x="1014"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7152" name="Freeform 417"/>
                  <p:cNvSpPr>
                    <a:spLocks/>
                  </p:cNvSpPr>
                  <p:nvPr/>
                </p:nvSpPr>
                <p:spPr bwMode="auto">
                  <a:xfrm>
                    <a:off x="1015"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7153" name="Freeform 418"/>
                  <p:cNvSpPr>
                    <a:spLocks/>
                  </p:cNvSpPr>
                  <p:nvPr/>
                </p:nvSpPr>
                <p:spPr bwMode="auto">
                  <a:xfrm>
                    <a:off x="1016"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7154" name="Freeform 419"/>
                  <p:cNvSpPr>
                    <a:spLocks/>
                  </p:cNvSpPr>
                  <p:nvPr/>
                </p:nvSpPr>
                <p:spPr bwMode="auto">
                  <a:xfrm>
                    <a:off x="1017"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7155" name="Freeform 420"/>
                  <p:cNvSpPr>
                    <a:spLocks/>
                  </p:cNvSpPr>
                  <p:nvPr/>
                </p:nvSpPr>
                <p:spPr bwMode="auto">
                  <a:xfrm>
                    <a:off x="1018"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7156" name="Freeform 421"/>
                  <p:cNvSpPr>
                    <a:spLocks/>
                  </p:cNvSpPr>
                  <p:nvPr/>
                </p:nvSpPr>
                <p:spPr bwMode="auto">
                  <a:xfrm>
                    <a:off x="1019" y="2246"/>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7157" name="Freeform 422"/>
                  <p:cNvSpPr>
                    <a:spLocks/>
                  </p:cNvSpPr>
                  <p:nvPr/>
                </p:nvSpPr>
                <p:spPr bwMode="auto">
                  <a:xfrm>
                    <a:off x="1020"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7158" name="Freeform 423"/>
                  <p:cNvSpPr>
                    <a:spLocks/>
                  </p:cNvSpPr>
                  <p:nvPr/>
                </p:nvSpPr>
                <p:spPr bwMode="auto">
                  <a:xfrm>
                    <a:off x="1021"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7159" name="Freeform 424"/>
                  <p:cNvSpPr>
                    <a:spLocks/>
                  </p:cNvSpPr>
                  <p:nvPr/>
                </p:nvSpPr>
                <p:spPr bwMode="auto">
                  <a:xfrm>
                    <a:off x="1022"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7160" name="Freeform 425"/>
                  <p:cNvSpPr>
                    <a:spLocks/>
                  </p:cNvSpPr>
                  <p:nvPr/>
                </p:nvSpPr>
                <p:spPr bwMode="auto">
                  <a:xfrm>
                    <a:off x="1023"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7161" name="Freeform 426"/>
                  <p:cNvSpPr>
                    <a:spLocks/>
                  </p:cNvSpPr>
                  <p:nvPr/>
                </p:nvSpPr>
                <p:spPr bwMode="auto">
                  <a:xfrm>
                    <a:off x="1024"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7162" name="Freeform 427"/>
                  <p:cNvSpPr>
                    <a:spLocks/>
                  </p:cNvSpPr>
                  <p:nvPr/>
                </p:nvSpPr>
                <p:spPr bwMode="auto">
                  <a:xfrm>
                    <a:off x="1025"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7163" name="Freeform 428"/>
                  <p:cNvSpPr>
                    <a:spLocks/>
                  </p:cNvSpPr>
                  <p:nvPr/>
                </p:nvSpPr>
                <p:spPr bwMode="auto">
                  <a:xfrm>
                    <a:off x="1026" y="2246"/>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7164" name="Freeform 429"/>
                  <p:cNvSpPr>
                    <a:spLocks/>
                  </p:cNvSpPr>
                  <p:nvPr/>
                </p:nvSpPr>
                <p:spPr bwMode="auto">
                  <a:xfrm>
                    <a:off x="1027"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7165" name="Freeform 430"/>
                  <p:cNvSpPr>
                    <a:spLocks/>
                  </p:cNvSpPr>
                  <p:nvPr/>
                </p:nvSpPr>
                <p:spPr bwMode="auto">
                  <a:xfrm>
                    <a:off x="1028"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7166" name="Freeform 431"/>
                  <p:cNvSpPr>
                    <a:spLocks/>
                  </p:cNvSpPr>
                  <p:nvPr/>
                </p:nvSpPr>
                <p:spPr bwMode="auto">
                  <a:xfrm>
                    <a:off x="1029"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7167" name="Freeform 432"/>
                  <p:cNvSpPr>
                    <a:spLocks/>
                  </p:cNvSpPr>
                  <p:nvPr/>
                </p:nvSpPr>
                <p:spPr bwMode="auto">
                  <a:xfrm>
                    <a:off x="1030"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7168" name="Freeform 433"/>
                  <p:cNvSpPr>
                    <a:spLocks/>
                  </p:cNvSpPr>
                  <p:nvPr/>
                </p:nvSpPr>
                <p:spPr bwMode="auto">
                  <a:xfrm>
                    <a:off x="1031"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7169" name="Freeform 434"/>
                  <p:cNvSpPr>
                    <a:spLocks/>
                  </p:cNvSpPr>
                  <p:nvPr/>
                </p:nvSpPr>
                <p:spPr bwMode="auto">
                  <a:xfrm>
                    <a:off x="1031" y="2246"/>
                    <a:ext cx="2" cy="1"/>
                  </a:xfrm>
                  <a:custGeom>
                    <a:avLst/>
                    <a:gdLst>
                      <a:gd name="T0" fmla="*/ 0 w 6"/>
                      <a:gd name="T1" fmla="*/ 0 h 1"/>
                      <a:gd name="T2" fmla="*/ 5 w 6"/>
                      <a:gd name="T3" fmla="*/ 1 h 1"/>
                      <a:gd name="T4" fmla="*/ 6 w 6"/>
                      <a:gd name="T5" fmla="*/ 1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1"/>
                        </a:lnTo>
                        <a:lnTo>
                          <a:pt x="6" y="1"/>
                        </a:lnTo>
                      </a:path>
                    </a:pathLst>
                  </a:custGeom>
                  <a:noFill/>
                  <a:ln w="6350">
                    <a:solidFill>
                      <a:srgbClr val="0C0CFF"/>
                    </a:solidFill>
                    <a:prstDash val="solid"/>
                    <a:round/>
                    <a:headEnd/>
                    <a:tailEnd/>
                  </a:ln>
                </p:spPr>
                <p:txBody>
                  <a:bodyPr/>
                  <a:lstStyle/>
                  <a:p>
                    <a:endParaRPr lang="en-US"/>
                  </a:p>
                </p:txBody>
              </p:sp>
              <p:sp>
                <p:nvSpPr>
                  <p:cNvPr id="7170" name="Freeform 435"/>
                  <p:cNvSpPr>
                    <a:spLocks/>
                  </p:cNvSpPr>
                  <p:nvPr/>
                </p:nvSpPr>
                <p:spPr bwMode="auto">
                  <a:xfrm>
                    <a:off x="1032" y="2246"/>
                    <a:ext cx="2"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7171" name="Freeform 436"/>
                  <p:cNvSpPr>
                    <a:spLocks/>
                  </p:cNvSpPr>
                  <p:nvPr/>
                </p:nvSpPr>
                <p:spPr bwMode="auto">
                  <a:xfrm>
                    <a:off x="1034"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7172" name="Freeform 437"/>
                  <p:cNvSpPr>
                    <a:spLocks/>
                  </p:cNvSpPr>
                  <p:nvPr/>
                </p:nvSpPr>
                <p:spPr bwMode="auto">
                  <a:xfrm>
                    <a:off x="1034" y="2246"/>
                    <a:ext cx="2"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7173" name="Freeform 438"/>
                  <p:cNvSpPr>
                    <a:spLocks/>
                  </p:cNvSpPr>
                  <p:nvPr/>
                </p:nvSpPr>
                <p:spPr bwMode="auto">
                  <a:xfrm>
                    <a:off x="1035" y="2246"/>
                    <a:ext cx="2"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7174" name="Freeform 439"/>
                  <p:cNvSpPr>
                    <a:spLocks/>
                  </p:cNvSpPr>
                  <p:nvPr/>
                </p:nvSpPr>
                <p:spPr bwMode="auto">
                  <a:xfrm>
                    <a:off x="1036"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7175" name="Freeform 440"/>
                  <p:cNvSpPr>
                    <a:spLocks/>
                  </p:cNvSpPr>
                  <p:nvPr/>
                </p:nvSpPr>
                <p:spPr bwMode="auto">
                  <a:xfrm>
                    <a:off x="1037"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7176" name="Freeform 441"/>
                  <p:cNvSpPr>
                    <a:spLocks/>
                  </p:cNvSpPr>
                  <p:nvPr/>
                </p:nvSpPr>
                <p:spPr bwMode="auto">
                  <a:xfrm>
                    <a:off x="1038"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7177" name="Freeform 442"/>
                  <p:cNvSpPr>
                    <a:spLocks/>
                  </p:cNvSpPr>
                  <p:nvPr/>
                </p:nvSpPr>
                <p:spPr bwMode="auto">
                  <a:xfrm>
                    <a:off x="1039" y="2246"/>
                    <a:ext cx="2"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7178" name="Freeform 443"/>
                  <p:cNvSpPr>
                    <a:spLocks/>
                  </p:cNvSpPr>
                  <p:nvPr/>
                </p:nvSpPr>
                <p:spPr bwMode="auto">
                  <a:xfrm>
                    <a:off x="1040"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7179" name="Freeform 444"/>
                  <p:cNvSpPr>
                    <a:spLocks/>
                  </p:cNvSpPr>
                  <p:nvPr/>
                </p:nvSpPr>
                <p:spPr bwMode="auto">
                  <a:xfrm>
                    <a:off x="1041"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7180" name="Freeform 445"/>
                  <p:cNvSpPr>
                    <a:spLocks/>
                  </p:cNvSpPr>
                  <p:nvPr/>
                </p:nvSpPr>
                <p:spPr bwMode="auto">
                  <a:xfrm>
                    <a:off x="1042"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7181" name="Freeform 446"/>
                  <p:cNvSpPr>
                    <a:spLocks/>
                  </p:cNvSpPr>
                  <p:nvPr/>
                </p:nvSpPr>
                <p:spPr bwMode="auto">
                  <a:xfrm>
                    <a:off x="1043"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7182" name="Freeform 447"/>
                  <p:cNvSpPr>
                    <a:spLocks/>
                  </p:cNvSpPr>
                  <p:nvPr/>
                </p:nvSpPr>
                <p:spPr bwMode="auto">
                  <a:xfrm>
                    <a:off x="1044"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7183" name="Freeform 448"/>
                  <p:cNvSpPr>
                    <a:spLocks/>
                  </p:cNvSpPr>
                  <p:nvPr/>
                </p:nvSpPr>
                <p:spPr bwMode="auto">
                  <a:xfrm>
                    <a:off x="1045"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7184" name="Freeform 449"/>
                  <p:cNvSpPr>
                    <a:spLocks/>
                  </p:cNvSpPr>
                  <p:nvPr/>
                </p:nvSpPr>
                <p:spPr bwMode="auto">
                  <a:xfrm>
                    <a:off x="1046" y="2246"/>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7185" name="Freeform 450"/>
                  <p:cNvSpPr>
                    <a:spLocks/>
                  </p:cNvSpPr>
                  <p:nvPr/>
                </p:nvSpPr>
                <p:spPr bwMode="auto">
                  <a:xfrm>
                    <a:off x="1047" y="2246"/>
                    <a:ext cx="1" cy="1"/>
                  </a:xfrm>
                  <a:custGeom>
                    <a:avLst/>
                    <a:gdLst>
                      <a:gd name="T0" fmla="*/ 0 w 6"/>
                      <a:gd name="T1" fmla="*/ 1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1"/>
                        </a:moveTo>
                        <a:lnTo>
                          <a:pt x="5" y="0"/>
                        </a:lnTo>
                        <a:lnTo>
                          <a:pt x="6" y="0"/>
                        </a:lnTo>
                      </a:path>
                    </a:pathLst>
                  </a:custGeom>
                  <a:noFill/>
                  <a:ln w="6350">
                    <a:solidFill>
                      <a:srgbClr val="0C0CFF"/>
                    </a:solidFill>
                    <a:prstDash val="solid"/>
                    <a:round/>
                    <a:headEnd/>
                    <a:tailEnd/>
                  </a:ln>
                </p:spPr>
                <p:txBody>
                  <a:bodyPr/>
                  <a:lstStyle/>
                  <a:p>
                    <a:endParaRPr lang="en-US"/>
                  </a:p>
                </p:txBody>
              </p:sp>
              <p:sp>
                <p:nvSpPr>
                  <p:cNvPr id="7186" name="Freeform 451"/>
                  <p:cNvSpPr>
                    <a:spLocks/>
                  </p:cNvSpPr>
                  <p:nvPr/>
                </p:nvSpPr>
                <p:spPr bwMode="auto">
                  <a:xfrm>
                    <a:off x="1048"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7187" name="Freeform 452"/>
                  <p:cNvSpPr>
                    <a:spLocks/>
                  </p:cNvSpPr>
                  <p:nvPr/>
                </p:nvSpPr>
                <p:spPr bwMode="auto">
                  <a:xfrm>
                    <a:off x="1049"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7188" name="Freeform 453"/>
                  <p:cNvSpPr>
                    <a:spLocks/>
                  </p:cNvSpPr>
                  <p:nvPr/>
                </p:nvSpPr>
                <p:spPr bwMode="auto">
                  <a:xfrm>
                    <a:off x="1050"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7189" name="Freeform 454"/>
                  <p:cNvSpPr>
                    <a:spLocks/>
                  </p:cNvSpPr>
                  <p:nvPr/>
                </p:nvSpPr>
                <p:spPr bwMode="auto">
                  <a:xfrm>
                    <a:off x="1051"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7190" name="Freeform 455"/>
                  <p:cNvSpPr>
                    <a:spLocks/>
                  </p:cNvSpPr>
                  <p:nvPr/>
                </p:nvSpPr>
                <p:spPr bwMode="auto">
                  <a:xfrm>
                    <a:off x="1052"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7191" name="Freeform 456"/>
                  <p:cNvSpPr>
                    <a:spLocks/>
                  </p:cNvSpPr>
                  <p:nvPr/>
                </p:nvSpPr>
                <p:spPr bwMode="auto">
                  <a:xfrm>
                    <a:off x="1053" y="2246"/>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7192" name="Freeform 457"/>
                  <p:cNvSpPr>
                    <a:spLocks/>
                  </p:cNvSpPr>
                  <p:nvPr/>
                </p:nvSpPr>
                <p:spPr bwMode="auto">
                  <a:xfrm>
                    <a:off x="1054"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7193" name="Freeform 458"/>
                  <p:cNvSpPr>
                    <a:spLocks/>
                  </p:cNvSpPr>
                  <p:nvPr/>
                </p:nvSpPr>
                <p:spPr bwMode="auto">
                  <a:xfrm>
                    <a:off x="1055"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7194" name="Freeform 459"/>
                  <p:cNvSpPr>
                    <a:spLocks/>
                  </p:cNvSpPr>
                  <p:nvPr/>
                </p:nvSpPr>
                <p:spPr bwMode="auto">
                  <a:xfrm>
                    <a:off x="1056"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grpSp>
            <p:grpSp>
              <p:nvGrpSpPr>
                <p:cNvPr id="48" name="Group 661"/>
                <p:cNvGrpSpPr>
                  <a:grpSpLocks/>
                </p:cNvGrpSpPr>
                <p:nvPr/>
              </p:nvGrpSpPr>
              <p:grpSpPr bwMode="auto">
                <a:xfrm>
                  <a:off x="1057" y="2246"/>
                  <a:ext cx="194" cy="1"/>
                  <a:chOff x="1057" y="2246"/>
                  <a:chExt cx="194" cy="1"/>
                </a:xfrm>
              </p:grpSpPr>
              <p:sp>
                <p:nvSpPr>
                  <p:cNvPr id="6795" name="Freeform 461"/>
                  <p:cNvSpPr>
                    <a:spLocks/>
                  </p:cNvSpPr>
                  <p:nvPr/>
                </p:nvSpPr>
                <p:spPr bwMode="auto">
                  <a:xfrm>
                    <a:off x="1057"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796" name="Freeform 462"/>
                  <p:cNvSpPr>
                    <a:spLocks/>
                  </p:cNvSpPr>
                  <p:nvPr/>
                </p:nvSpPr>
                <p:spPr bwMode="auto">
                  <a:xfrm>
                    <a:off x="1058"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797" name="Freeform 463"/>
                  <p:cNvSpPr>
                    <a:spLocks/>
                  </p:cNvSpPr>
                  <p:nvPr/>
                </p:nvSpPr>
                <p:spPr bwMode="auto">
                  <a:xfrm>
                    <a:off x="1059"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798" name="Freeform 464"/>
                  <p:cNvSpPr>
                    <a:spLocks/>
                  </p:cNvSpPr>
                  <p:nvPr/>
                </p:nvSpPr>
                <p:spPr bwMode="auto">
                  <a:xfrm>
                    <a:off x="1060" y="2246"/>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6799" name="Freeform 465"/>
                  <p:cNvSpPr>
                    <a:spLocks/>
                  </p:cNvSpPr>
                  <p:nvPr/>
                </p:nvSpPr>
                <p:spPr bwMode="auto">
                  <a:xfrm>
                    <a:off x="1061"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800" name="Freeform 466"/>
                  <p:cNvSpPr>
                    <a:spLocks/>
                  </p:cNvSpPr>
                  <p:nvPr/>
                </p:nvSpPr>
                <p:spPr bwMode="auto">
                  <a:xfrm>
                    <a:off x="1062"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801" name="Freeform 467"/>
                  <p:cNvSpPr>
                    <a:spLocks/>
                  </p:cNvSpPr>
                  <p:nvPr/>
                </p:nvSpPr>
                <p:spPr bwMode="auto">
                  <a:xfrm>
                    <a:off x="1063"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802" name="Freeform 468"/>
                  <p:cNvSpPr>
                    <a:spLocks/>
                  </p:cNvSpPr>
                  <p:nvPr/>
                </p:nvSpPr>
                <p:spPr bwMode="auto">
                  <a:xfrm>
                    <a:off x="1063" y="2246"/>
                    <a:ext cx="2"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803" name="Freeform 469"/>
                  <p:cNvSpPr>
                    <a:spLocks/>
                  </p:cNvSpPr>
                  <p:nvPr/>
                </p:nvSpPr>
                <p:spPr bwMode="auto">
                  <a:xfrm>
                    <a:off x="1064" y="2246"/>
                    <a:ext cx="2"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804" name="Freeform 470"/>
                  <p:cNvSpPr>
                    <a:spLocks/>
                  </p:cNvSpPr>
                  <p:nvPr/>
                </p:nvSpPr>
                <p:spPr bwMode="auto">
                  <a:xfrm>
                    <a:off x="1065" y="2246"/>
                    <a:ext cx="2"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6805" name="Freeform 471"/>
                  <p:cNvSpPr>
                    <a:spLocks/>
                  </p:cNvSpPr>
                  <p:nvPr/>
                </p:nvSpPr>
                <p:spPr bwMode="auto">
                  <a:xfrm>
                    <a:off x="1066" y="2246"/>
                    <a:ext cx="2"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806" name="Freeform 472"/>
                  <p:cNvSpPr>
                    <a:spLocks/>
                  </p:cNvSpPr>
                  <p:nvPr/>
                </p:nvSpPr>
                <p:spPr bwMode="auto">
                  <a:xfrm>
                    <a:off x="1067" y="2246"/>
                    <a:ext cx="2"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807" name="Freeform 473"/>
                  <p:cNvSpPr>
                    <a:spLocks/>
                  </p:cNvSpPr>
                  <p:nvPr/>
                </p:nvSpPr>
                <p:spPr bwMode="auto">
                  <a:xfrm>
                    <a:off x="1068" y="2246"/>
                    <a:ext cx="2"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808" name="Freeform 474"/>
                  <p:cNvSpPr>
                    <a:spLocks/>
                  </p:cNvSpPr>
                  <p:nvPr/>
                </p:nvSpPr>
                <p:spPr bwMode="auto">
                  <a:xfrm>
                    <a:off x="1069"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809" name="Freeform 475"/>
                  <p:cNvSpPr>
                    <a:spLocks/>
                  </p:cNvSpPr>
                  <p:nvPr/>
                </p:nvSpPr>
                <p:spPr bwMode="auto">
                  <a:xfrm>
                    <a:off x="1070"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810" name="Freeform 476"/>
                  <p:cNvSpPr>
                    <a:spLocks/>
                  </p:cNvSpPr>
                  <p:nvPr/>
                </p:nvSpPr>
                <p:spPr bwMode="auto">
                  <a:xfrm>
                    <a:off x="1071"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811" name="Freeform 477"/>
                  <p:cNvSpPr>
                    <a:spLocks/>
                  </p:cNvSpPr>
                  <p:nvPr/>
                </p:nvSpPr>
                <p:spPr bwMode="auto">
                  <a:xfrm>
                    <a:off x="1072"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812" name="Freeform 478"/>
                  <p:cNvSpPr>
                    <a:spLocks/>
                  </p:cNvSpPr>
                  <p:nvPr/>
                </p:nvSpPr>
                <p:spPr bwMode="auto">
                  <a:xfrm>
                    <a:off x="1073" y="2246"/>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6813" name="Freeform 479"/>
                  <p:cNvSpPr>
                    <a:spLocks/>
                  </p:cNvSpPr>
                  <p:nvPr/>
                </p:nvSpPr>
                <p:spPr bwMode="auto">
                  <a:xfrm>
                    <a:off x="1074"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814" name="Freeform 480"/>
                  <p:cNvSpPr>
                    <a:spLocks/>
                  </p:cNvSpPr>
                  <p:nvPr/>
                </p:nvSpPr>
                <p:spPr bwMode="auto">
                  <a:xfrm>
                    <a:off x="1075"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815" name="Freeform 481"/>
                  <p:cNvSpPr>
                    <a:spLocks/>
                  </p:cNvSpPr>
                  <p:nvPr/>
                </p:nvSpPr>
                <p:spPr bwMode="auto">
                  <a:xfrm>
                    <a:off x="1076" y="2246"/>
                    <a:ext cx="1" cy="1"/>
                  </a:xfrm>
                  <a:custGeom>
                    <a:avLst/>
                    <a:gdLst>
                      <a:gd name="T0" fmla="*/ 0 w 6"/>
                      <a:gd name="T1" fmla="*/ 0 h 1"/>
                      <a:gd name="T2" fmla="*/ 5 w 6"/>
                      <a:gd name="T3" fmla="*/ 1 h 1"/>
                      <a:gd name="T4" fmla="*/ 6 w 6"/>
                      <a:gd name="T5" fmla="*/ 1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1"/>
                        </a:lnTo>
                        <a:lnTo>
                          <a:pt x="6" y="1"/>
                        </a:lnTo>
                      </a:path>
                    </a:pathLst>
                  </a:custGeom>
                  <a:noFill/>
                  <a:ln w="6350">
                    <a:solidFill>
                      <a:srgbClr val="0C0CFF"/>
                    </a:solidFill>
                    <a:prstDash val="solid"/>
                    <a:round/>
                    <a:headEnd/>
                    <a:tailEnd/>
                  </a:ln>
                </p:spPr>
                <p:txBody>
                  <a:bodyPr/>
                  <a:lstStyle/>
                  <a:p>
                    <a:endParaRPr lang="en-US"/>
                  </a:p>
                </p:txBody>
              </p:sp>
              <p:sp>
                <p:nvSpPr>
                  <p:cNvPr id="6816" name="Freeform 482"/>
                  <p:cNvSpPr>
                    <a:spLocks/>
                  </p:cNvSpPr>
                  <p:nvPr/>
                </p:nvSpPr>
                <p:spPr bwMode="auto">
                  <a:xfrm>
                    <a:off x="1077"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817" name="Freeform 483"/>
                  <p:cNvSpPr>
                    <a:spLocks/>
                  </p:cNvSpPr>
                  <p:nvPr/>
                </p:nvSpPr>
                <p:spPr bwMode="auto">
                  <a:xfrm>
                    <a:off x="1078"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818" name="Freeform 484"/>
                  <p:cNvSpPr>
                    <a:spLocks/>
                  </p:cNvSpPr>
                  <p:nvPr/>
                </p:nvSpPr>
                <p:spPr bwMode="auto">
                  <a:xfrm>
                    <a:off x="1079"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819" name="Freeform 485"/>
                  <p:cNvSpPr>
                    <a:spLocks/>
                  </p:cNvSpPr>
                  <p:nvPr/>
                </p:nvSpPr>
                <p:spPr bwMode="auto">
                  <a:xfrm>
                    <a:off x="1080" y="2246"/>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6820" name="Freeform 486"/>
                  <p:cNvSpPr>
                    <a:spLocks/>
                  </p:cNvSpPr>
                  <p:nvPr/>
                </p:nvSpPr>
                <p:spPr bwMode="auto">
                  <a:xfrm>
                    <a:off x="1081"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821" name="Freeform 487"/>
                  <p:cNvSpPr>
                    <a:spLocks/>
                  </p:cNvSpPr>
                  <p:nvPr/>
                </p:nvSpPr>
                <p:spPr bwMode="auto">
                  <a:xfrm>
                    <a:off x="1082"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822" name="Freeform 488"/>
                  <p:cNvSpPr>
                    <a:spLocks/>
                  </p:cNvSpPr>
                  <p:nvPr/>
                </p:nvSpPr>
                <p:spPr bwMode="auto">
                  <a:xfrm>
                    <a:off x="1083"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823" name="Freeform 489"/>
                  <p:cNvSpPr>
                    <a:spLocks/>
                  </p:cNvSpPr>
                  <p:nvPr/>
                </p:nvSpPr>
                <p:spPr bwMode="auto">
                  <a:xfrm>
                    <a:off x="1084"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824" name="Freeform 490"/>
                  <p:cNvSpPr>
                    <a:spLocks/>
                  </p:cNvSpPr>
                  <p:nvPr/>
                </p:nvSpPr>
                <p:spPr bwMode="auto">
                  <a:xfrm>
                    <a:off x="1085"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825" name="Freeform 491"/>
                  <p:cNvSpPr>
                    <a:spLocks/>
                  </p:cNvSpPr>
                  <p:nvPr/>
                </p:nvSpPr>
                <p:spPr bwMode="auto">
                  <a:xfrm>
                    <a:off x="1086"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826" name="Freeform 492"/>
                  <p:cNvSpPr>
                    <a:spLocks/>
                  </p:cNvSpPr>
                  <p:nvPr/>
                </p:nvSpPr>
                <p:spPr bwMode="auto">
                  <a:xfrm>
                    <a:off x="1087" y="2246"/>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6827" name="Freeform 493"/>
                  <p:cNvSpPr>
                    <a:spLocks/>
                  </p:cNvSpPr>
                  <p:nvPr/>
                </p:nvSpPr>
                <p:spPr bwMode="auto">
                  <a:xfrm>
                    <a:off x="1088"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828" name="Freeform 494"/>
                  <p:cNvSpPr>
                    <a:spLocks/>
                  </p:cNvSpPr>
                  <p:nvPr/>
                </p:nvSpPr>
                <p:spPr bwMode="auto">
                  <a:xfrm>
                    <a:off x="1089"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829" name="Freeform 495"/>
                  <p:cNvSpPr>
                    <a:spLocks/>
                  </p:cNvSpPr>
                  <p:nvPr/>
                </p:nvSpPr>
                <p:spPr bwMode="auto">
                  <a:xfrm>
                    <a:off x="1090"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830" name="Freeform 496"/>
                  <p:cNvSpPr>
                    <a:spLocks/>
                  </p:cNvSpPr>
                  <p:nvPr/>
                </p:nvSpPr>
                <p:spPr bwMode="auto">
                  <a:xfrm>
                    <a:off x="1091"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831" name="Freeform 497"/>
                  <p:cNvSpPr>
                    <a:spLocks/>
                  </p:cNvSpPr>
                  <p:nvPr/>
                </p:nvSpPr>
                <p:spPr bwMode="auto">
                  <a:xfrm>
                    <a:off x="1092"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832" name="Freeform 498"/>
                  <p:cNvSpPr>
                    <a:spLocks/>
                  </p:cNvSpPr>
                  <p:nvPr/>
                </p:nvSpPr>
                <p:spPr bwMode="auto">
                  <a:xfrm>
                    <a:off x="1092" y="2246"/>
                    <a:ext cx="2"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833" name="Freeform 499"/>
                  <p:cNvSpPr>
                    <a:spLocks/>
                  </p:cNvSpPr>
                  <p:nvPr/>
                </p:nvSpPr>
                <p:spPr bwMode="auto">
                  <a:xfrm>
                    <a:off x="1093" y="2246"/>
                    <a:ext cx="2"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6834" name="Freeform 500"/>
                  <p:cNvSpPr>
                    <a:spLocks/>
                  </p:cNvSpPr>
                  <p:nvPr/>
                </p:nvSpPr>
                <p:spPr bwMode="auto">
                  <a:xfrm>
                    <a:off x="1095"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835" name="Freeform 501"/>
                  <p:cNvSpPr>
                    <a:spLocks/>
                  </p:cNvSpPr>
                  <p:nvPr/>
                </p:nvSpPr>
                <p:spPr bwMode="auto">
                  <a:xfrm>
                    <a:off x="1095" y="2246"/>
                    <a:ext cx="2"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836" name="Freeform 502"/>
                  <p:cNvSpPr>
                    <a:spLocks/>
                  </p:cNvSpPr>
                  <p:nvPr/>
                </p:nvSpPr>
                <p:spPr bwMode="auto">
                  <a:xfrm>
                    <a:off x="1096" y="2246"/>
                    <a:ext cx="2"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837" name="Freeform 503"/>
                  <p:cNvSpPr>
                    <a:spLocks/>
                  </p:cNvSpPr>
                  <p:nvPr/>
                </p:nvSpPr>
                <p:spPr bwMode="auto">
                  <a:xfrm>
                    <a:off x="1097"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838" name="Freeform 504"/>
                  <p:cNvSpPr>
                    <a:spLocks/>
                  </p:cNvSpPr>
                  <p:nvPr/>
                </p:nvSpPr>
                <p:spPr bwMode="auto">
                  <a:xfrm>
                    <a:off x="1098" y="2246"/>
                    <a:ext cx="1" cy="1"/>
                  </a:xfrm>
                  <a:custGeom>
                    <a:avLst/>
                    <a:gdLst>
                      <a:gd name="T0" fmla="*/ 0 w 6"/>
                      <a:gd name="T1" fmla="*/ 1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1"/>
                        </a:moveTo>
                        <a:lnTo>
                          <a:pt x="5" y="0"/>
                        </a:lnTo>
                        <a:lnTo>
                          <a:pt x="6" y="0"/>
                        </a:lnTo>
                      </a:path>
                    </a:pathLst>
                  </a:custGeom>
                  <a:noFill/>
                  <a:ln w="6350">
                    <a:solidFill>
                      <a:srgbClr val="0C0CFF"/>
                    </a:solidFill>
                    <a:prstDash val="solid"/>
                    <a:round/>
                    <a:headEnd/>
                    <a:tailEnd/>
                  </a:ln>
                </p:spPr>
                <p:txBody>
                  <a:bodyPr/>
                  <a:lstStyle/>
                  <a:p>
                    <a:endParaRPr lang="en-US"/>
                  </a:p>
                </p:txBody>
              </p:sp>
              <p:sp>
                <p:nvSpPr>
                  <p:cNvPr id="6839" name="Freeform 505"/>
                  <p:cNvSpPr>
                    <a:spLocks/>
                  </p:cNvSpPr>
                  <p:nvPr/>
                </p:nvSpPr>
                <p:spPr bwMode="auto">
                  <a:xfrm>
                    <a:off x="1099" y="2246"/>
                    <a:ext cx="2"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6840" name="Freeform 506"/>
                  <p:cNvSpPr>
                    <a:spLocks/>
                  </p:cNvSpPr>
                  <p:nvPr/>
                </p:nvSpPr>
                <p:spPr bwMode="auto">
                  <a:xfrm>
                    <a:off x="1100" y="2246"/>
                    <a:ext cx="2"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841" name="Freeform 507"/>
                  <p:cNvSpPr>
                    <a:spLocks/>
                  </p:cNvSpPr>
                  <p:nvPr/>
                </p:nvSpPr>
                <p:spPr bwMode="auto">
                  <a:xfrm>
                    <a:off x="1101"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842" name="Freeform 508"/>
                  <p:cNvSpPr>
                    <a:spLocks/>
                  </p:cNvSpPr>
                  <p:nvPr/>
                </p:nvSpPr>
                <p:spPr bwMode="auto">
                  <a:xfrm>
                    <a:off x="1102"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843" name="Freeform 509"/>
                  <p:cNvSpPr>
                    <a:spLocks/>
                  </p:cNvSpPr>
                  <p:nvPr/>
                </p:nvSpPr>
                <p:spPr bwMode="auto">
                  <a:xfrm>
                    <a:off x="1103"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844" name="Freeform 510"/>
                  <p:cNvSpPr>
                    <a:spLocks/>
                  </p:cNvSpPr>
                  <p:nvPr/>
                </p:nvSpPr>
                <p:spPr bwMode="auto">
                  <a:xfrm>
                    <a:off x="1104"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845" name="Freeform 511"/>
                  <p:cNvSpPr>
                    <a:spLocks/>
                  </p:cNvSpPr>
                  <p:nvPr/>
                </p:nvSpPr>
                <p:spPr bwMode="auto">
                  <a:xfrm>
                    <a:off x="1105" y="2246"/>
                    <a:ext cx="1" cy="1"/>
                  </a:xfrm>
                  <a:custGeom>
                    <a:avLst/>
                    <a:gdLst>
                      <a:gd name="T0" fmla="*/ 0 w 6"/>
                      <a:gd name="T1" fmla="*/ 0 h 1"/>
                      <a:gd name="T2" fmla="*/ 5 w 6"/>
                      <a:gd name="T3" fmla="*/ 1 h 1"/>
                      <a:gd name="T4" fmla="*/ 6 w 6"/>
                      <a:gd name="T5" fmla="*/ 1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1"/>
                        </a:lnTo>
                        <a:lnTo>
                          <a:pt x="6" y="1"/>
                        </a:lnTo>
                      </a:path>
                    </a:pathLst>
                  </a:custGeom>
                  <a:noFill/>
                  <a:ln w="6350">
                    <a:solidFill>
                      <a:srgbClr val="0C0CFF"/>
                    </a:solidFill>
                    <a:prstDash val="solid"/>
                    <a:round/>
                    <a:headEnd/>
                    <a:tailEnd/>
                  </a:ln>
                </p:spPr>
                <p:txBody>
                  <a:bodyPr/>
                  <a:lstStyle/>
                  <a:p>
                    <a:endParaRPr lang="en-US"/>
                  </a:p>
                </p:txBody>
              </p:sp>
              <p:sp>
                <p:nvSpPr>
                  <p:cNvPr id="6846" name="Freeform 512"/>
                  <p:cNvSpPr>
                    <a:spLocks/>
                  </p:cNvSpPr>
                  <p:nvPr/>
                </p:nvSpPr>
                <p:spPr bwMode="auto">
                  <a:xfrm>
                    <a:off x="1106"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847" name="Freeform 513"/>
                  <p:cNvSpPr>
                    <a:spLocks/>
                  </p:cNvSpPr>
                  <p:nvPr/>
                </p:nvSpPr>
                <p:spPr bwMode="auto">
                  <a:xfrm>
                    <a:off x="1107" y="2246"/>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6848" name="Freeform 514"/>
                  <p:cNvSpPr>
                    <a:spLocks/>
                  </p:cNvSpPr>
                  <p:nvPr/>
                </p:nvSpPr>
                <p:spPr bwMode="auto">
                  <a:xfrm>
                    <a:off x="1108"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849" name="Freeform 515"/>
                  <p:cNvSpPr>
                    <a:spLocks/>
                  </p:cNvSpPr>
                  <p:nvPr/>
                </p:nvSpPr>
                <p:spPr bwMode="auto">
                  <a:xfrm>
                    <a:off x="1109"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850" name="Freeform 516"/>
                  <p:cNvSpPr>
                    <a:spLocks/>
                  </p:cNvSpPr>
                  <p:nvPr/>
                </p:nvSpPr>
                <p:spPr bwMode="auto">
                  <a:xfrm>
                    <a:off x="1110"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851" name="Freeform 517"/>
                  <p:cNvSpPr>
                    <a:spLocks/>
                  </p:cNvSpPr>
                  <p:nvPr/>
                </p:nvSpPr>
                <p:spPr bwMode="auto">
                  <a:xfrm>
                    <a:off x="1111"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852" name="Freeform 518"/>
                  <p:cNvSpPr>
                    <a:spLocks/>
                  </p:cNvSpPr>
                  <p:nvPr/>
                </p:nvSpPr>
                <p:spPr bwMode="auto">
                  <a:xfrm>
                    <a:off x="1112"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853" name="Freeform 519"/>
                  <p:cNvSpPr>
                    <a:spLocks/>
                  </p:cNvSpPr>
                  <p:nvPr/>
                </p:nvSpPr>
                <p:spPr bwMode="auto">
                  <a:xfrm>
                    <a:off x="1113"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854" name="Freeform 520"/>
                  <p:cNvSpPr>
                    <a:spLocks/>
                  </p:cNvSpPr>
                  <p:nvPr/>
                </p:nvSpPr>
                <p:spPr bwMode="auto">
                  <a:xfrm>
                    <a:off x="1114" y="2246"/>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6855" name="Freeform 521"/>
                  <p:cNvSpPr>
                    <a:spLocks/>
                  </p:cNvSpPr>
                  <p:nvPr/>
                </p:nvSpPr>
                <p:spPr bwMode="auto">
                  <a:xfrm>
                    <a:off x="1115"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856" name="Freeform 522"/>
                  <p:cNvSpPr>
                    <a:spLocks/>
                  </p:cNvSpPr>
                  <p:nvPr/>
                </p:nvSpPr>
                <p:spPr bwMode="auto">
                  <a:xfrm>
                    <a:off x="1116"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857" name="Freeform 523"/>
                  <p:cNvSpPr>
                    <a:spLocks/>
                  </p:cNvSpPr>
                  <p:nvPr/>
                </p:nvSpPr>
                <p:spPr bwMode="auto">
                  <a:xfrm>
                    <a:off x="1117"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858" name="Freeform 524"/>
                  <p:cNvSpPr>
                    <a:spLocks/>
                  </p:cNvSpPr>
                  <p:nvPr/>
                </p:nvSpPr>
                <p:spPr bwMode="auto">
                  <a:xfrm>
                    <a:off x="1118"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859" name="Freeform 525"/>
                  <p:cNvSpPr>
                    <a:spLocks/>
                  </p:cNvSpPr>
                  <p:nvPr/>
                </p:nvSpPr>
                <p:spPr bwMode="auto">
                  <a:xfrm>
                    <a:off x="1119"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860" name="Freeform 526"/>
                  <p:cNvSpPr>
                    <a:spLocks/>
                  </p:cNvSpPr>
                  <p:nvPr/>
                </p:nvSpPr>
                <p:spPr bwMode="auto">
                  <a:xfrm>
                    <a:off x="1120"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861" name="Freeform 527"/>
                  <p:cNvSpPr>
                    <a:spLocks/>
                  </p:cNvSpPr>
                  <p:nvPr/>
                </p:nvSpPr>
                <p:spPr bwMode="auto">
                  <a:xfrm>
                    <a:off x="1121" y="2246"/>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6862" name="Freeform 528"/>
                  <p:cNvSpPr>
                    <a:spLocks/>
                  </p:cNvSpPr>
                  <p:nvPr/>
                </p:nvSpPr>
                <p:spPr bwMode="auto">
                  <a:xfrm>
                    <a:off x="1122"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863" name="Freeform 529"/>
                  <p:cNvSpPr>
                    <a:spLocks/>
                  </p:cNvSpPr>
                  <p:nvPr/>
                </p:nvSpPr>
                <p:spPr bwMode="auto">
                  <a:xfrm>
                    <a:off x="1123"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864" name="Freeform 530"/>
                  <p:cNvSpPr>
                    <a:spLocks/>
                  </p:cNvSpPr>
                  <p:nvPr/>
                </p:nvSpPr>
                <p:spPr bwMode="auto">
                  <a:xfrm>
                    <a:off x="1124"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865" name="Freeform 531"/>
                  <p:cNvSpPr>
                    <a:spLocks/>
                  </p:cNvSpPr>
                  <p:nvPr/>
                </p:nvSpPr>
                <p:spPr bwMode="auto">
                  <a:xfrm>
                    <a:off x="1124" y="2246"/>
                    <a:ext cx="2"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866" name="Freeform 532"/>
                  <p:cNvSpPr>
                    <a:spLocks/>
                  </p:cNvSpPr>
                  <p:nvPr/>
                </p:nvSpPr>
                <p:spPr bwMode="auto">
                  <a:xfrm>
                    <a:off x="1125" y="2246"/>
                    <a:ext cx="2"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867" name="Freeform 533"/>
                  <p:cNvSpPr>
                    <a:spLocks/>
                  </p:cNvSpPr>
                  <p:nvPr/>
                </p:nvSpPr>
                <p:spPr bwMode="auto">
                  <a:xfrm>
                    <a:off x="1126"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868" name="Freeform 534"/>
                  <p:cNvSpPr>
                    <a:spLocks/>
                  </p:cNvSpPr>
                  <p:nvPr/>
                </p:nvSpPr>
                <p:spPr bwMode="auto">
                  <a:xfrm>
                    <a:off x="1127" y="2246"/>
                    <a:ext cx="2"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6869" name="Freeform 535"/>
                  <p:cNvSpPr>
                    <a:spLocks/>
                  </p:cNvSpPr>
                  <p:nvPr/>
                </p:nvSpPr>
                <p:spPr bwMode="auto">
                  <a:xfrm>
                    <a:off x="1128" y="2246"/>
                    <a:ext cx="2"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870" name="Freeform 536"/>
                  <p:cNvSpPr>
                    <a:spLocks/>
                  </p:cNvSpPr>
                  <p:nvPr/>
                </p:nvSpPr>
                <p:spPr bwMode="auto">
                  <a:xfrm>
                    <a:off x="1129" y="2246"/>
                    <a:ext cx="2"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871" name="Freeform 537"/>
                  <p:cNvSpPr>
                    <a:spLocks/>
                  </p:cNvSpPr>
                  <p:nvPr/>
                </p:nvSpPr>
                <p:spPr bwMode="auto">
                  <a:xfrm>
                    <a:off x="1130"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872" name="Freeform 538"/>
                  <p:cNvSpPr>
                    <a:spLocks/>
                  </p:cNvSpPr>
                  <p:nvPr/>
                </p:nvSpPr>
                <p:spPr bwMode="auto">
                  <a:xfrm>
                    <a:off x="1131"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873" name="Freeform 539"/>
                  <p:cNvSpPr>
                    <a:spLocks/>
                  </p:cNvSpPr>
                  <p:nvPr/>
                </p:nvSpPr>
                <p:spPr bwMode="auto">
                  <a:xfrm>
                    <a:off x="1132"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874" name="Freeform 540"/>
                  <p:cNvSpPr>
                    <a:spLocks/>
                  </p:cNvSpPr>
                  <p:nvPr/>
                </p:nvSpPr>
                <p:spPr bwMode="auto">
                  <a:xfrm>
                    <a:off x="1133"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875" name="Freeform 541"/>
                  <p:cNvSpPr>
                    <a:spLocks/>
                  </p:cNvSpPr>
                  <p:nvPr/>
                </p:nvSpPr>
                <p:spPr bwMode="auto">
                  <a:xfrm>
                    <a:off x="1134" y="2246"/>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6876" name="Freeform 542"/>
                  <p:cNvSpPr>
                    <a:spLocks/>
                  </p:cNvSpPr>
                  <p:nvPr/>
                </p:nvSpPr>
                <p:spPr bwMode="auto">
                  <a:xfrm>
                    <a:off x="1135"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877" name="Freeform 543"/>
                  <p:cNvSpPr>
                    <a:spLocks/>
                  </p:cNvSpPr>
                  <p:nvPr/>
                </p:nvSpPr>
                <p:spPr bwMode="auto">
                  <a:xfrm>
                    <a:off x="1136"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878" name="Freeform 544"/>
                  <p:cNvSpPr>
                    <a:spLocks/>
                  </p:cNvSpPr>
                  <p:nvPr/>
                </p:nvSpPr>
                <p:spPr bwMode="auto">
                  <a:xfrm>
                    <a:off x="1137"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879" name="Freeform 545"/>
                  <p:cNvSpPr>
                    <a:spLocks/>
                  </p:cNvSpPr>
                  <p:nvPr/>
                </p:nvSpPr>
                <p:spPr bwMode="auto">
                  <a:xfrm>
                    <a:off x="1138"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880" name="Freeform 546"/>
                  <p:cNvSpPr>
                    <a:spLocks/>
                  </p:cNvSpPr>
                  <p:nvPr/>
                </p:nvSpPr>
                <p:spPr bwMode="auto">
                  <a:xfrm>
                    <a:off x="1139"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881" name="Freeform 547"/>
                  <p:cNvSpPr>
                    <a:spLocks/>
                  </p:cNvSpPr>
                  <p:nvPr/>
                </p:nvSpPr>
                <p:spPr bwMode="auto">
                  <a:xfrm>
                    <a:off x="1140"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882" name="Freeform 548"/>
                  <p:cNvSpPr>
                    <a:spLocks/>
                  </p:cNvSpPr>
                  <p:nvPr/>
                </p:nvSpPr>
                <p:spPr bwMode="auto">
                  <a:xfrm>
                    <a:off x="1141" y="2246"/>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6883" name="Freeform 549"/>
                  <p:cNvSpPr>
                    <a:spLocks/>
                  </p:cNvSpPr>
                  <p:nvPr/>
                </p:nvSpPr>
                <p:spPr bwMode="auto">
                  <a:xfrm>
                    <a:off x="1142"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884" name="Freeform 550"/>
                  <p:cNvSpPr>
                    <a:spLocks/>
                  </p:cNvSpPr>
                  <p:nvPr/>
                </p:nvSpPr>
                <p:spPr bwMode="auto">
                  <a:xfrm>
                    <a:off x="1143"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885" name="Freeform 551"/>
                  <p:cNvSpPr>
                    <a:spLocks/>
                  </p:cNvSpPr>
                  <p:nvPr/>
                </p:nvSpPr>
                <p:spPr bwMode="auto">
                  <a:xfrm>
                    <a:off x="1144"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886" name="Freeform 552"/>
                  <p:cNvSpPr>
                    <a:spLocks/>
                  </p:cNvSpPr>
                  <p:nvPr/>
                </p:nvSpPr>
                <p:spPr bwMode="auto">
                  <a:xfrm>
                    <a:off x="1145"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887" name="Freeform 553"/>
                  <p:cNvSpPr>
                    <a:spLocks/>
                  </p:cNvSpPr>
                  <p:nvPr/>
                </p:nvSpPr>
                <p:spPr bwMode="auto">
                  <a:xfrm>
                    <a:off x="1146"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888" name="Freeform 554"/>
                  <p:cNvSpPr>
                    <a:spLocks/>
                  </p:cNvSpPr>
                  <p:nvPr/>
                </p:nvSpPr>
                <p:spPr bwMode="auto">
                  <a:xfrm>
                    <a:off x="1147"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889" name="Freeform 555"/>
                  <p:cNvSpPr>
                    <a:spLocks/>
                  </p:cNvSpPr>
                  <p:nvPr/>
                </p:nvSpPr>
                <p:spPr bwMode="auto">
                  <a:xfrm>
                    <a:off x="1148" y="2246"/>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6890" name="Freeform 556"/>
                  <p:cNvSpPr>
                    <a:spLocks/>
                  </p:cNvSpPr>
                  <p:nvPr/>
                </p:nvSpPr>
                <p:spPr bwMode="auto">
                  <a:xfrm>
                    <a:off x="1149"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891" name="Freeform 557"/>
                  <p:cNvSpPr>
                    <a:spLocks/>
                  </p:cNvSpPr>
                  <p:nvPr/>
                </p:nvSpPr>
                <p:spPr bwMode="auto">
                  <a:xfrm>
                    <a:off x="1150"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892" name="Freeform 558"/>
                  <p:cNvSpPr>
                    <a:spLocks/>
                  </p:cNvSpPr>
                  <p:nvPr/>
                </p:nvSpPr>
                <p:spPr bwMode="auto">
                  <a:xfrm>
                    <a:off x="1151"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893" name="Freeform 559"/>
                  <p:cNvSpPr>
                    <a:spLocks/>
                  </p:cNvSpPr>
                  <p:nvPr/>
                </p:nvSpPr>
                <p:spPr bwMode="auto">
                  <a:xfrm>
                    <a:off x="1152"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894" name="Freeform 560"/>
                  <p:cNvSpPr>
                    <a:spLocks/>
                  </p:cNvSpPr>
                  <p:nvPr/>
                </p:nvSpPr>
                <p:spPr bwMode="auto">
                  <a:xfrm>
                    <a:off x="1153"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895" name="Freeform 561"/>
                  <p:cNvSpPr>
                    <a:spLocks/>
                  </p:cNvSpPr>
                  <p:nvPr/>
                </p:nvSpPr>
                <p:spPr bwMode="auto">
                  <a:xfrm>
                    <a:off x="1153" y="2246"/>
                    <a:ext cx="2"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896" name="Freeform 562"/>
                  <p:cNvSpPr>
                    <a:spLocks/>
                  </p:cNvSpPr>
                  <p:nvPr/>
                </p:nvSpPr>
                <p:spPr bwMode="auto">
                  <a:xfrm>
                    <a:off x="1154" y="2246"/>
                    <a:ext cx="2"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6897" name="Freeform 563"/>
                  <p:cNvSpPr>
                    <a:spLocks/>
                  </p:cNvSpPr>
                  <p:nvPr/>
                </p:nvSpPr>
                <p:spPr bwMode="auto">
                  <a:xfrm>
                    <a:off x="1156"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898" name="Freeform 564"/>
                  <p:cNvSpPr>
                    <a:spLocks/>
                  </p:cNvSpPr>
                  <p:nvPr/>
                </p:nvSpPr>
                <p:spPr bwMode="auto">
                  <a:xfrm>
                    <a:off x="1156" y="2246"/>
                    <a:ext cx="2"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899" name="Freeform 565"/>
                  <p:cNvSpPr>
                    <a:spLocks/>
                  </p:cNvSpPr>
                  <p:nvPr/>
                </p:nvSpPr>
                <p:spPr bwMode="auto">
                  <a:xfrm>
                    <a:off x="1157" y="2246"/>
                    <a:ext cx="2"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900" name="Freeform 566"/>
                  <p:cNvSpPr>
                    <a:spLocks/>
                  </p:cNvSpPr>
                  <p:nvPr/>
                </p:nvSpPr>
                <p:spPr bwMode="auto">
                  <a:xfrm>
                    <a:off x="1158" y="2246"/>
                    <a:ext cx="2"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901" name="Freeform 567"/>
                  <p:cNvSpPr>
                    <a:spLocks/>
                  </p:cNvSpPr>
                  <p:nvPr/>
                </p:nvSpPr>
                <p:spPr bwMode="auto">
                  <a:xfrm>
                    <a:off x="1159"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902" name="Freeform 568"/>
                  <p:cNvSpPr>
                    <a:spLocks/>
                  </p:cNvSpPr>
                  <p:nvPr/>
                </p:nvSpPr>
                <p:spPr bwMode="auto">
                  <a:xfrm>
                    <a:off x="1160"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903" name="Freeform 569"/>
                  <p:cNvSpPr>
                    <a:spLocks/>
                  </p:cNvSpPr>
                  <p:nvPr/>
                </p:nvSpPr>
                <p:spPr bwMode="auto">
                  <a:xfrm>
                    <a:off x="1161" y="2246"/>
                    <a:ext cx="2"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6904" name="Freeform 570"/>
                  <p:cNvSpPr>
                    <a:spLocks/>
                  </p:cNvSpPr>
                  <p:nvPr/>
                </p:nvSpPr>
                <p:spPr bwMode="auto">
                  <a:xfrm>
                    <a:off x="1162"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905" name="Freeform 571"/>
                  <p:cNvSpPr>
                    <a:spLocks/>
                  </p:cNvSpPr>
                  <p:nvPr/>
                </p:nvSpPr>
                <p:spPr bwMode="auto">
                  <a:xfrm>
                    <a:off x="1163"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906" name="Freeform 572"/>
                  <p:cNvSpPr>
                    <a:spLocks/>
                  </p:cNvSpPr>
                  <p:nvPr/>
                </p:nvSpPr>
                <p:spPr bwMode="auto">
                  <a:xfrm>
                    <a:off x="1164"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907" name="Freeform 573"/>
                  <p:cNvSpPr>
                    <a:spLocks/>
                  </p:cNvSpPr>
                  <p:nvPr/>
                </p:nvSpPr>
                <p:spPr bwMode="auto">
                  <a:xfrm>
                    <a:off x="1165"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908" name="Freeform 574"/>
                  <p:cNvSpPr>
                    <a:spLocks/>
                  </p:cNvSpPr>
                  <p:nvPr/>
                </p:nvSpPr>
                <p:spPr bwMode="auto">
                  <a:xfrm>
                    <a:off x="1166"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909" name="Freeform 575"/>
                  <p:cNvSpPr>
                    <a:spLocks/>
                  </p:cNvSpPr>
                  <p:nvPr/>
                </p:nvSpPr>
                <p:spPr bwMode="auto">
                  <a:xfrm>
                    <a:off x="1167" y="2246"/>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6910" name="Freeform 576"/>
                  <p:cNvSpPr>
                    <a:spLocks/>
                  </p:cNvSpPr>
                  <p:nvPr/>
                </p:nvSpPr>
                <p:spPr bwMode="auto">
                  <a:xfrm>
                    <a:off x="1168"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911" name="Freeform 577"/>
                  <p:cNvSpPr>
                    <a:spLocks/>
                  </p:cNvSpPr>
                  <p:nvPr/>
                </p:nvSpPr>
                <p:spPr bwMode="auto">
                  <a:xfrm>
                    <a:off x="1169"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912" name="Freeform 578"/>
                  <p:cNvSpPr>
                    <a:spLocks/>
                  </p:cNvSpPr>
                  <p:nvPr/>
                </p:nvSpPr>
                <p:spPr bwMode="auto">
                  <a:xfrm>
                    <a:off x="1170"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913" name="Freeform 579"/>
                  <p:cNvSpPr>
                    <a:spLocks/>
                  </p:cNvSpPr>
                  <p:nvPr/>
                </p:nvSpPr>
                <p:spPr bwMode="auto">
                  <a:xfrm>
                    <a:off x="1171"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914" name="Freeform 580"/>
                  <p:cNvSpPr>
                    <a:spLocks/>
                  </p:cNvSpPr>
                  <p:nvPr/>
                </p:nvSpPr>
                <p:spPr bwMode="auto">
                  <a:xfrm>
                    <a:off x="1172"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915" name="Freeform 581"/>
                  <p:cNvSpPr>
                    <a:spLocks/>
                  </p:cNvSpPr>
                  <p:nvPr/>
                </p:nvSpPr>
                <p:spPr bwMode="auto">
                  <a:xfrm>
                    <a:off x="1173"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916" name="Freeform 582"/>
                  <p:cNvSpPr>
                    <a:spLocks/>
                  </p:cNvSpPr>
                  <p:nvPr/>
                </p:nvSpPr>
                <p:spPr bwMode="auto">
                  <a:xfrm>
                    <a:off x="1174"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917" name="Freeform 583"/>
                  <p:cNvSpPr>
                    <a:spLocks/>
                  </p:cNvSpPr>
                  <p:nvPr/>
                </p:nvSpPr>
                <p:spPr bwMode="auto">
                  <a:xfrm>
                    <a:off x="1175" y="2246"/>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6918" name="Freeform 584"/>
                  <p:cNvSpPr>
                    <a:spLocks/>
                  </p:cNvSpPr>
                  <p:nvPr/>
                </p:nvSpPr>
                <p:spPr bwMode="auto">
                  <a:xfrm>
                    <a:off x="1176"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919" name="Freeform 585"/>
                  <p:cNvSpPr>
                    <a:spLocks/>
                  </p:cNvSpPr>
                  <p:nvPr/>
                </p:nvSpPr>
                <p:spPr bwMode="auto">
                  <a:xfrm>
                    <a:off x="1177"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920" name="Freeform 586"/>
                  <p:cNvSpPr>
                    <a:spLocks/>
                  </p:cNvSpPr>
                  <p:nvPr/>
                </p:nvSpPr>
                <p:spPr bwMode="auto">
                  <a:xfrm>
                    <a:off x="1178"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921" name="Freeform 587"/>
                  <p:cNvSpPr>
                    <a:spLocks/>
                  </p:cNvSpPr>
                  <p:nvPr/>
                </p:nvSpPr>
                <p:spPr bwMode="auto">
                  <a:xfrm>
                    <a:off x="1179"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922" name="Freeform 588"/>
                  <p:cNvSpPr>
                    <a:spLocks/>
                  </p:cNvSpPr>
                  <p:nvPr/>
                </p:nvSpPr>
                <p:spPr bwMode="auto">
                  <a:xfrm>
                    <a:off x="1180"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923" name="Freeform 589"/>
                  <p:cNvSpPr>
                    <a:spLocks/>
                  </p:cNvSpPr>
                  <p:nvPr/>
                </p:nvSpPr>
                <p:spPr bwMode="auto">
                  <a:xfrm>
                    <a:off x="1181"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924" name="Freeform 590"/>
                  <p:cNvSpPr>
                    <a:spLocks/>
                  </p:cNvSpPr>
                  <p:nvPr/>
                </p:nvSpPr>
                <p:spPr bwMode="auto">
                  <a:xfrm>
                    <a:off x="1182" y="2246"/>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6925" name="Freeform 591"/>
                  <p:cNvSpPr>
                    <a:spLocks/>
                  </p:cNvSpPr>
                  <p:nvPr/>
                </p:nvSpPr>
                <p:spPr bwMode="auto">
                  <a:xfrm>
                    <a:off x="1183"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926" name="Freeform 592"/>
                  <p:cNvSpPr>
                    <a:spLocks/>
                  </p:cNvSpPr>
                  <p:nvPr/>
                </p:nvSpPr>
                <p:spPr bwMode="auto">
                  <a:xfrm>
                    <a:off x="1184"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927" name="Freeform 593"/>
                  <p:cNvSpPr>
                    <a:spLocks/>
                  </p:cNvSpPr>
                  <p:nvPr/>
                </p:nvSpPr>
                <p:spPr bwMode="auto">
                  <a:xfrm>
                    <a:off x="1185"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928" name="Freeform 594"/>
                  <p:cNvSpPr>
                    <a:spLocks/>
                  </p:cNvSpPr>
                  <p:nvPr/>
                </p:nvSpPr>
                <p:spPr bwMode="auto">
                  <a:xfrm>
                    <a:off x="1185" y="2246"/>
                    <a:ext cx="2"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929" name="Freeform 595"/>
                  <p:cNvSpPr>
                    <a:spLocks/>
                  </p:cNvSpPr>
                  <p:nvPr/>
                </p:nvSpPr>
                <p:spPr bwMode="auto">
                  <a:xfrm>
                    <a:off x="1186" y="2246"/>
                    <a:ext cx="2"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930" name="Freeform 596"/>
                  <p:cNvSpPr>
                    <a:spLocks/>
                  </p:cNvSpPr>
                  <p:nvPr/>
                </p:nvSpPr>
                <p:spPr bwMode="auto">
                  <a:xfrm>
                    <a:off x="1187"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931" name="Freeform 597"/>
                  <p:cNvSpPr>
                    <a:spLocks/>
                  </p:cNvSpPr>
                  <p:nvPr/>
                </p:nvSpPr>
                <p:spPr bwMode="auto">
                  <a:xfrm>
                    <a:off x="1188" y="2246"/>
                    <a:ext cx="2"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6932" name="Freeform 598"/>
                  <p:cNvSpPr>
                    <a:spLocks/>
                  </p:cNvSpPr>
                  <p:nvPr/>
                </p:nvSpPr>
                <p:spPr bwMode="auto">
                  <a:xfrm>
                    <a:off x="1189" y="2246"/>
                    <a:ext cx="2" cy="1"/>
                  </a:xfrm>
                  <a:custGeom>
                    <a:avLst/>
                    <a:gdLst>
                      <a:gd name="T0" fmla="*/ 0 w 6"/>
                      <a:gd name="T1" fmla="*/ 1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1"/>
                        </a:moveTo>
                        <a:lnTo>
                          <a:pt x="5" y="0"/>
                        </a:lnTo>
                        <a:lnTo>
                          <a:pt x="6" y="0"/>
                        </a:lnTo>
                      </a:path>
                    </a:pathLst>
                  </a:custGeom>
                  <a:noFill/>
                  <a:ln w="6350">
                    <a:solidFill>
                      <a:srgbClr val="0C0CFF"/>
                    </a:solidFill>
                    <a:prstDash val="solid"/>
                    <a:round/>
                    <a:headEnd/>
                    <a:tailEnd/>
                  </a:ln>
                </p:spPr>
                <p:txBody>
                  <a:bodyPr/>
                  <a:lstStyle/>
                  <a:p>
                    <a:endParaRPr lang="en-US"/>
                  </a:p>
                </p:txBody>
              </p:sp>
              <p:sp>
                <p:nvSpPr>
                  <p:cNvPr id="6933" name="Freeform 599"/>
                  <p:cNvSpPr>
                    <a:spLocks/>
                  </p:cNvSpPr>
                  <p:nvPr/>
                </p:nvSpPr>
                <p:spPr bwMode="auto">
                  <a:xfrm>
                    <a:off x="1190" y="2246"/>
                    <a:ext cx="2"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934" name="Freeform 600"/>
                  <p:cNvSpPr>
                    <a:spLocks/>
                  </p:cNvSpPr>
                  <p:nvPr/>
                </p:nvSpPr>
                <p:spPr bwMode="auto">
                  <a:xfrm>
                    <a:off x="1191"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935" name="Freeform 601"/>
                  <p:cNvSpPr>
                    <a:spLocks/>
                  </p:cNvSpPr>
                  <p:nvPr/>
                </p:nvSpPr>
                <p:spPr bwMode="auto">
                  <a:xfrm>
                    <a:off x="1192"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936" name="Freeform 602"/>
                  <p:cNvSpPr>
                    <a:spLocks/>
                  </p:cNvSpPr>
                  <p:nvPr/>
                </p:nvSpPr>
                <p:spPr bwMode="auto">
                  <a:xfrm>
                    <a:off x="1193"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937" name="Freeform 603"/>
                  <p:cNvSpPr>
                    <a:spLocks/>
                  </p:cNvSpPr>
                  <p:nvPr/>
                </p:nvSpPr>
                <p:spPr bwMode="auto">
                  <a:xfrm>
                    <a:off x="1194"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938" name="Freeform 604"/>
                  <p:cNvSpPr>
                    <a:spLocks/>
                  </p:cNvSpPr>
                  <p:nvPr/>
                </p:nvSpPr>
                <p:spPr bwMode="auto">
                  <a:xfrm>
                    <a:off x="1195" y="2246"/>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6939" name="Freeform 605"/>
                  <p:cNvSpPr>
                    <a:spLocks/>
                  </p:cNvSpPr>
                  <p:nvPr/>
                </p:nvSpPr>
                <p:spPr bwMode="auto">
                  <a:xfrm>
                    <a:off x="1196"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940" name="Freeform 606"/>
                  <p:cNvSpPr>
                    <a:spLocks/>
                  </p:cNvSpPr>
                  <p:nvPr/>
                </p:nvSpPr>
                <p:spPr bwMode="auto">
                  <a:xfrm>
                    <a:off x="1197"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941" name="Freeform 607"/>
                  <p:cNvSpPr>
                    <a:spLocks/>
                  </p:cNvSpPr>
                  <p:nvPr/>
                </p:nvSpPr>
                <p:spPr bwMode="auto">
                  <a:xfrm>
                    <a:off x="1198"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942" name="Freeform 608"/>
                  <p:cNvSpPr>
                    <a:spLocks/>
                  </p:cNvSpPr>
                  <p:nvPr/>
                </p:nvSpPr>
                <p:spPr bwMode="auto">
                  <a:xfrm>
                    <a:off x="1199"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943" name="Freeform 609"/>
                  <p:cNvSpPr>
                    <a:spLocks/>
                  </p:cNvSpPr>
                  <p:nvPr/>
                </p:nvSpPr>
                <p:spPr bwMode="auto">
                  <a:xfrm>
                    <a:off x="1200"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944" name="Freeform 610"/>
                  <p:cNvSpPr>
                    <a:spLocks/>
                  </p:cNvSpPr>
                  <p:nvPr/>
                </p:nvSpPr>
                <p:spPr bwMode="auto">
                  <a:xfrm>
                    <a:off x="1201" y="2246"/>
                    <a:ext cx="1" cy="1"/>
                  </a:xfrm>
                  <a:custGeom>
                    <a:avLst/>
                    <a:gdLst>
                      <a:gd name="T0" fmla="*/ 0 w 7"/>
                      <a:gd name="T1" fmla="*/ 0 h 1"/>
                      <a:gd name="T2" fmla="*/ 6 w 7"/>
                      <a:gd name="T3" fmla="*/ 1 h 1"/>
                      <a:gd name="T4" fmla="*/ 7 w 7"/>
                      <a:gd name="T5" fmla="*/ 1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1"/>
                        </a:lnTo>
                        <a:lnTo>
                          <a:pt x="7" y="1"/>
                        </a:lnTo>
                      </a:path>
                    </a:pathLst>
                  </a:custGeom>
                  <a:noFill/>
                  <a:ln w="6350">
                    <a:solidFill>
                      <a:srgbClr val="0C0CFF"/>
                    </a:solidFill>
                    <a:prstDash val="solid"/>
                    <a:round/>
                    <a:headEnd/>
                    <a:tailEnd/>
                  </a:ln>
                </p:spPr>
                <p:txBody>
                  <a:bodyPr/>
                  <a:lstStyle/>
                  <a:p>
                    <a:endParaRPr lang="en-US"/>
                  </a:p>
                </p:txBody>
              </p:sp>
              <p:sp>
                <p:nvSpPr>
                  <p:cNvPr id="6945" name="Freeform 611"/>
                  <p:cNvSpPr>
                    <a:spLocks/>
                  </p:cNvSpPr>
                  <p:nvPr/>
                </p:nvSpPr>
                <p:spPr bwMode="auto">
                  <a:xfrm>
                    <a:off x="1202"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946" name="Freeform 612"/>
                  <p:cNvSpPr>
                    <a:spLocks/>
                  </p:cNvSpPr>
                  <p:nvPr/>
                </p:nvSpPr>
                <p:spPr bwMode="auto">
                  <a:xfrm>
                    <a:off x="1203" y="2246"/>
                    <a:ext cx="1" cy="1"/>
                  </a:xfrm>
                  <a:custGeom>
                    <a:avLst/>
                    <a:gdLst>
                      <a:gd name="T0" fmla="*/ 0 w 6"/>
                      <a:gd name="T1" fmla="*/ 1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1"/>
                        </a:moveTo>
                        <a:lnTo>
                          <a:pt x="5" y="0"/>
                        </a:lnTo>
                        <a:lnTo>
                          <a:pt x="6" y="0"/>
                        </a:lnTo>
                      </a:path>
                    </a:pathLst>
                  </a:custGeom>
                  <a:noFill/>
                  <a:ln w="6350">
                    <a:solidFill>
                      <a:srgbClr val="0C0CFF"/>
                    </a:solidFill>
                    <a:prstDash val="solid"/>
                    <a:round/>
                    <a:headEnd/>
                    <a:tailEnd/>
                  </a:ln>
                </p:spPr>
                <p:txBody>
                  <a:bodyPr/>
                  <a:lstStyle/>
                  <a:p>
                    <a:endParaRPr lang="en-US"/>
                  </a:p>
                </p:txBody>
              </p:sp>
              <p:sp>
                <p:nvSpPr>
                  <p:cNvPr id="6947" name="Freeform 613"/>
                  <p:cNvSpPr>
                    <a:spLocks/>
                  </p:cNvSpPr>
                  <p:nvPr/>
                </p:nvSpPr>
                <p:spPr bwMode="auto">
                  <a:xfrm>
                    <a:off x="1204"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948" name="Freeform 614"/>
                  <p:cNvSpPr>
                    <a:spLocks/>
                  </p:cNvSpPr>
                  <p:nvPr/>
                </p:nvSpPr>
                <p:spPr bwMode="auto">
                  <a:xfrm>
                    <a:off x="1205" y="2246"/>
                    <a:ext cx="1" cy="1"/>
                  </a:xfrm>
                  <a:custGeom>
                    <a:avLst/>
                    <a:gdLst>
                      <a:gd name="T0" fmla="*/ 0 w 6"/>
                      <a:gd name="T1" fmla="*/ 0 h 1"/>
                      <a:gd name="T2" fmla="*/ 5 w 6"/>
                      <a:gd name="T3" fmla="*/ 1 h 1"/>
                      <a:gd name="T4" fmla="*/ 6 w 6"/>
                      <a:gd name="T5" fmla="*/ 1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1"/>
                        </a:lnTo>
                        <a:lnTo>
                          <a:pt x="6" y="1"/>
                        </a:lnTo>
                      </a:path>
                    </a:pathLst>
                  </a:custGeom>
                  <a:noFill/>
                  <a:ln w="6350">
                    <a:solidFill>
                      <a:srgbClr val="0C0CFF"/>
                    </a:solidFill>
                    <a:prstDash val="solid"/>
                    <a:round/>
                    <a:headEnd/>
                    <a:tailEnd/>
                  </a:ln>
                </p:spPr>
                <p:txBody>
                  <a:bodyPr/>
                  <a:lstStyle/>
                  <a:p>
                    <a:endParaRPr lang="en-US"/>
                  </a:p>
                </p:txBody>
              </p:sp>
              <p:sp>
                <p:nvSpPr>
                  <p:cNvPr id="6949" name="Freeform 615"/>
                  <p:cNvSpPr>
                    <a:spLocks/>
                  </p:cNvSpPr>
                  <p:nvPr/>
                </p:nvSpPr>
                <p:spPr bwMode="auto">
                  <a:xfrm>
                    <a:off x="1206"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950" name="Freeform 616"/>
                  <p:cNvSpPr>
                    <a:spLocks/>
                  </p:cNvSpPr>
                  <p:nvPr/>
                </p:nvSpPr>
                <p:spPr bwMode="auto">
                  <a:xfrm>
                    <a:off x="1207"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951" name="Freeform 617"/>
                  <p:cNvSpPr>
                    <a:spLocks/>
                  </p:cNvSpPr>
                  <p:nvPr/>
                </p:nvSpPr>
                <p:spPr bwMode="auto">
                  <a:xfrm>
                    <a:off x="1208"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952" name="Freeform 618"/>
                  <p:cNvSpPr>
                    <a:spLocks/>
                  </p:cNvSpPr>
                  <p:nvPr/>
                </p:nvSpPr>
                <p:spPr bwMode="auto">
                  <a:xfrm>
                    <a:off x="1209" y="2246"/>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6953" name="Freeform 619"/>
                  <p:cNvSpPr>
                    <a:spLocks/>
                  </p:cNvSpPr>
                  <p:nvPr/>
                </p:nvSpPr>
                <p:spPr bwMode="auto">
                  <a:xfrm>
                    <a:off x="1210"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954" name="Freeform 620"/>
                  <p:cNvSpPr>
                    <a:spLocks/>
                  </p:cNvSpPr>
                  <p:nvPr/>
                </p:nvSpPr>
                <p:spPr bwMode="auto">
                  <a:xfrm>
                    <a:off x="1211"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955" name="Freeform 621"/>
                  <p:cNvSpPr>
                    <a:spLocks/>
                  </p:cNvSpPr>
                  <p:nvPr/>
                </p:nvSpPr>
                <p:spPr bwMode="auto">
                  <a:xfrm>
                    <a:off x="1212"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956" name="Freeform 622"/>
                  <p:cNvSpPr>
                    <a:spLocks/>
                  </p:cNvSpPr>
                  <p:nvPr/>
                </p:nvSpPr>
                <p:spPr bwMode="auto">
                  <a:xfrm>
                    <a:off x="1213"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957" name="Freeform 623"/>
                  <p:cNvSpPr>
                    <a:spLocks/>
                  </p:cNvSpPr>
                  <p:nvPr/>
                </p:nvSpPr>
                <p:spPr bwMode="auto">
                  <a:xfrm>
                    <a:off x="1214"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958" name="Freeform 624"/>
                  <p:cNvSpPr>
                    <a:spLocks/>
                  </p:cNvSpPr>
                  <p:nvPr/>
                </p:nvSpPr>
                <p:spPr bwMode="auto">
                  <a:xfrm>
                    <a:off x="1214" y="2246"/>
                    <a:ext cx="2"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959" name="Freeform 625"/>
                  <p:cNvSpPr>
                    <a:spLocks/>
                  </p:cNvSpPr>
                  <p:nvPr/>
                </p:nvSpPr>
                <p:spPr bwMode="auto">
                  <a:xfrm>
                    <a:off x="1215" y="2246"/>
                    <a:ext cx="2" cy="1"/>
                  </a:xfrm>
                  <a:custGeom>
                    <a:avLst/>
                    <a:gdLst>
                      <a:gd name="T0" fmla="*/ 0 w 7"/>
                      <a:gd name="T1" fmla="*/ 1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1"/>
                        </a:moveTo>
                        <a:lnTo>
                          <a:pt x="6" y="0"/>
                        </a:lnTo>
                        <a:lnTo>
                          <a:pt x="7" y="0"/>
                        </a:lnTo>
                      </a:path>
                    </a:pathLst>
                  </a:custGeom>
                  <a:noFill/>
                  <a:ln w="6350">
                    <a:solidFill>
                      <a:srgbClr val="0C0CFF"/>
                    </a:solidFill>
                    <a:prstDash val="solid"/>
                    <a:round/>
                    <a:headEnd/>
                    <a:tailEnd/>
                  </a:ln>
                </p:spPr>
                <p:txBody>
                  <a:bodyPr/>
                  <a:lstStyle/>
                  <a:p>
                    <a:endParaRPr lang="en-US"/>
                  </a:p>
                </p:txBody>
              </p:sp>
              <p:sp>
                <p:nvSpPr>
                  <p:cNvPr id="6960" name="Freeform 626"/>
                  <p:cNvSpPr>
                    <a:spLocks/>
                  </p:cNvSpPr>
                  <p:nvPr/>
                </p:nvSpPr>
                <p:spPr bwMode="auto">
                  <a:xfrm>
                    <a:off x="1217"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961" name="Freeform 627"/>
                  <p:cNvSpPr>
                    <a:spLocks/>
                  </p:cNvSpPr>
                  <p:nvPr/>
                </p:nvSpPr>
                <p:spPr bwMode="auto">
                  <a:xfrm>
                    <a:off x="1217" y="2246"/>
                    <a:ext cx="2" cy="1"/>
                  </a:xfrm>
                  <a:custGeom>
                    <a:avLst/>
                    <a:gdLst>
                      <a:gd name="T0" fmla="*/ 0 w 6"/>
                      <a:gd name="T1" fmla="*/ 0 h 1"/>
                      <a:gd name="T2" fmla="*/ 5 w 6"/>
                      <a:gd name="T3" fmla="*/ 1 h 1"/>
                      <a:gd name="T4" fmla="*/ 6 w 6"/>
                      <a:gd name="T5" fmla="*/ 1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1"/>
                        </a:lnTo>
                        <a:lnTo>
                          <a:pt x="6" y="1"/>
                        </a:lnTo>
                      </a:path>
                    </a:pathLst>
                  </a:custGeom>
                  <a:noFill/>
                  <a:ln w="6350">
                    <a:solidFill>
                      <a:srgbClr val="0C0CFF"/>
                    </a:solidFill>
                    <a:prstDash val="solid"/>
                    <a:round/>
                    <a:headEnd/>
                    <a:tailEnd/>
                  </a:ln>
                </p:spPr>
                <p:txBody>
                  <a:bodyPr/>
                  <a:lstStyle/>
                  <a:p>
                    <a:endParaRPr lang="en-US"/>
                  </a:p>
                </p:txBody>
              </p:sp>
              <p:sp>
                <p:nvSpPr>
                  <p:cNvPr id="6962" name="Freeform 628"/>
                  <p:cNvSpPr>
                    <a:spLocks/>
                  </p:cNvSpPr>
                  <p:nvPr/>
                </p:nvSpPr>
                <p:spPr bwMode="auto">
                  <a:xfrm>
                    <a:off x="1218" y="2246"/>
                    <a:ext cx="2"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963" name="Freeform 629"/>
                  <p:cNvSpPr>
                    <a:spLocks/>
                  </p:cNvSpPr>
                  <p:nvPr/>
                </p:nvSpPr>
                <p:spPr bwMode="auto">
                  <a:xfrm>
                    <a:off x="1219" y="2246"/>
                    <a:ext cx="2"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964" name="Freeform 630"/>
                  <p:cNvSpPr>
                    <a:spLocks/>
                  </p:cNvSpPr>
                  <p:nvPr/>
                </p:nvSpPr>
                <p:spPr bwMode="auto">
                  <a:xfrm>
                    <a:off x="1220"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965" name="Freeform 631"/>
                  <p:cNvSpPr>
                    <a:spLocks/>
                  </p:cNvSpPr>
                  <p:nvPr/>
                </p:nvSpPr>
                <p:spPr bwMode="auto">
                  <a:xfrm>
                    <a:off x="1221"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966" name="Freeform 632"/>
                  <p:cNvSpPr>
                    <a:spLocks/>
                  </p:cNvSpPr>
                  <p:nvPr/>
                </p:nvSpPr>
                <p:spPr bwMode="auto">
                  <a:xfrm>
                    <a:off x="1222" y="2246"/>
                    <a:ext cx="2"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6967" name="Freeform 633"/>
                  <p:cNvSpPr>
                    <a:spLocks/>
                  </p:cNvSpPr>
                  <p:nvPr/>
                </p:nvSpPr>
                <p:spPr bwMode="auto">
                  <a:xfrm>
                    <a:off x="1223"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968" name="Freeform 634"/>
                  <p:cNvSpPr>
                    <a:spLocks/>
                  </p:cNvSpPr>
                  <p:nvPr/>
                </p:nvSpPr>
                <p:spPr bwMode="auto">
                  <a:xfrm>
                    <a:off x="1224"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969" name="Freeform 635"/>
                  <p:cNvSpPr>
                    <a:spLocks/>
                  </p:cNvSpPr>
                  <p:nvPr/>
                </p:nvSpPr>
                <p:spPr bwMode="auto">
                  <a:xfrm>
                    <a:off x="1225"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970" name="Freeform 636"/>
                  <p:cNvSpPr>
                    <a:spLocks/>
                  </p:cNvSpPr>
                  <p:nvPr/>
                </p:nvSpPr>
                <p:spPr bwMode="auto">
                  <a:xfrm>
                    <a:off x="1226"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971" name="Freeform 637"/>
                  <p:cNvSpPr>
                    <a:spLocks/>
                  </p:cNvSpPr>
                  <p:nvPr/>
                </p:nvSpPr>
                <p:spPr bwMode="auto">
                  <a:xfrm>
                    <a:off x="1227"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972" name="Freeform 638"/>
                  <p:cNvSpPr>
                    <a:spLocks/>
                  </p:cNvSpPr>
                  <p:nvPr/>
                </p:nvSpPr>
                <p:spPr bwMode="auto">
                  <a:xfrm>
                    <a:off x="1228"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973" name="Freeform 639"/>
                  <p:cNvSpPr>
                    <a:spLocks/>
                  </p:cNvSpPr>
                  <p:nvPr/>
                </p:nvSpPr>
                <p:spPr bwMode="auto">
                  <a:xfrm>
                    <a:off x="1229" y="2246"/>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6974" name="Freeform 640"/>
                  <p:cNvSpPr>
                    <a:spLocks/>
                  </p:cNvSpPr>
                  <p:nvPr/>
                </p:nvSpPr>
                <p:spPr bwMode="auto">
                  <a:xfrm>
                    <a:off x="1230"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975" name="Freeform 641"/>
                  <p:cNvSpPr>
                    <a:spLocks/>
                  </p:cNvSpPr>
                  <p:nvPr/>
                </p:nvSpPr>
                <p:spPr bwMode="auto">
                  <a:xfrm>
                    <a:off x="1231"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976" name="Freeform 642"/>
                  <p:cNvSpPr>
                    <a:spLocks/>
                  </p:cNvSpPr>
                  <p:nvPr/>
                </p:nvSpPr>
                <p:spPr bwMode="auto">
                  <a:xfrm>
                    <a:off x="1232"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977" name="Freeform 643"/>
                  <p:cNvSpPr>
                    <a:spLocks/>
                  </p:cNvSpPr>
                  <p:nvPr/>
                </p:nvSpPr>
                <p:spPr bwMode="auto">
                  <a:xfrm>
                    <a:off x="1233"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978" name="Freeform 644"/>
                  <p:cNvSpPr>
                    <a:spLocks/>
                  </p:cNvSpPr>
                  <p:nvPr/>
                </p:nvSpPr>
                <p:spPr bwMode="auto">
                  <a:xfrm>
                    <a:off x="1234"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979" name="Freeform 645"/>
                  <p:cNvSpPr>
                    <a:spLocks/>
                  </p:cNvSpPr>
                  <p:nvPr/>
                </p:nvSpPr>
                <p:spPr bwMode="auto">
                  <a:xfrm>
                    <a:off x="1235"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980" name="Freeform 646"/>
                  <p:cNvSpPr>
                    <a:spLocks/>
                  </p:cNvSpPr>
                  <p:nvPr/>
                </p:nvSpPr>
                <p:spPr bwMode="auto">
                  <a:xfrm>
                    <a:off x="1236" y="2246"/>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6981" name="Freeform 647"/>
                  <p:cNvSpPr>
                    <a:spLocks/>
                  </p:cNvSpPr>
                  <p:nvPr/>
                </p:nvSpPr>
                <p:spPr bwMode="auto">
                  <a:xfrm>
                    <a:off x="1237"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982" name="Freeform 648"/>
                  <p:cNvSpPr>
                    <a:spLocks/>
                  </p:cNvSpPr>
                  <p:nvPr/>
                </p:nvSpPr>
                <p:spPr bwMode="auto">
                  <a:xfrm>
                    <a:off x="1238"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983" name="Freeform 649"/>
                  <p:cNvSpPr>
                    <a:spLocks/>
                  </p:cNvSpPr>
                  <p:nvPr/>
                </p:nvSpPr>
                <p:spPr bwMode="auto">
                  <a:xfrm>
                    <a:off x="1239"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984" name="Freeform 650"/>
                  <p:cNvSpPr>
                    <a:spLocks/>
                  </p:cNvSpPr>
                  <p:nvPr/>
                </p:nvSpPr>
                <p:spPr bwMode="auto">
                  <a:xfrm>
                    <a:off x="1240"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985" name="Freeform 651"/>
                  <p:cNvSpPr>
                    <a:spLocks/>
                  </p:cNvSpPr>
                  <p:nvPr/>
                </p:nvSpPr>
                <p:spPr bwMode="auto">
                  <a:xfrm>
                    <a:off x="1241"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986" name="Freeform 652"/>
                  <p:cNvSpPr>
                    <a:spLocks/>
                  </p:cNvSpPr>
                  <p:nvPr/>
                </p:nvSpPr>
                <p:spPr bwMode="auto">
                  <a:xfrm>
                    <a:off x="1242"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987" name="Freeform 653"/>
                  <p:cNvSpPr>
                    <a:spLocks/>
                  </p:cNvSpPr>
                  <p:nvPr/>
                </p:nvSpPr>
                <p:spPr bwMode="auto">
                  <a:xfrm>
                    <a:off x="1243" y="2246"/>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6988" name="Freeform 654"/>
                  <p:cNvSpPr>
                    <a:spLocks/>
                  </p:cNvSpPr>
                  <p:nvPr/>
                </p:nvSpPr>
                <p:spPr bwMode="auto">
                  <a:xfrm>
                    <a:off x="1244"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989" name="Freeform 655"/>
                  <p:cNvSpPr>
                    <a:spLocks/>
                  </p:cNvSpPr>
                  <p:nvPr/>
                </p:nvSpPr>
                <p:spPr bwMode="auto">
                  <a:xfrm>
                    <a:off x="1245"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990" name="Freeform 656"/>
                  <p:cNvSpPr>
                    <a:spLocks/>
                  </p:cNvSpPr>
                  <p:nvPr/>
                </p:nvSpPr>
                <p:spPr bwMode="auto">
                  <a:xfrm>
                    <a:off x="1246"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991" name="Freeform 657"/>
                  <p:cNvSpPr>
                    <a:spLocks/>
                  </p:cNvSpPr>
                  <p:nvPr/>
                </p:nvSpPr>
                <p:spPr bwMode="auto">
                  <a:xfrm>
                    <a:off x="1246" y="2246"/>
                    <a:ext cx="2"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992" name="Freeform 658"/>
                  <p:cNvSpPr>
                    <a:spLocks/>
                  </p:cNvSpPr>
                  <p:nvPr/>
                </p:nvSpPr>
                <p:spPr bwMode="auto">
                  <a:xfrm>
                    <a:off x="1247" y="2246"/>
                    <a:ext cx="2" cy="1"/>
                  </a:xfrm>
                  <a:custGeom>
                    <a:avLst/>
                    <a:gdLst>
                      <a:gd name="T0" fmla="*/ 0 w 6"/>
                      <a:gd name="T1" fmla="*/ 1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1"/>
                        </a:moveTo>
                        <a:lnTo>
                          <a:pt x="5" y="0"/>
                        </a:lnTo>
                        <a:lnTo>
                          <a:pt x="6" y="0"/>
                        </a:lnTo>
                      </a:path>
                    </a:pathLst>
                  </a:custGeom>
                  <a:noFill/>
                  <a:ln w="6350">
                    <a:solidFill>
                      <a:srgbClr val="0C0CFF"/>
                    </a:solidFill>
                    <a:prstDash val="solid"/>
                    <a:round/>
                    <a:headEnd/>
                    <a:tailEnd/>
                  </a:ln>
                </p:spPr>
                <p:txBody>
                  <a:bodyPr/>
                  <a:lstStyle/>
                  <a:p>
                    <a:endParaRPr lang="en-US"/>
                  </a:p>
                </p:txBody>
              </p:sp>
              <p:sp>
                <p:nvSpPr>
                  <p:cNvPr id="6993" name="Freeform 659"/>
                  <p:cNvSpPr>
                    <a:spLocks/>
                  </p:cNvSpPr>
                  <p:nvPr/>
                </p:nvSpPr>
                <p:spPr bwMode="auto">
                  <a:xfrm>
                    <a:off x="1248"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994" name="Freeform 660"/>
                  <p:cNvSpPr>
                    <a:spLocks/>
                  </p:cNvSpPr>
                  <p:nvPr/>
                </p:nvSpPr>
                <p:spPr bwMode="auto">
                  <a:xfrm>
                    <a:off x="1249" y="2246"/>
                    <a:ext cx="2"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grpSp>
            <p:grpSp>
              <p:nvGrpSpPr>
                <p:cNvPr id="50" name="Group 862"/>
                <p:cNvGrpSpPr>
                  <a:grpSpLocks/>
                </p:cNvGrpSpPr>
                <p:nvPr/>
              </p:nvGrpSpPr>
              <p:grpSpPr bwMode="auto">
                <a:xfrm>
                  <a:off x="1250" y="2246"/>
                  <a:ext cx="194" cy="1"/>
                  <a:chOff x="1250" y="2246"/>
                  <a:chExt cx="194" cy="1"/>
                </a:xfrm>
              </p:grpSpPr>
              <p:sp>
                <p:nvSpPr>
                  <p:cNvPr id="6595" name="Freeform 662"/>
                  <p:cNvSpPr>
                    <a:spLocks/>
                  </p:cNvSpPr>
                  <p:nvPr/>
                </p:nvSpPr>
                <p:spPr bwMode="auto">
                  <a:xfrm>
                    <a:off x="1250" y="2246"/>
                    <a:ext cx="2"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596" name="Freeform 663"/>
                  <p:cNvSpPr>
                    <a:spLocks/>
                  </p:cNvSpPr>
                  <p:nvPr/>
                </p:nvSpPr>
                <p:spPr bwMode="auto">
                  <a:xfrm>
                    <a:off x="1251" y="2246"/>
                    <a:ext cx="2"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597" name="Freeform 664"/>
                  <p:cNvSpPr>
                    <a:spLocks/>
                  </p:cNvSpPr>
                  <p:nvPr/>
                </p:nvSpPr>
                <p:spPr bwMode="auto">
                  <a:xfrm>
                    <a:off x="1252"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598" name="Freeform 665"/>
                  <p:cNvSpPr>
                    <a:spLocks/>
                  </p:cNvSpPr>
                  <p:nvPr/>
                </p:nvSpPr>
                <p:spPr bwMode="auto">
                  <a:xfrm>
                    <a:off x="1253"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599" name="Freeform 666"/>
                  <p:cNvSpPr>
                    <a:spLocks/>
                  </p:cNvSpPr>
                  <p:nvPr/>
                </p:nvSpPr>
                <p:spPr bwMode="auto">
                  <a:xfrm>
                    <a:off x="1254"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600" name="Freeform 667"/>
                  <p:cNvSpPr>
                    <a:spLocks/>
                  </p:cNvSpPr>
                  <p:nvPr/>
                </p:nvSpPr>
                <p:spPr bwMode="auto">
                  <a:xfrm>
                    <a:off x="1255"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601" name="Freeform 668"/>
                  <p:cNvSpPr>
                    <a:spLocks/>
                  </p:cNvSpPr>
                  <p:nvPr/>
                </p:nvSpPr>
                <p:spPr bwMode="auto">
                  <a:xfrm>
                    <a:off x="1256" y="2246"/>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6602" name="Freeform 669"/>
                  <p:cNvSpPr>
                    <a:spLocks/>
                  </p:cNvSpPr>
                  <p:nvPr/>
                </p:nvSpPr>
                <p:spPr bwMode="auto">
                  <a:xfrm>
                    <a:off x="1257"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603" name="Freeform 670"/>
                  <p:cNvSpPr>
                    <a:spLocks/>
                  </p:cNvSpPr>
                  <p:nvPr/>
                </p:nvSpPr>
                <p:spPr bwMode="auto">
                  <a:xfrm>
                    <a:off x="1258"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604" name="Freeform 671"/>
                  <p:cNvSpPr>
                    <a:spLocks/>
                  </p:cNvSpPr>
                  <p:nvPr/>
                </p:nvSpPr>
                <p:spPr bwMode="auto">
                  <a:xfrm>
                    <a:off x="1259"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605" name="Freeform 672"/>
                  <p:cNvSpPr>
                    <a:spLocks/>
                  </p:cNvSpPr>
                  <p:nvPr/>
                </p:nvSpPr>
                <p:spPr bwMode="auto">
                  <a:xfrm>
                    <a:off x="1260"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606" name="Freeform 673"/>
                  <p:cNvSpPr>
                    <a:spLocks/>
                  </p:cNvSpPr>
                  <p:nvPr/>
                </p:nvSpPr>
                <p:spPr bwMode="auto">
                  <a:xfrm>
                    <a:off x="1261"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607" name="Freeform 674"/>
                  <p:cNvSpPr>
                    <a:spLocks/>
                  </p:cNvSpPr>
                  <p:nvPr/>
                </p:nvSpPr>
                <p:spPr bwMode="auto">
                  <a:xfrm>
                    <a:off x="1262"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608" name="Freeform 675"/>
                  <p:cNvSpPr>
                    <a:spLocks/>
                  </p:cNvSpPr>
                  <p:nvPr/>
                </p:nvSpPr>
                <p:spPr bwMode="auto">
                  <a:xfrm>
                    <a:off x="1263" y="2246"/>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6609" name="Freeform 676"/>
                  <p:cNvSpPr>
                    <a:spLocks/>
                  </p:cNvSpPr>
                  <p:nvPr/>
                </p:nvSpPr>
                <p:spPr bwMode="auto">
                  <a:xfrm>
                    <a:off x="1264"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610" name="Freeform 677"/>
                  <p:cNvSpPr>
                    <a:spLocks/>
                  </p:cNvSpPr>
                  <p:nvPr/>
                </p:nvSpPr>
                <p:spPr bwMode="auto">
                  <a:xfrm>
                    <a:off x="1265"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611" name="Freeform 678"/>
                  <p:cNvSpPr>
                    <a:spLocks/>
                  </p:cNvSpPr>
                  <p:nvPr/>
                </p:nvSpPr>
                <p:spPr bwMode="auto">
                  <a:xfrm>
                    <a:off x="1266" y="2246"/>
                    <a:ext cx="1" cy="1"/>
                  </a:xfrm>
                  <a:custGeom>
                    <a:avLst/>
                    <a:gdLst>
                      <a:gd name="T0" fmla="*/ 0 w 6"/>
                      <a:gd name="T1" fmla="*/ 0 h 1"/>
                      <a:gd name="T2" fmla="*/ 5 w 6"/>
                      <a:gd name="T3" fmla="*/ 1 h 1"/>
                      <a:gd name="T4" fmla="*/ 6 w 6"/>
                      <a:gd name="T5" fmla="*/ 1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1"/>
                        </a:lnTo>
                        <a:lnTo>
                          <a:pt x="6" y="1"/>
                        </a:lnTo>
                      </a:path>
                    </a:pathLst>
                  </a:custGeom>
                  <a:noFill/>
                  <a:ln w="6350">
                    <a:solidFill>
                      <a:srgbClr val="0C0CFF"/>
                    </a:solidFill>
                    <a:prstDash val="solid"/>
                    <a:round/>
                    <a:headEnd/>
                    <a:tailEnd/>
                  </a:ln>
                </p:spPr>
                <p:txBody>
                  <a:bodyPr/>
                  <a:lstStyle/>
                  <a:p>
                    <a:endParaRPr lang="en-US"/>
                  </a:p>
                </p:txBody>
              </p:sp>
              <p:sp>
                <p:nvSpPr>
                  <p:cNvPr id="6612" name="Freeform 679"/>
                  <p:cNvSpPr>
                    <a:spLocks/>
                  </p:cNvSpPr>
                  <p:nvPr/>
                </p:nvSpPr>
                <p:spPr bwMode="auto">
                  <a:xfrm>
                    <a:off x="1267" y="2246"/>
                    <a:ext cx="1" cy="1"/>
                  </a:xfrm>
                  <a:custGeom>
                    <a:avLst/>
                    <a:gdLst>
                      <a:gd name="T0" fmla="*/ 0 w 6"/>
                      <a:gd name="T1" fmla="*/ 1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1"/>
                        </a:moveTo>
                        <a:lnTo>
                          <a:pt x="5" y="0"/>
                        </a:lnTo>
                        <a:lnTo>
                          <a:pt x="6" y="0"/>
                        </a:lnTo>
                      </a:path>
                    </a:pathLst>
                  </a:custGeom>
                  <a:noFill/>
                  <a:ln w="6350">
                    <a:solidFill>
                      <a:srgbClr val="0C0CFF"/>
                    </a:solidFill>
                    <a:prstDash val="solid"/>
                    <a:round/>
                    <a:headEnd/>
                    <a:tailEnd/>
                  </a:ln>
                </p:spPr>
                <p:txBody>
                  <a:bodyPr/>
                  <a:lstStyle/>
                  <a:p>
                    <a:endParaRPr lang="en-US"/>
                  </a:p>
                </p:txBody>
              </p:sp>
              <p:sp>
                <p:nvSpPr>
                  <p:cNvPr id="6613" name="Freeform 680"/>
                  <p:cNvSpPr>
                    <a:spLocks/>
                  </p:cNvSpPr>
                  <p:nvPr/>
                </p:nvSpPr>
                <p:spPr bwMode="auto">
                  <a:xfrm>
                    <a:off x="1268"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614" name="Freeform 681"/>
                  <p:cNvSpPr>
                    <a:spLocks/>
                  </p:cNvSpPr>
                  <p:nvPr/>
                </p:nvSpPr>
                <p:spPr bwMode="auto">
                  <a:xfrm>
                    <a:off x="1269" y="2246"/>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6615" name="Freeform 682"/>
                  <p:cNvSpPr>
                    <a:spLocks/>
                  </p:cNvSpPr>
                  <p:nvPr/>
                </p:nvSpPr>
                <p:spPr bwMode="auto">
                  <a:xfrm>
                    <a:off x="1270"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616" name="Freeform 683"/>
                  <p:cNvSpPr>
                    <a:spLocks/>
                  </p:cNvSpPr>
                  <p:nvPr/>
                </p:nvSpPr>
                <p:spPr bwMode="auto">
                  <a:xfrm>
                    <a:off x="1271"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617" name="Freeform 684"/>
                  <p:cNvSpPr>
                    <a:spLocks/>
                  </p:cNvSpPr>
                  <p:nvPr/>
                </p:nvSpPr>
                <p:spPr bwMode="auto">
                  <a:xfrm>
                    <a:off x="1272"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618" name="Freeform 685"/>
                  <p:cNvSpPr>
                    <a:spLocks/>
                  </p:cNvSpPr>
                  <p:nvPr/>
                </p:nvSpPr>
                <p:spPr bwMode="auto">
                  <a:xfrm>
                    <a:off x="1273"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619" name="Freeform 686"/>
                  <p:cNvSpPr>
                    <a:spLocks/>
                  </p:cNvSpPr>
                  <p:nvPr/>
                </p:nvSpPr>
                <p:spPr bwMode="auto">
                  <a:xfrm>
                    <a:off x="1274" y="2246"/>
                    <a:ext cx="1" cy="1"/>
                  </a:xfrm>
                  <a:custGeom>
                    <a:avLst/>
                    <a:gdLst>
                      <a:gd name="T0" fmla="*/ 0 w 6"/>
                      <a:gd name="T1" fmla="*/ 0 h 1"/>
                      <a:gd name="T2" fmla="*/ 5 w 6"/>
                      <a:gd name="T3" fmla="*/ 1 h 1"/>
                      <a:gd name="T4" fmla="*/ 6 w 6"/>
                      <a:gd name="T5" fmla="*/ 1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1"/>
                        </a:lnTo>
                        <a:lnTo>
                          <a:pt x="6" y="1"/>
                        </a:lnTo>
                      </a:path>
                    </a:pathLst>
                  </a:custGeom>
                  <a:noFill/>
                  <a:ln w="6350">
                    <a:solidFill>
                      <a:srgbClr val="0C0CFF"/>
                    </a:solidFill>
                    <a:prstDash val="solid"/>
                    <a:round/>
                    <a:headEnd/>
                    <a:tailEnd/>
                  </a:ln>
                </p:spPr>
                <p:txBody>
                  <a:bodyPr/>
                  <a:lstStyle/>
                  <a:p>
                    <a:endParaRPr lang="en-US"/>
                  </a:p>
                </p:txBody>
              </p:sp>
              <p:sp>
                <p:nvSpPr>
                  <p:cNvPr id="6620" name="Freeform 687"/>
                  <p:cNvSpPr>
                    <a:spLocks/>
                  </p:cNvSpPr>
                  <p:nvPr/>
                </p:nvSpPr>
                <p:spPr bwMode="auto">
                  <a:xfrm>
                    <a:off x="1275"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621" name="Freeform 688"/>
                  <p:cNvSpPr>
                    <a:spLocks/>
                  </p:cNvSpPr>
                  <p:nvPr/>
                </p:nvSpPr>
                <p:spPr bwMode="auto">
                  <a:xfrm>
                    <a:off x="1275" y="2246"/>
                    <a:ext cx="2"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622" name="Freeform 689"/>
                  <p:cNvSpPr>
                    <a:spLocks/>
                  </p:cNvSpPr>
                  <p:nvPr/>
                </p:nvSpPr>
                <p:spPr bwMode="auto">
                  <a:xfrm>
                    <a:off x="1276" y="2246"/>
                    <a:ext cx="2" cy="1"/>
                  </a:xfrm>
                  <a:custGeom>
                    <a:avLst/>
                    <a:gdLst>
                      <a:gd name="T0" fmla="*/ 0 w 7"/>
                      <a:gd name="T1" fmla="*/ 1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1"/>
                        </a:moveTo>
                        <a:lnTo>
                          <a:pt x="6" y="0"/>
                        </a:lnTo>
                        <a:lnTo>
                          <a:pt x="7" y="0"/>
                        </a:lnTo>
                      </a:path>
                    </a:pathLst>
                  </a:custGeom>
                  <a:noFill/>
                  <a:ln w="6350">
                    <a:solidFill>
                      <a:srgbClr val="0C0CFF"/>
                    </a:solidFill>
                    <a:prstDash val="solid"/>
                    <a:round/>
                    <a:headEnd/>
                    <a:tailEnd/>
                  </a:ln>
                </p:spPr>
                <p:txBody>
                  <a:bodyPr/>
                  <a:lstStyle/>
                  <a:p>
                    <a:endParaRPr lang="en-US"/>
                  </a:p>
                </p:txBody>
              </p:sp>
              <p:sp>
                <p:nvSpPr>
                  <p:cNvPr id="6623" name="Freeform 690"/>
                  <p:cNvSpPr>
                    <a:spLocks/>
                  </p:cNvSpPr>
                  <p:nvPr/>
                </p:nvSpPr>
                <p:spPr bwMode="auto">
                  <a:xfrm>
                    <a:off x="1278"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624" name="Freeform 691"/>
                  <p:cNvSpPr>
                    <a:spLocks/>
                  </p:cNvSpPr>
                  <p:nvPr/>
                </p:nvSpPr>
                <p:spPr bwMode="auto">
                  <a:xfrm>
                    <a:off x="1278" y="2246"/>
                    <a:ext cx="2"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625" name="Freeform 692"/>
                  <p:cNvSpPr>
                    <a:spLocks/>
                  </p:cNvSpPr>
                  <p:nvPr/>
                </p:nvSpPr>
                <p:spPr bwMode="auto">
                  <a:xfrm>
                    <a:off x="1279" y="2246"/>
                    <a:ext cx="2" cy="1"/>
                  </a:xfrm>
                  <a:custGeom>
                    <a:avLst/>
                    <a:gdLst>
                      <a:gd name="T0" fmla="*/ 0 w 6"/>
                      <a:gd name="T1" fmla="*/ 0 h 1"/>
                      <a:gd name="T2" fmla="*/ 5 w 6"/>
                      <a:gd name="T3" fmla="*/ 1 h 1"/>
                      <a:gd name="T4" fmla="*/ 6 w 6"/>
                      <a:gd name="T5" fmla="*/ 1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1"/>
                        </a:lnTo>
                        <a:lnTo>
                          <a:pt x="6" y="1"/>
                        </a:lnTo>
                      </a:path>
                    </a:pathLst>
                  </a:custGeom>
                  <a:noFill/>
                  <a:ln w="6350">
                    <a:solidFill>
                      <a:srgbClr val="0C0CFF"/>
                    </a:solidFill>
                    <a:prstDash val="solid"/>
                    <a:round/>
                    <a:headEnd/>
                    <a:tailEnd/>
                  </a:ln>
                </p:spPr>
                <p:txBody>
                  <a:bodyPr/>
                  <a:lstStyle/>
                  <a:p>
                    <a:endParaRPr lang="en-US"/>
                  </a:p>
                </p:txBody>
              </p:sp>
              <p:sp>
                <p:nvSpPr>
                  <p:cNvPr id="6626" name="Freeform 693"/>
                  <p:cNvSpPr>
                    <a:spLocks/>
                  </p:cNvSpPr>
                  <p:nvPr/>
                </p:nvSpPr>
                <p:spPr bwMode="auto">
                  <a:xfrm>
                    <a:off x="1280" y="2246"/>
                    <a:ext cx="2" cy="1"/>
                  </a:xfrm>
                  <a:custGeom>
                    <a:avLst/>
                    <a:gdLst>
                      <a:gd name="T0" fmla="*/ 0 w 6"/>
                      <a:gd name="T1" fmla="*/ 1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1"/>
                        </a:moveTo>
                        <a:lnTo>
                          <a:pt x="5" y="0"/>
                        </a:lnTo>
                        <a:lnTo>
                          <a:pt x="6" y="0"/>
                        </a:lnTo>
                      </a:path>
                    </a:pathLst>
                  </a:custGeom>
                  <a:noFill/>
                  <a:ln w="6350">
                    <a:solidFill>
                      <a:srgbClr val="0C0CFF"/>
                    </a:solidFill>
                    <a:prstDash val="solid"/>
                    <a:round/>
                    <a:headEnd/>
                    <a:tailEnd/>
                  </a:ln>
                </p:spPr>
                <p:txBody>
                  <a:bodyPr/>
                  <a:lstStyle/>
                  <a:p>
                    <a:endParaRPr lang="en-US"/>
                  </a:p>
                </p:txBody>
              </p:sp>
              <p:sp>
                <p:nvSpPr>
                  <p:cNvPr id="6627" name="Freeform 694"/>
                  <p:cNvSpPr>
                    <a:spLocks/>
                  </p:cNvSpPr>
                  <p:nvPr/>
                </p:nvSpPr>
                <p:spPr bwMode="auto">
                  <a:xfrm>
                    <a:off x="1281"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628" name="Freeform 695"/>
                  <p:cNvSpPr>
                    <a:spLocks/>
                  </p:cNvSpPr>
                  <p:nvPr/>
                </p:nvSpPr>
                <p:spPr bwMode="auto">
                  <a:xfrm>
                    <a:off x="1282"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629" name="Freeform 696"/>
                  <p:cNvSpPr>
                    <a:spLocks/>
                  </p:cNvSpPr>
                  <p:nvPr/>
                </p:nvSpPr>
                <p:spPr bwMode="auto">
                  <a:xfrm>
                    <a:off x="1283" y="2246"/>
                    <a:ext cx="2" cy="1"/>
                  </a:xfrm>
                  <a:custGeom>
                    <a:avLst/>
                    <a:gdLst>
                      <a:gd name="T0" fmla="*/ 0 w 7"/>
                      <a:gd name="T1" fmla="*/ 0 h 1"/>
                      <a:gd name="T2" fmla="*/ 6 w 7"/>
                      <a:gd name="T3" fmla="*/ 1 h 1"/>
                      <a:gd name="T4" fmla="*/ 7 w 7"/>
                      <a:gd name="T5" fmla="*/ 1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1"/>
                        </a:lnTo>
                        <a:lnTo>
                          <a:pt x="7" y="1"/>
                        </a:lnTo>
                      </a:path>
                    </a:pathLst>
                  </a:custGeom>
                  <a:noFill/>
                  <a:ln w="6350">
                    <a:solidFill>
                      <a:srgbClr val="0C0CFF"/>
                    </a:solidFill>
                    <a:prstDash val="solid"/>
                    <a:round/>
                    <a:headEnd/>
                    <a:tailEnd/>
                  </a:ln>
                </p:spPr>
                <p:txBody>
                  <a:bodyPr/>
                  <a:lstStyle/>
                  <a:p>
                    <a:endParaRPr lang="en-US"/>
                  </a:p>
                </p:txBody>
              </p:sp>
              <p:sp>
                <p:nvSpPr>
                  <p:cNvPr id="6630" name="Freeform 697"/>
                  <p:cNvSpPr>
                    <a:spLocks/>
                  </p:cNvSpPr>
                  <p:nvPr/>
                </p:nvSpPr>
                <p:spPr bwMode="auto">
                  <a:xfrm>
                    <a:off x="1284"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631" name="Freeform 698"/>
                  <p:cNvSpPr>
                    <a:spLocks/>
                  </p:cNvSpPr>
                  <p:nvPr/>
                </p:nvSpPr>
                <p:spPr bwMode="auto">
                  <a:xfrm>
                    <a:off x="1285"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632" name="Freeform 699"/>
                  <p:cNvSpPr>
                    <a:spLocks/>
                  </p:cNvSpPr>
                  <p:nvPr/>
                </p:nvSpPr>
                <p:spPr bwMode="auto">
                  <a:xfrm>
                    <a:off x="1286" y="2246"/>
                    <a:ext cx="1" cy="1"/>
                  </a:xfrm>
                  <a:custGeom>
                    <a:avLst/>
                    <a:gdLst>
                      <a:gd name="T0" fmla="*/ 0 w 6"/>
                      <a:gd name="T1" fmla="*/ 1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1"/>
                        </a:moveTo>
                        <a:lnTo>
                          <a:pt x="5" y="0"/>
                        </a:lnTo>
                        <a:lnTo>
                          <a:pt x="6" y="0"/>
                        </a:lnTo>
                      </a:path>
                    </a:pathLst>
                  </a:custGeom>
                  <a:noFill/>
                  <a:ln w="6350">
                    <a:solidFill>
                      <a:srgbClr val="0C0CFF"/>
                    </a:solidFill>
                    <a:prstDash val="solid"/>
                    <a:round/>
                    <a:headEnd/>
                    <a:tailEnd/>
                  </a:ln>
                </p:spPr>
                <p:txBody>
                  <a:bodyPr/>
                  <a:lstStyle/>
                  <a:p>
                    <a:endParaRPr lang="en-US"/>
                  </a:p>
                </p:txBody>
              </p:sp>
              <p:sp>
                <p:nvSpPr>
                  <p:cNvPr id="6633" name="Freeform 700"/>
                  <p:cNvSpPr>
                    <a:spLocks/>
                  </p:cNvSpPr>
                  <p:nvPr/>
                </p:nvSpPr>
                <p:spPr bwMode="auto">
                  <a:xfrm>
                    <a:off x="1287"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634" name="Freeform 701"/>
                  <p:cNvSpPr>
                    <a:spLocks/>
                  </p:cNvSpPr>
                  <p:nvPr/>
                </p:nvSpPr>
                <p:spPr bwMode="auto">
                  <a:xfrm>
                    <a:off x="1288"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635" name="Freeform 702"/>
                  <p:cNvSpPr>
                    <a:spLocks/>
                  </p:cNvSpPr>
                  <p:nvPr/>
                </p:nvSpPr>
                <p:spPr bwMode="auto">
                  <a:xfrm>
                    <a:off x="1289"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636" name="Freeform 703"/>
                  <p:cNvSpPr>
                    <a:spLocks/>
                  </p:cNvSpPr>
                  <p:nvPr/>
                </p:nvSpPr>
                <p:spPr bwMode="auto">
                  <a:xfrm>
                    <a:off x="1290" y="2246"/>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6637" name="Freeform 704"/>
                  <p:cNvSpPr>
                    <a:spLocks/>
                  </p:cNvSpPr>
                  <p:nvPr/>
                </p:nvSpPr>
                <p:spPr bwMode="auto">
                  <a:xfrm>
                    <a:off x="1291"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638" name="Freeform 705"/>
                  <p:cNvSpPr>
                    <a:spLocks/>
                  </p:cNvSpPr>
                  <p:nvPr/>
                </p:nvSpPr>
                <p:spPr bwMode="auto">
                  <a:xfrm>
                    <a:off x="1292"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639" name="Freeform 706"/>
                  <p:cNvSpPr>
                    <a:spLocks/>
                  </p:cNvSpPr>
                  <p:nvPr/>
                </p:nvSpPr>
                <p:spPr bwMode="auto">
                  <a:xfrm>
                    <a:off x="1293" y="2246"/>
                    <a:ext cx="1" cy="1"/>
                  </a:xfrm>
                  <a:custGeom>
                    <a:avLst/>
                    <a:gdLst>
                      <a:gd name="T0" fmla="*/ 0 w 6"/>
                      <a:gd name="T1" fmla="*/ 0 h 1"/>
                      <a:gd name="T2" fmla="*/ 5 w 6"/>
                      <a:gd name="T3" fmla="*/ 1 h 1"/>
                      <a:gd name="T4" fmla="*/ 6 w 6"/>
                      <a:gd name="T5" fmla="*/ 1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1"/>
                        </a:lnTo>
                        <a:lnTo>
                          <a:pt x="6" y="1"/>
                        </a:lnTo>
                      </a:path>
                    </a:pathLst>
                  </a:custGeom>
                  <a:noFill/>
                  <a:ln w="6350">
                    <a:solidFill>
                      <a:srgbClr val="0C0CFF"/>
                    </a:solidFill>
                    <a:prstDash val="solid"/>
                    <a:round/>
                    <a:headEnd/>
                    <a:tailEnd/>
                  </a:ln>
                </p:spPr>
                <p:txBody>
                  <a:bodyPr/>
                  <a:lstStyle/>
                  <a:p>
                    <a:endParaRPr lang="en-US"/>
                  </a:p>
                </p:txBody>
              </p:sp>
              <p:sp>
                <p:nvSpPr>
                  <p:cNvPr id="6640" name="Freeform 707"/>
                  <p:cNvSpPr>
                    <a:spLocks/>
                  </p:cNvSpPr>
                  <p:nvPr/>
                </p:nvSpPr>
                <p:spPr bwMode="auto">
                  <a:xfrm>
                    <a:off x="1294"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641" name="Freeform 708"/>
                  <p:cNvSpPr>
                    <a:spLocks/>
                  </p:cNvSpPr>
                  <p:nvPr/>
                </p:nvSpPr>
                <p:spPr bwMode="auto">
                  <a:xfrm>
                    <a:off x="1295"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642" name="Freeform 709"/>
                  <p:cNvSpPr>
                    <a:spLocks/>
                  </p:cNvSpPr>
                  <p:nvPr/>
                </p:nvSpPr>
                <p:spPr bwMode="auto">
                  <a:xfrm>
                    <a:off x="1296"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643" name="Freeform 710"/>
                  <p:cNvSpPr>
                    <a:spLocks/>
                  </p:cNvSpPr>
                  <p:nvPr/>
                </p:nvSpPr>
                <p:spPr bwMode="auto">
                  <a:xfrm>
                    <a:off x="1297" y="2246"/>
                    <a:ext cx="1" cy="1"/>
                  </a:xfrm>
                  <a:custGeom>
                    <a:avLst/>
                    <a:gdLst>
                      <a:gd name="T0" fmla="*/ 0 w 7"/>
                      <a:gd name="T1" fmla="*/ 1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1"/>
                        </a:moveTo>
                        <a:lnTo>
                          <a:pt x="6" y="0"/>
                        </a:lnTo>
                        <a:lnTo>
                          <a:pt x="7" y="0"/>
                        </a:lnTo>
                      </a:path>
                    </a:pathLst>
                  </a:custGeom>
                  <a:noFill/>
                  <a:ln w="6350">
                    <a:solidFill>
                      <a:srgbClr val="0C0CFF"/>
                    </a:solidFill>
                    <a:prstDash val="solid"/>
                    <a:round/>
                    <a:headEnd/>
                    <a:tailEnd/>
                  </a:ln>
                </p:spPr>
                <p:txBody>
                  <a:bodyPr/>
                  <a:lstStyle/>
                  <a:p>
                    <a:endParaRPr lang="en-US"/>
                  </a:p>
                </p:txBody>
              </p:sp>
              <p:sp>
                <p:nvSpPr>
                  <p:cNvPr id="6644" name="Freeform 711"/>
                  <p:cNvSpPr>
                    <a:spLocks/>
                  </p:cNvSpPr>
                  <p:nvPr/>
                </p:nvSpPr>
                <p:spPr bwMode="auto">
                  <a:xfrm>
                    <a:off x="1298"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645" name="Freeform 712"/>
                  <p:cNvSpPr>
                    <a:spLocks/>
                  </p:cNvSpPr>
                  <p:nvPr/>
                </p:nvSpPr>
                <p:spPr bwMode="auto">
                  <a:xfrm>
                    <a:off x="1299"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646" name="Freeform 713"/>
                  <p:cNvSpPr>
                    <a:spLocks/>
                  </p:cNvSpPr>
                  <p:nvPr/>
                </p:nvSpPr>
                <p:spPr bwMode="auto">
                  <a:xfrm>
                    <a:off x="1300" y="2246"/>
                    <a:ext cx="1" cy="1"/>
                  </a:xfrm>
                  <a:custGeom>
                    <a:avLst/>
                    <a:gdLst>
                      <a:gd name="T0" fmla="*/ 0 w 6"/>
                      <a:gd name="T1" fmla="*/ 0 h 1"/>
                      <a:gd name="T2" fmla="*/ 5 w 6"/>
                      <a:gd name="T3" fmla="*/ 1 h 1"/>
                      <a:gd name="T4" fmla="*/ 6 w 6"/>
                      <a:gd name="T5" fmla="*/ 1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1"/>
                        </a:lnTo>
                        <a:lnTo>
                          <a:pt x="6" y="1"/>
                        </a:lnTo>
                      </a:path>
                    </a:pathLst>
                  </a:custGeom>
                  <a:noFill/>
                  <a:ln w="6350">
                    <a:solidFill>
                      <a:srgbClr val="0C0CFF"/>
                    </a:solidFill>
                    <a:prstDash val="solid"/>
                    <a:round/>
                    <a:headEnd/>
                    <a:tailEnd/>
                  </a:ln>
                </p:spPr>
                <p:txBody>
                  <a:bodyPr/>
                  <a:lstStyle/>
                  <a:p>
                    <a:endParaRPr lang="en-US"/>
                  </a:p>
                </p:txBody>
              </p:sp>
              <p:sp>
                <p:nvSpPr>
                  <p:cNvPr id="6647" name="Freeform 714"/>
                  <p:cNvSpPr>
                    <a:spLocks/>
                  </p:cNvSpPr>
                  <p:nvPr/>
                </p:nvSpPr>
                <p:spPr bwMode="auto">
                  <a:xfrm>
                    <a:off x="1301"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648" name="Freeform 715"/>
                  <p:cNvSpPr>
                    <a:spLocks/>
                  </p:cNvSpPr>
                  <p:nvPr/>
                </p:nvSpPr>
                <p:spPr bwMode="auto">
                  <a:xfrm>
                    <a:off x="1302"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649" name="Freeform 716"/>
                  <p:cNvSpPr>
                    <a:spLocks/>
                  </p:cNvSpPr>
                  <p:nvPr/>
                </p:nvSpPr>
                <p:spPr bwMode="auto">
                  <a:xfrm>
                    <a:off x="1303" y="2246"/>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6650" name="Freeform 717"/>
                  <p:cNvSpPr>
                    <a:spLocks/>
                  </p:cNvSpPr>
                  <p:nvPr/>
                </p:nvSpPr>
                <p:spPr bwMode="auto">
                  <a:xfrm>
                    <a:off x="1304"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651" name="Freeform 718"/>
                  <p:cNvSpPr>
                    <a:spLocks/>
                  </p:cNvSpPr>
                  <p:nvPr/>
                </p:nvSpPr>
                <p:spPr bwMode="auto">
                  <a:xfrm>
                    <a:off x="1305"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652" name="Freeform 719"/>
                  <p:cNvSpPr>
                    <a:spLocks/>
                  </p:cNvSpPr>
                  <p:nvPr/>
                </p:nvSpPr>
                <p:spPr bwMode="auto">
                  <a:xfrm>
                    <a:off x="1306" y="2246"/>
                    <a:ext cx="1" cy="1"/>
                  </a:xfrm>
                  <a:custGeom>
                    <a:avLst/>
                    <a:gdLst>
                      <a:gd name="T0" fmla="*/ 0 w 6"/>
                      <a:gd name="T1" fmla="*/ 1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1"/>
                        </a:moveTo>
                        <a:lnTo>
                          <a:pt x="5" y="0"/>
                        </a:lnTo>
                        <a:lnTo>
                          <a:pt x="6" y="0"/>
                        </a:lnTo>
                      </a:path>
                    </a:pathLst>
                  </a:custGeom>
                  <a:noFill/>
                  <a:ln w="6350">
                    <a:solidFill>
                      <a:srgbClr val="0C0CFF"/>
                    </a:solidFill>
                    <a:prstDash val="solid"/>
                    <a:round/>
                    <a:headEnd/>
                    <a:tailEnd/>
                  </a:ln>
                </p:spPr>
                <p:txBody>
                  <a:bodyPr/>
                  <a:lstStyle/>
                  <a:p>
                    <a:endParaRPr lang="en-US"/>
                  </a:p>
                </p:txBody>
              </p:sp>
              <p:sp>
                <p:nvSpPr>
                  <p:cNvPr id="6653" name="Freeform 720"/>
                  <p:cNvSpPr>
                    <a:spLocks/>
                  </p:cNvSpPr>
                  <p:nvPr/>
                </p:nvSpPr>
                <p:spPr bwMode="auto">
                  <a:xfrm>
                    <a:off x="1307"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654" name="Freeform 721"/>
                  <p:cNvSpPr>
                    <a:spLocks/>
                  </p:cNvSpPr>
                  <p:nvPr/>
                </p:nvSpPr>
                <p:spPr bwMode="auto">
                  <a:xfrm>
                    <a:off x="1307" y="2246"/>
                    <a:ext cx="2"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655" name="Freeform 722"/>
                  <p:cNvSpPr>
                    <a:spLocks/>
                  </p:cNvSpPr>
                  <p:nvPr/>
                </p:nvSpPr>
                <p:spPr bwMode="auto">
                  <a:xfrm>
                    <a:off x="1308" y="2246"/>
                    <a:ext cx="2"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656" name="Freeform 723"/>
                  <p:cNvSpPr>
                    <a:spLocks/>
                  </p:cNvSpPr>
                  <p:nvPr/>
                </p:nvSpPr>
                <p:spPr bwMode="auto">
                  <a:xfrm>
                    <a:off x="1309" y="2246"/>
                    <a:ext cx="2"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657" name="Freeform 724"/>
                  <p:cNvSpPr>
                    <a:spLocks/>
                  </p:cNvSpPr>
                  <p:nvPr/>
                </p:nvSpPr>
                <p:spPr bwMode="auto">
                  <a:xfrm>
                    <a:off x="1310" y="2246"/>
                    <a:ext cx="2"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6658" name="Freeform 725"/>
                  <p:cNvSpPr>
                    <a:spLocks/>
                  </p:cNvSpPr>
                  <p:nvPr/>
                </p:nvSpPr>
                <p:spPr bwMode="auto">
                  <a:xfrm>
                    <a:off x="1311" y="2246"/>
                    <a:ext cx="2"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659" name="Freeform 726"/>
                  <p:cNvSpPr>
                    <a:spLocks/>
                  </p:cNvSpPr>
                  <p:nvPr/>
                </p:nvSpPr>
                <p:spPr bwMode="auto">
                  <a:xfrm>
                    <a:off x="1312" y="2246"/>
                    <a:ext cx="2"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660" name="Freeform 727"/>
                  <p:cNvSpPr>
                    <a:spLocks/>
                  </p:cNvSpPr>
                  <p:nvPr/>
                </p:nvSpPr>
                <p:spPr bwMode="auto">
                  <a:xfrm>
                    <a:off x="1313"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661" name="Freeform 728"/>
                  <p:cNvSpPr>
                    <a:spLocks/>
                  </p:cNvSpPr>
                  <p:nvPr/>
                </p:nvSpPr>
                <p:spPr bwMode="auto">
                  <a:xfrm>
                    <a:off x="1314"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662" name="Freeform 729"/>
                  <p:cNvSpPr>
                    <a:spLocks/>
                  </p:cNvSpPr>
                  <p:nvPr/>
                </p:nvSpPr>
                <p:spPr bwMode="auto">
                  <a:xfrm>
                    <a:off x="1315"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663" name="Freeform 730"/>
                  <p:cNvSpPr>
                    <a:spLocks/>
                  </p:cNvSpPr>
                  <p:nvPr/>
                </p:nvSpPr>
                <p:spPr bwMode="auto">
                  <a:xfrm>
                    <a:off x="1316"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664" name="Freeform 731"/>
                  <p:cNvSpPr>
                    <a:spLocks/>
                  </p:cNvSpPr>
                  <p:nvPr/>
                </p:nvSpPr>
                <p:spPr bwMode="auto">
                  <a:xfrm>
                    <a:off x="1317" y="2246"/>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6665" name="Freeform 732"/>
                  <p:cNvSpPr>
                    <a:spLocks/>
                  </p:cNvSpPr>
                  <p:nvPr/>
                </p:nvSpPr>
                <p:spPr bwMode="auto">
                  <a:xfrm>
                    <a:off x="1318"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666" name="Freeform 733"/>
                  <p:cNvSpPr>
                    <a:spLocks/>
                  </p:cNvSpPr>
                  <p:nvPr/>
                </p:nvSpPr>
                <p:spPr bwMode="auto">
                  <a:xfrm>
                    <a:off x="1319"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667" name="Freeform 734"/>
                  <p:cNvSpPr>
                    <a:spLocks/>
                  </p:cNvSpPr>
                  <p:nvPr/>
                </p:nvSpPr>
                <p:spPr bwMode="auto">
                  <a:xfrm>
                    <a:off x="1320"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668" name="Freeform 735"/>
                  <p:cNvSpPr>
                    <a:spLocks/>
                  </p:cNvSpPr>
                  <p:nvPr/>
                </p:nvSpPr>
                <p:spPr bwMode="auto">
                  <a:xfrm>
                    <a:off x="1321"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669" name="Freeform 736"/>
                  <p:cNvSpPr>
                    <a:spLocks/>
                  </p:cNvSpPr>
                  <p:nvPr/>
                </p:nvSpPr>
                <p:spPr bwMode="auto">
                  <a:xfrm>
                    <a:off x="1322"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670" name="Freeform 737"/>
                  <p:cNvSpPr>
                    <a:spLocks/>
                  </p:cNvSpPr>
                  <p:nvPr/>
                </p:nvSpPr>
                <p:spPr bwMode="auto">
                  <a:xfrm>
                    <a:off x="1323"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671" name="Freeform 738"/>
                  <p:cNvSpPr>
                    <a:spLocks/>
                  </p:cNvSpPr>
                  <p:nvPr/>
                </p:nvSpPr>
                <p:spPr bwMode="auto">
                  <a:xfrm>
                    <a:off x="1324" y="2246"/>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6672" name="Freeform 739"/>
                  <p:cNvSpPr>
                    <a:spLocks/>
                  </p:cNvSpPr>
                  <p:nvPr/>
                </p:nvSpPr>
                <p:spPr bwMode="auto">
                  <a:xfrm>
                    <a:off x="1325"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673" name="Freeform 740"/>
                  <p:cNvSpPr>
                    <a:spLocks/>
                  </p:cNvSpPr>
                  <p:nvPr/>
                </p:nvSpPr>
                <p:spPr bwMode="auto">
                  <a:xfrm>
                    <a:off x="1326"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674" name="Freeform 741"/>
                  <p:cNvSpPr>
                    <a:spLocks/>
                  </p:cNvSpPr>
                  <p:nvPr/>
                </p:nvSpPr>
                <p:spPr bwMode="auto">
                  <a:xfrm>
                    <a:off x="1327"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675" name="Freeform 742"/>
                  <p:cNvSpPr>
                    <a:spLocks/>
                  </p:cNvSpPr>
                  <p:nvPr/>
                </p:nvSpPr>
                <p:spPr bwMode="auto">
                  <a:xfrm>
                    <a:off x="1328"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676" name="Freeform 743"/>
                  <p:cNvSpPr>
                    <a:spLocks/>
                  </p:cNvSpPr>
                  <p:nvPr/>
                </p:nvSpPr>
                <p:spPr bwMode="auto">
                  <a:xfrm>
                    <a:off x="1329"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677" name="Freeform 744"/>
                  <p:cNvSpPr>
                    <a:spLocks/>
                  </p:cNvSpPr>
                  <p:nvPr/>
                </p:nvSpPr>
                <p:spPr bwMode="auto">
                  <a:xfrm>
                    <a:off x="1330"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678" name="Freeform 745"/>
                  <p:cNvSpPr>
                    <a:spLocks/>
                  </p:cNvSpPr>
                  <p:nvPr/>
                </p:nvSpPr>
                <p:spPr bwMode="auto">
                  <a:xfrm>
                    <a:off x="1331" y="2246"/>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6679" name="Freeform 746"/>
                  <p:cNvSpPr>
                    <a:spLocks/>
                  </p:cNvSpPr>
                  <p:nvPr/>
                </p:nvSpPr>
                <p:spPr bwMode="auto">
                  <a:xfrm>
                    <a:off x="1332"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680" name="Freeform 747"/>
                  <p:cNvSpPr>
                    <a:spLocks/>
                  </p:cNvSpPr>
                  <p:nvPr/>
                </p:nvSpPr>
                <p:spPr bwMode="auto">
                  <a:xfrm>
                    <a:off x="1333"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681" name="Freeform 748"/>
                  <p:cNvSpPr>
                    <a:spLocks/>
                  </p:cNvSpPr>
                  <p:nvPr/>
                </p:nvSpPr>
                <p:spPr bwMode="auto">
                  <a:xfrm>
                    <a:off x="1334"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682" name="Freeform 749"/>
                  <p:cNvSpPr>
                    <a:spLocks/>
                  </p:cNvSpPr>
                  <p:nvPr/>
                </p:nvSpPr>
                <p:spPr bwMode="auto">
                  <a:xfrm>
                    <a:off x="1335"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683" name="Freeform 750"/>
                  <p:cNvSpPr>
                    <a:spLocks/>
                  </p:cNvSpPr>
                  <p:nvPr/>
                </p:nvSpPr>
                <p:spPr bwMode="auto">
                  <a:xfrm>
                    <a:off x="1336"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684" name="Freeform 751"/>
                  <p:cNvSpPr>
                    <a:spLocks/>
                  </p:cNvSpPr>
                  <p:nvPr/>
                </p:nvSpPr>
                <p:spPr bwMode="auto">
                  <a:xfrm>
                    <a:off x="1336" y="2246"/>
                    <a:ext cx="2"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685" name="Freeform 752"/>
                  <p:cNvSpPr>
                    <a:spLocks/>
                  </p:cNvSpPr>
                  <p:nvPr/>
                </p:nvSpPr>
                <p:spPr bwMode="auto">
                  <a:xfrm>
                    <a:off x="1337" y="2246"/>
                    <a:ext cx="2"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6686" name="Freeform 753"/>
                  <p:cNvSpPr>
                    <a:spLocks/>
                  </p:cNvSpPr>
                  <p:nvPr/>
                </p:nvSpPr>
                <p:spPr bwMode="auto">
                  <a:xfrm>
                    <a:off x="1339"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687" name="Freeform 754"/>
                  <p:cNvSpPr>
                    <a:spLocks/>
                  </p:cNvSpPr>
                  <p:nvPr/>
                </p:nvSpPr>
                <p:spPr bwMode="auto">
                  <a:xfrm>
                    <a:off x="1339" y="2246"/>
                    <a:ext cx="2"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688" name="Freeform 755"/>
                  <p:cNvSpPr>
                    <a:spLocks/>
                  </p:cNvSpPr>
                  <p:nvPr/>
                </p:nvSpPr>
                <p:spPr bwMode="auto">
                  <a:xfrm>
                    <a:off x="1340" y="2246"/>
                    <a:ext cx="2"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689" name="Freeform 756"/>
                  <p:cNvSpPr>
                    <a:spLocks/>
                  </p:cNvSpPr>
                  <p:nvPr/>
                </p:nvSpPr>
                <p:spPr bwMode="auto">
                  <a:xfrm>
                    <a:off x="1341" y="2246"/>
                    <a:ext cx="2"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690" name="Freeform 757"/>
                  <p:cNvSpPr>
                    <a:spLocks/>
                  </p:cNvSpPr>
                  <p:nvPr/>
                </p:nvSpPr>
                <p:spPr bwMode="auto">
                  <a:xfrm>
                    <a:off x="1342"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691" name="Freeform 758"/>
                  <p:cNvSpPr>
                    <a:spLocks/>
                  </p:cNvSpPr>
                  <p:nvPr/>
                </p:nvSpPr>
                <p:spPr bwMode="auto">
                  <a:xfrm>
                    <a:off x="1343"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692" name="Freeform 759"/>
                  <p:cNvSpPr>
                    <a:spLocks/>
                  </p:cNvSpPr>
                  <p:nvPr/>
                </p:nvSpPr>
                <p:spPr bwMode="auto">
                  <a:xfrm>
                    <a:off x="1344" y="2246"/>
                    <a:ext cx="2"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6693" name="Freeform 760"/>
                  <p:cNvSpPr>
                    <a:spLocks/>
                  </p:cNvSpPr>
                  <p:nvPr/>
                </p:nvSpPr>
                <p:spPr bwMode="auto">
                  <a:xfrm>
                    <a:off x="1345"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694" name="Freeform 761"/>
                  <p:cNvSpPr>
                    <a:spLocks/>
                  </p:cNvSpPr>
                  <p:nvPr/>
                </p:nvSpPr>
                <p:spPr bwMode="auto">
                  <a:xfrm>
                    <a:off x="1346"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695" name="Freeform 762"/>
                  <p:cNvSpPr>
                    <a:spLocks/>
                  </p:cNvSpPr>
                  <p:nvPr/>
                </p:nvSpPr>
                <p:spPr bwMode="auto">
                  <a:xfrm>
                    <a:off x="1347"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696" name="Freeform 763"/>
                  <p:cNvSpPr>
                    <a:spLocks/>
                  </p:cNvSpPr>
                  <p:nvPr/>
                </p:nvSpPr>
                <p:spPr bwMode="auto">
                  <a:xfrm>
                    <a:off x="1348"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697" name="Freeform 764"/>
                  <p:cNvSpPr>
                    <a:spLocks/>
                  </p:cNvSpPr>
                  <p:nvPr/>
                </p:nvSpPr>
                <p:spPr bwMode="auto">
                  <a:xfrm>
                    <a:off x="1349"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698" name="Freeform 765"/>
                  <p:cNvSpPr>
                    <a:spLocks/>
                  </p:cNvSpPr>
                  <p:nvPr/>
                </p:nvSpPr>
                <p:spPr bwMode="auto">
                  <a:xfrm>
                    <a:off x="1350"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699" name="Freeform 766"/>
                  <p:cNvSpPr>
                    <a:spLocks/>
                  </p:cNvSpPr>
                  <p:nvPr/>
                </p:nvSpPr>
                <p:spPr bwMode="auto">
                  <a:xfrm>
                    <a:off x="1351" y="2246"/>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6700" name="Freeform 767"/>
                  <p:cNvSpPr>
                    <a:spLocks/>
                  </p:cNvSpPr>
                  <p:nvPr/>
                </p:nvSpPr>
                <p:spPr bwMode="auto">
                  <a:xfrm>
                    <a:off x="1352"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701" name="Freeform 768"/>
                  <p:cNvSpPr>
                    <a:spLocks/>
                  </p:cNvSpPr>
                  <p:nvPr/>
                </p:nvSpPr>
                <p:spPr bwMode="auto">
                  <a:xfrm>
                    <a:off x="1353"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702" name="Freeform 769"/>
                  <p:cNvSpPr>
                    <a:spLocks/>
                  </p:cNvSpPr>
                  <p:nvPr/>
                </p:nvSpPr>
                <p:spPr bwMode="auto">
                  <a:xfrm>
                    <a:off x="1354"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703" name="Freeform 770"/>
                  <p:cNvSpPr>
                    <a:spLocks/>
                  </p:cNvSpPr>
                  <p:nvPr/>
                </p:nvSpPr>
                <p:spPr bwMode="auto">
                  <a:xfrm>
                    <a:off x="1355"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704" name="Freeform 771"/>
                  <p:cNvSpPr>
                    <a:spLocks/>
                  </p:cNvSpPr>
                  <p:nvPr/>
                </p:nvSpPr>
                <p:spPr bwMode="auto">
                  <a:xfrm>
                    <a:off x="1356"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705" name="Freeform 772"/>
                  <p:cNvSpPr>
                    <a:spLocks/>
                  </p:cNvSpPr>
                  <p:nvPr/>
                </p:nvSpPr>
                <p:spPr bwMode="auto">
                  <a:xfrm>
                    <a:off x="1357"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706" name="Freeform 773"/>
                  <p:cNvSpPr>
                    <a:spLocks/>
                  </p:cNvSpPr>
                  <p:nvPr/>
                </p:nvSpPr>
                <p:spPr bwMode="auto">
                  <a:xfrm>
                    <a:off x="1358" y="2246"/>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6707" name="Freeform 774"/>
                  <p:cNvSpPr>
                    <a:spLocks/>
                  </p:cNvSpPr>
                  <p:nvPr/>
                </p:nvSpPr>
                <p:spPr bwMode="auto">
                  <a:xfrm>
                    <a:off x="1359"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708" name="Freeform 775"/>
                  <p:cNvSpPr>
                    <a:spLocks/>
                  </p:cNvSpPr>
                  <p:nvPr/>
                </p:nvSpPr>
                <p:spPr bwMode="auto">
                  <a:xfrm>
                    <a:off x="1360"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709" name="Freeform 776"/>
                  <p:cNvSpPr>
                    <a:spLocks/>
                  </p:cNvSpPr>
                  <p:nvPr/>
                </p:nvSpPr>
                <p:spPr bwMode="auto">
                  <a:xfrm>
                    <a:off x="1361"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710" name="Freeform 777"/>
                  <p:cNvSpPr>
                    <a:spLocks/>
                  </p:cNvSpPr>
                  <p:nvPr/>
                </p:nvSpPr>
                <p:spPr bwMode="auto">
                  <a:xfrm>
                    <a:off x="1362"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711" name="Freeform 778"/>
                  <p:cNvSpPr>
                    <a:spLocks/>
                  </p:cNvSpPr>
                  <p:nvPr/>
                </p:nvSpPr>
                <p:spPr bwMode="auto">
                  <a:xfrm>
                    <a:off x="1363"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712" name="Freeform 779"/>
                  <p:cNvSpPr>
                    <a:spLocks/>
                  </p:cNvSpPr>
                  <p:nvPr/>
                </p:nvSpPr>
                <p:spPr bwMode="auto">
                  <a:xfrm>
                    <a:off x="1364"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713" name="Freeform 780"/>
                  <p:cNvSpPr>
                    <a:spLocks/>
                  </p:cNvSpPr>
                  <p:nvPr/>
                </p:nvSpPr>
                <p:spPr bwMode="auto">
                  <a:xfrm>
                    <a:off x="1365" y="2246"/>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6714" name="Freeform 781"/>
                  <p:cNvSpPr>
                    <a:spLocks/>
                  </p:cNvSpPr>
                  <p:nvPr/>
                </p:nvSpPr>
                <p:spPr bwMode="auto">
                  <a:xfrm>
                    <a:off x="1366"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715" name="Freeform 782"/>
                  <p:cNvSpPr>
                    <a:spLocks/>
                  </p:cNvSpPr>
                  <p:nvPr/>
                </p:nvSpPr>
                <p:spPr bwMode="auto">
                  <a:xfrm>
                    <a:off x="1367"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716" name="Freeform 783"/>
                  <p:cNvSpPr>
                    <a:spLocks/>
                  </p:cNvSpPr>
                  <p:nvPr/>
                </p:nvSpPr>
                <p:spPr bwMode="auto">
                  <a:xfrm>
                    <a:off x="1368"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717" name="Freeform 784"/>
                  <p:cNvSpPr>
                    <a:spLocks/>
                  </p:cNvSpPr>
                  <p:nvPr/>
                </p:nvSpPr>
                <p:spPr bwMode="auto">
                  <a:xfrm>
                    <a:off x="1368" y="2246"/>
                    <a:ext cx="2"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718" name="Freeform 785"/>
                  <p:cNvSpPr>
                    <a:spLocks/>
                  </p:cNvSpPr>
                  <p:nvPr/>
                </p:nvSpPr>
                <p:spPr bwMode="auto">
                  <a:xfrm>
                    <a:off x="1369" y="2246"/>
                    <a:ext cx="2"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719" name="Freeform 786"/>
                  <p:cNvSpPr>
                    <a:spLocks/>
                  </p:cNvSpPr>
                  <p:nvPr/>
                </p:nvSpPr>
                <p:spPr bwMode="auto">
                  <a:xfrm>
                    <a:off x="1370" y="2246"/>
                    <a:ext cx="2"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6720" name="Freeform 787"/>
                  <p:cNvSpPr>
                    <a:spLocks/>
                  </p:cNvSpPr>
                  <p:nvPr/>
                </p:nvSpPr>
                <p:spPr bwMode="auto">
                  <a:xfrm>
                    <a:off x="1372"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721" name="Freeform 788"/>
                  <p:cNvSpPr>
                    <a:spLocks/>
                  </p:cNvSpPr>
                  <p:nvPr/>
                </p:nvSpPr>
                <p:spPr bwMode="auto">
                  <a:xfrm>
                    <a:off x="1372" y="2246"/>
                    <a:ext cx="2"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722" name="Freeform 789"/>
                  <p:cNvSpPr>
                    <a:spLocks/>
                  </p:cNvSpPr>
                  <p:nvPr/>
                </p:nvSpPr>
                <p:spPr bwMode="auto">
                  <a:xfrm>
                    <a:off x="1373" y="2246"/>
                    <a:ext cx="2"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723" name="Freeform 790"/>
                  <p:cNvSpPr>
                    <a:spLocks/>
                  </p:cNvSpPr>
                  <p:nvPr/>
                </p:nvSpPr>
                <p:spPr bwMode="auto">
                  <a:xfrm>
                    <a:off x="1374"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724" name="Freeform 791"/>
                  <p:cNvSpPr>
                    <a:spLocks/>
                  </p:cNvSpPr>
                  <p:nvPr/>
                </p:nvSpPr>
                <p:spPr bwMode="auto">
                  <a:xfrm>
                    <a:off x="1375"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725" name="Freeform 792"/>
                  <p:cNvSpPr>
                    <a:spLocks/>
                  </p:cNvSpPr>
                  <p:nvPr/>
                </p:nvSpPr>
                <p:spPr bwMode="auto">
                  <a:xfrm>
                    <a:off x="1376"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726" name="Freeform 793"/>
                  <p:cNvSpPr>
                    <a:spLocks/>
                  </p:cNvSpPr>
                  <p:nvPr/>
                </p:nvSpPr>
                <p:spPr bwMode="auto">
                  <a:xfrm>
                    <a:off x="1377"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727" name="Freeform 794"/>
                  <p:cNvSpPr>
                    <a:spLocks/>
                  </p:cNvSpPr>
                  <p:nvPr/>
                </p:nvSpPr>
                <p:spPr bwMode="auto">
                  <a:xfrm>
                    <a:off x="1378" y="2246"/>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6728" name="Freeform 795"/>
                  <p:cNvSpPr>
                    <a:spLocks/>
                  </p:cNvSpPr>
                  <p:nvPr/>
                </p:nvSpPr>
                <p:spPr bwMode="auto">
                  <a:xfrm>
                    <a:off x="1379"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729" name="Freeform 796"/>
                  <p:cNvSpPr>
                    <a:spLocks/>
                  </p:cNvSpPr>
                  <p:nvPr/>
                </p:nvSpPr>
                <p:spPr bwMode="auto">
                  <a:xfrm>
                    <a:off x="1380"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730" name="Freeform 797"/>
                  <p:cNvSpPr>
                    <a:spLocks/>
                  </p:cNvSpPr>
                  <p:nvPr/>
                </p:nvSpPr>
                <p:spPr bwMode="auto">
                  <a:xfrm>
                    <a:off x="1381"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731" name="Freeform 798"/>
                  <p:cNvSpPr>
                    <a:spLocks/>
                  </p:cNvSpPr>
                  <p:nvPr/>
                </p:nvSpPr>
                <p:spPr bwMode="auto">
                  <a:xfrm>
                    <a:off x="1382"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732" name="Freeform 799"/>
                  <p:cNvSpPr>
                    <a:spLocks/>
                  </p:cNvSpPr>
                  <p:nvPr/>
                </p:nvSpPr>
                <p:spPr bwMode="auto">
                  <a:xfrm>
                    <a:off x="1383"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733" name="Freeform 800"/>
                  <p:cNvSpPr>
                    <a:spLocks/>
                  </p:cNvSpPr>
                  <p:nvPr/>
                </p:nvSpPr>
                <p:spPr bwMode="auto">
                  <a:xfrm>
                    <a:off x="1384"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734" name="Freeform 801"/>
                  <p:cNvSpPr>
                    <a:spLocks/>
                  </p:cNvSpPr>
                  <p:nvPr/>
                </p:nvSpPr>
                <p:spPr bwMode="auto">
                  <a:xfrm>
                    <a:off x="1385" y="2246"/>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6735" name="Freeform 802"/>
                  <p:cNvSpPr>
                    <a:spLocks/>
                  </p:cNvSpPr>
                  <p:nvPr/>
                </p:nvSpPr>
                <p:spPr bwMode="auto">
                  <a:xfrm>
                    <a:off x="1386"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736" name="Freeform 803"/>
                  <p:cNvSpPr>
                    <a:spLocks/>
                  </p:cNvSpPr>
                  <p:nvPr/>
                </p:nvSpPr>
                <p:spPr bwMode="auto">
                  <a:xfrm>
                    <a:off x="1387"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737" name="Freeform 804"/>
                  <p:cNvSpPr>
                    <a:spLocks/>
                  </p:cNvSpPr>
                  <p:nvPr/>
                </p:nvSpPr>
                <p:spPr bwMode="auto">
                  <a:xfrm>
                    <a:off x="1388"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738" name="Freeform 805"/>
                  <p:cNvSpPr>
                    <a:spLocks/>
                  </p:cNvSpPr>
                  <p:nvPr/>
                </p:nvSpPr>
                <p:spPr bwMode="auto">
                  <a:xfrm>
                    <a:off x="1389"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739" name="Freeform 806"/>
                  <p:cNvSpPr>
                    <a:spLocks/>
                  </p:cNvSpPr>
                  <p:nvPr/>
                </p:nvSpPr>
                <p:spPr bwMode="auto">
                  <a:xfrm>
                    <a:off x="1390"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740" name="Freeform 807"/>
                  <p:cNvSpPr>
                    <a:spLocks/>
                  </p:cNvSpPr>
                  <p:nvPr/>
                </p:nvSpPr>
                <p:spPr bwMode="auto">
                  <a:xfrm>
                    <a:off x="1391"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741" name="Freeform 808"/>
                  <p:cNvSpPr>
                    <a:spLocks/>
                  </p:cNvSpPr>
                  <p:nvPr/>
                </p:nvSpPr>
                <p:spPr bwMode="auto">
                  <a:xfrm>
                    <a:off x="1392" y="2246"/>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6742" name="Freeform 809"/>
                  <p:cNvSpPr>
                    <a:spLocks/>
                  </p:cNvSpPr>
                  <p:nvPr/>
                </p:nvSpPr>
                <p:spPr bwMode="auto">
                  <a:xfrm>
                    <a:off x="1393"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743" name="Freeform 810"/>
                  <p:cNvSpPr>
                    <a:spLocks/>
                  </p:cNvSpPr>
                  <p:nvPr/>
                </p:nvSpPr>
                <p:spPr bwMode="auto">
                  <a:xfrm>
                    <a:off x="1394"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744" name="Freeform 811"/>
                  <p:cNvSpPr>
                    <a:spLocks/>
                  </p:cNvSpPr>
                  <p:nvPr/>
                </p:nvSpPr>
                <p:spPr bwMode="auto">
                  <a:xfrm>
                    <a:off x="1395"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745" name="Freeform 812"/>
                  <p:cNvSpPr>
                    <a:spLocks/>
                  </p:cNvSpPr>
                  <p:nvPr/>
                </p:nvSpPr>
                <p:spPr bwMode="auto">
                  <a:xfrm>
                    <a:off x="1396"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746" name="Freeform 813"/>
                  <p:cNvSpPr>
                    <a:spLocks/>
                  </p:cNvSpPr>
                  <p:nvPr/>
                </p:nvSpPr>
                <p:spPr bwMode="auto">
                  <a:xfrm>
                    <a:off x="1397"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747" name="Freeform 814"/>
                  <p:cNvSpPr>
                    <a:spLocks/>
                  </p:cNvSpPr>
                  <p:nvPr/>
                </p:nvSpPr>
                <p:spPr bwMode="auto">
                  <a:xfrm>
                    <a:off x="1397" y="2246"/>
                    <a:ext cx="2"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748" name="Freeform 815"/>
                  <p:cNvSpPr>
                    <a:spLocks/>
                  </p:cNvSpPr>
                  <p:nvPr/>
                </p:nvSpPr>
                <p:spPr bwMode="auto">
                  <a:xfrm>
                    <a:off x="1398" y="2246"/>
                    <a:ext cx="2"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6749" name="Freeform 816"/>
                  <p:cNvSpPr>
                    <a:spLocks/>
                  </p:cNvSpPr>
                  <p:nvPr/>
                </p:nvSpPr>
                <p:spPr bwMode="auto">
                  <a:xfrm>
                    <a:off x="1400"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750" name="Freeform 817"/>
                  <p:cNvSpPr>
                    <a:spLocks/>
                  </p:cNvSpPr>
                  <p:nvPr/>
                </p:nvSpPr>
                <p:spPr bwMode="auto">
                  <a:xfrm>
                    <a:off x="1401"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751" name="Freeform 818"/>
                  <p:cNvSpPr>
                    <a:spLocks/>
                  </p:cNvSpPr>
                  <p:nvPr/>
                </p:nvSpPr>
                <p:spPr bwMode="auto">
                  <a:xfrm>
                    <a:off x="1401" y="2246"/>
                    <a:ext cx="2"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752" name="Freeform 819"/>
                  <p:cNvSpPr>
                    <a:spLocks/>
                  </p:cNvSpPr>
                  <p:nvPr/>
                </p:nvSpPr>
                <p:spPr bwMode="auto">
                  <a:xfrm>
                    <a:off x="1402" y="2246"/>
                    <a:ext cx="2"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753" name="Freeform 820"/>
                  <p:cNvSpPr>
                    <a:spLocks/>
                  </p:cNvSpPr>
                  <p:nvPr/>
                </p:nvSpPr>
                <p:spPr bwMode="auto">
                  <a:xfrm>
                    <a:off x="1403"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754" name="Freeform 821"/>
                  <p:cNvSpPr>
                    <a:spLocks/>
                  </p:cNvSpPr>
                  <p:nvPr/>
                </p:nvSpPr>
                <p:spPr bwMode="auto">
                  <a:xfrm>
                    <a:off x="1404" y="2246"/>
                    <a:ext cx="2"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6755" name="Freeform 822"/>
                  <p:cNvSpPr>
                    <a:spLocks/>
                  </p:cNvSpPr>
                  <p:nvPr/>
                </p:nvSpPr>
                <p:spPr bwMode="auto">
                  <a:xfrm>
                    <a:off x="1405" y="2246"/>
                    <a:ext cx="2"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756" name="Freeform 823"/>
                  <p:cNvSpPr>
                    <a:spLocks/>
                  </p:cNvSpPr>
                  <p:nvPr/>
                </p:nvSpPr>
                <p:spPr bwMode="auto">
                  <a:xfrm>
                    <a:off x="1406"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757" name="Freeform 824"/>
                  <p:cNvSpPr>
                    <a:spLocks/>
                  </p:cNvSpPr>
                  <p:nvPr/>
                </p:nvSpPr>
                <p:spPr bwMode="auto">
                  <a:xfrm>
                    <a:off x="1407"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758" name="Freeform 825"/>
                  <p:cNvSpPr>
                    <a:spLocks/>
                  </p:cNvSpPr>
                  <p:nvPr/>
                </p:nvSpPr>
                <p:spPr bwMode="auto">
                  <a:xfrm>
                    <a:off x="1408"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759" name="Freeform 826"/>
                  <p:cNvSpPr>
                    <a:spLocks/>
                  </p:cNvSpPr>
                  <p:nvPr/>
                </p:nvSpPr>
                <p:spPr bwMode="auto">
                  <a:xfrm>
                    <a:off x="1409"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760" name="Freeform 827"/>
                  <p:cNvSpPr>
                    <a:spLocks/>
                  </p:cNvSpPr>
                  <p:nvPr/>
                </p:nvSpPr>
                <p:spPr bwMode="auto">
                  <a:xfrm>
                    <a:off x="1410"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761" name="Freeform 828"/>
                  <p:cNvSpPr>
                    <a:spLocks/>
                  </p:cNvSpPr>
                  <p:nvPr/>
                </p:nvSpPr>
                <p:spPr bwMode="auto">
                  <a:xfrm>
                    <a:off x="1411"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762" name="Freeform 829"/>
                  <p:cNvSpPr>
                    <a:spLocks/>
                  </p:cNvSpPr>
                  <p:nvPr/>
                </p:nvSpPr>
                <p:spPr bwMode="auto">
                  <a:xfrm>
                    <a:off x="1412" y="2246"/>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6763" name="Freeform 830"/>
                  <p:cNvSpPr>
                    <a:spLocks/>
                  </p:cNvSpPr>
                  <p:nvPr/>
                </p:nvSpPr>
                <p:spPr bwMode="auto">
                  <a:xfrm>
                    <a:off x="1413"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764" name="Freeform 831"/>
                  <p:cNvSpPr>
                    <a:spLocks/>
                  </p:cNvSpPr>
                  <p:nvPr/>
                </p:nvSpPr>
                <p:spPr bwMode="auto">
                  <a:xfrm>
                    <a:off x="1414"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765" name="Freeform 832"/>
                  <p:cNvSpPr>
                    <a:spLocks/>
                  </p:cNvSpPr>
                  <p:nvPr/>
                </p:nvSpPr>
                <p:spPr bwMode="auto">
                  <a:xfrm>
                    <a:off x="1415"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766" name="Freeform 833"/>
                  <p:cNvSpPr>
                    <a:spLocks/>
                  </p:cNvSpPr>
                  <p:nvPr/>
                </p:nvSpPr>
                <p:spPr bwMode="auto">
                  <a:xfrm>
                    <a:off x="1416"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767" name="Freeform 834"/>
                  <p:cNvSpPr>
                    <a:spLocks/>
                  </p:cNvSpPr>
                  <p:nvPr/>
                </p:nvSpPr>
                <p:spPr bwMode="auto">
                  <a:xfrm>
                    <a:off x="1417"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768" name="Freeform 835"/>
                  <p:cNvSpPr>
                    <a:spLocks/>
                  </p:cNvSpPr>
                  <p:nvPr/>
                </p:nvSpPr>
                <p:spPr bwMode="auto">
                  <a:xfrm>
                    <a:off x="1418"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769" name="Freeform 836"/>
                  <p:cNvSpPr>
                    <a:spLocks/>
                  </p:cNvSpPr>
                  <p:nvPr/>
                </p:nvSpPr>
                <p:spPr bwMode="auto">
                  <a:xfrm>
                    <a:off x="1419" y="2246"/>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6770" name="Freeform 837"/>
                  <p:cNvSpPr>
                    <a:spLocks/>
                  </p:cNvSpPr>
                  <p:nvPr/>
                </p:nvSpPr>
                <p:spPr bwMode="auto">
                  <a:xfrm>
                    <a:off x="1420"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771" name="Freeform 838"/>
                  <p:cNvSpPr>
                    <a:spLocks/>
                  </p:cNvSpPr>
                  <p:nvPr/>
                </p:nvSpPr>
                <p:spPr bwMode="auto">
                  <a:xfrm>
                    <a:off x="1421"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772" name="Freeform 839"/>
                  <p:cNvSpPr>
                    <a:spLocks/>
                  </p:cNvSpPr>
                  <p:nvPr/>
                </p:nvSpPr>
                <p:spPr bwMode="auto">
                  <a:xfrm>
                    <a:off x="1422"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773" name="Freeform 840"/>
                  <p:cNvSpPr>
                    <a:spLocks/>
                  </p:cNvSpPr>
                  <p:nvPr/>
                </p:nvSpPr>
                <p:spPr bwMode="auto">
                  <a:xfrm>
                    <a:off x="1423"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774" name="Freeform 841"/>
                  <p:cNvSpPr>
                    <a:spLocks/>
                  </p:cNvSpPr>
                  <p:nvPr/>
                </p:nvSpPr>
                <p:spPr bwMode="auto">
                  <a:xfrm>
                    <a:off x="1424"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775" name="Freeform 842"/>
                  <p:cNvSpPr>
                    <a:spLocks/>
                  </p:cNvSpPr>
                  <p:nvPr/>
                </p:nvSpPr>
                <p:spPr bwMode="auto">
                  <a:xfrm>
                    <a:off x="1425"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776" name="Freeform 843"/>
                  <p:cNvSpPr>
                    <a:spLocks/>
                  </p:cNvSpPr>
                  <p:nvPr/>
                </p:nvSpPr>
                <p:spPr bwMode="auto">
                  <a:xfrm>
                    <a:off x="1426" y="2246"/>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6777" name="Freeform 844"/>
                  <p:cNvSpPr>
                    <a:spLocks/>
                  </p:cNvSpPr>
                  <p:nvPr/>
                </p:nvSpPr>
                <p:spPr bwMode="auto">
                  <a:xfrm>
                    <a:off x="1427"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778" name="Freeform 845"/>
                  <p:cNvSpPr>
                    <a:spLocks/>
                  </p:cNvSpPr>
                  <p:nvPr/>
                </p:nvSpPr>
                <p:spPr bwMode="auto">
                  <a:xfrm>
                    <a:off x="1428"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779" name="Freeform 846"/>
                  <p:cNvSpPr>
                    <a:spLocks/>
                  </p:cNvSpPr>
                  <p:nvPr/>
                </p:nvSpPr>
                <p:spPr bwMode="auto">
                  <a:xfrm>
                    <a:off x="1429"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780" name="Freeform 847"/>
                  <p:cNvSpPr>
                    <a:spLocks/>
                  </p:cNvSpPr>
                  <p:nvPr/>
                </p:nvSpPr>
                <p:spPr bwMode="auto">
                  <a:xfrm>
                    <a:off x="1429" y="2246"/>
                    <a:ext cx="2"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781" name="Freeform 848"/>
                  <p:cNvSpPr>
                    <a:spLocks/>
                  </p:cNvSpPr>
                  <p:nvPr/>
                </p:nvSpPr>
                <p:spPr bwMode="auto">
                  <a:xfrm>
                    <a:off x="1430" y="2246"/>
                    <a:ext cx="2"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782" name="Freeform 849"/>
                  <p:cNvSpPr>
                    <a:spLocks/>
                  </p:cNvSpPr>
                  <p:nvPr/>
                </p:nvSpPr>
                <p:spPr bwMode="auto">
                  <a:xfrm>
                    <a:off x="1431" y="2246"/>
                    <a:ext cx="2"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783" name="Freeform 850"/>
                  <p:cNvSpPr>
                    <a:spLocks/>
                  </p:cNvSpPr>
                  <p:nvPr/>
                </p:nvSpPr>
                <p:spPr bwMode="auto">
                  <a:xfrm>
                    <a:off x="1432" y="2246"/>
                    <a:ext cx="2"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6784" name="Freeform 851"/>
                  <p:cNvSpPr>
                    <a:spLocks/>
                  </p:cNvSpPr>
                  <p:nvPr/>
                </p:nvSpPr>
                <p:spPr bwMode="auto">
                  <a:xfrm>
                    <a:off x="1433" y="2246"/>
                    <a:ext cx="2"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785" name="Freeform 852"/>
                  <p:cNvSpPr>
                    <a:spLocks/>
                  </p:cNvSpPr>
                  <p:nvPr/>
                </p:nvSpPr>
                <p:spPr bwMode="auto">
                  <a:xfrm>
                    <a:off x="1434" y="2246"/>
                    <a:ext cx="2"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786" name="Freeform 853"/>
                  <p:cNvSpPr>
                    <a:spLocks/>
                  </p:cNvSpPr>
                  <p:nvPr/>
                </p:nvSpPr>
                <p:spPr bwMode="auto">
                  <a:xfrm>
                    <a:off x="1435"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787" name="Freeform 854"/>
                  <p:cNvSpPr>
                    <a:spLocks/>
                  </p:cNvSpPr>
                  <p:nvPr/>
                </p:nvSpPr>
                <p:spPr bwMode="auto">
                  <a:xfrm>
                    <a:off x="1436"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788" name="Freeform 855"/>
                  <p:cNvSpPr>
                    <a:spLocks/>
                  </p:cNvSpPr>
                  <p:nvPr/>
                </p:nvSpPr>
                <p:spPr bwMode="auto">
                  <a:xfrm>
                    <a:off x="1437"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789" name="Freeform 856"/>
                  <p:cNvSpPr>
                    <a:spLocks/>
                  </p:cNvSpPr>
                  <p:nvPr/>
                </p:nvSpPr>
                <p:spPr bwMode="auto">
                  <a:xfrm>
                    <a:off x="1438"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790" name="Freeform 857"/>
                  <p:cNvSpPr>
                    <a:spLocks/>
                  </p:cNvSpPr>
                  <p:nvPr/>
                </p:nvSpPr>
                <p:spPr bwMode="auto">
                  <a:xfrm>
                    <a:off x="1439" y="2246"/>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6791" name="Freeform 858"/>
                  <p:cNvSpPr>
                    <a:spLocks/>
                  </p:cNvSpPr>
                  <p:nvPr/>
                </p:nvSpPr>
                <p:spPr bwMode="auto">
                  <a:xfrm>
                    <a:off x="1440"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792" name="Freeform 859"/>
                  <p:cNvSpPr>
                    <a:spLocks/>
                  </p:cNvSpPr>
                  <p:nvPr/>
                </p:nvSpPr>
                <p:spPr bwMode="auto">
                  <a:xfrm>
                    <a:off x="1441"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793" name="Freeform 860"/>
                  <p:cNvSpPr>
                    <a:spLocks/>
                  </p:cNvSpPr>
                  <p:nvPr/>
                </p:nvSpPr>
                <p:spPr bwMode="auto">
                  <a:xfrm>
                    <a:off x="1442"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794" name="Freeform 861"/>
                  <p:cNvSpPr>
                    <a:spLocks/>
                  </p:cNvSpPr>
                  <p:nvPr/>
                </p:nvSpPr>
                <p:spPr bwMode="auto">
                  <a:xfrm>
                    <a:off x="1443"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grpSp>
            <p:grpSp>
              <p:nvGrpSpPr>
                <p:cNvPr id="51" name="Group 1063"/>
                <p:cNvGrpSpPr>
                  <a:grpSpLocks/>
                </p:cNvGrpSpPr>
                <p:nvPr/>
              </p:nvGrpSpPr>
              <p:grpSpPr bwMode="auto">
                <a:xfrm>
                  <a:off x="1444" y="2246"/>
                  <a:ext cx="194" cy="1"/>
                  <a:chOff x="1444" y="2246"/>
                  <a:chExt cx="194" cy="1"/>
                </a:xfrm>
              </p:grpSpPr>
              <p:sp>
                <p:nvSpPr>
                  <p:cNvPr id="6395" name="Freeform 863"/>
                  <p:cNvSpPr>
                    <a:spLocks/>
                  </p:cNvSpPr>
                  <p:nvPr/>
                </p:nvSpPr>
                <p:spPr bwMode="auto">
                  <a:xfrm>
                    <a:off x="1444"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396" name="Freeform 864"/>
                  <p:cNvSpPr>
                    <a:spLocks/>
                  </p:cNvSpPr>
                  <p:nvPr/>
                </p:nvSpPr>
                <p:spPr bwMode="auto">
                  <a:xfrm>
                    <a:off x="1445"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397" name="Freeform 865"/>
                  <p:cNvSpPr>
                    <a:spLocks/>
                  </p:cNvSpPr>
                  <p:nvPr/>
                </p:nvSpPr>
                <p:spPr bwMode="auto">
                  <a:xfrm>
                    <a:off x="1446" y="2246"/>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6398" name="Freeform 866"/>
                  <p:cNvSpPr>
                    <a:spLocks/>
                  </p:cNvSpPr>
                  <p:nvPr/>
                </p:nvSpPr>
                <p:spPr bwMode="auto">
                  <a:xfrm>
                    <a:off x="1447"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399" name="Freeform 867"/>
                  <p:cNvSpPr>
                    <a:spLocks/>
                  </p:cNvSpPr>
                  <p:nvPr/>
                </p:nvSpPr>
                <p:spPr bwMode="auto">
                  <a:xfrm>
                    <a:off x="1448"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400" name="Freeform 868"/>
                  <p:cNvSpPr>
                    <a:spLocks/>
                  </p:cNvSpPr>
                  <p:nvPr/>
                </p:nvSpPr>
                <p:spPr bwMode="auto">
                  <a:xfrm>
                    <a:off x="1449"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401" name="Freeform 869"/>
                  <p:cNvSpPr>
                    <a:spLocks/>
                  </p:cNvSpPr>
                  <p:nvPr/>
                </p:nvSpPr>
                <p:spPr bwMode="auto">
                  <a:xfrm>
                    <a:off x="1450"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402" name="Freeform 870"/>
                  <p:cNvSpPr>
                    <a:spLocks/>
                  </p:cNvSpPr>
                  <p:nvPr/>
                </p:nvSpPr>
                <p:spPr bwMode="auto">
                  <a:xfrm>
                    <a:off x="1451"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403" name="Freeform 871"/>
                  <p:cNvSpPr>
                    <a:spLocks/>
                  </p:cNvSpPr>
                  <p:nvPr/>
                </p:nvSpPr>
                <p:spPr bwMode="auto">
                  <a:xfrm>
                    <a:off x="1452"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404" name="Freeform 872"/>
                  <p:cNvSpPr>
                    <a:spLocks/>
                  </p:cNvSpPr>
                  <p:nvPr/>
                </p:nvSpPr>
                <p:spPr bwMode="auto">
                  <a:xfrm>
                    <a:off x="1453" y="2246"/>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6405" name="Freeform 873"/>
                  <p:cNvSpPr>
                    <a:spLocks/>
                  </p:cNvSpPr>
                  <p:nvPr/>
                </p:nvSpPr>
                <p:spPr bwMode="auto">
                  <a:xfrm>
                    <a:off x="1454"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406" name="Freeform 874"/>
                  <p:cNvSpPr>
                    <a:spLocks/>
                  </p:cNvSpPr>
                  <p:nvPr/>
                </p:nvSpPr>
                <p:spPr bwMode="auto">
                  <a:xfrm>
                    <a:off x="1455"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407" name="Freeform 875"/>
                  <p:cNvSpPr>
                    <a:spLocks/>
                  </p:cNvSpPr>
                  <p:nvPr/>
                </p:nvSpPr>
                <p:spPr bwMode="auto">
                  <a:xfrm>
                    <a:off x="1456"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408" name="Freeform 876"/>
                  <p:cNvSpPr>
                    <a:spLocks/>
                  </p:cNvSpPr>
                  <p:nvPr/>
                </p:nvSpPr>
                <p:spPr bwMode="auto">
                  <a:xfrm>
                    <a:off x="1457"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409" name="Freeform 877"/>
                  <p:cNvSpPr>
                    <a:spLocks/>
                  </p:cNvSpPr>
                  <p:nvPr/>
                </p:nvSpPr>
                <p:spPr bwMode="auto">
                  <a:xfrm>
                    <a:off x="1458"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410" name="Freeform 878"/>
                  <p:cNvSpPr>
                    <a:spLocks/>
                  </p:cNvSpPr>
                  <p:nvPr/>
                </p:nvSpPr>
                <p:spPr bwMode="auto">
                  <a:xfrm>
                    <a:off x="1458" y="2246"/>
                    <a:ext cx="2"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411" name="Freeform 879"/>
                  <p:cNvSpPr>
                    <a:spLocks/>
                  </p:cNvSpPr>
                  <p:nvPr/>
                </p:nvSpPr>
                <p:spPr bwMode="auto">
                  <a:xfrm>
                    <a:off x="1459" y="2246"/>
                    <a:ext cx="2"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6412" name="Freeform 880"/>
                  <p:cNvSpPr>
                    <a:spLocks/>
                  </p:cNvSpPr>
                  <p:nvPr/>
                </p:nvSpPr>
                <p:spPr bwMode="auto">
                  <a:xfrm>
                    <a:off x="1461"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413" name="Freeform 881"/>
                  <p:cNvSpPr>
                    <a:spLocks/>
                  </p:cNvSpPr>
                  <p:nvPr/>
                </p:nvSpPr>
                <p:spPr bwMode="auto">
                  <a:xfrm>
                    <a:off x="1462"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414" name="Freeform 882"/>
                  <p:cNvSpPr>
                    <a:spLocks/>
                  </p:cNvSpPr>
                  <p:nvPr/>
                </p:nvSpPr>
                <p:spPr bwMode="auto">
                  <a:xfrm>
                    <a:off x="1462" y="2246"/>
                    <a:ext cx="2"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415" name="Freeform 883"/>
                  <p:cNvSpPr>
                    <a:spLocks/>
                  </p:cNvSpPr>
                  <p:nvPr/>
                </p:nvSpPr>
                <p:spPr bwMode="auto">
                  <a:xfrm>
                    <a:off x="1463" y="2246"/>
                    <a:ext cx="2"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416" name="Freeform 884"/>
                  <p:cNvSpPr>
                    <a:spLocks/>
                  </p:cNvSpPr>
                  <p:nvPr/>
                </p:nvSpPr>
                <p:spPr bwMode="auto">
                  <a:xfrm>
                    <a:off x="1464"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417" name="Freeform 885"/>
                  <p:cNvSpPr>
                    <a:spLocks/>
                  </p:cNvSpPr>
                  <p:nvPr/>
                </p:nvSpPr>
                <p:spPr bwMode="auto">
                  <a:xfrm>
                    <a:off x="1465"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418" name="Freeform 886"/>
                  <p:cNvSpPr>
                    <a:spLocks/>
                  </p:cNvSpPr>
                  <p:nvPr/>
                </p:nvSpPr>
                <p:spPr bwMode="auto">
                  <a:xfrm>
                    <a:off x="1466" y="2246"/>
                    <a:ext cx="2"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6419" name="Freeform 887"/>
                  <p:cNvSpPr>
                    <a:spLocks/>
                  </p:cNvSpPr>
                  <p:nvPr/>
                </p:nvSpPr>
                <p:spPr bwMode="auto">
                  <a:xfrm>
                    <a:off x="1467"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420" name="Freeform 888"/>
                  <p:cNvSpPr>
                    <a:spLocks/>
                  </p:cNvSpPr>
                  <p:nvPr/>
                </p:nvSpPr>
                <p:spPr bwMode="auto">
                  <a:xfrm>
                    <a:off x="1468"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421" name="Freeform 889"/>
                  <p:cNvSpPr>
                    <a:spLocks/>
                  </p:cNvSpPr>
                  <p:nvPr/>
                </p:nvSpPr>
                <p:spPr bwMode="auto">
                  <a:xfrm>
                    <a:off x="1469"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422" name="Freeform 890"/>
                  <p:cNvSpPr>
                    <a:spLocks/>
                  </p:cNvSpPr>
                  <p:nvPr/>
                </p:nvSpPr>
                <p:spPr bwMode="auto">
                  <a:xfrm>
                    <a:off x="1470"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423" name="Freeform 891"/>
                  <p:cNvSpPr>
                    <a:spLocks/>
                  </p:cNvSpPr>
                  <p:nvPr/>
                </p:nvSpPr>
                <p:spPr bwMode="auto">
                  <a:xfrm>
                    <a:off x="1471"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424" name="Freeform 892"/>
                  <p:cNvSpPr>
                    <a:spLocks/>
                  </p:cNvSpPr>
                  <p:nvPr/>
                </p:nvSpPr>
                <p:spPr bwMode="auto">
                  <a:xfrm>
                    <a:off x="1472" y="2246"/>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6425" name="Freeform 893"/>
                  <p:cNvSpPr>
                    <a:spLocks/>
                  </p:cNvSpPr>
                  <p:nvPr/>
                </p:nvSpPr>
                <p:spPr bwMode="auto">
                  <a:xfrm>
                    <a:off x="1473"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426" name="Freeform 894"/>
                  <p:cNvSpPr>
                    <a:spLocks/>
                  </p:cNvSpPr>
                  <p:nvPr/>
                </p:nvSpPr>
                <p:spPr bwMode="auto">
                  <a:xfrm>
                    <a:off x="1474"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427" name="Freeform 895"/>
                  <p:cNvSpPr>
                    <a:spLocks/>
                  </p:cNvSpPr>
                  <p:nvPr/>
                </p:nvSpPr>
                <p:spPr bwMode="auto">
                  <a:xfrm>
                    <a:off x="1475"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428" name="Freeform 896"/>
                  <p:cNvSpPr>
                    <a:spLocks/>
                  </p:cNvSpPr>
                  <p:nvPr/>
                </p:nvSpPr>
                <p:spPr bwMode="auto">
                  <a:xfrm>
                    <a:off x="1476"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429" name="Freeform 897"/>
                  <p:cNvSpPr>
                    <a:spLocks/>
                  </p:cNvSpPr>
                  <p:nvPr/>
                </p:nvSpPr>
                <p:spPr bwMode="auto">
                  <a:xfrm>
                    <a:off x="1477"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430" name="Freeform 898"/>
                  <p:cNvSpPr>
                    <a:spLocks/>
                  </p:cNvSpPr>
                  <p:nvPr/>
                </p:nvSpPr>
                <p:spPr bwMode="auto">
                  <a:xfrm>
                    <a:off x="1478"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431" name="Freeform 899"/>
                  <p:cNvSpPr>
                    <a:spLocks/>
                  </p:cNvSpPr>
                  <p:nvPr/>
                </p:nvSpPr>
                <p:spPr bwMode="auto">
                  <a:xfrm>
                    <a:off x="1479"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432" name="Freeform 900"/>
                  <p:cNvSpPr>
                    <a:spLocks/>
                  </p:cNvSpPr>
                  <p:nvPr/>
                </p:nvSpPr>
                <p:spPr bwMode="auto">
                  <a:xfrm>
                    <a:off x="1480" y="2246"/>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6433" name="Freeform 901"/>
                  <p:cNvSpPr>
                    <a:spLocks/>
                  </p:cNvSpPr>
                  <p:nvPr/>
                </p:nvSpPr>
                <p:spPr bwMode="auto">
                  <a:xfrm>
                    <a:off x="1481"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434" name="Freeform 902"/>
                  <p:cNvSpPr>
                    <a:spLocks/>
                  </p:cNvSpPr>
                  <p:nvPr/>
                </p:nvSpPr>
                <p:spPr bwMode="auto">
                  <a:xfrm>
                    <a:off x="1482"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435" name="Freeform 903"/>
                  <p:cNvSpPr>
                    <a:spLocks/>
                  </p:cNvSpPr>
                  <p:nvPr/>
                </p:nvSpPr>
                <p:spPr bwMode="auto">
                  <a:xfrm>
                    <a:off x="1483"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436" name="Freeform 904"/>
                  <p:cNvSpPr>
                    <a:spLocks/>
                  </p:cNvSpPr>
                  <p:nvPr/>
                </p:nvSpPr>
                <p:spPr bwMode="auto">
                  <a:xfrm>
                    <a:off x="1484"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437" name="Freeform 905"/>
                  <p:cNvSpPr>
                    <a:spLocks/>
                  </p:cNvSpPr>
                  <p:nvPr/>
                </p:nvSpPr>
                <p:spPr bwMode="auto">
                  <a:xfrm>
                    <a:off x="1485"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438" name="Freeform 906"/>
                  <p:cNvSpPr>
                    <a:spLocks/>
                  </p:cNvSpPr>
                  <p:nvPr/>
                </p:nvSpPr>
                <p:spPr bwMode="auto">
                  <a:xfrm>
                    <a:off x="1486"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439" name="Freeform 907"/>
                  <p:cNvSpPr>
                    <a:spLocks/>
                  </p:cNvSpPr>
                  <p:nvPr/>
                </p:nvSpPr>
                <p:spPr bwMode="auto">
                  <a:xfrm>
                    <a:off x="1487" y="2246"/>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6440" name="Freeform 908"/>
                  <p:cNvSpPr>
                    <a:spLocks/>
                  </p:cNvSpPr>
                  <p:nvPr/>
                </p:nvSpPr>
                <p:spPr bwMode="auto">
                  <a:xfrm>
                    <a:off x="1488"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441" name="Freeform 909"/>
                  <p:cNvSpPr>
                    <a:spLocks/>
                  </p:cNvSpPr>
                  <p:nvPr/>
                </p:nvSpPr>
                <p:spPr bwMode="auto">
                  <a:xfrm>
                    <a:off x="1489"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442" name="Freeform 910"/>
                  <p:cNvSpPr>
                    <a:spLocks/>
                  </p:cNvSpPr>
                  <p:nvPr/>
                </p:nvSpPr>
                <p:spPr bwMode="auto">
                  <a:xfrm>
                    <a:off x="1490"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443" name="Freeform 911"/>
                  <p:cNvSpPr>
                    <a:spLocks/>
                  </p:cNvSpPr>
                  <p:nvPr/>
                </p:nvSpPr>
                <p:spPr bwMode="auto">
                  <a:xfrm>
                    <a:off x="1491"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444" name="Freeform 912"/>
                  <p:cNvSpPr>
                    <a:spLocks/>
                  </p:cNvSpPr>
                  <p:nvPr/>
                </p:nvSpPr>
                <p:spPr bwMode="auto">
                  <a:xfrm>
                    <a:off x="1491" y="2246"/>
                    <a:ext cx="2"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445" name="Freeform 913"/>
                  <p:cNvSpPr>
                    <a:spLocks/>
                  </p:cNvSpPr>
                  <p:nvPr/>
                </p:nvSpPr>
                <p:spPr bwMode="auto">
                  <a:xfrm>
                    <a:off x="1492" y="2246"/>
                    <a:ext cx="2"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446" name="Freeform 914"/>
                  <p:cNvSpPr>
                    <a:spLocks/>
                  </p:cNvSpPr>
                  <p:nvPr/>
                </p:nvSpPr>
                <p:spPr bwMode="auto">
                  <a:xfrm>
                    <a:off x="1493" y="2246"/>
                    <a:ext cx="2"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6447" name="Freeform 915"/>
                  <p:cNvSpPr>
                    <a:spLocks/>
                  </p:cNvSpPr>
                  <p:nvPr/>
                </p:nvSpPr>
                <p:spPr bwMode="auto">
                  <a:xfrm>
                    <a:off x="1494" y="2246"/>
                    <a:ext cx="2"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448" name="Freeform 916"/>
                  <p:cNvSpPr>
                    <a:spLocks/>
                  </p:cNvSpPr>
                  <p:nvPr/>
                </p:nvSpPr>
                <p:spPr bwMode="auto">
                  <a:xfrm>
                    <a:off x="1495" y="2246"/>
                    <a:ext cx="2"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449" name="Freeform 917"/>
                  <p:cNvSpPr>
                    <a:spLocks/>
                  </p:cNvSpPr>
                  <p:nvPr/>
                </p:nvSpPr>
                <p:spPr bwMode="auto">
                  <a:xfrm>
                    <a:off x="1496"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450" name="Freeform 918"/>
                  <p:cNvSpPr>
                    <a:spLocks/>
                  </p:cNvSpPr>
                  <p:nvPr/>
                </p:nvSpPr>
                <p:spPr bwMode="auto">
                  <a:xfrm>
                    <a:off x="1497"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451" name="Freeform 919"/>
                  <p:cNvSpPr>
                    <a:spLocks/>
                  </p:cNvSpPr>
                  <p:nvPr/>
                </p:nvSpPr>
                <p:spPr bwMode="auto">
                  <a:xfrm>
                    <a:off x="1498"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452" name="Freeform 920"/>
                  <p:cNvSpPr>
                    <a:spLocks/>
                  </p:cNvSpPr>
                  <p:nvPr/>
                </p:nvSpPr>
                <p:spPr bwMode="auto">
                  <a:xfrm>
                    <a:off x="1499"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453" name="Freeform 921"/>
                  <p:cNvSpPr>
                    <a:spLocks/>
                  </p:cNvSpPr>
                  <p:nvPr/>
                </p:nvSpPr>
                <p:spPr bwMode="auto">
                  <a:xfrm>
                    <a:off x="1500" y="2246"/>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6454" name="Freeform 922"/>
                  <p:cNvSpPr>
                    <a:spLocks/>
                  </p:cNvSpPr>
                  <p:nvPr/>
                </p:nvSpPr>
                <p:spPr bwMode="auto">
                  <a:xfrm>
                    <a:off x="1501"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455" name="Freeform 923"/>
                  <p:cNvSpPr>
                    <a:spLocks/>
                  </p:cNvSpPr>
                  <p:nvPr/>
                </p:nvSpPr>
                <p:spPr bwMode="auto">
                  <a:xfrm>
                    <a:off x="1502"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456" name="Freeform 924"/>
                  <p:cNvSpPr>
                    <a:spLocks/>
                  </p:cNvSpPr>
                  <p:nvPr/>
                </p:nvSpPr>
                <p:spPr bwMode="auto">
                  <a:xfrm>
                    <a:off x="1503"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457" name="Freeform 925"/>
                  <p:cNvSpPr>
                    <a:spLocks/>
                  </p:cNvSpPr>
                  <p:nvPr/>
                </p:nvSpPr>
                <p:spPr bwMode="auto">
                  <a:xfrm>
                    <a:off x="1504"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458" name="Freeform 926"/>
                  <p:cNvSpPr>
                    <a:spLocks/>
                  </p:cNvSpPr>
                  <p:nvPr/>
                </p:nvSpPr>
                <p:spPr bwMode="auto">
                  <a:xfrm>
                    <a:off x="1505"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459" name="Freeform 927"/>
                  <p:cNvSpPr>
                    <a:spLocks/>
                  </p:cNvSpPr>
                  <p:nvPr/>
                </p:nvSpPr>
                <p:spPr bwMode="auto">
                  <a:xfrm>
                    <a:off x="1506" y="2246"/>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6460" name="Freeform 928"/>
                  <p:cNvSpPr>
                    <a:spLocks/>
                  </p:cNvSpPr>
                  <p:nvPr/>
                </p:nvSpPr>
                <p:spPr bwMode="auto">
                  <a:xfrm>
                    <a:off x="1507"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461" name="Freeform 929"/>
                  <p:cNvSpPr>
                    <a:spLocks/>
                  </p:cNvSpPr>
                  <p:nvPr/>
                </p:nvSpPr>
                <p:spPr bwMode="auto">
                  <a:xfrm>
                    <a:off x="1508"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462" name="Freeform 930"/>
                  <p:cNvSpPr>
                    <a:spLocks/>
                  </p:cNvSpPr>
                  <p:nvPr/>
                </p:nvSpPr>
                <p:spPr bwMode="auto">
                  <a:xfrm>
                    <a:off x="1509"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463" name="Freeform 931"/>
                  <p:cNvSpPr>
                    <a:spLocks/>
                  </p:cNvSpPr>
                  <p:nvPr/>
                </p:nvSpPr>
                <p:spPr bwMode="auto">
                  <a:xfrm>
                    <a:off x="1510"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464" name="Freeform 932"/>
                  <p:cNvSpPr>
                    <a:spLocks/>
                  </p:cNvSpPr>
                  <p:nvPr/>
                </p:nvSpPr>
                <p:spPr bwMode="auto">
                  <a:xfrm>
                    <a:off x="1511" y="2246"/>
                    <a:ext cx="1" cy="1"/>
                  </a:xfrm>
                  <a:custGeom>
                    <a:avLst/>
                    <a:gdLst>
                      <a:gd name="T0" fmla="*/ 0 w 6"/>
                      <a:gd name="T1" fmla="*/ 1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1"/>
                        </a:moveTo>
                        <a:lnTo>
                          <a:pt x="5" y="0"/>
                        </a:lnTo>
                        <a:lnTo>
                          <a:pt x="6" y="0"/>
                        </a:lnTo>
                      </a:path>
                    </a:pathLst>
                  </a:custGeom>
                  <a:noFill/>
                  <a:ln w="6350">
                    <a:solidFill>
                      <a:srgbClr val="0C0CFF"/>
                    </a:solidFill>
                    <a:prstDash val="solid"/>
                    <a:round/>
                    <a:headEnd/>
                    <a:tailEnd/>
                  </a:ln>
                </p:spPr>
                <p:txBody>
                  <a:bodyPr/>
                  <a:lstStyle/>
                  <a:p>
                    <a:endParaRPr lang="en-US"/>
                  </a:p>
                </p:txBody>
              </p:sp>
              <p:sp>
                <p:nvSpPr>
                  <p:cNvPr id="6465" name="Freeform 933"/>
                  <p:cNvSpPr>
                    <a:spLocks/>
                  </p:cNvSpPr>
                  <p:nvPr/>
                </p:nvSpPr>
                <p:spPr bwMode="auto">
                  <a:xfrm>
                    <a:off x="1512"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466" name="Freeform 934"/>
                  <p:cNvSpPr>
                    <a:spLocks/>
                  </p:cNvSpPr>
                  <p:nvPr/>
                </p:nvSpPr>
                <p:spPr bwMode="auto">
                  <a:xfrm>
                    <a:off x="1513"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467" name="Freeform 935"/>
                  <p:cNvSpPr>
                    <a:spLocks/>
                  </p:cNvSpPr>
                  <p:nvPr/>
                </p:nvSpPr>
                <p:spPr bwMode="auto">
                  <a:xfrm>
                    <a:off x="1514" y="2246"/>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6468" name="Freeform 936"/>
                  <p:cNvSpPr>
                    <a:spLocks/>
                  </p:cNvSpPr>
                  <p:nvPr/>
                </p:nvSpPr>
                <p:spPr bwMode="auto">
                  <a:xfrm>
                    <a:off x="1515"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469" name="Freeform 937"/>
                  <p:cNvSpPr>
                    <a:spLocks/>
                  </p:cNvSpPr>
                  <p:nvPr/>
                </p:nvSpPr>
                <p:spPr bwMode="auto">
                  <a:xfrm>
                    <a:off x="1516"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470" name="Freeform 938"/>
                  <p:cNvSpPr>
                    <a:spLocks/>
                  </p:cNvSpPr>
                  <p:nvPr/>
                </p:nvSpPr>
                <p:spPr bwMode="auto">
                  <a:xfrm>
                    <a:off x="1517"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471" name="Freeform 939"/>
                  <p:cNvSpPr>
                    <a:spLocks/>
                  </p:cNvSpPr>
                  <p:nvPr/>
                </p:nvSpPr>
                <p:spPr bwMode="auto">
                  <a:xfrm>
                    <a:off x="1518"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472" name="Freeform 940"/>
                  <p:cNvSpPr>
                    <a:spLocks/>
                  </p:cNvSpPr>
                  <p:nvPr/>
                </p:nvSpPr>
                <p:spPr bwMode="auto">
                  <a:xfrm>
                    <a:off x="1519"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473" name="Freeform 941"/>
                  <p:cNvSpPr>
                    <a:spLocks/>
                  </p:cNvSpPr>
                  <p:nvPr/>
                </p:nvSpPr>
                <p:spPr bwMode="auto">
                  <a:xfrm>
                    <a:off x="1519" y="2246"/>
                    <a:ext cx="2"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474" name="Freeform 942"/>
                  <p:cNvSpPr>
                    <a:spLocks/>
                  </p:cNvSpPr>
                  <p:nvPr/>
                </p:nvSpPr>
                <p:spPr bwMode="auto">
                  <a:xfrm>
                    <a:off x="1520" y="2246"/>
                    <a:ext cx="2"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6475" name="Freeform 943"/>
                  <p:cNvSpPr>
                    <a:spLocks/>
                  </p:cNvSpPr>
                  <p:nvPr/>
                </p:nvSpPr>
                <p:spPr bwMode="auto">
                  <a:xfrm>
                    <a:off x="1522"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476" name="Freeform 944"/>
                  <p:cNvSpPr>
                    <a:spLocks/>
                  </p:cNvSpPr>
                  <p:nvPr/>
                </p:nvSpPr>
                <p:spPr bwMode="auto">
                  <a:xfrm>
                    <a:off x="1523" y="2246"/>
                    <a:ext cx="1" cy="1"/>
                  </a:xfrm>
                  <a:custGeom>
                    <a:avLst/>
                    <a:gdLst>
                      <a:gd name="T0" fmla="*/ 0 w 6"/>
                      <a:gd name="T1" fmla="*/ 1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1"/>
                        </a:moveTo>
                        <a:lnTo>
                          <a:pt x="5" y="0"/>
                        </a:lnTo>
                        <a:lnTo>
                          <a:pt x="6" y="0"/>
                        </a:lnTo>
                      </a:path>
                    </a:pathLst>
                  </a:custGeom>
                  <a:noFill/>
                  <a:ln w="6350">
                    <a:solidFill>
                      <a:srgbClr val="0C0CFF"/>
                    </a:solidFill>
                    <a:prstDash val="solid"/>
                    <a:round/>
                    <a:headEnd/>
                    <a:tailEnd/>
                  </a:ln>
                </p:spPr>
                <p:txBody>
                  <a:bodyPr/>
                  <a:lstStyle/>
                  <a:p>
                    <a:endParaRPr lang="en-US"/>
                  </a:p>
                </p:txBody>
              </p:sp>
              <p:sp>
                <p:nvSpPr>
                  <p:cNvPr id="6477" name="Freeform 945"/>
                  <p:cNvSpPr>
                    <a:spLocks/>
                  </p:cNvSpPr>
                  <p:nvPr/>
                </p:nvSpPr>
                <p:spPr bwMode="auto">
                  <a:xfrm>
                    <a:off x="1523" y="2246"/>
                    <a:ext cx="2"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478" name="Freeform 946"/>
                  <p:cNvSpPr>
                    <a:spLocks/>
                  </p:cNvSpPr>
                  <p:nvPr/>
                </p:nvSpPr>
                <p:spPr bwMode="auto">
                  <a:xfrm>
                    <a:off x="1524" y="2246"/>
                    <a:ext cx="2"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479" name="Freeform 947"/>
                  <p:cNvSpPr>
                    <a:spLocks/>
                  </p:cNvSpPr>
                  <p:nvPr/>
                </p:nvSpPr>
                <p:spPr bwMode="auto">
                  <a:xfrm>
                    <a:off x="1525"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480" name="Freeform 948"/>
                  <p:cNvSpPr>
                    <a:spLocks/>
                  </p:cNvSpPr>
                  <p:nvPr/>
                </p:nvSpPr>
                <p:spPr bwMode="auto">
                  <a:xfrm>
                    <a:off x="1526"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481" name="Freeform 949"/>
                  <p:cNvSpPr>
                    <a:spLocks/>
                  </p:cNvSpPr>
                  <p:nvPr/>
                </p:nvSpPr>
                <p:spPr bwMode="auto">
                  <a:xfrm>
                    <a:off x="1527" y="2246"/>
                    <a:ext cx="2"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6482" name="Freeform 950"/>
                  <p:cNvSpPr>
                    <a:spLocks/>
                  </p:cNvSpPr>
                  <p:nvPr/>
                </p:nvSpPr>
                <p:spPr bwMode="auto">
                  <a:xfrm>
                    <a:off x="1528"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483" name="Freeform 951"/>
                  <p:cNvSpPr>
                    <a:spLocks/>
                  </p:cNvSpPr>
                  <p:nvPr/>
                </p:nvSpPr>
                <p:spPr bwMode="auto">
                  <a:xfrm>
                    <a:off x="1529"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484" name="Freeform 952"/>
                  <p:cNvSpPr>
                    <a:spLocks/>
                  </p:cNvSpPr>
                  <p:nvPr/>
                </p:nvSpPr>
                <p:spPr bwMode="auto">
                  <a:xfrm>
                    <a:off x="1530"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485" name="Freeform 953"/>
                  <p:cNvSpPr>
                    <a:spLocks/>
                  </p:cNvSpPr>
                  <p:nvPr/>
                </p:nvSpPr>
                <p:spPr bwMode="auto">
                  <a:xfrm>
                    <a:off x="1531"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486" name="Freeform 954"/>
                  <p:cNvSpPr>
                    <a:spLocks/>
                  </p:cNvSpPr>
                  <p:nvPr/>
                </p:nvSpPr>
                <p:spPr bwMode="auto">
                  <a:xfrm>
                    <a:off x="1532"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487" name="Freeform 955"/>
                  <p:cNvSpPr>
                    <a:spLocks/>
                  </p:cNvSpPr>
                  <p:nvPr/>
                </p:nvSpPr>
                <p:spPr bwMode="auto">
                  <a:xfrm>
                    <a:off x="1533" y="2246"/>
                    <a:ext cx="1" cy="1"/>
                  </a:xfrm>
                  <a:custGeom>
                    <a:avLst/>
                    <a:gdLst>
                      <a:gd name="T0" fmla="*/ 0 w 6"/>
                      <a:gd name="T1" fmla="*/ 0 h 1"/>
                      <a:gd name="T2" fmla="*/ 5 w 6"/>
                      <a:gd name="T3" fmla="*/ 1 h 1"/>
                      <a:gd name="T4" fmla="*/ 6 w 6"/>
                      <a:gd name="T5" fmla="*/ 1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1"/>
                        </a:lnTo>
                        <a:lnTo>
                          <a:pt x="6" y="1"/>
                        </a:lnTo>
                      </a:path>
                    </a:pathLst>
                  </a:custGeom>
                  <a:noFill/>
                  <a:ln w="6350">
                    <a:solidFill>
                      <a:srgbClr val="0C0CFF"/>
                    </a:solidFill>
                    <a:prstDash val="solid"/>
                    <a:round/>
                    <a:headEnd/>
                    <a:tailEnd/>
                  </a:ln>
                </p:spPr>
                <p:txBody>
                  <a:bodyPr/>
                  <a:lstStyle/>
                  <a:p>
                    <a:endParaRPr lang="en-US"/>
                  </a:p>
                </p:txBody>
              </p:sp>
              <p:sp>
                <p:nvSpPr>
                  <p:cNvPr id="6488" name="Freeform 956"/>
                  <p:cNvSpPr>
                    <a:spLocks/>
                  </p:cNvSpPr>
                  <p:nvPr/>
                </p:nvSpPr>
                <p:spPr bwMode="auto">
                  <a:xfrm>
                    <a:off x="1534" y="2246"/>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6489" name="Freeform 957"/>
                  <p:cNvSpPr>
                    <a:spLocks/>
                  </p:cNvSpPr>
                  <p:nvPr/>
                </p:nvSpPr>
                <p:spPr bwMode="auto">
                  <a:xfrm>
                    <a:off x="1535"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490" name="Freeform 958"/>
                  <p:cNvSpPr>
                    <a:spLocks/>
                  </p:cNvSpPr>
                  <p:nvPr/>
                </p:nvSpPr>
                <p:spPr bwMode="auto">
                  <a:xfrm>
                    <a:off x="1536"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491" name="Freeform 959"/>
                  <p:cNvSpPr>
                    <a:spLocks/>
                  </p:cNvSpPr>
                  <p:nvPr/>
                </p:nvSpPr>
                <p:spPr bwMode="auto">
                  <a:xfrm>
                    <a:off x="1537"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492" name="Freeform 960"/>
                  <p:cNvSpPr>
                    <a:spLocks/>
                  </p:cNvSpPr>
                  <p:nvPr/>
                </p:nvSpPr>
                <p:spPr bwMode="auto">
                  <a:xfrm>
                    <a:off x="1538"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493" name="Freeform 961"/>
                  <p:cNvSpPr>
                    <a:spLocks/>
                  </p:cNvSpPr>
                  <p:nvPr/>
                </p:nvSpPr>
                <p:spPr bwMode="auto">
                  <a:xfrm>
                    <a:off x="1539"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494" name="Freeform 962"/>
                  <p:cNvSpPr>
                    <a:spLocks/>
                  </p:cNvSpPr>
                  <p:nvPr/>
                </p:nvSpPr>
                <p:spPr bwMode="auto">
                  <a:xfrm>
                    <a:off x="1540"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495" name="Freeform 963"/>
                  <p:cNvSpPr>
                    <a:spLocks/>
                  </p:cNvSpPr>
                  <p:nvPr/>
                </p:nvSpPr>
                <p:spPr bwMode="auto">
                  <a:xfrm>
                    <a:off x="1541" y="2246"/>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6496" name="Freeform 964"/>
                  <p:cNvSpPr>
                    <a:spLocks/>
                  </p:cNvSpPr>
                  <p:nvPr/>
                </p:nvSpPr>
                <p:spPr bwMode="auto">
                  <a:xfrm>
                    <a:off x="1542"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497" name="Freeform 965"/>
                  <p:cNvSpPr>
                    <a:spLocks/>
                  </p:cNvSpPr>
                  <p:nvPr/>
                </p:nvSpPr>
                <p:spPr bwMode="auto">
                  <a:xfrm>
                    <a:off x="1543"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498" name="Freeform 966"/>
                  <p:cNvSpPr>
                    <a:spLocks/>
                  </p:cNvSpPr>
                  <p:nvPr/>
                </p:nvSpPr>
                <p:spPr bwMode="auto">
                  <a:xfrm>
                    <a:off x="1544"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499" name="Freeform 967"/>
                  <p:cNvSpPr>
                    <a:spLocks/>
                  </p:cNvSpPr>
                  <p:nvPr/>
                </p:nvSpPr>
                <p:spPr bwMode="auto">
                  <a:xfrm>
                    <a:off x="1545"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500" name="Freeform 968"/>
                  <p:cNvSpPr>
                    <a:spLocks/>
                  </p:cNvSpPr>
                  <p:nvPr/>
                </p:nvSpPr>
                <p:spPr bwMode="auto">
                  <a:xfrm>
                    <a:off x="1546"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501" name="Freeform 969"/>
                  <p:cNvSpPr>
                    <a:spLocks/>
                  </p:cNvSpPr>
                  <p:nvPr/>
                </p:nvSpPr>
                <p:spPr bwMode="auto">
                  <a:xfrm>
                    <a:off x="1547" y="2246"/>
                    <a:ext cx="1" cy="1"/>
                  </a:xfrm>
                  <a:custGeom>
                    <a:avLst/>
                    <a:gdLst>
                      <a:gd name="T0" fmla="*/ 0 w 6"/>
                      <a:gd name="T1" fmla="*/ 0 h 1"/>
                      <a:gd name="T2" fmla="*/ 5 w 6"/>
                      <a:gd name="T3" fmla="*/ 1 h 1"/>
                      <a:gd name="T4" fmla="*/ 6 w 6"/>
                      <a:gd name="T5" fmla="*/ 1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1"/>
                        </a:lnTo>
                        <a:lnTo>
                          <a:pt x="6" y="1"/>
                        </a:lnTo>
                      </a:path>
                    </a:pathLst>
                  </a:custGeom>
                  <a:noFill/>
                  <a:ln w="6350">
                    <a:solidFill>
                      <a:srgbClr val="0C0CFF"/>
                    </a:solidFill>
                    <a:prstDash val="solid"/>
                    <a:round/>
                    <a:headEnd/>
                    <a:tailEnd/>
                  </a:ln>
                </p:spPr>
                <p:txBody>
                  <a:bodyPr/>
                  <a:lstStyle/>
                  <a:p>
                    <a:endParaRPr lang="en-US"/>
                  </a:p>
                </p:txBody>
              </p:sp>
              <p:sp>
                <p:nvSpPr>
                  <p:cNvPr id="6502" name="Freeform 970"/>
                  <p:cNvSpPr>
                    <a:spLocks/>
                  </p:cNvSpPr>
                  <p:nvPr/>
                </p:nvSpPr>
                <p:spPr bwMode="auto">
                  <a:xfrm>
                    <a:off x="1548" y="2246"/>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6503" name="Freeform 971"/>
                  <p:cNvSpPr>
                    <a:spLocks/>
                  </p:cNvSpPr>
                  <p:nvPr/>
                </p:nvSpPr>
                <p:spPr bwMode="auto">
                  <a:xfrm>
                    <a:off x="1549"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504" name="Freeform 972"/>
                  <p:cNvSpPr>
                    <a:spLocks/>
                  </p:cNvSpPr>
                  <p:nvPr/>
                </p:nvSpPr>
                <p:spPr bwMode="auto">
                  <a:xfrm>
                    <a:off x="1550"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505" name="Freeform 973"/>
                  <p:cNvSpPr>
                    <a:spLocks/>
                  </p:cNvSpPr>
                  <p:nvPr/>
                </p:nvSpPr>
                <p:spPr bwMode="auto">
                  <a:xfrm>
                    <a:off x="1551"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506" name="Freeform 974"/>
                  <p:cNvSpPr>
                    <a:spLocks/>
                  </p:cNvSpPr>
                  <p:nvPr/>
                </p:nvSpPr>
                <p:spPr bwMode="auto">
                  <a:xfrm>
                    <a:off x="1552"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507" name="Freeform 975"/>
                  <p:cNvSpPr>
                    <a:spLocks/>
                  </p:cNvSpPr>
                  <p:nvPr/>
                </p:nvSpPr>
                <p:spPr bwMode="auto">
                  <a:xfrm>
                    <a:off x="1552" y="2246"/>
                    <a:ext cx="2"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508" name="Freeform 976"/>
                  <p:cNvSpPr>
                    <a:spLocks/>
                  </p:cNvSpPr>
                  <p:nvPr/>
                </p:nvSpPr>
                <p:spPr bwMode="auto">
                  <a:xfrm>
                    <a:off x="1553" y="2246"/>
                    <a:ext cx="2"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509" name="Freeform 977"/>
                  <p:cNvSpPr>
                    <a:spLocks/>
                  </p:cNvSpPr>
                  <p:nvPr/>
                </p:nvSpPr>
                <p:spPr bwMode="auto">
                  <a:xfrm>
                    <a:off x="1554" y="2246"/>
                    <a:ext cx="2"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6510" name="Freeform 978"/>
                  <p:cNvSpPr>
                    <a:spLocks/>
                  </p:cNvSpPr>
                  <p:nvPr/>
                </p:nvSpPr>
                <p:spPr bwMode="auto">
                  <a:xfrm>
                    <a:off x="1555" y="2246"/>
                    <a:ext cx="2"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511" name="Freeform 979"/>
                  <p:cNvSpPr>
                    <a:spLocks/>
                  </p:cNvSpPr>
                  <p:nvPr/>
                </p:nvSpPr>
                <p:spPr bwMode="auto">
                  <a:xfrm>
                    <a:off x="1556" y="2246"/>
                    <a:ext cx="2"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512" name="Freeform 980"/>
                  <p:cNvSpPr>
                    <a:spLocks/>
                  </p:cNvSpPr>
                  <p:nvPr/>
                </p:nvSpPr>
                <p:spPr bwMode="auto">
                  <a:xfrm>
                    <a:off x="1557"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513" name="Freeform 981"/>
                  <p:cNvSpPr>
                    <a:spLocks/>
                  </p:cNvSpPr>
                  <p:nvPr/>
                </p:nvSpPr>
                <p:spPr bwMode="auto">
                  <a:xfrm>
                    <a:off x="1558"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514" name="Freeform 982"/>
                  <p:cNvSpPr>
                    <a:spLocks/>
                  </p:cNvSpPr>
                  <p:nvPr/>
                </p:nvSpPr>
                <p:spPr bwMode="auto">
                  <a:xfrm>
                    <a:off x="1559"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515" name="Freeform 983"/>
                  <p:cNvSpPr>
                    <a:spLocks/>
                  </p:cNvSpPr>
                  <p:nvPr/>
                </p:nvSpPr>
                <p:spPr bwMode="auto">
                  <a:xfrm>
                    <a:off x="1560"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516" name="Freeform 984"/>
                  <p:cNvSpPr>
                    <a:spLocks/>
                  </p:cNvSpPr>
                  <p:nvPr/>
                </p:nvSpPr>
                <p:spPr bwMode="auto">
                  <a:xfrm>
                    <a:off x="1561" y="2246"/>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6517" name="Freeform 985"/>
                  <p:cNvSpPr>
                    <a:spLocks/>
                  </p:cNvSpPr>
                  <p:nvPr/>
                </p:nvSpPr>
                <p:spPr bwMode="auto">
                  <a:xfrm>
                    <a:off x="1562"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518" name="Freeform 986"/>
                  <p:cNvSpPr>
                    <a:spLocks/>
                  </p:cNvSpPr>
                  <p:nvPr/>
                </p:nvSpPr>
                <p:spPr bwMode="auto">
                  <a:xfrm>
                    <a:off x="1563"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519" name="Freeform 987"/>
                  <p:cNvSpPr>
                    <a:spLocks/>
                  </p:cNvSpPr>
                  <p:nvPr/>
                </p:nvSpPr>
                <p:spPr bwMode="auto">
                  <a:xfrm>
                    <a:off x="1564"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520" name="Freeform 988"/>
                  <p:cNvSpPr>
                    <a:spLocks/>
                  </p:cNvSpPr>
                  <p:nvPr/>
                </p:nvSpPr>
                <p:spPr bwMode="auto">
                  <a:xfrm>
                    <a:off x="1565"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521" name="Freeform 989"/>
                  <p:cNvSpPr>
                    <a:spLocks/>
                  </p:cNvSpPr>
                  <p:nvPr/>
                </p:nvSpPr>
                <p:spPr bwMode="auto">
                  <a:xfrm>
                    <a:off x="1566"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522" name="Freeform 990"/>
                  <p:cNvSpPr>
                    <a:spLocks/>
                  </p:cNvSpPr>
                  <p:nvPr/>
                </p:nvSpPr>
                <p:spPr bwMode="auto">
                  <a:xfrm>
                    <a:off x="1567"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523" name="Freeform 991"/>
                  <p:cNvSpPr>
                    <a:spLocks/>
                  </p:cNvSpPr>
                  <p:nvPr/>
                </p:nvSpPr>
                <p:spPr bwMode="auto">
                  <a:xfrm>
                    <a:off x="1568" y="2246"/>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6524" name="Freeform 992"/>
                  <p:cNvSpPr>
                    <a:spLocks/>
                  </p:cNvSpPr>
                  <p:nvPr/>
                </p:nvSpPr>
                <p:spPr bwMode="auto">
                  <a:xfrm>
                    <a:off x="1569"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525" name="Freeform 993"/>
                  <p:cNvSpPr>
                    <a:spLocks/>
                  </p:cNvSpPr>
                  <p:nvPr/>
                </p:nvSpPr>
                <p:spPr bwMode="auto">
                  <a:xfrm>
                    <a:off x="1570"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526" name="Freeform 994"/>
                  <p:cNvSpPr>
                    <a:spLocks/>
                  </p:cNvSpPr>
                  <p:nvPr/>
                </p:nvSpPr>
                <p:spPr bwMode="auto">
                  <a:xfrm>
                    <a:off x="1571"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527" name="Freeform 995"/>
                  <p:cNvSpPr>
                    <a:spLocks/>
                  </p:cNvSpPr>
                  <p:nvPr/>
                </p:nvSpPr>
                <p:spPr bwMode="auto">
                  <a:xfrm>
                    <a:off x="1572"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528" name="Freeform 996"/>
                  <p:cNvSpPr>
                    <a:spLocks/>
                  </p:cNvSpPr>
                  <p:nvPr/>
                </p:nvSpPr>
                <p:spPr bwMode="auto">
                  <a:xfrm>
                    <a:off x="1573"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529" name="Freeform 997"/>
                  <p:cNvSpPr>
                    <a:spLocks/>
                  </p:cNvSpPr>
                  <p:nvPr/>
                </p:nvSpPr>
                <p:spPr bwMode="auto">
                  <a:xfrm>
                    <a:off x="1574" y="2246"/>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6530" name="Freeform 998"/>
                  <p:cNvSpPr>
                    <a:spLocks/>
                  </p:cNvSpPr>
                  <p:nvPr/>
                </p:nvSpPr>
                <p:spPr bwMode="auto">
                  <a:xfrm>
                    <a:off x="1575"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531" name="Freeform 999"/>
                  <p:cNvSpPr>
                    <a:spLocks/>
                  </p:cNvSpPr>
                  <p:nvPr/>
                </p:nvSpPr>
                <p:spPr bwMode="auto">
                  <a:xfrm>
                    <a:off x="1576"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532" name="Freeform 1000"/>
                  <p:cNvSpPr>
                    <a:spLocks/>
                  </p:cNvSpPr>
                  <p:nvPr/>
                </p:nvSpPr>
                <p:spPr bwMode="auto">
                  <a:xfrm>
                    <a:off x="1577"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533" name="Freeform 1001"/>
                  <p:cNvSpPr>
                    <a:spLocks/>
                  </p:cNvSpPr>
                  <p:nvPr/>
                </p:nvSpPr>
                <p:spPr bwMode="auto">
                  <a:xfrm>
                    <a:off x="1578"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534" name="Freeform 1002"/>
                  <p:cNvSpPr>
                    <a:spLocks/>
                  </p:cNvSpPr>
                  <p:nvPr/>
                </p:nvSpPr>
                <p:spPr bwMode="auto">
                  <a:xfrm>
                    <a:off x="1579"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535" name="Freeform 1003"/>
                  <p:cNvSpPr>
                    <a:spLocks/>
                  </p:cNvSpPr>
                  <p:nvPr/>
                </p:nvSpPr>
                <p:spPr bwMode="auto">
                  <a:xfrm>
                    <a:off x="1580"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536" name="Freeform 1004"/>
                  <p:cNvSpPr>
                    <a:spLocks/>
                  </p:cNvSpPr>
                  <p:nvPr/>
                </p:nvSpPr>
                <p:spPr bwMode="auto">
                  <a:xfrm>
                    <a:off x="1581"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537" name="Freeform 1005"/>
                  <p:cNvSpPr>
                    <a:spLocks/>
                  </p:cNvSpPr>
                  <p:nvPr/>
                </p:nvSpPr>
                <p:spPr bwMode="auto">
                  <a:xfrm>
                    <a:off x="1581" y="2246"/>
                    <a:ext cx="2"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6538" name="Freeform 1006"/>
                  <p:cNvSpPr>
                    <a:spLocks/>
                  </p:cNvSpPr>
                  <p:nvPr/>
                </p:nvSpPr>
                <p:spPr bwMode="auto">
                  <a:xfrm>
                    <a:off x="1583"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539" name="Freeform 1007"/>
                  <p:cNvSpPr>
                    <a:spLocks/>
                  </p:cNvSpPr>
                  <p:nvPr/>
                </p:nvSpPr>
                <p:spPr bwMode="auto">
                  <a:xfrm>
                    <a:off x="1584"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540" name="Freeform 1008"/>
                  <p:cNvSpPr>
                    <a:spLocks/>
                  </p:cNvSpPr>
                  <p:nvPr/>
                </p:nvSpPr>
                <p:spPr bwMode="auto">
                  <a:xfrm>
                    <a:off x="1584" y="2246"/>
                    <a:ext cx="2"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541" name="Freeform 1009"/>
                  <p:cNvSpPr>
                    <a:spLocks/>
                  </p:cNvSpPr>
                  <p:nvPr/>
                </p:nvSpPr>
                <p:spPr bwMode="auto">
                  <a:xfrm>
                    <a:off x="1585" y="2246"/>
                    <a:ext cx="2"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542" name="Freeform 1010"/>
                  <p:cNvSpPr>
                    <a:spLocks/>
                  </p:cNvSpPr>
                  <p:nvPr/>
                </p:nvSpPr>
                <p:spPr bwMode="auto">
                  <a:xfrm>
                    <a:off x="1586"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543" name="Freeform 1011"/>
                  <p:cNvSpPr>
                    <a:spLocks/>
                  </p:cNvSpPr>
                  <p:nvPr/>
                </p:nvSpPr>
                <p:spPr bwMode="auto">
                  <a:xfrm>
                    <a:off x="1587"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544" name="Freeform 1012"/>
                  <p:cNvSpPr>
                    <a:spLocks/>
                  </p:cNvSpPr>
                  <p:nvPr/>
                </p:nvSpPr>
                <p:spPr bwMode="auto">
                  <a:xfrm>
                    <a:off x="1588" y="2246"/>
                    <a:ext cx="2"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6545" name="Freeform 1013"/>
                  <p:cNvSpPr>
                    <a:spLocks/>
                  </p:cNvSpPr>
                  <p:nvPr/>
                </p:nvSpPr>
                <p:spPr bwMode="auto">
                  <a:xfrm>
                    <a:off x="1589"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546" name="Freeform 1014"/>
                  <p:cNvSpPr>
                    <a:spLocks/>
                  </p:cNvSpPr>
                  <p:nvPr/>
                </p:nvSpPr>
                <p:spPr bwMode="auto">
                  <a:xfrm>
                    <a:off x="1590"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547" name="Freeform 1015"/>
                  <p:cNvSpPr>
                    <a:spLocks/>
                  </p:cNvSpPr>
                  <p:nvPr/>
                </p:nvSpPr>
                <p:spPr bwMode="auto">
                  <a:xfrm>
                    <a:off x="1591"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548" name="Freeform 1016"/>
                  <p:cNvSpPr>
                    <a:spLocks/>
                  </p:cNvSpPr>
                  <p:nvPr/>
                </p:nvSpPr>
                <p:spPr bwMode="auto">
                  <a:xfrm>
                    <a:off x="1592"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549" name="Freeform 1017"/>
                  <p:cNvSpPr>
                    <a:spLocks/>
                  </p:cNvSpPr>
                  <p:nvPr/>
                </p:nvSpPr>
                <p:spPr bwMode="auto">
                  <a:xfrm>
                    <a:off x="1593"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550" name="Freeform 1018"/>
                  <p:cNvSpPr>
                    <a:spLocks/>
                  </p:cNvSpPr>
                  <p:nvPr/>
                </p:nvSpPr>
                <p:spPr bwMode="auto">
                  <a:xfrm>
                    <a:off x="1594" y="2246"/>
                    <a:ext cx="1" cy="1"/>
                  </a:xfrm>
                  <a:custGeom>
                    <a:avLst/>
                    <a:gdLst>
                      <a:gd name="T0" fmla="*/ 0 w 6"/>
                      <a:gd name="T1" fmla="*/ 1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1"/>
                        </a:moveTo>
                        <a:lnTo>
                          <a:pt x="5" y="0"/>
                        </a:lnTo>
                        <a:lnTo>
                          <a:pt x="6" y="0"/>
                        </a:lnTo>
                      </a:path>
                    </a:pathLst>
                  </a:custGeom>
                  <a:noFill/>
                  <a:ln w="6350">
                    <a:solidFill>
                      <a:srgbClr val="0C0CFF"/>
                    </a:solidFill>
                    <a:prstDash val="solid"/>
                    <a:round/>
                    <a:headEnd/>
                    <a:tailEnd/>
                  </a:ln>
                </p:spPr>
                <p:txBody>
                  <a:bodyPr/>
                  <a:lstStyle/>
                  <a:p>
                    <a:endParaRPr lang="en-US"/>
                  </a:p>
                </p:txBody>
              </p:sp>
              <p:sp>
                <p:nvSpPr>
                  <p:cNvPr id="6551" name="Freeform 1019"/>
                  <p:cNvSpPr>
                    <a:spLocks/>
                  </p:cNvSpPr>
                  <p:nvPr/>
                </p:nvSpPr>
                <p:spPr bwMode="auto">
                  <a:xfrm>
                    <a:off x="1595" y="2246"/>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6552" name="Freeform 1020"/>
                  <p:cNvSpPr>
                    <a:spLocks/>
                  </p:cNvSpPr>
                  <p:nvPr/>
                </p:nvSpPr>
                <p:spPr bwMode="auto">
                  <a:xfrm>
                    <a:off x="1596"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553" name="Freeform 1021"/>
                  <p:cNvSpPr>
                    <a:spLocks/>
                  </p:cNvSpPr>
                  <p:nvPr/>
                </p:nvSpPr>
                <p:spPr bwMode="auto">
                  <a:xfrm>
                    <a:off x="1597" y="2246"/>
                    <a:ext cx="1" cy="1"/>
                  </a:xfrm>
                  <a:custGeom>
                    <a:avLst/>
                    <a:gdLst>
                      <a:gd name="T0" fmla="*/ 0 w 6"/>
                      <a:gd name="T1" fmla="*/ 0 h 1"/>
                      <a:gd name="T2" fmla="*/ 5 w 6"/>
                      <a:gd name="T3" fmla="*/ 1 h 1"/>
                      <a:gd name="T4" fmla="*/ 6 w 6"/>
                      <a:gd name="T5" fmla="*/ 1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1"/>
                        </a:lnTo>
                        <a:lnTo>
                          <a:pt x="6" y="1"/>
                        </a:lnTo>
                      </a:path>
                    </a:pathLst>
                  </a:custGeom>
                  <a:noFill/>
                  <a:ln w="6350">
                    <a:solidFill>
                      <a:srgbClr val="0C0CFF"/>
                    </a:solidFill>
                    <a:prstDash val="solid"/>
                    <a:round/>
                    <a:headEnd/>
                    <a:tailEnd/>
                  </a:ln>
                </p:spPr>
                <p:txBody>
                  <a:bodyPr/>
                  <a:lstStyle/>
                  <a:p>
                    <a:endParaRPr lang="en-US"/>
                  </a:p>
                </p:txBody>
              </p:sp>
              <p:sp>
                <p:nvSpPr>
                  <p:cNvPr id="6554" name="Freeform 1022"/>
                  <p:cNvSpPr>
                    <a:spLocks/>
                  </p:cNvSpPr>
                  <p:nvPr/>
                </p:nvSpPr>
                <p:spPr bwMode="auto">
                  <a:xfrm>
                    <a:off x="1598" y="2246"/>
                    <a:ext cx="1" cy="1"/>
                  </a:xfrm>
                  <a:custGeom>
                    <a:avLst/>
                    <a:gdLst>
                      <a:gd name="T0" fmla="*/ 0 w 6"/>
                      <a:gd name="T1" fmla="*/ 1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1"/>
                        </a:moveTo>
                        <a:lnTo>
                          <a:pt x="5" y="0"/>
                        </a:lnTo>
                        <a:lnTo>
                          <a:pt x="6" y="0"/>
                        </a:lnTo>
                      </a:path>
                    </a:pathLst>
                  </a:custGeom>
                  <a:noFill/>
                  <a:ln w="6350">
                    <a:solidFill>
                      <a:srgbClr val="0C0CFF"/>
                    </a:solidFill>
                    <a:prstDash val="solid"/>
                    <a:round/>
                    <a:headEnd/>
                    <a:tailEnd/>
                  </a:ln>
                </p:spPr>
                <p:txBody>
                  <a:bodyPr/>
                  <a:lstStyle/>
                  <a:p>
                    <a:endParaRPr lang="en-US"/>
                  </a:p>
                </p:txBody>
              </p:sp>
              <p:sp>
                <p:nvSpPr>
                  <p:cNvPr id="6555" name="Freeform 1023"/>
                  <p:cNvSpPr>
                    <a:spLocks/>
                  </p:cNvSpPr>
                  <p:nvPr/>
                </p:nvSpPr>
                <p:spPr bwMode="auto">
                  <a:xfrm>
                    <a:off x="1599"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556" name="Freeform 1024"/>
                  <p:cNvSpPr>
                    <a:spLocks/>
                  </p:cNvSpPr>
                  <p:nvPr/>
                </p:nvSpPr>
                <p:spPr bwMode="auto">
                  <a:xfrm>
                    <a:off x="1600"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557" name="Freeform 1025"/>
                  <p:cNvSpPr>
                    <a:spLocks/>
                  </p:cNvSpPr>
                  <p:nvPr/>
                </p:nvSpPr>
                <p:spPr bwMode="auto">
                  <a:xfrm>
                    <a:off x="1601"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558" name="Freeform 1026"/>
                  <p:cNvSpPr>
                    <a:spLocks/>
                  </p:cNvSpPr>
                  <p:nvPr/>
                </p:nvSpPr>
                <p:spPr bwMode="auto">
                  <a:xfrm>
                    <a:off x="1602" y="2246"/>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6559" name="Freeform 1027"/>
                  <p:cNvSpPr>
                    <a:spLocks/>
                  </p:cNvSpPr>
                  <p:nvPr/>
                </p:nvSpPr>
                <p:spPr bwMode="auto">
                  <a:xfrm>
                    <a:off x="1603"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560" name="Freeform 1028"/>
                  <p:cNvSpPr>
                    <a:spLocks/>
                  </p:cNvSpPr>
                  <p:nvPr/>
                </p:nvSpPr>
                <p:spPr bwMode="auto">
                  <a:xfrm>
                    <a:off x="1604"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561" name="Freeform 1029"/>
                  <p:cNvSpPr>
                    <a:spLocks/>
                  </p:cNvSpPr>
                  <p:nvPr/>
                </p:nvSpPr>
                <p:spPr bwMode="auto">
                  <a:xfrm>
                    <a:off x="1605"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562" name="Freeform 1030"/>
                  <p:cNvSpPr>
                    <a:spLocks/>
                  </p:cNvSpPr>
                  <p:nvPr/>
                </p:nvSpPr>
                <p:spPr bwMode="auto">
                  <a:xfrm>
                    <a:off x="1606"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563" name="Freeform 1031"/>
                  <p:cNvSpPr>
                    <a:spLocks/>
                  </p:cNvSpPr>
                  <p:nvPr/>
                </p:nvSpPr>
                <p:spPr bwMode="auto">
                  <a:xfrm>
                    <a:off x="1607"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564" name="Freeform 1032"/>
                  <p:cNvSpPr>
                    <a:spLocks/>
                  </p:cNvSpPr>
                  <p:nvPr/>
                </p:nvSpPr>
                <p:spPr bwMode="auto">
                  <a:xfrm>
                    <a:off x="1608" y="2246"/>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6565" name="Freeform 1033"/>
                  <p:cNvSpPr>
                    <a:spLocks/>
                  </p:cNvSpPr>
                  <p:nvPr/>
                </p:nvSpPr>
                <p:spPr bwMode="auto">
                  <a:xfrm>
                    <a:off x="1609"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566" name="Freeform 1034"/>
                  <p:cNvSpPr>
                    <a:spLocks/>
                  </p:cNvSpPr>
                  <p:nvPr/>
                </p:nvSpPr>
                <p:spPr bwMode="auto">
                  <a:xfrm>
                    <a:off x="1610"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567" name="Freeform 1035"/>
                  <p:cNvSpPr>
                    <a:spLocks/>
                  </p:cNvSpPr>
                  <p:nvPr/>
                </p:nvSpPr>
                <p:spPr bwMode="auto">
                  <a:xfrm>
                    <a:off x="1611"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568" name="Freeform 1036"/>
                  <p:cNvSpPr>
                    <a:spLocks/>
                  </p:cNvSpPr>
                  <p:nvPr/>
                </p:nvSpPr>
                <p:spPr bwMode="auto">
                  <a:xfrm>
                    <a:off x="1612"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569" name="Freeform 1037"/>
                  <p:cNvSpPr>
                    <a:spLocks/>
                  </p:cNvSpPr>
                  <p:nvPr/>
                </p:nvSpPr>
                <p:spPr bwMode="auto">
                  <a:xfrm>
                    <a:off x="1613"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570" name="Freeform 1038"/>
                  <p:cNvSpPr>
                    <a:spLocks/>
                  </p:cNvSpPr>
                  <p:nvPr/>
                </p:nvSpPr>
                <p:spPr bwMode="auto">
                  <a:xfrm>
                    <a:off x="1613" y="2246"/>
                    <a:ext cx="2"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571" name="Freeform 1039"/>
                  <p:cNvSpPr>
                    <a:spLocks/>
                  </p:cNvSpPr>
                  <p:nvPr/>
                </p:nvSpPr>
                <p:spPr bwMode="auto">
                  <a:xfrm>
                    <a:off x="1614" y="2246"/>
                    <a:ext cx="2"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572" name="Freeform 1040"/>
                  <p:cNvSpPr>
                    <a:spLocks/>
                  </p:cNvSpPr>
                  <p:nvPr/>
                </p:nvSpPr>
                <p:spPr bwMode="auto">
                  <a:xfrm>
                    <a:off x="1615" y="2246"/>
                    <a:ext cx="2"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6573" name="Freeform 1041"/>
                  <p:cNvSpPr>
                    <a:spLocks/>
                  </p:cNvSpPr>
                  <p:nvPr/>
                </p:nvSpPr>
                <p:spPr bwMode="auto">
                  <a:xfrm>
                    <a:off x="1616" y="2246"/>
                    <a:ext cx="2"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574" name="Freeform 1042"/>
                  <p:cNvSpPr>
                    <a:spLocks/>
                  </p:cNvSpPr>
                  <p:nvPr/>
                </p:nvSpPr>
                <p:spPr bwMode="auto">
                  <a:xfrm>
                    <a:off x="1617" y="2246"/>
                    <a:ext cx="2"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575" name="Freeform 1043"/>
                  <p:cNvSpPr>
                    <a:spLocks/>
                  </p:cNvSpPr>
                  <p:nvPr/>
                </p:nvSpPr>
                <p:spPr bwMode="auto">
                  <a:xfrm>
                    <a:off x="1618"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576" name="Freeform 1044"/>
                  <p:cNvSpPr>
                    <a:spLocks/>
                  </p:cNvSpPr>
                  <p:nvPr/>
                </p:nvSpPr>
                <p:spPr bwMode="auto">
                  <a:xfrm>
                    <a:off x="1619"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577" name="Freeform 1045"/>
                  <p:cNvSpPr>
                    <a:spLocks/>
                  </p:cNvSpPr>
                  <p:nvPr/>
                </p:nvSpPr>
                <p:spPr bwMode="auto">
                  <a:xfrm>
                    <a:off x="1620"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578" name="Freeform 1046"/>
                  <p:cNvSpPr>
                    <a:spLocks/>
                  </p:cNvSpPr>
                  <p:nvPr/>
                </p:nvSpPr>
                <p:spPr bwMode="auto">
                  <a:xfrm>
                    <a:off x="1621"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579" name="Freeform 1047"/>
                  <p:cNvSpPr>
                    <a:spLocks/>
                  </p:cNvSpPr>
                  <p:nvPr/>
                </p:nvSpPr>
                <p:spPr bwMode="auto">
                  <a:xfrm>
                    <a:off x="1622" y="2246"/>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6580" name="Freeform 1048"/>
                  <p:cNvSpPr>
                    <a:spLocks/>
                  </p:cNvSpPr>
                  <p:nvPr/>
                </p:nvSpPr>
                <p:spPr bwMode="auto">
                  <a:xfrm>
                    <a:off x="1623"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581" name="Freeform 1049"/>
                  <p:cNvSpPr>
                    <a:spLocks/>
                  </p:cNvSpPr>
                  <p:nvPr/>
                </p:nvSpPr>
                <p:spPr bwMode="auto">
                  <a:xfrm>
                    <a:off x="1624"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582" name="Freeform 1050"/>
                  <p:cNvSpPr>
                    <a:spLocks/>
                  </p:cNvSpPr>
                  <p:nvPr/>
                </p:nvSpPr>
                <p:spPr bwMode="auto">
                  <a:xfrm>
                    <a:off x="1625"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583" name="Freeform 1051"/>
                  <p:cNvSpPr>
                    <a:spLocks/>
                  </p:cNvSpPr>
                  <p:nvPr/>
                </p:nvSpPr>
                <p:spPr bwMode="auto">
                  <a:xfrm>
                    <a:off x="1626"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584" name="Freeform 1052"/>
                  <p:cNvSpPr>
                    <a:spLocks/>
                  </p:cNvSpPr>
                  <p:nvPr/>
                </p:nvSpPr>
                <p:spPr bwMode="auto">
                  <a:xfrm>
                    <a:off x="1627"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585" name="Freeform 1053"/>
                  <p:cNvSpPr>
                    <a:spLocks/>
                  </p:cNvSpPr>
                  <p:nvPr/>
                </p:nvSpPr>
                <p:spPr bwMode="auto">
                  <a:xfrm>
                    <a:off x="1628"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586" name="Freeform 1054"/>
                  <p:cNvSpPr>
                    <a:spLocks/>
                  </p:cNvSpPr>
                  <p:nvPr/>
                </p:nvSpPr>
                <p:spPr bwMode="auto">
                  <a:xfrm>
                    <a:off x="1629" y="2246"/>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6587" name="Freeform 1055"/>
                  <p:cNvSpPr>
                    <a:spLocks/>
                  </p:cNvSpPr>
                  <p:nvPr/>
                </p:nvSpPr>
                <p:spPr bwMode="auto">
                  <a:xfrm>
                    <a:off x="1630"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588" name="Freeform 1056"/>
                  <p:cNvSpPr>
                    <a:spLocks/>
                  </p:cNvSpPr>
                  <p:nvPr/>
                </p:nvSpPr>
                <p:spPr bwMode="auto">
                  <a:xfrm>
                    <a:off x="1631"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589" name="Freeform 1057"/>
                  <p:cNvSpPr>
                    <a:spLocks/>
                  </p:cNvSpPr>
                  <p:nvPr/>
                </p:nvSpPr>
                <p:spPr bwMode="auto">
                  <a:xfrm>
                    <a:off x="1632"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590" name="Freeform 1058"/>
                  <p:cNvSpPr>
                    <a:spLocks/>
                  </p:cNvSpPr>
                  <p:nvPr/>
                </p:nvSpPr>
                <p:spPr bwMode="auto">
                  <a:xfrm>
                    <a:off x="1633"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591" name="Freeform 1059"/>
                  <p:cNvSpPr>
                    <a:spLocks/>
                  </p:cNvSpPr>
                  <p:nvPr/>
                </p:nvSpPr>
                <p:spPr bwMode="auto">
                  <a:xfrm>
                    <a:off x="1634"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592" name="Freeform 1060"/>
                  <p:cNvSpPr>
                    <a:spLocks/>
                  </p:cNvSpPr>
                  <p:nvPr/>
                </p:nvSpPr>
                <p:spPr bwMode="auto">
                  <a:xfrm>
                    <a:off x="1635"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593" name="Freeform 1061"/>
                  <p:cNvSpPr>
                    <a:spLocks/>
                  </p:cNvSpPr>
                  <p:nvPr/>
                </p:nvSpPr>
                <p:spPr bwMode="auto">
                  <a:xfrm>
                    <a:off x="1636" y="2246"/>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6594" name="Freeform 1062"/>
                  <p:cNvSpPr>
                    <a:spLocks/>
                  </p:cNvSpPr>
                  <p:nvPr/>
                </p:nvSpPr>
                <p:spPr bwMode="auto">
                  <a:xfrm>
                    <a:off x="1637"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grpSp>
            <p:grpSp>
              <p:nvGrpSpPr>
                <p:cNvPr id="52" name="Group 1264"/>
                <p:cNvGrpSpPr>
                  <a:grpSpLocks/>
                </p:cNvGrpSpPr>
                <p:nvPr/>
              </p:nvGrpSpPr>
              <p:grpSpPr bwMode="auto">
                <a:xfrm>
                  <a:off x="1638" y="2246"/>
                  <a:ext cx="193" cy="1"/>
                  <a:chOff x="1638" y="2246"/>
                  <a:chExt cx="193" cy="1"/>
                </a:xfrm>
              </p:grpSpPr>
              <p:sp>
                <p:nvSpPr>
                  <p:cNvPr id="6195" name="Freeform 1064"/>
                  <p:cNvSpPr>
                    <a:spLocks/>
                  </p:cNvSpPr>
                  <p:nvPr/>
                </p:nvSpPr>
                <p:spPr bwMode="auto">
                  <a:xfrm>
                    <a:off x="1638"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196" name="Freeform 1065"/>
                  <p:cNvSpPr>
                    <a:spLocks/>
                  </p:cNvSpPr>
                  <p:nvPr/>
                </p:nvSpPr>
                <p:spPr bwMode="auto">
                  <a:xfrm>
                    <a:off x="1639"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197" name="Freeform 1066"/>
                  <p:cNvSpPr>
                    <a:spLocks/>
                  </p:cNvSpPr>
                  <p:nvPr/>
                </p:nvSpPr>
                <p:spPr bwMode="auto">
                  <a:xfrm>
                    <a:off x="1640"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198" name="Freeform 1067"/>
                  <p:cNvSpPr>
                    <a:spLocks/>
                  </p:cNvSpPr>
                  <p:nvPr/>
                </p:nvSpPr>
                <p:spPr bwMode="auto">
                  <a:xfrm>
                    <a:off x="1641"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199" name="Freeform 1068"/>
                  <p:cNvSpPr>
                    <a:spLocks/>
                  </p:cNvSpPr>
                  <p:nvPr/>
                </p:nvSpPr>
                <p:spPr bwMode="auto">
                  <a:xfrm>
                    <a:off x="1642"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200" name="Freeform 1069"/>
                  <p:cNvSpPr>
                    <a:spLocks/>
                  </p:cNvSpPr>
                  <p:nvPr/>
                </p:nvSpPr>
                <p:spPr bwMode="auto">
                  <a:xfrm>
                    <a:off x="1642" y="2246"/>
                    <a:ext cx="2"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6201" name="Freeform 1070"/>
                  <p:cNvSpPr>
                    <a:spLocks/>
                  </p:cNvSpPr>
                  <p:nvPr/>
                </p:nvSpPr>
                <p:spPr bwMode="auto">
                  <a:xfrm>
                    <a:off x="1644"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202" name="Freeform 1071"/>
                  <p:cNvSpPr>
                    <a:spLocks/>
                  </p:cNvSpPr>
                  <p:nvPr/>
                </p:nvSpPr>
                <p:spPr bwMode="auto">
                  <a:xfrm>
                    <a:off x="1645"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203" name="Freeform 1072"/>
                  <p:cNvSpPr>
                    <a:spLocks/>
                  </p:cNvSpPr>
                  <p:nvPr/>
                </p:nvSpPr>
                <p:spPr bwMode="auto">
                  <a:xfrm>
                    <a:off x="1645" y="2246"/>
                    <a:ext cx="2"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204" name="Freeform 1073"/>
                  <p:cNvSpPr>
                    <a:spLocks/>
                  </p:cNvSpPr>
                  <p:nvPr/>
                </p:nvSpPr>
                <p:spPr bwMode="auto">
                  <a:xfrm>
                    <a:off x="1646" y="2246"/>
                    <a:ext cx="2"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205" name="Freeform 1074"/>
                  <p:cNvSpPr>
                    <a:spLocks/>
                  </p:cNvSpPr>
                  <p:nvPr/>
                </p:nvSpPr>
                <p:spPr bwMode="auto">
                  <a:xfrm>
                    <a:off x="1647"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206" name="Freeform 1075"/>
                  <p:cNvSpPr>
                    <a:spLocks/>
                  </p:cNvSpPr>
                  <p:nvPr/>
                </p:nvSpPr>
                <p:spPr bwMode="auto">
                  <a:xfrm>
                    <a:off x="1648"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207" name="Freeform 1076"/>
                  <p:cNvSpPr>
                    <a:spLocks/>
                  </p:cNvSpPr>
                  <p:nvPr/>
                </p:nvSpPr>
                <p:spPr bwMode="auto">
                  <a:xfrm>
                    <a:off x="1649" y="2246"/>
                    <a:ext cx="2"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6208" name="Freeform 1077"/>
                  <p:cNvSpPr>
                    <a:spLocks/>
                  </p:cNvSpPr>
                  <p:nvPr/>
                </p:nvSpPr>
                <p:spPr bwMode="auto">
                  <a:xfrm>
                    <a:off x="1650"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209" name="Freeform 1078"/>
                  <p:cNvSpPr>
                    <a:spLocks/>
                  </p:cNvSpPr>
                  <p:nvPr/>
                </p:nvSpPr>
                <p:spPr bwMode="auto">
                  <a:xfrm>
                    <a:off x="1651"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210" name="Freeform 1079"/>
                  <p:cNvSpPr>
                    <a:spLocks/>
                  </p:cNvSpPr>
                  <p:nvPr/>
                </p:nvSpPr>
                <p:spPr bwMode="auto">
                  <a:xfrm>
                    <a:off x="1652"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211" name="Freeform 1080"/>
                  <p:cNvSpPr>
                    <a:spLocks/>
                  </p:cNvSpPr>
                  <p:nvPr/>
                </p:nvSpPr>
                <p:spPr bwMode="auto">
                  <a:xfrm>
                    <a:off x="1653"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212" name="Freeform 1081"/>
                  <p:cNvSpPr>
                    <a:spLocks/>
                  </p:cNvSpPr>
                  <p:nvPr/>
                </p:nvSpPr>
                <p:spPr bwMode="auto">
                  <a:xfrm>
                    <a:off x="1654"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213" name="Freeform 1082"/>
                  <p:cNvSpPr>
                    <a:spLocks/>
                  </p:cNvSpPr>
                  <p:nvPr/>
                </p:nvSpPr>
                <p:spPr bwMode="auto">
                  <a:xfrm>
                    <a:off x="1655"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214" name="Freeform 1083"/>
                  <p:cNvSpPr>
                    <a:spLocks/>
                  </p:cNvSpPr>
                  <p:nvPr/>
                </p:nvSpPr>
                <p:spPr bwMode="auto">
                  <a:xfrm>
                    <a:off x="1656" y="2246"/>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6215" name="Freeform 1084"/>
                  <p:cNvSpPr>
                    <a:spLocks/>
                  </p:cNvSpPr>
                  <p:nvPr/>
                </p:nvSpPr>
                <p:spPr bwMode="auto">
                  <a:xfrm>
                    <a:off x="1657"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216" name="Freeform 1085"/>
                  <p:cNvSpPr>
                    <a:spLocks/>
                  </p:cNvSpPr>
                  <p:nvPr/>
                </p:nvSpPr>
                <p:spPr bwMode="auto">
                  <a:xfrm>
                    <a:off x="1658"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217" name="Freeform 1086"/>
                  <p:cNvSpPr>
                    <a:spLocks/>
                  </p:cNvSpPr>
                  <p:nvPr/>
                </p:nvSpPr>
                <p:spPr bwMode="auto">
                  <a:xfrm>
                    <a:off x="1659"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218" name="Freeform 1087"/>
                  <p:cNvSpPr>
                    <a:spLocks/>
                  </p:cNvSpPr>
                  <p:nvPr/>
                </p:nvSpPr>
                <p:spPr bwMode="auto">
                  <a:xfrm>
                    <a:off x="1660"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219" name="Freeform 1088"/>
                  <p:cNvSpPr>
                    <a:spLocks/>
                  </p:cNvSpPr>
                  <p:nvPr/>
                </p:nvSpPr>
                <p:spPr bwMode="auto">
                  <a:xfrm>
                    <a:off x="1661"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220" name="Freeform 1089"/>
                  <p:cNvSpPr>
                    <a:spLocks/>
                  </p:cNvSpPr>
                  <p:nvPr/>
                </p:nvSpPr>
                <p:spPr bwMode="auto">
                  <a:xfrm>
                    <a:off x="1662"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221" name="Freeform 1090"/>
                  <p:cNvSpPr>
                    <a:spLocks/>
                  </p:cNvSpPr>
                  <p:nvPr/>
                </p:nvSpPr>
                <p:spPr bwMode="auto">
                  <a:xfrm>
                    <a:off x="1663" y="2246"/>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6222" name="Freeform 1091"/>
                  <p:cNvSpPr>
                    <a:spLocks/>
                  </p:cNvSpPr>
                  <p:nvPr/>
                </p:nvSpPr>
                <p:spPr bwMode="auto">
                  <a:xfrm>
                    <a:off x="1664"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223" name="Freeform 1092"/>
                  <p:cNvSpPr>
                    <a:spLocks/>
                  </p:cNvSpPr>
                  <p:nvPr/>
                </p:nvSpPr>
                <p:spPr bwMode="auto">
                  <a:xfrm>
                    <a:off x="1665"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224" name="Freeform 1093"/>
                  <p:cNvSpPr>
                    <a:spLocks/>
                  </p:cNvSpPr>
                  <p:nvPr/>
                </p:nvSpPr>
                <p:spPr bwMode="auto">
                  <a:xfrm>
                    <a:off x="1666"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225" name="Freeform 1094"/>
                  <p:cNvSpPr>
                    <a:spLocks/>
                  </p:cNvSpPr>
                  <p:nvPr/>
                </p:nvSpPr>
                <p:spPr bwMode="auto">
                  <a:xfrm>
                    <a:off x="1667"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226" name="Freeform 1095"/>
                  <p:cNvSpPr>
                    <a:spLocks/>
                  </p:cNvSpPr>
                  <p:nvPr/>
                </p:nvSpPr>
                <p:spPr bwMode="auto">
                  <a:xfrm>
                    <a:off x="1668"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227" name="Freeform 1096"/>
                  <p:cNvSpPr>
                    <a:spLocks/>
                  </p:cNvSpPr>
                  <p:nvPr/>
                </p:nvSpPr>
                <p:spPr bwMode="auto">
                  <a:xfrm>
                    <a:off x="1669"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228" name="Freeform 1097"/>
                  <p:cNvSpPr>
                    <a:spLocks/>
                  </p:cNvSpPr>
                  <p:nvPr/>
                </p:nvSpPr>
                <p:spPr bwMode="auto">
                  <a:xfrm>
                    <a:off x="1670" y="2246"/>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6229" name="Freeform 1098"/>
                  <p:cNvSpPr>
                    <a:spLocks/>
                  </p:cNvSpPr>
                  <p:nvPr/>
                </p:nvSpPr>
                <p:spPr bwMode="auto">
                  <a:xfrm>
                    <a:off x="1671"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230" name="Freeform 1099"/>
                  <p:cNvSpPr>
                    <a:spLocks/>
                  </p:cNvSpPr>
                  <p:nvPr/>
                </p:nvSpPr>
                <p:spPr bwMode="auto">
                  <a:xfrm>
                    <a:off x="1672"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231" name="Freeform 1100"/>
                  <p:cNvSpPr>
                    <a:spLocks/>
                  </p:cNvSpPr>
                  <p:nvPr/>
                </p:nvSpPr>
                <p:spPr bwMode="auto">
                  <a:xfrm>
                    <a:off x="1673"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232" name="Freeform 1101"/>
                  <p:cNvSpPr>
                    <a:spLocks/>
                  </p:cNvSpPr>
                  <p:nvPr/>
                </p:nvSpPr>
                <p:spPr bwMode="auto">
                  <a:xfrm>
                    <a:off x="1674"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233" name="Freeform 1102"/>
                  <p:cNvSpPr>
                    <a:spLocks/>
                  </p:cNvSpPr>
                  <p:nvPr/>
                </p:nvSpPr>
                <p:spPr bwMode="auto">
                  <a:xfrm>
                    <a:off x="1674" y="2246"/>
                    <a:ext cx="2"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234" name="Freeform 1103"/>
                  <p:cNvSpPr>
                    <a:spLocks/>
                  </p:cNvSpPr>
                  <p:nvPr/>
                </p:nvSpPr>
                <p:spPr bwMode="auto">
                  <a:xfrm>
                    <a:off x="1675" y="2246"/>
                    <a:ext cx="2"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6235" name="Freeform 1104"/>
                  <p:cNvSpPr>
                    <a:spLocks/>
                  </p:cNvSpPr>
                  <p:nvPr/>
                </p:nvSpPr>
                <p:spPr bwMode="auto">
                  <a:xfrm>
                    <a:off x="1677"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236" name="Freeform 1105"/>
                  <p:cNvSpPr>
                    <a:spLocks/>
                  </p:cNvSpPr>
                  <p:nvPr/>
                </p:nvSpPr>
                <p:spPr bwMode="auto">
                  <a:xfrm>
                    <a:off x="1677" y="2246"/>
                    <a:ext cx="2"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237" name="Freeform 1106"/>
                  <p:cNvSpPr>
                    <a:spLocks/>
                  </p:cNvSpPr>
                  <p:nvPr/>
                </p:nvSpPr>
                <p:spPr bwMode="auto">
                  <a:xfrm>
                    <a:off x="1678" y="2246"/>
                    <a:ext cx="2"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238" name="Freeform 1107"/>
                  <p:cNvSpPr>
                    <a:spLocks/>
                  </p:cNvSpPr>
                  <p:nvPr/>
                </p:nvSpPr>
                <p:spPr bwMode="auto">
                  <a:xfrm>
                    <a:off x="1679"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239" name="Freeform 1108"/>
                  <p:cNvSpPr>
                    <a:spLocks/>
                  </p:cNvSpPr>
                  <p:nvPr/>
                </p:nvSpPr>
                <p:spPr bwMode="auto">
                  <a:xfrm>
                    <a:off x="1680"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240" name="Freeform 1109"/>
                  <p:cNvSpPr>
                    <a:spLocks/>
                  </p:cNvSpPr>
                  <p:nvPr/>
                </p:nvSpPr>
                <p:spPr bwMode="auto">
                  <a:xfrm>
                    <a:off x="1681"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241" name="Freeform 1110"/>
                  <p:cNvSpPr>
                    <a:spLocks/>
                  </p:cNvSpPr>
                  <p:nvPr/>
                </p:nvSpPr>
                <p:spPr bwMode="auto">
                  <a:xfrm>
                    <a:off x="1682"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242" name="Freeform 1111"/>
                  <p:cNvSpPr>
                    <a:spLocks/>
                  </p:cNvSpPr>
                  <p:nvPr/>
                </p:nvSpPr>
                <p:spPr bwMode="auto">
                  <a:xfrm>
                    <a:off x="1683" y="2246"/>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6243" name="Freeform 1112"/>
                  <p:cNvSpPr>
                    <a:spLocks/>
                  </p:cNvSpPr>
                  <p:nvPr/>
                </p:nvSpPr>
                <p:spPr bwMode="auto">
                  <a:xfrm>
                    <a:off x="1684"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244" name="Freeform 1113"/>
                  <p:cNvSpPr>
                    <a:spLocks/>
                  </p:cNvSpPr>
                  <p:nvPr/>
                </p:nvSpPr>
                <p:spPr bwMode="auto">
                  <a:xfrm>
                    <a:off x="1685"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245" name="Freeform 1114"/>
                  <p:cNvSpPr>
                    <a:spLocks/>
                  </p:cNvSpPr>
                  <p:nvPr/>
                </p:nvSpPr>
                <p:spPr bwMode="auto">
                  <a:xfrm>
                    <a:off x="1686"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246" name="Freeform 1115"/>
                  <p:cNvSpPr>
                    <a:spLocks/>
                  </p:cNvSpPr>
                  <p:nvPr/>
                </p:nvSpPr>
                <p:spPr bwMode="auto">
                  <a:xfrm>
                    <a:off x="1687"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247" name="Freeform 1116"/>
                  <p:cNvSpPr>
                    <a:spLocks/>
                  </p:cNvSpPr>
                  <p:nvPr/>
                </p:nvSpPr>
                <p:spPr bwMode="auto">
                  <a:xfrm>
                    <a:off x="1688"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248" name="Freeform 1117"/>
                  <p:cNvSpPr>
                    <a:spLocks/>
                  </p:cNvSpPr>
                  <p:nvPr/>
                </p:nvSpPr>
                <p:spPr bwMode="auto">
                  <a:xfrm>
                    <a:off x="1689"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249" name="Freeform 1118"/>
                  <p:cNvSpPr>
                    <a:spLocks/>
                  </p:cNvSpPr>
                  <p:nvPr/>
                </p:nvSpPr>
                <p:spPr bwMode="auto">
                  <a:xfrm>
                    <a:off x="1690" y="2246"/>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6250" name="Freeform 1119"/>
                  <p:cNvSpPr>
                    <a:spLocks/>
                  </p:cNvSpPr>
                  <p:nvPr/>
                </p:nvSpPr>
                <p:spPr bwMode="auto">
                  <a:xfrm>
                    <a:off x="1691"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251" name="Freeform 1120"/>
                  <p:cNvSpPr>
                    <a:spLocks/>
                  </p:cNvSpPr>
                  <p:nvPr/>
                </p:nvSpPr>
                <p:spPr bwMode="auto">
                  <a:xfrm>
                    <a:off x="1692"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252" name="Freeform 1121"/>
                  <p:cNvSpPr>
                    <a:spLocks/>
                  </p:cNvSpPr>
                  <p:nvPr/>
                </p:nvSpPr>
                <p:spPr bwMode="auto">
                  <a:xfrm>
                    <a:off x="1693"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253" name="Freeform 1122"/>
                  <p:cNvSpPr>
                    <a:spLocks/>
                  </p:cNvSpPr>
                  <p:nvPr/>
                </p:nvSpPr>
                <p:spPr bwMode="auto">
                  <a:xfrm>
                    <a:off x="1694"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254" name="Freeform 1123"/>
                  <p:cNvSpPr>
                    <a:spLocks/>
                  </p:cNvSpPr>
                  <p:nvPr/>
                </p:nvSpPr>
                <p:spPr bwMode="auto">
                  <a:xfrm>
                    <a:off x="1695"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255" name="Freeform 1124"/>
                  <p:cNvSpPr>
                    <a:spLocks/>
                  </p:cNvSpPr>
                  <p:nvPr/>
                </p:nvSpPr>
                <p:spPr bwMode="auto">
                  <a:xfrm>
                    <a:off x="1696"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256" name="Freeform 1125"/>
                  <p:cNvSpPr>
                    <a:spLocks/>
                  </p:cNvSpPr>
                  <p:nvPr/>
                </p:nvSpPr>
                <p:spPr bwMode="auto">
                  <a:xfrm>
                    <a:off x="1697" y="2246"/>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6257" name="Freeform 1126"/>
                  <p:cNvSpPr>
                    <a:spLocks/>
                  </p:cNvSpPr>
                  <p:nvPr/>
                </p:nvSpPr>
                <p:spPr bwMode="auto">
                  <a:xfrm>
                    <a:off x="1698"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258" name="Freeform 1127"/>
                  <p:cNvSpPr>
                    <a:spLocks/>
                  </p:cNvSpPr>
                  <p:nvPr/>
                </p:nvSpPr>
                <p:spPr bwMode="auto">
                  <a:xfrm>
                    <a:off x="1699"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259" name="Freeform 1128"/>
                  <p:cNvSpPr>
                    <a:spLocks/>
                  </p:cNvSpPr>
                  <p:nvPr/>
                </p:nvSpPr>
                <p:spPr bwMode="auto">
                  <a:xfrm>
                    <a:off x="1700"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260" name="Freeform 1129"/>
                  <p:cNvSpPr>
                    <a:spLocks/>
                  </p:cNvSpPr>
                  <p:nvPr/>
                </p:nvSpPr>
                <p:spPr bwMode="auto">
                  <a:xfrm>
                    <a:off x="1701"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261" name="Freeform 1130"/>
                  <p:cNvSpPr>
                    <a:spLocks/>
                  </p:cNvSpPr>
                  <p:nvPr/>
                </p:nvSpPr>
                <p:spPr bwMode="auto">
                  <a:xfrm>
                    <a:off x="1702"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262" name="Freeform 1131"/>
                  <p:cNvSpPr>
                    <a:spLocks/>
                  </p:cNvSpPr>
                  <p:nvPr/>
                </p:nvSpPr>
                <p:spPr bwMode="auto">
                  <a:xfrm>
                    <a:off x="1703"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263" name="Freeform 1132"/>
                  <p:cNvSpPr>
                    <a:spLocks/>
                  </p:cNvSpPr>
                  <p:nvPr/>
                </p:nvSpPr>
                <p:spPr bwMode="auto">
                  <a:xfrm>
                    <a:off x="1703" y="2246"/>
                    <a:ext cx="2"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6264" name="Freeform 1133"/>
                  <p:cNvSpPr>
                    <a:spLocks/>
                  </p:cNvSpPr>
                  <p:nvPr/>
                </p:nvSpPr>
                <p:spPr bwMode="auto">
                  <a:xfrm>
                    <a:off x="1705"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265" name="Freeform 1134"/>
                  <p:cNvSpPr>
                    <a:spLocks/>
                  </p:cNvSpPr>
                  <p:nvPr/>
                </p:nvSpPr>
                <p:spPr bwMode="auto">
                  <a:xfrm>
                    <a:off x="1706"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266" name="Freeform 1135"/>
                  <p:cNvSpPr>
                    <a:spLocks/>
                  </p:cNvSpPr>
                  <p:nvPr/>
                </p:nvSpPr>
                <p:spPr bwMode="auto">
                  <a:xfrm>
                    <a:off x="1706" y="2246"/>
                    <a:ext cx="2"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267" name="Freeform 1136"/>
                  <p:cNvSpPr>
                    <a:spLocks/>
                  </p:cNvSpPr>
                  <p:nvPr/>
                </p:nvSpPr>
                <p:spPr bwMode="auto">
                  <a:xfrm>
                    <a:off x="1707" y="2246"/>
                    <a:ext cx="2"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268" name="Freeform 1137"/>
                  <p:cNvSpPr>
                    <a:spLocks/>
                  </p:cNvSpPr>
                  <p:nvPr/>
                </p:nvSpPr>
                <p:spPr bwMode="auto">
                  <a:xfrm>
                    <a:off x="1708"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269" name="Freeform 1138"/>
                  <p:cNvSpPr>
                    <a:spLocks/>
                  </p:cNvSpPr>
                  <p:nvPr/>
                </p:nvSpPr>
                <p:spPr bwMode="auto">
                  <a:xfrm>
                    <a:off x="1709" y="2246"/>
                    <a:ext cx="2"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6270" name="Freeform 1139"/>
                  <p:cNvSpPr>
                    <a:spLocks/>
                  </p:cNvSpPr>
                  <p:nvPr/>
                </p:nvSpPr>
                <p:spPr bwMode="auto">
                  <a:xfrm>
                    <a:off x="1710" y="2246"/>
                    <a:ext cx="2"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271" name="Freeform 1140"/>
                  <p:cNvSpPr>
                    <a:spLocks/>
                  </p:cNvSpPr>
                  <p:nvPr/>
                </p:nvSpPr>
                <p:spPr bwMode="auto">
                  <a:xfrm>
                    <a:off x="1711"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272" name="Freeform 1141"/>
                  <p:cNvSpPr>
                    <a:spLocks/>
                  </p:cNvSpPr>
                  <p:nvPr/>
                </p:nvSpPr>
                <p:spPr bwMode="auto">
                  <a:xfrm>
                    <a:off x="1712"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273" name="Freeform 1142"/>
                  <p:cNvSpPr>
                    <a:spLocks/>
                  </p:cNvSpPr>
                  <p:nvPr/>
                </p:nvSpPr>
                <p:spPr bwMode="auto">
                  <a:xfrm>
                    <a:off x="1713"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274" name="Freeform 1143"/>
                  <p:cNvSpPr>
                    <a:spLocks/>
                  </p:cNvSpPr>
                  <p:nvPr/>
                </p:nvSpPr>
                <p:spPr bwMode="auto">
                  <a:xfrm>
                    <a:off x="1714"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275" name="Freeform 1144"/>
                  <p:cNvSpPr>
                    <a:spLocks/>
                  </p:cNvSpPr>
                  <p:nvPr/>
                </p:nvSpPr>
                <p:spPr bwMode="auto">
                  <a:xfrm>
                    <a:off x="1715"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276" name="Freeform 1145"/>
                  <p:cNvSpPr>
                    <a:spLocks/>
                  </p:cNvSpPr>
                  <p:nvPr/>
                </p:nvSpPr>
                <p:spPr bwMode="auto">
                  <a:xfrm>
                    <a:off x="1716"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277" name="Freeform 1146"/>
                  <p:cNvSpPr>
                    <a:spLocks/>
                  </p:cNvSpPr>
                  <p:nvPr/>
                </p:nvSpPr>
                <p:spPr bwMode="auto">
                  <a:xfrm>
                    <a:off x="1717" y="2246"/>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6278" name="Freeform 1147"/>
                  <p:cNvSpPr>
                    <a:spLocks/>
                  </p:cNvSpPr>
                  <p:nvPr/>
                </p:nvSpPr>
                <p:spPr bwMode="auto">
                  <a:xfrm>
                    <a:off x="1718"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279" name="Freeform 1148"/>
                  <p:cNvSpPr>
                    <a:spLocks/>
                  </p:cNvSpPr>
                  <p:nvPr/>
                </p:nvSpPr>
                <p:spPr bwMode="auto">
                  <a:xfrm>
                    <a:off x="1719"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280" name="Freeform 1149"/>
                  <p:cNvSpPr>
                    <a:spLocks/>
                  </p:cNvSpPr>
                  <p:nvPr/>
                </p:nvSpPr>
                <p:spPr bwMode="auto">
                  <a:xfrm>
                    <a:off x="1720"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281" name="Freeform 1150"/>
                  <p:cNvSpPr>
                    <a:spLocks/>
                  </p:cNvSpPr>
                  <p:nvPr/>
                </p:nvSpPr>
                <p:spPr bwMode="auto">
                  <a:xfrm>
                    <a:off x="1721"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282" name="Freeform 1151"/>
                  <p:cNvSpPr>
                    <a:spLocks/>
                  </p:cNvSpPr>
                  <p:nvPr/>
                </p:nvSpPr>
                <p:spPr bwMode="auto">
                  <a:xfrm>
                    <a:off x="1722"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283" name="Freeform 1152"/>
                  <p:cNvSpPr>
                    <a:spLocks/>
                  </p:cNvSpPr>
                  <p:nvPr/>
                </p:nvSpPr>
                <p:spPr bwMode="auto">
                  <a:xfrm>
                    <a:off x="1723"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284" name="Freeform 1153"/>
                  <p:cNvSpPr>
                    <a:spLocks/>
                  </p:cNvSpPr>
                  <p:nvPr/>
                </p:nvSpPr>
                <p:spPr bwMode="auto">
                  <a:xfrm>
                    <a:off x="1724" y="2246"/>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6285" name="Freeform 1154"/>
                  <p:cNvSpPr>
                    <a:spLocks/>
                  </p:cNvSpPr>
                  <p:nvPr/>
                </p:nvSpPr>
                <p:spPr bwMode="auto">
                  <a:xfrm>
                    <a:off x="1725"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286" name="Freeform 1155"/>
                  <p:cNvSpPr>
                    <a:spLocks/>
                  </p:cNvSpPr>
                  <p:nvPr/>
                </p:nvSpPr>
                <p:spPr bwMode="auto">
                  <a:xfrm>
                    <a:off x="1726"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287" name="Freeform 1156"/>
                  <p:cNvSpPr>
                    <a:spLocks/>
                  </p:cNvSpPr>
                  <p:nvPr/>
                </p:nvSpPr>
                <p:spPr bwMode="auto">
                  <a:xfrm>
                    <a:off x="1727"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288" name="Freeform 1157"/>
                  <p:cNvSpPr>
                    <a:spLocks/>
                  </p:cNvSpPr>
                  <p:nvPr/>
                </p:nvSpPr>
                <p:spPr bwMode="auto">
                  <a:xfrm>
                    <a:off x="1728"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289" name="Freeform 1158"/>
                  <p:cNvSpPr>
                    <a:spLocks/>
                  </p:cNvSpPr>
                  <p:nvPr/>
                </p:nvSpPr>
                <p:spPr bwMode="auto">
                  <a:xfrm>
                    <a:off x="1729"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290" name="Freeform 1159"/>
                  <p:cNvSpPr>
                    <a:spLocks/>
                  </p:cNvSpPr>
                  <p:nvPr/>
                </p:nvSpPr>
                <p:spPr bwMode="auto">
                  <a:xfrm>
                    <a:off x="1730"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291" name="Freeform 1160"/>
                  <p:cNvSpPr>
                    <a:spLocks/>
                  </p:cNvSpPr>
                  <p:nvPr/>
                </p:nvSpPr>
                <p:spPr bwMode="auto">
                  <a:xfrm>
                    <a:off x="1731" y="2246"/>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6292" name="Freeform 1161"/>
                  <p:cNvSpPr>
                    <a:spLocks/>
                  </p:cNvSpPr>
                  <p:nvPr/>
                </p:nvSpPr>
                <p:spPr bwMode="auto">
                  <a:xfrm>
                    <a:off x="1732"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293" name="Freeform 1162"/>
                  <p:cNvSpPr>
                    <a:spLocks/>
                  </p:cNvSpPr>
                  <p:nvPr/>
                </p:nvSpPr>
                <p:spPr bwMode="auto">
                  <a:xfrm>
                    <a:off x="1733"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294" name="Freeform 1163"/>
                  <p:cNvSpPr>
                    <a:spLocks/>
                  </p:cNvSpPr>
                  <p:nvPr/>
                </p:nvSpPr>
                <p:spPr bwMode="auto">
                  <a:xfrm>
                    <a:off x="1734"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295" name="Freeform 1164"/>
                  <p:cNvSpPr>
                    <a:spLocks/>
                  </p:cNvSpPr>
                  <p:nvPr/>
                </p:nvSpPr>
                <p:spPr bwMode="auto">
                  <a:xfrm>
                    <a:off x="1735"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296" name="Freeform 1165"/>
                  <p:cNvSpPr>
                    <a:spLocks/>
                  </p:cNvSpPr>
                  <p:nvPr/>
                </p:nvSpPr>
                <p:spPr bwMode="auto">
                  <a:xfrm>
                    <a:off x="1735" y="2246"/>
                    <a:ext cx="2"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297" name="Freeform 1166"/>
                  <p:cNvSpPr>
                    <a:spLocks/>
                  </p:cNvSpPr>
                  <p:nvPr/>
                </p:nvSpPr>
                <p:spPr bwMode="auto">
                  <a:xfrm>
                    <a:off x="1736" y="2246"/>
                    <a:ext cx="2"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298" name="Freeform 1167"/>
                  <p:cNvSpPr>
                    <a:spLocks/>
                  </p:cNvSpPr>
                  <p:nvPr/>
                </p:nvSpPr>
                <p:spPr bwMode="auto">
                  <a:xfrm>
                    <a:off x="1737" y="2246"/>
                    <a:ext cx="2"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6299" name="Freeform 1168"/>
                  <p:cNvSpPr>
                    <a:spLocks/>
                  </p:cNvSpPr>
                  <p:nvPr/>
                </p:nvSpPr>
                <p:spPr bwMode="auto">
                  <a:xfrm>
                    <a:off x="1738" y="2246"/>
                    <a:ext cx="2"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300" name="Freeform 1169"/>
                  <p:cNvSpPr>
                    <a:spLocks/>
                  </p:cNvSpPr>
                  <p:nvPr/>
                </p:nvSpPr>
                <p:spPr bwMode="auto">
                  <a:xfrm>
                    <a:off x="1739" y="2246"/>
                    <a:ext cx="2"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301" name="Freeform 1170"/>
                  <p:cNvSpPr>
                    <a:spLocks/>
                  </p:cNvSpPr>
                  <p:nvPr/>
                </p:nvSpPr>
                <p:spPr bwMode="auto">
                  <a:xfrm>
                    <a:off x="1740"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302" name="Freeform 1171"/>
                  <p:cNvSpPr>
                    <a:spLocks/>
                  </p:cNvSpPr>
                  <p:nvPr/>
                </p:nvSpPr>
                <p:spPr bwMode="auto">
                  <a:xfrm>
                    <a:off x="1741"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303" name="Freeform 1172"/>
                  <p:cNvSpPr>
                    <a:spLocks/>
                  </p:cNvSpPr>
                  <p:nvPr/>
                </p:nvSpPr>
                <p:spPr bwMode="auto">
                  <a:xfrm>
                    <a:off x="1742"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304" name="Freeform 1173"/>
                  <p:cNvSpPr>
                    <a:spLocks/>
                  </p:cNvSpPr>
                  <p:nvPr/>
                </p:nvSpPr>
                <p:spPr bwMode="auto">
                  <a:xfrm>
                    <a:off x="1743"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305" name="Freeform 1174"/>
                  <p:cNvSpPr>
                    <a:spLocks/>
                  </p:cNvSpPr>
                  <p:nvPr/>
                </p:nvSpPr>
                <p:spPr bwMode="auto">
                  <a:xfrm>
                    <a:off x="1744" y="2246"/>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6306" name="Freeform 1175"/>
                  <p:cNvSpPr>
                    <a:spLocks/>
                  </p:cNvSpPr>
                  <p:nvPr/>
                </p:nvSpPr>
                <p:spPr bwMode="auto">
                  <a:xfrm>
                    <a:off x="1745"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307" name="Freeform 1176"/>
                  <p:cNvSpPr>
                    <a:spLocks/>
                  </p:cNvSpPr>
                  <p:nvPr/>
                </p:nvSpPr>
                <p:spPr bwMode="auto">
                  <a:xfrm>
                    <a:off x="1746"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308" name="Freeform 1177"/>
                  <p:cNvSpPr>
                    <a:spLocks/>
                  </p:cNvSpPr>
                  <p:nvPr/>
                </p:nvSpPr>
                <p:spPr bwMode="auto">
                  <a:xfrm>
                    <a:off x="1747"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309" name="Freeform 1178"/>
                  <p:cNvSpPr>
                    <a:spLocks/>
                  </p:cNvSpPr>
                  <p:nvPr/>
                </p:nvSpPr>
                <p:spPr bwMode="auto">
                  <a:xfrm>
                    <a:off x="1748"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310" name="Freeform 1179"/>
                  <p:cNvSpPr>
                    <a:spLocks/>
                  </p:cNvSpPr>
                  <p:nvPr/>
                </p:nvSpPr>
                <p:spPr bwMode="auto">
                  <a:xfrm>
                    <a:off x="1749"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311" name="Freeform 1180"/>
                  <p:cNvSpPr>
                    <a:spLocks/>
                  </p:cNvSpPr>
                  <p:nvPr/>
                </p:nvSpPr>
                <p:spPr bwMode="auto">
                  <a:xfrm>
                    <a:off x="1750"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312" name="Freeform 1181"/>
                  <p:cNvSpPr>
                    <a:spLocks/>
                  </p:cNvSpPr>
                  <p:nvPr/>
                </p:nvSpPr>
                <p:spPr bwMode="auto">
                  <a:xfrm>
                    <a:off x="1751" y="2246"/>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6313" name="Freeform 1182"/>
                  <p:cNvSpPr>
                    <a:spLocks/>
                  </p:cNvSpPr>
                  <p:nvPr/>
                </p:nvSpPr>
                <p:spPr bwMode="auto">
                  <a:xfrm>
                    <a:off x="1752"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314" name="Freeform 1183"/>
                  <p:cNvSpPr>
                    <a:spLocks/>
                  </p:cNvSpPr>
                  <p:nvPr/>
                </p:nvSpPr>
                <p:spPr bwMode="auto">
                  <a:xfrm>
                    <a:off x="1753"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315" name="Freeform 1184"/>
                  <p:cNvSpPr>
                    <a:spLocks/>
                  </p:cNvSpPr>
                  <p:nvPr/>
                </p:nvSpPr>
                <p:spPr bwMode="auto">
                  <a:xfrm>
                    <a:off x="1754"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316" name="Freeform 1185"/>
                  <p:cNvSpPr>
                    <a:spLocks/>
                  </p:cNvSpPr>
                  <p:nvPr/>
                </p:nvSpPr>
                <p:spPr bwMode="auto">
                  <a:xfrm>
                    <a:off x="1755"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317" name="Freeform 1186"/>
                  <p:cNvSpPr>
                    <a:spLocks/>
                  </p:cNvSpPr>
                  <p:nvPr/>
                </p:nvSpPr>
                <p:spPr bwMode="auto">
                  <a:xfrm>
                    <a:off x="1756"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318" name="Freeform 1187"/>
                  <p:cNvSpPr>
                    <a:spLocks/>
                  </p:cNvSpPr>
                  <p:nvPr/>
                </p:nvSpPr>
                <p:spPr bwMode="auto">
                  <a:xfrm>
                    <a:off x="1757"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319" name="Freeform 1188"/>
                  <p:cNvSpPr>
                    <a:spLocks/>
                  </p:cNvSpPr>
                  <p:nvPr/>
                </p:nvSpPr>
                <p:spPr bwMode="auto">
                  <a:xfrm>
                    <a:off x="1758" y="2246"/>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6320" name="Freeform 1189"/>
                  <p:cNvSpPr>
                    <a:spLocks/>
                  </p:cNvSpPr>
                  <p:nvPr/>
                </p:nvSpPr>
                <p:spPr bwMode="auto">
                  <a:xfrm>
                    <a:off x="1759"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321" name="Freeform 1190"/>
                  <p:cNvSpPr>
                    <a:spLocks/>
                  </p:cNvSpPr>
                  <p:nvPr/>
                </p:nvSpPr>
                <p:spPr bwMode="auto">
                  <a:xfrm>
                    <a:off x="1760"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322" name="Freeform 1191"/>
                  <p:cNvSpPr>
                    <a:spLocks/>
                  </p:cNvSpPr>
                  <p:nvPr/>
                </p:nvSpPr>
                <p:spPr bwMode="auto">
                  <a:xfrm>
                    <a:off x="1761"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323" name="Freeform 1192"/>
                  <p:cNvSpPr>
                    <a:spLocks/>
                  </p:cNvSpPr>
                  <p:nvPr/>
                </p:nvSpPr>
                <p:spPr bwMode="auto">
                  <a:xfrm>
                    <a:off x="1762"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324" name="Freeform 1193"/>
                  <p:cNvSpPr>
                    <a:spLocks/>
                  </p:cNvSpPr>
                  <p:nvPr/>
                </p:nvSpPr>
                <p:spPr bwMode="auto">
                  <a:xfrm>
                    <a:off x="1763"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325" name="Freeform 1194"/>
                  <p:cNvSpPr>
                    <a:spLocks/>
                  </p:cNvSpPr>
                  <p:nvPr/>
                </p:nvSpPr>
                <p:spPr bwMode="auto">
                  <a:xfrm>
                    <a:off x="1764"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326" name="Freeform 1195"/>
                  <p:cNvSpPr>
                    <a:spLocks/>
                  </p:cNvSpPr>
                  <p:nvPr/>
                </p:nvSpPr>
                <p:spPr bwMode="auto">
                  <a:xfrm>
                    <a:off x="1764" y="2246"/>
                    <a:ext cx="2"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6327" name="Freeform 1196"/>
                  <p:cNvSpPr>
                    <a:spLocks/>
                  </p:cNvSpPr>
                  <p:nvPr/>
                </p:nvSpPr>
                <p:spPr bwMode="auto">
                  <a:xfrm>
                    <a:off x="1766"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328" name="Freeform 1197"/>
                  <p:cNvSpPr>
                    <a:spLocks/>
                  </p:cNvSpPr>
                  <p:nvPr/>
                </p:nvSpPr>
                <p:spPr bwMode="auto">
                  <a:xfrm>
                    <a:off x="1767"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329" name="Freeform 1198"/>
                  <p:cNvSpPr>
                    <a:spLocks/>
                  </p:cNvSpPr>
                  <p:nvPr/>
                </p:nvSpPr>
                <p:spPr bwMode="auto">
                  <a:xfrm>
                    <a:off x="1767" y="2246"/>
                    <a:ext cx="2"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330" name="Freeform 1199"/>
                  <p:cNvSpPr>
                    <a:spLocks/>
                  </p:cNvSpPr>
                  <p:nvPr/>
                </p:nvSpPr>
                <p:spPr bwMode="auto">
                  <a:xfrm>
                    <a:off x="1768" y="2246"/>
                    <a:ext cx="2"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331" name="Freeform 1200"/>
                  <p:cNvSpPr>
                    <a:spLocks/>
                  </p:cNvSpPr>
                  <p:nvPr/>
                </p:nvSpPr>
                <p:spPr bwMode="auto">
                  <a:xfrm>
                    <a:off x="1769"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332" name="Freeform 1201"/>
                  <p:cNvSpPr>
                    <a:spLocks/>
                  </p:cNvSpPr>
                  <p:nvPr/>
                </p:nvSpPr>
                <p:spPr bwMode="auto">
                  <a:xfrm>
                    <a:off x="1770"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333" name="Freeform 1202"/>
                  <p:cNvSpPr>
                    <a:spLocks/>
                  </p:cNvSpPr>
                  <p:nvPr/>
                </p:nvSpPr>
                <p:spPr bwMode="auto">
                  <a:xfrm>
                    <a:off x="1771" y="2246"/>
                    <a:ext cx="2"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6334" name="Freeform 1203"/>
                  <p:cNvSpPr>
                    <a:spLocks/>
                  </p:cNvSpPr>
                  <p:nvPr/>
                </p:nvSpPr>
                <p:spPr bwMode="auto">
                  <a:xfrm>
                    <a:off x="1772"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335" name="Freeform 1204"/>
                  <p:cNvSpPr>
                    <a:spLocks/>
                  </p:cNvSpPr>
                  <p:nvPr/>
                </p:nvSpPr>
                <p:spPr bwMode="auto">
                  <a:xfrm>
                    <a:off x="1773"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336" name="Freeform 1205"/>
                  <p:cNvSpPr>
                    <a:spLocks/>
                  </p:cNvSpPr>
                  <p:nvPr/>
                </p:nvSpPr>
                <p:spPr bwMode="auto">
                  <a:xfrm>
                    <a:off x="1774"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337" name="Freeform 1206"/>
                  <p:cNvSpPr>
                    <a:spLocks/>
                  </p:cNvSpPr>
                  <p:nvPr/>
                </p:nvSpPr>
                <p:spPr bwMode="auto">
                  <a:xfrm>
                    <a:off x="1775"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338" name="Freeform 1207"/>
                  <p:cNvSpPr>
                    <a:spLocks/>
                  </p:cNvSpPr>
                  <p:nvPr/>
                </p:nvSpPr>
                <p:spPr bwMode="auto">
                  <a:xfrm>
                    <a:off x="1776"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339" name="Freeform 1208"/>
                  <p:cNvSpPr>
                    <a:spLocks/>
                  </p:cNvSpPr>
                  <p:nvPr/>
                </p:nvSpPr>
                <p:spPr bwMode="auto">
                  <a:xfrm>
                    <a:off x="1777" y="2246"/>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6340" name="Freeform 1209"/>
                  <p:cNvSpPr>
                    <a:spLocks/>
                  </p:cNvSpPr>
                  <p:nvPr/>
                </p:nvSpPr>
                <p:spPr bwMode="auto">
                  <a:xfrm>
                    <a:off x="1778"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341" name="Freeform 1210"/>
                  <p:cNvSpPr>
                    <a:spLocks/>
                  </p:cNvSpPr>
                  <p:nvPr/>
                </p:nvSpPr>
                <p:spPr bwMode="auto">
                  <a:xfrm>
                    <a:off x="1779"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342" name="Freeform 1211"/>
                  <p:cNvSpPr>
                    <a:spLocks/>
                  </p:cNvSpPr>
                  <p:nvPr/>
                </p:nvSpPr>
                <p:spPr bwMode="auto">
                  <a:xfrm>
                    <a:off x="1780"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343" name="Freeform 1212"/>
                  <p:cNvSpPr>
                    <a:spLocks/>
                  </p:cNvSpPr>
                  <p:nvPr/>
                </p:nvSpPr>
                <p:spPr bwMode="auto">
                  <a:xfrm>
                    <a:off x="1781"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344" name="Freeform 1213"/>
                  <p:cNvSpPr>
                    <a:spLocks/>
                  </p:cNvSpPr>
                  <p:nvPr/>
                </p:nvSpPr>
                <p:spPr bwMode="auto">
                  <a:xfrm>
                    <a:off x="1782"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345" name="Freeform 1214"/>
                  <p:cNvSpPr>
                    <a:spLocks/>
                  </p:cNvSpPr>
                  <p:nvPr/>
                </p:nvSpPr>
                <p:spPr bwMode="auto">
                  <a:xfrm>
                    <a:off x="1783"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346" name="Freeform 1215"/>
                  <p:cNvSpPr>
                    <a:spLocks/>
                  </p:cNvSpPr>
                  <p:nvPr/>
                </p:nvSpPr>
                <p:spPr bwMode="auto">
                  <a:xfrm>
                    <a:off x="1784"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347" name="Freeform 1216"/>
                  <p:cNvSpPr>
                    <a:spLocks/>
                  </p:cNvSpPr>
                  <p:nvPr/>
                </p:nvSpPr>
                <p:spPr bwMode="auto">
                  <a:xfrm>
                    <a:off x="1785" y="2246"/>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6348" name="Freeform 1217"/>
                  <p:cNvSpPr>
                    <a:spLocks/>
                  </p:cNvSpPr>
                  <p:nvPr/>
                </p:nvSpPr>
                <p:spPr bwMode="auto">
                  <a:xfrm>
                    <a:off x="1786"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349" name="Freeform 1218"/>
                  <p:cNvSpPr>
                    <a:spLocks/>
                  </p:cNvSpPr>
                  <p:nvPr/>
                </p:nvSpPr>
                <p:spPr bwMode="auto">
                  <a:xfrm>
                    <a:off x="1787"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350" name="Freeform 1219"/>
                  <p:cNvSpPr>
                    <a:spLocks/>
                  </p:cNvSpPr>
                  <p:nvPr/>
                </p:nvSpPr>
                <p:spPr bwMode="auto">
                  <a:xfrm>
                    <a:off x="1788"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351" name="Freeform 1220"/>
                  <p:cNvSpPr>
                    <a:spLocks/>
                  </p:cNvSpPr>
                  <p:nvPr/>
                </p:nvSpPr>
                <p:spPr bwMode="auto">
                  <a:xfrm>
                    <a:off x="1789"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352" name="Freeform 1221"/>
                  <p:cNvSpPr>
                    <a:spLocks/>
                  </p:cNvSpPr>
                  <p:nvPr/>
                </p:nvSpPr>
                <p:spPr bwMode="auto">
                  <a:xfrm>
                    <a:off x="1790"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353" name="Freeform 1222"/>
                  <p:cNvSpPr>
                    <a:spLocks/>
                  </p:cNvSpPr>
                  <p:nvPr/>
                </p:nvSpPr>
                <p:spPr bwMode="auto">
                  <a:xfrm>
                    <a:off x="1791"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354" name="Freeform 1223"/>
                  <p:cNvSpPr>
                    <a:spLocks/>
                  </p:cNvSpPr>
                  <p:nvPr/>
                </p:nvSpPr>
                <p:spPr bwMode="auto">
                  <a:xfrm>
                    <a:off x="1792" y="2246"/>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6355" name="Freeform 1224"/>
                  <p:cNvSpPr>
                    <a:spLocks/>
                  </p:cNvSpPr>
                  <p:nvPr/>
                </p:nvSpPr>
                <p:spPr bwMode="auto">
                  <a:xfrm>
                    <a:off x="1793"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356" name="Freeform 1225"/>
                  <p:cNvSpPr>
                    <a:spLocks/>
                  </p:cNvSpPr>
                  <p:nvPr/>
                </p:nvSpPr>
                <p:spPr bwMode="auto">
                  <a:xfrm>
                    <a:off x="1794"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357" name="Freeform 1226"/>
                  <p:cNvSpPr>
                    <a:spLocks/>
                  </p:cNvSpPr>
                  <p:nvPr/>
                </p:nvSpPr>
                <p:spPr bwMode="auto">
                  <a:xfrm>
                    <a:off x="1795"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358" name="Freeform 1227"/>
                  <p:cNvSpPr>
                    <a:spLocks/>
                  </p:cNvSpPr>
                  <p:nvPr/>
                </p:nvSpPr>
                <p:spPr bwMode="auto">
                  <a:xfrm>
                    <a:off x="1796"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359" name="Freeform 1228"/>
                  <p:cNvSpPr>
                    <a:spLocks/>
                  </p:cNvSpPr>
                  <p:nvPr/>
                </p:nvSpPr>
                <p:spPr bwMode="auto">
                  <a:xfrm>
                    <a:off x="1796" y="2246"/>
                    <a:ext cx="2"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360" name="Freeform 1229"/>
                  <p:cNvSpPr>
                    <a:spLocks/>
                  </p:cNvSpPr>
                  <p:nvPr/>
                </p:nvSpPr>
                <p:spPr bwMode="auto">
                  <a:xfrm>
                    <a:off x="1797" y="2246"/>
                    <a:ext cx="2"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361" name="Freeform 1230"/>
                  <p:cNvSpPr>
                    <a:spLocks/>
                  </p:cNvSpPr>
                  <p:nvPr/>
                </p:nvSpPr>
                <p:spPr bwMode="auto">
                  <a:xfrm>
                    <a:off x="1798" y="2246"/>
                    <a:ext cx="2"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6362" name="Freeform 1231"/>
                  <p:cNvSpPr>
                    <a:spLocks/>
                  </p:cNvSpPr>
                  <p:nvPr/>
                </p:nvSpPr>
                <p:spPr bwMode="auto">
                  <a:xfrm>
                    <a:off x="1799" y="2246"/>
                    <a:ext cx="2"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363" name="Freeform 1232"/>
                  <p:cNvSpPr>
                    <a:spLocks/>
                  </p:cNvSpPr>
                  <p:nvPr/>
                </p:nvSpPr>
                <p:spPr bwMode="auto">
                  <a:xfrm>
                    <a:off x="1800" y="2246"/>
                    <a:ext cx="2"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364" name="Freeform 1233"/>
                  <p:cNvSpPr>
                    <a:spLocks/>
                  </p:cNvSpPr>
                  <p:nvPr/>
                </p:nvSpPr>
                <p:spPr bwMode="auto">
                  <a:xfrm>
                    <a:off x="1801"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365" name="Freeform 1234"/>
                  <p:cNvSpPr>
                    <a:spLocks/>
                  </p:cNvSpPr>
                  <p:nvPr/>
                </p:nvSpPr>
                <p:spPr bwMode="auto">
                  <a:xfrm>
                    <a:off x="1802"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366" name="Freeform 1235"/>
                  <p:cNvSpPr>
                    <a:spLocks/>
                  </p:cNvSpPr>
                  <p:nvPr/>
                </p:nvSpPr>
                <p:spPr bwMode="auto">
                  <a:xfrm>
                    <a:off x="1803"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367" name="Freeform 1236"/>
                  <p:cNvSpPr>
                    <a:spLocks/>
                  </p:cNvSpPr>
                  <p:nvPr/>
                </p:nvSpPr>
                <p:spPr bwMode="auto">
                  <a:xfrm>
                    <a:off x="1804"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368" name="Freeform 1237"/>
                  <p:cNvSpPr>
                    <a:spLocks/>
                  </p:cNvSpPr>
                  <p:nvPr/>
                </p:nvSpPr>
                <p:spPr bwMode="auto">
                  <a:xfrm>
                    <a:off x="1805" y="2246"/>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6369" name="Freeform 1238"/>
                  <p:cNvSpPr>
                    <a:spLocks/>
                  </p:cNvSpPr>
                  <p:nvPr/>
                </p:nvSpPr>
                <p:spPr bwMode="auto">
                  <a:xfrm>
                    <a:off x="1806"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370" name="Freeform 1239"/>
                  <p:cNvSpPr>
                    <a:spLocks/>
                  </p:cNvSpPr>
                  <p:nvPr/>
                </p:nvSpPr>
                <p:spPr bwMode="auto">
                  <a:xfrm>
                    <a:off x="1807"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371" name="Freeform 1240"/>
                  <p:cNvSpPr>
                    <a:spLocks/>
                  </p:cNvSpPr>
                  <p:nvPr/>
                </p:nvSpPr>
                <p:spPr bwMode="auto">
                  <a:xfrm>
                    <a:off x="1808"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372" name="Freeform 1241"/>
                  <p:cNvSpPr>
                    <a:spLocks/>
                  </p:cNvSpPr>
                  <p:nvPr/>
                </p:nvSpPr>
                <p:spPr bwMode="auto">
                  <a:xfrm>
                    <a:off x="1809"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373" name="Freeform 1242"/>
                  <p:cNvSpPr>
                    <a:spLocks/>
                  </p:cNvSpPr>
                  <p:nvPr/>
                </p:nvSpPr>
                <p:spPr bwMode="auto">
                  <a:xfrm>
                    <a:off x="1810"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374" name="Freeform 1243"/>
                  <p:cNvSpPr>
                    <a:spLocks/>
                  </p:cNvSpPr>
                  <p:nvPr/>
                </p:nvSpPr>
                <p:spPr bwMode="auto">
                  <a:xfrm>
                    <a:off x="1811" y="2246"/>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6375" name="Freeform 1244"/>
                  <p:cNvSpPr>
                    <a:spLocks/>
                  </p:cNvSpPr>
                  <p:nvPr/>
                </p:nvSpPr>
                <p:spPr bwMode="auto">
                  <a:xfrm>
                    <a:off x="1812"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376" name="Freeform 1245"/>
                  <p:cNvSpPr>
                    <a:spLocks/>
                  </p:cNvSpPr>
                  <p:nvPr/>
                </p:nvSpPr>
                <p:spPr bwMode="auto">
                  <a:xfrm>
                    <a:off x="1813"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377" name="Freeform 1246"/>
                  <p:cNvSpPr>
                    <a:spLocks/>
                  </p:cNvSpPr>
                  <p:nvPr/>
                </p:nvSpPr>
                <p:spPr bwMode="auto">
                  <a:xfrm>
                    <a:off x="1814"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378" name="Freeform 1247"/>
                  <p:cNvSpPr>
                    <a:spLocks/>
                  </p:cNvSpPr>
                  <p:nvPr/>
                </p:nvSpPr>
                <p:spPr bwMode="auto">
                  <a:xfrm>
                    <a:off x="1815"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379" name="Freeform 1248"/>
                  <p:cNvSpPr>
                    <a:spLocks/>
                  </p:cNvSpPr>
                  <p:nvPr/>
                </p:nvSpPr>
                <p:spPr bwMode="auto">
                  <a:xfrm>
                    <a:off x="1816"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380" name="Freeform 1249"/>
                  <p:cNvSpPr>
                    <a:spLocks/>
                  </p:cNvSpPr>
                  <p:nvPr/>
                </p:nvSpPr>
                <p:spPr bwMode="auto">
                  <a:xfrm>
                    <a:off x="1817"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381" name="Freeform 1250"/>
                  <p:cNvSpPr>
                    <a:spLocks/>
                  </p:cNvSpPr>
                  <p:nvPr/>
                </p:nvSpPr>
                <p:spPr bwMode="auto">
                  <a:xfrm>
                    <a:off x="1818"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382" name="Freeform 1251"/>
                  <p:cNvSpPr>
                    <a:spLocks/>
                  </p:cNvSpPr>
                  <p:nvPr/>
                </p:nvSpPr>
                <p:spPr bwMode="auto">
                  <a:xfrm>
                    <a:off x="1819" y="2246"/>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6383" name="Freeform 1252"/>
                  <p:cNvSpPr>
                    <a:spLocks/>
                  </p:cNvSpPr>
                  <p:nvPr/>
                </p:nvSpPr>
                <p:spPr bwMode="auto">
                  <a:xfrm>
                    <a:off x="1820"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384" name="Freeform 1253"/>
                  <p:cNvSpPr>
                    <a:spLocks/>
                  </p:cNvSpPr>
                  <p:nvPr/>
                </p:nvSpPr>
                <p:spPr bwMode="auto">
                  <a:xfrm>
                    <a:off x="1821"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385" name="Freeform 1254"/>
                  <p:cNvSpPr>
                    <a:spLocks/>
                  </p:cNvSpPr>
                  <p:nvPr/>
                </p:nvSpPr>
                <p:spPr bwMode="auto">
                  <a:xfrm>
                    <a:off x="1822"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386" name="Freeform 1255"/>
                  <p:cNvSpPr>
                    <a:spLocks/>
                  </p:cNvSpPr>
                  <p:nvPr/>
                </p:nvSpPr>
                <p:spPr bwMode="auto">
                  <a:xfrm>
                    <a:off x="1823"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387" name="Freeform 1256"/>
                  <p:cNvSpPr>
                    <a:spLocks/>
                  </p:cNvSpPr>
                  <p:nvPr/>
                </p:nvSpPr>
                <p:spPr bwMode="auto">
                  <a:xfrm>
                    <a:off x="1824"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388" name="Freeform 1257"/>
                  <p:cNvSpPr>
                    <a:spLocks/>
                  </p:cNvSpPr>
                  <p:nvPr/>
                </p:nvSpPr>
                <p:spPr bwMode="auto">
                  <a:xfrm>
                    <a:off x="1825"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389" name="Freeform 1258"/>
                  <p:cNvSpPr>
                    <a:spLocks/>
                  </p:cNvSpPr>
                  <p:nvPr/>
                </p:nvSpPr>
                <p:spPr bwMode="auto">
                  <a:xfrm>
                    <a:off x="1825" y="2246"/>
                    <a:ext cx="2"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6390" name="Freeform 1259"/>
                  <p:cNvSpPr>
                    <a:spLocks/>
                  </p:cNvSpPr>
                  <p:nvPr/>
                </p:nvSpPr>
                <p:spPr bwMode="auto">
                  <a:xfrm>
                    <a:off x="1827"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391" name="Freeform 1260"/>
                  <p:cNvSpPr>
                    <a:spLocks/>
                  </p:cNvSpPr>
                  <p:nvPr/>
                </p:nvSpPr>
                <p:spPr bwMode="auto">
                  <a:xfrm>
                    <a:off x="1828"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392" name="Freeform 1261"/>
                  <p:cNvSpPr>
                    <a:spLocks/>
                  </p:cNvSpPr>
                  <p:nvPr/>
                </p:nvSpPr>
                <p:spPr bwMode="auto">
                  <a:xfrm>
                    <a:off x="1828" y="2246"/>
                    <a:ext cx="2"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393" name="Freeform 1262"/>
                  <p:cNvSpPr>
                    <a:spLocks/>
                  </p:cNvSpPr>
                  <p:nvPr/>
                </p:nvSpPr>
                <p:spPr bwMode="auto">
                  <a:xfrm>
                    <a:off x="1829" y="2246"/>
                    <a:ext cx="2"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394" name="Freeform 1263"/>
                  <p:cNvSpPr>
                    <a:spLocks/>
                  </p:cNvSpPr>
                  <p:nvPr/>
                </p:nvSpPr>
                <p:spPr bwMode="auto">
                  <a:xfrm>
                    <a:off x="1830"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grpSp>
            <p:grpSp>
              <p:nvGrpSpPr>
                <p:cNvPr id="249" name="Group 1465"/>
                <p:cNvGrpSpPr>
                  <a:grpSpLocks/>
                </p:cNvGrpSpPr>
                <p:nvPr/>
              </p:nvGrpSpPr>
              <p:grpSpPr bwMode="auto">
                <a:xfrm>
                  <a:off x="1831" y="2246"/>
                  <a:ext cx="194" cy="1"/>
                  <a:chOff x="1831" y="2246"/>
                  <a:chExt cx="194" cy="1"/>
                </a:xfrm>
              </p:grpSpPr>
              <p:sp>
                <p:nvSpPr>
                  <p:cNvPr id="5995" name="Freeform 1265"/>
                  <p:cNvSpPr>
                    <a:spLocks/>
                  </p:cNvSpPr>
                  <p:nvPr/>
                </p:nvSpPr>
                <p:spPr bwMode="auto">
                  <a:xfrm>
                    <a:off x="1831"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5996" name="Freeform 1266"/>
                  <p:cNvSpPr>
                    <a:spLocks/>
                  </p:cNvSpPr>
                  <p:nvPr/>
                </p:nvSpPr>
                <p:spPr bwMode="auto">
                  <a:xfrm>
                    <a:off x="1832" y="2246"/>
                    <a:ext cx="2"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5997" name="Freeform 1267"/>
                  <p:cNvSpPr>
                    <a:spLocks/>
                  </p:cNvSpPr>
                  <p:nvPr/>
                </p:nvSpPr>
                <p:spPr bwMode="auto">
                  <a:xfrm>
                    <a:off x="1833"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5998" name="Freeform 1268"/>
                  <p:cNvSpPr>
                    <a:spLocks/>
                  </p:cNvSpPr>
                  <p:nvPr/>
                </p:nvSpPr>
                <p:spPr bwMode="auto">
                  <a:xfrm>
                    <a:off x="1834"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5999" name="Freeform 1269"/>
                  <p:cNvSpPr>
                    <a:spLocks/>
                  </p:cNvSpPr>
                  <p:nvPr/>
                </p:nvSpPr>
                <p:spPr bwMode="auto">
                  <a:xfrm>
                    <a:off x="1835"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000" name="Freeform 1270"/>
                  <p:cNvSpPr>
                    <a:spLocks/>
                  </p:cNvSpPr>
                  <p:nvPr/>
                </p:nvSpPr>
                <p:spPr bwMode="auto">
                  <a:xfrm>
                    <a:off x="1836"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001" name="Freeform 1271"/>
                  <p:cNvSpPr>
                    <a:spLocks/>
                  </p:cNvSpPr>
                  <p:nvPr/>
                </p:nvSpPr>
                <p:spPr bwMode="auto">
                  <a:xfrm>
                    <a:off x="1837"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002" name="Freeform 1272"/>
                  <p:cNvSpPr>
                    <a:spLocks/>
                  </p:cNvSpPr>
                  <p:nvPr/>
                </p:nvSpPr>
                <p:spPr bwMode="auto">
                  <a:xfrm>
                    <a:off x="1838"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003" name="Freeform 1273"/>
                  <p:cNvSpPr>
                    <a:spLocks/>
                  </p:cNvSpPr>
                  <p:nvPr/>
                </p:nvSpPr>
                <p:spPr bwMode="auto">
                  <a:xfrm>
                    <a:off x="1839" y="2246"/>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6004" name="Freeform 1274"/>
                  <p:cNvSpPr>
                    <a:spLocks/>
                  </p:cNvSpPr>
                  <p:nvPr/>
                </p:nvSpPr>
                <p:spPr bwMode="auto">
                  <a:xfrm>
                    <a:off x="1840"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005" name="Freeform 1275"/>
                  <p:cNvSpPr>
                    <a:spLocks/>
                  </p:cNvSpPr>
                  <p:nvPr/>
                </p:nvSpPr>
                <p:spPr bwMode="auto">
                  <a:xfrm>
                    <a:off x="1841"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006" name="Freeform 1276"/>
                  <p:cNvSpPr>
                    <a:spLocks/>
                  </p:cNvSpPr>
                  <p:nvPr/>
                </p:nvSpPr>
                <p:spPr bwMode="auto">
                  <a:xfrm>
                    <a:off x="1842"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007" name="Freeform 1277"/>
                  <p:cNvSpPr>
                    <a:spLocks/>
                  </p:cNvSpPr>
                  <p:nvPr/>
                </p:nvSpPr>
                <p:spPr bwMode="auto">
                  <a:xfrm>
                    <a:off x="1843"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008" name="Freeform 1278"/>
                  <p:cNvSpPr>
                    <a:spLocks/>
                  </p:cNvSpPr>
                  <p:nvPr/>
                </p:nvSpPr>
                <p:spPr bwMode="auto">
                  <a:xfrm>
                    <a:off x="1844"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009" name="Freeform 1279"/>
                  <p:cNvSpPr>
                    <a:spLocks/>
                  </p:cNvSpPr>
                  <p:nvPr/>
                </p:nvSpPr>
                <p:spPr bwMode="auto">
                  <a:xfrm>
                    <a:off x="1845"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010" name="Freeform 1280"/>
                  <p:cNvSpPr>
                    <a:spLocks/>
                  </p:cNvSpPr>
                  <p:nvPr/>
                </p:nvSpPr>
                <p:spPr bwMode="auto">
                  <a:xfrm>
                    <a:off x="1846" y="2246"/>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6011" name="Freeform 1281"/>
                  <p:cNvSpPr>
                    <a:spLocks/>
                  </p:cNvSpPr>
                  <p:nvPr/>
                </p:nvSpPr>
                <p:spPr bwMode="auto">
                  <a:xfrm>
                    <a:off x="1847"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012" name="Freeform 1282"/>
                  <p:cNvSpPr>
                    <a:spLocks/>
                  </p:cNvSpPr>
                  <p:nvPr/>
                </p:nvSpPr>
                <p:spPr bwMode="auto">
                  <a:xfrm>
                    <a:off x="1848"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013" name="Freeform 1283"/>
                  <p:cNvSpPr>
                    <a:spLocks/>
                  </p:cNvSpPr>
                  <p:nvPr/>
                </p:nvSpPr>
                <p:spPr bwMode="auto">
                  <a:xfrm>
                    <a:off x="1849"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014" name="Freeform 1284"/>
                  <p:cNvSpPr>
                    <a:spLocks/>
                  </p:cNvSpPr>
                  <p:nvPr/>
                </p:nvSpPr>
                <p:spPr bwMode="auto">
                  <a:xfrm>
                    <a:off x="1850"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015" name="Freeform 1285"/>
                  <p:cNvSpPr>
                    <a:spLocks/>
                  </p:cNvSpPr>
                  <p:nvPr/>
                </p:nvSpPr>
                <p:spPr bwMode="auto">
                  <a:xfrm>
                    <a:off x="1851"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016" name="Freeform 1286"/>
                  <p:cNvSpPr>
                    <a:spLocks/>
                  </p:cNvSpPr>
                  <p:nvPr/>
                </p:nvSpPr>
                <p:spPr bwMode="auto">
                  <a:xfrm>
                    <a:off x="1852"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017" name="Freeform 1287"/>
                  <p:cNvSpPr>
                    <a:spLocks/>
                  </p:cNvSpPr>
                  <p:nvPr/>
                </p:nvSpPr>
                <p:spPr bwMode="auto">
                  <a:xfrm>
                    <a:off x="1853" y="2246"/>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6018" name="Freeform 1288"/>
                  <p:cNvSpPr>
                    <a:spLocks/>
                  </p:cNvSpPr>
                  <p:nvPr/>
                </p:nvSpPr>
                <p:spPr bwMode="auto">
                  <a:xfrm>
                    <a:off x="1854"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019" name="Freeform 1289"/>
                  <p:cNvSpPr>
                    <a:spLocks/>
                  </p:cNvSpPr>
                  <p:nvPr/>
                </p:nvSpPr>
                <p:spPr bwMode="auto">
                  <a:xfrm>
                    <a:off x="1855"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020" name="Freeform 1290"/>
                  <p:cNvSpPr>
                    <a:spLocks/>
                  </p:cNvSpPr>
                  <p:nvPr/>
                </p:nvSpPr>
                <p:spPr bwMode="auto">
                  <a:xfrm>
                    <a:off x="1856"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021" name="Freeform 1291"/>
                  <p:cNvSpPr>
                    <a:spLocks/>
                  </p:cNvSpPr>
                  <p:nvPr/>
                </p:nvSpPr>
                <p:spPr bwMode="auto">
                  <a:xfrm>
                    <a:off x="1857"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022" name="Freeform 1292"/>
                  <p:cNvSpPr>
                    <a:spLocks/>
                  </p:cNvSpPr>
                  <p:nvPr/>
                </p:nvSpPr>
                <p:spPr bwMode="auto">
                  <a:xfrm>
                    <a:off x="1857" y="2246"/>
                    <a:ext cx="2"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023" name="Freeform 1293"/>
                  <p:cNvSpPr>
                    <a:spLocks/>
                  </p:cNvSpPr>
                  <p:nvPr/>
                </p:nvSpPr>
                <p:spPr bwMode="auto">
                  <a:xfrm>
                    <a:off x="1858" y="2246"/>
                    <a:ext cx="2"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024" name="Freeform 1294"/>
                  <p:cNvSpPr>
                    <a:spLocks/>
                  </p:cNvSpPr>
                  <p:nvPr/>
                </p:nvSpPr>
                <p:spPr bwMode="auto">
                  <a:xfrm>
                    <a:off x="1859" y="2246"/>
                    <a:ext cx="2"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6025" name="Freeform 1295"/>
                  <p:cNvSpPr>
                    <a:spLocks/>
                  </p:cNvSpPr>
                  <p:nvPr/>
                </p:nvSpPr>
                <p:spPr bwMode="auto">
                  <a:xfrm>
                    <a:off x="1860" y="2246"/>
                    <a:ext cx="2"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026" name="Freeform 1296"/>
                  <p:cNvSpPr>
                    <a:spLocks/>
                  </p:cNvSpPr>
                  <p:nvPr/>
                </p:nvSpPr>
                <p:spPr bwMode="auto">
                  <a:xfrm>
                    <a:off x="1861" y="2246"/>
                    <a:ext cx="2"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027" name="Freeform 1297"/>
                  <p:cNvSpPr>
                    <a:spLocks/>
                  </p:cNvSpPr>
                  <p:nvPr/>
                </p:nvSpPr>
                <p:spPr bwMode="auto">
                  <a:xfrm>
                    <a:off x="1862"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028" name="Freeform 1298"/>
                  <p:cNvSpPr>
                    <a:spLocks/>
                  </p:cNvSpPr>
                  <p:nvPr/>
                </p:nvSpPr>
                <p:spPr bwMode="auto">
                  <a:xfrm>
                    <a:off x="1863"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029" name="Freeform 1299"/>
                  <p:cNvSpPr>
                    <a:spLocks/>
                  </p:cNvSpPr>
                  <p:nvPr/>
                </p:nvSpPr>
                <p:spPr bwMode="auto">
                  <a:xfrm>
                    <a:off x="1864"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030" name="Freeform 1300"/>
                  <p:cNvSpPr>
                    <a:spLocks/>
                  </p:cNvSpPr>
                  <p:nvPr/>
                </p:nvSpPr>
                <p:spPr bwMode="auto">
                  <a:xfrm>
                    <a:off x="1865"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031" name="Freeform 1301"/>
                  <p:cNvSpPr>
                    <a:spLocks/>
                  </p:cNvSpPr>
                  <p:nvPr/>
                </p:nvSpPr>
                <p:spPr bwMode="auto">
                  <a:xfrm>
                    <a:off x="1866" y="2246"/>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6032" name="Freeform 1302"/>
                  <p:cNvSpPr>
                    <a:spLocks/>
                  </p:cNvSpPr>
                  <p:nvPr/>
                </p:nvSpPr>
                <p:spPr bwMode="auto">
                  <a:xfrm>
                    <a:off x="1867"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033" name="Freeform 1303"/>
                  <p:cNvSpPr>
                    <a:spLocks/>
                  </p:cNvSpPr>
                  <p:nvPr/>
                </p:nvSpPr>
                <p:spPr bwMode="auto">
                  <a:xfrm>
                    <a:off x="1868"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034" name="Freeform 1304"/>
                  <p:cNvSpPr>
                    <a:spLocks/>
                  </p:cNvSpPr>
                  <p:nvPr/>
                </p:nvSpPr>
                <p:spPr bwMode="auto">
                  <a:xfrm>
                    <a:off x="1869"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035" name="Freeform 1305"/>
                  <p:cNvSpPr>
                    <a:spLocks/>
                  </p:cNvSpPr>
                  <p:nvPr/>
                </p:nvSpPr>
                <p:spPr bwMode="auto">
                  <a:xfrm>
                    <a:off x="1870"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036" name="Freeform 1306"/>
                  <p:cNvSpPr>
                    <a:spLocks/>
                  </p:cNvSpPr>
                  <p:nvPr/>
                </p:nvSpPr>
                <p:spPr bwMode="auto">
                  <a:xfrm>
                    <a:off x="1871"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037" name="Freeform 1307"/>
                  <p:cNvSpPr>
                    <a:spLocks/>
                  </p:cNvSpPr>
                  <p:nvPr/>
                </p:nvSpPr>
                <p:spPr bwMode="auto">
                  <a:xfrm>
                    <a:off x="1872"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038" name="Freeform 1308"/>
                  <p:cNvSpPr>
                    <a:spLocks/>
                  </p:cNvSpPr>
                  <p:nvPr/>
                </p:nvSpPr>
                <p:spPr bwMode="auto">
                  <a:xfrm>
                    <a:off x="1873" y="2246"/>
                    <a:ext cx="1" cy="1"/>
                  </a:xfrm>
                  <a:custGeom>
                    <a:avLst/>
                    <a:gdLst>
                      <a:gd name="T0" fmla="*/ 0 w 7"/>
                      <a:gd name="T1" fmla="*/ 1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1"/>
                        </a:moveTo>
                        <a:lnTo>
                          <a:pt x="6" y="0"/>
                        </a:lnTo>
                        <a:lnTo>
                          <a:pt x="7" y="0"/>
                        </a:lnTo>
                      </a:path>
                    </a:pathLst>
                  </a:custGeom>
                  <a:noFill/>
                  <a:ln w="6350">
                    <a:solidFill>
                      <a:srgbClr val="0C0CFF"/>
                    </a:solidFill>
                    <a:prstDash val="solid"/>
                    <a:round/>
                    <a:headEnd/>
                    <a:tailEnd/>
                  </a:ln>
                </p:spPr>
                <p:txBody>
                  <a:bodyPr/>
                  <a:lstStyle/>
                  <a:p>
                    <a:endParaRPr lang="en-US"/>
                  </a:p>
                </p:txBody>
              </p:sp>
              <p:sp>
                <p:nvSpPr>
                  <p:cNvPr id="6039" name="Freeform 1309"/>
                  <p:cNvSpPr>
                    <a:spLocks/>
                  </p:cNvSpPr>
                  <p:nvPr/>
                </p:nvSpPr>
                <p:spPr bwMode="auto">
                  <a:xfrm>
                    <a:off x="1874"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040" name="Freeform 1310"/>
                  <p:cNvSpPr>
                    <a:spLocks/>
                  </p:cNvSpPr>
                  <p:nvPr/>
                </p:nvSpPr>
                <p:spPr bwMode="auto">
                  <a:xfrm>
                    <a:off x="1875" y="2246"/>
                    <a:ext cx="1" cy="1"/>
                  </a:xfrm>
                  <a:custGeom>
                    <a:avLst/>
                    <a:gdLst>
                      <a:gd name="T0" fmla="*/ 0 w 6"/>
                      <a:gd name="T1" fmla="*/ 0 h 1"/>
                      <a:gd name="T2" fmla="*/ 5 w 6"/>
                      <a:gd name="T3" fmla="*/ 1 h 1"/>
                      <a:gd name="T4" fmla="*/ 6 w 6"/>
                      <a:gd name="T5" fmla="*/ 1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1"/>
                        </a:lnTo>
                        <a:lnTo>
                          <a:pt x="6" y="1"/>
                        </a:lnTo>
                      </a:path>
                    </a:pathLst>
                  </a:custGeom>
                  <a:noFill/>
                  <a:ln w="6350">
                    <a:solidFill>
                      <a:srgbClr val="0C0CFF"/>
                    </a:solidFill>
                    <a:prstDash val="solid"/>
                    <a:round/>
                    <a:headEnd/>
                    <a:tailEnd/>
                  </a:ln>
                </p:spPr>
                <p:txBody>
                  <a:bodyPr/>
                  <a:lstStyle/>
                  <a:p>
                    <a:endParaRPr lang="en-US"/>
                  </a:p>
                </p:txBody>
              </p:sp>
              <p:sp>
                <p:nvSpPr>
                  <p:cNvPr id="6041" name="Freeform 1311"/>
                  <p:cNvSpPr>
                    <a:spLocks/>
                  </p:cNvSpPr>
                  <p:nvPr/>
                </p:nvSpPr>
                <p:spPr bwMode="auto">
                  <a:xfrm>
                    <a:off x="1876"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042" name="Freeform 1312"/>
                  <p:cNvSpPr>
                    <a:spLocks/>
                  </p:cNvSpPr>
                  <p:nvPr/>
                </p:nvSpPr>
                <p:spPr bwMode="auto">
                  <a:xfrm>
                    <a:off x="1877"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043" name="Freeform 1313"/>
                  <p:cNvSpPr>
                    <a:spLocks/>
                  </p:cNvSpPr>
                  <p:nvPr/>
                </p:nvSpPr>
                <p:spPr bwMode="auto">
                  <a:xfrm>
                    <a:off x="1878"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044" name="Freeform 1314"/>
                  <p:cNvSpPr>
                    <a:spLocks/>
                  </p:cNvSpPr>
                  <p:nvPr/>
                </p:nvSpPr>
                <p:spPr bwMode="auto">
                  <a:xfrm>
                    <a:off x="1879" y="2246"/>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6045" name="Freeform 1315"/>
                  <p:cNvSpPr>
                    <a:spLocks/>
                  </p:cNvSpPr>
                  <p:nvPr/>
                </p:nvSpPr>
                <p:spPr bwMode="auto">
                  <a:xfrm>
                    <a:off x="1880"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046" name="Freeform 1316"/>
                  <p:cNvSpPr>
                    <a:spLocks/>
                  </p:cNvSpPr>
                  <p:nvPr/>
                </p:nvSpPr>
                <p:spPr bwMode="auto">
                  <a:xfrm>
                    <a:off x="1881"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047" name="Freeform 1317"/>
                  <p:cNvSpPr>
                    <a:spLocks/>
                  </p:cNvSpPr>
                  <p:nvPr/>
                </p:nvSpPr>
                <p:spPr bwMode="auto">
                  <a:xfrm>
                    <a:off x="1882"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048" name="Freeform 1318"/>
                  <p:cNvSpPr>
                    <a:spLocks/>
                  </p:cNvSpPr>
                  <p:nvPr/>
                </p:nvSpPr>
                <p:spPr bwMode="auto">
                  <a:xfrm>
                    <a:off x="1883"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049" name="Freeform 1319"/>
                  <p:cNvSpPr>
                    <a:spLocks/>
                  </p:cNvSpPr>
                  <p:nvPr/>
                </p:nvSpPr>
                <p:spPr bwMode="auto">
                  <a:xfrm>
                    <a:off x="1884"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050" name="Freeform 1320"/>
                  <p:cNvSpPr>
                    <a:spLocks/>
                  </p:cNvSpPr>
                  <p:nvPr/>
                </p:nvSpPr>
                <p:spPr bwMode="auto">
                  <a:xfrm>
                    <a:off x="1885"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051" name="Freeform 1321"/>
                  <p:cNvSpPr>
                    <a:spLocks/>
                  </p:cNvSpPr>
                  <p:nvPr/>
                </p:nvSpPr>
                <p:spPr bwMode="auto">
                  <a:xfrm>
                    <a:off x="1886"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052" name="Freeform 1322"/>
                  <p:cNvSpPr>
                    <a:spLocks/>
                  </p:cNvSpPr>
                  <p:nvPr/>
                </p:nvSpPr>
                <p:spPr bwMode="auto">
                  <a:xfrm>
                    <a:off x="1886" y="2246"/>
                    <a:ext cx="2"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6053" name="Freeform 1323"/>
                  <p:cNvSpPr>
                    <a:spLocks/>
                  </p:cNvSpPr>
                  <p:nvPr/>
                </p:nvSpPr>
                <p:spPr bwMode="auto">
                  <a:xfrm>
                    <a:off x="1888"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054" name="Freeform 1324"/>
                  <p:cNvSpPr>
                    <a:spLocks/>
                  </p:cNvSpPr>
                  <p:nvPr/>
                </p:nvSpPr>
                <p:spPr bwMode="auto">
                  <a:xfrm>
                    <a:off x="1889"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055" name="Freeform 1325"/>
                  <p:cNvSpPr>
                    <a:spLocks/>
                  </p:cNvSpPr>
                  <p:nvPr/>
                </p:nvSpPr>
                <p:spPr bwMode="auto">
                  <a:xfrm>
                    <a:off x="1889" y="2246"/>
                    <a:ext cx="2"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056" name="Freeform 1326"/>
                  <p:cNvSpPr>
                    <a:spLocks/>
                  </p:cNvSpPr>
                  <p:nvPr/>
                </p:nvSpPr>
                <p:spPr bwMode="auto">
                  <a:xfrm>
                    <a:off x="1890" y="2246"/>
                    <a:ext cx="2"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057" name="Freeform 1327"/>
                  <p:cNvSpPr>
                    <a:spLocks/>
                  </p:cNvSpPr>
                  <p:nvPr/>
                </p:nvSpPr>
                <p:spPr bwMode="auto">
                  <a:xfrm>
                    <a:off x="1891" y="2246"/>
                    <a:ext cx="1" cy="1"/>
                  </a:xfrm>
                  <a:custGeom>
                    <a:avLst/>
                    <a:gdLst>
                      <a:gd name="T0" fmla="*/ 0 w 6"/>
                      <a:gd name="T1" fmla="*/ 1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1"/>
                        </a:moveTo>
                        <a:lnTo>
                          <a:pt x="5" y="0"/>
                        </a:lnTo>
                        <a:lnTo>
                          <a:pt x="6" y="0"/>
                        </a:lnTo>
                      </a:path>
                    </a:pathLst>
                  </a:custGeom>
                  <a:noFill/>
                  <a:ln w="6350">
                    <a:solidFill>
                      <a:srgbClr val="0C0CFF"/>
                    </a:solidFill>
                    <a:prstDash val="solid"/>
                    <a:round/>
                    <a:headEnd/>
                    <a:tailEnd/>
                  </a:ln>
                </p:spPr>
                <p:txBody>
                  <a:bodyPr/>
                  <a:lstStyle/>
                  <a:p>
                    <a:endParaRPr lang="en-US"/>
                  </a:p>
                </p:txBody>
              </p:sp>
              <p:sp>
                <p:nvSpPr>
                  <p:cNvPr id="6058" name="Freeform 1328"/>
                  <p:cNvSpPr>
                    <a:spLocks/>
                  </p:cNvSpPr>
                  <p:nvPr/>
                </p:nvSpPr>
                <p:spPr bwMode="auto">
                  <a:xfrm>
                    <a:off x="1892" y="2246"/>
                    <a:ext cx="1" cy="1"/>
                  </a:xfrm>
                  <a:custGeom>
                    <a:avLst/>
                    <a:gdLst>
                      <a:gd name="T0" fmla="*/ 0 w 6"/>
                      <a:gd name="T1" fmla="*/ 0 h 1"/>
                      <a:gd name="T2" fmla="*/ 5 w 6"/>
                      <a:gd name="T3" fmla="*/ 1 h 1"/>
                      <a:gd name="T4" fmla="*/ 6 w 6"/>
                      <a:gd name="T5" fmla="*/ 1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1"/>
                        </a:lnTo>
                        <a:lnTo>
                          <a:pt x="6" y="1"/>
                        </a:lnTo>
                      </a:path>
                    </a:pathLst>
                  </a:custGeom>
                  <a:noFill/>
                  <a:ln w="6350">
                    <a:solidFill>
                      <a:srgbClr val="0C0CFF"/>
                    </a:solidFill>
                    <a:prstDash val="solid"/>
                    <a:round/>
                    <a:headEnd/>
                    <a:tailEnd/>
                  </a:ln>
                </p:spPr>
                <p:txBody>
                  <a:bodyPr/>
                  <a:lstStyle/>
                  <a:p>
                    <a:endParaRPr lang="en-US"/>
                  </a:p>
                </p:txBody>
              </p:sp>
              <p:sp>
                <p:nvSpPr>
                  <p:cNvPr id="6059" name="Freeform 1329"/>
                  <p:cNvSpPr>
                    <a:spLocks/>
                  </p:cNvSpPr>
                  <p:nvPr/>
                </p:nvSpPr>
                <p:spPr bwMode="auto">
                  <a:xfrm>
                    <a:off x="1893" y="2246"/>
                    <a:ext cx="2" cy="1"/>
                  </a:xfrm>
                  <a:custGeom>
                    <a:avLst/>
                    <a:gdLst>
                      <a:gd name="T0" fmla="*/ 0 w 7"/>
                      <a:gd name="T1" fmla="*/ 1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1"/>
                        </a:moveTo>
                        <a:lnTo>
                          <a:pt x="6" y="0"/>
                        </a:lnTo>
                        <a:lnTo>
                          <a:pt x="7" y="0"/>
                        </a:lnTo>
                      </a:path>
                    </a:pathLst>
                  </a:custGeom>
                  <a:noFill/>
                  <a:ln w="6350">
                    <a:solidFill>
                      <a:srgbClr val="0C0CFF"/>
                    </a:solidFill>
                    <a:prstDash val="solid"/>
                    <a:round/>
                    <a:headEnd/>
                    <a:tailEnd/>
                  </a:ln>
                </p:spPr>
                <p:txBody>
                  <a:bodyPr/>
                  <a:lstStyle/>
                  <a:p>
                    <a:endParaRPr lang="en-US"/>
                  </a:p>
                </p:txBody>
              </p:sp>
              <p:sp>
                <p:nvSpPr>
                  <p:cNvPr id="6060" name="Freeform 1330"/>
                  <p:cNvSpPr>
                    <a:spLocks/>
                  </p:cNvSpPr>
                  <p:nvPr/>
                </p:nvSpPr>
                <p:spPr bwMode="auto">
                  <a:xfrm>
                    <a:off x="1894"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061" name="Freeform 1331"/>
                  <p:cNvSpPr>
                    <a:spLocks/>
                  </p:cNvSpPr>
                  <p:nvPr/>
                </p:nvSpPr>
                <p:spPr bwMode="auto">
                  <a:xfrm>
                    <a:off x="1895"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062" name="Freeform 1332"/>
                  <p:cNvSpPr>
                    <a:spLocks/>
                  </p:cNvSpPr>
                  <p:nvPr/>
                </p:nvSpPr>
                <p:spPr bwMode="auto">
                  <a:xfrm>
                    <a:off x="1896"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063" name="Freeform 1333"/>
                  <p:cNvSpPr>
                    <a:spLocks/>
                  </p:cNvSpPr>
                  <p:nvPr/>
                </p:nvSpPr>
                <p:spPr bwMode="auto">
                  <a:xfrm>
                    <a:off x="1897"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064" name="Freeform 1334"/>
                  <p:cNvSpPr>
                    <a:spLocks/>
                  </p:cNvSpPr>
                  <p:nvPr/>
                </p:nvSpPr>
                <p:spPr bwMode="auto">
                  <a:xfrm>
                    <a:off x="1898"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065" name="Freeform 1335"/>
                  <p:cNvSpPr>
                    <a:spLocks/>
                  </p:cNvSpPr>
                  <p:nvPr/>
                </p:nvSpPr>
                <p:spPr bwMode="auto">
                  <a:xfrm>
                    <a:off x="1899"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066" name="Freeform 1336"/>
                  <p:cNvSpPr>
                    <a:spLocks/>
                  </p:cNvSpPr>
                  <p:nvPr/>
                </p:nvSpPr>
                <p:spPr bwMode="auto">
                  <a:xfrm>
                    <a:off x="1900" y="2246"/>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6067" name="Freeform 1337"/>
                  <p:cNvSpPr>
                    <a:spLocks/>
                  </p:cNvSpPr>
                  <p:nvPr/>
                </p:nvSpPr>
                <p:spPr bwMode="auto">
                  <a:xfrm>
                    <a:off x="1901"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068" name="Freeform 1338"/>
                  <p:cNvSpPr>
                    <a:spLocks/>
                  </p:cNvSpPr>
                  <p:nvPr/>
                </p:nvSpPr>
                <p:spPr bwMode="auto">
                  <a:xfrm>
                    <a:off x="1902"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069" name="Freeform 1339"/>
                  <p:cNvSpPr>
                    <a:spLocks/>
                  </p:cNvSpPr>
                  <p:nvPr/>
                </p:nvSpPr>
                <p:spPr bwMode="auto">
                  <a:xfrm>
                    <a:off x="1903"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070" name="Freeform 1340"/>
                  <p:cNvSpPr>
                    <a:spLocks/>
                  </p:cNvSpPr>
                  <p:nvPr/>
                </p:nvSpPr>
                <p:spPr bwMode="auto">
                  <a:xfrm>
                    <a:off x="1904"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071" name="Freeform 1341"/>
                  <p:cNvSpPr>
                    <a:spLocks/>
                  </p:cNvSpPr>
                  <p:nvPr/>
                </p:nvSpPr>
                <p:spPr bwMode="auto">
                  <a:xfrm>
                    <a:off x="1905"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072" name="Freeform 1342"/>
                  <p:cNvSpPr>
                    <a:spLocks/>
                  </p:cNvSpPr>
                  <p:nvPr/>
                </p:nvSpPr>
                <p:spPr bwMode="auto">
                  <a:xfrm>
                    <a:off x="1906"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073" name="Freeform 1343"/>
                  <p:cNvSpPr>
                    <a:spLocks/>
                  </p:cNvSpPr>
                  <p:nvPr/>
                </p:nvSpPr>
                <p:spPr bwMode="auto">
                  <a:xfrm>
                    <a:off x="1907" y="2246"/>
                    <a:ext cx="1" cy="1"/>
                  </a:xfrm>
                  <a:custGeom>
                    <a:avLst/>
                    <a:gdLst>
                      <a:gd name="T0" fmla="*/ 0 w 7"/>
                      <a:gd name="T1" fmla="*/ 0 h 1"/>
                      <a:gd name="T2" fmla="*/ 6 w 7"/>
                      <a:gd name="T3" fmla="*/ 1 h 1"/>
                      <a:gd name="T4" fmla="*/ 7 w 7"/>
                      <a:gd name="T5" fmla="*/ 1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1"/>
                        </a:lnTo>
                        <a:lnTo>
                          <a:pt x="7" y="1"/>
                        </a:lnTo>
                      </a:path>
                    </a:pathLst>
                  </a:custGeom>
                  <a:noFill/>
                  <a:ln w="6350">
                    <a:solidFill>
                      <a:srgbClr val="0C0CFF"/>
                    </a:solidFill>
                    <a:prstDash val="solid"/>
                    <a:round/>
                    <a:headEnd/>
                    <a:tailEnd/>
                  </a:ln>
                </p:spPr>
                <p:txBody>
                  <a:bodyPr/>
                  <a:lstStyle/>
                  <a:p>
                    <a:endParaRPr lang="en-US"/>
                  </a:p>
                </p:txBody>
              </p:sp>
              <p:sp>
                <p:nvSpPr>
                  <p:cNvPr id="6074" name="Freeform 1344"/>
                  <p:cNvSpPr>
                    <a:spLocks/>
                  </p:cNvSpPr>
                  <p:nvPr/>
                </p:nvSpPr>
                <p:spPr bwMode="auto">
                  <a:xfrm>
                    <a:off x="1908"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075" name="Freeform 1345"/>
                  <p:cNvSpPr>
                    <a:spLocks/>
                  </p:cNvSpPr>
                  <p:nvPr/>
                </p:nvSpPr>
                <p:spPr bwMode="auto">
                  <a:xfrm>
                    <a:off x="1909" y="2246"/>
                    <a:ext cx="1" cy="1"/>
                  </a:xfrm>
                  <a:custGeom>
                    <a:avLst/>
                    <a:gdLst>
                      <a:gd name="T0" fmla="*/ 0 w 6"/>
                      <a:gd name="T1" fmla="*/ 1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1"/>
                        </a:moveTo>
                        <a:lnTo>
                          <a:pt x="5" y="0"/>
                        </a:lnTo>
                        <a:lnTo>
                          <a:pt x="6" y="0"/>
                        </a:lnTo>
                      </a:path>
                    </a:pathLst>
                  </a:custGeom>
                  <a:noFill/>
                  <a:ln w="6350">
                    <a:solidFill>
                      <a:srgbClr val="0C0CFF"/>
                    </a:solidFill>
                    <a:prstDash val="solid"/>
                    <a:round/>
                    <a:headEnd/>
                    <a:tailEnd/>
                  </a:ln>
                </p:spPr>
                <p:txBody>
                  <a:bodyPr/>
                  <a:lstStyle/>
                  <a:p>
                    <a:endParaRPr lang="en-US"/>
                  </a:p>
                </p:txBody>
              </p:sp>
              <p:sp>
                <p:nvSpPr>
                  <p:cNvPr id="6076" name="Freeform 1346"/>
                  <p:cNvSpPr>
                    <a:spLocks/>
                  </p:cNvSpPr>
                  <p:nvPr/>
                </p:nvSpPr>
                <p:spPr bwMode="auto">
                  <a:xfrm>
                    <a:off x="1910"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077" name="Freeform 1347"/>
                  <p:cNvSpPr>
                    <a:spLocks/>
                  </p:cNvSpPr>
                  <p:nvPr/>
                </p:nvSpPr>
                <p:spPr bwMode="auto">
                  <a:xfrm>
                    <a:off x="1911"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078" name="Freeform 1348"/>
                  <p:cNvSpPr>
                    <a:spLocks/>
                  </p:cNvSpPr>
                  <p:nvPr/>
                </p:nvSpPr>
                <p:spPr bwMode="auto">
                  <a:xfrm>
                    <a:off x="1912" y="2246"/>
                    <a:ext cx="1" cy="1"/>
                  </a:xfrm>
                  <a:custGeom>
                    <a:avLst/>
                    <a:gdLst>
                      <a:gd name="T0" fmla="*/ 0 w 6"/>
                      <a:gd name="T1" fmla="*/ 0 h 1"/>
                      <a:gd name="T2" fmla="*/ 5 w 6"/>
                      <a:gd name="T3" fmla="*/ 1 h 1"/>
                      <a:gd name="T4" fmla="*/ 6 w 6"/>
                      <a:gd name="T5" fmla="*/ 1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1"/>
                        </a:lnTo>
                        <a:lnTo>
                          <a:pt x="6" y="1"/>
                        </a:lnTo>
                      </a:path>
                    </a:pathLst>
                  </a:custGeom>
                  <a:noFill/>
                  <a:ln w="6350">
                    <a:solidFill>
                      <a:srgbClr val="0C0CFF"/>
                    </a:solidFill>
                    <a:prstDash val="solid"/>
                    <a:round/>
                    <a:headEnd/>
                    <a:tailEnd/>
                  </a:ln>
                </p:spPr>
                <p:txBody>
                  <a:bodyPr/>
                  <a:lstStyle/>
                  <a:p>
                    <a:endParaRPr lang="en-US"/>
                  </a:p>
                </p:txBody>
              </p:sp>
              <p:sp>
                <p:nvSpPr>
                  <p:cNvPr id="6079" name="Freeform 1349"/>
                  <p:cNvSpPr>
                    <a:spLocks/>
                  </p:cNvSpPr>
                  <p:nvPr/>
                </p:nvSpPr>
                <p:spPr bwMode="auto">
                  <a:xfrm>
                    <a:off x="1913" y="2246"/>
                    <a:ext cx="1" cy="1"/>
                  </a:xfrm>
                  <a:custGeom>
                    <a:avLst/>
                    <a:gdLst>
                      <a:gd name="T0" fmla="*/ 0 w 7"/>
                      <a:gd name="T1" fmla="*/ 1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1"/>
                        </a:moveTo>
                        <a:lnTo>
                          <a:pt x="6" y="0"/>
                        </a:lnTo>
                        <a:lnTo>
                          <a:pt x="7" y="0"/>
                        </a:lnTo>
                      </a:path>
                    </a:pathLst>
                  </a:custGeom>
                  <a:noFill/>
                  <a:ln w="6350">
                    <a:solidFill>
                      <a:srgbClr val="0C0CFF"/>
                    </a:solidFill>
                    <a:prstDash val="solid"/>
                    <a:round/>
                    <a:headEnd/>
                    <a:tailEnd/>
                  </a:ln>
                </p:spPr>
                <p:txBody>
                  <a:bodyPr/>
                  <a:lstStyle/>
                  <a:p>
                    <a:endParaRPr lang="en-US"/>
                  </a:p>
                </p:txBody>
              </p:sp>
              <p:sp>
                <p:nvSpPr>
                  <p:cNvPr id="6080" name="Freeform 1350"/>
                  <p:cNvSpPr>
                    <a:spLocks/>
                  </p:cNvSpPr>
                  <p:nvPr/>
                </p:nvSpPr>
                <p:spPr bwMode="auto">
                  <a:xfrm>
                    <a:off x="1914"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081" name="Freeform 1351"/>
                  <p:cNvSpPr>
                    <a:spLocks/>
                  </p:cNvSpPr>
                  <p:nvPr/>
                </p:nvSpPr>
                <p:spPr bwMode="auto">
                  <a:xfrm>
                    <a:off x="1915"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082" name="Freeform 1352"/>
                  <p:cNvSpPr>
                    <a:spLocks/>
                  </p:cNvSpPr>
                  <p:nvPr/>
                </p:nvSpPr>
                <p:spPr bwMode="auto">
                  <a:xfrm>
                    <a:off x="1916" y="2246"/>
                    <a:ext cx="1" cy="1"/>
                  </a:xfrm>
                  <a:custGeom>
                    <a:avLst/>
                    <a:gdLst>
                      <a:gd name="T0" fmla="*/ 0 w 6"/>
                      <a:gd name="T1" fmla="*/ 0 h 1"/>
                      <a:gd name="T2" fmla="*/ 5 w 6"/>
                      <a:gd name="T3" fmla="*/ 1 h 1"/>
                      <a:gd name="T4" fmla="*/ 6 w 6"/>
                      <a:gd name="T5" fmla="*/ 1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1"/>
                        </a:lnTo>
                        <a:lnTo>
                          <a:pt x="6" y="1"/>
                        </a:lnTo>
                      </a:path>
                    </a:pathLst>
                  </a:custGeom>
                  <a:noFill/>
                  <a:ln w="6350">
                    <a:solidFill>
                      <a:srgbClr val="0C0CFF"/>
                    </a:solidFill>
                    <a:prstDash val="solid"/>
                    <a:round/>
                    <a:headEnd/>
                    <a:tailEnd/>
                  </a:ln>
                </p:spPr>
                <p:txBody>
                  <a:bodyPr/>
                  <a:lstStyle/>
                  <a:p>
                    <a:endParaRPr lang="en-US"/>
                  </a:p>
                </p:txBody>
              </p:sp>
              <p:sp>
                <p:nvSpPr>
                  <p:cNvPr id="6083" name="Freeform 1353"/>
                  <p:cNvSpPr>
                    <a:spLocks/>
                  </p:cNvSpPr>
                  <p:nvPr/>
                </p:nvSpPr>
                <p:spPr bwMode="auto">
                  <a:xfrm>
                    <a:off x="1917"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084" name="Freeform 1354"/>
                  <p:cNvSpPr>
                    <a:spLocks/>
                  </p:cNvSpPr>
                  <p:nvPr/>
                </p:nvSpPr>
                <p:spPr bwMode="auto">
                  <a:xfrm>
                    <a:off x="1918" y="2246"/>
                    <a:ext cx="1" cy="1"/>
                  </a:xfrm>
                  <a:custGeom>
                    <a:avLst/>
                    <a:gdLst>
                      <a:gd name="T0" fmla="*/ 0 w 6"/>
                      <a:gd name="T1" fmla="*/ 1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1"/>
                        </a:moveTo>
                        <a:lnTo>
                          <a:pt x="5" y="0"/>
                        </a:lnTo>
                        <a:lnTo>
                          <a:pt x="6" y="0"/>
                        </a:lnTo>
                      </a:path>
                    </a:pathLst>
                  </a:custGeom>
                  <a:noFill/>
                  <a:ln w="6350">
                    <a:solidFill>
                      <a:srgbClr val="0C0CFF"/>
                    </a:solidFill>
                    <a:prstDash val="solid"/>
                    <a:round/>
                    <a:headEnd/>
                    <a:tailEnd/>
                  </a:ln>
                </p:spPr>
                <p:txBody>
                  <a:bodyPr/>
                  <a:lstStyle/>
                  <a:p>
                    <a:endParaRPr lang="en-US"/>
                  </a:p>
                </p:txBody>
              </p:sp>
              <p:sp>
                <p:nvSpPr>
                  <p:cNvPr id="6085" name="Freeform 1355"/>
                  <p:cNvSpPr>
                    <a:spLocks/>
                  </p:cNvSpPr>
                  <p:nvPr/>
                </p:nvSpPr>
                <p:spPr bwMode="auto">
                  <a:xfrm>
                    <a:off x="1918" y="2246"/>
                    <a:ext cx="2"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086" name="Freeform 1356"/>
                  <p:cNvSpPr>
                    <a:spLocks/>
                  </p:cNvSpPr>
                  <p:nvPr/>
                </p:nvSpPr>
                <p:spPr bwMode="auto">
                  <a:xfrm>
                    <a:off x="1919" y="2246"/>
                    <a:ext cx="2"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087" name="Freeform 1357"/>
                  <p:cNvSpPr>
                    <a:spLocks/>
                  </p:cNvSpPr>
                  <p:nvPr/>
                </p:nvSpPr>
                <p:spPr bwMode="auto">
                  <a:xfrm>
                    <a:off x="1920" y="2246"/>
                    <a:ext cx="2"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6088" name="Freeform 1358"/>
                  <p:cNvSpPr>
                    <a:spLocks/>
                  </p:cNvSpPr>
                  <p:nvPr/>
                </p:nvSpPr>
                <p:spPr bwMode="auto">
                  <a:xfrm>
                    <a:off x="1921" y="2246"/>
                    <a:ext cx="2"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089" name="Freeform 1359"/>
                  <p:cNvSpPr>
                    <a:spLocks/>
                  </p:cNvSpPr>
                  <p:nvPr/>
                </p:nvSpPr>
                <p:spPr bwMode="auto">
                  <a:xfrm>
                    <a:off x="1922" y="2246"/>
                    <a:ext cx="2"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090" name="Freeform 1360"/>
                  <p:cNvSpPr>
                    <a:spLocks/>
                  </p:cNvSpPr>
                  <p:nvPr/>
                </p:nvSpPr>
                <p:spPr bwMode="auto">
                  <a:xfrm>
                    <a:off x="1923"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091" name="Freeform 1361"/>
                  <p:cNvSpPr>
                    <a:spLocks/>
                  </p:cNvSpPr>
                  <p:nvPr/>
                </p:nvSpPr>
                <p:spPr bwMode="auto">
                  <a:xfrm>
                    <a:off x="1924"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092" name="Freeform 1362"/>
                  <p:cNvSpPr>
                    <a:spLocks/>
                  </p:cNvSpPr>
                  <p:nvPr/>
                </p:nvSpPr>
                <p:spPr bwMode="auto">
                  <a:xfrm>
                    <a:off x="1925"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093" name="Freeform 1363"/>
                  <p:cNvSpPr>
                    <a:spLocks/>
                  </p:cNvSpPr>
                  <p:nvPr/>
                </p:nvSpPr>
                <p:spPr bwMode="auto">
                  <a:xfrm>
                    <a:off x="1926"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094" name="Freeform 1364"/>
                  <p:cNvSpPr>
                    <a:spLocks/>
                  </p:cNvSpPr>
                  <p:nvPr/>
                </p:nvSpPr>
                <p:spPr bwMode="auto">
                  <a:xfrm>
                    <a:off x="1927" y="2246"/>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6095" name="Freeform 1365"/>
                  <p:cNvSpPr>
                    <a:spLocks/>
                  </p:cNvSpPr>
                  <p:nvPr/>
                </p:nvSpPr>
                <p:spPr bwMode="auto">
                  <a:xfrm>
                    <a:off x="1928"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096" name="Freeform 1366"/>
                  <p:cNvSpPr>
                    <a:spLocks/>
                  </p:cNvSpPr>
                  <p:nvPr/>
                </p:nvSpPr>
                <p:spPr bwMode="auto">
                  <a:xfrm>
                    <a:off x="1929"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097" name="Freeform 1367"/>
                  <p:cNvSpPr>
                    <a:spLocks/>
                  </p:cNvSpPr>
                  <p:nvPr/>
                </p:nvSpPr>
                <p:spPr bwMode="auto">
                  <a:xfrm>
                    <a:off x="1930"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098" name="Freeform 1368"/>
                  <p:cNvSpPr>
                    <a:spLocks/>
                  </p:cNvSpPr>
                  <p:nvPr/>
                </p:nvSpPr>
                <p:spPr bwMode="auto">
                  <a:xfrm>
                    <a:off x="1931"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099" name="Freeform 1369"/>
                  <p:cNvSpPr>
                    <a:spLocks/>
                  </p:cNvSpPr>
                  <p:nvPr/>
                </p:nvSpPr>
                <p:spPr bwMode="auto">
                  <a:xfrm>
                    <a:off x="1932"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100" name="Freeform 1370"/>
                  <p:cNvSpPr>
                    <a:spLocks/>
                  </p:cNvSpPr>
                  <p:nvPr/>
                </p:nvSpPr>
                <p:spPr bwMode="auto">
                  <a:xfrm>
                    <a:off x="1933"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101" name="Freeform 1371"/>
                  <p:cNvSpPr>
                    <a:spLocks/>
                  </p:cNvSpPr>
                  <p:nvPr/>
                </p:nvSpPr>
                <p:spPr bwMode="auto">
                  <a:xfrm>
                    <a:off x="1934" y="2246"/>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6102" name="Freeform 1372"/>
                  <p:cNvSpPr>
                    <a:spLocks/>
                  </p:cNvSpPr>
                  <p:nvPr/>
                </p:nvSpPr>
                <p:spPr bwMode="auto">
                  <a:xfrm>
                    <a:off x="1935"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103" name="Freeform 1373"/>
                  <p:cNvSpPr>
                    <a:spLocks/>
                  </p:cNvSpPr>
                  <p:nvPr/>
                </p:nvSpPr>
                <p:spPr bwMode="auto">
                  <a:xfrm>
                    <a:off x="1936"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104" name="Freeform 1374"/>
                  <p:cNvSpPr>
                    <a:spLocks/>
                  </p:cNvSpPr>
                  <p:nvPr/>
                </p:nvSpPr>
                <p:spPr bwMode="auto">
                  <a:xfrm>
                    <a:off x="1937"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105" name="Freeform 1375"/>
                  <p:cNvSpPr>
                    <a:spLocks/>
                  </p:cNvSpPr>
                  <p:nvPr/>
                </p:nvSpPr>
                <p:spPr bwMode="auto">
                  <a:xfrm>
                    <a:off x="1938"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106" name="Freeform 1376"/>
                  <p:cNvSpPr>
                    <a:spLocks/>
                  </p:cNvSpPr>
                  <p:nvPr/>
                </p:nvSpPr>
                <p:spPr bwMode="auto">
                  <a:xfrm>
                    <a:off x="1939"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107" name="Freeform 1377"/>
                  <p:cNvSpPr>
                    <a:spLocks/>
                  </p:cNvSpPr>
                  <p:nvPr/>
                </p:nvSpPr>
                <p:spPr bwMode="auto">
                  <a:xfrm>
                    <a:off x="1940"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108" name="Freeform 1378"/>
                  <p:cNvSpPr>
                    <a:spLocks/>
                  </p:cNvSpPr>
                  <p:nvPr/>
                </p:nvSpPr>
                <p:spPr bwMode="auto">
                  <a:xfrm>
                    <a:off x="1941" y="2246"/>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6109" name="Freeform 1379"/>
                  <p:cNvSpPr>
                    <a:spLocks/>
                  </p:cNvSpPr>
                  <p:nvPr/>
                </p:nvSpPr>
                <p:spPr bwMode="auto">
                  <a:xfrm>
                    <a:off x="1942"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110" name="Freeform 1380"/>
                  <p:cNvSpPr>
                    <a:spLocks/>
                  </p:cNvSpPr>
                  <p:nvPr/>
                </p:nvSpPr>
                <p:spPr bwMode="auto">
                  <a:xfrm>
                    <a:off x="1943"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111" name="Freeform 1381"/>
                  <p:cNvSpPr>
                    <a:spLocks/>
                  </p:cNvSpPr>
                  <p:nvPr/>
                </p:nvSpPr>
                <p:spPr bwMode="auto">
                  <a:xfrm>
                    <a:off x="1944"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112" name="Freeform 1382"/>
                  <p:cNvSpPr>
                    <a:spLocks/>
                  </p:cNvSpPr>
                  <p:nvPr/>
                </p:nvSpPr>
                <p:spPr bwMode="auto">
                  <a:xfrm>
                    <a:off x="1945"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113" name="Freeform 1383"/>
                  <p:cNvSpPr>
                    <a:spLocks/>
                  </p:cNvSpPr>
                  <p:nvPr/>
                </p:nvSpPr>
                <p:spPr bwMode="auto">
                  <a:xfrm>
                    <a:off x="1946"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114" name="Freeform 1384"/>
                  <p:cNvSpPr>
                    <a:spLocks/>
                  </p:cNvSpPr>
                  <p:nvPr/>
                </p:nvSpPr>
                <p:spPr bwMode="auto">
                  <a:xfrm>
                    <a:off x="1947"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115" name="Freeform 1385"/>
                  <p:cNvSpPr>
                    <a:spLocks/>
                  </p:cNvSpPr>
                  <p:nvPr/>
                </p:nvSpPr>
                <p:spPr bwMode="auto">
                  <a:xfrm>
                    <a:off x="1947" y="2246"/>
                    <a:ext cx="2"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6116" name="Freeform 1386"/>
                  <p:cNvSpPr>
                    <a:spLocks/>
                  </p:cNvSpPr>
                  <p:nvPr/>
                </p:nvSpPr>
                <p:spPr bwMode="auto">
                  <a:xfrm>
                    <a:off x="1949"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117" name="Freeform 1387"/>
                  <p:cNvSpPr>
                    <a:spLocks/>
                  </p:cNvSpPr>
                  <p:nvPr/>
                </p:nvSpPr>
                <p:spPr bwMode="auto">
                  <a:xfrm>
                    <a:off x="1950"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118" name="Freeform 1388"/>
                  <p:cNvSpPr>
                    <a:spLocks/>
                  </p:cNvSpPr>
                  <p:nvPr/>
                </p:nvSpPr>
                <p:spPr bwMode="auto">
                  <a:xfrm>
                    <a:off x="1950" y="2246"/>
                    <a:ext cx="2"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119" name="Freeform 1389"/>
                  <p:cNvSpPr>
                    <a:spLocks/>
                  </p:cNvSpPr>
                  <p:nvPr/>
                </p:nvSpPr>
                <p:spPr bwMode="auto">
                  <a:xfrm>
                    <a:off x="1951" y="2246"/>
                    <a:ext cx="2"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120" name="Freeform 1390"/>
                  <p:cNvSpPr>
                    <a:spLocks/>
                  </p:cNvSpPr>
                  <p:nvPr/>
                </p:nvSpPr>
                <p:spPr bwMode="auto">
                  <a:xfrm>
                    <a:off x="1952"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121" name="Freeform 1391"/>
                  <p:cNvSpPr>
                    <a:spLocks/>
                  </p:cNvSpPr>
                  <p:nvPr/>
                </p:nvSpPr>
                <p:spPr bwMode="auto">
                  <a:xfrm>
                    <a:off x="1953"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122" name="Freeform 1392"/>
                  <p:cNvSpPr>
                    <a:spLocks/>
                  </p:cNvSpPr>
                  <p:nvPr/>
                </p:nvSpPr>
                <p:spPr bwMode="auto">
                  <a:xfrm>
                    <a:off x="1954" y="2246"/>
                    <a:ext cx="2"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6123" name="Freeform 1393"/>
                  <p:cNvSpPr>
                    <a:spLocks/>
                  </p:cNvSpPr>
                  <p:nvPr/>
                </p:nvSpPr>
                <p:spPr bwMode="auto">
                  <a:xfrm>
                    <a:off x="1955" y="2246"/>
                    <a:ext cx="2"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124" name="Freeform 1394"/>
                  <p:cNvSpPr>
                    <a:spLocks/>
                  </p:cNvSpPr>
                  <p:nvPr/>
                </p:nvSpPr>
                <p:spPr bwMode="auto">
                  <a:xfrm>
                    <a:off x="1956"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125" name="Freeform 1395"/>
                  <p:cNvSpPr>
                    <a:spLocks/>
                  </p:cNvSpPr>
                  <p:nvPr/>
                </p:nvSpPr>
                <p:spPr bwMode="auto">
                  <a:xfrm>
                    <a:off x="1957"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126" name="Freeform 1396"/>
                  <p:cNvSpPr>
                    <a:spLocks/>
                  </p:cNvSpPr>
                  <p:nvPr/>
                </p:nvSpPr>
                <p:spPr bwMode="auto">
                  <a:xfrm>
                    <a:off x="1958"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127" name="Freeform 1397"/>
                  <p:cNvSpPr>
                    <a:spLocks/>
                  </p:cNvSpPr>
                  <p:nvPr/>
                </p:nvSpPr>
                <p:spPr bwMode="auto">
                  <a:xfrm>
                    <a:off x="1959"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128" name="Freeform 1398"/>
                  <p:cNvSpPr>
                    <a:spLocks/>
                  </p:cNvSpPr>
                  <p:nvPr/>
                </p:nvSpPr>
                <p:spPr bwMode="auto">
                  <a:xfrm>
                    <a:off x="1960"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129" name="Freeform 1399"/>
                  <p:cNvSpPr>
                    <a:spLocks/>
                  </p:cNvSpPr>
                  <p:nvPr/>
                </p:nvSpPr>
                <p:spPr bwMode="auto">
                  <a:xfrm>
                    <a:off x="1961" y="2246"/>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6130" name="Freeform 1400"/>
                  <p:cNvSpPr>
                    <a:spLocks/>
                  </p:cNvSpPr>
                  <p:nvPr/>
                </p:nvSpPr>
                <p:spPr bwMode="auto">
                  <a:xfrm>
                    <a:off x="1962"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131" name="Freeform 1401"/>
                  <p:cNvSpPr>
                    <a:spLocks/>
                  </p:cNvSpPr>
                  <p:nvPr/>
                </p:nvSpPr>
                <p:spPr bwMode="auto">
                  <a:xfrm>
                    <a:off x="1963"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132" name="Freeform 1402"/>
                  <p:cNvSpPr>
                    <a:spLocks/>
                  </p:cNvSpPr>
                  <p:nvPr/>
                </p:nvSpPr>
                <p:spPr bwMode="auto">
                  <a:xfrm>
                    <a:off x="1964"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133" name="Freeform 1403"/>
                  <p:cNvSpPr>
                    <a:spLocks/>
                  </p:cNvSpPr>
                  <p:nvPr/>
                </p:nvSpPr>
                <p:spPr bwMode="auto">
                  <a:xfrm>
                    <a:off x="1965"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134" name="Freeform 1404"/>
                  <p:cNvSpPr>
                    <a:spLocks/>
                  </p:cNvSpPr>
                  <p:nvPr/>
                </p:nvSpPr>
                <p:spPr bwMode="auto">
                  <a:xfrm>
                    <a:off x="1966"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135" name="Freeform 1405"/>
                  <p:cNvSpPr>
                    <a:spLocks/>
                  </p:cNvSpPr>
                  <p:nvPr/>
                </p:nvSpPr>
                <p:spPr bwMode="auto">
                  <a:xfrm>
                    <a:off x="1967"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136" name="Freeform 1406"/>
                  <p:cNvSpPr>
                    <a:spLocks/>
                  </p:cNvSpPr>
                  <p:nvPr/>
                </p:nvSpPr>
                <p:spPr bwMode="auto">
                  <a:xfrm>
                    <a:off x="1968" y="2246"/>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6137" name="Freeform 1407"/>
                  <p:cNvSpPr>
                    <a:spLocks/>
                  </p:cNvSpPr>
                  <p:nvPr/>
                </p:nvSpPr>
                <p:spPr bwMode="auto">
                  <a:xfrm>
                    <a:off x="1969"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138" name="Freeform 1408"/>
                  <p:cNvSpPr>
                    <a:spLocks/>
                  </p:cNvSpPr>
                  <p:nvPr/>
                </p:nvSpPr>
                <p:spPr bwMode="auto">
                  <a:xfrm>
                    <a:off x="1970"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139" name="Freeform 1409"/>
                  <p:cNvSpPr>
                    <a:spLocks/>
                  </p:cNvSpPr>
                  <p:nvPr/>
                </p:nvSpPr>
                <p:spPr bwMode="auto">
                  <a:xfrm>
                    <a:off x="1971"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140" name="Freeform 1410"/>
                  <p:cNvSpPr>
                    <a:spLocks/>
                  </p:cNvSpPr>
                  <p:nvPr/>
                </p:nvSpPr>
                <p:spPr bwMode="auto">
                  <a:xfrm>
                    <a:off x="1972"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141" name="Freeform 1411"/>
                  <p:cNvSpPr>
                    <a:spLocks/>
                  </p:cNvSpPr>
                  <p:nvPr/>
                </p:nvSpPr>
                <p:spPr bwMode="auto">
                  <a:xfrm>
                    <a:off x="1973"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142" name="Freeform 1412"/>
                  <p:cNvSpPr>
                    <a:spLocks/>
                  </p:cNvSpPr>
                  <p:nvPr/>
                </p:nvSpPr>
                <p:spPr bwMode="auto">
                  <a:xfrm>
                    <a:off x="1974"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143" name="Freeform 1413"/>
                  <p:cNvSpPr>
                    <a:spLocks/>
                  </p:cNvSpPr>
                  <p:nvPr/>
                </p:nvSpPr>
                <p:spPr bwMode="auto">
                  <a:xfrm>
                    <a:off x="1975" y="2246"/>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6144" name="Freeform 1414"/>
                  <p:cNvSpPr>
                    <a:spLocks/>
                  </p:cNvSpPr>
                  <p:nvPr/>
                </p:nvSpPr>
                <p:spPr bwMode="auto">
                  <a:xfrm>
                    <a:off x="1976"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145" name="Freeform 1415"/>
                  <p:cNvSpPr>
                    <a:spLocks/>
                  </p:cNvSpPr>
                  <p:nvPr/>
                </p:nvSpPr>
                <p:spPr bwMode="auto">
                  <a:xfrm>
                    <a:off x="1977"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146" name="Freeform 1416"/>
                  <p:cNvSpPr>
                    <a:spLocks/>
                  </p:cNvSpPr>
                  <p:nvPr/>
                </p:nvSpPr>
                <p:spPr bwMode="auto">
                  <a:xfrm>
                    <a:off x="1978"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147" name="Freeform 1417"/>
                  <p:cNvSpPr>
                    <a:spLocks/>
                  </p:cNvSpPr>
                  <p:nvPr/>
                </p:nvSpPr>
                <p:spPr bwMode="auto">
                  <a:xfrm>
                    <a:off x="1979"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148" name="Freeform 1418"/>
                  <p:cNvSpPr>
                    <a:spLocks/>
                  </p:cNvSpPr>
                  <p:nvPr/>
                </p:nvSpPr>
                <p:spPr bwMode="auto">
                  <a:xfrm>
                    <a:off x="1979" y="2246"/>
                    <a:ext cx="2"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149" name="Freeform 1419"/>
                  <p:cNvSpPr>
                    <a:spLocks/>
                  </p:cNvSpPr>
                  <p:nvPr/>
                </p:nvSpPr>
                <p:spPr bwMode="auto">
                  <a:xfrm>
                    <a:off x="1980" y="2246"/>
                    <a:ext cx="2"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6150" name="Freeform 1420"/>
                  <p:cNvSpPr>
                    <a:spLocks/>
                  </p:cNvSpPr>
                  <p:nvPr/>
                </p:nvSpPr>
                <p:spPr bwMode="auto">
                  <a:xfrm>
                    <a:off x="1982"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151" name="Freeform 1421"/>
                  <p:cNvSpPr>
                    <a:spLocks/>
                  </p:cNvSpPr>
                  <p:nvPr/>
                </p:nvSpPr>
                <p:spPr bwMode="auto">
                  <a:xfrm>
                    <a:off x="1982" y="2246"/>
                    <a:ext cx="2"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152" name="Freeform 1422"/>
                  <p:cNvSpPr>
                    <a:spLocks/>
                  </p:cNvSpPr>
                  <p:nvPr/>
                </p:nvSpPr>
                <p:spPr bwMode="auto">
                  <a:xfrm>
                    <a:off x="1983" y="2246"/>
                    <a:ext cx="2"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153" name="Freeform 1423"/>
                  <p:cNvSpPr>
                    <a:spLocks/>
                  </p:cNvSpPr>
                  <p:nvPr/>
                </p:nvSpPr>
                <p:spPr bwMode="auto">
                  <a:xfrm>
                    <a:off x="1984"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154" name="Freeform 1424"/>
                  <p:cNvSpPr>
                    <a:spLocks/>
                  </p:cNvSpPr>
                  <p:nvPr/>
                </p:nvSpPr>
                <p:spPr bwMode="auto">
                  <a:xfrm>
                    <a:off x="1985"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155" name="Freeform 1425"/>
                  <p:cNvSpPr>
                    <a:spLocks/>
                  </p:cNvSpPr>
                  <p:nvPr/>
                </p:nvSpPr>
                <p:spPr bwMode="auto">
                  <a:xfrm>
                    <a:off x="1986"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156" name="Freeform 1426"/>
                  <p:cNvSpPr>
                    <a:spLocks/>
                  </p:cNvSpPr>
                  <p:nvPr/>
                </p:nvSpPr>
                <p:spPr bwMode="auto">
                  <a:xfrm>
                    <a:off x="1987"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157" name="Freeform 1427"/>
                  <p:cNvSpPr>
                    <a:spLocks/>
                  </p:cNvSpPr>
                  <p:nvPr/>
                </p:nvSpPr>
                <p:spPr bwMode="auto">
                  <a:xfrm>
                    <a:off x="1988" y="2246"/>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6158" name="Freeform 1428"/>
                  <p:cNvSpPr>
                    <a:spLocks/>
                  </p:cNvSpPr>
                  <p:nvPr/>
                </p:nvSpPr>
                <p:spPr bwMode="auto">
                  <a:xfrm>
                    <a:off x="1989"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159" name="Freeform 1429"/>
                  <p:cNvSpPr>
                    <a:spLocks/>
                  </p:cNvSpPr>
                  <p:nvPr/>
                </p:nvSpPr>
                <p:spPr bwMode="auto">
                  <a:xfrm>
                    <a:off x="1990"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160" name="Freeform 1430"/>
                  <p:cNvSpPr>
                    <a:spLocks/>
                  </p:cNvSpPr>
                  <p:nvPr/>
                </p:nvSpPr>
                <p:spPr bwMode="auto">
                  <a:xfrm>
                    <a:off x="1991"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161" name="Freeform 1431"/>
                  <p:cNvSpPr>
                    <a:spLocks/>
                  </p:cNvSpPr>
                  <p:nvPr/>
                </p:nvSpPr>
                <p:spPr bwMode="auto">
                  <a:xfrm>
                    <a:off x="1992"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162" name="Freeform 1432"/>
                  <p:cNvSpPr>
                    <a:spLocks/>
                  </p:cNvSpPr>
                  <p:nvPr/>
                </p:nvSpPr>
                <p:spPr bwMode="auto">
                  <a:xfrm>
                    <a:off x="1993"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163" name="Freeform 1433"/>
                  <p:cNvSpPr>
                    <a:spLocks/>
                  </p:cNvSpPr>
                  <p:nvPr/>
                </p:nvSpPr>
                <p:spPr bwMode="auto">
                  <a:xfrm>
                    <a:off x="1994"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164" name="Freeform 1434"/>
                  <p:cNvSpPr>
                    <a:spLocks/>
                  </p:cNvSpPr>
                  <p:nvPr/>
                </p:nvSpPr>
                <p:spPr bwMode="auto">
                  <a:xfrm>
                    <a:off x="1995" y="2246"/>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6165" name="Freeform 1435"/>
                  <p:cNvSpPr>
                    <a:spLocks/>
                  </p:cNvSpPr>
                  <p:nvPr/>
                </p:nvSpPr>
                <p:spPr bwMode="auto">
                  <a:xfrm>
                    <a:off x="1996"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166" name="Freeform 1436"/>
                  <p:cNvSpPr>
                    <a:spLocks/>
                  </p:cNvSpPr>
                  <p:nvPr/>
                </p:nvSpPr>
                <p:spPr bwMode="auto">
                  <a:xfrm>
                    <a:off x="1997"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167" name="Freeform 1437"/>
                  <p:cNvSpPr>
                    <a:spLocks/>
                  </p:cNvSpPr>
                  <p:nvPr/>
                </p:nvSpPr>
                <p:spPr bwMode="auto">
                  <a:xfrm>
                    <a:off x="1998"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168" name="Freeform 1438"/>
                  <p:cNvSpPr>
                    <a:spLocks/>
                  </p:cNvSpPr>
                  <p:nvPr/>
                </p:nvSpPr>
                <p:spPr bwMode="auto">
                  <a:xfrm>
                    <a:off x="1999"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169" name="Freeform 1439"/>
                  <p:cNvSpPr>
                    <a:spLocks/>
                  </p:cNvSpPr>
                  <p:nvPr/>
                </p:nvSpPr>
                <p:spPr bwMode="auto">
                  <a:xfrm>
                    <a:off x="2000"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170" name="Freeform 1440"/>
                  <p:cNvSpPr>
                    <a:spLocks/>
                  </p:cNvSpPr>
                  <p:nvPr/>
                </p:nvSpPr>
                <p:spPr bwMode="auto">
                  <a:xfrm>
                    <a:off x="2001"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171" name="Freeform 1441"/>
                  <p:cNvSpPr>
                    <a:spLocks/>
                  </p:cNvSpPr>
                  <p:nvPr/>
                </p:nvSpPr>
                <p:spPr bwMode="auto">
                  <a:xfrm>
                    <a:off x="2002" y="2246"/>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6172" name="Freeform 1442"/>
                  <p:cNvSpPr>
                    <a:spLocks/>
                  </p:cNvSpPr>
                  <p:nvPr/>
                </p:nvSpPr>
                <p:spPr bwMode="auto">
                  <a:xfrm>
                    <a:off x="2003"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173" name="Freeform 1443"/>
                  <p:cNvSpPr>
                    <a:spLocks/>
                  </p:cNvSpPr>
                  <p:nvPr/>
                </p:nvSpPr>
                <p:spPr bwMode="auto">
                  <a:xfrm>
                    <a:off x="2004"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174" name="Freeform 1444"/>
                  <p:cNvSpPr>
                    <a:spLocks/>
                  </p:cNvSpPr>
                  <p:nvPr/>
                </p:nvSpPr>
                <p:spPr bwMode="auto">
                  <a:xfrm>
                    <a:off x="2005"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175" name="Freeform 1445"/>
                  <p:cNvSpPr>
                    <a:spLocks/>
                  </p:cNvSpPr>
                  <p:nvPr/>
                </p:nvSpPr>
                <p:spPr bwMode="auto">
                  <a:xfrm>
                    <a:off x="2006"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176" name="Freeform 1446"/>
                  <p:cNvSpPr>
                    <a:spLocks/>
                  </p:cNvSpPr>
                  <p:nvPr/>
                </p:nvSpPr>
                <p:spPr bwMode="auto">
                  <a:xfrm>
                    <a:off x="2007"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177" name="Freeform 1447"/>
                  <p:cNvSpPr>
                    <a:spLocks/>
                  </p:cNvSpPr>
                  <p:nvPr/>
                </p:nvSpPr>
                <p:spPr bwMode="auto">
                  <a:xfrm>
                    <a:off x="2008"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178" name="Freeform 1448"/>
                  <p:cNvSpPr>
                    <a:spLocks/>
                  </p:cNvSpPr>
                  <p:nvPr/>
                </p:nvSpPr>
                <p:spPr bwMode="auto">
                  <a:xfrm>
                    <a:off x="2008" y="2246"/>
                    <a:ext cx="2"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6179" name="Freeform 1449"/>
                  <p:cNvSpPr>
                    <a:spLocks/>
                  </p:cNvSpPr>
                  <p:nvPr/>
                </p:nvSpPr>
                <p:spPr bwMode="auto">
                  <a:xfrm>
                    <a:off x="2010"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180" name="Freeform 1450"/>
                  <p:cNvSpPr>
                    <a:spLocks/>
                  </p:cNvSpPr>
                  <p:nvPr/>
                </p:nvSpPr>
                <p:spPr bwMode="auto">
                  <a:xfrm>
                    <a:off x="2011"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181" name="Freeform 1451"/>
                  <p:cNvSpPr>
                    <a:spLocks/>
                  </p:cNvSpPr>
                  <p:nvPr/>
                </p:nvSpPr>
                <p:spPr bwMode="auto">
                  <a:xfrm>
                    <a:off x="2011" y="2246"/>
                    <a:ext cx="2"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182" name="Freeform 1452"/>
                  <p:cNvSpPr>
                    <a:spLocks/>
                  </p:cNvSpPr>
                  <p:nvPr/>
                </p:nvSpPr>
                <p:spPr bwMode="auto">
                  <a:xfrm>
                    <a:off x="2012" y="2246"/>
                    <a:ext cx="2"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183" name="Freeform 1453"/>
                  <p:cNvSpPr>
                    <a:spLocks/>
                  </p:cNvSpPr>
                  <p:nvPr/>
                </p:nvSpPr>
                <p:spPr bwMode="auto">
                  <a:xfrm>
                    <a:off x="2013"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184" name="Freeform 1454"/>
                  <p:cNvSpPr>
                    <a:spLocks/>
                  </p:cNvSpPr>
                  <p:nvPr/>
                </p:nvSpPr>
                <p:spPr bwMode="auto">
                  <a:xfrm>
                    <a:off x="2014" y="2246"/>
                    <a:ext cx="2"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6185" name="Freeform 1455"/>
                  <p:cNvSpPr>
                    <a:spLocks/>
                  </p:cNvSpPr>
                  <p:nvPr/>
                </p:nvSpPr>
                <p:spPr bwMode="auto">
                  <a:xfrm>
                    <a:off x="2015" y="2246"/>
                    <a:ext cx="2"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186" name="Freeform 1456"/>
                  <p:cNvSpPr>
                    <a:spLocks/>
                  </p:cNvSpPr>
                  <p:nvPr/>
                </p:nvSpPr>
                <p:spPr bwMode="auto">
                  <a:xfrm>
                    <a:off x="2016" y="2246"/>
                    <a:ext cx="2"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187" name="Freeform 1457"/>
                  <p:cNvSpPr>
                    <a:spLocks/>
                  </p:cNvSpPr>
                  <p:nvPr/>
                </p:nvSpPr>
                <p:spPr bwMode="auto">
                  <a:xfrm>
                    <a:off x="2017"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188" name="Freeform 1458"/>
                  <p:cNvSpPr>
                    <a:spLocks/>
                  </p:cNvSpPr>
                  <p:nvPr/>
                </p:nvSpPr>
                <p:spPr bwMode="auto">
                  <a:xfrm>
                    <a:off x="2018"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189" name="Freeform 1459"/>
                  <p:cNvSpPr>
                    <a:spLocks/>
                  </p:cNvSpPr>
                  <p:nvPr/>
                </p:nvSpPr>
                <p:spPr bwMode="auto">
                  <a:xfrm>
                    <a:off x="2019"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190" name="Freeform 1460"/>
                  <p:cNvSpPr>
                    <a:spLocks/>
                  </p:cNvSpPr>
                  <p:nvPr/>
                </p:nvSpPr>
                <p:spPr bwMode="auto">
                  <a:xfrm>
                    <a:off x="2020"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191" name="Freeform 1461"/>
                  <p:cNvSpPr>
                    <a:spLocks/>
                  </p:cNvSpPr>
                  <p:nvPr/>
                </p:nvSpPr>
                <p:spPr bwMode="auto">
                  <a:xfrm>
                    <a:off x="2021"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192" name="Freeform 1462"/>
                  <p:cNvSpPr>
                    <a:spLocks/>
                  </p:cNvSpPr>
                  <p:nvPr/>
                </p:nvSpPr>
                <p:spPr bwMode="auto">
                  <a:xfrm>
                    <a:off x="2022" y="2246"/>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6193" name="Freeform 1463"/>
                  <p:cNvSpPr>
                    <a:spLocks/>
                  </p:cNvSpPr>
                  <p:nvPr/>
                </p:nvSpPr>
                <p:spPr bwMode="auto">
                  <a:xfrm>
                    <a:off x="2023"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6194" name="Freeform 1464"/>
                  <p:cNvSpPr>
                    <a:spLocks/>
                  </p:cNvSpPr>
                  <p:nvPr/>
                </p:nvSpPr>
                <p:spPr bwMode="auto">
                  <a:xfrm>
                    <a:off x="2024"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grpSp>
            <p:grpSp>
              <p:nvGrpSpPr>
                <p:cNvPr id="250" name="Group 1666"/>
                <p:cNvGrpSpPr>
                  <a:grpSpLocks/>
                </p:cNvGrpSpPr>
                <p:nvPr/>
              </p:nvGrpSpPr>
              <p:grpSpPr bwMode="auto">
                <a:xfrm>
                  <a:off x="2025" y="2167"/>
                  <a:ext cx="194" cy="80"/>
                  <a:chOff x="2025" y="2167"/>
                  <a:chExt cx="194" cy="80"/>
                </a:xfrm>
              </p:grpSpPr>
              <p:sp>
                <p:nvSpPr>
                  <p:cNvPr id="5795" name="Freeform 1466"/>
                  <p:cNvSpPr>
                    <a:spLocks/>
                  </p:cNvSpPr>
                  <p:nvPr/>
                </p:nvSpPr>
                <p:spPr bwMode="auto">
                  <a:xfrm>
                    <a:off x="2025"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5796" name="Freeform 1467"/>
                  <p:cNvSpPr>
                    <a:spLocks/>
                  </p:cNvSpPr>
                  <p:nvPr/>
                </p:nvSpPr>
                <p:spPr bwMode="auto">
                  <a:xfrm>
                    <a:off x="2026"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5797" name="Freeform 1468"/>
                  <p:cNvSpPr>
                    <a:spLocks/>
                  </p:cNvSpPr>
                  <p:nvPr/>
                </p:nvSpPr>
                <p:spPr bwMode="auto">
                  <a:xfrm>
                    <a:off x="2027"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5798" name="Freeform 1469"/>
                  <p:cNvSpPr>
                    <a:spLocks/>
                  </p:cNvSpPr>
                  <p:nvPr/>
                </p:nvSpPr>
                <p:spPr bwMode="auto">
                  <a:xfrm>
                    <a:off x="2028"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5799" name="Freeform 1470"/>
                  <p:cNvSpPr>
                    <a:spLocks/>
                  </p:cNvSpPr>
                  <p:nvPr/>
                </p:nvSpPr>
                <p:spPr bwMode="auto">
                  <a:xfrm>
                    <a:off x="2029" y="2246"/>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5800" name="Freeform 1471"/>
                  <p:cNvSpPr>
                    <a:spLocks/>
                  </p:cNvSpPr>
                  <p:nvPr/>
                </p:nvSpPr>
                <p:spPr bwMode="auto">
                  <a:xfrm>
                    <a:off x="2030"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5801" name="Freeform 1472"/>
                  <p:cNvSpPr>
                    <a:spLocks/>
                  </p:cNvSpPr>
                  <p:nvPr/>
                </p:nvSpPr>
                <p:spPr bwMode="auto">
                  <a:xfrm>
                    <a:off x="2031"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5802" name="Freeform 1473"/>
                  <p:cNvSpPr>
                    <a:spLocks/>
                  </p:cNvSpPr>
                  <p:nvPr/>
                </p:nvSpPr>
                <p:spPr bwMode="auto">
                  <a:xfrm>
                    <a:off x="2032"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5803" name="Freeform 1474"/>
                  <p:cNvSpPr>
                    <a:spLocks/>
                  </p:cNvSpPr>
                  <p:nvPr/>
                </p:nvSpPr>
                <p:spPr bwMode="auto">
                  <a:xfrm>
                    <a:off x="2033"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5804" name="Freeform 1475"/>
                  <p:cNvSpPr>
                    <a:spLocks/>
                  </p:cNvSpPr>
                  <p:nvPr/>
                </p:nvSpPr>
                <p:spPr bwMode="auto">
                  <a:xfrm>
                    <a:off x="2034"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5805" name="Freeform 1476"/>
                  <p:cNvSpPr>
                    <a:spLocks/>
                  </p:cNvSpPr>
                  <p:nvPr/>
                </p:nvSpPr>
                <p:spPr bwMode="auto">
                  <a:xfrm>
                    <a:off x="2035"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5806" name="Freeform 1477"/>
                  <p:cNvSpPr>
                    <a:spLocks/>
                  </p:cNvSpPr>
                  <p:nvPr/>
                </p:nvSpPr>
                <p:spPr bwMode="auto">
                  <a:xfrm>
                    <a:off x="2036" y="2246"/>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5807" name="Freeform 1478"/>
                  <p:cNvSpPr>
                    <a:spLocks/>
                  </p:cNvSpPr>
                  <p:nvPr/>
                </p:nvSpPr>
                <p:spPr bwMode="auto">
                  <a:xfrm>
                    <a:off x="2037"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5808" name="Freeform 1479"/>
                  <p:cNvSpPr>
                    <a:spLocks/>
                  </p:cNvSpPr>
                  <p:nvPr/>
                </p:nvSpPr>
                <p:spPr bwMode="auto">
                  <a:xfrm>
                    <a:off x="2038"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5809" name="Freeform 1480"/>
                  <p:cNvSpPr>
                    <a:spLocks/>
                  </p:cNvSpPr>
                  <p:nvPr/>
                </p:nvSpPr>
                <p:spPr bwMode="auto">
                  <a:xfrm>
                    <a:off x="2039"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5810" name="Freeform 1481"/>
                  <p:cNvSpPr>
                    <a:spLocks/>
                  </p:cNvSpPr>
                  <p:nvPr/>
                </p:nvSpPr>
                <p:spPr bwMode="auto">
                  <a:xfrm>
                    <a:off x="2040"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5811" name="Freeform 1482"/>
                  <p:cNvSpPr>
                    <a:spLocks/>
                  </p:cNvSpPr>
                  <p:nvPr/>
                </p:nvSpPr>
                <p:spPr bwMode="auto">
                  <a:xfrm>
                    <a:off x="2040" y="2246"/>
                    <a:ext cx="2"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5812" name="Freeform 1483"/>
                  <p:cNvSpPr>
                    <a:spLocks/>
                  </p:cNvSpPr>
                  <p:nvPr/>
                </p:nvSpPr>
                <p:spPr bwMode="auto">
                  <a:xfrm>
                    <a:off x="2041" y="2246"/>
                    <a:ext cx="2"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5813" name="Freeform 1484"/>
                  <p:cNvSpPr>
                    <a:spLocks/>
                  </p:cNvSpPr>
                  <p:nvPr/>
                </p:nvSpPr>
                <p:spPr bwMode="auto">
                  <a:xfrm>
                    <a:off x="2042" y="2246"/>
                    <a:ext cx="2"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5814" name="Freeform 1485"/>
                  <p:cNvSpPr>
                    <a:spLocks/>
                  </p:cNvSpPr>
                  <p:nvPr/>
                </p:nvSpPr>
                <p:spPr bwMode="auto">
                  <a:xfrm>
                    <a:off x="2043" y="2246"/>
                    <a:ext cx="2"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5815" name="Freeform 1486"/>
                  <p:cNvSpPr>
                    <a:spLocks/>
                  </p:cNvSpPr>
                  <p:nvPr/>
                </p:nvSpPr>
                <p:spPr bwMode="auto">
                  <a:xfrm>
                    <a:off x="2044" y="2246"/>
                    <a:ext cx="2"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5816" name="Freeform 1487"/>
                  <p:cNvSpPr>
                    <a:spLocks/>
                  </p:cNvSpPr>
                  <p:nvPr/>
                </p:nvSpPr>
                <p:spPr bwMode="auto">
                  <a:xfrm>
                    <a:off x="2045" y="2246"/>
                    <a:ext cx="2"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5817" name="Freeform 1488"/>
                  <p:cNvSpPr>
                    <a:spLocks/>
                  </p:cNvSpPr>
                  <p:nvPr/>
                </p:nvSpPr>
                <p:spPr bwMode="auto">
                  <a:xfrm>
                    <a:off x="2046"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5818" name="Freeform 1489"/>
                  <p:cNvSpPr>
                    <a:spLocks/>
                  </p:cNvSpPr>
                  <p:nvPr/>
                </p:nvSpPr>
                <p:spPr bwMode="auto">
                  <a:xfrm>
                    <a:off x="2047"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5819" name="Freeform 1490"/>
                  <p:cNvSpPr>
                    <a:spLocks/>
                  </p:cNvSpPr>
                  <p:nvPr/>
                </p:nvSpPr>
                <p:spPr bwMode="auto">
                  <a:xfrm>
                    <a:off x="2048"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5820" name="Freeform 1491"/>
                  <p:cNvSpPr>
                    <a:spLocks/>
                  </p:cNvSpPr>
                  <p:nvPr/>
                </p:nvSpPr>
                <p:spPr bwMode="auto">
                  <a:xfrm>
                    <a:off x="2049" y="2246"/>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5821" name="Freeform 1492"/>
                  <p:cNvSpPr>
                    <a:spLocks/>
                  </p:cNvSpPr>
                  <p:nvPr/>
                </p:nvSpPr>
                <p:spPr bwMode="auto">
                  <a:xfrm>
                    <a:off x="2050"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5822" name="Freeform 1493"/>
                  <p:cNvSpPr>
                    <a:spLocks/>
                  </p:cNvSpPr>
                  <p:nvPr/>
                </p:nvSpPr>
                <p:spPr bwMode="auto">
                  <a:xfrm>
                    <a:off x="2051"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5823" name="Freeform 1494"/>
                  <p:cNvSpPr>
                    <a:spLocks/>
                  </p:cNvSpPr>
                  <p:nvPr/>
                </p:nvSpPr>
                <p:spPr bwMode="auto">
                  <a:xfrm>
                    <a:off x="2052"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5824" name="Freeform 1495"/>
                  <p:cNvSpPr>
                    <a:spLocks/>
                  </p:cNvSpPr>
                  <p:nvPr/>
                </p:nvSpPr>
                <p:spPr bwMode="auto">
                  <a:xfrm>
                    <a:off x="2053"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5825" name="Freeform 1496"/>
                  <p:cNvSpPr>
                    <a:spLocks/>
                  </p:cNvSpPr>
                  <p:nvPr/>
                </p:nvSpPr>
                <p:spPr bwMode="auto">
                  <a:xfrm>
                    <a:off x="2054"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5826" name="Freeform 1497"/>
                  <p:cNvSpPr>
                    <a:spLocks/>
                  </p:cNvSpPr>
                  <p:nvPr/>
                </p:nvSpPr>
                <p:spPr bwMode="auto">
                  <a:xfrm>
                    <a:off x="2055"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5827" name="Freeform 1498"/>
                  <p:cNvSpPr>
                    <a:spLocks/>
                  </p:cNvSpPr>
                  <p:nvPr/>
                </p:nvSpPr>
                <p:spPr bwMode="auto">
                  <a:xfrm>
                    <a:off x="2056" y="2246"/>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5828" name="Freeform 1499"/>
                  <p:cNvSpPr>
                    <a:spLocks/>
                  </p:cNvSpPr>
                  <p:nvPr/>
                </p:nvSpPr>
                <p:spPr bwMode="auto">
                  <a:xfrm>
                    <a:off x="2057"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5829" name="Freeform 1500"/>
                  <p:cNvSpPr>
                    <a:spLocks/>
                  </p:cNvSpPr>
                  <p:nvPr/>
                </p:nvSpPr>
                <p:spPr bwMode="auto">
                  <a:xfrm>
                    <a:off x="2058"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5830" name="Freeform 1501"/>
                  <p:cNvSpPr>
                    <a:spLocks/>
                  </p:cNvSpPr>
                  <p:nvPr/>
                </p:nvSpPr>
                <p:spPr bwMode="auto">
                  <a:xfrm>
                    <a:off x="2059"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5831" name="Freeform 1502"/>
                  <p:cNvSpPr>
                    <a:spLocks/>
                  </p:cNvSpPr>
                  <p:nvPr/>
                </p:nvSpPr>
                <p:spPr bwMode="auto">
                  <a:xfrm>
                    <a:off x="2060"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5832" name="Freeform 1503"/>
                  <p:cNvSpPr>
                    <a:spLocks/>
                  </p:cNvSpPr>
                  <p:nvPr/>
                </p:nvSpPr>
                <p:spPr bwMode="auto">
                  <a:xfrm>
                    <a:off x="2061"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5833" name="Freeform 1504"/>
                  <p:cNvSpPr>
                    <a:spLocks/>
                  </p:cNvSpPr>
                  <p:nvPr/>
                </p:nvSpPr>
                <p:spPr bwMode="auto">
                  <a:xfrm>
                    <a:off x="2062"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5834" name="Freeform 1505"/>
                  <p:cNvSpPr>
                    <a:spLocks/>
                  </p:cNvSpPr>
                  <p:nvPr/>
                </p:nvSpPr>
                <p:spPr bwMode="auto">
                  <a:xfrm>
                    <a:off x="2063" y="2246"/>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5835" name="Freeform 1506"/>
                  <p:cNvSpPr>
                    <a:spLocks/>
                  </p:cNvSpPr>
                  <p:nvPr/>
                </p:nvSpPr>
                <p:spPr bwMode="auto">
                  <a:xfrm>
                    <a:off x="2064"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5836" name="Freeform 1507"/>
                  <p:cNvSpPr>
                    <a:spLocks/>
                  </p:cNvSpPr>
                  <p:nvPr/>
                </p:nvSpPr>
                <p:spPr bwMode="auto">
                  <a:xfrm>
                    <a:off x="2065"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5837" name="Freeform 1508"/>
                  <p:cNvSpPr>
                    <a:spLocks/>
                  </p:cNvSpPr>
                  <p:nvPr/>
                </p:nvSpPr>
                <p:spPr bwMode="auto">
                  <a:xfrm>
                    <a:off x="2066"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5838" name="Freeform 1509"/>
                  <p:cNvSpPr>
                    <a:spLocks/>
                  </p:cNvSpPr>
                  <p:nvPr/>
                </p:nvSpPr>
                <p:spPr bwMode="auto">
                  <a:xfrm>
                    <a:off x="2067"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5839" name="Freeform 1510"/>
                  <p:cNvSpPr>
                    <a:spLocks/>
                  </p:cNvSpPr>
                  <p:nvPr/>
                </p:nvSpPr>
                <p:spPr bwMode="auto">
                  <a:xfrm>
                    <a:off x="2068"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5840" name="Freeform 1511"/>
                  <p:cNvSpPr>
                    <a:spLocks/>
                  </p:cNvSpPr>
                  <p:nvPr/>
                </p:nvSpPr>
                <p:spPr bwMode="auto">
                  <a:xfrm>
                    <a:off x="2069"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5841" name="Freeform 1512"/>
                  <p:cNvSpPr>
                    <a:spLocks/>
                  </p:cNvSpPr>
                  <p:nvPr/>
                </p:nvSpPr>
                <p:spPr bwMode="auto">
                  <a:xfrm>
                    <a:off x="2069" y="2246"/>
                    <a:ext cx="2"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5842" name="Freeform 1513"/>
                  <p:cNvSpPr>
                    <a:spLocks/>
                  </p:cNvSpPr>
                  <p:nvPr/>
                </p:nvSpPr>
                <p:spPr bwMode="auto">
                  <a:xfrm>
                    <a:off x="2071"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5843" name="Freeform 1514"/>
                  <p:cNvSpPr>
                    <a:spLocks/>
                  </p:cNvSpPr>
                  <p:nvPr/>
                </p:nvSpPr>
                <p:spPr bwMode="auto">
                  <a:xfrm>
                    <a:off x="2072"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5844" name="Freeform 1515"/>
                  <p:cNvSpPr>
                    <a:spLocks/>
                  </p:cNvSpPr>
                  <p:nvPr/>
                </p:nvSpPr>
                <p:spPr bwMode="auto">
                  <a:xfrm>
                    <a:off x="2072" y="2246"/>
                    <a:ext cx="2"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5845" name="Freeform 1516"/>
                  <p:cNvSpPr>
                    <a:spLocks/>
                  </p:cNvSpPr>
                  <p:nvPr/>
                </p:nvSpPr>
                <p:spPr bwMode="auto">
                  <a:xfrm>
                    <a:off x="2073" y="2246"/>
                    <a:ext cx="2"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5846" name="Freeform 1517"/>
                  <p:cNvSpPr>
                    <a:spLocks/>
                  </p:cNvSpPr>
                  <p:nvPr/>
                </p:nvSpPr>
                <p:spPr bwMode="auto">
                  <a:xfrm>
                    <a:off x="2074"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5847" name="Freeform 1518"/>
                  <p:cNvSpPr>
                    <a:spLocks/>
                  </p:cNvSpPr>
                  <p:nvPr/>
                </p:nvSpPr>
                <p:spPr bwMode="auto">
                  <a:xfrm>
                    <a:off x="2075"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5848" name="Freeform 1519"/>
                  <p:cNvSpPr>
                    <a:spLocks/>
                  </p:cNvSpPr>
                  <p:nvPr/>
                </p:nvSpPr>
                <p:spPr bwMode="auto">
                  <a:xfrm>
                    <a:off x="2076" y="2246"/>
                    <a:ext cx="2"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5849" name="Freeform 1520"/>
                  <p:cNvSpPr>
                    <a:spLocks/>
                  </p:cNvSpPr>
                  <p:nvPr/>
                </p:nvSpPr>
                <p:spPr bwMode="auto">
                  <a:xfrm>
                    <a:off x="2077" y="2246"/>
                    <a:ext cx="2"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5850" name="Freeform 1521"/>
                  <p:cNvSpPr>
                    <a:spLocks/>
                  </p:cNvSpPr>
                  <p:nvPr/>
                </p:nvSpPr>
                <p:spPr bwMode="auto">
                  <a:xfrm>
                    <a:off x="2078"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5851" name="Freeform 1522"/>
                  <p:cNvSpPr>
                    <a:spLocks/>
                  </p:cNvSpPr>
                  <p:nvPr/>
                </p:nvSpPr>
                <p:spPr bwMode="auto">
                  <a:xfrm>
                    <a:off x="2079"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5852" name="Freeform 1523"/>
                  <p:cNvSpPr>
                    <a:spLocks/>
                  </p:cNvSpPr>
                  <p:nvPr/>
                </p:nvSpPr>
                <p:spPr bwMode="auto">
                  <a:xfrm>
                    <a:off x="2080"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5853" name="Freeform 1524"/>
                  <p:cNvSpPr>
                    <a:spLocks/>
                  </p:cNvSpPr>
                  <p:nvPr/>
                </p:nvSpPr>
                <p:spPr bwMode="auto">
                  <a:xfrm>
                    <a:off x="2081"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5854" name="Freeform 1525"/>
                  <p:cNvSpPr>
                    <a:spLocks/>
                  </p:cNvSpPr>
                  <p:nvPr/>
                </p:nvSpPr>
                <p:spPr bwMode="auto">
                  <a:xfrm>
                    <a:off x="2082" y="2246"/>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5855" name="Freeform 1526"/>
                  <p:cNvSpPr>
                    <a:spLocks/>
                  </p:cNvSpPr>
                  <p:nvPr/>
                </p:nvSpPr>
                <p:spPr bwMode="auto">
                  <a:xfrm>
                    <a:off x="2083"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5856" name="Freeform 1527"/>
                  <p:cNvSpPr>
                    <a:spLocks/>
                  </p:cNvSpPr>
                  <p:nvPr/>
                </p:nvSpPr>
                <p:spPr bwMode="auto">
                  <a:xfrm>
                    <a:off x="2084"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5857" name="Freeform 1528"/>
                  <p:cNvSpPr>
                    <a:spLocks/>
                  </p:cNvSpPr>
                  <p:nvPr/>
                </p:nvSpPr>
                <p:spPr bwMode="auto">
                  <a:xfrm>
                    <a:off x="2085"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5858" name="Freeform 1529"/>
                  <p:cNvSpPr>
                    <a:spLocks/>
                  </p:cNvSpPr>
                  <p:nvPr/>
                </p:nvSpPr>
                <p:spPr bwMode="auto">
                  <a:xfrm>
                    <a:off x="2086"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5859" name="Freeform 1530"/>
                  <p:cNvSpPr>
                    <a:spLocks/>
                  </p:cNvSpPr>
                  <p:nvPr/>
                </p:nvSpPr>
                <p:spPr bwMode="auto">
                  <a:xfrm>
                    <a:off x="2087"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5860" name="Freeform 1531"/>
                  <p:cNvSpPr>
                    <a:spLocks/>
                  </p:cNvSpPr>
                  <p:nvPr/>
                </p:nvSpPr>
                <p:spPr bwMode="auto">
                  <a:xfrm>
                    <a:off x="2088"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5861" name="Freeform 1532"/>
                  <p:cNvSpPr>
                    <a:spLocks/>
                  </p:cNvSpPr>
                  <p:nvPr/>
                </p:nvSpPr>
                <p:spPr bwMode="auto">
                  <a:xfrm>
                    <a:off x="2089"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5862" name="Freeform 1533"/>
                  <p:cNvSpPr>
                    <a:spLocks/>
                  </p:cNvSpPr>
                  <p:nvPr/>
                </p:nvSpPr>
                <p:spPr bwMode="auto">
                  <a:xfrm>
                    <a:off x="2090" y="2246"/>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5863" name="Freeform 1534"/>
                  <p:cNvSpPr>
                    <a:spLocks/>
                  </p:cNvSpPr>
                  <p:nvPr/>
                </p:nvSpPr>
                <p:spPr bwMode="auto">
                  <a:xfrm>
                    <a:off x="2091"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5864" name="Freeform 1535"/>
                  <p:cNvSpPr>
                    <a:spLocks/>
                  </p:cNvSpPr>
                  <p:nvPr/>
                </p:nvSpPr>
                <p:spPr bwMode="auto">
                  <a:xfrm>
                    <a:off x="2092"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5865" name="Freeform 1536"/>
                  <p:cNvSpPr>
                    <a:spLocks/>
                  </p:cNvSpPr>
                  <p:nvPr/>
                </p:nvSpPr>
                <p:spPr bwMode="auto">
                  <a:xfrm>
                    <a:off x="2093"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5866" name="Freeform 1537"/>
                  <p:cNvSpPr>
                    <a:spLocks/>
                  </p:cNvSpPr>
                  <p:nvPr/>
                </p:nvSpPr>
                <p:spPr bwMode="auto">
                  <a:xfrm>
                    <a:off x="2094"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5867" name="Freeform 1538"/>
                  <p:cNvSpPr>
                    <a:spLocks/>
                  </p:cNvSpPr>
                  <p:nvPr/>
                </p:nvSpPr>
                <p:spPr bwMode="auto">
                  <a:xfrm>
                    <a:off x="2095"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5868" name="Freeform 1539"/>
                  <p:cNvSpPr>
                    <a:spLocks/>
                  </p:cNvSpPr>
                  <p:nvPr/>
                </p:nvSpPr>
                <p:spPr bwMode="auto">
                  <a:xfrm>
                    <a:off x="2096"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5869" name="Freeform 1540"/>
                  <p:cNvSpPr>
                    <a:spLocks/>
                  </p:cNvSpPr>
                  <p:nvPr/>
                </p:nvSpPr>
                <p:spPr bwMode="auto">
                  <a:xfrm>
                    <a:off x="2097" y="2246"/>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5870" name="Freeform 1541"/>
                  <p:cNvSpPr>
                    <a:spLocks/>
                  </p:cNvSpPr>
                  <p:nvPr/>
                </p:nvSpPr>
                <p:spPr bwMode="auto">
                  <a:xfrm>
                    <a:off x="2098"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5871" name="Freeform 1542"/>
                  <p:cNvSpPr>
                    <a:spLocks/>
                  </p:cNvSpPr>
                  <p:nvPr/>
                </p:nvSpPr>
                <p:spPr bwMode="auto">
                  <a:xfrm>
                    <a:off x="2099"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5872" name="Freeform 1543"/>
                  <p:cNvSpPr>
                    <a:spLocks/>
                  </p:cNvSpPr>
                  <p:nvPr/>
                </p:nvSpPr>
                <p:spPr bwMode="auto">
                  <a:xfrm>
                    <a:off x="2100"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5873" name="Freeform 1544"/>
                  <p:cNvSpPr>
                    <a:spLocks/>
                  </p:cNvSpPr>
                  <p:nvPr/>
                </p:nvSpPr>
                <p:spPr bwMode="auto">
                  <a:xfrm>
                    <a:off x="2101"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5874" name="Freeform 1545"/>
                  <p:cNvSpPr>
                    <a:spLocks/>
                  </p:cNvSpPr>
                  <p:nvPr/>
                </p:nvSpPr>
                <p:spPr bwMode="auto">
                  <a:xfrm>
                    <a:off x="2101" y="2246"/>
                    <a:ext cx="2"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5875" name="Freeform 1546"/>
                  <p:cNvSpPr>
                    <a:spLocks/>
                  </p:cNvSpPr>
                  <p:nvPr/>
                </p:nvSpPr>
                <p:spPr bwMode="auto">
                  <a:xfrm>
                    <a:off x="2102" y="2246"/>
                    <a:ext cx="2"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5876" name="Freeform 1547"/>
                  <p:cNvSpPr>
                    <a:spLocks/>
                  </p:cNvSpPr>
                  <p:nvPr/>
                </p:nvSpPr>
                <p:spPr bwMode="auto">
                  <a:xfrm>
                    <a:off x="2103" y="2246"/>
                    <a:ext cx="2"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5877" name="Freeform 1548"/>
                  <p:cNvSpPr>
                    <a:spLocks/>
                  </p:cNvSpPr>
                  <p:nvPr/>
                </p:nvSpPr>
                <p:spPr bwMode="auto">
                  <a:xfrm>
                    <a:off x="2104" y="2246"/>
                    <a:ext cx="2"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5878" name="Freeform 1549"/>
                  <p:cNvSpPr>
                    <a:spLocks/>
                  </p:cNvSpPr>
                  <p:nvPr/>
                </p:nvSpPr>
                <p:spPr bwMode="auto">
                  <a:xfrm>
                    <a:off x="2105" y="2246"/>
                    <a:ext cx="2"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5879" name="Freeform 1550"/>
                  <p:cNvSpPr>
                    <a:spLocks/>
                  </p:cNvSpPr>
                  <p:nvPr/>
                </p:nvSpPr>
                <p:spPr bwMode="auto">
                  <a:xfrm>
                    <a:off x="2106" y="2246"/>
                    <a:ext cx="2"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5880" name="Freeform 1551"/>
                  <p:cNvSpPr>
                    <a:spLocks/>
                  </p:cNvSpPr>
                  <p:nvPr/>
                </p:nvSpPr>
                <p:spPr bwMode="auto">
                  <a:xfrm>
                    <a:off x="2107"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5881" name="Freeform 1552"/>
                  <p:cNvSpPr>
                    <a:spLocks/>
                  </p:cNvSpPr>
                  <p:nvPr/>
                </p:nvSpPr>
                <p:spPr bwMode="auto">
                  <a:xfrm>
                    <a:off x="2108"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5882" name="Freeform 1553"/>
                  <p:cNvSpPr>
                    <a:spLocks/>
                  </p:cNvSpPr>
                  <p:nvPr/>
                </p:nvSpPr>
                <p:spPr bwMode="auto">
                  <a:xfrm>
                    <a:off x="2109"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5883" name="Freeform 1554"/>
                  <p:cNvSpPr>
                    <a:spLocks/>
                  </p:cNvSpPr>
                  <p:nvPr/>
                </p:nvSpPr>
                <p:spPr bwMode="auto">
                  <a:xfrm>
                    <a:off x="2110" y="2246"/>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5884" name="Freeform 1555"/>
                  <p:cNvSpPr>
                    <a:spLocks/>
                  </p:cNvSpPr>
                  <p:nvPr/>
                </p:nvSpPr>
                <p:spPr bwMode="auto">
                  <a:xfrm>
                    <a:off x="2111"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5885" name="Freeform 1556"/>
                  <p:cNvSpPr>
                    <a:spLocks/>
                  </p:cNvSpPr>
                  <p:nvPr/>
                </p:nvSpPr>
                <p:spPr bwMode="auto">
                  <a:xfrm>
                    <a:off x="2112"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5886" name="Freeform 1557"/>
                  <p:cNvSpPr>
                    <a:spLocks/>
                  </p:cNvSpPr>
                  <p:nvPr/>
                </p:nvSpPr>
                <p:spPr bwMode="auto">
                  <a:xfrm>
                    <a:off x="2113"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5887" name="Freeform 1558"/>
                  <p:cNvSpPr>
                    <a:spLocks/>
                  </p:cNvSpPr>
                  <p:nvPr/>
                </p:nvSpPr>
                <p:spPr bwMode="auto">
                  <a:xfrm>
                    <a:off x="2114"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5888" name="Freeform 1559"/>
                  <p:cNvSpPr>
                    <a:spLocks/>
                  </p:cNvSpPr>
                  <p:nvPr/>
                </p:nvSpPr>
                <p:spPr bwMode="auto">
                  <a:xfrm>
                    <a:off x="2115"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5889" name="Freeform 1560"/>
                  <p:cNvSpPr>
                    <a:spLocks/>
                  </p:cNvSpPr>
                  <p:nvPr/>
                </p:nvSpPr>
                <p:spPr bwMode="auto">
                  <a:xfrm>
                    <a:off x="2116" y="2246"/>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5890" name="Freeform 1561"/>
                  <p:cNvSpPr>
                    <a:spLocks/>
                  </p:cNvSpPr>
                  <p:nvPr/>
                </p:nvSpPr>
                <p:spPr bwMode="auto">
                  <a:xfrm>
                    <a:off x="2117"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5891" name="Freeform 1562"/>
                  <p:cNvSpPr>
                    <a:spLocks/>
                  </p:cNvSpPr>
                  <p:nvPr/>
                </p:nvSpPr>
                <p:spPr bwMode="auto">
                  <a:xfrm>
                    <a:off x="2118"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5892" name="Freeform 1563"/>
                  <p:cNvSpPr>
                    <a:spLocks/>
                  </p:cNvSpPr>
                  <p:nvPr/>
                </p:nvSpPr>
                <p:spPr bwMode="auto">
                  <a:xfrm>
                    <a:off x="2119"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5893" name="Freeform 1564"/>
                  <p:cNvSpPr>
                    <a:spLocks/>
                  </p:cNvSpPr>
                  <p:nvPr/>
                </p:nvSpPr>
                <p:spPr bwMode="auto">
                  <a:xfrm>
                    <a:off x="2120"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5894" name="Freeform 1565"/>
                  <p:cNvSpPr>
                    <a:spLocks/>
                  </p:cNvSpPr>
                  <p:nvPr/>
                </p:nvSpPr>
                <p:spPr bwMode="auto">
                  <a:xfrm>
                    <a:off x="2121" y="2246"/>
                    <a:ext cx="1" cy="1"/>
                  </a:xfrm>
                  <a:custGeom>
                    <a:avLst/>
                    <a:gdLst>
                      <a:gd name="T0" fmla="*/ 0 w 6"/>
                      <a:gd name="T1" fmla="*/ 1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1"/>
                        </a:moveTo>
                        <a:lnTo>
                          <a:pt x="5" y="0"/>
                        </a:lnTo>
                        <a:lnTo>
                          <a:pt x="6" y="0"/>
                        </a:lnTo>
                      </a:path>
                    </a:pathLst>
                  </a:custGeom>
                  <a:noFill/>
                  <a:ln w="6350">
                    <a:solidFill>
                      <a:srgbClr val="0C0CFF"/>
                    </a:solidFill>
                    <a:prstDash val="solid"/>
                    <a:round/>
                    <a:headEnd/>
                    <a:tailEnd/>
                  </a:ln>
                </p:spPr>
                <p:txBody>
                  <a:bodyPr/>
                  <a:lstStyle/>
                  <a:p>
                    <a:endParaRPr lang="en-US"/>
                  </a:p>
                </p:txBody>
              </p:sp>
              <p:sp>
                <p:nvSpPr>
                  <p:cNvPr id="5895" name="Freeform 1566"/>
                  <p:cNvSpPr>
                    <a:spLocks/>
                  </p:cNvSpPr>
                  <p:nvPr/>
                </p:nvSpPr>
                <p:spPr bwMode="auto">
                  <a:xfrm>
                    <a:off x="2122"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5896" name="Freeform 1567"/>
                  <p:cNvSpPr>
                    <a:spLocks/>
                  </p:cNvSpPr>
                  <p:nvPr/>
                </p:nvSpPr>
                <p:spPr bwMode="auto">
                  <a:xfrm>
                    <a:off x="2123"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5897" name="Freeform 1568"/>
                  <p:cNvSpPr>
                    <a:spLocks/>
                  </p:cNvSpPr>
                  <p:nvPr/>
                </p:nvSpPr>
                <p:spPr bwMode="auto">
                  <a:xfrm>
                    <a:off x="2124" y="2246"/>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5898" name="Freeform 1569"/>
                  <p:cNvSpPr>
                    <a:spLocks/>
                  </p:cNvSpPr>
                  <p:nvPr/>
                </p:nvSpPr>
                <p:spPr bwMode="auto">
                  <a:xfrm>
                    <a:off x="2125"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5899" name="Freeform 1570"/>
                  <p:cNvSpPr>
                    <a:spLocks/>
                  </p:cNvSpPr>
                  <p:nvPr/>
                </p:nvSpPr>
                <p:spPr bwMode="auto">
                  <a:xfrm>
                    <a:off x="2126"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5900" name="Freeform 1571"/>
                  <p:cNvSpPr>
                    <a:spLocks/>
                  </p:cNvSpPr>
                  <p:nvPr/>
                </p:nvSpPr>
                <p:spPr bwMode="auto">
                  <a:xfrm>
                    <a:off x="2127"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5901" name="Freeform 1572"/>
                  <p:cNvSpPr>
                    <a:spLocks/>
                  </p:cNvSpPr>
                  <p:nvPr/>
                </p:nvSpPr>
                <p:spPr bwMode="auto">
                  <a:xfrm>
                    <a:off x="2128"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5902" name="Freeform 1573"/>
                  <p:cNvSpPr>
                    <a:spLocks/>
                  </p:cNvSpPr>
                  <p:nvPr/>
                </p:nvSpPr>
                <p:spPr bwMode="auto">
                  <a:xfrm>
                    <a:off x="2129"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5903" name="Freeform 1574"/>
                  <p:cNvSpPr>
                    <a:spLocks/>
                  </p:cNvSpPr>
                  <p:nvPr/>
                </p:nvSpPr>
                <p:spPr bwMode="auto">
                  <a:xfrm>
                    <a:off x="2130"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5904" name="Freeform 1575"/>
                  <p:cNvSpPr>
                    <a:spLocks/>
                  </p:cNvSpPr>
                  <p:nvPr/>
                </p:nvSpPr>
                <p:spPr bwMode="auto">
                  <a:xfrm>
                    <a:off x="2130" y="2245"/>
                    <a:ext cx="2" cy="1"/>
                  </a:xfrm>
                  <a:custGeom>
                    <a:avLst/>
                    <a:gdLst>
                      <a:gd name="T0" fmla="*/ 0 w 7"/>
                      <a:gd name="T1" fmla="*/ 1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1"/>
                        </a:moveTo>
                        <a:lnTo>
                          <a:pt x="6" y="0"/>
                        </a:lnTo>
                        <a:lnTo>
                          <a:pt x="7" y="0"/>
                        </a:lnTo>
                      </a:path>
                    </a:pathLst>
                  </a:custGeom>
                  <a:noFill/>
                  <a:ln w="6350">
                    <a:solidFill>
                      <a:srgbClr val="0C0CFF"/>
                    </a:solidFill>
                    <a:prstDash val="solid"/>
                    <a:round/>
                    <a:headEnd/>
                    <a:tailEnd/>
                  </a:ln>
                </p:spPr>
                <p:txBody>
                  <a:bodyPr/>
                  <a:lstStyle/>
                  <a:p>
                    <a:endParaRPr lang="en-US"/>
                  </a:p>
                </p:txBody>
              </p:sp>
              <p:sp>
                <p:nvSpPr>
                  <p:cNvPr id="5905" name="Freeform 1576"/>
                  <p:cNvSpPr>
                    <a:spLocks/>
                  </p:cNvSpPr>
                  <p:nvPr/>
                </p:nvSpPr>
                <p:spPr bwMode="auto">
                  <a:xfrm>
                    <a:off x="2132" y="2245"/>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5906" name="Freeform 1577"/>
                  <p:cNvSpPr>
                    <a:spLocks/>
                  </p:cNvSpPr>
                  <p:nvPr/>
                </p:nvSpPr>
                <p:spPr bwMode="auto">
                  <a:xfrm>
                    <a:off x="2133" y="2245"/>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5907" name="Freeform 1578"/>
                  <p:cNvSpPr>
                    <a:spLocks/>
                  </p:cNvSpPr>
                  <p:nvPr/>
                </p:nvSpPr>
                <p:spPr bwMode="auto">
                  <a:xfrm>
                    <a:off x="2133" y="2245"/>
                    <a:ext cx="2"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5908" name="Freeform 1579"/>
                  <p:cNvSpPr>
                    <a:spLocks/>
                  </p:cNvSpPr>
                  <p:nvPr/>
                </p:nvSpPr>
                <p:spPr bwMode="auto">
                  <a:xfrm>
                    <a:off x="2134" y="2245"/>
                    <a:ext cx="2" cy="1"/>
                  </a:xfrm>
                  <a:custGeom>
                    <a:avLst/>
                    <a:gdLst>
                      <a:gd name="T0" fmla="*/ 0 w 6"/>
                      <a:gd name="T1" fmla="*/ 1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1"/>
                        </a:moveTo>
                        <a:lnTo>
                          <a:pt x="5" y="0"/>
                        </a:lnTo>
                        <a:lnTo>
                          <a:pt x="6" y="0"/>
                        </a:lnTo>
                      </a:path>
                    </a:pathLst>
                  </a:custGeom>
                  <a:noFill/>
                  <a:ln w="6350">
                    <a:solidFill>
                      <a:srgbClr val="0C0CFF"/>
                    </a:solidFill>
                    <a:prstDash val="solid"/>
                    <a:round/>
                    <a:headEnd/>
                    <a:tailEnd/>
                  </a:ln>
                </p:spPr>
                <p:txBody>
                  <a:bodyPr/>
                  <a:lstStyle/>
                  <a:p>
                    <a:endParaRPr lang="en-US"/>
                  </a:p>
                </p:txBody>
              </p:sp>
              <p:sp>
                <p:nvSpPr>
                  <p:cNvPr id="5909" name="Freeform 1580"/>
                  <p:cNvSpPr>
                    <a:spLocks/>
                  </p:cNvSpPr>
                  <p:nvPr/>
                </p:nvSpPr>
                <p:spPr bwMode="auto">
                  <a:xfrm>
                    <a:off x="2135" y="2245"/>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5910" name="Freeform 1581"/>
                  <p:cNvSpPr>
                    <a:spLocks/>
                  </p:cNvSpPr>
                  <p:nvPr/>
                </p:nvSpPr>
                <p:spPr bwMode="auto">
                  <a:xfrm>
                    <a:off x="2136" y="2245"/>
                    <a:ext cx="1" cy="1"/>
                  </a:xfrm>
                  <a:custGeom>
                    <a:avLst/>
                    <a:gdLst>
                      <a:gd name="T0" fmla="*/ 0 w 6"/>
                      <a:gd name="T1" fmla="*/ 1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1"/>
                        </a:moveTo>
                        <a:lnTo>
                          <a:pt x="5" y="0"/>
                        </a:lnTo>
                        <a:lnTo>
                          <a:pt x="6" y="0"/>
                        </a:lnTo>
                      </a:path>
                    </a:pathLst>
                  </a:custGeom>
                  <a:noFill/>
                  <a:ln w="6350">
                    <a:solidFill>
                      <a:srgbClr val="0C0CFF"/>
                    </a:solidFill>
                    <a:prstDash val="solid"/>
                    <a:round/>
                    <a:headEnd/>
                    <a:tailEnd/>
                  </a:ln>
                </p:spPr>
                <p:txBody>
                  <a:bodyPr/>
                  <a:lstStyle/>
                  <a:p>
                    <a:endParaRPr lang="en-US"/>
                  </a:p>
                </p:txBody>
              </p:sp>
              <p:sp>
                <p:nvSpPr>
                  <p:cNvPr id="5911" name="Freeform 1582"/>
                  <p:cNvSpPr>
                    <a:spLocks/>
                  </p:cNvSpPr>
                  <p:nvPr/>
                </p:nvSpPr>
                <p:spPr bwMode="auto">
                  <a:xfrm>
                    <a:off x="2137" y="2245"/>
                    <a:ext cx="2"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5912" name="Freeform 1583"/>
                  <p:cNvSpPr>
                    <a:spLocks/>
                  </p:cNvSpPr>
                  <p:nvPr/>
                </p:nvSpPr>
                <p:spPr bwMode="auto">
                  <a:xfrm>
                    <a:off x="2138" y="2245"/>
                    <a:ext cx="2" cy="1"/>
                  </a:xfrm>
                  <a:custGeom>
                    <a:avLst/>
                    <a:gdLst>
                      <a:gd name="T0" fmla="*/ 0 w 6"/>
                      <a:gd name="T1" fmla="*/ 1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1"/>
                        </a:moveTo>
                        <a:lnTo>
                          <a:pt x="5" y="0"/>
                        </a:lnTo>
                        <a:lnTo>
                          <a:pt x="6" y="0"/>
                        </a:lnTo>
                      </a:path>
                    </a:pathLst>
                  </a:custGeom>
                  <a:noFill/>
                  <a:ln w="6350">
                    <a:solidFill>
                      <a:srgbClr val="0C0CFF"/>
                    </a:solidFill>
                    <a:prstDash val="solid"/>
                    <a:round/>
                    <a:headEnd/>
                    <a:tailEnd/>
                  </a:ln>
                </p:spPr>
                <p:txBody>
                  <a:bodyPr/>
                  <a:lstStyle/>
                  <a:p>
                    <a:endParaRPr lang="en-US"/>
                  </a:p>
                </p:txBody>
              </p:sp>
              <p:sp>
                <p:nvSpPr>
                  <p:cNvPr id="5913" name="Freeform 1584"/>
                  <p:cNvSpPr>
                    <a:spLocks/>
                  </p:cNvSpPr>
                  <p:nvPr/>
                </p:nvSpPr>
                <p:spPr bwMode="auto">
                  <a:xfrm>
                    <a:off x="2139" y="2245"/>
                    <a:ext cx="1" cy="1"/>
                  </a:xfrm>
                  <a:custGeom>
                    <a:avLst/>
                    <a:gdLst>
                      <a:gd name="T0" fmla="*/ 0 w 6"/>
                      <a:gd name="T1" fmla="*/ 1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1"/>
                        </a:moveTo>
                        <a:lnTo>
                          <a:pt x="5" y="0"/>
                        </a:lnTo>
                        <a:lnTo>
                          <a:pt x="6" y="0"/>
                        </a:lnTo>
                      </a:path>
                    </a:pathLst>
                  </a:custGeom>
                  <a:noFill/>
                  <a:ln w="6350">
                    <a:solidFill>
                      <a:srgbClr val="0C0CFF"/>
                    </a:solidFill>
                    <a:prstDash val="solid"/>
                    <a:round/>
                    <a:headEnd/>
                    <a:tailEnd/>
                  </a:ln>
                </p:spPr>
                <p:txBody>
                  <a:bodyPr/>
                  <a:lstStyle/>
                  <a:p>
                    <a:endParaRPr lang="en-US"/>
                  </a:p>
                </p:txBody>
              </p:sp>
              <p:sp>
                <p:nvSpPr>
                  <p:cNvPr id="5914" name="Freeform 1585"/>
                  <p:cNvSpPr>
                    <a:spLocks/>
                  </p:cNvSpPr>
                  <p:nvPr/>
                </p:nvSpPr>
                <p:spPr bwMode="auto">
                  <a:xfrm>
                    <a:off x="2140" y="2244"/>
                    <a:ext cx="1" cy="1"/>
                  </a:xfrm>
                  <a:custGeom>
                    <a:avLst/>
                    <a:gdLst>
                      <a:gd name="T0" fmla="*/ 0 w 6"/>
                      <a:gd name="T1" fmla="*/ 1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1"/>
                        </a:moveTo>
                        <a:lnTo>
                          <a:pt x="5" y="0"/>
                        </a:lnTo>
                        <a:lnTo>
                          <a:pt x="6" y="0"/>
                        </a:lnTo>
                      </a:path>
                    </a:pathLst>
                  </a:custGeom>
                  <a:noFill/>
                  <a:ln w="6350">
                    <a:solidFill>
                      <a:srgbClr val="0C0CFF"/>
                    </a:solidFill>
                    <a:prstDash val="solid"/>
                    <a:round/>
                    <a:headEnd/>
                    <a:tailEnd/>
                  </a:ln>
                </p:spPr>
                <p:txBody>
                  <a:bodyPr/>
                  <a:lstStyle/>
                  <a:p>
                    <a:endParaRPr lang="en-US"/>
                  </a:p>
                </p:txBody>
              </p:sp>
              <p:sp>
                <p:nvSpPr>
                  <p:cNvPr id="5915" name="Freeform 1586"/>
                  <p:cNvSpPr>
                    <a:spLocks/>
                  </p:cNvSpPr>
                  <p:nvPr/>
                </p:nvSpPr>
                <p:spPr bwMode="auto">
                  <a:xfrm>
                    <a:off x="2141" y="2244"/>
                    <a:ext cx="1" cy="1"/>
                  </a:xfrm>
                  <a:custGeom>
                    <a:avLst/>
                    <a:gdLst>
                      <a:gd name="T0" fmla="*/ 0 w 6"/>
                      <a:gd name="T1" fmla="*/ 1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1"/>
                        </a:moveTo>
                        <a:lnTo>
                          <a:pt x="5" y="0"/>
                        </a:lnTo>
                        <a:lnTo>
                          <a:pt x="6" y="0"/>
                        </a:lnTo>
                      </a:path>
                    </a:pathLst>
                  </a:custGeom>
                  <a:noFill/>
                  <a:ln w="6350">
                    <a:solidFill>
                      <a:srgbClr val="0C0CFF"/>
                    </a:solidFill>
                    <a:prstDash val="solid"/>
                    <a:round/>
                    <a:headEnd/>
                    <a:tailEnd/>
                  </a:ln>
                </p:spPr>
                <p:txBody>
                  <a:bodyPr/>
                  <a:lstStyle/>
                  <a:p>
                    <a:endParaRPr lang="en-US"/>
                  </a:p>
                </p:txBody>
              </p:sp>
              <p:sp>
                <p:nvSpPr>
                  <p:cNvPr id="5916" name="Freeform 1587"/>
                  <p:cNvSpPr>
                    <a:spLocks/>
                  </p:cNvSpPr>
                  <p:nvPr/>
                </p:nvSpPr>
                <p:spPr bwMode="auto">
                  <a:xfrm>
                    <a:off x="2142" y="2244"/>
                    <a:ext cx="1" cy="1"/>
                  </a:xfrm>
                  <a:custGeom>
                    <a:avLst/>
                    <a:gdLst>
                      <a:gd name="T0" fmla="*/ 0 w 6"/>
                      <a:gd name="T1" fmla="*/ 1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1"/>
                        </a:moveTo>
                        <a:lnTo>
                          <a:pt x="5" y="0"/>
                        </a:lnTo>
                        <a:lnTo>
                          <a:pt x="6" y="0"/>
                        </a:lnTo>
                      </a:path>
                    </a:pathLst>
                  </a:custGeom>
                  <a:noFill/>
                  <a:ln w="6350">
                    <a:solidFill>
                      <a:srgbClr val="0C0CFF"/>
                    </a:solidFill>
                    <a:prstDash val="solid"/>
                    <a:round/>
                    <a:headEnd/>
                    <a:tailEnd/>
                  </a:ln>
                </p:spPr>
                <p:txBody>
                  <a:bodyPr/>
                  <a:lstStyle/>
                  <a:p>
                    <a:endParaRPr lang="en-US"/>
                  </a:p>
                </p:txBody>
              </p:sp>
              <p:sp>
                <p:nvSpPr>
                  <p:cNvPr id="5917" name="Freeform 1588"/>
                  <p:cNvSpPr>
                    <a:spLocks/>
                  </p:cNvSpPr>
                  <p:nvPr/>
                </p:nvSpPr>
                <p:spPr bwMode="auto">
                  <a:xfrm>
                    <a:off x="2143" y="2244"/>
                    <a:ext cx="1" cy="1"/>
                  </a:xfrm>
                  <a:custGeom>
                    <a:avLst/>
                    <a:gdLst>
                      <a:gd name="T0" fmla="*/ 0 w 6"/>
                      <a:gd name="T1" fmla="*/ 1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1"/>
                        </a:moveTo>
                        <a:lnTo>
                          <a:pt x="5" y="0"/>
                        </a:lnTo>
                        <a:lnTo>
                          <a:pt x="6" y="0"/>
                        </a:lnTo>
                      </a:path>
                    </a:pathLst>
                  </a:custGeom>
                  <a:noFill/>
                  <a:ln w="6350">
                    <a:solidFill>
                      <a:srgbClr val="0C0CFF"/>
                    </a:solidFill>
                    <a:prstDash val="solid"/>
                    <a:round/>
                    <a:headEnd/>
                    <a:tailEnd/>
                  </a:ln>
                </p:spPr>
                <p:txBody>
                  <a:bodyPr/>
                  <a:lstStyle/>
                  <a:p>
                    <a:endParaRPr lang="en-US"/>
                  </a:p>
                </p:txBody>
              </p:sp>
              <p:sp>
                <p:nvSpPr>
                  <p:cNvPr id="5918" name="Freeform 1589"/>
                  <p:cNvSpPr>
                    <a:spLocks/>
                  </p:cNvSpPr>
                  <p:nvPr/>
                </p:nvSpPr>
                <p:spPr bwMode="auto">
                  <a:xfrm>
                    <a:off x="2144" y="2243"/>
                    <a:ext cx="1" cy="1"/>
                  </a:xfrm>
                  <a:custGeom>
                    <a:avLst/>
                    <a:gdLst>
                      <a:gd name="T0" fmla="*/ 0 w 7"/>
                      <a:gd name="T1" fmla="*/ 2 h 2"/>
                      <a:gd name="T2" fmla="*/ 6 w 7"/>
                      <a:gd name="T3" fmla="*/ 0 h 2"/>
                      <a:gd name="T4" fmla="*/ 7 w 7"/>
                      <a:gd name="T5" fmla="*/ 0 h 2"/>
                      <a:gd name="T6" fmla="*/ 0 60000 65536"/>
                      <a:gd name="T7" fmla="*/ 0 60000 65536"/>
                      <a:gd name="T8" fmla="*/ 0 60000 65536"/>
                      <a:gd name="T9" fmla="*/ 0 w 7"/>
                      <a:gd name="T10" fmla="*/ 0 h 2"/>
                      <a:gd name="T11" fmla="*/ 7 w 7"/>
                      <a:gd name="T12" fmla="*/ 2 h 2"/>
                    </a:gdLst>
                    <a:ahLst/>
                    <a:cxnLst>
                      <a:cxn ang="T6">
                        <a:pos x="T0" y="T1"/>
                      </a:cxn>
                      <a:cxn ang="T7">
                        <a:pos x="T2" y="T3"/>
                      </a:cxn>
                      <a:cxn ang="T8">
                        <a:pos x="T4" y="T5"/>
                      </a:cxn>
                    </a:cxnLst>
                    <a:rect l="T9" t="T10" r="T11" b="T12"/>
                    <a:pathLst>
                      <a:path w="7" h="2">
                        <a:moveTo>
                          <a:pt x="0" y="2"/>
                        </a:moveTo>
                        <a:lnTo>
                          <a:pt x="6" y="0"/>
                        </a:lnTo>
                        <a:lnTo>
                          <a:pt x="7" y="0"/>
                        </a:lnTo>
                      </a:path>
                    </a:pathLst>
                  </a:custGeom>
                  <a:noFill/>
                  <a:ln w="6350">
                    <a:solidFill>
                      <a:srgbClr val="0C0CFF"/>
                    </a:solidFill>
                    <a:prstDash val="solid"/>
                    <a:round/>
                    <a:headEnd/>
                    <a:tailEnd/>
                  </a:ln>
                </p:spPr>
                <p:txBody>
                  <a:bodyPr/>
                  <a:lstStyle/>
                  <a:p>
                    <a:endParaRPr lang="en-US"/>
                  </a:p>
                </p:txBody>
              </p:sp>
              <p:sp>
                <p:nvSpPr>
                  <p:cNvPr id="5919" name="Freeform 1590"/>
                  <p:cNvSpPr>
                    <a:spLocks/>
                  </p:cNvSpPr>
                  <p:nvPr/>
                </p:nvSpPr>
                <p:spPr bwMode="auto">
                  <a:xfrm>
                    <a:off x="2145" y="2243"/>
                    <a:ext cx="1" cy="1"/>
                  </a:xfrm>
                  <a:custGeom>
                    <a:avLst/>
                    <a:gdLst>
                      <a:gd name="T0" fmla="*/ 0 w 6"/>
                      <a:gd name="T1" fmla="*/ 2 h 2"/>
                      <a:gd name="T2" fmla="*/ 5 w 6"/>
                      <a:gd name="T3" fmla="*/ 0 h 2"/>
                      <a:gd name="T4" fmla="*/ 6 w 6"/>
                      <a:gd name="T5" fmla="*/ 0 h 2"/>
                      <a:gd name="T6" fmla="*/ 0 60000 65536"/>
                      <a:gd name="T7" fmla="*/ 0 60000 65536"/>
                      <a:gd name="T8" fmla="*/ 0 60000 65536"/>
                      <a:gd name="T9" fmla="*/ 0 w 6"/>
                      <a:gd name="T10" fmla="*/ 0 h 2"/>
                      <a:gd name="T11" fmla="*/ 6 w 6"/>
                      <a:gd name="T12" fmla="*/ 2 h 2"/>
                    </a:gdLst>
                    <a:ahLst/>
                    <a:cxnLst>
                      <a:cxn ang="T6">
                        <a:pos x="T0" y="T1"/>
                      </a:cxn>
                      <a:cxn ang="T7">
                        <a:pos x="T2" y="T3"/>
                      </a:cxn>
                      <a:cxn ang="T8">
                        <a:pos x="T4" y="T5"/>
                      </a:cxn>
                    </a:cxnLst>
                    <a:rect l="T9" t="T10" r="T11" b="T12"/>
                    <a:pathLst>
                      <a:path w="6" h="2">
                        <a:moveTo>
                          <a:pt x="0" y="2"/>
                        </a:moveTo>
                        <a:lnTo>
                          <a:pt x="5" y="0"/>
                        </a:lnTo>
                        <a:lnTo>
                          <a:pt x="6" y="0"/>
                        </a:lnTo>
                      </a:path>
                    </a:pathLst>
                  </a:custGeom>
                  <a:noFill/>
                  <a:ln w="6350">
                    <a:solidFill>
                      <a:srgbClr val="0C0CFF"/>
                    </a:solidFill>
                    <a:prstDash val="solid"/>
                    <a:round/>
                    <a:headEnd/>
                    <a:tailEnd/>
                  </a:ln>
                </p:spPr>
                <p:txBody>
                  <a:bodyPr/>
                  <a:lstStyle/>
                  <a:p>
                    <a:endParaRPr lang="en-US"/>
                  </a:p>
                </p:txBody>
              </p:sp>
              <p:sp>
                <p:nvSpPr>
                  <p:cNvPr id="5920" name="Freeform 1591"/>
                  <p:cNvSpPr>
                    <a:spLocks/>
                  </p:cNvSpPr>
                  <p:nvPr/>
                </p:nvSpPr>
                <p:spPr bwMode="auto">
                  <a:xfrm>
                    <a:off x="2146" y="2243"/>
                    <a:ext cx="1" cy="1"/>
                  </a:xfrm>
                  <a:custGeom>
                    <a:avLst/>
                    <a:gdLst>
                      <a:gd name="T0" fmla="*/ 0 w 6"/>
                      <a:gd name="T1" fmla="*/ 2 h 2"/>
                      <a:gd name="T2" fmla="*/ 5 w 6"/>
                      <a:gd name="T3" fmla="*/ 0 h 2"/>
                      <a:gd name="T4" fmla="*/ 6 w 6"/>
                      <a:gd name="T5" fmla="*/ 0 h 2"/>
                      <a:gd name="T6" fmla="*/ 0 60000 65536"/>
                      <a:gd name="T7" fmla="*/ 0 60000 65536"/>
                      <a:gd name="T8" fmla="*/ 0 60000 65536"/>
                      <a:gd name="T9" fmla="*/ 0 w 6"/>
                      <a:gd name="T10" fmla="*/ 0 h 2"/>
                      <a:gd name="T11" fmla="*/ 6 w 6"/>
                      <a:gd name="T12" fmla="*/ 2 h 2"/>
                    </a:gdLst>
                    <a:ahLst/>
                    <a:cxnLst>
                      <a:cxn ang="T6">
                        <a:pos x="T0" y="T1"/>
                      </a:cxn>
                      <a:cxn ang="T7">
                        <a:pos x="T2" y="T3"/>
                      </a:cxn>
                      <a:cxn ang="T8">
                        <a:pos x="T4" y="T5"/>
                      </a:cxn>
                    </a:cxnLst>
                    <a:rect l="T9" t="T10" r="T11" b="T12"/>
                    <a:pathLst>
                      <a:path w="6" h="2">
                        <a:moveTo>
                          <a:pt x="0" y="2"/>
                        </a:moveTo>
                        <a:lnTo>
                          <a:pt x="5" y="0"/>
                        </a:lnTo>
                        <a:lnTo>
                          <a:pt x="6" y="0"/>
                        </a:lnTo>
                      </a:path>
                    </a:pathLst>
                  </a:custGeom>
                  <a:noFill/>
                  <a:ln w="6350">
                    <a:solidFill>
                      <a:srgbClr val="0C0CFF"/>
                    </a:solidFill>
                    <a:prstDash val="solid"/>
                    <a:round/>
                    <a:headEnd/>
                    <a:tailEnd/>
                  </a:ln>
                </p:spPr>
                <p:txBody>
                  <a:bodyPr/>
                  <a:lstStyle/>
                  <a:p>
                    <a:endParaRPr lang="en-US"/>
                  </a:p>
                </p:txBody>
              </p:sp>
              <p:sp>
                <p:nvSpPr>
                  <p:cNvPr id="5921" name="Freeform 1592"/>
                  <p:cNvSpPr>
                    <a:spLocks/>
                  </p:cNvSpPr>
                  <p:nvPr/>
                </p:nvSpPr>
                <p:spPr bwMode="auto">
                  <a:xfrm>
                    <a:off x="2147" y="2242"/>
                    <a:ext cx="1" cy="1"/>
                  </a:xfrm>
                  <a:custGeom>
                    <a:avLst/>
                    <a:gdLst>
                      <a:gd name="T0" fmla="*/ 0 w 6"/>
                      <a:gd name="T1" fmla="*/ 2 h 2"/>
                      <a:gd name="T2" fmla="*/ 5 w 6"/>
                      <a:gd name="T3" fmla="*/ 0 h 2"/>
                      <a:gd name="T4" fmla="*/ 6 w 6"/>
                      <a:gd name="T5" fmla="*/ 0 h 2"/>
                      <a:gd name="T6" fmla="*/ 0 60000 65536"/>
                      <a:gd name="T7" fmla="*/ 0 60000 65536"/>
                      <a:gd name="T8" fmla="*/ 0 60000 65536"/>
                      <a:gd name="T9" fmla="*/ 0 w 6"/>
                      <a:gd name="T10" fmla="*/ 0 h 2"/>
                      <a:gd name="T11" fmla="*/ 6 w 6"/>
                      <a:gd name="T12" fmla="*/ 2 h 2"/>
                    </a:gdLst>
                    <a:ahLst/>
                    <a:cxnLst>
                      <a:cxn ang="T6">
                        <a:pos x="T0" y="T1"/>
                      </a:cxn>
                      <a:cxn ang="T7">
                        <a:pos x="T2" y="T3"/>
                      </a:cxn>
                      <a:cxn ang="T8">
                        <a:pos x="T4" y="T5"/>
                      </a:cxn>
                    </a:cxnLst>
                    <a:rect l="T9" t="T10" r="T11" b="T12"/>
                    <a:pathLst>
                      <a:path w="6" h="2">
                        <a:moveTo>
                          <a:pt x="0" y="2"/>
                        </a:moveTo>
                        <a:lnTo>
                          <a:pt x="5" y="0"/>
                        </a:lnTo>
                        <a:lnTo>
                          <a:pt x="6" y="0"/>
                        </a:lnTo>
                      </a:path>
                    </a:pathLst>
                  </a:custGeom>
                  <a:noFill/>
                  <a:ln w="6350">
                    <a:solidFill>
                      <a:srgbClr val="0C0CFF"/>
                    </a:solidFill>
                    <a:prstDash val="solid"/>
                    <a:round/>
                    <a:headEnd/>
                    <a:tailEnd/>
                  </a:ln>
                </p:spPr>
                <p:txBody>
                  <a:bodyPr/>
                  <a:lstStyle/>
                  <a:p>
                    <a:endParaRPr lang="en-US"/>
                  </a:p>
                </p:txBody>
              </p:sp>
              <p:sp>
                <p:nvSpPr>
                  <p:cNvPr id="5922" name="Freeform 1593"/>
                  <p:cNvSpPr>
                    <a:spLocks/>
                  </p:cNvSpPr>
                  <p:nvPr/>
                </p:nvSpPr>
                <p:spPr bwMode="auto">
                  <a:xfrm>
                    <a:off x="2148" y="2242"/>
                    <a:ext cx="1" cy="1"/>
                  </a:xfrm>
                  <a:custGeom>
                    <a:avLst/>
                    <a:gdLst>
                      <a:gd name="T0" fmla="*/ 0 w 6"/>
                      <a:gd name="T1" fmla="*/ 3 h 3"/>
                      <a:gd name="T2" fmla="*/ 5 w 6"/>
                      <a:gd name="T3" fmla="*/ 0 h 3"/>
                      <a:gd name="T4" fmla="*/ 6 w 6"/>
                      <a:gd name="T5" fmla="*/ 0 h 3"/>
                      <a:gd name="T6" fmla="*/ 0 60000 65536"/>
                      <a:gd name="T7" fmla="*/ 0 60000 65536"/>
                      <a:gd name="T8" fmla="*/ 0 60000 65536"/>
                      <a:gd name="T9" fmla="*/ 0 w 6"/>
                      <a:gd name="T10" fmla="*/ 0 h 3"/>
                      <a:gd name="T11" fmla="*/ 6 w 6"/>
                      <a:gd name="T12" fmla="*/ 3 h 3"/>
                    </a:gdLst>
                    <a:ahLst/>
                    <a:cxnLst>
                      <a:cxn ang="T6">
                        <a:pos x="T0" y="T1"/>
                      </a:cxn>
                      <a:cxn ang="T7">
                        <a:pos x="T2" y="T3"/>
                      </a:cxn>
                      <a:cxn ang="T8">
                        <a:pos x="T4" y="T5"/>
                      </a:cxn>
                    </a:cxnLst>
                    <a:rect l="T9" t="T10" r="T11" b="T12"/>
                    <a:pathLst>
                      <a:path w="6" h="3">
                        <a:moveTo>
                          <a:pt x="0" y="3"/>
                        </a:moveTo>
                        <a:lnTo>
                          <a:pt x="5" y="0"/>
                        </a:lnTo>
                        <a:lnTo>
                          <a:pt x="6" y="0"/>
                        </a:lnTo>
                      </a:path>
                    </a:pathLst>
                  </a:custGeom>
                  <a:noFill/>
                  <a:ln w="6350">
                    <a:solidFill>
                      <a:srgbClr val="0C0CFF"/>
                    </a:solidFill>
                    <a:prstDash val="solid"/>
                    <a:round/>
                    <a:headEnd/>
                    <a:tailEnd/>
                  </a:ln>
                </p:spPr>
                <p:txBody>
                  <a:bodyPr/>
                  <a:lstStyle/>
                  <a:p>
                    <a:endParaRPr lang="en-US"/>
                  </a:p>
                </p:txBody>
              </p:sp>
              <p:sp>
                <p:nvSpPr>
                  <p:cNvPr id="5923" name="Freeform 1594"/>
                  <p:cNvSpPr>
                    <a:spLocks/>
                  </p:cNvSpPr>
                  <p:nvPr/>
                </p:nvSpPr>
                <p:spPr bwMode="auto">
                  <a:xfrm>
                    <a:off x="2149" y="2241"/>
                    <a:ext cx="1" cy="1"/>
                  </a:xfrm>
                  <a:custGeom>
                    <a:avLst/>
                    <a:gdLst>
                      <a:gd name="T0" fmla="*/ 0 w 6"/>
                      <a:gd name="T1" fmla="*/ 4 h 4"/>
                      <a:gd name="T2" fmla="*/ 5 w 6"/>
                      <a:gd name="T3" fmla="*/ 0 h 4"/>
                      <a:gd name="T4" fmla="*/ 6 w 6"/>
                      <a:gd name="T5" fmla="*/ 0 h 4"/>
                      <a:gd name="T6" fmla="*/ 0 60000 65536"/>
                      <a:gd name="T7" fmla="*/ 0 60000 65536"/>
                      <a:gd name="T8" fmla="*/ 0 60000 65536"/>
                      <a:gd name="T9" fmla="*/ 0 w 6"/>
                      <a:gd name="T10" fmla="*/ 0 h 4"/>
                      <a:gd name="T11" fmla="*/ 6 w 6"/>
                      <a:gd name="T12" fmla="*/ 4 h 4"/>
                    </a:gdLst>
                    <a:ahLst/>
                    <a:cxnLst>
                      <a:cxn ang="T6">
                        <a:pos x="T0" y="T1"/>
                      </a:cxn>
                      <a:cxn ang="T7">
                        <a:pos x="T2" y="T3"/>
                      </a:cxn>
                      <a:cxn ang="T8">
                        <a:pos x="T4" y="T5"/>
                      </a:cxn>
                    </a:cxnLst>
                    <a:rect l="T9" t="T10" r="T11" b="T12"/>
                    <a:pathLst>
                      <a:path w="6" h="4">
                        <a:moveTo>
                          <a:pt x="0" y="4"/>
                        </a:moveTo>
                        <a:lnTo>
                          <a:pt x="5" y="0"/>
                        </a:lnTo>
                        <a:lnTo>
                          <a:pt x="6" y="0"/>
                        </a:lnTo>
                      </a:path>
                    </a:pathLst>
                  </a:custGeom>
                  <a:noFill/>
                  <a:ln w="6350">
                    <a:solidFill>
                      <a:srgbClr val="0C0CFF"/>
                    </a:solidFill>
                    <a:prstDash val="solid"/>
                    <a:round/>
                    <a:headEnd/>
                    <a:tailEnd/>
                  </a:ln>
                </p:spPr>
                <p:txBody>
                  <a:bodyPr/>
                  <a:lstStyle/>
                  <a:p>
                    <a:endParaRPr lang="en-US"/>
                  </a:p>
                </p:txBody>
              </p:sp>
              <p:sp>
                <p:nvSpPr>
                  <p:cNvPr id="5924" name="Freeform 1595"/>
                  <p:cNvSpPr>
                    <a:spLocks/>
                  </p:cNvSpPr>
                  <p:nvPr/>
                </p:nvSpPr>
                <p:spPr bwMode="auto">
                  <a:xfrm>
                    <a:off x="2150" y="2240"/>
                    <a:ext cx="1" cy="1"/>
                  </a:xfrm>
                  <a:custGeom>
                    <a:avLst/>
                    <a:gdLst>
                      <a:gd name="T0" fmla="*/ 0 w 6"/>
                      <a:gd name="T1" fmla="*/ 3 h 3"/>
                      <a:gd name="T2" fmla="*/ 5 w 6"/>
                      <a:gd name="T3" fmla="*/ 0 h 3"/>
                      <a:gd name="T4" fmla="*/ 6 w 6"/>
                      <a:gd name="T5" fmla="*/ 0 h 3"/>
                      <a:gd name="T6" fmla="*/ 0 60000 65536"/>
                      <a:gd name="T7" fmla="*/ 0 60000 65536"/>
                      <a:gd name="T8" fmla="*/ 0 60000 65536"/>
                      <a:gd name="T9" fmla="*/ 0 w 6"/>
                      <a:gd name="T10" fmla="*/ 0 h 3"/>
                      <a:gd name="T11" fmla="*/ 6 w 6"/>
                      <a:gd name="T12" fmla="*/ 3 h 3"/>
                    </a:gdLst>
                    <a:ahLst/>
                    <a:cxnLst>
                      <a:cxn ang="T6">
                        <a:pos x="T0" y="T1"/>
                      </a:cxn>
                      <a:cxn ang="T7">
                        <a:pos x="T2" y="T3"/>
                      </a:cxn>
                      <a:cxn ang="T8">
                        <a:pos x="T4" y="T5"/>
                      </a:cxn>
                    </a:cxnLst>
                    <a:rect l="T9" t="T10" r="T11" b="T12"/>
                    <a:pathLst>
                      <a:path w="6" h="3">
                        <a:moveTo>
                          <a:pt x="0" y="3"/>
                        </a:moveTo>
                        <a:lnTo>
                          <a:pt x="5" y="0"/>
                        </a:lnTo>
                        <a:lnTo>
                          <a:pt x="6" y="0"/>
                        </a:lnTo>
                      </a:path>
                    </a:pathLst>
                  </a:custGeom>
                  <a:noFill/>
                  <a:ln w="6350">
                    <a:solidFill>
                      <a:srgbClr val="0C0CFF"/>
                    </a:solidFill>
                    <a:prstDash val="solid"/>
                    <a:round/>
                    <a:headEnd/>
                    <a:tailEnd/>
                  </a:ln>
                </p:spPr>
                <p:txBody>
                  <a:bodyPr/>
                  <a:lstStyle/>
                  <a:p>
                    <a:endParaRPr lang="en-US"/>
                  </a:p>
                </p:txBody>
              </p:sp>
              <p:sp>
                <p:nvSpPr>
                  <p:cNvPr id="5925" name="Freeform 1596"/>
                  <p:cNvSpPr>
                    <a:spLocks/>
                  </p:cNvSpPr>
                  <p:nvPr/>
                </p:nvSpPr>
                <p:spPr bwMode="auto">
                  <a:xfrm>
                    <a:off x="2151" y="2240"/>
                    <a:ext cx="1" cy="1"/>
                  </a:xfrm>
                  <a:custGeom>
                    <a:avLst/>
                    <a:gdLst>
                      <a:gd name="T0" fmla="*/ 0 w 7"/>
                      <a:gd name="T1" fmla="*/ 4 h 4"/>
                      <a:gd name="T2" fmla="*/ 6 w 7"/>
                      <a:gd name="T3" fmla="*/ 0 h 4"/>
                      <a:gd name="T4" fmla="*/ 7 w 7"/>
                      <a:gd name="T5" fmla="*/ 0 h 4"/>
                      <a:gd name="T6" fmla="*/ 0 60000 65536"/>
                      <a:gd name="T7" fmla="*/ 0 60000 65536"/>
                      <a:gd name="T8" fmla="*/ 0 60000 65536"/>
                      <a:gd name="T9" fmla="*/ 0 w 7"/>
                      <a:gd name="T10" fmla="*/ 0 h 4"/>
                      <a:gd name="T11" fmla="*/ 7 w 7"/>
                      <a:gd name="T12" fmla="*/ 4 h 4"/>
                    </a:gdLst>
                    <a:ahLst/>
                    <a:cxnLst>
                      <a:cxn ang="T6">
                        <a:pos x="T0" y="T1"/>
                      </a:cxn>
                      <a:cxn ang="T7">
                        <a:pos x="T2" y="T3"/>
                      </a:cxn>
                      <a:cxn ang="T8">
                        <a:pos x="T4" y="T5"/>
                      </a:cxn>
                    </a:cxnLst>
                    <a:rect l="T9" t="T10" r="T11" b="T12"/>
                    <a:pathLst>
                      <a:path w="7" h="4">
                        <a:moveTo>
                          <a:pt x="0" y="4"/>
                        </a:moveTo>
                        <a:lnTo>
                          <a:pt x="6" y="0"/>
                        </a:lnTo>
                        <a:lnTo>
                          <a:pt x="7" y="0"/>
                        </a:lnTo>
                      </a:path>
                    </a:pathLst>
                  </a:custGeom>
                  <a:noFill/>
                  <a:ln w="6350">
                    <a:solidFill>
                      <a:srgbClr val="0C0CFF"/>
                    </a:solidFill>
                    <a:prstDash val="solid"/>
                    <a:round/>
                    <a:headEnd/>
                    <a:tailEnd/>
                  </a:ln>
                </p:spPr>
                <p:txBody>
                  <a:bodyPr/>
                  <a:lstStyle/>
                  <a:p>
                    <a:endParaRPr lang="en-US"/>
                  </a:p>
                </p:txBody>
              </p:sp>
              <p:sp>
                <p:nvSpPr>
                  <p:cNvPr id="5926" name="Freeform 1597"/>
                  <p:cNvSpPr>
                    <a:spLocks/>
                  </p:cNvSpPr>
                  <p:nvPr/>
                </p:nvSpPr>
                <p:spPr bwMode="auto">
                  <a:xfrm>
                    <a:off x="2152" y="2239"/>
                    <a:ext cx="1" cy="1"/>
                  </a:xfrm>
                  <a:custGeom>
                    <a:avLst/>
                    <a:gdLst>
                      <a:gd name="T0" fmla="*/ 0 w 6"/>
                      <a:gd name="T1" fmla="*/ 5 h 5"/>
                      <a:gd name="T2" fmla="*/ 5 w 6"/>
                      <a:gd name="T3" fmla="*/ 0 h 5"/>
                      <a:gd name="T4" fmla="*/ 6 w 6"/>
                      <a:gd name="T5" fmla="*/ 0 h 5"/>
                      <a:gd name="T6" fmla="*/ 0 60000 65536"/>
                      <a:gd name="T7" fmla="*/ 0 60000 65536"/>
                      <a:gd name="T8" fmla="*/ 0 60000 65536"/>
                      <a:gd name="T9" fmla="*/ 0 w 6"/>
                      <a:gd name="T10" fmla="*/ 0 h 5"/>
                      <a:gd name="T11" fmla="*/ 6 w 6"/>
                      <a:gd name="T12" fmla="*/ 5 h 5"/>
                    </a:gdLst>
                    <a:ahLst/>
                    <a:cxnLst>
                      <a:cxn ang="T6">
                        <a:pos x="T0" y="T1"/>
                      </a:cxn>
                      <a:cxn ang="T7">
                        <a:pos x="T2" y="T3"/>
                      </a:cxn>
                      <a:cxn ang="T8">
                        <a:pos x="T4" y="T5"/>
                      </a:cxn>
                    </a:cxnLst>
                    <a:rect l="T9" t="T10" r="T11" b="T12"/>
                    <a:pathLst>
                      <a:path w="6" h="5">
                        <a:moveTo>
                          <a:pt x="0" y="5"/>
                        </a:moveTo>
                        <a:lnTo>
                          <a:pt x="5" y="0"/>
                        </a:lnTo>
                        <a:lnTo>
                          <a:pt x="6" y="0"/>
                        </a:lnTo>
                      </a:path>
                    </a:pathLst>
                  </a:custGeom>
                  <a:noFill/>
                  <a:ln w="6350">
                    <a:solidFill>
                      <a:srgbClr val="0C0CFF"/>
                    </a:solidFill>
                    <a:prstDash val="solid"/>
                    <a:round/>
                    <a:headEnd/>
                    <a:tailEnd/>
                  </a:ln>
                </p:spPr>
                <p:txBody>
                  <a:bodyPr/>
                  <a:lstStyle/>
                  <a:p>
                    <a:endParaRPr lang="en-US"/>
                  </a:p>
                </p:txBody>
              </p:sp>
              <p:sp>
                <p:nvSpPr>
                  <p:cNvPr id="5927" name="Freeform 1598"/>
                  <p:cNvSpPr>
                    <a:spLocks/>
                  </p:cNvSpPr>
                  <p:nvPr/>
                </p:nvSpPr>
                <p:spPr bwMode="auto">
                  <a:xfrm>
                    <a:off x="2153" y="2238"/>
                    <a:ext cx="1" cy="1"/>
                  </a:xfrm>
                  <a:custGeom>
                    <a:avLst/>
                    <a:gdLst>
                      <a:gd name="T0" fmla="*/ 0 w 6"/>
                      <a:gd name="T1" fmla="*/ 6 h 6"/>
                      <a:gd name="T2" fmla="*/ 5 w 6"/>
                      <a:gd name="T3" fmla="*/ 0 h 6"/>
                      <a:gd name="T4" fmla="*/ 6 w 6"/>
                      <a:gd name="T5" fmla="*/ 0 h 6"/>
                      <a:gd name="T6" fmla="*/ 0 60000 65536"/>
                      <a:gd name="T7" fmla="*/ 0 60000 65536"/>
                      <a:gd name="T8" fmla="*/ 0 60000 65536"/>
                      <a:gd name="T9" fmla="*/ 0 w 6"/>
                      <a:gd name="T10" fmla="*/ 0 h 6"/>
                      <a:gd name="T11" fmla="*/ 6 w 6"/>
                      <a:gd name="T12" fmla="*/ 6 h 6"/>
                    </a:gdLst>
                    <a:ahLst/>
                    <a:cxnLst>
                      <a:cxn ang="T6">
                        <a:pos x="T0" y="T1"/>
                      </a:cxn>
                      <a:cxn ang="T7">
                        <a:pos x="T2" y="T3"/>
                      </a:cxn>
                      <a:cxn ang="T8">
                        <a:pos x="T4" y="T5"/>
                      </a:cxn>
                    </a:cxnLst>
                    <a:rect l="T9" t="T10" r="T11" b="T12"/>
                    <a:pathLst>
                      <a:path w="6" h="6">
                        <a:moveTo>
                          <a:pt x="0" y="6"/>
                        </a:moveTo>
                        <a:lnTo>
                          <a:pt x="5" y="0"/>
                        </a:lnTo>
                        <a:lnTo>
                          <a:pt x="6" y="0"/>
                        </a:lnTo>
                      </a:path>
                    </a:pathLst>
                  </a:custGeom>
                  <a:noFill/>
                  <a:ln w="6350">
                    <a:solidFill>
                      <a:srgbClr val="0C0CFF"/>
                    </a:solidFill>
                    <a:prstDash val="solid"/>
                    <a:round/>
                    <a:headEnd/>
                    <a:tailEnd/>
                  </a:ln>
                </p:spPr>
                <p:txBody>
                  <a:bodyPr/>
                  <a:lstStyle/>
                  <a:p>
                    <a:endParaRPr lang="en-US"/>
                  </a:p>
                </p:txBody>
              </p:sp>
              <p:sp>
                <p:nvSpPr>
                  <p:cNvPr id="5928" name="Freeform 1599"/>
                  <p:cNvSpPr>
                    <a:spLocks/>
                  </p:cNvSpPr>
                  <p:nvPr/>
                </p:nvSpPr>
                <p:spPr bwMode="auto">
                  <a:xfrm>
                    <a:off x="2154" y="2236"/>
                    <a:ext cx="1" cy="2"/>
                  </a:xfrm>
                  <a:custGeom>
                    <a:avLst/>
                    <a:gdLst>
                      <a:gd name="T0" fmla="*/ 0 w 6"/>
                      <a:gd name="T1" fmla="*/ 6 h 6"/>
                      <a:gd name="T2" fmla="*/ 5 w 6"/>
                      <a:gd name="T3" fmla="*/ 0 h 6"/>
                      <a:gd name="T4" fmla="*/ 6 w 6"/>
                      <a:gd name="T5" fmla="*/ 0 h 6"/>
                      <a:gd name="T6" fmla="*/ 0 60000 65536"/>
                      <a:gd name="T7" fmla="*/ 0 60000 65536"/>
                      <a:gd name="T8" fmla="*/ 0 60000 65536"/>
                      <a:gd name="T9" fmla="*/ 0 w 6"/>
                      <a:gd name="T10" fmla="*/ 0 h 6"/>
                      <a:gd name="T11" fmla="*/ 6 w 6"/>
                      <a:gd name="T12" fmla="*/ 6 h 6"/>
                    </a:gdLst>
                    <a:ahLst/>
                    <a:cxnLst>
                      <a:cxn ang="T6">
                        <a:pos x="T0" y="T1"/>
                      </a:cxn>
                      <a:cxn ang="T7">
                        <a:pos x="T2" y="T3"/>
                      </a:cxn>
                      <a:cxn ang="T8">
                        <a:pos x="T4" y="T5"/>
                      </a:cxn>
                    </a:cxnLst>
                    <a:rect l="T9" t="T10" r="T11" b="T12"/>
                    <a:pathLst>
                      <a:path w="6" h="6">
                        <a:moveTo>
                          <a:pt x="0" y="6"/>
                        </a:moveTo>
                        <a:lnTo>
                          <a:pt x="5" y="0"/>
                        </a:lnTo>
                        <a:lnTo>
                          <a:pt x="6" y="0"/>
                        </a:lnTo>
                      </a:path>
                    </a:pathLst>
                  </a:custGeom>
                  <a:noFill/>
                  <a:ln w="6350">
                    <a:solidFill>
                      <a:srgbClr val="0C0CFF"/>
                    </a:solidFill>
                    <a:prstDash val="solid"/>
                    <a:round/>
                    <a:headEnd/>
                    <a:tailEnd/>
                  </a:ln>
                </p:spPr>
                <p:txBody>
                  <a:bodyPr/>
                  <a:lstStyle/>
                  <a:p>
                    <a:endParaRPr lang="en-US"/>
                  </a:p>
                </p:txBody>
              </p:sp>
              <p:sp>
                <p:nvSpPr>
                  <p:cNvPr id="5929" name="Freeform 1600"/>
                  <p:cNvSpPr>
                    <a:spLocks/>
                  </p:cNvSpPr>
                  <p:nvPr/>
                </p:nvSpPr>
                <p:spPr bwMode="auto">
                  <a:xfrm>
                    <a:off x="2155" y="2235"/>
                    <a:ext cx="1" cy="1"/>
                  </a:xfrm>
                  <a:custGeom>
                    <a:avLst/>
                    <a:gdLst>
                      <a:gd name="T0" fmla="*/ 0 w 6"/>
                      <a:gd name="T1" fmla="*/ 6 h 6"/>
                      <a:gd name="T2" fmla="*/ 5 w 6"/>
                      <a:gd name="T3" fmla="*/ 0 h 6"/>
                      <a:gd name="T4" fmla="*/ 6 w 6"/>
                      <a:gd name="T5" fmla="*/ 0 h 6"/>
                      <a:gd name="T6" fmla="*/ 0 60000 65536"/>
                      <a:gd name="T7" fmla="*/ 0 60000 65536"/>
                      <a:gd name="T8" fmla="*/ 0 60000 65536"/>
                      <a:gd name="T9" fmla="*/ 0 w 6"/>
                      <a:gd name="T10" fmla="*/ 0 h 6"/>
                      <a:gd name="T11" fmla="*/ 6 w 6"/>
                      <a:gd name="T12" fmla="*/ 6 h 6"/>
                    </a:gdLst>
                    <a:ahLst/>
                    <a:cxnLst>
                      <a:cxn ang="T6">
                        <a:pos x="T0" y="T1"/>
                      </a:cxn>
                      <a:cxn ang="T7">
                        <a:pos x="T2" y="T3"/>
                      </a:cxn>
                      <a:cxn ang="T8">
                        <a:pos x="T4" y="T5"/>
                      </a:cxn>
                    </a:cxnLst>
                    <a:rect l="T9" t="T10" r="T11" b="T12"/>
                    <a:pathLst>
                      <a:path w="6" h="6">
                        <a:moveTo>
                          <a:pt x="0" y="6"/>
                        </a:moveTo>
                        <a:lnTo>
                          <a:pt x="5" y="0"/>
                        </a:lnTo>
                        <a:lnTo>
                          <a:pt x="6" y="0"/>
                        </a:lnTo>
                      </a:path>
                    </a:pathLst>
                  </a:custGeom>
                  <a:noFill/>
                  <a:ln w="6350">
                    <a:solidFill>
                      <a:srgbClr val="0C0CFF"/>
                    </a:solidFill>
                    <a:prstDash val="solid"/>
                    <a:round/>
                    <a:headEnd/>
                    <a:tailEnd/>
                  </a:ln>
                </p:spPr>
                <p:txBody>
                  <a:bodyPr/>
                  <a:lstStyle/>
                  <a:p>
                    <a:endParaRPr lang="en-US"/>
                  </a:p>
                </p:txBody>
              </p:sp>
              <p:sp>
                <p:nvSpPr>
                  <p:cNvPr id="5930" name="Freeform 1601"/>
                  <p:cNvSpPr>
                    <a:spLocks/>
                  </p:cNvSpPr>
                  <p:nvPr/>
                </p:nvSpPr>
                <p:spPr bwMode="auto">
                  <a:xfrm>
                    <a:off x="2156" y="2234"/>
                    <a:ext cx="1" cy="1"/>
                  </a:xfrm>
                  <a:custGeom>
                    <a:avLst/>
                    <a:gdLst>
                      <a:gd name="T0" fmla="*/ 0 w 6"/>
                      <a:gd name="T1" fmla="*/ 8 h 8"/>
                      <a:gd name="T2" fmla="*/ 5 w 6"/>
                      <a:gd name="T3" fmla="*/ 0 h 8"/>
                      <a:gd name="T4" fmla="*/ 6 w 6"/>
                      <a:gd name="T5" fmla="*/ 0 h 8"/>
                      <a:gd name="T6" fmla="*/ 0 60000 65536"/>
                      <a:gd name="T7" fmla="*/ 0 60000 65536"/>
                      <a:gd name="T8" fmla="*/ 0 60000 65536"/>
                      <a:gd name="T9" fmla="*/ 0 w 6"/>
                      <a:gd name="T10" fmla="*/ 0 h 8"/>
                      <a:gd name="T11" fmla="*/ 6 w 6"/>
                      <a:gd name="T12" fmla="*/ 8 h 8"/>
                    </a:gdLst>
                    <a:ahLst/>
                    <a:cxnLst>
                      <a:cxn ang="T6">
                        <a:pos x="T0" y="T1"/>
                      </a:cxn>
                      <a:cxn ang="T7">
                        <a:pos x="T2" y="T3"/>
                      </a:cxn>
                      <a:cxn ang="T8">
                        <a:pos x="T4" y="T5"/>
                      </a:cxn>
                    </a:cxnLst>
                    <a:rect l="T9" t="T10" r="T11" b="T12"/>
                    <a:pathLst>
                      <a:path w="6" h="8">
                        <a:moveTo>
                          <a:pt x="0" y="8"/>
                        </a:moveTo>
                        <a:lnTo>
                          <a:pt x="5" y="0"/>
                        </a:lnTo>
                        <a:lnTo>
                          <a:pt x="6" y="0"/>
                        </a:lnTo>
                      </a:path>
                    </a:pathLst>
                  </a:custGeom>
                  <a:noFill/>
                  <a:ln w="6350">
                    <a:solidFill>
                      <a:srgbClr val="0C0CFF"/>
                    </a:solidFill>
                    <a:prstDash val="solid"/>
                    <a:round/>
                    <a:headEnd/>
                    <a:tailEnd/>
                  </a:ln>
                </p:spPr>
                <p:txBody>
                  <a:bodyPr/>
                  <a:lstStyle/>
                  <a:p>
                    <a:endParaRPr lang="en-US"/>
                  </a:p>
                </p:txBody>
              </p:sp>
              <p:sp>
                <p:nvSpPr>
                  <p:cNvPr id="5931" name="Freeform 1602"/>
                  <p:cNvSpPr>
                    <a:spLocks/>
                  </p:cNvSpPr>
                  <p:nvPr/>
                </p:nvSpPr>
                <p:spPr bwMode="auto">
                  <a:xfrm>
                    <a:off x="2157" y="2232"/>
                    <a:ext cx="1" cy="2"/>
                  </a:xfrm>
                  <a:custGeom>
                    <a:avLst/>
                    <a:gdLst>
                      <a:gd name="T0" fmla="*/ 0 w 6"/>
                      <a:gd name="T1" fmla="*/ 8 h 8"/>
                      <a:gd name="T2" fmla="*/ 5 w 6"/>
                      <a:gd name="T3" fmla="*/ 0 h 8"/>
                      <a:gd name="T4" fmla="*/ 6 w 6"/>
                      <a:gd name="T5" fmla="*/ 0 h 8"/>
                      <a:gd name="T6" fmla="*/ 0 60000 65536"/>
                      <a:gd name="T7" fmla="*/ 0 60000 65536"/>
                      <a:gd name="T8" fmla="*/ 0 60000 65536"/>
                      <a:gd name="T9" fmla="*/ 0 w 6"/>
                      <a:gd name="T10" fmla="*/ 0 h 8"/>
                      <a:gd name="T11" fmla="*/ 6 w 6"/>
                      <a:gd name="T12" fmla="*/ 8 h 8"/>
                    </a:gdLst>
                    <a:ahLst/>
                    <a:cxnLst>
                      <a:cxn ang="T6">
                        <a:pos x="T0" y="T1"/>
                      </a:cxn>
                      <a:cxn ang="T7">
                        <a:pos x="T2" y="T3"/>
                      </a:cxn>
                      <a:cxn ang="T8">
                        <a:pos x="T4" y="T5"/>
                      </a:cxn>
                    </a:cxnLst>
                    <a:rect l="T9" t="T10" r="T11" b="T12"/>
                    <a:pathLst>
                      <a:path w="6" h="8">
                        <a:moveTo>
                          <a:pt x="0" y="8"/>
                        </a:moveTo>
                        <a:lnTo>
                          <a:pt x="5" y="0"/>
                        </a:lnTo>
                        <a:lnTo>
                          <a:pt x="6" y="0"/>
                        </a:lnTo>
                      </a:path>
                    </a:pathLst>
                  </a:custGeom>
                  <a:noFill/>
                  <a:ln w="6350">
                    <a:solidFill>
                      <a:srgbClr val="0C0CFF"/>
                    </a:solidFill>
                    <a:prstDash val="solid"/>
                    <a:round/>
                    <a:headEnd/>
                    <a:tailEnd/>
                  </a:ln>
                </p:spPr>
                <p:txBody>
                  <a:bodyPr/>
                  <a:lstStyle/>
                  <a:p>
                    <a:endParaRPr lang="en-US"/>
                  </a:p>
                </p:txBody>
              </p:sp>
              <p:sp>
                <p:nvSpPr>
                  <p:cNvPr id="5932" name="Freeform 1603"/>
                  <p:cNvSpPr>
                    <a:spLocks/>
                  </p:cNvSpPr>
                  <p:nvPr/>
                </p:nvSpPr>
                <p:spPr bwMode="auto">
                  <a:xfrm>
                    <a:off x="2158" y="2231"/>
                    <a:ext cx="1" cy="1"/>
                  </a:xfrm>
                  <a:custGeom>
                    <a:avLst/>
                    <a:gdLst>
                      <a:gd name="T0" fmla="*/ 0 w 7"/>
                      <a:gd name="T1" fmla="*/ 9 h 9"/>
                      <a:gd name="T2" fmla="*/ 6 w 7"/>
                      <a:gd name="T3" fmla="*/ 0 h 9"/>
                      <a:gd name="T4" fmla="*/ 7 w 7"/>
                      <a:gd name="T5" fmla="*/ 0 h 9"/>
                      <a:gd name="T6" fmla="*/ 0 60000 65536"/>
                      <a:gd name="T7" fmla="*/ 0 60000 65536"/>
                      <a:gd name="T8" fmla="*/ 0 60000 65536"/>
                      <a:gd name="T9" fmla="*/ 0 w 7"/>
                      <a:gd name="T10" fmla="*/ 0 h 9"/>
                      <a:gd name="T11" fmla="*/ 7 w 7"/>
                      <a:gd name="T12" fmla="*/ 9 h 9"/>
                    </a:gdLst>
                    <a:ahLst/>
                    <a:cxnLst>
                      <a:cxn ang="T6">
                        <a:pos x="T0" y="T1"/>
                      </a:cxn>
                      <a:cxn ang="T7">
                        <a:pos x="T2" y="T3"/>
                      </a:cxn>
                      <a:cxn ang="T8">
                        <a:pos x="T4" y="T5"/>
                      </a:cxn>
                    </a:cxnLst>
                    <a:rect l="T9" t="T10" r="T11" b="T12"/>
                    <a:pathLst>
                      <a:path w="7" h="9">
                        <a:moveTo>
                          <a:pt x="0" y="9"/>
                        </a:moveTo>
                        <a:lnTo>
                          <a:pt x="6" y="0"/>
                        </a:lnTo>
                        <a:lnTo>
                          <a:pt x="7" y="0"/>
                        </a:lnTo>
                      </a:path>
                    </a:pathLst>
                  </a:custGeom>
                  <a:noFill/>
                  <a:ln w="6350">
                    <a:solidFill>
                      <a:srgbClr val="0C0CFF"/>
                    </a:solidFill>
                    <a:prstDash val="solid"/>
                    <a:round/>
                    <a:headEnd/>
                    <a:tailEnd/>
                  </a:ln>
                </p:spPr>
                <p:txBody>
                  <a:bodyPr/>
                  <a:lstStyle/>
                  <a:p>
                    <a:endParaRPr lang="en-US"/>
                  </a:p>
                </p:txBody>
              </p:sp>
              <p:sp>
                <p:nvSpPr>
                  <p:cNvPr id="5933" name="Freeform 1604"/>
                  <p:cNvSpPr>
                    <a:spLocks/>
                  </p:cNvSpPr>
                  <p:nvPr/>
                </p:nvSpPr>
                <p:spPr bwMode="auto">
                  <a:xfrm>
                    <a:off x="2159" y="2229"/>
                    <a:ext cx="1" cy="2"/>
                  </a:xfrm>
                  <a:custGeom>
                    <a:avLst/>
                    <a:gdLst>
                      <a:gd name="T0" fmla="*/ 0 w 6"/>
                      <a:gd name="T1" fmla="*/ 10 h 10"/>
                      <a:gd name="T2" fmla="*/ 5 w 6"/>
                      <a:gd name="T3" fmla="*/ 0 h 10"/>
                      <a:gd name="T4" fmla="*/ 6 w 6"/>
                      <a:gd name="T5" fmla="*/ 0 h 10"/>
                      <a:gd name="T6" fmla="*/ 0 60000 65536"/>
                      <a:gd name="T7" fmla="*/ 0 60000 65536"/>
                      <a:gd name="T8" fmla="*/ 0 60000 65536"/>
                      <a:gd name="T9" fmla="*/ 0 w 6"/>
                      <a:gd name="T10" fmla="*/ 0 h 10"/>
                      <a:gd name="T11" fmla="*/ 6 w 6"/>
                      <a:gd name="T12" fmla="*/ 10 h 10"/>
                    </a:gdLst>
                    <a:ahLst/>
                    <a:cxnLst>
                      <a:cxn ang="T6">
                        <a:pos x="T0" y="T1"/>
                      </a:cxn>
                      <a:cxn ang="T7">
                        <a:pos x="T2" y="T3"/>
                      </a:cxn>
                      <a:cxn ang="T8">
                        <a:pos x="T4" y="T5"/>
                      </a:cxn>
                    </a:cxnLst>
                    <a:rect l="T9" t="T10" r="T11" b="T12"/>
                    <a:pathLst>
                      <a:path w="6" h="10">
                        <a:moveTo>
                          <a:pt x="0" y="10"/>
                        </a:moveTo>
                        <a:lnTo>
                          <a:pt x="5" y="0"/>
                        </a:lnTo>
                        <a:lnTo>
                          <a:pt x="6" y="0"/>
                        </a:lnTo>
                      </a:path>
                    </a:pathLst>
                  </a:custGeom>
                  <a:noFill/>
                  <a:ln w="6350">
                    <a:solidFill>
                      <a:srgbClr val="0C0CFF"/>
                    </a:solidFill>
                    <a:prstDash val="solid"/>
                    <a:round/>
                    <a:headEnd/>
                    <a:tailEnd/>
                  </a:ln>
                </p:spPr>
                <p:txBody>
                  <a:bodyPr/>
                  <a:lstStyle/>
                  <a:p>
                    <a:endParaRPr lang="en-US"/>
                  </a:p>
                </p:txBody>
              </p:sp>
              <p:sp>
                <p:nvSpPr>
                  <p:cNvPr id="5934" name="Freeform 1605"/>
                  <p:cNvSpPr>
                    <a:spLocks/>
                  </p:cNvSpPr>
                  <p:nvPr/>
                </p:nvSpPr>
                <p:spPr bwMode="auto">
                  <a:xfrm>
                    <a:off x="2160" y="2227"/>
                    <a:ext cx="1" cy="2"/>
                  </a:xfrm>
                  <a:custGeom>
                    <a:avLst/>
                    <a:gdLst>
                      <a:gd name="T0" fmla="*/ 0 w 6"/>
                      <a:gd name="T1" fmla="*/ 11 h 11"/>
                      <a:gd name="T2" fmla="*/ 5 w 6"/>
                      <a:gd name="T3" fmla="*/ 0 h 11"/>
                      <a:gd name="T4" fmla="*/ 6 w 6"/>
                      <a:gd name="T5" fmla="*/ 0 h 11"/>
                      <a:gd name="T6" fmla="*/ 0 60000 65536"/>
                      <a:gd name="T7" fmla="*/ 0 60000 65536"/>
                      <a:gd name="T8" fmla="*/ 0 60000 65536"/>
                      <a:gd name="T9" fmla="*/ 0 w 6"/>
                      <a:gd name="T10" fmla="*/ 0 h 11"/>
                      <a:gd name="T11" fmla="*/ 6 w 6"/>
                      <a:gd name="T12" fmla="*/ 11 h 11"/>
                    </a:gdLst>
                    <a:ahLst/>
                    <a:cxnLst>
                      <a:cxn ang="T6">
                        <a:pos x="T0" y="T1"/>
                      </a:cxn>
                      <a:cxn ang="T7">
                        <a:pos x="T2" y="T3"/>
                      </a:cxn>
                      <a:cxn ang="T8">
                        <a:pos x="T4" y="T5"/>
                      </a:cxn>
                    </a:cxnLst>
                    <a:rect l="T9" t="T10" r="T11" b="T12"/>
                    <a:pathLst>
                      <a:path w="6" h="11">
                        <a:moveTo>
                          <a:pt x="0" y="11"/>
                        </a:moveTo>
                        <a:lnTo>
                          <a:pt x="5" y="0"/>
                        </a:lnTo>
                        <a:lnTo>
                          <a:pt x="6" y="0"/>
                        </a:lnTo>
                      </a:path>
                    </a:pathLst>
                  </a:custGeom>
                  <a:noFill/>
                  <a:ln w="6350">
                    <a:solidFill>
                      <a:srgbClr val="0C0CFF"/>
                    </a:solidFill>
                    <a:prstDash val="solid"/>
                    <a:round/>
                    <a:headEnd/>
                    <a:tailEnd/>
                  </a:ln>
                </p:spPr>
                <p:txBody>
                  <a:bodyPr/>
                  <a:lstStyle/>
                  <a:p>
                    <a:endParaRPr lang="en-US"/>
                  </a:p>
                </p:txBody>
              </p:sp>
              <p:sp>
                <p:nvSpPr>
                  <p:cNvPr id="5935" name="Freeform 1606"/>
                  <p:cNvSpPr>
                    <a:spLocks/>
                  </p:cNvSpPr>
                  <p:nvPr/>
                </p:nvSpPr>
                <p:spPr bwMode="auto">
                  <a:xfrm>
                    <a:off x="2161" y="2225"/>
                    <a:ext cx="1" cy="2"/>
                  </a:xfrm>
                  <a:custGeom>
                    <a:avLst/>
                    <a:gdLst>
                      <a:gd name="T0" fmla="*/ 0 w 6"/>
                      <a:gd name="T1" fmla="*/ 11 h 11"/>
                      <a:gd name="T2" fmla="*/ 5 w 6"/>
                      <a:gd name="T3" fmla="*/ 0 h 11"/>
                      <a:gd name="T4" fmla="*/ 6 w 6"/>
                      <a:gd name="T5" fmla="*/ 0 h 11"/>
                      <a:gd name="T6" fmla="*/ 0 60000 65536"/>
                      <a:gd name="T7" fmla="*/ 0 60000 65536"/>
                      <a:gd name="T8" fmla="*/ 0 60000 65536"/>
                      <a:gd name="T9" fmla="*/ 0 w 6"/>
                      <a:gd name="T10" fmla="*/ 0 h 11"/>
                      <a:gd name="T11" fmla="*/ 6 w 6"/>
                      <a:gd name="T12" fmla="*/ 11 h 11"/>
                    </a:gdLst>
                    <a:ahLst/>
                    <a:cxnLst>
                      <a:cxn ang="T6">
                        <a:pos x="T0" y="T1"/>
                      </a:cxn>
                      <a:cxn ang="T7">
                        <a:pos x="T2" y="T3"/>
                      </a:cxn>
                      <a:cxn ang="T8">
                        <a:pos x="T4" y="T5"/>
                      </a:cxn>
                    </a:cxnLst>
                    <a:rect l="T9" t="T10" r="T11" b="T12"/>
                    <a:pathLst>
                      <a:path w="6" h="11">
                        <a:moveTo>
                          <a:pt x="0" y="11"/>
                        </a:moveTo>
                        <a:lnTo>
                          <a:pt x="5" y="0"/>
                        </a:lnTo>
                        <a:lnTo>
                          <a:pt x="6" y="0"/>
                        </a:lnTo>
                      </a:path>
                    </a:pathLst>
                  </a:custGeom>
                  <a:noFill/>
                  <a:ln w="6350">
                    <a:solidFill>
                      <a:srgbClr val="0C0CFF"/>
                    </a:solidFill>
                    <a:prstDash val="solid"/>
                    <a:round/>
                    <a:headEnd/>
                    <a:tailEnd/>
                  </a:ln>
                </p:spPr>
                <p:txBody>
                  <a:bodyPr/>
                  <a:lstStyle/>
                  <a:p>
                    <a:endParaRPr lang="en-US"/>
                  </a:p>
                </p:txBody>
              </p:sp>
              <p:sp>
                <p:nvSpPr>
                  <p:cNvPr id="5936" name="Freeform 1607"/>
                  <p:cNvSpPr>
                    <a:spLocks/>
                  </p:cNvSpPr>
                  <p:nvPr/>
                </p:nvSpPr>
                <p:spPr bwMode="auto">
                  <a:xfrm>
                    <a:off x="2162" y="2222"/>
                    <a:ext cx="1" cy="3"/>
                  </a:xfrm>
                  <a:custGeom>
                    <a:avLst/>
                    <a:gdLst>
                      <a:gd name="T0" fmla="*/ 0 w 6"/>
                      <a:gd name="T1" fmla="*/ 13 h 13"/>
                      <a:gd name="T2" fmla="*/ 5 w 6"/>
                      <a:gd name="T3" fmla="*/ 0 h 13"/>
                      <a:gd name="T4" fmla="*/ 6 w 6"/>
                      <a:gd name="T5" fmla="*/ 0 h 13"/>
                      <a:gd name="T6" fmla="*/ 0 60000 65536"/>
                      <a:gd name="T7" fmla="*/ 0 60000 65536"/>
                      <a:gd name="T8" fmla="*/ 0 60000 65536"/>
                      <a:gd name="T9" fmla="*/ 0 w 6"/>
                      <a:gd name="T10" fmla="*/ 0 h 13"/>
                      <a:gd name="T11" fmla="*/ 6 w 6"/>
                      <a:gd name="T12" fmla="*/ 13 h 13"/>
                    </a:gdLst>
                    <a:ahLst/>
                    <a:cxnLst>
                      <a:cxn ang="T6">
                        <a:pos x="T0" y="T1"/>
                      </a:cxn>
                      <a:cxn ang="T7">
                        <a:pos x="T2" y="T3"/>
                      </a:cxn>
                      <a:cxn ang="T8">
                        <a:pos x="T4" y="T5"/>
                      </a:cxn>
                    </a:cxnLst>
                    <a:rect l="T9" t="T10" r="T11" b="T12"/>
                    <a:pathLst>
                      <a:path w="6" h="13">
                        <a:moveTo>
                          <a:pt x="0" y="13"/>
                        </a:moveTo>
                        <a:lnTo>
                          <a:pt x="5" y="0"/>
                        </a:lnTo>
                        <a:lnTo>
                          <a:pt x="6" y="0"/>
                        </a:lnTo>
                      </a:path>
                    </a:pathLst>
                  </a:custGeom>
                  <a:noFill/>
                  <a:ln w="6350">
                    <a:solidFill>
                      <a:srgbClr val="0C0CFF"/>
                    </a:solidFill>
                    <a:prstDash val="solid"/>
                    <a:round/>
                    <a:headEnd/>
                    <a:tailEnd/>
                  </a:ln>
                </p:spPr>
                <p:txBody>
                  <a:bodyPr/>
                  <a:lstStyle/>
                  <a:p>
                    <a:endParaRPr lang="en-US"/>
                  </a:p>
                </p:txBody>
              </p:sp>
              <p:sp>
                <p:nvSpPr>
                  <p:cNvPr id="5937" name="Freeform 1608"/>
                  <p:cNvSpPr>
                    <a:spLocks/>
                  </p:cNvSpPr>
                  <p:nvPr/>
                </p:nvSpPr>
                <p:spPr bwMode="auto">
                  <a:xfrm>
                    <a:off x="2162" y="2220"/>
                    <a:ext cx="2" cy="2"/>
                  </a:xfrm>
                  <a:custGeom>
                    <a:avLst/>
                    <a:gdLst>
                      <a:gd name="T0" fmla="*/ 0 w 6"/>
                      <a:gd name="T1" fmla="*/ 13 h 13"/>
                      <a:gd name="T2" fmla="*/ 5 w 6"/>
                      <a:gd name="T3" fmla="*/ 0 h 13"/>
                      <a:gd name="T4" fmla="*/ 6 w 6"/>
                      <a:gd name="T5" fmla="*/ 0 h 13"/>
                      <a:gd name="T6" fmla="*/ 0 60000 65536"/>
                      <a:gd name="T7" fmla="*/ 0 60000 65536"/>
                      <a:gd name="T8" fmla="*/ 0 60000 65536"/>
                      <a:gd name="T9" fmla="*/ 0 w 6"/>
                      <a:gd name="T10" fmla="*/ 0 h 13"/>
                      <a:gd name="T11" fmla="*/ 6 w 6"/>
                      <a:gd name="T12" fmla="*/ 13 h 13"/>
                    </a:gdLst>
                    <a:ahLst/>
                    <a:cxnLst>
                      <a:cxn ang="T6">
                        <a:pos x="T0" y="T1"/>
                      </a:cxn>
                      <a:cxn ang="T7">
                        <a:pos x="T2" y="T3"/>
                      </a:cxn>
                      <a:cxn ang="T8">
                        <a:pos x="T4" y="T5"/>
                      </a:cxn>
                    </a:cxnLst>
                    <a:rect l="T9" t="T10" r="T11" b="T12"/>
                    <a:pathLst>
                      <a:path w="6" h="13">
                        <a:moveTo>
                          <a:pt x="0" y="13"/>
                        </a:moveTo>
                        <a:lnTo>
                          <a:pt x="5" y="0"/>
                        </a:lnTo>
                        <a:lnTo>
                          <a:pt x="6" y="0"/>
                        </a:lnTo>
                      </a:path>
                    </a:pathLst>
                  </a:custGeom>
                  <a:noFill/>
                  <a:ln w="6350">
                    <a:solidFill>
                      <a:srgbClr val="0C0CFF"/>
                    </a:solidFill>
                    <a:prstDash val="solid"/>
                    <a:round/>
                    <a:headEnd/>
                    <a:tailEnd/>
                  </a:ln>
                </p:spPr>
                <p:txBody>
                  <a:bodyPr/>
                  <a:lstStyle/>
                  <a:p>
                    <a:endParaRPr lang="en-US"/>
                  </a:p>
                </p:txBody>
              </p:sp>
              <p:sp>
                <p:nvSpPr>
                  <p:cNvPr id="5938" name="Freeform 1609"/>
                  <p:cNvSpPr>
                    <a:spLocks/>
                  </p:cNvSpPr>
                  <p:nvPr/>
                </p:nvSpPr>
                <p:spPr bwMode="auto">
                  <a:xfrm>
                    <a:off x="2163" y="2217"/>
                    <a:ext cx="2" cy="3"/>
                  </a:xfrm>
                  <a:custGeom>
                    <a:avLst/>
                    <a:gdLst>
                      <a:gd name="T0" fmla="*/ 0 w 6"/>
                      <a:gd name="T1" fmla="*/ 14 h 14"/>
                      <a:gd name="T2" fmla="*/ 5 w 6"/>
                      <a:gd name="T3" fmla="*/ 0 h 14"/>
                      <a:gd name="T4" fmla="*/ 6 w 6"/>
                      <a:gd name="T5" fmla="*/ 0 h 14"/>
                      <a:gd name="T6" fmla="*/ 0 60000 65536"/>
                      <a:gd name="T7" fmla="*/ 0 60000 65536"/>
                      <a:gd name="T8" fmla="*/ 0 60000 65536"/>
                      <a:gd name="T9" fmla="*/ 0 w 6"/>
                      <a:gd name="T10" fmla="*/ 0 h 14"/>
                      <a:gd name="T11" fmla="*/ 6 w 6"/>
                      <a:gd name="T12" fmla="*/ 14 h 14"/>
                    </a:gdLst>
                    <a:ahLst/>
                    <a:cxnLst>
                      <a:cxn ang="T6">
                        <a:pos x="T0" y="T1"/>
                      </a:cxn>
                      <a:cxn ang="T7">
                        <a:pos x="T2" y="T3"/>
                      </a:cxn>
                      <a:cxn ang="T8">
                        <a:pos x="T4" y="T5"/>
                      </a:cxn>
                    </a:cxnLst>
                    <a:rect l="T9" t="T10" r="T11" b="T12"/>
                    <a:pathLst>
                      <a:path w="6" h="14">
                        <a:moveTo>
                          <a:pt x="0" y="14"/>
                        </a:moveTo>
                        <a:lnTo>
                          <a:pt x="5" y="0"/>
                        </a:lnTo>
                        <a:lnTo>
                          <a:pt x="6" y="0"/>
                        </a:lnTo>
                      </a:path>
                    </a:pathLst>
                  </a:custGeom>
                  <a:noFill/>
                  <a:ln w="6350">
                    <a:solidFill>
                      <a:srgbClr val="0C0CFF"/>
                    </a:solidFill>
                    <a:prstDash val="solid"/>
                    <a:round/>
                    <a:headEnd/>
                    <a:tailEnd/>
                  </a:ln>
                </p:spPr>
                <p:txBody>
                  <a:bodyPr/>
                  <a:lstStyle/>
                  <a:p>
                    <a:endParaRPr lang="en-US"/>
                  </a:p>
                </p:txBody>
              </p:sp>
              <p:sp>
                <p:nvSpPr>
                  <p:cNvPr id="5939" name="Freeform 1610"/>
                  <p:cNvSpPr>
                    <a:spLocks/>
                  </p:cNvSpPr>
                  <p:nvPr/>
                </p:nvSpPr>
                <p:spPr bwMode="auto">
                  <a:xfrm>
                    <a:off x="2164" y="2214"/>
                    <a:ext cx="2" cy="3"/>
                  </a:xfrm>
                  <a:custGeom>
                    <a:avLst/>
                    <a:gdLst>
                      <a:gd name="T0" fmla="*/ 0 w 7"/>
                      <a:gd name="T1" fmla="*/ 15 h 15"/>
                      <a:gd name="T2" fmla="*/ 6 w 7"/>
                      <a:gd name="T3" fmla="*/ 0 h 15"/>
                      <a:gd name="T4" fmla="*/ 7 w 7"/>
                      <a:gd name="T5" fmla="*/ 0 h 15"/>
                      <a:gd name="T6" fmla="*/ 0 60000 65536"/>
                      <a:gd name="T7" fmla="*/ 0 60000 65536"/>
                      <a:gd name="T8" fmla="*/ 0 60000 65536"/>
                      <a:gd name="T9" fmla="*/ 0 w 7"/>
                      <a:gd name="T10" fmla="*/ 0 h 15"/>
                      <a:gd name="T11" fmla="*/ 7 w 7"/>
                      <a:gd name="T12" fmla="*/ 15 h 15"/>
                    </a:gdLst>
                    <a:ahLst/>
                    <a:cxnLst>
                      <a:cxn ang="T6">
                        <a:pos x="T0" y="T1"/>
                      </a:cxn>
                      <a:cxn ang="T7">
                        <a:pos x="T2" y="T3"/>
                      </a:cxn>
                      <a:cxn ang="T8">
                        <a:pos x="T4" y="T5"/>
                      </a:cxn>
                    </a:cxnLst>
                    <a:rect l="T9" t="T10" r="T11" b="T12"/>
                    <a:pathLst>
                      <a:path w="7" h="15">
                        <a:moveTo>
                          <a:pt x="0" y="15"/>
                        </a:moveTo>
                        <a:lnTo>
                          <a:pt x="6" y="0"/>
                        </a:lnTo>
                        <a:lnTo>
                          <a:pt x="7" y="0"/>
                        </a:lnTo>
                      </a:path>
                    </a:pathLst>
                  </a:custGeom>
                  <a:noFill/>
                  <a:ln w="6350">
                    <a:solidFill>
                      <a:srgbClr val="0C0CFF"/>
                    </a:solidFill>
                    <a:prstDash val="solid"/>
                    <a:round/>
                    <a:headEnd/>
                    <a:tailEnd/>
                  </a:ln>
                </p:spPr>
                <p:txBody>
                  <a:bodyPr/>
                  <a:lstStyle/>
                  <a:p>
                    <a:endParaRPr lang="en-US"/>
                  </a:p>
                </p:txBody>
              </p:sp>
              <p:sp>
                <p:nvSpPr>
                  <p:cNvPr id="5940" name="Freeform 1611"/>
                  <p:cNvSpPr>
                    <a:spLocks/>
                  </p:cNvSpPr>
                  <p:nvPr/>
                </p:nvSpPr>
                <p:spPr bwMode="auto">
                  <a:xfrm>
                    <a:off x="2165" y="2211"/>
                    <a:ext cx="2" cy="3"/>
                  </a:xfrm>
                  <a:custGeom>
                    <a:avLst/>
                    <a:gdLst>
                      <a:gd name="T0" fmla="*/ 0 w 6"/>
                      <a:gd name="T1" fmla="*/ 16 h 16"/>
                      <a:gd name="T2" fmla="*/ 5 w 6"/>
                      <a:gd name="T3" fmla="*/ 0 h 16"/>
                      <a:gd name="T4" fmla="*/ 6 w 6"/>
                      <a:gd name="T5" fmla="*/ 0 h 16"/>
                      <a:gd name="T6" fmla="*/ 0 60000 65536"/>
                      <a:gd name="T7" fmla="*/ 0 60000 65536"/>
                      <a:gd name="T8" fmla="*/ 0 60000 65536"/>
                      <a:gd name="T9" fmla="*/ 0 w 6"/>
                      <a:gd name="T10" fmla="*/ 0 h 16"/>
                      <a:gd name="T11" fmla="*/ 6 w 6"/>
                      <a:gd name="T12" fmla="*/ 16 h 16"/>
                    </a:gdLst>
                    <a:ahLst/>
                    <a:cxnLst>
                      <a:cxn ang="T6">
                        <a:pos x="T0" y="T1"/>
                      </a:cxn>
                      <a:cxn ang="T7">
                        <a:pos x="T2" y="T3"/>
                      </a:cxn>
                      <a:cxn ang="T8">
                        <a:pos x="T4" y="T5"/>
                      </a:cxn>
                    </a:cxnLst>
                    <a:rect l="T9" t="T10" r="T11" b="T12"/>
                    <a:pathLst>
                      <a:path w="6" h="16">
                        <a:moveTo>
                          <a:pt x="0" y="16"/>
                        </a:moveTo>
                        <a:lnTo>
                          <a:pt x="5" y="0"/>
                        </a:lnTo>
                        <a:lnTo>
                          <a:pt x="6" y="0"/>
                        </a:lnTo>
                      </a:path>
                    </a:pathLst>
                  </a:custGeom>
                  <a:noFill/>
                  <a:ln w="6350">
                    <a:solidFill>
                      <a:srgbClr val="0C0CFF"/>
                    </a:solidFill>
                    <a:prstDash val="solid"/>
                    <a:round/>
                    <a:headEnd/>
                    <a:tailEnd/>
                  </a:ln>
                </p:spPr>
                <p:txBody>
                  <a:bodyPr/>
                  <a:lstStyle/>
                  <a:p>
                    <a:endParaRPr lang="en-US"/>
                  </a:p>
                </p:txBody>
              </p:sp>
              <p:sp>
                <p:nvSpPr>
                  <p:cNvPr id="5941" name="Freeform 1612"/>
                  <p:cNvSpPr>
                    <a:spLocks/>
                  </p:cNvSpPr>
                  <p:nvPr/>
                </p:nvSpPr>
                <p:spPr bwMode="auto">
                  <a:xfrm>
                    <a:off x="2166" y="2208"/>
                    <a:ext cx="2" cy="3"/>
                  </a:xfrm>
                  <a:custGeom>
                    <a:avLst/>
                    <a:gdLst>
                      <a:gd name="T0" fmla="*/ 0 w 6"/>
                      <a:gd name="T1" fmla="*/ 16 h 16"/>
                      <a:gd name="T2" fmla="*/ 5 w 6"/>
                      <a:gd name="T3" fmla="*/ 0 h 16"/>
                      <a:gd name="T4" fmla="*/ 6 w 6"/>
                      <a:gd name="T5" fmla="*/ 0 h 16"/>
                      <a:gd name="T6" fmla="*/ 0 60000 65536"/>
                      <a:gd name="T7" fmla="*/ 0 60000 65536"/>
                      <a:gd name="T8" fmla="*/ 0 60000 65536"/>
                      <a:gd name="T9" fmla="*/ 0 w 6"/>
                      <a:gd name="T10" fmla="*/ 0 h 16"/>
                      <a:gd name="T11" fmla="*/ 6 w 6"/>
                      <a:gd name="T12" fmla="*/ 16 h 16"/>
                    </a:gdLst>
                    <a:ahLst/>
                    <a:cxnLst>
                      <a:cxn ang="T6">
                        <a:pos x="T0" y="T1"/>
                      </a:cxn>
                      <a:cxn ang="T7">
                        <a:pos x="T2" y="T3"/>
                      </a:cxn>
                      <a:cxn ang="T8">
                        <a:pos x="T4" y="T5"/>
                      </a:cxn>
                    </a:cxnLst>
                    <a:rect l="T9" t="T10" r="T11" b="T12"/>
                    <a:pathLst>
                      <a:path w="6" h="16">
                        <a:moveTo>
                          <a:pt x="0" y="16"/>
                        </a:moveTo>
                        <a:lnTo>
                          <a:pt x="5" y="0"/>
                        </a:lnTo>
                        <a:lnTo>
                          <a:pt x="6" y="0"/>
                        </a:lnTo>
                      </a:path>
                    </a:pathLst>
                  </a:custGeom>
                  <a:noFill/>
                  <a:ln w="6350">
                    <a:solidFill>
                      <a:srgbClr val="0C0CFF"/>
                    </a:solidFill>
                    <a:prstDash val="solid"/>
                    <a:round/>
                    <a:headEnd/>
                    <a:tailEnd/>
                  </a:ln>
                </p:spPr>
                <p:txBody>
                  <a:bodyPr/>
                  <a:lstStyle/>
                  <a:p>
                    <a:endParaRPr lang="en-US"/>
                  </a:p>
                </p:txBody>
              </p:sp>
              <p:sp>
                <p:nvSpPr>
                  <p:cNvPr id="5942" name="Freeform 1613"/>
                  <p:cNvSpPr>
                    <a:spLocks/>
                  </p:cNvSpPr>
                  <p:nvPr/>
                </p:nvSpPr>
                <p:spPr bwMode="auto">
                  <a:xfrm>
                    <a:off x="2167" y="2205"/>
                    <a:ext cx="2" cy="3"/>
                  </a:xfrm>
                  <a:custGeom>
                    <a:avLst/>
                    <a:gdLst>
                      <a:gd name="T0" fmla="*/ 0 w 6"/>
                      <a:gd name="T1" fmla="*/ 17 h 17"/>
                      <a:gd name="T2" fmla="*/ 5 w 6"/>
                      <a:gd name="T3" fmla="*/ 0 h 17"/>
                      <a:gd name="T4" fmla="*/ 6 w 6"/>
                      <a:gd name="T5" fmla="*/ 0 h 17"/>
                      <a:gd name="T6" fmla="*/ 0 60000 65536"/>
                      <a:gd name="T7" fmla="*/ 0 60000 65536"/>
                      <a:gd name="T8" fmla="*/ 0 60000 65536"/>
                      <a:gd name="T9" fmla="*/ 0 w 6"/>
                      <a:gd name="T10" fmla="*/ 0 h 17"/>
                      <a:gd name="T11" fmla="*/ 6 w 6"/>
                      <a:gd name="T12" fmla="*/ 17 h 17"/>
                    </a:gdLst>
                    <a:ahLst/>
                    <a:cxnLst>
                      <a:cxn ang="T6">
                        <a:pos x="T0" y="T1"/>
                      </a:cxn>
                      <a:cxn ang="T7">
                        <a:pos x="T2" y="T3"/>
                      </a:cxn>
                      <a:cxn ang="T8">
                        <a:pos x="T4" y="T5"/>
                      </a:cxn>
                    </a:cxnLst>
                    <a:rect l="T9" t="T10" r="T11" b="T12"/>
                    <a:pathLst>
                      <a:path w="6" h="17">
                        <a:moveTo>
                          <a:pt x="0" y="17"/>
                        </a:moveTo>
                        <a:lnTo>
                          <a:pt x="5" y="0"/>
                        </a:lnTo>
                        <a:lnTo>
                          <a:pt x="6" y="0"/>
                        </a:lnTo>
                      </a:path>
                    </a:pathLst>
                  </a:custGeom>
                  <a:noFill/>
                  <a:ln w="6350">
                    <a:solidFill>
                      <a:srgbClr val="0C0CFF"/>
                    </a:solidFill>
                    <a:prstDash val="solid"/>
                    <a:round/>
                    <a:headEnd/>
                    <a:tailEnd/>
                  </a:ln>
                </p:spPr>
                <p:txBody>
                  <a:bodyPr/>
                  <a:lstStyle/>
                  <a:p>
                    <a:endParaRPr lang="en-US"/>
                  </a:p>
                </p:txBody>
              </p:sp>
              <p:sp>
                <p:nvSpPr>
                  <p:cNvPr id="5943" name="Freeform 1614"/>
                  <p:cNvSpPr>
                    <a:spLocks/>
                  </p:cNvSpPr>
                  <p:nvPr/>
                </p:nvSpPr>
                <p:spPr bwMode="auto">
                  <a:xfrm>
                    <a:off x="2168" y="2202"/>
                    <a:ext cx="1" cy="3"/>
                  </a:xfrm>
                  <a:custGeom>
                    <a:avLst/>
                    <a:gdLst>
                      <a:gd name="T0" fmla="*/ 0 w 6"/>
                      <a:gd name="T1" fmla="*/ 17 h 17"/>
                      <a:gd name="T2" fmla="*/ 5 w 6"/>
                      <a:gd name="T3" fmla="*/ 0 h 17"/>
                      <a:gd name="T4" fmla="*/ 6 w 6"/>
                      <a:gd name="T5" fmla="*/ 0 h 17"/>
                      <a:gd name="T6" fmla="*/ 0 60000 65536"/>
                      <a:gd name="T7" fmla="*/ 0 60000 65536"/>
                      <a:gd name="T8" fmla="*/ 0 60000 65536"/>
                      <a:gd name="T9" fmla="*/ 0 w 6"/>
                      <a:gd name="T10" fmla="*/ 0 h 17"/>
                      <a:gd name="T11" fmla="*/ 6 w 6"/>
                      <a:gd name="T12" fmla="*/ 17 h 17"/>
                    </a:gdLst>
                    <a:ahLst/>
                    <a:cxnLst>
                      <a:cxn ang="T6">
                        <a:pos x="T0" y="T1"/>
                      </a:cxn>
                      <a:cxn ang="T7">
                        <a:pos x="T2" y="T3"/>
                      </a:cxn>
                      <a:cxn ang="T8">
                        <a:pos x="T4" y="T5"/>
                      </a:cxn>
                    </a:cxnLst>
                    <a:rect l="T9" t="T10" r="T11" b="T12"/>
                    <a:pathLst>
                      <a:path w="6" h="17">
                        <a:moveTo>
                          <a:pt x="0" y="17"/>
                        </a:moveTo>
                        <a:lnTo>
                          <a:pt x="5" y="0"/>
                        </a:lnTo>
                        <a:lnTo>
                          <a:pt x="6" y="0"/>
                        </a:lnTo>
                      </a:path>
                    </a:pathLst>
                  </a:custGeom>
                  <a:noFill/>
                  <a:ln w="6350">
                    <a:solidFill>
                      <a:srgbClr val="0C0CFF"/>
                    </a:solidFill>
                    <a:prstDash val="solid"/>
                    <a:round/>
                    <a:headEnd/>
                    <a:tailEnd/>
                  </a:ln>
                </p:spPr>
                <p:txBody>
                  <a:bodyPr/>
                  <a:lstStyle/>
                  <a:p>
                    <a:endParaRPr lang="en-US"/>
                  </a:p>
                </p:txBody>
              </p:sp>
              <p:sp>
                <p:nvSpPr>
                  <p:cNvPr id="5944" name="Freeform 1615"/>
                  <p:cNvSpPr>
                    <a:spLocks/>
                  </p:cNvSpPr>
                  <p:nvPr/>
                </p:nvSpPr>
                <p:spPr bwMode="auto">
                  <a:xfrm>
                    <a:off x="2169" y="2198"/>
                    <a:ext cx="1" cy="4"/>
                  </a:xfrm>
                  <a:custGeom>
                    <a:avLst/>
                    <a:gdLst>
                      <a:gd name="T0" fmla="*/ 0 w 6"/>
                      <a:gd name="T1" fmla="*/ 18 h 18"/>
                      <a:gd name="T2" fmla="*/ 5 w 6"/>
                      <a:gd name="T3" fmla="*/ 0 h 18"/>
                      <a:gd name="T4" fmla="*/ 6 w 6"/>
                      <a:gd name="T5" fmla="*/ 0 h 18"/>
                      <a:gd name="T6" fmla="*/ 0 60000 65536"/>
                      <a:gd name="T7" fmla="*/ 0 60000 65536"/>
                      <a:gd name="T8" fmla="*/ 0 60000 65536"/>
                      <a:gd name="T9" fmla="*/ 0 w 6"/>
                      <a:gd name="T10" fmla="*/ 0 h 18"/>
                      <a:gd name="T11" fmla="*/ 6 w 6"/>
                      <a:gd name="T12" fmla="*/ 18 h 18"/>
                    </a:gdLst>
                    <a:ahLst/>
                    <a:cxnLst>
                      <a:cxn ang="T6">
                        <a:pos x="T0" y="T1"/>
                      </a:cxn>
                      <a:cxn ang="T7">
                        <a:pos x="T2" y="T3"/>
                      </a:cxn>
                      <a:cxn ang="T8">
                        <a:pos x="T4" y="T5"/>
                      </a:cxn>
                    </a:cxnLst>
                    <a:rect l="T9" t="T10" r="T11" b="T12"/>
                    <a:pathLst>
                      <a:path w="6" h="18">
                        <a:moveTo>
                          <a:pt x="0" y="18"/>
                        </a:moveTo>
                        <a:lnTo>
                          <a:pt x="5" y="0"/>
                        </a:lnTo>
                        <a:lnTo>
                          <a:pt x="6" y="0"/>
                        </a:lnTo>
                      </a:path>
                    </a:pathLst>
                  </a:custGeom>
                  <a:noFill/>
                  <a:ln w="6350">
                    <a:solidFill>
                      <a:srgbClr val="0C0CFF"/>
                    </a:solidFill>
                    <a:prstDash val="solid"/>
                    <a:round/>
                    <a:headEnd/>
                    <a:tailEnd/>
                  </a:ln>
                </p:spPr>
                <p:txBody>
                  <a:bodyPr/>
                  <a:lstStyle/>
                  <a:p>
                    <a:endParaRPr lang="en-US"/>
                  </a:p>
                </p:txBody>
              </p:sp>
              <p:sp>
                <p:nvSpPr>
                  <p:cNvPr id="5945" name="Freeform 1616"/>
                  <p:cNvSpPr>
                    <a:spLocks/>
                  </p:cNvSpPr>
                  <p:nvPr/>
                </p:nvSpPr>
                <p:spPr bwMode="auto">
                  <a:xfrm>
                    <a:off x="2170" y="2195"/>
                    <a:ext cx="1" cy="3"/>
                  </a:xfrm>
                  <a:custGeom>
                    <a:avLst/>
                    <a:gdLst>
                      <a:gd name="T0" fmla="*/ 0 w 6"/>
                      <a:gd name="T1" fmla="*/ 17 h 17"/>
                      <a:gd name="T2" fmla="*/ 5 w 6"/>
                      <a:gd name="T3" fmla="*/ 0 h 17"/>
                      <a:gd name="T4" fmla="*/ 6 w 6"/>
                      <a:gd name="T5" fmla="*/ 0 h 17"/>
                      <a:gd name="T6" fmla="*/ 0 60000 65536"/>
                      <a:gd name="T7" fmla="*/ 0 60000 65536"/>
                      <a:gd name="T8" fmla="*/ 0 60000 65536"/>
                      <a:gd name="T9" fmla="*/ 0 w 6"/>
                      <a:gd name="T10" fmla="*/ 0 h 17"/>
                      <a:gd name="T11" fmla="*/ 6 w 6"/>
                      <a:gd name="T12" fmla="*/ 17 h 17"/>
                    </a:gdLst>
                    <a:ahLst/>
                    <a:cxnLst>
                      <a:cxn ang="T6">
                        <a:pos x="T0" y="T1"/>
                      </a:cxn>
                      <a:cxn ang="T7">
                        <a:pos x="T2" y="T3"/>
                      </a:cxn>
                      <a:cxn ang="T8">
                        <a:pos x="T4" y="T5"/>
                      </a:cxn>
                    </a:cxnLst>
                    <a:rect l="T9" t="T10" r="T11" b="T12"/>
                    <a:pathLst>
                      <a:path w="6" h="17">
                        <a:moveTo>
                          <a:pt x="0" y="17"/>
                        </a:moveTo>
                        <a:lnTo>
                          <a:pt x="5" y="0"/>
                        </a:lnTo>
                        <a:lnTo>
                          <a:pt x="6" y="0"/>
                        </a:lnTo>
                      </a:path>
                    </a:pathLst>
                  </a:custGeom>
                  <a:noFill/>
                  <a:ln w="6350">
                    <a:solidFill>
                      <a:srgbClr val="0C0CFF"/>
                    </a:solidFill>
                    <a:prstDash val="solid"/>
                    <a:round/>
                    <a:headEnd/>
                    <a:tailEnd/>
                  </a:ln>
                </p:spPr>
                <p:txBody>
                  <a:bodyPr/>
                  <a:lstStyle/>
                  <a:p>
                    <a:endParaRPr lang="en-US"/>
                  </a:p>
                </p:txBody>
              </p:sp>
              <p:sp>
                <p:nvSpPr>
                  <p:cNvPr id="5946" name="Freeform 1617"/>
                  <p:cNvSpPr>
                    <a:spLocks/>
                  </p:cNvSpPr>
                  <p:nvPr/>
                </p:nvSpPr>
                <p:spPr bwMode="auto">
                  <a:xfrm>
                    <a:off x="2171" y="2192"/>
                    <a:ext cx="1" cy="3"/>
                  </a:xfrm>
                  <a:custGeom>
                    <a:avLst/>
                    <a:gdLst>
                      <a:gd name="T0" fmla="*/ 0 w 7"/>
                      <a:gd name="T1" fmla="*/ 17 h 17"/>
                      <a:gd name="T2" fmla="*/ 6 w 7"/>
                      <a:gd name="T3" fmla="*/ 0 h 17"/>
                      <a:gd name="T4" fmla="*/ 7 w 7"/>
                      <a:gd name="T5" fmla="*/ 0 h 17"/>
                      <a:gd name="T6" fmla="*/ 0 60000 65536"/>
                      <a:gd name="T7" fmla="*/ 0 60000 65536"/>
                      <a:gd name="T8" fmla="*/ 0 60000 65536"/>
                      <a:gd name="T9" fmla="*/ 0 w 7"/>
                      <a:gd name="T10" fmla="*/ 0 h 17"/>
                      <a:gd name="T11" fmla="*/ 7 w 7"/>
                      <a:gd name="T12" fmla="*/ 17 h 17"/>
                    </a:gdLst>
                    <a:ahLst/>
                    <a:cxnLst>
                      <a:cxn ang="T6">
                        <a:pos x="T0" y="T1"/>
                      </a:cxn>
                      <a:cxn ang="T7">
                        <a:pos x="T2" y="T3"/>
                      </a:cxn>
                      <a:cxn ang="T8">
                        <a:pos x="T4" y="T5"/>
                      </a:cxn>
                    </a:cxnLst>
                    <a:rect l="T9" t="T10" r="T11" b="T12"/>
                    <a:pathLst>
                      <a:path w="7" h="17">
                        <a:moveTo>
                          <a:pt x="0" y="17"/>
                        </a:moveTo>
                        <a:lnTo>
                          <a:pt x="6" y="0"/>
                        </a:lnTo>
                        <a:lnTo>
                          <a:pt x="7" y="0"/>
                        </a:lnTo>
                      </a:path>
                    </a:pathLst>
                  </a:custGeom>
                  <a:noFill/>
                  <a:ln w="6350">
                    <a:solidFill>
                      <a:srgbClr val="0C0CFF"/>
                    </a:solidFill>
                    <a:prstDash val="solid"/>
                    <a:round/>
                    <a:headEnd/>
                    <a:tailEnd/>
                  </a:ln>
                </p:spPr>
                <p:txBody>
                  <a:bodyPr/>
                  <a:lstStyle/>
                  <a:p>
                    <a:endParaRPr lang="en-US"/>
                  </a:p>
                </p:txBody>
              </p:sp>
              <p:sp>
                <p:nvSpPr>
                  <p:cNvPr id="5947" name="Freeform 1618"/>
                  <p:cNvSpPr>
                    <a:spLocks/>
                  </p:cNvSpPr>
                  <p:nvPr/>
                </p:nvSpPr>
                <p:spPr bwMode="auto">
                  <a:xfrm>
                    <a:off x="2172" y="2189"/>
                    <a:ext cx="1" cy="3"/>
                  </a:xfrm>
                  <a:custGeom>
                    <a:avLst/>
                    <a:gdLst>
                      <a:gd name="T0" fmla="*/ 0 w 6"/>
                      <a:gd name="T1" fmla="*/ 17 h 17"/>
                      <a:gd name="T2" fmla="*/ 5 w 6"/>
                      <a:gd name="T3" fmla="*/ 0 h 17"/>
                      <a:gd name="T4" fmla="*/ 6 w 6"/>
                      <a:gd name="T5" fmla="*/ 0 h 17"/>
                      <a:gd name="T6" fmla="*/ 0 60000 65536"/>
                      <a:gd name="T7" fmla="*/ 0 60000 65536"/>
                      <a:gd name="T8" fmla="*/ 0 60000 65536"/>
                      <a:gd name="T9" fmla="*/ 0 w 6"/>
                      <a:gd name="T10" fmla="*/ 0 h 17"/>
                      <a:gd name="T11" fmla="*/ 6 w 6"/>
                      <a:gd name="T12" fmla="*/ 17 h 17"/>
                    </a:gdLst>
                    <a:ahLst/>
                    <a:cxnLst>
                      <a:cxn ang="T6">
                        <a:pos x="T0" y="T1"/>
                      </a:cxn>
                      <a:cxn ang="T7">
                        <a:pos x="T2" y="T3"/>
                      </a:cxn>
                      <a:cxn ang="T8">
                        <a:pos x="T4" y="T5"/>
                      </a:cxn>
                    </a:cxnLst>
                    <a:rect l="T9" t="T10" r="T11" b="T12"/>
                    <a:pathLst>
                      <a:path w="6" h="17">
                        <a:moveTo>
                          <a:pt x="0" y="17"/>
                        </a:moveTo>
                        <a:lnTo>
                          <a:pt x="5" y="0"/>
                        </a:lnTo>
                        <a:lnTo>
                          <a:pt x="6" y="0"/>
                        </a:lnTo>
                      </a:path>
                    </a:pathLst>
                  </a:custGeom>
                  <a:noFill/>
                  <a:ln w="6350">
                    <a:solidFill>
                      <a:srgbClr val="0C0CFF"/>
                    </a:solidFill>
                    <a:prstDash val="solid"/>
                    <a:round/>
                    <a:headEnd/>
                    <a:tailEnd/>
                  </a:ln>
                </p:spPr>
                <p:txBody>
                  <a:bodyPr/>
                  <a:lstStyle/>
                  <a:p>
                    <a:endParaRPr lang="en-US"/>
                  </a:p>
                </p:txBody>
              </p:sp>
              <p:sp>
                <p:nvSpPr>
                  <p:cNvPr id="5948" name="Freeform 1619"/>
                  <p:cNvSpPr>
                    <a:spLocks/>
                  </p:cNvSpPr>
                  <p:nvPr/>
                </p:nvSpPr>
                <p:spPr bwMode="auto">
                  <a:xfrm>
                    <a:off x="2173" y="2186"/>
                    <a:ext cx="1" cy="3"/>
                  </a:xfrm>
                  <a:custGeom>
                    <a:avLst/>
                    <a:gdLst>
                      <a:gd name="T0" fmla="*/ 0 w 6"/>
                      <a:gd name="T1" fmla="*/ 17 h 17"/>
                      <a:gd name="T2" fmla="*/ 5 w 6"/>
                      <a:gd name="T3" fmla="*/ 0 h 17"/>
                      <a:gd name="T4" fmla="*/ 6 w 6"/>
                      <a:gd name="T5" fmla="*/ 0 h 17"/>
                      <a:gd name="T6" fmla="*/ 0 60000 65536"/>
                      <a:gd name="T7" fmla="*/ 0 60000 65536"/>
                      <a:gd name="T8" fmla="*/ 0 60000 65536"/>
                      <a:gd name="T9" fmla="*/ 0 w 6"/>
                      <a:gd name="T10" fmla="*/ 0 h 17"/>
                      <a:gd name="T11" fmla="*/ 6 w 6"/>
                      <a:gd name="T12" fmla="*/ 17 h 17"/>
                    </a:gdLst>
                    <a:ahLst/>
                    <a:cxnLst>
                      <a:cxn ang="T6">
                        <a:pos x="T0" y="T1"/>
                      </a:cxn>
                      <a:cxn ang="T7">
                        <a:pos x="T2" y="T3"/>
                      </a:cxn>
                      <a:cxn ang="T8">
                        <a:pos x="T4" y="T5"/>
                      </a:cxn>
                    </a:cxnLst>
                    <a:rect l="T9" t="T10" r="T11" b="T12"/>
                    <a:pathLst>
                      <a:path w="6" h="17">
                        <a:moveTo>
                          <a:pt x="0" y="17"/>
                        </a:moveTo>
                        <a:lnTo>
                          <a:pt x="5" y="0"/>
                        </a:lnTo>
                        <a:lnTo>
                          <a:pt x="6" y="0"/>
                        </a:lnTo>
                      </a:path>
                    </a:pathLst>
                  </a:custGeom>
                  <a:noFill/>
                  <a:ln w="6350">
                    <a:solidFill>
                      <a:srgbClr val="0C0CFF"/>
                    </a:solidFill>
                    <a:prstDash val="solid"/>
                    <a:round/>
                    <a:headEnd/>
                    <a:tailEnd/>
                  </a:ln>
                </p:spPr>
                <p:txBody>
                  <a:bodyPr/>
                  <a:lstStyle/>
                  <a:p>
                    <a:endParaRPr lang="en-US"/>
                  </a:p>
                </p:txBody>
              </p:sp>
              <p:sp>
                <p:nvSpPr>
                  <p:cNvPr id="5949" name="Freeform 1620"/>
                  <p:cNvSpPr>
                    <a:spLocks/>
                  </p:cNvSpPr>
                  <p:nvPr/>
                </p:nvSpPr>
                <p:spPr bwMode="auto">
                  <a:xfrm>
                    <a:off x="2174" y="2183"/>
                    <a:ext cx="1" cy="3"/>
                  </a:xfrm>
                  <a:custGeom>
                    <a:avLst/>
                    <a:gdLst>
                      <a:gd name="T0" fmla="*/ 0 w 6"/>
                      <a:gd name="T1" fmla="*/ 16 h 16"/>
                      <a:gd name="T2" fmla="*/ 5 w 6"/>
                      <a:gd name="T3" fmla="*/ 0 h 16"/>
                      <a:gd name="T4" fmla="*/ 6 w 6"/>
                      <a:gd name="T5" fmla="*/ 0 h 16"/>
                      <a:gd name="T6" fmla="*/ 0 60000 65536"/>
                      <a:gd name="T7" fmla="*/ 0 60000 65536"/>
                      <a:gd name="T8" fmla="*/ 0 60000 65536"/>
                      <a:gd name="T9" fmla="*/ 0 w 6"/>
                      <a:gd name="T10" fmla="*/ 0 h 16"/>
                      <a:gd name="T11" fmla="*/ 6 w 6"/>
                      <a:gd name="T12" fmla="*/ 16 h 16"/>
                    </a:gdLst>
                    <a:ahLst/>
                    <a:cxnLst>
                      <a:cxn ang="T6">
                        <a:pos x="T0" y="T1"/>
                      </a:cxn>
                      <a:cxn ang="T7">
                        <a:pos x="T2" y="T3"/>
                      </a:cxn>
                      <a:cxn ang="T8">
                        <a:pos x="T4" y="T5"/>
                      </a:cxn>
                    </a:cxnLst>
                    <a:rect l="T9" t="T10" r="T11" b="T12"/>
                    <a:pathLst>
                      <a:path w="6" h="16">
                        <a:moveTo>
                          <a:pt x="0" y="16"/>
                        </a:moveTo>
                        <a:lnTo>
                          <a:pt x="5" y="0"/>
                        </a:lnTo>
                        <a:lnTo>
                          <a:pt x="6" y="0"/>
                        </a:lnTo>
                      </a:path>
                    </a:pathLst>
                  </a:custGeom>
                  <a:noFill/>
                  <a:ln w="6350">
                    <a:solidFill>
                      <a:srgbClr val="0C0CFF"/>
                    </a:solidFill>
                    <a:prstDash val="solid"/>
                    <a:round/>
                    <a:headEnd/>
                    <a:tailEnd/>
                  </a:ln>
                </p:spPr>
                <p:txBody>
                  <a:bodyPr/>
                  <a:lstStyle/>
                  <a:p>
                    <a:endParaRPr lang="en-US"/>
                  </a:p>
                </p:txBody>
              </p:sp>
              <p:sp>
                <p:nvSpPr>
                  <p:cNvPr id="5950" name="Freeform 1621"/>
                  <p:cNvSpPr>
                    <a:spLocks/>
                  </p:cNvSpPr>
                  <p:nvPr/>
                </p:nvSpPr>
                <p:spPr bwMode="auto">
                  <a:xfrm>
                    <a:off x="2175" y="2180"/>
                    <a:ext cx="1" cy="3"/>
                  </a:xfrm>
                  <a:custGeom>
                    <a:avLst/>
                    <a:gdLst>
                      <a:gd name="T0" fmla="*/ 0 w 6"/>
                      <a:gd name="T1" fmla="*/ 15 h 15"/>
                      <a:gd name="T2" fmla="*/ 5 w 6"/>
                      <a:gd name="T3" fmla="*/ 0 h 15"/>
                      <a:gd name="T4" fmla="*/ 6 w 6"/>
                      <a:gd name="T5" fmla="*/ 0 h 15"/>
                      <a:gd name="T6" fmla="*/ 0 60000 65536"/>
                      <a:gd name="T7" fmla="*/ 0 60000 65536"/>
                      <a:gd name="T8" fmla="*/ 0 60000 65536"/>
                      <a:gd name="T9" fmla="*/ 0 w 6"/>
                      <a:gd name="T10" fmla="*/ 0 h 15"/>
                      <a:gd name="T11" fmla="*/ 6 w 6"/>
                      <a:gd name="T12" fmla="*/ 15 h 15"/>
                    </a:gdLst>
                    <a:ahLst/>
                    <a:cxnLst>
                      <a:cxn ang="T6">
                        <a:pos x="T0" y="T1"/>
                      </a:cxn>
                      <a:cxn ang="T7">
                        <a:pos x="T2" y="T3"/>
                      </a:cxn>
                      <a:cxn ang="T8">
                        <a:pos x="T4" y="T5"/>
                      </a:cxn>
                    </a:cxnLst>
                    <a:rect l="T9" t="T10" r="T11" b="T12"/>
                    <a:pathLst>
                      <a:path w="6" h="15">
                        <a:moveTo>
                          <a:pt x="0" y="15"/>
                        </a:moveTo>
                        <a:lnTo>
                          <a:pt x="5" y="0"/>
                        </a:lnTo>
                        <a:lnTo>
                          <a:pt x="6" y="0"/>
                        </a:lnTo>
                      </a:path>
                    </a:pathLst>
                  </a:custGeom>
                  <a:noFill/>
                  <a:ln w="6350">
                    <a:solidFill>
                      <a:srgbClr val="0C0CFF"/>
                    </a:solidFill>
                    <a:prstDash val="solid"/>
                    <a:round/>
                    <a:headEnd/>
                    <a:tailEnd/>
                  </a:ln>
                </p:spPr>
                <p:txBody>
                  <a:bodyPr/>
                  <a:lstStyle/>
                  <a:p>
                    <a:endParaRPr lang="en-US"/>
                  </a:p>
                </p:txBody>
              </p:sp>
              <p:sp>
                <p:nvSpPr>
                  <p:cNvPr id="5951" name="Freeform 1622"/>
                  <p:cNvSpPr>
                    <a:spLocks/>
                  </p:cNvSpPr>
                  <p:nvPr/>
                </p:nvSpPr>
                <p:spPr bwMode="auto">
                  <a:xfrm>
                    <a:off x="2176" y="2177"/>
                    <a:ext cx="1" cy="3"/>
                  </a:xfrm>
                  <a:custGeom>
                    <a:avLst/>
                    <a:gdLst>
                      <a:gd name="T0" fmla="*/ 0 w 6"/>
                      <a:gd name="T1" fmla="*/ 14 h 14"/>
                      <a:gd name="T2" fmla="*/ 5 w 6"/>
                      <a:gd name="T3" fmla="*/ 0 h 14"/>
                      <a:gd name="T4" fmla="*/ 6 w 6"/>
                      <a:gd name="T5" fmla="*/ 0 h 14"/>
                      <a:gd name="T6" fmla="*/ 0 60000 65536"/>
                      <a:gd name="T7" fmla="*/ 0 60000 65536"/>
                      <a:gd name="T8" fmla="*/ 0 60000 65536"/>
                      <a:gd name="T9" fmla="*/ 0 w 6"/>
                      <a:gd name="T10" fmla="*/ 0 h 14"/>
                      <a:gd name="T11" fmla="*/ 6 w 6"/>
                      <a:gd name="T12" fmla="*/ 14 h 14"/>
                    </a:gdLst>
                    <a:ahLst/>
                    <a:cxnLst>
                      <a:cxn ang="T6">
                        <a:pos x="T0" y="T1"/>
                      </a:cxn>
                      <a:cxn ang="T7">
                        <a:pos x="T2" y="T3"/>
                      </a:cxn>
                      <a:cxn ang="T8">
                        <a:pos x="T4" y="T5"/>
                      </a:cxn>
                    </a:cxnLst>
                    <a:rect l="T9" t="T10" r="T11" b="T12"/>
                    <a:pathLst>
                      <a:path w="6" h="14">
                        <a:moveTo>
                          <a:pt x="0" y="14"/>
                        </a:moveTo>
                        <a:lnTo>
                          <a:pt x="5" y="0"/>
                        </a:lnTo>
                        <a:lnTo>
                          <a:pt x="6" y="0"/>
                        </a:lnTo>
                      </a:path>
                    </a:pathLst>
                  </a:custGeom>
                  <a:noFill/>
                  <a:ln w="6350">
                    <a:solidFill>
                      <a:srgbClr val="0C0CFF"/>
                    </a:solidFill>
                    <a:prstDash val="solid"/>
                    <a:round/>
                    <a:headEnd/>
                    <a:tailEnd/>
                  </a:ln>
                </p:spPr>
                <p:txBody>
                  <a:bodyPr/>
                  <a:lstStyle/>
                  <a:p>
                    <a:endParaRPr lang="en-US"/>
                  </a:p>
                </p:txBody>
              </p:sp>
              <p:sp>
                <p:nvSpPr>
                  <p:cNvPr id="5952" name="Freeform 1623"/>
                  <p:cNvSpPr>
                    <a:spLocks/>
                  </p:cNvSpPr>
                  <p:nvPr/>
                </p:nvSpPr>
                <p:spPr bwMode="auto">
                  <a:xfrm>
                    <a:off x="2177" y="2175"/>
                    <a:ext cx="1" cy="2"/>
                  </a:xfrm>
                  <a:custGeom>
                    <a:avLst/>
                    <a:gdLst>
                      <a:gd name="T0" fmla="*/ 0 w 6"/>
                      <a:gd name="T1" fmla="*/ 13 h 13"/>
                      <a:gd name="T2" fmla="*/ 5 w 6"/>
                      <a:gd name="T3" fmla="*/ 0 h 13"/>
                      <a:gd name="T4" fmla="*/ 6 w 6"/>
                      <a:gd name="T5" fmla="*/ 0 h 13"/>
                      <a:gd name="T6" fmla="*/ 0 60000 65536"/>
                      <a:gd name="T7" fmla="*/ 0 60000 65536"/>
                      <a:gd name="T8" fmla="*/ 0 60000 65536"/>
                      <a:gd name="T9" fmla="*/ 0 w 6"/>
                      <a:gd name="T10" fmla="*/ 0 h 13"/>
                      <a:gd name="T11" fmla="*/ 6 w 6"/>
                      <a:gd name="T12" fmla="*/ 13 h 13"/>
                    </a:gdLst>
                    <a:ahLst/>
                    <a:cxnLst>
                      <a:cxn ang="T6">
                        <a:pos x="T0" y="T1"/>
                      </a:cxn>
                      <a:cxn ang="T7">
                        <a:pos x="T2" y="T3"/>
                      </a:cxn>
                      <a:cxn ang="T8">
                        <a:pos x="T4" y="T5"/>
                      </a:cxn>
                    </a:cxnLst>
                    <a:rect l="T9" t="T10" r="T11" b="T12"/>
                    <a:pathLst>
                      <a:path w="6" h="13">
                        <a:moveTo>
                          <a:pt x="0" y="13"/>
                        </a:moveTo>
                        <a:lnTo>
                          <a:pt x="5" y="0"/>
                        </a:lnTo>
                        <a:lnTo>
                          <a:pt x="6" y="0"/>
                        </a:lnTo>
                      </a:path>
                    </a:pathLst>
                  </a:custGeom>
                  <a:noFill/>
                  <a:ln w="6350">
                    <a:solidFill>
                      <a:srgbClr val="0C0CFF"/>
                    </a:solidFill>
                    <a:prstDash val="solid"/>
                    <a:round/>
                    <a:headEnd/>
                    <a:tailEnd/>
                  </a:ln>
                </p:spPr>
                <p:txBody>
                  <a:bodyPr/>
                  <a:lstStyle/>
                  <a:p>
                    <a:endParaRPr lang="en-US"/>
                  </a:p>
                </p:txBody>
              </p:sp>
              <p:sp>
                <p:nvSpPr>
                  <p:cNvPr id="5953" name="Freeform 1624"/>
                  <p:cNvSpPr>
                    <a:spLocks/>
                  </p:cNvSpPr>
                  <p:nvPr/>
                </p:nvSpPr>
                <p:spPr bwMode="auto">
                  <a:xfrm>
                    <a:off x="2178" y="2173"/>
                    <a:ext cx="1" cy="2"/>
                  </a:xfrm>
                  <a:custGeom>
                    <a:avLst/>
                    <a:gdLst>
                      <a:gd name="T0" fmla="*/ 0 w 7"/>
                      <a:gd name="T1" fmla="*/ 11 h 11"/>
                      <a:gd name="T2" fmla="*/ 6 w 7"/>
                      <a:gd name="T3" fmla="*/ 0 h 11"/>
                      <a:gd name="T4" fmla="*/ 7 w 7"/>
                      <a:gd name="T5" fmla="*/ 0 h 11"/>
                      <a:gd name="T6" fmla="*/ 0 60000 65536"/>
                      <a:gd name="T7" fmla="*/ 0 60000 65536"/>
                      <a:gd name="T8" fmla="*/ 0 60000 65536"/>
                      <a:gd name="T9" fmla="*/ 0 w 7"/>
                      <a:gd name="T10" fmla="*/ 0 h 11"/>
                      <a:gd name="T11" fmla="*/ 7 w 7"/>
                      <a:gd name="T12" fmla="*/ 11 h 11"/>
                    </a:gdLst>
                    <a:ahLst/>
                    <a:cxnLst>
                      <a:cxn ang="T6">
                        <a:pos x="T0" y="T1"/>
                      </a:cxn>
                      <a:cxn ang="T7">
                        <a:pos x="T2" y="T3"/>
                      </a:cxn>
                      <a:cxn ang="T8">
                        <a:pos x="T4" y="T5"/>
                      </a:cxn>
                    </a:cxnLst>
                    <a:rect l="T9" t="T10" r="T11" b="T12"/>
                    <a:pathLst>
                      <a:path w="7" h="11">
                        <a:moveTo>
                          <a:pt x="0" y="11"/>
                        </a:moveTo>
                        <a:lnTo>
                          <a:pt x="6" y="0"/>
                        </a:lnTo>
                        <a:lnTo>
                          <a:pt x="7" y="0"/>
                        </a:lnTo>
                      </a:path>
                    </a:pathLst>
                  </a:custGeom>
                  <a:noFill/>
                  <a:ln w="6350">
                    <a:solidFill>
                      <a:srgbClr val="0C0CFF"/>
                    </a:solidFill>
                    <a:prstDash val="solid"/>
                    <a:round/>
                    <a:headEnd/>
                    <a:tailEnd/>
                  </a:ln>
                </p:spPr>
                <p:txBody>
                  <a:bodyPr/>
                  <a:lstStyle/>
                  <a:p>
                    <a:endParaRPr lang="en-US"/>
                  </a:p>
                </p:txBody>
              </p:sp>
              <p:sp>
                <p:nvSpPr>
                  <p:cNvPr id="5954" name="Freeform 1625"/>
                  <p:cNvSpPr>
                    <a:spLocks/>
                  </p:cNvSpPr>
                  <p:nvPr/>
                </p:nvSpPr>
                <p:spPr bwMode="auto">
                  <a:xfrm>
                    <a:off x="2179" y="2171"/>
                    <a:ext cx="1" cy="2"/>
                  </a:xfrm>
                  <a:custGeom>
                    <a:avLst/>
                    <a:gdLst>
                      <a:gd name="T0" fmla="*/ 0 w 6"/>
                      <a:gd name="T1" fmla="*/ 10 h 10"/>
                      <a:gd name="T2" fmla="*/ 5 w 6"/>
                      <a:gd name="T3" fmla="*/ 0 h 10"/>
                      <a:gd name="T4" fmla="*/ 6 w 6"/>
                      <a:gd name="T5" fmla="*/ 0 h 10"/>
                      <a:gd name="T6" fmla="*/ 0 60000 65536"/>
                      <a:gd name="T7" fmla="*/ 0 60000 65536"/>
                      <a:gd name="T8" fmla="*/ 0 60000 65536"/>
                      <a:gd name="T9" fmla="*/ 0 w 6"/>
                      <a:gd name="T10" fmla="*/ 0 h 10"/>
                      <a:gd name="T11" fmla="*/ 6 w 6"/>
                      <a:gd name="T12" fmla="*/ 10 h 10"/>
                    </a:gdLst>
                    <a:ahLst/>
                    <a:cxnLst>
                      <a:cxn ang="T6">
                        <a:pos x="T0" y="T1"/>
                      </a:cxn>
                      <a:cxn ang="T7">
                        <a:pos x="T2" y="T3"/>
                      </a:cxn>
                      <a:cxn ang="T8">
                        <a:pos x="T4" y="T5"/>
                      </a:cxn>
                    </a:cxnLst>
                    <a:rect l="T9" t="T10" r="T11" b="T12"/>
                    <a:pathLst>
                      <a:path w="6" h="10">
                        <a:moveTo>
                          <a:pt x="0" y="10"/>
                        </a:moveTo>
                        <a:lnTo>
                          <a:pt x="5" y="0"/>
                        </a:lnTo>
                        <a:lnTo>
                          <a:pt x="6" y="0"/>
                        </a:lnTo>
                      </a:path>
                    </a:pathLst>
                  </a:custGeom>
                  <a:noFill/>
                  <a:ln w="6350">
                    <a:solidFill>
                      <a:srgbClr val="0C0CFF"/>
                    </a:solidFill>
                    <a:prstDash val="solid"/>
                    <a:round/>
                    <a:headEnd/>
                    <a:tailEnd/>
                  </a:ln>
                </p:spPr>
                <p:txBody>
                  <a:bodyPr/>
                  <a:lstStyle/>
                  <a:p>
                    <a:endParaRPr lang="en-US"/>
                  </a:p>
                </p:txBody>
              </p:sp>
              <p:sp>
                <p:nvSpPr>
                  <p:cNvPr id="5955" name="Freeform 1626"/>
                  <p:cNvSpPr>
                    <a:spLocks/>
                  </p:cNvSpPr>
                  <p:nvPr/>
                </p:nvSpPr>
                <p:spPr bwMode="auto">
                  <a:xfrm>
                    <a:off x="2180" y="2169"/>
                    <a:ext cx="1" cy="2"/>
                  </a:xfrm>
                  <a:custGeom>
                    <a:avLst/>
                    <a:gdLst>
                      <a:gd name="T0" fmla="*/ 0 w 6"/>
                      <a:gd name="T1" fmla="*/ 8 h 8"/>
                      <a:gd name="T2" fmla="*/ 5 w 6"/>
                      <a:gd name="T3" fmla="*/ 0 h 8"/>
                      <a:gd name="T4" fmla="*/ 6 w 6"/>
                      <a:gd name="T5" fmla="*/ 0 h 8"/>
                      <a:gd name="T6" fmla="*/ 0 60000 65536"/>
                      <a:gd name="T7" fmla="*/ 0 60000 65536"/>
                      <a:gd name="T8" fmla="*/ 0 60000 65536"/>
                      <a:gd name="T9" fmla="*/ 0 w 6"/>
                      <a:gd name="T10" fmla="*/ 0 h 8"/>
                      <a:gd name="T11" fmla="*/ 6 w 6"/>
                      <a:gd name="T12" fmla="*/ 8 h 8"/>
                    </a:gdLst>
                    <a:ahLst/>
                    <a:cxnLst>
                      <a:cxn ang="T6">
                        <a:pos x="T0" y="T1"/>
                      </a:cxn>
                      <a:cxn ang="T7">
                        <a:pos x="T2" y="T3"/>
                      </a:cxn>
                      <a:cxn ang="T8">
                        <a:pos x="T4" y="T5"/>
                      </a:cxn>
                    </a:cxnLst>
                    <a:rect l="T9" t="T10" r="T11" b="T12"/>
                    <a:pathLst>
                      <a:path w="6" h="8">
                        <a:moveTo>
                          <a:pt x="0" y="8"/>
                        </a:moveTo>
                        <a:lnTo>
                          <a:pt x="5" y="0"/>
                        </a:lnTo>
                        <a:lnTo>
                          <a:pt x="6" y="0"/>
                        </a:lnTo>
                      </a:path>
                    </a:pathLst>
                  </a:custGeom>
                  <a:noFill/>
                  <a:ln w="6350">
                    <a:solidFill>
                      <a:srgbClr val="0C0CFF"/>
                    </a:solidFill>
                    <a:prstDash val="solid"/>
                    <a:round/>
                    <a:headEnd/>
                    <a:tailEnd/>
                  </a:ln>
                </p:spPr>
                <p:txBody>
                  <a:bodyPr/>
                  <a:lstStyle/>
                  <a:p>
                    <a:endParaRPr lang="en-US"/>
                  </a:p>
                </p:txBody>
              </p:sp>
              <p:sp>
                <p:nvSpPr>
                  <p:cNvPr id="5956" name="Freeform 1627"/>
                  <p:cNvSpPr>
                    <a:spLocks/>
                  </p:cNvSpPr>
                  <p:nvPr/>
                </p:nvSpPr>
                <p:spPr bwMode="auto">
                  <a:xfrm>
                    <a:off x="2181" y="2168"/>
                    <a:ext cx="1" cy="1"/>
                  </a:xfrm>
                  <a:custGeom>
                    <a:avLst/>
                    <a:gdLst>
                      <a:gd name="T0" fmla="*/ 0 w 6"/>
                      <a:gd name="T1" fmla="*/ 6 h 6"/>
                      <a:gd name="T2" fmla="*/ 5 w 6"/>
                      <a:gd name="T3" fmla="*/ 0 h 6"/>
                      <a:gd name="T4" fmla="*/ 6 w 6"/>
                      <a:gd name="T5" fmla="*/ 0 h 6"/>
                      <a:gd name="T6" fmla="*/ 0 60000 65536"/>
                      <a:gd name="T7" fmla="*/ 0 60000 65536"/>
                      <a:gd name="T8" fmla="*/ 0 60000 65536"/>
                      <a:gd name="T9" fmla="*/ 0 w 6"/>
                      <a:gd name="T10" fmla="*/ 0 h 6"/>
                      <a:gd name="T11" fmla="*/ 6 w 6"/>
                      <a:gd name="T12" fmla="*/ 6 h 6"/>
                    </a:gdLst>
                    <a:ahLst/>
                    <a:cxnLst>
                      <a:cxn ang="T6">
                        <a:pos x="T0" y="T1"/>
                      </a:cxn>
                      <a:cxn ang="T7">
                        <a:pos x="T2" y="T3"/>
                      </a:cxn>
                      <a:cxn ang="T8">
                        <a:pos x="T4" y="T5"/>
                      </a:cxn>
                    </a:cxnLst>
                    <a:rect l="T9" t="T10" r="T11" b="T12"/>
                    <a:pathLst>
                      <a:path w="6" h="6">
                        <a:moveTo>
                          <a:pt x="0" y="6"/>
                        </a:moveTo>
                        <a:lnTo>
                          <a:pt x="5" y="0"/>
                        </a:lnTo>
                        <a:lnTo>
                          <a:pt x="6" y="0"/>
                        </a:lnTo>
                      </a:path>
                    </a:pathLst>
                  </a:custGeom>
                  <a:noFill/>
                  <a:ln w="6350">
                    <a:solidFill>
                      <a:srgbClr val="0C0CFF"/>
                    </a:solidFill>
                    <a:prstDash val="solid"/>
                    <a:round/>
                    <a:headEnd/>
                    <a:tailEnd/>
                  </a:ln>
                </p:spPr>
                <p:txBody>
                  <a:bodyPr/>
                  <a:lstStyle/>
                  <a:p>
                    <a:endParaRPr lang="en-US"/>
                  </a:p>
                </p:txBody>
              </p:sp>
              <p:sp>
                <p:nvSpPr>
                  <p:cNvPr id="5957" name="Freeform 1628"/>
                  <p:cNvSpPr>
                    <a:spLocks/>
                  </p:cNvSpPr>
                  <p:nvPr/>
                </p:nvSpPr>
                <p:spPr bwMode="auto">
                  <a:xfrm>
                    <a:off x="2182" y="2167"/>
                    <a:ext cx="1" cy="1"/>
                  </a:xfrm>
                  <a:custGeom>
                    <a:avLst/>
                    <a:gdLst>
                      <a:gd name="T0" fmla="*/ 0 w 6"/>
                      <a:gd name="T1" fmla="*/ 5 h 5"/>
                      <a:gd name="T2" fmla="*/ 5 w 6"/>
                      <a:gd name="T3" fmla="*/ 0 h 5"/>
                      <a:gd name="T4" fmla="*/ 6 w 6"/>
                      <a:gd name="T5" fmla="*/ 0 h 5"/>
                      <a:gd name="T6" fmla="*/ 0 60000 65536"/>
                      <a:gd name="T7" fmla="*/ 0 60000 65536"/>
                      <a:gd name="T8" fmla="*/ 0 60000 65536"/>
                      <a:gd name="T9" fmla="*/ 0 w 6"/>
                      <a:gd name="T10" fmla="*/ 0 h 5"/>
                      <a:gd name="T11" fmla="*/ 6 w 6"/>
                      <a:gd name="T12" fmla="*/ 5 h 5"/>
                    </a:gdLst>
                    <a:ahLst/>
                    <a:cxnLst>
                      <a:cxn ang="T6">
                        <a:pos x="T0" y="T1"/>
                      </a:cxn>
                      <a:cxn ang="T7">
                        <a:pos x="T2" y="T3"/>
                      </a:cxn>
                      <a:cxn ang="T8">
                        <a:pos x="T4" y="T5"/>
                      </a:cxn>
                    </a:cxnLst>
                    <a:rect l="T9" t="T10" r="T11" b="T12"/>
                    <a:pathLst>
                      <a:path w="6" h="5">
                        <a:moveTo>
                          <a:pt x="0" y="5"/>
                        </a:moveTo>
                        <a:lnTo>
                          <a:pt x="5" y="0"/>
                        </a:lnTo>
                        <a:lnTo>
                          <a:pt x="6" y="0"/>
                        </a:lnTo>
                      </a:path>
                    </a:pathLst>
                  </a:custGeom>
                  <a:noFill/>
                  <a:ln w="6350">
                    <a:solidFill>
                      <a:srgbClr val="0C0CFF"/>
                    </a:solidFill>
                    <a:prstDash val="solid"/>
                    <a:round/>
                    <a:headEnd/>
                    <a:tailEnd/>
                  </a:ln>
                </p:spPr>
                <p:txBody>
                  <a:bodyPr/>
                  <a:lstStyle/>
                  <a:p>
                    <a:endParaRPr lang="en-US"/>
                  </a:p>
                </p:txBody>
              </p:sp>
              <p:sp>
                <p:nvSpPr>
                  <p:cNvPr id="5958" name="Freeform 1629"/>
                  <p:cNvSpPr>
                    <a:spLocks/>
                  </p:cNvSpPr>
                  <p:nvPr/>
                </p:nvSpPr>
                <p:spPr bwMode="auto">
                  <a:xfrm>
                    <a:off x="2183" y="2167"/>
                    <a:ext cx="1" cy="1"/>
                  </a:xfrm>
                  <a:custGeom>
                    <a:avLst/>
                    <a:gdLst>
                      <a:gd name="T0" fmla="*/ 0 w 6"/>
                      <a:gd name="T1" fmla="*/ 2 h 2"/>
                      <a:gd name="T2" fmla="*/ 5 w 6"/>
                      <a:gd name="T3" fmla="*/ 0 h 2"/>
                      <a:gd name="T4" fmla="*/ 6 w 6"/>
                      <a:gd name="T5" fmla="*/ 0 h 2"/>
                      <a:gd name="T6" fmla="*/ 0 60000 65536"/>
                      <a:gd name="T7" fmla="*/ 0 60000 65536"/>
                      <a:gd name="T8" fmla="*/ 0 60000 65536"/>
                      <a:gd name="T9" fmla="*/ 0 w 6"/>
                      <a:gd name="T10" fmla="*/ 0 h 2"/>
                      <a:gd name="T11" fmla="*/ 6 w 6"/>
                      <a:gd name="T12" fmla="*/ 2 h 2"/>
                    </a:gdLst>
                    <a:ahLst/>
                    <a:cxnLst>
                      <a:cxn ang="T6">
                        <a:pos x="T0" y="T1"/>
                      </a:cxn>
                      <a:cxn ang="T7">
                        <a:pos x="T2" y="T3"/>
                      </a:cxn>
                      <a:cxn ang="T8">
                        <a:pos x="T4" y="T5"/>
                      </a:cxn>
                    </a:cxnLst>
                    <a:rect l="T9" t="T10" r="T11" b="T12"/>
                    <a:pathLst>
                      <a:path w="6" h="2">
                        <a:moveTo>
                          <a:pt x="0" y="2"/>
                        </a:moveTo>
                        <a:lnTo>
                          <a:pt x="5" y="0"/>
                        </a:lnTo>
                        <a:lnTo>
                          <a:pt x="6" y="0"/>
                        </a:lnTo>
                      </a:path>
                    </a:pathLst>
                  </a:custGeom>
                  <a:noFill/>
                  <a:ln w="6350">
                    <a:solidFill>
                      <a:srgbClr val="0C0CFF"/>
                    </a:solidFill>
                    <a:prstDash val="solid"/>
                    <a:round/>
                    <a:headEnd/>
                    <a:tailEnd/>
                  </a:ln>
                </p:spPr>
                <p:txBody>
                  <a:bodyPr/>
                  <a:lstStyle/>
                  <a:p>
                    <a:endParaRPr lang="en-US"/>
                  </a:p>
                </p:txBody>
              </p:sp>
              <p:sp>
                <p:nvSpPr>
                  <p:cNvPr id="5959" name="Freeform 1630"/>
                  <p:cNvSpPr>
                    <a:spLocks/>
                  </p:cNvSpPr>
                  <p:nvPr/>
                </p:nvSpPr>
                <p:spPr bwMode="auto">
                  <a:xfrm>
                    <a:off x="2184" y="2167"/>
                    <a:ext cx="1" cy="1"/>
                  </a:xfrm>
                  <a:custGeom>
                    <a:avLst/>
                    <a:gdLst>
                      <a:gd name="T0" fmla="*/ 0 w 7"/>
                      <a:gd name="T1" fmla="*/ 1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1"/>
                        </a:moveTo>
                        <a:lnTo>
                          <a:pt x="6" y="0"/>
                        </a:lnTo>
                        <a:lnTo>
                          <a:pt x="7" y="0"/>
                        </a:lnTo>
                      </a:path>
                    </a:pathLst>
                  </a:custGeom>
                  <a:noFill/>
                  <a:ln w="6350">
                    <a:solidFill>
                      <a:srgbClr val="0C0CFF"/>
                    </a:solidFill>
                    <a:prstDash val="solid"/>
                    <a:round/>
                    <a:headEnd/>
                    <a:tailEnd/>
                  </a:ln>
                </p:spPr>
                <p:txBody>
                  <a:bodyPr/>
                  <a:lstStyle/>
                  <a:p>
                    <a:endParaRPr lang="en-US"/>
                  </a:p>
                </p:txBody>
              </p:sp>
              <p:sp>
                <p:nvSpPr>
                  <p:cNvPr id="5960" name="Freeform 1631"/>
                  <p:cNvSpPr>
                    <a:spLocks/>
                  </p:cNvSpPr>
                  <p:nvPr/>
                </p:nvSpPr>
                <p:spPr bwMode="auto">
                  <a:xfrm>
                    <a:off x="2185" y="2167"/>
                    <a:ext cx="1" cy="1"/>
                  </a:xfrm>
                  <a:custGeom>
                    <a:avLst/>
                    <a:gdLst>
                      <a:gd name="T0" fmla="*/ 0 w 6"/>
                      <a:gd name="T1" fmla="*/ 0 h 1"/>
                      <a:gd name="T2" fmla="*/ 5 w 6"/>
                      <a:gd name="T3" fmla="*/ 1 h 1"/>
                      <a:gd name="T4" fmla="*/ 6 w 6"/>
                      <a:gd name="T5" fmla="*/ 1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1"/>
                        </a:lnTo>
                        <a:lnTo>
                          <a:pt x="6" y="1"/>
                        </a:lnTo>
                      </a:path>
                    </a:pathLst>
                  </a:custGeom>
                  <a:noFill/>
                  <a:ln w="6350">
                    <a:solidFill>
                      <a:srgbClr val="0C0CFF"/>
                    </a:solidFill>
                    <a:prstDash val="solid"/>
                    <a:round/>
                    <a:headEnd/>
                    <a:tailEnd/>
                  </a:ln>
                </p:spPr>
                <p:txBody>
                  <a:bodyPr/>
                  <a:lstStyle/>
                  <a:p>
                    <a:endParaRPr lang="en-US"/>
                  </a:p>
                </p:txBody>
              </p:sp>
              <p:sp>
                <p:nvSpPr>
                  <p:cNvPr id="5961" name="Freeform 1632"/>
                  <p:cNvSpPr>
                    <a:spLocks/>
                  </p:cNvSpPr>
                  <p:nvPr/>
                </p:nvSpPr>
                <p:spPr bwMode="auto">
                  <a:xfrm>
                    <a:off x="2186" y="2167"/>
                    <a:ext cx="1" cy="1"/>
                  </a:xfrm>
                  <a:custGeom>
                    <a:avLst/>
                    <a:gdLst>
                      <a:gd name="T0" fmla="*/ 0 w 6"/>
                      <a:gd name="T1" fmla="*/ 0 h 3"/>
                      <a:gd name="T2" fmla="*/ 5 w 6"/>
                      <a:gd name="T3" fmla="*/ 3 h 3"/>
                      <a:gd name="T4" fmla="*/ 6 w 6"/>
                      <a:gd name="T5" fmla="*/ 3 h 3"/>
                      <a:gd name="T6" fmla="*/ 0 60000 65536"/>
                      <a:gd name="T7" fmla="*/ 0 60000 65536"/>
                      <a:gd name="T8" fmla="*/ 0 60000 65536"/>
                      <a:gd name="T9" fmla="*/ 0 w 6"/>
                      <a:gd name="T10" fmla="*/ 0 h 3"/>
                      <a:gd name="T11" fmla="*/ 6 w 6"/>
                      <a:gd name="T12" fmla="*/ 3 h 3"/>
                    </a:gdLst>
                    <a:ahLst/>
                    <a:cxnLst>
                      <a:cxn ang="T6">
                        <a:pos x="T0" y="T1"/>
                      </a:cxn>
                      <a:cxn ang="T7">
                        <a:pos x="T2" y="T3"/>
                      </a:cxn>
                      <a:cxn ang="T8">
                        <a:pos x="T4" y="T5"/>
                      </a:cxn>
                    </a:cxnLst>
                    <a:rect l="T9" t="T10" r="T11" b="T12"/>
                    <a:pathLst>
                      <a:path w="6" h="3">
                        <a:moveTo>
                          <a:pt x="0" y="0"/>
                        </a:moveTo>
                        <a:lnTo>
                          <a:pt x="5" y="3"/>
                        </a:lnTo>
                        <a:lnTo>
                          <a:pt x="6" y="3"/>
                        </a:lnTo>
                      </a:path>
                    </a:pathLst>
                  </a:custGeom>
                  <a:noFill/>
                  <a:ln w="6350">
                    <a:solidFill>
                      <a:srgbClr val="0C0CFF"/>
                    </a:solidFill>
                    <a:prstDash val="solid"/>
                    <a:round/>
                    <a:headEnd/>
                    <a:tailEnd/>
                  </a:ln>
                </p:spPr>
                <p:txBody>
                  <a:bodyPr/>
                  <a:lstStyle/>
                  <a:p>
                    <a:endParaRPr lang="en-US"/>
                  </a:p>
                </p:txBody>
              </p:sp>
              <p:sp>
                <p:nvSpPr>
                  <p:cNvPr id="5962" name="Freeform 1633"/>
                  <p:cNvSpPr>
                    <a:spLocks/>
                  </p:cNvSpPr>
                  <p:nvPr/>
                </p:nvSpPr>
                <p:spPr bwMode="auto">
                  <a:xfrm>
                    <a:off x="2187" y="2167"/>
                    <a:ext cx="1" cy="1"/>
                  </a:xfrm>
                  <a:custGeom>
                    <a:avLst/>
                    <a:gdLst>
                      <a:gd name="T0" fmla="*/ 0 w 6"/>
                      <a:gd name="T1" fmla="*/ 0 h 5"/>
                      <a:gd name="T2" fmla="*/ 5 w 6"/>
                      <a:gd name="T3" fmla="*/ 5 h 5"/>
                      <a:gd name="T4" fmla="*/ 6 w 6"/>
                      <a:gd name="T5" fmla="*/ 5 h 5"/>
                      <a:gd name="T6" fmla="*/ 0 60000 65536"/>
                      <a:gd name="T7" fmla="*/ 0 60000 65536"/>
                      <a:gd name="T8" fmla="*/ 0 60000 65536"/>
                      <a:gd name="T9" fmla="*/ 0 w 6"/>
                      <a:gd name="T10" fmla="*/ 0 h 5"/>
                      <a:gd name="T11" fmla="*/ 6 w 6"/>
                      <a:gd name="T12" fmla="*/ 5 h 5"/>
                    </a:gdLst>
                    <a:ahLst/>
                    <a:cxnLst>
                      <a:cxn ang="T6">
                        <a:pos x="T0" y="T1"/>
                      </a:cxn>
                      <a:cxn ang="T7">
                        <a:pos x="T2" y="T3"/>
                      </a:cxn>
                      <a:cxn ang="T8">
                        <a:pos x="T4" y="T5"/>
                      </a:cxn>
                    </a:cxnLst>
                    <a:rect l="T9" t="T10" r="T11" b="T12"/>
                    <a:pathLst>
                      <a:path w="6" h="5">
                        <a:moveTo>
                          <a:pt x="0" y="0"/>
                        </a:moveTo>
                        <a:lnTo>
                          <a:pt x="5" y="5"/>
                        </a:lnTo>
                        <a:lnTo>
                          <a:pt x="6" y="5"/>
                        </a:lnTo>
                      </a:path>
                    </a:pathLst>
                  </a:custGeom>
                  <a:noFill/>
                  <a:ln w="6350">
                    <a:solidFill>
                      <a:srgbClr val="0C0CFF"/>
                    </a:solidFill>
                    <a:prstDash val="solid"/>
                    <a:round/>
                    <a:headEnd/>
                    <a:tailEnd/>
                  </a:ln>
                </p:spPr>
                <p:txBody>
                  <a:bodyPr/>
                  <a:lstStyle/>
                  <a:p>
                    <a:endParaRPr lang="en-US"/>
                  </a:p>
                </p:txBody>
              </p:sp>
              <p:sp>
                <p:nvSpPr>
                  <p:cNvPr id="5963" name="Freeform 1634"/>
                  <p:cNvSpPr>
                    <a:spLocks/>
                  </p:cNvSpPr>
                  <p:nvPr/>
                </p:nvSpPr>
                <p:spPr bwMode="auto">
                  <a:xfrm>
                    <a:off x="2188" y="2168"/>
                    <a:ext cx="1" cy="2"/>
                  </a:xfrm>
                  <a:custGeom>
                    <a:avLst/>
                    <a:gdLst>
                      <a:gd name="T0" fmla="*/ 0 w 6"/>
                      <a:gd name="T1" fmla="*/ 0 h 7"/>
                      <a:gd name="T2" fmla="*/ 5 w 6"/>
                      <a:gd name="T3" fmla="*/ 7 h 7"/>
                      <a:gd name="T4" fmla="*/ 6 w 6"/>
                      <a:gd name="T5" fmla="*/ 7 h 7"/>
                      <a:gd name="T6" fmla="*/ 0 60000 65536"/>
                      <a:gd name="T7" fmla="*/ 0 60000 65536"/>
                      <a:gd name="T8" fmla="*/ 0 60000 65536"/>
                      <a:gd name="T9" fmla="*/ 0 w 6"/>
                      <a:gd name="T10" fmla="*/ 0 h 7"/>
                      <a:gd name="T11" fmla="*/ 6 w 6"/>
                      <a:gd name="T12" fmla="*/ 7 h 7"/>
                    </a:gdLst>
                    <a:ahLst/>
                    <a:cxnLst>
                      <a:cxn ang="T6">
                        <a:pos x="T0" y="T1"/>
                      </a:cxn>
                      <a:cxn ang="T7">
                        <a:pos x="T2" y="T3"/>
                      </a:cxn>
                      <a:cxn ang="T8">
                        <a:pos x="T4" y="T5"/>
                      </a:cxn>
                    </a:cxnLst>
                    <a:rect l="T9" t="T10" r="T11" b="T12"/>
                    <a:pathLst>
                      <a:path w="6" h="7">
                        <a:moveTo>
                          <a:pt x="0" y="0"/>
                        </a:moveTo>
                        <a:lnTo>
                          <a:pt x="5" y="7"/>
                        </a:lnTo>
                        <a:lnTo>
                          <a:pt x="6" y="7"/>
                        </a:lnTo>
                      </a:path>
                    </a:pathLst>
                  </a:custGeom>
                  <a:noFill/>
                  <a:ln w="6350">
                    <a:solidFill>
                      <a:srgbClr val="0C0CFF"/>
                    </a:solidFill>
                    <a:prstDash val="solid"/>
                    <a:round/>
                    <a:headEnd/>
                    <a:tailEnd/>
                  </a:ln>
                </p:spPr>
                <p:txBody>
                  <a:bodyPr/>
                  <a:lstStyle/>
                  <a:p>
                    <a:endParaRPr lang="en-US"/>
                  </a:p>
                </p:txBody>
              </p:sp>
              <p:sp>
                <p:nvSpPr>
                  <p:cNvPr id="5964" name="Freeform 1635"/>
                  <p:cNvSpPr>
                    <a:spLocks/>
                  </p:cNvSpPr>
                  <p:nvPr/>
                </p:nvSpPr>
                <p:spPr bwMode="auto">
                  <a:xfrm>
                    <a:off x="2189" y="2170"/>
                    <a:ext cx="1" cy="1"/>
                  </a:xfrm>
                  <a:custGeom>
                    <a:avLst/>
                    <a:gdLst>
                      <a:gd name="T0" fmla="*/ 0 w 6"/>
                      <a:gd name="T1" fmla="*/ 0 h 9"/>
                      <a:gd name="T2" fmla="*/ 5 w 6"/>
                      <a:gd name="T3" fmla="*/ 9 h 9"/>
                      <a:gd name="T4" fmla="*/ 6 w 6"/>
                      <a:gd name="T5" fmla="*/ 9 h 9"/>
                      <a:gd name="T6" fmla="*/ 0 60000 65536"/>
                      <a:gd name="T7" fmla="*/ 0 60000 65536"/>
                      <a:gd name="T8" fmla="*/ 0 60000 65536"/>
                      <a:gd name="T9" fmla="*/ 0 w 6"/>
                      <a:gd name="T10" fmla="*/ 0 h 9"/>
                      <a:gd name="T11" fmla="*/ 6 w 6"/>
                      <a:gd name="T12" fmla="*/ 9 h 9"/>
                    </a:gdLst>
                    <a:ahLst/>
                    <a:cxnLst>
                      <a:cxn ang="T6">
                        <a:pos x="T0" y="T1"/>
                      </a:cxn>
                      <a:cxn ang="T7">
                        <a:pos x="T2" y="T3"/>
                      </a:cxn>
                      <a:cxn ang="T8">
                        <a:pos x="T4" y="T5"/>
                      </a:cxn>
                    </a:cxnLst>
                    <a:rect l="T9" t="T10" r="T11" b="T12"/>
                    <a:pathLst>
                      <a:path w="6" h="9">
                        <a:moveTo>
                          <a:pt x="0" y="0"/>
                        </a:moveTo>
                        <a:lnTo>
                          <a:pt x="5" y="9"/>
                        </a:lnTo>
                        <a:lnTo>
                          <a:pt x="6" y="9"/>
                        </a:lnTo>
                      </a:path>
                    </a:pathLst>
                  </a:custGeom>
                  <a:noFill/>
                  <a:ln w="6350">
                    <a:solidFill>
                      <a:srgbClr val="0C0CFF"/>
                    </a:solidFill>
                    <a:prstDash val="solid"/>
                    <a:round/>
                    <a:headEnd/>
                    <a:tailEnd/>
                  </a:ln>
                </p:spPr>
                <p:txBody>
                  <a:bodyPr/>
                  <a:lstStyle/>
                  <a:p>
                    <a:endParaRPr lang="en-US"/>
                  </a:p>
                </p:txBody>
              </p:sp>
              <p:sp>
                <p:nvSpPr>
                  <p:cNvPr id="5965" name="Freeform 1636"/>
                  <p:cNvSpPr>
                    <a:spLocks/>
                  </p:cNvSpPr>
                  <p:nvPr/>
                </p:nvSpPr>
                <p:spPr bwMode="auto">
                  <a:xfrm>
                    <a:off x="2190" y="2171"/>
                    <a:ext cx="1" cy="2"/>
                  </a:xfrm>
                  <a:custGeom>
                    <a:avLst/>
                    <a:gdLst>
                      <a:gd name="T0" fmla="*/ 0 w 6"/>
                      <a:gd name="T1" fmla="*/ 0 h 10"/>
                      <a:gd name="T2" fmla="*/ 5 w 6"/>
                      <a:gd name="T3" fmla="*/ 10 h 10"/>
                      <a:gd name="T4" fmla="*/ 6 w 6"/>
                      <a:gd name="T5" fmla="*/ 10 h 10"/>
                      <a:gd name="T6" fmla="*/ 0 60000 65536"/>
                      <a:gd name="T7" fmla="*/ 0 60000 65536"/>
                      <a:gd name="T8" fmla="*/ 0 60000 65536"/>
                      <a:gd name="T9" fmla="*/ 0 w 6"/>
                      <a:gd name="T10" fmla="*/ 0 h 10"/>
                      <a:gd name="T11" fmla="*/ 6 w 6"/>
                      <a:gd name="T12" fmla="*/ 10 h 10"/>
                    </a:gdLst>
                    <a:ahLst/>
                    <a:cxnLst>
                      <a:cxn ang="T6">
                        <a:pos x="T0" y="T1"/>
                      </a:cxn>
                      <a:cxn ang="T7">
                        <a:pos x="T2" y="T3"/>
                      </a:cxn>
                      <a:cxn ang="T8">
                        <a:pos x="T4" y="T5"/>
                      </a:cxn>
                    </a:cxnLst>
                    <a:rect l="T9" t="T10" r="T11" b="T12"/>
                    <a:pathLst>
                      <a:path w="6" h="10">
                        <a:moveTo>
                          <a:pt x="0" y="0"/>
                        </a:moveTo>
                        <a:lnTo>
                          <a:pt x="5" y="10"/>
                        </a:lnTo>
                        <a:lnTo>
                          <a:pt x="6" y="10"/>
                        </a:lnTo>
                      </a:path>
                    </a:pathLst>
                  </a:custGeom>
                  <a:noFill/>
                  <a:ln w="6350">
                    <a:solidFill>
                      <a:srgbClr val="0C0CFF"/>
                    </a:solidFill>
                    <a:prstDash val="solid"/>
                    <a:round/>
                    <a:headEnd/>
                    <a:tailEnd/>
                  </a:ln>
                </p:spPr>
                <p:txBody>
                  <a:bodyPr/>
                  <a:lstStyle/>
                  <a:p>
                    <a:endParaRPr lang="en-US"/>
                  </a:p>
                </p:txBody>
              </p:sp>
              <p:sp>
                <p:nvSpPr>
                  <p:cNvPr id="5966" name="Freeform 1637"/>
                  <p:cNvSpPr>
                    <a:spLocks/>
                  </p:cNvSpPr>
                  <p:nvPr/>
                </p:nvSpPr>
                <p:spPr bwMode="auto">
                  <a:xfrm>
                    <a:off x="2191" y="2173"/>
                    <a:ext cx="1" cy="2"/>
                  </a:xfrm>
                  <a:custGeom>
                    <a:avLst/>
                    <a:gdLst>
                      <a:gd name="T0" fmla="*/ 0 w 6"/>
                      <a:gd name="T1" fmla="*/ 0 h 11"/>
                      <a:gd name="T2" fmla="*/ 5 w 6"/>
                      <a:gd name="T3" fmla="*/ 11 h 11"/>
                      <a:gd name="T4" fmla="*/ 6 w 6"/>
                      <a:gd name="T5" fmla="*/ 11 h 11"/>
                      <a:gd name="T6" fmla="*/ 0 60000 65536"/>
                      <a:gd name="T7" fmla="*/ 0 60000 65536"/>
                      <a:gd name="T8" fmla="*/ 0 60000 65536"/>
                      <a:gd name="T9" fmla="*/ 0 w 6"/>
                      <a:gd name="T10" fmla="*/ 0 h 11"/>
                      <a:gd name="T11" fmla="*/ 6 w 6"/>
                      <a:gd name="T12" fmla="*/ 11 h 11"/>
                    </a:gdLst>
                    <a:ahLst/>
                    <a:cxnLst>
                      <a:cxn ang="T6">
                        <a:pos x="T0" y="T1"/>
                      </a:cxn>
                      <a:cxn ang="T7">
                        <a:pos x="T2" y="T3"/>
                      </a:cxn>
                      <a:cxn ang="T8">
                        <a:pos x="T4" y="T5"/>
                      </a:cxn>
                    </a:cxnLst>
                    <a:rect l="T9" t="T10" r="T11" b="T12"/>
                    <a:pathLst>
                      <a:path w="6" h="11">
                        <a:moveTo>
                          <a:pt x="0" y="0"/>
                        </a:moveTo>
                        <a:lnTo>
                          <a:pt x="5" y="11"/>
                        </a:lnTo>
                        <a:lnTo>
                          <a:pt x="6" y="11"/>
                        </a:lnTo>
                      </a:path>
                    </a:pathLst>
                  </a:custGeom>
                  <a:noFill/>
                  <a:ln w="6350">
                    <a:solidFill>
                      <a:srgbClr val="0C0CFF"/>
                    </a:solidFill>
                    <a:prstDash val="solid"/>
                    <a:round/>
                    <a:headEnd/>
                    <a:tailEnd/>
                  </a:ln>
                </p:spPr>
                <p:txBody>
                  <a:bodyPr/>
                  <a:lstStyle/>
                  <a:p>
                    <a:endParaRPr lang="en-US"/>
                  </a:p>
                </p:txBody>
              </p:sp>
              <p:sp>
                <p:nvSpPr>
                  <p:cNvPr id="5967" name="Freeform 1638"/>
                  <p:cNvSpPr>
                    <a:spLocks/>
                  </p:cNvSpPr>
                  <p:nvPr/>
                </p:nvSpPr>
                <p:spPr bwMode="auto">
                  <a:xfrm>
                    <a:off x="2191" y="2175"/>
                    <a:ext cx="2" cy="3"/>
                  </a:xfrm>
                  <a:custGeom>
                    <a:avLst/>
                    <a:gdLst>
                      <a:gd name="T0" fmla="*/ 0 w 7"/>
                      <a:gd name="T1" fmla="*/ 0 h 13"/>
                      <a:gd name="T2" fmla="*/ 6 w 7"/>
                      <a:gd name="T3" fmla="*/ 13 h 13"/>
                      <a:gd name="T4" fmla="*/ 7 w 7"/>
                      <a:gd name="T5" fmla="*/ 13 h 13"/>
                      <a:gd name="T6" fmla="*/ 0 60000 65536"/>
                      <a:gd name="T7" fmla="*/ 0 60000 65536"/>
                      <a:gd name="T8" fmla="*/ 0 60000 65536"/>
                      <a:gd name="T9" fmla="*/ 0 w 7"/>
                      <a:gd name="T10" fmla="*/ 0 h 13"/>
                      <a:gd name="T11" fmla="*/ 7 w 7"/>
                      <a:gd name="T12" fmla="*/ 13 h 13"/>
                    </a:gdLst>
                    <a:ahLst/>
                    <a:cxnLst>
                      <a:cxn ang="T6">
                        <a:pos x="T0" y="T1"/>
                      </a:cxn>
                      <a:cxn ang="T7">
                        <a:pos x="T2" y="T3"/>
                      </a:cxn>
                      <a:cxn ang="T8">
                        <a:pos x="T4" y="T5"/>
                      </a:cxn>
                    </a:cxnLst>
                    <a:rect l="T9" t="T10" r="T11" b="T12"/>
                    <a:pathLst>
                      <a:path w="7" h="13">
                        <a:moveTo>
                          <a:pt x="0" y="0"/>
                        </a:moveTo>
                        <a:lnTo>
                          <a:pt x="6" y="13"/>
                        </a:lnTo>
                        <a:lnTo>
                          <a:pt x="7" y="13"/>
                        </a:lnTo>
                      </a:path>
                    </a:pathLst>
                  </a:custGeom>
                  <a:noFill/>
                  <a:ln w="6350">
                    <a:solidFill>
                      <a:srgbClr val="0C0CFF"/>
                    </a:solidFill>
                    <a:prstDash val="solid"/>
                    <a:round/>
                    <a:headEnd/>
                    <a:tailEnd/>
                  </a:ln>
                </p:spPr>
                <p:txBody>
                  <a:bodyPr/>
                  <a:lstStyle/>
                  <a:p>
                    <a:endParaRPr lang="en-US"/>
                  </a:p>
                </p:txBody>
              </p:sp>
              <p:sp>
                <p:nvSpPr>
                  <p:cNvPr id="5968" name="Freeform 1639"/>
                  <p:cNvSpPr>
                    <a:spLocks/>
                  </p:cNvSpPr>
                  <p:nvPr/>
                </p:nvSpPr>
                <p:spPr bwMode="auto">
                  <a:xfrm>
                    <a:off x="2193" y="2178"/>
                    <a:ext cx="1" cy="2"/>
                  </a:xfrm>
                  <a:custGeom>
                    <a:avLst/>
                    <a:gdLst>
                      <a:gd name="T0" fmla="*/ 0 w 6"/>
                      <a:gd name="T1" fmla="*/ 0 h 14"/>
                      <a:gd name="T2" fmla="*/ 5 w 6"/>
                      <a:gd name="T3" fmla="*/ 14 h 14"/>
                      <a:gd name="T4" fmla="*/ 6 w 6"/>
                      <a:gd name="T5" fmla="*/ 14 h 14"/>
                      <a:gd name="T6" fmla="*/ 0 60000 65536"/>
                      <a:gd name="T7" fmla="*/ 0 60000 65536"/>
                      <a:gd name="T8" fmla="*/ 0 60000 65536"/>
                      <a:gd name="T9" fmla="*/ 0 w 6"/>
                      <a:gd name="T10" fmla="*/ 0 h 14"/>
                      <a:gd name="T11" fmla="*/ 6 w 6"/>
                      <a:gd name="T12" fmla="*/ 14 h 14"/>
                    </a:gdLst>
                    <a:ahLst/>
                    <a:cxnLst>
                      <a:cxn ang="T6">
                        <a:pos x="T0" y="T1"/>
                      </a:cxn>
                      <a:cxn ang="T7">
                        <a:pos x="T2" y="T3"/>
                      </a:cxn>
                      <a:cxn ang="T8">
                        <a:pos x="T4" y="T5"/>
                      </a:cxn>
                    </a:cxnLst>
                    <a:rect l="T9" t="T10" r="T11" b="T12"/>
                    <a:pathLst>
                      <a:path w="6" h="14">
                        <a:moveTo>
                          <a:pt x="0" y="0"/>
                        </a:moveTo>
                        <a:lnTo>
                          <a:pt x="5" y="14"/>
                        </a:lnTo>
                        <a:lnTo>
                          <a:pt x="6" y="14"/>
                        </a:lnTo>
                      </a:path>
                    </a:pathLst>
                  </a:custGeom>
                  <a:noFill/>
                  <a:ln w="6350">
                    <a:solidFill>
                      <a:srgbClr val="0C0CFF"/>
                    </a:solidFill>
                    <a:prstDash val="solid"/>
                    <a:round/>
                    <a:headEnd/>
                    <a:tailEnd/>
                  </a:ln>
                </p:spPr>
                <p:txBody>
                  <a:bodyPr/>
                  <a:lstStyle/>
                  <a:p>
                    <a:endParaRPr lang="en-US"/>
                  </a:p>
                </p:txBody>
              </p:sp>
              <p:sp>
                <p:nvSpPr>
                  <p:cNvPr id="5969" name="Freeform 1640"/>
                  <p:cNvSpPr>
                    <a:spLocks/>
                  </p:cNvSpPr>
                  <p:nvPr/>
                </p:nvSpPr>
                <p:spPr bwMode="auto">
                  <a:xfrm>
                    <a:off x="2194" y="2180"/>
                    <a:ext cx="1" cy="3"/>
                  </a:xfrm>
                  <a:custGeom>
                    <a:avLst/>
                    <a:gdLst>
                      <a:gd name="T0" fmla="*/ 0 w 6"/>
                      <a:gd name="T1" fmla="*/ 0 h 15"/>
                      <a:gd name="T2" fmla="*/ 5 w 6"/>
                      <a:gd name="T3" fmla="*/ 15 h 15"/>
                      <a:gd name="T4" fmla="*/ 6 w 6"/>
                      <a:gd name="T5" fmla="*/ 15 h 15"/>
                      <a:gd name="T6" fmla="*/ 0 60000 65536"/>
                      <a:gd name="T7" fmla="*/ 0 60000 65536"/>
                      <a:gd name="T8" fmla="*/ 0 60000 65536"/>
                      <a:gd name="T9" fmla="*/ 0 w 6"/>
                      <a:gd name="T10" fmla="*/ 0 h 15"/>
                      <a:gd name="T11" fmla="*/ 6 w 6"/>
                      <a:gd name="T12" fmla="*/ 15 h 15"/>
                    </a:gdLst>
                    <a:ahLst/>
                    <a:cxnLst>
                      <a:cxn ang="T6">
                        <a:pos x="T0" y="T1"/>
                      </a:cxn>
                      <a:cxn ang="T7">
                        <a:pos x="T2" y="T3"/>
                      </a:cxn>
                      <a:cxn ang="T8">
                        <a:pos x="T4" y="T5"/>
                      </a:cxn>
                    </a:cxnLst>
                    <a:rect l="T9" t="T10" r="T11" b="T12"/>
                    <a:pathLst>
                      <a:path w="6" h="15">
                        <a:moveTo>
                          <a:pt x="0" y="0"/>
                        </a:moveTo>
                        <a:lnTo>
                          <a:pt x="5" y="15"/>
                        </a:lnTo>
                        <a:lnTo>
                          <a:pt x="6" y="15"/>
                        </a:lnTo>
                      </a:path>
                    </a:pathLst>
                  </a:custGeom>
                  <a:noFill/>
                  <a:ln w="6350">
                    <a:solidFill>
                      <a:srgbClr val="0C0CFF"/>
                    </a:solidFill>
                    <a:prstDash val="solid"/>
                    <a:round/>
                    <a:headEnd/>
                    <a:tailEnd/>
                  </a:ln>
                </p:spPr>
                <p:txBody>
                  <a:bodyPr/>
                  <a:lstStyle/>
                  <a:p>
                    <a:endParaRPr lang="en-US"/>
                  </a:p>
                </p:txBody>
              </p:sp>
              <p:sp>
                <p:nvSpPr>
                  <p:cNvPr id="5970" name="Freeform 1641"/>
                  <p:cNvSpPr>
                    <a:spLocks/>
                  </p:cNvSpPr>
                  <p:nvPr/>
                </p:nvSpPr>
                <p:spPr bwMode="auto">
                  <a:xfrm>
                    <a:off x="2194" y="2183"/>
                    <a:ext cx="2" cy="3"/>
                  </a:xfrm>
                  <a:custGeom>
                    <a:avLst/>
                    <a:gdLst>
                      <a:gd name="T0" fmla="*/ 0 w 6"/>
                      <a:gd name="T1" fmla="*/ 0 h 16"/>
                      <a:gd name="T2" fmla="*/ 5 w 6"/>
                      <a:gd name="T3" fmla="*/ 16 h 16"/>
                      <a:gd name="T4" fmla="*/ 6 w 6"/>
                      <a:gd name="T5" fmla="*/ 16 h 16"/>
                      <a:gd name="T6" fmla="*/ 0 60000 65536"/>
                      <a:gd name="T7" fmla="*/ 0 60000 65536"/>
                      <a:gd name="T8" fmla="*/ 0 60000 65536"/>
                      <a:gd name="T9" fmla="*/ 0 w 6"/>
                      <a:gd name="T10" fmla="*/ 0 h 16"/>
                      <a:gd name="T11" fmla="*/ 6 w 6"/>
                      <a:gd name="T12" fmla="*/ 16 h 16"/>
                    </a:gdLst>
                    <a:ahLst/>
                    <a:cxnLst>
                      <a:cxn ang="T6">
                        <a:pos x="T0" y="T1"/>
                      </a:cxn>
                      <a:cxn ang="T7">
                        <a:pos x="T2" y="T3"/>
                      </a:cxn>
                      <a:cxn ang="T8">
                        <a:pos x="T4" y="T5"/>
                      </a:cxn>
                    </a:cxnLst>
                    <a:rect l="T9" t="T10" r="T11" b="T12"/>
                    <a:pathLst>
                      <a:path w="6" h="16">
                        <a:moveTo>
                          <a:pt x="0" y="0"/>
                        </a:moveTo>
                        <a:lnTo>
                          <a:pt x="5" y="16"/>
                        </a:lnTo>
                        <a:lnTo>
                          <a:pt x="6" y="16"/>
                        </a:lnTo>
                      </a:path>
                    </a:pathLst>
                  </a:custGeom>
                  <a:noFill/>
                  <a:ln w="6350">
                    <a:solidFill>
                      <a:srgbClr val="0C0CFF"/>
                    </a:solidFill>
                    <a:prstDash val="solid"/>
                    <a:round/>
                    <a:headEnd/>
                    <a:tailEnd/>
                  </a:ln>
                </p:spPr>
                <p:txBody>
                  <a:bodyPr/>
                  <a:lstStyle/>
                  <a:p>
                    <a:endParaRPr lang="en-US"/>
                  </a:p>
                </p:txBody>
              </p:sp>
              <p:sp>
                <p:nvSpPr>
                  <p:cNvPr id="5971" name="Freeform 1642"/>
                  <p:cNvSpPr>
                    <a:spLocks/>
                  </p:cNvSpPr>
                  <p:nvPr/>
                </p:nvSpPr>
                <p:spPr bwMode="auto">
                  <a:xfrm>
                    <a:off x="2195" y="2186"/>
                    <a:ext cx="2" cy="3"/>
                  </a:xfrm>
                  <a:custGeom>
                    <a:avLst/>
                    <a:gdLst>
                      <a:gd name="T0" fmla="*/ 0 w 6"/>
                      <a:gd name="T1" fmla="*/ 0 h 16"/>
                      <a:gd name="T2" fmla="*/ 5 w 6"/>
                      <a:gd name="T3" fmla="*/ 16 h 16"/>
                      <a:gd name="T4" fmla="*/ 6 w 6"/>
                      <a:gd name="T5" fmla="*/ 16 h 16"/>
                      <a:gd name="T6" fmla="*/ 0 60000 65536"/>
                      <a:gd name="T7" fmla="*/ 0 60000 65536"/>
                      <a:gd name="T8" fmla="*/ 0 60000 65536"/>
                      <a:gd name="T9" fmla="*/ 0 w 6"/>
                      <a:gd name="T10" fmla="*/ 0 h 16"/>
                      <a:gd name="T11" fmla="*/ 6 w 6"/>
                      <a:gd name="T12" fmla="*/ 16 h 16"/>
                    </a:gdLst>
                    <a:ahLst/>
                    <a:cxnLst>
                      <a:cxn ang="T6">
                        <a:pos x="T0" y="T1"/>
                      </a:cxn>
                      <a:cxn ang="T7">
                        <a:pos x="T2" y="T3"/>
                      </a:cxn>
                      <a:cxn ang="T8">
                        <a:pos x="T4" y="T5"/>
                      </a:cxn>
                    </a:cxnLst>
                    <a:rect l="T9" t="T10" r="T11" b="T12"/>
                    <a:pathLst>
                      <a:path w="6" h="16">
                        <a:moveTo>
                          <a:pt x="0" y="0"/>
                        </a:moveTo>
                        <a:lnTo>
                          <a:pt x="5" y="16"/>
                        </a:lnTo>
                        <a:lnTo>
                          <a:pt x="6" y="16"/>
                        </a:lnTo>
                      </a:path>
                    </a:pathLst>
                  </a:custGeom>
                  <a:noFill/>
                  <a:ln w="6350">
                    <a:solidFill>
                      <a:srgbClr val="0C0CFF"/>
                    </a:solidFill>
                    <a:prstDash val="solid"/>
                    <a:round/>
                    <a:headEnd/>
                    <a:tailEnd/>
                  </a:ln>
                </p:spPr>
                <p:txBody>
                  <a:bodyPr/>
                  <a:lstStyle/>
                  <a:p>
                    <a:endParaRPr lang="en-US"/>
                  </a:p>
                </p:txBody>
              </p:sp>
              <p:sp>
                <p:nvSpPr>
                  <p:cNvPr id="5972" name="Freeform 1643"/>
                  <p:cNvSpPr>
                    <a:spLocks/>
                  </p:cNvSpPr>
                  <p:nvPr/>
                </p:nvSpPr>
                <p:spPr bwMode="auto">
                  <a:xfrm>
                    <a:off x="2196" y="2189"/>
                    <a:ext cx="2" cy="3"/>
                  </a:xfrm>
                  <a:custGeom>
                    <a:avLst/>
                    <a:gdLst>
                      <a:gd name="T0" fmla="*/ 0 w 6"/>
                      <a:gd name="T1" fmla="*/ 0 h 17"/>
                      <a:gd name="T2" fmla="*/ 5 w 6"/>
                      <a:gd name="T3" fmla="*/ 17 h 17"/>
                      <a:gd name="T4" fmla="*/ 6 w 6"/>
                      <a:gd name="T5" fmla="*/ 17 h 17"/>
                      <a:gd name="T6" fmla="*/ 0 60000 65536"/>
                      <a:gd name="T7" fmla="*/ 0 60000 65536"/>
                      <a:gd name="T8" fmla="*/ 0 60000 65536"/>
                      <a:gd name="T9" fmla="*/ 0 w 6"/>
                      <a:gd name="T10" fmla="*/ 0 h 17"/>
                      <a:gd name="T11" fmla="*/ 6 w 6"/>
                      <a:gd name="T12" fmla="*/ 17 h 17"/>
                    </a:gdLst>
                    <a:ahLst/>
                    <a:cxnLst>
                      <a:cxn ang="T6">
                        <a:pos x="T0" y="T1"/>
                      </a:cxn>
                      <a:cxn ang="T7">
                        <a:pos x="T2" y="T3"/>
                      </a:cxn>
                      <a:cxn ang="T8">
                        <a:pos x="T4" y="T5"/>
                      </a:cxn>
                    </a:cxnLst>
                    <a:rect l="T9" t="T10" r="T11" b="T12"/>
                    <a:pathLst>
                      <a:path w="6" h="17">
                        <a:moveTo>
                          <a:pt x="0" y="0"/>
                        </a:moveTo>
                        <a:lnTo>
                          <a:pt x="5" y="17"/>
                        </a:lnTo>
                        <a:lnTo>
                          <a:pt x="6" y="17"/>
                        </a:lnTo>
                      </a:path>
                    </a:pathLst>
                  </a:custGeom>
                  <a:noFill/>
                  <a:ln w="6350">
                    <a:solidFill>
                      <a:srgbClr val="0C0CFF"/>
                    </a:solidFill>
                    <a:prstDash val="solid"/>
                    <a:round/>
                    <a:headEnd/>
                    <a:tailEnd/>
                  </a:ln>
                </p:spPr>
                <p:txBody>
                  <a:bodyPr/>
                  <a:lstStyle/>
                  <a:p>
                    <a:endParaRPr lang="en-US"/>
                  </a:p>
                </p:txBody>
              </p:sp>
              <p:sp>
                <p:nvSpPr>
                  <p:cNvPr id="5973" name="Freeform 1644"/>
                  <p:cNvSpPr>
                    <a:spLocks/>
                  </p:cNvSpPr>
                  <p:nvPr/>
                </p:nvSpPr>
                <p:spPr bwMode="auto">
                  <a:xfrm>
                    <a:off x="2197" y="2192"/>
                    <a:ext cx="1" cy="4"/>
                  </a:xfrm>
                  <a:custGeom>
                    <a:avLst/>
                    <a:gdLst>
                      <a:gd name="T0" fmla="*/ 0 w 6"/>
                      <a:gd name="T1" fmla="*/ 0 h 18"/>
                      <a:gd name="T2" fmla="*/ 5 w 6"/>
                      <a:gd name="T3" fmla="*/ 18 h 18"/>
                      <a:gd name="T4" fmla="*/ 6 w 6"/>
                      <a:gd name="T5" fmla="*/ 18 h 18"/>
                      <a:gd name="T6" fmla="*/ 0 60000 65536"/>
                      <a:gd name="T7" fmla="*/ 0 60000 65536"/>
                      <a:gd name="T8" fmla="*/ 0 60000 65536"/>
                      <a:gd name="T9" fmla="*/ 0 w 6"/>
                      <a:gd name="T10" fmla="*/ 0 h 18"/>
                      <a:gd name="T11" fmla="*/ 6 w 6"/>
                      <a:gd name="T12" fmla="*/ 18 h 18"/>
                    </a:gdLst>
                    <a:ahLst/>
                    <a:cxnLst>
                      <a:cxn ang="T6">
                        <a:pos x="T0" y="T1"/>
                      </a:cxn>
                      <a:cxn ang="T7">
                        <a:pos x="T2" y="T3"/>
                      </a:cxn>
                      <a:cxn ang="T8">
                        <a:pos x="T4" y="T5"/>
                      </a:cxn>
                    </a:cxnLst>
                    <a:rect l="T9" t="T10" r="T11" b="T12"/>
                    <a:pathLst>
                      <a:path w="6" h="18">
                        <a:moveTo>
                          <a:pt x="0" y="0"/>
                        </a:moveTo>
                        <a:lnTo>
                          <a:pt x="5" y="18"/>
                        </a:lnTo>
                        <a:lnTo>
                          <a:pt x="6" y="18"/>
                        </a:lnTo>
                      </a:path>
                    </a:pathLst>
                  </a:custGeom>
                  <a:noFill/>
                  <a:ln w="6350">
                    <a:solidFill>
                      <a:srgbClr val="0C0CFF"/>
                    </a:solidFill>
                    <a:prstDash val="solid"/>
                    <a:round/>
                    <a:headEnd/>
                    <a:tailEnd/>
                  </a:ln>
                </p:spPr>
                <p:txBody>
                  <a:bodyPr/>
                  <a:lstStyle/>
                  <a:p>
                    <a:endParaRPr lang="en-US"/>
                  </a:p>
                </p:txBody>
              </p:sp>
              <p:sp>
                <p:nvSpPr>
                  <p:cNvPr id="5974" name="Freeform 1645"/>
                  <p:cNvSpPr>
                    <a:spLocks/>
                  </p:cNvSpPr>
                  <p:nvPr/>
                </p:nvSpPr>
                <p:spPr bwMode="auto">
                  <a:xfrm>
                    <a:off x="2198" y="2196"/>
                    <a:ext cx="2" cy="3"/>
                  </a:xfrm>
                  <a:custGeom>
                    <a:avLst/>
                    <a:gdLst>
                      <a:gd name="T0" fmla="*/ 0 w 7"/>
                      <a:gd name="T1" fmla="*/ 0 h 17"/>
                      <a:gd name="T2" fmla="*/ 6 w 7"/>
                      <a:gd name="T3" fmla="*/ 17 h 17"/>
                      <a:gd name="T4" fmla="*/ 7 w 7"/>
                      <a:gd name="T5" fmla="*/ 17 h 17"/>
                      <a:gd name="T6" fmla="*/ 0 60000 65536"/>
                      <a:gd name="T7" fmla="*/ 0 60000 65536"/>
                      <a:gd name="T8" fmla="*/ 0 60000 65536"/>
                      <a:gd name="T9" fmla="*/ 0 w 7"/>
                      <a:gd name="T10" fmla="*/ 0 h 17"/>
                      <a:gd name="T11" fmla="*/ 7 w 7"/>
                      <a:gd name="T12" fmla="*/ 17 h 17"/>
                    </a:gdLst>
                    <a:ahLst/>
                    <a:cxnLst>
                      <a:cxn ang="T6">
                        <a:pos x="T0" y="T1"/>
                      </a:cxn>
                      <a:cxn ang="T7">
                        <a:pos x="T2" y="T3"/>
                      </a:cxn>
                      <a:cxn ang="T8">
                        <a:pos x="T4" y="T5"/>
                      </a:cxn>
                    </a:cxnLst>
                    <a:rect l="T9" t="T10" r="T11" b="T12"/>
                    <a:pathLst>
                      <a:path w="7" h="17">
                        <a:moveTo>
                          <a:pt x="0" y="0"/>
                        </a:moveTo>
                        <a:lnTo>
                          <a:pt x="6" y="17"/>
                        </a:lnTo>
                        <a:lnTo>
                          <a:pt x="7" y="17"/>
                        </a:lnTo>
                      </a:path>
                    </a:pathLst>
                  </a:custGeom>
                  <a:noFill/>
                  <a:ln w="6350">
                    <a:solidFill>
                      <a:srgbClr val="0C0CFF"/>
                    </a:solidFill>
                    <a:prstDash val="solid"/>
                    <a:round/>
                    <a:headEnd/>
                    <a:tailEnd/>
                  </a:ln>
                </p:spPr>
                <p:txBody>
                  <a:bodyPr/>
                  <a:lstStyle/>
                  <a:p>
                    <a:endParaRPr lang="en-US"/>
                  </a:p>
                </p:txBody>
              </p:sp>
              <p:sp>
                <p:nvSpPr>
                  <p:cNvPr id="5975" name="Freeform 1646"/>
                  <p:cNvSpPr>
                    <a:spLocks/>
                  </p:cNvSpPr>
                  <p:nvPr/>
                </p:nvSpPr>
                <p:spPr bwMode="auto">
                  <a:xfrm>
                    <a:off x="2199" y="2199"/>
                    <a:ext cx="2" cy="3"/>
                  </a:xfrm>
                  <a:custGeom>
                    <a:avLst/>
                    <a:gdLst>
                      <a:gd name="T0" fmla="*/ 0 w 6"/>
                      <a:gd name="T1" fmla="*/ 0 h 17"/>
                      <a:gd name="T2" fmla="*/ 5 w 6"/>
                      <a:gd name="T3" fmla="*/ 17 h 17"/>
                      <a:gd name="T4" fmla="*/ 6 w 6"/>
                      <a:gd name="T5" fmla="*/ 17 h 17"/>
                      <a:gd name="T6" fmla="*/ 0 60000 65536"/>
                      <a:gd name="T7" fmla="*/ 0 60000 65536"/>
                      <a:gd name="T8" fmla="*/ 0 60000 65536"/>
                      <a:gd name="T9" fmla="*/ 0 w 6"/>
                      <a:gd name="T10" fmla="*/ 0 h 17"/>
                      <a:gd name="T11" fmla="*/ 6 w 6"/>
                      <a:gd name="T12" fmla="*/ 17 h 17"/>
                    </a:gdLst>
                    <a:ahLst/>
                    <a:cxnLst>
                      <a:cxn ang="T6">
                        <a:pos x="T0" y="T1"/>
                      </a:cxn>
                      <a:cxn ang="T7">
                        <a:pos x="T2" y="T3"/>
                      </a:cxn>
                      <a:cxn ang="T8">
                        <a:pos x="T4" y="T5"/>
                      </a:cxn>
                    </a:cxnLst>
                    <a:rect l="T9" t="T10" r="T11" b="T12"/>
                    <a:pathLst>
                      <a:path w="6" h="17">
                        <a:moveTo>
                          <a:pt x="0" y="0"/>
                        </a:moveTo>
                        <a:lnTo>
                          <a:pt x="5" y="17"/>
                        </a:lnTo>
                        <a:lnTo>
                          <a:pt x="6" y="17"/>
                        </a:lnTo>
                      </a:path>
                    </a:pathLst>
                  </a:custGeom>
                  <a:noFill/>
                  <a:ln w="6350">
                    <a:solidFill>
                      <a:srgbClr val="0C0CFF"/>
                    </a:solidFill>
                    <a:prstDash val="solid"/>
                    <a:round/>
                    <a:headEnd/>
                    <a:tailEnd/>
                  </a:ln>
                </p:spPr>
                <p:txBody>
                  <a:bodyPr/>
                  <a:lstStyle/>
                  <a:p>
                    <a:endParaRPr lang="en-US"/>
                  </a:p>
                </p:txBody>
              </p:sp>
              <p:sp>
                <p:nvSpPr>
                  <p:cNvPr id="5976" name="Freeform 1647"/>
                  <p:cNvSpPr>
                    <a:spLocks/>
                  </p:cNvSpPr>
                  <p:nvPr/>
                </p:nvSpPr>
                <p:spPr bwMode="auto">
                  <a:xfrm>
                    <a:off x="2200" y="2202"/>
                    <a:ext cx="1" cy="3"/>
                  </a:xfrm>
                  <a:custGeom>
                    <a:avLst/>
                    <a:gdLst>
                      <a:gd name="T0" fmla="*/ 0 w 6"/>
                      <a:gd name="T1" fmla="*/ 0 h 17"/>
                      <a:gd name="T2" fmla="*/ 5 w 6"/>
                      <a:gd name="T3" fmla="*/ 17 h 17"/>
                      <a:gd name="T4" fmla="*/ 6 w 6"/>
                      <a:gd name="T5" fmla="*/ 17 h 17"/>
                      <a:gd name="T6" fmla="*/ 0 60000 65536"/>
                      <a:gd name="T7" fmla="*/ 0 60000 65536"/>
                      <a:gd name="T8" fmla="*/ 0 60000 65536"/>
                      <a:gd name="T9" fmla="*/ 0 w 6"/>
                      <a:gd name="T10" fmla="*/ 0 h 17"/>
                      <a:gd name="T11" fmla="*/ 6 w 6"/>
                      <a:gd name="T12" fmla="*/ 17 h 17"/>
                    </a:gdLst>
                    <a:ahLst/>
                    <a:cxnLst>
                      <a:cxn ang="T6">
                        <a:pos x="T0" y="T1"/>
                      </a:cxn>
                      <a:cxn ang="T7">
                        <a:pos x="T2" y="T3"/>
                      </a:cxn>
                      <a:cxn ang="T8">
                        <a:pos x="T4" y="T5"/>
                      </a:cxn>
                    </a:cxnLst>
                    <a:rect l="T9" t="T10" r="T11" b="T12"/>
                    <a:pathLst>
                      <a:path w="6" h="17">
                        <a:moveTo>
                          <a:pt x="0" y="0"/>
                        </a:moveTo>
                        <a:lnTo>
                          <a:pt x="5" y="17"/>
                        </a:lnTo>
                        <a:lnTo>
                          <a:pt x="6" y="17"/>
                        </a:lnTo>
                      </a:path>
                    </a:pathLst>
                  </a:custGeom>
                  <a:noFill/>
                  <a:ln w="6350">
                    <a:solidFill>
                      <a:srgbClr val="0C0CFF"/>
                    </a:solidFill>
                    <a:prstDash val="solid"/>
                    <a:round/>
                    <a:headEnd/>
                    <a:tailEnd/>
                  </a:ln>
                </p:spPr>
                <p:txBody>
                  <a:bodyPr/>
                  <a:lstStyle/>
                  <a:p>
                    <a:endParaRPr lang="en-US"/>
                  </a:p>
                </p:txBody>
              </p:sp>
              <p:sp>
                <p:nvSpPr>
                  <p:cNvPr id="5977" name="Freeform 1648"/>
                  <p:cNvSpPr>
                    <a:spLocks/>
                  </p:cNvSpPr>
                  <p:nvPr/>
                </p:nvSpPr>
                <p:spPr bwMode="auto">
                  <a:xfrm>
                    <a:off x="2201" y="2205"/>
                    <a:ext cx="1" cy="3"/>
                  </a:xfrm>
                  <a:custGeom>
                    <a:avLst/>
                    <a:gdLst>
                      <a:gd name="T0" fmla="*/ 0 w 6"/>
                      <a:gd name="T1" fmla="*/ 0 h 16"/>
                      <a:gd name="T2" fmla="*/ 5 w 6"/>
                      <a:gd name="T3" fmla="*/ 16 h 16"/>
                      <a:gd name="T4" fmla="*/ 6 w 6"/>
                      <a:gd name="T5" fmla="*/ 16 h 16"/>
                      <a:gd name="T6" fmla="*/ 0 60000 65536"/>
                      <a:gd name="T7" fmla="*/ 0 60000 65536"/>
                      <a:gd name="T8" fmla="*/ 0 60000 65536"/>
                      <a:gd name="T9" fmla="*/ 0 w 6"/>
                      <a:gd name="T10" fmla="*/ 0 h 16"/>
                      <a:gd name="T11" fmla="*/ 6 w 6"/>
                      <a:gd name="T12" fmla="*/ 16 h 16"/>
                    </a:gdLst>
                    <a:ahLst/>
                    <a:cxnLst>
                      <a:cxn ang="T6">
                        <a:pos x="T0" y="T1"/>
                      </a:cxn>
                      <a:cxn ang="T7">
                        <a:pos x="T2" y="T3"/>
                      </a:cxn>
                      <a:cxn ang="T8">
                        <a:pos x="T4" y="T5"/>
                      </a:cxn>
                    </a:cxnLst>
                    <a:rect l="T9" t="T10" r="T11" b="T12"/>
                    <a:pathLst>
                      <a:path w="6" h="16">
                        <a:moveTo>
                          <a:pt x="0" y="0"/>
                        </a:moveTo>
                        <a:lnTo>
                          <a:pt x="5" y="16"/>
                        </a:lnTo>
                        <a:lnTo>
                          <a:pt x="6" y="16"/>
                        </a:lnTo>
                      </a:path>
                    </a:pathLst>
                  </a:custGeom>
                  <a:noFill/>
                  <a:ln w="6350">
                    <a:solidFill>
                      <a:srgbClr val="0C0CFF"/>
                    </a:solidFill>
                    <a:prstDash val="solid"/>
                    <a:round/>
                    <a:headEnd/>
                    <a:tailEnd/>
                  </a:ln>
                </p:spPr>
                <p:txBody>
                  <a:bodyPr/>
                  <a:lstStyle/>
                  <a:p>
                    <a:endParaRPr lang="en-US"/>
                  </a:p>
                </p:txBody>
              </p:sp>
              <p:sp>
                <p:nvSpPr>
                  <p:cNvPr id="5978" name="Freeform 1649"/>
                  <p:cNvSpPr>
                    <a:spLocks/>
                  </p:cNvSpPr>
                  <p:nvPr/>
                </p:nvSpPr>
                <p:spPr bwMode="auto">
                  <a:xfrm>
                    <a:off x="2202" y="2208"/>
                    <a:ext cx="1" cy="3"/>
                  </a:xfrm>
                  <a:custGeom>
                    <a:avLst/>
                    <a:gdLst>
                      <a:gd name="T0" fmla="*/ 0 w 6"/>
                      <a:gd name="T1" fmla="*/ 0 h 16"/>
                      <a:gd name="T2" fmla="*/ 5 w 6"/>
                      <a:gd name="T3" fmla="*/ 16 h 16"/>
                      <a:gd name="T4" fmla="*/ 6 w 6"/>
                      <a:gd name="T5" fmla="*/ 16 h 16"/>
                      <a:gd name="T6" fmla="*/ 0 60000 65536"/>
                      <a:gd name="T7" fmla="*/ 0 60000 65536"/>
                      <a:gd name="T8" fmla="*/ 0 60000 65536"/>
                      <a:gd name="T9" fmla="*/ 0 w 6"/>
                      <a:gd name="T10" fmla="*/ 0 h 16"/>
                      <a:gd name="T11" fmla="*/ 6 w 6"/>
                      <a:gd name="T12" fmla="*/ 16 h 16"/>
                    </a:gdLst>
                    <a:ahLst/>
                    <a:cxnLst>
                      <a:cxn ang="T6">
                        <a:pos x="T0" y="T1"/>
                      </a:cxn>
                      <a:cxn ang="T7">
                        <a:pos x="T2" y="T3"/>
                      </a:cxn>
                      <a:cxn ang="T8">
                        <a:pos x="T4" y="T5"/>
                      </a:cxn>
                    </a:cxnLst>
                    <a:rect l="T9" t="T10" r="T11" b="T12"/>
                    <a:pathLst>
                      <a:path w="6" h="16">
                        <a:moveTo>
                          <a:pt x="0" y="0"/>
                        </a:moveTo>
                        <a:lnTo>
                          <a:pt x="5" y="16"/>
                        </a:lnTo>
                        <a:lnTo>
                          <a:pt x="6" y="16"/>
                        </a:lnTo>
                      </a:path>
                    </a:pathLst>
                  </a:custGeom>
                  <a:noFill/>
                  <a:ln w="6350">
                    <a:solidFill>
                      <a:srgbClr val="0C0CFF"/>
                    </a:solidFill>
                    <a:prstDash val="solid"/>
                    <a:round/>
                    <a:headEnd/>
                    <a:tailEnd/>
                  </a:ln>
                </p:spPr>
                <p:txBody>
                  <a:bodyPr/>
                  <a:lstStyle/>
                  <a:p>
                    <a:endParaRPr lang="en-US"/>
                  </a:p>
                </p:txBody>
              </p:sp>
              <p:sp>
                <p:nvSpPr>
                  <p:cNvPr id="5979" name="Freeform 1650"/>
                  <p:cNvSpPr>
                    <a:spLocks/>
                  </p:cNvSpPr>
                  <p:nvPr/>
                </p:nvSpPr>
                <p:spPr bwMode="auto">
                  <a:xfrm>
                    <a:off x="2203" y="2211"/>
                    <a:ext cx="1" cy="3"/>
                  </a:xfrm>
                  <a:custGeom>
                    <a:avLst/>
                    <a:gdLst>
                      <a:gd name="T0" fmla="*/ 0 w 6"/>
                      <a:gd name="T1" fmla="*/ 0 h 16"/>
                      <a:gd name="T2" fmla="*/ 5 w 6"/>
                      <a:gd name="T3" fmla="*/ 16 h 16"/>
                      <a:gd name="T4" fmla="*/ 6 w 6"/>
                      <a:gd name="T5" fmla="*/ 16 h 16"/>
                      <a:gd name="T6" fmla="*/ 0 60000 65536"/>
                      <a:gd name="T7" fmla="*/ 0 60000 65536"/>
                      <a:gd name="T8" fmla="*/ 0 60000 65536"/>
                      <a:gd name="T9" fmla="*/ 0 w 6"/>
                      <a:gd name="T10" fmla="*/ 0 h 16"/>
                      <a:gd name="T11" fmla="*/ 6 w 6"/>
                      <a:gd name="T12" fmla="*/ 16 h 16"/>
                    </a:gdLst>
                    <a:ahLst/>
                    <a:cxnLst>
                      <a:cxn ang="T6">
                        <a:pos x="T0" y="T1"/>
                      </a:cxn>
                      <a:cxn ang="T7">
                        <a:pos x="T2" y="T3"/>
                      </a:cxn>
                      <a:cxn ang="T8">
                        <a:pos x="T4" y="T5"/>
                      </a:cxn>
                    </a:cxnLst>
                    <a:rect l="T9" t="T10" r="T11" b="T12"/>
                    <a:pathLst>
                      <a:path w="6" h="16">
                        <a:moveTo>
                          <a:pt x="0" y="0"/>
                        </a:moveTo>
                        <a:lnTo>
                          <a:pt x="5" y="16"/>
                        </a:lnTo>
                        <a:lnTo>
                          <a:pt x="6" y="16"/>
                        </a:lnTo>
                      </a:path>
                    </a:pathLst>
                  </a:custGeom>
                  <a:noFill/>
                  <a:ln w="6350">
                    <a:solidFill>
                      <a:srgbClr val="0C0CFF"/>
                    </a:solidFill>
                    <a:prstDash val="solid"/>
                    <a:round/>
                    <a:headEnd/>
                    <a:tailEnd/>
                  </a:ln>
                </p:spPr>
                <p:txBody>
                  <a:bodyPr/>
                  <a:lstStyle/>
                  <a:p>
                    <a:endParaRPr lang="en-US"/>
                  </a:p>
                </p:txBody>
              </p:sp>
              <p:sp>
                <p:nvSpPr>
                  <p:cNvPr id="5980" name="Freeform 1651"/>
                  <p:cNvSpPr>
                    <a:spLocks/>
                  </p:cNvSpPr>
                  <p:nvPr/>
                </p:nvSpPr>
                <p:spPr bwMode="auto">
                  <a:xfrm>
                    <a:off x="2204" y="2214"/>
                    <a:ext cx="1" cy="3"/>
                  </a:xfrm>
                  <a:custGeom>
                    <a:avLst/>
                    <a:gdLst>
                      <a:gd name="T0" fmla="*/ 0 w 6"/>
                      <a:gd name="T1" fmla="*/ 0 h 14"/>
                      <a:gd name="T2" fmla="*/ 5 w 6"/>
                      <a:gd name="T3" fmla="*/ 14 h 14"/>
                      <a:gd name="T4" fmla="*/ 6 w 6"/>
                      <a:gd name="T5" fmla="*/ 14 h 14"/>
                      <a:gd name="T6" fmla="*/ 0 60000 65536"/>
                      <a:gd name="T7" fmla="*/ 0 60000 65536"/>
                      <a:gd name="T8" fmla="*/ 0 60000 65536"/>
                      <a:gd name="T9" fmla="*/ 0 w 6"/>
                      <a:gd name="T10" fmla="*/ 0 h 14"/>
                      <a:gd name="T11" fmla="*/ 6 w 6"/>
                      <a:gd name="T12" fmla="*/ 14 h 14"/>
                    </a:gdLst>
                    <a:ahLst/>
                    <a:cxnLst>
                      <a:cxn ang="T6">
                        <a:pos x="T0" y="T1"/>
                      </a:cxn>
                      <a:cxn ang="T7">
                        <a:pos x="T2" y="T3"/>
                      </a:cxn>
                      <a:cxn ang="T8">
                        <a:pos x="T4" y="T5"/>
                      </a:cxn>
                    </a:cxnLst>
                    <a:rect l="T9" t="T10" r="T11" b="T12"/>
                    <a:pathLst>
                      <a:path w="6" h="14">
                        <a:moveTo>
                          <a:pt x="0" y="0"/>
                        </a:moveTo>
                        <a:lnTo>
                          <a:pt x="5" y="14"/>
                        </a:lnTo>
                        <a:lnTo>
                          <a:pt x="6" y="14"/>
                        </a:lnTo>
                      </a:path>
                    </a:pathLst>
                  </a:custGeom>
                  <a:noFill/>
                  <a:ln w="6350">
                    <a:solidFill>
                      <a:srgbClr val="0C0CFF"/>
                    </a:solidFill>
                    <a:prstDash val="solid"/>
                    <a:round/>
                    <a:headEnd/>
                    <a:tailEnd/>
                  </a:ln>
                </p:spPr>
                <p:txBody>
                  <a:bodyPr/>
                  <a:lstStyle/>
                  <a:p>
                    <a:endParaRPr lang="en-US"/>
                  </a:p>
                </p:txBody>
              </p:sp>
              <p:sp>
                <p:nvSpPr>
                  <p:cNvPr id="5981" name="Freeform 1652"/>
                  <p:cNvSpPr>
                    <a:spLocks/>
                  </p:cNvSpPr>
                  <p:nvPr/>
                </p:nvSpPr>
                <p:spPr bwMode="auto">
                  <a:xfrm>
                    <a:off x="2205" y="2217"/>
                    <a:ext cx="1" cy="3"/>
                  </a:xfrm>
                  <a:custGeom>
                    <a:avLst/>
                    <a:gdLst>
                      <a:gd name="T0" fmla="*/ 0 w 7"/>
                      <a:gd name="T1" fmla="*/ 0 h 14"/>
                      <a:gd name="T2" fmla="*/ 6 w 7"/>
                      <a:gd name="T3" fmla="*/ 14 h 14"/>
                      <a:gd name="T4" fmla="*/ 7 w 7"/>
                      <a:gd name="T5" fmla="*/ 14 h 14"/>
                      <a:gd name="T6" fmla="*/ 0 60000 65536"/>
                      <a:gd name="T7" fmla="*/ 0 60000 65536"/>
                      <a:gd name="T8" fmla="*/ 0 60000 65536"/>
                      <a:gd name="T9" fmla="*/ 0 w 7"/>
                      <a:gd name="T10" fmla="*/ 0 h 14"/>
                      <a:gd name="T11" fmla="*/ 7 w 7"/>
                      <a:gd name="T12" fmla="*/ 14 h 14"/>
                    </a:gdLst>
                    <a:ahLst/>
                    <a:cxnLst>
                      <a:cxn ang="T6">
                        <a:pos x="T0" y="T1"/>
                      </a:cxn>
                      <a:cxn ang="T7">
                        <a:pos x="T2" y="T3"/>
                      </a:cxn>
                      <a:cxn ang="T8">
                        <a:pos x="T4" y="T5"/>
                      </a:cxn>
                    </a:cxnLst>
                    <a:rect l="T9" t="T10" r="T11" b="T12"/>
                    <a:pathLst>
                      <a:path w="7" h="14">
                        <a:moveTo>
                          <a:pt x="0" y="0"/>
                        </a:moveTo>
                        <a:lnTo>
                          <a:pt x="6" y="14"/>
                        </a:lnTo>
                        <a:lnTo>
                          <a:pt x="7" y="14"/>
                        </a:lnTo>
                      </a:path>
                    </a:pathLst>
                  </a:custGeom>
                  <a:noFill/>
                  <a:ln w="6350">
                    <a:solidFill>
                      <a:srgbClr val="0C0CFF"/>
                    </a:solidFill>
                    <a:prstDash val="solid"/>
                    <a:round/>
                    <a:headEnd/>
                    <a:tailEnd/>
                  </a:ln>
                </p:spPr>
                <p:txBody>
                  <a:bodyPr/>
                  <a:lstStyle/>
                  <a:p>
                    <a:endParaRPr lang="en-US"/>
                  </a:p>
                </p:txBody>
              </p:sp>
              <p:sp>
                <p:nvSpPr>
                  <p:cNvPr id="5982" name="Freeform 1653"/>
                  <p:cNvSpPr>
                    <a:spLocks/>
                  </p:cNvSpPr>
                  <p:nvPr/>
                </p:nvSpPr>
                <p:spPr bwMode="auto">
                  <a:xfrm>
                    <a:off x="2206" y="2220"/>
                    <a:ext cx="1" cy="2"/>
                  </a:xfrm>
                  <a:custGeom>
                    <a:avLst/>
                    <a:gdLst>
                      <a:gd name="T0" fmla="*/ 0 w 6"/>
                      <a:gd name="T1" fmla="*/ 0 h 14"/>
                      <a:gd name="T2" fmla="*/ 5 w 6"/>
                      <a:gd name="T3" fmla="*/ 14 h 14"/>
                      <a:gd name="T4" fmla="*/ 6 w 6"/>
                      <a:gd name="T5" fmla="*/ 14 h 14"/>
                      <a:gd name="T6" fmla="*/ 0 60000 65536"/>
                      <a:gd name="T7" fmla="*/ 0 60000 65536"/>
                      <a:gd name="T8" fmla="*/ 0 60000 65536"/>
                      <a:gd name="T9" fmla="*/ 0 w 6"/>
                      <a:gd name="T10" fmla="*/ 0 h 14"/>
                      <a:gd name="T11" fmla="*/ 6 w 6"/>
                      <a:gd name="T12" fmla="*/ 14 h 14"/>
                    </a:gdLst>
                    <a:ahLst/>
                    <a:cxnLst>
                      <a:cxn ang="T6">
                        <a:pos x="T0" y="T1"/>
                      </a:cxn>
                      <a:cxn ang="T7">
                        <a:pos x="T2" y="T3"/>
                      </a:cxn>
                      <a:cxn ang="T8">
                        <a:pos x="T4" y="T5"/>
                      </a:cxn>
                    </a:cxnLst>
                    <a:rect l="T9" t="T10" r="T11" b="T12"/>
                    <a:pathLst>
                      <a:path w="6" h="14">
                        <a:moveTo>
                          <a:pt x="0" y="0"/>
                        </a:moveTo>
                        <a:lnTo>
                          <a:pt x="5" y="14"/>
                        </a:lnTo>
                        <a:lnTo>
                          <a:pt x="6" y="14"/>
                        </a:lnTo>
                      </a:path>
                    </a:pathLst>
                  </a:custGeom>
                  <a:noFill/>
                  <a:ln w="6350">
                    <a:solidFill>
                      <a:srgbClr val="0C0CFF"/>
                    </a:solidFill>
                    <a:prstDash val="solid"/>
                    <a:round/>
                    <a:headEnd/>
                    <a:tailEnd/>
                  </a:ln>
                </p:spPr>
                <p:txBody>
                  <a:bodyPr/>
                  <a:lstStyle/>
                  <a:p>
                    <a:endParaRPr lang="en-US"/>
                  </a:p>
                </p:txBody>
              </p:sp>
              <p:sp>
                <p:nvSpPr>
                  <p:cNvPr id="5983" name="Freeform 1654"/>
                  <p:cNvSpPr>
                    <a:spLocks/>
                  </p:cNvSpPr>
                  <p:nvPr/>
                </p:nvSpPr>
                <p:spPr bwMode="auto">
                  <a:xfrm>
                    <a:off x="2207" y="2222"/>
                    <a:ext cx="1" cy="3"/>
                  </a:xfrm>
                  <a:custGeom>
                    <a:avLst/>
                    <a:gdLst>
                      <a:gd name="T0" fmla="*/ 0 w 6"/>
                      <a:gd name="T1" fmla="*/ 0 h 12"/>
                      <a:gd name="T2" fmla="*/ 5 w 6"/>
                      <a:gd name="T3" fmla="*/ 12 h 12"/>
                      <a:gd name="T4" fmla="*/ 6 w 6"/>
                      <a:gd name="T5" fmla="*/ 12 h 12"/>
                      <a:gd name="T6" fmla="*/ 0 60000 65536"/>
                      <a:gd name="T7" fmla="*/ 0 60000 65536"/>
                      <a:gd name="T8" fmla="*/ 0 60000 65536"/>
                      <a:gd name="T9" fmla="*/ 0 w 6"/>
                      <a:gd name="T10" fmla="*/ 0 h 12"/>
                      <a:gd name="T11" fmla="*/ 6 w 6"/>
                      <a:gd name="T12" fmla="*/ 12 h 12"/>
                    </a:gdLst>
                    <a:ahLst/>
                    <a:cxnLst>
                      <a:cxn ang="T6">
                        <a:pos x="T0" y="T1"/>
                      </a:cxn>
                      <a:cxn ang="T7">
                        <a:pos x="T2" y="T3"/>
                      </a:cxn>
                      <a:cxn ang="T8">
                        <a:pos x="T4" y="T5"/>
                      </a:cxn>
                    </a:cxnLst>
                    <a:rect l="T9" t="T10" r="T11" b="T12"/>
                    <a:pathLst>
                      <a:path w="6" h="12">
                        <a:moveTo>
                          <a:pt x="0" y="0"/>
                        </a:moveTo>
                        <a:lnTo>
                          <a:pt x="5" y="12"/>
                        </a:lnTo>
                        <a:lnTo>
                          <a:pt x="6" y="12"/>
                        </a:lnTo>
                      </a:path>
                    </a:pathLst>
                  </a:custGeom>
                  <a:noFill/>
                  <a:ln w="6350">
                    <a:solidFill>
                      <a:srgbClr val="0C0CFF"/>
                    </a:solidFill>
                    <a:prstDash val="solid"/>
                    <a:round/>
                    <a:headEnd/>
                    <a:tailEnd/>
                  </a:ln>
                </p:spPr>
                <p:txBody>
                  <a:bodyPr/>
                  <a:lstStyle/>
                  <a:p>
                    <a:endParaRPr lang="en-US"/>
                  </a:p>
                </p:txBody>
              </p:sp>
              <p:sp>
                <p:nvSpPr>
                  <p:cNvPr id="5984" name="Freeform 1655"/>
                  <p:cNvSpPr>
                    <a:spLocks/>
                  </p:cNvSpPr>
                  <p:nvPr/>
                </p:nvSpPr>
                <p:spPr bwMode="auto">
                  <a:xfrm>
                    <a:off x="2208" y="2225"/>
                    <a:ext cx="1" cy="2"/>
                  </a:xfrm>
                  <a:custGeom>
                    <a:avLst/>
                    <a:gdLst>
                      <a:gd name="T0" fmla="*/ 0 w 6"/>
                      <a:gd name="T1" fmla="*/ 0 h 11"/>
                      <a:gd name="T2" fmla="*/ 5 w 6"/>
                      <a:gd name="T3" fmla="*/ 11 h 11"/>
                      <a:gd name="T4" fmla="*/ 6 w 6"/>
                      <a:gd name="T5" fmla="*/ 11 h 11"/>
                      <a:gd name="T6" fmla="*/ 0 60000 65536"/>
                      <a:gd name="T7" fmla="*/ 0 60000 65536"/>
                      <a:gd name="T8" fmla="*/ 0 60000 65536"/>
                      <a:gd name="T9" fmla="*/ 0 w 6"/>
                      <a:gd name="T10" fmla="*/ 0 h 11"/>
                      <a:gd name="T11" fmla="*/ 6 w 6"/>
                      <a:gd name="T12" fmla="*/ 11 h 11"/>
                    </a:gdLst>
                    <a:ahLst/>
                    <a:cxnLst>
                      <a:cxn ang="T6">
                        <a:pos x="T0" y="T1"/>
                      </a:cxn>
                      <a:cxn ang="T7">
                        <a:pos x="T2" y="T3"/>
                      </a:cxn>
                      <a:cxn ang="T8">
                        <a:pos x="T4" y="T5"/>
                      </a:cxn>
                    </a:cxnLst>
                    <a:rect l="T9" t="T10" r="T11" b="T12"/>
                    <a:pathLst>
                      <a:path w="6" h="11">
                        <a:moveTo>
                          <a:pt x="0" y="0"/>
                        </a:moveTo>
                        <a:lnTo>
                          <a:pt x="5" y="11"/>
                        </a:lnTo>
                        <a:lnTo>
                          <a:pt x="6" y="11"/>
                        </a:lnTo>
                      </a:path>
                    </a:pathLst>
                  </a:custGeom>
                  <a:noFill/>
                  <a:ln w="6350">
                    <a:solidFill>
                      <a:srgbClr val="0C0CFF"/>
                    </a:solidFill>
                    <a:prstDash val="solid"/>
                    <a:round/>
                    <a:headEnd/>
                    <a:tailEnd/>
                  </a:ln>
                </p:spPr>
                <p:txBody>
                  <a:bodyPr/>
                  <a:lstStyle/>
                  <a:p>
                    <a:endParaRPr lang="en-US"/>
                  </a:p>
                </p:txBody>
              </p:sp>
              <p:sp>
                <p:nvSpPr>
                  <p:cNvPr id="5985" name="Freeform 1656"/>
                  <p:cNvSpPr>
                    <a:spLocks/>
                  </p:cNvSpPr>
                  <p:nvPr/>
                </p:nvSpPr>
                <p:spPr bwMode="auto">
                  <a:xfrm>
                    <a:off x="2209" y="2227"/>
                    <a:ext cx="1" cy="2"/>
                  </a:xfrm>
                  <a:custGeom>
                    <a:avLst/>
                    <a:gdLst>
                      <a:gd name="T0" fmla="*/ 0 w 6"/>
                      <a:gd name="T1" fmla="*/ 0 h 11"/>
                      <a:gd name="T2" fmla="*/ 5 w 6"/>
                      <a:gd name="T3" fmla="*/ 11 h 11"/>
                      <a:gd name="T4" fmla="*/ 6 w 6"/>
                      <a:gd name="T5" fmla="*/ 11 h 11"/>
                      <a:gd name="T6" fmla="*/ 0 60000 65536"/>
                      <a:gd name="T7" fmla="*/ 0 60000 65536"/>
                      <a:gd name="T8" fmla="*/ 0 60000 65536"/>
                      <a:gd name="T9" fmla="*/ 0 w 6"/>
                      <a:gd name="T10" fmla="*/ 0 h 11"/>
                      <a:gd name="T11" fmla="*/ 6 w 6"/>
                      <a:gd name="T12" fmla="*/ 11 h 11"/>
                    </a:gdLst>
                    <a:ahLst/>
                    <a:cxnLst>
                      <a:cxn ang="T6">
                        <a:pos x="T0" y="T1"/>
                      </a:cxn>
                      <a:cxn ang="T7">
                        <a:pos x="T2" y="T3"/>
                      </a:cxn>
                      <a:cxn ang="T8">
                        <a:pos x="T4" y="T5"/>
                      </a:cxn>
                    </a:cxnLst>
                    <a:rect l="T9" t="T10" r="T11" b="T12"/>
                    <a:pathLst>
                      <a:path w="6" h="11">
                        <a:moveTo>
                          <a:pt x="0" y="0"/>
                        </a:moveTo>
                        <a:lnTo>
                          <a:pt x="5" y="11"/>
                        </a:lnTo>
                        <a:lnTo>
                          <a:pt x="6" y="11"/>
                        </a:lnTo>
                      </a:path>
                    </a:pathLst>
                  </a:custGeom>
                  <a:noFill/>
                  <a:ln w="6350">
                    <a:solidFill>
                      <a:srgbClr val="0C0CFF"/>
                    </a:solidFill>
                    <a:prstDash val="solid"/>
                    <a:round/>
                    <a:headEnd/>
                    <a:tailEnd/>
                  </a:ln>
                </p:spPr>
                <p:txBody>
                  <a:bodyPr/>
                  <a:lstStyle/>
                  <a:p>
                    <a:endParaRPr lang="en-US"/>
                  </a:p>
                </p:txBody>
              </p:sp>
              <p:sp>
                <p:nvSpPr>
                  <p:cNvPr id="5986" name="Freeform 1657"/>
                  <p:cNvSpPr>
                    <a:spLocks/>
                  </p:cNvSpPr>
                  <p:nvPr/>
                </p:nvSpPr>
                <p:spPr bwMode="auto">
                  <a:xfrm>
                    <a:off x="2210" y="2229"/>
                    <a:ext cx="1" cy="2"/>
                  </a:xfrm>
                  <a:custGeom>
                    <a:avLst/>
                    <a:gdLst>
                      <a:gd name="T0" fmla="*/ 0 w 6"/>
                      <a:gd name="T1" fmla="*/ 0 h 10"/>
                      <a:gd name="T2" fmla="*/ 5 w 6"/>
                      <a:gd name="T3" fmla="*/ 10 h 10"/>
                      <a:gd name="T4" fmla="*/ 6 w 6"/>
                      <a:gd name="T5" fmla="*/ 10 h 10"/>
                      <a:gd name="T6" fmla="*/ 0 60000 65536"/>
                      <a:gd name="T7" fmla="*/ 0 60000 65536"/>
                      <a:gd name="T8" fmla="*/ 0 60000 65536"/>
                      <a:gd name="T9" fmla="*/ 0 w 6"/>
                      <a:gd name="T10" fmla="*/ 0 h 10"/>
                      <a:gd name="T11" fmla="*/ 6 w 6"/>
                      <a:gd name="T12" fmla="*/ 10 h 10"/>
                    </a:gdLst>
                    <a:ahLst/>
                    <a:cxnLst>
                      <a:cxn ang="T6">
                        <a:pos x="T0" y="T1"/>
                      </a:cxn>
                      <a:cxn ang="T7">
                        <a:pos x="T2" y="T3"/>
                      </a:cxn>
                      <a:cxn ang="T8">
                        <a:pos x="T4" y="T5"/>
                      </a:cxn>
                    </a:cxnLst>
                    <a:rect l="T9" t="T10" r="T11" b="T12"/>
                    <a:pathLst>
                      <a:path w="6" h="10">
                        <a:moveTo>
                          <a:pt x="0" y="0"/>
                        </a:moveTo>
                        <a:lnTo>
                          <a:pt x="5" y="10"/>
                        </a:lnTo>
                        <a:lnTo>
                          <a:pt x="6" y="10"/>
                        </a:lnTo>
                      </a:path>
                    </a:pathLst>
                  </a:custGeom>
                  <a:noFill/>
                  <a:ln w="6350">
                    <a:solidFill>
                      <a:srgbClr val="0C0CFF"/>
                    </a:solidFill>
                    <a:prstDash val="solid"/>
                    <a:round/>
                    <a:headEnd/>
                    <a:tailEnd/>
                  </a:ln>
                </p:spPr>
                <p:txBody>
                  <a:bodyPr/>
                  <a:lstStyle/>
                  <a:p>
                    <a:endParaRPr lang="en-US"/>
                  </a:p>
                </p:txBody>
              </p:sp>
              <p:sp>
                <p:nvSpPr>
                  <p:cNvPr id="5987" name="Freeform 1658"/>
                  <p:cNvSpPr>
                    <a:spLocks/>
                  </p:cNvSpPr>
                  <p:nvPr/>
                </p:nvSpPr>
                <p:spPr bwMode="auto">
                  <a:xfrm>
                    <a:off x="2211" y="2231"/>
                    <a:ext cx="1" cy="1"/>
                  </a:xfrm>
                  <a:custGeom>
                    <a:avLst/>
                    <a:gdLst>
                      <a:gd name="T0" fmla="*/ 0 w 6"/>
                      <a:gd name="T1" fmla="*/ 0 h 9"/>
                      <a:gd name="T2" fmla="*/ 5 w 6"/>
                      <a:gd name="T3" fmla="*/ 9 h 9"/>
                      <a:gd name="T4" fmla="*/ 6 w 6"/>
                      <a:gd name="T5" fmla="*/ 9 h 9"/>
                      <a:gd name="T6" fmla="*/ 0 60000 65536"/>
                      <a:gd name="T7" fmla="*/ 0 60000 65536"/>
                      <a:gd name="T8" fmla="*/ 0 60000 65536"/>
                      <a:gd name="T9" fmla="*/ 0 w 6"/>
                      <a:gd name="T10" fmla="*/ 0 h 9"/>
                      <a:gd name="T11" fmla="*/ 6 w 6"/>
                      <a:gd name="T12" fmla="*/ 9 h 9"/>
                    </a:gdLst>
                    <a:ahLst/>
                    <a:cxnLst>
                      <a:cxn ang="T6">
                        <a:pos x="T0" y="T1"/>
                      </a:cxn>
                      <a:cxn ang="T7">
                        <a:pos x="T2" y="T3"/>
                      </a:cxn>
                      <a:cxn ang="T8">
                        <a:pos x="T4" y="T5"/>
                      </a:cxn>
                    </a:cxnLst>
                    <a:rect l="T9" t="T10" r="T11" b="T12"/>
                    <a:pathLst>
                      <a:path w="6" h="9">
                        <a:moveTo>
                          <a:pt x="0" y="0"/>
                        </a:moveTo>
                        <a:lnTo>
                          <a:pt x="5" y="9"/>
                        </a:lnTo>
                        <a:lnTo>
                          <a:pt x="6" y="9"/>
                        </a:lnTo>
                      </a:path>
                    </a:pathLst>
                  </a:custGeom>
                  <a:noFill/>
                  <a:ln w="6350">
                    <a:solidFill>
                      <a:srgbClr val="0C0CFF"/>
                    </a:solidFill>
                    <a:prstDash val="solid"/>
                    <a:round/>
                    <a:headEnd/>
                    <a:tailEnd/>
                  </a:ln>
                </p:spPr>
                <p:txBody>
                  <a:bodyPr/>
                  <a:lstStyle/>
                  <a:p>
                    <a:endParaRPr lang="en-US"/>
                  </a:p>
                </p:txBody>
              </p:sp>
              <p:sp>
                <p:nvSpPr>
                  <p:cNvPr id="5988" name="Freeform 1659"/>
                  <p:cNvSpPr>
                    <a:spLocks/>
                  </p:cNvSpPr>
                  <p:nvPr/>
                </p:nvSpPr>
                <p:spPr bwMode="auto">
                  <a:xfrm>
                    <a:off x="2212" y="2232"/>
                    <a:ext cx="1" cy="2"/>
                  </a:xfrm>
                  <a:custGeom>
                    <a:avLst/>
                    <a:gdLst>
                      <a:gd name="T0" fmla="*/ 0 w 7"/>
                      <a:gd name="T1" fmla="*/ 0 h 8"/>
                      <a:gd name="T2" fmla="*/ 6 w 7"/>
                      <a:gd name="T3" fmla="*/ 8 h 8"/>
                      <a:gd name="T4" fmla="*/ 7 w 7"/>
                      <a:gd name="T5" fmla="*/ 8 h 8"/>
                      <a:gd name="T6" fmla="*/ 0 60000 65536"/>
                      <a:gd name="T7" fmla="*/ 0 60000 65536"/>
                      <a:gd name="T8" fmla="*/ 0 60000 65536"/>
                      <a:gd name="T9" fmla="*/ 0 w 7"/>
                      <a:gd name="T10" fmla="*/ 0 h 8"/>
                      <a:gd name="T11" fmla="*/ 7 w 7"/>
                      <a:gd name="T12" fmla="*/ 8 h 8"/>
                    </a:gdLst>
                    <a:ahLst/>
                    <a:cxnLst>
                      <a:cxn ang="T6">
                        <a:pos x="T0" y="T1"/>
                      </a:cxn>
                      <a:cxn ang="T7">
                        <a:pos x="T2" y="T3"/>
                      </a:cxn>
                      <a:cxn ang="T8">
                        <a:pos x="T4" y="T5"/>
                      </a:cxn>
                    </a:cxnLst>
                    <a:rect l="T9" t="T10" r="T11" b="T12"/>
                    <a:pathLst>
                      <a:path w="7" h="8">
                        <a:moveTo>
                          <a:pt x="0" y="0"/>
                        </a:moveTo>
                        <a:lnTo>
                          <a:pt x="6" y="8"/>
                        </a:lnTo>
                        <a:lnTo>
                          <a:pt x="7" y="8"/>
                        </a:lnTo>
                      </a:path>
                    </a:pathLst>
                  </a:custGeom>
                  <a:noFill/>
                  <a:ln w="6350">
                    <a:solidFill>
                      <a:srgbClr val="0C0CFF"/>
                    </a:solidFill>
                    <a:prstDash val="solid"/>
                    <a:round/>
                    <a:headEnd/>
                    <a:tailEnd/>
                  </a:ln>
                </p:spPr>
                <p:txBody>
                  <a:bodyPr/>
                  <a:lstStyle/>
                  <a:p>
                    <a:endParaRPr lang="en-US"/>
                  </a:p>
                </p:txBody>
              </p:sp>
              <p:sp>
                <p:nvSpPr>
                  <p:cNvPr id="5989" name="Freeform 1660"/>
                  <p:cNvSpPr>
                    <a:spLocks/>
                  </p:cNvSpPr>
                  <p:nvPr/>
                </p:nvSpPr>
                <p:spPr bwMode="auto">
                  <a:xfrm>
                    <a:off x="2213" y="2234"/>
                    <a:ext cx="1" cy="1"/>
                  </a:xfrm>
                  <a:custGeom>
                    <a:avLst/>
                    <a:gdLst>
                      <a:gd name="T0" fmla="*/ 0 w 6"/>
                      <a:gd name="T1" fmla="*/ 0 h 7"/>
                      <a:gd name="T2" fmla="*/ 5 w 6"/>
                      <a:gd name="T3" fmla="*/ 7 h 7"/>
                      <a:gd name="T4" fmla="*/ 6 w 6"/>
                      <a:gd name="T5" fmla="*/ 7 h 7"/>
                      <a:gd name="T6" fmla="*/ 0 60000 65536"/>
                      <a:gd name="T7" fmla="*/ 0 60000 65536"/>
                      <a:gd name="T8" fmla="*/ 0 60000 65536"/>
                      <a:gd name="T9" fmla="*/ 0 w 6"/>
                      <a:gd name="T10" fmla="*/ 0 h 7"/>
                      <a:gd name="T11" fmla="*/ 6 w 6"/>
                      <a:gd name="T12" fmla="*/ 7 h 7"/>
                    </a:gdLst>
                    <a:ahLst/>
                    <a:cxnLst>
                      <a:cxn ang="T6">
                        <a:pos x="T0" y="T1"/>
                      </a:cxn>
                      <a:cxn ang="T7">
                        <a:pos x="T2" y="T3"/>
                      </a:cxn>
                      <a:cxn ang="T8">
                        <a:pos x="T4" y="T5"/>
                      </a:cxn>
                    </a:cxnLst>
                    <a:rect l="T9" t="T10" r="T11" b="T12"/>
                    <a:pathLst>
                      <a:path w="6" h="7">
                        <a:moveTo>
                          <a:pt x="0" y="0"/>
                        </a:moveTo>
                        <a:lnTo>
                          <a:pt x="5" y="7"/>
                        </a:lnTo>
                        <a:lnTo>
                          <a:pt x="6" y="7"/>
                        </a:lnTo>
                      </a:path>
                    </a:pathLst>
                  </a:custGeom>
                  <a:noFill/>
                  <a:ln w="6350">
                    <a:solidFill>
                      <a:srgbClr val="0C0CFF"/>
                    </a:solidFill>
                    <a:prstDash val="solid"/>
                    <a:round/>
                    <a:headEnd/>
                    <a:tailEnd/>
                  </a:ln>
                </p:spPr>
                <p:txBody>
                  <a:bodyPr/>
                  <a:lstStyle/>
                  <a:p>
                    <a:endParaRPr lang="en-US"/>
                  </a:p>
                </p:txBody>
              </p:sp>
              <p:sp>
                <p:nvSpPr>
                  <p:cNvPr id="5990" name="Freeform 1661"/>
                  <p:cNvSpPr>
                    <a:spLocks/>
                  </p:cNvSpPr>
                  <p:nvPr/>
                </p:nvSpPr>
                <p:spPr bwMode="auto">
                  <a:xfrm>
                    <a:off x="2214" y="2235"/>
                    <a:ext cx="1" cy="1"/>
                  </a:xfrm>
                  <a:custGeom>
                    <a:avLst/>
                    <a:gdLst>
                      <a:gd name="T0" fmla="*/ 0 w 6"/>
                      <a:gd name="T1" fmla="*/ 0 h 7"/>
                      <a:gd name="T2" fmla="*/ 5 w 6"/>
                      <a:gd name="T3" fmla="*/ 7 h 7"/>
                      <a:gd name="T4" fmla="*/ 6 w 6"/>
                      <a:gd name="T5" fmla="*/ 7 h 7"/>
                      <a:gd name="T6" fmla="*/ 0 60000 65536"/>
                      <a:gd name="T7" fmla="*/ 0 60000 65536"/>
                      <a:gd name="T8" fmla="*/ 0 60000 65536"/>
                      <a:gd name="T9" fmla="*/ 0 w 6"/>
                      <a:gd name="T10" fmla="*/ 0 h 7"/>
                      <a:gd name="T11" fmla="*/ 6 w 6"/>
                      <a:gd name="T12" fmla="*/ 7 h 7"/>
                    </a:gdLst>
                    <a:ahLst/>
                    <a:cxnLst>
                      <a:cxn ang="T6">
                        <a:pos x="T0" y="T1"/>
                      </a:cxn>
                      <a:cxn ang="T7">
                        <a:pos x="T2" y="T3"/>
                      </a:cxn>
                      <a:cxn ang="T8">
                        <a:pos x="T4" y="T5"/>
                      </a:cxn>
                    </a:cxnLst>
                    <a:rect l="T9" t="T10" r="T11" b="T12"/>
                    <a:pathLst>
                      <a:path w="6" h="7">
                        <a:moveTo>
                          <a:pt x="0" y="0"/>
                        </a:moveTo>
                        <a:lnTo>
                          <a:pt x="5" y="7"/>
                        </a:lnTo>
                        <a:lnTo>
                          <a:pt x="6" y="7"/>
                        </a:lnTo>
                      </a:path>
                    </a:pathLst>
                  </a:custGeom>
                  <a:noFill/>
                  <a:ln w="6350">
                    <a:solidFill>
                      <a:srgbClr val="0C0CFF"/>
                    </a:solidFill>
                    <a:prstDash val="solid"/>
                    <a:round/>
                    <a:headEnd/>
                    <a:tailEnd/>
                  </a:ln>
                </p:spPr>
                <p:txBody>
                  <a:bodyPr/>
                  <a:lstStyle/>
                  <a:p>
                    <a:endParaRPr lang="en-US"/>
                  </a:p>
                </p:txBody>
              </p:sp>
              <p:sp>
                <p:nvSpPr>
                  <p:cNvPr id="5991" name="Freeform 1662"/>
                  <p:cNvSpPr>
                    <a:spLocks/>
                  </p:cNvSpPr>
                  <p:nvPr/>
                </p:nvSpPr>
                <p:spPr bwMode="auto">
                  <a:xfrm>
                    <a:off x="2215" y="2236"/>
                    <a:ext cx="1" cy="2"/>
                  </a:xfrm>
                  <a:custGeom>
                    <a:avLst/>
                    <a:gdLst>
                      <a:gd name="T0" fmla="*/ 0 w 6"/>
                      <a:gd name="T1" fmla="*/ 0 h 6"/>
                      <a:gd name="T2" fmla="*/ 5 w 6"/>
                      <a:gd name="T3" fmla="*/ 6 h 6"/>
                      <a:gd name="T4" fmla="*/ 6 w 6"/>
                      <a:gd name="T5" fmla="*/ 6 h 6"/>
                      <a:gd name="T6" fmla="*/ 0 60000 65536"/>
                      <a:gd name="T7" fmla="*/ 0 60000 65536"/>
                      <a:gd name="T8" fmla="*/ 0 60000 65536"/>
                      <a:gd name="T9" fmla="*/ 0 w 6"/>
                      <a:gd name="T10" fmla="*/ 0 h 6"/>
                      <a:gd name="T11" fmla="*/ 6 w 6"/>
                      <a:gd name="T12" fmla="*/ 6 h 6"/>
                    </a:gdLst>
                    <a:ahLst/>
                    <a:cxnLst>
                      <a:cxn ang="T6">
                        <a:pos x="T0" y="T1"/>
                      </a:cxn>
                      <a:cxn ang="T7">
                        <a:pos x="T2" y="T3"/>
                      </a:cxn>
                      <a:cxn ang="T8">
                        <a:pos x="T4" y="T5"/>
                      </a:cxn>
                    </a:cxnLst>
                    <a:rect l="T9" t="T10" r="T11" b="T12"/>
                    <a:pathLst>
                      <a:path w="6" h="6">
                        <a:moveTo>
                          <a:pt x="0" y="0"/>
                        </a:moveTo>
                        <a:lnTo>
                          <a:pt x="5" y="6"/>
                        </a:lnTo>
                        <a:lnTo>
                          <a:pt x="6" y="6"/>
                        </a:lnTo>
                      </a:path>
                    </a:pathLst>
                  </a:custGeom>
                  <a:noFill/>
                  <a:ln w="6350">
                    <a:solidFill>
                      <a:srgbClr val="0C0CFF"/>
                    </a:solidFill>
                    <a:prstDash val="solid"/>
                    <a:round/>
                    <a:headEnd/>
                    <a:tailEnd/>
                  </a:ln>
                </p:spPr>
                <p:txBody>
                  <a:bodyPr/>
                  <a:lstStyle/>
                  <a:p>
                    <a:endParaRPr lang="en-US"/>
                  </a:p>
                </p:txBody>
              </p:sp>
              <p:sp>
                <p:nvSpPr>
                  <p:cNvPr id="5992" name="Freeform 1663"/>
                  <p:cNvSpPr>
                    <a:spLocks/>
                  </p:cNvSpPr>
                  <p:nvPr/>
                </p:nvSpPr>
                <p:spPr bwMode="auto">
                  <a:xfrm>
                    <a:off x="2216" y="2238"/>
                    <a:ext cx="1" cy="1"/>
                  </a:xfrm>
                  <a:custGeom>
                    <a:avLst/>
                    <a:gdLst>
                      <a:gd name="T0" fmla="*/ 0 w 6"/>
                      <a:gd name="T1" fmla="*/ 0 h 5"/>
                      <a:gd name="T2" fmla="*/ 5 w 6"/>
                      <a:gd name="T3" fmla="*/ 5 h 5"/>
                      <a:gd name="T4" fmla="*/ 6 w 6"/>
                      <a:gd name="T5" fmla="*/ 5 h 5"/>
                      <a:gd name="T6" fmla="*/ 0 60000 65536"/>
                      <a:gd name="T7" fmla="*/ 0 60000 65536"/>
                      <a:gd name="T8" fmla="*/ 0 60000 65536"/>
                      <a:gd name="T9" fmla="*/ 0 w 6"/>
                      <a:gd name="T10" fmla="*/ 0 h 5"/>
                      <a:gd name="T11" fmla="*/ 6 w 6"/>
                      <a:gd name="T12" fmla="*/ 5 h 5"/>
                    </a:gdLst>
                    <a:ahLst/>
                    <a:cxnLst>
                      <a:cxn ang="T6">
                        <a:pos x="T0" y="T1"/>
                      </a:cxn>
                      <a:cxn ang="T7">
                        <a:pos x="T2" y="T3"/>
                      </a:cxn>
                      <a:cxn ang="T8">
                        <a:pos x="T4" y="T5"/>
                      </a:cxn>
                    </a:cxnLst>
                    <a:rect l="T9" t="T10" r="T11" b="T12"/>
                    <a:pathLst>
                      <a:path w="6" h="5">
                        <a:moveTo>
                          <a:pt x="0" y="0"/>
                        </a:moveTo>
                        <a:lnTo>
                          <a:pt x="5" y="5"/>
                        </a:lnTo>
                        <a:lnTo>
                          <a:pt x="6" y="5"/>
                        </a:lnTo>
                      </a:path>
                    </a:pathLst>
                  </a:custGeom>
                  <a:noFill/>
                  <a:ln w="6350">
                    <a:solidFill>
                      <a:srgbClr val="0C0CFF"/>
                    </a:solidFill>
                    <a:prstDash val="solid"/>
                    <a:round/>
                    <a:headEnd/>
                    <a:tailEnd/>
                  </a:ln>
                </p:spPr>
                <p:txBody>
                  <a:bodyPr/>
                  <a:lstStyle/>
                  <a:p>
                    <a:endParaRPr lang="en-US"/>
                  </a:p>
                </p:txBody>
              </p:sp>
              <p:sp>
                <p:nvSpPr>
                  <p:cNvPr id="5993" name="Freeform 1664"/>
                  <p:cNvSpPr>
                    <a:spLocks/>
                  </p:cNvSpPr>
                  <p:nvPr/>
                </p:nvSpPr>
                <p:spPr bwMode="auto">
                  <a:xfrm>
                    <a:off x="2217" y="2239"/>
                    <a:ext cx="1" cy="1"/>
                  </a:xfrm>
                  <a:custGeom>
                    <a:avLst/>
                    <a:gdLst>
                      <a:gd name="T0" fmla="*/ 0 w 6"/>
                      <a:gd name="T1" fmla="*/ 0 h 5"/>
                      <a:gd name="T2" fmla="*/ 5 w 6"/>
                      <a:gd name="T3" fmla="*/ 5 h 5"/>
                      <a:gd name="T4" fmla="*/ 6 w 6"/>
                      <a:gd name="T5" fmla="*/ 5 h 5"/>
                      <a:gd name="T6" fmla="*/ 0 60000 65536"/>
                      <a:gd name="T7" fmla="*/ 0 60000 65536"/>
                      <a:gd name="T8" fmla="*/ 0 60000 65536"/>
                      <a:gd name="T9" fmla="*/ 0 w 6"/>
                      <a:gd name="T10" fmla="*/ 0 h 5"/>
                      <a:gd name="T11" fmla="*/ 6 w 6"/>
                      <a:gd name="T12" fmla="*/ 5 h 5"/>
                    </a:gdLst>
                    <a:ahLst/>
                    <a:cxnLst>
                      <a:cxn ang="T6">
                        <a:pos x="T0" y="T1"/>
                      </a:cxn>
                      <a:cxn ang="T7">
                        <a:pos x="T2" y="T3"/>
                      </a:cxn>
                      <a:cxn ang="T8">
                        <a:pos x="T4" y="T5"/>
                      </a:cxn>
                    </a:cxnLst>
                    <a:rect l="T9" t="T10" r="T11" b="T12"/>
                    <a:pathLst>
                      <a:path w="6" h="5">
                        <a:moveTo>
                          <a:pt x="0" y="0"/>
                        </a:moveTo>
                        <a:lnTo>
                          <a:pt x="5" y="5"/>
                        </a:lnTo>
                        <a:lnTo>
                          <a:pt x="6" y="5"/>
                        </a:lnTo>
                      </a:path>
                    </a:pathLst>
                  </a:custGeom>
                  <a:noFill/>
                  <a:ln w="6350">
                    <a:solidFill>
                      <a:srgbClr val="0C0CFF"/>
                    </a:solidFill>
                    <a:prstDash val="solid"/>
                    <a:round/>
                    <a:headEnd/>
                    <a:tailEnd/>
                  </a:ln>
                </p:spPr>
                <p:txBody>
                  <a:bodyPr/>
                  <a:lstStyle/>
                  <a:p>
                    <a:endParaRPr lang="en-US"/>
                  </a:p>
                </p:txBody>
              </p:sp>
              <p:sp>
                <p:nvSpPr>
                  <p:cNvPr id="5994" name="Freeform 1665"/>
                  <p:cNvSpPr>
                    <a:spLocks/>
                  </p:cNvSpPr>
                  <p:nvPr/>
                </p:nvSpPr>
                <p:spPr bwMode="auto">
                  <a:xfrm>
                    <a:off x="2218" y="2240"/>
                    <a:ext cx="1" cy="1"/>
                  </a:xfrm>
                  <a:custGeom>
                    <a:avLst/>
                    <a:gdLst>
                      <a:gd name="T0" fmla="*/ 0 w 7"/>
                      <a:gd name="T1" fmla="*/ 0 h 4"/>
                      <a:gd name="T2" fmla="*/ 6 w 7"/>
                      <a:gd name="T3" fmla="*/ 4 h 4"/>
                      <a:gd name="T4" fmla="*/ 7 w 7"/>
                      <a:gd name="T5" fmla="*/ 4 h 4"/>
                      <a:gd name="T6" fmla="*/ 0 60000 65536"/>
                      <a:gd name="T7" fmla="*/ 0 60000 65536"/>
                      <a:gd name="T8" fmla="*/ 0 60000 65536"/>
                      <a:gd name="T9" fmla="*/ 0 w 7"/>
                      <a:gd name="T10" fmla="*/ 0 h 4"/>
                      <a:gd name="T11" fmla="*/ 7 w 7"/>
                      <a:gd name="T12" fmla="*/ 4 h 4"/>
                    </a:gdLst>
                    <a:ahLst/>
                    <a:cxnLst>
                      <a:cxn ang="T6">
                        <a:pos x="T0" y="T1"/>
                      </a:cxn>
                      <a:cxn ang="T7">
                        <a:pos x="T2" y="T3"/>
                      </a:cxn>
                      <a:cxn ang="T8">
                        <a:pos x="T4" y="T5"/>
                      </a:cxn>
                    </a:cxnLst>
                    <a:rect l="T9" t="T10" r="T11" b="T12"/>
                    <a:pathLst>
                      <a:path w="7" h="4">
                        <a:moveTo>
                          <a:pt x="0" y="0"/>
                        </a:moveTo>
                        <a:lnTo>
                          <a:pt x="6" y="4"/>
                        </a:lnTo>
                        <a:lnTo>
                          <a:pt x="7" y="4"/>
                        </a:lnTo>
                      </a:path>
                    </a:pathLst>
                  </a:custGeom>
                  <a:noFill/>
                  <a:ln w="6350">
                    <a:solidFill>
                      <a:srgbClr val="0C0CFF"/>
                    </a:solidFill>
                    <a:prstDash val="solid"/>
                    <a:round/>
                    <a:headEnd/>
                    <a:tailEnd/>
                  </a:ln>
                </p:spPr>
                <p:txBody>
                  <a:bodyPr/>
                  <a:lstStyle/>
                  <a:p>
                    <a:endParaRPr lang="en-US"/>
                  </a:p>
                </p:txBody>
              </p:sp>
            </p:grpSp>
            <p:sp>
              <p:nvSpPr>
                <p:cNvPr id="5677" name="Freeform 1667"/>
                <p:cNvSpPr>
                  <a:spLocks/>
                </p:cNvSpPr>
                <p:nvPr/>
              </p:nvSpPr>
              <p:spPr bwMode="auto">
                <a:xfrm>
                  <a:off x="2219" y="2240"/>
                  <a:ext cx="1" cy="1"/>
                </a:xfrm>
                <a:custGeom>
                  <a:avLst/>
                  <a:gdLst>
                    <a:gd name="T0" fmla="*/ 0 w 6"/>
                    <a:gd name="T1" fmla="*/ 0 h 4"/>
                    <a:gd name="T2" fmla="*/ 5 w 6"/>
                    <a:gd name="T3" fmla="*/ 4 h 4"/>
                    <a:gd name="T4" fmla="*/ 6 w 6"/>
                    <a:gd name="T5" fmla="*/ 4 h 4"/>
                    <a:gd name="T6" fmla="*/ 0 60000 65536"/>
                    <a:gd name="T7" fmla="*/ 0 60000 65536"/>
                    <a:gd name="T8" fmla="*/ 0 60000 65536"/>
                    <a:gd name="T9" fmla="*/ 0 w 6"/>
                    <a:gd name="T10" fmla="*/ 0 h 4"/>
                    <a:gd name="T11" fmla="*/ 6 w 6"/>
                    <a:gd name="T12" fmla="*/ 4 h 4"/>
                  </a:gdLst>
                  <a:ahLst/>
                  <a:cxnLst>
                    <a:cxn ang="T6">
                      <a:pos x="T0" y="T1"/>
                    </a:cxn>
                    <a:cxn ang="T7">
                      <a:pos x="T2" y="T3"/>
                    </a:cxn>
                    <a:cxn ang="T8">
                      <a:pos x="T4" y="T5"/>
                    </a:cxn>
                  </a:cxnLst>
                  <a:rect l="T9" t="T10" r="T11" b="T12"/>
                  <a:pathLst>
                    <a:path w="6" h="4">
                      <a:moveTo>
                        <a:pt x="0" y="0"/>
                      </a:moveTo>
                      <a:lnTo>
                        <a:pt x="5" y="4"/>
                      </a:lnTo>
                      <a:lnTo>
                        <a:pt x="6" y="4"/>
                      </a:lnTo>
                    </a:path>
                  </a:pathLst>
                </a:custGeom>
                <a:noFill/>
                <a:ln w="6350">
                  <a:solidFill>
                    <a:srgbClr val="0C0CFF"/>
                  </a:solidFill>
                  <a:prstDash val="solid"/>
                  <a:round/>
                  <a:headEnd/>
                  <a:tailEnd/>
                </a:ln>
              </p:spPr>
              <p:txBody>
                <a:bodyPr/>
                <a:lstStyle/>
                <a:p>
                  <a:endParaRPr lang="en-US"/>
                </a:p>
              </p:txBody>
            </p:sp>
            <p:sp>
              <p:nvSpPr>
                <p:cNvPr id="5678" name="Freeform 1668"/>
                <p:cNvSpPr>
                  <a:spLocks/>
                </p:cNvSpPr>
                <p:nvPr/>
              </p:nvSpPr>
              <p:spPr bwMode="auto">
                <a:xfrm>
                  <a:off x="2220" y="2241"/>
                  <a:ext cx="1" cy="1"/>
                </a:xfrm>
                <a:custGeom>
                  <a:avLst/>
                  <a:gdLst>
                    <a:gd name="T0" fmla="*/ 0 w 6"/>
                    <a:gd name="T1" fmla="*/ 0 h 3"/>
                    <a:gd name="T2" fmla="*/ 5 w 6"/>
                    <a:gd name="T3" fmla="*/ 3 h 3"/>
                    <a:gd name="T4" fmla="*/ 6 w 6"/>
                    <a:gd name="T5" fmla="*/ 3 h 3"/>
                    <a:gd name="T6" fmla="*/ 0 60000 65536"/>
                    <a:gd name="T7" fmla="*/ 0 60000 65536"/>
                    <a:gd name="T8" fmla="*/ 0 60000 65536"/>
                    <a:gd name="T9" fmla="*/ 0 w 6"/>
                    <a:gd name="T10" fmla="*/ 0 h 3"/>
                    <a:gd name="T11" fmla="*/ 6 w 6"/>
                    <a:gd name="T12" fmla="*/ 3 h 3"/>
                  </a:gdLst>
                  <a:ahLst/>
                  <a:cxnLst>
                    <a:cxn ang="T6">
                      <a:pos x="T0" y="T1"/>
                    </a:cxn>
                    <a:cxn ang="T7">
                      <a:pos x="T2" y="T3"/>
                    </a:cxn>
                    <a:cxn ang="T8">
                      <a:pos x="T4" y="T5"/>
                    </a:cxn>
                  </a:cxnLst>
                  <a:rect l="T9" t="T10" r="T11" b="T12"/>
                  <a:pathLst>
                    <a:path w="6" h="3">
                      <a:moveTo>
                        <a:pt x="0" y="0"/>
                      </a:moveTo>
                      <a:lnTo>
                        <a:pt x="5" y="3"/>
                      </a:lnTo>
                      <a:lnTo>
                        <a:pt x="6" y="3"/>
                      </a:lnTo>
                    </a:path>
                  </a:pathLst>
                </a:custGeom>
                <a:noFill/>
                <a:ln w="6350">
                  <a:solidFill>
                    <a:srgbClr val="0C0CFF"/>
                  </a:solidFill>
                  <a:prstDash val="solid"/>
                  <a:round/>
                  <a:headEnd/>
                  <a:tailEnd/>
                </a:ln>
              </p:spPr>
              <p:txBody>
                <a:bodyPr/>
                <a:lstStyle/>
                <a:p>
                  <a:endParaRPr lang="en-US"/>
                </a:p>
              </p:txBody>
            </p:sp>
            <p:sp>
              <p:nvSpPr>
                <p:cNvPr id="5679" name="Freeform 1669"/>
                <p:cNvSpPr>
                  <a:spLocks/>
                </p:cNvSpPr>
                <p:nvPr/>
              </p:nvSpPr>
              <p:spPr bwMode="auto">
                <a:xfrm>
                  <a:off x="2221" y="2242"/>
                  <a:ext cx="1" cy="1"/>
                </a:xfrm>
                <a:custGeom>
                  <a:avLst/>
                  <a:gdLst>
                    <a:gd name="T0" fmla="*/ 0 w 6"/>
                    <a:gd name="T1" fmla="*/ 0 h 3"/>
                    <a:gd name="T2" fmla="*/ 5 w 6"/>
                    <a:gd name="T3" fmla="*/ 3 h 3"/>
                    <a:gd name="T4" fmla="*/ 6 w 6"/>
                    <a:gd name="T5" fmla="*/ 3 h 3"/>
                    <a:gd name="T6" fmla="*/ 0 60000 65536"/>
                    <a:gd name="T7" fmla="*/ 0 60000 65536"/>
                    <a:gd name="T8" fmla="*/ 0 60000 65536"/>
                    <a:gd name="T9" fmla="*/ 0 w 6"/>
                    <a:gd name="T10" fmla="*/ 0 h 3"/>
                    <a:gd name="T11" fmla="*/ 6 w 6"/>
                    <a:gd name="T12" fmla="*/ 3 h 3"/>
                  </a:gdLst>
                  <a:ahLst/>
                  <a:cxnLst>
                    <a:cxn ang="T6">
                      <a:pos x="T0" y="T1"/>
                    </a:cxn>
                    <a:cxn ang="T7">
                      <a:pos x="T2" y="T3"/>
                    </a:cxn>
                    <a:cxn ang="T8">
                      <a:pos x="T4" y="T5"/>
                    </a:cxn>
                  </a:cxnLst>
                  <a:rect l="T9" t="T10" r="T11" b="T12"/>
                  <a:pathLst>
                    <a:path w="6" h="3">
                      <a:moveTo>
                        <a:pt x="0" y="0"/>
                      </a:moveTo>
                      <a:lnTo>
                        <a:pt x="5" y="3"/>
                      </a:lnTo>
                      <a:lnTo>
                        <a:pt x="6" y="3"/>
                      </a:lnTo>
                    </a:path>
                  </a:pathLst>
                </a:custGeom>
                <a:noFill/>
                <a:ln w="6350">
                  <a:solidFill>
                    <a:srgbClr val="0C0CFF"/>
                  </a:solidFill>
                  <a:prstDash val="solid"/>
                  <a:round/>
                  <a:headEnd/>
                  <a:tailEnd/>
                </a:ln>
              </p:spPr>
              <p:txBody>
                <a:bodyPr/>
                <a:lstStyle/>
                <a:p>
                  <a:endParaRPr lang="en-US"/>
                </a:p>
              </p:txBody>
            </p:sp>
            <p:sp>
              <p:nvSpPr>
                <p:cNvPr id="5680" name="Freeform 1670"/>
                <p:cNvSpPr>
                  <a:spLocks/>
                </p:cNvSpPr>
                <p:nvPr/>
              </p:nvSpPr>
              <p:spPr bwMode="auto">
                <a:xfrm>
                  <a:off x="2222" y="2242"/>
                  <a:ext cx="1" cy="1"/>
                </a:xfrm>
                <a:custGeom>
                  <a:avLst/>
                  <a:gdLst>
                    <a:gd name="T0" fmla="*/ 0 w 6"/>
                    <a:gd name="T1" fmla="*/ 0 h 2"/>
                    <a:gd name="T2" fmla="*/ 5 w 6"/>
                    <a:gd name="T3" fmla="*/ 2 h 2"/>
                    <a:gd name="T4" fmla="*/ 6 w 6"/>
                    <a:gd name="T5" fmla="*/ 2 h 2"/>
                    <a:gd name="T6" fmla="*/ 0 60000 65536"/>
                    <a:gd name="T7" fmla="*/ 0 60000 65536"/>
                    <a:gd name="T8" fmla="*/ 0 60000 65536"/>
                    <a:gd name="T9" fmla="*/ 0 w 6"/>
                    <a:gd name="T10" fmla="*/ 0 h 2"/>
                    <a:gd name="T11" fmla="*/ 6 w 6"/>
                    <a:gd name="T12" fmla="*/ 2 h 2"/>
                  </a:gdLst>
                  <a:ahLst/>
                  <a:cxnLst>
                    <a:cxn ang="T6">
                      <a:pos x="T0" y="T1"/>
                    </a:cxn>
                    <a:cxn ang="T7">
                      <a:pos x="T2" y="T3"/>
                    </a:cxn>
                    <a:cxn ang="T8">
                      <a:pos x="T4" y="T5"/>
                    </a:cxn>
                  </a:cxnLst>
                  <a:rect l="T9" t="T10" r="T11" b="T12"/>
                  <a:pathLst>
                    <a:path w="6" h="2">
                      <a:moveTo>
                        <a:pt x="0" y="0"/>
                      </a:moveTo>
                      <a:lnTo>
                        <a:pt x="5" y="2"/>
                      </a:lnTo>
                      <a:lnTo>
                        <a:pt x="6" y="2"/>
                      </a:lnTo>
                    </a:path>
                  </a:pathLst>
                </a:custGeom>
                <a:noFill/>
                <a:ln w="6350">
                  <a:solidFill>
                    <a:srgbClr val="0C0CFF"/>
                  </a:solidFill>
                  <a:prstDash val="solid"/>
                  <a:round/>
                  <a:headEnd/>
                  <a:tailEnd/>
                </a:ln>
              </p:spPr>
              <p:txBody>
                <a:bodyPr/>
                <a:lstStyle/>
                <a:p>
                  <a:endParaRPr lang="en-US"/>
                </a:p>
              </p:txBody>
            </p:sp>
            <p:sp>
              <p:nvSpPr>
                <p:cNvPr id="5681" name="Freeform 1671"/>
                <p:cNvSpPr>
                  <a:spLocks/>
                </p:cNvSpPr>
                <p:nvPr/>
              </p:nvSpPr>
              <p:spPr bwMode="auto">
                <a:xfrm>
                  <a:off x="2223" y="2243"/>
                  <a:ext cx="1" cy="1"/>
                </a:xfrm>
                <a:custGeom>
                  <a:avLst/>
                  <a:gdLst>
                    <a:gd name="T0" fmla="*/ 0 w 6"/>
                    <a:gd name="T1" fmla="*/ 0 h 2"/>
                    <a:gd name="T2" fmla="*/ 5 w 6"/>
                    <a:gd name="T3" fmla="*/ 2 h 2"/>
                    <a:gd name="T4" fmla="*/ 6 w 6"/>
                    <a:gd name="T5" fmla="*/ 2 h 2"/>
                    <a:gd name="T6" fmla="*/ 0 60000 65536"/>
                    <a:gd name="T7" fmla="*/ 0 60000 65536"/>
                    <a:gd name="T8" fmla="*/ 0 60000 65536"/>
                    <a:gd name="T9" fmla="*/ 0 w 6"/>
                    <a:gd name="T10" fmla="*/ 0 h 2"/>
                    <a:gd name="T11" fmla="*/ 6 w 6"/>
                    <a:gd name="T12" fmla="*/ 2 h 2"/>
                  </a:gdLst>
                  <a:ahLst/>
                  <a:cxnLst>
                    <a:cxn ang="T6">
                      <a:pos x="T0" y="T1"/>
                    </a:cxn>
                    <a:cxn ang="T7">
                      <a:pos x="T2" y="T3"/>
                    </a:cxn>
                    <a:cxn ang="T8">
                      <a:pos x="T4" y="T5"/>
                    </a:cxn>
                  </a:cxnLst>
                  <a:rect l="T9" t="T10" r="T11" b="T12"/>
                  <a:pathLst>
                    <a:path w="6" h="2">
                      <a:moveTo>
                        <a:pt x="0" y="0"/>
                      </a:moveTo>
                      <a:lnTo>
                        <a:pt x="5" y="2"/>
                      </a:lnTo>
                      <a:lnTo>
                        <a:pt x="6" y="2"/>
                      </a:lnTo>
                    </a:path>
                  </a:pathLst>
                </a:custGeom>
                <a:noFill/>
                <a:ln w="6350">
                  <a:solidFill>
                    <a:srgbClr val="0C0CFF"/>
                  </a:solidFill>
                  <a:prstDash val="solid"/>
                  <a:round/>
                  <a:headEnd/>
                  <a:tailEnd/>
                </a:ln>
              </p:spPr>
              <p:txBody>
                <a:bodyPr/>
                <a:lstStyle/>
                <a:p>
                  <a:endParaRPr lang="en-US"/>
                </a:p>
              </p:txBody>
            </p:sp>
            <p:sp>
              <p:nvSpPr>
                <p:cNvPr id="5682" name="Freeform 1672"/>
                <p:cNvSpPr>
                  <a:spLocks/>
                </p:cNvSpPr>
                <p:nvPr/>
              </p:nvSpPr>
              <p:spPr bwMode="auto">
                <a:xfrm>
                  <a:off x="2223" y="2243"/>
                  <a:ext cx="2" cy="1"/>
                </a:xfrm>
                <a:custGeom>
                  <a:avLst/>
                  <a:gdLst>
                    <a:gd name="T0" fmla="*/ 0 w 6"/>
                    <a:gd name="T1" fmla="*/ 0 h 2"/>
                    <a:gd name="T2" fmla="*/ 5 w 6"/>
                    <a:gd name="T3" fmla="*/ 2 h 2"/>
                    <a:gd name="T4" fmla="*/ 6 w 6"/>
                    <a:gd name="T5" fmla="*/ 2 h 2"/>
                    <a:gd name="T6" fmla="*/ 0 60000 65536"/>
                    <a:gd name="T7" fmla="*/ 0 60000 65536"/>
                    <a:gd name="T8" fmla="*/ 0 60000 65536"/>
                    <a:gd name="T9" fmla="*/ 0 w 6"/>
                    <a:gd name="T10" fmla="*/ 0 h 2"/>
                    <a:gd name="T11" fmla="*/ 6 w 6"/>
                    <a:gd name="T12" fmla="*/ 2 h 2"/>
                  </a:gdLst>
                  <a:ahLst/>
                  <a:cxnLst>
                    <a:cxn ang="T6">
                      <a:pos x="T0" y="T1"/>
                    </a:cxn>
                    <a:cxn ang="T7">
                      <a:pos x="T2" y="T3"/>
                    </a:cxn>
                    <a:cxn ang="T8">
                      <a:pos x="T4" y="T5"/>
                    </a:cxn>
                  </a:cxnLst>
                  <a:rect l="T9" t="T10" r="T11" b="T12"/>
                  <a:pathLst>
                    <a:path w="6" h="2">
                      <a:moveTo>
                        <a:pt x="0" y="0"/>
                      </a:moveTo>
                      <a:lnTo>
                        <a:pt x="5" y="2"/>
                      </a:lnTo>
                      <a:lnTo>
                        <a:pt x="6" y="2"/>
                      </a:lnTo>
                    </a:path>
                  </a:pathLst>
                </a:custGeom>
                <a:noFill/>
                <a:ln w="6350">
                  <a:solidFill>
                    <a:srgbClr val="0C0CFF"/>
                  </a:solidFill>
                  <a:prstDash val="solid"/>
                  <a:round/>
                  <a:headEnd/>
                  <a:tailEnd/>
                </a:ln>
              </p:spPr>
              <p:txBody>
                <a:bodyPr/>
                <a:lstStyle/>
                <a:p>
                  <a:endParaRPr lang="en-US"/>
                </a:p>
              </p:txBody>
            </p:sp>
            <p:sp>
              <p:nvSpPr>
                <p:cNvPr id="5683" name="Freeform 1673"/>
                <p:cNvSpPr>
                  <a:spLocks/>
                </p:cNvSpPr>
                <p:nvPr/>
              </p:nvSpPr>
              <p:spPr bwMode="auto">
                <a:xfrm>
                  <a:off x="2224" y="2243"/>
                  <a:ext cx="2" cy="1"/>
                </a:xfrm>
                <a:custGeom>
                  <a:avLst/>
                  <a:gdLst>
                    <a:gd name="T0" fmla="*/ 0 w 6"/>
                    <a:gd name="T1" fmla="*/ 0 h 2"/>
                    <a:gd name="T2" fmla="*/ 5 w 6"/>
                    <a:gd name="T3" fmla="*/ 2 h 2"/>
                    <a:gd name="T4" fmla="*/ 6 w 6"/>
                    <a:gd name="T5" fmla="*/ 2 h 2"/>
                    <a:gd name="T6" fmla="*/ 0 60000 65536"/>
                    <a:gd name="T7" fmla="*/ 0 60000 65536"/>
                    <a:gd name="T8" fmla="*/ 0 60000 65536"/>
                    <a:gd name="T9" fmla="*/ 0 w 6"/>
                    <a:gd name="T10" fmla="*/ 0 h 2"/>
                    <a:gd name="T11" fmla="*/ 6 w 6"/>
                    <a:gd name="T12" fmla="*/ 2 h 2"/>
                  </a:gdLst>
                  <a:ahLst/>
                  <a:cxnLst>
                    <a:cxn ang="T6">
                      <a:pos x="T0" y="T1"/>
                    </a:cxn>
                    <a:cxn ang="T7">
                      <a:pos x="T2" y="T3"/>
                    </a:cxn>
                    <a:cxn ang="T8">
                      <a:pos x="T4" y="T5"/>
                    </a:cxn>
                  </a:cxnLst>
                  <a:rect l="T9" t="T10" r="T11" b="T12"/>
                  <a:pathLst>
                    <a:path w="6" h="2">
                      <a:moveTo>
                        <a:pt x="0" y="0"/>
                      </a:moveTo>
                      <a:lnTo>
                        <a:pt x="5" y="2"/>
                      </a:lnTo>
                      <a:lnTo>
                        <a:pt x="6" y="2"/>
                      </a:lnTo>
                    </a:path>
                  </a:pathLst>
                </a:custGeom>
                <a:noFill/>
                <a:ln w="6350">
                  <a:solidFill>
                    <a:srgbClr val="0C0CFF"/>
                  </a:solidFill>
                  <a:prstDash val="solid"/>
                  <a:round/>
                  <a:headEnd/>
                  <a:tailEnd/>
                </a:ln>
              </p:spPr>
              <p:txBody>
                <a:bodyPr/>
                <a:lstStyle/>
                <a:p>
                  <a:endParaRPr lang="en-US"/>
                </a:p>
              </p:txBody>
            </p:sp>
            <p:sp>
              <p:nvSpPr>
                <p:cNvPr id="5684" name="Freeform 1674"/>
                <p:cNvSpPr>
                  <a:spLocks/>
                </p:cNvSpPr>
                <p:nvPr/>
              </p:nvSpPr>
              <p:spPr bwMode="auto">
                <a:xfrm>
                  <a:off x="2225" y="2244"/>
                  <a:ext cx="2" cy="1"/>
                </a:xfrm>
                <a:custGeom>
                  <a:avLst/>
                  <a:gdLst>
                    <a:gd name="T0" fmla="*/ 0 w 7"/>
                    <a:gd name="T1" fmla="*/ 0 h 1"/>
                    <a:gd name="T2" fmla="*/ 6 w 7"/>
                    <a:gd name="T3" fmla="*/ 1 h 1"/>
                    <a:gd name="T4" fmla="*/ 7 w 7"/>
                    <a:gd name="T5" fmla="*/ 1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1"/>
                      </a:lnTo>
                      <a:lnTo>
                        <a:pt x="7" y="1"/>
                      </a:lnTo>
                    </a:path>
                  </a:pathLst>
                </a:custGeom>
                <a:noFill/>
                <a:ln w="6350">
                  <a:solidFill>
                    <a:srgbClr val="0C0CFF"/>
                  </a:solidFill>
                  <a:prstDash val="solid"/>
                  <a:round/>
                  <a:headEnd/>
                  <a:tailEnd/>
                </a:ln>
              </p:spPr>
              <p:txBody>
                <a:bodyPr/>
                <a:lstStyle/>
                <a:p>
                  <a:endParaRPr lang="en-US"/>
                </a:p>
              </p:txBody>
            </p:sp>
            <p:sp>
              <p:nvSpPr>
                <p:cNvPr id="5685" name="Freeform 1675"/>
                <p:cNvSpPr>
                  <a:spLocks/>
                </p:cNvSpPr>
                <p:nvPr/>
              </p:nvSpPr>
              <p:spPr bwMode="auto">
                <a:xfrm>
                  <a:off x="2226" y="2244"/>
                  <a:ext cx="2" cy="1"/>
                </a:xfrm>
                <a:custGeom>
                  <a:avLst/>
                  <a:gdLst>
                    <a:gd name="T0" fmla="*/ 0 w 6"/>
                    <a:gd name="T1" fmla="*/ 0 h 1"/>
                    <a:gd name="T2" fmla="*/ 5 w 6"/>
                    <a:gd name="T3" fmla="*/ 1 h 1"/>
                    <a:gd name="T4" fmla="*/ 6 w 6"/>
                    <a:gd name="T5" fmla="*/ 1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1"/>
                      </a:lnTo>
                      <a:lnTo>
                        <a:pt x="6" y="1"/>
                      </a:lnTo>
                    </a:path>
                  </a:pathLst>
                </a:custGeom>
                <a:noFill/>
                <a:ln w="6350">
                  <a:solidFill>
                    <a:srgbClr val="0C0CFF"/>
                  </a:solidFill>
                  <a:prstDash val="solid"/>
                  <a:round/>
                  <a:headEnd/>
                  <a:tailEnd/>
                </a:ln>
              </p:spPr>
              <p:txBody>
                <a:bodyPr/>
                <a:lstStyle/>
                <a:p>
                  <a:endParaRPr lang="en-US"/>
                </a:p>
              </p:txBody>
            </p:sp>
            <p:sp>
              <p:nvSpPr>
                <p:cNvPr id="5686" name="Freeform 1676"/>
                <p:cNvSpPr>
                  <a:spLocks/>
                </p:cNvSpPr>
                <p:nvPr/>
              </p:nvSpPr>
              <p:spPr bwMode="auto">
                <a:xfrm>
                  <a:off x="2227" y="2244"/>
                  <a:ext cx="2" cy="1"/>
                </a:xfrm>
                <a:custGeom>
                  <a:avLst/>
                  <a:gdLst>
                    <a:gd name="T0" fmla="*/ 0 w 6"/>
                    <a:gd name="T1" fmla="*/ 0 h 1"/>
                    <a:gd name="T2" fmla="*/ 5 w 6"/>
                    <a:gd name="T3" fmla="*/ 1 h 1"/>
                    <a:gd name="T4" fmla="*/ 6 w 6"/>
                    <a:gd name="T5" fmla="*/ 1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1"/>
                      </a:lnTo>
                      <a:lnTo>
                        <a:pt x="6" y="1"/>
                      </a:lnTo>
                    </a:path>
                  </a:pathLst>
                </a:custGeom>
                <a:noFill/>
                <a:ln w="6350">
                  <a:solidFill>
                    <a:srgbClr val="0C0CFF"/>
                  </a:solidFill>
                  <a:prstDash val="solid"/>
                  <a:round/>
                  <a:headEnd/>
                  <a:tailEnd/>
                </a:ln>
              </p:spPr>
              <p:txBody>
                <a:bodyPr/>
                <a:lstStyle/>
                <a:p>
                  <a:endParaRPr lang="en-US"/>
                </a:p>
              </p:txBody>
            </p:sp>
            <p:sp>
              <p:nvSpPr>
                <p:cNvPr id="5687" name="Freeform 1677"/>
                <p:cNvSpPr>
                  <a:spLocks/>
                </p:cNvSpPr>
                <p:nvPr/>
              </p:nvSpPr>
              <p:spPr bwMode="auto">
                <a:xfrm>
                  <a:off x="2228" y="2244"/>
                  <a:ext cx="2" cy="1"/>
                </a:xfrm>
                <a:custGeom>
                  <a:avLst/>
                  <a:gdLst>
                    <a:gd name="T0" fmla="*/ 0 w 6"/>
                    <a:gd name="T1" fmla="*/ 0 h 1"/>
                    <a:gd name="T2" fmla="*/ 5 w 6"/>
                    <a:gd name="T3" fmla="*/ 1 h 1"/>
                    <a:gd name="T4" fmla="*/ 6 w 6"/>
                    <a:gd name="T5" fmla="*/ 1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1"/>
                      </a:lnTo>
                      <a:lnTo>
                        <a:pt x="6" y="1"/>
                      </a:lnTo>
                    </a:path>
                  </a:pathLst>
                </a:custGeom>
                <a:noFill/>
                <a:ln w="6350">
                  <a:solidFill>
                    <a:srgbClr val="0C0CFF"/>
                  </a:solidFill>
                  <a:prstDash val="solid"/>
                  <a:round/>
                  <a:headEnd/>
                  <a:tailEnd/>
                </a:ln>
              </p:spPr>
              <p:txBody>
                <a:bodyPr/>
                <a:lstStyle/>
                <a:p>
                  <a:endParaRPr lang="en-US"/>
                </a:p>
              </p:txBody>
            </p:sp>
            <p:sp>
              <p:nvSpPr>
                <p:cNvPr id="5688" name="Freeform 1678"/>
                <p:cNvSpPr>
                  <a:spLocks/>
                </p:cNvSpPr>
                <p:nvPr/>
              </p:nvSpPr>
              <p:spPr bwMode="auto">
                <a:xfrm>
                  <a:off x="2229" y="2244"/>
                  <a:ext cx="1" cy="1"/>
                </a:xfrm>
                <a:custGeom>
                  <a:avLst/>
                  <a:gdLst>
                    <a:gd name="T0" fmla="*/ 0 w 6"/>
                    <a:gd name="T1" fmla="*/ 0 h 1"/>
                    <a:gd name="T2" fmla="*/ 5 w 6"/>
                    <a:gd name="T3" fmla="*/ 1 h 1"/>
                    <a:gd name="T4" fmla="*/ 6 w 6"/>
                    <a:gd name="T5" fmla="*/ 1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1"/>
                      </a:lnTo>
                      <a:lnTo>
                        <a:pt x="6" y="1"/>
                      </a:lnTo>
                    </a:path>
                  </a:pathLst>
                </a:custGeom>
                <a:noFill/>
                <a:ln w="6350">
                  <a:solidFill>
                    <a:srgbClr val="0C0CFF"/>
                  </a:solidFill>
                  <a:prstDash val="solid"/>
                  <a:round/>
                  <a:headEnd/>
                  <a:tailEnd/>
                </a:ln>
              </p:spPr>
              <p:txBody>
                <a:bodyPr/>
                <a:lstStyle/>
                <a:p>
                  <a:endParaRPr lang="en-US"/>
                </a:p>
              </p:txBody>
            </p:sp>
            <p:sp>
              <p:nvSpPr>
                <p:cNvPr id="5689" name="Freeform 1679"/>
                <p:cNvSpPr>
                  <a:spLocks/>
                </p:cNvSpPr>
                <p:nvPr/>
              </p:nvSpPr>
              <p:spPr bwMode="auto">
                <a:xfrm>
                  <a:off x="2230" y="2245"/>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5690" name="Freeform 1680"/>
                <p:cNvSpPr>
                  <a:spLocks/>
                </p:cNvSpPr>
                <p:nvPr/>
              </p:nvSpPr>
              <p:spPr bwMode="auto">
                <a:xfrm>
                  <a:off x="2231" y="2245"/>
                  <a:ext cx="1" cy="1"/>
                </a:xfrm>
                <a:custGeom>
                  <a:avLst/>
                  <a:gdLst>
                    <a:gd name="T0" fmla="*/ 0 w 6"/>
                    <a:gd name="T1" fmla="*/ 0 h 1"/>
                    <a:gd name="T2" fmla="*/ 5 w 6"/>
                    <a:gd name="T3" fmla="*/ 1 h 1"/>
                    <a:gd name="T4" fmla="*/ 6 w 6"/>
                    <a:gd name="T5" fmla="*/ 1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1"/>
                      </a:lnTo>
                      <a:lnTo>
                        <a:pt x="6" y="1"/>
                      </a:lnTo>
                    </a:path>
                  </a:pathLst>
                </a:custGeom>
                <a:noFill/>
                <a:ln w="6350">
                  <a:solidFill>
                    <a:srgbClr val="0C0CFF"/>
                  </a:solidFill>
                  <a:prstDash val="solid"/>
                  <a:round/>
                  <a:headEnd/>
                  <a:tailEnd/>
                </a:ln>
              </p:spPr>
              <p:txBody>
                <a:bodyPr/>
                <a:lstStyle/>
                <a:p>
                  <a:endParaRPr lang="en-US"/>
                </a:p>
              </p:txBody>
            </p:sp>
            <p:sp>
              <p:nvSpPr>
                <p:cNvPr id="5691" name="Freeform 1681"/>
                <p:cNvSpPr>
                  <a:spLocks/>
                </p:cNvSpPr>
                <p:nvPr/>
              </p:nvSpPr>
              <p:spPr bwMode="auto">
                <a:xfrm>
                  <a:off x="2232" y="2245"/>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5692" name="Freeform 1682"/>
                <p:cNvSpPr>
                  <a:spLocks/>
                </p:cNvSpPr>
                <p:nvPr/>
              </p:nvSpPr>
              <p:spPr bwMode="auto">
                <a:xfrm>
                  <a:off x="2233" y="2245"/>
                  <a:ext cx="1" cy="1"/>
                </a:xfrm>
                <a:custGeom>
                  <a:avLst/>
                  <a:gdLst>
                    <a:gd name="T0" fmla="*/ 0 w 6"/>
                    <a:gd name="T1" fmla="*/ 0 h 1"/>
                    <a:gd name="T2" fmla="*/ 5 w 6"/>
                    <a:gd name="T3" fmla="*/ 1 h 1"/>
                    <a:gd name="T4" fmla="*/ 6 w 6"/>
                    <a:gd name="T5" fmla="*/ 1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1"/>
                      </a:lnTo>
                      <a:lnTo>
                        <a:pt x="6" y="1"/>
                      </a:lnTo>
                    </a:path>
                  </a:pathLst>
                </a:custGeom>
                <a:noFill/>
                <a:ln w="6350">
                  <a:solidFill>
                    <a:srgbClr val="0C0CFF"/>
                  </a:solidFill>
                  <a:prstDash val="solid"/>
                  <a:round/>
                  <a:headEnd/>
                  <a:tailEnd/>
                </a:ln>
              </p:spPr>
              <p:txBody>
                <a:bodyPr/>
                <a:lstStyle/>
                <a:p>
                  <a:endParaRPr lang="en-US"/>
                </a:p>
              </p:txBody>
            </p:sp>
            <p:sp>
              <p:nvSpPr>
                <p:cNvPr id="5693" name="Freeform 1683"/>
                <p:cNvSpPr>
                  <a:spLocks/>
                </p:cNvSpPr>
                <p:nvPr/>
              </p:nvSpPr>
              <p:spPr bwMode="auto">
                <a:xfrm>
                  <a:off x="2234" y="2245"/>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5694" name="Freeform 1684"/>
                <p:cNvSpPr>
                  <a:spLocks/>
                </p:cNvSpPr>
                <p:nvPr/>
              </p:nvSpPr>
              <p:spPr bwMode="auto">
                <a:xfrm>
                  <a:off x="2235" y="2245"/>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5695" name="Freeform 1685"/>
                <p:cNvSpPr>
                  <a:spLocks/>
                </p:cNvSpPr>
                <p:nvPr/>
              </p:nvSpPr>
              <p:spPr bwMode="auto">
                <a:xfrm>
                  <a:off x="2236" y="2245"/>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5696" name="Freeform 1686"/>
                <p:cNvSpPr>
                  <a:spLocks/>
                </p:cNvSpPr>
                <p:nvPr/>
              </p:nvSpPr>
              <p:spPr bwMode="auto">
                <a:xfrm>
                  <a:off x="2237" y="2245"/>
                  <a:ext cx="1" cy="1"/>
                </a:xfrm>
                <a:custGeom>
                  <a:avLst/>
                  <a:gdLst>
                    <a:gd name="T0" fmla="*/ 0 w 6"/>
                    <a:gd name="T1" fmla="*/ 0 h 1"/>
                    <a:gd name="T2" fmla="*/ 5 w 6"/>
                    <a:gd name="T3" fmla="*/ 1 h 1"/>
                    <a:gd name="T4" fmla="*/ 6 w 6"/>
                    <a:gd name="T5" fmla="*/ 1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1"/>
                      </a:lnTo>
                      <a:lnTo>
                        <a:pt x="6" y="1"/>
                      </a:lnTo>
                    </a:path>
                  </a:pathLst>
                </a:custGeom>
                <a:noFill/>
                <a:ln w="6350">
                  <a:solidFill>
                    <a:srgbClr val="0C0CFF"/>
                  </a:solidFill>
                  <a:prstDash val="solid"/>
                  <a:round/>
                  <a:headEnd/>
                  <a:tailEnd/>
                </a:ln>
              </p:spPr>
              <p:txBody>
                <a:bodyPr/>
                <a:lstStyle/>
                <a:p>
                  <a:endParaRPr lang="en-US"/>
                </a:p>
              </p:txBody>
            </p:sp>
            <p:sp>
              <p:nvSpPr>
                <p:cNvPr id="5697" name="Freeform 1687"/>
                <p:cNvSpPr>
                  <a:spLocks/>
                </p:cNvSpPr>
                <p:nvPr/>
              </p:nvSpPr>
              <p:spPr bwMode="auto">
                <a:xfrm>
                  <a:off x="2238" y="2245"/>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5698" name="Freeform 1688"/>
                <p:cNvSpPr>
                  <a:spLocks/>
                </p:cNvSpPr>
                <p:nvPr/>
              </p:nvSpPr>
              <p:spPr bwMode="auto">
                <a:xfrm>
                  <a:off x="2239" y="2245"/>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5699" name="Freeform 1689"/>
                <p:cNvSpPr>
                  <a:spLocks/>
                </p:cNvSpPr>
                <p:nvPr/>
              </p:nvSpPr>
              <p:spPr bwMode="auto">
                <a:xfrm>
                  <a:off x="2240" y="2245"/>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5700" name="Freeform 1690"/>
                <p:cNvSpPr>
                  <a:spLocks/>
                </p:cNvSpPr>
                <p:nvPr/>
              </p:nvSpPr>
              <p:spPr bwMode="auto">
                <a:xfrm>
                  <a:off x="2241" y="2245"/>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5701" name="Freeform 1691"/>
                <p:cNvSpPr>
                  <a:spLocks/>
                </p:cNvSpPr>
                <p:nvPr/>
              </p:nvSpPr>
              <p:spPr bwMode="auto">
                <a:xfrm>
                  <a:off x="2242" y="2245"/>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5702" name="Freeform 1692"/>
                <p:cNvSpPr>
                  <a:spLocks/>
                </p:cNvSpPr>
                <p:nvPr/>
              </p:nvSpPr>
              <p:spPr bwMode="auto">
                <a:xfrm>
                  <a:off x="2243" y="2245"/>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5703" name="Freeform 1693"/>
                <p:cNvSpPr>
                  <a:spLocks/>
                </p:cNvSpPr>
                <p:nvPr/>
              </p:nvSpPr>
              <p:spPr bwMode="auto">
                <a:xfrm>
                  <a:off x="2244" y="2245"/>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5704" name="Freeform 1694"/>
                <p:cNvSpPr>
                  <a:spLocks/>
                </p:cNvSpPr>
                <p:nvPr/>
              </p:nvSpPr>
              <p:spPr bwMode="auto">
                <a:xfrm>
                  <a:off x="2245" y="2245"/>
                  <a:ext cx="1" cy="1"/>
                </a:xfrm>
                <a:custGeom>
                  <a:avLst/>
                  <a:gdLst>
                    <a:gd name="T0" fmla="*/ 0 w 6"/>
                    <a:gd name="T1" fmla="*/ 0 h 1"/>
                    <a:gd name="T2" fmla="*/ 5 w 6"/>
                    <a:gd name="T3" fmla="*/ 1 h 1"/>
                    <a:gd name="T4" fmla="*/ 6 w 6"/>
                    <a:gd name="T5" fmla="*/ 1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1"/>
                      </a:lnTo>
                      <a:lnTo>
                        <a:pt x="6" y="1"/>
                      </a:lnTo>
                    </a:path>
                  </a:pathLst>
                </a:custGeom>
                <a:noFill/>
                <a:ln w="6350">
                  <a:solidFill>
                    <a:srgbClr val="0C0CFF"/>
                  </a:solidFill>
                  <a:prstDash val="solid"/>
                  <a:round/>
                  <a:headEnd/>
                  <a:tailEnd/>
                </a:ln>
              </p:spPr>
              <p:txBody>
                <a:bodyPr/>
                <a:lstStyle/>
                <a:p>
                  <a:endParaRPr lang="en-US"/>
                </a:p>
              </p:txBody>
            </p:sp>
            <p:sp>
              <p:nvSpPr>
                <p:cNvPr id="5705" name="Freeform 1695"/>
                <p:cNvSpPr>
                  <a:spLocks/>
                </p:cNvSpPr>
                <p:nvPr/>
              </p:nvSpPr>
              <p:spPr bwMode="auto">
                <a:xfrm>
                  <a:off x="2246" y="2245"/>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5706" name="Freeform 1696"/>
                <p:cNvSpPr>
                  <a:spLocks/>
                </p:cNvSpPr>
                <p:nvPr/>
              </p:nvSpPr>
              <p:spPr bwMode="auto">
                <a:xfrm>
                  <a:off x="2247" y="2245"/>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5707" name="Freeform 1697"/>
                <p:cNvSpPr>
                  <a:spLocks/>
                </p:cNvSpPr>
                <p:nvPr/>
              </p:nvSpPr>
              <p:spPr bwMode="auto">
                <a:xfrm>
                  <a:off x="2248" y="2245"/>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5708" name="Freeform 1698"/>
                <p:cNvSpPr>
                  <a:spLocks/>
                </p:cNvSpPr>
                <p:nvPr/>
              </p:nvSpPr>
              <p:spPr bwMode="auto">
                <a:xfrm>
                  <a:off x="2249" y="2245"/>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5709" name="Freeform 1699"/>
                <p:cNvSpPr>
                  <a:spLocks/>
                </p:cNvSpPr>
                <p:nvPr/>
              </p:nvSpPr>
              <p:spPr bwMode="auto">
                <a:xfrm>
                  <a:off x="2250" y="2245"/>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5710" name="Freeform 1700"/>
                <p:cNvSpPr>
                  <a:spLocks/>
                </p:cNvSpPr>
                <p:nvPr/>
              </p:nvSpPr>
              <p:spPr bwMode="auto">
                <a:xfrm>
                  <a:off x="2251" y="2245"/>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5711" name="Freeform 1701"/>
                <p:cNvSpPr>
                  <a:spLocks/>
                </p:cNvSpPr>
                <p:nvPr/>
              </p:nvSpPr>
              <p:spPr bwMode="auto">
                <a:xfrm>
                  <a:off x="2252" y="2245"/>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5712" name="Freeform 1702"/>
                <p:cNvSpPr>
                  <a:spLocks/>
                </p:cNvSpPr>
                <p:nvPr/>
              </p:nvSpPr>
              <p:spPr bwMode="auto">
                <a:xfrm>
                  <a:off x="2252" y="2245"/>
                  <a:ext cx="2"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5713" name="Freeform 1703"/>
                <p:cNvSpPr>
                  <a:spLocks/>
                </p:cNvSpPr>
                <p:nvPr/>
              </p:nvSpPr>
              <p:spPr bwMode="auto">
                <a:xfrm>
                  <a:off x="2254" y="2245"/>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5714" name="Freeform 1704"/>
                <p:cNvSpPr>
                  <a:spLocks/>
                </p:cNvSpPr>
                <p:nvPr/>
              </p:nvSpPr>
              <p:spPr bwMode="auto">
                <a:xfrm>
                  <a:off x="2255" y="2245"/>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5715" name="Freeform 1705"/>
                <p:cNvSpPr>
                  <a:spLocks/>
                </p:cNvSpPr>
                <p:nvPr/>
              </p:nvSpPr>
              <p:spPr bwMode="auto">
                <a:xfrm>
                  <a:off x="2255" y="2245"/>
                  <a:ext cx="2"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5716" name="Freeform 1706"/>
                <p:cNvSpPr>
                  <a:spLocks/>
                </p:cNvSpPr>
                <p:nvPr/>
              </p:nvSpPr>
              <p:spPr bwMode="auto">
                <a:xfrm>
                  <a:off x="2256" y="2245"/>
                  <a:ext cx="2"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5717" name="Freeform 1707"/>
                <p:cNvSpPr>
                  <a:spLocks/>
                </p:cNvSpPr>
                <p:nvPr/>
              </p:nvSpPr>
              <p:spPr bwMode="auto">
                <a:xfrm>
                  <a:off x="2257" y="2245"/>
                  <a:ext cx="2"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5718" name="Freeform 1708"/>
                <p:cNvSpPr>
                  <a:spLocks/>
                </p:cNvSpPr>
                <p:nvPr/>
              </p:nvSpPr>
              <p:spPr bwMode="auto">
                <a:xfrm>
                  <a:off x="2258" y="2245"/>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5719" name="Freeform 1709"/>
                <p:cNvSpPr>
                  <a:spLocks/>
                </p:cNvSpPr>
                <p:nvPr/>
              </p:nvSpPr>
              <p:spPr bwMode="auto">
                <a:xfrm>
                  <a:off x="2259" y="2245"/>
                  <a:ext cx="2"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5720" name="Freeform 1710"/>
                <p:cNvSpPr>
                  <a:spLocks/>
                </p:cNvSpPr>
                <p:nvPr/>
              </p:nvSpPr>
              <p:spPr bwMode="auto">
                <a:xfrm>
                  <a:off x="2260" y="2245"/>
                  <a:ext cx="2"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5721" name="Freeform 1711"/>
                <p:cNvSpPr>
                  <a:spLocks/>
                </p:cNvSpPr>
                <p:nvPr/>
              </p:nvSpPr>
              <p:spPr bwMode="auto">
                <a:xfrm>
                  <a:off x="2261" y="2245"/>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5722" name="Freeform 1712"/>
                <p:cNvSpPr>
                  <a:spLocks/>
                </p:cNvSpPr>
                <p:nvPr/>
              </p:nvSpPr>
              <p:spPr bwMode="auto">
                <a:xfrm>
                  <a:off x="2262" y="2245"/>
                  <a:ext cx="1" cy="1"/>
                </a:xfrm>
                <a:custGeom>
                  <a:avLst/>
                  <a:gdLst>
                    <a:gd name="T0" fmla="*/ 0 w 6"/>
                    <a:gd name="T1" fmla="*/ 0 h 1"/>
                    <a:gd name="T2" fmla="*/ 5 w 6"/>
                    <a:gd name="T3" fmla="*/ 1 h 1"/>
                    <a:gd name="T4" fmla="*/ 6 w 6"/>
                    <a:gd name="T5" fmla="*/ 1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1"/>
                      </a:lnTo>
                      <a:lnTo>
                        <a:pt x="6" y="1"/>
                      </a:lnTo>
                    </a:path>
                  </a:pathLst>
                </a:custGeom>
                <a:noFill/>
                <a:ln w="6350">
                  <a:solidFill>
                    <a:srgbClr val="0C0CFF"/>
                  </a:solidFill>
                  <a:prstDash val="solid"/>
                  <a:round/>
                  <a:headEnd/>
                  <a:tailEnd/>
                </a:ln>
              </p:spPr>
              <p:txBody>
                <a:bodyPr/>
                <a:lstStyle/>
                <a:p>
                  <a:endParaRPr lang="en-US"/>
                </a:p>
              </p:txBody>
            </p:sp>
            <p:sp>
              <p:nvSpPr>
                <p:cNvPr id="5723" name="Freeform 1713"/>
                <p:cNvSpPr>
                  <a:spLocks/>
                </p:cNvSpPr>
                <p:nvPr/>
              </p:nvSpPr>
              <p:spPr bwMode="auto">
                <a:xfrm>
                  <a:off x="2263"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5724" name="Freeform 1714"/>
                <p:cNvSpPr>
                  <a:spLocks/>
                </p:cNvSpPr>
                <p:nvPr/>
              </p:nvSpPr>
              <p:spPr bwMode="auto">
                <a:xfrm>
                  <a:off x="2264"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5725" name="Freeform 1715"/>
                <p:cNvSpPr>
                  <a:spLocks/>
                </p:cNvSpPr>
                <p:nvPr/>
              </p:nvSpPr>
              <p:spPr bwMode="auto">
                <a:xfrm>
                  <a:off x="2265"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5726" name="Freeform 1716"/>
                <p:cNvSpPr>
                  <a:spLocks/>
                </p:cNvSpPr>
                <p:nvPr/>
              </p:nvSpPr>
              <p:spPr bwMode="auto">
                <a:xfrm>
                  <a:off x="2266" y="2246"/>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5727" name="Freeform 1717"/>
                <p:cNvSpPr>
                  <a:spLocks/>
                </p:cNvSpPr>
                <p:nvPr/>
              </p:nvSpPr>
              <p:spPr bwMode="auto">
                <a:xfrm>
                  <a:off x="2267"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5728" name="Freeform 1718"/>
                <p:cNvSpPr>
                  <a:spLocks/>
                </p:cNvSpPr>
                <p:nvPr/>
              </p:nvSpPr>
              <p:spPr bwMode="auto">
                <a:xfrm>
                  <a:off x="2268"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5729" name="Freeform 1719"/>
                <p:cNvSpPr>
                  <a:spLocks/>
                </p:cNvSpPr>
                <p:nvPr/>
              </p:nvSpPr>
              <p:spPr bwMode="auto">
                <a:xfrm>
                  <a:off x="2269"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5730" name="Freeform 1720"/>
                <p:cNvSpPr>
                  <a:spLocks/>
                </p:cNvSpPr>
                <p:nvPr/>
              </p:nvSpPr>
              <p:spPr bwMode="auto">
                <a:xfrm>
                  <a:off x="2270"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5731" name="Freeform 1721"/>
                <p:cNvSpPr>
                  <a:spLocks/>
                </p:cNvSpPr>
                <p:nvPr/>
              </p:nvSpPr>
              <p:spPr bwMode="auto">
                <a:xfrm>
                  <a:off x="2271"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5732" name="Freeform 1722"/>
                <p:cNvSpPr>
                  <a:spLocks/>
                </p:cNvSpPr>
                <p:nvPr/>
              </p:nvSpPr>
              <p:spPr bwMode="auto">
                <a:xfrm>
                  <a:off x="2272"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5733" name="Freeform 1723"/>
                <p:cNvSpPr>
                  <a:spLocks/>
                </p:cNvSpPr>
                <p:nvPr/>
              </p:nvSpPr>
              <p:spPr bwMode="auto">
                <a:xfrm>
                  <a:off x="2273" y="2246"/>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5734" name="Freeform 1724"/>
                <p:cNvSpPr>
                  <a:spLocks/>
                </p:cNvSpPr>
                <p:nvPr/>
              </p:nvSpPr>
              <p:spPr bwMode="auto">
                <a:xfrm>
                  <a:off x="2274"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5735" name="Freeform 1725"/>
                <p:cNvSpPr>
                  <a:spLocks/>
                </p:cNvSpPr>
                <p:nvPr/>
              </p:nvSpPr>
              <p:spPr bwMode="auto">
                <a:xfrm>
                  <a:off x="2275"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5736" name="Freeform 1726"/>
                <p:cNvSpPr>
                  <a:spLocks/>
                </p:cNvSpPr>
                <p:nvPr/>
              </p:nvSpPr>
              <p:spPr bwMode="auto">
                <a:xfrm>
                  <a:off x="2276"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5737" name="Freeform 1727"/>
                <p:cNvSpPr>
                  <a:spLocks/>
                </p:cNvSpPr>
                <p:nvPr/>
              </p:nvSpPr>
              <p:spPr bwMode="auto">
                <a:xfrm>
                  <a:off x="2277"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5738" name="Freeform 1728"/>
                <p:cNvSpPr>
                  <a:spLocks/>
                </p:cNvSpPr>
                <p:nvPr/>
              </p:nvSpPr>
              <p:spPr bwMode="auto">
                <a:xfrm>
                  <a:off x="2278"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5739" name="Freeform 1729"/>
                <p:cNvSpPr>
                  <a:spLocks/>
                </p:cNvSpPr>
                <p:nvPr/>
              </p:nvSpPr>
              <p:spPr bwMode="auto">
                <a:xfrm>
                  <a:off x="2279"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5740" name="Freeform 1730"/>
                <p:cNvSpPr>
                  <a:spLocks/>
                </p:cNvSpPr>
                <p:nvPr/>
              </p:nvSpPr>
              <p:spPr bwMode="auto">
                <a:xfrm>
                  <a:off x="2280" y="2246"/>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5741" name="Freeform 1731"/>
                <p:cNvSpPr>
                  <a:spLocks/>
                </p:cNvSpPr>
                <p:nvPr/>
              </p:nvSpPr>
              <p:spPr bwMode="auto">
                <a:xfrm>
                  <a:off x="2281"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5742" name="Freeform 1732"/>
                <p:cNvSpPr>
                  <a:spLocks/>
                </p:cNvSpPr>
                <p:nvPr/>
              </p:nvSpPr>
              <p:spPr bwMode="auto">
                <a:xfrm>
                  <a:off x="2282"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5743" name="Freeform 1733"/>
                <p:cNvSpPr>
                  <a:spLocks/>
                </p:cNvSpPr>
                <p:nvPr/>
              </p:nvSpPr>
              <p:spPr bwMode="auto">
                <a:xfrm>
                  <a:off x="2283"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5744" name="Freeform 1734"/>
                <p:cNvSpPr>
                  <a:spLocks/>
                </p:cNvSpPr>
                <p:nvPr/>
              </p:nvSpPr>
              <p:spPr bwMode="auto">
                <a:xfrm>
                  <a:off x="2284"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5745" name="Freeform 1735"/>
                <p:cNvSpPr>
                  <a:spLocks/>
                </p:cNvSpPr>
                <p:nvPr/>
              </p:nvSpPr>
              <p:spPr bwMode="auto">
                <a:xfrm>
                  <a:off x="2284" y="2246"/>
                  <a:ext cx="2"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5746" name="Freeform 1736"/>
                <p:cNvSpPr>
                  <a:spLocks/>
                </p:cNvSpPr>
                <p:nvPr/>
              </p:nvSpPr>
              <p:spPr bwMode="auto">
                <a:xfrm>
                  <a:off x="2285" y="2246"/>
                  <a:ext cx="2"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5747" name="Freeform 1737"/>
                <p:cNvSpPr>
                  <a:spLocks/>
                </p:cNvSpPr>
                <p:nvPr/>
              </p:nvSpPr>
              <p:spPr bwMode="auto">
                <a:xfrm>
                  <a:off x="2287"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5748" name="Freeform 1738"/>
                <p:cNvSpPr>
                  <a:spLocks/>
                </p:cNvSpPr>
                <p:nvPr/>
              </p:nvSpPr>
              <p:spPr bwMode="auto">
                <a:xfrm>
                  <a:off x="2288"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5749" name="Freeform 1739"/>
                <p:cNvSpPr>
                  <a:spLocks/>
                </p:cNvSpPr>
                <p:nvPr/>
              </p:nvSpPr>
              <p:spPr bwMode="auto">
                <a:xfrm>
                  <a:off x="2288" y="2246"/>
                  <a:ext cx="2"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5750" name="Freeform 1740"/>
                <p:cNvSpPr>
                  <a:spLocks/>
                </p:cNvSpPr>
                <p:nvPr/>
              </p:nvSpPr>
              <p:spPr bwMode="auto">
                <a:xfrm>
                  <a:off x="2289" y="2246"/>
                  <a:ext cx="2"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5751" name="Freeform 1741"/>
                <p:cNvSpPr>
                  <a:spLocks/>
                </p:cNvSpPr>
                <p:nvPr/>
              </p:nvSpPr>
              <p:spPr bwMode="auto">
                <a:xfrm>
                  <a:off x="2290"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5752" name="Freeform 1742"/>
                <p:cNvSpPr>
                  <a:spLocks/>
                </p:cNvSpPr>
                <p:nvPr/>
              </p:nvSpPr>
              <p:spPr bwMode="auto">
                <a:xfrm>
                  <a:off x="2291"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5753" name="Freeform 1743"/>
                <p:cNvSpPr>
                  <a:spLocks/>
                </p:cNvSpPr>
                <p:nvPr/>
              </p:nvSpPr>
              <p:spPr bwMode="auto">
                <a:xfrm>
                  <a:off x="2292"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5754" name="Freeform 1744"/>
                <p:cNvSpPr>
                  <a:spLocks/>
                </p:cNvSpPr>
                <p:nvPr/>
              </p:nvSpPr>
              <p:spPr bwMode="auto">
                <a:xfrm>
                  <a:off x="2293" y="2246"/>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5755" name="Freeform 1745"/>
                <p:cNvSpPr>
                  <a:spLocks/>
                </p:cNvSpPr>
                <p:nvPr/>
              </p:nvSpPr>
              <p:spPr bwMode="auto">
                <a:xfrm>
                  <a:off x="2294"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5756" name="Freeform 1746"/>
                <p:cNvSpPr>
                  <a:spLocks/>
                </p:cNvSpPr>
                <p:nvPr/>
              </p:nvSpPr>
              <p:spPr bwMode="auto">
                <a:xfrm>
                  <a:off x="2295"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5757" name="Freeform 1747"/>
                <p:cNvSpPr>
                  <a:spLocks/>
                </p:cNvSpPr>
                <p:nvPr/>
              </p:nvSpPr>
              <p:spPr bwMode="auto">
                <a:xfrm>
                  <a:off x="2296"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5758" name="Freeform 1748"/>
                <p:cNvSpPr>
                  <a:spLocks/>
                </p:cNvSpPr>
                <p:nvPr/>
              </p:nvSpPr>
              <p:spPr bwMode="auto">
                <a:xfrm>
                  <a:off x="2297"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5759" name="Freeform 1749"/>
                <p:cNvSpPr>
                  <a:spLocks/>
                </p:cNvSpPr>
                <p:nvPr/>
              </p:nvSpPr>
              <p:spPr bwMode="auto">
                <a:xfrm>
                  <a:off x="2298"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5760" name="Freeform 1750"/>
                <p:cNvSpPr>
                  <a:spLocks/>
                </p:cNvSpPr>
                <p:nvPr/>
              </p:nvSpPr>
              <p:spPr bwMode="auto">
                <a:xfrm>
                  <a:off x="2299"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5761" name="Freeform 1751"/>
                <p:cNvSpPr>
                  <a:spLocks/>
                </p:cNvSpPr>
                <p:nvPr/>
              </p:nvSpPr>
              <p:spPr bwMode="auto">
                <a:xfrm>
                  <a:off x="2300" y="2246"/>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5762" name="Freeform 1752"/>
                <p:cNvSpPr>
                  <a:spLocks/>
                </p:cNvSpPr>
                <p:nvPr/>
              </p:nvSpPr>
              <p:spPr bwMode="auto">
                <a:xfrm>
                  <a:off x="2301"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5763" name="Freeform 1753"/>
                <p:cNvSpPr>
                  <a:spLocks/>
                </p:cNvSpPr>
                <p:nvPr/>
              </p:nvSpPr>
              <p:spPr bwMode="auto">
                <a:xfrm>
                  <a:off x="2302"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5764" name="Freeform 1754"/>
                <p:cNvSpPr>
                  <a:spLocks/>
                </p:cNvSpPr>
                <p:nvPr/>
              </p:nvSpPr>
              <p:spPr bwMode="auto">
                <a:xfrm>
                  <a:off x="2303"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5765" name="Freeform 1755"/>
                <p:cNvSpPr>
                  <a:spLocks/>
                </p:cNvSpPr>
                <p:nvPr/>
              </p:nvSpPr>
              <p:spPr bwMode="auto">
                <a:xfrm>
                  <a:off x="2304"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5766" name="Freeform 1756"/>
                <p:cNvSpPr>
                  <a:spLocks/>
                </p:cNvSpPr>
                <p:nvPr/>
              </p:nvSpPr>
              <p:spPr bwMode="auto">
                <a:xfrm>
                  <a:off x="2305"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5767" name="Freeform 1757"/>
                <p:cNvSpPr>
                  <a:spLocks/>
                </p:cNvSpPr>
                <p:nvPr/>
              </p:nvSpPr>
              <p:spPr bwMode="auto">
                <a:xfrm>
                  <a:off x="2306"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5768" name="Freeform 1758"/>
                <p:cNvSpPr>
                  <a:spLocks/>
                </p:cNvSpPr>
                <p:nvPr/>
              </p:nvSpPr>
              <p:spPr bwMode="auto">
                <a:xfrm>
                  <a:off x="2307" y="2246"/>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5769" name="Freeform 1759"/>
                <p:cNvSpPr>
                  <a:spLocks/>
                </p:cNvSpPr>
                <p:nvPr/>
              </p:nvSpPr>
              <p:spPr bwMode="auto">
                <a:xfrm>
                  <a:off x="2308"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5770" name="Freeform 1760"/>
                <p:cNvSpPr>
                  <a:spLocks/>
                </p:cNvSpPr>
                <p:nvPr/>
              </p:nvSpPr>
              <p:spPr bwMode="auto">
                <a:xfrm>
                  <a:off x="2309"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5771" name="Freeform 1761"/>
                <p:cNvSpPr>
                  <a:spLocks/>
                </p:cNvSpPr>
                <p:nvPr/>
              </p:nvSpPr>
              <p:spPr bwMode="auto">
                <a:xfrm>
                  <a:off x="2310"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5772" name="Freeform 1762"/>
                <p:cNvSpPr>
                  <a:spLocks/>
                </p:cNvSpPr>
                <p:nvPr/>
              </p:nvSpPr>
              <p:spPr bwMode="auto">
                <a:xfrm>
                  <a:off x="2311"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5773" name="Freeform 1763"/>
                <p:cNvSpPr>
                  <a:spLocks/>
                </p:cNvSpPr>
                <p:nvPr/>
              </p:nvSpPr>
              <p:spPr bwMode="auto">
                <a:xfrm>
                  <a:off x="2312"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5774" name="Freeform 1764"/>
                <p:cNvSpPr>
                  <a:spLocks/>
                </p:cNvSpPr>
                <p:nvPr/>
              </p:nvSpPr>
              <p:spPr bwMode="auto">
                <a:xfrm>
                  <a:off x="2313"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5775" name="Freeform 1765"/>
                <p:cNvSpPr>
                  <a:spLocks/>
                </p:cNvSpPr>
                <p:nvPr/>
              </p:nvSpPr>
              <p:spPr bwMode="auto">
                <a:xfrm>
                  <a:off x="2313" y="2246"/>
                  <a:ext cx="2"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5776" name="Freeform 1766"/>
                <p:cNvSpPr>
                  <a:spLocks/>
                </p:cNvSpPr>
                <p:nvPr/>
              </p:nvSpPr>
              <p:spPr bwMode="auto">
                <a:xfrm>
                  <a:off x="2315"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5777" name="Freeform 1767"/>
                <p:cNvSpPr>
                  <a:spLocks/>
                </p:cNvSpPr>
                <p:nvPr/>
              </p:nvSpPr>
              <p:spPr bwMode="auto">
                <a:xfrm>
                  <a:off x="2316" y="2246"/>
                  <a:ext cx="1"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5778" name="Freeform 1768"/>
                <p:cNvSpPr>
                  <a:spLocks/>
                </p:cNvSpPr>
                <p:nvPr/>
              </p:nvSpPr>
              <p:spPr bwMode="auto">
                <a:xfrm>
                  <a:off x="2316" y="2246"/>
                  <a:ext cx="2"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5779" name="Freeform 1769"/>
                <p:cNvSpPr>
                  <a:spLocks/>
                </p:cNvSpPr>
                <p:nvPr/>
              </p:nvSpPr>
              <p:spPr bwMode="auto">
                <a:xfrm>
                  <a:off x="2317" y="2246"/>
                  <a:ext cx="2"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5780" name="Freeform 1770"/>
                <p:cNvSpPr>
                  <a:spLocks/>
                </p:cNvSpPr>
                <p:nvPr/>
              </p:nvSpPr>
              <p:spPr bwMode="auto">
                <a:xfrm>
                  <a:off x="2318" y="2246"/>
                  <a:ext cx="2" cy="1"/>
                </a:xfrm>
                <a:custGeom>
                  <a:avLst/>
                  <a:gdLst>
                    <a:gd name="T0" fmla="*/ 0 w 6"/>
                    <a:gd name="T1" fmla="*/ 0 h 1"/>
                    <a:gd name="T2" fmla="*/ 5 w 6"/>
                    <a:gd name="T3" fmla="*/ 0 h 1"/>
                    <a:gd name="T4" fmla="*/ 6 w 6"/>
                    <a:gd name="T5" fmla="*/ 0 h 1"/>
                    <a:gd name="T6" fmla="*/ 0 60000 65536"/>
                    <a:gd name="T7" fmla="*/ 0 60000 65536"/>
                    <a:gd name="T8" fmla="*/ 0 60000 65536"/>
                    <a:gd name="T9" fmla="*/ 0 w 6"/>
                    <a:gd name="T10" fmla="*/ 0 h 1"/>
                    <a:gd name="T11" fmla="*/ 6 w 6"/>
                    <a:gd name="T12" fmla="*/ 1 h 1"/>
                  </a:gdLst>
                  <a:ahLst/>
                  <a:cxnLst>
                    <a:cxn ang="T6">
                      <a:pos x="T0" y="T1"/>
                    </a:cxn>
                    <a:cxn ang="T7">
                      <a:pos x="T2" y="T3"/>
                    </a:cxn>
                    <a:cxn ang="T8">
                      <a:pos x="T4" y="T5"/>
                    </a:cxn>
                  </a:cxnLst>
                  <a:rect l="T9" t="T10" r="T11" b="T12"/>
                  <a:pathLst>
                    <a:path w="6" h="1">
                      <a:moveTo>
                        <a:pt x="0" y="0"/>
                      </a:moveTo>
                      <a:lnTo>
                        <a:pt x="5" y="0"/>
                      </a:lnTo>
                      <a:lnTo>
                        <a:pt x="6" y="0"/>
                      </a:lnTo>
                    </a:path>
                  </a:pathLst>
                </a:custGeom>
                <a:noFill/>
                <a:ln w="6350">
                  <a:solidFill>
                    <a:srgbClr val="0C0CFF"/>
                  </a:solidFill>
                  <a:prstDash val="solid"/>
                  <a:round/>
                  <a:headEnd/>
                  <a:tailEnd/>
                </a:ln>
              </p:spPr>
              <p:txBody>
                <a:bodyPr/>
                <a:lstStyle/>
                <a:p>
                  <a:endParaRPr lang="en-US"/>
                </a:p>
              </p:txBody>
            </p:sp>
            <p:sp>
              <p:nvSpPr>
                <p:cNvPr id="5781" name="Freeform 1771"/>
                <p:cNvSpPr>
                  <a:spLocks/>
                </p:cNvSpPr>
                <p:nvPr/>
              </p:nvSpPr>
              <p:spPr bwMode="auto">
                <a:xfrm>
                  <a:off x="2319" y="2246"/>
                  <a:ext cx="2"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5782" name="Freeform 1772"/>
                <p:cNvSpPr>
                  <a:spLocks/>
                </p:cNvSpPr>
                <p:nvPr/>
              </p:nvSpPr>
              <p:spPr bwMode="auto">
                <a:xfrm>
                  <a:off x="2320" y="2246"/>
                  <a:ext cx="1" cy="1"/>
                </a:xfrm>
                <a:custGeom>
                  <a:avLst/>
                  <a:gdLst>
                    <a:gd name="T0" fmla="*/ 0 w 1"/>
                    <a:gd name="T1" fmla="*/ 0 h 1"/>
                    <a:gd name="T2" fmla="*/ 0 w 1"/>
                    <a:gd name="T3" fmla="*/ 0 h 1"/>
                    <a:gd name="T4" fmla="*/ 1 w 1"/>
                    <a:gd name="T5" fmla="*/ 0 h 1"/>
                    <a:gd name="T6" fmla="*/ 0 60000 65536"/>
                    <a:gd name="T7" fmla="*/ 0 60000 65536"/>
                    <a:gd name="T8" fmla="*/ 0 60000 65536"/>
                    <a:gd name="T9" fmla="*/ 0 w 1"/>
                    <a:gd name="T10" fmla="*/ 0 h 1"/>
                    <a:gd name="T11" fmla="*/ 1 w 1"/>
                    <a:gd name="T12" fmla="*/ 1 h 1"/>
                  </a:gdLst>
                  <a:ahLst/>
                  <a:cxnLst>
                    <a:cxn ang="T6">
                      <a:pos x="T0" y="T1"/>
                    </a:cxn>
                    <a:cxn ang="T7">
                      <a:pos x="T2" y="T3"/>
                    </a:cxn>
                    <a:cxn ang="T8">
                      <a:pos x="T4" y="T5"/>
                    </a:cxn>
                  </a:cxnLst>
                  <a:rect l="T9" t="T10" r="T11" b="T12"/>
                  <a:pathLst>
                    <a:path w="1" h="1">
                      <a:moveTo>
                        <a:pt x="0" y="0"/>
                      </a:moveTo>
                      <a:lnTo>
                        <a:pt x="0" y="0"/>
                      </a:lnTo>
                      <a:lnTo>
                        <a:pt x="1" y="0"/>
                      </a:lnTo>
                    </a:path>
                  </a:pathLst>
                </a:custGeom>
                <a:noFill/>
                <a:ln w="6350">
                  <a:solidFill>
                    <a:srgbClr val="0C0CFF"/>
                  </a:solidFill>
                  <a:prstDash val="solid"/>
                  <a:round/>
                  <a:headEnd/>
                  <a:tailEnd/>
                </a:ln>
              </p:spPr>
              <p:txBody>
                <a:bodyPr/>
                <a:lstStyle/>
                <a:p>
                  <a:endParaRPr lang="en-US"/>
                </a:p>
              </p:txBody>
            </p:sp>
            <p:sp>
              <p:nvSpPr>
                <p:cNvPr id="5783" name="Rectangle 1773"/>
                <p:cNvSpPr>
                  <a:spLocks noChangeArrowheads="1"/>
                </p:cNvSpPr>
                <p:nvPr/>
              </p:nvSpPr>
              <p:spPr bwMode="auto">
                <a:xfrm>
                  <a:off x="528" y="2261"/>
                  <a:ext cx="0" cy="190"/>
                </a:xfrm>
                <a:prstGeom prst="rect">
                  <a:avLst/>
                </a:prstGeom>
                <a:noFill/>
                <a:ln w="9525">
                  <a:noFill/>
                  <a:miter lim="800000"/>
                  <a:headEnd/>
                  <a:tailEnd/>
                </a:ln>
              </p:spPr>
              <p:txBody>
                <a:bodyPr wrap="none" lIns="0" tIns="0" rIns="0" bIns="0">
                  <a:spAutoFit/>
                </a:bodyPr>
                <a:lstStyle/>
                <a:p>
                  <a:endParaRPr lang="en-US"/>
                </a:p>
              </p:txBody>
            </p:sp>
            <p:sp>
              <p:nvSpPr>
                <p:cNvPr id="5784" name="Rectangle 1774"/>
                <p:cNvSpPr>
                  <a:spLocks noChangeArrowheads="1"/>
                </p:cNvSpPr>
                <p:nvPr/>
              </p:nvSpPr>
              <p:spPr bwMode="auto">
                <a:xfrm>
                  <a:off x="543" y="1962"/>
                  <a:ext cx="0" cy="190"/>
                </a:xfrm>
                <a:prstGeom prst="rect">
                  <a:avLst/>
                </a:prstGeom>
                <a:noFill/>
                <a:ln w="9525">
                  <a:noFill/>
                  <a:miter lim="800000"/>
                  <a:headEnd/>
                  <a:tailEnd/>
                </a:ln>
              </p:spPr>
              <p:txBody>
                <a:bodyPr wrap="none" lIns="0" tIns="0" rIns="0" bIns="0">
                  <a:spAutoFit/>
                </a:bodyPr>
                <a:lstStyle/>
                <a:p>
                  <a:endParaRPr lang="en-US"/>
                </a:p>
              </p:txBody>
            </p:sp>
            <p:sp>
              <p:nvSpPr>
                <p:cNvPr id="5785" name="Rectangle 1775"/>
                <p:cNvSpPr>
                  <a:spLocks noChangeArrowheads="1"/>
                </p:cNvSpPr>
                <p:nvPr/>
              </p:nvSpPr>
              <p:spPr bwMode="auto">
                <a:xfrm>
                  <a:off x="543" y="1663"/>
                  <a:ext cx="0" cy="190"/>
                </a:xfrm>
                <a:prstGeom prst="rect">
                  <a:avLst/>
                </a:prstGeom>
                <a:noFill/>
                <a:ln w="9525">
                  <a:noFill/>
                  <a:miter lim="800000"/>
                  <a:headEnd/>
                  <a:tailEnd/>
                </a:ln>
              </p:spPr>
              <p:txBody>
                <a:bodyPr wrap="none" lIns="0" tIns="0" rIns="0" bIns="0">
                  <a:spAutoFit/>
                </a:bodyPr>
                <a:lstStyle/>
                <a:p>
                  <a:endParaRPr lang="en-US"/>
                </a:p>
              </p:txBody>
            </p:sp>
            <p:sp>
              <p:nvSpPr>
                <p:cNvPr id="5786" name="Rectangle 1776"/>
                <p:cNvSpPr>
                  <a:spLocks noChangeArrowheads="1"/>
                </p:cNvSpPr>
                <p:nvPr/>
              </p:nvSpPr>
              <p:spPr bwMode="auto">
                <a:xfrm>
                  <a:off x="543" y="1364"/>
                  <a:ext cx="0" cy="190"/>
                </a:xfrm>
                <a:prstGeom prst="rect">
                  <a:avLst/>
                </a:prstGeom>
                <a:noFill/>
                <a:ln w="9525">
                  <a:noFill/>
                  <a:miter lim="800000"/>
                  <a:headEnd/>
                  <a:tailEnd/>
                </a:ln>
              </p:spPr>
              <p:txBody>
                <a:bodyPr wrap="none" lIns="0" tIns="0" rIns="0" bIns="0">
                  <a:spAutoFit/>
                </a:bodyPr>
                <a:lstStyle/>
                <a:p>
                  <a:endParaRPr lang="en-US"/>
                </a:p>
              </p:txBody>
            </p:sp>
            <p:sp>
              <p:nvSpPr>
                <p:cNvPr id="5787" name="Rectangle 1777"/>
                <p:cNvSpPr>
                  <a:spLocks noChangeArrowheads="1"/>
                </p:cNvSpPr>
                <p:nvPr/>
              </p:nvSpPr>
              <p:spPr bwMode="auto">
                <a:xfrm>
                  <a:off x="681" y="2346"/>
                  <a:ext cx="0" cy="190"/>
                </a:xfrm>
                <a:prstGeom prst="rect">
                  <a:avLst/>
                </a:prstGeom>
                <a:noFill/>
                <a:ln w="9525">
                  <a:noFill/>
                  <a:miter lim="800000"/>
                  <a:headEnd/>
                  <a:tailEnd/>
                </a:ln>
              </p:spPr>
              <p:txBody>
                <a:bodyPr wrap="none" lIns="0" tIns="0" rIns="0" bIns="0">
                  <a:spAutoFit/>
                </a:bodyPr>
                <a:lstStyle/>
                <a:p>
                  <a:endParaRPr lang="en-US"/>
                </a:p>
              </p:txBody>
            </p:sp>
            <p:sp>
              <p:nvSpPr>
                <p:cNvPr id="5788" name="Rectangle 1778"/>
                <p:cNvSpPr>
                  <a:spLocks noChangeArrowheads="1"/>
                </p:cNvSpPr>
                <p:nvPr/>
              </p:nvSpPr>
              <p:spPr bwMode="auto">
                <a:xfrm>
                  <a:off x="913" y="2346"/>
                  <a:ext cx="0" cy="190"/>
                </a:xfrm>
                <a:prstGeom prst="rect">
                  <a:avLst/>
                </a:prstGeom>
                <a:noFill/>
                <a:ln w="9525">
                  <a:noFill/>
                  <a:miter lim="800000"/>
                  <a:headEnd/>
                  <a:tailEnd/>
                </a:ln>
              </p:spPr>
              <p:txBody>
                <a:bodyPr wrap="none" lIns="0" tIns="0" rIns="0" bIns="0">
                  <a:spAutoFit/>
                </a:bodyPr>
                <a:lstStyle/>
                <a:p>
                  <a:endParaRPr lang="en-US"/>
                </a:p>
              </p:txBody>
            </p:sp>
            <p:sp>
              <p:nvSpPr>
                <p:cNvPr id="5789" name="Rectangle 1779"/>
                <p:cNvSpPr>
                  <a:spLocks noChangeArrowheads="1"/>
                </p:cNvSpPr>
                <p:nvPr/>
              </p:nvSpPr>
              <p:spPr bwMode="auto">
                <a:xfrm>
                  <a:off x="1145" y="2346"/>
                  <a:ext cx="0" cy="190"/>
                </a:xfrm>
                <a:prstGeom prst="rect">
                  <a:avLst/>
                </a:prstGeom>
                <a:noFill/>
                <a:ln w="9525">
                  <a:noFill/>
                  <a:miter lim="800000"/>
                  <a:headEnd/>
                  <a:tailEnd/>
                </a:ln>
              </p:spPr>
              <p:txBody>
                <a:bodyPr wrap="none" lIns="0" tIns="0" rIns="0" bIns="0">
                  <a:spAutoFit/>
                </a:bodyPr>
                <a:lstStyle/>
                <a:p>
                  <a:endParaRPr lang="en-US"/>
                </a:p>
              </p:txBody>
            </p:sp>
            <p:sp>
              <p:nvSpPr>
                <p:cNvPr id="5790" name="Rectangle 1780"/>
                <p:cNvSpPr>
                  <a:spLocks noChangeArrowheads="1"/>
                </p:cNvSpPr>
                <p:nvPr/>
              </p:nvSpPr>
              <p:spPr bwMode="auto">
                <a:xfrm>
                  <a:off x="1364" y="2346"/>
                  <a:ext cx="0" cy="190"/>
                </a:xfrm>
                <a:prstGeom prst="rect">
                  <a:avLst/>
                </a:prstGeom>
                <a:noFill/>
                <a:ln w="9525">
                  <a:noFill/>
                  <a:miter lim="800000"/>
                  <a:headEnd/>
                  <a:tailEnd/>
                </a:ln>
              </p:spPr>
              <p:txBody>
                <a:bodyPr wrap="none" lIns="0" tIns="0" rIns="0" bIns="0">
                  <a:spAutoFit/>
                </a:bodyPr>
                <a:lstStyle/>
                <a:p>
                  <a:endParaRPr lang="en-US"/>
                </a:p>
              </p:txBody>
            </p:sp>
            <p:sp>
              <p:nvSpPr>
                <p:cNvPr id="5791" name="Rectangle 1781"/>
                <p:cNvSpPr>
                  <a:spLocks noChangeArrowheads="1"/>
                </p:cNvSpPr>
                <p:nvPr/>
              </p:nvSpPr>
              <p:spPr bwMode="auto">
                <a:xfrm>
                  <a:off x="1597" y="2346"/>
                  <a:ext cx="0" cy="190"/>
                </a:xfrm>
                <a:prstGeom prst="rect">
                  <a:avLst/>
                </a:prstGeom>
                <a:noFill/>
                <a:ln w="9525">
                  <a:noFill/>
                  <a:miter lim="800000"/>
                  <a:headEnd/>
                  <a:tailEnd/>
                </a:ln>
              </p:spPr>
              <p:txBody>
                <a:bodyPr wrap="none" lIns="0" tIns="0" rIns="0" bIns="0">
                  <a:spAutoFit/>
                </a:bodyPr>
                <a:lstStyle/>
                <a:p>
                  <a:endParaRPr lang="en-US"/>
                </a:p>
              </p:txBody>
            </p:sp>
            <p:sp>
              <p:nvSpPr>
                <p:cNvPr id="5792" name="Rectangle 1782"/>
                <p:cNvSpPr>
                  <a:spLocks noChangeArrowheads="1"/>
                </p:cNvSpPr>
                <p:nvPr/>
              </p:nvSpPr>
              <p:spPr bwMode="auto">
                <a:xfrm>
                  <a:off x="1829" y="2346"/>
                  <a:ext cx="0" cy="190"/>
                </a:xfrm>
                <a:prstGeom prst="rect">
                  <a:avLst/>
                </a:prstGeom>
                <a:noFill/>
                <a:ln w="9525">
                  <a:noFill/>
                  <a:miter lim="800000"/>
                  <a:headEnd/>
                  <a:tailEnd/>
                </a:ln>
              </p:spPr>
              <p:txBody>
                <a:bodyPr wrap="none" lIns="0" tIns="0" rIns="0" bIns="0">
                  <a:spAutoFit/>
                </a:bodyPr>
                <a:lstStyle/>
                <a:p>
                  <a:endParaRPr lang="en-US"/>
                </a:p>
              </p:txBody>
            </p:sp>
            <p:sp>
              <p:nvSpPr>
                <p:cNvPr id="5793" name="Rectangle 1783"/>
                <p:cNvSpPr>
                  <a:spLocks noChangeArrowheads="1"/>
                </p:cNvSpPr>
                <p:nvPr/>
              </p:nvSpPr>
              <p:spPr bwMode="auto">
                <a:xfrm>
                  <a:off x="2062" y="2346"/>
                  <a:ext cx="0" cy="190"/>
                </a:xfrm>
                <a:prstGeom prst="rect">
                  <a:avLst/>
                </a:prstGeom>
                <a:noFill/>
                <a:ln w="9525">
                  <a:noFill/>
                  <a:miter lim="800000"/>
                  <a:headEnd/>
                  <a:tailEnd/>
                </a:ln>
              </p:spPr>
              <p:txBody>
                <a:bodyPr wrap="none" lIns="0" tIns="0" rIns="0" bIns="0">
                  <a:spAutoFit/>
                </a:bodyPr>
                <a:lstStyle/>
                <a:p>
                  <a:endParaRPr lang="en-US"/>
                </a:p>
              </p:txBody>
            </p:sp>
            <p:sp>
              <p:nvSpPr>
                <p:cNvPr id="5794" name="Rectangle 1784"/>
                <p:cNvSpPr>
                  <a:spLocks noChangeArrowheads="1"/>
                </p:cNvSpPr>
                <p:nvPr/>
              </p:nvSpPr>
              <p:spPr bwMode="auto">
                <a:xfrm>
                  <a:off x="2294" y="2346"/>
                  <a:ext cx="0" cy="190"/>
                </a:xfrm>
                <a:prstGeom prst="rect">
                  <a:avLst/>
                </a:prstGeom>
                <a:noFill/>
                <a:ln w="9525">
                  <a:noFill/>
                  <a:miter lim="800000"/>
                  <a:headEnd/>
                  <a:tailEnd/>
                </a:ln>
              </p:spPr>
              <p:txBody>
                <a:bodyPr wrap="none" lIns="0" tIns="0" rIns="0" bIns="0">
                  <a:spAutoFit/>
                </a:bodyPr>
                <a:lstStyle/>
                <a:p>
                  <a:endParaRPr lang="en-US"/>
                </a:p>
              </p:txBody>
            </p:sp>
          </p:grpSp>
          <p:sp>
            <p:nvSpPr>
              <p:cNvPr id="49" name="AutoShape 1785"/>
              <p:cNvSpPr>
                <a:spLocks noChangeAspect="1" noChangeArrowheads="1" noTextEdit="1"/>
              </p:cNvSpPr>
              <p:nvPr/>
            </p:nvSpPr>
            <p:spPr bwMode="auto">
              <a:xfrm>
                <a:off x="4343400" y="1752600"/>
                <a:ext cx="2895600" cy="1936750"/>
              </a:xfrm>
              <a:prstGeom prst="rect">
                <a:avLst/>
              </a:prstGeom>
              <a:noFill/>
              <a:ln w="9525">
                <a:noFill/>
                <a:miter lim="800000"/>
                <a:headEnd/>
                <a:tailEnd/>
              </a:ln>
            </p:spPr>
            <p:txBody>
              <a:bodyPr/>
              <a:lstStyle/>
              <a:p>
                <a:endParaRPr lang="en-US"/>
              </a:p>
            </p:txBody>
          </p:sp>
          <p:grpSp>
            <p:nvGrpSpPr>
              <p:cNvPr id="251" name="Group 1987"/>
              <p:cNvGrpSpPr>
                <a:grpSpLocks/>
              </p:cNvGrpSpPr>
              <p:nvPr/>
            </p:nvGrpSpPr>
            <p:grpSpPr bwMode="auto">
              <a:xfrm>
                <a:off x="4343400" y="1752600"/>
                <a:ext cx="2895600" cy="1936750"/>
                <a:chOff x="2736" y="1104"/>
                <a:chExt cx="1824" cy="1220"/>
              </a:xfrm>
            </p:grpSpPr>
            <p:sp>
              <p:nvSpPr>
                <p:cNvPr id="5468" name="Rectangle 1787"/>
                <p:cNvSpPr>
                  <a:spLocks noChangeArrowheads="1"/>
                </p:cNvSpPr>
                <p:nvPr/>
              </p:nvSpPr>
              <p:spPr bwMode="auto">
                <a:xfrm>
                  <a:off x="2736" y="1104"/>
                  <a:ext cx="1824" cy="1220"/>
                </a:xfrm>
                <a:prstGeom prst="rect">
                  <a:avLst/>
                </a:prstGeom>
                <a:noFill/>
                <a:ln w="9525">
                  <a:noFill/>
                  <a:miter lim="800000"/>
                  <a:headEnd/>
                  <a:tailEnd/>
                </a:ln>
              </p:spPr>
              <p:txBody>
                <a:bodyPr/>
                <a:lstStyle/>
                <a:p>
                  <a:endParaRPr lang="en-US"/>
                </a:p>
              </p:txBody>
            </p:sp>
            <p:sp>
              <p:nvSpPr>
                <p:cNvPr id="5469" name="Freeform 1788"/>
                <p:cNvSpPr>
                  <a:spLocks/>
                </p:cNvSpPr>
                <p:nvPr/>
              </p:nvSpPr>
              <p:spPr bwMode="auto">
                <a:xfrm>
                  <a:off x="2893" y="2208"/>
                  <a:ext cx="12" cy="1"/>
                </a:xfrm>
                <a:custGeom>
                  <a:avLst/>
                  <a:gdLst>
                    <a:gd name="T0" fmla="*/ 0 w 61"/>
                    <a:gd name="T1" fmla="*/ 0 h 1"/>
                    <a:gd name="T2" fmla="*/ 60 w 61"/>
                    <a:gd name="T3" fmla="*/ 0 h 1"/>
                    <a:gd name="T4" fmla="*/ 61 w 61"/>
                    <a:gd name="T5" fmla="*/ 0 h 1"/>
                    <a:gd name="T6" fmla="*/ 0 60000 65536"/>
                    <a:gd name="T7" fmla="*/ 0 60000 65536"/>
                    <a:gd name="T8" fmla="*/ 0 60000 65536"/>
                    <a:gd name="T9" fmla="*/ 0 w 61"/>
                    <a:gd name="T10" fmla="*/ 0 h 1"/>
                    <a:gd name="T11" fmla="*/ 61 w 61"/>
                    <a:gd name="T12" fmla="*/ 1 h 1"/>
                  </a:gdLst>
                  <a:ahLst/>
                  <a:cxnLst>
                    <a:cxn ang="T6">
                      <a:pos x="T0" y="T1"/>
                    </a:cxn>
                    <a:cxn ang="T7">
                      <a:pos x="T2" y="T3"/>
                    </a:cxn>
                    <a:cxn ang="T8">
                      <a:pos x="T4" y="T5"/>
                    </a:cxn>
                  </a:cxnLst>
                  <a:rect l="T9" t="T10" r="T11" b="T12"/>
                  <a:pathLst>
                    <a:path w="61" h="1">
                      <a:moveTo>
                        <a:pt x="0" y="0"/>
                      </a:moveTo>
                      <a:lnTo>
                        <a:pt x="60" y="0"/>
                      </a:lnTo>
                      <a:lnTo>
                        <a:pt x="61" y="0"/>
                      </a:lnTo>
                    </a:path>
                  </a:pathLst>
                </a:custGeom>
                <a:noFill/>
                <a:ln w="6350">
                  <a:solidFill>
                    <a:srgbClr val="000000"/>
                  </a:solidFill>
                  <a:prstDash val="solid"/>
                  <a:round/>
                  <a:headEnd/>
                  <a:tailEnd/>
                </a:ln>
              </p:spPr>
              <p:txBody>
                <a:bodyPr/>
                <a:lstStyle/>
                <a:p>
                  <a:endParaRPr lang="en-US"/>
                </a:p>
              </p:txBody>
            </p:sp>
            <p:sp>
              <p:nvSpPr>
                <p:cNvPr id="5470" name="Freeform 1789"/>
                <p:cNvSpPr>
                  <a:spLocks/>
                </p:cNvSpPr>
                <p:nvPr/>
              </p:nvSpPr>
              <p:spPr bwMode="auto">
                <a:xfrm>
                  <a:off x="2893" y="1904"/>
                  <a:ext cx="12" cy="1"/>
                </a:xfrm>
                <a:custGeom>
                  <a:avLst/>
                  <a:gdLst>
                    <a:gd name="T0" fmla="*/ 0 w 61"/>
                    <a:gd name="T1" fmla="*/ 0 h 1"/>
                    <a:gd name="T2" fmla="*/ 60 w 61"/>
                    <a:gd name="T3" fmla="*/ 0 h 1"/>
                    <a:gd name="T4" fmla="*/ 61 w 61"/>
                    <a:gd name="T5" fmla="*/ 0 h 1"/>
                    <a:gd name="T6" fmla="*/ 0 60000 65536"/>
                    <a:gd name="T7" fmla="*/ 0 60000 65536"/>
                    <a:gd name="T8" fmla="*/ 0 60000 65536"/>
                    <a:gd name="T9" fmla="*/ 0 w 61"/>
                    <a:gd name="T10" fmla="*/ 0 h 1"/>
                    <a:gd name="T11" fmla="*/ 61 w 61"/>
                    <a:gd name="T12" fmla="*/ 1 h 1"/>
                  </a:gdLst>
                  <a:ahLst/>
                  <a:cxnLst>
                    <a:cxn ang="T6">
                      <a:pos x="T0" y="T1"/>
                    </a:cxn>
                    <a:cxn ang="T7">
                      <a:pos x="T2" y="T3"/>
                    </a:cxn>
                    <a:cxn ang="T8">
                      <a:pos x="T4" y="T5"/>
                    </a:cxn>
                  </a:cxnLst>
                  <a:rect l="T9" t="T10" r="T11" b="T12"/>
                  <a:pathLst>
                    <a:path w="61" h="1">
                      <a:moveTo>
                        <a:pt x="0" y="0"/>
                      </a:moveTo>
                      <a:lnTo>
                        <a:pt x="60" y="0"/>
                      </a:lnTo>
                      <a:lnTo>
                        <a:pt x="61" y="0"/>
                      </a:lnTo>
                    </a:path>
                  </a:pathLst>
                </a:custGeom>
                <a:noFill/>
                <a:ln w="6350">
                  <a:solidFill>
                    <a:srgbClr val="000000"/>
                  </a:solidFill>
                  <a:prstDash val="solid"/>
                  <a:round/>
                  <a:headEnd/>
                  <a:tailEnd/>
                </a:ln>
              </p:spPr>
              <p:txBody>
                <a:bodyPr/>
                <a:lstStyle/>
                <a:p>
                  <a:endParaRPr lang="en-US"/>
                </a:p>
              </p:txBody>
            </p:sp>
            <p:sp>
              <p:nvSpPr>
                <p:cNvPr id="5471" name="Freeform 1790"/>
                <p:cNvSpPr>
                  <a:spLocks/>
                </p:cNvSpPr>
                <p:nvPr/>
              </p:nvSpPr>
              <p:spPr bwMode="auto">
                <a:xfrm>
                  <a:off x="2893" y="1600"/>
                  <a:ext cx="12" cy="1"/>
                </a:xfrm>
                <a:custGeom>
                  <a:avLst/>
                  <a:gdLst>
                    <a:gd name="T0" fmla="*/ 0 w 61"/>
                    <a:gd name="T1" fmla="*/ 0 h 1"/>
                    <a:gd name="T2" fmla="*/ 60 w 61"/>
                    <a:gd name="T3" fmla="*/ 0 h 1"/>
                    <a:gd name="T4" fmla="*/ 61 w 61"/>
                    <a:gd name="T5" fmla="*/ 0 h 1"/>
                    <a:gd name="T6" fmla="*/ 0 60000 65536"/>
                    <a:gd name="T7" fmla="*/ 0 60000 65536"/>
                    <a:gd name="T8" fmla="*/ 0 60000 65536"/>
                    <a:gd name="T9" fmla="*/ 0 w 61"/>
                    <a:gd name="T10" fmla="*/ 0 h 1"/>
                    <a:gd name="T11" fmla="*/ 61 w 61"/>
                    <a:gd name="T12" fmla="*/ 1 h 1"/>
                  </a:gdLst>
                  <a:ahLst/>
                  <a:cxnLst>
                    <a:cxn ang="T6">
                      <a:pos x="T0" y="T1"/>
                    </a:cxn>
                    <a:cxn ang="T7">
                      <a:pos x="T2" y="T3"/>
                    </a:cxn>
                    <a:cxn ang="T8">
                      <a:pos x="T4" y="T5"/>
                    </a:cxn>
                  </a:cxnLst>
                  <a:rect l="T9" t="T10" r="T11" b="T12"/>
                  <a:pathLst>
                    <a:path w="61" h="1">
                      <a:moveTo>
                        <a:pt x="0" y="0"/>
                      </a:moveTo>
                      <a:lnTo>
                        <a:pt x="60" y="0"/>
                      </a:lnTo>
                      <a:lnTo>
                        <a:pt x="61" y="0"/>
                      </a:lnTo>
                    </a:path>
                  </a:pathLst>
                </a:custGeom>
                <a:noFill/>
                <a:ln w="6350">
                  <a:solidFill>
                    <a:srgbClr val="000000"/>
                  </a:solidFill>
                  <a:prstDash val="solid"/>
                  <a:round/>
                  <a:headEnd/>
                  <a:tailEnd/>
                </a:ln>
              </p:spPr>
              <p:txBody>
                <a:bodyPr/>
                <a:lstStyle/>
                <a:p>
                  <a:endParaRPr lang="en-US"/>
                </a:p>
              </p:txBody>
            </p:sp>
            <p:sp>
              <p:nvSpPr>
                <p:cNvPr id="5472" name="Freeform 1791"/>
                <p:cNvSpPr>
                  <a:spLocks/>
                </p:cNvSpPr>
                <p:nvPr/>
              </p:nvSpPr>
              <p:spPr bwMode="auto">
                <a:xfrm>
                  <a:off x="2893" y="1296"/>
                  <a:ext cx="12" cy="1"/>
                </a:xfrm>
                <a:custGeom>
                  <a:avLst/>
                  <a:gdLst>
                    <a:gd name="T0" fmla="*/ 0 w 61"/>
                    <a:gd name="T1" fmla="*/ 0 h 1"/>
                    <a:gd name="T2" fmla="*/ 60 w 61"/>
                    <a:gd name="T3" fmla="*/ 0 h 1"/>
                    <a:gd name="T4" fmla="*/ 61 w 61"/>
                    <a:gd name="T5" fmla="*/ 0 h 1"/>
                    <a:gd name="T6" fmla="*/ 0 60000 65536"/>
                    <a:gd name="T7" fmla="*/ 0 60000 65536"/>
                    <a:gd name="T8" fmla="*/ 0 60000 65536"/>
                    <a:gd name="T9" fmla="*/ 0 w 61"/>
                    <a:gd name="T10" fmla="*/ 0 h 1"/>
                    <a:gd name="T11" fmla="*/ 61 w 61"/>
                    <a:gd name="T12" fmla="*/ 1 h 1"/>
                  </a:gdLst>
                  <a:ahLst/>
                  <a:cxnLst>
                    <a:cxn ang="T6">
                      <a:pos x="T0" y="T1"/>
                    </a:cxn>
                    <a:cxn ang="T7">
                      <a:pos x="T2" y="T3"/>
                    </a:cxn>
                    <a:cxn ang="T8">
                      <a:pos x="T4" y="T5"/>
                    </a:cxn>
                  </a:cxnLst>
                  <a:rect l="T9" t="T10" r="T11" b="T12"/>
                  <a:pathLst>
                    <a:path w="61" h="1">
                      <a:moveTo>
                        <a:pt x="0" y="0"/>
                      </a:moveTo>
                      <a:lnTo>
                        <a:pt x="60" y="0"/>
                      </a:lnTo>
                      <a:lnTo>
                        <a:pt x="61" y="0"/>
                      </a:lnTo>
                    </a:path>
                  </a:pathLst>
                </a:custGeom>
                <a:noFill/>
                <a:ln w="6350">
                  <a:solidFill>
                    <a:srgbClr val="000000"/>
                  </a:solidFill>
                  <a:prstDash val="solid"/>
                  <a:round/>
                  <a:headEnd/>
                  <a:tailEnd/>
                </a:ln>
              </p:spPr>
              <p:txBody>
                <a:bodyPr/>
                <a:lstStyle/>
                <a:p>
                  <a:endParaRPr lang="en-US"/>
                </a:p>
              </p:txBody>
            </p:sp>
            <p:sp>
              <p:nvSpPr>
                <p:cNvPr id="5473" name="Freeform 1792"/>
                <p:cNvSpPr>
                  <a:spLocks/>
                </p:cNvSpPr>
                <p:nvPr/>
              </p:nvSpPr>
              <p:spPr bwMode="auto">
                <a:xfrm>
                  <a:off x="2881" y="2208"/>
                  <a:ext cx="24" cy="1"/>
                </a:xfrm>
                <a:custGeom>
                  <a:avLst/>
                  <a:gdLst>
                    <a:gd name="T0" fmla="*/ 0 w 121"/>
                    <a:gd name="T1" fmla="*/ 0 h 1"/>
                    <a:gd name="T2" fmla="*/ 120 w 121"/>
                    <a:gd name="T3" fmla="*/ 0 h 1"/>
                    <a:gd name="T4" fmla="*/ 121 w 121"/>
                    <a:gd name="T5" fmla="*/ 0 h 1"/>
                    <a:gd name="T6" fmla="*/ 0 60000 65536"/>
                    <a:gd name="T7" fmla="*/ 0 60000 65536"/>
                    <a:gd name="T8" fmla="*/ 0 60000 65536"/>
                    <a:gd name="T9" fmla="*/ 0 w 121"/>
                    <a:gd name="T10" fmla="*/ 0 h 1"/>
                    <a:gd name="T11" fmla="*/ 121 w 121"/>
                    <a:gd name="T12" fmla="*/ 1 h 1"/>
                  </a:gdLst>
                  <a:ahLst/>
                  <a:cxnLst>
                    <a:cxn ang="T6">
                      <a:pos x="T0" y="T1"/>
                    </a:cxn>
                    <a:cxn ang="T7">
                      <a:pos x="T2" y="T3"/>
                    </a:cxn>
                    <a:cxn ang="T8">
                      <a:pos x="T4" y="T5"/>
                    </a:cxn>
                  </a:cxnLst>
                  <a:rect l="T9" t="T10" r="T11" b="T12"/>
                  <a:pathLst>
                    <a:path w="121" h="1">
                      <a:moveTo>
                        <a:pt x="0" y="0"/>
                      </a:moveTo>
                      <a:lnTo>
                        <a:pt x="120" y="0"/>
                      </a:lnTo>
                      <a:lnTo>
                        <a:pt x="121" y="0"/>
                      </a:lnTo>
                    </a:path>
                  </a:pathLst>
                </a:custGeom>
                <a:noFill/>
                <a:ln w="6350">
                  <a:solidFill>
                    <a:srgbClr val="000000"/>
                  </a:solidFill>
                  <a:prstDash val="solid"/>
                  <a:round/>
                  <a:headEnd/>
                  <a:tailEnd/>
                </a:ln>
              </p:spPr>
              <p:txBody>
                <a:bodyPr/>
                <a:lstStyle/>
                <a:p>
                  <a:endParaRPr lang="en-US"/>
                </a:p>
              </p:txBody>
            </p:sp>
            <p:sp>
              <p:nvSpPr>
                <p:cNvPr id="5474" name="Freeform 1793"/>
                <p:cNvSpPr>
                  <a:spLocks/>
                </p:cNvSpPr>
                <p:nvPr/>
              </p:nvSpPr>
              <p:spPr bwMode="auto">
                <a:xfrm>
                  <a:off x="2881" y="1904"/>
                  <a:ext cx="24" cy="1"/>
                </a:xfrm>
                <a:custGeom>
                  <a:avLst/>
                  <a:gdLst>
                    <a:gd name="T0" fmla="*/ 0 w 121"/>
                    <a:gd name="T1" fmla="*/ 0 h 1"/>
                    <a:gd name="T2" fmla="*/ 120 w 121"/>
                    <a:gd name="T3" fmla="*/ 0 h 1"/>
                    <a:gd name="T4" fmla="*/ 121 w 121"/>
                    <a:gd name="T5" fmla="*/ 0 h 1"/>
                    <a:gd name="T6" fmla="*/ 0 60000 65536"/>
                    <a:gd name="T7" fmla="*/ 0 60000 65536"/>
                    <a:gd name="T8" fmla="*/ 0 60000 65536"/>
                    <a:gd name="T9" fmla="*/ 0 w 121"/>
                    <a:gd name="T10" fmla="*/ 0 h 1"/>
                    <a:gd name="T11" fmla="*/ 121 w 121"/>
                    <a:gd name="T12" fmla="*/ 1 h 1"/>
                  </a:gdLst>
                  <a:ahLst/>
                  <a:cxnLst>
                    <a:cxn ang="T6">
                      <a:pos x="T0" y="T1"/>
                    </a:cxn>
                    <a:cxn ang="T7">
                      <a:pos x="T2" y="T3"/>
                    </a:cxn>
                    <a:cxn ang="T8">
                      <a:pos x="T4" y="T5"/>
                    </a:cxn>
                  </a:cxnLst>
                  <a:rect l="T9" t="T10" r="T11" b="T12"/>
                  <a:pathLst>
                    <a:path w="121" h="1">
                      <a:moveTo>
                        <a:pt x="0" y="0"/>
                      </a:moveTo>
                      <a:lnTo>
                        <a:pt x="120" y="0"/>
                      </a:lnTo>
                      <a:lnTo>
                        <a:pt x="121" y="0"/>
                      </a:lnTo>
                    </a:path>
                  </a:pathLst>
                </a:custGeom>
                <a:noFill/>
                <a:ln w="6350">
                  <a:solidFill>
                    <a:srgbClr val="000000"/>
                  </a:solidFill>
                  <a:prstDash val="solid"/>
                  <a:round/>
                  <a:headEnd/>
                  <a:tailEnd/>
                </a:ln>
              </p:spPr>
              <p:txBody>
                <a:bodyPr/>
                <a:lstStyle/>
                <a:p>
                  <a:endParaRPr lang="en-US"/>
                </a:p>
              </p:txBody>
            </p:sp>
            <p:sp>
              <p:nvSpPr>
                <p:cNvPr id="5475" name="Freeform 1794"/>
                <p:cNvSpPr>
                  <a:spLocks/>
                </p:cNvSpPr>
                <p:nvPr/>
              </p:nvSpPr>
              <p:spPr bwMode="auto">
                <a:xfrm>
                  <a:off x="2881" y="1600"/>
                  <a:ext cx="24" cy="1"/>
                </a:xfrm>
                <a:custGeom>
                  <a:avLst/>
                  <a:gdLst>
                    <a:gd name="T0" fmla="*/ 0 w 121"/>
                    <a:gd name="T1" fmla="*/ 0 h 1"/>
                    <a:gd name="T2" fmla="*/ 120 w 121"/>
                    <a:gd name="T3" fmla="*/ 0 h 1"/>
                    <a:gd name="T4" fmla="*/ 121 w 121"/>
                    <a:gd name="T5" fmla="*/ 0 h 1"/>
                    <a:gd name="T6" fmla="*/ 0 60000 65536"/>
                    <a:gd name="T7" fmla="*/ 0 60000 65536"/>
                    <a:gd name="T8" fmla="*/ 0 60000 65536"/>
                    <a:gd name="T9" fmla="*/ 0 w 121"/>
                    <a:gd name="T10" fmla="*/ 0 h 1"/>
                    <a:gd name="T11" fmla="*/ 121 w 121"/>
                    <a:gd name="T12" fmla="*/ 1 h 1"/>
                  </a:gdLst>
                  <a:ahLst/>
                  <a:cxnLst>
                    <a:cxn ang="T6">
                      <a:pos x="T0" y="T1"/>
                    </a:cxn>
                    <a:cxn ang="T7">
                      <a:pos x="T2" y="T3"/>
                    </a:cxn>
                    <a:cxn ang="T8">
                      <a:pos x="T4" y="T5"/>
                    </a:cxn>
                  </a:cxnLst>
                  <a:rect l="T9" t="T10" r="T11" b="T12"/>
                  <a:pathLst>
                    <a:path w="121" h="1">
                      <a:moveTo>
                        <a:pt x="0" y="0"/>
                      </a:moveTo>
                      <a:lnTo>
                        <a:pt x="120" y="0"/>
                      </a:lnTo>
                      <a:lnTo>
                        <a:pt x="121" y="0"/>
                      </a:lnTo>
                    </a:path>
                  </a:pathLst>
                </a:custGeom>
                <a:noFill/>
                <a:ln w="6350">
                  <a:solidFill>
                    <a:srgbClr val="000000"/>
                  </a:solidFill>
                  <a:prstDash val="solid"/>
                  <a:round/>
                  <a:headEnd/>
                  <a:tailEnd/>
                </a:ln>
              </p:spPr>
              <p:txBody>
                <a:bodyPr/>
                <a:lstStyle/>
                <a:p>
                  <a:endParaRPr lang="en-US"/>
                </a:p>
              </p:txBody>
            </p:sp>
            <p:sp>
              <p:nvSpPr>
                <p:cNvPr id="5476" name="Freeform 1795"/>
                <p:cNvSpPr>
                  <a:spLocks/>
                </p:cNvSpPr>
                <p:nvPr/>
              </p:nvSpPr>
              <p:spPr bwMode="auto">
                <a:xfrm>
                  <a:off x="2881" y="1296"/>
                  <a:ext cx="24" cy="1"/>
                </a:xfrm>
                <a:custGeom>
                  <a:avLst/>
                  <a:gdLst>
                    <a:gd name="T0" fmla="*/ 0 w 121"/>
                    <a:gd name="T1" fmla="*/ 0 h 1"/>
                    <a:gd name="T2" fmla="*/ 120 w 121"/>
                    <a:gd name="T3" fmla="*/ 0 h 1"/>
                    <a:gd name="T4" fmla="*/ 121 w 121"/>
                    <a:gd name="T5" fmla="*/ 0 h 1"/>
                    <a:gd name="T6" fmla="*/ 0 60000 65536"/>
                    <a:gd name="T7" fmla="*/ 0 60000 65536"/>
                    <a:gd name="T8" fmla="*/ 0 60000 65536"/>
                    <a:gd name="T9" fmla="*/ 0 w 121"/>
                    <a:gd name="T10" fmla="*/ 0 h 1"/>
                    <a:gd name="T11" fmla="*/ 121 w 121"/>
                    <a:gd name="T12" fmla="*/ 1 h 1"/>
                  </a:gdLst>
                  <a:ahLst/>
                  <a:cxnLst>
                    <a:cxn ang="T6">
                      <a:pos x="T0" y="T1"/>
                    </a:cxn>
                    <a:cxn ang="T7">
                      <a:pos x="T2" y="T3"/>
                    </a:cxn>
                    <a:cxn ang="T8">
                      <a:pos x="T4" y="T5"/>
                    </a:cxn>
                  </a:cxnLst>
                  <a:rect l="T9" t="T10" r="T11" b="T12"/>
                  <a:pathLst>
                    <a:path w="121" h="1">
                      <a:moveTo>
                        <a:pt x="0" y="0"/>
                      </a:moveTo>
                      <a:lnTo>
                        <a:pt x="120" y="0"/>
                      </a:lnTo>
                      <a:lnTo>
                        <a:pt x="121" y="0"/>
                      </a:lnTo>
                    </a:path>
                  </a:pathLst>
                </a:custGeom>
                <a:noFill/>
                <a:ln w="6350">
                  <a:solidFill>
                    <a:srgbClr val="000000"/>
                  </a:solidFill>
                  <a:prstDash val="solid"/>
                  <a:round/>
                  <a:headEnd/>
                  <a:tailEnd/>
                </a:ln>
              </p:spPr>
              <p:txBody>
                <a:bodyPr/>
                <a:lstStyle/>
                <a:p>
                  <a:endParaRPr lang="en-US"/>
                </a:p>
              </p:txBody>
            </p:sp>
            <p:sp>
              <p:nvSpPr>
                <p:cNvPr id="5477" name="Freeform 1796"/>
                <p:cNvSpPr>
                  <a:spLocks/>
                </p:cNvSpPr>
                <p:nvPr/>
              </p:nvSpPr>
              <p:spPr bwMode="auto">
                <a:xfrm>
                  <a:off x="2904" y="2235"/>
                  <a:ext cx="1" cy="12"/>
                </a:xfrm>
                <a:custGeom>
                  <a:avLst/>
                  <a:gdLst>
                    <a:gd name="T0" fmla="*/ 0 w 1"/>
                    <a:gd name="T1" fmla="*/ 61 h 61"/>
                    <a:gd name="T2" fmla="*/ 0 w 1"/>
                    <a:gd name="T3" fmla="*/ 1 h 61"/>
                    <a:gd name="T4" fmla="*/ 0 w 1"/>
                    <a:gd name="T5" fmla="*/ 0 h 61"/>
                    <a:gd name="T6" fmla="*/ 0 60000 65536"/>
                    <a:gd name="T7" fmla="*/ 0 60000 65536"/>
                    <a:gd name="T8" fmla="*/ 0 60000 65536"/>
                    <a:gd name="T9" fmla="*/ 0 w 1"/>
                    <a:gd name="T10" fmla="*/ 0 h 61"/>
                    <a:gd name="T11" fmla="*/ 1 w 1"/>
                    <a:gd name="T12" fmla="*/ 61 h 61"/>
                  </a:gdLst>
                  <a:ahLst/>
                  <a:cxnLst>
                    <a:cxn ang="T6">
                      <a:pos x="T0" y="T1"/>
                    </a:cxn>
                    <a:cxn ang="T7">
                      <a:pos x="T2" y="T3"/>
                    </a:cxn>
                    <a:cxn ang="T8">
                      <a:pos x="T4" y="T5"/>
                    </a:cxn>
                  </a:cxnLst>
                  <a:rect l="T9" t="T10" r="T11" b="T12"/>
                  <a:pathLst>
                    <a:path w="1" h="61">
                      <a:moveTo>
                        <a:pt x="0" y="61"/>
                      </a:moveTo>
                      <a:lnTo>
                        <a:pt x="0" y="1"/>
                      </a:lnTo>
                      <a:lnTo>
                        <a:pt x="0" y="0"/>
                      </a:lnTo>
                    </a:path>
                  </a:pathLst>
                </a:custGeom>
                <a:noFill/>
                <a:ln w="6350">
                  <a:solidFill>
                    <a:srgbClr val="000000"/>
                  </a:solidFill>
                  <a:prstDash val="solid"/>
                  <a:round/>
                  <a:headEnd/>
                  <a:tailEnd/>
                </a:ln>
              </p:spPr>
              <p:txBody>
                <a:bodyPr/>
                <a:lstStyle/>
                <a:p>
                  <a:endParaRPr lang="en-US"/>
                </a:p>
              </p:txBody>
            </p:sp>
            <p:sp>
              <p:nvSpPr>
                <p:cNvPr id="5478" name="Freeform 1797"/>
                <p:cNvSpPr>
                  <a:spLocks/>
                </p:cNvSpPr>
                <p:nvPr/>
              </p:nvSpPr>
              <p:spPr bwMode="auto">
                <a:xfrm>
                  <a:off x="3413" y="2235"/>
                  <a:ext cx="1" cy="12"/>
                </a:xfrm>
                <a:custGeom>
                  <a:avLst/>
                  <a:gdLst>
                    <a:gd name="T0" fmla="*/ 0 w 1"/>
                    <a:gd name="T1" fmla="*/ 61 h 61"/>
                    <a:gd name="T2" fmla="*/ 0 w 1"/>
                    <a:gd name="T3" fmla="*/ 1 h 61"/>
                    <a:gd name="T4" fmla="*/ 0 w 1"/>
                    <a:gd name="T5" fmla="*/ 0 h 61"/>
                    <a:gd name="T6" fmla="*/ 0 60000 65536"/>
                    <a:gd name="T7" fmla="*/ 0 60000 65536"/>
                    <a:gd name="T8" fmla="*/ 0 60000 65536"/>
                    <a:gd name="T9" fmla="*/ 0 w 1"/>
                    <a:gd name="T10" fmla="*/ 0 h 61"/>
                    <a:gd name="T11" fmla="*/ 1 w 1"/>
                    <a:gd name="T12" fmla="*/ 61 h 61"/>
                  </a:gdLst>
                  <a:ahLst/>
                  <a:cxnLst>
                    <a:cxn ang="T6">
                      <a:pos x="T0" y="T1"/>
                    </a:cxn>
                    <a:cxn ang="T7">
                      <a:pos x="T2" y="T3"/>
                    </a:cxn>
                    <a:cxn ang="T8">
                      <a:pos x="T4" y="T5"/>
                    </a:cxn>
                  </a:cxnLst>
                  <a:rect l="T9" t="T10" r="T11" b="T12"/>
                  <a:pathLst>
                    <a:path w="1" h="61">
                      <a:moveTo>
                        <a:pt x="0" y="61"/>
                      </a:moveTo>
                      <a:lnTo>
                        <a:pt x="0" y="1"/>
                      </a:lnTo>
                      <a:lnTo>
                        <a:pt x="0" y="0"/>
                      </a:lnTo>
                    </a:path>
                  </a:pathLst>
                </a:custGeom>
                <a:noFill/>
                <a:ln w="6350">
                  <a:solidFill>
                    <a:srgbClr val="000000"/>
                  </a:solidFill>
                  <a:prstDash val="solid"/>
                  <a:round/>
                  <a:headEnd/>
                  <a:tailEnd/>
                </a:ln>
              </p:spPr>
              <p:txBody>
                <a:bodyPr/>
                <a:lstStyle/>
                <a:p>
                  <a:endParaRPr lang="en-US"/>
                </a:p>
              </p:txBody>
            </p:sp>
            <p:sp>
              <p:nvSpPr>
                <p:cNvPr id="5479" name="Freeform 1798"/>
                <p:cNvSpPr>
                  <a:spLocks/>
                </p:cNvSpPr>
                <p:nvPr/>
              </p:nvSpPr>
              <p:spPr bwMode="auto">
                <a:xfrm>
                  <a:off x="3922" y="2235"/>
                  <a:ext cx="1" cy="12"/>
                </a:xfrm>
                <a:custGeom>
                  <a:avLst/>
                  <a:gdLst>
                    <a:gd name="T0" fmla="*/ 0 w 1"/>
                    <a:gd name="T1" fmla="*/ 61 h 61"/>
                    <a:gd name="T2" fmla="*/ 0 w 1"/>
                    <a:gd name="T3" fmla="*/ 1 h 61"/>
                    <a:gd name="T4" fmla="*/ 0 w 1"/>
                    <a:gd name="T5" fmla="*/ 0 h 61"/>
                    <a:gd name="T6" fmla="*/ 0 60000 65536"/>
                    <a:gd name="T7" fmla="*/ 0 60000 65536"/>
                    <a:gd name="T8" fmla="*/ 0 60000 65536"/>
                    <a:gd name="T9" fmla="*/ 0 w 1"/>
                    <a:gd name="T10" fmla="*/ 0 h 61"/>
                    <a:gd name="T11" fmla="*/ 1 w 1"/>
                    <a:gd name="T12" fmla="*/ 61 h 61"/>
                  </a:gdLst>
                  <a:ahLst/>
                  <a:cxnLst>
                    <a:cxn ang="T6">
                      <a:pos x="T0" y="T1"/>
                    </a:cxn>
                    <a:cxn ang="T7">
                      <a:pos x="T2" y="T3"/>
                    </a:cxn>
                    <a:cxn ang="T8">
                      <a:pos x="T4" y="T5"/>
                    </a:cxn>
                  </a:cxnLst>
                  <a:rect l="T9" t="T10" r="T11" b="T12"/>
                  <a:pathLst>
                    <a:path w="1" h="61">
                      <a:moveTo>
                        <a:pt x="0" y="61"/>
                      </a:moveTo>
                      <a:lnTo>
                        <a:pt x="0" y="1"/>
                      </a:lnTo>
                      <a:lnTo>
                        <a:pt x="0" y="0"/>
                      </a:lnTo>
                    </a:path>
                  </a:pathLst>
                </a:custGeom>
                <a:noFill/>
                <a:ln w="6350">
                  <a:solidFill>
                    <a:srgbClr val="000000"/>
                  </a:solidFill>
                  <a:prstDash val="solid"/>
                  <a:round/>
                  <a:headEnd/>
                  <a:tailEnd/>
                </a:ln>
              </p:spPr>
              <p:txBody>
                <a:bodyPr/>
                <a:lstStyle/>
                <a:p>
                  <a:endParaRPr lang="en-US"/>
                </a:p>
              </p:txBody>
            </p:sp>
            <p:sp>
              <p:nvSpPr>
                <p:cNvPr id="5480" name="Freeform 1799"/>
                <p:cNvSpPr>
                  <a:spLocks/>
                </p:cNvSpPr>
                <p:nvPr/>
              </p:nvSpPr>
              <p:spPr bwMode="auto">
                <a:xfrm>
                  <a:off x="4431" y="2235"/>
                  <a:ext cx="1" cy="12"/>
                </a:xfrm>
                <a:custGeom>
                  <a:avLst/>
                  <a:gdLst>
                    <a:gd name="T0" fmla="*/ 0 w 1"/>
                    <a:gd name="T1" fmla="*/ 61 h 61"/>
                    <a:gd name="T2" fmla="*/ 0 w 1"/>
                    <a:gd name="T3" fmla="*/ 1 h 61"/>
                    <a:gd name="T4" fmla="*/ 0 w 1"/>
                    <a:gd name="T5" fmla="*/ 0 h 61"/>
                    <a:gd name="T6" fmla="*/ 0 60000 65536"/>
                    <a:gd name="T7" fmla="*/ 0 60000 65536"/>
                    <a:gd name="T8" fmla="*/ 0 60000 65536"/>
                    <a:gd name="T9" fmla="*/ 0 w 1"/>
                    <a:gd name="T10" fmla="*/ 0 h 61"/>
                    <a:gd name="T11" fmla="*/ 1 w 1"/>
                    <a:gd name="T12" fmla="*/ 61 h 61"/>
                  </a:gdLst>
                  <a:ahLst/>
                  <a:cxnLst>
                    <a:cxn ang="T6">
                      <a:pos x="T0" y="T1"/>
                    </a:cxn>
                    <a:cxn ang="T7">
                      <a:pos x="T2" y="T3"/>
                    </a:cxn>
                    <a:cxn ang="T8">
                      <a:pos x="T4" y="T5"/>
                    </a:cxn>
                  </a:cxnLst>
                  <a:rect l="T9" t="T10" r="T11" b="T12"/>
                  <a:pathLst>
                    <a:path w="1" h="61">
                      <a:moveTo>
                        <a:pt x="0" y="61"/>
                      </a:moveTo>
                      <a:lnTo>
                        <a:pt x="0" y="1"/>
                      </a:lnTo>
                      <a:lnTo>
                        <a:pt x="0" y="0"/>
                      </a:lnTo>
                    </a:path>
                  </a:pathLst>
                </a:custGeom>
                <a:noFill/>
                <a:ln w="6350">
                  <a:solidFill>
                    <a:srgbClr val="000000"/>
                  </a:solidFill>
                  <a:prstDash val="solid"/>
                  <a:round/>
                  <a:headEnd/>
                  <a:tailEnd/>
                </a:ln>
              </p:spPr>
              <p:txBody>
                <a:bodyPr/>
                <a:lstStyle/>
                <a:p>
                  <a:endParaRPr lang="en-US"/>
                </a:p>
              </p:txBody>
            </p:sp>
            <p:sp>
              <p:nvSpPr>
                <p:cNvPr id="5481" name="Freeform 1800"/>
                <p:cNvSpPr>
                  <a:spLocks/>
                </p:cNvSpPr>
                <p:nvPr/>
              </p:nvSpPr>
              <p:spPr bwMode="auto">
                <a:xfrm>
                  <a:off x="2904" y="2235"/>
                  <a:ext cx="1" cy="24"/>
                </a:xfrm>
                <a:custGeom>
                  <a:avLst/>
                  <a:gdLst>
                    <a:gd name="T0" fmla="*/ 0 w 1"/>
                    <a:gd name="T1" fmla="*/ 121 h 121"/>
                    <a:gd name="T2" fmla="*/ 0 w 1"/>
                    <a:gd name="T3" fmla="*/ 1 h 121"/>
                    <a:gd name="T4" fmla="*/ 0 w 1"/>
                    <a:gd name="T5" fmla="*/ 0 h 121"/>
                    <a:gd name="T6" fmla="*/ 0 60000 65536"/>
                    <a:gd name="T7" fmla="*/ 0 60000 65536"/>
                    <a:gd name="T8" fmla="*/ 0 60000 65536"/>
                    <a:gd name="T9" fmla="*/ 0 w 1"/>
                    <a:gd name="T10" fmla="*/ 0 h 121"/>
                    <a:gd name="T11" fmla="*/ 1 w 1"/>
                    <a:gd name="T12" fmla="*/ 121 h 121"/>
                  </a:gdLst>
                  <a:ahLst/>
                  <a:cxnLst>
                    <a:cxn ang="T6">
                      <a:pos x="T0" y="T1"/>
                    </a:cxn>
                    <a:cxn ang="T7">
                      <a:pos x="T2" y="T3"/>
                    </a:cxn>
                    <a:cxn ang="T8">
                      <a:pos x="T4" y="T5"/>
                    </a:cxn>
                  </a:cxnLst>
                  <a:rect l="T9" t="T10" r="T11" b="T12"/>
                  <a:pathLst>
                    <a:path w="1" h="121">
                      <a:moveTo>
                        <a:pt x="0" y="121"/>
                      </a:moveTo>
                      <a:lnTo>
                        <a:pt x="0" y="1"/>
                      </a:lnTo>
                      <a:lnTo>
                        <a:pt x="0" y="0"/>
                      </a:lnTo>
                    </a:path>
                  </a:pathLst>
                </a:custGeom>
                <a:noFill/>
                <a:ln w="6350">
                  <a:solidFill>
                    <a:srgbClr val="000000"/>
                  </a:solidFill>
                  <a:prstDash val="solid"/>
                  <a:round/>
                  <a:headEnd/>
                  <a:tailEnd/>
                </a:ln>
              </p:spPr>
              <p:txBody>
                <a:bodyPr/>
                <a:lstStyle/>
                <a:p>
                  <a:endParaRPr lang="en-US"/>
                </a:p>
              </p:txBody>
            </p:sp>
            <p:sp>
              <p:nvSpPr>
                <p:cNvPr id="5482" name="Freeform 1801"/>
                <p:cNvSpPr>
                  <a:spLocks/>
                </p:cNvSpPr>
                <p:nvPr/>
              </p:nvSpPr>
              <p:spPr bwMode="auto">
                <a:xfrm>
                  <a:off x="3413" y="2235"/>
                  <a:ext cx="1" cy="24"/>
                </a:xfrm>
                <a:custGeom>
                  <a:avLst/>
                  <a:gdLst>
                    <a:gd name="T0" fmla="*/ 0 w 1"/>
                    <a:gd name="T1" fmla="*/ 121 h 121"/>
                    <a:gd name="T2" fmla="*/ 0 w 1"/>
                    <a:gd name="T3" fmla="*/ 1 h 121"/>
                    <a:gd name="T4" fmla="*/ 0 w 1"/>
                    <a:gd name="T5" fmla="*/ 0 h 121"/>
                    <a:gd name="T6" fmla="*/ 0 60000 65536"/>
                    <a:gd name="T7" fmla="*/ 0 60000 65536"/>
                    <a:gd name="T8" fmla="*/ 0 60000 65536"/>
                    <a:gd name="T9" fmla="*/ 0 w 1"/>
                    <a:gd name="T10" fmla="*/ 0 h 121"/>
                    <a:gd name="T11" fmla="*/ 1 w 1"/>
                    <a:gd name="T12" fmla="*/ 121 h 121"/>
                  </a:gdLst>
                  <a:ahLst/>
                  <a:cxnLst>
                    <a:cxn ang="T6">
                      <a:pos x="T0" y="T1"/>
                    </a:cxn>
                    <a:cxn ang="T7">
                      <a:pos x="T2" y="T3"/>
                    </a:cxn>
                    <a:cxn ang="T8">
                      <a:pos x="T4" y="T5"/>
                    </a:cxn>
                  </a:cxnLst>
                  <a:rect l="T9" t="T10" r="T11" b="T12"/>
                  <a:pathLst>
                    <a:path w="1" h="121">
                      <a:moveTo>
                        <a:pt x="0" y="121"/>
                      </a:moveTo>
                      <a:lnTo>
                        <a:pt x="0" y="1"/>
                      </a:lnTo>
                      <a:lnTo>
                        <a:pt x="0" y="0"/>
                      </a:lnTo>
                    </a:path>
                  </a:pathLst>
                </a:custGeom>
                <a:noFill/>
                <a:ln w="6350">
                  <a:solidFill>
                    <a:srgbClr val="000000"/>
                  </a:solidFill>
                  <a:prstDash val="solid"/>
                  <a:round/>
                  <a:headEnd/>
                  <a:tailEnd/>
                </a:ln>
              </p:spPr>
              <p:txBody>
                <a:bodyPr/>
                <a:lstStyle/>
                <a:p>
                  <a:endParaRPr lang="en-US"/>
                </a:p>
              </p:txBody>
            </p:sp>
            <p:sp>
              <p:nvSpPr>
                <p:cNvPr id="5483" name="Freeform 1802"/>
                <p:cNvSpPr>
                  <a:spLocks/>
                </p:cNvSpPr>
                <p:nvPr/>
              </p:nvSpPr>
              <p:spPr bwMode="auto">
                <a:xfrm>
                  <a:off x="3922" y="2235"/>
                  <a:ext cx="1" cy="24"/>
                </a:xfrm>
                <a:custGeom>
                  <a:avLst/>
                  <a:gdLst>
                    <a:gd name="T0" fmla="*/ 0 w 1"/>
                    <a:gd name="T1" fmla="*/ 121 h 121"/>
                    <a:gd name="T2" fmla="*/ 0 w 1"/>
                    <a:gd name="T3" fmla="*/ 1 h 121"/>
                    <a:gd name="T4" fmla="*/ 0 w 1"/>
                    <a:gd name="T5" fmla="*/ 0 h 121"/>
                    <a:gd name="T6" fmla="*/ 0 60000 65536"/>
                    <a:gd name="T7" fmla="*/ 0 60000 65536"/>
                    <a:gd name="T8" fmla="*/ 0 60000 65536"/>
                    <a:gd name="T9" fmla="*/ 0 w 1"/>
                    <a:gd name="T10" fmla="*/ 0 h 121"/>
                    <a:gd name="T11" fmla="*/ 1 w 1"/>
                    <a:gd name="T12" fmla="*/ 121 h 121"/>
                  </a:gdLst>
                  <a:ahLst/>
                  <a:cxnLst>
                    <a:cxn ang="T6">
                      <a:pos x="T0" y="T1"/>
                    </a:cxn>
                    <a:cxn ang="T7">
                      <a:pos x="T2" y="T3"/>
                    </a:cxn>
                    <a:cxn ang="T8">
                      <a:pos x="T4" y="T5"/>
                    </a:cxn>
                  </a:cxnLst>
                  <a:rect l="T9" t="T10" r="T11" b="T12"/>
                  <a:pathLst>
                    <a:path w="1" h="121">
                      <a:moveTo>
                        <a:pt x="0" y="121"/>
                      </a:moveTo>
                      <a:lnTo>
                        <a:pt x="0" y="1"/>
                      </a:lnTo>
                      <a:lnTo>
                        <a:pt x="0" y="0"/>
                      </a:lnTo>
                    </a:path>
                  </a:pathLst>
                </a:custGeom>
                <a:noFill/>
                <a:ln w="6350">
                  <a:solidFill>
                    <a:srgbClr val="000000"/>
                  </a:solidFill>
                  <a:prstDash val="solid"/>
                  <a:round/>
                  <a:headEnd/>
                  <a:tailEnd/>
                </a:ln>
              </p:spPr>
              <p:txBody>
                <a:bodyPr/>
                <a:lstStyle/>
                <a:p>
                  <a:endParaRPr lang="en-US"/>
                </a:p>
              </p:txBody>
            </p:sp>
            <p:sp>
              <p:nvSpPr>
                <p:cNvPr id="5484" name="Freeform 1803"/>
                <p:cNvSpPr>
                  <a:spLocks/>
                </p:cNvSpPr>
                <p:nvPr/>
              </p:nvSpPr>
              <p:spPr bwMode="auto">
                <a:xfrm>
                  <a:off x="4431" y="2235"/>
                  <a:ext cx="1" cy="24"/>
                </a:xfrm>
                <a:custGeom>
                  <a:avLst/>
                  <a:gdLst>
                    <a:gd name="T0" fmla="*/ 0 w 1"/>
                    <a:gd name="T1" fmla="*/ 121 h 121"/>
                    <a:gd name="T2" fmla="*/ 0 w 1"/>
                    <a:gd name="T3" fmla="*/ 1 h 121"/>
                    <a:gd name="T4" fmla="*/ 0 w 1"/>
                    <a:gd name="T5" fmla="*/ 0 h 121"/>
                    <a:gd name="T6" fmla="*/ 0 60000 65536"/>
                    <a:gd name="T7" fmla="*/ 0 60000 65536"/>
                    <a:gd name="T8" fmla="*/ 0 60000 65536"/>
                    <a:gd name="T9" fmla="*/ 0 w 1"/>
                    <a:gd name="T10" fmla="*/ 0 h 121"/>
                    <a:gd name="T11" fmla="*/ 1 w 1"/>
                    <a:gd name="T12" fmla="*/ 121 h 121"/>
                  </a:gdLst>
                  <a:ahLst/>
                  <a:cxnLst>
                    <a:cxn ang="T6">
                      <a:pos x="T0" y="T1"/>
                    </a:cxn>
                    <a:cxn ang="T7">
                      <a:pos x="T2" y="T3"/>
                    </a:cxn>
                    <a:cxn ang="T8">
                      <a:pos x="T4" y="T5"/>
                    </a:cxn>
                  </a:cxnLst>
                  <a:rect l="T9" t="T10" r="T11" b="T12"/>
                  <a:pathLst>
                    <a:path w="1" h="121">
                      <a:moveTo>
                        <a:pt x="0" y="121"/>
                      </a:moveTo>
                      <a:lnTo>
                        <a:pt x="0" y="1"/>
                      </a:lnTo>
                      <a:lnTo>
                        <a:pt x="0" y="0"/>
                      </a:lnTo>
                    </a:path>
                  </a:pathLst>
                </a:custGeom>
                <a:noFill/>
                <a:ln w="6350">
                  <a:solidFill>
                    <a:srgbClr val="000000"/>
                  </a:solidFill>
                  <a:prstDash val="solid"/>
                  <a:round/>
                  <a:headEnd/>
                  <a:tailEnd/>
                </a:ln>
              </p:spPr>
              <p:txBody>
                <a:bodyPr/>
                <a:lstStyle/>
                <a:p>
                  <a:endParaRPr lang="en-US"/>
                </a:p>
              </p:txBody>
            </p:sp>
            <p:sp>
              <p:nvSpPr>
                <p:cNvPr id="5485" name="Freeform 1804"/>
                <p:cNvSpPr>
                  <a:spLocks/>
                </p:cNvSpPr>
                <p:nvPr/>
              </p:nvSpPr>
              <p:spPr bwMode="auto">
                <a:xfrm>
                  <a:off x="2904" y="1106"/>
                  <a:ext cx="1" cy="1102"/>
                </a:xfrm>
                <a:custGeom>
                  <a:avLst/>
                  <a:gdLst>
                    <a:gd name="T0" fmla="*/ 0 w 1"/>
                    <a:gd name="T1" fmla="*/ 5761 h 5761"/>
                    <a:gd name="T2" fmla="*/ 0 w 1"/>
                    <a:gd name="T3" fmla="*/ 1 h 5761"/>
                    <a:gd name="T4" fmla="*/ 0 w 1"/>
                    <a:gd name="T5" fmla="*/ 0 h 5761"/>
                    <a:gd name="T6" fmla="*/ 0 60000 65536"/>
                    <a:gd name="T7" fmla="*/ 0 60000 65536"/>
                    <a:gd name="T8" fmla="*/ 0 60000 65536"/>
                    <a:gd name="T9" fmla="*/ 0 w 1"/>
                    <a:gd name="T10" fmla="*/ 0 h 5761"/>
                    <a:gd name="T11" fmla="*/ 1 w 1"/>
                    <a:gd name="T12" fmla="*/ 5761 h 5761"/>
                  </a:gdLst>
                  <a:ahLst/>
                  <a:cxnLst>
                    <a:cxn ang="T6">
                      <a:pos x="T0" y="T1"/>
                    </a:cxn>
                    <a:cxn ang="T7">
                      <a:pos x="T2" y="T3"/>
                    </a:cxn>
                    <a:cxn ang="T8">
                      <a:pos x="T4" y="T5"/>
                    </a:cxn>
                  </a:cxnLst>
                  <a:rect l="T9" t="T10" r="T11" b="T12"/>
                  <a:pathLst>
                    <a:path w="1" h="5761">
                      <a:moveTo>
                        <a:pt x="0" y="5761"/>
                      </a:moveTo>
                      <a:lnTo>
                        <a:pt x="0" y="1"/>
                      </a:lnTo>
                      <a:lnTo>
                        <a:pt x="0" y="0"/>
                      </a:lnTo>
                    </a:path>
                  </a:pathLst>
                </a:custGeom>
                <a:noFill/>
                <a:ln w="6350">
                  <a:solidFill>
                    <a:srgbClr val="000000"/>
                  </a:solidFill>
                  <a:prstDash val="solid"/>
                  <a:round/>
                  <a:headEnd/>
                  <a:tailEnd/>
                </a:ln>
              </p:spPr>
              <p:txBody>
                <a:bodyPr/>
                <a:lstStyle/>
                <a:p>
                  <a:endParaRPr lang="en-US"/>
                </a:p>
              </p:txBody>
            </p:sp>
            <p:sp>
              <p:nvSpPr>
                <p:cNvPr id="5486" name="Freeform 1805"/>
                <p:cNvSpPr>
                  <a:spLocks/>
                </p:cNvSpPr>
                <p:nvPr/>
              </p:nvSpPr>
              <p:spPr bwMode="auto">
                <a:xfrm>
                  <a:off x="2904" y="2236"/>
                  <a:ext cx="1654" cy="1"/>
                </a:xfrm>
                <a:custGeom>
                  <a:avLst/>
                  <a:gdLst>
                    <a:gd name="T0" fmla="*/ 0 w 8641"/>
                    <a:gd name="T1" fmla="*/ 0 h 1"/>
                    <a:gd name="T2" fmla="*/ 8640 w 8641"/>
                    <a:gd name="T3" fmla="*/ 0 h 1"/>
                    <a:gd name="T4" fmla="*/ 8641 w 8641"/>
                    <a:gd name="T5" fmla="*/ 0 h 1"/>
                    <a:gd name="T6" fmla="*/ 0 60000 65536"/>
                    <a:gd name="T7" fmla="*/ 0 60000 65536"/>
                    <a:gd name="T8" fmla="*/ 0 60000 65536"/>
                    <a:gd name="T9" fmla="*/ 0 w 8641"/>
                    <a:gd name="T10" fmla="*/ 0 h 1"/>
                    <a:gd name="T11" fmla="*/ 8641 w 8641"/>
                    <a:gd name="T12" fmla="*/ 1 h 1"/>
                  </a:gdLst>
                  <a:ahLst/>
                  <a:cxnLst>
                    <a:cxn ang="T6">
                      <a:pos x="T0" y="T1"/>
                    </a:cxn>
                    <a:cxn ang="T7">
                      <a:pos x="T2" y="T3"/>
                    </a:cxn>
                    <a:cxn ang="T8">
                      <a:pos x="T4" y="T5"/>
                    </a:cxn>
                  </a:cxnLst>
                  <a:rect l="T9" t="T10" r="T11" b="T12"/>
                  <a:pathLst>
                    <a:path w="8641" h="1">
                      <a:moveTo>
                        <a:pt x="0" y="0"/>
                      </a:moveTo>
                      <a:lnTo>
                        <a:pt x="8640" y="0"/>
                      </a:lnTo>
                      <a:lnTo>
                        <a:pt x="8641" y="0"/>
                      </a:lnTo>
                    </a:path>
                  </a:pathLst>
                </a:custGeom>
                <a:noFill/>
                <a:ln w="6350">
                  <a:solidFill>
                    <a:srgbClr val="000000"/>
                  </a:solidFill>
                  <a:prstDash val="solid"/>
                  <a:round/>
                  <a:headEnd/>
                  <a:tailEnd/>
                </a:ln>
              </p:spPr>
              <p:txBody>
                <a:bodyPr/>
                <a:lstStyle/>
                <a:p>
                  <a:endParaRPr lang="en-US"/>
                </a:p>
              </p:txBody>
            </p:sp>
            <p:sp>
              <p:nvSpPr>
                <p:cNvPr id="5487" name="Freeform 1806"/>
                <p:cNvSpPr>
                  <a:spLocks/>
                </p:cNvSpPr>
                <p:nvPr/>
              </p:nvSpPr>
              <p:spPr bwMode="auto">
                <a:xfrm>
                  <a:off x="2907" y="2170"/>
                  <a:ext cx="2" cy="1"/>
                </a:xfrm>
                <a:custGeom>
                  <a:avLst/>
                  <a:gdLst>
                    <a:gd name="T0" fmla="*/ 0 w 12"/>
                    <a:gd name="T1" fmla="*/ 0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488" name="Freeform 1807"/>
                <p:cNvSpPr>
                  <a:spLocks/>
                </p:cNvSpPr>
                <p:nvPr/>
              </p:nvSpPr>
              <p:spPr bwMode="auto">
                <a:xfrm>
                  <a:off x="2909" y="2170"/>
                  <a:ext cx="2" cy="1"/>
                </a:xfrm>
                <a:custGeom>
                  <a:avLst/>
                  <a:gdLst>
                    <a:gd name="T0" fmla="*/ 0 w 12"/>
                    <a:gd name="T1" fmla="*/ 1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1"/>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489" name="Freeform 1808"/>
                <p:cNvSpPr>
                  <a:spLocks/>
                </p:cNvSpPr>
                <p:nvPr/>
              </p:nvSpPr>
              <p:spPr bwMode="auto">
                <a:xfrm>
                  <a:off x="2911" y="2170"/>
                  <a:ext cx="2" cy="1"/>
                </a:xfrm>
                <a:custGeom>
                  <a:avLst/>
                  <a:gdLst>
                    <a:gd name="T0" fmla="*/ 0 w 12"/>
                    <a:gd name="T1" fmla="*/ 0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490" name="Freeform 1809"/>
                <p:cNvSpPr>
                  <a:spLocks/>
                </p:cNvSpPr>
                <p:nvPr/>
              </p:nvSpPr>
              <p:spPr bwMode="auto">
                <a:xfrm>
                  <a:off x="2913" y="2170"/>
                  <a:ext cx="2" cy="1"/>
                </a:xfrm>
                <a:custGeom>
                  <a:avLst/>
                  <a:gdLst>
                    <a:gd name="T0" fmla="*/ 0 w 12"/>
                    <a:gd name="T1" fmla="*/ 1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1"/>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491" name="Freeform 1810"/>
                <p:cNvSpPr>
                  <a:spLocks/>
                </p:cNvSpPr>
                <p:nvPr/>
              </p:nvSpPr>
              <p:spPr bwMode="auto">
                <a:xfrm>
                  <a:off x="2915" y="2170"/>
                  <a:ext cx="2" cy="1"/>
                </a:xfrm>
                <a:custGeom>
                  <a:avLst/>
                  <a:gdLst>
                    <a:gd name="T0" fmla="*/ 0 w 12"/>
                    <a:gd name="T1" fmla="*/ 0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492" name="Freeform 1811"/>
                <p:cNvSpPr>
                  <a:spLocks/>
                </p:cNvSpPr>
                <p:nvPr/>
              </p:nvSpPr>
              <p:spPr bwMode="auto">
                <a:xfrm>
                  <a:off x="2917" y="2170"/>
                  <a:ext cx="2" cy="1"/>
                </a:xfrm>
                <a:custGeom>
                  <a:avLst/>
                  <a:gdLst>
                    <a:gd name="T0" fmla="*/ 0 w 12"/>
                    <a:gd name="T1" fmla="*/ 1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1"/>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493" name="Freeform 1812"/>
                <p:cNvSpPr>
                  <a:spLocks/>
                </p:cNvSpPr>
                <p:nvPr/>
              </p:nvSpPr>
              <p:spPr bwMode="auto">
                <a:xfrm>
                  <a:off x="2919" y="2170"/>
                  <a:ext cx="2" cy="1"/>
                </a:xfrm>
                <a:custGeom>
                  <a:avLst/>
                  <a:gdLst>
                    <a:gd name="T0" fmla="*/ 0 w 12"/>
                    <a:gd name="T1" fmla="*/ 0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494" name="Freeform 1813"/>
                <p:cNvSpPr>
                  <a:spLocks/>
                </p:cNvSpPr>
                <p:nvPr/>
              </p:nvSpPr>
              <p:spPr bwMode="auto">
                <a:xfrm>
                  <a:off x="2921" y="2170"/>
                  <a:ext cx="3" cy="1"/>
                </a:xfrm>
                <a:custGeom>
                  <a:avLst/>
                  <a:gdLst>
                    <a:gd name="T0" fmla="*/ 0 w 12"/>
                    <a:gd name="T1" fmla="*/ 0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495" name="Freeform 1814"/>
                <p:cNvSpPr>
                  <a:spLocks/>
                </p:cNvSpPr>
                <p:nvPr/>
              </p:nvSpPr>
              <p:spPr bwMode="auto">
                <a:xfrm>
                  <a:off x="2923" y="2170"/>
                  <a:ext cx="3" cy="1"/>
                </a:xfrm>
                <a:custGeom>
                  <a:avLst/>
                  <a:gdLst>
                    <a:gd name="T0" fmla="*/ 0 w 12"/>
                    <a:gd name="T1" fmla="*/ 0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496" name="Freeform 1815"/>
                <p:cNvSpPr>
                  <a:spLocks/>
                </p:cNvSpPr>
                <p:nvPr/>
              </p:nvSpPr>
              <p:spPr bwMode="auto">
                <a:xfrm>
                  <a:off x="2925" y="2170"/>
                  <a:ext cx="3" cy="1"/>
                </a:xfrm>
                <a:custGeom>
                  <a:avLst/>
                  <a:gdLst>
                    <a:gd name="T0" fmla="*/ 0 w 12"/>
                    <a:gd name="T1" fmla="*/ 0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497" name="Freeform 1816"/>
                <p:cNvSpPr>
                  <a:spLocks/>
                </p:cNvSpPr>
                <p:nvPr/>
              </p:nvSpPr>
              <p:spPr bwMode="auto">
                <a:xfrm>
                  <a:off x="2928" y="2170"/>
                  <a:ext cx="2" cy="1"/>
                </a:xfrm>
                <a:custGeom>
                  <a:avLst/>
                  <a:gdLst>
                    <a:gd name="T0" fmla="*/ 0 w 12"/>
                    <a:gd name="T1" fmla="*/ 0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498" name="Freeform 1817"/>
                <p:cNvSpPr>
                  <a:spLocks/>
                </p:cNvSpPr>
                <p:nvPr/>
              </p:nvSpPr>
              <p:spPr bwMode="auto">
                <a:xfrm>
                  <a:off x="2930" y="2170"/>
                  <a:ext cx="2" cy="1"/>
                </a:xfrm>
                <a:custGeom>
                  <a:avLst/>
                  <a:gdLst>
                    <a:gd name="T0" fmla="*/ 0 w 12"/>
                    <a:gd name="T1" fmla="*/ 0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499" name="Freeform 1818"/>
                <p:cNvSpPr>
                  <a:spLocks/>
                </p:cNvSpPr>
                <p:nvPr/>
              </p:nvSpPr>
              <p:spPr bwMode="auto">
                <a:xfrm>
                  <a:off x="2932" y="2169"/>
                  <a:ext cx="2" cy="1"/>
                </a:xfrm>
                <a:custGeom>
                  <a:avLst/>
                  <a:gdLst>
                    <a:gd name="T0" fmla="*/ 0 w 13"/>
                    <a:gd name="T1" fmla="*/ 1 h 1"/>
                    <a:gd name="T2" fmla="*/ 12 w 13"/>
                    <a:gd name="T3" fmla="*/ 0 h 1"/>
                    <a:gd name="T4" fmla="*/ 13 w 13"/>
                    <a:gd name="T5" fmla="*/ 0 h 1"/>
                    <a:gd name="T6" fmla="*/ 0 60000 65536"/>
                    <a:gd name="T7" fmla="*/ 0 60000 65536"/>
                    <a:gd name="T8" fmla="*/ 0 60000 65536"/>
                    <a:gd name="T9" fmla="*/ 0 w 13"/>
                    <a:gd name="T10" fmla="*/ 0 h 1"/>
                    <a:gd name="T11" fmla="*/ 13 w 13"/>
                    <a:gd name="T12" fmla="*/ 1 h 1"/>
                  </a:gdLst>
                  <a:ahLst/>
                  <a:cxnLst>
                    <a:cxn ang="T6">
                      <a:pos x="T0" y="T1"/>
                    </a:cxn>
                    <a:cxn ang="T7">
                      <a:pos x="T2" y="T3"/>
                    </a:cxn>
                    <a:cxn ang="T8">
                      <a:pos x="T4" y="T5"/>
                    </a:cxn>
                  </a:cxnLst>
                  <a:rect l="T9" t="T10" r="T11" b="T12"/>
                  <a:pathLst>
                    <a:path w="13" h="1">
                      <a:moveTo>
                        <a:pt x="0" y="1"/>
                      </a:moveTo>
                      <a:lnTo>
                        <a:pt x="12" y="0"/>
                      </a:lnTo>
                      <a:lnTo>
                        <a:pt x="13" y="0"/>
                      </a:lnTo>
                    </a:path>
                  </a:pathLst>
                </a:custGeom>
                <a:noFill/>
                <a:ln w="6350">
                  <a:solidFill>
                    <a:srgbClr val="0C0CFF"/>
                  </a:solidFill>
                  <a:prstDash val="solid"/>
                  <a:round/>
                  <a:headEnd/>
                  <a:tailEnd/>
                </a:ln>
              </p:spPr>
              <p:txBody>
                <a:bodyPr/>
                <a:lstStyle/>
                <a:p>
                  <a:endParaRPr lang="en-US"/>
                </a:p>
              </p:txBody>
            </p:sp>
            <p:sp>
              <p:nvSpPr>
                <p:cNvPr id="5500" name="Freeform 1819"/>
                <p:cNvSpPr>
                  <a:spLocks/>
                </p:cNvSpPr>
                <p:nvPr/>
              </p:nvSpPr>
              <p:spPr bwMode="auto">
                <a:xfrm>
                  <a:off x="2934" y="2169"/>
                  <a:ext cx="2" cy="1"/>
                </a:xfrm>
                <a:custGeom>
                  <a:avLst/>
                  <a:gdLst>
                    <a:gd name="T0" fmla="*/ 0 w 12"/>
                    <a:gd name="T1" fmla="*/ 0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501" name="Freeform 1820"/>
                <p:cNvSpPr>
                  <a:spLocks/>
                </p:cNvSpPr>
                <p:nvPr/>
              </p:nvSpPr>
              <p:spPr bwMode="auto">
                <a:xfrm>
                  <a:off x="2936" y="2169"/>
                  <a:ext cx="2" cy="1"/>
                </a:xfrm>
                <a:custGeom>
                  <a:avLst/>
                  <a:gdLst>
                    <a:gd name="T0" fmla="*/ 0 w 12"/>
                    <a:gd name="T1" fmla="*/ 0 h 1"/>
                    <a:gd name="T2" fmla="*/ 11 w 12"/>
                    <a:gd name="T3" fmla="*/ 1 h 1"/>
                    <a:gd name="T4" fmla="*/ 12 w 12"/>
                    <a:gd name="T5" fmla="*/ 1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1"/>
                      </a:lnTo>
                      <a:lnTo>
                        <a:pt x="12" y="1"/>
                      </a:lnTo>
                    </a:path>
                  </a:pathLst>
                </a:custGeom>
                <a:noFill/>
                <a:ln w="6350">
                  <a:solidFill>
                    <a:srgbClr val="0C0CFF"/>
                  </a:solidFill>
                  <a:prstDash val="solid"/>
                  <a:round/>
                  <a:headEnd/>
                  <a:tailEnd/>
                </a:ln>
              </p:spPr>
              <p:txBody>
                <a:bodyPr/>
                <a:lstStyle/>
                <a:p>
                  <a:endParaRPr lang="en-US"/>
                </a:p>
              </p:txBody>
            </p:sp>
            <p:sp>
              <p:nvSpPr>
                <p:cNvPr id="5502" name="Freeform 1821"/>
                <p:cNvSpPr>
                  <a:spLocks/>
                </p:cNvSpPr>
                <p:nvPr/>
              </p:nvSpPr>
              <p:spPr bwMode="auto">
                <a:xfrm>
                  <a:off x="2938" y="2170"/>
                  <a:ext cx="3" cy="1"/>
                </a:xfrm>
                <a:custGeom>
                  <a:avLst/>
                  <a:gdLst>
                    <a:gd name="T0" fmla="*/ 0 w 12"/>
                    <a:gd name="T1" fmla="*/ 0 h 1"/>
                    <a:gd name="T2" fmla="*/ 11 w 12"/>
                    <a:gd name="T3" fmla="*/ 1 h 1"/>
                    <a:gd name="T4" fmla="*/ 12 w 12"/>
                    <a:gd name="T5" fmla="*/ 1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1"/>
                      </a:lnTo>
                      <a:lnTo>
                        <a:pt x="12" y="1"/>
                      </a:lnTo>
                    </a:path>
                  </a:pathLst>
                </a:custGeom>
                <a:noFill/>
                <a:ln w="6350">
                  <a:solidFill>
                    <a:srgbClr val="0C0CFF"/>
                  </a:solidFill>
                  <a:prstDash val="solid"/>
                  <a:round/>
                  <a:headEnd/>
                  <a:tailEnd/>
                </a:ln>
              </p:spPr>
              <p:txBody>
                <a:bodyPr/>
                <a:lstStyle/>
                <a:p>
                  <a:endParaRPr lang="en-US"/>
                </a:p>
              </p:txBody>
            </p:sp>
            <p:sp>
              <p:nvSpPr>
                <p:cNvPr id="5503" name="Freeform 1822"/>
                <p:cNvSpPr>
                  <a:spLocks/>
                </p:cNvSpPr>
                <p:nvPr/>
              </p:nvSpPr>
              <p:spPr bwMode="auto">
                <a:xfrm>
                  <a:off x="2940" y="2170"/>
                  <a:ext cx="3" cy="1"/>
                </a:xfrm>
                <a:custGeom>
                  <a:avLst/>
                  <a:gdLst>
                    <a:gd name="T0" fmla="*/ 0 w 12"/>
                    <a:gd name="T1" fmla="*/ 0 h 1"/>
                    <a:gd name="T2" fmla="*/ 11 w 12"/>
                    <a:gd name="T3" fmla="*/ 1 h 1"/>
                    <a:gd name="T4" fmla="*/ 12 w 12"/>
                    <a:gd name="T5" fmla="*/ 1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1"/>
                      </a:lnTo>
                      <a:lnTo>
                        <a:pt x="12" y="1"/>
                      </a:lnTo>
                    </a:path>
                  </a:pathLst>
                </a:custGeom>
                <a:noFill/>
                <a:ln w="6350">
                  <a:solidFill>
                    <a:srgbClr val="0C0CFF"/>
                  </a:solidFill>
                  <a:prstDash val="solid"/>
                  <a:round/>
                  <a:headEnd/>
                  <a:tailEnd/>
                </a:ln>
              </p:spPr>
              <p:txBody>
                <a:bodyPr/>
                <a:lstStyle/>
                <a:p>
                  <a:endParaRPr lang="en-US"/>
                </a:p>
              </p:txBody>
            </p:sp>
            <p:sp>
              <p:nvSpPr>
                <p:cNvPr id="5504" name="Freeform 1823"/>
                <p:cNvSpPr>
                  <a:spLocks/>
                </p:cNvSpPr>
                <p:nvPr/>
              </p:nvSpPr>
              <p:spPr bwMode="auto">
                <a:xfrm>
                  <a:off x="2942" y="2170"/>
                  <a:ext cx="3" cy="1"/>
                </a:xfrm>
                <a:custGeom>
                  <a:avLst/>
                  <a:gdLst>
                    <a:gd name="T0" fmla="*/ 0 w 12"/>
                    <a:gd name="T1" fmla="*/ 0 h 1"/>
                    <a:gd name="T2" fmla="*/ 11 w 12"/>
                    <a:gd name="T3" fmla="*/ 1 h 1"/>
                    <a:gd name="T4" fmla="*/ 12 w 12"/>
                    <a:gd name="T5" fmla="*/ 1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1"/>
                      </a:lnTo>
                      <a:lnTo>
                        <a:pt x="12" y="1"/>
                      </a:lnTo>
                    </a:path>
                  </a:pathLst>
                </a:custGeom>
                <a:noFill/>
                <a:ln w="6350">
                  <a:solidFill>
                    <a:srgbClr val="0C0CFF"/>
                  </a:solidFill>
                  <a:prstDash val="solid"/>
                  <a:round/>
                  <a:headEnd/>
                  <a:tailEnd/>
                </a:ln>
              </p:spPr>
              <p:txBody>
                <a:bodyPr/>
                <a:lstStyle/>
                <a:p>
                  <a:endParaRPr lang="en-US"/>
                </a:p>
              </p:txBody>
            </p:sp>
            <p:sp>
              <p:nvSpPr>
                <p:cNvPr id="5505" name="Freeform 1824"/>
                <p:cNvSpPr>
                  <a:spLocks/>
                </p:cNvSpPr>
                <p:nvPr/>
              </p:nvSpPr>
              <p:spPr bwMode="auto">
                <a:xfrm>
                  <a:off x="2945" y="2170"/>
                  <a:ext cx="2" cy="1"/>
                </a:xfrm>
                <a:custGeom>
                  <a:avLst/>
                  <a:gdLst>
                    <a:gd name="T0" fmla="*/ 0 w 12"/>
                    <a:gd name="T1" fmla="*/ 0 h 2"/>
                    <a:gd name="T2" fmla="*/ 11 w 12"/>
                    <a:gd name="T3" fmla="*/ 2 h 2"/>
                    <a:gd name="T4" fmla="*/ 12 w 12"/>
                    <a:gd name="T5" fmla="*/ 2 h 2"/>
                    <a:gd name="T6" fmla="*/ 0 60000 65536"/>
                    <a:gd name="T7" fmla="*/ 0 60000 65536"/>
                    <a:gd name="T8" fmla="*/ 0 60000 65536"/>
                    <a:gd name="T9" fmla="*/ 0 w 12"/>
                    <a:gd name="T10" fmla="*/ 0 h 2"/>
                    <a:gd name="T11" fmla="*/ 12 w 12"/>
                    <a:gd name="T12" fmla="*/ 2 h 2"/>
                  </a:gdLst>
                  <a:ahLst/>
                  <a:cxnLst>
                    <a:cxn ang="T6">
                      <a:pos x="T0" y="T1"/>
                    </a:cxn>
                    <a:cxn ang="T7">
                      <a:pos x="T2" y="T3"/>
                    </a:cxn>
                    <a:cxn ang="T8">
                      <a:pos x="T4" y="T5"/>
                    </a:cxn>
                  </a:cxnLst>
                  <a:rect l="T9" t="T10" r="T11" b="T12"/>
                  <a:pathLst>
                    <a:path w="12" h="2">
                      <a:moveTo>
                        <a:pt x="0" y="0"/>
                      </a:moveTo>
                      <a:lnTo>
                        <a:pt x="11" y="2"/>
                      </a:lnTo>
                      <a:lnTo>
                        <a:pt x="12" y="2"/>
                      </a:lnTo>
                    </a:path>
                  </a:pathLst>
                </a:custGeom>
                <a:noFill/>
                <a:ln w="6350">
                  <a:solidFill>
                    <a:srgbClr val="0C0CFF"/>
                  </a:solidFill>
                  <a:prstDash val="solid"/>
                  <a:round/>
                  <a:headEnd/>
                  <a:tailEnd/>
                </a:ln>
              </p:spPr>
              <p:txBody>
                <a:bodyPr/>
                <a:lstStyle/>
                <a:p>
                  <a:endParaRPr lang="en-US"/>
                </a:p>
              </p:txBody>
            </p:sp>
            <p:sp>
              <p:nvSpPr>
                <p:cNvPr id="5506" name="Freeform 1825"/>
                <p:cNvSpPr>
                  <a:spLocks/>
                </p:cNvSpPr>
                <p:nvPr/>
              </p:nvSpPr>
              <p:spPr bwMode="auto">
                <a:xfrm>
                  <a:off x="2947" y="2171"/>
                  <a:ext cx="2" cy="1"/>
                </a:xfrm>
                <a:custGeom>
                  <a:avLst/>
                  <a:gdLst>
                    <a:gd name="T0" fmla="*/ 0 w 12"/>
                    <a:gd name="T1" fmla="*/ 0 h 1"/>
                    <a:gd name="T2" fmla="*/ 11 w 12"/>
                    <a:gd name="T3" fmla="*/ 1 h 1"/>
                    <a:gd name="T4" fmla="*/ 12 w 12"/>
                    <a:gd name="T5" fmla="*/ 1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1"/>
                      </a:lnTo>
                      <a:lnTo>
                        <a:pt x="12" y="1"/>
                      </a:lnTo>
                    </a:path>
                  </a:pathLst>
                </a:custGeom>
                <a:noFill/>
                <a:ln w="6350">
                  <a:solidFill>
                    <a:srgbClr val="0C0CFF"/>
                  </a:solidFill>
                  <a:prstDash val="solid"/>
                  <a:round/>
                  <a:headEnd/>
                  <a:tailEnd/>
                </a:ln>
              </p:spPr>
              <p:txBody>
                <a:bodyPr/>
                <a:lstStyle/>
                <a:p>
                  <a:endParaRPr lang="en-US"/>
                </a:p>
              </p:txBody>
            </p:sp>
            <p:sp>
              <p:nvSpPr>
                <p:cNvPr id="5507" name="Freeform 1826"/>
                <p:cNvSpPr>
                  <a:spLocks/>
                </p:cNvSpPr>
                <p:nvPr/>
              </p:nvSpPr>
              <p:spPr bwMode="auto">
                <a:xfrm>
                  <a:off x="2949" y="2171"/>
                  <a:ext cx="2" cy="1"/>
                </a:xfrm>
                <a:custGeom>
                  <a:avLst/>
                  <a:gdLst>
                    <a:gd name="T0" fmla="*/ 0 w 12"/>
                    <a:gd name="T1" fmla="*/ 0 h 1"/>
                    <a:gd name="T2" fmla="*/ 11 w 12"/>
                    <a:gd name="T3" fmla="*/ 1 h 1"/>
                    <a:gd name="T4" fmla="*/ 12 w 12"/>
                    <a:gd name="T5" fmla="*/ 1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1"/>
                      </a:lnTo>
                      <a:lnTo>
                        <a:pt x="12" y="1"/>
                      </a:lnTo>
                    </a:path>
                  </a:pathLst>
                </a:custGeom>
                <a:noFill/>
                <a:ln w="6350">
                  <a:solidFill>
                    <a:srgbClr val="0C0CFF"/>
                  </a:solidFill>
                  <a:prstDash val="solid"/>
                  <a:round/>
                  <a:headEnd/>
                  <a:tailEnd/>
                </a:ln>
              </p:spPr>
              <p:txBody>
                <a:bodyPr/>
                <a:lstStyle/>
                <a:p>
                  <a:endParaRPr lang="en-US"/>
                </a:p>
              </p:txBody>
            </p:sp>
            <p:sp>
              <p:nvSpPr>
                <p:cNvPr id="5508" name="Freeform 1827"/>
                <p:cNvSpPr>
                  <a:spLocks/>
                </p:cNvSpPr>
                <p:nvPr/>
              </p:nvSpPr>
              <p:spPr bwMode="auto">
                <a:xfrm>
                  <a:off x="2951" y="2171"/>
                  <a:ext cx="2" cy="1"/>
                </a:xfrm>
                <a:custGeom>
                  <a:avLst/>
                  <a:gdLst>
                    <a:gd name="T0" fmla="*/ 0 w 12"/>
                    <a:gd name="T1" fmla="*/ 0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509" name="Freeform 1828"/>
                <p:cNvSpPr>
                  <a:spLocks/>
                </p:cNvSpPr>
                <p:nvPr/>
              </p:nvSpPr>
              <p:spPr bwMode="auto">
                <a:xfrm>
                  <a:off x="2953" y="2171"/>
                  <a:ext cx="2" cy="1"/>
                </a:xfrm>
                <a:custGeom>
                  <a:avLst/>
                  <a:gdLst>
                    <a:gd name="T0" fmla="*/ 0 w 12"/>
                    <a:gd name="T1" fmla="*/ 0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510" name="Freeform 1829"/>
                <p:cNvSpPr>
                  <a:spLocks/>
                </p:cNvSpPr>
                <p:nvPr/>
              </p:nvSpPr>
              <p:spPr bwMode="auto">
                <a:xfrm>
                  <a:off x="2955" y="2171"/>
                  <a:ext cx="2" cy="1"/>
                </a:xfrm>
                <a:custGeom>
                  <a:avLst/>
                  <a:gdLst>
                    <a:gd name="T0" fmla="*/ 0 w 12"/>
                    <a:gd name="T1" fmla="*/ 0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511" name="Freeform 1830"/>
                <p:cNvSpPr>
                  <a:spLocks/>
                </p:cNvSpPr>
                <p:nvPr/>
              </p:nvSpPr>
              <p:spPr bwMode="auto">
                <a:xfrm>
                  <a:off x="2957" y="2171"/>
                  <a:ext cx="3" cy="1"/>
                </a:xfrm>
                <a:custGeom>
                  <a:avLst/>
                  <a:gdLst>
                    <a:gd name="T0" fmla="*/ 0 w 12"/>
                    <a:gd name="T1" fmla="*/ 0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512" name="Freeform 1831"/>
                <p:cNvSpPr>
                  <a:spLocks/>
                </p:cNvSpPr>
                <p:nvPr/>
              </p:nvSpPr>
              <p:spPr bwMode="auto">
                <a:xfrm>
                  <a:off x="2959" y="2171"/>
                  <a:ext cx="3" cy="1"/>
                </a:xfrm>
                <a:custGeom>
                  <a:avLst/>
                  <a:gdLst>
                    <a:gd name="T0" fmla="*/ 0 w 13"/>
                    <a:gd name="T1" fmla="*/ 1 h 1"/>
                    <a:gd name="T2" fmla="*/ 12 w 13"/>
                    <a:gd name="T3" fmla="*/ 0 h 1"/>
                    <a:gd name="T4" fmla="*/ 13 w 13"/>
                    <a:gd name="T5" fmla="*/ 0 h 1"/>
                    <a:gd name="T6" fmla="*/ 0 60000 65536"/>
                    <a:gd name="T7" fmla="*/ 0 60000 65536"/>
                    <a:gd name="T8" fmla="*/ 0 60000 65536"/>
                    <a:gd name="T9" fmla="*/ 0 w 13"/>
                    <a:gd name="T10" fmla="*/ 0 h 1"/>
                    <a:gd name="T11" fmla="*/ 13 w 13"/>
                    <a:gd name="T12" fmla="*/ 1 h 1"/>
                  </a:gdLst>
                  <a:ahLst/>
                  <a:cxnLst>
                    <a:cxn ang="T6">
                      <a:pos x="T0" y="T1"/>
                    </a:cxn>
                    <a:cxn ang="T7">
                      <a:pos x="T2" y="T3"/>
                    </a:cxn>
                    <a:cxn ang="T8">
                      <a:pos x="T4" y="T5"/>
                    </a:cxn>
                  </a:cxnLst>
                  <a:rect l="T9" t="T10" r="T11" b="T12"/>
                  <a:pathLst>
                    <a:path w="13" h="1">
                      <a:moveTo>
                        <a:pt x="0" y="1"/>
                      </a:moveTo>
                      <a:lnTo>
                        <a:pt x="12" y="0"/>
                      </a:lnTo>
                      <a:lnTo>
                        <a:pt x="13" y="0"/>
                      </a:lnTo>
                    </a:path>
                  </a:pathLst>
                </a:custGeom>
                <a:noFill/>
                <a:ln w="6350">
                  <a:solidFill>
                    <a:srgbClr val="0C0CFF"/>
                  </a:solidFill>
                  <a:prstDash val="solid"/>
                  <a:round/>
                  <a:headEnd/>
                  <a:tailEnd/>
                </a:ln>
              </p:spPr>
              <p:txBody>
                <a:bodyPr/>
                <a:lstStyle/>
                <a:p>
                  <a:endParaRPr lang="en-US"/>
                </a:p>
              </p:txBody>
            </p:sp>
            <p:sp>
              <p:nvSpPr>
                <p:cNvPr id="5513" name="Freeform 1832"/>
                <p:cNvSpPr>
                  <a:spLocks/>
                </p:cNvSpPr>
                <p:nvPr/>
              </p:nvSpPr>
              <p:spPr bwMode="auto">
                <a:xfrm>
                  <a:off x="2962" y="2171"/>
                  <a:ext cx="2" cy="1"/>
                </a:xfrm>
                <a:custGeom>
                  <a:avLst/>
                  <a:gdLst>
                    <a:gd name="T0" fmla="*/ 0 w 12"/>
                    <a:gd name="T1" fmla="*/ 1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1"/>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514" name="Freeform 1833"/>
                <p:cNvSpPr>
                  <a:spLocks/>
                </p:cNvSpPr>
                <p:nvPr/>
              </p:nvSpPr>
              <p:spPr bwMode="auto">
                <a:xfrm>
                  <a:off x="2964" y="2171"/>
                  <a:ext cx="2" cy="1"/>
                </a:xfrm>
                <a:custGeom>
                  <a:avLst/>
                  <a:gdLst>
                    <a:gd name="T0" fmla="*/ 0 w 12"/>
                    <a:gd name="T1" fmla="*/ 0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515" name="Freeform 1834"/>
                <p:cNvSpPr>
                  <a:spLocks/>
                </p:cNvSpPr>
                <p:nvPr/>
              </p:nvSpPr>
              <p:spPr bwMode="auto">
                <a:xfrm>
                  <a:off x="2966" y="2170"/>
                  <a:ext cx="2" cy="1"/>
                </a:xfrm>
                <a:custGeom>
                  <a:avLst/>
                  <a:gdLst>
                    <a:gd name="T0" fmla="*/ 0 w 12"/>
                    <a:gd name="T1" fmla="*/ 1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1"/>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516" name="Freeform 1835"/>
                <p:cNvSpPr>
                  <a:spLocks/>
                </p:cNvSpPr>
                <p:nvPr/>
              </p:nvSpPr>
              <p:spPr bwMode="auto">
                <a:xfrm>
                  <a:off x="2968" y="2170"/>
                  <a:ext cx="2" cy="1"/>
                </a:xfrm>
                <a:custGeom>
                  <a:avLst/>
                  <a:gdLst>
                    <a:gd name="T0" fmla="*/ 0 w 12"/>
                    <a:gd name="T1" fmla="*/ 0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517" name="Freeform 1836"/>
                <p:cNvSpPr>
                  <a:spLocks/>
                </p:cNvSpPr>
                <p:nvPr/>
              </p:nvSpPr>
              <p:spPr bwMode="auto">
                <a:xfrm>
                  <a:off x="2970" y="2170"/>
                  <a:ext cx="2" cy="1"/>
                </a:xfrm>
                <a:custGeom>
                  <a:avLst/>
                  <a:gdLst>
                    <a:gd name="T0" fmla="*/ 0 w 12"/>
                    <a:gd name="T1" fmla="*/ 0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518" name="Freeform 1837"/>
                <p:cNvSpPr>
                  <a:spLocks/>
                </p:cNvSpPr>
                <p:nvPr/>
              </p:nvSpPr>
              <p:spPr bwMode="auto">
                <a:xfrm>
                  <a:off x="2972" y="2170"/>
                  <a:ext cx="2" cy="1"/>
                </a:xfrm>
                <a:custGeom>
                  <a:avLst/>
                  <a:gdLst>
                    <a:gd name="T0" fmla="*/ 0 w 12"/>
                    <a:gd name="T1" fmla="*/ 1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1"/>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519" name="Freeform 1838"/>
                <p:cNvSpPr>
                  <a:spLocks/>
                </p:cNvSpPr>
                <p:nvPr/>
              </p:nvSpPr>
              <p:spPr bwMode="auto">
                <a:xfrm>
                  <a:off x="2974" y="2170"/>
                  <a:ext cx="3" cy="1"/>
                </a:xfrm>
                <a:custGeom>
                  <a:avLst/>
                  <a:gdLst>
                    <a:gd name="T0" fmla="*/ 0 w 12"/>
                    <a:gd name="T1" fmla="*/ 0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520" name="Freeform 1839"/>
                <p:cNvSpPr>
                  <a:spLocks/>
                </p:cNvSpPr>
                <p:nvPr/>
              </p:nvSpPr>
              <p:spPr bwMode="auto">
                <a:xfrm>
                  <a:off x="2976" y="2170"/>
                  <a:ext cx="3" cy="1"/>
                </a:xfrm>
                <a:custGeom>
                  <a:avLst/>
                  <a:gdLst>
                    <a:gd name="T0" fmla="*/ 0 w 12"/>
                    <a:gd name="T1" fmla="*/ 1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1"/>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521" name="Freeform 1840"/>
                <p:cNvSpPr>
                  <a:spLocks/>
                </p:cNvSpPr>
                <p:nvPr/>
              </p:nvSpPr>
              <p:spPr bwMode="auto">
                <a:xfrm>
                  <a:off x="2978" y="2170"/>
                  <a:ext cx="3" cy="1"/>
                </a:xfrm>
                <a:custGeom>
                  <a:avLst/>
                  <a:gdLst>
                    <a:gd name="T0" fmla="*/ 0 w 12"/>
                    <a:gd name="T1" fmla="*/ 0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522" name="Freeform 1841"/>
                <p:cNvSpPr>
                  <a:spLocks/>
                </p:cNvSpPr>
                <p:nvPr/>
              </p:nvSpPr>
              <p:spPr bwMode="auto">
                <a:xfrm>
                  <a:off x="2981" y="2170"/>
                  <a:ext cx="2" cy="1"/>
                </a:xfrm>
                <a:custGeom>
                  <a:avLst/>
                  <a:gdLst>
                    <a:gd name="T0" fmla="*/ 0 w 12"/>
                    <a:gd name="T1" fmla="*/ 0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523" name="Freeform 1842"/>
                <p:cNvSpPr>
                  <a:spLocks/>
                </p:cNvSpPr>
                <p:nvPr/>
              </p:nvSpPr>
              <p:spPr bwMode="auto">
                <a:xfrm>
                  <a:off x="2983" y="2170"/>
                  <a:ext cx="2" cy="1"/>
                </a:xfrm>
                <a:custGeom>
                  <a:avLst/>
                  <a:gdLst>
                    <a:gd name="T0" fmla="*/ 0 w 12"/>
                    <a:gd name="T1" fmla="*/ 0 h 2"/>
                    <a:gd name="T2" fmla="*/ 11 w 12"/>
                    <a:gd name="T3" fmla="*/ 2 h 2"/>
                    <a:gd name="T4" fmla="*/ 12 w 12"/>
                    <a:gd name="T5" fmla="*/ 2 h 2"/>
                    <a:gd name="T6" fmla="*/ 0 60000 65536"/>
                    <a:gd name="T7" fmla="*/ 0 60000 65536"/>
                    <a:gd name="T8" fmla="*/ 0 60000 65536"/>
                    <a:gd name="T9" fmla="*/ 0 w 12"/>
                    <a:gd name="T10" fmla="*/ 0 h 2"/>
                    <a:gd name="T11" fmla="*/ 12 w 12"/>
                    <a:gd name="T12" fmla="*/ 2 h 2"/>
                  </a:gdLst>
                  <a:ahLst/>
                  <a:cxnLst>
                    <a:cxn ang="T6">
                      <a:pos x="T0" y="T1"/>
                    </a:cxn>
                    <a:cxn ang="T7">
                      <a:pos x="T2" y="T3"/>
                    </a:cxn>
                    <a:cxn ang="T8">
                      <a:pos x="T4" y="T5"/>
                    </a:cxn>
                  </a:cxnLst>
                  <a:rect l="T9" t="T10" r="T11" b="T12"/>
                  <a:pathLst>
                    <a:path w="12" h="2">
                      <a:moveTo>
                        <a:pt x="0" y="0"/>
                      </a:moveTo>
                      <a:lnTo>
                        <a:pt x="11" y="2"/>
                      </a:lnTo>
                      <a:lnTo>
                        <a:pt x="12" y="2"/>
                      </a:lnTo>
                    </a:path>
                  </a:pathLst>
                </a:custGeom>
                <a:noFill/>
                <a:ln w="6350">
                  <a:solidFill>
                    <a:srgbClr val="0C0CFF"/>
                  </a:solidFill>
                  <a:prstDash val="solid"/>
                  <a:round/>
                  <a:headEnd/>
                  <a:tailEnd/>
                </a:ln>
              </p:spPr>
              <p:txBody>
                <a:bodyPr/>
                <a:lstStyle/>
                <a:p>
                  <a:endParaRPr lang="en-US"/>
                </a:p>
              </p:txBody>
            </p:sp>
            <p:sp>
              <p:nvSpPr>
                <p:cNvPr id="5524" name="Freeform 1843"/>
                <p:cNvSpPr>
                  <a:spLocks/>
                </p:cNvSpPr>
                <p:nvPr/>
              </p:nvSpPr>
              <p:spPr bwMode="auto">
                <a:xfrm>
                  <a:off x="2985" y="2170"/>
                  <a:ext cx="2" cy="1"/>
                </a:xfrm>
                <a:custGeom>
                  <a:avLst/>
                  <a:gdLst>
                    <a:gd name="T0" fmla="*/ 0 w 12"/>
                    <a:gd name="T1" fmla="*/ 0 h 1"/>
                    <a:gd name="T2" fmla="*/ 11 w 12"/>
                    <a:gd name="T3" fmla="*/ 1 h 1"/>
                    <a:gd name="T4" fmla="*/ 12 w 12"/>
                    <a:gd name="T5" fmla="*/ 1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1"/>
                      </a:lnTo>
                      <a:lnTo>
                        <a:pt x="12" y="1"/>
                      </a:lnTo>
                    </a:path>
                  </a:pathLst>
                </a:custGeom>
                <a:noFill/>
                <a:ln w="6350">
                  <a:solidFill>
                    <a:srgbClr val="0C0CFF"/>
                  </a:solidFill>
                  <a:prstDash val="solid"/>
                  <a:round/>
                  <a:headEnd/>
                  <a:tailEnd/>
                </a:ln>
              </p:spPr>
              <p:txBody>
                <a:bodyPr/>
                <a:lstStyle/>
                <a:p>
                  <a:endParaRPr lang="en-US"/>
                </a:p>
              </p:txBody>
            </p:sp>
            <p:sp>
              <p:nvSpPr>
                <p:cNvPr id="5525" name="Freeform 1844"/>
                <p:cNvSpPr>
                  <a:spLocks/>
                </p:cNvSpPr>
                <p:nvPr/>
              </p:nvSpPr>
              <p:spPr bwMode="auto">
                <a:xfrm>
                  <a:off x="2987" y="2171"/>
                  <a:ext cx="2" cy="1"/>
                </a:xfrm>
                <a:custGeom>
                  <a:avLst/>
                  <a:gdLst>
                    <a:gd name="T0" fmla="*/ 0 w 13"/>
                    <a:gd name="T1" fmla="*/ 0 h 1"/>
                    <a:gd name="T2" fmla="*/ 12 w 13"/>
                    <a:gd name="T3" fmla="*/ 1 h 1"/>
                    <a:gd name="T4" fmla="*/ 13 w 13"/>
                    <a:gd name="T5" fmla="*/ 1 h 1"/>
                    <a:gd name="T6" fmla="*/ 0 60000 65536"/>
                    <a:gd name="T7" fmla="*/ 0 60000 65536"/>
                    <a:gd name="T8" fmla="*/ 0 60000 65536"/>
                    <a:gd name="T9" fmla="*/ 0 w 13"/>
                    <a:gd name="T10" fmla="*/ 0 h 1"/>
                    <a:gd name="T11" fmla="*/ 13 w 13"/>
                    <a:gd name="T12" fmla="*/ 1 h 1"/>
                  </a:gdLst>
                  <a:ahLst/>
                  <a:cxnLst>
                    <a:cxn ang="T6">
                      <a:pos x="T0" y="T1"/>
                    </a:cxn>
                    <a:cxn ang="T7">
                      <a:pos x="T2" y="T3"/>
                    </a:cxn>
                    <a:cxn ang="T8">
                      <a:pos x="T4" y="T5"/>
                    </a:cxn>
                  </a:cxnLst>
                  <a:rect l="T9" t="T10" r="T11" b="T12"/>
                  <a:pathLst>
                    <a:path w="13" h="1">
                      <a:moveTo>
                        <a:pt x="0" y="0"/>
                      </a:moveTo>
                      <a:lnTo>
                        <a:pt x="12" y="1"/>
                      </a:lnTo>
                      <a:lnTo>
                        <a:pt x="13" y="1"/>
                      </a:lnTo>
                    </a:path>
                  </a:pathLst>
                </a:custGeom>
                <a:noFill/>
                <a:ln w="6350">
                  <a:solidFill>
                    <a:srgbClr val="0C0CFF"/>
                  </a:solidFill>
                  <a:prstDash val="solid"/>
                  <a:round/>
                  <a:headEnd/>
                  <a:tailEnd/>
                </a:ln>
              </p:spPr>
              <p:txBody>
                <a:bodyPr/>
                <a:lstStyle/>
                <a:p>
                  <a:endParaRPr lang="en-US"/>
                </a:p>
              </p:txBody>
            </p:sp>
            <p:sp>
              <p:nvSpPr>
                <p:cNvPr id="5526" name="Freeform 1845"/>
                <p:cNvSpPr>
                  <a:spLocks/>
                </p:cNvSpPr>
                <p:nvPr/>
              </p:nvSpPr>
              <p:spPr bwMode="auto">
                <a:xfrm>
                  <a:off x="2989" y="2171"/>
                  <a:ext cx="2" cy="1"/>
                </a:xfrm>
                <a:custGeom>
                  <a:avLst/>
                  <a:gdLst>
                    <a:gd name="T0" fmla="*/ 0 w 12"/>
                    <a:gd name="T1" fmla="*/ 0 h 1"/>
                    <a:gd name="T2" fmla="*/ 11 w 12"/>
                    <a:gd name="T3" fmla="*/ 1 h 1"/>
                    <a:gd name="T4" fmla="*/ 12 w 12"/>
                    <a:gd name="T5" fmla="*/ 1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1"/>
                      </a:lnTo>
                      <a:lnTo>
                        <a:pt x="12" y="1"/>
                      </a:lnTo>
                    </a:path>
                  </a:pathLst>
                </a:custGeom>
                <a:noFill/>
                <a:ln w="6350">
                  <a:solidFill>
                    <a:srgbClr val="0C0CFF"/>
                  </a:solidFill>
                  <a:prstDash val="solid"/>
                  <a:round/>
                  <a:headEnd/>
                  <a:tailEnd/>
                </a:ln>
              </p:spPr>
              <p:txBody>
                <a:bodyPr/>
                <a:lstStyle/>
                <a:p>
                  <a:endParaRPr lang="en-US"/>
                </a:p>
              </p:txBody>
            </p:sp>
            <p:sp>
              <p:nvSpPr>
                <p:cNvPr id="5527" name="Freeform 1846"/>
                <p:cNvSpPr>
                  <a:spLocks/>
                </p:cNvSpPr>
                <p:nvPr/>
              </p:nvSpPr>
              <p:spPr bwMode="auto">
                <a:xfrm>
                  <a:off x="2991" y="2171"/>
                  <a:ext cx="3" cy="1"/>
                </a:xfrm>
                <a:custGeom>
                  <a:avLst/>
                  <a:gdLst>
                    <a:gd name="T0" fmla="*/ 0 w 12"/>
                    <a:gd name="T1" fmla="*/ 0 h 5"/>
                    <a:gd name="T2" fmla="*/ 11 w 12"/>
                    <a:gd name="T3" fmla="*/ 5 h 5"/>
                    <a:gd name="T4" fmla="*/ 12 w 12"/>
                    <a:gd name="T5" fmla="*/ 5 h 5"/>
                    <a:gd name="T6" fmla="*/ 0 60000 65536"/>
                    <a:gd name="T7" fmla="*/ 0 60000 65536"/>
                    <a:gd name="T8" fmla="*/ 0 60000 65536"/>
                    <a:gd name="T9" fmla="*/ 0 w 12"/>
                    <a:gd name="T10" fmla="*/ 0 h 5"/>
                    <a:gd name="T11" fmla="*/ 12 w 12"/>
                    <a:gd name="T12" fmla="*/ 5 h 5"/>
                  </a:gdLst>
                  <a:ahLst/>
                  <a:cxnLst>
                    <a:cxn ang="T6">
                      <a:pos x="T0" y="T1"/>
                    </a:cxn>
                    <a:cxn ang="T7">
                      <a:pos x="T2" y="T3"/>
                    </a:cxn>
                    <a:cxn ang="T8">
                      <a:pos x="T4" y="T5"/>
                    </a:cxn>
                  </a:cxnLst>
                  <a:rect l="T9" t="T10" r="T11" b="T12"/>
                  <a:pathLst>
                    <a:path w="12" h="5">
                      <a:moveTo>
                        <a:pt x="0" y="0"/>
                      </a:moveTo>
                      <a:lnTo>
                        <a:pt x="11" y="5"/>
                      </a:lnTo>
                      <a:lnTo>
                        <a:pt x="12" y="5"/>
                      </a:lnTo>
                    </a:path>
                  </a:pathLst>
                </a:custGeom>
                <a:noFill/>
                <a:ln w="6350">
                  <a:solidFill>
                    <a:srgbClr val="0C0CFF"/>
                  </a:solidFill>
                  <a:prstDash val="solid"/>
                  <a:round/>
                  <a:headEnd/>
                  <a:tailEnd/>
                </a:ln>
              </p:spPr>
              <p:txBody>
                <a:bodyPr/>
                <a:lstStyle/>
                <a:p>
                  <a:endParaRPr lang="en-US"/>
                </a:p>
              </p:txBody>
            </p:sp>
            <p:sp>
              <p:nvSpPr>
                <p:cNvPr id="5528" name="Freeform 1847"/>
                <p:cNvSpPr>
                  <a:spLocks/>
                </p:cNvSpPr>
                <p:nvPr/>
              </p:nvSpPr>
              <p:spPr bwMode="auto">
                <a:xfrm>
                  <a:off x="2993" y="2172"/>
                  <a:ext cx="3" cy="1"/>
                </a:xfrm>
                <a:custGeom>
                  <a:avLst/>
                  <a:gdLst>
                    <a:gd name="T0" fmla="*/ 0 w 12"/>
                    <a:gd name="T1" fmla="*/ 0 h 6"/>
                    <a:gd name="T2" fmla="*/ 11 w 12"/>
                    <a:gd name="T3" fmla="*/ 6 h 6"/>
                    <a:gd name="T4" fmla="*/ 12 w 12"/>
                    <a:gd name="T5" fmla="*/ 6 h 6"/>
                    <a:gd name="T6" fmla="*/ 0 60000 65536"/>
                    <a:gd name="T7" fmla="*/ 0 60000 65536"/>
                    <a:gd name="T8" fmla="*/ 0 60000 65536"/>
                    <a:gd name="T9" fmla="*/ 0 w 12"/>
                    <a:gd name="T10" fmla="*/ 0 h 6"/>
                    <a:gd name="T11" fmla="*/ 12 w 12"/>
                    <a:gd name="T12" fmla="*/ 6 h 6"/>
                  </a:gdLst>
                  <a:ahLst/>
                  <a:cxnLst>
                    <a:cxn ang="T6">
                      <a:pos x="T0" y="T1"/>
                    </a:cxn>
                    <a:cxn ang="T7">
                      <a:pos x="T2" y="T3"/>
                    </a:cxn>
                    <a:cxn ang="T8">
                      <a:pos x="T4" y="T5"/>
                    </a:cxn>
                  </a:cxnLst>
                  <a:rect l="T9" t="T10" r="T11" b="T12"/>
                  <a:pathLst>
                    <a:path w="12" h="6">
                      <a:moveTo>
                        <a:pt x="0" y="0"/>
                      </a:moveTo>
                      <a:lnTo>
                        <a:pt x="11" y="6"/>
                      </a:lnTo>
                      <a:lnTo>
                        <a:pt x="12" y="6"/>
                      </a:lnTo>
                    </a:path>
                  </a:pathLst>
                </a:custGeom>
                <a:noFill/>
                <a:ln w="6350">
                  <a:solidFill>
                    <a:srgbClr val="0C0CFF"/>
                  </a:solidFill>
                  <a:prstDash val="solid"/>
                  <a:round/>
                  <a:headEnd/>
                  <a:tailEnd/>
                </a:ln>
              </p:spPr>
              <p:txBody>
                <a:bodyPr/>
                <a:lstStyle/>
                <a:p>
                  <a:endParaRPr lang="en-US"/>
                </a:p>
              </p:txBody>
            </p:sp>
            <p:sp>
              <p:nvSpPr>
                <p:cNvPr id="5529" name="Freeform 1848"/>
                <p:cNvSpPr>
                  <a:spLocks/>
                </p:cNvSpPr>
                <p:nvPr/>
              </p:nvSpPr>
              <p:spPr bwMode="auto">
                <a:xfrm>
                  <a:off x="2996" y="2172"/>
                  <a:ext cx="2" cy="1"/>
                </a:xfrm>
                <a:custGeom>
                  <a:avLst/>
                  <a:gdLst>
                    <a:gd name="T0" fmla="*/ 0 w 12"/>
                    <a:gd name="T1" fmla="*/ 4 h 4"/>
                    <a:gd name="T2" fmla="*/ 11 w 12"/>
                    <a:gd name="T3" fmla="*/ 0 h 4"/>
                    <a:gd name="T4" fmla="*/ 12 w 12"/>
                    <a:gd name="T5" fmla="*/ 0 h 4"/>
                    <a:gd name="T6" fmla="*/ 0 60000 65536"/>
                    <a:gd name="T7" fmla="*/ 0 60000 65536"/>
                    <a:gd name="T8" fmla="*/ 0 60000 65536"/>
                    <a:gd name="T9" fmla="*/ 0 w 12"/>
                    <a:gd name="T10" fmla="*/ 0 h 4"/>
                    <a:gd name="T11" fmla="*/ 12 w 12"/>
                    <a:gd name="T12" fmla="*/ 4 h 4"/>
                  </a:gdLst>
                  <a:ahLst/>
                  <a:cxnLst>
                    <a:cxn ang="T6">
                      <a:pos x="T0" y="T1"/>
                    </a:cxn>
                    <a:cxn ang="T7">
                      <a:pos x="T2" y="T3"/>
                    </a:cxn>
                    <a:cxn ang="T8">
                      <a:pos x="T4" y="T5"/>
                    </a:cxn>
                  </a:cxnLst>
                  <a:rect l="T9" t="T10" r="T11" b="T12"/>
                  <a:pathLst>
                    <a:path w="12" h="4">
                      <a:moveTo>
                        <a:pt x="0" y="4"/>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530" name="Freeform 1849"/>
                <p:cNvSpPr>
                  <a:spLocks/>
                </p:cNvSpPr>
                <p:nvPr/>
              </p:nvSpPr>
              <p:spPr bwMode="auto">
                <a:xfrm>
                  <a:off x="2998" y="2169"/>
                  <a:ext cx="2" cy="3"/>
                </a:xfrm>
                <a:custGeom>
                  <a:avLst/>
                  <a:gdLst>
                    <a:gd name="T0" fmla="*/ 0 w 12"/>
                    <a:gd name="T1" fmla="*/ 15 h 15"/>
                    <a:gd name="T2" fmla="*/ 11 w 12"/>
                    <a:gd name="T3" fmla="*/ 0 h 15"/>
                    <a:gd name="T4" fmla="*/ 12 w 12"/>
                    <a:gd name="T5" fmla="*/ 0 h 15"/>
                    <a:gd name="T6" fmla="*/ 0 60000 65536"/>
                    <a:gd name="T7" fmla="*/ 0 60000 65536"/>
                    <a:gd name="T8" fmla="*/ 0 60000 65536"/>
                    <a:gd name="T9" fmla="*/ 0 w 12"/>
                    <a:gd name="T10" fmla="*/ 0 h 15"/>
                    <a:gd name="T11" fmla="*/ 12 w 12"/>
                    <a:gd name="T12" fmla="*/ 15 h 15"/>
                  </a:gdLst>
                  <a:ahLst/>
                  <a:cxnLst>
                    <a:cxn ang="T6">
                      <a:pos x="T0" y="T1"/>
                    </a:cxn>
                    <a:cxn ang="T7">
                      <a:pos x="T2" y="T3"/>
                    </a:cxn>
                    <a:cxn ang="T8">
                      <a:pos x="T4" y="T5"/>
                    </a:cxn>
                  </a:cxnLst>
                  <a:rect l="T9" t="T10" r="T11" b="T12"/>
                  <a:pathLst>
                    <a:path w="12" h="15">
                      <a:moveTo>
                        <a:pt x="0" y="15"/>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531" name="Freeform 1850"/>
                <p:cNvSpPr>
                  <a:spLocks/>
                </p:cNvSpPr>
                <p:nvPr/>
              </p:nvSpPr>
              <p:spPr bwMode="auto">
                <a:xfrm>
                  <a:off x="3000" y="2167"/>
                  <a:ext cx="2" cy="2"/>
                </a:xfrm>
                <a:custGeom>
                  <a:avLst/>
                  <a:gdLst>
                    <a:gd name="T0" fmla="*/ 0 w 12"/>
                    <a:gd name="T1" fmla="*/ 10 h 10"/>
                    <a:gd name="T2" fmla="*/ 11 w 12"/>
                    <a:gd name="T3" fmla="*/ 0 h 10"/>
                    <a:gd name="T4" fmla="*/ 12 w 12"/>
                    <a:gd name="T5" fmla="*/ 0 h 10"/>
                    <a:gd name="T6" fmla="*/ 0 60000 65536"/>
                    <a:gd name="T7" fmla="*/ 0 60000 65536"/>
                    <a:gd name="T8" fmla="*/ 0 60000 65536"/>
                    <a:gd name="T9" fmla="*/ 0 w 12"/>
                    <a:gd name="T10" fmla="*/ 0 h 10"/>
                    <a:gd name="T11" fmla="*/ 12 w 12"/>
                    <a:gd name="T12" fmla="*/ 10 h 10"/>
                  </a:gdLst>
                  <a:ahLst/>
                  <a:cxnLst>
                    <a:cxn ang="T6">
                      <a:pos x="T0" y="T1"/>
                    </a:cxn>
                    <a:cxn ang="T7">
                      <a:pos x="T2" y="T3"/>
                    </a:cxn>
                    <a:cxn ang="T8">
                      <a:pos x="T4" y="T5"/>
                    </a:cxn>
                  </a:cxnLst>
                  <a:rect l="T9" t="T10" r="T11" b="T12"/>
                  <a:pathLst>
                    <a:path w="12" h="10">
                      <a:moveTo>
                        <a:pt x="0" y="1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532" name="Freeform 1851"/>
                <p:cNvSpPr>
                  <a:spLocks/>
                </p:cNvSpPr>
                <p:nvPr/>
              </p:nvSpPr>
              <p:spPr bwMode="auto">
                <a:xfrm>
                  <a:off x="3002" y="2167"/>
                  <a:ext cx="2" cy="1"/>
                </a:xfrm>
                <a:custGeom>
                  <a:avLst/>
                  <a:gdLst>
                    <a:gd name="T0" fmla="*/ 0 w 12"/>
                    <a:gd name="T1" fmla="*/ 0 h 2"/>
                    <a:gd name="T2" fmla="*/ 11 w 12"/>
                    <a:gd name="T3" fmla="*/ 2 h 2"/>
                    <a:gd name="T4" fmla="*/ 12 w 12"/>
                    <a:gd name="T5" fmla="*/ 2 h 2"/>
                    <a:gd name="T6" fmla="*/ 0 60000 65536"/>
                    <a:gd name="T7" fmla="*/ 0 60000 65536"/>
                    <a:gd name="T8" fmla="*/ 0 60000 65536"/>
                    <a:gd name="T9" fmla="*/ 0 w 12"/>
                    <a:gd name="T10" fmla="*/ 0 h 2"/>
                    <a:gd name="T11" fmla="*/ 12 w 12"/>
                    <a:gd name="T12" fmla="*/ 2 h 2"/>
                  </a:gdLst>
                  <a:ahLst/>
                  <a:cxnLst>
                    <a:cxn ang="T6">
                      <a:pos x="T0" y="T1"/>
                    </a:cxn>
                    <a:cxn ang="T7">
                      <a:pos x="T2" y="T3"/>
                    </a:cxn>
                    <a:cxn ang="T8">
                      <a:pos x="T4" y="T5"/>
                    </a:cxn>
                  </a:cxnLst>
                  <a:rect l="T9" t="T10" r="T11" b="T12"/>
                  <a:pathLst>
                    <a:path w="12" h="2">
                      <a:moveTo>
                        <a:pt x="0" y="0"/>
                      </a:moveTo>
                      <a:lnTo>
                        <a:pt x="11" y="2"/>
                      </a:lnTo>
                      <a:lnTo>
                        <a:pt x="12" y="2"/>
                      </a:lnTo>
                    </a:path>
                  </a:pathLst>
                </a:custGeom>
                <a:noFill/>
                <a:ln w="6350">
                  <a:solidFill>
                    <a:srgbClr val="0C0CFF"/>
                  </a:solidFill>
                  <a:prstDash val="solid"/>
                  <a:round/>
                  <a:headEnd/>
                  <a:tailEnd/>
                </a:ln>
              </p:spPr>
              <p:txBody>
                <a:bodyPr/>
                <a:lstStyle/>
                <a:p>
                  <a:endParaRPr lang="en-US"/>
                </a:p>
              </p:txBody>
            </p:sp>
            <p:sp>
              <p:nvSpPr>
                <p:cNvPr id="5533" name="Freeform 1852"/>
                <p:cNvSpPr>
                  <a:spLocks/>
                </p:cNvSpPr>
                <p:nvPr/>
              </p:nvSpPr>
              <p:spPr bwMode="auto">
                <a:xfrm>
                  <a:off x="3004" y="2168"/>
                  <a:ext cx="2" cy="1"/>
                </a:xfrm>
                <a:custGeom>
                  <a:avLst/>
                  <a:gdLst>
                    <a:gd name="T0" fmla="*/ 0 w 12"/>
                    <a:gd name="T1" fmla="*/ 0 h 8"/>
                    <a:gd name="T2" fmla="*/ 11 w 12"/>
                    <a:gd name="T3" fmla="*/ 8 h 8"/>
                    <a:gd name="T4" fmla="*/ 12 w 12"/>
                    <a:gd name="T5" fmla="*/ 8 h 8"/>
                    <a:gd name="T6" fmla="*/ 0 60000 65536"/>
                    <a:gd name="T7" fmla="*/ 0 60000 65536"/>
                    <a:gd name="T8" fmla="*/ 0 60000 65536"/>
                    <a:gd name="T9" fmla="*/ 0 w 12"/>
                    <a:gd name="T10" fmla="*/ 0 h 8"/>
                    <a:gd name="T11" fmla="*/ 12 w 12"/>
                    <a:gd name="T12" fmla="*/ 8 h 8"/>
                  </a:gdLst>
                  <a:ahLst/>
                  <a:cxnLst>
                    <a:cxn ang="T6">
                      <a:pos x="T0" y="T1"/>
                    </a:cxn>
                    <a:cxn ang="T7">
                      <a:pos x="T2" y="T3"/>
                    </a:cxn>
                    <a:cxn ang="T8">
                      <a:pos x="T4" y="T5"/>
                    </a:cxn>
                  </a:cxnLst>
                  <a:rect l="T9" t="T10" r="T11" b="T12"/>
                  <a:pathLst>
                    <a:path w="12" h="8">
                      <a:moveTo>
                        <a:pt x="0" y="0"/>
                      </a:moveTo>
                      <a:lnTo>
                        <a:pt x="11" y="8"/>
                      </a:lnTo>
                      <a:lnTo>
                        <a:pt x="12" y="8"/>
                      </a:lnTo>
                    </a:path>
                  </a:pathLst>
                </a:custGeom>
                <a:noFill/>
                <a:ln w="6350">
                  <a:solidFill>
                    <a:srgbClr val="0C0CFF"/>
                  </a:solidFill>
                  <a:prstDash val="solid"/>
                  <a:round/>
                  <a:headEnd/>
                  <a:tailEnd/>
                </a:ln>
              </p:spPr>
              <p:txBody>
                <a:bodyPr/>
                <a:lstStyle/>
                <a:p>
                  <a:endParaRPr lang="en-US"/>
                </a:p>
              </p:txBody>
            </p:sp>
            <p:sp>
              <p:nvSpPr>
                <p:cNvPr id="5534" name="Freeform 1853"/>
                <p:cNvSpPr>
                  <a:spLocks/>
                </p:cNvSpPr>
                <p:nvPr/>
              </p:nvSpPr>
              <p:spPr bwMode="auto">
                <a:xfrm>
                  <a:off x="3006" y="2169"/>
                  <a:ext cx="2" cy="1"/>
                </a:xfrm>
                <a:custGeom>
                  <a:avLst/>
                  <a:gdLst>
                    <a:gd name="T0" fmla="*/ 0 w 12"/>
                    <a:gd name="T1" fmla="*/ 0 h 4"/>
                    <a:gd name="T2" fmla="*/ 11 w 12"/>
                    <a:gd name="T3" fmla="*/ 4 h 4"/>
                    <a:gd name="T4" fmla="*/ 12 w 12"/>
                    <a:gd name="T5" fmla="*/ 4 h 4"/>
                    <a:gd name="T6" fmla="*/ 0 60000 65536"/>
                    <a:gd name="T7" fmla="*/ 0 60000 65536"/>
                    <a:gd name="T8" fmla="*/ 0 60000 65536"/>
                    <a:gd name="T9" fmla="*/ 0 w 12"/>
                    <a:gd name="T10" fmla="*/ 0 h 4"/>
                    <a:gd name="T11" fmla="*/ 12 w 12"/>
                    <a:gd name="T12" fmla="*/ 4 h 4"/>
                  </a:gdLst>
                  <a:ahLst/>
                  <a:cxnLst>
                    <a:cxn ang="T6">
                      <a:pos x="T0" y="T1"/>
                    </a:cxn>
                    <a:cxn ang="T7">
                      <a:pos x="T2" y="T3"/>
                    </a:cxn>
                    <a:cxn ang="T8">
                      <a:pos x="T4" y="T5"/>
                    </a:cxn>
                  </a:cxnLst>
                  <a:rect l="T9" t="T10" r="T11" b="T12"/>
                  <a:pathLst>
                    <a:path w="12" h="4">
                      <a:moveTo>
                        <a:pt x="0" y="0"/>
                      </a:moveTo>
                      <a:lnTo>
                        <a:pt x="11" y="4"/>
                      </a:lnTo>
                      <a:lnTo>
                        <a:pt x="12" y="4"/>
                      </a:lnTo>
                    </a:path>
                  </a:pathLst>
                </a:custGeom>
                <a:noFill/>
                <a:ln w="6350">
                  <a:solidFill>
                    <a:srgbClr val="0C0CFF"/>
                  </a:solidFill>
                  <a:prstDash val="solid"/>
                  <a:round/>
                  <a:headEnd/>
                  <a:tailEnd/>
                </a:ln>
              </p:spPr>
              <p:txBody>
                <a:bodyPr/>
                <a:lstStyle/>
                <a:p>
                  <a:endParaRPr lang="en-US"/>
                </a:p>
              </p:txBody>
            </p:sp>
            <p:sp>
              <p:nvSpPr>
                <p:cNvPr id="5535" name="Freeform 1854"/>
                <p:cNvSpPr>
                  <a:spLocks/>
                </p:cNvSpPr>
                <p:nvPr/>
              </p:nvSpPr>
              <p:spPr bwMode="auto">
                <a:xfrm>
                  <a:off x="3008" y="2170"/>
                  <a:ext cx="2" cy="1"/>
                </a:xfrm>
                <a:custGeom>
                  <a:avLst/>
                  <a:gdLst>
                    <a:gd name="T0" fmla="*/ 0 w 12"/>
                    <a:gd name="T1" fmla="*/ 0 h 1"/>
                    <a:gd name="T2" fmla="*/ 11 w 12"/>
                    <a:gd name="T3" fmla="*/ 1 h 1"/>
                    <a:gd name="T4" fmla="*/ 12 w 12"/>
                    <a:gd name="T5" fmla="*/ 1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1"/>
                      </a:lnTo>
                      <a:lnTo>
                        <a:pt x="12" y="1"/>
                      </a:lnTo>
                    </a:path>
                  </a:pathLst>
                </a:custGeom>
                <a:noFill/>
                <a:ln w="6350">
                  <a:solidFill>
                    <a:srgbClr val="0C0CFF"/>
                  </a:solidFill>
                  <a:prstDash val="solid"/>
                  <a:round/>
                  <a:headEnd/>
                  <a:tailEnd/>
                </a:ln>
              </p:spPr>
              <p:txBody>
                <a:bodyPr/>
                <a:lstStyle/>
                <a:p>
                  <a:endParaRPr lang="en-US"/>
                </a:p>
              </p:txBody>
            </p:sp>
            <p:sp>
              <p:nvSpPr>
                <p:cNvPr id="5536" name="Freeform 1855"/>
                <p:cNvSpPr>
                  <a:spLocks/>
                </p:cNvSpPr>
                <p:nvPr/>
              </p:nvSpPr>
              <p:spPr bwMode="auto">
                <a:xfrm>
                  <a:off x="3010" y="2170"/>
                  <a:ext cx="3" cy="1"/>
                </a:xfrm>
                <a:custGeom>
                  <a:avLst/>
                  <a:gdLst>
                    <a:gd name="T0" fmla="*/ 0 w 12"/>
                    <a:gd name="T1" fmla="*/ 0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537" name="Freeform 1856"/>
                <p:cNvSpPr>
                  <a:spLocks/>
                </p:cNvSpPr>
                <p:nvPr/>
              </p:nvSpPr>
              <p:spPr bwMode="auto">
                <a:xfrm>
                  <a:off x="3012" y="2170"/>
                  <a:ext cx="3" cy="1"/>
                </a:xfrm>
                <a:custGeom>
                  <a:avLst/>
                  <a:gdLst>
                    <a:gd name="T0" fmla="*/ 0 w 12"/>
                    <a:gd name="T1" fmla="*/ 1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1"/>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538" name="Freeform 1857"/>
                <p:cNvSpPr>
                  <a:spLocks/>
                </p:cNvSpPr>
                <p:nvPr/>
              </p:nvSpPr>
              <p:spPr bwMode="auto">
                <a:xfrm>
                  <a:off x="3014" y="2170"/>
                  <a:ext cx="3" cy="1"/>
                </a:xfrm>
                <a:custGeom>
                  <a:avLst/>
                  <a:gdLst>
                    <a:gd name="T0" fmla="*/ 0 w 13"/>
                    <a:gd name="T1" fmla="*/ 1 h 1"/>
                    <a:gd name="T2" fmla="*/ 12 w 13"/>
                    <a:gd name="T3" fmla="*/ 0 h 1"/>
                    <a:gd name="T4" fmla="*/ 13 w 13"/>
                    <a:gd name="T5" fmla="*/ 0 h 1"/>
                    <a:gd name="T6" fmla="*/ 0 60000 65536"/>
                    <a:gd name="T7" fmla="*/ 0 60000 65536"/>
                    <a:gd name="T8" fmla="*/ 0 60000 65536"/>
                    <a:gd name="T9" fmla="*/ 0 w 13"/>
                    <a:gd name="T10" fmla="*/ 0 h 1"/>
                    <a:gd name="T11" fmla="*/ 13 w 13"/>
                    <a:gd name="T12" fmla="*/ 1 h 1"/>
                  </a:gdLst>
                  <a:ahLst/>
                  <a:cxnLst>
                    <a:cxn ang="T6">
                      <a:pos x="T0" y="T1"/>
                    </a:cxn>
                    <a:cxn ang="T7">
                      <a:pos x="T2" y="T3"/>
                    </a:cxn>
                    <a:cxn ang="T8">
                      <a:pos x="T4" y="T5"/>
                    </a:cxn>
                  </a:cxnLst>
                  <a:rect l="T9" t="T10" r="T11" b="T12"/>
                  <a:pathLst>
                    <a:path w="13" h="1">
                      <a:moveTo>
                        <a:pt x="0" y="1"/>
                      </a:moveTo>
                      <a:lnTo>
                        <a:pt x="12" y="0"/>
                      </a:lnTo>
                      <a:lnTo>
                        <a:pt x="13" y="0"/>
                      </a:lnTo>
                    </a:path>
                  </a:pathLst>
                </a:custGeom>
                <a:noFill/>
                <a:ln w="6350">
                  <a:solidFill>
                    <a:srgbClr val="0C0CFF"/>
                  </a:solidFill>
                  <a:prstDash val="solid"/>
                  <a:round/>
                  <a:headEnd/>
                  <a:tailEnd/>
                </a:ln>
              </p:spPr>
              <p:txBody>
                <a:bodyPr/>
                <a:lstStyle/>
                <a:p>
                  <a:endParaRPr lang="en-US"/>
                </a:p>
              </p:txBody>
            </p:sp>
            <p:sp>
              <p:nvSpPr>
                <p:cNvPr id="5539" name="Freeform 1858"/>
                <p:cNvSpPr>
                  <a:spLocks/>
                </p:cNvSpPr>
                <p:nvPr/>
              </p:nvSpPr>
              <p:spPr bwMode="auto">
                <a:xfrm>
                  <a:off x="3017" y="2170"/>
                  <a:ext cx="2" cy="1"/>
                </a:xfrm>
                <a:custGeom>
                  <a:avLst/>
                  <a:gdLst>
                    <a:gd name="T0" fmla="*/ 0 w 12"/>
                    <a:gd name="T1" fmla="*/ 1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1"/>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540" name="Freeform 1859"/>
                <p:cNvSpPr>
                  <a:spLocks/>
                </p:cNvSpPr>
                <p:nvPr/>
              </p:nvSpPr>
              <p:spPr bwMode="auto">
                <a:xfrm>
                  <a:off x="3019" y="2170"/>
                  <a:ext cx="2" cy="1"/>
                </a:xfrm>
                <a:custGeom>
                  <a:avLst/>
                  <a:gdLst>
                    <a:gd name="T0" fmla="*/ 0 w 12"/>
                    <a:gd name="T1" fmla="*/ 1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1"/>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541" name="Freeform 1860"/>
                <p:cNvSpPr>
                  <a:spLocks/>
                </p:cNvSpPr>
                <p:nvPr/>
              </p:nvSpPr>
              <p:spPr bwMode="auto">
                <a:xfrm>
                  <a:off x="3021" y="2169"/>
                  <a:ext cx="2" cy="1"/>
                </a:xfrm>
                <a:custGeom>
                  <a:avLst/>
                  <a:gdLst>
                    <a:gd name="T0" fmla="*/ 0 w 12"/>
                    <a:gd name="T1" fmla="*/ 1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1"/>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542" name="Freeform 1861"/>
                <p:cNvSpPr>
                  <a:spLocks/>
                </p:cNvSpPr>
                <p:nvPr/>
              </p:nvSpPr>
              <p:spPr bwMode="auto">
                <a:xfrm>
                  <a:off x="3023" y="2169"/>
                  <a:ext cx="2" cy="1"/>
                </a:xfrm>
                <a:custGeom>
                  <a:avLst/>
                  <a:gdLst>
                    <a:gd name="T0" fmla="*/ 0 w 12"/>
                    <a:gd name="T1" fmla="*/ 1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1"/>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543" name="Freeform 1862"/>
                <p:cNvSpPr>
                  <a:spLocks/>
                </p:cNvSpPr>
                <p:nvPr/>
              </p:nvSpPr>
              <p:spPr bwMode="auto">
                <a:xfrm>
                  <a:off x="3025" y="2169"/>
                  <a:ext cx="2" cy="1"/>
                </a:xfrm>
                <a:custGeom>
                  <a:avLst/>
                  <a:gdLst>
                    <a:gd name="T0" fmla="*/ 0 w 12"/>
                    <a:gd name="T1" fmla="*/ 1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1"/>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544" name="Freeform 1863"/>
                <p:cNvSpPr>
                  <a:spLocks/>
                </p:cNvSpPr>
                <p:nvPr/>
              </p:nvSpPr>
              <p:spPr bwMode="auto">
                <a:xfrm>
                  <a:off x="3027" y="2169"/>
                  <a:ext cx="3" cy="1"/>
                </a:xfrm>
                <a:custGeom>
                  <a:avLst/>
                  <a:gdLst>
                    <a:gd name="T0" fmla="*/ 0 w 12"/>
                    <a:gd name="T1" fmla="*/ 0 h 2"/>
                    <a:gd name="T2" fmla="*/ 11 w 12"/>
                    <a:gd name="T3" fmla="*/ 2 h 2"/>
                    <a:gd name="T4" fmla="*/ 12 w 12"/>
                    <a:gd name="T5" fmla="*/ 2 h 2"/>
                    <a:gd name="T6" fmla="*/ 0 60000 65536"/>
                    <a:gd name="T7" fmla="*/ 0 60000 65536"/>
                    <a:gd name="T8" fmla="*/ 0 60000 65536"/>
                    <a:gd name="T9" fmla="*/ 0 w 12"/>
                    <a:gd name="T10" fmla="*/ 0 h 2"/>
                    <a:gd name="T11" fmla="*/ 12 w 12"/>
                    <a:gd name="T12" fmla="*/ 2 h 2"/>
                  </a:gdLst>
                  <a:ahLst/>
                  <a:cxnLst>
                    <a:cxn ang="T6">
                      <a:pos x="T0" y="T1"/>
                    </a:cxn>
                    <a:cxn ang="T7">
                      <a:pos x="T2" y="T3"/>
                    </a:cxn>
                    <a:cxn ang="T8">
                      <a:pos x="T4" y="T5"/>
                    </a:cxn>
                  </a:cxnLst>
                  <a:rect l="T9" t="T10" r="T11" b="T12"/>
                  <a:pathLst>
                    <a:path w="12" h="2">
                      <a:moveTo>
                        <a:pt x="0" y="0"/>
                      </a:moveTo>
                      <a:lnTo>
                        <a:pt x="11" y="2"/>
                      </a:lnTo>
                      <a:lnTo>
                        <a:pt x="12" y="2"/>
                      </a:lnTo>
                    </a:path>
                  </a:pathLst>
                </a:custGeom>
                <a:noFill/>
                <a:ln w="6350">
                  <a:solidFill>
                    <a:srgbClr val="0C0CFF"/>
                  </a:solidFill>
                  <a:prstDash val="solid"/>
                  <a:round/>
                  <a:headEnd/>
                  <a:tailEnd/>
                </a:ln>
              </p:spPr>
              <p:txBody>
                <a:bodyPr/>
                <a:lstStyle/>
                <a:p>
                  <a:endParaRPr lang="en-US"/>
                </a:p>
              </p:txBody>
            </p:sp>
            <p:sp>
              <p:nvSpPr>
                <p:cNvPr id="5545" name="Freeform 1864"/>
                <p:cNvSpPr>
                  <a:spLocks/>
                </p:cNvSpPr>
                <p:nvPr/>
              </p:nvSpPr>
              <p:spPr bwMode="auto">
                <a:xfrm>
                  <a:off x="3029" y="2169"/>
                  <a:ext cx="3" cy="10"/>
                </a:xfrm>
                <a:custGeom>
                  <a:avLst/>
                  <a:gdLst>
                    <a:gd name="T0" fmla="*/ 0 w 12"/>
                    <a:gd name="T1" fmla="*/ 0 h 48"/>
                    <a:gd name="T2" fmla="*/ 11 w 12"/>
                    <a:gd name="T3" fmla="*/ 48 h 48"/>
                    <a:gd name="T4" fmla="*/ 12 w 12"/>
                    <a:gd name="T5" fmla="*/ 48 h 48"/>
                    <a:gd name="T6" fmla="*/ 0 60000 65536"/>
                    <a:gd name="T7" fmla="*/ 0 60000 65536"/>
                    <a:gd name="T8" fmla="*/ 0 60000 65536"/>
                    <a:gd name="T9" fmla="*/ 0 w 12"/>
                    <a:gd name="T10" fmla="*/ 0 h 48"/>
                    <a:gd name="T11" fmla="*/ 12 w 12"/>
                    <a:gd name="T12" fmla="*/ 48 h 48"/>
                  </a:gdLst>
                  <a:ahLst/>
                  <a:cxnLst>
                    <a:cxn ang="T6">
                      <a:pos x="T0" y="T1"/>
                    </a:cxn>
                    <a:cxn ang="T7">
                      <a:pos x="T2" y="T3"/>
                    </a:cxn>
                    <a:cxn ang="T8">
                      <a:pos x="T4" y="T5"/>
                    </a:cxn>
                  </a:cxnLst>
                  <a:rect l="T9" t="T10" r="T11" b="T12"/>
                  <a:pathLst>
                    <a:path w="12" h="48">
                      <a:moveTo>
                        <a:pt x="0" y="0"/>
                      </a:moveTo>
                      <a:lnTo>
                        <a:pt x="11" y="48"/>
                      </a:lnTo>
                      <a:lnTo>
                        <a:pt x="12" y="48"/>
                      </a:lnTo>
                    </a:path>
                  </a:pathLst>
                </a:custGeom>
                <a:noFill/>
                <a:ln w="6350">
                  <a:solidFill>
                    <a:srgbClr val="0C0CFF"/>
                  </a:solidFill>
                  <a:prstDash val="solid"/>
                  <a:round/>
                  <a:headEnd/>
                  <a:tailEnd/>
                </a:ln>
              </p:spPr>
              <p:txBody>
                <a:bodyPr/>
                <a:lstStyle/>
                <a:p>
                  <a:endParaRPr lang="en-US"/>
                </a:p>
              </p:txBody>
            </p:sp>
            <p:sp>
              <p:nvSpPr>
                <p:cNvPr id="5546" name="Freeform 1865"/>
                <p:cNvSpPr>
                  <a:spLocks/>
                </p:cNvSpPr>
                <p:nvPr/>
              </p:nvSpPr>
              <p:spPr bwMode="auto">
                <a:xfrm>
                  <a:off x="3031" y="2179"/>
                  <a:ext cx="2" cy="29"/>
                </a:xfrm>
                <a:custGeom>
                  <a:avLst/>
                  <a:gdLst>
                    <a:gd name="T0" fmla="*/ 0 w 6"/>
                    <a:gd name="T1" fmla="*/ 0 h 155"/>
                    <a:gd name="T2" fmla="*/ 5 w 6"/>
                    <a:gd name="T3" fmla="*/ 155 h 155"/>
                    <a:gd name="T4" fmla="*/ 6 w 6"/>
                    <a:gd name="T5" fmla="*/ 155 h 155"/>
                    <a:gd name="T6" fmla="*/ 0 60000 65536"/>
                    <a:gd name="T7" fmla="*/ 0 60000 65536"/>
                    <a:gd name="T8" fmla="*/ 0 60000 65536"/>
                    <a:gd name="T9" fmla="*/ 0 w 6"/>
                    <a:gd name="T10" fmla="*/ 0 h 155"/>
                    <a:gd name="T11" fmla="*/ 6 w 6"/>
                    <a:gd name="T12" fmla="*/ 155 h 155"/>
                  </a:gdLst>
                  <a:ahLst/>
                  <a:cxnLst>
                    <a:cxn ang="T6">
                      <a:pos x="T0" y="T1"/>
                    </a:cxn>
                    <a:cxn ang="T7">
                      <a:pos x="T2" y="T3"/>
                    </a:cxn>
                    <a:cxn ang="T8">
                      <a:pos x="T4" y="T5"/>
                    </a:cxn>
                  </a:cxnLst>
                  <a:rect l="T9" t="T10" r="T11" b="T12"/>
                  <a:pathLst>
                    <a:path w="6" h="155">
                      <a:moveTo>
                        <a:pt x="0" y="0"/>
                      </a:moveTo>
                      <a:lnTo>
                        <a:pt x="5" y="155"/>
                      </a:lnTo>
                      <a:lnTo>
                        <a:pt x="6" y="155"/>
                      </a:lnTo>
                    </a:path>
                  </a:pathLst>
                </a:custGeom>
                <a:noFill/>
                <a:ln w="6350">
                  <a:solidFill>
                    <a:srgbClr val="0C0CFF"/>
                  </a:solidFill>
                  <a:prstDash val="solid"/>
                  <a:round/>
                  <a:headEnd/>
                  <a:tailEnd/>
                </a:ln>
              </p:spPr>
              <p:txBody>
                <a:bodyPr/>
                <a:lstStyle/>
                <a:p>
                  <a:endParaRPr lang="en-US"/>
                </a:p>
              </p:txBody>
            </p:sp>
            <p:sp>
              <p:nvSpPr>
                <p:cNvPr id="5547" name="Freeform 1866"/>
                <p:cNvSpPr>
                  <a:spLocks/>
                </p:cNvSpPr>
                <p:nvPr/>
              </p:nvSpPr>
              <p:spPr bwMode="auto">
                <a:xfrm>
                  <a:off x="3050" y="2206"/>
                  <a:ext cx="1" cy="2"/>
                </a:xfrm>
                <a:custGeom>
                  <a:avLst/>
                  <a:gdLst>
                    <a:gd name="T0" fmla="*/ 0 w 2"/>
                    <a:gd name="T1" fmla="*/ 10 h 10"/>
                    <a:gd name="T2" fmla="*/ 1 w 2"/>
                    <a:gd name="T3" fmla="*/ 0 h 10"/>
                    <a:gd name="T4" fmla="*/ 2 w 2"/>
                    <a:gd name="T5" fmla="*/ 0 h 10"/>
                    <a:gd name="T6" fmla="*/ 0 60000 65536"/>
                    <a:gd name="T7" fmla="*/ 0 60000 65536"/>
                    <a:gd name="T8" fmla="*/ 0 60000 65536"/>
                    <a:gd name="T9" fmla="*/ 0 w 2"/>
                    <a:gd name="T10" fmla="*/ 0 h 10"/>
                    <a:gd name="T11" fmla="*/ 2 w 2"/>
                    <a:gd name="T12" fmla="*/ 10 h 10"/>
                  </a:gdLst>
                  <a:ahLst/>
                  <a:cxnLst>
                    <a:cxn ang="T6">
                      <a:pos x="T0" y="T1"/>
                    </a:cxn>
                    <a:cxn ang="T7">
                      <a:pos x="T2" y="T3"/>
                    </a:cxn>
                    <a:cxn ang="T8">
                      <a:pos x="T4" y="T5"/>
                    </a:cxn>
                  </a:cxnLst>
                  <a:rect l="T9" t="T10" r="T11" b="T12"/>
                  <a:pathLst>
                    <a:path w="2" h="10">
                      <a:moveTo>
                        <a:pt x="0" y="10"/>
                      </a:moveTo>
                      <a:lnTo>
                        <a:pt x="1" y="0"/>
                      </a:lnTo>
                      <a:lnTo>
                        <a:pt x="2" y="0"/>
                      </a:lnTo>
                    </a:path>
                  </a:pathLst>
                </a:custGeom>
                <a:noFill/>
                <a:ln w="6350">
                  <a:solidFill>
                    <a:srgbClr val="0C0CFF"/>
                  </a:solidFill>
                  <a:prstDash val="solid"/>
                  <a:round/>
                  <a:headEnd/>
                  <a:tailEnd/>
                </a:ln>
              </p:spPr>
              <p:txBody>
                <a:bodyPr/>
                <a:lstStyle/>
                <a:p>
                  <a:endParaRPr lang="en-US"/>
                </a:p>
              </p:txBody>
            </p:sp>
            <p:sp>
              <p:nvSpPr>
                <p:cNvPr id="5548" name="Freeform 1867"/>
                <p:cNvSpPr>
                  <a:spLocks/>
                </p:cNvSpPr>
                <p:nvPr/>
              </p:nvSpPr>
              <p:spPr bwMode="auto">
                <a:xfrm>
                  <a:off x="3051" y="2196"/>
                  <a:ext cx="2" cy="10"/>
                </a:xfrm>
                <a:custGeom>
                  <a:avLst/>
                  <a:gdLst>
                    <a:gd name="T0" fmla="*/ 0 w 12"/>
                    <a:gd name="T1" fmla="*/ 55 h 55"/>
                    <a:gd name="T2" fmla="*/ 11 w 12"/>
                    <a:gd name="T3" fmla="*/ 0 h 55"/>
                    <a:gd name="T4" fmla="*/ 12 w 12"/>
                    <a:gd name="T5" fmla="*/ 0 h 55"/>
                    <a:gd name="T6" fmla="*/ 0 60000 65536"/>
                    <a:gd name="T7" fmla="*/ 0 60000 65536"/>
                    <a:gd name="T8" fmla="*/ 0 60000 65536"/>
                    <a:gd name="T9" fmla="*/ 0 w 12"/>
                    <a:gd name="T10" fmla="*/ 0 h 55"/>
                    <a:gd name="T11" fmla="*/ 12 w 12"/>
                    <a:gd name="T12" fmla="*/ 55 h 55"/>
                  </a:gdLst>
                  <a:ahLst/>
                  <a:cxnLst>
                    <a:cxn ang="T6">
                      <a:pos x="T0" y="T1"/>
                    </a:cxn>
                    <a:cxn ang="T7">
                      <a:pos x="T2" y="T3"/>
                    </a:cxn>
                    <a:cxn ang="T8">
                      <a:pos x="T4" y="T5"/>
                    </a:cxn>
                  </a:cxnLst>
                  <a:rect l="T9" t="T10" r="T11" b="T12"/>
                  <a:pathLst>
                    <a:path w="12" h="55">
                      <a:moveTo>
                        <a:pt x="0" y="55"/>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549" name="Freeform 1868"/>
                <p:cNvSpPr>
                  <a:spLocks/>
                </p:cNvSpPr>
                <p:nvPr/>
              </p:nvSpPr>
              <p:spPr bwMode="auto">
                <a:xfrm>
                  <a:off x="3053" y="2189"/>
                  <a:ext cx="2" cy="7"/>
                </a:xfrm>
                <a:custGeom>
                  <a:avLst/>
                  <a:gdLst>
                    <a:gd name="T0" fmla="*/ 0 w 12"/>
                    <a:gd name="T1" fmla="*/ 37 h 37"/>
                    <a:gd name="T2" fmla="*/ 11 w 12"/>
                    <a:gd name="T3" fmla="*/ 0 h 37"/>
                    <a:gd name="T4" fmla="*/ 12 w 12"/>
                    <a:gd name="T5" fmla="*/ 0 h 37"/>
                    <a:gd name="T6" fmla="*/ 0 60000 65536"/>
                    <a:gd name="T7" fmla="*/ 0 60000 65536"/>
                    <a:gd name="T8" fmla="*/ 0 60000 65536"/>
                    <a:gd name="T9" fmla="*/ 0 w 12"/>
                    <a:gd name="T10" fmla="*/ 0 h 37"/>
                    <a:gd name="T11" fmla="*/ 12 w 12"/>
                    <a:gd name="T12" fmla="*/ 37 h 37"/>
                  </a:gdLst>
                  <a:ahLst/>
                  <a:cxnLst>
                    <a:cxn ang="T6">
                      <a:pos x="T0" y="T1"/>
                    </a:cxn>
                    <a:cxn ang="T7">
                      <a:pos x="T2" y="T3"/>
                    </a:cxn>
                    <a:cxn ang="T8">
                      <a:pos x="T4" y="T5"/>
                    </a:cxn>
                  </a:cxnLst>
                  <a:rect l="T9" t="T10" r="T11" b="T12"/>
                  <a:pathLst>
                    <a:path w="12" h="37">
                      <a:moveTo>
                        <a:pt x="0" y="37"/>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550" name="Freeform 1869"/>
                <p:cNvSpPr>
                  <a:spLocks/>
                </p:cNvSpPr>
                <p:nvPr/>
              </p:nvSpPr>
              <p:spPr bwMode="auto">
                <a:xfrm>
                  <a:off x="3055" y="2184"/>
                  <a:ext cx="2" cy="5"/>
                </a:xfrm>
                <a:custGeom>
                  <a:avLst/>
                  <a:gdLst>
                    <a:gd name="T0" fmla="*/ 0 w 12"/>
                    <a:gd name="T1" fmla="*/ 25 h 25"/>
                    <a:gd name="T2" fmla="*/ 11 w 12"/>
                    <a:gd name="T3" fmla="*/ 0 h 25"/>
                    <a:gd name="T4" fmla="*/ 12 w 12"/>
                    <a:gd name="T5" fmla="*/ 0 h 25"/>
                    <a:gd name="T6" fmla="*/ 0 60000 65536"/>
                    <a:gd name="T7" fmla="*/ 0 60000 65536"/>
                    <a:gd name="T8" fmla="*/ 0 60000 65536"/>
                    <a:gd name="T9" fmla="*/ 0 w 12"/>
                    <a:gd name="T10" fmla="*/ 0 h 25"/>
                    <a:gd name="T11" fmla="*/ 12 w 12"/>
                    <a:gd name="T12" fmla="*/ 25 h 25"/>
                  </a:gdLst>
                  <a:ahLst/>
                  <a:cxnLst>
                    <a:cxn ang="T6">
                      <a:pos x="T0" y="T1"/>
                    </a:cxn>
                    <a:cxn ang="T7">
                      <a:pos x="T2" y="T3"/>
                    </a:cxn>
                    <a:cxn ang="T8">
                      <a:pos x="T4" y="T5"/>
                    </a:cxn>
                  </a:cxnLst>
                  <a:rect l="T9" t="T10" r="T11" b="T12"/>
                  <a:pathLst>
                    <a:path w="12" h="25">
                      <a:moveTo>
                        <a:pt x="0" y="25"/>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551" name="Freeform 1870"/>
                <p:cNvSpPr>
                  <a:spLocks/>
                </p:cNvSpPr>
                <p:nvPr/>
              </p:nvSpPr>
              <p:spPr bwMode="auto">
                <a:xfrm>
                  <a:off x="3057" y="2181"/>
                  <a:ext cx="2" cy="3"/>
                </a:xfrm>
                <a:custGeom>
                  <a:avLst/>
                  <a:gdLst>
                    <a:gd name="T0" fmla="*/ 0 w 12"/>
                    <a:gd name="T1" fmla="*/ 14 h 14"/>
                    <a:gd name="T2" fmla="*/ 11 w 12"/>
                    <a:gd name="T3" fmla="*/ 0 h 14"/>
                    <a:gd name="T4" fmla="*/ 12 w 12"/>
                    <a:gd name="T5" fmla="*/ 0 h 14"/>
                    <a:gd name="T6" fmla="*/ 0 60000 65536"/>
                    <a:gd name="T7" fmla="*/ 0 60000 65536"/>
                    <a:gd name="T8" fmla="*/ 0 60000 65536"/>
                    <a:gd name="T9" fmla="*/ 0 w 12"/>
                    <a:gd name="T10" fmla="*/ 0 h 14"/>
                    <a:gd name="T11" fmla="*/ 12 w 12"/>
                    <a:gd name="T12" fmla="*/ 14 h 14"/>
                  </a:gdLst>
                  <a:ahLst/>
                  <a:cxnLst>
                    <a:cxn ang="T6">
                      <a:pos x="T0" y="T1"/>
                    </a:cxn>
                    <a:cxn ang="T7">
                      <a:pos x="T2" y="T3"/>
                    </a:cxn>
                    <a:cxn ang="T8">
                      <a:pos x="T4" y="T5"/>
                    </a:cxn>
                  </a:cxnLst>
                  <a:rect l="T9" t="T10" r="T11" b="T12"/>
                  <a:pathLst>
                    <a:path w="12" h="14">
                      <a:moveTo>
                        <a:pt x="0" y="14"/>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552" name="Freeform 1871"/>
                <p:cNvSpPr>
                  <a:spLocks/>
                </p:cNvSpPr>
                <p:nvPr/>
              </p:nvSpPr>
              <p:spPr bwMode="auto">
                <a:xfrm>
                  <a:off x="3059" y="2181"/>
                  <a:ext cx="2" cy="4"/>
                </a:xfrm>
                <a:custGeom>
                  <a:avLst/>
                  <a:gdLst>
                    <a:gd name="T0" fmla="*/ 0 w 12"/>
                    <a:gd name="T1" fmla="*/ 0 h 22"/>
                    <a:gd name="T2" fmla="*/ 11 w 12"/>
                    <a:gd name="T3" fmla="*/ 22 h 22"/>
                    <a:gd name="T4" fmla="*/ 12 w 12"/>
                    <a:gd name="T5" fmla="*/ 22 h 22"/>
                    <a:gd name="T6" fmla="*/ 0 60000 65536"/>
                    <a:gd name="T7" fmla="*/ 0 60000 65536"/>
                    <a:gd name="T8" fmla="*/ 0 60000 65536"/>
                    <a:gd name="T9" fmla="*/ 0 w 12"/>
                    <a:gd name="T10" fmla="*/ 0 h 22"/>
                    <a:gd name="T11" fmla="*/ 12 w 12"/>
                    <a:gd name="T12" fmla="*/ 22 h 22"/>
                  </a:gdLst>
                  <a:ahLst/>
                  <a:cxnLst>
                    <a:cxn ang="T6">
                      <a:pos x="T0" y="T1"/>
                    </a:cxn>
                    <a:cxn ang="T7">
                      <a:pos x="T2" y="T3"/>
                    </a:cxn>
                    <a:cxn ang="T8">
                      <a:pos x="T4" y="T5"/>
                    </a:cxn>
                  </a:cxnLst>
                  <a:rect l="T9" t="T10" r="T11" b="T12"/>
                  <a:pathLst>
                    <a:path w="12" h="22">
                      <a:moveTo>
                        <a:pt x="0" y="0"/>
                      </a:moveTo>
                      <a:lnTo>
                        <a:pt x="11" y="22"/>
                      </a:lnTo>
                      <a:lnTo>
                        <a:pt x="12" y="22"/>
                      </a:lnTo>
                    </a:path>
                  </a:pathLst>
                </a:custGeom>
                <a:noFill/>
                <a:ln w="6350">
                  <a:solidFill>
                    <a:srgbClr val="0C0CFF"/>
                  </a:solidFill>
                  <a:prstDash val="solid"/>
                  <a:round/>
                  <a:headEnd/>
                  <a:tailEnd/>
                </a:ln>
              </p:spPr>
              <p:txBody>
                <a:bodyPr/>
                <a:lstStyle/>
                <a:p>
                  <a:endParaRPr lang="en-US"/>
                </a:p>
              </p:txBody>
            </p:sp>
            <p:sp>
              <p:nvSpPr>
                <p:cNvPr id="5553" name="Freeform 1872"/>
                <p:cNvSpPr>
                  <a:spLocks/>
                </p:cNvSpPr>
                <p:nvPr/>
              </p:nvSpPr>
              <p:spPr bwMode="auto">
                <a:xfrm>
                  <a:off x="3061" y="2185"/>
                  <a:ext cx="2" cy="23"/>
                </a:xfrm>
                <a:custGeom>
                  <a:avLst/>
                  <a:gdLst>
                    <a:gd name="T0" fmla="*/ 0 w 10"/>
                    <a:gd name="T1" fmla="*/ 0 h 119"/>
                    <a:gd name="T2" fmla="*/ 9 w 10"/>
                    <a:gd name="T3" fmla="*/ 119 h 119"/>
                    <a:gd name="T4" fmla="*/ 10 w 10"/>
                    <a:gd name="T5" fmla="*/ 119 h 119"/>
                    <a:gd name="T6" fmla="*/ 0 60000 65536"/>
                    <a:gd name="T7" fmla="*/ 0 60000 65536"/>
                    <a:gd name="T8" fmla="*/ 0 60000 65536"/>
                    <a:gd name="T9" fmla="*/ 0 w 10"/>
                    <a:gd name="T10" fmla="*/ 0 h 119"/>
                    <a:gd name="T11" fmla="*/ 10 w 10"/>
                    <a:gd name="T12" fmla="*/ 119 h 119"/>
                  </a:gdLst>
                  <a:ahLst/>
                  <a:cxnLst>
                    <a:cxn ang="T6">
                      <a:pos x="T0" y="T1"/>
                    </a:cxn>
                    <a:cxn ang="T7">
                      <a:pos x="T2" y="T3"/>
                    </a:cxn>
                    <a:cxn ang="T8">
                      <a:pos x="T4" y="T5"/>
                    </a:cxn>
                  </a:cxnLst>
                  <a:rect l="T9" t="T10" r="T11" b="T12"/>
                  <a:pathLst>
                    <a:path w="10" h="119">
                      <a:moveTo>
                        <a:pt x="0" y="0"/>
                      </a:moveTo>
                      <a:lnTo>
                        <a:pt x="9" y="119"/>
                      </a:lnTo>
                      <a:lnTo>
                        <a:pt x="10" y="119"/>
                      </a:lnTo>
                    </a:path>
                  </a:pathLst>
                </a:custGeom>
                <a:noFill/>
                <a:ln w="6350">
                  <a:solidFill>
                    <a:srgbClr val="0C0CFF"/>
                  </a:solidFill>
                  <a:prstDash val="solid"/>
                  <a:round/>
                  <a:headEnd/>
                  <a:tailEnd/>
                </a:ln>
              </p:spPr>
              <p:txBody>
                <a:bodyPr/>
                <a:lstStyle/>
                <a:p>
                  <a:endParaRPr lang="en-US"/>
                </a:p>
              </p:txBody>
            </p:sp>
            <p:sp>
              <p:nvSpPr>
                <p:cNvPr id="5554" name="Freeform 1873"/>
                <p:cNvSpPr>
                  <a:spLocks/>
                </p:cNvSpPr>
                <p:nvPr/>
              </p:nvSpPr>
              <p:spPr bwMode="auto">
                <a:xfrm>
                  <a:off x="3072" y="1903"/>
                  <a:ext cx="2" cy="305"/>
                </a:xfrm>
                <a:custGeom>
                  <a:avLst/>
                  <a:gdLst>
                    <a:gd name="T0" fmla="*/ 0 w 11"/>
                    <a:gd name="T1" fmla="*/ 1595 h 1595"/>
                    <a:gd name="T2" fmla="*/ 10 w 11"/>
                    <a:gd name="T3" fmla="*/ 0 h 1595"/>
                    <a:gd name="T4" fmla="*/ 11 w 11"/>
                    <a:gd name="T5" fmla="*/ 0 h 1595"/>
                    <a:gd name="T6" fmla="*/ 0 60000 65536"/>
                    <a:gd name="T7" fmla="*/ 0 60000 65536"/>
                    <a:gd name="T8" fmla="*/ 0 60000 65536"/>
                    <a:gd name="T9" fmla="*/ 0 w 11"/>
                    <a:gd name="T10" fmla="*/ 0 h 1595"/>
                    <a:gd name="T11" fmla="*/ 11 w 11"/>
                    <a:gd name="T12" fmla="*/ 1595 h 1595"/>
                  </a:gdLst>
                  <a:ahLst/>
                  <a:cxnLst>
                    <a:cxn ang="T6">
                      <a:pos x="T0" y="T1"/>
                    </a:cxn>
                    <a:cxn ang="T7">
                      <a:pos x="T2" y="T3"/>
                    </a:cxn>
                    <a:cxn ang="T8">
                      <a:pos x="T4" y="T5"/>
                    </a:cxn>
                  </a:cxnLst>
                  <a:rect l="T9" t="T10" r="T11" b="T12"/>
                  <a:pathLst>
                    <a:path w="11" h="1595">
                      <a:moveTo>
                        <a:pt x="0" y="1595"/>
                      </a:moveTo>
                      <a:lnTo>
                        <a:pt x="10" y="0"/>
                      </a:lnTo>
                      <a:lnTo>
                        <a:pt x="11" y="0"/>
                      </a:lnTo>
                    </a:path>
                  </a:pathLst>
                </a:custGeom>
                <a:noFill/>
                <a:ln w="6350">
                  <a:solidFill>
                    <a:srgbClr val="0C0CFF"/>
                  </a:solidFill>
                  <a:prstDash val="solid"/>
                  <a:round/>
                  <a:headEnd/>
                  <a:tailEnd/>
                </a:ln>
              </p:spPr>
              <p:txBody>
                <a:bodyPr/>
                <a:lstStyle/>
                <a:p>
                  <a:endParaRPr lang="en-US"/>
                </a:p>
              </p:txBody>
            </p:sp>
            <p:sp>
              <p:nvSpPr>
                <p:cNvPr id="5555" name="Freeform 1874"/>
                <p:cNvSpPr>
                  <a:spLocks/>
                </p:cNvSpPr>
                <p:nvPr/>
              </p:nvSpPr>
              <p:spPr bwMode="auto">
                <a:xfrm>
                  <a:off x="3074" y="1767"/>
                  <a:ext cx="2" cy="136"/>
                </a:xfrm>
                <a:custGeom>
                  <a:avLst/>
                  <a:gdLst>
                    <a:gd name="T0" fmla="*/ 0 w 12"/>
                    <a:gd name="T1" fmla="*/ 708 h 708"/>
                    <a:gd name="T2" fmla="*/ 11 w 12"/>
                    <a:gd name="T3" fmla="*/ 0 h 708"/>
                    <a:gd name="T4" fmla="*/ 12 w 12"/>
                    <a:gd name="T5" fmla="*/ 0 h 708"/>
                    <a:gd name="T6" fmla="*/ 0 60000 65536"/>
                    <a:gd name="T7" fmla="*/ 0 60000 65536"/>
                    <a:gd name="T8" fmla="*/ 0 60000 65536"/>
                    <a:gd name="T9" fmla="*/ 0 w 12"/>
                    <a:gd name="T10" fmla="*/ 0 h 708"/>
                    <a:gd name="T11" fmla="*/ 12 w 12"/>
                    <a:gd name="T12" fmla="*/ 708 h 708"/>
                  </a:gdLst>
                  <a:ahLst/>
                  <a:cxnLst>
                    <a:cxn ang="T6">
                      <a:pos x="T0" y="T1"/>
                    </a:cxn>
                    <a:cxn ang="T7">
                      <a:pos x="T2" y="T3"/>
                    </a:cxn>
                    <a:cxn ang="T8">
                      <a:pos x="T4" y="T5"/>
                    </a:cxn>
                  </a:cxnLst>
                  <a:rect l="T9" t="T10" r="T11" b="T12"/>
                  <a:pathLst>
                    <a:path w="12" h="708">
                      <a:moveTo>
                        <a:pt x="0" y="708"/>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556" name="Freeform 1875"/>
                <p:cNvSpPr>
                  <a:spLocks/>
                </p:cNvSpPr>
                <p:nvPr/>
              </p:nvSpPr>
              <p:spPr bwMode="auto">
                <a:xfrm>
                  <a:off x="3076" y="1767"/>
                  <a:ext cx="2" cy="154"/>
                </a:xfrm>
                <a:custGeom>
                  <a:avLst/>
                  <a:gdLst>
                    <a:gd name="T0" fmla="*/ 0 w 12"/>
                    <a:gd name="T1" fmla="*/ 0 h 802"/>
                    <a:gd name="T2" fmla="*/ 11 w 12"/>
                    <a:gd name="T3" fmla="*/ 802 h 802"/>
                    <a:gd name="T4" fmla="*/ 12 w 12"/>
                    <a:gd name="T5" fmla="*/ 802 h 802"/>
                    <a:gd name="T6" fmla="*/ 0 60000 65536"/>
                    <a:gd name="T7" fmla="*/ 0 60000 65536"/>
                    <a:gd name="T8" fmla="*/ 0 60000 65536"/>
                    <a:gd name="T9" fmla="*/ 0 w 12"/>
                    <a:gd name="T10" fmla="*/ 0 h 802"/>
                    <a:gd name="T11" fmla="*/ 12 w 12"/>
                    <a:gd name="T12" fmla="*/ 802 h 802"/>
                  </a:gdLst>
                  <a:ahLst/>
                  <a:cxnLst>
                    <a:cxn ang="T6">
                      <a:pos x="T0" y="T1"/>
                    </a:cxn>
                    <a:cxn ang="T7">
                      <a:pos x="T2" y="T3"/>
                    </a:cxn>
                    <a:cxn ang="T8">
                      <a:pos x="T4" y="T5"/>
                    </a:cxn>
                  </a:cxnLst>
                  <a:rect l="T9" t="T10" r="T11" b="T12"/>
                  <a:pathLst>
                    <a:path w="12" h="802">
                      <a:moveTo>
                        <a:pt x="0" y="0"/>
                      </a:moveTo>
                      <a:lnTo>
                        <a:pt x="11" y="802"/>
                      </a:lnTo>
                      <a:lnTo>
                        <a:pt x="12" y="802"/>
                      </a:lnTo>
                    </a:path>
                  </a:pathLst>
                </a:custGeom>
                <a:noFill/>
                <a:ln w="6350">
                  <a:solidFill>
                    <a:srgbClr val="0C0CFF"/>
                  </a:solidFill>
                  <a:prstDash val="solid"/>
                  <a:round/>
                  <a:headEnd/>
                  <a:tailEnd/>
                </a:ln>
              </p:spPr>
              <p:txBody>
                <a:bodyPr/>
                <a:lstStyle/>
                <a:p>
                  <a:endParaRPr lang="en-US"/>
                </a:p>
              </p:txBody>
            </p:sp>
            <p:sp>
              <p:nvSpPr>
                <p:cNvPr id="5557" name="Freeform 1876"/>
                <p:cNvSpPr>
                  <a:spLocks/>
                </p:cNvSpPr>
                <p:nvPr/>
              </p:nvSpPr>
              <p:spPr bwMode="auto">
                <a:xfrm>
                  <a:off x="3078" y="1921"/>
                  <a:ext cx="2" cy="135"/>
                </a:xfrm>
                <a:custGeom>
                  <a:avLst/>
                  <a:gdLst>
                    <a:gd name="T0" fmla="*/ 0 w 12"/>
                    <a:gd name="T1" fmla="*/ 0 h 703"/>
                    <a:gd name="T2" fmla="*/ 11 w 12"/>
                    <a:gd name="T3" fmla="*/ 703 h 703"/>
                    <a:gd name="T4" fmla="*/ 12 w 12"/>
                    <a:gd name="T5" fmla="*/ 703 h 703"/>
                    <a:gd name="T6" fmla="*/ 0 60000 65536"/>
                    <a:gd name="T7" fmla="*/ 0 60000 65536"/>
                    <a:gd name="T8" fmla="*/ 0 60000 65536"/>
                    <a:gd name="T9" fmla="*/ 0 w 12"/>
                    <a:gd name="T10" fmla="*/ 0 h 703"/>
                    <a:gd name="T11" fmla="*/ 12 w 12"/>
                    <a:gd name="T12" fmla="*/ 703 h 703"/>
                  </a:gdLst>
                  <a:ahLst/>
                  <a:cxnLst>
                    <a:cxn ang="T6">
                      <a:pos x="T0" y="T1"/>
                    </a:cxn>
                    <a:cxn ang="T7">
                      <a:pos x="T2" y="T3"/>
                    </a:cxn>
                    <a:cxn ang="T8">
                      <a:pos x="T4" y="T5"/>
                    </a:cxn>
                  </a:cxnLst>
                  <a:rect l="T9" t="T10" r="T11" b="T12"/>
                  <a:pathLst>
                    <a:path w="12" h="703">
                      <a:moveTo>
                        <a:pt x="0" y="0"/>
                      </a:moveTo>
                      <a:lnTo>
                        <a:pt x="11" y="703"/>
                      </a:lnTo>
                      <a:lnTo>
                        <a:pt x="12" y="703"/>
                      </a:lnTo>
                    </a:path>
                  </a:pathLst>
                </a:custGeom>
                <a:noFill/>
                <a:ln w="6350">
                  <a:solidFill>
                    <a:srgbClr val="0C0CFF"/>
                  </a:solidFill>
                  <a:prstDash val="solid"/>
                  <a:round/>
                  <a:headEnd/>
                  <a:tailEnd/>
                </a:ln>
              </p:spPr>
              <p:txBody>
                <a:bodyPr/>
                <a:lstStyle/>
                <a:p>
                  <a:endParaRPr lang="en-US"/>
                </a:p>
              </p:txBody>
            </p:sp>
            <p:sp>
              <p:nvSpPr>
                <p:cNvPr id="5558" name="Freeform 1877"/>
                <p:cNvSpPr>
                  <a:spLocks/>
                </p:cNvSpPr>
                <p:nvPr/>
              </p:nvSpPr>
              <p:spPr bwMode="auto">
                <a:xfrm>
                  <a:off x="3080" y="2007"/>
                  <a:ext cx="3" cy="49"/>
                </a:xfrm>
                <a:custGeom>
                  <a:avLst/>
                  <a:gdLst>
                    <a:gd name="T0" fmla="*/ 0 w 12"/>
                    <a:gd name="T1" fmla="*/ 256 h 256"/>
                    <a:gd name="T2" fmla="*/ 11 w 12"/>
                    <a:gd name="T3" fmla="*/ 0 h 256"/>
                    <a:gd name="T4" fmla="*/ 12 w 12"/>
                    <a:gd name="T5" fmla="*/ 0 h 256"/>
                    <a:gd name="T6" fmla="*/ 0 60000 65536"/>
                    <a:gd name="T7" fmla="*/ 0 60000 65536"/>
                    <a:gd name="T8" fmla="*/ 0 60000 65536"/>
                    <a:gd name="T9" fmla="*/ 0 w 12"/>
                    <a:gd name="T10" fmla="*/ 0 h 256"/>
                    <a:gd name="T11" fmla="*/ 12 w 12"/>
                    <a:gd name="T12" fmla="*/ 256 h 256"/>
                  </a:gdLst>
                  <a:ahLst/>
                  <a:cxnLst>
                    <a:cxn ang="T6">
                      <a:pos x="T0" y="T1"/>
                    </a:cxn>
                    <a:cxn ang="T7">
                      <a:pos x="T2" y="T3"/>
                    </a:cxn>
                    <a:cxn ang="T8">
                      <a:pos x="T4" y="T5"/>
                    </a:cxn>
                  </a:cxnLst>
                  <a:rect l="T9" t="T10" r="T11" b="T12"/>
                  <a:pathLst>
                    <a:path w="12" h="256">
                      <a:moveTo>
                        <a:pt x="0" y="256"/>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559" name="Freeform 1878"/>
                <p:cNvSpPr>
                  <a:spLocks/>
                </p:cNvSpPr>
                <p:nvPr/>
              </p:nvSpPr>
              <p:spPr bwMode="auto">
                <a:xfrm>
                  <a:off x="3082" y="1726"/>
                  <a:ext cx="3" cy="281"/>
                </a:xfrm>
                <a:custGeom>
                  <a:avLst/>
                  <a:gdLst>
                    <a:gd name="T0" fmla="*/ 0 w 12"/>
                    <a:gd name="T1" fmla="*/ 1468 h 1468"/>
                    <a:gd name="T2" fmla="*/ 11 w 12"/>
                    <a:gd name="T3" fmla="*/ 0 h 1468"/>
                    <a:gd name="T4" fmla="*/ 12 w 12"/>
                    <a:gd name="T5" fmla="*/ 0 h 1468"/>
                    <a:gd name="T6" fmla="*/ 0 60000 65536"/>
                    <a:gd name="T7" fmla="*/ 0 60000 65536"/>
                    <a:gd name="T8" fmla="*/ 0 60000 65536"/>
                    <a:gd name="T9" fmla="*/ 0 w 12"/>
                    <a:gd name="T10" fmla="*/ 0 h 1468"/>
                    <a:gd name="T11" fmla="*/ 12 w 12"/>
                    <a:gd name="T12" fmla="*/ 1468 h 1468"/>
                  </a:gdLst>
                  <a:ahLst/>
                  <a:cxnLst>
                    <a:cxn ang="T6">
                      <a:pos x="T0" y="T1"/>
                    </a:cxn>
                    <a:cxn ang="T7">
                      <a:pos x="T2" y="T3"/>
                    </a:cxn>
                    <a:cxn ang="T8">
                      <a:pos x="T4" y="T5"/>
                    </a:cxn>
                  </a:cxnLst>
                  <a:rect l="T9" t="T10" r="T11" b="T12"/>
                  <a:pathLst>
                    <a:path w="12" h="1468">
                      <a:moveTo>
                        <a:pt x="0" y="1468"/>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560" name="Freeform 1879"/>
                <p:cNvSpPr>
                  <a:spLocks/>
                </p:cNvSpPr>
                <p:nvPr/>
              </p:nvSpPr>
              <p:spPr bwMode="auto">
                <a:xfrm>
                  <a:off x="3084" y="1388"/>
                  <a:ext cx="3" cy="338"/>
                </a:xfrm>
                <a:custGeom>
                  <a:avLst/>
                  <a:gdLst>
                    <a:gd name="T0" fmla="*/ 0 w 12"/>
                    <a:gd name="T1" fmla="*/ 1763 h 1763"/>
                    <a:gd name="T2" fmla="*/ 11 w 12"/>
                    <a:gd name="T3" fmla="*/ 0 h 1763"/>
                    <a:gd name="T4" fmla="*/ 12 w 12"/>
                    <a:gd name="T5" fmla="*/ 0 h 1763"/>
                    <a:gd name="T6" fmla="*/ 0 60000 65536"/>
                    <a:gd name="T7" fmla="*/ 0 60000 65536"/>
                    <a:gd name="T8" fmla="*/ 0 60000 65536"/>
                    <a:gd name="T9" fmla="*/ 0 w 12"/>
                    <a:gd name="T10" fmla="*/ 0 h 1763"/>
                    <a:gd name="T11" fmla="*/ 12 w 12"/>
                    <a:gd name="T12" fmla="*/ 1763 h 1763"/>
                  </a:gdLst>
                  <a:ahLst/>
                  <a:cxnLst>
                    <a:cxn ang="T6">
                      <a:pos x="T0" y="T1"/>
                    </a:cxn>
                    <a:cxn ang="T7">
                      <a:pos x="T2" y="T3"/>
                    </a:cxn>
                    <a:cxn ang="T8">
                      <a:pos x="T4" y="T5"/>
                    </a:cxn>
                  </a:cxnLst>
                  <a:rect l="T9" t="T10" r="T11" b="T12"/>
                  <a:pathLst>
                    <a:path w="12" h="1763">
                      <a:moveTo>
                        <a:pt x="0" y="1763"/>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561" name="Freeform 1880"/>
                <p:cNvSpPr>
                  <a:spLocks/>
                </p:cNvSpPr>
                <p:nvPr/>
              </p:nvSpPr>
              <p:spPr bwMode="auto">
                <a:xfrm>
                  <a:off x="3087" y="1373"/>
                  <a:ext cx="2" cy="15"/>
                </a:xfrm>
                <a:custGeom>
                  <a:avLst/>
                  <a:gdLst>
                    <a:gd name="T0" fmla="*/ 0 w 12"/>
                    <a:gd name="T1" fmla="*/ 79 h 79"/>
                    <a:gd name="T2" fmla="*/ 11 w 12"/>
                    <a:gd name="T3" fmla="*/ 0 h 79"/>
                    <a:gd name="T4" fmla="*/ 12 w 12"/>
                    <a:gd name="T5" fmla="*/ 0 h 79"/>
                    <a:gd name="T6" fmla="*/ 0 60000 65536"/>
                    <a:gd name="T7" fmla="*/ 0 60000 65536"/>
                    <a:gd name="T8" fmla="*/ 0 60000 65536"/>
                    <a:gd name="T9" fmla="*/ 0 w 12"/>
                    <a:gd name="T10" fmla="*/ 0 h 79"/>
                    <a:gd name="T11" fmla="*/ 12 w 12"/>
                    <a:gd name="T12" fmla="*/ 79 h 79"/>
                  </a:gdLst>
                  <a:ahLst/>
                  <a:cxnLst>
                    <a:cxn ang="T6">
                      <a:pos x="T0" y="T1"/>
                    </a:cxn>
                    <a:cxn ang="T7">
                      <a:pos x="T2" y="T3"/>
                    </a:cxn>
                    <a:cxn ang="T8">
                      <a:pos x="T4" y="T5"/>
                    </a:cxn>
                  </a:cxnLst>
                  <a:rect l="T9" t="T10" r="T11" b="T12"/>
                  <a:pathLst>
                    <a:path w="12" h="79">
                      <a:moveTo>
                        <a:pt x="0" y="79"/>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562" name="Freeform 1881"/>
                <p:cNvSpPr>
                  <a:spLocks/>
                </p:cNvSpPr>
                <p:nvPr/>
              </p:nvSpPr>
              <p:spPr bwMode="auto">
                <a:xfrm>
                  <a:off x="3089" y="1373"/>
                  <a:ext cx="2" cy="306"/>
                </a:xfrm>
                <a:custGeom>
                  <a:avLst/>
                  <a:gdLst>
                    <a:gd name="T0" fmla="*/ 0 w 12"/>
                    <a:gd name="T1" fmla="*/ 0 h 1599"/>
                    <a:gd name="T2" fmla="*/ 11 w 12"/>
                    <a:gd name="T3" fmla="*/ 1599 h 1599"/>
                    <a:gd name="T4" fmla="*/ 12 w 12"/>
                    <a:gd name="T5" fmla="*/ 1599 h 1599"/>
                    <a:gd name="T6" fmla="*/ 0 60000 65536"/>
                    <a:gd name="T7" fmla="*/ 0 60000 65536"/>
                    <a:gd name="T8" fmla="*/ 0 60000 65536"/>
                    <a:gd name="T9" fmla="*/ 0 w 12"/>
                    <a:gd name="T10" fmla="*/ 0 h 1599"/>
                    <a:gd name="T11" fmla="*/ 12 w 12"/>
                    <a:gd name="T12" fmla="*/ 1599 h 1599"/>
                  </a:gdLst>
                  <a:ahLst/>
                  <a:cxnLst>
                    <a:cxn ang="T6">
                      <a:pos x="T0" y="T1"/>
                    </a:cxn>
                    <a:cxn ang="T7">
                      <a:pos x="T2" y="T3"/>
                    </a:cxn>
                    <a:cxn ang="T8">
                      <a:pos x="T4" y="T5"/>
                    </a:cxn>
                  </a:cxnLst>
                  <a:rect l="T9" t="T10" r="T11" b="T12"/>
                  <a:pathLst>
                    <a:path w="12" h="1599">
                      <a:moveTo>
                        <a:pt x="0" y="0"/>
                      </a:moveTo>
                      <a:lnTo>
                        <a:pt x="11" y="1599"/>
                      </a:lnTo>
                      <a:lnTo>
                        <a:pt x="12" y="1599"/>
                      </a:lnTo>
                    </a:path>
                  </a:pathLst>
                </a:custGeom>
                <a:noFill/>
                <a:ln w="6350">
                  <a:solidFill>
                    <a:srgbClr val="0C0CFF"/>
                  </a:solidFill>
                  <a:prstDash val="solid"/>
                  <a:round/>
                  <a:headEnd/>
                  <a:tailEnd/>
                </a:ln>
              </p:spPr>
              <p:txBody>
                <a:bodyPr/>
                <a:lstStyle/>
                <a:p>
                  <a:endParaRPr lang="en-US"/>
                </a:p>
              </p:txBody>
            </p:sp>
            <p:sp>
              <p:nvSpPr>
                <p:cNvPr id="5563" name="Freeform 1882"/>
                <p:cNvSpPr>
                  <a:spLocks/>
                </p:cNvSpPr>
                <p:nvPr/>
              </p:nvSpPr>
              <p:spPr bwMode="auto">
                <a:xfrm>
                  <a:off x="3091" y="1679"/>
                  <a:ext cx="2" cy="287"/>
                </a:xfrm>
                <a:custGeom>
                  <a:avLst/>
                  <a:gdLst>
                    <a:gd name="T0" fmla="*/ 0 w 12"/>
                    <a:gd name="T1" fmla="*/ 0 h 1498"/>
                    <a:gd name="T2" fmla="*/ 11 w 12"/>
                    <a:gd name="T3" fmla="*/ 1498 h 1498"/>
                    <a:gd name="T4" fmla="*/ 12 w 12"/>
                    <a:gd name="T5" fmla="*/ 1498 h 1498"/>
                    <a:gd name="T6" fmla="*/ 0 60000 65536"/>
                    <a:gd name="T7" fmla="*/ 0 60000 65536"/>
                    <a:gd name="T8" fmla="*/ 0 60000 65536"/>
                    <a:gd name="T9" fmla="*/ 0 w 12"/>
                    <a:gd name="T10" fmla="*/ 0 h 1498"/>
                    <a:gd name="T11" fmla="*/ 12 w 12"/>
                    <a:gd name="T12" fmla="*/ 1498 h 1498"/>
                  </a:gdLst>
                  <a:ahLst/>
                  <a:cxnLst>
                    <a:cxn ang="T6">
                      <a:pos x="T0" y="T1"/>
                    </a:cxn>
                    <a:cxn ang="T7">
                      <a:pos x="T2" y="T3"/>
                    </a:cxn>
                    <a:cxn ang="T8">
                      <a:pos x="T4" y="T5"/>
                    </a:cxn>
                  </a:cxnLst>
                  <a:rect l="T9" t="T10" r="T11" b="T12"/>
                  <a:pathLst>
                    <a:path w="12" h="1498">
                      <a:moveTo>
                        <a:pt x="0" y="0"/>
                      </a:moveTo>
                      <a:lnTo>
                        <a:pt x="11" y="1498"/>
                      </a:lnTo>
                      <a:lnTo>
                        <a:pt x="12" y="1498"/>
                      </a:lnTo>
                    </a:path>
                  </a:pathLst>
                </a:custGeom>
                <a:noFill/>
                <a:ln w="6350">
                  <a:solidFill>
                    <a:srgbClr val="0C0CFF"/>
                  </a:solidFill>
                  <a:prstDash val="solid"/>
                  <a:round/>
                  <a:headEnd/>
                  <a:tailEnd/>
                </a:ln>
              </p:spPr>
              <p:txBody>
                <a:bodyPr/>
                <a:lstStyle/>
                <a:p>
                  <a:endParaRPr lang="en-US"/>
                </a:p>
              </p:txBody>
            </p:sp>
            <p:sp>
              <p:nvSpPr>
                <p:cNvPr id="5564" name="Freeform 1883"/>
                <p:cNvSpPr>
                  <a:spLocks/>
                </p:cNvSpPr>
                <p:nvPr/>
              </p:nvSpPr>
              <p:spPr bwMode="auto">
                <a:xfrm>
                  <a:off x="3093" y="1966"/>
                  <a:ext cx="2" cy="131"/>
                </a:xfrm>
                <a:custGeom>
                  <a:avLst/>
                  <a:gdLst>
                    <a:gd name="T0" fmla="*/ 0 w 12"/>
                    <a:gd name="T1" fmla="*/ 0 h 688"/>
                    <a:gd name="T2" fmla="*/ 11 w 12"/>
                    <a:gd name="T3" fmla="*/ 688 h 688"/>
                    <a:gd name="T4" fmla="*/ 12 w 12"/>
                    <a:gd name="T5" fmla="*/ 688 h 688"/>
                    <a:gd name="T6" fmla="*/ 0 60000 65536"/>
                    <a:gd name="T7" fmla="*/ 0 60000 65536"/>
                    <a:gd name="T8" fmla="*/ 0 60000 65536"/>
                    <a:gd name="T9" fmla="*/ 0 w 12"/>
                    <a:gd name="T10" fmla="*/ 0 h 688"/>
                    <a:gd name="T11" fmla="*/ 12 w 12"/>
                    <a:gd name="T12" fmla="*/ 688 h 688"/>
                  </a:gdLst>
                  <a:ahLst/>
                  <a:cxnLst>
                    <a:cxn ang="T6">
                      <a:pos x="T0" y="T1"/>
                    </a:cxn>
                    <a:cxn ang="T7">
                      <a:pos x="T2" y="T3"/>
                    </a:cxn>
                    <a:cxn ang="T8">
                      <a:pos x="T4" y="T5"/>
                    </a:cxn>
                  </a:cxnLst>
                  <a:rect l="T9" t="T10" r="T11" b="T12"/>
                  <a:pathLst>
                    <a:path w="12" h="688">
                      <a:moveTo>
                        <a:pt x="0" y="0"/>
                      </a:moveTo>
                      <a:lnTo>
                        <a:pt x="11" y="688"/>
                      </a:lnTo>
                      <a:lnTo>
                        <a:pt x="12" y="688"/>
                      </a:lnTo>
                    </a:path>
                  </a:pathLst>
                </a:custGeom>
                <a:noFill/>
                <a:ln w="6350">
                  <a:solidFill>
                    <a:srgbClr val="0C0CFF"/>
                  </a:solidFill>
                  <a:prstDash val="solid"/>
                  <a:round/>
                  <a:headEnd/>
                  <a:tailEnd/>
                </a:ln>
              </p:spPr>
              <p:txBody>
                <a:bodyPr/>
                <a:lstStyle/>
                <a:p>
                  <a:endParaRPr lang="en-US"/>
                </a:p>
              </p:txBody>
            </p:sp>
            <p:sp>
              <p:nvSpPr>
                <p:cNvPr id="5565" name="Freeform 1884"/>
                <p:cNvSpPr>
                  <a:spLocks/>
                </p:cNvSpPr>
                <p:nvPr/>
              </p:nvSpPr>
              <p:spPr bwMode="auto">
                <a:xfrm>
                  <a:off x="3095" y="2097"/>
                  <a:ext cx="2" cy="43"/>
                </a:xfrm>
                <a:custGeom>
                  <a:avLst/>
                  <a:gdLst>
                    <a:gd name="T0" fmla="*/ 0 w 12"/>
                    <a:gd name="T1" fmla="*/ 0 h 225"/>
                    <a:gd name="T2" fmla="*/ 11 w 12"/>
                    <a:gd name="T3" fmla="*/ 225 h 225"/>
                    <a:gd name="T4" fmla="*/ 12 w 12"/>
                    <a:gd name="T5" fmla="*/ 225 h 225"/>
                    <a:gd name="T6" fmla="*/ 0 60000 65536"/>
                    <a:gd name="T7" fmla="*/ 0 60000 65536"/>
                    <a:gd name="T8" fmla="*/ 0 60000 65536"/>
                    <a:gd name="T9" fmla="*/ 0 w 12"/>
                    <a:gd name="T10" fmla="*/ 0 h 225"/>
                    <a:gd name="T11" fmla="*/ 12 w 12"/>
                    <a:gd name="T12" fmla="*/ 225 h 225"/>
                  </a:gdLst>
                  <a:ahLst/>
                  <a:cxnLst>
                    <a:cxn ang="T6">
                      <a:pos x="T0" y="T1"/>
                    </a:cxn>
                    <a:cxn ang="T7">
                      <a:pos x="T2" y="T3"/>
                    </a:cxn>
                    <a:cxn ang="T8">
                      <a:pos x="T4" y="T5"/>
                    </a:cxn>
                  </a:cxnLst>
                  <a:rect l="T9" t="T10" r="T11" b="T12"/>
                  <a:pathLst>
                    <a:path w="12" h="225">
                      <a:moveTo>
                        <a:pt x="0" y="0"/>
                      </a:moveTo>
                      <a:lnTo>
                        <a:pt x="11" y="225"/>
                      </a:lnTo>
                      <a:lnTo>
                        <a:pt x="12" y="225"/>
                      </a:lnTo>
                    </a:path>
                  </a:pathLst>
                </a:custGeom>
                <a:noFill/>
                <a:ln w="6350">
                  <a:solidFill>
                    <a:srgbClr val="0C0CFF"/>
                  </a:solidFill>
                  <a:prstDash val="solid"/>
                  <a:round/>
                  <a:headEnd/>
                  <a:tailEnd/>
                </a:ln>
              </p:spPr>
              <p:txBody>
                <a:bodyPr/>
                <a:lstStyle/>
                <a:p>
                  <a:endParaRPr lang="en-US"/>
                </a:p>
              </p:txBody>
            </p:sp>
            <p:sp>
              <p:nvSpPr>
                <p:cNvPr id="5566" name="Freeform 1885"/>
                <p:cNvSpPr>
                  <a:spLocks/>
                </p:cNvSpPr>
                <p:nvPr/>
              </p:nvSpPr>
              <p:spPr bwMode="auto">
                <a:xfrm>
                  <a:off x="3097" y="2140"/>
                  <a:ext cx="3" cy="15"/>
                </a:xfrm>
                <a:custGeom>
                  <a:avLst/>
                  <a:gdLst>
                    <a:gd name="T0" fmla="*/ 0 w 13"/>
                    <a:gd name="T1" fmla="*/ 0 h 75"/>
                    <a:gd name="T2" fmla="*/ 12 w 13"/>
                    <a:gd name="T3" fmla="*/ 75 h 75"/>
                    <a:gd name="T4" fmla="*/ 13 w 13"/>
                    <a:gd name="T5" fmla="*/ 75 h 75"/>
                    <a:gd name="T6" fmla="*/ 0 60000 65536"/>
                    <a:gd name="T7" fmla="*/ 0 60000 65536"/>
                    <a:gd name="T8" fmla="*/ 0 60000 65536"/>
                    <a:gd name="T9" fmla="*/ 0 w 13"/>
                    <a:gd name="T10" fmla="*/ 0 h 75"/>
                    <a:gd name="T11" fmla="*/ 13 w 13"/>
                    <a:gd name="T12" fmla="*/ 75 h 75"/>
                  </a:gdLst>
                  <a:ahLst/>
                  <a:cxnLst>
                    <a:cxn ang="T6">
                      <a:pos x="T0" y="T1"/>
                    </a:cxn>
                    <a:cxn ang="T7">
                      <a:pos x="T2" y="T3"/>
                    </a:cxn>
                    <a:cxn ang="T8">
                      <a:pos x="T4" y="T5"/>
                    </a:cxn>
                  </a:cxnLst>
                  <a:rect l="T9" t="T10" r="T11" b="T12"/>
                  <a:pathLst>
                    <a:path w="13" h="75">
                      <a:moveTo>
                        <a:pt x="0" y="0"/>
                      </a:moveTo>
                      <a:lnTo>
                        <a:pt x="12" y="75"/>
                      </a:lnTo>
                      <a:lnTo>
                        <a:pt x="13" y="75"/>
                      </a:lnTo>
                    </a:path>
                  </a:pathLst>
                </a:custGeom>
                <a:noFill/>
                <a:ln w="6350">
                  <a:solidFill>
                    <a:srgbClr val="0C0CFF"/>
                  </a:solidFill>
                  <a:prstDash val="solid"/>
                  <a:round/>
                  <a:headEnd/>
                  <a:tailEnd/>
                </a:ln>
              </p:spPr>
              <p:txBody>
                <a:bodyPr/>
                <a:lstStyle/>
                <a:p>
                  <a:endParaRPr lang="en-US"/>
                </a:p>
              </p:txBody>
            </p:sp>
            <p:sp>
              <p:nvSpPr>
                <p:cNvPr id="5567" name="Freeform 1886"/>
                <p:cNvSpPr>
                  <a:spLocks/>
                </p:cNvSpPr>
                <p:nvPr/>
              </p:nvSpPr>
              <p:spPr bwMode="auto">
                <a:xfrm>
                  <a:off x="3099" y="2155"/>
                  <a:ext cx="3" cy="6"/>
                </a:xfrm>
                <a:custGeom>
                  <a:avLst/>
                  <a:gdLst>
                    <a:gd name="T0" fmla="*/ 0 w 12"/>
                    <a:gd name="T1" fmla="*/ 0 h 32"/>
                    <a:gd name="T2" fmla="*/ 11 w 12"/>
                    <a:gd name="T3" fmla="*/ 32 h 32"/>
                    <a:gd name="T4" fmla="*/ 12 w 12"/>
                    <a:gd name="T5" fmla="*/ 32 h 32"/>
                    <a:gd name="T6" fmla="*/ 0 60000 65536"/>
                    <a:gd name="T7" fmla="*/ 0 60000 65536"/>
                    <a:gd name="T8" fmla="*/ 0 60000 65536"/>
                    <a:gd name="T9" fmla="*/ 0 w 12"/>
                    <a:gd name="T10" fmla="*/ 0 h 32"/>
                    <a:gd name="T11" fmla="*/ 12 w 12"/>
                    <a:gd name="T12" fmla="*/ 32 h 32"/>
                  </a:gdLst>
                  <a:ahLst/>
                  <a:cxnLst>
                    <a:cxn ang="T6">
                      <a:pos x="T0" y="T1"/>
                    </a:cxn>
                    <a:cxn ang="T7">
                      <a:pos x="T2" y="T3"/>
                    </a:cxn>
                    <a:cxn ang="T8">
                      <a:pos x="T4" y="T5"/>
                    </a:cxn>
                  </a:cxnLst>
                  <a:rect l="T9" t="T10" r="T11" b="T12"/>
                  <a:pathLst>
                    <a:path w="12" h="32">
                      <a:moveTo>
                        <a:pt x="0" y="0"/>
                      </a:moveTo>
                      <a:lnTo>
                        <a:pt x="11" y="32"/>
                      </a:lnTo>
                      <a:lnTo>
                        <a:pt x="12" y="32"/>
                      </a:lnTo>
                    </a:path>
                  </a:pathLst>
                </a:custGeom>
                <a:noFill/>
                <a:ln w="6350">
                  <a:solidFill>
                    <a:srgbClr val="0C0CFF"/>
                  </a:solidFill>
                  <a:prstDash val="solid"/>
                  <a:round/>
                  <a:headEnd/>
                  <a:tailEnd/>
                </a:ln>
              </p:spPr>
              <p:txBody>
                <a:bodyPr/>
                <a:lstStyle/>
                <a:p>
                  <a:endParaRPr lang="en-US"/>
                </a:p>
              </p:txBody>
            </p:sp>
            <p:sp>
              <p:nvSpPr>
                <p:cNvPr id="5568" name="Freeform 1887"/>
                <p:cNvSpPr>
                  <a:spLocks/>
                </p:cNvSpPr>
                <p:nvPr/>
              </p:nvSpPr>
              <p:spPr bwMode="auto">
                <a:xfrm>
                  <a:off x="3102" y="2161"/>
                  <a:ext cx="2" cy="3"/>
                </a:xfrm>
                <a:custGeom>
                  <a:avLst/>
                  <a:gdLst>
                    <a:gd name="T0" fmla="*/ 0 w 12"/>
                    <a:gd name="T1" fmla="*/ 0 h 18"/>
                    <a:gd name="T2" fmla="*/ 11 w 12"/>
                    <a:gd name="T3" fmla="*/ 18 h 18"/>
                    <a:gd name="T4" fmla="*/ 12 w 12"/>
                    <a:gd name="T5" fmla="*/ 18 h 18"/>
                    <a:gd name="T6" fmla="*/ 0 60000 65536"/>
                    <a:gd name="T7" fmla="*/ 0 60000 65536"/>
                    <a:gd name="T8" fmla="*/ 0 60000 65536"/>
                    <a:gd name="T9" fmla="*/ 0 w 12"/>
                    <a:gd name="T10" fmla="*/ 0 h 18"/>
                    <a:gd name="T11" fmla="*/ 12 w 12"/>
                    <a:gd name="T12" fmla="*/ 18 h 18"/>
                  </a:gdLst>
                  <a:ahLst/>
                  <a:cxnLst>
                    <a:cxn ang="T6">
                      <a:pos x="T0" y="T1"/>
                    </a:cxn>
                    <a:cxn ang="T7">
                      <a:pos x="T2" y="T3"/>
                    </a:cxn>
                    <a:cxn ang="T8">
                      <a:pos x="T4" y="T5"/>
                    </a:cxn>
                  </a:cxnLst>
                  <a:rect l="T9" t="T10" r="T11" b="T12"/>
                  <a:pathLst>
                    <a:path w="12" h="18">
                      <a:moveTo>
                        <a:pt x="0" y="0"/>
                      </a:moveTo>
                      <a:lnTo>
                        <a:pt x="11" y="18"/>
                      </a:lnTo>
                      <a:lnTo>
                        <a:pt x="12" y="18"/>
                      </a:lnTo>
                    </a:path>
                  </a:pathLst>
                </a:custGeom>
                <a:noFill/>
                <a:ln w="6350">
                  <a:solidFill>
                    <a:srgbClr val="0C0CFF"/>
                  </a:solidFill>
                  <a:prstDash val="solid"/>
                  <a:round/>
                  <a:headEnd/>
                  <a:tailEnd/>
                </a:ln>
              </p:spPr>
              <p:txBody>
                <a:bodyPr/>
                <a:lstStyle/>
                <a:p>
                  <a:endParaRPr lang="en-US"/>
                </a:p>
              </p:txBody>
            </p:sp>
            <p:sp>
              <p:nvSpPr>
                <p:cNvPr id="5569" name="Freeform 1888"/>
                <p:cNvSpPr>
                  <a:spLocks/>
                </p:cNvSpPr>
                <p:nvPr/>
              </p:nvSpPr>
              <p:spPr bwMode="auto">
                <a:xfrm>
                  <a:off x="3104" y="2164"/>
                  <a:ext cx="2" cy="3"/>
                </a:xfrm>
                <a:custGeom>
                  <a:avLst/>
                  <a:gdLst>
                    <a:gd name="T0" fmla="*/ 0 w 12"/>
                    <a:gd name="T1" fmla="*/ 0 h 11"/>
                    <a:gd name="T2" fmla="*/ 11 w 12"/>
                    <a:gd name="T3" fmla="*/ 11 h 11"/>
                    <a:gd name="T4" fmla="*/ 12 w 12"/>
                    <a:gd name="T5" fmla="*/ 11 h 11"/>
                    <a:gd name="T6" fmla="*/ 0 60000 65536"/>
                    <a:gd name="T7" fmla="*/ 0 60000 65536"/>
                    <a:gd name="T8" fmla="*/ 0 60000 65536"/>
                    <a:gd name="T9" fmla="*/ 0 w 12"/>
                    <a:gd name="T10" fmla="*/ 0 h 11"/>
                    <a:gd name="T11" fmla="*/ 12 w 12"/>
                    <a:gd name="T12" fmla="*/ 11 h 11"/>
                  </a:gdLst>
                  <a:ahLst/>
                  <a:cxnLst>
                    <a:cxn ang="T6">
                      <a:pos x="T0" y="T1"/>
                    </a:cxn>
                    <a:cxn ang="T7">
                      <a:pos x="T2" y="T3"/>
                    </a:cxn>
                    <a:cxn ang="T8">
                      <a:pos x="T4" y="T5"/>
                    </a:cxn>
                  </a:cxnLst>
                  <a:rect l="T9" t="T10" r="T11" b="T12"/>
                  <a:pathLst>
                    <a:path w="12" h="11">
                      <a:moveTo>
                        <a:pt x="0" y="0"/>
                      </a:moveTo>
                      <a:lnTo>
                        <a:pt x="11" y="11"/>
                      </a:lnTo>
                      <a:lnTo>
                        <a:pt x="12" y="11"/>
                      </a:lnTo>
                    </a:path>
                  </a:pathLst>
                </a:custGeom>
                <a:noFill/>
                <a:ln w="6350">
                  <a:solidFill>
                    <a:srgbClr val="0C0CFF"/>
                  </a:solidFill>
                  <a:prstDash val="solid"/>
                  <a:round/>
                  <a:headEnd/>
                  <a:tailEnd/>
                </a:ln>
              </p:spPr>
              <p:txBody>
                <a:bodyPr/>
                <a:lstStyle/>
                <a:p>
                  <a:endParaRPr lang="en-US"/>
                </a:p>
              </p:txBody>
            </p:sp>
            <p:sp>
              <p:nvSpPr>
                <p:cNvPr id="5570" name="Freeform 1889"/>
                <p:cNvSpPr>
                  <a:spLocks/>
                </p:cNvSpPr>
                <p:nvPr/>
              </p:nvSpPr>
              <p:spPr bwMode="auto">
                <a:xfrm>
                  <a:off x="3106" y="2167"/>
                  <a:ext cx="2" cy="1"/>
                </a:xfrm>
                <a:custGeom>
                  <a:avLst/>
                  <a:gdLst>
                    <a:gd name="T0" fmla="*/ 0 w 12"/>
                    <a:gd name="T1" fmla="*/ 0 h 8"/>
                    <a:gd name="T2" fmla="*/ 11 w 12"/>
                    <a:gd name="T3" fmla="*/ 8 h 8"/>
                    <a:gd name="T4" fmla="*/ 12 w 12"/>
                    <a:gd name="T5" fmla="*/ 8 h 8"/>
                    <a:gd name="T6" fmla="*/ 0 60000 65536"/>
                    <a:gd name="T7" fmla="*/ 0 60000 65536"/>
                    <a:gd name="T8" fmla="*/ 0 60000 65536"/>
                    <a:gd name="T9" fmla="*/ 0 w 12"/>
                    <a:gd name="T10" fmla="*/ 0 h 8"/>
                    <a:gd name="T11" fmla="*/ 12 w 12"/>
                    <a:gd name="T12" fmla="*/ 8 h 8"/>
                  </a:gdLst>
                  <a:ahLst/>
                  <a:cxnLst>
                    <a:cxn ang="T6">
                      <a:pos x="T0" y="T1"/>
                    </a:cxn>
                    <a:cxn ang="T7">
                      <a:pos x="T2" y="T3"/>
                    </a:cxn>
                    <a:cxn ang="T8">
                      <a:pos x="T4" y="T5"/>
                    </a:cxn>
                  </a:cxnLst>
                  <a:rect l="T9" t="T10" r="T11" b="T12"/>
                  <a:pathLst>
                    <a:path w="12" h="8">
                      <a:moveTo>
                        <a:pt x="0" y="0"/>
                      </a:moveTo>
                      <a:lnTo>
                        <a:pt x="11" y="8"/>
                      </a:lnTo>
                      <a:lnTo>
                        <a:pt x="12" y="8"/>
                      </a:lnTo>
                    </a:path>
                  </a:pathLst>
                </a:custGeom>
                <a:noFill/>
                <a:ln w="6350">
                  <a:solidFill>
                    <a:srgbClr val="0C0CFF"/>
                  </a:solidFill>
                  <a:prstDash val="solid"/>
                  <a:round/>
                  <a:headEnd/>
                  <a:tailEnd/>
                </a:ln>
              </p:spPr>
              <p:txBody>
                <a:bodyPr/>
                <a:lstStyle/>
                <a:p>
                  <a:endParaRPr lang="en-US"/>
                </a:p>
              </p:txBody>
            </p:sp>
            <p:sp>
              <p:nvSpPr>
                <p:cNvPr id="5571" name="Freeform 1890"/>
                <p:cNvSpPr>
                  <a:spLocks/>
                </p:cNvSpPr>
                <p:nvPr/>
              </p:nvSpPr>
              <p:spPr bwMode="auto">
                <a:xfrm>
                  <a:off x="3108" y="2168"/>
                  <a:ext cx="2" cy="1"/>
                </a:xfrm>
                <a:custGeom>
                  <a:avLst/>
                  <a:gdLst>
                    <a:gd name="T0" fmla="*/ 0 w 12"/>
                    <a:gd name="T1" fmla="*/ 0 h 5"/>
                    <a:gd name="T2" fmla="*/ 11 w 12"/>
                    <a:gd name="T3" fmla="*/ 5 h 5"/>
                    <a:gd name="T4" fmla="*/ 12 w 12"/>
                    <a:gd name="T5" fmla="*/ 5 h 5"/>
                    <a:gd name="T6" fmla="*/ 0 60000 65536"/>
                    <a:gd name="T7" fmla="*/ 0 60000 65536"/>
                    <a:gd name="T8" fmla="*/ 0 60000 65536"/>
                    <a:gd name="T9" fmla="*/ 0 w 12"/>
                    <a:gd name="T10" fmla="*/ 0 h 5"/>
                    <a:gd name="T11" fmla="*/ 12 w 12"/>
                    <a:gd name="T12" fmla="*/ 5 h 5"/>
                  </a:gdLst>
                  <a:ahLst/>
                  <a:cxnLst>
                    <a:cxn ang="T6">
                      <a:pos x="T0" y="T1"/>
                    </a:cxn>
                    <a:cxn ang="T7">
                      <a:pos x="T2" y="T3"/>
                    </a:cxn>
                    <a:cxn ang="T8">
                      <a:pos x="T4" y="T5"/>
                    </a:cxn>
                  </a:cxnLst>
                  <a:rect l="T9" t="T10" r="T11" b="T12"/>
                  <a:pathLst>
                    <a:path w="12" h="5">
                      <a:moveTo>
                        <a:pt x="0" y="0"/>
                      </a:moveTo>
                      <a:lnTo>
                        <a:pt x="11" y="5"/>
                      </a:lnTo>
                      <a:lnTo>
                        <a:pt x="12" y="5"/>
                      </a:lnTo>
                    </a:path>
                  </a:pathLst>
                </a:custGeom>
                <a:noFill/>
                <a:ln w="6350">
                  <a:solidFill>
                    <a:srgbClr val="0C0CFF"/>
                  </a:solidFill>
                  <a:prstDash val="solid"/>
                  <a:round/>
                  <a:headEnd/>
                  <a:tailEnd/>
                </a:ln>
              </p:spPr>
              <p:txBody>
                <a:bodyPr/>
                <a:lstStyle/>
                <a:p>
                  <a:endParaRPr lang="en-US"/>
                </a:p>
              </p:txBody>
            </p:sp>
            <p:sp>
              <p:nvSpPr>
                <p:cNvPr id="5572" name="Freeform 1891"/>
                <p:cNvSpPr>
                  <a:spLocks/>
                </p:cNvSpPr>
                <p:nvPr/>
              </p:nvSpPr>
              <p:spPr bwMode="auto">
                <a:xfrm>
                  <a:off x="3110" y="2169"/>
                  <a:ext cx="2" cy="1"/>
                </a:xfrm>
                <a:custGeom>
                  <a:avLst/>
                  <a:gdLst>
                    <a:gd name="T0" fmla="*/ 0 w 12"/>
                    <a:gd name="T1" fmla="*/ 0 h 4"/>
                    <a:gd name="T2" fmla="*/ 11 w 12"/>
                    <a:gd name="T3" fmla="*/ 4 h 4"/>
                    <a:gd name="T4" fmla="*/ 12 w 12"/>
                    <a:gd name="T5" fmla="*/ 4 h 4"/>
                    <a:gd name="T6" fmla="*/ 0 60000 65536"/>
                    <a:gd name="T7" fmla="*/ 0 60000 65536"/>
                    <a:gd name="T8" fmla="*/ 0 60000 65536"/>
                    <a:gd name="T9" fmla="*/ 0 w 12"/>
                    <a:gd name="T10" fmla="*/ 0 h 4"/>
                    <a:gd name="T11" fmla="*/ 12 w 12"/>
                    <a:gd name="T12" fmla="*/ 4 h 4"/>
                  </a:gdLst>
                  <a:ahLst/>
                  <a:cxnLst>
                    <a:cxn ang="T6">
                      <a:pos x="T0" y="T1"/>
                    </a:cxn>
                    <a:cxn ang="T7">
                      <a:pos x="T2" y="T3"/>
                    </a:cxn>
                    <a:cxn ang="T8">
                      <a:pos x="T4" y="T5"/>
                    </a:cxn>
                  </a:cxnLst>
                  <a:rect l="T9" t="T10" r="T11" b="T12"/>
                  <a:pathLst>
                    <a:path w="12" h="4">
                      <a:moveTo>
                        <a:pt x="0" y="0"/>
                      </a:moveTo>
                      <a:lnTo>
                        <a:pt x="11" y="4"/>
                      </a:lnTo>
                      <a:lnTo>
                        <a:pt x="12" y="4"/>
                      </a:lnTo>
                    </a:path>
                  </a:pathLst>
                </a:custGeom>
                <a:noFill/>
                <a:ln w="6350">
                  <a:solidFill>
                    <a:srgbClr val="0C0CFF"/>
                  </a:solidFill>
                  <a:prstDash val="solid"/>
                  <a:round/>
                  <a:headEnd/>
                  <a:tailEnd/>
                </a:ln>
              </p:spPr>
              <p:txBody>
                <a:bodyPr/>
                <a:lstStyle/>
                <a:p>
                  <a:endParaRPr lang="en-US"/>
                </a:p>
              </p:txBody>
            </p:sp>
            <p:sp>
              <p:nvSpPr>
                <p:cNvPr id="5573" name="Freeform 1892"/>
                <p:cNvSpPr>
                  <a:spLocks/>
                </p:cNvSpPr>
                <p:nvPr/>
              </p:nvSpPr>
              <p:spPr bwMode="auto">
                <a:xfrm>
                  <a:off x="3112" y="2170"/>
                  <a:ext cx="2" cy="1"/>
                </a:xfrm>
                <a:custGeom>
                  <a:avLst/>
                  <a:gdLst>
                    <a:gd name="T0" fmla="*/ 0 w 12"/>
                    <a:gd name="T1" fmla="*/ 0 h 2"/>
                    <a:gd name="T2" fmla="*/ 11 w 12"/>
                    <a:gd name="T3" fmla="*/ 2 h 2"/>
                    <a:gd name="T4" fmla="*/ 12 w 12"/>
                    <a:gd name="T5" fmla="*/ 2 h 2"/>
                    <a:gd name="T6" fmla="*/ 0 60000 65536"/>
                    <a:gd name="T7" fmla="*/ 0 60000 65536"/>
                    <a:gd name="T8" fmla="*/ 0 60000 65536"/>
                    <a:gd name="T9" fmla="*/ 0 w 12"/>
                    <a:gd name="T10" fmla="*/ 0 h 2"/>
                    <a:gd name="T11" fmla="*/ 12 w 12"/>
                    <a:gd name="T12" fmla="*/ 2 h 2"/>
                  </a:gdLst>
                  <a:ahLst/>
                  <a:cxnLst>
                    <a:cxn ang="T6">
                      <a:pos x="T0" y="T1"/>
                    </a:cxn>
                    <a:cxn ang="T7">
                      <a:pos x="T2" y="T3"/>
                    </a:cxn>
                    <a:cxn ang="T8">
                      <a:pos x="T4" y="T5"/>
                    </a:cxn>
                  </a:cxnLst>
                  <a:rect l="T9" t="T10" r="T11" b="T12"/>
                  <a:pathLst>
                    <a:path w="12" h="2">
                      <a:moveTo>
                        <a:pt x="0" y="0"/>
                      </a:moveTo>
                      <a:lnTo>
                        <a:pt x="11" y="2"/>
                      </a:lnTo>
                      <a:lnTo>
                        <a:pt x="12" y="2"/>
                      </a:lnTo>
                    </a:path>
                  </a:pathLst>
                </a:custGeom>
                <a:noFill/>
                <a:ln w="6350">
                  <a:solidFill>
                    <a:srgbClr val="0C0CFF"/>
                  </a:solidFill>
                  <a:prstDash val="solid"/>
                  <a:round/>
                  <a:headEnd/>
                  <a:tailEnd/>
                </a:ln>
              </p:spPr>
              <p:txBody>
                <a:bodyPr/>
                <a:lstStyle/>
                <a:p>
                  <a:endParaRPr lang="en-US"/>
                </a:p>
              </p:txBody>
            </p:sp>
            <p:sp>
              <p:nvSpPr>
                <p:cNvPr id="5574" name="Freeform 1893"/>
                <p:cNvSpPr>
                  <a:spLocks/>
                </p:cNvSpPr>
                <p:nvPr/>
              </p:nvSpPr>
              <p:spPr bwMode="auto">
                <a:xfrm>
                  <a:off x="3114" y="2170"/>
                  <a:ext cx="2" cy="1"/>
                </a:xfrm>
                <a:custGeom>
                  <a:avLst/>
                  <a:gdLst>
                    <a:gd name="T0" fmla="*/ 0 w 12"/>
                    <a:gd name="T1" fmla="*/ 0 h 1"/>
                    <a:gd name="T2" fmla="*/ 11 w 12"/>
                    <a:gd name="T3" fmla="*/ 1 h 1"/>
                    <a:gd name="T4" fmla="*/ 12 w 12"/>
                    <a:gd name="T5" fmla="*/ 1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1"/>
                      </a:lnTo>
                      <a:lnTo>
                        <a:pt x="12" y="1"/>
                      </a:lnTo>
                    </a:path>
                  </a:pathLst>
                </a:custGeom>
                <a:noFill/>
                <a:ln w="6350">
                  <a:solidFill>
                    <a:srgbClr val="0C0CFF"/>
                  </a:solidFill>
                  <a:prstDash val="solid"/>
                  <a:round/>
                  <a:headEnd/>
                  <a:tailEnd/>
                </a:ln>
              </p:spPr>
              <p:txBody>
                <a:bodyPr/>
                <a:lstStyle/>
                <a:p>
                  <a:endParaRPr lang="en-US"/>
                </a:p>
              </p:txBody>
            </p:sp>
            <p:sp>
              <p:nvSpPr>
                <p:cNvPr id="5575" name="Freeform 1894"/>
                <p:cNvSpPr>
                  <a:spLocks/>
                </p:cNvSpPr>
                <p:nvPr/>
              </p:nvSpPr>
              <p:spPr bwMode="auto">
                <a:xfrm>
                  <a:off x="3116" y="2170"/>
                  <a:ext cx="3" cy="1"/>
                </a:xfrm>
                <a:custGeom>
                  <a:avLst/>
                  <a:gdLst>
                    <a:gd name="T0" fmla="*/ 0 w 12"/>
                    <a:gd name="T1" fmla="*/ 0 h 1"/>
                    <a:gd name="T2" fmla="*/ 11 w 12"/>
                    <a:gd name="T3" fmla="*/ 1 h 1"/>
                    <a:gd name="T4" fmla="*/ 12 w 12"/>
                    <a:gd name="T5" fmla="*/ 1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1"/>
                      </a:lnTo>
                      <a:lnTo>
                        <a:pt x="12" y="1"/>
                      </a:lnTo>
                    </a:path>
                  </a:pathLst>
                </a:custGeom>
                <a:noFill/>
                <a:ln w="6350">
                  <a:solidFill>
                    <a:srgbClr val="0C0CFF"/>
                  </a:solidFill>
                  <a:prstDash val="solid"/>
                  <a:round/>
                  <a:headEnd/>
                  <a:tailEnd/>
                </a:ln>
              </p:spPr>
              <p:txBody>
                <a:bodyPr/>
                <a:lstStyle/>
                <a:p>
                  <a:endParaRPr lang="en-US"/>
                </a:p>
              </p:txBody>
            </p:sp>
            <p:sp>
              <p:nvSpPr>
                <p:cNvPr id="5576" name="Freeform 1895"/>
                <p:cNvSpPr>
                  <a:spLocks/>
                </p:cNvSpPr>
                <p:nvPr/>
              </p:nvSpPr>
              <p:spPr bwMode="auto">
                <a:xfrm>
                  <a:off x="3118" y="2170"/>
                  <a:ext cx="3" cy="1"/>
                </a:xfrm>
                <a:custGeom>
                  <a:avLst/>
                  <a:gdLst>
                    <a:gd name="T0" fmla="*/ 0 w 12"/>
                    <a:gd name="T1" fmla="*/ 1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1"/>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577" name="Freeform 1896"/>
                <p:cNvSpPr>
                  <a:spLocks/>
                </p:cNvSpPr>
                <p:nvPr/>
              </p:nvSpPr>
              <p:spPr bwMode="auto">
                <a:xfrm>
                  <a:off x="3120" y="2170"/>
                  <a:ext cx="3" cy="1"/>
                </a:xfrm>
                <a:custGeom>
                  <a:avLst/>
                  <a:gdLst>
                    <a:gd name="T0" fmla="*/ 0 w 12"/>
                    <a:gd name="T1" fmla="*/ 3 h 3"/>
                    <a:gd name="T2" fmla="*/ 11 w 12"/>
                    <a:gd name="T3" fmla="*/ 0 h 3"/>
                    <a:gd name="T4" fmla="*/ 12 w 12"/>
                    <a:gd name="T5" fmla="*/ 0 h 3"/>
                    <a:gd name="T6" fmla="*/ 0 60000 65536"/>
                    <a:gd name="T7" fmla="*/ 0 60000 65536"/>
                    <a:gd name="T8" fmla="*/ 0 60000 65536"/>
                    <a:gd name="T9" fmla="*/ 0 w 12"/>
                    <a:gd name="T10" fmla="*/ 0 h 3"/>
                    <a:gd name="T11" fmla="*/ 12 w 12"/>
                    <a:gd name="T12" fmla="*/ 3 h 3"/>
                  </a:gdLst>
                  <a:ahLst/>
                  <a:cxnLst>
                    <a:cxn ang="T6">
                      <a:pos x="T0" y="T1"/>
                    </a:cxn>
                    <a:cxn ang="T7">
                      <a:pos x="T2" y="T3"/>
                    </a:cxn>
                    <a:cxn ang="T8">
                      <a:pos x="T4" y="T5"/>
                    </a:cxn>
                  </a:cxnLst>
                  <a:rect l="T9" t="T10" r="T11" b="T12"/>
                  <a:pathLst>
                    <a:path w="12" h="3">
                      <a:moveTo>
                        <a:pt x="0" y="3"/>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578" name="Freeform 1897"/>
                <p:cNvSpPr>
                  <a:spLocks/>
                </p:cNvSpPr>
                <p:nvPr/>
              </p:nvSpPr>
              <p:spPr bwMode="auto">
                <a:xfrm>
                  <a:off x="3123" y="2169"/>
                  <a:ext cx="2" cy="1"/>
                </a:xfrm>
                <a:custGeom>
                  <a:avLst/>
                  <a:gdLst>
                    <a:gd name="T0" fmla="*/ 0 w 12"/>
                    <a:gd name="T1" fmla="*/ 3 h 3"/>
                    <a:gd name="T2" fmla="*/ 11 w 12"/>
                    <a:gd name="T3" fmla="*/ 0 h 3"/>
                    <a:gd name="T4" fmla="*/ 12 w 12"/>
                    <a:gd name="T5" fmla="*/ 0 h 3"/>
                    <a:gd name="T6" fmla="*/ 0 60000 65536"/>
                    <a:gd name="T7" fmla="*/ 0 60000 65536"/>
                    <a:gd name="T8" fmla="*/ 0 60000 65536"/>
                    <a:gd name="T9" fmla="*/ 0 w 12"/>
                    <a:gd name="T10" fmla="*/ 0 h 3"/>
                    <a:gd name="T11" fmla="*/ 12 w 12"/>
                    <a:gd name="T12" fmla="*/ 3 h 3"/>
                  </a:gdLst>
                  <a:ahLst/>
                  <a:cxnLst>
                    <a:cxn ang="T6">
                      <a:pos x="T0" y="T1"/>
                    </a:cxn>
                    <a:cxn ang="T7">
                      <a:pos x="T2" y="T3"/>
                    </a:cxn>
                    <a:cxn ang="T8">
                      <a:pos x="T4" y="T5"/>
                    </a:cxn>
                  </a:cxnLst>
                  <a:rect l="T9" t="T10" r="T11" b="T12"/>
                  <a:pathLst>
                    <a:path w="12" h="3">
                      <a:moveTo>
                        <a:pt x="0" y="3"/>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579" name="Freeform 1898"/>
                <p:cNvSpPr>
                  <a:spLocks/>
                </p:cNvSpPr>
                <p:nvPr/>
              </p:nvSpPr>
              <p:spPr bwMode="auto">
                <a:xfrm>
                  <a:off x="3125" y="2169"/>
                  <a:ext cx="2" cy="1"/>
                </a:xfrm>
                <a:custGeom>
                  <a:avLst/>
                  <a:gdLst>
                    <a:gd name="T0" fmla="*/ 0 w 13"/>
                    <a:gd name="T1" fmla="*/ 2 h 2"/>
                    <a:gd name="T2" fmla="*/ 12 w 13"/>
                    <a:gd name="T3" fmla="*/ 0 h 2"/>
                    <a:gd name="T4" fmla="*/ 13 w 13"/>
                    <a:gd name="T5" fmla="*/ 0 h 2"/>
                    <a:gd name="T6" fmla="*/ 0 60000 65536"/>
                    <a:gd name="T7" fmla="*/ 0 60000 65536"/>
                    <a:gd name="T8" fmla="*/ 0 60000 65536"/>
                    <a:gd name="T9" fmla="*/ 0 w 13"/>
                    <a:gd name="T10" fmla="*/ 0 h 2"/>
                    <a:gd name="T11" fmla="*/ 13 w 13"/>
                    <a:gd name="T12" fmla="*/ 2 h 2"/>
                  </a:gdLst>
                  <a:ahLst/>
                  <a:cxnLst>
                    <a:cxn ang="T6">
                      <a:pos x="T0" y="T1"/>
                    </a:cxn>
                    <a:cxn ang="T7">
                      <a:pos x="T2" y="T3"/>
                    </a:cxn>
                    <a:cxn ang="T8">
                      <a:pos x="T4" y="T5"/>
                    </a:cxn>
                  </a:cxnLst>
                  <a:rect l="T9" t="T10" r="T11" b="T12"/>
                  <a:pathLst>
                    <a:path w="13" h="2">
                      <a:moveTo>
                        <a:pt x="0" y="2"/>
                      </a:moveTo>
                      <a:lnTo>
                        <a:pt x="12" y="0"/>
                      </a:lnTo>
                      <a:lnTo>
                        <a:pt x="13" y="0"/>
                      </a:lnTo>
                    </a:path>
                  </a:pathLst>
                </a:custGeom>
                <a:noFill/>
                <a:ln w="6350">
                  <a:solidFill>
                    <a:srgbClr val="0C0CFF"/>
                  </a:solidFill>
                  <a:prstDash val="solid"/>
                  <a:round/>
                  <a:headEnd/>
                  <a:tailEnd/>
                </a:ln>
              </p:spPr>
              <p:txBody>
                <a:bodyPr/>
                <a:lstStyle/>
                <a:p>
                  <a:endParaRPr lang="en-US"/>
                </a:p>
              </p:txBody>
            </p:sp>
            <p:sp>
              <p:nvSpPr>
                <p:cNvPr id="5580" name="Freeform 1899"/>
                <p:cNvSpPr>
                  <a:spLocks/>
                </p:cNvSpPr>
                <p:nvPr/>
              </p:nvSpPr>
              <p:spPr bwMode="auto">
                <a:xfrm>
                  <a:off x="3127" y="2169"/>
                  <a:ext cx="2" cy="1"/>
                </a:xfrm>
                <a:custGeom>
                  <a:avLst/>
                  <a:gdLst>
                    <a:gd name="T0" fmla="*/ 0 w 12"/>
                    <a:gd name="T1" fmla="*/ 1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1"/>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581" name="Freeform 1900"/>
                <p:cNvSpPr>
                  <a:spLocks/>
                </p:cNvSpPr>
                <p:nvPr/>
              </p:nvSpPr>
              <p:spPr bwMode="auto">
                <a:xfrm>
                  <a:off x="3129" y="2168"/>
                  <a:ext cx="2" cy="1"/>
                </a:xfrm>
                <a:custGeom>
                  <a:avLst/>
                  <a:gdLst>
                    <a:gd name="T0" fmla="*/ 0 w 12"/>
                    <a:gd name="T1" fmla="*/ 3 h 3"/>
                    <a:gd name="T2" fmla="*/ 11 w 12"/>
                    <a:gd name="T3" fmla="*/ 0 h 3"/>
                    <a:gd name="T4" fmla="*/ 12 w 12"/>
                    <a:gd name="T5" fmla="*/ 0 h 3"/>
                    <a:gd name="T6" fmla="*/ 0 60000 65536"/>
                    <a:gd name="T7" fmla="*/ 0 60000 65536"/>
                    <a:gd name="T8" fmla="*/ 0 60000 65536"/>
                    <a:gd name="T9" fmla="*/ 0 w 12"/>
                    <a:gd name="T10" fmla="*/ 0 h 3"/>
                    <a:gd name="T11" fmla="*/ 12 w 12"/>
                    <a:gd name="T12" fmla="*/ 3 h 3"/>
                  </a:gdLst>
                  <a:ahLst/>
                  <a:cxnLst>
                    <a:cxn ang="T6">
                      <a:pos x="T0" y="T1"/>
                    </a:cxn>
                    <a:cxn ang="T7">
                      <a:pos x="T2" y="T3"/>
                    </a:cxn>
                    <a:cxn ang="T8">
                      <a:pos x="T4" y="T5"/>
                    </a:cxn>
                  </a:cxnLst>
                  <a:rect l="T9" t="T10" r="T11" b="T12"/>
                  <a:pathLst>
                    <a:path w="12" h="3">
                      <a:moveTo>
                        <a:pt x="0" y="3"/>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582" name="Freeform 1901"/>
                <p:cNvSpPr>
                  <a:spLocks/>
                </p:cNvSpPr>
                <p:nvPr/>
              </p:nvSpPr>
              <p:spPr bwMode="auto">
                <a:xfrm>
                  <a:off x="3131" y="2166"/>
                  <a:ext cx="2" cy="2"/>
                </a:xfrm>
                <a:custGeom>
                  <a:avLst/>
                  <a:gdLst>
                    <a:gd name="T0" fmla="*/ 0 w 12"/>
                    <a:gd name="T1" fmla="*/ 13 h 13"/>
                    <a:gd name="T2" fmla="*/ 11 w 12"/>
                    <a:gd name="T3" fmla="*/ 0 h 13"/>
                    <a:gd name="T4" fmla="*/ 12 w 12"/>
                    <a:gd name="T5" fmla="*/ 0 h 13"/>
                    <a:gd name="T6" fmla="*/ 0 60000 65536"/>
                    <a:gd name="T7" fmla="*/ 0 60000 65536"/>
                    <a:gd name="T8" fmla="*/ 0 60000 65536"/>
                    <a:gd name="T9" fmla="*/ 0 w 12"/>
                    <a:gd name="T10" fmla="*/ 0 h 13"/>
                    <a:gd name="T11" fmla="*/ 12 w 12"/>
                    <a:gd name="T12" fmla="*/ 13 h 13"/>
                  </a:gdLst>
                  <a:ahLst/>
                  <a:cxnLst>
                    <a:cxn ang="T6">
                      <a:pos x="T0" y="T1"/>
                    </a:cxn>
                    <a:cxn ang="T7">
                      <a:pos x="T2" y="T3"/>
                    </a:cxn>
                    <a:cxn ang="T8">
                      <a:pos x="T4" y="T5"/>
                    </a:cxn>
                  </a:cxnLst>
                  <a:rect l="T9" t="T10" r="T11" b="T12"/>
                  <a:pathLst>
                    <a:path w="12" h="13">
                      <a:moveTo>
                        <a:pt x="0" y="13"/>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583" name="Freeform 1902"/>
                <p:cNvSpPr>
                  <a:spLocks/>
                </p:cNvSpPr>
                <p:nvPr/>
              </p:nvSpPr>
              <p:spPr bwMode="auto">
                <a:xfrm>
                  <a:off x="3133" y="2159"/>
                  <a:ext cx="3" cy="7"/>
                </a:xfrm>
                <a:custGeom>
                  <a:avLst/>
                  <a:gdLst>
                    <a:gd name="T0" fmla="*/ 0 w 12"/>
                    <a:gd name="T1" fmla="*/ 36 h 36"/>
                    <a:gd name="T2" fmla="*/ 11 w 12"/>
                    <a:gd name="T3" fmla="*/ 0 h 36"/>
                    <a:gd name="T4" fmla="*/ 12 w 12"/>
                    <a:gd name="T5" fmla="*/ 0 h 36"/>
                    <a:gd name="T6" fmla="*/ 0 60000 65536"/>
                    <a:gd name="T7" fmla="*/ 0 60000 65536"/>
                    <a:gd name="T8" fmla="*/ 0 60000 65536"/>
                    <a:gd name="T9" fmla="*/ 0 w 12"/>
                    <a:gd name="T10" fmla="*/ 0 h 36"/>
                    <a:gd name="T11" fmla="*/ 12 w 12"/>
                    <a:gd name="T12" fmla="*/ 36 h 36"/>
                  </a:gdLst>
                  <a:ahLst/>
                  <a:cxnLst>
                    <a:cxn ang="T6">
                      <a:pos x="T0" y="T1"/>
                    </a:cxn>
                    <a:cxn ang="T7">
                      <a:pos x="T2" y="T3"/>
                    </a:cxn>
                    <a:cxn ang="T8">
                      <a:pos x="T4" y="T5"/>
                    </a:cxn>
                  </a:cxnLst>
                  <a:rect l="T9" t="T10" r="T11" b="T12"/>
                  <a:pathLst>
                    <a:path w="12" h="36">
                      <a:moveTo>
                        <a:pt x="0" y="36"/>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584" name="Freeform 1903"/>
                <p:cNvSpPr>
                  <a:spLocks/>
                </p:cNvSpPr>
                <p:nvPr/>
              </p:nvSpPr>
              <p:spPr bwMode="auto">
                <a:xfrm>
                  <a:off x="3135" y="2141"/>
                  <a:ext cx="3" cy="18"/>
                </a:xfrm>
                <a:custGeom>
                  <a:avLst/>
                  <a:gdLst>
                    <a:gd name="T0" fmla="*/ 0 w 12"/>
                    <a:gd name="T1" fmla="*/ 91 h 91"/>
                    <a:gd name="T2" fmla="*/ 11 w 12"/>
                    <a:gd name="T3" fmla="*/ 0 h 91"/>
                    <a:gd name="T4" fmla="*/ 12 w 12"/>
                    <a:gd name="T5" fmla="*/ 0 h 91"/>
                    <a:gd name="T6" fmla="*/ 0 60000 65536"/>
                    <a:gd name="T7" fmla="*/ 0 60000 65536"/>
                    <a:gd name="T8" fmla="*/ 0 60000 65536"/>
                    <a:gd name="T9" fmla="*/ 0 w 12"/>
                    <a:gd name="T10" fmla="*/ 0 h 91"/>
                    <a:gd name="T11" fmla="*/ 12 w 12"/>
                    <a:gd name="T12" fmla="*/ 91 h 91"/>
                  </a:gdLst>
                  <a:ahLst/>
                  <a:cxnLst>
                    <a:cxn ang="T6">
                      <a:pos x="T0" y="T1"/>
                    </a:cxn>
                    <a:cxn ang="T7">
                      <a:pos x="T2" y="T3"/>
                    </a:cxn>
                    <a:cxn ang="T8">
                      <a:pos x="T4" y="T5"/>
                    </a:cxn>
                  </a:cxnLst>
                  <a:rect l="T9" t="T10" r="T11" b="T12"/>
                  <a:pathLst>
                    <a:path w="12" h="91">
                      <a:moveTo>
                        <a:pt x="0" y="91"/>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585" name="Freeform 1904"/>
                <p:cNvSpPr>
                  <a:spLocks/>
                </p:cNvSpPr>
                <p:nvPr/>
              </p:nvSpPr>
              <p:spPr bwMode="auto">
                <a:xfrm>
                  <a:off x="3138" y="2098"/>
                  <a:ext cx="2" cy="43"/>
                </a:xfrm>
                <a:custGeom>
                  <a:avLst/>
                  <a:gdLst>
                    <a:gd name="T0" fmla="*/ 0 w 12"/>
                    <a:gd name="T1" fmla="*/ 225 h 225"/>
                    <a:gd name="T2" fmla="*/ 11 w 12"/>
                    <a:gd name="T3" fmla="*/ 0 h 225"/>
                    <a:gd name="T4" fmla="*/ 12 w 12"/>
                    <a:gd name="T5" fmla="*/ 0 h 225"/>
                    <a:gd name="T6" fmla="*/ 0 60000 65536"/>
                    <a:gd name="T7" fmla="*/ 0 60000 65536"/>
                    <a:gd name="T8" fmla="*/ 0 60000 65536"/>
                    <a:gd name="T9" fmla="*/ 0 w 12"/>
                    <a:gd name="T10" fmla="*/ 0 h 225"/>
                    <a:gd name="T11" fmla="*/ 12 w 12"/>
                    <a:gd name="T12" fmla="*/ 225 h 225"/>
                  </a:gdLst>
                  <a:ahLst/>
                  <a:cxnLst>
                    <a:cxn ang="T6">
                      <a:pos x="T0" y="T1"/>
                    </a:cxn>
                    <a:cxn ang="T7">
                      <a:pos x="T2" y="T3"/>
                    </a:cxn>
                    <a:cxn ang="T8">
                      <a:pos x="T4" y="T5"/>
                    </a:cxn>
                  </a:cxnLst>
                  <a:rect l="T9" t="T10" r="T11" b="T12"/>
                  <a:pathLst>
                    <a:path w="12" h="225">
                      <a:moveTo>
                        <a:pt x="0" y="225"/>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586" name="Freeform 1905"/>
                <p:cNvSpPr>
                  <a:spLocks/>
                </p:cNvSpPr>
                <p:nvPr/>
              </p:nvSpPr>
              <p:spPr bwMode="auto">
                <a:xfrm>
                  <a:off x="3140" y="1998"/>
                  <a:ext cx="2" cy="100"/>
                </a:xfrm>
                <a:custGeom>
                  <a:avLst/>
                  <a:gdLst>
                    <a:gd name="T0" fmla="*/ 0 w 12"/>
                    <a:gd name="T1" fmla="*/ 525 h 525"/>
                    <a:gd name="T2" fmla="*/ 11 w 12"/>
                    <a:gd name="T3" fmla="*/ 0 h 525"/>
                    <a:gd name="T4" fmla="*/ 12 w 12"/>
                    <a:gd name="T5" fmla="*/ 0 h 525"/>
                    <a:gd name="T6" fmla="*/ 0 60000 65536"/>
                    <a:gd name="T7" fmla="*/ 0 60000 65536"/>
                    <a:gd name="T8" fmla="*/ 0 60000 65536"/>
                    <a:gd name="T9" fmla="*/ 0 w 12"/>
                    <a:gd name="T10" fmla="*/ 0 h 525"/>
                    <a:gd name="T11" fmla="*/ 12 w 12"/>
                    <a:gd name="T12" fmla="*/ 525 h 525"/>
                  </a:gdLst>
                  <a:ahLst/>
                  <a:cxnLst>
                    <a:cxn ang="T6">
                      <a:pos x="T0" y="T1"/>
                    </a:cxn>
                    <a:cxn ang="T7">
                      <a:pos x="T2" y="T3"/>
                    </a:cxn>
                    <a:cxn ang="T8">
                      <a:pos x="T4" y="T5"/>
                    </a:cxn>
                  </a:cxnLst>
                  <a:rect l="T9" t="T10" r="T11" b="T12"/>
                  <a:pathLst>
                    <a:path w="12" h="525">
                      <a:moveTo>
                        <a:pt x="0" y="525"/>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587" name="Freeform 1906"/>
                <p:cNvSpPr>
                  <a:spLocks/>
                </p:cNvSpPr>
                <p:nvPr/>
              </p:nvSpPr>
              <p:spPr bwMode="auto">
                <a:xfrm>
                  <a:off x="3142" y="1803"/>
                  <a:ext cx="2" cy="195"/>
                </a:xfrm>
                <a:custGeom>
                  <a:avLst/>
                  <a:gdLst>
                    <a:gd name="T0" fmla="*/ 0 w 12"/>
                    <a:gd name="T1" fmla="*/ 1017 h 1017"/>
                    <a:gd name="T2" fmla="*/ 11 w 12"/>
                    <a:gd name="T3" fmla="*/ 0 h 1017"/>
                    <a:gd name="T4" fmla="*/ 12 w 12"/>
                    <a:gd name="T5" fmla="*/ 0 h 1017"/>
                    <a:gd name="T6" fmla="*/ 0 60000 65536"/>
                    <a:gd name="T7" fmla="*/ 0 60000 65536"/>
                    <a:gd name="T8" fmla="*/ 0 60000 65536"/>
                    <a:gd name="T9" fmla="*/ 0 w 12"/>
                    <a:gd name="T10" fmla="*/ 0 h 1017"/>
                    <a:gd name="T11" fmla="*/ 12 w 12"/>
                    <a:gd name="T12" fmla="*/ 1017 h 1017"/>
                  </a:gdLst>
                  <a:ahLst/>
                  <a:cxnLst>
                    <a:cxn ang="T6">
                      <a:pos x="T0" y="T1"/>
                    </a:cxn>
                    <a:cxn ang="T7">
                      <a:pos x="T2" y="T3"/>
                    </a:cxn>
                    <a:cxn ang="T8">
                      <a:pos x="T4" y="T5"/>
                    </a:cxn>
                  </a:cxnLst>
                  <a:rect l="T9" t="T10" r="T11" b="T12"/>
                  <a:pathLst>
                    <a:path w="12" h="1017">
                      <a:moveTo>
                        <a:pt x="0" y="1017"/>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588" name="Freeform 1907"/>
                <p:cNvSpPr>
                  <a:spLocks/>
                </p:cNvSpPr>
                <p:nvPr/>
              </p:nvSpPr>
              <p:spPr bwMode="auto">
                <a:xfrm>
                  <a:off x="3144" y="1546"/>
                  <a:ext cx="2" cy="257"/>
                </a:xfrm>
                <a:custGeom>
                  <a:avLst/>
                  <a:gdLst>
                    <a:gd name="T0" fmla="*/ 0 w 12"/>
                    <a:gd name="T1" fmla="*/ 1341 h 1341"/>
                    <a:gd name="T2" fmla="*/ 11 w 12"/>
                    <a:gd name="T3" fmla="*/ 0 h 1341"/>
                    <a:gd name="T4" fmla="*/ 12 w 12"/>
                    <a:gd name="T5" fmla="*/ 0 h 1341"/>
                    <a:gd name="T6" fmla="*/ 0 60000 65536"/>
                    <a:gd name="T7" fmla="*/ 0 60000 65536"/>
                    <a:gd name="T8" fmla="*/ 0 60000 65536"/>
                    <a:gd name="T9" fmla="*/ 0 w 12"/>
                    <a:gd name="T10" fmla="*/ 0 h 1341"/>
                    <a:gd name="T11" fmla="*/ 12 w 12"/>
                    <a:gd name="T12" fmla="*/ 1341 h 1341"/>
                  </a:gdLst>
                  <a:ahLst/>
                  <a:cxnLst>
                    <a:cxn ang="T6">
                      <a:pos x="T0" y="T1"/>
                    </a:cxn>
                    <a:cxn ang="T7">
                      <a:pos x="T2" y="T3"/>
                    </a:cxn>
                    <a:cxn ang="T8">
                      <a:pos x="T4" y="T5"/>
                    </a:cxn>
                  </a:cxnLst>
                  <a:rect l="T9" t="T10" r="T11" b="T12"/>
                  <a:pathLst>
                    <a:path w="12" h="1341">
                      <a:moveTo>
                        <a:pt x="0" y="1341"/>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589" name="Freeform 1908"/>
                <p:cNvSpPr>
                  <a:spLocks/>
                </p:cNvSpPr>
                <p:nvPr/>
              </p:nvSpPr>
              <p:spPr bwMode="auto">
                <a:xfrm>
                  <a:off x="3146" y="1384"/>
                  <a:ext cx="2" cy="162"/>
                </a:xfrm>
                <a:custGeom>
                  <a:avLst/>
                  <a:gdLst>
                    <a:gd name="T0" fmla="*/ 0 w 12"/>
                    <a:gd name="T1" fmla="*/ 849 h 849"/>
                    <a:gd name="T2" fmla="*/ 11 w 12"/>
                    <a:gd name="T3" fmla="*/ 0 h 849"/>
                    <a:gd name="T4" fmla="*/ 12 w 12"/>
                    <a:gd name="T5" fmla="*/ 0 h 849"/>
                    <a:gd name="T6" fmla="*/ 0 60000 65536"/>
                    <a:gd name="T7" fmla="*/ 0 60000 65536"/>
                    <a:gd name="T8" fmla="*/ 0 60000 65536"/>
                    <a:gd name="T9" fmla="*/ 0 w 12"/>
                    <a:gd name="T10" fmla="*/ 0 h 849"/>
                    <a:gd name="T11" fmla="*/ 12 w 12"/>
                    <a:gd name="T12" fmla="*/ 849 h 849"/>
                  </a:gdLst>
                  <a:ahLst/>
                  <a:cxnLst>
                    <a:cxn ang="T6">
                      <a:pos x="T0" y="T1"/>
                    </a:cxn>
                    <a:cxn ang="T7">
                      <a:pos x="T2" y="T3"/>
                    </a:cxn>
                    <a:cxn ang="T8">
                      <a:pos x="T4" y="T5"/>
                    </a:cxn>
                  </a:cxnLst>
                  <a:rect l="T9" t="T10" r="T11" b="T12"/>
                  <a:pathLst>
                    <a:path w="12" h="849">
                      <a:moveTo>
                        <a:pt x="0" y="849"/>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590" name="Freeform 1909"/>
                <p:cNvSpPr>
                  <a:spLocks/>
                </p:cNvSpPr>
                <p:nvPr/>
              </p:nvSpPr>
              <p:spPr bwMode="auto">
                <a:xfrm>
                  <a:off x="3148" y="1384"/>
                  <a:ext cx="2" cy="68"/>
                </a:xfrm>
                <a:custGeom>
                  <a:avLst/>
                  <a:gdLst>
                    <a:gd name="T0" fmla="*/ 0 w 12"/>
                    <a:gd name="T1" fmla="*/ 0 h 354"/>
                    <a:gd name="T2" fmla="*/ 11 w 12"/>
                    <a:gd name="T3" fmla="*/ 354 h 354"/>
                    <a:gd name="T4" fmla="*/ 12 w 12"/>
                    <a:gd name="T5" fmla="*/ 354 h 354"/>
                    <a:gd name="T6" fmla="*/ 0 60000 65536"/>
                    <a:gd name="T7" fmla="*/ 0 60000 65536"/>
                    <a:gd name="T8" fmla="*/ 0 60000 65536"/>
                    <a:gd name="T9" fmla="*/ 0 w 12"/>
                    <a:gd name="T10" fmla="*/ 0 h 354"/>
                    <a:gd name="T11" fmla="*/ 12 w 12"/>
                    <a:gd name="T12" fmla="*/ 354 h 354"/>
                  </a:gdLst>
                  <a:ahLst/>
                  <a:cxnLst>
                    <a:cxn ang="T6">
                      <a:pos x="T0" y="T1"/>
                    </a:cxn>
                    <a:cxn ang="T7">
                      <a:pos x="T2" y="T3"/>
                    </a:cxn>
                    <a:cxn ang="T8">
                      <a:pos x="T4" y="T5"/>
                    </a:cxn>
                  </a:cxnLst>
                  <a:rect l="T9" t="T10" r="T11" b="T12"/>
                  <a:pathLst>
                    <a:path w="12" h="354">
                      <a:moveTo>
                        <a:pt x="0" y="0"/>
                      </a:moveTo>
                      <a:lnTo>
                        <a:pt x="11" y="354"/>
                      </a:lnTo>
                      <a:lnTo>
                        <a:pt x="12" y="354"/>
                      </a:lnTo>
                    </a:path>
                  </a:pathLst>
                </a:custGeom>
                <a:noFill/>
                <a:ln w="6350">
                  <a:solidFill>
                    <a:srgbClr val="0C0CFF"/>
                  </a:solidFill>
                  <a:prstDash val="solid"/>
                  <a:round/>
                  <a:headEnd/>
                  <a:tailEnd/>
                </a:ln>
              </p:spPr>
              <p:txBody>
                <a:bodyPr/>
                <a:lstStyle/>
                <a:p>
                  <a:endParaRPr lang="en-US"/>
                </a:p>
              </p:txBody>
            </p:sp>
            <p:sp>
              <p:nvSpPr>
                <p:cNvPr id="5591" name="Freeform 1910"/>
                <p:cNvSpPr>
                  <a:spLocks/>
                </p:cNvSpPr>
                <p:nvPr/>
              </p:nvSpPr>
              <p:spPr bwMode="auto">
                <a:xfrm>
                  <a:off x="3150" y="1452"/>
                  <a:ext cx="2" cy="237"/>
                </a:xfrm>
                <a:custGeom>
                  <a:avLst/>
                  <a:gdLst>
                    <a:gd name="T0" fmla="*/ 0 w 12"/>
                    <a:gd name="T1" fmla="*/ 0 h 1241"/>
                    <a:gd name="T2" fmla="*/ 11 w 12"/>
                    <a:gd name="T3" fmla="*/ 1241 h 1241"/>
                    <a:gd name="T4" fmla="*/ 12 w 12"/>
                    <a:gd name="T5" fmla="*/ 1241 h 1241"/>
                    <a:gd name="T6" fmla="*/ 0 60000 65536"/>
                    <a:gd name="T7" fmla="*/ 0 60000 65536"/>
                    <a:gd name="T8" fmla="*/ 0 60000 65536"/>
                    <a:gd name="T9" fmla="*/ 0 w 12"/>
                    <a:gd name="T10" fmla="*/ 0 h 1241"/>
                    <a:gd name="T11" fmla="*/ 12 w 12"/>
                    <a:gd name="T12" fmla="*/ 1241 h 1241"/>
                  </a:gdLst>
                  <a:ahLst/>
                  <a:cxnLst>
                    <a:cxn ang="T6">
                      <a:pos x="T0" y="T1"/>
                    </a:cxn>
                    <a:cxn ang="T7">
                      <a:pos x="T2" y="T3"/>
                    </a:cxn>
                    <a:cxn ang="T8">
                      <a:pos x="T4" y="T5"/>
                    </a:cxn>
                  </a:cxnLst>
                  <a:rect l="T9" t="T10" r="T11" b="T12"/>
                  <a:pathLst>
                    <a:path w="12" h="1241">
                      <a:moveTo>
                        <a:pt x="0" y="0"/>
                      </a:moveTo>
                      <a:lnTo>
                        <a:pt x="11" y="1241"/>
                      </a:lnTo>
                      <a:lnTo>
                        <a:pt x="12" y="1241"/>
                      </a:lnTo>
                    </a:path>
                  </a:pathLst>
                </a:custGeom>
                <a:noFill/>
                <a:ln w="6350">
                  <a:solidFill>
                    <a:srgbClr val="0C0CFF"/>
                  </a:solidFill>
                  <a:prstDash val="solid"/>
                  <a:round/>
                  <a:headEnd/>
                  <a:tailEnd/>
                </a:ln>
              </p:spPr>
              <p:txBody>
                <a:bodyPr/>
                <a:lstStyle/>
                <a:p>
                  <a:endParaRPr lang="en-US"/>
                </a:p>
              </p:txBody>
            </p:sp>
            <p:sp>
              <p:nvSpPr>
                <p:cNvPr id="5592" name="Freeform 1911"/>
                <p:cNvSpPr>
                  <a:spLocks/>
                </p:cNvSpPr>
                <p:nvPr/>
              </p:nvSpPr>
              <p:spPr bwMode="auto">
                <a:xfrm>
                  <a:off x="3152" y="1689"/>
                  <a:ext cx="3" cy="234"/>
                </a:xfrm>
                <a:custGeom>
                  <a:avLst/>
                  <a:gdLst>
                    <a:gd name="T0" fmla="*/ 0 w 13"/>
                    <a:gd name="T1" fmla="*/ 0 h 1222"/>
                    <a:gd name="T2" fmla="*/ 12 w 13"/>
                    <a:gd name="T3" fmla="*/ 1222 h 1222"/>
                    <a:gd name="T4" fmla="*/ 13 w 13"/>
                    <a:gd name="T5" fmla="*/ 1222 h 1222"/>
                    <a:gd name="T6" fmla="*/ 0 60000 65536"/>
                    <a:gd name="T7" fmla="*/ 0 60000 65536"/>
                    <a:gd name="T8" fmla="*/ 0 60000 65536"/>
                    <a:gd name="T9" fmla="*/ 0 w 13"/>
                    <a:gd name="T10" fmla="*/ 0 h 1222"/>
                    <a:gd name="T11" fmla="*/ 13 w 13"/>
                    <a:gd name="T12" fmla="*/ 1222 h 1222"/>
                  </a:gdLst>
                  <a:ahLst/>
                  <a:cxnLst>
                    <a:cxn ang="T6">
                      <a:pos x="T0" y="T1"/>
                    </a:cxn>
                    <a:cxn ang="T7">
                      <a:pos x="T2" y="T3"/>
                    </a:cxn>
                    <a:cxn ang="T8">
                      <a:pos x="T4" y="T5"/>
                    </a:cxn>
                  </a:cxnLst>
                  <a:rect l="T9" t="T10" r="T11" b="T12"/>
                  <a:pathLst>
                    <a:path w="13" h="1222">
                      <a:moveTo>
                        <a:pt x="0" y="0"/>
                      </a:moveTo>
                      <a:lnTo>
                        <a:pt x="12" y="1222"/>
                      </a:lnTo>
                      <a:lnTo>
                        <a:pt x="13" y="1222"/>
                      </a:lnTo>
                    </a:path>
                  </a:pathLst>
                </a:custGeom>
                <a:noFill/>
                <a:ln w="6350">
                  <a:solidFill>
                    <a:srgbClr val="0C0CFF"/>
                  </a:solidFill>
                  <a:prstDash val="solid"/>
                  <a:round/>
                  <a:headEnd/>
                  <a:tailEnd/>
                </a:ln>
              </p:spPr>
              <p:txBody>
                <a:bodyPr/>
                <a:lstStyle/>
                <a:p>
                  <a:endParaRPr lang="en-US"/>
                </a:p>
              </p:txBody>
            </p:sp>
            <p:sp>
              <p:nvSpPr>
                <p:cNvPr id="5593" name="Freeform 1912"/>
                <p:cNvSpPr>
                  <a:spLocks/>
                </p:cNvSpPr>
                <p:nvPr/>
              </p:nvSpPr>
              <p:spPr bwMode="auto">
                <a:xfrm>
                  <a:off x="3155" y="1923"/>
                  <a:ext cx="2" cy="140"/>
                </a:xfrm>
                <a:custGeom>
                  <a:avLst/>
                  <a:gdLst>
                    <a:gd name="T0" fmla="*/ 0 w 12"/>
                    <a:gd name="T1" fmla="*/ 0 h 733"/>
                    <a:gd name="T2" fmla="*/ 11 w 12"/>
                    <a:gd name="T3" fmla="*/ 733 h 733"/>
                    <a:gd name="T4" fmla="*/ 12 w 12"/>
                    <a:gd name="T5" fmla="*/ 733 h 733"/>
                    <a:gd name="T6" fmla="*/ 0 60000 65536"/>
                    <a:gd name="T7" fmla="*/ 0 60000 65536"/>
                    <a:gd name="T8" fmla="*/ 0 60000 65536"/>
                    <a:gd name="T9" fmla="*/ 0 w 12"/>
                    <a:gd name="T10" fmla="*/ 0 h 733"/>
                    <a:gd name="T11" fmla="*/ 12 w 12"/>
                    <a:gd name="T12" fmla="*/ 733 h 733"/>
                  </a:gdLst>
                  <a:ahLst/>
                  <a:cxnLst>
                    <a:cxn ang="T6">
                      <a:pos x="T0" y="T1"/>
                    </a:cxn>
                    <a:cxn ang="T7">
                      <a:pos x="T2" y="T3"/>
                    </a:cxn>
                    <a:cxn ang="T8">
                      <a:pos x="T4" y="T5"/>
                    </a:cxn>
                  </a:cxnLst>
                  <a:rect l="T9" t="T10" r="T11" b="T12"/>
                  <a:pathLst>
                    <a:path w="12" h="733">
                      <a:moveTo>
                        <a:pt x="0" y="0"/>
                      </a:moveTo>
                      <a:lnTo>
                        <a:pt x="11" y="733"/>
                      </a:lnTo>
                      <a:lnTo>
                        <a:pt x="12" y="733"/>
                      </a:lnTo>
                    </a:path>
                  </a:pathLst>
                </a:custGeom>
                <a:noFill/>
                <a:ln w="6350">
                  <a:solidFill>
                    <a:srgbClr val="0C0CFF"/>
                  </a:solidFill>
                  <a:prstDash val="solid"/>
                  <a:round/>
                  <a:headEnd/>
                  <a:tailEnd/>
                </a:ln>
              </p:spPr>
              <p:txBody>
                <a:bodyPr/>
                <a:lstStyle/>
                <a:p>
                  <a:endParaRPr lang="en-US"/>
                </a:p>
              </p:txBody>
            </p:sp>
            <p:sp>
              <p:nvSpPr>
                <p:cNvPr id="5594" name="Freeform 1913"/>
                <p:cNvSpPr>
                  <a:spLocks/>
                </p:cNvSpPr>
                <p:nvPr/>
              </p:nvSpPr>
              <p:spPr bwMode="auto">
                <a:xfrm>
                  <a:off x="3157" y="2063"/>
                  <a:ext cx="2" cy="62"/>
                </a:xfrm>
                <a:custGeom>
                  <a:avLst/>
                  <a:gdLst>
                    <a:gd name="T0" fmla="*/ 0 w 12"/>
                    <a:gd name="T1" fmla="*/ 0 h 321"/>
                    <a:gd name="T2" fmla="*/ 11 w 12"/>
                    <a:gd name="T3" fmla="*/ 321 h 321"/>
                    <a:gd name="T4" fmla="*/ 12 w 12"/>
                    <a:gd name="T5" fmla="*/ 321 h 321"/>
                    <a:gd name="T6" fmla="*/ 0 60000 65536"/>
                    <a:gd name="T7" fmla="*/ 0 60000 65536"/>
                    <a:gd name="T8" fmla="*/ 0 60000 65536"/>
                    <a:gd name="T9" fmla="*/ 0 w 12"/>
                    <a:gd name="T10" fmla="*/ 0 h 321"/>
                    <a:gd name="T11" fmla="*/ 12 w 12"/>
                    <a:gd name="T12" fmla="*/ 321 h 321"/>
                  </a:gdLst>
                  <a:ahLst/>
                  <a:cxnLst>
                    <a:cxn ang="T6">
                      <a:pos x="T0" y="T1"/>
                    </a:cxn>
                    <a:cxn ang="T7">
                      <a:pos x="T2" y="T3"/>
                    </a:cxn>
                    <a:cxn ang="T8">
                      <a:pos x="T4" y="T5"/>
                    </a:cxn>
                  </a:cxnLst>
                  <a:rect l="T9" t="T10" r="T11" b="T12"/>
                  <a:pathLst>
                    <a:path w="12" h="321">
                      <a:moveTo>
                        <a:pt x="0" y="0"/>
                      </a:moveTo>
                      <a:lnTo>
                        <a:pt x="11" y="321"/>
                      </a:lnTo>
                      <a:lnTo>
                        <a:pt x="12" y="321"/>
                      </a:lnTo>
                    </a:path>
                  </a:pathLst>
                </a:custGeom>
                <a:noFill/>
                <a:ln w="6350">
                  <a:solidFill>
                    <a:srgbClr val="0C0CFF"/>
                  </a:solidFill>
                  <a:prstDash val="solid"/>
                  <a:round/>
                  <a:headEnd/>
                  <a:tailEnd/>
                </a:ln>
              </p:spPr>
              <p:txBody>
                <a:bodyPr/>
                <a:lstStyle/>
                <a:p>
                  <a:endParaRPr lang="en-US"/>
                </a:p>
              </p:txBody>
            </p:sp>
            <p:sp>
              <p:nvSpPr>
                <p:cNvPr id="5595" name="Freeform 1914"/>
                <p:cNvSpPr>
                  <a:spLocks/>
                </p:cNvSpPr>
                <p:nvPr/>
              </p:nvSpPr>
              <p:spPr bwMode="auto">
                <a:xfrm>
                  <a:off x="3159" y="2125"/>
                  <a:ext cx="2" cy="23"/>
                </a:xfrm>
                <a:custGeom>
                  <a:avLst/>
                  <a:gdLst>
                    <a:gd name="T0" fmla="*/ 0 w 12"/>
                    <a:gd name="T1" fmla="*/ 0 h 122"/>
                    <a:gd name="T2" fmla="*/ 11 w 12"/>
                    <a:gd name="T3" fmla="*/ 122 h 122"/>
                    <a:gd name="T4" fmla="*/ 12 w 12"/>
                    <a:gd name="T5" fmla="*/ 122 h 122"/>
                    <a:gd name="T6" fmla="*/ 0 60000 65536"/>
                    <a:gd name="T7" fmla="*/ 0 60000 65536"/>
                    <a:gd name="T8" fmla="*/ 0 60000 65536"/>
                    <a:gd name="T9" fmla="*/ 0 w 12"/>
                    <a:gd name="T10" fmla="*/ 0 h 122"/>
                    <a:gd name="T11" fmla="*/ 12 w 12"/>
                    <a:gd name="T12" fmla="*/ 122 h 122"/>
                  </a:gdLst>
                  <a:ahLst/>
                  <a:cxnLst>
                    <a:cxn ang="T6">
                      <a:pos x="T0" y="T1"/>
                    </a:cxn>
                    <a:cxn ang="T7">
                      <a:pos x="T2" y="T3"/>
                    </a:cxn>
                    <a:cxn ang="T8">
                      <a:pos x="T4" y="T5"/>
                    </a:cxn>
                  </a:cxnLst>
                  <a:rect l="T9" t="T10" r="T11" b="T12"/>
                  <a:pathLst>
                    <a:path w="12" h="122">
                      <a:moveTo>
                        <a:pt x="0" y="0"/>
                      </a:moveTo>
                      <a:lnTo>
                        <a:pt x="11" y="122"/>
                      </a:lnTo>
                      <a:lnTo>
                        <a:pt x="12" y="122"/>
                      </a:lnTo>
                    </a:path>
                  </a:pathLst>
                </a:custGeom>
                <a:noFill/>
                <a:ln w="6350">
                  <a:solidFill>
                    <a:srgbClr val="0C0CFF"/>
                  </a:solidFill>
                  <a:prstDash val="solid"/>
                  <a:round/>
                  <a:headEnd/>
                  <a:tailEnd/>
                </a:ln>
              </p:spPr>
              <p:txBody>
                <a:bodyPr/>
                <a:lstStyle/>
                <a:p>
                  <a:endParaRPr lang="en-US"/>
                </a:p>
              </p:txBody>
            </p:sp>
            <p:sp>
              <p:nvSpPr>
                <p:cNvPr id="5596" name="Freeform 1915"/>
                <p:cNvSpPr>
                  <a:spLocks/>
                </p:cNvSpPr>
                <p:nvPr/>
              </p:nvSpPr>
              <p:spPr bwMode="auto">
                <a:xfrm>
                  <a:off x="3161" y="2148"/>
                  <a:ext cx="2" cy="9"/>
                </a:xfrm>
                <a:custGeom>
                  <a:avLst/>
                  <a:gdLst>
                    <a:gd name="T0" fmla="*/ 0 w 12"/>
                    <a:gd name="T1" fmla="*/ 0 h 48"/>
                    <a:gd name="T2" fmla="*/ 11 w 12"/>
                    <a:gd name="T3" fmla="*/ 48 h 48"/>
                    <a:gd name="T4" fmla="*/ 12 w 12"/>
                    <a:gd name="T5" fmla="*/ 48 h 48"/>
                    <a:gd name="T6" fmla="*/ 0 60000 65536"/>
                    <a:gd name="T7" fmla="*/ 0 60000 65536"/>
                    <a:gd name="T8" fmla="*/ 0 60000 65536"/>
                    <a:gd name="T9" fmla="*/ 0 w 12"/>
                    <a:gd name="T10" fmla="*/ 0 h 48"/>
                    <a:gd name="T11" fmla="*/ 12 w 12"/>
                    <a:gd name="T12" fmla="*/ 48 h 48"/>
                  </a:gdLst>
                  <a:ahLst/>
                  <a:cxnLst>
                    <a:cxn ang="T6">
                      <a:pos x="T0" y="T1"/>
                    </a:cxn>
                    <a:cxn ang="T7">
                      <a:pos x="T2" y="T3"/>
                    </a:cxn>
                    <a:cxn ang="T8">
                      <a:pos x="T4" y="T5"/>
                    </a:cxn>
                  </a:cxnLst>
                  <a:rect l="T9" t="T10" r="T11" b="T12"/>
                  <a:pathLst>
                    <a:path w="12" h="48">
                      <a:moveTo>
                        <a:pt x="0" y="0"/>
                      </a:moveTo>
                      <a:lnTo>
                        <a:pt x="11" y="48"/>
                      </a:lnTo>
                      <a:lnTo>
                        <a:pt x="12" y="48"/>
                      </a:lnTo>
                    </a:path>
                  </a:pathLst>
                </a:custGeom>
                <a:noFill/>
                <a:ln w="6350">
                  <a:solidFill>
                    <a:srgbClr val="0C0CFF"/>
                  </a:solidFill>
                  <a:prstDash val="solid"/>
                  <a:round/>
                  <a:headEnd/>
                  <a:tailEnd/>
                </a:ln>
              </p:spPr>
              <p:txBody>
                <a:bodyPr/>
                <a:lstStyle/>
                <a:p>
                  <a:endParaRPr lang="en-US"/>
                </a:p>
              </p:txBody>
            </p:sp>
            <p:sp>
              <p:nvSpPr>
                <p:cNvPr id="5597" name="Freeform 1916"/>
                <p:cNvSpPr>
                  <a:spLocks/>
                </p:cNvSpPr>
                <p:nvPr/>
              </p:nvSpPr>
              <p:spPr bwMode="auto">
                <a:xfrm>
                  <a:off x="3163" y="2157"/>
                  <a:ext cx="2" cy="5"/>
                </a:xfrm>
                <a:custGeom>
                  <a:avLst/>
                  <a:gdLst>
                    <a:gd name="T0" fmla="*/ 0 w 12"/>
                    <a:gd name="T1" fmla="*/ 0 h 23"/>
                    <a:gd name="T2" fmla="*/ 11 w 12"/>
                    <a:gd name="T3" fmla="*/ 23 h 23"/>
                    <a:gd name="T4" fmla="*/ 12 w 12"/>
                    <a:gd name="T5" fmla="*/ 23 h 23"/>
                    <a:gd name="T6" fmla="*/ 0 60000 65536"/>
                    <a:gd name="T7" fmla="*/ 0 60000 65536"/>
                    <a:gd name="T8" fmla="*/ 0 60000 65536"/>
                    <a:gd name="T9" fmla="*/ 0 w 12"/>
                    <a:gd name="T10" fmla="*/ 0 h 23"/>
                    <a:gd name="T11" fmla="*/ 12 w 12"/>
                    <a:gd name="T12" fmla="*/ 23 h 23"/>
                  </a:gdLst>
                  <a:ahLst/>
                  <a:cxnLst>
                    <a:cxn ang="T6">
                      <a:pos x="T0" y="T1"/>
                    </a:cxn>
                    <a:cxn ang="T7">
                      <a:pos x="T2" y="T3"/>
                    </a:cxn>
                    <a:cxn ang="T8">
                      <a:pos x="T4" y="T5"/>
                    </a:cxn>
                  </a:cxnLst>
                  <a:rect l="T9" t="T10" r="T11" b="T12"/>
                  <a:pathLst>
                    <a:path w="12" h="23">
                      <a:moveTo>
                        <a:pt x="0" y="0"/>
                      </a:moveTo>
                      <a:lnTo>
                        <a:pt x="11" y="23"/>
                      </a:lnTo>
                      <a:lnTo>
                        <a:pt x="12" y="23"/>
                      </a:lnTo>
                    </a:path>
                  </a:pathLst>
                </a:custGeom>
                <a:noFill/>
                <a:ln w="6350">
                  <a:solidFill>
                    <a:srgbClr val="0C0CFF"/>
                  </a:solidFill>
                  <a:prstDash val="solid"/>
                  <a:round/>
                  <a:headEnd/>
                  <a:tailEnd/>
                </a:ln>
              </p:spPr>
              <p:txBody>
                <a:bodyPr/>
                <a:lstStyle/>
                <a:p>
                  <a:endParaRPr lang="en-US"/>
                </a:p>
              </p:txBody>
            </p:sp>
            <p:sp>
              <p:nvSpPr>
                <p:cNvPr id="5598" name="Freeform 1917"/>
                <p:cNvSpPr>
                  <a:spLocks/>
                </p:cNvSpPr>
                <p:nvPr/>
              </p:nvSpPr>
              <p:spPr bwMode="auto">
                <a:xfrm>
                  <a:off x="3165" y="2162"/>
                  <a:ext cx="2" cy="2"/>
                </a:xfrm>
                <a:custGeom>
                  <a:avLst/>
                  <a:gdLst>
                    <a:gd name="T0" fmla="*/ 0 w 12"/>
                    <a:gd name="T1" fmla="*/ 0 h 13"/>
                    <a:gd name="T2" fmla="*/ 11 w 12"/>
                    <a:gd name="T3" fmla="*/ 13 h 13"/>
                    <a:gd name="T4" fmla="*/ 12 w 12"/>
                    <a:gd name="T5" fmla="*/ 13 h 13"/>
                    <a:gd name="T6" fmla="*/ 0 60000 65536"/>
                    <a:gd name="T7" fmla="*/ 0 60000 65536"/>
                    <a:gd name="T8" fmla="*/ 0 60000 65536"/>
                    <a:gd name="T9" fmla="*/ 0 w 12"/>
                    <a:gd name="T10" fmla="*/ 0 h 13"/>
                    <a:gd name="T11" fmla="*/ 12 w 12"/>
                    <a:gd name="T12" fmla="*/ 13 h 13"/>
                  </a:gdLst>
                  <a:ahLst/>
                  <a:cxnLst>
                    <a:cxn ang="T6">
                      <a:pos x="T0" y="T1"/>
                    </a:cxn>
                    <a:cxn ang="T7">
                      <a:pos x="T2" y="T3"/>
                    </a:cxn>
                    <a:cxn ang="T8">
                      <a:pos x="T4" y="T5"/>
                    </a:cxn>
                  </a:cxnLst>
                  <a:rect l="T9" t="T10" r="T11" b="T12"/>
                  <a:pathLst>
                    <a:path w="12" h="13">
                      <a:moveTo>
                        <a:pt x="0" y="0"/>
                      </a:moveTo>
                      <a:lnTo>
                        <a:pt x="11" y="13"/>
                      </a:lnTo>
                      <a:lnTo>
                        <a:pt x="12" y="13"/>
                      </a:lnTo>
                    </a:path>
                  </a:pathLst>
                </a:custGeom>
                <a:noFill/>
                <a:ln w="6350">
                  <a:solidFill>
                    <a:srgbClr val="0C0CFF"/>
                  </a:solidFill>
                  <a:prstDash val="solid"/>
                  <a:round/>
                  <a:headEnd/>
                  <a:tailEnd/>
                </a:ln>
              </p:spPr>
              <p:txBody>
                <a:bodyPr/>
                <a:lstStyle/>
                <a:p>
                  <a:endParaRPr lang="en-US"/>
                </a:p>
              </p:txBody>
            </p:sp>
            <p:sp>
              <p:nvSpPr>
                <p:cNvPr id="5599" name="Freeform 1918"/>
                <p:cNvSpPr>
                  <a:spLocks/>
                </p:cNvSpPr>
                <p:nvPr/>
              </p:nvSpPr>
              <p:spPr bwMode="auto">
                <a:xfrm>
                  <a:off x="3167" y="2164"/>
                  <a:ext cx="2" cy="2"/>
                </a:xfrm>
                <a:custGeom>
                  <a:avLst/>
                  <a:gdLst>
                    <a:gd name="T0" fmla="*/ 0 w 12"/>
                    <a:gd name="T1" fmla="*/ 0 h 9"/>
                    <a:gd name="T2" fmla="*/ 11 w 12"/>
                    <a:gd name="T3" fmla="*/ 9 h 9"/>
                    <a:gd name="T4" fmla="*/ 12 w 12"/>
                    <a:gd name="T5" fmla="*/ 9 h 9"/>
                    <a:gd name="T6" fmla="*/ 0 60000 65536"/>
                    <a:gd name="T7" fmla="*/ 0 60000 65536"/>
                    <a:gd name="T8" fmla="*/ 0 60000 65536"/>
                    <a:gd name="T9" fmla="*/ 0 w 12"/>
                    <a:gd name="T10" fmla="*/ 0 h 9"/>
                    <a:gd name="T11" fmla="*/ 12 w 12"/>
                    <a:gd name="T12" fmla="*/ 9 h 9"/>
                  </a:gdLst>
                  <a:ahLst/>
                  <a:cxnLst>
                    <a:cxn ang="T6">
                      <a:pos x="T0" y="T1"/>
                    </a:cxn>
                    <a:cxn ang="T7">
                      <a:pos x="T2" y="T3"/>
                    </a:cxn>
                    <a:cxn ang="T8">
                      <a:pos x="T4" y="T5"/>
                    </a:cxn>
                  </a:cxnLst>
                  <a:rect l="T9" t="T10" r="T11" b="T12"/>
                  <a:pathLst>
                    <a:path w="12" h="9">
                      <a:moveTo>
                        <a:pt x="0" y="0"/>
                      </a:moveTo>
                      <a:lnTo>
                        <a:pt x="11" y="9"/>
                      </a:lnTo>
                      <a:lnTo>
                        <a:pt x="12" y="9"/>
                      </a:lnTo>
                    </a:path>
                  </a:pathLst>
                </a:custGeom>
                <a:noFill/>
                <a:ln w="6350">
                  <a:solidFill>
                    <a:srgbClr val="0C0CFF"/>
                  </a:solidFill>
                  <a:prstDash val="solid"/>
                  <a:round/>
                  <a:headEnd/>
                  <a:tailEnd/>
                </a:ln>
              </p:spPr>
              <p:txBody>
                <a:bodyPr/>
                <a:lstStyle/>
                <a:p>
                  <a:endParaRPr lang="en-US"/>
                </a:p>
              </p:txBody>
            </p:sp>
            <p:sp>
              <p:nvSpPr>
                <p:cNvPr id="5600" name="Freeform 1919"/>
                <p:cNvSpPr>
                  <a:spLocks/>
                </p:cNvSpPr>
                <p:nvPr/>
              </p:nvSpPr>
              <p:spPr bwMode="auto">
                <a:xfrm>
                  <a:off x="3169" y="2166"/>
                  <a:ext cx="3" cy="1"/>
                </a:xfrm>
                <a:custGeom>
                  <a:avLst/>
                  <a:gdLst>
                    <a:gd name="T0" fmla="*/ 0 w 12"/>
                    <a:gd name="T1" fmla="*/ 0 h 6"/>
                    <a:gd name="T2" fmla="*/ 11 w 12"/>
                    <a:gd name="T3" fmla="*/ 6 h 6"/>
                    <a:gd name="T4" fmla="*/ 12 w 12"/>
                    <a:gd name="T5" fmla="*/ 6 h 6"/>
                    <a:gd name="T6" fmla="*/ 0 60000 65536"/>
                    <a:gd name="T7" fmla="*/ 0 60000 65536"/>
                    <a:gd name="T8" fmla="*/ 0 60000 65536"/>
                    <a:gd name="T9" fmla="*/ 0 w 12"/>
                    <a:gd name="T10" fmla="*/ 0 h 6"/>
                    <a:gd name="T11" fmla="*/ 12 w 12"/>
                    <a:gd name="T12" fmla="*/ 6 h 6"/>
                  </a:gdLst>
                  <a:ahLst/>
                  <a:cxnLst>
                    <a:cxn ang="T6">
                      <a:pos x="T0" y="T1"/>
                    </a:cxn>
                    <a:cxn ang="T7">
                      <a:pos x="T2" y="T3"/>
                    </a:cxn>
                    <a:cxn ang="T8">
                      <a:pos x="T4" y="T5"/>
                    </a:cxn>
                  </a:cxnLst>
                  <a:rect l="T9" t="T10" r="T11" b="T12"/>
                  <a:pathLst>
                    <a:path w="12" h="6">
                      <a:moveTo>
                        <a:pt x="0" y="0"/>
                      </a:moveTo>
                      <a:lnTo>
                        <a:pt x="11" y="6"/>
                      </a:lnTo>
                      <a:lnTo>
                        <a:pt x="12" y="6"/>
                      </a:lnTo>
                    </a:path>
                  </a:pathLst>
                </a:custGeom>
                <a:noFill/>
                <a:ln w="6350">
                  <a:solidFill>
                    <a:srgbClr val="0C0CFF"/>
                  </a:solidFill>
                  <a:prstDash val="solid"/>
                  <a:round/>
                  <a:headEnd/>
                  <a:tailEnd/>
                </a:ln>
              </p:spPr>
              <p:txBody>
                <a:bodyPr/>
                <a:lstStyle/>
                <a:p>
                  <a:endParaRPr lang="en-US"/>
                </a:p>
              </p:txBody>
            </p:sp>
            <p:sp>
              <p:nvSpPr>
                <p:cNvPr id="5601" name="Freeform 1920"/>
                <p:cNvSpPr>
                  <a:spLocks/>
                </p:cNvSpPr>
                <p:nvPr/>
              </p:nvSpPr>
              <p:spPr bwMode="auto">
                <a:xfrm>
                  <a:off x="3171" y="2167"/>
                  <a:ext cx="3" cy="1"/>
                </a:xfrm>
                <a:custGeom>
                  <a:avLst/>
                  <a:gdLst>
                    <a:gd name="T0" fmla="*/ 0 w 12"/>
                    <a:gd name="T1" fmla="*/ 0 h 4"/>
                    <a:gd name="T2" fmla="*/ 11 w 12"/>
                    <a:gd name="T3" fmla="*/ 4 h 4"/>
                    <a:gd name="T4" fmla="*/ 12 w 12"/>
                    <a:gd name="T5" fmla="*/ 4 h 4"/>
                    <a:gd name="T6" fmla="*/ 0 60000 65536"/>
                    <a:gd name="T7" fmla="*/ 0 60000 65536"/>
                    <a:gd name="T8" fmla="*/ 0 60000 65536"/>
                    <a:gd name="T9" fmla="*/ 0 w 12"/>
                    <a:gd name="T10" fmla="*/ 0 h 4"/>
                    <a:gd name="T11" fmla="*/ 12 w 12"/>
                    <a:gd name="T12" fmla="*/ 4 h 4"/>
                  </a:gdLst>
                  <a:ahLst/>
                  <a:cxnLst>
                    <a:cxn ang="T6">
                      <a:pos x="T0" y="T1"/>
                    </a:cxn>
                    <a:cxn ang="T7">
                      <a:pos x="T2" y="T3"/>
                    </a:cxn>
                    <a:cxn ang="T8">
                      <a:pos x="T4" y="T5"/>
                    </a:cxn>
                  </a:cxnLst>
                  <a:rect l="T9" t="T10" r="T11" b="T12"/>
                  <a:pathLst>
                    <a:path w="12" h="4">
                      <a:moveTo>
                        <a:pt x="0" y="0"/>
                      </a:moveTo>
                      <a:lnTo>
                        <a:pt x="11" y="4"/>
                      </a:lnTo>
                      <a:lnTo>
                        <a:pt x="12" y="4"/>
                      </a:lnTo>
                    </a:path>
                  </a:pathLst>
                </a:custGeom>
                <a:noFill/>
                <a:ln w="6350">
                  <a:solidFill>
                    <a:srgbClr val="0C0CFF"/>
                  </a:solidFill>
                  <a:prstDash val="solid"/>
                  <a:round/>
                  <a:headEnd/>
                  <a:tailEnd/>
                </a:ln>
              </p:spPr>
              <p:txBody>
                <a:bodyPr/>
                <a:lstStyle/>
                <a:p>
                  <a:endParaRPr lang="en-US"/>
                </a:p>
              </p:txBody>
            </p:sp>
            <p:sp>
              <p:nvSpPr>
                <p:cNvPr id="5602" name="Freeform 1921"/>
                <p:cNvSpPr>
                  <a:spLocks/>
                </p:cNvSpPr>
                <p:nvPr/>
              </p:nvSpPr>
              <p:spPr bwMode="auto">
                <a:xfrm>
                  <a:off x="3173" y="2168"/>
                  <a:ext cx="3" cy="1"/>
                </a:xfrm>
                <a:custGeom>
                  <a:avLst/>
                  <a:gdLst>
                    <a:gd name="T0" fmla="*/ 0 w 12"/>
                    <a:gd name="T1" fmla="*/ 0 h 3"/>
                    <a:gd name="T2" fmla="*/ 11 w 12"/>
                    <a:gd name="T3" fmla="*/ 3 h 3"/>
                    <a:gd name="T4" fmla="*/ 12 w 12"/>
                    <a:gd name="T5" fmla="*/ 3 h 3"/>
                    <a:gd name="T6" fmla="*/ 0 60000 65536"/>
                    <a:gd name="T7" fmla="*/ 0 60000 65536"/>
                    <a:gd name="T8" fmla="*/ 0 60000 65536"/>
                    <a:gd name="T9" fmla="*/ 0 w 12"/>
                    <a:gd name="T10" fmla="*/ 0 h 3"/>
                    <a:gd name="T11" fmla="*/ 12 w 12"/>
                    <a:gd name="T12" fmla="*/ 3 h 3"/>
                  </a:gdLst>
                  <a:ahLst/>
                  <a:cxnLst>
                    <a:cxn ang="T6">
                      <a:pos x="T0" y="T1"/>
                    </a:cxn>
                    <a:cxn ang="T7">
                      <a:pos x="T2" y="T3"/>
                    </a:cxn>
                    <a:cxn ang="T8">
                      <a:pos x="T4" y="T5"/>
                    </a:cxn>
                  </a:cxnLst>
                  <a:rect l="T9" t="T10" r="T11" b="T12"/>
                  <a:pathLst>
                    <a:path w="12" h="3">
                      <a:moveTo>
                        <a:pt x="0" y="0"/>
                      </a:moveTo>
                      <a:lnTo>
                        <a:pt x="11" y="3"/>
                      </a:lnTo>
                      <a:lnTo>
                        <a:pt x="12" y="3"/>
                      </a:lnTo>
                    </a:path>
                  </a:pathLst>
                </a:custGeom>
                <a:noFill/>
                <a:ln w="6350">
                  <a:solidFill>
                    <a:srgbClr val="0C0CFF"/>
                  </a:solidFill>
                  <a:prstDash val="solid"/>
                  <a:round/>
                  <a:headEnd/>
                  <a:tailEnd/>
                </a:ln>
              </p:spPr>
              <p:txBody>
                <a:bodyPr/>
                <a:lstStyle/>
                <a:p>
                  <a:endParaRPr lang="en-US"/>
                </a:p>
              </p:txBody>
            </p:sp>
            <p:sp>
              <p:nvSpPr>
                <p:cNvPr id="5603" name="Freeform 1922"/>
                <p:cNvSpPr>
                  <a:spLocks/>
                </p:cNvSpPr>
                <p:nvPr/>
              </p:nvSpPr>
              <p:spPr bwMode="auto">
                <a:xfrm>
                  <a:off x="3176" y="2168"/>
                  <a:ext cx="2" cy="1"/>
                </a:xfrm>
                <a:custGeom>
                  <a:avLst/>
                  <a:gdLst>
                    <a:gd name="T0" fmla="*/ 0 w 12"/>
                    <a:gd name="T1" fmla="*/ 0 h 1"/>
                    <a:gd name="T2" fmla="*/ 11 w 12"/>
                    <a:gd name="T3" fmla="*/ 1 h 1"/>
                    <a:gd name="T4" fmla="*/ 12 w 12"/>
                    <a:gd name="T5" fmla="*/ 1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1"/>
                      </a:lnTo>
                      <a:lnTo>
                        <a:pt x="12" y="1"/>
                      </a:lnTo>
                    </a:path>
                  </a:pathLst>
                </a:custGeom>
                <a:noFill/>
                <a:ln w="6350">
                  <a:solidFill>
                    <a:srgbClr val="0C0CFF"/>
                  </a:solidFill>
                  <a:prstDash val="solid"/>
                  <a:round/>
                  <a:headEnd/>
                  <a:tailEnd/>
                </a:ln>
              </p:spPr>
              <p:txBody>
                <a:bodyPr/>
                <a:lstStyle/>
                <a:p>
                  <a:endParaRPr lang="en-US"/>
                </a:p>
              </p:txBody>
            </p:sp>
            <p:sp>
              <p:nvSpPr>
                <p:cNvPr id="5604" name="Freeform 1923"/>
                <p:cNvSpPr>
                  <a:spLocks/>
                </p:cNvSpPr>
                <p:nvPr/>
              </p:nvSpPr>
              <p:spPr bwMode="auto">
                <a:xfrm>
                  <a:off x="3178" y="2169"/>
                  <a:ext cx="2" cy="1"/>
                </a:xfrm>
                <a:custGeom>
                  <a:avLst/>
                  <a:gdLst>
                    <a:gd name="T0" fmla="*/ 0 w 13"/>
                    <a:gd name="T1" fmla="*/ 0 h 1"/>
                    <a:gd name="T2" fmla="*/ 12 w 13"/>
                    <a:gd name="T3" fmla="*/ 1 h 1"/>
                    <a:gd name="T4" fmla="*/ 13 w 13"/>
                    <a:gd name="T5" fmla="*/ 1 h 1"/>
                    <a:gd name="T6" fmla="*/ 0 60000 65536"/>
                    <a:gd name="T7" fmla="*/ 0 60000 65536"/>
                    <a:gd name="T8" fmla="*/ 0 60000 65536"/>
                    <a:gd name="T9" fmla="*/ 0 w 13"/>
                    <a:gd name="T10" fmla="*/ 0 h 1"/>
                    <a:gd name="T11" fmla="*/ 13 w 13"/>
                    <a:gd name="T12" fmla="*/ 1 h 1"/>
                  </a:gdLst>
                  <a:ahLst/>
                  <a:cxnLst>
                    <a:cxn ang="T6">
                      <a:pos x="T0" y="T1"/>
                    </a:cxn>
                    <a:cxn ang="T7">
                      <a:pos x="T2" y="T3"/>
                    </a:cxn>
                    <a:cxn ang="T8">
                      <a:pos x="T4" y="T5"/>
                    </a:cxn>
                  </a:cxnLst>
                  <a:rect l="T9" t="T10" r="T11" b="T12"/>
                  <a:pathLst>
                    <a:path w="13" h="1">
                      <a:moveTo>
                        <a:pt x="0" y="0"/>
                      </a:moveTo>
                      <a:lnTo>
                        <a:pt x="12" y="1"/>
                      </a:lnTo>
                      <a:lnTo>
                        <a:pt x="13" y="1"/>
                      </a:lnTo>
                    </a:path>
                  </a:pathLst>
                </a:custGeom>
                <a:noFill/>
                <a:ln w="6350">
                  <a:solidFill>
                    <a:srgbClr val="0C0CFF"/>
                  </a:solidFill>
                  <a:prstDash val="solid"/>
                  <a:round/>
                  <a:headEnd/>
                  <a:tailEnd/>
                </a:ln>
              </p:spPr>
              <p:txBody>
                <a:bodyPr/>
                <a:lstStyle/>
                <a:p>
                  <a:endParaRPr lang="en-US"/>
                </a:p>
              </p:txBody>
            </p:sp>
            <p:sp>
              <p:nvSpPr>
                <p:cNvPr id="5605" name="Freeform 1924"/>
                <p:cNvSpPr>
                  <a:spLocks/>
                </p:cNvSpPr>
                <p:nvPr/>
              </p:nvSpPr>
              <p:spPr bwMode="auto">
                <a:xfrm>
                  <a:off x="3180" y="2169"/>
                  <a:ext cx="2" cy="1"/>
                </a:xfrm>
                <a:custGeom>
                  <a:avLst/>
                  <a:gdLst>
                    <a:gd name="T0" fmla="*/ 0 w 12"/>
                    <a:gd name="T1" fmla="*/ 0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606" name="Freeform 1925"/>
                <p:cNvSpPr>
                  <a:spLocks/>
                </p:cNvSpPr>
                <p:nvPr/>
              </p:nvSpPr>
              <p:spPr bwMode="auto">
                <a:xfrm>
                  <a:off x="3182" y="2169"/>
                  <a:ext cx="2" cy="1"/>
                </a:xfrm>
                <a:custGeom>
                  <a:avLst/>
                  <a:gdLst>
                    <a:gd name="T0" fmla="*/ 0 w 12"/>
                    <a:gd name="T1" fmla="*/ 1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1"/>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607" name="Freeform 1926"/>
                <p:cNvSpPr>
                  <a:spLocks/>
                </p:cNvSpPr>
                <p:nvPr/>
              </p:nvSpPr>
              <p:spPr bwMode="auto">
                <a:xfrm>
                  <a:off x="3184" y="2168"/>
                  <a:ext cx="2" cy="1"/>
                </a:xfrm>
                <a:custGeom>
                  <a:avLst/>
                  <a:gdLst>
                    <a:gd name="T0" fmla="*/ 0 w 12"/>
                    <a:gd name="T1" fmla="*/ 1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1"/>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608" name="Freeform 1927"/>
                <p:cNvSpPr>
                  <a:spLocks/>
                </p:cNvSpPr>
                <p:nvPr/>
              </p:nvSpPr>
              <p:spPr bwMode="auto">
                <a:xfrm>
                  <a:off x="3186" y="2168"/>
                  <a:ext cx="3" cy="1"/>
                </a:xfrm>
                <a:custGeom>
                  <a:avLst/>
                  <a:gdLst>
                    <a:gd name="T0" fmla="*/ 0 w 12"/>
                    <a:gd name="T1" fmla="*/ 1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1"/>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609" name="Freeform 1928"/>
                <p:cNvSpPr>
                  <a:spLocks/>
                </p:cNvSpPr>
                <p:nvPr/>
              </p:nvSpPr>
              <p:spPr bwMode="auto">
                <a:xfrm>
                  <a:off x="3188" y="2168"/>
                  <a:ext cx="3" cy="1"/>
                </a:xfrm>
                <a:custGeom>
                  <a:avLst/>
                  <a:gdLst>
                    <a:gd name="T0" fmla="*/ 0 w 12"/>
                    <a:gd name="T1" fmla="*/ 2 h 2"/>
                    <a:gd name="T2" fmla="*/ 11 w 12"/>
                    <a:gd name="T3" fmla="*/ 0 h 2"/>
                    <a:gd name="T4" fmla="*/ 12 w 12"/>
                    <a:gd name="T5" fmla="*/ 0 h 2"/>
                    <a:gd name="T6" fmla="*/ 0 60000 65536"/>
                    <a:gd name="T7" fmla="*/ 0 60000 65536"/>
                    <a:gd name="T8" fmla="*/ 0 60000 65536"/>
                    <a:gd name="T9" fmla="*/ 0 w 12"/>
                    <a:gd name="T10" fmla="*/ 0 h 2"/>
                    <a:gd name="T11" fmla="*/ 12 w 12"/>
                    <a:gd name="T12" fmla="*/ 2 h 2"/>
                  </a:gdLst>
                  <a:ahLst/>
                  <a:cxnLst>
                    <a:cxn ang="T6">
                      <a:pos x="T0" y="T1"/>
                    </a:cxn>
                    <a:cxn ang="T7">
                      <a:pos x="T2" y="T3"/>
                    </a:cxn>
                    <a:cxn ang="T8">
                      <a:pos x="T4" y="T5"/>
                    </a:cxn>
                  </a:cxnLst>
                  <a:rect l="T9" t="T10" r="T11" b="T12"/>
                  <a:pathLst>
                    <a:path w="12" h="2">
                      <a:moveTo>
                        <a:pt x="0" y="2"/>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610" name="Freeform 1929"/>
                <p:cNvSpPr>
                  <a:spLocks/>
                </p:cNvSpPr>
                <p:nvPr/>
              </p:nvSpPr>
              <p:spPr bwMode="auto">
                <a:xfrm>
                  <a:off x="3191" y="2168"/>
                  <a:ext cx="2" cy="1"/>
                </a:xfrm>
                <a:custGeom>
                  <a:avLst/>
                  <a:gdLst>
                    <a:gd name="T0" fmla="*/ 0 w 12"/>
                    <a:gd name="T1" fmla="*/ 1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1"/>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611" name="Freeform 1930"/>
                <p:cNvSpPr>
                  <a:spLocks/>
                </p:cNvSpPr>
                <p:nvPr/>
              </p:nvSpPr>
              <p:spPr bwMode="auto">
                <a:xfrm>
                  <a:off x="3193" y="2167"/>
                  <a:ext cx="2" cy="1"/>
                </a:xfrm>
                <a:custGeom>
                  <a:avLst/>
                  <a:gdLst>
                    <a:gd name="T0" fmla="*/ 0 w 12"/>
                    <a:gd name="T1" fmla="*/ 1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1"/>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612" name="Freeform 1931"/>
                <p:cNvSpPr>
                  <a:spLocks/>
                </p:cNvSpPr>
                <p:nvPr/>
              </p:nvSpPr>
              <p:spPr bwMode="auto">
                <a:xfrm>
                  <a:off x="3195" y="2167"/>
                  <a:ext cx="2" cy="1"/>
                </a:xfrm>
                <a:custGeom>
                  <a:avLst/>
                  <a:gdLst>
                    <a:gd name="T0" fmla="*/ 0 w 12"/>
                    <a:gd name="T1" fmla="*/ 0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613" name="Freeform 1932"/>
                <p:cNvSpPr>
                  <a:spLocks/>
                </p:cNvSpPr>
                <p:nvPr/>
              </p:nvSpPr>
              <p:spPr bwMode="auto">
                <a:xfrm>
                  <a:off x="3197" y="2167"/>
                  <a:ext cx="2" cy="1"/>
                </a:xfrm>
                <a:custGeom>
                  <a:avLst/>
                  <a:gdLst>
                    <a:gd name="T0" fmla="*/ 0 w 12"/>
                    <a:gd name="T1" fmla="*/ 0 h 1"/>
                    <a:gd name="T2" fmla="*/ 11 w 12"/>
                    <a:gd name="T3" fmla="*/ 1 h 1"/>
                    <a:gd name="T4" fmla="*/ 12 w 12"/>
                    <a:gd name="T5" fmla="*/ 1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1"/>
                      </a:lnTo>
                      <a:lnTo>
                        <a:pt x="12" y="1"/>
                      </a:lnTo>
                    </a:path>
                  </a:pathLst>
                </a:custGeom>
                <a:noFill/>
                <a:ln w="6350">
                  <a:solidFill>
                    <a:srgbClr val="0C0CFF"/>
                  </a:solidFill>
                  <a:prstDash val="solid"/>
                  <a:round/>
                  <a:headEnd/>
                  <a:tailEnd/>
                </a:ln>
              </p:spPr>
              <p:txBody>
                <a:bodyPr/>
                <a:lstStyle/>
                <a:p>
                  <a:endParaRPr lang="en-US"/>
                </a:p>
              </p:txBody>
            </p:sp>
            <p:sp>
              <p:nvSpPr>
                <p:cNvPr id="5614" name="Freeform 1933"/>
                <p:cNvSpPr>
                  <a:spLocks/>
                </p:cNvSpPr>
                <p:nvPr/>
              </p:nvSpPr>
              <p:spPr bwMode="auto">
                <a:xfrm>
                  <a:off x="3199" y="2168"/>
                  <a:ext cx="2" cy="1"/>
                </a:xfrm>
                <a:custGeom>
                  <a:avLst/>
                  <a:gdLst>
                    <a:gd name="T0" fmla="*/ 0 w 12"/>
                    <a:gd name="T1" fmla="*/ 0 h 2"/>
                    <a:gd name="T2" fmla="*/ 11 w 12"/>
                    <a:gd name="T3" fmla="*/ 2 h 2"/>
                    <a:gd name="T4" fmla="*/ 12 w 12"/>
                    <a:gd name="T5" fmla="*/ 2 h 2"/>
                    <a:gd name="T6" fmla="*/ 0 60000 65536"/>
                    <a:gd name="T7" fmla="*/ 0 60000 65536"/>
                    <a:gd name="T8" fmla="*/ 0 60000 65536"/>
                    <a:gd name="T9" fmla="*/ 0 w 12"/>
                    <a:gd name="T10" fmla="*/ 0 h 2"/>
                    <a:gd name="T11" fmla="*/ 12 w 12"/>
                    <a:gd name="T12" fmla="*/ 2 h 2"/>
                  </a:gdLst>
                  <a:ahLst/>
                  <a:cxnLst>
                    <a:cxn ang="T6">
                      <a:pos x="T0" y="T1"/>
                    </a:cxn>
                    <a:cxn ang="T7">
                      <a:pos x="T2" y="T3"/>
                    </a:cxn>
                    <a:cxn ang="T8">
                      <a:pos x="T4" y="T5"/>
                    </a:cxn>
                  </a:cxnLst>
                  <a:rect l="T9" t="T10" r="T11" b="T12"/>
                  <a:pathLst>
                    <a:path w="12" h="2">
                      <a:moveTo>
                        <a:pt x="0" y="0"/>
                      </a:moveTo>
                      <a:lnTo>
                        <a:pt x="11" y="2"/>
                      </a:lnTo>
                      <a:lnTo>
                        <a:pt x="12" y="2"/>
                      </a:lnTo>
                    </a:path>
                  </a:pathLst>
                </a:custGeom>
                <a:noFill/>
                <a:ln w="6350">
                  <a:solidFill>
                    <a:srgbClr val="0C0CFF"/>
                  </a:solidFill>
                  <a:prstDash val="solid"/>
                  <a:round/>
                  <a:headEnd/>
                  <a:tailEnd/>
                </a:ln>
              </p:spPr>
              <p:txBody>
                <a:bodyPr/>
                <a:lstStyle/>
                <a:p>
                  <a:endParaRPr lang="en-US"/>
                </a:p>
              </p:txBody>
            </p:sp>
            <p:sp>
              <p:nvSpPr>
                <p:cNvPr id="5615" name="Freeform 1934"/>
                <p:cNvSpPr>
                  <a:spLocks/>
                </p:cNvSpPr>
                <p:nvPr/>
              </p:nvSpPr>
              <p:spPr bwMode="auto">
                <a:xfrm>
                  <a:off x="3201" y="2168"/>
                  <a:ext cx="2" cy="1"/>
                </a:xfrm>
                <a:custGeom>
                  <a:avLst/>
                  <a:gdLst>
                    <a:gd name="T0" fmla="*/ 0 w 12"/>
                    <a:gd name="T1" fmla="*/ 0 h 1"/>
                    <a:gd name="T2" fmla="*/ 11 w 12"/>
                    <a:gd name="T3" fmla="*/ 1 h 1"/>
                    <a:gd name="T4" fmla="*/ 12 w 12"/>
                    <a:gd name="T5" fmla="*/ 1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1"/>
                      </a:lnTo>
                      <a:lnTo>
                        <a:pt x="12" y="1"/>
                      </a:lnTo>
                    </a:path>
                  </a:pathLst>
                </a:custGeom>
                <a:noFill/>
                <a:ln w="6350">
                  <a:solidFill>
                    <a:srgbClr val="0C0CFF"/>
                  </a:solidFill>
                  <a:prstDash val="solid"/>
                  <a:round/>
                  <a:headEnd/>
                  <a:tailEnd/>
                </a:ln>
              </p:spPr>
              <p:txBody>
                <a:bodyPr/>
                <a:lstStyle/>
                <a:p>
                  <a:endParaRPr lang="en-US"/>
                </a:p>
              </p:txBody>
            </p:sp>
            <p:sp>
              <p:nvSpPr>
                <p:cNvPr id="5616" name="Freeform 1935"/>
                <p:cNvSpPr>
                  <a:spLocks/>
                </p:cNvSpPr>
                <p:nvPr/>
              </p:nvSpPr>
              <p:spPr bwMode="auto">
                <a:xfrm>
                  <a:off x="3203" y="2168"/>
                  <a:ext cx="2" cy="1"/>
                </a:xfrm>
                <a:custGeom>
                  <a:avLst/>
                  <a:gdLst>
                    <a:gd name="T0" fmla="*/ 0 w 12"/>
                    <a:gd name="T1" fmla="*/ 0 h 1"/>
                    <a:gd name="T2" fmla="*/ 11 w 12"/>
                    <a:gd name="T3" fmla="*/ 1 h 1"/>
                    <a:gd name="T4" fmla="*/ 12 w 12"/>
                    <a:gd name="T5" fmla="*/ 1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1"/>
                      </a:lnTo>
                      <a:lnTo>
                        <a:pt x="12" y="1"/>
                      </a:lnTo>
                    </a:path>
                  </a:pathLst>
                </a:custGeom>
                <a:noFill/>
                <a:ln w="6350">
                  <a:solidFill>
                    <a:srgbClr val="0C0CFF"/>
                  </a:solidFill>
                  <a:prstDash val="solid"/>
                  <a:round/>
                  <a:headEnd/>
                  <a:tailEnd/>
                </a:ln>
              </p:spPr>
              <p:txBody>
                <a:bodyPr/>
                <a:lstStyle/>
                <a:p>
                  <a:endParaRPr lang="en-US"/>
                </a:p>
              </p:txBody>
            </p:sp>
            <p:sp>
              <p:nvSpPr>
                <p:cNvPr id="5617" name="Freeform 1936"/>
                <p:cNvSpPr>
                  <a:spLocks/>
                </p:cNvSpPr>
                <p:nvPr/>
              </p:nvSpPr>
              <p:spPr bwMode="auto">
                <a:xfrm>
                  <a:off x="3205" y="2168"/>
                  <a:ext cx="3" cy="1"/>
                </a:xfrm>
                <a:custGeom>
                  <a:avLst/>
                  <a:gdLst>
                    <a:gd name="T0" fmla="*/ 0 w 12"/>
                    <a:gd name="T1" fmla="*/ 0 h 1"/>
                    <a:gd name="T2" fmla="*/ 11 w 12"/>
                    <a:gd name="T3" fmla="*/ 1 h 1"/>
                    <a:gd name="T4" fmla="*/ 12 w 12"/>
                    <a:gd name="T5" fmla="*/ 1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1"/>
                      </a:lnTo>
                      <a:lnTo>
                        <a:pt x="12" y="1"/>
                      </a:lnTo>
                    </a:path>
                  </a:pathLst>
                </a:custGeom>
                <a:noFill/>
                <a:ln w="6350">
                  <a:solidFill>
                    <a:srgbClr val="0C0CFF"/>
                  </a:solidFill>
                  <a:prstDash val="solid"/>
                  <a:round/>
                  <a:headEnd/>
                  <a:tailEnd/>
                </a:ln>
              </p:spPr>
              <p:txBody>
                <a:bodyPr/>
                <a:lstStyle/>
                <a:p>
                  <a:endParaRPr lang="en-US"/>
                </a:p>
              </p:txBody>
            </p:sp>
            <p:sp>
              <p:nvSpPr>
                <p:cNvPr id="5618" name="Freeform 1937"/>
                <p:cNvSpPr>
                  <a:spLocks/>
                </p:cNvSpPr>
                <p:nvPr/>
              </p:nvSpPr>
              <p:spPr bwMode="auto">
                <a:xfrm>
                  <a:off x="3207" y="2169"/>
                  <a:ext cx="3" cy="1"/>
                </a:xfrm>
                <a:custGeom>
                  <a:avLst/>
                  <a:gdLst>
                    <a:gd name="T0" fmla="*/ 0 w 13"/>
                    <a:gd name="T1" fmla="*/ 0 h 2"/>
                    <a:gd name="T2" fmla="*/ 12 w 13"/>
                    <a:gd name="T3" fmla="*/ 2 h 2"/>
                    <a:gd name="T4" fmla="*/ 13 w 13"/>
                    <a:gd name="T5" fmla="*/ 2 h 2"/>
                    <a:gd name="T6" fmla="*/ 0 60000 65536"/>
                    <a:gd name="T7" fmla="*/ 0 60000 65536"/>
                    <a:gd name="T8" fmla="*/ 0 60000 65536"/>
                    <a:gd name="T9" fmla="*/ 0 w 13"/>
                    <a:gd name="T10" fmla="*/ 0 h 2"/>
                    <a:gd name="T11" fmla="*/ 13 w 13"/>
                    <a:gd name="T12" fmla="*/ 2 h 2"/>
                  </a:gdLst>
                  <a:ahLst/>
                  <a:cxnLst>
                    <a:cxn ang="T6">
                      <a:pos x="T0" y="T1"/>
                    </a:cxn>
                    <a:cxn ang="T7">
                      <a:pos x="T2" y="T3"/>
                    </a:cxn>
                    <a:cxn ang="T8">
                      <a:pos x="T4" y="T5"/>
                    </a:cxn>
                  </a:cxnLst>
                  <a:rect l="T9" t="T10" r="T11" b="T12"/>
                  <a:pathLst>
                    <a:path w="13" h="2">
                      <a:moveTo>
                        <a:pt x="0" y="0"/>
                      </a:moveTo>
                      <a:lnTo>
                        <a:pt x="12" y="2"/>
                      </a:lnTo>
                      <a:lnTo>
                        <a:pt x="13" y="2"/>
                      </a:lnTo>
                    </a:path>
                  </a:pathLst>
                </a:custGeom>
                <a:noFill/>
                <a:ln w="6350">
                  <a:solidFill>
                    <a:srgbClr val="0C0CFF"/>
                  </a:solidFill>
                  <a:prstDash val="solid"/>
                  <a:round/>
                  <a:headEnd/>
                  <a:tailEnd/>
                </a:ln>
              </p:spPr>
              <p:txBody>
                <a:bodyPr/>
                <a:lstStyle/>
                <a:p>
                  <a:endParaRPr lang="en-US"/>
                </a:p>
              </p:txBody>
            </p:sp>
            <p:sp>
              <p:nvSpPr>
                <p:cNvPr id="5619" name="Freeform 1938"/>
                <p:cNvSpPr>
                  <a:spLocks/>
                </p:cNvSpPr>
                <p:nvPr/>
              </p:nvSpPr>
              <p:spPr bwMode="auto">
                <a:xfrm>
                  <a:off x="3210" y="2169"/>
                  <a:ext cx="2" cy="1"/>
                </a:xfrm>
                <a:custGeom>
                  <a:avLst/>
                  <a:gdLst>
                    <a:gd name="T0" fmla="*/ 0 w 12"/>
                    <a:gd name="T1" fmla="*/ 0 h 1"/>
                    <a:gd name="T2" fmla="*/ 11 w 12"/>
                    <a:gd name="T3" fmla="*/ 1 h 1"/>
                    <a:gd name="T4" fmla="*/ 12 w 12"/>
                    <a:gd name="T5" fmla="*/ 1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1"/>
                      </a:lnTo>
                      <a:lnTo>
                        <a:pt x="12" y="1"/>
                      </a:lnTo>
                    </a:path>
                  </a:pathLst>
                </a:custGeom>
                <a:noFill/>
                <a:ln w="6350">
                  <a:solidFill>
                    <a:srgbClr val="0C0CFF"/>
                  </a:solidFill>
                  <a:prstDash val="solid"/>
                  <a:round/>
                  <a:headEnd/>
                  <a:tailEnd/>
                </a:ln>
              </p:spPr>
              <p:txBody>
                <a:bodyPr/>
                <a:lstStyle/>
                <a:p>
                  <a:endParaRPr lang="en-US"/>
                </a:p>
              </p:txBody>
            </p:sp>
            <p:sp>
              <p:nvSpPr>
                <p:cNvPr id="5620" name="Freeform 1939"/>
                <p:cNvSpPr>
                  <a:spLocks/>
                </p:cNvSpPr>
                <p:nvPr/>
              </p:nvSpPr>
              <p:spPr bwMode="auto">
                <a:xfrm>
                  <a:off x="3212" y="2169"/>
                  <a:ext cx="2" cy="1"/>
                </a:xfrm>
                <a:custGeom>
                  <a:avLst/>
                  <a:gdLst>
                    <a:gd name="T0" fmla="*/ 0 w 12"/>
                    <a:gd name="T1" fmla="*/ 0 h 2"/>
                    <a:gd name="T2" fmla="*/ 11 w 12"/>
                    <a:gd name="T3" fmla="*/ 2 h 2"/>
                    <a:gd name="T4" fmla="*/ 12 w 12"/>
                    <a:gd name="T5" fmla="*/ 2 h 2"/>
                    <a:gd name="T6" fmla="*/ 0 60000 65536"/>
                    <a:gd name="T7" fmla="*/ 0 60000 65536"/>
                    <a:gd name="T8" fmla="*/ 0 60000 65536"/>
                    <a:gd name="T9" fmla="*/ 0 w 12"/>
                    <a:gd name="T10" fmla="*/ 0 h 2"/>
                    <a:gd name="T11" fmla="*/ 12 w 12"/>
                    <a:gd name="T12" fmla="*/ 2 h 2"/>
                  </a:gdLst>
                  <a:ahLst/>
                  <a:cxnLst>
                    <a:cxn ang="T6">
                      <a:pos x="T0" y="T1"/>
                    </a:cxn>
                    <a:cxn ang="T7">
                      <a:pos x="T2" y="T3"/>
                    </a:cxn>
                    <a:cxn ang="T8">
                      <a:pos x="T4" y="T5"/>
                    </a:cxn>
                  </a:cxnLst>
                  <a:rect l="T9" t="T10" r="T11" b="T12"/>
                  <a:pathLst>
                    <a:path w="12" h="2">
                      <a:moveTo>
                        <a:pt x="0" y="0"/>
                      </a:moveTo>
                      <a:lnTo>
                        <a:pt x="11" y="2"/>
                      </a:lnTo>
                      <a:lnTo>
                        <a:pt x="12" y="2"/>
                      </a:lnTo>
                    </a:path>
                  </a:pathLst>
                </a:custGeom>
                <a:noFill/>
                <a:ln w="6350">
                  <a:solidFill>
                    <a:srgbClr val="0C0CFF"/>
                  </a:solidFill>
                  <a:prstDash val="solid"/>
                  <a:round/>
                  <a:headEnd/>
                  <a:tailEnd/>
                </a:ln>
              </p:spPr>
              <p:txBody>
                <a:bodyPr/>
                <a:lstStyle/>
                <a:p>
                  <a:endParaRPr lang="en-US"/>
                </a:p>
              </p:txBody>
            </p:sp>
            <p:sp>
              <p:nvSpPr>
                <p:cNvPr id="5621" name="Freeform 1940"/>
                <p:cNvSpPr>
                  <a:spLocks/>
                </p:cNvSpPr>
                <p:nvPr/>
              </p:nvSpPr>
              <p:spPr bwMode="auto">
                <a:xfrm>
                  <a:off x="3214" y="2170"/>
                  <a:ext cx="2" cy="1"/>
                </a:xfrm>
                <a:custGeom>
                  <a:avLst/>
                  <a:gdLst>
                    <a:gd name="T0" fmla="*/ 0 w 12"/>
                    <a:gd name="T1" fmla="*/ 0 h 2"/>
                    <a:gd name="T2" fmla="*/ 11 w 12"/>
                    <a:gd name="T3" fmla="*/ 2 h 2"/>
                    <a:gd name="T4" fmla="*/ 12 w 12"/>
                    <a:gd name="T5" fmla="*/ 2 h 2"/>
                    <a:gd name="T6" fmla="*/ 0 60000 65536"/>
                    <a:gd name="T7" fmla="*/ 0 60000 65536"/>
                    <a:gd name="T8" fmla="*/ 0 60000 65536"/>
                    <a:gd name="T9" fmla="*/ 0 w 12"/>
                    <a:gd name="T10" fmla="*/ 0 h 2"/>
                    <a:gd name="T11" fmla="*/ 12 w 12"/>
                    <a:gd name="T12" fmla="*/ 2 h 2"/>
                  </a:gdLst>
                  <a:ahLst/>
                  <a:cxnLst>
                    <a:cxn ang="T6">
                      <a:pos x="T0" y="T1"/>
                    </a:cxn>
                    <a:cxn ang="T7">
                      <a:pos x="T2" y="T3"/>
                    </a:cxn>
                    <a:cxn ang="T8">
                      <a:pos x="T4" y="T5"/>
                    </a:cxn>
                  </a:cxnLst>
                  <a:rect l="T9" t="T10" r="T11" b="T12"/>
                  <a:pathLst>
                    <a:path w="12" h="2">
                      <a:moveTo>
                        <a:pt x="0" y="0"/>
                      </a:moveTo>
                      <a:lnTo>
                        <a:pt x="11" y="2"/>
                      </a:lnTo>
                      <a:lnTo>
                        <a:pt x="12" y="2"/>
                      </a:lnTo>
                    </a:path>
                  </a:pathLst>
                </a:custGeom>
                <a:noFill/>
                <a:ln w="6350">
                  <a:solidFill>
                    <a:srgbClr val="0C0CFF"/>
                  </a:solidFill>
                  <a:prstDash val="solid"/>
                  <a:round/>
                  <a:headEnd/>
                  <a:tailEnd/>
                </a:ln>
              </p:spPr>
              <p:txBody>
                <a:bodyPr/>
                <a:lstStyle/>
                <a:p>
                  <a:endParaRPr lang="en-US"/>
                </a:p>
              </p:txBody>
            </p:sp>
            <p:sp>
              <p:nvSpPr>
                <p:cNvPr id="5622" name="Freeform 1941"/>
                <p:cNvSpPr>
                  <a:spLocks/>
                </p:cNvSpPr>
                <p:nvPr/>
              </p:nvSpPr>
              <p:spPr bwMode="auto">
                <a:xfrm>
                  <a:off x="3216" y="2170"/>
                  <a:ext cx="2" cy="1"/>
                </a:xfrm>
                <a:custGeom>
                  <a:avLst/>
                  <a:gdLst>
                    <a:gd name="T0" fmla="*/ 0 w 12"/>
                    <a:gd name="T1" fmla="*/ 0 h 2"/>
                    <a:gd name="T2" fmla="*/ 11 w 12"/>
                    <a:gd name="T3" fmla="*/ 2 h 2"/>
                    <a:gd name="T4" fmla="*/ 12 w 12"/>
                    <a:gd name="T5" fmla="*/ 2 h 2"/>
                    <a:gd name="T6" fmla="*/ 0 60000 65536"/>
                    <a:gd name="T7" fmla="*/ 0 60000 65536"/>
                    <a:gd name="T8" fmla="*/ 0 60000 65536"/>
                    <a:gd name="T9" fmla="*/ 0 w 12"/>
                    <a:gd name="T10" fmla="*/ 0 h 2"/>
                    <a:gd name="T11" fmla="*/ 12 w 12"/>
                    <a:gd name="T12" fmla="*/ 2 h 2"/>
                  </a:gdLst>
                  <a:ahLst/>
                  <a:cxnLst>
                    <a:cxn ang="T6">
                      <a:pos x="T0" y="T1"/>
                    </a:cxn>
                    <a:cxn ang="T7">
                      <a:pos x="T2" y="T3"/>
                    </a:cxn>
                    <a:cxn ang="T8">
                      <a:pos x="T4" y="T5"/>
                    </a:cxn>
                  </a:cxnLst>
                  <a:rect l="T9" t="T10" r="T11" b="T12"/>
                  <a:pathLst>
                    <a:path w="12" h="2">
                      <a:moveTo>
                        <a:pt x="0" y="0"/>
                      </a:moveTo>
                      <a:lnTo>
                        <a:pt x="11" y="2"/>
                      </a:lnTo>
                      <a:lnTo>
                        <a:pt x="12" y="2"/>
                      </a:lnTo>
                    </a:path>
                  </a:pathLst>
                </a:custGeom>
                <a:noFill/>
                <a:ln w="6350">
                  <a:solidFill>
                    <a:srgbClr val="0C0CFF"/>
                  </a:solidFill>
                  <a:prstDash val="solid"/>
                  <a:round/>
                  <a:headEnd/>
                  <a:tailEnd/>
                </a:ln>
              </p:spPr>
              <p:txBody>
                <a:bodyPr/>
                <a:lstStyle/>
                <a:p>
                  <a:endParaRPr lang="en-US"/>
                </a:p>
              </p:txBody>
            </p:sp>
            <p:sp>
              <p:nvSpPr>
                <p:cNvPr id="5623" name="Freeform 1942"/>
                <p:cNvSpPr>
                  <a:spLocks/>
                </p:cNvSpPr>
                <p:nvPr/>
              </p:nvSpPr>
              <p:spPr bwMode="auto">
                <a:xfrm>
                  <a:off x="3218" y="2170"/>
                  <a:ext cx="2" cy="1"/>
                </a:xfrm>
                <a:custGeom>
                  <a:avLst/>
                  <a:gdLst>
                    <a:gd name="T0" fmla="*/ 0 w 12"/>
                    <a:gd name="T1" fmla="*/ 0 h 2"/>
                    <a:gd name="T2" fmla="*/ 11 w 12"/>
                    <a:gd name="T3" fmla="*/ 2 h 2"/>
                    <a:gd name="T4" fmla="*/ 12 w 12"/>
                    <a:gd name="T5" fmla="*/ 2 h 2"/>
                    <a:gd name="T6" fmla="*/ 0 60000 65536"/>
                    <a:gd name="T7" fmla="*/ 0 60000 65536"/>
                    <a:gd name="T8" fmla="*/ 0 60000 65536"/>
                    <a:gd name="T9" fmla="*/ 0 w 12"/>
                    <a:gd name="T10" fmla="*/ 0 h 2"/>
                    <a:gd name="T11" fmla="*/ 12 w 12"/>
                    <a:gd name="T12" fmla="*/ 2 h 2"/>
                  </a:gdLst>
                  <a:ahLst/>
                  <a:cxnLst>
                    <a:cxn ang="T6">
                      <a:pos x="T0" y="T1"/>
                    </a:cxn>
                    <a:cxn ang="T7">
                      <a:pos x="T2" y="T3"/>
                    </a:cxn>
                    <a:cxn ang="T8">
                      <a:pos x="T4" y="T5"/>
                    </a:cxn>
                  </a:cxnLst>
                  <a:rect l="T9" t="T10" r="T11" b="T12"/>
                  <a:pathLst>
                    <a:path w="12" h="2">
                      <a:moveTo>
                        <a:pt x="0" y="0"/>
                      </a:moveTo>
                      <a:lnTo>
                        <a:pt x="11" y="2"/>
                      </a:lnTo>
                      <a:lnTo>
                        <a:pt x="12" y="2"/>
                      </a:lnTo>
                    </a:path>
                  </a:pathLst>
                </a:custGeom>
                <a:noFill/>
                <a:ln w="6350">
                  <a:solidFill>
                    <a:srgbClr val="0C0CFF"/>
                  </a:solidFill>
                  <a:prstDash val="solid"/>
                  <a:round/>
                  <a:headEnd/>
                  <a:tailEnd/>
                </a:ln>
              </p:spPr>
              <p:txBody>
                <a:bodyPr/>
                <a:lstStyle/>
                <a:p>
                  <a:endParaRPr lang="en-US"/>
                </a:p>
              </p:txBody>
            </p:sp>
            <p:sp>
              <p:nvSpPr>
                <p:cNvPr id="5624" name="Freeform 1943"/>
                <p:cNvSpPr>
                  <a:spLocks/>
                </p:cNvSpPr>
                <p:nvPr/>
              </p:nvSpPr>
              <p:spPr bwMode="auto">
                <a:xfrm>
                  <a:off x="3220" y="2171"/>
                  <a:ext cx="2" cy="1"/>
                </a:xfrm>
                <a:custGeom>
                  <a:avLst/>
                  <a:gdLst>
                    <a:gd name="T0" fmla="*/ 0 w 12"/>
                    <a:gd name="T1" fmla="*/ 0 h 2"/>
                    <a:gd name="T2" fmla="*/ 11 w 12"/>
                    <a:gd name="T3" fmla="*/ 2 h 2"/>
                    <a:gd name="T4" fmla="*/ 12 w 12"/>
                    <a:gd name="T5" fmla="*/ 2 h 2"/>
                    <a:gd name="T6" fmla="*/ 0 60000 65536"/>
                    <a:gd name="T7" fmla="*/ 0 60000 65536"/>
                    <a:gd name="T8" fmla="*/ 0 60000 65536"/>
                    <a:gd name="T9" fmla="*/ 0 w 12"/>
                    <a:gd name="T10" fmla="*/ 0 h 2"/>
                    <a:gd name="T11" fmla="*/ 12 w 12"/>
                    <a:gd name="T12" fmla="*/ 2 h 2"/>
                  </a:gdLst>
                  <a:ahLst/>
                  <a:cxnLst>
                    <a:cxn ang="T6">
                      <a:pos x="T0" y="T1"/>
                    </a:cxn>
                    <a:cxn ang="T7">
                      <a:pos x="T2" y="T3"/>
                    </a:cxn>
                    <a:cxn ang="T8">
                      <a:pos x="T4" y="T5"/>
                    </a:cxn>
                  </a:cxnLst>
                  <a:rect l="T9" t="T10" r="T11" b="T12"/>
                  <a:pathLst>
                    <a:path w="12" h="2">
                      <a:moveTo>
                        <a:pt x="0" y="0"/>
                      </a:moveTo>
                      <a:lnTo>
                        <a:pt x="11" y="2"/>
                      </a:lnTo>
                      <a:lnTo>
                        <a:pt x="12" y="2"/>
                      </a:lnTo>
                    </a:path>
                  </a:pathLst>
                </a:custGeom>
                <a:noFill/>
                <a:ln w="6350">
                  <a:solidFill>
                    <a:srgbClr val="0C0CFF"/>
                  </a:solidFill>
                  <a:prstDash val="solid"/>
                  <a:round/>
                  <a:headEnd/>
                  <a:tailEnd/>
                </a:ln>
              </p:spPr>
              <p:txBody>
                <a:bodyPr/>
                <a:lstStyle/>
                <a:p>
                  <a:endParaRPr lang="en-US"/>
                </a:p>
              </p:txBody>
            </p:sp>
            <p:sp>
              <p:nvSpPr>
                <p:cNvPr id="5625" name="Freeform 1944"/>
                <p:cNvSpPr>
                  <a:spLocks/>
                </p:cNvSpPr>
                <p:nvPr/>
              </p:nvSpPr>
              <p:spPr bwMode="auto">
                <a:xfrm>
                  <a:off x="3222" y="2171"/>
                  <a:ext cx="3" cy="1"/>
                </a:xfrm>
                <a:custGeom>
                  <a:avLst/>
                  <a:gdLst>
                    <a:gd name="T0" fmla="*/ 0 w 12"/>
                    <a:gd name="T1" fmla="*/ 0 h 1"/>
                    <a:gd name="T2" fmla="*/ 11 w 12"/>
                    <a:gd name="T3" fmla="*/ 1 h 1"/>
                    <a:gd name="T4" fmla="*/ 12 w 12"/>
                    <a:gd name="T5" fmla="*/ 1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1"/>
                      </a:lnTo>
                      <a:lnTo>
                        <a:pt x="12" y="1"/>
                      </a:lnTo>
                    </a:path>
                  </a:pathLst>
                </a:custGeom>
                <a:noFill/>
                <a:ln w="6350">
                  <a:solidFill>
                    <a:srgbClr val="0C0CFF"/>
                  </a:solidFill>
                  <a:prstDash val="solid"/>
                  <a:round/>
                  <a:headEnd/>
                  <a:tailEnd/>
                </a:ln>
              </p:spPr>
              <p:txBody>
                <a:bodyPr/>
                <a:lstStyle/>
                <a:p>
                  <a:endParaRPr lang="en-US"/>
                </a:p>
              </p:txBody>
            </p:sp>
            <p:sp>
              <p:nvSpPr>
                <p:cNvPr id="5626" name="Freeform 1945"/>
                <p:cNvSpPr>
                  <a:spLocks/>
                </p:cNvSpPr>
                <p:nvPr/>
              </p:nvSpPr>
              <p:spPr bwMode="auto">
                <a:xfrm>
                  <a:off x="3224" y="2171"/>
                  <a:ext cx="3" cy="1"/>
                </a:xfrm>
                <a:custGeom>
                  <a:avLst/>
                  <a:gdLst>
                    <a:gd name="T0" fmla="*/ 0 w 12"/>
                    <a:gd name="T1" fmla="*/ 0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627" name="Freeform 1946"/>
                <p:cNvSpPr>
                  <a:spLocks/>
                </p:cNvSpPr>
                <p:nvPr/>
              </p:nvSpPr>
              <p:spPr bwMode="auto">
                <a:xfrm>
                  <a:off x="3226" y="2171"/>
                  <a:ext cx="3" cy="1"/>
                </a:xfrm>
                <a:custGeom>
                  <a:avLst/>
                  <a:gdLst>
                    <a:gd name="T0" fmla="*/ 0 w 12"/>
                    <a:gd name="T1" fmla="*/ 0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628" name="Freeform 1947"/>
                <p:cNvSpPr>
                  <a:spLocks/>
                </p:cNvSpPr>
                <p:nvPr/>
              </p:nvSpPr>
              <p:spPr bwMode="auto">
                <a:xfrm>
                  <a:off x="3229" y="2171"/>
                  <a:ext cx="2" cy="1"/>
                </a:xfrm>
                <a:custGeom>
                  <a:avLst/>
                  <a:gdLst>
                    <a:gd name="T0" fmla="*/ 0 w 12"/>
                    <a:gd name="T1" fmla="*/ 1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1"/>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629" name="Freeform 1948"/>
                <p:cNvSpPr>
                  <a:spLocks/>
                </p:cNvSpPr>
                <p:nvPr/>
              </p:nvSpPr>
              <p:spPr bwMode="auto">
                <a:xfrm>
                  <a:off x="3231" y="2171"/>
                  <a:ext cx="2" cy="1"/>
                </a:xfrm>
                <a:custGeom>
                  <a:avLst/>
                  <a:gdLst>
                    <a:gd name="T0" fmla="*/ 0 w 12"/>
                    <a:gd name="T1" fmla="*/ 0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630" name="Freeform 1949"/>
                <p:cNvSpPr>
                  <a:spLocks/>
                </p:cNvSpPr>
                <p:nvPr/>
              </p:nvSpPr>
              <p:spPr bwMode="auto">
                <a:xfrm>
                  <a:off x="3233" y="2171"/>
                  <a:ext cx="2" cy="1"/>
                </a:xfrm>
                <a:custGeom>
                  <a:avLst/>
                  <a:gdLst>
                    <a:gd name="T0" fmla="*/ 0 w 12"/>
                    <a:gd name="T1" fmla="*/ 2 h 2"/>
                    <a:gd name="T2" fmla="*/ 11 w 12"/>
                    <a:gd name="T3" fmla="*/ 0 h 2"/>
                    <a:gd name="T4" fmla="*/ 12 w 12"/>
                    <a:gd name="T5" fmla="*/ 0 h 2"/>
                    <a:gd name="T6" fmla="*/ 0 60000 65536"/>
                    <a:gd name="T7" fmla="*/ 0 60000 65536"/>
                    <a:gd name="T8" fmla="*/ 0 60000 65536"/>
                    <a:gd name="T9" fmla="*/ 0 w 12"/>
                    <a:gd name="T10" fmla="*/ 0 h 2"/>
                    <a:gd name="T11" fmla="*/ 12 w 12"/>
                    <a:gd name="T12" fmla="*/ 2 h 2"/>
                  </a:gdLst>
                  <a:ahLst/>
                  <a:cxnLst>
                    <a:cxn ang="T6">
                      <a:pos x="T0" y="T1"/>
                    </a:cxn>
                    <a:cxn ang="T7">
                      <a:pos x="T2" y="T3"/>
                    </a:cxn>
                    <a:cxn ang="T8">
                      <a:pos x="T4" y="T5"/>
                    </a:cxn>
                  </a:cxnLst>
                  <a:rect l="T9" t="T10" r="T11" b="T12"/>
                  <a:pathLst>
                    <a:path w="12" h="2">
                      <a:moveTo>
                        <a:pt x="0" y="2"/>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631" name="Freeform 1950"/>
                <p:cNvSpPr>
                  <a:spLocks/>
                </p:cNvSpPr>
                <p:nvPr/>
              </p:nvSpPr>
              <p:spPr bwMode="auto">
                <a:xfrm>
                  <a:off x="3235" y="2171"/>
                  <a:ext cx="2" cy="1"/>
                </a:xfrm>
                <a:custGeom>
                  <a:avLst/>
                  <a:gdLst>
                    <a:gd name="T0" fmla="*/ 0 w 13"/>
                    <a:gd name="T1" fmla="*/ 1 h 1"/>
                    <a:gd name="T2" fmla="*/ 12 w 13"/>
                    <a:gd name="T3" fmla="*/ 0 h 1"/>
                    <a:gd name="T4" fmla="*/ 13 w 13"/>
                    <a:gd name="T5" fmla="*/ 0 h 1"/>
                    <a:gd name="T6" fmla="*/ 0 60000 65536"/>
                    <a:gd name="T7" fmla="*/ 0 60000 65536"/>
                    <a:gd name="T8" fmla="*/ 0 60000 65536"/>
                    <a:gd name="T9" fmla="*/ 0 w 13"/>
                    <a:gd name="T10" fmla="*/ 0 h 1"/>
                    <a:gd name="T11" fmla="*/ 13 w 13"/>
                    <a:gd name="T12" fmla="*/ 1 h 1"/>
                  </a:gdLst>
                  <a:ahLst/>
                  <a:cxnLst>
                    <a:cxn ang="T6">
                      <a:pos x="T0" y="T1"/>
                    </a:cxn>
                    <a:cxn ang="T7">
                      <a:pos x="T2" y="T3"/>
                    </a:cxn>
                    <a:cxn ang="T8">
                      <a:pos x="T4" y="T5"/>
                    </a:cxn>
                  </a:cxnLst>
                  <a:rect l="T9" t="T10" r="T11" b="T12"/>
                  <a:pathLst>
                    <a:path w="13" h="1">
                      <a:moveTo>
                        <a:pt x="0" y="1"/>
                      </a:moveTo>
                      <a:lnTo>
                        <a:pt x="12" y="0"/>
                      </a:lnTo>
                      <a:lnTo>
                        <a:pt x="13" y="0"/>
                      </a:lnTo>
                    </a:path>
                  </a:pathLst>
                </a:custGeom>
                <a:noFill/>
                <a:ln w="6350">
                  <a:solidFill>
                    <a:srgbClr val="0C0CFF"/>
                  </a:solidFill>
                  <a:prstDash val="solid"/>
                  <a:round/>
                  <a:headEnd/>
                  <a:tailEnd/>
                </a:ln>
              </p:spPr>
              <p:txBody>
                <a:bodyPr/>
                <a:lstStyle/>
                <a:p>
                  <a:endParaRPr lang="en-US"/>
                </a:p>
              </p:txBody>
            </p:sp>
            <p:sp>
              <p:nvSpPr>
                <p:cNvPr id="5632" name="Freeform 1951"/>
                <p:cNvSpPr>
                  <a:spLocks/>
                </p:cNvSpPr>
                <p:nvPr/>
              </p:nvSpPr>
              <p:spPr bwMode="auto">
                <a:xfrm>
                  <a:off x="3237" y="2170"/>
                  <a:ext cx="3" cy="1"/>
                </a:xfrm>
                <a:custGeom>
                  <a:avLst/>
                  <a:gdLst>
                    <a:gd name="T0" fmla="*/ 0 w 12"/>
                    <a:gd name="T1" fmla="*/ 1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1"/>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633" name="Freeform 1952"/>
                <p:cNvSpPr>
                  <a:spLocks/>
                </p:cNvSpPr>
                <p:nvPr/>
              </p:nvSpPr>
              <p:spPr bwMode="auto">
                <a:xfrm>
                  <a:off x="3239" y="2170"/>
                  <a:ext cx="3" cy="1"/>
                </a:xfrm>
                <a:custGeom>
                  <a:avLst/>
                  <a:gdLst>
                    <a:gd name="T0" fmla="*/ 0 w 12"/>
                    <a:gd name="T1" fmla="*/ 1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1"/>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634" name="Freeform 1953"/>
                <p:cNvSpPr>
                  <a:spLocks/>
                </p:cNvSpPr>
                <p:nvPr/>
              </p:nvSpPr>
              <p:spPr bwMode="auto">
                <a:xfrm>
                  <a:off x="3241" y="2170"/>
                  <a:ext cx="3" cy="1"/>
                </a:xfrm>
                <a:custGeom>
                  <a:avLst/>
                  <a:gdLst>
                    <a:gd name="T0" fmla="*/ 0 w 12"/>
                    <a:gd name="T1" fmla="*/ 1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1"/>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635" name="Freeform 1954"/>
                <p:cNvSpPr>
                  <a:spLocks/>
                </p:cNvSpPr>
                <p:nvPr/>
              </p:nvSpPr>
              <p:spPr bwMode="auto">
                <a:xfrm>
                  <a:off x="3244" y="2170"/>
                  <a:ext cx="2" cy="1"/>
                </a:xfrm>
                <a:custGeom>
                  <a:avLst/>
                  <a:gdLst>
                    <a:gd name="T0" fmla="*/ 0 w 12"/>
                    <a:gd name="T1" fmla="*/ 1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1"/>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636" name="Freeform 1955"/>
                <p:cNvSpPr>
                  <a:spLocks/>
                </p:cNvSpPr>
                <p:nvPr/>
              </p:nvSpPr>
              <p:spPr bwMode="auto">
                <a:xfrm>
                  <a:off x="3246" y="2170"/>
                  <a:ext cx="2" cy="1"/>
                </a:xfrm>
                <a:custGeom>
                  <a:avLst/>
                  <a:gdLst>
                    <a:gd name="T0" fmla="*/ 0 w 12"/>
                    <a:gd name="T1" fmla="*/ 1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1"/>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637" name="Freeform 1956"/>
                <p:cNvSpPr>
                  <a:spLocks/>
                </p:cNvSpPr>
                <p:nvPr/>
              </p:nvSpPr>
              <p:spPr bwMode="auto">
                <a:xfrm>
                  <a:off x="3248" y="2170"/>
                  <a:ext cx="2" cy="1"/>
                </a:xfrm>
                <a:custGeom>
                  <a:avLst/>
                  <a:gdLst>
                    <a:gd name="T0" fmla="*/ 0 w 12"/>
                    <a:gd name="T1" fmla="*/ 0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638" name="Freeform 1957"/>
                <p:cNvSpPr>
                  <a:spLocks/>
                </p:cNvSpPr>
                <p:nvPr/>
              </p:nvSpPr>
              <p:spPr bwMode="auto">
                <a:xfrm>
                  <a:off x="3250" y="2170"/>
                  <a:ext cx="2" cy="1"/>
                </a:xfrm>
                <a:custGeom>
                  <a:avLst/>
                  <a:gdLst>
                    <a:gd name="T0" fmla="*/ 0 w 12"/>
                    <a:gd name="T1" fmla="*/ 0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639" name="Freeform 1958"/>
                <p:cNvSpPr>
                  <a:spLocks/>
                </p:cNvSpPr>
                <p:nvPr/>
              </p:nvSpPr>
              <p:spPr bwMode="auto">
                <a:xfrm>
                  <a:off x="3252" y="2170"/>
                  <a:ext cx="2" cy="1"/>
                </a:xfrm>
                <a:custGeom>
                  <a:avLst/>
                  <a:gdLst>
                    <a:gd name="T0" fmla="*/ 0 w 12"/>
                    <a:gd name="T1" fmla="*/ 0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640" name="Freeform 1959"/>
                <p:cNvSpPr>
                  <a:spLocks/>
                </p:cNvSpPr>
                <p:nvPr/>
              </p:nvSpPr>
              <p:spPr bwMode="auto">
                <a:xfrm>
                  <a:off x="3254" y="2170"/>
                  <a:ext cx="2" cy="1"/>
                </a:xfrm>
                <a:custGeom>
                  <a:avLst/>
                  <a:gdLst>
                    <a:gd name="T0" fmla="*/ 0 w 12"/>
                    <a:gd name="T1" fmla="*/ 0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641" name="Freeform 1960"/>
                <p:cNvSpPr>
                  <a:spLocks/>
                </p:cNvSpPr>
                <p:nvPr/>
              </p:nvSpPr>
              <p:spPr bwMode="auto">
                <a:xfrm>
                  <a:off x="3256" y="2170"/>
                  <a:ext cx="2" cy="1"/>
                </a:xfrm>
                <a:custGeom>
                  <a:avLst/>
                  <a:gdLst>
                    <a:gd name="T0" fmla="*/ 0 w 12"/>
                    <a:gd name="T1" fmla="*/ 0 h 1"/>
                    <a:gd name="T2" fmla="*/ 11 w 12"/>
                    <a:gd name="T3" fmla="*/ 1 h 1"/>
                    <a:gd name="T4" fmla="*/ 12 w 12"/>
                    <a:gd name="T5" fmla="*/ 1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1"/>
                      </a:lnTo>
                      <a:lnTo>
                        <a:pt x="12" y="1"/>
                      </a:lnTo>
                    </a:path>
                  </a:pathLst>
                </a:custGeom>
                <a:noFill/>
                <a:ln w="6350">
                  <a:solidFill>
                    <a:srgbClr val="0C0CFF"/>
                  </a:solidFill>
                  <a:prstDash val="solid"/>
                  <a:round/>
                  <a:headEnd/>
                  <a:tailEnd/>
                </a:ln>
              </p:spPr>
              <p:txBody>
                <a:bodyPr/>
                <a:lstStyle/>
                <a:p>
                  <a:endParaRPr lang="en-US"/>
                </a:p>
              </p:txBody>
            </p:sp>
            <p:sp>
              <p:nvSpPr>
                <p:cNvPr id="5642" name="Freeform 1961"/>
                <p:cNvSpPr>
                  <a:spLocks/>
                </p:cNvSpPr>
                <p:nvPr/>
              </p:nvSpPr>
              <p:spPr bwMode="auto">
                <a:xfrm>
                  <a:off x="3258" y="2170"/>
                  <a:ext cx="3" cy="1"/>
                </a:xfrm>
                <a:custGeom>
                  <a:avLst/>
                  <a:gdLst>
                    <a:gd name="T0" fmla="*/ 0 w 12"/>
                    <a:gd name="T1" fmla="*/ 0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643" name="Freeform 1962"/>
                <p:cNvSpPr>
                  <a:spLocks/>
                </p:cNvSpPr>
                <p:nvPr/>
              </p:nvSpPr>
              <p:spPr bwMode="auto">
                <a:xfrm>
                  <a:off x="3260" y="2170"/>
                  <a:ext cx="3" cy="1"/>
                </a:xfrm>
                <a:custGeom>
                  <a:avLst/>
                  <a:gdLst>
                    <a:gd name="T0" fmla="*/ 0 w 12"/>
                    <a:gd name="T1" fmla="*/ 0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644" name="Freeform 1963"/>
                <p:cNvSpPr>
                  <a:spLocks/>
                </p:cNvSpPr>
                <p:nvPr/>
              </p:nvSpPr>
              <p:spPr bwMode="auto">
                <a:xfrm>
                  <a:off x="3262" y="2170"/>
                  <a:ext cx="3" cy="1"/>
                </a:xfrm>
                <a:custGeom>
                  <a:avLst/>
                  <a:gdLst>
                    <a:gd name="T0" fmla="*/ 0 w 13"/>
                    <a:gd name="T1" fmla="*/ 0 h 1"/>
                    <a:gd name="T2" fmla="*/ 12 w 13"/>
                    <a:gd name="T3" fmla="*/ 1 h 1"/>
                    <a:gd name="T4" fmla="*/ 13 w 13"/>
                    <a:gd name="T5" fmla="*/ 1 h 1"/>
                    <a:gd name="T6" fmla="*/ 0 60000 65536"/>
                    <a:gd name="T7" fmla="*/ 0 60000 65536"/>
                    <a:gd name="T8" fmla="*/ 0 60000 65536"/>
                    <a:gd name="T9" fmla="*/ 0 w 13"/>
                    <a:gd name="T10" fmla="*/ 0 h 1"/>
                    <a:gd name="T11" fmla="*/ 13 w 13"/>
                    <a:gd name="T12" fmla="*/ 1 h 1"/>
                  </a:gdLst>
                  <a:ahLst/>
                  <a:cxnLst>
                    <a:cxn ang="T6">
                      <a:pos x="T0" y="T1"/>
                    </a:cxn>
                    <a:cxn ang="T7">
                      <a:pos x="T2" y="T3"/>
                    </a:cxn>
                    <a:cxn ang="T8">
                      <a:pos x="T4" y="T5"/>
                    </a:cxn>
                  </a:cxnLst>
                  <a:rect l="T9" t="T10" r="T11" b="T12"/>
                  <a:pathLst>
                    <a:path w="13" h="1">
                      <a:moveTo>
                        <a:pt x="0" y="0"/>
                      </a:moveTo>
                      <a:lnTo>
                        <a:pt x="12" y="1"/>
                      </a:lnTo>
                      <a:lnTo>
                        <a:pt x="13" y="1"/>
                      </a:lnTo>
                    </a:path>
                  </a:pathLst>
                </a:custGeom>
                <a:noFill/>
                <a:ln w="6350">
                  <a:solidFill>
                    <a:srgbClr val="0C0CFF"/>
                  </a:solidFill>
                  <a:prstDash val="solid"/>
                  <a:round/>
                  <a:headEnd/>
                  <a:tailEnd/>
                </a:ln>
              </p:spPr>
              <p:txBody>
                <a:bodyPr/>
                <a:lstStyle/>
                <a:p>
                  <a:endParaRPr lang="en-US"/>
                </a:p>
              </p:txBody>
            </p:sp>
            <p:sp>
              <p:nvSpPr>
                <p:cNvPr id="5645" name="Freeform 1964"/>
                <p:cNvSpPr>
                  <a:spLocks/>
                </p:cNvSpPr>
                <p:nvPr/>
              </p:nvSpPr>
              <p:spPr bwMode="auto">
                <a:xfrm>
                  <a:off x="3265" y="2170"/>
                  <a:ext cx="2" cy="1"/>
                </a:xfrm>
                <a:custGeom>
                  <a:avLst/>
                  <a:gdLst>
                    <a:gd name="T0" fmla="*/ 0 w 12"/>
                    <a:gd name="T1" fmla="*/ 0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646" name="Freeform 1965"/>
                <p:cNvSpPr>
                  <a:spLocks/>
                </p:cNvSpPr>
                <p:nvPr/>
              </p:nvSpPr>
              <p:spPr bwMode="auto">
                <a:xfrm>
                  <a:off x="3267" y="2170"/>
                  <a:ext cx="2" cy="1"/>
                </a:xfrm>
                <a:custGeom>
                  <a:avLst/>
                  <a:gdLst>
                    <a:gd name="T0" fmla="*/ 0 w 12"/>
                    <a:gd name="T1" fmla="*/ 0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647" name="Freeform 1966"/>
                <p:cNvSpPr>
                  <a:spLocks/>
                </p:cNvSpPr>
                <p:nvPr/>
              </p:nvSpPr>
              <p:spPr bwMode="auto">
                <a:xfrm>
                  <a:off x="3269" y="2170"/>
                  <a:ext cx="2" cy="1"/>
                </a:xfrm>
                <a:custGeom>
                  <a:avLst/>
                  <a:gdLst>
                    <a:gd name="T0" fmla="*/ 0 w 12"/>
                    <a:gd name="T1" fmla="*/ 0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648" name="Freeform 1967"/>
                <p:cNvSpPr>
                  <a:spLocks/>
                </p:cNvSpPr>
                <p:nvPr/>
              </p:nvSpPr>
              <p:spPr bwMode="auto">
                <a:xfrm>
                  <a:off x="3271" y="2170"/>
                  <a:ext cx="2" cy="1"/>
                </a:xfrm>
                <a:custGeom>
                  <a:avLst/>
                  <a:gdLst>
                    <a:gd name="T0" fmla="*/ 0 w 12"/>
                    <a:gd name="T1" fmla="*/ 1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1"/>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649" name="Freeform 1968"/>
                <p:cNvSpPr>
                  <a:spLocks/>
                </p:cNvSpPr>
                <p:nvPr/>
              </p:nvSpPr>
              <p:spPr bwMode="auto">
                <a:xfrm>
                  <a:off x="3273" y="2170"/>
                  <a:ext cx="2" cy="1"/>
                </a:xfrm>
                <a:custGeom>
                  <a:avLst/>
                  <a:gdLst>
                    <a:gd name="T0" fmla="*/ 0 w 12"/>
                    <a:gd name="T1" fmla="*/ 0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650" name="Freeform 1969"/>
                <p:cNvSpPr>
                  <a:spLocks/>
                </p:cNvSpPr>
                <p:nvPr/>
              </p:nvSpPr>
              <p:spPr bwMode="auto">
                <a:xfrm>
                  <a:off x="3275" y="2169"/>
                  <a:ext cx="3" cy="1"/>
                </a:xfrm>
                <a:custGeom>
                  <a:avLst/>
                  <a:gdLst>
                    <a:gd name="T0" fmla="*/ 0 w 12"/>
                    <a:gd name="T1" fmla="*/ 2 h 2"/>
                    <a:gd name="T2" fmla="*/ 11 w 12"/>
                    <a:gd name="T3" fmla="*/ 0 h 2"/>
                    <a:gd name="T4" fmla="*/ 12 w 12"/>
                    <a:gd name="T5" fmla="*/ 0 h 2"/>
                    <a:gd name="T6" fmla="*/ 0 60000 65536"/>
                    <a:gd name="T7" fmla="*/ 0 60000 65536"/>
                    <a:gd name="T8" fmla="*/ 0 60000 65536"/>
                    <a:gd name="T9" fmla="*/ 0 w 12"/>
                    <a:gd name="T10" fmla="*/ 0 h 2"/>
                    <a:gd name="T11" fmla="*/ 12 w 12"/>
                    <a:gd name="T12" fmla="*/ 2 h 2"/>
                  </a:gdLst>
                  <a:ahLst/>
                  <a:cxnLst>
                    <a:cxn ang="T6">
                      <a:pos x="T0" y="T1"/>
                    </a:cxn>
                    <a:cxn ang="T7">
                      <a:pos x="T2" y="T3"/>
                    </a:cxn>
                    <a:cxn ang="T8">
                      <a:pos x="T4" y="T5"/>
                    </a:cxn>
                  </a:cxnLst>
                  <a:rect l="T9" t="T10" r="T11" b="T12"/>
                  <a:pathLst>
                    <a:path w="12" h="2">
                      <a:moveTo>
                        <a:pt x="0" y="2"/>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651" name="Freeform 1970"/>
                <p:cNvSpPr>
                  <a:spLocks/>
                </p:cNvSpPr>
                <p:nvPr/>
              </p:nvSpPr>
              <p:spPr bwMode="auto">
                <a:xfrm>
                  <a:off x="3277" y="2169"/>
                  <a:ext cx="3" cy="1"/>
                </a:xfrm>
                <a:custGeom>
                  <a:avLst/>
                  <a:gdLst>
                    <a:gd name="T0" fmla="*/ 0 w 12"/>
                    <a:gd name="T1" fmla="*/ 3 h 3"/>
                    <a:gd name="T2" fmla="*/ 11 w 12"/>
                    <a:gd name="T3" fmla="*/ 0 h 3"/>
                    <a:gd name="T4" fmla="*/ 12 w 12"/>
                    <a:gd name="T5" fmla="*/ 0 h 3"/>
                    <a:gd name="T6" fmla="*/ 0 60000 65536"/>
                    <a:gd name="T7" fmla="*/ 0 60000 65536"/>
                    <a:gd name="T8" fmla="*/ 0 60000 65536"/>
                    <a:gd name="T9" fmla="*/ 0 w 12"/>
                    <a:gd name="T10" fmla="*/ 0 h 3"/>
                    <a:gd name="T11" fmla="*/ 12 w 12"/>
                    <a:gd name="T12" fmla="*/ 3 h 3"/>
                  </a:gdLst>
                  <a:ahLst/>
                  <a:cxnLst>
                    <a:cxn ang="T6">
                      <a:pos x="T0" y="T1"/>
                    </a:cxn>
                    <a:cxn ang="T7">
                      <a:pos x="T2" y="T3"/>
                    </a:cxn>
                    <a:cxn ang="T8">
                      <a:pos x="T4" y="T5"/>
                    </a:cxn>
                  </a:cxnLst>
                  <a:rect l="T9" t="T10" r="T11" b="T12"/>
                  <a:pathLst>
                    <a:path w="12" h="3">
                      <a:moveTo>
                        <a:pt x="0" y="3"/>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652" name="Freeform 1971"/>
                <p:cNvSpPr>
                  <a:spLocks/>
                </p:cNvSpPr>
                <p:nvPr/>
              </p:nvSpPr>
              <p:spPr bwMode="auto">
                <a:xfrm>
                  <a:off x="3280" y="2168"/>
                  <a:ext cx="2" cy="1"/>
                </a:xfrm>
                <a:custGeom>
                  <a:avLst/>
                  <a:gdLst>
                    <a:gd name="T0" fmla="*/ 0 w 12"/>
                    <a:gd name="T1" fmla="*/ 2 h 2"/>
                    <a:gd name="T2" fmla="*/ 11 w 12"/>
                    <a:gd name="T3" fmla="*/ 0 h 2"/>
                    <a:gd name="T4" fmla="*/ 12 w 12"/>
                    <a:gd name="T5" fmla="*/ 0 h 2"/>
                    <a:gd name="T6" fmla="*/ 0 60000 65536"/>
                    <a:gd name="T7" fmla="*/ 0 60000 65536"/>
                    <a:gd name="T8" fmla="*/ 0 60000 65536"/>
                    <a:gd name="T9" fmla="*/ 0 w 12"/>
                    <a:gd name="T10" fmla="*/ 0 h 2"/>
                    <a:gd name="T11" fmla="*/ 12 w 12"/>
                    <a:gd name="T12" fmla="*/ 2 h 2"/>
                  </a:gdLst>
                  <a:ahLst/>
                  <a:cxnLst>
                    <a:cxn ang="T6">
                      <a:pos x="T0" y="T1"/>
                    </a:cxn>
                    <a:cxn ang="T7">
                      <a:pos x="T2" y="T3"/>
                    </a:cxn>
                    <a:cxn ang="T8">
                      <a:pos x="T4" y="T5"/>
                    </a:cxn>
                  </a:cxnLst>
                  <a:rect l="T9" t="T10" r="T11" b="T12"/>
                  <a:pathLst>
                    <a:path w="12" h="2">
                      <a:moveTo>
                        <a:pt x="0" y="2"/>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653" name="Freeform 1972"/>
                <p:cNvSpPr>
                  <a:spLocks/>
                </p:cNvSpPr>
                <p:nvPr/>
              </p:nvSpPr>
              <p:spPr bwMode="auto">
                <a:xfrm>
                  <a:off x="3282" y="2168"/>
                  <a:ext cx="2" cy="1"/>
                </a:xfrm>
                <a:custGeom>
                  <a:avLst/>
                  <a:gdLst>
                    <a:gd name="T0" fmla="*/ 0 w 12"/>
                    <a:gd name="T1" fmla="*/ 1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1"/>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654" name="Freeform 1973"/>
                <p:cNvSpPr>
                  <a:spLocks/>
                </p:cNvSpPr>
                <p:nvPr/>
              </p:nvSpPr>
              <p:spPr bwMode="auto">
                <a:xfrm>
                  <a:off x="3284" y="2168"/>
                  <a:ext cx="2" cy="1"/>
                </a:xfrm>
                <a:custGeom>
                  <a:avLst/>
                  <a:gdLst>
                    <a:gd name="T0" fmla="*/ 0 w 12"/>
                    <a:gd name="T1" fmla="*/ 0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655" name="Freeform 1974"/>
                <p:cNvSpPr>
                  <a:spLocks/>
                </p:cNvSpPr>
                <p:nvPr/>
              </p:nvSpPr>
              <p:spPr bwMode="auto">
                <a:xfrm>
                  <a:off x="3286" y="2168"/>
                  <a:ext cx="2" cy="1"/>
                </a:xfrm>
                <a:custGeom>
                  <a:avLst/>
                  <a:gdLst>
                    <a:gd name="T0" fmla="*/ 0 w 12"/>
                    <a:gd name="T1" fmla="*/ 0 h 3"/>
                    <a:gd name="T2" fmla="*/ 11 w 12"/>
                    <a:gd name="T3" fmla="*/ 3 h 3"/>
                    <a:gd name="T4" fmla="*/ 12 w 12"/>
                    <a:gd name="T5" fmla="*/ 3 h 3"/>
                    <a:gd name="T6" fmla="*/ 0 60000 65536"/>
                    <a:gd name="T7" fmla="*/ 0 60000 65536"/>
                    <a:gd name="T8" fmla="*/ 0 60000 65536"/>
                    <a:gd name="T9" fmla="*/ 0 w 12"/>
                    <a:gd name="T10" fmla="*/ 0 h 3"/>
                    <a:gd name="T11" fmla="*/ 12 w 12"/>
                    <a:gd name="T12" fmla="*/ 3 h 3"/>
                  </a:gdLst>
                  <a:ahLst/>
                  <a:cxnLst>
                    <a:cxn ang="T6">
                      <a:pos x="T0" y="T1"/>
                    </a:cxn>
                    <a:cxn ang="T7">
                      <a:pos x="T2" y="T3"/>
                    </a:cxn>
                    <a:cxn ang="T8">
                      <a:pos x="T4" y="T5"/>
                    </a:cxn>
                  </a:cxnLst>
                  <a:rect l="T9" t="T10" r="T11" b="T12"/>
                  <a:pathLst>
                    <a:path w="12" h="3">
                      <a:moveTo>
                        <a:pt x="0" y="0"/>
                      </a:moveTo>
                      <a:lnTo>
                        <a:pt x="11" y="3"/>
                      </a:lnTo>
                      <a:lnTo>
                        <a:pt x="12" y="3"/>
                      </a:lnTo>
                    </a:path>
                  </a:pathLst>
                </a:custGeom>
                <a:noFill/>
                <a:ln w="6350">
                  <a:solidFill>
                    <a:srgbClr val="0C0CFF"/>
                  </a:solidFill>
                  <a:prstDash val="solid"/>
                  <a:round/>
                  <a:headEnd/>
                  <a:tailEnd/>
                </a:ln>
              </p:spPr>
              <p:txBody>
                <a:bodyPr/>
                <a:lstStyle/>
                <a:p>
                  <a:endParaRPr lang="en-US"/>
                </a:p>
              </p:txBody>
            </p:sp>
            <p:sp>
              <p:nvSpPr>
                <p:cNvPr id="5656" name="Freeform 1975"/>
                <p:cNvSpPr>
                  <a:spLocks/>
                </p:cNvSpPr>
                <p:nvPr/>
              </p:nvSpPr>
              <p:spPr bwMode="auto">
                <a:xfrm>
                  <a:off x="3288" y="2169"/>
                  <a:ext cx="2" cy="1"/>
                </a:xfrm>
                <a:custGeom>
                  <a:avLst/>
                  <a:gdLst>
                    <a:gd name="T0" fmla="*/ 0 w 12"/>
                    <a:gd name="T1" fmla="*/ 0 h 3"/>
                    <a:gd name="T2" fmla="*/ 11 w 12"/>
                    <a:gd name="T3" fmla="*/ 3 h 3"/>
                    <a:gd name="T4" fmla="*/ 12 w 12"/>
                    <a:gd name="T5" fmla="*/ 3 h 3"/>
                    <a:gd name="T6" fmla="*/ 0 60000 65536"/>
                    <a:gd name="T7" fmla="*/ 0 60000 65536"/>
                    <a:gd name="T8" fmla="*/ 0 60000 65536"/>
                    <a:gd name="T9" fmla="*/ 0 w 12"/>
                    <a:gd name="T10" fmla="*/ 0 h 3"/>
                    <a:gd name="T11" fmla="*/ 12 w 12"/>
                    <a:gd name="T12" fmla="*/ 3 h 3"/>
                  </a:gdLst>
                  <a:ahLst/>
                  <a:cxnLst>
                    <a:cxn ang="T6">
                      <a:pos x="T0" y="T1"/>
                    </a:cxn>
                    <a:cxn ang="T7">
                      <a:pos x="T2" y="T3"/>
                    </a:cxn>
                    <a:cxn ang="T8">
                      <a:pos x="T4" y="T5"/>
                    </a:cxn>
                  </a:cxnLst>
                  <a:rect l="T9" t="T10" r="T11" b="T12"/>
                  <a:pathLst>
                    <a:path w="12" h="3">
                      <a:moveTo>
                        <a:pt x="0" y="0"/>
                      </a:moveTo>
                      <a:lnTo>
                        <a:pt x="11" y="3"/>
                      </a:lnTo>
                      <a:lnTo>
                        <a:pt x="12" y="3"/>
                      </a:lnTo>
                    </a:path>
                  </a:pathLst>
                </a:custGeom>
                <a:noFill/>
                <a:ln w="6350">
                  <a:solidFill>
                    <a:srgbClr val="0C0CFF"/>
                  </a:solidFill>
                  <a:prstDash val="solid"/>
                  <a:round/>
                  <a:headEnd/>
                  <a:tailEnd/>
                </a:ln>
              </p:spPr>
              <p:txBody>
                <a:bodyPr/>
                <a:lstStyle/>
                <a:p>
                  <a:endParaRPr lang="en-US"/>
                </a:p>
              </p:txBody>
            </p:sp>
            <p:sp>
              <p:nvSpPr>
                <p:cNvPr id="5657" name="Freeform 1976"/>
                <p:cNvSpPr>
                  <a:spLocks/>
                </p:cNvSpPr>
                <p:nvPr/>
              </p:nvSpPr>
              <p:spPr bwMode="auto">
                <a:xfrm>
                  <a:off x="3290" y="2169"/>
                  <a:ext cx="3" cy="1"/>
                </a:xfrm>
                <a:custGeom>
                  <a:avLst/>
                  <a:gdLst>
                    <a:gd name="T0" fmla="*/ 0 w 13"/>
                    <a:gd name="T1" fmla="*/ 0 h 2"/>
                    <a:gd name="T2" fmla="*/ 12 w 13"/>
                    <a:gd name="T3" fmla="*/ 2 h 2"/>
                    <a:gd name="T4" fmla="*/ 13 w 13"/>
                    <a:gd name="T5" fmla="*/ 2 h 2"/>
                    <a:gd name="T6" fmla="*/ 0 60000 65536"/>
                    <a:gd name="T7" fmla="*/ 0 60000 65536"/>
                    <a:gd name="T8" fmla="*/ 0 60000 65536"/>
                    <a:gd name="T9" fmla="*/ 0 w 13"/>
                    <a:gd name="T10" fmla="*/ 0 h 2"/>
                    <a:gd name="T11" fmla="*/ 13 w 13"/>
                    <a:gd name="T12" fmla="*/ 2 h 2"/>
                  </a:gdLst>
                  <a:ahLst/>
                  <a:cxnLst>
                    <a:cxn ang="T6">
                      <a:pos x="T0" y="T1"/>
                    </a:cxn>
                    <a:cxn ang="T7">
                      <a:pos x="T2" y="T3"/>
                    </a:cxn>
                    <a:cxn ang="T8">
                      <a:pos x="T4" y="T5"/>
                    </a:cxn>
                  </a:cxnLst>
                  <a:rect l="T9" t="T10" r="T11" b="T12"/>
                  <a:pathLst>
                    <a:path w="13" h="2">
                      <a:moveTo>
                        <a:pt x="0" y="0"/>
                      </a:moveTo>
                      <a:lnTo>
                        <a:pt x="12" y="2"/>
                      </a:lnTo>
                      <a:lnTo>
                        <a:pt x="13" y="2"/>
                      </a:lnTo>
                    </a:path>
                  </a:pathLst>
                </a:custGeom>
                <a:noFill/>
                <a:ln w="6350">
                  <a:solidFill>
                    <a:srgbClr val="0C0CFF"/>
                  </a:solidFill>
                  <a:prstDash val="solid"/>
                  <a:round/>
                  <a:headEnd/>
                  <a:tailEnd/>
                </a:ln>
              </p:spPr>
              <p:txBody>
                <a:bodyPr/>
                <a:lstStyle/>
                <a:p>
                  <a:endParaRPr lang="en-US"/>
                </a:p>
              </p:txBody>
            </p:sp>
            <p:sp>
              <p:nvSpPr>
                <p:cNvPr id="5658" name="Freeform 1977"/>
                <p:cNvSpPr>
                  <a:spLocks/>
                </p:cNvSpPr>
                <p:nvPr/>
              </p:nvSpPr>
              <p:spPr bwMode="auto">
                <a:xfrm>
                  <a:off x="3292" y="2170"/>
                  <a:ext cx="3" cy="1"/>
                </a:xfrm>
                <a:custGeom>
                  <a:avLst/>
                  <a:gdLst>
                    <a:gd name="T0" fmla="*/ 0 w 12"/>
                    <a:gd name="T1" fmla="*/ 0 h 2"/>
                    <a:gd name="T2" fmla="*/ 11 w 12"/>
                    <a:gd name="T3" fmla="*/ 2 h 2"/>
                    <a:gd name="T4" fmla="*/ 12 w 12"/>
                    <a:gd name="T5" fmla="*/ 2 h 2"/>
                    <a:gd name="T6" fmla="*/ 0 60000 65536"/>
                    <a:gd name="T7" fmla="*/ 0 60000 65536"/>
                    <a:gd name="T8" fmla="*/ 0 60000 65536"/>
                    <a:gd name="T9" fmla="*/ 0 w 12"/>
                    <a:gd name="T10" fmla="*/ 0 h 2"/>
                    <a:gd name="T11" fmla="*/ 12 w 12"/>
                    <a:gd name="T12" fmla="*/ 2 h 2"/>
                  </a:gdLst>
                  <a:ahLst/>
                  <a:cxnLst>
                    <a:cxn ang="T6">
                      <a:pos x="T0" y="T1"/>
                    </a:cxn>
                    <a:cxn ang="T7">
                      <a:pos x="T2" y="T3"/>
                    </a:cxn>
                    <a:cxn ang="T8">
                      <a:pos x="T4" y="T5"/>
                    </a:cxn>
                  </a:cxnLst>
                  <a:rect l="T9" t="T10" r="T11" b="T12"/>
                  <a:pathLst>
                    <a:path w="12" h="2">
                      <a:moveTo>
                        <a:pt x="0" y="0"/>
                      </a:moveTo>
                      <a:lnTo>
                        <a:pt x="11" y="2"/>
                      </a:lnTo>
                      <a:lnTo>
                        <a:pt x="12" y="2"/>
                      </a:lnTo>
                    </a:path>
                  </a:pathLst>
                </a:custGeom>
                <a:noFill/>
                <a:ln w="6350">
                  <a:solidFill>
                    <a:srgbClr val="0C0CFF"/>
                  </a:solidFill>
                  <a:prstDash val="solid"/>
                  <a:round/>
                  <a:headEnd/>
                  <a:tailEnd/>
                </a:ln>
              </p:spPr>
              <p:txBody>
                <a:bodyPr/>
                <a:lstStyle/>
                <a:p>
                  <a:endParaRPr lang="en-US"/>
                </a:p>
              </p:txBody>
            </p:sp>
            <p:sp>
              <p:nvSpPr>
                <p:cNvPr id="5659" name="Freeform 1978"/>
                <p:cNvSpPr>
                  <a:spLocks/>
                </p:cNvSpPr>
                <p:nvPr/>
              </p:nvSpPr>
              <p:spPr bwMode="auto">
                <a:xfrm>
                  <a:off x="3294" y="2170"/>
                  <a:ext cx="3" cy="1"/>
                </a:xfrm>
                <a:custGeom>
                  <a:avLst/>
                  <a:gdLst>
                    <a:gd name="T0" fmla="*/ 0 w 12"/>
                    <a:gd name="T1" fmla="*/ 0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660" name="Freeform 1979"/>
                <p:cNvSpPr>
                  <a:spLocks/>
                </p:cNvSpPr>
                <p:nvPr/>
              </p:nvSpPr>
              <p:spPr bwMode="auto">
                <a:xfrm>
                  <a:off x="3297" y="2170"/>
                  <a:ext cx="2" cy="1"/>
                </a:xfrm>
                <a:custGeom>
                  <a:avLst/>
                  <a:gdLst>
                    <a:gd name="T0" fmla="*/ 0 w 12"/>
                    <a:gd name="T1" fmla="*/ 0 h 1"/>
                    <a:gd name="T2" fmla="*/ 11 w 12"/>
                    <a:gd name="T3" fmla="*/ 1 h 1"/>
                    <a:gd name="T4" fmla="*/ 12 w 12"/>
                    <a:gd name="T5" fmla="*/ 1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1"/>
                      </a:lnTo>
                      <a:lnTo>
                        <a:pt x="12" y="1"/>
                      </a:lnTo>
                    </a:path>
                  </a:pathLst>
                </a:custGeom>
                <a:noFill/>
                <a:ln w="6350">
                  <a:solidFill>
                    <a:srgbClr val="0C0CFF"/>
                  </a:solidFill>
                  <a:prstDash val="solid"/>
                  <a:round/>
                  <a:headEnd/>
                  <a:tailEnd/>
                </a:ln>
              </p:spPr>
              <p:txBody>
                <a:bodyPr/>
                <a:lstStyle/>
                <a:p>
                  <a:endParaRPr lang="en-US"/>
                </a:p>
              </p:txBody>
            </p:sp>
            <p:sp>
              <p:nvSpPr>
                <p:cNvPr id="5661" name="Freeform 1980"/>
                <p:cNvSpPr>
                  <a:spLocks/>
                </p:cNvSpPr>
                <p:nvPr/>
              </p:nvSpPr>
              <p:spPr bwMode="auto">
                <a:xfrm>
                  <a:off x="3299" y="2170"/>
                  <a:ext cx="2" cy="1"/>
                </a:xfrm>
                <a:custGeom>
                  <a:avLst/>
                  <a:gdLst>
                    <a:gd name="T0" fmla="*/ 0 w 12"/>
                    <a:gd name="T1" fmla="*/ 0 h 1"/>
                    <a:gd name="T2" fmla="*/ 11 w 12"/>
                    <a:gd name="T3" fmla="*/ 1 h 1"/>
                    <a:gd name="T4" fmla="*/ 12 w 12"/>
                    <a:gd name="T5" fmla="*/ 1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1"/>
                      </a:lnTo>
                      <a:lnTo>
                        <a:pt x="12" y="1"/>
                      </a:lnTo>
                    </a:path>
                  </a:pathLst>
                </a:custGeom>
                <a:noFill/>
                <a:ln w="6350">
                  <a:solidFill>
                    <a:srgbClr val="0C0CFF"/>
                  </a:solidFill>
                  <a:prstDash val="solid"/>
                  <a:round/>
                  <a:headEnd/>
                  <a:tailEnd/>
                </a:ln>
              </p:spPr>
              <p:txBody>
                <a:bodyPr/>
                <a:lstStyle/>
                <a:p>
                  <a:endParaRPr lang="en-US"/>
                </a:p>
              </p:txBody>
            </p:sp>
            <p:sp>
              <p:nvSpPr>
                <p:cNvPr id="5662" name="Freeform 1981"/>
                <p:cNvSpPr>
                  <a:spLocks/>
                </p:cNvSpPr>
                <p:nvPr/>
              </p:nvSpPr>
              <p:spPr bwMode="auto">
                <a:xfrm>
                  <a:off x="3301" y="2171"/>
                  <a:ext cx="2" cy="1"/>
                </a:xfrm>
                <a:custGeom>
                  <a:avLst/>
                  <a:gdLst>
                    <a:gd name="T0" fmla="*/ 0 w 12"/>
                    <a:gd name="T1" fmla="*/ 0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663" name="Freeform 1982"/>
                <p:cNvSpPr>
                  <a:spLocks/>
                </p:cNvSpPr>
                <p:nvPr/>
              </p:nvSpPr>
              <p:spPr bwMode="auto">
                <a:xfrm>
                  <a:off x="3303" y="2171"/>
                  <a:ext cx="2" cy="1"/>
                </a:xfrm>
                <a:custGeom>
                  <a:avLst/>
                  <a:gdLst>
                    <a:gd name="T0" fmla="*/ 0 w 12"/>
                    <a:gd name="T1" fmla="*/ 0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664" name="Freeform 1983"/>
                <p:cNvSpPr>
                  <a:spLocks/>
                </p:cNvSpPr>
                <p:nvPr/>
              </p:nvSpPr>
              <p:spPr bwMode="auto">
                <a:xfrm>
                  <a:off x="3305" y="2170"/>
                  <a:ext cx="2" cy="1"/>
                </a:xfrm>
                <a:custGeom>
                  <a:avLst/>
                  <a:gdLst>
                    <a:gd name="T0" fmla="*/ 0 w 12"/>
                    <a:gd name="T1" fmla="*/ 1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1"/>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665" name="Freeform 1984"/>
                <p:cNvSpPr>
                  <a:spLocks/>
                </p:cNvSpPr>
                <p:nvPr/>
              </p:nvSpPr>
              <p:spPr bwMode="auto">
                <a:xfrm>
                  <a:off x="3307" y="2170"/>
                  <a:ext cx="2" cy="1"/>
                </a:xfrm>
                <a:custGeom>
                  <a:avLst/>
                  <a:gdLst>
                    <a:gd name="T0" fmla="*/ 0 w 12"/>
                    <a:gd name="T1" fmla="*/ 0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666" name="Freeform 1985"/>
                <p:cNvSpPr>
                  <a:spLocks/>
                </p:cNvSpPr>
                <p:nvPr/>
              </p:nvSpPr>
              <p:spPr bwMode="auto">
                <a:xfrm>
                  <a:off x="3309" y="2170"/>
                  <a:ext cx="2" cy="1"/>
                </a:xfrm>
                <a:custGeom>
                  <a:avLst/>
                  <a:gdLst>
                    <a:gd name="T0" fmla="*/ 0 w 12"/>
                    <a:gd name="T1" fmla="*/ 1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1"/>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667" name="Freeform 1986"/>
                <p:cNvSpPr>
                  <a:spLocks/>
                </p:cNvSpPr>
                <p:nvPr/>
              </p:nvSpPr>
              <p:spPr bwMode="auto">
                <a:xfrm>
                  <a:off x="3311" y="2170"/>
                  <a:ext cx="3" cy="1"/>
                </a:xfrm>
                <a:custGeom>
                  <a:avLst/>
                  <a:gdLst>
                    <a:gd name="T0" fmla="*/ 0 w 12"/>
                    <a:gd name="T1" fmla="*/ 0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0"/>
                      </a:lnTo>
                      <a:lnTo>
                        <a:pt x="12" y="0"/>
                      </a:lnTo>
                    </a:path>
                  </a:pathLst>
                </a:custGeom>
                <a:noFill/>
                <a:ln w="6350">
                  <a:solidFill>
                    <a:srgbClr val="0C0CFF"/>
                  </a:solidFill>
                  <a:prstDash val="solid"/>
                  <a:round/>
                  <a:headEnd/>
                  <a:tailEnd/>
                </a:ln>
              </p:spPr>
              <p:txBody>
                <a:bodyPr/>
                <a:lstStyle/>
                <a:p>
                  <a:endParaRPr lang="en-US"/>
                </a:p>
              </p:txBody>
            </p:sp>
          </p:grpSp>
          <p:grpSp>
            <p:nvGrpSpPr>
              <p:cNvPr id="252" name="Group 2188"/>
              <p:cNvGrpSpPr>
                <a:grpSpLocks/>
              </p:cNvGrpSpPr>
              <p:nvPr/>
            </p:nvGrpSpPr>
            <p:grpSpPr bwMode="auto">
              <a:xfrm>
                <a:off x="5259388" y="1865313"/>
                <a:ext cx="674687" cy="1581150"/>
                <a:chOff x="3313" y="1175"/>
                <a:chExt cx="425" cy="996"/>
              </a:xfrm>
            </p:grpSpPr>
            <p:sp>
              <p:nvSpPr>
                <p:cNvPr id="5268" name="Freeform 1988"/>
                <p:cNvSpPr>
                  <a:spLocks/>
                </p:cNvSpPr>
                <p:nvPr/>
              </p:nvSpPr>
              <p:spPr bwMode="auto">
                <a:xfrm>
                  <a:off x="3313" y="2170"/>
                  <a:ext cx="3" cy="1"/>
                </a:xfrm>
                <a:custGeom>
                  <a:avLst/>
                  <a:gdLst>
                    <a:gd name="T0" fmla="*/ 0 w 12"/>
                    <a:gd name="T1" fmla="*/ 0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269" name="Freeform 1989"/>
                <p:cNvSpPr>
                  <a:spLocks/>
                </p:cNvSpPr>
                <p:nvPr/>
              </p:nvSpPr>
              <p:spPr bwMode="auto">
                <a:xfrm>
                  <a:off x="3315" y="2170"/>
                  <a:ext cx="3" cy="1"/>
                </a:xfrm>
                <a:custGeom>
                  <a:avLst/>
                  <a:gdLst>
                    <a:gd name="T0" fmla="*/ 0 w 13"/>
                    <a:gd name="T1" fmla="*/ 0 h 1"/>
                    <a:gd name="T2" fmla="*/ 12 w 13"/>
                    <a:gd name="T3" fmla="*/ 0 h 1"/>
                    <a:gd name="T4" fmla="*/ 13 w 13"/>
                    <a:gd name="T5" fmla="*/ 0 h 1"/>
                    <a:gd name="T6" fmla="*/ 0 60000 65536"/>
                    <a:gd name="T7" fmla="*/ 0 60000 65536"/>
                    <a:gd name="T8" fmla="*/ 0 60000 65536"/>
                    <a:gd name="T9" fmla="*/ 0 w 13"/>
                    <a:gd name="T10" fmla="*/ 0 h 1"/>
                    <a:gd name="T11" fmla="*/ 13 w 13"/>
                    <a:gd name="T12" fmla="*/ 1 h 1"/>
                  </a:gdLst>
                  <a:ahLst/>
                  <a:cxnLst>
                    <a:cxn ang="T6">
                      <a:pos x="T0" y="T1"/>
                    </a:cxn>
                    <a:cxn ang="T7">
                      <a:pos x="T2" y="T3"/>
                    </a:cxn>
                    <a:cxn ang="T8">
                      <a:pos x="T4" y="T5"/>
                    </a:cxn>
                  </a:cxnLst>
                  <a:rect l="T9" t="T10" r="T11" b="T12"/>
                  <a:pathLst>
                    <a:path w="13" h="1">
                      <a:moveTo>
                        <a:pt x="0" y="0"/>
                      </a:moveTo>
                      <a:lnTo>
                        <a:pt x="12" y="0"/>
                      </a:lnTo>
                      <a:lnTo>
                        <a:pt x="13" y="0"/>
                      </a:lnTo>
                    </a:path>
                  </a:pathLst>
                </a:custGeom>
                <a:noFill/>
                <a:ln w="6350">
                  <a:solidFill>
                    <a:srgbClr val="0C0CFF"/>
                  </a:solidFill>
                  <a:prstDash val="solid"/>
                  <a:round/>
                  <a:headEnd/>
                  <a:tailEnd/>
                </a:ln>
              </p:spPr>
              <p:txBody>
                <a:bodyPr/>
                <a:lstStyle/>
                <a:p>
                  <a:endParaRPr lang="en-US"/>
                </a:p>
              </p:txBody>
            </p:sp>
            <p:sp>
              <p:nvSpPr>
                <p:cNvPr id="5270" name="Freeform 1990"/>
                <p:cNvSpPr>
                  <a:spLocks/>
                </p:cNvSpPr>
                <p:nvPr/>
              </p:nvSpPr>
              <p:spPr bwMode="auto">
                <a:xfrm>
                  <a:off x="3318" y="2170"/>
                  <a:ext cx="2" cy="1"/>
                </a:xfrm>
                <a:custGeom>
                  <a:avLst/>
                  <a:gdLst>
                    <a:gd name="T0" fmla="*/ 0 w 12"/>
                    <a:gd name="T1" fmla="*/ 0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271" name="Freeform 1991"/>
                <p:cNvSpPr>
                  <a:spLocks/>
                </p:cNvSpPr>
                <p:nvPr/>
              </p:nvSpPr>
              <p:spPr bwMode="auto">
                <a:xfrm>
                  <a:off x="3320" y="2170"/>
                  <a:ext cx="2" cy="1"/>
                </a:xfrm>
                <a:custGeom>
                  <a:avLst/>
                  <a:gdLst>
                    <a:gd name="T0" fmla="*/ 0 w 12"/>
                    <a:gd name="T1" fmla="*/ 0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272" name="Freeform 1992"/>
                <p:cNvSpPr>
                  <a:spLocks/>
                </p:cNvSpPr>
                <p:nvPr/>
              </p:nvSpPr>
              <p:spPr bwMode="auto">
                <a:xfrm>
                  <a:off x="3322" y="2170"/>
                  <a:ext cx="2" cy="1"/>
                </a:xfrm>
                <a:custGeom>
                  <a:avLst/>
                  <a:gdLst>
                    <a:gd name="T0" fmla="*/ 0 w 12"/>
                    <a:gd name="T1" fmla="*/ 1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1"/>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273" name="Freeform 1993"/>
                <p:cNvSpPr>
                  <a:spLocks/>
                </p:cNvSpPr>
                <p:nvPr/>
              </p:nvSpPr>
              <p:spPr bwMode="auto">
                <a:xfrm>
                  <a:off x="3324" y="2170"/>
                  <a:ext cx="2" cy="1"/>
                </a:xfrm>
                <a:custGeom>
                  <a:avLst/>
                  <a:gdLst>
                    <a:gd name="T0" fmla="*/ 0 w 12"/>
                    <a:gd name="T1" fmla="*/ 0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274" name="Freeform 1994"/>
                <p:cNvSpPr>
                  <a:spLocks/>
                </p:cNvSpPr>
                <p:nvPr/>
              </p:nvSpPr>
              <p:spPr bwMode="auto">
                <a:xfrm>
                  <a:off x="3326" y="2170"/>
                  <a:ext cx="2" cy="1"/>
                </a:xfrm>
                <a:custGeom>
                  <a:avLst/>
                  <a:gdLst>
                    <a:gd name="T0" fmla="*/ 0 w 12"/>
                    <a:gd name="T1" fmla="*/ 2 h 2"/>
                    <a:gd name="T2" fmla="*/ 11 w 12"/>
                    <a:gd name="T3" fmla="*/ 0 h 2"/>
                    <a:gd name="T4" fmla="*/ 12 w 12"/>
                    <a:gd name="T5" fmla="*/ 0 h 2"/>
                    <a:gd name="T6" fmla="*/ 0 60000 65536"/>
                    <a:gd name="T7" fmla="*/ 0 60000 65536"/>
                    <a:gd name="T8" fmla="*/ 0 60000 65536"/>
                    <a:gd name="T9" fmla="*/ 0 w 12"/>
                    <a:gd name="T10" fmla="*/ 0 h 2"/>
                    <a:gd name="T11" fmla="*/ 12 w 12"/>
                    <a:gd name="T12" fmla="*/ 2 h 2"/>
                  </a:gdLst>
                  <a:ahLst/>
                  <a:cxnLst>
                    <a:cxn ang="T6">
                      <a:pos x="T0" y="T1"/>
                    </a:cxn>
                    <a:cxn ang="T7">
                      <a:pos x="T2" y="T3"/>
                    </a:cxn>
                    <a:cxn ang="T8">
                      <a:pos x="T4" y="T5"/>
                    </a:cxn>
                  </a:cxnLst>
                  <a:rect l="T9" t="T10" r="T11" b="T12"/>
                  <a:pathLst>
                    <a:path w="12" h="2">
                      <a:moveTo>
                        <a:pt x="0" y="2"/>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275" name="Freeform 1995"/>
                <p:cNvSpPr>
                  <a:spLocks/>
                </p:cNvSpPr>
                <p:nvPr/>
              </p:nvSpPr>
              <p:spPr bwMode="auto">
                <a:xfrm>
                  <a:off x="3328" y="2169"/>
                  <a:ext cx="3" cy="1"/>
                </a:xfrm>
                <a:custGeom>
                  <a:avLst/>
                  <a:gdLst>
                    <a:gd name="T0" fmla="*/ 0 w 12"/>
                    <a:gd name="T1" fmla="*/ 2 h 2"/>
                    <a:gd name="T2" fmla="*/ 11 w 12"/>
                    <a:gd name="T3" fmla="*/ 0 h 2"/>
                    <a:gd name="T4" fmla="*/ 12 w 12"/>
                    <a:gd name="T5" fmla="*/ 0 h 2"/>
                    <a:gd name="T6" fmla="*/ 0 60000 65536"/>
                    <a:gd name="T7" fmla="*/ 0 60000 65536"/>
                    <a:gd name="T8" fmla="*/ 0 60000 65536"/>
                    <a:gd name="T9" fmla="*/ 0 w 12"/>
                    <a:gd name="T10" fmla="*/ 0 h 2"/>
                    <a:gd name="T11" fmla="*/ 12 w 12"/>
                    <a:gd name="T12" fmla="*/ 2 h 2"/>
                  </a:gdLst>
                  <a:ahLst/>
                  <a:cxnLst>
                    <a:cxn ang="T6">
                      <a:pos x="T0" y="T1"/>
                    </a:cxn>
                    <a:cxn ang="T7">
                      <a:pos x="T2" y="T3"/>
                    </a:cxn>
                    <a:cxn ang="T8">
                      <a:pos x="T4" y="T5"/>
                    </a:cxn>
                  </a:cxnLst>
                  <a:rect l="T9" t="T10" r="T11" b="T12"/>
                  <a:pathLst>
                    <a:path w="12" h="2">
                      <a:moveTo>
                        <a:pt x="0" y="2"/>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276" name="Freeform 1996"/>
                <p:cNvSpPr>
                  <a:spLocks/>
                </p:cNvSpPr>
                <p:nvPr/>
              </p:nvSpPr>
              <p:spPr bwMode="auto">
                <a:xfrm>
                  <a:off x="3330" y="2169"/>
                  <a:ext cx="3" cy="1"/>
                </a:xfrm>
                <a:custGeom>
                  <a:avLst/>
                  <a:gdLst>
                    <a:gd name="T0" fmla="*/ 0 w 12"/>
                    <a:gd name="T1" fmla="*/ 2 h 2"/>
                    <a:gd name="T2" fmla="*/ 11 w 12"/>
                    <a:gd name="T3" fmla="*/ 0 h 2"/>
                    <a:gd name="T4" fmla="*/ 12 w 12"/>
                    <a:gd name="T5" fmla="*/ 0 h 2"/>
                    <a:gd name="T6" fmla="*/ 0 60000 65536"/>
                    <a:gd name="T7" fmla="*/ 0 60000 65536"/>
                    <a:gd name="T8" fmla="*/ 0 60000 65536"/>
                    <a:gd name="T9" fmla="*/ 0 w 12"/>
                    <a:gd name="T10" fmla="*/ 0 h 2"/>
                    <a:gd name="T11" fmla="*/ 12 w 12"/>
                    <a:gd name="T12" fmla="*/ 2 h 2"/>
                  </a:gdLst>
                  <a:ahLst/>
                  <a:cxnLst>
                    <a:cxn ang="T6">
                      <a:pos x="T0" y="T1"/>
                    </a:cxn>
                    <a:cxn ang="T7">
                      <a:pos x="T2" y="T3"/>
                    </a:cxn>
                    <a:cxn ang="T8">
                      <a:pos x="T4" y="T5"/>
                    </a:cxn>
                  </a:cxnLst>
                  <a:rect l="T9" t="T10" r="T11" b="T12"/>
                  <a:pathLst>
                    <a:path w="12" h="2">
                      <a:moveTo>
                        <a:pt x="0" y="2"/>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277" name="Freeform 1997"/>
                <p:cNvSpPr>
                  <a:spLocks/>
                </p:cNvSpPr>
                <p:nvPr/>
              </p:nvSpPr>
              <p:spPr bwMode="auto">
                <a:xfrm>
                  <a:off x="3333" y="2168"/>
                  <a:ext cx="2" cy="1"/>
                </a:xfrm>
                <a:custGeom>
                  <a:avLst/>
                  <a:gdLst>
                    <a:gd name="T0" fmla="*/ 0 w 12"/>
                    <a:gd name="T1" fmla="*/ 4 h 4"/>
                    <a:gd name="T2" fmla="*/ 11 w 12"/>
                    <a:gd name="T3" fmla="*/ 0 h 4"/>
                    <a:gd name="T4" fmla="*/ 12 w 12"/>
                    <a:gd name="T5" fmla="*/ 0 h 4"/>
                    <a:gd name="T6" fmla="*/ 0 60000 65536"/>
                    <a:gd name="T7" fmla="*/ 0 60000 65536"/>
                    <a:gd name="T8" fmla="*/ 0 60000 65536"/>
                    <a:gd name="T9" fmla="*/ 0 w 12"/>
                    <a:gd name="T10" fmla="*/ 0 h 4"/>
                    <a:gd name="T11" fmla="*/ 12 w 12"/>
                    <a:gd name="T12" fmla="*/ 4 h 4"/>
                  </a:gdLst>
                  <a:ahLst/>
                  <a:cxnLst>
                    <a:cxn ang="T6">
                      <a:pos x="T0" y="T1"/>
                    </a:cxn>
                    <a:cxn ang="T7">
                      <a:pos x="T2" y="T3"/>
                    </a:cxn>
                    <a:cxn ang="T8">
                      <a:pos x="T4" y="T5"/>
                    </a:cxn>
                  </a:cxnLst>
                  <a:rect l="T9" t="T10" r="T11" b="T12"/>
                  <a:pathLst>
                    <a:path w="12" h="4">
                      <a:moveTo>
                        <a:pt x="0" y="4"/>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278" name="Freeform 1998"/>
                <p:cNvSpPr>
                  <a:spLocks/>
                </p:cNvSpPr>
                <p:nvPr/>
              </p:nvSpPr>
              <p:spPr bwMode="auto">
                <a:xfrm>
                  <a:off x="3335" y="2167"/>
                  <a:ext cx="2" cy="1"/>
                </a:xfrm>
                <a:custGeom>
                  <a:avLst/>
                  <a:gdLst>
                    <a:gd name="T0" fmla="*/ 0 w 12"/>
                    <a:gd name="T1" fmla="*/ 6 h 6"/>
                    <a:gd name="T2" fmla="*/ 11 w 12"/>
                    <a:gd name="T3" fmla="*/ 0 h 6"/>
                    <a:gd name="T4" fmla="*/ 12 w 12"/>
                    <a:gd name="T5" fmla="*/ 0 h 6"/>
                    <a:gd name="T6" fmla="*/ 0 60000 65536"/>
                    <a:gd name="T7" fmla="*/ 0 60000 65536"/>
                    <a:gd name="T8" fmla="*/ 0 60000 65536"/>
                    <a:gd name="T9" fmla="*/ 0 w 12"/>
                    <a:gd name="T10" fmla="*/ 0 h 6"/>
                    <a:gd name="T11" fmla="*/ 12 w 12"/>
                    <a:gd name="T12" fmla="*/ 6 h 6"/>
                  </a:gdLst>
                  <a:ahLst/>
                  <a:cxnLst>
                    <a:cxn ang="T6">
                      <a:pos x="T0" y="T1"/>
                    </a:cxn>
                    <a:cxn ang="T7">
                      <a:pos x="T2" y="T3"/>
                    </a:cxn>
                    <a:cxn ang="T8">
                      <a:pos x="T4" y="T5"/>
                    </a:cxn>
                  </a:cxnLst>
                  <a:rect l="T9" t="T10" r="T11" b="T12"/>
                  <a:pathLst>
                    <a:path w="12" h="6">
                      <a:moveTo>
                        <a:pt x="0" y="6"/>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279" name="Freeform 1999"/>
                <p:cNvSpPr>
                  <a:spLocks/>
                </p:cNvSpPr>
                <p:nvPr/>
              </p:nvSpPr>
              <p:spPr bwMode="auto">
                <a:xfrm>
                  <a:off x="3337" y="2165"/>
                  <a:ext cx="2" cy="2"/>
                </a:xfrm>
                <a:custGeom>
                  <a:avLst/>
                  <a:gdLst>
                    <a:gd name="T0" fmla="*/ 0 w 12"/>
                    <a:gd name="T1" fmla="*/ 9 h 9"/>
                    <a:gd name="T2" fmla="*/ 11 w 12"/>
                    <a:gd name="T3" fmla="*/ 0 h 9"/>
                    <a:gd name="T4" fmla="*/ 12 w 12"/>
                    <a:gd name="T5" fmla="*/ 0 h 9"/>
                    <a:gd name="T6" fmla="*/ 0 60000 65536"/>
                    <a:gd name="T7" fmla="*/ 0 60000 65536"/>
                    <a:gd name="T8" fmla="*/ 0 60000 65536"/>
                    <a:gd name="T9" fmla="*/ 0 w 12"/>
                    <a:gd name="T10" fmla="*/ 0 h 9"/>
                    <a:gd name="T11" fmla="*/ 12 w 12"/>
                    <a:gd name="T12" fmla="*/ 9 h 9"/>
                  </a:gdLst>
                  <a:ahLst/>
                  <a:cxnLst>
                    <a:cxn ang="T6">
                      <a:pos x="T0" y="T1"/>
                    </a:cxn>
                    <a:cxn ang="T7">
                      <a:pos x="T2" y="T3"/>
                    </a:cxn>
                    <a:cxn ang="T8">
                      <a:pos x="T4" y="T5"/>
                    </a:cxn>
                  </a:cxnLst>
                  <a:rect l="T9" t="T10" r="T11" b="T12"/>
                  <a:pathLst>
                    <a:path w="12" h="9">
                      <a:moveTo>
                        <a:pt x="0" y="9"/>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280" name="Freeform 2000"/>
                <p:cNvSpPr>
                  <a:spLocks/>
                </p:cNvSpPr>
                <p:nvPr/>
              </p:nvSpPr>
              <p:spPr bwMode="auto">
                <a:xfrm>
                  <a:off x="3339" y="2162"/>
                  <a:ext cx="2" cy="3"/>
                </a:xfrm>
                <a:custGeom>
                  <a:avLst/>
                  <a:gdLst>
                    <a:gd name="T0" fmla="*/ 0 w 12"/>
                    <a:gd name="T1" fmla="*/ 16 h 16"/>
                    <a:gd name="T2" fmla="*/ 11 w 12"/>
                    <a:gd name="T3" fmla="*/ 0 h 16"/>
                    <a:gd name="T4" fmla="*/ 12 w 12"/>
                    <a:gd name="T5" fmla="*/ 0 h 16"/>
                    <a:gd name="T6" fmla="*/ 0 60000 65536"/>
                    <a:gd name="T7" fmla="*/ 0 60000 65536"/>
                    <a:gd name="T8" fmla="*/ 0 60000 65536"/>
                    <a:gd name="T9" fmla="*/ 0 w 12"/>
                    <a:gd name="T10" fmla="*/ 0 h 16"/>
                    <a:gd name="T11" fmla="*/ 12 w 12"/>
                    <a:gd name="T12" fmla="*/ 16 h 16"/>
                  </a:gdLst>
                  <a:ahLst/>
                  <a:cxnLst>
                    <a:cxn ang="T6">
                      <a:pos x="T0" y="T1"/>
                    </a:cxn>
                    <a:cxn ang="T7">
                      <a:pos x="T2" y="T3"/>
                    </a:cxn>
                    <a:cxn ang="T8">
                      <a:pos x="T4" y="T5"/>
                    </a:cxn>
                  </a:cxnLst>
                  <a:rect l="T9" t="T10" r="T11" b="T12"/>
                  <a:pathLst>
                    <a:path w="12" h="16">
                      <a:moveTo>
                        <a:pt x="0" y="16"/>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281" name="Freeform 2001"/>
                <p:cNvSpPr>
                  <a:spLocks/>
                </p:cNvSpPr>
                <p:nvPr/>
              </p:nvSpPr>
              <p:spPr bwMode="auto">
                <a:xfrm>
                  <a:off x="3341" y="2156"/>
                  <a:ext cx="2" cy="6"/>
                </a:xfrm>
                <a:custGeom>
                  <a:avLst/>
                  <a:gdLst>
                    <a:gd name="T0" fmla="*/ 0 w 12"/>
                    <a:gd name="T1" fmla="*/ 33 h 33"/>
                    <a:gd name="T2" fmla="*/ 11 w 12"/>
                    <a:gd name="T3" fmla="*/ 0 h 33"/>
                    <a:gd name="T4" fmla="*/ 12 w 12"/>
                    <a:gd name="T5" fmla="*/ 0 h 33"/>
                    <a:gd name="T6" fmla="*/ 0 60000 65536"/>
                    <a:gd name="T7" fmla="*/ 0 60000 65536"/>
                    <a:gd name="T8" fmla="*/ 0 60000 65536"/>
                    <a:gd name="T9" fmla="*/ 0 w 12"/>
                    <a:gd name="T10" fmla="*/ 0 h 33"/>
                    <a:gd name="T11" fmla="*/ 12 w 12"/>
                    <a:gd name="T12" fmla="*/ 33 h 33"/>
                  </a:gdLst>
                  <a:ahLst/>
                  <a:cxnLst>
                    <a:cxn ang="T6">
                      <a:pos x="T0" y="T1"/>
                    </a:cxn>
                    <a:cxn ang="T7">
                      <a:pos x="T2" y="T3"/>
                    </a:cxn>
                    <a:cxn ang="T8">
                      <a:pos x="T4" y="T5"/>
                    </a:cxn>
                  </a:cxnLst>
                  <a:rect l="T9" t="T10" r="T11" b="T12"/>
                  <a:pathLst>
                    <a:path w="12" h="33">
                      <a:moveTo>
                        <a:pt x="0" y="33"/>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282" name="Freeform 2002"/>
                <p:cNvSpPr>
                  <a:spLocks/>
                </p:cNvSpPr>
                <p:nvPr/>
              </p:nvSpPr>
              <p:spPr bwMode="auto">
                <a:xfrm>
                  <a:off x="3343" y="2142"/>
                  <a:ext cx="2" cy="14"/>
                </a:xfrm>
                <a:custGeom>
                  <a:avLst/>
                  <a:gdLst>
                    <a:gd name="T0" fmla="*/ 0 w 12"/>
                    <a:gd name="T1" fmla="*/ 71 h 71"/>
                    <a:gd name="T2" fmla="*/ 11 w 12"/>
                    <a:gd name="T3" fmla="*/ 0 h 71"/>
                    <a:gd name="T4" fmla="*/ 12 w 12"/>
                    <a:gd name="T5" fmla="*/ 0 h 71"/>
                    <a:gd name="T6" fmla="*/ 0 60000 65536"/>
                    <a:gd name="T7" fmla="*/ 0 60000 65536"/>
                    <a:gd name="T8" fmla="*/ 0 60000 65536"/>
                    <a:gd name="T9" fmla="*/ 0 w 12"/>
                    <a:gd name="T10" fmla="*/ 0 h 71"/>
                    <a:gd name="T11" fmla="*/ 12 w 12"/>
                    <a:gd name="T12" fmla="*/ 71 h 71"/>
                  </a:gdLst>
                  <a:ahLst/>
                  <a:cxnLst>
                    <a:cxn ang="T6">
                      <a:pos x="T0" y="T1"/>
                    </a:cxn>
                    <a:cxn ang="T7">
                      <a:pos x="T2" y="T3"/>
                    </a:cxn>
                    <a:cxn ang="T8">
                      <a:pos x="T4" y="T5"/>
                    </a:cxn>
                  </a:cxnLst>
                  <a:rect l="T9" t="T10" r="T11" b="T12"/>
                  <a:pathLst>
                    <a:path w="12" h="71">
                      <a:moveTo>
                        <a:pt x="0" y="71"/>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283" name="Freeform 2003"/>
                <p:cNvSpPr>
                  <a:spLocks/>
                </p:cNvSpPr>
                <p:nvPr/>
              </p:nvSpPr>
              <p:spPr bwMode="auto">
                <a:xfrm>
                  <a:off x="3345" y="2112"/>
                  <a:ext cx="3" cy="30"/>
                </a:xfrm>
                <a:custGeom>
                  <a:avLst/>
                  <a:gdLst>
                    <a:gd name="T0" fmla="*/ 0 w 13"/>
                    <a:gd name="T1" fmla="*/ 160 h 160"/>
                    <a:gd name="T2" fmla="*/ 12 w 13"/>
                    <a:gd name="T3" fmla="*/ 0 h 160"/>
                    <a:gd name="T4" fmla="*/ 13 w 13"/>
                    <a:gd name="T5" fmla="*/ 0 h 160"/>
                    <a:gd name="T6" fmla="*/ 0 60000 65536"/>
                    <a:gd name="T7" fmla="*/ 0 60000 65536"/>
                    <a:gd name="T8" fmla="*/ 0 60000 65536"/>
                    <a:gd name="T9" fmla="*/ 0 w 13"/>
                    <a:gd name="T10" fmla="*/ 0 h 160"/>
                    <a:gd name="T11" fmla="*/ 13 w 13"/>
                    <a:gd name="T12" fmla="*/ 160 h 160"/>
                  </a:gdLst>
                  <a:ahLst/>
                  <a:cxnLst>
                    <a:cxn ang="T6">
                      <a:pos x="T0" y="T1"/>
                    </a:cxn>
                    <a:cxn ang="T7">
                      <a:pos x="T2" y="T3"/>
                    </a:cxn>
                    <a:cxn ang="T8">
                      <a:pos x="T4" y="T5"/>
                    </a:cxn>
                  </a:cxnLst>
                  <a:rect l="T9" t="T10" r="T11" b="T12"/>
                  <a:pathLst>
                    <a:path w="13" h="160">
                      <a:moveTo>
                        <a:pt x="0" y="160"/>
                      </a:moveTo>
                      <a:lnTo>
                        <a:pt x="12" y="0"/>
                      </a:lnTo>
                      <a:lnTo>
                        <a:pt x="13" y="0"/>
                      </a:lnTo>
                    </a:path>
                  </a:pathLst>
                </a:custGeom>
                <a:noFill/>
                <a:ln w="6350">
                  <a:solidFill>
                    <a:srgbClr val="0C0CFF"/>
                  </a:solidFill>
                  <a:prstDash val="solid"/>
                  <a:round/>
                  <a:headEnd/>
                  <a:tailEnd/>
                </a:ln>
              </p:spPr>
              <p:txBody>
                <a:bodyPr/>
                <a:lstStyle/>
                <a:p>
                  <a:endParaRPr lang="en-US"/>
                </a:p>
              </p:txBody>
            </p:sp>
            <p:sp>
              <p:nvSpPr>
                <p:cNvPr id="5284" name="Freeform 2004"/>
                <p:cNvSpPr>
                  <a:spLocks/>
                </p:cNvSpPr>
                <p:nvPr/>
              </p:nvSpPr>
              <p:spPr bwMode="auto">
                <a:xfrm>
                  <a:off x="3347" y="2045"/>
                  <a:ext cx="3" cy="67"/>
                </a:xfrm>
                <a:custGeom>
                  <a:avLst/>
                  <a:gdLst>
                    <a:gd name="T0" fmla="*/ 0 w 12"/>
                    <a:gd name="T1" fmla="*/ 350 h 350"/>
                    <a:gd name="T2" fmla="*/ 11 w 12"/>
                    <a:gd name="T3" fmla="*/ 0 h 350"/>
                    <a:gd name="T4" fmla="*/ 12 w 12"/>
                    <a:gd name="T5" fmla="*/ 0 h 350"/>
                    <a:gd name="T6" fmla="*/ 0 60000 65536"/>
                    <a:gd name="T7" fmla="*/ 0 60000 65536"/>
                    <a:gd name="T8" fmla="*/ 0 60000 65536"/>
                    <a:gd name="T9" fmla="*/ 0 w 12"/>
                    <a:gd name="T10" fmla="*/ 0 h 350"/>
                    <a:gd name="T11" fmla="*/ 12 w 12"/>
                    <a:gd name="T12" fmla="*/ 350 h 350"/>
                  </a:gdLst>
                  <a:ahLst/>
                  <a:cxnLst>
                    <a:cxn ang="T6">
                      <a:pos x="T0" y="T1"/>
                    </a:cxn>
                    <a:cxn ang="T7">
                      <a:pos x="T2" y="T3"/>
                    </a:cxn>
                    <a:cxn ang="T8">
                      <a:pos x="T4" y="T5"/>
                    </a:cxn>
                  </a:cxnLst>
                  <a:rect l="T9" t="T10" r="T11" b="T12"/>
                  <a:pathLst>
                    <a:path w="12" h="350">
                      <a:moveTo>
                        <a:pt x="0" y="35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285" name="Freeform 2005"/>
                <p:cNvSpPr>
                  <a:spLocks/>
                </p:cNvSpPr>
                <p:nvPr/>
              </p:nvSpPr>
              <p:spPr bwMode="auto">
                <a:xfrm>
                  <a:off x="3350" y="1915"/>
                  <a:ext cx="2" cy="130"/>
                </a:xfrm>
                <a:custGeom>
                  <a:avLst/>
                  <a:gdLst>
                    <a:gd name="T0" fmla="*/ 0 w 12"/>
                    <a:gd name="T1" fmla="*/ 677 h 677"/>
                    <a:gd name="T2" fmla="*/ 11 w 12"/>
                    <a:gd name="T3" fmla="*/ 0 h 677"/>
                    <a:gd name="T4" fmla="*/ 12 w 12"/>
                    <a:gd name="T5" fmla="*/ 0 h 677"/>
                    <a:gd name="T6" fmla="*/ 0 60000 65536"/>
                    <a:gd name="T7" fmla="*/ 0 60000 65536"/>
                    <a:gd name="T8" fmla="*/ 0 60000 65536"/>
                    <a:gd name="T9" fmla="*/ 0 w 12"/>
                    <a:gd name="T10" fmla="*/ 0 h 677"/>
                    <a:gd name="T11" fmla="*/ 12 w 12"/>
                    <a:gd name="T12" fmla="*/ 677 h 677"/>
                  </a:gdLst>
                  <a:ahLst/>
                  <a:cxnLst>
                    <a:cxn ang="T6">
                      <a:pos x="T0" y="T1"/>
                    </a:cxn>
                    <a:cxn ang="T7">
                      <a:pos x="T2" y="T3"/>
                    </a:cxn>
                    <a:cxn ang="T8">
                      <a:pos x="T4" y="T5"/>
                    </a:cxn>
                  </a:cxnLst>
                  <a:rect l="T9" t="T10" r="T11" b="T12"/>
                  <a:pathLst>
                    <a:path w="12" h="677">
                      <a:moveTo>
                        <a:pt x="0" y="677"/>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286" name="Freeform 2006"/>
                <p:cNvSpPr>
                  <a:spLocks/>
                </p:cNvSpPr>
                <p:nvPr/>
              </p:nvSpPr>
              <p:spPr bwMode="auto">
                <a:xfrm>
                  <a:off x="3352" y="1711"/>
                  <a:ext cx="2" cy="204"/>
                </a:xfrm>
                <a:custGeom>
                  <a:avLst/>
                  <a:gdLst>
                    <a:gd name="T0" fmla="*/ 0 w 12"/>
                    <a:gd name="T1" fmla="*/ 1068 h 1068"/>
                    <a:gd name="T2" fmla="*/ 11 w 12"/>
                    <a:gd name="T3" fmla="*/ 0 h 1068"/>
                    <a:gd name="T4" fmla="*/ 12 w 12"/>
                    <a:gd name="T5" fmla="*/ 0 h 1068"/>
                    <a:gd name="T6" fmla="*/ 0 60000 65536"/>
                    <a:gd name="T7" fmla="*/ 0 60000 65536"/>
                    <a:gd name="T8" fmla="*/ 0 60000 65536"/>
                    <a:gd name="T9" fmla="*/ 0 w 12"/>
                    <a:gd name="T10" fmla="*/ 0 h 1068"/>
                    <a:gd name="T11" fmla="*/ 12 w 12"/>
                    <a:gd name="T12" fmla="*/ 1068 h 1068"/>
                  </a:gdLst>
                  <a:ahLst/>
                  <a:cxnLst>
                    <a:cxn ang="T6">
                      <a:pos x="T0" y="T1"/>
                    </a:cxn>
                    <a:cxn ang="T7">
                      <a:pos x="T2" y="T3"/>
                    </a:cxn>
                    <a:cxn ang="T8">
                      <a:pos x="T4" y="T5"/>
                    </a:cxn>
                  </a:cxnLst>
                  <a:rect l="T9" t="T10" r="T11" b="T12"/>
                  <a:pathLst>
                    <a:path w="12" h="1068">
                      <a:moveTo>
                        <a:pt x="0" y="1068"/>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287" name="Freeform 2007"/>
                <p:cNvSpPr>
                  <a:spLocks/>
                </p:cNvSpPr>
                <p:nvPr/>
              </p:nvSpPr>
              <p:spPr bwMode="auto">
                <a:xfrm>
                  <a:off x="3354" y="1466"/>
                  <a:ext cx="2" cy="245"/>
                </a:xfrm>
                <a:custGeom>
                  <a:avLst/>
                  <a:gdLst>
                    <a:gd name="T0" fmla="*/ 0 w 12"/>
                    <a:gd name="T1" fmla="*/ 1277 h 1277"/>
                    <a:gd name="T2" fmla="*/ 11 w 12"/>
                    <a:gd name="T3" fmla="*/ 0 h 1277"/>
                    <a:gd name="T4" fmla="*/ 12 w 12"/>
                    <a:gd name="T5" fmla="*/ 0 h 1277"/>
                    <a:gd name="T6" fmla="*/ 0 60000 65536"/>
                    <a:gd name="T7" fmla="*/ 0 60000 65536"/>
                    <a:gd name="T8" fmla="*/ 0 60000 65536"/>
                    <a:gd name="T9" fmla="*/ 0 w 12"/>
                    <a:gd name="T10" fmla="*/ 0 h 1277"/>
                    <a:gd name="T11" fmla="*/ 12 w 12"/>
                    <a:gd name="T12" fmla="*/ 1277 h 1277"/>
                  </a:gdLst>
                  <a:ahLst/>
                  <a:cxnLst>
                    <a:cxn ang="T6">
                      <a:pos x="T0" y="T1"/>
                    </a:cxn>
                    <a:cxn ang="T7">
                      <a:pos x="T2" y="T3"/>
                    </a:cxn>
                    <a:cxn ang="T8">
                      <a:pos x="T4" y="T5"/>
                    </a:cxn>
                  </a:cxnLst>
                  <a:rect l="T9" t="T10" r="T11" b="T12"/>
                  <a:pathLst>
                    <a:path w="12" h="1277">
                      <a:moveTo>
                        <a:pt x="0" y="1277"/>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288" name="Freeform 2008"/>
                <p:cNvSpPr>
                  <a:spLocks/>
                </p:cNvSpPr>
                <p:nvPr/>
              </p:nvSpPr>
              <p:spPr bwMode="auto">
                <a:xfrm>
                  <a:off x="3356" y="1262"/>
                  <a:ext cx="2" cy="204"/>
                </a:xfrm>
                <a:custGeom>
                  <a:avLst/>
                  <a:gdLst>
                    <a:gd name="T0" fmla="*/ 0 w 12"/>
                    <a:gd name="T1" fmla="*/ 1065 h 1065"/>
                    <a:gd name="T2" fmla="*/ 11 w 12"/>
                    <a:gd name="T3" fmla="*/ 0 h 1065"/>
                    <a:gd name="T4" fmla="*/ 12 w 12"/>
                    <a:gd name="T5" fmla="*/ 0 h 1065"/>
                    <a:gd name="T6" fmla="*/ 0 60000 65536"/>
                    <a:gd name="T7" fmla="*/ 0 60000 65536"/>
                    <a:gd name="T8" fmla="*/ 0 60000 65536"/>
                    <a:gd name="T9" fmla="*/ 0 w 12"/>
                    <a:gd name="T10" fmla="*/ 0 h 1065"/>
                    <a:gd name="T11" fmla="*/ 12 w 12"/>
                    <a:gd name="T12" fmla="*/ 1065 h 1065"/>
                  </a:gdLst>
                  <a:ahLst/>
                  <a:cxnLst>
                    <a:cxn ang="T6">
                      <a:pos x="T0" y="T1"/>
                    </a:cxn>
                    <a:cxn ang="T7">
                      <a:pos x="T2" y="T3"/>
                    </a:cxn>
                    <a:cxn ang="T8">
                      <a:pos x="T4" y="T5"/>
                    </a:cxn>
                  </a:cxnLst>
                  <a:rect l="T9" t="T10" r="T11" b="T12"/>
                  <a:pathLst>
                    <a:path w="12" h="1065">
                      <a:moveTo>
                        <a:pt x="0" y="1065"/>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289" name="Freeform 2009"/>
                <p:cNvSpPr>
                  <a:spLocks/>
                </p:cNvSpPr>
                <p:nvPr/>
              </p:nvSpPr>
              <p:spPr bwMode="auto">
                <a:xfrm>
                  <a:off x="3358" y="1175"/>
                  <a:ext cx="2" cy="87"/>
                </a:xfrm>
                <a:custGeom>
                  <a:avLst/>
                  <a:gdLst>
                    <a:gd name="T0" fmla="*/ 0 w 12"/>
                    <a:gd name="T1" fmla="*/ 458 h 458"/>
                    <a:gd name="T2" fmla="*/ 11 w 12"/>
                    <a:gd name="T3" fmla="*/ 0 h 458"/>
                    <a:gd name="T4" fmla="*/ 12 w 12"/>
                    <a:gd name="T5" fmla="*/ 0 h 458"/>
                    <a:gd name="T6" fmla="*/ 0 60000 65536"/>
                    <a:gd name="T7" fmla="*/ 0 60000 65536"/>
                    <a:gd name="T8" fmla="*/ 0 60000 65536"/>
                    <a:gd name="T9" fmla="*/ 0 w 12"/>
                    <a:gd name="T10" fmla="*/ 0 h 458"/>
                    <a:gd name="T11" fmla="*/ 12 w 12"/>
                    <a:gd name="T12" fmla="*/ 458 h 458"/>
                  </a:gdLst>
                  <a:ahLst/>
                  <a:cxnLst>
                    <a:cxn ang="T6">
                      <a:pos x="T0" y="T1"/>
                    </a:cxn>
                    <a:cxn ang="T7">
                      <a:pos x="T2" y="T3"/>
                    </a:cxn>
                    <a:cxn ang="T8">
                      <a:pos x="T4" y="T5"/>
                    </a:cxn>
                  </a:cxnLst>
                  <a:rect l="T9" t="T10" r="T11" b="T12"/>
                  <a:pathLst>
                    <a:path w="12" h="458">
                      <a:moveTo>
                        <a:pt x="0" y="458"/>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290" name="Freeform 2010"/>
                <p:cNvSpPr>
                  <a:spLocks/>
                </p:cNvSpPr>
                <p:nvPr/>
              </p:nvSpPr>
              <p:spPr bwMode="auto">
                <a:xfrm>
                  <a:off x="3360" y="1175"/>
                  <a:ext cx="2" cy="46"/>
                </a:xfrm>
                <a:custGeom>
                  <a:avLst/>
                  <a:gdLst>
                    <a:gd name="T0" fmla="*/ 0 w 12"/>
                    <a:gd name="T1" fmla="*/ 0 h 239"/>
                    <a:gd name="T2" fmla="*/ 11 w 12"/>
                    <a:gd name="T3" fmla="*/ 239 h 239"/>
                    <a:gd name="T4" fmla="*/ 12 w 12"/>
                    <a:gd name="T5" fmla="*/ 239 h 239"/>
                    <a:gd name="T6" fmla="*/ 0 60000 65536"/>
                    <a:gd name="T7" fmla="*/ 0 60000 65536"/>
                    <a:gd name="T8" fmla="*/ 0 60000 65536"/>
                    <a:gd name="T9" fmla="*/ 0 w 12"/>
                    <a:gd name="T10" fmla="*/ 0 h 239"/>
                    <a:gd name="T11" fmla="*/ 12 w 12"/>
                    <a:gd name="T12" fmla="*/ 239 h 239"/>
                  </a:gdLst>
                  <a:ahLst/>
                  <a:cxnLst>
                    <a:cxn ang="T6">
                      <a:pos x="T0" y="T1"/>
                    </a:cxn>
                    <a:cxn ang="T7">
                      <a:pos x="T2" y="T3"/>
                    </a:cxn>
                    <a:cxn ang="T8">
                      <a:pos x="T4" y="T5"/>
                    </a:cxn>
                  </a:cxnLst>
                  <a:rect l="T9" t="T10" r="T11" b="T12"/>
                  <a:pathLst>
                    <a:path w="12" h="239">
                      <a:moveTo>
                        <a:pt x="0" y="0"/>
                      </a:moveTo>
                      <a:lnTo>
                        <a:pt x="11" y="239"/>
                      </a:lnTo>
                      <a:lnTo>
                        <a:pt x="12" y="239"/>
                      </a:lnTo>
                    </a:path>
                  </a:pathLst>
                </a:custGeom>
                <a:noFill/>
                <a:ln w="6350">
                  <a:solidFill>
                    <a:srgbClr val="0C0CFF"/>
                  </a:solidFill>
                  <a:prstDash val="solid"/>
                  <a:round/>
                  <a:headEnd/>
                  <a:tailEnd/>
                </a:ln>
              </p:spPr>
              <p:txBody>
                <a:bodyPr/>
                <a:lstStyle/>
                <a:p>
                  <a:endParaRPr lang="en-US"/>
                </a:p>
              </p:txBody>
            </p:sp>
            <p:sp>
              <p:nvSpPr>
                <p:cNvPr id="5291" name="Freeform 2011"/>
                <p:cNvSpPr>
                  <a:spLocks/>
                </p:cNvSpPr>
                <p:nvPr/>
              </p:nvSpPr>
              <p:spPr bwMode="auto">
                <a:xfrm>
                  <a:off x="3362" y="1221"/>
                  <a:ext cx="2" cy="139"/>
                </a:xfrm>
                <a:custGeom>
                  <a:avLst/>
                  <a:gdLst>
                    <a:gd name="T0" fmla="*/ 0 w 12"/>
                    <a:gd name="T1" fmla="*/ 0 h 731"/>
                    <a:gd name="T2" fmla="*/ 11 w 12"/>
                    <a:gd name="T3" fmla="*/ 731 h 731"/>
                    <a:gd name="T4" fmla="*/ 12 w 12"/>
                    <a:gd name="T5" fmla="*/ 731 h 731"/>
                    <a:gd name="T6" fmla="*/ 0 60000 65536"/>
                    <a:gd name="T7" fmla="*/ 0 60000 65536"/>
                    <a:gd name="T8" fmla="*/ 0 60000 65536"/>
                    <a:gd name="T9" fmla="*/ 0 w 12"/>
                    <a:gd name="T10" fmla="*/ 0 h 731"/>
                    <a:gd name="T11" fmla="*/ 12 w 12"/>
                    <a:gd name="T12" fmla="*/ 731 h 731"/>
                  </a:gdLst>
                  <a:ahLst/>
                  <a:cxnLst>
                    <a:cxn ang="T6">
                      <a:pos x="T0" y="T1"/>
                    </a:cxn>
                    <a:cxn ang="T7">
                      <a:pos x="T2" y="T3"/>
                    </a:cxn>
                    <a:cxn ang="T8">
                      <a:pos x="T4" y="T5"/>
                    </a:cxn>
                  </a:cxnLst>
                  <a:rect l="T9" t="T10" r="T11" b="T12"/>
                  <a:pathLst>
                    <a:path w="12" h="731">
                      <a:moveTo>
                        <a:pt x="0" y="0"/>
                      </a:moveTo>
                      <a:lnTo>
                        <a:pt x="11" y="731"/>
                      </a:lnTo>
                      <a:lnTo>
                        <a:pt x="12" y="731"/>
                      </a:lnTo>
                    </a:path>
                  </a:pathLst>
                </a:custGeom>
                <a:noFill/>
                <a:ln w="6350">
                  <a:solidFill>
                    <a:srgbClr val="0C0CFF"/>
                  </a:solidFill>
                  <a:prstDash val="solid"/>
                  <a:round/>
                  <a:headEnd/>
                  <a:tailEnd/>
                </a:ln>
              </p:spPr>
              <p:txBody>
                <a:bodyPr/>
                <a:lstStyle/>
                <a:p>
                  <a:endParaRPr lang="en-US"/>
                </a:p>
              </p:txBody>
            </p:sp>
            <p:sp>
              <p:nvSpPr>
                <p:cNvPr id="5292" name="Freeform 2012"/>
                <p:cNvSpPr>
                  <a:spLocks/>
                </p:cNvSpPr>
                <p:nvPr/>
              </p:nvSpPr>
              <p:spPr bwMode="auto">
                <a:xfrm>
                  <a:off x="3364" y="1360"/>
                  <a:ext cx="3" cy="177"/>
                </a:xfrm>
                <a:custGeom>
                  <a:avLst/>
                  <a:gdLst>
                    <a:gd name="T0" fmla="*/ 0 w 12"/>
                    <a:gd name="T1" fmla="*/ 0 h 923"/>
                    <a:gd name="T2" fmla="*/ 11 w 12"/>
                    <a:gd name="T3" fmla="*/ 923 h 923"/>
                    <a:gd name="T4" fmla="*/ 12 w 12"/>
                    <a:gd name="T5" fmla="*/ 923 h 923"/>
                    <a:gd name="T6" fmla="*/ 0 60000 65536"/>
                    <a:gd name="T7" fmla="*/ 0 60000 65536"/>
                    <a:gd name="T8" fmla="*/ 0 60000 65536"/>
                    <a:gd name="T9" fmla="*/ 0 w 12"/>
                    <a:gd name="T10" fmla="*/ 0 h 923"/>
                    <a:gd name="T11" fmla="*/ 12 w 12"/>
                    <a:gd name="T12" fmla="*/ 923 h 923"/>
                  </a:gdLst>
                  <a:ahLst/>
                  <a:cxnLst>
                    <a:cxn ang="T6">
                      <a:pos x="T0" y="T1"/>
                    </a:cxn>
                    <a:cxn ang="T7">
                      <a:pos x="T2" y="T3"/>
                    </a:cxn>
                    <a:cxn ang="T8">
                      <a:pos x="T4" y="T5"/>
                    </a:cxn>
                  </a:cxnLst>
                  <a:rect l="T9" t="T10" r="T11" b="T12"/>
                  <a:pathLst>
                    <a:path w="12" h="923">
                      <a:moveTo>
                        <a:pt x="0" y="0"/>
                      </a:moveTo>
                      <a:lnTo>
                        <a:pt x="11" y="923"/>
                      </a:lnTo>
                      <a:lnTo>
                        <a:pt x="12" y="923"/>
                      </a:lnTo>
                    </a:path>
                  </a:pathLst>
                </a:custGeom>
                <a:noFill/>
                <a:ln w="6350">
                  <a:solidFill>
                    <a:srgbClr val="0C0CFF"/>
                  </a:solidFill>
                  <a:prstDash val="solid"/>
                  <a:round/>
                  <a:headEnd/>
                  <a:tailEnd/>
                </a:ln>
              </p:spPr>
              <p:txBody>
                <a:bodyPr/>
                <a:lstStyle/>
                <a:p>
                  <a:endParaRPr lang="en-US"/>
                </a:p>
              </p:txBody>
            </p:sp>
            <p:sp>
              <p:nvSpPr>
                <p:cNvPr id="5293" name="Freeform 2013"/>
                <p:cNvSpPr>
                  <a:spLocks/>
                </p:cNvSpPr>
                <p:nvPr/>
              </p:nvSpPr>
              <p:spPr bwMode="auto">
                <a:xfrm>
                  <a:off x="3366" y="1537"/>
                  <a:ext cx="3" cy="169"/>
                </a:xfrm>
                <a:custGeom>
                  <a:avLst/>
                  <a:gdLst>
                    <a:gd name="T0" fmla="*/ 0 w 12"/>
                    <a:gd name="T1" fmla="*/ 0 h 885"/>
                    <a:gd name="T2" fmla="*/ 11 w 12"/>
                    <a:gd name="T3" fmla="*/ 885 h 885"/>
                    <a:gd name="T4" fmla="*/ 12 w 12"/>
                    <a:gd name="T5" fmla="*/ 885 h 885"/>
                    <a:gd name="T6" fmla="*/ 0 60000 65536"/>
                    <a:gd name="T7" fmla="*/ 0 60000 65536"/>
                    <a:gd name="T8" fmla="*/ 0 60000 65536"/>
                    <a:gd name="T9" fmla="*/ 0 w 12"/>
                    <a:gd name="T10" fmla="*/ 0 h 885"/>
                    <a:gd name="T11" fmla="*/ 12 w 12"/>
                    <a:gd name="T12" fmla="*/ 885 h 885"/>
                  </a:gdLst>
                  <a:ahLst/>
                  <a:cxnLst>
                    <a:cxn ang="T6">
                      <a:pos x="T0" y="T1"/>
                    </a:cxn>
                    <a:cxn ang="T7">
                      <a:pos x="T2" y="T3"/>
                    </a:cxn>
                    <a:cxn ang="T8">
                      <a:pos x="T4" y="T5"/>
                    </a:cxn>
                  </a:cxnLst>
                  <a:rect l="T9" t="T10" r="T11" b="T12"/>
                  <a:pathLst>
                    <a:path w="12" h="885">
                      <a:moveTo>
                        <a:pt x="0" y="0"/>
                      </a:moveTo>
                      <a:lnTo>
                        <a:pt x="11" y="885"/>
                      </a:lnTo>
                      <a:lnTo>
                        <a:pt x="12" y="885"/>
                      </a:lnTo>
                    </a:path>
                  </a:pathLst>
                </a:custGeom>
                <a:noFill/>
                <a:ln w="6350">
                  <a:solidFill>
                    <a:srgbClr val="0C0CFF"/>
                  </a:solidFill>
                  <a:prstDash val="solid"/>
                  <a:round/>
                  <a:headEnd/>
                  <a:tailEnd/>
                </a:ln>
              </p:spPr>
              <p:txBody>
                <a:bodyPr/>
                <a:lstStyle/>
                <a:p>
                  <a:endParaRPr lang="en-US"/>
                </a:p>
              </p:txBody>
            </p:sp>
            <p:sp>
              <p:nvSpPr>
                <p:cNvPr id="5294" name="Freeform 2014"/>
                <p:cNvSpPr>
                  <a:spLocks/>
                </p:cNvSpPr>
                <p:nvPr/>
              </p:nvSpPr>
              <p:spPr bwMode="auto">
                <a:xfrm>
                  <a:off x="3368" y="1706"/>
                  <a:ext cx="3" cy="142"/>
                </a:xfrm>
                <a:custGeom>
                  <a:avLst/>
                  <a:gdLst>
                    <a:gd name="T0" fmla="*/ 0 w 12"/>
                    <a:gd name="T1" fmla="*/ 0 h 738"/>
                    <a:gd name="T2" fmla="*/ 11 w 12"/>
                    <a:gd name="T3" fmla="*/ 738 h 738"/>
                    <a:gd name="T4" fmla="*/ 12 w 12"/>
                    <a:gd name="T5" fmla="*/ 738 h 738"/>
                    <a:gd name="T6" fmla="*/ 0 60000 65536"/>
                    <a:gd name="T7" fmla="*/ 0 60000 65536"/>
                    <a:gd name="T8" fmla="*/ 0 60000 65536"/>
                    <a:gd name="T9" fmla="*/ 0 w 12"/>
                    <a:gd name="T10" fmla="*/ 0 h 738"/>
                    <a:gd name="T11" fmla="*/ 12 w 12"/>
                    <a:gd name="T12" fmla="*/ 738 h 738"/>
                  </a:gdLst>
                  <a:ahLst/>
                  <a:cxnLst>
                    <a:cxn ang="T6">
                      <a:pos x="T0" y="T1"/>
                    </a:cxn>
                    <a:cxn ang="T7">
                      <a:pos x="T2" y="T3"/>
                    </a:cxn>
                    <a:cxn ang="T8">
                      <a:pos x="T4" y="T5"/>
                    </a:cxn>
                  </a:cxnLst>
                  <a:rect l="T9" t="T10" r="T11" b="T12"/>
                  <a:pathLst>
                    <a:path w="12" h="738">
                      <a:moveTo>
                        <a:pt x="0" y="0"/>
                      </a:moveTo>
                      <a:lnTo>
                        <a:pt x="11" y="738"/>
                      </a:lnTo>
                      <a:lnTo>
                        <a:pt x="12" y="738"/>
                      </a:lnTo>
                    </a:path>
                  </a:pathLst>
                </a:custGeom>
                <a:noFill/>
                <a:ln w="6350">
                  <a:solidFill>
                    <a:srgbClr val="0C0CFF"/>
                  </a:solidFill>
                  <a:prstDash val="solid"/>
                  <a:round/>
                  <a:headEnd/>
                  <a:tailEnd/>
                </a:ln>
              </p:spPr>
              <p:txBody>
                <a:bodyPr/>
                <a:lstStyle/>
                <a:p>
                  <a:endParaRPr lang="en-US"/>
                </a:p>
              </p:txBody>
            </p:sp>
            <p:sp>
              <p:nvSpPr>
                <p:cNvPr id="5295" name="Freeform 2015"/>
                <p:cNvSpPr>
                  <a:spLocks/>
                </p:cNvSpPr>
                <p:nvPr/>
              </p:nvSpPr>
              <p:spPr bwMode="auto">
                <a:xfrm>
                  <a:off x="3371" y="1848"/>
                  <a:ext cx="2" cy="108"/>
                </a:xfrm>
                <a:custGeom>
                  <a:avLst/>
                  <a:gdLst>
                    <a:gd name="T0" fmla="*/ 0 w 12"/>
                    <a:gd name="T1" fmla="*/ 0 h 565"/>
                    <a:gd name="T2" fmla="*/ 11 w 12"/>
                    <a:gd name="T3" fmla="*/ 565 h 565"/>
                    <a:gd name="T4" fmla="*/ 12 w 12"/>
                    <a:gd name="T5" fmla="*/ 565 h 565"/>
                    <a:gd name="T6" fmla="*/ 0 60000 65536"/>
                    <a:gd name="T7" fmla="*/ 0 60000 65536"/>
                    <a:gd name="T8" fmla="*/ 0 60000 65536"/>
                    <a:gd name="T9" fmla="*/ 0 w 12"/>
                    <a:gd name="T10" fmla="*/ 0 h 565"/>
                    <a:gd name="T11" fmla="*/ 12 w 12"/>
                    <a:gd name="T12" fmla="*/ 565 h 565"/>
                  </a:gdLst>
                  <a:ahLst/>
                  <a:cxnLst>
                    <a:cxn ang="T6">
                      <a:pos x="T0" y="T1"/>
                    </a:cxn>
                    <a:cxn ang="T7">
                      <a:pos x="T2" y="T3"/>
                    </a:cxn>
                    <a:cxn ang="T8">
                      <a:pos x="T4" y="T5"/>
                    </a:cxn>
                  </a:cxnLst>
                  <a:rect l="T9" t="T10" r="T11" b="T12"/>
                  <a:pathLst>
                    <a:path w="12" h="565">
                      <a:moveTo>
                        <a:pt x="0" y="0"/>
                      </a:moveTo>
                      <a:lnTo>
                        <a:pt x="11" y="565"/>
                      </a:lnTo>
                      <a:lnTo>
                        <a:pt x="12" y="565"/>
                      </a:lnTo>
                    </a:path>
                  </a:pathLst>
                </a:custGeom>
                <a:noFill/>
                <a:ln w="6350">
                  <a:solidFill>
                    <a:srgbClr val="0C0CFF"/>
                  </a:solidFill>
                  <a:prstDash val="solid"/>
                  <a:round/>
                  <a:headEnd/>
                  <a:tailEnd/>
                </a:ln>
              </p:spPr>
              <p:txBody>
                <a:bodyPr/>
                <a:lstStyle/>
                <a:p>
                  <a:endParaRPr lang="en-US"/>
                </a:p>
              </p:txBody>
            </p:sp>
            <p:sp>
              <p:nvSpPr>
                <p:cNvPr id="5296" name="Freeform 2016"/>
                <p:cNvSpPr>
                  <a:spLocks/>
                </p:cNvSpPr>
                <p:nvPr/>
              </p:nvSpPr>
              <p:spPr bwMode="auto">
                <a:xfrm>
                  <a:off x="3373" y="1956"/>
                  <a:ext cx="2" cy="77"/>
                </a:xfrm>
                <a:custGeom>
                  <a:avLst/>
                  <a:gdLst>
                    <a:gd name="T0" fmla="*/ 0 w 13"/>
                    <a:gd name="T1" fmla="*/ 0 h 405"/>
                    <a:gd name="T2" fmla="*/ 12 w 13"/>
                    <a:gd name="T3" fmla="*/ 405 h 405"/>
                    <a:gd name="T4" fmla="*/ 13 w 13"/>
                    <a:gd name="T5" fmla="*/ 405 h 405"/>
                    <a:gd name="T6" fmla="*/ 0 60000 65536"/>
                    <a:gd name="T7" fmla="*/ 0 60000 65536"/>
                    <a:gd name="T8" fmla="*/ 0 60000 65536"/>
                    <a:gd name="T9" fmla="*/ 0 w 13"/>
                    <a:gd name="T10" fmla="*/ 0 h 405"/>
                    <a:gd name="T11" fmla="*/ 13 w 13"/>
                    <a:gd name="T12" fmla="*/ 405 h 405"/>
                  </a:gdLst>
                  <a:ahLst/>
                  <a:cxnLst>
                    <a:cxn ang="T6">
                      <a:pos x="T0" y="T1"/>
                    </a:cxn>
                    <a:cxn ang="T7">
                      <a:pos x="T2" y="T3"/>
                    </a:cxn>
                    <a:cxn ang="T8">
                      <a:pos x="T4" y="T5"/>
                    </a:cxn>
                  </a:cxnLst>
                  <a:rect l="T9" t="T10" r="T11" b="T12"/>
                  <a:pathLst>
                    <a:path w="13" h="405">
                      <a:moveTo>
                        <a:pt x="0" y="0"/>
                      </a:moveTo>
                      <a:lnTo>
                        <a:pt x="12" y="405"/>
                      </a:lnTo>
                      <a:lnTo>
                        <a:pt x="13" y="405"/>
                      </a:lnTo>
                    </a:path>
                  </a:pathLst>
                </a:custGeom>
                <a:noFill/>
                <a:ln w="6350">
                  <a:solidFill>
                    <a:srgbClr val="0C0CFF"/>
                  </a:solidFill>
                  <a:prstDash val="solid"/>
                  <a:round/>
                  <a:headEnd/>
                  <a:tailEnd/>
                </a:ln>
              </p:spPr>
              <p:txBody>
                <a:bodyPr/>
                <a:lstStyle/>
                <a:p>
                  <a:endParaRPr lang="en-US"/>
                </a:p>
              </p:txBody>
            </p:sp>
            <p:sp>
              <p:nvSpPr>
                <p:cNvPr id="5297" name="Freeform 2017"/>
                <p:cNvSpPr>
                  <a:spLocks/>
                </p:cNvSpPr>
                <p:nvPr/>
              </p:nvSpPr>
              <p:spPr bwMode="auto">
                <a:xfrm>
                  <a:off x="3375" y="2033"/>
                  <a:ext cx="2" cy="53"/>
                </a:xfrm>
                <a:custGeom>
                  <a:avLst/>
                  <a:gdLst>
                    <a:gd name="T0" fmla="*/ 0 w 12"/>
                    <a:gd name="T1" fmla="*/ 0 h 273"/>
                    <a:gd name="T2" fmla="*/ 11 w 12"/>
                    <a:gd name="T3" fmla="*/ 273 h 273"/>
                    <a:gd name="T4" fmla="*/ 12 w 12"/>
                    <a:gd name="T5" fmla="*/ 273 h 273"/>
                    <a:gd name="T6" fmla="*/ 0 60000 65536"/>
                    <a:gd name="T7" fmla="*/ 0 60000 65536"/>
                    <a:gd name="T8" fmla="*/ 0 60000 65536"/>
                    <a:gd name="T9" fmla="*/ 0 w 12"/>
                    <a:gd name="T10" fmla="*/ 0 h 273"/>
                    <a:gd name="T11" fmla="*/ 12 w 12"/>
                    <a:gd name="T12" fmla="*/ 273 h 273"/>
                  </a:gdLst>
                  <a:ahLst/>
                  <a:cxnLst>
                    <a:cxn ang="T6">
                      <a:pos x="T0" y="T1"/>
                    </a:cxn>
                    <a:cxn ang="T7">
                      <a:pos x="T2" y="T3"/>
                    </a:cxn>
                    <a:cxn ang="T8">
                      <a:pos x="T4" y="T5"/>
                    </a:cxn>
                  </a:cxnLst>
                  <a:rect l="T9" t="T10" r="T11" b="T12"/>
                  <a:pathLst>
                    <a:path w="12" h="273">
                      <a:moveTo>
                        <a:pt x="0" y="0"/>
                      </a:moveTo>
                      <a:lnTo>
                        <a:pt x="11" y="273"/>
                      </a:lnTo>
                      <a:lnTo>
                        <a:pt x="12" y="273"/>
                      </a:lnTo>
                    </a:path>
                  </a:pathLst>
                </a:custGeom>
                <a:noFill/>
                <a:ln w="6350">
                  <a:solidFill>
                    <a:srgbClr val="0C0CFF"/>
                  </a:solidFill>
                  <a:prstDash val="solid"/>
                  <a:round/>
                  <a:headEnd/>
                  <a:tailEnd/>
                </a:ln>
              </p:spPr>
              <p:txBody>
                <a:bodyPr/>
                <a:lstStyle/>
                <a:p>
                  <a:endParaRPr lang="en-US"/>
                </a:p>
              </p:txBody>
            </p:sp>
            <p:sp>
              <p:nvSpPr>
                <p:cNvPr id="5298" name="Freeform 2018"/>
                <p:cNvSpPr>
                  <a:spLocks/>
                </p:cNvSpPr>
                <p:nvPr/>
              </p:nvSpPr>
              <p:spPr bwMode="auto">
                <a:xfrm>
                  <a:off x="3377" y="2086"/>
                  <a:ext cx="2" cy="33"/>
                </a:xfrm>
                <a:custGeom>
                  <a:avLst/>
                  <a:gdLst>
                    <a:gd name="T0" fmla="*/ 0 w 12"/>
                    <a:gd name="T1" fmla="*/ 0 h 173"/>
                    <a:gd name="T2" fmla="*/ 11 w 12"/>
                    <a:gd name="T3" fmla="*/ 173 h 173"/>
                    <a:gd name="T4" fmla="*/ 12 w 12"/>
                    <a:gd name="T5" fmla="*/ 173 h 173"/>
                    <a:gd name="T6" fmla="*/ 0 60000 65536"/>
                    <a:gd name="T7" fmla="*/ 0 60000 65536"/>
                    <a:gd name="T8" fmla="*/ 0 60000 65536"/>
                    <a:gd name="T9" fmla="*/ 0 w 12"/>
                    <a:gd name="T10" fmla="*/ 0 h 173"/>
                    <a:gd name="T11" fmla="*/ 12 w 12"/>
                    <a:gd name="T12" fmla="*/ 173 h 173"/>
                  </a:gdLst>
                  <a:ahLst/>
                  <a:cxnLst>
                    <a:cxn ang="T6">
                      <a:pos x="T0" y="T1"/>
                    </a:cxn>
                    <a:cxn ang="T7">
                      <a:pos x="T2" y="T3"/>
                    </a:cxn>
                    <a:cxn ang="T8">
                      <a:pos x="T4" y="T5"/>
                    </a:cxn>
                  </a:cxnLst>
                  <a:rect l="T9" t="T10" r="T11" b="T12"/>
                  <a:pathLst>
                    <a:path w="12" h="173">
                      <a:moveTo>
                        <a:pt x="0" y="0"/>
                      </a:moveTo>
                      <a:lnTo>
                        <a:pt x="11" y="173"/>
                      </a:lnTo>
                      <a:lnTo>
                        <a:pt x="12" y="173"/>
                      </a:lnTo>
                    </a:path>
                  </a:pathLst>
                </a:custGeom>
                <a:noFill/>
                <a:ln w="6350">
                  <a:solidFill>
                    <a:srgbClr val="0C0CFF"/>
                  </a:solidFill>
                  <a:prstDash val="solid"/>
                  <a:round/>
                  <a:headEnd/>
                  <a:tailEnd/>
                </a:ln>
              </p:spPr>
              <p:txBody>
                <a:bodyPr/>
                <a:lstStyle/>
                <a:p>
                  <a:endParaRPr lang="en-US"/>
                </a:p>
              </p:txBody>
            </p:sp>
            <p:sp>
              <p:nvSpPr>
                <p:cNvPr id="5299" name="Freeform 2019"/>
                <p:cNvSpPr>
                  <a:spLocks/>
                </p:cNvSpPr>
                <p:nvPr/>
              </p:nvSpPr>
              <p:spPr bwMode="auto">
                <a:xfrm>
                  <a:off x="3379" y="2119"/>
                  <a:ext cx="3" cy="19"/>
                </a:xfrm>
                <a:custGeom>
                  <a:avLst/>
                  <a:gdLst>
                    <a:gd name="T0" fmla="*/ 0 w 12"/>
                    <a:gd name="T1" fmla="*/ 0 h 103"/>
                    <a:gd name="T2" fmla="*/ 11 w 12"/>
                    <a:gd name="T3" fmla="*/ 103 h 103"/>
                    <a:gd name="T4" fmla="*/ 12 w 12"/>
                    <a:gd name="T5" fmla="*/ 103 h 103"/>
                    <a:gd name="T6" fmla="*/ 0 60000 65536"/>
                    <a:gd name="T7" fmla="*/ 0 60000 65536"/>
                    <a:gd name="T8" fmla="*/ 0 60000 65536"/>
                    <a:gd name="T9" fmla="*/ 0 w 12"/>
                    <a:gd name="T10" fmla="*/ 0 h 103"/>
                    <a:gd name="T11" fmla="*/ 12 w 12"/>
                    <a:gd name="T12" fmla="*/ 103 h 103"/>
                  </a:gdLst>
                  <a:ahLst/>
                  <a:cxnLst>
                    <a:cxn ang="T6">
                      <a:pos x="T0" y="T1"/>
                    </a:cxn>
                    <a:cxn ang="T7">
                      <a:pos x="T2" y="T3"/>
                    </a:cxn>
                    <a:cxn ang="T8">
                      <a:pos x="T4" y="T5"/>
                    </a:cxn>
                  </a:cxnLst>
                  <a:rect l="T9" t="T10" r="T11" b="T12"/>
                  <a:pathLst>
                    <a:path w="12" h="103">
                      <a:moveTo>
                        <a:pt x="0" y="0"/>
                      </a:moveTo>
                      <a:lnTo>
                        <a:pt x="11" y="103"/>
                      </a:lnTo>
                      <a:lnTo>
                        <a:pt x="12" y="103"/>
                      </a:lnTo>
                    </a:path>
                  </a:pathLst>
                </a:custGeom>
                <a:noFill/>
                <a:ln w="6350">
                  <a:solidFill>
                    <a:srgbClr val="0C0CFF"/>
                  </a:solidFill>
                  <a:prstDash val="solid"/>
                  <a:round/>
                  <a:headEnd/>
                  <a:tailEnd/>
                </a:ln>
              </p:spPr>
              <p:txBody>
                <a:bodyPr/>
                <a:lstStyle/>
                <a:p>
                  <a:endParaRPr lang="en-US"/>
                </a:p>
              </p:txBody>
            </p:sp>
            <p:sp>
              <p:nvSpPr>
                <p:cNvPr id="5300" name="Freeform 2020"/>
                <p:cNvSpPr>
                  <a:spLocks/>
                </p:cNvSpPr>
                <p:nvPr/>
              </p:nvSpPr>
              <p:spPr bwMode="auto">
                <a:xfrm>
                  <a:off x="3381" y="2138"/>
                  <a:ext cx="3" cy="11"/>
                </a:xfrm>
                <a:custGeom>
                  <a:avLst/>
                  <a:gdLst>
                    <a:gd name="T0" fmla="*/ 0 w 12"/>
                    <a:gd name="T1" fmla="*/ 0 h 58"/>
                    <a:gd name="T2" fmla="*/ 11 w 12"/>
                    <a:gd name="T3" fmla="*/ 58 h 58"/>
                    <a:gd name="T4" fmla="*/ 12 w 12"/>
                    <a:gd name="T5" fmla="*/ 58 h 58"/>
                    <a:gd name="T6" fmla="*/ 0 60000 65536"/>
                    <a:gd name="T7" fmla="*/ 0 60000 65536"/>
                    <a:gd name="T8" fmla="*/ 0 60000 65536"/>
                    <a:gd name="T9" fmla="*/ 0 w 12"/>
                    <a:gd name="T10" fmla="*/ 0 h 58"/>
                    <a:gd name="T11" fmla="*/ 12 w 12"/>
                    <a:gd name="T12" fmla="*/ 58 h 58"/>
                  </a:gdLst>
                  <a:ahLst/>
                  <a:cxnLst>
                    <a:cxn ang="T6">
                      <a:pos x="T0" y="T1"/>
                    </a:cxn>
                    <a:cxn ang="T7">
                      <a:pos x="T2" y="T3"/>
                    </a:cxn>
                    <a:cxn ang="T8">
                      <a:pos x="T4" y="T5"/>
                    </a:cxn>
                  </a:cxnLst>
                  <a:rect l="T9" t="T10" r="T11" b="T12"/>
                  <a:pathLst>
                    <a:path w="12" h="58">
                      <a:moveTo>
                        <a:pt x="0" y="0"/>
                      </a:moveTo>
                      <a:lnTo>
                        <a:pt x="11" y="58"/>
                      </a:lnTo>
                      <a:lnTo>
                        <a:pt x="12" y="58"/>
                      </a:lnTo>
                    </a:path>
                  </a:pathLst>
                </a:custGeom>
                <a:noFill/>
                <a:ln w="6350">
                  <a:solidFill>
                    <a:srgbClr val="0C0CFF"/>
                  </a:solidFill>
                  <a:prstDash val="solid"/>
                  <a:round/>
                  <a:headEnd/>
                  <a:tailEnd/>
                </a:ln>
              </p:spPr>
              <p:txBody>
                <a:bodyPr/>
                <a:lstStyle/>
                <a:p>
                  <a:endParaRPr lang="en-US"/>
                </a:p>
              </p:txBody>
            </p:sp>
            <p:sp>
              <p:nvSpPr>
                <p:cNvPr id="5301" name="Freeform 2021"/>
                <p:cNvSpPr>
                  <a:spLocks/>
                </p:cNvSpPr>
                <p:nvPr/>
              </p:nvSpPr>
              <p:spPr bwMode="auto">
                <a:xfrm>
                  <a:off x="3383" y="2149"/>
                  <a:ext cx="3" cy="7"/>
                </a:xfrm>
                <a:custGeom>
                  <a:avLst/>
                  <a:gdLst>
                    <a:gd name="T0" fmla="*/ 0 w 12"/>
                    <a:gd name="T1" fmla="*/ 0 h 33"/>
                    <a:gd name="T2" fmla="*/ 11 w 12"/>
                    <a:gd name="T3" fmla="*/ 33 h 33"/>
                    <a:gd name="T4" fmla="*/ 12 w 12"/>
                    <a:gd name="T5" fmla="*/ 33 h 33"/>
                    <a:gd name="T6" fmla="*/ 0 60000 65536"/>
                    <a:gd name="T7" fmla="*/ 0 60000 65536"/>
                    <a:gd name="T8" fmla="*/ 0 60000 65536"/>
                    <a:gd name="T9" fmla="*/ 0 w 12"/>
                    <a:gd name="T10" fmla="*/ 0 h 33"/>
                    <a:gd name="T11" fmla="*/ 12 w 12"/>
                    <a:gd name="T12" fmla="*/ 33 h 33"/>
                  </a:gdLst>
                  <a:ahLst/>
                  <a:cxnLst>
                    <a:cxn ang="T6">
                      <a:pos x="T0" y="T1"/>
                    </a:cxn>
                    <a:cxn ang="T7">
                      <a:pos x="T2" y="T3"/>
                    </a:cxn>
                    <a:cxn ang="T8">
                      <a:pos x="T4" y="T5"/>
                    </a:cxn>
                  </a:cxnLst>
                  <a:rect l="T9" t="T10" r="T11" b="T12"/>
                  <a:pathLst>
                    <a:path w="12" h="33">
                      <a:moveTo>
                        <a:pt x="0" y="0"/>
                      </a:moveTo>
                      <a:lnTo>
                        <a:pt x="11" y="33"/>
                      </a:lnTo>
                      <a:lnTo>
                        <a:pt x="12" y="33"/>
                      </a:lnTo>
                    </a:path>
                  </a:pathLst>
                </a:custGeom>
                <a:noFill/>
                <a:ln w="6350">
                  <a:solidFill>
                    <a:srgbClr val="0C0CFF"/>
                  </a:solidFill>
                  <a:prstDash val="solid"/>
                  <a:round/>
                  <a:headEnd/>
                  <a:tailEnd/>
                </a:ln>
              </p:spPr>
              <p:txBody>
                <a:bodyPr/>
                <a:lstStyle/>
                <a:p>
                  <a:endParaRPr lang="en-US"/>
                </a:p>
              </p:txBody>
            </p:sp>
            <p:sp>
              <p:nvSpPr>
                <p:cNvPr id="5302" name="Freeform 2022"/>
                <p:cNvSpPr>
                  <a:spLocks/>
                </p:cNvSpPr>
                <p:nvPr/>
              </p:nvSpPr>
              <p:spPr bwMode="auto">
                <a:xfrm>
                  <a:off x="3386" y="2156"/>
                  <a:ext cx="2" cy="3"/>
                </a:xfrm>
                <a:custGeom>
                  <a:avLst/>
                  <a:gdLst>
                    <a:gd name="T0" fmla="*/ 0 w 12"/>
                    <a:gd name="T1" fmla="*/ 0 h 19"/>
                    <a:gd name="T2" fmla="*/ 11 w 12"/>
                    <a:gd name="T3" fmla="*/ 19 h 19"/>
                    <a:gd name="T4" fmla="*/ 12 w 12"/>
                    <a:gd name="T5" fmla="*/ 19 h 19"/>
                    <a:gd name="T6" fmla="*/ 0 60000 65536"/>
                    <a:gd name="T7" fmla="*/ 0 60000 65536"/>
                    <a:gd name="T8" fmla="*/ 0 60000 65536"/>
                    <a:gd name="T9" fmla="*/ 0 w 12"/>
                    <a:gd name="T10" fmla="*/ 0 h 19"/>
                    <a:gd name="T11" fmla="*/ 12 w 12"/>
                    <a:gd name="T12" fmla="*/ 19 h 19"/>
                  </a:gdLst>
                  <a:ahLst/>
                  <a:cxnLst>
                    <a:cxn ang="T6">
                      <a:pos x="T0" y="T1"/>
                    </a:cxn>
                    <a:cxn ang="T7">
                      <a:pos x="T2" y="T3"/>
                    </a:cxn>
                    <a:cxn ang="T8">
                      <a:pos x="T4" y="T5"/>
                    </a:cxn>
                  </a:cxnLst>
                  <a:rect l="T9" t="T10" r="T11" b="T12"/>
                  <a:pathLst>
                    <a:path w="12" h="19">
                      <a:moveTo>
                        <a:pt x="0" y="0"/>
                      </a:moveTo>
                      <a:lnTo>
                        <a:pt x="11" y="19"/>
                      </a:lnTo>
                      <a:lnTo>
                        <a:pt x="12" y="19"/>
                      </a:lnTo>
                    </a:path>
                  </a:pathLst>
                </a:custGeom>
                <a:noFill/>
                <a:ln w="6350">
                  <a:solidFill>
                    <a:srgbClr val="0C0CFF"/>
                  </a:solidFill>
                  <a:prstDash val="solid"/>
                  <a:round/>
                  <a:headEnd/>
                  <a:tailEnd/>
                </a:ln>
              </p:spPr>
              <p:txBody>
                <a:bodyPr/>
                <a:lstStyle/>
                <a:p>
                  <a:endParaRPr lang="en-US"/>
                </a:p>
              </p:txBody>
            </p:sp>
            <p:sp>
              <p:nvSpPr>
                <p:cNvPr id="5303" name="Freeform 2023"/>
                <p:cNvSpPr>
                  <a:spLocks/>
                </p:cNvSpPr>
                <p:nvPr/>
              </p:nvSpPr>
              <p:spPr bwMode="auto">
                <a:xfrm>
                  <a:off x="3388" y="2159"/>
                  <a:ext cx="2" cy="3"/>
                </a:xfrm>
                <a:custGeom>
                  <a:avLst/>
                  <a:gdLst>
                    <a:gd name="T0" fmla="*/ 0 w 12"/>
                    <a:gd name="T1" fmla="*/ 0 h 12"/>
                    <a:gd name="T2" fmla="*/ 11 w 12"/>
                    <a:gd name="T3" fmla="*/ 12 h 12"/>
                    <a:gd name="T4" fmla="*/ 12 w 12"/>
                    <a:gd name="T5" fmla="*/ 12 h 12"/>
                    <a:gd name="T6" fmla="*/ 0 60000 65536"/>
                    <a:gd name="T7" fmla="*/ 0 60000 65536"/>
                    <a:gd name="T8" fmla="*/ 0 60000 65536"/>
                    <a:gd name="T9" fmla="*/ 0 w 12"/>
                    <a:gd name="T10" fmla="*/ 0 h 12"/>
                    <a:gd name="T11" fmla="*/ 12 w 12"/>
                    <a:gd name="T12" fmla="*/ 12 h 12"/>
                  </a:gdLst>
                  <a:ahLst/>
                  <a:cxnLst>
                    <a:cxn ang="T6">
                      <a:pos x="T0" y="T1"/>
                    </a:cxn>
                    <a:cxn ang="T7">
                      <a:pos x="T2" y="T3"/>
                    </a:cxn>
                    <a:cxn ang="T8">
                      <a:pos x="T4" y="T5"/>
                    </a:cxn>
                  </a:cxnLst>
                  <a:rect l="T9" t="T10" r="T11" b="T12"/>
                  <a:pathLst>
                    <a:path w="12" h="12">
                      <a:moveTo>
                        <a:pt x="0" y="0"/>
                      </a:moveTo>
                      <a:lnTo>
                        <a:pt x="11" y="12"/>
                      </a:lnTo>
                      <a:lnTo>
                        <a:pt x="12" y="12"/>
                      </a:lnTo>
                    </a:path>
                  </a:pathLst>
                </a:custGeom>
                <a:noFill/>
                <a:ln w="6350">
                  <a:solidFill>
                    <a:srgbClr val="0C0CFF"/>
                  </a:solidFill>
                  <a:prstDash val="solid"/>
                  <a:round/>
                  <a:headEnd/>
                  <a:tailEnd/>
                </a:ln>
              </p:spPr>
              <p:txBody>
                <a:bodyPr/>
                <a:lstStyle/>
                <a:p>
                  <a:endParaRPr lang="en-US"/>
                </a:p>
              </p:txBody>
            </p:sp>
            <p:sp>
              <p:nvSpPr>
                <p:cNvPr id="5304" name="Freeform 2024"/>
                <p:cNvSpPr>
                  <a:spLocks/>
                </p:cNvSpPr>
                <p:nvPr/>
              </p:nvSpPr>
              <p:spPr bwMode="auto">
                <a:xfrm>
                  <a:off x="3390" y="2162"/>
                  <a:ext cx="2" cy="1"/>
                </a:xfrm>
                <a:custGeom>
                  <a:avLst/>
                  <a:gdLst>
                    <a:gd name="T0" fmla="*/ 0 w 12"/>
                    <a:gd name="T1" fmla="*/ 0 h 7"/>
                    <a:gd name="T2" fmla="*/ 11 w 12"/>
                    <a:gd name="T3" fmla="*/ 7 h 7"/>
                    <a:gd name="T4" fmla="*/ 12 w 12"/>
                    <a:gd name="T5" fmla="*/ 7 h 7"/>
                    <a:gd name="T6" fmla="*/ 0 60000 65536"/>
                    <a:gd name="T7" fmla="*/ 0 60000 65536"/>
                    <a:gd name="T8" fmla="*/ 0 60000 65536"/>
                    <a:gd name="T9" fmla="*/ 0 w 12"/>
                    <a:gd name="T10" fmla="*/ 0 h 7"/>
                    <a:gd name="T11" fmla="*/ 12 w 12"/>
                    <a:gd name="T12" fmla="*/ 7 h 7"/>
                  </a:gdLst>
                  <a:ahLst/>
                  <a:cxnLst>
                    <a:cxn ang="T6">
                      <a:pos x="T0" y="T1"/>
                    </a:cxn>
                    <a:cxn ang="T7">
                      <a:pos x="T2" y="T3"/>
                    </a:cxn>
                    <a:cxn ang="T8">
                      <a:pos x="T4" y="T5"/>
                    </a:cxn>
                  </a:cxnLst>
                  <a:rect l="T9" t="T10" r="T11" b="T12"/>
                  <a:pathLst>
                    <a:path w="12" h="7">
                      <a:moveTo>
                        <a:pt x="0" y="0"/>
                      </a:moveTo>
                      <a:lnTo>
                        <a:pt x="11" y="7"/>
                      </a:lnTo>
                      <a:lnTo>
                        <a:pt x="12" y="7"/>
                      </a:lnTo>
                    </a:path>
                  </a:pathLst>
                </a:custGeom>
                <a:noFill/>
                <a:ln w="6350">
                  <a:solidFill>
                    <a:srgbClr val="0C0CFF"/>
                  </a:solidFill>
                  <a:prstDash val="solid"/>
                  <a:round/>
                  <a:headEnd/>
                  <a:tailEnd/>
                </a:ln>
              </p:spPr>
              <p:txBody>
                <a:bodyPr/>
                <a:lstStyle/>
                <a:p>
                  <a:endParaRPr lang="en-US"/>
                </a:p>
              </p:txBody>
            </p:sp>
            <p:sp>
              <p:nvSpPr>
                <p:cNvPr id="5305" name="Freeform 2025"/>
                <p:cNvSpPr>
                  <a:spLocks/>
                </p:cNvSpPr>
                <p:nvPr/>
              </p:nvSpPr>
              <p:spPr bwMode="auto">
                <a:xfrm>
                  <a:off x="3392" y="2163"/>
                  <a:ext cx="2" cy="1"/>
                </a:xfrm>
                <a:custGeom>
                  <a:avLst/>
                  <a:gdLst>
                    <a:gd name="T0" fmla="*/ 0 w 12"/>
                    <a:gd name="T1" fmla="*/ 0 h 6"/>
                    <a:gd name="T2" fmla="*/ 11 w 12"/>
                    <a:gd name="T3" fmla="*/ 6 h 6"/>
                    <a:gd name="T4" fmla="*/ 12 w 12"/>
                    <a:gd name="T5" fmla="*/ 6 h 6"/>
                    <a:gd name="T6" fmla="*/ 0 60000 65536"/>
                    <a:gd name="T7" fmla="*/ 0 60000 65536"/>
                    <a:gd name="T8" fmla="*/ 0 60000 65536"/>
                    <a:gd name="T9" fmla="*/ 0 w 12"/>
                    <a:gd name="T10" fmla="*/ 0 h 6"/>
                    <a:gd name="T11" fmla="*/ 12 w 12"/>
                    <a:gd name="T12" fmla="*/ 6 h 6"/>
                  </a:gdLst>
                  <a:ahLst/>
                  <a:cxnLst>
                    <a:cxn ang="T6">
                      <a:pos x="T0" y="T1"/>
                    </a:cxn>
                    <a:cxn ang="T7">
                      <a:pos x="T2" y="T3"/>
                    </a:cxn>
                    <a:cxn ang="T8">
                      <a:pos x="T4" y="T5"/>
                    </a:cxn>
                  </a:cxnLst>
                  <a:rect l="T9" t="T10" r="T11" b="T12"/>
                  <a:pathLst>
                    <a:path w="12" h="6">
                      <a:moveTo>
                        <a:pt x="0" y="0"/>
                      </a:moveTo>
                      <a:lnTo>
                        <a:pt x="11" y="6"/>
                      </a:lnTo>
                      <a:lnTo>
                        <a:pt x="12" y="6"/>
                      </a:lnTo>
                    </a:path>
                  </a:pathLst>
                </a:custGeom>
                <a:noFill/>
                <a:ln w="6350">
                  <a:solidFill>
                    <a:srgbClr val="0C0CFF"/>
                  </a:solidFill>
                  <a:prstDash val="solid"/>
                  <a:round/>
                  <a:headEnd/>
                  <a:tailEnd/>
                </a:ln>
              </p:spPr>
              <p:txBody>
                <a:bodyPr/>
                <a:lstStyle/>
                <a:p>
                  <a:endParaRPr lang="en-US"/>
                </a:p>
              </p:txBody>
            </p:sp>
            <p:sp>
              <p:nvSpPr>
                <p:cNvPr id="5306" name="Freeform 2026"/>
                <p:cNvSpPr>
                  <a:spLocks/>
                </p:cNvSpPr>
                <p:nvPr/>
              </p:nvSpPr>
              <p:spPr bwMode="auto">
                <a:xfrm>
                  <a:off x="3394" y="2164"/>
                  <a:ext cx="2" cy="1"/>
                </a:xfrm>
                <a:custGeom>
                  <a:avLst/>
                  <a:gdLst>
                    <a:gd name="T0" fmla="*/ 0 w 12"/>
                    <a:gd name="T1" fmla="*/ 0 h 4"/>
                    <a:gd name="T2" fmla="*/ 11 w 12"/>
                    <a:gd name="T3" fmla="*/ 4 h 4"/>
                    <a:gd name="T4" fmla="*/ 12 w 12"/>
                    <a:gd name="T5" fmla="*/ 4 h 4"/>
                    <a:gd name="T6" fmla="*/ 0 60000 65536"/>
                    <a:gd name="T7" fmla="*/ 0 60000 65536"/>
                    <a:gd name="T8" fmla="*/ 0 60000 65536"/>
                    <a:gd name="T9" fmla="*/ 0 w 12"/>
                    <a:gd name="T10" fmla="*/ 0 h 4"/>
                    <a:gd name="T11" fmla="*/ 12 w 12"/>
                    <a:gd name="T12" fmla="*/ 4 h 4"/>
                  </a:gdLst>
                  <a:ahLst/>
                  <a:cxnLst>
                    <a:cxn ang="T6">
                      <a:pos x="T0" y="T1"/>
                    </a:cxn>
                    <a:cxn ang="T7">
                      <a:pos x="T2" y="T3"/>
                    </a:cxn>
                    <a:cxn ang="T8">
                      <a:pos x="T4" y="T5"/>
                    </a:cxn>
                  </a:cxnLst>
                  <a:rect l="T9" t="T10" r="T11" b="T12"/>
                  <a:pathLst>
                    <a:path w="12" h="4">
                      <a:moveTo>
                        <a:pt x="0" y="0"/>
                      </a:moveTo>
                      <a:lnTo>
                        <a:pt x="11" y="4"/>
                      </a:lnTo>
                      <a:lnTo>
                        <a:pt x="12" y="4"/>
                      </a:lnTo>
                    </a:path>
                  </a:pathLst>
                </a:custGeom>
                <a:noFill/>
                <a:ln w="6350">
                  <a:solidFill>
                    <a:srgbClr val="0C0CFF"/>
                  </a:solidFill>
                  <a:prstDash val="solid"/>
                  <a:round/>
                  <a:headEnd/>
                  <a:tailEnd/>
                </a:ln>
              </p:spPr>
              <p:txBody>
                <a:bodyPr/>
                <a:lstStyle/>
                <a:p>
                  <a:endParaRPr lang="en-US"/>
                </a:p>
              </p:txBody>
            </p:sp>
            <p:sp>
              <p:nvSpPr>
                <p:cNvPr id="5307" name="Freeform 2027"/>
                <p:cNvSpPr>
                  <a:spLocks/>
                </p:cNvSpPr>
                <p:nvPr/>
              </p:nvSpPr>
              <p:spPr bwMode="auto">
                <a:xfrm>
                  <a:off x="3396" y="2165"/>
                  <a:ext cx="2" cy="1"/>
                </a:xfrm>
                <a:custGeom>
                  <a:avLst/>
                  <a:gdLst>
                    <a:gd name="T0" fmla="*/ 0 w 12"/>
                    <a:gd name="T1" fmla="*/ 0 h 3"/>
                    <a:gd name="T2" fmla="*/ 11 w 12"/>
                    <a:gd name="T3" fmla="*/ 3 h 3"/>
                    <a:gd name="T4" fmla="*/ 12 w 12"/>
                    <a:gd name="T5" fmla="*/ 3 h 3"/>
                    <a:gd name="T6" fmla="*/ 0 60000 65536"/>
                    <a:gd name="T7" fmla="*/ 0 60000 65536"/>
                    <a:gd name="T8" fmla="*/ 0 60000 65536"/>
                    <a:gd name="T9" fmla="*/ 0 w 12"/>
                    <a:gd name="T10" fmla="*/ 0 h 3"/>
                    <a:gd name="T11" fmla="*/ 12 w 12"/>
                    <a:gd name="T12" fmla="*/ 3 h 3"/>
                  </a:gdLst>
                  <a:ahLst/>
                  <a:cxnLst>
                    <a:cxn ang="T6">
                      <a:pos x="T0" y="T1"/>
                    </a:cxn>
                    <a:cxn ang="T7">
                      <a:pos x="T2" y="T3"/>
                    </a:cxn>
                    <a:cxn ang="T8">
                      <a:pos x="T4" y="T5"/>
                    </a:cxn>
                  </a:cxnLst>
                  <a:rect l="T9" t="T10" r="T11" b="T12"/>
                  <a:pathLst>
                    <a:path w="12" h="3">
                      <a:moveTo>
                        <a:pt x="0" y="0"/>
                      </a:moveTo>
                      <a:lnTo>
                        <a:pt x="11" y="3"/>
                      </a:lnTo>
                      <a:lnTo>
                        <a:pt x="12" y="3"/>
                      </a:lnTo>
                    </a:path>
                  </a:pathLst>
                </a:custGeom>
                <a:noFill/>
                <a:ln w="6350">
                  <a:solidFill>
                    <a:srgbClr val="0C0CFF"/>
                  </a:solidFill>
                  <a:prstDash val="solid"/>
                  <a:round/>
                  <a:headEnd/>
                  <a:tailEnd/>
                </a:ln>
              </p:spPr>
              <p:txBody>
                <a:bodyPr/>
                <a:lstStyle/>
                <a:p>
                  <a:endParaRPr lang="en-US"/>
                </a:p>
              </p:txBody>
            </p:sp>
            <p:sp>
              <p:nvSpPr>
                <p:cNvPr id="5308" name="Freeform 2028"/>
                <p:cNvSpPr>
                  <a:spLocks/>
                </p:cNvSpPr>
                <p:nvPr/>
              </p:nvSpPr>
              <p:spPr bwMode="auto">
                <a:xfrm>
                  <a:off x="3398" y="2166"/>
                  <a:ext cx="2" cy="1"/>
                </a:xfrm>
                <a:custGeom>
                  <a:avLst/>
                  <a:gdLst>
                    <a:gd name="T0" fmla="*/ 0 w 12"/>
                    <a:gd name="T1" fmla="*/ 0 h 3"/>
                    <a:gd name="T2" fmla="*/ 11 w 12"/>
                    <a:gd name="T3" fmla="*/ 3 h 3"/>
                    <a:gd name="T4" fmla="*/ 12 w 12"/>
                    <a:gd name="T5" fmla="*/ 3 h 3"/>
                    <a:gd name="T6" fmla="*/ 0 60000 65536"/>
                    <a:gd name="T7" fmla="*/ 0 60000 65536"/>
                    <a:gd name="T8" fmla="*/ 0 60000 65536"/>
                    <a:gd name="T9" fmla="*/ 0 w 12"/>
                    <a:gd name="T10" fmla="*/ 0 h 3"/>
                    <a:gd name="T11" fmla="*/ 12 w 12"/>
                    <a:gd name="T12" fmla="*/ 3 h 3"/>
                  </a:gdLst>
                  <a:ahLst/>
                  <a:cxnLst>
                    <a:cxn ang="T6">
                      <a:pos x="T0" y="T1"/>
                    </a:cxn>
                    <a:cxn ang="T7">
                      <a:pos x="T2" y="T3"/>
                    </a:cxn>
                    <a:cxn ang="T8">
                      <a:pos x="T4" y="T5"/>
                    </a:cxn>
                  </a:cxnLst>
                  <a:rect l="T9" t="T10" r="T11" b="T12"/>
                  <a:pathLst>
                    <a:path w="12" h="3">
                      <a:moveTo>
                        <a:pt x="0" y="0"/>
                      </a:moveTo>
                      <a:lnTo>
                        <a:pt x="11" y="3"/>
                      </a:lnTo>
                      <a:lnTo>
                        <a:pt x="12" y="3"/>
                      </a:lnTo>
                    </a:path>
                  </a:pathLst>
                </a:custGeom>
                <a:noFill/>
                <a:ln w="6350">
                  <a:solidFill>
                    <a:srgbClr val="0C0CFF"/>
                  </a:solidFill>
                  <a:prstDash val="solid"/>
                  <a:round/>
                  <a:headEnd/>
                  <a:tailEnd/>
                </a:ln>
              </p:spPr>
              <p:txBody>
                <a:bodyPr/>
                <a:lstStyle/>
                <a:p>
                  <a:endParaRPr lang="en-US"/>
                </a:p>
              </p:txBody>
            </p:sp>
            <p:sp>
              <p:nvSpPr>
                <p:cNvPr id="5309" name="Freeform 2029"/>
                <p:cNvSpPr>
                  <a:spLocks/>
                </p:cNvSpPr>
                <p:nvPr/>
              </p:nvSpPr>
              <p:spPr bwMode="auto">
                <a:xfrm>
                  <a:off x="3400" y="2166"/>
                  <a:ext cx="3" cy="1"/>
                </a:xfrm>
                <a:custGeom>
                  <a:avLst/>
                  <a:gdLst>
                    <a:gd name="T0" fmla="*/ 0 w 13"/>
                    <a:gd name="T1" fmla="*/ 0 h 2"/>
                    <a:gd name="T2" fmla="*/ 12 w 13"/>
                    <a:gd name="T3" fmla="*/ 2 h 2"/>
                    <a:gd name="T4" fmla="*/ 13 w 13"/>
                    <a:gd name="T5" fmla="*/ 2 h 2"/>
                    <a:gd name="T6" fmla="*/ 0 60000 65536"/>
                    <a:gd name="T7" fmla="*/ 0 60000 65536"/>
                    <a:gd name="T8" fmla="*/ 0 60000 65536"/>
                    <a:gd name="T9" fmla="*/ 0 w 13"/>
                    <a:gd name="T10" fmla="*/ 0 h 2"/>
                    <a:gd name="T11" fmla="*/ 13 w 13"/>
                    <a:gd name="T12" fmla="*/ 2 h 2"/>
                  </a:gdLst>
                  <a:ahLst/>
                  <a:cxnLst>
                    <a:cxn ang="T6">
                      <a:pos x="T0" y="T1"/>
                    </a:cxn>
                    <a:cxn ang="T7">
                      <a:pos x="T2" y="T3"/>
                    </a:cxn>
                    <a:cxn ang="T8">
                      <a:pos x="T4" y="T5"/>
                    </a:cxn>
                  </a:cxnLst>
                  <a:rect l="T9" t="T10" r="T11" b="T12"/>
                  <a:pathLst>
                    <a:path w="13" h="2">
                      <a:moveTo>
                        <a:pt x="0" y="0"/>
                      </a:moveTo>
                      <a:lnTo>
                        <a:pt x="12" y="2"/>
                      </a:lnTo>
                      <a:lnTo>
                        <a:pt x="13" y="2"/>
                      </a:lnTo>
                    </a:path>
                  </a:pathLst>
                </a:custGeom>
                <a:noFill/>
                <a:ln w="6350">
                  <a:solidFill>
                    <a:srgbClr val="0C0CFF"/>
                  </a:solidFill>
                  <a:prstDash val="solid"/>
                  <a:round/>
                  <a:headEnd/>
                  <a:tailEnd/>
                </a:ln>
              </p:spPr>
              <p:txBody>
                <a:bodyPr/>
                <a:lstStyle/>
                <a:p>
                  <a:endParaRPr lang="en-US"/>
                </a:p>
              </p:txBody>
            </p:sp>
            <p:sp>
              <p:nvSpPr>
                <p:cNvPr id="5310" name="Freeform 2030"/>
                <p:cNvSpPr>
                  <a:spLocks/>
                </p:cNvSpPr>
                <p:nvPr/>
              </p:nvSpPr>
              <p:spPr bwMode="auto">
                <a:xfrm>
                  <a:off x="3403" y="2167"/>
                  <a:ext cx="2" cy="1"/>
                </a:xfrm>
                <a:custGeom>
                  <a:avLst/>
                  <a:gdLst>
                    <a:gd name="T0" fmla="*/ 0 w 12"/>
                    <a:gd name="T1" fmla="*/ 0 h 1"/>
                    <a:gd name="T2" fmla="*/ 11 w 12"/>
                    <a:gd name="T3" fmla="*/ 1 h 1"/>
                    <a:gd name="T4" fmla="*/ 12 w 12"/>
                    <a:gd name="T5" fmla="*/ 1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1"/>
                      </a:lnTo>
                      <a:lnTo>
                        <a:pt x="12" y="1"/>
                      </a:lnTo>
                    </a:path>
                  </a:pathLst>
                </a:custGeom>
                <a:noFill/>
                <a:ln w="6350">
                  <a:solidFill>
                    <a:srgbClr val="0C0CFF"/>
                  </a:solidFill>
                  <a:prstDash val="solid"/>
                  <a:round/>
                  <a:headEnd/>
                  <a:tailEnd/>
                </a:ln>
              </p:spPr>
              <p:txBody>
                <a:bodyPr/>
                <a:lstStyle/>
                <a:p>
                  <a:endParaRPr lang="en-US"/>
                </a:p>
              </p:txBody>
            </p:sp>
            <p:sp>
              <p:nvSpPr>
                <p:cNvPr id="5311" name="Freeform 2031"/>
                <p:cNvSpPr>
                  <a:spLocks/>
                </p:cNvSpPr>
                <p:nvPr/>
              </p:nvSpPr>
              <p:spPr bwMode="auto">
                <a:xfrm>
                  <a:off x="3405" y="2167"/>
                  <a:ext cx="2" cy="1"/>
                </a:xfrm>
                <a:custGeom>
                  <a:avLst/>
                  <a:gdLst>
                    <a:gd name="T0" fmla="*/ 0 w 12"/>
                    <a:gd name="T1" fmla="*/ 0 h 1"/>
                    <a:gd name="T2" fmla="*/ 11 w 12"/>
                    <a:gd name="T3" fmla="*/ 1 h 1"/>
                    <a:gd name="T4" fmla="*/ 12 w 12"/>
                    <a:gd name="T5" fmla="*/ 1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1"/>
                      </a:lnTo>
                      <a:lnTo>
                        <a:pt x="12" y="1"/>
                      </a:lnTo>
                    </a:path>
                  </a:pathLst>
                </a:custGeom>
                <a:noFill/>
                <a:ln w="6350">
                  <a:solidFill>
                    <a:srgbClr val="0C0CFF"/>
                  </a:solidFill>
                  <a:prstDash val="solid"/>
                  <a:round/>
                  <a:headEnd/>
                  <a:tailEnd/>
                </a:ln>
              </p:spPr>
              <p:txBody>
                <a:bodyPr/>
                <a:lstStyle/>
                <a:p>
                  <a:endParaRPr lang="en-US"/>
                </a:p>
              </p:txBody>
            </p:sp>
            <p:sp>
              <p:nvSpPr>
                <p:cNvPr id="5312" name="Freeform 2032"/>
                <p:cNvSpPr>
                  <a:spLocks/>
                </p:cNvSpPr>
                <p:nvPr/>
              </p:nvSpPr>
              <p:spPr bwMode="auto">
                <a:xfrm>
                  <a:off x="3407" y="2167"/>
                  <a:ext cx="2" cy="1"/>
                </a:xfrm>
                <a:custGeom>
                  <a:avLst/>
                  <a:gdLst>
                    <a:gd name="T0" fmla="*/ 0 w 12"/>
                    <a:gd name="T1" fmla="*/ 0 h 1"/>
                    <a:gd name="T2" fmla="*/ 11 w 12"/>
                    <a:gd name="T3" fmla="*/ 1 h 1"/>
                    <a:gd name="T4" fmla="*/ 12 w 12"/>
                    <a:gd name="T5" fmla="*/ 1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1"/>
                      </a:lnTo>
                      <a:lnTo>
                        <a:pt x="12" y="1"/>
                      </a:lnTo>
                    </a:path>
                  </a:pathLst>
                </a:custGeom>
                <a:noFill/>
                <a:ln w="6350">
                  <a:solidFill>
                    <a:srgbClr val="0C0CFF"/>
                  </a:solidFill>
                  <a:prstDash val="solid"/>
                  <a:round/>
                  <a:headEnd/>
                  <a:tailEnd/>
                </a:ln>
              </p:spPr>
              <p:txBody>
                <a:bodyPr/>
                <a:lstStyle/>
                <a:p>
                  <a:endParaRPr lang="en-US"/>
                </a:p>
              </p:txBody>
            </p:sp>
            <p:sp>
              <p:nvSpPr>
                <p:cNvPr id="5313" name="Freeform 2033"/>
                <p:cNvSpPr>
                  <a:spLocks/>
                </p:cNvSpPr>
                <p:nvPr/>
              </p:nvSpPr>
              <p:spPr bwMode="auto">
                <a:xfrm>
                  <a:off x="3409" y="2167"/>
                  <a:ext cx="2" cy="1"/>
                </a:xfrm>
                <a:custGeom>
                  <a:avLst/>
                  <a:gdLst>
                    <a:gd name="T0" fmla="*/ 0 w 12"/>
                    <a:gd name="T1" fmla="*/ 0 h 1"/>
                    <a:gd name="T2" fmla="*/ 11 w 12"/>
                    <a:gd name="T3" fmla="*/ 1 h 1"/>
                    <a:gd name="T4" fmla="*/ 12 w 12"/>
                    <a:gd name="T5" fmla="*/ 1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1"/>
                      </a:lnTo>
                      <a:lnTo>
                        <a:pt x="12" y="1"/>
                      </a:lnTo>
                    </a:path>
                  </a:pathLst>
                </a:custGeom>
                <a:noFill/>
                <a:ln w="6350">
                  <a:solidFill>
                    <a:srgbClr val="0C0CFF"/>
                  </a:solidFill>
                  <a:prstDash val="solid"/>
                  <a:round/>
                  <a:headEnd/>
                  <a:tailEnd/>
                </a:ln>
              </p:spPr>
              <p:txBody>
                <a:bodyPr/>
                <a:lstStyle/>
                <a:p>
                  <a:endParaRPr lang="en-US"/>
                </a:p>
              </p:txBody>
            </p:sp>
            <p:sp>
              <p:nvSpPr>
                <p:cNvPr id="5314" name="Freeform 2034"/>
                <p:cNvSpPr>
                  <a:spLocks/>
                </p:cNvSpPr>
                <p:nvPr/>
              </p:nvSpPr>
              <p:spPr bwMode="auto">
                <a:xfrm>
                  <a:off x="3411" y="2167"/>
                  <a:ext cx="2" cy="1"/>
                </a:xfrm>
                <a:custGeom>
                  <a:avLst/>
                  <a:gdLst>
                    <a:gd name="T0" fmla="*/ 0 w 12"/>
                    <a:gd name="T1" fmla="*/ 0 h 1"/>
                    <a:gd name="T2" fmla="*/ 11 w 12"/>
                    <a:gd name="T3" fmla="*/ 1 h 1"/>
                    <a:gd name="T4" fmla="*/ 12 w 12"/>
                    <a:gd name="T5" fmla="*/ 1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1"/>
                      </a:lnTo>
                      <a:lnTo>
                        <a:pt x="12" y="1"/>
                      </a:lnTo>
                    </a:path>
                  </a:pathLst>
                </a:custGeom>
                <a:noFill/>
                <a:ln w="6350">
                  <a:solidFill>
                    <a:srgbClr val="0C0CFF"/>
                  </a:solidFill>
                  <a:prstDash val="solid"/>
                  <a:round/>
                  <a:headEnd/>
                  <a:tailEnd/>
                </a:ln>
              </p:spPr>
              <p:txBody>
                <a:bodyPr/>
                <a:lstStyle/>
                <a:p>
                  <a:endParaRPr lang="en-US"/>
                </a:p>
              </p:txBody>
            </p:sp>
            <p:sp>
              <p:nvSpPr>
                <p:cNvPr id="5315" name="Freeform 2035"/>
                <p:cNvSpPr>
                  <a:spLocks/>
                </p:cNvSpPr>
                <p:nvPr/>
              </p:nvSpPr>
              <p:spPr bwMode="auto">
                <a:xfrm>
                  <a:off x="3413" y="2167"/>
                  <a:ext cx="2" cy="1"/>
                </a:xfrm>
                <a:custGeom>
                  <a:avLst/>
                  <a:gdLst>
                    <a:gd name="T0" fmla="*/ 0 w 12"/>
                    <a:gd name="T1" fmla="*/ 0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316" name="Freeform 2036"/>
                <p:cNvSpPr>
                  <a:spLocks/>
                </p:cNvSpPr>
                <p:nvPr/>
              </p:nvSpPr>
              <p:spPr bwMode="auto">
                <a:xfrm>
                  <a:off x="3415" y="2167"/>
                  <a:ext cx="2" cy="1"/>
                </a:xfrm>
                <a:custGeom>
                  <a:avLst/>
                  <a:gdLst>
                    <a:gd name="T0" fmla="*/ 0 w 12"/>
                    <a:gd name="T1" fmla="*/ 0 h 1"/>
                    <a:gd name="T2" fmla="*/ 11 w 12"/>
                    <a:gd name="T3" fmla="*/ 1 h 1"/>
                    <a:gd name="T4" fmla="*/ 12 w 12"/>
                    <a:gd name="T5" fmla="*/ 1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1"/>
                      </a:lnTo>
                      <a:lnTo>
                        <a:pt x="12" y="1"/>
                      </a:lnTo>
                    </a:path>
                  </a:pathLst>
                </a:custGeom>
                <a:noFill/>
                <a:ln w="6350">
                  <a:solidFill>
                    <a:srgbClr val="0C0CFF"/>
                  </a:solidFill>
                  <a:prstDash val="solid"/>
                  <a:round/>
                  <a:headEnd/>
                  <a:tailEnd/>
                </a:ln>
              </p:spPr>
              <p:txBody>
                <a:bodyPr/>
                <a:lstStyle/>
                <a:p>
                  <a:endParaRPr lang="en-US"/>
                </a:p>
              </p:txBody>
            </p:sp>
            <p:sp>
              <p:nvSpPr>
                <p:cNvPr id="5317" name="Freeform 2037"/>
                <p:cNvSpPr>
                  <a:spLocks/>
                </p:cNvSpPr>
                <p:nvPr/>
              </p:nvSpPr>
              <p:spPr bwMode="auto">
                <a:xfrm>
                  <a:off x="3417" y="2168"/>
                  <a:ext cx="3" cy="1"/>
                </a:xfrm>
                <a:custGeom>
                  <a:avLst/>
                  <a:gdLst>
                    <a:gd name="T0" fmla="*/ 0 w 12"/>
                    <a:gd name="T1" fmla="*/ 0 h 1"/>
                    <a:gd name="T2" fmla="*/ 11 w 12"/>
                    <a:gd name="T3" fmla="*/ 1 h 1"/>
                    <a:gd name="T4" fmla="*/ 12 w 12"/>
                    <a:gd name="T5" fmla="*/ 1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1"/>
                      </a:lnTo>
                      <a:lnTo>
                        <a:pt x="12" y="1"/>
                      </a:lnTo>
                    </a:path>
                  </a:pathLst>
                </a:custGeom>
                <a:noFill/>
                <a:ln w="6350">
                  <a:solidFill>
                    <a:srgbClr val="0C0CFF"/>
                  </a:solidFill>
                  <a:prstDash val="solid"/>
                  <a:round/>
                  <a:headEnd/>
                  <a:tailEnd/>
                </a:ln>
              </p:spPr>
              <p:txBody>
                <a:bodyPr/>
                <a:lstStyle/>
                <a:p>
                  <a:endParaRPr lang="en-US"/>
                </a:p>
              </p:txBody>
            </p:sp>
            <p:sp>
              <p:nvSpPr>
                <p:cNvPr id="5318" name="Freeform 2038"/>
                <p:cNvSpPr>
                  <a:spLocks/>
                </p:cNvSpPr>
                <p:nvPr/>
              </p:nvSpPr>
              <p:spPr bwMode="auto">
                <a:xfrm>
                  <a:off x="3419" y="2168"/>
                  <a:ext cx="3" cy="1"/>
                </a:xfrm>
                <a:custGeom>
                  <a:avLst/>
                  <a:gdLst>
                    <a:gd name="T0" fmla="*/ 0 w 12"/>
                    <a:gd name="T1" fmla="*/ 0 h 2"/>
                    <a:gd name="T2" fmla="*/ 11 w 12"/>
                    <a:gd name="T3" fmla="*/ 2 h 2"/>
                    <a:gd name="T4" fmla="*/ 12 w 12"/>
                    <a:gd name="T5" fmla="*/ 2 h 2"/>
                    <a:gd name="T6" fmla="*/ 0 60000 65536"/>
                    <a:gd name="T7" fmla="*/ 0 60000 65536"/>
                    <a:gd name="T8" fmla="*/ 0 60000 65536"/>
                    <a:gd name="T9" fmla="*/ 0 w 12"/>
                    <a:gd name="T10" fmla="*/ 0 h 2"/>
                    <a:gd name="T11" fmla="*/ 12 w 12"/>
                    <a:gd name="T12" fmla="*/ 2 h 2"/>
                  </a:gdLst>
                  <a:ahLst/>
                  <a:cxnLst>
                    <a:cxn ang="T6">
                      <a:pos x="T0" y="T1"/>
                    </a:cxn>
                    <a:cxn ang="T7">
                      <a:pos x="T2" y="T3"/>
                    </a:cxn>
                    <a:cxn ang="T8">
                      <a:pos x="T4" y="T5"/>
                    </a:cxn>
                  </a:cxnLst>
                  <a:rect l="T9" t="T10" r="T11" b="T12"/>
                  <a:pathLst>
                    <a:path w="12" h="2">
                      <a:moveTo>
                        <a:pt x="0" y="0"/>
                      </a:moveTo>
                      <a:lnTo>
                        <a:pt x="11" y="2"/>
                      </a:lnTo>
                      <a:lnTo>
                        <a:pt x="12" y="2"/>
                      </a:lnTo>
                    </a:path>
                  </a:pathLst>
                </a:custGeom>
                <a:noFill/>
                <a:ln w="6350">
                  <a:solidFill>
                    <a:srgbClr val="0C0CFF"/>
                  </a:solidFill>
                  <a:prstDash val="solid"/>
                  <a:round/>
                  <a:headEnd/>
                  <a:tailEnd/>
                </a:ln>
              </p:spPr>
              <p:txBody>
                <a:bodyPr/>
                <a:lstStyle/>
                <a:p>
                  <a:endParaRPr lang="en-US"/>
                </a:p>
              </p:txBody>
            </p:sp>
            <p:sp>
              <p:nvSpPr>
                <p:cNvPr id="5319" name="Freeform 2039"/>
                <p:cNvSpPr>
                  <a:spLocks/>
                </p:cNvSpPr>
                <p:nvPr/>
              </p:nvSpPr>
              <p:spPr bwMode="auto">
                <a:xfrm>
                  <a:off x="3422" y="2168"/>
                  <a:ext cx="2" cy="1"/>
                </a:xfrm>
                <a:custGeom>
                  <a:avLst/>
                  <a:gdLst>
                    <a:gd name="T0" fmla="*/ 0 w 12"/>
                    <a:gd name="T1" fmla="*/ 0 h 1"/>
                    <a:gd name="T2" fmla="*/ 11 w 12"/>
                    <a:gd name="T3" fmla="*/ 1 h 1"/>
                    <a:gd name="T4" fmla="*/ 12 w 12"/>
                    <a:gd name="T5" fmla="*/ 1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1"/>
                      </a:lnTo>
                      <a:lnTo>
                        <a:pt x="12" y="1"/>
                      </a:lnTo>
                    </a:path>
                  </a:pathLst>
                </a:custGeom>
                <a:noFill/>
                <a:ln w="6350">
                  <a:solidFill>
                    <a:srgbClr val="0C0CFF"/>
                  </a:solidFill>
                  <a:prstDash val="solid"/>
                  <a:round/>
                  <a:headEnd/>
                  <a:tailEnd/>
                </a:ln>
              </p:spPr>
              <p:txBody>
                <a:bodyPr/>
                <a:lstStyle/>
                <a:p>
                  <a:endParaRPr lang="en-US"/>
                </a:p>
              </p:txBody>
            </p:sp>
            <p:sp>
              <p:nvSpPr>
                <p:cNvPr id="5320" name="Freeform 2040"/>
                <p:cNvSpPr>
                  <a:spLocks/>
                </p:cNvSpPr>
                <p:nvPr/>
              </p:nvSpPr>
              <p:spPr bwMode="auto">
                <a:xfrm>
                  <a:off x="3424" y="2168"/>
                  <a:ext cx="2" cy="1"/>
                </a:xfrm>
                <a:custGeom>
                  <a:avLst/>
                  <a:gdLst>
                    <a:gd name="T0" fmla="*/ 0 w 12"/>
                    <a:gd name="T1" fmla="*/ 0 h 2"/>
                    <a:gd name="T2" fmla="*/ 11 w 12"/>
                    <a:gd name="T3" fmla="*/ 2 h 2"/>
                    <a:gd name="T4" fmla="*/ 12 w 12"/>
                    <a:gd name="T5" fmla="*/ 2 h 2"/>
                    <a:gd name="T6" fmla="*/ 0 60000 65536"/>
                    <a:gd name="T7" fmla="*/ 0 60000 65536"/>
                    <a:gd name="T8" fmla="*/ 0 60000 65536"/>
                    <a:gd name="T9" fmla="*/ 0 w 12"/>
                    <a:gd name="T10" fmla="*/ 0 h 2"/>
                    <a:gd name="T11" fmla="*/ 12 w 12"/>
                    <a:gd name="T12" fmla="*/ 2 h 2"/>
                  </a:gdLst>
                  <a:ahLst/>
                  <a:cxnLst>
                    <a:cxn ang="T6">
                      <a:pos x="T0" y="T1"/>
                    </a:cxn>
                    <a:cxn ang="T7">
                      <a:pos x="T2" y="T3"/>
                    </a:cxn>
                    <a:cxn ang="T8">
                      <a:pos x="T4" y="T5"/>
                    </a:cxn>
                  </a:cxnLst>
                  <a:rect l="T9" t="T10" r="T11" b="T12"/>
                  <a:pathLst>
                    <a:path w="12" h="2">
                      <a:moveTo>
                        <a:pt x="0" y="0"/>
                      </a:moveTo>
                      <a:lnTo>
                        <a:pt x="11" y="2"/>
                      </a:lnTo>
                      <a:lnTo>
                        <a:pt x="12" y="2"/>
                      </a:lnTo>
                    </a:path>
                  </a:pathLst>
                </a:custGeom>
                <a:noFill/>
                <a:ln w="6350">
                  <a:solidFill>
                    <a:srgbClr val="0C0CFF"/>
                  </a:solidFill>
                  <a:prstDash val="solid"/>
                  <a:round/>
                  <a:headEnd/>
                  <a:tailEnd/>
                </a:ln>
              </p:spPr>
              <p:txBody>
                <a:bodyPr/>
                <a:lstStyle/>
                <a:p>
                  <a:endParaRPr lang="en-US"/>
                </a:p>
              </p:txBody>
            </p:sp>
            <p:sp>
              <p:nvSpPr>
                <p:cNvPr id="5321" name="Freeform 2041"/>
                <p:cNvSpPr>
                  <a:spLocks/>
                </p:cNvSpPr>
                <p:nvPr/>
              </p:nvSpPr>
              <p:spPr bwMode="auto">
                <a:xfrm>
                  <a:off x="3426" y="2169"/>
                  <a:ext cx="2" cy="1"/>
                </a:xfrm>
                <a:custGeom>
                  <a:avLst/>
                  <a:gdLst>
                    <a:gd name="T0" fmla="*/ 0 w 12"/>
                    <a:gd name="T1" fmla="*/ 0 h 1"/>
                    <a:gd name="T2" fmla="*/ 11 w 12"/>
                    <a:gd name="T3" fmla="*/ 1 h 1"/>
                    <a:gd name="T4" fmla="*/ 12 w 12"/>
                    <a:gd name="T5" fmla="*/ 1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1"/>
                      </a:lnTo>
                      <a:lnTo>
                        <a:pt x="12" y="1"/>
                      </a:lnTo>
                    </a:path>
                  </a:pathLst>
                </a:custGeom>
                <a:noFill/>
                <a:ln w="6350">
                  <a:solidFill>
                    <a:srgbClr val="0C0CFF"/>
                  </a:solidFill>
                  <a:prstDash val="solid"/>
                  <a:round/>
                  <a:headEnd/>
                  <a:tailEnd/>
                </a:ln>
              </p:spPr>
              <p:txBody>
                <a:bodyPr/>
                <a:lstStyle/>
                <a:p>
                  <a:endParaRPr lang="en-US"/>
                </a:p>
              </p:txBody>
            </p:sp>
            <p:sp>
              <p:nvSpPr>
                <p:cNvPr id="5322" name="Freeform 2042"/>
                <p:cNvSpPr>
                  <a:spLocks/>
                </p:cNvSpPr>
                <p:nvPr/>
              </p:nvSpPr>
              <p:spPr bwMode="auto">
                <a:xfrm>
                  <a:off x="3428" y="2169"/>
                  <a:ext cx="2" cy="1"/>
                </a:xfrm>
                <a:custGeom>
                  <a:avLst/>
                  <a:gdLst>
                    <a:gd name="T0" fmla="*/ 0 w 13"/>
                    <a:gd name="T1" fmla="*/ 0 h 1"/>
                    <a:gd name="T2" fmla="*/ 12 w 13"/>
                    <a:gd name="T3" fmla="*/ 1 h 1"/>
                    <a:gd name="T4" fmla="*/ 13 w 13"/>
                    <a:gd name="T5" fmla="*/ 1 h 1"/>
                    <a:gd name="T6" fmla="*/ 0 60000 65536"/>
                    <a:gd name="T7" fmla="*/ 0 60000 65536"/>
                    <a:gd name="T8" fmla="*/ 0 60000 65536"/>
                    <a:gd name="T9" fmla="*/ 0 w 13"/>
                    <a:gd name="T10" fmla="*/ 0 h 1"/>
                    <a:gd name="T11" fmla="*/ 13 w 13"/>
                    <a:gd name="T12" fmla="*/ 1 h 1"/>
                  </a:gdLst>
                  <a:ahLst/>
                  <a:cxnLst>
                    <a:cxn ang="T6">
                      <a:pos x="T0" y="T1"/>
                    </a:cxn>
                    <a:cxn ang="T7">
                      <a:pos x="T2" y="T3"/>
                    </a:cxn>
                    <a:cxn ang="T8">
                      <a:pos x="T4" y="T5"/>
                    </a:cxn>
                  </a:cxnLst>
                  <a:rect l="T9" t="T10" r="T11" b="T12"/>
                  <a:pathLst>
                    <a:path w="13" h="1">
                      <a:moveTo>
                        <a:pt x="0" y="0"/>
                      </a:moveTo>
                      <a:lnTo>
                        <a:pt x="12" y="1"/>
                      </a:lnTo>
                      <a:lnTo>
                        <a:pt x="13" y="1"/>
                      </a:lnTo>
                    </a:path>
                  </a:pathLst>
                </a:custGeom>
                <a:noFill/>
                <a:ln w="6350">
                  <a:solidFill>
                    <a:srgbClr val="0C0CFF"/>
                  </a:solidFill>
                  <a:prstDash val="solid"/>
                  <a:round/>
                  <a:headEnd/>
                  <a:tailEnd/>
                </a:ln>
              </p:spPr>
              <p:txBody>
                <a:bodyPr/>
                <a:lstStyle/>
                <a:p>
                  <a:endParaRPr lang="en-US"/>
                </a:p>
              </p:txBody>
            </p:sp>
            <p:sp>
              <p:nvSpPr>
                <p:cNvPr id="5323" name="Freeform 2043"/>
                <p:cNvSpPr>
                  <a:spLocks/>
                </p:cNvSpPr>
                <p:nvPr/>
              </p:nvSpPr>
              <p:spPr bwMode="auto">
                <a:xfrm>
                  <a:off x="3430" y="2169"/>
                  <a:ext cx="2" cy="1"/>
                </a:xfrm>
                <a:custGeom>
                  <a:avLst/>
                  <a:gdLst>
                    <a:gd name="T0" fmla="*/ 0 w 12"/>
                    <a:gd name="T1" fmla="*/ 0 h 1"/>
                    <a:gd name="T2" fmla="*/ 11 w 12"/>
                    <a:gd name="T3" fmla="*/ 1 h 1"/>
                    <a:gd name="T4" fmla="*/ 12 w 12"/>
                    <a:gd name="T5" fmla="*/ 1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1"/>
                      </a:lnTo>
                      <a:lnTo>
                        <a:pt x="12" y="1"/>
                      </a:lnTo>
                    </a:path>
                  </a:pathLst>
                </a:custGeom>
                <a:noFill/>
                <a:ln w="6350">
                  <a:solidFill>
                    <a:srgbClr val="0C0CFF"/>
                  </a:solidFill>
                  <a:prstDash val="solid"/>
                  <a:round/>
                  <a:headEnd/>
                  <a:tailEnd/>
                </a:ln>
              </p:spPr>
              <p:txBody>
                <a:bodyPr/>
                <a:lstStyle/>
                <a:p>
                  <a:endParaRPr lang="en-US"/>
                </a:p>
              </p:txBody>
            </p:sp>
            <p:sp>
              <p:nvSpPr>
                <p:cNvPr id="5324" name="Freeform 2044"/>
                <p:cNvSpPr>
                  <a:spLocks/>
                </p:cNvSpPr>
                <p:nvPr/>
              </p:nvSpPr>
              <p:spPr bwMode="auto">
                <a:xfrm>
                  <a:off x="3432" y="2169"/>
                  <a:ext cx="3" cy="1"/>
                </a:xfrm>
                <a:custGeom>
                  <a:avLst/>
                  <a:gdLst>
                    <a:gd name="T0" fmla="*/ 0 w 12"/>
                    <a:gd name="T1" fmla="*/ 0 h 1"/>
                    <a:gd name="T2" fmla="*/ 11 w 12"/>
                    <a:gd name="T3" fmla="*/ 1 h 1"/>
                    <a:gd name="T4" fmla="*/ 12 w 12"/>
                    <a:gd name="T5" fmla="*/ 1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1"/>
                      </a:lnTo>
                      <a:lnTo>
                        <a:pt x="12" y="1"/>
                      </a:lnTo>
                    </a:path>
                  </a:pathLst>
                </a:custGeom>
                <a:noFill/>
                <a:ln w="6350">
                  <a:solidFill>
                    <a:srgbClr val="0C0CFF"/>
                  </a:solidFill>
                  <a:prstDash val="solid"/>
                  <a:round/>
                  <a:headEnd/>
                  <a:tailEnd/>
                </a:ln>
              </p:spPr>
              <p:txBody>
                <a:bodyPr/>
                <a:lstStyle/>
                <a:p>
                  <a:endParaRPr lang="en-US"/>
                </a:p>
              </p:txBody>
            </p:sp>
            <p:sp>
              <p:nvSpPr>
                <p:cNvPr id="5325" name="Freeform 2045"/>
                <p:cNvSpPr>
                  <a:spLocks/>
                </p:cNvSpPr>
                <p:nvPr/>
              </p:nvSpPr>
              <p:spPr bwMode="auto">
                <a:xfrm>
                  <a:off x="3434" y="2170"/>
                  <a:ext cx="3" cy="1"/>
                </a:xfrm>
                <a:custGeom>
                  <a:avLst/>
                  <a:gdLst>
                    <a:gd name="T0" fmla="*/ 0 w 12"/>
                    <a:gd name="T1" fmla="*/ 0 h 1"/>
                    <a:gd name="T2" fmla="*/ 11 w 12"/>
                    <a:gd name="T3" fmla="*/ 1 h 1"/>
                    <a:gd name="T4" fmla="*/ 12 w 12"/>
                    <a:gd name="T5" fmla="*/ 1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1"/>
                      </a:lnTo>
                      <a:lnTo>
                        <a:pt x="12" y="1"/>
                      </a:lnTo>
                    </a:path>
                  </a:pathLst>
                </a:custGeom>
                <a:noFill/>
                <a:ln w="6350">
                  <a:solidFill>
                    <a:srgbClr val="0C0CFF"/>
                  </a:solidFill>
                  <a:prstDash val="solid"/>
                  <a:round/>
                  <a:headEnd/>
                  <a:tailEnd/>
                </a:ln>
              </p:spPr>
              <p:txBody>
                <a:bodyPr/>
                <a:lstStyle/>
                <a:p>
                  <a:endParaRPr lang="en-US"/>
                </a:p>
              </p:txBody>
            </p:sp>
            <p:sp>
              <p:nvSpPr>
                <p:cNvPr id="5326" name="Freeform 2046"/>
                <p:cNvSpPr>
                  <a:spLocks/>
                </p:cNvSpPr>
                <p:nvPr/>
              </p:nvSpPr>
              <p:spPr bwMode="auto">
                <a:xfrm>
                  <a:off x="3436" y="2170"/>
                  <a:ext cx="3" cy="1"/>
                </a:xfrm>
                <a:custGeom>
                  <a:avLst/>
                  <a:gdLst>
                    <a:gd name="T0" fmla="*/ 0 w 12"/>
                    <a:gd name="T1" fmla="*/ 0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327" name="Freeform 2047"/>
                <p:cNvSpPr>
                  <a:spLocks/>
                </p:cNvSpPr>
                <p:nvPr/>
              </p:nvSpPr>
              <p:spPr bwMode="auto">
                <a:xfrm>
                  <a:off x="3439" y="2170"/>
                  <a:ext cx="2" cy="1"/>
                </a:xfrm>
                <a:custGeom>
                  <a:avLst/>
                  <a:gdLst>
                    <a:gd name="T0" fmla="*/ 0 w 12"/>
                    <a:gd name="T1" fmla="*/ 0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328" name="Freeform 2048"/>
                <p:cNvSpPr>
                  <a:spLocks/>
                </p:cNvSpPr>
                <p:nvPr/>
              </p:nvSpPr>
              <p:spPr bwMode="auto">
                <a:xfrm>
                  <a:off x="3441" y="2170"/>
                  <a:ext cx="2" cy="1"/>
                </a:xfrm>
                <a:custGeom>
                  <a:avLst/>
                  <a:gdLst>
                    <a:gd name="T0" fmla="*/ 0 w 12"/>
                    <a:gd name="T1" fmla="*/ 0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329" name="Freeform 2049"/>
                <p:cNvSpPr>
                  <a:spLocks/>
                </p:cNvSpPr>
                <p:nvPr/>
              </p:nvSpPr>
              <p:spPr bwMode="auto">
                <a:xfrm>
                  <a:off x="3443" y="2170"/>
                  <a:ext cx="2" cy="1"/>
                </a:xfrm>
                <a:custGeom>
                  <a:avLst/>
                  <a:gdLst>
                    <a:gd name="T0" fmla="*/ 0 w 12"/>
                    <a:gd name="T1" fmla="*/ 1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1"/>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330" name="Freeform 2050"/>
                <p:cNvSpPr>
                  <a:spLocks/>
                </p:cNvSpPr>
                <p:nvPr/>
              </p:nvSpPr>
              <p:spPr bwMode="auto">
                <a:xfrm>
                  <a:off x="3445" y="2169"/>
                  <a:ext cx="2" cy="1"/>
                </a:xfrm>
                <a:custGeom>
                  <a:avLst/>
                  <a:gdLst>
                    <a:gd name="T0" fmla="*/ 0 w 12"/>
                    <a:gd name="T1" fmla="*/ 1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1"/>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331" name="Freeform 2051"/>
                <p:cNvSpPr>
                  <a:spLocks/>
                </p:cNvSpPr>
                <p:nvPr/>
              </p:nvSpPr>
              <p:spPr bwMode="auto">
                <a:xfrm>
                  <a:off x="3447" y="2169"/>
                  <a:ext cx="2" cy="1"/>
                </a:xfrm>
                <a:custGeom>
                  <a:avLst/>
                  <a:gdLst>
                    <a:gd name="T0" fmla="*/ 0 w 12"/>
                    <a:gd name="T1" fmla="*/ 0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332" name="Freeform 2052"/>
                <p:cNvSpPr>
                  <a:spLocks/>
                </p:cNvSpPr>
                <p:nvPr/>
              </p:nvSpPr>
              <p:spPr bwMode="auto">
                <a:xfrm>
                  <a:off x="3449" y="2169"/>
                  <a:ext cx="2" cy="1"/>
                </a:xfrm>
                <a:custGeom>
                  <a:avLst/>
                  <a:gdLst>
                    <a:gd name="T0" fmla="*/ 0 w 12"/>
                    <a:gd name="T1" fmla="*/ 0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333" name="Freeform 2053"/>
                <p:cNvSpPr>
                  <a:spLocks/>
                </p:cNvSpPr>
                <p:nvPr/>
              </p:nvSpPr>
              <p:spPr bwMode="auto">
                <a:xfrm>
                  <a:off x="3451" y="2169"/>
                  <a:ext cx="2" cy="1"/>
                </a:xfrm>
                <a:custGeom>
                  <a:avLst/>
                  <a:gdLst>
                    <a:gd name="T0" fmla="*/ 0 w 12"/>
                    <a:gd name="T1" fmla="*/ 1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1"/>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334" name="Freeform 2054"/>
                <p:cNvSpPr>
                  <a:spLocks/>
                </p:cNvSpPr>
                <p:nvPr/>
              </p:nvSpPr>
              <p:spPr bwMode="auto">
                <a:xfrm>
                  <a:off x="3453" y="2169"/>
                  <a:ext cx="3" cy="1"/>
                </a:xfrm>
                <a:custGeom>
                  <a:avLst/>
                  <a:gdLst>
                    <a:gd name="T0" fmla="*/ 0 w 12"/>
                    <a:gd name="T1" fmla="*/ 0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335" name="Freeform 2055"/>
                <p:cNvSpPr>
                  <a:spLocks/>
                </p:cNvSpPr>
                <p:nvPr/>
              </p:nvSpPr>
              <p:spPr bwMode="auto">
                <a:xfrm>
                  <a:off x="3455" y="2169"/>
                  <a:ext cx="3" cy="1"/>
                </a:xfrm>
                <a:custGeom>
                  <a:avLst/>
                  <a:gdLst>
                    <a:gd name="T0" fmla="*/ 0 w 13"/>
                    <a:gd name="T1" fmla="*/ 0 h 1"/>
                    <a:gd name="T2" fmla="*/ 12 w 13"/>
                    <a:gd name="T3" fmla="*/ 0 h 1"/>
                    <a:gd name="T4" fmla="*/ 13 w 13"/>
                    <a:gd name="T5" fmla="*/ 0 h 1"/>
                    <a:gd name="T6" fmla="*/ 0 60000 65536"/>
                    <a:gd name="T7" fmla="*/ 0 60000 65536"/>
                    <a:gd name="T8" fmla="*/ 0 60000 65536"/>
                    <a:gd name="T9" fmla="*/ 0 w 13"/>
                    <a:gd name="T10" fmla="*/ 0 h 1"/>
                    <a:gd name="T11" fmla="*/ 13 w 13"/>
                    <a:gd name="T12" fmla="*/ 1 h 1"/>
                  </a:gdLst>
                  <a:ahLst/>
                  <a:cxnLst>
                    <a:cxn ang="T6">
                      <a:pos x="T0" y="T1"/>
                    </a:cxn>
                    <a:cxn ang="T7">
                      <a:pos x="T2" y="T3"/>
                    </a:cxn>
                    <a:cxn ang="T8">
                      <a:pos x="T4" y="T5"/>
                    </a:cxn>
                  </a:cxnLst>
                  <a:rect l="T9" t="T10" r="T11" b="T12"/>
                  <a:pathLst>
                    <a:path w="13" h="1">
                      <a:moveTo>
                        <a:pt x="0" y="0"/>
                      </a:moveTo>
                      <a:lnTo>
                        <a:pt x="12" y="0"/>
                      </a:lnTo>
                      <a:lnTo>
                        <a:pt x="13" y="0"/>
                      </a:lnTo>
                    </a:path>
                  </a:pathLst>
                </a:custGeom>
                <a:noFill/>
                <a:ln w="6350">
                  <a:solidFill>
                    <a:srgbClr val="0C0CFF"/>
                  </a:solidFill>
                  <a:prstDash val="solid"/>
                  <a:round/>
                  <a:headEnd/>
                  <a:tailEnd/>
                </a:ln>
              </p:spPr>
              <p:txBody>
                <a:bodyPr/>
                <a:lstStyle/>
                <a:p>
                  <a:endParaRPr lang="en-US"/>
                </a:p>
              </p:txBody>
            </p:sp>
            <p:sp>
              <p:nvSpPr>
                <p:cNvPr id="5336" name="Freeform 2056"/>
                <p:cNvSpPr>
                  <a:spLocks/>
                </p:cNvSpPr>
                <p:nvPr/>
              </p:nvSpPr>
              <p:spPr bwMode="auto">
                <a:xfrm>
                  <a:off x="3458" y="2169"/>
                  <a:ext cx="2" cy="1"/>
                </a:xfrm>
                <a:custGeom>
                  <a:avLst/>
                  <a:gdLst>
                    <a:gd name="T0" fmla="*/ 0 w 12"/>
                    <a:gd name="T1" fmla="*/ 0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337" name="Freeform 2057"/>
                <p:cNvSpPr>
                  <a:spLocks/>
                </p:cNvSpPr>
                <p:nvPr/>
              </p:nvSpPr>
              <p:spPr bwMode="auto">
                <a:xfrm>
                  <a:off x="3460" y="2169"/>
                  <a:ext cx="2" cy="1"/>
                </a:xfrm>
                <a:custGeom>
                  <a:avLst/>
                  <a:gdLst>
                    <a:gd name="T0" fmla="*/ 0 w 12"/>
                    <a:gd name="T1" fmla="*/ 1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1"/>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338" name="Freeform 2058"/>
                <p:cNvSpPr>
                  <a:spLocks/>
                </p:cNvSpPr>
                <p:nvPr/>
              </p:nvSpPr>
              <p:spPr bwMode="auto">
                <a:xfrm>
                  <a:off x="3462" y="2169"/>
                  <a:ext cx="2" cy="1"/>
                </a:xfrm>
                <a:custGeom>
                  <a:avLst/>
                  <a:gdLst>
                    <a:gd name="T0" fmla="*/ 0 w 12"/>
                    <a:gd name="T1" fmla="*/ 0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339" name="Freeform 2059"/>
                <p:cNvSpPr>
                  <a:spLocks/>
                </p:cNvSpPr>
                <p:nvPr/>
              </p:nvSpPr>
              <p:spPr bwMode="auto">
                <a:xfrm>
                  <a:off x="3464" y="2169"/>
                  <a:ext cx="2" cy="1"/>
                </a:xfrm>
                <a:custGeom>
                  <a:avLst/>
                  <a:gdLst>
                    <a:gd name="T0" fmla="*/ 0 w 12"/>
                    <a:gd name="T1" fmla="*/ 0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340" name="Freeform 2060"/>
                <p:cNvSpPr>
                  <a:spLocks/>
                </p:cNvSpPr>
                <p:nvPr/>
              </p:nvSpPr>
              <p:spPr bwMode="auto">
                <a:xfrm>
                  <a:off x="3466" y="2169"/>
                  <a:ext cx="2" cy="1"/>
                </a:xfrm>
                <a:custGeom>
                  <a:avLst/>
                  <a:gdLst>
                    <a:gd name="T0" fmla="*/ 0 w 12"/>
                    <a:gd name="T1" fmla="*/ 0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341" name="Freeform 2061"/>
                <p:cNvSpPr>
                  <a:spLocks/>
                </p:cNvSpPr>
                <p:nvPr/>
              </p:nvSpPr>
              <p:spPr bwMode="auto">
                <a:xfrm>
                  <a:off x="3468" y="2169"/>
                  <a:ext cx="2" cy="1"/>
                </a:xfrm>
                <a:custGeom>
                  <a:avLst/>
                  <a:gdLst>
                    <a:gd name="T0" fmla="*/ 0 w 12"/>
                    <a:gd name="T1" fmla="*/ 1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1"/>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342" name="Freeform 2062"/>
                <p:cNvSpPr>
                  <a:spLocks/>
                </p:cNvSpPr>
                <p:nvPr/>
              </p:nvSpPr>
              <p:spPr bwMode="auto">
                <a:xfrm>
                  <a:off x="3470" y="2169"/>
                  <a:ext cx="3" cy="1"/>
                </a:xfrm>
                <a:custGeom>
                  <a:avLst/>
                  <a:gdLst>
                    <a:gd name="T0" fmla="*/ 0 w 12"/>
                    <a:gd name="T1" fmla="*/ 0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343" name="Freeform 2063"/>
                <p:cNvSpPr>
                  <a:spLocks/>
                </p:cNvSpPr>
                <p:nvPr/>
              </p:nvSpPr>
              <p:spPr bwMode="auto">
                <a:xfrm>
                  <a:off x="3472" y="2169"/>
                  <a:ext cx="3" cy="1"/>
                </a:xfrm>
                <a:custGeom>
                  <a:avLst/>
                  <a:gdLst>
                    <a:gd name="T0" fmla="*/ 0 w 12"/>
                    <a:gd name="T1" fmla="*/ 1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1"/>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344" name="Freeform 2064"/>
                <p:cNvSpPr>
                  <a:spLocks/>
                </p:cNvSpPr>
                <p:nvPr/>
              </p:nvSpPr>
              <p:spPr bwMode="auto">
                <a:xfrm>
                  <a:off x="3475" y="2168"/>
                  <a:ext cx="2" cy="1"/>
                </a:xfrm>
                <a:custGeom>
                  <a:avLst/>
                  <a:gdLst>
                    <a:gd name="T0" fmla="*/ 0 w 12"/>
                    <a:gd name="T1" fmla="*/ 1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1"/>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345" name="Freeform 2065"/>
                <p:cNvSpPr>
                  <a:spLocks/>
                </p:cNvSpPr>
                <p:nvPr/>
              </p:nvSpPr>
              <p:spPr bwMode="auto">
                <a:xfrm>
                  <a:off x="3477" y="2168"/>
                  <a:ext cx="2" cy="1"/>
                </a:xfrm>
                <a:custGeom>
                  <a:avLst/>
                  <a:gdLst>
                    <a:gd name="T0" fmla="*/ 0 w 12"/>
                    <a:gd name="T1" fmla="*/ 1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1"/>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346" name="Freeform 2066"/>
                <p:cNvSpPr>
                  <a:spLocks/>
                </p:cNvSpPr>
                <p:nvPr/>
              </p:nvSpPr>
              <p:spPr bwMode="auto">
                <a:xfrm>
                  <a:off x="3479" y="2168"/>
                  <a:ext cx="2" cy="1"/>
                </a:xfrm>
                <a:custGeom>
                  <a:avLst/>
                  <a:gdLst>
                    <a:gd name="T0" fmla="*/ 0 w 12"/>
                    <a:gd name="T1" fmla="*/ 1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1"/>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347" name="Freeform 2067"/>
                <p:cNvSpPr>
                  <a:spLocks/>
                </p:cNvSpPr>
                <p:nvPr/>
              </p:nvSpPr>
              <p:spPr bwMode="auto">
                <a:xfrm>
                  <a:off x="3481" y="2168"/>
                  <a:ext cx="2" cy="1"/>
                </a:xfrm>
                <a:custGeom>
                  <a:avLst/>
                  <a:gdLst>
                    <a:gd name="T0" fmla="*/ 0 w 12"/>
                    <a:gd name="T1" fmla="*/ 1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1"/>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348" name="Freeform 2068"/>
                <p:cNvSpPr>
                  <a:spLocks/>
                </p:cNvSpPr>
                <p:nvPr/>
              </p:nvSpPr>
              <p:spPr bwMode="auto">
                <a:xfrm>
                  <a:off x="3483" y="2168"/>
                  <a:ext cx="2" cy="1"/>
                </a:xfrm>
                <a:custGeom>
                  <a:avLst/>
                  <a:gdLst>
                    <a:gd name="T0" fmla="*/ 0 w 13"/>
                    <a:gd name="T1" fmla="*/ 0 h 1"/>
                    <a:gd name="T2" fmla="*/ 12 w 13"/>
                    <a:gd name="T3" fmla="*/ 0 h 1"/>
                    <a:gd name="T4" fmla="*/ 13 w 13"/>
                    <a:gd name="T5" fmla="*/ 0 h 1"/>
                    <a:gd name="T6" fmla="*/ 0 60000 65536"/>
                    <a:gd name="T7" fmla="*/ 0 60000 65536"/>
                    <a:gd name="T8" fmla="*/ 0 60000 65536"/>
                    <a:gd name="T9" fmla="*/ 0 w 13"/>
                    <a:gd name="T10" fmla="*/ 0 h 1"/>
                    <a:gd name="T11" fmla="*/ 13 w 13"/>
                    <a:gd name="T12" fmla="*/ 1 h 1"/>
                  </a:gdLst>
                  <a:ahLst/>
                  <a:cxnLst>
                    <a:cxn ang="T6">
                      <a:pos x="T0" y="T1"/>
                    </a:cxn>
                    <a:cxn ang="T7">
                      <a:pos x="T2" y="T3"/>
                    </a:cxn>
                    <a:cxn ang="T8">
                      <a:pos x="T4" y="T5"/>
                    </a:cxn>
                  </a:cxnLst>
                  <a:rect l="T9" t="T10" r="T11" b="T12"/>
                  <a:pathLst>
                    <a:path w="13" h="1">
                      <a:moveTo>
                        <a:pt x="0" y="0"/>
                      </a:moveTo>
                      <a:lnTo>
                        <a:pt x="12" y="0"/>
                      </a:lnTo>
                      <a:lnTo>
                        <a:pt x="13" y="0"/>
                      </a:lnTo>
                    </a:path>
                  </a:pathLst>
                </a:custGeom>
                <a:noFill/>
                <a:ln w="6350">
                  <a:solidFill>
                    <a:srgbClr val="0C0CFF"/>
                  </a:solidFill>
                  <a:prstDash val="solid"/>
                  <a:round/>
                  <a:headEnd/>
                  <a:tailEnd/>
                </a:ln>
              </p:spPr>
              <p:txBody>
                <a:bodyPr/>
                <a:lstStyle/>
                <a:p>
                  <a:endParaRPr lang="en-US"/>
                </a:p>
              </p:txBody>
            </p:sp>
            <p:sp>
              <p:nvSpPr>
                <p:cNvPr id="5349" name="Freeform 2069"/>
                <p:cNvSpPr>
                  <a:spLocks/>
                </p:cNvSpPr>
                <p:nvPr/>
              </p:nvSpPr>
              <p:spPr bwMode="auto">
                <a:xfrm>
                  <a:off x="3485" y="2168"/>
                  <a:ext cx="3" cy="1"/>
                </a:xfrm>
                <a:custGeom>
                  <a:avLst/>
                  <a:gdLst>
                    <a:gd name="T0" fmla="*/ 0 w 12"/>
                    <a:gd name="T1" fmla="*/ 0 h 1"/>
                    <a:gd name="T2" fmla="*/ 11 w 12"/>
                    <a:gd name="T3" fmla="*/ 1 h 1"/>
                    <a:gd name="T4" fmla="*/ 12 w 12"/>
                    <a:gd name="T5" fmla="*/ 1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1"/>
                      </a:lnTo>
                      <a:lnTo>
                        <a:pt x="12" y="1"/>
                      </a:lnTo>
                    </a:path>
                  </a:pathLst>
                </a:custGeom>
                <a:noFill/>
                <a:ln w="6350">
                  <a:solidFill>
                    <a:srgbClr val="0C0CFF"/>
                  </a:solidFill>
                  <a:prstDash val="solid"/>
                  <a:round/>
                  <a:headEnd/>
                  <a:tailEnd/>
                </a:ln>
              </p:spPr>
              <p:txBody>
                <a:bodyPr/>
                <a:lstStyle/>
                <a:p>
                  <a:endParaRPr lang="en-US"/>
                </a:p>
              </p:txBody>
            </p:sp>
            <p:sp>
              <p:nvSpPr>
                <p:cNvPr id="5350" name="Freeform 2070"/>
                <p:cNvSpPr>
                  <a:spLocks/>
                </p:cNvSpPr>
                <p:nvPr/>
              </p:nvSpPr>
              <p:spPr bwMode="auto">
                <a:xfrm>
                  <a:off x="3487" y="2168"/>
                  <a:ext cx="3" cy="1"/>
                </a:xfrm>
                <a:custGeom>
                  <a:avLst/>
                  <a:gdLst>
                    <a:gd name="T0" fmla="*/ 0 w 12"/>
                    <a:gd name="T1" fmla="*/ 0 h 2"/>
                    <a:gd name="T2" fmla="*/ 11 w 12"/>
                    <a:gd name="T3" fmla="*/ 2 h 2"/>
                    <a:gd name="T4" fmla="*/ 12 w 12"/>
                    <a:gd name="T5" fmla="*/ 2 h 2"/>
                    <a:gd name="T6" fmla="*/ 0 60000 65536"/>
                    <a:gd name="T7" fmla="*/ 0 60000 65536"/>
                    <a:gd name="T8" fmla="*/ 0 60000 65536"/>
                    <a:gd name="T9" fmla="*/ 0 w 12"/>
                    <a:gd name="T10" fmla="*/ 0 h 2"/>
                    <a:gd name="T11" fmla="*/ 12 w 12"/>
                    <a:gd name="T12" fmla="*/ 2 h 2"/>
                  </a:gdLst>
                  <a:ahLst/>
                  <a:cxnLst>
                    <a:cxn ang="T6">
                      <a:pos x="T0" y="T1"/>
                    </a:cxn>
                    <a:cxn ang="T7">
                      <a:pos x="T2" y="T3"/>
                    </a:cxn>
                    <a:cxn ang="T8">
                      <a:pos x="T4" y="T5"/>
                    </a:cxn>
                  </a:cxnLst>
                  <a:rect l="T9" t="T10" r="T11" b="T12"/>
                  <a:pathLst>
                    <a:path w="12" h="2">
                      <a:moveTo>
                        <a:pt x="0" y="0"/>
                      </a:moveTo>
                      <a:lnTo>
                        <a:pt x="11" y="2"/>
                      </a:lnTo>
                      <a:lnTo>
                        <a:pt x="12" y="2"/>
                      </a:lnTo>
                    </a:path>
                  </a:pathLst>
                </a:custGeom>
                <a:noFill/>
                <a:ln w="6350">
                  <a:solidFill>
                    <a:srgbClr val="0C0CFF"/>
                  </a:solidFill>
                  <a:prstDash val="solid"/>
                  <a:round/>
                  <a:headEnd/>
                  <a:tailEnd/>
                </a:ln>
              </p:spPr>
              <p:txBody>
                <a:bodyPr/>
                <a:lstStyle/>
                <a:p>
                  <a:endParaRPr lang="en-US"/>
                </a:p>
              </p:txBody>
            </p:sp>
            <p:sp>
              <p:nvSpPr>
                <p:cNvPr id="5351" name="Freeform 2071"/>
                <p:cNvSpPr>
                  <a:spLocks/>
                </p:cNvSpPr>
                <p:nvPr/>
              </p:nvSpPr>
              <p:spPr bwMode="auto">
                <a:xfrm>
                  <a:off x="3489" y="2168"/>
                  <a:ext cx="3" cy="1"/>
                </a:xfrm>
                <a:custGeom>
                  <a:avLst/>
                  <a:gdLst>
                    <a:gd name="T0" fmla="*/ 0 w 12"/>
                    <a:gd name="T1" fmla="*/ 0 h 2"/>
                    <a:gd name="T2" fmla="*/ 11 w 12"/>
                    <a:gd name="T3" fmla="*/ 2 h 2"/>
                    <a:gd name="T4" fmla="*/ 12 w 12"/>
                    <a:gd name="T5" fmla="*/ 2 h 2"/>
                    <a:gd name="T6" fmla="*/ 0 60000 65536"/>
                    <a:gd name="T7" fmla="*/ 0 60000 65536"/>
                    <a:gd name="T8" fmla="*/ 0 60000 65536"/>
                    <a:gd name="T9" fmla="*/ 0 w 12"/>
                    <a:gd name="T10" fmla="*/ 0 h 2"/>
                    <a:gd name="T11" fmla="*/ 12 w 12"/>
                    <a:gd name="T12" fmla="*/ 2 h 2"/>
                  </a:gdLst>
                  <a:ahLst/>
                  <a:cxnLst>
                    <a:cxn ang="T6">
                      <a:pos x="T0" y="T1"/>
                    </a:cxn>
                    <a:cxn ang="T7">
                      <a:pos x="T2" y="T3"/>
                    </a:cxn>
                    <a:cxn ang="T8">
                      <a:pos x="T4" y="T5"/>
                    </a:cxn>
                  </a:cxnLst>
                  <a:rect l="T9" t="T10" r="T11" b="T12"/>
                  <a:pathLst>
                    <a:path w="12" h="2">
                      <a:moveTo>
                        <a:pt x="0" y="0"/>
                      </a:moveTo>
                      <a:lnTo>
                        <a:pt x="11" y="2"/>
                      </a:lnTo>
                      <a:lnTo>
                        <a:pt x="12" y="2"/>
                      </a:lnTo>
                    </a:path>
                  </a:pathLst>
                </a:custGeom>
                <a:noFill/>
                <a:ln w="6350">
                  <a:solidFill>
                    <a:srgbClr val="0C0CFF"/>
                  </a:solidFill>
                  <a:prstDash val="solid"/>
                  <a:round/>
                  <a:headEnd/>
                  <a:tailEnd/>
                </a:ln>
              </p:spPr>
              <p:txBody>
                <a:bodyPr/>
                <a:lstStyle/>
                <a:p>
                  <a:endParaRPr lang="en-US"/>
                </a:p>
              </p:txBody>
            </p:sp>
            <p:sp>
              <p:nvSpPr>
                <p:cNvPr id="5352" name="Freeform 2072"/>
                <p:cNvSpPr>
                  <a:spLocks/>
                </p:cNvSpPr>
                <p:nvPr/>
              </p:nvSpPr>
              <p:spPr bwMode="auto">
                <a:xfrm>
                  <a:off x="3492" y="2169"/>
                  <a:ext cx="2" cy="1"/>
                </a:xfrm>
                <a:custGeom>
                  <a:avLst/>
                  <a:gdLst>
                    <a:gd name="T0" fmla="*/ 0 w 12"/>
                    <a:gd name="T1" fmla="*/ 0 h 2"/>
                    <a:gd name="T2" fmla="*/ 11 w 12"/>
                    <a:gd name="T3" fmla="*/ 2 h 2"/>
                    <a:gd name="T4" fmla="*/ 12 w 12"/>
                    <a:gd name="T5" fmla="*/ 2 h 2"/>
                    <a:gd name="T6" fmla="*/ 0 60000 65536"/>
                    <a:gd name="T7" fmla="*/ 0 60000 65536"/>
                    <a:gd name="T8" fmla="*/ 0 60000 65536"/>
                    <a:gd name="T9" fmla="*/ 0 w 12"/>
                    <a:gd name="T10" fmla="*/ 0 h 2"/>
                    <a:gd name="T11" fmla="*/ 12 w 12"/>
                    <a:gd name="T12" fmla="*/ 2 h 2"/>
                  </a:gdLst>
                  <a:ahLst/>
                  <a:cxnLst>
                    <a:cxn ang="T6">
                      <a:pos x="T0" y="T1"/>
                    </a:cxn>
                    <a:cxn ang="T7">
                      <a:pos x="T2" y="T3"/>
                    </a:cxn>
                    <a:cxn ang="T8">
                      <a:pos x="T4" y="T5"/>
                    </a:cxn>
                  </a:cxnLst>
                  <a:rect l="T9" t="T10" r="T11" b="T12"/>
                  <a:pathLst>
                    <a:path w="12" h="2">
                      <a:moveTo>
                        <a:pt x="0" y="0"/>
                      </a:moveTo>
                      <a:lnTo>
                        <a:pt x="11" y="2"/>
                      </a:lnTo>
                      <a:lnTo>
                        <a:pt x="12" y="2"/>
                      </a:lnTo>
                    </a:path>
                  </a:pathLst>
                </a:custGeom>
                <a:noFill/>
                <a:ln w="6350">
                  <a:solidFill>
                    <a:srgbClr val="0C0CFF"/>
                  </a:solidFill>
                  <a:prstDash val="solid"/>
                  <a:round/>
                  <a:headEnd/>
                  <a:tailEnd/>
                </a:ln>
              </p:spPr>
              <p:txBody>
                <a:bodyPr/>
                <a:lstStyle/>
                <a:p>
                  <a:endParaRPr lang="en-US"/>
                </a:p>
              </p:txBody>
            </p:sp>
            <p:sp>
              <p:nvSpPr>
                <p:cNvPr id="5353" name="Freeform 2073"/>
                <p:cNvSpPr>
                  <a:spLocks/>
                </p:cNvSpPr>
                <p:nvPr/>
              </p:nvSpPr>
              <p:spPr bwMode="auto">
                <a:xfrm>
                  <a:off x="3494" y="2169"/>
                  <a:ext cx="2" cy="1"/>
                </a:xfrm>
                <a:custGeom>
                  <a:avLst/>
                  <a:gdLst>
                    <a:gd name="T0" fmla="*/ 0 w 12"/>
                    <a:gd name="T1" fmla="*/ 0 h 1"/>
                    <a:gd name="T2" fmla="*/ 11 w 12"/>
                    <a:gd name="T3" fmla="*/ 1 h 1"/>
                    <a:gd name="T4" fmla="*/ 12 w 12"/>
                    <a:gd name="T5" fmla="*/ 1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1"/>
                      </a:lnTo>
                      <a:lnTo>
                        <a:pt x="12" y="1"/>
                      </a:lnTo>
                    </a:path>
                  </a:pathLst>
                </a:custGeom>
                <a:noFill/>
                <a:ln w="6350">
                  <a:solidFill>
                    <a:srgbClr val="0C0CFF"/>
                  </a:solidFill>
                  <a:prstDash val="solid"/>
                  <a:round/>
                  <a:headEnd/>
                  <a:tailEnd/>
                </a:ln>
              </p:spPr>
              <p:txBody>
                <a:bodyPr/>
                <a:lstStyle/>
                <a:p>
                  <a:endParaRPr lang="en-US"/>
                </a:p>
              </p:txBody>
            </p:sp>
            <p:sp>
              <p:nvSpPr>
                <p:cNvPr id="5354" name="Freeform 2074"/>
                <p:cNvSpPr>
                  <a:spLocks/>
                </p:cNvSpPr>
                <p:nvPr/>
              </p:nvSpPr>
              <p:spPr bwMode="auto">
                <a:xfrm>
                  <a:off x="3496" y="2169"/>
                  <a:ext cx="2" cy="1"/>
                </a:xfrm>
                <a:custGeom>
                  <a:avLst/>
                  <a:gdLst>
                    <a:gd name="T0" fmla="*/ 0 w 12"/>
                    <a:gd name="T1" fmla="*/ 0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355" name="Freeform 2075"/>
                <p:cNvSpPr>
                  <a:spLocks/>
                </p:cNvSpPr>
                <p:nvPr/>
              </p:nvSpPr>
              <p:spPr bwMode="auto">
                <a:xfrm>
                  <a:off x="3498" y="2169"/>
                  <a:ext cx="2" cy="1"/>
                </a:xfrm>
                <a:custGeom>
                  <a:avLst/>
                  <a:gdLst>
                    <a:gd name="T0" fmla="*/ 0 w 12"/>
                    <a:gd name="T1" fmla="*/ 2 h 2"/>
                    <a:gd name="T2" fmla="*/ 11 w 12"/>
                    <a:gd name="T3" fmla="*/ 0 h 2"/>
                    <a:gd name="T4" fmla="*/ 12 w 12"/>
                    <a:gd name="T5" fmla="*/ 0 h 2"/>
                    <a:gd name="T6" fmla="*/ 0 60000 65536"/>
                    <a:gd name="T7" fmla="*/ 0 60000 65536"/>
                    <a:gd name="T8" fmla="*/ 0 60000 65536"/>
                    <a:gd name="T9" fmla="*/ 0 w 12"/>
                    <a:gd name="T10" fmla="*/ 0 h 2"/>
                    <a:gd name="T11" fmla="*/ 12 w 12"/>
                    <a:gd name="T12" fmla="*/ 2 h 2"/>
                  </a:gdLst>
                  <a:ahLst/>
                  <a:cxnLst>
                    <a:cxn ang="T6">
                      <a:pos x="T0" y="T1"/>
                    </a:cxn>
                    <a:cxn ang="T7">
                      <a:pos x="T2" y="T3"/>
                    </a:cxn>
                    <a:cxn ang="T8">
                      <a:pos x="T4" y="T5"/>
                    </a:cxn>
                  </a:cxnLst>
                  <a:rect l="T9" t="T10" r="T11" b="T12"/>
                  <a:pathLst>
                    <a:path w="12" h="2">
                      <a:moveTo>
                        <a:pt x="0" y="2"/>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356" name="Freeform 2076"/>
                <p:cNvSpPr>
                  <a:spLocks/>
                </p:cNvSpPr>
                <p:nvPr/>
              </p:nvSpPr>
              <p:spPr bwMode="auto">
                <a:xfrm>
                  <a:off x="3500" y="2168"/>
                  <a:ext cx="2" cy="1"/>
                </a:xfrm>
                <a:custGeom>
                  <a:avLst/>
                  <a:gdLst>
                    <a:gd name="T0" fmla="*/ 0 w 12"/>
                    <a:gd name="T1" fmla="*/ 4 h 4"/>
                    <a:gd name="T2" fmla="*/ 11 w 12"/>
                    <a:gd name="T3" fmla="*/ 0 h 4"/>
                    <a:gd name="T4" fmla="*/ 12 w 12"/>
                    <a:gd name="T5" fmla="*/ 0 h 4"/>
                    <a:gd name="T6" fmla="*/ 0 60000 65536"/>
                    <a:gd name="T7" fmla="*/ 0 60000 65536"/>
                    <a:gd name="T8" fmla="*/ 0 60000 65536"/>
                    <a:gd name="T9" fmla="*/ 0 w 12"/>
                    <a:gd name="T10" fmla="*/ 0 h 4"/>
                    <a:gd name="T11" fmla="*/ 12 w 12"/>
                    <a:gd name="T12" fmla="*/ 4 h 4"/>
                  </a:gdLst>
                  <a:ahLst/>
                  <a:cxnLst>
                    <a:cxn ang="T6">
                      <a:pos x="T0" y="T1"/>
                    </a:cxn>
                    <a:cxn ang="T7">
                      <a:pos x="T2" y="T3"/>
                    </a:cxn>
                    <a:cxn ang="T8">
                      <a:pos x="T4" y="T5"/>
                    </a:cxn>
                  </a:cxnLst>
                  <a:rect l="T9" t="T10" r="T11" b="T12"/>
                  <a:pathLst>
                    <a:path w="12" h="4">
                      <a:moveTo>
                        <a:pt x="0" y="4"/>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357" name="Freeform 2077"/>
                <p:cNvSpPr>
                  <a:spLocks/>
                </p:cNvSpPr>
                <p:nvPr/>
              </p:nvSpPr>
              <p:spPr bwMode="auto">
                <a:xfrm>
                  <a:off x="3502" y="2167"/>
                  <a:ext cx="2" cy="1"/>
                </a:xfrm>
                <a:custGeom>
                  <a:avLst/>
                  <a:gdLst>
                    <a:gd name="T0" fmla="*/ 0 w 12"/>
                    <a:gd name="T1" fmla="*/ 6 h 6"/>
                    <a:gd name="T2" fmla="*/ 11 w 12"/>
                    <a:gd name="T3" fmla="*/ 0 h 6"/>
                    <a:gd name="T4" fmla="*/ 12 w 12"/>
                    <a:gd name="T5" fmla="*/ 0 h 6"/>
                    <a:gd name="T6" fmla="*/ 0 60000 65536"/>
                    <a:gd name="T7" fmla="*/ 0 60000 65536"/>
                    <a:gd name="T8" fmla="*/ 0 60000 65536"/>
                    <a:gd name="T9" fmla="*/ 0 w 12"/>
                    <a:gd name="T10" fmla="*/ 0 h 6"/>
                    <a:gd name="T11" fmla="*/ 12 w 12"/>
                    <a:gd name="T12" fmla="*/ 6 h 6"/>
                  </a:gdLst>
                  <a:ahLst/>
                  <a:cxnLst>
                    <a:cxn ang="T6">
                      <a:pos x="T0" y="T1"/>
                    </a:cxn>
                    <a:cxn ang="T7">
                      <a:pos x="T2" y="T3"/>
                    </a:cxn>
                    <a:cxn ang="T8">
                      <a:pos x="T4" y="T5"/>
                    </a:cxn>
                  </a:cxnLst>
                  <a:rect l="T9" t="T10" r="T11" b="T12"/>
                  <a:pathLst>
                    <a:path w="12" h="6">
                      <a:moveTo>
                        <a:pt x="0" y="6"/>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358" name="Freeform 2078"/>
                <p:cNvSpPr>
                  <a:spLocks/>
                </p:cNvSpPr>
                <p:nvPr/>
              </p:nvSpPr>
              <p:spPr bwMode="auto">
                <a:xfrm>
                  <a:off x="3504" y="2165"/>
                  <a:ext cx="2" cy="2"/>
                </a:xfrm>
                <a:custGeom>
                  <a:avLst/>
                  <a:gdLst>
                    <a:gd name="T0" fmla="*/ 0 w 12"/>
                    <a:gd name="T1" fmla="*/ 11 h 11"/>
                    <a:gd name="T2" fmla="*/ 11 w 12"/>
                    <a:gd name="T3" fmla="*/ 0 h 11"/>
                    <a:gd name="T4" fmla="*/ 12 w 12"/>
                    <a:gd name="T5" fmla="*/ 0 h 11"/>
                    <a:gd name="T6" fmla="*/ 0 60000 65536"/>
                    <a:gd name="T7" fmla="*/ 0 60000 65536"/>
                    <a:gd name="T8" fmla="*/ 0 60000 65536"/>
                    <a:gd name="T9" fmla="*/ 0 w 12"/>
                    <a:gd name="T10" fmla="*/ 0 h 11"/>
                    <a:gd name="T11" fmla="*/ 12 w 12"/>
                    <a:gd name="T12" fmla="*/ 11 h 11"/>
                  </a:gdLst>
                  <a:ahLst/>
                  <a:cxnLst>
                    <a:cxn ang="T6">
                      <a:pos x="T0" y="T1"/>
                    </a:cxn>
                    <a:cxn ang="T7">
                      <a:pos x="T2" y="T3"/>
                    </a:cxn>
                    <a:cxn ang="T8">
                      <a:pos x="T4" y="T5"/>
                    </a:cxn>
                  </a:cxnLst>
                  <a:rect l="T9" t="T10" r="T11" b="T12"/>
                  <a:pathLst>
                    <a:path w="12" h="11">
                      <a:moveTo>
                        <a:pt x="0" y="11"/>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359" name="Freeform 2079"/>
                <p:cNvSpPr>
                  <a:spLocks/>
                </p:cNvSpPr>
                <p:nvPr/>
              </p:nvSpPr>
              <p:spPr bwMode="auto">
                <a:xfrm>
                  <a:off x="3506" y="2162"/>
                  <a:ext cx="3" cy="3"/>
                </a:xfrm>
                <a:custGeom>
                  <a:avLst/>
                  <a:gdLst>
                    <a:gd name="T0" fmla="*/ 0 w 12"/>
                    <a:gd name="T1" fmla="*/ 17 h 17"/>
                    <a:gd name="T2" fmla="*/ 11 w 12"/>
                    <a:gd name="T3" fmla="*/ 0 h 17"/>
                    <a:gd name="T4" fmla="*/ 12 w 12"/>
                    <a:gd name="T5" fmla="*/ 0 h 17"/>
                    <a:gd name="T6" fmla="*/ 0 60000 65536"/>
                    <a:gd name="T7" fmla="*/ 0 60000 65536"/>
                    <a:gd name="T8" fmla="*/ 0 60000 65536"/>
                    <a:gd name="T9" fmla="*/ 0 w 12"/>
                    <a:gd name="T10" fmla="*/ 0 h 17"/>
                    <a:gd name="T11" fmla="*/ 12 w 12"/>
                    <a:gd name="T12" fmla="*/ 17 h 17"/>
                  </a:gdLst>
                  <a:ahLst/>
                  <a:cxnLst>
                    <a:cxn ang="T6">
                      <a:pos x="T0" y="T1"/>
                    </a:cxn>
                    <a:cxn ang="T7">
                      <a:pos x="T2" y="T3"/>
                    </a:cxn>
                    <a:cxn ang="T8">
                      <a:pos x="T4" y="T5"/>
                    </a:cxn>
                  </a:cxnLst>
                  <a:rect l="T9" t="T10" r="T11" b="T12"/>
                  <a:pathLst>
                    <a:path w="12" h="17">
                      <a:moveTo>
                        <a:pt x="0" y="17"/>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360" name="Freeform 2080"/>
                <p:cNvSpPr>
                  <a:spLocks/>
                </p:cNvSpPr>
                <p:nvPr/>
              </p:nvSpPr>
              <p:spPr bwMode="auto">
                <a:xfrm>
                  <a:off x="3508" y="2156"/>
                  <a:ext cx="3" cy="6"/>
                </a:xfrm>
                <a:custGeom>
                  <a:avLst/>
                  <a:gdLst>
                    <a:gd name="T0" fmla="*/ 0 w 12"/>
                    <a:gd name="T1" fmla="*/ 29 h 29"/>
                    <a:gd name="T2" fmla="*/ 11 w 12"/>
                    <a:gd name="T3" fmla="*/ 0 h 29"/>
                    <a:gd name="T4" fmla="*/ 12 w 12"/>
                    <a:gd name="T5" fmla="*/ 0 h 29"/>
                    <a:gd name="T6" fmla="*/ 0 60000 65536"/>
                    <a:gd name="T7" fmla="*/ 0 60000 65536"/>
                    <a:gd name="T8" fmla="*/ 0 60000 65536"/>
                    <a:gd name="T9" fmla="*/ 0 w 12"/>
                    <a:gd name="T10" fmla="*/ 0 h 29"/>
                    <a:gd name="T11" fmla="*/ 12 w 12"/>
                    <a:gd name="T12" fmla="*/ 29 h 29"/>
                  </a:gdLst>
                  <a:ahLst/>
                  <a:cxnLst>
                    <a:cxn ang="T6">
                      <a:pos x="T0" y="T1"/>
                    </a:cxn>
                    <a:cxn ang="T7">
                      <a:pos x="T2" y="T3"/>
                    </a:cxn>
                    <a:cxn ang="T8">
                      <a:pos x="T4" y="T5"/>
                    </a:cxn>
                  </a:cxnLst>
                  <a:rect l="T9" t="T10" r="T11" b="T12"/>
                  <a:pathLst>
                    <a:path w="12" h="29">
                      <a:moveTo>
                        <a:pt x="0" y="29"/>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361" name="Freeform 2081"/>
                <p:cNvSpPr>
                  <a:spLocks/>
                </p:cNvSpPr>
                <p:nvPr/>
              </p:nvSpPr>
              <p:spPr bwMode="auto">
                <a:xfrm>
                  <a:off x="3510" y="2146"/>
                  <a:ext cx="3" cy="10"/>
                </a:xfrm>
                <a:custGeom>
                  <a:avLst/>
                  <a:gdLst>
                    <a:gd name="T0" fmla="*/ 0 w 13"/>
                    <a:gd name="T1" fmla="*/ 51 h 51"/>
                    <a:gd name="T2" fmla="*/ 12 w 13"/>
                    <a:gd name="T3" fmla="*/ 0 h 51"/>
                    <a:gd name="T4" fmla="*/ 13 w 13"/>
                    <a:gd name="T5" fmla="*/ 0 h 51"/>
                    <a:gd name="T6" fmla="*/ 0 60000 65536"/>
                    <a:gd name="T7" fmla="*/ 0 60000 65536"/>
                    <a:gd name="T8" fmla="*/ 0 60000 65536"/>
                    <a:gd name="T9" fmla="*/ 0 w 13"/>
                    <a:gd name="T10" fmla="*/ 0 h 51"/>
                    <a:gd name="T11" fmla="*/ 13 w 13"/>
                    <a:gd name="T12" fmla="*/ 51 h 51"/>
                  </a:gdLst>
                  <a:ahLst/>
                  <a:cxnLst>
                    <a:cxn ang="T6">
                      <a:pos x="T0" y="T1"/>
                    </a:cxn>
                    <a:cxn ang="T7">
                      <a:pos x="T2" y="T3"/>
                    </a:cxn>
                    <a:cxn ang="T8">
                      <a:pos x="T4" y="T5"/>
                    </a:cxn>
                  </a:cxnLst>
                  <a:rect l="T9" t="T10" r="T11" b="T12"/>
                  <a:pathLst>
                    <a:path w="13" h="51">
                      <a:moveTo>
                        <a:pt x="0" y="51"/>
                      </a:moveTo>
                      <a:lnTo>
                        <a:pt x="12" y="0"/>
                      </a:lnTo>
                      <a:lnTo>
                        <a:pt x="13" y="0"/>
                      </a:lnTo>
                    </a:path>
                  </a:pathLst>
                </a:custGeom>
                <a:noFill/>
                <a:ln w="6350">
                  <a:solidFill>
                    <a:srgbClr val="0C0CFF"/>
                  </a:solidFill>
                  <a:prstDash val="solid"/>
                  <a:round/>
                  <a:headEnd/>
                  <a:tailEnd/>
                </a:ln>
              </p:spPr>
              <p:txBody>
                <a:bodyPr/>
                <a:lstStyle/>
                <a:p>
                  <a:endParaRPr lang="en-US"/>
                </a:p>
              </p:txBody>
            </p:sp>
            <p:sp>
              <p:nvSpPr>
                <p:cNvPr id="5362" name="Freeform 2082"/>
                <p:cNvSpPr>
                  <a:spLocks/>
                </p:cNvSpPr>
                <p:nvPr/>
              </p:nvSpPr>
              <p:spPr bwMode="auto">
                <a:xfrm>
                  <a:off x="3513" y="2128"/>
                  <a:ext cx="2" cy="18"/>
                </a:xfrm>
                <a:custGeom>
                  <a:avLst/>
                  <a:gdLst>
                    <a:gd name="T0" fmla="*/ 0 w 12"/>
                    <a:gd name="T1" fmla="*/ 96 h 96"/>
                    <a:gd name="T2" fmla="*/ 11 w 12"/>
                    <a:gd name="T3" fmla="*/ 0 h 96"/>
                    <a:gd name="T4" fmla="*/ 12 w 12"/>
                    <a:gd name="T5" fmla="*/ 0 h 96"/>
                    <a:gd name="T6" fmla="*/ 0 60000 65536"/>
                    <a:gd name="T7" fmla="*/ 0 60000 65536"/>
                    <a:gd name="T8" fmla="*/ 0 60000 65536"/>
                    <a:gd name="T9" fmla="*/ 0 w 12"/>
                    <a:gd name="T10" fmla="*/ 0 h 96"/>
                    <a:gd name="T11" fmla="*/ 12 w 12"/>
                    <a:gd name="T12" fmla="*/ 96 h 96"/>
                  </a:gdLst>
                  <a:ahLst/>
                  <a:cxnLst>
                    <a:cxn ang="T6">
                      <a:pos x="T0" y="T1"/>
                    </a:cxn>
                    <a:cxn ang="T7">
                      <a:pos x="T2" y="T3"/>
                    </a:cxn>
                    <a:cxn ang="T8">
                      <a:pos x="T4" y="T5"/>
                    </a:cxn>
                  </a:cxnLst>
                  <a:rect l="T9" t="T10" r="T11" b="T12"/>
                  <a:pathLst>
                    <a:path w="12" h="96">
                      <a:moveTo>
                        <a:pt x="0" y="96"/>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363" name="Freeform 2083"/>
                <p:cNvSpPr>
                  <a:spLocks/>
                </p:cNvSpPr>
                <p:nvPr/>
              </p:nvSpPr>
              <p:spPr bwMode="auto">
                <a:xfrm>
                  <a:off x="3515" y="2094"/>
                  <a:ext cx="2" cy="34"/>
                </a:xfrm>
                <a:custGeom>
                  <a:avLst/>
                  <a:gdLst>
                    <a:gd name="T0" fmla="*/ 0 w 12"/>
                    <a:gd name="T1" fmla="*/ 179 h 179"/>
                    <a:gd name="T2" fmla="*/ 11 w 12"/>
                    <a:gd name="T3" fmla="*/ 0 h 179"/>
                    <a:gd name="T4" fmla="*/ 12 w 12"/>
                    <a:gd name="T5" fmla="*/ 0 h 179"/>
                    <a:gd name="T6" fmla="*/ 0 60000 65536"/>
                    <a:gd name="T7" fmla="*/ 0 60000 65536"/>
                    <a:gd name="T8" fmla="*/ 0 60000 65536"/>
                    <a:gd name="T9" fmla="*/ 0 w 12"/>
                    <a:gd name="T10" fmla="*/ 0 h 179"/>
                    <a:gd name="T11" fmla="*/ 12 w 12"/>
                    <a:gd name="T12" fmla="*/ 179 h 179"/>
                  </a:gdLst>
                  <a:ahLst/>
                  <a:cxnLst>
                    <a:cxn ang="T6">
                      <a:pos x="T0" y="T1"/>
                    </a:cxn>
                    <a:cxn ang="T7">
                      <a:pos x="T2" y="T3"/>
                    </a:cxn>
                    <a:cxn ang="T8">
                      <a:pos x="T4" y="T5"/>
                    </a:cxn>
                  </a:cxnLst>
                  <a:rect l="T9" t="T10" r="T11" b="T12"/>
                  <a:pathLst>
                    <a:path w="12" h="179">
                      <a:moveTo>
                        <a:pt x="0" y="179"/>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364" name="Freeform 2084"/>
                <p:cNvSpPr>
                  <a:spLocks/>
                </p:cNvSpPr>
                <p:nvPr/>
              </p:nvSpPr>
              <p:spPr bwMode="auto">
                <a:xfrm>
                  <a:off x="3517" y="2035"/>
                  <a:ext cx="2" cy="59"/>
                </a:xfrm>
                <a:custGeom>
                  <a:avLst/>
                  <a:gdLst>
                    <a:gd name="T0" fmla="*/ 0 w 12"/>
                    <a:gd name="T1" fmla="*/ 306 h 306"/>
                    <a:gd name="T2" fmla="*/ 11 w 12"/>
                    <a:gd name="T3" fmla="*/ 0 h 306"/>
                    <a:gd name="T4" fmla="*/ 12 w 12"/>
                    <a:gd name="T5" fmla="*/ 0 h 306"/>
                    <a:gd name="T6" fmla="*/ 0 60000 65536"/>
                    <a:gd name="T7" fmla="*/ 0 60000 65536"/>
                    <a:gd name="T8" fmla="*/ 0 60000 65536"/>
                    <a:gd name="T9" fmla="*/ 0 w 12"/>
                    <a:gd name="T10" fmla="*/ 0 h 306"/>
                    <a:gd name="T11" fmla="*/ 12 w 12"/>
                    <a:gd name="T12" fmla="*/ 306 h 306"/>
                  </a:gdLst>
                  <a:ahLst/>
                  <a:cxnLst>
                    <a:cxn ang="T6">
                      <a:pos x="T0" y="T1"/>
                    </a:cxn>
                    <a:cxn ang="T7">
                      <a:pos x="T2" y="T3"/>
                    </a:cxn>
                    <a:cxn ang="T8">
                      <a:pos x="T4" y="T5"/>
                    </a:cxn>
                  </a:cxnLst>
                  <a:rect l="T9" t="T10" r="T11" b="T12"/>
                  <a:pathLst>
                    <a:path w="12" h="306">
                      <a:moveTo>
                        <a:pt x="0" y="306"/>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365" name="Freeform 2085"/>
                <p:cNvSpPr>
                  <a:spLocks/>
                </p:cNvSpPr>
                <p:nvPr/>
              </p:nvSpPr>
              <p:spPr bwMode="auto">
                <a:xfrm>
                  <a:off x="3519" y="1948"/>
                  <a:ext cx="2" cy="87"/>
                </a:xfrm>
                <a:custGeom>
                  <a:avLst/>
                  <a:gdLst>
                    <a:gd name="T0" fmla="*/ 0 w 12"/>
                    <a:gd name="T1" fmla="*/ 455 h 455"/>
                    <a:gd name="T2" fmla="*/ 11 w 12"/>
                    <a:gd name="T3" fmla="*/ 0 h 455"/>
                    <a:gd name="T4" fmla="*/ 12 w 12"/>
                    <a:gd name="T5" fmla="*/ 0 h 455"/>
                    <a:gd name="T6" fmla="*/ 0 60000 65536"/>
                    <a:gd name="T7" fmla="*/ 0 60000 65536"/>
                    <a:gd name="T8" fmla="*/ 0 60000 65536"/>
                    <a:gd name="T9" fmla="*/ 0 w 12"/>
                    <a:gd name="T10" fmla="*/ 0 h 455"/>
                    <a:gd name="T11" fmla="*/ 12 w 12"/>
                    <a:gd name="T12" fmla="*/ 455 h 455"/>
                  </a:gdLst>
                  <a:ahLst/>
                  <a:cxnLst>
                    <a:cxn ang="T6">
                      <a:pos x="T0" y="T1"/>
                    </a:cxn>
                    <a:cxn ang="T7">
                      <a:pos x="T2" y="T3"/>
                    </a:cxn>
                    <a:cxn ang="T8">
                      <a:pos x="T4" y="T5"/>
                    </a:cxn>
                  </a:cxnLst>
                  <a:rect l="T9" t="T10" r="T11" b="T12"/>
                  <a:pathLst>
                    <a:path w="12" h="455">
                      <a:moveTo>
                        <a:pt x="0" y="455"/>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366" name="Freeform 2086"/>
                <p:cNvSpPr>
                  <a:spLocks/>
                </p:cNvSpPr>
                <p:nvPr/>
              </p:nvSpPr>
              <p:spPr bwMode="auto">
                <a:xfrm>
                  <a:off x="3521" y="1841"/>
                  <a:ext cx="3" cy="107"/>
                </a:xfrm>
                <a:custGeom>
                  <a:avLst/>
                  <a:gdLst>
                    <a:gd name="T0" fmla="*/ 0 w 12"/>
                    <a:gd name="T1" fmla="*/ 562 h 562"/>
                    <a:gd name="T2" fmla="*/ 11 w 12"/>
                    <a:gd name="T3" fmla="*/ 0 h 562"/>
                    <a:gd name="T4" fmla="*/ 12 w 12"/>
                    <a:gd name="T5" fmla="*/ 0 h 562"/>
                    <a:gd name="T6" fmla="*/ 0 60000 65536"/>
                    <a:gd name="T7" fmla="*/ 0 60000 65536"/>
                    <a:gd name="T8" fmla="*/ 0 60000 65536"/>
                    <a:gd name="T9" fmla="*/ 0 w 12"/>
                    <a:gd name="T10" fmla="*/ 0 h 562"/>
                    <a:gd name="T11" fmla="*/ 12 w 12"/>
                    <a:gd name="T12" fmla="*/ 562 h 562"/>
                  </a:gdLst>
                  <a:ahLst/>
                  <a:cxnLst>
                    <a:cxn ang="T6">
                      <a:pos x="T0" y="T1"/>
                    </a:cxn>
                    <a:cxn ang="T7">
                      <a:pos x="T2" y="T3"/>
                    </a:cxn>
                    <a:cxn ang="T8">
                      <a:pos x="T4" y="T5"/>
                    </a:cxn>
                  </a:cxnLst>
                  <a:rect l="T9" t="T10" r="T11" b="T12"/>
                  <a:pathLst>
                    <a:path w="12" h="562">
                      <a:moveTo>
                        <a:pt x="0" y="562"/>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367" name="Freeform 2087"/>
                <p:cNvSpPr>
                  <a:spLocks/>
                </p:cNvSpPr>
                <p:nvPr/>
              </p:nvSpPr>
              <p:spPr bwMode="auto">
                <a:xfrm>
                  <a:off x="3523" y="1737"/>
                  <a:ext cx="3" cy="104"/>
                </a:xfrm>
                <a:custGeom>
                  <a:avLst/>
                  <a:gdLst>
                    <a:gd name="T0" fmla="*/ 0 w 12"/>
                    <a:gd name="T1" fmla="*/ 543 h 543"/>
                    <a:gd name="T2" fmla="*/ 11 w 12"/>
                    <a:gd name="T3" fmla="*/ 0 h 543"/>
                    <a:gd name="T4" fmla="*/ 12 w 12"/>
                    <a:gd name="T5" fmla="*/ 0 h 543"/>
                    <a:gd name="T6" fmla="*/ 0 60000 65536"/>
                    <a:gd name="T7" fmla="*/ 0 60000 65536"/>
                    <a:gd name="T8" fmla="*/ 0 60000 65536"/>
                    <a:gd name="T9" fmla="*/ 0 w 12"/>
                    <a:gd name="T10" fmla="*/ 0 h 543"/>
                    <a:gd name="T11" fmla="*/ 12 w 12"/>
                    <a:gd name="T12" fmla="*/ 543 h 543"/>
                  </a:gdLst>
                  <a:ahLst/>
                  <a:cxnLst>
                    <a:cxn ang="T6">
                      <a:pos x="T0" y="T1"/>
                    </a:cxn>
                    <a:cxn ang="T7">
                      <a:pos x="T2" y="T3"/>
                    </a:cxn>
                    <a:cxn ang="T8">
                      <a:pos x="T4" y="T5"/>
                    </a:cxn>
                  </a:cxnLst>
                  <a:rect l="T9" t="T10" r="T11" b="T12"/>
                  <a:pathLst>
                    <a:path w="12" h="543">
                      <a:moveTo>
                        <a:pt x="0" y="543"/>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368" name="Freeform 2088"/>
                <p:cNvSpPr>
                  <a:spLocks/>
                </p:cNvSpPr>
                <p:nvPr/>
              </p:nvSpPr>
              <p:spPr bwMode="auto">
                <a:xfrm>
                  <a:off x="3525" y="1665"/>
                  <a:ext cx="3" cy="72"/>
                </a:xfrm>
                <a:custGeom>
                  <a:avLst/>
                  <a:gdLst>
                    <a:gd name="T0" fmla="*/ 0 w 12"/>
                    <a:gd name="T1" fmla="*/ 373 h 373"/>
                    <a:gd name="T2" fmla="*/ 11 w 12"/>
                    <a:gd name="T3" fmla="*/ 0 h 373"/>
                    <a:gd name="T4" fmla="*/ 12 w 12"/>
                    <a:gd name="T5" fmla="*/ 0 h 373"/>
                    <a:gd name="T6" fmla="*/ 0 60000 65536"/>
                    <a:gd name="T7" fmla="*/ 0 60000 65536"/>
                    <a:gd name="T8" fmla="*/ 0 60000 65536"/>
                    <a:gd name="T9" fmla="*/ 0 w 12"/>
                    <a:gd name="T10" fmla="*/ 0 h 373"/>
                    <a:gd name="T11" fmla="*/ 12 w 12"/>
                    <a:gd name="T12" fmla="*/ 373 h 373"/>
                  </a:gdLst>
                  <a:ahLst/>
                  <a:cxnLst>
                    <a:cxn ang="T6">
                      <a:pos x="T0" y="T1"/>
                    </a:cxn>
                    <a:cxn ang="T7">
                      <a:pos x="T2" y="T3"/>
                    </a:cxn>
                    <a:cxn ang="T8">
                      <a:pos x="T4" y="T5"/>
                    </a:cxn>
                  </a:cxnLst>
                  <a:rect l="T9" t="T10" r="T11" b="T12"/>
                  <a:pathLst>
                    <a:path w="12" h="373">
                      <a:moveTo>
                        <a:pt x="0" y="373"/>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369" name="Freeform 2089"/>
                <p:cNvSpPr>
                  <a:spLocks/>
                </p:cNvSpPr>
                <p:nvPr/>
              </p:nvSpPr>
              <p:spPr bwMode="auto">
                <a:xfrm>
                  <a:off x="3528" y="1643"/>
                  <a:ext cx="2" cy="22"/>
                </a:xfrm>
                <a:custGeom>
                  <a:avLst/>
                  <a:gdLst>
                    <a:gd name="T0" fmla="*/ 0 w 12"/>
                    <a:gd name="T1" fmla="*/ 115 h 115"/>
                    <a:gd name="T2" fmla="*/ 11 w 12"/>
                    <a:gd name="T3" fmla="*/ 0 h 115"/>
                    <a:gd name="T4" fmla="*/ 12 w 12"/>
                    <a:gd name="T5" fmla="*/ 0 h 115"/>
                    <a:gd name="T6" fmla="*/ 0 60000 65536"/>
                    <a:gd name="T7" fmla="*/ 0 60000 65536"/>
                    <a:gd name="T8" fmla="*/ 0 60000 65536"/>
                    <a:gd name="T9" fmla="*/ 0 w 12"/>
                    <a:gd name="T10" fmla="*/ 0 h 115"/>
                    <a:gd name="T11" fmla="*/ 12 w 12"/>
                    <a:gd name="T12" fmla="*/ 115 h 115"/>
                  </a:gdLst>
                  <a:ahLst/>
                  <a:cxnLst>
                    <a:cxn ang="T6">
                      <a:pos x="T0" y="T1"/>
                    </a:cxn>
                    <a:cxn ang="T7">
                      <a:pos x="T2" y="T3"/>
                    </a:cxn>
                    <a:cxn ang="T8">
                      <a:pos x="T4" y="T5"/>
                    </a:cxn>
                  </a:cxnLst>
                  <a:rect l="T9" t="T10" r="T11" b="T12"/>
                  <a:pathLst>
                    <a:path w="12" h="115">
                      <a:moveTo>
                        <a:pt x="0" y="115"/>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370" name="Freeform 2090"/>
                <p:cNvSpPr>
                  <a:spLocks/>
                </p:cNvSpPr>
                <p:nvPr/>
              </p:nvSpPr>
              <p:spPr bwMode="auto">
                <a:xfrm>
                  <a:off x="3530" y="1643"/>
                  <a:ext cx="2" cy="27"/>
                </a:xfrm>
                <a:custGeom>
                  <a:avLst/>
                  <a:gdLst>
                    <a:gd name="T0" fmla="*/ 0 w 12"/>
                    <a:gd name="T1" fmla="*/ 0 h 138"/>
                    <a:gd name="T2" fmla="*/ 11 w 12"/>
                    <a:gd name="T3" fmla="*/ 138 h 138"/>
                    <a:gd name="T4" fmla="*/ 12 w 12"/>
                    <a:gd name="T5" fmla="*/ 138 h 138"/>
                    <a:gd name="T6" fmla="*/ 0 60000 65536"/>
                    <a:gd name="T7" fmla="*/ 0 60000 65536"/>
                    <a:gd name="T8" fmla="*/ 0 60000 65536"/>
                    <a:gd name="T9" fmla="*/ 0 w 12"/>
                    <a:gd name="T10" fmla="*/ 0 h 138"/>
                    <a:gd name="T11" fmla="*/ 12 w 12"/>
                    <a:gd name="T12" fmla="*/ 138 h 138"/>
                  </a:gdLst>
                  <a:ahLst/>
                  <a:cxnLst>
                    <a:cxn ang="T6">
                      <a:pos x="T0" y="T1"/>
                    </a:cxn>
                    <a:cxn ang="T7">
                      <a:pos x="T2" y="T3"/>
                    </a:cxn>
                    <a:cxn ang="T8">
                      <a:pos x="T4" y="T5"/>
                    </a:cxn>
                  </a:cxnLst>
                  <a:rect l="T9" t="T10" r="T11" b="T12"/>
                  <a:pathLst>
                    <a:path w="12" h="138">
                      <a:moveTo>
                        <a:pt x="0" y="0"/>
                      </a:moveTo>
                      <a:lnTo>
                        <a:pt x="11" y="138"/>
                      </a:lnTo>
                      <a:lnTo>
                        <a:pt x="12" y="138"/>
                      </a:lnTo>
                    </a:path>
                  </a:pathLst>
                </a:custGeom>
                <a:noFill/>
                <a:ln w="6350">
                  <a:solidFill>
                    <a:srgbClr val="0C0CFF"/>
                  </a:solidFill>
                  <a:prstDash val="solid"/>
                  <a:round/>
                  <a:headEnd/>
                  <a:tailEnd/>
                </a:ln>
              </p:spPr>
              <p:txBody>
                <a:bodyPr/>
                <a:lstStyle/>
                <a:p>
                  <a:endParaRPr lang="en-US"/>
                </a:p>
              </p:txBody>
            </p:sp>
            <p:sp>
              <p:nvSpPr>
                <p:cNvPr id="5371" name="Freeform 2091"/>
                <p:cNvSpPr>
                  <a:spLocks/>
                </p:cNvSpPr>
                <p:nvPr/>
              </p:nvSpPr>
              <p:spPr bwMode="auto">
                <a:xfrm>
                  <a:off x="3532" y="1670"/>
                  <a:ext cx="2" cy="61"/>
                </a:xfrm>
                <a:custGeom>
                  <a:avLst/>
                  <a:gdLst>
                    <a:gd name="T0" fmla="*/ 0 w 12"/>
                    <a:gd name="T1" fmla="*/ 0 h 318"/>
                    <a:gd name="T2" fmla="*/ 11 w 12"/>
                    <a:gd name="T3" fmla="*/ 318 h 318"/>
                    <a:gd name="T4" fmla="*/ 12 w 12"/>
                    <a:gd name="T5" fmla="*/ 318 h 318"/>
                    <a:gd name="T6" fmla="*/ 0 60000 65536"/>
                    <a:gd name="T7" fmla="*/ 0 60000 65536"/>
                    <a:gd name="T8" fmla="*/ 0 60000 65536"/>
                    <a:gd name="T9" fmla="*/ 0 w 12"/>
                    <a:gd name="T10" fmla="*/ 0 h 318"/>
                    <a:gd name="T11" fmla="*/ 12 w 12"/>
                    <a:gd name="T12" fmla="*/ 318 h 318"/>
                  </a:gdLst>
                  <a:ahLst/>
                  <a:cxnLst>
                    <a:cxn ang="T6">
                      <a:pos x="T0" y="T1"/>
                    </a:cxn>
                    <a:cxn ang="T7">
                      <a:pos x="T2" y="T3"/>
                    </a:cxn>
                    <a:cxn ang="T8">
                      <a:pos x="T4" y="T5"/>
                    </a:cxn>
                  </a:cxnLst>
                  <a:rect l="T9" t="T10" r="T11" b="T12"/>
                  <a:pathLst>
                    <a:path w="12" h="318">
                      <a:moveTo>
                        <a:pt x="0" y="0"/>
                      </a:moveTo>
                      <a:lnTo>
                        <a:pt x="11" y="318"/>
                      </a:lnTo>
                      <a:lnTo>
                        <a:pt x="12" y="318"/>
                      </a:lnTo>
                    </a:path>
                  </a:pathLst>
                </a:custGeom>
                <a:noFill/>
                <a:ln w="6350">
                  <a:solidFill>
                    <a:srgbClr val="0C0CFF"/>
                  </a:solidFill>
                  <a:prstDash val="solid"/>
                  <a:round/>
                  <a:headEnd/>
                  <a:tailEnd/>
                </a:ln>
              </p:spPr>
              <p:txBody>
                <a:bodyPr/>
                <a:lstStyle/>
                <a:p>
                  <a:endParaRPr lang="en-US"/>
                </a:p>
              </p:txBody>
            </p:sp>
            <p:sp>
              <p:nvSpPr>
                <p:cNvPr id="5372" name="Freeform 2092"/>
                <p:cNvSpPr>
                  <a:spLocks/>
                </p:cNvSpPr>
                <p:nvPr/>
              </p:nvSpPr>
              <p:spPr bwMode="auto">
                <a:xfrm>
                  <a:off x="3534" y="1731"/>
                  <a:ext cx="2" cy="78"/>
                </a:xfrm>
                <a:custGeom>
                  <a:avLst/>
                  <a:gdLst>
                    <a:gd name="T0" fmla="*/ 0 w 12"/>
                    <a:gd name="T1" fmla="*/ 0 h 411"/>
                    <a:gd name="T2" fmla="*/ 11 w 12"/>
                    <a:gd name="T3" fmla="*/ 411 h 411"/>
                    <a:gd name="T4" fmla="*/ 12 w 12"/>
                    <a:gd name="T5" fmla="*/ 411 h 411"/>
                    <a:gd name="T6" fmla="*/ 0 60000 65536"/>
                    <a:gd name="T7" fmla="*/ 0 60000 65536"/>
                    <a:gd name="T8" fmla="*/ 0 60000 65536"/>
                    <a:gd name="T9" fmla="*/ 0 w 12"/>
                    <a:gd name="T10" fmla="*/ 0 h 411"/>
                    <a:gd name="T11" fmla="*/ 12 w 12"/>
                    <a:gd name="T12" fmla="*/ 411 h 411"/>
                  </a:gdLst>
                  <a:ahLst/>
                  <a:cxnLst>
                    <a:cxn ang="T6">
                      <a:pos x="T0" y="T1"/>
                    </a:cxn>
                    <a:cxn ang="T7">
                      <a:pos x="T2" y="T3"/>
                    </a:cxn>
                    <a:cxn ang="T8">
                      <a:pos x="T4" y="T5"/>
                    </a:cxn>
                  </a:cxnLst>
                  <a:rect l="T9" t="T10" r="T11" b="T12"/>
                  <a:pathLst>
                    <a:path w="12" h="411">
                      <a:moveTo>
                        <a:pt x="0" y="0"/>
                      </a:moveTo>
                      <a:lnTo>
                        <a:pt x="11" y="411"/>
                      </a:lnTo>
                      <a:lnTo>
                        <a:pt x="12" y="411"/>
                      </a:lnTo>
                    </a:path>
                  </a:pathLst>
                </a:custGeom>
                <a:noFill/>
                <a:ln w="6350">
                  <a:solidFill>
                    <a:srgbClr val="0C0CFF"/>
                  </a:solidFill>
                  <a:prstDash val="solid"/>
                  <a:round/>
                  <a:headEnd/>
                  <a:tailEnd/>
                </a:ln>
              </p:spPr>
              <p:txBody>
                <a:bodyPr/>
                <a:lstStyle/>
                <a:p>
                  <a:endParaRPr lang="en-US"/>
                </a:p>
              </p:txBody>
            </p:sp>
            <p:sp>
              <p:nvSpPr>
                <p:cNvPr id="5373" name="Freeform 2093"/>
                <p:cNvSpPr>
                  <a:spLocks/>
                </p:cNvSpPr>
                <p:nvPr/>
              </p:nvSpPr>
              <p:spPr bwMode="auto">
                <a:xfrm>
                  <a:off x="3536" y="1809"/>
                  <a:ext cx="2" cy="82"/>
                </a:xfrm>
                <a:custGeom>
                  <a:avLst/>
                  <a:gdLst>
                    <a:gd name="T0" fmla="*/ 0 w 12"/>
                    <a:gd name="T1" fmla="*/ 0 h 425"/>
                    <a:gd name="T2" fmla="*/ 11 w 12"/>
                    <a:gd name="T3" fmla="*/ 425 h 425"/>
                    <a:gd name="T4" fmla="*/ 12 w 12"/>
                    <a:gd name="T5" fmla="*/ 425 h 425"/>
                    <a:gd name="T6" fmla="*/ 0 60000 65536"/>
                    <a:gd name="T7" fmla="*/ 0 60000 65536"/>
                    <a:gd name="T8" fmla="*/ 0 60000 65536"/>
                    <a:gd name="T9" fmla="*/ 0 w 12"/>
                    <a:gd name="T10" fmla="*/ 0 h 425"/>
                    <a:gd name="T11" fmla="*/ 12 w 12"/>
                    <a:gd name="T12" fmla="*/ 425 h 425"/>
                  </a:gdLst>
                  <a:ahLst/>
                  <a:cxnLst>
                    <a:cxn ang="T6">
                      <a:pos x="T0" y="T1"/>
                    </a:cxn>
                    <a:cxn ang="T7">
                      <a:pos x="T2" y="T3"/>
                    </a:cxn>
                    <a:cxn ang="T8">
                      <a:pos x="T4" y="T5"/>
                    </a:cxn>
                  </a:cxnLst>
                  <a:rect l="T9" t="T10" r="T11" b="T12"/>
                  <a:pathLst>
                    <a:path w="12" h="425">
                      <a:moveTo>
                        <a:pt x="0" y="0"/>
                      </a:moveTo>
                      <a:lnTo>
                        <a:pt x="11" y="425"/>
                      </a:lnTo>
                      <a:lnTo>
                        <a:pt x="12" y="425"/>
                      </a:lnTo>
                    </a:path>
                  </a:pathLst>
                </a:custGeom>
                <a:noFill/>
                <a:ln w="6350">
                  <a:solidFill>
                    <a:srgbClr val="0C0CFF"/>
                  </a:solidFill>
                  <a:prstDash val="solid"/>
                  <a:round/>
                  <a:headEnd/>
                  <a:tailEnd/>
                </a:ln>
              </p:spPr>
              <p:txBody>
                <a:bodyPr/>
                <a:lstStyle/>
                <a:p>
                  <a:endParaRPr lang="en-US"/>
                </a:p>
              </p:txBody>
            </p:sp>
            <p:sp>
              <p:nvSpPr>
                <p:cNvPr id="5374" name="Freeform 2094"/>
                <p:cNvSpPr>
                  <a:spLocks/>
                </p:cNvSpPr>
                <p:nvPr/>
              </p:nvSpPr>
              <p:spPr bwMode="auto">
                <a:xfrm>
                  <a:off x="3538" y="1891"/>
                  <a:ext cx="3" cy="74"/>
                </a:xfrm>
                <a:custGeom>
                  <a:avLst/>
                  <a:gdLst>
                    <a:gd name="T0" fmla="*/ 0 w 13"/>
                    <a:gd name="T1" fmla="*/ 0 h 387"/>
                    <a:gd name="T2" fmla="*/ 12 w 13"/>
                    <a:gd name="T3" fmla="*/ 387 h 387"/>
                    <a:gd name="T4" fmla="*/ 13 w 13"/>
                    <a:gd name="T5" fmla="*/ 387 h 387"/>
                    <a:gd name="T6" fmla="*/ 0 60000 65536"/>
                    <a:gd name="T7" fmla="*/ 0 60000 65536"/>
                    <a:gd name="T8" fmla="*/ 0 60000 65536"/>
                    <a:gd name="T9" fmla="*/ 0 w 13"/>
                    <a:gd name="T10" fmla="*/ 0 h 387"/>
                    <a:gd name="T11" fmla="*/ 13 w 13"/>
                    <a:gd name="T12" fmla="*/ 387 h 387"/>
                  </a:gdLst>
                  <a:ahLst/>
                  <a:cxnLst>
                    <a:cxn ang="T6">
                      <a:pos x="T0" y="T1"/>
                    </a:cxn>
                    <a:cxn ang="T7">
                      <a:pos x="T2" y="T3"/>
                    </a:cxn>
                    <a:cxn ang="T8">
                      <a:pos x="T4" y="T5"/>
                    </a:cxn>
                  </a:cxnLst>
                  <a:rect l="T9" t="T10" r="T11" b="T12"/>
                  <a:pathLst>
                    <a:path w="13" h="387">
                      <a:moveTo>
                        <a:pt x="0" y="0"/>
                      </a:moveTo>
                      <a:lnTo>
                        <a:pt x="12" y="387"/>
                      </a:lnTo>
                      <a:lnTo>
                        <a:pt x="13" y="387"/>
                      </a:lnTo>
                    </a:path>
                  </a:pathLst>
                </a:custGeom>
                <a:noFill/>
                <a:ln w="6350">
                  <a:solidFill>
                    <a:srgbClr val="0C0CFF"/>
                  </a:solidFill>
                  <a:prstDash val="solid"/>
                  <a:round/>
                  <a:headEnd/>
                  <a:tailEnd/>
                </a:ln>
              </p:spPr>
              <p:txBody>
                <a:bodyPr/>
                <a:lstStyle/>
                <a:p>
                  <a:endParaRPr lang="en-US"/>
                </a:p>
              </p:txBody>
            </p:sp>
            <p:sp>
              <p:nvSpPr>
                <p:cNvPr id="5375" name="Freeform 2095"/>
                <p:cNvSpPr>
                  <a:spLocks/>
                </p:cNvSpPr>
                <p:nvPr/>
              </p:nvSpPr>
              <p:spPr bwMode="auto">
                <a:xfrm>
                  <a:off x="3540" y="1965"/>
                  <a:ext cx="3" cy="61"/>
                </a:xfrm>
                <a:custGeom>
                  <a:avLst/>
                  <a:gdLst>
                    <a:gd name="T0" fmla="*/ 0 w 12"/>
                    <a:gd name="T1" fmla="*/ 0 h 320"/>
                    <a:gd name="T2" fmla="*/ 11 w 12"/>
                    <a:gd name="T3" fmla="*/ 320 h 320"/>
                    <a:gd name="T4" fmla="*/ 12 w 12"/>
                    <a:gd name="T5" fmla="*/ 320 h 320"/>
                    <a:gd name="T6" fmla="*/ 0 60000 65536"/>
                    <a:gd name="T7" fmla="*/ 0 60000 65536"/>
                    <a:gd name="T8" fmla="*/ 0 60000 65536"/>
                    <a:gd name="T9" fmla="*/ 0 w 12"/>
                    <a:gd name="T10" fmla="*/ 0 h 320"/>
                    <a:gd name="T11" fmla="*/ 12 w 12"/>
                    <a:gd name="T12" fmla="*/ 320 h 320"/>
                  </a:gdLst>
                  <a:ahLst/>
                  <a:cxnLst>
                    <a:cxn ang="T6">
                      <a:pos x="T0" y="T1"/>
                    </a:cxn>
                    <a:cxn ang="T7">
                      <a:pos x="T2" y="T3"/>
                    </a:cxn>
                    <a:cxn ang="T8">
                      <a:pos x="T4" y="T5"/>
                    </a:cxn>
                  </a:cxnLst>
                  <a:rect l="T9" t="T10" r="T11" b="T12"/>
                  <a:pathLst>
                    <a:path w="12" h="320">
                      <a:moveTo>
                        <a:pt x="0" y="0"/>
                      </a:moveTo>
                      <a:lnTo>
                        <a:pt x="11" y="320"/>
                      </a:lnTo>
                      <a:lnTo>
                        <a:pt x="12" y="320"/>
                      </a:lnTo>
                    </a:path>
                  </a:pathLst>
                </a:custGeom>
                <a:noFill/>
                <a:ln w="6350">
                  <a:solidFill>
                    <a:srgbClr val="0C0CFF"/>
                  </a:solidFill>
                  <a:prstDash val="solid"/>
                  <a:round/>
                  <a:headEnd/>
                  <a:tailEnd/>
                </a:ln>
              </p:spPr>
              <p:txBody>
                <a:bodyPr/>
                <a:lstStyle/>
                <a:p>
                  <a:endParaRPr lang="en-US"/>
                </a:p>
              </p:txBody>
            </p:sp>
            <p:sp>
              <p:nvSpPr>
                <p:cNvPr id="5376" name="Freeform 2096"/>
                <p:cNvSpPr>
                  <a:spLocks/>
                </p:cNvSpPr>
                <p:nvPr/>
              </p:nvSpPr>
              <p:spPr bwMode="auto">
                <a:xfrm>
                  <a:off x="3542" y="2026"/>
                  <a:ext cx="3" cy="46"/>
                </a:xfrm>
                <a:custGeom>
                  <a:avLst/>
                  <a:gdLst>
                    <a:gd name="T0" fmla="*/ 0 w 12"/>
                    <a:gd name="T1" fmla="*/ 0 h 243"/>
                    <a:gd name="T2" fmla="*/ 11 w 12"/>
                    <a:gd name="T3" fmla="*/ 243 h 243"/>
                    <a:gd name="T4" fmla="*/ 12 w 12"/>
                    <a:gd name="T5" fmla="*/ 243 h 243"/>
                    <a:gd name="T6" fmla="*/ 0 60000 65536"/>
                    <a:gd name="T7" fmla="*/ 0 60000 65536"/>
                    <a:gd name="T8" fmla="*/ 0 60000 65536"/>
                    <a:gd name="T9" fmla="*/ 0 w 12"/>
                    <a:gd name="T10" fmla="*/ 0 h 243"/>
                    <a:gd name="T11" fmla="*/ 12 w 12"/>
                    <a:gd name="T12" fmla="*/ 243 h 243"/>
                  </a:gdLst>
                  <a:ahLst/>
                  <a:cxnLst>
                    <a:cxn ang="T6">
                      <a:pos x="T0" y="T1"/>
                    </a:cxn>
                    <a:cxn ang="T7">
                      <a:pos x="T2" y="T3"/>
                    </a:cxn>
                    <a:cxn ang="T8">
                      <a:pos x="T4" y="T5"/>
                    </a:cxn>
                  </a:cxnLst>
                  <a:rect l="T9" t="T10" r="T11" b="T12"/>
                  <a:pathLst>
                    <a:path w="12" h="243">
                      <a:moveTo>
                        <a:pt x="0" y="0"/>
                      </a:moveTo>
                      <a:lnTo>
                        <a:pt x="11" y="243"/>
                      </a:lnTo>
                      <a:lnTo>
                        <a:pt x="12" y="243"/>
                      </a:lnTo>
                    </a:path>
                  </a:pathLst>
                </a:custGeom>
                <a:noFill/>
                <a:ln w="6350">
                  <a:solidFill>
                    <a:srgbClr val="0C0CFF"/>
                  </a:solidFill>
                  <a:prstDash val="solid"/>
                  <a:round/>
                  <a:headEnd/>
                  <a:tailEnd/>
                </a:ln>
              </p:spPr>
              <p:txBody>
                <a:bodyPr/>
                <a:lstStyle/>
                <a:p>
                  <a:endParaRPr lang="en-US"/>
                </a:p>
              </p:txBody>
            </p:sp>
            <p:sp>
              <p:nvSpPr>
                <p:cNvPr id="5377" name="Freeform 2097"/>
                <p:cNvSpPr>
                  <a:spLocks/>
                </p:cNvSpPr>
                <p:nvPr/>
              </p:nvSpPr>
              <p:spPr bwMode="auto">
                <a:xfrm>
                  <a:off x="3545" y="2072"/>
                  <a:ext cx="2" cy="32"/>
                </a:xfrm>
                <a:custGeom>
                  <a:avLst/>
                  <a:gdLst>
                    <a:gd name="T0" fmla="*/ 0 w 12"/>
                    <a:gd name="T1" fmla="*/ 0 h 167"/>
                    <a:gd name="T2" fmla="*/ 11 w 12"/>
                    <a:gd name="T3" fmla="*/ 167 h 167"/>
                    <a:gd name="T4" fmla="*/ 12 w 12"/>
                    <a:gd name="T5" fmla="*/ 167 h 167"/>
                    <a:gd name="T6" fmla="*/ 0 60000 65536"/>
                    <a:gd name="T7" fmla="*/ 0 60000 65536"/>
                    <a:gd name="T8" fmla="*/ 0 60000 65536"/>
                    <a:gd name="T9" fmla="*/ 0 w 12"/>
                    <a:gd name="T10" fmla="*/ 0 h 167"/>
                    <a:gd name="T11" fmla="*/ 12 w 12"/>
                    <a:gd name="T12" fmla="*/ 167 h 167"/>
                  </a:gdLst>
                  <a:ahLst/>
                  <a:cxnLst>
                    <a:cxn ang="T6">
                      <a:pos x="T0" y="T1"/>
                    </a:cxn>
                    <a:cxn ang="T7">
                      <a:pos x="T2" y="T3"/>
                    </a:cxn>
                    <a:cxn ang="T8">
                      <a:pos x="T4" y="T5"/>
                    </a:cxn>
                  </a:cxnLst>
                  <a:rect l="T9" t="T10" r="T11" b="T12"/>
                  <a:pathLst>
                    <a:path w="12" h="167">
                      <a:moveTo>
                        <a:pt x="0" y="0"/>
                      </a:moveTo>
                      <a:lnTo>
                        <a:pt x="11" y="167"/>
                      </a:lnTo>
                      <a:lnTo>
                        <a:pt x="12" y="167"/>
                      </a:lnTo>
                    </a:path>
                  </a:pathLst>
                </a:custGeom>
                <a:noFill/>
                <a:ln w="6350">
                  <a:solidFill>
                    <a:srgbClr val="0C0CFF"/>
                  </a:solidFill>
                  <a:prstDash val="solid"/>
                  <a:round/>
                  <a:headEnd/>
                  <a:tailEnd/>
                </a:ln>
              </p:spPr>
              <p:txBody>
                <a:bodyPr/>
                <a:lstStyle/>
                <a:p>
                  <a:endParaRPr lang="en-US"/>
                </a:p>
              </p:txBody>
            </p:sp>
            <p:sp>
              <p:nvSpPr>
                <p:cNvPr id="5378" name="Freeform 2098"/>
                <p:cNvSpPr>
                  <a:spLocks/>
                </p:cNvSpPr>
                <p:nvPr/>
              </p:nvSpPr>
              <p:spPr bwMode="auto">
                <a:xfrm>
                  <a:off x="3547" y="2104"/>
                  <a:ext cx="2" cy="20"/>
                </a:xfrm>
                <a:custGeom>
                  <a:avLst/>
                  <a:gdLst>
                    <a:gd name="T0" fmla="*/ 0 w 12"/>
                    <a:gd name="T1" fmla="*/ 0 h 104"/>
                    <a:gd name="T2" fmla="*/ 11 w 12"/>
                    <a:gd name="T3" fmla="*/ 104 h 104"/>
                    <a:gd name="T4" fmla="*/ 12 w 12"/>
                    <a:gd name="T5" fmla="*/ 104 h 104"/>
                    <a:gd name="T6" fmla="*/ 0 60000 65536"/>
                    <a:gd name="T7" fmla="*/ 0 60000 65536"/>
                    <a:gd name="T8" fmla="*/ 0 60000 65536"/>
                    <a:gd name="T9" fmla="*/ 0 w 12"/>
                    <a:gd name="T10" fmla="*/ 0 h 104"/>
                    <a:gd name="T11" fmla="*/ 12 w 12"/>
                    <a:gd name="T12" fmla="*/ 104 h 104"/>
                  </a:gdLst>
                  <a:ahLst/>
                  <a:cxnLst>
                    <a:cxn ang="T6">
                      <a:pos x="T0" y="T1"/>
                    </a:cxn>
                    <a:cxn ang="T7">
                      <a:pos x="T2" y="T3"/>
                    </a:cxn>
                    <a:cxn ang="T8">
                      <a:pos x="T4" y="T5"/>
                    </a:cxn>
                  </a:cxnLst>
                  <a:rect l="T9" t="T10" r="T11" b="T12"/>
                  <a:pathLst>
                    <a:path w="12" h="104">
                      <a:moveTo>
                        <a:pt x="0" y="0"/>
                      </a:moveTo>
                      <a:lnTo>
                        <a:pt x="11" y="104"/>
                      </a:lnTo>
                      <a:lnTo>
                        <a:pt x="12" y="104"/>
                      </a:lnTo>
                    </a:path>
                  </a:pathLst>
                </a:custGeom>
                <a:noFill/>
                <a:ln w="6350">
                  <a:solidFill>
                    <a:srgbClr val="0C0CFF"/>
                  </a:solidFill>
                  <a:prstDash val="solid"/>
                  <a:round/>
                  <a:headEnd/>
                  <a:tailEnd/>
                </a:ln>
              </p:spPr>
              <p:txBody>
                <a:bodyPr/>
                <a:lstStyle/>
                <a:p>
                  <a:endParaRPr lang="en-US"/>
                </a:p>
              </p:txBody>
            </p:sp>
            <p:sp>
              <p:nvSpPr>
                <p:cNvPr id="5379" name="Freeform 2099"/>
                <p:cNvSpPr>
                  <a:spLocks/>
                </p:cNvSpPr>
                <p:nvPr/>
              </p:nvSpPr>
              <p:spPr bwMode="auto">
                <a:xfrm>
                  <a:off x="3549" y="2124"/>
                  <a:ext cx="2" cy="10"/>
                </a:xfrm>
                <a:custGeom>
                  <a:avLst/>
                  <a:gdLst>
                    <a:gd name="T0" fmla="*/ 0 w 12"/>
                    <a:gd name="T1" fmla="*/ 0 h 52"/>
                    <a:gd name="T2" fmla="*/ 11 w 12"/>
                    <a:gd name="T3" fmla="*/ 52 h 52"/>
                    <a:gd name="T4" fmla="*/ 12 w 12"/>
                    <a:gd name="T5" fmla="*/ 52 h 52"/>
                    <a:gd name="T6" fmla="*/ 0 60000 65536"/>
                    <a:gd name="T7" fmla="*/ 0 60000 65536"/>
                    <a:gd name="T8" fmla="*/ 0 60000 65536"/>
                    <a:gd name="T9" fmla="*/ 0 w 12"/>
                    <a:gd name="T10" fmla="*/ 0 h 52"/>
                    <a:gd name="T11" fmla="*/ 12 w 12"/>
                    <a:gd name="T12" fmla="*/ 52 h 52"/>
                  </a:gdLst>
                  <a:ahLst/>
                  <a:cxnLst>
                    <a:cxn ang="T6">
                      <a:pos x="T0" y="T1"/>
                    </a:cxn>
                    <a:cxn ang="T7">
                      <a:pos x="T2" y="T3"/>
                    </a:cxn>
                    <a:cxn ang="T8">
                      <a:pos x="T4" y="T5"/>
                    </a:cxn>
                  </a:cxnLst>
                  <a:rect l="T9" t="T10" r="T11" b="T12"/>
                  <a:pathLst>
                    <a:path w="12" h="52">
                      <a:moveTo>
                        <a:pt x="0" y="0"/>
                      </a:moveTo>
                      <a:lnTo>
                        <a:pt x="11" y="52"/>
                      </a:lnTo>
                      <a:lnTo>
                        <a:pt x="12" y="52"/>
                      </a:lnTo>
                    </a:path>
                  </a:pathLst>
                </a:custGeom>
                <a:noFill/>
                <a:ln w="6350">
                  <a:solidFill>
                    <a:srgbClr val="0C0CFF"/>
                  </a:solidFill>
                  <a:prstDash val="solid"/>
                  <a:round/>
                  <a:headEnd/>
                  <a:tailEnd/>
                </a:ln>
              </p:spPr>
              <p:txBody>
                <a:bodyPr/>
                <a:lstStyle/>
                <a:p>
                  <a:endParaRPr lang="en-US"/>
                </a:p>
              </p:txBody>
            </p:sp>
            <p:sp>
              <p:nvSpPr>
                <p:cNvPr id="5380" name="Freeform 2100"/>
                <p:cNvSpPr>
                  <a:spLocks/>
                </p:cNvSpPr>
                <p:nvPr/>
              </p:nvSpPr>
              <p:spPr bwMode="auto">
                <a:xfrm>
                  <a:off x="3551" y="2134"/>
                  <a:ext cx="2" cy="2"/>
                </a:xfrm>
                <a:custGeom>
                  <a:avLst/>
                  <a:gdLst>
                    <a:gd name="T0" fmla="*/ 0 w 12"/>
                    <a:gd name="T1" fmla="*/ 0 h 10"/>
                    <a:gd name="T2" fmla="*/ 11 w 12"/>
                    <a:gd name="T3" fmla="*/ 10 h 10"/>
                    <a:gd name="T4" fmla="*/ 12 w 12"/>
                    <a:gd name="T5" fmla="*/ 10 h 10"/>
                    <a:gd name="T6" fmla="*/ 0 60000 65536"/>
                    <a:gd name="T7" fmla="*/ 0 60000 65536"/>
                    <a:gd name="T8" fmla="*/ 0 60000 65536"/>
                    <a:gd name="T9" fmla="*/ 0 w 12"/>
                    <a:gd name="T10" fmla="*/ 0 h 10"/>
                    <a:gd name="T11" fmla="*/ 12 w 12"/>
                    <a:gd name="T12" fmla="*/ 10 h 10"/>
                  </a:gdLst>
                  <a:ahLst/>
                  <a:cxnLst>
                    <a:cxn ang="T6">
                      <a:pos x="T0" y="T1"/>
                    </a:cxn>
                    <a:cxn ang="T7">
                      <a:pos x="T2" y="T3"/>
                    </a:cxn>
                    <a:cxn ang="T8">
                      <a:pos x="T4" y="T5"/>
                    </a:cxn>
                  </a:cxnLst>
                  <a:rect l="T9" t="T10" r="T11" b="T12"/>
                  <a:pathLst>
                    <a:path w="12" h="10">
                      <a:moveTo>
                        <a:pt x="0" y="0"/>
                      </a:moveTo>
                      <a:lnTo>
                        <a:pt x="11" y="10"/>
                      </a:lnTo>
                      <a:lnTo>
                        <a:pt x="12" y="10"/>
                      </a:lnTo>
                    </a:path>
                  </a:pathLst>
                </a:custGeom>
                <a:noFill/>
                <a:ln w="6350">
                  <a:solidFill>
                    <a:srgbClr val="0C0CFF"/>
                  </a:solidFill>
                  <a:prstDash val="solid"/>
                  <a:round/>
                  <a:headEnd/>
                  <a:tailEnd/>
                </a:ln>
              </p:spPr>
              <p:txBody>
                <a:bodyPr/>
                <a:lstStyle/>
                <a:p>
                  <a:endParaRPr lang="en-US"/>
                </a:p>
              </p:txBody>
            </p:sp>
            <p:sp>
              <p:nvSpPr>
                <p:cNvPr id="5381" name="Freeform 2101"/>
                <p:cNvSpPr>
                  <a:spLocks/>
                </p:cNvSpPr>
                <p:nvPr/>
              </p:nvSpPr>
              <p:spPr bwMode="auto">
                <a:xfrm>
                  <a:off x="3553" y="2130"/>
                  <a:ext cx="2" cy="6"/>
                </a:xfrm>
                <a:custGeom>
                  <a:avLst/>
                  <a:gdLst>
                    <a:gd name="T0" fmla="*/ 0 w 12"/>
                    <a:gd name="T1" fmla="*/ 31 h 31"/>
                    <a:gd name="T2" fmla="*/ 11 w 12"/>
                    <a:gd name="T3" fmla="*/ 0 h 31"/>
                    <a:gd name="T4" fmla="*/ 12 w 12"/>
                    <a:gd name="T5" fmla="*/ 0 h 31"/>
                    <a:gd name="T6" fmla="*/ 0 60000 65536"/>
                    <a:gd name="T7" fmla="*/ 0 60000 65536"/>
                    <a:gd name="T8" fmla="*/ 0 60000 65536"/>
                    <a:gd name="T9" fmla="*/ 0 w 12"/>
                    <a:gd name="T10" fmla="*/ 0 h 31"/>
                    <a:gd name="T11" fmla="*/ 12 w 12"/>
                    <a:gd name="T12" fmla="*/ 31 h 31"/>
                  </a:gdLst>
                  <a:ahLst/>
                  <a:cxnLst>
                    <a:cxn ang="T6">
                      <a:pos x="T0" y="T1"/>
                    </a:cxn>
                    <a:cxn ang="T7">
                      <a:pos x="T2" y="T3"/>
                    </a:cxn>
                    <a:cxn ang="T8">
                      <a:pos x="T4" y="T5"/>
                    </a:cxn>
                  </a:cxnLst>
                  <a:rect l="T9" t="T10" r="T11" b="T12"/>
                  <a:pathLst>
                    <a:path w="12" h="31">
                      <a:moveTo>
                        <a:pt x="0" y="31"/>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382" name="Freeform 2102"/>
                <p:cNvSpPr>
                  <a:spLocks/>
                </p:cNvSpPr>
                <p:nvPr/>
              </p:nvSpPr>
              <p:spPr bwMode="auto">
                <a:xfrm>
                  <a:off x="3555" y="2114"/>
                  <a:ext cx="2" cy="16"/>
                </a:xfrm>
                <a:custGeom>
                  <a:avLst/>
                  <a:gdLst>
                    <a:gd name="T0" fmla="*/ 0 w 12"/>
                    <a:gd name="T1" fmla="*/ 83 h 83"/>
                    <a:gd name="T2" fmla="*/ 11 w 12"/>
                    <a:gd name="T3" fmla="*/ 0 h 83"/>
                    <a:gd name="T4" fmla="*/ 12 w 12"/>
                    <a:gd name="T5" fmla="*/ 0 h 83"/>
                    <a:gd name="T6" fmla="*/ 0 60000 65536"/>
                    <a:gd name="T7" fmla="*/ 0 60000 65536"/>
                    <a:gd name="T8" fmla="*/ 0 60000 65536"/>
                    <a:gd name="T9" fmla="*/ 0 w 12"/>
                    <a:gd name="T10" fmla="*/ 0 h 83"/>
                    <a:gd name="T11" fmla="*/ 12 w 12"/>
                    <a:gd name="T12" fmla="*/ 83 h 83"/>
                  </a:gdLst>
                  <a:ahLst/>
                  <a:cxnLst>
                    <a:cxn ang="T6">
                      <a:pos x="T0" y="T1"/>
                    </a:cxn>
                    <a:cxn ang="T7">
                      <a:pos x="T2" y="T3"/>
                    </a:cxn>
                    <a:cxn ang="T8">
                      <a:pos x="T4" y="T5"/>
                    </a:cxn>
                  </a:cxnLst>
                  <a:rect l="T9" t="T10" r="T11" b="T12"/>
                  <a:pathLst>
                    <a:path w="12" h="83">
                      <a:moveTo>
                        <a:pt x="0" y="83"/>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383" name="Freeform 2103"/>
                <p:cNvSpPr>
                  <a:spLocks/>
                </p:cNvSpPr>
                <p:nvPr/>
              </p:nvSpPr>
              <p:spPr bwMode="auto">
                <a:xfrm>
                  <a:off x="3557" y="2083"/>
                  <a:ext cx="2" cy="31"/>
                </a:xfrm>
                <a:custGeom>
                  <a:avLst/>
                  <a:gdLst>
                    <a:gd name="T0" fmla="*/ 0 w 12"/>
                    <a:gd name="T1" fmla="*/ 163 h 163"/>
                    <a:gd name="T2" fmla="*/ 11 w 12"/>
                    <a:gd name="T3" fmla="*/ 0 h 163"/>
                    <a:gd name="T4" fmla="*/ 12 w 12"/>
                    <a:gd name="T5" fmla="*/ 0 h 163"/>
                    <a:gd name="T6" fmla="*/ 0 60000 65536"/>
                    <a:gd name="T7" fmla="*/ 0 60000 65536"/>
                    <a:gd name="T8" fmla="*/ 0 60000 65536"/>
                    <a:gd name="T9" fmla="*/ 0 w 12"/>
                    <a:gd name="T10" fmla="*/ 0 h 163"/>
                    <a:gd name="T11" fmla="*/ 12 w 12"/>
                    <a:gd name="T12" fmla="*/ 163 h 163"/>
                  </a:gdLst>
                  <a:ahLst/>
                  <a:cxnLst>
                    <a:cxn ang="T6">
                      <a:pos x="T0" y="T1"/>
                    </a:cxn>
                    <a:cxn ang="T7">
                      <a:pos x="T2" y="T3"/>
                    </a:cxn>
                    <a:cxn ang="T8">
                      <a:pos x="T4" y="T5"/>
                    </a:cxn>
                  </a:cxnLst>
                  <a:rect l="T9" t="T10" r="T11" b="T12"/>
                  <a:pathLst>
                    <a:path w="12" h="163">
                      <a:moveTo>
                        <a:pt x="0" y="163"/>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384" name="Freeform 2104"/>
                <p:cNvSpPr>
                  <a:spLocks/>
                </p:cNvSpPr>
                <p:nvPr/>
              </p:nvSpPr>
              <p:spPr bwMode="auto">
                <a:xfrm>
                  <a:off x="3559" y="2028"/>
                  <a:ext cx="3" cy="55"/>
                </a:xfrm>
                <a:custGeom>
                  <a:avLst/>
                  <a:gdLst>
                    <a:gd name="T0" fmla="*/ 0 w 12"/>
                    <a:gd name="T1" fmla="*/ 289 h 289"/>
                    <a:gd name="T2" fmla="*/ 11 w 12"/>
                    <a:gd name="T3" fmla="*/ 0 h 289"/>
                    <a:gd name="T4" fmla="*/ 12 w 12"/>
                    <a:gd name="T5" fmla="*/ 0 h 289"/>
                    <a:gd name="T6" fmla="*/ 0 60000 65536"/>
                    <a:gd name="T7" fmla="*/ 0 60000 65536"/>
                    <a:gd name="T8" fmla="*/ 0 60000 65536"/>
                    <a:gd name="T9" fmla="*/ 0 w 12"/>
                    <a:gd name="T10" fmla="*/ 0 h 289"/>
                    <a:gd name="T11" fmla="*/ 12 w 12"/>
                    <a:gd name="T12" fmla="*/ 289 h 289"/>
                  </a:gdLst>
                  <a:ahLst/>
                  <a:cxnLst>
                    <a:cxn ang="T6">
                      <a:pos x="T0" y="T1"/>
                    </a:cxn>
                    <a:cxn ang="T7">
                      <a:pos x="T2" y="T3"/>
                    </a:cxn>
                    <a:cxn ang="T8">
                      <a:pos x="T4" y="T5"/>
                    </a:cxn>
                  </a:cxnLst>
                  <a:rect l="T9" t="T10" r="T11" b="T12"/>
                  <a:pathLst>
                    <a:path w="12" h="289">
                      <a:moveTo>
                        <a:pt x="0" y="289"/>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385" name="Freeform 2105"/>
                <p:cNvSpPr>
                  <a:spLocks/>
                </p:cNvSpPr>
                <p:nvPr/>
              </p:nvSpPr>
              <p:spPr bwMode="auto">
                <a:xfrm>
                  <a:off x="3561" y="1939"/>
                  <a:ext cx="3" cy="89"/>
                </a:xfrm>
                <a:custGeom>
                  <a:avLst/>
                  <a:gdLst>
                    <a:gd name="T0" fmla="*/ 0 w 12"/>
                    <a:gd name="T1" fmla="*/ 462 h 462"/>
                    <a:gd name="T2" fmla="*/ 11 w 12"/>
                    <a:gd name="T3" fmla="*/ 0 h 462"/>
                    <a:gd name="T4" fmla="*/ 12 w 12"/>
                    <a:gd name="T5" fmla="*/ 0 h 462"/>
                    <a:gd name="T6" fmla="*/ 0 60000 65536"/>
                    <a:gd name="T7" fmla="*/ 0 60000 65536"/>
                    <a:gd name="T8" fmla="*/ 0 60000 65536"/>
                    <a:gd name="T9" fmla="*/ 0 w 12"/>
                    <a:gd name="T10" fmla="*/ 0 h 462"/>
                    <a:gd name="T11" fmla="*/ 12 w 12"/>
                    <a:gd name="T12" fmla="*/ 462 h 462"/>
                  </a:gdLst>
                  <a:ahLst/>
                  <a:cxnLst>
                    <a:cxn ang="T6">
                      <a:pos x="T0" y="T1"/>
                    </a:cxn>
                    <a:cxn ang="T7">
                      <a:pos x="T2" y="T3"/>
                    </a:cxn>
                    <a:cxn ang="T8">
                      <a:pos x="T4" y="T5"/>
                    </a:cxn>
                  </a:cxnLst>
                  <a:rect l="T9" t="T10" r="T11" b="T12"/>
                  <a:pathLst>
                    <a:path w="12" h="462">
                      <a:moveTo>
                        <a:pt x="0" y="462"/>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386" name="Freeform 2106"/>
                <p:cNvSpPr>
                  <a:spLocks/>
                </p:cNvSpPr>
                <p:nvPr/>
              </p:nvSpPr>
              <p:spPr bwMode="auto">
                <a:xfrm>
                  <a:off x="3564" y="1816"/>
                  <a:ext cx="2" cy="123"/>
                </a:xfrm>
                <a:custGeom>
                  <a:avLst/>
                  <a:gdLst>
                    <a:gd name="T0" fmla="*/ 0 w 12"/>
                    <a:gd name="T1" fmla="*/ 642 h 642"/>
                    <a:gd name="T2" fmla="*/ 11 w 12"/>
                    <a:gd name="T3" fmla="*/ 0 h 642"/>
                    <a:gd name="T4" fmla="*/ 12 w 12"/>
                    <a:gd name="T5" fmla="*/ 0 h 642"/>
                    <a:gd name="T6" fmla="*/ 0 60000 65536"/>
                    <a:gd name="T7" fmla="*/ 0 60000 65536"/>
                    <a:gd name="T8" fmla="*/ 0 60000 65536"/>
                    <a:gd name="T9" fmla="*/ 0 w 12"/>
                    <a:gd name="T10" fmla="*/ 0 h 642"/>
                    <a:gd name="T11" fmla="*/ 12 w 12"/>
                    <a:gd name="T12" fmla="*/ 642 h 642"/>
                  </a:gdLst>
                  <a:ahLst/>
                  <a:cxnLst>
                    <a:cxn ang="T6">
                      <a:pos x="T0" y="T1"/>
                    </a:cxn>
                    <a:cxn ang="T7">
                      <a:pos x="T2" y="T3"/>
                    </a:cxn>
                    <a:cxn ang="T8">
                      <a:pos x="T4" y="T5"/>
                    </a:cxn>
                  </a:cxnLst>
                  <a:rect l="T9" t="T10" r="T11" b="T12"/>
                  <a:pathLst>
                    <a:path w="12" h="642">
                      <a:moveTo>
                        <a:pt x="0" y="642"/>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387" name="Freeform 2107"/>
                <p:cNvSpPr>
                  <a:spLocks/>
                </p:cNvSpPr>
                <p:nvPr/>
              </p:nvSpPr>
              <p:spPr bwMode="auto">
                <a:xfrm>
                  <a:off x="3566" y="1673"/>
                  <a:ext cx="2" cy="143"/>
                </a:xfrm>
                <a:custGeom>
                  <a:avLst/>
                  <a:gdLst>
                    <a:gd name="T0" fmla="*/ 0 w 13"/>
                    <a:gd name="T1" fmla="*/ 748 h 748"/>
                    <a:gd name="T2" fmla="*/ 12 w 13"/>
                    <a:gd name="T3" fmla="*/ 0 h 748"/>
                    <a:gd name="T4" fmla="*/ 13 w 13"/>
                    <a:gd name="T5" fmla="*/ 0 h 748"/>
                    <a:gd name="T6" fmla="*/ 0 60000 65536"/>
                    <a:gd name="T7" fmla="*/ 0 60000 65536"/>
                    <a:gd name="T8" fmla="*/ 0 60000 65536"/>
                    <a:gd name="T9" fmla="*/ 0 w 13"/>
                    <a:gd name="T10" fmla="*/ 0 h 748"/>
                    <a:gd name="T11" fmla="*/ 13 w 13"/>
                    <a:gd name="T12" fmla="*/ 748 h 748"/>
                  </a:gdLst>
                  <a:ahLst/>
                  <a:cxnLst>
                    <a:cxn ang="T6">
                      <a:pos x="T0" y="T1"/>
                    </a:cxn>
                    <a:cxn ang="T7">
                      <a:pos x="T2" y="T3"/>
                    </a:cxn>
                    <a:cxn ang="T8">
                      <a:pos x="T4" y="T5"/>
                    </a:cxn>
                  </a:cxnLst>
                  <a:rect l="T9" t="T10" r="T11" b="T12"/>
                  <a:pathLst>
                    <a:path w="13" h="748">
                      <a:moveTo>
                        <a:pt x="0" y="748"/>
                      </a:moveTo>
                      <a:lnTo>
                        <a:pt x="12" y="0"/>
                      </a:lnTo>
                      <a:lnTo>
                        <a:pt x="13" y="0"/>
                      </a:lnTo>
                    </a:path>
                  </a:pathLst>
                </a:custGeom>
                <a:noFill/>
                <a:ln w="6350">
                  <a:solidFill>
                    <a:srgbClr val="0C0CFF"/>
                  </a:solidFill>
                  <a:prstDash val="solid"/>
                  <a:round/>
                  <a:headEnd/>
                  <a:tailEnd/>
                </a:ln>
              </p:spPr>
              <p:txBody>
                <a:bodyPr/>
                <a:lstStyle/>
                <a:p>
                  <a:endParaRPr lang="en-US"/>
                </a:p>
              </p:txBody>
            </p:sp>
            <p:sp>
              <p:nvSpPr>
                <p:cNvPr id="5388" name="Freeform 2108"/>
                <p:cNvSpPr>
                  <a:spLocks/>
                </p:cNvSpPr>
                <p:nvPr/>
              </p:nvSpPr>
              <p:spPr bwMode="auto">
                <a:xfrm>
                  <a:off x="3568" y="1539"/>
                  <a:ext cx="2" cy="134"/>
                </a:xfrm>
                <a:custGeom>
                  <a:avLst/>
                  <a:gdLst>
                    <a:gd name="T0" fmla="*/ 0 w 12"/>
                    <a:gd name="T1" fmla="*/ 703 h 703"/>
                    <a:gd name="T2" fmla="*/ 11 w 12"/>
                    <a:gd name="T3" fmla="*/ 0 h 703"/>
                    <a:gd name="T4" fmla="*/ 12 w 12"/>
                    <a:gd name="T5" fmla="*/ 0 h 703"/>
                    <a:gd name="T6" fmla="*/ 0 60000 65536"/>
                    <a:gd name="T7" fmla="*/ 0 60000 65536"/>
                    <a:gd name="T8" fmla="*/ 0 60000 65536"/>
                    <a:gd name="T9" fmla="*/ 0 w 12"/>
                    <a:gd name="T10" fmla="*/ 0 h 703"/>
                    <a:gd name="T11" fmla="*/ 12 w 12"/>
                    <a:gd name="T12" fmla="*/ 703 h 703"/>
                  </a:gdLst>
                  <a:ahLst/>
                  <a:cxnLst>
                    <a:cxn ang="T6">
                      <a:pos x="T0" y="T1"/>
                    </a:cxn>
                    <a:cxn ang="T7">
                      <a:pos x="T2" y="T3"/>
                    </a:cxn>
                    <a:cxn ang="T8">
                      <a:pos x="T4" y="T5"/>
                    </a:cxn>
                  </a:cxnLst>
                  <a:rect l="T9" t="T10" r="T11" b="T12"/>
                  <a:pathLst>
                    <a:path w="12" h="703">
                      <a:moveTo>
                        <a:pt x="0" y="703"/>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389" name="Freeform 2109"/>
                <p:cNvSpPr>
                  <a:spLocks/>
                </p:cNvSpPr>
                <p:nvPr/>
              </p:nvSpPr>
              <p:spPr bwMode="auto">
                <a:xfrm>
                  <a:off x="3570" y="1445"/>
                  <a:ext cx="2" cy="94"/>
                </a:xfrm>
                <a:custGeom>
                  <a:avLst/>
                  <a:gdLst>
                    <a:gd name="T0" fmla="*/ 0 w 12"/>
                    <a:gd name="T1" fmla="*/ 489 h 489"/>
                    <a:gd name="T2" fmla="*/ 11 w 12"/>
                    <a:gd name="T3" fmla="*/ 0 h 489"/>
                    <a:gd name="T4" fmla="*/ 12 w 12"/>
                    <a:gd name="T5" fmla="*/ 0 h 489"/>
                    <a:gd name="T6" fmla="*/ 0 60000 65536"/>
                    <a:gd name="T7" fmla="*/ 0 60000 65536"/>
                    <a:gd name="T8" fmla="*/ 0 60000 65536"/>
                    <a:gd name="T9" fmla="*/ 0 w 12"/>
                    <a:gd name="T10" fmla="*/ 0 h 489"/>
                    <a:gd name="T11" fmla="*/ 12 w 12"/>
                    <a:gd name="T12" fmla="*/ 489 h 489"/>
                  </a:gdLst>
                  <a:ahLst/>
                  <a:cxnLst>
                    <a:cxn ang="T6">
                      <a:pos x="T0" y="T1"/>
                    </a:cxn>
                    <a:cxn ang="T7">
                      <a:pos x="T2" y="T3"/>
                    </a:cxn>
                    <a:cxn ang="T8">
                      <a:pos x="T4" y="T5"/>
                    </a:cxn>
                  </a:cxnLst>
                  <a:rect l="T9" t="T10" r="T11" b="T12"/>
                  <a:pathLst>
                    <a:path w="12" h="489">
                      <a:moveTo>
                        <a:pt x="0" y="489"/>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390" name="Freeform 2110"/>
                <p:cNvSpPr>
                  <a:spLocks/>
                </p:cNvSpPr>
                <p:nvPr/>
              </p:nvSpPr>
              <p:spPr bwMode="auto">
                <a:xfrm>
                  <a:off x="3572" y="1410"/>
                  <a:ext cx="2" cy="35"/>
                </a:xfrm>
                <a:custGeom>
                  <a:avLst/>
                  <a:gdLst>
                    <a:gd name="T0" fmla="*/ 0 w 12"/>
                    <a:gd name="T1" fmla="*/ 182 h 182"/>
                    <a:gd name="T2" fmla="*/ 11 w 12"/>
                    <a:gd name="T3" fmla="*/ 0 h 182"/>
                    <a:gd name="T4" fmla="*/ 12 w 12"/>
                    <a:gd name="T5" fmla="*/ 0 h 182"/>
                    <a:gd name="T6" fmla="*/ 0 60000 65536"/>
                    <a:gd name="T7" fmla="*/ 0 60000 65536"/>
                    <a:gd name="T8" fmla="*/ 0 60000 65536"/>
                    <a:gd name="T9" fmla="*/ 0 w 12"/>
                    <a:gd name="T10" fmla="*/ 0 h 182"/>
                    <a:gd name="T11" fmla="*/ 12 w 12"/>
                    <a:gd name="T12" fmla="*/ 182 h 182"/>
                  </a:gdLst>
                  <a:ahLst/>
                  <a:cxnLst>
                    <a:cxn ang="T6">
                      <a:pos x="T0" y="T1"/>
                    </a:cxn>
                    <a:cxn ang="T7">
                      <a:pos x="T2" y="T3"/>
                    </a:cxn>
                    <a:cxn ang="T8">
                      <a:pos x="T4" y="T5"/>
                    </a:cxn>
                  </a:cxnLst>
                  <a:rect l="T9" t="T10" r="T11" b="T12"/>
                  <a:pathLst>
                    <a:path w="12" h="182">
                      <a:moveTo>
                        <a:pt x="0" y="182"/>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391" name="Freeform 2111"/>
                <p:cNvSpPr>
                  <a:spLocks/>
                </p:cNvSpPr>
                <p:nvPr/>
              </p:nvSpPr>
              <p:spPr bwMode="auto">
                <a:xfrm>
                  <a:off x="3574" y="1410"/>
                  <a:ext cx="3" cy="24"/>
                </a:xfrm>
                <a:custGeom>
                  <a:avLst/>
                  <a:gdLst>
                    <a:gd name="T0" fmla="*/ 0 w 12"/>
                    <a:gd name="T1" fmla="*/ 0 h 124"/>
                    <a:gd name="T2" fmla="*/ 11 w 12"/>
                    <a:gd name="T3" fmla="*/ 124 h 124"/>
                    <a:gd name="T4" fmla="*/ 12 w 12"/>
                    <a:gd name="T5" fmla="*/ 124 h 124"/>
                    <a:gd name="T6" fmla="*/ 0 60000 65536"/>
                    <a:gd name="T7" fmla="*/ 0 60000 65536"/>
                    <a:gd name="T8" fmla="*/ 0 60000 65536"/>
                    <a:gd name="T9" fmla="*/ 0 w 12"/>
                    <a:gd name="T10" fmla="*/ 0 h 124"/>
                    <a:gd name="T11" fmla="*/ 12 w 12"/>
                    <a:gd name="T12" fmla="*/ 124 h 124"/>
                  </a:gdLst>
                  <a:ahLst/>
                  <a:cxnLst>
                    <a:cxn ang="T6">
                      <a:pos x="T0" y="T1"/>
                    </a:cxn>
                    <a:cxn ang="T7">
                      <a:pos x="T2" y="T3"/>
                    </a:cxn>
                    <a:cxn ang="T8">
                      <a:pos x="T4" y="T5"/>
                    </a:cxn>
                  </a:cxnLst>
                  <a:rect l="T9" t="T10" r="T11" b="T12"/>
                  <a:pathLst>
                    <a:path w="12" h="124">
                      <a:moveTo>
                        <a:pt x="0" y="0"/>
                      </a:moveTo>
                      <a:lnTo>
                        <a:pt x="11" y="124"/>
                      </a:lnTo>
                      <a:lnTo>
                        <a:pt x="12" y="124"/>
                      </a:lnTo>
                    </a:path>
                  </a:pathLst>
                </a:custGeom>
                <a:noFill/>
                <a:ln w="6350">
                  <a:solidFill>
                    <a:srgbClr val="0C0CFF"/>
                  </a:solidFill>
                  <a:prstDash val="solid"/>
                  <a:round/>
                  <a:headEnd/>
                  <a:tailEnd/>
                </a:ln>
              </p:spPr>
              <p:txBody>
                <a:bodyPr/>
                <a:lstStyle/>
                <a:p>
                  <a:endParaRPr lang="en-US"/>
                </a:p>
              </p:txBody>
            </p:sp>
            <p:sp>
              <p:nvSpPr>
                <p:cNvPr id="5392" name="Freeform 2112"/>
                <p:cNvSpPr>
                  <a:spLocks/>
                </p:cNvSpPr>
                <p:nvPr/>
              </p:nvSpPr>
              <p:spPr bwMode="auto">
                <a:xfrm>
                  <a:off x="3576" y="1434"/>
                  <a:ext cx="3" cy="68"/>
                </a:xfrm>
                <a:custGeom>
                  <a:avLst/>
                  <a:gdLst>
                    <a:gd name="T0" fmla="*/ 0 w 12"/>
                    <a:gd name="T1" fmla="*/ 0 h 356"/>
                    <a:gd name="T2" fmla="*/ 11 w 12"/>
                    <a:gd name="T3" fmla="*/ 356 h 356"/>
                    <a:gd name="T4" fmla="*/ 12 w 12"/>
                    <a:gd name="T5" fmla="*/ 356 h 356"/>
                    <a:gd name="T6" fmla="*/ 0 60000 65536"/>
                    <a:gd name="T7" fmla="*/ 0 60000 65536"/>
                    <a:gd name="T8" fmla="*/ 0 60000 65536"/>
                    <a:gd name="T9" fmla="*/ 0 w 12"/>
                    <a:gd name="T10" fmla="*/ 0 h 356"/>
                    <a:gd name="T11" fmla="*/ 12 w 12"/>
                    <a:gd name="T12" fmla="*/ 356 h 356"/>
                  </a:gdLst>
                  <a:ahLst/>
                  <a:cxnLst>
                    <a:cxn ang="T6">
                      <a:pos x="T0" y="T1"/>
                    </a:cxn>
                    <a:cxn ang="T7">
                      <a:pos x="T2" y="T3"/>
                    </a:cxn>
                    <a:cxn ang="T8">
                      <a:pos x="T4" y="T5"/>
                    </a:cxn>
                  </a:cxnLst>
                  <a:rect l="T9" t="T10" r="T11" b="T12"/>
                  <a:pathLst>
                    <a:path w="12" h="356">
                      <a:moveTo>
                        <a:pt x="0" y="0"/>
                      </a:moveTo>
                      <a:lnTo>
                        <a:pt x="11" y="356"/>
                      </a:lnTo>
                      <a:lnTo>
                        <a:pt x="12" y="356"/>
                      </a:lnTo>
                    </a:path>
                  </a:pathLst>
                </a:custGeom>
                <a:noFill/>
                <a:ln w="6350">
                  <a:solidFill>
                    <a:srgbClr val="0C0CFF"/>
                  </a:solidFill>
                  <a:prstDash val="solid"/>
                  <a:round/>
                  <a:headEnd/>
                  <a:tailEnd/>
                </a:ln>
              </p:spPr>
              <p:txBody>
                <a:bodyPr/>
                <a:lstStyle/>
                <a:p>
                  <a:endParaRPr lang="en-US"/>
                </a:p>
              </p:txBody>
            </p:sp>
            <p:sp>
              <p:nvSpPr>
                <p:cNvPr id="5393" name="Freeform 2113"/>
                <p:cNvSpPr>
                  <a:spLocks/>
                </p:cNvSpPr>
                <p:nvPr/>
              </p:nvSpPr>
              <p:spPr bwMode="auto">
                <a:xfrm>
                  <a:off x="3578" y="1502"/>
                  <a:ext cx="3" cy="95"/>
                </a:xfrm>
                <a:custGeom>
                  <a:avLst/>
                  <a:gdLst>
                    <a:gd name="T0" fmla="*/ 0 w 12"/>
                    <a:gd name="T1" fmla="*/ 0 h 494"/>
                    <a:gd name="T2" fmla="*/ 11 w 12"/>
                    <a:gd name="T3" fmla="*/ 494 h 494"/>
                    <a:gd name="T4" fmla="*/ 12 w 12"/>
                    <a:gd name="T5" fmla="*/ 494 h 494"/>
                    <a:gd name="T6" fmla="*/ 0 60000 65536"/>
                    <a:gd name="T7" fmla="*/ 0 60000 65536"/>
                    <a:gd name="T8" fmla="*/ 0 60000 65536"/>
                    <a:gd name="T9" fmla="*/ 0 w 12"/>
                    <a:gd name="T10" fmla="*/ 0 h 494"/>
                    <a:gd name="T11" fmla="*/ 12 w 12"/>
                    <a:gd name="T12" fmla="*/ 494 h 494"/>
                  </a:gdLst>
                  <a:ahLst/>
                  <a:cxnLst>
                    <a:cxn ang="T6">
                      <a:pos x="T0" y="T1"/>
                    </a:cxn>
                    <a:cxn ang="T7">
                      <a:pos x="T2" y="T3"/>
                    </a:cxn>
                    <a:cxn ang="T8">
                      <a:pos x="T4" y="T5"/>
                    </a:cxn>
                  </a:cxnLst>
                  <a:rect l="T9" t="T10" r="T11" b="T12"/>
                  <a:pathLst>
                    <a:path w="12" h="494">
                      <a:moveTo>
                        <a:pt x="0" y="0"/>
                      </a:moveTo>
                      <a:lnTo>
                        <a:pt x="11" y="494"/>
                      </a:lnTo>
                      <a:lnTo>
                        <a:pt x="12" y="494"/>
                      </a:lnTo>
                    </a:path>
                  </a:pathLst>
                </a:custGeom>
                <a:noFill/>
                <a:ln w="6350">
                  <a:solidFill>
                    <a:srgbClr val="0C0CFF"/>
                  </a:solidFill>
                  <a:prstDash val="solid"/>
                  <a:round/>
                  <a:headEnd/>
                  <a:tailEnd/>
                </a:ln>
              </p:spPr>
              <p:txBody>
                <a:bodyPr/>
                <a:lstStyle/>
                <a:p>
                  <a:endParaRPr lang="en-US"/>
                </a:p>
              </p:txBody>
            </p:sp>
            <p:sp>
              <p:nvSpPr>
                <p:cNvPr id="5394" name="Freeform 2114"/>
                <p:cNvSpPr>
                  <a:spLocks/>
                </p:cNvSpPr>
                <p:nvPr/>
              </p:nvSpPr>
              <p:spPr bwMode="auto">
                <a:xfrm>
                  <a:off x="3581" y="1597"/>
                  <a:ext cx="2" cy="104"/>
                </a:xfrm>
                <a:custGeom>
                  <a:avLst/>
                  <a:gdLst>
                    <a:gd name="T0" fmla="*/ 0 w 12"/>
                    <a:gd name="T1" fmla="*/ 0 h 544"/>
                    <a:gd name="T2" fmla="*/ 11 w 12"/>
                    <a:gd name="T3" fmla="*/ 544 h 544"/>
                    <a:gd name="T4" fmla="*/ 12 w 12"/>
                    <a:gd name="T5" fmla="*/ 544 h 544"/>
                    <a:gd name="T6" fmla="*/ 0 60000 65536"/>
                    <a:gd name="T7" fmla="*/ 0 60000 65536"/>
                    <a:gd name="T8" fmla="*/ 0 60000 65536"/>
                    <a:gd name="T9" fmla="*/ 0 w 12"/>
                    <a:gd name="T10" fmla="*/ 0 h 544"/>
                    <a:gd name="T11" fmla="*/ 12 w 12"/>
                    <a:gd name="T12" fmla="*/ 544 h 544"/>
                  </a:gdLst>
                  <a:ahLst/>
                  <a:cxnLst>
                    <a:cxn ang="T6">
                      <a:pos x="T0" y="T1"/>
                    </a:cxn>
                    <a:cxn ang="T7">
                      <a:pos x="T2" y="T3"/>
                    </a:cxn>
                    <a:cxn ang="T8">
                      <a:pos x="T4" y="T5"/>
                    </a:cxn>
                  </a:cxnLst>
                  <a:rect l="T9" t="T10" r="T11" b="T12"/>
                  <a:pathLst>
                    <a:path w="12" h="544">
                      <a:moveTo>
                        <a:pt x="0" y="0"/>
                      </a:moveTo>
                      <a:lnTo>
                        <a:pt x="11" y="544"/>
                      </a:lnTo>
                      <a:lnTo>
                        <a:pt x="12" y="544"/>
                      </a:lnTo>
                    </a:path>
                  </a:pathLst>
                </a:custGeom>
                <a:noFill/>
                <a:ln w="6350">
                  <a:solidFill>
                    <a:srgbClr val="0C0CFF"/>
                  </a:solidFill>
                  <a:prstDash val="solid"/>
                  <a:round/>
                  <a:headEnd/>
                  <a:tailEnd/>
                </a:ln>
              </p:spPr>
              <p:txBody>
                <a:bodyPr/>
                <a:lstStyle/>
                <a:p>
                  <a:endParaRPr lang="en-US"/>
                </a:p>
              </p:txBody>
            </p:sp>
            <p:sp>
              <p:nvSpPr>
                <p:cNvPr id="5395" name="Freeform 2115"/>
                <p:cNvSpPr>
                  <a:spLocks/>
                </p:cNvSpPr>
                <p:nvPr/>
              </p:nvSpPr>
              <p:spPr bwMode="auto">
                <a:xfrm>
                  <a:off x="3583" y="1701"/>
                  <a:ext cx="2" cy="101"/>
                </a:xfrm>
                <a:custGeom>
                  <a:avLst/>
                  <a:gdLst>
                    <a:gd name="T0" fmla="*/ 0 w 12"/>
                    <a:gd name="T1" fmla="*/ 0 h 530"/>
                    <a:gd name="T2" fmla="*/ 11 w 12"/>
                    <a:gd name="T3" fmla="*/ 530 h 530"/>
                    <a:gd name="T4" fmla="*/ 12 w 12"/>
                    <a:gd name="T5" fmla="*/ 530 h 530"/>
                    <a:gd name="T6" fmla="*/ 0 60000 65536"/>
                    <a:gd name="T7" fmla="*/ 0 60000 65536"/>
                    <a:gd name="T8" fmla="*/ 0 60000 65536"/>
                    <a:gd name="T9" fmla="*/ 0 w 12"/>
                    <a:gd name="T10" fmla="*/ 0 h 530"/>
                    <a:gd name="T11" fmla="*/ 12 w 12"/>
                    <a:gd name="T12" fmla="*/ 530 h 530"/>
                  </a:gdLst>
                  <a:ahLst/>
                  <a:cxnLst>
                    <a:cxn ang="T6">
                      <a:pos x="T0" y="T1"/>
                    </a:cxn>
                    <a:cxn ang="T7">
                      <a:pos x="T2" y="T3"/>
                    </a:cxn>
                    <a:cxn ang="T8">
                      <a:pos x="T4" y="T5"/>
                    </a:cxn>
                  </a:cxnLst>
                  <a:rect l="T9" t="T10" r="T11" b="T12"/>
                  <a:pathLst>
                    <a:path w="12" h="530">
                      <a:moveTo>
                        <a:pt x="0" y="0"/>
                      </a:moveTo>
                      <a:lnTo>
                        <a:pt x="11" y="530"/>
                      </a:lnTo>
                      <a:lnTo>
                        <a:pt x="12" y="530"/>
                      </a:lnTo>
                    </a:path>
                  </a:pathLst>
                </a:custGeom>
                <a:noFill/>
                <a:ln w="6350">
                  <a:solidFill>
                    <a:srgbClr val="0C0CFF"/>
                  </a:solidFill>
                  <a:prstDash val="solid"/>
                  <a:round/>
                  <a:headEnd/>
                  <a:tailEnd/>
                </a:ln>
              </p:spPr>
              <p:txBody>
                <a:bodyPr/>
                <a:lstStyle/>
                <a:p>
                  <a:endParaRPr lang="en-US"/>
                </a:p>
              </p:txBody>
            </p:sp>
            <p:sp>
              <p:nvSpPr>
                <p:cNvPr id="5396" name="Freeform 2116"/>
                <p:cNvSpPr>
                  <a:spLocks/>
                </p:cNvSpPr>
                <p:nvPr/>
              </p:nvSpPr>
              <p:spPr bwMode="auto">
                <a:xfrm>
                  <a:off x="3585" y="1802"/>
                  <a:ext cx="2" cy="91"/>
                </a:xfrm>
                <a:custGeom>
                  <a:avLst/>
                  <a:gdLst>
                    <a:gd name="T0" fmla="*/ 0 w 12"/>
                    <a:gd name="T1" fmla="*/ 0 h 475"/>
                    <a:gd name="T2" fmla="*/ 11 w 12"/>
                    <a:gd name="T3" fmla="*/ 475 h 475"/>
                    <a:gd name="T4" fmla="*/ 12 w 12"/>
                    <a:gd name="T5" fmla="*/ 475 h 475"/>
                    <a:gd name="T6" fmla="*/ 0 60000 65536"/>
                    <a:gd name="T7" fmla="*/ 0 60000 65536"/>
                    <a:gd name="T8" fmla="*/ 0 60000 65536"/>
                    <a:gd name="T9" fmla="*/ 0 w 12"/>
                    <a:gd name="T10" fmla="*/ 0 h 475"/>
                    <a:gd name="T11" fmla="*/ 12 w 12"/>
                    <a:gd name="T12" fmla="*/ 475 h 475"/>
                  </a:gdLst>
                  <a:ahLst/>
                  <a:cxnLst>
                    <a:cxn ang="T6">
                      <a:pos x="T0" y="T1"/>
                    </a:cxn>
                    <a:cxn ang="T7">
                      <a:pos x="T2" y="T3"/>
                    </a:cxn>
                    <a:cxn ang="T8">
                      <a:pos x="T4" y="T5"/>
                    </a:cxn>
                  </a:cxnLst>
                  <a:rect l="T9" t="T10" r="T11" b="T12"/>
                  <a:pathLst>
                    <a:path w="12" h="475">
                      <a:moveTo>
                        <a:pt x="0" y="0"/>
                      </a:moveTo>
                      <a:lnTo>
                        <a:pt x="11" y="475"/>
                      </a:lnTo>
                      <a:lnTo>
                        <a:pt x="12" y="475"/>
                      </a:lnTo>
                    </a:path>
                  </a:pathLst>
                </a:custGeom>
                <a:noFill/>
                <a:ln w="6350">
                  <a:solidFill>
                    <a:srgbClr val="0C0CFF"/>
                  </a:solidFill>
                  <a:prstDash val="solid"/>
                  <a:round/>
                  <a:headEnd/>
                  <a:tailEnd/>
                </a:ln>
              </p:spPr>
              <p:txBody>
                <a:bodyPr/>
                <a:lstStyle/>
                <a:p>
                  <a:endParaRPr lang="en-US"/>
                </a:p>
              </p:txBody>
            </p:sp>
            <p:sp>
              <p:nvSpPr>
                <p:cNvPr id="5397" name="Freeform 2117"/>
                <p:cNvSpPr>
                  <a:spLocks/>
                </p:cNvSpPr>
                <p:nvPr/>
              </p:nvSpPr>
              <p:spPr bwMode="auto">
                <a:xfrm>
                  <a:off x="3587" y="1893"/>
                  <a:ext cx="2" cy="76"/>
                </a:xfrm>
                <a:custGeom>
                  <a:avLst/>
                  <a:gdLst>
                    <a:gd name="T0" fmla="*/ 0 w 12"/>
                    <a:gd name="T1" fmla="*/ 0 h 397"/>
                    <a:gd name="T2" fmla="*/ 11 w 12"/>
                    <a:gd name="T3" fmla="*/ 397 h 397"/>
                    <a:gd name="T4" fmla="*/ 12 w 12"/>
                    <a:gd name="T5" fmla="*/ 397 h 397"/>
                    <a:gd name="T6" fmla="*/ 0 60000 65536"/>
                    <a:gd name="T7" fmla="*/ 0 60000 65536"/>
                    <a:gd name="T8" fmla="*/ 0 60000 65536"/>
                    <a:gd name="T9" fmla="*/ 0 w 12"/>
                    <a:gd name="T10" fmla="*/ 0 h 397"/>
                    <a:gd name="T11" fmla="*/ 12 w 12"/>
                    <a:gd name="T12" fmla="*/ 397 h 397"/>
                  </a:gdLst>
                  <a:ahLst/>
                  <a:cxnLst>
                    <a:cxn ang="T6">
                      <a:pos x="T0" y="T1"/>
                    </a:cxn>
                    <a:cxn ang="T7">
                      <a:pos x="T2" y="T3"/>
                    </a:cxn>
                    <a:cxn ang="T8">
                      <a:pos x="T4" y="T5"/>
                    </a:cxn>
                  </a:cxnLst>
                  <a:rect l="T9" t="T10" r="T11" b="T12"/>
                  <a:pathLst>
                    <a:path w="12" h="397">
                      <a:moveTo>
                        <a:pt x="0" y="0"/>
                      </a:moveTo>
                      <a:lnTo>
                        <a:pt x="11" y="397"/>
                      </a:lnTo>
                      <a:lnTo>
                        <a:pt x="12" y="397"/>
                      </a:lnTo>
                    </a:path>
                  </a:pathLst>
                </a:custGeom>
                <a:noFill/>
                <a:ln w="6350">
                  <a:solidFill>
                    <a:srgbClr val="0C0CFF"/>
                  </a:solidFill>
                  <a:prstDash val="solid"/>
                  <a:round/>
                  <a:headEnd/>
                  <a:tailEnd/>
                </a:ln>
              </p:spPr>
              <p:txBody>
                <a:bodyPr/>
                <a:lstStyle/>
                <a:p>
                  <a:endParaRPr lang="en-US"/>
                </a:p>
              </p:txBody>
            </p:sp>
            <p:sp>
              <p:nvSpPr>
                <p:cNvPr id="5398" name="Freeform 2118"/>
                <p:cNvSpPr>
                  <a:spLocks/>
                </p:cNvSpPr>
                <p:nvPr/>
              </p:nvSpPr>
              <p:spPr bwMode="auto">
                <a:xfrm>
                  <a:off x="3589" y="1969"/>
                  <a:ext cx="2" cy="60"/>
                </a:xfrm>
                <a:custGeom>
                  <a:avLst/>
                  <a:gdLst>
                    <a:gd name="T0" fmla="*/ 0 w 12"/>
                    <a:gd name="T1" fmla="*/ 0 h 312"/>
                    <a:gd name="T2" fmla="*/ 11 w 12"/>
                    <a:gd name="T3" fmla="*/ 312 h 312"/>
                    <a:gd name="T4" fmla="*/ 12 w 12"/>
                    <a:gd name="T5" fmla="*/ 312 h 312"/>
                    <a:gd name="T6" fmla="*/ 0 60000 65536"/>
                    <a:gd name="T7" fmla="*/ 0 60000 65536"/>
                    <a:gd name="T8" fmla="*/ 0 60000 65536"/>
                    <a:gd name="T9" fmla="*/ 0 w 12"/>
                    <a:gd name="T10" fmla="*/ 0 h 312"/>
                    <a:gd name="T11" fmla="*/ 12 w 12"/>
                    <a:gd name="T12" fmla="*/ 312 h 312"/>
                  </a:gdLst>
                  <a:ahLst/>
                  <a:cxnLst>
                    <a:cxn ang="T6">
                      <a:pos x="T0" y="T1"/>
                    </a:cxn>
                    <a:cxn ang="T7">
                      <a:pos x="T2" y="T3"/>
                    </a:cxn>
                    <a:cxn ang="T8">
                      <a:pos x="T4" y="T5"/>
                    </a:cxn>
                  </a:cxnLst>
                  <a:rect l="T9" t="T10" r="T11" b="T12"/>
                  <a:pathLst>
                    <a:path w="12" h="312">
                      <a:moveTo>
                        <a:pt x="0" y="0"/>
                      </a:moveTo>
                      <a:lnTo>
                        <a:pt x="11" y="312"/>
                      </a:lnTo>
                      <a:lnTo>
                        <a:pt x="12" y="312"/>
                      </a:lnTo>
                    </a:path>
                  </a:pathLst>
                </a:custGeom>
                <a:noFill/>
                <a:ln w="6350">
                  <a:solidFill>
                    <a:srgbClr val="0C0CFF"/>
                  </a:solidFill>
                  <a:prstDash val="solid"/>
                  <a:round/>
                  <a:headEnd/>
                  <a:tailEnd/>
                </a:ln>
              </p:spPr>
              <p:txBody>
                <a:bodyPr/>
                <a:lstStyle/>
                <a:p>
                  <a:endParaRPr lang="en-US"/>
                </a:p>
              </p:txBody>
            </p:sp>
            <p:sp>
              <p:nvSpPr>
                <p:cNvPr id="5399" name="Freeform 2119"/>
                <p:cNvSpPr>
                  <a:spLocks/>
                </p:cNvSpPr>
                <p:nvPr/>
              </p:nvSpPr>
              <p:spPr bwMode="auto">
                <a:xfrm>
                  <a:off x="3591" y="2029"/>
                  <a:ext cx="3" cy="44"/>
                </a:xfrm>
                <a:custGeom>
                  <a:avLst/>
                  <a:gdLst>
                    <a:gd name="T0" fmla="*/ 0 w 13"/>
                    <a:gd name="T1" fmla="*/ 0 h 232"/>
                    <a:gd name="T2" fmla="*/ 12 w 13"/>
                    <a:gd name="T3" fmla="*/ 232 h 232"/>
                    <a:gd name="T4" fmla="*/ 13 w 13"/>
                    <a:gd name="T5" fmla="*/ 232 h 232"/>
                    <a:gd name="T6" fmla="*/ 0 60000 65536"/>
                    <a:gd name="T7" fmla="*/ 0 60000 65536"/>
                    <a:gd name="T8" fmla="*/ 0 60000 65536"/>
                    <a:gd name="T9" fmla="*/ 0 w 13"/>
                    <a:gd name="T10" fmla="*/ 0 h 232"/>
                    <a:gd name="T11" fmla="*/ 13 w 13"/>
                    <a:gd name="T12" fmla="*/ 232 h 232"/>
                  </a:gdLst>
                  <a:ahLst/>
                  <a:cxnLst>
                    <a:cxn ang="T6">
                      <a:pos x="T0" y="T1"/>
                    </a:cxn>
                    <a:cxn ang="T7">
                      <a:pos x="T2" y="T3"/>
                    </a:cxn>
                    <a:cxn ang="T8">
                      <a:pos x="T4" y="T5"/>
                    </a:cxn>
                  </a:cxnLst>
                  <a:rect l="T9" t="T10" r="T11" b="T12"/>
                  <a:pathLst>
                    <a:path w="13" h="232">
                      <a:moveTo>
                        <a:pt x="0" y="0"/>
                      </a:moveTo>
                      <a:lnTo>
                        <a:pt x="12" y="232"/>
                      </a:lnTo>
                      <a:lnTo>
                        <a:pt x="13" y="232"/>
                      </a:lnTo>
                    </a:path>
                  </a:pathLst>
                </a:custGeom>
                <a:noFill/>
                <a:ln w="6350">
                  <a:solidFill>
                    <a:srgbClr val="0C0CFF"/>
                  </a:solidFill>
                  <a:prstDash val="solid"/>
                  <a:round/>
                  <a:headEnd/>
                  <a:tailEnd/>
                </a:ln>
              </p:spPr>
              <p:txBody>
                <a:bodyPr/>
                <a:lstStyle/>
                <a:p>
                  <a:endParaRPr lang="en-US"/>
                </a:p>
              </p:txBody>
            </p:sp>
            <p:sp>
              <p:nvSpPr>
                <p:cNvPr id="5400" name="Freeform 2120"/>
                <p:cNvSpPr>
                  <a:spLocks/>
                </p:cNvSpPr>
                <p:nvPr/>
              </p:nvSpPr>
              <p:spPr bwMode="auto">
                <a:xfrm>
                  <a:off x="3593" y="2073"/>
                  <a:ext cx="3" cy="32"/>
                </a:xfrm>
                <a:custGeom>
                  <a:avLst/>
                  <a:gdLst>
                    <a:gd name="T0" fmla="*/ 0 w 12"/>
                    <a:gd name="T1" fmla="*/ 0 h 165"/>
                    <a:gd name="T2" fmla="*/ 11 w 12"/>
                    <a:gd name="T3" fmla="*/ 165 h 165"/>
                    <a:gd name="T4" fmla="*/ 12 w 12"/>
                    <a:gd name="T5" fmla="*/ 165 h 165"/>
                    <a:gd name="T6" fmla="*/ 0 60000 65536"/>
                    <a:gd name="T7" fmla="*/ 0 60000 65536"/>
                    <a:gd name="T8" fmla="*/ 0 60000 65536"/>
                    <a:gd name="T9" fmla="*/ 0 w 12"/>
                    <a:gd name="T10" fmla="*/ 0 h 165"/>
                    <a:gd name="T11" fmla="*/ 12 w 12"/>
                    <a:gd name="T12" fmla="*/ 165 h 165"/>
                  </a:gdLst>
                  <a:ahLst/>
                  <a:cxnLst>
                    <a:cxn ang="T6">
                      <a:pos x="T0" y="T1"/>
                    </a:cxn>
                    <a:cxn ang="T7">
                      <a:pos x="T2" y="T3"/>
                    </a:cxn>
                    <a:cxn ang="T8">
                      <a:pos x="T4" y="T5"/>
                    </a:cxn>
                  </a:cxnLst>
                  <a:rect l="T9" t="T10" r="T11" b="T12"/>
                  <a:pathLst>
                    <a:path w="12" h="165">
                      <a:moveTo>
                        <a:pt x="0" y="0"/>
                      </a:moveTo>
                      <a:lnTo>
                        <a:pt x="11" y="165"/>
                      </a:lnTo>
                      <a:lnTo>
                        <a:pt x="12" y="165"/>
                      </a:lnTo>
                    </a:path>
                  </a:pathLst>
                </a:custGeom>
                <a:noFill/>
                <a:ln w="6350">
                  <a:solidFill>
                    <a:srgbClr val="0C0CFF"/>
                  </a:solidFill>
                  <a:prstDash val="solid"/>
                  <a:round/>
                  <a:headEnd/>
                  <a:tailEnd/>
                </a:ln>
              </p:spPr>
              <p:txBody>
                <a:bodyPr/>
                <a:lstStyle/>
                <a:p>
                  <a:endParaRPr lang="en-US"/>
                </a:p>
              </p:txBody>
            </p:sp>
            <p:sp>
              <p:nvSpPr>
                <p:cNvPr id="5401" name="Freeform 2121"/>
                <p:cNvSpPr>
                  <a:spLocks/>
                </p:cNvSpPr>
                <p:nvPr/>
              </p:nvSpPr>
              <p:spPr bwMode="auto">
                <a:xfrm>
                  <a:off x="3595" y="2105"/>
                  <a:ext cx="3" cy="21"/>
                </a:xfrm>
                <a:custGeom>
                  <a:avLst/>
                  <a:gdLst>
                    <a:gd name="T0" fmla="*/ 0 w 12"/>
                    <a:gd name="T1" fmla="*/ 0 h 111"/>
                    <a:gd name="T2" fmla="*/ 11 w 12"/>
                    <a:gd name="T3" fmla="*/ 111 h 111"/>
                    <a:gd name="T4" fmla="*/ 12 w 12"/>
                    <a:gd name="T5" fmla="*/ 111 h 111"/>
                    <a:gd name="T6" fmla="*/ 0 60000 65536"/>
                    <a:gd name="T7" fmla="*/ 0 60000 65536"/>
                    <a:gd name="T8" fmla="*/ 0 60000 65536"/>
                    <a:gd name="T9" fmla="*/ 0 w 12"/>
                    <a:gd name="T10" fmla="*/ 0 h 111"/>
                    <a:gd name="T11" fmla="*/ 12 w 12"/>
                    <a:gd name="T12" fmla="*/ 111 h 111"/>
                  </a:gdLst>
                  <a:ahLst/>
                  <a:cxnLst>
                    <a:cxn ang="T6">
                      <a:pos x="T0" y="T1"/>
                    </a:cxn>
                    <a:cxn ang="T7">
                      <a:pos x="T2" y="T3"/>
                    </a:cxn>
                    <a:cxn ang="T8">
                      <a:pos x="T4" y="T5"/>
                    </a:cxn>
                  </a:cxnLst>
                  <a:rect l="T9" t="T10" r="T11" b="T12"/>
                  <a:pathLst>
                    <a:path w="12" h="111">
                      <a:moveTo>
                        <a:pt x="0" y="0"/>
                      </a:moveTo>
                      <a:lnTo>
                        <a:pt x="11" y="111"/>
                      </a:lnTo>
                      <a:lnTo>
                        <a:pt x="12" y="111"/>
                      </a:lnTo>
                    </a:path>
                  </a:pathLst>
                </a:custGeom>
                <a:noFill/>
                <a:ln w="6350">
                  <a:solidFill>
                    <a:srgbClr val="0C0CFF"/>
                  </a:solidFill>
                  <a:prstDash val="solid"/>
                  <a:round/>
                  <a:headEnd/>
                  <a:tailEnd/>
                </a:ln>
              </p:spPr>
              <p:txBody>
                <a:bodyPr/>
                <a:lstStyle/>
                <a:p>
                  <a:endParaRPr lang="en-US"/>
                </a:p>
              </p:txBody>
            </p:sp>
            <p:sp>
              <p:nvSpPr>
                <p:cNvPr id="5402" name="Freeform 2122"/>
                <p:cNvSpPr>
                  <a:spLocks/>
                </p:cNvSpPr>
                <p:nvPr/>
              </p:nvSpPr>
              <p:spPr bwMode="auto">
                <a:xfrm>
                  <a:off x="3598" y="2126"/>
                  <a:ext cx="2" cy="14"/>
                </a:xfrm>
                <a:custGeom>
                  <a:avLst/>
                  <a:gdLst>
                    <a:gd name="T0" fmla="*/ 0 w 12"/>
                    <a:gd name="T1" fmla="*/ 0 h 72"/>
                    <a:gd name="T2" fmla="*/ 11 w 12"/>
                    <a:gd name="T3" fmla="*/ 72 h 72"/>
                    <a:gd name="T4" fmla="*/ 12 w 12"/>
                    <a:gd name="T5" fmla="*/ 72 h 72"/>
                    <a:gd name="T6" fmla="*/ 0 60000 65536"/>
                    <a:gd name="T7" fmla="*/ 0 60000 65536"/>
                    <a:gd name="T8" fmla="*/ 0 60000 65536"/>
                    <a:gd name="T9" fmla="*/ 0 w 12"/>
                    <a:gd name="T10" fmla="*/ 0 h 72"/>
                    <a:gd name="T11" fmla="*/ 12 w 12"/>
                    <a:gd name="T12" fmla="*/ 72 h 72"/>
                  </a:gdLst>
                  <a:ahLst/>
                  <a:cxnLst>
                    <a:cxn ang="T6">
                      <a:pos x="T0" y="T1"/>
                    </a:cxn>
                    <a:cxn ang="T7">
                      <a:pos x="T2" y="T3"/>
                    </a:cxn>
                    <a:cxn ang="T8">
                      <a:pos x="T4" y="T5"/>
                    </a:cxn>
                  </a:cxnLst>
                  <a:rect l="T9" t="T10" r="T11" b="T12"/>
                  <a:pathLst>
                    <a:path w="12" h="72">
                      <a:moveTo>
                        <a:pt x="0" y="0"/>
                      </a:moveTo>
                      <a:lnTo>
                        <a:pt x="11" y="72"/>
                      </a:lnTo>
                      <a:lnTo>
                        <a:pt x="12" y="72"/>
                      </a:lnTo>
                    </a:path>
                  </a:pathLst>
                </a:custGeom>
                <a:noFill/>
                <a:ln w="6350">
                  <a:solidFill>
                    <a:srgbClr val="0C0CFF"/>
                  </a:solidFill>
                  <a:prstDash val="solid"/>
                  <a:round/>
                  <a:headEnd/>
                  <a:tailEnd/>
                </a:ln>
              </p:spPr>
              <p:txBody>
                <a:bodyPr/>
                <a:lstStyle/>
                <a:p>
                  <a:endParaRPr lang="en-US"/>
                </a:p>
              </p:txBody>
            </p:sp>
            <p:sp>
              <p:nvSpPr>
                <p:cNvPr id="5403" name="Freeform 2123"/>
                <p:cNvSpPr>
                  <a:spLocks/>
                </p:cNvSpPr>
                <p:nvPr/>
              </p:nvSpPr>
              <p:spPr bwMode="auto">
                <a:xfrm>
                  <a:off x="3600" y="2140"/>
                  <a:ext cx="2" cy="9"/>
                </a:xfrm>
                <a:custGeom>
                  <a:avLst/>
                  <a:gdLst>
                    <a:gd name="T0" fmla="*/ 0 w 12"/>
                    <a:gd name="T1" fmla="*/ 0 h 46"/>
                    <a:gd name="T2" fmla="*/ 11 w 12"/>
                    <a:gd name="T3" fmla="*/ 46 h 46"/>
                    <a:gd name="T4" fmla="*/ 12 w 12"/>
                    <a:gd name="T5" fmla="*/ 46 h 46"/>
                    <a:gd name="T6" fmla="*/ 0 60000 65536"/>
                    <a:gd name="T7" fmla="*/ 0 60000 65536"/>
                    <a:gd name="T8" fmla="*/ 0 60000 65536"/>
                    <a:gd name="T9" fmla="*/ 0 w 12"/>
                    <a:gd name="T10" fmla="*/ 0 h 46"/>
                    <a:gd name="T11" fmla="*/ 12 w 12"/>
                    <a:gd name="T12" fmla="*/ 46 h 46"/>
                  </a:gdLst>
                  <a:ahLst/>
                  <a:cxnLst>
                    <a:cxn ang="T6">
                      <a:pos x="T0" y="T1"/>
                    </a:cxn>
                    <a:cxn ang="T7">
                      <a:pos x="T2" y="T3"/>
                    </a:cxn>
                    <a:cxn ang="T8">
                      <a:pos x="T4" y="T5"/>
                    </a:cxn>
                  </a:cxnLst>
                  <a:rect l="T9" t="T10" r="T11" b="T12"/>
                  <a:pathLst>
                    <a:path w="12" h="46">
                      <a:moveTo>
                        <a:pt x="0" y="0"/>
                      </a:moveTo>
                      <a:lnTo>
                        <a:pt x="11" y="46"/>
                      </a:lnTo>
                      <a:lnTo>
                        <a:pt x="12" y="46"/>
                      </a:lnTo>
                    </a:path>
                  </a:pathLst>
                </a:custGeom>
                <a:noFill/>
                <a:ln w="6350">
                  <a:solidFill>
                    <a:srgbClr val="0C0CFF"/>
                  </a:solidFill>
                  <a:prstDash val="solid"/>
                  <a:round/>
                  <a:headEnd/>
                  <a:tailEnd/>
                </a:ln>
              </p:spPr>
              <p:txBody>
                <a:bodyPr/>
                <a:lstStyle/>
                <a:p>
                  <a:endParaRPr lang="en-US"/>
                </a:p>
              </p:txBody>
            </p:sp>
            <p:sp>
              <p:nvSpPr>
                <p:cNvPr id="5404" name="Freeform 2124"/>
                <p:cNvSpPr>
                  <a:spLocks/>
                </p:cNvSpPr>
                <p:nvPr/>
              </p:nvSpPr>
              <p:spPr bwMode="auto">
                <a:xfrm>
                  <a:off x="3602" y="2149"/>
                  <a:ext cx="2" cy="5"/>
                </a:xfrm>
                <a:custGeom>
                  <a:avLst/>
                  <a:gdLst>
                    <a:gd name="T0" fmla="*/ 0 w 12"/>
                    <a:gd name="T1" fmla="*/ 0 h 30"/>
                    <a:gd name="T2" fmla="*/ 11 w 12"/>
                    <a:gd name="T3" fmla="*/ 30 h 30"/>
                    <a:gd name="T4" fmla="*/ 12 w 12"/>
                    <a:gd name="T5" fmla="*/ 30 h 30"/>
                    <a:gd name="T6" fmla="*/ 0 60000 65536"/>
                    <a:gd name="T7" fmla="*/ 0 60000 65536"/>
                    <a:gd name="T8" fmla="*/ 0 60000 65536"/>
                    <a:gd name="T9" fmla="*/ 0 w 12"/>
                    <a:gd name="T10" fmla="*/ 0 h 30"/>
                    <a:gd name="T11" fmla="*/ 12 w 12"/>
                    <a:gd name="T12" fmla="*/ 30 h 30"/>
                  </a:gdLst>
                  <a:ahLst/>
                  <a:cxnLst>
                    <a:cxn ang="T6">
                      <a:pos x="T0" y="T1"/>
                    </a:cxn>
                    <a:cxn ang="T7">
                      <a:pos x="T2" y="T3"/>
                    </a:cxn>
                    <a:cxn ang="T8">
                      <a:pos x="T4" y="T5"/>
                    </a:cxn>
                  </a:cxnLst>
                  <a:rect l="T9" t="T10" r="T11" b="T12"/>
                  <a:pathLst>
                    <a:path w="12" h="30">
                      <a:moveTo>
                        <a:pt x="0" y="0"/>
                      </a:moveTo>
                      <a:lnTo>
                        <a:pt x="11" y="30"/>
                      </a:lnTo>
                      <a:lnTo>
                        <a:pt x="12" y="30"/>
                      </a:lnTo>
                    </a:path>
                  </a:pathLst>
                </a:custGeom>
                <a:noFill/>
                <a:ln w="6350">
                  <a:solidFill>
                    <a:srgbClr val="0C0CFF"/>
                  </a:solidFill>
                  <a:prstDash val="solid"/>
                  <a:round/>
                  <a:headEnd/>
                  <a:tailEnd/>
                </a:ln>
              </p:spPr>
              <p:txBody>
                <a:bodyPr/>
                <a:lstStyle/>
                <a:p>
                  <a:endParaRPr lang="en-US"/>
                </a:p>
              </p:txBody>
            </p:sp>
            <p:sp>
              <p:nvSpPr>
                <p:cNvPr id="5405" name="Freeform 2125"/>
                <p:cNvSpPr>
                  <a:spLocks/>
                </p:cNvSpPr>
                <p:nvPr/>
              </p:nvSpPr>
              <p:spPr bwMode="auto">
                <a:xfrm>
                  <a:off x="3604" y="2154"/>
                  <a:ext cx="2" cy="4"/>
                </a:xfrm>
                <a:custGeom>
                  <a:avLst/>
                  <a:gdLst>
                    <a:gd name="T0" fmla="*/ 0 w 12"/>
                    <a:gd name="T1" fmla="*/ 0 h 19"/>
                    <a:gd name="T2" fmla="*/ 11 w 12"/>
                    <a:gd name="T3" fmla="*/ 19 h 19"/>
                    <a:gd name="T4" fmla="*/ 12 w 12"/>
                    <a:gd name="T5" fmla="*/ 19 h 19"/>
                    <a:gd name="T6" fmla="*/ 0 60000 65536"/>
                    <a:gd name="T7" fmla="*/ 0 60000 65536"/>
                    <a:gd name="T8" fmla="*/ 0 60000 65536"/>
                    <a:gd name="T9" fmla="*/ 0 w 12"/>
                    <a:gd name="T10" fmla="*/ 0 h 19"/>
                    <a:gd name="T11" fmla="*/ 12 w 12"/>
                    <a:gd name="T12" fmla="*/ 19 h 19"/>
                  </a:gdLst>
                  <a:ahLst/>
                  <a:cxnLst>
                    <a:cxn ang="T6">
                      <a:pos x="T0" y="T1"/>
                    </a:cxn>
                    <a:cxn ang="T7">
                      <a:pos x="T2" y="T3"/>
                    </a:cxn>
                    <a:cxn ang="T8">
                      <a:pos x="T4" y="T5"/>
                    </a:cxn>
                  </a:cxnLst>
                  <a:rect l="T9" t="T10" r="T11" b="T12"/>
                  <a:pathLst>
                    <a:path w="12" h="19">
                      <a:moveTo>
                        <a:pt x="0" y="0"/>
                      </a:moveTo>
                      <a:lnTo>
                        <a:pt x="11" y="19"/>
                      </a:lnTo>
                      <a:lnTo>
                        <a:pt x="12" y="19"/>
                      </a:lnTo>
                    </a:path>
                  </a:pathLst>
                </a:custGeom>
                <a:noFill/>
                <a:ln w="6350">
                  <a:solidFill>
                    <a:srgbClr val="0C0CFF"/>
                  </a:solidFill>
                  <a:prstDash val="solid"/>
                  <a:round/>
                  <a:headEnd/>
                  <a:tailEnd/>
                </a:ln>
              </p:spPr>
              <p:txBody>
                <a:bodyPr/>
                <a:lstStyle/>
                <a:p>
                  <a:endParaRPr lang="en-US"/>
                </a:p>
              </p:txBody>
            </p:sp>
            <p:sp>
              <p:nvSpPr>
                <p:cNvPr id="5406" name="Freeform 2126"/>
                <p:cNvSpPr>
                  <a:spLocks/>
                </p:cNvSpPr>
                <p:nvPr/>
              </p:nvSpPr>
              <p:spPr bwMode="auto">
                <a:xfrm>
                  <a:off x="3606" y="2158"/>
                  <a:ext cx="2" cy="3"/>
                </a:xfrm>
                <a:custGeom>
                  <a:avLst/>
                  <a:gdLst>
                    <a:gd name="T0" fmla="*/ 0 w 12"/>
                    <a:gd name="T1" fmla="*/ 0 h 14"/>
                    <a:gd name="T2" fmla="*/ 11 w 12"/>
                    <a:gd name="T3" fmla="*/ 14 h 14"/>
                    <a:gd name="T4" fmla="*/ 12 w 12"/>
                    <a:gd name="T5" fmla="*/ 14 h 14"/>
                    <a:gd name="T6" fmla="*/ 0 60000 65536"/>
                    <a:gd name="T7" fmla="*/ 0 60000 65536"/>
                    <a:gd name="T8" fmla="*/ 0 60000 65536"/>
                    <a:gd name="T9" fmla="*/ 0 w 12"/>
                    <a:gd name="T10" fmla="*/ 0 h 14"/>
                    <a:gd name="T11" fmla="*/ 12 w 12"/>
                    <a:gd name="T12" fmla="*/ 14 h 14"/>
                  </a:gdLst>
                  <a:ahLst/>
                  <a:cxnLst>
                    <a:cxn ang="T6">
                      <a:pos x="T0" y="T1"/>
                    </a:cxn>
                    <a:cxn ang="T7">
                      <a:pos x="T2" y="T3"/>
                    </a:cxn>
                    <a:cxn ang="T8">
                      <a:pos x="T4" y="T5"/>
                    </a:cxn>
                  </a:cxnLst>
                  <a:rect l="T9" t="T10" r="T11" b="T12"/>
                  <a:pathLst>
                    <a:path w="12" h="14">
                      <a:moveTo>
                        <a:pt x="0" y="0"/>
                      </a:moveTo>
                      <a:lnTo>
                        <a:pt x="11" y="14"/>
                      </a:lnTo>
                      <a:lnTo>
                        <a:pt x="12" y="14"/>
                      </a:lnTo>
                    </a:path>
                  </a:pathLst>
                </a:custGeom>
                <a:noFill/>
                <a:ln w="6350">
                  <a:solidFill>
                    <a:srgbClr val="0C0CFF"/>
                  </a:solidFill>
                  <a:prstDash val="solid"/>
                  <a:round/>
                  <a:headEnd/>
                  <a:tailEnd/>
                </a:ln>
              </p:spPr>
              <p:txBody>
                <a:bodyPr/>
                <a:lstStyle/>
                <a:p>
                  <a:endParaRPr lang="en-US"/>
                </a:p>
              </p:txBody>
            </p:sp>
            <p:sp>
              <p:nvSpPr>
                <p:cNvPr id="5407" name="Freeform 2127"/>
                <p:cNvSpPr>
                  <a:spLocks/>
                </p:cNvSpPr>
                <p:nvPr/>
              </p:nvSpPr>
              <p:spPr bwMode="auto">
                <a:xfrm>
                  <a:off x="3608" y="2161"/>
                  <a:ext cx="2" cy="1"/>
                </a:xfrm>
                <a:custGeom>
                  <a:avLst/>
                  <a:gdLst>
                    <a:gd name="T0" fmla="*/ 0 w 12"/>
                    <a:gd name="T1" fmla="*/ 0 h 9"/>
                    <a:gd name="T2" fmla="*/ 11 w 12"/>
                    <a:gd name="T3" fmla="*/ 9 h 9"/>
                    <a:gd name="T4" fmla="*/ 12 w 12"/>
                    <a:gd name="T5" fmla="*/ 9 h 9"/>
                    <a:gd name="T6" fmla="*/ 0 60000 65536"/>
                    <a:gd name="T7" fmla="*/ 0 60000 65536"/>
                    <a:gd name="T8" fmla="*/ 0 60000 65536"/>
                    <a:gd name="T9" fmla="*/ 0 w 12"/>
                    <a:gd name="T10" fmla="*/ 0 h 9"/>
                    <a:gd name="T11" fmla="*/ 12 w 12"/>
                    <a:gd name="T12" fmla="*/ 9 h 9"/>
                  </a:gdLst>
                  <a:ahLst/>
                  <a:cxnLst>
                    <a:cxn ang="T6">
                      <a:pos x="T0" y="T1"/>
                    </a:cxn>
                    <a:cxn ang="T7">
                      <a:pos x="T2" y="T3"/>
                    </a:cxn>
                    <a:cxn ang="T8">
                      <a:pos x="T4" y="T5"/>
                    </a:cxn>
                  </a:cxnLst>
                  <a:rect l="T9" t="T10" r="T11" b="T12"/>
                  <a:pathLst>
                    <a:path w="12" h="9">
                      <a:moveTo>
                        <a:pt x="0" y="0"/>
                      </a:moveTo>
                      <a:lnTo>
                        <a:pt x="11" y="9"/>
                      </a:lnTo>
                      <a:lnTo>
                        <a:pt x="12" y="9"/>
                      </a:lnTo>
                    </a:path>
                  </a:pathLst>
                </a:custGeom>
                <a:noFill/>
                <a:ln w="6350">
                  <a:solidFill>
                    <a:srgbClr val="0C0CFF"/>
                  </a:solidFill>
                  <a:prstDash val="solid"/>
                  <a:round/>
                  <a:headEnd/>
                  <a:tailEnd/>
                </a:ln>
              </p:spPr>
              <p:txBody>
                <a:bodyPr/>
                <a:lstStyle/>
                <a:p>
                  <a:endParaRPr lang="en-US"/>
                </a:p>
              </p:txBody>
            </p:sp>
            <p:sp>
              <p:nvSpPr>
                <p:cNvPr id="5408" name="Freeform 2128"/>
                <p:cNvSpPr>
                  <a:spLocks/>
                </p:cNvSpPr>
                <p:nvPr/>
              </p:nvSpPr>
              <p:spPr bwMode="auto">
                <a:xfrm>
                  <a:off x="3610" y="2162"/>
                  <a:ext cx="2" cy="2"/>
                </a:xfrm>
                <a:custGeom>
                  <a:avLst/>
                  <a:gdLst>
                    <a:gd name="T0" fmla="*/ 0 w 12"/>
                    <a:gd name="T1" fmla="*/ 0 h 7"/>
                    <a:gd name="T2" fmla="*/ 11 w 12"/>
                    <a:gd name="T3" fmla="*/ 7 h 7"/>
                    <a:gd name="T4" fmla="*/ 12 w 12"/>
                    <a:gd name="T5" fmla="*/ 7 h 7"/>
                    <a:gd name="T6" fmla="*/ 0 60000 65536"/>
                    <a:gd name="T7" fmla="*/ 0 60000 65536"/>
                    <a:gd name="T8" fmla="*/ 0 60000 65536"/>
                    <a:gd name="T9" fmla="*/ 0 w 12"/>
                    <a:gd name="T10" fmla="*/ 0 h 7"/>
                    <a:gd name="T11" fmla="*/ 12 w 12"/>
                    <a:gd name="T12" fmla="*/ 7 h 7"/>
                  </a:gdLst>
                  <a:ahLst/>
                  <a:cxnLst>
                    <a:cxn ang="T6">
                      <a:pos x="T0" y="T1"/>
                    </a:cxn>
                    <a:cxn ang="T7">
                      <a:pos x="T2" y="T3"/>
                    </a:cxn>
                    <a:cxn ang="T8">
                      <a:pos x="T4" y="T5"/>
                    </a:cxn>
                  </a:cxnLst>
                  <a:rect l="T9" t="T10" r="T11" b="T12"/>
                  <a:pathLst>
                    <a:path w="12" h="7">
                      <a:moveTo>
                        <a:pt x="0" y="0"/>
                      </a:moveTo>
                      <a:lnTo>
                        <a:pt x="11" y="7"/>
                      </a:lnTo>
                      <a:lnTo>
                        <a:pt x="12" y="7"/>
                      </a:lnTo>
                    </a:path>
                  </a:pathLst>
                </a:custGeom>
                <a:noFill/>
                <a:ln w="6350">
                  <a:solidFill>
                    <a:srgbClr val="0C0CFF"/>
                  </a:solidFill>
                  <a:prstDash val="solid"/>
                  <a:round/>
                  <a:headEnd/>
                  <a:tailEnd/>
                </a:ln>
              </p:spPr>
              <p:txBody>
                <a:bodyPr/>
                <a:lstStyle/>
                <a:p>
                  <a:endParaRPr lang="en-US"/>
                </a:p>
              </p:txBody>
            </p:sp>
            <p:sp>
              <p:nvSpPr>
                <p:cNvPr id="5409" name="Freeform 2129"/>
                <p:cNvSpPr>
                  <a:spLocks/>
                </p:cNvSpPr>
                <p:nvPr/>
              </p:nvSpPr>
              <p:spPr bwMode="auto">
                <a:xfrm>
                  <a:off x="3612" y="2164"/>
                  <a:ext cx="3" cy="1"/>
                </a:xfrm>
                <a:custGeom>
                  <a:avLst/>
                  <a:gdLst>
                    <a:gd name="T0" fmla="*/ 0 w 12"/>
                    <a:gd name="T1" fmla="*/ 0 h 5"/>
                    <a:gd name="T2" fmla="*/ 11 w 12"/>
                    <a:gd name="T3" fmla="*/ 5 h 5"/>
                    <a:gd name="T4" fmla="*/ 12 w 12"/>
                    <a:gd name="T5" fmla="*/ 5 h 5"/>
                    <a:gd name="T6" fmla="*/ 0 60000 65536"/>
                    <a:gd name="T7" fmla="*/ 0 60000 65536"/>
                    <a:gd name="T8" fmla="*/ 0 60000 65536"/>
                    <a:gd name="T9" fmla="*/ 0 w 12"/>
                    <a:gd name="T10" fmla="*/ 0 h 5"/>
                    <a:gd name="T11" fmla="*/ 12 w 12"/>
                    <a:gd name="T12" fmla="*/ 5 h 5"/>
                  </a:gdLst>
                  <a:ahLst/>
                  <a:cxnLst>
                    <a:cxn ang="T6">
                      <a:pos x="T0" y="T1"/>
                    </a:cxn>
                    <a:cxn ang="T7">
                      <a:pos x="T2" y="T3"/>
                    </a:cxn>
                    <a:cxn ang="T8">
                      <a:pos x="T4" y="T5"/>
                    </a:cxn>
                  </a:cxnLst>
                  <a:rect l="T9" t="T10" r="T11" b="T12"/>
                  <a:pathLst>
                    <a:path w="12" h="5">
                      <a:moveTo>
                        <a:pt x="0" y="0"/>
                      </a:moveTo>
                      <a:lnTo>
                        <a:pt x="11" y="5"/>
                      </a:lnTo>
                      <a:lnTo>
                        <a:pt x="12" y="5"/>
                      </a:lnTo>
                    </a:path>
                  </a:pathLst>
                </a:custGeom>
                <a:noFill/>
                <a:ln w="6350">
                  <a:solidFill>
                    <a:srgbClr val="0C0CFF"/>
                  </a:solidFill>
                  <a:prstDash val="solid"/>
                  <a:round/>
                  <a:headEnd/>
                  <a:tailEnd/>
                </a:ln>
              </p:spPr>
              <p:txBody>
                <a:bodyPr/>
                <a:lstStyle/>
                <a:p>
                  <a:endParaRPr lang="en-US"/>
                </a:p>
              </p:txBody>
            </p:sp>
            <p:sp>
              <p:nvSpPr>
                <p:cNvPr id="5410" name="Freeform 2130"/>
                <p:cNvSpPr>
                  <a:spLocks/>
                </p:cNvSpPr>
                <p:nvPr/>
              </p:nvSpPr>
              <p:spPr bwMode="auto">
                <a:xfrm>
                  <a:off x="3614" y="2165"/>
                  <a:ext cx="3" cy="1"/>
                </a:xfrm>
                <a:custGeom>
                  <a:avLst/>
                  <a:gdLst>
                    <a:gd name="T0" fmla="*/ 0 w 12"/>
                    <a:gd name="T1" fmla="*/ 0 h 5"/>
                    <a:gd name="T2" fmla="*/ 11 w 12"/>
                    <a:gd name="T3" fmla="*/ 5 h 5"/>
                    <a:gd name="T4" fmla="*/ 12 w 12"/>
                    <a:gd name="T5" fmla="*/ 5 h 5"/>
                    <a:gd name="T6" fmla="*/ 0 60000 65536"/>
                    <a:gd name="T7" fmla="*/ 0 60000 65536"/>
                    <a:gd name="T8" fmla="*/ 0 60000 65536"/>
                    <a:gd name="T9" fmla="*/ 0 w 12"/>
                    <a:gd name="T10" fmla="*/ 0 h 5"/>
                    <a:gd name="T11" fmla="*/ 12 w 12"/>
                    <a:gd name="T12" fmla="*/ 5 h 5"/>
                  </a:gdLst>
                  <a:ahLst/>
                  <a:cxnLst>
                    <a:cxn ang="T6">
                      <a:pos x="T0" y="T1"/>
                    </a:cxn>
                    <a:cxn ang="T7">
                      <a:pos x="T2" y="T3"/>
                    </a:cxn>
                    <a:cxn ang="T8">
                      <a:pos x="T4" y="T5"/>
                    </a:cxn>
                  </a:cxnLst>
                  <a:rect l="T9" t="T10" r="T11" b="T12"/>
                  <a:pathLst>
                    <a:path w="12" h="5">
                      <a:moveTo>
                        <a:pt x="0" y="0"/>
                      </a:moveTo>
                      <a:lnTo>
                        <a:pt x="11" y="5"/>
                      </a:lnTo>
                      <a:lnTo>
                        <a:pt x="12" y="5"/>
                      </a:lnTo>
                    </a:path>
                  </a:pathLst>
                </a:custGeom>
                <a:noFill/>
                <a:ln w="6350">
                  <a:solidFill>
                    <a:srgbClr val="0C0CFF"/>
                  </a:solidFill>
                  <a:prstDash val="solid"/>
                  <a:round/>
                  <a:headEnd/>
                  <a:tailEnd/>
                </a:ln>
              </p:spPr>
              <p:txBody>
                <a:bodyPr/>
                <a:lstStyle/>
                <a:p>
                  <a:endParaRPr lang="en-US"/>
                </a:p>
              </p:txBody>
            </p:sp>
            <p:sp>
              <p:nvSpPr>
                <p:cNvPr id="5411" name="Freeform 2131"/>
                <p:cNvSpPr>
                  <a:spLocks/>
                </p:cNvSpPr>
                <p:nvPr/>
              </p:nvSpPr>
              <p:spPr bwMode="auto">
                <a:xfrm>
                  <a:off x="3617" y="2166"/>
                  <a:ext cx="2" cy="1"/>
                </a:xfrm>
                <a:custGeom>
                  <a:avLst/>
                  <a:gdLst>
                    <a:gd name="T0" fmla="*/ 0 w 12"/>
                    <a:gd name="T1" fmla="*/ 0 h 3"/>
                    <a:gd name="T2" fmla="*/ 11 w 12"/>
                    <a:gd name="T3" fmla="*/ 3 h 3"/>
                    <a:gd name="T4" fmla="*/ 12 w 12"/>
                    <a:gd name="T5" fmla="*/ 3 h 3"/>
                    <a:gd name="T6" fmla="*/ 0 60000 65536"/>
                    <a:gd name="T7" fmla="*/ 0 60000 65536"/>
                    <a:gd name="T8" fmla="*/ 0 60000 65536"/>
                    <a:gd name="T9" fmla="*/ 0 w 12"/>
                    <a:gd name="T10" fmla="*/ 0 h 3"/>
                    <a:gd name="T11" fmla="*/ 12 w 12"/>
                    <a:gd name="T12" fmla="*/ 3 h 3"/>
                  </a:gdLst>
                  <a:ahLst/>
                  <a:cxnLst>
                    <a:cxn ang="T6">
                      <a:pos x="T0" y="T1"/>
                    </a:cxn>
                    <a:cxn ang="T7">
                      <a:pos x="T2" y="T3"/>
                    </a:cxn>
                    <a:cxn ang="T8">
                      <a:pos x="T4" y="T5"/>
                    </a:cxn>
                  </a:cxnLst>
                  <a:rect l="T9" t="T10" r="T11" b="T12"/>
                  <a:pathLst>
                    <a:path w="12" h="3">
                      <a:moveTo>
                        <a:pt x="0" y="0"/>
                      </a:moveTo>
                      <a:lnTo>
                        <a:pt x="11" y="3"/>
                      </a:lnTo>
                      <a:lnTo>
                        <a:pt x="12" y="3"/>
                      </a:lnTo>
                    </a:path>
                  </a:pathLst>
                </a:custGeom>
                <a:noFill/>
                <a:ln w="6350">
                  <a:solidFill>
                    <a:srgbClr val="0C0CFF"/>
                  </a:solidFill>
                  <a:prstDash val="solid"/>
                  <a:round/>
                  <a:headEnd/>
                  <a:tailEnd/>
                </a:ln>
              </p:spPr>
              <p:txBody>
                <a:bodyPr/>
                <a:lstStyle/>
                <a:p>
                  <a:endParaRPr lang="en-US"/>
                </a:p>
              </p:txBody>
            </p:sp>
            <p:sp>
              <p:nvSpPr>
                <p:cNvPr id="5412" name="Freeform 2132"/>
                <p:cNvSpPr>
                  <a:spLocks/>
                </p:cNvSpPr>
                <p:nvPr/>
              </p:nvSpPr>
              <p:spPr bwMode="auto">
                <a:xfrm>
                  <a:off x="3619" y="2166"/>
                  <a:ext cx="2" cy="1"/>
                </a:xfrm>
                <a:custGeom>
                  <a:avLst/>
                  <a:gdLst>
                    <a:gd name="T0" fmla="*/ 0 w 12"/>
                    <a:gd name="T1" fmla="*/ 0 h 3"/>
                    <a:gd name="T2" fmla="*/ 11 w 12"/>
                    <a:gd name="T3" fmla="*/ 3 h 3"/>
                    <a:gd name="T4" fmla="*/ 12 w 12"/>
                    <a:gd name="T5" fmla="*/ 3 h 3"/>
                    <a:gd name="T6" fmla="*/ 0 60000 65536"/>
                    <a:gd name="T7" fmla="*/ 0 60000 65536"/>
                    <a:gd name="T8" fmla="*/ 0 60000 65536"/>
                    <a:gd name="T9" fmla="*/ 0 w 12"/>
                    <a:gd name="T10" fmla="*/ 0 h 3"/>
                    <a:gd name="T11" fmla="*/ 12 w 12"/>
                    <a:gd name="T12" fmla="*/ 3 h 3"/>
                  </a:gdLst>
                  <a:ahLst/>
                  <a:cxnLst>
                    <a:cxn ang="T6">
                      <a:pos x="T0" y="T1"/>
                    </a:cxn>
                    <a:cxn ang="T7">
                      <a:pos x="T2" y="T3"/>
                    </a:cxn>
                    <a:cxn ang="T8">
                      <a:pos x="T4" y="T5"/>
                    </a:cxn>
                  </a:cxnLst>
                  <a:rect l="T9" t="T10" r="T11" b="T12"/>
                  <a:pathLst>
                    <a:path w="12" h="3">
                      <a:moveTo>
                        <a:pt x="0" y="0"/>
                      </a:moveTo>
                      <a:lnTo>
                        <a:pt x="11" y="3"/>
                      </a:lnTo>
                      <a:lnTo>
                        <a:pt x="12" y="3"/>
                      </a:lnTo>
                    </a:path>
                  </a:pathLst>
                </a:custGeom>
                <a:noFill/>
                <a:ln w="6350">
                  <a:solidFill>
                    <a:srgbClr val="0C0CFF"/>
                  </a:solidFill>
                  <a:prstDash val="solid"/>
                  <a:round/>
                  <a:headEnd/>
                  <a:tailEnd/>
                </a:ln>
              </p:spPr>
              <p:txBody>
                <a:bodyPr/>
                <a:lstStyle/>
                <a:p>
                  <a:endParaRPr lang="en-US"/>
                </a:p>
              </p:txBody>
            </p:sp>
            <p:sp>
              <p:nvSpPr>
                <p:cNvPr id="5413" name="Freeform 2133"/>
                <p:cNvSpPr>
                  <a:spLocks/>
                </p:cNvSpPr>
                <p:nvPr/>
              </p:nvSpPr>
              <p:spPr bwMode="auto">
                <a:xfrm>
                  <a:off x="3621" y="2167"/>
                  <a:ext cx="2" cy="1"/>
                </a:xfrm>
                <a:custGeom>
                  <a:avLst/>
                  <a:gdLst>
                    <a:gd name="T0" fmla="*/ 0 w 13"/>
                    <a:gd name="T1" fmla="*/ 0 h 3"/>
                    <a:gd name="T2" fmla="*/ 12 w 13"/>
                    <a:gd name="T3" fmla="*/ 3 h 3"/>
                    <a:gd name="T4" fmla="*/ 13 w 13"/>
                    <a:gd name="T5" fmla="*/ 3 h 3"/>
                    <a:gd name="T6" fmla="*/ 0 60000 65536"/>
                    <a:gd name="T7" fmla="*/ 0 60000 65536"/>
                    <a:gd name="T8" fmla="*/ 0 60000 65536"/>
                    <a:gd name="T9" fmla="*/ 0 w 13"/>
                    <a:gd name="T10" fmla="*/ 0 h 3"/>
                    <a:gd name="T11" fmla="*/ 13 w 13"/>
                    <a:gd name="T12" fmla="*/ 3 h 3"/>
                  </a:gdLst>
                  <a:ahLst/>
                  <a:cxnLst>
                    <a:cxn ang="T6">
                      <a:pos x="T0" y="T1"/>
                    </a:cxn>
                    <a:cxn ang="T7">
                      <a:pos x="T2" y="T3"/>
                    </a:cxn>
                    <a:cxn ang="T8">
                      <a:pos x="T4" y="T5"/>
                    </a:cxn>
                  </a:cxnLst>
                  <a:rect l="T9" t="T10" r="T11" b="T12"/>
                  <a:pathLst>
                    <a:path w="13" h="3">
                      <a:moveTo>
                        <a:pt x="0" y="0"/>
                      </a:moveTo>
                      <a:lnTo>
                        <a:pt x="12" y="3"/>
                      </a:lnTo>
                      <a:lnTo>
                        <a:pt x="13" y="3"/>
                      </a:lnTo>
                    </a:path>
                  </a:pathLst>
                </a:custGeom>
                <a:noFill/>
                <a:ln w="6350">
                  <a:solidFill>
                    <a:srgbClr val="0C0CFF"/>
                  </a:solidFill>
                  <a:prstDash val="solid"/>
                  <a:round/>
                  <a:headEnd/>
                  <a:tailEnd/>
                </a:ln>
              </p:spPr>
              <p:txBody>
                <a:bodyPr/>
                <a:lstStyle/>
                <a:p>
                  <a:endParaRPr lang="en-US"/>
                </a:p>
              </p:txBody>
            </p:sp>
            <p:sp>
              <p:nvSpPr>
                <p:cNvPr id="5414" name="Freeform 2134"/>
                <p:cNvSpPr>
                  <a:spLocks/>
                </p:cNvSpPr>
                <p:nvPr/>
              </p:nvSpPr>
              <p:spPr bwMode="auto">
                <a:xfrm>
                  <a:off x="3623" y="2167"/>
                  <a:ext cx="2" cy="1"/>
                </a:xfrm>
                <a:custGeom>
                  <a:avLst/>
                  <a:gdLst>
                    <a:gd name="T0" fmla="*/ 0 w 12"/>
                    <a:gd name="T1" fmla="*/ 0 h 3"/>
                    <a:gd name="T2" fmla="*/ 11 w 12"/>
                    <a:gd name="T3" fmla="*/ 3 h 3"/>
                    <a:gd name="T4" fmla="*/ 12 w 12"/>
                    <a:gd name="T5" fmla="*/ 3 h 3"/>
                    <a:gd name="T6" fmla="*/ 0 60000 65536"/>
                    <a:gd name="T7" fmla="*/ 0 60000 65536"/>
                    <a:gd name="T8" fmla="*/ 0 60000 65536"/>
                    <a:gd name="T9" fmla="*/ 0 w 12"/>
                    <a:gd name="T10" fmla="*/ 0 h 3"/>
                    <a:gd name="T11" fmla="*/ 12 w 12"/>
                    <a:gd name="T12" fmla="*/ 3 h 3"/>
                  </a:gdLst>
                  <a:ahLst/>
                  <a:cxnLst>
                    <a:cxn ang="T6">
                      <a:pos x="T0" y="T1"/>
                    </a:cxn>
                    <a:cxn ang="T7">
                      <a:pos x="T2" y="T3"/>
                    </a:cxn>
                    <a:cxn ang="T8">
                      <a:pos x="T4" y="T5"/>
                    </a:cxn>
                  </a:cxnLst>
                  <a:rect l="T9" t="T10" r="T11" b="T12"/>
                  <a:pathLst>
                    <a:path w="12" h="3">
                      <a:moveTo>
                        <a:pt x="0" y="0"/>
                      </a:moveTo>
                      <a:lnTo>
                        <a:pt x="11" y="3"/>
                      </a:lnTo>
                      <a:lnTo>
                        <a:pt x="12" y="3"/>
                      </a:lnTo>
                    </a:path>
                  </a:pathLst>
                </a:custGeom>
                <a:noFill/>
                <a:ln w="6350">
                  <a:solidFill>
                    <a:srgbClr val="0C0CFF"/>
                  </a:solidFill>
                  <a:prstDash val="solid"/>
                  <a:round/>
                  <a:headEnd/>
                  <a:tailEnd/>
                </a:ln>
              </p:spPr>
              <p:txBody>
                <a:bodyPr/>
                <a:lstStyle/>
                <a:p>
                  <a:endParaRPr lang="en-US"/>
                </a:p>
              </p:txBody>
            </p:sp>
            <p:sp>
              <p:nvSpPr>
                <p:cNvPr id="5415" name="Freeform 2135"/>
                <p:cNvSpPr>
                  <a:spLocks/>
                </p:cNvSpPr>
                <p:nvPr/>
              </p:nvSpPr>
              <p:spPr bwMode="auto">
                <a:xfrm>
                  <a:off x="3625" y="2168"/>
                  <a:ext cx="2" cy="1"/>
                </a:xfrm>
                <a:custGeom>
                  <a:avLst/>
                  <a:gdLst>
                    <a:gd name="T0" fmla="*/ 0 w 12"/>
                    <a:gd name="T1" fmla="*/ 0 h 2"/>
                    <a:gd name="T2" fmla="*/ 11 w 12"/>
                    <a:gd name="T3" fmla="*/ 2 h 2"/>
                    <a:gd name="T4" fmla="*/ 12 w 12"/>
                    <a:gd name="T5" fmla="*/ 2 h 2"/>
                    <a:gd name="T6" fmla="*/ 0 60000 65536"/>
                    <a:gd name="T7" fmla="*/ 0 60000 65536"/>
                    <a:gd name="T8" fmla="*/ 0 60000 65536"/>
                    <a:gd name="T9" fmla="*/ 0 w 12"/>
                    <a:gd name="T10" fmla="*/ 0 h 2"/>
                    <a:gd name="T11" fmla="*/ 12 w 12"/>
                    <a:gd name="T12" fmla="*/ 2 h 2"/>
                  </a:gdLst>
                  <a:ahLst/>
                  <a:cxnLst>
                    <a:cxn ang="T6">
                      <a:pos x="T0" y="T1"/>
                    </a:cxn>
                    <a:cxn ang="T7">
                      <a:pos x="T2" y="T3"/>
                    </a:cxn>
                    <a:cxn ang="T8">
                      <a:pos x="T4" y="T5"/>
                    </a:cxn>
                  </a:cxnLst>
                  <a:rect l="T9" t="T10" r="T11" b="T12"/>
                  <a:pathLst>
                    <a:path w="12" h="2">
                      <a:moveTo>
                        <a:pt x="0" y="0"/>
                      </a:moveTo>
                      <a:lnTo>
                        <a:pt x="11" y="2"/>
                      </a:lnTo>
                      <a:lnTo>
                        <a:pt x="12" y="2"/>
                      </a:lnTo>
                    </a:path>
                  </a:pathLst>
                </a:custGeom>
                <a:noFill/>
                <a:ln w="6350">
                  <a:solidFill>
                    <a:srgbClr val="0C0CFF"/>
                  </a:solidFill>
                  <a:prstDash val="solid"/>
                  <a:round/>
                  <a:headEnd/>
                  <a:tailEnd/>
                </a:ln>
              </p:spPr>
              <p:txBody>
                <a:bodyPr/>
                <a:lstStyle/>
                <a:p>
                  <a:endParaRPr lang="en-US"/>
                </a:p>
              </p:txBody>
            </p:sp>
            <p:sp>
              <p:nvSpPr>
                <p:cNvPr id="5416" name="Freeform 2136"/>
                <p:cNvSpPr>
                  <a:spLocks/>
                </p:cNvSpPr>
                <p:nvPr/>
              </p:nvSpPr>
              <p:spPr bwMode="auto">
                <a:xfrm>
                  <a:off x="3627" y="2168"/>
                  <a:ext cx="3" cy="1"/>
                </a:xfrm>
                <a:custGeom>
                  <a:avLst/>
                  <a:gdLst>
                    <a:gd name="T0" fmla="*/ 0 w 12"/>
                    <a:gd name="T1" fmla="*/ 0 h 2"/>
                    <a:gd name="T2" fmla="*/ 11 w 12"/>
                    <a:gd name="T3" fmla="*/ 2 h 2"/>
                    <a:gd name="T4" fmla="*/ 12 w 12"/>
                    <a:gd name="T5" fmla="*/ 2 h 2"/>
                    <a:gd name="T6" fmla="*/ 0 60000 65536"/>
                    <a:gd name="T7" fmla="*/ 0 60000 65536"/>
                    <a:gd name="T8" fmla="*/ 0 60000 65536"/>
                    <a:gd name="T9" fmla="*/ 0 w 12"/>
                    <a:gd name="T10" fmla="*/ 0 h 2"/>
                    <a:gd name="T11" fmla="*/ 12 w 12"/>
                    <a:gd name="T12" fmla="*/ 2 h 2"/>
                  </a:gdLst>
                  <a:ahLst/>
                  <a:cxnLst>
                    <a:cxn ang="T6">
                      <a:pos x="T0" y="T1"/>
                    </a:cxn>
                    <a:cxn ang="T7">
                      <a:pos x="T2" y="T3"/>
                    </a:cxn>
                    <a:cxn ang="T8">
                      <a:pos x="T4" y="T5"/>
                    </a:cxn>
                  </a:cxnLst>
                  <a:rect l="T9" t="T10" r="T11" b="T12"/>
                  <a:pathLst>
                    <a:path w="12" h="2">
                      <a:moveTo>
                        <a:pt x="0" y="0"/>
                      </a:moveTo>
                      <a:lnTo>
                        <a:pt x="11" y="2"/>
                      </a:lnTo>
                      <a:lnTo>
                        <a:pt x="12" y="2"/>
                      </a:lnTo>
                    </a:path>
                  </a:pathLst>
                </a:custGeom>
                <a:noFill/>
                <a:ln w="6350">
                  <a:solidFill>
                    <a:srgbClr val="0C0CFF"/>
                  </a:solidFill>
                  <a:prstDash val="solid"/>
                  <a:round/>
                  <a:headEnd/>
                  <a:tailEnd/>
                </a:ln>
              </p:spPr>
              <p:txBody>
                <a:bodyPr/>
                <a:lstStyle/>
                <a:p>
                  <a:endParaRPr lang="en-US"/>
                </a:p>
              </p:txBody>
            </p:sp>
            <p:sp>
              <p:nvSpPr>
                <p:cNvPr id="5417" name="Freeform 2137"/>
                <p:cNvSpPr>
                  <a:spLocks/>
                </p:cNvSpPr>
                <p:nvPr/>
              </p:nvSpPr>
              <p:spPr bwMode="auto">
                <a:xfrm>
                  <a:off x="3629" y="2169"/>
                  <a:ext cx="3" cy="1"/>
                </a:xfrm>
                <a:custGeom>
                  <a:avLst/>
                  <a:gdLst>
                    <a:gd name="T0" fmla="*/ 0 w 12"/>
                    <a:gd name="T1" fmla="*/ 0 h 2"/>
                    <a:gd name="T2" fmla="*/ 11 w 12"/>
                    <a:gd name="T3" fmla="*/ 2 h 2"/>
                    <a:gd name="T4" fmla="*/ 12 w 12"/>
                    <a:gd name="T5" fmla="*/ 2 h 2"/>
                    <a:gd name="T6" fmla="*/ 0 60000 65536"/>
                    <a:gd name="T7" fmla="*/ 0 60000 65536"/>
                    <a:gd name="T8" fmla="*/ 0 60000 65536"/>
                    <a:gd name="T9" fmla="*/ 0 w 12"/>
                    <a:gd name="T10" fmla="*/ 0 h 2"/>
                    <a:gd name="T11" fmla="*/ 12 w 12"/>
                    <a:gd name="T12" fmla="*/ 2 h 2"/>
                  </a:gdLst>
                  <a:ahLst/>
                  <a:cxnLst>
                    <a:cxn ang="T6">
                      <a:pos x="T0" y="T1"/>
                    </a:cxn>
                    <a:cxn ang="T7">
                      <a:pos x="T2" y="T3"/>
                    </a:cxn>
                    <a:cxn ang="T8">
                      <a:pos x="T4" y="T5"/>
                    </a:cxn>
                  </a:cxnLst>
                  <a:rect l="T9" t="T10" r="T11" b="T12"/>
                  <a:pathLst>
                    <a:path w="12" h="2">
                      <a:moveTo>
                        <a:pt x="0" y="0"/>
                      </a:moveTo>
                      <a:lnTo>
                        <a:pt x="11" y="2"/>
                      </a:lnTo>
                      <a:lnTo>
                        <a:pt x="12" y="2"/>
                      </a:lnTo>
                    </a:path>
                  </a:pathLst>
                </a:custGeom>
                <a:noFill/>
                <a:ln w="6350">
                  <a:solidFill>
                    <a:srgbClr val="0C0CFF"/>
                  </a:solidFill>
                  <a:prstDash val="solid"/>
                  <a:round/>
                  <a:headEnd/>
                  <a:tailEnd/>
                </a:ln>
              </p:spPr>
              <p:txBody>
                <a:bodyPr/>
                <a:lstStyle/>
                <a:p>
                  <a:endParaRPr lang="en-US"/>
                </a:p>
              </p:txBody>
            </p:sp>
            <p:sp>
              <p:nvSpPr>
                <p:cNvPr id="5418" name="Freeform 2138"/>
                <p:cNvSpPr>
                  <a:spLocks/>
                </p:cNvSpPr>
                <p:nvPr/>
              </p:nvSpPr>
              <p:spPr bwMode="auto">
                <a:xfrm>
                  <a:off x="3631" y="2169"/>
                  <a:ext cx="3" cy="1"/>
                </a:xfrm>
                <a:custGeom>
                  <a:avLst/>
                  <a:gdLst>
                    <a:gd name="T0" fmla="*/ 0 w 12"/>
                    <a:gd name="T1" fmla="*/ 0 h 2"/>
                    <a:gd name="T2" fmla="*/ 11 w 12"/>
                    <a:gd name="T3" fmla="*/ 2 h 2"/>
                    <a:gd name="T4" fmla="*/ 12 w 12"/>
                    <a:gd name="T5" fmla="*/ 2 h 2"/>
                    <a:gd name="T6" fmla="*/ 0 60000 65536"/>
                    <a:gd name="T7" fmla="*/ 0 60000 65536"/>
                    <a:gd name="T8" fmla="*/ 0 60000 65536"/>
                    <a:gd name="T9" fmla="*/ 0 w 12"/>
                    <a:gd name="T10" fmla="*/ 0 h 2"/>
                    <a:gd name="T11" fmla="*/ 12 w 12"/>
                    <a:gd name="T12" fmla="*/ 2 h 2"/>
                  </a:gdLst>
                  <a:ahLst/>
                  <a:cxnLst>
                    <a:cxn ang="T6">
                      <a:pos x="T0" y="T1"/>
                    </a:cxn>
                    <a:cxn ang="T7">
                      <a:pos x="T2" y="T3"/>
                    </a:cxn>
                    <a:cxn ang="T8">
                      <a:pos x="T4" y="T5"/>
                    </a:cxn>
                  </a:cxnLst>
                  <a:rect l="T9" t="T10" r="T11" b="T12"/>
                  <a:pathLst>
                    <a:path w="12" h="2">
                      <a:moveTo>
                        <a:pt x="0" y="0"/>
                      </a:moveTo>
                      <a:lnTo>
                        <a:pt x="11" y="2"/>
                      </a:lnTo>
                      <a:lnTo>
                        <a:pt x="12" y="2"/>
                      </a:lnTo>
                    </a:path>
                  </a:pathLst>
                </a:custGeom>
                <a:noFill/>
                <a:ln w="6350">
                  <a:solidFill>
                    <a:srgbClr val="0C0CFF"/>
                  </a:solidFill>
                  <a:prstDash val="solid"/>
                  <a:round/>
                  <a:headEnd/>
                  <a:tailEnd/>
                </a:ln>
              </p:spPr>
              <p:txBody>
                <a:bodyPr/>
                <a:lstStyle/>
                <a:p>
                  <a:endParaRPr lang="en-US"/>
                </a:p>
              </p:txBody>
            </p:sp>
            <p:sp>
              <p:nvSpPr>
                <p:cNvPr id="5419" name="Freeform 2139"/>
                <p:cNvSpPr>
                  <a:spLocks/>
                </p:cNvSpPr>
                <p:nvPr/>
              </p:nvSpPr>
              <p:spPr bwMode="auto">
                <a:xfrm>
                  <a:off x="3634" y="2170"/>
                  <a:ext cx="2" cy="1"/>
                </a:xfrm>
                <a:custGeom>
                  <a:avLst/>
                  <a:gdLst>
                    <a:gd name="T0" fmla="*/ 0 w 12"/>
                    <a:gd name="T1" fmla="*/ 0 h 1"/>
                    <a:gd name="T2" fmla="*/ 11 w 12"/>
                    <a:gd name="T3" fmla="*/ 1 h 1"/>
                    <a:gd name="T4" fmla="*/ 12 w 12"/>
                    <a:gd name="T5" fmla="*/ 1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1"/>
                      </a:lnTo>
                      <a:lnTo>
                        <a:pt x="12" y="1"/>
                      </a:lnTo>
                    </a:path>
                  </a:pathLst>
                </a:custGeom>
                <a:noFill/>
                <a:ln w="6350">
                  <a:solidFill>
                    <a:srgbClr val="0C0CFF"/>
                  </a:solidFill>
                  <a:prstDash val="solid"/>
                  <a:round/>
                  <a:headEnd/>
                  <a:tailEnd/>
                </a:ln>
              </p:spPr>
              <p:txBody>
                <a:bodyPr/>
                <a:lstStyle/>
                <a:p>
                  <a:endParaRPr lang="en-US"/>
                </a:p>
              </p:txBody>
            </p:sp>
            <p:sp>
              <p:nvSpPr>
                <p:cNvPr id="5420" name="Freeform 2140"/>
                <p:cNvSpPr>
                  <a:spLocks/>
                </p:cNvSpPr>
                <p:nvPr/>
              </p:nvSpPr>
              <p:spPr bwMode="auto">
                <a:xfrm>
                  <a:off x="3636" y="2170"/>
                  <a:ext cx="2" cy="1"/>
                </a:xfrm>
                <a:custGeom>
                  <a:avLst/>
                  <a:gdLst>
                    <a:gd name="T0" fmla="*/ 0 w 12"/>
                    <a:gd name="T1" fmla="*/ 0 h 2"/>
                    <a:gd name="T2" fmla="*/ 11 w 12"/>
                    <a:gd name="T3" fmla="*/ 2 h 2"/>
                    <a:gd name="T4" fmla="*/ 12 w 12"/>
                    <a:gd name="T5" fmla="*/ 2 h 2"/>
                    <a:gd name="T6" fmla="*/ 0 60000 65536"/>
                    <a:gd name="T7" fmla="*/ 0 60000 65536"/>
                    <a:gd name="T8" fmla="*/ 0 60000 65536"/>
                    <a:gd name="T9" fmla="*/ 0 w 12"/>
                    <a:gd name="T10" fmla="*/ 0 h 2"/>
                    <a:gd name="T11" fmla="*/ 12 w 12"/>
                    <a:gd name="T12" fmla="*/ 2 h 2"/>
                  </a:gdLst>
                  <a:ahLst/>
                  <a:cxnLst>
                    <a:cxn ang="T6">
                      <a:pos x="T0" y="T1"/>
                    </a:cxn>
                    <a:cxn ang="T7">
                      <a:pos x="T2" y="T3"/>
                    </a:cxn>
                    <a:cxn ang="T8">
                      <a:pos x="T4" y="T5"/>
                    </a:cxn>
                  </a:cxnLst>
                  <a:rect l="T9" t="T10" r="T11" b="T12"/>
                  <a:pathLst>
                    <a:path w="12" h="2">
                      <a:moveTo>
                        <a:pt x="0" y="0"/>
                      </a:moveTo>
                      <a:lnTo>
                        <a:pt x="11" y="2"/>
                      </a:lnTo>
                      <a:lnTo>
                        <a:pt x="12" y="2"/>
                      </a:lnTo>
                    </a:path>
                  </a:pathLst>
                </a:custGeom>
                <a:noFill/>
                <a:ln w="6350">
                  <a:solidFill>
                    <a:srgbClr val="0C0CFF"/>
                  </a:solidFill>
                  <a:prstDash val="solid"/>
                  <a:round/>
                  <a:headEnd/>
                  <a:tailEnd/>
                </a:ln>
              </p:spPr>
              <p:txBody>
                <a:bodyPr/>
                <a:lstStyle/>
                <a:p>
                  <a:endParaRPr lang="en-US"/>
                </a:p>
              </p:txBody>
            </p:sp>
            <p:sp>
              <p:nvSpPr>
                <p:cNvPr id="5421" name="Freeform 2141"/>
                <p:cNvSpPr>
                  <a:spLocks/>
                </p:cNvSpPr>
                <p:nvPr/>
              </p:nvSpPr>
              <p:spPr bwMode="auto">
                <a:xfrm>
                  <a:off x="3638" y="2170"/>
                  <a:ext cx="2" cy="1"/>
                </a:xfrm>
                <a:custGeom>
                  <a:avLst/>
                  <a:gdLst>
                    <a:gd name="T0" fmla="*/ 0 w 12"/>
                    <a:gd name="T1" fmla="*/ 0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422" name="Freeform 2142"/>
                <p:cNvSpPr>
                  <a:spLocks/>
                </p:cNvSpPr>
                <p:nvPr/>
              </p:nvSpPr>
              <p:spPr bwMode="auto">
                <a:xfrm>
                  <a:off x="3640" y="2170"/>
                  <a:ext cx="2" cy="1"/>
                </a:xfrm>
                <a:custGeom>
                  <a:avLst/>
                  <a:gdLst>
                    <a:gd name="T0" fmla="*/ 0 w 12"/>
                    <a:gd name="T1" fmla="*/ 0 h 1"/>
                    <a:gd name="T2" fmla="*/ 11 w 12"/>
                    <a:gd name="T3" fmla="*/ 1 h 1"/>
                    <a:gd name="T4" fmla="*/ 12 w 12"/>
                    <a:gd name="T5" fmla="*/ 1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1"/>
                      </a:lnTo>
                      <a:lnTo>
                        <a:pt x="12" y="1"/>
                      </a:lnTo>
                    </a:path>
                  </a:pathLst>
                </a:custGeom>
                <a:noFill/>
                <a:ln w="6350">
                  <a:solidFill>
                    <a:srgbClr val="0C0CFF"/>
                  </a:solidFill>
                  <a:prstDash val="solid"/>
                  <a:round/>
                  <a:headEnd/>
                  <a:tailEnd/>
                </a:ln>
              </p:spPr>
              <p:txBody>
                <a:bodyPr/>
                <a:lstStyle/>
                <a:p>
                  <a:endParaRPr lang="en-US"/>
                </a:p>
              </p:txBody>
            </p:sp>
            <p:sp>
              <p:nvSpPr>
                <p:cNvPr id="5423" name="Freeform 2143"/>
                <p:cNvSpPr>
                  <a:spLocks/>
                </p:cNvSpPr>
                <p:nvPr/>
              </p:nvSpPr>
              <p:spPr bwMode="auto">
                <a:xfrm>
                  <a:off x="3642" y="2170"/>
                  <a:ext cx="2" cy="1"/>
                </a:xfrm>
                <a:custGeom>
                  <a:avLst/>
                  <a:gdLst>
                    <a:gd name="T0" fmla="*/ 0 w 12"/>
                    <a:gd name="T1" fmla="*/ 0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424" name="Freeform 2144"/>
                <p:cNvSpPr>
                  <a:spLocks/>
                </p:cNvSpPr>
                <p:nvPr/>
              </p:nvSpPr>
              <p:spPr bwMode="auto">
                <a:xfrm>
                  <a:off x="3644" y="2170"/>
                  <a:ext cx="2" cy="1"/>
                </a:xfrm>
                <a:custGeom>
                  <a:avLst/>
                  <a:gdLst>
                    <a:gd name="T0" fmla="*/ 0 w 12"/>
                    <a:gd name="T1" fmla="*/ 0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425" name="Freeform 2145"/>
                <p:cNvSpPr>
                  <a:spLocks/>
                </p:cNvSpPr>
                <p:nvPr/>
              </p:nvSpPr>
              <p:spPr bwMode="auto">
                <a:xfrm>
                  <a:off x="3646" y="2170"/>
                  <a:ext cx="2" cy="1"/>
                </a:xfrm>
                <a:custGeom>
                  <a:avLst/>
                  <a:gdLst>
                    <a:gd name="T0" fmla="*/ 0 w 12"/>
                    <a:gd name="T1" fmla="*/ 1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1"/>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426" name="Freeform 2146"/>
                <p:cNvSpPr>
                  <a:spLocks/>
                </p:cNvSpPr>
                <p:nvPr/>
              </p:nvSpPr>
              <p:spPr bwMode="auto">
                <a:xfrm>
                  <a:off x="3648" y="2170"/>
                  <a:ext cx="3" cy="1"/>
                </a:xfrm>
                <a:custGeom>
                  <a:avLst/>
                  <a:gdLst>
                    <a:gd name="T0" fmla="*/ 0 w 13"/>
                    <a:gd name="T1" fmla="*/ 0 h 1"/>
                    <a:gd name="T2" fmla="*/ 12 w 13"/>
                    <a:gd name="T3" fmla="*/ 0 h 1"/>
                    <a:gd name="T4" fmla="*/ 13 w 13"/>
                    <a:gd name="T5" fmla="*/ 0 h 1"/>
                    <a:gd name="T6" fmla="*/ 0 60000 65536"/>
                    <a:gd name="T7" fmla="*/ 0 60000 65536"/>
                    <a:gd name="T8" fmla="*/ 0 60000 65536"/>
                    <a:gd name="T9" fmla="*/ 0 w 13"/>
                    <a:gd name="T10" fmla="*/ 0 h 1"/>
                    <a:gd name="T11" fmla="*/ 13 w 13"/>
                    <a:gd name="T12" fmla="*/ 1 h 1"/>
                  </a:gdLst>
                  <a:ahLst/>
                  <a:cxnLst>
                    <a:cxn ang="T6">
                      <a:pos x="T0" y="T1"/>
                    </a:cxn>
                    <a:cxn ang="T7">
                      <a:pos x="T2" y="T3"/>
                    </a:cxn>
                    <a:cxn ang="T8">
                      <a:pos x="T4" y="T5"/>
                    </a:cxn>
                  </a:cxnLst>
                  <a:rect l="T9" t="T10" r="T11" b="T12"/>
                  <a:pathLst>
                    <a:path w="13" h="1">
                      <a:moveTo>
                        <a:pt x="0" y="0"/>
                      </a:moveTo>
                      <a:lnTo>
                        <a:pt x="12" y="0"/>
                      </a:lnTo>
                      <a:lnTo>
                        <a:pt x="13" y="0"/>
                      </a:lnTo>
                    </a:path>
                  </a:pathLst>
                </a:custGeom>
                <a:noFill/>
                <a:ln w="6350">
                  <a:solidFill>
                    <a:srgbClr val="0C0CFF"/>
                  </a:solidFill>
                  <a:prstDash val="solid"/>
                  <a:round/>
                  <a:headEnd/>
                  <a:tailEnd/>
                </a:ln>
              </p:spPr>
              <p:txBody>
                <a:bodyPr/>
                <a:lstStyle/>
                <a:p>
                  <a:endParaRPr lang="en-US"/>
                </a:p>
              </p:txBody>
            </p:sp>
            <p:sp>
              <p:nvSpPr>
                <p:cNvPr id="5427" name="Freeform 2147"/>
                <p:cNvSpPr>
                  <a:spLocks/>
                </p:cNvSpPr>
                <p:nvPr/>
              </p:nvSpPr>
              <p:spPr bwMode="auto">
                <a:xfrm>
                  <a:off x="3651" y="2170"/>
                  <a:ext cx="2" cy="1"/>
                </a:xfrm>
                <a:custGeom>
                  <a:avLst/>
                  <a:gdLst>
                    <a:gd name="T0" fmla="*/ 0 w 12"/>
                    <a:gd name="T1" fmla="*/ 1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1"/>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428" name="Freeform 2148"/>
                <p:cNvSpPr>
                  <a:spLocks/>
                </p:cNvSpPr>
                <p:nvPr/>
              </p:nvSpPr>
              <p:spPr bwMode="auto">
                <a:xfrm>
                  <a:off x="3653" y="2170"/>
                  <a:ext cx="2" cy="1"/>
                </a:xfrm>
                <a:custGeom>
                  <a:avLst/>
                  <a:gdLst>
                    <a:gd name="T0" fmla="*/ 0 w 12"/>
                    <a:gd name="T1" fmla="*/ 1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1"/>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429" name="Freeform 2149"/>
                <p:cNvSpPr>
                  <a:spLocks/>
                </p:cNvSpPr>
                <p:nvPr/>
              </p:nvSpPr>
              <p:spPr bwMode="auto">
                <a:xfrm>
                  <a:off x="3655" y="2170"/>
                  <a:ext cx="2" cy="1"/>
                </a:xfrm>
                <a:custGeom>
                  <a:avLst/>
                  <a:gdLst>
                    <a:gd name="T0" fmla="*/ 0 w 12"/>
                    <a:gd name="T1" fmla="*/ 1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1"/>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430" name="Freeform 2150"/>
                <p:cNvSpPr>
                  <a:spLocks/>
                </p:cNvSpPr>
                <p:nvPr/>
              </p:nvSpPr>
              <p:spPr bwMode="auto">
                <a:xfrm>
                  <a:off x="3657" y="2169"/>
                  <a:ext cx="2" cy="1"/>
                </a:xfrm>
                <a:custGeom>
                  <a:avLst/>
                  <a:gdLst>
                    <a:gd name="T0" fmla="*/ 0 w 12"/>
                    <a:gd name="T1" fmla="*/ 1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1"/>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431" name="Freeform 2151"/>
                <p:cNvSpPr>
                  <a:spLocks/>
                </p:cNvSpPr>
                <p:nvPr/>
              </p:nvSpPr>
              <p:spPr bwMode="auto">
                <a:xfrm>
                  <a:off x="3659" y="2169"/>
                  <a:ext cx="2" cy="1"/>
                </a:xfrm>
                <a:custGeom>
                  <a:avLst/>
                  <a:gdLst>
                    <a:gd name="T0" fmla="*/ 0 w 12"/>
                    <a:gd name="T1" fmla="*/ 0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432" name="Freeform 2152"/>
                <p:cNvSpPr>
                  <a:spLocks/>
                </p:cNvSpPr>
                <p:nvPr/>
              </p:nvSpPr>
              <p:spPr bwMode="auto">
                <a:xfrm>
                  <a:off x="3661" y="2169"/>
                  <a:ext cx="2" cy="1"/>
                </a:xfrm>
                <a:custGeom>
                  <a:avLst/>
                  <a:gdLst>
                    <a:gd name="T0" fmla="*/ 0 w 12"/>
                    <a:gd name="T1" fmla="*/ 0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433" name="Freeform 2153"/>
                <p:cNvSpPr>
                  <a:spLocks/>
                </p:cNvSpPr>
                <p:nvPr/>
              </p:nvSpPr>
              <p:spPr bwMode="auto">
                <a:xfrm>
                  <a:off x="3663" y="2169"/>
                  <a:ext cx="3" cy="1"/>
                </a:xfrm>
                <a:custGeom>
                  <a:avLst/>
                  <a:gdLst>
                    <a:gd name="T0" fmla="*/ 0 w 12"/>
                    <a:gd name="T1" fmla="*/ 1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1"/>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434" name="Freeform 2154"/>
                <p:cNvSpPr>
                  <a:spLocks/>
                </p:cNvSpPr>
                <p:nvPr/>
              </p:nvSpPr>
              <p:spPr bwMode="auto">
                <a:xfrm>
                  <a:off x="3665" y="2169"/>
                  <a:ext cx="3" cy="1"/>
                </a:xfrm>
                <a:custGeom>
                  <a:avLst/>
                  <a:gdLst>
                    <a:gd name="T0" fmla="*/ 0 w 12"/>
                    <a:gd name="T1" fmla="*/ 0 h 1"/>
                    <a:gd name="T2" fmla="*/ 11 w 12"/>
                    <a:gd name="T3" fmla="*/ 1 h 1"/>
                    <a:gd name="T4" fmla="*/ 12 w 12"/>
                    <a:gd name="T5" fmla="*/ 1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1"/>
                      </a:lnTo>
                      <a:lnTo>
                        <a:pt x="12" y="1"/>
                      </a:lnTo>
                    </a:path>
                  </a:pathLst>
                </a:custGeom>
                <a:noFill/>
                <a:ln w="6350">
                  <a:solidFill>
                    <a:srgbClr val="0C0CFF"/>
                  </a:solidFill>
                  <a:prstDash val="solid"/>
                  <a:round/>
                  <a:headEnd/>
                  <a:tailEnd/>
                </a:ln>
              </p:spPr>
              <p:txBody>
                <a:bodyPr/>
                <a:lstStyle/>
                <a:p>
                  <a:endParaRPr lang="en-US"/>
                </a:p>
              </p:txBody>
            </p:sp>
            <p:sp>
              <p:nvSpPr>
                <p:cNvPr id="5435" name="Freeform 2155"/>
                <p:cNvSpPr>
                  <a:spLocks/>
                </p:cNvSpPr>
                <p:nvPr/>
              </p:nvSpPr>
              <p:spPr bwMode="auto">
                <a:xfrm>
                  <a:off x="3667" y="2169"/>
                  <a:ext cx="3" cy="1"/>
                </a:xfrm>
                <a:custGeom>
                  <a:avLst/>
                  <a:gdLst>
                    <a:gd name="T0" fmla="*/ 0 w 12"/>
                    <a:gd name="T1" fmla="*/ 0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436" name="Freeform 2156"/>
                <p:cNvSpPr>
                  <a:spLocks/>
                </p:cNvSpPr>
                <p:nvPr/>
              </p:nvSpPr>
              <p:spPr bwMode="auto">
                <a:xfrm>
                  <a:off x="3670" y="2169"/>
                  <a:ext cx="2" cy="1"/>
                </a:xfrm>
                <a:custGeom>
                  <a:avLst/>
                  <a:gdLst>
                    <a:gd name="T0" fmla="*/ 0 w 12"/>
                    <a:gd name="T1" fmla="*/ 0 h 1"/>
                    <a:gd name="T2" fmla="*/ 11 w 12"/>
                    <a:gd name="T3" fmla="*/ 1 h 1"/>
                    <a:gd name="T4" fmla="*/ 12 w 12"/>
                    <a:gd name="T5" fmla="*/ 1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1"/>
                      </a:lnTo>
                      <a:lnTo>
                        <a:pt x="12" y="1"/>
                      </a:lnTo>
                    </a:path>
                  </a:pathLst>
                </a:custGeom>
                <a:noFill/>
                <a:ln w="6350">
                  <a:solidFill>
                    <a:srgbClr val="0C0CFF"/>
                  </a:solidFill>
                  <a:prstDash val="solid"/>
                  <a:round/>
                  <a:headEnd/>
                  <a:tailEnd/>
                </a:ln>
              </p:spPr>
              <p:txBody>
                <a:bodyPr/>
                <a:lstStyle/>
                <a:p>
                  <a:endParaRPr lang="en-US"/>
                </a:p>
              </p:txBody>
            </p:sp>
            <p:sp>
              <p:nvSpPr>
                <p:cNvPr id="5437" name="Freeform 2157"/>
                <p:cNvSpPr>
                  <a:spLocks/>
                </p:cNvSpPr>
                <p:nvPr/>
              </p:nvSpPr>
              <p:spPr bwMode="auto">
                <a:xfrm>
                  <a:off x="3672" y="2170"/>
                  <a:ext cx="2" cy="1"/>
                </a:xfrm>
                <a:custGeom>
                  <a:avLst/>
                  <a:gdLst>
                    <a:gd name="T0" fmla="*/ 0 w 12"/>
                    <a:gd name="T1" fmla="*/ 0 h 1"/>
                    <a:gd name="T2" fmla="*/ 11 w 12"/>
                    <a:gd name="T3" fmla="*/ 1 h 1"/>
                    <a:gd name="T4" fmla="*/ 12 w 12"/>
                    <a:gd name="T5" fmla="*/ 1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1"/>
                      </a:lnTo>
                      <a:lnTo>
                        <a:pt x="12" y="1"/>
                      </a:lnTo>
                    </a:path>
                  </a:pathLst>
                </a:custGeom>
                <a:noFill/>
                <a:ln w="6350">
                  <a:solidFill>
                    <a:srgbClr val="0C0CFF"/>
                  </a:solidFill>
                  <a:prstDash val="solid"/>
                  <a:round/>
                  <a:headEnd/>
                  <a:tailEnd/>
                </a:ln>
              </p:spPr>
              <p:txBody>
                <a:bodyPr/>
                <a:lstStyle/>
                <a:p>
                  <a:endParaRPr lang="en-US"/>
                </a:p>
              </p:txBody>
            </p:sp>
            <p:sp>
              <p:nvSpPr>
                <p:cNvPr id="5438" name="Freeform 2158"/>
                <p:cNvSpPr>
                  <a:spLocks/>
                </p:cNvSpPr>
                <p:nvPr/>
              </p:nvSpPr>
              <p:spPr bwMode="auto">
                <a:xfrm>
                  <a:off x="3674" y="2170"/>
                  <a:ext cx="2" cy="1"/>
                </a:xfrm>
                <a:custGeom>
                  <a:avLst/>
                  <a:gdLst>
                    <a:gd name="T0" fmla="*/ 0 w 12"/>
                    <a:gd name="T1" fmla="*/ 0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439" name="Freeform 2159"/>
                <p:cNvSpPr>
                  <a:spLocks/>
                </p:cNvSpPr>
                <p:nvPr/>
              </p:nvSpPr>
              <p:spPr bwMode="auto">
                <a:xfrm>
                  <a:off x="3676" y="2170"/>
                  <a:ext cx="2" cy="1"/>
                </a:xfrm>
                <a:custGeom>
                  <a:avLst/>
                  <a:gdLst>
                    <a:gd name="T0" fmla="*/ 0 w 13"/>
                    <a:gd name="T1" fmla="*/ 0 h 1"/>
                    <a:gd name="T2" fmla="*/ 12 w 13"/>
                    <a:gd name="T3" fmla="*/ 0 h 1"/>
                    <a:gd name="T4" fmla="*/ 13 w 13"/>
                    <a:gd name="T5" fmla="*/ 0 h 1"/>
                    <a:gd name="T6" fmla="*/ 0 60000 65536"/>
                    <a:gd name="T7" fmla="*/ 0 60000 65536"/>
                    <a:gd name="T8" fmla="*/ 0 60000 65536"/>
                    <a:gd name="T9" fmla="*/ 0 w 13"/>
                    <a:gd name="T10" fmla="*/ 0 h 1"/>
                    <a:gd name="T11" fmla="*/ 13 w 13"/>
                    <a:gd name="T12" fmla="*/ 1 h 1"/>
                  </a:gdLst>
                  <a:ahLst/>
                  <a:cxnLst>
                    <a:cxn ang="T6">
                      <a:pos x="T0" y="T1"/>
                    </a:cxn>
                    <a:cxn ang="T7">
                      <a:pos x="T2" y="T3"/>
                    </a:cxn>
                    <a:cxn ang="T8">
                      <a:pos x="T4" y="T5"/>
                    </a:cxn>
                  </a:cxnLst>
                  <a:rect l="T9" t="T10" r="T11" b="T12"/>
                  <a:pathLst>
                    <a:path w="13" h="1">
                      <a:moveTo>
                        <a:pt x="0" y="0"/>
                      </a:moveTo>
                      <a:lnTo>
                        <a:pt x="12" y="0"/>
                      </a:lnTo>
                      <a:lnTo>
                        <a:pt x="13" y="0"/>
                      </a:lnTo>
                    </a:path>
                  </a:pathLst>
                </a:custGeom>
                <a:noFill/>
                <a:ln w="6350">
                  <a:solidFill>
                    <a:srgbClr val="0C0CFF"/>
                  </a:solidFill>
                  <a:prstDash val="solid"/>
                  <a:round/>
                  <a:headEnd/>
                  <a:tailEnd/>
                </a:ln>
              </p:spPr>
              <p:txBody>
                <a:bodyPr/>
                <a:lstStyle/>
                <a:p>
                  <a:endParaRPr lang="en-US"/>
                </a:p>
              </p:txBody>
            </p:sp>
            <p:sp>
              <p:nvSpPr>
                <p:cNvPr id="5440" name="Freeform 2160"/>
                <p:cNvSpPr>
                  <a:spLocks/>
                </p:cNvSpPr>
                <p:nvPr/>
              </p:nvSpPr>
              <p:spPr bwMode="auto">
                <a:xfrm>
                  <a:off x="3678" y="2170"/>
                  <a:ext cx="2" cy="1"/>
                </a:xfrm>
                <a:custGeom>
                  <a:avLst/>
                  <a:gdLst>
                    <a:gd name="T0" fmla="*/ 0 w 12"/>
                    <a:gd name="T1" fmla="*/ 0 h 1"/>
                    <a:gd name="T2" fmla="*/ 11 w 12"/>
                    <a:gd name="T3" fmla="*/ 1 h 1"/>
                    <a:gd name="T4" fmla="*/ 12 w 12"/>
                    <a:gd name="T5" fmla="*/ 1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1"/>
                      </a:lnTo>
                      <a:lnTo>
                        <a:pt x="12" y="1"/>
                      </a:lnTo>
                    </a:path>
                  </a:pathLst>
                </a:custGeom>
                <a:noFill/>
                <a:ln w="6350">
                  <a:solidFill>
                    <a:srgbClr val="0C0CFF"/>
                  </a:solidFill>
                  <a:prstDash val="solid"/>
                  <a:round/>
                  <a:headEnd/>
                  <a:tailEnd/>
                </a:ln>
              </p:spPr>
              <p:txBody>
                <a:bodyPr/>
                <a:lstStyle/>
                <a:p>
                  <a:endParaRPr lang="en-US"/>
                </a:p>
              </p:txBody>
            </p:sp>
            <p:sp>
              <p:nvSpPr>
                <p:cNvPr id="5441" name="Freeform 2161"/>
                <p:cNvSpPr>
                  <a:spLocks/>
                </p:cNvSpPr>
                <p:nvPr/>
              </p:nvSpPr>
              <p:spPr bwMode="auto">
                <a:xfrm>
                  <a:off x="3680" y="2170"/>
                  <a:ext cx="3" cy="1"/>
                </a:xfrm>
                <a:custGeom>
                  <a:avLst/>
                  <a:gdLst>
                    <a:gd name="T0" fmla="*/ 0 w 12"/>
                    <a:gd name="T1" fmla="*/ 0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442" name="Freeform 2162"/>
                <p:cNvSpPr>
                  <a:spLocks/>
                </p:cNvSpPr>
                <p:nvPr/>
              </p:nvSpPr>
              <p:spPr bwMode="auto">
                <a:xfrm>
                  <a:off x="3682" y="2170"/>
                  <a:ext cx="3" cy="1"/>
                </a:xfrm>
                <a:custGeom>
                  <a:avLst/>
                  <a:gdLst>
                    <a:gd name="T0" fmla="*/ 0 w 12"/>
                    <a:gd name="T1" fmla="*/ 0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443" name="Freeform 2163"/>
                <p:cNvSpPr>
                  <a:spLocks/>
                </p:cNvSpPr>
                <p:nvPr/>
              </p:nvSpPr>
              <p:spPr bwMode="auto">
                <a:xfrm>
                  <a:off x="3684" y="2170"/>
                  <a:ext cx="3" cy="1"/>
                </a:xfrm>
                <a:custGeom>
                  <a:avLst/>
                  <a:gdLst>
                    <a:gd name="T0" fmla="*/ 0 w 12"/>
                    <a:gd name="T1" fmla="*/ 0 h 1"/>
                    <a:gd name="T2" fmla="*/ 11 w 12"/>
                    <a:gd name="T3" fmla="*/ 1 h 1"/>
                    <a:gd name="T4" fmla="*/ 12 w 12"/>
                    <a:gd name="T5" fmla="*/ 1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1"/>
                      </a:lnTo>
                      <a:lnTo>
                        <a:pt x="12" y="1"/>
                      </a:lnTo>
                    </a:path>
                  </a:pathLst>
                </a:custGeom>
                <a:noFill/>
                <a:ln w="6350">
                  <a:solidFill>
                    <a:srgbClr val="0C0CFF"/>
                  </a:solidFill>
                  <a:prstDash val="solid"/>
                  <a:round/>
                  <a:headEnd/>
                  <a:tailEnd/>
                </a:ln>
              </p:spPr>
              <p:txBody>
                <a:bodyPr/>
                <a:lstStyle/>
                <a:p>
                  <a:endParaRPr lang="en-US"/>
                </a:p>
              </p:txBody>
            </p:sp>
            <p:sp>
              <p:nvSpPr>
                <p:cNvPr id="5444" name="Freeform 2164"/>
                <p:cNvSpPr>
                  <a:spLocks/>
                </p:cNvSpPr>
                <p:nvPr/>
              </p:nvSpPr>
              <p:spPr bwMode="auto">
                <a:xfrm>
                  <a:off x="3687" y="2170"/>
                  <a:ext cx="2" cy="1"/>
                </a:xfrm>
                <a:custGeom>
                  <a:avLst/>
                  <a:gdLst>
                    <a:gd name="T0" fmla="*/ 0 w 12"/>
                    <a:gd name="T1" fmla="*/ 0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445" name="Freeform 2165"/>
                <p:cNvSpPr>
                  <a:spLocks/>
                </p:cNvSpPr>
                <p:nvPr/>
              </p:nvSpPr>
              <p:spPr bwMode="auto">
                <a:xfrm>
                  <a:off x="3689" y="2170"/>
                  <a:ext cx="2" cy="1"/>
                </a:xfrm>
                <a:custGeom>
                  <a:avLst/>
                  <a:gdLst>
                    <a:gd name="T0" fmla="*/ 0 w 12"/>
                    <a:gd name="T1" fmla="*/ 0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446" name="Freeform 2166"/>
                <p:cNvSpPr>
                  <a:spLocks/>
                </p:cNvSpPr>
                <p:nvPr/>
              </p:nvSpPr>
              <p:spPr bwMode="auto">
                <a:xfrm>
                  <a:off x="3691" y="2170"/>
                  <a:ext cx="2" cy="1"/>
                </a:xfrm>
                <a:custGeom>
                  <a:avLst/>
                  <a:gdLst>
                    <a:gd name="T0" fmla="*/ 0 w 12"/>
                    <a:gd name="T1" fmla="*/ 1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1"/>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447" name="Freeform 2167"/>
                <p:cNvSpPr>
                  <a:spLocks/>
                </p:cNvSpPr>
                <p:nvPr/>
              </p:nvSpPr>
              <p:spPr bwMode="auto">
                <a:xfrm>
                  <a:off x="3693" y="2170"/>
                  <a:ext cx="2" cy="1"/>
                </a:xfrm>
                <a:custGeom>
                  <a:avLst/>
                  <a:gdLst>
                    <a:gd name="T0" fmla="*/ 0 w 12"/>
                    <a:gd name="T1" fmla="*/ 0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448" name="Freeform 2168"/>
                <p:cNvSpPr>
                  <a:spLocks/>
                </p:cNvSpPr>
                <p:nvPr/>
              </p:nvSpPr>
              <p:spPr bwMode="auto">
                <a:xfrm>
                  <a:off x="3695" y="2170"/>
                  <a:ext cx="2" cy="1"/>
                </a:xfrm>
                <a:custGeom>
                  <a:avLst/>
                  <a:gdLst>
                    <a:gd name="T0" fmla="*/ 0 w 12"/>
                    <a:gd name="T1" fmla="*/ 1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1"/>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449" name="Freeform 2169"/>
                <p:cNvSpPr>
                  <a:spLocks/>
                </p:cNvSpPr>
                <p:nvPr/>
              </p:nvSpPr>
              <p:spPr bwMode="auto">
                <a:xfrm>
                  <a:off x="3697" y="2170"/>
                  <a:ext cx="2" cy="1"/>
                </a:xfrm>
                <a:custGeom>
                  <a:avLst/>
                  <a:gdLst>
                    <a:gd name="T0" fmla="*/ 0 w 12"/>
                    <a:gd name="T1" fmla="*/ 0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450" name="Freeform 2170"/>
                <p:cNvSpPr>
                  <a:spLocks/>
                </p:cNvSpPr>
                <p:nvPr/>
              </p:nvSpPr>
              <p:spPr bwMode="auto">
                <a:xfrm>
                  <a:off x="3699" y="2170"/>
                  <a:ext cx="2" cy="1"/>
                </a:xfrm>
                <a:custGeom>
                  <a:avLst/>
                  <a:gdLst>
                    <a:gd name="T0" fmla="*/ 0 w 12"/>
                    <a:gd name="T1" fmla="*/ 1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1"/>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451" name="Freeform 2171"/>
                <p:cNvSpPr>
                  <a:spLocks/>
                </p:cNvSpPr>
                <p:nvPr/>
              </p:nvSpPr>
              <p:spPr bwMode="auto">
                <a:xfrm>
                  <a:off x="3701" y="2169"/>
                  <a:ext cx="3" cy="1"/>
                </a:xfrm>
                <a:custGeom>
                  <a:avLst/>
                  <a:gdLst>
                    <a:gd name="T0" fmla="*/ 0 w 12"/>
                    <a:gd name="T1" fmla="*/ 1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1"/>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452" name="Freeform 2172"/>
                <p:cNvSpPr>
                  <a:spLocks/>
                </p:cNvSpPr>
                <p:nvPr/>
              </p:nvSpPr>
              <p:spPr bwMode="auto">
                <a:xfrm>
                  <a:off x="3703" y="2169"/>
                  <a:ext cx="3" cy="1"/>
                </a:xfrm>
                <a:custGeom>
                  <a:avLst/>
                  <a:gdLst>
                    <a:gd name="T0" fmla="*/ 0 w 13"/>
                    <a:gd name="T1" fmla="*/ 1 h 1"/>
                    <a:gd name="T2" fmla="*/ 12 w 13"/>
                    <a:gd name="T3" fmla="*/ 0 h 1"/>
                    <a:gd name="T4" fmla="*/ 13 w 13"/>
                    <a:gd name="T5" fmla="*/ 0 h 1"/>
                    <a:gd name="T6" fmla="*/ 0 60000 65536"/>
                    <a:gd name="T7" fmla="*/ 0 60000 65536"/>
                    <a:gd name="T8" fmla="*/ 0 60000 65536"/>
                    <a:gd name="T9" fmla="*/ 0 w 13"/>
                    <a:gd name="T10" fmla="*/ 0 h 1"/>
                    <a:gd name="T11" fmla="*/ 13 w 13"/>
                    <a:gd name="T12" fmla="*/ 1 h 1"/>
                  </a:gdLst>
                  <a:ahLst/>
                  <a:cxnLst>
                    <a:cxn ang="T6">
                      <a:pos x="T0" y="T1"/>
                    </a:cxn>
                    <a:cxn ang="T7">
                      <a:pos x="T2" y="T3"/>
                    </a:cxn>
                    <a:cxn ang="T8">
                      <a:pos x="T4" y="T5"/>
                    </a:cxn>
                  </a:cxnLst>
                  <a:rect l="T9" t="T10" r="T11" b="T12"/>
                  <a:pathLst>
                    <a:path w="13" h="1">
                      <a:moveTo>
                        <a:pt x="0" y="1"/>
                      </a:moveTo>
                      <a:lnTo>
                        <a:pt x="12" y="0"/>
                      </a:lnTo>
                      <a:lnTo>
                        <a:pt x="13" y="0"/>
                      </a:lnTo>
                    </a:path>
                  </a:pathLst>
                </a:custGeom>
                <a:noFill/>
                <a:ln w="6350">
                  <a:solidFill>
                    <a:srgbClr val="0C0CFF"/>
                  </a:solidFill>
                  <a:prstDash val="solid"/>
                  <a:round/>
                  <a:headEnd/>
                  <a:tailEnd/>
                </a:ln>
              </p:spPr>
              <p:txBody>
                <a:bodyPr/>
                <a:lstStyle/>
                <a:p>
                  <a:endParaRPr lang="en-US"/>
                </a:p>
              </p:txBody>
            </p:sp>
            <p:sp>
              <p:nvSpPr>
                <p:cNvPr id="5453" name="Freeform 2173"/>
                <p:cNvSpPr>
                  <a:spLocks/>
                </p:cNvSpPr>
                <p:nvPr/>
              </p:nvSpPr>
              <p:spPr bwMode="auto">
                <a:xfrm>
                  <a:off x="3706" y="2169"/>
                  <a:ext cx="2" cy="1"/>
                </a:xfrm>
                <a:custGeom>
                  <a:avLst/>
                  <a:gdLst>
                    <a:gd name="T0" fmla="*/ 0 w 12"/>
                    <a:gd name="T1" fmla="*/ 1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1"/>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454" name="Freeform 2174"/>
                <p:cNvSpPr>
                  <a:spLocks/>
                </p:cNvSpPr>
                <p:nvPr/>
              </p:nvSpPr>
              <p:spPr bwMode="auto">
                <a:xfrm>
                  <a:off x="3708" y="2169"/>
                  <a:ext cx="2" cy="1"/>
                </a:xfrm>
                <a:custGeom>
                  <a:avLst/>
                  <a:gdLst>
                    <a:gd name="T0" fmla="*/ 0 w 12"/>
                    <a:gd name="T1" fmla="*/ 1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1"/>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455" name="Freeform 2175"/>
                <p:cNvSpPr>
                  <a:spLocks/>
                </p:cNvSpPr>
                <p:nvPr/>
              </p:nvSpPr>
              <p:spPr bwMode="auto">
                <a:xfrm>
                  <a:off x="3710" y="2169"/>
                  <a:ext cx="2" cy="1"/>
                </a:xfrm>
                <a:custGeom>
                  <a:avLst/>
                  <a:gdLst>
                    <a:gd name="T0" fmla="*/ 0 w 12"/>
                    <a:gd name="T1" fmla="*/ 0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456" name="Freeform 2176"/>
                <p:cNvSpPr>
                  <a:spLocks/>
                </p:cNvSpPr>
                <p:nvPr/>
              </p:nvSpPr>
              <p:spPr bwMode="auto">
                <a:xfrm>
                  <a:off x="3712" y="2169"/>
                  <a:ext cx="2" cy="1"/>
                </a:xfrm>
                <a:custGeom>
                  <a:avLst/>
                  <a:gdLst>
                    <a:gd name="T0" fmla="*/ 0 w 12"/>
                    <a:gd name="T1" fmla="*/ 1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1"/>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457" name="Freeform 2177"/>
                <p:cNvSpPr>
                  <a:spLocks/>
                </p:cNvSpPr>
                <p:nvPr/>
              </p:nvSpPr>
              <p:spPr bwMode="auto">
                <a:xfrm>
                  <a:off x="3714" y="2169"/>
                  <a:ext cx="2" cy="1"/>
                </a:xfrm>
                <a:custGeom>
                  <a:avLst/>
                  <a:gdLst>
                    <a:gd name="T0" fmla="*/ 0 w 12"/>
                    <a:gd name="T1" fmla="*/ 0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458" name="Freeform 2178"/>
                <p:cNvSpPr>
                  <a:spLocks/>
                </p:cNvSpPr>
                <p:nvPr/>
              </p:nvSpPr>
              <p:spPr bwMode="auto">
                <a:xfrm>
                  <a:off x="3716" y="2169"/>
                  <a:ext cx="3" cy="1"/>
                </a:xfrm>
                <a:custGeom>
                  <a:avLst/>
                  <a:gdLst>
                    <a:gd name="T0" fmla="*/ 0 w 12"/>
                    <a:gd name="T1" fmla="*/ 0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459" name="Freeform 2179"/>
                <p:cNvSpPr>
                  <a:spLocks/>
                </p:cNvSpPr>
                <p:nvPr/>
              </p:nvSpPr>
              <p:spPr bwMode="auto">
                <a:xfrm>
                  <a:off x="3718" y="2169"/>
                  <a:ext cx="3" cy="1"/>
                </a:xfrm>
                <a:custGeom>
                  <a:avLst/>
                  <a:gdLst>
                    <a:gd name="T0" fmla="*/ 0 w 12"/>
                    <a:gd name="T1" fmla="*/ 0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460" name="Freeform 2180"/>
                <p:cNvSpPr>
                  <a:spLocks/>
                </p:cNvSpPr>
                <p:nvPr/>
              </p:nvSpPr>
              <p:spPr bwMode="auto">
                <a:xfrm>
                  <a:off x="3720" y="2169"/>
                  <a:ext cx="3" cy="1"/>
                </a:xfrm>
                <a:custGeom>
                  <a:avLst/>
                  <a:gdLst>
                    <a:gd name="T0" fmla="*/ 0 w 12"/>
                    <a:gd name="T1" fmla="*/ 0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461" name="Freeform 2181"/>
                <p:cNvSpPr>
                  <a:spLocks/>
                </p:cNvSpPr>
                <p:nvPr/>
              </p:nvSpPr>
              <p:spPr bwMode="auto">
                <a:xfrm>
                  <a:off x="3723" y="2169"/>
                  <a:ext cx="2" cy="1"/>
                </a:xfrm>
                <a:custGeom>
                  <a:avLst/>
                  <a:gdLst>
                    <a:gd name="T0" fmla="*/ 0 w 12"/>
                    <a:gd name="T1" fmla="*/ 0 h 1"/>
                    <a:gd name="T2" fmla="*/ 11 w 12"/>
                    <a:gd name="T3" fmla="*/ 1 h 1"/>
                    <a:gd name="T4" fmla="*/ 12 w 12"/>
                    <a:gd name="T5" fmla="*/ 1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1"/>
                      </a:lnTo>
                      <a:lnTo>
                        <a:pt x="12" y="1"/>
                      </a:lnTo>
                    </a:path>
                  </a:pathLst>
                </a:custGeom>
                <a:noFill/>
                <a:ln w="6350">
                  <a:solidFill>
                    <a:srgbClr val="0C0CFF"/>
                  </a:solidFill>
                  <a:prstDash val="solid"/>
                  <a:round/>
                  <a:headEnd/>
                  <a:tailEnd/>
                </a:ln>
              </p:spPr>
              <p:txBody>
                <a:bodyPr/>
                <a:lstStyle/>
                <a:p>
                  <a:endParaRPr lang="en-US"/>
                </a:p>
              </p:txBody>
            </p:sp>
            <p:sp>
              <p:nvSpPr>
                <p:cNvPr id="5462" name="Freeform 2182"/>
                <p:cNvSpPr>
                  <a:spLocks/>
                </p:cNvSpPr>
                <p:nvPr/>
              </p:nvSpPr>
              <p:spPr bwMode="auto">
                <a:xfrm>
                  <a:off x="3725" y="2169"/>
                  <a:ext cx="2" cy="1"/>
                </a:xfrm>
                <a:custGeom>
                  <a:avLst/>
                  <a:gdLst>
                    <a:gd name="T0" fmla="*/ 0 w 12"/>
                    <a:gd name="T1" fmla="*/ 0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463" name="Freeform 2183"/>
                <p:cNvSpPr>
                  <a:spLocks/>
                </p:cNvSpPr>
                <p:nvPr/>
              </p:nvSpPr>
              <p:spPr bwMode="auto">
                <a:xfrm>
                  <a:off x="3727" y="2169"/>
                  <a:ext cx="2" cy="1"/>
                </a:xfrm>
                <a:custGeom>
                  <a:avLst/>
                  <a:gdLst>
                    <a:gd name="T0" fmla="*/ 0 w 12"/>
                    <a:gd name="T1" fmla="*/ 0 h 1"/>
                    <a:gd name="T2" fmla="*/ 11 w 12"/>
                    <a:gd name="T3" fmla="*/ 1 h 1"/>
                    <a:gd name="T4" fmla="*/ 12 w 12"/>
                    <a:gd name="T5" fmla="*/ 1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1"/>
                      </a:lnTo>
                      <a:lnTo>
                        <a:pt x="12" y="1"/>
                      </a:lnTo>
                    </a:path>
                  </a:pathLst>
                </a:custGeom>
                <a:noFill/>
                <a:ln w="6350">
                  <a:solidFill>
                    <a:srgbClr val="0C0CFF"/>
                  </a:solidFill>
                  <a:prstDash val="solid"/>
                  <a:round/>
                  <a:headEnd/>
                  <a:tailEnd/>
                </a:ln>
              </p:spPr>
              <p:txBody>
                <a:bodyPr/>
                <a:lstStyle/>
                <a:p>
                  <a:endParaRPr lang="en-US"/>
                </a:p>
              </p:txBody>
            </p:sp>
            <p:sp>
              <p:nvSpPr>
                <p:cNvPr id="5464" name="Freeform 2184"/>
                <p:cNvSpPr>
                  <a:spLocks/>
                </p:cNvSpPr>
                <p:nvPr/>
              </p:nvSpPr>
              <p:spPr bwMode="auto">
                <a:xfrm>
                  <a:off x="3729" y="2169"/>
                  <a:ext cx="2" cy="1"/>
                </a:xfrm>
                <a:custGeom>
                  <a:avLst/>
                  <a:gdLst>
                    <a:gd name="T0" fmla="*/ 0 w 13"/>
                    <a:gd name="T1" fmla="*/ 0 h 1"/>
                    <a:gd name="T2" fmla="*/ 12 w 13"/>
                    <a:gd name="T3" fmla="*/ 1 h 1"/>
                    <a:gd name="T4" fmla="*/ 13 w 13"/>
                    <a:gd name="T5" fmla="*/ 1 h 1"/>
                    <a:gd name="T6" fmla="*/ 0 60000 65536"/>
                    <a:gd name="T7" fmla="*/ 0 60000 65536"/>
                    <a:gd name="T8" fmla="*/ 0 60000 65536"/>
                    <a:gd name="T9" fmla="*/ 0 w 13"/>
                    <a:gd name="T10" fmla="*/ 0 h 1"/>
                    <a:gd name="T11" fmla="*/ 13 w 13"/>
                    <a:gd name="T12" fmla="*/ 1 h 1"/>
                  </a:gdLst>
                  <a:ahLst/>
                  <a:cxnLst>
                    <a:cxn ang="T6">
                      <a:pos x="T0" y="T1"/>
                    </a:cxn>
                    <a:cxn ang="T7">
                      <a:pos x="T2" y="T3"/>
                    </a:cxn>
                    <a:cxn ang="T8">
                      <a:pos x="T4" y="T5"/>
                    </a:cxn>
                  </a:cxnLst>
                  <a:rect l="T9" t="T10" r="T11" b="T12"/>
                  <a:pathLst>
                    <a:path w="13" h="1">
                      <a:moveTo>
                        <a:pt x="0" y="0"/>
                      </a:moveTo>
                      <a:lnTo>
                        <a:pt x="12" y="1"/>
                      </a:lnTo>
                      <a:lnTo>
                        <a:pt x="13" y="1"/>
                      </a:lnTo>
                    </a:path>
                  </a:pathLst>
                </a:custGeom>
                <a:noFill/>
                <a:ln w="6350">
                  <a:solidFill>
                    <a:srgbClr val="0C0CFF"/>
                  </a:solidFill>
                  <a:prstDash val="solid"/>
                  <a:round/>
                  <a:headEnd/>
                  <a:tailEnd/>
                </a:ln>
              </p:spPr>
              <p:txBody>
                <a:bodyPr/>
                <a:lstStyle/>
                <a:p>
                  <a:endParaRPr lang="en-US"/>
                </a:p>
              </p:txBody>
            </p:sp>
            <p:sp>
              <p:nvSpPr>
                <p:cNvPr id="5465" name="Freeform 2185"/>
                <p:cNvSpPr>
                  <a:spLocks/>
                </p:cNvSpPr>
                <p:nvPr/>
              </p:nvSpPr>
              <p:spPr bwMode="auto">
                <a:xfrm>
                  <a:off x="3731" y="2169"/>
                  <a:ext cx="2" cy="1"/>
                </a:xfrm>
                <a:custGeom>
                  <a:avLst/>
                  <a:gdLst>
                    <a:gd name="T0" fmla="*/ 0 w 12"/>
                    <a:gd name="T1" fmla="*/ 0 h 1"/>
                    <a:gd name="T2" fmla="*/ 11 w 12"/>
                    <a:gd name="T3" fmla="*/ 1 h 1"/>
                    <a:gd name="T4" fmla="*/ 12 w 12"/>
                    <a:gd name="T5" fmla="*/ 1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1"/>
                      </a:lnTo>
                      <a:lnTo>
                        <a:pt x="12" y="1"/>
                      </a:lnTo>
                    </a:path>
                  </a:pathLst>
                </a:custGeom>
                <a:noFill/>
                <a:ln w="6350">
                  <a:solidFill>
                    <a:srgbClr val="0C0CFF"/>
                  </a:solidFill>
                  <a:prstDash val="solid"/>
                  <a:round/>
                  <a:headEnd/>
                  <a:tailEnd/>
                </a:ln>
              </p:spPr>
              <p:txBody>
                <a:bodyPr/>
                <a:lstStyle/>
                <a:p>
                  <a:endParaRPr lang="en-US"/>
                </a:p>
              </p:txBody>
            </p:sp>
            <p:sp>
              <p:nvSpPr>
                <p:cNvPr id="5466" name="Freeform 2186"/>
                <p:cNvSpPr>
                  <a:spLocks/>
                </p:cNvSpPr>
                <p:nvPr/>
              </p:nvSpPr>
              <p:spPr bwMode="auto">
                <a:xfrm>
                  <a:off x="3733" y="2169"/>
                  <a:ext cx="3" cy="1"/>
                </a:xfrm>
                <a:custGeom>
                  <a:avLst/>
                  <a:gdLst>
                    <a:gd name="T0" fmla="*/ 0 w 12"/>
                    <a:gd name="T1" fmla="*/ 0 h 1"/>
                    <a:gd name="T2" fmla="*/ 11 w 12"/>
                    <a:gd name="T3" fmla="*/ 1 h 1"/>
                    <a:gd name="T4" fmla="*/ 12 w 12"/>
                    <a:gd name="T5" fmla="*/ 1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1"/>
                      </a:lnTo>
                      <a:lnTo>
                        <a:pt x="12" y="1"/>
                      </a:lnTo>
                    </a:path>
                  </a:pathLst>
                </a:custGeom>
                <a:noFill/>
                <a:ln w="6350">
                  <a:solidFill>
                    <a:srgbClr val="0C0CFF"/>
                  </a:solidFill>
                  <a:prstDash val="solid"/>
                  <a:round/>
                  <a:headEnd/>
                  <a:tailEnd/>
                </a:ln>
              </p:spPr>
              <p:txBody>
                <a:bodyPr/>
                <a:lstStyle/>
                <a:p>
                  <a:endParaRPr lang="en-US"/>
                </a:p>
              </p:txBody>
            </p:sp>
            <p:sp>
              <p:nvSpPr>
                <p:cNvPr id="5467" name="Freeform 2187"/>
                <p:cNvSpPr>
                  <a:spLocks/>
                </p:cNvSpPr>
                <p:nvPr/>
              </p:nvSpPr>
              <p:spPr bwMode="auto">
                <a:xfrm>
                  <a:off x="3735" y="2170"/>
                  <a:ext cx="3" cy="1"/>
                </a:xfrm>
                <a:custGeom>
                  <a:avLst/>
                  <a:gdLst>
                    <a:gd name="T0" fmla="*/ 0 w 12"/>
                    <a:gd name="T1" fmla="*/ 0 h 1"/>
                    <a:gd name="T2" fmla="*/ 11 w 12"/>
                    <a:gd name="T3" fmla="*/ 1 h 1"/>
                    <a:gd name="T4" fmla="*/ 12 w 12"/>
                    <a:gd name="T5" fmla="*/ 1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1"/>
                      </a:lnTo>
                      <a:lnTo>
                        <a:pt x="12" y="1"/>
                      </a:lnTo>
                    </a:path>
                  </a:pathLst>
                </a:custGeom>
                <a:noFill/>
                <a:ln w="6350">
                  <a:solidFill>
                    <a:srgbClr val="0C0CFF"/>
                  </a:solidFill>
                  <a:prstDash val="solid"/>
                  <a:round/>
                  <a:headEnd/>
                  <a:tailEnd/>
                </a:ln>
              </p:spPr>
              <p:txBody>
                <a:bodyPr/>
                <a:lstStyle/>
                <a:p>
                  <a:endParaRPr lang="en-US"/>
                </a:p>
              </p:txBody>
            </p:sp>
          </p:grpSp>
          <p:grpSp>
            <p:nvGrpSpPr>
              <p:cNvPr id="253" name="Group 2389"/>
              <p:cNvGrpSpPr>
                <a:grpSpLocks/>
              </p:cNvGrpSpPr>
              <p:nvPr/>
            </p:nvGrpSpPr>
            <p:grpSpPr bwMode="auto">
              <a:xfrm>
                <a:off x="5932488" y="3441700"/>
                <a:ext cx="674687" cy="7938"/>
                <a:chOff x="3737" y="2168"/>
                <a:chExt cx="425" cy="5"/>
              </a:xfrm>
            </p:grpSpPr>
            <p:sp>
              <p:nvSpPr>
                <p:cNvPr id="5068" name="Freeform 2189"/>
                <p:cNvSpPr>
                  <a:spLocks/>
                </p:cNvSpPr>
                <p:nvPr/>
              </p:nvSpPr>
              <p:spPr bwMode="auto">
                <a:xfrm>
                  <a:off x="3737" y="2170"/>
                  <a:ext cx="3" cy="1"/>
                </a:xfrm>
                <a:custGeom>
                  <a:avLst/>
                  <a:gdLst>
                    <a:gd name="T0" fmla="*/ 0 w 12"/>
                    <a:gd name="T1" fmla="*/ 0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069" name="Freeform 2190"/>
                <p:cNvSpPr>
                  <a:spLocks/>
                </p:cNvSpPr>
                <p:nvPr/>
              </p:nvSpPr>
              <p:spPr bwMode="auto">
                <a:xfrm>
                  <a:off x="3740" y="2170"/>
                  <a:ext cx="2" cy="1"/>
                </a:xfrm>
                <a:custGeom>
                  <a:avLst/>
                  <a:gdLst>
                    <a:gd name="T0" fmla="*/ 0 w 12"/>
                    <a:gd name="T1" fmla="*/ 0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070" name="Freeform 2191"/>
                <p:cNvSpPr>
                  <a:spLocks/>
                </p:cNvSpPr>
                <p:nvPr/>
              </p:nvSpPr>
              <p:spPr bwMode="auto">
                <a:xfrm>
                  <a:off x="3742" y="2170"/>
                  <a:ext cx="2" cy="1"/>
                </a:xfrm>
                <a:custGeom>
                  <a:avLst/>
                  <a:gdLst>
                    <a:gd name="T0" fmla="*/ 0 w 12"/>
                    <a:gd name="T1" fmla="*/ 0 h 1"/>
                    <a:gd name="T2" fmla="*/ 11 w 12"/>
                    <a:gd name="T3" fmla="*/ 1 h 1"/>
                    <a:gd name="T4" fmla="*/ 12 w 12"/>
                    <a:gd name="T5" fmla="*/ 1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1"/>
                      </a:lnTo>
                      <a:lnTo>
                        <a:pt x="12" y="1"/>
                      </a:lnTo>
                    </a:path>
                  </a:pathLst>
                </a:custGeom>
                <a:noFill/>
                <a:ln w="6350">
                  <a:solidFill>
                    <a:srgbClr val="0C0CFF"/>
                  </a:solidFill>
                  <a:prstDash val="solid"/>
                  <a:round/>
                  <a:headEnd/>
                  <a:tailEnd/>
                </a:ln>
              </p:spPr>
              <p:txBody>
                <a:bodyPr/>
                <a:lstStyle/>
                <a:p>
                  <a:endParaRPr lang="en-US"/>
                </a:p>
              </p:txBody>
            </p:sp>
            <p:sp>
              <p:nvSpPr>
                <p:cNvPr id="5071" name="Freeform 2192"/>
                <p:cNvSpPr>
                  <a:spLocks/>
                </p:cNvSpPr>
                <p:nvPr/>
              </p:nvSpPr>
              <p:spPr bwMode="auto">
                <a:xfrm>
                  <a:off x="3744" y="2170"/>
                  <a:ext cx="2" cy="1"/>
                </a:xfrm>
                <a:custGeom>
                  <a:avLst/>
                  <a:gdLst>
                    <a:gd name="T0" fmla="*/ 0 w 12"/>
                    <a:gd name="T1" fmla="*/ 1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1"/>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072" name="Freeform 2193"/>
                <p:cNvSpPr>
                  <a:spLocks/>
                </p:cNvSpPr>
                <p:nvPr/>
              </p:nvSpPr>
              <p:spPr bwMode="auto">
                <a:xfrm>
                  <a:off x="3746" y="2170"/>
                  <a:ext cx="2" cy="1"/>
                </a:xfrm>
                <a:custGeom>
                  <a:avLst/>
                  <a:gdLst>
                    <a:gd name="T0" fmla="*/ 0 w 12"/>
                    <a:gd name="T1" fmla="*/ 0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073" name="Freeform 2194"/>
                <p:cNvSpPr>
                  <a:spLocks/>
                </p:cNvSpPr>
                <p:nvPr/>
              </p:nvSpPr>
              <p:spPr bwMode="auto">
                <a:xfrm>
                  <a:off x="3748" y="2170"/>
                  <a:ext cx="2" cy="1"/>
                </a:xfrm>
                <a:custGeom>
                  <a:avLst/>
                  <a:gdLst>
                    <a:gd name="T0" fmla="*/ 0 w 12"/>
                    <a:gd name="T1" fmla="*/ 0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074" name="Freeform 2195"/>
                <p:cNvSpPr>
                  <a:spLocks/>
                </p:cNvSpPr>
                <p:nvPr/>
              </p:nvSpPr>
              <p:spPr bwMode="auto">
                <a:xfrm>
                  <a:off x="3750" y="2170"/>
                  <a:ext cx="2" cy="1"/>
                </a:xfrm>
                <a:custGeom>
                  <a:avLst/>
                  <a:gdLst>
                    <a:gd name="T0" fmla="*/ 0 w 12"/>
                    <a:gd name="T1" fmla="*/ 0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075" name="Freeform 2196"/>
                <p:cNvSpPr>
                  <a:spLocks/>
                </p:cNvSpPr>
                <p:nvPr/>
              </p:nvSpPr>
              <p:spPr bwMode="auto">
                <a:xfrm>
                  <a:off x="3752" y="2170"/>
                  <a:ext cx="3" cy="1"/>
                </a:xfrm>
                <a:custGeom>
                  <a:avLst/>
                  <a:gdLst>
                    <a:gd name="T0" fmla="*/ 0 w 12"/>
                    <a:gd name="T1" fmla="*/ 1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1"/>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076" name="Freeform 2197"/>
                <p:cNvSpPr>
                  <a:spLocks/>
                </p:cNvSpPr>
                <p:nvPr/>
              </p:nvSpPr>
              <p:spPr bwMode="auto">
                <a:xfrm>
                  <a:off x="3754" y="2170"/>
                  <a:ext cx="3" cy="1"/>
                </a:xfrm>
                <a:custGeom>
                  <a:avLst/>
                  <a:gdLst>
                    <a:gd name="T0" fmla="*/ 0 w 12"/>
                    <a:gd name="T1" fmla="*/ 0 h 1"/>
                    <a:gd name="T2" fmla="*/ 11 w 12"/>
                    <a:gd name="T3" fmla="*/ 1 h 1"/>
                    <a:gd name="T4" fmla="*/ 12 w 12"/>
                    <a:gd name="T5" fmla="*/ 1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1"/>
                      </a:lnTo>
                      <a:lnTo>
                        <a:pt x="12" y="1"/>
                      </a:lnTo>
                    </a:path>
                  </a:pathLst>
                </a:custGeom>
                <a:noFill/>
                <a:ln w="6350">
                  <a:solidFill>
                    <a:srgbClr val="0C0CFF"/>
                  </a:solidFill>
                  <a:prstDash val="solid"/>
                  <a:round/>
                  <a:headEnd/>
                  <a:tailEnd/>
                </a:ln>
              </p:spPr>
              <p:txBody>
                <a:bodyPr/>
                <a:lstStyle/>
                <a:p>
                  <a:endParaRPr lang="en-US"/>
                </a:p>
              </p:txBody>
            </p:sp>
            <p:sp>
              <p:nvSpPr>
                <p:cNvPr id="5077" name="Freeform 2198"/>
                <p:cNvSpPr>
                  <a:spLocks/>
                </p:cNvSpPr>
                <p:nvPr/>
              </p:nvSpPr>
              <p:spPr bwMode="auto">
                <a:xfrm>
                  <a:off x="3756" y="2170"/>
                  <a:ext cx="3" cy="1"/>
                </a:xfrm>
                <a:custGeom>
                  <a:avLst/>
                  <a:gdLst>
                    <a:gd name="T0" fmla="*/ 0 w 12"/>
                    <a:gd name="T1" fmla="*/ 0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078" name="Freeform 2199"/>
                <p:cNvSpPr>
                  <a:spLocks/>
                </p:cNvSpPr>
                <p:nvPr/>
              </p:nvSpPr>
              <p:spPr bwMode="auto">
                <a:xfrm>
                  <a:off x="3759" y="2170"/>
                  <a:ext cx="2" cy="1"/>
                </a:xfrm>
                <a:custGeom>
                  <a:avLst/>
                  <a:gdLst>
                    <a:gd name="T0" fmla="*/ 0 w 13"/>
                    <a:gd name="T1" fmla="*/ 0 h 1"/>
                    <a:gd name="T2" fmla="*/ 12 w 13"/>
                    <a:gd name="T3" fmla="*/ 1 h 1"/>
                    <a:gd name="T4" fmla="*/ 13 w 13"/>
                    <a:gd name="T5" fmla="*/ 1 h 1"/>
                    <a:gd name="T6" fmla="*/ 0 60000 65536"/>
                    <a:gd name="T7" fmla="*/ 0 60000 65536"/>
                    <a:gd name="T8" fmla="*/ 0 60000 65536"/>
                    <a:gd name="T9" fmla="*/ 0 w 13"/>
                    <a:gd name="T10" fmla="*/ 0 h 1"/>
                    <a:gd name="T11" fmla="*/ 13 w 13"/>
                    <a:gd name="T12" fmla="*/ 1 h 1"/>
                  </a:gdLst>
                  <a:ahLst/>
                  <a:cxnLst>
                    <a:cxn ang="T6">
                      <a:pos x="T0" y="T1"/>
                    </a:cxn>
                    <a:cxn ang="T7">
                      <a:pos x="T2" y="T3"/>
                    </a:cxn>
                    <a:cxn ang="T8">
                      <a:pos x="T4" y="T5"/>
                    </a:cxn>
                  </a:cxnLst>
                  <a:rect l="T9" t="T10" r="T11" b="T12"/>
                  <a:pathLst>
                    <a:path w="13" h="1">
                      <a:moveTo>
                        <a:pt x="0" y="0"/>
                      </a:moveTo>
                      <a:lnTo>
                        <a:pt x="12" y="1"/>
                      </a:lnTo>
                      <a:lnTo>
                        <a:pt x="13" y="1"/>
                      </a:lnTo>
                    </a:path>
                  </a:pathLst>
                </a:custGeom>
                <a:noFill/>
                <a:ln w="6350">
                  <a:solidFill>
                    <a:srgbClr val="0C0CFF"/>
                  </a:solidFill>
                  <a:prstDash val="solid"/>
                  <a:round/>
                  <a:headEnd/>
                  <a:tailEnd/>
                </a:ln>
              </p:spPr>
              <p:txBody>
                <a:bodyPr/>
                <a:lstStyle/>
                <a:p>
                  <a:endParaRPr lang="en-US"/>
                </a:p>
              </p:txBody>
            </p:sp>
            <p:sp>
              <p:nvSpPr>
                <p:cNvPr id="5079" name="Freeform 2200"/>
                <p:cNvSpPr>
                  <a:spLocks/>
                </p:cNvSpPr>
                <p:nvPr/>
              </p:nvSpPr>
              <p:spPr bwMode="auto">
                <a:xfrm>
                  <a:off x="3761" y="2170"/>
                  <a:ext cx="2" cy="1"/>
                </a:xfrm>
                <a:custGeom>
                  <a:avLst/>
                  <a:gdLst>
                    <a:gd name="T0" fmla="*/ 0 w 12"/>
                    <a:gd name="T1" fmla="*/ 0 h 1"/>
                    <a:gd name="T2" fmla="*/ 11 w 12"/>
                    <a:gd name="T3" fmla="*/ 1 h 1"/>
                    <a:gd name="T4" fmla="*/ 12 w 12"/>
                    <a:gd name="T5" fmla="*/ 1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1"/>
                      </a:lnTo>
                      <a:lnTo>
                        <a:pt x="12" y="1"/>
                      </a:lnTo>
                    </a:path>
                  </a:pathLst>
                </a:custGeom>
                <a:noFill/>
                <a:ln w="6350">
                  <a:solidFill>
                    <a:srgbClr val="0C0CFF"/>
                  </a:solidFill>
                  <a:prstDash val="solid"/>
                  <a:round/>
                  <a:headEnd/>
                  <a:tailEnd/>
                </a:ln>
              </p:spPr>
              <p:txBody>
                <a:bodyPr/>
                <a:lstStyle/>
                <a:p>
                  <a:endParaRPr lang="en-US"/>
                </a:p>
              </p:txBody>
            </p:sp>
            <p:sp>
              <p:nvSpPr>
                <p:cNvPr id="5080" name="Freeform 2201"/>
                <p:cNvSpPr>
                  <a:spLocks/>
                </p:cNvSpPr>
                <p:nvPr/>
              </p:nvSpPr>
              <p:spPr bwMode="auto">
                <a:xfrm>
                  <a:off x="3763" y="2170"/>
                  <a:ext cx="2" cy="1"/>
                </a:xfrm>
                <a:custGeom>
                  <a:avLst/>
                  <a:gdLst>
                    <a:gd name="T0" fmla="*/ 0 w 12"/>
                    <a:gd name="T1" fmla="*/ 0 h 2"/>
                    <a:gd name="T2" fmla="*/ 11 w 12"/>
                    <a:gd name="T3" fmla="*/ 2 h 2"/>
                    <a:gd name="T4" fmla="*/ 12 w 12"/>
                    <a:gd name="T5" fmla="*/ 2 h 2"/>
                    <a:gd name="T6" fmla="*/ 0 60000 65536"/>
                    <a:gd name="T7" fmla="*/ 0 60000 65536"/>
                    <a:gd name="T8" fmla="*/ 0 60000 65536"/>
                    <a:gd name="T9" fmla="*/ 0 w 12"/>
                    <a:gd name="T10" fmla="*/ 0 h 2"/>
                    <a:gd name="T11" fmla="*/ 12 w 12"/>
                    <a:gd name="T12" fmla="*/ 2 h 2"/>
                  </a:gdLst>
                  <a:ahLst/>
                  <a:cxnLst>
                    <a:cxn ang="T6">
                      <a:pos x="T0" y="T1"/>
                    </a:cxn>
                    <a:cxn ang="T7">
                      <a:pos x="T2" y="T3"/>
                    </a:cxn>
                    <a:cxn ang="T8">
                      <a:pos x="T4" y="T5"/>
                    </a:cxn>
                  </a:cxnLst>
                  <a:rect l="T9" t="T10" r="T11" b="T12"/>
                  <a:pathLst>
                    <a:path w="12" h="2">
                      <a:moveTo>
                        <a:pt x="0" y="0"/>
                      </a:moveTo>
                      <a:lnTo>
                        <a:pt x="11" y="2"/>
                      </a:lnTo>
                      <a:lnTo>
                        <a:pt x="12" y="2"/>
                      </a:lnTo>
                    </a:path>
                  </a:pathLst>
                </a:custGeom>
                <a:noFill/>
                <a:ln w="6350">
                  <a:solidFill>
                    <a:srgbClr val="0C0CFF"/>
                  </a:solidFill>
                  <a:prstDash val="solid"/>
                  <a:round/>
                  <a:headEnd/>
                  <a:tailEnd/>
                </a:ln>
              </p:spPr>
              <p:txBody>
                <a:bodyPr/>
                <a:lstStyle/>
                <a:p>
                  <a:endParaRPr lang="en-US"/>
                </a:p>
              </p:txBody>
            </p:sp>
            <p:sp>
              <p:nvSpPr>
                <p:cNvPr id="5081" name="Freeform 2202"/>
                <p:cNvSpPr>
                  <a:spLocks/>
                </p:cNvSpPr>
                <p:nvPr/>
              </p:nvSpPr>
              <p:spPr bwMode="auto">
                <a:xfrm>
                  <a:off x="3765" y="2171"/>
                  <a:ext cx="2" cy="1"/>
                </a:xfrm>
                <a:custGeom>
                  <a:avLst/>
                  <a:gdLst>
                    <a:gd name="T0" fmla="*/ 0 w 12"/>
                    <a:gd name="T1" fmla="*/ 0 h 1"/>
                    <a:gd name="T2" fmla="*/ 11 w 12"/>
                    <a:gd name="T3" fmla="*/ 1 h 1"/>
                    <a:gd name="T4" fmla="*/ 12 w 12"/>
                    <a:gd name="T5" fmla="*/ 1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1"/>
                      </a:lnTo>
                      <a:lnTo>
                        <a:pt x="12" y="1"/>
                      </a:lnTo>
                    </a:path>
                  </a:pathLst>
                </a:custGeom>
                <a:noFill/>
                <a:ln w="6350">
                  <a:solidFill>
                    <a:srgbClr val="0C0CFF"/>
                  </a:solidFill>
                  <a:prstDash val="solid"/>
                  <a:round/>
                  <a:headEnd/>
                  <a:tailEnd/>
                </a:ln>
              </p:spPr>
              <p:txBody>
                <a:bodyPr/>
                <a:lstStyle/>
                <a:p>
                  <a:endParaRPr lang="en-US"/>
                </a:p>
              </p:txBody>
            </p:sp>
            <p:sp>
              <p:nvSpPr>
                <p:cNvPr id="5082" name="Freeform 2203"/>
                <p:cNvSpPr>
                  <a:spLocks/>
                </p:cNvSpPr>
                <p:nvPr/>
              </p:nvSpPr>
              <p:spPr bwMode="auto">
                <a:xfrm>
                  <a:off x="3767" y="2171"/>
                  <a:ext cx="2" cy="1"/>
                </a:xfrm>
                <a:custGeom>
                  <a:avLst/>
                  <a:gdLst>
                    <a:gd name="T0" fmla="*/ 0 w 12"/>
                    <a:gd name="T1" fmla="*/ 0 h 2"/>
                    <a:gd name="T2" fmla="*/ 11 w 12"/>
                    <a:gd name="T3" fmla="*/ 2 h 2"/>
                    <a:gd name="T4" fmla="*/ 12 w 12"/>
                    <a:gd name="T5" fmla="*/ 2 h 2"/>
                    <a:gd name="T6" fmla="*/ 0 60000 65536"/>
                    <a:gd name="T7" fmla="*/ 0 60000 65536"/>
                    <a:gd name="T8" fmla="*/ 0 60000 65536"/>
                    <a:gd name="T9" fmla="*/ 0 w 12"/>
                    <a:gd name="T10" fmla="*/ 0 h 2"/>
                    <a:gd name="T11" fmla="*/ 12 w 12"/>
                    <a:gd name="T12" fmla="*/ 2 h 2"/>
                  </a:gdLst>
                  <a:ahLst/>
                  <a:cxnLst>
                    <a:cxn ang="T6">
                      <a:pos x="T0" y="T1"/>
                    </a:cxn>
                    <a:cxn ang="T7">
                      <a:pos x="T2" y="T3"/>
                    </a:cxn>
                    <a:cxn ang="T8">
                      <a:pos x="T4" y="T5"/>
                    </a:cxn>
                  </a:cxnLst>
                  <a:rect l="T9" t="T10" r="T11" b="T12"/>
                  <a:pathLst>
                    <a:path w="12" h="2">
                      <a:moveTo>
                        <a:pt x="0" y="0"/>
                      </a:moveTo>
                      <a:lnTo>
                        <a:pt x="11" y="2"/>
                      </a:lnTo>
                      <a:lnTo>
                        <a:pt x="12" y="2"/>
                      </a:lnTo>
                    </a:path>
                  </a:pathLst>
                </a:custGeom>
                <a:noFill/>
                <a:ln w="6350">
                  <a:solidFill>
                    <a:srgbClr val="0C0CFF"/>
                  </a:solidFill>
                  <a:prstDash val="solid"/>
                  <a:round/>
                  <a:headEnd/>
                  <a:tailEnd/>
                </a:ln>
              </p:spPr>
              <p:txBody>
                <a:bodyPr/>
                <a:lstStyle/>
                <a:p>
                  <a:endParaRPr lang="en-US"/>
                </a:p>
              </p:txBody>
            </p:sp>
            <p:sp>
              <p:nvSpPr>
                <p:cNvPr id="5083" name="Freeform 2204"/>
                <p:cNvSpPr>
                  <a:spLocks/>
                </p:cNvSpPr>
                <p:nvPr/>
              </p:nvSpPr>
              <p:spPr bwMode="auto">
                <a:xfrm>
                  <a:off x="3769" y="2171"/>
                  <a:ext cx="3" cy="1"/>
                </a:xfrm>
                <a:custGeom>
                  <a:avLst/>
                  <a:gdLst>
                    <a:gd name="T0" fmla="*/ 0 w 12"/>
                    <a:gd name="T1" fmla="*/ 0 h 1"/>
                    <a:gd name="T2" fmla="*/ 11 w 12"/>
                    <a:gd name="T3" fmla="*/ 1 h 1"/>
                    <a:gd name="T4" fmla="*/ 12 w 12"/>
                    <a:gd name="T5" fmla="*/ 1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1"/>
                      </a:lnTo>
                      <a:lnTo>
                        <a:pt x="12" y="1"/>
                      </a:lnTo>
                    </a:path>
                  </a:pathLst>
                </a:custGeom>
                <a:noFill/>
                <a:ln w="6350">
                  <a:solidFill>
                    <a:srgbClr val="0C0CFF"/>
                  </a:solidFill>
                  <a:prstDash val="solid"/>
                  <a:round/>
                  <a:headEnd/>
                  <a:tailEnd/>
                </a:ln>
              </p:spPr>
              <p:txBody>
                <a:bodyPr/>
                <a:lstStyle/>
                <a:p>
                  <a:endParaRPr lang="en-US"/>
                </a:p>
              </p:txBody>
            </p:sp>
            <p:sp>
              <p:nvSpPr>
                <p:cNvPr id="5084" name="Freeform 2205"/>
                <p:cNvSpPr>
                  <a:spLocks/>
                </p:cNvSpPr>
                <p:nvPr/>
              </p:nvSpPr>
              <p:spPr bwMode="auto">
                <a:xfrm>
                  <a:off x="3771" y="2171"/>
                  <a:ext cx="3" cy="1"/>
                </a:xfrm>
                <a:custGeom>
                  <a:avLst/>
                  <a:gdLst>
                    <a:gd name="T0" fmla="*/ 0 w 12"/>
                    <a:gd name="T1" fmla="*/ 0 h 1"/>
                    <a:gd name="T2" fmla="*/ 11 w 12"/>
                    <a:gd name="T3" fmla="*/ 1 h 1"/>
                    <a:gd name="T4" fmla="*/ 12 w 12"/>
                    <a:gd name="T5" fmla="*/ 1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1"/>
                      </a:lnTo>
                      <a:lnTo>
                        <a:pt x="12" y="1"/>
                      </a:lnTo>
                    </a:path>
                  </a:pathLst>
                </a:custGeom>
                <a:noFill/>
                <a:ln w="6350">
                  <a:solidFill>
                    <a:srgbClr val="0C0CFF"/>
                  </a:solidFill>
                  <a:prstDash val="solid"/>
                  <a:round/>
                  <a:headEnd/>
                  <a:tailEnd/>
                </a:ln>
              </p:spPr>
              <p:txBody>
                <a:bodyPr/>
                <a:lstStyle/>
                <a:p>
                  <a:endParaRPr lang="en-US"/>
                </a:p>
              </p:txBody>
            </p:sp>
            <p:sp>
              <p:nvSpPr>
                <p:cNvPr id="5085" name="Freeform 2206"/>
                <p:cNvSpPr>
                  <a:spLocks/>
                </p:cNvSpPr>
                <p:nvPr/>
              </p:nvSpPr>
              <p:spPr bwMode="auto">
                <a:xfrm>
                  <a:off x="3773" y="2171"/>
                  <a:ext cx="3" cy="1"/>
                </a:xfrm>
                <a:custGeom>
                  <a:avLst/>
                  <a:gdLst>
                    <a:gd name="T0" fmla="*/ 0 w 12"/>
                    <a:gd name="T1" fmla="*/ 0 h 1"/>
                    <a:gd name="T2" fmla="*/ 11 w 12"/>
                    <a:gd name="T3" fmla="*/ 1 h 1"/>
                    <a:gd name="T4" fmla="*/ 12 w 12"/>
                    <a:gd name="T5" fmla="*/ 1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1"/>
                      </a:lnTo>
                      <a:lnTo>
                        <a:pt x="12" y="1"/>
                      </a:lnTo>
                    </a:path>
                  </a:pathLst>
                </a:custGeom>
                <a:noFill/>
                <a:ln w="6350">
                  <a:solidFill>
                    <a:srgbClr val="0C0CFF"/>
                  </a:solidFill>
                  <a:prstDash val="solid"/>
                  <a:round/>
                  <a:headEnd/>
                  <a:tailEnd/>
                </a:ln>
              </p:spPr>
              <p:txBody>
                <a:bodyPr/>
                <a:lstStyle/>
                <a:p>
                  <a:endParaRPr lang="en-US"/>
                </a:p>
              </p:txBody>
            </p:sp>
            <p:sp>
              <p:nvSpPr>
                <p:cNvPr id="5086" name="Freeform 2207"/>
                <p:cNvSpPr>
                  <a:spLocks/>
                </p:cNvSpPr>
                <p:nvPr/>
              </p:nvSpPr>
              <p:spPr bwMode="auto">
                <a:xfrm>
                  <a:off x="3776" y="2171"/>
                  <a:ext cx="2" cy="1"/>
                </a:xfrm>
                <a:custGeom>
                  <a:avLst/>
                  <a:gdLst>
                    <a:gd name="T0" fmla="*/ 0 w 12"/>
                    <a:gd name="T1" fmla="*/ 1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1"/>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087" name="Freeform 2208"/>
                <p:cNvSpPr>
                  <a:spLocks/>
                </p:cNvSpPr>
                <p:nvPr/>
              </p:nvSpPr>
              <p:spPr bwMode="auto">
                <a:xfrm>
                  <a:off x="3778" y="2171"/>
                  <a:ext cx="2" cy="1"/>
                </a:xfrm>
                <a:custGeom>
                  <a:avLst/>
                  <a:gdLst>
                    <a:gd name="T0" fmla="*/ 0 w 12"/>
                    <a:gd name="T1" fmla="*/ 0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088" name="Freeform 2209"/>
                <p:cNvSpPr>
                  <a:spLocks/>
                </p:cNvSpPr>
                <p:nvPr/>
              </p:nvSpPr>
              <p:spPr bwMode="auto">
                <a:xfrm>
                  <a:off x="3780" y="2171"/>
                  <a:ext cx="2" cy="1"/>
                </a:xfrm>
                <a:custGeom>
                  <a:avLst/>
                  <a:gdLst>
                    <a:gd name="T0" fmla="*/ 0 w 12"/>
                    <a:gd name="T1" fmla="*/ 2 h 2"/>
                    <a:gd name="T2" fmla="*/ 11 w 12"/>
                    <a:gd name="T3" fmla="*/ 0 h 2"/>
                    <a:gd name="T4" fmla="*/ 12 w 12"/>
                    <a:gd name="T5" fmla="*/ 0 h 2"/>
                    <a:gd name="T6" fmla="*/ 0 60000 65536"/>
                    <a:gd name="T7" fmla="*/ 0 60000 65536"/>
                    <a:gd name="T8" fmla="*/ 0 60000 65536"/>
                    <a:gd name="T9" fmla="*/ 0 w 12"/>
                    <a:gd name="T10" fmla="*/ 0 h 2"/>
                    <a:gd name="T11" fmla="*/ 12 w 12"/>
                    <a:gd name="T12" fmla="*/ 2 h 2"/>
                  </a:gdLst>
                  <a:ahLst/>
                  <a:cxnLst>
                    <a:cxn ang="T6">
                      <a:pos x="T0" y="T1"/>
                    </a:cxn>
                    <a:cxn ang="T7">
                      <a:pos x="T2" y="T3"/>
                    </a:cxn>
                    <a:cxn ang="T8">
                      <a:pos x="T4" y="T5"/>
                    </a:cxn>
                  </a:cxnLst>
                  <a:rect l="T9" t="T10" r="T11" b="T12"/>
                  <a:pathLst>
                    <a:path w="12" h="2">
                      <a:moveTo>
                        <a:pt x="0" y="2"/>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089" name="Freeform 2210"/>
                <p:cNvSpPr>
                  <a:spLocks/>
                </p:cNvSpPr>
                <p:nvPr/>
              </p:nvSpPr>
              <p:spPr bwMode="auto">
                <a:xfrm>
                  <a:off x="3782" y="2171"/>
                  <a:ext cx="2" cy="1"/>
                </a:xfrm>
                <a:custGeom>
                  <a:avLst/>
                  <a:gdLst>
                    <a:gd name="T0" fmla="*/ 0 w 12"/>
                    <a:gd name="T1" fmla="*/ 2 h 2"/>
                    <a:gd name="T2" fmla="*/ 11 w 12"/>
                    <a:gd name="T3" fmla="*/ 0 h 2"/>
                    <a:gd name="T4" fmla="*/ 12 w 12"/>
                    <a:gd name="T5" fmla="*/ 0 h 2"/>
                    <a:gd name="T6" fmla="*/ 0 60000 65536"/>
                    <a:gd name="T7" fmla="*/ 0 60000 65536"/>
                    <a:gd name="T8" fmla="*/ 0 60000 65536"/>
                    <a:gd name="T9" fmla="*/ 0 w 12"/>
                    <a:gd name="T10" fmla="*/ 0 h 2"/>
                    <a:gd name="T11" fmla="*/ 12 w 12"/>
                    <a:gd name="T12" fmla="*/ 2 h 2"/>
                  </a:gdLst>
                  <a:ahLst/>
                  <a:cxnLst>
                    <a:cxn ang="T6">
                      <a:pos x="T0" y="T1"/>
                    </a:cxn>
                    <a:cxn ang="T7">
                      <a:pos x="T2" y="T3"/>
                    </a:cxn>
                    <a:cxn ang="T8">
                      <a:pos x="T4" y="T5"/>
                    </a:cxn>
                  </a:cxnLst>
                  <a:rect l="T9" t="T10" r="T11" b="T12"/>
                  <a:pathLst>
                    <a:path w="12" h="2">
                      <a:moveTo>
                        <a:pt x="0" y="2"/>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090" name="Freeform 2211"/>
                <p:cNvSpPr>
                  <a:spLocks/>
                </p:cNvSpPr>
                <p:nvPr/>
              </p:nvSpPr>
              <p:spPr bwMode="auto">
                <a:xfrm>
                  <a:off x="3784" y="2170"/>
                  <a:ext cx="2" cy="1"/>
                </a:xfrm>
                <a:custGeom>
                  <a:avLst/>
                  <a:gdLst>
                    <a:gd name="T0" fmla="*/ 0 w 12"/>
                    <a:gd name="T1" fmla="*/ 2 h 2"/>
                    <a:gd name="T2" fmla="*/ 11 w 12"/>
                    <a:gd name="T3" fmla="*/ 0 h 2"/>
                    <a:gd name="T4" fmla="*/ 12 w 12"/>
                    <a:gd name="T5" fmla="*/ 0 h 2"/>
                    <a:gd name="T6" fmla="*/ 0 60000 65536"/>
                    <a:gd name="T7" fmla="*/ 0 60000 65536"/>
                    <a:gd name="T8" fmla="*/ 0 60000 65536"/>
                    <a:gd name="T9" fmla="*/ 0 w 12"/>
                    <a:gd name="T10" fmla="*/ 0 h 2"/>
                    <a:gd name="T11" fmla="*/ 12 w 12"/>
                    <a:gd name="T12" fmla="*/ 2 h 2"/>
                  </a:gdLst>
                  <a:ahLst/>
                  <a:cxnLst>
                    <a:cxn ang="T6">
                      <a:pos x="T0" y="T1"/>
                    </a:cxn>
                    <a:cxn ang="T7">
                      <a:pos x="T2" y="T3"/>
                    </a:cxn>
                    <a:cxn ang="T8">
                      <a:pos x="T4" y="T5"/>
                    </a:cxn>
                  </a:cxnLst>
                  <a:rect l="T9" t="T10" r="T11" b="T12"/>
                  <a:pathLst>
                    <a:path w="12" h="2">
                      <a:moveTo>
                        <a:pt x="0" y="2"/>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091" name="Freeform 2212"/>
                <p:cNvSpPr>
                  <a:spLocks/>
                </p:cNvSpPr>
                <p:nvPr/>
              </p:nvSpPr>
              <p:spPr bwMode="auto">
                <a:xfrm>
                  <a:off x="3786" y="2170"/>
                  <a:ext cx="3" cy="1"/>
                </a:xfrm>
                <a:custGeom>
                  <a:avLst/>
                  <a:gdLst>
                    <a:gd name="T0" fmla="*/ 0 w 13"/>
                    <a:gd name="T1" fmla="*/ 2 h 2"/>
                    <a:gd name="T2" fmla="*/ 12 w 13"/>
                    <a:gd name="T3" fmla="*/ 0 h 2"/>
                    <a:gd name="T4" fmla="*/ 13 w 13"/>
                    <a:gd name="T5" fmla="*/ 0 h 2"/>
                    <a:gd name="T6" fmla="*/ 0 60000 65536"/>
                    <a:gd name="T7" fmla="*/ 0 60000 65536"/>
                    <a:gd name="T8" fmla="*/ 0 60000 65536"/>
                    <a:gd name="T9" fmla="*/ 0 w 13"/>
                    <a:gd name="T10" fmla="*/ 0 h 2"/>
                    <a:gd name="T11" fmla="*/ 13 w 13"/>
                    <a:gd name="T12" fmla="*/ 2 h 2"/>
                  </a:gdLst>
                  <a:ahLst/>
                  <a:cxnLst>
                    <a:cxn ang="T6">
                      <a:pos x="T0" y="T1"/>
                    </a:cxn>
                    <a:cxn ang="T7">
                      <a:pos x="T2" y="T3"/>
                    </a:cxn>
                    <a:cxn ang="T8">
                      <a:pos x="T4" y="T5"/>
                    </a:cxn>
                  </a:cxnLst>
                  <a:rect l="T9" t="T10" r="T11" b="T12"/>
                  <a:pathLst>
                    <a:path w="13" h="2">
                      <a:moveTo>
                        <a:pt x="0" y="2"/>
                      </a:moveTo>
                      <a:lnTo>
                        <a:pt x="12" y="0"/>
                      </a:lnTo>
                      <a:lnTo>
                        <a:pt x="13" y="0"/>
                      </a:lnTo>
                    </a:path>
                  </a:pathLst>
                </a:custGeom>
                <a:noFill/>
                <a:ln w="6350">
                  <a:solidFill>
                    <a:srgbClr val="0C0CFF"/>
                  </a:solidFill>
                  <a:prstDash val="solid"/>
                  <a:round/>
                  <a:headEnd/>
                  <a:tailEnd/>
                </a:ln>
              </p:spPr>
              <p:txBody>
                <a:bodyPr/>
                <a:lstStyle/>
                <a:p>
                  <a:endParaRPr lang="en-US"/>
                </a:p>
              </p:txBody>
            </p:sp>
            <p:sp>
              <p:nvSpPr>
                <p:cNvPr id="5092" name="Freeform 2213"/>
                <p:cNvSpPr>
                  <a:spLocks/>
                </p:cNvSpPr>
                <p:nvPr/>
              </p:nvSpPr>
              <p:spPr bwMode="auto">
                <a:xfrm>
                  <a:off x="3788" y="2170"/>
                  <a:ext cx="3" cy="1"/>
                </a:xfrm>
                <a:custGeom>
                  <a:avLst/>
                  <a:gdLst>
                    <a:gd name="T0" fmla="*/ 0 w 12"/>
                    <a:gd name="T1" fmla="*/ 2 h 2"/>
                    <a:gd name="T2" fmla="*/ 11 w 12"/>
                    <a:gd name="T3" fmla="*/ 0 h 2"/>
                    <a:gd name="T4" fmla="*/ 12 w 12"/>
                    <a:gd name="T5" fmla="*/ 0 h 2"/>
                    <a:gd name="T6" fmla="*/ 0 60000 65536"/>
                    <a:gd name="T7" fmla="*/ 0 60000 65536"/>
                    <a:gd name="T8" fmla="*/ 0 60000 65536"/>
                    <a:gd name="T9" fmla="*/ 0 w 12"/>
                    <a:gd name="T10" fmla="*/ 0 h 2"/>
                    <a:gd name="T11" fmla="*/ 12 w 12"/>
                    <a:gd name="T12" fmla="*/ 2 h 2"/>
                  </a:gdLst>
                  <a:ahLst/>
                  <a:cxnLst>
                    <a:cxn ang="T6">
                      <a:pos x="T0" y="T1"/>
                    </a:cxn>
                    <a:cxn ang="T7">
                      <a:pos x="T2" y="T3"/>
                    </a:cxn>
                    <a:cxn ang="T8">
                      <a:pos x="T4" y="T5"/>
                    </a:cxn>
                  </a:cxnLst>
                  <a:rect l="T9" t="T10" r="T11" b="T12"/>
                  <a:pathLst>
                    <a:path w="12" h="2">
                      <a:moveTo>
                        <a:pt x="0" y="2"/>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093" name="Freeform 2214"/>
                <p:cNvSpPr>
                  <a:spLocks/>
                </p:cNvSpPr>
                <p:nvPr/>
              </p:nvSpPr>
              <p:spPr bwMode="auto">
                <a:xfrm>
                  <a:off x="3790" y="2169"/>
                  <a:ext cx="3" cy="1"/>
                </a:xfrm>
                <a:custGeom>
                  <a:avLst/>
                  <a:gdLst>
                    <a:gd name="T0" fmla="*/ 0 w 12"/>
                    <a:gd name="T1" fmla="*/ 2 h 2"/>
                    <a:gd name="T2" fmla="*/ 11 w 12"/>
                    <a:gd name="T3" fmla="*/ 0 h 2"/>
                    <a:gd name="T4" fmla="*/ 12 w 12"/>
                    <a:gd name="T5" fmla="*/ 0 h 2"/>
                    <a:gd name="T6" fmla="*/ 0 60000 65536"/>
                    <a:gd name="T7" fmla="*/ 0 60000 65536"/>
                    <a:gd name="T8" fmla="*/ 0 60000 65536"/>
                    <a:gd name="T9" fmla="*/ 0 w 12"/>
                    <a:gd name="T10" fmla="*/ 0 h 2"/>
                    <a:gd name="T11" fmla="*/ 12 w 12"/>
                    <a:gd name="T12" fmla="*/ 2 h 2"/>
                  </a:gdLst>
                  <a:ahLst/>
                  <a:cxnLst>
                    <a:cxn ang="T6">
                      <a:pos x="T0" y="T1"/>
                    </a:cxn>
                    <a:cxn ang="T7">
                      <a:pos x="T2" y="T3"/>
                    </a:cxn>
                    <a:cxn ang="T8">
                      <a:pos x="T4" y="T5"/>
                    </a:cxn>
                  </a:cxnLst>
                  <a:rect l="T9" t="T10" r="T11" b="T12"/>
                  <a:pathLst>
                    <a:path w="12" h="2">
                      <a:moveTo>
                        <a:pt x="0" y="2"/>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094" name="Freeform 2215"/>
                <p:cNvSpPr>
                  <a:spLocks/>
                </p:cNvSpPr>
                <p:nvPr/>
              </p:nvSpPr>
              <p:spPr bwMode="auto">
                <a:xfrm>
                  <a:off x="3793" y="2169"/>
                  <a:ext cx="2" cy="1"/>
                </a:xfrm>
                <a:custGeom>
                  <a:avLst/>
                  <a:gdLst>
                    <a:gd name="T0" fmla="*/ 0 w 12"/>
                    <a:gd name="T1" fmla="*/ 1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1"/>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095" name="Freeform 2216"/>
                <p:cNvSpPr>
                  <a:spLocks/>
                </p:cNvSpPr>
                <p:nvPr/>
              </p:nvSpPr>
              <p:spPr bwMode="auto">
                <a:xfrm>
                  <a:off x="3795" y="2169"/>
                  <a:ext cx="2" cy="1"/>
                </a:xfrm>
                <a:custGeom>
                  <a:avLst/>
                  <a:gdLst>
                    <a:gd name="T0" fmla="*/ 0 w 12"/>
                    <a:gd name="T1" fmla="*/ 1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1"/>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096" name="Freeform 2217"/>
                <p:cNvSpPr>
                  <a:spLocks/>
                </p:cNvSpPr>
                <p:nvPr/>
              </p:nvSpPr>
              <p:spPr bwMode="auto">
                <a:xfrm>
                  <a:off x="3797" y="2169"/>
                  <a:ext cx="2" cy="1"/>
                </a:xfrm>
                <a:custGeom>
                  <a:avLst/>
                  <a:gdLst>
                    <a:gd name="T0" fmla="*/ 0 w 12"/>
                    <a:gd name="T1" fmla="*/ 1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1"/>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097" name="Freeform 2218"/>
                <p:cNvSpPr>
                  <a:spLocks/>
                </p:cNvSpPr>
                <p:nvPr/>
              </p:nvSpPr>
              <p:spPr bwMode="auto">
                <a:xfrm>
                  <a:off x="3799" y="2169"/>
                  <a:ext cx="2" cy="1"/>
                </a:xfrm>
                <a:custGeom>
                  <a:avLst/>
                  <a:gdLst>
                    <a:gd name="T0" fmla="*/ 0 w 12"/>
                    <a:gd name="T1" fmla="*/ 0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098" name="Freeform 2219"/>
                <p:cNvSpPr>
                  <a:spLocks/>
                </p:cNvSpPr>
                <p:nvPr/>
              </p:nvSpPr>
              <p:spPr bwMode="auto">
                <a:xfrm>
                  <a:off x="3801" y="2169"/>
                  <a:ext cx="2" cy="1"/>
                </a:xfrm>
                <a:custGeom>
                  <a:avLst/>
                  <a:gdLst>
                    <a:gd name="T0" fmla="*/ 0 w 12"/>
                    <a:gd name="T1" fmla="*/ 0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099" name="Freeform 2220"/>
                <p:cNvSpPr>
                  <a:spLocks/>
                </p:cNvSpPr>
                <p:nvPr/>
              </p:nvSpPr>
              <p:spPr bwMode="auto">
                <a:xfrm>
                  <a:off x="3803" y="2169"/>
                  <a:ext cx="2" cy="1"/>
                </a:xfrm>
                <a:custGeom>
                  <a:avLst/>
                  <a:gdLst>
                    <a:gd name="T0" fmla="*/ 0 w 12"/>
                    <a:gd name="T1" fmla="*/ 0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100" name="Freeform 2221"/>
                <p:cNvSpPr>
                  <a:spLocks/>
                </p:cNvSpPr>
                <p:nvPr/>
              </p:nvSpPr>
              <p:spPr bwMode="auto">
                <a:xfrm>
                  <a:off x="3805" y="2169"/>
                  <a:ext cx="3" cy="1"/>
                </a:xfrm>
                <a:custGeom>
                  <a:avLst/>
                  <a:gdLst>
                    <a:gd name="T0" fmla="*/ 0 w 12"/>
                    <a:gd name="T1" fmla="*/ 0 h 1"/>
                    <a:gd name="T2" fmla="*/ 11 w 12"/>
                    <a:gd name="T3" fmla="*/ 1 h 1"/>
                    <a:gd name="T4" fmla="*/ 12 w 12"/>
                    <a:gd name="T5" fmla="*/ 1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1"/>
                      </a:lnTo>
                      <a:lnTo>
                        <a:pt x="12" y="1"/>
                      </a:lnTo>
                    </a:path>
                  </a:pathLst>
                </a:custGeom>
                <a:noFill/>
                <a:ln w="6350">
                  <a:solidFill>
                    <a:srgbClr val="0C0CFF"/>
                  </a:solidFill>
                  <a:prstDash val="solid"/>
                  <a:round/>
                  <a:headEnd/>
                  <a:tailEnd/>
                </a:ln>
              </p:spPr>
              <p:txBody>
                <a:bodyPr/>
                <a:lstStyle/>
                <a:p>
                  <a:endParaRPr lang="en-US"/>
                </a:p>
              </p:txBody>
            </p:sp>
            <p:sp>
              <p:nvSpPr>
                <p:cNvPr id="5101" name="Freeform 2222"/>
                <p:cNvSpPr>
                  <a:spLocks/>
                </p:cNvSpPr>
                <p:nvPr/>
              </p:nvSpPr>
              <p:spPr bwMode="auto">
                <a:xfrm>
                  <a:off x="3807" y="2169"/>
                  <a:ext cx="3" cy="1"/>
                </a:xfrm>
                <a:custGeom>
                  <a:avLst/>
                  <a:gdLst>
                    <a:gd name="T0" fmla="*/ 0 w 12"/>
                    <a:gd name="T1" fmla="*/ 0 h 1"/>
                    <a:gd name="T2" fmla="*/ 11 w 12"/>
                    <a:gd name="T3" fmla="*/ 1 h 1"/>
                    <a:gd name="T4" fmla="*/ 12 w 12"/>
                    <a:gd name="T5" fmla="*/ 1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1"/>
                      </a:lnTo>
                      <a:lnTo>
                        <a:pt x="12" y="1"/>
                      </a:lnTo>
                    </a:path>
                  </a:pathLst>
                </a:custGeom>
                <a:noFill/>
                <a:ln w="6350">
                  <a:solidFill>
                    <a:srgbClr val="0C0CFF"/>
                  </a:solidFill>
                  <a:prstDash val="solid"/>
                  <a:round/>
                  <a:headEnd/>
                  <a:tailEnd/>
                </a:ln>
              </p:spPr>
              <p:txBody>
                <a:bodyPr/>
                <a:lstStyle/>
                <a:p>
                  <a:endParaRPr lang="en-US"/>
                </a:p>
              </p:txBody>
            </p:sp>
            <p:sp>
              <p:nvSpPr>
                <p:cNvPr id="5102" name="Freeform 2223"/>
                <p:cNvSpPr>
                  <a:spLocks/>
                </p:cNvSpPr>
                <p:nvPr/>
              </p:nvSpPr>
              <p:spPr bwMode="auto">
                <a:xfrm>
                  <a:off x="3809" y="2169"/>
                  <a:ext cx="3" cy="1"/>
                </a:xfrm>
                <a:custGeom>
                  <a:avLst/>
                  <a:gdLst>
                    <a:gd name="T0" fmla="*/ 0 w 12"/>
                    <a:gd name="T1" fmla="*/ 0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103" name="Freeform 2224"/>
                <p:cNvSpPr>
                  <a:spLocks/>
                </p:cNvSpPr>
                <p:nvPr/>
              </p:nvSpPr>
              <p:spPr bwMode="auto">
                <a:xfrm>
                  <a:off x="3812" y="2169"/>
                  <a:ext cx="2" cy="1"/>
                </a:xfrm>
                <a:custGeom>
                  <a:avLst/>
                  <a:gdLst>
                    <a:gd name="T0" fmla="*/ 0 w 12"/>
                    <a:gd name="T1" fmla="*/ 0 h 1"/>
                    <a:gd name="T2" fmla="*/ 11 w 12"/>
                    <a:gd name="T3" fmla="*/ 1 h 1"/>
                    <a:gd name="T4" fmla="*/ 12 w 12"/>
                    <a:gd name="T5" fmla="*/ 1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1"/>
                      </a:lnTo>
                      <a:lnTo>
                        <a:pt x="12" y="1"/>
                      </a:lnTo>
                    </a:path>
                  </a:pathLst>
                </a:custGeom>
                <a:noFill/>
                <a:ln w="6350">
                  <a:solidFill>
                    <a:srgbClr val="0C0CFF"/>
                  </a:solidFill>
                  <a:prstDash val="solid"/>
                  <a:round/>
                  <a:headEnd/>
                  <a:tailEnd/>
                </a:ln>
              </p:spPr>
              <p:txBody>
                <a:bodyPr/>
                <a:lstStyle/>
                <a:p>
                  <a:endParaRPr lang="en-US"/>
                </a:p>
              </p:txBody>
            </p:sp>
            <p:sp>
              <p:nvSpPr>
                <p:cNvPr id="5104" name="Freeform 2225"/>
                <p:cNvSpPr>
                  <a:spLocks/>
                </p:cNvSpPr>
                <p:nvPr/>
              </p:nvSpPr>
              <p:spPr bwMode="auto">
                <a:xfrm>
                  <a:off x="3814" y="2169"/>
                  <a:ext cx="2" cy="1"/>
                </a:xfrm>
                <a:custGeom>
                  <a:avLst/>
                  <a:gdLst>
                    <a:gd name="T0" fmla="*/ 0 w 13"/>
                    <a:gd name="T1" fmla="*/ 0 h 1"/>
                    <a:gd name="T2" fmla="*/ 12 w 13"/>
                    <a:gd name="T3" fmla="*/ 0 h 1"/>
                    <a:gd name="T4" fmla="*/ 13 w 13"/>
                    <a:gd name="T5" fmla="*/ 0 h 1"/>
                    <a:gd name="T6" fmla="*/ 0 60000 65536"/>
                    <a:gd name="T7" fmla="*/ 0 60000 65536"/>
                    <a:gd name="T8" fmla="*/ 0 60000 65536"/>
                    <a:gd name="T9" fmla="*/ 0 w 13"/>
                    <a:gd name="T10" fmla="*/ 0 h 1"/>
                    <a:gd name="T11" fmla="*/ 13 w 13"/>
                    <a:gd name="T12" fmla="*/ 1 h 1"/>
                  </a:gdLst>
                  <a:ahLst/>
                  <a:cxnLst>
                    <a:cxn ang="T6">
                      <a:pos x="T0" y="T1"/>
                    </a:cxn>
                    <a:cxn ang="T7">
                      <a:pos x="T2" y="T3"/>
                    </a:cxn>
                    <a:cxn ang="T8">
                      <a:pos x="T4" y="T5"/>
                    </a:cxn>
                  </a:cxnLst>
                  <a:rect l="T9" t="T10" r="T11" b="T12"/>
                  <a:pathLst>
                    <a:path w="13" h="1">
                      <a:moveTo>
                        <a:pt x="0" y="0"/>
                      </a:moveTo>
                      <a:lnTo>
                        <a:pt x="12" y="0"/>
                      </a:lnTo>
                      <a:lnTo>
                        <a:pt x="13" y="0"/>
                      </a:lnTo>
                    </a:path>
                  </a:pathLst>
                </a:custGeom>
                <a:noFill/>
                <a:ln w="6350">
                  <a:solidFill>
                    <a:srgbClr val="0C0CFF"/>
                  </a:solidFill>
                  <a:prstDash val="solid"/>
                  <a:round/>
                  <a:headEnd/>
                  <a:tailEnd/>
                </a:ln>
              </p:spPr>
              <p:txBody>
                <a:bodyPr/>
                <a:lstStyle/>
                <a:p>
                  <a:endParaRPr lang="en-US"/>
                </a:p>
              </p:txBody>
            </p:sp>
            <p:sp>
              <p:nvSpPr>
                <p:cNvPr id="5105" name="Freeform 2226"/>
                <p:cNvSpPr>
                  <a:spLocks/>
                </p:cNvSpPr>
                <p:nvPr/>
              </p:nvSpPr>
              <p:spPr bwMode="auto">
                <a:xfrm>
                  <a:off x="3816" y="2169"/>
                  <a:ext cx="2" cy="1"/>
                </a:xfrm>
                <a:custGeom>
                  <a:avLst/>
                  <a:gdLst>
                    <a:gd name="T0" fmla="*/ 0 w 12"/>
                    <a:gd name="T1" fmla="*/ 0 h 1"/>
                    <a:gd name="T2" fmla="*/ 11 w 12"/>
                    <a:gd name="T3" fmla="*/ 1 h 1"/>
                    <a:gd name="T4" fmla="*/ 12 w 12"/>
                    <a:gd name="T5" fmla="*/ 1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1"/>
                      </a:lnTo>
                      <a:lnTo>
                        <a:pt x="12" y="1"/>
                      </a:lnTo>
                    </a:path>
                  </a:pathLst>
                </a:custGeom>
                <a:noFill/>
                <a:ln w="6350">
                  <a:solidFill>
                    <a:srgbClr val="0C0CFF"/>
                  </a:solidFill>
                  <a:prstDash val="solid"/>
                  <a:round/>
                  <a:headEnd/>
                  <a:tailEnd/>
                </a:ln>
              </p:spPr>
              <p:txBody>
                <a:bodyPr/>
                <a:lstStyle/>
                <a:p>
                  <a:endParaRPr lang="en-US"/>
                </a:p>
              </p:txBody>
            </p:sp>
            <p:sp>
              <p:nvSpPr>
                <p:cNvPr id="5106" name="Freeform 2227"/>
                <p:cNvSpPr>
                  <a:spLocks/>
                </p:cNvSpPr>
                <p:nvPr/>
              </p:nvSpPr>
              <p:spPr bwMode="auto">
                <a:xfrm>
                  <a:off x="3818" y="2169"/>
                  <a:ext cx="2" cy="1"/>
                </a:xfrm>
                <a:custGeom>
                  <a:avLst/>
                  <a:gdLst>
                    <a:gd name="T0" fmla="*/ 0 w 12"/>
                    <a:gd name="T1" fmla="*/ 0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107" name="Freeform 2228"/>
                <p:cNvSpPr>
                  <a:spLocks/>
                </p:cNvSpPr>
                <p:nvPr/>
              </p:nvSpPr>
              <p:spPr bwMode="auto">
                <a:xfrm>
                  <a:off x="3820" y="2169"/>
                  <a:ext cx="2" cy="1"/>
                </a:xfrm>
                <a:custGeom>
                  <a:avLst/>
                  <a:gdLst>
                    <a:gd name="T0" fmla="*/ 0 w 12"/>
                    <a:gd name="T1" fmla="*/ 0 h 1"/>
                    <a:gd name="T2" fmla="*/ 11 w 12"/>
                    <a:gd name="T3" fmla="*/ 1 h 1"/>
                    <a:gd name="T4" fmla="*/ 12 w 12"/>
                    <a:gd name="T5" fmla="*/ 1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1"/>
                      </a:lnTo>
                      <a:lnTo>
                        <a:pt x="12" y="1"/>
                      </a:lnTo>
                    </a:path>
                  </a:pathLst>
                </a:custGeom>
                <a:noFill/>
                <a:ln w="6350">
                  <a:solidFill>
                    <a:srgbClr val="0C0CFF"/>
                  </a:solidFill>
                  <a:prstDash val="solid"/>
                  <a:round/>
                  <a:headEnd/>
                  <a:tailEnd/>
                </a:ln>
              </p:spPr>
              <p:txBody>
                <a:bodyPr/>
                <a:lstStyle/>
                <a:p>
                  <a:endParaRPr lang="en-US"/>
                </a:p>
              </p:txBody>
            </p:sp>
            <p:sp>
              <p:nvSpPr>
                <p:cNvPr id="5108" name="Freeform 2229"/>
                <p:cNvSpPr>
                  <a:spLocks/>
                </p:cNvSpPr>
                <p:nvPr/>
              </p:nvSpPr>
              <p:spPr bwMode="auto">
                <a:xfrm>
                  <a:off x="3822" y="2170"/>
                  <a:ext cx="3" cy="1"/>
                </a:xfrm>
                <a:custGeom>
                  <a:avLst/>
                  <a:gdLst>
                    <a:gd name="T0" fmla="*/ 0 w 12"/>
                    <a:gd name="T1" fmla="*/ 0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109" name="Freeform 2230"/>
                <p:cNvSpPr>
                  <a:spLocks/>
                </p:cNvSpPr>
                <p:nvPr/>
              </p:nvSpPr>
              <p:spPr bwMode="auto">
                <a:xfrm>
                  <a:off x="3824" y="2170"/>
                  <a:ext cx="3" cy="1"/>
                </a:xfrm>
                <a:custGeom>
                  <a:avLst/>
                  <a:gdLst>
                    <a:gd name="T0" fmla="*/ 0 w 12"/>
                    <a:gd name="T1" fmla="*/ 0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110" name="Freeform 2231"/>
                <p:cNvSpPr>
                  <a:spLocks/>
                </p:cNvSpPr>
                <p:nvPr/>
              </p:nvSpPr>
              <p:spPr bwMode="auto">
                <a:xfrm>
                  <a:off x="3826" y="2170"/>
                  <a:ext cx="3" cy="1"/>
                </a:xfrm>
                <a:custGeom>
                  <a:avLst/>
                  <a:gdLst>
                    <a:gd name="T0" fmla="*/ 0 w 12"/>
                    <a:gd name="T1" fmla="*/ 0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111" name="Freeform 2232"/>
                <p:cNvSpPr>
                  <a:spLocks/>
                </p:cNvSpPr>
                <p:nvPr/>
              </p:nvSpPr>
              <p:spPr bwMode="auto">
                <a:xfrm>
                  <a:off x="3829" y="2170"/>
                  <a:ext cx="2" cy="1"/>
                </a:xfrm>
                <a:custGeom>
                  <a:avLst/>
                  <a:gdLst>
                    <a:gd name="T0" fmla="*/ 0 w 12"/>
                    <a:gd name="T1" fmla="*/ 0 h 1"/>
                    <a:gd name="T2" fmla="*/ 11 w 12"/>
                    <a:gd name="T3" fmla="*/ 1 h 1"/>
                    <a:gd name="T4" fmla="*/ 12 w 12"/>
                    <a:gd name="T5" fmla="*/ 1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1"/>
                      </a:lnTo>
                      <a:lnTo>
                        <a:pt x="12" y="1"/>
                      </a:lnTo>
                    </a:path>
                  </a:pathLst>
                </a:custGeom>
                <a:noFill/>
                <a:ln w="6350">
                  <a:solidFill>
                    <a:srgbClr val="0C0CFF"/>
                  </a:solidFill>
                  <a:prstDash val="solid"/>
                  <a:round/>
                  <a:headEnd/>
                  <a:tailEnd/>
                </a:ln>
              </p:spPr>
              <p:txBody>
                <a:bodyPr/>
                <a:lstStyle/>
                <a:p>
                  <a:endParaRPr lang="en-US"/>
                </a:p>
              </p:txBody>
            </p:sp>
            <p:sp>
              <p:nvSpPr>
                <p:cNvPr id="5112" name="Freeform 2233"/>
                <p:cNvSpPr>
                  <a:spLocks/>
                </p:cNvSpPr>
                <p:nvPr/>
              </p:nvSpPr>
              <p:spPr bwMode="auto">
                <a:xfrm>
                  <a:off x="3831" y="2170"/>
                  <a:ext cx="2" cy="1"/>
                </a:xfrm>
                <a:custGeom>
                  <a:avLst/>
                  <a:gdLst>
                    <a:gd name="T0" fmla="*/ 0 w 12"/>
                    <a:gd name="T1" fmla="*/ 0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113" name="Freeform 2234"/>
                <p:cNvSpPr>
                  <a:spLocks/>
                </p:cNvSpPr>
                <p:nvPr/>
              </p:nvSpPr>
              <p:spPr bwMode="auto">
                <a:xfrm>
                  <a:off x="3833" y="2170"/>
                  <a:ext cx="2" cy="1"/>
                </a:xfrm>
                <a:custGeom>
                  <a:avLst/>
                  <a:gdLst>
                    <a:gd name="T0" fmla="*/ 0 w 12"/>
                    <a:gd name="T1" fmla="*/ 0 h 1"/>
                    <a:gd name="T2" fmla="*/ 11 w 12"/>
                    <a:gd name="T3" fmla="*/ 1 h 1"/>
                    <a:gd name="T4" fmla="*/ 12 w 12"/>
                    <a:gd name="T5" fmla="*/ 1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1"/>
                      </a:lnTo>
                      <a:lnTo>
                        <a:pt x="12" y="1"/>
                      </a:lnTo>
                    </a:path>
                  </a:pathLst>
                </a:custGeom>
                <a:noFill/>
                <a:ln w="6350">
                  <a:solidFill>
                    <a:srgbClr val="0C0CFF"/>
                  </a:solidFill>
                  <a:prstDash val="solid"/>
                  <a:round/>
                  <a:headEnd/>
                  <a:tailEnd/>
                </a:ln>
              </p:spPr>
              <p:txBody>
                <a:bodyPr/>
                <a:lstStyle/>
                <a:p>
                  <a:endParaRPr lang="en-US"/>
                </a:p>
              </p:txBody>
            </p:sp>
            <p:sp>
              <p:nvSpPr>
                <p:cNvPr id="5114" name="Freeform 2235"/>
                <p:cNvSpPr>
                  <a:spLocks/>
                </p:cNvSpPr>
                <p:nvPr/>
              </p:nvSpPr>
              <p:spPr bwMode="auto">
                <a:xfrm>
                  <a:off x="3835" y="2170"/>
                  <a:ext cx="2" cy="1"/>
                </a:xfrm>
                <a:custGeom>
                  <a:avLst/>
                  <a:gdLst>
                    <a:gd name="T0" fmla="*/ 0 w 12"/>
                    <a:gd name="T1" fmla="*/ 0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115" name="Freeform 2236"/>
                <p:cNvSpPr>
                  <a:spLocks/>
                </p:cNvSpPr>
                <p:nvPr/>
              </p:nvSpPr>
              <p:spPr bwMode="auto">
                <a:xfrm>
                  <a:off x="3837" y="2170"/>
                  <a:ext cx="2" cy="1"/>
                </a:xfrm>
                <a:custGeom>
                  <a:avLst/>
                  <a:gdLst>
                    <a:gd name="T0" fmla="*/ 0 w 12"/>
                    <a:gd name="T1" fmla="*/ 0 h 1"/>
                    <a:gd name="T2" fmla="*/ 11 w 12"/>
                    <a:gd name="T3" fmla="*/ 1 h 1"/>
                    <a:gd name="T4" fmla="*/ 12 w 12"/>
                    <a:gd name="T5" fmla="*/ 1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1"/>
                      </a:lnTo>
                      <a:lnTo>
                        <a:pt x="12" y="1"/>
                      </a:lnTo>
                    </a:path>
                  </a:pathLst>
                </a:custGeom>
                <a:noFill/>
                <a:ln w="6350">
                  <a:solidFill>
                    <a:srgbClr val="0C0CFF"/>
                  </a:solidFill>
                  <a:prstDash val="solid"/>
                  <a:round/>
                  <a:headEnd/>
                  <a:tailEnd/>
                </a:ln>
              </p:spPr>
              <p:txBody>
                <a:bodyPr/>
                <a:lstStyle/>
                <a:p>
                  <a:endParaRPr lang="en-US"/>
                </a:p>
              </p:txBody>
            </p:sp>
            <p:sp>
              <p:nvSpPr>
                <p:cNvPr id="5116" name="Freeform 2237"/>
                <p:cNvSpPr>
                  <a:spLocks/>
                </p:cNvSpPr>
                <p:nvPr/>
              </p:nvSpPr>
              <p:spPr bwMode="auto">
                <a:xfrm>
                  <a:off x="3839" y="2170"/>
                  <a:ext cx="2" cy="1"/>
                </a:xfrm>
                <a:custGeom>
                  <a:avLst/>
                  <a:gdLst>
                    <a:gd name="T0" fmla="*/ 0 w 12"/>
                    <a:gd name="T1" fmla="*/ 0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117" name="Freeform 2238"/>
                <p:cNvSpPr>
                  <a:spLocks/>
                </p:cNvSpPr>
                <p:nvPr/>
              </p:nvSpPr>
              <p:spPr bwMode="auto">
                <a:xfrm>
                  <a:off x="3841" y="2170"/>
                  <a:ext cx="3" cy="1"/>
                </a:xfrm>
                <a:custGeom>
                  <a:avLst/>
                  <a:gdLst>
                    <a:gd name="T0" fmla="*/ 0 w 13"/>
                    <a:gd name="T1" fmla="*/ 0 h 1"/>
                    <a:gd name="T2" fmla="*/ 12 w 13"/>
                    <a:gd name="T3" fmla="*/ 0 h 1"/>
                    <a:gd name="T4" fmla="*/ 13 w 13"/>
                    <a:gd name="T5" fmla="*/ 0 h 1"/>
                    <a:gd name="T6" fmla="*/ 0 60000 65536"/>
                    <a:gd name="T7" fmla="*/ 0 60000 65536"/>
                    <a:gd name="T8" fmla="*/ 0 60000 65536"/>
                    <a:gd name="T9" fmla="*/ 0 w 13"/>
                    <a:gd name="T10" fmla="*/ 0 h 1"/>
                    <a:gd name="T11" fmla="*/ 13 w 13"/>
                    <a:gd name="T12" fmla="*/ 1 h 1"/>
                  </a:gdLst>
                  <a:ahLst/>
                  <a:cxnLst>
                    <a:cxn ang="T6">
                      <a:pos x="T0" y="T1"/>
                    </a:cxn>
                    <a:cxn ang="T7">
                      <a:pos x="T2" y="T3"/>
                    </a:cxn>
                    <a:cxn ang="T8">
                      <a:pos x="T4" y="T5"/>
                    </a:cxn>
                  </a:cxnLst>
                  <a:rect l="T9" t="T10" r="T11" b="T12"/>
                  <a:pathLst>
                    <a:path w="13" h="1">
                      <a:moveTo>
                        <a:pt x="0" y="0"/>
                      </a:moveTo>
                      <a:lnTo>
                        <a:pt x="12" y="0"/>
                      </a:lnTo>
                      <a:lnTo>
                        <a:pt x="13" y="0"/>
                      </a:lnTo>
                    </a:path>
                  </a:pathLst>
                </a:custGeom>
                <a:noFill/>
                <a:ln w="6350">
                  <a:solidFill>
                    <a:srgbClr val="0C0CFF"/>
                  </a:solidFill>
                  <a:prstDash val="solid"/>
                  <a:round/>
                  <a:headEnd/>
                  <a:tailEnd/>
                </a:ln>
              </p:spPr>
              <p:txBody>
                <a:bodyPr/>
                <a:lstStyle/>
                <a:p>
                  <a:endParaRPr lang="en-US"/>
                </a:p>
              </p:txBody>
            </p:sp>
            <p:sp>
              <p:nvSpPr>
                <p:cNvPr id="5118" name="Freeform 2239"/>
                <p:cNvSpPr>
                  <a:spLocks/>
                </p:cNvSpPr>
                <p:nvPr/>
              </p:nvSpPr>
              <p:spPr bwMode="auto">
                <a:xfrm>
                  <a:off x="3843" y="2170"/>
                  <a:ext cx="3" cy="1"/>
                </a:xfrm>
                <a:custGeom>
                  <a:avLst/>
                  <a:gdLst>
                    <a:gd name="T0" fmla="*/ 0 w 12"/>
                    <a:gd name="T1" fmla="*/ 0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119" name="Freeform 2240"/>
                <p:cNvSpPr>
                  <a:spLocks/>
                </p:cNvSpPr>
                <p:nvPr/>
              </p:nvSpPr>
              <p:spPr bwMode="auto">
                <a:xfrm>
                  <a:off x="3846" y="2170"/>
                  <a:ext cx="2" cy="1"/>
                </a:xfrm>
                <a:custGeom>
                  <a:avLst/>
                  <a:gdLst>
                    <a:gd name="T0" fmla="*/ 0 w 12"/>
                    <a:gd name="T1" fmla="*/ 1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1"/>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120" name="Freeform 2241"/>
                <p:cNvSpPr>
                  <a:spLocks/>
                </p:cNvSpPr>
                <p:nvPr/>
              </p:nvSpPr>
              <p:spPr bwMode="auto">
                <a:xfrm>
                  <a:off x="3848" y="2170"/>
                  <a:ext cx="2" cy="1"/>
                </a:xfrm>
                <a:custGeom>
                  <a:avLst/>
                  <a:gdLst>
                    <a:gd name="T0" fmla="*/ 0 w 12"/>
                    <a:gd name="T1" fmla="*/ 0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121" name="Freeform 2242"/>
                <p:cNvSpPr>
                  <a:spLocks/>
                </p:cNvSpPr>
                <p:nvPr/>
              </p:nvSpPr>
              <p:spPr bwMode="auto">
                <a:xfrm>
                  <a:off x="3850" y="2170"/>
                  <a:ext cx="2" cy="1"/>
                </a:xfrm>
                <a:custGeom>
                  <a:avLst/>
                  <a:gdLst>
                    <a:gd name="T0" fmla="*/ 0 w 12"/>
                    <a:gd name="T1" fmla="*/ 1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1"/>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122" name="Freeform 2243"/>
                <p:cNvSpPr>
                  <a:spLocks/>
                </p:cNvSpPr>
                <p:nvPr/>
              </p:nvSpPr>
              <p:spPr bwMode="auto">
                <a:xfrm>
                  <a:off x="3852" y="2170"/>
                  <a:ext cx="2" cy="1"/>
                </a:xfrm>
                <a:custGeom>
                  <a:avLst/>
                  <a:gdLst>
                    <a:gd name="T0" fmla="*/ 0 w 12"/>
                    <a:gd name="T1" fmla="*/ 0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123" name="Freeform 2244"/>
                <p:cNvSpPr>
                  <a:spLocks/>
                </p:cNvSpPr>
                <p:nvPr/>
              </p:nvSpPr>
              <p:spPr bwMode="auto">
                <a:xfrm>
                  <a:off x="3854" y="2170"/>
                  <a:ext cx="2" cy="1"/>
                </a:xfrm>
                <a:custGeom>
                  <a:avLst/>
                  <a:gdLst>
                    <a:gd name="T0" fmla="*/ 0 w 12"/>
                    <a:gd name="T1" fmla="*/ 1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1"/>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124" name="Freeform 2245"/>
                <p:cNvSpPr>
                  <a:spLocks/>
                </p:cNvSpPr>
                <p:nvPr/>
              </p:nvSpPr>
              <p:spPr bwMode="auto">
                <a:xfrm>
                  <a:off x="3856" y="2170"/>
                  <a:ext cx="2" cy="1"/>
                </a:xfrm>
                <a:custGeom>
                  <a:avLst/>
                  <a:gdLst>
                    <a:gd name="T0" fmla="*/ 0 w 12"/>
                    <a:gd name="T1" fmla="*/ 0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125" name="Freeform 2246"/>
                <p:cNvSpPr>
                  <a:spLocks/>
                </p:cNvSpPr>
                <p:nvPr/>
              </p:nvSpPr>
              <p:spPr bwMode="auto">
                <a:xfrm>
                  <a:off x="3858" y="2170"/>
                  <a:ext cx="3" cy="1"/>
                </a:xfrm>
                <a:custGeom>
                  <a:avLst/>
                  <a:gdLst>
                    <a:gd name="T0" fmla="*/ 0 w 12"/>
                    <a:gd name="T1" fmla="*/ 0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126" name="Freeform 2247"/>
                <p:cNvSpPr>
                  <a:spLocks/>
                </p:cNvSpPr>
                <p:nvPr/>
              </p:nvSpPr>
              <p:spPr bwMode="auto">
                <a:xfrm>
                  <a:off x="3860" y="2170"/>
                  <a:ext cx="3" cy="1"/>
                </a:xfrm>
                <a:custGeom>
                  <a:avLst/>
                  <a:gdLst>
                    <a:gd name="T0" fmla="*/ 0 w 12"/>
                    <a:gd name="T1" fmla="*/ 0 h 1"/>
                    <a:gd name="T2" fmla="*/ 11 w 12"/>
                    <a:gd name="T3" fmla="*/ 1 h 1"/>
                    <a:gd name="T4" fmla="*/ 12 w 12"/>
                    <a:gd name="T5" fmla="*/ 1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1"/>
                      </a:lnTo>
                      <a:lnTo>
                        <a:pt x="12" y="1"/>
                      </a:lnTo>
                    </a:path>
                  </a:pathLst>
                </a:custGeom>
                <a:noFill/>
                <a:ln w="6350">
                  <a:solidFill>
                    <a:srgbClr val="0C0CFF"/>
                  </a:solidFill>
                  <a:prstDash val="solid"/>
                  <a:round/>
                  <a:headEnd/>
                  <a:tailEnd/>
                </a:ln>
              </p:spPr>
              <p:txBody>
                <a:bodyPr/>
                <a:lstStyle/>
                <a:p>
                  <a:endParaRPr lang="en-US"/>
                </a:p>
              </p:txBody>
            </p:sp>
            <p:sp>
              <p:nvSpPr>
                <p:cNvPr id="5127" name="Freeform 2248"/>
                <p:cNvSpPr>
                  <a:spLocks/>
                </p:cNvSpPr>
                <p:nvPr/>
              </p:nvSpPr>
              <p:spPr bwMode="auto">
                <a:xfrm>
                  <a:off x="3862" y="2170"/>
                  <a:ext cx="3" cy="1"/>
                </a:xfrm>
                <a:custGeom>
                  <a:avLst/>
                  <a:gdLst>
                    <a:gd name="T0" fmla="*/ 0 w 12"/>
                    <a:gd name="T1" fmla="*/ 0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128" name="Freeform 2249"/>
                <p:cNvSpPr>
                  <a:spLocks/>
                </p:cNvSpPr>
                <p:nvPr/>
              </p:nvSpPr>
              <p:spPr bwMode="auto">
                <a:xfrm>
                  <a:off x="3865" y="2170"/>
                  <a:ext cx="2" cy="1"/>
                </a:xfrm>
                <a:custGeom>
                  <a:avLst/>
                  <a:gdLst>
                    <a:gd name="T0" fmla="*/ 0 w 12"/>
                    <a:gd name="T1" fmla="*/ 0 h 1"/>
                    <a:gd name="T2" fmla="*/ 11 w 12"/>
                    <a:gd name="T3" fmla="*/ 1 h 1"/>
                    <a:gd name="T4" fmla="*/ 12 w 12"/>
                    <a:gd name="T5" fmla="*/ 1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1"/>
                      </a:lnTo>
                      <a:lnTo>
                        <a:pt x="12" y="1"/>
                      </a:lnTo>
                    </a:path>
                  </a:pathLst>
                </a:custGeom>
                <a:noFill/>
                <a:ln w="6350">
                  <a:solidFill>
                    <a:srgbClr val="0C0CFF"/>
                  </a:solidFill>
                  <a:prstDash val="solid"/>
                  <a:round/>
                  <a:headEnd/>
                  <a:tailEnd/>
                </a:ln>
              </p:spPr>
              <p:txBody>
                <a:bodyPr/>
                <a:lstStyle/>
                <a:p>
                  <a:endParaRPr lang="en-US"/>
                </a:p>
              </p:txBody>
            </p:sp>
            <p:sp>
              <p:nvSpPr>
                <p:cNvPr id="5129" name="Freeform 2250"/>
                <p:cNvSpPr>
                  <a:spLocks/>
                </p:cNvSpPr>
                <p:nvPr/>
              </p:nvSpPr>
              <p:spPr bwMode="auto">
                <a:xfrm>
                  <a:off x="3867" y="2170"/>
                  <a:ext cx="2" cy="1"/>
                </a:xfrm>
                <a:custGeom>
                  <a:avLst/>
                  <a:gdLst>
                    <a:gd name="T0" fmla="*/ 0 w 12"/>
                    <a:gd name="T1" fmla="*/ 0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130" name="Freeform 2251"/>
                <p:cNvSpPr>
                  <a:spLocks/>
                </p:cNvSpPr>
                <p:nvPr/>
              </p:nvSpPr>
              <p:spPr bwMode="auto">
                <a:xfrm>
                  <a:off x="3869" y="2170"/>
                  <a:ext cx="2" cy="1"/>
                </a:xfrm>
                <a:custGeom>
                  <a:avLst/>
                  <a:gdLst>
                    <a:gd name="T0" fmla="*/ 0 w 13"/>
                    <a:gd name="T1" fmla="*/ 0 h 1"/>
                    <a:gd name="T2" fmla="*/ 12 w 13"/>
                    <a:gd name="T3" fmla="*/ 0 h 1"/>
                    <a:gd name="T4" fmla="*/ 13 w 13"/>
                    <a:gd name="T5" fmla="*/ 0 h 1"/>
                    <a:gd name="T6" fmla="*/ 0 60000 65536"/>
                    <a:gd name="T7" fmla="*/ 0 60000 65536"/>
                    <a:gd name="T8" fmla="*/ 0 60000 65536"/>
                    <a:gd name="T9" fmla="*/ 0 w 13"/>
                    <a:gd name="T10" fmla="*/ 0 h 1"/>
                    <a:gd name="T11" fmla="*/ 13 w 13"/>
                    <a:gd name="T12" fmla="*/ 1 h 1"/>
                  </a:gdLst>
                  <a:ahLst/>
                  <a:cxnLst>
                    <a:cxn ang="T6">
                      <a:pos x="T0" y="T1"/>
                    </a:cxn>
                    <a:cxn ang="T7">
                      <a:pos x="T2" y="T3"/>
                    </a:cxn>
                    <a:cxn ang="T8">
                      <a:pos x="T4" y="T5"/>
                    </a:cxn>
                  </a:cxnLst>
                  <a:rect l="T9" t="T10" r="T11" b="T12"/>
                  <a:pathLst>
                    <a:path w="13" h="1">
                      <a:moveTo>
                        <a:pt x="0" y="0"/>
                      </a:moveTo>
                      <a:lnTo>
                        <a:pt x="12" y="0"/>
                      </a:lnTo>
                      <a:lnTo>
                        <a:pt x="13" y="0"/>
                      </a:lnTo>
                    </a:path>
                  </a:pathLst>
                </a:custGeom>
                <a:noFill/>
                <a:ln w="6350">
                  <a:solidFill>
                    <a:srgbClr val="0C0CFF"/>
                  </a:solidFill>
                  <a:prstDash val="solid"/>
                  <a:round/>
                  <a:headEnd/>
                  <a:tailEnd/>
                </a:ln>
              </p:spPr>
              <p:txBody>
                <a:bodyPr/>
                <a:lstStyle/>
                <a:p>
                  <a:endParaRPr lang="en-US"/>
                </a:p>
              </p:txBody>
            </p:sp>
            <p:sp>
              <p:nvSpPr>
                <p:cNvPr id="5131" name="Freeform 2252"/>
                <p:cNvSpPr>
                  <a:spLocks/>
                </p:cNvSpPr>
                <p:nvPr/>
              </p:nvSpPr>
              <p:spPr bwMode="auto">
                <a:xfrm>
                  <a:off x="3871" y="2170"/>
                  <a:ext cx="2" cy="1"/>
                </a:xfrm>
                <a:custGeom>
                  <a:avLst/>
                  <a:gdLst>
                    <a:gd name="T0" fmla="*/ 0 w 12"/>
                    <a:gd name="T1" fmla="*/ 0 h 1"/>
                    <a:gd name="T2" fmla="*/ 11 w 12"/>
                    <a:gd name="T3" fmla="*/ 1 h 1"/>
                    <a:gd name="T4" fmla="*/ 12 w 12"/>
                    <a:gd name="T5" fmla="*/ 1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1"/>
                      </a:lnTo>
                      <a:lnTo>
                        <a:pt x="12" y="1"/>
                      </a:lnTo>
                    </a:path>
                  </a:pathLst>
                </a:custGeom>
                <a:noFill/>
                <a:ln w="6350">
                  <a:solidFill>
                    <a:srgbClr val="0C0CFF"/>
                  </a:solidFill>
                  <a:prstDash val="solid"/>
                  <a:round/>
                  <a:headEnd/>
                  <a:tailEnd/>
                </a:ln>
              </p:spPr>
              <p:txBody>
                <a:bodyPr/>
                <a:lstStyle/>
                <a:p>
                  <a:endParaRPr lang="en-US"/>
                </a:p>
              </p:txBody>
            </p:sp>
            <p:sp>
              <p:nvSpPr>
                <p:cNvPr id="5132" name="Freeform 2253"/>
                <p:cNvSpPr>
                  <a:spLocks/>
                </p:cNvSpPr>
                <p:nvPr/>
              </p:nvSpPr>
              <p:spPr bwMode="auto">
                <a:xfrm>
                  <a:off x="3873" y="2170"/>
                  <a:ext cx="2" cy="1"/>
                </a:xfrm>
                <a:custGeom>
                  <a:avLst/>
                  <a:gdLst>
                    <a:gd name="T0" fmla="*/ 0 w 12"/>
                    <a:gd name="T1" fmla="*/ 0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133" name="Freeform 2254"/>
                <p:cNvSpPr>
                  <a:spLocks/>
                </p:cNvSpPr>
                <p:nvPr/>
              </p:nvSpPr>
              <p:spPr bwMode="auto">
                <a:xfrm>
                  <a:off x="3875" y="2170"/>
                  <a:ext cx="3" cy="1"/>
                </a:xfrm>
                <a:custGeom>
                  <a:avLst/>
                  <a:gdLst>
                    <a:gd name="T0" fmla="*/ 0 w 12"/>
                    <a:gd name="T1" fmla="*/ 1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1"/>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134" name="Freeform 2255"/>
                <p:cNvSpPr>
                  <a:spLocks/>
                </p:cNvSpPr>
                <p:nvPr/>
              </p:nvSpPr>
              <p:spPr bwMode="auto">
                <a:xfrm>
                  <a:off x="3877" y="2170"/>
                  <a:ext cx="3" cy="1"/>
                </a:xfrm>
                <a:custGeom>
                  <a:avLst/>
                  <a:gdLst>
                    <a:gd name="T0" fmla="*/ 0 w 12"/>
                    <a:gd name="T1" fmla="*/ 0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135" name="Freeform 2256"/>
                <p:cNvSpPr>
                  <a:spLocks/>
                </p:cNvSpPr>
                <p:nvPr/>
              </p:nvSpPr>
              <p:spPr bwMode="auto">
                <a:xfrm>
                  <a:off x="3879" y="2170"/>
                  <a:ext cx="3" cy="1"/>
                </a:xfrm>
                <a:custGeom>
                  <a:avLst/>
                  <a:gdLst>
                    <a:gd name="T0" fmla="*/ 0 w 12"/>
                    <a:gd name="T1" fmla="*/ 0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136" name="Freeform 2257"/>
                <p:cNvSpPr>
                  <a:spLocks/>
                </p:cNvSpPr>
                <p:nvPr/>
              </p:nvSpPr>
              <p:spPr bwMode="auto">
                <a:xfrm>
                  <a:off x="3882" y="2170"/>
                  <a:ext cx="2" cy="1"/>
                </a:xfrm>
                <a:custGeom>
                  <a:avLst/>
                  <a:gdLst>
                    <a:gd name="T0" fmla="*/ 0 w 12"/>
                    <a:gd name="T1" fmla="*/ 1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1"/>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137" name="Freeform 2258"/>
                <p:cNvSpPr>
                  <a:spLocks/>
                </p:cNvSpPr>
                <p:nvPr/>
              </p:nvSpPr>
              <p:spPr bwMode="auto">
                <a:xfrm>
                  <a:off x="3884" y="2170"/>
                  <a:ext cx="2" cy="1"/>
                </a:xfrm>
                <a:custGeom>
                  <a:avLst/>
                  <a:gdLst>
                    <a:gd name="T0" fmla="*/ 0 w 12"/>
                    <a:gd name="T1" fmla="*/ 0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138" name="Freeform 2259"/>
                <p:cNvSpPr>
                  <a:spLocks/>
                </p:cNvSpPr>
                <p:nvPr/>
              </p:nvSpPr>
              <p:spPr bwMode="auto">
                <a:xfrm>
                  <a:off x="3886" y="2170"/>
                  <a:ext cx="2" cy="1"/>
                </a:xfrm>
                <a:custGeom>
                  <a:avLst/>
                  <a:gdLst>
                    <a:gd name="T0" fmla="*/ 0 w 12"/>
                    <a:gd name="T1" fmla="*/ 0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139" name="Freeform 2260"/>
                <p:cNvSpPr>
                  <a:spLocks/>
                </p:cNvSpPr>
                <p:nvPr/>
              </p:nvSpPr>
              <p:spPr bwMode="auto">
                <a:xfrm>
                  <a:off x="3888" y="2170"/>
                  <a:ext cx="2" cy="1"/>
                </a:xfrm>
                <a:custGeom>
                  <a:avLst/>
                  <a:gdLst>
                    <a:gd name="T0" fmla="*/ 0 w 12"/>
                    <a:gd name="T1" fmla="*/ 0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140" name="Freeform 2261"/>
                <p:cNvSpPr>
                  <a:spLocks/>
                </p:cNvSpPr>
                <p:nvPr/>
              </p:nvSpPr>
              <p:spPr bwMode="auto">
                <a:xfrm>
                  <a:off x="3890" y="2170"/>
                  <a:ext cx="2" cy="1"/>
                </a:xfrm>
                <a:custGeom>
                  <a:avLst/>
                  <a:gdLst>
                    <a:gd name="T0" fmla="*/ 0 w 12"/>
                    <a:gd name="T1" fmla="*/ 1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1"/>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141" name="Freeform 2262"/>
                <p:cNvSpPr>
                  <a:spLocks/>
                </p:cNvSpPr>
                <p:nvPr/>
              </p:nvSpPr>
              <p:spPr bwMode="auto">
                <a:xfrm>
                  <a:off x="3892" y="2170"/>
                  <a:ext cx="2" cy="1"/>
                </a:xfrm>
                <a:custGeom>
                  <a:avLst/>
                  <a:gdLst>
                    <a:gd name="T0" fmla="*/ 0 w 12"/>
                    <a:gd name="T1" fmla="*/ 0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142" name="Freeform 2263"/>
                <p:cNvSpPr>
                  <a:spLocks/>
                </p:cNvSpPr>
                <p:nvPr/>
              </p:nvSpPr>
              <p:spPr bwMode="auto">
                <a:xfrm>
                  <a:off x="3894" y="2170"/>
                  <a:ext cx="3" cy="1"/>
                </a:xfrm>
                <a:custGeom>
                  <a:avLst/>
                  <a:gdLst>
                    <a:gd name="T0" fmla="*/ 0 w 12"/>
                    <a:gd name="T1" fmla="*/ 0 h 1"/>
                    <a:gd name="T2" fmla="*/ 11 w 12"/>
                    <a:gd name="T3" fmla="*/ 1 h 1"/>
                    <a:gd name="T4" fmla="*/ 12 w 12"/>
                    <a:gd name="T5" fmla="*/ 1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1"/>
                      </a:lnTo>
                      <a:lnTo>
                        <a:pt x="12" y="1"/>
                      </a:lnTo>
                    </a:path>
                  </a:pathLst>
                </a:custGeom>
                <a:noFill/>
                <a:ln w="6350">
                  <a:solidFill>
                    <a:srgbClr val="0C0CFF"/>
                  </a:solidFill>
                  <a:prstDash val="solid"/>
                  <a:round/>
                  <a:headEnd/>
                  <a:tailEnd/>
                </a:ln>
              </p:spPr>
              <p:txBody>
                <a:bodyPr/>
                <a:lstStyle/>
                <a:p>
                  <a:endParaRPr lang="en-US"/>
                </a:p>
              </p:txBody>
            </p:sp>
            <p:sp>
              <p:nvSpPr>
                <p:cNvPr id="5143" name="Freeform 2264"/>
                <p:cNvSpPr>
                  <a:spLocks/>
                </p:cNvSpPr>
                <p:nvPr/>
              </p:nvSpPr>
              <p:spPr bwMode="auto">
                <a:xfrm>
                  <a:off x="3896" y="2170"/>
                  <a:ext cx="3" cy="1"/>
                </a:xfrm>
                <a:custGeom>
                  <a:avLst/>
                  <a:gdLst>
                    <a:gd name="T0" fmla="*/ 0 w 13"/>
                    <a:gd name="T1" fmla="*/ 0 h 1"/>
                    <a:gd name="T2" fmla="*/ 12 w 13"/>
                    <a:gd name="T3" fmla="*/ 0 h 1"/>
                    <a:gd name="T4" fmla="*/ 13 w 13"/>
                    <a:gd name="T5" fmla="*/ 0 h 1"/>
                    <a:gd name="T6" fmla="*/ 0 60000 65536"/>
                    <a:gd name="T7" fmla="*/ 0 60000 65536"/>
                    <a:gd name="T8" fmla="*/ 0 60000 65536"/>
                    <a:gd name="T9" fmla="*/ 0 w 13"/>
                    <a:gd name="T10" fmla="*/ 0 h 1"/>
                    <a:gd name="T11" fmla="*/ 13 w 13"/>
                    <a:gd name="T12" fmla="*/ 1 h 1"/>
                  </a:gdLst>
                  <a:ahLst/>
                  <a:cxnLst>
                    <a:cxn ang="T6">
                      <a:pos x="T0" y="T1"/>
                    </a:cxn>
                    <a:cxn ang="T7">
                      <a:pos x="T2" y="T3"/>
                    </a:cxn>
                    <a:cxn ang="T8">
                      <a:pos x="T4" y="T5"/>
                    </a:cxn>
                  </a:cxnLst>
                  <a:rect l="T9" t="T10" r="T11" b="T12"/>
                  <a:pathLst>
                    <a:path w="13" h="1">
                      <a:moveTo>
                        <a:pt x="0" y="0"/>
                      </a:moveTo>
                      <a:lnTo>
                        <a:pt x="12" y="0"/>
                      </a:lnTo>
                      <a:lnTo>
                        <a:pt x="13" y="0"/>
                      </a:lnTo>
                    </a:path>
                  </a:pathLst>
                </a:custGeom>
                <a:noFill/>
                <a:ln w="6350">
                  <a:solidFill>
                    <a:srgbClr val="0C0CFF"/>
                  </a:solidFill>
                  <a:prstDash val="solid"/>
                  <a:round/>
                  <a:headEnd/>
                  <a:tailEnd/>
                </a:ln>
              </p:spPr>
              <p:txBody>
                <a:bodyPr/>
                <a:lstStyle/>
                <a:p>
                  <a:endParaRPr lang="en-US"/>
                </a:p>
              </p:txBody>
            </p:sp>
            <p:sp>
              <p:nvSpPr>
                <p:cNvPr id="5144" name="Freeform 2265"/>
                <p:cNvSpPr>
                  <a:spLocks/>
                </p:cNvSpPr>
                <p:nvPr/>
              </p:nvSpPr>
              <p:spPr bwMode="auto">
                <a:xfrm>
                  <a:off x="3899" y="2170"/>
                  <a:ext cx="2" cy="1"/>
                </a:xfrm>
                <a:custGeom>
                  <a:avLst/>
                  <a:gdLst>
                    <a:gd name="T0" fmla="*/ 0 w 12"/>
                    <a:gd name="T1" fmla="*/ 0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145" name="Freeform 2266"/>
                <p:cNvSpPr>
                  <a:spLocks/>
                </p:cNvSpPr>
                <p:nvPr/>
              </p:nvSpPr>
              <p:spPr bwMode="auto">
                <a:xfrm>
                  <a:off x="3901" y="2170"/>
                  <a:ext cx="2" cy="1"/>
                </a:xfrm>
                <a:custGeom>
                  <a:avLst/>
                  <a:gdLst>
                    <a:gd name="T0" fmla="*/ 0 w 12"/>
                    <a:gd name="T1" fmla="*/ 0 h 1"/>
                    <a:gd name="T2" fmla="*/ 11 w 12"/>
                    <a:gd name="T3" fmla="*/ 1 h 1"/>
                    <a:gd name="T4" fmla="*/ 12 w 12"/>
                    <a:gd name="T5" fmla="*/ 1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1"/>
                      </a:lnTo>
                      <a:lnTo>
                        <a:pt x="12" y="1"/>
                      </a:lnTo>
                    </a:path>
                  </a:pathLst>
                </a:custGeom>
                <a:noFill/>
                <a:ln w="6350">
                  <a:solidFill>
                    <a:srgbClr val="0C0CFF"/>
                  </a:solidFill>
                  <a:prstDash val="solid"/>
                  <a:round/>
                  <a:headEnd/>
                  <a:tailEnd/>
                </a:ln>
              </p:spPr>
              <p:txBody>
                <a:bodyPr/>
                <a:lstStyle/>
                <a:p>
                  <a:endParaRPr lang="en-US"/>
                </a:p>
              </p:txBody>
            </p:sp>
            <p:sp>
              <p:nvSpPr>
                <p:cNvPr id="5146" name="Freeform 2267"/>
                <p:cNvSpPr>
                  <a:spLocks/>
                </p:cNvSpPr>
                <p:nvPr/>
              </p:nvSpPr>
              <p:spPr bwMode="auto">
                <a:xfrm>
                  <a:off x="3903" y="2170"/>
                  <a:ext cx="2" cy="1"/>
                </a:xfrm>
                <a:custGeom>
                  <a:avLst/>
                  <a:gdLst>
                    <a:gd name="T0" fmla="*/ 0 w 12"/>
                    <a:gd name="T1" fmla="*/ 0 h 1"/>
                    <a:gd name="T2" fmla="*/ 11 w 12"/>
                    <a:gd name="T3" fmla="*/ 1 h 1"/>
                    <a:gd name="T4" fmla="*/ 12 w 12"/>
                    <a:gd name="T5" fmla="*/ 1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1"/>
                      </a:lnTo>
                      <a:lnTo>
                        <a:pt x="12" y="1"/>
                      </a:lnTo>
                    </a:path>
                  </a:pathLst>
                </a:custGeom>
                <a:noFill/>
                <a:ln w="6350">
                  <a:solidFill>
                    <a:srgbClr val="0C0CFF"/>
                  </a:solidFill>
                  <a:prstDash val="solid"/>
                  <a:round/>
                  <a:headEnd/>
                  <a:tailEnd/>
                </a:ln>
              </p:spPr>
              <p:txBody>
                <a:bodyPr/>
                <a:lstStyle/>
                <a:p>
                  <a:endParaRPr lang="en-US"/>
                </a:p>
              </p:txBody>
            </p:sp>
            <p:sp>
              <p:nvSpPr>
                <p:cNvPr id="5147" name="Freeform 2268"/>
                <p:cNvSpPr>
                  <a:spLocks/>
                </p:cNvSpPr>
                <p:nvPr/>
              </p:nvSpPr>
              <p:spPr bwMode="auto">
                <a:xfrm>
                  <a:off x="3905" y="2170"/>
                  <a:ext cx="2" cy="1"/>
                </a:xfrm>
                <a:custGeom>
                  <a:avLst/>
                  <a:gdLst>
                    <a:gd name="T0" fmla="*/ 0 w 12"/>
                    <a:gd name="T1" fmla="*/ 0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148" name="Freeform 2269"/>
                <p:cNvSpPr>
                  <a:spLocks/>
                </p:cNvSpPr>
                <p:nvPr/>
              </p:nvSpPr>
              <p:spPr bwMode="auto">
                <a:xfrm>
                  <a:off x="3907" y="2170"/>
                  <a:ext cx="2" cy="1"/>
                </a:xfrm>
                <a:custGeom>
                  <a:avLst/>
                  <a:gdLst>
                    <a:gd name="T0" fmla="*/ 0 w 12"/>
                    <a:gd name="T1" fmla="*/ 0 h 1"/>
                    <a:gd name="T2" fmla="*/ 11 w 12"/>
                    <a:gd name="T3" fmla="*/ 1 h 1"/>
                    <a:gd name="T4" fmla="*/ 12 w 12"/>
                    <a:gd name="T5" fmla="*/ 1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1"/>
                      </a:lnTo>
                      <a:lnTo>
                        <a:pt x="12" y="1"/>
                      </a:lnTo>
                    </a:path>
                  </a:pathLst>
                </a:custGeom>
                <a:noFill/>
                <a:ln w="6350">
                  <a:solidFill>
                    <a:srgbClr val="0C0CFF"/>
                  </a:solidFill>
                  <a:prstDash val="solid"/>
                  <a:round/>
                  <a:headEnd/>
                  <a:tailEnd/>
                </a:ln>
              </p:spPr>
              <p:txBody>
                <a:bodyPr/>
                <a:lstStyle/>
                <a:p>
                  <a:endParaRPr lang="en-US"/>
                </a:p>
              </p:txBody>
            </p:sp>
            <p:sp>
              <p:nvSpPr>
                <p:cNvPr id="5149" name="Freeform 2270"/>
                <p:cNvSpPr>
                  <a:spLocks/>
                </p:cNvSpPr>
                <p:nvPr/>
              </p:nvSpPr>
              <p:spPr bwMode="auto">
                <a:xfrm>
                  <a:off x="3909" y="2170"/>
                  <a:ext cx="2" cy="1"/>
                </a:xfrm>
                <a:custGeom>
                  <a:avLst/>
                  <a:gdLst>
                    <a:gd name="T0" fmla="*/ 0 w 12"/>
                    <a:gd name="T1" fmla="*/ 0 h 1"/>
                    <a:gd name="T2" fmla="*/ 11 w 12"/>
                    <a:gd name="T3" fmla="*/ 1 h 1"/>
                    <a:gd name="T4" fmla="*/ 12 w 12"/>
                    <a:gd name="T5" fmla="*/ 1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1"/>
                      </a:lnTo>
                      <a:lnTo>
                        <a:pt x="12" y="1"/>
                      </a:lnTo>
                    </a:path>
                  </a:pathLst>
                </a:custGeom>
                <a:noFill/>
                <a:ln w="6350">
                  <a:solidFill>
                    <a:srgbClr val="0C0CFF"/>
                  </a:solidFill>
                  <a:prstDash val="solid"/>
                  <a:round/>
                  <a:headEnd/>
                  <a:tailEnd/>
                </a:ln>
              </p:spPr>
              <p:txBody>
                <a:bodyPr/>
                <a:lstStyle/>
                <a:p>
                  <a:endParaRPr lang="en-US"/>
                </a:p>
              </p:txBody>
            </p:sp>
            <p:sp>
              <p:nvSpPr>
                <p:cNvPr id="5150" name="Freeform 2271"/>
                <p:cNvSpPr>
                  <a:spLocks/>
                </p:cNvSpPr>
                <p:nvPr/>
              </p:nvSpPr>
              <p:spPr bwMode="auto">
                <a:xfrm>
                  <a:off x="3911" y="2171"/>
                  <a:ext cx="3" cy="1"/>
                </a:xfrm>
                <a:custGeom>
                  <a:avLst/>
                  <a:gdLst>
                    <a:gd name="T0" fmla="*/ 0 w 12"/>
                    <a:gd name="T1" fmla="*/ 0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151" name="Freeform 2272"/>
                <p:cNvSpPr>
                  <a:spLocks/>
                </p:cNvSpPr>
                <p:nvPr/>
              </p:nvSpPr>
              <p:spPr bwMode="auto">
                <a:xfrm>
                  <a:off x="3913" y="2171"/>
                  <a:ext cx="3" cy="1"/>
                </a:xfrm>
                <a:custGeom>
                  <a:avLst/>
                  <a:gdLst>
                    <a:gd name="T0" fmla="*/ 0 w 12"/>
                    <a:gd name="T1" fmla="*/ 0 h 1"/>
                    <a:gd name="T2" fmla="*/ 11 w 12"/>
                    <a:gd name="T3" fmla="*/ 1 h 1"/>
                    <a:gd name="T4" fmla="*/ 12 w 12"/>
                    <a:gd name="T5" fmla="*/ 1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1"/>
                      </a:lnTo>
                      <a:lnTo>
                        <a:pt x="12" y="1"/>
                      </a:lnTo>
                    </a:path>
                  </a:pathLst>
                </a:custGeom>
                <a:noFill/>
                <a:ln w="6350">
                  <a:solidFill>
                    <a:srgbClr val="0C0CFF"/>
                  </a:solidFill>
                  <a:prstDash val="solid"/>
                  <a:round/>
                  <a:headEnd/>
                  <a:tailEnd/>
                </a:ln>
              </p:spPr>
              <p:txBody>
                <a:bodyPr/>
                <a:lstStyle/>
                <a:p>
                  <a:endParaRPr lang="en-US"/>
                </a:p>
              </p:txBody>
            </p:sp>
            <p:sp>
              <p:nvSpPr>
                <p:cNvPr id="5152" name="Freeform 2273"/>
                <p:cNvSpPr>
                  <a:spLocks/>
                </p:cNvSpPr>
                <p:nvPr/>
              </p:nvSpPr>
              <p:spPr bwMode="auto">
                <a:xfrm>
                  <a:off x="3915" y="2171"/>
                  <a:ext cx="3" cy="1"/>
                </a:xfrm>
                <a:custGeom>
                  <a:avLst/>
                  <a:gdLst>
                    <a:gd name="T0" fmla="*/ 0 w 12"/>
                    <a:gd name="T1" fmla="*/ 0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153" name="Freeform 2274"/>
                <p:cNvSpPr>
                  <a:spLocks/>
                </p:cNvSpPr>
                <p:nvPr/>
              </p:nvSpPr>
              <p:spPr bwMode="auto">
                <a:xfrm>
                  <a:off x="3918" y="2171"/>
                  <a:ext cx="2" cy="1"/>
                </a:xfrm>
                <a:custGeom>
                  <a:avLst/>
                  <a:gdLst>
                    <a:gd name="T0" fmla="*/ 0 w 12"/>
                    <a:gd name="T1" fmla="*/ 0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154" name="Freeform 2275"/>
                <p:cNvSpPr>
                  <a:spLocks/>
                </p:cNvSpPr>
                <p:nvPr/>
              </p:nvSpPr>
              <p:spPr bwMode="auto">
                <a:xfrm>
                  <a:off x="3920" y="2171"/>
                  <a:ext cx="2" cy="1"/>
                </a:xfrm>
                <a:custGeom>
                  <a:avLst/>
                  <a:gdLst>
                    <a:gd name="T0" fmla="*/ 0 w 12"/>
                    <a:gd name="T1" fmla="*/ 0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155" name="Freeform 2276"/>
                <p:cNvSpPr>
                  <a:spLocks/>
                </p:cNvSpPr>
                <p:nvPr/>
              </p:nvSpPr>
              <p:spPr bwMode="auto">
                <a:xfrm>
                  <a:off x="3922" y="2171"/>
                  <a:ext cx="2" cy="1"/>
                </a:xfrm>
                <a:custGeom>
                  <a:avLst/>
                  <a:gdLst>
                    <a:gd name="T0" fmla="*/ 0 w 12"/>
                    <a:gd name="T1" fmla="*/ 0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156" name="Freeform 2277"/>
                <p:cNvSpPr>
                  <a:spLocks/>
                </p:cNvSpPr>
                <p:nvPr/>
              </p:nvSpPr>
              <p:spPr bwMode="auto">
                <a:xfrm>
                  <a:off x="3924" y="2171"/>
                  <a:ext cx="2" cy="1"/>
                </a:xfrm>
                <a:custGeom>
                  <a:avLst/>
                  <a:gdLst>
                    <a:gd name="T0" fmla="*/ 0 w 13"/>
                    <a:gd name="T1" fmla="*/ 0 h 1"/>
                    <a:gd name="T2" fmla="*/ 12 w 13"/>
                    <a:gd name="T3" fmla="*/ 0 h 1"/>
                    <a:gd name="T4" fmla="*/ 13 w 13"/>
                    <a:gd name="T5" fmla="*/ 0 h 1"/>
                    <a:gd name="T6" fmla="*/ 0 60000 65536"/>
                    <a:gd name="T7" fmla="*/ 0 60000 65536"/>
                    <a:gd name="T8" fmla="*/ 0 60000 65536"/>
                    <a:gd name="T9" fmla="*/ 0 w 13"/>
                    <a:gd name="T10" fmla="*/ 0 h 1"/>
                    <a:gd name="T11" fmla="*/ 13 w 13"/>
                    <a:gd name="T12" fmla="*/ 1 h 1"/>
                  </a:gdLst>
                  <a:ahLst/>
                  <a:cxnLst>
                    <a:cxn ang="T6">
                      <a:pos x="T0" y="T1"/>
                    </a:cxn>
                    <a:cxn ang="T7">
                      <a:pos x="T2" y="T3"/>
                    </a:cxn>
                    <a:cxn ang="T8">
                      <a:pos x="T4" y="T5"/>
                    </a:cxn>
                  </a:cxnLst>
                  <a:rect l="T9" t="T10" r="T11" b="T12"/>
                  <a:pathLst>
                    <a:path w="13" h="1">
                      <a:moveTo>
                        <a:pt x="0" y="0"/>
                      </a:moveTo>
                      <a:lnTo>
                        <a:pt x="12" y="0"/>
                      </a:lnTo>
                      <a:lnTo>
                        <a:pt x="13" y="0"/>
                      </a:lnTo>
                    </a:path>
                  </a:pathLst>
                </a:custGeom>
                <a:noFill/>
                <a:ln w="6350">
                  <a:solidFill>
                    <a:srgbClr val="0C0CFF"/>
                  </a:solidFill>
                  <a:prstDash val="solid"/>
                  <a:round/>
                  <a:headEnd/>
                  <a:tailEnd/>
                </a:ln>
              </p:spPr>
              <p:txBody>
                <a:bodyPr/>
                <a:lstStyle/>
                <a:p>
                  <a:endParaRPr lang="en-US"/>
                </a:p>
              </p:txBody>
            </p:sp>
            <p:sp>
              <p:nvSpPr>
                <p:cNvPr id="5157" name="Freeform 2278"/>
                <p:cNvSpPr>
                  <a:spLocks/>
                </p:cNvSpPr>
                <p:nvPr/>
              </p:nvSpPr>
              <p:spPr bwMode="auto">
                <a:xfrm>
                  <a:off x="3926" y="2171"/>
                  <a:ext cx="2" cy="1"/>
                </a:xfrm>
                <a:custGeom>
                  <a:avLst/>
                  <a:gdLst>
                    <a:gd name="T0" fmla="*/ 0 w 12"/>
                    <a:gd name="T1" fmla="*/ 0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158" name="Freeform 2279"/>
                <p:cNvSpPr>
                  <a:spLocks/>
                </p:cNvSpPr>
                <p:nvPr/>
              </p:nvSpPr>
              <p:spPr bwMode="auto">
                <a:xfrm>
                  <a:off x="3928" y="2171"/>
                  <a:ext cx="3" cy="1"/>
                </a:xfrm>
                <a:custGeom>
                  <a:avLst/>
                  <a:gdLst>
                    <a:gd name="T0" fmla="*/ 0 w 12"/>
                    <a:gd name="T1" fmla="*/ 0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159" name="Freeform 2280"/>
                <p:cNvSpPr>
                  <a:spLocks/>
                </p:cNvSpPr>
                <p:nvPr/>
              </p:nvSpPr>
              <p:spPr bwMode="auto">
                <a:xfrm>
                  <a:off x="3930" y="2171"/>
                  <a:ext cx="3" cy="1"/>
                </a:xfrm>
                <a:custGeom>
                  <a:avLst/>
                  <a:gdLst>
                    <a:gd name="T0" fmla="*/ 0 w 12"/>
                    <a:gd name="T1" fmla="*/ 0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160" name="Freeform 2281"/>
                <p:cNvSpPr>
                  <a:spLocks/>
                </p:cNvSpPr>
                <p:nvPr/>
              </p:nvSpPr>
              <p:spPr bwMode="auto">
                <a:xfrm>
                  <a:off x="3932" y="2171"/>
                  <a:ext cx="3" cy="1"/>
                </a:xfrm>
                <a:custGeom>
                  <a:avLst/>
                  <a:gdLst>
                    <a:gd name="T0" fmla="*/ 0 w 12"/>
                    <a:gd name="T1" fmla="*/ 0 h 1"/>
                    <a:gd name="T2" fmla="*/ 11 w 12"/>
                    <a:gd name="T3" fmla="*/ 1 h 1"/>
                    <a:gd name="T4" fmla="*/ 12 w 12"/>
                    <a:gd name="T5" fmla="*/ 1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1"/>
                      </a:lnTo>
                      <a:lnTo>
                        <a:pt x="12" y="1"/>
                      </a:lnTo>
                    </a:path>
                  </a:pathLst>
                </a:custGeom>
                <a:noFill/>
                <a:ln w="6350">
                  <a:solidFill>
                    <a:srgbClr val="0C0CFF"/>
                  </a:solidFill>
                  <a:prstDash val="solid"/>
                  <a:round/>
                  <a:headEnd/>
                  <a:tailEnd/>
                </a:ln>
              </p:spPr>
              <p:txBody>
                <a:bodyPr/>
                <a:lstStyle/>
                <a:p>
                  <a:endParaRPr lang="en-US"/>
                </a:p>
              </p:txBody>
            </p:sp>
            <p:sp>
              <p:nvSpPr>
                <p:cNvPr id="5161" name="Freeform 2282"/>
                <p:cNvSpPr>
                  <a:spLocks/>
                </p:cNvSpPr>
                <p:nvPr/>
              </p:nvSpPr>
              <p:spPr bwMode="auto">
                <a:xfrm>
                  <a:off x="3935" y="2171"/>
                  <a:ext cx="2" cy="1"/>
                </a:xfrm>
                <a:custGeom>
                  <a:avLst/>
                  <a:gdLst>
                    <a:gd name="T0" fmla="*/ 0 w 12"/>
                    <a:gd name="T1" fmla="*/ 0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162" name="Freeform 2283"/>
                <p:cNvSpPr>
                  <a:spLocks/>
                </p:cNvSpPr>
                <p:nvPr/>
              </p:nvSpPr>
              <p:spPr bwMode="auto">
                <a:xfrm>
                  <a:off x="3937" y="2171"/>
                  <a:ext cx="2" cy="1"/>
                </a:xfrm>
                <a:custGeom>
                  <a:avLst/>
                  <a:gdLst>
                    <a:gd name="T0" fmla="*/ 0 w 12"/>
                    <a:gd name="T1" fmla="*/ 0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163" name="Freeform 2284"/>
                <p:cNvSpPr>
                  <a:spLocks/>
                </p:cNvSpPr>
                <p:nvPr/>
              </p:nvSpPr>
              <p:spPr bwMode="auto">
                <a:xfrm>
                  <a:off x="3939" y="2171"/>
                  <a:ext cx="2" cy="1"/>
                </a:xfrm>
                <a:custGeom>
                  <a:avLst/>
                  <a:gdLst>
                    <a:gd name="T0" fmla="*/ 0 w 12"/>
                    <a:gd name="T1" fmla="*/ 0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164" name="Freeform 2285"/>
                <p:cNvSpPr>
                  <a:spLocks/>
                </p:cNvSpPr>
                <p:nvPr/>
              </p:nvSpPr>
              <p:spPr bwMode="auto">
                <a:xfrm>
                  <a:off x="3941" y="2171"/>
                  <a:ext cx="2" cy="1"/>
                </a:xfrm>
                <a:custGeom>
                  <a:avLst/>
                  <a:gdLst>
                    <a:gd name="T0" fmla="*/ 0 w 12"/>
                    <a:gd name="T1" fmla="*/ 0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165" name="Freeform 2286"/>
                <p:cNvSpPr>
                  <a:spLocks/>
                </p:cNvSpPr>
                <p:nvPr/>
              </p:nvSpPr>
              <p:spPr bwMode="auto">
                <a:xfrm>
                  <a:off x="3943" y="2171"/>
                  <a:ext cx="2" cy="1"/>
                </a:xfrm>
                <a:custGeom>
                  <a:avLst/>
                  <a:gdLst>
                    <a:gd name="T0" fmla="*/ 0 w 12"/>
                    <a:gd name="T1" fmla="*/ 0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166" name="Freeform 2287"/>
                <p:cNvSpPr>
                  <a:spLocks/>
                </p:cNvSpPr>
                <p:nvPr/>
              </p:nvSpPr>
              <p:spPr bwMode="auto">
                <a:xfrm>
                  <a:off x="3945" y="2171"/>
                  <a:ext cx="2" cy="1"/>
                </a:xfrm>
                <a:custGeom>
                  <a:avLst/>
                  <a:gdLst>
                    <a:gd name="T0" fmla="*/ 0 w 12"/>
                    <a:gd name="T1" fmla="*/ 0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167" name="Freeform 2288"/>
                <p:cNvSpPr>
                  <a:spLocks/>
                </p:cNvSpPr>
                <p:nvPr/>
              </p:nvSpPr>
              <p:spPr bwMode="auto">
                <a:xfrm>
                  <a:off x="3947" y="2171"/>
                  <a:ext cx="3" cy="1"/>
                </a:xfrm>
                <a:custGeom>
                  <a:avLst/>
                  <a:gdLst>
                    <a:gd name="T0" fmla="*/ 0 w 12"/>
                    <a:gd name="T1" fmla="*/ 1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1"/>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168" name="Freeform 2289"/>
                <p:cNvSpPr>
                  <a:spLocks/>
                </p:cNvSpPr>
                <p:nvPr/>
              </p:nvSpPr>
              <p:spPr bwMode="auto">
                <a:xfrm>
                  <a:off x="3949" y="2171"/>
                  <a:ext cx="3" cy="1"/>
                </a:xfrm>
                <a:custGeom>
                  <a:avLst/>
                  <a:gdLst>
                    <a:gd name="T0" fmla="*/ 0 w 12"/>
                    <a:gd name="T1" fmla="*/ 0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169" name="Freeform 2290"/>
                <p:cNvSpPr>
                  <a:spLocks/>
                </p:cNvSpPr>
                <p:nvPr/>
              </p:nvSpPr>
              <p:spPr bwMode="auto">
                <a:xfrm>
                  <a:off x="3951" y="2171"/>
                  <a:ext cx="3" cy="1"/>
                </a:xfrm>
                <a:custGeom>
                  <a:avLst/>
                  <a:gdLst>
                    <a:gd name="T0" fmla="*/ 0 w 13"/>
                    <a:gd name="T1" fmla="*/ 1 h 1"/>
                    <a:gd name="T2" fmla="*/ 12 w 13"/>
                    <a:gd name="T3" fmla="*/ 0 h 1"/>
                    <a:gd name="T4" fmla="*/ 13 w 13"/>
                    <a:gd name="T5" fmla="*/ 0 h 1"/>
                    <a:gd name="T6" fmla="*/ 0 60000 65536"/>
                    <a:gd name="T7" fmla="*/ 0 60000 65536"/>
                    <a:gd name="T8" fmla="*/ 0 60000 65536"/>
                    <a:gd name="T9" fmla="*/ 0 w 13"/>
                    <a:gd name="T10" fmla="*/ 0 h 1"/>
                    <a:gd name="T11" fmla="*/ 13 w 13"/>
                    <a:gd name="T12" fmla="*/ 1 h 1"/>
                  </a:gdLst>
                  <a:ahLst/>
                  <a:cxnLst>
                    <a:cxn ang="T6">
                      <a:pos x="T0" y="T1"/>
                    </a:cxn>
                    <a:cxn ang="T7">
                      <a:pos x="T2" y="T3"/>
                    </a:cxn>
                    <a:cxn ang="T8">
                      <a:pos x="T4" y="T5"/>
                    </a:cxn>
                  </a:cxnLst>
                  <a:rect l="T9" t="T10" r="T11" b="T12"/>
                  <a:pathLst>
                    <a:path w="13" h="1">
                      <a:moveTo>
                        <a:pt x="0" y="1"/>
                      </a:moveTo>
                      <a:lnTo>
                        <a:pt x="12" y="0"/>
                      </a:lnTo>
                      <a:lnTo>
                        <a:pt x="13" y="0"/>
                      </a:lnTo>
                    </a:path>
                  </a:pathLst>
                </a:custGeom>
                <a:noFill/>
                <a:ln w="6350">
                  <a:solidFill>
                    <a:srgbClr val="0C0CFF"/>
                  </a:solidFill>
                  <a:prstDash val="solid"/>
                  <a:round/>
                  <a:headEnd/>
                  <a:tailEnd/>
                </a:ln>
              </p:spPr>
              <p:txBody>
                <a:bodyPr/>
                <a:lstStyle/>
                <a:p>
                  <a:endParaRPr lang="en-US"/>
                </a:p>
              </p:txBody>
            </p:sp>
            <p:sp>
              <p:nvSpPr>
                <p:cNvPr id="5170" name="Freeform 2291"/>
                <p:cNvSpPr>
                  <a:spLocks/>
                </p:cNvSpPr>
                <p:nvPr/>
              </p:nvSpPr>
              <p:spPr bwMode="auto">
                <a:xfrm>
                  <a:off x="3954" y="2170"/>
                  <a:ext cx="2" cy="1"/>
                </a:xfrm>
                <a:custGeom>
                  <a:avLst/>
                  <a:gdLst>
                    <a:gd name="T0" fmla="*/ 0 w 12"/>
                    <a:gd name="T1" fmla="*/ 1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1"/>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171" name="Freeform 2292"/>
                <p:cNvSpPr>
                  <a:spLocks/>
                </p:cNvSpPr>
                <p:nvPr/>
              </p:nvSpPr>
              <p:spPr bwMode="auto">
                <a:xfrm>
                  <a:off x="3956" y="2170"/>
                  <a:ext cx="2" cy="1"/>
                </a:xfrm>
                <a:custGeom>
                  <a:avLst/>
                  <a:gdLst>
                    <a:gd name="T0" fmla="*/ 0 w 12"/>
                    <a:gd name="T1" fmla="*/ 1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1"/>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172" name="Freeform 2293"/>
                <p:cNvSpPr>
                  <a:spLocks/>
                </p:cNvSpPr>
                <p:nvPr/>
              </p:nvSpPr>
              <p:spPr bwMode="auto">
                <a:xfrm>
                  <a:off x="3958" y="2170"/>
                  <a:ext cx="2" cy="1"/>
                </a:xfrm>
                <a:custGeom>
                  <a:avLst/>
                  <a:gdLst>
                    <a:gd name="T0" fmla="*/ 0 w 12"/>
                    <a:gd name="T1" fmla="*/ 1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1"/>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173" name="Freeform 2294"/>
                <p:cNvSpPr>
                  <a:spLocks/>
                </p:cNvSpPr>
                <p:nvPr/>
              </p:nvSpPr>
              <p:spPr bwMode="auto">
                <a:xfrm>
                  <a:off x="3960" y="2170"/>
                  <a:ext cx="2" cy="1"/>
                </a:xfrm>
                <a:custGeom>
                  <a:avLst/>
                  <a:gdLst>
                    <a:gd name="T0" fmla="*/ 0 w 12"/>
                    <a:gd name="T1" fmla="*/ 1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1"/>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174" name="Freeform 2295"/>
                <p:cNvSpPr>
                  <a:spLocks/>
                </p:cNvSpPr>
                <p:nvPr/>
              </p:nvSpPr>
              <p:spPr bwMode="auto">
                <a:xfrm>
                  <a:off x="3962" y="2170"/>
                  <a:ext cx="2" cy="1"/>
                </a:xfrm>
                <a:custGeom>
                  <a:avLst/>
                  <a:gdLst>
                    <a:gd name="T0" fmla="*/ 0 w 12"/>
                    <a:gd name="T1" fmla="*/ 1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1"/>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175" name="Freeform 2296"/>
                <p:cNvSpPr>
                  <a:spLocks/>
                </p:cNvSpPr>
                <p:nvPr/>
              </p:nvSpPr>
              <p:spPr bwMode="auto">
                <a:xfrm>
                  <a:off x="3964" y="2170"/>
                  <a:ext cx="3" cy="1"/>
                </a:xfrm>
                <a:custGeom>
                  <a:avLst/>
                  <a:gdLst>
                    <a:gd name="T0" fmla="*/ 0 w 12"/>
                    <a:gd name="T1" fmla="*/ 0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176" name="Freeform 2297"/>
                <p:cNvSpPr>
                  <a:spLocks/>
                </p:cNvSpPr>
                <p:nvPr/>
              </p:nvSpPr>
              <p:spPr bwMode="auto">
                <a:xfrm>
                  <a:off x="3966" y="2169"/>
                  <a:ext cx="3" cy="1"/>
                </a:xfrm>
                <a:custGeom>
                  <a:avLst/>
                  <a:gdLst>
                    <a:gd name="T0" fmla="*/ 0 w 12"/>
                    <a:gd name="T1" fmla="*/ 1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1"/>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177" name="Freeform 2298"/>
                <p:cNvSpPr>
                  <a:spLocks/>
                </p:cNvSpPr>
                <p:nvPr/>
              </p:nvSpPr>
              <p:spPr bwMode="auto">
                <a:xfrm>
                  <a:off x="3968" y="2169"/>
                  <a:ext cx="3" cy="1"/>
                </a:xfrm>
                <a:custGeom>
                  <a:avLst/>
                  <a:gdLst>
                    <a:gd name="T0" fmla="*/ 0 w 12"/>
                    <a:gd name="T1" fmla="*/ 0 h 1"/>
                    <a:gd name="T2" fmla="*/ 11 w 12"/>
                    <a:gd name="T3" fmla="*/ 1 h 1"/>
                    <a:gd name="T4" fmla="*/ 12 w 12"/>
                    <a:gd name="T5" fmla="*/ 1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1"/>
                      </a:lnTo>
                      <a:lnTo>
                        <a:pt x="12" y="1"/>
                      </a:lnTo>
                    </a:path>
                  </a:pathLst>
                </a:custGeom>
                <a:noFill/>
                <a:ln w="6350">
                  <a:solidFill>
                    <a:srgbClr val="0C0CFF"/>
                  </a:solidFill>
                  <a:prstDash val="solid"/>
                  <a:round/>
                  <a:headEnd/>
                  <a:tailEnd/>
                </a:ln>
              </p:spPr>
              <p:txBody>
                <a:bodyPr/>
                <a:lstStyle/>
                <a:p>
                  <a:endParaRPr lang="en-US"/>
                </a:p>
              </p:txBody>
            </p:sp>
            <p:sp>
              <p:nvSpPr>
                <p:cNvPr id="5178" name="Freeform 2299"/>
                <p:cNvSpPr>
                  <a:spLocks/>
                </p:cNvSpPr>
                <p:nvPr/>
              </p:nvSpPr>
              <p:spPr bwMode="auto">
                <a:xfrm>
                  <a:off x="3971" y="2170"/>
                  <a:ext cx="2" cy="1"/>
                </a:xfrm>
                <a:custGeom>
                  <a:avLst/>
                  <a:gdLst>
                    <a:gd name="T0" fmla="*/ 0 w 12"/>
                    <a:gd name="T1" fmla="*/ 0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179" name="Freeform 2300"/>
                <p:cNvSpPr>
                  <a:spLocks/>
                </p:cNvSpPr>
                <p:nvPr/>
              </p:nvSpPr>
              <p:spPr bwMode="auto">
                <a:xfrm>
                  <a:off x="3973" y="2170"/>
                  <a:ext cx="2" cy="1"/>
                </a:xfrm>
                <a:custGeom>
                  <a:avLst/>
                  <a:gdLst>
                    <a:gd name="T0" fmla="*/ 0 w 12"/>
                    <a:gd name="T1" fmla="*/ 0 h 1"/>
                    <a:gd name="T2" fmla="*/ 11 w 12"/>
                    <a:gd name="T3" fmla="*/ 1 h 1"/>
                    <a:gd name="T4" fmla="*/ 12 w 12"/>
                    <a:gd name="T5" fmla="*/ 1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1"/>
                      </a:lnTo>
                      <a:lnTo>
                        <a:pt x="12" y="1"/>
                      </a:lnTo>
                    </a:path>
                  </a:pathLst>
                </a:custGeom>
                <a:noFill/>
                <a:ln w="6350">
                  <a:solidFill>
                    <a:srgbClr val="0C0CFF"/>
                  </a:solidFill>
                  <a:prstDash val="solid"/>
                  <a:round/>
                  <a:headEnd/>
                  <a:tailEnd/>
                </a:ln>
              </p:spPr>
              <p:txBody>
                <a:bodyPr/>
                <a:lstStyle/>
                <a:p>
                  <a:endParaRPr lang="en-US"/>
                </a:p>
              </p:txBody>
            </p:sp>
            <p:sp>
              <p:nvSpPr>
                <p:cNvPr id="5180" name="Freeform 2301"/>
                <p:cNvSpPr>
                  <a:spLocks/>
                </p:cNvSpPr>
                <p:nvPr/>
              </p:nvSpPr>
              <p:spPr bwMode="auto">
                <a:xfrm>
                  <a:off x="3975" y="2170"/>
                  <a:ext cx="2" cy="1"/>
                </a:xfrm>
                <a:custGeom>
                  <a:avLst/>
                  <a:gdLst>
                    <a:gd name="T0" fmla="*/ 0 w 12"/>
                    <a:gd name="T1" fmla="*/ 0 h 1"/>
                    <a:gd name="T2" fmla="*/ 11 w 12"/>
                    <a:gd name="T3" fmla="*/ 1 h 1"/>
                    <a:gd name="T4" fmla="*/ 12 w 12"/>
                    <a:gd name="T5" fmla="*/ 1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1"/>
                      </a:lnTo>
                      <a:lnTo>
                        <a:pt x="12" y="1"/>
                      </a:lnTo>
                    </a:path>
                  </a:pathLst>
                </a:custGeom>
                <a:noFill/>
                <a:ln w="6350">
                  <a:solidFill>
                    <a:srgbClr val="0C0CFF"/>
                  </a:solidFill>
                  <a:prstDash val="solid"/>
                  <a:round/>
                  <a:headEnd/>
                  <a:tailEnd/>
                </a:ln>
              </p:spPr>
              <p:txBody>
                <a:bodyPr/>
                <a:lstStyle/>
                <a:p>
                  <a:endParaRPr lang="en-US"/>
                </a:p>
              </p:txBody>
            </p:sp>
            <p:sp>
              <p:nvSpPr>
                <p:cNvPr id="5181" name="Freeform 2302"/>
                <p:cNvSpPr>
                  <a:spLocks/>
                </p:cNvSpPr>
                <p:nvPr/>
              </p:nvSpPr>
              <p:spPr bwMode="auto">
                <a:xfrm>
                  <a:off x="3977" y="2170"/>
                  <a:ext cx="2" cy="1"/>
                </a:xfrm>
                <a:custGeom>
                  <a:avLst/>
                  <a:gdLst>
                    <a:gd name="T0" fmla="*/ 0 w 12"/>
                    <a:gd name="T1" fmla="*/ 0 h 1"/>
                    <a:gd name="T2" fmla="*/ 11 w 12"/>
                    <a:gd name="T3" fmla="*/ 1 h 1"/>
                    <a:gd name="T4" fmla="*/ 12 w 12"/>
                    <a:gd name="T5" fmla="*/ 1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1"/>
                      </a:lnTo>
                      <a:lnTo>
                        <a:pt x="12" y="1"/>
                      </a:lnTo>
                    </a:path>
                  </a:pathLst>
                </a:custGeom>
                <a:noFill/>
                <a:ln w="6350">
                  <a:solidFill>
                    <a:srgbClr val="0C0CFF"/>
                  </a:solidFill>
                  <a:prstDash val="solid"/>
                  <a:round/>
                  <a:headEnd/>
                  <a:tailEnd/>
                </a:ln>
              </p:spPr>
              <p:txBody>
                <a:bodyPr/>
                <a:lstStyle/>
                <a:p>
                  <a:endParaRPr lang="en-US"/>
                </a:p>
              </p:txBody>
            </p:sp>
            <p:sp>
              <p:nvSpPr>
                <p:cNvPr id="5182" name="Freeform 2303"/>
                <p:cNvSpPr>
                  <a:spLocks/>
                </p:cNvSpPr>
                <p:nvPr/>
              </p:nvSpPr>
              <p:spPr bwMode="auto">
                <a:xfrm>
                  <a:off x="3979" y="2170"/>
                  <a:ext cx="2" cy="1"/>
                </a:xfrm>
                <a:custGeom>
                  <a:avLst/>
                  <a:gdLst>
                    <a:gd name="T0" fmla="*/ 0 w 13"/>
                    <a:gd name="T1" fmla="*/ 0 h 2"/>
                    <a:gd name="T2" fmla="*/ 12 w 13"/>
                    <a:gd name="T3" fmla="*/ 2 h 2"/>
                    <a:gd name="T4" fmla="*/ 13 w 13"/>
                    <a:gd name="T5" fmla="*/ 2 h 2"/>
                    <a:gd name="T6" fmla="*/ 0 60000 65536"/>
                    <a:gd name="T7" fmla="*/ 0 60000 65536"/>
                    <a:gd name="T8" fmla="*/ 0 60000 65536"/>
                    <a:gd name="T9" fmla="*/ 0 w 13"/>
                    <a:gd name="T10" fmla="*/ 0 h 2"/>
                    <a:gd name="T11" fmla="*/ 13 w 13"/>
                    <a:gd name="T12" fmla="*/ 2 h 2"/>
                  </a:gdLst>
                  <a:ahLst/>
                  <a:cxnLst>
                    <a:cxn ang="T6">
                      <a:pos x="T0" y="T1"/>
                    </a:cxn>
                    <a:cxn ang="T7">
                      <a:pos x="T2" y="T3"/>
                    </a:cxn>
                    <a:cxn ang="T8">
                      <a:pos x="T4" y="T5"/>
                    </a:cxn>
                  </a:cxnLst>
                  <a:rect l="T9" t="T10" r="T11" b="T12"/>
                  <a:pathLst>
                    <a:path w="13" h="2">
                      <a:moveTo>
                        <a:pt x="0" y="0"/>
                      </a:moveTo>
                      <a:lnTo>
                        <a:pt x="12" y="2"/>
                      </a:lnTo>
                      <a:lnTo>
                        <a:pt x="13" y="2"/>
                      </a:lnTo>
                    </a:path>
                  </a:pathLst>
                </a:custGeom>
                <a:noFill/>
                <a:ln w="6350">
                  <a:solidFill>
                    <a:srgbClr val="0C0CFF"/>
                  </a:solidFill>
                  <a:prstDash val="solid"/>
                  <a:round/>
                  <a:headEnd/>
                  <a:tailEnd/>
                </a:ln>
              </p:spPr>
              <p:txBody>
                <a:bodyPr/>
                <a:lstStyle/>
                <a:p>
                  <a:endParaRPr lang="en-US"/>
                </a:p>
              </p:txBody>
            </p:sp>
            <p:sp>
              <p:nvSpPr>
                <p:cNvPr id="5183" name="Freeform 2304"/>
                <p:cNvSpPr>
                  <a:spLocks/>
                </p:cNvSpPr>
                <p:nvPr/>
              </p:nvSpPr>
              <p:spPr bwMode="auto">
                <a:xfrm>
                  <a:off x="3981" y="2171"/>
                  <a:ext cx="3" cy="1"/>
                </a:xfrm>
                <a:custGeom>
                  <a:avLst/>
                  <a:gdLst>
                    <a:gd name="T0" fmla="*/ 0 w 12"/>
                    <a:gd name="T1" fmla="*/ 0 h 2"/>
                    <a:gd name="T2" fmla="*/ 11 w 12"/>
                    <a:gd name="T3" fmla="*/ 2 h 2"/>
                    <a:gd name="T4" fmla="*/ 12 w 12"/>
                    <a:gd name="T5" fmla="*/ 2 h 2"/>
                    <a:gd name="T6" fmla="*/ 0 60000 65536"/>
                    <a:gd name="T7" fmla="*/ 0 60000 65536"/>
                    <a:gd name="T8" fmla="*/ 0 60000 65536"/>
                    <a:gd name="T9" fmla="*/ 0 w 12"/>
                    <a:gd name="T10" fmla="*/ 0 h 2"/>
                    <a:gd name="T11" fmla="*/ 12 w 12"/>
                    <a:gd name="T12" fmla="*/ 2 h 2"/>
                  </a:gdLst>
                  <a:ahLst/>
                  <a:cxnLst>
                    <a:cxn ang="T6">
                      <a:pos x="T0" y="T1"/>
                    </a:cxn>
                    <a:cxn ang="T7">
                      <a:pos x="T2" y="T3"/>
                    </a:cxn>
                    <a:cxn ang="T8">
                      <a:pos x="T4" y="T5"/>
                    </a:cxn>
                  </a:cxnLst>
                  <a:rect l="T9" t="T10" r="T11" b="T12"/>
                  <a:pathLst>
                    <a:path w="12" h="2">
                      <a:moveTo>
                        <a:pt x="0" y="0"/>
                      </a:moveTo>
                      <a:lnTo>
                        <a:pt x="11" y="2"/>
                      </a:lnTo>
                      <a:lnTo>
                        <a:pt x="12" y="2"/>
                      </a:lnTo>
                    </a:path>
                  </a:pathLst>
                </a:custGeom>
                <a:noFill/>
                <a:ln w="6350">
                  <a:solidFill>
                    <a:srgbClr val="0C0CFF"/>
                  </a:solidFill>
                  <a:prstDash val="solid"/>
                  <a:round/>
                  <a:headEnd/>
                  <a:tailEnd/>
                </a:ln>
              </p:spPr>
              <p:txBody>
                <a:bodyPr/>
                <a:lstStyle/>
                <a:p>
                  <a:endParaRPr lang="en-US"/>
                </a:p>
              </p:txBody>
            </p:sp>
            <p:sp>
              <p:nvSpPr>
                <p:cNvPr id="5184" name="Freeform 2305"/>
                <p:cNvSpPr>
                  <a:spLocks/>
                </p:cNvSpPr>
                <p:nvPr/>
              </p:nvSpPr>
              <p:spPr bwMode="auto">
                <a:xfrm>
                  <a:off x="3983" y="2171"/>
                  <a:ext cx="3" cy="1"/>
                </a:xfrm>
                <a:custGeom>
                  <a:avLst/>
                  <a:gdLst>
                    <a:gd name="T0" fmla="*/ 0 w 12"/>
                    <a:gd name="T1" fmla="*/ 0 h 2"/>
                    <a:gd name="T2" fmla="*/ 11 w 12"/>
                    <a:gd name="T3" fmla="*/ 2 h 2"/>
                    <a:gd name="T4" fmla="*/ 12 w 12"/>
                    <a:gd name="T5" fmla="*/ 2 h 2"/>
                    <a:gd name="T6" fmla="*/ 0 60000 65536"/>
                    <a:gd name="T7" fmla="*/ 0 60000 65536"/>
                    <a:gd name="T8" fmla="*/ 0 60000 65536"/>
                    <a:gd name="T9" fmla="*/ 0 w 12"/>
                    <a:gd name="T10" fmla="*/ 0 h 2"/>
                    <a:gd name="T11" fmla="*/ 12 w 12"/>
                    <a:gd name="T12" fmla="*/ 2 h 2"/>
                  </a:gdLst>
                  <a:ahLst/>
                  <a:cxnLst>
                    <a:cxn ang="T6">
                      <a:pos x="T0" y="T1"/>
                    </a:cxn>
                    <a:cxn ang="T7">
                      <a:pos x="T2" y="T3"/>
                    </a:cxn>
                    <a:cxn ang="T8">
                      <a:pos x="T4" y="T5"/>
                    </a:cxn>
                  </a:cxnLst>
                  <a:rect l="T9" t="T10" r="T11" b="T12"/>
                  <a:pathLst>
                    <a:path w="12" h="2">
                      <a:moveTo>
                        <a:pt x="0" y="0"/>
                      </a:moveTo>
                      <a:lnTo>
                        <a:pt x="11" y="2"/>
                      </a:lnTo>
                      <a:lnTo>
                        <a:pt x="12" y="2"/>
                      </a:lnTo>
                    </a:path>
                  </a:pathLst>
                </a:custGeom>
                <a:noFill/>
                <a:ln w="6350">
                  <a:solidFill>
                    <a:srgbClr val="0C0CFF"/>
                  </a:solidFill>
                  <a:prstDash val="solid"/>
                  <a:round/>
                  <a:headEnd/>
                  <a:tailEnd/>
                </a:ln>
              </p:spPr>
              <p:txBody>
                <a:bodyPr/>
                <a:lstStyle/>
                <a:p>
                  <a:endParaRPr lang="en-US"/>
                </a:p>
              </p:txBody>
            </p:sp>
            <p:sp>
              <p:nvSpPr>
                <p:cNvPr id="5185" name="Freeform 2306"/>
                <p:cNvSpPr>
                  <a:spLocks/>
                </p:cNvSpPr>
                <p:nvPr/>
              </p:nvSpPr>
              <p:spPr bwMode="auto">
                <a:xfrm>
                  <a:off x="3985" y="2171"/>
                  <a:ext cx="3" cy="1"/>
                </a:xfrm>
                <a:custGeom>
                  <a:avLst/>
                  <a:gdLst>
                    <a:gd name="T0" fmla="*/ 0 w 12"/>
                    <a:gd name="T1" fmla="*/ 0 h 1"/>
                    <a:gd name="T2" fmla="*/ 11 w 12"/>
                    <a:gd name="T3" fmla="*/ 1 h 1"/>
                    <a:gd name="T4" fmla="*/ 12 w 12"/>
                    <a:gd name="T5" fmla="*/ 1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1"/>
                      </a:lnTo>
                      <a:lnTo>
                        <a:pt x="12" y="1"/>
                      </a:lnTo>
                    </a:path>
                  </a:pathLst>
                </a:custGeom>
                <a:noFill/>
                <a:ln w="6350">
                  <a:solidFill>
                    <a:srgbClr val="0C0CFF"/>
                  </a:solidFill>
                  <a:prstDash val="solid"/>
                  <a:round/>
                  <a:headEnd/>
                  <a:tailEnd/>
                </a:ln>
              </p:spPr>
              <p:txBody>
                <a:bodyPr/>
                <a:lstStyle/>
                <a:p>
                  <a:endParaRPr lang="en-US"/>
                </a:p>
              </p:txBody>
            </p:sp>
            <p:sp>
              <p:nvSpPr>
                <p:cNvPr id="5186" name="Freeform 2307"/>
                <p:cNvSpPr>
                  <a:spLocks/>
                </p:cNvSpPr>
                <p:nvPr/>
              </p:nvSpPr>
              <p:spPr bwMode="auto">
                <a:xfrm>
                  <a:off x="3988" y="2171"/>
                  <a:ext cx="2" cy="1"/>
                </a:xfrm>
                <a:custGeom>
                  <a:avLst/>
                  <a:gdLst>
                    <a:gd name="T0" fmla="*/ 0 w 12"/>
                    <a:gd name="T1" fmla="*/ 0 h 1"/>
                    <a:gd name="T2" fmla="*/ 11 w 12"/>
                    <a:gd name="T3" fmla="*/ 1 h 1"/>
                    <a:gd name="T4" fmla="*/ 12 w 12"/>
                    <a:gd name="T5" fmla="*/ 1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1"/>
                      </a:lnTo>
                      <a:lnTo>
                        <a:pt x="12" y="1"/>
                      </a:lnTo>
                    </a:path>
                  </a:pathLst>
                </a:custGeom>
                <a:noFill/>
                <a:ln w="6350">
                  <a:solidFill>
                    <a:srgbClr val="0C0CFF"/>
                  </a:solidFill>
                  <a:prstDash val="solid"/>
                  <a:round/>
                  <a:headEnd/>
                  <a:tailEnd/>
                </a:ln>
              </p:spPr>
              <p:txBody>
                <a:bodyPr/>
                <a:lstStyle/>
                <a:p>
                  <a:endParaRPr lang="en-US"/>
                </a:p>
              </p:txBody>
            </p:sp>
            <p:sp>
              <p:nvSpPr>
                <p:cNvPr id="5187" name="Freeform 2308"/>
                <p:cNvSpPr>
                  <a:spLocks/>
                </p:cNvSpPr>
                <p:nvPr/>
              </p:nvSpPr>
              <p:spPr bwMode="auto">
                <a:xfrm>
                  <a:off x="3990" y="2172"/>
                  <a:ext cx="2" cy="1"/>
                </a:xfrm>
                <a:custGeom>
                  <a:avLst/>
                  <a:gdLst>
                    <a:gd name="T0" fmla="*/ 0 w 12"/>
                    <a:gd name="T1" fmla="*/ 0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188" name="Freeform 2309"/>
                <p:cNvSpPr>
                  <a:spLocks/>
                </p:cNvSpPr>
                <p:nvPr/>
              </p:nvSpPr>
              <p:spPr bwMode="auto">
                <a:xfrm>
                  <a:off x="3992" y="2172"/>
                  <a:ext cx="2" cy="1"/>
                </a:xfrm>
                <a:custGeom>
                  <a:avLst/>
                  <a:gdLst>
                    <a:gd name="T0" fmla="*/ 0 w 12"/>
                    <a:gd name="T1" fmla="*/ 0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189" name="Freeform 2310"/>
                <p:cNvSpPr>
                  <a:spLocks/>
                </p:cNvSpPr>
                <p:nvPr/>
              </p:nvSpPr>
              <p:spPr bwMode="auto">
                <a:xfrm>
                  <a:off x="3994" y="2172"/>
                  <a:ext cx="2" cy="1"/>
                </a:xfrm>
                <a:custGeom>
                  <a:avLst/>
                  <a:gdLst>
                    <a:gd name="T0" fmla="*/ 0 w 12"/>
                    <a:gd name="T1" fmla="*/ 0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190" name="Freeform 2311"/>
                <p:cNvSpPr>
                  <a:spLocks/>
                </p:cNvSpPr>
                <p:nvPr/>
              </p:nvSpPr>
              <p:spPr bwMode="auto">
                <a:xfrm>
                  <a:off x="3996" y="2171"/>
                  <a:ext cx="2" cy="1"/>
                </a:xfrm>
                <a:custGeom>
                  <a:avLst/>
                  <a:gdLst>
                    <a:gd name="T0" fmla="*/ 0 w 12"/>
                    <a:gd name="T1" fmla="*/ 1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1"/>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191" name="Freeform 2312"/>
                <p:cNvSpPr>
                  <a:spLocks/>
                </p:cNvSpPr>
                <p:nvPr/>
              </p:nvSpPr>
              <p:spPr bwMode="auto">
                <a:xfrm>
                  <a:off x="3998" y="2171"/>
                  <a:ext cx="2" cy="1"/>
                </a:xfrm>
                <a:custGeom>
                  <a:avLst/>
                  <a:gdLst>
                    <a:gd name="T0" fmla="*/ 0 w 12"/>
                    <a:gd name="T1" fmla="*/ 2 h 2"/>
                    <a:gd name="T2" fmla="*/ 11 w 12"/>
                    <a:gd name="T3" fmla="*/ 0 h 2"/>
                    <a:gd name="T4" fmla="*/ 12 w 12"/>
                    <a:gd name="T5" fmla="*/ 0 h 2"/>
                    <a:gd name="T6" fmla="*/ 0 60000 65536"/>
                    <a:gd name="T7" fmla="*/ 0 60000 65536"/>
                    <a:gd name="T8" fmla="*/ 0 60000 65536"/>
                    <a:gd name="T9" fmla="*/ 0 w 12"/>
                    <a:gd name="T10" fmla="*/ 0 h 2"/>
                    <a:gd name="T11" fmla="*/ 12 w 12"/>
                    <a:gd name="T12" fmla="*/ 2 h 2"/>
                  </a:gdLst>
                  <a:ahLst/>
                  <a:cxnLst>
                    <a:cxn ang="T6">
                      <a:pos x="T0" y="T1"/>
                    </a:cxn>
                    <a:cxn ang="T7">
                      <a:pos x="T2" y="T3"/>
                    </a:cxn>
                    <a:cxn ang="T8">
                      <a:pos x="T4" y="T5"/>
                    </a:cxn>
                  </a:cxnLst>
                  <a:rect l="T9" t="T10" r="T11" b="T12"/>
                  <a:pathLst>
                    <a:path w="12" h="2">
                      <a:moveTo>
                        <a:pt x="0" y="2"/>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192" name="Freeform 2313"/>
                <p:cNvSpPr>
                  <a:spLocks/>
                </p:cNvSpPr>
                <p:nvPr/>
              </p:nvSpPr>
              <p:spPr bwMode="auto">
                <a:xfrm>
                  <a:off x="4000" y="2171"/>
                  <a:ext cx="3" cy="1"/>
                </a:xfrm>
                <a:custGeom>
                  <a:avLst/>
                  <a:gdLst>
                    <a:gd name="T0" fmla="*/ 0 w 12"/>
                    <a:gd name="T1" fmla="*/ 0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193" name="Freeform 2314"/>
                <p:cNvSpPr>
                  <a:spLocks/>
                </p:cNvSpPr>
                <p:nvPr/>
              </p:nvSpPr>
              <p:spPr bwMode="auto">
                <a:xfrm>
                  <a:off x="4002" y="2171"/>
                  <a:ext cx="3" cy="1"/>
                </a:xfrm>
                <a:custGeom>
                  <a:avLst/>
                  <a:gdLst>
                    <a:gd name="T0" fmla="*/ 0 w 12"/>
                    <a:gd name="T1" fmla="*/ 1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1"/>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194" name="Freeform 2315"/>
                <p:cNvSpPr>
                  <a:spLocks/>
                </p:cNvSpPr>
                <p:nvPr/>
              </p:nvSpPr>
              <p:spPr bwMode="auto">
                <a:xfrm>
                  <a:off x="4004" y="2171"/>
                  <a:ext cx="3" cy="1"/>
                </a:xfrm>
                <a:custGeom>
                  <a:avLst/>
                  <a:gdLst>
                    <a:gd name="T0" fmla="*/ 0 w 13"/>
                    <a:gd name="T1" fmla="*/ 1 h 1"/>
                    <a:gd name="T2" fmla="*/ 12 w 13"/>
                    <a:gd name="T3" fmla="*/ 0 h 1"/>
                    <a:gd name="T4" fmla="*/ 13 w 13"/>
                    <a:gd name="T5" fmla="*/ 0 h 1"/>
                    <a:gd name="T6" fmla="*/ 0 60000 65536"/>
                    <a:gd name="T7" fmla="*/ 0 60000 65536"/>
                    <a:gd name="T8" fmla="*/ 0 60000 65536"/>
                    <a:gd name="T9" fmla="*/ 0 w 13"/>
                    <a:gd name="T10" fmla="*/ 0 h 1"/>
                    <a:gd name="T11" fmla="*/ 13 w 13"/>
                    <a:gd name="T12" fmla="*/ 1 h 1"/>
                  </a:gdLst>
                  <a:ahLst/>
                  <a:cxnLst>
                    <a:cxn ang="T6">
                      <a:pos x="T0" y="T1"/>
                    </a:cxn>
                    <a:cxn ang="T7">
                      <a:pos x="T2" y="T3"/>
                    </a:cxn>
                    <a:cxn ang="T8">
                      <a:pos x="T4" y="T5"/>
                    </a:cxn>
                  </a:cxnLst>
                  <a:rect l="T9" t="T10" r="T11" b="T12"/>
                  <a:pathLst>
                    <a:path w="13" h="1">
                      <a:moveTo>
                        <a:pt x="0" y="1"/>
                      </a:moveTo>
                      <a:lnTo>
                        <a:pt x="12" y="0"/>
                      </a:lnTo>
                      <a:lnTo>
                        <a:pt x="13" y="0"/>
                      </a:lnTo>
                    </a:path>
                  </a:pathLst>
                </a:custGeom>
                <a:noFill/>
                <a:ln w="6350">
                  <a:solidFill>
                    <a:srgbClr val="0C0CFF"/>
                  </a:solidFill>
                  <a:prstDash val="solid"/>
                  <a:round/>
                  <a:headEnd/>
                  <a:tailEnd/>
                </a:ln>
              </p:spPr>
              <p:txBody>
                <a:bodyPr/>
                <a:lstStyle/>
                <a:p>
                  <a:endParaRPr lang="en-US"/>
                </a:p>
              </p:txBody>
            </p:sp>
            <p:sp>
              <p:nvSpPr>
                <p:cNvPr id="5195" name="Freeform 2316"/>
                <p:cNvSpPr>
                  <a:spLocks/>
                </p:cNvSpPr>
                <p:nvPr/>
              </p:nvSpPr>
              <p:spPr bwMode="auto">
                <a:xfrm>
                  <a:off x="4007" y="2171"/>
                  <a:ext cx="2" cy="1"/>
                </a:xfrm>
                <a:custGeom>
                  <a:avLst/>
                  <a:gdLst>
                    <a:gd name="T0" fmla="*/ 0 w 12"/>
                    <a:gd name="T1" fmla="*/ 1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1"/>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196" name="Freeform 2317"/>
                <p:cNvSpPr>
                  <a:spLocks/>
                </p:cNvSpPr>
                <p:nvPr/>
              </p:nvSpPr>
              <p:spPr bwMode="auto">
                <a:xfrm>
                  <a:off x="4009" y="2170"/>
                  <a:ext cx="2" cy="1"/>
                </a:xfrm>
                <a:custGeom>
                  <a:avLst/>
                  <a:gdLst>
                    <a:gd name="T0" fmla="*/ 0 w 12"/>
                    <a:gd name="T1" fmla="*/ 1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1"/>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197" name="Freeform 2318"/>
                <p:cNvSpPr>
                  <a:spLocks/>
                </p:cNvSpPr>
                <p:nvPr/>
              </p:nvSpPr>
              <p:spPr bwMode="auto">
                <a:xfrm>
                  <a:off x="4011" y="2170"/>
                  <a:ext cx="2" cy="1"/>
                </a:xfrm>
                <a:custGeom>
                  <a:avLst/>
                  <a:gdLst>
                    <a:gd name="T0" fmla="*/ 0 w 12"/>
                    <a:gd name="T1" fmla="*/ 1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1"/>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198" name="Freeform 2319"/>
                <p:cNvSpPr>
                  <a:spLocks/>
                </p:cNvSpPr>
                <p:nvPr/>
              </p:nvSpPr>
              <p:spPr bwMode="auto">
                <a:xfrm>
                  <a:off x="4013" y="2170"/>
                  <a:ext cx="2" cy="1"/>
                </a:xfrm>
                <a:custGeom>
                  <a:avLst/>
                  <a:gdLst>
                    <a:gd name="T0" fmla="*/ 0 w 12"/>
                    <a:gd name="T1" fmla="*/ 0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199" name="Freeform 2320"/>
                <p:cNvSpPr>
                  <a:spLocks/>
                </p:cNvSpPr>
                <p:nvPr/>
              </p:nvSpPr>
              <p:spPr bwMode="auto">
                <a:xfrm>
                  <a:off x="4015" y="2170"/>
                  <a:ext cx="2" cy="1"/>
                </a:xfrm>
                <a:custGeom>
                  <a:avLst/>
                  <a:gdLst>
                    <a:gd name="T0" fmla="*/ 0 w 12"/>
                    <a:gd name="T1" fmla="*/ 0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200" name="Freeform 2321"/>
                <p:cNvSpPr>
                  <a:spLocks/>
                </p:cNvSpPr>
                <p:nvPr/>
              </p:nvSpPr>
              <p:spPr bwMode="auto">
                <a:xfrm>
                  <a:off x="4017" y="2170"/>
                  <a:ext cx="3" cy="1"/>
                </a:xfrm>
                <a:custGeom>
                  <a:avLst/>
                  <a:gdLst>
                    <a:gd name="T0" fmla="*/ 0 w 12"/>
                    <a:gd name="T1" fmla="*/ 1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1"/>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201" name="Freeform 2322"/>
                <p:cNvSpPr>
                  <a:spLocks/>
                </p:cNvSpPr>
                <p:nvPr/>
              </p:nvSpPr>
              <p:spPr bwMode="auto">
                <a:xfrm>
                  <a:off x="4019" y="2170"/>
                  <a:ext cx="3" cy="1"/>
                </a:xfrm>
                <a:custGeom>
                  <a:avLst/>
                  <a:gdLst>
                    <a:gd name="T0" fmla="*/ 0 w 12"/>
                    <a:gd name="T1" fmla="*/ 0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202" name="Freeform 2323"/>
                <p:cNvSpPr>
                  <a:spLocks/>
                </p:cNvSpPr>
                <p:nvPr/>
              </p:nvSpPr>
              <p:spPr bwMode="auto">
                <a:xfrm>
                  <a:off x="4021" y="2170"/>
                  <a:ext cx="3" cy="1"/>
                </a:xfrm>
                <a:custGeom>
                  <a:avLst/>
                  <a:gdLst>
                    <a:gd name="T0" fmla="*/ 0 w 12"/>
                    <a:gd name="T1" fmla="*/ 0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203" name="Freeform 2324"/>
                <p:cNvSpPr>
                  <a:spLocks/>
                </p:cNvSpPr>
                <p:nvPr/>
              </p:nvSpPr>
              <p:spPr bwMode="auto">
                <a:xfrm>
                  <a:off x="4024" y="2170"/>
                  <a:ext cx="2" cy="1"/>
                </a:xfrm>
                <a:custGeom>
                  <a:avLst/>
                  <a:gdLst>
                    <a:gd name="T0" fmla="*/ 0 w 12"/>
                    <a:gd name="T1" fmla="*/ 0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204" name="Freeform 2325"/>
                <p:cNvSpPr>
                  <a:spLocks/>
                </p:cNvSpPr>
                <p:nvPr/>
              </p:nvSpPr>
              <p:spPr bwMode="auto">
                <a:xfrm>
                  <a:off x="4026" y="2170"/>
                  <a:ext cx="2" cy="1"/>
                </a:xfrm>
                <a:custGeom>
                  <a:avLst/>
                  <a:gdLst>
                    <a:gd name="T0" fmla="*/ 0 w 12"/>
                    <a:gd name="T1" fmla="*/ 0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205" name="Freeform 2326"/>
                <p:cNvSpPr>
                  <a:spLocks/>
                </p:cNvSpPr>
                <p:nvPr/>
              </p:nvSpPr>
              <p:spPr bwMode="auto">
                <a:xfrm>
                  <a:off x="4028" y="2170"/>
                  <a:ext cx="2" cy="1"/>
                </a:xfrm>
                <a:custGeom>
                  <a:avLst/>
                  <a:gdLst>
                    <a:gd name="T0" fmla="*/ 0 w 12"/>
                    <a:gd name="T1" fmla="*/ 0 h 1"/>
                    <a:gd name="T2" fmla="*/ 11 w 12"/>
                    <a:gd name="T3" fmla="*/ 1 h 1"/>
                    <a:gd name="T4" fmla="*/ 12 w 12"/>
                    <a:gd name="T5" fmla="*/ 1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1"/>
                      </a:lnTo>
                      <a:lnTo>
                        <a:pt x="12" y="1"/>
                      </a:lnTo>
                    </a:path>
                  </a:pathLst>
                </a:custGeom>
                <a:noFill/>
                <a:ln w="6350">
                  <a:solidFill>
                    <a:srgbClr val="0C0CFF"/>
                  </a:solidFill>
                  <a:prstDash val="solid"/>
                  <a:round/>
                  <a:headEnd/>
                  <a:tailEnd/>
                </a:ln>
              </p:spPr>
              <p:txBody>
                <a:bodyPr/>
                <a:lstStyle/>
                <a:p>
                  <a:endParaRPr lang="en-US"/>
                </a:p>
              </p:txBody>
            </p:sp>
            <p:sp>
              <p:nvSpPr>
                <p:cNvPr id="5206" name="Freeform 2327"/>
                <p:cNvSpPr>
                  <a:spLocks/>
                </p:cNvSpPr>
                <p:nvPr/>
              </p:nvSpPr>
              <p:spPr bwMode="auto">
                <a:xfrm>
                  <a:off x="4030" y="2170"/>
                  <a:ext cx="2" cy="1"/>
                </a:xfrm>
                <a:custGeom>
                  <a:avLst/>
                  <a:gdLst>
                    <a:gd name="T0" fmla="*/ 0 w 12"/>
                    <a:gd name="T1" fmla="*/ 0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207" name="Freeform 2328"/>
                <p:cNvSpPr>
                  <a:spLocks/>
                </p:cNvSpPr>
                <p:nvPr/>
              </p:nvSpPr>
              <p:spPr bwMode="auto">
                <a:xfrm>
                  <a:off x="4032" y="2170"/>
                  <a:ext cx="2" cy="1"/>
                </a:xfrm>
                <a:custGeom>
                  <a:avLst/>
                  <a:gdLst>
                    <a:gd name="T0" fmla="*/ 0 w 12"/>
                    <a:gd name="T1" fmla="*/ 0 h 1"/>
                    <a:gd name="T2" fmla="*/ 11 w 12"/>
                    <a:gd name="T3" fmla="*/ 1 h 1"/>
                    <a:gd name="T4" fmla="*/ 12 w 12"/>
                    <a:gd name="T5" fmla="*/ 1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1"/>
                      </a:lnTo>
                      <a:lnTo>
                        <a:pt x="12" y="1"/>
                      </a:lnTo>
                    </a:path>
                  </a:pathLst>
                </a:custGeom>
                <a:noFill/>
                <a:ln w="6350">
                  <a:solidFill>
                    <a:srgbClr val="0C0CFF"/>
                  </a:solidFill>
                  <a:prstDash val="solid"/>
                  <a:round/>
                  <a:headEnd/>
                  <a:tailEnd/>
                </a:ln>
              </p:spPr>
              <p:txBody>
                <a:bodyPr/>
                <a:lstStyle/>
                <a:p>
                  <a:endParaRPr lang="en-US"/>
                </a:p>
              </p:txBody>
            </p:sp>
            <p:sp>
              <p:nvSpPr>
                <p:cNvPr id="5208" name="Freeform 2329"/>
                <p:cNvSpPr>
                  <a:spLocks/>
                </p:cNvSpPr>
                <p:nvPr/>
              </p:nvSpPr>
              <p:spPr bwMode="auto">
                <a:xfrm>
                  <a:off x="4034" y="2170"/>
                  <a:ext cx="3" cy="1"/>
                </a:xfrm>
                <a:custGeom>
                  <a:avLst/>
                  <a:gdLst>
                    <a:gd name="T0" fmla="*/ 0 w 13"/>
                    <a:gd name="T1" fmla="*/ 0 h 1"/>
                    <a:gd name="T2" fmla="*/ 12 w 13"/>
                    <a:gd name="T3" fmla="*/ 1 h 1"/>
                    <a:gd name="T4" fmla="*/ 13 w 13"/>
                    <a:gd name="T5" fmla="*/ 1 h 1"/>
                    <a:gd name="T6" fmla="*/ 0 60000 65536"/>
                    <a:gd name="T7" fmla="*/ 0 60000 65536"/>
                    <a:gd name="T8" fmla="*/ 0 60000 65536"/>
                    <a:gd name="T9" fmla="*/ 0 w 13"/>
                    <a:gd name="T10" fmla="*/ 0 h 1"/>
                    <a:gd name="T11" fmla="*/ 13 w 13"/>
                    <a:gd name="T12" fmla="*/ 1 h 1"/>
                  </a:gdLst>
                  <a:ahLst/>
                  <a:cxnLst>
                    <a:cxn ang="T6">
                      <a:pos x="T0" y="T1"/>
                    </a:cxn>
                    <a:cxn ang="T7">
                      <a:pos x="T2" y="T3"/>
                    </a:cxn>
                    <a:cxn ang="T8">
                      <a:pos x="T4" y="T5"/>
                    </a:cxn>
                  </a:cxnLst>
                  <a:rect l="T9" t="T10" r="T11" b="T12"/>
                  <a:pathLst>
                    <a:path w="13" h="1">
                      <a:moveTo>
                        <a:pt x="0" y="0"/>
                      </a:moveTo>
                      <a:lnTo>
                        <a:pt x="12" y="1"/>
                      </a:lnTo>
                      <a:lnTo>
                        <a:pt x="13" y="1"/>
                      </a:lnTo>
                    </a:path>
                  </a:pathLst>
                </a:custGeom>
                <a:noFill/>
                <a:ln w="6350">
                  <a:solidFill>
                    <a:srgbClr val="0C0CFF"/>
                  </a:solidFill>
                  <a:prstDash val="solid"/>
                  <a:round/>
                  <a:headEnd/>
                  <a:tailEnd/>
                </a:ln>
              </p:spPr>
              <p:txBody>
                <a:bodyPr/>
                <a:lstStyle/>
                <a:p>
                  <a:endParaRPr lang="en-US"/>
                </a:p>
              </p:txBody>
            </p:sp>
            <p:sp>
              <p:nvSpPr>
                <p:cNvPr id="5209" name="Freeform 2330"/>
                <p:cNvSpPr>
                  <a:spLocks/>
                </p:cNvSpPr>
                <p:nvPr/>
              </p:nvSpPr>
              <p:spPr bwMode="auto">
                <a:xfrm>
                  <a:off x="4036" y="2171"/>
                  <a:ext cx="3" cy="1"/>
                </a:xfrm>
                <a:custGeom>
                  <a:avLst/>
                  <a:gdLst>
                    <a:gd name="T0" fmla="*/ 0 w 12"/>
                    <a:gd name="T1" fmla="*/ 0 h 1"/>
                    <a:gd name="T2" fmla="*/ 11 w 12"/>
                    <a:gd name="T3" fmla="*/ 1 h 1"/>
                    <a:gd name="T4" fmla="*/ 12 w 12"/>
                    <a:gd name="T5" fmla="*/ 1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1"/>
                      </a:lnTo>
                      <a:lnTo>
                        <a:pt x="12" y="1"/>
                      </a:lnTo>
                    </a:path>
                  </a:pathLst>
                </a:custGeom>
                <a:noFill/>
                <a:ln w="6350">
                  <a:solidFill>
                    <a:srgbClr val="0C0CFF"/>
                  </a:solidFill>
                  <a:prstDash val="solid"/>
                  <a:round/>
                  <a:headEnd/>
                  <a:tailEnd/>
                </a:ln>
              </p:spPr>
              <p:txBody>
                <a:bodyPr/>
                <a:lstStyle/>
                <a:p>
                  <a:endParaRPr lang="en-US"/>
                </a:p>
              </p:txBody>
            </p:sp>
            <p:sp>
              <p:nvSpPr>
                <p:cNvPr id="5210" name="Freeform 2331"/>
                <p:cNvSpPr>
                  <a:spLocks/>
                </p:cNvSpPr>
                <p:nvPr/>
              </p:nvSpPr>
              <p:spPr bwMode="auto">
                <a:xfrm>
                  <a:off x="4039" y="2171"/>
                  <a:ext cx="2" cy="1"/>
                </a:xfrm>
                <a:custGeom>
                  <a:avLst/>
                  <a:gdLst>
                    <a:gd name="T0" fmla="*/ 0 w 12"/>
                    <a:gd name="T1" fmla="*/ 0 h 1"/>
                    <a:gd name="T2" fmla="*/ 11 w 12"/>
                    <a:gd name="T3" fmla="*/ 1 h 1"/>
                    <a:gd name="T4" fmla="*/ 12 w 12"/>
                    <a:gd name="T5" fmla="*/ 1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1"/>
                      </a:lnTo>
                      <a:lnTo>
                        <a:pt x="12" y="1"/>
                      </a:lnTo>
                    </a:path>
                  </a:pathLst>
                </a:custGeom>
                <a:noFill/>
                <a:ln w="6350">
                  <a:solidFill>
                    <a:srgbClr val="0C0CFF"/>
                  </a:solidFill>
                  <a:prstDash val="solid"/>
                  <a:round/>
                  <a:headEnd/>
                  <a:tailEnd/>
                </a:ln>
              </p:spPr>
              <p:txBody>
                <a:bodyPr/>
                <a:lstStyle/>
                <a:p>
                  <a:endParaRPr lang="en-US"/>
                </a:p>
              </p:txBody>
            </p:sp>
            <p:sp>
              <p:nvSpPr>
                <p:cNvPr id="5211" name="Freeform 2332"/>
                <p:cNvSpPr>
                  <a:spLocks/>
                </p:cNvSpPr>
                <p:nvPr/>
              </p:nvSpPr>
              <p:spPr bwMode="auto">
                <a:xfrm>
                  <a:off x="4041" y="2171"/>
                  <a:ext cx="2" cy="1"/>
                </a:xfrm>
                <a:custGeom>
                  <a:avLst/>
                  <a:gdLst>
                    <a:gd name="T0" fmla="*/ 0 w 12"/>
                    <a:gd name="T1" fmla="*/ 0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212" name="Freeform 2333"/>
                <p:cNvSpPr>
                  <a:spLocks/>
                </p:cNvSpPr>
                <p:nvPr/>
              </p:nvSpPr>
              <p:spPr bwMode="auto">
                <a:xfrm>
                  <a:off x="4043" y="2171"/>
                  <a:ext cx="2" cy="1"/>
                </a:xfrm>
                <a:custGeom>
                  <a:avLst/>
                  <a:gdLst>
                    <a:gd name="T0" fmla="*/ 0 w 12"/>
                    <a:gd name="T1" fmla="*/ 0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213" name="Freeform 2334"/>
                <p:cNvSpPr>
                  <a:spLocks/>
                </p:cNvSpPr>
                <p:nvPr/>
              </p:nvSpPr>
              <p:spPr bwMode="auto">
                <a:xfrm>
                  <a:off x="4045" y="2171"/>
                  <a:ext cx="2" cy="1"/>
                </a:xfrm>
                <a:custGeom>
                  <a:avLst/>
                  <a:gdLst>
                    <a:gd name="T0" fmla="*/ 0 w 12"/>
                    <a:gd name="T1" fmla="*/ 0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214" name="Freeform 2335"/>
                <p:cNvSpPr>
                  <a:spLocks/>
                </p:cNvSpPr>
                <p:nvPr/>
              </p:nvSpPr>
              <p:spPr bwMode="auto">
                <a:xfrm>
                  <a:off x="4047" y="2171"/>
                  <a:ext cx="2" cy="1"/>
                </a:xfrm>
                <a:custGeom>
                  <a:avLst/>
                  <a:gdLst>
                    <a:gd name="T0" fmla="*/ 0 w 12"/>
                    <a:gd name="T1" fmla="*/ 1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1"/>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215" name="Freeform 2336"/>
                <p:cNvSpPr>
                  <a:spLocks/>
                </p:cNvSpPr>
                <p:nvPr/>
              </p:nvSpPr>
              <p:spPr bwMode="auto">
                <a:xfrm>
                  <a:off x="4049" y="2171"/>
                  <a:ext cx="2" cy="1"/>
                </a:xfrm>
                <a:custGeom>
                  <a:avLst/>
                  <a:gdLst>
                    <a:gd name="T0" fmla="*/ 0 w 12"/>
                    <a:gd name="T1" fmla="*/ 1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1"/>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216" name="Freeform 2337"/>
                <p:cNvSpPr>
                  <a:spLocks/>
                </p:cNvSpPr>
                <p:nvPr/>
              </p:nvSpPr>
              <p:spPr bwMode="auto">
                <a:xfrm>
                  <a:off x="4051" y="2171"/>
                  <a:ext cx="2" cy="1"/>
                </a:xfrm>
                <a:custGeom>
                  <a:avLst/>
                  <a:gdLst>
                    <a:gd name="T0" fmla="*/ 0 w 12"/>
                    <a:gd name="T1" fmla="*/ 0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217" name="Freeform 2338"/>
                <p:cNvSpPr>
                  <a:spLocks/>
                </p:cNvSpPr>
                <p:nvPr/>
              </p:nvSpPr>
              <p:spPr bwMode="auto">
                <a:xfrm>
                  <a:off x="4053" y="2170"/>
                  <a:ext cx="3" cy="1"/>
                </a:xfrm>
                <a:custGeom>
                  <a:avLst/>
                  <a:gdLst>
                    <a:gd name="T0" fmla="*/ 0 w 12"/>
                    <a:gd name="T1" fmla="*/ 1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1"/>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218" name="Freeform 2339"/>
                <p:cNvSpPr>
                  <a:spLocks/>
                </p:cNvSpPr>
                <p:nvPr/>
              </p:nvSpPr>
              <p:spPr bwMode="auto">
                <a:xfrm>
                  <a:off x="4055" y="2170"/>
                  <a:ext cx="3" cy="1"/>
                </a:xfrm>
                <a:custGeom>
                  <a:avLst/>
                  <a:gdLst>
                    <a:gd name="T0" fmla="*/ 0 w 12"/>
                    <a:gd name="T1" fmla="*/ 2 h 2"/>
                    <a:gd name="T2" fmla="*/ 11 w 12"/>
                    <a:gd name="T3" fmla="*/ 0 h 2"/>
                    <a:gd name="T4" fmla="*/ 12 w 12"/>
                    <a:gd name="T5" fmla="*/ 0 h 2"/>
                    <a:gd name="T6" fmla="*/ 0 60000 65536"/>
                    <a:gd name="T7" fmla="*/ 0 60000 65536"/>
                    <a:gd name="T8" fmla="*/ 0 60000 65536"/>
                    <a:gd name="T9" fmla="*/ 0 w 12"/>
                    <a:gd name="T10" fmla="*/ 0 h 2"/>
                    <a:gd name="T11" fmla="*/ 12 w 12"/>
                    <a:gd name="T12" fmla="*/ 2 h 2"/>
                  </a:gdLst>
                  <a:ahLst/>
                  <a:cxnLst>
                    <a:cxn ang="T6">
                      <a:pos x="T0" y="T1"/>
                    </a:cxn>
                    <a:cxn ang="T7">
                      <a:pos x="T2" y="T3"/>
                    </a:cxn>
                    <a:cxn ang="T8">
                      <a:pos x="T4" y="T5"/>
                    </a:cxn>
                  </a:cxnLst>
                  <a:rect l="T9" t="T10" r="T11" b="T12"/>
                  <a:pathLst>
                    <a:path w="12" h="2">
                      <a:moveTo>
                        <a:pt x="0" y="2"/>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219" name="Freeform 2340"/>
                <p:cNvSpPr>
                  <a:spLocks/>
                </p:cNvSpPr>
                <p:nvPr/>
              </p:nvSpPr>
              <p:spPr bwMode="auto">
                <a:xfrm>
                  <a:off x="4057" y="2170"/>
                  <a:ext cx="3" cy="1"/>
                </a:xfrm>
                <a:custGeom>
                  <a:avLst/>
                  <a:gdLst>
                    <a:gd name="T0" fmla="*/ 0 w 12"/>
                    <a:gd name="T1" fmla="*/ 1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1"/>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220" name="Freeform 2341"/>
                <p:cNvSpPr>
                  <a:spLocks/>
                </p:cNvSpPr>
                <p:nvPr/>
              </p:nvSpPr>
              <p:spPr bwMode="auto">
                <a:xfrm>
                  <a:off x="4060" y="2170"/>
                  <a:ext cx="2" cy="1"/>
                </a:xfrm>
                <a:custGeom>
                  <a:avLst/>
                  <a:gdLst>
                    <a:gd name="T0" fmla="*/ 0 w 12"/>
                    <a:gd name="T1" fmla="*/ 1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1"/>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221" name="Freeform 2342"/>
                <p:cNvSpPr>
                  <a:spLocks/>
                </p:cNvSpPr>
                <p:nvPr/>
              </p:nvSpPr>
              <p:spPr bwMode="auto">
                <a:xfrm>
                  <a:off x="4062" y="2169"/>
                  <a:ext cx="2" cy="1"/>
                </a:xfrm>
                <a:custGeom>
                  <a:avLst/>
                  <a:gdLst>
                    <a:gd name="T0" fmla="*/ 0 w 13"/>
                    <a:gd name="T1" fmla="*/ 2 h 2"/>
                    <a:gd name="T2" fmla="*/ 12 w 13"/>
                    <a:gd name="T3" fmla="*/ 0 h 2"/>
                    <a:gd name="T4" fmla="*/ 13 w 13"/>
                    <a:gd name="T5" fmla="*/ 0 h 2"/>
                    <a:gd name="T6" fmla="*/ 0 60000 65536"/>
                    <a:gd name="T7" fmla="*/ 0 60000 65536"/>
                    <a:gd name="T8" fmla="*/ 0 60000 65536"/>
                    <a:gd name="T9" fmla="*/ 0 w 13"/>
                    <a:gd name="T10" fmla="*/ 0 h 2"/>
                    <a:gd name="T11" fmla="*/ 13 w 13"/>
                    <a:gd name="T12" fmla="*/ 2 h 2"/>
                  </a:gdLst>
                  <a:ahLst/>
                  <a:cxnLst>
                    <a:cxn ang="T6">
                      <a:pos x="T0" y="T1"/>
                    </a:cxn>
                    <a:cxn ang="T7">
                      <a:pos x="T2" y="T3"/>
                    </a:cxn>
                    <a:cxn ang="T8">
                      <a:pos x="T4" y="T5"/>
                    </a:cxn>
                  </a:cxnLst>
                  <a:rect l="T9" t="T10" r="T11" b="T12"/>
                  <a:pathLst>
                    <a:path w="13" h="2">
                      <a:moveTo>
                        <a:pt x="0" y="2"/>
                      </a:moveTo>
                      <a:lnTo>
                        <a:pt x="12" y="0"/>
                      </a:lnTo>
                      <a:lnTo>
                        <a:pt x="13" y="0"/>
                      </a:lnTo>
                    </a:path>
                  </a:pathLst>
                </a:custGeom>
                <a:noFill/>
                <a:ln w="6350">
                  <a:solidFill>
                    <a:srgbClr val="0C0CFF"/>
                  </a:solidFill>
                  <a:prstDash val="solid"/>
                  <a:round/>
                  <a:headEnd/>
                  <a:tailEnd/>
                </a:ln>
              </p:spPr>
              <p:txBody>
                <a:bodyPr/>
                <a:lstStyle/>
                <a:p>
                  <a:endParaRPr lang="en-US"/>
                </a:p>
              </p:txBody>
            </p:sp>
            <p:sp>
              <p:nvSpPr>
                <p:cNvPr id="5222" name="Freeform 2343"/>
                <p:cNvSpPr>
                  <a:spLocks/>
                </p:cNvSpPr>
                <p:nvPr/>
              </p:nvSpPr>
              <p:spPr bwMode="auto">
                <a:xfrm>
                  <a:off x="4064" y="2169"/>
                  <a:ext cx="2" cy="1"/>
                </a:xfrm>
                <a:custGeom>
                  <a:avLst/>
                  <a:gdLst>
                    <a:gd name="T0" fmla="*/ 0 w 12"/>
                    <a:gd name="T1" fmla="*/ 1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1"/>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223" name="Freeform 2344"/>
                <p:cNvSpPr>
                  <a:spLocks/>
                </p:cNvSpPr>
                <p:nvPr/>
              </p:nvSpPr>
              <p:spPr bwMode="auto">
                <a:xfrm>
                  <a:off x="4066" y="2169"/>
                  <a:ext cx="2" cy="1"/>
                </a:xfrm>
                <a:custGeom>
                  <a:avLst/>
                  <a:gdLst>
                    <a:gd name="T0" fmla="*/ 0 w 12"/>
                    <a:gd name="T1" fmla="*/ 2 h 2"/>
                    <a:gd name="T2" fmla="*/ 11 w 12"/>
                    <a:gd name="T3" fmla="*/ 0 h 2"/>
                    <a:gd name="T4" fmla="*/ 12 w 12"/>
                    <a:gd name="T5" fmla="*/ 0 h 2"/>
                    <a:gd name="T6" fmla="*/ 0 60000 65536"/>
                    <a:gd name="T7" fmla="*/ 0 60000 65536"/>
                    <a:gd name="T8" fmla="*/ 0 60000 65536"/>
                    <a:gd name="T9" fmla="*/ 0 w 12"/>
                    <a:gd name="T10" fmla="*/ 0 h 2"/>
                    <a:gd name="T11" fmla="*/ 12 w 12"/>
                    <a:gd name="T12" fmla="*/ 2 h 2"/>
                  </a:gdLst>
                  <a:ahLst/>
                  <a:cxnLst>
                    <a:cxn ang="T6">
                      <a:pos x="T0" y="T1"/>
                    </a:cxn>
                    <a:cxn ang="T7">
                      <a:pos x="T2" y="T3"/>
                    </a:cxn>
                    <a:cxn ang="T8">
                      <a:pos x="T4" y="T5"/>
                    </a:cxn>
                  </a:cxnLst>
                  <a:rect l="T9" t="T10" r="T11" b="T12"/>
                  <a:pathLst>
                    <a:path w="12" h="2">
                      <a:moveTo>
                        <a:pt x="0" y="2"/>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224" name="Freeform 2345"/>
                <p:cNvSpPr>
                  <a:spLocks/>
                </p:cNvSpPr>
                <p:nvPr/>
              </p:nvSpPr>
              <p:spPr bwMode="auto">
                <a:xfrm>
                  <a:off x="4068" y="2168"/>
                  <a:ext cx="2" cy="1"/>
                </a:xfrm>
                <a:custGeom>
                  <a:avLst/>
                  <a:gdLst>
                    <a:gd name="T0" fmla="*/ 0 w 12"/>
                    <a:gd name="T1" fmla="*/ 1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1"/>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225" name="Freeform 2346"/>
                <p:cNvSpPr>
                  <a:spLocks/>
                </p:cNvSpPr>
                <p:nvPr/>
              </p:nvSpPr>
              <p:spPr bwMode="auto">
                <a:xfrm>
                  <a:off x="4070" y="2168"/>
                  <a:ext cx="3" cy="1"/>
                </a:xfrm>
                <a:custGeom>
                  <a:avLst/>
                  <a:gdLst>
                    <a:gd name="T0" fmla="*/ 0 w 12"/>
                    <a:gd name="T1" fmla="*/ 1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1"/>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226" name="Freeform 2347"/>
                <p:cNvSpPr>
                  <a:spLocks/>
                </p:cNvSpPr>
                <p:nvPr/>
              </p:nvSpPr>
              <p:spPr bwMode="auto">
                <a:xfrm>
                  <a:off x="4072" y="2168"/>
                  <a:ext cx="3" cy="1"/>
                </a:xfrm>
                <a:custGeom>
                  <a:avLst/>
                  <a:gdLst>
                    <a:gd name="T0" fmla="*/ 0 w 12"/>
                    <a:gd name="T1" fmla="*/ 1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1"/>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227" name="Freeform 2348"/>
                <p:cNvSpPr>
                  <a:spLocks/>
                </p:cNvSpPr>
                <p:nvPr/>
              </p:nvSpPr>
              <p:spPr bwMode="auto">
                <a:xfrm>
                  <a:off x="4074" y="2168"/>
                  <a:ext cx="3" cy="1"/>
                </a:xfrm>
                <a:custGeom>
                  <a:avLst/>
                  <a:gdLst>
                    <a:gd name="T0" fmla="*/ 0 w 12"/>
                    <a:gd name="T1" fmla="*/ 0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228" name="Freeform 2349"/>
                <p:cNvSpPr>
                  <a:spLocks/>
                </p:cNvSpPr>
                <p:nvPr/>
              </p:nvSpPr>
              <p:spPr bwMode="auto">
                <a:xfrm>
                  <a:off x="4077" y="2168"/>
                  <a:ext cx="2" cy="1"/>
                </a:xfrm>
                <a:custGeom>
                  <a:avLst/>
                  <a:gdLst>
                    <a:gd name="T0" fmla="*/ 0 w 12"/>
                    <a:gd name="T1" fmla="*/ 0 h 1"/>
                    <a:gd name="T2" fmla="*/ 11 w 12"/>
                    <a:gd name="T3" fmla="*/ 1 h 1"/>
                    <a:gd name="T4" fmla="*/ 12 w 12"/>
                    <a:gd name="T5" fmla="*/ 1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1"/>
                      </a:lnTo>
                      <a:lnTo>
                        <a:pt x="12" y="1"/>
                      </a:lnTo>
                    </a:path>
                  </a:pathLst>
                </a:custGeom>
                <a:noFill/>
                <a:ln w="6350">
                  <a:solidFill>
                    <a:srgbClr val="0C0CFF"/>
                  </a:solidFill>
                  <a:prstDash val="solid"/>
                  <a:round/>
                  <a:headEnd/>
                  <a:tailEnd/>
                </a:ln>
              </p:spPr>
              <p:txBody>
                <a:bodyPr/>
                <a:lstStyle/>
                <a:p>
                  <a:endParaRPr lang="en-US"/>
                </a:p>
              </p:txBody>
            </p:sp>
            <p:sp>
              <p:nvSpPr>
                <p:cNvPr id="5229" name="Freeform 2350"/>
                <p:cNvSpPr>
                  <a:spLocks/>
                </p:cNvSpPr>
                <p:nvPr/>
              </p:nvSpPr>
              <p:spPr bwMode="auto">
                <a:xfrm>
                  <a:off x="4079" y="2168"/>
                  <a:ext cx="2" cy="1"/>
                </a:xfrm>
                <a:custGeom>
                  <a:avLst/>
                  <a:gdLst>
                    <a:gd name="T0" fmla="*/ 0 w 12"/>
                    <a:gd name="T1" fmla="*/ 0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230" name="Freeform 2351"/>
                <p:cNvSpPr>
                  <a:spLocks/>
                </p:cNvSpPr>
                <p:nvPr/>
              </p:nvSpPr>
              <p:spPr bwMode="auto">
                <a:xfrm>
                  <a:off x="4081" y="2168"/>
                  <a:ext cx="2" cy="1"/>
                </a:xfrm>
                <a:custGeom>
                  <a:avLst/>
                  <a:gdLst>
                    <a:gd name="T0" fmla="*/ 0 w 12"/>
                    <a:gd name="T1" fmla="*/ 0 h 1"/>
                    <a:gd name="T2" fmla="*/ 11 w 12"/>
                    <a:gd name="T3" fmla="*/ 1 h 1"/>
                    <a:gd name="T4" fmla="*/ 12 w 12"/>
                    <a:gd name="T5" fmla="*/ 1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1"/>
                      </a:lnTo>
                      <a:lnTo>
                        <a:pt x="12" y="1"/>
                      </a:lnTo>
                    </a:path>
                  </a:pathLst>
                </a:custGeom>
                <a:noFill/>
                <a:ln w="6350">
                  <a:solidFill>
                    <a:srgbClr val="0C0CFF"/>
                  </a:solidFill>
                  <a:prstDash val="solid"/>
                  <a:round/>
                  <a:headEnd/>
                  <a:tailEnd/>
                </a:ln>
              </p:spPr>
              <p:txBody>
                <a:bodyPr/>
                <a:lstStyle/>
                <a:p>
                  <a:endParaRPr lang="en-US"/>
                </a:p>
              </p:txBody>
            </p:sp>
            <p:sp>
              <p:nvSpPr>
                <p:cNvPr id="5231" name="Freeform 2352"/>
                <p:cNvSpPr>
                  <a:spLocks/>
                </p:cNvSpPr>
                <p:nvPr/>
              </p:nvSpPr>
              <p:spPr bwMode="auto">
                <a:xfrm>
                  <a:off x="4083" y="2168"/>
                  <a:ext cx="2" cy="1"/>
                </a:xfrm>
                <a:custGeom>
                  <a:avLst/>
                  <a:gdLst>
                    <a:gd name="T0" fmla="*/ 0 w 12"/>
                    <a:gd name="T1" fmla="*/ 0 h 1"/>
                    <a:gd name="T2" fmla="*/ 11 w 12"/>
                    <a:gd name="T3" fmla="*/ 1 h 1"/>
                    <a:gd name="T4" fmla="*/ 12 w 12"/>
                    <a:gd name="T5" fmla="*/ 1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1"/>
                      </a:lnTo>
                      <a:lnTo>
                        <a:pt x="12" y="1"/>
                      </a:lnTo>
                    </a:path>
                  </a:pathLst>
                </a:custGeom>
                <a:noFill/>
                <a:ln w="6350">
                  <a:solidFill>
                    <a:srgbClr val="0C0CFF"/>
                  </a:solidFill>
                  <a:prstDash val="solid"/>
                  <a:round/>
                  <a:headEnd/>
                  <a:tailEnd/>
                </a:ln>
              </p:spPr>
              <p:txBody>
                <a:bodyPr/>
                <a:lstStyle/>
                <a:p>
                  <a:endParaRPr lang="en-US"/>
                </a:p>
              </p:txBody>
            </p:sp>
            <p:sp>
              <p:nvSpPr>
                <p:cNvPr id="5232" name="Freeform 2353"/>
                <p:cNvSpPr>
                  <a:spLocks/>
                </p:cNvSpPr>
                <p:nvPr/>
              </p:nvSpPr>
              <p:spPr bwMode="auto">
                <a:xfrm>
                  <a:off x="4085" y="2169"/>
                  <a:ext cx="2" cy="1"/>
                </a:xfrm>
                <a:custGeom>
                  <a:avLst/>
                  <a:gdLst>
                    <a:gd name="T0" fmla="*/ 0 w 12"/>
                    <a:gd name="T1" fmla="*/ 0 h 1"/>
                    <a:gd name="T2" fmla="*/ 11 w 12"/>
                    <a:gd name="T3" fmla="*/ 1 h 1"/>
                    <a:gd name="T4" fmla="*/ 12 w 12"/>
                    <a:gd name="T5" fmla="*/ 1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1"/>
                      </a:lnTo>
                      <a:lnTo>
                        <a:pt x="12" y="1"/>
                      </a:lnTo>
                    </a:path>
                  </a:pathLst>
                </a:custGeom>
                <a:noFill/>
                <a:ln w="6350">
                  <a:solidFill>
                    <a:srgbClr val="0C0CFF"/>
                  </a:solidFill>
                  <a:prstDash val="solid"/>
                  <a:round/>
                  <a:headEnd/>
                  <a:tailEnd/>
                </a:ln>
              </p:spPr>
              <p:txBody>
                <a:bodyPr/>
                <a:lstStyle/>
                <a:p>
                  <a:endParaRPr lang="en-US"/>
                </a:p>
              </p:txBody>
            </p:sp>
            <p:sp>
              <p:nvSpPr>
                <p:cNvPr id="5233" name="Freeform 2354"/>
                <p:cNvSpPr>
                  <a:spLocks/>
                </p:cNvSpPr>
                <p:nvPr/>
              </p:nvSpPr>
              <p:spPr bwMode="auto">
                <a:xfrm>
                  <a:off x="4087" y="2169"/>
                  <a:ext cx="2" cy="1"/>
                </a:xfrm>
                <a:custGeom>
                  <a:avLst/>
                  <a:gdLst>
                    <a:gd name="T0" fmla="*/ 0 w 12"/>
                    <a:gd name="T1" fmla="*/ 0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234" name="Freeform 2355"/>
                <p:cNvSpPr>
                  <a:spLocks/>
                </p:cNvSpPr>
                <p:nvPr/>
              </p:nvSpPr>
              <p:spPr bwMode="auto">
                <a:xfrm>
                  <a:off x="4089" y="2169"/>
                  <a:ext cx="3" cy="1"/>
                </a:xfrm>
                <a:custGeom>
                  <a:avLst/>
                  <a:gdLst>
                    <a:gd name="T0" fmla="*/ 0 w 13"/>
                    <a:gd name="T1" fmla="*/ 0 h 1"/>
                    <a:gd name="T2" fmla="*/ 12 w 13"/>
                    <a:gd name="T3" fmla="*/ 0 h 1"/>
                    <a:gd name="T4" fmla="*/ 13 w 13"/>
                    <a:gd name="T5" fmla="*/ 0 h 1"/>
                    <a:gd name="T6" fmla="*/ 0 60000 65536"/>
                    <a:gd name="T7" fmla="*/ 0 60000 65536"/>
                    <a:gd name="T8" fmla="*/ 0 60000 65536"/>
                    <a:gd name="T9" fmla="*/ 0 w 13"/>
                    <a:gd name="T10" fmla="*/ 0 h 1"/>
                    <a:gd name="T11" fmla="*/ 13 w 13"/>
                    <a:gd name="T12" fmla="*/ 1 h 1"/>
                  </a:gdLst>
                  <a:ahLst/>
                  <a:cxnLst>
                    <a:cxn ang="T6">
                      <a:pos x="T0" y="T1"/>
                    </a:cxn>
                    <a:cxn ang="T7">
                      <a:pos x="T2" y="T3"/>
                    </a:cxn>
                    <a:cxn ang="T8">
                      <a:pos x="T4" y="T5"/>
                    </a:cxn>
                  </a:cxnLst>
                  <a:rect l="T9" t="T10" r="T11" b="T12"/>
                  <a:pathLst>
                    <a:path w="13" h="1">
                      <a:moveTo>
                        <a:pt x="0" y="0"/>
                      </a:moveTo>
                      <a:lnTo>
                        <a:pt x="12" y="0"/>
                      </a:lnTo>
                      <a:lnTo>
                        <a:pt x="13" y="0"/>
                      </a:lnTo>
                    </a:path>
                  </a:pathLst>
                </a:custGeom>
                <a:noFill/>
                <a:ln w="6350">
                  <a:solidFill>
                    <a:srgbClr val="0C0CFF"/>
                  </a:solidFill>
                  <a:prstDash val="solid"/>
                  <a:round/>
                  <a:headEnd/>
                  <a:tailEnd/>
                </a:ln>
              </p:spPr>
              <p:txBody>
                <a:bodyPr/>
                <a:lstStyle/>
                <a:p>
                  <a:endParaRPr lang="en-US"/>
                </a:p>
              </p:txBody>
            </p:sp>
            <p:sp>
              <p:nvSpPr>
                <p:cNvPr id="5235" name="Freeform 2356"/>
                <p:cNvSpPr>
                  <a:spLocks/>
                </p:cNvSpPr>
                <p:nvPr/>
              </p:nvSpPr>
              <p:spPr bwMode="auto">
                <a:xfrm>
                  <a:off x="4092" y="2169"/>
                  <a:ext cx="2" cy="1"/>
                </a:xfrm>
                <a:custGeom>
                  <a:avLst/>
                  <a:gdLst>
                    <a:gd name="T0" fmla="*/ 0 w 12"/>
                    <a:gd name="T1" fmla="*/ 0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236" name="Freeform 2357"/>
                <p:cNvSpPr>
                  <a:spLocks/>
                </p:cNvSpPr>
                <p:nvPr/>
              </p:nvSpPr>
              <p:spPr bwMode="auto">
                <a:xfrm>
                  <a:off x="4094" y="2169"/>
                  <a:ext cx="2" cy="1"/>
                </a:xfrm>
                <a:custGeom>
                  <a:avLst/>
                  <a:gdLst>
                    <a:gd name="T0" fmla="*/ 0 w 12"/>
                    <a:gd name="T1" fmla="*/ 0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237" name="Freeform 2358"/>
                <p:cNvSpPr>
                  <a:spLocks/>
                </p:cNvSpPr>
                <p:nvPr/>
              </p:nvSpPr>
              <p:spPr bwMode="auto">
                <a:xfrm>
                  <a:off x="4096" y="2169"/>
                  <a:ext cx="2" cy="1"/>
                </a:xfrm>
                <a:custGeom>
                  <a:avLst/>
                  <a:gdLst>
                    <a:gd name="T0" fmla="*/ 0 w 12"/>
                    <a:gd name="T1" fmla="*/ 0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238" name="Freeform 2359"/>
                <p:cNvSpPr>
                  <a:spLocks/>
                </p:cNvSpPr>
                <p:nvPr/>
              </p:nvSpPr>
              <p:spPr bwMode="auto">
                <a:xfrm>
                  <a:off x="4098" y="2169"/>
                  <a:ext cx="2" cy="1"/>
                </a:xfrm>
                <a:custGeom>
                  <a:avLst/>
                  <a:gdLst>
                    <a:gd name="T0" fmla="*/ 0 w 12"/>
                    <a:gd name="T1" fmla="*/ 1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1"/>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239" name="Freeform 2360"/>
                <p:cNvSpPr>
                  <a:spLocks/>
                </p:cNvSpPr>
                <p:nvPr/>
              </p:nvSpPr>
              <p:spPr bwMode="auto">
                <a:xfrm>
                  <a:off x="4100" y="2169"/>
                  <a:ext cx="2" cy="1"/>
                </a:xfrm>
                <a:custGeom>
                  <a:avLst/>
                  <a:gdLst>
                    <a:gd name="T0" fmla="*/ 0 w 12"/>
                    <a:gd name="T1" fmla="*/ 0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240" name="Freeform 2361"/>
                <p:cNvSpPr>
                  <a:spLocks/>
                </p:cNvSpPr>
                <p:nvPr/>
              </p:nvSpPr>
              <p:spPr bwMode="auto">
                <a:xfrm>
                  <a:off x="4102" y="2169"/>
                  <a:ext cx="2" cy="1"/>
                </a:xfrm>
                <a:custGeom>
                  <a:avLst/>
                  <a:gdLst>
                    <a:gd name="T0" fmla="*/ 0 w 12"/>
                    <a:gd name="T1" fmla="*/ 0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241" name="Freeform 2362"/>
                <p:cNvSpPr>
                  <a:spLocks/>
                </p:cNvSpPr>
                <p:nvPr/>
              </p:nvSpPr>
              <p:spPr bwMode="auto">
                <a:xfrm>
                  <a:off x="4104" y="2169"/>
                  <a:ext cx="2" cy="1"/>
                </a:xfrm>
                <a:custGeom>
                  <a:avLst/>
                  <a:gdLst>
                    <a:gd name="T0" fmla="*/ 0 w 12"/>
                    <a:gd name="T1" fmla="*/ 0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242" name="Freeform 2363"/>
                <p:cNvSpPr>
                  <a:spLocks/>
                </p:cNvSpPr>
                <p:nvPr/>
              </p:nvSpPr>
              <p:spPr bwMode="auto">
                <a:xfrm>
                  <a:off x="4106" y="2169"/>
                  <a:ext cx="3" cy="1"/>
                </a:xfrm>
                <a:custGeom>
                  <a:avLst/>
                  <a:gdLst>
                    <a:gd name="T0" fmla="*/ 0 w 12"/>
                    <a:gd name="T1" fmla="*/ 0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243" name="Freeform 2364"/>
                <p:cNvSpPr>
                  <a:spLocks/>
                </p:cNvSpPr>
                <p:nvPr/>
              </p:nvSpPr>
              <p:spPr bwMode="auto">
                <a:xfrm>
                  <a:off x="4108" y="2169"/>
                  <a:ext cx="3" cy="1"/>
                </a:xfrm>
                <a:custGeom>
                  <a:avLst/>
                  <a:gdLst>
                    <a:gd name="T0" fmla="*/ 0 w 12"/>
                    <a:gd name="T1" fmla="*/ 0 h 1"/>
                    <a:gd name="T2" fmla="*/ 11 w 12"/>
                    <a:gd name="T3" fmla="*/ 1 h 1"/>
                    <a:gd name="T4" fmla="*/ 12 w 12"/>
                    <a:gd name="T5" fmla="*/ 1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1"/>
                      </a:lnTo>
                      <a:lnTo>
                        <a:pt x="12" y="1"/>
                      </a:lnTo>
                    </a:path>
                  </a:pathLst>
                </a:custGeom>
                <a:noFill/>
                <a:ln w="6350">
                  <a:solidFill>
                    <a:srgbClr val="0C0CFF"/>
                  </a:solidFill>
                  <a:prstDash val="solid"/>
                  <a:round/>
                  <a:headEnd/>
                  <a:tailEnd/>
                </a:ln>
              </p:spPr>
              <p:txBody>
                <a:bodyPr/>
                <a:lstStyle/>
                <a:p>
                  <a:endParaRPr lang="en-US"/>
                </a:p>
              </p:txBody>
            </p:sp>
            <p:sp>
              <p:nvSpPr>
                <p:cNvPr id="5244" name="Freeform 2365"/>
                <p:cNvSpPr>
                  <a:spLocks/>
                </p:cNvSpPr>
                <p:nvPr/>
              </p:nvSpPr>
              <p:spPr bwMode="auto">
                <a:xfrm>
                  <a:off x="4110" y="2169"/>
                  <a:ext cx="3" cy="1"/>
                </a:xfrm>
                <a:custGeom>
                  <a:avLst/>
                  <a:gdLst>
                    <a:gd name="T0" fmla="*/ 0 w 12"/>
                    <a:gd name="T1" fmla="*/ 0 h 1"/>
                    <a:gd name="T2" fmla="*/ 11 w 12"/>
                    <a:gd name="T3" fmla="*/ 1 h 1"/>
                    <a:gd name="T4" fmla="*/ 12 w 12"/>
                    <a:gd name="T5" fmla="*/ 1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1"/>
                      </a:lnTo>
                      <a:lnTo>
                        <a:pt x="12" y="1"/>
                      </a:lnTo>
                    </a:path>
                  </a:pathLst>
                </a:custGeom>
                <a:noFill/>
                <a:ln w="6350">
                  <a:solidFill>
                    <a:srgbClr val="0C0CFF"/>
                  </a:solidFill>
                  <a:prstDash val="solid"/>
                  <a:round/>
                  <a:headEnd/>
                  <a:tailEnd/>
                </a:ln>
              </p:spPr>
              <p:txBody>
                <a:bodyPr/>
                <a:lstStyle/>
                <a:p>
                  <a:endParaRPr lang="en-US"/>
                </a:p>
              </p:txBody>
            </p:sp>
            <p:sp>
              <p:nvSpPr>
                <p:cNvPr id="5245" name="Freeform 2366"/>
                <p:cNvSpPr>
                  <a:spLocks/>
                </p:cNvSpPr>
                <p:nvPr/>
              </p:nvSpPr>
              <p:spPr bwMode="auto">
                <a:xfrm>
                  <a:off x="4113" y="2169"/>
                  <a:ext cx="2" cy="1"/>
                </a:xfrm>
                <a:custGeom>
                  <a:avLst/>
                  <a:gdLst>
                    <a:gd name="T0" fmla="*/ 0 w 12"/>
                    <a:gd name="T1" fmla="*/ 0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246" name="Freeform 2367"/>
                <p:cNvSpPr>
                  <a:spLocks/>
                </p:cNvSpPr>
                <p:nvPr/>
              </p:nvSpPr>
              <p:spPr bwMode="auto">
                <a:xfrm>
                  <a:off x="4115" y="2169"/>
                  <a:ext cx="2" cy="1"/>
                </a:xfrm>
                <a:custGeom>
                  <a:avLst/>
                  <a:gdLst>
                    <a:gd name="T0" fmla="*/ 0 w 12"/>
                    <a:gd name="T1" fmla="*/ 0 h 1"/>
                    <a:gd name="T2" fmla="*/ 11 w 12"/>
                    <a:gd name="T3" fmla="*/ 1 h 1"/>
                    <a:gd name="T4" fmla="*/ 12 w 12"/>
                    <a:gd name="T5" fmla="*/ 1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1"/>
                      </a:lnTo>
                      <a:lnTo>
                        <a:pt x="12" y="1"/>
                      </a:lnTo>
                    </a:path>
                  </a:pathLst>
                </a:custGeom>
                <a:noFill/>
                <a:ln w="6350">
                  <a:solidFill>
                    <a:srgbClr val="0C0CFF"/>
                  </a:solidFill>
                  <a:prstDash val="solid"/>
                  <a:round/>
                  <a:headEnd/>
                  <a:tailEnd/>
                </a:ln>
              </p:spPr>
              <p:txBody>
                <a:bodyPr/>
                <a:lstStyle/>
                <a:p>
                  <a:endParaRPr lang="en-US"/>
                </a:p>
              </p:txBody>
            </p:sp>
            <p:sp>
              <p:nvSpPr>
                <p:cNvPr id="5247" name="Freeform 2368"/>
                <p:cNvSpPr>
                  <a:spLocks/>
                </p:cNvSpPr>
                <p:nvPr/>
              </p:nvSpPr>
              <p:spPr bwMode="auto">
                <a:xfrm>
                  <a:off x="4117" y="2169"/>
                  <a:ext cx="2" cy="1"/>
                </a:xfrm>
                <a:custGeom>
                  <a:avLst/>
                  <a:gdLst>
                    <a:gd name="T0" fmla="*/ 0 w 13"/>
                    <a:gd name="T1" fmla="*/ 0 h 1"/>
                    <a:gd name="T2" fmla="*/ 12 w 13"/>
                    <a:gd name="T3" fmla="*/ 1 h 1"/>
                    <a:gd name="T4" fmla="*/ 13 w 13"/>
                    <a:gd name="T5" fmla="*/ 1 h 1"/>
                    <a:gd name="T6" fmla="*/ 0 60000 65536"/>
                    <a:gd name="T7" fmla="*/ 0 60000 65536"/>
                    <a:gd name="T8" fmla="*/ 0 60000 65536"/>
                    <a:gd name="T9" fmla="*/ 0 w 13"/>
                    <a:gd name="T10" fmla="*/ 0 h 1"/>
                    <a:gd name="T11" fmla="*/ 13 w 13"/>
                    <a:gd name="T12" fmla="*/ 1 h 1"/>
                  </a:gdLst>
                  <a:ahLst/>
                  <a:cxnLst>
                    <a:cxn ang="T6">
                      <a:pos x="T0" y="T1"/>
                    </a:cxn>
                    <a:cxn ang="T7">
                      <a:pos x="T2" y="T3"/>
                    </a:cxn>
                    <a:cxn ang="T8">
                      <a:pos x="T4" y="T5"/>
                    </a:cxn>
                  </a:cxnLst>
                  <a:rect l="T9" t="T10" r="T11" b="T12"/>
                  <a:pathLst>
                    <a:path w="13" h="1">
                      <a:moveTo>
                        <a:pt x="0" y="0"/>
                      </a:moveTo>
                      <a:lnTo>
                        <a:pt x="12" y="1"/>
                      </a:lnTo>
                      <a:lnTo>
                        <a:pt x="13" y="1"/>
                      </a:lnTo>
                    </a:path>
                  </a:pathLst>
                </a:custGeom>
                <a:noFill/>
                <a:ln w="6350">
                  <a:solidFill>
                    <a:srgbClr val="0C0CFF"/>
                  </a:solidFill>
                  <a:prstDash val="solid"/>
                  <a:round/>
                  <a:headEnd/>
                  <a:tailEnd/>
                </a:ln>
              </p:spPr>
              <p:txBody>
                <a:bodyPr/>
                <a:lstStyle/>
                <a:p>
                  <a:endParaRPr lang="en-US"/>
                </a:p>
              </p:txBody>
            </p:sp>
            <p:sp>
              <p:nvSpPr>
                <p:cNvPr id="5248" name="Freeform 2369"/>
                <p:cNvSpPr>
                  <a:spLocks/>
                </p:cNvSpPr>
                <p:nvPr/>
              </p:nvSpPr>
              <p:spPr bwMode="auto">
                <a:xfrm>
                  <a:off x="4119" y="2169"/>
                  <a:ext cx="2" cy="1"/>
                </a:xfrm>
                <a:custGeom>
                  <a:avLst/>
                  <a:gdLst>
                    <a:gd name="T0" fmla="*/ 0 w 12"/>
                    <a:gd name="T1" fmla="*/ 0 h 1"/>
                    <a:gd name="T2" fmla="*/ 11 w 12"/>
                    <a:gd name="T3" fmla="*/ 1 h 1"/>
                    <a:gd name="T4" fmla="*/ 12 w 12"/>
                    <a:gd name="T5" fmla="*/ 1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1"/>
                      </a:lnTo>
                      <a:lnTo>
                        <a:pt x="12" y="1"/>
                      </a:lnTo>
                    </a:path>
                  </a:pathLst>
                </a:custGeom>
                <a:noFill/>
                <a:ln w="6350">
                  <a:solidFill>
                    <a:srgbClr val="0C0CFF"/>
                  </a:solidFill>
                  <a:prstDash val="solid"/>
                  <a:round/>
                  <a:headEnd/>
                  <a:tailEnd/>
                </a:ln>
              </p:spPr>
              <p:txBody>
                <a:bodyPr/>
                <a:lstStyle/>
                <a:p>
                  <a:endParaRPr lang="en-US"/>
                </a:p>
              </p:txBody>
            </p:sp>
            <p:sp>
              <p:nvSpPr>
                <p:cNvPr id="5249" name="Freeform 2370"/>
                <p:cNvSpPr>
                  <a:spLocks/>
                </p:cNvSpPr>
                <p:nvPr/>
              </p:nvSpPr>
              <p:spPr bwMode="auto">
                <a:xfrm>
                  <a:off x="4121" y="2170"/>
                  <a:ext cx="2" cy="1"/>
                </a:xfrm>
                <a:custGeom>
                  <a:avLst/>
                  <a:gdLst>
                    <a:gd name="T0" fmla="*/ 0 w 12"/>
                    <a:gd name="T1" fmla="*/ 0 h 1"/>
                    <a:gd name="T2" fmla="*/ 11 w 12"/>
                    <a:gd name="T3" fmla="*/ 1 h 1"/>
                    <a:gd name="T4" fmla="*/ 12 w 12"/>
                    <a:gd name="T5" fmla="*/ 1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1"/>
                      </a:lnTo>
                      <a:lnTo>
                        <a:pt x="12" y="1"/>
                      </a:lnTo>
                    </a:path>
                  </a:pathLst>
                </a:custGeom>
                <a:noFill/>
                <a:ln w="6350">
                  <a:solidFill>
                    <a:srgbClr val="0C0CFF"/>
                  </a:solidFill>
                  <a:prstDash val="solid"/>
                  <a:round/>
                  <a:headEnd/>
                  <a:tailEnd/>
                </a:ln>
              </p:spPr>
              <p:txBody>
                <a:bodyPr/>
                <a:lstStyle/>
                <a:p>
                  <a:endParaRPr lang="en-US"/>
                </a:p>
              </p:txBody>
            </p:sp>
            <p:sp>
              <p:nvSpPr>
                <p:cNvPr id="5250" name="Freeform 2371"/>
                <p:cNvSpPr>
                  <a:spLocks/>
                </p:cNvSpPr>
                <p:nvPr/>
              </p:nvSpPr>
              <p:spPr bwMode="auto">
                <a:xfrm>
                  <a:off x="4123" y="2170"/>
                  <a:ext cx="3" cy="1"/>
                </a:xfrm>
                <a:custGeom>
                  <a:avLst/>
                  <a:gdLst>
                    <a:gd name="T0" fmla="*/ 0 w 12"/>
                    <a:gd name="T1" fmla="*/ 0 h 1"/>
                    <a:gd name="T2" fmla="*/ 11 w 12"/>
                    <a:gd name="T3" fmla="*/ 1 h 1"/>
                    <a:gd name="T4" fmla="*/ 12 w 12"/>
                    <a:gd name="T5" fmla="*/ 1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1"/>
                      </a:lnTo>
                      <a:lnTo>
                        <a:pt x="12" y="1"/>
                      </a:lnTo>
                    </a:path>
                  </a:pathLst>
                </a:custGeom>
                <a:noFill/>
                <a:ln w="6350">
                  <a:solidFill>
                    <a:srgbClr val="0C0CFF"/>
                  </a:solidFill>
                  <a:prstDash val="solid"/>
                  <a:round/>
                  <a:headEnd/>
                  <a:tailEnd/>
                </a:ln>
              </p:spPr>
              <p:txBody>
                <a:bodyPr/>
                <a:lstStyle/>
                <a:p>
                  <a:endParaRPr lang="en-US"/>
                </a:p>
              </p:txBody>
            </p:sp>
            <p:sp>
              <p:nvSpPr>
                <p:cNvPr id="5251" name="Freeform 2372"/>
                <p:cNvSpPr>
                  <a:spLocks/>
                </p:cNvSpPr>
                <p:nvPr/>
              </p:nvSpPr>
              <p:spPr bwMode="auto">
                <a:xfrm>
                  <a:off x="4125" y="2170"/>
                  <a:ext cx="3" cy="1"/>
                </a:xfrm>
                <a:custGeom>
                  <a:avLst/>
                  <a:gdLst>
                    <a:gd name="T0" fmla="*/ 0 w 12"/>
                    <a:gd name="T1" fmla="*/ 0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252" name="Freeform 2373"/>
                <p:cNvSpPr>
                  <a:spLocks/>
                </p:cNvSpPr>
                <p:nvPr/>
              </p:nvSpPr>
              <p:spPr bwMode="auto">
                <a:xfrm>
                  <a:off x="4127" y="2170"/>
                  <a:ext cx="3" cy="1"/>
                </a:xfrm>
                <a:custGeom>
                  <a:avLst/>
                  <a:gdLst>
                    <a:gd name="T0" fmla="*/ 0 w 12"/>
                    <a:gd name="T1" fmla="*/ 0 h 1"/>
                    <a:gd name="T2" fmla="*/ 11 w 12"/>
                    <a:gd name="T3" fmla="*/ 1 h 1"/>
                    <a:gd name="T4" fmla="*/ 12 w 12"/>
                    <a:gd name="T5" fmla="*/ 1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1"/>
                      </a:lnTo>
                      <a:lnTo>
                        <a:pt x="12" y="1"/>
                      </a:lnTo>
                    </a:path>
                  </a:pathLst>
                </a:custGeom>
                <a:noFill/>
                <a:ln w="6350">
                  <a:solidFill>
                    <a:srgbClr val="0C0CFF"/>
                  </a:solidFill>
                  <a:prstDash val="solid"/>
                  <a:round/>
                  <a:headEnd/>
                  <a:tailEnd/>
                </a:ln>
              </p:spPr>
              <p:txBody>
                <a:bodyPr/>
                <a:lstStyle/>
                <a:p>
                  <a:endParaRPr lang="en-US"/>
                </a:p>
              </p:txBody>
            </p:sp>
            <p:sp>
              <p:nvSpPr>
                <p:cNvPr id="5253" name="Freeform 2374"/>
                <p:cNvSpPr>
                  <a:spLocks/>
                </p:cNvSpPr>
                <p:nvPr/>
              </p:nvSpPr>
              <p:spPr bwMode="auto">
                <a:xfrm>
                  <a:off x="4130" y="2170"/>
                  <a:ext cx="2" cy="1"/>
                </a:xfrm>
                <a:custGeom>
                  <a:avLst/>
                  <a:gdLst>
                    <a:gd name="T0" fmla="*/ 0 w 12"/>
                    <a:gd name="T1" fmla="*/ 0 h 1"/>
                    <a:gd name="T2" fmla="*/ 11 w 12"/>
                    <a:gd name="T3" fmla="*/ 1 h 1"/>
                    <a:gd name="T4" fmla="*/ 12 w 12"/>
                    <a:gd name="T5" fmla="*/ 1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1"/>
                      </a:lnTo>
                      <a:lnTo>
                        <a:pt x="12" y="1"/>
                      </a:lnTo>
                    </a:path>
                  </a:pathLst>
                </a:custGeom>
                <a:noFill/>
                <a:ln w="6350">
                  <a:solidFill>
                    <a:srgbClr val="0C0CFF"/>
                  </a:solidFill>
                  <a:prstDash val="solid"/>
                  <a:round/>
                  <a:headEnd/>
                  <a:tailEnd/>
                </a:ln>
              </p:spPr>
              <p:txBody>
                <a:bodyPr/>
                <a:lstStyle/>
                <a:p>
                  <a:endParaRPr lang="en-US"/>
                </a:p>
              </p:txBody>
            </p:sp>
            <p:sp>
              <p:nvSpPr>
                <p:cNvPr id="5254" name="Freeform 2375"/>
                <p:cNvSpPr>
                  <a:spLocks/>
                </p:cNvSpPr>
                <p:nvPr/>
              </p:nvSpPr>
              <p:spPr bwMode="auto">
                <a:xfrm>
                  <a:off x="4132" y="2170"/>
                  <a:ext cx="2" cy="1"/>
                </a:xfrm>
                <a:custGeom>
                  <a:avLst/>
                  <a:gdLst>
                    <a:gd name="T0" fmla="*/ 0 w 12"/>
                    <a:gd name="T1" fmla="*/ 0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255" name="Freeform 2376"/>
                <p:cNvSpPr>
                  <a:spLocks/>
                </p:cNvSpPr>
                <p:nvPr/>
              </p:nvSpPr>
              <p:spPr bwMode="auto">
                <a:xfrm>
                  <a:off x="4134" y="2170"/>
                  <a:ext cx="2" cy="1"/>
                </a:xfrm>
                <a:custGeom>
                  <a:avLst/>
                  <a:gdLst>
                    <a:gd name="T0" fmla="*/ 0 w 12"/>
                    <a:gd name="T1" fmla="*/ 0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256" name="Freeform 2377"/>
                <p:cNvSpPr>
                  <a:spLocks/>
                </p:cNvSpPr>
                <p:nvPr/>
              </p:nvSpPr>
              <p:spPr bwMode="auto">
                <a:xfrm>
                  <a:off x="4136" y="2170"/>
                  <a:ext cx="2" cy="1"/>
                </a:xfrm>
                <a:custGeom>
                  <a:avLst/>
                  <a:gdLst>
                    <a:gd name="T0" fmla="*/ 0 w 12"/>
                    <a:gd name="T1" fmla="*/ 0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257" name="Freeform 2378"/>
                <p:cNvSpPr>
                  <a:spLocks/>
                </p:cNvSpPr>
                <p:nvPr/>
              </p:nvSpPr>
              <p:spPr bwMode="auto">
                <a:xfrm>
                  <a:off x="4138" y="2170"/>
                  <a:ext cx="2" cy="1"/>
                </a:xfrm>
                <a:custGeom>
                  <a:avLst/>
                  <a:gdLst>
                    <a:gd name="T0" fmla="*/ 0 w 12"/>
                    <a:gd name="T1" fmla="*/ 0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258" name="Freeform 2379"/>
                <p:cNvSpPr>
                  <a:spLocks/>
                </p:cNvSpPr>
                <p:nvPr/>
              </p:nvSpPr>
              <p:spPr bwMode="auto">
                <a:xfrm>
                  <a:off x="4140" y="2170"/>
                  <a:ext cx="2" cy="1"/>
                </a:xfrm>
                <a:custGeom>
                  <a:avLst/>
                  <a:gdLst>
                    <a:gd name="T0" fmla="*/ 0 w 12"/>
                    <a:gd name="T1" fmla="*/ 0 h 1"/>
                    <a:gd name="T2" fmla="*/ 11 w 12"/>
                    <a:gd name="T3" fmla="*/ 1 h 1"/>
                    <a:gd name="T4" fmla="*/ 12 w 12"/>
                    <a:gd name="T5" fmla="*/ 1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1"/>
                      </a:lnTo>
                      <a:lnTo>
                        <a:pt x="12" y="1"/>
                      </a:lnTo>
                    </a:path>
                  </a:pathLst>
                </a:custGeom>
                <a:noFill/>
                <a:ln w="6350">
                  <a:solidFill>
                    <a:srgbClr val="0C0CFF"/>
                  </a:solidFill>
                  <a:prstDash val="solid"/>
                  <a:round/>
                  <a:headEnd/>
                  <a:tailEnd/>
                </a:ln>
              </p:spPr>
              <p:txBody>
                <a:bodyPr/>
                <a:lstStyle/>
                <a:p>
                  <a:endParaRPr lang="en-US"/>
                </a:p>
              </p:txBody>
            </p:sp>
            <p:sp>
              <p:nvSpPr>
                <p:cNvPr id="5259" name="Freeform 2380"/>
                <p:cNvSpPr>
                  <a:spLocks/>
                </p:cNvSpPr>
                <p:nvPr/>
              </p:nvSpPr>
              <p:spPr bwMode="auto">
                <a:xfrm>
                  <a:off x="4142" y="2171"/>
                  <a:ext cx="3" cy="1"/>
                </a:xfrm>
                <a:custGeom>
                  <a:avLst/>
                  <a:gdLst>
                    <a:gd name="T0" fmla="*/ 0 w 13"/>
                    <a:gd name="T1" fmla="*/ 0 h 1"/>
                    <a:gd name="T2" fmla="*/ 12 w 13"/>
                    <a:gd name="T3" fmla="*/ 0 h 1"/>
                    <a:gd name="T4" fmla="*/ 13 w 13"/>
                    <a:gd name="T5" fmla="*/ 0 h 1"/>
                    <a:gd name="T6" fmla="*/ 0 60000 65536"/>
                    <a:gd name="T7" fmla="*/ 0 60000 65536"/>
                    <a:gd name="T8" fmla="*/ 0 60000 65536"/>
                    <a:gd name="T9" fmla="*/ 0 w 13"/>
                    <a:gd name="T10" fmla="*/ 0 h 1"/>
                    <a:gd name="T11" fmla="*/ 13 w 13"/>
                    <a:gd name="T12" fmla="*/ 1 h 1"/>
                  </a:gdLst>
                  <a:ahLst/>
                  <a:cxnLst>
                    <a:cxn ang="T6">
                      <a:pos x="T0" y="T1"/>
                    </a:cxn>
                    <a:cxn ang="T7">
                      <a:pos x="T2" y="T3"/>
                    </a:cxn>
                    <a:cxn ang="T8">
                      <a:pos x="T4" y="T5"/>
                    </a:cxn>
                  </a:cxnLst>
                  <a:rect l="T9" t="T10" r="T11" b="T12"/>
                  <a:pathLst>
                    <a:path w="13" h="1">
                      <a:moveTo>
                        <a:pt x="0" y="0"/>
                      </a:moveTo>
                      <a:lnTo>
                        <a:pt x="12" y="0"/>
                      </a:lnTo>
                      <a:lnTo>
                        <a:pt x="13" y="0"/>
                      </a:lnTo>
                    </a:path>
                  </a:pathLst>
                </a:custGeom>
                <a:noFill/>
                <a:ln w="6350">
                  <a:solidFill>
                    <a:srgbClr val="0C0CFF"/>
                  </a:solidFill>
                  <a:prstDash val="solid"/>
                  <a:round/>
                  <a:headEnd/>
                  <a:tailEnd/>
                </a:ln>
              </p:spPr>
              <p:txBody>
                <a:bodyPr/>
                <a:lstStyle/>
                <a:p>
                  <a:endParaRPr lang="en-US"/>
                </a:p>
              </p:txBody>
            </p:sp>
            <p:sp>
              <p:nvSpPr>
                <p:cNvPr id="5260" name="Freeform 2381"/>
                <p:cNvSpPr>
                  <a:spLocks/>
                </p:cNvSpPr>
                <p:nvPr/>
              </p:nvSpPr>
              <p:spPr bwMode="auto">
                <a:xfrm>
                  <a:off x="4145" y="2171"/>
                  <a:ext cx="2" cy="1"/>
                </a:xfrm>
                <a:custGeom>
                  <a:avLst/>
                  <a:gdLst>
                    <a:gd name="T0" fmla="*/ 0 w 12"/>
                    <a:gd name="T1" fmla="*/ 0 h 1"/>
                    <a:gd name="T2" fmla="*/ 11 w 12"/>
                    <a:gd name="T3" fmla="*/ 1 h 1"/>
                    <a:gd name="T4" fmla="*/ 12 w 12"/>
                    <a:gd name="T5" fmla="*/ 1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1"/>
                      </a:lnTo>
                      <a:lnTo>
                        <a:pt x="12" y="1"/>
                      </a:lnTo>
                    </a:path>
                  </a:pathLst>
                </a:custGeom>
                <a:noFill/>
                <a:ln w="6350">
                  <a:solidFill>
                    <a:srgbClr val="0C0CFF"/>
                  </a:solidFill>
                  <a:prstDash val="solid"/>
                  <a:round/>
                  <a:headEnd/>
                  <a:tailEnd/>
                </a:ln>
              </p:spPr>
              <p:txBody>
                <a:bodyPr/>
                <a:lstStyle/>
                <a:p>
                  <a:endParaRPr lang="en-US"/>
                </a:p>
              </p:txBody>
            </p:sp>
            <p:sp>
              <p:nvSpPr>
                <p:cNvPr id="5261" name="Freeform 2382"/>
                <p:cNvSpPr>
                  <a:spLocks/>
                </p:cNvSpPr>
                <p:nvPr/>
              </p:nvSpPr>
              <p:spPr bwMode="auto">
                <a:xfrm>
                  <a:off x="4147" y="2171"/>
                  <a:ext cx="2" cy="1"/>
                </a:xfrm>
                <a:custGeom>
                  <a:avLst/>
                  <a:gdLst>
                    <a:gd name="T0" fmla="*/ 0 w 12"/>
                    <a:gd name="T1" fmla="*/ 0 h 1"/>
                    <a:gd name="T2" fmla="*/ 11 w 12"/>
                    <a:gd name="T3" fmla="*/ 1 h 1"/>
                    <a:gd name="T4" fmla="*/ 12 w 12"/>
                    <a:gd name="T5" fmla="*/ 1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1"/>
                      </a:lnTo>
                      <a:lnTo>
                        <a:pt x="12" y="1"/>
                      </a:lnTo>
                    </a:path>
                  </a:pathLst>
                </a:custGeom>
                <a:noFill/>
                <a:ln w="6350">
                  <a:solidFill>
                    <a:srgbClr val="0C0CFF"/>
                  </a:solidFill>
                  <a:prstDash val="solid"/>
                  <a:round/>
                  <a:headEnd/>
                  <a:tailEnd/>
                </a:ln>
              </p:spPr>
              <p:txBody>
                <a:bodyPr/>
                <a:lstStyle/>
                <a:p>
                  <a:endParaRPr lang="en-US"/>
                </a:p>
              </p:txBody>
            </p:sp>
            <p:sp>
              <p:nvSpPr>
                <p:cNvPr id="5262" name="Freeform 2383"/>
                <p:cNvSpPr>
                  <a:spLocks/>
                </p:cNvSpPr>
                <p:nvPr/>
              </p:nvSpPr>
              <p:spPr bwMode="auto">
                <a:xfrm>
                  <a:off x="4149" y="2171"/>
                  <a:ext cx="2" cy="1"/>
                </a:xfrm>
                <a:custGeom>
                  <a:avLst/>
                  <a:gdLst>
                    <a:gd name="T0" fmla="*/ 0 w 12"/>
                    <a:gd name="T1" fmla="*/ 0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263" name="Freeform 2384"/>
                <p:cNvSpPr>
                  <a:spLocks/>
                </p:cNvSpPr>
                <p:nvPr/>
              </p:nvSpPr>
              <p:spPr bwMode="auto">
                <a:xfrm>
                  <a:off x="4151" y="2171"/>
                  <a:ext cx="2" cy="1"/>
                </a:xfrm>
                <a:custGeom>
                  <a:avLst/>
                  <a:gdLst>
                    <a:gd name="T0" fmla="*/ 0 w 12"/>
                    <a:gd name="T1" fmla="*/ 0 h 1"/>
                    <a:gd name="T2" fmla="*/ 11 w 12"/>
                    <a:gd name="T3" fmla="*/ 1 h 1"/>
                    <a:gd name="T4" fmla="*/ 12 w 12"/>
                    <a:gd name="T5" fmla="*/ 1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1"/>
                      </a:lnTo>
                      <a:lnTo>
                        <a:pt x="12" y="1"/>
                      </a:lnTo>
                    </a:path>
                  </a:pathLst>
                </a:custGeom>
                <a:noFill/>
                <a:ln w="6350">
                  <a:solidFill>
                    <a:srgbClr val="0C0CFF"/>
                  </a:solidFill>
                  <a:prstDash val="solid"/>
                  <a:round/>
                  <a:headEnd/>
                  <a:tailEnd/>
                </a:ln>
              </p:spPr>
              <p:txBody>
                <a:bodyPr/>
                <a:lstStyle/>
                <a:p>
                  <a:endParaRPr lang="en-US"/>
                </a:p>
              </p:txBody>
            </p:sp>
            <p:sp>
              <p:nvSpPr>
                <p:cNvPr id="5264" name="Freeform 2385"/>
                <p:cNvSpPr>
                  <a:spLocks/>
                </p:cNvSpPr>
                <p:nvPr/>
              </p:nvSpPr>
              <p:spPr bwMode="auto">
                <a:xfrm>
                  <a:off x="4153" y="2171"/>
                  <a:ext cx="2" cy="1"/>
                </a:xfrm>
                <a:custGeom>
                  <a:avLst/>
                  <a:gdLst>
                    <a:gd name="T0" fmla="*/ 0 w 12"/>
                    <a:gd name="T1" fmla="*/ 0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265" name="Freeform 2386"/>
                <p:cNvSpPr>
                  <a:spLocks/>
                </p:cNvSpPr>
                <p:nvPr/>
              </p:nvSpPr>
              <p:spPr bwMode="auto">
                <a:xfrm>
                  <a:off x="4155" y="2171"/>
                  <a:ext cx="2" cy="1"/>
                </a:xfrm>
                <a:custGeom>
                  <a:avLst/>
                  <a:gdLst>
                    <a:gd name="T0" fmla="*/ 0 w 12"/>
                    <a:gd name="T1" fmla="*/ 0 h 1"/>
                    <a:gd name="T2" fmla="*/ 11 w 12"/>
                    <a:gd name="T3" fmla="*/ 1 h 1"/>
                    <a:gd name="T4" fmla="*/ 12 w 12"/>
                    <a:gd name="T5" fmla="*/ 1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1"/>
                      </a:lnTo>
                      <a:lnTo>
                        <a:pt x="12" y="1"/>
                      </a:lnTo>
                    </a:path>
                  </a:pathLst>
                </a:custGeom>
                <a:noFill/>
                <a:ln w="6350">
                  <a:solidFill>
                    <a:srgbClr val="0C0CFF"/>
                  </a:solidFill>
                  <a:prstDash val="solid"/>
                  <a:round/>
                  <a:headEnd/>
                  <a:tailEnd/>
                </a:ln>
              </p:spPr>
              <p:txBody>
                <a:bodyPr/>
                <a:lstStyle/>
                <a:p>
                  <a:endParaRPr lang="en-US"/>
                </a:p>
              </p:txBody>
            </p:sp>
            <p:sp>
              <p:nvSpPr>
                <p:cNvPr id="5266" name="Freeform 2387"/>
                <p:cNvSpPr>
                  <a:spLocks/>
                </p:cNvSpPr>
                <p:nvPr/>
              </p:nvSpPr>
              <p:spPr bwMode="auto">
                <a:xfrm>
                  <a:off x="4157" y="2171"/>
                  <a:ext cx="2" cy="1"/>
                </a:xfrm>
                <a:custGeom>
                  <a:avLst/>
                  <a:gdLst>
                    <a:gd name="T0" fmla="*/ 0 w 12"/>
                    <a:gd name="T1" fmla="*/ 0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267" name="Freeform 2388"/>
                <p:cNvSpPr>
                  <a:spLocks/>
                </p:cNvSpPr>
                <p:nvPr/>
              </p:nvSpPr>
              <p:spPr bwMode="auto">
                <a:xfrm>
                  <a:off x="4159" y="2171"/>
                  <a:ext cx="3" cy="1"/>
                </a:xfrm>
                <a:custGeom>
                  <a:avLst/>
                  <a:gdLst>
                    <a:gd name="T0" fmla="*/ 0 w 12"/>
                    <a:gd name="T1" fmla="*/ 0 h 1"/>
                    <a:gd name="T2" fmla="*/ 11 w 12"/>
                    <a:gd name="T3" fmla="*/ 1 h 1"/>
                    <a:gd name="T4" fmla="*/ 12 w 12"/>
                    <a:gd name="T5" fmla="*/ 1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1"/>
                      </a:lnTo>
                      <a:lnTo>
                        <a:pt x="12" y="1"/>
                      </a:lnTo>
                    </a:path>
                  </a:pathLst>
                </a:custGeom>
                <a:noFill/>
                <a:ln w="6350">
                  <a:solidFill>
                    <a:srgbClr val="0C0CFF"/>
                  </a:solidFill>
                  <a:prstDash val="solid"/>
                  <a:round/>
                  <a:headEnd/>
                  <a:tailEnd/>
                </a:ln>
              </p:spPr>
              <p:txBody>
                <a:bodyPr/>
                <a:lstStyle/>
                <a:p>
                  <a:endParaRPr lang="en-US"/>
                </a:p>
              </p:txBody>
            </p:sp>
          </p:grpSp>
          <p:sp>
            <p:nvSpPr>
              <p:cNvPr id="53" name="Freeform 2390"/>
              <p:cNvSpPr>
                <a:spLocks/>
              </p:cNvSpPr>
              <p:nvPr/>
            </p:nvSpPr>
            <p:spPr bwMode="auto">
              <a:xfrm>
                <a:off x="6605588" y="3446463"/>
                <a:ext cx="4762" cy="1587"/>
              </a:xfrm>
              <a:custGeom>
                <a:avLst/>
                <a:gdLst>
                  <a:gd name="T0" fmla="*/ 0 w 12"/>
                  <a:gd name="T1" fmla="*/ 0 h 1587"/>
                  <a:gd name="T2" fmla="*/ 11 w 12"/>
                  <a:gd name="T3" fmla="*/ 0 h 1587"/>
                  <a:gd name="T4" fmla="*/ 12 w 12"/>
                  <a:gd name="T5" fmla="*/ 0 h 1587"/>
                  <a:gd name="T6" fmla="*/ 0 60000 65536"/>
                  <a:gd name="T7" fmla="*/ 0 60000 65536"/>
                  <a:gd name="T8" fmla="*/ 0 60000 65536"/>
                  <a:gd name="T9" fmla="*/ 0 w 12"/>
                  <a:gd name="T10" fmla="*/ 0 h 1587"/>
                  <a:gd name="T11" fmla="*/ 12 w 12"/>
                  <a:gd name="T12" fmla="*/ 1587 h 1587"/>
                </a:gdLst>
                <a:ahLst/>
                <a:cxnLst>
                  <a:cxn ang="T6">
                    <a:pos x="T0" y="T1"/>
                  </a:cxn>
                  <a:cxn ang="T7">
                    <a:pos x="T2" y="T3"/>
                  </a:cxn>
                  <a:cxn ang="T8">
                    <a:pos x="T4" y="T5"/>
                  </a:cxn>
                </a:cxnLst>
                <a:rect l="T9" t="T10" r="T11" b="T12"/>
                <a:pathLst>
                  <a:path w="12" h="1587">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4" name="Freeform 2391"/>
              <p:cNvSpPr>
                <a:spLocks/>
              </p:cNvSpPr>
              <p:nvPr/>
            </p:nvSpPr>
            <p:spPr bwMode="auto">
              <a:xfrm>
                <a:off x="6608763" y="3446463"/>
                <a:ext cx="4762" cy="1587"/>
              </a:xfrm>
              <a:custGeom>
                <a:avLst/>
                <a:gdLst>
                  <a:gd name="T0" fmla="*/ 0 w 12"/>
                  <a:gd name="T1" fmla="*/ 0 h 1"/>
                  <a:gd name="T2" fmla="*/ 11 w 12"/>
                  <a:gd name="T3" fmla="*/ 1 h 1"/>
                  <a:gd name="T4" fmla="*/ 12 w 12"/>
                  <a:gd name="T5" fmla="*/ 1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1"/>
                    </a:lnTo>
                    <a:lnTo>
                      <a:pt x="12" y="1"/>
                    </a:lnTo>
                  </a:path>
                </a:pathLst>
              </a:custGeom>
              <a:noFill/>
              <a:ln w="6350">
                <a:solidFill>
                  <a:srgbClr val="0C0CFF"/>
                </a:solidFill>
                <a:prstDash val="solid"/>
                <a:round/>
                <a:headEnd/>
                <a:tailEnd/>
              </a:ln>
            </p:spPr>
            <p:txBody>
              <a:bodyPr/>
              <a:lstStyle/>
              <a:p>
                <a:endParaRPr lang="en-US"/>
              </a:p>
            </p:txBody>
          </p:sp>
          <p:sp>
            <p:nvSpPr>
              <p:cNvPr id="55" name="Freeform 2392"/>
              <p:cNvSpPr>
                <a:spLocks/>
              </p:cNvSpPr>
              <p:nvPr/>
            </p:nvSpPr>
            <p:spPr bwMode="auto">
              <a:xfrm>
                <a:off x="6613525" y="3448050"/>
                <a:ext cx="3175" cy="1588"/>
              </a:xfrm>
              <a:custGeom>
                <a:avLst/>
                <a:gdLst>
                  <a:gd name="T0" fmla="*/ 0 w 12"/>
                  <a:gd name="T1" fmla="*/ 0 h 1588"/>
                  <a:gd name="T2" fmla="*/ 11 w 12"/>
                  <a:gd name="T3" fmla="*/ 0 h 1588"/>
                  <a:gd name="T4" fmla="*/ 12 w 12"/>
                  <a:gd name="T5" fmla="*/ 0 h 1588"/>
                  <a:gd name="T6" fmla="*/ 0 60000 65536"/>
                  <a:gd name="T7" fmla="*/ 0 60000 65536"/>
                  <a:gd name="T8" fmla="*/ 0 60000 65536"/>
                  <a:gd name="T9" fmla="*/ 0 w 12"/>
                  <a:gd name="T10" fmla="*/ 0 h 1588"/>
                  <a:gd name="T11" fmla="*/ 12 w 12"/>
                  <a:gd name="T12" fmla="*/ 1588 h 1588"/>
                </a:gdLst>
                <a:ahLst/>
                <a:cxnLst>
                  <a:cxn ang="T6">
                    <a:pos x="T0" y="T1"/>
                  </a:cxn>
                  <a:cxn ang="T7">
                    <a:pos x="T2" y="T3"/>
                  </a:cxn>
                  <a:cxn ang="T8">
                    <a:pos x="T4" y="T5"/>
                  </a:cxn>
                </a:cxnLst>
                <a:rect l="T9" t="T10" r="T11" b="T12"/>
                <a:pathLst>
                  <a:path w="12" h="1588">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6" name="Freeform 2393"/>
              <p:cNvSpPr>
                <a:spLocks/>
              </p:cNvSpPr>
              <p:nvPr/>
            </p:nvSpPr>
            <p:spPr bwMode="auto">
              <a:xfrm>
                <a:off x="6616700" y="3448050"/>
                <a:ext cx="3175" cy="1588"/>
              </a:xfrm>
              <a:custGeom>
                <a:avLst/>
                <a:gdLst>
                  <a:gd name="T0" fmla="*/ 0 w 12"/>
                  <a:gd name="T1" fmla="*/ 0 h 1588"/>
                  <a:gd name="T2" fmla="*/ 11 w 12"/>
                  <a:gd name="T3" fmla="*/ 0 h 1588"/>
                  <a:gd name="T4" fmla="*/ 12 w 12"/>
                  <a:gd name="T5" fmla="*/ 0 h 1588"/>
                  <a:gd name="T6" fmla="*/ 0 60000 65536"/>
                  <a:gd name="T7" fmla="*/ 0 60000 65536"/>
                  <a:gd name="T8" fmla="*/ 0 60000 65536"/>
                  <a:gd name="T9" fmla="*/ 0 w 12"/>
                  <a:gd name="T10" fmla="*/ 0 h 1588"/>
                  <a:gd name="T11" fmla="*/ 12 w 12"/>
                  <a:gd name="T12" fmla="*/ 1588 h 1588"/>
                </a:gdLst>
                <a:ahLst/>
                <a:cxnLst>
                  <a:cxn ang="T6">
                    <a:pos x="T0" y="T1"/>
                  </a:cxn>
                  <a:cxn ang="T7">
                    <a:pos x="T2" y="T3"/>
                  </a:cxn>
                  <a:cxn ang="T8">
                    <a:pos x="T4" y="T5"/>
                  </a:cxn>
                </a:cxnLst>
                <a:rect l="T9" t="T10" r="T11" b="T12"/>
                <a:pathLst>
                  <a:path w="12" h="1588">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7" name="Freeform 2394"/>
              <p:cNvSpPr>
                <a:spLocks/>
              </p:cNvSpPr>
              <p:nvPr/>
            </p:nvSpPr>
            <p:spPr bwMode="auto">
              <a:xfrm>
                <a:off x="6619875" y="3448050"/>
                <a:ext cx="3175" cy="1588"/>
              </a:xfrm>
              <a:custGeom>
                <a:avLst/>
                <a:gdLst>
                  <a:gd name="T0" fmla="*/ 0 w 12"/>
                  <a:gd name="T1" fmla="*/ 0 h 1588"/>
                  <a:gd name="T2" fmla="*/ 11 w 12"/>
                  <a:gd name="T3" fmla="*/ 0 h 1588"/>
                  <a:gd name="T4" fmla="*/ 12 w 12"/>
                  <a:gd name="T5" fmla="*/ 0 h 1588"/>
                  <a:gd name="T6" fmla="*/ 0 60000 65536"/>
                  <a:gd name="T7" fmla="*/ 0 60000 65536"/>
                  <a:gd name="T8" fmla="*/ 0 60000 65536"/>
                  <a:gd name="T9" fmla="*/ 0 w 12"/>
                  <a:gd name="T10" fmla="*/ 0 h 1588"/>
                  <a:gd name="T11" fmla="*/ 12 w 12"/>
                  <a:gd name="T12" fmla="*/ 1588 h 1588"/>
                </a:gdLst>
                <a:ahLst/>
                <a:cxnLst>
                  <a:cxn ang="T6">
                    <a:pos x="T0" y="T1"/>
                  </a:cxn>
                  <a:cxn ang="T7">
                    <a:pos x="T2" y="T3"/>
                  </a:cxn>
                  <a:cxn ang="T8">
                    <a:pos x="T4" y="T5"/>
                  </a:cxn>
                </a:cxnLst>
                <a:rect l="T9" t="T10" r="T11" b="T12"/>
                <a:pathLst>
                  <a:path w="12" h="1588">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58" name="Freeform 2395"/>
              <p:cNvSpPr>
                <a:spLocks/>
              </p:cNvSpPr>
              <p:nvPr/>
            </p:nvSpPr>
            <p:spPr bwMode="auto">
              <a:xfrm>
                <a:off x="6623050" y="3446463"/>
                <a:ext cx="3175" cy="1587"/>
              </a:xfrm>
              <a:custGeom>
                <a:avLst/>
                <a:gdLst>
                  <a:gd name="T0" fmla="*/ 0 w 13"/>
                  <a:gd name="T1" fmla="*/ 1 h 1"/>
                  <a:gd name="T2" fmla="*/ 12 w 13"/>
                  <a:gd name="T3" fmla="*/ 0 h 1"/>
                  <a:gd name="T4" fmla="*/ 13 w 13"/>
                  <a:gd name="T5" fmla="*/ 0 h 1"/>
                  <a:gd name="T6" fmla="*/ 0 60000 65536"/>
                  <a:gd name="T7" fmla="*/ 0 60000 65536"/>
                  <a:gd name="T8" fmla="*/ 0 60000 65536"/>
                  <a:gd name="T9" fmla="*/ 0 w 13"/>
                  <a:gd name="T10" fmla="*/ 0 h 1"/>
                  <a:gd name="T11" fmla="*/ 13 w 13"/>
                  <a:gd name="T12" fmla="*/ 1 h 1"/>
                </a:gdLst>
                <a:ahLst/>
                <a:cxnLst>
                  <a:cxn ang="T6">
                    <a:pos x="T0" y="T1"/>
                  </a:cxn>
                  <a:cxn ang="T7">
                    <a:pos x="T2" y="T3"/>
                  </a:cxn>
                  <a:cxn ang="T8">
                    <a:pos x="T4" y="T5"/>
                  </a:cxn>
                </a:cxnLst>
                <a:rect l="T9" t="T10" r="T11" b="T12"/>
                <a:pathLst>
                  <a:path w="13" h="1">
                    <a:moveTo>
                      <a:pt x="0" y="1"/>
                    </a:moveTo>
                    <a:lnTo>
                      <a:pt x="12" y="0"/>
                    </a:lnTo>
                    <a:lnTo>
                      <a:pt x="13" y="0"/>
                    </a:lnTo>
                  </a:path>
                </a:pathLst>
              </a:custGeom>
              <a:noFill/>
              <a:ln w="6350">
                <a:solidFill>
                  <a:srgbClr val="0C0CFF"/>
                </a:solidFill>
                <a:prstDash val="solid"/>
                <a:round/>
                <a:headEnd/>
                <a:tailEnd/>
              </a:ln>
            </p:spPr>
            <p:txBody>
              <a:bodyPr/>
              <a:lstStyle/>
              <a:p>
                <a:endParaRPr lang="en-US"/>
              </a:p>
            </p:txBody>
          </p:sp>
          <p:sp>
            <p:nvSpPr>
              <p:cNvPr id="59" name="Freeform 2396"/>
              <p:cNvSpPr>
                <a:spLocks/>
              </p:cNvSpPr>
              <p:nvPr/>
            </p:nvSpPr>
            <p:spPr bwMode="auto">
              <a:xfrm>
                <a:off x="6626225" y="3446463"/>
                <a:ext cx="3175" cy="1587"/>
              </a:xfrm>
              <a:custGeom>
                <a:avLst/>
                <a:gdLst>
                  <a:gd name="T0" fmla="*/ 0 w 12"/>
                  <a:gd name="T1" fmla="*/ 0 h 1587"/>
                  <a:gd name="T2" fmla="*/ 11 w 12"/>
                  <a:gd name="T3" fmla="*/ 0 h 1587"/>
                  <a:gd name="T4" fmla="*/ 12 w 12"/>
                  <a:gd name="T5" fmla="*/ 0 h 1587"/>
                  <a:gd name="T6" fmla="*/ 0 60000 65536"/>
                  <a:gd name="T7" fmla="*/ 0 60000 65536"/>
                  <a:gd name="T8" fmla="*/ 0 60000 65536"/>
                  <a:gd name="T9" fmla="*/ 0 w 12"/>
                  <a:gd name="T10" fmla="*/ 0 h 1587"/>
                  <a:gd name="T11" fmla="*/ 12 w 12"/>
                  <a:gd name="T12" fmla="*/ 1587 h 1587"/>
                </a:gdLst>
                <a:ahLst/>
                <a:cxnLst>
                  <a:cxn ang="T6">
                    <a:pos x="T0" y="T1"/>
                  </a:cxn>
                  <a:cxn ang="T7">
                    <a:pos x="T2" y="T3"/>
                  </a:cxn>
                  <a:cxn ang="T8">
                    <a:pos x="T4" y="T5"/>
                  </a:cxn>
                </a:cxnLst>
                <a:rect l="T9" t="T10" r="T11" b="T12"/>
                <a:pathLst>
                  <a:path w="12" h="1587">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60" name="Freeform 2397"/>
              <p:cNvSpPr>
                <a:spLocks/>
              </p:cNvSpPr>
              <p:nvPr/>
            </p:nvSpPr>
            <p:spPr bwMode="auto">
              <a:xfrm>
                <a:off x="6629400" y="3446463"/>
                <a:ext cx="4763" cy="1587"/>
              </a:xfrm>
              <a:custGeom>
                <a:avLst/>
                <a:gdLst>
                  <a:gd name="T0" fmla="*/ 0 w 12"/>
                  <a:gd name="T1" fmla="*/ 1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1"/>
                    </a:moveTo>
                    <a:lnTo>
                      <a:pt x="11" y="0"/>
                    </a:lnTo>
                    <a:lnTo>
                      <a:pt x="12" y="0"/>
                    </a:lnTo>
                  </a:path>
                </a:pathLst>
              </a:custGeom>
              <a:noFill/>
              <a:ln w="6350">
                <a:solidFill>
                  <a:srgbClr val="0C0CFF"/>
                </a:solidFill>
                <a:prstDash val="solid"/>
                <a:round/>
                <a:headEnd/>
                <a:tailEnd/>
              </a:ln>
            </p:spPr>
            <p:txBody>
              <a:bodyPr/>
              <a:lstStyle/>
              <a:p>
                <a:endParaRPr lang="en-US"/>
              </a:p>
            </p:txBody>
          </p:sp>
          <p:sp>
            <p:nvSpPr>
              <p:cNvPr id="61" name="Freeform 2398"/>
              <p:cNvSpPr>
                <a:spLocks/>
              </p:cNvSpPr>
              <p:nvPr/>
            </p:nvSpPr>
            <p:spPr bwMode="auto">
              <a:xfrm>
                <a:off x="6632575" y="3446463"/>
                <a:ext cx="4763" cy="1587"/>
              </a:xfrm>
              <a:custGeom>
                <a:avLst/>
                <a:gdLst>
                  <a:gd name="T0" fmla="*/ 0 w 12"/>
                  <a:gd name="T1" fmla="*/ 0 h 1587"/>
                  <a:gd name="T2" fmla="*/ 11 w 12"/>
                  <a:gd name="T3" fmla="*/ 0 h 1587"/>
                  <a:gd name="T4" fmla="*/ 12 w 12"/>
                  <a:gd name="T5" fmla="*/ 0 h 1587"/>
                  <a:gd name="T6" fmla="*/ 0 60000 65536"/>
                  <a:gd name="T7" fmla="*/ 0 60000 65536"/>
                  <a:gd name="T8" fmla="*/ 0 60000 65536"/>
                  <a:gd name="T9" fmla="*/ 0 w 12"/>
                  <a:gd name="T10" fmla="*/ 0 h 1587"/>
                  <a:gd name="T11" fmla="*/ 12 w 12"/>
                  <a:gd name="T12" fmla="*/ 1587 h 1587"/>
                </a:gdLst>
                <a:ahLst/>
                <a:cxnLst>
                  <a:cxn ang="T6">
                    <a:pos x="T0" y="T1"/>
                  </a:cxn>
                  <a:cxn ang="T7">
                    <a:pos x="T2" y="T3"/>
                  </a:cxn>
                  <a:cxn ang="T8">
                    <a:pos x="T4" y="T5"/>
                  </a:cxn>
                </a:cxnLst>
                <a:rect l="T9" t="T10" r="T11" b="T12"/>
                <a:pathLst>
                  <a:path w="12" h="1587">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62" name="Freeform 2399"/>
              <p:cNvSpPr>
                <a:spLocks/>
              </p:cNvSpPr>
              <p:nvPr/>
            </p:nvSpPr>
            <p:spPr bwMode="auto">
              <a:xfrm>
                <a:off x="6637338" y="3446463"/>
                <a:ext cx="3175" cy="1587"/>
              </a:xfrm>
              <a:custGeom>
                <a:avLst/>
                <a:gdLst>
                  <a:gd name="T0" fmla="*/ 0 w 12"/>
                  <a:gd name="T1" fmla="*/ 1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1"/>
                    </a:moveTo>
                    <a:lnTo>
                      <a:pt x="11" y="0"/>
                    </a:lnTo>
                    <a:lnTo>
                      <a:pt x="12" y="0"/>
                    </a:lnTo>
                  </a:path>
                </a:pathLst>
              </a:custGeom>
              <a:noFill/>
              <a:ln w="6350">
                <a:solidFill>
                  <a:srgbClr val="0C0CFF"/>
                </a:solidFill>
                <a:prstDash val="solid"/>
                <a:round/>
                <a:headEnd/>
                <a:tailEnd/>
              </a:ln>
            </p:spPr>
            <p:txBody>
              <a:bodyPr/>
              <a:lstStyle/>
              <a:p>
                <a:endParaRPr lang="en-US"/>
              </a:p>
            </p:txBody>
          </p:sp>
          <p:sp>
            <p:nvSpPr>
              <p:cNvPr id="63" name="Freeform 2400"/>
              <p:cNvSpPr>
                <a:spLocks/>
              </p:cNvSpPr>
              <p:nvPr/>
            </p:nvSpPr>
            <p:spPr bwMode="auto">
              <a:xfrm>
                <a:off x="6640513" y="3446463"/>
                <a:ext cx="3175" cy="1587"/>
              </a:xfrm>
              <a:custGeom>
                <a:avLst/>
                <a:gdLst>
                  <a:gd name="T0" fmla="*/ 0 w 12"/>
                  <a:gd name="T1" fmla="*/ 0 h 1587"/>
                  <a:gd name="T2" fmla="*/ 11 w 12"/>
                  <a:gd name="T3" fmla="*/ 0 h 1587"/>
                  <a:gd name="T4" fmla="*/ 12 w 12"/>
                  <a:gd name="T5" fmla="*/ 0 h 1587"/>
                  <a:gd name="T6" fmla="*/ 0 60000 65536"/>
                  <a:gd name="T7" fmla="*/ 0 60000 65536"/>
                  <a:gd name="T8" fmla="*/ 0 60000 65536"/>
                  <a:gd name="T9" fmla="*/ 0 w 12"/>
                  <a:gd name="T10" fmla="*/ 0 h 1587"/>
                  <a:gd name="T11" fmla="*/ 12 w 12"/>
                  <a:gd name="T12" fmla="*/ 1587 h 1587"/>
                </a:gdLst>
                <a:ahLst/>
                <a:cxnLst>
                  <a:cxn ang="T6">
                    <a:pos x="T0" y="T1"/>
                  </a:cxn>
                  <a:cxn ang="T7">
                    <a:pos x="T2" y="T3"/>
                  </a:cxn>
                  <a:cxn ang="T8">
                    <a:pos x="T4" y="T5"/>
                  </a:cxn>
                </a:cxnLst>
                <a:rect l="T9" t="T10" r="T11" b="T12"/>
                <a:pathLst>
                  <a:path w="12" h="1587">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64" name="Freeform 2401"/>
              <p:cNvSpPr>
                <a:spLocks/>
              </p:cNvSpPr>
              <p:nvPr/>
            </p:nvSpPr>
            <p:spPr bwMode="auto">
              <a:xfrm>
                <a:off x="6643688" y="3446463"/>
                <a:ext cx="3175" cy="1587"/>
              </a:xfrm>
              <a:custGeom>
                <a:avLst/>
                <a:gdLst>
                  <a:gd name="T0" fmla="*/ 0 w 12"/>
                  <a:gd name="T1" fmla="*/ 0 h 1587"/>
                  <a:gd name="T2" fmla="*/ 11 w 12"/>
                  <a:gd name="T3" fmla="*/ 0 h 1587"/>
                  <a:gd name="T4" fmla="*/ 12 w 12"/>
                  <a:gd name="T5" fmla="*/ 0 h 1587"/>
                  <a:gd name="T6" fmla="*/ 0 60000 65536"/>
                  <a:gd name="T7" fmla="*/ 0 60000 65536"/>
                  <a:gd name="T8" fmla="*/ 0 60000 65536"/>
                  <a:gd name="T9" fmla="*/ 0 w 12"/>
                  <a:gd name="T10" fmla="*/ 0 h 1587"/>
                  <a:gd name="T11" fmla="*/ 12 w 12"/>
                  <a:gd name="T12" fmla="*/ 1587 h 1587"/>
                </a:gdLst>
                <a:ahLst/>
                <a:cxnLst>
                  <a:cxn ang="T6">
                    <a:pos x="T0" y="T1"/>
                  </a:cxn>
                  <a:cxn ang="T7">
                    <a:pos x="T2" y="T3"/>
                  </a:cxn>
                  <a:cxn ang="T8">
                    <a:pos x="T4" y="T5"/>
                  </a:cxn>
                </a:cxnLst>
                <a:rect l="T9" t="T10" r="T11" b="T12"/>
                <a:pathLst>
                  <a:path w="12" h="1587">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65" name="Freeform 2402"/>
              <p:cNvSpPr>
                <a:spLocks/>
              </p:cNvSpPr>
              <p:nvPr/>
            </p:nvSpPr>
            <p:spPr bwMode="auto">
              <a:xfrm>
                <a:off x="6646863" y="3446463"/>
                <a:ext cx="3175" cy="1587"/>
              </a:xfrm>
              <a:custGeom>
                <a:avLst/>
                <a:gdLst>
                  <a:gd name="T0" fmla="*/ 0 w 12"/>
                  <a:gd name="T1" fmla="*/ 0 h 1587"/>
                  <a:gd name="T2" fmla="*/ 11 w 12"/>
                  <a:gd name="T3" fmla="*/ 0 h 1587"/>
                  <a:gd name="T4" fmla="*/ 12 w 12"/>
                  <a:gd name="T5" fmla="*/ 0 h 1587"/>
                  <a:gd name="T6" fmla="*/ 0 60000 65536"/>
                  <a:gd name="T7" fmla="*/ 0 60000 65536"/>
                  <a:gd name="T8" fmla="*/ 0 60000 65536"/>
                  <a:gd name="T9" fmla="*/ 0 w 12"/>
                  <a:gd name="T10" fmla="*/ 0 h 1587"/>
                  <a:gd name="T11" fmla="*/ 12 w 12"/>
                  <a:gd name="T12" fmla="*/ 1587 h 1587"/>
                </a:gdLst>
                <a:ahLst/>
                <a:cxnLst>
                  <a:cxn ang="T6">
                    <a:pos x="T0" y="T1"/>
                  </a:cxn>
                  <a:cxn ang="T7">
                    <a:pos x="T2" y="T3"/>
                  </a:cxn>
                  <a:cxn ang="T8">
                    <a:pos x="T4" y="T5"/>
                  </a:cxn>
                </a:cxnLst>
                <a:rect l="T9" t="T10" r="T11" b="T12"/>
                <a:pathLst>
                  <a:path w="12" h="1587">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66" name="Freeform 2403"/>
              <p:cNvSpPr>
                <a:spLocks/>
              </p:cNvSpPr>
              <p:nvPr/>
            </p:nvSpPr>
            <p:spPr bwMode="auto">
              <a:xfrm>
                <a:off x="6650038" y="3446463"/>
                <a:ext cx="3175" cy="1587"/>
              </a:xfrm>
              <a:custGeom>
                <a:avLst/>
                <a:gdLst>
                  <a:gd name="T0" fmla="*/ 0 w 12"/>
                  <a:gd name="T1" fmla="*/ 0 h 1587"/>
                  <a:gd name="T2" fmla="*/ 11 w 12"/>
                  <a:gd name="T3" fmla="*/ 0 h 1587"/>
                  <a:gd name="T4" fmla="*/ 12 w 12"/>
                  <a:gd name="T5" fmla="*/ 0 h 1587"/>
                  <a:gd name="T6" fmla="*/ 0 60000 65536"/>
                  <a:gd name="T7" fmla="*/ 0 60000 65536"/>
                  <a:gd name="T8" fmla="*/ 0 60000 65536"/>
                  <a:gd name="T9" fmla="*/ 0 w 12"/>
                  <a:gd name="T10" fmla="*/ 0 h 1587"/>
                  <a:gd name="T11" fmla="*/ 12 w 12"/>
                  <a:gd name="T12" fmla="*/ 1587 h 1587"/>
                </a:gdLst>
                <a:ahLst/>
                <a:cxnLst>
                  <a:cxn ang="T6">
                    <a:pos x="T0" y="T1"/>
                  </a:cxn>
                  <a:cxn ang="T7">
                    <a:pos x="T2" y="T3"/>
                  </a:cxn>
                  <a:cxn ang="T8">
                    <a:pos x="T4" y="T5"/>
                  </a:cxn>
                </a:cxnLst>
                <a:rect l="T9" t="T10" r="T11" b="T12"/>
                <a:pathLst>
                  <a:path w="12" h="1587">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67" name="Freeform 2404"/>
              <p:cNvSpPr>
                <a:spLocks/>
              </p:cNvSpPr>
              <p:nvPr/>
            </p:nvSpPr>
            <p:spPr bwMode="auto">
              <a:xfrm>
                <a:off x="6653213" y="3446463"/>
                <a:ext cx="3175" cy="1587"/>
              </a:xfrm>
              <a:custGeom>
                <a:avLst/>
                <a:gdLst>
                  <a:gd name="T0" fmla="*/ 0 w 12"/>
                  <a:gd name="T1" fmla="*/ 1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1"/>
                    </a:moveTo>
                    <a:lnTo>
                      <a:pt x="11" y="0"/>
                    </a:lnTo>
                    <a:lnTo>
                      <a:pt x="12" y="0"/>
                    </a:lnTo>
                  </a:path>
                </a:pathLst>
              </a:custGeom>
              <a:noFill/>
              <a:ln w="6350">
                <a:solidFill>
                  <a:srgbClr val="0C0CFF"/>
                </a:solidFill>
                <a:prstDash val="solid"/>
                <a:round/>
                <a:headEnd/>
                <a:tailEnd/>
              </a:ln>
            </p:spPr>
            <p:txBody>
              <a:bodyPr/>
              <a:lstStyle/>
              <a:p>
                <a:endParaRPr lang="en-US"/>
              </a:p>
            </p:txBody>
          </p:sp>
          <p:sp>
            <p:nvSpPr>
              <p:cNvPr id="68" name="Freeform 2405"/>
              <p:cNvSpPr>
                <a:spLocks/>
              </p:cNvSpPr>
              <p:nvPr/>
            </p:nvSpPr>
            <p:spPr bwMode="auto">
              <a:xfrm>
                <a:off x="6656388" y="3446463"/>
                <a:ext cx="3175" cy="1587"/>
              </a:xfrm>
              <a:custGeom>
                <a:avLst/>
                <a:gdLst>
                  <a:gd name="T0" fmla="*/ 0 w 12"/>
                  <a:gd name="T1" fmla="*/ 0 h 1587"/>
                  <a:gd name="T2" fmla="*/ 11 w 12"/>
                  <a:gd name="T3" fmla="*/ 0 h 1587"/>
                  <a:gd name="T4" fmla="*/ 12 w 12"/>
                  <a:gd name="T5" fmla="*/ 0 h 1587"/>
                  <a:gd name="T6" fmla="*/ 0 60000 65536"/>
                  <a:gd name="T7" fmla="*/ 0 60000 65536"/>
                  <a:gd name="T8" fmla="*/ 0 60000 65536"/>
                  <a:gd name="T9" fmla="*/ 0 w 12"/>
                  <a:gd name="T10" fmla="*/ 0 h 1587"/>
                  <a:gd name="T11" fmla="*/ 12 w 12"/>
                  <a:gd name="T12" fmla="*/ 1587 h 1587"/>
                </a:gdLst>
                <a:ahLst/>
                <a:cxnLst>
                  <a:cxn ang="T6">
                    <a:pos x="T0" y="T1"/>
                  </a:cxn>
                  <a:cxn ang="T7">
                    <a:pos x="T2" y="T3"/>
                  </a:cxn>
                  <a:cxn ang="T8">
                    <a:pos x="T4" y="T5"/>
                  </a:cxn>
                </a:cxnLst>
                <a:rect l="T9" t="T10" r="T11" b="T12"/>
                <a:pathLst>
                  <a:path w="12" h="1587">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69" name="Freeform 2406"/>
              <p:cNvSpPr>
                <a:spLocks/>
              </p:cNvSpPr>
              <p:nvPr/>
            </p:nvSpPr>
            <p:spPr bwMode="auto">
              <a:xfrm>
                <a:off x="6659563" y="3446463"/>
                <a:ext cx="4762" cy="1587"/>
              </a:xfrm>
              <a:custGeom>
                <a:avLst/>
                <a:gdLst>
                  <a:gd name="T0" fmla="*/ 0 w 12"/>
                  <a:gd name="T1" fmla="*/ 0 h 1587"/>
                  <a:gd name="T2" fmla="*/ 11 w 12"/>
                  <a:gd name="T3" fmla="*/ 0 h 1587"/>
                  <a:gd name="T4" fmla="*/ 12 w 12"/>
                  <a:gd name="T5" fmla="*/ 0 h 1587"/>
                  <a:gd name="T6" fmla="*/ 0 60000 65536"/>
                  <a:gd name="T7" fmla="*/ 0 60000 65536"/>
                  <a:gd name="T8" fmla="*/ 0 60000 65536"/>
                  <a:gd name="T9" fmla="*/ 0 w 12"/>
                  <a:gd name="T10" fmla="*/ 0 h 1587"/>
                  <a:gd name="T11" fmla="*/ 12 w 12"/>
                  <a:gd name="T12" fmla="*/ 1587 h 1587"/>
                </a:gdLst>
                <a:ahLst/>
                <a:cxnLst>
                  <a:cxn ang="T6">
                    <a:pos x="T0" y="T1"/>
                  </a:cxn>
                  <a:cxn ang="T7">
                    <a:pos x="T2" y="T3"/>
                  </a:cxn>
                  <a:cxn ang="T8">
                    <a:pos x="T4" y="T5"/>
                  </a:cxn>
                </a:cxnLst>
                <a:rect l="T9" t="T10" r="T11" b="T12"/>
                <a:pathLst>
                  <a:path w="12" h="1587">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70" name="Freeform 2407"/>
              <p:cNvSpPr>
                <a:spLocks/>
              </p:cNvSpPr>
              <p:nvPr/>
            </p:nvSpPr>
            <p:spPr bwMode="auto">
              <a:xfrm>
                <a:off x="6662738" y="3446463"/>
                <a:ext cx="4762" cy="1587"/>
              </a:xfrm>
              <a:custGeom>
                <a:avLst/>
                <a:gdLst>
                  <a:gd name="T0" fmla="*/ 0 w 12"/>
                  <a:gd name="T1" fmla="*/ 1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1"/>
                    </a:moveTo>
                    <a:lnTo>
                      <a:pt x="11" y="0"/>
                    </a:lnTo>
                    <a:lnTo>
                      <a:pt x="12" y="0"/>
                    </a:lnTo>
                  </a:path>
                </a:pathLst>
              </a:custGeom>
              <a:noFill/>
              <a:ln w="6350">
                <a:solidFill>
                  <a:srgbClr val="0C0CFF"/>
                </a:solidFill>
                <a:prstDash val="solid"/>
                <a:round/>
                <a:headEnd/>
                <a:tailEnd/>
              </a:ln>
            </p:spPr>
            <p:txBody>
              <a:bodyPr/>
              <a:lstStyle/>
              <a:p>
                <a:endParaRPr lang="en-US"/>
              </a:p>
            </p:txBody>
          </p:sp>
          <p:sp>
            <p:nvSpPr>
              <p:cNvPr id="71" name="Freeform 2408"/>
              <p:cNvSpPr>
                <a:spLocks/>
              </p:cNvSpPr>
              <p:nvPr/>
            </p:nvSpPr>
            <p:spPr bwMode="auto">
              <a:xfrm>
                <a:off x="6665913" y="3446463"/>
                <a:ext cx="4762" cy="1587"/>
              </a:xfrm>
              <a:custGeom>
                <a:avLst/>
                <a:gdLst>
                  <a:gd name="T0" fmla="*/ 0 w 13"/>
                  <a:gd name="T1" fmla="*/ 0 h 1587"/>
                  <a:gd name="T2" fmla="*/ 12 w 13"/>
                  <a:gd name="T3" fmla="*/ 0 h 1587"/>
                  <a:gd name="T4" fmla="*/ 13 w 13"/>
                  <a:gd name="T5" fmla="*/ 0 h 1587"/>
                  <a:gd name="T6" fmla="*/ 0 60000 65536"/>
                  <a:gd name="T7" fmla="*/ 0 60000 65536"/>
                  <a:gd name="T8" fmla="*/ 0 60000 65536"/>
                  <a:gd name="T9" fmla="*/ 0 w 13"/>
                  <a:gd name="T10" fmla="*/ 0 h 1587"/>
                  <a:gd name="T11" fmla="*/ 13 w 13"/>
                  <a:gd name="T12" fmla="*/ 1587 h 1587"/>
                </a:gdLst>
                <a:ahLst/>
                <a:cxnLst>
                  <a:cxn ang="T6">
                    <a:pos x="T0" y="T1"/>
                  </a:cxn>
                  <a:cxn ang="T7">
                    <a:pos x="T2" y="T3"/>
                  </a:cxn>
                  <a:cxn ang="T8">
                    <a:pos x="T4" y="T5"/>
                  </a:cxn>
                </a:cxnLst>
                <a:rect l="T9" t="T10" r="T11" b="T12"/>
                <a:pathLst>
                  <a:path w="13" h="1587">
                    <a:moveTo>
                      <a:pt x="0" y="0"/>
                    </a:moveTo>
                    <a:lnTo>
                      <a:pt x="12" y="0"/>
                    </a:lnTo>
                    <a:lnTo>
                      <a:pt x="13" y="0"/>
                    </a:lnTo>
                  </a:path>
                </a:pathLst>
              </a:custGeom>
              <a:noFill/>
              <a:ln w="6350">
                <a:solidFill>
                  <a:srgbClr val="0C0CFF"/>
                </a:solidFill>
                <a:prstDash val="solid"/>
                <a:round/>
                <a:headEnd/>
                <a:tailEnd/>
              </a:ln>
            </p:spPr>
            <p:txBody>
              <a:bodyPr/>
              <a:lstStyle/>
              <a:p>
                <a:endParaRPr lang="en-US"/>
              </a:p>
            </p:txBody>
          </p:sp>
          <p:sp>
            <p:nvSpPr>
              <p:cNvPr id="72" name="Freeform 2409"/>
              <p:cNvSpPr>
                <a:spLocks/>
              </p:cNvSpPr>
              <p:nvPr/>
            </p:nvSpPr>
            <p:spPr bwMode="auto">
              <a:xfrm>
                <a:off x="6670675" y="3446463"/>
                <a:ext cx="3175" cy="1587"/>
              </a:xfrm>
              <a:custGeom>
                <a:avLst/>
                <a:gdLst>
                  <a:gd name="T0" fmla="*/ 0 w 12"/>
                  <a:gd name="T1" fmla="*/ 1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1"/>
                    </a:moveTo>
                    <a:lnTo>
                      <a:pt x="11" y="0"/>
                    </a:lnTo>
                    <a:lnTo>
                      <a:pt x="12" y="0"/>
                    </a:lnTo>
                  </a:path>
                </a:pathLst>
              </a:custGeom>
              <a:noFill/>
              <a:ln w="6350">
                <a:solidFill>
                  <a:srgbClr val="0C0CFF"/>
                </a:solidFill>
                <a:prstDash val="solid"/>
                <a:round/>
                <a:headEnd/>
                <a:tailEnd/>
              </a:ln>
            </p:spPr>
            <p:txBody>
              <a:bodyPr/>
              <a:lstStyle/>
              <a:p>
                <a:endParaRPr lang="en-US"/>
              </a:p>
            </p:txBody>
          </p:sp>
          <p:sp>
            <p:nvSpPr>
              <p:cNvPr id="73" name="Freeform 2410"/>
              <p:cNvSpPr>
                <a:spLocks/>
              </p:cNvSpPr>
              <p:nvPr/>
            </p:nvSpPr>
            <p:spPr bwMode="auto">
              <a:xfrm>
                <a:off x="6673850" y="3446463"/>
                <a:ext cx="3175" cy="1587"/>
              </a:xfrm>
              <a:custGeom>
                <a:avLst/>
                <a:gdLst>
                  <a:gd name="T0" fmla="*/ 0 w 12"/>
                  <a:gd name="T1" fmla="*/ 0 h 1587"/>
                  <a:gd name="T2" fmla="*/ 11 w 12"/>
                  <a:gd name="T3" fmla="*/ 0 h 1587"/>
                  <a:gd name="T4" fmla="*/ 12 w 12"/>
                  <a:gd name="T5" fmla="*/ 0 h 1587"/>
                  <a:gd name="T6" fmla="*/ 0 60000 65536"/>
                  <a:gd name="T7" fmla="*/ 0 60000 65536"/>
                  <a:gd name="T8" fmla="*/ 0 60000 65536"/>
                  <a:gd name="T9" fmla="*/ 0 w 12"/>
                  <a:gd name="T10" fmla="*/ 0 h 1587"/>
                  <a:gd name="T11" fmla="*/ 12 w 12"/>
                  <a:gd name="T12" fmla="*/ 1587 h 1587"/>
                </a:gdLst>
                <a:ahLst/>
                <a:cxnLst>
                  <a:cxn ang="T6">
                    <a:pos x="T0" y="T1"/>
                  </a:cxn>
                  <a:cxn ang="T7">
                    <a:pos x="T2" y="T3"/>
                  </a:cxn>
                  <a:cxn ang="T8">
                    <a:pos x="T4" y="T5"/>
                  </a:cxn>
                </a:cxnLst>
                <a:rect l="T9" t="T10" r="T11" b="T12"/>
                <a:pathLst>
                  <a:path w="12" h="1587">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74" name="Freeform 2411"/>
              <p:cNvSpPr>
                <a:spLocks/>
              </p:cNvSpPr>
              <p:nvPr/>
            </p:nvSpPr>
            <p:spPr bwMode="auto">
              <a:xfrm>
                <a:off x="6677025" y="3446463"/>
                <a:ext cx="3175" cy="1587"/>
              </a:xfrm>
              <a:custGeom>
                <a:avLst/>
                <a:gdLst>
                  <a:gd name="T0" fmla="*/ 0 w 12"/>
                  <a:gd name="T1" fmla="*/ 0 h 1587"/>
                  <a:gd name="T2" fmla="*/ 11 w 12"/>
                  <a:gd name="T3" fmla="*/ 0 h 1587"/>
                  <a:gd name="T4" fmla="*/ 12 w 12"/>
                  <a:gd name="T5" fmla="*/ 0 h 1587"/>
                  <a:gd name="T6" fmla="*/ 0 60000 65536"/>
                  <a:gd name="T7" fmla="*/ 0 60000 65536"/>
                  <a:gd name="T8" fmla="*/ 0 60000 65536"/>
                  <a:gd name="T9" fmla="*/ 0 w 12"/>
                  <a:gd name="T10" fmla="*/ 0 h 1587"/>
                  <a:gd name="T11" fmla="*/ 12 w 12"/>
                  <a:gd name="T12" fmla="*/ 1587 h 1587"/>
                </a:gdLst>
                <a:ahLst/>
                <a:cxnLst>
                  <a:cxn ang="T6">
                    <a:pos x="T0" y="T1"/>
                  </a:cxn>
                  <a:cxn ang="T7">
                    <a:pos x="T2" y="T3"/>
                  </a:cxn>
                  <a:cxn ang="T8">
                    <a:pos x="T4" y="T5"/>
                  </a:cxn>
                </a:cxnLst>
                <a:rect l="T9" t="T10" r="T11" b="T12"/>
                <a:pathLst>
                  <a:path w="12" h="1587">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75" name="Freeform 2412"/>
              <p:cNvSpPr>
                <a:spLocks/>
              </p:cNvSpPr>
              <p:nvPr/>
            </p:nvSpPr>
            <p:spPr bwMode="auto">
              <a:xfrm>
                <a:off x="6680200" y="3444875"/>
                <a:ext cx="3175" cy="1588"/>
              </a:xfrm>
              <a:custGeom>
                <a:avLst/>
                <a:gdLst>
                  <a:gd name="T0" fmla="*/ 0 w 12"/>
                  <a:gd name="T1" fmla="*/ 1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1"/>
                    </a:moveTo>
                    <a:lnTo>
                      <a:pt x="11" y="0"/>
                    </a:lnTo>
                    <a:lnTo>
                      <a:pt x="12" y="0"/>
                    </a:lnTo>
                  </a:path>
                </a:pathLst>
              </a:custGeom>
              <a:noFill/>
              <a:ln w="6350">
                <a:solidFill>
                  <a:srgbClr val="0C0CFF"/>
                </a:solidFill>
                <a:prstDash val="solid"/>
                <a:round/>
                <a:headEnd/>
                <a:tailEnd/>
              </a:ln>
            </p:spPr>
            <p:txBody>
              <a:bodyPr/>
              <a:lstStyle/>
              <a:p>
                <a:endParaRPr lang="en-US"/>
              </a:p>
            </p:txBody>
          </p:sp>
          <p:sp>
            <p:nvSpPr>
              <p:cNvPr id="76" name="Freeform 2413"/>
              <p:cNvSpPr>
                <a:spLocks/>
              </p:cNvSpPr>
              <p:nvPr/>
            </p:nvSpPr>
            <p:spPr bwMode="auto">
              <a:xfrm>
                <a:off x="6683375" y="3444875"/>
                <a:ext cx="3175" cy="1588"/>
              </a:xfrm>
              <a:custGeom>
                <a:avLst/>
                <a:gdLst>
                  <a:gd name="T0" fmla="*/ 0 w 12"/>
                  <a:gd name="T1" fmla="*/ 0 h 1588"/>
                  <a:gd name="T2" fmla="*/ 11 w 12"/>
                  <a:gd name="T3" fmla="*/ 0 h 1588"/>
                  <a:gd name="T4" fmla="*/ 12 w 12"/>
                  <a:gd name="T5" fmla="*/ 0 h 1588"/>
                  <a:gd name="T6" fmla="*/ 0 60000 65536"/>
                  <a:gd name="T7" fmla="*/ 0 60000 65536"/>
                  <a:gd name="T8" fmla="*/ 0 60000 65536"/>
                  <a:gd name="T9" fmla="*/ 0 w 12"/>
                  <a:gd name="T10" fmla="*/ 0 h 1588"/>
                  <a:gd name="T11" fmla="*/ 12 w 12"/>
                  <a:gd name="T12" fmla="*/ 1588 h 1588"/>
                </a:gdLst>
                <a:ahLst/>
                <a:cxnLst>
                  <a:cxn ang="T6">
                    <a:pos x="T0" y="T1"/>
                  </a:cxn>
                  <a:cxn ang="T7">
                    <a:pos x="T2" y="T3"/>
                  </a:cxn>
                  <a:cxn ang="T8">
                    <a:pos x="T4" y="T5"/>
                  </a:cxn>
                </a:cxnLst>
                <a:rect l="T9" t="T10" r="T11" b="T12"/>
                <a:pathLst>
                  <a:path w="12" h="1588">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77" name="Freeform 2414"/>
              <p:cNvSpPr>
                <a:spLocks/>
              </p:cNvSpPr>
              <p:nvPr/>
            </p:nvSpPr>
            <p:spPr bwMode="auto">
              <a:xfrm>
                <a:off x="6686550" y="3444875"/>
                <a:ext cx="4763" cy="1588"/>
              </a:xfrm>
              <a:custGeom>
                <a:avLst/>
                <a:gdLst>
                  <a:gd name="T0" fmla="*/ 0 w 12"/>
                  <a:gd name="T1" fmla="*/ 0 h 1588"/>
                  <a:gd name="T2" fmla="*/ 11 w 12"/>
                  <a:gd name="T3" fmla="*/ 0 h 1588"/>
                  <a:gd name="T4" fmla="*/ 12 w 12"/>
                  <a:gd name="T5" fmla="*/ 0 h 1588"/>
                  <a:gd name="T6" fmla="*/ 0 60000 65536"/>
                  <a:gd name="T7" fmla="*/ 0 60000 65536"/>
                  <a:gd name="T8" fmla="*/ 0 60000 65536"/>
                  <a:gd name="T9" fmla="*/ 0 w 12"/>
                  <a:gd name="T10" fmla="*/ 0 h 1588"/>
                  <a:gd name="T11" fmla="*/ 12 w 12"/>
                  <a:gd name="T12" fmla="*/ 1588 h 1588"/>
                </a:gdLst>
                <a:ahLst/>
                <a:cxnLst>
                  <a:cxn ang="T6">
                    <a:pos x="T0" y="T1"/>
                  </a:cxn>
                  <a:cxn ang="T7">
                    <a:pos x="T2" y="T3"/>
                  </a:cxn>
                  <a:cxn ang="T8">
                    <a:pos x="T4" y="T5"/>
                  </a:cxn>
                </a:cxnLst>
                <a:rect l="T9" t="T10" r="T11" b="T12"/>
                <a:pathLst>
                  <a:path w="12" h="1588">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78" name="Freeform 2415"/>
              <p:cNvSpPr>
                <a:spLocks/>
              </p:cNvSpPr>
              <p:nvPr/>
            </p:nvSpPr>
            <p:spPr bwMode="auto">
              <a:xfrm>
                <a:off x="6689725" y="3444875"/>
                <a:ext cx="4763" cy="1588"/>
              </a:xfrm>
              <a:custGeom>
                <a:avLst/>
                <a:gdLst>
                  <a:gd name="T0" fmla="*/ 0 w 12"/>
                  <a:gd name="T1" fmla="*/ 0 h 1588"/>
                  <a:gd name="T2" fmla="*/ 11 w 12"/>
                  <a:gd name="T3" fmla="*/ 0 h 1588"/>
                  <a:gd name="T4" fmla="*/ 12 w 12"/>
                  <a:gd name="T5" fmla="*/ 0 h 1588"/>
                  <a:gd name="T6" fmla="*/ 0 60000 65536"/>
                  <a:gd name="T7" fmla="*/ 0 60000 65536"/>
                  <a:gd name="T8" fmla="*/ 0 60000 65536"/>
                  <a:gd name="T9" fmla="*/ 0 w 12"/>
                  <a:gd name="T10" fmla="*/ 0 h 1588"/>
                  <a:gd name="T11" fmla="*/ 12 w 12"/>
                  <a:gd name="T12" fmla="*/ 1588 h 1588"/>
                </a:gdLst>
                <a:ahLst/>
                <a:cxnLst>
                  <a:cxn ang="T6">
                    <a:pos x="T0" y="T1"/>
                  </a:cxn>
                  <a:cxn ang="T7">
                    <a:pos x="T2" y="T3"/>
                  </a:cxn>
                  <a:cxn ang="T8">
                    <a:pos x="T4" y="T5"/>
                  </a:cxn>
                </a:cxnLst>
                <a:rect l="T9" t="T10" r="T11" b="T12"/>
                <a:pathLst>
                  <a:path w="12" h="1588">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79" name="Freeform 2416"/>
              <p:cNvSpPr>
                <a:spLocks/>
              </p:cNvSpPr>
              <p:nvPr/>
            </p:nvSpPr>
            <p:spPr bwMode="auto">
              <a:xfrm>
                <a:off x="6692900" y="3444875"/>
                <a:ext cx="4763" cy="1588"/>
              </a:xfrm>
              <a:custGeom>
                <a:avLst/>
                <a:gdLst>
                  <a:gd name="T0" fmla="*/ 0 w 12"/>
                  <a:gd name="T1" fmla="*/ 0 h 1588"/>
                  <a:gd name="T2" fmla="*/ 11 w 12"/>
                  <a:gd name="T3" fmla="*/ 0 h 1588"/>
                  <a:gd name="T4" fmla="*/ 12 w 12"/>
                  <a:gd name="T5" fmla="*/ 0 h 1588"/>
                  <a:gd name="T6" fmla="*/ 0 60000 65536"/>
                  <a:gd name="T7" fmla="*/ 0 60000 65536"/>
                  <a:gd name="T8" fmla="*/ 0 60000 65536"/>
                  <a:gd name="T9" fmla="*/ 0 w 12"/>
                  <a:gd name="T10" fmla="*/ 0 h 1588"/>
                  <a:gd name="T11" fmla="*/ 12 w 12"/>
                  <a:gd name="T12" fmla="*/ 1588 h 1588"/>
                </a:gdLst>
                <a:ahLst/>
                <a:cxnLst>
                  <a:cxn ang="T6">
                    <a:pos x="T0" y="T1"/>
                  </a:cxn>
                  <a:cxn ang="T7">
                    <a:pos x="T2" y="T3"/>
                  </a:cxn>
                  <a:cxn ang="T8">
                    <a:pos x="T4" y="T5"/>
                  </a:cxn>
                </a:cxnLst>
                <a:rect l="T9" t="T10" r="T11" b="T12"/>
                <a:pathLst>
                  <a:path w="12" h="1588">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80" name="Freeform 2417"/>
              <p:cNvSpPr>
                <a:spLocks/>
              </p:cNvSpPr>
              <p:nvPr/>
            </p:nvSpPr>
            <p:spPr bwMode="auto">
              <a:xfrm>
                <a:off x="6697663" y="3444875"/>
                <a:ext cx="3175" cy="1588"/>
              </a:xfrm>
              <a:custGeom>
                <a:avLst/>
                <a:gdLst>
                  <a:gd name="T0" fmla="*/ 0 w 12"/>
                  <a:gd name="T1" fmla="*/ 0 h 1588"/>
                  <a:gd name="T2" fmla="*/ 11 w 12"/>
                  <a:gd name="T3" fmla="*/ 0 h 1588"/>
                  <a:gd name="T4" fmla="*/ 12 w 12"/>
                  <a:gd name="T5" fmla="*/ 0 h 1588"/>
                  <a:gd name="T6" fmla="*/ 0 60000 65536"/>
                  <a:gd name="T7" fmla="*/ 0 60000 65536"/>
                  <a:gd name="T8" fmla="*/ 0 60000 65536"/>
                  <a:gd name="T9" fmla="*/ 0 w 12"/>
                  <a:gd name="T10" fmla="*/ 0 h 1588"/>
                  <a:gd name="T11" fmla="*/ 12 w 12"/>
                  <a:gd name="T12" fmla="*/ 1588 h 1588"/>
                </a:gdLst>
                <a:ahLst/>
                <a:cxnLst>
                  <a:cxn ang="T6">
                    <a:pos x="T0" y="T1"/>
                  </a:cxn>
                  <a:cxn ang="T7">
                    <a:pos x="T2" y="T3"/>
                  </a:cxn>
                  <a:cxn ang="T8">
                    <a:pos x="T4" y="T5"/>
                  </a:cxn>
                </a:cxnLst>
                <a:rect l="T9" t="T10" r="T11" b="T12"/>
                <a:pathLst>
                  <a:path w="12" h="1588">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81" name="Freeform 2418"/>
              <p:cNvSpPr>
                <a:spLocks/>
              </p:cNvSpPr>
              <p:nvPr/>
            </p:nvSpPr>
            <p:spPr bwMode="auto">
              <a:xfrm>
                <a:off x="6700838" y="3444875"/>
                <a:ext cx="3175" cy="1588"/>
              </a:xfrm>
              <a:custGeom>
                <a:avLst/>
                <a:gdLst>
                  <a:gd name="T0" fmla="*/ 0 w 12"/>
                  <a:gd name="T1" fmla="*/ 0 h 1"/>
                  <a:gd name="T2" fmla="*/ 11 w 12"/>
                  <a:gd name="T3" fmla="*/ 1 h 1"/>
                  <a:gd name="T4" fmla="*/ 12 w 12"/>
                  <a:gd name="T5" fmla="*/ 1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1"/>
                    </a:lnTo>
                    <a:lnTo>
                      <a:pt x="12" y="1"/>
                    </a:lnTo>
                  </a:path>
                </a:pathLst>
              </a:custGeom>
              <a:noFill/>
              <a:ln w="6350">
                <a:solidFill>
                  <a:srgbClr val="0C0CFF"/>
                </a:solidFill>
                <a:prstDash val="solid"/>
                <a:round/>
                <a:headEnd/>
                <a:tailEnd/>
              </a:ln>
            </p:spPr>
            <p:txBody>
              <a:bodyPr/>
              <a:lstStyle/>
              <a:p>
                <a:endParaRPr lang="en-US"/>
              </a:p>
            </p:txBody>
          </p:sp>
          <p:sp>
            <p:nvSpPr>
              <p:cNvPr id="82" name="Freeform 2419"/>
              <p:cNvSpPr>
                <a:spLocks/>
              </p:cNvSpPr>
              <p:nvPr/>
            </p:nvSpPr>
            <p:spPr bwMode="auto">
              <a:xfrm>
                <a:off x="6704013" y="3446463"/>
                <a:ext cx="3175" cy="1587"/>
              </a:xfrm>
              <a:custGeom>
                <a:avLst/>
                <a:gdLst>
                  <a:gd name="T0" fmla="*/ 0 w 12"/>
                  <a:gd name="T1" fmla="*/ 0 h 1587"/>
                  <a:gd name="T2" fmla="*/ 11 w 12"/>
                  <a:gd name="T3" fmla="*/ 0 h 1587"/>
                  <a:gd name="T4" fmla="*/ 12 w 12"/>
                  <a:gd name="T5" fmla="*/ 0 h 1587"/>
                  <a:gd name="T6" fmla="*/ 0 60000 65536"/>
                  <a:gd name="T7" fmla="*/ 0 60000 65536"/>
                  <a:gd name="T8" fmla="*/ 0 60000 65536"/>
                  <a:gd name="T9" fmla="*/ 0 w 12"/>
                  <a:gd name="T10" fmla="*/ 0 h 1587"/>
                  <a:gd name="T11" fmla="*/ 12 w 12"/>
                  <a:gd name="T12" fmla="*/ 1587 h 1587"/>
                </a:gdLst>
                <a:ahLst/>
                <a:cxnLst>
                  <a:cxn ang="T6">
                    <a:pos x="T0" y="T1"/>
                  </a:cxn>
                  <a:cxn ang="T7">
                    <a:pos x="T2" y="T3"/>
                  </a:cxn>
                  <a:cxn ang="T8">
                    <a:pos x="T4" y="T5"/>
                  </a:cxn>
                </a:cxnLst>
                <a:rect l="T9" t="T10" r="T11" b="T12"/>
                <a:pathLst>
                  <a:path w="12" h="1587">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83" name="Freeform 2420"/>
              <p:cNvSpPr>
                <a:spLocks/>
              </p:cNvSpPr>
              <p:nvPr/>
            </p:nvSpPr>
            <p:spPr bwMode="auto">
              <a:xfrm>
                <a:off x="6707188" y="3446463"/>
                <a:ext cx="3175" cy="1587"/>
              </a:xfrm>
              <a:custGeom>
                <a:avLst/>
                <a:gdLst>
                  <a:gd name="T0" fmla="*/ 0 w 12"/>
                  <a:gd name="T1" fmla="*/ 0 h 1587"/>
                  <a:gd name="T2" fmla="*/ 11 w 12"/>
                  <a:gd name="T3" fmla="*/ 0 h 1587"/>
                  <a:gd name="T4" fmla="*/ 12 w 12"/>
                  <a:gd name="T5" fmla="*/ 0 h 1587"/>
                  <a:gd name="T6" fmla="*/ 0 60000 65536"/>
                  <a:gd name="T7" fmla="*/ 0 60000 65536"/>
                  <a:gd name="T8" fmla="*/ 0 60000 65536"/>
                  <a:gd name="T9" fmla="*/ 0 w 12"/>
                  <a:gd name="T10" fmla="*/ 0 h 1587"/>
                  <a:gd name="T11" fmla="*/ 12 w 12"/>
                  <a:gd name="T12" fmla="*/ 1587 h 1587"/>
                </a:gdLst>
                <a:ahLst/>
                <a:cxnLst>
                  <a:cxn ang="T6">
                    <a:pos x="T0" y="T1"/>
                  </a:cxn>
                  <a:cxn ang="T7">
                    <a:pos x="T2" y="T3"/>
                  </a:cxn>
                  <a:cxn ang="T8">
                    <a:pos x="T4" y="T5"/>
                  </a:cxn>
                </a:cxnLst>
                <a:rect l="T9" t="T10" r="T11" b="T12"/>
                <a:pathLst>
                  <a:path w="12" h="1587">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84" name="Freeform 2421"/>
              <p:cNvSpPr>
                <a:spLocks/>
              </p:cNvSpPr>
              <p:nvPr/>
            </p:nvSpPr>
            <p:spPr bwMode="auto">
              <a:xfrm>
                <a:off x="6710363" y="3446463"/>
                <a:ext cx="3175" cy="1587"/>
              </a:xfrm>
              <a:custGeom>
                <a:avLst/>
                <a:gdLst>
                  <a:gd name="T0" fmla="*/ 0 w 13"/>
                  <a:gd name="T1" fmla="*/ 0 h 1587"/>
                  <a:gd name="T2" fmla="*/ 12 w 13"/>
                  <a:gd name="T3" fmla="*/ 0 h 1587"/>
                  <a:gd name="T4" fmla="*/ 13 w 13"/>
                  <a:gd name="T5" fmla="*/ 0 h 1587"/>
                  <a:gd name="T6" fmla="*/ 0 60000 65536"/>
                  <a:gd name="T7" fmla="*/ 0 60000 65536"/>
                  <a:gd name="T8" fmla="*/ 0 60000 65536"/>
                  <a:gd name="T9" fmla="*/ 0 w 13"/>
                  <a:gd name="T10" fmla="*/ 0 h 1587"/>
                  <a:gd name="T11" fmla="*/ 13 w 13"/>
                  <a:gd name="T12" fmla="*/ 1587 h 1587"/>
                </a:gdLst>
                <a:ahLst/>
                <a:cxnLst>
                  <a:cxn ang="T6">
                    <a:pos x="T0" y="T1"/>
                  </a:cxn>
                  <a:cxn ang="T7">
                    <a:pos x="T2" y="T3"/>
                  </a:cxn>
                  <a:cxn ang="T8">
                    <a:pos x="T4" y="T5"/>
                  </a:cxn>
                </a:cxnLst>
                <a:rect l="T9" t="T10" r="T11" b="T12"/>
                <a:pathLst>
                  <a:path w="13" h="1587">
                    <a:moveTo>
                      <a:pt x="0" y="0"/>
                    </a:moveTo>
                    <a:lnTo>
                      <a:pt x="12" y="0"/>
                    </a:lnTo>
                    <a:lnTo>
                      <a:pt x="13" y="0"/>
                    </a:lnTo>
                  </a:path>
                </a:pathLst>
              </a:custGeom>
              <a:noFill/>
              <a:ln w="6350">
                <a:solidFill>
                  <a:srgbClr val="0C0CFF"/>
                </a:solidFill>
                <a:prstDash val="solid"/>
                <a:round/>
                <a:headEnd/>
                <a:tailEnd/>
              </a:ln>
            </p:spPr>
            <p:txBody>
              <a:bodyPr/>
              <a:lstStyle/>
              <a:p>
                <a:endParaRPr lang="en-US"/>
              </a:p>
            </p:txBody>
          </p:sp>
          <p:sp>
            <p:nvSpPr>
              <p:cNvPr id="85" name="Freeform 2422"/>
              <p:cNvSpPr>
                <a:spLocks/>
              </p:cNvSpPr>
              <p:nvPr/>
            </p:nvSpPr>
            <p:spPr bwMode="auto">
              <a:xfrm>
                <a:off x="6713538" y="3446463"/>
                <a:ext cx="4762" cy="1587"/>
              </a:xfrm>
              <a:custGeom>
                <a:avLst/>
                <a:gdLst>
                  <a:gd name="T0" fmla="*/ 0 w 12"/>
                  <a:gd name="T1" fmla="*/ 0 h 1"/>
                  <a:gd name="T2" fmla="*/ 11 w 12"/>
                  <a:gd name="T3" fmla="*/ 1 h 1"/>
                  <a:gd name="T4" fmla="*/ 12 w 12"/>
                  <a:gd name="T5" fmla="*/ 1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1"/>
                    </a:lnTo>
                    <a:lnTo>
                      <a:pt x="12" y="1"/>
                    </a:lnTo>
                  </a:path>
                </a:pathLst>
              </a:custGeom>
              <a:noFill/>
              <a:ln w="6350">
                <a:solidFill>
                  <a:srgbClr val="0C0CFF"/>
                </a:solidFill>
                <a:prstDash val="solid"/>
                <a:round/>
                <a:headEnd/>
                <a:tailEnd/>
              </a:ln>
            </p:spPr>
            <p:txBody>
              <a:bodyPr/>
              <a:lstStyle/>
              <a:p>
                <a:endParaRPr lang="en-US"/>
              </a:p>
            </p:txBody>
          </p:sp>
          <p:sp>
            <p:nvSpPr>
              <p:cNvPr id="86" name="Freeform 2423"/>
              <p:cNvSpPr>
                <a:spLocks/>
              </p:cNvSpPr>
              <p:nvPr/>
            </p:nvSpPr>
            <p:spPr bwMode="auto">
              <a:xfrm>
                <a:off x="6716713" y="3446463"/>
                <a:ext cx="4762" cy="1587"/>
              </a:xfrm>
              <a:custGeom>
                <a:avLst/>
                <a:gdLst>
                  <a:gd name="T0" fmla="*/ 0 w 12"/>
                  <a:gd name="T1" fmla="*/ 1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1"/>
                    </a:moveTo>
                    <a:lnTo>
                      <a:pt x="11" y="0"/>
                    </a:lnTo>
                    <a:lnTo>
                      <a:pt x="12" y="0"/>
                    </a:lnTo>
                  </a:path>
                </a:pathLst>
              </a:custGeom>
              <a:noFill/>
              <a:ln w="6350">
                <a:solidFill>
                  <a:srgbClr val="0C0CFF"/>
                </a:solidFill>
                <a:prstDash val="solid"/>
                <a:round/>
                <a:headEnd/>
                <a:tailEnd/>
              </a:ln>
            </p:spPr>
            <p:txBody>
              <a:bodyPr/>
              <a:lstStyle/>
              <a:p>
                <a:endParaRPr lang="en-US"/>
              </a:p>
            </p:txBody>
          </p:sp>
          <p:sp>
            <p:nvSpPr>
              <p:cNvPr id="87" name="Freeform 2424"/>
              <p:cNvSpPr>
                <a:spLocks/>
              </p:cNvSpPr>
              <p:nvPr/>
            </p:nvSpPr>
            <p:spPr bwMode="auto">
              <a:xfrm>
                <a:off x="6721475" y="3446463"/>
                <a:ext cx="3175" cy="1587"/>
              </a:xfrm>
              <a:custGeom>
                <a:avLst/>
                <a:gdLst>
                  <a:gd name="T0" fmla="*/ 0 w 12"/>
                  <a:gd name="T1" fmla="*/ 0 h 1587"/>
                  <a:gd name="T2" fmla="*/ 11 w 12"/>
                  <a:gd name="T3" fmla="*/ 0 h 1587"/>
                  <a:gd name="T4" fmla="*/ 12 w 12"/>
                  <a:gd name="T5" fmla="*/ 0 h 1587"/>
                  <a:gd name="T6" fmla="*/ 0 60000 65536"/>
                  <a:gd name="T7" fmla="*/ 0 60000 65536"/>
                  <a:gd name="T8" fmla="*/ 0 60000 65536"/>
                  <a:gd name="T9" fmla="*/ 0 w 12"/>
                  <a:gd name="T10" fmla="*/ 0 h 1587"/>
                  <a:gd name="T11" fmla="*/ 12 w 12"/>
                  <a:gd name="T12" fmla="*/ 1587 h 1587"/>
                </a:gdLst>
                <a:ahLst/>
                <a:cxnLst>
                  <a:cxn ang="T6">
                    <a:pos x="T0" y="T1"/>
                  </a:cxn>
                  <a:cxn ang="T7">
                    <a:pos x="T2" y="T3"/>
                  </a:cxn>
                  <a:cxn ang="T8">
                    <a:pos x="T4" y="T5"/>
                  </a:cxn>
                </a:cxnLst>
                <a:rect l="T9" t="T10" r="T11" b="T12"/>
                <a:pathLst>
                  <a:path w="12" h="1587">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88" name="Freeform 2425"/>
              <p:cNvSpPr>
                <a:spLocks/>
              </p:cNvSpPr>
              <p:nvPr/>
            </p:nvSpPr>
            <p:spPr bwMode="auto">
              <a:xfrm>
                <a:off x="6724650" y="3446463"/>
                <a:ext cx="3175" cy="1587"/>
              </a:xfrm>
              <a:custGeom>
                <a:avLst/>
                <a:gdLst>
                  <a:gd name="T0" fmla="*/ 0 w 12"/>
                  <a:gd name="T1" fmla="*/ 0 h 1587"/>
                  <a:gd name="T2" fmla="*/ 11 w 12"/>
                  <a:gd name="T3" fmla="*/ 0 h 1587"/>
                  <a:gd name="T4" fmla="*/ 12 w 12"/>
                  <a:gd name="T5" fmla="*/ 0 h 1587"/>
                  <a:gd name="T6" fmla="*/ 0 60000 65536"/>
                  <a:gd name="T7" fmla="*/ 0 60000 65536"/>
                  <a:gd name="T8" fmla="*/ 0 60000 65536"/>
                  <a:gd name="T9" fmla="*/ 0 w 12"/>
                  <a:gd name="T10" fmla="*/ 0 h 1587"/>
                  <a:gd name="T11" fmla="*/ 12 w 12"/>
                  <a:gd name="T12" fmla="*/ 1587 h 1587"/>
                </a:gdLst>
                <a:ahLst/>
                <a:cxnLst>
                  <a:cxn ang="T6">
                    <a:pos x="T0" y="T1"/>
                  </a:cxn>
                  <a:cxn ang="T7">
                    <a:pos x="T2" y="T3"/>
                  </a:cxn>
                  <a:cxn ang="T8">
                    <a:pos x="T4" y="T5"/>
                  </a:cxn>
                </a:cxnLst>
                <a:rect l="T9" t="T10" r="T11" b="T12"/>
                <a:pathLst>
                  <a:path w="12" h="1587">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89" name="Freeform 2426"/>
              <p:cNvSpPr>
                <a:spLocks/>
              </p:cNvSpPr>
              <p:nvPr/>
            </p:nvSpPr>
            <p:spPr bwMode="auto">
              <a:xfrm>
                <a:off x="6727825" y="3444875"/>
                <a:ext cx="3175" cy="1588"/>
              </a:xfrm>
              <a:custGeom>
                <a:avLst/>
                <a:gdLst>
                  <a:gd name="T0" fmla="*/ 0 w 12"/>
                  <a:gd name="T1" fmla="*/ 1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1"/>
                    </a:moveTo>
                    <a:lnTo>
                      <a:pt x="11" y="0"/>
                    </a:lnTo>
                    <a:lnTo>
                      <a:pt x="12" y="0"/>
                    </a:lnTo>
                  </a:path>
                </a:pathLst>
              </a:custGeom>
              <a:noFill/>
              <a:ln w="6350">
                <a:solidFill>
                  <a:srgbClr val="0C0CFF"/>
                </a:solidFill>
                <a:prstDash val="solid"/>
                <a:round/>
                <a:headEnd/>
                <a:tailEnd/>
              </a:ln>
            </p:spPr>
            <p:txBody>
              <a:bodyPr/>
              <a:lstStyle/>
              <a:p>
                <a:endParaRPr lang="en-US"/>
              </a:p>
            </p:txBody>
          </p:sp>
          <p:sp>
            <p:nvSpPr>
              <p:cNvPr id="90" name="Freeform 2427"/>
              <p:cNvSpPr>
                <a:spLocks/>
              </p:cNvSpPr>
              <p:nvPr/>
            </p:nvSpPr>
            <p:spPr bwMode="auto">
              <a:xfrm>
                <a:off x="6731000" y="3444875"/>
                <a:ext cx="3175" cy="1588"/>
              </a:xfrm>
              <a:custGeom>
                <a:avLst/>
                <a:gdLst>
                  <a:gd name="T0" fmla="*/ 0 w 12"/>
                  <a:gd name="T1" fmla="*/ 0 h 1588"/>
                  <a:gd name="T2" fmla="*/ 11 w 12"/>
                  <a:gd name="T3" fmla="*/ 0 h 1588"/>
                  <a:gd name="T4" fmla="*/ 12 w 12"/>
                  <a:gd name="T5" fmla="*/ 0 h 1588"/>
                  <a:gd name="T6" fmla="*/ 0 60000 65536"/>
                  <a:gd name="T7" fmla="*/ 0 60000 65536"/>
                  <a:gd name="T8" fmla="*/ 0 60000 65536"/>
                  <a:gd name="T9" fmla="*/ 0 w 12"/>
                  <a:gd name="T10" fmla="*/ 0 h 1588"/>
                  <a:gd name="T11" fmla="*/ 12 w 12"/>
                  <a:gd name="T12" fmla="*/ 1588 h 1588"/>
                </a:gdLst>
                <a:ahLst/>
                <a:cxnLst>
                  <a:cxn ang="T6">
                    <a:pos x="T0" y="T1"/>
                  </a:cxn>
                  <a:cxn ang="T7">
                    <a:pos x="T2" y="T3"/>
                  </a:cxn>
                  <a:cxn ang="T8">
                    <a:pos x="T4" y="T5"/>
                  </a:cxn>
                </a:cxnLst>
                <a:rect l="T9" t="T10" r="T11" b="T12"/>
                <a:pathLst>
                  <a:path w="12" h="1588">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91" name="Freeform 2428"/>
              <p:cNvSpPr>
                <a:spLocks/>
              </p:cNvSpPr>
              <p:nvPr/>
            </p:nvSpPr>
            <p:spPr bwMode="auto">
              <a:xfrm>
                <a:off x="6734175" y="3444875"/>
                <a:ext cx="3175" cy="1588"/>
              </a:xfrm>
              <a:custGeom>
                <a:avLst/>
                <a:gdLst>
                  <a:gd name="T0" fmla="*/ 0 w 12"/>
                  <a:gd name="T1" fmla="*/ 1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1"/>
                    </a:moveTo>
                    <a:lnTo>
                      <a:pt x="11" y="0"/>
                    </a:lnTo>
                    <a:lnTo>
                      <a:pt x="12" y="0"/>
                    </a:lnTo>
                  </a:path>
                </a:pathLst>
              </a:custGeom>
              <a:noFill/>
              <a:ln w="6350">
                <a:solidFill>
                  <a:srgbClr val="0C0CFF"/>
                </a:solidFill>
                <a:prstDash val="solid"/>
                <a:round/>
                <a:headEnd/>
                <a:tailEnd/>
              </a:ln>
            </p:spPr>
            <p:txBody>
              <a:bodyPr/>
              <a:lstStyle/>
              <a:p>
                <a:endParaRPr lang="en-US"/>
              </a:p>
            </p:txBody>
          </p:sp>
          <p:sp>
            <p:nvSpPr>
              <p:cNvPr id="92" name="Freeform 2429"/>
              <p:cNvSpPr>
                <a:spLocks/>
              </p:cNvSpPr>
              <p:nvPr/>
            </p:nvSpPr>
            <p:spPr bwMode="auto">
              <a:xfrm>
                <a:off x="6737350" y="3444875"/>
                <a:ext cx="3175" cy="1588"/>
              </a:xfrm>
              <a:custGeom>
                <a:avLst/>
                <a:gdLst>
                  <a:gd name="T0" fmla="*/ 0 w 12"/>
                  <a:gd name="T1" fmla="*/ 1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1"/>
                    </a:moveTo>
                    <a:lnTo>
                      <a:pt x="11" y="0"/>
                    </a:lnTo>
                    <a:lnTo>
                      <a:pt x="12" y="0"/>
                    </a:lnTo>
                  </a:path>
                </a:pathLst>
              </a:custGeom>
              <a:noFill/>
              <a:ln w="6350">
                <a:solidFill>
                  <a:srgbClr val="0C0CFF"/>
                </a:solidFill>
                <a:prstDash val="solid"/>
                <a:round/>
                <a:headEnd/>
                <a:tailEnd/>
              </a:ln>
            </p:spPr>
            <p:txBody>
              <a:bodyPr/>
              <a:lstStyle/>
              <a:p>
                <a:endParaRPr lang="en-US"/>
              </a:p>
            </p:txBody>
          </p:sp>
          <p:sp>
            <p:nvSpPr>
              <p:cNvPr id="93" name="Freeform 2430"/>
              <p:cNvSpPr>
                <a:spLocks/>
              </p:cNvSpPr>
              <p:nvPr/>
            </p:nvSpPr>
            <p:spPr bwMode="auto">
              <a:xfrm>
                <a:off x="6740525" y="3444875"/>
                <a:ext cx="3175" cy="1588"/>
              </a:xfrm>
              <a:custGeom>
                <a:avLst/>
                <a:gdLst>
                  <a:gd name="T0" fmla="*/ 0 w 12"/>
                  <a:gd name="T1" fmla="*/ 1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1"/>
                    </a:moveTo>
                    <a:lnTo>
                      <a:pt x="11" y="0"/>
                    </a:lnTo>
                    <a:lnTo>
                      <a:pt x="12" y="0"/>
                    </a:lnTo>
                  </a:path>
                </a:pathLst>
              </a:custGeom>
              <a:noFill/>
              <a:ln w="6350">
                <a:solidFill>
                  <a:srgbClr val="0C0CFF"/>
                </a:solidFill>
                <a:prstDash val="solid"/>
                <a:round/>
                <a:headEnd/>
                <a:tailEnd/>
              </a:ln>
            </p:spPr>
            <p:txBody>
              <a:bodyPr/>
              <a:lstStyle/>
              <a:p>
                <a:endParaRPr lang="en-US"/>
              </a:p>
            </p:txBody>
          </p:sp>
          <p:sp>
            <p:nvSpPr>
              <p:cNvPr id="94" name="Freeform 2431"/>
              <p:cNvSpPr>
                <a:spLocks/>
              </p:cNvSpPr>
              <p:nvPr/>
            </p:nvSpPr>
            <p:spPr bwMode="auto">
              <a:xfrm>
                <a:off x="6743700" y="3444875"/>
                <a:ext cx="4763" cy="1588"/>
              </a:xfrm>
              <a:custGeom>
                <a:avLst/>
                <a:gdLst>
                  <a:gd name="T0" fmla="*/ 0 w 12"/>
                  <a:gd name="T1" fmla="*/ 1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1"/>
                    </a:moveTo>
                    <a:lnTo>
                      <a:pt x="11" y="0"/>
                    </a:lnTo>
                    <a:lnTo>
                      <a:pt x="12" y="0"/>
                    </a:lnTo>
                  </a:path>
                </a:pathLst>
              </a:custGeom>
              <a:noFill/>
              <a:ln w="6350">
                <a:solidFill>
                  <a:srgbClr val="0C0CFF"/>
                </a:solidFill>
                <a:prstDash val="solid"/>
                <a:round/>
                <a:headEnd/>
                <a:tailEnd/>
              </a:ln>
            </p:spPr>
            <p:txBody>
              <a:bodyPr/>
              <a:lstStyle/>
              <a:p>
                <a:endParaRPr lang="en-US"/>
              </a:p>
            </p:txBody>
          </p:sp>
          <p:sp>
            <p:nvSpPr>
              <p:cNvPr id="95" name="Freeform 2432"/>
              <p:cNvSpPr>
                <a:spLocks/>
              </p:cNvSpPr>
              <p:nvPr/>
            </p:nvSpPr>
            <p:spPr bwMode="auto">
              <a:xfrm>
                <a:off x="6746875" y="3444875"/>
                <a:ext cx="4763" cy="1588"/>
              </a:xfrm>
              <a:custGeom>
                <a:avLst/>
                <a:gdLst>
                  <a:gd name="T0" fmla="*/ 0 w 12"/>
                  <a:gd name="T1" fmla="*/ 0 h 1588"/>
                  <a:gd name="T2" fmla="*/ 11 w 12"/>
                  <a:gd name="T3" fmla="*/ 0 h 1588"/>
                  <a:gd name="T4" fmla="*/ 12 w 12"/>
                  <a:gd name="T5" fmla="*/ 0 h 1588"/>
                  <a:gd name="T6" fmla="*/ 0 60000 65536"/>
                  <a:gd name="T7" fmla="*/ 0 60000 65536"/>
                  <a:gd name="T8" fmla="*/ 0 60000 65536"/>
                  <a:gd name="T9" fmla="*/ 0 w 12"/>
                  <a:gd name="T10" fmla="*/ 0 h 1588"/>
                  <a:gd name="T11" fmla="*/ 12 w 12"/>
                  <a:gd name="T12" fmla="*/ 1588 h 1588"/>
                </a:gdLst>
                <a:ahLst/>
                <a:cxnLst>
                  <a:cxn ang="T6">
                    <a:pos x="T0" y="T1"/>
                  </a:cxn>
                  <a:cxn ang="T7">
                    <a:pos x="T2" y="T3"/>
                  </a:cxn>
                  <a:cxn ang="T8">
                    <a:pos x="T4" y="T5"/>
                  </a:cxn>
                </a:cxnLst>
                <a:rect l="T9" t="T10" r="T11" b="T12"/>
                <a:pathLst>
                  <a:path w="12" h="1588">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96" name="Freeform 2433"/>
              <p:cNvSpPr>
                <a:spLocks/>
              </p:cNvSpPr>
              <p:nvPr/>
            </p:nvSpPr>
            <p:spPr bwMode="auto">
              <a:xfrm>
                <a:off x="6750050" y="3443288"/>
                <a:ext cx="4763" cy="1587"/>
              </a:xfrm>
              <a:custGeom>
                <a:avLst/>
                <a:gdLst>
                  <a:gd name="T0" fmla="*/ 0 w 13"/>
                  <a:gd name="T1" fmla="*/ 1 h 1"/>
                  <a:gd name="T2" fmla="*/ 12 w 13"/>
                  <a:gd name="T3" fmla="*/ 0 h 1"/>
                  <a:gd name="T4" fmla="*/ 13 w 13"/>
                  <a:gd name="T5" fmla="*/ 0 h 1"/>
                  <a:gd name="T6" fmla="*/ 0 60000 65536"/>
                  <a:gd name="T7" fmla="*/ 0 60000 65536"/>
                  <a:gd name="T8" fmla="*/ 0 60000 65536"/>
                  <a:gd name="T9" fmla="*/ 0 w 13"/>
                  <a:gd name="T10" fmla="*/ 0 h 1"/>
                  <a:gd name="T11" fmla="*/ 13 w 13"/>
                  <a:gd name="T12" fmla="*/ 1 h 1"/>
                </a:gdLst>
                <a:ahLst/>
                <a:cxnLst>
                  <a:cxn ang="T6">
                    <a:pos x="T0" y="T1"/>
                  </a:cxn>
                  <a:cxn ang="T7">
                    <a:pos x="T2" y="T3"/>
                  </a:cxn>
                  <a:cxn ang="T8">
                    <a:pos x="T4" y="T5"/>
                  </a:cxn>
                </a:cxnLst>
                <a:rect l="T9" t="T10" r="T11" b="T12"/>
                <a:pathLst>
                  <a:path w="13" h="1">
                    <a:moveTo>
                      <a:pt x="0" y="1"/>
                    </a:moveTo>
                    <a:lnTo>
                      <a:pt x="12" y="0"/>
                    </a:lnTo>
                    <a:lnTo>
                      <a:pt x="13" y="0"/>
                    </a:lnTo>
                  </a:path>
                </a:pathLst>
              </a:custGeom>
              <a:noFill/>
              <a:ln w="6350">
                <a:solidFill>
                  <a:srgbClr val="0C0CFF"/>
                </a:solidFill>
                <a:prstDash val="solid"/>
                <a:round/>
                <a:headEnd/>
                <a:tailEnd/>
              </a:ln>
            </p:spPr>
            <p:txBody>
              <a:bodyPr/>
              <a:lstStyle/>
              <a:p>
                <a:endParaRPr lang="en-US"/>
              </a:p>
            </p:txBody>
          </p:sp>
          <p:sp>
            <p:nvSpPr>
              <p:cNvPr id="97" name="Freeform 2434"/>
              <p:cNvSpPr>
                <a:spLocks/>
              </p:cNvSpPr>
              <p:nvPr/>
            </p:nvSpPr>
            <p:spPr bwMode="auto">
              <a:xfrm>
                <a:off x="6754813" y="3443288"/>
                <a:ext cx="3175" cy="1587"/>
              </a:xfrm>
              <a:custGeom>
                <a:avLst/>
                <a:gdLst>
                  <a:gd name="T0" fmla="*/ 0 w 12"/>
                  <a:gd name="T1" fmla="*/ 0 h 1587"/>
                  <a:gd name="T2" fmla="*/ 11 w 12"/>
                  <a:gd name="T3" fmla="*/ 0 h 1587"/>
                  <a:gd name="T4" fmla="*/ 12 w 12"/>
                  <a:gd name="T5" fmla="*/ 0 h 1587"/>
                  <a:gd name="T6" fmla="*/ 0 60000 65536"/>
                  <a:gd name="T7" fmla="*/ 0 60000 65536"/>
                  <a:gd name="T8" fmla="*/ 0 60000 65536"/>
                  <a:gd name="T9" fmla="*/ 0 w 12"/>
                  <a:gd name="T10" fmla="*/ 0 h 1587"/>
                  <a:gd name="T11" fmla="*/ 12 w 12"/>
                  <a:gd name="T12" fmla="*/ 1587 h 1587"/>
                </a:gdLst>
                <a:ahLst/>
                <a:cxnLst>
                  <a:cxn ang="T6">
                    <a:pos x="T0" y="T1"/>
                  </a:cxn>
                  <a:cxn ang="T7">
                    <a:pos x="T2" y="T3"/>
                  </a:cxn>
                  <a:cxn ang="T8">
                    <a:pos x="T4" y="T5"/>
                  </a:cxn>
                </a:cxnLst>
                <a:rect l="T9" t="T10" r="T11" b="T12"/>
                <a:pathLst>
                  <a:path w="12" h="1587">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98" name="Freeform 2435"/>
              <p:cNvSpPr>
                <a:spLocks/>
              </p:cNvSpPr>
              <p:nvPr/>
            </p:nvSpPr>
            <p:spPr bwMode="auto">
              <a:xfrm>
                <a:off x="6757988" y="3443288"/>
                <a:ext cx="3175" cy="1587"/>
              </a:xfrm>
              <a:custGeom>
                <a:avLst/>
                <a:gdLst>
                  <a:gd name="T0" fmla="*/ 0 w 12"/>
                  <a:gd name="T1" fmla="*/ 0 h 1"/>
                  <a:gd name="T2" fmla="*/ 11 w 12"/>
                  <a:gd name="T3" fmla="*/ 1 h 1"/>
                  <a:gd name="T4" fmla="*/ 12 w 12"/>
                  <a:gd name="T5" fmla="*/ 1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1"/>
                    </a:lnTo>
                    <a:lnTo>
                      <a:pt x="12" y="1"/>
                    </a:lnTo>
                  </a:path>
                </a:pathLst>
              </a:custGeom>
              <a:noFill/>
              <a:ln w="6350">
                <a:solidFill>
                  <a:srgbClr val="0C0CFF"/>
                </a:solidFill>
                <a:prstDash val="solid"/>
                <a:round/>
                <a:headEnd/>
                <a:tailEnd/>
              </a:ln>
            </p:spPr>
            <p:txBody>
              <a:bodyPr/>
              <a:lstStyle/>
              <a:p>
                <a:endParaRPr lang="en-US"/>
              </a:p>
            </p:txBody>
          </p:sp>
          <p:sp>
            <p:nvSpPr>
              <p:cNvPr id="99" name="Freeform 2436"/>
              <p:cNvSpPr>
                <a:spLocks/>
              </p:cNvSpPr>
              <p:nvPr/>
            </p:nvSpPr>
            <p:spPr bwMode="auto">
              <a:xfrm>
                <a:off x="6761163" y="3444875"/>
                <a:ext cx="3175" cy="1588"/>
              </a:xfrm>
              <a:custGeom>
                <a:avLst/>
                <a:gdLst>
                  <a:gd name="T0" fmla="*/ 0 w 12"/>
                  <a:gd name="T1" fmla="*/ 0 h 1588"/>
                  <a:gd name="T2" fmla="*/ 11 w 12"/>
                  <a:gd name="T3" fmla="*/ 0 h 1588"/>
                  <a:gd name="T4" fmla="*/ 12 w 12"/>
                  <a:gd name="T5" fmla="*/ 0 h 1588"/>
                  <a:gd name="T6" fmla="*/ 0 60000 65536"/>
                  <a:gd name="T7" fmla="*/ 0 60000 65536"/>
                  <a:gd name="T8" fmla="*/ 0 60000 65536"/>
                  <a:gd name="T9" fmla="*/ 0 w 12"/>
                  <a:gd name="T10" fmla="*/ 0 h 1588"/>
                  <a:gd name="T11" fmla="*/ 12 w 12"/>
                  <a:gd name="T12" fmla="*/ 1588 h 1588"/>
                </a:gdLst>
                <a:ahLst/>
                <a:cxnLst>
                  <a:cxn ang="T6">
                    <a:pos x="T0" y="T1"/>
                  </a:cxn>
                  <a:cxn ang="T7">
                    <a:pos x="T2" y="T3"/>
                  </a:cxn>
                  <a:cxn ang="T8">
                    <a:pos x="T4" y="T5"/>
                  </a:cxn>
                </a:cxnLst>
                <a:rect l="T9" t="T10" r="T11" b="T12"/>
                <a:pathLst>
                  <a:path w="12" h="1588">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100" name="Freeform 2437"/>
              <p:cNvSpPr>
                <a:spLocks/>
              </p:cNvSpPr>
              <p:nvPr/>
            </p:nvSpPr>
            <p:spPr bwMode="auto">
              <a:xfrm>
                <a:off x="6764338" y="3444875"/>
                <a:ext cx="3175" cy="1588"/>
              </a:xfrm>
              <a:custGeom>
                <a:avLst/>
                <a:gdLst>
                  <a:gd name="T0" fmla="*/ 0 w 12"/>
                  <a:gd name="T1" fmla="*/ 0 h 1"/>
                  <a:gd name="T2" fmla="*/ 11 w 12"/>
                  <a:gd name="T3" fmla="*/ 1 h 1"/>
                  <a:gd name="T4" fmla="*/ 12 w 12"/>
                  <a:gd name="T5" fmla="*/ 1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1"/>
                    </a:lnTo>
                    <a:lnTo>
                      <a:pt x="12" y="1"/>
                    </a:lnTo>
                  </a:path>
                </a:pathLst>
              </a:custGeom>
              <a:noFill/>
              <a:ln w="6350">
                <a:solidFill>
                  <a:srgbClr val="0C0CFF"/>
                </a:solidFill>
                <a:prstDash val="solid"/>
                <a:round/>
                <a:headEnd/>
                <a:tailEnd/>
              </a:ln>
            </p:spPr>
            <p:txBody>
              <a:bodyPr/>
              <a:lstStyle/>
              <a:p>
                <a:endParaRPr lang="en-US"/>
              </a:p>
            </p:txBody>
          </p:sp>
          <p:sp>
            <p:nvSpPr>
              <p:cNvPr id="101" name="Freeform 2438"/>
              <p:cNvSpPr>
                <a:spLocks/>
              </p:cNvSpPr>
              <p:nvPr/>
            </p:nvSpPr>
            <p:spPr bwMode="auto">
              <a:xfrm>
                <a:off x="6767513" y="3444875"/>
                <a:ext cx="3175" cy="1588"/>
              </a:xfrm>
              <a:custGeom>
                <a:avLst/>
                <a:gdLst>
                  <a:gd name="T0" fmla="*/ 0 w 12"/>
                  <a:gd name="T1" fmla="*/ 0 h 1588"/>
                  <a:gd name="T2" fmla="*/ 11 w 12"/>
                  <a:gd name="T3" fmla="*/ 0 h 1588"/>
                  <a:gd name="T4" fmla="*/ 12 w 12"/>
                  <a:gd name="T5" fmla="*/ 0 h 1588"/>
                  <a:gd name="T6" fmla="*/ 0 60000 65536"/>
                  <a:gd name="T7" fmla="*/ 0 60000 65536"/>
                  <a:gd name="T8" fmla="*/ 0 60000 65536"/>
                  <a:gd name="T9" fmla="*/ 0 w 12"/>
                  <a:gd name="T10" fmla="*/ 0 h 1588"/>
                  <a:gd name="T11" fmla="*/ 12 w 12"/>
                  <a:gd name="T12" fmla="*/ 1588 h 1588"/>
                </a:gdLst>
                <a:ahLst/>
                <a:cxnLst>
                  <a:cxn ang="T6">
                    <a:pos x="T0" y="T1"/>
                  </a:cxn>
                  <a:cxn ang="T7">
                    <a:pos x="T2" y="T3"/>
                  </a:cxn>
                  <a:cxn ang="T8">
                    <a:pos x="T4" y="T5"/>
                  </a:cxn>
                </a:cxnLst>
                <a:rect l="T9" t="T10" r="T11" b="T12"/>
                <a:pathLst>
                  <a:path w="12" h="1588">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102" name="Freeform 2439"/>
              <p:cNvSpPr>
                <a:spLocks/>
              </p:cNvSpPr>
              <p:nvPr/>
            </p:nvSpPr>
            <p:spPr bwMode="auto">
              <a:xfrm>
                <a:off x="6770688" y="3444875"/>
                <a:ext cx="4762" cy="1588"/>
              </a:xfrm>
              <a:custGeom>
                <a:avLst/>
                <a:gdLst>
                  <a:gd name="T0" fmla="*/ 0 w 12"/>
                  <a:gd name="T1" fmla="*/ 0 h 1588"/>
                  <a:gd name="T2" fmla="*/ 11 w 12"/>
                  <a:gd name="T3" fmla="*/ 0 h 1588"/>
                  <a:gd name="T4" fmla="*/ 12 w 12"/>
                  <a:gd name="T5" fmla="*/ 0 h 1588"/>
                  <a:gd name="T6" fmla="*/ 0 60000 65536"/>
                  <a:gd name="T7" fmla="*/ 0 60000 65536"/>
                  <a:gd name="T8" fmla="*/ 0 60000 65536"/>
                  <a:gd name="T9" fmla="*/ 0 w 12"/>
                  <a:gd name="T10" fmla="*/ 0 h 1588"/>
                  <a:gd name="T11" fmla="*/ 12 w 12"/>
                  <a:gd name="T12" fmla="*/ 1588 h 1588"/>
                </a:gdLst>
                <a:ahLst/>
                <a:cxnLst>
                  <a:cxn ang="T6">
                    <a:pos x="T0" y="T1"/>
                  </a:cxn>
                  <a:cxn ang="T7">
                    <a:pos x="T2" y="T3"/>
                  </a:cxn>
                  <a:cxn ang="T8">
                    <a:pos x="T4" y="T5"/>
                  </a:cxn>
                </a:cxnLst>
                <a:rect l="T9" t="T10" r="T11" b="T12"/>
                <a:pathLst>
                  <a:path w="12" h="1588">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103" name="Freeform 2440"/>
              <p:cNvSpPr>
                <a:spLocks/>
              </p:cNvSpPr>
              <p:nvPr/>
            </p:nvSpPr>
            <p:spPr bwMode="auto">
              <a:xfrm>
                <a:off x="6773863" y="3444875"/>
                <a:ext cx="4762" cy="1588"/>
              </a:xfrm>
              <a:custGeom>
                <a:avLst/>
                <a:gdLst>
                  <a:gd name="T0" fmla="*/ 0 w 12"/>
                  <a:gd name="T1" fmla="*/ 0 h 1588"/>
                  <a:gd name="T2" fmla="*/ 11 w 12"/>
                  <a:gd name="T3" fmla="*/ 0 h 1588"/>
                  <a:gd name="T4" fmla="*/ 12 w 12"/>
                  <a:gd name="T5" fmla="*/ 0 h 1588"/>
                  <a:gd name="T6" fmla="*/ 0 60000 65536"/>
                  <a:gd name="T7" fmla="*/ 0 60000 65536"/>
                  <a:gd name="T8" fmla="*/ 0 60000 65536"/>
                  <a:gd name="T9" fmla="*/ 0 w 12"/>
                  <a:gd name="T10" fmla="*/ 0 h 1588"/>
                  <a:gd name="T11" fmla="*/ 12 w 12"/>
                  <a:gd name="T12" fmla="*/ 1588 h 1588"/>
                </a:gdLst>
                <a:ahLst/>
                <a:cxnLst>
                  <a:cxn ang="T6">
                    <a:pos x="T0" y="T1"/>
                  </a:cxn>
                  <a:cxn ang="T7">
                    <a:pos x="T2" y="T3"/>
                  </a:cxn>
                  <a:cxn ang="T8">
                    <a:pos x="T4" y="T5"/>
                  </a:cxn>
                </a:cxnLst>
                <a:rect l="T9" t="T10" r="T11" b="T12"/>
                <a:pathLst>
                  <a:path w="12" h="1588">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104" name="Freeform 2441"/>
              <p:cNvSpPr>
                <a:spLocks/>
              </p:cNvSpPr>
              <p:nvPr/>
            </p:nvSpPr>
            <p:spPr bwMode="auto">
              <a:xfrm>
                <a:off x="6777038" y="3444875"/>
                <a:ext cx="4762" cy="1588"/>
              </a:xfrm>
              <a:custGeom>
                <a:avLst/>
                <a:gdLst>
                  <a:gd name="T0" fmla="*/ 0 w 12"/>
                  <a:gd name="T1" fmla="*/ 0 h 1588"/>
                  <a:gd name="T2" fmla="*/ 11 w 12"/>
                  <a:gd name="T3" fmla="*/ 0 h 1588"/>
                  <a:gd name="T4" fmla="*/ 12 w 12"/>
                  <a:gd name="T5" fmla="*/ 0 h 1588"/>
                  <a:gd name="T6" fmla="*/ 0 60000 65536"/>
                  <a:gd name="T7" fmla="*/ 0 60000 65536"/>
                  <a:gd name="T8" fmla="*/ 0 60000 65536"/>
                  <a:gd name="T9" fmla="*/ 0 w 12"/>
                  <a:gd name="T10" fmla="*/ 0 h 1588"/>
                  <a:gd name="T11" fmla="*/ 12 w 12"/>
                  <a:gd name="T12" fmla="*/ 1588 h 1588"/>
                </a:gdLst>
                <a:ahLst/>
                <a:cxnLst>
                  <a:cxn ang="T6">
                    <a:pos x="T0" y="T1"/>
                  </a:cxn>
                  <a:cxn ang="T7">
                    <a:pos x="T2" y="T3"/>
                  </a:cxn>
                  <a:cxn ang="T8">
                    <a:pos x="T4" y="T5"/>
                  </a:cxn>
                </a:cxnLst>
                <a:rect l="T9" t="T10" r="T11" b="T12"/>
                <a:pathLst>
                  <a:path w="12" h="1588">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105" name="Freeform 2442"/>
              <p:cNvSpPr>
                <a:spLocks/>
              </p:cNvSpPr>
              <p:nvPr/>
            </p:nvSpPr>
            <p:spPr bwMode="auto">
              <a:xfrm>
                <a:off x="6781800" y="3444875"/>
                <a:ext cx="3175" cy="1588"/>
              </a:xfrm>
              <a:custGeom>
                <a:avLst/>
                <a:gdLst>
                  <a:gd name="T0" fmla="*/ 0 w 12"/>
                  <a:gd name="T1" fmla="*/ 0 h 1588"/>
                  <a:gd name="T2" fmla="*/ 11 w 12"/>
                  <a:gd name="T3" fmla="*/ 0 h 1588"/>
                  <a:gd name="T4" fmla="*/ 12 w 12"/>
                  <a:gd name="T5" fmla="*/ 0 h 1588"/>
                  <a:gd name="T6" fmla="*/ 0 60000 65536"/>
                  <a:gd name="T7" fmla="*/ 0 60000 65536"/>
                  <a:gd name="T8" fmla="*/ 0 60000 65536"/>
                  <a:gd name="T9" fmla="*/ 0 w 12"/>
                  <a:gd name="T10" fmla="*/ 0 h 1588"/>
                  <a:gd name="T11" fmla="*/ 12 w 12"/>
                  <a:gd name="T12" fmla="*/ 1588 h 1588"/>
                </a:gdLst>
                <a:ahLst/>
                <a:cxnLst>
                  <a:cxn ang="T6">
                    <a:pos x="T0" y="T1"/>
                  </a:cxn>
                  <a:cxn ang="T7">
                    <a:pos x="T2" y="T3"/>
                  </a:cxn>
                  <a:cxn ang="T8">
                    <a:pos x="T4" y="T5"/>
                  </a:cxn>
                </a:cxnLst>
                <a:rect l="T9" t="T10" r="T11" b="T12"/>
                <a:pathLst>
                  <a:path w="12" h="1588">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106" name="Freeform 2443"/>
              <p:cNvSpPr>
                <a:spLocks/>
              </p:cNvSpPr>
              <p:nvPr/>
            </p:nvSpPr>
            <p:spPr bwMode="auto">
              <a:xfrm>
                <a:off x="6784975" y="3444875"/>
                <a:ext cx="3175" cy="1588"/>
              </a:xfrm>
              <a:custGeom>
                <a:avLst/>
                <a:gdLst>
                  <a:gd name="T0" fmla="*/ 0 w 12"/>
                  <a:gd name="T1" fmla="*/ 1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1"/>
                    </a:moveTo>
                    <a:lnTo>
                      <a:pt x="11" y="0"/>
                    </a:lnTo>
                    <a:lnTo>
                      <a:pt x="12" y="0"/>
                    </a:lnTo>
                  </a:path>
                </a:pathLst>
              </a:custGeom>
              <a:noFill/>
              <a:ln w="6350">
                <a:solidFill>
                  <a:srgbClr val="0C0CFF"/>
                </a:solidFill>
                <a:prstDash val="solid"/>
                <a:round/>
                <a:headEnd/>
                <a:tailEnd/>
              </a:ln>
            </p:spPr>
            <p:txBody>
              <a:bodyPr/>
              <a:lstStyle/>
              <a:p>
                <a:endParaRPr lang="en-US"/>
              </a:p>
            </p:txBody>
          </p:sp>
          <p:sp>
            <p:nvSpPr>
              <p:cNvPr id="107" name="Freeform 2444"/>
              <p:cNvSpPr>
                <a:spLocks/>
              </p:cNvSpPr>
              <p:nvPr/>
            </p:nvSpPr>
            <p:spPr bwMode="auto">
              <a:xfrm>
                <a:off x="6788150" y="3443288"/>
                <a:ext cx="3175" cy="1587"/>
              </a:xfrm>
              <a:custGeom>
                <a:avLst/>
                <a:gdLst>
                  <a:gd name="T0" fmla="*/ 0 w 12"/>
                  <a:gd name="T1" fmla="*/ 1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1"/>
                    </a:moveTo>
                    <a:lnTo>
                      <a:pt x="11" y="0"/>
                    </a:lnTo>
                    <a:lnTo>
                      <a:pt x="12" y="0"/>
                    </a:lnTo>
                  </a:path>
                </a:pathLst>
              </a:custGeom>
              <a:noFill/>
              <a:ln w="6350">
                <a:solidFill>
                  <a:srgbClr val="0C0CFF"/>
                </a:solidFill>
                <a:prstDash val="solid"/>
                <a:round/>
                <a:headEnd/>
                <a:tailEnd/>
              </a:ln>
            </p:spPr>
            <p:txBody>
              <a:bodyPr/>
              <a:lstStyle/>
              <a:p>
                <a:endParaRPr lang="en-US"/>
              </a:p>
            </p:txBody>
          </p:sp>
          <p:sp>
            <p:nvSpPr>
              <p:cNvPr id="108" name="Freeform 2445"/>
              <p:cNvSpPr>
                <a:spLocks/>
              </p:cNvSpPr>
              <p:nvPr/>
            </p:nvSpPr>
            <p:spPr bwMode="auto">
              <a:xfrm>
                <a:off x="6791325" y="3443288"/>
                <a:ext cx="3175" cy="1587"/>
              </a:xfrm>
              <a:custGeom>
                <a:avLst/>
                <a:gdLst>
                  <a:gd name="T0" fmla="*/ 0 w 12"/>
                  <a:gd name="T1" fmla="*/ 1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1"/>
                    </a:moveTo>
                    <a:lnTo>
                      <a:pt x="11" y="0"/>
                    </a:lnTo>
                    <a:lnTo>
                      <a:pt x="12" y="0"/>
                    </a:lnTo>
                  </a:path>
                </a:pathLst>
              </a:custGeom>
              <a:noFill/>
              <a:ln w="6350">
                <a:solidFill>
                  <a:srgbClr val="0C0CFF"/>
                </a:solidFill>
                <a:prstDash val="solid"/>
                <a:round/>
                <a:headEnd/>
                <a:tailEnd/>
              </a:ln>
            </p:spPr>
            <p:txBody>
              <a:bodyPr/>
              <a:lstStyle/>
              <a:p>
                <a:endParaRPr lang="en-US"/>
              </a:p>
            </p:txBody>
          </p:sp>
          <p:sp>
            <p:nvSpPr>
              <p:cNvPr id="109" name="Freeform 2446"/>
              <p:cNvSpPr>
                <a:spLocks/>
              </p:cNvSpPr>
              <p:nvPr/>
            </p:nvSpPr>
            <p:spPr bwMode="auto">
              <a:xfrm>
                <a:off x="6794500" y="3443288"/>
                <a:ext cx="3175" cy="1587"/>
              </a:xfrm>
              <a:custGeom>
                <a:avLst/>
                <a:gdLst>
                  <a:gd name="T0" fmla="*/ 0 w 12"/>
                  <a:gd name="T1" fmla="*/ 1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1"/>
                    </a:moveTo>
                    <a:lnTo>
                      <a:pt x="11" y="0"/>
                    </a:lnTo>
                    <a:lnTo>
                      <a:pt x="12" y="0"/>
                    </a:lnTo>
                  </a:path>
                </a:pathLst>
              </a:custGeom>
              <a:noFill/>
              <a:ln w="6350">
                <a:solidFill>
                  <a:srgbClr val="0C0CFF"/>
                </a:solidFill>
                <a:prstDash val="solid"/>
                <a:round/>
                <a:headEnd/>
                <a:tailEnd/>
              </a:ln>
            </p:spPr>
            <p:txBody>
              <a:bodyPr/>
              <a:lstStyle/>
              <a:p>
                <a:endParaRPr lang="en-US"/>
              </a:p>
            </p:txBody>
          </p:sp>
          <p:sp>
            <p:nvSpPr>
              <p:cNvPr id="110" name="Freeform 2447"/>
              <p:cNvSpPr>
                <a:spLocks/>
              </p:cNvSpPr>
              <p:nvPr/>
            </p:nvSpPr>
            <p:spPr bwMode="auto">
              <a:xfrm>
                <a:off x="6797675" y="3443288"/>
                <a:ext cx="4763" cy="1587"/>
              </a:xfrm>
              <a:custGeom>
                <a:avLst/>
                <a:gdLst>
                  <a:gd name="T0" fmla="*/ 0 w 13"/>
                  <a:gd name="T1" fmla="*/ 2 h 2"/>
                  <a:gd name="T2" fmla="*/ 12 w 13"/>
                  <a:gd name="T3" fmla="*/ 0 h 2"/>
                  <a:gd name="T4" fmla="*/ 13 w 13"/>
                  <a:gd name="T5" fmla="*/ 0 h 2"/>
                  <a:gd name="T6" fmla="*/ 0 60000 65536"/>
                  <a:gd name="T7" fmla="*/ 0 60000 65536"/>
                  <a:gd name="T8" fmla="*/ 0 60000 65536"/>
                  <a:gd name="T9" fmla="*/ 0 w 13"/>
                  <a:gd name="T10" fmla="*/ 0 h 2"/>
                  <a:gd name="T11" fmla="*/ 13 w 13"/>
                  <a:gd name="T12" fmla="*/ 2 h 2"/>
                </a:gdLst>
                <a:ahLst/>
                <a:cxnLst>
                  <a:cxn ang="T6">
                    <a:pos x="T0" y="T1"/>
                  </a:cxn>
                  <a:cxn ang="T7">
                    <a:pos x="T2" y="T3"/>
                  </a:cxn>
                  <a:cxn ang="T8">
                    <a:pos x="T4" y="T5"/>
                  </a:cxn>
                </a:cxnLst>
                <a:rect l="T9" t="T10" r="T11" b="T12"/>
                <a:pathLst>
                  <a:path w="13" h="2">
                    <a:moveTo>
                      <a:pt x="0" y="2"/>
                    </a:moveTo>
                    <a:lnTo>
                      <a:pt x="12" y="0"/>
                    </a:lnTo>
                    <a:lnTo>
                      <a:pt x="13" y="0"/>
                    </a:lnTo>
                  </a:path>
                </a:pathLst>
              </a:custGeom>
              <a:noFill/>
              <a:ln w="6350">
                <a:solidFill>
                  <a:srgbClr val="0C0CFF"/>
                </a:solidFill>
                <a:prstDash val="solid"/>
                <a:round/>
                <a:headEnd/>
                <a:tailEnd/>
              </a:ln>
            </p:spPr>
            <p:txBody>
              <a:bodyPr/>
              <a:lstStyle/>
              <a:p>
                <a:endParaRPr lang="en-US"/>
              </a:p>
            </p:txBody>
          </p:sp>
          <p:sp>
            <p:nvSpPr>
              <p:cNvPr id="111" name="Freeform 2448"/>
              <p:cNvSpPr>
                <a:spLocks/>
              </p:cNvSpPr>
              <p:nvPr/>
            </p:nvSpPr>
            <p:spPr bwMode="auto">
              <a:xfrm>
                <a:off x="6800850" y="3441700"/>
                <a:ext cx="4763" cy="1588"/>
              </a:xfrm>
              <a:custGeom>
                <a:avLst/>
                <a:gdLst>
                  <a:gd name="T0" fmla="*/ 0 w 12"/>
                  <a:gd name="T1" fmla="*/ 2 h 2"/>
                  <a:gd name="T2" fmla="*/ 11 w 12"/>
                  <a:gd name="T3" fmla="*/ 0 h 2"/>
                  <a:gd name="T4" fmla="*/ 12 w 12"/>
                  <a:gd name="T5" fmla="*/ 0 h 2"/>
                  <a:gd name="T6" fmla="*/ 0 60000 65536"/>
                  <a:gd name="T7" fmla="*/ 0 60000 65536"/>
                  <a:gd name="T8" fmla="*/ 0 60000 65536"/>
                  <a:gd name="T9" fmla="*/ 0 w 12"/>
                  <a:gd name="T10" fmla="*/ 0 h 2"/>
                  <a:gd name="T11" fmla="*/ 12 w 12"/>
                  <a:gd name="T12" fmla="*/ 2 h 2"/>
                </a:gdLst>
                <a:ahLst/>
                <a:cxnLst>
                  <a:cxn ang="T6">
                    <a:pos x="T0" y="T1"/>
                  </a:cxn>
                  <a:cxn ang="T7">
                    <a:pos x="T2" y="T3"/>
                  </a:cxn>
                  <a:cxn ang="T8">
                    <a:pos x="T4" y="T5"/>
                  </a:cxn>
                </a:cxnLst>
                <a:rect l="T9" t="T10" r="T11" b="T12"/>
                <a:pathLst>
                  <a:path w="12" h="2">
                    <a:moveTo>
                      <a:pt x="0" y="2"/>
                    </a:moveTo>
                    <a:lnTo>
                      <a:pt x="11" y="0"/>
                    </a:lnTo>
                    <a:lnTo>
                      <a:pt x="12" y="0"/>
                    </a:lnTo>
                  </a:path>
                </a:pathLst>
              </a:custGeom>
              <a:noFill/>
              <a:ln w="6350">
                <a:solidFill>
                  <a:srgbClr val="0C0CFF"/>
                </a:solidFill>
                <a:prstDash val="solid"/>
                <a:round/>
                <a:headEnd/>
                <a:tailEnd/>
              </a:ln>
            </p:spPr>
            <p:txBody>
              <a:bodyPr/>
              <a:lstStyle/>
              <a:p>
                <a:endParaRPr lang="en-US"/>
              </a:p>
            </p:txBody>
          </p:sp>
          <p:sp>
            <p:nvSpPr>
              <p:cNvPr id="112" name="Freeform 2449"/>
              <p:cNvSpPr>
                <a:spLocks/>
              </p:cNvSpPr>
              <p:nvPr/>
            </p:nvSpPr>
            <p:spPr bwMode="auto">
              <a:xfrm>
                <a:off x="6805613" y="3441700"/>
                <a:ext cx="3175" cy="1588"/>
              </a:xfrm>
              <a:custGeom>
                <a:avLst/>
                <a:gdLst>
                  <a:gd name="T0" fmla="*/ 0 w 12"/>
                  <a:gd name="T1" fmla="*/ 3 h 3"/>
                  <a:gd name="T2" fmla="*/ 11 w 12"/>
                  <a:gd name="T3" fmla="*/ 0 h 3"/>
                  <a:gd name="T4" fmla="*/ 12 w 12"/>
                  <a:gd name="T5" fmla="*/ 0 h 3"/>
                  <a:gd name="T6" fmla="*/ 0 60000 65536"/>
                  <a:gd name="T7" fmla="*/ 0 60000 65536"/>
                  <a:gd name="T8" fmla="*/ 0 60000 65536"/>
                  <a:gd name="T9" fmla="*/ 0 w 12"/>
                  <a:gd name="T10" fmla="*/ 0 h 3"/>
                  <a:gd name="T11" fmla="*/ 12 w 12"/>
                  <a:gd name="T12" fmla="*/ 3 h 3"/>
                </a:gdLst>
                <a:ahLst/>
                <a:cxnLst>
                  <a:cxn ang="T6">
                    <a:pos x="T0" y="T1"/>
                  </a:cxn>
                  <a:cxn ang="T7">
                    <a:pos x="T2" y="T3"/>
                  </a:cxn>
                  <a:cxn ang="T8">
                    <a:pos x="T4" y="T5"/>
                  </a:cxn>
                </a:cxnLst>
                <a:rect l="T9" t="T10" r="T11" b="T12"/>
                <a:pathLst>
                  <a:path w="12" h="3">
                    <a:moveTo>
                      <a:pt x="0" y="3"/>
                    </a:moveTo>
                    <a:lnTo>
                      <a:pt x="11" y="0"/>
                    </a:lnTo>
                    <a:lnTo>
                      <a:pt x="12" y="0"/>
                    </a:lnTo>
                  </a:path>
                </a:pathLst>
              </a:custGeom>
              <a:noFill/>
              <a:ln w="6350">
                <a:solidFill>
                  <a:srgbClr val="0C0CFF"/>
                </a:solidFill>
                <a:prstDash val="solid"/>
                <a:round/>
                <a:headEnd/>
                <a:tailEnd/>
              </a:ln>
            </p:spPr>
            <p:txBody>
              <a:bodyPr/>
              <a:lstStyle/>
              <a:p>
                <a:endParaRPr lang="en-US"/>
              </a:p>
            </p:txBody>
          </p:sp>
          <p:sp>
            <p:nvSpPr>
              <p:cNvPr id="113" name="Freeform 2450"/>
              <p:cNvSpPr>
                <a:spLocks/>
              </p:cNvSpPr>
              <p:nvPr/>
            </p:nvSpPr>
            <p:spPr bwMode="auto">
              <a:xfrm>
                <a:off x="6808788" y="3440113"/>
                <a:ext cx="3175" cy="1587"/>
              </a:xfrm>
              <a:custGeom>
                <a:avLst/>
                <a:gdLst>
                  <a:gd name="T0" fmla="*/ 0 w 12"/>
                  <a:gd name="T1" fmla="*/ 4 h 4"/>
                  <a:gd name="T2" fmla="*/ 11 w 12"/>
                  <a:gd name="T3" fmla="*/ 0 h 4"/>
                  <a:gd name="T4" fmla="*/ 12 w 12"/>
                  <a:gd name="T5" fmla="*/ 0 h 4"/>
                  <a:gd name="T6" fmla="*/ 0 60000 65536"/>
                  <a:gd name="T7" fmla="*/ 0 60000 65536"/>
                  <a:gd name="T8" fmla="*/ 0 60000 65536"/>
                  <a:gd name="T9" fmla="*/ 0 w 12"/>
                  <a:gd name="T10" fmla="*/ 0 h 4"/>
                  <a:gd name="T11" fmla="*/ 12 w 12"/>
                  <a:gd name="T12" fmla="*/ 4 h 4"/>
                </a:gdLst>
                <a:ahLst/>
                <a:cxnLst>
                  <a:cxn ang="T6">
                    <a:pos x="T0" y="T1"/>
                  </a:cxn>
                  <a:cxn ang="T7">
                    <a:pos x="T2" y="T3"/>
                  </a:cxn>
                  <a:cxn ang="T8">
                    <a:pos x="T4" y="T5"/>
                  </a:cxn>
                </a:cxnLst>
                <a:rect l="T9" t="T10" r="T11" b="T12"/>
                <a:pathLst>
                  <a:path w="12" h="4">
                    <a:moveTo>
                      <a:pt x="0" y="4"/>
                    </a:moveTo>
                    <a:lnTo>
                      <a:pt x="11" y="0"/>
                    </a:lnTo>
                    <a:lnTo>
                      <a:pt x="12" y="0"/>
                    </a:lnTo>
                  </a:path>
                </a:pathLst>
              </a:custGeom>
              <a:noFill/>
              <a:ln w="6350">
                <a:solidFill>
                  <a:srgbClr val="0C0CFF"/>
                </a:solidFill>
                <a:prstDash val="solid"/>
                <a:round/>
                <a:headEnd/>
                <a:tailEnd/>
              </a:ln>
            </p:spPr>
            <p:txBody>
              <a:bodyPr/>
              <a:lstStyle/>
              <a:p>
                <a:endParaRPr lang="en-US"/>
              </a:p>
            </p:txBody>
          </p:sp>
          <p:sp>
            <p:nvSpPr>
              <p:cNvPr id="114" name="Freeform 2451"/>
              <p:cNvSpPr>
                <a:spLocks/>
              </p:cNvSpPr>
              <p:nvPr/>
            </p:nvSpPr>
            <p:spPr bwMode="auto">
              <a:xfrm>
                <a:off x="6811963" y="3438525"/>
                <a:ext cx="3175" cy="1588"/>
              </a:xfrm>
              <a:custGeom>
                <a:avLst/>
                <a:gdLst>
                  <a:gd name="T0" fmla="*/ 0 w 12"/>
                  <a:gd name="T1" fmla="*/ 5 h 5"/>
                  <a:gd name="T2" fmla="*/ 11 w 12"/>
                  <a:gd name="T3" fmla="*/ 0 h 5"/>
                  <a:gd name="T4" fmla="*/ 12 w 12"/>
                  <a:gd name="T5" fmla="*/ 0 h 5"/>
                  <a:gd name="T6" fmla="*/ 0 60000 65536"/>
                  <a:gd name="T7" fmla="*/ 0 60000 65536"/>
                  <a:gd name="T8" fmla="*/ 0 60000 65536"/>
                  <a:gd name="T9" fmla="*/ 0 w 12"/>
                  <a:gd name="T10" fmla="*/ 0 h 5"/>
                  <a:gd name="T11" fmla="*/ 12 w 12"/>
                  <a:gd name="T12" fmla="*/ 5 h 5"/>
                </a:gdLst>
                <a:ahLst/>
                <a:cxnLst>
                  <a:cxn ang="T6">
                    <a:pos x="T0" y="T1"/>
                  </a:cxn>
                  <a:cxn ang="T7">
                    <a:pos x="T2" y="T3"/>
                  </a:cxn>
                  <a:cxn ang="T8">
                    <a:pos x="T4" y="T5"/>
                  </a:cxn>
                </a:cxnLst>
                <a:rect l="T9" t="T10" r="T11" b="T12"/>
                <a:pathLst>
                  <a:path w="12" h="5">
                    <a:moveTo>
                      <a:pt x="0" y="5"/>
                    </a:moveTo>
                    <a:lnTo>
                      <a:pt x="11" y="0"/>
                    </a:lnTo>
                    <a:lnTo>
                      <a:pt x="12" y="0"/>
                    </a:lnTo>
                  </a:path>
                </a:pathLst>
              </a:custGeom>
              <a:noFill/>
              <a:ln w="6350">
                <a:solidFill>
                  <a:srgbClr val="0C0CFF"/>
                </a:solidFill>
                <a:prstDash val="solid"/>
                <a:round/>
                <a:headEnd/>
                <a:tailEnd/>
              </a:ln>
            </p:spPr>
            <p:txBody>
              <a:bodyPr/>
              <a:lstStyle/>
              <a:p>
                <a:endParaRPr lang="en-US"/>
              </a:p>
            </p:txBody>
          </p:sp>
          <p:sp>
            <p:nvSpPr>
              <p:cNvPr id="115" name="Freeform 2452"/>
              <p:cNvSpPr>
                <a:spLocks/>
              </p:cNvSpPr>
              <p:nvPr/>
            </p:nvSpPr>
            <p:spPr bwMode="auto">
              <a:xfrm>
                <a:off x="6815138" y="3436938"/>
                <a:ext cx="3175" cy="1587"/>
              </a:xfrm>
              <a:custGeom>
                <a:avLst/>
                <a:gdLst>
                  <a:gd name="T0" fmla="*/ 0 w 12"/>
                  <a:gd name="T1" fmla="*/ 6 h 6"/>
                  <a:gd name="T2" fmla="*/ 11 w 12"/>
                  <a:gd name="T3" fmla="*/ 0 h 6"/>
                  <a:gd name="T4" fmla="*/ 12 w 12"/>
                  <a:gd name="T5" fmla="*/ 0 h 6"/>
                  <a:gd name="T6" fmla="*/ 0 60000 65536"/>
                  <a:gd name="T7" fmla="*/ 0 60000 65536"/>
                  <a:gd name="T8" fmla="*/ 0 60000 65536"/>
                  <a:gd name="T9" fmla="*/ 0 w 12"/>
                  <a:gd name="T10" fmla="*/ 0 h 6"/>
                  <a:gd name="T11" fmla="*/ 12 w 12"/>
                  <a:gd name="T12" fmla="*/ 6 h 6"/>
                </a:gdLst>
                <a:ahLst/>
                <a:cxnLst>
                  <a:cxn ang="T6">
                    <a:pos x="T0" y="T1"/>
                  </a:cxn>
                  <a:cxn ang="T7">
                    <a:pos x="T2" y="T3"/>
                  </a:cxn>
                  <a:cxn ang="T8">
                    <a:pos x="T4" y="T5"/>
                  </a:cxn>
                </a:cxnLst>
                <a:rect l="T9" t="T10" r="T11" b="T12"/>
                <a:pathLst>
                  <a:path w="12" h="6">
                    <a:moveTo>
                      <a:pt x="0" y="6"/>
                    </a:moveTo>
                    <a:lnTo>
                      <a:pt x="11" y="0"/>
                    </a:lnTo>
                    <a:lnTo>
                      <a:pt x="12" y="0"/>
                    </a:lnTo>
                  </a:path>
                </a:pathLst>
              </a:custGeom>
              <a:noFill/>
              <a:ln w="6350">
                <a:solidFill>
                  <a:srgbClr val="0C0CFF"/>
                </a:solidFill>
                <a:prstDash val="solid"/>
                <a:round/>
                <a:headEnd/>
                <a:tailEnd/>
              </a:ln>
            </p:spPr>
            <p:txBody>
              <a:bodyPr/>
              <a:lstStyle/>
              <a:p>
                <a:endParaRPr lang="en-US"/>
              </a:p>
            </p:txBody>
          </p:sp>
          <p:sp>
            <p:nvSpPr>
              <p:cNvPr id="116" name="Freeform 2453"/>
              <p:cNvSpPr>
                <a:spLocks/>
              </p:cNvSpPr>
              <p:nvPr/>
            </p:nvSpPr>
            <p:spPr bwMode="auto">
              <a:xfrm>
                <a:off x="6818313" y="3433763"/>
                <a:ext cx="3175" cy="3175"/>
              </a:xfrm>
              <a:custGeom>
                <a:avLst/>
                <a:gdLst>
                  <a:gd name="T0" fmla="*/ 0 w 12"/>
                  <a:gd name="T1" fmla="*/ 8 h 8"/>
                  <a:gd name="T2" fmla="*/ 11 w 12"/>
                  <a:gd name="T3" fmla="*/ 0 h 8"/>
                  <a:gd name="T4" fmla="*/ 12 w 12"/>
                  <a:gd name="T5" fmla="*/ 0 h 8"/>
                  <a:gd name="T6" fmla="*/ 0 60000 65536"/>
                  <a:gd name="T7" fmla="*/ 0 60000 65536"/>
                  <a:gd name="T8" fmla="*/ 0 60000 65536"/>
                  <a:gd name="T9" fmla="*/ 0 w 12"/>
                  <a:gd name="T10" fmla="*/ 0 h 8"/>
                  <a:gd name="T11" fmla="*/ 12 w 12"/>
                  <a:gd name="T12" fmla="*/ 8 h 8"/>
                </a:gdLst>
                <a:ahLst/>
                <a:cxnLst>
                  <a:cxn ang="T6">
                    <a:pos x="T0" y="T1"/>
                  </a:cxn>
                  <a:cxn ang="T7">
                    <a:pos x="T2" y="T3"/>
                  </a:cxn>
                  <a:cxn ang="T8">
                    <a:pos x="T4" y="T5"/>
                  </a:cxn>
                </a:cxnLst>
                <a:rect l="T9" t="T10" r="T11" b="T12"/>
                <a:pathLst>
                  <a:path w="12" h="8">
                    <a:moveTo>
                      <a:pt x="0" y="8"/>
                    </a:moveTo>
                    <a:lnTo>
                      <a:pt x="11" y="0"/>
                    </a:lnTo>
                    <a:lnTo>
                      <a:pt x="12" y="0"/>
                    </a:lnTo>
                  </a:path>
                </a:pathLst>
              </a:custGeom>
              <a:noFill/>
              <a:ln w="6350">
                <a:solidFill>
                  <a:srgbClr val="0C0CFF"/>
                </a:solidFill>
                <a:prstDash val="solid"/>
                <a:round/>
                <a:headEnd/>
                <a:tailEnd/>
              </a:ln>
            </p:spPr>
            <p:txBody>
              <a:bodyPr/>
              <a:lstStyle/>
              <a:p>
                <a:endParaRPr lang="en-US"/>
              </a:p>
            </p:txBody>
          </p:sp>
          <p:sp>
            <p:nvSpPr>
              <p:cNvPr id="117" name="Freeform 2454"/>
              <p:cNvSpPr>
                <a:spLocks/>
              </p:cNvSpPr>
              <p:nvPr/>
            </p:nvSpPr>
            <p:spPr bwMode="auto">
              <a:xfrm>
                <a:off x="6821488" y="3430588"/>
                <a:ext cx="3175" cy="3175"/>
              </a:xfrm>
              <a:custGeom>
                <a:avLst/>
                <a:gdLst>
                  <a:gd name="T0" fmla="*/ 0 w 12"/>
                  <a:gd name="T1" fmla="*/ 10 h 10"/>
                  <a:gd name="T2" fmla="*/ 11 w 12"/>
                  <a:gd name="T3" fmla="*/ 0 h 10"/>
                  <a:gd name="T4" fmla="*/ 12 w 12"/>
                  <a:gd name="T5" fmla="*/ 0 h 10"/>
                  <a:gd name="T6" fmla="*/ 0 60000 65536"/>
                  <a:gd name="T7" fmla="*/ 0 60000 65536"/>
                  <a:gd name="T8" fmla="*/ 0 60000 65536"/>
                  <a:gd name="T9" fmla="*/ 0 w 12"/>
                  <a:gd name="T10" fmla="*/ 0 h 10"/>
                  <a:gd name="T11" fmla="*/ 12 w 12"/>
                  <a:gd name="T12" fmla="*/ 10 h 10"/>
                </a:gdLst>
                <a:ahLst/>
                <a:cxnLst>
                  <a:cxn ang="T6">
                    <a:pos x="T0" y="T1"/>
                  </a:cxn>
                  <a:cxn ang="T7">
                    <a:pos x="T2" y="T3"/>
                  </a:cxn>
                  <a:cxn ang="T8">
                    <a:pos x="T4" y="T5"/>
                  </a:cxn>
                </a:cxnLst>
                <a:rect l="T9" t="T10" r="T11" b="T12"/>
                <a:pathLst>
                  <a:path w="12" h="10">
                    <a:moveTo>
                      <a:pt x="0" y="1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118" name="Freeform 2455"/>
              <p:cNvSpPr>
                <a:spLocks/>
              </p:cNvSpPr>
              <p:nvPr/>
            </p:nvSpPr>
            <p:spPr bwMode="auto">
              <a:xfrm>
                <a:off x="6824663" y="3427413"/>
                <a:ext cx="3175" cy="3175"/>
              </a:xfrm>
              <a:custGeom>
                <a:avLst/>
                <a:gdLst>
                  <a:gd name="T0" fmla="*/ 0 w 12"/>
                  <a:gd name="T1" fmla="*/ 13 h 13"/>
                  <a:gd name="T2" fmla="*/ 11 w 12"/>
                  <a:gd name="T3" fmla="*/ 0 h 13"/>
                  <a:gd name="T4" fmla="*/ 12 w 12"/>
                  <a:gd name="T5" fmla="*/ 0 h 13"/>
                  <a:gd name="T6" fmla="*/ 0 60000 65536"/>
                  <a:gd name="T7" fmla="*/ 0 60000 65536"/>
                  <a:gd name="T8" fmla="*/ 0 60000 65536"/>
                  <a:gd name="T9" fmla="*/ 0 w 12"/>
                  <a:gd name="T10" fmla="*/ 0 h 13"/>
                  <a:gd name="T11" fmla="*/ 12 w 12"/>
                  <a:gd name="T12" fmla="*/ 13 h 13"/>
                </a:gdLst>
                <a:ahLst/>
                <a:cxnLst>
                  <a:cxn ang="T6">
                    <a:pos x="T0" y="T1"/>
                  </a:cxn>
                  <a:cxn ang="T7">
                    <a:pos x="T2" y="T3"/>
                  </a:cxn>
                  <a:cxn ang="T8">
                    <a:pos x="T4" y="T5"/>
                  </a:cxn>
                </a:cxnLst>
                <a:rect l="T9" t="T10" r="T11" b="T12"/>
                <a:pathLst>
                  <a:path w="12" h="13">
                    <a:moveTo>
                      <a:pt x="0" y="13"/>
                    </a:moveTo>
                    <a:lnTo>
                      <a:pt x="11" y="0"/>
                    </a:lnTo>
                    <a:lnTo>
                      <a:pt x="12" y="0"/>
                    </a:lnTo>
                  </a:path>
                </a:pathLst>
              </a:custGeom>
              <a:noFill/>
              <a:ln w="6350">
                <a:solidFill>
                  <a:srgbClr val="0C0CFF"/>
                </a:solidFill>
                <a:prstDash val="solid"/>
                <a:round/>
                <a:headEnd/>
                <a:tailEnd/>
              </a:ln>
            </p:spPr>
            <p:txBody>
              <a:bodyPr/>
              <a:lstStyle/>
              <a:p>
                <a:endParaRPr lang="en-US"/>
              </a:p>
            </p:txBody>
          </p:sp>
          <p:sp>
            <p:nvSpPr>
              <p:cNvPr id="119" name="Freeform 2456"/>
              <p:cNvSpPr>
                <a:spLocks/>
              </p:cNvSpPr>
              <p:nvPr/>
            </p:nvSpPr>
            <p:spPr bwMode="auto">
              <a:xfrm>
                <a:off x="6827838" y="3421063"/>
                <a:ext cx="4762" cy="6350"/>
              </a:xfrm>
              <a:custGeom>
                <a:avLst/>
                <a:gdLst>
                  <a:gd name="T0" fmla="*/ 0 w 12"/>
                  <a:gd name="T1" fmla="*/ 18 h 18"/>
                  <a:gd name="T2" fmla="*/ 11 w 12"/>
                  <a:gd name="T3" fmla="*/ 0 h 18"/>
                  <a:gd name="T4" fmla="*/ 12 w 12"/>
                  <a:gd name="T5" fmla="*/ 0 h 18"/>
                  <a:gd name="T6" fmla="*/ 0 60000 65536"/>
                  <a:gd name="T7" fmla="*/ 0 60000 65536"/>
                  <a:gd name="T8" fmla="*/ 0 60000 65536"/>
                  <a:gd name="T9" fmla="*/ 0 w 12"/>
                  <a:gd name="T10" fmla="*/ 0 h 18"/>
                  <a:gd name="T11" fmla="*/ 12 w 12"/>
                  <a:gd name="T12" fmla="*/ 18 h 18"/>
                </a:gdLst>
                <a:ahLst/>
                <a:cxnLst>
                  <a:cxn ang="T6">
                    <a:pos x="T0" y="T1"/>
                  </a:cxn>
                  <a:cxn ang="T7">
                    <a:pos x="T2" y="T3"/>
                  </a:cxn>
                  <a:cxn ang="T8">
                    <a:pos x="T4" y="T5"/>
                  </a:cxn>
                </a:cxnLst>
                <a:rect l="T9" t="T10" r="T11" b="T12"/>
                <a:pathLst>
                  <a:path w="12" h="18">
                    <a:moveTo>
                      <a:pt x="0" y="18"/>
                    </a:moveTo>
                    <a:lnTo>
                      <a:pt x="11" y="0"/>
                    </a:lnTo>
                    <a:lnTo>
                      <a:pt x="12" y="0"/>
                    </a:lnTo>
                  </a:path>
                </a:pathLst>
              </a:custGeom>
              <a:noFill/>
              <a:ln w="6350">
                <a:solidFill>
                  <a:srgbClr val="0C0CFF"/>
                </a:solidFill>
                <a:prstDash val="solid"/>
                <a:round/>
                <a:headEnd/>
                <a:tailEnd/>
              </a:ln>
            </p:spPr>
            <p:txBody>
              <a:bodyPr/>
              <a:lstStyle/>
              <a:p>
                <a:endParaRPr lang="en-US"/>
              </a:p>
            </p:txBody>
          </p:sp>
          <p:sp>
            <p:nvSpPr>
              <p:cNvPr id="120" name="Freeform 2457"/>
              <p:cNvSpPr>
                <a:spLocks/>
              </p:cNvSpPr>
              <p:nvPr/>
            </p:nvSpPr>
            <p:spPr bwMode="auto">
              <a:xfrm>
                <a:off x="6831013" y="3414713"/>
                <a:ext cx="4762" cy="6350"/>
              </a:xfrm>
              <a:custGeom>
                <a:avLst/>
                <a:gdLst>
                  <a:gd name="T0" fmla="*/ 0 w 12"/>
                  <a:gd name="T1" fmla="*/ 21 h 21"/>
                  <a:gd name="T2" fmla="*/ 11 w 12"/>
                  <a:gd name="T3" fmla="*/ 0 h 21"/>
                  <a:gd name="T4" fmla="*/ 12 w 12"/>
                  <a:gd name="T5" fmla="*/ 0 h 21"/>
                  <a:gd name="T6" fmla="*/ 0 60000 65536"/>
                  <a:gd name="T7" fmla="*/ 0 60000 65536"/>
                  <a:gd name="T8" fmla="*/ 0 60000 65536"/>
                  <a:gd name="T9" fmla="*/ 0 w 12"/>
                  <a:gd name="T10" fmla="*/ 0 h 21"/>
                  <a:gd name="T11" fmla="*/ 12 w 12"/>
                  <a:gd name="T12" fmla="*/ 21 h 21"/>
                </a:gdLst>
                <a:ahLst/>
                <a:cxnLst>
                  <a:cxn ang="T6">
                    <a:pos x="T0" y="T1"/>
                  </a:cxn>
                  <a:cxn ang="T7">
                    <a:pos x="T2" y="T3"/>
                  </a:cxn>
                  <a:cxn ang="T8">
                    <a:pos x="T4" y="T5"/>
                  </a:cxn>
                </a:cxnLst>
                <a:rect l="T9" t="T10" r="T11" b="T12"/>
                <a:pathLst>
                  <a:path w="12" h="21">
                    <a:moveTo>
                      <a:pt x="0" y="21"/>
                    </a:moveTo>
                    <a:lnTo>
                      <a:pt x="11" y="0"/>
                    </a:lnTo>
                    <a:lnTo>
                      <a:pt x="12" y="0"/>
                    </a:lnTo>
                  </a:path>
                </a:pathLst>
              </a:custGeom>
              <a:noFill/>
              <a:ln w="6350">
                <a:solidFill>
                  <a:srgbClr val="0C0CFF"/>
                </a:solidFill>
                <a:prstDash val="solid"/>
                <a:round/>
                <a:headEnd/>
                <a:tailEnd/>
              </a:ln>
            </p:spPr>
            <p:txBody>
              <a:bodyPr/>
              <a:lstStyle/>
              <a:p>
                <a:endParaRPr lang="en-US"/>
              </a:p>
            </p:txBody>
          </p:sp>
          <p:sp>
            <p:nvSpPr>
              <p:cNvPr id="121" name="Freeform 2458"/>
              <p:cNvSpPr>
                <a:spLocks/>
              </p:cNvSpPr>
              <p:nvPr/>
            </p:nvSpPr>
            <p:spPr bwMode="auto">
              <a:xfrm>
                <a:off x="6834188" y="3406775"/>
                <a:ext cx="4762" cy="7938"/>
              </a:xfrm>
              <a:custGeom>
                <a:avLst/>
                <a:gdLst>
                  <a:gd name="T0" fmla="*/ 0 w 12"/>
                  <a:gd name="T1" fmla="*/ 28 h 28"/>
                  <a:gd name="T2" fmla="*/ 11 w 12"/>
                  <a:gd name="T3" fmla="*/ 0 h 28"/>
                  <a:gd name="T4" fmla="*/ 12 w 12"/>
                  <a:gd name="T5" fmla="*/ 0 h 28"/>
                  <a:gd name="T6" fmla="*/ 0 60000 65536"/>
                  <a:gd name="T7" fmla="*/ 0 60000 65536"/>
                  <a:gd name="T8" fmla="*/ 0 60000 65536"/>
                  <a:gd name="T9" fmla="*/ 0 w 12"/>
                  <a:gd name="T10" fmla="*/ 0 h 28"/>
                  <a:gd name="T11" fmla="*/ 12 w 12"/>
                  <a:gd name="T12" fmla="*/ 28 h 28"/>
                </a:gdLst>
                <a:ahLst/>
                <a:cxnLst>
                  <a:cxn ang="T6">
                    <a:pos x="T0" y="T1"/>
                  </a:cxn>
                  <a:cxn ang="T7">
                    <a:pos x="T2" y="T3"/>
                  </a:cxn>
                  <a:cxn ang="T8">
                    <a:pos x="T4" y="T5"/>
                  </a:cxn>
                </a:cxnLst>
                <a:rect l="T9" t="T10" r="T11" b="T12"/>
                <a:pathLst>
                  <a:path w="12" h="28">
                    <a:moveTo>
                      <a:pt x="0" y="28"/>
                    </a:moveTo>
                    <a:lnTo>
                      <a:pt x="11" y="0"/>
                    </a:lnTo>
                    <a:lnTo>
                      <a:pt x="12" y="0"/>
                    </a:lnTo>
                  </a:path>
                </a:pathLst>
              </a:custGeom>
              <a:noFill/>
              <a:ln w="6350">
                <a:solidFill>
                  <a:srgbClr val="0C0CFF"/>
                </a:solidFill>
                <a:prstDash val="solid"/>
                <a:round/>
                <a:headEnd/>
                <a:tailEnd/>
              </a:ln>
            </p:spPr>
            <p:txBody>
              <a:bodyPr/>
              <a:lstStyle/>
              <a:p>
                <a:endParaRPr lang="en-US"/>
              </a:p>
            </p:txBody>
          </p:sp>
          <p:sp>
            <p:nvSpPr>
              <p:cNvPr id="122" name="Freeform 2459"/>
              <p:cNvSpPr>
                <a:spLocks/>
              </p:cNvSpPr>
              <p:nvPr/>
            </p:nvSpPr>
            <p:spPr bwMode="auto">
              <a:xfrm>
                <a:off x="6838950" y="3397250"/>
                <a:ext cx="3175" cy="9525"/>
              </a:xfrm>
              <a:custGeom>
                <a:avLst/>
                <a:gdLst>
                  <a:gd name="T0" fmla="*/ 0 w 12"/>
                  <a:gd name="T1" fmla="*/ 34 h 34"/>
                  <a:gd name="T2" fmla="*/ 11 w 12"/>
                  <a:gd name="T3" fmla="*/ 0 h 34"/>
                  <a:gd name="T4" fmla="*/ 12 w 12"/>
                  <a:gd name="T5" fmla="*/ 0 h 34"/>
                  <a:gd name="T6" fmla="*/ 0 60000 65536"/>
                  <a:gd name="T7" fmla="*/ 0 60000 65536"/>
                  <a:gd name="T8" fmla="*/ 0 60000 65536"/>
                  <a:gd name="T9" fmla="*/ 0 w 12"/>
                  <a:gd name="T10" fmla="*/ 0 h 34"/>
                  <a:gd name="T11" fmla="*/ 12 w 12"/>
                  <a:gd name="T12" fmla="*/ 34 h 34"/>
                </a:gdLst>
                <a:ahLst/>
                <a:cxnLst>
                  <a:cxn ang="T6">
                    <a:pos x="T0" y="T1"/>
                  </a:cxn>
                  <a:cxn ang="T7">
                    <a:pos x="T2" y="T3"/>
                  </a:cxn>
                  <a:cxn ang="T8">
                    <a:pos x="T4" y="T5"/>
                  </a:cxn>
                </a:cxnLst>
                <a:rect l="T9" t="T10" r="T11" b="T12"/>
                <a:pathLst>
                  <a:path w="12" h="34">
                    <a:moveTo>
                      <a:pt x="0" y="34"/>
                    </a:moveTo>
                    <a:lnTo>
                      <a:pt x="11" y="0"/>
                    </a:lnTo>
                    <a:lnTo>
                      <a:pt x="12" y="0"/>
                    </a:lnTo>
                  </a:path>
                </a:pathLst>
              </a:custGeom>
              <a:noFill/>
              <a:ln w="6350">
                <a:solidFill>
                  <a:srgbClr val="0C0CFF"/>
                </a:solidFill>
                <a:prstDash val="solid"/>
                <a:round/>
                <a:headEnd/>
                <a:tailEnd/>
              </a:ln>
            </p:spPr>
            <p:txBody>
              <a:bodyPr/>
              <a:lstStyle/>
              <a:p>
                <a:endParaRPr lang="en-US"/>
              </a:p>
            </p:txBody>
          </p:sp>
          <p:sp>
            <p:nvSpPr>
              <p:cNvPr id="123" name="Freeform 2460"/>
              <p:cNvSpPr>
                <a:spLocks/>
              </p:cNvSpPr>
              <p:nvPr/>
            </p:nvSpPr>
            <p:spPr bwMode="auto">
              <a:xfrm>
                <a:off x="6842125" y="3382963"/>
                <a:ext cx="3175" cy="14287"/>
              </a:xfrm>
              <a:custGeom>
                <a:avLst/>
                <a:gdLst>
                  <a:gd name="T0" fmla="*/ 0 w 13"/>
                  <a:gd name="T1" fmla="*/ 42 h 42"/>
                  <a:gd name="T2" fmla="*/ 12 w 13"/>
                  <a:gd name="T3" fmla="*/ 0 h 42"/>
                  <a:gd name="T4" fmla="*/ 13 w 13"/>
                  <a:gd name="T5" fmla="*/ 0 h 42"/>
                  <a:gd name="T6" fmla="*/ 0 60000 65536"/>
                  <a:gd name="T7" fmla="*/ 0 60000 65536"/>
                  <a:gd name="T8" fmla="*/ 0 60000 65536"/>
                  <a:gd name="T9" fmla="*/ 0 w 13"/>
                  <a:gd name="T10" fmla="*/ 0 h 42"/>
                  <a:gd name="T11" fmla="*/ 13 w 13"/>
                  <a:gd name="T12" fmla="*/ 42 h 42"/>
                </a:gdLst>
                <a:ahLst/>
                <a:cxnLst>
                  <a:cxn ang="T6">
                    <a:pos x="T0" y="T1"/>
                  </a:cxn>
                  <a:cxn ang="T7">
                    <a:pos x="T2" y="T3"/>
                  </a:cxn>
                  <a:cxn ang="T8">
                    <a:pos x="T4" y="T5"/>
                  </a:cxn>
                </a:cxnLst>
                <a:rect l="T9" t="T10" r="T11" b="T12"/>
                <a:pathLst>
                  <a:path w="13" h="42">
                    <a:moveTo>
                      <a:pt x="0" y="42"/>
                    </a:moveTo>
                    <a:lnTo>
                      <a:pt x="12" y="0"/>
                    </a:lnTo>
                    <a:lnTo>
                      <a:pt x="13" y="0"/>
                    </a:lnTo>
                  </a:path>
                </a:pathLst>
              </a:custGeom>
              <a:noFill/>
              <a:ln w="6350">
                <a:solidFill>
                  <a:srgbClr val="0C0CFF"/>
                </a:solidFill>
                <a:prstDash val="solid"/>
                <a:round/>
                <a:headEnd/>
                <a:tailEnd/>
              </a:ln>
            </p:spPr>
            <p:txBody>
              <a:bodyPr/>
              <a:lstStyle/>
              <a:p>
                <a:endParaRPr lang="en-US"/>
              </a:p>
            </p:txBody>
          </p:sp>
          <p:sp>
            <p:nvSpPr>
              <p:cNvPr id="124" name="Freeform 2461"/>
              <p:cNvSpPr>
                <a:spLocks/>
              </p:cNvSpPr>
              <p:nvPr/>
            </p:nvSpPr>
            <p:spPr bwMode="auto">
              <a:xfrm>
                <a:off x="6845300" y="3368675"/>
                <a:ext cx="3175" cy="14288"/>
              </a:xfrm>
              <a:custGeom>
                <a:avLst/>
                <a:gdLst>
                  <a:gd name="T0" fmla="*/ 0 w 12"/>
                  <a:gd name="T1" fmla="*/ 49 h 49"/>
                  <a:gd name="T2" fmla="*/ 11 w 12"/>
                  <a:gd name="T3" fmla="*/ 0 h 49"/>
                  <a:gd name="T4" fmla="*/ 12 w 12"/>
                  <a:gd name="T5" fmla="*/ 0 h 49"/>
                  <a:gd name="T6" fmla="*/ 0 60000 65536"/>
                  <a:gd name="T7" fmla="*/ 0 60000 65536"/>
                  <a:gd name="T8" fmla="*/ 0 60000 65536"/>
                  <a:gd name="T9" fmla="*/ 0 w 12"/>
                  <a:gd name="T10" fmla="*/ 0 h 49"/>
                  <a:gd name="T11" fmla="*/ 12 w 12"/>
                  <a:gd name="T12" fmla="*/ 49 h 49"/>
                </a:gdLst>
                <a:ahLst/>
                <a:cxnLst>
                  <a:cxn ang="T6">
                    <a:pos x="T0" y="T1"/>
                  </a:cxn>
                  <a:cxn ang="T7">
                    <a:pos x="T2" y="T3"/>
                  </a:cxn>
                  <a:cxn ang="T8">
                    <a:pos x="T4" y="T5"/>
                  </a:cxn>
                </a:cxnLst>
                <a:rect l="T9" t="T10" r="T11" b="T12"/>
                <a:pathLst>
                  <a:path w="12" h="49">
                    <a:moveTo>
                      <a:pt x="0" y="49"/>
                    </a:moveTo>
                    <a:lnTo>
                      <a:pt x="11" y="0"/>
                    </a:lnTo>
                    <a:lnTo>
                      <a:pt x="12" y="0"/>
                    </a:lnTo>
                  </a:path>
                </a:pathLst>
              </a:custGeom>
              <a:noFill/>
              <a:ln w="6350">
                <a:solidFill>
                  <a:srgbClr val="0C0CFF"/>
                </a:solidFill>
                <a:prstDash val="solid"/>
                <a:round/>
                <a:headEnd/>
                <a:tailEnd/>
              </a:ln>
            </p:spPr>
            <p:txBody>
              <a:bodyPr/>
              <a:lstStyle/>
              <a:p>
                <a:endParaRPr lang="en-US"/>
              </a:p>
            </p:txBody>
          </p:sp>
          <p:sp>
            <p:nvSpPr>
              <p:cNvPr id="125" name="Freeform 2462"/>
              <p:cNvSpPr>
                <a:spLocks/>
              </p:cNvSpPr>
              <p:nvPr/>
            </p:nvSpPr>
            <p:spPr bwMode="auto">
              <a:xfrm>
                <a:off x="6848475" y="3351213"/>
                <a:ext cx="3175" cy="17462"/>
              </a:xfrm>
              <a:custGeom>
                <a:avLst/>
                <a:gdLst>
                  <a:gd name="T0" fmla="*/ 0 w 12"/>
                  <a:gd name="T1" fmla="*/ 59 h 59"/>
                  <a:gd name="T2" fmla="*/ 11 w 12"/>
                  <a:gd name="T3" fmla="*/ 0 h 59"/>
                  <a:gd name="T4" fmla="*/ 12 w 12"/>
                  <a:gd name="T5" fmla="*/ 0 h 59"/>
                  <a:gd name="T6" fmla="*/ 0 60000 65536"/>
                  <a:gd name="T7" fmla="*/ 0 60000 65536"/>
                  <a:gd name="T8" fmla="*/ 0 60000 65536"/>
                  <a:gd name="T9" fmla="*/ 0 w 12"/>
                  <a:gd name="T10" fmla="*/ 0 h 59"/>
                  <a:gd name="T11" fmla="*/ 12 w 12"/>
                  <a:gd name="T12" fmla="*/ 59 h 59"/>
                </a:gdLst>
                <a:ahLst/>
                <a:cxnLst>
                  <a:cxn ang="T6">
                    <a:pos x="T0" y="T1"/>
                  </a:cxn>
                  <a:cxn ang="T7">
                    <a:pos x="T2" y="T3"/>
                  </a:cxn>
                  <a:cxn ang="T8">
                    <a:pos x="T4" y="T5"/>
                  </a:cxn>
                </a:cxnLst>
                <a:rect l="T9" t="T10" r="T11" b="T12"/>
                <a:pathLst>
                  <a:path w="12" h="59">
                    <a:moveTo>
                      <a:pt x="0" y="59"/>
                    </a:moveTo>
                    <a:lnTo>
                      <a:pt x="11" y="0"/>
                    </a:lnTo>
                    <a:lnTo>
                      <a:pt x="12" y="0"/>
                    </a:lnTo>
                  </a:path>
                </a:pathLst>
              </a:custGeom>
              <a:noFill/>
              <a:ln w="6350">
                <a:solidFill>
                  <a:srgbClr val="0C0CFF"/>
                </a:solidFill>
                <a:prstDash val="solid"/>
                <a:round/>
                <a:headEnd/>
                <a:tailEnd/>
              </a:ln>
            </p:spPr>
            <p:txBody>
              <a:bodyPr/>
              <a:lstStyle/>
              <a:p>
                <a:endParaRPr lang="en-US"/>
              </a:p>
            </p:txBody>
          </p:sp>
          <p:sp>
            <p:nvSpPr>
              <p:cNvPr id="126" name="Freeform 2463"/>
              <p:cNvSpPr>
                <a:spLocks/>
              </p:cNvSpPr>
              <p:nvPr/>
            </p:nvSpPr>
            <p:spPr bwMode="auto">
              <a:xfrm>
                <a:off x="6851650" y="3330575"/>
                <a:ext cx="3175" cy="20638"/>
              </a:xfrm>
              <a:custGeom>
                <a:avLst/>
                <a:gdLst>
                  <a:gd name="T0" fmla="*/ 0 w 12"/>
                  <a:gd name="T1" fmla="*/ 66 h 66"/>
                  <a:gd name="T2" fmla="*/ 11 w 12"/>
                  <a:gd name="T3" fmla="*/ 0 h 66"/>
                  <a:gd name="T4" fmla="*/ 12 w 12"/>
                  <a:gd name="T5" fmla="*/ 0 h 66"/>
                  <a:gd name="T6" fmla="*/ 0 60000 65536"/>
                  <a:gd name="T7" fmla="*/ 0 60000 65536"/>
                  <a:gd name="T8" fmla="*/ 0 60000 65536"/>
                  <a:gd name="T9" fmla="*/ 0 w 12"/>
                  <a:gd name="T10" fmla="*/ 0 h 66"/>
                  <a:gd name="T11" fmla="*/ 12 w 12"/>
                  <a:gd name="T12" fmla="*/ 66 h 66"/>
                </a:gdLst>
                <a:ahLst/>
                <a:cxnLst>
                  <a:cxn ang="T6">
                    <a:pos x="T0" y="T1"/>
                  </a:cxn>
                  <a:cxn ang="T7">
                    <a:pos x="T2" y="T3"/>
                  </a:cxn>
                  <a:cxn ang="T8">
                    <a:pos x="T4" y="T5"/>
                  </a:cxn>
                </a:cxnLst>
                <a:rect l="T9" t="T10" r="T11" b="T12"/>
                <a:pathLst>
                  <a:path w="12" h="66">
                    <a:moveTo>
                      <a:pt x="0" y="66"/>
                    </a:moveTo>
                    <a:lnTo>
                      <a:pt x="11" y="0"/>
                    </a:lnTo>
                    <a:lnTo>
                      <a:pt x="12" y="0"/>
                    </a:lnTo>
                  </a:path>
                </a:pathLst>
              </a:custGeom>
              <a:noFill/>
              <a:ln w="6350">
                <a:solidFill>
                  <a:srgbClr val="0C0CFF"/>
                </a:solidFill>
                <a:prstDash val="solid"/>
                <a:round/>
                <a:headEnd/>
                <a:tailEnd/>
              </a:ln>
            </p:spPr>
            <p:txBody>
              <a:bodyPr/>
              <a:lstStyle/>
              <a:p>
                <a:endParaRPr lang="en-US"/>
              </a:p>
            </p:txBody>
          </p:sp>
          <p:sp>
            <p:nvSpPr>
              <p:cNvPr id="127" name="Freeform 2464"/>
              <p:cNvSpPr>
                <a:spLocks/>
              </p:cNvSpPr>
              <p:nvPr/>
            </p:nvSpPr>
            <p:spPr bwMode="auto">
              <a:xfrm>
                <a:off x="6854825" y="3308350"/>
                <a:ext cx="4763" cy="22225"/>
              </a:xfrm>
              <a:custGeom>
                <a:avLst/>
                <a:gdLst>
                  <a:gd name="T0" fmla="*/ 0 w 12"/>
                  <a:gd name="T1" fmla="*/ 73 h 73"/>
                  <a:gd name="T2" fmla="*/ 11 w 12"/>
                  <a:gd name="T3" fmla="*/ 0 h 73"/>
                  <a:gd name="T4" fmla="*/ 12 w 12"/>
                  <a:gd name="T5" fmla="*/ 0 h 73"/>
                  <a:gd name="T6" fmla="*/ 0 60000 65536"/>
                  <a:gd name="T7" fmla="*/ 0 60000 65536"/>
                  <a:gd name="T8" fmla="*/ 0 60000 65536"/>
                  <a:gd name="T9" fmla="*/ 0 w 12"/>
                  <a:gd name="T10" fmla="*/ 0 h 73"/>
                  <a:gd name="T11" fmla="*/ 12 w 12"/>
                  <a:gd name="T12" fmla="*/ 73 h 73"/>
                </a:gdLst>
                <a:ahLst/>
                <a:cxnLst>
                  <a:cxn ang="T6">
                    <a:pos x="T0" y="T1"/>
                  </a:cxn>
                  <a:cxn ang="T7">
                    <a:pos x="T2" y="T3"/>
                  </a:cxn>
                  <a:cxn ang="T8">
                    <a:pos x="T4" y="T5"/>
                  </a:cxn>
                </a:cxnLst>
                <a:rect l="T9" t="T10" r="T11" b="T12"/>
                <a:pathLst>
                  <a:path w="12" h="73">
                    <a:moveTo>
                      <a:pt x="0" y="73"/>
                    </a:moveTo>
                    <a:lnTo>
                      <a:pt x="11" y="0"/>
                    </a:lnTo>
                    <a:lnTo>
                      <a:pt x="12" y="0"/>
                    </a:lnTo>
                  </a:path>
                </a:pathLst>
              </a:custGeom>
              <a:noFill/>
              <a:ln w="6350">
                <a:solidFill>
                  <a:srgbClr val="0C0CFF"/>
                </a:solidFill>
                <a:prstDash val="solid"/>
                <a:round/>
                <a:headEnd/>
                <a:tailEnd/>
              </a:ln>
            </p:spPr>
            <p:txBody>
              <a:bodyPr/>
              <a:lstStyle/>
              <a:p>
                <a:endParaRPr lang="en-US"/>
              </a:p>
            </p:txBody>
          </p:sp>
          <p:sp>
            <p:nvSpPr>
              <p:cNvPr id="128" name="Freeform 2465"/>
              <p:cNvSpPr>
                <a:spLocks/>
              </p:cNvSpPr>
              <p:nvPr/>
            </p:nvSpPr>
            <p:spPr bwMode="auto">
              <a:xfrm>
                <a:off x="6858000" y="3284538"/>
                <a:ext cx="4763" cy="23812"/>
              </a:xfrm>
              <a:custGeom>
                <a:avLst/>
                <a:gdLst>
                  <a:gd name="T0" fmla="*/ 0 w 12"/>
                  <a:gd name="T1" fmla="*/ 77 h 77"/>
                  <a:gd name="T2" fmla="*/ 11 w 12"/>
                  <a:gd name="T3" fmla="*/ 0 h 77"/>
                  <a:gd name="T4" fmla="*/ 12 w 12"/>
                  <a:gd name="T5" fmla="*/ 0 h 77"/>
                  <a:gd name="T6" fmla="*/ 0 60000 65536"/>
                  <a:gd name="T7" fmla="*/ 0 60000 65536"/>
                  <a:gd name="T8" fmla="*/ 0 60000 65536"/>
                  <a:gd name="T9" fmla="*/ 0 w 12"/>
                  <a:gd name="T10" fmla="*/ 0 h 77"/>
                  <a:gd name="T11" fmla="*/ 12 w 12"/>
                  <a:gd name="T12" fmla="*/ 77 h 77"/>
                </a:gdLst>
                <a:ahLst/>
                <a:cxnLst>
                  <a:cxn ang="T6">
                    <a:pos x="T0" y="T1"/>
                  </a:cxn>
                  <a:cxn ang="T7">
                    <a:pos x="T2" y="T3"/>
                  </a:cxn>
                  <a:cxn ang="T8">
                    <a:pos x="T4" y="T5"/>
                  </a:cxn>
                </a:cxnLst>
                <a:rect l="T9" t="T10" r="T11" b="T12"/>
                <a:pathLst>
                  <a:path w="12" h="77">
                    <a:moveTo>
                      <a:pt x="0" y="77"/>
                    </a:moveTo>
                    <a:lnTo>
                      <a:pt x="11" y="0"/>
                    </a:lnTo>
                    <a:lnTo>
                      <a:pt x="12" y="0"/>
                    </a:lnTo>
                  </a:path>
                </a:pathLst>
              </a:custGeom>
              <a:noFill/>
              <a:ln w="6350">
                <a:solidFill>
                  <a:srgbClr val="0C0CFF"/>
                </a:solidFill>
                <a:prstDash val="solid"/>
                <a:round/>
                <a:headEnd/>
                <a:tailEnd/>
              </a:ln>
            </p:spPr>
            <p:txBody>
              <a:bodyPr/>
              <a:lstStyle/>
              <a:p>
                <a:endParaRPr lang="en-US"/>
              </a:p>
            </p:txBody>
          </p:sp>
          <p:sp>
            <p:nvSpPr>
              <p:cNvPr id="129" name="Freeform 2466"/>
              <p:cNvSpPr>
                <a:spLocks/>
              </p:cNvSpPr>
              <p:nvPr/>
            </p:nvSpPr>
            <p:spPr bwMode="auto">
              <a:xfrm>
                <a:off x="6862763" y="3262313"/>
                <a:ext cx="3175" cy="22225"/>
              </a:xfrm>
              <a:custGeom>
                <a:avLst/>
                <a:gdLst>
                  <a:gd name="T0" fmla="*/ 0 w 12"/>
                  <a:gd name="T1" fmla="*/ 78 h 78"/>
                  <a:gd name="T2" fmla="*/ 11 w 12"/>
                  <a:gd name="T3" fmla="*/ 0 h 78"/>
                  <a:gd name="T4" fmla="*/ 12 w 12"/>
                  <a:gd name="T5" fmla="*/ 0 h 78"/>
                  <a:gd name="T6" fmla="*/ 0 60000 65536"/>
                  <a:gd name="T7" fmla="*/ 0 60000 65536"/>
                  <a:gd name="T8" fmla="*/ 0 60000 65536"/>
                  <a:gd name="T9" fmla="*/ 0 w 12"/>
                  <a:gd name="T10" fmla="*/ 0 h 78"/>
                  <a:gd name="T11" fmla="*/ 12 w 12"/>
                  <a:gd name="T12" fmla="*/ 78 h 78"/>
                </a:gdLst>
                <a:ahLst/>
                <a:cxnLst>
                  <a:cxn ang="T6">
                    <a:pos x="T0" y="T1"/>
                  </a:cxn>
                  <a:cxn ang="T7">
                    <a:pos x="T2" y="T3"/>
                  </a:cxn>
                  <a:cxn ang="T8">
                    <a:pos x="T4" y="T5"/>
                  </a:cxn>
                </a:cxnLst>
                <a:rect l="T9" t="T10" r="T11" b="T12"/>
                <a:pathLst>
                  <a:path w="12" h="78">
                    <a:moveTo>
                      <a:pt x="0" y="78"/>
                    </a:moveTo>
                    <a:lnTo>
                      <a:pt x="11" y="0"/>
                    </a:lnTo>
                    <a:lnTo>
                      <a:pt x="12" y="0"/>
                    </a:lnTo>
                  </a:path>
                </a:pathLst>
              </a:custGeom>
              <a:noFill/>
              <a:ln w="6350">
                <a:solidFill>
                  <a:srgbClr val="0C0CFF"/>
                </a:solidFill>
                <a:prstDash val="solid"/>
                <a:round/>
                <a:headEnd/>
                <a:tailEnd/>
              </a:ln>
            </p:spPr>
            <p:txBody>
              <a:bodyPr/>
              <a:lstStyle/>
              <a:p>
                <a:endParaRPr lang="en-US"/>
              </a:p>
            </p:txBody>
          </p:sp>
          <p:sp>
            <p:nvSpPr>
              <p:cNvPr id="130" name="Freeform 2467"/>
              <p:cNvSpPr>
                <a:spLocks/>
              </p:cNvSpPr>
              <p:nvPr/>
            </p:nvSpPr>
            <p:spPr bwMode="auto">
              <a:xfrm>
                <a:off x="6865938" y="3238500"/>
                <a:ext cx="3175" cy="23813"/>
              </a:xfrm>
              <a:custGeom>
                <a:avLst/>
                <a:gdLst>
                  <a:gd name="T0" fmla="*/ 0 w 12"/>
                  <a:gd name="T1" fmla="*/ 76 h 76"/>
                  <a:gd name="T2" fmla="*/ 11 w 12"/>
                  <a:gd name="T3" fmla="*/ 0 h 76"/>
                  <a:gd name="T4" fmla="*/ 12 w 12"/>
                  <a:gd name="T5" fmla="*/ 0 h 76"/>
                  <a:gd name="T6" fmla="*/ 0 60000 65536"/>
                  <a:gd name="T7" fmla="*/ 0 60000 65536"/>
                  <a:gd name="T8" fmla="*/ 0 60000 65536"/>
                  <a:gd name="T9" fmla="*/ 0 w 12"/>
                  <a:gd name="T10" fmla="*/ 0 h 76"/>
                  <a:gd name="T11" fmla="*/ 12 w 12"/>
                  <a:gd name="T12" fmla="*/ 76 h 76"/>
                </a:gdLst>
                <a:ahLst/>
                <a:cxnLst>
                  <a:cxn ang="T6">
                    <a:pos x="T0" y="T1"/>
                  </a:cxn>
                  <a:cxn ang="T7">
                    <a:pos x="T2" y="T3"/>
                  </a:cxn>
                  <a:cxn ang="T8">
                    <a:pos x="T4" y="T5"/>
                  </a:cxn>
                </a:cxnLst>
                <a:rect l="T9" t="T10" r="T11" b="T12"/>
                <a:pathLst>
                  <a:path w="12" h="76">
                    <a:moveTo>
                      <a:pt x="0" y="76"/>
                    </a:moveTo>
                    <a:lnTo>
                      <a:pt x="11" y="0"/>
                    </a:lnTo>
                    <a:lnTo>
                      <a:pt x="12" y="0"/>
                    </a:lnTo>
                  </a:path>
                </a:pathLst>
              </a:custGeom>
              <a:noFill/>
              <a:ln w="6350">
                <a:solidFill>
                  <a:srgbClr val="0C0CFF"/>
                </a:solidFill>
                <a:prstDash val="solid"/>
                <a:round/>
                <a:headEnd/>
                <a:tailEnd/>
              </a:ln>
            </p:spPr>
            <p:txBody>
              <a:bodyPr/>
              <a:lstStyle/>
              <a:p>
                <a:endParaRPr lang="en-US"/>
              </a:p>
            </p:txBody>
          </p:sp>
          <p:sp>
            <p:nvSpPr>
              <p:cNvPr id="131" name="Freeform 2468"/>
              <p:cNvSpPr>
                <a:spLocks/>
              </p:cNvSpPr>
              <p:nvPr/>
            </p:nvSpPr>
            <p:spPr bwMode="auto">
              <a:xfrm>
                <a:off x="6869113" y="3217863"/>
                <a:ext cx="3175" cy="20637"/>
              </a:xfrm>
              <a:custGeom>
                <a:avLst/>
                <a:gdLst>
                  <a:gd name="T0" fmla="*/ 0 w 12"/>
                  <a:gd name="T1" fmla="*/ 70 h 70"/>
                  <a:gd name="T2" fmla="*/ 11 w 12"/>
                  <a:gd name="T3" fmla="*/ 0 h 70"/>
                  <a:gd name="T4" fmla="*/ 12 w 12"/>
                  <a:gd name="T5" fmla="*/ 0 h 70"/>
                  <a:gd name="T6" fmla="*/ 0 60000 65536"/>
                  <a:gd name="T7" fmla="*/ 0 60000 65536"/>
                  <a:gd name="T8" fmla="*/ 0 60000 65536"/>
                  <a:gd name="T9" fmla="*/ 0 w 12"/>
                  <a:gd name="T10" fmla="*/ 0 h 70"/>
                  <a:gd name="T11" fmla="*/ 12 w 12"/>
                  <a:gd name="T12" fmla="*/ 70 h 70"/>
                </a:gdLst>
                <a:ahLst/>
                <a:cxnLst>
                  <a:cxn ang="T6">
                    <a:pos x="T0" y="T1"/>
                  </a:cxn>
                  <a:cxn ang="T7">
                    <a:pos x="T2" y="T3"/>
                  </a:cxn>
                  <a:cxn ang="T8">
                    <a:pos x="T4" y="T5"/>
                  </a:cxn>
                </a:cxnLst>
                <a:rect l="T9" t="T10" r="T11" b="T12"/>
                <a:pathLst>
                  <a:path w="12" h="70">
                    <a:moveTo>
                      <a:pt x="0" y="7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132" name="Freeform 2469"/>
              <p:cNvSpPr>
                <a:spLocks/>
              </p:cNvSpPr>
              <p:nvPr/>
            </p:nvSpPr>
            <p:spPr bwMode="auto">
              <a:xfrm>
                <a:off x="6872288" y="3200400"/>
                <a:ext cx="3175" cy="17463"/>
              </a:xfrm>
              <a:custGeom>
                <a:avLst/>
                <a:gdLst>
                  <a:gd name="T0" fmla="*/ 0 w 12"/>
                  <a:gd name="T1" fmla="*/ 58 h 58"/>
                  <a:gd name="T2" fmla="*/ 11 w 12"/>
                  <a:gd name="T3" fmla="*/ 0 h 58"/>
                  <a:gd name="T4" fmla="*/ 12 w 12"/>
                  <a:gd name="T5" fmla="*/ 0 h 58"/>
                  <a:gd name="T6" fmla="*/ 0 60000 65536"/>
                  <a:gd name="T7" fmla="*/ 0 60000 65536"/>
                  <a:gd name="T8" fmla="*/ 0 60000 65536"/>
                  <a:gd name="T9" fmla="*/ 0 w 12"/>
                  <a:gd name="T10" fmla="*/ 0 h 58"/>
                  <a:gd name="T11" fmla="*/ 12 w 12"/>
                  <a:gd name="T12" fmla="*/ 58 h 58"/>
                </a:gdLst>
                <a:ahLst/>
                <a:cxnLst>
                  <a:cxn ang="T6">
                    <a:pos x="T0" y="T1"/>
                  </a:cxn>
                  <a:cxn ang="T7">
                    <a:pos x="T2" y="T3"/>
                  </a:cxn>
                  <a:cxn ang="T8">
                    <a:pos x="T4" y="T5"/>
                  </a:cxn>
                </a:cxnLst>
                <a:rect l="T9" t="T10" r="T11" b="T12"/>
                <a:pathLst>
                  <a:path w="12" h="58">
                    <a:moveTo>
                      <a:pt x="0" y="58"/>
                    </a:moveTo>
                    <a:lnTo>
                      <a:pt x="11" y="0"/>
                    </a:lnTo>
                    <a:lnTo>
                      <a:pt x="12" y="0"/>
                    </a:lnTo>
                  </a:path>
                </a:pathLst>
              </a:custGeom>
              <a:noFill/>
              <a:ln w="6350">
                <a:solidFill>
                  <a:srgbClr val="0C0CFF"/>
                </a:solidFill>
                <a:prstDash val="solid"/>
                <a:round/>
                <a:headEnd/>
                <a:tailEnd/>
              </a:ln>
            </p:spPr>
            <p:txBody>
              <a:bodyPr/>
              <a:lstStyle/>
              <a:p>
                <a:endParaRPr lang="en-US"/>
              </a:p>
            </p:txBody>
          </p:sp>
          <p:sp>
            <p:nvSpPr>
              <p:cNvPr id="133" name="Freeform 2470"/>
              <p:cNvSpPr>
                <a:spLocks/>
              </p:cNvSpPr>
              <p:nvPr/>
            </p:nvSpPr>
            <p:spPr bwMode="auto">
              <a:xfrm>
                <a:off x="6875463" y="3186113"/>
                <a:ext cx="3175" cy="14287"/>
              </a:xfrm>
              <a:custGeom>
                <a:avLst/>
                <a:gdLst>
                  <a:gd name="T0" fmla="*/ 0 w 12"/>
                  <a:gd name="T1" fmla="*/ 44 h 44"/>
                  <a:gd name="T2" fmla="*/ 11 w 12"/>
                  <a:gd name="T3" fmla="*/ 0 h 44"/>
                  <a:gd name="T4" fmla="*/ 12 w 12"/>
                  <a:gd name="T5" fmla="*/ 0 h 44"/>
                  <a:gd name="T6" fmla="*/ 0 60000 65536"/>
                  <a:gd name="T7" fmla="*/ 0 60000 65536"/>
                  <a:gd name="T8" fmla="*/ 0 60000 65536"/>
                  <a:gd name="T9" fmla="*/ 0 w 12"/>
                  <a:gd name="T10" fmla="*/ 0 h 44"/>
                  <a:gd name="T11" fmla="*/ 12 w 12"/>
                  <a:gd name="T12" fmla="*/ 44 h 44"/>
                </a:gdLst>
                <a:ahLst/>
                <a:cxnLst>
                  <a:cxn ang="T6">
                    <a:pos x="T0" y="T1"/>
                  </a:cxn>
                  <a:cxn ang="T7">
                    <a:pos x="T2" y="T3"/>
                  </a:cxn>
                  <a:cxn ang="T8">
                    <a:pos x="T4" y="T5"/>
                  </a:cxn>
                </a:cxnLst>
                <a:rect l="T9" t="T10" r="T11" b="T12"/>
                <a:pathLst>
                  <a:path w="12" h="44">
                    <a:moveTo>
                      <a:pt x="0" y="44"/>
                    </a:moveTo>
                    <a:lnTo>
                      <a:pt x="11" y="0"/>
                    </a:lnTo>
                    <a:lnTo>
                      <a:pt x="12" y="0"/>
                    </a:lnTo>
                  </a:path>
                </a:pathLst>
              </a:custGeom>
              <a:noFill/>
              <a:ln w="6350">
                <a:solidFill>
                  <a:srgbClr val="0C0CFF"/>
                </a:solidFill>
                <a:prstDash val="solid"/>
                <a:round/>
                <a:headEnd/>
                <a:tailEnd/>
              </a:ln>
            </p:spPr>
            <p:txBody>
              <a:bodyPr/>
              <a:lstStyle/>
              <a:p>
                <a:endParaRPr lang="en-US"/>
              </a:p>
            </p:txBody>
          </p:sp>
          <p:sp>
            <p:nvSpPr>
              <p:cNvPr id="134" name="Freeform 2471"/>
              <p:cNvSpPr>
                <a:spLocks/>
              </p:cNvSpPr>
              <p:nvPr/>
            </p:nvSpPr>
            <p:spPr bwMode="auto">
              <a:xfrm>
                <a:off x="6878638" y="3178175"/>
                <a:ext cx="3175" cy="7938"/>
              </a:xfrm>
              <a:custGeom>
                <a:avLst/>
                <a:gdLst>
                  <a:gd name="T0" fmla="*/ 0 w 12"/>
                  <a:gd name="T1" fmla="*/ 27 h 27"/>
                  <a:gd name="T2" fmla="*/ 11 w 12"/>
                  <a:gd name="T3" fmla="*/ 0 h 27"/>
                  <a:gd name="T4" fmla="*/ 12 w 12"/>
                  <a:gd name="T5" fmla="*/ 0 h 27"/>
                  <a:gd name="T6" fmla="*/ 0 60000 65536"/>
                  <a:gd name="T7" fmla="*/ 0 60000 65536"/>
                  <a:gd name="T8" fmla="*/ 0 60000 65536"/>
                  <a:gd name="T9" fmla="*/ 0 w 12"/>
                  <a:gd name="T10" fmla="*/ 0 h 27"/>
                  <a:gd name="T11" fmla="*/ 12 w 12"/>
                  <a:gd name="T12" fmla="*/ 27 h 27"/>
                </a:gdLst>
                <a:ahLst/>
                <a:cxnLst>
                  <a:cxn ang="T6">
                    <a:pos x="T0" y="T1"/>
                  </a:cxn>
                  <a:cxn ang="T7">
                    <a:pos x="T2" y="T3"/>
                  </a:cxn>
                  <a:cxn ang="T8">
                    <a:pos x="T4" y="T5"/>
                  </a:cxn>
                </a:cxnLst>
                <a:rect l="T9" t="T10" r="T11" b="T12"/>
                <a:pathLst>
                  <a:path w="12" h="27">
                    <a:moveTo>
                      <a:pt x="0" y="27"/>
                    </a:moveTo>
                    <a:lnTo>
                      <a:pt x="11" y="0"/>
                    </a:lnTo>
                    <a:lnTo>
                      <a:pt x="12" y="0"/>
                    </a:lnTo>
                  </a:path>
                </a:pathLst>
              </a:custGeom>
              <a:noFill/>
              <a:ln w="6350">
                <a:solidFill>
                  <a:srgbClr val="0C0CFF"/>
                </a:solidFill>
                <a:prstDash val="solid"/>
                <a:round/>
                <a:headEnd/>
                <a:tailEnd/>
              </a:ln>
            </p:spPr>
            <p:txBody>
              <a:bodyPr/>
              <a:lstStyle/>
              <a:p>
                <a:endParaRPr lang="en-US"/>
              </a:p>
            </p:txBody>
          </p:sp>
          <p:sp>
            <p:nvSpPr>
              <p:cNvPr id="135" name="Freeform 2472"/>
              <p:cNvSpPr>
                <a:spLocks/>
              </p:cNvSpPr>
              <p:nvPr/>
            </p:nvSpPr>
            <p:spPr bwMode="auto">
              <a:xfrm>
                <a:off x="6881813" y="3176588"/>
                <a:ext cx="3175" cy="1587"/>
              </a:xfrm>
              <a:custGeom>
                <a:avLst/>
                <a:gdLst>
                  <a:gd name="T0" fmla="*/ 0 w 12"/>
                  <a:gd name="T1" fmla="*/ 6 h 6"/>
                  <a:gd name="T2" fmla="*/ 11 w 12"/>
                  <a:gd name="T3" fmla="*/ 0 h 6"/>
                  <a:gd name="T4" fmla="*/ 12 w 12"/>
                  <a:gd name="T5" fmla="*/ 0 h 6"/>
                  <a:gd name="T6" fmla="*/ 0 60000 65536"/>
                  <a:gd name="T7" fmla="*/ 0 60000 65536"/>
                  <a:gd name="T8" fmla="*/ 0 60000 65536"/>
                  <a:gd name="T9" fmla="*/ 0 w 12"/>
                  <a:gd name="T10" fmla="*/ 0 h 6"/>
                  <a:gd name="T11" fmla="*/ 12 w 12"/>
                  <a:gd name="T12" fmla="*/ 6 h 6"/>
                </a:gdLst>
                <a:ahLst/>
                <a:cxnLst>
                  <a:cxn ang="T6">
                    <a:pos x="T0" y="T1"/>
                  </a:cxn>
                  <a:cxn ang="T7">
                    <a:pos x="T2" y="T3"/>
                  </a:cxn>
                  <a:cxn ang="T8">
                    <a:pos x="T4" y="T5"/>
                  </a:cxn>
                </a:cxnLst>
                <a:rect l="T9" t="T10" r="T11" b="T12"/>
                <a:pathLst>
                  <a:path w="12" h="6">
                    <a:moveTo>
                      <a:pt x="0" y="6"/>
                    </a:moveTo>
                    <a:lnTo>
                      <a:pt x="11" y="0"/>
                    </a:lnTo>
                    <a:lnTo>
                      <a:pt x="12" y="0"/>
                    </a:lnTo>
                  </a:path>
                </a:pathLst>
              </a:custGeom>
              <a:noFill/>
              <a:ln w="6350">
                <a:solidFill>
                  <a:srgbClr val="0C0CFF"/>
                </a:solidFill>
                <a:prstDash val="solid"/>
                <a:round/>
                <a:headEnd/>
                <a:tailEnd/>
              </a:ln>
            </p:spPr>
            <p:txBody>
              <a:bodyPr/>
              <a:lstStyle/>
              <a:p>
                <a:endParaRPr lang="en-US"/>
              </a:p>
            </p:txBody>
          </p:sp>
          <p:sp>
            <p:nvSpPr>
              <p:cNvPr id="136" name="Freeform 2473"/>
              <p:cNvSpPr>
                <a:spLocks/>
              </p:cNvSpPr>
              <p:nvPr/>
            </p:nvSpPr>
            <p:spPr bwMode="auto">
              <a:xfrm>
                <a:off x="6884988" y="3176588"/>
                <a:ext cx="4762" cy="3175"/>
              </a:xfrm>
              <a:custGeom>
                <a:avLst/>
                <a:gdLst>
                  <a:gd name="T0" fmla="*/ 0 w 12"/>
                  <a:gd name="T1" fmla="*/ 0 h 14"/>
                  <a:gd name="T2" fmla="*/ 11 w 12"/>
                  <a:gd name="T3" fmla="*/ 14 h 14"/>
                  <a:gd name="T4" fmla="*/ 12 w 12"/>
                  <a:gd name="T5" fmla="*/ 14 h 14"/>
                  <a:gd name="T6" fmla="*/ 0 60000 65536"/>
                  <a:gd name="T7" fmla="*/ 0 60000 65536"/>
                  <a:gd name="T8" fmla="*/ 0 60000 65536"/>
                  <a:gd name="T9" fmla="*/ 0 w 12"/>
                  <a:gd name="T10" fmla="*/ 0 h 14"/>
                  <a:gd name="T11" fmla="*/ 12 w 12"/>
                  <a:gd name="T12" fmla="*/ 14 h 14"/>
                </a:gdLst>
                <a:ahLst/>
                <a:cxnLst>
                  <a:cxn ang="T6">
                    <a:pos x="T0" y="T1"/>
                  </a:cxn>
                  <a:cxn ang="T7">
                    <a:pos x="T2" y="T3"/>
                  </a:cxn>
                  <a:cxn ang="T8">
                    <a:pos x="T4" y="T5"/>
                  </a:cxn>
                </a:cxnLst>
                <a:rect l="T9" t="T10" r="T11" b="T12"/>
                <a:pathLst>
                  <a:path w="12" h="14">
                    <a:moveTo>
                      <a:pt x="0" y="0"/>
                    </a:moveTo>
                    <a:lnTo>
                      <a:pt x="11" y="14"/>
                    </a:lnTo>
                    <a:lnTo>
                      <a:pt x="12" y="14"/>
                    </a:lnTo>
                  </a:path>
                </a:pathLst>
              </a:custGeom>
              <a:noFill/>
              <a:ln w="6350">
                <a:solidFill>
                  <a:srgbClr val="0C0CFF"/>
                </a:solidFill>
                <a:prstDash val="solid"/>
                <a:round/>
                <a:headEnd/>
                <a:tailEnd/>
              </a:ln>
            </p:spPr>
            <p:txBody>
              <a:bodyPr/>
              <a:lstStyle/>
              <a:p>
                <a:endParaRPr lang="en-US"/>
              </a:p>
            </p:txBody>
          </p:sp>
          <p:sp>
            <p:nvSpPr>
              <p:cNvPr id="137" name="Freeform 2474"/>
              <p:cNvSpPr>
                <a:spLocks/>
              </p:cNvSpPr>
              <p:nvPr/>
            </p:nvSpPr>
            <p:spPr bwMode="auto">
              <a:xfrm>
                <a:off x="6888163" y="3179763"/>
                <a:ext cx="4762" cy="11112"/>
              </a:xfrm>
              <a:custGeom>
                <a:avLst/>
                <a:gdLst>
                  <a:gd name="T0" fmla="*/ 0 w 13"/>
                  <a:gd name="T1" fmla="*/ 0 h 33"/>
                  <a:gd name="T2" fmla="*/ 12 w 13"/>
                  <a:gd name="T3" fmla="*/ 33 h 33"/>
                  <a:gd name="T4" fmla="*/ 13 w 13"/>
                  <a:gd name="T5" fmla="*/ 33 h 33"/>
                  <a:gd name="T6" fmla="*/ 0 60000 65536"/>
                  <a:gd name="T7" fmla="*/ 0 60000 65536"/>
                  <a:gd name="T8" fmla="*/ 0 60000 65536"/>
                  <a:gd name="T9" fmla="*/ 0 w 13"/>
                  <a:gd name="T10" fmla="*/ 0 h 33"/>
                  <a:gd name="T11" fmla="*/ 13 w 13"/>
                  <a:gd name="T12" fmla="*/ 33 h 33"/>
                </a:gdLst>
                <a:ahLst/>
                <a:cxnLst>
                  <a:cxn ang="T6">
                    <a:pos x="T0" y="T1"/>
                  </a:cxn>
                  <a:cxn ang="T7">
                    <a:pos x="T2" y="T3"/>
                  </a:cxn>
                  <a:cxn ang="T8">
                    <a:pos x="T4" y="T5"/>
                  </a:cxn>
                </a:cxnLst>
                <a:rect l="T9" t="T10" r="T11" b="T12"/>
                <a:pathLst>
                  <a:path w="13" h="33">
                    <a:moveTo>
                      <a:pt x="0" y="0"/>
                    </a:moveTo>
                    <a:lnTo>
                      <a:pt x="12" y="33"/>
                    </a:lnTo>
                    <a:lnTo>
                      <a:pt x="13" y="33"/>
                    </a:lnTo>
                  </a:path>
                </a:pathLst>
              </a:custGeom>
              <a:noFill/>
              <a:ln w="6350">
                <a:solidFill>
                  <a:srgbClr val="0C0CFF"/>
                </a:solidFill>
                <a:prstDash val="solid"/>
                <a:round/>
                <a:headEnd/>
                <a:tailEnd/>
              </a:ln>
            </p:spPr>
            <p:txBody>
              <a:bodyPr/>
              <a:lstStyle/>
              <a:p>
                <a:endParaRPr lang="en-US"/>
              </a:p>
            </p:txBody>
          </p:sp>
          <p:sp>
            <p:nvSpPr>
              <p:cNvPr id="138" name="Freeform 2475"/>
              <p:cNvSpPr>
                <a:spLocks/>
              </p:cNvSpPr>
              <p:nvPr/>
            </p:nvSpPr>
            <p:spPr bwMode="auto">
              <a:xfrm>
                <a:off x="6892925" y="3190875"/>
                <a:ext cx="3175" cy="15875"/>
              </a:xfrm>
              <a:custGeom>
                <a:avLst/>
                <a:gdLst>
                  <a:gd name="T0" fmla="*/ 0 w 12"/>
                  <a:gd name="T1" fmla="*/ 0 h 51"/>
                  <a:gd name="T2" fmla="*/ 11 w 12"/>
                  <a:gd name="T3" fmla="*/ 51 h 51"/>
                  <a:gd name="T4" fmla="*/ 12 w 12"/>
                  <a:gd name="T5" fmla="*/ 51 h 51"/>
                  <a:gd name="T6" fmla="*/ 0 60000 65536"/>
                  <a:gd name="T7" fmla="*/ 0 60000 65536"/>
                  <a:gd name="T8" fmla="*/ 0 60000 65536"/>
                  <a:gd name="T9" fmla="*/ 0 w 12"/>
                  <a:gd name="T10" fmla="*/ 0 h 51"/>
                  <a:gd name="T11" fmla="*/ 12 w 12"/>
                  <a:gd name="T12" fmla="*/ 51 h 51"/>
                </a:gdLst>
                <a:ahLst/>
                <a:cxnLst>
                  <a:cxn ang="T6">
                    <a:pos x="T0" y="T1"/>
                  </a:cxn>
                  <a:cxn ang="T7">
                    <a:pos x="T2" y="T3"/>
                  </a:cxn>
                  <a:cxn ang="T8">
                    <a:pos x="T4" y="T5"/>
                  </a:cxn>
                </a:cxnLst>
                <a:rect l="T9" t="T10" r="T11" b="T12"/>
                <a:pathLst>
                  <a:path w="12" h="51">
                    <a:moveTo>
                      <a:pt x="0" y="0"/>
                    </a:moveTo>
                    <a:lnTo>
                      <a:pt x="11" y="51"/>
                    </a:lnTo>
                    <a:lnTo>
                      <a:pt x="12" y="51"/>
                    </a:lnTo>
                  </a:path>
                </a:pathLst>
              </a:custGeom>
              <a:noFill/>
              <a:ln w="6350">
                <a:solidFill>
                  <a:srgbClr val="0C0CFF"/>
                </a:solidFill>
                <a:prstDash val="solid"/>
                <a:round/>
                <a:headEnd/>
                <a:tailEnd/>
              </a:ln>
            </p:spPr>
            <p:txBody>
              <a:bodyPr/>
              <a:lstStyle/>
              <a:p>
                <a:endParaRPr lang="en-US"/>
              </a:p>
            </p:txBody>
          </p:sp>
          <p:sp>
            <p:nvSpPr>
              <p:cNvPr id="139" name="Freeform 2476"/>
              <p:cNvSpPr>
                <a:spLocks/>
              </p:cNvSpPr>
              <p:nvPr/>
            </p:nvSpPr>
            <p:spPr bwMode="auto">
              <a:xfrm>
                <a:off x="6896100" y="3206750"/>
                <a:ext cx="3175" cy="19050"/>
              </a:xfrm>
              <a:custGeom>
                <a:avLst/>
                <a:gdLst>
                  <a:gd name="T0" fmla="*/ 0 w 12"/>
                  <a:gd name="T1" fmla="*/ 0 h 65"/>
                  <a:gd name="T2" fmla="*/ 11 w 12"/>
                  <a:gd name="T3" fmla="*/ 65 h 65"/>
                  <a:gd name="T4" fmla="*/ 12 w 12"/>
                  <a:gd name="T5" fmla="*/ 65 h 65"/>
                  <a:gd name="T6" fmla="*/ 0 60000 65536"/>
                  <a:gd name="T7" fmla="*/ 0 60000 65536"/>
                  <a:gd name="T8" fmla="*/ 0 60000 65536"/>
                  <a:gd name="T9" fmla="*/ 0 w 12"/>
                  <a:gd name="T10" fmla="*/ 0 h 65"/>
                  <a:gd name="T11" fmla="*/ 12 w 12"/>
                  <a:gd name="T12" fmla="*/ 65 h 65"/>
                </a:gdLst>
                <a:ahLst/>
                <a:cxnLst>
                  <a:cxn ang="T6">
                    <a:pos x="T0" y="T1"/>
                  </a:cxn>
                  <a:cxn ang="T7">
                    <a:pos x="T2" y="T3"/>
                  </a:cxn>
                  <a:cxn ang="T8">
                    <a:pos x="T4" y="T5"/>
                  </a:cxn>
                </a:cxnLst>
                <a:rect l="T9" t="T10" r="T11" b="T12"/>
                <a:pathLst>
                  <a:path w="12" h="65">
                    <a:moveTo>
                      <a:pt x="0" y="0"/>
                    </a:moveTo>
                    <a:lnTo>
                      <a:pt x="11" y="65"/>
                    </a:lnTo>
                    <a:lnTo>
                      <a:pt x="12" y="65"/>
                    </a:lnTo>
                  </a:path>
                </a:pathLst>
              </a:custGeom>
              <a:noFill/>
              <a:ln w="6350">
                <a:solidFill>
                  <a:srgbClr val="0C0CFF"/>
                </a:solidFill>
                <a:prstDash val="solid"/>
                <a:round/>
                <a:headEnd/>
                <a:tailEnd/>
              </a:ln>
            </p:spPr>
            <p:txBody>
              <a:bodyPr/>
              <a:lstStyle/>
              <a:p>
                <a:endParaRPr lang="en-US"/>
              </a:p>
            </p:txBody>
          </p:sp>
          <p:sp>
            <p:nvSpPr>
              <p:cNvPr id="140" name="Freeform 2477"/>
              <p:cNvSpPr>
                <a:spLocks/>
              </p:cNvSpPr>
              <p:nvPr/>
            </p:nvSpPr>
            <p:spPr bwMode="auto">
              <a:xfrm>
                <a:off x="6899275" y="3225800"/>
                <a:ext cx="3175" cy="22225"/>
              </a:xfrm>
              <a:custGeom>
                <a:avLst/>
                <a:gdLst>
                  <a:gd name="T0" fmla="*/ 0 w 12"/>
                  <a:gd name="T1" fmla="*/ 0 h 75"/>
                  <a:gd name="T2" fmla="*/ 11 w 12"/>
                  <a:gd name="T3" fmla="*/ 75 h 75"/>
                  <a:gd name="T4" fmla="*/ 12 w 12"/>
                  <a:gd name="T5" fmla="*/ 75 h 75"/>
                  <a:gd name="T6" fmla="*/ 0 60000 65536"/>
                  <a:gd name="T7" fmla="*/ 0 60000 65536"/>
                  <a:gd name="T8" fmla="*/ 0 60000 65536"/>
                  <a:gd name="T9" fmla="*/ 0 w 12"/>
                  <a:gd name="T10" fmla="*/ 0 h 75"/>
                  <a:gd name="T11" fmla="*/ 12 w 12"/>
                  <a:gd name="T12" fmla="*/ 75 h 75"/>
                </a:gdLst>
                <a:ahLst/>
                <a:cxnLst>
                  <a:cxn ang="T6">
                    <a:pos x="T0" y="T1"/>
                  </a:cxn>
                  <a:cxn ang="T7">
                    <a:pos x="T2" y="T3"/>
                  </a:cxn>
                  <a:cxn ang="T8">
                    <a:pos x="T4" y="T5"/>
                  </a:cxn>
                </a:cxnLst>
                <a:rect l="T9" t="T10" r="T11" b="T12"/>
                <a:pathLst>
                  <a:path w="12" h="75">
                    <a:moveTo>
                      <a:pt x="0" y="0"/>
                    </a:moveTo>
                    <a:lnTo>
                      <a:pt x="11" y="75"/>
                    </a:lnTo>
                    <a:lnTo>
                      <a:pt x="12" y="75"/>
                    </a:lnTo>
                  </a:path>
                </a:pathLst>
              </a:custGeom>
              <a:noFill/>
              <a:ln w="6350">
                <a:solidFill>
                  <a:srgbClr val="0C0CFF"/>
                </a:solidFill>
                <a:prstDash val="solid"/>
                <a:round/>
                <a:headEnd/>
                <a:tailEnd/>
              </a:ln>
            </p:spPr>
            <p:txBody>
              <a:bodyPr/>
              <a:lstStyle/>
              <a:p>
                <a:endParaRPr lang="en-US"/>
              </a:p>
            </p:txBody>
          </p:sp>
          <p:sp>
            <p:nvSpPr>
              <p:cNvPr id="141" name="Freeform 2478"/>
              <p:cNvSpPr>
                <a:spLocks/>
              </p:cNvSpPr>
              <p:nvPr/>
            </p:nvSpPr>
            <p:spPr bwMode="auto">
              <a:xfrm>
                <a:off x="6902450" y="3248025"/>
                <a:ext cx="3175" cy="25400"/>
              </a:xfrm>
              <a:custGeom>
                <a:avLst/>
                <a:gdLst>
                  <a:gd name="T0" fmla="*/ 0 w 12"/>
                  <a:gd name="T1" fmla="*/ 0 h 80"/>
                  <a:gd name="T2" fmla="*/ 11 w 12"/>
                  <a:gd name="T3" fmla="*/ 80 h 80"/>
                  <a:gd name="T4" fmla="*/ 12 w 12"/>
                  <a:gd name="T5" fmla="*/ 80 h 80"/>
                  <a:gd name="T6" fmla="*/ 0 60000 65536"/>
                  <a:gd name="T7" fmla="*/ 0 60000 65536"/>
                  <a:gd name="T8" fmla="*/ 0 60000 65536"/>
                  <a:gd name="T9" fmla="*/ 0 w 12"/>
                  <a:gd name="T10" fmla="*/ 0 h 80"/>
                  <a:gd name="T11" fmla="*/ 12 w 12"/>
                  <a:gd name="T12" fmla="*/ 80 h 80"/>
                </a:gdLst>
                <a:ahLst/>
                <a:cxnLst>
                  <a:cxn ang="T6">
                    <a:pos x="T0" y="T1"/>
                  </a:cxn>
                  <a:cxn ang="T7">
                    <a:pos x="T2" y="T3"/>
                  </a:cxn>
                  <a:cxn ang="T8">
                    <a:pos x="T4" y="T5"/>
                  </a:cxn>
                </a:cxnLst>
                <a:rect l="T9" t="T10" r="T11" b="T12"/>
                <a:pathLst>
                  <a:path w="12" h="80">
                    <a:moveTo>
                      <a:pt x="0" y="0"/>
                    </a:moveTo>
                    <a:lnTo>
                      <a:pt x="11" y="80"/>
                    </a:lnTo>
                    <a:lnTo>
                      <a:pt x="12" y="80"/>
                    </a:lnTo>
                  </a:path>
                </a:pathLst>
              </a:custGeom>
              <a:noFill/>
              <a:ln w="6350">
                <a:solidFill>
                  <a:srgbClr val="0C0CFF"/>
                </a:solidFill>
                <a:prstDash val="solid"/>
                <a:round/>
                <a:headEnd/>
                <a:tailEnd/>
              </a:ln>
            </p:spPr>
            <p:txBody>
              <a:bodyPr/>
              <a:lstStyle/>
              <a:p>
                <a:endParaRPr lang="en-US"/>
              </a:p>
            </p:txBody>
          </p:sp>
          <p:sp>
            <p:nvSpPr>
              <p:cNvPr id="142" name="Freeform 2479"/>
              <p:cNvSpPr>
                <a:spLocks/>
              </p:cNvSpPr>
              <p:nvPr/>
            </p:nvSpPr>
            <p:spPr bwMode="auto">
              <a:xfrm>
                <a:off x="6905625" y="3273425"/>
                <a:ext cx="3175" cy="23813"/>
              </a:xfrm>
              <a:custGeom>
                <a:avLst/>
                <a:gdLst>
                  <a:gd name="T0" fmla="*/ 0 w 12"/>
                  <a:gd name="T1" fmla="*/ 0 h 82"/>
                  <a:gd name="T2" fmla="*/ 11 w 12"/>
                  <a:gd name="T3" fmla="*/ 82 h 82"/>
                  <a:gd name="T4" fmla="*/ 12 w 12"/>
                  <a:gd name="T5" fmla="*/ 82 h 82"/>
                  <a:gd name="T6" fmla="*/ 0 60000 65536"/>
                  <a:gd name="T7" fmla="*/ 0 60000 65536"/>
                  <a:gd name="T8" fmla="*/ 0 60000 65536"/>
                  <a:gd name="T9" fmla="*/ 0 w 12"/>
                  <a:gd name="T10" fmla="*/ 0 h 82"/>
                  <a:gd name="T11" fmla="*/ 12 w 12"/>
                  <a:gd name="T12" fmla="*/ 82 h 82"/>
                </a:gdLst>
                <a:ahLst/>
                <a:cxnLst>
                  <a:cxn ang="T6">
                    <a:pos x="T0" y="T1"/>
                  </a:cxn>
                  <a:cxn ang="T7">
                    <a:pos x="T2" y="T3"/>
                  </a:cxn>
                  <a:cxn ang="T8">
                    <a:pos x="T4" y="T5"/>
                  </a:cxn>
                </a:cxnLst>
                <a:rect l="T9" t="T10" r="T11" b="T12"/>
                <a:pathLst>
                  <a:path w="12" h="82">
                    <a:moveTo>
                      <a:pt x="0" y="0"/>
                    </a:moveTo>
                    <a:lnTo>
                      <a:pt x="11" y="82"/>
                    </a:lnTo>
                    <a:lnTo>
                      <a:pt x="12" y="82"/>
                    </a:lnTo>
                  </a:path>
                </a:pathLst>
              </a:custGeom>
              <a:noFill/>
              <a:ln w="6350">
                <a:solidFill>
                  <a:srgbClr val="0C0CFF"/>
                </a:solidFill>
                <a:prstDash val="solid"/>
                <a:round/>
                <a:headEnd/>
                <a:tailEnd/>
              </a:ln>
            </p:spPr>
            <p:txBody>
              <a:bodyPr/>
              <a:lstStyle/>
              <a:p>
                <a:endParaRPr lang="en-US"/>
              </a:p>
            </p:txBody>
          </p:sp>
          <p:sp>
            <p:nvSpPr>
              <p:cNvPr id="143" name="Freeform 2480"/>
              <p:cNvSpPr>
                <a:spLocks/>
              </p:cNvSpPr>
              <p:nvPr/>
            </p:nvSpPr>
            <p:spPr bwMode="auto">
              <a:xfrm>
                <a:off x="6908800" y="3297238"/>
                <a:ext cx="3175" cy="23812"/>
              </a:xfrm>
              <a:custGeom>
                <a:avLst/>
                <a:gdLst>
                  <a:gd name="T0" fmla="*/ 0 w 12"/>
                  <a:gd name="T1" fmla="*/ 0 h 78"/>
                  <a:gd name="T2" fmla="*/ 11 w 12"/>
                  <a:gd name="T3" fmla="*/ 78 h 78"/>
                  <a:gd name="T4" fmla="*/ 12 w 12"/>
                  <a:gd name="T5" fmla="*/ 78 h 78"/>
                  <a:gd name="T6" fmla="*/ 0 60000 65536"/>
                  <a:gd name="T7" fmla="*/ 0 60000 65536"/>
                  <a:gd name="T8" fmla="*/ 0 60000 65536"/>
                  <a:gd name="T9" fmla="*/ 0 w 12"/>
                  <a:gd name="T10" fmla="*/ 0 h 78"/>
                  <a:gd name="T11" fmla="*/ 12 w 12"/>
                  <a:gd name="T12" fmla="*/ 78 h 78"/>
                </a:gdLst>
                <a:ahLst/>
                <a:cxnLst>
                  <a:cxn ang="T6">
                    <a:pos x="T0" y="T1"/>
                  </a:cxn>
                  <a:cxn ang="T7">
                    <a:pos x="T2" y="T3"/>
                  </a:cxn>
                  <a:cxn ang="T8">
                    <a:pos x="T4" y="T5"/>
                  </a:cxn>
                </a:cxnLst>
                <a:rect l="T9" t="T10" r="T11" b="T12"/>
                <a:pathLst>
                  <a:path w="12" h="78">
                    <a:moveTo>
                      <a:pt x="0" y="0"/>
                    </a:moveTo>
                    <a:lnTo>
                      <a:pt x="11" y="78"/>
                    </a:lnTo>
                    <a:lnTo>
                      <a:pt x="12" y="78"/>
                    </a:lnTo>
                  </a:path>
                </a:pathLst>
              </a:custGeom>
              <a:noFill/>
              <a:ln w="6350">
                <a:solidFill>
                  <a:srgbClr val="0C0CFF"/>
                </a:solidFill>
                <a:prstDash val="solid"/>
                <a:round/>
                <a:headEnd/>
                <a:tailEnd/>
              </a:ln>
            </p:spPr>
            <p:txBody>
              <a:bodyPr/>
              <a:lstStyle/>
              <a:p>
                <a:endParaRPr lang="en-US"/>
              </a:p>
            </p:txBody>
          </p:sp>
          <p:sp>
            <p:nvSpPr>
              <p:cNvPr id="144" name="Freeform 2481"/>
              <p:cNvSpPr>
                <a:spLocks/>
              </p:cNvSpPr>
              <p:nvPr/>
            </p:nvSpPr>
            <p:spPr bwMode="auto">
              <a:xfrm>
                <a:off x="6911975" y="3321050"/>
                <a:ext cx="4763" cy="22225"/>
              </a:xfrm>
              <a:custGeom>
                <a:avLst/>
                <a:gdLst>
                  <a:gd name="T0" fmla="*/ 0 w 12"/>
                  <a:gd name="T1" fmla="*/ 0 h 72"/>
                  <a:gd name="T2" fmla="*/ 11 w 12"/>
                  <a:gd name="T3" fmla="*/ 72 h 72"/>
                  <a:gd name="T4" fmla="*/ 12 w 12"/>
                  <a:gd name="T5" fmla="*/ 72 h 72"/>
                  <a:gd name="T6" fmla="*/ 0 60000 65536"/>
                  <a:gd name="T7" fmla="*/ 0 60000 65536"/>
                  <a:gd name="T8" fmla="*/ 0 60000 65536"/>
                  <a:gd name="T9" fmla="*/ 0 w 12"/>
                  <a:gd name="T10" fmla="*/ 0 h 72"/>
                  <a:gd name="T11" fmla="*/ 12 w 12"/>
                  <a:gd name="T12" fmla="*/ 72 h 72"/>
                </a:gdLst>
                <a:ahLst/>
                <a:cxnLst>
                  <a:cxn ang="T6">
                    <a:pos x="T0" y="T1"/>
                  </a:cxn>
                  <a:cxn ang="T7">
                    <a:pos x="T2" y="T3"/>
                  </a:cxn>
                  <a:cxn ang="T8">
                    <a:pos x="T4" y="T5"/>
                  </a:cxn>
                </a:cxnLst>
                <a:rect l="T9" t="T10" r="T11" b="T12"/>
                <a:pathLst>
                  <a:path w="12" h="72">
                    <a:moveTo>
                      <a:pt x="0" y="0"/>
                    </a:moveTo>
                    <a:lnTo>
                      <a:pt x="11" y="72"/>
                    </a:lnTo>
                    <a:lnTo>
                      <a:pt x="12" y="72"/>
                    </a:lnTo>
                  </a:path>
                </a:pathLst>
              </a:custGeom>
              <a:noFill/>
              <a:ln w="6350">
                <a:solidFill>
                  <a:srgbClr val="0C0CFF"/>
                </a:solidFill>
                <a:prstDash val="solid"/>
                <a:round/>
                <a:headEnd/>
                <a:tailEnd/>
              </a:ln>
            </p:spPr>
            <p:txBody>
              <a:bodyPr/>
              <a:lstStyle/>
              <a:p>
                <a:endParaRPr lang="en-US"/>
              </a:p>
            </p:txBody>
          </p:sp>
          <p:sp>
            <p:nvSpPr>
              <p:cNvPr id="145" name="Freeform 2482"/>
              <p:cNvSpPr>
                <a:spLocks/>
              </p:cNvSpPr>
              <p:nvPr/>
            </p:nvSpPr>
            <p:spPr bwMode="auto">
              <a:xfrm>
                <a:off x="6915150" y="3343275"/>
                <a:ext cx="4763" cy="19050"/>
              </a:xfrm>
              <a:custGeom>
                <a:avLst/>
                <a:gdLst>
                  <a:gd name="T0" fmla="*/ 0 w 12"/>
                  <a:gd name="T1" fmla="*/ 0 h 65"/>
                  <a:gd name="T2" fmla="*/ 11 w 12"/>
                  <a:gd name="T3" fmla="*/ 65 h 65"/>
                  <a:gd name="T4" fmla="*/ 12 w 12"/>
                  <a:gd name="T5" fmla="*/ 65 h 65"/>
                  <a:gd name="T6" fmla="*/ 0 60000 65536"/>
                  <a:gd name="T7" fmla="*/ 0 60000 65536"/>
                  <a:gd name="T8" fmla="*/ 0 60000 65536"/>
                  <a:gd name="T9" fmla="*/ 0 w 12"/>
                  <a:gd name="T10" fmla="*/ 0 h 65"/>
                  <a:gd name="T11" fmla="*/ 12 w 12"/>
                  <a:gd name="T12" fmla="*/ 65 h 65"/>
                </a:gdLst>
                <a:ahLst/>
                <a:cxnLst>
                  <a:cxn ang="T6">
                    <a:pos x="T0" y="T1"/>
                  </a:cxn>
                  <a:cxn ang="T7">
                    <a:pos x="T2" y="T3"/>
                  </a:cxn>
                  <a:cxn ang="T8">
                    <a:pos x="T4" y="T5"/>
                  </a:cxn>
                </a:cxnLst>
                <a:rect l="T9" t="T10" r="T11" b="T12"/>
                <a:pathLst>
                  <a:path w="12" h="65">
                    <a:moveTo>
                      <a:pt x="0" y="0"/>
                    </a:moveTo>
                    <a:lnTo>
                      <a:pt x="11" y="65"/>
                    </a:lnTo>
                    <a:lnTo>
                      <a:pt x="12" y="65"/>
                    </a:lnTo>
                  </a:path>
                </a:pathLst>
              </a:custGeom>
              <a:noFill/>
              <a:ln w="6350">
                <a:solidFill>
                  <a:srgbClr val="0C0CFF"/>
                </a:solidFill>
                <a:prstDash val="solid"/>
                <a:round/>
                <a:headEnd/>
                <a:tailEnd/>
              </a:ln>
            </p:spPr>
            <p:txBody>
              <a:bodyPr/>
              <a:lstStyle/>
              <a:p>
                <a:endParaRPr lang="en-US"/>
              </a:p>
            </p:txBody>
          </p:sp>
          <p:sp>
            <p:nvSpPr>
              <p:cNvPr id="146" name="Freeform 2483"/>
              <p:cNvSpPr>
                <a:spLocks/>
              </p:cNvSpPr>
              <p:nvPr/>
            </p:nvSpPr>
            <p:spPr bwMode="auto">
              <a:xfrm>
                <a:off x="6918325" y="3362325"/>
                <a:ext cx="4763" cy="17463"/>
              </a:xfrm>
              <a:custGeom>
                <a:avLst/>
                <a:gdLst>
                  <a:gd name="T0" fmla="*/ 0 w 12"/>
                  <a:gd name="T1" fmla="*/ 0 h 55"/>
                  <a:gd name="T2" fmla="*/ 11 w 12"/>
                  <a:gd name="T3" fmla="*/ 55 h 55"/>
                  <a:gd name="T4" fmla="*/ 12 w 12"/>
                  <a:gd name="T5" fmla="*/ 55 h 55"/>
                  <a:gd name="T6" fmla="*/ 0 60000 65536"/>
                  <a:gd name="T7" fmla="*/ 0 60000 65536"/>
                  <a:gd name="T8" fmla="*/ 0 60000 65536"/>
                  <a:gd name="T9" fmla="*/ 0 w 12"/>
                  <a:gd name="T10" fmla="*/ 0 h 55"/>
                  <a:gd name="T11" fmla="*/ 12 w 12"/>
                  <a:gd name="T12" fmla="*/ 55 h 55"/>
                </a:gdLst>
                <a:ahLst/>
                <a:cxnLst>
                  <a:cxn ang="T6">
                    <a:pos x="T0" y="T1"/>
                  </a:cxn>
                  <a:cxn ang="T7">
                    <a:pos x="T2" y="T3"/>
                  </a:cxn>
                  <a:cxn ang="T8">
                    <a:pos x="T4" y="T5"/>
                  </a:cxn>
                </a:cxnLst>
                <a:rect l="T9" t="T10" r="T11" b="T12"/>
                <a:pathLst>
                  <a:path w="12" h="55">
                    <a:moveTo>
                      <a:pt x="0" y="0"/>
                    </a:moveTo>
                    <a:lnTo>
                      <a:pt x="11" y="55"/>
                    </a:lnTo>
                    <a:lnTo>
                      <a:pt x="12" y="55"/>
                    </a:lnTo>
                  </a:path>
                </a:pathLst>
              </a:custGeom>
              <a:noFill/>
              <a:ln w="6350">
                <a:solidFill>
                  <a:srgbClr val="0C0CFF"/>
                </a:solidFill>
                <a:prstDash val="solid"/>
                <a:round/>
                <a:headEnd/>
                <a:tailEnd/>
              </a:ln>
            </p:spPr>
            <p:txBody>
              <a:bodyPr/>
              <a:lstStyle/>
              <a:p>
                <a:endParaRPr lang="en-US"/>
              </a:p>
            </p:txBody>
          </p:sp>
          <p:sp>
            <p:nvSpPr>
              <p:cNvPr id="147" name="Freeform 2484"/>
              <p:cNvSpPr>
                <a:spLocks/>
              </p:cNvSpPr>
              <p:nvPr/>
            </p:nvSpPr>
            <p:spPr bwMode="auto">
              <a:xfrm>
                <a:off x="6923088" y="3379788"/>
                <a:ext cx="3175" cy="14287"/>
              </a:xfrm>
              <a:custGeom>
                <a:avLst/>
                <a:gdLst>
                  <a:gd name="T0" fmla="*/ 0 w 12"/>
                  <a:gd name="T1" fmla="*/ 0 h 47"/>
                  <a:gd name="T2" fmla="*/ 11 w 12"/>
                  <a:gd name="T3" fmla="*/ 47 h 47"/>
                  <a:gd name="T4" fmla="*/ 12 w 12"/>
                  <a:gd name="T5" fmla="*/ 47 h 47"/>
                  <a:gd name="T6" fmla="*/ 0 60000 65536"/>
                  <a:gd name="T7" fmla="*/ 0 60000 65536"/>
                  <a:gd name="T8" fmla="*/ 0 60000 65536"/>
                  <a:gd name="T9" fmla="*/ 0 w 12"/>
                  <a:gd name="T10" fmla="*/ 0 h 47"/>
                  <a:gd name="T11" fmla="*/ 12 w 12"/>
                  <a:gd name="T12" fmla="*/ 47 h 47"/>
                </a:gdLst>
                <a:ahLst/>
                <a:cxnLst>
                  <a:cxn ang="T6">
                    <a:pos x="T0" y="T1"/>
                  </a:cxn>
                  <a:cxn ang="T7">
                    <a:pos x="T2" y="T3"/>
                  </a:cxn>
                  <a:cxn ang="T8">
                    <a:pos x="T4" y="T5"/>
                  </a:cxn>
                </a:cxnLst>
                <a:rect l="T9" t="T10" r="T11" b="T12"/>
                <a:pathLst>
                  <a:path w="12" h="47">
                    <a:moveTo>
                      <a:pt x="0" y="0"/>
                    </a:moveTo>
                    <a:lnTo>
                      <a:pt x="11" y="47"/>
                    </a:lnTo>
                    <a:lnTo>
                      <a:pt x="12" y="47"/>
                    </a:lnTo>
                  </a:path>
                </a:pathLst>
              </a:custGeom>
              <a:noFill/>
              <a:ln w="6350">
                <a:solidFill>
                  <a:srgbClr val="0C0CFF"/>
                </a:solidFill>
                <a:prstDash val="solid"/>
                <a:round/>
                <a:headEnd/>
                <a:tailEnd/>
              </a:ln>
            </p:spPr>
            <p:txBody>
              <a:bodyPr/>
              <a:lstStyle/>
              <a:p>
                <a:endParaRPr lang="en-US"/>
              </a:p>
            </p:txBody>
          </p:sp>
          <p:sp>
            <p:nvSpPr>
              <p:cNvPr id="148" name="Freeform 2485"/>
              <p:cNvSpPr>
                <a:spLocks/>
              </p:cNvSpPr>
              <p:nvPr/>
            </p:nvSpPr>
            <p:spPr bwMode="auto">
              <a:xfrm>
                <a:off x="6926263" y="3394075"/>
                <a:ext cx="3175" cy="11113"/>
              </a:xfrm>
              <a:custGeom>
                <a:avLst/>
                <a:gdLst>
                  <a:gd name="T0" fmla="*/ 0 w 12"/>
                  <a:gd name="T1" fmla="*/ 0 h 38"/>
                  <a:gd name="T2" fmla="*/ 11 w 12"/>
                  <a:gd name="T3" fmla="*/ 38 h 38"/>
                  <a:gd name="T4" fmla="*/ 12 w 12"/>
                  <a:gd name="T5" fmla="*/ 38 h 38"/>
                  <a:gd name="T6" fmla="*/ 0 60000 65536"/>
                  <a:gd name="T7" fmla="*/ 0 60000 65536"/>
                  <a:gd name="T8" fmla="*/ 0 60000 65536"/>
                  <a:gd name="T9" fmla="*/ 0 w 12"/>
                  <a:gd name="T10" fmla="*/ 0 h 38"/>
                  <a:gd name="T11" fmla="*/ 12 w 12"/>
                  <a:gd name="T12" fmla="*/ 38 h 38"/>
                </a:gdLst>
                <a:ahLst/>
                <a:cxnLst>
                  <a:cxn ang="T6">
                    <a:pos x="T0" y="T1"/>
                  </a:cxn>
                  <a:cxn ang="T7">
                    <a:pos x="T2" y="T3"/>
                  </a:cxn>
                  <a:cxn ang="T8">
                    <a:pos x="T4" y="T5"/>
                  </a:cxn>
                </a:cxnLst>
                <a:rect l="T9" t="T10" r="T11" b="T12"/>
                <a:pathLst>
                  <a:path w="12" h="38">
                    <a:moveTo>
                      <a:pt x="0" y="0"/>
                    </a:moveTo>
                    <a:lnTo>
                      <a:pt x="11" y="38"/>
                    </a:lnTo>
                    <a:lnTo>
                      <a:pt x="12" y="38"/>
                    </a:lnTo>
                  </a:path>
                </a:pathLst>
              </a:custGeom>
              <a:noFill/>
              <a:ln w="6350">
                <a:solidFill>
                  <a:srgbClr val="0C0CFF"/>
                </a:solidFill>
                <a:prstDash val="solid"/>
                <a:round/>
                <a:headEnd/>
                <a:tailEnd/>
              </a:ln>
            </p:spPr>
            <p:txBody>
              <a:bodyPr/>
              <a:lstStyle/>
              <a:p>
                <a:endParaRPr lang="en-US"/>
              </a:p>
            </p:txBody>
          </p:sp>
          <p:sp>
            <p:nvSpPr>
              <p:cNvPr id="149" name="Freeform 2486"/>
              <p:cNvSpPr>
                <a:spLocks/>
              </p:cNvSpPr>
              <p:nvPr/>
            </p:nvSpPr>
            <p:spPr bwMode="auto">
              <a:xfrm>
                <a:off x="6929438" y="3405188"/>
                <a:ext cx="3175" cy="9525"/>
              </a:xfrm>
              <a:custGeom>
                <a:avLst/>
                <a:gdLst>
                  <a:gd name="T0" fmla="*/ 0 w 13"/>
                  <a:gd name="T1" fmla="*/ 0 h 30"/>
                  <a:gd name="T2" fmla="*/ 12 w 13"/>
                  <a:gd name="T3" fmla="*/ 30 h 30"/>
                  <a:gd name="T4" fmla="*/ 13 w 13"/>
                  <a:gd name="T5" fmla="*/ 30 h 30"/>
                  <a:gd name="T6" fmla="*/ 0 60000 65536"/>
                  <a:gd name="T7" fmla="*/ 0 60000 65536"/>
                  <a:gd name="T8" fmla="*/ 0 60000 65536"/>
                  <a:gd name="T9" fmla="*/ 0 w 13"/>
                  <a:gd name="T10" fmla="*/ 0 h 30"/>
                  <a:gd name="T11" fmla="*/ 13 w 13"/>
                  <a:gd name="T12" fmla="*/ 30 h 30"/>
                </a:gdLst>
                <a:ahLst/>
                <a:cxnLst>
                  <a:cxn ang="T6">
                    <a:pos x="T0" y="T1"/>
                  </a:cxn>
                  <a:cxn ang="T7">
                    <a:pos x="T2" y="T3"/>
                  </a:cxn>
                  <a:cxn ang="T8">
                    <a:pos x="T4" y="T5"/>
                  </a:cxn>
                </a:cxnLst>
                <a:rect l="T9" t="T10" r="T11" b="T12"/>
                <a:pathLst>
                  <a:path w="13" h="30">
                    <a:moveTo>
                      <a:pt x="0" y="0"/>
                    </a:moveTo>
                    <a:lnTo>
                      <a:pt x="12" y="30"/>
                    </a:lnTo>
                    <a:lnTo>
                      <a:pt x="13" y="30"/>
                    </a:lnTo>
                  </a:path>
                </a:pathLst>
              </a:custGeom>
              <a:noFill/>
              <a:ln w="6350">
                <a:solidFill>
                  <a:srgbClr val="0C0CFF"/>
                </a:solidFill>
                <a:prstDash val="solid"/>
                <a:round/>
                <a:headEnd/>
                <a:tailEnd/>
              </a:ln>
            </p:spPr>
            <p:txBody>
              <a:bodyPr/>
              <a:lstStyle/>
              <a:p>
                <a:endParaRPr lang="en-US"/>
              </a:p>
            </p:txBody>
          </p:sp>
          <p:sp>
            <p:nvSpPr>
              <p:cNvPr id="150" name="Freeform 2487"/>
              <p:cNvSpPr>
                <a:spLocks/>
              </p:cNvSpPr>
              <p:nvPr/>
            </p:nvSpPr>
            <p:spPr bwMode="auto">
              <a:xfrm>
                <a:off x="6932613" y="3414713"/>
                <a:ext cx="3175" cy="7937"/>
              </a:xfrm>
              <a:custGeom>
                <a:avLst/>
                <a:gdLst>
                  <a:gd name="T0" fmla="*/ 0 w 12"/>
                  <a:gd name="T1" fmla="*/ 0 h 24"/>
                  <a:gd name="T2" fmla="*/ 11 w 12"/>
                  <a:gd name="T3" fmla="*/ 24 h 24"/>
                  <a:gd name="T4" fmla="*/ 12 w 12"/>
                  <a:gd name="T5" fmla="*/ 24 h 24"/>
                  <a:gd name="T6" fmla="*/ 0 60000 65536"/>
                  <a:gd name="T7" fmla="*/ 0 60000 65536"/>
                  <a:gd name="T8" fmla="*/ 0 60000 65536"/>
                  <a:gd name="T9" fmla="*/ 0 w 12"/>
                  <a:gd name="T10" fmla="*/ 0 h 24"/>
                  <a:gd name="T11" fmla="*/ 12 w 12"/>
                  <a:gd name="T12" fmla="*/ 24 h 24"/>
                </a:gdLst>
                <a:ahLst/>
                <a:cxnLst>
                  <a:cxn ang="T6">
                    <a:pos x="T0" y="T1"/>
                  </a:cxn>
                  <a:cxn ang="T7">
                    <a:pos x="T2" y="T3"/>
                  </a:cxn>
                  <a:cxn ang="T8">
                    <a:pos x="T4" y="T5"/>
                  </a:cxn>
                </a:cxnLst>
                <a:rect l="T9" t="T10" r="T11" b="T12"/>
                <a:pathLst>
                  <a:path w="12" h="24">
                    <a:moveTo>
                      <a:pt x="0" y="0"/>
                    </a:moveTo>
                    <a:lnTo>
                      <a:pt x="11" y="24"/>
                    </a:lnTo>
                    <a:lnTo>
                      <a:pt x="12" y="24"/>
                    </a:lnTo>
                  </a:path>
                </a:pathLst>
              </a:custGeom>
              <a:noFill/>
              <a:ln w="6350">
                <a:solidFill>
                  <a:srgbClr val="0C0CFF"/>
                </a:solidFill>
                <a:prstDash val="solid"/>
                <a:round/>
                <a:headEnd/>
                <a:tailEnd/>
              </a:ln>
            </p:spPr>
            <p:txBody>
              <a:bodyPr/>
              <a:lstStyle/>
              <a:p>
                <a:endParaRPr lang="en-US"/>
              </a:p>
            </p:txBody>
          </p:sp>
          <p:sp>
            <p:nvSpPr>
              <p:cNvPr id="151" name="Freeform 2488"/>
              <p:cNvSpPr>
                <a:spLocks/>
              </p:cNvSpPr>
              <p:nvPr/>
            </p:nvSpPr>
            <p:spPr bwMode="auto">
              <a:xfrm>
                <a:off x="6935788" y="3422650"/>
                <a:ext cx="3175" cy="4763"/>
              </a:xfrm>
              <a:custGeom>
                <a:avLst/>
                <a:gdLst>
                  <a:gd name="T0" fmla="*/ 0 w 12"/>
                  <a:gd name="T1" fmla="*/ 0 h 19"/>
                  <a:gd name="T2" fmla="*/ 11 w 12"/>
                  <a:gd name="T3" fmla="*/ 19 h 19"/>
                  <a:gd name="T4" fmla="*/ 12 w 12"/>
                  <a:gd name="T5" fmla="*/ 19 h 19"/>
                  <a:gd name="T6" fmla="*/ 0 60000 65536"/>
                  <a:gd name="T7" fmla="*/ 0 60000 65536"/>
                  <a:gd name="T8" fmla="*/ 0 60000 65536"/>
                  <a:gd name="T9" fmla="*/ 0 w 12"/>
                  <a:gd name="T10" fmla="*/ 0 h 19"/>
                  <a:gd name="T11" fmla="*/ 12 w 12"/>
                  <a:gd name="T12" fmla="*/ 19 h 19"/>
                </a:gdLst>
                <a:ahLst/>
                <a:cxnLst>
                  <a:cxn ang="T6">
                    <a:pos x="T0" y="T1"/>
                  </a:cxn>
                  <a:cxn ang="T7">
                    <a:pos x="T2" y="T3"/>
                  </a:cxn>
                  <a:cxn ang="T8">
                    <a:pos x="T4" y="T5"/>
                  </a:cxn>
                </a:cxnLst>
                <a:rect l="T9" t="T10" r="T11" b="T12"/>
                <a:pathLst>
                  <a:path w="12" h="19">
                    <a:moveTo>
                      <a:pt x="0" y="0"/>
                    </a:moveTo>
                    <a:lnTo>
                      <a:pt x="11" y="19"/>
                    </a:lnTo>
                    <a:lnTo>
                      <a:pt x="12" y="19"/>
                    </a:lnTo>
                  </a:path>
                </a:pathLst>
              </a:custGeom>
              <a:noFill/>
              <a:ln w="6350">
                <a:solidFill>
                  <a:srgbClr val="0C0CFF"/>
                </a:solidFill>
                <a:prstDash val="solid"/>
                <a:round/>
                <a:headEnd/>
                <a:tailEnd/>
              </a:ln>
            </p:spPr>
            <p:txBody>
              <a:bodyPr/>
              <a:lstStyle/>
              <a:p>
                <a:endParaRPr lang="en-US"/>
              </a:p>
            </p:txBody>
          </p:sp>
          <p:sp>
            <p:nvSpPr>
              <p:cNvPr id="152" name="Freeform 2489"/>
              <p:cNvSpPr>
                <a:spLocks/>
              </p:cNvSpPr>
              <p:nvPr/>
            </p:nvSpPr>
            <p:spPr bwMode="auto">
              <a:xfrm>
                <a:off x="6938963" y="3427413"/>
                <a:ext cx="4762" cy="4762"/>
              </a:xfrm>
              <a:custGeom>
                <a:avLst/>
                <a:gdLst>
                  <a:gd name="T0" fmla="*/ 0 w 12"/>
                  <a:gd name="T1" fmla="*/ 0 h 14"/>
                  <a:gd name="T2" fmla="*/ 11 w 12"/>
                  <a:gd name="T3" fmla="*/ 14 h 14"/>
                  <a:gd name="T4" fmla="*/ 12 w 12"/>
                  <a:gd name="T5" fmla="*/ 14 h 14"/>
                  <a:gd name="T6" fmla="*/ 0 60000 65536"/>
                  <a:gd name="T7" fmla="*/ 0 60000 65536"/>
                  <a:gd name="T8" fmla="*/ 0 60000 65536"/>
                  <a:gd name="T9" fmla="*/ 0 w 12"/>
                  <a:gd name="T10" fmla="*/ 0 h 14"/>
                  <a:gd name="T11" fmla="*/ 12 w 12"/>
                  <a:gd name="T12" fmla="*/ 14 h 14"/>
                </a:gdLst>
                <a:ahLst/>
                <a:cxnLst>
                  <a:cxn ang="T6">
                    <a:pos x="T0" y="T1"/>
                  </a:cxn>
                  <a:cxn ang="T7">
                    <a:pos x="T2" y="T3"/>
                  </a:cxn>
                  <a:cxn ang="T8">
                    <a:pos x="T4" y="T5"/>
                  </a:cxn>
                </a:cxnLst>
                <a:rect l="T9" t="T10" r="T11" b="T12"/>
                <a:pathLst>
                  <a:path w="12" h="14">
                    <a:moveTo>
                      <a:pt x="0" y="0"/>
                    </a:moveTo>
                    <a:lnTo>
                      <a:pt x="11" y="14"/>
                    </a:lnTo>
                    <a:lnTo>
                      <a:pt x="12" y="14"/>
                    </a:lnTo>
                  </a:path>
                </a:pathLst>
              </a:custGeom>
              <a:noFill/>
              <a:ln w="6350">
                <a:solidFill>
                  <a:srgbClr val="0C0CFF"/>
                </a:solidFill>
                <a:prstDash val="solid"/>
                <a:round/>
                <a:headEnd/>
                <a:tailEnd/>
              </a:ln>
            </p:spPr>
            <p:txBody>
              <a:bodyPr/>
              <a:lstStyle/>
              <a:p>
                <a:endParaRPr lang="en-US"/>
              </a:p>
            </p:txBody>
          </p:sp>
          <p:sp>
            <p:nvSpPr>
              <p:cNvPr id="153" name="Freeform 2490"/>
              <p:cNvSpPr>
                <a:spLocks/>
              </p:cNvSpPr>
              <p:nvPr/>
            </p:nvSpPr>
            <p:spPr bwMode="auto">
              <a:xfrm>
                <a:off x="6942138" y="3432175"/>
                <a:ext cx="4762" cy="3175"/>
              </a:xfrm>
              <a:custGeom>
                <a:avLst/>
                <a:gdLst>
                  <a:gd name="T0" fmla="*/ 0 w 12"/>
                  <a:gd name="T1" fmla="*/ 0 h 12"/>
                  <a:gd name="T2" fmla="*/ 11 w 12"/>
                  <a:gd name="T3" fmla="*/ 12 h 12"/>
                  <a:gd name="T4" fmla="*/ 12 w 12"/>
                  <a:gd name="T5" fmla="*/ 12 h 12"/>
                  <a:gd name="T6" fmla="*/ 0 60000 65536"/>
                  <a:gd name="T7" fmla="*/ 0 60000 65536"/>
                  <a:gd name="T8" fmla="*/ 0 60000 65536"/>
                  <a:gd name="T9" fmla="*/ 0 w 12"/>
                  <a:gd name="T10" fmla="*/ 0 h 12"/>
                  <a:gd name="T11" fmla="*/ 12 w 12"/>
                  <a:gd name="T12" fmla="*/ 12 h 12"/>
                </a:gdLst>
                <a:ahLst/>
                <a:cxnLst>
                  <a:cxn ang="T6">
                    <a:pos x="T0" y="T1"/>
                  </a:cxn>
                  <a:cxn ang="T7">
                    <a:pos x="T2" y="T3"/>
                  </a:cxn>
                  <a:cxn ang="T8">
                    <a:pos x="T4" y="T5"/>
                  </a:cxn>
                </a:cxnLst>
                <a:rect l="T9" t="T10" r="T11" b="T12"/>
                <a:pathLst>
                  <a:path w="12" h="12">
                    <a:moveTo>
                      <a:pt x="0" y="0"/>
                    </a:moveTo>
                    <a:lnTo>
                      <a:pt x="11" y="12"/>
                    </a:lnTo>
                    <a:lnTo>
                      <a:pt x="12" y="12"/>
                    </a:lnTo>
                  </a:path>
                </a:pathLst>
              </a:custGeom>
              <a:noFill/>
              <a:ln w="6350">
                <a:solidFill>
                  <a:srgbClr val="0C0CFF"/>
                </a:solidFill>
                <a:prstDash val="solid"/>
                <a:round/>
                <a:headEnd/>
                <a:tailEnd/>
              </a:ln>
            </p:spPr>
            <p:txBody>
              <a:bodyPr/>
              <a:lstStyle/>
              <a:p>
                <a:endParaRPr lang="en-US"/>
              </a:p>
            </p:txBody>
          </p:sp>
          <p:sp>
            <p:nvSpPr>
              <p:cNvPr id="154" name="Freeform 2491"/>
              <p:cNvSpPr>
                <a:spLocks/>
              </p:cNvSpPr>
              <p:nvPr/>
            </p:nvSpPr>
            <p:spPr bwMode="auto">
              <a:xfrm>
                <a:off x="6946900" y="3435350"/>
                <a:ext cx="3175" cy="3175"/>
              </a:xfrm>
              <a:custGeom>
                <a:avLst/>
                <a:gdLst>
                  <a:gd name="T0" fmla="*/ 0 w 12"/>
                  <a:gd name="T1" fmla="*/ 0 h 8"/>
                  <a:gd name="T2" fmla="*/ 11 w 12"/>
                  <a:gd name="T3" fmla="*/ 8 h 8"/>
                  <a:gd name="T4" fmla="*/ 12 w 12"/>
                  <a:gd name="T5" fmla="*/ 8 h 8"/>
                  <a:gd name="T6" fmla="*/ 0 60000 65536"/>
                  <a:gd name="T7" fmla="*/ 0 60000 65536"/>
                  <a:gd name="T8" fmla="*/ 0 60000 65536"/>
                  <a:gd name="T9" fmla="*/ 0 w 12"/>
                  <a:gd name="T10" fmla="*/ 0 h 8"/>
                  <a:gd name="T11" fmla="*/ 12 w 12"/>
                  <a:gd name="T12" fmla="*/ 8 h 8"/>
                </a:gdLst>
                <a:ahLst/>
                <a:cxnLst>
                  <a:cxn ang="T6">
                    <a:pos x="T0" y="T1"/>
                  </a:cxn>
                  <a:cxn ang="T7">
                    <a:pos x="T2" y="T3"/>
                  </a:cxn>
                  <a:cxn ang="T8">
                    <a:pos x="T4" y="T5"/>
                  </a:cxn>
                </a:cxnLst>
                <a:rect l="T9" t="T10" r="T11" b="T12"/>
                <a:pathLst>
                  <a:path w="12" h="8">
                    <a:moveTo>
                      <a:pt x="0" y="0"/>
                    </a:moveTo>
                    <a:lnTo>
                      <a:pt x="11" y="8"/>
                    </a:lnTo>
                    <a:lnTo>
                      <a:pt x="12" y="8"/>
                    </a:lnTo>
                  </a:path>
                </a:pathLst>
              </a:custGeom>
              <a:noFill/>
              <a:ln w="6350">
                <a:solidFill>
                  <a:srgbClr val="0C0CFF"/>
                </a:solidFill>
                <a:prstDash val="solid"/>
                <a:round/>
                <a:headEnd/>
                <a:tailEnd/>
              </a:ln>
            </p:spPr>
            <p:txBody>
              <a:bodyPr/>
              <a:lstStyle/>
              <a:p>
                <a:endParaRPr lang="en-US"/>
              </a:p>
            </p:txBody>
          </p:sp>
          <p:sp>
            <p:nvSpPr>
              <p:cNvPr id="155" name="Freeform 2492"/>
              <p:cNvSpPr>
                <a:spLocks/>
              </p:cNvSpPr>
              <p:nvPr/>
            </p:nvSpPr>
            <p:spPr bwMode="auto">
              <a:xfrm>
                <a:off x="6950075" y="3438525"/>
                <a:ext cx="3175" cy="1588"/>
              </a:xfrm>
              <a:custGeom>
                <a:avLst/>
                <a:gdLst>
                  <a:gd name="T0" fmla="*/ 0 w 12"/>
                  <a:gd name="T1" fmla="*/ 0 h 6"/>
                  <a:gd name="T2" fmla="*/ 11 w 12"/>
                  <a:gd name="T3" fmla="*/ 6 h 6"/>
                  <a:gd name="T4" fmla="*/ 12 w 12"/>
                  <a:gd name="T5" fmla="*/ 6 h 6"/>
                  <a:gd name="T6" fmla="*/ 0 60000 65536"/>
                  <a:gd name="T7" fmla="*/ 0 60000 65536"/>
                  <a:gd name="T8" fmla="*/ 0 60000 65536"/>
                  <a:gd name="T9" fmla="*/ 0 w 12"/>
                  <a:gd name="T10" fmla="*/ 0 h 6"/>
                  <a:gd name="T11" fmla="*/ 12 w 12"/>
                  <a:gd name="T12" fmla="*/ 6 h 6"/>
                </a:gdLst>
                <a:ahLst/>
                <a:cxnLst>
                  <a:cxn ang="T6">
                    <a:pos x="T0" y="T1"/>
                  </a:cxn>
                  <a:cxn ang="T7">
                    <a:pos x="T2" y="T3"/>
                  </a:cxn>
                  <a:cxn ang="T8">
                    <a:pos x="T4" y="T5"/>
                  </a:cxn>
                </a:cxnLst>
                <a:rect l="T9" t="T10" r="T11" b="T12"/>
                <a:pathLst>
                  <a:path w="12" h="6">
                    <a:moveTo>
                      <a:pt x="0" y="0"/>
                    </a:moveTo>
                    <a:lnTo>
                      <a:pt x="11" y="6"/>
                    </a:lnTo>
                    <a:lnTo>
                      <a:pt x="12" y="6"/>
                    </a:lnTo>
                  </a:path>
                </a:pathLst>
              </a:custGeom>
              <a:noFill/>
              <a:ln w="6350">
                <a:solidFill>
                  <a:srgbClr val="0C0CFF"/>
                </a:solidFill>
                <a:prstDash val="solid"/>
                <a:round/>
                <a:headEnd/>
                <a:tailEnd/>
              </a:ln>
            </p:spPr>
            <p:txBody>
              <a:bodyPr/>
              <a:lstStyle/>
              <a:p>
                <a:endParaRPr lang="en-US"/>
              </a:p>
            </p:txBody>
          </p:sp>
          <p:sp>
            <p:nvSpPr>
              <p:cNvPr id="156" name="Freeform 2493"/>
              <p:cNvSpPr>
                <a:spLocks/>
              </p:cNvSpPr>
              <p:nvPr/>
            </p:nvSpPr>
            <p:spPr bwMode="auto">
              <a:xfrm>
                <a:off x="6953250" y="3440113"/>
                <a:ext cx="3175" cy="1587"/>
              </a:xfrm>
              <a:custGeom>
                <a:avLst/>
                <a:gdLst>
                  <a:gd name="T0" fmla="*/ 0 w 12"/>
                  <a:gd name="T1" fmla="*/ 0 h 5"/>
                  <a:gd name="T2" fmla="*/ 11 w 12"/>
                  <a:gd name="T3" fmla="*/ 5 h 5"/>
                  <a:gd name="T4" fmla="*/ 12 w 12"/>
                  <a:gd name="T5" fmla="*/ 5 h 5"/>
                  <a:gd name="T6" fmla="*/ 0 60000 65536"/>
                  <a:gd name="T7" fmla="*/ 0 60000 65536"/>
                  <a:gd name="T8" fmla="*/ 0 60000 65536"/>
                  <a:gd name="T9" fmla="*/ 0 w 12"/>
                  <a:gd name="T10" fmla="*/ 0 h 5"/>
                  <a:gd name="T11" fmla="*/ 12 w 12"/>
                  <a:gd name="T12" fmla="*/ 5 h 5"/>
                </a:gdLst>
                <a:ahLst/>
                <a:cxnLst>
                  <a:cxn ang="T6">
                    <a:pos x="T0" y="T1"/>
                  </a:cxn>
                  <a:cxn ang="T7">
                    <a:pos x="T2" y="T3"/>
                  </a:cxn>
                  <a:cxn ang="T8">
                    <a:pos x="T4" y="T5"/>
                  </a:cxn>
                </a:cxnLst>
                <a:rect l="T9" t="T10" r="T11" b="T12"/>
                <a:pathLst>
                  <a:path w="12" h="5">
                    <a:moveTo>
                      <a:pt x="0" y="0"/>
                    </a:moveTo>
                    <a:lnTo>
                      <a:pt x="11" y="5"/>
                    </a:lnTo>
                    <a:lnTo>
                      <a:pt x="12" y="5"/>
                    </a:lnTo>
                  </a:path>
                </a:pathLst>
              </a:custGeom>
              <a:noFill/>
              <a:ln w="6350">
                <a:solidFill>
                  <a:srgbClr val="0C0CFF"/>
                </a:solidFill>
                <a:prstDash val="solid"/>
                <a:round/>
                <a:headEnd/>
                <a:tailEnd/>
              </a:ln>
            </p:spPr>
            <p:txBody>
              <a:bodyPr/>
              <a:lstStyle/>
              <a:p>
                <a:endParaRPr lang="en-US"/>
              </a:p>
            </p:txBody>
          </p:sp>
          <p:sp>
            <p:nvSpPr>
              <p:cNvPr id="157" name="Freeform 2494"/>
              <p:cNvSpPr>
                <a:spLocks/>
              </p:cNvSpPr>
              <p:nvPr/>
            </p:nvSpPr>
            <p:spPr bwMode="auto">
              <a:xfrm>
                <a:off x="6956425" y="3441700"/>
                <a:ext cx="3175" cy="1588"/>
              </a:xfrm>
              <a:custGeom>
                <a:avLst/>
                <a:gdLst>
                  <a:gd name="T0" fmla="*/ 0 w 12"/>
                  <a:gd name="T1" fmla="*/ 0 h 4"/>
                  <a:gd name="T2" fmla="*/ 11 w 12"/>
                  <a:gd name="T3" fmla="*/ 4 h 4"/>
                  <a:gd name="T4" fmla="*/ 12 w 12"/>
                  <a:gd name="T5" fmla="*/ 4 h 4"/>
                  <a:gd name="T6" fmla="*/ 0 60000 65536"/>
                  <a:gd name="T7" fmla="*/ 0 60000 65536"/>
                  <a:gd name="T8" fmla="*/ 0 60000 65536"/>
                  <a:gd name="T9" fmla="*/ 0 w 12"/>
                  <a:gd name="T10" fmla="*/ 0 h 4"/>
                  <a:gd name="T11" fmla="*/ 12 w 12"/>
                  <a:gd name="T12" fmla="*/ 4 h 4"/>
                </a:gdLst>
                <a:ahLst/>
                <a:cxnLst>
                  <a:cxn ang="T6">
                    <a:pos x="T0" y="T1"/>
                  </a:cxn>
                  <a:cxn ang="T7">
                    <a:pos x="T2" y="T3"/>
                  </a:cxn>
                  <a:cxn ang="T8">
                    <a:pos x="T4" y="T5"/>
                  </a:cxn>
                </a:cxnLst>
                <a:rect l="T9" t="T10" r="T11" b="T12"/>
                <a:pathLst>
                  <a:path w="12" h="4">
                    <a:moveTo>
                      <a:pt x="0" y="0"/>
                    </a:moveTo>
                    <a:lnTo>
                      <a:pt x="11" y="4"/>
                    </a:lnTo>
                    <a:lnTo>
                      <a:pt x="12" y="4"/>
                    </a:lnTo>
                  </a:path>
                </a:pathLst>
              </a:custGeom>
              <a:noFill/>
              <a:ln w="6350">
                <a:solidFill>
                  <a:srgbClr val="0C0CFF"/>
                </a:solidFill>
                <a:prstDash val="solid"/>
                <a:round/>
                <a:headEnd/>
                <a:tailEnd/>
              </a:ln>
            </p:spPr>
            <p:txBody>
              <a:bodyPr/>
              <a:lstStyle/>
              <a:p>
                <a:endParaRPr lang="en-US"/>
              </a:p>
            </p:txBody>
          </p:sp>
          <p:sp>
            <p:nvSpPr>
              <p:cNvPr id="158" name="Freeform 2495"/>
              <p:cNvSpPr>
                <a:spLocks/>
              </p:cNvSpPr>
              <p:nvPr/>
            </p:nvSpPr>
            <p:spPr bwMode="auto">
              <a:xfrm>
                <a:off x="6959600" y="3443288"/>
                <a:ext cx="3175" cy="1587"/>
              </a:xfrm>
              <a:custGeom>
                <a:avLst/>
                <a:gdLst>
                  <a:gd name="T0" fmla="*/ 0 w 12"/>
                  <a:gd name="T1" fmla="*/ 0 h 2"/>
                  <a:gd name="T2" fmla="*/ 11 w 12"/>
                  <a:gd name="T3" fmla="*/ 2 h 2"/>
                  <a:gd name="T4" fmla="*/ 12 w 12"/>
                  <a:gd name="T5" fmla="*/ 2 h 2"/>
                  <a:gd name="T6" fmla="*/ 0 60000 65536"/>
                  <a:gd name="T7" fmla="*/ 0 60000 65536"/>
                  <a:gd name="T8" fmla="*/ 0 60000 65536"/>
                  <a:gd name="T9" fmla="*/ 0 w 12"/>
                  <a:gd name="T10" fmla="*/ 0 h 2"/>
                  <a:gd name="T11" fmla="*/ 12 w 12"/>
                  <a:gd name="T12" fmla="*/ 2 h 2"/>
                </a:gdLst>
                <a:ahLst/>
                <a:cxnLst>
                  <a:cxn ang="T6">
                    <a:pos x="T0" y="T1"/>
                  </a:cxn>
                  <a:cxn ang="T7">
                    <a:pos x="T2" y="T3"/>
                  </a:cxn>
                  <a:cxn ang="T8">
                    <a:pos x="T4" y="T5"/>
                  </a:cxn>
                </a:cxnLst>
                <a:rect l="T9" t="T10" r="T11" b="T12"/>
                <a:pathLst>
                  <a:path w="12" h="2">
                    <a:moveTo>
                      <a:pt x="0" y="0"/>
                    </a:moveTo>
                    <a:lnTo>
                      <a:pt x="11" y="2"/>
                    </a:lnTo>
                    <a:lnTo>
                      <a:pt x="12" y="2"/>
                    </a:lnTo>
                  </a:path>
                </a:pathLst>
              </a:custGeom>
              <a:noFill/>
              <a:ln w="6350">
                <a:solidFill>
                  <a:srgbClr val="0C0CFF"/>
                </a:solidFill>
                <a:prstDash val="solid"/>
                <a:round/>
                <a:headEnd/>
                <a:tailEnd/>
              </a:ln>
            </p:spPr>
            <p:txBody>
              <a:bodyPr/>
              <a:lstStyle/>
              <a:p>
                <a:endParaRPr lang="en-US"/>
              </a:p>
            </p:txBody>
          </p:sp>
          <p:sp>
            <p:nvSpPr>
              <p:cNvPr id="159" name="Freeform 2496"/>
              <p:cNvSpPr>
                <a:spLocks/>
              </p:cNvSpPr>
              <p:nvPr/>
            </p:nvSpPr>
            <p:spPr bwMode="auto">
              <a:xfrm>
                <a:off x="6962775" y="3443288"/>
                <a:ext cx="3175" cy="1587"/>
              </a:xfrm>
              <a:custGeom>
                <a:avLst/>
                <a:gdLst>
                  <a:gd name="T0" fmla="*/ 0 w 12"/>
                  <a:gd name="T1" fmla="*/ 0 h 2"/>
                  <a:gd name="T2" fmla="*/ 11 w 12"/>
                  <a:gd name="T3" fmla="*/ 2 h 2"/>
                  <a:gd name="T4" fmla="*/ 12 w 12"/>
                  <a:gd name="T5" fmla="*/ 2 h 2"/>
                  <a:gd name="T6" fmla="*/ 0 60000 65536"/>
                  <a:gd name="T7" fmla="*/ 0 60000 65536"/>
                  <a:gd name="T8" fmla="*/ 0 60000 65536"/>
                  <a:gd name="T9" fmla="*/ 0 w 12"/>
                  <a:gd name="T10" fmla="*/ 0 h 2"/>
                  <a:gd name="T11" fmla="*/ 12 w 12"/>
                  <a:gd name="T12" fmla="*/ 2 h 2"/>
                </a:gdLst>
                <a:ahLst/>
                <a:cxnLst>
                  <a:cxn ang="T6">
                    <a:pos x="T0" y="T1"/>
                  </a:cxn>
                  <a:cxn ang="T7">
                    <a:pos x="T2" y="T3"/>
                  </a:cxn>
                  <a:cxn ang="T8">
                    <a:pos x="T4" y="T5"/>
                  </a:cxn>
                </a:cxnLst>
                <a:rect l="T9" t="T10" r="T11" b="T12"/>
                <a:pathLst>
                  <a:path w="12" h="2">
                    <a:moveTo>
                      <a:pt x="0" y="0"/>
                    </a:moveTo>
                    <a:lnTo>
                      <a:pt x="11" y="2"/>
                    </a:lnTo>
                    <a:lnTo>
                      <a:pt x="12" y="2"/>
                    </a:lnTo>
                  </a:path>
                </a:pathLst>
              </a:custGeom>
              <a:noFill/>
              <a:ln w="6350">
                <a:solidFill>
                  <a:srgbClr val="0C0CFF"/>
                </a:solidFill>
                <a:prstDash val="solid"/>
                <a:round/>
                <a:headEnd/>
                <a:tailEnd/>
              </a:ln>
            </p:spPr>
            <p:txBody>
              <a:bodyPr/>
              <a:lstStyle/>
              <a:p>
                <a:endParaRPr lang="en-US"/>
              </a:p>
            </p:txBody>
          </p:sp>
          <p:sp>
            <p:nvSpPr>
              <p:cNvPr id="160" name="Freeform 2497"/>
              <p:cNvSpPr>
                <a:spLocks/>
              </p:cNvSpPr>
              <p:nvPr/>
            </p:nvSpPr>
            <p:spPr bwMode="auto">
              <a:xfrm>
                <a:off x="6965950" y="3443288"/>
                <a:ext cx="3175" cy="1587"/>
              </a:xfrm>
              <a:custGeom>
                <a:avLst/>
                <a:gdLst>
                  <a:gd name="T0" fmla="*/ 0 w 12"/>
                  <a:gd name="T1" fmla="*/ 0 h 2"/>
                  <a:gd name="T2" fmla="*/ 11 w 12"/>
                  <a:gd name="T3" fmla="*/ 2 h 2"/>
                  <a:gd name="T4" fmla="*/ 12 w 12"/>
                  <a:gd name="T5" fmla="*/ 2 h 2"/>
                  <a:gd name="T6" fmla="*/ 0 60000 65536"/>
                  <a:gd name="T7" fmla="*/ 0 60000 65536"/>
                  <a:gd name="T8" fmla="*/ 0 60000 65536"/>
                  <a:gd name="T9" fmla="*/ 0 w 12"/>
                  <a:gd name="T10" fmla="*/ 0 h 2"/>
                  <a:gd name="T11" fmla="*/ 12 w 12"/>
                  <a:gd name="T12" fmla="*/ 2 h 2"/>
                </a:gdLst>
                <a:ahLst/>
                <a:cxnLst>
                  <a:cxn ang="T6">
                    <a:pos x="T0" y="T1"/>
                  </a:cxn>
                  <a:cxn ang="T7">
                    <a:pos x="T2" y="T3"/>
                  </a:cxn>
                  <a:cxn ang="T8">
                    <a:pos x="T4" y="T5"/>
                  </a:cxn>
                </a:cxnLst>
                <a:rect l="T9" t="T10" r="T11" b="T12"/>
                <a:pathLst>
                  <a:path w="12" h="2">
                    <a:moveTo>
                      <a:pt x="0" y="0"/>
                    </a:moveTo>
                    <a:lnTo>
                      <a:pt x="11" y="2"/>
                    </a:lnTo>
                    <a:lnTo>
                      <a:pt x="12" y="2"/>
                    </a:lnTo>
                  </a:path>
                </a:pathLst>
              </a:custGeom>
              <a:noFill/>
              <a:ln w="6350">
                <a:solidFill>
                  <a:srgbClr val="0C0CFF"/>
                </a:solidFill>
                <a:prstDash val="solid"/>
                <a:round/>
                <a:headEnd/>
                <a:tailEnd/>
              </a:ln>
            </p:spPr>
            <p:txBody>
              <a:bodyPr/>
              <a:lstStyle/>
              <a:p>
                <a:endParaRPr lang="en-US"/>
              </a:p>
            </p:txBody>
          </p:sp>
          <p:sp>
            <p:nvSpPr>
              <p:cNvPr id="161" name="Freeform 2498"/>
              <p:cNvSpPr>
                <a:spLocks/>
              </p:cNvSpPr>
              <p:nvPr/>
            </p:nvSpPr>
            <p:spPr bwMode="auto">
              <a:xfrm>
                <a:off x="6969125" y="3444875"/>
                <a:ext cx="4763" cy="1588"/>
              </a:xfrm>
              <a:custGeom>
                <a:avLst/>
                <a:gdLst>
                  <a:gd name="T0" fmla="*/ 0 w 12"/>
                  <a:gd name="T1" fmla="*/ 0 h 1"/>
                  <a:gd name="T2" fmla="*/ 11 w 12"/>
                  <a:gd name="T3" fmla="*/ 1 h 1"/>
                  <a:gd name="T4" fmla="*/ 12 w 12"/>
                  <a:gd name="T5" fmla="*/ 1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1"/>
                    </a:lnTo>
                    <a:lnTo>
                      <a:pt x="12" y="1"/>
                    </a:lnTo>
                  </a:path>
                </a:pathLst>
              </a:custGeom>
              <a:noFill/>
              <a:ln w="6350">
                <a:solidFill>
                  <a:srgbClr val="0C0CFF"/>
                </a:solidFill>
                <a:prstDash val="solid"/>
                <a:round/>
                <a:headEnd/>
                <a:tailEnd/>
              </a:ln>
            </p:spPr>
            <p:txBody>
              <a:bodyPr/>
              <a:lstStyle/>
              <a:p>
                <a:endParaRPr lang="en-US"/>
              </a:p>
            </p:txBody>
          </p:sp>
          <p:sp>
            <p:nvSpPr>
              <p:cNvPr id="162" name="Freeform 2499"/>
              <p:cNvSpPr>
                <a:spLocks/>
              </p:cNvSpPr>
              <p:nvPr/>
            </p:nvSpPr>
            <p:spPr bwMode="auto">
              <a:xfrm>
                <a:off x="6972300" y="3444875"/>
                <a:ext cx="4763" cy="1588"/>
              </a:xfrm>
              <a:custGeom>
                <a:avLst/>
                <a:gdLst>
                  <a:gd name="T0" fmla="*/ 0 w 13"/>
                  <a:gd name="T1" fmla="*/ 0 h 1"/>
                  <a:gd name="T2" fmla="*/ 12 w 13"/>
                  <a:gd name="T3" fmla="*/ 1 h 1"/>
                  <a:gd name="T4" fmla="*/ 13 w 13"/>
                  <a:gd name="T5" fmla="*/ 1 h 1"/>
                  <a:gd name="T6" fmla="*/ 0 60000 65536"/>
                  <a:gd name="T7" fmla="*/ 0 60000 65536"/>
                  <a:gd name="T8" fmla="*/ 0 60000 65536"/>
                  <a:gd name="T9" fmla="*/ 0 w 13"/>
                  <a:gd name="T10" fmla="*/ 0 h 1"/>
                  <a:gd name="T11" fmla="*/ 13 w 13"/>
                  <a:gd name="T12" fmla="*/ 1 h 1"/>
                </a:gdLst>
                <a:ahLst/>
                <a:cxnLst>
                  <a:cxn ang="T6">
                    <a:pos x="T0" y="T1"/>
                  </a:cxn>
                  <a:cxn ang="T7">
                    <a:pos x="T2" y="T3"/>
                  </a:cxn>
                  <a:cxn ang="T8">
                    <a:pos x="T4" y="T5"/>
                  </a:cxn>
                </a:cxnLst>
                <a:rect l="T9" t="T10" r="T11" b="T12"/>
                <a:pathLst>
                  <a:path w="13" h="1">
                    <a:moveTo>
                      <a:pt x="0" y="0"/>
                    </a:moveTo>
                    <a:lnTo>
                      <a:pt x="12" y="1"/>
                    </a:lnTo>
                    <a:lnTo>
                      <a:pt x="13" y="1"/>
                    </a:lnTo>
                  </a:path>
                </a:pathLst>
              </a:custGeom>
              <a:noFill/>
              <a:ln w="6350">
                <a:solidFill>
                  <a:srgbClr val="0C0CFF"/>
                </a:solidFill>
                <a:prstDash val="solid"/>
                <a:round/>
                <a:headEnd/>
                <a:tailEnd/>
              </a:ln>
            </p:spPr>
            <p:txBody>
              <a:bodyPr/>
              <a:lstStyle/>
              <a:p>
                <a:endParaRPr lang="en-US"/>
              </a:p>
            </p:txBody>
          </p:sp>
          <p:sp>
            <p:nvSpPr>
              <p:cNvPr id="163" name="Freeform 2500"/>
              <p:cNvSpPr>
                <a:spLocks/>
              </p:cNvSpPr>
              <p:nvPr/>
            </p:nvSpPr>
            <p:spPr bwMode="auto">
              <a:xfrm>
                <a:off x="6977063" y="3444875"/>
                <a:ext cx="3175" cy="1588"/>
              </a:xfrm>
              <a:custGeom>
                <a:avLst/>
                <a:gdLst>
                  <a:gd name="T0" fmla="*/ 0 w 12"/>
                  <a:gd name="T1" fmla="*/ 0 h 1"/>
                  <a:gd name="T2" fmla="*/ 11 w 12"/>
                  <a:gd name="T3" fmla="*/ 1 h 1"/>
                  <a:gd name="T4" fmla="*/ 12 w 12"/>
                  <a:gd name="T5" fmla="*/ 1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1"/>
                    </a:lnTo>
                    <a:lnTo>
                      <a:pt x="12" y="1"/>
                    </a:lnTo>
                  </a:path>
                </a:pathLst>
              </a:custGeom>
              <a:noFill/>
              <a:ln w="6350">
                <a:solidFill>
                  <a:srgbClr val="0C0CFF"/>
                </a:solidFill>
                <a:prstDash val="solid"/>
                <a:round/>
                <a:headEnd/>
                <a:tailEnd/>
              </a:ln>
            </p:spPr>
            <p:txBody>
              <a:bodyPr/>
              <a:lstStyle/>
              <a:p>
                <a:endParaRPr lang="en-US"/>
              </a:p>
            </p:txBody>
          </p:sp>
          <p:sp>
            <p:nvSpPr>
              <p:cNvPr id="164" name="Freeform 2501"/>
              <p:cNvSpPr>
                <a:spLocks/>
              </p:cNvSpPr>
              <p:nvPr/>
            </p:nvSpPr>
            <p:spPr bwMode="auto">
              <a:xfrm>
                <a:off x="6980238" y="3444875"/>
                <a:ext cx="3175" cy="1588"/>
              </a:xfrm>
              <a:custGeom>
                <a:avLst/>
                <a:gdLst>
                  <a:gd name="T0" fmla="*/ 0 w 12"/>
                  <a:gd name="T1" fmla="*/ 0 h 1588"/>
                  <a:gd name="T2" fmla="*/ 11 w 12"/>
                  <a:gd name="T3" fmla="*/ 0 h 1588"/>
                  <a:gd name="T4" fmla="*/ 12 w 12"/>
                  <a:gd name="T5" fmla="*/ 0 h 1588"/>
                  <a:gd name="T6" fmla="*/ 0 60000 65536"/>
                  <a:gd name="T7" fmla="*/ 0 60000 65536"/>
                  <a:gd name="T8" fmla="*/ 0 60000 65536"/>
                  <a:gd name="T9" fmla="*/ 0 w 12"/>
                  <a:gd name="T10" fmla="*/ 0 h 1588"/>
                  <a:gd name="T11" fmla="*/ 12 w 12"/>
                  <a:gd name="T12" fmla="*/ 1588 h 1588"/>
                </a:gdLst>
                <a:ahLst/>
                <a:cxnLst>
                  <a:cxn ang="T6">
                    <a:pos x="T0" y="T1"/>
                  </a:cxn>
                  <a:cxn ang="T7">
                    <a:pos x="T2" y="T3"/>
                  </a:cxn>
                  <a:cxn ang="T8">
                    <a:pos x="T4" y="T5"/>
                  </a:cxn>
                </a:cxnLst>
                <a:rect l="T9" t="T10" r="T11" b="T12"/>
                <a:pathLst>
                  <a:path w="12" h="1588">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165" name="Freeform 2502"/>
              <p:cNvSpPr>
                <a:spLocks/>
              </p:cNvSpPr>
              <p:nvPr/>
            </p:nvSpPr>
            <p:spPr bwMode="auto">
              <a:xfrm>
                <a:off x="6983413" y="3444875"/>
                <a:ext cx="3175" cy="1588"/>
              </a:xfrm>
              <a:custGeom>
                <a:avLst/>
                <a:gdLst>
                  <a:gd name="T0" fmla="*/ 0 w 12"/>
                  <a:gd name="T1" fmla="*/ 0 h 1588"/>
                  <a:gd name="T2" fmla="*/ 11 w 12"/>
                  <a:gd name="T3" fmla="*/ 0 h 1588"/>
                  <a:gd name="T4" fmla="*/ 12 w 12"/>
                  <a:gd name="T5" fmla="*/ 0 h 1588"/>
                  <a:gd name="T6" fmla="*/ 0 60000 65536"/>
                  <a:gd name="T7" fmla="*/ 0 60000 65536"/>
                  <a:gd name="T8" fmla="*/ 0 60000 65536"/>
                  <a:gd name="T9" fmla="*/ 0 w 12"/>
                  <a:gd name="T10" fmla="*/ 0 h 1588"/>
                  <a:gd name="T11" fmla="*/ 12 w 12"/>
                  <a:gd name="T12" fmla="*/ 1588 h 1588"/>
                </a:gdLst>
                <a:ahLst/>
                <a:cxnLst>
                  <a:cxn ang="T6">
                    <a:pos x="T0" y="T1"/>
                  </a:cxn>
                  <a:cxn ang="T7">
                    <a:pos x="T2" y="T3"/>
                  </a:cxn>
                  <a:cxn ang="T8">
                    <a:pos x="T4" y="T5"/>
                  </a:cxn>
                </a:cxnLst>
                <a:rect l="T9" t="T10" r="T11" b="T12"/>
                <a:pathLst>
                  <a:path w="12" h="1588">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166" name="Freeform 2503"/>
              <p:cNvSpPr>
                <a:spLocks/>
              </p:cNvSpPr>
              <p:nvPr/>
            </p:nvSpPr>
            <p:spPr bwMode="auto">
              <a:xfrm>
                <a:off x="6986588" y="3444875"/>
                <a:ext cx="3175" cy="1588"/>
              </a:xfrm>
              <a:custGeom>
                <a:avLst/>
                <a:gdLst>
                  <a:gd name="T0" fmla="*/ 0 w 12"/>
                  <a:gd name="T1" fmla="*/ 0 h 1588"/>
                  <a:gd name="T2" fmla="*/ 11 w 12"/>
                  <a:gd name="T3" fmla="*/ 0 h 1588"/>
                  <a:gd name="T4" fmla="*/ 12 w 12"/>
                  <a:gd name="T5" fmla="*/ 0 h 1588"/>
                  <a:gd name="T6" fmla="*/ 0 60000 65536"/>
                  <a:gd name="T7" fmla="*/ 0 60000 65536"/>
                  <a:gd name="T8" fmla="*/ 0 60000 65536"/>
                  <a:gd name="T9" fmla="*/ 0 w 12"/>
                  <a:gd name="T10" fmla="*/ 0 h 1588"/>
                  <a:gd name="T11" fmla="*/ 12 w 12"/>
                  <a:gd name="T12" fmla="*/ 1588 h 1588"/>
                </a:gdLst>
                <a:ahLst/>
                <a:cxnLst>
                  <a:cxn ang="T6">
                    <a:pos x="T0" y="T1"/>
                  </a:cxn>
                  <a:cxn ang="T7">
                    <a:pos x="T2" y="T3"/>
                  </a:cxn>
                  <a:cxn ang="T8">
                    <a:pos x="T4" y="T5"/>
                  </a:cxn>
                </a:cxnLst>
                <a:rect l="T9" t="T10" r="T11" b="T12"/>
                <a:pathLst>
                  <a:path w="12" h="1588">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167" name="Freeform 2504"/>
              <p:cNvSpPr>
                <a:spLocks/>
              </p:cNvSpPr>
              <p:nvPr/>
            </p:nvSpPr>
            <p:spPr bwMode="auto">
              <a:xfrm>
                <a:off x="6989763" y="3444875"/>
                <a:ext cx="3175" cy="1588"/>
              </a:xfrm>
              <a:custGeom>
                <a:avLst/>
                <a:gdLst>
                  <a:gd name="T0" fmla="*/ 0 w 12"/>
                  <a:gd name="T1" fmla="*/ 1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1"/>
                    </a:moveTo>
                    <a:lnTo>
                      <a:pt x="11" y="0"/>
                    </a:lnTo>
                    <a:lnTo>
                      <a:pt x="12" y="0"/>
                    </a:lnTo>
                  </a:path>
                </a:pathLst>
              </a:custGeom>
              <a:noFill/>
              <a:ln w="6350">
                <a:solidFill>
                  <a:srgbClr val="0C0CFF"/>
                </a:solidFill>
                <a:prstDash val="solid"/>
                <a:round/>
                <a:headEnd/>
                <a:tailEnd/>
              </a:ln>
            </p:spPr>
            <p:txBody>
              <a:bodyPr/>
              <a:lstStyle/>
              <a:p>
                <a:endParaRPr lang="en-US"/>
              </a:p>
            </p:txBody>
          </p:sp>
          <p:sp>
            <p:nvSpPr>
              <p:cNvPr id="168" name="Freeform 2505"/>
              <p:cNvSpPr>
                <a:spLocks/>
              </p:cNvSpPr>
              <p:nvPr/>
            </p:nvSpPr>
            <p:spPr bwMode="auto">
              <a:xfrm>
                <a:off x="6992938" y="3444875"/>
                <a:ext cx="3175" cy="1588"/>
              </a:xfrm>
              <a:custGeom>
                <a:avLst/>
                <a:gdLst>
                  <a:gd name="T0" fmla="*/ 0 w 12"/>
                  <a:gd name="T1" fmla="*/ 0 h 1588"/>
                  <a:gd name="T2" fmla="*/ 11 w 12"/>
                  <a:gd name="T3" fmla="*/ 0 h 1588"/>
                  <a:gd name="T4" fmla="*/ 12 w 12"/>
                  <a:gd name="T5" fmla="*/ 0 h 1588"/>
                  <a:gd name="T6" fmla="*/ 0 60000 65536"/>
                  <a:gd name="T7" fmla="*/ 0 60000 65536"/>
                  <a:gd name="T8" fmla="*/ 0 60000 65536"/>
                  <a:gd name="T9" fmla="*/ 0 w 12"/>
                  <a:gd name="T10" fmla="*/ 0 h 1588"/>
                  <a:gd name="T11" fmla="*/ 12 w 12"/>
                  <a:gd name="T12" fmla="*/ 1588 h 1588"/>
                </a:gdLst>
                <a:ahLst/>
                <a:cxnLst>
                  <a:cxn ang="T6">
                    <a:pos x="T0" y="T1"/>
                  </a:cxn>
                  <a:cxn ang="T7">
                    <a:pos x="T2" y="T3"/>
                  </a:cxn>
                  <a:cxn ang="T8">
                    <a:pos x="T4" y="T5"/>
                  </a:cxn>
                </a:cxnLst>
                <a:rect l="T9" t="T10" r="T11" b="T12"/>
                <a:pathLst>
                  <a:path w="12" h="1588">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169" name="Freeform 2506"/>
              <p:cNvSpPr>
                <a:spLocks/>
              </p:cNvSpPr>
              <p:nvPr/>
            </p:nvSpPr>
            <p:spPr bwMode="auto">
              <a:xfrm>
                <a:off x="6996113" y="3444875"/>
                <a:ext cx="4762" cy="1588"/>
              </a:xfrm>
              <a:custGeom>
                <a:avLst/>
                <a:gdLst>
                  <a:gd name="T0" fmla="*/ 0 w 12"/>
                  <a:gd name="T1" fmla="*/ 0 h 1588"/>
                  <a:gd name="T2" fmla="*/ 11 w 12"/>
                  <a:gd name="T3" fmla="*/ 0 h 1588"/>
                  <a:gd name="T4" fmla="*/ 12 w 12"/>
                  <a:gd name="T5" fmla="*/ 0 h 1588"/>
                  <a:gd name="T6" fmla="*/ 0 60000 65536"/>
                  <a:gd name="T7" fmla="*/ 0 60000 65536"/>
                  <a:gd name="T8" fmla="*/ 0 60000 65536"/>
                  <a:gd name="T9" fmla="*/ 0 w 12"/>
                  <a:gd name="T10" fmla="*/ 0 h 1588"/>
                  <a:gd name="T11" fmla="*/ 12 w 12"/>
                  <a:gd name="T12" fmla="*/ 1588 h 1588"/>
                </a:gdLst>
                <a:ahLst/>
                <a:cxnLst>
                  <a:cxn ang="T6">
                    <a:pos x="T0" y="T1"/>
                  </a:cxn>
                  <a:cxn ang="T7">
                    <a:pos x="T2" y="T3"/>
                  </a:cxn>
                  <a:cxn ang="T8">
                    <a:pos x="T4" y="T5"/>
                  </a:cxn>
                </a:cxnLst>
                <a:rect l="T9" t="T10" r="T11" b="T12"/>
                <a:pathLst>
                  <a:path w="12" h="1588">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170" name="Freeform 2507"/>
              <p:cNvSpPr>
                <a:spLocks/>
              </p:cNvSpPr>
              <p:nvPr/>
            </p:nvSpPr>
            <p:spPr bwMode="auto">
              <a:xfrm>
                <a:off x="6999288" y="3444875"/>
                <a:ext cx="4762" cy="1588"/>
              </a:xfrm>
              <a:custGeom>
                <a:avLst/>
                <a:gdLst>
                  <a:gd name="T0" fmla="*/ 0 w 12"/>
                  <a:gd name="T1" fmla="*/ 1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1"/>
                    </a:moveTo>
                    <a:lnTo>
                      <a:pt x="11" y="0"/>
                    </a:lnTo>
                    <a:lnTo>
                      <a:pt x="12" y="0"/>
                    </a:lnTo>
                  </a:path>
                </a:pathLst>
              </a:custGeom>
              <a:noFill/>
              <a:ln w="6350">
                <a:solidFill>
                  <a:srgbClr val="0C0CFF"/>
                </a:solidFill>
                <a:prstDash val="solid"/>
                <a:round/>
                <a:headEnd/>
                <a:tailEnd/>
              </a:ln>
            </p:spPr>
            <p:txBody>
              <a:bodyPr/>
              <a:lstStyle/>
              <a:p>
                <a:endParaRPr lang="en-US"/>
              </a:p>
            </p:txBody>
          </p:sp>
          <p:sp>
            <p:nvSpPr>
              <p:cNvPr id="171" name="Freeform 2508"/>
              <p:cNvSpPr>
                <a:spLocks/>
              </p:cNvSpPr>
              <p:nvPr/>
            </p:nvSpPr>
            <p:spPr bwMode="auto">
              <a:xfrm>
                <a:off x="7002463" y="3444875"/>
                <a:ext cx="4762" cy="1588"/>
              </a:xfrm>
              <a:custGeom>
                <a:avLst/>
                <a:gdLst>
                  <a:gd name="T0" fmla="*/ 0 w 12"/>
                  <a:gd name="T1" fmla="*/ 0 h 1588"/>
                  <a:gd name="T2" fmla="*/ 11 w 12"/>
                  <a:gd name="T3" fmla="*/ 0 h 1588"/>
                  <a:gd name="T4" fmla="*/ 12 w 12"/>
                  <a:gd name="T5" fmla="*/ 0 h 1588"/>
                  <a:gd name="T6" fmla="*/ 0 60000 65536"/>
                  <a:gd name="T7" fmla="*/ 0 60000 65536"/>
                  <a:gd name="T8" fmla="*/ 0 60000 65536"/>
                  <a:gd name="T9" fmla="*/ 0 w 12"/>
                  <a:gd name="T10" fmla="*/ 0 h 1588"/>
                  <a:gd name="T11" fmla="*/ 12 w 12"/>
                  <a:gd name="T12" fmla="*/ 1588 h 1588"/>
                </a:gdLst>
                <a:ahLst/>
                <a:cxnLst>
                  <a:cxn ang="T6">
                    <a:pos x="T0" y="T1"/>
                  </a:cxn>
                  <a:cxn ang="T7">
                    <a:pos x="T2" y="T3"/>
                  </a:cxn>
                  <a:cxn ang="T8">
                    <a:pos x="T4" y="T5"/>
                  </a:cxn>
                </a:cxnLst>
                <a:rect l="T9" t="T10" r="T11" b="T12"/>
                <a:pathLst>
                  <a:path w="12" h="1588">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172" name="Freeform 2509"/>
              <p:cNvSpPr>
                <a:spLocks/>
              </p:cNvSpPr>
              <p:nvPr/>
            </p:nvSpPr>
            <p:spPr bwMode="auto">
              <a:xfrm>
                <a:off x="7007225" y="3444875"/>
                <a:ext cx="3175" cy="1588"/>
              </a:xfrm>
              <a:custGeom>
                <a:avLst/>
                <a:gdLst>
                  <a:gd name="T0" fmla="*/ 0 w 12"/>
                  <a:gd name="T1" fmla="*/ 0 h 1588"/>
                  <a:gd name="T2" fmla="*/ 11 w 12"/>
                  <a:gd name="T3" fmla="*/ 0 h 1588"/>
                  <a:gd name="T4" fmla="*/ 12 w 12"/>
                  <a:gd name="T5" fmla="*/ 0 h 1588"/>
                  <a:gd name="T6" fmla="*/ 0 60000 65536"/>
                  <a:gd name="T7" fmla="*/ 0 60000 65536"/>
                  <a:gd name="T8" fmla="*/ 0 60000 65536"/>
                  <a:gd name="T9" fmla="*/ 0 w 12"/>
                  <a:gd name="T10" fmla="*/ 0 h 1588"/>
                  <a:gd name="T11" fmla="*/ 12 w 12"/>
                  <a:gd name="T12" fmla="*/ 1588 h 1588"/>
                </a:gdLst>
                <a:ahLst/>
                <a:cxnLst>
                  <a:cxn ang="T6">
                    <a:pos x="T0" y="T1"/>
                  </a:cxn>
                  <a:cxn ang="T7">
                    <a:pos x="T2" y="T3"/>
                  </a:cxn>
                  <a:cxn ang="T8">
                    <a:pos x="T4" y="T5"/>
                  </a:cxn>
                </a:cxnLst>
                <a:rect l="T9" t="T10" r="T11" b="T12"/>
                <a:pathLst>
                  <a:path w="12" h="1588">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173" name="Freeform 2510"/>
              <p:cNvSpPr>
                <a:spLocks/>
              </p:cNvSpPr>
              <p:nvPr/>
            </p:nvSpPr>
            <p:spPr bwMode="auto">
              <a:xfrm>
                <a:off x="7010400" y="3444875"/>
                <a:ext cx="3175" cy="1588"/>
              </a:xfrm>
              <a:custGeom>
                <a:avLst/>
                <a:gdLst>
                  <a:gd name="T0" fmla="*/ 0 w 12"/>
                  <a:gd name="T1" fmla="*/ 1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1"/>
                    </a:moveTo>
                    <a:lnTo>
                      <a:pt x="11" y="0"/>
                    </a:lnTo>
                    <a:lnTo>
                      <a:pt x="12" y="0"/>
                    </a:lnTo>
                  </a:path>
                </a:pathLst>
              </a:custGeom>
              <a:noFill/>
              <a:ln w="6350">
                <a:solidFill>
                  <a:srgbClr val="0C0CFF"/>
                </a:solidFill>
                <a:prstDash val="solid"/>
                <a:round/>
                <a:headEnd/>
                <a:tailEnd/>
              </a:ln>
            </p:spPr>
            <p:txBody>
              <a:bodyPr/>
              <a:lstStyle/>
              <a:p>
                <a:endParaRPr lang="en-US"/>
              </a:p>
            </p:txBody>
          </p:sp>
          <p:sp>
            <p:nvSpPr>
              <p:cNvPr id="174" name="Freeform 2511"/>
              <p:cNvSpPr>
                <a:spLocks/>
              </p:cNvSpPr>
              <p:nvPr/>
            </p:nvSpPr>
            <p:spPr bwMode="auto">
              <a:xfrm>
                <a:off x="7013575" y="3444875"/>
                <a:ext cx="3175" cy="1588"/>
              </a:xfrm>
              <a:custGeom>
                <a:avLst/>
                <a:gdLst>
                  <a:gd name="T0" fmla="*/ 0 w 13"/>
                  <a:gd name="T1" fmla="*/ 0 h 1588"/>
                  <a:gd name="T2" fmla="*/ 12 w 13"/>
                  <a:gd name="T3" fmla="*/ 0 h 1588"/>
                  <a:gd name="T4" fmla="*/ 13 w 13"/>
                  <a:gd name="T5" fmla="*/ 0 h 1588"/>
                  <a:gd name="T6" fmla="*/ 0 60000 65536"/>
                  <a:gd name="T7" fmla="*/ 0 60000 65536"/>
                  <a:gd name="T8" fmla="*/ 0 60000 65536"/>
                  <a:gd name="T9" fmla="*/ 0 w 13"/>
                  <a:gd name="T10" fmla="*/ 0 h 1588"/>
                  <a:gd name="T11" fmla="*/ 13 w 13"/>
                  <a:gd name="T12" fmla="*/ 1588 h 1588"/>
                </a:gdLst>
                <a:ahLst/>
                <a:cxnLst>
                  <a:cxn ang="T6">
                    <a:pos x="T0" y="T1"/>
                  </a:cxn>
                  <a:cxn ang="T7">
                    <a:pos x="T2" y="T3"/>
                  </a:cxn>
                  <a:cxn ang="T8">
                    <a:pos x="T4" y="T5"/>
                  </a:cxn>
                </a:cxnLst>
                <a:rect l="T9" t="T10" r="T11" b="T12"/>
                <a:pathLst>
                  <a:path w="13" h="1588">
                    <a:moveTo>
                      <a:pt x="0" y="0"/>
                    </a:moveTo>
                    <a:lnTo>
                      <a:pt x="12" y="0"/>
                    </a:lnTo>
                    <a:lnTo>
                      <a:pt x="13" y="0"/>
                    </a:lnTo>
                  </a:path>
                </a:pathLst>
              </a:custGeom>
              <a:noFill/>
              <a:ln w="6350">
                <a:solidFill>
                  <a:srgbClr val="0C0CFF"/>
                </a:solidFill>
                <a:prstDash val="solid"/>
                <a:round/>
                <a:headEnd/>
                <a:tailEnd/>
              </a:ln>
            </p:spPr>
            <p:txBody>
              <a:bodyPr/>
              <a:lstStyle/>
              <a:p>
                <a:endParaRPr lang="en-US"/>
              </a:p>
            </p:txBody>
          </p:sp>
          <p:sp>
            <p:nvSpPr>
              <p:cNvPr id="175" name="Freeform 2512"/>
              <p:cNvSpPr>
                <a:spLocks/>
              </p:cNvSpPr>
              <p:nvPr/>
            </p:nvSpPr>
            <p:spPr bwMode="auto">
              <a:xfrm>
                <a:off x="7016750" y="3444875"/>
                <a:ext cx="3175" cy="1588"/>
              </a:xfrm>
              <a:custGeom>
                <a:avLst/>
                <a:gdLst>
                  <a:gd name="T0" fmla="*/ 0 w 12"/>
                  <a:gd name="T1" fmla="*/ 1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1"/>
                    </a:moveTo>
                    <a:lnTo>
                      <a:pt x="11" y="0"/>
                    </a:lnTo>
                    <a:lnTo>
                      <a:pt x="12" y="0"/>
                    </a:lnTo>
                  </a:path>
                </a:pathLst>
              </a:custGeom>
              <a:noFill/>
              <a:ln w="6350">
                <a:solidFill>
                  <a:srgbClr val="0C0CFF"/>
                </a:solidFill>
                <a:prstDash val="solid"/>
                <a:round/>
                <a:headEnd/>
                <a:tailEnd/>
              </a:ln>
            </p:spPr>
            <p:txBody>
              <a:bodyPr/>
              <a:lstStyle/>
              <a:p>
                <a:endParaRPr lang="en-US"/>
              </a:p>
            </p:txBody>
          </p:sp>
          <p:sp>
            <p:nvSpPr>
              <p:cNvPr id="176" name="Freeform 2513"/>
              <p:cNvSpPr>
                <a:spLocks/>
              </p:cNvSpPr>
              <p:nvPr/>
            </p:nvSpPr>
            <p:spPr bwMode="auto">
              <a:xfrm>
                <a:off x="7019925" y="3443288"/>
                <a:ext cx="4763" cy="1587"/>
              </a:xfrm>
              <a:custGeom>
                <a:avLst/>
                <a:gdLst>
                  <a:gd name="T0" fmla="*/ 0 w 12"/>
                  <a:gd name="T1" fmla="*/ 1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1"/>
                    </a:moveTo>
                    <a:lnTo>
                      <a:pt x="11" y="0"/>
                    </a:lnTo>
                    <a:lnTo>
                      <a:pt x="12" y="0"/>
                    </a:lnTo>
                  </a:path>
                </a:pathLst>
              </a:custGeom>
              <a:noFill/>
              <a:ln w="6350">
                <a:solidFill>
                  <a:srgbClr val="0C0CFF"/>
                </a:solidFill>
                <a:prstDash val="solid"/>
                <a:round/>
                <a:headEnd/>
                <a:tailEnd/>
              </a:ln>
            </p:spPr>
            <p:txBody>
              <a:bodyPr/>
              <a:lstStyle/>
              <a:p>
                <a:endParaRPr lang="en-US"/>
              </a:p>
            </p:txBody>
          </p:sp>
          <p:sp>
            <p:nvSpPr>
              <p:cNvPr id="177" name="Freeform 2514"/>
              <p:cNvSpPr>
                <a:spLocks/>
              </p:cNvSpPr>
              <p:nvPr/>
            </p:nvSpPr>
            <p:spPr bwMode="auto">
              <a:xfrm>
                <a:off x="7023100" y="3443288"/>
                <a:ext cx="4763" cy="1587"/>
              </a:xfrm>
              <a:custGeom>
                <a:avLst/>
                <a:gdLst>
                  <a:gd name="T0" fmla="*/ 0 w 12"/>
                  <a:gd name="T1" fmla="*/ 0 h 1587"/>
                  <a:gd name="T2" fmla="*/ 11 w 12"/>
                  <a:gd name="T3" fmla="*/ 0 h 1587"/>
                  <a:gd name="T4" fmla="*/ 12 w 12"/>
                  <a:gd name="T5" fmla="*/ 0 h 1587"/>
                  <a:gd name="T6" fmla="*/ 0 60000 65536"/>
                  <a:gd name="T7" fmla="*/ 0 60000 65536"/>
                  <a:gd name="T8" fmla="*/ 0 60000 65536"/>
                  <a:gd name="T9" fmla="*/ 0 w 12"/>
                  <a:gd name="T10" fmla="*/ 0 h 1587"/>
                  <a:gd name="T11" fmla="*/ 12 w 12"/>
                  <a:gd name="T12" fmla="*/ 1587 h 1587"/>
                </a:gdLst>
                <a:ahLst/>
                <a:cxnLst>
                  <a:cxn ang="T6">
                    <a:pos x="T0" y="T1"/>
                  </a:cxn>
                  <a:cxn ang="T7">
                    <a:pos x="T2" y="T3"/>
                  </a:cxn>
                  <a:cxn ang="T8">
                    <a:pos x="T4" y="T5"/>
                  </a:cxn>
                </a:cxnLst>
                <a:rect l="T9" t="T10" r="T11" b="T12"/>
                <a:pathLst>
                  <a:path w="12" h="1587">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178" name="Freeform 2515"/>
              <p:cNvSpPr>
                <a:spLocks/>
              </p:cNvSpPr>
              <p:nvPr/>
            </p:nvSpPr>
            <p:spPr bwMode="auto">
              <a:xfrm>
                <a:off x="7026275" y="3443288"/>
                <a:ext cx="4763" cy="1587"/>
              </a:xfrm>
              <a:custGeom>
                <a:avLst/>
                <a:gdLst>
                  <a:gd name="T0" fmla="*/ 0 w 12"/>
                  <a:gd name="T1" fmla="*/ 1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1"/>
                    </a:moveTo>
                    <a:lnTo>
                      <a:pt x="11" y="0"/>
                    </a:lnTo>
                    <a:lnTo>
                      <a:pt x="12" y="0"/>
                    </a:lnTo>
                  </a:path>
                </a:pathLst>
              </a:custGeom>
              <a:noFill/>
              <a:ln w="6350">
                <a:solidFill>
                  <a:srgbClr val="0C0CFF"/>
                </a:solidFill>
                <a:prstDash val="solid"/>
                <a:round/>
                <a:headEnd/>
                <a:tailEnd/>
              </a:ln>
            </p:spPr>
            <p:txBody>
              <a:bodyPr/>
              <a:lstStyle/>
              <a:p>
                <a:endParaRPr lang="en-US"/>
              </a:p>
            </p:txBody>
          </p:sp>
          <p:sp>
            <p:nvSpPr>
              <p:cNvPr id="179" name="Freeform 2516"/>
              <p:cNvSpPr>
                <a:spLocks/>
              </p:cNvSpPr>
              <p:nvPr/>
            </p:nvSpPr>
            <p:spPr bwMode="auto">
              <a:xfrm>
                <a:off x="7031038" y="3443288"/>
                <a:ext cx="3175" cy="1587"/>
              </a:xfrm>
              <a:custGeom>
                <a:avLst/>
                <a:gdLst>
                  <a:gd name="T0" fmla="*/ 0 w 12"/>
                  <a:gd name="T1" fmla="*/ 0 h 1587"/>
                  <a:gd name="T2" fmla="*/ 11 w 12"/>
                  <a:gd name="T3" fmla="*/ 0 h 1587"/>
                  <a:gd name="T4" fmla="*/ 12 w 12"/>
                  <a:gd name="T5" fmla="*/ 0 h 1587"/>
                  <a:gd name="T6" fmla="*/ 0 60000 65536"/>
                  <a:gd name="T7" fmla="*/ 0 60000 65536"/>
                  <a:gd name="T8" fmla="*/ 0 60000 65536"/>
                  <a:gd name="T9" fmla="*/ 0 w 12"/>
                  <a:gd name="T10" fmla="*/ 0 h 1587"/>
                  <a:gd name="T11" fmla="*/ 12 w 12"/>
                  <a:gd name="T12" fmla="*/ 1587 h 1587"/>
                </a:gdLst>
                <a:ahLst/>
                <a:cxnLst>
                  <a:cxn ang="T6">
                    <a:pos x="T0" y="T1"/>
                  </a:cxn>
                  <a:cxn ang="T7">
                    <a:pos x="T2" y="T3"/>
                  </a:cxn>
                  <a:cxn ang="T8">
                    <a:pos x="T4" y="T5"/>
                  </a:cxn>
                </a:cxnLst>
                <a:rect l="T9" t="T10" r="T11" b="T12"/>
                <a:pathLst>
                  <a:path w="12" h="1587">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180" name="Freeform 2517"/>
              <p:cNvSpPr>
                <a:spLocks/>
              </p:cNvSpPr>
              <p:nvPr/>
            </p:nvSpPr>
            <p:spPr bwMode="auto">
              <a:xfrm>
                <a:off x="7034213" y="3443288"/>
                <a:ext cx="3175" cy="1587"/>
              </a:xfrm>
              <a:custGeom>
                <a:avLst/>
                <a:gdLst>
                  <a:gd name="T0" fmla="*/ 0 w 12"/>
                  <a:gd name="T1" fmla="*/ 0 h 1587"/>
                  <a:gd name="T2" fmla="*/ 11 w 12"/>
                  <a:gd name="T3" fmla="*/ 0 h 1587"/>
                  <a:gd name="T4" fmla="*/ 12 w 12"/>
                  <a:gd name="T5" fmla="*/ 0 h 1587"/>
                  <a:gd name="T6" fmla="*/ 0 60000 65536"/>
                  <a:gd name="T7" fmla="*/ 0 60000 65536"/>
                  <a:gd name="T8" fmla="*/ 0 60000 65536"/>
                  <a:gd name="T9" fmla="*/ 0 w 12"/>
                  <a:gd name="T10" fmla="*/ 0 h 1587"/>
                  <a:gd name="T11" fmla="*/ 12 w 12"/>
                  <a:gd name="T12" fmla="*/ 1587 h 1587"/>
                </a:gdLst>
                <a:ahLst/>
                <a:cxnLst>
                  <a:cxn ang="T6">
                    <a:pos x="T0" y="T1"/>
                  </a:cxn>
                  <a:cxn ang="T7">
                    <a:pos x="T2" y="T3"/>
                  </a:cxn>
                  <a:cxn ang="T8">
                    <a:pos x="T4" y="T5"/>
                  </a:cxn>
                </a:cxnLst>
                <a:rect l="T9" t="T10" r="T11" b="T12"/>
                <a:pathLst>
                  <a:path w="12" h="1587">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181" name="Freeform 2518"/>
              <p:cNvSpPr>
                <a:spLocks/>
              </p:cNvSpPr>
              <p:nvPr/>
            </p:nvSpPr>
            <p:spPr bwMode="auto">
              <a:xfrm>
                <a:off x="7037388" y="3443288"/>
                <a:ext cx="3175" cy="1587"/>
              </a:xfrm>
              <a:custGeom>
                <a:avLst/>
                <a:gdLst>
                  <a:gd name="T0" fmla="*/ 0 w 12"/>
                  <a:gd name="T1" fmla="*/ 0 h 1587"/>
                  <a:gd name="T2" fmla="*/ 11 w 12"/>
                  <a:gd name="T3" fmla="*/ 0 h 1587"/>
                  <a:gd name="T4" fmla="*/ 12 w 12"/>
                  <a:gd name="T5" fmla="*/ 0 h 1587"/>
                  <a:gd name="T6" fmla="*/ 0 60000 65536"/>
                  <a:gd name="T7" fmla="*/ 0 60000 65536"/>
                  <a:gd name="T8" fmla="*/ 0 60000 65536"/>
                  <a:gd name="T9" fmla="*/ 0 w 12"/>
                  <a:gd name="T10" fmla="*/ 0 h 1587"/>
                  <a:gd name="T11" fmla="*/ 12 w 12"/>
                  <a:gd name="T12" fmla="*/ 1587 h 1587"/>
                </a:gdLst>
                <a:ahLst/>
                <a:cxnLst>
                  <a:cxn ang="T6">
                    <a:pos x="T0" y="T1"/>
                  </a:cxn>
                  <a:cxn ang="T7">
                    <a:pos x="T2" y="T3"/>
                  </a:cxn>
                  <a:cxn ang="T8">
                    <a:pos x="T4" y="T5"/>
                  </a:cxn>
                </a:cxnLst>
                <a:rect l="T9" t="T10" r="T11" b="T12"/>
                <a:pathLst>
                  <a:path w="12" h="1587">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182" name="Freeform 2519"/>
              <p:cNvSpPr>
                <a:spLocks/>
              </p:cNvSpPr>
              <p:nvPr/>
            </p:nvSpPr>
            <p:spPr bwMode="auto">
              <a:xfrm>
                <a:off x="7040563" y="3443288"/>
                <a:ext cx="3175" cy="1587"/>
              </a:xfrm>
              <a:custGeom>
                <a:avLst/>
                <a:gdLst>
                  <a:gd name="T0" fmla="*/ 0 w 12"/>
                  <a:gd name="T1" fmla="*/ 0 h 1587"/>
                  <a:gd name="T2" fmla="*/ 11 w 12"/>
                  <a:gd name="T3" fmla="*/ 0 h 1587"/>
                  <a:gd name="T4" fmla="*/ 12 w 12"/>
                  <a:gd name="T5" fmla="*/ 0 h 1587"/>
                  <a:gd name="T6" fmla="*/ 0 60000 65536"/>
                  <a:gd name="T7" fmla="*/ 0 60000 65536"/>
                  <a:gd name="T8" fmla="*/ 0 60000 65536"/>
                  <a:gd name="T9" fmla="*/ 0 w 12"/>
                  <a:gd name="T10" fmla="*/ 0 h 1587"/>
                  <a:gd name="T11" fmla="*/ 12 w 12"/>
                  <a:gd name="T12" fmla="*/ 1587 h 1587"/>
                </a:gdLst>
                <a:ahLst/>
                <a:cxnLst>
                  <a:cxn ang="T6">
                    <a:pos x="T0" y="T1"/>
                  </a:cxn>
                  <a:cxn ang="T7">
                    <a:pos x="T2" y="T3"/>
                  </a:cxn>
                  <a:cxn ang="T8">
                    <a:pos x="T4" y="T5"/>
                  </a:cxn>
                </a:cxnLst>
                <a:rect l="T9" t="T10" r="T11" b="T12"/>
                <a:pathLst>
                  <a:path w="12" h="1587">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183" name="Freeform 2520"/>
              <p:cNvSpPr>
                <a:spLocks/>
              </p:cNvSpPr>
              <p:nvPr/>
            </p:nvSpPr>
            <p:spPr bwMode="auto">
              <a:xfrm>
                <a:off x="7043738" y="3443288"/>
                <a:ext cx="3175" cy="1587"/>
              </a:xfrm>
              <a:custGeom>
                <a:avLst/>
                <a:gdLst>
                  <a:gd name="T0" fmla="*/ 0 w 12"/>
                  <a:gd name="T1" fmla="*/ 0 h 1"/>
                  <a:gd name="T2" fmla="*/ 11 w 12"/>
                  <a:gd name="T3" fmla="*/ 1 h 1"/>
                  <a:gd name="T4" fmla="*/ 12 w 12"/>
                  <a:gd name="T5" fmla="*/ 1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1"/>
                    </a:lnTo>
                    <a:lnTo>
                      <a:pt x="12" y="1"/>
                    </a:lnTo>
                  </a:path>
                </a:pathLst>
              </a:custGeom>
              <a:noFill/>
              <a:ln w="6350">
                <a:solidFill>
                  <a:srgbClr val="0C0CFF"/>
                </a:solidFill>
                <a:prstDash val="solid"/>
                <a:round/>
                <a:headEnd/>
                <a:tailEnd/>
              </a:ln>
            </p:spPr>
            <p:txBody>
              <a:bodyPr/>
              <a:lstStyle/>
              <a:p>
                <a:endParaRPr lang="en-US"/>
              </a:p>
            </p:txBody>
          </p:sp>
          <p:sp>
            <p:nvSpPr>
              <p:cNvPr id="184" name="Freeform 2521"/>
              <p:cNvSpPr>
                <a:spLocks/>
              </p:cNvSpPr>
              <p:nvPr/>
            </p:nvSpPr>
            <p:spPr bwMode="auto">
              <a:xfrm>
                <a:off x="7046913" y="3443288"/>
                <a:ext cx="3175" cy="1587"/>
              </a:xfrm>
              <a:custGeom>
                <a:avLst/>
                <a:gdLst>
                  <a:gd name="T0" fmla="*/ 0 w 12"/>
                  <a:gd name="T1" fmla="*/ 0 h 1587"/>
                  <a:gd name="T2" fmla="*/ 11 w 12"/>
                  <a:gd name="T3" fmla="*/ 0 h 1587"/>
                  <a:gd name="T4" fmla="*/ 12 w 12"/>
                  <a:gd name="T5" fmla="*/ 0 h 1587"/>
                  <a:gd name="T6" fmla="*/ 0 60000 65536"/>
                  <a:gd name="T7" fmla="*/ 0 60000 65536"/>
                  <a:gd name="T8" fmla="*/ 0 60000 65536"/>
                  <a:gd name="T9" fmla="*/ 0 w 12"/>
                  <a:gd name="T10" fmla="*/ 0 h 1587"/>
                  <a:gd name="T11" fmla="*/ 12 w 12"/>
                  <a:gd name="T12" fmla="*/ 1587 h 1587"/>
                </a:gdLst>
                <a:ahLst/>
                <a:cxnLst>
                  <a:cxn ang="T6">
                    <a:pos x="T0" y="T1"/>
                  </a:cxn>
                  <a:cxn ang="T7">
                    <a:pos x="T2" y="T3"/>
                  </a:cxn>
                  <a:cxn ang="T8">
                    <a:pos x="T4" y="T5"/>
                  </a:cxn>
                </a:cxnLst>
                <a:rect l="T9" t="T10" r="T11" b="T12"/>
                <a:pathLst>
                  <a:path w="12" h="1587">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185" name="Freeform 2522"/>
              <p:cNvSpPr>
                <a:spLocks/>
              </p:cNvSpPr>
              <p:nvPr/>
            </p:nvSpPr>
            <p:spPr bwMode="auto">
              <a:xfrm>
                <a:off x="7050088" y="3443288"/>
                <a:ext cx="3175" cy="1587"/>
              </a:xfrm>
              <a:custGeom>
                <a:avLst/>
                <a:gdLst>
                  <a:gd name="T0" fmla="*/ 0 w 12"/>
                  <a:gd name="T1" fmla="*/ 0 h 1587"/>
                  <a:gd name="T2" fmla="*/ 11 w 12"/>
                  <a:gd name="T3" fmla="*/ 0 h 1587"/>
                  <a:gd name="T4" fmla="*/ 12 w 12"/>
                  <a:gd name="T5" fmla="*/ 0 h 1587"/>
                  <a:gd name="T6" fmla="*/ 0 60000 65536"/>
                  <a:gd name="T7" fmla="*/ 0 60000 65536"/>
                  <a:gd name="T8" fmla="*/ 0 60000 65536"/>
                  <a:gd name="T9" fmla="*/ 0 w 12"/>
                  <a:gd name="T10" fmla="*/ 0 h 1587"/>
                  <a:gd name="T11" fmla="*/ 12 w 12"/>
                  <a:gd name="T12" fmla="*/ 1587 h 1587"/>
                </a:gdLst>
                <a:ahLst/>
                <a:cxnLst>
                  <a:cxn ang="T6">
                    <a:pos x="T0" y="T1"/>
                  </a:cxn>
                  <a:cxn ang="T7">
                    <a:pos x="T2" y="T3"/>
                  </a:cxn>
                  <a:cxn ang="T8">
                    <a:pos x="T4" y="T5"/>
                  </a:cxn>
                </a:cxnLst>
                <a:rect l="T9" t="T10" r="T11" b="T12"/>
                <a:pathLst>
                  <a:path w="12" h="1587">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186" name="Freeform 2523"/>
              <p:cNvSpPr>
                <a:spLocks/>
              </p:cNvSpPr>
              <p:nvPr/>
            </p:nvSpPr>
            <p:spPr bwMode="auto">
              <a:xfrm>
                <a:off x="7053263" y="3443288"/>
                <a:ext cx="4762" cy="1587"/>
              </a:xfrm>
              <a:custGeom>
                <a:avLst/>
                <a:gdLst>
                  <a:gd name="T0" fmla="*/ 0 w 12"/>
                  <a:gd name="T1" fmla="*/ 0 h 1587"/>
                  <a:gd name="T2" fmla="*/ 11 w 12"/>
                  <a:gd name="T3" fmla="*/ 0 h 1587"/>
                  <a:gd name="T4" fmla="*/ 12 w 12"/>
                  <a:gd name="T5" fmla="*/ 0 h 1587"/>
                  <a:gd name="T6" fmla="*/ 0 60000 65536"/>
                  <a:gd name="T7" fmla="*/ 0 60000 65536"/>
                  <a:gd name="T8" fmla="*/ 0 60000 65536"/>
                  <a:gd name="T9" fmla="*/ 0 w 12"/>
                  <a:gd name="T10" fmla="*/ 0 h 1587"/>
                  <a:gd name="T11" fmla="*/ 12 w 12"/>
                  <a:gd name="T12" fmla="*/ 1587 h 1587"/>
                </a:gdLst>
                <a:ahLst/>
                <a:cxnLst>
                  <a:cxn ang="T6">
                    <a:pos x="T0" y="T1"/>
                  </a:cxn>
                  <a:cxn ang="T7">
                    <a:pos x="T2" y="T3"/>
                  </a:cxn>
                  <a:cxn ang="T8">
                    <a:pos x="T4" y="T5"/>
                  </a:cxn>
                </a:cxnLst>
                <a:rect l="T9" t="T10" r="T11" b="T12"/>
                <a:pathLst>
                  <a:path w="12" h="1587">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187" name="Freeform 2524"/>
              <p:cNvSpPr>
                <a:spLocks/>
              </p:cNvSpPr>
              <p:nvPr/>
            </p:nvSpPr>
            <p:spPr bwMode="auto">
              <a:xfrm>
                <a:off x="7056438" y="3443288"/>
                <a:ext cx="4762" cy="1587"/>
              </a:xfrm>
              <a:custGeom>
                <a:avLst/>
                <a:gdLst>
                  <a:gd name="T0" fmla="*/ 0 w 12"/>
                  <a:gd name="T1" fmla="*/ 0 h 1587"/>
                  <a:gd name="T2" fmla="*/ 11 w 12"/>
                  <a:gd name="T3" fmla="*/ 0 h 1587"/>
                  <a:gd name="T4" fmla="*/ 12 w 12"/>
                  <a:gd name="T5" fmla="*/ 0 h 1587"/>
                  <a:gd name="T6" fmla="*/ 0 60000 65536"/>
                  <a:gd name="T7" fmla="*/ 0 60000 65536"/>
                  <a:gd name="T8" fmla="*/ 0 60000 65536"/>
                  <a:gd name="T9" fmla="*/ 0 w 12"/>
                  <a:gd name="T10" fmla="*/ 0 h 1587"/>
                  <a:gd name="T11" fmla="*/ 12 w 12"/>
                  <a:gd name="T12" fmla="*/ 1587 h 1587"/>
                </a:gdLst>
                <a:ahLst/>
                <a:cxnLst>
                  <a:cxn ang="T6">
                    <a:pos x="T0" y="T1"/>
                  </a:cxn>
                  <a:cxn ang="T7">
                    <a:pos x="T2" y="T3"/>
                  </a:cxn>
                  <a:cxn ang="T8">
                    <a:pos x="T4" y="T5"/>
                  </a:cxn>
                </a:cxnLst>
                <a:rect l="T9" t="T10" r="T11" b="T12"/>
                <a:pathLst>
                  <a:path w="12" h="1587">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188" name="Freeform 2525"/>
              <p:cNvSpPr>
                <a:spLocks/>
              </p:cNvSpPr>
              <p:nvPr/>
            </p:nvSpPr>
            <p:spPr bwMode="auto">
              <a:xfrm>
                <a:off x="7059613" y="3443288"/>
                <a:ext cx="4762" cy="1587"/>
              </a:xfrm>
              <a:custGeom>
                <a:avLst/>
                <a:gdLst>
                  <a:gd name="T0" fmla="*/ 0 w 13"/>
                  <a:gd name="T1" fmla="*/ 0 h 1587"/>
                  <a:gd name="T2" fmla="*/ 12 w 13"/>
                  <a:gd name="T3" fmla="*/ 0 h 1587"/>
                  <a:gd name="T4" fmla="*/ 13 w 13"/>
                  <a:gd name="T5" fmla="*/ 0 h 1587"/>
                  <a:gd name="T6" fmla="*/ 0 60000 65536"/>
                  <a:gd name="T7" fmla="*/ 0 60000 65536"/>
                  <a:gd name="T8" fmla="*/ 0 60000 65536"/>
                  <a:gd name="T9" fmla="*/ 0 w 13"/>
                  <a:gd name="T10" fmla="*/ 0 h 1587"/>
                  <a:gd name="T11" fmla="*/ 13 w 13"/>
                  <a:gd name="T12" fmla="*/ 1587 h 1587"/>
                </a:gdLst>
                <a:ahLst/>
                <a:cxnLst>
                  <a:cxn ang="T6">
                    <a:pos x="T0" y="T1"/>
                  </a:cxn>
                  <a:cxn ang="T7">
                    <a:pos x="T2" y="T3"/>
                  </a:cxn>
                  <a:cxn ang="T8">
                    <a:pos x="T4" y="T5"/>
                  </a:cxn>
                </a:cxnLst>
                <a:rect l="T9" t="T10" r="T11" b="T12"/>
                <a:pathLst>
                  <a:path w="13" h="1587">
                    <a:moveTo>
                      <a:pt x="0" y="0"/>
                    </a:moveTo>
                    <a:lnTo>
                      <a:pt x="12" y="0"/>
                    </a:lnTo>
                    <a:lnTo>
                      <a:pt x="13" y="0"/>
                    </a:lnTo>
                  </a:path>
                </a:pathLst>
              </a:custGeom>
              <a:noFill/>
              <a:ln w="6350">
                <a:solidFill>
                  <a:srgbClr val="0C0CFF"/>
                </a:solidFill>
                <a:prstDash val="solid"/>
                <a:round/>
                <a:headEnd/>
                <a:tailEnd/>
              </a:ln>
            </p:spPr>
            <p:txBody>
              <a:bodyPr/>
              <a:lstStyle/>
              <a:p>
                <a:endParaRPr lang="en-US"/>
              </a:p>
            </p:txBody>
          </p:sp>
          <p:sp>
            <p:nvSpPr>
              <p:cNvPr id="189" name="Freeform 2526"/>
              <p:cNvSpPr>
                <a:spLocks/>
              </p:cNvSpPr>
              <p:nvPr/>
            </p:nvSpPr>
            <p:spPr bwMode="auto">
              <a:xfrm>
                <a:off x="7064375" y="3443288"/>
                <a:ext cx="3175" cy="1587"/>
              </a:xfrm>
              <a:custGeom>
                <a:avLst/>
                <a:gdLst>
                  <a:gd name="T0" fmla="*/ 0 w 12"/>
                  <a:gd name="T1" fmla="*/ 0 h 1587"/>
                  <a:gd name="T2" fmla="*/ 11 w 12"/>
                  <a:gd name="T3" fmla="*/ 0 h 1587"/>
                  <a:gd name="T4" fmla="*/ 12 w 12"/>
                  <a:gd name="T5" fmla="*/ 0 h 1587"/>
                  <a:gd name="T6" fmla="*/ 0 60000 65536"/>
                  <a:gd name="T7" fmla="*/ 0 60000 65536"/>
                  <a:gd name="T8" fmla="*/ 0 60000 65536"/>
                  <a:gd name="T9" fmla="*/ 0 w 12"/>
                  <a:gd name="T10" fmla="*/ 0 h 1587"/>
                  <a:gd name="T11" fmla="*/ 12 w 12"/>
                  <a:gd name="T12" fmla="*/ 1587 h 1587"/>
                </a:gdLst>
                <a:ahLst/>
                <a:cxnLst>
                  <a:cxn ang="T6">
                    <a:pos x="T0" y="T1"/>
                  </a:cxn>
                  <a:cxn ang="T7">
                    <a:pos x="T2" y="T3"/>
                  </a:cxn>
                  <a:cxn ang="T8">
                    <a:pos x="T4" y="T5"/>
                  </a:cxn>
                </a:cxnLst>
                <a:rect l="T9" t="T10" r="T11" b="T12"/>
                <a:pathLst>
                  <a:path w="12" h="1587">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190" name="Freeform 2527"/>
              <p:cNvSpPr>
                <a:spLocks/>
              </p:cNvSpPr>
              <p:nvPr/>
            </p:nvSpPr>
            <p:spPr bwMode="auto">
              <a:xfrm>
                <a:off x="7067550" y="3443288"/>
                <a:ext cx="3175" cy="1587"/>
              </a:xfrm>
              <a:custGeom>
                <a:avLst/>
                <a:gdLst>
                  <a:gd name="T0" fmla="*/ 0 w 12"/>
                  <a:gd name="T1" fmla="*/ 0 h 1587"/>
                  <a:gd name="T2" fmla="*/ 11 w 12"/>
                  <a:gd name="T3" fmla="*/ 0 h 1587"/>
                  <a:gd name="T4" fmla="*/ 12 w 12"/>
                  <a:gd name="T5" fmla="*/ 0 h 1587"/>
                  <a:gd name="T6" fmla="*/ 0 60000 65536"/>
                  <a:gd name="T7" fmla="*/ 0 60000 65536"/>
                  <a:gd name="T8" fmla="*/ 0 60000 65536"/>
                  <a:gd name="T9" fmla="*/ 0 w 12"/>
                  <a:gd name="T10" fmla="*/ 0 h 1587"/>
                  <a:gd name="T11" fmla="*/ 12 w 12"/>
                  <a:gd name="T12" fmla="*/ 1587 h 1587"/>
                </a:gdLst>
                <a:ahLst/>
                <a:cxnLst>
                  <a:cxn ang="T6">
                    <a:pos x="T0" y="T1"/>
                  </a:cxn>
                  <a:cxn ang="T7">
                    <a:pos x="T2" y="T3"/>
                  </a:cxn>
                  <a:cxn ang="T8">
                    <a:pos x="T4" y="T5"/>
                  </a:cxn>
                </a:cxnLst>
                <a:rect l="T9" t="T10" r="T11" b="T12"/>
                <a:pathLst>
                  <a:path w="12" h="1587">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191" name="Freeform 2528"/>
              <p:cNvSpPr>
                <a:spLocks/>
              </p:cNvSpPr>
              <p:nvPr/>
            </p:nvSpPr>
            <p:spPr bwMode="auto">
              <a:xfrm>
                <a:off x="7070725" y="3443288"/>
                <a:ext cx="3175" cy="1587"/>
              </a:xfrm>
              <a:custGeom>
                <a:avLst/>
                <a:gdLst>
                  <a:gd name="T0" fmla="*/ 0 w 12"/>
                  <a:gd name="T1" fmla="*/ 0 h 1"/>
                  <a:gd name="T2" fmla="*/ 11 w 12"/>
                  <a:gd name="T3" fmla="*/ 1 h 1"/>
                  <a:gd name="T4" fmla="*/ 12 w 12"/>
                  <a:gd name="T5" fmla="*/ 1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1"/>
                    </a:lnTo>
                    <a:lnTo>
                      <a:pt x="12" y="1"/>
                    </a:lnTo>
                  </a:path>
                </a:pathLst>
              </a:custGeom>
              <a:noFill/>
              <a:ln w="6350">
                <a:solidFill>
                  <a:srgbClr val="0C0CFF"/>
                </a:solidFill>
                <a:prstDash val="solid"/>
                <a:round/>
                <a:headEnd/>
                <a:tailEnd/>
              </a:ln>
            </p:spPr>
            <p:txBody>
              <a:bodyPr/>
              <a:lstStyle/>
              <a:p>
                <a:endParaRPr lang="en-US"/>
              </a:p>
            </p:txBody>
          </p:sp>
          <p:sp>
            <p:nvSpPr>
              <p:cNvPr id="192" name="Freeform 2529"/>
              <p:cNvSpPr>
                <a:spLocks/>
              </p:cNvSpPr>
              <p:nvPr/>
            </p:nvSpPr>
            <p:spPr bwMode="auto">
              <a:xfrm>
                <a:off x="7073900" y="3444875"/>
                <a:ext cx="3175" cy="1588"/>
              </a:xfrm>
              <a:custGeom>
                <a:avLst/>
                <a:gdLst>
                  <a:gd name="T0" fmla="*/ 0 w 12"/>
                  <a:gd name="T1" fmla="*/ 0 h 1"/>
                  <a:gd name="T2" fmla="*/ 11 w 12"/>
                  <a:gd name="T3" fmla="*/ 1 h 1"/>
                  <a:gd name="T4" fmla="*/ 12 w 12"/>
                  <a:gd name="T5" fmla="*/ 1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1"/>
                    </a:lnTo>
                    <a:lnTo>
                      <a:pt x="12" y="1"/>
                    </a:lnTo>
                  </a:path>
                </a:pathLst>
              </a:custGeom>
              <a:noFill/>
              <a:ln w="6350">
                <a:solidFill>
                  <a:srgbClr val="0C0CFF"/>
                </a:solidFill>
                <a:prstDash val="solid"/>
                <a:round/>
                <a:headEnd/>
                <a:tailEnd/>
              </a:ln>
            </p:spPr>
            <p:txBody>
              <a:bodyPr/>
              <a:lstStyle/>
              <a:p>
                <a:endParaRPr lang="en-US"/>
              </a:p>
            </p:txBody>
          </p:sp>
          <p:sp>
            <p:nvSpPr>
              <p:cNvPr id="193" name="Freeform 2530"/>
              <p:cNvSpPr>
                <a:spLocks/>
              </p:cNvSpPr>
              <p:nvPr/>
            </p:nvSpPr>
            <p:spPr bwMode="auto">
              <a:xfrm>
                <a:off x="7077075" y="3444875"/>
                <a:ext cx="3175" cy="1588"/>
              </a:xfrm>
              <a:custGeom>
                <a:avLst/>
                <a:gdLst>
                  <a:gd name="T0" fmla="*/ 0 w 12"/>
                  <a:gd name="T1" fmla="*/ 0 h 1588"/>
                  <a:gd name="T2" fmla="*/ 11 w 12"/>
                  <a:gd name="T3" fmla="*/ 0 h 1588"/>
                  <a:gd name="T4" fmla="*/ 12 w 12"/>
                  <a:gd name="T5" fmla="*/ 0 h 1588"/>
                  <a:gd name="T6" fmla="*/ 0 60000 65536"/>
                  <a:gd name="T7" fmla="*/ 0 60000 65536"/>
                  <a:gd name="T8" fmla="*/ 0 60000 65536"/>
                  <a:gd name="T9" fmla="*/ 0 w 12"/>
                  <a:gd name="T10" fmla="*/ 0 h 1588"/>
                  <a:gd name="T11" fmla="*/ 12 w 12"/>
                  <a:gd name="T12" fmla="*/ 1588 h 1588"/>
                </a:gdLst>
                <a:ahLst/>
                <a:cxnLst>
                  <a:cxn ang="T6">
                    <a:pos x="T0" y="T1"/>
                  </a:cxn>
                  <a:cxn ang="T7">
                    <a:pos x="T2" y="T3"/>
                  </a:cxn>
                  <a:cxn ang="T8">
                    <a:pos x="T4" y="T5"/>
                  </a:cxn>
                </a:cxnLst>
                <a:rect l="T9" t="T10" r="T11" b="T12"/>
                <a:pathLst>
                  <a:path w="12" h="1588">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194" name="Freeform 2531"/>
              <p:cNvSpPr>
                <a:spLocks/>
              </p:cNvSpPr>
              <p:nvPr/>
            </p:nvSpPr>
            <p:spPr bwMode="auto">
              <a:xfrm>
                <a:off x="7080250" y="3444875"/>
                <a:ext cx="4763" cy="1588"/>
              </a:xfrm>
              <a:custGeom>
                <a:avLst/>
                <a:gdLst>
                  <a:gd name="T0" fmla="*/ 0 w 12"/>
                  <a:gd name="T1" fmla="*/ 0 h 1588"/>
                  <a:gd name="T2" fmla="*/ 11 w 12"/>
                  <a:gd name="T3" fmla="*/ 0 h 1588"/>
                  <a:gd name="T4" fmla="*/ 12 w 12"/>
                  <a:gd name="T5" fmla="*/ 0 h 1588"/>
                  <a:gd name="T6" fmla="*/ 0 60000 65536"/>
                  <a:gd name="T7" fmla="*/ 0 60000 65536"/>
                  <a:gd name="T8" fmla="*/ 0 60000 65536"/>
                  <a:gd name="T9" fmla="*/ 0 w 12"/>
                  <a:gd name="T10" fmla="*/ 0 h 1588"/>
                  <a:gd name="T11" fmla="*/ 12 w 12"/>
                  <a:gd name="T12" fmla="*/ 1588 h 1588"/>
                </a:gdLst>
                <a:ahLst/>
                <a:cxnLst>
                  <a:cxn ang="T6">
                    <a:pos x="T0" y="T1"/>
                  </a:cxn>
                  <a:cxn ang="T7">
                    <a:pos x="T2" y="T3"/>
                  </a:cxn>
                  <a:cxn ang="T8">
                    <a:pos x="T4" y="T5"/>
                  </a:cxn>
                </a:cxnLst>
                <a:rect l="T9" t="T10" r="T11" b="T12"/>
                <a:pathLst>
                  <a:path w="12" h="1588">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195" name="Freeform 2532"/>
              <p:cNvSpPr>
                <a:spLocks/>
              </p:cNvSpPr>
              <p:nvPr/>
            </p:nvSpPr>
            <p:spPr bwMode="auto">
              <a:xfrm>
                <a:off x="7083425" y="3444875"/>
                <a:ext cx="4763" cy="1588"/>
              </a:xfrm>
              <a:custGeom>
                <a:avLst/>
                <a:gdLst>
                  <a:gd name="T0" fmla="*/ 0 w 12"/>
                  <a:gd name="T1" fmla="*/ 0 h 1"/>
                  <a:gd name="T2" fmla="*/ 11 w 12"/>
                  <a:gd name="T3" fmla="*/ 1 h 1"/>
                  <a:gd name="T4" fmla="*/ 12 w 12"/>
                  <a:gd name="T5" fmla="*/ 1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1"/>
                    </a:lnTo>
                    <a:lnTo>
                      <a:pt x="12" y="1"/>
                    </a:lnTo>
                  </a:path>
                </a:pathLst>
              </a:custGeom>
              <a:noFill/>
              <a:ln w="6350">
                <a:solidFill>
                  <a:srgbClr val="0C0CFF"/>
                </a:solidFill>
                <a:prstDash val="solid"/>
                <a:round/>
                <a:headEnd/>
                <a:tailEnd/>
              </a:ln>
            </p:spPr>
            <p:txBody>
              <a:bodyPr/>
              <a:lstStyle/>
              <a:p>
                <a:endParaRPr lang="en-US"/>
              </a:p>
            </p:txBody>
          </p:sp>
          <p:sp>
            <p:nvSpPr>
              <p:cNvPr id="196" name="Freeform 2533"/>
              <p:cNvSpPr>
                <a:spLocks/>
              </p:cNvSpPr>
              <p:nvPr/>
            </p:nvSpPr>
            <p:spPr bwMode="auto">
              <a:xfrm>
                <a:off x="7088188" y="3444875"/>
                <a:ext cx="3175" cy="1588"/>
              </a:xfrm>
              <a:custGeom>
                <a:avLst/>
                <a:gdLst>
                  <a:gd name="T0" fmla="*/ 0 w 12"/>
                  <a:gd name="T1" fmla="*/ 1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1"/>
                    </a:moveTo>
                    <a:lnTo>
                      <a:pt x="11" y="0"/>
                    </a:lnTo>
                    <a:lnTo>
                      <a:pt x="12" y="0"/>
                    </a:lnTo>
                  </a:path>
                </a:pathLst>
              </a:custGeom>
              <a:noFill/>
              <a:ln w="6350">
                <a:solidFill>
                  <a:srgbClr val="0C0CFF"/>
                </a:solidFill>
                <a:prstDash val="solid"/>
                <a:round/>
                <a:headEnd/>
                <a:tailEnd/>
              </a:ln>
            </p:spPr>
            <p:txBody>
              <a:bodyPr/>
              <a:lstStyle/>
              <a:p>
                <a:endParaRPr lang="en-US"/>
              </a:p>
            </p:txBody>
          </p:sp>
          <p:sp>
            <p:nvSpPr>
              <p:cNvPr id="197" name="Freeform 2534"/>
              <p:cNvSpPr>
                <a:spLocks/>
              </p:cNvSpPr>
              <p:nvPr/>
            </p:nvSpPr>
            <p:spPr bwMode="auto">
              <a:xfrm>
                <a:off x="7091363" y="3444875"/>
                <a:ext cx="3175" cy="1588"/>
              </a:xfrm>
              <a:custGeom>
                <a:avLst/>
                <a:gdLst>
                  <a:gd name="T0" fmla="*/ 0 w 12"/>
                  <a:gd name="T1" fmla="*/ 0 h 1588"/>
                  <a:gd name="T2" fmla="*/ 11 w 12"/>
                  <a:gd name="T3" fmla="*/ 0 h 1588"/>
                  <a:gd name="T4" fmla="*/ 12 w 12"/>
                  <a:gd name="T5" fmla="*/ 0 h 1588"/>
                  <a:gd name="T6" fmla="*/ 0 60000 65536"/>
                  <a:gd name="T7" fmla="*/ 0 60000 65536"/>
                  <a:gd name="T8" fmla="*/ 0 60000 65536"/>
                  <a:gd name="T9" fmla="*/ 0 w 12"/>
                  <a:gd name="T10" fmla="*/ 0 h 1588"/>
                  <a:gd name="T11" fmla="*/ 12 w 12"/>
                  <a:gd name="T12" fmla="*/ 1588 h 1588"/>
                </a:gdLst>
                <a:ahLst/>
                <a:cxnLst>
                  <a:cxn ang="T6">
                    <a:pos x="T0" y="T1"/>
                  </a:cxn>
                  <a:cxn ang="T7">
                    <a:pos x="T2" y="T3"/>
                  </a:cxn>
                  <a:cxn ang="T8">
                    <a:pos x="T4" y="T5"/>
                  </a:cxn>
                </a:cxnLst>
                <a:rect l="T9" t="T10" r="T11" b="T12"/>
                <a:pathLst>
                  <a:path w="12" h="1588">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198" name="Freeform 2535"/>
              <p:cNvSpPr>
                <a:spLocks/>
              </p:cNvSpPr>
              <p:nvPr/>
            </p:nvSpPr>
            <p:spPr bwMode="auto">
              <a:xfrm>
                <a:off x="7094538" y="3444875"/>
                <a:ext cx="3175" cy="1588"/>
              </a:xfrm>
              <a:custGeom>
                <a:avLst/>
                <a:gdLst>
                  <a:gd name="T0" fmla="*/ 0 w 12"/>
                  <a:gd name="T1" fmla="*/ 0 h 1588"/>
                  <a:gd name="T2" fmla="*/ 11 w 12"/>
                  <a:gd name="T3" fmla="*/ 0 h 1588"/>
                  <a:gd name="T4" fmla="*/ 12 w 12"/>
                  <a:gd name="T5" fmla="*/ 0 h 1588"/>
                  <a:gd name="T6" fmla="*/ 0 60000 65536"/>
                  <a:gd name="T7" fmla="*/ 0 60000 65536"/>
                  <a:gd name="T8" fmla="*/ 0 60000 65536"/>
                  <a:gd name="T9" fmla="*/ 0 w 12"/>
                  <a:gd name="T10" fmla="*/ 0 h 1588"/>
                  <a:gd name="T11" fmla="*/ 12 w 12"/>
                  <a:gd name="T12" fmla="*/ 1588 h 1588"/>
                </a:gdLst>
                <a:ahLst/>
                <a:cxnLst>
                  <a:cxn ang="T6">
                    <a:pos x="T0" y="T1"/>
                  </a:cxn>
                  <a:cxn ang="T7">
                    <a:pos x="T2" y="T3"/>
                  </a:cxn>
                  <a:cxn ang="T8">
                    <a:pos x="T4" y="T5"/>
                  </a:cxn>
                </a:cxnLst>
                <a:rect l="T9" t="T10" r="T11" b="T12"/>
                <a:pathLst>
                  <a:path w="12" h="1588">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199" name="Freeform 2536"/>
              <p:cNvSpPr>
                <a:spLocks/>
              </p:cNvSpPr>
              <p:nvPr/>
            </p:nvSpPr>
            <p:spPr bwMode="auto">
              <a:xfrm>
                <a:off x="7097713" y="3444875"/>
                <a:ext cx="3175" cy="1588"/>
              </a:xfrm>
              <a:custGeom>
                <a:avLst/>
                <a:gdLst>
                  <a:gd name="T0" fmla="*/ 0 w 12"/>
                  <a:gd name="T1" fmla="*/ 1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1"/>
                    </a:moveTo>
                    <a:lnTo>
                      <a:pt x="11" y="0"/>
                    </a:lnTo>
                    <a:lnTo>
                      <a:pt x="12" y="0"/>
                    </a:lnTo>
                  </a:path>
                </a:pathLst>
              </a:custGeom>
              <a:noFill/>
              <a:ln w="6350">
                <a:solidFill>
                  <a:srgbClr val="0C0CFF"/>
                </a:solidFill>
                <a:prstDash val="solid"/>
                <a:round/>
                <a:headEnd/>
                <a:tailEnd/>
              </a:ln>
            </p:spPr>
            <p:txBody>
              <a:bodyPr/>
              <a:lstStyle/>
              <a:p>
                <a:endParaRPr lang="en-US"/>
              </a:p>
            </p:txBody>
          </p:sp>
          <p:sp>
            <p:nvSpPr>
              <p:cNvPr id="200" name="Freeform 2537"/>
              <p:cNvSpPr>
                <a:spLocks/>
              </p:cNvSpPr>
              <p:nvPr/>
            </p:nvSpPr>
            <p:spPr bwMode="auto">
              <a:xfrm>
                <a:off x="7100888" y="3444875"/>
                <a:ext cx="3175" cy="1588"/>
              </a:xfrm>
              <a:custGeom>
                <a:avLst/>
                <a:gdLst>
                  <a:gd name="T0" fmla="*/ 0 w 12"/>
                  <a:gd name="T1" fmla="*/ 0 h 1588"/>
                  <a:gd name="T2" fmla="*/ 11 w 12"/>
                  <a:gd name="T3" fmla="*/ 0 h 1588"/>
                  <a:gd name="T4" fmla="*/ 12 w 12"/>
                  <a:gd name="T5" fmla="*/ 0 h 1588"/>
                  <a:gd name="T6" fmla="*/ 0 60000 65536"/>
                  <a:gd name="T7" fmla="*/ 0 60000 65536"/>
                  <a:gd name="T8" fmla="*/ 0 60000 65536"/>
                  <a:gd name="T9" fmla="*/ 0 w 12"/>
                  <a:gd name="T10" fmla="*/ 0 h 1588"/>
                  <a:gd name="T11" fmla="*/ 12 w 12"/>
                  <a:gd name="T12" fmla="*/ 1588 h 1588"/>
                </a:gdLst>
                <a:ahLst/>
                <a:cxnLst>
                  <a:cxn ang="T6">
                    <a:pos x="T0" y="T1"/>
                  </a:cxn>
                  <a:cxn ang="T7">
                    <a:pos x="T2" y="T3"/>
                  </a:cxn>
                  <a:cxn ang="T8">
                    <a:pos x="T4" y="T5"/>
                  </a:cxn>
                </a:cxnLst>
                <a:rect l="T9" t="T10" r="T11" b="T12"/>
                <a:pathLst>
                  <a:path w="12" h="1588">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201" name="Freeform 2538"/>
              <p:cNvSpPr>
                <a:spLocks/>
              </p:cNvSpPr>
              <p:nvPr/>
            </p:nvSpPr>
            <p:spPr bwMode="auto">
              <a:xfrm>
                <a:off x="7104063" y="3444875"/>
                <a:ext cx="4762" cy="1588"/>
              </a:xfrm>
              <a:custGeom>
                <a:avLst/>
                <a:gdLst>
                  <a:gd name="T0" fmla="*/ 0 w 13"/>
                  <a:gd name="T1" fmla="*/ 0 h 1588"/>
                  <a:gd name="T2" fmla="*/ 12 w 13"/>
                  <a:gd name="T3" fmla="*/ 0 h 1588"/>
                  <a:gd name="T4" fmla="*/ 13 w 13"/>
                  <a:gd name="T5" fmla="*/ 0 h 1588"/>
                  <a:gd name="T6" fmla="*/ 0 60000 65536"/>
                  <a:gd name="T7" fmla="*/ 0 60000 65536"/>
                  <a:gd name="T8" fmla="*/ 0 60000 65536"/>
                  <a:gd name="T9" fmla="*/ 0 w 13"/>
                  <a:gd name="T10" fmla="*/ 0 h 1588"/>
                  <a:gd name="T11" fmla="*/ 13 w 13"/>
                  <a:gd name="T12" fmla="*/ 1588 h 1588"/>
                </a:gdLst>
                <a:ahLst/>
                <a:cxnLst>
                  <a:cxn ang="T6">
                    <a:pos x="T0" y="T1"/>
                  </a:cxn>
                  <a:cxn ang="T7">
                    <a:pos x="T2" y="T3"/>
                  </a:cxn>
                  <a:cxn ang="T8">
                    <a:pos x="T4" y="T5"/>
                  </a:cxn>
                </a:cxnLst>
                <a:rect l="T9" t="T10" r="T11" b="T12"/>
                <a:pathLst>
                  <a:path w="13" h="1588">
                    <a:moveTo>
                      <a:pt x="0" y="0"/>
                    </a:moveTo>
                    <a:lnTo>
                      <a:pt x="12" y="0"/>
                    </a:lnTo>
                    <a:lnTo>
                      <a:pt x="13" y="0"/>
                    </a:lnTo>
                  </a:path>
                </a:pathLst>
              </a:custGeom>
              <a:noFill/>
              <a:ln w="6350">
                <a:solidFill>
                  <a:srgbClr val="0C0CFF"/>
                </a:solidFill>
                <a:prstDash val="solid"/>
                <a:round/>
                <a:headEnd/>
                <a:tailEnd/>
              </a:ln>
            </p:spPr>
            <p:txBody>
              <a:bodyPr/>
              <a:lstStyle/>
              <a:p>
                <a:endParaRPr lang="en-US"/>
              </a:p>
            </p:txBody>
          </p:sp>
          <p:sp>
            <p:nvSpPr>
              <p:cNvPr id="202" name="Freeform 2539"/>
              <p:cNvSpPr>
                <a:spLocks/>
              </p:cNvSpPr>
              <p:nvPr/>
            </p:nvSpPr>
            <p:spPr bwMode="auto">
              <a:xfrm>
                <a:off x="7107238" y="3444875"/>
                <a:ext cx="4762" cy="1588"/>
              </a:xfrm>
              <a:custGeom>
                <a:avLst/>
                <a:gdLst>
                  <a:gd name="T0" fmla="*/ 0 w 12"/>
                  <a:gd name="T1" fmla="*/ 0 h 1588"/>
                  <a:gd name="T2" fmla="*/ 11 w 12"/>
                  <a:gd name="T3" fmla="*/ 0 h 1588"/>
                  <a:gd name="T4" fmla="*/ 12 w 12"/>
                  <a:gd name="T5" fmla="*/ 0 h 1588"/>
                  <a:gd name="T6" fmla="*/ 0 60000 65536"/>
                  <a:gd name="T7" fmla="*/ 0 60000 65536"/>
                  <a:gd name="T8" fmla="*/ 0 60000 65536"/>
                  <a:gd name="T9" fmla="*/ 0 w 12"/>
                  <a:gd name="T10" fmla="*/ 0 h 1588"/>
                  <a:gd name="T11" fmla="*/ 12 w 12"/>
                  <a:gd name="T12" fmla="*/ 1588 h 1588"/>
                </a:gdLst>
                <a:ahLst/>
                <a:cxnLst>
                  <a:cxn ang="T6">
                    <a:pos x="T0" y="T1"/>
                  </a:cxn>
                  <a:cxn ang="T7">
                    <a:pos x="T2" y="T3"/>
                  </a:cxn>
                  <a:cxn ang="T8">
                    <a:pos x="T4" y="T5"/>
                  </a:cxn>
                </a:cxnLst>
                <a:rect l="T9" t="T10" r="T11" b="T12"/>
                <a:pathLst>
                  <a:path w="12" h="1588">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203" name="Freeform 2540"/>
              <p:cNvSpPr>
                <a:spLocks/>
              </p:cNvSpPr>
              <p:nvPr/>
            </p:nvSpPr>
            <p:spPr bwMode="auto">
              <a:xfrm>
                <a:off x="7110413" y="3444875"/>
                <a:ext cx="4762" cy="1588"/>
              </a:xfrm>
              <a:custGeom>
                <a:avLst/>
                <a:gdLst>
                  <a:gd name="T0" fmla="*/ 0 w 12"/>
                  <a:gd name="T1" fmla="*/ 0 h 1588"/>
                  <a:gd name="T2" fmla="*/ 11 w 12"/>
                  <a:gd name="T3" fmla="*/ 0 h 1588"/>
                  <a:gd name="T4" fmla="*/ 12 w 12"/>
                  <a:gd name="T5" fmla="*/ 0 h 1588"/>
                  <a:gd name="T6" fmla="*/ 0 60000 65536"/>
                  <a:gd name="T7" fmla="*/ 0 60000 65536"/>
                  <a:gd name="T8" fmla="*/ 0 60000 65536"/>
                  <a:gd name="T9" fmla="*/ 0 w 12"/>
                  <a:gd name="T10" fmla="*/ 0 h 1588"/>
                  <a:gd name="T11" fmla="*/ 12 w 12"/>
                  <a:gd name="T12" fmla="*/ 1588 h 1588"/>
                </a:gdLst>
                <a:ahLst/>
                <a:cxnLst>
                  <a:cxn ang="T6">
                    <a:pos x="T0" y="T1"/>
                  </a:cxn>
                  <a:cxn ang="T7">
                    <a:pos x="T2" y="T3"/>
                  </a:cxn>
                  <a:cxn ang="T8">
                    <a:pos x="T4" y="T5"/>
                  </a:cxn>
                </a:cxnLst>
                <a:rect l="T9" t="T10" r="T11" b="T12"/>
                <a:pathLst>
                  <a:path w="12" h="1588">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204" name="Freeform 2541"/>
              <p:cNvSpPr>
                <a:spLocks/>
              </p:cNvSpPr>
              <p:nvPr/>
            </p:nvSpPr>
            <p:spPr bwMode="auto">
              <a:xfrm>
                <a:off x="7115175" y="3444875"/>
                <a:ext cx="3175" cy="1588"/>
              </a:xfrm>
              <a:custGeom>
                <a:avLst/>
                <a:gdLst>
                  <a:gd name="T0" fmla="*/ 0 w 12"/>
                  <a:gd name="T1" fmla="*/ 0 h 1588"/>
                  <a:gd name="T2" fmla="*/ 11 w 12"/>
                  <a:gd name="T3" fmla="*/ 0 h 1588"/>
                  <a:gd name="T4" fmla="*/ 12 w 12"/>
                  <a:gd name="T5" fmla="*/ 0 h 1588"/>
                  <a:gd name="T6" fmla="*/ 0 60000 65536"/>
                  <a:gd name="T7" fmla="*/ 0 60000 65536"/>
                  <a:gd name="T8" fmla="*/ 0 60000 65536"/>
                  <a:gd name="T9" fmla="*/ 0 w 12"/>
                  <a:gd name="T10" fmla="*/ 0 h 1588"/>
                  <a:gd name="T11" fmla="*/ 12 w 12"/>
                  <a:gd name="T12" fmla="*/ 1588 h 1588"/>
                </a:gdLst>
                <a:ahLst/>
                <a:cxnLst>
                  <a:cxn ang="T6">
                    <a:pos x="T0" y="T1"/>
                  </a:cxn>
                  <a:cxn ang="T7">
                    <a:pos x="T2" y="T3"/>
                  </a:cxn>
                  <a:cxn ang="T8">
                    <a:pos x="T4" y="T5"/>
                  </a:cxn>
                </a:cxnLst>
                <a:rect l="T9" t="T10" r="T11" b="T12"/>
                <a:pathLst>
                  <a:path w="12" h="1588">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205" name="Freeform 2542"/>
              <p:cNvSpPr>
                <a:spLocks/>
              </p:cNvSpPr>
              <p:nvPr/>
            </p:nvSpPr>
            <p:spPr bwMode="auto">
              <a:xfrm>
                <a:off x="7118350" y="3443288"/>
                <a:ext cx="3175" cy="1587"/>
              </a:xfrm>
              <a:custGeom>
                <a:avLst/>
                <a:gdLst>
                  <a:gd name="T0" fmla="*/ 0 w 12"/>
                  <a:gd name="T1" fmla="*/ 1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1"/>
                    </a:moveTo>
                    <a:lnTo>
                      <a:pt x="11" y="0"/>
                    </a:lnTo>
                    <a:lnTo>
                      <a:pt x="12" y="0"/>
                    </a:lnTo>
                  </a:path>
                </a:pathLst>
              </a:custGeom>
              <a:noFill/>
              <a:ln w="6350">
                <a:solidFill>
                  <a:srgbClr val="0C0CFF"/>
                </a:solidFill>
                <a:prstDash val="solid"/>
                <a:round/>
                <a:headEnd/>
                <a:tailEnd/>
              </a:ln>
            </p:spPr>
            <p:txBody>
              <a:bodyPr/>
              <a:lstStyle/>
              <a:p>
                <a:endParaRPr lang="en-US"/>
              </a:p>
            </p:txBody>
          </p:sp>
          <p:sp>
            <p:nvSpPr>
              <p:cNvPr id="206" name="Freeform 2543"/>
              <p:cNvSpPr>
                <a:spLocks/>
              </p:cNvSpPr>
              <p:nvPr/>
            </p:nvSpPr>
            <p:spPr bwMode="auto">
              <a:xfrm>
                <a:off x="7121525" y="3443288"/>
                <a:ext cx="3175" cy="1587"/>
              </a:xfrm>
              <a:custGeom>
                <a:avLst/>
                <a:gdLst>
                  <a:gd name="T0" fmla="*/ 0 w 12"/>
                  <a:gd name="T1" fmla="*/ 1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1"/>
                    </a:moveTo>
                    <a:lnTo>
                      <a:pt x="11" y="0"/>
                    </a:lnTo>
                    <a:lnTo>
                      <a:pt x="12" y="0"/>
                    </a:lnTo>
                  </a:path>
                </a:pathLst>
              </a:custGeom>
              <a:noFill/>
              <a:ln w="6350">
                <a:solidFill>
                  <a:srgbClr val="0C0CFF"/>
                </a:solidFill>
                <a:prstDash val="solid"/>
                <a:round/>
                <a:headEnd/>
                <a:tailEnd/>
              </a:ln>
            </p:spPr>
            <p:txBody>
              <a:bodyPr/>
              <a:lstStyle/>
              <a:p>
                <a:endParaRPr lang="en-US"/>
              </a:p>
            </p:txBody>
          </p:sp>
          <p:sp>
            <p:nvSpPr>
              <p:cNvPr id="207" name="Freeform 2544"/>
              <p:cNvSpPr>
                <a:spLocks/>
              </p:cNvSpPr>
              <p:nvPr/>
            </p:nvSpPr>
            <p:spPr bwMode="auto">
              <a:xfrm>
                <a:off x="7124700" y="3443288"/>
                <a:ext cx="3175" cy="1587"/>
              </a:xfrm>
              <a:custGeom>
                <a:avLst/>
                <a:gdLst>
                  <a:gd name="T0" fmla="*/ 0 w 12"/>
                  <a:gd name="T1" fmla="*/ 1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1"/>
                    </a:moveTo>
                    <a:lnTo>
                      <a:pt x="11" y="0"/>
                    </a:lnTo>
                    <a:lnTo>
                      <a:pt x="12" y="0"/>
                    </a:lnTo>
                  </a:path>
                </a:pathLst>
              </a:custGeom>
              <a:noFill/>
              <a:ln w="6350">
                <a:solidFill>
                  <a:srgbClr val="0C0CFF"/>
                </a:solidFill>
                <a:prstDash val="solid"/>
                <a:round/>
                <a:headEnd/>
                <a:tailEnd/>
              </a:ln>
            </p:spPr>
            <p:txBody>
              <a:bodyPr/>
              <a:lstStyle/>
              <a:p>
                <a:endParaRPr lang="en-US"/>
              </a:p>
            </p:txBody>
          </p:sp>
          <p:sp>
            <p:nvSpPr>
              <p:cNvPr id="208" name="Freeform 2545"/>
              <p:cNvSpPr>
                <a:spLocks/>
              </p:cNvSpPr>
              <p:nvPr/>
            </p:nvSpPr>
            <p:spPr bwMode="auto">
              <a:xfrm>
                <a:off x="7127875" y="3443288"/>
                <a:ext cx="3175" cy="1587"/>
              </a:xfrm>
              <a:custGeom>
                <a:avLst/>
                <a:gdLst>
                  <a:gd name="T0" fmla="*/ 0 w 12"/>
                  <a:gd name="T1" fmla="*/ 1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1"/>
                    </a:moveTo>
                    <a:lnTo>
                      <a:pt x="11" y="0"/>
                    </a:lnTo>
                    <a:lnTo>
                      <a:pt x="12" y="0"/>
                    </a:lnTo>
                  </a:path>
                </a:pathLst>
              </a:custGeom>
              <a:noFill/>
              <a:ln w="6350">
                <a:solidFill>
                  <a:srgbClr val="0C0CFF"/>
                </a:solidFill>
                <a:prstDash val="solid"/>
                <a:round/>
                <a:headEnd/>
                <a:tailEnd/>
              </a:ln>
            </p:spPr>
            <p:txBody>
              <a:bodyPr/>
              <a:lstStyle/>
              <a:p>
                <a:endParaRPr lang="en-US"/>
              </a:p>
            </p:txBody>
          </p:sp>
          <p:sp>
            <p:nvSpPr>
              <p:cNvPr id="209" name="Freeform 2546"/>
              <p:cNvSpPr>
                <a:spLocks/>
              </p:cNvSpPr>
              <p:nvPr/>
            </p:nvSpPr>
            <p:spPr bwMode="auto">
              <a:xfrm>
                <a:off x="7131050" y="3443288"/>
                <a:ext cx="3175" cy="1587"/>
              </a:xfrm>
              <a:custGeom>
                <a:avLst/>
                <a:gdLst>
                  <a:gd name="T0" fmla="*/ 0 w 12"/>
                  <a:gd name="T1" fmla="*/ 0 h 1587"/>
                  <a:gd name="T2" fmla="*/ 11 w 12"/>
                  <a:gd name="T3" fmla="*/ 0 h 1587"/>
                  <a:gd name="T4" fmla="*/ 12 w 12"/>
                  <a:gd name="T5" fmla="*/ 0 h 1587"/>
                  <a:gd name="T6" fmla="*/ 0 60000 65536"/>
                  <a:gd name="T7" fmla="*/ 0 60000 65536"/>
                  <a:gd name="T8" fmla="*/ 0 60000 65536"/>
                  <a:gd name="T9" fmla="*/ 0 w 12"/>
                  <a:gd name="T10" fmla="*/ 0 h 1587"/>
                  <a:gd name="T11" fmla="*/ 12 w 12"/>
                  <a:gd name="T12" fmla="*/ 1587 h 1587"/>
                </a:gdLst>
                <a:ahLst/>
                <a:cxnLst>
                  <a:cxn ang="T6">
                    <a:pos x="T0" y="T1"/>
                  </a:cxn>
                  <a:cxn ang="T7">
                    <a:pos x="T2" y="T3"/>
                  </a:cxn>
                  <a:cxn ang="T8">
                    <a:pos x="T4" y="T5"/>
                  </a:cxn>
                </a:cxnLst>
                <a:rect l="T9" t="T10" r="T11" b="T12"/>
                <a:pathLst>
                  <a:path w="12" h="1587">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210" name="Freeform 2547"/>
              <p:cNvSpPr>
                <a:spLocks/>
              </p:cNvSpPr>
              <p:nvPr/>
            </p:nvSpPr>
            <p:spPr bwMode="auto">
              <a:xfrm>
                <a:off x="7134225" y="3443288"/>
                <a:ext cx="3175" cy="1587"/>
              </a:xfrm>
              <a:custGeom>
                <a:avLst/>
                <a:gdLst>
                  <a:gd name="T0" fmla="*/ 0 w 12"/>
                  <a:gd name="T1" fmla="*/ 1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1"/>
                    </a:moveTo>
                    <a:lnTo>
                      <a:pt x="11" y="0"/>
                    </a:lnTo>
                    <a:lnTo>
                      <a:pt x="12" y="0"/>
                    </a:lnTo>
                  </a:path>
                </a:pathLst>
              </a:custGeom>
              <a:noFill/>
              <a:ln w="6350">
                <a:solidFill>
                  <a:srgbClr val="0C0CFF"/>
                </a:solidFill>
                <a:prstDash val="solid"/>
                <a:round/>
                <a:headEnd/>
                <a:tailEnd/>
              </a:ln>
            </p:spPr>
            <p:txBody>
              <a:bodyPr/>
              <a:lstStyle/>
              <a:p>
                <a:endParaRPr lang="en-US"/>
              </a:p>
            </p:txBody>
          </p:sp>
          <p:sp>
            <p:nvSpPr>
              <p:cNvPr id="211" name="Freeform 2548"/>
              <p:cNvSpPr>
                <a:spLocks/>
              </p:cNvSpPr>
              <p:nvPr/>
            </p:nvSpPr>
            <p:spPr bwMode="auto">
              <a:xfrm>
                <a:off x="7137400" y="3443288"/>
                <a:ext cx="4763" cy="1587"/>
              </a:xfrm>
              <a:custGeom>
                <a:avLst/>
                <a:gdLst>
                  <a:gd name="T0" fmla="*/ 0 w 12"/>
                  <a:gd name="T1" fmla="*/ 0 h 1587"/>
                  <a:gd name="T2" fmla="*/ 11 w 12"/>
                  <a:gd name="T3" fmla="*/ 0 h 1587"/>
                  <a:gd name="T4" fmla="*/ 12 w 12"/>
                  <a:gd name="T5" fmla="*/ 0 h 1587"/>
                  <a:gd name="T6" fmla="*/ 0 60000 65536"/>
                  <a:gd name="T7" fmla="*/ 0 60000 65536"/>
                  <a:gd name="T8" fmla="*/ 0 60000 65536"/>
                  <a:gd name="T9" fmla="*/ 0 w 12"/>
                  <a:gd name="T10" fmla="*/ 0 h 1587"/>
                  <a:gd name="T11" fmla="*/ 12 w 12"/>
                  <a:gd name="T12" fmla="*/ 1587 h 1587"/>
                </a:gdLst>
                <a:ahLst/>
                <a:cxnLst>
                  <a:cxn ang="T6">
                    <a:pos x="T0" y="T1"/>
                  </a:cxn>
                  <a:cxn ang="T7">
                    <a:pos x="T2" y="T3"/>
                  </a:cxn>
                  <a:cxn ang="T8">
                    <a:pos x="T4" y="T5"/>
                  </a:cxn>
                </a:cxnLst>
                <a:rect l="T9" t="T10" r="T11" b="T12"/>
                <a:pathLst>
                  <a:path w="12" h="1587">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212" name="Freeform 2549"/>
              <p:cNvSpPr>
                <a:spLocks/>
              </p:cNvSpPr>
              <p:nvPr/>
            </p:nvSpPr>
            <p:spPr bwMode="auto">
              <a:xfrm>
                <a:off x="7140575" y="3443288"/>
                <a:ext cx="4763" cy="1587"/>
              </a:xfrm>
              <a:custGeom>
                <a:avLst/>
                <a:gdLst>
                  <a:gd name="T0" fmla="*/ 0 w 12"/>
                  <a:gd name="T1" fmla="*/ 0 h 1587"/>
                  <a:gd name="T2" fmla="*/ 11 w 12"/>
                  <a:gd name="T3" fmla="*/ 0 h 1587"/>
                  <a:gd name="T4" fmla="*/ 12 w 12"/>
                  <a:gd name="T5" fmla="*/ 0 h 1587"/>
                  <a:gd name="T6" fmla="*/ 0 60000 65536"/>
                  <a:gd name="T7" fmla="*/ 0 60000 65536"/>
                  <a:gd name="T8" fmla="*/ 0 60000 65536"/>
                  <a:gd name="T9" fmla="*/ 0 w 12"/>
                  <a:gd name="T10" fmla="*/ 0 h 1587"/>
                  <a:gd name="T11" fmla="*/ 12 w 12"/>
                  <a:gd name="T12" fmla="*/ 1587 h 1587"/>
                </a:gdLst>
                <a:ahLst/>
                <a:cxnLst>
                  <a:cxn ang="T6">
                    <a:pos x="T0" y="T1"/>
                  </a:cxn>
                  <a:cxn ang="T7">
                    <a:pos x="T2" y="T3"/>
                  </a:cxn>
                  <a:cxn ang="T8">
                    <a:pos x="T4" y="T5"/>
                  </a:cxn>
                </a:cxnLst>
                <a:rect l="T9" t="T10" r="T11" b="T12"/>
                <a:pathLst>
                  <a:path w="12" h="1587">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213" name="Freeform 2550"/>
              <p:cNvSpPr>
                <a:spLocks/>
              </p:cNvSpPr>
              <p:nvPr/>
            </p:nvSpPr>
            <p:spPr bwMode="auto">
              <a:xfrm>
                <a:off x="7143750" y="3443288"/>
                <a:ext cx="4763" cy="1587"/>
              </a:xfrm>
              <a:custGeom>
                <a:avLst/>
                <a:gdLst>
                  <a:gd name="T0" fmla="*/ 0 w 12"/>
                  <a:gd name="T1" fmla="*/ 0 h 1"/>
                  <a:gd name="T2" fmla="*/ 11 w 12"/>
                  <a:gd name="T3" fmla="*/ 1 h 1"/>
                  <a:gd name="T4" fmla="*/ 12 w 12"/>
                  <a:gd name="T5" fmla="*/ 1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1"/>
                    </a:lnTo>
                    <a:lnTo>
                      <a:pt x="12" y="1"/>
                    </a:lnTo>
                  </a:path>
                </a:pathLst>
              </a:custGeom>
              <a:noFill/>
              <a:ln w="6350">
                <a:solidFill>
                  <a:srgbClr val="0C0CFF"/>
                </a:solidFill>
                <a:prstDash val="solid"/>
                <a:round/>
                <a:headEnd/>
                <a:tailEnd/>
              </a:ln>
            </p:spPr>
            <p:txBody>
              <a:bodyPr/>
              <a:lstStyle/>
              <a:p>
                <a:endParaRPr lang="en-US"/>
              </a:p>
            </p:txBody>
          </p:sp>
          <p:sp>
            <p:nvSpPr>
              <p:cNvPr id="214" name="Freeform 2551"/>
              <p:cNvSpPr>
                <a:spLocks/>
              </p:cNvSpPr>
              <p:nvPr/>
            </p:nvSpPr>
            <p:spPr bwMode="auto">
              <a:xfrm>
                <a:off x="7148513" y="3443288"/>
                <a:ext cx="3175" cy="1587"/>
              </a:xfrm>
              <a:custGeom>
                <a:avLst/>
                <a:gdLst>
                  <a:gd name="T0" fmla="*/ 0 w 13"/>
                  <a:gd name="T1" fmla="*/ 0 h 1"/>
                  <a:gd name="T2" fmla="*/ 12 w 13"/>
                  <a:gd name="T3" fmla="*/ 1 h 1"/>
                  <a:gd name="T4" fmla="*/ 13 w 13"/>
                  <a:gd name="T5" fmla="*/ 1 h 1"/>
                  <a:gd name="T6" fmla="*/ 0 60000 65536"/>
                  <a:gd name="T7" fmla="*/ 0 60000 65536"/>
                  <a:gd name="T8" fmla="*/ 0 60000 65536"/>
                  <a:gd name="T9" fmla="*/ 0 w 13"/>
                  <a:gd name="T10" fmla="*/ 0 h 1"/>
                  <a:gd name="T11" fmla="*/ 13 w 13"/>
                  <a:gd name="T12" fmla="*/ 1 h 1"/>
                </a:gdLst>
                <a:ahLst/>
                <a:cxnLst>
                  <a:cxn ang="T6">
                    <a:pos x="T0" y="T1"/>
                  </a:cxn>
                  <a:cxn ang="T7">
                    <a:pos x="T2" y="T3"/>
                  </a:cxn>
                  <a:cxn ang="T8">
                    <a:pos x="T4" y="T5"/>
                  </a:cxn>
                </a:cxnLst>
                <a:rect l="T9" t="T10" r="T11" b="T12"/>
                <a:pathLst>
                  <a:path w="13" h="1">
                    <a:moveTo>
                      <a:pt x="0" y="0"/>
                    </a:moveTo>
                    <a:lnTo>
                      <a:pt x="12" y="1"/>
                    </a:lnTo>
                    <a:lnTo>
                      <a:pt x="13" y="1"/>
                    </a:lnTo>
                  </a:path>
                </a:pathLst>
              </a:custGeom>
              <a:noFill/>
              <a:ln w="6350">
                <a:solidFill>
                  <a:srgbClr val="0C0CFF"/>
                </a:solidFill>
                <a:prstDash val="solid"/>
                <a:round/>
                <a:headEnd/>
                <a:tailEnd/>
              </a:ln>
            </p:spPr>
            <p:txBody>
              <a:bodyPr/>
              <a:lstStyle/>
              <a:p>
                <a:endParaRPr lang="en-US"/>
              </a:p>
            </p:txBody>
          </p:sp>
          <p:sp>
            <p:nvSpPr>
              <p:cNvPr id="215" name="Freeform 2552"/>
              <p:cNvSpPr>
                <a:spLocks/>
              </p:cNvSpPr>
              <p:nvPr/>
            </p:nvSpPr>
            <p:spPr bwMode="auto">
              <a:xfrm>
                <a:off x="7151688" y="3443288"/>
                <a:ext cx="3175" cy="1587"/>
              </a:xfrm>
              <a:custGeom>
                <a:avLst/>
                <a:gdLst>
                  <a:gd name="T0" fmla="*/ 0 w 12"/>
                  <a:gd name="T1" fmla="*/ 0 h 1"/>
                  <a:gd name="T2" fmla="*/ 11 w 12"/>
                  <a:gd name="T3" fmla="*/ 1 h 1"/>
                  <a:gd name="T4" fmla="*/ 12 w 12"/>
                  <a:gd name="T5" fmla="*/ 1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1"/>
                    </a:lnTo>
                    <a:lnTo>
                      <a:pt x="12" y="1"/>
                    </a:lnTo>
                  </a:path>
                </a:pathLst>
              </a:custGeom>
              <a:noFill/>
              <a:ln w="6350">
                <a:solidFill>
                  <a:srgbClr val="0C0CFF"/>
                </a:solidFill>
                <a:prstDash val="solid"/>
                <a:round/>
                <a:headEnd/>
                <a:tailEnd/>
              </a:ln>
            </p:spPr>
            <p:txBody>
              <a:bodyPr/>
              <a:lstStyle/>
              <a:p>
                <a:endParaRPr lang="en-US"/>
              </a:p>
            </p:txBody>
          </p:sp>
          <p:sp>
            <p:nvSpPr>
              <p:cNvPr id="216" name="Freeform 2553"/>
              <p:cNvSpPr>
                <a:spLocks/>
              </p:cNvSpPr>
              <p:nvPr/>
            </p:nvSpPr>
            <p:spPr bwMode="auto">
              <a:xfrm>
                <a:off x="7154863" y="3443288"/>
                <a:ext cx="3175" cy="1587"/>
              </a:xfrm>
              <a:custGeom>
                <a:avLst/>
                <a:gdLst>
                  <a:gd name="T0" fmla="*/ 0 w 12"/>
                  <a:gd name="T1" fmla="*/ 0 h 1"/>
                  <a:gd name="T2" fmla="*/ 11 w 12"/>
                  <a:gd name="T3" fmla="*/ 1 h 1"/>
                  <a:gd name="T4" fmla="*/ 12 w 12"/>
                  <a:gd name="T5" fmla="*/ 1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1"/>
                    </a:lnTo>
                    <a:lnTo>
                      <a:pt x="12" y="1"/>
                    </a:lnTo>
                  </a:path>
                </a:pathLst>
              </a:custGeom>
              <a:noFill/>
              <a:ln w="6350">
                <a:solidFill>
                  <a:srgbClr val="0C0CFF"/>
                </a:solidFill>
                <a:prstDash val="solid"/>
                <a:round/>
                <a:headEnd/>
                <a:tailEnd/>
              </a:ln>
            </p:spPr>
            <p:txBody>
              <a:bodyPr/>
              <a:lstStyle/>
              <a:p>
                <a:endParaRPr lang="en-US"/>
              </a:p>
            </p:txBody>
          </p:sp>
          <p:sp>
            <p:nvSpPr>
              <p:cNvPr id="217" name="Freeform 2554"/>
              <p:cNvSpPr>
                <a:spLocks/>
              </p:cNvSpPr>
              <p:nvPr/>
            </p:nvSpPr>
            <p:spPr bwMode="auto">
              <a:xfrm>
                <a:off x="7158038" y="3443288"/>
                <a:ext cx="3175" cy="1587"/>
              </a:xfrm>
              <a:custGeom>
                <a:avLst/>
                <a:gdLst>
                  <a:gd name="T0" fmla="*/ 0 w 12"/>
                  <a:gd name="T1" fmla="*/ 0 h 1"/>
                  <a:gd name="T2" fmla="*/ 11 w 12"/>
                  <a:gd name="T3" fmla="*/ 1 h 1"/>
                  <a:gd name="T4" fmla="*/ 12 w 12"/>
                  <a:gd name="T5" fmla="*/ 1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1"/>
                    </a:lnTo>
                    <a:lnTo>
                      <a:pt x="12" y="1"/>
                    </a:lnTo>
                  </a:path>
                </a:pathLst>
              </a:custGeom>
              <a:noFill/>
              <a:ln w="6350">
                <a:solidFill>
                  <a:srgbClr val="0C0CFF"/>
                </a:solidFill>
                <a:prstDash val="solid"/>
                <a:round/>
                <a:headEnd/>
                <a:tailEnd/>
              </a:ln>
            </p:spPr>
            <p:txBody>
              <a:bodyPr/>
              <a:lstStyle/>
              <a:p>
                <a:endParaRPr lang="en-US"/>
              </a:p>
            </p:txBody>
          </p:sp>
          <p:sp>
            <p:nvSpPr>
              <p:cNvPr id="218" name="Freeform 2555"/>
              <p:cNvSpPr>
                <a:spLocks/>
              </p:cNvSpPr>
              <p:nvPr/>
            </p:nvSpPr>
            <p:spPr bwMode="auto">
              <a:xfrm>
                <a:off x="7161213" y="3444875"/>
                <a:ext cx="3175" cy="1588"/>
              </a:xfrm>
              <a:custGeom>
                <a:avLst/>
                <a:gdLst>
                  <a:gd name="T0" fmla="*/ 0 w 12"/>
                  <a:gd name="T1" fmla="*/ 0 h 1588"/>
                  <a:gd name="T2" fmla="*/ 11 w 12"/>
                  <a:gd name="T3" fmla="*/ 0 h 1588"/>
                  <a:gd name="T4" fmla="*/ 12 w 12"/>
                  <a:gd name="T5" fmla="*/ 0 h 1588"/>
                  <a:gd name="T6" fmla="*/ 0 60000 65536"/>
                  <a:gd name="T7" fmla="*/ 0 60000 65536"/>
                  <a:gd name="T8" fmla="*/ 0 60000 65536"/>
                  <a:gd name="T9" fmla="*/ 0 w 12"/>
                  <a:gd name="T10" fmla="*/ 0 h 1588"/>
                  <a:gd name="T11" fmla="*/ 12 w 12"/>
                  <a:gd name="T12" fmla="*/ 1588 h 1588"/>
                </a:gdLst>
                <a:ahLst/>
                <a:cxnLst>
                  <a:cxn ang="T6">
                    <a:pos x="T0" y="T1"/>
                  </a:cxn>
                  <a:cxn ang="T7">
                    <a:pos x="T2" y="T3"/>
                  </a:cxn>
                  <a:cxn ang="T8">
                    <a:pos x="T4" y="T5"/>
                  </a:cxn>
                </a:cxnLst>
                <a:rect l="T9" t="T10" r="T11" b="T12"/>
                <a:pathLst>
                  <a:path w="12" h="1588">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219" name="Freeform 2556"/>
              <p:cNvSpPr>
                <a:spLocks/>
              </p:cNvSpPr>
              <p:nvPr/>
            </p:nvSpPr>
            <p:spPr bwMode="auto">
              <a:xfrm>
                <a:off x="7164388" y="3444875"/>
                <a:ext cx="4762" cy="1588"/>
              </a:xfrm>
              <a:custGeom>
                <a:avLst/>
                <a:gdLst>
                  <a:gd name="T0" fmla="*/ 0 w 12"/>
                  <a:gd name="T1" fmla="*/ 0 h 1"/>
                  <a:gd name="T2" fmla="*/ 11 w 12"/>
                  <a:gd name="T3" fmla="*/ 1 h 1"/>
                  <a:gd name="T4" fmla="*/ 12 w 12"/>
                  <a:gd name="T5" fmla="*/ 1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1"/>
                    </a:lnTo>
                    <a:lnTo>
                      <a:pt x="12" y="1"/>
                    </a:lnTo>
                  </a:path>
                </a:pathLst>
              </a:custGeom>
              <a:noFill/>
              <a:ln w="6350">
                <a:solidFill>
                  <a:srgbClr val="0C0CFF"/>
                </a:solidFill>
                <a:prstDash val="solid"/>
                <a:round/>
                <a:headEnd/>
                <a:tailEnd/>
              </a:ln>
            </p:spPr>
            <p:txBody>
              <a:bodyPr/>
              <a:lstStyle/>
              <a:p>
                <a:endParaRPr lang="en-US"/>
              </a:p>
            </p:txBody>
          </p:sp>
          <p:sp>
            <p:nvSpPr>
              <p:cNvPr id="220" name="Freeform 2557"/>
              <p:cNvSpPr>
                <a:spLocks/>
              </p:cNvSpPr>
              <p:nvPr/>
            </p:nvSpPr>
            <p:spPr bwMode="auto">
              <a:xfrm>
                <a:off x="7167563" y="3444875"/>
                <a:ext cx="4762" cy="1588"/>
              </a:xfrm>
              <a:custGeom>
                <a:avLst/>
                <a:gdLst>
                  <a:gd name="T0" fmla="*/ 0 w 12"/>
                  <a:gd name="T1" fmla="*/ 0 h 1588"/>
                  <a:gd name="T2" fmla="*/ 11 w 12"/>
                  <a:gd name="T3" fmla="*/ 0 h 1588"/>
                  <a:gd name="T4" fmla="*/ 12 w 12"/>
                  <a:gd name="T5" fmla="*/ 0 h 1588"/>
                  <a:gd name="T6" fmla="*/ 0 60000 65536"/>
                  <a:gd name="T7" fmla="*/ 0 60000 65536"/>
                  <a:gd name="T8" fmla="*/ 0 60000 65536"/>
                  <a:gd name="T9" fmla="*/ 0 w 12"/>
                  <a:gd name="T10" fmla="*/ 0 h 1588"/>
                  <a:gd name="T11" fmla="*/ 12 w 12"/>
                  <a:gd name="T12" fmla="*/ 1588 h 1588"/>
                </a:gdLst>
                <a:ahLst/>
                <a:cxnLst>
                  <a:cxn ang="T6">
                    <a:pos x="T0" y="T1"/>
                  </a:cxn>
                  <a:cxn ang="T7">
                    <a:pos x="T2" y="T3"/>
                  </a:cxn>
                  <a:cxn ang="T8">
                    <a:pos x="T4" y="T5"/>
                  </a:cxn>
                </a:cxnLst>
                <a:rect l="T9" t="T10" r="T11" b="T12"/>
                <a:pathLst>
                  <a:path w="12" h="1588">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221" name="Freeform 2558"/>
              <p:cNvSpPr>
                <a:spLocks/>
              </p:cNvSpPr>
              <p:nvPr/>
            </p:nvSpPr>
            <p:spPr bwMode="auto">
              <a:xfrm>
                <a:off x="7172325" y="3444875"/>
                <a:ext cx="3175" cy="1588"/>
              </a:xfrm>
              <a:custGeom>
                <a:avLst/>
                <a:gdLst>
                  <a:gd name="T0" fmla="*/ 0 w 12"/>
                  <a:gd name="T1" fmla="*/ 0 h 1588"/>
                  <a:gd name="T2" fmla="*/ 11 w 12"/>
                  <a:gd name="T3" fmla="*/ 0 h 1588"/>
                  <a:gd name="T4" fmla="*/ 12 w 12"/>
                  <a:gd name="T5" fmla="*/ 0 h 1588"/>
                  <a:gd name="T6" fmla="*/ 0 60000 65536"/>
                  <a:gd name="T7" fmla="*/ 0 60000 65536"/>
                  <a:gd name="T8" fmla="*/ 0 60000 65536"/>
                  <a:gd name="T9" fmla="*/ 0 w 12"/>
                  <a:gd name="T10" fmla="*/ 0 h 1588"/>
                  <a:gd name="T11" fmla="*/ 12 w 12"/>
                  <a:gd name="T12" fmla="*/ 1588 h 1588"/>
                </a:gdLst>
                <a:ahLst/>
                <a:cxnLst>
                  <a:cxn ang="T6">
                    <a:pos x="T0" y="T1"/>
                  </a:cxn>
                  <a:cxn ang="T7">
                    <a:pos x="T2" y="T3"/>
                  </a:cxn>
                  <a:cxn ang="T8">
                    <a:pos x="T4" y="T5"/>
                  </a:cxn>
                </a:cxnLst>
                <a:rect l="T9" t="T10" r="T11" b="T12"/>
                <a:pathLst>
                  <a:path w="12" h="1588">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222" name="Freeform 2559"/>
              <p:cNvSpPr>
                <a:spLocks/>
              </p:cNvSpPr>
              <p:nvPr/>
            </p:nvSpPr>
            <p:spPr bwMode="auto">
              <a:xfrm>
                <a:off x="7175500" y="3444875"/>
                <a:ext cx="3175" cy="1588"/>
              </a:xfrm>
              <a:custGeom>
                <a:avLst/>
                <a:gdLst>
                  <a:gd name="T0" fmla="*/ 0 w 12"/>
                  <a:gd name="T1" fmla="*/ 1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1"/>
                    </a:moveTo>
                    <a:lnTo>
                      <a:pt x="11" y="0"/>
                    </a:lnTo>
                    <a:lnTo>
                      <a:pt x="12" y="0"/>
                    </a:lnTo>
                  </a:path>
                </a:pathLst>
              </a:custGeom>
              <a:noFill/>
              <a:ln w="6350">
                <a:solidFill>
                  <a:srgbClr val="0C0CFF"/>
                </a:solidFill>
                <a:prstDash val="solid"/>
                <a:round/>
                <a:headEnd/>
                <a:tailEnd/>
              </a:ln>
            </p:spPr>
            <p:txBody>
              <a:bodyPr/>
              <a:lstStyle/>
              <a:p>
                <a:endParaRPr lang="en-US"/>
              </a:p>
            </p:txBody>
          </p:sp>
          <p:sp>
            <p:nvSpPr>
              <p:cNvPr id="223" name="Freeform 2560"/>
              <p:cNvSpPr>
                <a:spLocks/>
              </p:cNvSpPr>
              <p:nvPr/>
            </p:nvSpPr>
            <p:spPr bwMode="auto">
              <a:xfrm>
                <a:off x="7178675" y="3444875"/>
                <a:ext cx="3175" cy="1588"/>
              </a:xfrm>
              <a:custGeom>
                <a:avLst/>
                <a:gdLst>
                  <a:gd name="T0" fmla="*/ 0 w 12"/>
                  <a:gd name="T1" fmla="*/ 0 h 1588"/>
                  <a:gd name="T2" fmla="*/ 11 w 12"/>
                  <a:gd name="T3" fmla="*/ 0 h 1588"/>
                  <a:gd name="T4" fmla="*/ 12 w 12"/>
                  <a:gd name="T5" fmla="*/ 0 h 1588"/>
                  <a:gd name="T6" fmla="*/ 0 60000 65536"/>
                  <a:gd name="T7" fmla="*/ 0 60000 65536"/>
                  <a:gd name="T8" fmla="*/ 0 60000 65536"/>
                  <a:gd name="T9" fmla="*/ 0 w 12"/>
                  <a:gd name="T10" fmla="*/ 0 h 1588"/>
                  <a:gd name="T11" fmla="*/ 12 w 12"/>
                  <a:gd name="T12" fmla="*/ 1588 h 1588"/>
                </a:gdLst>
                <a:ahLst/>
                <a:cxnLst>
                  <a:cxn ang="T6">
                    <a:pos x="T0" y="T1"/>
                  </a:cxn>
                  <a:cxn ang="T7">
                    <a:pos x="T2" y="T3"/>
                  </a:cxn>
                  <a:cxn ang="T8">
                    <a:pos x="T4" y="T5"/>
                  </a:cxn>
                </a:cxnLst>
                <a:rect l="T9" t="T10" r="T11" b="T12"/>
                <a:pathLst>
                  <a:path w="12" h="1588">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224" name="Freeform 2561"/>
              <p:cNvSpPr>
                <a:spLocks/>
              </p:cNvSpPr>
              <p:nvPr/>
            </p:nvSpPr>
            <p:spPr bwMode="auto">
              <a:xfrm>
                <a:off x="7181850" y="3443288"/>
                <a:ext cx="3175" cy="1587"/>
              </a:xfrm>
              <a:custGeom>
                <a:avLst/>
                <a:gdLst>
                  <a:gd name="T0" fmla="*/ 0 w 12"/>
                  <a:gd name="T1" fmla="*/ 1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1"/>
                    </a:moveTo>
                    <a:lnTo>
                      <a:pt x="11" y="0"/>
                    </a:lnTo>
                    <a:lnTo>
                      <a:pt x="12" y="0"/>
                    </a:lnTo>
                  </a:path>
                </a:pathLst>
              </a:custGeom>
              <a:noFill/>
              <a:ln w="6350">
                <a:solidFill>
                  <a:srgbClr val="0C0CFF"/>
                </a:solidFill>
                <a:prstDash val="solid"/>
                <a:round/>
                <a:headEnd/>
                <a:tailEnd/>
              </a:ln>
            </p:spPr>
            <p:txBody>
              <a:bodyPr/>
              <a:lstStyle/>
              <a:p>
                <a:endParaRPr lang="en-US"/>
              </a:p>
            </p:txBody>
          </p:sp>
          <p:sp>
            <p:nvSpPr>
              <p:cNvPr id="225" name="Freeform 2562"/>
              <p:cNvSpPr>
                <a:spLocks/>
              </p:cNvSpPr>
              <p:nvPr/>
            </p:nvSpPr>
            <p:spPr bwMode="auto">
              <a:xfrm>
                <a:off x="7185025" y="3443288"/>
                <a:ext cx="3175" cy="1587"/>
              </a:xfrm>
              <a:custGeom>
                <a:avLst/>
                <a:gdLst>
                  <a:gd name="T0" fmla="*/ 0 w 12"/>
                  <a:gd name="T1" fmla="*/ 0 h 1587"/>
                  <a:gd name="T2" fmla="*/ 11 w 12"/>
                  <a:gd name="T3" fmla="*/ 0 h 1587"/>
                  <a:gd name="T4" fmla="*/ 12 w 12"/>
                  <a:gd name="T5" fmla="*/ 0 h 1587"/>
                  <a:gd name="T6" fmla="*/ 0 60000 65536"/>
                  <a:gd name="T7" fmla="*/ 0 60000 65536"/>
                  <a:gd name="T8" fmla="*/ 0 60000 65536"/>
                  <a:gd name="T9" fmla="*/ 0 w 12"/>
                  <a:gd name="T10" fmla="*/ 0 h 1587"/>
                  <a:gd name="T11" fmla="*/ 12 w 12"/>
                  <a:gd name="T12" fmla="*/ 1587 h 1587"/>
                </a:gdLst>
                <a:ahLst/>
                <a:cxnLst>
                  <a:cxn ang="T6">
                    <a:pos x="T0" y="T1"/>
                  </a:cxn>
                  <a:cxn ang="T7">
                    <a:pos x="T2" y="T3"/>
                  </a:cxn>
                  <a:cxn ang="T8">
                    <a:pos x="T4" y="T5"/>
                  </a:cxn>
                </a:cxnLst>
                <a:rect l="T9" t="T10" r="T11" b="T12"/>
                <a:pathLst>
                  <a:path w="12" h="1587">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226" name="Freeform 2563"/>
              <p:cNvSpPr>
                <a:spLocks/>
              </p:cNvSpPr>
              <p:nvPr/>
            </p:nvSpPr>
            <p:spPr bwMode="auto">
              <a:xfrm>
                <a:off x="7188200" y="3443288"/>
                <a:ext cx="3175" cy="1587"/>
              </a:xfrm>
              <a:custGeom>
                <a:avLst/>
                <a:gdLst>
                  <a:gd name="T0" fmla="*/ 0 w 12"/>
                  <a:gd name="T1" fmla="*/ 1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1"/>
                    </a:moveTo>
                    <a:lnTo>
                      <a:pt x="11" y="0"/>
                    </a:lnTo>
                    <a:lnTo>
                      <a:pt x="12" y="0"/>
                    </a:lnTo>
                  </a:path>
                </a:pathLst>
              </a:custGeom>
              <a:noFill/>
              <a:ln w="6350">
                <a:solidFill>
                  <a:srgbClr val="0C0CFF"/>
                </a:solidFill>
                <a:prstDash val="solid"/>
                <a:round/>
                <a:headEnd/>
                <a:tailEnd/>
              </a:ln>
            </p:spPr>
            <p:txBody>
              <a:bodyPr/>
              <a:lstStyle/>
              <a:p>
                <a:endParaRPr lang="en-US"/>
              </a:p>
            </p:txBody>
          </p:sp>
          <p:sp>
            <p:nvSpPr>
              <p:cNvPr id="227" name="Freeform 2564"/>
              <p:cNvSpPr>
                <a:spLocks/>
              </p:cNvSpPr>
              <p:nvPr/>
            </p:nvSpPr>
            <p:spPr bwMode="auto">
              <a:xfrm>
                <a:off x="7191375" y="3443288"/>
                <a:ext cx="4763" cy="1587"/>
              </a:xfrm>
              <a:custGeom>
                <a:avLst/>
                <a:gdLst>
                  <a:gd name="T0" fmla="*/ 0 w 13"/>
                  <a:gd name="T1" fmla="*/ 1 h 1"/>
                  <a:gd name="T2" fmla="*/ 12 w 13"/>
                  <a:gd name="T3" fmla="*/ 0 h 1"/>
                  <a:gd name="T4" fmla="*/ 13 w 13"/>
                  <a:gd name="T5" fmla="*/ 0 h 1"/>
                  <a:gd name="T6" fmla="*/ 0 60000 65536"/>
                  <a:gd name="T7" fmla="*/ 0 60000 65536"/>
                  <a:gd name="T8" fmla="*/ 0 60000 65536"/>
                  <a:gd name="T9" fmla="*/ 0 w 13"/>
                  <a:gd name="T10" fmla="*/ 0 h 1"/>
                  <a:gd name="T11" fmla="*/ 13 w 13"/>
                  <a:gd name="T12" fmla="*/ 1 h 1"/>
                </a:gdLst>
                <a:ahLst/>
                <a:cxnLst>
                  <a:cxn ang="T6">
                    <a:pos x="T0" y="T1"/>
                  </a:cxn>
                  <a:cxn ang="T7">
                    <a:pos x="T2" y="T3"/>
                  </a:cxn>
                  <a:cxn ang="T8">
                    <a:pos x="T4" y="T5"/>
                  </a:cxn>
                </a:cxnLst>
                <a:rect l="T9" t="T10" r="T11" b="T12"/>
                <a:pathLst>
                  <a:path w="13" h="1">
                    <a:moveTo>
                      <a:pt x="0" y="1"/>
                    </a:moveTo>
                    <a:lnTo>
                      <a:pt x="12" y="0"/>
                    </a:lnTo>
                    <a:lnTo>
                      <a:pt x="13" y="0"/>
                    </a:lnTo>
                  </a:path>
                </a:pathLst>
              </a:custGeom>
              <a:noFill/>
              <a:ln w="6350">
                <a:solidFill>
                  <a:srgbClr val="0C0CFF"/>
                </a:solidFill>
                <a:prstDash val="solid"/>
                <a:round/>
                <a:headEnd/>
                <a:tailEnd/>
              </a:ln>
            </p:spPr>
            <p:txBody>
              <a:bodyPr/>
              <a:lstStyle/>
              <a:p>
                <a:endParaRPr lang="en-US"/>
              </a:p>
            </p:txBody>
          </p:sp>
          <p:sp>
            <p:nvSpPr>
              <p:cNvPr id="228" name="Freeform 2565"/>
              <p:cNvSpPr>
                <a:spLocks/>
              </p:cNvSpPr>
              <p:nvPr/>
            </p:nvSpPr>
            <p:spPr bwMode="auto">
              <a:xfrm>
                <a:off x="7194550" y="3443288"/>
                <a:ext cx="4763" cy="1587"/>
              </a:xfrm>
              <a:custGeom>
                <a:avLst/>
                <a:gdLst>
                  <a:gd name="T0" fmla="*/ 0 w 12"/>
                  <a:gd name="T1" fmla="*/ 0 h 1587"/>
                  <a:gd name="T2" fmla="*/ 11 w 12"/>
                  <a:gd name="T3" fmla="*/ 0 h 1587"/>
                  <a:gd name="T4" fmla="*/ 12 w 12"/>
                  <a:gd name="T5" fmla="*/ 0 h 1587"/>
                  <a:gd name="T6" fmla="*/ 0 60000 65536"/>
                  <a:gd name="T7" fmla="*/ 0 60000 65536"/>
                  <a:gd name="T8" fmla="*/ 0 60000 65536"/>
                  <a:gd name="T9" fmla="*/ 0 w 12"/>
                  <a:gd name="T10" fmla="*/ 0 h 1587"/>
                  <a:gd name="T11" fmla="*/ 12 w 12"/>
                  <a:gd name="T12" fmla="*/ 1587 h 1587"/>
                </a:gdLst>
                <a:ahLst/>
                <a:cxnLst>
                  <a:cxn ang="T6">
                    <a:pos x="T0" y="T1"/>
                  </a:cxn>
                  <a:cxn ang="T7">
                    <a:pos x="T2" y="T3"/>
                  </a:cxn>
                  <a:cxn ang="T8">
                    <a:pos x="T4" y="T5"/>
                  </a:cxn>
                </a:cxnLst>
                <a:rect l="T9" t="T10" r="T11" b="T12"/>
                <a:pathLst>
                  <a:path w="12" h="1587">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229" name="Freeform 2566"/>
              <p:cNvSpPr>
                <a:spLocks/>
              </p:cNvSpPr>
              <p:nvPr/>
            </p:nvSpPr>
            <p:spPr bwMode="auto">
              <a:xfrm>
                <a:off x="7199313" y="3443288"/>
                <a:ext cx="3175" cy="1587"/>
              </a:xfrm>
              <a:custGeom>
                <a:avLst/>
                <a:gdLst>
                  <a:gd name="T0" fmla="*/ 0 w 12"/>
                  <a:gd name="T1" fmla="*/ 1 h 1"/>
                  <a:gd name="T2" fmla="*/ 11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1"/>
                    </a:moveTo>
                    <a:lnTo>
                      <a:pt x="11" y="0"/>
                    </a:lnTo>
                    <a:lnTo>
                      <a:pt x="12" y="0"/>
                    </a:lnTo>
                  </a:path>
                </a:pathLst>
              </a:custGeom>
              <a:noFill/>
              <a:ln w="6350">
                <a:solidFill>
                  <a:srgbClr val="0C0CFF"/>
                </a:solidFill>
                <a:prstDash val="solid"/>
                <a:round/>
                <a:headEnd/>
                <a:tailEnd/>
              </a:ln>
            </p:spPr>
            <p:txBody>
              <a:bodyPr/>
              <a:lstStyle/>
              <a:p>
                <a:endParaRPr lang="en-US"/>
              </a:p>
            </p:txBody>
          </p:sp>
          <p:sp>
            <p:nvSpPr>
              <p:cNvPr id="230" name="Freeform 2567"/>
              <p:cNvSpPr>
                <a:spLocks/>
              </p:cNvSpPr>
              <p:nvPr/>
            </p:nvSpPr>
            <p:spPr bwMode="auto">
              <a:xfrm>
                <a:off x="7202488" y="3443288"/>
                <a:ext cx="3175" cy="1587"/>
              </a:xfrm>
              <a:custGeom>
                <a:avLst/>
                <a:gdLst>
                  <a:gd name="T0" fmla="*/ 0 w 12"/>
                  <a:gd name="T1" fmla="*/ 0 h 1587"/>
                  <a:gd name="T2" fmla="*/ 11 w 12"/>
                  <a:gd name="T3" fmla="*/ 0 h 1587"/>
                  <a:gd name="T4" fmla="*/ 12 w 12"/>
                  <a:gd name="T5" fmla="*/ 0 h 1587"/>
                  <a:gd name="T6" fmla="*/ 0 60000 65536"/>
                  <a:gd name="T7" fmla="*/ 0 60000 65536"/>
                  <a:gd name="T8" fmla="*/ 0 60000 65536"/>
                  <a:gd name="T9" fmla="*/ 0 w 12"/>
                  <a:gd name="T10" fmla="*/ 0 h 1587"/>
                  <a:gd name="T11" fmla="*/ 12 w 12"/>
                  <a:gd name="T12" fmla="*/ 1587 h 1587"/>
                </a:gdLst>
                <a:ahLst/>
                <a:cxnLst>
                  <a:cxn ang="T6">
                    <a:pos x="T0" y="T1"/>
                  </a:cxn>
                  <a:cxn ang="T7">
                    <a:pos x="T2" y="T3"/>
                  </a:cxn>
                  <a:cxn ang="T8">
                    <a:pos x="T4" y="T5"/>
                  </a:cxn>
                </a:cxnLst>
                <a:rect l="T9" t="T10" r="T11" b="T12"/>
                <a:pathLst>
                  <a:path w="12" h="1587">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231" name="Freeform 2568"/>
              <p:cNvSpPr>
                <a:spLocks/>
              </p:cNvSpPr>
              <p:nvPr/>
            </p:nvSpPr>
            <p:spPr bwMode="auto">
              <a:xfrm>
                <a:off x="7205663" y="3443288"/>
                <a:ext cx="3175" cy="1587"/>
              </a:xfrm>
              <a:custGeom>
                <a:avLst/>
                <a:gdLst>
                  <a:gd name="T0" fmla="*/ 0 w 12"/>
                  <a:gd name="T1" fmla="*/ 0 h 1587"/>
                  <a:gd name="T2" fmla="*/ 11 w 12"/>
                  <a:gd name="T3" fmla="*/ 0 h 1587"/>
                  <a:gd name="T4" fmla="*/ 12 w 12"/>
                  <a:gd name="T5" fmla="*/ 0 h 1587"/>
                  <a:gd name="T6" fmla="*/ 0 60000 65536"/>
                  <a:gd name="T7" fmla="*/ 0 60000 65536"/>
                  <a:gd name="T8" fmla="*/ 0 60000 65536"/>
                  <a:gd name="T9" fmla="*/ 0 w 12"/>
                  <a:gd name="T10" fmla="*/ 0 h 1587"/>
                  <a:gd name="T11" fmla="*/ 12 w 12"/>
                  <a:gd name="T12" fmla="*/ 1587 h 1587"/>
                </a:gdLst>
                <a:ahLst/>
                <a:cxnLst>
                  <a:cxn ang="T6">
                    <a:pos x="T0" y="T1"/>
                  </a:cxn>
                  <a:cxn ang="T7">
                    <a:pos x="T2" y="T3"/>
                  </a:cxn>
                  <a:cxn ang="T8">
                    <a:pos x="T4" y="T5"/>
                  </a:cxn>
                </a:cxnLst>
                <a:rect l="T9" t="T10" r="T11" b="T12"/>
                <a:pathLst>
                  <a:path w="12" h="1587">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232" name="Freeform 2569"/>
              <p:cNvSpPr>
                <a:spLocks/>
              </p:cNvSpPr>
              <p:nvPr/>
            </p:nvSpPr>
            <p:spPr bwMode="auto">
              <a:xfrm>
                <a:off x="7208838" y="3443288"/>
                <a:ext cx="3175" cy="1587"/>
              </a:xfrm>
              <a:custGeom>
                <a:avLst/>
                <a:gdLst>
                  <a:gd name="T0" fmla="*/ 0 w 12"/>
                  <a:gd name="T1" fmla="*/ 0 h 1"/>
                  <a:gd name="T2" fmla="*/ 11 w 12"/>
                  <a:gd name="T3" fmla="*/ 1 h 1"/>
                  <a:gd name="T4" fmla="*/ 12 w 12"/>
                  <a:gd name="T5" fmla="*/ 1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1"/>
                    </a:lnTo>
                    <a:lnTo>
                      <a:pt x="12" y="1"/>
                    </a:lnTo>
                  </a:path>
                </a:pathLst>
              </a:custGeom>
              <a:noFill/>
              <a:ln w="6350">
                <a:solidFill>
                  <a:srgbClr val="0C0CFF"/>
                </a:solidFill>
                <a:prstDash val="solid"/>
                <a:round/>
                <a:headEnd/>
                <a:tailEnd/>
              </a:ln>
            </p:spPr>
            <p:txBody>
              <a:bodyPr/>
              <a:lstStyle/>
              <a:p>
                <a:endParaRPr lang="en-US"/>
              </a:p>
            </p:txBody>
          </p:sp>
          <p:sp>
            <p:nvSpPr>
              <p:cNvPr id="233" name="Freeform 2570"/>
              <p:cNvSpPr>
                <a:spLocks/>
              </p:cNvSpPr>
              <p:nvPr/>
            </p:nvSpPr>
            <p:spPr bwMode="auto">
              <a:xfrm>
                <a:off x="7212013" y="3443288"/>
                <a:ext cx="3175" cy="1587"/>
              </a:xfrm>
              <a:custGeom>
                <a:avLst/>
                <a:gdLst>
                  <a:gd name="T0" fmla="*/ 0 w 12"/>
                  <a:gd name="T1" fmla="*/ 0 h 1"/>
                  <a:gd name="T2" fmla="*/ 11 w 12"/>
                  <a:gd name="T3" fmla="*/ 1 h 1"/>
                  <a:gd name="T4" fmla="*/ 12 w 12"/>
                  <a:gd name="T5" fmla="*/ 1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1"/>
                    </a:lnTo>
                    <a:lnTo>
                      <a:pt x="12" y="1"/>
                    </a:lnTo>
                  </a:path>
                </a:pathLst>
              </a:custGeom>
              <a:noFill/>
              <a:ln w="6350">
                <a:solidFill>
                  <a:srgbClr val="0C0CFF"/>
                </a:solidFill>
                <a:prstDash val="solid"/>
                <a:round/>
                <a:headEnd/>
                <a:tailEnd/>
              </a:ln>
            </p:spPr>
            <p:txBody>
              <a:bodyPr/>
              <a:lstStyle/>
              <a:p>
                <a:endParaRPr lang="en-US"/>
              </a:p>
            </p:txBody>
          </p:sp>
          <p:sp>
            <p:nvSpPr>
              <p:cNvPr id="234" name="Freeform 2571"/>
              <p:cNvSpPr>
                <a:spLocks/>
              </p:cNvSpPr>
              <p:nvPr/>
            </p:nvSpPr>
            <p:spPr bwMode="auto">
              <a:xfrm>
                <a:off x="7215188" y="3443288"/>
                <a:ext cx="3175" cy="1587"/>
              </a:xfrm>
              <a:custGeom>
                <a:avLst/>
                <a:gdLst>
                  <a:gd name="T0" fmla="*/ 0 w 12"/>
                  <a:gd name="T1" fmla="*/ 0 h 1"/>
                  <a:gd name="T2" fmla="*/ 11 w 12"/>
                  <a:gd name="T3" fmla="*/ 1 h 1"/>
                  <a:gd name="T4" fmla="*/ 12 w 12"/>
                  <a:gd name="T5" fmla="*/ 1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1"/>
                    </a:lnTo>
                    <a:lnTo>
                      <a:pt x="12" y="1"/>
                    </a:lnTo>
                  </a:path>
                </a:pathLst>
              </a:custGeom>
              <a:noFill/>
              <a:ln w="6350">
                <a:solidFill>
                  <a:srgbClr val="0C0CFF"/>
                </a:solidFill>
                <a:prstDash val="solid"/>
                <a:round/>
                <a:headEnd/>
                <a:tailEnd/>
              </a:ln>
            </p:spPr>
            <p:txBody>
              <a:bodyPr/>
              <a:lstStyle/>
              <a:p>
                <a:endParaRPr lang="en-US"/>
              </a:p>
            </p:txBody>
          </p:sp>
          <p:sp>
            <p:nvSpPr>
              <p:cNvPr id="235" name="Freeform 2572"/>
              <p:cNvSpPr>
                <a:spLocks/>
              </p:cNvSpPr>
              <p:nvPr/>
            </p:nvSpPr>
            <p:spPr bwMode="auto">
              <a:xfrm>
                <a:off x="7218363" y="3443288"/>
                <a:ext cx="3175" cy="1587"/>
              </a:xfrm>
              <a:custGeom>
                <a:avLst/>
                <a:gdLst>
                  <a:gd name="T0" fmla="*/ 0 w 12"/>
                  <a:gd name="T1" fmla="*/ 0 h 1"/>
                  <a:gd name="T2" fmla="*/ 11 w 12"/>
                  <a:gd name="T3" fmla="*/ 1 h 1"/>
                  <a:gd name="T4" fmla="*/ 12 w 12"/>
                  <a:gd name="T5" fmla="*/ 1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11" y="1"/>
                    </a:lnTo>
                    <a:lnTo>
                      <a:pt x="12" y="1"/>
                    </a:lnTo>
                  </a:path>
                </a:pathLst>
              </a:custGeom>
              <a:noFill/>
              <a:ln w="6350">
                <a:solidFill>
                  <a:srgbClr val="0C0CFF"/>
                </a:solidFill>
                <a:prstDash val="solid"/>
                <a:round/>
                <a:headEnd/>
                <a:tailEnd/>
              </a:ln>
            </p:spPr>
            <p:txBody>
              <a:bodyPr/>
              <a:lstStyle/>
              <a:p>
                <a:endParaRPr lang="en-US"/>
              </a:p>
            </p:txBody>
          </p:sp>
          <p:sp>
            <p:nvSpPr>
              <p:cNvPr id="236" name="Freeform 2573"/>
              <p:cNvSpPr>
                <a:spLocks/>
              </p:cNvSpPr>
              <p:nvPr/>
            </p:nvSpPr>
            <p:spPr bwMode="auto">
              <a:xfrm>
                <a:off x="7221538" y="3444875"/>
                <a:ext cx="4762" cy="1588"/>
              </a:xfrm>
              <a:custGeom>
                <a:avLst/>
                <a:gdLst>
                  <a:gd name="T0" fmla="*/ 0 w 12"/>
                  <a:gd name="T1" fmla="*/ 0 h 1588"/>
                  <a:gd name="T2" fmla="*/ 11 w 12"/>
                  <a:gd name="T3" fmla="*/ 0 h 1588"/>
                  <a:gd name="T4" fmla="*/ 12 w 12"/>
                  <a:gd name="T5" fmla="*/ 0 h 1588"/>
                  <a:gd name="T6" fmla="*/ 0 60000 65536"/>
                  <a:gd name="T7" fmla="*/ 0 60000 65536"/>
                  <a:gd name="T8" fmla="*/ 0 60000 65536"/>
                  <a:gd name="T9" fmla="*/ 0 w 12"/>
                  <a:gd name="T10" fmla="*/ 0 h 1588"/>
                  <a:gd name="T11" fmla="*/ 12 w 12"/>
                  <a:gd name="T12" fmla="*/ 1588 h 1588"/>
                </a:gdLst>
                <a:ahLst/>
                <a:cxnLst>
                  <a:cxn ang="T6">
                    <a:pos x="T0" y="T1"/>
                  </a:cxn>
                  <a:cxn ang="T7">
                    <a:pos x="T2" y="T3"/>
                  </a:cxn>
                  <a:cxn ang="T8">
                    <a:pos x="T4" y="T5"/>
                  </a:cxn>
                </a:cxnLst>
                <a:rect l="T9" t="T10" r="T11" b="T12"/>
                <a:pathLst>
                  <a:path w="12" h="1588">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237" name="Freeform 2574"/>
              <p:cNvSpPr>
                <a:spLocks/>
              </p:cNvSpPr>
              <p:nvPr/>
            </p:nvSpPr>
            <p:spPr bwMode="auto">
              <a:xfrm>
                <a:off x="7224713" y="3444875"/>
                <a:ext cx="4762" cy="1588"/>
              </a:xfrm>
              <a:custGeom>
                <a:avLst/>
                <a:gdLst>
                  <a:gd name="T0" fmla="*/ 0 w 12"/>
                  <a:gd name="T1" fmla="*/ 0 h 2"/>
                  <a:gd name="T2" fmla="*/ 11 w 12"/>
                  <a:gd name="T3" fmla="*/ 2 h 2"/>
                  <a:gd name="T4" fmla="*/ 12 w 12"/>
                  <a:gd name="T5" fmla="*/ 2 h 2"/>
                  <a:gd name="T6" fmla="*/ 0 60000 65536"/>
                  <a:gd name="T7" fmla="*/ 0 60000 65536"/>
                  <a:gd name="T8" fmla="*/ 0 60000 65536"/>
                  <a:gd name="T9" fmla="*/ 0 w 12"/>
                  <a:gd name="T10" fmla="*/ 0 h 2"/>
                  <a:gd name="T11" fmla="*/ 12 w 12"/>
                  <a:gd name="T12" fmla="*/ 2 h 2"/>
                </a:gdLst>
                <a:ahLst/>
                <a:cxnLst>
                  <a:cxn ang="T6">
                    <a:pos x="T0" y="T1"/>
                  </a:cxn>
                  <a:cxn ang="T7">
                    <a:pos x="T2" y="T3"/>
                  </a:cxn>
                  <a:cxn ang="T8">
                    <a:pos x="T4" y="T5"/>
                  </a:cxn>
                </a:cxnLst>
                <a:rect l="T9" t="T10" r="T11" b="T12"/>
                <a:pathLst>
                  <a:path w="12" h="2">
                    <a:moveTo>
                      <a:pt x="0" y="0"/>
                    </a:moveTo>
                    <a:lnTo>
                      <a:pt x="11" y="2"/>
                    </a:lnTo>
                    <a:lnTo>
                      <a:pt x="12" y="2"/>
                    </a:lnTo>
                  </a:path>
                </a:pathLst>
              </a:custGeom>
              <a:noFill/>
              <a:ln w="6350">
                <a:solidFill>
                  <a:srgbClr val="0C0CFF"/>
                </a:solidFill>
                <a:prstDash val="solid"/>
                <a:round/>
                <a:headEnd/>
                <a:tailEnd/>
              </a:ln>
            </p:spPr>
            <p:txBody>
              <a:bodyPr/>
              <a:lstStyle/>
              <a:p>
                <a:endParaRPr lang="en-US"/>
              </a:p>
            </p:txBody>
          </p:sp>
          <p:sp>
            <p:nvSpPr>
              <p:cNvPr id="238" name="Freeform 2575"/>
              <p:cNvSpPr>
                <a:spLocks/>
              </p:cNvSpPr>
              <p:nvPr/>
            </p:nvSpPr>
            <p:spPr bwMode="auto">
              <a:xfrm>
                <a:off x="7227888" y="3444875"/>
                <a:ext cx="4762" cy="1588"/>
              </a:xfrm>
              <a:custGeom>
                <a:avLst/>
                <a:gdLst>
                  <a:gd name="T0" fmla="*/ 0 w 12"/>
                  <a:gd name="T1" fmla="*/ 0 h 1588"/>
                  <a:gd name="T2" fmla="*/ 11 w 12"/>
                  <a:gd name="T3" fmla="*/ 0 h 1588"/>
                  <a:gd name="T4" fmla="*/ 12 w 12"/>
                  <a:gd name="T5" fmla="*/ 0 h 1588"/>
                  <a:gd name="T6" fmla="*/ 0 60000 65536"/>
                  <a:gd name="T7" fmla="*/ 0 60000 65536"/>
                  <a:gd name="T8" fmla="*/ 0 60000 65536"/>
                  <a:gd name="T9" fmla="*/ 0 w 12"/>
                  <a:gd name="T10" fmla="*/ 0 h 1588"/>
                  <a:gd name="T11" fmla="*/ 12 w 12"/>
                  <a:gd name="T12" fmla="*/ 1588 h 1588"/>
                </a:gdLst>
                <a:ahLst/>
                <a:cxnLst>
                  <a:cxn ang="T6">
                    <a:pos x="T0" y="T1"/>
                  </a:cxn>
                  <a:cxn ang="T7">
                    <a:pos x="T2" y="T3"/>
                  </a:cxn>
                  <a:cxn ang="T8">
                    <a:pos x="T4" y="T5"/>
                  </a:cxn>
                </a:cxnLst>
                <a:rect l="T9" t="T10" r="T11" b="T12"/>
                <a:pathLst>
                  <a:path w="12" h="1588">
                    <a:moveTo>
                      <a:pt x="0" y="0"/>
                    </a:moveTo>
                    <a:lnTo>
                      <a:pt x="11" y="0"/>
                    </a:lnTo>
                    <a:lnTo>
                      <a:pt x="12" y="0"/>
                    </a:lnTo>
                  </a:path>
                </a:pathLst>
              </a:custGeom>
              <a:noFill/>
              <a:ln w="6350">
                <a:solidFill>
                  <a:srgbClr val="0C0CFF"/>
                </a:solidFill>
                <a:prstDash val="solid"/>
                <a:round/>
                <a:headEnd/>
                <a:tailEnd/>
              </a:ln>
            </p:spPr>
            <p:txBody>
              <a:bodyPr/>
              <a:lstStyle/>
              <a:p>
                <a:endParaRPr lang="en-US"/>
              </a:p>
            </p:txBody>
          </p:sp>
          <p:sp>
            <p:nvSpPr>
              <p:cNvPr id="239" name="Freeform 2576"/>
              <p:cNvSpPr>
                <a:spLocks/>
              </p:cNvSpPr>
              <p:nvPr/>
            </p:nvSpPr>
            <p:spPr bwMode="auto">
              <a:xfrm>
                <a:off x="7232650" y="3444875"/>
                <a:ext cx="3175" cy="1588"/>
              </a:xfrm>
              <a:custGeom>
                <a:avLst/>
                <a:gdLst>
                  <a:gd name="T0" fmla="*/ 0 w 13"/>
                  <a:gd name="T1" fmla="*/ 0 h 1"/>
                  <a:gd name="T2" fmla="*/ 12 w 13"/>
                  <a:gd name="T3" fmla="*/ 1 h 1"/>
                  <a:gd name="T4" fmla="*/ 13 w 13"/>
                  <a:gd name="T5" fmla="*/ 1 h 1"/>
                  <a:gd name="T6" fmla="*/ 0 60000 65536"/>
                  <a:gd name="T7" fmla="*/ 0 60000 65536"/>
                  <a:gd name="T8" fmla="*/ 0 60000 65536"/>
                  <a:gd name="T9" fmla="*/ 0 w 13"/>
                  <a:gd name="T10" fmla="*/ 0 h 1"/>
                  <a:gd name="T11" fmla="*/ 13 w 13"/>
                  <a:gd name="T12" fmla="*/ 1 h 1"/>
                </a:gdLst>
                <a:ahLst/>
                <a:cxnLst>
                  <a:cxn ang="T6">
                    <a:pos x="T0" y="T1"/>
                  </a:cxn>
                  <a:cxn ang="T7">
                    <a:pos x="T2" y="T3"/>
                  </a:cxn>
                  <a:cxn ang="T8">
                    <a:pos x="T4" y="T5"/>
                  </a:cxn>
                </a:cxnLst>
                <a:rect l="T9" t="T10" r="T11" b="T12"/>
                <a:pathLst>
                  <a:path w="13" h="1">
                    <a:moveTo>
                      <a:pt x="0" y="0"/>
                    </a:moveTo>
                    <a:lnTo>
                      <a:pt x="12" y="1"/>
                    </a:lnTo>
                    <a:lnTo>
                      <a:pt x="13" y="1"/>
                    </a:lnTo>
                  </a:path>
                </a:pathLst>
              </a:custGeom>
              <a:noFill/>
              <a:ln w="6350">
                <a:solidFill>
                  <a:srgbClr val="0C0CFF"/>
                </a:solidFill>
                <a:prstDash val="solid"/>
                <a:round/>
                <a:headEnd/>
                <a:tailEnd/>
              </a:ln>
            </p:spPr>
            <p:txBody>
              <a:bodyPr/>
              <a:lstStyle/>
              <a:p>
                <a:endParaRPr lang="en-US"/>
              </a:p>
            </p:txBody>
          </p:sp>
          <p:sp>
            <p:nvSpPr>
              <p:cNvPr id="240" name="Freeform 2577"/>
              <p:cNvSpPr>
                <a:spLocks/>
              </p:cNvSpPr>
              <p:nvPr/>
            </p:nvSpPr>
            <p:spPr bwMode="auto">
              <a:xfrm>
                <a:off x="7235825" y="3444875"/>
                <a:ext cx="1588" cy="1588"/>
              </a:xfrm>
              <a:custGeom>
                <a:avLst/>
                <a:gdLst>
                  <a:gd name="T0" fmla="*/ 0 w 1"/>
                  <a:gd name="T1" fmla="*/ 0 h 1588"/>
                  <a:gd name="T2" fmla="*/ 0 w 1"/>
                  <a:gd name="T3" fmla="*/ 0 h 1588"/>
                  <a:gd name="T4" fmla="*/ 1 w 1"/>
                  <a:gd name="T5" fmla="*/ 0 h 1588"/>
                  <a:gd name="T6" fmla="*/ 0 60000 65536"/>
                  <a:gd name="T7" fmla="*/ 0 60000 65536"/>
                  <a:gd name="T8" fmla="*/ 0 60000 65536"/>
                  <a:gd name="T9" fmla="*/ 0 w 1"/>
                  <a:gd name="T10" fmla="*/ 0 h 1588"/>
                  <a:gd name="T11" fmla="*/ 1 w 1"/>
                  <a:gd name="T12" fmla="*/ 1588 h 1588"/>
                </a:gdLst>
                <a:ahLst/>
                <a:cxnLst>
                  <a:cxn ang="T6">
                    <a:pos x="T0" y="T1"/>
                  </a:cxn>
                  <a:cxn ang="T7">
                    <a:pos x="T2" y="T3"/>
                  </a:cxn>
                  <a:cxn ang="T8">
                    <a:pos x="T4" y="T5"/>
                  </a:cxn>
                </a:cxnLst>
                <a:rect l="T9" t="T10" r="T11" b="T12"/>
                <a:pathLst>
                  <a:path w="1" h="1588">
                    <a:moveTo>
                      <a:pt x="0" y="0"/>
                    </a:moveTo>
                    <a:lnTo>
                      <a:pt x="0" y="0"/>
                    </a:lnTo>
                    <a:lnTo>
                      <a:pt x="1" y="0"/>
                    </a:lnTo>
                  </a:path>
                </a:pathLst>
              </a:custGeom>
              <a:noFill/>
              <a:ln w="6350">
                <a:solidFill>
                  <a:srgbClr val="0C0CFF"/>
                </a:solidFill>
                <a:prstDash val="solid"/>
                <a:round/>
                <a:headEnd/>
                <a:tailEnd/>
              </a:ln>
            </p:spPr>
            <p:txBody>
              <a:bodyPr/>
              <a:lstStyle/>
              <a:p>
                <a:endParaRPr lang="en-US"/>
              </a:p>
            </p:txBody>
          </p:sp>
          <p:sp>
            <p:nvSpPr>
              <p:cNvPr id="241" name="Rectangle 2578"/>
              <p:cNvSpPr>
                <a:spLocks noChangeArrowheads="1"/>
              </p:cNvSpPr>
              <p:nvPr/>
            </p:nvSpPr>
            <p:spPr bwMode="auto">
              <a:xfrm>
                <a:off x="4343400" y="3467100"/>
                <a:ext cx="66" cy="301049"/>
              </a:xfrm>
              <a:prstGeom prst="rect">
                <a:avLst/>
              </a:prstGeom>
              <a:noFill/>
              <a:ln w="9525">
                <a:noFill/>
                <a:miter lim="800000"/>
                <a:headEnd/>
                <a:tailEnd/>
              </a:ln>
            </p:spPr>
            <p:txBody>
              <a:bodyPr wrap="none" lIns="0" tIns="0" rIns="0" bIns="0">
                <a:spAutoFit/>
              </a:bodyPr>
              <a:lstStyle/>
              <a:p>
                <a:endParaRPr lang="en-US">
                  <a:solidFill>
                    <a:schemeClr val="bg1"/>
                  </a:solidFill>
                </a:endParaRPr>
              </a:p>
            </p:txBody>
          </p:sp>
          <p:sp>
            <p:nvSpPr>
              <p:cNvPr id="242" name="Rectangle 2579"/>
              <p:cNvSpPr>
                <a:spLocks noChangeArrowheads="1"/>
              </p:cNvSpPr>
              <p:nvPr/>
            </p:nvSpPr>
            <p:spPr bwMode="auto">
              <a:xfrm>
                <a:off x="4367213" y="2984500"/>
                <a:ext cx="66" cy="301049"/>
              </a:xfrm>
              <a:prstGeom prst="rect">
                <a:avLst/>
              </a:prstGeom>
              <a:noFill/>
              <a:ln w="9525">
                <a:noFill/>
                <a:miter lim="800000"/>
                <a:headEnd/>
                <a:tailEnd/>
              </a:ln>
            </p:spPr>
            <p:txBody>
              <a:bodyPr wrap="none" lIns="0" tIns="0" rIns="0" bIns="0">
                <a:spAutoFit/>
              </a:bodyPr>
              <a:lstStyle/>
              <a:p>
                <a:endParaRPr lang="en-US"/>
              </a:p>
            </p:txBody>
          </p:sp>
          <p:sp>
            <p:nvSpPr>
              <p:cNvPr id="243" name="Rectangle 2580"/>
              <p:cNvSpPr>
                <a:spLocks noChangeArrowheads="1"/>
              </p:cNvSpPr>
              <p:nvPr/>
            </p:nvSpPr>
            <p:spPr bwMode="auto">
              <a:xfrm>
                <a:off x="4367213" y="2501900"/>
                <a:ext cx="66" cy="301049"/>
              </a:xfrm>
              <a:prstGeom prst="rect">
                <a:avLst/>
              </a:prstGeom>
              <a:noFill/>
              <a:ln w="9525">
                <a:noFill/>
                <a:miter lim="800000"/>
                <a:headEnd/>
                <a:tailEnd/>
              </a:ln>
            </p:spPr>
            <p:txBody>
              <a:bodyPr wrap="none" lIns="0" tIns="0" rIns="0" bIns="0">
                <a:spAutoFit/>
              </a:bodyPr>
              <a:lstStyle/>
              <a:p>
                <a:endParaRPr lang="en-US"/>
              </a:p>
            </p:txBody>
          </p:sp>
          <p:sp>
            <p:nvSpPr>
              <p:cNvPr id="244" name="Rectangle 2581"/>
              <p:cNvSpPr>
                <a:spLocks noChangeArrowheads="1"/>
              </p:cNvSpPr>
              <p:nvPr/>
            </p:nvSpPr>
            <p:spPr bwMode="auto">
              <a:xfrm>
                <a:off x="4367213" y="2019300"/>
                <a:ext cx="66" cy="301049"/>
              </a:xfrm>
              <a:prstGeom prst="rect">
                <a:avLst/>
              </a:prstGeom>
              <a:noFill/>
              <a:ln w="9525">
                <a:noFill/>
                <a:miter lim="800000"/>
                <a:headEnd/>
                <a:tailEnd/>
              </a:ln>
            </p:spPr>
            <p:txBody>
              <a:bodyPr wrap="none" lIns="0" tIns="0" rIns="0" bIns="0">
                <a:spAutoFit/>
              </a:bodyPr>
              <a:lstStyle/>
              <a:p>
                <a:endParaRPr lang="en-US"/>
              </a:p>
            </p:txBody>
          </p:sp>
          <p:sp>
            <p:nvSpPr>
              <p:cNvPr id="245" name="Rectangle 2582"/>
              <p:cNvSpPr>
                <a:spLocks noChangeArrowheads="1"/>
              </p:cNvSpPr>
              <p:nvPr/>
            </p:nvSpPr>
            <p:spPr bwMode="auto">
              <a:xfrm>
                <a:off x="4589463" y="3605212"/>
                <a:ext cx="66" cy="301049"/>
              </a:xfrm>
              <a:prstGeom prst="rect">
                <a:avLst/>
              </a:prstGeom>
              <a:noFill/>
              <a:ln w="9525">
                <a:noFill/>
                <a:miter lim="800000"/>
                <a:headEnd/>
                <a:tailEnd/>
              </a:ln>
            </p:spPr>
            <p:txBody>
              <a:bodyPr wrap="none" lIns="0" tIns="0" rIns="0" bIns="0">
                <a:spAutoFit/>
              </a:bodyPr>
              <a:lstStyle/>
              <a:p>
                <a:endParaRPr lang="en-US">
                  <a:solidFill>
                    <a:schemeClr val="bg1"/>
                  </a:solidFill>
                </a:endParaRPr>
              </a:p>
            </p:txBody>
          </p:sp>
          <p:sp>
            <p:nvSpPr>
              <p:cNvPr id="246" name="Rectangle 2583"/>
              <p:cNvSpPr>
                <a:spLocks noChangeArrowheads="1"/>
              </p:cNvSpPr>
              <p:nvPr/>
            </p:nvSpPr>
            <p:spPr bwMode="auto">
              <a:xfrm>
                <a:off x="5397500" y="3605212"/>
                <a:ext cx="66" cy="301049"/>
              </a:xfrm>
              <a:prstGeom prst="rect">
                <a:avLst/>
              </a:prstGeom>
              <a:noFill/>
              <a:ln w="9525">
                <a:noFill/>
                <a:miter lim="800000"/>
                <a:headEnd/>
                <a:tailEnd/>
              </a:ln>
            </p:spPr>
            <p:txBody>
              <a:bodyPr wrap="none" lIns="0" tIns="0" rIns="0" bIns="0">
                <a:spAutoFit/>
              </a:bodyPr>
              <a:lstStyle/>
              <a:p>
                <a:endParaRPr lang="en-US">
                  <a:solidFill>
                    <a:schemeClr val="bg1"/>
                  </a:solidFill>
                </a:endParaRPr>
              </a:p>
            </p:txBody>
          </p:sp>
          <p:sp>
            <p:nvSpPr>
              <p:cNvPr id="247" name="Rectangle 2584"/>
              <p:cNvSpPr>
                <a:spLocks noChangeArrowheads="1"/>
              </p:cNvSpPr>
              <p:nvPr/>
            </p:nvSpPr>
            <p:spPr bwMode="auto">
              <a:xfrm>
                <a:off x="6203950" y="3605212"/>
                <a:ext cx="66" cy="301049"/>
              </a:xfrm>
              <a:prstGeom prst="rect">
                <a:avLst/>
              </a:prstGeom>
              <a:noFill/>
              <a:ln w="9525">
                <a:noFill/>
                <a:miter lim="800000"/>
                <a:headEnd/>
                <a:tailEnd/>
              </a:ln>
            </p:spPr>
            <p:txBody>
              <a:bodyPr wrap="none" lIns="0" tIns="0" rIns="0" bIns="0">
                <a:spAutoFit/>
              </a:bodyPr>
              <a:lstStyle/>
              <a:p>
                <a:endParaRPr lang="en-US">
                  <a:solidFill>
                    <a:schemeClr val="bg1"/>
                  </a:solidFill>
                </a:endParaRPr>
              </a:p>
            </p:txBody>
          </p:sp>
          <p:sp>
            <p:nvSpPr>
              <p:cNvPr id="248" name="AutoShape 2586"/>
              <p:cNvSpPr>
                <a:spLocks noChangeAspect="1" noChangeArrowheads="1" noTextEdit="1"/>
              </p:cNvSpPr>
              <p:nvPr/>
            </p:nvSpPr>
            <p:spPr bwMode="auto">
              <a:xfrm>
                <a:off x="838200" y="4343400"/>
                <a:ext cx="2895600" cy="1936750"/>
              </a:xfrm>
              <a:prstGeom prst="rect">
                <a:avLst/>
              </a:prstGeom>
              <a:noFill/>
              <a:ln w="9525">
                <a:noFill/>
                <a:miter lim="800000"/>
                <a:headEnd/>
                <a:tailEnd/>
              </a:ln>
            </p:spPr>
            <p:txBody>
              <a:bodyPr/>
              <a:lstStyle/>
              <a:p>
                <a:endParaRPr lang="en-US"/>
              </a:p>
            </p:txBody>
          </p:sp>
          <p:grpSp>
            <p:nvGrpSpPr>
              <p:cNvPr id="254" name="Group 2788"/>
              <p:cNvGrpSpPr>
                <a:grpSpLocks/>
              </p:cNvGrpSpPr>
              <p:nvPr/>
            </p:nvGrpSpPr>
            <p:grpSpPr bwMode="auto">
              <a:xfrm>
                <a:off x="838200" y="4343400"/>
                <a:ext cx="2895600" cy="1936750"/>
                <a:chOff x="528" y="2736"/>
                <a:chExt cx="1824" cy="1220"/>
              </a:xfrm>
            </p:grpSpPr>
            <p:sp>
              <p:nvSpPr>
                <p:cNvPr id="4868" name="Rectangle 2588"/>
                <p:cNvSpPr>
                  <a:spLocks noChangeArrowheads="1"/>
                </p:cNvSpPr>
                <p:nvPr/>
              </p:nvSpPr>
              <p:spPr bwMode="auto">
                <a:xfrm>
                  <a:off x="528" y="2736"/>
                  <a:ext cx="1824" cy="1220"/>
                </a:xfrm>
                <a:prstGeom prst="rect">
                  <a:avLst/>
                </a:prstGeom>
                <a:noFill/>
                <a:ln w="9525">
                  <a:noFill/>
                  <a:miter lim="800000"/>
                  <a:headEnd/>
                  <a:tailEnd/>
                </a:ln>
              </p:spPr>
              <p:txBody>
                <a:bodyPr/>
                <a:lstStyle/>
                <a:p>
                  <a:endParaRPr lang="en-US">
                    <a:solidFill>
                      <a:schemeClr val="bg1"/>
                    </a:solidFill>
                  </a:endParaRPr>
                </a:p>
              </p:txBody>
            </p:sp>
            <p:sp>
              <p:nvSpPr>
                <p:cNvPr id="4869" name="Freeform 2589"/>
                <p:cNvSpPr>
                  <a:spLocks/>
                </p:cNvSpPr>
                <p:nvPr/>
              </p:nvSpPr>
              <p:spPr bwMode="auto">
                <a:xfrm>
                  <a:off x="685" y="3840"/>
                  <a:ext cx="12" cy="1"/>
                </a:xfrm>
                <a:custGeom>
                  <a:avLst/>
                  <a:gdLst>
                    <a:gd name="T0" fmla="*/ 0 w 61"/>
                    <a:gd name="T1" fmla="*/ 0 h 1"/>
                    <a:gd name="T2" fmla="*/ 60 w 61"/>
                    <a:gd name="T3" fmla="*/ 0 h 1"/>
                    <a:gd name="T4" fmla="*/ 61 w 61"/>
                    <a:gd name="T5" fmla="*/ 0 h 1"/>
                    <a:gd name="T6" fmla="*/ 0 60000 65536"/>
                    <a:gd name="T7" fmla="*/ 0 60000 65536"/>
                    <a:gd name="T8" fmla="*/ 0 60000 65536"/>
                    <a:gd name="T9" fmla="*/ 0 w 61"/>
                    <a:gd name="T10" fmla="*/ 0 h 1"/>
                    <a:gd name="T11" fmla="*/ 61 w 61"/>
                    <a:gd name="T12" fmla="*/ 1 h 1"/>
                  </a:gdLst>
                  <a:ahLst/>
                  <a:cxnLst>
                    <a:cxn ang="T6">
                      <a:pos x="T0" y="T1"/>
                    </a:cxn>
                    <a:cxn ang="T7">
                      <a:pos x="T2" y="T3"/>
                    </a:cxn>
                    <a:cxn ang="T8">
                      <a:pos x="T4" y="T5"/>
                    </a:cxn>
                  </a:cxnLst>
                  <a:rect l="T9" t="T10" r="T11" b="T12"/>
                  <a:pathLst>
                    <a:path w="61" h="1">
                      <a:moveTo>
                        <a:pt x="0" y="0"/>
                      </a:moveTo>
                      <a:lnTo>
                        <a:pt x="60" y="0"/>
                      </a:lnTo>
                      <a:lnTo>
                        <a:pt x="61" y="0"/>
                      </a:lnTo>
                    </a:path>
                  </a:pathLst>
                </a:custGeom>
                <a:noFill/>
                <a:ln w="6350">
                  <a:solidFill>
                    <a:srgbClr val="000000"/>
                  </a:solidFill>
                  <a:prstDash val="solid"/>
                  <a:round/>
                  <a:headEnd/>
                  <a:tailEnd/>
                </a:ln>
              </p:spPr>
              <p:txBody>
                <a:bodyPr/>
                <a:lstStyle/>
                <a:p>
                  <a:endParaRPr lang="en-US"/>
                </a:p>
              </p:txBody>
            </p:sp>
            <p:sp>
              <p:nvSpPr>
                <p:cNvPr id="4870" name="Freeform 2590"/>
                <p:cNvSpPr>
                  <a:spLocks/>
                </p:cNvSpPr>
                <p:nvPr/>
              </p:nvSpPr>
              <p:spPr bwMode="auto">
                <a:xfrm>
                  <a:off x="685" y="3734"/>
                  <a:ext cx="12" cy="1"/>
                </a:xfrm>
                <a:custGeom>
                  <a:avLst/>
                  <a:gdLst>
                    <a:gd name="T0" fmla="*/ 0 w 61"/>
                    <a:gd name="T1" fmla="*/ 0 h 1"/>
                    <a:gd name="T2" fmla="*/ 60 w 61"/>
                    <a:gd name="T3" fmla="*/ 0 h 1"/>
                    <a:gd name="T4" fmla="*/ 61 w 61"/>
                    <a:gd name="T5" fmla="*/ 0 h 1"/>
                    <a:gd name="T6" fmla="*/ 0 60000 65536"/>
                    <a:gd name="T7" fmla="*/ 0 60000 65536"/>
                    <a:gd name="T8" fmla="*/ 0 60000 65536"/>
                    <a:gd name="T9" fmla="*/ 0 w 61"/>
                    <a:gd name="T10" fmla="*/ 0 h 1"/>
                    <a:gd name="T11" fmla="*/ 61 w 61"/>
                    <a:gd name="T12" fmla="*/ 1 h 1"/>
                  </a:gdLst>
                  <a:ahLst/>
                  <a:cxnLst>
                    <a:cxn ang="T6">
                      <a:pos x="T0" y="T1"/>
                    </a:cxn>
                    <a:cxn ang="T7">
                      <a:pos x="T2" y="T3"/>
                    </a:cxn>
                    <a:cxn ang="T8">
                      <a:pos x="T4" y="T5"/>
                    </a:cxn>
                  </a:cxnLst>
                  <a:rect l="T9" t="T10" r="T11" b="T12"/>
                  <a:pathLst>
                    <a:path w="61" h="1">
                      <a:moveTo>
                        <a:pt x="0" y="0"/>
                      </a:moveTo>
                      <a:lnTo>
                        <a:pt x="60" y="0"/>
                      </a:lnTo>
                      <a:lnTo>
                        <a:pt x="61" y="0"/>
                      </a:lnTo>
                    </a:path>
                  </a:pathLst>
                </a:custGeom>
                <a:noFill/>
                <a:ln w="6350">
                  <a:solidFill>
                    <a:srgbClr val="000000"/>
                  </a:solidFill>
                  <a:prstDash val="solid"/>
                  <a:round/>
                  <a:headEnd/>
                  <a:tailEnd/>
                </a:ln>
              </p:spPr>
              <p:txBody>
                <a:bodyPr/>
                <a:lstStyle/>
                <a:p>
                  <a:endParaRPr lang="en-US"/>
                </a:p>
              </p:txBody>
            </p:sp>
            <p:sp>
              <p:nvSpPr>
                <p:cNvPr id="4871" name="Freeform 2591"/>
                <p:cNvSpPr>
                  <a:spLocks/>
                </p:cNvSpPr>
                <p:nvPr/>
              </p:nvSpPr>
              <p:spPr bwMode="auto">
                <a:xfrm>
                  <a:off x="685" y="3627"/>
                  <a:ext cx="12" cy="1"/>
                </a:xfrm>
                <a:custGeom>
                  <a:avLst/>
                  <a:gdLst>
                    <a:gd name="T0" fmla="*/ 0 w 61"/>
                    <a:gd name="T1" fmla="*/ 0 h 1"/>
                    <a:gd name="T2" fmla="*/ 60 w 61"/>
                    <a:gd name="T3" fmla="*/ 0 h 1"/>
                    <a:gd name="T4" fmla="*/ 61 w 61"/>
                    <a:gd name="T5" fmla="*/ 0 h 1"/>
                    <a:gd name="T6" fmla="*/ 0 60000 65536"/>
                    <a:gd name="T7" fmla="*/ 0 60000 65536"/>
                    <a:gd name="T8" fmla="*/ 0 60000 65536"/>
                    <a:gd name="T9" fmla="*/ 0 w 61"/>
                    <a:gd name="T10" fmla="*/ 0 h 1"/>
                    <a:gd name="T11" fmla="*/ 61 w 61"/>
                    <a:gd name="T12" fmla="*/ 1 h 1"/>
                  </a:gdLst>
                  <a:ahLst/>
                  <a:cxnLst>
                    <a:cxn ang="T6">
                      <a:pos x="T0" y="T1"/>
                    </a:cxn>
                    <a:cxn ang="T7">
                      <a:pos x="T2" y="T3"/>
                    </a:cxn>
                    <a:cxn ang="T8">
                      <a:pos x="T4" y="T5"/>
                    </a:cxn>
                  </a:cxnLst>
                  <a:rect l="T9" t="T10" r="T11" b="T12"/>
                  <a:pathLst>
                    <a:path w="61" h="1">
                      <a:moveTo>
                        <a:pt x="0" y="0"/>
                      </a:moveTo>
                      <a:lnTo>
                        <a:pt x="60" y="0"/>
                      </a:lnTo>
                      <a:lnTo>
                        <a:pt x="61" y="0"/>
                      </a:lnTo>
                    </a:path>
                  </a:pathLst>
                </a:custGeom>
                <a:noFill/>
                <a:ln w="6350">
                  <a:solidFill>
                    <a:srgbClr val="000000"/>
                  </a:solidFill>
                  <a:prstDash val="solid"/>
                  <a:round/>
                  <a:headEnd/>
                  <a:tailEnd/>
                </a:ln>
              </p:spPr>
              <p:txBody>
                <a:bodyPr/>
                <a:lstStyle/>
                <a:p>
                  <a:endParaRPr lang="en-US"/>
                </a:p>
              </p:txBody>
            </p:sp>
            <p:sp>
              <p:nvSpPr>
                <p:cNvPr id="4872" name="Freeform 2592"/>
                <p:cNvSpPr>
                  <a:spLocks/>
                </p:cNvSpPr>
                <p:nvPr/>
              </p:nvSpPr>
              <p:spPr bwMode="auto">
                <a:xfrm>
                  <a:off x="685" y="3521"/>
                  <a:ext cx="12" cy="1"/>
                </a:xfrm>
                <a:custGeom>
                  <a:avLst/>
                  <a:gdLst>
                    <a:gd name="T0" fmla="*/ 0 w 61"/>
                    <a:gd name="T1" fmla="*/ 0 h 1"/>
                    <a:gd name="T2" fmla="*/ 60 w 61"/>
                    <a:gd name="T3" fmla="*/ 0 h 1"/>
                    <a:gd name="T4" fmla="*/ 61 w 61"/>
                    <a:gd name="T5" fmla="*/ 0 h 1"/>
                    <a:gd name="T6" fmla="*/ 0 60000 65536"/>
                    <a:gd name="T7" fmla="*/ 0 60000 65536"/>
                    <a:gd name="T8" fmla="*/ 0 60000 65536"/>
                    <a:gd name="T9" fmla="*/ 0 w 61"/>
                    <a:gd name="T10" fmla="*/ 0 h 1"/>
                    <a:gd name="T11" fmla="*/ 61 w 61"/>
                    <a:gd name="T12" fmla="*/ 1 h 1"/>
                  </a:gdLst>
                  <a:ahLst/>
                  <a:cxnLst>
                    <a:cxn ang="T6">
                      <a:pos x="T0" y="T1"/>
                    </a:cxn>
                    <a:cxn ang="T7">
                      <a:pos x="T2" y="T3"/>
                    </a:cxn>
                    <a:cxn ang="T8">
                      <a:pos x="T4" y="T5"/>
                    </a:cxn>
                  </a:cxnLst>
                  <a:rect l="T9" t="T10" r="T11" b="T12"/>
                  <a:pathLst>
                    <a:path w="61" h="1">
                      <a:moveTo>
                        <a:pt x="0" y="0"/>
                      </a:moveTo>
                      <a:lnTo>
                        <a:pt x="60" y="0"/>
                      </a:lnTo>
                      <a:lnTo>
                        <a:pt x="61" y="0"/>
                      </a:lnTo>
                    </a:path>
                  </a:pathLst>
                </a:custGeom>
                <a:noFill/>
                <a:ln w="6350">
                  <a:solidFill>
                    <a:srgbClr val="000000"/>
                  </a:solidFill>
                  <a:prstDash val="solid"/>
                  <a:round/>
                  <a:headEnd/>
                  <a:tailEnd/>
                </a:ln>
              </p:spPr>
              <p:txBody>
                <a:bodyPr/>
                <a:lstStyle/>
                <a:p>
                  <a:endParaRPr lang="en-US"/>
                </a:p>
              </p:txBody>
            </p:sp>
            <p:sp>
              <p:nvSpPr>
                <p:cNvPr id="4873" name="Freeform 2593"/>
                <p:cNvSpPr>
                  <a:spLocks/>
                </p:cNvSpPr>
                <p:nvPr/>
              </p:nvSpPr>
              <p:spPr bwMode="auto">
                <a:xfrm>
                  <a:off x="685" y="3414"/>
                  <a:ext cx="12" cy="1"/>
                </a:xfrm>
                <a:custGeom>
                  <a:avLst/>
                  <a:gdLst>
                    <a:gd name="T0" fmla="*/ 0 w 61"/>
                    <a:gd name="T1" fmla="*/ 0 h 1"/>
                    <a:gd name="T2" fmla="*/ 60 w 61"/>
                    <a:gd name="T3" fmla="*/ 0 h 1"/>
                    <a:gd name="T4" fmla="*/ 61 w 61"/>
                    <a:gd name="T5" fmla="*/ 0 h 1"/>
                    <a:gd name="T6" fmla="*/ 0 60000 65536"/>
                    <a:gd name="T7" fmla="*/ 0 60000 65536"/>
                    <a:gd name="T8" fmla="*/ 0 60000 65536"/>
                    <a:gd name="T9" fmla="*/ 0 w 61"/>
                    <a:gd name="T10" fmla="*/ 0 h 1"/>
                    <a:gd name="T11" fmla="*/ 61 w 61"/>
                    <a:gd name="T12" fmla="*/ 1 h 1"/>
                  </a:gdLst>
                  <a:ahLst/>
                  <a:cxnLst>
                    <a:cxn ang="T6">
                      <a:pos x="T0" y="T1"/>
                    </a:cxn>
                    <a:cxn ang="T7">
                      <a:pos x="T2" y="T3"/>
                    </a:cxn>
                    <a:cxn ang="T8">
                      <a:pos x="T4" y="T5"/>
                    </a:cxn>
                  </a:cxnLst>
                  <a:rect l="T9" t="T10" r="T11" b="T12"/>
                  <a:pathLst>
                    <a:path w="61" h="1">
                      <a:moveTo>
                        <a:pt x="0" y="0"/>
                      </a:moveTo>
                      <a:lnTo>
                        <a:pt x="60" y="0"/>
                      </a:lnTo>
                      <a:lnTo>
                        <a:pt x="61" y="0"/>
                      </a:lnTo>
                    </a:path>
                  </a:pathLst>
                </a:custGeom>
                <a:noFill/>
                <a:ln w="6350">
                  <a:solidFill>
                    <a:srgbClr val="000000"/>
                  </a:solidFill>
                  <a:prstDash val="solid"/>
                  <a:round/>
                  <a:headEnd/>
                  <a:tailEnd/>
                </a:ln>
              </p:spPr>
              <p:txBody>
                <a:bodyPr/>
                <a:lstStyle/>
                <a:p>
                  <a:endParaRPr lang="en-US"/>
                </a:p>
              </p:txBody>
            </p:sp>
            <p:sp>
              <p:nvSpPr>
                <p:cNvPr id="4874" name="Freeform 2594"/>
                <p:cNvSpPr>
                  <a:spLocks/>
                </p:cNvSpPr>
                <p:nvPr/>
              </p:nvSpPr>
              <p:spPr bwMode="auto">
                <a:xfrm>
                  <a:off x="685" y="3308"/>
                  <a:ext cx="12" cy="1"/>
                </a:xfrm>
                <a:custGeom>
                  <a:avLst/>
                  <a:gdLst>
                    <a:gd name="T0" fmla="*/ 0 w 61"/>
                    <a:gd name="T1" fmla="*/ 0 h 1"/>
                    <a:gd name="T2" fmla="*/ 60 w 61"/>
                    <a:gd name="T3" fmla="*/ 0 h 1"/>
                    <a:gd name="T4" fmla="*/ 61 w 61"/>
                    <a:gd name="T5" fmla="*/ 0 h 1"/>
                    <a:gd name="T6" fmla="*/ 0 60000 65536"/>
                    <a:gd name="T7" fmla="*/ 0 60000 65536"/>
                    <a:gd name="T8" fmla="*/ 0 60000 65536"/>
                    <a:gd name="T9" fmla="*/ 0 w 61"/>
                    <a:gd name="T10" fmla="*/ 0 h 1"/>
                    <a:gd name="T11" fmla="*/ 61 w 61"/>
                    <a:gd name="T12" fmla="*/ 1 h 1"/>
                  </a:gdLst>
                  <a:ahLst/>
                  <a:cxnLst>
                    <a:cxn ang="T6">
                      <a:pos x="T0" y="T1"/>
                    </a:cxn>
                    <a:cxn ang="T7">
                      <a:pos x="T2" y="T3"/>
                    </a:cxn>
                    <a:cxn ang="T8">
                      <a:pos x="T4" y="T5"/>
                    </a:cxn>
                  </a:cxnLst>
                  <a:rect l="T9" t="T10" r="T11" b="T12"/>
                  <a:pathLst>
                    <a:path w="61" h="1">
                      <a:moveTo>
                        <a:pt x="0" y="0"/>
                      </a:moveTo>
                      <a:lnTo>
                        <a:pt x="60" y="0"/>
                      </a:lnTo>
                      <a:lnTo>
                        <a:pt x="61" y="0"/>
                      </a:lnTo>
                    </a:path>
                  </a:pathLst>
                </a:custGeom>
                <a:noFill/>
                <a:ln w="6350">
                  <a:solidFill>
                    <a:srgbClr val="000000"/>
                  </a:solidFill>
                  <a:prstDash val="solid"/>
                  <a:round/>
                  <a:headEnd/>
                  <a:tailEnd/>
                </a:ln>
              </p:spPr>
              <p:txBody>
                <a:bodyPr/>
                <a:lstStyle/>
                <a:p>
                  <a:endParaRPr lang="en-US"/>
                </a:p>
              </p:txBody>
            </p:sp>
            <p:sp>
              <p:nvSpPr>
                <p:cNvPr id="4875" name="Freeform 2595"/>
                <p:cNvSpPr>
                  <a:spLocks/>
                </p:cNvSpPr>
                <p:nvPr/>
              </p:nvSpPr>
              <p:spPr bwMode="auto">
                <a:xfrm>
                  <a:off x="685" y="3202"/>
                  <a:ext cx="12" cy="1"/>
                </a:xfrm>
                <a:custGeom>
                  <a:avLst/>
                  <a:gdLst>
                    <a:gd name="T0" fmla="*/ 0 w 61"/>
                    <a:gd name="T1" fmla="*/ 0 h 1"/>
                    <a:gd name="T2" fmla="*/ 60 w 61"/>
                    <a:gd name="T3" fmla="*/ 0 h 1"/>
                    <a:gd name="T4" fmla="*/ 61 w 61"/>
                    <a:gd name="T5" fmla="*/ 0 h 1"/>
                    <a:gd name="T6" fmla="*/ 0 60000 65536"/>
                    <a:gd name="T7" fmla="*/ 0 60000 65536"/>
                    <a:gd name="T8" fmla="*/ 0 60000 65536"/>
                    <a:gd name="T9" fmla="*/ 0 w 61"/>
                    <a:gd name="T10" fmla="*/ 0 h 1"/>
                    <a:gd name="T11" fmla="*/ 61 w 61"/>
                    <a:gd name="T12" fmla="*/ 1 h 1"/>
                  </a:gdLst>
                  <a:ahLst/>
                  <a:cxnLst>
                    <a:cxn ang="T6">
                      <a:pos x="T0" y="T1"/>
                    </a:cxn>
                    <a:cxn ang="T7">
                      <a:pos x="T2" y="T3"/>
                    </a:cxn>
                    <a:cxn ang="T8">
                      <a:pos x="T4" y="T5"/>
                    </a:cxn>
                  </a:cxnLst>
                  <a:rect l="T9" t="T10" r="T11" b="T12"/>
                  <a:pathLst>
                    <a:path w="61" h="1">
                      <a:moveTo>
                        <a:pt x="0" y="0"/>
                      </a:moveTo>
                      <a:lnTo>
                        <a:pt x="60" y="0"/>
                      </a:lnTo>
                      <a:lnTo>
                        <a:pt x="61" y="0"/>
                      </a:lnTo>
                    </a:path>
                  </a:pathLst>
                </a:custGeom>
                <a:noFill/>
                <a:ln w="6350">
                  <a:solidFill>
                    <a:srgbClr val="000000"/>
                  </a:solidFill>
                  <a:prstDash val="solid"/>
                  <a:round/>
                  <a:headEnd/>
                  <a:tailEnd/>
                </a:ln>
              </p:spPr>
              <p:txBody>
                <a:bodyPr/>
                <a:lstStyle/>
                <a:p>
                  <a:endParaRPr lang="en-US"/>
                </a:p>
              </p:txBody>
            </p:sp>
            <p:sp>
              <p:nvSpPr>
                <p:cNvPr id="4876" name="Freeform 2596"/>
                <p:cNvSpPr>
                  <a:spLocks/>
                </p:cNvSpPr>
                <p:nvPr/>
              </p:nvSpPr>
              <p:spPr bwMode="auto">
                <a:xfrm>
                  <a:off x="685" y="3095"/>
                  <a:ext cx="12" cy="1"/>
                </a:xfrm>
                <a:custGeom>
                  <a:avLst/>
                  <a:gdLst>
                    <a:gd name="T0" fmla="*/ 0 w 61"/>
                    <a:gd name="T1" fmla="*/ 0 h 1"/>
                    <a:gd name="T2" fmla="*/ 60 w 61"/>
                    <a:gd name="T3" fmla="*/ 0 h 1"/>
                    <a:gd name="T4" fmla="*/ 61 w 61"/>
                    <a:gd name="T5" fmla="*/ 0 h 1"/>
                    <a:gd name="T6" fmla="*/ 0 60000 65536"/>
                    <a:gd name="T7" fmla="*/ 0 60000 65536"/>
                    <a:gd name="T8" fmla="*/ 0 60000 65536"/>
                    <a:gd name="T9" fmla="*/ 0 w 61"/>
                    <a:gd name="T10" fmla="*/ 0 h 1"/>
                    <a:gd name="T11" fmla="*/ 61 w 61"/>
                    <a:gd name="T12" fmla="*/ 1 h 1"/>
                  </a:gdLst>
                  <a:ahLst/>
                  <a:cxnLst>
                    <a:cxn ang="T6">
                      <a:pos x="T0" y="T1"/>
                    </a:cxn>
                    <a:cxn ang="T7">
                      <a:pos x="T2" y="T3"/>
                    </a:cxn>
                    <a:cxn ang="T8">
                      <a:pos x="T4" y="T5"/>
                    </a:cxn>
                  </a:cxnLst>
                  <a:rect l="T9" t="T10" r="T11" b="T12"/>
                  <a:pathLst>
                    <a:path w="61" h="1">
                      <a:moveTo>
                        <a:pt x="0" y="0"/>
                      </a:moveTo>
                      <a:lnTo>
                        <a:pt x="60" y="0"/>
                      </a:lnTo>
                      <a:lnTo>
                        <a:pt x="61" y="0"/>
                      </a:lnTo>
                    </a:path>
                  </a:pathLst>
                </a:custGeom>
                <a:noFill/>
                <a:ln w="6350">
                  <a:solidFill>
                    <a:srgbClr val="000000"/>
                  </a:solidFill>
                  <a:prstDash val="solid"/>
                  <a:round/>
                  <a:headEnd/>
                  <a:tailEnd/>
                </a:ln>
              </p:spPr>
              <p:txBody>
                <a:bodyPr/>
                <a:lstStyle/>
                <a:p>
                  <a:endParaRPr lang="en-US"/>
                </a:p>
              </p:txBody>
            </p:sp>
            <p:sp>
              <p:nvSpPr>
                <p:cNvPr id="4877" name="Freeform 2597"/>
                <p:cNvSpPr>
                  <a:spLocks/>
                </p:cNvSpPr>
                <p:nvPr/>
              </p:nvSpPr>
              <p:spPr bwMode="auto">
                <a:xfrm>
                  <a:off x="685" y="2989"/>
                  <a:ext cx="12" cy="1"/>
                </a:xfrm>
                <a:custGeom>
                  <a:avLst/>
                  <a:gdLst>
                    <a:gd name="T0" fmla="*/ 0 w 61"/>
                    <a:gd name="T1" fmla="*/ 0 h 1"/>
                    <a:gd name="T2" fmla="*/ 60 w 61"/>
                    <a:gd name="T3" fmla="*/ 0 h 1"/>
                    <a:gd name="T4" fmla="*/ 61 w 61"/>
                    <a:gd name="T5" fmla="*/ 0 h 1"/>
                    <a:gd name="T6" fmla="*/ 0 60000 65536"/>
                    <a:gd name="T7" fmla="*/ 0 60000 65536"/>
                    <a:gd name="T8" fmla="*/ 0 60000 65536"/>
                    <a:gd name="T9" fmla="*/ 0 w 61"/>
                    <a:gd name="T10" fmla="*/ 0 h 1"/>
                    <a:gd name="T11" fmla="*/ 61 w 61"/>
                    <a:gd name="T12" fmla="*/ 1 h 1"/>
                  </a:gdLst>
                  <a:ahLst/>
                  <a:cxnLst>
                    <a:cxn ang="T6">
                      <a:pos x="T0" y="T1"/>
                    </a:cxn>
                    <a:cxn ang="T7">
                      <a:pos x="T2" y="T3"/>
                    </a:cxn>
                    <a:cxn ang="T8">
                      <a:pos x="T4" y="T5"/>
                    </a:cxn>
                  </a:cxnLst>
                  <a:rect l="T9" t="T10" r="T11" b="T12"/>
                  <a:pathLst>
                    <a:path w="61" h="1">
                      <a:moveTo>
                        <a:pt x="0" y="0"/>
                      </a:moveTo>
                      <a:lnTo>
                        <a:pt x="60" y="0"/>
                      </a:lnTo>
                      <a:lnTo>
                        <a:pt x="61" y="0"/>
                      </a:lnTo>
                    </a:path>
                  </a:pathLst>
                </a:custGeom>
                <a:noFill/>
                <a:ln w="6350">
                  <a:solidFill>
                    <a:srgbClr val="000000"/>
                  </a:solidFill>
                  <a:prstDash val="solid"/>
                  <a:round/>
                  <a:headEnd/>
                  <a:tailEnd/>
                </a:ln>
              </p:spPr>
              <p:txBody>
                <a:bodyPr/>
                <a:lstStyle/>
                <a:p>
                  <a:endParaRPr lang="en-US"/>
                </a:p>
              </p:txBody>
            </p:sp>
            <p:sp>
              <p:nvSpPr>
                <p:cNvPr id="4878" name="Freeform 2598"/>
                <p:cNvSpPr>
                  <a:spLocks/>
                </p:cNvSpPr>
                <p:nvPr/>
              </p:nvSpPr>
              <p:spPr bwMode="auto">
                <a:xfrm>
                  <a:off x="685" y="2882"/>
                  <a:ext cx="12" cy="1"/>
                </a:xfrm>
                <a:custGeom>
                  <a:avLst/>
                  <a:gdLst>
                    <a:gd name="T0" fmla="*/ 0 w 61"/>
                    <a:gd name="T1" fmla="*/ 0 h 1"/>
                    <a:gd name="T2" fmla="*/ 60 w 61"/>
                    <a:gd name="T3" fmla="*/ 0 h 1"/>
                    <a:gd name="T4" fmla="*/ 61 w 61"/>
                    <a:gd name="T5" fmla="*/ 0 h 1"/>
                    <a:gd name="T6" fmla="*/ 0 60000 65536"/>
                    <a:gd name="T7" fmla="*/ 0 60000 65536"/>
                    <a:gd name="T8" fmla="*/ 0 60000 65536"/>
                    <a:gd name="T9" fmla="*/ 0 w 61"/>
                    <a:gd name="T10" fmla="*/ 0 h 1"/>
                    <a:gd name="T11" fmla="*/ 61 w 61"/>
                    <a:gd name="T12" fmla="*/ 1 h 1"/>
                  </a:gdLst>
                  <a:ahLst/>
                  <a:cxnLst>
                    <a:cxn ang="T6">
                      <a:pos x="T0" y="T1"/>
                    </a:cxn>
                    <a:cxn ang="T7">
                      <a:pos x="T2" y="T3"/>
                    </a:cxn>
                    <a:cxn ang="T8">
                      <a:pos x="T4" y="T5"/>
                    </a:cxn>
                  </a:cxnLst>
                  <a:rect l="T9" t="T10" r="T11" b="T12"/>
                  <a:pathLst>
                    <a:path w="61" h="1">
                      <a:moveTo>
                        <a:pt x="0" y="0"/>
                      </a:moveTo>
                      <a:lnTo>
                        <a:pt x="60" y="0"/>
                      </a:lnTo>
                      <a:lnTo>
                        <a:pt x="61" y="0"/>
                      </a:lnTo>
                    </a:path>
                  </a:pathLst>
                </a:custGeom>
                <a:noFill/>
                <a:ln w="6350">
                  <a:solidFill>
                    <a:srgbClr val="000000"/>
                  </a:solidFill>
                  <a:prstDash val="solid"/>
                  <a:round/>
                  <a:headEnd/>
                  <a:tailEnd/>
                </a:ln>
              </p:spPr>
              <p:txBody>
                <a:bodyPr/>
                <a:lstStyle/>
                <a:p>
                  <a:endParaRPr lang="en-US"/>
                </a:p>
              </p:txBody>
            </p:sp>
            <p:sp>
              <p:nvSpPr>
                <p:cNvPr id="4879" name="Freeform 2599"/>
                <p:cNvSpPr>
                  <a:spLocks/>
                </p:cNvSpPr>
                <p:nvPr/>
              </p:nvSpPr>
              <p:spPr bwMode="auto">
                <a:xfrm>
                  <a:off x="685" y="2776"/>
                  <a:ext cx="12" cy="1"/>
                </a:xfrm>
                <a:custGeom>
                  <a:avLst/>
                  <a:gdLst>
                    <a:gd name="T0" fmla="*/ 0 w 61"/>
                    <a:gd name="T1" fmla="*/ 0 h 1"/>
                    <a:gd name="T2" fmla="*/ 60 w 61"/>
                    <a:gd name="T3" fmla="*/ 0 h 1"/>
                    <a:gd name="T4" fmla="*/ 61 w 61"/>
                    <a:gd name="T5" fmla="*/ 0 h 1"/>
                    <a:gd name="T6" fmla="*/ 0 60000 65536"/>
                    <a:gd name="T7" fmla="*/ 0 60000 65536"/>
                    <a:gd name="T8" fmla="*/ 0 60000 65536"/>
                    <a:gd name="T9" fmla="*/ 0 w 61"/>
                    <a:gd name="T10" fmla="*/ 0 h 1"/>
                    <a:gd name="T11" fmla="*/ 61 w 61"/>
                    <a:gd name="T12" fmla="*/ 1 h 1"/>
                  </a:gdLst>
                  <a:ahLst/>
                  <a:cxnLst>
                    <a:cxn ang="T6">
                      <a:pos x="T0" y="T1"/>
                    </a:cxn>
                    <a:cxn ang="T7">
                      <a:pos x="T2" y="T3"/>
                    </a:cxn>
                    <a:cxn ang="T8">
                      <a:pos x="T4" y="T5"/>
                    </a:cxn>
                  </a:cxnLst>
                  <a:rect l="T9" t="T10" r="T11" b="T12"/>
                  <a:pathLst>
                    <a:path w="61" h="1">
                      <a:moveTo>
                        <a:pt x="0" y="0"/>
                      </a:moveTo>
                      <a:lnTo>
                        <a:pt x="60" y="0"/>
                      </a:lnTo>
                      <a:lnTo>
                        <a:pt x="61" y="0"/>
                      </a:lnTo>
                    </a:path>
                  </a:pathLst>
                </a:custGeom>
                <a:noFill/>
                <a:ln w="6350">
                  <a:solidFill>
                    <a:srgbClr val="000000"/>
                  </a:solidFill>
                  <a:prstDash val="solid"/>
                  <a:round/>
                  <a:headEnd/>
                  <a:tailEnd/>
                </a:ln>
              </p:spPr>
              <p:txBody>
                <a:bodyPr/>
                <a:lstStyle/>
                <a:p>
                  <a:endParaRPr lang="en-US"/>
                </a:p>
              </p:txBody>
            </p:sp>
            <p:sp>
              <p:nvSpPr>
                <p:cNvPr id="4880" name="Freeform 2600"/>
                <p:cNvSpPr>
                  <a:spLocks/>
                </p:cNvSpPr>
                <p:nvPr/>
              </p:nvSpPr>
              <p:spPr bwMode="auto">
                <a:xfrm>
                  <a:off x="673" y="3840"/>
                  <a:ext cx="24" cy="1"/>
                </a:xfrm>
                <a:custGeom>
                  <a:avLst/>
                  <a:gdLst>
                    <a:gd name="T0" fmla="*/ 0 w 121"/>
                    <a:gd name="T1" fmla="*/ 0 h 1"/>
                    <a:gd name="T2" fmla="*/ 120 w 121"/>
                    <a:gd name="T3" fmla="*/ 0 h 1"/>
                    <a:gd name="T4" fmla="*/ 121 w 121"/>
                    <a:gd name="T5" fmla="*/ 0 h 1"/>
                    <a:gd name="T6" fmla="*/ 0 60000 65536"/>
                    <a:gd name="T7" fmla="*/ 0 60000 65536"/>
                    <a:gd name="T8" fmla="*/ 0 60000 65536"/>
                    <a:gd name="T9" fmla="*/ 0 w 121"/>
                    <a:gd name="T10" fmla="*/ 0 h 1"/>
                    <a:gd name="T11" fmla="*/ 121 w 121"/>
                    <a:gd name="T12" fmla="*/ 1 h 1"/>
                  </a:gdLst>
                  <a:ahLst/>
                  <a:cxnLst>
                    <a:cxn ang="T6">
                      <a:pos x="T0" y="T1"/>
                    </a:cxn>
                    <a:cxn ang="T7">
                      <a:pos x="T2" y="T3"/>
                    </a:cxn>
                    <a:cxn ang="T8">
                      <a:pos x="T4" y="T5"/>
                    </a:cxn>
                  </a:cxnLst>
                  <a:rect l="T9" t="T10" r="T11" b="T12"/>
                  <a:pathLst>
                    <a:path w="121" h="1">
                      <a:moveTo>
                        <a:pt x="0" y="0"/>
                      </a:moveTo>
                      <a:lnTo>
                        <a:pt x="120" y="0"/>
                      </a:lnTo>
                      <a:lnTo>
                        <a:pt x="121" y="0"/>
                      </a:lnTo>
                    </a:path>
                  </a:pathLst>
                </a:custGeom>
                <a:noFill/>
                <a:ln w="6350">
                  <a:solidFill>
                    <a:srgbClr val="000000"/>
                  </a:solidFill>
                  <a:prstDash val="solid"/>
                  <a:round/>
                  <a:headEnd/>
                  <a:tailEnd/>
                </a:ln>
              </p:spPr>
              <p:txBody>
                <a:bodyPr/>
                <a:lstStyle/>
                <a:p>
                  <a:endParaRPr lang="en-US"/>
                </a:p>
              </p:txBody>
            </p:sp>
            <p:sp>
              <p:nvSpPr>
                <p:cNvPr id="4881" name="Freeform 2601"/>
                <p:cNvSpPr>
                  <a:spLocks/>
                </p:cNvSpPr>
                <p:nvPr/>
              </p:nvSpPr>
              <p:spPr bwMode="auto">
                <a:xfrm>
                  <a:off x="673" y="3734"/>
                  <a:ext cx="24" cy="1"/>
                </a:xfrm>
                <a:custGeom>
                  <a:avLst/>
                  <a:gdLst>
                    <a:gd name="T0" fmla="*/ 0 w 121"/>
                    <a:gd name="T1" fmla="*/ 0 h 1"/>
                    <a:gd name="T2" fmla="*/ 120 w 121"/>
                    <a:gd name="T3" fmla="*/ 0 h 1"/>
                    <a:gd name="T4" fmla="*/ 121 w 121"/>
                    <a:gd name="T5" fmla="*/ 0 h 1"/>
                    <a:gd name="T6" fmla="*/ 0 60000 65536"/>
                    <a:gd name="T7" fmla="*/ 0 60000 65536"/>
                    <a:gd name="T8" fmla="*/ 0 60000 65536"/>
                    <a:gd name="T9" fmla="*/ 0 w 121"/>
                    <a:gd name="T10" fmla="*/ 0 h 1"/>
                    <a:gd name="T11" fmla="*/ 121 w 121"/>
                    <a:gd name="T12" fmla="*/ 1 h 1"/>
                  </a:gdLst>
                  <a:ahLst/>
                  <a:cxnLst>
                    <a:cxn ang="T6">
                      <a:pos x="T0" y="T1"/>
                    </a:cxn>
                    <a:cxn ang="T7">
                      <a:pos x="T2" y="T3"/>
                    </a:cxn>
                    <a:cxn ang="T8">
                      <a:pos x="T4" y="T5"/>
                    </a:cxn>
                  </a:cxnLst>
                  <a:rect l="T9" t="T10" r="T11" b="T12"/>
                  <a:pathLst>
                    <a:path w="121" h="1">
                      <a:moveTo>
                        <a:pt x="0" y="0"/>
                      </a:moveTo>
                      <a:lnTo>
                        <a:pt x="120" y="0"/>
                      </a:lnTo>
                      <a:lnTo>
                        <a:pt x="121" y="0"/>
                      </a:lnTo>
                    </a:path>
                  </a:pathLst>
                </a:custGeom>
                <a:noFill/>
                <a:ln w="6350">
                  <a:solidFill>
                    <a:srgbClr val="000000"/>
                  </a:solidFill>
                  <a:prstDash val="solid"/>
                  <a:round/>
                  <a:headEnd/>
                  <a:tailEnd/>
                </a:ln>
              </p:spPr>
              <p:txBody>
                <a:bodyPr/>
                <a:lstStyle/>
                <a:p>
                  <a:endParaRPr lang="en-US"/>
                </a:p>
              </p:txBody>
            </p:sp>
            <p:sp>
              <p:nvSpPr>
                <p:cNvPr id="4882" name="Freeform 2602"/>
                <p:cNvSpPr>
                  <a:spLocks/>
                </p:cNvSpPr>
                <p:nvPr/>
              </p:nvSpPr>
              <p:spPr bwMode="auto">
                <a:xfrm>
                  <a:off x="673" y="3627"/>
                  <a:ext cx="24" cy="1"/>
                </a:xfrm>
                <a:custGeom>
                  <a:avLst/>
                  <a:gdLst>
                    <a:gd name="T0" fmla="*/ 0 w 121"/>
                    <a:gd name="T1" fmla="*/ 0 h 1"/>
                    <a:gd name="T2" fmla="*/ 120 w 121"/>
                    <a:gd name="T3" fmla="*/ 0 h 1"/>
                    <a:gd name="T4" fmla="*/ 121 w 121"/>
                    <a:gd name="T5" fmla="*/ 0 h 1"/>
                    <a:gd name="T6" fmla="*/ 0 60000 65536"/>
                    <a:gd name="T7" fmla="*/ 0 60000 65536"/>
                    <a:gd name="T8" fmla="*/ 0 60000 65536"/>
                    <a:gd name="T9" fmla="*/ 0 w 121"/>
                    <a:gd name="T10" fmla="*/ 0 h 1"/>
                    <a:gd name="T11" fmla="*/ 121 w 121"/>
                    <a:gd name="T12" fmla="*/ 1 h 1"/>
                  </a:gdLst>
                  <a:ahLst/>
                  <a:cxnLst>
                    <a:cxn ang="T6">
                      <a:pos x="T0" y="T1"/>
                    </a:cxn>
                    <a:cxn ang="T7">
                      <a:pos x="T2" y="T3"/>
                    </a:cxn>
                    <a:cxn ang="T8">
                      <a:pos x="T4" y="T5"/>
                    </a:cxn>
                  </a:cxnLst>
                  <a:rect l="T9" t="T10" r="T11" b="T12"/>
                  <a:pathLst>
                    <a:path w="121" h="1">
                      <a:moveTo>
                        <a:pt x="0" y="0"/>
                      </a:moveTo>
                      <a:lnTo>
                        <a:pt x="120" y="0"/>
                      </a:lnTo>
                      <a:lnTo>
                        <a:pt x="121" y="0"/>
                      </a:lnTo>
                    </a:path>
                  </a:pathLst>
                </a:custGeom>
                <a:noFill/>
                <a:ln w="6350">
                  <a:solidFill>
                    <a:srgbClr val="000000"/>
                  </a:solidFill>
                  <a:prstDash val="solid"/>
                  <a:round/>
                  <a:headEnd/>
                  <a:tailEnd/>
                </a:ln>
              </p:spPr>
              <p:txBody>
                <a:bodyPr/>
                <a:lstStyle/>
                <a:p>
                  <a:endParaRPr lang="en-US"/>
                </a:p>
              </p:txBody>
            </p:sp>
            <p:sp>
              <p:nvSpPr>
                <p:cNvPr id="4883" name="Freeform 2603"/>
                <p:cNvSpPr>
                  <a:spLocks/>
                </p:cNvSpPr>
                <p:nvPr/>
              </p:nvSpPr>
              <p:spPr bwMode="auto">
                <a:xfrm>
                  <a:off x="673" y="3521"/>
                  <a:ext cx="24" cy="1"/>
                </a:xfrm>
                <a:custGeom>
                  <a:avLst/>
                  <a:gdLst>
                    <a:gd name="T0" fmla="*/ 0 w 121"/>
                    <a:gd name="T1" fmla="*/ 0 h 1"/>
                    <a:gd name="T2" fmla="*/ 120 w 121"/>
                    <a:gd name="T3" fmla="*/ 0 h 1"/>
                    <a:gd name="T4" fmla="*/ 121 w 121"/>
                    <a:gd name="T5" fmla="*/ 0 h 1"/>
                    <a:gd name="T6" fmla="*/ 0 60000 65536"/>
                    <a:gd name="T7" fmla="*/ 0 60000 65536"/>
                    <a:gd name="T8" fmla="*/ 0 60000 65536"/>
                    <a:gd name="T9" fmla="*/ 0 w 121"/>
                    <a:gd name="T10" fmla="*/ 0 h 1"/>
                    <a:gd name="T11" fmla="*/ 121 w 121"/>
                    <a:gd name="T12" fmla="*/ 1 h 1"/>
                  </a:gdLst>
                  <a:ahLst/>
                  <a:cxnLst>
                    <a:cxn ang="T6">
                      <a:pos x="T0" y="T1"/>
                    </a:cxn>
                    <a:cxn ang="T7">
                      <a:pos x="T2" y="T3"/>
                    </a:cxn>
                    <a:cxn ang="T8">
                      <a:pos x="T4" y="T5"/>
                    </a:cxn>
                  </a:cxnLst>
                  <a:rect l="T9" t="T10" r="T11" b="T12"/>
                  <a:pathLst>
                    <a:path w="121" h="1">
                      <a:moveTo>
                        <a:pt x="0" y="0"/>
                      </a:moveTo>
                      <a:lnTo>
                        <a:pt x="120" y="0"/>
                      </a:lnTo>
                      <a:lnTo>
                        <a:pt x="121" y="0"/>
                      </a:lnTo>
                    </a:path>
                  </a:pathLst>
                </a:custGeom>
                <a:noFill/>
                <a:ln w="6350">
                  <a:solidFill>
                    <a:srgbClr val="000000"/>
                  </a:solidFill>
                  <a:prstDash val="solid"/>
                  <a:round/>
                  <a:headEnd/>
                  <a:tailEnd/>
                </a:ln>
              </p:spPr>
              <p:txBody>
                <a:bodyPr/>
                <a:lstStyle/>
                <a:p>
                  <a:endParaRPr lang="en-US"/>
                </a:p>
              </p:txBody>
            </p:sp>
            <p:sp>
              <p:nvSpPr>
                <p:cNvPr id="4884" name="Freeform 2604"/>
                <p:cNvSpPr>
                  <a:spLocks/>
                </p:cNvSpPr>
                <p:nvPr/>
              </p:nvSpPr>
              <p:spPr bwMode="auto">
                <a:xfrm>
                  <a:off x="673" y="3414"/>
                  <a:ext cx="24" cy="1"/>
                </a:xfrm>
                <a:custGeom>
                  <a:avLst/>
                  <a:gdLst>
                    <a:gd name="T0" fmla="*/ 0 w 121"/>
                    <a:gd name="T1" fmla="*/ 0 h 1"/>
                    <a:gd name="T2" fmla="*/ 120 w 121"/>
                    <a:gd name="T3" fmla="*/ 0 h 1"/>
                    <a:gd name="T4" fmla="*/ 121 w 121"/>
                    <a:gd name="T5" fmla="*/ 0 h 1"/>
                    <a:gd name="T6" fmla="*/ 0 60000 65536"/>
                    <a:gd name="T7" fmla="*/ 0 60000 65536"/>
                    <a:gd name="T8" fmla="*/ 0 60000 65536"/>
                    <a:gd name="T9" fmla="*/ 0 w 121"/>
                    <a:gd name="T10" fmla="*/ 0 h 1"/>
                    <a:gd name="T11" fmla="*/ 121 w 121"/>
                    <a:gd name="T12" fmla="*/ 1 h 1"/>
                  </a:gdLst>
                  <a:ahLst/>
                  <a:cxnLst>
                    <a:cxn ang="T6">
                      <a:pos x="T0" y="T1"/>
                    </a:cxn>
                    <a:cxn ang="T7">
                      <a:pos x="T2" y="T3"/>
                    </a:cxn>
                    <a:cxn ang="T8">
                      <a:pos x="T4" y="T5"/>
                    </a:cxn>
                  </a:cxnLst>
                  <a:rect l="T9" t="T10" r="T11" b="T12"/>
                  <a:pathLst>
                    <a:path w="121" h="1">
                      <a:moveTo>
                        <a:pt x="0" y="0"/>
                      </a:moveTo>
                      <a:lnTo>
                        <a:pt x="120" y="0"/>
                      </a:lnTo>
                      <a:lnTo>
                        <a:pt x="121" y="0"/>
                      </a:lnTo>
                    </a:path>
                  </a:pathLst>
                </a:custGeom>
                <a:noFill/>
                <a:ln w="6350">
                  <a:solidFill>
                    <a:srgbClr val="000000"/>
                  </a:solidFill>
                  <a:prstDash val="solid"/>
                  <a:round/>
                  <a:headEnd/>
                  <a:tailEnd/>
                </a:ln>
              </p:spPr>
              <p:txBody>
                <a:bodyPr/>
                <a:lstStyle/>
                <a:p>
                  <a:endParaRPr lang="en-US"/>
                </a:p>
              </p:txBody>
            </p:sp>
            <p:sp>
              <p:nvSpPr>
                <p:cNvPr id="4885" name="Freeform 2605"/>
                <p:cNvSpPr>
                  <a:spLocks/>
                </p:cNvSpPr>
                <p:nvPr/>
              </p:nvSpPr>
              <p:spPr bwMode="auto">
                <a:xfrm>
                  <a:off x="673" y="3308"/>
                  <a:ext cx="24" cy="1"/>
                </a:xfrm>
                <a:custGeom>
                  <a:avLst/>
                  <a:gdLst>
                    <a:gd name="T0" fmla="*/ 0 w 121"/>
                    <a:gd name="T1" fmla="*/ 0 h 1"/>
                    <a:gd name="T2" fmla="*/ 120 w 121"/>
                    <a:gd name="T3" fmla="*/ 0 h 1"/>
                    <a:gd name="T4" fmla="*/ 121 w 121"/>
                    <a:gd name="T5" fmla="*/ 0 h 1"/>
                    <a:gd name="T6" fmla="*/ 0 60000 65536"/>
                    <a:gd name="T7" fmla="*/ 0 60000 65536"/>
                    <a:gd name="T8" fmla="*/ 0 60000 65536"/>
                    <a:gd name="T9" fmla="*/ 0 w 121"/>
                    <a:gd name="T10" fmla="*/ 0 h 1"/>
                    <a:gd name="T11" fmla="*/ 121 w 121"/>
                    <a:gd name="T12" fmla="*/ 1 h 1"/>
                  </a:gdLst>
                  <a:ahLst/>
                  <a:cxnLst>
                    <a:cxn ang="T6">
                      <a:pos x="T0" y="T1"/>
                    </a:cxn>
                    <a:cxn ang="T7">
                      <a:pos x="T2" y="T3"/>
                    </a:cxn>
                    <a:cxn ang="T8">
                      <a:pos x="T4" y="T5"/>
                    </a:cxn>
                  </a:cxnLst>
                  <a:rect l="T9" t="T10" r="T11" b="T12"/>
                  <a:pathLst>
                    <a:path w="121" h="1">
                      <a:moveTo>
                        <a:pt x="0" y="0"/>
                      </a:moveTo>
                      <a:lnTo>
                        <a:pt x="120" y="0"/>
                      </a:lnTo>
                      <a:lnTo>
                        <a:pt x="121" y="0"/>
                      </a:lnTo>
                    </a:path>
                  </a:pathLst>
                </a:custGeom>
                <a:noFill/>
                <a:ln w="6350">
                  <a:solidFill>
                    <a:srgbClr val="000000"/>
                  </a:solidFill>
                  <a:prstDash val="solid"/>
                  <a:round/>
                  <a:headEnd/>
                  <a:tailEnd/>
                </a:ln>
              </p:spPr>
              <p:txBody>
                <a:bodyPr/>
                <a:lstStyle/>
                <a:p>
                  <a:endParaRPr lang="en-US"/>
                </a:p>
              </p:txBody>
            </p:sp>
            <p:sp>
              <p:nvSpPr>
                <p:cNvPr id="4886" name="Freeform 2606"/>
                <p:cNvSpPr>
                  <a:spLocks/>
                </p:cNvSpPr>
                <p:nvPr/>
              </p:nvSpPr>
              <p:spPr bwMode="auto">
                <a:xfrm>
                  <a:off x="673" y="3202"/>
                  <a:ext cx="24" cy="1"/>
                </a:xfrm>
                <a:custGeom>
                  <a:avLst/>
                  <a:gdLst>
                    <a:gd name="T0" fmla="*/ 0 w 121"/>
                    <a:gd name="T1" fmla="*/ 0 h 1"/>
                    <a:gd name="T2" fmla="*/ 120 w 121"/>
                    <a:gd name="T3" fmla="*/ 0 h 1"/>
                    <a:gd name="T4" fmla="*/ 121 w 121"/>
                    <a:gd name="T5" fmla="*/ 0 h 1"/>
                    <a:gd name="T6" fmla="*/ 0 60000 65536"/>
                    <a:gd name="T7" fmla="*/ 0 60000 65536"/>
                    <a:gd name="T8" fmla="*/ 0 60000 65536"/>
                    <a:gd name="T9" fmla="*/ 0 w 121"/>
                    <a:gd name="T10" fmla="*/ 0 h 1"/>
                    <a:gd name="T11" fmla="*/ 121 w 121"/>
                    <a:gd name="T12" fmla="*/ 1 h 1"/>
                  </a:gdLst>
                  <a:ahLst/>
                  <a:cxnLst>
                    <a:cxn ang="T6">
                      <a:pos x="T0" y="T1"/>
                    </a:cxn>
                    <a:cxn ang="T7">
                      <a:pos x="T2" y="T3"/>
                    </a:cxn>
                    <a:cxn ang="T8">
                      <a:pos x="T4" y="T5"/>
                    </a:cxn>
                  </a:cxnLst>
                  <a:rect l="T9" t="T10" r="T11" b="T12"/>
                  <a:pathLst>
                    <a:path w="121" h="1">
                      <a:moveTo>
                        <a:pt x="0" y="0"/>
                      </a:moveTo>
                      <a:lnTo>
                        <a:pt x="120" y="0"/>
                      </a:lnTo>
                      <a:lnTo>
                        <a:pt x="121" y="0"/>
                      </a:lnTo>
                    </a:path>
                  </a:pathLst>
                </a:custGeom>
                <a:noFill/>
                <a:ln w="6350">
                  <a:solidFill>
                    <a:srgbClr val="000000"/>
                  </a:solidFill>
                  <a:prstDash val="solid"/>
                  <a:round/>
                  <a:headEnd/>
                  <a:tailEnd/>
                </a:ln>
              </p:spPr>
              <p:txBody>
                <a:bodyPr/>
                <a:lstStyle/>
                <a:p>
                  <a:endParaRPr lang="en-US"/>
                </a:p>
              </p:txBody>
            </p:sp>
            <p:sp>
              <p:nvSpPr>
                <p:cNvPr id="4887" name="Freeform 2607"/>
                <p:cNvSpPr>
                  <a:spLocks/>
                </p:cNvSpPr>
                <p:nvPr/>
              </p:nvSpPr>
              <p:spPr bwMode="auto">
                <a:xfrm>
                  <a:off x="673" y="3095"/>
                  <a:ext cx="24" cy="1"/>
                </a:xfrm>
                <a:custGeom>
                  <a:avLst/>
                  <a:gdLst>
                    <a:gd name="T0" fmla="*/ 0 w 121"/>
                    <a:gd name="T1" fmla="*/ 0 h 1"/>
                    <a:gd name="T2" fmla="*/ 120 w 121"/>
                    <a:gd name="T3" fmla="*/ 0 h 1"/>
                    <a:gd name="T4" fmla="*/ 121 w 121"/>
                    <a:gd name="T5" fmla="*/ 0 h 1"/>
                    <a:gd name="T6" fmla="*/ 0 60000 65536"/>
                    <a:gd name="T7" fmla="*/ 0 60000 65536"/>
                    <a:gd name="T8" fmla="*/ 0 60000 65536"/>
                    <a:gd name="T9" fmla="*/ 0 w 121"/>
                    <a:gd name="T10" fmla="*/ 0 h 1"/>
                    <a:gd name="T11" fmla="*/ 121 w 121"/>
                    <a:gd name="T12" fmla="*/ 1 h 1"/>
                  </a:gdLst>
                  <a:ahLst/>
                  <a:cxnLst>
                    <a:cxn ang="T6">
                      <a:pos x="T0" y="T1"/>
                    </a:cxn>
                    <a:cxn ang="T7">
                      <a:pos x="T2" y="T3"/>
                    </a:cxn>
                    <a:cxn ang="T8">
                      <a:pos x="T4" y="T5"/>
                    </a:cxn>
                  </a:cxnLst>
                  <a:rect l="T9" t="T10" r="T11" b="T12"/>
                  <a:pathLst>
                    <a:path w="121" h="1">
                      <a:moveTo>
                        <a:pt x="0" y="0"/>
                      </a:moveTo>
                      <a:lnTo>
                        <a:pt x="120" y="0"/>
                      </a:lnTo>
                      <a:lnTo>
                        <a:pt x="121" y="0"/>
                      </a:lnTo>
                    </a:path>
                  </a:pathLst>
                </a:custGeom>
                <a:noFill/>
                <a:ln w="6350">
                  <a:solidFill>
                    <a:srgbClr val="000000"/>
                  </a:solidFill>
                  <a:prstDash val="solid"/>
                  <a:round/>
                  <a:headEnd/>
                  <a:tailEnd/>
                </a:ln>
              </p:spPr>
              <p:txBody>
                <a:bodyPr/>
                <a:lstStyle/>
                <a:p>
                  <a:endParaRPr lang="en-US"/>
                </a:p>
              </p:txBody>
            </p:sp>
            <p:sp>
              <p:nvSpPr>
                <p:cNvPr id="4888" name="Freeform 2608"/>
                <p:cNvSpPr>
                  <a:spLocks/>
                </p:cNvSpPr>
                <p:nvPr/>
              </p:nvSpPr>
              <p:spPr bwMode="auto">
                <a:xfrm>
                  <a:off x="673" y="2989"/>
                  <a:ext cx="24" cy="1"/>
                </a:xfrm>
                <a:custGeom>
                  <a:avLst/>
                  <a:gdLst>
                    <a:gd name="T0" fmla="*/ 0 w 121"/>
                    <a:gd name="T1" fmla="*/ 0 h 1"/>
                    <a:gd name="T2" fmla="*/ 120 w 121"/>
                    <a:gd name="T3" fmla="*/ 0 h 1"/>
                    <a:gd name="T4" fmla="*/ 121 w 121"/>
                    <a:gd name="T5" fmla="*/ 0 h 1"/>
                    <a:gd name="T6" fmla="*/ 0 60000 65536"/>
                    <a:gd name="T7" fmla="*/ 0 60000 65536"/>
                    <a:gd name="T8" fmla="*/ 0 60000 65536"/>
                    <a:gd name="T9" fmla="*/ 0 w 121"/>
                    <a:gd name="T10" fmla="*/ 0 h 1"/>
                    <a:gd name="T11" fmla="*/ 121 w 121"/>
                    <a:gd name="T12" fmla="*/ 1 h 1"/>
                  </a:gdLst>
                  <a:ahLst/>
                  <a:cxnLst>
                    <a:cxn ang="T6">
                      <a:pos x="T0" y="T1"/>
                    </a:cxn>
                    <a:cxn ang="T7">
                      <a:pos x="T2" y="T3"/>
                    </a:cxn>
                    <a:cxn ang="T8">
                      <a:pos x="T4" y="T5"/>
                    </a:cxn>
                  </a:cxnLst>
                  <a:rect l="T9" t="T10" r="T11" b="T12"/>
                  <a:pathLst>
                    <a:path w="121" h="1">
                      <a:moveTo>
                        <a:pt x="0" y="0"/>
                      </a:moveTo>
                      <a:lnTo>
                        <a:pt x="120" y="0"/>
                      </a:lnTo>
                      <a:lnTo>
                        <a:pt x="121" y="0"/>
                      </a:lnTo>
                    </a:path>
                  </a:pathLst>
                </a:custGeom>
                <a:noFill/>
                <a:ln w="6350">
                  <a:solidFill>
                    <a:srgbClr val="000000"/>
                  </a:solidFill>
                  <a:prstDash val="solid"/>
                  <a:round/>
                  <a:headEnd/>
                  <a:tailEnd/>
                </a:ln>
              </p:spPr>
              <p:txBody>
                <a:bodyPr/>
                <a:lstStyle/>
                <a:p>
                  <a:endParaRPr lang="en-US"/>
                </a:p>
              </p:txBody>
            </p:sp>
            <p:sp>
              <p:nvSpPr>
                <p:cNvPr id="4889" name="Freeform 2609"/>
                <p:cNvSpPr>
                  <a:spLocks/>
                </p:cNvSpPr>
                <p:nvPr/>
              </p:nvSpPr>
              <p:spPr bwMode="auto">
                <a:xfrm>
                  <a:off x="673" y="2882"/>
                  <a:ext cx="24" cy="1"/>
                </a:xfrm>
                <a:custGeom>
                  <a:avLst/>
                  <a:gdLst>
                    <a:gd name="T0" fmla="*/ 0 w 121"/>
                    <a:gd name="T1" fmla="*/ 0 h 1"/>
                    <a:gd name="T2" fmla="*/ 120 w 121"/>
                    <a:gd name="T3" fmla="*/ 0 h 1"/>
                    <a:gd name="T4" fmla="*/ 121 w 121"/>
                    <a:gd name="T5" fmla="*/ 0 h 1"/>
                    <a:gd name="T6" fmla="*/ 0 60000 65536"/>
                    <a:gd name="T7" fmla="*/ 0 60000 65536"/>
                    <a:gd name="T8" fmla="*/ 0 60000 65536"/>
                    <a:gd name="T9" fmla="*/ 0 w 121"/>
                    <a:gd name="T10" fmla="*/ 0 h 1"/>
                    <a:gd name="T11" fmla="*/ 121 w 121"/>
                    <a:gd name="T12" fmla="*/ 1 h 1"/>
                  </a:gdLst>
                  <a:ahLst/>
                  <a:cxnLst>
                    <a:cxn ang="T6">
                      <a:pos x="T0" y="T1"/>
                    </a:cxn>
                    <a:cxn ang="T7">
                      <a:pos x="T2" y="T3"/>
                    </a:cxn>
                    <a:cxn ang="T8">
                      <a:pos x="T4" y="T5"/>
                    </a:cxn>
                  </a:cxnLst>
                  <a:rect l="T9" t="T10" r="T11" b="T12"/>
                  <a:pathLst>
                    <a:path w="121" h="1">
                      <a:moveTo>
                        <a:pt x="0" y="0"/>
                      </a:moveTo>
                      <a:lnTo>
                        <a:pt x="120" y="0"/>
                      </a:lnTo>
                      <a:lnTo>
                        <a:pt x="121" y="0"/>
                      </a:lnTo>
                    </a:path>
                  </a:pathLst>
                </a:custGeom>
                <a:noFill/>
                <a:ln w="6350">
                  <a:solidFill>
                    <a:srgbClr val="000000"/>
                  </a:solidFill>
                  <a:prstDash val="solid"/>
                  <a:round/>
                  <a:headEnd/>
                  <a:tailEnd/>
                </a:ln>
              </p:spPr>
              <p:txBody>
                <a:bodyPr/>
                <a:lstStyle/>
                <a:p>
                  <a:endParaRPr lang="en-US"/>
                </a:p>
              </p:txBody>
            </p:sp>
            <p:sp>
              <p:nvSpPr>
                <p:cNvPr id="4890" name="Freeform 2610"/>
                <p:cNvSpPr>
                  <a:spLocks/>
                </p:cNvSpPr>
                <p:nvPr/>
              </p:nvSpPr>
              <p:spPr bwMode="auto">
                <a:xfrm>
                  <a:off x="673" y="2776"/>
                  <a:ext cx="24" cy="1"/>
                </a:xfrm>
                <a:custGeom>
                  <a:avLst/>
                  <a:gdLst>
                    <a:gd name="T0" fmla="*/ 0 w 121"/>
                    <a:gd name="T1" fmla="*/ 0 h 1"/>
                    <a:gd name="T2" fmla="*/ 120 w 121"/>
                    <a:gd name="T3" fmla="*/ 0 h 1"/>
                    <a:gd name="T4" fmla="*/ 121 w 121"/>
                    <a:gd name="T5" fmla="*/ 0 h 1"/>
                    <a:gd name="T6" fmla="*/ 0 60000 65536"/>
                    <a:gd name="T7" fmla="*/ 0 60000 65536"/>
                    <a:gd name="T8" fmla="*/ 0 60000 65536"/>
                    <a:gd name="T9" fmla="*/ 0 w 121"/>
                    <a:gd name="T10" fmla="*/ 0 h 1"/>
                    <a:gd name="T11" fmla="*/ 121 w 121"/>
                    <a:gd name="T12" fmla="*/ 1 h 1"/>
                  </a:gdLst>
                  <a:ahLst/>
                  <a:cxnLst>
                    <a:cxn ang="T6">
                      <a:pos x="T0" y="T1"/>
                    </a:cxn>
                    <a:cxn ang="T7">
                      <a:pos x="T2" y="T3"/>
                    </a:cxn>
                    <a:cxn ang="T8">
                      <a:pos x="T4" y="T5"/>
                    </a:cxn>
                  </a:cxnLst>
                  <a:rect l="T9" t="T10" r="T11" b="T12"/>
                  <a:pathLst>
                    <a:path w="121" h="1">
                      <a:moveTo>
                        <a:pt x="0" y="0"/>
                      </a:moveTo>
                      <a:lnTo>
                        <a:pt x="120" y="0"/>
                      </a:lnTo>
                      <a:lnTo>
                        <a:pt x="121" y="0"/>
                      </a:lnTo>
                    </a:path>
                  </a:pathLst>
                </a:custGeom>
                <a:noFill/>
                <a:ln w="6350">
                  <a:solidFill>
                    <a:srgbClr val="000000"/>
                  </a:solidFill>
                  <a:prstDash val="solid"/>
                  <a:round/>
                  <a:headEnd/>
                  <a:tailEnd/>
                </a:ln>
              </p:spPr>
              <p:txBody>
                <a:bodyPr/>
                <a:lstStyle/>
                <a:p>
                  <a:endParaRPr lang="en-US"/>
                </a:p>
              </p:txBody>
            </p:sp>
            <p:sp>
              <p:nvSpPr>
                <p:cNvPr id="4891" name="Freeform 2611"/>
                <p:cNvSpPr>
                  <a:spLocks/>
                </p:cNvSpPr>
                <p:nvPr/>
              </p:nvSpPr>
              <p:spPr bwMode="auto">
                <a:xfrm>
                  <a:off x="696" y="3867"/>
                  <a:ext cx="1" cy="12"/>
                </a:xfrm>
                <a:custGeom>
                  <a:avLst/>
                  <a:gdLst>
                    <a:gd name="T0" fmla="*/ 0 w 1"/>
                    <a:gd name="T1" fmla="*/ 61 h 61"/>
                    <a:gd name="T2" fmla="*/ 0 w 1"/>
                    <a:gd name="T3" fmla="*/ 1 h 61"/>
                    <a:gd name="T4" fmla="*/ 0 w 1"/>
                    <a:gd name="T5" fmla="*/ 0 h 61"/>
                    <a:gd name="T6" fmla="*/ 0 60000 65536"/>
                    <a:gd name="T7" fmla="*/ 0 60000 65536"/>
                    <a:gd name="T8" fmla="*/ 0 60000 65536"/>
                    <a:gd name="T9" fmla="*/ 0 w 1"/>
                    <a:gd name="T10" fmla="*/ 0 h 61"/>
                    <a:gd name="T11" fmla="*/ 1 w 1"/>
                    <a:gd name="T12" fmla="*/ 61 h 61"/>
                  </a:gdLst>
                  <a:ahLst/>
                  <a:cxnLst>
                    <a:cxn ang="T6">
                      <a:pos x="T0" y="T1"/>
                    </a:cxn>
                    <a:cxn ang="T7">
                      <a:pos x="T2" y="T3"/>
                    </a:cxn>
                    <a:cxn ang="T8">
                      <a:pos x="T4" y="T5"/>
                    </a:cxn>
                  </a:cxnLst>
                  <a:rect l="T9" t="T10" r="T11" b="T12"/>
                  <a:pathLst>
                    <a:path w="1" h="61">
                      <a:moveTo>
                        <a:pt x="0" y="61"/>
                      </a:moveTo>
                      <a:lnTo>
                        <a:pt x="0" y="1"/>
                      </a:lnTo>
                      <a:lnTo>
                        <a:pt x="0" y="0"/>
                      </a:lnTo>
                    </a:path>
                  </a:pathLst>
                </a:custGeom>
                <a:noFill/>
                <a:ln w="6350">
                  <a:solidFill>
                    <a:srgbClr val="000000"/>
                  </a:solidFill>
                  <a:prstDash val="solid"/>
                  <a:round/>
                  <a:headEnd/>
                  <a:tailEnd/>
                </a:ln>
              </p:spPr>
              <p:txBody>
                <a:bodyPr/>
                <a:lstStyle/>
                <a:p>
                  <a:endParaRPr lang="en-US"/>
                </a:p>
              </p:txBody>
            </p:sp>
            <p:sp>
              <p:nvSpPr>
                <p:cNvPr id="4892" name="Freeform 2612"/>
                <p:cNvSpPr>
                  <a:spLocks/>
                </p:cNvSpPr>
                <p:nvPr/>
              </p:nvSpPr>
              <p:spPr bwMode="auto">
                <a:xfrm>
                  <a:off x="997" y="3867"/>
                  <a:ext cx="1" cy="12"/>
                </a:xfrm>
                <a:custGeom>
                  <a:avLst/>
                  <a:gdLst>
                    <a:gd name="T0" fmla="*/ 0 w 1"/>
                    <a:gd name="T1" fmla="*/ 61 h 61"/>
                    <a:gd name="T2" fmla="*/ 0 w 1"/>
                    <a:gd name="T3" fmla="*/ 1 h 61"/>
                    <a:gd name="T4" fmla="*/ 0 w 1"/>
                    <a:gd name="T5" fmla="*/ 0 h 61"/>
                    <a:gd name="T6" fmla="*/ 0 60000 65536"/>
                    <a:gd name="T7" fmla="*/ 0 60000 65536"/>
                    <a:gd name="T8" fmla="*/ 0 60000 65536"/>
                    <a:gd name="T9" fmla="*/ 0 w 1"/>
                    <a:gd name="T10" fmla="*/ 0 h 61"/>
                    <a:gd name="T11" fmla="*/ 1 w 1"/>
                    <a:gd name="T12" fmla="*/ 61 h 61"/>
                  </a:gdLst>
                  <a:ahLst/>
                  <a:cxnLst>
                    <a:cxn ang="T6">
                      <a:pos x="T0" y="T1"/>
                    </a:cxn>
                    <a:cxn ang="T7">
                      <a:pos x="T2" y="T3"/>
                    </a:cxn>
                    <a:cxn ang="T8">
                      <a:pos x="T4" y="T5"/>
                    </a:cxn>
                  </a:cxnLst>
                  <a:rect l="T9" t="T10" r="T11" b="T12"/>
                  <a:pathLst>
                    <a:path w="1" h="61">
                      <a:moveTo>
                        <a:pt x="0" y="61"/>
                      </a:moveTo>
                      <a:lnTo>
                        <a:pt x="0" y="1"/>
                      </a:lnTo>
                      <a:lnTo>
                        <a:pt x="0" y="0"/>
                      </a:lnTo>
                    </a:path>
                  </a:pathLst>
                </a:custGeom>
                <a:noFill/>
                <a:ln w="6350">
                  <a:solidFill>
                    <a:srgbClr val="000000"/>
                  </a:solidFill>
                  <a:prstDash val="solid"/>
                  <a:round/>
                  <a:headEnd/>
                  <a:tailEnd/>
                </a:ln>
              </p:spPr>
              <p:txBody>
                <a:bodyPr/>
                <a:lstStyle/>
                <a:p>
                  <a:endParaRPr lang="en-US"/>
                </a:p>
              </p:txBody>
            </p:sp>
            <p:sp>
              <p:nvSpPr>
                <p:cNvPr id="4893" name="Freeform 2613"/>
                <p:cNvSpPr>
                  <a:spLocks/>
                </p:cNvSpPr>
                <p:nvPr/>
              </p:nvSpPr>
              <p:spPr bwMode="auto">
                <a:xfrm>
                  <a:off x="1298" y="3867"/>
                  <a:ext cx="1" cy="12"/>
                </a:xfrm>
                <a:custGeom>
                  <a:avLst/>
                  <a:gdLst>
                    <a:gd name="T0" fmla="*/ 0 w 1"/>
                    <a:gd name="T1" fmla="*/ 61 h 61"/>
                    <a:gd name="T2" fmla="*/ 0 w 1"/>
                    <a:gd name="T3" fmla="*/ 1 h 61"/>
                    <a:gd name="T4" fmla="*/ 0 w 1"/>
                    <a:gd name="T5" fmla="*/ 0 h 61"/>
                    <a:gd name="T6" fmla="*/ 0 60000 65536"/>
                    <a:gd name="T7" fmla="*/ 0 60000 65536"/>
                    <a:gd name="T8" fmla="*/ 0 60000 65536"/>
                    <a:gd name="T9" fmla="*/ 0 w 1"/>
                    <a:gd name="T10" fmla="*/ 0 h 61"/>
                    <a:gd name="T11" fmla="*/ 1 w 1"/>
                    <a:gd name="T12" fmla="*/ 61 h 61"/>
                  </a:gdLst>
                  <a:ahLst/>
                  <a:cxnLst>
                    <a:cxn ang="T6">
                      <a:pos x="T0" y="T1"/>
                    </a:cxn>
                    <a:cxn ang="T7">
                      <a:pos x="T2" y="T3"/>
                    </a:cxn>
                    <a:cxn ang="T8">
                      <a:pos x="T4" y="T5"/>
                    </a:cxn>
                  </a:cxnLst>
                  <a:rect l="T9" t="T10" r="T11" b="T12"/>
                  <a:pathLst>
                    <a:path w="1" h="61">
                      <a:moveTo>
                        <a:pt x="0" y="61"/>
                      </a:moveTo>
                      <a:lnTo>
                        <a:pt x="0" y="1"/>
                      </a:lnTo>
                      <a:lnTo>
                        <a:pt x="0" y="0"/>
                      </a:lnTo>
                    </a:path>
                  </a:pathLst>
                </a:custGeom>
                <a:noFill/>
                <a:ln w="6350">
                  <a:solidFill>
                    <a:srgbClr val="000000"/>
                  </a:solidFill>
                  <a:prstDash val="solid"/>
                  <a:round/>
                  <a:headEnd/>
                  <a:tailEnd/>
                </a:ln>
              </p:spPr>
              <p:txBody>
                <a:bodyPr/>
                <a:lstStyle/>
                <a:p>
                  <a:endParaRPr lang="en-US"/>
                </a:p>
              </p:txBody>
            </p:sp>
            <p:sp>
              <p:nvSpPr>
                <p:cNvPr id="4894" name="Freeform 2614"/>
                <p:cNvSpPr>
                  <a:spLocks/>
                </p:cNvSpPr>
                <p:nvPr/>
              </p:nvSpPr>
              <p:spPr bwMode="auto">
                <a:xfrm>
                  <a:off x="1598" y="3867"/>
                  <a:ext cx="1" cy="12"/>
                </a:xfrm>
                <a:custGeom>
                  <a:avLst/>
                  <a:gdLst>
                    <a:gd name="T0" fmla="*/ 0 w 1"/>
                    <a:gd name="T1" fmla="*/ 61 h 61"/>
                    <a:gd name="T2" fmla="*/ 0 w 1"/>
                    <a:gd name="T3" fmla="*/ 1 h 61"/>
                    <a:gd name="T4" fmla="*/ 0 w 1"/>
                    <a:gd name="T5" fmla="*/ 0 h 61"/>
                    <a:gd name="T6" fmla="*/ 0 60000 65536"/>
                    <a:gd name="T7" fmla="*/ 0 60000 65536"/>
                    <a:gd name="T8" fmla="*/ 0 60000 65536"/>
                    <a:gd name="T9" fmla="*/ 0 w 1"/>
                    <a:gd name="T10" fmla="*/ 0 h 61"/>
                    <a:gd name="T11" fmla="*/ 1 w 1"/>
                    <a:gd name="T12" fmla="*/ 61 h 61"/>
                  </a:gdLst>
                  <a:ahLst/>
                  <a:cxnLst>
                    <a:cxn ang="T6">
                      <a:pos x="T0" y="T1"/>
                    </a:cxn>
                    <a:cxn ang="T7">
                      <a:pos x="T2" y="T3"/>
                    </a:cxn>
                    <a:cxn ang="T8">
                      <a:pos x="T4" y="T5"/>
                    </a:cxn>
                  </a:cxnLst>
                  <a:rect l="T9" t="T10" r="T11" b="T12"/>
                  <a:pathLst>
                    <a:path w="1" h="61">
                      <a:moveTo>
                        <a:pt x="0" y="61"/>
                      </a:moveTo>
                      <a:lnTo>
                        <a:pt x="0" y="1"/>
                      </a:lnTo>
                      <a:lnTo>
                        <a:pt x="0" y="0"/>
                      </a:lnTo>
                    </a:path>
                  </a:pathLst>
                </a:custGeom>
                <a:noFill/>
                <a:ln w="6350">
                  <a:solidFill>
                    <a:srgbClr val="000000"/>
                  </a:solidFill>
                  <a:prstDash val="solid"/>
                  <a:round/>
                  <a:headEnd/>
                  <a:tailEnd/>
                </a:ln>
              </p:spPr>
              <p:txBody>
                <a:bodyPr/>
                <a:lstStyle/>
                <a:p>
                  <a:endParaRPr lang="en-US"/>
                </a:p>
              </p:txBody>
            </p:sp>
            <p:sp>
              <p:nvSpPr>
                <p:cNvPr id="4895" name="Freeform 2615"/>
                <p:cNvSpPr>
                  <a:spLocks/>
                </p:cNvSpPr>
                <p:nvPr/>
              </p:nvSpPr>
              <p:spPr bwMode="auto">
                <a:xfrm>
                  <a:off x="1899" y="3867"/>
                  <a:ext cx="1" cy="12"/>
                </a:xfrm>
                <a:custGeom>
                  <a:avLst/>
                  <a:gdLst>
                    <a:gd name="T0" fmla="*/ 0 w 1"/>
                    <a:gd name="T1" fmla="*/ 61 h 61"/>
                    <a:gd name="T2" fmla="*/ 0 w 1"/>
                    <a:gd name="T3" fmla="*/ 1 h 61"/>
                    <a:gd name="T4" fmla="*/ 0 w 1"/>
                    <a:gd name="T5" fmla="*/ 0 h 61"/>
                    <a:gd name="T6" fmla="*/ 0 60000 65536"/>
                    <a:gd name="T7" fmla="*/ 0 60000 65536"/>
                    <a:gd name="T8" fmla="*/ 0 60000 65536"/>
                    <a:gd name="T9" fmla="*/ 0 w 1"/>
                    <a:gd name="T10" fmla="*/ 0 h 61"/>
                    <a:gd name="T11" fmla="*/ 1 w 1"/>
                    <a:gd name="T12" fmla="*/ 61 h 61"/>
                  </a:gdLst>
                  <a:ahLst/>
                  <a:cxnLst>
                    <a:cxn ang="T6">
                      <a:pos x="T0" y="T1"/>
                    </a:cxn>
                    <a:cxn ang="T7">
                      <a:pos x="T2" y="T3"/>
                    </a:cxn>
                    <a:cxn ang="T8">
                      <a:pos x="T4" y="T5"/>
                    </a:cxn>
                  </a:cxnLst>
                  <a:rect l="T9" t="T10" r="T11" b="T12"/>
                  <a:pathLst>
                    <a:path w="1" h="61">
                      <a:moveTo>
                        <a:pt x="0" y="61"/>
                      </a:moveTo>
                      <a:lnTo>
                        <a:pt x="0" y="1"/>
                      </a:lnTo>
                      <a:lnTo>
                        <a:pt x="0" y="0"/>
                      </a:lnTo>
                    </a:path>
                  </a:pathLst>
                </a:custGeom>
                <a:noFill/>
                <a:ln w="6350">
                  <a:solidFill>
                    <a:srgbClr val="000000"/>
                  </a:solidFill>
                  <a:prstDash val="solid"/>
                  <a:round/>
                  <a:headEnd/>
                  <a:tailEnd/>
                </a:ln>
              </p:spPr>
              <p:txBody>
                <a:bodyPr/>
                <a:lstStyle/>
                <a:p>
                  <a:endParaRPr lang="en-US"/>
                </a:p>
              </p:txBody>
            </p:sp>
            <p:sp>
              <p:nvSpPr>
                <p:cNvPr id="4896" name="Freeform 2616"/>
                <p:cNvSpPr>
                  <a:spLocks/>
                </p:cNvSpPr>
                <p:nvPr/>
              </p:nvSpPr>
              <p:spPr bwMode="auto">
                <a:xfrm>
                  <a:off x="2199" y="3867"/>
                  <a:ext cx="1" cy="12"/>
                </a:xfrm>
                <a:custGeom>
                  <a:avLst/>
                  <a:gdLst>
                    <a:gd name="T0" fmla="*/ 0 w 1"/>
                    <a:gd name="T1" fmla="*/ 61 h 61"/>
                    <a:gd name="T2" fmla="*/ 0 w 1"/>
                    <a:gd name="T3" fmla="*/ 1 h 61"/>
                    <a:gd name="T4" fmla="*/ 0 w 1"/>
                    <a:gd name="T5" fmla="*/ 0 h 61"/>
                    <a:gd name="T6" fmla="*/ 0 60000 65536"/>
                    <a:gd name="T7" fmla="*/ 0 60000 65536"/>
                    <a:gd name="T8" fmla="*/ 0 60000 65536"/>
                    <a:gd name="T9" fmla="*/ 0 w 1"/>
                    <a:gd name="T10" fmla="*/ 0 h 61"/>
                    <a:gd name="T11" fmla="*/ 1 w 1"/>
                    <a:gd name="T12" fmla="*/ 61 h 61"/>
                  </a:gdLst>
                  <a:ahLst/>
                  <a:cxnLst>
                    <a:cxn ang="T6">
                      <a:pos x="T0" y="T1"/>
                    </a:cxn>
                    <a:cxn ang="T7">
                      <a:pos x="T2" y="T3"/>
                    </a:cxn>
                    <a:cxn ang="T8">
                      <a:pos x="T4" y="T5"/>
                    </a:cxn>
                  </a:cxnLst>
                  <a:rect l="T9" t="T10" r="T11" b="T12"/>
                  <a:pathLst>
                    <a:path w="1" h="61">
                      <a:moveTo>
                        <a:pt x="0" y="61"/>
                      </a:moveTo>
                      <a:lnTo>
                        <a:pt x="0" y="1"/>
                      </a:lnTo>
                      <a:lnTo>
                        <a:pt x="0" y="0"/>
                      </a:lnTo>
                    </a:path>
                  </a:pathLst>
                </a:custGeom>
                <a:noFill/>
                <a:ln w="6350">
                  <a:solidFill>
                    <a:srgbClr val="000000"/>
                  </a:solidFill>
                  <a:prstDash val="solid"/>
                  <a:round/>
                  <a:headEnd/>
                  <a:tailEnd/>
                </a:ln>
              </p:spPr>
              <p:txBody>
                <a:bodyPr/>
                <a:lstStyle/>
                <a:p>
                  <a:endParaRPr lang="en-US"/>
                </a:p>
              </p:txBody>
            </p:sp>
            <p:sp>
              <p:nvSpPr>
                <p:cNvPr id="4897" name="Freeform 2617"/>
                <p:cNvSpPr>
                  <a:spLocks/>
                </p:cNvSpPr>
                <p:nvPr/>
              </p:nvSpPr>
              <p:spPr bwMode="auto">
                <a:xfrm>
                  <a:off x="696" y="3867"/>
                  <a:ext cx="1" cy="24"/>
                </a:xfrm>
                <a:custGeom>
                  <a:avLst/>
                  <a:gdLst>
                    <a:gd name="T0" fmla="*/ 0 w 1"/>
                    <a:gd name="T1" fmla="*/ 121 h 121"/>
                    <a:gd name="T2" fmla="*/ 0 w 1"/>
                    <a:gd name="T3" fmla="*/ 1 h 121"/>
                    <a:gd name="T4" fmla="*/ 0 w 1"/>
                    <a:gd name="T5" fmla="*/ 0 h 121"/>
                    <a:gd name="T6" fmla="*/ 0 60000 65536"/>
                    <a:gd name="T7" fmla="*/ 0 60000 65536"/>
                    <a:gd name="T8" fmla="*/ 0 60000 65536"/>
                    <a:gd name="T9" fmla="*/ 0 w 1"/>
                    <a:gd name="T10" fmla="*/ 0 h 121"/>
                    <a:gd name="T11" fmla="*/ 1 w 1"/>
                    <a:gd name="T12" fmla="*/ 121 h 121"/>
                  </a:gdLst>
                  <a:ahLst/>
                  <a:cxnLst>
                    <a:cxn ang="T6">
                      <a:pos x="T0" y="T1"/>
                    </a:cxn>
                    <a:cxn ang="T7">
                      <a:pos x="T2" y="T3"/>
                    </a:cxn>
                    <a:cxn ang="T8">
                      <a:pos x="T4" y="T5"/>
                    </a:cxn>
                  </a:cxnLst>
                  <a:rect l="T9" t="T10" r="T11" b="T12"/>
                  <a:pathLst>
                    <a:path w="1" h="121">
                      <a:moveTo>
                        <a:pt x="0" y="121"/>
                      </a:moveTo>
                      <a:lnTo>
                        <a:pt x="0" y="1"/>
                      </a:lnTo>
                      <a:lnTo>
                        <a:pt x="0" y="0"/>
                      </a:lnTo>
                    </a:path>
                  </a:pathLst>
                </a:custGeom>
                <a:noFill/>
                <a:ln w="6350">
                  <a:solidFill>
                    <a:srgbClr val="000000"/>
                  </a:solidFill>
                  <a:prstDash val="solid"/>
                  <a:round/>
                  <a:headEnd/>
                  <a:tailEnd/>
                </a:ln>
              </p:spPr>
              <p:txBody>
                <a:bodyPr/>
                <a:lstStyle/>
                <a:p>
                  <a:endParaRPr lang="en-US"/>
                </a:p>
              </p:txBody>
            </p:sp>
            <p:sp>
              <p:nvSpPr>
                <p:cNvPr id="4898" name="Freeform 2618"/>
                <p:cNvSpPr>
                  <a:spLocks/>
                </p:cNvSpPr>
                <p:nvPr/>
              </p:nvSpPr>
              <p:spPr bwMode="auto">
                <a:xfrm>
                  <a:off x="997" y="3867"/>
                  <a:ext cx="1" cy="24"/>
                </a:xfrm>
                <a:custGeom>
                  <a:avLst/>
                  <a:gdLst>
                    <a:gd name="T0" fmla="*/ 0 w 1"/>
                    <a:gd name="T1" fmla="*/ 121 h 121"/>
                    <a:gd name="T2" fmla="*/ 0 w 1"/>
                    <a:gd name="T3" fmla="*/ 1 h 121"/>
                    <a:gd name="T4" fmla="*/ 0 w 1"/>
                    <a:gd name="T5" fmla="*/ 0 h 121"/>
                    <a:gd name="T6" fmla="*/ 0 60000 65536"/>
                    <a:gd name="T7" fmla="*/ 0 60000 65536"/>
                    <a:gd name="T8" fmla="*/ 0 60000 65536"/>
                    <a:gd name="T9" fmla="*/ 0 w 1"/>
                    <a:gd name="T10" fmla="*/ 0 h 121"/>
                    <a:gd name="T11" fmla="*/ 1 w 1"/>
                    <a:gd name="T12" fmla="*/ 121 h 121"/>
                  </a:gdLst>
                  <a:ahLst/>
                  <a:cxnLst>
                    <a:cxn ang="T6">
                      <a:pos x="T0" y="T1"/>
                    </a:cxn>
                    <a:cxn ang="T7">
                      <a:pos x="T2" y="T3"/>
                    </a:cxn>
                    <a:cxn ang="T8">
                      <a:pos x="T4" y="T5"/>
                    </a:cxn>
                  </a:cxnLst>
                  <a:rect l="T9" t="T10" r="T11" b="T12"/>
                  <a:pathLst>
                    <a:path w="1" h="121">
                      <a:moveTo>
                        <a:pt x="0" y="121"/>
                      </a:moveTo>
                      <a:lnTo>
                        <a:pt x="0" y="1"/>
                      </a:lnTo>
                      <a:lnTo>
                        <a:pt x="0" y="0"/>
                      </a:lnTo>
                    </a:path>
                  </a:pathLst>
                </a:custGeom>
                <a:noFill/>
                <a:ln w="6350">
                  <a:solidFill>
                    <a:srgbClr val="000000"/>
                  </a:solidFill>
                  <a:prstDash val="solid"/>
                  <a:round/>
                  <a:headEnd/>
                  <a:tailEnd/>
                </a:ln>
              </p:spPr>
              <p:txBody>
                <a:bodyPr/>
                <a:lstStyle/>
                <a:p>
                  <a:endParaRPr lang="en-US"/>
                </a:p>
              </p:txBody>
            </p:sp>
            <p:sp>
              <p:nvSpPr>
                <p:cNvPr id="4899" name="Freeform 2619"/>
                <p:cNvSpPr>
                  <a:spLocks/>
                </p:cNvSpPr>
                <p:nvPr/>
              </p:nvSpPr>
              <p:spPr bwMode="auto">
                <a:xfrm>
                  <a:off x="1298" y="3867"/>
                  <a:ext cx="1" cy="24"/>
                </a:xfrm>
                <a:custGeom>
                  <a:avLst/>
                  <a:gdLst>
                    <a:gd name="T0" fmla="*/ 0 w 1"/>
                    <a:gd name="T1" fmla="*/ 121 h 121"/>
                    <a:gd name="T2" fmla="*/ 0 w 1"/>
                    <a:gd name="T3" fmla="*/ 1 h 121"/>
                    <a:gd name="T4" fmla="*/ 0 w 1"/>
                    <a:gd name="T5" fmla="*/ 0 h 121"/>
                    <a:gd name="T6" fmla="*/ 0 60000 65536"/>
                    <a:gd name="T7" fmla="*/ 0 60000 65536"/>
                    <a:gd name="T8" fmla="*/ 0 60000 65536"/>
                    <a:gd name="T9" fmla="*/ 0 w 1"/>
                    <a:gd name="T10" fmla="*/ 0 h 121"/>
                    <a:gd name="T11" fmla="*/ 1 w 1"/>
                    <a:gd name="T12" fmla="*/ 121 h 121"/>
                  </a:gdLst>
                  <a:ahLst/>
                  <a:cxnLst>
                    <a:cxn ang="T6">
                      <a:pos x="T0" y="T1"/>
                    </a:cxn>
                    <a:cxn ang="T7">
                      <a:pos x="T2" y="T3"/>
                    </a:cxn>
                    <a:cxn ang="T8">
                      <a:pos x="T4" y="T5"/>
                    </a:cxn>
                  </a:cxnLst>
                  <a:rect l="T9" t="T10" r="T11" b="T12"/>
                  <a:pathLst>
                    <a:path w="1" h="121">
                      <a:moveTo>
                        <a:pt x="0" y="121"/>
                      </a:moveTo>
                      <a:lnTo>
                        <a:pt x="0" y="1"/>
                      </a:lnTo>
                      <a:lnTo>
                        <a:pt x="0" y="0"/>
                      </a:lnTo>
                    </a:path>
                  </a:pathLst>
                </a:custGeom>
                <a:noFill/>
                <a:ln w="6350">
                  <a:solidFill>
                    <a:srgbClr val="000000"/>
                  </a:solidFill>
                  <a:prstDash val="solid"/>
                  <a:round/>
                  <a:headEnd/>
                  <a:tailEnd/>
                </a:ln>
              </p:spPr>
              <p:txBody>
                <a:bodyPr/>
                <a:lstStyle/>
                <a:p>
                  <a:endParaRPr lang="en-US"/>
                </a:p>
              </p:txBody>
            </p:sp>
            <p:sp>
              <p:nvSpPr>
                <p:cNvPr id="4900" name="Freeform 2620"/>
                <p:cNvSpPr>
                  <a:spLocks/>
                </p:cNvSpPr>
                <p:nvPr/>
              </p:nvSpPr>
              <p:spPr bwMode="auto">
                <a:xfrm>
                  <a:off x="1598" y="3867"/>
                  <a:ext cx="1" cy="24"/>
                </a:xfrm>
                <a:custGeom>
                  <a:avLst/>
                  <a:gdLst>
                    <a:gd name="T0" fmla="*/ 0 w 1"/>
                    <a:gd name="T1" fmla="*/ 121 h 121"/>
                    <a:gd name="T2" fmla="*/ 0 w 1"/>
                    <a:gd name="T3" fmla="*/ 1 h 121"/>
                    <a:gd name="T4" fmla="*/ 0 w 1"/>
                    <a:gd name="T5" fmla="*/ 0 h 121"/>
                    <a:gd name="T6" fmla="*/ 0 60000 65536"/>
                    <a:gd name="T7" fmla="*/ 0 60000 65536"/>
                    <a:gd name="T8" fmla="*/ 0 60000 65536"/>
                    <a:gd name="T9" fmla="*/ 0 w 1"/>
                    <a:gd name="T10" fmla="*/ 0 h 121"/>
                    <a:gd name="T11" fmla="*/ 1 w 1"/>
                    <a:gd name="T12" fmla="*/ 121 h 121"/>
                  </a:gdLst>
                  <a:ahLst/>
                  <a:cxnLst>
                    <a:cxn ang="T6">
                      <a:pos x="T0" y="T1"/>
                    </a:cxn>
                    <a:cxn ang="T7">
                      <a:pos x="T2" y="T3"/>
                    </a:cxn>
                    <a:cxn ang="T8">
                      <a:pos x="T4" y="T5"/>
                    </a:cxn>
                  </a:cxnLst>
                  <a:rect l="T9" t="T10" r="T11" b="T12"/>
                  <a:pathLst>
                    <a:path w="1" h="121">
                      <a:moveTo>
                        <a:pt x="0" y="121"/>
                      </a:moveTo>
                      <a:lnTo>
                        <a:pt x="0" y="1"/>
                      </a:lnTo>
                      <a:lnTo>
                        <a:pt x="0" y="0"/>
                      </a:lnTo>
                    </a:path>
                  </a:pathLst>
                </a:custGeom>
                <a:noFill/>
                <a:ln w="6350">
                  <a:solidFill>
                    <a:srgbClr val="000000"/>
                  </a:solidFill>
                  <a:prstDash val="solid"/>
                  <a:round/>
                  <a:headEnd/>
                  <a:tailEnd/>
                </a:ln>
              </p:spPr>
              <p:txBody>
                <a:bodyPr/>
                <a:lstStyle/>
                <a:p>
                  <a:endParaRPr lang="en-US"/>
                </a:p>
              </p:txBody>
            </p:sp>
            <p:sp>
              <p:nvSpPr>
                <p:cNvPr id="4901" name="Freeform 2621"/>
                <p:cNvSpPr>
                  <a:spLocks/>
                </p:cNvSpPr>
                <p:nvPr/>
              </p:nvSpPr>
              <p:spPr bwMode="auto">
                <a:xfrm>
                  <a:off x="1899" y="3867"/>
                  <a:ext cx="1" cy="24"/>
                </a:xfrm>
                <a:custGeom>
                  <a:avLst/>
                  <a:gdLst>
                    <a:gd name="T0" fmla="*/ 0 w 1"/>
                    <a:gd name="T1" fmla="*/ 121 h 121"/>
                    <a:gd name="T2" fmla="*/ 0 w 1"/>
                    <a:gd name="T3" fmla="*/ 1 h 121"/>
                    <a:gd name="T4" fmla="*/ 0 w 1"/>
                    <a:gd name="T5" fmla="*/ 0 h 121"/>
                    <a:gd name="T6" fmla="*/ 0 60000 65536"/>
                    <a:gd name="T7" fmla="*/ 0 60000 65536"/>
                    <a:gd name="T8" fmla="*/ 0 60000 65536"/>
                    <a:gd name="T9" fmla="*/ 0 w 1"/>
                    <a:gd name="T10" fmla="*/ 0 h 121"/>
                    <a:gd name="T11" fmla="*/ 1 w 1"/>
                    <a:gd name="T12" fmla="*/ 121 h 121"/>
                  </a:gdLst>
                  <a:ahLst/>
                  <a:cxnLst>
                    <a:cxn ang="T6">
                      <a:pos x="T0" y="T1"/>
                    </a:cxn>
                    <a:cxn ang="T7">
                      <a:pos x="T2" y="T3"/>
                    </a:cxn>
                    <a:cxn ang="T8">
                      <a:pos x="T4" y="T5"/>
                    </a:cxn>
                  </a:cxnLst>
                  <a:rect l="T9" t="T10" r="T11" b="T12"/>
                  <a:pathLst>
                    <a:path w="1" h="121">
                      <a:moveTo>
                        <a:pt x="0" y="121"/>
                      </a:moveTo>
                      <a:lnTo>
                        <a:pt x="0" y="1"/>
                      </a:lnTo>
                      <a:lnTo>
                        <a:pt x="0" y="0"/>
                      </a:lnTo>
                    </a:path>
                  </a:pathLst>
                </a:custGeom>
                <a:noFill/>
                <a:ln w="6350">
                  <a:solidFill>
                    <a:srgbClr val="000000"/>
                  </a:solidFill>
                  <a:prstDash val="solid"/>
                  <a:round/>
                  <a:headEnd/>
                  <a:tailEnd/>
                </a:ln>
              </p:spPr>
              <p:txBody>
                <a:bodyPr/>
                <a:lstStyle/>
                <a:p>
                  <a:endParaRPr lang="en-US"/>
                </a:p>
              </p:txBody>
            </p:sp>
            <p:sp>
              <p:nvSpPr>
                <p:cNvPr id="4902" name="Freeform 2622"/>
                <p:cNvSpPr>
                  <a:spLocks/>
                </p:cNvSpPr>
                <p:nvPr/>
              </p:nvSpPr>
              <p:spPr bwMode="auto">
                <a:xfrm>
                  <a:off x="2199" y="3867"/>
                  <a:ext cx="1" cy="24"/>
                </a:xfrm>
                <a:custGeom>
                  <a:avLst/>
                  <a:gdLst>
                    <a:gd name="T0" fmla="*/ 0 w 1"/>
                    <a:gd name="T1" fmla="*/ 121 h 121"/>
                    <a:gd name="T2" fmla="*/ 0 w 1"/>
                    <a:gd name="T3" fmla="*/ 1 h 121"/>
                    <a:gd name="T4" fmla="*/ 0 w 1"/>
                    <a:gd name="T5" fmla="*/ 0 h 121"/>
                    <a:gd name="T6" fmla="*/ 0 60000 65536"/>
                    <a:gd name="T7" fmla="*/ 0 60000 65536"/>
                    <a:gd name="T8" fmla="*/ 0 60000 65536"/>
                    <a:gd name="T9" fmla="*/ 0 w 1"/>
                    <a:gd name="T10" fmla="*/ 0 h 121"/>
                    <a:gd name="T11" fmla="*/ 1 w 1"/>
                    <a:gd name="T12" fmla="*/ 121 h 121"/>
                  </a:gdLst>
                  <a:ahLst/>
                  <a:cxnLst>
                    <a:cxn ang="T6">
                      <a:pos x="T0" y="T1"/>
                    </a:cxn>
                    <a:cxn ang="T7">
                      <a:pos x="T2" y="T3"/>
                    </a:cxn>
                    <a:cxn ang="T8">
                      <a:pos x="T4" y="T5"/>
                    </a:cxn>
                  </a:cxnLst>
                  <a:rect l="T9" t="T10" r="T11" b="T12"/>
                  <a:pathLst>
                    <a:path w="1" h="121">
                      <a:moveTo>
                        <a:pt x="0" y="121"/>
                      </a:moveTo>
                      <a:lnTo>
                        <a:pt x="0" y="1"/>
                      </a:lnTo>
                      <a:lnTo>
                        <a:pt x="0" y="0"/>
                      </a:lnTo>
                    </a:path>
                  </a:pathLst>
                </a:custGeom>
                <a:noFill/>
                <a:ln w="6350">
                  <a:solidFill>
                    <a:srgbClr val="000000"/>
                  </a:solidFill>
                  <a:prstDash val="solid"/>
                  <a:round/>
                  <a:headEnd/>
                  <a:tailEnd/>
                </a:ln>
              </p:spPr>
              <p:txBody>
                <a:bodyPr/>
                <a:lstStyle/>
                <a:p>
                  <a:endParaRPr lang="en-US"/>
                </a:p>
              </p:txBody>
            </p:sp>
            <p:sp>
              <p:nvSpPr>
                <p:cNvPr id="4903" name="Freeform 2623"/>
                <p:cNvSpPr>
                  <a:spLocks/>
                </p:cNvSpPr>
                <p:nvPr/>
              </p:nvSpPr>
              <p:spPr bwMode="auto">
                <a:xfrm>
                  <a:off x="696" y="2738"/>
                  <a:ext cx="1" cy="1102"/>
                </a:xfrm>
                <a:custGeom>
                  <a:avLst/>
                  <a:gdLst>
                    <a:gd name="T0" fmla="*/ 0 w 1"/>
                    <a:gd name="T1" fmla="*/ 5761 h 5761"/>
                    <a:gd name="T2" fmla="*/ 0 w 1"/>
                    <a:gd name="T3" fmla="*/ 1 h 5761"/>
                    <a:gd name="T4" fmla="*/ 0 w 1"/>
                    <a:gd name="T5" fmla="*/ 0 h 5761"/>
                    <a:gd name="T6" fmla="*/ 0 60000 65536"/>
                    <a:gd name="T7" fmla="*/ 0 60000 65536"/>
                    <a:gd name="T8" fmla="*/ 0 60000 65536"/>
                    <a:gd name="T9" fmla="*/ 0 w 1"/>
                    <a:gd name="T10" fmla="*/ 0 h 5761"/>
                    <a:gd name="T11" fmla="*/ 1 w 1"/>
                    <a:gd name="T12" fmla="*/ 5761 h 5761"/>
                  </a:gdLst>
                  <a:ahLst/>
                  <a:cxnLst>
                    <a:cxn ang="T6">
                      <a:pos x="T0" y="T1"/>
                    </a:cxn>
                    <a:cxn ang="T7">
                      <a:pos x="T2" y="T3"/>
                    </a:cxn>
                    <a:cxn ang="T8">
                      <a:pos x="T4" y="T5"/>
                    </a:cxn>
                  </a:cxnLst>
                  <a:rect l="T9" t="T10" r="T11" b="T12"/>
                  <a:pathLst>
                    <a:path w="1" h="5761">
                      <a:moveTo>
                        <a:pt x="0" y="5761"/>
                      </a:moveTo>
                      <a:lnTo>
                        <a:pt x="0" y="1"/>
                      </a:lnTo>
                      <a:lnTo>
                        <a:pt x="0" y="0"/>
                      </a:lnTo>
                    </a:path>
                  </a:pathLst>
                </a:custGeom>
                <a:noFill/>
                <a:ln w="6350">
                  <a:solidFill>
                    <a:srgbClr val="000000"/>
                  </a:solidFill>
                  <a:prstDash val="solid"/>
                  <a:round/>
                  <a:headEnd/>
                  <a:tailEnd/>
                </a:ln>
              </p:spPr>
              <p:txBody>
                <a:bodyPr/>
                <a:lstStyle/>
                <a:p>
                  <a:endParaRPr lang="en-US"/>
                </a:p>
              </p:txBody>
            </p:sp>
            <p:sp>
              <p:nvSpPr>
                <p:cNvPr id="4904" name="Freeform 2624"/>
                <p:cNvSpPr>
                  <a:spLocks/>
                </p:cNvSpPr>
                <p:nvPr/>
              </p:nvSpPr>
              <p:spPr bwMode="auto">
                <a:xfrm>
                  <a:off x="696" y="3868"/>
                  <a:ext cx="1654" cy="1"/>
                </a:xfrm>
                <a:custGeom>
                  <a:avLst/>
                  <a:gdLst>
                    <a:gd name="T0" fmla="*/ 0 w 8641"/>
                    <a:gd name="T1" fmla="*/ 0 h 1"/>
                    <a:gd name="T2" fmla="*/ 8640 w 8641"/>
                    <a:gd name="T3" fmla="*/ 0 h 1"/>
                    <a:gd name="T4" fmla="*/ 8641 w 8641"/>
                    <a:gd name="T5" fmla="*/ 0 h 1"/>
                    <a:gd name="T6" fmla="*/ 0 60000 65536"/>
                    <a:gd name="T7" fmla="*/ 0 60000 65536"/>
                    <a:gd name="T8" fmla="*/ 0 60000 65536"/>
                    <a:gd name="T9" fmla="*/ 0 w 8641"/>
                    <a:gd name="T10" fmla="*/ 0 h 1"/>
                    <a:gd name="T11" fmla="*/ 8641 w 8641"/>
                    <a:gd name="T12" fmla="*/ 1 h 1"/>
                  </a:gdLst>
                  <a:ahLst/>
                  <a:cxnLst>
                    <a:cxn ang="T6">
                      <a:pos x="T0" y="T1"/>
                    </a:cxn>
                    <a:cxn ang="T7">
                      <a:pos x="T2" y="T3"/>
                    </a:cxn>
                    <a:cxn ang="T8">
                      <a:pos x="T4" y="T5"/>
                    </a:cxn>
                  </a:cxnLst>
                  <a:rect l="T9" t="T10" r="T11" b="T12"/>
                  <a:pathLst>
                    <a:path w="8641" h="1">
                      <a:moveTo>
                        <a:pt x="0" y="0"/>
                      </a:moveTo>
                      <a:lnTo>
                        <a:pt x="8640" y="0"/>
                      </a:lnTo>
                      <a:lnTo>
                        <a:pt x="8641" y="0"/>
                      </a:lnTo>
                    </a:path>
                  </a:pathLst>
                </a:custGeom>
                <a:noFill/>
                <a:ln w="6350">
                  <a:solidFill>
                    <a:srgbClr val="000000"/>
                  </a:solidFill>
                  <a:prstDash val="solid"/>
                  <a:round/>
                  <a:headEnd/>
                  <a:tailEnd/>
                </a:ln>
              </p:spPr>
              <p:txBody>
                <a:bodyPr/>
                <a:lstStyle/>
                <a:p>
                  <a:endParaRPr lang="en-US"/>
                </a:p>
              </p:txBody>
            </p:sp>
            <p:sp>
              <p:nvSpPr>
                <p:cNvPr id="4905" name="Freeform 2625"/>
                <p:cNvSpPr>
                  <a:spLocks/>
                </p:cNvSpPr>
                <p:nvPr/>
              </p:nvSpPr>
              <p:spPr bwMode="auto">
                <a:xfrm>
                  <a:off x="698" y="3802"/>
                  <a:ext cx="1"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906" name="Freeform 2626"/>
                <p:cNvSpPr>
                  <a:spLocks/>
                </p:cNvSpPr>
                <p:nvPr/>
              </p:nvSpPr>
              <p:spPr bwMode="auto">
                <a:xfrm>
                  <a:off x="699" y="3802"/>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907" name="Freeform 2627"/>
                <p:cNvSpPr>
                  <a:spLocks/>
                </p:cNvSpPr>
                <p:nvPr/>
              </p:nvSpPr>
              <p:spPr bwMode="auto">
                <a:xfrm>
                  <a:off x="700" y="3802"/>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908" name="Freeform 2628"/>
                <p:cNvSpPr>
                  <a:spLocks/>
                </p:cNvSpPr>
                <p:nvPr/>
              </p:nvSpPr>
              <p:spPr bwMode="auto">
                <a:xfrm>
                  <a:off x="701" y="3802"/>
                  <a:ext cx="2" cy="1"/>
                </a:xfrm>
                <a:custGeom>
                  <a:avLst/>
                  <a:gdLst>
                    <a:gd name="T0" fmla="*/ 0 w 7"/>
                    <a:gd name="T1" fmla="*/ 1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1"/>
                      </a:moveTo>
                      <a:lnTo>
                        <a:pt x="6" y="0"/>
                      </a:lnTo>
                      <a:lnTo>
                        <a:pt x="7" y="0"/>
                      </a:lnTo>
                    </a:path>
                  </a:pathLst>
                </a:custGeom>
                <a:noFill/>
                <a:ln w="6350">
                  <a:solidFill>
                    <a:srgbClr val="0C0CFF"/>
                  </a:solidFill>
                  <a:prstDash val="solid"/>
                  <a:round/>
                  <a:headEnd/>
                  <a:tailEnd/>
                </a:ln>
              </p:spPr>
              <p:txBody>
                <a:bodyPr/>
                <a:lstStyle/>
                <a:p>
                  <a:endParaRPr lang="en-US"/>
                </a:p>
              </p:txBody>
            </p:sp>
            <p:sp>
              <p:nvSpPr>
                <p:cNvPr id="4909" name="Freeform 2629"/>
                <p:cNvSpPr>
                  <a:spLocks/>
                </p:cNvSpPr>
                <p:nvPr/>
              </p:nvSpPr>
              <p:spPr bwMode="auto">
                <a:xfrm>
                  <a:off x="703" y="3802"/>
                  <a:ext cx="1"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910" name="Freeform 2630"/>
                <p:cNvSpPr>
                  <a:spLocks/>
                </p:cNvSpPr>
                <p:nvPr/>
              </p:nvSpPr>
              <p:spPr bwMode="auto">
                <a:xfrm>
                  <a:off x="704" y="3802"/>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911" name="Freeform 2631"/>
                <p:cNvSpPr>
                  <a:spLocks/>
                </p:cNvSpPr>
                <p:nvPr/>
              </p:nvSpPr>
              <p:spPr bwMode="auto">
                <a:xfrm>
                  <a:off x="705" y="3802"/>
                  <a:ext cx="2" cy="1"/>
                </a:xfrm>
                <a:custGeom>
                  <a:avLst/>
                  <a:gdLst>
                    <a:gd name="T0" fmla="*/ 0 w 8"/>
                    <a:gd name="T1" fmla="*/ 1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1"/>
                      </a:moveTo>
                      <a:lnTo>
                        <a:pt x="7" y="0"/>
                      </a:lnTo>
                      <a:lnTo>
                        <a:pt x="8" y="0"/>
                      </a:lnTo>
                    </a:path>
                  </a:pathLst>
                </a:custGeom>
                <a:noFill/>
                <a:ln w="6350">
                  <a:solidFill>
                    <a:srgbClr val="0C0CFF"/>
                  </a:solidFill>
                  <a:prstDash val="solid"/>
                  <a:round/>
                  <a:headEnd/>
                  <a:tailEnd/>
                </a:ln>
              </p:spPr>
              <p:txBody>
                <a:bodyPr/>
                <a:lstStyle/>
                <a:p>
                  <a:endParaRPr lang="en-US"/>
                </a:p>
              </p:txBody>
            </p:sp>
            <p:sp>
              <p:nvSpPr>
                <p:cNvPr id="4912" name="Freeform 2632"/>
                <p:cNvSpPr>
                  <a:spLocks/>
                </p:cNvSpPr>
                <p:nvPr/>
              </p:nvSpPr>
              <p:spPr bwMode="auto">
                <a:xfrm>
                  <a:off x="706" y="3802"/>
                  <a:ext cx="2"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913" name="Freeform 2633"/>
                <p:cNvSpPr>
                  <a:spLocks/>
                </p:cNvSpPr>
                <p:nvPr/>
              </p:nvSpPr>
              <p:spPr bwMode="auto">
                <a:xfrm>
                  <a:off x="708" y="3802"/>
                  <a:ext cx="1"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914" name="Freeform 2634"/>
                <p:cNvSpPr>
                  <a:spLocks/>
                </p:cNvSpPr>
                <p:nvPr/>
              </p:nvSpPr>
              <p:spPr bwMode="auto">
                <a:xfrm>
                  <a:off x="709" y="3802"/>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915" name="Freeform 2635"/>
                <p:cNvSpPr>
                  <a:spLocks/>
                </p:cNvSpPr>
                <p:nvPr/>
              </p:nvSpPr>
              <p:spPr bwMode="auto">
                <a:xfrm>
                  <a:off x="710" y="3802"/>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916" name="Freeform 2636"/>
                <p:cNvSpPr>
                  <a:spLocks/>
                </p:cNvSpPr>
                <p:nvPr/>
              </p:nvSpPr>
              <p:spPr bwMode="auto">
                <a:xfrm>
                  <a:off x="711" y="3802"/>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917" name="Freeform 2637"/>
                <p:cNvSpPr>
                  <a:spLocks/>
                </p:cNvSpPr>
                <p:nvPr/>
              </p:nvSpPr>
              <p:spPr bwMode="auto">
                <a:xfrm>
                  <a:off x="713" y="3802"/>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918" name="Freeform 2638"/>
                <p:cNvSpPr>
                  <a:spLocks/>
                </p:cNvSpPr>
                <p:nvPr/>
              </p:nvSpPr>
              <p:spPr bwMode="auto">
                <a:xfrm>
                  <a:off x="714" y="3802"/>
                  <a:ext cx="1"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919" name="Freeform 2639"/>
                <p:cNvSpPr>
                  <a:spLocks/>
                </p:cNvSpPr>
                <p:nvPr/>
              </p:nvSpPr>
              <p:spPr bwMode="auto">
                <a:xfrm>
                  <a:off x="715" y="3802"/>
                  <a:ext cx="2"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920" name="Freeform 2640"/>
                <p:cNvSpPr>
                  <a:spLocks/>
                </p:cNvSpPr>
                <p:nvPr/>
              </p:nvSpPr>
              <p:spPr bwMode="auto">
                <a:xfrm>
                  <a:off x="716" y="3802"/>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921" name="Freeform 2641"/>
                <p:cNvSpPr>
                  <a:spLocks/>
                </p:cNvSpPr>
                <p:nvPr/>
              </p:nvSpPr>
              <p:spPr bwMode="auto">
                <a:xfrm>
                  <a:off x="718" y="3802"/>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922" name="Freeform 2642"/>
                <p:cNvSpPr>
                  <a:spLocks/>
                </p:cNvSpPr>
                <p:nvPr/>
              </p:nvSpPr>
              <p:spPr bwMode="auto">
                <a:xfrm>
                  <a:off x="719" y="3802"/>
                  <a:ext cx="1"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923" name="Freeform 2643"/>
                <p:cNvSpPr>
                  <a:spLocks/>
                </p:cNvSpPr>
                <p:nvPr/>
              </p:nvSpPr>
              <p:spPr bwMode="auto">
                <a:xfrm>
                  <a:off x="720" y="3802"/>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924" name="Freeform 2644"/>
                <p:cNvSpPr>
                  <a:spLocks/>
                </p:cNvSpPr>
                <p:nvPr/>
              </p:nvSpPr>
              <p:spPr bwMode="auto">
                <a:xfrm>
                  <a:off x="721" y="3802"/>
                  <a:ext cx="2" cy="1"/>
                </a:xfrm>
                <a:custGeom>
                  <a:avLst/>
                  <a:gdLst>
                    <a:gd name="T0" fmla="*/ 0 w 8"/>
                    <a:gd name="T1" fmla="*/ 0 h 1"/>
                    <a:gd name="T2" fmla="*/ 7 w 8"/>
                    <a:gd name="T3" fmla="*/ 1 h 1"/>
                    <a:gd name="T4" fmla="*/ 8 w 8"/>
                    <a:gd name="T5" fmla="*/ 1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1"/>
                      </a:lnTo>
                      <a:lnTo>
                        <a:pt x="8" y="1"/>
                      </a:lnTo>
                    </a:path>
                  </a:pathLst>
                </a:custGeom>
                <a:noFill/>
                <a:ln w="6350">
                  <a:solidFill>
                    <a:srgbClr val="0C0CFF"/>
                  </a:solidFill>
                  <a:prstDash val="solid"/>
                  <a:round/>
                  <a:headEnd/>
                  <a:tailEnd/>
                </a:ln>
              </p:spPr>
              <p:txBody>
                <a:bodyPr/>
                <a:lstStyle/>
                <a:p>
                  <a:endParaRPr lang="en-US"/>
                </a:p>
              </p:txBody>
            </p:sp>
            <p:sp>
              <p:nvSpPr>
                <p:cNvPr id="4925" name="Freeform 2645"/>
                <p:cNvSpPr>
                  <a:spLocks/>
                </p:cNvSpPr>
                <p:nvPr/>
              </p:nvSpPr>
              <p:spPr bwMode="auto">
                <a:xfrm>
                  <a:off x="723" y="3802"/>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926" name="Freeform 2646"/>
                <p:cNvSpPr>
                  <a:spLocks/>
                </p:cNvSpPr>
                <p:nvPr/>
              </p:nvSpPr>
              <p:spPr bwMode="auto">
                <a:xfrm>
                  <a:off x="724" y="3802"/>
                  <a:ext cx="1"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927" name="Freeform 2647"/>
                <p:cNvSpPr>
                  <a:spLocks/>
                </p:cNvSpPr>
                <p:nvPr/>
              </p:nvSpPr>
              <p:spPr bwMode="auto">
                <a:xfrm>
                  <a:off x="725" y="3802"/>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928" name="Freeform 2648"/>
                <p:cNvSpPr>
                  <a:spLocks/>
                </p:cNvSpPr>
                <p:nvPr/>
              </p:nvSpPr>
              <p:spPr bwMode="auto">
                <a:xfrm>
                  <a:off x="726" y="3802"/>
                  <a:ext cx="2"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929" name="Freeform 2649"/>
                <p:cNvSpPr>
                  <a:spLocks/>
                </p:cNvSpPr>
                <p:nvPr/>
              </p:nvSpPr>
              <p:spPr bwMode="auto">
                <a:xfrm>
                  <a:off x="728" y="3802"/>
                  <a:ext cx="1"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930" name="Freeform 2650"/>
                <p:cNvSpPr>
                  <a:spLocks/>
                </p:cNvSpPr>
                <p:nvPr/>
              </p:nvSpPr>
              <p:spPr bwMode="auto">
                <a:xfrm>
                  <a:off x="729" y="3802"/>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931" name="Freeform 2651"/>
                <p:cNvSpPr>
                  <a:spLocks/>
                </p:cNvSpPr>
                <p:nvPr/>
              </p:nvSpPr>
              <p:spPr bwMode="auto">
                <a:xfrm>
                  <a:off x="730" y="3802"/>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932" name="Freeform 2652"/>
                <p:cNvSpPr>
                  <a:spLocks/>
                </p:cNvSpPr>
                <p:nvPr/>
              </p:nvSpPr>
              <p:spPr bwMode="auto">
                <a:xfrm>
                  <a:off x="731" y="3802"/>
                  <a:ext cx="2" cy="1"/>
                </a:xfrm>
                <a:custGeom>
                  <a:avLst/>
                  <a:gdLst>
                    <a:gd name="T0" fmla="*/ 0 w 7"/>
                    <a:gd name="T1" fmla="*/ 1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1"/>
                      </a:moveTo>
                      <a:lnTo>
                        <a:pt x="6" y="0"/>
                      </a:lnTo>
                      <a:lnTo>
                        <a:pt x="7" y="0"/>
                      </a:lnTo>
                    </a:path>
                  </a:pathLst>
                </a:custGeom>
                <a:noFill/>
                <a:ln w="6350">
                  <a:solidFill>
                    <a:srgbClr val="0C0CFF"/>
                  </a:solidFill>
                  <a:prstDash val="solid"/>
                  <a:round/>
                  <a:headEnd/>
                  <a:tailEnd/>
                </a:ln>
              </p:spPr>
              <p:txBody>
                <a:bodyPr/>
                <a:lstStyle/>
                <a:p>
                  <a:endParaRPr lang="en-US"/>
                </a:p>
              </p:txBody>
            </p:sp>
            <p:sp>
              <p:nvSpPr>
                <p:cNvPr id="4933" name="Freeform 2653"/>
                <p:cNvSpPr>
                  <a:spLocks/>
                </p:cNvSpPr>
                <p:nvPr/>
              </p:nvSpPr>
              <p:spPr bwMode="auto">
                <a:xfrm>
                  <a:off x="733" y="3802"/>
                  <a:ext cx="1"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934" name="Freeform 2654"/>
                <p:cNvSpPr>
                  <a:spLocks/>
                </p:cNvSpPr>
                <p:nvPr/>
              </p:nvSpPr>
              <p:spPr bwMode="auto">
                <a:xfrm>
                  <a:off x="734" y="3802"/>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935" name="Freeform 2655"/>
                <p:cNvSpPr>
                  <a:spLocks/>
                </p:cNvSpPr>
                <p:nvPr/>
              </p:nvSpPr>
              <p:spPr bwMode="auto">
                <a:xfrm>
                  <a:off x="735" y="3802"/>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936" name="Freeform 2656"/>
                <p:cNvSpPr>
                  <a:spLocks/>
                </p:cNvSpPr>
                <p:nvPr/>
              </p:nvSpPr>
              <p:spPr bwMode="auto">
                <a:xfrm>
                  <a:off x="736" y="3802"/>
                  <a:ext cx="2" cy="1"/>
                </a:xfrm>
                <a:custGeom>
                  <a:avLst/>
                  <a:gdLst>
                    <a:gd name="T0" fmla="*/ 0 w 7"/>
                    <a:gd name="T1" fmla="*/ 1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1"/>
                      </a:moveTo>
                      <a:lnTo>
                        <a:pt x="6" y="0"/>
                      </a:lnTo>
                      <a:lnTo>
                        <a:pt x="7" y="0"/>
                      </a:lnTo>
                    </a:path>
                  </a:pathLst>
                </a:custGeom>
                <a:noFill/>
                <a:ln w="6350">
                  <a:solidFill>
                    <a:srgbClr val="0C0CFF"/>
                  </a:solidFill>
                  <a:prstDash val="solid"/>
                  <a:round/>
                  <a:headEnd/>
                  <a:tailEnd/>
                </a:ln>
              </p:spPr>
              <p:txBody>
                <a:bodyPr/>
                <a:lstStyle/>
                <a:p>
                  <a:endParaRPr lang="en-US"/>
                </a:p>
              </p:txBody>
            </p:sp>
            <p:sp>
              <p:nvSpPr>
                <p:cNvPr id="4937" name="Freeform 2657"/>
                <p:cNvSpPr>
                  <a:spLocks/>
                </p:cNvSpPr>
                <p:nvPr/>
              </p:nvSpPr>
              <p:spPr bwMode="auto">
                <a:xfrm>
                  <a:off x="738" y="3802"/>
                  <a:ext cx="1"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938" name="Freeform 2658"/>
                <p:cNvSpPr>
                  <a:spLocks/>
                </p:cNvSpPr>
                <p:nvPr/>
              </p:nvSpPr>
              <p:spPr bwMode="auto">
                <a:xfrm>
                  <a:off x="739" y="3801"/>
                  <a:ext cx="1" cy="1"/>
                </a:xfrm>
                <a:custGeom>
                  <a:avLst/>
                  <a:gdLst>
                    <a:gd name="T0" fmla="*/ 0 w 8"/>
                    <a:gd name="T1" fmla="*/ 1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1"/>
                      </a:moveTo>
                      <a:lnTo>
                        <a:pt x="7" y="0"/>
                      </a:lnTo>
                      <a:lnTo>
                        <a:pt x="8" y="0"/>
                      </a:lnTo>
                    </a:path>
                  </a:pathLst>
                </a:custGeom>
                <a:noFill/>
                <a:ln w="6350">
                  <a:solidFill>
                    <a:srgbClr val="0C0CFF"/>
                  </a:solidFill>
                  <a:prstDash val="solid"/>
                  <a:round/>
                  <a:headEnd/>
                  <a:tailEnd/>
                </a:ln>
              </p:spPr>
              <p:txBody>
                <a:bodyPr/>
                <a:lstStyle/>
                <a:p>
                  <a:endParaRPr lang="en-US"/>
                </a:p>
              </p:txBody>
            </p:sp>
            <p:sp>
              <p:nvSpPr>
                <p:cNvPr id="4939" name="Freeform 2659"/>
                <p:cNvSpPr>
                  <a:spLocks/>
                </p:cNvSpPr>
                <p:nvPr/>
              </p:nvSpPr>
              <p:spPr bwMode="auto">
                <a:xfrm>
                  <a:off x="740" y="3801"/>
                  <a:ext cx="2"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940" name="Freeform 2660"/>
                <p:cNvSpPr>
                  <a:spLocks/>
                </p:cNvSpPr>
                <p:nvPr/>
              </p:nvSpPr>
              <p:spPr bwMode="auto">
                <a:xfrm>
                  <a:off x="741" y="3801"/>
                  <a:ext cx="2" cy="1"/>
                </a:xfrm>
                <a:custGeom>
                  <a:avLst/>
                  <a:gdLst>
                    <a:gd name="T0" fmla="*/ 0 w 8"/>
                    <a:gd name="T1" fmla="*/ 1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1"/>
                      </a:moveTo>
                      <a:lnTo>
                        <a:pt x="7" y="0"/>
                      </a:lnTo>
                      <a:lnTo>
                        <a:pt x="8" y="0"/>
                      </a:lnTo>
                    </a:path>
                  </a:pathLst>
                </a:custGeom>
                <a:noFill/>
                <a:ln w="6350">
                  <a:solidFill>
                    <a:srgbClr val="0C0CFF"/>
                  </a:solidFill>
                  <a:prstDash val="solid"/>
                  <a:round/>
                  <a:headEnd/>
                  <a:tailEnd/>
                </a:ln>
              </p:spPr>
              <p:txBody>
                <a:bodyPr/>
                <a:lstStyle/>
                <a:p>
                  <a:endParaRPr lang="en-US"/>
                </a:p>
              </p:txBody>
            </p:sp>
            <p:sp>
              <p:nvSpPr>
                <p:cNvPr id="4941" name="Freeform 2661"/>
                <p:cNvSpPr>
                  <a:spLocks/>
                </p:cNvSpPr>
                <p:nvPr/>
              </p:nvSpPr>
              <p:spPr bwMode="auto">
                <a:xfrm>
                  <a:off x="743" y="3801"/>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942" name="Freeform 2662"/>
                <p:cNvSpPr>
                  <a:spLocks/>
                </p:cNvSpPr>
                <p:nvPr/>
              </p:nvSpPr>
              <p:spPr bwMode="auto">
                <a:xfrm>
                  <a:off x="744" y="3801"/>
                  <a:ext cx="1"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943" name="Freeform 2663"/>
                <p:cNvSpPr>
                  <a:spLocks/>
                </p:cNvSpPr>
                <p:nvPr/>
              </p:nvSpPr>
              <p:spPr bwMode="auto">
                <a:xfrm>
                  <a:off x="745" y="3801"/>
                  <a:ext cx="2"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944" name="Freeform 2664"/>
                <p:cNvSpPr>
                  <a:spLocks/>
                </p:cNvSpPr>
                <p:nvPr/>
              </p:nvSpPr>
              <p:spPr bwMode="auto">
                <a:xfrm>
                  <a:off x="746" y="3801"/>
                  <a:ext cx="2" cy="1"/>
                </a:xfrm>
                <a:custGeom>
                  <a:avLst/>
                  <a:gdLst>
                    <a:gd name="T0" fmla="*/ 0 w 8"/>
                    <a:gd name="T1" fmla="*/ 1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1"/>
                      </a:moveTo>
                      <a:lnTo>
                        <a:pt x="7" y="0"/>
                      </a:lnTo>
                      <a:lnTo>
                        <a:pt x="8" y="0"/>
                      </a:lnTo>
                    </a:path>
                  </a:pathLst>
                </a:custGeom>
                <a:noFill/>
                <a:ln w="6350">
                  <a:solidFill>
                    <a:srgbClr val="0C0CFF"/>
                  </a:solidFill>
                  <a:prstDash val="solid"/>
                  <a:round/>
                  <a:headEnd/>
                  <a:tailEnd/>
                </a:ln>
              </p:spPr>
              <p:txBody>
                <a:bodyPr/>
                <a:lstStyle/>
                <a:p>
                  <a:endParaRPr lang="en-US"/>
                </a:p>
              </p:txBody>
            </p:sp>
            <p:sp>
              <p:nvSpPr>
                <p:cNvPr id="4945" name="Freeform 2665"/>
                <p:cNvSpPr>
                  <a:spLocks/>
                </p:cNvSpPr>
                <p:nvPr/>
              </p:nvSpPr>
              <p:spPr bwMode="auto">
                <a:xfrm>
                  <a:off x="748" y="3801"/>
                  <a:ext cx="1" cy="1"/>
                </a:xfrm>
                <a:custGeom>
                  <a:avLst/>
                  <a:gdLst>
                    <a:gd name="T0" fmla="*/ 0 w 7"/>
                    <a:gd name="T1" fmla="*/ 1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1"/>
                      </a:moveTo>
                      <a:lnTo>
                        <a:pt x="6" y="0"/>
                      </a:lnTo>
                      <a:lnTo>
                        <a:pt x="7" y="0"/>
                      </a:lnTo>
                    </a:path>
                  </a:pathLst>
                </a:custGeom>
                <a:noFill/>
                <a:ln w="6350">
                  <a:solidFill>
                    <a:srgbClr val="0C0CFF"/>
                  </a:solidFill>
                  <a:prstDash val="solid"/>
                  <a:round/>
                  <a:headEnd/>
                  <a:tailEnd/>
                </a:ln>
              </p:spPr>
              <p:txBody>
                <a:bodyPr/>
                <a:lstStyle/>
                <a:p>
                  <a:endParaRPr lang="en-US"/>
                </a:p>
              </p:txBody>
            </p:sp>
            <p:sp>
              <p:nvSpPr>
                <p:cNvPr id="4946" name="Freeform 2666"/>
                <p:cNvSpPr>
                  <a:spLocks/>
                </p:cNvSpPr>
                <p:nvPr/>
              </p:nvSpPr>
              <p:spPr bwMode="auto">
                <a:xfrm>
                  <a:off x="749" y="3801"/>
                  <a:ext cx="1" cy="1"/>
                </a:xfrm>
                <a:custGeom>
                  <a:avLst/>
                  <a:gdLst>
                    <a:gd name="T0" fmla="*/ 0 w 8"/>
                    <a:gd name="T1" fmla="*/ 1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1"/>
                      </a:moveTo>
                      <a:lnTo>
                        <a:pt x="7" y="0"/>
                      </a:lnTo>
                      <a:lnTo>
                        <a:pt x="8" y="0"/>
                      </a:lnTo>
                    </a:path>
                  </a:pathLst>
                </a:custGeom>
                <a:noFill/>
                <a:ln w="6350">
                  <a:solidFill>
                    <a:srgbClr val="0C0CFF"/>
                  </a:solidFill>
                  <a:prstDash val="solid"/>
                  <a:round/>
                  <a:headEnd/>
                  <a:tailEnd/>
                </a:ln>
              </p:spPr>
              <p:txBody>
                <a:bodyPr/>
                <a:lstStyle/>
                <a:p>
                  <a:endParaRPr lang="en-US"/>
                </a:p>
              </p:txBody>
            </p:sp>
            <p:sp>
              <p:nvSpPr>
                <p:cNvPr id="4947" name="Freeform 2667"/>
                <p:cNvSpPr>
                  <a:spLocks/>
                </p:cNvSpPr>
                <p:nvPr/>
              </p:nvSpPr>
              <p:spPr bwMode="auto">
                <a:xfrm>
                  <a:off x="750" y="3801"/>
                  <a:ext cx="2"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948" name="Freeform 2668"/>
                <p:cNvSpPr>
                  <a:spLocks/>
                </p:cNvSpPr>
                <p:nvPr/>
              </p:nvSpPr>
              <p:spPr bwMode="auto">
                <a:xfrm>
                  <a:off x="751" y="3801"/>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949" name="Freeform 2669"/>
                <p:cNvSpPr>
                  <a:spLocks/>
                </p:cNvSpPr>
                <p:nvPr/>
              </p:nvSpPr>
              <p:spPr bwMode="auto">
                <a:xfrm>
                  <a:off x="753" y="3801"/>
                  <a:ext cx="1"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950" name="Freeform 2670"/>
                <p:cNvSpPr>
                  <a:spLocks/>
                </p:cNvSpPr>
                <p:nvPr/>
              </p:nvSpPr>
              <p:spPr bwMode="auto">
                <a:xfrm>
                  <a:off x="754" y="3801"/>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951" name="Freeform 2671"/>
                <p:cNvSpPr>
                  <a:spLocks/>
                </p:cNvSpPr>
                <p:nvPr/>
              </p:nvSpPr>
              <p:spPr bwMode="auto">
                <a:xfrm>
                  <a:off x="755" y="3801"/>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952" name="Freeform 2672"/>
                <p:cNvSpPr>
                  <a:spLocks/>
                </p:cNvSpPr>
                <p:nvPr/>
              </p:nvSpPr>
              <p:spPr bwMode="auto">
                <a:xfrm>
                  <a:off x="757" y="3801"/>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953" name="Freeform 2673"/>
                <p:cNvSpPr>
                  <a:spLocks/>
                </p:cNvSpPr>
                <p:nvPr/>
              </p:nvSpPr>
              <p:spPr bwMode="auto">
                <a:xfrm>
                  <a:off x="758" y="3801"/>
                  <a:ext cx="1" cy="1"/>
                </a:xfrm>
                <a:custGeom>
                  <a:avLst/>
                  <a:gdLst>
                    <a:gd name="T0" fmla="*/ 0 w 8"/>
                    <a:gd name="T1" fmla="*/ 0 h 1"/>
                    <a:gd name="T2" fmla="*/ 7 w 8"/>
                    <a:gd name="T3" fmla="*/ 1 h 1"/>
                    <a:gd name="T4" fmla="*/ 8 w 8"/>
                    <a:gd name="T5" fmla="*/ 1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1"/>
                      </a:lnTo>
                      <a:lnTo>
                        <a:pt x="8" y="1"/>
                      </a:lnTo>
                    </a:path>
                  </a:pathLst>
                </a:custGeom>
                <a:noFill/>
                <a:ln w="6350">
                  <a:solidFill>
                    <a:srgbClr val="0C0CFF"/>
                  </a:solidFill>
                  <a:prstDash val="solid"/>
                  <a:round/>
                  <a:headEnd/>
                  <a:tailEnd/>
                </a:ln>
              </p:spPr>
              <p:txBody>
                <a:bodyPr/>
                <a:lstStyle/>
                <a:p>
                  <a:endParaRPr lang="en-US"/>
                </a:p>
              </p:txBody>
            </p:sp>
            <p:sp>
              <p:nvSpPr>
                <p:cNvPr id="4954" name="Freeform 2674"/>
                <p:cNvSpPr>
                  <a:spLocks/>
                </p:cNvSpPr>
                <p:nvPr/>
              </p:nvSpPr>
              <p:spPr bwMode="auto">
                <a:xfrm>
                  <a:off x="759" y="3801"/>
                  <a:ext cx="1" cy="1"/>
                </a:xfrm>
                <a:custGeom>
                  <a:avLst/>
                  <a:gdLst>
                    <a:gd name="T0" fmla="*/ 0 w 7"/>
                    <a:gd name="T1" fmla="*/ 1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1"/>
                      </a:moveTo>
                      <a:lnTo>
                        <a:pt x="6" y="0"/>
                      </a:lnTo>
                      <a:lnTo>
                        <a:pt x="7" y="0"/>
                      </a:lnTo>
                    </a:path>
                  </a:pathLst>
                </a:custGeom>
                <a:noFill/>
                <a:ln w="6350">
                  <a:solidFill>
                    <a:srgbClr val="0C0CFF"/>
                  </a:solidFill>
                  <a:prstDash val="solid"/>
                  <a:round/>
                  <a:headEnd/>
                  <a:tailEnd/>
                </a:ln>
              </p:spPr>
              <p:txBody>
                <a:bodyPr/>
                <a:lstStyle/>
                <a:p>
                  <a:endParaRPr lang="en-US"/>
                </a:p>
              </p:txBody>
            </p:sp>
            <p:sp>
              <p:nvSpPr>
                <p:cNvPr id="4955" name="Freeform 2675"/>
                <p:cNvSpPr>
                  <a:spLocks/>
                </p:cNvSpPr>
                <p:nvPr/>
              </p:nvSpPr>
              <p:spPr bwMode="auto">
                <a:xfrm>
                  <a:off x="760" y="3801"/>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956" name="Freeform 2676"/>
                <p:cNvSpPr>
                  <a:spLocks/>
                </p:cNvSpPr>
                <p:nvPr/>
              </p:nvSpPr>
              <p:spPr bwMode="auto">
                <a:xfrm>
                  <a:off x="761" y="3801"/>
                  <a:ext cx="2"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957" name="Freeform 2677"/>
                <p:cNvSpPr>
                  <a:spLocks/>
                </p:cNvSpPr>
                <p:nvPr/>
              </p:nvSpPr>
              <p:spPr bwMode="auto">
                <a:xfrm>
                  <a:off x="763" y="3801"/>
                  <a:ext cx="1" cy="1"/>
                </a:xfrm>
                <a:custGeom>
                  <a:avLst/>
                  <a:gdLst>
                    <a:gd name="T0" fmla="*/ 0 w 8"/>
                    <a:gd name="T1" fmla="*/ 0 h 1"/>
                    <a:gd name="T2" fmla="*/ 7 w 8"/>
                    <a:gd name="T3" fmla="*/ 1 h 1"/>
                    <a:gd name="T4" fmla="*/ 8 w 8"/>
                    <a:gd name="T5" fmla="*/ 1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1"/>
                      </a:lnTo>
                      <a:lnTo>
                        <a:pt x="8" y="1"/>
                      </a:lnTo>
                    </a:path>
                  </a:pathLst>
                </a:custGeom>
                <a:noFill/>
                <a:ln w="6350">
                  <a:solidFill>
                    <a:srgbClr val="0C0CFF"/>
                  </a:solidFill>
                  <a:prstDash val="solid"/>
                  <a:round/>
                  <a:headEnd/>
                  <a:tailEnd/>
                </a:ln>
              </p:spPr>
              <p:txBody>
                <a:bodyPr/>
                <a:lstStyle/>
                <a:p>
                  <a:endParaRPr lang="en-US"/>
                </a:p>
              </p:txBody>
            </p:sp>
            <p:sp>
              <p:nvSpPr>
                <p:cNvPr id="4958" name="Freeform 2678"/>
                <p:cNvSpPr>
                  <a:spLocks/>
                </p:cNvSpPr>
                <p:nvPr/>
              </p:nvSpPr>
              <p:spPr bwMode="auto">
                <a:xfrm>
                  <a:off x="764" y="3801"/>
                  <a:ext cx="1"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959" name="Freeform 2679"/>
                <p:cNvSpPr>
                  <a:spLocks/>
                </p:cNvSpPr>
                <p:nvPr/>
              </p:nvSpPr>
              <p:spPr bwMode="auto">
                <a:xfrm>
                  <a:off x="765" y="3801"/>
                  <a:ext cx="2"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960" name="Freeform 2680"/>
                <p:cNvSpPr>
                  <a:spLocks/>
                </p:cNvSpPr>
                <p:nvPr/>
              </p:nvSpPr>
              <p:spPr bwMode="auto">
                <a:xfrm>
                  <a:off x="766" y="3801"/>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961" name="Freeform 2681"/>
                <p:cNvSpPr>
                  <a:spLocks/>
                </p:cNvSpPr>
                <p:nvPr/>
              </p:nvSpPr>
              <p:spPr bwMode="auto">
                <a:xfrm>
                  <a:off x="768" y="3801"/>
                  <a:ext cx="1" cy="1"/>
                </a:xfrm>
                <a:custGeom>
                  <a:avLst/>
                  <a:gdLst>
                    <a:gd name="T0" fmla="*/ 0 w 7"/>
                    <a:gd name="T1" fmla="*/ 0 h 3"/>
                    <a:gd name="T2" fmla="*/ 6 w 7"/>
                    <a:gd name="T3" fmla="*/ 3 h 3"/>
                    <a:gd name="T4" fmla="*/ 7 w 7"/>
                    <a:gd name="T5" fmla="*/ 3 h 3"/>
                    <a:gd name="T6" fmla="*/ 0 60000 65536"/>
                    <a:gd name="T7" fmla="*/ 0 60000 65536"/>
                    <a:gd name="T8" fmla="*/ 0 60000 65536"/>
                    <a:gd name="T9" fmla="*/ 0 w 7"/>
                    <a:gd name="T10" fmla="*/ 0 h 3"/>
                    <a:gd name="T11" fmla="*/ 7 w 7"/>
                    <a:gd name="T12" fmla="*/ 3 h 3"/>
                  </a:gdLst>
                  <a:ahLst/>
                  <a:cxnLst>
                    <a:cxn ang="T6">
                      <a:pos x="T0" y="T1"/>
                    </a:cxn>
                    <a:cxn ang="T7">
                      <a:pos x="T2" y="T3"/>
                    </a:cxn>
                    <a:cxn ang="T8">
                      <a:pos x="T4" y="T5"/>
                    </a:cxn>
                  </a:cxnLst>
                  <a:rect l="T9" t="T10" r="T11" b="T12"/>
                  <a:pathLst>
                    <a:path w="7" h="3">
                      <a:moveTo>
                        <a:pt x="0" y="0"/>
                      </a:moveTo>
                      <a:lnTo>
                        <a:pt x="6" y="3"/>
                      </a:lnTo>
                      <a:lnTo>
                        <a:pt x="7" y="3"/>
                      </a:lnTo>
                    </a:path>
                  </a:pathLst>
                </a:custGeom>
                <a:noFill/>
                <a:ln w="6350">
                  <a:solidFill>
                    <a:srgbClr val="0C0CFF"/>
                  </a:solidFill>
                  <a:prstDash val="solid"/>
                  <a:round/>
                  <a:headEnd/>
                  <a:tailEnd/>
                </a:ln>
              </p:spPr>
              <p:txBody>
                <a:bodyPr/>
                <a:lstStyle/>
                <a:p>
                  <a:endParaRPr lang="en-US"/>
                </a:p>
              </p:txBody>
            </p:sp>
            <p:sp>
              <p:nvSpPr>
                <p:cNvPr id="4962" name="Freeform 2682"/>
                <p:cNvSpPr>
                  <a:spLocks/>
                </p:cNvSpPr>
                <p:nvPr/>
              </p:nvSpPr>
              <p:spPr bwMode="auto">
                <a:xfrm>
                  <a:off x="769" y="3801"/>
                  <a:ext cx="1" cy="4"/>
                </a:xfrm>
                <a:custGeom>
                  <a:avLst/>
                  <a:gdLst>
                    <a:gd name="T0" fmla="*/ 0 w 8"/>
                    <a:gd name="T1" fmla="*/ 0 h 19"/>
                    <a:gd name="T2" fmla="*/ 7 w 8"/>
                    <a:gd name="T3" fmla="*/ 19 h 19"/>
                    <a:gd name="T4" fmla="*/ 8 w 8"/>
                    <a:gd name="T5" fmla="*/ 19 h 19"/>
                    <a:gd name="T6" fmla="*/ 0 60000 65536"/>
                    <a:gd name="T7" fmla="*/ 0 60000 65536"/>
                    <a:gd name="T8" fmla="*/ 0 60000 65536"/>
                    <a:gd name="T9" fmla="*/ 0 w 8"/>
                    <a:gd name="T10" fmla="*/ 0 h 19"/>
                    <a:gd name="T11" fmla="*/ 8 w 8"/>
                    <a:gd name="T12" fmla="*/ 19 h 19"/>
                  </a:gdLst>
                  <a:ahLst/>
                  <a:cxnLst>
                    <a:cxn ang="T6">
                      <a:pos x="T0" y="T1"/>
                    </a:cxn>
                    <a:cxn ang="T7">
                      <a:pos x="T2" y="T3"/>
                    </a:cxn>
                    <a:cxn ang="T8">
                      <a:pos x="T4" y="T5"/>
                    </a:cxn>
                  </a:cxnLst>
                  <a:rect l="T9" t="T10" r="T11" b="T12"/>
                  <a:pathLst>
                    <a:path w="8" h="19">
                      <a:moveTo>
                        <a:pt x="0" y="0"/>
                      </a:moveTo>
                      <a:lnTo>
                        <a:pt x="7" y="19"/>
                      </a:lnTo>
                      <a:lnTo>
                        <a:pt x="8" y="19"/>
                      </a:lnTo>
                    </a:path>
                  </a:pathLst>
                </a:custGeom>
                <a:noFill/>
                <a:ln w="6350">
                  <a:solidFill>
                    <a:srgbClr val="0C0CFF"/>
                  </a:solidFill>
                  <a:prstDash val="solid"/>
                  <a:round/>
                  <a:headEnd/>
                  <a:tailEnd/>
                </a:ln>
              </p:spPr>
              <p:txBody>
                <a:bodyPr/>
                <a:lstStyle/>
                <a:p>
                  <a:endParaRPr lang="en-US"/>
                </a:p>
              </p:txBody>
            </p:sp>
            <p:sp>
              <p:nvSpPr>
                <p:cNvPr id="4963" name="Freeform 2683"/>
                <p:cNvSpPr>
                  <a:spLocks/>
                </p:cNvSpPr>
                <p:nvPr/>
              </p:nvSpPr>
              <p:spPr bwMode="auto">
                <a:xfrm>
                  <a:off x="770" y="3805"/>
                  <a:ext cx="2" cy="10"/>
                </a:xfrm>
                <a:custGeom>
                  <a:avLst/>
                  <a:gdLst>
                    <a:gd name="T0" fmla="*/ 0 w 7"/>
                    <a:gd name="T1" fmla="*/ 0 h 52"/>
                    <a:gd name="T2" fmla="*/ 6 w 7"/>
                    <a:gd name="T3" fmla="*/ 52 h 52"/>
                    <a:gd name="T4" fmla="*/ 7 w 7"/>
                    <a:gd name="T5" fmla="*/ 52 h 52"/>
                    <a:gd name="T6" fmla="*/ 0 60000 65536"/>
                    <a:gd name="T7" fmla="*/ 0 60000 65536"/>
                    <a:gd name="T8" fmla="*/ 0 60000 65536"/>
                    <a:gd name="T9" fmla="*/ 0 w 7"/>
                    <a:gd name="T10" fmla="*/ 0 h 52"/>
                    <a:gd name="T11" fmla="*/ 7 w 7"/>
                    <a:gd name="T12" fmla="*/ 52 h 52"/>
                  </a:gdLst>
                  <a:ahLst/>
                  <a:cxnLst>
                    <a:cxn ang="T6">
                      <a:pos x="T0" y="T1"/>
                    </a:cxn>
                    <a:cxn ang="T7">
                      <a:pos x="T2" y="T3"/>
                    </a:cxn>
                    <a:cxn ang="T8">
                      <a:pos x="T4" y="T5"/>
                    </a:cxn>
                  </a:cxnLst>
                  <a:rect l="T9" t="T10" r="T11" b="T12"/>
                  <a:pathLst>
                    <a:path w="7" h="52">
                      <a:moveTo>
                        <a:pt x="0" y="0"/>
                      </a:moveTo>
                      <a:lnTo>
                        <a:pt x="6" y="52"/>
                      </a:lnTo>
                      <a:lnTo>
                        <a:pt x="7" y="52"/>
                      </a:lnTo>
                    </a:path>
                  </a:pathLst>
                </a:custGeom>
                <a:noFill/>
                <a:ln w="6350">
                  <a:solidFill>
                    <a:srgbClr val="0C0CFF"/>
                  </a:solidFill>
                  <a:prstDash val="solid"/>
                  <a:round/>
                  <a:headEnd/>
                  <a:tailEnd/>
                </a:ln>
              </p:spPr>
              <p:txBody>
                <a:bodyPr/>
                <a:lstStyle/>
                <a:p>
                  <a:endParaRPr lang="en-US"/>
                </a:p>
              </p:txBody>
            </p:sp>
            <p:sp>
              <p:nvSpPr>
                <p:cNvPr id="4964" name="Freeform 2684"/>
                <p:cNvSpPr>
                  <a:spLocks/>
                </p:cNvSpPr>
                <p:nvPr/>
              </p:nvSpPr>
              <p:spPr bwMode="auto">
                <a:xfrm>
                  <a:off x="771" y="3815"/>
                  <a:ext cx="2" cy="11"/>
                </a:xfrm>
                <a:custGeom>
                  <a:avLst/>
                  <a:gdLst>
                    <a:gd name="T0" fmla="*/ 0 w 8"/>
                    <a:gd name="T1" fmla="*/ 0 h 58"/>
                    <a:gd name="T2" fmla="*/ 7 w 8"/>
                    <a:gd name="T3" fmla="*/ 58 h 58"/>
                    <a:gd name="T4" fmla="*/ 8 w 8"/>
                    <a:gd name="T5" fmla="*/ 58 h 58"/>
                    <a:gd name="T6" fmla="*/ 0 60000 65536"/>
                    <a:gd name="T7" fmla="*/ 0 60000 65536"/>
                    <a:gd name="T8" fmla="*/ 0 60000 65536"/>
                    <a:gd name="T9" fmla="*/ 0 w 8"/>
                    <a:gd name="T10" fmla="*/ 0 h 58"/>
                    <a:gd name="T11" fmla="*/ 8 w 8"/>
                    <a:gd name="T12" fmla="*/ 58 h 58"/>
                  </a:gdLst>
                  <a:ahLst/>
                  <a:cxnLst>
                    <a:cxn ang="T6">
                      <a:pos x="T0" y="T1"/>
                    </a:cxn>
                    <a:cxn ang="T7">
                      <a:pos x="T2" y="T3"/>
                    </a:cxn>
                    <a:cxn ang="T8">
                      <a:pos x="T4" y="T5"/>
                    </a:cxn>
                  </a:cxnLst>
                  <a:rect l="T9" t="T10" r="T11" b="T12"/>
                  <a:pathLst>
                    <a:path w="8" h="58">
                      <a:moveTo>
                        <a:pt x="0" y="0"/>
                      </a:moveTo>
                      <a:lnTo>
                        <a:pt x="7" y="58"/>
                      </a:lnTo>
                      <a:lnTo>
                        <a:pt x="8" y="58"/>
                      </a:lnTo>
                    </a:path>
                  </a:pathLst>
                </a:custGeom>
                <a:noFill/>
                <a:ln w="6350">
                  <a:solidFill>
                    <a:srgbClr val="0C0CFF"/>
                  </a:solidFill>
                  <a:prstDash val="solid"/>
                  <a:round/>
                  <a:headEnd/>
                  <a:tailEnd/>
                </a:ln>
              </p:spPr>
              <p:txBody>
                <a:bodyPr/>
                <a:lstStyle/>
                <a:p>
                  <a:endParaRPr lang="en-US"/>
                </a:p>
              </p:txBody>
            </p:sp>
            <p:sp>
              <p:nvSpPr>
                <p:cNvPr id="4965" name="Freeform 2685"/>
                <p:cNvSpPr>
                  <a:spLocks/>
                </p:cNvSpPr>
                <p:nvPr/>
              </p:nvSpPr>
              <p:spPr bwMode="auto">
                <a:xfrm>
                  <a:off x="773" y="3826"/>
                  <a:ext cx="1" cy="1"/>
                </a:xfrm>
                <a:custGeom>
                  <a:avLst/>
                  <a:gdLst>
                    <a:gd name="T0" fmla="*/ 0 w 7"/>
                    <a:gd name="T1" fmla="*/ 0 h 2"/>
                    <a:gd name="T2" fmla="*/ 6 w 7"/>
                    <a:gd name="T3" fmla="*/ 2 h 2"/>
                    <a:gd name="T4" fmla="*/ 7 w 7"/>
                    <a:gd name="T5" fmla="*/ 2 h 2"/>
                    <a:gd name="T6" fmla="*/ 0 60000 65536"/>
                    <a:gd name="T7" fmla="*/ 0 60000 65536"/>
                    <a:gd name="T8" fmla="*/ 0 60000 65536"/>
                    <a:gd name="T9" fmla="*/ 0 w 7"/>
                    <a:gd name="T10" fmla="*/ 0 h 2"/>
                    <a:gd name="T11" fmla="*/ 7 w 7"/>
                    <a:gd name="T12" fmla="*/ 2 h 2"/>
                  </a:gdLst>
                  <a:ahLst/>
                  <a:cxnLst>
                    <a:cxn ang="T6">
                      <a:pos x="T0" y="T1"/>
                    </a:cxn>
                    <a:cxn ang="T7">
                      <a:pos x="T2" y="T3"/>
                    </a:cxn>
                    <a:cxn ang="T8">
                      <a:pos x="T4" y="T5"/>
                    </a:cxn>
                  </a:cxnLst>
                  <a:rect l="T9" t="T10" r="T11" b="T12"/>
                  <a:pathLst>
                    <a:path w="7" h="2">
                      <a:moveTo>
                        <a:pt x="0" y="0"/>
                      </a:moveTo>
                      <a:lnTo>
                        <a:pt x="6" y="2"/>
                      </a:lnTo>
                      <a:lnTo>
                        <a:pt x="7" y="2"/>
                      </a:lnTo>
                    </a:path>
                  </a:pathLst>
                </a:custGeom>
                <a:noFill/>
                <a:ln w="6350">
                  <a:solidFill>
                    <a:srgbClr val="0C0CFF"/>
                  </a:solidFill>
                  <a:prstDash val="solid"/>
                  <a:round/>
                  <a:headEnd/>
                  <a:tailEnd/>
                </a:ln>
              </p:spPr>
              <p:txBody>
                <a:bodyPr/>
                <a:lstStyle/>
                <a:p>
                  <a:endParaRPr lang="en-US"/>
                </a:p>
              </p:txBody>
            </p:sp>
            <p:sp>
              <p:nvSpPr>
                <p:cNvPr id="4966" name="Freeform 2686"/>
                <p:cNvSpPr>
                  <a:spLocks/>
                </p:cNvSpPr>
                <p:nvPr/>
              </p:nvSpPr>
              <p:spPr bwMode="auto">
                <a:xfrm>
                  <a:off x="774" y="3816"/>
                  <a:ext cx="1" cy="10"/>
                </a:xfrm>
                <a:custGeom>
                  <a:avLst/>
                  <a:gdLst>
                    <a:gd name="T0" fmla="*/ 0 w 8"/>
                    <a:gd name="T1" fmla="*/ 52 h 52"/>
                    <a:gd name="T2" fmla="*/ 7 w 8"/>
                    <a:gd name="T3" fmla="*/ 0 h 52"/>
                    <a:gd name="T4" fmla="*/ 8 w 8"/>
                    <a:gd name="T5" fmla="*/ 0 h 52"/>
                    <a:gd name="T6" fmla="*/ 0 60000 65536"/>
                    <a:gd name="T7" fmla="*/ 0 60000 65536"/>
                    <a:gd name="T8" fmla="*/ 0 60000 65536"/>
                    <a:gd name="T9" fmla="*/ 0 w 8"/>
                    <a:gd name="T10" fmla="*/ 0 h 52"/>
                    <a:gd name="T11" fmla="*/ 8 w 8"/>
                    <a:gd name="T12" fmla="*/ 52 h 52"/>
                  </a:gdLst>
                  <a:ahLst/>
                  <a:cxnLst>
                    <a:cxn ang="T6">
                      <a:pos x="T0" y="T1"/>
                    </a:cxn>
                    <a:cxn ang="T7">
                      <a:pos x="T2" y="T3"/>
                    </a:cxn>
                    <a:cxn ang="T8">
                      <a:pos x="T4" y="T5"/>
                    </a:cxn>
                  </a:cxnLst>
                  <a:rect l="T9" t="T10" r="T11" b="T12"/>
                  <a:pathLst>
                    <a:path w="8" h="52">
                      <a:moveTo>
                        <a:pt x="0" y="52"/>
                      </a:moveTo>
                      <a:lnTo>
                        <a:pt x="7" y="0"/>
                      </a:lnTo>
                      <a:lnTo>
                        <a:pt x="8" y="0"/>
                      </a:lnTo>
                    </a:path>
                  </a:pathLst>
                </a:custGeom>
                <a:noFill/>
                <a:ln w="6350">
                  <a:solidFill>
                    <a:srgbClr val="0C0CFF"/>
                  </a:solidFill>
                  <a:prstDash val="solid"/>
                  <a:round/>
                  <a:headEnd/>
                  <a:tailEnd/>
                </a:ln>
              </p:spPr>
              <p:txBody>
                <a:bodyPr/>
                <a:lstStyle/>
                <a:p>
                  <a:endParaRPr lang="en-US"/>
                </a:p>
              </p:txBody>
            </p:sp>
            <p:sp>
              <p:nvSpPr>
                <p:cNvPr id="4967" name="Freeform 2687"/>
                <p:cNvSpPr>
                  <a:spLocks/>
                </p:cNvSpPr>
                <p:nvPr/>
              </p:nvSpPr>
              <p:spPr bwMode="auto">
                <a:xfrm>
                  <a:off x="775" y="3807"/>
                  <a:ext cx="2" cy="9"/>
                </a:xfrm>
                <a:custGeom>
                  <a:avLst/>
                  <a:gdLst>
                    <a:gd name="T0" fmla="*/ 0 w 7"/>
                    <a:gd name="T1" fmla="*/ 51 h 51"/>
                    <a:gd name="T2" fmla="*/ 6 w 7"/>
                    <a:gd name="T3" fmla="*/ 0 h 51"/>
                    <a:gd name="T4" fmla="*/ 7 w 7"/>
                    <a:gd name="T5" fmla="*/ 0 h 51"/>
                    <a:gd name="T6" fmla="*/ 0 60000 65536"/>
                    <a:gd name="T7" fmla="*/ 0 60000 65536"/>
                    <a:gd name="T8" fmla="*/ 0 60000 65536"/>
                    <a:gd name="T9" fmla="*/ 0 w 7"/>
                    <a:gd name="T10" fmla="*/ 0 h 51"/>
                    <a:gd name="T11" fmla="*/ 7 w 7"/>
                    <a:gd name="T12" fmla="*/ 51 h 51"/>
                  </a:gdLst>
                  <a:ahLst/>
                  <a:cxnLst>
                    <a:cxn ang="T6">
                      <a:pos x="T0" y="T1"/>
                    </a:cxn>
                    <a:cxn ang="T7">
                      <a:pos x="T2" y="T3"/>
                    </a:cxn>
                    <a:cxn ang="T8">
                      <a:pos x="T4" y="T5"/>
                    </a:cxn>
                  </a:cxnLst>
                  <a:rect l="T9" t="T10" r="T11" b="T12"/>
                  <a:pathLst>
                    <a:path w="7" h="51">
                      <a:moveTo>
                        <a:pt x="0" y="51"/>
                      </a:moveTo>
                      <a:lnTo>
                        <a:pt x="6" y="0"/>
                      </a:lnTo>
                      <a:lnTo>
                        <a:pt x="7" y="0"/>
                      </a:lnTo>
                    </a:path>
                  </a:pathLst>
                </a:custGeom>
                <a:noFill/>
                <a:ln w="6350">
                  <a:solidFill>
                    <a:srgbClr val="0C0CFF"/>
                  </a:solidFill>
                  <a:prstDash val="solid"/>
                  <a:round/>
                  <a:headEnd/>
                  <a:tailEnd/>
                </a:ln>
              </p:spPr>
              <p:txBody>
                <a:bodyPr/>
                <a:lstStyle/>
                <a:p>
                  <a:endParaRPr lang="en-US"/>
                </a:p>
              </p:txBody>
            </p:sp>
            <p:sp>
              <p:nvSpPr>
                <p:cNvPr id="4968" name="Freeform 2688"/>
                <p:cNvSpPr>
                  <a:spLocks/>
                </p:cNvSpPr>
                <p:nvPr/>
              </p:nvSpPr>
              <p:spPr bwMode="auto">
                <a:xfrm>
                  <a:off x="776" y="3802"/>
                  <a:ext cx="2" cy="5"/>
                </a:xfrm>
                <a:custGeom>
                  <a:avLst/>
                  <a:gdLst>
                    <a:gd name="T0" fmla="*/ 0 w 8"/>
                    <a:gd name="T1" fmla="*/ 27 h 27"/>
                    <a:gd name="T2" fmla="*/ 7 w 8"/>
                    <a:gd name="T3" fmla="*/ 0 h 27"/>
                    <a:gd name="T4" fmla="*/ 8 w 8"/>
                    <a:gd name="T5" fmla="*/ 0 h 27"/>
                    <a:gd name="T6" fmla="*/ 0 60000 65536"/>
                    <a:gd name="T7" fmla="*/ 0 60000 65536"/>
                    <a:gd name="T8" fmla="*/ 0 60000 65536"/>
                    <a:gd name="T9" fmla="*/ 0 w 8"/>
                    <a:gd name="T10" fmla="*/ 0 h 27"/>
                    <a:gd name="T11" fmla="*/ 8 w 8"/>
                    <a:gd name="T12" fmla="*/ 27 h 27"/>
                  </a:gdLst>
                  <a:ahLst/>
                  <a:cxnLst>
                    <a:cxn ang="T6">
                      <a:pos x="T0" y="T1"/>
                    </a:cxn>
                    <a:cxn ang="T7">
                      <a:pos x="T2" y="T3"/>
                    </a:cxn>
                    <a:cxn ang="T8">
                      <a:pos x="T4" y="T5"/>
                    </a:cxn>
                  </a:cxnLst>
                  <a:rect l="T9" t="T10" r="T11" b="T12"/>
                  <a:pathLst>
                    <a:path w="8" h="27">
                      <a:moveTo>
                        <a:pt x="0" y="27"/>
                      </a:moveTo>
                      <a:lnTo>
                        <a:pt x="7" y="0"/>
                      </a:lnTo>
                      <a:lnTo>
                        <a:pt x="8" y="0"/>
                      </a:lnTo>
                    </a:path>
                  </a:pathLst>
                </a:custGeom>
                <a:noFill/>
                <a:ln w="6350">
                  <a:solidFill>
                    <a:srgbClr val="0C0CFF"/>
                  </a:solidFill>
                  <a:prstDash val="solid"/>
                  <a:round/>
                  <a:headEnd/>
                  <a:tailEnd/>
                </a:ln>
              </p:spPr>
              <p:txBody>
                <a:bodyPr/>
                <a:lstStyle/>
                <a:p>
                  <a:endParaRPr lang="en-US"/>
                </a:p>
              </p:txBody>
            </p:sp>
            <p:sp>
              <p:nvSpPr>
                <p:cNvPr id="4969" name="Freeform 2689"/>
                <p:cNvSpPr>
                  <a:spLocks/>
                </p:cNvSpPr>
                <p:nvPr/>
              </p:nvSpPr>
              <p:spPr bwMode="auto">
                <a:xfrm>
                  <a:off x="778" y="3800"/>
                  <a:ext cx="1" cy="2"/>
                </a:xfrm>
                <a:custGeom>
                  <a:avLst/>
                  <a:gdLst>
                    <a:gd name="T0" fmla="*/ 0 w 7"/>
                    <a:gd name="T1" fmla="*/ 10 h 10"/>
                    <a:gd name="T2" fmla="*/ 6 w 7"/>
                    <a:gd name="T3" fmla="*/ 0 h 10"/>
                    <a:gd name="T4" fmla="*/ 7 w 7"/>
                    <a:gd name="T5" fmla="*/ 0 h 10"/>
                    <a:gd name="T6" fmla="*/ 0 60000 65536"/>
                    <a:gd name="T7" fmla="*/ 0 60000 65536"/>
                    <a:gd name="T8" fmla="*/ 0 60000 65536"/>
                    <a:gd name="T9" fmla="*/ 0 w 7"/>
                    <a:gd name="T10" fmla="*/ 0 h 10"/>
                    <a:gd name="T11" fmla="*/ 7 w 7"/>
                    <a:gd name="T12" fmla="*/ 10 h 10"/>
                  </a:gdLst>
                  <a:ahLst/>
                  <a:cxnLst>
                    <a:cxn ang="T6">
                      <a:pos x="T0" y="T1"/>
                    </a:cxn>
                    <a:cxn ang="T7">
                      <a:pos x="T2" y="T3"/>
                    </a:cxn>
                    <a:cxn ang="T8">
                      <a:pos x="T4" y="T5"/>
                    </a:cxn>
                  </a:cxnLst>
                  <a:rect l="T9" t="T10" r="T11" b="T12"/>
                  <a:pathLst>
                    <a:path w="7" h="10">
                      <a:moveTo>
                        <a:pt x="0" y="10"/>
                      </a:moveTo>
                      <a:lnTo>
                        <a:pt x="6" y="0"/>
                      </a:lnTo>
                      <a:lnTo>
                        <a:pt x="7" y="0"/>
                      </a:lnTo>
                    </a:path>
                  </a:pathLst>
                </a:custGeom>
                <a:noFill/>
                <a:ln w="6350">
                  <a:solidFill>
                    <a:srgbClr val="0C0CFF"/>
                  </a:solidFill>
                  <a:prstDash val="solid"/>
                  <a:round/>
                  <a:headEnd/>
                  <a:tailEnd/>
                </a:ln>
              </p:spPr>
              <p:txBody>
                <a:bodyPr/>
                <a:lstStyle/>
                <a:p>
                  <a:endParaRPr lang="en-US"/>
                </a:p>
              </p:txBody>
            </p:sp>
            <p:sp>
              <p:nvSpPr>
                <p:cNvPr id="4970" name="Freeform 2690"/>
                <p:cNvSpPr>
                  <a:spLocks/>
                </p:cNvSpPr>
                <p:nvPr/>
              </p:nvSpPr>
              <p:spPr bwMode="auto">
                <a:xfrm>
                  <a:off x="779" y="3799"/>
                  <a:ext cx="1" cy="1"/>
                </a:xfrm>
                <a:custGeom>
                  <a:avLst/>
                  <a:gdLst>
                    <a:gd name="T0" fmla="*/ 0 w 8"/>
                    <a:gd name="T1" fmla="*/ 2 h 2"/>
                    <a:gd name="T2" fmla="*/ 7 w 8"/>
                    <a:gd name="T3" fmla="*/ 0 h 2"/>
                    <a:gd name="T4" fmla="*/ 8 w 8"/>
                    <a:gd name="T5" fmla="*/ 0 h 2"/>
                    <a:gd name="T6" fmla="*/ 0 60000 65536"/>
                    <a:gd name="T7" fmla="*/ 0 60000 65536"/>
                    <a:gd name="T8" fmla="*/ 0 60000 65536"/>
                    <a:gd name="T9" fmla="*/ 0 w 8"/>
                    <a:gd name="T10" fmla="*/ 0 h 2"/>
                    <a:gd name="T11" fmla="*/ 8 w 8"/>
                    <a:gd name="T12" fmla="*/ 2 h 2"/>
                  </a:gdLst>
                  <a:ahLst/>
                  <a:cxnLst>
                    <a:cxn ang="T6">
                      <a:pos x="T0" y="T1"/>
                    </a:cxn>
                    <a:cxn ang="T7">
                      <a:pos x="T2" y="T3"/>
                    </a:cxn>
                    <a:cxn ang="T8">
                      <a:pos x="T4" y="T5"/>
                    </a:cxn>
                  </a:cxnLst>
                  <a:rect l="T9" t="T10" r="T11" b="T12"/>
                  <a:pathLst>
                    <a:path w="8" h="2">
                      <a:moveTo>
                        <a:pt x="0" y="2"/>
                      </a:moveTo>
                      <a:lnTo>
                        <a:pt x="7" y="0"/>
                      </a:lnTo>
                      <a:lnTo>
                        <a:pt x="8" y="0"/>
                      </a:lnTo>
                    </a:path>
                  </a:pathLst>
                </a:custGeom>
                <a:noFill/>
                <a:ln w="6350">
                  <a:solidFill>
                    <a:srgbClr val="0C0CFF"/>
                  </a:solidFill>
                  <a:prstDash val="solid"/>
                  <a:round/>
                  <a:headEnd/>
                  <a:tailEnd/>
                </a:ln>
              </p:spPr>
              <p:txBody>
                <a:bodyPr/>
                <a:lstStyle/>
                <a:p>
                  <a:endParaRPr lang="en-US"/>
                </a:p>
              </p:txBody>
            </p:sp>
            <p:sp>
              <p:nvSpPr>
                <p:cNvPr id="4971" name="Freeform 2691"/>
                <p:cNvSpPr>
                  <a:spLocks/>
                </p:cNvSpPr>
                <p:nvPr/>
              </p:nvSpPr>
              <p:spPr bwMode="auto">
                <a:xfrm>
                  <a:off x="780" y="3799"/>
                  <a:ext cx="2" cy="1"/>
                </a:xfrm>
                <a:custGeom>
                  <a:avLst/>
                  <a:gdLst>
                    <a:gd name="T0" fmla="*/ 0 w 8"/>
                    <a:gd name="T1" fmla="*/ 1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1"/>
                      </a:moveTo>
                      <a:lnTo>
                        <a:pt x="7" y="0"/>
                      </a:lnTo>
                      <a:lnTo>
                        <a:pt x="8" y="0"/>
                      </a:lnTo>
                    </a:path>
                  </a:pathLst>
                </a:custGeom>
                <a:noFill/>
                <a:ln w="6350">
                  <a:solidFill>
                    <a:srgbClr val="0C0CFF"/>
                  </a:solidFill>
                  <a:prstDash val="solid"/>
                  <a:round/>
                  <a:headEnd/>
                  <a:tailEnd/>
                </a:ln>
              </p:spPr>
              <p:txBody>
                <a:bodyPr/>
                <a:lstStyle/>
                <a:p>
                  <a:endParaRPr lang="en-US"/>
                </a:p>
              </p:txBody>
            </p:sp>
            <p:sp>
              <p:nvSpPr>
                <p:cNvPr id="4972" name="Freeform 2692"/>
                <p:cNvSpPr>
                  <a:spLocks/>
                </p:cNvSpPr>
                <p:nvPr/>
              </p:nvSpPr>
              <p:spPr bwMode="auto">
                <a:xfrm>
                  <a:off x="782" y="3799"/>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973" name="Freeform 2693"/>
                <p:cNvSpPr>
                  <a:spLocks/>
                </p:cNvSpPr>
                <p:nvPr/>
              </p:nvSpPr>
              <p:spPr bwMode="auto">
                <a:xfrm>
                  <a:off x="783" y="3799"/>
                  <a:ext cx="1" cy="1"/>
                </a:xfrm>
                <a:custGeom>
                  <a:avLst/>
                  <a:gdLst>
                    <a:gd name="T0" fmla="*/ 0 w 8"/>
                    <a:gd name="T1" fmla="*/ 0 h 2"/>
                    <a:gd name="T2" fmla="*/ 7 w 8"/>
                    <a:gd name="T3" fmla="*/ 2 h 2"/>
                    <a:gd name="T4" fmla="*/ 8 w 8"/>
                    <a:gd name="T5" fmla="*/ 2 h 2"/>
                    <a:gd name="T6" fmla="*/ 0 60000 65536"/>
                    <a:gd name="T7" fmla="*/ 0 60000 65536"/>
                    <a:gd name="T8" fmla="*/ 0 60000 65536"/>
                    <a:gd name="T9" fmla="*/ 0 w 8"/>
                    <a:gd name="T10" fmla="*/ 0 h 2"/>
                    <a:gd name="T11" fmla="*/ 8 w 8"/>
                    <a:gd name="T12" fmla="*/ 2 h 2"/>
                  </a:gdLst>
                  <a:ahLst/>
                  <a:cxnLst>
                    <a:cxn ang="T6">
                      <a:pos x="T0" y="T1"/>
                    </a:cxn>
                    <a:cxn ang="T7">
                      <a:pos x="T2" y="T3"/>
                    </a:cxn>
                    <a:cxn ang="T8">
                      <a:pos x="T4" y="T5"/>
                    </a:cxn>
                  </a:cxnLst>
                  <a:rect l="T9" t="T10" r="T11" b="T12"/>
                  <a:pathLst>
                    <a:path w="8" h="2">
                      <a:moveTo>
                        <a:pt x="0" y="0"/>
                      </a:moveTo>
                      <a:lnTo>
                        <a:pt x="7" y="2"/>
                      </a:lnTo>
                      <a:lnTo>
                        <a:pt x="8" y="2"/>
                      </a:lnTo>
                    </a:path>
                  </a:pathLst>
                </a:custGeom>
                <a:noFill/>
                <a:ln w="6350">
                  <a:solidFill>
                    <a:srgbClr val="0C0CFF"/>
                  </a:solidFill>
                  <a:prstDash val="solid"/>
                  <a:round/>
                  <a:headEnd/>
                  <a:tailEnd/>
                </a:ln>
              </p:spPr>
              <p:txBody>
                <a:bodyPr/>
                <a:lstStyle/>
                <a:p>
                  <a:endParaRPr lang="en-US"/>
                </a:p>
              </p:txBody>
            </p:sp>
            <p:sp>
              <p:nvSpPr>
                <p:cNvPr id="4974" name="Freeform 2694"/>
                <p:cNvSpPr>
                  <a:spLocks/>
                </p:cNvSpPr>
                <p:nvPr/>
              </p:nvSpPr>
              <p:spPr bwMode="auto">
                <a:xfrm>
                  <a:off x="784" y="3799"/>
                  <a:ext cx="1" cy="1"/>
                </a:xfrm>
                <a:custGeom>
                  <a:avLst/>
                  <a:gdLst>
                    <a:gd name="T0" fmla="*/ 0 w 7"/>
                    <a:gd name="T1" fmla="*/ 0 h 5"/>
                    <a:gd name="T2" fmla="*/ 6 w 7"/>
                    <a:gd name="T3" fmla="*/ 5 h 5"/>
                    <a:gd name="T4" fmla="*/ 7 w 7"/>
                    <a:gd name="T5" fmla="*/ 5 h 5"/>
                    <a:gd name="T6" fmla="*/ 0 60000 65536"/>
                    <a:gd name="T7" fmla="*/ 0 60000 65536"/>
                    <a:gd name="T8" fmla="*/ 0 60000 65536"/>
                    <a:gd name="T9" fmla="*/ 0 w 7"/>
                    <a:gd name="T10" fmla="*/ 0 h 5"/>
                    <a:gd name="T11" fmla="*/ 7 w 7"/>
                    <a:gd name="T12" fmla="*/ 5 h 5"/>
                  </a:gdLst>
                  <a:ahLst/>
                  <a:cxnLst>
                    <a:cxn ang="T6">
                      <a:pos x="T0" y="T1"/>
                    </a:cxn>
                    <a:cxn ang="T7">
                      <a:pos x="T2" y="T3"/>
                    </a:cxn>
                    <a:cxn ang="T8">
                      <a:pos x="T4" y="T5"/>
                    </a:cxn>
                  </a:cxnLst>
                  <a:rect l="T9" t="T10" r="T11" b="T12"/>
                  <a:pathLst>
                    <a:path w="7" h="5">
                      <a:moveTo>
                        <a:pt x="0" y="0"/>
                      </a:moveTo>
                      <a:lnTo>
                        <a:pt x="6" y="5"/>
                      </a:lnTo>
                      <a:lnTo>
                        <a:pt x="7" y="5"/>
                      </a:lnTo>
                    </a:path>
                  </a:pathLst>
                </a:custGeom>
                <a:noFill/>
                <a:ln w="6350">
                  <a:solidFill>
                    <a:srgbClr val="0C0CFF"/>
                  </a:solidFill>
                  <a:prstDash val="solid"/>
                  <a:round/>
                  <a:headEnd/>
                  <a:tailEnd/>
                </a:ln>
              </p:spPr>
              <p:txBody>
                <a:bodyPr/>
                <a:lstStyle/>
                <a:p>
                  <a:endParaRPr lang="en-US"/>
                </a:p>
              </p:txBody>
            </p:sp>
            <p:sp>
              <p:nvSpPr>
                <p:cNvPr id="4975" name="Freeform 2695"/>
                <p:cNvSpPr>
                  <a:spLocks/>
                </p:cNvSpPr>
                <p:nvPr/>
              </p:nvSpPr>
              <p:spPr bwMode="auto">
                <a:xfrm>
                  <a:off x="785" y="3800"/>
                  <a:ext cx="2" cy="2"/>
                </a:xfrm>
                <a:custGeom>
                  <a:avLst/>
                  <a:gdLst>
                    <a:gd name="T0" fmla="*/ 0 w 8"/>
                    <a:gd name="T1" fmla="*/ 0 h 6"/>
                    <a:gd name="T2" fmla="*/ 7 w 8"/>
                    <a:gd name="T3" fmla="*/ 6 h 6"/>
                    <a:gd name="T4" fmla="*/ 8 w 8"/>
                    <a:gd name="T5" fmla="*/ 6 h 6"/>
                    <a:gd name="T6" fmla="*/ 0 60000 65536"/>
                    <a:gd name="T7" fmla="*/ 0 60000 65536"/>
                    <a:gd name="T8" fmla="*/ 0 60000 65536"/>
                    <a:gd name="T9" fmla="*/ 0 w 8"/>
                    <a:gd name="T10" fmla="*/ 0 h 6"/>
                    <a:gd name="T11" fmla="*/ 8 w 8"/>
                    <a:gd name="T12" fmla="*/ 6 h 6"/>
                  </a:gdLst>
                  <a:ahLst/>
                  <a:cxnLst>
                    <a:cxn ang="T6">
                      <a:pos x="T0" y="T1"/>
                    </a:cxn>
                    <a:cxn ang="T7">
                      <a:pos x="T2" y="T3"/>
                    </a:cxn>
                    <a:cxn ang="T8">
                      <a:pos x="T4" y="T5"/>
                    </a:cxn>
                  </a:cxnLst>
                  <a:rect l="T9" t="T10" r="T11" b="T12"/>
                  <a:pathLst>
                    <a:path w="8" h="6">
                      <a:moveTo>
                        <a:pt x="0" y="0"/>
                      </a:moveTo>
                      <a:lnTo>
                        <a:pt x="7" y="6"/>
                      </a:lnTo>
                      <a:lnTo>
                        <a:pt x="8" y="6"/>
                      </a:lnTo>
                    </a:path>
                  </a:pathLst>
                </a:custGeom>
                <a:noFill/>
                <a:ln w="6350">
                  <a:solidFill>
                    <a:srgbClr val="0C0CFF"/>
                  </a:solidFill>
                  <a:prstDash val="solid"/>
                  <a:round/>
                  <a:headEnd/>
                  <a:tailEnd/>
                </a:ln>
              </p:spPr>
              <p:txBody>
                <a:bodyPr/>
                <a:lstStyle/>
                <a:p>
                  <a:endParaRPr lang="en-US"/>
                </a:p>
              </p:txBody>
            </p:sp>
            <p:sp>
              <p:nvSpPr>
                <p:cNvPr id="4976" name="Freeform 2696"/>
                <p:cNvSpPr>
                  <a:spLocks/>
                </p:cNvSpPr>
                <p:nvPr/>
              </p:nvSpPr>
              <p:spPr bwMode="auto">
                <a:xfrm>
                  <a:off x="787" y="3802"/>
                  <a:ext cx="1" cy="1"/>
                </a:xfrm>
                <a:custGeom>
                  <a:avLst/>
                  <a:gdLst>
                    <a:gd name="T0" fmla="*/ 0 w 7"/>
                    <a:gd name="T1" fmla="*/ 0 h 7"/>
                    <a:gd name="T2" fmla="*/ 6 w 7"/>
                    <a:gd name="T3" fmla="*/ 7 h 7"/>
                    <a:gd name="T4" fmla="*/ 7 w 7"/>
                    <a:gd name="T5" fmla="*/ 7 h 7"/>
                    <a:gd name="T6" fmla="*/ 0 60000 65536"/>
                    <a:gd name="T7" fmla="*/ 0 60000 65536"/>
                    <a:gd name="T8" fmla="*/ 0 60000 65536"/>
                    <a:gd name="T9" fmla="*/ 0 w 7"/>
                    <a:gd name="T10" fmla="*/ 0 h 7"/>
                    <a:gd name="T11" fmla="*/ 7 w 7"/>
                    <a:gd name="T12" fmla="*/ 7 h 7"/>
                  </a:gdLst>
                  <a:ahLst/>
                  <a:cxnLst>
                    <a:cxn ang="T6">
                      <a:pos x="T0" y="T1"/>
                    </a:cxn>
                    <a:cxn ang="T7">
                      <a:pos x="T2" y="T3"/>
                    </a:cxn>
                    <a:cxn ang="T8">
                      <a:pos x="T4" y="T5"/>
                    </a:cxn>
                  </a:cxnLst>
                  <a:rect l="T9" t="T10" r="T11" b="T12"/>
                  <a:pathLst>
                    <a:path w="7" h="7">
                      <a:moveTo>
                        <a:pt x="0" y="0"/>
                      </a:moveTo>
                      <a:lnTo>
                        <a:pt x="6" y="7"/>
                      </a:lnTo>
                      <a:lnTo>
                        <a:pt x="7" y="7"/>
                      </a:lnTo>
                    </a:path>
                  </a:pathLst>
                </a:custGeom>
                <a:noFill/>
                <a:ln w="6350">
                  <a:solidFill>
                    <a:srgbClr val="0C0CFF"/>
                  </a:solidFill>
                  <a:prstDash val="solid"/>
                  <a:round/>
                  <a:headEnd/>
                  <a:tailEnd/>
                </a:ln>
              </p:spPr>
              <p:txBody>
                <a:bodyPr/>
                <a:lstStyle/>
                <a:p>
                  <a:endParaRPr lang="en-US"/>
                </a:p>
              </p:txBody>
            </p:sp>
            <p:sp>
              <p:nvSpPr>
                <p:cNvPr id="4977" name="Freeform 2697"/>
                <p:cNvSpPr>
                  <a:spLocks/>
                </p:cNvSpPr>
                <p:nvPr/>
              </p:nvSpPr>
              <p:spPr bwMode="auto">
                <a:xfrm>
                  <a:off x="788" y="3803"/>
                  <a:ext cx="1" cy="1"/>
                </a:xfrm>
                <a:custGeom>
                  <a:avLst/>
                  <a:gdLst>
                    <a:gd name="T0" fmla="*/ 0 w 8"/>
                    <a:gd name="T1" fmla="*/ 0 h 4"/>
                    <a:gd name="T2" fmla="*/ 7 w 8"/>
                    <a:gd name="T3" fmla="*/ 4 h 4"/>
                    <a:gd name="T4" fmla="*/ 8 w 8"/>
                    <a:gd name="T5" fmla="*/ 4 h 4"/>
                    <a:gd name="T6" fmla="*/ 0 60000 65536"/>
                    <a:gd name="T7" fmla="*/ 0 60000 65536"/>
                    <a:gd name="T8" fmla="*/ 0 60000 65536"/>
                    <a:gd name="T9" fmla="*/ 0 w 8"/>
                    <a:gd name="T10" fmla="*/ 0 h 4"/>
                    <a:gd name="T11" fmla="*/ 8 w 8"/>
                    <a:gd name="T12" fmla="*/ 4 h 4"/>
                  </a:gdLst>
                  <a:ahLst/>
                  <a:cxnLst>
                    <a:cxn ang="T6">
                      <a:pos x="T0" y="T1"/>
                    </a:cxn>
                    <a:cxn ang="T7">
                      <a:pos x="T2" y="T3"/>
                    </a:cxn>
                    <a:cxn ang="T8">
                      <a:pos x="T4" y="T5"/>
                    </a:cxn>
                  </a:cxnLst>
                  <a:rect l="T9" t="T10" r="T11" b="T12"/>
                  <a:pathLst>
                    <a:path w="8" h="4">
                      <a:moveTo>
                        <a:pt x="0" y="0"/>
                      </a:moveTo>
                      <a:lnTo>
                        <a:pt x="7" y="4"/>
                      </a:lnTo>
                      <a:lnTo>
                        <a:pt x="8" y="4"/>
                      </a:lnTo>
                    </a:path>
                  </a:pathLst>
                </a:custGeom>
                <a:noFill/>
                <a:ln w="6350">
                  <a:solidFill>
                    <a:srgbClr val="0C0CFF"/>
                  </a:solidFill>
                  <a:prstDash val="solid"/>
                  <a:round/>
                  <a:headEnd/>
                  <a:tailEnd/>
                </a:ln>
              </p:spPr>
              <p:txBody>
                <a:bodyPr/>
                <a:lstStyle/>
                <a:p>
                  <a:endParaRPr lang="en-US"/>
                </a:p>
              </p:txBody>
            </p:sp>
            <p:sp>
              <p:nvSpPr>
                <p:cNvPr id="4978" name="Freeform 2698"/>
                <p:cNvSpPr>
                  <a:spLocks/>
                </p:cNvSpPr>
                <p:nvPr/>
              </p:nvSpPr>
              <p:spPr bwMode="auto">
                <a:xfrm>
                  <a:off x="789" y="3804"/>
                  <a:ext cx="1" cy="1"/>
                </a:xfrm>
                <a:custGeom>
                  <a:avLst/>
                  <a:gdLst>
                    <a:gd name="T0" fmla="*/ 0 w 7"/>
                    <a:gd name="T1" fmla="*/ 0 h 2"/>
                    <a:gd name="T2" fmla="*/ 6 w 7"/>
                    <a:gd name="T3" fmla="*/ 2 h 2"/>
                    <a:gd name="T4" fmla="*/ 7 w 7"/>
                    <a:gd name="T5" fmla="*/ 2 h 2"/>
                    <a:gd name="T6" fmla="*/ 0 60000 65536"/>
                    <a:gd name="T7" fmla="*/ 0 60000 65536"/>
                    <a:gd name="T8" fmla="*/ 0 60000 65536"/>
                    <a:gd name="T9" fmla="*/ 0 w 7"/>
                    <a:gd name="T10" fmla="*/ 0 h 2"/>
                    <a:gd name="T11" fmla="*/ 7 w 7"/>
                    <a:gd name="T12" fmla="*/ 2 h 2"/>
                  </a:gdLst>
                  <a:ahLst/>
                  <a:cxnLst>
                    <a:cxn ang="T6">
                      <a:pos x="T0" y="T1"/>
                    </a:cxn>
                    <a:cxn ang="T7">
                      <a:pos x="T2" y="T3"/>
                    </a:cxn>
                    <a:cxn ang="T8">
                      <a:pos x="T4" y="T5"/>
                    </a:cxn>
                  </a:cxnLst>
                  <a:rect l="T9" t="T10" r="T11" b="T12"/>
                  <a:pathLst>
                    <a:path w="7" h="2">
                      <a:moveTo>
                        <a:pt x="0" y="0"/>
                      </a:moveTo>
                      <a:lnTo>
                        <a:pt x="6" y="2"/>
                      </a:lnTo>
                      <a:lnTo>
                        <a:pt x="7" y="2"/>
                      </a:lnTo>
                    </a:path>
                  </a:pathLst>
                </a:custGeom>
                <a:noFill/>
                <a:ln w="6350">
                  <a:solidFill>
                    <a:srgbClr val="0C0CFF"/>
                  </a:solidFill>
                  <a:prstDash val="solid"/>
                  <a:round/>
                  <a:headEnd/>
                  <a:tailEnd/>
                </a:ln>
              </p:spPr>
              <p:txBody>
                <a:bodyPr/>
                <a:lstStyle/>
                <a:p>
                  <a:endParaRPr lang="en-US"/>
                </a:p>
              </p:txBody>
            </p:sp>
            <p:sp>
              <p:nvSpPr>
                <p:cNvPr id="4979" name="Freeform 2699"/>
                <p:cNvSpPr>
                  <a:spLocks/>
                </p:cNvSpPr>
                <p:nvPr/>
              </p:nvSpPr>
              <p:spPr bwMode="auto">
                <a:xfrm>
                  <a:off x="790" y="3804"/>
                  <a:ext cx="2" cy="1"/>
                </a:xfrm>
                <a:custGeom>
                  <a:avLst/>
                  <a:gdLst>
                    <a:gd name="T0" fmla="*/ 0 w 8"/>
                    <a:gd name="T1" fmla="*/ 2 h 2"/>
                    <a:gd name="T2" fmla="*/ 7 w 8"/>
                    <a:gd name="T3" fmla="*/ 0 h 2"/>
                    <a:gd name="T4" fmla="*/ 8 w 8"/>
                    <a:gd name="T5" fmla="*/ 0 h 2"/>
                    <a:gd name="T6" fmla="*/ 0 60000 65536"/>
                    <a:gd name="T7" fmla="*/ 0 60000 65536"/>
                    <a:gd name="T8" fmla="*/ 0 60000 65536"/>
                    <a:gd name="T9" fmla="*/ 0 w 8"/>
                    <a:gd name="T10" fmla="*/ 0 h 2"/>
                    <a:gd name="T11" fmla="*/ 8 w 8"/>
                    <a:gd name="T12" fmla="*/ 2 h 2"/>
                  </a:gdLst>
                  <a:ahLst/>
                  <a:cxnLst>
                    <a:cxn ang="T6">
                      <a:pos x="T0" y="T1"/>
                    </a:cxn>
                    <a:cxn ang="T7">
                      <a:pos x="T2" y="T3"/>
                    </a:cxn>
                    <a:cxn ang="T8">
                      <a:pos x="T4" y="T5"/>
                    </a:cxn>
                  </a:cxnLst>
                  <a:rect l="T9" t="T10" r="T11" b="T12"/>
                  <a:pathLst>
                    <a:path w="8" h="2">
                      <a:moveTo>
                        <a:pt x="0" y="2"/>
                      </a:moveTo>
                      <a:lnTo>
                        <a:pt x="7" y="0"/>
                      </a:lnTo>
                      <a:lnTo>
                        <a:pt x="8" y="0"/>
                      </a:lnTo>
                    </a:path>
                  </a:pathLst>
                </a:custGeom>
                <a:noFill/>
                <a:ln w="6350">
                  <a:solidFill>
                    <a:srgbClr val="0C0CFF"/>
                  </a:solidFill>
                  <a:prstDash val="solid"/>
                  <a:round/>
                  <a:headEnd/>
                  <a:tailEnd/>
                </a:ln>
              </p:spPr>
              <p:txBody>
                <a:bodyPr/>
                <a:lstStyle/>
                <a:p>
                  <a:endParaRPr lang="en-US"/>
                </a:p>
              </p:txBody>
            </p:sp>
            <p:sp>
              <p:nvSpPr>
                <p:cNvPr id="4980" name="Freeform 2700"/>
                <p:cNvSpPr>
                  <a:spLocks/>
                </p:cNvSpPr>
                <p:nvPr/>
              </p:nvSpPr>
              <p:spPr bwMode="auto">
                <a:xfrm>
                  <a:off x="792" y="3802"/>
                  <a:ext cx="1" cy="2"/>
                </a:xfrm>
                <a:custGeom>
                  <a:avLst/>
                  <a:gdLst>
                    <a:gd name="T0" fmla="*/ 0 w 7"/>
                    <a:gd name="T1" fmla="*/ 8 h 8"/>
                    <a:gd name="T2" fmla="*/ 6 w 7"/>
                    <a:gd name="T3" fmla="*/ 0 h 8"/>
                    <a:gd name="T4" fmla="*/ 7 w 7"/>
                    <a:gd name="T5" fmla="*/ 0 h 8"/>
                    <a:gd name="T6" fmla="*/ 0 60000 65536"/>
                    <a:gd name="T7" fmla="*/ 0 60000 65536"/>
                    <a:gd name="T8" fmla="*/ 0 60000 65536"/>
                    <a:gd name="T9" fmla="*/ 0 w 7"/>
                    <a:gd name="T10" fmla="*/ 0 h 8"/>
                    <a:gd name="T11" fmla="*/ 7 w 7"/>
                    <a:gd name="T12" fmla="*/ 8 h 8"/>
                  </a:gdLst>
                  <a:ahLst/>
                  <a:cxnLst>
                    <a:cxn ang="T6">
                      <a:pos x="T0" y="T1"/>
                    </a:cxn>
                    <a:cxn ang="T7">
                      <a:pos x="T2" y="T3"/>
                    </a:cxn>
                    <a:cxn ang="T8">
                      <a:pos x="T4" y="T5"/>
                    </a:cxn>
                  </a:cxnLst>
                  <a:rect l="T9" t="T10" r="T11" b="T12"/>
                  <a:pathLst>
                    <a:path w="7" h="8">
                      <a:moveTo>
                        <a:pt x="0" y="8"/>
                      </a:moveTo>
                      <a:lnTo>
                        <a:pt x="6" y="0"/>
                      </a:lnTo>
                      <a:lnTo>
                        <a:pt x="7" y="0"/>
                      </a:lnTo>
                    </a:path>
                  </a:pathLst>
                </a:custGeom>
                <a:noFill/>
                <a:ln w="6350">
                  <a:solidFill>
                    <a:srgbClr val="0C0CFF"/>
                  </a:solidFill>
                  <a:prstDash val="solid"/>
                  <a:round/>
                  <a:headEnd/>
                  <a:tailEnd/>
                </a:ln>
              </p:spPr>
              <p:txBody>
                <a:bodyPr/>
                <a:lstStyle/>
                <a:p>
                  <a:endParaRPr lang="en-US"/>
                </a:p>
              </p:txBody>
            </p:sp>
            <p:sp>
              <p:nvSpPr>
                <p:cNvPr id="4981" name="Freeform 2701"/>
                <p:cNvSpPr>
                  <a:spLocks/>
                </p:cNvSpPr>
                <p:nvPr/>
              </p:nvSpPr>
              <p:spPr bwMode="auto">
                <a:xfrm>
                  <a:off x="793" y="3799"/>
                  <a:ext cx="1" cy="3"/>
                </a:xfrm>
                <a:custGeom>
                  <a:avLst/>
                  <a:gdLst>
                    <a:gd name="T0" fmla="*/ 0 w 8"/>
                    <a:gd name="T1" fmla="*/ 17 h 17"/>
                    <a:gd name="T2" fmla="*/ 7 w 8"/>
                    <a:gd name="T3" fmla="*/ 0 h 17"/>
                    <a:gd name="T4" fmla="*/ 8 w 8"/>
                    <a:gd name="T5" fmla="*/ 0 h 17"/>
                    <a:gd name="T6" fmla="*/ 0 60000 65536"/>
                    <a:gd name="T7" fmla="*/ 0 60000 65536"/>
                    <a:gd name="T8" fmla="*/ 0 60000 65536"/>
                    <a:gd name="T9" fmla="*/ 0 w 8"/>
                    <a:gd name="T10" fmla="*/ 0 h 17"/>
                    <a:gd name="T11" fmla="*/ 8 w 8"/>
                    <a:gd name="T12" fmla="*/ 17 h 17"/>
                  </a:gdLst>
                  <a:ahLst/>
                  <a:cxnLst>
                    <a:cxn ang="T6">
                      <a:pos x="T0" y="T1"/>
                    </a:cxn>
                    <a:cxn ang="T7">
                      <a:pos x="T2" y="T3"/>
                    </a:cxn>
                    <a:cxn ang="T8">
                      <a:pos x="T4" y="T5"/>
                    </a:cxn>
                  </a:cxnLst>
                  <a:rect l="T9" t="T10" r="T11" b="T12"/>
                  <a:pathLst>
                    <a:path w="8" h="17">
                      <a:moveTo>
                        <a:pt x="0" y="17"/>
                      </a:moveTo>
                      <a:lnTo>
                        <a:pt x="7" y="0"/>
                      </a:lnTo>
                      <a:lnTo>
                        <a:pt x="8" y="0"/>
                      </a:lnTo>
                    </a:path>
                  </a:pathLst>
                </a:custGeom>
                <a:noFill/>
                <a:ln w="6350">
                  <a:solidFill>
                    <a:srgbClr val="0C0CFF"/>
                  </a:solidFill>
                  <a:prstDash val="solid"/>
                  <a:round/>
                  <a:headEnd/>
                  <a:tailEnd/>
                </a:ln>
              </p:spPr>
              <p:txBody>
                <a:bodyPr/>
                <a:lstStyle/>
                <a:p>
                  <a:endParaRPr lang="en-US"/>
                </a:p>
              </p:txBody>
            </p:sp>
            <p:sp>
              <p:nvSpPr>
                <p:cNvPr id="4982" name="Freeform 2702"/>
                <p:cNvSpPr>
                  <a:spLocks/>
                </p:cNvSpPr>
                <p:nvPr/>
              </p:nvSpPr>
              <p:spPr bwMode="auto">
                <a:xfrm>
                  <a:off x="794" y="3795"/>
                  <a:ext cx="2" cy="4"/>
                </a:xfrm>
                <a:custGeom>
                  <a:avLst/>
                  <a:gdLst>
                    <a:gd name="T0" fmla="*/ 0 w 8"/>
                    <a:gd name="T1" fmla="*/ 22 h 22"/>
                    <a:gd name="T2" fmla="*/ 7 w 8"/>
                    <a:gd name="T3" fmla="*/ 0 h 22"/>
                    <a:gd name="T4" fmla="*/ 8 w 8"/>
                    <a:gd name="T5" fmla="*/ 0 h 22"/>
                    <a:gd name="T6" fmla="*/ 0 60000 65536"/>
                    <a:gd name="T7" fmla="*/ 0 60000 65536"/>
                    <a:gd name="T8" fmla="*/ 0 60000 65536"/>
                    <a:gd name="T9" fmla="*/ 0 w 8"/>
                    <a:gd name="T10" fmla="*/ 0 h 22"/>
                    <a:gd name="T11" fmla="*/ 8 w 8"/>
                    <a:gd name="T12" fmla="*/ 22 h 22"/>
                  </a:gdLst>
                  <a:ahLst/>
                  <a:cxnLst>
                    <a:cxn ang="T6">
                      <a:pos x="T0" y="T1"/>
                    </a:cxn>
                    <a:cxn ang="T7">
                      <a:pos x="T2" y="T3"/>
                    </a:cxn>
                    <a:cxn ang="T8">
                      <a:pos x="T4" y="T5"/>
                    </a:cxn>
                  </a:cxnLst>
                  <a:rect l="T9" t="T10" r="T11" b="T12"/>
                  <a:pathLst>
                    <a:path w="8" h="22">
                      <a:moveTo>
                        <a:pt x="0" y="22"/>
                      </a:moveTo>
                      <a:lnTo>
                        <a:pt x="7" y="0"/>
                      </a:lnTo>
                      <a:lnTo>
                        <a:pt x="8" y="0"/>
                      </a:lnTo>
                    </a:path>
                  </a:pathLst>
                </a:custGeom>
                <a:noFill/>
                <a:ln w="6350">
                  <a:solidFill>
                    <a:srgbClr val="0C0CFF"/>
                  </a:solidFill>
                  <a:prstDash val="solid"/>
                  <a:round/>
                  <a:headEnd/>
                  <a:tailEnd/>
                </a:ln>
              </p:spPr>
              <p:txBody>
                <a:bodyPr/>
                <a:lstStyle/>
                <a:p>
                  <a:endParaRPr lang="en-US"/>
                </a:p>
              </p:txBody>
            </p:sp>
            <p:sp>
              <p:nvSpPr>
                <p:cNvPr id="4983" name="Freeform 2703"/>
                <p:cNvSpPr>
                  <a:spLocks/>
                </p:cNvSpPr>
                <p:nvPr/>
              </p:nvSpPr>
              <p:spPr bwMode="auto">
                <a:xfrm>
                  <a:off x="795" y="3792"/>
                  <a:ext cx="2" cy="3"/>
                </a:xfrm>
                <a:custGeom>
                  <a:avLst/>
                  <a:gdLst>
                    <a:gd name="T0" fmla="*/ 0 w 7"/>
                    <a:gd name="T1" fmla="*/ 15 h 15"/>
                    <a:gd name="T2" fmla="*/ 6 w 7"/>
                    <a:gd name="T3" fmla="*/ 0 h 15"/>
                    <a:gd name="T4" fmla="*/ 7 w 7"/>
                    <a:gd name="T5" fmla="*/ 0 h 15"/>
                    <a:gd name="T6" fmla="*/ 0 60000 65536"/>
                    <a:gd name="T7" fmla="*/ 0 60000 65536"/>
                    <a:gd name="T8" fmla="*/ 0 60000 65536"/>
                    <a:gd name="T9" fmla="*/ 0 w 7"/>
                    <a:gd name="T10" fmla="*/ 0 h 15"/>
                    <a:gd name="T11" fmla="*/ 7 w 7"/>
                    <a:gd name="T12" fmla="*/ 15 h 15"/>
                  </a:gdLst>
                  <a:ahLst/>
                  <a:cxnLst>
                    <a:cxn ang="T6">
                      <a:pos x="T0" y="T1"/>
                    </a:cxn>
                    <a:cxn ang="T7">
                      <a:pos x="T2" y="T3"/>
                    </a:cxn>
                    <a:cxn ang="T8">
                      <a:pos x="T4" y="T5"/>
                    </a:cxn>
                  </a:cxnLst>
                  <a:rect l="T9" t="T10" r="T11" b="T12"/>
                  <a:pathLst>
                    <a:path w="7" h="15">
                      <a:moveTo>
                        <a:pt x="0" y="15"/>
                      </a:moveTo>
                      <a:lnTo>
                        <a:pt x="6" y="0"/>
                      </a:lnTo>
                      <a:lnTo>
                        <a:pt x="7" y="0"/>
                      </a:lnTo>
                    </a:path>
                  </a:pathLst>
                </a:custGeom>
                <a:noFill/>
                <a:ln w="6350">
                  <a:solidFill>
                    <a:srgbClr val="0C0CFF"/>
                  </a:solidFill>
                  <a:prstDash val="solid"/>
                  <a:round/>
                  <a:headEnd/>
                  <a:tailEnd/>
                </a:ln>
              </p:spPr>
              <p:txBody>
                <a:bodyPr/>
                <a:lstStyle/>
                <a:p>
                  <a:endParaRPr lang="en-US"/>
                </a:p>
              </p:txBody>
            </p:sp>
            <p:sp>
              <p:nvSpPr>
                <p:cNvPr id="4984" name="Freeform 2704"/>
                <p:cNvSpPr>
                  <a:spLocks/>
                </p:cNvSpPr>
                <p:nvPr/>
              </p:nvSpPr>
              <p:spPr bwMode="auto">
                <a:xfrm>
                  <a:off x="796" y="3792"/>
                  <a:ext cx="2" cy="1"/>
                </a:xfrm>
                <a:custGeom>
                  <a:avLst/>
                  <a:gdLst>
                    <a:gd name="T0" fmla="*/ 0 w 8"/>
                    <a:gd name="T1" fmla="*/ 0 h 4"/>
                    <a:gd name="T2" fmla="*/ 7 w 8"/>
                    <a:gd name="T3" fmla="*/ 4 h 4"/>
                    <a:gd name="T4" fmla="*/ 8 w 8"/>
                    <a:gd name="T5" fmla="*/ 4 h 4"/>
                    <a:gd name="T6" fmla="*/ 0 60000 65536"/>
                    <a:gd name="T7" fmla="*/ 0 60000 65536"/>
                    <a:gd name="T8" fmla="*/ 0 60000 65536"/>
                    <a:gd name="T9" fmla="*/ 0 w 8"/>
                    <a:gd name="T10" fmla="*/ 0 h 4"/>
                    <a:gd name="T11" fmla="*/ 8 w 8"/>
                    <a:gd name="T12" fmla="*/ 4 h 4"/>
                  </a:gdLst>
                  <a:ahLst/>
                  <a:cxnLst>
                    <a:cxn ang="T6">
                      <a:pos x="T0" y="T1"/>
                    </a:cxn>
                    <a:cxn ang="T7">
                      <a:pos x="T2" y="T3"/>
                    </a:cxn>
                    <a:cxn ang="T8">
                      <a:pos x="T4" y="T5"/>
                    </a:cxn>
                  </a:cxnLst>
                  <a:rect l="T9" t="T10" r="T11" b="T12"/>
                  <a:pathLst>
                    <a:path w="8" h="4">
                      <a:moveTo>
                        <a:pt x="0" y="0"/>
                      </a:moveTo>
                      <a:lnTo>
                        <a:pt x="7" y="4"/>
                      </a:lnTo>
                      <a:lnTo>
                        <a:pt x="8" y="4"/>
                      </a:lnTo>
                    </a:path>
                  </a:pathLst>
                </a:custGeom>
                <a:noFill/>
                <a:ln w="6350">
                  <a:solidFill>
                    <a:srgbClr val="0C0CFF"/>
                  </a:solidFill>
                  <a:prstDash val="solid"/>
                  <a:round/>
                  <a:headEnd/>
                  <a:tailEnd/>
                </a:ln>
              </p:spPr>
              <p:txBody>
                <a:bodyPr/>
                <a:lstStyle/>
                <a:p>
                  <a:endParaRPr lang="en-US"/>
                </a:p>
              </p:txBody>
            </p:sp>
            <p:sp>
              <p:nvSpPr>
                <p:cNvPr id="4985" name="Freeform 2705"/>
                <p:cNvSpPr>
                  <a:spLocks/>
                </p:cNvSpPr>
                <p:nvPr/>
              </p:nvSpPr>
              <p:spPr bwMode="auto">
                <a:xfrm>
                  <a:off x="798" y="3793"/>
                  <a:ext cx="1" cy="1"/>
                </a:xfrm>
                <a:custGeom>
                  <a:avLst/>
                  <a:gdLst>
                    <a:gd name="T0" fmla="*/ 0 w 7"/>
                    <a:gd name="T1" fmla="*/ 0 h 6"/>
                    <a:gd name="T2" fmla="*/ 6 w 7"/>
                    <a:gd name="T3" fmla="*/ 6 h 6"/>
                    <a:gd name="T4" fmla="*/ 7 w 7"/>
                    <a:gd name="T5" fmla="*/ 6 h 6"/>
                    <a:gd name="T6" fmla="*/ 0 60000 65536"/>
                    <a:gd name="T7" fmla="*/ 0 60000 65536"/>
                    <a:gd name="T8" fmla="*/ 0 60000 65536"/>
                    <a:gd name="T9" fmla="*/ 0 w 7"/>
                    <a:gd name="T10" fmla="*/ 0 h 6"/>
                    <a:gd name="T11" fmla="*/ 7 w 7"/>
                    <a:gd name="T12" fmla="*/ 6 h 6"/>
                  </a:gdLst>
                  <a:ahLst/>
                  <a:cxnLst>
                    <a:cxn ang="T6">
                      <a:pos x="T0" y="T1"/>
                    </a:cxn>
                    <a:cxn ang="T7">
                      <a:pos x="T2" y="T3"/>
                    </a:cxn>
                    <a:cxn ang="T8">
                      <a:pos x="T4" y="T5"/>
                    </a:cxn>
                  </a:cxnLst>
                  <a:rect l="T9" t="T10" r="T11" b="T12"/>
                  <a:pathLst>
                    <a:path w="7" h="6">
                      <a:moveTo>
                        <a:pt x="0" y="0"/>
                      </a:moveTo>
                      <a:lnTo>
                        <a:pt x="6" y="6"/>
                      </a:lnTo>
                      <a:lnTo>
                        <a:pt x="7" y="6"/>
                      </a:lnTo>
                    </a:path>
                  </a:pathLst>
                </a:custGeom>
                <a:noFill/>
                <a:ln w="6350">
                  <a:solidFill>
                    <a:srgbClr val="0C0CFF"/>
                  </a:solidFill>
                  <a:prstDash val="solid"/>
                  <a:round/>
                  <a:headEnd/>
                  <a:tailEnd/>
                </a:ln>
              </p:spPr>
              <p:txBody>
                <a:bodyPr/>
                <a:lstStyle/>
                <a:p>
                  <a:endParaRPr lang="en-US"/>
                </a:p>
              </p:txBody>
            </p:sp>
            <p:sp>
              <p:nvSpPr>
                <p:cNvPr id="4986" name="Freeform 2706"/>
                <p:cNvSpPr>
                  <a:spLocks/>
                </p:cNvSpPr>
                <p:nvPr/>
              </p:nvSpPr>
              <p:spPr bwMode="auto">
                <a:xfrm>
                  <a:off x="799" y="3776"/>
                  <a:ext cx="2" cy="18"/>
                </a:xfrm>
                <a:custGeom>
                  <a:avLst/>
                  <a:gdLst>
                    <a:gd name="T0" fmla="*/ 0 w 8"/>
                    <a:gd name="T1" fmla="*/ 94 h 94"/>
                    <a:gd name="T2" fmla="*/ 7 w 8"/>
                    <a:gd name="T3" fmla="*/ 0 h 94"/>
                    <a:gd name="T4" fmla="*/ 8 w 8"/>
                    <a:gd name="T5" fmla="*/ 0 h 94"/>
                    <a:gd name="T6" fmla="*/ 0 60000 65536"/>
                    <a:gd name="T7" fmla="*/ 0 60000 65536"/>
                    <a:gd name="T8" fmla="*/ 0 60000 65536"/>
                    <a:gd name="T9" fmla="*/ 0 w 8"/>
                    <a:gd name="T10" fmla="*/ 0 h 94"/>
                    <a:gd name="T11" fmla="*/ 8 w 8"/>
                    <a:gd name="T12" fmla="*/ 94 h 94"/>
                  </a:gdLst>
                  <a:ahLst/>
                  <a:cxnLst>
                    <a:cxn ang="T6">
                      <a:pos x="T0" y="T1"/>
                    </a:cxn>
                    <a:cxn ang="T7">
                      <a:pos x="T2" y="T3"/>
                    </a:cxn>
                    <a:cxn ang="T8">
                      <a:pos x="T4" y="T5"/>
                    </a:cxn>
                  </a:cxnLst>
                  <a:rect l="T9" t="T10" r="T11" b="T12"/>
                  <a:pathLst>
                    <a:path w="8" h="94">
                      <a:moveTo>
                        <a:pt x="0" y="94"/>
                      </a:moveTo>
                      <a:lnTo>
                        <a:pt x="7" y="0"/>
                      </a:lnTo>
                      <a:lnTo>
                        <a:pt x="8" y="0"/>
                      </a:lnTo>
                    </a:path>
                  </a:pathLst>
                </a:custGeom>
                <a:noFill/>
                <a:ln w="6350">
                  <a:solidFill>
                    <a:srgbClr val="0C0CFF"/>
                  </a:solidFill>
                  <a:prstDash val="solid"/>
                  <a:round/>
                  <a:headEnd/>
                  <a:tailEnd/>
                </a:ln>
              </p:spPr>
              <p:txBody>
                <a:bodyPr/>
                <a:lstStyle/>
                <a:p>
                  <a:endParaRPr lang="en-US"/>
                </a:p>
              </p:txBody>
            </p:sp>
            <p:sp>
              <p:nvSpPr>
                <p:cNvPr id="4987" name="Freeform 2707"/>
                <p:cNvSpPr>
                  <a:spLocks/>
                </p:cNvSpPr>
                <p:nvPr/>
              </p:nvSpPr>
              <p:spPr bwMode="auto">
                <a:xfrm>
                  <a:off x="800" y="3664"/>
                  <a:ext cx="2" cy="112"/>
                </a:xfrm>
                <a:custGeom>
                  <a:avLst/>
                  <a:gdLst>
                    <a:gd name="T0" fmla="*/ 0 w 7"/>
                    <a:gd name="T1" fmla="*/ 583 h 583"/>
                    <a:gd name="T2" fmla="*/ 6 w 7"/>
                    <a:gd name="T3" fmla="*/ 0 h 583"/>
                    <a:gd name="T4" fmla="*/ 7 w 7"/>
                    <a:gd name="T5" fmla="*/ 0 h 583"/>
                    <a:gd name="T6" fmla="*/ 0 60000 65536"/>
                    <a:gd name="T7" fmla="*/ 0 60000 65536"/>
                    <a:gd name="T8" fmla="*/ 0 60000 65536"/>
                    <a:gd name="T9" fmla="*/ 0 w 7"/>
                    <a:gd name="T10" fmla="*/ 0 h 583"/>
                    <a:gd name="T11" fmla="*/ 7 w 7"/>
                    <a:gd name="T12" fmla="*/ 583 h 583"/>
                  </a:gdLst>
                  <a:ahLst/>
                  <a:cxnLst>
                    <a:cxn ang="T6">
                      <a:pos x="T0" y="T1"/>
                    </a:cxn>
                    <a:cxn ang="T7">
                      <a:pos x="T2" y="T3"/>
                    </a:cxn>
                    <a:cxn ang="T8">
                      <a:pos x="T4" y="T5"/>
                    </a:cxn>
                  </a:cxnLst>
                  <a:rect l="T9" t="T10" r="T11" b="T12"/>
                  <a:pathLst>
                    <a:path w="7" h="583">
                      <a:moveTo>
                        <a:pt x="0" y="583"/>
                      </a:moveTo>
                      <a:lnTo>
                        <a:pt x="6" y="0"/>
                      </a:lnTo>
                      <a:lnTo>
                        <a:pt x="7" y="0"/>
                      </a:lnTo>
                    </a:path>
                  </a:pathLst>
                </a:custGeom>
                <a:noFill/>
                <a:ln w="6350">
                  <a:solidFill>
                    <a:srgbClr val="0C0CFF"/>
                  </a:solidFill>
                  <a:prstDash val="solid"/>
                  <a:round/>
                  <a:headEnd/>
                  <a:tailEnd/>
                </a:ln>
              </p:spPr>
              <p:txBody>
                <a:bodyPr/>
                <a:lstStyle/>
                <a:p>
                  <a:endParaRPr lang="en-US"/>
                </a:p>
              </p:txBody>
            </p:sp>
            <p:sp>
              <p:nvSpPr>
                <p:cNvPr id="4988" name="Freeform 2708"/>
                <p:cNvSpPr>
                  <a:spLocks/>
                </p:cNvSpPr>
                <p:nvPr/>
              </p:nvSpPr>
              <p:spPr bwMode="auto">
                <a:xfrm>
                  <a:off x="801" y="3345"/>
                  <a:ext cx="2" cy="319"/>
                </a:xfrm>
                <a:custGeom>
                  <a:avLst/>
                  <a:gdLst>
                    <a:gd name="T0" fmla="*/ 0 w 8"/>
                    <a:gd name="T1" fmla="*/ 1667 h 1667"/>
                    <a:gd name="T2" fmla="*/ 7 w 8"/>
                    <a:gd name="T3" fmla="*/ 0 h 1667"/>
                    <a:gd name="T4" fmla="*/ 8 w 8"/>
                    <a:gd name="T5" fmla="*/ 0 h 1667"/>
                    <a:gd name="T6" fmla="*/ 0 60000 65536"/>
                    <a:gd name="T7" fmla="*/ 0 60000 65536"/>
                    <a:gd name="T8" fmla="*/ 0 60000 65536"/>
                    <a:gd name="T9" fmla="*/ 0 w 8"/>
                    <a:gd name="T10" fmla="*/ 0 h 1667"/>
                    <a:gd name="T11" fmla="*/ 8 w 8"/>
                    <a:gd name="T12" fmla="*/ 1667 h 1667"/>
                  </a:gdLst>
                  <a:ahLst/>
                  <a:cxnLst>
                    <a:cxn ang="T6">
                      <a:pos x="T0" y="T1"/>
                    </a:cxn>
                    <a:cxn ang="T7">
                      <a:pos x="T2" y="T3"/>
                    </a:cxn>
                    <a:cxn ang="T8">
                      <a:pos x="T4" y="T5"/>
                    </a:cxn>
                  </a:cxnLst>
                  <a:rect l="T9" t="T10" r="T11" b="T12"/>
                  <a:pathLst>
                    <a:path w="8" h="1667">
                      <a:moveTo>
                        <a:pt x="0" y="1667"/>
                      </a:moveTo>
                      <a:lnTo>
                        <a:pt x="7" y="0"/>
                      </a:lnTo>
                      <a:lnTo>
                        <a:pt x="8" y="0"/>
                      </a:lnTo>
                    </a:path>
                  </a:pathLst>
                </a:custGeom>
                <a:noFill/>
                <a:ln w="6350">
                  <a:solidFill>
                    <a:srgbClr val="0C0CFF"/>
                  </a:solidFill>
                  <a:prstDash val="solid"/>
                  <a:round/>
                  <a:headEnd/>
                  <a:tailEnd/>
                </a:ln>
              </p:spPr>
              <p:txBody>
                <a:bodyPr/>
                <a:lstStyle/>
                <a:p>
                  <a:endParaRPr lang="en-US"/>
                </a:p>
              </p:txBody>
            </p:sp>
            <p:sp>
              <p:nvSpPr>
                <p:cNvPr id="4989" name="Freeform 2709"/>
                <p:cNvSpPr>
                  <a:spLocks/>
                </p:cNvSpPr>
                <p:nvPr/>
              </p:nvSpPr>
              <p:spPr bwMode="auto">
                <a:xfrm>
                  <a:off x="803" y="2964"/>
                  <a:ext cx="1" cy="381"/>
                </a:xfrm>
                <a:custGeom>
                  <a:avLst/>
                  <a:gdLst>
                    <a:gd name="T0" fmla="*/ 0 w 7"/>
                    <a:gd name="T1" fmla="*/ 1994 h 1994"/>
                    <a:gd name="T2" fmla="*/ 6 w 7"/>
                    <a:gd name="T3" fmla="*/ 0 h 1994"/>
                    <a:gd name="T4" fmla="*/ 7 w 7"/>
                    <a:gd name="T5" fmla="*/ 0 h 1994"/>
                    <a:gd name="T6" fmla="*/ 0 60000 65536"/>
                    <a:gd name="T7" fmla="*/ 0 60000 65536"/>
                    <a:gd name="T8" fmla="*/ 0 60000 65536"/>
                    <a:gd name="T9" fmla="*/ 0 w 7"/>
                    <a:gd name="T10" fmla="*/ 0 h 1994"/>
                    <a:gd name="T11" fmla="*/ 7 w 7"/>
                    <a:gd name="T12" fmla="*/ 1994 h 1994"/>
                  </a:gdLst>
                  <a:ahLst/>
                  <a:cxnLst>
                    <a:cxn ang="T6">
                      <a:pos x="T0" y="T1"/>
                    </a:cxn>
                    <a:cxn ang="T7">
                      <a:pos x="T2" y="T3"/>
                    </a:cxn>
                    <a:cxn ang="T8">
                      <a:pos x="T4" y="T5"/>
                    </a:cxn>
                  </a:cxnLst>
                  <a:rect l="T9" t="T10" r="T11" b="T12"/>
                  <a:pathLst>
                    <a:path w="7" h="1994">
                      <a:moveTo>
                        <a:pt x="0" y="1994"/>
                      </a:moveTo>
                      <a:lnTo>
                        <a:pt x="6" y="0"/>
                      </a:lnTo>
                      <a:lnTo>
                        <a:pt x="7" y="0"/>
                      </a:lnTo>
                    </a:path>
                  </a:pathLst>
                </a:custGeom>
                <a:noFill/>
                <a:ln w="6350">
                  <a:solidFill>
                    <a:srgbClr val="0C0CFF"/>
                  </a:solidFill>
                  <a:prstDash val="solid"/>
                  <a:round/>
                  <a:headEnd/>
                  <a:tailEnd/>
                </a:ln>
              </p:spPr>
              <p:txBody>
                <a:bodyPr/>
                <a:lstStyle/>
                <a:p>
                  <a:endParaRPr lang="en-US"/>
                </a:p>
              </p:txBody>
            </p:sp>
            <p:sp>
              <p:nvSpPr>
                <p:cNvPr id="4990" name="Freeform 2710"/>
                <p:cNvSpPr>
                  <a:spLocks/>
                </p:cNvSpPr>
                <p:nvPr/>
              </p:nvSpPr>
              <p:spPr bwMode="auto">
                <a:xfrm>
                  <a:off x="804" y="2929"/>
                  <a:ext cx="1" cy="35"/>
                </a:xfrm>
                <a:custGeom>
                  <a:avLst/>
                  <a:gdLst>
                    <a:gd name="T0" fmla="*/ 0 w 8"/>
                    <a:gd name="T1" fmla="*/ 179 h 179"/>
                    <a:gd name="T2" fmla="*/ 7 w 8"/>
                    <a:gd name="T3" fmla="*/ 0 h 179"/>
                    <a:gd name="T4" fmla="*/ 8 w 8"/>
                    <a:gd name="T5" fmla="*/ 0 h 179"/>
                    <a:gd name="T6" fmla="*/ 0 60000 65536"/>
                    <a:gd name="T7" fmla="*/ 0 60000 65536"/>
                    <a:gd name="T8" fmla="*/ 0 60000 65536"/>
                    <a:gd name="T9" fmla="*/ 0 w 8"/>
                    <a:gd name="T10" fmla="*/ 0 h 179"/>
                    <a:gd name="T11" fmla="*/ 8 w 8"/>
                    <a:gd name="T12" fmla="*/ 179 h 179"/>
                  </a:gdLst>
                  <a:ahLst/>
                  <a:cxnLst>
                    <a:cxn ang="T6">
                      <a:pos x="T0" y="T1"/>
                    </a:cxn>
                    <a:cxn ang="T7">
                      <a:pos x="T2" y="T3"/>
                    </a:cxn>
                    <a:cxn ang="T8">
                      <a:pos x="T4" y="T5"/>
                    </a:cxn>
                  </a:cxnLst>
                  <a:rect l="T9" t="T10" r="T11" b="T12"/>
                  <a:pathLst>
                    <a:path w="8" h="179">
                      <a:moveTo>
                        <a:pt x="0" y="179"/>
                      </a:moveTo>
                      <a:lnTo>
                        <a:pt x="7" y="0"/>
                      </a:lnTo>
                      <a:lnTo>
                        <a:pt x="8" y="0"/>
                      </a:lnTo>
                    </a:path>
                  </a:pathLst>
                </a:custGeom>
                <a:noFill/>
                <a:ln w="6350">
                  <a:solidFill>
                    <a:srgbClr val="0C0CFF"/>
                  </a:solidFill>
                  <a:prstDash val="solid"/>
                  <a:round/>
                  <a:headEnd/>
                  <a:tailEnd/>
                </a:ln>
              </p:spPr>
              <p:txBody>
                <a:bodyPr/>
                <a:lstStyle/>
                <a:p>
                  <a:endParaRPr lang="en-US"/>
                </a:p>
              </p:txBody>
            </p:sp>
            <p:sp>
              <p:nvSpPr>
                <p:cNvPr id="4991" name="Freeform 2711"/>
                <p:cNvSpPr>
                  <a:spLocks/>
                </p:cNvSpPr>
                <p:nvPr/>
              </p:nvSpPr>
              <p:spPr bwMode="auto">
                <a:xfrm>
                  <a:off x="805" y="2929"/>
                  <a:ext cx="2" cy="330"/>
                </a:xfrm>
                <a:custGeom>
                  <a:avLst/>
                  <a:gdLst>
                    <a:gd name="T0" fmla="*/ 0 w 7"/>
                    <a:gd name="T1" fmla="*/ 0 h 1724"/>
                    <a:gd name="T2" fmla="*/ 6 w 7"/>
                    <a:gd name="T3" fmla="*/ 1724 h 1724"/>
                    <a:gd name="T4" fmla="*/ 7 w 7"/>
                    <a:gd name="T5" fmla="*/ 1724 h 1724"/>
                    <a:gd name="T6" fmla="*/ 0 60000 65536"/>
                    <a:gd name="T7" fmla="*/ 0 60000 65536"/>
                    <a:gd name="T8" fmla="*/ 0 60000 65536"/>
                    <a:gd name="T9" fmla="*/ 0 w 7"/>
                    <a:gd name="T10" fmla="*/ 0 h 1724"/>
                    <a:gd name="T11" fmla="*/ 7 w 7"/>
                    <a:gd name="T12" fmla="*/ 1724 h 1724"/>
                  </a:gdLst>
                  <a:ahLst/>
                  <a:cxnLst>
                    <a:cxn ang="T6">
                      <a:pos x="T0" y="T1"/>
                    </a:cxn>
                    <a:cxn ang="T7">
                      <a:pos x="T2" y="T3"/>
                    </a:cxn>
                    <a:cxn ang="T8">
                      <a:pos x="T4" y="T5"/>
                    </a:cxn>
                  </a:cxnLst>
                  <a:rect l="T9" t="T10" r="T11" b="T12"/>
                  <a:pathLst>
                    <a:path w="7" h="1724">
                      <a:moveTo>
                        <a:pt x="0" y="0"/>
                      </a:moveTo>
                      <a:lnTo>
                        <a:pt x="6" y="1724"/>
                      </a:lnTo>
                      <a:lnTo>
                        <a:pt x="7" y="1724"/>
                      </a:lnTo>
                    </a:path>
                  </a:pathLst>
                </a:custGeom>
                <a:noFill/>
                <a:ln w="6350">
                  <a:solidFill>
                    <a:srgbClr val="0C0CFF"/>
                  </a:solidFill>
                  <a:prstDash val="solid"/>
                  <a:round/>
                  <a:headEnd/>
                  <a:tailEnd/>
                </a:ln>
              </p:spPr>
              <p:txBody>
                <a:bodyPr/>
                <a:lstStyle/>
                <a:p>
                  <a:endParaRPr lang="en-US"/>
                </a:p>
              </p:txBody>
            </p:sp>
            <p:sp>
              <p:nvSpPr>
                <p:cNvPr id="4992" name="Freeform 2712"/>
                <p:cNvSpPr>
                  <a:spLocks/>
                </p:cNvSpPr>
                <p:nvPr/>
              </p:nvSpPr>
              <p:spPr bwMode="auto">
                <a:xfrm>
                  <a:off x="806" y="3259"/>
                  <a:ext cx="2" cy="318"/>
                </a:xfrm>
                <a:custGeom>
                  <a:avLst/>
                  <a:gdLst>
                    <a:gd name="T0" fmla="*/ 0 w 8"/>
                    <a:gd name="T1" fmla="*/ 0 h 1662"/>
                    <a:gd name="T2" fmla="*/ 7 w 8"/>
                    <a:gd name="T3" fmla="*/ 1662 h 1662"/>
                    <a:gd name="T4" fmla="*/ 8 w 8"/>
                    <a:gd name="T5" fmla="*/ 1662 h 1662"/>
                    <a:gd name="T6" fmla="*/ 0 60000 65536"/>
                    <a:gd name="T7" fmla="*/ 0 60000 65536"/>
                    <a:gd name="T8" fmla="*/ 0 60000 65536"/>
                    <a:gd name="T9" fmla="*/ 0 w 8"/>
                    <a:gd name="T10" fmla="*/ 0 h 1662"/>
                    <a:gd name="T11" fmla="*/ 8 w 8"/>
                    <a:gd name="T12" fmla="*/ 1662 h 1662"/>
                  </a:gdLst>
                  <a:ahLst/>
                  <a:cxnLst>
                    <a:cxn ang="T6">
                      <a:pos x="T0" y="T1"/>
                    </a:cxn>
                    <a:cxn ang="T7">
                      <a:pos x="T2" y="T3"/>
                    </a:cxn>
                    <a:cxn ang="T8">
                      <a:pos x="T4" y="T5"/>
                    </a:cxn>
                  </a:cxnLst>
                  <a:rect l="T9" t="T10" r="T11" b="T12"/>
                  <a:pathLst>
                    <a:path w="8" h="1662">
                      <a:moveTo>
                        <a:pt x="0" y="0"/>
                      </a:moveTo>
                      <a:lnTo>
                        <a:pt x="7" y="1662"/>
                      </a:lnTo>
                      <a:lnTo>
                        <a:pt x="8" y="1662"/>
                      </a:lnTo>
                    </a:path>
                  </a:pathLst>
                </a:custGeom>
                <a:noFill/>
                <a:ln w="6350">
                  <a:solidFill>
                    <a:srgbClr val="0C0CFF"/>
                  </a:solidFill>
                  <a:prstDash val="solid"/>
                  <a:round/>
                  <a:headEnd/>
                  <a:tailEnd/>
                </a:ln>
              </p:spPr>
              <p:txBody>
                <a:bodyPr/>
                <a:lstStyle/>
                <a:p>
                  <a:endParaRPr lang="en-US"/>
                </a:p>
              </p:txBody>
            </p:sp>
            <p:sp>
              <p:nvSpPr>
                <p:cNvPr id="4993" name="Freeform 2713"/>
                <p:cNvSpPr>
                  <a:spLocks/>
                </p:cNvSpPr>
                <p:nvPr/>
              </p:nvSpPr>
              <p:spPr bwMode="auto">
                <a:xfrm>
                  <a:off x="808" y="3577"/>
                  <a:ext cx="1" cy="146"/>
                </a:xfrm>
                <a:custGeom>
                  <a:avLst/>
                  <a:gdLst>
                    <a:gd name="T0" fmla="*/ 0 w 8"/>
                    <a:gd name="T1" fmla="*/ 0 h 764"/>
                    <a:gd name="T2" fmla="*/ 7 w 8"/>
                    <a:gd name="T3" fmla="*/ 764 h 764"/>
                    <a:gd name="T4" fmla="*/ 8 w 8"/>
                    <a:gd name="T5" fmla="*/ 764 h 764"/>
                    <a:gd name="T6" fmla="*/ 0 60000 65536"/>
                    <a:gd name="T7" fmla="*/ 0 60000 65536"/>
                    <a:gd name="T8" fmla="*/ 0 60000 65536"/>
                    <a:gd name="T9" fmla="*/ 0 w 8"/>
                    <a:gd name="T10" fmla="*/ 0 h 764"/>
                    <a:gd name="T11" fmla="*/ 8 w 8"/>
                    <a:gd name="T12" fmla="*/ 764 h 764"/>
                  </a:gdLst>
                  <a:ahLst/>
                  <a:cxnLst>
                    <a:cxn ang="T6">
                      <a:pos x="T0" y="T1"/>
                    </a:cxn>
                    <a:cxn ang="T7">
                      <a:pos x="T2" y="T3"/>
                    </a:cxn>
                    <a:cxn ang="T8">
                      <a:pos x="T4" y="T5"/>
                    </a:cxn>
                  </a:cxnLst>
                  <a:rect l="T9" t="T10" r="T11" b="T12"/>
                  <a:pathLst>
                    <a:path w="8" h="764">
                      <a:moveTo>
                        <a:pt x="0" y="0"/>
                      </a:moveTo>
                      <a:lnTo>
                        <a:pt x="7" y="764"/>
                      </a:lnTo>
                      <a:lnTo>
                        <a:pt x="8" y="764"/>
                      </a:lnTo>
                    </a:path>
                  </a:pathLst>
                </a:custGeom>
                <a:noFill/>
                <a:ln w="6350">
                  <a:solidFill>
                    <a:srgbClr val="0C0CFF"/>
                  </a:solidFill>
                  <a:prstDash val="solid"/>
                  <a:round/>
                  <a:headEnd/>
                  <a:tailEnd/>
                </a:ln>
              </p:spPr>
              <p:txBody>
                <a:bodyPr/>
                <a:lstStyle/>
                <a:p>
                  <a:endParaRPr lang="en-US"/>
                </a:p>
              </p:txBody>
            </p:sp>
            <p:sp>
              <p:nvSpPr>
                <p:cNvPr id="4994" name="Freeform 2714"/>
                <p:cNvSpPr>
                  <a:spLocks/>
                </p:cNvSpPr>
                <p:nvPr/>
              </p:nvSpPr>
              <p:spPr bwMode="auto">
                <a:xfrm>
                  <a:off x="809" y="3723"/>
                  <a:ext cx="1" cy="47"/>
                </a:xfrm>
                <a:custGeom>
                  <a:avLst/>
                  <a:gdLst>
                    <a:gd name="T0" fmla="*/ 0 w 7"/>
                    <a:gd name="T1" fmla="*/ 0 h 244"/>
                    <a:gd name="T2" fmla="*/ 6 w 7"/>
                    <a:gd name="T3" fmla="*/ 244 h 244"/>
                    <a:gd name="T4" fmla="*/ 7 w 7"/>
                    <a:gd name="T5" fmla="*/ 244 h 244"/>
                    <a:gd name="T6" fmla="*/ 0 60000 65536"/>
                    <a:gd name="T7" fmla="*/ 0 60000 65536"/>
                    <a:gd name="T8" fmla="*/ 0 60000 65536"/>
                    <a:gd name="T9" fmla="*/ 0 w 7"/>
                    <a:gd name="T10" fmla="*/ 0 h 244"/>
                    <a:gd name="T11" fmla="*/ 7 w 7"/>
                    <a:gd name="T12" fmla="*/ 244 h 244"/>
                  </a:gdLst>
                  <a:ahLst/>
                  <a:cxnLst>
                    <a:cxn ang="T6">
                      <a:pos x="T0" y="T1"/>
                    </a:cxn>
                    <a:cxn ang="T7">
                      <a:pos x="T2" y="T3"/>
                    </a:cxn>
                    <a:cxn ang="T8">
                      <a:pos x="T4" y="T5"/>
                    </a:cxn>
                  </a:cxnLst>
                  <a:rect l="T9" t="T10" r="T11" b="T12"/>
                  <a:pathLst>
                    <a:path w="7" h="244">
                      <a:moveTo>
                        <a:pt x="0" y="0"/>
                      </a:moveTo>
                      <a:lnTo>
                        <a:pt x="6" y="244"/>
                      </a:lnTo>
                      <a:lnTo>
                        <a:pt x="7" y="244"/>
                      </a:lnTo>
                    </a:path>
                  </a:pathLst>
                </a:custGeom>
                <a:noFill/>
                <a:ln w="6350">
                  <a:solidFill>
                    <a:srgbClr val="0C0CFF"/>
                  </a:solidFill>
                  <a:prstDash val="solid"/>
                  <a:round/>
                  <a:headEnd/>
                  <a:tailEnd/>
                </a:ln>
              </p:spPr>
              <p:txBody>
                <a:bodyPr/>
                <a:lstStyle/>
                <a:p>
                  <a:endParaRPr lang="en-US"/>
                </a:p>
              </p:txBody>
            </p:sp>
            <p:sp>
              <p:nvSpPr>
                <p:cNvPr id="4995" name="Freeform 2715"/>
                <p:cNvSpPr>
                  <a:spLocks/>
                </p:cNvSpPr>
                <p:nvPr/>
              </p:nvSpPr>
              <p:spPr bwMode="auto">
                <a:xfrm>
                  <a:off x="810" y="3770"/>
                  <a:ext cx="2" cy="15"/>
                </a:xfrm>
                <a:custGeom>
                  <a:avLst/>
                  <a:gdLst>
                    <a:gd name="T0" fmla="*/ 0 w 8"/>
                    <a:gd name="T1" fmla="*/ 0 h 78"/>
                    <a:gd name="T2" fmla="*/ 7 w 8"/>
                    <a:gd name="T3" fmla="*/ 78 h 78"/>
                    <a:gd name="T4" fmla="*/ 8 w 8"/>
                    <a:gd name="T5" fmla="*/ 78 h 78"/>
                    <a:gd name="T6" fmla="*/ 0 60000 65536"/>
                    <a:gd name="T7" fmla="*/ 0 60000 65536"/>
                    <a:gd name="T8" fmla="*/ 0 60000 65536"/>
                    <a:gd name="T9" fmla="*/ 0 w 8"/>
                    <a:gd name="T10" fmla="*/ 0 h 78"/>
                    <a:gd name="T11" fmla="*/ 8 w 8"/>
                    <a:gd name="T12" fmla="*/ 78 h 78"/>
                  </a:gdLst>
                  <a:ahLst/>
                  <a:cxnLst>
                    <a:cxn ang="T6">
                      <a:pos x="T0" y="T1"/>
                    </a:cxn>
                    <a:cxn ang="T7">
                      <a:pos x="T2" y="T3"/>
                    </a:cxn>
                    <a:cxn ang="T8">
                      <a:pos x="T4" y="T5"/>
                    </a:cxn>
                  </a:cxnLst>
                  <a:rect l="T9" t="T10" r="T11" b="T12"/>
                  <a:pathLst>
                    <a:path w="8" h="78">
                      <a:moveTo>
                        <a:pt x="0" y="0"/>
                      </a:moveTo>
                      <a:lnTo>
                        <a:pt x="7" y="78"/>
                      </a:lnTo>
                      <a:lnTo>
                        <a:pt x="8" y="78"/>
                      </a:lnTo>
                    </a:path>
                  </a:pathLst>
                </a:custGeom>
                <a:noFill/>
                <a:ln w="6350">
                  <a:solidFill>
                    <a:srgbClr val="0C0CFF"/>
                  </a:solidFill>
                  <a:prstDash val="solid"/>
                  <a:round/>
                  <a:headEnd/>
                  <a:tailEnd/>
                </a:ln>
              </p:spPr>
              <p:txBody>
                <a:bodyPr/>
                <a:lstStyle/>
                <a:p>
                  <a:endParaRPr lang="en-US"/>
                </a:p>
              </p:txBody>
            </p:sp>
            <p:sp>
              <p:nvSpPr>
                <p:cNvPr id="4996" name="Freeform 2716"/>
                <p:cNvSpPr>
                  <a:spLocks/>
                </p:cNvSpPr>
                <p:nvPr/>
              </p:nvSpPr>
              <p:spPr bwMode="auto">
                <a:xfrm>
                  <a:off x="812" y="3785"/>
                  <a:ext cx="1" cy="6"/>
                </a:xfrm>
                <a:custGeom>
                  <a:avLst/>
                  <a:gdLst>
                    <a:gd name="T0" fmla="*/ 0 w 7"/>
                    <a:gd name="T1" fmla="*/ 0 h 32"/>
                    <a:gd name="T2" fmla="*/ 6 w 7"/>
                    <a:gd name="T3" fmla="*/ 32 h 32"/>
                    <a:gd name="T4" fmla="*/ 7 w 7"/>
                    <a:gd name="T5" fmla="*/ 32 h 32"/>
                    <a:gd name="T6" fmla="*/ 0 60000 65536"/>
                    <a:gd name="T7" fmla="*/ 0 60000 65536"/>
                    <a:gd name="T8" fmla="*/ 0 60000 65536"/>
                    <a:gd name="T9" fmla="*/ 0 w 7"/>
                    <a:gd name="T10" fmla="*/ 0 h 32"/>
                    <a:gd name="T11" fmla="*/ 7 w 7"/>
                    <a:gd name="T12" fmla="*/ 32 h 32"/>
                  </a:gdLst>
                  <a:ahLst/>
                  <a:cxnLst>
                    <a:cxn ang="T6">
                      <a:pos x="T0" y="T1"/>
                    </a:cxn>
                    <a:cxn ang="T7">
                      <a:pos x="T2" y="T3"/>
                    </a:cxn>
                    <a:cxn ang="T8">
                      <a:pos x="T4" y="T5"/>
                    </a:cxn>
                  </a:cxnLst>
                  <a:rect l="T9" t="T10" r="T11" b="T12"/>
                  <a:pathLst>
                    <a:path w="7" h="32">
                      <a:moveTo>
                        <a:pt x="0" y="0"/>
                      </a:moveTo>
                      <a:lnTo>
                        <a:pt x="6" y="32"/>
                      </a:lnTo>
                      <a:lnTo>
                        <a:pt x="7" y="32"/>
                      </a:lnTo>
                    </a:path>
                  </a:pathLst>
                </a:custGeom>
                <a:noFill/>
                <a:ln w="6350">
                  <a:solidFill>
                    <a:srgbClr val="0C0CFF"/>
                  </a:solidFill>
                  <a:prstDash val="solid"/>
                  <a:round/>
                  <a:headEnd/>
                  <a:tailEnd/>
                </a:ln>
              </p:spPr>
              <p:txBody>
                <a:bodyPr/>
                <a:lstStyle/>
                <a:p>
                  <a:endParaRPr lang="en-US"/>
                </a:p>
              </p:txBody>
            </p:sp>
            <p:sp>
              <p:nvSpPr>
                <p:cNvPr id="4997" name="Freeform 2717"/>
                <p:cNvSpPr>
                  <a:spLocks/>
                </p:cNvSpPr>
                <p:nvPr/>
              </p:nvSpPr>
              <p:spPr bwMode="auto">
                <a:xfrm>
                  <a:off x="813" y="3791"/>
                  <a:ext cx="1" cy="3"/>
                </a:xfrm>
                <a:custGeom>
                  <a:avLst/>
                  <a:gdLst>
                    <a:gd name="T0" fmla="*/ 0 w 8"/>
                    <a:gd name="T1" fmla="*/ 0 h 17"/>
                    <a:gd name="T2" fmla="*/ 7 w 8"/>
                    <a:gd name="T3" fmla="*/ 17 h 17"/>
                    <a:gd name="T4" fmla="*/ 8 w 8"/>
                    <a:gd name="T5" fmla="*/ 17 h 17"/>
                    <a:gd name="T6" fmla="*/ 0 60000 65536"/>
                    <a:gd name="T7" fmla="*/ 0 60000 65536"/>
                    <a:gd name="T8" fmla="*/ 0 60000 65536"/>
                    <a:gd name="T9" fmla="*/ 0 w 8"/>
                    <a:gd name="T10" fmla="*/ 0 h 17"/>
                    <a:gd name="T11" fmla="*/ 8 w 8"/>
                    <a:gd name="T12" fmla="*/ 17 h 17"/>
                  </a:gdLst>
                  <a:ahLst/>
                  <a:cxnLst>
                    <a:cxn ang="T6">
                      <a:pos x="T0" y="T1"/>
                    </a:cxn>
                    <a:cxn ang="T7">
                      <a:pos x="T2" y="T3"/>
                    </a:cxn>
                    <a:cxn ang="T8">
                      <a:pos x="T4" y="T5"/>
                    </a:cxn>
                  </a:cxnLst>
                  <a:rect l="T9" t="T10" r="T11" b="T12"/>
                  <a:pathLst>
                    <a:path w="8" h="17">
                      <a:moveTo>
                        <a:pt x="0" y="0"/>
                      </a:moveTo>
                      <a:lnTo>
                        <a:pt x="7" y="17"/>
                      </a:lnTo>
                      <a:lnTo>
                        <a:pt x="8" y="17"/>
                      </a:lnTo>
                    </a:path>
                  </a:pathLst>
                </a:custGeom>
                <a:noFill/>
                <a:ln w="6350">
                  <a:solidFill>
                    <a:srgbClr val="0C0CFF"/>
                  </a:solidFill>
                  <a:prstDash val="solid"/>
                  <a:round/>
                  <a:headEnd/>
                  <a:tailEnd/>
                </a:ln>
              </p:spPr>
              <p:txBody>
                <a:bodyPr/>
                <a:lstStyle/>
                <a:p>
                  <a:endParaRPr lang="en-US"/>
                </a:p>
              </p:txBody>
            </p:sp>
            <p:sp>
              <p:nvSpPr>
                <p:cNvPr id="4998" name="Freeform 2718"/>
                <p:cNvSpPr>
                  <a:spLocks/>
                </p:cNvSpPr>
                <p:nvPr/>
              </p:nvSpPr>
              <p:spPr bwMode="auto">
                <a:xfrm>
                  <a:off x="814" y="3794"/>
                  <a:ext cx="1" cy="2"/>
                </a:xfrm>
                <a:custGeom>
                  <a:avLst/>
                  <a:gdLst>
                    <a:gd name="T0" fmla="*/ 0 w 7"/>
                    <a:gd name="T1" fmla="*/ 0 h 9"/>
                    <a:gd name="T2" fmla="*/ 6 w 7"/>
                    <a:gd name="T3" fmla="*/ 9 h 9"/>
                    <a:gd name="T4" fmla="*/ 7 w 7"/>
                    <a:gd name="T5" fmla="*/ 9 h 9"/>
                    <a:gd name="T6" fmla="*/ 0 60000 65536"/>
                    <a:gd name="T7" fmla="*/ 0 60000 65536"/>
                    <a:gd name="T8" fmla="*/ 0 60000 65536"/>
                    <a:gd name="T9" fmla="*/ 0 w 7"/>
                    <a:gd name="T10" fmla="*/ 0 h 9"/>
                    <a:gd name="T11" fmla="*/ 7 w 7"/>
                    <a:gd name="T12" fmla="*/ 9 h 9"/>
                  </a:gdLst>
                  <a:ahLst/>
                  <a:cxnLst>
                    <a:cxn ang="T6">
                      <a:pos x="T0" y="T1"/>
                    </a:cxn>
                    <a:cxn ang="T7">
                      <a:pos x="T2" y="T3"/>
                    </a:cxn>
                    <a:cxn ang="T8">
                      <a:pos x="T4" y="T5"/>
                    </a:cxn>
                  </a:cxnLst>
                  <a:rect l="T9" t="T10" r="T11" b="T12"/>
                  <a:pathLst>
                    <a:path w="7" h="9">
                      <a:moveTo>
                        <a:pt x="0" y="0"/>
                      </a:moveTo>
                      <a:lnTo>
                        <a:pt x="6" y="9"/>
                      </a:lnTo>
                      <a:lnTo>
                        <a:pt x="7" y="9"/>
                      </a:lnTo>
                    </a:path>
                  </a:pathLst>
                </a:custGeom>
                <a:noFill/>
                <a:ln w="6350">
                  <a:solidFill>
                    <a:srgbClr val="0C0CFF"/>
                  </a:solidFill>
                  <a:prstDash val="solid"/>
                  <a:round/>
                  <a:headEnd/>
                  <a:tailEnd/>
                </a:ln>
              </p:spPr>
              <p:txBody>
                <a:bodyPr/>
                <a:lstStyle/>
                <a:p>
                  <a:endParaRPr lang="en-US"/>
                </a:p>
              </p:txBody>
            </p:sp>
            <p:sp>
              <p:nvSpPr>
                <p:cNvPr id="4999" name="Freeform 2719"/>
                <p:cNvSpPr>
                  <a:spLocks/>
                </p:cNvSpPr>
                <p:nvPr/>
              </p:nvSpPr>
              <p:spPr bwMode="auto">
                <a:xfrm>
                  <a:off x="815" y="3796"/>
                  <a:ext cx="2" cy="1"/>
                </a:xfrm>
                <a:custGeom>
                  <a:avLst/>
                  <a:gdLst>
                    <a:gd name="T0" fmla="*/ 0 w 8"/>
                    <a:gd name="T1" fmla="*/ 0 h 6"/>
                    <a:gd name="T2" fmla="*/ 7 w 8"/>
                    <a:gd name="T3" fmla="*/ 6 h 6"/>
                    <a:gd name="T4" fmla="*/ 8 w 8"/>
                    <a:gd name="T5" fmla="*/ 6 h 6"/>
                    <a:gd name="T6" fmla="*/ 0 60000 65536"/>
                    <a:gd name="T7" fmla="*/ 0 60000 65536"/>
                    <a:gd name="T8" fmla="*/ 0 60000 65536"/>
                    <a:gd name="T9" fmla="*/ 0 w 8"/>
                    <a:gd name="T10" fmla="*/ 0 h 6"/>
                    <a:gd name="T11" fmla="*/ 8 w 8"/>
                    <a:gd name="T12" fmla="*/ 6 h 6"/>
                  </a:gdLst>
                  <a:ahLst/>
                  <a:cxnLst>
                    <a:cxn ang="T6">
                      <a:pos x="T0" y="T1"/>
                    </a:cxn>
                    <a:cxn ang="T7">
                      <a:pos x="T2" y="T3"/>
                    </a:cxn>
                    <a:cxn ang="T8">
                      <a:pos x="T4" y="T5"/>
                    </a:cxn>
                  </a:cxnLst>
                  <a:rect l="T9" t="T10" r="T11" b="T12"/>
                  <a:pathLst>
                    <a:path w="8" h="6">
                      <a:moveTo>
                        <a:pt x="0" y="0"/>
                      </a:moveTo>
                      <a:lnTo>
                        <a:pt x="7" y="6"/>
                      </a:lnTo>
                      <a:lnTo>
                        <a:pt x="8" y="6"/>
                      </a:lnTo>
                    </a:path>
                  </a:pathLst>
                </a:custGeom>
                <a:noFill/>
                <a:ln w="6350">
                  <a:solidFill>
                    <a:srgbClr val="0C0CFF"/>
                  </a:solidFill>
                  <a:prstDash val="solid"/>
                  <a:round/>
                  <a:headEnd/>
                  <a:tailEnd/>
                </a:ln>
              </p:spPr>
              <p:txBody>
                <a:bodyPr/>
                <a:lstStyle/>
                <a:p>
                  <a:endParaRPr lang="en-US"/>
                </a:p>
              </p:txBody>
            </p:sp>
            <p:sp>
              <p:nvSpPr>
                <p:cNvPr id="5000" name="Freeform 2720"/>
                <p:cNvSpPr>
                  <a:spLocks/>
                </p:cNvSpPr>
                <p:nvPr/>
              </p:nvSpPr>
              <p:spPr bwMode="auto">
                <a:xfrm>
                  <a:off x="817" y="3797"/>
                  <a:ext cx="1" cy="1"/>
                </a:xfrm>
                <a:custGeom>
                  <a:avLst/>
                  <a:gdLst>
                    <a:gd name="T0" fmla="*/ 0 w 7"/>
                    <a:gd name="T1" fmla="*/ 0 h 4"/>
                    <a:gd name="T2" fmla="*/ 6 w 7"/>
                    <a:gd name="T3" fmla="*/ 4 h 4"/>
                    <a:gd name="T4" fmla="*/ 7 w 7"/>
                    <a:gd name="T5" fmla="*/ 4 h 4"/>
                    <a:gd name="T6" fmla="*/ 0 60000 65536"/>
                    <a:gd name="T7" fmla="*/ 0 60000 65536"/>
                    <a:gd name="T8" fmla="*/ 0 60000 65536"/>
                    <a:gd name="T9" fmla="*/ 0 w 7"/>
                    <a:gd name="T10" fmla="*/ 0 h 4"/>
                    <a:gd name="T11" fmla="*/ 7 w 7"/>
                    <a:gd name="T12" fmla="*/ 4 h 4"/>
                  </a:gdLst>
                  <a:ahLst/>
                  <a:cxnLst>
                    <a:cxn ang="T6">
                      <a:pos x="T0" y="T1"/>
                    </a:cxn>
                    <a:cxn ang="T7">
                      <a:pos x="T2" y="T3"/>
                    </a:cxn>
                    <a:cxn ang="T8">
                      <a:pos x="T4" y="T5"/>
                    </a:cxn>
                  </a:cxnLst>
                  <a:rect l="T9" t="T10" r="T11" b="T12"/>
                  <a:pathLst>
                    <a:path w="7" h="4">
                      <a:moveTo>
                        <a:pt x="0" y="0"/>
                      </a:moveTo>
                      <a:lnTo>
                        <a:pt x="6" y="4"/>
                      </a:lnTo>
                      <a:lnTo>
                        <a:pt x="7" y="4"/>
                      </a:lnTo>
                    </a:path>
                  </a:pathLst>
                </a:custGeom>
                <a:noFill/>
                <a:ln w="6350">
                  <a:solidFill>
                    <a:srgbClr val="0C0CFF"/>
                  </a:solidFill>
                  <a:prstDash val="solid"/>
                  <a:round/>
                  <a:headEnd/>
                  <a:tailEnd/>
                </a:ln>
              </p:spPr>
              <p:txBody>
                <a:bodyPr/>
                <a:lstStyle/>
                <a:p>
                  <a:endParaRPr lang="en-US"/>
                </a:p>
              </p:txBody>
            </p:sp>
            <p:sp>
              <p:nvSpPr>
                <p:cNvPr id="5001" name="Freeform 2721"/>
                <p:cNvSpPr>
                  <a:spLocks/>
                </p:cNvSpPr>
                <p:nvPr/>
              </p:nvSpPr>
              <p:spPr bwMode="auto">
                <a:xfrm>
                  <a:off x="818" y="3798"/>
                  <a:ext cx="1" cy="1"/>
                </a:xfrm>
                <a:custGeom>
                  <a:avLst/>
                  <a:gdLst>
                    <a:gd name="T0" fmla="*/ 0 w 8"/>
                    <a:gd name="T1" fmla="*/ 0 h 3"/>
                    <a:gd name="T2" fmla="*/ 7 w 8"/>
                    <a:gd name="T3" fmla="*/ 3 h 3"/>
                    <a:gd name="T4" fmla="*/ 8 w 8"/>
                    <a:gd name="T5" fmla="*/ 3 h 3"/>
                    <a:gd name="T6" fmla="*/ 0 60000 65536"/>
                    <a:gd name="T7" fmla="*/ 0 60000 65536"/>
                    <a:gd name="T8" fmla="*/ 0 60000 65536"/>
                    <a:gd name="T9" fmla="*/ 0 w 8"/>
                    <a:gd name="T10" fmla="*/ 0 h 3"/>
                    <a:gd name="T11" fmla="*/ 8 w 8"/>
                    <a:gd name="T12" fmla="*/ 3 h 3"/>
                  </a:gdLst>
                  <a:ahLst/>
                  <a:cxnLst>
                    <a:cxn ang="T6">
                      <a:pos x="T0" y="T1"/>
                    </a:cxn>
                    <a:cxn ang="T7">
                      <a:pos x="T2" y="T3"/>
                    </a:cxn>
                    <a:cxn ang="T8">
                      <a:pos x="T4" y="T5"/>
                    </a:cxn>
                  </a:cxnLst>
                  <a:rect l="T9" t="T10" r="T11" b="T12"/>
                  <a:pathLst>
                    <a:path w="8" h="3">
                      <a:moveTo>
                        <a:pt x="0" y="0"/>
                      </a:moveTo>
                      <a:lnTo>
                        <a:pt x="7" y="3"/>
                      </a:lnTo>
                      <a:lnTo>
                        <a:pt x="8" y="3"/>
                      </a:lnTo>
                    </a:path>
                  </a:pathLst>
                </a:custGeom>
                <a:noFill/>
                <a:ln w="6350">
                  <a:solidFill>
                    <a:srgbClr val="0C0CFF"/>
                  </a:solidFill>
                  <a:prstDash val="solid"/>
                  <a:round/>
                  <a:headEnd/>
                  <a:tailEnd/>
                </a:ln>
              </p:spPr>
              <p:txBody>
                <a:bodyPr/>
                <a:lstStyle/>
                <a:p>
                  <a:endParaRPr lang="en-US"/>
                </a:p>
              </p:txBody>
            </p:sp>
            <p:sp>
              <p:nvSpPr>
                <p:cNvPr id="5002" name="Freeform 2722"/>
                <p:cNvSpPr>
                  <a:spLocks/>
                </p:cNvSpPr>
                <p:nvPr/>
              </p:nvSpPr>
              <p:spPr bwMode="auto">
                <a:xfrm>
                  <a:off x="819" y="3799"/>
                  <a:ext cx="1" cy="1"/>
                </a:xfrm>
                <a:custGeom>
                  <a:avLst/>
                  <a:gdLst>
                    <a:gd name="T0" fmla="*/ 0 w 7"/>
                    <a:gd name="T1" fmla="*/ 0 h 3"/>
                    <a:gd name="T2" fmla="*/ 6 w 7"/>
                    <a:gd name="T3" fmla="*/ 3 h 3"/>
                    <a:gd name="T4" fmla="*/ 7 w 7"/>
                    <a:gd name="T5" fmla="*/ 3 h 3"/>
                    <a:gd name="T6" fmla="*/ 0 60000 65536"/>
                    <a:gd name="T7" fmla="*/ 0 60000 65536"/>
                    <a:gd name="T8" fmla="*/ 0 60000 65536"/>
                    <a:gd name="T9" fmla="*/ 0 w 7"/>
                    <a:gd name="T10" fmla="*/ 0 h 3"/>
                    <a:gd name="T11" fmla="*/ 7 w 7"/>
                    <a:gd name="T12" fmla="*/ 3 h 3"/>
                  </a:gdLst>
                  <a:ahLst/>
                  <a:cxnLst>
                    <a:cxn ang="T6">
                      <a:pos x="T0" y="T1"/>
                    </a:cxn>
                    <a:cxn ang="T7">
                      <a:pos x="T2" y="T3"/>
                    </a:cxn>
                    <a:cxn ang="T8">
                      <a:pos x="T4" y="T5"/>
                    </a:cxn>
                  </a:cxnLst>
                  <a:rect l="T9" t="T10" r="T11" b="T12"/>
                  <a:pathLst>
                    <a:path w="7" h="3">
                      <a:moveTo>
                        <a:pt x="0" y="0"/>
                      </a:moveTo>
                      <a:lnTo>
                        <a:pt x="6" y="3"/>
                      </a:lnTo>
                      <a:lnTo>
                        <a:pt x="7" y="3"/>
                      </a:lnTo>
                    </a:path>
                  </a:pathLst>
                </a:custGeom>
                <a:noFill/>
                <a:ln w="6350">
                  <a:solidFill>
                    <a:srgbClr val="0C0CFF"/>
                  </a:solidFill>
                  <a:prstDash val="solid"/>
                  <a:round/>
                  <a:headEnd/>
                  <a:tailEnd/>
                </a:ln>
              </p:spPr>
              <p:txBody>
                <a:bodyPr/>
                <a:lstStyle/>
                <a:p>
                  <a:endParaRPr lang="en-US"/>
                </a:p>
              </p:txBody>
            </p:sp>
            <p:sp>
              <p:nvSpPr>
                <p:cNvPr id="5003" name="Freeform 2723"/>
                <p:cNvSpPr>
                  <a:spLocks/>
                </p:cNvSpPr>
                <p:nvPr/>
              </p:nvSpPr>
              <p:spPr bwMode="auto">
                <a:xfrm>
                  <a:off x="820" y="3799"/>
                  <a:ext cx="2" cy="1"/>
                </a:xfrm>
                <a:custGeom>
                  <a:avLst/>
                  <a:gdLst>
                    <a:gd name="T0" fmla="*/ 0 w 8"/>
                    <a:gd name="T1" fmla="*/ 0 h 1"/>
                    <a:gd name="T2" fmla="*/ 7 w 8"/>
                    <a:gd name="T3" fmla="*/ 1 h 1"/>
                    <a:gd name="T4" fmla="*/ 8 w 8"/>
                    <a:gd name="T5" fmla="*/ 1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1"/>
                      </a:lnTo>
                      <a:lnTo>
                        <a:pt x="8" y="1"/>
                      </a:lnTo>
                    </a:path>
                  </a:pathLst>
                </a:custGeom>
                <a:noFill/>
                <a:ln w="6350">
                  <a:solidFill>
                    <a:srgbClr val="0C0CFF"/>
                  </a:solidFill>
                  <a:prstDash val="solid"/>
                  <a:round/>
                  <a:headEnd/>
                  <a:tailEnd/>
                </a:ln>
              </p:spPr>
              <p:txBody>
                <a:bodyPr/>
                <a:lstStyle/>
                <a:p>
                  <a:endParaRPr lang="en-US"/>
                </a:p>
              </p:txBody>
            </p:sp>
            <p:sp>
              <p:nvSpPr>
                <p:cNvPr id="5004" name="Freeform 2724"/>
                <p:cNvSpPr>
                  <a:spLocks/>
                </p:cNvSpPr>
                <p:nvPr/>
              </p:nvSpPr>
              <p:spPr bwMode="auto">
                <a:xfrm>
                  <a:off x="822" y="3799"/>
                  <a:ext cx="1" cy="1"/>
                </a:xfrm>
                <a:custGeom>
                  <a:avLst/>
                  <a:gdLst>
                    <a:gd name="T0" fmla="*/ 0 w 8"/>
                    <a:gd name="T1" fmla="*/ 0 h 1"/>
                    <a:gd name="T2" fmla="*/ 7 w 8"/>
                    <a:gd name="T3" fmla="*/ 1 h 1"/>
                    <a:gd name="T4" fmla="*/ 8 w 8"/>
                    <a:gd name="T5" fmla="*/ 1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1"/>
                      </a:lnTo>
                      <a:lnTo>
                        <a:pt x="8" y="1"/>
                      </a:lnTo>
                    </a:path>
                  </a:pathLst>
                </a:custGeom>
                <a:noFill/>
                <a:ln w="6350">
                  <a:solidFill>
                    <a:srgbClr val="0C0CFF"/>
                  </a:solidFill>
                  <a:prstDash val="solid"/>
                  <a:round/>
                  <a:headEnd/>
                  <a:tailEnd/>
                </a:ln>
              </p:spPr>
              <p:txBody>
                <a:bodyPr/>
                <a:lstStyle/>
                <a:p>
                  <a:endParaRPr lang="en-US"/>
                </a:p>
              </p:txBody>
            </p:sp>
            <p:sp>
              <p:nvSpPr>
                <p:cNvPr id="5005" name="Freeform 2725"/>
                <p:cNvSpPr>
                  <a:spLocks/>
                </p:cNvSpPr>
                <p:nvPr/>
              </p:nvSpPr>
              <p:spPr bwMode="auto">
                <a:xfrm>
                  <a:off x="823" y="3800"/>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5006" name="Freeform 2726"/>
                <p:cNvSpPr>
                  <a:spLocks/>
                </p:cNvSpPr>
                <p:nvPr/>
              </p:nvSpPr>
              <p:spPr bwMode="auto">
                <a:xfrm>
                  <a:off x="824" y="3799"/>
                  <a:ext cx="2" cy="1"/>
                </a:xfrm>
                <a:custGeom>
                  <a:avLst/>
                  <a:gdLst>
                    <a:gd name="T0" fmla="*/ 0 w 8"/>
                    <a:gd name="T1" fmla="*/ 1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1"/>
                      </a:moveTo>
                      <a:lnTo>
                        <a:pt x="7" y="0"/>
                      </a:lnTo>
                      <a:lnTo>
                        <a:pt x="8" y="0"/>
                      </a:lnTo>
                    </a:path>
                  </a:pathLst>
                </a:custGeom>
                <a:noFill/>
                <a:ln w="6350">
                  <a:solidFill>
                    <a:srgbClr val="0C0CFF"/>
                  </a:solidFill>
                  <a:prstDash val="solid"/>
                  <a:round/>
                  <a:headEnd/>
                  <a:tailEnd/>
                </a:ln>
              </p:spPr>
              <p:txBody>
                <a:bodyPr/>
                <a:lstStyle/>
                <a:p>
                  <a:endParaRPr lang="en-US"/>
                </a:p>
              </p:txBody>
            </p:sp>
            <p:sp>
              <p:nvSpPr>
                <p:cNvPr id="5007" name="Freeform 2727"/>
                <p:cNvSpPr>
                  <a:spLocks/>
                </p:cNvSpPr>
                <p:nvPr/>
              </p:nvSpPr>
              <p:spPr bwMode="auto">
                <a:xfrm>
                  <a:off x="825" y="3799"/>
                  <a:ext cx="2" cy="1"/>
                </a:xfrm>
                <a:custGeom>
                  <a:avLst/>
                  <a:gdLst>
                    <a:gd name="T0" fmla="*/ 0 w 7"/>
                    <a:gd name="T1" fmla="*/ 2 h 2"/>
                    <a:gd name="T2" fmla="*/ 6 w 7"/>
                    <a:gd name="T3" fmla="*/ 0 h 2"/>
                    <a:gd name="T4" fmla="*/ 7 w 7"/>
                    <a:gd name="T5" fmla="*/ 0 h 2"/>
                    <a:gd name="T6" fmla="*/ 0 60000 65536"/>
                    <a:gd name="T7" fmla="*/ 0 60000 65536"/>
                    <a:gd name="T8" fmla="*/ 0 60000 65536"/>
                    <a:gd name="T9" fmla="*/ 0 w 7"/>
                    <a:gd name="T10" fmla="*/ 0 h 2"/>
                    <a:gd name="T11" fmla="*/ 7 w 7"/>
                    <a:gd name="T12" fmla="*/ 2 h 2"/>
                  </a:gdLst>
                  <a:ahLst/>
                  <a:cxnLst>
                    <a:cxn ang="T6">
                      <a:pos x="T0" y="T1"/>
                    </a:cxn>
                    <a:cxn ang="T7">
                      <a:pos x="T2" y="T3"/>
                    </a:cxn>
                    <a:cxn ang="T8">
                      <a:pos x="T4" y="T5"/>
                    </a:cxn>
                  </a:cxnLst>
                  <a:rect l="T9" t="T10" r="T11" b="T12"/>
                  <a:pathLst>
                    <a:path w="7" h="2">
                      <a:moveTo>
                        <a:pt x="0" y="2"/>
                      </a:moveTo>
                      <a:lnTo>
                        <a:pt x="6" y="0"/>
                      </a:lnTo>
                      <a:lnTo>
                        <a:pt x="7" y="0"/>
                      </a:lnTo>
                    </a:path>
                  </a:pathLst>
                </a:custGeom>
                <a:noFill/>
                <a:ln w="6350">
                  <a:solidFill>
                    <a:srgbClr val="0C0CFF"/>
                  </a:solidFill>
                  <a:prstDash val="solid"/>
                  <a:round/>
                  <a:headEnd/>
                  <a:tailEnd/>
                </a:ln>
              </p:spPr>
              <p:txBody>
                <a:bodyPr/>
                <a:lstStyle/>
                <a:p>
                  <a:endParaRPr lang="en-US"/>
                </a:p>
              </p:txBody>
            </p:sp>
            <p:sp>
              <p:nvSpPr>
                <p:cNvPr id="5008" name="Freeform 2728"/>
                <p:cNvSpPr>
                  <a:spLocks/>
                </p:cNvSpPr>
                <p:nvPr/>
              </p:nvSpPr>
              <p:spPr bwMode="auto">
                <a:xfrm>
                  <a:off x="827" y="3799"/>
                  <a:ext cx="1"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5009" name="Freeform 2729"/>
                <p:cNvSpPr>
                  <a:spLocks/>
                </p:cNvSpPr>
                <p:nvPr/>
              </p:nvSpPr>
              <p:spPr bwMode="auto">
                <a:xfrm>
                  <a:off x="828" y="3799"/>
                  <a:ext cx="1" cy="1"/>
                </a:xfrm>
                <a:custGeom>
                  <a:avLst/>
                  <a:gdLst>
                    <a:gd name="T0" fmla="*/ 0 w 7"/>
                    <a:gd name="T1" fmla="*/ 0 h 2"/>
                    <a:gd name="T2" fmla="*/ 6 w 7"/>
                    <a:gd name="T3" fmla="*/ 2 h 2"/>
                    <a:gd name="T4" fmla="*/ 7 w 7"/>
                    <a:gd name="T5" fmla="*/ 2 h 2"/>
                    <a:gd name="T6" fmla="*/ 0 60000 65536"/>
                    <a:gd name="T7" fmla="*/ 0 60000 65536"/>
                    <a:gd name="T8" fmla="*/ 0 60000 65536"/>
                    <a:gd name="T9" fmla="*/ 0 w 7"/>
                    <a:gd name="T10" fmla="*/ 0 h 2"/>
                    <a:gd name="T11" fmla="*/ 7 w 7"/>
                    <a:gd name="T12" fmla="*/ 2 h 2"/>
                  </a:gdLst>
                  <a:ahLst/>
                  <a:cxnLst>
                    <a:cxn ang="T6">
                      <a:pos x="T0" y="T1"/>
                    </a:cxn>
                    <a:cxn ang="T7">
                      <a:pos x="T2" y="T3"/>
                    </a:cxn>
                    <a:cxn ang="T8">
                      <a:pos x="T4" y="T5"/>
                    </a:cxn>
                  </a:cxnLst>
                  <a:rect l="T9" t="T10" r="T11" b="T12"/>
                  <a:pathLst>
                    <a:path w="7" h="2">
                      <a:moveTo>
                        <a:pt x="0" y="0"/>
                      </a:moveTo>
                      <a:lnTo>
                        <a:pt x="6" y="2"/>
                      </a:lnTo>
                      <a:lnTo>
                        <a:pt x="7" y="2"/>
                      </a:lnTo>
                    </a:path>
                  </a:pathLst>
                </a:custGeom>
                <a:noFill/>
                <a:ln w="6350">
                  <a:solidFill>
                    <a:srgbClr val="0C0CFF"/>
                  </a:solidFill>
                  <a:prstDash val="solid"/>
                  <a:round/>
                  <a:headEnd/>
                  <a:tailEnd/>
                </a:ln>
              </p:spPr>
              <p:txBody>
                <a:bodyPr/>
                <a:lstStyle/>
                <a:p>
                  <a:endParaRPr lang="en-US"/>
                </a:p>
              </p:txBody>
            </p:sp>
            <p:sp>
              <p:nvSpPr>
                <p:cNvPr id="5010" name="Freeform 2730"/>
                <p:cNvSpPr>
                  <a:spLocks/>
                </p:cNvSpPr>
                <p:nvPr/>
              </p:nvSpPr>
              <p:spPr bwMode="auto">
                <a:xfrm>
                  <a:off x="829" y="3799"/>
                  <a:ext cx="2" cy="1"/>
                </a:xfrm>
                <a:custGeom>
                  <a:avLst/>
                  <a:gdLst>
                    <a:gd name="T0" fmla="*/ 0 w 8"/>
                    <a:gd name="T1" fmla="*/ 0 h 2"/>
                    <a:gd name="T2" fmla="*/ 7 w 8"/>
                    <a:gd name="T3" fmla="*/ 2 h 2"/>
                    <a:gd name="T4" fmla="*/ 8 w 8"/>
                    <a:gd name="T5" fmla="*/ 2 h 2"/>
                    <a:gd name="T6" fmla="*/ 0 60000 65536"/>
                    <a:gd name="T7" fmla="*/ 0 60000 65536"/>
                    <a:gd name="T8" fmla="*/ 0 60000 65536"/>
                    <a:gd name="T9" fmla="*/ 0 w 8"/>
                    <a:gd name="T10" fmla="*/ 0 h 2"/>
                    <a:gd name="T11" fmla="*/ 8 w 8"/>
                    <a:gd name="T12" fmla="*/ 2 h 2"/>
                  </a:gdLst>
                  <a:ahLst/>
                  <a:cxnLst>
                    <a:cxn ang="T6">
                      <a:pos x="T0" y="T1"/>
                    </a:cxn>
                    <a:cxn ang="T7">
                      <a:pos x="T2" y="T3"/>
                    </a:cxn>
                    <a:cxn ang="T8">
                      <a:pos x="T4" y="T5"/>
                    </a:cxn>
                  </a:cxnLst>
                  <a:rect l="T9" t="T10" r="T11" b="T12"/>
                  <a:pathLst>
                    <a:path w="8" h="2">
                      <a:moveTo>
                        <a:pt x="0" y="0"/>
                      </a:moveTo>
                      <a:lnTo>
                        <a:pt x="7" y="2"/>
                      </a:lnTo>
                      <a:lnTo>
                        <a:pt x="8" y="2"/>
                      </a:lnTo>
                    </a:path>
                  </a:pathLst>
                </a:custGeom>
                <a:noFill/>
                <a:ln w="6350">
                  <a:solidFill>
                    <a:srgbClr val="0C0CFF"/>
                  </a:solidFill>
                  <a:prstDash val="solid"/>
                  <a:round/>
                  <a:headEnd/>
                  <a:tailEnd/>
                </a:ln>
              </p:spPr>
              <p:txBody>
                <a:bodyPr/>
                <a:lstStyle/>
                <a:p>
                  <a:endParaRPr lang="en-US"/>
                </a:p>
              </p:txBody>
            </p:sp>
            <p:sp>
              <p:nvSpPr>
                <p:cNvPr id="5011" name="Freeform 2731"/>
                <p:cNvSpPr>
                  <a:spLocks/>
                </p:cNvSpPr>
                <p:nvPr/>
              </p:nvSpPr>
              <p:spPr bwMode="auto">
                <a:xfrm>
                  <a:off x="830" y="3800"/>
                  <a:ext cx="2"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5012" name="Freeform 2732"/>
                <p:cNvSpPr>
                  <a:spLocks/>
                </p:cNvSpPr>
                <p:nvPr/>
              </p:nvSpPr>
              <p:spPr bwMode="auto">
                <a:xfrm>
                  <a:off x="832" y="3800"/>
                  <a:ext cx="1" cy="1"/>
                </a:xfrm>
                <a:custGeom>
                  <a:avLst/>
                  <a:gdLst>
                    <a:gd name="T0" fmla="*/ 0 w 8"/>
                    <a:gd name="T1" fmla="*/ 1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1"/>
                      </a:moveTo>
                      <a:lnTo>
                        <a:pt x="7" y="0"/>
                      </a:lnTo>
                      <a:lnTo>
                        <a:pt x="8" y="0"/>
                      </a:lnTo>
                    </a:path>
                  </a:pathLst>
                </a:custGeom>
                <a:noFill/>
                <a:ln w="6350">
                  <a:solidFill>
                    <a:srgbClr val="0C0CFF"/>
                  </a:solidFill>
                  <a:prstDash val="solid"/>
                  <a:round/>
                  <a:headEnd/>
                  <a:tailEnd/>
                </a:ln>
              </p:spPr>
              <p:txBody>
                <a:bodyPr/>
                <a:lstStyle/>
                <a:p>
                  <a:endParaRPr lang="en-US"/>
                </a:p>
              </p:txBody>
            </p:sp>
            <p:sp>
              <p:nvSpPr>
                <p:cNvPr id="5013" name="Freeform 2733"/>
                <p:cNvSpPr>
                  <a:spLocks/>
                </p:cNvSpPr>
                <p:nvPr/>
              </p:nvSpPr>
              <p:spPr bwMode="auto">
                <a:xfrm>
                  <a:off x="833" y="3799"/>
                  <a:ext cx="1" cy="1"/>
                </a:xfrm>
                <a:custGeom>
                  <a:avLst/>
                  <a:gdLst>
                    <a:gd name="T0" fmla="*/ 0 w 7"/>
                    <a:gd name="T1" fmla="*/ 1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1"/>
                      </a:moveTo>
                      <a:lnTo>
                        <a:pt x="6" y="0"/>
                      </a:lnTo>
                      <a:lnTo>
                        <a:pt x="7" y="0"/>
                      </a:lnTo>
                    </a:path>
                  </a:pathLst>
                </a:custGeom>
                <a:noFill/>
                <a:ln w="6350">
                  <a:solidFill>
                    <a:srgbClr val="0C0CFF"/>
                  </a:solidFill>
                  <a:prstDash val="solid"/>
                  <a:round/>
                  <a:headEnd/>
                  <a:tailEnd/>
                </a:ln>
              </p:spPr>
              <p:txBody>
                <a:bodyPr/>
                <a:lstStyle/>
                <a:p>
                  <a:endParaRPr lang="en-US"/>
                </a:p>
              </p:txBody>
            </p:sp>
            <p:sp>
              <p:nvSpPr>
                <p:cNvPr id="5014" name="Freeform 2734"/>
                <p:cNvSpPr>
                  <a:spLocks/>
                </p:cNvSpPr>
                <p:nvPr/>
              </p:nvSpPr>
              <p:spPr bwMode="auto">
                <a:xfrm>
                  <a:off x="834" y="3799"/>
                  <a:ext cx="2" cy="1"/>
                </a:xfrm>
                <a:custGeom>
                  <a:avLst/>
                  <a:gdLst>
                    <a:gd name="T0" fmla="*/ 0 w 8"/>
                    <a:gd name="T1" fmla="*/ 0 h 1"/>
                    <a:gd name="T2" fmla="*/ 7 w 8"/>
                    <a:gd name="T3" fmla="*/ 1 h 1"/>
                    <a:gd name="T4" fmla="*/ 8 w 8"/>
                    <a:gd name="T5" fmla="*/ 1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1"/>
                      </a:lnTo>
                      <a:lnTo>
                        <a:pt x="8" y="1"/>
                      </a:lnTo>
                    </a:path>
                  </a:pathLst>
                </a:custGeom>
                <a:noFill/>
                <a:ln w="6350">
                  <a:solidFill>
                    <a:srgbClr val="0C0CFF"/>
                  </a:solidFill>
                  <a:prstDash val="solid"/>
                  <a:round/>
                  <a:headEnd/>
                  <a:tailEnd/>
                </a:ln>
              </p:spPr>
              <p:txBody>
                <a:bodyPr/>
                <a:lstStyle/>
                <a:p>
                  <a:endParaRPr lang="en-US"/>
                </a:p>
              </p:txBody>
            </p:sp>
            <p:sp>
              <p:nvSpPr>
                <p:cNvPr id="5015" name="Freeform 2735"/>
                <p:cNvSpPr>
                  <a:spLocks/>
                </p:cNvSpPr>
                <p:nvPr/>
              </p:nvSpPr>
              <p:spPr bwMode="auto">
                <a:xfrm>
                  <a:off x="835" y="3800"/>
                  <a:ext cx="2" cy="1"/>
                </a:xfrm>
                <a:custGeom>
                  <a:avLst/>
                  <a:gdLst>
                    <a:gd name="T0" fmla="*/ 0 w 8"/>
                    <a:gd name="T1" fmla="*/ 0 h 2"/>
                    <a:gd name="T2" fmla="*/ 7 w 8"/>
                    <a:gd name="T3" fmla="*/ 2 h 2"/>
                    <a:gd name="T4" fmla="*/ 8 w 8"/>
                    <a:gd name="T5" fmla="*/ 2 h 2"/>
                    <a:gd name="T6" fmla="*/ 0 60000 65536"/>
                    <a:gd name="T7" fmla="*/ 0 60000 65536"/>
                    <a:gd name="T8" fmla="*/ 0 60000 65536"/>
                    <a:gd name="T9" fmla="*/ 0 w 8"/>
                    <a:gd name="T10" fmla="*/ 0 h 2"/>
                    <a:gd name="T11" fmla="*/ 8 w 8"/>
                    <a:gd name="T12" fmla="*/ 2 h 2"/>
                  </a:gdLst>
                  <a:ahLst/>
                  <a:cxnLst>
                    <a:cxn ang="T6">
                      <a:pos x="T0" y="T1"/>
                    </a:cxn>
                    <a:cxn ang="T7">
                      <a:pos x="T2" y="T3"/>
                    </a:cxn>
                    <a:cxn ang="T8">
                      <a:pos x="T4" y="T5"/>
                    </a:cxn>
                  </a:cxnLst>
                  <a:rect l="T9" t="T10" r="T11" b="T12"/>
                  <a:pathLst>
                    <a:path w="8" h="2">
                      <a:moveTo>
                        <a:pt x="0" y="0"/>
                      </a:moveTo>
                      <a:lnTo>
                        <a:pt x="7" y="2"/>
                      </a:lnTo>
                      <a:lnTo>
                        <a:pt x="8" y="2"/>
                      </a:lnTo>
                    </a:path>
                  </a:pathLst>
                </a:custGeom>
                <a:noFill/>
                <a:ln w="6350">
                  <a:solidFill>
                    <a:srgbClr val="0C0CFF"/>
                  </a:solidFill>
                  <a:prstDash val="solid"/>
                  <a:round/>
                  <a:headEnd/>
                  <a:tailEnd/>
                </a:ln>
              </p:spPr>
              <p:txBody>
                <a:bodyPr/>
                <a:lstStyle/>
                <a:p>
                  <a:endParaRPr lang="en-US"/>
                </a:p>
              </p:txBody>
            </p:sp>
            <p:sp>
              <p:nvSpPr>
                <p:cNvPr id="5016" name="Freeform 2736"/>
                <p:cNvSpPr>
                  <a:spLocks/>
                </p:cNvSpPr>
                <p:nvPr/>
              </p:nvSpPr>
              <p:spPr bwMode="auto">
                <a:xfrm>
                  <a:off x="837" y="3800"/>
                  <a:ext cx="1" cy="1"/>
                </a:xfrm>
                <a:custGeom>
                  <a:avLst/>
                  <a:gdLst>
                    <a:gd name="T0" fmla="*/ 0 w 7"/>
                    <a:gd name="T1" fmla="*/ 0 h 2"/>
                    <a:gd name="T2" fmla="*/ 6 w 7"/>
                    <a:gd name="T3" fmla="*/ 2 h 2"/>
                    <a:gd name="T4" fmla="*/ 7 w 7"/>
                    <a:gd name="T5" fmla="*/ 2 h 2"/>
                    <a:gd name="T6" fmla="*/ 0 60000 65536"/>
                    <a:gd name="T7" fmla="*/ 0 60000 65536"/>
                    <a:gd name="T8" fmla="*/ 0 60000 65536"/>
                    <a:gd name="T9" fmla="*/ 0 w 7"/>
                    <a:gd name="T10" fmla="*/ 0 h 2"/>
                    <a:gd name="T11" fmla="*/ 7 w 7"/>
                    <a:gd name="T12" fmla="*/ 2 h 2"/>
                  </a:gdLst>
                  <a:ahLst/>
                  <a:cxnLst>
                    <a:cxn ang="T6">
                      <a:pos x="T0" y="T1"/>
                    </a:cxn>
                    <a:cxn ang="T7">
                      <a:pos x="T2" y="T3"/>
                    </a:cxn>
                    <a:cxn ang="T8">
                      <a:pos x="T4" y="T5"/>
                    </a:cxn>
                  </a:cxnLst>
                  <a:rect l="T9" t="T10" r="T11" b="T12"/>
                  <a:pathLst>
                    <a:path w="7" h="2">
                      <a:moveTo>
                        <a:pt x="0" y="0"/>
                      </a:moveTo>
                      <a:lnTo>
                        <a:pt x="6" y="2"/>
                      </a:lnTo>
                      <a:lnTo>
                        <a:pt x="7" y="2"/>
                      </a:lnTo>
                    </a:path>
                  </a:pathLst>
                </a:custGeom>
                <a:noFill/>
                <a:ln w="6350">
                  <a:solidFill>
                    <a:srgbClr val="0C0CFF"/>
                  </a:solidFill>
                  <a:prstDash val="solid"/>
                  <a:round/>
                  <a:headEnd/>
                  <a:tailEnd/>
                </a:ln>
              </p:spPr>
              <p:txBody>
                <a:bodyPr/>
                <a:lstStyle/>
                <a:p>
                  <a:endParaRPr lang="en-US"/>
                </a:p>
              </p:txBody>
            </p:sp>
            <p:sp>
              <p:nvSpPr>
                <p:cNvPr id="5017" name="Freeform 2737"/>
                <p:cNvSpPr>
                  <a:spLocks/>
                </p:cNvSpPr>
                <p:nvPr/>
              </p:nvSpPr>
              <p:spPr bwMode="auto">
                <a:xfrm>
                  <a:off x="838" y="3800"/>
                  <a:ext cx="1"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5018" name="Freeform 2738"/>
                <p:cNvSpPr>
                  <a:spLocks/>
                </p:cNvSpPr>
                <p:nvPr/>
              </p:nvSpPr>
              <p:spPr bwMode="auto">
                <a:xfrm>
                  <a:off x="839" y="3800"/>
                  <a:ext cx="2" cy="1"/>
                </a:xfrm>
                <a:custGeom>
                  <a:avLst/>
                  <a:gdLst>
                    <a:gd name="T0" fmla="*/ 0 w 7"/>
                    <a:gd name="T1" fmla="*/ 3 h 3"/>
                    <a:gd name="T2" fmla="*/ 6 w 7"/>
                    <a:gd name="T3" fmla="*/ 0 h 3"/>
                    <a:gd name="T4" fmla="*/ 7 w 7"/>
                    <a:gd name="T5" fmla="*/ 0 h 3"/>
                    <a:gd name="T6" fmla="*/ 0 60000 65536"/>
                    <a:gd name="T7" fmla="*/ 0 60000 65536"/>
                    <a:gd name="T8" fmla="*/ 0 60000 65536"/>
                    <a:gd name="T9" fmla="*/ 0 w 7"/>
                    <a:gd name="T10" fmla="*/ 0 h 3"/>
                    <a:gd name="T11" fmla="*/ 7 w 7"/>
                    <a:gd name="T12" fmla="*/ 3 h 3"/>
                  </a:gdLst>
                  <a:ahLst/>
                  <a:cxnLst>
                    <a:cxn ang="T6">
                      <a:pos x="T0" y="T1"/>
                    </a:cxn>
                    <a:cxn ang="T7">
                      <a:pos x="T2" y="T3"/>
                    </a:cxn>
                    <a:cxn ang="T8">
                      <a:pos x="T4" y="T5"/>
                    </a:cxn>
                  </a:cxnLst>
                  <a:rect l="T9" t="T10" r="T11" b="T12"/>
                  <a:pathLst>
                    <a:path w="7" h="3">
                      <a:moveTo>
                        <a:pt x="0" y="3"/>
                      </a:moveTo>
                      <a:lnTo>
                        <a:pt x="6" y="0"/>
                      </a:lnTo>
                      <a:lnTo>
                        <a:pt x="7" y="0"/>
                      </a:lnTo>
                    </a:path>
                  </a:pathLst>
                </a:custGeom>
                <a:noFill/>
                <a:ln w="6350">
                  <a:solidFill>
                    <a:srgbClr val="0C0CFF"/>
                  </a:solidFill>
                  <a:prstDash val="solid"/>
                  <a:round/>
                  <a:headEnd/>
                  <a:tailEnd/>
                </a:ln>
              </p:spPr>
              <p:txBody>
                <a:bodyPr/>
                <a:lstStyle/>
                <a:p>
                  <a:endParaRPr lang="en-US"/>
                </a:p>
              </p:txBody>
            </p:sp>
            <p:sp>
              <p:nvSpPr>
                <p:cNvPr id="5019" name="Freeform 2739"/>
                <p:cNvSpPr>
                  <a:spLocks/>
                </p:cNvSpPr>
                <p:nvPr/>
              </p:nvSpPr>
              <p:spPr bwMode="auto">
                <a:xfrm>
                  <a:off x="840" y="3797"/>
                  <a:ext cx="2" cy="3"/>
                </a:xfrm>
                <a:custGeom>
                  <a:avLst/>
                  <a:gdLst>
                    <a:gd name="T0" fmla="*/ 0 w 8"/>
                    <a:gd name="T1" fmla="*/ 14 h 14"/>
                    <a:gd name="T2" fmla="*/ 7 w 8"/>
                    <a:gd name="T3" fmla="*/ 0 h 14"/>
                    <a:gd name="T4" fmla="*/ 8 w 8"/>
                    <a:gd name="T5" fmla="*/ 0 h 14"/>
                    <a:gd name="T6" fmla="*/ 0 60000 65536"/>
                    <a:gd name="T7" fmla="*/ 0 60000 65536"/>
                    <a:gd name="T8" fmla="*/ 0 60000 65536"/>
                    <a:gd name="T9" fmla="*/ 0 w 8"/>
                    <a:gd name="T10" fmla="*/ 0 h 14"/>
                    <a:gd name="T11" fmla="*/ 8 w 8"/>
                    <a:gd name="T12" fmla="*/ 14 h 14"/>
                  </a:gdLst>
                  <a:ahLst/>
                  <a:cxnLst>
                    <a:cxn ang="T6">
                      <a:pos x="T0" y="T1"/>
                    </a:cxn>
                    <a:cxn ang="T7">
                      <a:pos x="T2" y="T3"/>
                    </a:cxn>
                    <a:cxn ang="T8">
                      <a:pos x="T4" y="T5"/>
                    </a:cxn>
                  </a:cxnLst>
                  <a:rect l="T9" t="T10" r="T11" b="T12"/>
                  <a:pathLst>
                    <a:path w="8" h="14">
                      <a:moveTo>
                        <a:pt x="0" y="14"/>
                      </a:moveTo>
                      <a:lnTo>
                        <a:pt x="7" y="0"/>
                      </a:lnTo>
                      <a:lnTo>
                        <a:pt x="8" y="0"/>
                      </a:lnTo>
                    </a:path>
                  </a:pathLst>
                </a:custGeom>
                <a:noFill/>
                <a:ln w="6350">
                  <a:solidFill>
                    <a:srgbClr val="0C0CFF"/>
                  </a:solidFill>
                  <a:prstDash val="solid"/>
                  <a:round/>
                  <a:headEnd/>
                  <a:tailEnd/>
                </a:ln>
              </p:spPr>
              <p:txBody>
                <a:bodyPr/>
                <a:lstStyle/>
                <a:p>
                  <a:endParaRPr lang="en-US"/>
                </a:p>
              </p:txBody>
            </p:sp>
            <p:sp>
              <p:nvSpPr>
                <p:cNvPr id="5020" name="Freeform 2740"/>
                <p:cNvSpPr>
                  <a:spLocks/>
                </p:cNvSpPr>
                <p:nvPr/>
              </p:nvSpPr>
              <p:spPr bwMode="auto">
                <a:xfrm>
                  <a:off x="842" y="3788"/>
                  <a:ext cx="1" cy="9"/>
                </a:xfrm>
                <a:custGeom>
                  <a:avLst/>
                  <a:gdLst>
                    <a:gd name="T0" fmla="*/ 0 w 7"/>
                    <a:gd name="T1" fmla="*/ 49 h 49"/>
                    <a:gd name="T2" fmla="*/ 6 w 7"/>
                    <a:gd name="T3" fmla="*/ 0 h 49"/>
                    <a:gd name="T4" fmla="*/ 7 w 7"/>
                    <a:gd name="T5" fmla="*/ 0 h 49"/>
                    <a:gd name="T6" fmla="*/ 0 60000 65536"/>
                    <a:gd name="T7" fmla="*/ 0 60000 65536"/>
                    <a:gd name="T8" fmla="*/ 0 60000 65536"/>
                    <a:gd name="T9" fmla="*/ 0 w 7"/>
                    <a:gd name="T10" fmla="*/ 0 h 49"/>
                    <a:gd name="T11" fmla="*/ 7 w 7"/>
                    <a:gd name="T12" fmla="*/ 49 h 49"/>
                  </a:gdLst>
                  <a:ahLst/>
                  <a:cxnLst>
                    <a:cxn ang="T6">
                      <a:pos x="T0" y="T1"/>
                    </a:cxn>
                    <a:cxn ang="T7">
                      <a:pos x="T2" y="T3"/>
                    </a:cxn>
                    <a:cxn ang="T8">
                      <a:pos x="T4" y="T5"/>
                    </a:cxn>
                  </a:cxnLst>
                  <a:rect l="T9" t="T10" r="T11" b="T12"/>
                  <a:pathLst>
                    <a:path w="7" h="49">
                      <a:moveTo>
                        <a:pt x="0" y="49"/>
                      </a:moveTo>
                      <a:lnTo>
                        <a:pt x="6" y="0"/>
                      </a:lnTo>
                      <a:lnTo>
                        <a:pt x="7" y="0"/>
                      </a:lnTo>
                    </a:path>
                  </a:pathLst>
                </a:custGeom>
                <a:noFill/>
                <a:ln w="6350">
                  <a:solidFill>
                    <a:srgbClr val="0C0CFF"/>
                  </a:solidFill>
                  <a:prstDash val="solid"/>
                  <a:round/>
                  <a:headEnd/>
                  <a:tailEnd/>
                </a:ln>
              </p:spPr>
              <p:txBody>
                <a:bodyPr/>
                <a:lstStyle/>
                <a:p>
                  <a:endParaRPr lang="en-US"/>
                </a:p>
              </p:txBody>
            </p:sp>
            <p:sp>
              <p:nvSpPr>
                <p:cNvPr id="5021" name="Freeform 2741"/>
                <p:cNvSpPr>
                  <a:spLocks/>
                </p:cNvSpPr>
                <p:nvPr/>
              </p:nvSpPr>
              <p:spPr bwMode="auto">
                <a:xfrm>
                  <a:off x="843" y="3755"/>
                  <a:ext cx="1" cy="33"/>
                </a:xfrm>
                <a:custGeom>
                  <a:avLst/>
                  <a:gdLst>
                    <a:gd name="T0" fmla="*/ 0 w 8"/>
                    <a:gd name="T1" fmla="*/ 171 h 171"/>
                    <a:gd name="T2" fmla="*/ 7 w 8"/>
                    <a:gd name="T3" fmla="*/ 0 h 171"/>
                    <a:gd name="T4" fmla="*/ 8 w 8"/>
                    <a:gd name="T5" fmla="*/ 0 h 171"/>
                    <a:gd name="T6" fmla="*/ 0 60000 65536"/>
                    <a:gd name="T7" fmla="*/ 0 60000 65536"/>
                    <a:gd name="T8" fmla="*/ 0 60000 65536"/>
                    <a:gd name="T9" fmla="*/ 0 w 8"/>
                    <a:gd name="T10" fmla="*/ 0 h 171"/>
                    <a:gd name="T11" fmla="*/ 8 w 8"/>
                    <a:gd name="T12" fmla="*/ 171 h 171"/>
                  </a:gdLst>
                  <a:ahLst/>
                  <a:cxnLst>
                    <a:cxn ang="T6">
                      <a:pos x="T0" y="T1"/>
                    </a:cxn>
                    <a:cxn ang="T7">
                      <a:pos x="T2" y="T3"/>
                    </a:cxn>
                    <a:cxn ang="T8">
                      <a:pos x="T4" y="T5"/>
                    </a:cxn>
                  </a:cxnLst>
                  <a:rect l="T9" t="T10" r="T11" b="T12"/>
                  <a:pathLst>
                    <a:path w="8" h="171">
                      <a:moveTo>
                        <a:pt x="0" y="171"/>
                      </a:moveTo>
                      <a:lnTo>
                        <a:pt x="7" y="0"/>
                      </a:lnTo>
                      <a:lnTo>
                        <a:pt x="8" y="0"/>
                      </a:lnTo>
                    </a:path>
                  </a:pathLst>
                </a:custGeom>
                <a:noFill/>
                <a:ln w="6350">
                  <a:solidFill>
                    <a:srgbClr val="0C0CFF"/>
                  </a:solidFill>
                  <a:prstDash val="solid"/>
                  <a:round/>
                  <a:headEnd/>
                  <a:tailEnd/>
                </a:ln>
              </p:spPr>
              <p:txBody>
                <a:bodyPr/>
                <a:lstStyle/>
                <a:p>
                  <a:endParaRPr lang="en-US"/>
                </a:p>
              </p:txBody>
            </p:sp>
            <p:sp>
              <p:nvSpPr>
                <p:cNvPr id="5022" name="Freeform 2742"/>
                <p:cNvSpPr>
                  <a:spLocks/>
                </p:cNvSpPr>
                <p:nvPr/>
              </p:nvSpPr>
              <p:spPr bwMode="auto">
                <a:xfrm>
                  <a:off x="844" y="3663"/>
                  <a:ext cx="1" cy="92"/>
                </a:xfrm>
                <a:custGeom>
                  <a:avLst/>
                  <a:gdLst>
                    <a:gd name="T0" fmla="*/ 0 w 7"/>
                    <a:gd name="T1" fmla="*/ 483 h 483"/>
                    <a:gd name="T2" fmla="*/ 6 w 7"/>
                    <a:gd name="T3" fmla="*/ 0 h 483"/>
                    <a:gd name="T4" fmla="*/ 7 w 7"/>
                    <a:gd name="T5" fmla="*/ 0 h 483"/>
                    <a:gd name="T6" fmla="*/ 0 60000 65536"/>
                    <a:gd name="T7" fmla="*/ 0 60000 65536"/>
                    <a:gd name="T8" fmla="*/ 0 60000 65536"/>
                    <a:gd name="T9" fmla="*/ 0 w 7"/>
                    <a:gd name="T10" fmla="*/ 0 h 483"/>
                    <a:gd name="T11" fmla="*/ 7 w 7"/>
                    <a:gd name="T12" fmla="*/ 483 h 483"/>
                  </a:gdLst>
                  <a:ahLst/>
                  <a:cxnLst>
                    <a:cxn ang="T6">
                      <a:pos x="T0" y="T1"/>
                    </a:cxn>
                    <a:cxn ang="T7">
                      <a:pos x="T2" y="T3"/>
                    </a:cxn>
                    <a:cxn ang="T8">
                      <a:pos x="T4" y="T5"/>
                    </a:cxn>
                  </a:cxnLst>
                  <a:rect l="T9" t="T10" r="T11" b="T12"/>
                  <a:pathLst>
                    <a:path w="7" h="483">
                      <a:moveTo>
                        <a:pt x="0" y="483"/>
                      </a:moveTo>
                      <a:lnTo>
                        <a:pt x="6" y="0"/>
                      </a:lnTo>
                      <a:lnTo>
                        <a:pt x="7" y="0"/>
                      </a:lnTo>
                    </a:path>
                  </a:pathLst>
                </a:custGeom>
                <a:noFill/>
                <a:ln w="6350">
                  <a:solidFill>
                    <a:srgbClr val="0C0CFF"/>
                  </a:solidFill>
                  <a:prstDash val="solid"/>
                  <a:round/>
                  <a:headEnd/>
                  <a:tailEnd/>
                </a:ln>
              </p:spPr>
              <p:txBody>
                <a:bodyPr/>
                <a:lstStyle/>
                <a:p>
                  <a:endParaRPr lang="en-US"/>
                </a:p>
              </p:txBody>
            </p:sp>
            <p:sp>
              <p:nvSpPr>
                <p:cNvPr id="5023" name="Freeform 2743"/>
                <p:cNvSpPr>
                  <a:spLocks/>
                </p:cNvSpPr>
                <p:nvPr/>
              </p:nvSpPr>
              <p:spPr bwMode="auto">
                <a:xfrm>
                  <a:off x="845" y="3484"/>
                  <a:ext cx="2" cy="179"/>
                </a:xfrm>
                <a:custGeom>
                  <a:avLst/>
                  <a:gdLst>
                    <a:gd name="T0" fmla="*/ 0 w 8"/>
                    <a:gd name="T1" fmla="*/ 936 h 936"/>
                    <a:gd name="T2" fmla="*/ 7 w 8"/>
                    <a:gd name="T3" fmla="*/ 0 h 936"/>
                    <a:gd name="T4" fmla="*/ 8 w 8"/>
                    <a:gd name="T5" fmla="*/ 0 h 936"/>
                    <a:gd name="T6" fmla="*/ 0 60000 65536"/>
                    <a:gd name="T7" fmla="*/ 0 60000 65536"/>
                    <a:gd name="T8" fmla="*/ 0 60000 65536"/>
                    <a:gd name="T9" fmla="*/ 0 w 8"/>
                    <a:gd name="T10" fmla="*/ 0 h 936"/>
                    <a:gd name="T11" fmla="*/ 8 w 8"/>
                    <a:gd name="T12" fmla="*/ 936 h 936"/>
                  </a:gdLst>
                  <a:ahLst/>
                  <a:cxnLst>
                    <a:cxn ang="T6">
                      <a:pos x="T0" y="T1"/>
                    </a:cxn>
                    <a:cxn ang="T7">
                      <a:pos x="T2" y="T3"/>
                    </a:cxn>
                    <a:cxn ang="T8">
                      <a:pos x="T4" y="T5"/>
                    </a:cxn>
                  </a:cxnLst>
                  <a:rect l="T9" t="T10" r="T11" b="T12"/>
                  <a:pathLst>
                    <a:path w="8" h="936">
                      <a:moveTo>
                        <a:pt x="0" y="936"/>
                      </a:moveTo>
                      <a:lnTo>
                        <a:pt x="7" y="0"/>
                      </a:lnTo>
                      <a:lnTo>
                        <a:pt x="8" y="0"/>
                      </a:lnTo>
                    </a:path>
                  </a:pathLst>
                </a:custGeom>
                <a:noFill/>
                <a:ln w="6350">
                  <a:solidFill>
                    <a:srgbClr val="0C0CFF"/>
                  </a:solidFill>
                  <a:prstDash val="solid"/>
                  <a:round/>
                  <a:headEnd/>
                  <a:tailEnd/>
                </a:ln>
              </p:spPr>
              <p:txBody>
                <a:bodyPr/>
                <a:lstStyle/>
                <a:p>
                  <a:endParaRPr lang="en-US"/>
                </a:p>
              </p:txBody>
            </p:sp>
            <p:sp>
              <p:nvSpPr>
                <p:cNvPr id="5024" name="Freeform 2744"/>
                <p:cNvSpPr>
                  <a:spLocks/>
                </p:cNvSpPr>
                <p:nvPr/>
              </p:nvSpPr>
              <p:spPr bwMode="auto">
                <a:xfrm>
                  <a:off x="847" y="3277"/>
                  <a:ext cx="1" cy="207"/>
                </a:xfrm>
                <a:custGeom>
                  <a:avLst/>
                  <a:gdLst>
                    <a:gd name="T0" fmla="*/ 0 w 7"/>
                    <a:gd name="T1" fmla="*/ 1080 h 1080"/>
                    <a:gd name="T2" fmla="*/ 6 w 7"/>
                    <a:gd name="T3" fmla="*/ 0 h 1080"/>
                    <a:gd name="T4" fmla="*/ 7 w 7"/>
                    <a:gd name="T5" fmla="*/ 0 h 1080"/>
                    <a:gd name="T6" fmla="*/ 0 60000 65536"/>
                    <a:gd name="T7" fmla="*/ 0 60000 65536"/>
                    <a:gd name="T8" fmla="*/ 0 60000 65536"/>
                    <a:gd name="T9" fmla="*/ 0 w 7"/>
                    <a:gd name="T10" fmla="*/ 0 h 1080"/>
                    <a:gd name="T11" fmla="*/ 7 w 7"/>
                    <a:gd name="T12" fmla="*/ 1080 h 1080"/>
                  </a:gdLst>
                  <a:ahLst/>
                  <a:cxnLst>
                    <a:cxn ang="T6">
                      <a:pos x="T0" y="T1"/>
                    </a:cxn>
                    <a:cxn ang="T7">
                      <a:pos x="T2" y="T3"/>
                    </a:cxn>
                    <a:cxn ang="T8">
                      <a:pos x="T4" y="T5"/>
                    </a:cxn>
                  </a:cxnLst>
                  <a:rect l="T9" t="T10" r="T11" b="T12"/>
                  <a:pathLst>
                    <a:path w="7" h="1080">
                      <a:moveTo>
                        <a:pt x="0" y="1080"/>
                      </a:moveTo>
                      <a:lnTo>
                        <a:pt x="6" y="0"/>
                      </a:lnTo>
                      <a:lnTo>
                        <a:pt x="7" y="0"/>
                      </a:lnTo>
                    </a:path>
                  </a:pathLst>
                </a:custGeom>
                <a:noFill/>
                <a:ln w="6350">
                  <a:solidFill>
                    <a:srgbClr val="0C0CFF"/>
                  </a:solidFill>
                  <a:prstDash val="solid"/>
                  <a:round/>
                  <a:headEnd/>
                  <a:tailEnd/>
                </a:ln>
              </p:spPr>
              <p:txBody>
                <a:bodyPr/>
                <a:lstStyle/>
                <a:p>
                  <a:endParaRPr lang="en-US"/>
                </a:p>
              </p:txBody>
            </p:sp>
            <p:sp>
              <p:nvSpPr>
                <p:cNvPr id="5025" name="Freeform 2745"/>
                <p:cNvSpPr>
                  <a:spLocks/>
                </p:cNvSpPr>
                <p:nvPr/>
              </p:nvSpPr>
              <p:spPr bwMode="auto">
                <a:xfrm>
                  <a:off x="848" y="3185"/>
                  <a:ext cx="1" cy="92"/>
                </a:xfrm>
                <a:custGeom>
                  <a:avLst/>
                  <a:gdLst>
                    <a:gd name="T0" fmla="*/ 0 w 8"/>
                    <a:gd name="T1" fmla="*/ 481 h 481"/>
                    <a:gd name="T2" fmla="*/ 7 w 8"/>
                    <a:gd name="T3" fmla="*/ 0 h 481"/>
                    <a:gd name="T4" fmla="*/ 8 w 8"/>
                    <a:gd name="T5" fmla="*/ 0 h 481"/>
                    <a:gd name="T6" fmla="*/ 0 60000 65536"/>
                    <a:gd name="T7" fmla="*/ 0 60000 65536"/>
                    <a:gd name="T8" fmla="*/ 0 60000 65536"/>
                    <a:gd name="T9" fmla="*/ 0 w 8"/>
                    <a:gd name="T10" fmla="*/ 0 h 481"/>
                    <a:gd name="T11" fmla="*/ 8 w 8"/>
                    <a:gd name="T12" fmla="*/ 481 h 481"/>
                  </a:gdLst>
                  <a:ahLst/>
                  <a:cxnLst>
                    <a:cxn ang="T6">
                      <a:pos x="T0" y="T1"/>
                    </a:cxn>
                    <a:cxn ang="T7">
                      <a:pos x="T2" y="T3"/>
                    </a:cxn>
                    <a:cxn ang="T8">
                      <a:pos x="T4" y="T5"/>
                    </a:cxn>
                  </a:cxnLst>
                  <a:rect l="T9" t="T10" r="T11" b="T12"/>
                  <a:pathLst>
                    <a:path w="8" h="481">
                      <a:moveTo>
                        <a:pt x="0" y="481"/>
                      </a:moveTo>
                      <a:lnTo>
                        <a:pt x="7" y="0"/>
                      </a:lnTo>
                      <a:lnTo>
                        <a:pt x="8" y="0"/>
                      </a:lnTo>
                    </a:path>
                  </a:pathLst>
                </a:custGeom>
                <a:noFill/>
                <a:ln w="6350">
                  <a:solidFill>
                    <a:srgbClr val="0C0CFF"/>
                  </a:solidFill>
                  <a:prstDash val="solid"/>
                  <a:round/>
                  <a:headEnd/>
                  <a:tailEnd/>
                </a:ln>
              </p:spPr>
              <p:txBody>
                <a:bodyPr/>
                <a:lstStyle/>
                <a:p>
                  <a:endParaRPr lang="en-US"/>
                </a:p>
              </p:txBody>
            </p:sp>
            <p:sp>
              <p:nvSpPr>
                <p:cNvPr id="5026" name="Freeform 2746"/>
                <p:cNvSpPr>
                  <a:spLocks/>
                </p:cNvSpPr>
                <p:nvPr/>
              </p:nvSpPr>
              <p:spPr bwMode="auto">
                <a:xfrm>
                  <a:off x="849" y="3185"/>
                  <a:ext cx="2" cy="92"/>
                </a:xfrm>
                <a:custGeom>
                  <a:avLst/>
                  <a:gdLst>
                    <a:gd name="T0" fmla="*/ 0 w 8"/>
                    <a:gd name="T1" fmla="*/ 0 h 481"/>
                    <a:gd name="T2" fmla="*/ 7 w 8"/>
                    <a:gd name="T3" fmla="*/ 481 h 481"/>
                    <a:gd name="T4" fmla="*/ 8 w 8"/>
                    <a:gd name="T5" fmla="*/ 481 h 481"/>
                    <a:gd name="T6" fmla="*/ 0 60000 65536"/>
                    <a:gd name="T7" fmla="*/ 0 60000 65536"/>
                    <a:gd name="T8" fmla="*/ 0 60000 65536"/>
                    <a:gd name="T9" fmla="*/ 0 w 8"/>
                    <a:gd name="T10" fmla="*/ 0 h 481"/>
                    <a:gd name="T11" fmla="*/ 8 w 8"/>
                    <a:gd name="T12" fmla="*/ 481 h 481"/>
                  </a:gdLst>
                  <a:ahLst/>
                  <a:cxnLst>
                    <a:cxn ang="T6">
                      <a:pos x="T0" y="T1"/>
                    </a:cxn>
                    <a:cxn ang="T7">
                      <a:pos x="T2" y="T3"/>
                    </a:cxn>
                    <a:cxn ang="T8">
                      <a:pos x="T4" y="T5"/>
                    </a:cxn>
                  </a:cxnLst>
                  <a:rect l="T9" t="T10" r="T11" b="T12"/>
                  <a:pathLst>
                    <a:path w="8" h="481">
                      <a:moveTo>
                        <a:pt x="0" y="0"/>
                      </a:moveTo>
                      <a:lnTo>
                        <a:pt x="7" y="481"/>
                      </a:lnTo>
                      <a:lnTo>
                        <a:pt x="8" y="481"/>
                      </a:lnTo>
                    </a:path>
                  </a:pathLst>
                </a:custGeom>
                <a:noFill/>
                <a:ln w="6350">
                  <a:solidFill>
                    <a:srgbClr val="0C0CFF"/>
                  </a:solidFill>
                  <a:prstDash val="solid"/>
                  <a:round/>
                  <a:headEnd/>
                  <a:tailEnd/>
                </a:ln>
              </p:spPr>
              <p:txBody>
                <a:bodyPr/>
                <a:lstStyle/>
                <a:p>
                  <a:endParaRPr lang="en-US"/>
                </a:p>
              </p:txBody>
            </p:sp>
            <p:sp>
              <p:nvSpPr>
                <p:cNvPr id="5027" name="Freeform 2747"/>
                <p:cNvSpPr>
                  <a:spLocks/>
                </p:cNvSpPr>
                <p:nvPr/>
              </p:nvSpPr>
              <p:spPr bwMode="auto">
                <a:xfrm>
                  <a:off x="850" y="3277"/>
                  <a:ext cx="2" cy="191"/>
                </a:xfrm>
                <a:custGeom>
                  <a:avLst/>
                  <a:gdLst>
                    <a:gd name="T0" fmla="*/ 0 w 7"/>
                    <a:gd name="T1" fmla="*/ 0 h 998"/>
                    <a:gd name="T2" fmla="*/ 6 w 7"/>
                    <a:gd name="T3" fmla="*/ 998 h 998"/>
                    <a:gd name="T4" fmla="*/ 7 w 7"/>
                    <a:gd name="T5" fmla="*/ 998 h 998"/>
                    <a:gd name="T6" fmla="*/ 0 60000 65536"/>
                    <a:gd name="T7" fmla="*/ 0 60000 65536"/>
                    <a:gd name="T8" fmla="*/ 0 60000 65536"/>
                    <a:gd name="T9" fmla="*/ 0 w 7"/>
                    <a:gd name="T10" fmla="*/ 0 h 998"/>
                    <a:gd name="T11" fmla="*/ 7 w 7"/>
                    <a:gd name="T12" fmla="*/ 998 h 998"/>
                  </a:gdLst>
                  <a:ahLst/>
                  <a:cxnLst>
                    <a:cxn ang="T6">
                      <a:pos x="T0" y="T1"/>
                    </a:cxn>
                    <a:cxn ang="T7">
                      <a:pos x="T2" y="T3"/>
                    </a:cxn>
                    <a:cxn ang="T8">
                      <a:pos x="T4" y="T5"/>
                    </a:cxn>
                  </a:cxnLst>
                  <a:rect l="T9" t="T10" r="T11" b="T12"/>
                  <a:pathLst>
                    <a:path w="7" h="998">
                      <a:moveTo>
                        <a:pt x="0" y="0"/>
                      </a:moveTo>
                      <a:lnTo>
                        <a:pt x="6" y="998"/>
                      </a:lnTo>
                      <a:lnTo>
                        <a:pt x="7" y="998"/>
                      </a:lnTo>
                    </a:path>
                  </a:pathLst>
                </a:custGeom>
                <a:noFill/>
                <a:ln w="6350">
                  <a:solidFill>
                    <a:srgbClr val="0C0CFF"/>
                  </a:solidFill>
                  <a:prstDash val="solid"/>
                  <a:round/>
                  <a:headEnd/>
                  <a:tailEnd/>
                </a:ln>
              </p:spPr>
              <p:txBody>
                <a:bodyPr/>
                <a:lstStyle/>
                <a:p>
                  <a:endParaRPr lang="en-US"/>
                </a:p>
              </p:txBody>
            </p:sp>
            <p:sp>
              <p:nvSpPr>
                <p:cNvPr id="5028" name="Freeform 2748"/>
                <p:cNvSpPr>
                  <a:spLocks/>
                </p:cNvSpPr>
                <p:nvPr/>
              </p:nvSpPr>
              <p:spPr bwMode="auto">
                <a:xfrm>
                  <a:off x="852" y="3468"/>
                  <a:ext cx="1" cy="166"/>
                </a:xfrm>
                <a:custGeom>
                  <a:avLst/>
                  <a:gdLst>
                    <a:gd name="T0" fmla="*/ 0 w 8"/>
                    <a:gd name="T1" fmla="*/ 0 h 869"/>
                    <a:gd name="T2" fmla="*/ 7 w 8"/>
                    <a:gd name="T3" fmla="*/ 869 h 869"/>
                    <a:gd name="T4" fmla="*/ 8 w 8"/>
                    <a:gd name="T5" fmla="*/ 869 h 869"/>
                    <a:gd name="T6" fmla="*/ 0 60000 65536"/>
                    <a:gd name="T7" fmla="*/ 0 60000 65536"/>
                    <a:gd name="T8" fmla="*/ 0 60000 65536"/>
                    <a:gd name="T9" fmla="*/ 0 w 8"/>
                    <a:gd name="T10" fmla="*/ 0 h 869"/>
                    <a:gd name="T11" fmla="*/ 8 w 8"/>
                    <a:gd name="T12" fmla="*/ 869 h 869"/>
                  </a:gdLst>
                  <a:ahLst/>
                  <a:cxnLst>
                    <a:cxn ang="T6">
                      <a:pos x="T0" y="T1"/>
                    </a:cxn>
                    <a:cxn ang="T7">
                      <a:pos x="T2" y="T3"/>
                    </a:cxn>
                    <a:cxn ang="T8">
                      <a:pos x="T4" y="T5"/>
                    </a:cxn>
                  </a:cxnLst>
                  <a:rect l="T9" t="T10" r="T11" b="T12"/>
                  <a:pathLst>
                    <a:path w="8" h="869">
                      <a:moveTo>
                        <a:pt x="0" y="0"/>
                      </a:moveTo>
                      <a:lnTo>
                        <a:pt x="7" y="869"/>
                      </a:lnTo>
                      <a:lnTo>
                        <a:pt x="8" y="869"/>
                      </a:lnTo>
                    </a:path>
                  </a:pathLst>
                </a:custGeom>
                <a:noFill/>
                <a:ln w="6350">
                  <a:solidFill>
                    <a:srgbClr val="0C0CFF"/>
                  </a:solidFill>
                  <a:prstDash val="solid"/>
                  <a:round/>
                  <a:headEnd/>
                  <a:tailEnd/>
                </a:ln>
              </p:spPr>
              <p:txBody>
                <a:bodyPr/>
                <a:lstStyle/>
                <a:p>
                  <a:endParaRPr lang="en-US"/>
                </a:p>
              </p:txBody>
            </p:sp>
            <p:sp>
              <p:nvSpPr>
                <p:cNvPr id="5029" name="Freeform 2749"/>
                <p:cNvSpPr>
                  <a:spLocks/>
                </p:cNvSpPr>
                <p:nvPr/>
              </p:nvSpPr>
              <p:spPr bwMode="auto">
                <a:xfrm>
                  <a:off x="853" y="3634"/>
                  <a:ext cx="1" cy="95"/>
                </a:xfrm>
                <a:custGeom>
                  <a:avLst/>
                  <a:gdLst>
                    <a:gd name="T0" fmla="*/ 0 w 7"/>
                    <a:gd name="T1" fmla="*/ 0 h 495"/>
                    <a:gd name="T2" fmla="*/ 6 w 7"/>
                    <a:gd name="T3" fmla="*/ 495 h 495"/>
                    <a:gd name="T4" fmla="*/ 7 w 7"/>
                    <a:gd name="T5" fmla="*/ 495 h 495"/>
                    <a:gd name="T6" fmla="*/ 0 60000 65536"/>
                    <a:gd name="T7" fmla="*/ 0 60000 65536"/>
                    <a:gd name="T8" fmla="*/ 0 60000 65536"/>
                    <a:gd name="T9" fmla="*/ 0 w 7"/>
                    <a:gd name="T10" fmla="*/ 0 h 495"/>
                    <a:gd name="T11" fmla="*/ 7 w 7"/>
                    <a:gd name="T12" fmla="*/ 495 h 495"/>
                  </a:gdLst>
                  <a:ahLst/>
                  <a:cxnLst>
                    <a:cxn ang="T6">
                      <a:pos x="T0" y="T1"/>
                    </a:cxn>
                    <a:cxn ang="T7">
                      <a:pos x="T2" y="T3"/>
                    </a:cxn>
                    <a:cxn ang="T8">
                      <a:pos x="T4" y="T5"/>
                    </a:cxn>
                  </a:cxnLst>
                  <a:rect l="T9" t="T10" r="T11" b="T12"/>
                  <a:pathLst>
                    <a:path w="7" h="495">
                      <a:moveTo>
                        <a:pt x="0" y="0"/>
                      </a:moveTo>
                      <a:lnTo>
                        <a:pt x="6" y="495"/>
                      </a:lnTo>
                      <a:lnTo>
                        <a:pt x="7" y="495"/>
                      </a:lnTo>
                    </a:path>
                  </a:pathLst>
                </a:custGeom>
                <a:noFill/>
                <a:ln w="6350">
                  <a:solidFill>
                    <a:srgbClr val="0C0CFF"/>
                  </a:solidFill>
                  <a:prstDash val="solid"/>
                  <a:round/>
                  <a:headEnd/>
                  <a:tailEnd/>
                </a:ln>
              </p:spPr>
              <p:txBody>
                <a:bodyPr/>
                <a:lstStyle/>
                <a:p>
                  <a:endParaRPr lang="en-US"/>
                </a:p>
              </p:txBody>
            </p:sp>
            <p:sp>
              <p:nvSpPr>
                <p:cNvPr id="5030" name="Freeform 2750"/>
                <p:cNvSpPr>
                  <a:spLocks/>
                </p:cNvSpPr>
                <p:nvPr/>
              </p:nvSpPr>
              <p:spPr bwMode="auto">
                <a:xfrm>
                  <a:off x="854" y="3729"/>
                  <a:ext cx="2" cy="41"/>
                </a:xfrm>
                <a:custGeom>
                  <a:avLst/>
                  <a:gdLst>
                    <a:gd name="T0" fmla="*/ 0 w 8"/>
                    <a:gd name="T1" fmla="*/ 0 h 214"/>
                    <a:gd name="T2" fmla="*/ 7 w 8"/>
                    <a:gd name="T3" fmla="*/ 214 h 214"/>
                    <a:gd name="T4" fmla="*/ 8 w 8"/>
                    <a:gd name="T5" fmla="*/ 214 h 214"/>
                    <a:gd name="T6" fmla="*/ 0 60000 65536"/>
                    <a:gd name="T7" fmla="*/ 0 60000 65536"/>
                    <a:gd name="T8" fmla="*/ 0 60000 65536"/>
                    <a:gd name="T9" fmla="*/ 0 w 8"/>
                    <a:gd name="T10" fmla="*/ 0 h 214"/>
                    <a:gd name="T11" fmla="*/ 8 w 8"/>
                    <a:gd name="T12" fmla="*/ 214 h 214"/>
                  </a:gdLst>
                  <a:ahLst/>
                  <a:cxnLst>
                    <a:cxn ang="T6">
                      <a:pos x="T0" y="T1"/>
                    </a:cxn>
                    <a:cxn ang="T7">
                      <a:pos x="T2" y="T3"/>
                    </a:cxn>
                    <a:cxn ang="T8">
                      <a:pos x="T4" y="T5"/>
                    </a:cxn>
                  </a:cxnLst>
                  <a:rect l="T9" t="T10" r="T11" b="T12"/>
                  <a:pathLst>
                    <a:path w="8" h="214">
                      <a:moveTo>
                        <a:pt x="0" y="0"/>
                      </a:moveTo>
                      <a:lnTo>
                        <a:pt x="7" y="214"/>
                      </a:lnTo>
                      <a:lnTo>
                        <a:pt x="8" y="214"/>
                      </a:lnTo>
                    </a:path>
                  </a:pathLst>
                </a:custGeom>
                <a:noFill/>
                <a:ln w="6350">
                  <a:solidFill>
                    <a:srgbClr val="0C0CFF"/>
                  </a:solidFill>
                  <a:prstDash val="solid"/>
                  <a:round/>
                  <a:headEnd/>
                  <a:tailEnd/>
                </a:ln>
              </p:spPr>
              <p:txBody>
                <a:bodyPr/>
                <a:lstStyle/>
                <a:p>
                  <a:endParaRPr lang="en-US"/>
                </a:p>
              </p:txBody>
            </p:sp>
            <p:sp>
              <p:nvSpPr>
                <p:cNvPr id="5031" name="Freeform 2751"/>
                <p:cNvSpPr>
                  <a:spLocks/>
                </p:cNvSpPr>
                <p:nvPr/>
              </p:nvSpPr>
              <p:spPr bwMode="auto">
                <a:xfrm>
                  <a:off x="855" y="3770"/>
                  <a:ext cx="2" cy="15"/>
                </a:xfrm>
                <a:custGeom>
                  <a:avLst/>
                  <a:gdLst>
                    <a:gd name="T0" fmla="*/ 0 w 7"/>
                    <a:gd name="T1" fmla="*/ 0 h 81"/>
                    <a:gd name="T2" fmla="*/ 6 w 7"/>
                    <a:gd name="T3" fmla="*/ 81 h 81"/>
                    <a:gd name="T4" fmla="*/ 7 w 7"/>
                    <a:gd name="T5" fmla="*/ 81 h 81"/>
                    <a:gd name="T6" fmla="*/ 0 60000 65536"/>
                    <a:gd name="T7" fmla="*/ 0 60000 65536"/>
                    <a:gd name="T8" fmla="*/ 0 60000 65536"/>
                    <a:gd name="T9" fmla="*/ 0 w 7"/>
                    <a:gd name="T10" fmla="*/ 0 h 81"/>
                    <a:gd name="T11" fmla="*/ 7 w 7"/>
                    <a:gd name="T12" fmla="*/ 81 h 81"/>
                  </a:gdLst>
                  <a:ahLst/>
                  <a:cxnLst>
                    <a:cxn ang="T6">
                      <a:pos x="T0" y="T1"/>
                    </a:cxn>
                    <a:cxn ang="T7">
                      <a:pos x="T2" y="T3"/>
                    </a:cxn>
                    <a:cxn ang="T8">
                      <a:pos x="T4" y="T5"/>
                    </a:cxn>
                  </a:cxnLst>
                  <a:rect l="T9" t="T10" r="T11" b="T12"/>
                  <a:pathLst>
                    <a:path w="7" h="81">
                      <a:moveTo>
                        <a:pt x="0" y="0"/>
                      </a:moveTo>
                      <a:lnTo>
                        <a:pt x="6" y="81"/>
                      </a:lnTo>
                      <a:lnTo>
                        <a:pt x="7" y="81"/>
                      </a:lnTo>
                    </a:path>
                  </a:pathLst>
                </a:custGeom>
                <a:noFill/>
                <a:ln w="6350">
                  <a:solidFill>
                    <a:srgbClr val="0C0CFF"/>
                  </a:solidFill>
                  <a:prstDash val="solid"/>
                  <a:round/>
                  <a:headEnd/>
                  <a:tailEnd/>
                </a:ln>
              </p:spPr>
              <p:txBody>
                <a:bodyPr/>
                <a:lstStyle/>
                <a:p>
                  <a:endParaRPr lang="en-US"/>
                </a:p>
              </p:txBody>
            </p:sp>
            <p:sp>
              <p:nvSpPr>
                <p:cNvPr id="5032" name="Freeform 2752"/>
                <p:cNvSpPr>
                  <a:spLocks/>
                </p:cNvSpPr>
                <p:nvPr/>
              </p:nvSpPr>
              <p:spPr bwMode="auto">
                <a:xfrm>
                  <a:off x="857" y="3785"/>
                  <a:ext cx="1" cy="7"/>
                </a:xfrm>
                <a:custGeom>
                  <a:avLst/>
                  <a:gdLst>
                    <a:gd name="T0" fmla="*/ 0 w 8"/>
                    <a:gd name="T1" fmla="*/ 0 h 34"/>
                    <a:gd name="T2" fmla="*/ 7 w 8"/>
                    <a:gd name="T3" fmla="*/ 34 h 34"/>
                    <a:gd name="T4" fmla="*/ 8 w 8"/>
                    <a:gd name="T5" fmla="*/ 34 h 34"/>
                    <a:gd name="T6" fmla="*/ 0 60000 65536"/>
                    <a:gd name="T7" fmla="*/ 0 60000 65536"/>
                    <a:gd name="T8" fmla="*/ 0 60000 65536"/>
                    <a:gd name="T9" fmla="*/ 0 w 8"/>
                    <a:gd name="T10" fmla="*/ 0 h 34"/>
                    <a:gd name="T11" fmla="*/ 8 w 8"/>
                    <a:gd name="T12" fmla="*/ 34 h 34"/>
                  </a:gdLst>
                  <a:ahLst/>
                  <a:cxnLst>
                    <a:cxn ang="T6">
                      <a:pos x="T0" y="T1"/>
                    </a:cxn>
                    <a:cxn ang="T7">
                      <a:pos x="T2" y="T3"/>
                    </a:cxn>
                    <a:cxn ang="T8">
                      <a:pos x="T4" y="T5"/>
                    </a:cxn>
                  </a:cxnLst>
                  <a:rect l="T9" t="T10" r="T11" b="T12"/>
                  <a:pathLst>
                    <a:path w="8" h="34">
                      <a:moveTo>
                        <a:pt x="0" y="0"/>
                      </a:moveTo>
                      <a:lnTo>
                        <a:pt x="7" y="34"/>
                      </a:lnTo>
                      <a:lnTo>
                        <a:pt x="8" y="34"/>
                      </a:lnTo>
                    </a:path>
                  </a:pathLst>
                </a:custGeom>
                <a:noFill/>
                <a:ln w="6350">
                  <a:solidFill>
                    <a:srgbClr val="0C0CFF"/>
                  </a:solidFill>
                  <a:prstDash val="solid"/>
                  <a:round/>
                  <a:headEnd/>
                  <a:tailEnd/>
                </a:ln>
              </p:spPr>
              <p:txBody>
                <a:bodyPr/>
                <a:lstStyle/>
                <a:p>
                  <a:endParaRPr lang="en-US"/>
                </a:p>
              </p:txBody>
            </p:sp>
            <p:sp>
              <p:nvSpPr>
                <p:cNvPr id="5033" name="Freeform 2753"/>
                <p:cNvSpPr>
                  <a:spLocks/>
                </p:cNvSpPr>
                <p:nvPr/>
              </p:nvSpPr>
              <p:spPr bwMode="auto">
                <a:xfrm>
                  <a:off x="858" y="3792"/>
                  <a:ext cx="1" cy="3"/>
                </a:xfrm>
                <a:custGeom>
                  <a:avLst/>
                  <a:gdLst>
                    <a:gd name="T0" fmla="*/ 0 w 7"/>
                    <a:gd name="T1" fmla="*/ 0 h 16"/>
                    <a:gd name="T2" fmla="*/ 6 w 7"/>
                    <a:gd name="T3" fmla="*/ 16 h 16"/>
                    <a:gd name="T4" fmla="*/ 7 w 7"/>
                    <a:gd name="T5" fmla="*/ 16 h 16"/>
                    <a:gd name="T6" fmla="*/ 0 60000 65536"/>
                    <a:gd name="T7" fmla="*/ 0 60000 65536"/>
                    <a:gd name="T8" fmla="*/ 0 60000 65536"/>
                    <a:gd name="T9" fmla="*/ 0 w 7"/>
                    <a:gd name="T10" fmla="*/ 0 h 16"/>
                    <a:gd name="T11" fmla="*/ 7 w 7"/>
                    <a:gd name="T12" fmla="*/ 16 h 16"/>
                  </a:gdLst>
                  <a:ahLst/>
                  <a:cxnLst>
                    <a:cxn ang="T6">
                      <a:pos x="T0" y="T1"/>
                    </a:cxn>
                    <a:cxn ang="T7">
                      <a:pos x="T2" y="T3"/>
                    </a:cxn>
                    <a:cxn ang="T8">
                      <a:pos x="T4" y="T5"/>
                    </a:cxn>
                  </a:cxnLst>
                  <a:rect l="T9" t="T10" r="T11" b="T12"/>
                  <a:pathLst>
                    <a:path w="7" h="16">
                      <a:moveTo>
                        <a:pt x="0" y="0"/>
                      </a:moveTo>
                      <a:lnTo>
                        <a:pt x="6" y="16"/>
                      </a:lnTo>
                      <a:lnTo>
                        <a:pt x="7" y="16"/>
                      </a:lnTo>
                    </a:path>
                  </a:pathLst>
                </a:custGeom>
                <a:noFill/>
                <a:ln w="6350">
                  <a:solidFill>
                    <a:srgbClr val="0C0CFF"/>
                  </a:solidFill>
                  <a:prstDash val="solid"/>
                  <a:round/>
                  <a:headEnd/>
                  <a:tailEnd/>
                </a:ln>
              </p:spPr>
              <p:txBody>
                <a:bodyPr/>
                <a:lstStyle/>
                <a:p>
                  <a:endParaRPr lang="en-US"/>
                </a:p>
              </p:txBody>
            </p:sp>
            <p:sp>
              <p:nvSpPr>
                <p:cNvPr id="5034" name="Freeform 2754"/>
                <p:cNvSpPr>
                  <a:spLocks/>
                </p:cNvSpPr>
                <p:nvPr/>
              </p:nvSpPr>
              <p:spPr bwMode="auto">
                <a:xfrm>
                  <a:off x="859" y="3795"/>
                  <a:ext cx="2" cy="2"/>
                </a:xfrm>
                <a:custGeom>
                  <a:avLst/>
                  <a:gdLst>
                    <a:gd name="T0" fmla="*/ 0 w 8"/>
                    <a:gd name="T1" fmla="*/ 0 h 10"/>
                    <a:gd name="T2" fmla="*/ 7 w 8"/>
                    <a:gd name="T3" fmla="*/ 10 h 10"/>
                    <a:gd name="T4" fmla="*/ 8 w 8"/>
                    <a:gd name="T5" fmla="*/ 10 h 10"/>
                    <a:gd name="T6" fmla="*/ 0 60000 65536"/>
                    <a:gd name="T7" fmla="*/ 0 60000 65536"/>
                    <a:gd name="T8" fmla="*/ 0 60000 65536"/>
                    <a:gd name="T9" fmla="*/ 0 w 8"/>
                    <a:gd name="T10" fmla="*/ 0 h 10"/>
                    <a:gd name="T11" fmla="*/ 8 w 8"/>
                    <a:gd name="T12" fmla="*/ 10 h 10"/>
                  </a:gdLst>
                  <a:ahLst/>
                  <a:cxnLst>
                    <a:cxn ang="T6">
                      <a:pos x="T0" y="T1"/>
                    </a:cxn>
                    <a:cxn ang="T7">
                      <a:pos x="T2" y="T3"/>
                    </a:cxn>
                    <a:cxn ang="T8">
                      <a:pos x="T4" y="T5"/>
                    </a:cxn>
                  </a:cxnLst>
                  <a:rect l="T9" t="T10" r="T11" b="T12"/>
                  <a:pathLst>
                    <a:path w="8" h="10">
                      <a:moveTo>
                        <a:pt x="0" y="0"/>
                      </a:moveTo>
                      <a:lnTo>
                        <a:pt x="7" y="10"/>
                      </a:lnTo>
                      <a:lnTo>
                        <a:pt x="8" y="10"/>
                      </a:lnTo>
                    </a:path>
                  </a:pathLst>
                </a:custGeom>
                <a:noFill/>
                <a:ln w="6350">
                  <a:solidFill>
                    <a:srgbClr val="0C0CFF"/>
                  </a:solidFill>
                  <a:prstDash val="solid"/>
                  <a:round/>
                  <a:headEnd/>
                  <a:tailEnd/>
                </a:ln>
              </p:spPr>
              <p:txBody>
                <a:bodyPr/>
                <a:lstStyle/>
                <a:p>
                  <a:endParaRPr lang="en-US"/>
                </a:p>
              </p:txBody>
            </p:sp>
            <p:sp>
              <p:nvSpPr>
                <p:cNvPr id="5035" name="Freeform 2755"/>
                <p:cNvSpPr>
                  <a:spLocks/>
                </p:cNvSpPr>
                <p:nvPr/>
              </p:nvSpPr>
              <p:spPr bwMode="auto">
                <a:xfrm>
                  <a:off x="860" y="3797"/>
                  <a:ext cx="2" cy="1"/>
                </a:xfrm>
                <a:custGeom>
                  <a:avLst/>
                  <a:gdLst>
                    <a:gd name="T0" fmla="*/ 0 w 7"/>
                    <a:gd name="T1" fmla="*/ 0 h 6"/>
                    <a:gd name="T2" fmla="*/ 6 w 7"/>
                    <a:gd name="T3" fmla="*/ 6 h 6"/>
                    <a:gd name="T4" fmla="*/ 7 w 7"/>
                    <a:gd name="T5" fmla="*/ 6 h 6"/>
                    <a:gd name="T6" fmla="*/ 0 60000 65536"/>
                    <a:gd name="T7" fmla="*/ 0 60000 65536"/>
                    <a:gd name="T8" fmla="*/ 0 60000 65536"/>
                    <a:gd name="T9" fmla="*/ 0 w 7"/>
                    <a:gd name="T10" fmla="*/ 0 h 6"/>
                    <a:gd name="T11" fmla="*/ 7 w 7"/>
                    <a:gd name="T12" fmla="*/ 6 h 6"/>
                  </a:gdLst>
                  <a:ahLst/>
                  <a:cxnLst>
                    <a:cxn ang="T6">
                      <a:pos x="T0" y="T1"/>
                    </a:cxn>
                    <a:cxn ang="T7">
                      <a:pos x="T2" y="T3"/>
                    </a:cxn>
                    <a:cxn ang="T8">
                      <a:pos x="T4" y="T5"/>
                    </a:cxn>
                  </a:cxnLst>
                  <a:rect l="T9" t="T10" r="T11" b="T12"/>
                  <a:pathLst>
                    <a:path w="7" h="6">
                      <a:moveTo>
                        <a:pt x="0" y="0"/>
                      </a:moveTo>
                      <a:lnTo>
                        <a:pt x="6" y="6"/>
                      </a:lnTo>
                      <a:lnTo>
                        <a:pt x="7" y="6"/>
                      </a:lnTo>
                    </a:path>
                  </a:pathLst>
                </a:custGeom>
                <a:noFill/>
                <a:ln w="6350">
                  <a:solidFill>
                    <a:srgbClr val="0C0CFF"/>
                  </a:solidFill>
                  <a:prstDash val="solid"/>
                  <a:round/>
                  <a:headEnd/>
                  <a:tailEnd/>
                </a:ln>
              </p:spPr>
              <p:txBody>
                <a:bodyPr/>
                <a:lstStyle/>
                <a:p>
                  <a:endParaRPr lang="en-US"/>
                </a:p>
              </p:txBody>
            </p:sp>
            <p:sp>
              <p:nvSpPr>
                <p:cNvPr id="5036" name="Freeform 2756"/>
                <p:cNvSpPr>
                  <a:spLocks/>
                </p:cNvSpPr>
                <p:nvPr/>
              </p:nvSpPr>
              <p:spPr bwMode="auto">
                <a:xfrm>
                  <a:off x="862" y="3798"/>
                  <a:ext cx="1" cy="1"/>
                </a:xfrm>
                <a:custGeom>
                  <a:avLst/>
                  <a:gdLst>
                    <a:gd name="T0" fmla="*/ 0 w 8"/>
                    <a:gd name="T1" fmla="*/ 0 h 4"/>
                    <a:gd name="T2" fmla="*/ 7 w 8"/>
                    <a:gd name="T3" fmla="*/ 4 h 4"/>
                    <a:gd name="T4" fmla="*/ 8 w 8"/>
                    <a:gd name="T5" fmla="*/ 4 h 4"/>
                    <a:gd name="T6" fmla="*/ 0 60000 65536"/>
                    <a:gd name="T7" fmla="*/ 0 60000 65536"/>
                    <a:gd name="T8" fmla="*/ 0 60000 65536"/>
                    <a:gd name="T9" fmla="*/ 0 w 8"/>
                    <a:gd name="T10" fmla="*/ 0 h 4"/>
                    <a:gd name="T11" fmla="*/ 8 w 8"/>
                    <a:gd name="T12" fmla="*/ 4 h 4"/>
                  </a:gdLst>
                  <a:ahLst/>
                  <a:cxnLst>
                    <a:cxn ang="T6">
                      <a:pos x="T0" y="T1"/>
                    </a:cxn>
                    <a:cxn ang="T7">
                      <a:pos x="T2" y="T3"/>
                    </a:cxn>
                    <a:cxn ang="T8">
                      <a:pos x="T4" y="T5"/>
                    </a:cxn>
                  </a:cxnLst>
                  <a:rect l="T9" t="T10" r="T11" b="T12"/>
                  <a:pathLst>
                    <a:path w="8" h="4">
                      <a:moveTo>
                        <a:pt x="0" y="0"/>
                      </a:moveTo>
                      <a:lnTo>
                        <a:pt x="7" y="4"/>
                      </a:lnTo>
                      <a:lnTo>
                        <a:pt x="8" y="4"/>
                      </a:lnTo>
                    </a:path>
                  </a:pathLst>
                </a:custGeom>
                <a:noFill/>
                <a:ln w="6350">
                  <a:solidFill>
                    <a:srgbClr val="0C0CFF"/>
                  </a:solidFill>
                  <a:prstDash val="solid"/>
                  <a:round/>
                  <a:headEnd/>
                  <a:tailEnd/>
                </a:ln>
              </p:spPr>
              <p:txBody>
                <a:bodyPr/>
                <a:lstStyle/>
                <a:p>
                  <a:endParaRPr lang="en-US"/>
                </a:p>
              </p:txBody>
            </p:sp>
            <p:sp>
              <p:nvSpPr>
                <p:cNvPr id="5037" name="Freeform 2757"/>
                <p:cNvSpPr>
                  <a:spLocks/>
                </p:cNvSpPr>
                <p:nvPr/>
              </p:nvSpPr>
              <p:spPr bwMode="auto">
                <a:xfrm>
                  <a:off x="863" y="3799"/>
                  <a:ext cx="1" cy="1"/>
                </a:xfrm>
                <a:custGeom>
                  <a:avLst/>
                  <a:gdLst>
                    <a:gd name="T0" fmla="*/ 0 w 8"/>
                    <a:gd name="T1" fmla="*/ 0 h 3"/>
                    <a:gd name="T2" fmla="*/ 7 w 8"/>
                    <a:gd name="T3" fmla="*/ 3 h 3"/>
                    <a:gd name="T4" fmla="*/ 8 w 8"/>
                    <a:gd name="T5" fmla="*/ 3 h 3"/>
                    <a:gd name="T6" fmla="*/ 0 60000 65536"/>
                    <a:gd name="T7" fmla="*/ 0 60000 65536"/>
                    <a:gd name="T8" fmla="*/ 0 60000 65536"/>
                    <a:gd name="T9" fmla="*/ 0 w 8"/>
                    <a:gd name="T10" fmla="*/ 0 h 3"/>
                    <a:gd name="T11" fmla="*/ 8 w 8"/>
                    <a:gd name="T12" fmla="*/ 3 h 3"/>
                  </a:gdLst>
                  <a:ahLst/>
                  <a:cxnLst>
                    <a:cxn ang="T6">
                      <a:pos x="T0" y="T1"/>
                    </a:cxn>
                    <a:cxn ang="T7">
                      <a:pos x="T2" y="T3"/>
                    </a:cxn>
                    <a:cxn ang="T8">
                      <a:pos x="T4" y="T5"/>
                    </a:cxn>
                  </a:cxnLst>
                  <a:rect l="T9" t="T10" r="T11" b="T12"/>
                  <a:pathLst>
                    <a:path w="8" h="3">
                      <a:moveTo>
                        <a:pt x="0" y="0"/>
                      </a:moveTo>
                      <a:lnTo>
                        <a:pt x="7" y="3"/>
                      </a:lnTo>
                      <a:lnTo>
                        <a:pt x="8" y="3"/>
                      </a:lnTo>
                    </a:path>
                  </a:pathLst>
                </a:custGeom>
                <a:noFill/>
                <a:ln w="6350">
                  <a:solidFill>
                    <a:srgbClr val="0C0CFF"/>
                  </a:solidFill>
                  <a:prstDash val="solid"/>
                  <a:round/>
                  <a:headEnd/>
                  <a:tailEnd/>
                </a:ln>
              </p:spPr>
              <p:txBody>
                <a:bodyPr/>
                <a:lstStyle/>
                <a:p>
                  <a:endParaRPr lang="en-US"/>
                </a:p>
              </p:txBody>
            </p:sp>
            <p:sp>
              <p:nvSpPr>
                <p:cNvPr id="5038" name="Freeform 2758"/>
                <p:cNvSpPr>
                  <a:spLocks/>
                </p:cNvSpPr>
                <p:nvPr/>
              </p:nvSpPr>
              <p:spPr bwMode="auto">
                <a:xfrm>
                  <a:off x="864" y="3799"/>
                  <a:ext cx="2" cy="1"/>
                </a:xfrm>
                <a:custGeom>
                  <a:avLst/>
                  <a:gdLst>
                    <a:gd name="T0" fmla="*/ 0 w 7"/>
                    <a:gd name="T1" fmla="*/ 0 h 2"/>
                    <a:gd name="T2" fmla="*/ 6 w 7"/>
                    <a:gd name="T3" fmla="*/ 2 h 2"/>
                    <a:gd name="T4" fmla="*/ 7 w 7"/>
                    <a:gd name="T5" fmla="*/ 2 h 2"/>
                    <a:gd name="T6" fmla="*/ 0 60000 65536"/>
                    <a:gd name="T7" fmla="*/ 0 60000 65536"/>
                    <a:gd name="T8" fmla="*/ 0 60000 65536"/>
                    <a:gd name="T9" fmla="*/ 0 w 7"/>
                    <a:gd name="T10" fmla="*/ 0 h 2"/>
                    <a:gd name="T11" fmla="*/ 7 w 7"/>
                    <a:gd name="T12" fmla="*/ 2 h 2"/>
                  </a:gdLst>
                  <a:ahLst/>
                  <a:cxnLst>
                    <a:cxn ang="T6">
                      <a:pos x="T0" y="T1"/>
                    </a:cxn>
                    <a:cxn ang="T7">
                      <a:pos x="T2" y="T3"/>
                    </a:cxn>
                    <a:cxn ang="T8">
                      <a:pos x="T4" y="T5"/>
                    </a:cxn>
                  </a:cxnLst>
                  <a:rect l="T9" t="T10" r="T11" b="T12"/>
                  <a:pathLst>
                    <a:path w="7" h="2">
                      <a:moveTo>
                        <a:pt x="0" y="0"/>
                      </a:moveTo>
                      <a:lnTo>
                        <a:pt x="6" y="2"/>
                      </a:lnTo>
                      <a:lnTo>
                        <a:pt x="7" y="2"/>
                      </a:lnTo>
                    </a:path>
                  </a:pathLst>
                </a:custGeom>
                <a:noFill/>
                <a:ln w="6350">
                  <a:solidFill>
                    <a:srgbClr val="0C0CFF"/>
                  </a:solidFill>
                  <a:prstDash val="solid"/>
                  <a:round/>
                  <a:headEnd/>
                  <a:tailEnd/>
                </a:ln>
              </p:spPr>
              <p:txBody>
                <a:bodyPr/>
                <a:lstStyle/>
                <a:p>
                  <a:endParaRPr lang="en-US"/>
                </a:p>
              </p:txBody>
            </p:sp>
            <p:sp>
              <p:nvSpPr>
                <p:cNvPr id="5039" name="Freeform 2759"/>
                <p:cNvSpPr>
                  <a:spLocks/>
                </p:cNvSpPr>
                <p:nvPr/>
              </p:nvSpPr>
              <p:spPr bwMode="auto">
                <a:xfrm>
                  <a:off x="865" y="3800"/>
                  <a:ext cx="2" cy="1"/>
                </a:xfrm>
                <a:custGeom>
                  <a:avLst/>
                  <a:gdLst>
                    <a:gd name="T0" fmla="*/ 0 w 8"/>
                    <a:gd name="T1" fmla="*/ 0 h 1"/>
                    <a:gd name="T2" fmla="*/ 7 w 8"/>
                    <a:gd name="T3" fmla="*/ 1 h 1"/>
                    <a:gd name="T4" fmla="*/ 8 w 8"/>
                    <a:gd name="T5" fmla="*/ 1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1"/>
                      </a:lnTo>
                      <a:lnTo>
                        <a:pt x="8" y="1"/>
                      </a:lnTo>
                    </a:path>
                  </a:pathLst>
                </a:custGeom>
                <a:noFill/>
                <a:ln w="6350">
                  <a:solidFill>
                    <a:srgbClr val="0C0CFF"/>
                  </a:solidFill>
                  <a:prstDash val="solid"/>
                  <a:round/>
                  <a:headEnd/>
                  <a:tailEnd/>
                </a:ln>
              </p:spPr>
              <p:txBody>
                <a:bodyPr/>
                <a:lstStyle/>
                <a:p>
                  <a:endParaRPr lang="en-US"/>
                </a:p>
              </p:txBody>
            </p:sp>
            <p:sp>
              <p:nvSpPr>
                <p:cNvPr id="5040" name="Freeform 2760"/>
                <p:cNvSpPr>
                  <a:spLocks/>
                </p:cNvSpPr>
                <p:nvPr/>
              </p:nvSpPr>
              <p:spPr bwMode="auto">
                <a:xfrm>
                  <a:off x="867" y="3800"/>
                  <a:ext cx="1" cy="1"/>
                </a:xfrm>
                <a:custGeom>
                  <a:avLst/>
                  <a:gdLst>
                    <a:gd name="T0" fmla="*/ 0 w 7"/>
                    <a:gd name="T1" fmla="*/ 0 h 2"/>
                    <a:gd name="T2" fmla="*/ 6 w 7"/>
                    <a:gd name="T3" fmla="*/ 2 h 2"/>
                    <a:gd name="T4" fmla="*/ 7 w 7"/>
                    <a:gd name="T5" fmla="*/ 2 h 2"/>
                    <a:gd name="T6" fmla="*/ 0 60000 65536"/>
                    <a:gd name="T7" fmla="*/ 0 60000 65536"/>
                    <a:gd name="T8" fmla="*/ 0 60000 65536"/>
                    <a:gd name="T9" fmla="*/ 0 w 7"/>
                    <a:gd name="T10" fmla="*/ 0 h 2"/>
                    <a:gd name="T11" fmla="*/ 7 w 7"/>
                    <a:gd name="T12" fmla="*/ 2 h 2"/>
                  </a:gdLst>
                  <a:ahLst/>
                  <a:cxnLst>
                    <a:cxn ang="T6">
                      <a:pos x="T0" y="T1"/>
                    </a:cxn>
                    <a:cxn ang="T7">
                      <a:pos x="T2" y="T3"/>
                    </a:cxn>
                    <a:cxn ang="T8">
                      <a:pos x="T4" y="T5"/>
                    </a:cxn>
                  </a:cxnLst>
                  <a:rect l="T9" t="T10" r="T11" b="T12"/>
                  <a:pathLst>
                    <a:path w="7" h="2">
                      <a:moveTo>
                        <a:pt x="0" y="0"/>
                      </a:moveTo>
                      <a:lnTo>
                        <a:pt x="6" y="2"/>
                      </a:lnTo>
                      <a:lnTo>
                        <a:pt x="7" y="2"/>
                      </a:lnTo>
                    </a:path>
                  </a:pathLst>
                </a:custGeom>
                <a:noFill/>
                <a:ln w="6350">
                  <a:solidFill>
                    <a:srgbClr val="0C0CFF"/>
                  </a:solidFill>
                  <a:prstDash val="solid"/>
                  <a:round/>
                  <a:headEnd/>
                  <a:tailEnd/>
                </a:ln>
              </p:spPr>
              <p:txBody>
                <a:bodyPr/>
                <a:lstStyle/>
                <a:p>
                  <a:endParaRPr lang="en-US"/>
                </a:p>
              </p:txBody>
            </p:sp>
            <p:sp>
              <p:nvSpPr>
                <p:cNvPr id="5041" name="Freeform 2761"/>
                <p:cNvSpPr>
                  <a:spLocks/>
                </p:cNvSpPr>
                <p:nvPr/>
              </p:nvSpPr>
              <p:spPr bwMode="auto">
                <a:xfrm>
                  <a:off x="868" y="3800"/>
                  <a:ext cx="1" cy="1"/>
                </a:xfrm>
                <a:custGeom>
                  <a:avLst/>
                  <a:gdLst>
                    <a:gd name="T0" fmla="*/ 0 w 8"/>
                    <a:gd name="T1" fmla="*/ 0 h 1"/>
                    <a:gd name="T2" fmla="*/ 7 w 8"/>
                    <a:gd name="T3" fmla="*/ 1 h 1"/>
                    <a:gd name="T4" fmla="*/ 8 w 8"/>
                    <a:gd name="T5" fmla="*/ 1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1"/>
                      </a:lnTo>
                      <a:lnTo>
                        <a:pt x="8" y="1"/>
                      </a:lnTo>
                    </a:path>
                  </a:pathLst>
                </a:custGeom>
                <a:noFill/>
                <a:ln w="6350">
                  <a:solidFill>
                    <a:srgbClr val="0C0CFF"/>
                  </a:solidFill>
                  <a:prstDash val="solid"/>
                  <a:round/>
                  <a:headEnd/>
                  <a:tailEnd/>
                </a:ln>
              </p:spPr>
              <p:txBody>
                <a:bodyPr/>
                <a:lstStyle/>
                <a:p>
                  <a:endParaRPr lang="en-US"/>
                </a:p>
              </p:txBody>
            </p:sp>
            <p:sp>
              <p:nvSpPr>
                <p:cNvPr id="5042" name="Freeform 2762"/>
                <p:cNvSpPr>
                  <a:spLocks/>
                </p:cNvSpPr>
                <p:nvPr/>
              </p:nvSpPr>
              <p:spPr bwMode="auto">
                <a:xfrm>
                  <a:off x="869" y="3800"/>
                  <a:ext cx="2" cy="1"/>
                </a:xfrm>
                <a:custGeom>
                  <a:avLst/>
                  <a:gdLst>
                    <a:gd name="T0" fmla="*/ 0 w 7"/>
                    <a:gd name="T1" fmla="*/ 0 h 1"/>
                    <a:gd name="T2" fmla="*/ 6 w 7"/>
                    <a:gd name="T3" fmla="*/ 1 h 1"/>
                    <a:gd name="T4" fmla="*/ 7 w 7"/>
                    <a:gd name="T5" fmla="*/ 1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1"/>
                      </a:lnTo>
                      <a:lnTo>
                        <a:pt x="7" y="1"/>
                      </a:lnTo>
                    </a:path>
                  </a:pathLst>
                </a:custGeom>
                <a:noFill/>
                <a:ln w="6350">
                  <a:solidFill>
                    <a:srgbClr val="0C0CFF"/>
                  </a:solidFill>
                  <a:prstDash val="solid"/>
                  <a:round/>
                  <a:headEnd/>
                  <a:tailEnd/>
                </a:ln>
              </p:spPr>
              <p:txBody>
                <a:bodyPr/>
                <a:lstStyle/>
                <a:p>
                  <a:endParaRPr lang="en-US"/>
                </a:p>
              </p:txBody>
            </p:sp>
            <p:sp>
              <p:nvSpPr>
                <p:cNvPr id="5043" name="Freeform 2763"/>
                <p:cNvSpPr>
                  <a:spLocks/>
                </p:cNvSpPr>
                <p:nvPr/>
              </p:nvSpPr>
              <p:spPr bwMode="auto">
                <a:xfrm>
                  <a:off x="870" y="3801"/>
                  <a:ext cx="2" cy="1"/>
                </a:xfrm>
                <a:custGeom>
                  <a:avLst/>
                  <a:gdLst>
                    <a:gd name="T0" fmla="*/ 0 w 8"/>
                    <a:gd name="T1" fmla="*/ 0 h 1"/>
                    <a:gd name="T2" fmla="*/ 7 w 8"/>
                    <a:gd name="T3" fmla="*/ 1 h 1"/>
                    <a:gd name="T4" fmla="*/ 8 w 8"/>
                    <a:gd name="T5" fmla="*/ 1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1"/>
                      </a:lnTo>
                      <a:lnTo>
                        <a:pt x="8" y="1"/>
                      </a:lnTo>
                    </a:path>
                  </a:pathLst>
                </a:custGeom>
                <a:noFill/>
                <a:ln w="6350">
                  <a:solidFill>
                    <a:srgbClr val="0C0CFF"/>
                  </a:solidFill>
                  <a:prstDash val="solid"/>
                  <a:round/>
                  <a:headEnd/>
                  <a:tailEnd/>
                </a:ln>
              </p:spPr>
              <p:txBody>
                <a:bodyPr/>
                <a:lstStyle/>
                <a:p>
                  <a:endParaRPr lang="en-US"/>
                </a:p>
              </p:txBody>
            </p:sp>
            <p:sp>
              <p:nvSpPr>
                <p:cNvPr id="5044" name="Freeform 2764"/>
                <p:cNvSpPr>
                  <a:spLocks/>
                </p:cNvSpPr>
                <p:nvPr/>
              </p:nvSpPr>
              <p:spPr bwMode="auto">
                <a:xfrm>
                  <a:off x="872" y="3801"/>
                  <a:ext cx="1" cy="1"/>
                </a:xfrm>
                <a:custGeom>
                  <a:avLst/>
                  <a:gdLst>
                    <a:gd name="T0" fmla="*/ 0 w 7"/>
                    <a:gd name="T1" fmla="*/ 0 h 1"/>
                    <a:gd name="T2" fmla="*/ 6 w 7"/>
                    <a:gd name="T3" fmla="*/ 1 h 1"/>
                    <a:gd name="T4" fmla="*/ 7 w 7"/>
                    <a:gd name="T5" fmla="*/ 1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1"/>
                      </a:lnTo>
                      <a:lnTo>
                        <a:pt x="7" y="1"/>
                      </a:lnTo>
                    </a:path>
                  </a:pathLst>
                </a:custGeom>
                <a:noFill/>
                <a:ln w="6350">
                  <a:solidFill>
                    <a:srgbClr val="0C0CFF"/>
                  </a:solidFill>
                  <a:prstDash val="solid"/>
                  <a:round/>
                  <a:headEnd/>
                  <a:tailEnd/>
                </a:ln>
              </p:spPr>
              <p:txBody>
                <a:bodyPr/>
                <a:lstStyle/>
                <a:p>
                  <a:endParaRPr lang="en-US"/>
                </a:p>
              </p:txBody>
            </p:sp>
            <p:sp>
              <p:nvSpPr>
                <p:cNvPr id="5045" name="Freeform 2765"/>
                <p:cNvSpPr>
                  <a:spLocks/>
                </p:cNvSpPr>
                <p:nvPr/>
              </p:nvSpPr>
              <p:spPr bwMode="auto">
                <a:xfrm>
                  <a:off x="873" y="3801"/>
                  <a:ext cx="1"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5046" name="Freeform 2766"/>
                <p:cNvSpPr>
                  <a:spLocks/>
                </p:cNvSpPr>
                <p:nvPr/>
              </p:nvSpPr>
              <p:spPr bwMode="auto">
                <a:xfrm>
                  <a:off x="874" y="3801"/>
                  <a:ext cx="2" cy="1"/>
                </a:xfrm>
                <a:custGeom>
                  <a:avLst/>
                  <a:gdLst>
                    <a:gd name="T0" fmla="*/ 0 w 7"/>
                    <a:gd name="T1" fmla="*/ 0 h 1"/>
                    <a:gd name="T2" fmla="*/ 6 w 7"/>
                    <a:gd name="T3" fmla="*/ 1 h 1"/>
                    <a:gd name="T4" fmla="*/ 7 w 7"/>
                    <a:gd name="T5" fmla="*/ 1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1"/>
                      </a:lnTo>
                      <a:lnTo>
                        <a:pt x="7" y="1"/>
                      </a:lnTo>
                    </a:path>
                  </a:pathLst>
                </a:custGeom>
                <a:noFill/>
                <a:ln w="6350">
                  <a:solidFill>
                    <a:srgbClr val="0C0CFF"/>
                  </a:solidFill>
                  <a:prstDash val="solid"/>
                  <a:round/>
                  <a:headEnd/>
                  <a:tailEnd/>
                </a:ln>
              </p:spPr>
              <p:txBody>
                <a:bodyPr/>
                <a:lstStyle/>
                <a:p>
                  <a:endParaRPr lang="en-US"/>
                </a:p>
              </p:txBody>
            </p:sp>
            <p:sp>
              <p:nvSpPr>
                <p:cNvPr id="5047" name="Freeform 2767"/>
                <p:cNvSpPr>
                  <a:spLocks/>
                </p:cNvSpPr>
                <p:nvPr/>
              </p:nvSpPr>
              <p:spPr bwMode="auto">
                <a:xfrm>
                  <a:off x="875" y="3801"/>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5048" name="Freeform 2768"/>
                <p:cNvSpPr>
                  <a:spLocks/>
                </p:cNvSpPr>
                <p:nvPr/>
              </p:nvSpPr>
              <p:spPr bwMode="auto">
                <a:xfrm>
                  <a:off x="877" y="3801"/>
                  <a:ext cx="1"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5049" name="Freeform 2769"/>
                <p:cNvSpPr>
                  <a:spLocks/>
                </p:cNvSpPr>
                <p:nvPr/>
              </p:nvSpPr>
              <p:spPr bwMode="auto">
                <a:xfrm>
                  <a:off x="878" y="3801"/>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5050" name="Freeform 2770"/>
                <p:cNvSpPr>
                  <a:spLocks/>
                </p:cNvSpPr>
                <p:nvPr/>
              </p:nvSpPr>
              <p:spPr bwMode="auto">
                <a:xfrm>
                  <a:off x="879" y="3801"/>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5051" name="Freeform 2771"/>
                <p:cNvSpPr>
                  <a:spLocks/>
                </p:cNvSpPr>
                <p:nvPr/>
              </p:nvSpPr>
              <p:spPr bwMode="auto">
                <a:xfrm>
                  <a:off x="881" y="3801"/>
                  <a:ext cx="1" cy="1"/>
                </a:xfrm>
                <a:custGeom>
                  <a:avLst/>
                  <a:gdLst>
                    <a:gd name="T0" fmla="*/ 0 w 7"/>
                    <a:gd name="T1" fmla="*/ 0 h 1"/>
                    <a:gd name="T2" fmla="*/ 6 w 7"/>
                    <a:gd name="T3" fmla="*/ 1 h 1"/>
                    <a:gd name="T4" fmla="*/ 7 w 7"/>
                    <a:gd name="T5" fmla="*/ 1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1"/>
                      </a:lnTo>
                      <a:lnTo>
                        <a:pt x="7" y="1"/>
                      </a:lnTo>
                    </a:path>
                  </a:pathLst>
                </a:custGeom>
                <a:noFill/>
                <a:ln w="6350">
                  <a:solidFill>
                    <a:srgbClr val="0C0CFF"/>
                  </a:solidFill>
                  <a:prstDash val="solid"/>
                  <a:round/>
                  <a:headEnd/>
                  <a:tailEnd/>
                </a:ln>
              </p:spPr>
              <p:txBody>
                <a:bodyPr/>
                <a:lstStyle/>
                <a:p>
                  <a:endParaRPr lang="en-US"/>
                </a:p>
              </p:txBody>
            </p:sp>
            <p:sp>
              <p:nvSpPr>
                <p:cNvPr id="5052" name="Freeform 2772"/>
                <p:cNvSpPr>
                  <a:spLocks/>
                </p:cNvSpPr>
                <p:nvPr/>
              </p:nvSpPr>
              <p:spPr bwMode="auto">
                <a:xfrm>
                  <a:off x="882" y="3801"/>
                  <a:ext cx="1"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5053" name="Freeform 2773"/>
                <p:cNvSpPr>
                  <a:spLocks/>
                </p:cNvSpPr>
                <p:nvPr/>
              </p:nvSpPr>
              <p:spPr bwMode="auto">
                <a:xfrm>
                  <a:off x="883" y="3801"/>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5054" name="Freeform 2774"/>
                <p:cNvSpPr>
                  <a:spLocks/>
                </p:cNvSpPr>
                <p:nvPr/>
              </p:nvSpPr>
              <p:spPr bwMode="auto">
                <a:xfrm>
                  <a:off x="884" y="3801"/>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5055" name="Freeform 2775"/>
                <p:cNvSpPr>
                  <a:spLocks/>
                </p:cNvSpPr>
                <p:nvPr/>
              </p:nvSpPr>
              <p:spPr bwMode="auto">
                <a:xfrm>
                  <a:off x="885" y="3801"/>
                  <a:ext cx="2" cy="1"/>
                </a:xfrm>
                <a:custGeom>
                  <a:avLst/>
                  <a:gdLst>
                    <a:gd name="T0" fmla="*/ 0 w 7"/>
                    <a:gd name="T1" fmla="*/ 0 h 1"/>
                    <a:gd name="T2" fmla="*/ 6 w 7"/>
                    <a:gd name="T3" fmla="*/ 1 h 1"/>
                    <a:gd name="T4" fmla="*/ 7 w 7"/>
                    <a:gd name="T5" fmla="*/ 1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1"/>
                      </a:lnTo>
                      <a:lnTo>
                        <a:pt x="7" y="1"/>
                      </a:lnTo>
                    </a:path>
                  </a:pathLst>
                </a:custGeom>
                <a:noFill/>
                <a:ln w="6350">
                  <a:solidFill>
                    <a:srgbClr val="0C0CFF"/>
                  </a:solidFill>
                  <a:prstDash val="solid"/>
                  <a:round/>
                  <a:headEnd/>
                  <a:tailEnd/>
                </a:ln>
              </p:spPr>
              <p:txBody>
                <a:bodyPr/>
                <a:lstStyle/>
                <a:p>
                  <a:endParaRPr lang="en-US"/>
                </a:p>
              </p:txBody>
            </p:sp>
            <p:sp>
              <p:nvSpPr>
                <p:cNvPr id="5056" name="Freeform 2776"/>
                <p:cNvSpPr>
                  <a:spLocks/>
                </p:cNvSpPr>
                <p:nvPr/>
              </p:nvSpPr>
              <p:spPr bwMode="auto">
                <a:xfrm>
                  <a:off x="887" y="3802"/>
                  <a:ext cx="1"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5057" name="Freeform 2777"/>
                <p:cNvSpPr>
                  <a:spLocks/>
                </p:cNvSpPr>
                <p:nvPr/>
              </p:nvSpPr>
              <p:spPr bwMode="auto">
                <a:xfrm>
                  <a:off x="888" y="3802"/>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5058" name="Freeform 2778"/>
                <p:cNvSpPr>
                  <a:spLocks/>
                </p:cNvSpPr>
                <p:nvPr/>
              </p:nvSpPr>
              <p:spPr bwMode="auto">
                <a:xfrm>
                  <a:off x="889" y="3802"/>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5059" name="Freeform 2779"/>
                <p:cNvSpPr>
                  <a:spLocks/>
                </p:cNvSpPr>
                <p:nvPr/>
              </p:nvSpPr>
              <p:spPr bwMode="auto">
                <a:xfrm>
                  <a:off x="890" y="3802"/>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5060" name="Freeform 2780"/>
                <p:cNvSpPr>
                  <a:spLocks/>
                </p:cNvSpPr>
                <p:nvPr/>
              </p:nvSpPr>
              <p:spPr bwMode="auto">
                <a:xfrm>
                  <a:off x="892" y="3802"/>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5061" name="Freeform 2781"/>
                <p:cNvSpPr>
                  <a:spLocks/>
                </p:cNvSpPr>
                <p:nvPr/>
              </p:nvSpPr>
              <p:spPr bwMode="auto">
                <a:xfrm>
                  <a:off x="893" y="3802"/>
                  <a:ext cx="1"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5062" name="Freeform 2782"/>
                <p:cNvSpPr>
                  <a:spLocks/>
                </p:cNvSpPr>
                <p:nvPr/>
              </p:nvSpPr>
              <p:spPr bwMode="auto">
                <a:xfrm>
                  <a:off x="894" y="3802"/>
                  <a:ext cx="2"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5063" name="Freeform 2783"/>
                <p:cNvSpPr>
                  <a:spLocks/>
                </p:cNvSpPr>
                <p:nvPr/>
              </p:nvSpPr>
              <p:spPr bwMode="auto">
                <a:xfrm>
                  <a:off x="895" y="3802"/>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5064" name="Freeform 2784"/>
                <p:cNvSpPr>
                  <a:spLocks/>
                </p:cNvSpPr>
                <p:nvPr/>
              </p:nvSpPr>
              <p:spPr bwMode="auto">
                <a:xfrm>
                  <a:off x="897" y="3802"/>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5065" name="Freeform 2785"/>
                <p:cNvSpPr>
                  <a:spLocks/>
                </p:cNvSpPr>
                <p:nvPr/>
              </p:nvSpPr>
              <p:spPr bwMode="auto">
                <a:xfrm>
                  <a:off x="898" y="3802"/>
                  <a:ext cx="1"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5066" name="Freeform 2786"/>
                <p:cNvSpPr>
                  <a:spLocks/>
                </p:cNvSpPr>
                <p:nvPr/>
              </p:nvSpPr>
              <p:spPr bwMode="auto">
                <a:xfrm>
                  <a:off x="899" y="3802"/>
                  <a:ext cx="2"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5067" name="Freeform 2787"/>
                <p:cNvSpPr>
                  <a:spLocks/>
                </p:cNvSpPr>
                <p:nvPr/>
              </p:nvSpPr>
              <p:spPr bwMode="auto">
                <a:xfrm>
                  <a:off x="900" y="3802"/>
                  <a:ext cx="2" cy="1"/>
                </a:xfrm>
                <a:custGeom>
                  <a:avLst/>
                  <a:gdLst>
                    <a:gd name="T0" fmla="*/ 0 w 8"/>
                    <a:gd name="T1" fmla="*/ 0 h 1"/>
                    <a:gd name="T2" fmla="*/ 7 w 8"/>
                    <a:gd name="T3" fmla="*/ 1 h 1"/>
                    <a:gd name="T4" fmla="*/ 8 w 8"/>
                    <a:gd name="T5" fmla="*/ 1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1"/>
                      </a:lnTo>
                      <a:lnTo>
                        <a:pt x="8" y="1"/>
                      </a:lnTo>
                    </a:path>
                  </a:pathLst>
                </a:custGeom>
                <a:noFill/>
                <a:ln w="6350">
                  <a:solidFill>
                    <a:srgbClr val="0C0CFF"/>
                  </a:solidFill>
                  <a:prstDash val="solid"/>
                  <a:round/>
                  <a:headEnd/>
                  <a:tailEnd/>
                </a:ln>
              </p:spPr>
              <p:txBody>
                <a:bodyPr/>
                <a:lstStyle/>
                <a:p>
                  <a:endParaRPr lang="en-US"/>
                </a:p>
              </p:txBody>
            </p:sp>
          </p:grpSp>
          <p:grpSp>
            <p:nvGrpSpPr>
              <p:cNvPr id="429" name="Group 2989"/>
              <p:cNvGrpSpPr>
                <a:grpSpLocks/>
              </p:cNvGrpSpPr>
              <p:nvPr/>
            </p:nvGrpSpPr>
            <p:grpSpPr bwMode="auto">
              <a:xfrm>
                <a:off x="1431925" y="6030913"/>
                <a:ext cx="396875" cy="6350"/>
                <a:chOff x="902" y="3799"/>
                <a:chExt cx="250" cy="4"/>
              </a:xfrm>
            </p:grpSpPr>
            <p:sp>
              <p:nvSpPr>
                <p:cNvPr id="4668" name="Freeform 2789"/>
                <p:cNvSpPr>
                  <a:spLocks/>
                </p:cNvSpPr>
                <p:nvPr/>
              </p:nvSpPr>
              <p:spPr bwMode="auto">
                <a:xfrm>
                  <a:off x="902" y="3802"/>
                  <a:ext cx="1"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669" name="Freeform 2790"/>
                <p:cNvSpPr>
                  <a:spLocks/>
                </p:cNvSpPr>
                <p:nvPr/>
              </p:nvSpPr>
              <p:spPr bwMode="auto">
                <a:xfrm>
                  <a:off x="903" y="3802"/>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670" name="Freeform 2791"/>
                <p:cNvSpPr>
                  <a:spLocks/>
                </p:cNvSpPr>
                <p:nvPr/>
              </p:nvSpPr>
              <p:spPr bwMode="auto">
                <a:xfrm>
                  <a:off x="904" y="3802"/>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671" name="Freeform 2792"/>
                <p:cNvSpPr>
                  <a:spLocks/>
                </p:cNvSpPr>
                <p:nvPr/>
              </p:nvSpPr>
              <p:spPr bwMode="auto">
                <a:xfrm>
                  <a:off x="906" y="3802"/>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672" name="Freeform 2793"/>
                <p:cNvSpPr>
                  <a:spLocks/>
                </p:cNvSpPr>
                <p:nvPr/>
              </p:nvSpPr>
              <p:spPr bwMode="auto">
                <a:xfrm>
                  <a:off x="907" y="3802"/>
                  <a:ext cx="1"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673" name="Freeform 2794"/>
                <p:cNvSpPr>
                  <a:spLocks/>
                </p:cNvSpPr>
                <p:nvPr/>
              </p:nvSpPr>
              <p:spPr bwMode="auto">
                <a:xfrm>
                  <a:off x="908" y="3802"/>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674" name="Freeform 2795"/>
                <p:cNvSpPr>
                  <a:spLocks/>
                </p:cNvSpPr>
                <p:nvPr/>
              </p:nvSpPr>
              <p:spPr bwMode="auto">
                <a:xfrm>
                  <a:off x="909" y="3802"/>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675" name="Freeform 2796"/>
                <p:cNvSpPr>
                  <a:spLocks/>
                </p:cNvSpPr>
                <p:nvPr/>
              </p:nvSpPr>
              <p:spPr bwMode="auto">
                <a:xfrm>
                  <a:off x="911" y="3802"/>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676" name="Freeform 2797"/>
                <p:cNvSpPr>
                  <a:spLocks/>
                </p:cNvSpPr>
                <p:nvPr/>
              </p:nvSpPr>
              <p:spPr bwMode="auto">
                <a:xfrm>
                  <a:off x="912" y="3802"/>
                  <a:ext cx="1"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677" name="Freeform 2798"/>
                <p:cNvSpPr>
                  <a:spLocks/>
                </p:cNvSpPr>
                <p:nvPr/>
              </p:nvSpPr>
              <p:spPr bwMode="auto">
                <a:xfrm>
                  <a:off x="913" y="3802"/>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678" name="Freeform 2799"/>
                <p:cNvSpPr>
                  <a:spLocks/>
                </p:cNvSpPr>
                <p:nvPr/>
              </p:nvSpPr>
              <p:spPr bwMode="auto">
                <a:xfrm>
                  <a:off x="914" y="3802"/>
                  <a:ext cx="2" cy="1"/>
                </a:xfrm>
                <a:custGeom>
                  <a:avLst/>
                  <a:gdLst>
                    <a:gd name="T0" fmla="*/ 0 w 8"/>
                    <a:gd name="T1" fmla="*/ 1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1"/>
                      </a:moveTo>
                      <a:lnTo>
                        <a:pt x="7" y="0"/>
                      </a:lnTo>
                      <a:lnTo>
                        <a:pt x="8" y="0"/>
                      </a:lnTo>
                    </a:path>
                  </a:pathLst>
                </a:custGeom>
                <a:noFill/>
                <a:ln w="6350">
                  <a:solidFill>
                    <a:srgbClr val="0C0CFF"/>
                  </a:solidFill>
                  <a:prstDash val="solid"/>
                  <a:round/>
                  <a:headEnd/>
                  <a:tailEnd/>
                </a:ln>
              </p:spPr>
              <p:txBody>
                <a:bodyPr/>
                <a:lstStyle/>
                <a:p>
                  <a:endParaRPr lang="en-US"/>
                </a:p>
              </p:txBody>
            </p:sp>
            <p:sp>
              <p:nvSpPr>
                <p:cNvPr id="4679" name="Freeform 2800"/>
                <p:cNvSpPr>
                  <a:spLocks/>
                </p:cNvSpPr>
                <p:nvPr/>
              </p:nvSpPr>
              <p:spPr bwMode="auto">
                <a:xfrm>
                  <a:off x="916" y="3801"/>
                  <a:ext cx="1" cy="1"/>
                </a:xfrm>
                <a:custGeom>
                  <a:avLst/>
                  <a:gdLst>
                    <a:gd name="T0" fmla="*/ 0 w 7"/>
                    <a:gd name="T1" fmla="*/ 1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1"/>
                      </a:moveTo>
                      <a:lnTo>
                        <a:pt x="6" y="0"/>
                      </a:lnTo>
                      <a:lnTo>
                        <a:pt x="7" y="0"/>
                      </a:lnTo>
                    </a:path>
                  </a:pathLst>
                </a:custGeom>
                <a:noFill/>
                <a:ln w="6350">
                  <a:solidFill>
                    <a:srgbClr val="0C0CFF"/>
                  </a:solidFill>
                  <a:prstDash val="solid"/>
                  <a:round/>
                  <a:headEnd/>
                  <a:tailEnd/>
                </a:ln>
              </p:spPr>
              <p:txBody>
                <a:bodyPr/>
                <a:lstStyle/>
                <a:p>
                  <a:endParaRPr lang="en-US"/>
                </a:p>
              </p:txBody>
            </p:sp>
            <p:sp>
              <p:nvSpPr>
                <p:cNvPr id="4680" name="Freeform 2801"/>
                <p:cNvSpPr>
                  <a:spLocks/>
                </p:cNvSpPr>
                <p:nvPr/>
              </p:nvSpPr>
              <p:spPr bwMode="auto">
                <a:xfrm>
                  <a:off x="917" y="3801"/>
                  <a:ext cx="1" cy="1"/>
                </a:xfrm>
                <a:custGeom>
                  <a:avLst/>
                  <a:gdLst>
                    <a:gd name="T0" fmla="*/ 0 w 8"/>
                    <a:gd name="T1" fmla="*/ 1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1"/>
                      </a:moveTo>
                      <a:lnTo>
                        <a:pt x="7" y="0"/>
                      </a:lnTo>
                      <a:lnTo>
                        <a:pt x="8" y="0"/>
                      </a:lnTo>
                    </a:path>
                  </a:pathLst>
                </a:custGeom>
                <a:noFill/>
                <a:ln w="6350">
                  <a:solidFill>
                    <a:srgbClr val="0C0CFF"/>
                  </a:solidFill>
                  <a:prstDash val="solid"/>
                  <a:round/>
                  <a:headEnd/>
                  <a:tailEnd/>
                </a:ln>
              </p:spPr>
              <p:txBody>
                <a:bodyPr/>
                <a:lstStyle/>
                <a:p>
                  <a:endParaRPr lang="en-US"/>
                </a:p>
              </p:txBody>
            </p:sp>
            <p:sp>
              <p:nvSpPr>
                <p:cNvPr id="4681" name="Freeform 2802"/>
                <p:cNvSpPr>
                  <a:spLocks/>
                </p:cNvSpPr>
                <p:nvPr/>
              </p:nvSpPr>
              <p:spPr bwMode="auto">
                <a:xfrm>
                  <a:off x="918" y="3800"/>
                  <a:ext cx="2" cy="1"/>
                </a:xfrm>
                <a:custGeom>
                  <a:avLst/>
                  <a:gdLst>
                    <a:gd name="T0" fmla="*/ 0 w 8"/>
                    <a:gd name="T1" fmla="*/ 4 h 4"/>
                    <a:gd name="T2" fmla="*/ 7 w 8"/>
                    <a:gd name="T3" fmla="*/ 0 h 4"/>
                    <a:gd name="T4" fmla="*/ 8 w 8"/>
                    <a:gd name="T5" fmla="*/ 0 h 4"/>
                    <a:gd name="T6" fmla="*/ 0 60000 65536"/>
                    <a:gd name="T7" fmla="*/ 0 60000 65536"/>
                    <a:gd name="T8" fmla="*/ 0 60000 65536"/>
                    <a:gd name="T9" fmla="*/ 0 w 8"/>
                    <a:gd name="T10" fmla="*/ 0 h 4"/>
                    <a:gd name="T11" fmla="*/ 8 w 8"/>
                    <a:gd name="T12" fmla="*/ 4 h 4"/>
                  </a:gdLst>
                  <a:ahLst/>
                  <a:cxnLst>
                    <a:cxn ang="T6">
                      <a:pos x="T0" y="T1"/>
                    </a:cxn>
                    <a:cxn ang="T7">
                      <a:pos x="T2" y="T3"/>
                    </a:cxn>
                    <a:cxn ang="T8">
                      <a:pos x="T4" y="T5"/>
                    </a:cxn>
                  </a:cxnLst>
                  <a:rect l="T9" t="T10" r="T11" b="T12"/>
                  <a:pathLst>
                    <a:path w="8" h="4">
                      <a:moveTo>
                        <a:pt x="0" y="4"/>
                      </a:moveTo>
                      <a:lnTo>
                        <a:pt x="7" y="0"/>
                      </a:lnTo>
                      <a:lnTo>
                        <a:pt x="8" y="0"/>
                      </a:lnTo>
                    </a:path>
                  </a:pathLst>
                </a:custGeom>
                <a:noFill/>
                <a:ln w="6350">
                  <a:solidFill>
                    <a:srgbClr val="0C0CFF"/>
                  </a:solidFill>
                  <a:prstDash val="solid"/>
                  <a:round/>
                  <a:headEnd/>
                  <a:tailEnd/>
                </a:ln>
              </p:spPr>
              <p:txBody>
                <a:bodyPr/>
                <a:lstStyle/>
                <a:p>
                  <a:endParaRPr lang="en-US"/>
                </a:p>
              </p:txBody>
            </p:sp>
            <p:sp>
              <p:nvSpPr>
                <p:cNvPr id="4682" name="Freeform 2803"/>
                <p:cNvSpPr>
                  <a:spLocks/>
                </p:cNvSpPr>
                <p:nvPr/>
              </p:nvSpPr>
              <p:spPr bwMode="auto">
                <a:xfrm>
                  <a:off x="919" y="3800"/>
                  <a:ext cx="2" cy="1"/>
                </a:xfrm>
                <a:custGeom>
                  <a:avLst/>
                  <a:gdLst>
                    <a:gd name="T0" fmla="*/ 0 w 7"/>
                    <a:gd name="T1" fmla="*/ 3 h 3"/>
                    <a:gd name="T2" fmla="*/ 6 w 7"/>
                    <a:gd name="T3" fmla="*/ 0 h 3"/>
                    <a:gd name="T4" fmla="*/ 7 w 7"/>
                    <a:gd name="T5" fmla="*/ 0 h 3"/>
                    <a:gd name="T6" fmla="*/ 0 60000 65536"/>
                    <a:gd name="T7" fmla="*/ 0 60000 65536"/>
                    <a:gd name="T8" fmla="*/ 0 60000 65536"/>
                    <a:gd name="T9" fmla="*/ 0 w 7"/>
                    <a:gd name="T10" fmla="*/ 0 h 3"/>
                    <a:gd name="T11" fmla="*/ 7 w 7"/>
                    <a:gd name="T12" fmla="*/ 3 h 3"/>
                  </a:gdLst>
                  <a:ahLst/>
                  <a:cxnLst>
                    <a:cxn ang="T6">
                      <a:pos x="T0" y="T1"/>
                    </a:cxn>
                    <a:cxn ang="T7">
                      <a:pos x="T2" y="T3"/>
                    </a:cxn>
                    <a:cxn ang="T8">
                      <a:pos x="T4" y="T5"/>
                    </a:cxn>
                  </a:cxnLst>
                  <a:rect l="T9" t="T10" r="T11" b="T12"/>
                  <a:pathLst>
                    <a:path w="7" h="3">
                      <a:moveTo>
                        <a:pt x="0" y="3"/>
                      </a:moveTo>
                      <a:lnTo>
                        <a:pt x="6" y="0"/>
                      </a:lnTo>
                      <a:lnTo>
                        <a:pt x="7" y="0"/>
                      </a:lnTo>
                    </a:path>
                  </a:pathLst>
                </a:custGeom>
                <a:noFill/>
                <a:ln w="6350">
                  <a:solidFill>
                    <a:srgbClr val="0C0CFF"/>
                  </a:solidFill>
                  <a:prstDash val="solid"/>
                  <a:round/>
                  <a:headEnd/>
                  <a:tailEnd/>
                </a:ln>
              </p:spPr>
              <p:txBody>
                <a:bodyPr/>
                <a:lstStyle/>
                <a:p>
                  <a:endParaRPr lang="en-US"/>
                </a:p>
              </p:txBody>
            </p:sp>
            <p:sp>
              <p:nvSpPr>
                <p:cNvPr id="4683" name="Freeform 2804"/>
                <p:cNvSpPr>
                  <a:spLocks/>
                </p:cNvSpPr>
                <p:nvPr/>
              </p:nvSpPr>
              <p:spPr bwMode="auto">
                <a:xfrm>
                  <a:off x="921" y="3799"/>
                  <a:ext cx="1" cy="1"/>
                </a:xfrm>
                <a:custGeom>
                  <a:avLst/>
                  <a:gdLst>
                    <a:gd name="T0" fmla="*/ 0 w 8"/>
                    <a:gd name="T1" fmla="*/ 3 h 3"/>
                    <a:gd name="T2" fmla="*/ 7 w 8"/>
                    <a:gd name="T3" fmla="*/ 0 h 3"/>
                    <a:gd name="T4" fmla="*/ 8 w 8"/>
                    <a:gd name="T5" fmla="*/ 0 h 3"/>
                    <a:gd name="T6" fmla="*/ 0 60000 65536"/>
                    <a:gd name="T7" fmla="*/ 0 60000 65536"/>
                    <a:gd name="T8" fmla="*/ 0 60000 65536"/>
                    <a:gd name="T9" fmla="*/ 0 w 8"/>
                    <a:gd name="T10" fmla="*/ 0 h 3"/>
                    <a:gd name="T11" fmla="*/ 8 w 8"/>
                    <a:gd name="T12" fmla="*/ 3 h 3"/>
                  </a:gdLst>
                  <a:ahLst/>
                  <a:cxnLst>
                    <a:cxn ang="T6">
                      <a:pos x="T0" y="T1"/>
                    </a:cxn>
                    <a:cxn ang="T7">
                      <a:pos x="T2" y="T3"/>
                    </a:cxn>
                    <a:cxn ang="T8">
                      <a:pos x="T4" y="T5"/>
                    </a:cxn>
                  </a:cxnLst>
                  <a:rect l="T9" t="T10" r="T11" b="T12"/>
                  <a:pathLst>
                    <a:path w="8" h="3">
                      <a:moveTo>
                        <a:pt x="0" y="3"/>
                      </a:moveTo>
                      <a:lnTo>
                        <a:pt x="7" y="0"/>
                      </a:lnTo>
                      <a:lnTo>
                        <a:pt x="8" y="0"/>
                      </a:lnTo>
                    </a:path>
                  </a:pathLst>
                </a:custGeom>
                <a:noFill/>
                <a:ln w="6350">
                  <a:solidFill>
                    <a:srgbClr val="0C0CFF"/>
                  </a:solidFill>
                  <a:prstDash val="solid"/>
                  <a:round/>
                  <a:headEnd/>
                  <a:tailEnd/>
                </a:ln>
              </p:spPr>
              <p:txBody>
                <a:bodyPr/>
                <a:lstStyle/>
                <a:p>
                  <a:endParaRPr lang="en-US"/>
                </a:p>
              </p:txBody>
            </p:sp>
            <p:sp>
              <p:nvSpPr>
                <p:cNvPr id="4684" name="Freeform 2805"/>
                <p:cNvSpPr>
                  <a:spLocks/>
                </p:cNvSpPr>
                <p:nvPr/>
              </p:nvSpPr>
              <p:spPr bwMode="auto">
                <a:xfrm>
                  <a:off x="922" y="3799"/>
                  <a:ext cx="1" cy="1"/>
                </a:xfrm>
                <a:custGeom>
                  <a:avLst/>
                  <a:gdLst>
                    <a:gd name="T0" fmla="*/ 0 w 7"/>
                    <a:gd name="T1" fmla="*/ 0 h 1"/>
                    <a:gd name="T2" fmla="*/ 6 w 7"/>
                    <a:gd name="T3" fmla="*/ 1 h 1"/>
                    <a:gd name="T4" fmla="*/ 7 w 7"/>
                    <a:gd name="T5" fmla="*/ 1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1"/>
                      </a:lnTo>
                      <a:lnTo>
                        <a:pt x="7" y="1"/>
                      </a:lnTo>
                    </a:path>
                  </a:pathLst>
                </a:custGeom>
                <a:noFill/>
                <a:ln w="6350">
                  <a:solidFill>
                    <a:srgbClr val="0C0CFF"/>
                  </a:solidFill>
                  <a:prstDash val="solid"/>
                  <a:round/>
                  <a:headEnd/>
                  <a:tailEnd/>
                </a:ln>
              </p:spPr>
              <p:txBody>
                <a:bodyPr/>
                <a:lstStyle/>
                <a:p>
                  <a:endParaRPr lang="en-US"/>
                </a:p>
              </p:txBody>
            </p:sp>
            <p:sp>
              <p:nvSpPr>
                <p:cNvPr id="4685" name="Freeform 2806"/>
                <p:cNvSpPr>
                  <a:spLocks/>
                </p:cNvSpPr>
                <p:nvPr/>
              </p:nvSpPr>
              <p:spPr bwMode="auto">
                <a:xfrm>
                  <a:off x="923" y="3799"/>
                  <a:ext cx="2" cy="1"/>
                </a:xfrm>
                <a:custGeom>
                  <a:avLst/>
                  <a:gdLst>
                    <a:gd name="T0" fmla="*/ 0 w 8"/>
                    <a:gd name="T1" fmla="*/ 0 h 2"/>
                    <a:gd name="T2" fmla="*/ 7 w 8"/>
                    <a:gd name="T3" fmla="*/ 2 h 2"/>
                    <a:gd name="T4" fmla="*/ 8 w 8"/>
                    <a:gd name="T5" fmla="*/ 2 h 2"/>
                    <a:gd name="T6" fmla="*/ 0 60000 65536"/>
                    <a:gd name="T7" fmla="*/ 0 60000 65536"/>
                    <a:gd name="T8" fmla="*/ 0 60000 65536"/>
                    <a:gd name="T9" fmla="*/ 0 w 8"/>
                    <a:gd name="T10" fmla="*/ 0 h 2"/>
                    <a:gd name="T11" fmla="*/ 8 w 8"/>
                    <a:gd name="T12" fmla="*/ 2 h 2"/>
                  </a:gdLst>
                  <a:ahLst/>
                  <a:cxnLst>
                    <a:cxn ang="T6">
                      <a:pos x="T0" y="T1"/>
                    </a:cxn>
                    <a:cxn ang="T7">
                      <a:pos x="T2" y="T3"/>
                    </a:cxn>
                    <a:cxn ang="T8">
                      <a:pos x="T4" y="T5"/>
                    </a:cxn>
                  </a:cxnLst>
                  <a:rect l="T9" t="T10" r="T11" b="T12"/>
                  <a:pathLst>
                    <a:path w="8" h="2">
                      <a:moveTo>
                        <a:pt x="0" y="0"/>
                      </a:moveTo>
                      <a:lnTo>
                        <a:pt x="7" y="2"/>
                      </a:lnTo>
                      <a:lnTo>
                        <a:pt x="8" y="2"/>
                      </a:lnTo>
                    </a:path>
                  </a:pathLst>
                </a:custGeom>
                <a:noFill/>
                <a:ln w="6350">
                  <a:solidFill>
                    <a:srgbClr val="0C0CFF"/>
                  </a:solidFill>
                  <a:prstDash val="solid"/>
                  <a:round/>
                  <a:headEnd/>
                  <a:tailEnd/>
                </a:ln>
              </p:spPr>
              <p:txBody>
                <a:bodyPr/>
                <a:lstStyle/>
                <a:p>
                  <a:endParaRPr lang="en-US"/>
                </a:p>
              </p:txBody>
            </p:sp>
            <p:sp>
              <p:nvSpPr>
                <p:cNvPr id="4686" name="Freeform 2807"/>
                <p:cNvSpPr>
                  <a:spLocks/>
                </p:cNvSpPr>
                <p:nvPr/>
              </p:nvSpPr>
              <p:spPr bwMode="auto">
                <a:xfrm>
                  <a:off x="924" y="3800"/>
                  <a:ext cx="2" cy="1"/>
                </a:xfrm>
                <a:custGeom>
                  <a:avLst/>
                  <a:gdLst>
                    <a:gd name="T0" fmla="*/ 0 w 7"/>
                    <a:gd name="T1" fmla="*/ 0 h 4"/>
                    <a:gd name="T2" fmla="*/ 6 w 7"/>
                    <a:gd name="T3" fmla="*/ 4 h 4"/>
                    <a:gd name="T4" fmla="*/ 7 w 7"/>
                    <a:gd name="T5" fmla="*/ 4 h 4"/>
                    <a:gd name="T6" fmla="*/ 0 60000 65536"/>
                    <a:gd name="T7" fmla="*/ 0 60000 65536"/>
                    <a:gd name="T8" fmla="*/ 0 60000 65536"/>
                    <a:gd name="T9" fmla="*/ 0 w 7"/>
                    <a:gd name="T10" fmla="*/ 0 h 4"/>
                    <a:gd name="T11" fmla="*/ 7 w 7"/>
                    <a:gd name="T12" fmla="*/ 4 h 4"/>
                  </a:gdLst>
                  <a:ahLst/>
                  <a:cxnLst>
                    <a:cxn ang="T6">
                      <a:pos x="T0" y="T1"/>
                    </a:cxn>
                    <a:cxn ang="T7">
                      <a:pos x="T2" y="T3"/>
                    </a:cxn>
                    <a:cxn ang="T8">
                      <a:pos x="T4" y="T5"/>
                    </a:cxn>
                  </a:cxnLst>
                  <a:rect l="T9" t="T10" r="T11" b="T12"/>
                  <a:pathLst>
                    <a:path w="7" h="4">
                      <a:moveTo>
                        <a:pt x="0" y="0"/>
                      </a:moveTo>
                      <a:lnTo>
                        <a:pt x="6" y="4"/>
                      </a:lnTo>
                      <a:lnTo>
                        <a:pt x="7" y="4"/>
                      </a:lnTo>
                    </a:path>
                  </a:pathLst>
                </a:custGeom>
                <a:noFill/>
                <a:ln w="6350">
                  <a:solidFill>
                    <a:srgbClr val="0C0CFF"/>
                  </a:solidFill>
                  <a:prstDash val="solid"/>
                  <a:round/>
                  <a:headEnd/>
                  <a:tailEnd/>
                </a:ln>
              </p:spPr>
              <p:txBody>
                <a:bodyPr/>
                <a:lstStyle/>
                <a:p>
                  <a:endParaRPr lang="en-US"/>
                </a:p>
              </p:txBody>
            </p:sp>
            <p:sp>
              <p:nvSpPr>
                <p:cNvPr id="4687" name="Freeform 2808"/>
                <p:cNvSpPr>
                  <a:spLocks/>
                </p:cNvSpPr>
                <p:nvPr/>
              </p:nvSpPr>
              <p:spPr bwMode="auto">
                <a:xfrm>
                  <a:off x="925" y="3801"/>
                  <a:ext cx="2" cy="1"/>
                </a:xfrm>
                <a:custGeom>
                  <a:avLst/>
                  <a:gdLst>
                    <a:gd name="T0" fmla="*/ 0 w 8"/>
                    <a:gd name="T1" fmla="*/ 0 h 2"/>
                    <a:gd name="T2" fmla="*/ 7 w 8"/>
                    <a:gd name="T3" fmla="*/ 2 h 2"/>
                    <a:gd name="T4" fmla="*/ 8 w 8"/>
                    <a:gd name="T5" fmla="*/ 2 h 2"/>
                    <a:gd name="T6" fmla="*/ 0 60000 65536"/>
                    <a:gd name="T7" fmla="*/ 0 60000 65536"/>
                    <a:gd name="T8" fmla="*/ 0 60000 65536"/>
                    <a:gd name="T9" fmla="*/ 0 w 8"/>
                    <a:gd name="T10" fmla="*/ 0 h 2"/>
                    <a:gd name="T11" fmla="*/ 8 w 8"/>
                    <a:gd name="T12" fmla="*/ 2 h 2"/>
                  </a:gdLst>
                  <a:ahLst/>
                  <a:cxnLst>
                    <a:cxn ang="T6">
                      <a:pos x="T0" y="T1"/>
                    </a:cxn>
                    <a:cxn ang="T7">
                      <a:pos x="T2" y="T3"/>
                    </a:cxn>
                    <a:cxn ang="T8">
                      <a:pos x="T4" y="T5"/>
                    </a:cxn>
                  </a:cxnLst>
                  <a:rect l="T9" t="T10" r="T11" b="T12"/>
                  <a:pathLst>
                    <a:path w="8" h="2">
                      <a:moveTo>
                        <a:pt x="0" y="0"/>
                      </a:moveTo>
                      <a:lnTo>
                        <a:pt x="7" y="2"/>
                      </a:lnTo>
                      <a:lnTo>
                        <a:pt x="8" y="2"/>
                      </a:lnTo>
                    </a:path>
                  </a:pathLst>
                </a:custGeom>
                <a:noFill/>
                <a:ln w="6350">
                  <a:solidFill>
                    <a:srgbClr val="0C0CFF"/>
                  </a:solidFill>
                  <a:prstDash val="solid"/>
                  <a:round/>
                  <a:headEnd/>
                  <a:tailEnd/>
                </a:ln>
              </p:spPr>
              <p:txBody>
                <a:bodyPr/>
                <a:lstStyle/>
                <a:p>
                  <a:endParaRPr lang="en-US"/>
                </a:p>
              </p:txBody>
            </p:sp>
            <p:sp>
              <p:nvSpPr>
                <p:cNvPr id="4688" name="Freeform 2809"/>
                <p:cNvSpPr>
                  <a:spLocks/>
                </p:cNvSpPr>
                <p:nvPr/>
              </p:nvSpPr>
              <p:spPr bwMode="auto">
                <a:xfrm>
                  <a:off x="927" y="3801"/>
                  <a:ext cx="1" cy="1"/>
                </a:xfrm>
                <a:custGeom>
                  <a:avLst/>
                  <a:gdLst>
                    <a:gd name="T0" fmla="*/ 0 w 7"/>
                    <a:gd name="T1" fmla="*/ 0 h 2"/>
                    <a:gd name="T2" fmla="*/ 6 w 7"/>
                    <a:gd name="T3" fmla="*/ 2 h 2"/>
                    <a:gd name="T4" fmla="*/ 7 w 7"/>
                    <a:gd name="T5" fmla="*/ 2 h 2"/>
                    <a:gd name="T6" fmla="*/ 0 60000 65536"/>
                    <a:gd name="T7" fmla="*/ 0 60000 65536"/>
                    <a:gd name="T8" fmla="*/ 0 60000 65536"/>
                    <a:gd name="T9" fmla="*/ 0 w 7"/>
                    <a:gd name="T10" fmla="*/ 0 h 2"/>
                    <a:gd name="T11" fmla="*/ 7 w 7"/>
                    <a:gd name="T12" fmla="*/ 2 h 2"/>
                  </a:gdLst>
                  <a:ahLst/>
                  <a:cxnLst>
                    <a:cxn ang="T6">
                      <a:pos x="T0" y="T1"/>
                    </a:cxn>
                    <a:cxn ang="T7">
                      <a:pos x="T2" y="T3"/>
                    </a:cxn>
                    <a:cxn ang="T8">
                      <a:pos x="T4" y="T5"/>
                    </a:cxn>
                  </a:cxnLst>
                  <a:rect l="T9" t="T10" r="T11" b="T12"/>
                  <a:pathLst>
                    <a:path w="7" h="2">
                      <a:moveTo>
                        <a:pt x="0" y="0"/>
                      </a:moveTo>
                      <a:lnTo>
                        <a:pt x="6" y="2"/>
                      </a:lnTo>
                      <a:lnTo>
                        <a:pt x="7" y="2"/>
                      </a:lnTo>
                    </a:path>
                  </a:pathLst>
                </a:custGeom>
                <a:noFill/>
                <a:ln w="6350">
                  <a:solidFill>
                    <a:srgbClr val="0C0CFF"/>
                  </a:solidFill>
                  <a:prstDash val="solid"/>
                  <a:round/>
                  <a:headEnd/>
                  <a:tailEnd/>
                </a:ln>
              </p:spPr>
              <p:txBody>
                <a:bodyPr/>
                <a:lstStyle/>
                <a:p>
                  <a:endParaRPr lang="en-US"/>
                </a:p>
              </p:txBody>
            </p:sp>
            <p:sp>
              <p:nvSpPr>
                <p:cNvPr id="4689" name="Freeform 2810"/>
                <p:cNvSpPr>
                  <a:spLocks/>
                </p:cNvSpPr>
                <p:nvPr/>
              </p:nvSpPr>
              <p:spPr bwMode="auto">
                <a:xfrm>
                  <a:off x="928" y="3801"/>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690" name="Freeform 2811"/>
                <p:cNvSpPr>
                  <a:spLocks/>
                </p:cNvSpPr>
                <p:nvPr/>
              </p:nvSpPr>
              <p:spPr bwMode="auto">
                <a:xfrm>
                  <a:off x="929" y="3801"/>
                  <a:ext cx="2" cy="1"/>
                </a:xfrm>
                <a:custGeom>
                  <a:avLst/>
                  <a:gdLst>
                    <a:gd name="T0" fmla="*/ 0 w 7"/>
                    <a:gd name="T1" fmla="*/ 0 h 1"/>
                    <a:gd name="T2" fmla="*/ 6 w 7"/>
                    <a:gd name="T3" fmla="*/ 1 h 1"/>
                    <a:gd name="T4" fmla="*/ 7 w 7"/>
                    <a:gd name="T5" fmla="*/ 1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1"/>
                      </a:lnTo>
                      <a:lnTo>
                        <a:pt x="7" y="1"/>
                      </a:lnTo>
                    </a:path>
                  </a:pathLst>
                </a:custGeom>
                <a:noFill/>
                <a:ln w="6350">
                  <a:solidFill>
                    <a:srgbClr val="0C0CFF"/>
                  </a:solidFill>
                  <a:prstDash val="solid"/>
                  <a:round/>
                  <a:headEnd/>
                  <a:tailEnd/>
                </a:ln>
              </p:spPr>
              <p:txBody>
                <a:bodyPr/>
                <a:lstStyle/>
                <a:p>
                  <a:endParaRPr lang="en-US"/>
                </a:p>
              </p:txBody>
            </p:sp>
            <p:sp>
              <p:nvSpPr>
                <p:cNvPr id="4691" name="Freeform 2812"/>
                <p:cNvSpPr>
                  <a:spLocks/>
                </p:cNvSpPr>
                <p:nvPr/>
              </p:nvSpPr>
              <p:spPr bwMode="auto">
                <a:xfrm>
                  <a:off x="930" y="3802"/>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692" name="Freeform 2813"/>
                <p:cNvSpPr>
                  <a:spLocks/>
                </p:cNvSpPr>
                <p:nvPr/>
              </p:nvSpPr>
              <p:spPr bwMode="auto">
                <a:xfrm>
                  <a:off x="932" y="3802"/>
                  <a:ext cx="1"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693" name="Freeform 2814"/>
                <p:cNvSpPr>
                  <a:spLocks/>
                </p:cNvSpPr>
                <p:nvPr/>
              </p:nvSpPr>
              <p:spPr bwMode="auto">
                <a:xfrm>
                  <a:off x="933" y="3802"/>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694" name="Freeform 2815"/>
                <p:cNvSpPr>
                  <a:spLocks/>
                </p:cNvSpPr>
                <p:nvPr/>
              </p:nvSpPr>
              <p:spPr bwMode="auto">
                <a:xfrm>
                  <a:off x="934" y="3802"/>
                  <a:ext cx="2" cy="1"/>
                </a:xfrm>
                <a:custGeom>
                  <a:avLst/>
                  <a:gdLst>
                    <a:gd name="T0" fmla="*/ 0 w 8"/>
                    <a:gd name="T1" fmla="*/ 0 h 1"/>
                    <a:gd name="T2" fmla="*/ 7 w 8"/>
                    <a:gd name="T3" fmla="*/ 1 h 1"/>
                    <a:gd name="T4" fmla="*/ 8 w 8"/>
                    <a:gd name="T5" fmla="*/ 1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1"/>
                      </a:lnTo>
                      <a:lnTo>
                        <a:pt x="8" y="1"/>
                      </a:lnTo>
                    </a:path>
                  </a:pathLst>
                </a:custGeom>
                <a:noFill/>
                <a:ln w="6350">
                  <a:solidFill>
                    <a:srgbClr val="0C0CFF"/>
                  </a:solidFill>
                  <a:prstDash val="solid"/>
                  <a:round/>
                  <a:headEnd/>
                  <a:tailEnd/>
                </a:ln>
              </p:spPr>
              <p:txBody>
                <a:bodyPr/>
                <a:lstStyle/>
                <a:p>
                  <a:endParaRPr lang="en-US"/>
                </a:p>
              </p:txBody>
            </p:sp>
            <p:sp>
              <p:nvSpPr>
                <p:cNvPr id="4695" name="Freeform 2816"/>
                <p:cNvSpPr>
                  <a:spLocks/>
                </p:cNvSpPr>
                <p:nvPr/>
              </p:nvSpPr>
              <p:spPr bwMode="auto">
                <a:xfrm>
                  <a:off x="936" y="3802"/>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696" name="Freeform 2817"/>
                <p:cNvSpPr>
                  <a:spLocks/>
                </p:cNvSpPr>
                <p:nvPr/>
              </p:nvSpPr>
              <p:spPr bwMode="auto">
                <a:xfrm>
                  <a:off x="937" y="3802"/>
                  <a:ext cx="1"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697" name="Freeform 2818"/>
                <p:cNvSpPr>
                  <a:spLocks/>
                </p:cNvSpPr>
                <p:nvPr/>
              </p:nvSpPr>
              <p:spPr bwMode="auto">
                <a:xfrm>
                  <a:off x="938" y="3802"/>
                  <a:ext cx="1" cy="1"/>
                </a:xfrm>
                <a:custGeom>
                  <a:avLst/>
                  <a:gdLst>
                    <a:gd name="T0" fmla="*/ 0 w 7"/>
                    <a:gd name="T1" fmla="*/ 1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1"/>
                      </a:moveTo>
                      <a:lnTo>
                        <a:pt x="6" y="0"/>
                      </a:lnTo>
                      <a:lnTo>
                        <a:pt x="7" y="0"/>
                      </a:lnTo>
                    </a:path>
                  </a:pathLst>
                </a:custGeom>
                <a:noFill/>
                <a:ln w="6350">
                  <a:solidFill>
                    <a:srgbClr val="0C0CFF"/>
                  </a:solidFill>
                  <a:prstDash val="solid"/>
                  <a:round/>
                  <a:headEnd/>
                  <a:tailEnd/>
                </a:ln>
              </p:spPr>
              <p:txBody>
                <a:bodyPr/>
                <a:lstStyle/>
                <a:p>
                  <a:endParaRPr lang="en-US"/>
                </a:p>
              </p:txBody>
            </p:sp>
            <p:sp>
              <p:nvSpPr>
                <p:cNvPr id="4698" name="Freeform 2819"/>
                <p:cNvSpPr>
                  <a:spLocks/>
                </p:cNvSpPr>
                <p:nvPr/>
              </p:nvSpPr>
              <p:spPr bwMode="auto">
                <a:xfrm>
                  <a:off x="939" y="3802"/>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699" name="Freeform 2820"/>
                <p:cNvSpPr>
                  <a:spLocks/>
                </p:cNvSpPr>
                <p:nvPr/>
              </p:nvSpPr>
              <p:spPr bwMode="auto">
                <a:xfrm>
                  <a:off x="941" y="3802"/>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700" name="Freeform 2821"/>
                <p:cNvSpPr>
                  <a:spLocks/>
                </p:cNvSpPr>
                <p:nvPr/>
              </p:nvSpPr>
              <p:spPr bwMode="auto">
                <a:xfrm>
                  <a:off x="942" y="3801"/>
                  <a:ext cx="1" cy="1"/>
                </a:xfrm>
                <a:custGeom>
                  <a:avLst/>
                  <a:gdLst>
                    <a:gd name="T0" fmla="*/ 0 w 8"/>
                    <a:gd name="T1" fmla="*/ 1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1"/>
                      </a:moveTo>
                      <a:lnTo>
                        <a:pt x="7" y="0"/>
                      </a:lnTo>
                      <a:lnTo>
                        <a:pt x="8" y="0"/>
                      </a:lnTo>
                    </a:path>
                  </a:pathLst>
                </a:custGeom>
                <a:noFill/>
                <a:ln w="6350">
                  <a:solidFill>
                    <a:srgbClr val="0C0CFF"/>
                  </a:solidFill>
                  <a:prstDash val="solid"/>
                  <a:round/>
                  <a:headEnd/>
                  <a:tailEnd/>
                </a:ln>
              </p:spPr>
              <p:txBody>
                <a:bodyPr/>
                <a:lstStyle/>
                <a:p>
                  <a:endParaRPr lang="en-US"/>
                </a:p>
              </p:txBody>
            </p:sp>
            <p:sp>
              <p:nvSpPr>
                <p:cNvPr id="4701" name="Freeform 2822"/>
                <p:cNvSpPr>
                  <a:spLocks/>
                </p:cNvSpPr>
                <p:nvPr/>
              </p:nvSpPr>
              <p:spPr bwMode="auto">
                <a:xfrm>
                  <a:off x="943" y="3801"/>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702" name="Freeform 2823"/>
                <p:cNvSpPr>
                  <a:spLocks/>
                </p:cNvSpPr>
                <p:nvPr/>
              </p:nvSpPr>
              <p:spPr bwMode="auto">
                <a:xfrm>
                  <a:off x="944" y="3801"/>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703" name="Freeform 2824"/>
                <p:cNvSpPr>
                  <a:spLocks/>
                </p:cNvSpPr>
                <p:nvPr/>
              </p:nvSpPr>
              <p:spPr bwMode="auto">
                <a:xfrm>
                  <a:off x="946" y="3801"/>
                  <a:ext cx="1"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704" name="Freeform 2825"/>
                <p:cNvSpPr>
                  <a:spLocks/>
                </p:cNvSpPr>
                <p:nvPr/>
              </p:nvSpPr>
              <p:spPr bwMode="auto">
                <a:xfrm>
                  <a:off x="947" y="3801"/>
                  <a:ext cx="1" cy="1"/>
                </a:xfrm>
                <a:custGeom>
                  <a:avLst/>
                  <a:gdLst>
                    <a:gd name="T0" fmla="*/ 0 w 7"/>
                    <a:gd name="T1" fmla="*/ 0 h 1"/>
                    <a:gd name="T2" fmla="*/ 6 w 7"/>
                    <a:gd name="T3" fmla="*/ 1 h 1"/>
                    <a:gd name="T4" fmla="*/ 7 w 7"/>
                    <a:gd name="T5" fmla="*/ 1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1"/>
                      </a:lnTo>
                      <a:lnTo>
                        <a:pt x="7" y="1"/>
                      </a:lnTo>
                    </a:path>
                  </a:pathLst>
                </a:custGeom>
                <a:noFill/>
                <a:ln w="6350">
                  <a:solidFill>
                    <a:srgbClr val="0C0CFF"/>
                  </a:solidFill>
                  <a:prstDash val="solid"/>
                  <a:round/>
                  <a:headEnd/>
                  <a:tailEnd/>
                </a:ln>
              </p:spPr>
              <p:txBody>
                <a:bodyPr/>
                <a:lstStyle/>
                <a:p>
                  <a:endParaRPr lang="en-US"/>
                </a:p>
              </p:txBody>
            </p:sp>
            <p:sp>
              <p:nvSpPr>
                <p:cNvPr id="4705" name="Freeform 2826"/>
                <p:cNvSpPr>
                  <a:spLocks/>
                </p:cNvSpPr>
                <p:nvPr/>
              </p:nvSpPr>
              <p:spPr bwMode="auto">
                <a:xfrm>
                  <a:off x="948" y="3802"/>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706" name="Freeform 2827"/>
                <p:cNvSpPr>
                  <a:spLocks/>
                </p:cNvSpPr>
                <p:nvPr/>
              </p:nvSpPr>
              <p:spPr bwMode="auto">
                <a:xfrm>
                  <a:off x="949" y="3802"/>
                  <a:ext cx="2" cy="1"/>
                </a:xfrm>
                <a:custGeom>
                  <a:avLst/>
                  <a:gdLst>
                    <a:gd name="T0" fmla="*/ 0 w 7"/>
                    <a:gd name="T1" fmla="*/ 0 h 1"/>
                    <a:gd name="T2" fmla="*/ 6 w 7"/>
                    <a:gd name="T3" fmla="*/ 1 h 1"/>
                    <a:gd name="T4" fmla="*/ 7 w 7"/>
                    <a:gd name="T5" fmla="*/ 1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1"/>
                      </a:lnTo>
                      <a:lnTo>
                        <a:pt x="7" y="1"/>
                      </a:lnTo>
                    </a:path>
                  </a:pathLst>
                </a:custGeom>
                <a:noFill/>
                <a:ln w="6350">
                  <a:solidFill>
                    <a:srgbClr val="0C0CFF"/>
                  </a:solidFill>
                  <a:prstDash val="solid"/>
                  <a:round/>
                  <a:headEnd/>
                  <a:tailEnd/>
                </a:ln>
              </p:spPr>
              <p:txBody>
                <a:bodyPr/>
                <a:lstStyle/>
                <a:p>
                  <a:endParaRPr lang="en-US"/>
                </a:p>
              </p:txBody>
            </p:sp>
            <p:sp>
              <p:nvSpPr>
                <p:cNvPr id="4707" name="Freeform 2828"/>
                <p:cNvSpPr>
                  <a:spLocks/>
                </p:cNvSpPr>
                <p:nvPr/>
              </p:nvSpPr>
              <p:spPr bwMode="auto">
                <a:xfrm>
                  <a:off x="951" y="3802"/>
                  <a:ext cx="1"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708" name="Freeform 2829"/>
                <p:cNvSpPr>
                  <a:spLocks/>
                </p:cNvSpPr>
                <p:nvPr/>
              </p:nvSpPr>
              <p:spPr bwMode="auto">
                <a:xfrm>
                  <a:off x="952" y="3802"/>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709" name="Freeform 2830"/>
                <p:cNvSpPr>
                  <a:spLocks/>
                </p:cNvSpPr>
                <p:nvPr/>
              </p:nvSpPr>
              <p:spPr bwMode="auto">
                <a:xfrm>
                  <a:off x="953" y="3802"/>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710" name="Freeform 2831"/>
                <p:cNvSpPr>
                  <a:spLocks/>
                </p:cNvSpPr>
                <p:nvPr/>
              </p:nvSpPr>
              <p:spPr bwMode="auto">
                <a:xfrm>
                  <a:off x="954" y="3802"/>
                  <a:ext cx="2"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711" name="Freeform 2832"/>
                <p:cNvSpPr>
                  <a:spLocks/>
                </p:cNvSpPr>
                <p:nvPr/>
              </p:nvSpPr>
              <p:spPr bwMode="auto">
                <a:xfrm>
                  <a:off x="956" y="3802"/>
                  <a:ext cx="1"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712" name="Freeform 2833"/>
                <p:cNvSpPr>
                  <a:spLocks/>
                </p:cNvSpPr>
                <p:nvPr/>
              </p:nvSpPr>
              <p:spPr bwMode="auto">
                <a:xfrm>
                  <a:off x="957" y="3802"/>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713" name="Freeform 2834"/>
                <p:cNvSpPr>
                  <a:spLocks/>
                </p:cNvSpPr>
                <p:nvPr/>
              </p:nvSpPr>
              <p:spPr bwMode="auto">
                <a:xfrm>
                  <a:off x="958" y="3802"/>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714" name="Freeform 2835"/>
                <p:cNvSpPr>
                  <a:spLocks/>
                </p:cNvSpPr>
                <p:nvPr/>
              </p:nvSpPr>
              <p:spPr bwMode="auto">
                <a:xfrm>
                  <a:off x="959" y="3802"/>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715" name="Freeform 2836"/>
                <p:cNvSpPr>
                  <a:spLocks/>
                </p:cNvSpPr>
                <p:nvPr/>
              </p:nvSpPr>
              <p:spPr bwMode="auto">
                <a:xfrm>
                  <a:off x="961" y="3802"/>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716" name="Freeform 2837"/>
                <p:cNvSpPr>
                  <a:spLocks/>
                </p:cNvSpPr>
                <p:nvPr/>
              </p:nvSpPr>
              <p:spPr bwMode="auto">
                <a:xfrm>
                  <a:off x="962" y="3802"/>
                  <a:ext cx="1" cy="1"/>
                </a:xfrm>
                <a:custGeom>
                  <a:avLst/>
                  <a:gdLst>
                    <a:gd name="T0" fmla="*/ 0 w 8"/>
                    <a:gd name="T1" fmla="*/ 0 h 1"/>
                    <a:gd name="T2" fmla="*/ 7 w 8"/>
                    <a:gd name="T3" fmla="*/ 1 h 1"/>
                    <a:gd name="T4" fmla="*/ 8 w 8"/>
                    <a:gd name="T5" fmla="*/ 1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1"/>
                      </a:lnTo>
                      <a:lnTo>
                        <a:pt x="8" y="1"/>
                      </a:lnTo>
                    </a:path>
                  </a:pathLst>
                </a:custGeom>
                <a:noFill/>
                <a:ln w="6350">
                  <a:solidFill>
                    <a:srgbClr val="0C0CFF"/>
                  </a:solidFill>
                  <a:prstDash val="solid"/>
                  <a:round/>
                  <a:headEnd/>
                  <a:tailEnd/>
                </a:ln>
              </p:spPr>
              <p:txBody>
                <a:bodyPr/>
                <a:lstStyle/>
                <a:p>
                  <a:endParaRPr lang="en-US"/>
                </a:p>
              </p:txBody>
            </p:sp>
            <p:sp>
              <p:nvSpPr>
                <p:cNvPr id="4717" name="Freeform 2838"/>
                <p:cNvSpPr>
                  <a:spLocks/>
                </p:cNvSpPr>
                <p:nvPr/>
              </p:nvSpPr>
              <p:spPr bwMode="auto">
                <a:xfrm>
                  <a:off x="963" y="3802"/>
                  <a:ext cx="2"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718" name="Freeform 2839"/>
                <p:cNvSpPr>
                  <a:spLocks/>
                </p:cNvSpPr>
                <p:nvPr/>
              </p:nvSpPr>
              <p:spPr bwMode="auto">
                <a:xfrm>
                  <a:off x="964" y="3802"/>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719" name="Freeform 2840"/>
                <p:cNvSpPr>
                  <a:spLocks/>
                </p:cNvSpPr>
                <p:nvPr/>
              </p:nvSpPr>
              <p:spPr bwMode="auto">
                <a:xfrm>
                  <a:off x="966" y="3802"/>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720" name="Freeform 2841"/>
                <p:cNvSpPr>
                  <a:spLocks/>
                </p:cNvSpPr>
                <p:nvPr/>
              </p:nvSpPr>
              <p:spPr bwMode="auto">
                <a:xfrm>
                  <a:off x="967" y="3802"/>
                  <a:ext cx="1" cy="1"/>
                </a:xfrm>
                <a:custGeom>
                  <a:avLst/>
                  <a:gdLst>
                    <a:gd name="T0" fmla="*/ 0 w 8"/>
                    <a:gd name="T1" fmla="*/ 1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1"/>
                      </a:moveTo>
                      <a:lnTo>
                        <a:pt x="7" y="0"/>
                      </a:lnTo>
                      <a:lnTo>
                        <a:pt x="8" y="0"/>
                      </a:lnTo>
                    </a:path>
                  </a:pathLst>
                </a:custGeom>
                <a:noFill/>
                <a:ln w="6350">
                  <a:solidFill>
                    <a:srgbClr val="0C0CFF"/>
                  </a:solidFill>
                  <a:prstDash val="solid"/>
                  <a:round/>
                  <a:headEnd/>
                  <a:tailEnd/>
                </a:ln>
              </p:spPr>
              <p:txBody>
                <a:bodyPr/>
                <a:lstStyle/>
                <a:p>
                  <a:endParaRPr lang="en-US"/>
                </a:p>
              </p:txBody>
            </p:sp>
            <p:sp>
              <p:nvSpPr>
                <p:cNvPr id="4721" name="Freeform 2842"/>
                <p:cNvSpPr>
                  <a:spLocks/>
                </p:cNvSpPr>
                <p:nvPr/>
              </p:nvSpPr>
              <p:spPr bwMode="auto">
                <a:xfrm>
                  <a:off x="968" y="3802"/>
                  <a:ext cx="2"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722" name="Freeform 2843"/>
                <p:cNvSpPr>
                  <a:spLocks/>
                </p:cNvSpPr>
                <p:nvPr/>
              </p:nvSpPr>
              <p:spPr bwMode="auto">
                <a:xfrm>
                  <a:off x="969" y="3802"/>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723" name="Freeform 2844"/>
                <p:cNvSpPr>
                  <a:spLocks/>
                </p:cNvSpPr>
                <p:nvPr/>
              </p:nvSpPr>
              <p:spPr bwMode="auto">
                <a:xfrm>
                  <a:off x="971" y="3802"/>
                  <a:ext cx="1"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724" name="Freeform 2845"/>
                <p:cNvSpPr>
                  <a:spLocks/>
                </p:cNvSpPr>
                <p:nvPr/>
              </p:nvSpPr>
              <p:spPr bwMode="auto">
                <a:xfrm>
                  <a:off x="972" y="3802"/>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725" name="Freeform 2846"/>
                <p:cNvSpPr>
                  <a:spLocks/>
                </p:cNvSpPr>
                <p:nvPr/>
              </p:nvSpPr>
              <p:spPr bwMode="auto">
                <a:xfrm>
                  <a:off x="973" y="3802"/>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726" name="Freeform 2847"/>
                <p:cNvSpPr>
                  <a:spLocks/>
                </p:cNvSpPr>
                <p:nvPr/>
              </p:nvSpPr>
              <p:spPr bwMode="auto">
                <a:xfrm>
                  <a:off x="974" y="3802"/>
                  <a:ext cx="2"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727" name="Freeform 2848"/>
                <p:cNvSpPr>
                  <a:spLocks/>
                </p:cNvSpPr>
                <p:nvPr/>
              </p:nvSpPr>
              <p:spPr bwMode="auto">
                <a:xfrm>
                  <a:off x="976" y="3802"/>
                  <a:ext cx="1"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728" name="Freeform 2849"/>
                <p:cNvSpPr>
                  <a:spLocks/>
                </p:cNvSpPr>
                <p:nvPr/>
              </p:nvSpPr>
              <p:spPr bwMode="auto">
                <a:xfrm>
                  <a:off x="977" y="3802"/>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729" name="Freeform 2850"/>
                <p:cNvSpPr>
                  <a:spLocks/>
                </p:cNvSpPr>
                <p:nvPr/>
              </p:nvSpPr>
              <p:spPr bwMode="auto">
                <a:xfrm>
                  <a:off x="978" y="3802"/>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730" name="Freeform 2851"/>
                <p:cNvSpPr>
                  <a:spLocks/>
                </p:cNvSpPr>
                <p:nvPr/>
              </p:nvSpPr>
              <p:spPr bwMode="auto">
                <a:xfrm>
                  <a:off x="979" y="3802"/>
                  <a:ext cx="2"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731" name="Freeform 2852"/>
                <p:cNvSpPr>
                  <a:spLocks/>
                </p:cNvSpPr>
                <p:nvPr/>
              </p:nvSpPr>
              <p:spPr bwMode="auto">
                <a:xfrm>
                  <a:off x="981" y="3802"/>
                  <a:ext cx="1"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732" name="Freeform 2853"/>
                <p:cNvSpPr>
                  <a:spLocks/>
                </p:cNvSpPr>
                <p:nvPr/>
              </p:nvSpPr>
              <p:spPr bwMode="auto">
                <a:xfrm>
                  <a:off x="982" y="3802"/>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733" name="Freeform 2854"/>
                <p:cNvSpPr>
                  <a:spLocks/>
                </p:cNvSpPr>
                <p:nvPr/>
              </p:nvSpPr>
              <p:spPr bwMode="auto">
                <a:xfrm>
                  <a:off x="983" y="3802"/>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734" name="Freeform 2855"/>
                <p:cNvSpPr>
                  <a:spLocks/>
                </p:cNvSpPr>
                <p:nvPr/>
              </p:nvSpPr>
              <p:spPr bwMode="auto">
                <a:xfrm>
                  <a:off x="984" y="3802"/>
                  <a:ext cx="2"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735" name="Freeform 2856"/>
                <p:cNvSpPr>
                  <a:spLocks/>
                </p:cNvSpPr>
                <p:nvPr/>
              </p:nvSpPr>
              <p:spPr bwMode="auto">
                <a:xfrm>
                  <a:off x="986" y="3802"/>
                  <a:ext cx="1"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736" name="Freeform 2857"/>
                <p:cNvSpPr>
                  <a:spLocks/>
                </p:cNvSpPr>
                <p:nvPr/>
              </p:nvSpPr>
              <p:spPr bwMode="auto">
                <a:xfrm>
                  <a:off x="987" y="3802"/>
                  <a:ext cx="1"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737" name="Freeform 2858"/>
                <p:cNvSpPr>
                  <a:spLocks/>
                </p:cNvSpPr>
                <p:nvPr/>
              </p:nvSpPr>
              <p:spPr bwMode="auto">
                <a:xfrm>
                  <a:off x="988" y="3802"/>
                  <a:ext cx="2"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738" name="Freeform 2859"/>
                <p:cNvSpPr>
                  <a:spLocks/>
                </p:cNvSpPr>
                <p:nvPr/>
              </p:nvSpPr>
              <p:spPr bwMode="auto">
                <a:xfrm>
                  <a:off x="989" y="3802"/>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739" name="Freeform 2860"/>
                <p:cNvSpPr>
                  <a:spLocks/>
                </p:cNvSpPr>
                <p:nvPr/>
              </p:nvSpPr>
              <p:spPr bwMode="auto">
                <a:xfrm>
                  <a:off x="991" y="3802"/>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740" name="Freeform 2861"/>
                <p:cNvSpPr>
                  <a:spLocks/>
                </p:cNvSpPr>
                <p:nvPr/>
              </p:nvSpPr>
              <p:spPr bwMode="auto">
                <a:xfrm>
                  <a:off x="992" y="3802"/>
                  <a:ext cx="1"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741" name="Freeform 2862"/>
                <p:cNvSpPr>
                  <a:spLocks/>
                </p:cNvSpPr>
                <p:nvPr/>
              </p:nvSpPr>
              <p:spPr bwMode="auto">
                <a:xfrm>
                  <a:off x="993" y="3802"/>
                  <a:ext cx="2"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742" name="Freeform 2863"/>
                <p:cNvSpPr>
                  <a:spLocks/>
                </p:cNvSpPr>
                <p:nvPr/>
              </p:nvSpPr>
              <p:spPr bwMode="auto">
                <a:xfrm>
                  <a:off x="994" y="3802"/>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743" name="Freeform 2864"/>
                <p:cNvSpPr>
                  <a:spLocks/>
                </p:cNvSpPr>
                <p:nvPr/>
              </p:nvSpPr>
              <p:spPr bwMode="auto">
                <a:xfrm>
                  <a:off x="996" y="3802"/>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744" name="Freeform 2865"/>
                <p:cNvSpPr>
                  <a:spLocks/>
                </p:cNvSpPr>
                <p:nvPr/>
              </p:nvSpPr>
              <p:spPr bwMode="auto">
                <a:xfrm>
                  <a:off x="997" y="3802"/>
                  <a:ext cx="1"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745" name="Freeform 2866"/>
                <p:cNvSpPr>
                  <a:spLocks/>
                </p:cNvSpPr>
                <p:nvPr/>
              </p:nvSpPr>
              <p:spPr bwMode="auto">
                <a:xfrm>
                  <a:off x="998" y="3802"/>
                  <a:ext cx="2"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746" name="Freeform 2867"/>
                <p:cNvSpPr>
                  <a:spLocks/>
                </p:cNvSpPr>
                <p:nvPr/>
              </p:nvSpPr>
              <p:spPr bwMode="auto">
                <a:xfrm>
                  <a:off x="999" y="3802"/>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747" name="Freeform 2868"/>
                <p:cNvSpPr>
                  <a:spLocks/>
                </p:cNvSpPr>
                <p:nvPr/>
              </p:nvSpPr>
              <p:spPr bwMode="auto">
                <a:xfrm>
                  <a:off x="1001" y="3802"/>
                  <a:ext cx="1"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748" name="Freeform 2869"/>
                <p:cNvSpPr>
                  <a:spLocks/>
                </p:cNvSpPr>
                <p:nvPr/>
              </p:nvSpPr>
              <p:spPr bwMode="auto">
                <a:xfrm>
                  <a:off x="1002" y="3802"/>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749" name="Freeform 2870"/>
                <p:cNvSpPr>
                  <a:spLocks/>
                </p:cNvSpPr>
                <p:nvPr/>
              </p:nvSpPr>
              <p:spPr bwMode="auto">
                <a:xfrm>
                  <a:off x="1003" y="3802"/>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750" name="Freeform 2871"/>
                <p:cNvSpPr>
                  <a:spLocks/>
                </p:cNvSpPr>
                <p:nvPr/>
              </p:nvSpPr>
              <p:spPr bwMode="auto">
                <a:xfrm>
                  <a:off x="1005" y="3802"/>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751" name="Freeform 2872"/>
                <p:cNvSpPr>
                  <a:spLocks/>
                </p:cNvSpPr>
                <p:nvPr/>
              </p:nvSpPr>
              <p:spPr bwMode="auto">
                <a:xfrm>
                  <a:off x="1006" y="3802"/>
                  <a:ext cx="1"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752" name="Freeform 2873"/>
                <p:cNvSpPr>
                  <a:spLocks/>
                </p:cNvSpPr>
                <p:nvPr/>
              </p:nvSpPr>
              <p:spPr bwMode="auto">
                <a:xfrm>
                  <a:off x="1007" y="3802"/>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753" name="Freeform 2874"/>
                <p:cNvSpPr>
                  <a:spLocks/>
                </p:cNvSpPr>
                <p:nvPr/>
              </p:nvSpPr>
              <p:spPr bwMode="auto">
                <a:xfrm>
                  <a:off x="1008" y="3802"/>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754" name="Freeform 2875"/>
                <p:cNvSpPr>
                  <a:spLocks/>
                </p:cNvSpPr>
                <p:nvPr/>
              </p:nvSpPr>
              <p:spPr bwMode="auto">
                <a:xfrm>
                  <a:off x="1010" y="3802"/>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755" name="Freeform 2876"/>
                <p:cNvSpPr>
                  <a:spLocks/>
                </p:cNvSpPr>
                <p:nvPr/>
              </p:nvSpPr>
              <p:spPr bwMode="auto">
                <a:xfrm>
                  <a:off x="1011" y="3802"/>
                  <a:ext cx="1"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756" name="Freeform 2877"/>
                <p:cNvSpPr>
                  <a:spLocks/>
                </p:cNvSpPr>
                <p:nvPr/>
              </p:nvSpPr>
              <p:spPr bwMode="auto">
                <a:xfrm>
                  <a:off x="1012" y="3802"/>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757" name="Freeform 2878"/>
                <p:cNvSpPr>
                  <a:spLocks/>
                </p:cNvSpPr>
                <p:nvPr/>
              </p:nvSpPr>
              <p:spPr bwMode="auto">
                <a:xfrm>
                  <a:off x="1013" y="3802"/>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758" name="Freeform 2879"/>
                <p:cNvSpPr>
                  <a:spLocks/>
                </p:cNvSpPr>
                <p:nvPr/>
              </p:nvSpPr>
              <p:spPr bwMode="auto">
                <a:xfrm>
                  <a:off x="1014" y="3802"/>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759" name="Freeform 2880"/>
                <p:cNvSpPr>
                  <a:spLocks/>
                </p:cNvSpPr>
                <p:nvPr/>
              </p:nvSpPr>
              <p:spPr bwMode="auto">
                <a:xfrm>
                  <a:off x="1016" y="3802"/>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760" name="Freeform 2881"/>
                <p:cNvSpPr>
                  <a:spLocks/>
                </p:cNvSpPr>
                <p:nvPr/>
              </p:nvSpPr>
              <p:spPr bwMode="auto">
                <a:xfrm>
                  <a:off x="1017" y="3802"/>
                  <a:ext cx="1"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761" name="Freeform 2882"/>
                <p:cNvSpPr>
                  <a:spLocks/>
                </p:cNvSpPr>
                <p:nvPr/>
              </p:nvSpPr>
              <p:spPr bwMode="auto">
                <a:xfrm>
                  <a:off x="1018" y="3802"/>
                  <a:ext cx="2"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762" name="Freeform 2883"/>
                <p:cNvSpPr>
                  <a:spLocks/>
                </p:cNvSpPr>
                <p:nvPr/>
              </p:nvSpPr>
              <p:spPr bwMode="auto">
                <a:xfrm>
                  <a:off x="1019" y="3802"/>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763" name="Freeform 2884"/>
                <p:cNvSpPr>
                  <a:spLocks/>
                </p:cNvSpPr>
                <p:nvPr/>
              </p:nvSpPr>
              <p:spPr bwMode="auto">
                <a:xfrm>
                  <a:off x="1021" y="3802"/>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764" name="Freeform 2885"/>
                <p:cNvSpPr>
                  <a:spLocks/>
                </p:cNvSpPr>
                <p:nvPr/>
              </p:nvSpPr>
              <p:spPr bwMode="auto">
                <a:xfrm>
                  <a:off x="1022" y="3802"/>
                  <a:ext cx="1"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765" name="Freeform 2886"/>
                <p:cNvSpPr>
                  <a:spLocks/>
                </p:cNvSpPr>
                <p:nvPr/>
              </p:nvSpPr>
              <p:spPr bwMode="auto">
                <a:xfrm>
                  <a:off x="1023" y="3802"/>
                  <a:ext cx="2"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766" name="Freeform 2887"/>
                <p:cNvSpPr>
                  <a:spLocks/>
                </p:cNvSpPr>
                <p:nvPr/>
              </p:nvSpPr>
              <p:spPr bwMode="auto">
                <a:xfrm>
                  <a:off x="1024" y="3802"/>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767" name="Freeform 2888"/>
                <p:cNvSpPr>
                  <a:spLocks/>
                </p:cNvSpPr>
                <p:nvPr/>
              </p:nvSpPr>
              <p:spPr bwMode="auto">
                <a:xfrm>
                  <a:off x="1026" y="3802"/>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768" name="Freeform 2889"/>
                <p:cNvSpPr>
                  <a:spLocks/>
                </p:cNvSpPr>
                <p:nvPr/>
              </p:nvSpPr>
              <p:spPr bwMode="auto">
                <a:xfrm>
                  <a:off x="1027" y="3802"/>
                  <a:ext cx="1"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769" name="Freeform 2890"/>
                <p:cNvSpPr>
                  <a:spLocks/>
                </p:cNvSpPr>
                <p:nvPr/>
              </p:nvSpPr>
              <p:spPr bwMode="auto">
                <a:xfrm>
                  <a:off x="1028" y="3802"/>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770" name="Freeform 2891"/>
                <p:cNvSpPr>
                  <a:spLocks/>
                </p:cNvSpPr>
                <p:nvPr/>
              </p:nvSpPr>
              <p:spPr bwMode="auto">
                <a:xfrm>
                  <a:off x="1030" y="3802"/>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771" name="Freeform 2892"/>
                <p:cNvSpPr>
                  <a:spLocks/>
                </p:cNvSpPr>
                <p:nvPr/>
              </p:nvSpPr>
              <p:spPr bwMode="auto">
                <a:xfrm>
                  <a:off x="1031" y="3802"/>
                  <a:ext cx="1"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772" name="Freeform 2893"/>
                <p:cNvSpPr>
                  <a:spLocks/>
                </p:cNvSpPr>
                <p:nvPr/>
              </p:nvSpPr>
              <p:spPr bwMode="auto">
                <a:xfrm>
                  <a:off x="1032" y="3802"/>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773" name="Freeform 2894"/>
                <p:cNvSpPr>
                  <a:spLocks/>
                </p:cNvSpPr>
                <p:nvPr/>
              </p:nvSpPr>
              <p:spPr bwMode="auto">
                <a:xfrm>
                  <a:off x="1033" y="3802"/>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774" name="Freeform 2895"/>
                <p:cNvSpPr>
                  <a:spLocks/>
                </p:cNvSpPr>
                <p:nvPr/>
              </p:nvSpPr>
              <p:spPr bwMode="auto">
                <a:xfrm>
                  <a:off x="1035" y="3802"/>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775" name="Freeform 2896"/>
                <p:cNvSpPr>
                  <a:spLocks/>
                </p:cNvSpPr>
                <p:nvPr/>
              </p:nvSpPr>
              <p:spPr bwMode="auto">
                <a:xfrm>
                  <a:off x="1036" y="3802"/>
                  <a:ext cx="1"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776" name="Freeform 2897"/>
                <p:cNvSpPr>
                  <a:spLocks/>
                </p:cNvSpPr>
                <p:nvPr/>
              </p:nvSpPr>
              <p:spPr bwMode="auto">
                <a:xfrm>
                  <a:off x="1037" y="3802"/>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777" name="Freeform 2898"/>
                <p:cNvSpPr>
                  <a:spLocks/>
                </p:cNvSpPr>
                <p:nvPr/>
              </p:nvSpPr>
              <p:spPr bwMode="auto">
                <a:xfrm>
                  <a:off x="1038" y="3802"/>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778" name="Freeform 2899"/>
                <p:cNvSpPr>
                  <a:spLocks/>
                </p:cNvSpPr>
                <p:nvPr/>
              </p:nvSpPr>
              <p:spPr bwMode="auto">
                <a:xfrm>
                  <a:off x="1040" y="3802"/>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779" name="Freeform 2900"/>
                <p:cNvSpPr>
                  <a:spLocks/>
                </p:cNvSpPr>
                <p:nvPr/>
              </p:nvSpPr>
              <p:spPr bwMode="auto">
                <a:xfrm>
                  <a:off x="1041" y="3802"/>
                  <a:ext cx="1"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780" name="Freeform 2901"/>
                <p:cNvSpPr>
                  <a:spLocks/>
                </p:cNvSpPr>
                <p:nvPr/>
              </p:nvSpPr>
              <p:spPr bwMode="auto">
                <a:xfrm>
                  <a:off x="1042" y="3802"/>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781" name="Freeform 2902"/>
                <p:cNvSpPr>
                  <a:spLocks/>
                </p:cNvSpPr>
                <p:nvPr/>
              </p:nvSpPr>
              <p:spPr bwMode="auto">
                <a:xfrm>
                  <a:off x="1043" y="3802"/>
                  <a:ext cx="2"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782" name="Freeform 2903"/>
                <p:cNvSpPr>
                  <a:spLocks/>
                </p:cNvSpPr>
                <p:nvPr/>
              </p:nvSpPr>
              <p:spPr bwMode="auto">
                <a:xfrm>
                  <a:off x="1045" y="3802"/>
                  <a:ext cx="1"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783" name="Freeform 2904"/>
                <p:cNvSpPr>
                  <a:spLocks/>
                </p:cNvSpPr>
                <p:nvPr/>
              </p:nvSpPr>
              <p:spPr bwMode="auto">
                <a:xfrm>
                  <a:off x="1046" y="3802"/>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784" name="Freeform 2905"/>
                <p:cNvSpPr>
                  <a:spLocks/>
                </p:cNvSpPr>
                <p:nvPr/>
              </p:nvSpPr>
              <p:spPr bwMode="auto">
                <a:xfrm>
                  <a:off x="1047" y="3802"/>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785" name="Freeform 2906"/>
                <p:cNvSpPr>
                  <a:spLocks/>
                </p:cNvSpPr>
                <p:nvPr/>
              </p:nvSpPr>
              <p:spPr bwMode="auto">
                <a:xfrm>
                  <a:off x="1048" y="3802"/>
                  <a:ext cx="2"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786" name="Freeform 2907"/>
                <p:cNvSpPr>
                  <a:spLocks/>
                </p:cNvSpPr>
                <p:nvPr/>
              </p:nvSpPr>
              <p:spPr bwMode="auto">
                <a:xfrm>
                  <a:off x="1049" y="3802"/>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787" name="Freeform 2908"/>
                <p:cNvSpPr>
                  <a:spLocks/>
                </p:cNvSpPr>
                <p:nvPr/>
              </p:nvSpPr>
              <p:spPr bwMode="auto">
                <a:xfrm>
                  <a:off x="1051" y="3802"/>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788" name="Freeform 2909"/>
                <p:cNvSpPr>
                  <a:spLocks/>
                </p:cNvSpPr>
                <p:nvPr/>
              </p:nvSpPr>
              <p:spPr bwMode="auto">
                <a:xfrm>
                  <a:off x="1052" y="3802"/>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789" name="Freeform 2910"/>
                <p:cNvSpPr>
                  <a:spLocks/>
                </p:cNvSpPr>
                <p:nvPr/>
              </p:nvSpPr>
              <p:spPr bwMode="auto">
                <a:xfrm>
                  <a:off x="1053" y="3802"/>
                  <a:ext cx="2"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790" name="Freeform 2911"/>
                <p:cNvSpPr>
                  <a:spLocks/>
                </p:cNvSpPr>
                <p:nvPr/>
              </p:nvSpPr>
              <p:spPr bwMode="auto">
                <a:xfrm>
                  <a:off x="1054" y="3802"/>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791" name="Freeform 2912"/>
                <p:cNvSpPr>
                  <a:spLocks/>
                </p:cNvSpPr>
                <p:nvPr/>
              </p:nvSpPr>
              <p:spPr bwMode="auto">
                <a:xfrm>
                  <a:off x="1056" y="3802"/>
                  <a:ext cx="1"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792" name="Freeform 2913"/>
                <p:cNvSpPr>
                  <a:spLocks/>
                </p:cNvSpPr>
                <p:nvPr/>
              </p:nvSpPr>
              <p:spPr bwMode="auto">
                <a:xfrm>
                  <a:off x="1057" y="3802"/>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793" name="Freeform 2914"/>
                <p:cNvSpPr>
                  <a:spLocks/>
                </p:cNvSpPr>
                <p:nvPr/>
              </p:nvSpPr>
              <p:spPr bwMode="auto">
                <a:xfrm>
                  <a:off x="1058" y="3802"/>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794" name="Freeform 2915"/>
                <p:cNvSpPr>
                  <a:spLocks/>
                </p:cNvSpPr>
                <p:nvPr/>
              </p:nvSpPr>
              <p:spPr bwMode="auto">
                <a:xfrm>
                  <a:off x="1060" y="3802"/>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795" name="Freeform 2916"/>
                <p:cNvSpPr>
                  <a:spLocks/>
                </p:cNvSpPr>
                <p:nvPr/>
              </p:nvSpPr>
              <p:spPr bwMode="auto">
                <a:xfrm>
                  <a:off x="1061" y="3802"/>
                  <a:ext cx="1"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796" name="Freeform 2917"/>
                <p:cNvSpPr>
                  <a:spLocks/>
                </p:cNvSpPr>
                <p:nvPr/>
              </p:nvSpPr>
              <p:spPr bwMode="auto">
                <a:xfrm>
                  <a:off x="1062" y="3802"/>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797" name="Freeform 2918"/>
                <p:cNvSpPr>
                  <a:spLocks/>
                </p:cNvSpPr>
                <p:nvPr/>
              </p:nvSpPr>
              <p:spPr bwMode="auto">
                <a:xfrm>
                  <a:off x="1063" y="3802"/>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798" name="Freeform 2919"/>
                <p:cNvSpPr>
                  <a:spLocks/>
                </p:cNvSpPr>
                <p:nvPr/>
              </p:nvSpPr>
              <p:spPr bwMode="auto">
                <a:xfrm>
                  <a:off x="1065" y="3802"/>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799" name="Freeform 2920"/>
                <p:cNvSpPr>
                  <a:spLocks/>
                </p:cNvSpPr>
                <p:nvPr/>
              </p:nvSpPr>
              <p:spPr bwMode="auto">
                <a:xfrm>
                  <a:off x="1066" y="3802"/>
                  <a:ext cx="1" cy="1"/>
                </a:xfrm>
                <a:custGeom>
                  <a:avLst/>
                  <a:gdLst>
                    <a:gd name="T0" fmla="*/ 0 w 8"/>
                    <a:gd name="T1" fmla="*/ 1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1"/>
                      </a:moveTo>
                      <a:lnTo>
                        <a:pt x="7" y="0"/>
                      </a:lnTo>
                      <a:lnTo>
                        <a:pt x="8" y="0"/>
                      </a:lnTo>
                    </a:path>
                  </a:pathLst>
                </a:custGeom>
                <a:noFill/>
                <a:ln w="6350">
                  <a:solidFill>
                    <a:srgbClr val="0C0CFF"/>
                  </a:solidFill>
                  <a:prstDash val="solid"/>
                  <a:round/>
                  <a:headEnd/>
                  <a:tailEnd/>
                </a:ln>
              </p:spPr>
              <p:txBody>
                <a:bodyPr/>
                <a:lstStyle/>
                <a:p>
                  <a:endParaRPr lang="en-US"/>
                </a:p>
              </p:txBody>
            </p:sp>
            <p:sp>
              <p:nvSpPr>
                <p:cNvPr id="4800" name="Freeform 2921"/>
                <p:cNvSpPr>
                  <a:spLocks/>
                </p:cNvSpPr>
                <p:nvPr/>
              </p:nvSpPr>
              <p:spPr bwMode="auto">
                <a:xfrm>
                  <a:off x="1067" y="3802"/>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801" name="Freeform 2922"/>
                <p:cNvSpPr>
                  <a:spLocks/>
                </p:cNvSpPr>
                <p:nvPr/>
              </p:nvSpPr>
              <p:spPr bwMode="auto">
                <a:xfrm>
                  <a:off x="1068" y="3802"/>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802" name="Freeform 2923"/>
                <p:cNvSpPr>
                  <a:spLocks/>
                </p:cNvSpPr>
                <p:nvPr/>
              </p:nvSpPr>
              <p:spPr bwMode="auto">
                <a:xfrm>
                  <a:off x="1070" y="3802"/>
                  <a:ext cx="1"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803" name="Freeform 2924"/>
                <p:cNvSpPr>
                  <a:spLocks/>
                </p:cNvSpPr>
                <p:nvPr/>
              </p:nvSpPr>
              <p:spPr bwMode="auto">
                <a:xfrm>
                  <a:off x="1071" y="3802"/>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804" name="Freeform 2925"/>
                <p:cNvSpPr>
                  <a:spLocks/>
                </p:cNvSpPr>
                <p:nvPr/>
              </p:nvSpPr>
              <p:spPr bwMode="auto">
                <a:xfrm>
                  <a:off x="1072" y="3802"/>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805" name="Freeform 2926"/>
                <p:cNvSpPr>
                  <a:spLocks/>
                </p:cNvSpPr>
                <p:nvPr/>
              </p:nvSpPr>
              <p:spPr bwMode="auto">
                <a:xfrm>
                  <a:off x="1073" y="3802"/>
                  <a:ext cx="2"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806" name="Freeform 2927"/>
                <p:cNvSpPr>
                  <a:spLocks/>
                </p:cNvSpPr>
                <p:nvPr/>
              </p:nvSpPr>
              <p:spPr bwMode="auto">
                <a:xfrm>
                  <a:off x="1075" y="3802"/>
                  <a:ext cx="1"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807" name="Freeform 2928"/>
                <p:cNvSpPr>
                  <a:spLocks/>
                </p:cNvSpPr>
                <p:nvPr/>
              </p:nvSpPr>
              <p:spPr bwMode="auto">
                <a:xfrm>
                  <a:off x="1076" y="3802"/>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808" name="Freeform 2929"/>
                <p:cNvSpPr>
                  <a:spLocks/>
                </p:cNvSpPr>
                <p:nvPr/>
              </p:nvSpPr>
              <p:spPr bwMode="auto">
                <a:xfrm>
                  <a:off x="1077" y="3802"/>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809" name="Freeform 2930"/>
                <p:cNvSpPr>
                  <a:spLocks/>
                </p:cNvSpPr>
                <p:nvPr/>
              </p:nvSpPr>
              <p:spPr bwMode="auto">
                <a:xfrm>
                  <a:off x="1078" y="3802"/>
                  <a:ext cx="2"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810" name="Freeform 2931"/>
                <p:cNvSpPr>
                  <a:spLocks/>
                </p:cNvSpPr>
                <p:nvPr/>
              </p:nvSpPr>
              <p:spPr bwMode="auto">
                <a:xfrm>
                  <a:off x="1080" y="3802"/>
                  <a:ext cx="1"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811" name="Freeform 2932"/>
                <p:cNvSpPr>
                  <a:spLocks/>
                </p:cNvSpPr>
                <p:nvPr/>
              </p:nvSpPr>
              <p:spPr bwMode="auto">
                <a:xfrm>
                  <a:off x="1081" y="3802"/>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812" name="Freeform 2933"/>
                <p:cNvSpPr>
                  <a:spLocks/>
                </p:cNvSpPr>
                <p:nvPr/>
              </p:nvSpPr>
              <p:spPr bwMode="auto">
                <a:xfrm>
                  <a:off x="1082" y="3802"/>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813" name="Freeform 2934"/>
                <p:cNvSpPr>
                  <a:spLocks/>
                </p:cNvSpPr>
                <p:nvPr/>
              </p:nvSpPr>
              <p:spPr bwMode="auto">
                <a:xfrm>
                  <a:off x="1083" y="3802"/>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814" name="Freeform 2935"/>
                <p:cNvSpPr>
                  <a:spLocks/>
                </p:cNvSpPr>
                <p:nvPr/>
              </p:nvSpPr>
              <p:spPr bwMode="auto">
                <a:xfrm>
                  <a:off x="1085" y="3802"/>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815" name="Freeform 2936"/>
                <p:cNvSpPr>
                  <a:spLocks/>
                </p:cNvSpPr>
                <p:nvPr/>
              </p:nvSpPr>
              <p:spPr bwMode="auto">
                <a:xfrm>
                  <a:off x="1086" y="3802"/>
                  <a:ext cx="1"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816" name="Freeform 2937"/>
                <p:cNvSpPr>
                  <a:spLocks/>
                </p:cNvSpPr>
                <p:nvPr/>
              </p:nvSpPr>
              <p:spPr bwMode="auto">
                <a:xfrm>
                  <a:off x="1087" y="3802"/>
                  <a:ext cx="2"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817" name="Freeform 2938"/>
                <p:cNvSpPr>
                  <a:spLocks/>
                </p:cNvSpPr>
                <p:nvPr/>
              </p:nvSpPr>
              <p:spPr bwMode="auto">
                <a:xfrm>
                  <a:off x="1088" y="3802"/>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818" name="Freeform 2939"/>
                <p:cNvSpPr>
                  <a:spLocks/>
                </p:cNvSpPr>
                <p:nvPr/>
              </p:nvSpPr>
              <p:spPr bwMode="auto">
                <a:xfrm>
                  <a:off x="1090" y="3802"/>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819" name="Freeform 2940"/>
                <p:cNvSpPr>
                  <a:spLocks/>
                </p:cNvSpPr>
                <p:nvPr/>
              </p:nvSpPr>
              <p:spPr bwMode="auto">
                <a:xfrm>
                  <a:off x="1091" y="3802"/>
                  <a:ext cx="1"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820" name="Freeform 2941"/>
                <p:cNvSpPr>
                  <a:spLocks/>
                </p:cNvSpPr>
                <p:nvPr/>
              </p:nvSpPr>
              <p:spPr bwMode="auto">
                <a:xfrm>
                  <a:off x="1092" y="3802"/>
                  <a:ext cx="2"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821" name="Freeform 2942"/>
                <p:cNvSpPr>
                  <a:spLocks/>
                </p:cNvSpPr>
                <p:nvPr/>
              </p:nvSpPr>
              <p:spPr bwMode="auto">
                <a:xfrm>
                  <a:off x="1093" y="3802"/>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822" name="Freeform 2943"/>
                <p:cNvSpPr>
                  <a:spLocks/>
                </p:cNvSpPr>
                <p:nvPr/>
              </p:nvSpPr>
              <p:spPr bwMode="auto">
                <a:xfrm>
                  <a:off x="1095" y="3802"/>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823" name="Freeform 2944"/>
                <p:cNvSpPr>
                  <a:spLocks/>
                </p:cNvSpPr>
                <p:nvPr/>
              </p:nvSpPr>
              <p:spPr bwMode="auto">
                <a:xfrm>
                  <a:off x="1096" y="3802"/>
                  <a:ext cx="1"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824" name="Freeform 2945"/>
                <p:cNvSpPr>
                  <a:spLocks/>
                </p:cNvSpPr>
                <p:nvPr/>
              </p:nvSpPr>
              <p:spPr bwMode="auto">
                <a:xfrm>
                  <a:off x="1097" y="3802"/>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825" name="Freeform 2946"/>
                <p:cNvSpPr>
                  <a:spLocks/>
                </p:cNvSpPr>
                <p:nvPr/>
              </p:nvSpPr>
              <p:spPr bwMode="auto">
                <a:xfrm>
                  <a:off x="1098" y="3802"/>
                  <a:ext cx="2"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826" name="Freeform 2947"/>
                <p:cNvSpPr>
                  <a:spLocks/>
                </p:cNvSpPr>
                <p:nvPr/>
              </p:nvSpPr>
              <p:spPr bwMode="auto">
                <a:xfrm>
                  <a:off x="1100" y="3802"/>
                  <a:ext cx="1"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827" name="Freeform 2948"/>
                <p:cNvSpPr>
                  <a:spLocks/>
                </p:cNvSpPr>
                <p:nvPr/>
              </p:nvSpPr>
              <p:spPr bwMode="auto">
                <a:xfrm>
                  <a:off x="1101" y="3802"/>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828" name="Freeform 2949"/>
                <p:cNvSpPr>
                  <a:spLocks/>
                </p:cNvSpPr>
                <p:nvPr/>
              </p:nvSpPr>
              <p:spPr bwMode="auto">
                <a:xfrm>
                  <a:off x="1102" y="3802"/>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829" name="Freeform 2950"/>
                <p:cNvSpPr>
                  <a:spLocks/>
                </p:cNvSpPr>
                <p:nvPr/>
              </p:nvSpPr>
              <p:spPr bwMode="auto">
                <a:xfrm>
                  <a:off x="1103" y="3802"/>
                  <a:ext cx="2"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830" name="Freeform 2951"/>
                <p:cNvSpPr>
                  <a:spLocks/>
                </p:cNvSpPr>
                <p:nvPr/>
              </p:nvSpPr>
              <p:spPr bwMode="auto">
                <a:xfrm>
                  <a:off x="1105" y="3802"/>
                  <a:ext cx="1"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831" name="Freeform 2952"/>
                <p:cNvSpPr>
                  <a:spLocks/>
                </p:cNvSpPr>
                <p:nvPr/>
              </p:nvSpPr>
              <p:spPr bwMode="auto">
                <a:xfrm>
                  <a:off x="1106" y="3801"/>
                  <a:ext cx="1" cy="1"/>
                </a:xfrm>
                <a:custGeom>
                  <a:avLst/>
                  <a:gdLst>
                    <a:gd name="T0" fmla="*/ 0 w 7"/>
                    <a:gd name="T1" fmla="*/ 1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1"/>
                      </a:moveTo>
                      <a:lnTo>
                        <a:pt x="6" y="0"/>
                      </a:lnTo>
                      <a:lnTo>
                        <a:pt x="7" y="0"/>
                      </a:lnTo>
                    </a:path>
                  </a:pathLst>
                </a:custGeom>
                <a:noFill/>
                <a:ln w="6350">
                  <a:solidFill>
                    <a:srgbClr val="0C0CFF"/>
                  </a:solidFill>
                  <a:prstDash val="solid"/>
                  <a:round/>
                  <a:headEnd/>
                  <a:tailEnd/>
                </a:ln>
              </p:spPr>
              <p:txBody>
                <a:bodyPr/>
                <a:lstStyle/>
                <a:p>
                  <a:endParaRPr lang="en-US"/>
                </a:p>
              </p:txBody>
            </p:sp>
            <p:sp>
              <p:nvSpPr>
                <p:cNvPr id="4832" name="Freeform 2953"/>
                <p:cNvSpPr>
                  <a:spLocks/>
                </p:cNvSpPr>
                <p:nvPr/>
              </p:nvSpPr>
              <p:spPr bwMode="auto">
                <a:xfrm>
                  <a:off x="1107" y="3801"/>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833" name="Freeform 2954"/>
                <p:cNvSpPr>
                  <a:spLocks/>
                </p:cNvSpPr>
                <p:nvPr/>
              </p:nvSpPr>
              <p:spPr bwMode="auto">
                <a:xfrm>
                  <a:off x="1108" y="3801"/>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834" name="Freeform 2955"/>
                <p:cNvSpPr>
                  <a:spLocks/>
                </p:cNvSpPr>
                <p:nvPr/>
              </p:nvSpPr>
              <p:spPr bwMode="auto">
                <a:xfrm>
                  <a:off x="1110" y="3801"/>
                  <a:ext cx="1" cy="1"/>
                </a:xfrm>
                <a:custGeom>
                  <a:avLst/>
                  <a:gdLst>
                    <a:gd name="T0" fmla="*/ 0 w 7"/>
                    <a:gd name="T1" fmla="*/ 1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1"/>
                      </a:moveTo>
                      <a:lnTo>
                        <a:pt x="6" y="0"/>
                      </a:lnTo>
                      <a:lnTo>
                        <a:pt x="7" y="0"/>
                      </a:lnTo>
                    </a:path>
                  </a:pathLst>
                </a:custGeom>
                <a:noFill/>
                <a:ln w="6350">
                  <a:solidFill>
                    <a:srgbClr val="0C0CFF"/>
                  </a:solidFill>
                  <a:prstDash val="solid"/>
                  <a:round/>
                  <a:headEnd/>
                  <a:tailEnd/>
                </a:ln>
              </p:spPr>
              <p:txBody>
                <a:bodyPr/>
                <a:lstStyle/>
                <a:p>
                  <a:endParaRPr lang="en-US"/>
                </a:p>
              </p:txBody>
            </p:sp>
            <p:sp>
              <p:nvSpPr>
                <p:cNvPr id="4835" name="Freeform 2956"/>
                <p:cNvSpPr>
                  <a:spLocks/>
                </p:cNvSpPr>
                <p:nvPr/>
              </p:nvSpPr>
              <p:spPr bwMode="auto">
                <a:xfrm>
                  <a:off x="1111" y="3801"/>
                  <a:ext cx="1" cy="1"/>
                </a:xfrm>
                <a:custGeom>
                  <a:avLst/>
                  <a:gdLst>
                    <a:gd name="T0" fmla="*/ 0 w 8"/>
                    <a:gd name="T1" fmla="*/ 1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1"/>
                      </a:moveTo>
                      <a:lnTo>
                        <a:pt x="7" y="0"/>
                      </a:lnTo>
                      <a:lnTo>
                        <a:pt x="8" y="0"/>
                      </a:lnTo>
                    </a:path>
                  </a:pathLst>
                </a:custGeom>
                <a:noFill/>
                <a:ln w="6350">
                  <a:solidFill>
                    <a:srgbClr val="0C0CFF"/>
                  </a:solidFill>
                  <a:prstDash val="solid"/>
                  <a:round/>
                  <a:headEnd/>
                  <a:tailEnd/>
                </a:ln>
              </p:spPr>
              <p:txBody>
                <a:bodyPr/>
                <a:lstStyle/>
                <a:p>
                  <a:endParaRPr lang="en-US"/>
                </a:p>
              </p:txBody>
            </p:sp>
            <p:sp>
              <p:nvSpPr>
                <p:cNvPr id="4836" name="Freeform 2957"/>
                <p:cNvSpPr>
                  <a:spLocks/>
                </p:cNvSpPr>
                <p:nvPr/>
              </p:nvSpPr>
              <p:spPr bwMode="auto">
                <a:xfrm>
                  <a:off x="1112" y="3801"/>
                  <a:ext cx="2" cy="1"/>
                </a:xfrm>
                <a:custGeom>
                  <a:avLst/>
                  <a:gdLst>
                    <a:gd name="T0" fmla="*/ 0 w 7"/>
                    <a:gd name="T1" fmla="*/ 1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1"/>
                      </a:moveTo>
                      <a:lnTo>
                        <a:pt x="6" y="0"/>
                      </a:lnTo>
                      <a:lnTo>
                        <a:pt x="7" y="0"/>
                      </a:lnTo>
                    </a:path>
                  </a:pathLst>
                </a:custGeom>
                <a:noFill/>
                <a:ln w="6350">
                  <a:solidFill>
                    <a:srgbClr val="0C0CFF"/>
                  </a:solidFill>
                  <a:prstDash val="solid"/>
                  <a:round/>
                  <a:headEnd/>
                  <a:tailEnd/>
                </a:ln>
              </p:spPr>
              <p:txBody>
                <a:bodyPr/>
                <a:lstStyle/>
                <a:p>
                  <a:endParaRPr lang="en-US"/>
                </a:p>
              </p:txBody>
            </p:sp>
            <p:sp>
              <p:nvSpPr>
                <p:cNvPr id="4837" name="Freeform 2958"/>
                <p:cNvSpPr>
                  <a:spLocks/>
                </p:cNvSpPr>
                <p:nvPr/>
              </p:nvSpPr>
              <p:spPr bwMode="auto">
                <a:xfrm>
                  <a:off x="1113" y="3801"/>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838" name="Freeform 2959"/>
                <p:cNvSpPr>
                  <a:spLocks/>
                </p:cNvSpPr>
                <p:nvPr/>
              </p:nvSpPr>
              <p:spPr bwMode="auto">
                <a:xfrm>
                  <a:off x="1115" y="3801"/>
                  <a:ext cx="1" cy="1"/>
                </a:xfrm>
                <a:custGeom>
                  <a:avLst/>
                  <a:gdLst>
                    <a:gd name="T0" fmla="*/ 0 w 7"/>
                    <a:gd name="T1" fmla="*/ 1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1"/>
                      </a:moveTo>
                      <a:lnTo>
                        <a:pt x="6" y="0"/>
                      </a:lnTo>
                      <a:lnTo>
                        <a:pt x="7" y="0"/>
                      </a:lnTo>
                    </a:path>
                  </a:pathLst>
                </a:custGeom>
                <a:noFill/>
                <a:ln w="6350">
                  <a:solidFill>
                    <a:srgbClr val="0C0CFF"/>
                  </a:solidFill>
                  <a:prstDash val="solid"/>
                  <a:round/>
                  <a:headEnd/>
                  <a:tailEnd/>
                </a:ln>
              </p:spPr>
              <p:txBody>
                <a:bodyPr/>
                <a:lstStyle/>
                <a:p>
                  <a:endParaRPr lang="en-US"/>
                </a:p>
              </p:txBody>
            </p:sp>
            <p:sp>
              <p:nvSpPr>
                <p:cNvPr id="4839" name="Freeform 2960"/>
                <p:cNvSpPr>
                  <a:spLocks/>
                </p:cNvSpPr>
                <p:nvPr/>
              </p:nvSpPr>
              <p:spPr bwMode="auto">
                <a:xfrm>
                  <a:off x="1116" y="3801"/>
                  <a:ext cx="1"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840" name="Freeform 2961"/>
                <p:cNvSpPr>
                  <a:spLocks/>
                </p:cNvSpPr>
                <p:nvPr/>
              </p:nvSpPr>
              <p:spPr bwMode="auto">
                <a:xfrm>
                  <a:off x="1117" y="3801"/>
                  <a:ext cx="2"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841" name="Freeform 2962"/>
                <p:cNvSpPr>
                  <a:spLocks/>
                </p:cNvSpPr>
                <p:nvPr/>
              </p:nvSpPr>
              <p:spPr bwMode="auto">
                <a:xfrm>
                  <a:off x="1118" y="3801"/>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842" name="Freeform 2963"/>
                <p:cNvSpPr>
                  <a:spLocks/>
                </p:cNvSpPr>
                <p:nvPr/>
              </p:nvSpPr>
              <p:spPr bwMode="auto">
                <a:xfrm>
                  <a:off x="1120" y="3801"/>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843" name="Freeform 2964"/>
                <p:cNvSpPr>
                  <a:spLocks/>
                </p:cNvSpPr>
                <p:nvPr/>
              </p:nvSpPr>
              <p:spPr bwMode="auto">
                <a:xfrm>
                  <a:off x="1121" y="3801"/>
                  <a:ext cx="1"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844" name="Freeform 2965"/>
                <p:cNvSpPr>
                  <a:spLocks/>
                </p:cNvSpPr>
                <p:nvPr/>
              </p:nvSpPr>
              <p:spPr bwMode="auto">
                <a:xfrm>
                  <a:off x="1122" y="3801"/>
                  <a:ext cx="2"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845" name="Freeform 2966"/>
                <p:cNvSpPr>
                  <a:spLocks/>
                </p:cNvSpPr>
                <p:nvPr/>
              </p:nvSpPr>
              <p:spPr bwMode="auto">
                <a:xfrm>
                  <a:off x="1123" y="3801"/>
                  <a:ext cx="2" cy="1"/>
                </a:xfrm>
                <a:custGeom>
                  <a:avLst/>
                  <a:gdLst>
                    <a:gd name="T0" fmla="*/ 0 w 8"/>
                    <a:gd name="T1" fmla="*/ 0 h 1"/>
                    <a:gd name="T2" fmla="*/ 7 w 8"/>
                    <a:gd name="T3" fmla="*/ 1 h 1"/>
                    <a:gd name="T4" fmla="*/ 8 w 8"/>
                    <a:gd name="T5" fmla="*/ 1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1"/>
                      </a:lnTo>
                      <a:lnTo>
                        <a:pt x="8" y="1"/>
                      </a:lnTo>
                    </a:path>
                  </a:pathLst>
                </a:custGeom>
                <a:noFill/>
                <a:ln w="6350">
                  <a:solidFill>
                    <a:srgbClr val="0C0CFF"/>
                  </a:solidFill>
                  <a:prstDash val="solid"/>
                  <a:round/>
                  <a:headEnd/>
                  <a:tailEnd/>
                </a:ln>
              </p:spPr>
              <p:txBody>
                <a:bodyPr/>
                <a:lstStyle/>
                <a:p>
                  <a:endParaRPr lang="en-US"/>
                </a:p>
              </p:txBody>
            </p:sp>
            <p:sp>
              <p:nvSpPr>
                <p:cNvPr id="4846" name="Freeform 2967"/>
                <p:cNvSpPr>
                  <a:spLocks/>
                </p:cNvSpPr>
                <p:nvPr/>
              </p:nvSpPr>
              <p:spPr bwMode="auto">
                <a:xfrm>
                  <a:off x="1125" y="3801"/>
                  <a:ext cx="1"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847" name="Freeform 2968"/>
                <p:cNvSpPr>
                  <a:spLocks/>
                </p:cNvSpPr>
                <p:nvPr/>
              </p:nvSpPr>
              <p:spPr bwMode="auto">
                <a:xfrm>
                  <a:off x="1126" y="3801"/>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848" name="Freeform 2969"/>
                <p:cNvSpPr>
                  <a:spLocks/>
                </p:cNvSpPr>
                <p:nvPr/>
              </p:nvSpPr>
              <p:spPr bwMode="auto">
                <a:xfrm>
                  <a:off x="1127" y="3801"/>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849" name="Freeform 2970"/>
                <p:cNvSpPr>
                  <a:spLocks/>
                </p:cNvSpPr>
                <p:nvPr/>
              </p:nvSpPr>
              <p:spPr bwMode="auto">
                <a:xfrm>
                  <a:off x="1129" y="3801"/>
                  <a:ext cx="1" cy="1"/>
                </a:xfrm>
                <a:custGeom>
                  <a:avLst/>
                  <a:gdLst>
                    <a:gd name="T0" fmla="*/ 0 w 7"/>
                    <a:gd name="T1" fmla="*/ 0 h 1"/>
                    <a:gd name="T2" fmla="*/ 6 w 7"/>
                    <a:gd name="T3" fmla="*/ 1 h 1"/>
                    <a:gd name="T4" fmla="*/ 7 w 7"/>
                    <a:gd name="T5" fmla="*/ 1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1"/>
                      </a:lnTo>
                      <a:lnTo>
                        <a:pt x="7" y="1"/>
                      </a:lnTo>
                    </a:path>
                  </a:pathLst>
                </a:custGeom>
                <a:noFill/>
                <a:ln w="6350">
                  <a:solidFill>
                    <a:srgbClr val="0C0CFF"/>
                  </a:solidFill>
                  <a:prstDash val="solid"/>
                  <a:round/>
                  <a:headEnd/>
                  <a:tailEnd/>
                </a:ln>
              </p:spPr>
              <p:txBody>
                <a:bodyPr/>
                <a:lstStyle/>
                <a:p>
                  <a:endParaRPr lang="en-US"/>
                </a:p>
              </p:txBody>
            </p:sp>
            <p:sp>
              <p:nvSpPr>
                <p:cNvPr id="4850" name="Freeform 2971"/>
                <p:cNvSpPr>
                  <a:spLocks/>
                </p:cNvSpPr>
                <p:nvPr/>
              </p:nvSpPr>
              <p:spPr bwMode="auto">
                <a:xfrm>
                  <a:off x="1130" y="3801"/>
                  <a:ext cx="1"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851" name="Freeform 2972"/>
                <p:cNvSpPr>
                  <a:spLocks/>
                </p:cNvSpPr>
                <p:nvPr/>
              </p:nvSpPr>
              <p:spPr bwMode="auto">
                <a:xfrm>
                  <a:off x="1131" y="3801"/>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852" name="Freeform 2973"/>
                <p:cNvSpPr>
                  <a:spLocks/>
                </p:cNvSpPr>
                <p:nvPr/>
              </p:nvSpPr>
              <p:spPr bwMode="auto">
                <a:xfrm>
                  <a:off x="1132" y="3801"/>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853" name="Freeform 2974"/>
                <p:cNvSpPr>
                  <a:spLocks/>
                </p:cNvSpPr>
                <p:nvPr/>
              </p:nvSpPr>
              <p:spPr bwMode="auto">
                <a:xfrm>
                  <a:off x="1134" y="3801"/>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854" name="Freeform 2975"/>
                <p:cNvSpPr>
                  <a:spLocks/>
                </p:cNvSpPr>
                <p:nvPr/>
              </p:nvSpPr>
              <p:spPr bwMode="auto">
                <a:xfrm>
                  <a:off x="1135" y="3801"/>
                  <a:ext cx="1" cy="1"/>
                </a:xfrm>
                <a:custGeom>
                  <a:avLst/>
                  <a:gdLst>
                    <a:gd name="T0" fmla="*/ 0 w 8"/>
                    <a:gd name="T1" fmla="*/ 0 h 1"/>
                    <a:gd name="T2" fmla="*/ 7 w 8"/>
                    <a:gd name="T3" fmla="*/ 1 h 1"/>
                    <a:gd name="T4" fmla="*/ 8 w 8"/>
                    <a:gd name="T5" fmla="*/ 1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1"/>
                      </a:lnTo>
                      <a:lnTo>
                        <a:pt x="8" y="1"/>
                      </a:lnTo>
                    </a:path>
                  </a:pathLst>
                </a:custGeom>
                <a:noFill/>
                <a:ln w="6350">
                  <a:solidFill>
                    <a:srgbClr val="0C0CFF"/>
                  </a:solidFill>
                  <a:prstDash val="solid"/>
                  <a:round/>
                  <a:headEnd/>
                  <a:tailEnd/>
                </a:ln>
              </p:spPr>
              <p:txBody>
                <a:bodyPr/>
                <a:lstStyle/>
                <a:p>
                  <a:endParaRPr lang="en-US"/>
                </a:p>
              </p:txBody>
            </p:sp>
            <p:sp>
              <p:nvSpPr>
                <p:cNvPr id="4855" name="Freeform 2976"/>
                <p:cNvSpPr>
                  <a:spLocks/>
                </p:cNvSpPr>
                <p:nvPr/>
              </p:nvSpPr>
              <p:spPr bwMode="auto">
                <a:xfrm>
                  <a:off x="1136" y="3801"/>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856" name="Freeform 2977"/>
                <p:cNvSpPr>
                  <a:spLocks/>
                </p:cNvSpPr>
                <p:nvPr/>
              </p:nvSpPr>
              <p:spPr bwMode="auto">
                <a:xfrm>
                  <a:off x="1137" y="3801"/>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857" name="Freeform 2978"/>
                <p:cNvSpPr>
                  <a:spLocks/>
                </p:cNvSpPr>
                <p:nvPr/>
              </p:nvSpPr>
              <p:spPr bwMode="auto">
                <a:xfrm>
                  <a:off x="1138" y="3801"/>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858" name="Freeform 2979"/>
                <p:cNvSpPr>
                  <a:spLocks/>
                </p:cNvSpPr>
                <p:nvPr/>
              </p:nvSpPr>
              <p:spPr bwMode="auto">
                <a:xfrm>
                  <a:off x="1140" y="3801"/>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859" name="Freeform 2980"/>
                <p:cNvSpPr>
                  <a:spLocks/>
                </p:cNvSpPr>
                <p:nvPr/>
              </p:nvSpPr>
              <p:spPr bwMode="auto">
                <a:xfrm>
                  <a:off x="1141" y="3801"/>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860" name="Freeform 2981"/>
                <p:cNvSpPr>
                  <a:spLocks/>
                </p:cNvSpPr>
                <p:nvPr/>
              </p:nvSpPr>
              <p:spPr bwMode="auto">
                <a:xfrm>
                  <a:off x="1142" y="3801"/>
                  <a:ext cx="2" cy="1"/>
                </a:xfrm>
                <a:custGeom>
                  <a:avLst/>
                  <a:gdLst>
                    <a:gd name="T0" fmla="*/ 0 w 7"/>
                    <a:gd name="T1" fmla="*/ 0 h 1"/>
                    <a:gd name="T2" fmla="*/ 6 w 7"/>
                    <a:gd name="T3" fmla="*/ 1 h 1"/>
                    <a:gd name="T4" fmla="*/ 7 w 7"/>
                    <a:gd name="T5" fmla="*/ 1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1"/>
                      </a:lnTo>
                      <a:lnTo>
                        <a:pt x="7" y="1"/>
                      </a:lnTo>
                    </a:path>
                  </a:pathLst>
                </a:custGeom>
                <a:noFill/>
                <a:ln w="6350">
                  <a:solidFill>
                    <a:srgbClr val="0C0CFF"/>
                  </a:solidFill>
                  <a:prstDash val="solid"/>
                  <a:round/>
                  <a:headEnd/>
                  <a:tailEnd/>
                </a:ln>
              </p:spPr>
              <p:txBody>
                <a:bodyPr/>
                <a:lstStyle/>
                <a:p>
                  <a:endParaRPr lang="en-US"/>
                </a:p>
              </p:txBody>
            </p:sp>
            <p:sp>
              <p:nvSpPr>
                <p:cNvPr id="4861" name="Freeform 2982"/>
                <p:cNvSpPr>
                  <a:spLocks/>
                </p:cNvSpPr>
                <p:nvPr/>
              </p:nvSpPr>
              <p:spPr bwMode="auto">
                <a:xfrm>
                  <a:off x="1143" y="3801"/>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862" name="Freeform 2983"/>
                <p:cNvSpPr>
                  <a:spLocks/>
                </p:cNvSpPr>
                <p:nvPr/>
              </p:nvSpPr>
              <p:spPr bwMode="auto">
                <a:xfrm>
                  <a:off x="1145" y="3801"/>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863" name="Freeform 2984"/>
                <p:cNvSpPr>
                  <a:spLocks/>
                </p:cNvSpPr>
                <p:nvPr/>
              </p:nvSpPr>
              <p:spPr bwMode="auto">
                <a:xfrm>
                  <a:off x="1146" y="3801"/>
                  <a:ext cx="1"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864" name="Freeform 2985"/>
                <p:cNvSpPr>
                  <a:spLocks/>
                </p:cNvSpPr>
                <p:nvPr/>
              </p:nvSpPr>
              <p:spPr bwMode="auto">
                <a:xfrm>
                  <a:off x="1147" y="3801"/>
                  <a:ext cx="2"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865" name="Freeform 2986"/>
                <p:cNvSpPr>
                  <a:spLocks/>
                </p:cNvSpPr>
                <p:nvPr/>
              </p:nvSpPr>
              <p:spPr bwMode="auto">
                <a:xfrm>
                  <a:off x="1148" y="3801"/>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866" name="Freeform 2987"/>
                <p:cNvSpPr>
                  <a:spLocks/>
                </p:cNvSpPr>
                <p:nvPr/>
              </p:nvSpPr>
              <p:spPr bwMode="auto">
                <a:xfrm>
                  <a:off x="1150" y="3801"/>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867" name="Freeform 2988"/>
                <p:cNvSpPr>
                  <a:spLocks/>
                </p:cNvSpPr>
                <p:nvPr/>
              </p:nvSpPr>
              <p:spPr bwMode="auto">
                <a:xfrm>
                  <a:off x="1151" y="3801"/>
                  <a:ext cx="1" cy="1"/>
                </a:xfrm>
                <a:custGeom>
                  <a:avLst/>
                  <a:gdLst>
                    <a:gd name="T0" fmla="*/ 0 w 8"/>
                    <a:gd name="T1" fmla="*/ 0 h 1"/>
                    <a:gd name="T2" fmla="*/ 7 w 8"/>
                    <a:gd name="T3" fmla="*/ 1 h 1"/>
                    <a:gd name="T4" fmla="*/ 8 w 8"/>
                    <a:gd name="T5" fmla="*/ 1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1"/>
                      </a:lnTo>
                      <a:lnTo>
                        <a:pt x="8" y="1"/>
                      </a:lnTo>
                    </a:path>
                  </a:pathLst>
                </a:custGeom>
                <a:noFill/>
                <a:ln w="6350">
                  <a:solidFill>
                    <a:srgbClr val="0C0CFF"/>
                  </a:solidFill>
                  <a:prstDash val="solid"/>
                  <a:round/>
                  <a:headEnd/>
                  <a:tailEnd/>
                </a:ln>
              </p:spPr>
              <p:txBody>
                <a:bodyPr/>
                <a:lstStyle/>
                <a:p>
                  <a:endParaRPr lang="en-US"/>
                </a:p>
              </p:txBody>
            </p:sp>
          </p:grpSp>
          <p:grpSp>
            <p:nvGrpSpPr>
              <p:cNvPr id="431" name="Group 3190"/>
              <p:cNvGrpSpPr>
                <a:grpSpLocks/>
              </p:cNvGrpSpPr>
              <p:nvPr/>
            </p:nvGrpSpPr>
            <p:grpSpPr bwMode="auto">
              <a:xfrm>
                <a:off x="1828800" y="5173663"/>
                <a:ext cx="398463" cy="863600"/>
                <a:chOff x="1152" y="3259"/>
                <a:chExt cx="251" cy="544"/>
              </a:xfrm>
            </p:grpSpPr>
            <p:sp>
              <p:nvSpPr>
                <p:cNvPr id="4468" name="Freeform 2990"/>
                <p:cNvSpPr>
                  <a:spLocks/>
                </p:cNvSpPr>
                <p:nvPr/>
              </p:nvSpPr>
              <p:spPr bwMode="auto">
                <a:xfrm>
                  <a:off x="1152" y="3802"/>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469" name="Freeform 2991"/>
                <p:cNvSpPr>
                  <a:spLocks/>
                </p:cNvSpPr>
                <p:nvPr/>
              </p:nvSpPr>
              <p:spPr bwMode="auto">
                <a:xfrm>
                  <a:off x="1154" y="3802"/>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470" name="Freeform 2992"/>
                <p:cNvSpPr>
                  <a:spLocks/>
                </p:cNvSpPr>
                <p:nvPr/>
              </p:nvSpPr>
              <p:spPr bwMode="auto">
                <a:xfrm>
                  <a:off x="1155" y="3802"/>
                  <a:ext cx="1"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471" name="Freeform 2993"/>
                <p:cNvSpPr>
                  <a:spLocks/>
                </p:cNvSpPr>
                <p:nvPr/>
              </p:nvSpPr>
              <p:spPr bwMode="auto">
                <a:xfrm>
                  <a:off x="1156" y="3802"/>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472" name="Freeform 2994"/>
                <p:cNvSpPr>
                  <a:spLocks/>
                </p:cNvSpPr>
                <p:nvPr/>
              </p:nvSpPr>
              <p:spPr bwMode="auto">
                <a:xfrm>
                  <a:off x="1157" y="3802"/>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473" name="Freeform 2995"/>
                <p:cNvSpPr>
                  <a:spLocks/>
                </p:cNvSpPr>
                <p:nvPr/>
              </p:nvSpPr>
              <p:spPr bwMode="auto">
                <a:xfrm>
                  <a:off x="1159" y="3802"/>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474" name="Freeform 2996"/>
                <p:cNvSpPr>
                  <a:spLocks/>
                </p:cNvSpPr>
                <p:nvPr/>
              </p:nvSpPr>
              <p:spPr bwMode="auto">
                <a:xfrm>
                  <a:off x="1160" y="3802"/>
                  <a:ext cx="1"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475" name="Freeform 2997"/>
                <p:cNvSpPr>
                  <a:spLocks/>
                </p:cNvSpPr>
                <p:nvPr/>
              </p:nvSpPr>
              <p:spPr bwMode="auto">
                <a:xfrm>
                  <a:off x="1161" y="3802"/>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476" name="Freeform 2998"/>
                <p:cNvSpPr>
                  <a:spLocks/>
                </p:cNvSpPr>
                <p:nvPr/>
              </p:nvSpPr>
              <p:spPr bwMode="auto">
                <a:xfrm>
                  <a:off x="1162" y="3802"/>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477" name="Freeform 2999"/>
                <p:cNvSpPr>
                  <a:spLocks/>
                </p:cNvSpPr>
                <p:nvPr/>
              </p:nvSpPr>
              <p:spPr bwMode="auto">
                <a:xfrm>
                  <a:off x="1164" y="3802"/>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478" name="Freeform 3000"/>
                <p:cNvSpPr>
                  <a:spLocks/>
                </p:cNvSpPr>
                <p:nvPr/>
              </p:nvSpPr>
              <p:spPr bwMode="auto">
                <a:xfrm>
                  <a:off x="1165" y="3802"/>
                  <a:ext cx="1"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479" name="Freeform 3001"/>
                <p:cNvSpPr>
                  <a:spLocks/>
                </p:cNvSpPr>
                <p:nvPr/>
              </p:nvSpPr>
              <p:spPr bwMode="auto">
                <a:xfrm>
                  <a:off x="1166" y="3802"/>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480" name="Freeform 3002"/>
                <p:cNvSpPr>
                  <a:spLocks/>
                </p:cNvSpPr>
                <p:nvPr/>
              </p:nvSpPr>
              <p:spPr bwMode="auto">
                <a:xfrm>
                  <a:off x="1167" y="3802"/>
                  <a:ext cx="2"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481" name="Freeform 3003"/>
                <p:cNvSpPr>
                  <a:spLocks/>
                </p:cNvSpPr>
                <p:nvPr/>
              </p:nvSpPr>
              <p:spPr bwMode="auto">
                <a:xfrm>
                  <a:off x="1169" y="3801"/>
                  <a:ext cx="1" cy="1"/>
                </a:xfrm>
                <a:custGeom>
                  <a:avLst/>
                  <a:gdLst>
                    <a:gd name="T0" fmla="*/ 0 w 8"/>
                    <a:gd name="T1" fmla="*/ 1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1"/>
                      </a:moveTo>
                      <a:lnTo>
                        <a:pt x="7" y="0"/>
                      </a:lnTo>
                      <a:lnTo>
                        <a:pt x="8" y="0"/>
                      </a:lnTo>
                    </a:path>
                  </a:pathLst>
                </a:custGeom>
                <a:noFill/>
                <a:ln w="6350">
                  <a:solidFill>
                    <a:srgbClr val="0C0CFF"/>
                  </a:solidFill>
                  <a:prstDash val="solid"/>
                  <a:round/>
                  <a:headEnd/>
                  <a:tailEnd/>
                </a:ln>
              </p:spPr>
              <p:txBody>
                <a:bodyPr/>
                <a:lstStyle/>
                <a:p>
                  <a:endParaRPr lang="en-US"/>
                </a:p>
              </p:txBody>
            </p:sp>
            <p:sp>
              <p:nvSpPr>
                <p:cNvPr id="4482" name="Freeform 3004"/>
                <p:cNvSpPr>
                  <a:spLocks/>
                </p:cNvSpPr>
                <p:nvPr/>
              </p:nvSpPr>
              <p:spPr bwMode="auto">
                <a:xfrm>
                  <a:off x="1170" y="3801"/>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483" name="Freeform 3005"/>
                <p:cNvSpPr>
                  <a:spLocks/>
                </p:cNvSpPr>
                <p:nvPr/>
              </p:nvSpPr>
              <p:spPr bwMode="auto">
                <a:xfrm>
                  <a:off x="1171" y="3801"/>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484" name="Freeform 3006"/>
                <p:cNvSpPr>
                  <a:spLocks/>
                </p:cNvSpPr>
                <p:nvPr/>
              </p:nvSpPr>
              <p:spPr bwMode="auto">
                <a:xfrm>
                  <a:off x="1172" y="3801"/>
                  <a:ext cx="2"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485" name="Freeform 3007"/>
                <p:cNvSpPr>
                  <a:spLocks/>
                </p:cNvSpPr>
                <p:nvPr/>
              </p:nvSpPr>
              <p:spPr bwMode="auto">
                <a:xfrm>
                  <a:off x="1174" y="3801"/>
                  <a:ext cx="1"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486" name="Freeform 3008"/>
                <p:cNvSpPr>
                  <a:spLocks/>
                </p:cNvSpPr>
                <p:nvPr/>
              </p:nvSpPr>
              <p:spPr bwMode="auto">
                <a:xfrm>
                  <a:off x="1175" y="3801"/>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487" name="Freeform 3009"/>
                <p:cNvSpPr>
                  <a:spLocks/>
                </p:cNvSpPr>
                <p:nvPr/>
              </p:nvSpPr>
              <p:spPr bwMode="auto">
                <a:xfrm>
                  <a:off x="1176" y="3801"/>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488" name="Freeform 3010"/>
                <p:cNvSpPr>
                  <a:spLocks/>
                </p:cNvSpPr>
                <p:nvPr/>
              </p:nvSpPr>
              <p:spPr bwMode="auto">
                <a:xfrm>
                  <a:off x="1177" y="3801"/>
                  <a:ext cx="2" cy="1"/>
                </a:xfrm>
                <a:custGeom>
                  <a:avLst/>
                  <a:gdLst>
                    <a:gd name="T0" fmla="*/ 0 w 8"/>
                    <a:gd name="T1" fmla="*/ 0 h 1"/>
                    <a:gd name="T2" fmla="*/ 7 w 8"/>
                    <a:gd name="T3" fmla="*/ 1 h 1"/>
                    <a:gd name="T4" fmla="*/ 8 w 8"/>
                    <a:gd name="T5" fmla="*/ 1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1"/>
                      </a:lnTo>
                      <a:lnTo>
                        <a:pt x="8" y="1"/>
                      </a:lnTo>
                    </a:path>
                  </a:pathLst>
                </a:custGeom>
                <a:noFill/>
                <a:ln w="6350">
                  <a:solidFill>
                    <a:srgbClr val="0C0CFF"/>
                  </a:solidFill>
                  <a:prstDash val="solid"/>
                  <a:round/>
                  <a:headEnd/>
                  <a:tailEnd/>
                </a:ln>
              </p:spPr>
              <p:txBody>
                <a:bodyPr/>
                <a:lstStyle/>
                <a:p>
                  <a:endParaRPr lang="en-US"/>
                </a:p>
              </p:txBody>
            </p:sp>
            <p:sp>
              <p:nvSpPr>
                <p:cNvPr id="4489" name="Freeform 3011"/>
                <p:cNvSpPr>
                  <a:spLocks/>
                </p:cNvSpPr>
                <p:nvPr/>
              </p:nvSpPr>
              <p:spPr bwMode="auto">
                <a:xfrm>
                  <a:off x="1179" y="3802"/>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490" name="Freeform 3012"/>
                <p:cNvSpPr>
                  <a:spLocks/>
                </p:cNvSpPr>
                <p:nvPr/>
              </p:nvSpPr>
              <p:spPr bwMode="auto">
                <a:xfrm>
                  <a:off x="1180" y="3802"/>
                  <a:ext cx="1"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491" name="Freeform 3013"/>
                <p:cNvSpPr>
                  <a:spLocks/>
                </p:cNvSpPr>
                <p:nvPr/>
              </p:nvSpPr>
              <p:spPr bwMode="auto">
                <a:xfrm>
                  <a:off x="1181" y="3802"/>
                  <a:ext cx="2"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492" name="Freeform 3014"/>
                <p:cNvSpPr>
                  <a:spLocks/>
                </p:cNvSpPr>
                <p:nvPr/>
              </p:nvSpPr>
              <p:spPr bwMode="auto">
                <a:xfrm>
                  <a:off x="1182" y="3802"/>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493" name="Freeform 3015"/>
                <p:cNvSpPr>
                  <a:spLocks/>
                </p:cNvSpPr>
                <p:nvPr/>
              </p:nvSpPr>
              <p:spPr bwMode="auto">
                <a:xfrm>
                  <a:off x="1184" y="3802"/>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494" name="Freeform 3016"/>
                <p:cNvSpPr>
                  <a:spLocks/>
                </p:cNvSpPr>
                <p:nvPr/>
              </p:nvSpPr>
              <p:spPr bwMode="auto">
                <a:xfrm>
                  <a:off x="1185" y="3802"/>
                  <a:ext cx="1"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495" name="Freeform 3017"/>
                <p:cNvSpPr>
                  <a:spLocks/>
                </p:cNvSpPr>
                <p:nvPr/>
              </p:nvSpPr>
              <p:spPr bwMode="auto">
                <a:xfrm>
                  <a:off x="1186" y="3802"/>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496" name="Freeform 3018"/>
                <p:cNvSpPr>
                  <a:spLocks/>
                </p:cNvSpPr>
                <p:nvPr/>
              </p:nvSpPr>
              <p:spPr bwMode="auto">
                <a:xfrm>
                  <a:off x="1187" y="3802"/>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497" name="Freeform 3019"/>
                <p:cNvSpPr>
                  <a:spLocks/>
                </p:cNvSpPr>
                <p:nvPr/>
              </p:nvSpPr>
              <p:spPr bwMode="auto">
                <a:xfrm>
                  <a:off x="1189" y="3802"/>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498" name="Freeform 3020"/>
                <p:cNvSpPr>
                  <a:spLocks/>
                </p:cNvSpPr>
                <p:nvPr/>
              </p:nvSpPr>
              <p:spPr bwMode="auto">
                <a:xfrm>
                  <a:off x="1190" y="3802"/>
                  <a:ext cx="1"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499" name="Freeform 3021"/>
                <p:cNvSpPr>
                  <a:spLocks/>
                </p:cNvSpPr>
                <p:nvPr/>
              </p:nvSpPr>
              <p:spPr bwMode="auto">
                <a:xfrm>
                  <a:off x="1191" y="3802"/>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500" name="Freeform 3022"/>
                <p:cNvSpPr>
                  <a:spLocks/>
                </p:cNvSpPr>
                <p:nvPr/>
              </p:nvSpPr>
              <p:spPr bwMode="auto">
                <a:xfrm>
                  <a:off x="1192" y="3802"/>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501" name="Freeform 3023"/>
                <p:cNvSpPr>
                  <a:spLocks/>
                </p:cNvSpPr>
                <p:nvPr/>
              </p:nvSpPr>
              <p:spPr bwMode="auto">
                <a:xfrm>
                  <a:off x="1194" y="3802"/>
                  <a:ext cx="1"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502" name="Freeform 3024"/>
                <p:cNvSpPr>
                  <a:spLocks/>
                </p:cNvSpPr>
                <p:nvPr/>
              </p:nvSpPr>
              <p:spPr bwMode="auto">
                <a:xfrm>
                  <a:off x="1195" y="3802"/>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503" name="Freeform 3025"/>
                <p:cNvSpPr>
                  <a:spLocks/>
                </p:cNvSpPr>
                <p:nvPr/>
              </p:nvSpPr>
              <p:spPr bwMode="auto">
                <a:xfrm>
                  <a:off x="1196" y="3802"/>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504" name="Freeform 3026"/>
                <p:cNvSpPr>
                  <a:spLocks/>
                </p:cNvSpPr>
                <p:nvPr/>
              </p:nvSpPr>
              <p:spPr bwMode="auto">
                <a:xfrm>
                  <a:off x="1197" y="3802"/>
                  <a:ext cx="2"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505" name="Freeform 3027"/>
                <p:cNvSpPr>
                  <a:spLocks/>
                </p:cNvSpPr>
                <p:nvPr/>
              </p:nvSpPr>
              <p:spPr bwMode="auto">
                <a:xfrm>
                  <a:off x="1199" y="3802"/>
                  <a:ext cx="1"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506" name="Freeform 3028"/>
                <p:cNvSpPr>
                  <a:spLocks/>
                </p:cNvSpPr>
                <p:nvPr/>
              </p:nvSpPr>
              <p:spPr bwMode="auto">
                <a:xfrm>
                  <a:off x="1200" y="3802"/>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507" name="Freeform 3029"/>
                <p:cNvSpPr>
                  <a:spLocks/>
                </p:cNvSpPr>
                <p:nvPr/>
              </p:nvSpPr>
              <p:spPr bwMode="auto">
                <a:xfrm>
                  <a:off x="1201" y="3801"/>
                  <a:ext cx="2" cy="1"/>
                </a:xfrm>
                <a:custGeom>
                  <a:avLst/>
                  <a:gdLst>
                    <a:gd name="T0" fmla="*/ 0 w 8"/>
                    <a:gd name="T1" fmla="*/ 1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1"/>
                      </a:moveTo>
                      <a:lnTo>
                        <a:pt x="7" y="0"/>
                      </a:lnTo>
                      <a:lnTo>
                        <a:pt x="8" y="0"/>
                      </a:lnTo>
                    </a:path>
                  </a:pathLst>
                </a:custGeom>
                <a:noFill/>
                <a:ln w="6350">
                  <a:solidFill>
                    <a:srgbClr val="0C0CFF"/>
                  </a:solidFill>
                  <a:prstDash val="solid"/>
                  <a:round/>
                  <a:headEnd/>
                  <a:tailEnd/>
                </a:ln>
              </p:spPr>
              <p:txBody>
                <a:bodyPr/>
                <a:lstStyle/>
                <a:p>
                  <a:endParaRPr lang="en-US"/>
                </a:p>
              </p:txBody>
            </p:sp>
            <p:sp>
              <p:nvSpPr>
                <p:cNvPr id="4508" name="Freeform 3030"/>
                <p:cNvSpPr>
                  <a:spLocks/>
                </p:cNvSpPr>
                <p:nvPr/>
              </p:nvSpPr>
              <p:spPr bwMode="auto">
                <a:xfrm>
                  <a:off x="1202" y="3801"/>
                  <a:ext cx="2"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509" name="Freeform 3031"/>
                <p:cNvSpPr>
                  <a:spLocks/>
                </p:cNvSpPr>
                <p:nvPr/>
              </p:nvSpPr>
              <p:spPr bwMode="auto">
                <a:xfrm>
                  <a:off x="1204" y="3801"/>
                  <a:ext cx="1"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510" name="Freeform 3032"/>
                <p:cNvSpPr>
                  <a:spLocks/>
                </p:cNvSpPr>
                <p:nvPr/>
              </p:nvSpPr>
              <p:spPr bwMode="auto">
                <a:xfrm>
                  <a:off x="1205" y="3801"/>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511" name="Freeform 3033"/>
                <p:cNvSpPr>
                  <a:spLocks/>
                </p:cNvSpPr>
                <p:nvPr/>
              </p:nvSpPr>
              <p:spPr bwMode="auto">
                <a:xfrm>
                  <a:off x="1206" y="3801"/>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512" name="Freeform 3034"/>
                <p:cNvSpPr>
                  <a:spLocks/>
                </p:cNvSpPr>
                <p:nvPr/>
              </p:nvSpPr>
              <p:spPr bwMode="auto">
                <a:xfrm>
                  <a:off x="1207" y="3801"/>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513" name="Freeform 3035"/>
                <p:cNvSpPr>
                  <a:spLocks/>
                </p:cNvSpPr>
                <p:nvPr/>
              </p:nvSpPr>
              <p:spPr bwMode="auto">
                <a:xfrm>
                  <a:off x="1209" y="3801"/>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514" name="Freeform 3036"/>
                <p:cNvSpPr>
                  <a:spLocks/>
                </p:cNvSpPr>
                <p:nvPr/>
              </p:nvSpPr>
              <p:spPr bwMode="auto">
                <a:xfrm>
                  <a:off x="1210" y="3801"/>
                  <a:ext cx="1"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515" name="Freeform 3037"/>
                <p:cNvSpPr>
                  <a:spLocks/>
                </p:cNvSpPr>
                <p:nvPr/>
              </p:nvSpPr>
              <p:spPr bwMode="auto">
                <a:xfrm>
                  <a:off x="1211" y="3801"/>
                  <a:ext cx="2"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516" name="Freeform 3038"/>
                <p:cNvSpPr>
                  <a:spLocks/>
                </p:cNvSpPr>
                <p:nvPr/>
              </p:nvSpPr>
              <p:spPr bwMode="auto">
                <a:xfrm>
                  <a:off x="1212" y="3801"/>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517" name="Freeform 3039"/>
                <p:cNvSpPr>
                  <a:spLocks/>
                </p:cNvSpPr>
                <p:nvPr/>
              </p:nvSpPr>
              <p:spPr bwMode="auto">
                <a:xfrm>
                  <a:off x="1214" y="3801"/>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518" name="Freeform 3040"/>
                <p:cNvSpPr>
                  <a:spLocks/>
                </p:cNvSpPr>
                <p:nvPr/>
              </p:nvSpPr>
              <p:spPr bwMode="auto">
                <a:xfrm>
                  <a:off x="1215" y="3801"/>
                  <a:ext cx="1"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519" name="Freeform 3041"/>
                <p:cNvSpPr>
                  <a:spLocks/>
                </p:cNvSpPr>
                <p:nvPr/>
              </p:nvSpPr>
              <p:spPr bwMode="auto">
                <a:xfrm>
                  <a:off x="1216" y="3801"/>
                  <a:ext cx="2" cy="1"/>
                </a:xfrm>
                <a:custGeom>
                  <a:avLst/>
                  <a:gdLst>
                    <a:gd name="T0" fmla="*/ 0 w 7"/>
                    <a:gd name="T1" fmla="*/ 1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1"/>
                      </a:moveTo>
                      <a:lnTo>
                        <a:pt x="6" y="0"/>
                      </a:lnTo>
                      <a:lnTo>
                        <a:pt x="7" y="0"/>
                      </a:lnTo>
                    </a:path>
                  </a:pathLst>
                </a:custGeom>
                <a:noFill/>
                <a:ln w="6350">
                  <a:solidFill>
                    <a:srgbClr val="0C0CFF"/>
                  </a:solidFill>
                  <a:prstDash val="solid"/>
                  <a:round/>
                  <a:headEnd/>
                  <a:tailEnd/>
                </a:ln>
              </p:spPr>
              <p:txBody>
                <a:bodyPr/>
                <a:lstStyle/>
                <a:p>
                  <a:endParaRPr lang="en-US"/>
                </a:p>
              </p:txBody>
            </p:sp>
            <p:sp>
              <p:nvSpPr>
                <p:cNvPr id="4520" name="Freeform 3042"/>
                <p:cNvSpPr>
                  <a:spLocks/>
                </p:cNvSpPr>
                <p:nvPr/>
              </p:nvSpPr>
              <p:spPr bwMode="auto">
                <a:xfrm>
                  <a:off x="1217" y="3801"/>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521" name="Freeform 3043"/>
                <p:cNvSpPr>
                  <a:spLocks/>
                </p:cNvSpPr>
                <p:nvPr/>
              </p:nvSpPr>
              <p:spPr bwMode="auto">
                <a:xfrm>
                  <a:off x="1219" y="3801"/>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522" name="Freeform 3044"/>
                <p:cNvSpPr>
                  <a:spLocks/>
                </p:cNvSpPr>
                <p:nvPr/>
              </p:nvSpPr>
              <p:spPr bwMode="auto">
                <a:xfrm>
                  <a:off x="1220" y="3801"/>
                  <a:ext cx="1"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523" name="Freeform 3045"/>
                <p:cNvSpPr>
                  <a:spLocks/>
                </p:cNvSpPr>
                <p:nvPr/>
              </p:nvSpPr>
              <p:spPr bwMode="auto">
                <a:xfrm>
                  <a:off x="1221" y="3801"/>
                  <a:ext cx="2" cy="1"/>
                </a:xfrm>
                <a:custGeom>
                  <a:avLst/>
                  <a:gdLst>
                    <a:gd name="T0" fmla="*/ 0 w 8"/>
                    <a:gd name="T1" fmla="*/ 1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1"/>
                      </a:moveTo>
                      <a:lnTo>
                        <a:pt x="7" y="0"/>
                      </a:lnTo>
                      <a:lnTo>
                        <a:pt x="8" y="0"/>
                      </a:lnTo>
                    </a:path>
                  </a:pathLst>
                </a:custGeom>
                <a:noFill/>
                <a:ln w="6350">
                  <a:solidFill>
                    <a:srgbClr val="0C0CFF"/>
                  </a:solidFill>
                  <a:prstDash val="solid"/>
                  <a:round/>
                  <a:headEnd/>
                  <a:tailEnd/>
                </a:ln>
              </p:spPr>
              <p:txBody>
                <a:bodyPr/>
                <a:lstStyle/>
                <a:p>
                  <a:endParaRPr lang="en-US"/>
                </a:p>
              </p:txBody>
            </p:sp>
            <p:sp>
              <p:nvSpPr>
                <p:cNvPr id="4524" name="Freeform 3046"/>
                <p:cNvSpPr>
                  <a:spLocks/>
                </p:cNvSpPr>
                <p:nvPr/>
              </p:nvSpPr>
              <p:spPr bwMode="auto">
                <a:xfrm>
                  <a:off x="1223" y="3801"/>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525" name="Freeform 3047"/>
                <p:cNvSpPr>
                  <a:spLocks/>
                </p:cNvSpPr>
                <p:nvPr/>
              </p:nvSpPr>
              <p:spPr bwMode="auto">
                <a:xfrm>
                  <a:off x="1224" y="3801"/>
                  <a:ext cx="1" cy="1"/>
                </a:xfrm>
                <a:custGeom>
                  <a:avLst/>
                  <a:gdLst>
                    <a:gd name="T0" fmla="*/ 0 w 8"/>
                    <a:gd name="T1" fmla="*/ 1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1"/>
                      </a:moveTo>
                      <a:lnTo>
                        <a:pt x="7" y="0"/>
                      </a:lnTo>
                      <a:lnTo>
                        <a:pt x="8" y="0"/>
                      </a:lnTo>
                    </a:path>
                  </a:pathLst>
                </a:custGeom>
                <a:noFill/>
                <a:ln w="6350">
                  <a:solidFill>
                    <a:srgbClr val="0C0CFF"/>
                  </a:solidFill>
                  <a:prstDash val="solid"/>
                  <a:round/>
                  <a:headEnd/>
                  <a:tailEnd/>
                </a:ln>
              </p:spPr>
              <p:txBody>
                <a:bodyPr/>
                <a:lstStyle/>
                <a:p>
                  <a:endParaRPr lang="en-US"/>
                </a:p>
              </p:txBody>
            </p:sp>
            <p:sp>
              <p:nvSpPr>
                <p:cNvPr id="4526" name="Freeform 3048"/>
                <p:cNvSpPr>
                  <a:spLocks/>
                </p:cNvSpPr>
                <p:nvPr/>
              </p:nvSpPr>
              <p:spPr bwMode="auto">
                <a:xfrm>
                  <a:off x="1225" y="3801"/>
                  <a:ext cx="1" cy="1"/>
                </a:xfrm>
                <a:custGeom>
                  <a:avLst/>
                  <a:gdLst>
                    <a:gd name="T0" fmla="*/ 0 w 7"/>
                    <a:gd name="T1" fmla="*/ 1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1"/>
                      </a:moveTo>
                      <a:lnTo>
                        <a:pt x="6" y="0"/>
                      </a:lnTo>
                      <a:lnTo>
                        <a:pt x="7" y="0"/>
                      </a:lnTo>
                    </a:path>
                  </a:pathLst>
                </a:custGeom>
                <a:noFill/>
                <a:ln w="6350">
                  <a:solidFill>
                    <a:srgbClr val="0C0CFF"/>
                  </a:solidFill>
                  <a:prstDash val="solid"/>
                  <a:round/>
                  <a:headEnd/>
                  <a:tailEnd/>
                </a:ln>
              </p:spPr>
              <p:txBody>
                <a:bodyPr/>
                <a:lstStyle/>
                <a:p>
                  <a:endParaRPr lang="en-US"/>
                </a:p>
              </p:txBody>
            </p:sp>
            <p:sp>
              <p:nvSpPr>
                <p:cNvPr id="4527" name="Freeform 3049"/>
                <p:cNvSpPr>
                  <a:spLocks/>
                </p:cNvSpPr>
                <p:nvPr/>
              </p:nvSpPr>
              <p:spPr bwMode="auto">
                <a:xfrm>
                  <a:off x="1226" y="3800"/>
                  <a:ext cx="2" cy="1"/>
                </a:xfrm>
                <a:custGeom>
                  <a:avLst/>
                  <a:gdLst>
                    <a:gd name="T0" fmla="*/ 0 w 8"/>
                    <a:gd name="T1" fmla="*/ 2 h 2"/>
                    <a:gd name="T2" fmla="*/ 7 w 8"/>
                    <a:gd name="T3" fmla="*/ 0 h 2"/>
                    <a:gd name="T4" fmla="*/ 8 w 8"/>
                    <a:gd name="T5" fmla="*/ 0 h 2"/>
                    <a:gd name="T6" fmla="*/ 0 60000 65536"/>
                    <a:gd name="T7" fmla="*/ 0 60000 65536"/>
                    <a:gd name="T8" fmla="*/ 0 60000 65536"/>
                    <a:gd name="T9" fmla="*/ 0 w 8"/>
                    <a:gd name="T10" fmla="*/ 0 h 2"/>
                    <a:gd name="T11" fmla="*/ 8 w 8"/>
                    <a:gd name="T12" fmla="*/ 2 h 2"/>
                  </a:gdLst>
                  <a:ahLst/>
                  <a:cxnLst>
                    <a:cxn ang="T6">
                      <a:pos x="T0" y="T1"/>
                    </a:cxn>
                    <a:cxn ang="T7">
                      <a:pos x="T2" y="T3"/>
                    </a:cxn>
                    <a:cxn ang="T8">
                      <a:pos x="T4" y="T5"/>
                    </a:cxn>
                  </a:cxnLst>
                  <a:rect l="T9" t="T10" r="T11" b="T12"/>
                  <a:pathLst>
                    <a:path w="8" h="2">
                      <a:moveTo>
                        <a:pt x="0" y="2"/>
                      </a:moveTo>
                      <a:lnTo>
                        <a:pt x="7" y="0"/>
                      </a:lnTo>
                      <a:lnTo>
                        <a:pt x="8" y="0"/>
                      </a:lnTo>
                    </a:path>
                  </a:pathLst>
                </a:custGeom>
                <a:noFill/>
                <a:ln w="6350">
                  <a:solidFill>
                    <a:srgbClr val="0C0CFF"/>
                  </a:solidFill>
                  <a:prstDash val="solid"/>
                  <a:round/>
                  <a:headEnd/>
                  <a:tailEnd/>
                </a:ln>
              </p:spPr>
              <p:txBody>
                <a:bodyPr/>
                <a:lstStyle/>
                <a:p>
                  <a:endParaRPr lang="en-US"/>
                </a:p>
              </p:txBody>
            </p:sp>
            <p:sp>
              <p:nvSpPr>
                <p:cNvPr id="4528" name="Freeform 3050"/>
                <p:cNvSpPr>
                  <a:spLocks/>
                </p:cNvSpPr>
                <p:nvPr/>
              </p:nvSpPr>
              <p:spPr bwMode="auto">
                <a:xfrm>
                  <a:off x="1227" y="3800"/>
                  <a:ext cx="2" cy="1"/>
                </a:xfrm>
                <a:custGeom>
                  <a:avLst/>
                  <a:gdLst>
                    <a:gd name="T0" fmla="*/ 0 w 7"/>
                    <a:gd name="T1" fmla="*/ 2 h 2"/>
                    <a:gd name="T2" fmla="*/ 6 w 7"/>
                    <a:gd name="T3" fmla="*/ 0 h 2"/>
                    <a:gd name="T4" fmla="*/ 7 w 7"/>
                    <a:gd name="T5" fmla="*/ 0 h 2"/>
                    <a:gd name="T6" fmla="*/ 0 60000 65536"/>
                    <a:gd name="T7" fmla="*/ 0 60000 65536"/>
                    <a:gd name="T8" fmla="*/ 0 60000 65536"/>
                    <a:gd name="T9" fmla="*/ 0 w 7"/>
                    <a:gd name="T10" fmla="*/ 0 h 2"/>
                    <a:gd name="T11" fmla="*/ 7 w 7"/>
                    <a:gd name="T12" fmla="*/ 2 h 2"/>
                  </a:gdLst>
                  <a:ahLst/>
                  <a:cxnLst>
                    <a:cxn ang="T6">
                      <a:pos x="T0" y="T1"/>
                    </a:cxn>
                    <a:cxn ang="T7">
                      <a:pos x="T2" y="T3"/>
                    </a:cxn>
                    <a:cxn ang="T8">
                      <a:pos x="T4" y="T5"/>
                    </a:cxn>
                  </a:cxnLst>
                  <a:rect l="T9" t="T10" r="T11" b="T12"/>
                  <a:pathLst>
                    <a:path w="7" h="2">
                      <a:moveTo>
                        <a:pt x="0" y="2"/>
                      </a:moveTo>
                      <a:lnTo>
                        <a:pt x="6" y="0"/>
                      </a:lnTo>
                      <a:lnTo>
                        <a:pt x="7" y="0"/>
                      </a:lnTo>
                    </a:path>
                  </a:pathLst>
                </a:custGeom>
                <a:noFill/>
                <a:ln w="6350">
                  <a:solidFill>
                    <a:srgbClr val="0C0CFF"/>
                  </a:solidFill>
                  <a:prstDash val="solid"/>
                  <a:round/>
                  <a:headEnd/>
                  <a:tailEnd/>
                </a:ln>
              </p:spPr>
              <p:txBody>
                <a:bodyPr/>
                <a:lstStyle/>
                <a:p>
                  <a:endParaRPr lang="en-US"/>
                </a:p>
              </p:txBody>
            </p:sp>
            <p:sp>
              <p:nvSpPr>
                <p:cNvPr id="4529" name="Freeform 3051"/>
                <p:cNvSpPr>
                  <a:spLocks/>
                </p:cNvSpPr>
                <p:nvPr/>
              </p:nvSpPr>
              <p:spPr bwMode="auto">
                <a:xfrm>
                  <a:off x="1229" y="3799"/>
                  <a:ext cx="1" cy="1"/>
                </a:xfrm>
                <a:custGeom>
                  <a:avLst/>
                  <a:gdLst>
                    <a:gd name="T0" fmla="*/ 0 w 8"/>
                    <a:gd name="T1" fmla="*/ 3 h 3"/>
                    <a:gd name="T2" fmla="*/ 7 w 8"/>
                    <a:gd name="T3" fmla="*/ 0 h 3"/>
                    <a:gd name="T4" fmla="*/ 8 w 8"/>
                    <a:gd name="T5" fmla="*/ 0 h 3"/>
                    <a:gd name="T6" fmla="*/ 0 60000 65536"/>
                    <a:gd name="T7" fmla="*/ 0 60000 65536"/>
                    <a:gd name="T8" fmla="*/ 0 60000 65536"/>
                    <a:gd name="T9" fmla="*/ 0 w 8"/>
                    <a:gd name="T10" fmla="*/ 0 h 3"/>
                    <a:gd name="T11" fmla="*/ 8 w 8"/>
                    <a:gd name="T12" fmla="*/ 3 h 3"/>
                  </a:gdLst>
                  <a:ahLst/>
                  <a:cxnLst>
                    <a:cxn ang="T6">
                      <a:pos x="T0" y="T1"/>
                    </a:cxn>
                    <a:cxn ang="T7">
                      <a:pos x="T2" y="T3"/>
                    </a:cxn>
                    <a:cxn ang="T8">
                      <a:pos x="T4" y="T5"/>
                    </a:cxn>
                  </a:cxnLst>
                  <a:rect l="T9" t="T10" r="T11" b="T12"/>
                  <a:pathLst>
                    <a:path w="8" h="3">
                      <a:moveTo>
                        <a:pt x="0" y="3"/>
                      </a:moveTo>
                      <a:lnTo>
                        <a:pt x="7" y="0"/>
                      </a:lnTo>
                      <a:lnTo>
                        <a:pt x="8" y="0"/>
                      </a:lnTo>
                    </a:path>
                  </a:pathLst>
                </a:custGeom>
                <a:noFill/>
                <a:ln w="6350">
                  <a:solidFill>
                    <a:srgbClr val="0C0CFF"/>
                  </a:solidFill>
                  <a:prstDash val="solid"/>
                  <a:round/>
                  <a:headEnd/>
                  <a:tailEnd/>
                </a:ln>
              </p:spPr>
              <p:txBody>
                <a:bodyPr/>
                <a:lstStyle/>
                <a:p>
                  <a:endParaRPr lang="en-US"/>
                </a:p>
              </p:txBody>
            </p:sp>
            <p:sp>
              <p:nvSpPr>
                <p:cNvPr id="4530" name="Freeform 3052"/>
                <p:cNvSpPr>
                  <a:spLocks/>
                </p:cNvSpPr>
                <p:nvPr/>
              </p:nvSpPr>
              <p:spPr bwMode="auto">
                <a:xfrm>
                  <a:off x="1230" y="3798"/>
                  <a:ext cx="1" cy="1"/>
                </a:xfrm>
                <a:custGeom>
                  <a:avLst/>
                  <a:gdLst>
                    <a:gd name="T0" fmla="*/ 0 w 7"/>
                    <a:gd name="T1" fmla="*/ 5 h 5"/>
                    <a:gd name="T2" fmla="*/ 6 w 7"/>
                    <a:gd name="T3" fmla="*/ 0 h 5"/>
                    <a:gd name="T4" fmla="*/ 7 w 7"/>
                    <a:gd name="T5" fmla="*/ 0 h 5"/>
                    <a:gd name="T6" fmla="*/ 0 60000 65536"/>
                    <a:gd name="T7" fmla="*/ 0 60000 65536"/>
                    <a:gd name="T8" fmla="*/ 0 60000 65536"/>
                    <a:gd name="T9" fmla="*/ 0 w 7"/>
                    <a:gd name="T10" fmla="*/ 0 h 5"/>
                    <a:gd name="T11" fmla="*/ 7 w 7"/>
                    <a:gd name="T12" fmla="*/ 5 h 5"/>
                  </a:gdLst>
                  <a:ahLst/>
                  <a:cxnLst>
                    <a:cxn ang="T6">
                      <a:pos x="T0" y="T1"/>
                    </a:cxn>
                    <a:cxn ang="T7">
                      <a:pos x="T2" y="T3"/>
                    </a:cxn>
                    <a:cxn ang="T8">
                      <a:pos x="T4" y="T5"/>
                    </a:cxn>
                  </a:cxnLst>
                  <a:rect l="T9" t="T10" r="T11" b="T12"/>
                  <a:pathLst>
                    <a:path w="7" h="5">
                      <a:moveTo>
                        <a:pt x="0" y="5"/>
                      </a:moveTo>
                      <a:lnTo>
                        <a:pt x="6" y="0"/>
                      </a:lnTo>
                      <a:lnTo>
                        <a:pt x="7" y="0"/>
                      </a:lnTo>
                    </a:path>
                  </a:pathLst>
                </a:custGeom>
                <a:noFill/>
                <a:ln w="6350">
                  <a:solidFill>
                    <a:srgbClr val="0C0CFF"/>
                  </a:solidFill>
                  <a:prstDash val="solid"/>
                  <a:round/>
                  <a:headEnd/>
                  <a:tailEnd/>
                </a:ln>
              </p:spPr>
              <p:txBody>
                <a:bodyPr/>
                <a:lstStyle/>
                <a:p>
                  <a:endParaRPr lang="en-US"/>
                </a:p>
              </p:txBody>
            </p:sp>
            <p:sp>
              <p:nvSpPr>
                <p:cNvPr id="4531" name="Freeform 3053"/>
                <p:cNvSpPr>
                  <a:spLocks/>
                </p:cNvSpPr>
                <p:nvPr/>
              </p:nvSpPr>
              <p:spPr bwMode="auto">
                <a:xfrm>
                  <a:off x="1231" y="3797"/>
                  <a:ext cx="2" cy="1"/>
                </a:xfrm>
                <a:custGeom>
                  <a:avLst/>
                  <a:gdLst>
                    <a:gd name="T0" fmla="*/ 0 w 8"/>
                    <a:gd name="T1" fmla="*/ 6 h 6"/>
                    <a:gd name="T2" fmla="*/ 7 w 8"/>
                    <a:gd name="T3" fmla="*/ 0 h 6"/>
                    <a:gd name="T4" fmla="*/ 8 w 8"/>
                    <a:gd name="T5" fmla="*/ 0 h 6"/>
                    <a:gd name="T6" fmla="*/ 0 60000 65536"/>
                    <a:gd name="T7" fmla="*/ 0 60000 65536"/>
                    <a:gd name="T8" fmla="*/ 0 60000 65536"/>
                    <a:gd name="T9" fmla="*/ 0 w 8"/>
                    <a:gd name="T10" fmla="*/ 0 h 6"/>
                    <a:gd name="T11" fmla="*/ 8 w 8"/>
                    <a:gd name="T12" fmla="*/ 6 h 6"/>
                  </a:gdLst>
                  <a:ahLst/>
                  <a:cxnLst>
                    <a:cxn ang="T6">
                      <a:pos x="T0" y="T1"/>
                    </a:cxn>
                    <a:cxn ang="T7">
                      <a:pos x="T2" y="T3"/>
                    </a:cxn>
                    <a:cxn ang="T8">
                      <a:pos x="T4" y="T5"/>
                    </a:cxn>
                  </a:cxnLst>
                  <a:rect l="T9" t="T10" r="T11" b="T12"/>
                  <a:pathLst>
                    <a:path w="8" h="6">
                      <a:moveTo>
                        <a:pt x="0" y="6"/>
                      </a:moveTo>
                      <a:lnTo>
                        <a:pt x="7" y="0"/>
                      </a:lnTo>
                      <a:lnTo>
                        <a:pt x="8" y="0"/>
                      </a:lnTo>
                    </a:path>
                  </a:pathLst>
                </a:custGeom>
                <a:noFill/>
                <a:ln w="6350">
                  <a:solidFill>
                    <a:srgbClr val="0C0CFF"/>
                  </a:solidFill>
                  <a:prstDash val="solid"/>
                  <a:round/>
                  <a:headEnd/>
                  <a:tailEnd/>
                </a:ln>
              </p:spPr>
              <p:txBody>
                <a:bodyPr/>
                <a:lstStyle/>
                <a:p>
                  <a:endParaRPr lang="en-US"/>
                </a:p>
              </p:txBody>
            </p:sp>
            <p:sp>
              <p:nvSpPr>
                <p:cNvPr id="4532" name="Freeform 3054"/>
                <p:cNvSpPr>
                  <a:spLocks/>
                </p:cNvSpPr>
                <p:nvPr/>
              </p:nvSpPr>
              <p:spPr bwMode="auto">
                <a:xfrm>
                  <a:off x="1232" y="3795"/>
                  <a:ext cx="2" cy="2"/>
                </a:xfrm>
                <a:custGeom>
                  <a:avLst/>
                  <a:gdLst>
                    <a:gd name="T0" fmla="*/ 0 w 7"/>
                    <a:gd name="T1" fmla="*/ 10 h 10"/>
                    <a:gd name="T2" fmla="*/ 6 w 7"/>
                    <a:gd name="T3" fmla="*/ 0 h 10"/>
                    <a:gd name="T4" fmla="*/ 7 w 7"/>
                    <a:gd name="T5" fmla="*/ 0 h 10"/>
                    <a:gd name="T6" fmla="*/ 0 60000 65536"/>
                    <a:gd name="T7" fmla="*/ 0 60000 65536"/>
                    <a:gd name="T8" fmla="*/ 0 60000 65536"/>
                    <a:gd name="T9" fmla="*/ 0 w 7"/>
                    <a:gd name="T10" fmla="*/ 0 h 10"/>
                    <a:gd name="T11" fmla="*/ 7 w 7"/>
                    <a:gd name="T12" fmla="*/ 10 h 10"/>
                  </a:gdLst>
                  <a:ahLst/>
                  <a:cxnLst>
                    <a:cxn ang="T6">
                      <a:pos x="T0" y="T1"/>
                    </a:cxn>
                    <a:cxn ang="T7">
                      <a:pos x="T2" y="T3"/>
                    </a:cxn>
                    <a:cxn ang="T8">
                      <a:pos x="T4" y="T5"/>
                    </a:cxn>
                  </a:cxnLst>
                  <a:rect l="T9" t="T10" r="T11" b="T12"/>
                  <a:pathLst>
                    <a:path w="7" h="10">
                      <a:moveTo>
                        <a:pt x="0" y="10"/>
                      </a:moveTo>
                      <a:lnTo>
                        <a:pt x="6" y="0"/>
                      </a:lnTo>
                      <a:lnTo>
                        <a:pt x="7" y="0"/>
                      </a:lnTo>
                    </a:path>
                  </a:pathLst>
                </a:custGeom>
                <a:noFill/>
                <a:ln w="6350">
                  <a:solidFill>
                    <a:srgbClr val="0C0CFF"/>
                  </a:solidFill>
                  <a:prstDash val="solid"/>
                  <a:round/>
                  <a:headEnd/>
                  <a:tailEnd/>
                </a:ln>
              </p:spPr>
              <p:txBody>
                <a:bodyPr/>
                <a:lstStyle/>
                <a:p>
                  <a:endParaRPr lang="en-US"/>
                </a:p>
              </p:txBody>
            </p:sp>
            <p:sp>
              <p:nvSpPr>
                <p:cNvPr id="4533" name="Freeform 3055"/>
                <p:cNvSpPr>
                  <a:spLocks/>
                </p:cNvSpPr>
                <p:nvPr/>
              </p:nvSpPr>
              <p:spPr bwMode="auto">
                <a:xfrm>
                  <a:off x="1234" y="3793"/>
                  <a:ext cx="1" cy="2"/>
                </a:xfrm>
                <a:custGeom>
                  <a:avLst/>
                  <a:gdLst>
                    <a:gd name="T0" fmla="*/ 0 w 8"/>
                    <a:gd name="T1" fmla="*/ 13 h 13"/>
                    <a:gd name="T2" fmla="*/ 7 w 8"/>
                    <a:gd name="T3" fmla="*/ 0 h 13"/>
                    <a:gd name="T4" fmla="*/ 8 w 8"/>
                    <a:gd name="T5" fmla="*/ 0 h 13"/>
                    <a:gd name="T6" fmla="*/ 0 60000 65536"/>
                    <a:gd name="T7" fmla="*/ 0 60000 65536"/>
                    <a:gd name="T8" fmla="*/ 0 60000 65536"/>
                    <a:gd name="T9" fmla="*/ 0 w 8"/>
                    <a:gd name="T10" fmla="*/ 0 h 13"/>
                    <a:gd name="T11" fmla="*/ 8 w 8"/>
                    <a:gd name="T12" fmla="*/ 13 h 13"/>
                  </a:gdLst>
                  <a:ahLst/>
                  <a:cxnLst>
                    <a:cxn ang="T6">
                      <a:pos x="T0" y="T1"/>
                    </a:cxn>
                    <a:cxn ang="T7">
                      <a:pos x="T2" y="T3"/>
                    </a:cxn>
                    <a:cxn ang="T8">
                      <a:pos x="T4" y="T5"/>
                    </a:cxn>
                  </a:cxnLst>
                  <a:rect l="T9" t="T10" r="T11" b="T12"/>
                  <a:pathLst>
                    <a:path w="8" h="13">
                      <a:moveTo>
                        <a:pt x="0" y="13"/>
                      </a:moveTo>
                      <a:lnTo>
                        <a:pt x="7" y="0"/>
                      </a:lnTo>
                      <a:lnTo>
                        <a:pt x="8" y="0"/>
                      </a:lnTo>
                    </a:path>
                  </a:pathLst>
                </a:custGeom>
                <a:noFill/>
                <a:ln w="6350">
                  <a:solidFill>
                    <a:srgbClr val="0C0CFF"/>
                  </a:solidFill>
                  <a:prstDash val="solid"/>
                  <a:round/>
                  <a:headEnd/>
                  <a:tailEnd/>
                </a:ln>
              </p:spPr>
              <p:txBody>
                <a:bodyPr/>
                <a:lstStyle/>
                <a:p>
                  <a:endParaRPr lang="en-US"/>
                </a:p>
              </p:txBody>
            </p:sp>
            <p:sp>
              <p:nvSpPr>
                <p:cNvPr id="4534" name="Freeform 3056"/>
                <p:cNvSpPr>
                  <a:spLocks/>
                </p:cNvSpPr>
                <p:nvPr/>
              </p:nvSpPr>
              <p:spPr bwMode="auto">
                <a:xfrm>
                  <a:off x="1235" y="3789"/>
                  <a:ext cx="1" cy="4"/>
                </a:xfrm>
                <a:custGeom>
                  <a:avLst/>
                  <a:gdLst>
                    <a:gd name="T0" fmla="*/ 0 w 8"/>
                    <a:gd name="T1" fmla="*/ 19 h 19"/>
                    <a:gd name="T2" fmla="*/ 7 w 8"/>
                    <a:gd name="T3" fmla="*/ 0 h 19"/>
                    <a:gd name="T4" fmla="*/ 8 w 8"/>
                    <a:gd name="T5" fmla="*/ 0 h 19"/>
                    <a:gd name="T6" fmla="*/ 0 60000 65536"/>
                    <a:gd name="T7" fmla="*/ 0 60000 65536"/>
                    <a:gd name="T8" fmla="*/ 0 60000 65536"/>
                    <a:gd name="T9" fmla="*/ 0 w 8"/>
                    <a:gd name="T10" fmla="*/ 0 h 19"/>
                    <a:gd name="T11" fmla="*/ 8 w 8"/>
                    <a:gd name="T12" fmla="*/ 19 h 19"/>
                  </a:gdLst>
                  <a:ahLst/>
                  <a:cxnLst>
                    <a:cxn ang="T6">
                      <a:pos x="T0" y="T1"/>
                    </a:cxn>
                    <a:cxn ang="T7">
                      <a:pos x="T2" y="T3"/>
                    </a:cxn>
                    <a:cxn ang="T8">
                      <a:pos x="T4" y="T5"/>
                    </a:cxn>
                  </a:cxnLst>
                  <a:rect l="T9" t="T10" r="T11" b="T12"/>
                  <a:pathLst>
                    <a:path w="8" h="19">
                      <a:moveTo>
                        <a:pt x="0" y="19"/>
                      </a:moveTo>
                      <a:lnTo>
                        <a:pt x="7" y="0"/>
                      </a:lnTo>
                      <a:lnTo>
                        <a:pt x="8" y="0"/>
                      </a:lnTo>
                    </a:path>
                  </a:pathLst>
                </a:custGeom>
                <a:noFill/>
                <a:ln w="6350">
                  <a:solidFill>
                    <a:srgbClr val="0C0CFF"/>
                  </a:solidFill>
                  <a:prstDash val="solid"/>
                  <a:round/>
                  <a:headEnd/>
                  <a:tailEnd/>
                </a:ln>
              </p:spPr>
              <p:txBody>
                <a:bodyPr/>
                <a:lstStyle/>
                <a:p>
                  <a:endParaRPr lang="en-US"/>
                </a:p>
              </p:txBody>
            </p:sp>
            <p:sp>
              <p:nvSpPr>
                <p:cNvPr id="4535" name="Freeform 3057"/>
                <p:cNvSpPr>
                  <a:spLocks/>
                </p:cNvSpPr>
                <p:nvPr/>
              </p:nvSpPr>
              <p:spPr bwMode="auto">
                <a:xfrm>
                  <a:off x="1236" y="3784"/>
                  <a:ext cx="2" cy="5"/>
                </a:xfrm>
                <a:custGeom>
                  <a:avLst/>
                  <a:gdLst>
                    <a:gd name="T0" fmla="*/ 0 w 7"/>
                    <a:gd name="T1" fmla="*/ 26 h 26"/>
                    <a:gd name="T2" fmla="*/ 6 w 7"/>
                    <a:gd name="T3" fmla="*/ 0 h 26"/>
                    <a:gd name="T4" fmla="*/ 7 w 7"/>
                    <a:gd name="T5" fmla="*/ 0 h 26"/>
                    <a:gd name="T6" fmla="*/ 0 60000 65536"/>
                    <a:gd name="T7" fmla="*/ 0 60000 65536"/>
                    <a:gd name="T8" fmla="*/ 0 60000 65536"/>
                    <a:gd name="T9" fmla="*/ 0 w 7"/>
                    <a:gd name="T10" fmla="*/ 0 h 26"/>
                    <a:gd name="T11" fmla="*/ 7 w 7"/>
                    <a:gd name="T12" fmla="*/ 26 h 26"/>
                  </a:gdLst>
                  <a:ahLst/>
                  <a:cxnLst>
                    <a:cxn ang="T6">
                      <a:pos x="T0" y="T1"/>
                    </a:cxn>
                    <a:cxn ang="T7">
                      <a:pos x="T2" y="T3"/>
                    </a:cxn>
                    <a:cxn ang="T8">
                      <a:pos x="T4" y="T5"/>
                    </a:cxn>
                  </a:cxnLst>
                  <a:rect l="T9" t="T10" r="T11" b="T12"/>
                  <a:pathLst>
                    <a:path w="7" h="26">
                      <a:moveTo>
                        <a:pt x="0" y="26"/>
                      </a:moveTo>
                      <a:lnTo>
                        <a:pt x="6" y="0"/>
                      </a:lnTo>
                      <a:lnTo>
                        <a:pt x="7" y="0"/>
                      </a:lnTo>
                    </a:path>
                  </a:pathLst>
                </a:custGeom>
                <a:noFill/>
                <a:ln w="6350">
                  <a:solidFill>
                    <a:srgbClr val="0C0CFF"/>
                  </a:solidFill>
                  <a:prstDash val="solid"/>
                  <a:round/>
                  <a:headEnd/>
                  <a:tailEnd/>
                </a:ln>
              </p:spPr>
              <p:txBody>
                <a:bodyPr/>
                <a:lstStyle/>
                <a:p>
                  <a:endParaRPr lang="en-US"/>
                </a:p>
              </p:txBody>
            </p:sp>
            <p:sp>
              <p:nvSpPr>
                <p:cNvPr id="4536" name="Freeform 3058"/>
                <p:cNvSpPr>
                  <a:spLocks/>
                </p:cNvSpPr>
                <p:nvPr/>
              </p:nvSpPr>
              <p:spPr bwMode="auto">
                <a:xfrm>
                  <a:off x="1237" y="3777"/>
                  <a:ext cx="2" cy="7"/>
                </a:xfrm>
                <a:custGeom>
                  <a:avLst/>
                  <a:gdLst>
                    <a:gd name="T0" fmla="*/ 0 w 8"/>
                    <a:gd name="T1" fmla="*/ 37 h 37"/>
                    <a:gd name="T2" fmla="*/ 7 w 8"/>
                    <a:gd name="T3" fmla="*/ 0 h 37"/>
                    <a:gd name="T4" fmla="*/ 8 w 8"/>
                    <a:gd name="T5" fmla="*/ 0 h 37"/>
                    <a:gd name="T6" fmla="*/ 0 60000 65536"/>
                    <a:gd name="T7" fmla="*/ 0 60000 65536"/>
                    <a:gd name="T8" fmla="*/ 0 60000 65536"/>
                    <a:gd name="T9" fmla="*/ 0 w 8"/>
                    <a:gd name="T10" fmla="*/ 0 h 37"/>
                    <a:gd name="T11" fmla="*/ 8 w 8"/>
                    <a:gd name="T12" fmla="*/ 37 h 37"/>
                  </a:gdLst>
                  <a:ahLst/>
                  <a:cxnLst>
                    <a:cxn ang="T6">
                      <a:pos x="T0" y="T1"/>
                    </a:cxn>
                    <a:cxn ang="T7">
                      <a:pos x="T2" y="T3"/>
                    </a:cxn>
                    <a:cxn ang="T8">
                      <a:pos x="T4" y="T5"/>
                    </a:cxn>
                  </a:cxnLst>
                  <a:rect l="T9" t="T10" r="T11" b="T12"/>
                  <a:pathLst>
                    <a:path w="8" h="37">
                      <a:moveTo>
                        <a:pt x="0" y="37"/>
                      </a:moveTo>
                      <a:lnTo>
                        <a:pt x="7" y="0"/>
                      </a:lnTo>
                      <a:lnTo>
                        <a:pt x="8" y="0"/>
                      </a:lnTo>
                    </a:path>
                  </a:pathLst>
                </a:custGeom>
                <a:noFill/>
                <a:ln w="6350">
                  <a:solidFill>
                    <a:srgbClr val="0C0CFF"/>
                  </a:solidFill>
                  <a:prstDash val="solid"/>
                  <a:round/>
                  <a:headEnd/>
                  <a:tailEnd/>
                </a:ln>
              </p:spPr>
              <p:txBody>
                <a:bodyPr/>
                <a:lstStyle/>
                <a:p>
                  <a:endParaRPr lang="en-US"/>
                </a:p>
              </p:txBody>
            </p:sp>
            <p:sp>
              <p:nvSpPr>
                <p:cNvPr id="4537" name="Freeform 3059"/>
                <p:cNvSpPr>
                  <a:spLocks/>
                </p:cNvSpPr>
                <p:nvPr/>
              </p:nvSpPr>
              <p:spPr bwMode="auto">
                <a:xfrm>
                  <a:off x="1239" y="3767"/>
                  <a:ext cx="1" cy="10"/>
                </a:xfrm>
                <a:custGeom>
                  <a:avLst/>
                  <a:gdLst>
                    <a:gd name="T0" fmla="*/ 0 w 7"/>
                    <a:gd name="T1" fmla="*/ 53 h 53"/>
                    <a:gd name="T2" fmla="*/ 6 w 7"/>
                    <a:gd name="T3" fmla="*/ 0 h 53"/>
                    <a:gd name="T4" fmla="*/ 7 w 7"/>
                    <a:gd name="T5" fmla="*/ 0 h 53"/>
                    <a:gd name="T6" fmla="*/ 0 60000 65536"/>
                    <a:gd name="T7" fmla="*/ 0 60000 65536"/>
                    <a:gd name="T8" fmla="*/ 0 60000 65536"/>
                    <a:gd name="T9" fmla="*/ 0 w 7"/>
                    <a:gd name="T10" fmla="*/ 0 h 53"/>
                    <a:gd name="T11" fmla="*/ 7 w 7"/>
                    <a:gd name="T12" fmla="*/ 53 h 53"/>
                  </a:gdLst>
                  <a:ahLst/>
                  <a:cxnLst>
                    <a:cxn ang="T6">
                      <a:pos x="T0" y="T1"/>
                    </a:cxn>
                    <a:cxn ang="T7">
                      <a:pos x="T2" y="T3"/>
                    </a:cxn>
                    <a:cxn ang="T8">
                      <a:pos x="T4" y="T5"/>
                    </a:cxn>
                  </a:cxnLst>
                  <a:rect l="T9" t="T10" r="T11" b="T12"/>
                  <a:pathLst>
                    <a:path w="7" h="53">
                      <a:moveTo>
                        <a:pt x="0" y="53"/>
                      </a:moveTo>
                      <a:lnTo>
                        <a:pt x="6" y="0"/>
                      </a:lnTo>
                      <a:lnTo>
                        <a:pt x="7" y="0"/>
                      </a:lnTo>
                    </a:path>
                  </a:pathLst>
                </a:custGeom>
                <a:noFill/>
                <a:ln w="6350">
                  <a:solidFill>
                    <a:srgbClr val="0C0CFF"/>
                  </a:solidFill>
                  <a:prstDash val="solid"/>
                  <a:round/>
                  <a:headEnd/>
                  <a:tailEnd/>
                </a:ln>
              </p:spPr>
              <p:txBody>
                <a:bodyPr/>
                <a:lstStyle/>
                <a:p>
                  <a:endParaRPr lang="en-US"/>
                </a:p>
              </p:txBody>
            </p:sp>
            <p:sp>
              <p:nvSpPr>
                <p:cNvPr id="4538" name="Freeform 3060"/>
                <p:cNvSpPr>
                  <a:spLocks/>
                </p:cNvSpPr>
                <p:nvPr/>
              </p:nvSpPr>
              <p:spPr bwMode="auto">
                <a:xfrm>
                  <a:off x="1240" y="3752"/>
                  <a:ext cx="1" cy="15"/>
                </a:xfrm>
                <a:custGeom>
                  <a:avLst/>
                  <a:gdLst>
                    <a:gd name="T0" fmla="*/ 0 w 8"/>
                    <a:gd name="T1" fmla="*/ 77 h 77"/>
                    <a:gd name="T2" fmla="*/ 7 w 8"/>
                    <a:gd name="T3" fmla="*/ 0 h 77"/>
                    <a:gd name="T4" fmla="*/ 8 w 8"/>
                    <a:gd name="T5" fmla="*/ 0 h 77"/>
                    <a:gd name="T6" fmla="*/ 0 60000 65536"/>
                    <a:gd name="T7" fmla="*/ 0 60000 65536"/>
                    <a:gd name="T8" fmla="*/ 0 60000 65536"/>
                    <a:gd name="T9" fmla="*/ 0 w 8"/>
                    <a:gd name="T10" fmla="*/ 0 h 77"/>
                    <a:gd name="T11" fmla="*/ 8 w 8"/>
                    <a:gd name="T12" fmla="*/ 77 h 77"/>
                  </a:gdLst>
                  <a:ahLst/>
                  <a:cxnLst>
                    <a:cxn ang="T6">
                      <a:pos x="T0" y="T1"/>
                    </a:cxn>
                    <a:cxn ang="T7">
                      <a:pos x="T2" y="T3"/>
                    </a:cxn>
                    <a:cxn ang="T8">
                      <a:pos x="T4" y="T5"/>
                    </a:cxn>
                  </a:cxnLst>
                  <a:rect l="T9" t="T10" r="T11" b="T12"/>
                  <a:pathLst>
                    <a:path w="8" h="77">
                      <a:moveTo>
                        <a:pt x="0" y="77"/>
                      </a:moveTo>
                      <a:lnTo>
                        <a:pt x="7" y="0"/>
                      </a:lnTo>
                      <a:lnTo>
                        <a:pt x="8" y="0"/>
                      </a:lnTo>
                    </a:path>
                  </a:pathLst>
                </a:custGeom>
                <a:noFill/>
                <a:ln w="6350">
                  <a:solidFill>
                    <a:srgbClr val="0C0CFF"/>
                  </a:solidFill>
                  <a:prstDash val="solid"/>
                  <a:round/>
                  <a:headEnd/>
                  <a:tailEnd/>
                </a:ln>
              </p:spPr>
              <p:txBody>
                <a:bodyPr/>
                <a:lstStyle/>
                <a:p>
                  <a:endParaRPr lang="en-US"/>
                </a:p>
              </p:txBody>
            </p:sp>
            <p:sp>
              <p:nvSpPr>
                <p:cNvPr id="4539" name="Freeform 3061"/>
                <p:cNvSpPr>
                  <a:spLocks/>
                </p:cNvSpPr>
                <p:nvPr/>
              </p:nvSpPr>
              <p:spPr bwMode="auto">
                <a:xfrm>
                  <a:off x="1241" y="3731"/>
                  <a:ext cx="2" cy="21"/>
                </a:xfrm>
                <a:custGeom>
                  <a:avLst/>
                  <a:gdLst>
                    <a:gd name="T0" fmla="*/ 0 w 7"/>
                    <a:gd name="T1" fmla="*/ 111 h 111"/>
                    <a:gd name="T2" fmla="*/ 6 w 7"/>
                    <a:gd name="T3" fmla="*/ 0 h 111"/>
                    <a:gd name="T4" fmla="*/ 7 w 7"/>
                    <a:gd name="T5" fmla="*/ 0 h 111"/>
                    <a:gd name="T6" fmla="*/ 0 60000 65536"/>
                    <a:gd name="T7" fmla="*/ 0 60000 65536"/>
                    <a:gd name="T8" fmla="*/ 0 60000 65536"/>
                    <a:gd name="T9" fmla="*/ 0 w 7"/>
                    <a:gd name="T10" fmla="*/ 0 h 111"/>
                    <a:gd name="T11" fmla="*/ 7 w 7"/>
                    <a:gd name="T12" fmla="*/ 111 h 111"/>
                  </a:gdLst>
                  <a:ahLst/>
                  <a:cxnLst>
                    <a:cxn ang="T6">
                      <a:pos x="T0" y="T1"/>
                    </a:cxn>
                    <a:cxn ang="T7">
                      <a:pos x="T2" y="T3"/>
                    </a:cxn>
                    <a:cxn ang="T8">
                      <a:pos x="T4" y="T5"/>
                    </a:cxn>
                  </a:cxnLst>
                  <a:rect l="T9" t="T10" r="T11" b="T12"/>
                  <a:pathLst>
                    <a:path w="7" h="111">
                      <a:moveTo>
                        <a:pt x="0" y="111"/>
                      </a:moveTo>
                      <a:lnTo>
                        <a:pt x="6" y="0"/>
                      </a:lnTo>
                      <a:lnTo>
                        <a:pt x="7" y="0"/>
                      </a:lnTo>
                    </a:path>
                  </a:pathLst>
                </a:custGeom>
                <a:noFill/>
                <a:ln w="6350">
                  <a:solidFill>
                    <a:srgbClr val="0C0CFF"/>
                  </a:solidFill>
                  <a:prstDash val="solid"/>
                  <a:round/>
                  <a:headEnd/>
                  <a:tailEnd/>
                </a:ln>
              </p:spPr>
              <p:txBody>
                <a:bodyPr/>
                <a:lstStyle/>
                <a:p>
                  <a:endParaRPr lang="en-US"/>
                </a:p>
              </p:txBody>
            </p:sp>
            <p:sp>
              <p:nvSpPr>
                <p:cNvPr id="4540" name="Freeform 3062"/>
                <p:cNvSpPr>
                  <a:spLocks/>
                </p:cNvSpPr>
                <p:nvPr/>
              </p:nvSpPr>
              <p:spPr bwMode="auto">
                <a:xfrm>
                  <a:off x="1242" y="3701"/>
                  <a:ext cx="2" cy="30"/>
                </a:xfrm>
                <a:custGeom>
                  <a:avLst/>
                  <a:gdLst>
                    <a:gd name="T0" fmla="*/ 0 w 8"/>
                    <a:gd name="T1" fmla="*/ 159 h 159"/>
                    <a:gd name="T2" fmla="*/ 7 w 8"/>
                    <a:gd name="T3" fmla="*/ 0 h 159"/>
                    <a:gd name="T4" fmla="*/ 8 w 8"/>
                    <a:gd name="T5" fmla="*/ 0 h 159"/>
                    <a:gd name="T6" fmla="*/ 0 60000 65536"/>
                    <a:gd name="T7" fmla="*/ 0 60000 65536"/>
                    <a:gd name="T8" fmla="*/ 0 60000 65536"/>
                    <a:gd name="T9" fmla="*/ 0 w 8"/>
                    <a:gd name="T10" fmla="*/ 0 h 159"/>
                    <a:gd name="T11" fmla="*/ 8 w 8"/>
                    <a:gd name="T12" fmla="*/ 159 h 159"/>
                  </a:gdLst>
                  <a:ahLst/>
                  <a:cxnLst>
                    <a:cxn ang="T6">
                      <a:pos x="T0" y="T1"/>
                    </a:cxn>
                    <a:cxn ang="T7">
                      <a:pos x="T2" y="T3"/>
                    </a:cxn>
                    <a:cxn ang="T8">
                      <a:pos x="T4" y="T5"/>
                    </a:cxn>
                  </a:cxnLst>
                  <a:rect l="T9" t="T10" r="T11" b="T12"/>
                  <a:pathLst>
                    <a:path w="8" h="159">
                      <a:moveTo>
                        <a:pt x="0" y="159"/>
                      </a:moveTo>
                      <a:lnTo>
                        <a:pt x="7" y="0"/>
                      </a:lnTo>
                      <a:lnTo>
                        <a:pt x="8" y="0"/>
                      </a:lnTo>
                    </a:path>
                  </a:pathLst>
                </a:custGeom>
                <a:noFill/>
                <a:ln w="6350">
                  <a:solidFill>
                    <a:srgbClr val="0C0CFF"/>
                  </a:solidFill>
                  <a:prstDash val="solid"/>
                  <a:round/>
                  <a:headEnd/>
                  <a:tailEnd/>
                </a:ln>
              </p:spPr>
              <p:txBody>
                <a:bodyPr/>
                <a:lstStyle/>
                <a:p>
                  <a:endParaRPr lang="en-US"/>
                </a:p>
              </p:txBody>
            </p:sp>
            <p:sp>
              <p:nvSpPr>
                <p:cNvPr id="4541" name="Freeform 3063"/>
                <p:cNvSpPr>
                  <a:spLocks/>
                </p:cNvSpPr>
                <p:nvPr/>
              </p:nvSpPr>
              <p:spPr bwMode="auto">
                <a:xfrm>
                  <a:off x="1244" y="3658"/>
                  <a:ext cx="1" cy="43"/>
                </a:xfrm>
                <a:custGeom>
                  <a:avLst/>
                  <a:gdLst>
                    <a:gd name="T0" fmla="*/ 0 w 7"/>
                    <a:gd name="T1" fmla="*/ 221 h 221"/>
                    <a:gd name="T2" fmla="*/ 6 w 7"/>
                    <a:gd name="T3" fmla="*/ 0 h 221"/>
                    <a:gd name="T4" fmla="*/ 7 w 7"/>
                    <a:gd name="T5" fmla="*/ 0 h 221"/>
                    <a:gd name="T6" fmla="*/ 0 60000 65536"/>
                    <a:gd name="T7" fmla="*/ 0 60000 65536"/>
                    <a:gd name="T8" fmla="*/ 0 60000 65536"/>
                    <a:gd name="T9" fmla="*/ 0 w 7"/>
                    <a:gd name="T10" fmla="*/ 0 h 221"/>
                    <a:gd name="T11" fmla="*/ 7 w 7"/>
                    <a:gd name="T12" fmla="*/ 221 h 221"/>
                  </a:gdLst>
                  <a:ahLst/>
                  <a:cxnLst>
                    <a:cxn ang="T6">
                      <a:pos x="T0" y="T1"/>
                    </a:cxn>
                    <a:cxn ang="T7">
                      <a:pos x="T2" y="T3"/>
                    </a:cxn>
                    <a:cxn ang="T8">
                      <a:pos x="T4" y="T5"/>
                    </a:cxn>
                  </a:cxnLst>
                  <a:rect l="T9" t="T10" r="T11" b="T12"/>
                  <a:pathLst>
                    <a:path w="7" h="221">
                      <a:moveTo>
                        <a:pt x="0" y="221"/>
                      </a:moveTo>
                      <a:lnTo>
                        <a:pt x="6" y="0"/>
                      </a:lnTo>
                      <a:lnTo>
                        <a:pt x="7" y="0"/>
                      </a:lnTo>
                    </a:path>
                  </a:pathLst>
                </a:custGeom>
                <a:noFill/>
                <a:ln w="6350">
                  <a:solidFill>
                    <a:srgbClr val="0C0CFF"/>
                  </a:solidFill>
                  <a:prstDash val="solid"/>
                  <a:round/>
                  <a:headEnd/>
                  <a:tailEnd/>
                </a:ln>
              </p:spPr>
              <p:txBody>
                <a:bodyPr/>
                <a:lstStyle/>
                <a:p>
                  <a:endParaRPr lang="en-US"/>
                </a:p>
              </p:txBody>
            </p:sp>
            <p:sp>
              <p:nvSpPr>
                <p:cNvPr id="4542" name="Freeform 3064"/>
                <p:cNvSpPr>
                  <a:spLocks/>
                </p:cNvSpPr>
                <p:nvPr/>
              </p:nvSpPr>
              <p:spPr bwMode="auto">
                <a:xfrm>
                  <a:off x="1245" y="3603"/>
                  <a:ext cx="1" cy="55"/>
                </a:xfrm>
                <a:custGeom>
                  <a:avLst/>
                  <a:gdLst>
                    <a:gd name="T0" fmla="*/ 0 w 8"/>
                    <a:gd name="T1" fmla="*/ 289 h 289"/>
                    <a:gd name="T2" fmla="*/ 7 w 8"/>
                    <a:gd name="T3" fmla="*/ 0 h 289"/>
                    <a:gd name="T4" fmla="*/ 8 w 8"/>
                    <a:gd name="T5" fmla="*/ 0 h 289"/>
                    <a:gd name="T6" fmla="*/ 0 60000 65536"/>
                    <a:gd name="T7" fmla="*/ 0 60000 65536"/>
                    <a:gd name="T8" fmla="*/ 0 60000 65536"/>
                    <a:gd name="T9" fmla="*/ 0 w 8"/>
                    <a:gd name="T10" fmla="*/ 0 h 289"/>
                    <a:gd name="T11" fmla="*/ 8 w 8"/>
                    <a:gd name="T12" fmla="*/ 289 h 289"/>
                  </a:gdLst>
                  <a:ahLst/>
                  <a:cxnLst>
                    <a:cxn ang="T6">
                      <a:pos x="T0" y="T1"/>
                    </a:cxn>
                    <a:cxn ang="T7">
                      <a:pos x="T2" y="T3"/>
                    </a:cxn>
                    <a:cxn ang="T8">
                      <a:pos x="T4" y="T5"/>
                    </a:cxn>
                  </a:cxnLst>
                  <a:rect l="T9" t="T10" r="T11" b="T12"/>
                  <a:pathLst>
                    <a:path w="8" h="289">
                      <a:moveTo>
                        <a:pt x="0" y="289"/>
                      </a:moveTo>
                      <a:lnTo>
                        <a:pt x="7" y="0"/>
                      </a:lnTo>
                      <a:lnTo>
                        <a:pt x="8" y="0"/>
                      </a:lnTo>
                    </a:path>
                  </a:pathLst>
                </a:custGeom>
                <a:noFill/>
                <a:ln w="6350">
                  <a:solidFill>
                    <a:srgbClr val="0C0CFF"/>
                  </a:solidFill>
                  <a:prstDash val="solid"/>
                  <a:round/>
                  <a:headEnd/>
                  <a:tailEnd/>
                </a:ln>
              </p:spPr>
              <p:txBody>
                <a:bodyPr/>
                <a:lstStyle/>
                <a:p>
                  <a:endParaRPr lang="en-US"/>
                </a:p>
              </p:txBody>
            </p:sp>
            <p:sp>
              <p:nvSpPr>
                <p:cNvPr id="4543" name="Freeform 3065"/>
                <p:cNvSpPr>
                  <a:spLocks/>
                </p:cNvSpPr>
                <p:nvPr/>
              </p:nvSpPr>
              <p:spPr bwMode="auto">
                <a:xfrm>
                  <a:off x="1246" y="3536"/>
                  <a:ext cx="2" cy="67"/>
                </a:xfrm>
                <a:custGeom>
                  <a:avLst/>
                  <a:gdLst>
                    <a:gd name="T0" fmla="*/ 0 w 7"/>
                    <a:gd name="T1" fmla="*/ 351 h 351"/>
                    <a:gd name="T2" fmla="*/ 6 w 7"/>
                    <a:gd name="T3" fmla="*/ 0 h 351"/>
                    <a:gd name="T4" fmla="*/ 7 w 7"/>
                    <a:gd name="T5" fmla="*/ 0 h 351"/>
                    <a:gd name="T6" fmla="*/ 0 60000 65536"/>
                    <a:gd name="T7" fmla="*/ 0 60000 65536"/>
                    <a:gd name="T8" fmla="*/ 0 60000 65536"/>
                    <a:gd name="T9" fmla="*/ 0 w 7"/>
                    <a:gd name="T10" fmla="*/ 0 h 351"/>
                    <a:gd name="T11" fmla="*/ 7 w 7"/>
                    <a:gd name="T12" fmla="*/ 351 h 351"/>
                  </a:gdLst>
                  <a:ahLst/>
                  <a:cxnLst>
                    <a:cxn ang="T6">
                      <a:pos x="T0" y="T1"/>
                    </a:cxn>
                    <a:cxn ang="T7">
                      <a:pos x="T2" y="T3"/>
                    </a:cxn>
                    <a:cxn ang="T8">
                      <a:pos x="T4" y="T5"/>
                    </a:cxn>
                  </a:cxnLst>
                  <a:rect l="T9" t="T10" r="T11" b="T12"/>
                  <a:pathLst>
                    <a:path w="7" h="351">
                      <a:moveTo>
                        <a:pt x="0" y="351"/>
                      </a:moveTo>
                      <a:lnTo>
                        <a:pt x="6" y="0"/>
                      </a:lnTo>
                      <a:lnTo>
                        <a:pt x="7" y="0"/>
                      </a:lnTo>
                    </a:path>
                  </a:pathLst>
                </a:custGeom>
                <a:noFill/>
                <a:ln w="6350">
                  <a:solidFill>
                    <a:srgbClr val="0C0CFF"/>
                  </a:solidFill>
                  <a:prstDash val="solid"/>
                  <a:round/>
                  <a:headEnd/>
                  <a:tailEnd/>
                </a:ln>
              </p:spPr>
              <p:txBody>
                <a:bodyPr/>
                <a:lstStyle/>
                <a:p>
                  <a:endParaRPr lang="en-US"/>
                </a:p>
              </p:txBody>
            </p:sp>
            <p:sp>
              <p:nvSpPr>
                <p:cNvPr id="4544" name="Freeform 3066"/>
                <p:cNvSpPr>
                  <a:spLocks/>
                </p:cNvSpPr>
                <p:nvPr/>
              </p:nvSpPr>
              <p:spPr bwMode="auto">
                <a:xfrm>
                  <a:off x="1247" y="3462"/>
                  <a:ext cx="2" cy="74"/>
                </a:xfrm>
                <a:custGeom>
                  <a:avLst/>
                  <a:gdLst>
                    <a:gd name="T0" fmla="*/ 0 w 8"/>
                    <a:gd name="T1" fmla="*/ 387 h 387"/>
                    <a:gd name="T2" fmla="*/ 7 w 8"/>
                    <a:gd name="T3" fmla="*/ 0 h 387"/>
                    <a:gd name="T4" fmla="*/ 8 w 8"/>
                    <a:gd name="T5" fmla="*/ 0 h 387"/>
                    <a:gd name="T6" fmla="*/ 0 60000 65536"/>
                    <a:gd name="T7" fmla="*/ 0 60000 65536"/>
                    <a:gd name="T8" fmla="*/ 0 60000 65536"/>
                    <a:gd name="T9" fmla="*/ 0 w 8"/>
                    <a:gd name="T10" fmla="*/ 0 h 387"/>
                    <a:gd name="T11" fmla="*/ 8 w 8"/>
                    <a:gd name="T12" fmla="*/ 387 h 387"/>
                  </a:gdLst>
                  <a:ahLst/>
                  <a:cxnLst>
                    <a:cxn ang="T6">
                      <a:pos x="T0" y="T1"/>
                    </a:cxn>
                    <a:cxn ang="T7">
                      <a:pos x="T2" y="T3"/>
                    </a:cxn>
                    <a:cxn ang="T8">
                      <a:pos x="T4" y="T5"/>
                    </a:cxn>
                  </a:cxnLst>
                  <a:rect l="T9" t="T10" r="T11" b="T12"/>
                  <a:pathLst>
                    <a:path w="8" h="387">
                      <a:moveTo>
                        <a:pt x="0" y="387"/>
                      </a:moveTo>
                      <a:lnTo>
                        <a:pt x="7" y="0"/>
                      </a:lnTo>
                      <a:lnTo>
                        <a:pt x="8" y="0"/>
                      </a:lnTo>
                    </a:path>
                  </a:pathLst>
                </a:custGeom>
                <a:noFill/>
                <a:ln w="6350">
                  <a:solidFill>
                    <a:srgbClr val="0C0CFF"/>
                  </a:solidFill>
                  <a:prstDash val="solid"/>
                  <a:round/>
                  <a:headEnd/>
                  <a:tailEnd/>
                </a:ln>
              </p:spPr>
              <p:txBody>
                <a:bodyPr/>
                <a:lstStyle/>
                <a:p>
                  <a:endParaRPr lang="en-US"/>
                </a:p>
              </p:txBody>
            </p:sp>
            <p:sp>
              <p:nvSpPr>
                <p:cNvPr id="4545" name="Freeform 3067"/>
                <p:cNvSpPr>
                  <a:spLocks/>
                </p:cNvSpPr>
                <p:nvPr/>
              </p:nvSpPr>
              <p:spPr bwMode="auto">
                <a:xfrm>
                  <a:off x="1249" y="3389"/>
                  <a:ext cx="1" cy="73"/>
                </a:xfrm>
                <a:custGeom>
                  <a:avLst/>
                  <a:gdLst>
                    <a:gd name="T0" fmla="*/ 0 w 8"/>
                    <a:gd name="T1" fmla="*/ 380 h 380"/>
                    <a:gd name="T2" fmla="*/ 7 w 8"/>
                    <a:gd name="T3" fmla="*/ 0 h 380"/>
                    <a:gd name="T4" fmla="*/ 8 w 8"/>
                    <a:gd name="T5" fmla="*/ 0 h 380"/>
                    <a:gd name="T6" fmla="*/ 0 60000 65536"/>
                    <a:gd name="T7" fmla="*/ 0 60000 65536"/>
                    <a:gd name="T8" fmla="*/ 0 60000 65536"/>
                    <a:gd name="T9" fmla="*/ 0 w 8"/>
                    <a:gd name="T10" fmla="*/ 0 h 380"/>
                    <a:gd name="T11" fmla="*/ 8 w 8"/>
                    <a:gd name="T12" fmla="*/ 380 h 380"/>
                  </a:gdLst>
                  <a:ahLst/>
                  <a:cxnLst>
                    <a:cxn ang="T6">
                      <a:pos x="T0" y="T1"/>
                    </a:cxn>
                    <a:cxn ang="T7">
                      <a:pos x="T2" y="T3"/>
                    </a:cxn>
                    <a:cxn ang="T8">
                      <a:pos x="T4" y="T5"/>
                    </a:cxn>
                  </a:cxnLst>
                  <a:rect l="T9" t="T10" r="T11" b="T12"/>
                  <a:pathLst>
                    <a:path w="8" h="380">
                      <a:moveTo>
                        <a:pt x="0" y="380"/>
                      </a:moveTo>
                      <a:lnTo>
                        <a:pt x="7" y="0"/>
                      </a:lnTo>
                      <a:lnTo>
                        <a:pt x="8" y="0"/>
                      </a:lnTo>
                    </a:path>
                  </a:pathLst>
                </a:custGeom>
                <a:noFill/>
                <a:ln w="6350">
                  <a:solidFill>
                    <a:srgbClr val="0C0CFF"/>
                  </a:solidFill>
                  <a:prstDash val="solid"/>
                  <a:round/>
                  <a:headEnd/>
                  <a:tailEnd/>
                </a:ln>
              </p:spPr>
              <p:txBody>
                <a:bodyPr/>
                <a:lstStyle/>
                <a:p>
                  <a:endParaRPr lang="en-US"/>
                </a:p>
              </p:txBody>
            </p:sp>
            <p:sp>
              <p:nvSpPr>
                <p:cNvPr id="4546" name="Freeform 3068"/>
                <p:cNvSpPr>
                  <a:spLocks/>
                </p:cNvSpPr>
                <p:nvPr/>
              </p:nvSpPr>
              <p:spPr bwMode="auto">
                <a:xfrm>
                  <a:off x="1250" y="3326"/>
                  <a:ext cx="1" cy="63"/>
                </a:xfrm>
                <a:custGeom>
                  <a:avLst/>
                  <a:gdLst>
                    <a:gd name="T0" fmla="*/ 0 w 7"/>
                    <a:gd name="T1" fmla="*/ 329 h 329"/>
                    <a:gd name="T2" fmla="*/ 6 w 7"/>
                    <a:gd name="T3" fmla="*/ 0 h 329"/>
                    <a:gd name="T4" fmla="*/ 7 w 7"/>
                    <a:gd name="T5" fmla="*/ 0 h 329"/>
                    <a:gd name="T6" fmla="*/ 0 60000 65536"/>
                    <a:gd name="T7" fmla="*/ 0 60000 65536"/>
                    <a:gd name="T8" fmla="*/ 0 60000 65536"/>
                    <a:gd name="T9" fmla="*/ 0 w 7"/>
                    <a:gd name="T10" fmla="*/ 0 h 329"/>
                    <a:gd name="T11" fmla="*/ 7 w 7"/>
                    <a:gd name="T12" fmla="*/ 329 h 329"/>
                  </a:gdLst>
                  <a:ahLst/>
                  <a:cxnLst>
                    <a:cxn ang="T6">
                      <a:pos x="T0" y="T1"/>
                    </a:cxn>
                    <a:cxn ang="T7">
                      <a:pos x="T2" y="T3"/>
                    </a:cxn>
                    <a:cxn ang="T8">
                      <a:pos x="T4" y="T5"/>
                    </a:cxn>
                  </a:cxnLst>
                  <a:rect l="T9" t="T10" r="T11" b="T12"/>
                  <a:pathLst>
                    <a:path w="7" h="329">
                      <a:moveTo>
                        <a:pt x="0" y="329"/>
                      </a:moveTo>
                      <a:lnTo>
                        <a:pt x="6" y="0"/>
                      </a:lnTo>
                      <a:lnTo>
                        <a:pt x="7" y="0"/>
                      </a:lnTo>
                    </a:path>
                  </a:pathLst>
                </a:custGeom>
                <a:noFill/>
                <a:ln w="6350">
                  <a:solidFill>
                    <a:srgbClr val="0C0CFF"/>
                  </a:solidFill>
                  <a:prstDash val="solid"/>
                  <a:round/>
                  <a:headEnd/>
                  <a:tailEnd/>
                </a:ln>
              </p:spPr>
              <p:txBody>
                <a:bodyPr/>
                <a:lstStyle/>
                <a:p>
                  <a:endParaRPr lang="en-US"/>
                </a:p>
              </p:txBody>
            </p:sp>
            <p:sp>
              <p:nvSpPr>
                <p:cNvPr id="4547" name="Freeform 3069"/>
                <p:cNvSpPr>
                  <a:spLocks/>
                </p:cNvSpPr>
                <p:nvPr/>
              </p:nvSpPr>
              <p:spPr bwMode="auto">
                <a:xfrm>
                  <a:off x="1251" y="3281"/>
                  <a:ext cx="2" cy="45"/>
                </a:xfrm>
                <a:custGeom>
                  <a:avLst/>
                  <a:gdLst>
                    <a:gd name="T0" fmla="*/ 0 w 8"/>
                    <a:gd name="T1" fmla="*/ 234 h 234"/>
                    <a:gd name="T2" fmla="*/ 7 w 8"/>
                    <a:gd name="T3" fmla="*/ 0 h 234"/>
                    <a:gd name="T4" fmla="*/ 8 w 8"/>
                    <a:gd name="T5" fmla="*/ 0 h 234"/>
                    <a:gd name="T6" fmla="*/ 0 60000 65536"/>
                    <a:gd name="T7" fmla="*/ 0 60000 65536"/>
                    <a:gd name="T8" fmla="*/ 0 60000 65536"/>
                    <a:gd name="T9" fmla="*/ 0 w 8"/>
                    <a:gd name="T10" fmla="*/ 0 h 234"/>
                    <a:gd name="T11" fmla="*/ 8 w 8"/>
                    <a:gd name="T12" fmla="*/ 234 h 234"/>
                  </a:gdLst>
                  <a:ahLst/>
                  <a:cxnLst>
                    <a:cxn ang="T6">
                      <a:pos x="T0" y="T1"/>
                    </a:cxn>
                    <a:cxn ang="T7">
                      <a:pos x="T2" y="T3"/>
                    </a:cxn>
                    <a:cxn ang="T8">
                      <a:pos x="T4" y="T5"/>
                    </a:cxn>
                  </a:cxnLst>
                  <a:rect l="T9" t="T10" r="T11" b="T12"/>
                  <a:pathLst>
                    <a:path w="8" h="234">
                      <a:moveTo>
                        <a:pt x="0" y="234"/>
                      </a:moveTo>
                      <a:lnTo>
                        <a:pt x="7" y="0"/>
                      </a:lnTo>
                      <a:lnTo>
                        <a:pt x="8" y="0"/>
                      </a:lnTo>
                    </a:path>
                  </a:pathLst>
                </a:custGeom>
                <a:noFill/>
                <a:ln w="6350">
                  <a:solidFill>
                    <a:srgbClr val="0C0CFF"/>
                  </a:solidFill>
                  <a:prstDash val="solid"/>
                  <a:round/>
                  <a:headEnd/>
                  <a:tailEnd/>
                </a:ln>
              </p:spPr>
              <p:txBody>
                <a:bodyPr/>
                <a:lstStyle/>
                <a:p>
                  <a:endParaRPr lang="en-US"/>
                </a:p>
              </p:txBody>
            </p:sp>
            <p:sp>
              <p:nvSpPr>
                <p:cNvPr id="4548" name="Freeform 3070"/>
                <p:cNvSpPr>
                  <a:spLocks/>
                </p:cNvSpPr>
                <p:nvPr/>
              </p:nvSpPr>
              <p:spPr bwMode="auto">
                <a:xfrm>
                  <a:off x="1253" y="3259"/>
                  <a:ext cx="1" cy="22"/>
                </a:xfrm>
                <a:custGeom>
                  <a:avLst/>
                  <a:gdLst>
                    <a:gd name="T0" fmla="*/ 0 w 7"/>
                    <a:gd name="T1" fmla="*/ 115 h 115"/>
                    <a:gd name="T2" fmla="*/ 6 w 7"/>
                    <a:gd name="T3" fmla="*/ 0 h 115"/>
                    <a:gd name="T4" fmla="*/ 7 w 7"/>
                    <a:gd name="T5" fmla="*/ 0 h 115"/>
                    <a:gd name="T6" fmla="*/ 0 60000 65536"/>
                    <a:gd name="T7" fmla="*/ 0 60000 65536"/>
                    <a:gd name="T8" fmla="*/ 0 60000 65536"/>
                    <a:gd name="T9" fmla="*/ 0 w 7"/>
                    <a:gd name="T10" fmla="*/ 0 h 115"/>
                    <a:gd name="T11" fmla="*/ 7 w 7"/>
                    <a:gd name="T12" fmla="*/ 115 h 115"/>
                  </a:gdLst>
                  <a:ahLst/>
                  <a:cxnLst>
                    <a:cxn ang="T6">
                      <a:pos x="T0" y="T1"/>
                    </a:cxn>
                    <a:cxn ang="T7">
                      <a:pos x="T2" y="T3"/>
                    </a:cxn>
                    <a:cxn ang="T8">
                      <a:pos x="T4" y="T5"/>
                    </a:cxn>
                  </a:cxnLst>
                  <a:rect l="T9" t="T10" r="T11" b="T12"/>
                  <a:pathLst>
                    <a:path w="7" h="115">
                      <a:moveTo>
                        <a:pt x="0" y="115"/>
                      </a:moveTo>
                      <a:lnTo>
                        <a:pt x="6" y="0"/>
                      </a:lnTo>
                      <a:lnTo>
                        <a:pt x="7" y="0"/>
                      </a:lnTo>
                    </a:path>
                  </a:pathLst>
                </a:custGeom>
                <a:noFill/>
                <a:ln w="6350">
                  <a:solidFill>
                    <a:srgbClr val="0C0CFF"/>
                  </a:solidFill>
                  <a:prstDash val="solid"/>
                  <a:round/>
                  <a:headEnd/>
                  <a:tailEnd/>
                </a:ln>
              </p:spPr>
              <p:txBody>
                <a:bodyPr/>
                <a:lstStyle/>
                <a:p>
                  <a:endParaRPr lang="en-US"/>
                </a:p>
              </p:txBody>
            </p:sp>
            <p:sp>
              <p:nvSpPr>
                <p:cNvPr id="4549" name="Freeform 3071"/>
                <p:cNvSpPr>
                  <a:spLocks/>
                </p:cNvSpPr>
                <p:nvPr/>
              </p:nvSpPr>
              <p:spPr bwMode="auto">
                <a:xfrm>
                  <a:off x="1254" y="3259"/>
                  <a:ext cx="1" cy="1"/>
                </a:xfrm>
                <a:custGeom>
                  <a:avLst/>
                  <a:gdLst>
                    <a:gd name="T0" fmla="*/ 0 w 8"/>
                    <a:gd name="T1" fmla="*/ 0 h 6"/>
                    <a:gd name="T2" fmla="*/ 7 w 8"/>
                    <a:gd name="T3" fmla="*/ 6 h 6"/>
                    <a:gd name="T4" fmla="*/ 8 w 8"/>
                    <a:gd name="T5" fmla="*/ 6 h 6"/>
                    <a:gd name="T6" fmla="*/ 0 60000 65536"/>
                    <a:gd name="T7" fmla="*/ 0 60000 65536"/>
                    <a:gd name="T8" fmla="*/ 0 60000 65536"/>
                    <a:gd name="T9" fmla="*/ 0 w 8"/>
                    <a:gd name="T10" fmla="*/ 0 h 6"/>
                    <a:gd name="T11" fmla="*/ 8 w 8"/>
                    <a:gd name="T12" fmla="*/ 6 h 6"/>
                  </a:gdLst>
                  <a:ahLst/>
                  <a:cxnLst>
                    <a:cxn ang="T6">
                      <a:pos x="T0" y="T1"/>
                    </a:cxn>
                    <a:cxn ang="T7">
                      <a:pos x="T2" y="T3"/>
                    </a:cxn>
                    <a:cxn ang="T8">
                      <a:pos x="T4" y="T5"/>
                    </a:cxn>
                  </a:cxnLst>
                  <a:rect l="T9" t="T10" r="T11" b="T12"/>
                  <a:pathLst>
                    <a:path w="8" h="6">
                      <a:moveTo>
                        <a:pt x="0" y="0"/>
                      </a:moveTo>
                      <a:lnTo>
                        <a:pt x="7" y="6"/>
                      </a:lnTo>
                      <a:lnTo>
                        <a:pt x="8" y="6"/>
                      </a:lnTo>
                    </a:path>
                  </a:pathLst>
                </a:custGeom>
                <a:noFill/>
                <a:ln w="6350">
                  <a:solidFill>
                    <a:srgbClr val="0C0CFF"/>
                  </a:solidFill>
                  <a:prstDash val="solid"/>
                  <a:round/>
                  <a:headEnd/>
                  <a:tailEnd/>
                </a:ln>
              </p:spPr>
              <p:txBody>
                <a:bodyPr/>
                <a:lstStyle/>
                <a:p>
                  <a:endParaRPr lang="en-US"/>
                </a:p>
              </p:txBody>
            </p:sp>
            <p:sp>
              <p:nvSpPr>
                <p:cNvPr id="4550" name="Freeform 3072"/>
                <p:cNvSpPr>
                  <a:spLocks/>
                </p:cNvSpPr>
                <p:nvPr/>
              </p:nvSpPr>
              <p:spPr bwMode="auto">
                <a:xfrm>
                  <a:off x="1255" y="3260"/>
                  <a:ext cx="1" cy="22"/>
                </a:xfrm>
                <a:custGeom>
                  <a:avLst/>
                  <a:gdLst>
                    <a:gd name="T0" fmla="*/ 0 w 7"/>
                    <a:gd name="T1" fmla="*/ 0 h 115"/>
                    <a:gd name="T2" fmla="*/ 6 w 7"/>
                    <a:gd name="T3" fmla="*/ 115 h 115"/>
                    <a:gd name="T4" fmla="*/ 7 w 7"/>
                    <a:gd name="T5" fmla="*/ 115 h 115"/>
                    <a:gd name="T6" fmla="*/ 0 60000 65536"/>
                    <a:gd name="T7" fmla="*/ 0 60000 65536"/>
                    <a:gd name="T8" fmla="*/ 0 60000 65536"/>
                    <a:gd name="T9" fmla="*/ 0 w 7"/>
                    <a:gd name="T10" fmla="*/ 0 h 115"/>
                    <a:gd name="T11" fmla="*/ 7 w 7"/>
                    <a:gd name="T12" fmla="*/ 115 h 115"/>
                  </a:gdLst>
                  <a:ahLst/>
                  <a:cxnLst>
                    <a:cxn ang="T6">
                      <a:pos x="T0" y="T1"/>
                    </a:cxn>
                    <a:cxn ang="T7">
                      <a:pos x="T2" y="T3"/>
                    </a:cxn>
                    <a:cxn ang="T8">
                      <a:pos x="T4" y="T5"/>
                    </a:cxn>
                  </a:cxnLst>
                  <a:rect l="T9" t="T10" r="T11" b="T12"/>
                  <a:pathLst>
                    <a:path w="7" h="115">
                      <a:moveTo>
                        <a:pt x="0" y="0"/>
                      </a:moveTo>
                      <a:lnTo>
                        <a:pt x="6" y="115"/>
                      </a:lnTo>
                      <a:lnTo>
                        <a:pt x="7" y="115"/>
                      </a:lnTo>
                    </a:path>
                  </a:pathLst>
                </a:custGeom>
                <a:noFill/>
                <a:ln w="6350">
                  <a:solidFill>
                    <a:srgbClr val="0C0CFF"/>
                  </a:solidFill>
                  <a:prstDash val="solid"/>
                  <a:round/>
                  <a:headEnd/>
                  <a:tailEnd/>
                </a:ln>
              </p:spPr>
              <p:txBody>
                <a:bodyPr/>
                <a:lstStyle/>
                <a:p>
                  <a:endParaRPr lang="en-US"/>
                </a:p>
              </p:txBody>
            </p:sp>
            <p:sp>
              <p:nvSpPr>
                <p:cNvPr id="4551" name="Freeform 3073"/>
                <p:cNvSpPr>
                  <a:spLocks/>
                </p:cNvSpPr>
                <p:nvPr/>
              </p:nvSpPr>
              <p:spPr bwMode="auto">
                <a:xfrm>
                  <a:off x="1256" y="3282"/>
                  <a:ext cx="2" cy="38"/>
                </a:xfrm>
                <a:custGeom>
                  <a:avLst/>
                  <a:gdLst>
                    <a:gd name="T0" fmla="*/ 0 w 8"/>
                    <a:gd name="T1" fmla="*/ 0 h 199"/>
                    <a:gd name="T2" fmla="*/ 7 w 8"/>
                    <a:gd name="T3" fmla="*/ 199 h 199"/>
                    <a:gd name="T4" fmla="*/ 8 w 8"/>
                    <a:gd name="T5" fmla="*/ 199 h 199"/>
                    <a:gd name="T6" fmla="*/ 0 60000 65536"/>
                    <a:gd name="T7" fmla="*/ 0 60000 65536"/>
                    <a:gd name="T8" fmla="*/ 0 60000 65536"/>
                    <a:gd name="T9" fmla="*/ 0 w 8"/>
                    <a:gd name="T10" fmla="*/ 0 h 199"/>
                    <a:gd name="T11" fmla="*/ 8 w 8"/>
                    <a:gd name="T12" fmla="*/ 199 h 199"/>
                  </a:gdLst>
                  <a:ahLst/>
                  <a:cxnLst>
                    <a:cxn ang="T6">
                      <a:pos x="T0" y="T1"/>
                    </a:cxn>
                    <a:cxn ang="T7">
                      <a:pos x="T2" y="T3"/>
                    </a:cxn>
                    <a:cxn ang="T8">
                      <a:pos x="T4" y="T5"/>
                    </a:cxn>
                  </a:cxnLst>
                  <a:rect l="T9" t="T10" r="T11" b="T12"/>
                  <a:pathLst>
                    <a:path w="8" h="199">
                      <a:moveTo>
                        <a:pt x="0" y="0"/>
                      </a:moveTo>
                      <a:lnTo>
                        <a:pt x="7" y="199"/>
                      </a:lnTo>
                      <a:lnTo>
                        <a:pt x="8" y="199"/>
                      </a:lnTo>
                    </a:path>
                  </a:pathLst>
                </a:custGeom>
                <a:noFill/>
                <a:ln w="6350">
                  <a:solidFill>
                    <a:srgbClr val="0C0CFF"/>
                  </a:solidFill>
                  <a:prstDash val="solid"/>
                  <a:round/>
                  <a:headEnd/>
                  <a:tailEnd/>
                </a:ln>
              </p:spPr>
              <p:txBody>
                <a:bodyPr/>
                <a:lstStyle/>
                <a:p>
                  <a:endParaRPr lang="en-US"/>
                </a:p>
              </p:txBody>
            </p:sp>
            <p:sp>
              <p:nvSpPr>
                <p:cNvPr id="4552" name="Freeform 3074"/>
                <p:cNvSpPr>
                  <a:spLocks/>
                </p:cNvSpPr>
                <p:nvPr/>
              </p:nvSpPr>
              <p:spPr bwMode="auto">
                <a:xfrm>
                  <a:off x="1258" y="3320"/>
                  <a:ext cx="1" cy="49"/>
                </a:xfrm>
                <a:custGeom>
                  <a:avLst/>
                  <a:gdLst>
                    <a:gd name="T0" fmla="*/ 0 w 7"/>
                    <a:gd name="T1" fmla="*/ 0 h 255"/>
                    <a:gd name="T2" fmla="*/ 6 w 7"/>
                    <a:gd name="T3" fmla="*/ 255 h 255"/>
                    <a:gd name="T4" fmla="*/ 7 w 7"/>
                    <a:gd name="T5" fmla="*/ 255 h 255"/>
                    <a:gd name="T6" fmla="*/ 0 60000 65536"/>
                    <a:gd name="T7" fmla="*/ 0 60000 65536"/>
                    <a:gd name="T8" fmla="*/ 0 60000 65536"/>
                    <a:gd name="T9" fmla="*/ 0 w 7"/>
                    <a:gd name="T10" fmla="*/ 0 h 255"/>
                    <a:gd name="T11" fmla="*/ 7 w 7"/>
                    <a:gd name="T12" fmla="*/ 255 h 255"/>
                  </a:gdLst>
                  <a:ahLst/>
                  <a:cxnLst>
                    <a:cxn ang="T6">
                      <a:pos x="T0" y="T1"/>
                    </a:cxn>
                    <a:cxn ang="T7">
                      <a:pos x="T2" y="T3"/>
                    </a:cxn>
                    <a:cxn ang="T8">
                      <a:pos x="T4" y="T5"/>
                    </a:cxn>
                  </a:cxnLst>
                  <a:rect l="T9" t="T10" r="T11" b="T12"/>
                  <a:pathLst>
                    <a:path w="7" h="255">
                      <a:moveTo>
                        <a:pt x="0" y="0"/>
                      </a:moveTo>
                      <a:lnTo>
                        <a:pt x="6" y="255"/>
                      </a:lnTo>
                      <a:lnTo>
                        <a:pt x="7" y="255"/>
                      </a:lnTo>
                    </a:path>
                  </a:pathLst>
                </a:custGeom>
                <a:noFill/>
                <a:ln w="6350">
                  <a:solidFill>
                    <a:srgbClr val="0C0CFF"/>
                  </a:solidFill>
                  <a:prstDash val="solid"/>
                  <a:round/>
                  <a:headEnd/>
                  <a:tailEnd/>
                </a:ln>
              </p:spPr>
              <p:txBody>
                <a:bodyPr/>
                <a:lstStyle/>
                <a:p>
                  <a:endParaRPr lang="en-US"/>
                </a:p>
              </p:txBody>
            </p:sp>
            <p:sp>
              <p:nvSpPr>
                <p:cNvPr id="4553" name="Freeform 3075"/>
                <p:cNvSpPr>
                  <a:spLocks/>
                </p:cNvSpPr>
                <p:nvPr/>
              </p:nvSpPr>
              <p:spPr bwMode="auto">
                <a:xfrm>
                  <a:off x="1259" y="3369"/>
                  <a:ext cx="1" cy="54"/>
                </a:xfrm>
                <a:custGeom>
                  <a:avLst/>
                  <a:gdLst>
                    <a:gd name="T0" fmla="*/ 0 w 8"/>
                    <a:gd name="T1" fmla="*/ 0 h 283"/>
                    <a:gd name="T2" fmla="*/ 7 w 8"/>
                    <a:gd name="T3" fmla="*/ 283 h 283"/>
                    <a:gd name="T4" fmla="*/ 8 w 8"/>
                    <a:gd name="T5" fmla="*/ 283 h 283"/>
                    <a:gd name="T6" fmla="*/ 0 60000 65536"/>
                    <a:gd name="T7" fmla="*/ 0 60000 65536"/>
                    <a:gd name="T8" fmla="*/ 0 60000 65536"/>
                    <a:gd name="T9" fmla="*/ 0 w 8"/>
                    <a:gd name="T10" fmla="*/ 0 h 283"/>
                    <a:gd name="T11" fmla="*/ 8 w 8"/>
                    <a:gd name="T12" fmla="*/ 283 h 283"/>
                  </a:gdLst>
                  <a:ahLst/>
                  <a:cxnLst>
                    <a:cxn ang="T6">
                      <a:pos x="T0" y="T1"/>
                    </a:cxn>
                    <a:cxn ang="T7">
                      <a:pos x="T2" y="T3"/>
                    </a:cxn>
                    <a:cxn ang="T8">
                      <a:pos x="T4" y="T5"/>
                    </a:cxn>
                  </a:cxnLst>
                  <a:rect l="T9" t="T10" r="T11" b="T12"/>
                  <a:pathLst>
                    <a:path w="8" h="283">
                      <a:moveTo>
                        <a:pt x="0" y="0"/>
                      </a:moveTo>
                      <a:lnTo>
                        <a:pt x="7" y="283"/>
                      </a:lnTo>
                      <a:lnTo>
                        <a:pt x="8" y="283"/>
                      </a:lnTo>
                    </a:path>
                  </a:pathLst>
                </a:custGeom>
                <a:noFill/>
                <a:ln w="6350">
                  <a:solidFill>
                    <a:srgbClr val="0C0CFF"/>
                  </a:solidFill>
                  <a:prstDash val="solid"/>
                  <a:round/>
                  <a:headEnd/>
                  <a:tailEnd/>
                </a:ln>
              </p:spPr>
              <p:txBody>
                <a:bodyPr/>
                <a:lstStyle/>
                <a:p>
                  <a:endParaRPr lang="en-US"/>
                </a:p>
              </p:txBody>
            </p:sp>
            <p:sp>
              <p:nvSpPr>
                <p:cNvPr id="4554" name="Freeform 3076"/>
                <p:cNvSpPr>
                  <a:spLocks/>
                </p:cNvSpPr>
                <p:nvPr/>
              </p:nvSpPr>
              <p:spPr bwMode="auto">
                <a:xfrm>
                  <a:off x="1260" y="3423"/>
                  <a:ext cx="1" cy="56"/>
                </a:xfrm>
                <a:custGeom>
                  <a:avLst/>
                  <a:gdLst>
                    <a:gd name="T0" fmla="*/ 0 w 7"/>
                    <a:gd name="T1" fmla="*/ 0 h 288"/>
                    <a:gd name="T2" fmla="*/ 6 w 7"/>
                    <a:gd name="T3" fmla="*/ 288 h 288"/>
                    <a:gd name="T4" fmla="*/ 7 w 7"/>
                    <a:gd name="T5" fmla="*/ 288 h 288"/>
                    <a:gd name="T6" fmla="*/ 0 60000 65536"/>
                    <a:gd name="T7" fmla="*/ 0 60000 65536"/>
                    <a:gd name="T8" fmla="*/ 0 60000 65536"/>
                    <a:gd name="T9" fmla="*/ 0 w 7"/>
                    <a:gd name="T10" fmla="*/ 0 h 288"/>
                    <a:gd name="T11" fmla="*/ 7 w 7"/>
                    <a:gd name="T12" fmla="*/ 288 h 288"/>
                  </a:gdLst>
                  <a:ahLst/>
                  <a:cxnLst>
                    <a:cxn ang="T6">
                      <a:pos x="T0" y="T1"/>
                    </a:cxn>
                    <a:cxn ang="T7">
                      <a:pos x="T2" y="T3"/>
                    </a:cxn>
                    <a:cxn ang="T8">
                      <a:pos x="T4" y="T5"/>
                    </a:cxn>
                  </a:cxnLst>
                  <a:rect l="T9" t="T10" r="T11" b="T12"/>
                  <a:pathLst>
                    <a:path w="7" h="288">
                      <a:moveTo>
                        <a:pt x="0" y="0"/>
                      </a:moveTo>
                      <a:lnTo>
                        <a:pt x="6" y="288"/>
                      </a:lnTo>
                      <a:lnTo>
                        <a:pt x="7" y="288"/>
                      </a:lnTo>
                    </a:path>
                  </a:pathLst>
                </a:custGeom>
                <a:noFill/>
                <a:ln w="6350">
                  <a:solidFill>
                    <a:srgbClr val="0C0CFF"/>
                  </a:solidFill>
                  <a:prstDash val="solid"/>
                  <a:round/>
                  <a:headEnd/>
                  <a:tailEnd/>
                </a:ln>
              </p:spPr>
              <p:txBody>
                <a:bodyPr/>
                <a:lstStyle/>
                <a:p>
                  <a:endParaRPr lang="en-US"/>
                </a:p>
              </p:txBody>
            </p:sp>
            <p:sp>
              <p:nvSpPr>
                <p:cNvPr id="4555" name="Freeform 3077"/>
                <p:cNvSpPr>
                  <a:spLocks/>
                </p:cNvSpPr>
                <p:nvPr/>
              </p:nvSpPr>
              <p:spPr bwMode="auto">
                <a:xfrm>
                  <a:off x="1261" y="3479"/>
                  <a:ext cx="2" cy="53"/>
                </a:xfrm>
                <a:custGeom>
                  <a:avLst/>
                  <a:gdLst>
                    <a:gd name="T0" fmla="*/ 0 w 8"/>
                    <a:gd name="T1" fmla="*/ 0 h 277"/>
                    <a:gd name="T2" fmla="*/ 7 w 8"/>
                    <a:gd name="T3" fmla="*/ 277 h 277"/>
                    <a:gd name="T4" fmla="*/ 8 w 8"/>
                    <a:gd name="T5" fmla="*/ 277 h 277"/>
                    <a:gd name="T6" fmla="*/ 0 60000 65536"/>
                    <a:gd name="T7" fmla="*/ 0 60000 65536"/>
                    <a:gd name="T8" fmla="*/ 0 60000 65536"/>
                    <a:gd name="T9" fmla="*/ 0 w 8"/>
                    <a:gd name="T10" fmla="*/ 0 h 277"/>
                    <a:gd name="T11" fmla="*/ 8 w 8"/>
                    <a:gd name="T12" fmla="*/ 277 h 277"/>
                  </a:gdLst>
                  <a:ahLst/>
                  <a:cxnLst>
                    <a:cxn ang="T6">
                      <a:pos x="T0" y="T1"/>
                    </a:cxn>
                    <a:cxn ang="T7">
                      <a:pos x="T2" y="T3"/>
                    </a:cxn>
                    <a:cxn ang="T8">
                      <a:pos x="T4" y="T5"/>
                    </a:cxn>
                  </a:cxnLst>
                  <a:rect l="T9" t="T10" r="T11" b="T12"/>
                  <a:pathLst>
                    <a:path w="8" h="277">
                      <a:moveTo>
                        <a:pt x="0" y="0"/>
                      </a:moveTo>
                      <a:lnTo>
                        <a:pt x="7" y="277"/>
                      </a:lnTo>
                      <a:lnTo>
                        <a:pt x="8" y="277"/>
                      </a:lnTo>
                    </a:path>
                  </a:pathLst>
                </a:custGeom>
                <a:noFill/>
                <a:ln w="6350">
                  <a:solidFill>
                    <a:srgbClr val="0C0CFF"/>
                  </a:solidFill>
                  <a:prstDash val="solid"/>
                  <a:round/>
                  <a:headEnd/>
                  <a:tailEnd/>
                </a:ln>
              </p:spPr>
              <p:txBody>
                <a:bodyPr/>
                <a:lstStyle/>
                <a:p>
                  <a:endParaRPr lang="en-US"/>
                </a:p>
              </p:txBody>
            </p:sp>
            <p:sp>
              <p:nvSpPr>
                <p:cNvPr id="4556" name="Freeform 3078"/>
                <p:cNvSpPr>
                  <a:spLocks/>
                </p:cNvSpPr>
                <p:nvPr/>
              </p:nvSpPr>
              <p:spPr bwMode="auto">
                <a:xfrm>
                  <a:off x="1262" y="3532"/>
                  <a:ext cx="2" cy="48"/>
                </a:xfrm>
                <a:custGeom>
                  <a:avLst/>
                  <a:gdLst>
                    <a:gd name="T0" fmla="*/ 0 w 8"/>
                    <a:gd name="T1" fmla="*/ 0 h 253"/>
                    <a:gd name="T2" fmla="*/ 7 w 8"/>
                    <a:gd name="T3" fmla="*/ 253 h 253"/>
                    <a:gd name="T4" fmla="*/ 8 w 8"/>
                    <a:gd name="T5" fmla="*/ 253 h 253"/>
                    <a:gd name="T6" fmla="*/ 0 60000 65536"/>
                    <a:gd name="T7" fmla="*/ 0 60000 65536"/>
                    <a:gd name="T8" fmla="*/ 0 60000 65536"/>
                    <a:gd name="T9" fmla="*/ 0 w 8"/>
                    <a:gd name="T10" fmla="*/ 0 h 253"/>
                    <a:gd name="T11" fmla="*/ 8 w 8"/>
                    <a:gd name="T12" fmla="*/ 253 h 253"/>
                  </a:gdLst>
                  <a:ahLst/>
                  <a:cxnLst>
                    <a:cxn ang="T6">
                      <a:pos x="T0" y="T1"/>
                    </a:cxn>
                    <a:cxn ang="T7">
                      <a:pos x="T2" y="T3"/>
                    </a:cxn>
                    <a:cxn ang="T8">
                      <a:pos x="T4" y="T5"/>
                    </a:cxn>
                  </a:cxnLst>
                  <a:rect l="T9" t="T10" r="T11" b="T12"/>
                  <a:pathLst>
                    <a:path w="8" h="253">
                      <a:moveTo>
                        <a:pt x="0" y="0"/>
                      </a:moveTo>
                      <a:lnTo>
                        <a:pt x="7" y="253"/>
                      </a:lnTo>
                      <a:lnTo>
                        <a:pt x="8" y="253"/>
                      </a:lnTo>
                    </a:path>
                  </a:pathLst>
                </a:custGeom>
                <a:noFill/>
                <a:ln w="6350">
                  <a:solidFill>
                    <a:srgbClr val="0C0CFF"/>
                  </a:solidFill>
                  <a:prstDash val="solid"/>
                  <a:round/>
                  <a:headEnd/>
                  <a:tailEnd/>
                </a:ln>
              </p:spPr>
              <p:txBody>
                <a:bodyPr/>
                <a:lstStyle/>
                <a:p>
                  <a:endParaRPr lang="en-US"/>
                </a:p>
              </p:txBody>
            </p:sp>
            <p:sp>
              <p:nvSpPr>
                <p:cNvPr id="4557" name="Freeform 3079"/>
                <p:cNvSpPr>
                  <a:spLocks/>
                </p:cNvSpPr>
                <p:nvPr/>
              </p:nvSpPr>
              <p:spPr bwMode="auto">
                <a:xfrm>
                  <a:off x="1264" y="3580"/>
                  <a:ext cx="1" cy="43"/>
                </a:xfrm>
                <a:custGeom>
                  <a:avLst/>
                  <a:gdLst>
                    <a:gd name="T0" fmla="*/ 0 w 7"/>
                    <a:gd name="T1" fmla="*/ 0 h 223"/>
                    <a:gd name="T2" fmla="*/ 6 w 7"/>
                    <a:gd name="T3" fmla="*/ 223 h 223"/>
                    <a:gd name="T4" fmla="*/ 7 w 7"/>
                    <a:gd name="T5" fmla="*/ 223 h 223"/>
                    <a:gd name="T6" fmla="*/ 0 60000 65536"/>
                    <a:gd name="T7" fmla="*/ 0 60000 65536"/>
                    <a:gd name="T8" fmla="*/ 0 60000 65536"/>
                    <a:gd name="T9" fmla="*/ 0 w 7"/>
                    <a:gd name="T10" fmla="*/ 0 h 223"/>
                    <a:gd name="T11" fmla="*/ 7 w 7"/>
                    <a:gd name="T12" fmla="*/ 223 h 223"/>
                  </a:gdLst>
                  <a:ahLst/>
                  <a:cxnLst>
                    <a:cxn ang="T6">
                      <a:pos x="T0" y="T1"/>
                    </a:cxn>
                    <a:cxn ang="T7">
                      <a:pos x="T2" y="T3"/>
                    </a:cxn>
                    <a:cxn ang="T8">
                      <a:pos x="T4" y="T5"/>
                    </a:cxn>
                  </a:cxnLst>
                  <a:rect l="T9" t="T10" r="T11" b="T12"/>
                  <a:pathLst>
                    <a:path w="7" h="223">
                      <a:moveTo>
                        <a:pt x="0" y="0"/>
                      </a:moveTo>
                      <a:lnTo>
                        <a:pt x="6" y="223"/>
                      </a:lnTo>
                      <a:lnTo>
                        <a:pt x="7" y="223"/>
                      </a:lnTo>
                    </a:path>
                  </a:pathLst>
                </a:custGeom>
                <a:noFill/>
                <a:ln w="6350">
                  <a:solidFill>
                    <a:srgbClr val="0C0CFF"/>
                  </a:solidFill>
                  <a:prstDash val="solid"/>
                  <a:round/>
                  <a:headEnd/>
                  <a:tailEnd/>
                </a:ln>
              </p:spPr>
              <p:txBody>
                <a:bodyPr/>
                <a:lstStyle/>
                <a:p>
                  <a:endParaRPr lang="en-US"/>
                </a:p>
              </p:txBody>
            </p:sp>
            <p:sp>
              <p:nvSpPr>
                <p:cNvPr id="4558" name="Freeform 3080"/>
                <p:cNvSpPr>
                  <a:spLocks/>
                </p:cNvSpPr>
                <p:nvPr/>
              </p:nvSpPr>
              <p:spPr bwMode="auto">
                <a:xfrm>
                  <a:off x="1265" y="3623"/>
                  <a:ext cx="2" cy="36"/>
                </a:xfrm>
                <a:custGeom>
                  <a:avLst/>
                  <a:gdLst>
                    <a:gd name="T0" fmla="*/ 0 w 8"/>
                    <a:gd name="T1" fmla="*/ 0 h 189"/>
                    <a:gd name="T2" fmla="*/ 7 w 8"/>
                    <a:gd name="T3" fmla="*/ 189 h 189"/>
                    <a:gd name="T4" fmla="*/ 8 w 8"/>
                    <a:gd name="T5" fmla="*/ 189 h 189"/>
                    <a:gd name="T6" fmla="*/ 0 60000 65536"/>
                    <a:gd name="T7" fmla="*/ 0 60000 65536"/>
                    <a:gd name="T8" fmla="*/ 0 60000 65536"/>
                    <a:gd name="T9" fmla="*/ 0 w 8"/>
                    <a:gd name="T10" fmla="*/ 0 h 189"/>
                    <a:gd name="T11" fmla="*/ 8 w 8"/>
                    <a:gd name="T12" fmla="*/ 189 h 189"/>
                  </a:gdLst>
                  <a:ahLst/>
                  <a:cxnLst>
                    <a:cxn ang="T6">
                      <a:pos x="T0" y="T1"/>
                    </a:cxn>
                    <a:cxn ang="T7">
                      <a:pos x="T2" y="T3"/>
                    </a:cxn>
                    <a:cxn ang="T8">
                      <a:pos x="T4" y="T5"/>
                    </a:cxn>
                  </a:cxnLst>
                  <a:rect l="T9" t="T10" r="T11" b="T12"/>
                  <a:pathLst>
                    <a:path w="8" h="189">
                      <a:moveTo>
                        <a:pt x="0" y="0"/>
                      </a:moveTo>
                      <a:lnTo>
                        <a:pt x="7" y="189"/>
                      </a:lnTo>
                      <a:lnTo>
                        <a:pt x="8" y="189"/>
                      </a:lnTo>
                    </a:path>
                  </a:pathLst>
                </a:custGeom>
                <a:noFill/>
                <a:ln w="6350">
                  <a:solidFill>
                    <a:srgbClr val="0C0CFF"/>
                  </a:solidFill>
                  <a:prstDash val="solid"/>
                  <a:round/>
                  <a:headEnd/>
                  <a:tailEnd/>
                </a:ln>
              </p:spPr>
              <p:txBody>
                <a:bodyPr/>
                <a:lstStyle/>
                <a:p>
                  <a:endParaRPr lang="en-US"/>
                </a:p>
              </p:txBody>
            </p:sp>
            <p:sp>
              <p:nvSpPr>
                <p:cNvPr id="4559" name="Freeform 3081"/>
                <p:cNvSpPr>
                  <a:spLocks/>
                </p:cNvSpPr>
                <p:nvPr/>
              </p:nvSpPr>
              <p:spPr bwMode="auto">
                <a:xfrm>
                  <a:off x="1266" y="3659"/>
                  <a:ext cx="2" cy="30"/>
                </a:xfrm>
                <a:custGeom>
                  <a:avLst/>
                  <a:gdLst>
                    <a:gd name="T0" fmla="*/ 0 w 7"/>
                    <a:gd name="T1" fmla="*/ 0 h 158"/>
                    <a:gd name="T2" fmla="*/ 6 w 7"/>
                    <a:gd name="T3" fmla="*/ 158 h 158"/>
                    <a:gd name="T4" fmla="*/ 7 w 7"/>
                    <a:gd name="T5" fmla="*/ 158 h 158"/>
                    <a:gd name="T6" fmla="*/ 0 60000 65536"/>
                    <a:gd name="T7" fmla="*/ 0 60000 65536"/>
                    <a:gd name="T8" fmla="*/ 0 60000 65536"/>
                    <a:gd name="T9" fmla="*/ 0 w 7"/>
                    <a:gd name="T10" fmla="*/ 0 h 158"/>
                    <a:gd name="T11" fmla="*/ 7 w 7"/>
                    <a:gd name="T12" fmla="*/ 158 h 158"/>
                  </a:gdLst>
                  <a:ahLst/>
                  <a:cxnLst>
                    <a:cxn ang="T6">
                      <a:pos x="T0" y="T1"/>
                    </a:cxn>
                    <a:cxn ang="T7">
                      <a:pos x="T2" y="T3"/>
                    </a:cxn>
                    <a:cxn ang="T8">
                      <a:pos x="T4" y="T5"/>
                    </a:cxn>
                  </a:cxnLst>
                  <a:rect l="T9" t="T10" r="T11" b="T12"/>
                  <a:pathLst>
                    <a:path w="7" h="158">
                      <a:moveTo>
                        <a:pt x="0" y="0"/>
                      </a:moveTo>
                      <a:lnTo>
                        <a:pt x="6" y="158"/>
                      </a:lnTo>
                      <a:lnTo>
                        <a:pt x="7" y="158"/>
                      </a:lnTo>
                    </a:path>
                  </a:pathLst>
                </a:custGeom>
                <a:noFill/>
                <a:ln w="6350">
                  <a:solidFill>
                    <a:srgbClr val="0C0CFF"/>
                  </a:solidFill>
                  <a:prstDash val="solid"/>
                  <a:round/>
                  <a:headEnd/>
                  <a:tailEnd/>
                </a:ln>
              </p:spPr>
              <p:txBody>
                <a:bodyPr/>
                <a:lstStyle/>
                <a:p>
                  <a:endParaRPr lang="en-US"/>
                </a:p>
              </p:txBody>
            </p:sp>
            <p:sp>
              <p:nvSpPr>
                <p:cNvPr id="4560" name="Freeform 3082"/>
                <p:cNvSpPr>
                  <a:spLocks/>
                </p:cNvSpPr>
                <p:nvPr/>
              </p:nvSpPr>
              <p:spPr bwMode="auto">
                <a:xfrm>
                  <a:off x="1267" y="3689"/>
                  <a:ext cx="2" cy="24"/>
                </a:xfrm>
                <a:custGeom>
                  <a:avLst/>
                  <a:gdLst>
                    <a:gd name="T0" fmla="*/ 0 w 8"/>
                    <a:gd name="T1" fmla="*/ 0 h 127"/>
                    <a:gd name="T2" fmla="*/ 7 w 8"/>
                    <a:gd name="T3" fmla="*/ 127 h 127"/>
                    <a:gd name="T4" fmla="*/ 8 w 8"/>
                    <a:gd name="T5" fmla="*/ 127 h 127"/>
                    <a:gd name="T6" fmla="*/ 0 60000 65536"/>
                    <a:gd name="T7" fmla="*/ 0 60000 65536"/>
                    <a:gd name="T8" fmla="*/ 0 60000 65536"/>
                    <a:gd name="T9" fmla="*/ 0 w 8"/>
                    <a:gd name="T10" fmla="*/ 0 h 127"/>
                    <a:gd name="T11" fmla="*/ 8 w 8"/>
                    <a:gd name="T12" fmla="*/ 127 h 127"/>
                  </a:gdLst>
                  <a:ahLst/>
                  <a:cxnLst>
                    <a:cxn ang="T6">
                      <a:pos x="T0" y="T1"/>
                    </a:cxn>
                    <a:cxn ang="T7">
                      <a:pos x="T2" y="T3"/>
                    </a:cxn>
                    <a:cxn ang="T8">
                      <a:pos x="T4" y="T5"/>
                    </a:cxn>
                  </a:cxnLst>
                  <a:rect l="T9" t="T10" r="T11" b="T12"/>
                  <a:pathLst>
                    <a:path w="8" h="127">
                      <a:moveTo>
                        <a:pt x="0" y="0"/>
                      </a:moveTo>
                      <a:lnTo>
                        <a:pt x="7" y="127"/>
                      </a:lnTo>
                      <a:lnTo>
                        <a:pt x="8" y="127"/>
                      </a:lnTo>
                    </a:path>
                  </a:pathLst>
                </a:custGeom>
                <a:noFill/>
                <a:ln w="6350">
                  <a:solidFill>
                    <a:srgbClr val="0C0CFF"/>
                  </a:solidFill>
                  <a:prstDash val="solid"/>
                  <a:round/>
                  <a:headEnd/>
                  <a:tailEnd/>
                </a:ln>
              </p:spPr>
              <p:txBody>
                <a:bodyPr/>
                <a:lstStyle/>
                <a:p>
                  <a:endParaRPr lang="en-US"/>
                </a:p>
              </p:txBody>
            </p:sp>
            <p:sp>
              <p:nvSpPr>
                <p:cNvPr id="4561" name="Freeform 3083"/>
                <p:cNvSpPr>
                  <a:spLocks/>
                </p:cNvSpPr>
                <p:nvPr/>
              </p:nvSpPr>
              <p:spPr bwMode="auto">
                <a:xfrm>
                  <a:off x="1269" y="3713"/>
                  <a:ext cx="1" cy="19"/>
                </a:xfrm>
                <a:custGeom>
                  <a:avLst/>
                  <a:gdLst>
                    <a:gd name="T0" fmla="*/ 0 w 7"/>
                    <a:gd name="T1" fmla="*/ 0 h 100"/>
                    <a:gd name="T2" fmla="*/ 6 w 7"/>
                    <a:gd name="T3" fmla="*/ 100 h 100"/>
                    <a:gd name="T4" fmla="*/ 7 w 7"/>
                    <a:gd name="T5" fmla="*/ 100 h 100"/>
                    <a:gd name="T6" fmla="*/ 0 60000 65536"/>
                    <a:gd name="T7" fmla="*/ 0 60000 65536"/>
                    <a:gd name="T8" fmla="*/ 0 60000 65536"/>
                    <a:gd name="T9" fmla="*/ 0 w 7"/>
                    <a:gd name="T10" fmla="*/ 0 h 100"/>
                    <a:gd name="T11" fmla="*/ 7 w 7"/>
                    <a:gd name="T12" fmla="*/ 100 h 100"/>
                  </a:gdLst>
                  <a:ahLst/>
                  <a:cxnLst>
                    <a:cxn ang="T6">
                      <a:pos x="T0" y="T1"/>
                    </a:cxn>
                    <a:cxn ang="T7">
                      <a:pos x="T2" y="T3"/>
                    </a:cxn>
                    <a:cxn ang="T8">
                      <a:pos x="T4" y="T5"/>
                    </a:cxn>
                  </a:cxnLst>
                  <a:rect l="T9" t="T10" r="T11" b="T12"/>
                  <a:pathLst>
                    <a:path w="7" h="100">
                      <a:moveTo>
                        <a:pt x="0" y="0"/>
                      </a:moveTo>
                      <a:lnTo>
                        <a:pt x="6" y="100"/>
                      </a:lnTo>
                      <a:lnTo>
                        <a:pt x="7" y="100"/>
                      </a:lnTo>
                    </a:path>
                  </a:pathLst>
                </a:custGeom>
                <a:noFill/>
                <a:ln w="6350">
                  <a:solidFill>
                    <a:srgbClr val="0C0CFF"/>
                  </a:solidFill>
                  <a:prstDash val="solid"/>
                  <a:round/>
                  <a:headEnd/>
                  <a:tailEnd/>
                </a:ln>
              </p:spPr>
              <p:txBody>
                <a:bodyPr/>
                <a:lstStyle/>
                <a:p>
                  <a:endParaRPr lang="en-US"/>
                </a:p>
              </p:txBody>
            </p:sp>
            <p:sp>
              <p:nvSpPr>
                <p:cNvPr id="4562" name="Freeform 3084"/>
                <p:cNvSpPr>
                  <a:spLocks/>
                </p:cNvSpPr>
                <p:nvPr/>
              </p:nvSpPr>
              <p:spPr bwMode="auto">
                <a:xfrm>
                  <a:off x="1270" y="3732"/>
                  <a:ext cx="1" cy="15"/>
                </a:xfrm>
                <a:custGeom>
                  <a:avLst/>
                  <a:gdLst>
                    <a:gd name="T0" fmla="*/ 0 w 8"/>
                    <a:gd name="T1" fmla="*/ 0 h 78"/>
                    <a:gd name="T2" fmla="*/ 7 w 8"/>
                    <a:gd name="T3" fmla="*/ 78 h 78"/>
                    <a:gd name="T4" fmla="*/ 8 w 8"/>
                    <a:gd name="T5" fmla="*/ 78 h 78"/>
                    <a:gd name="T6" fmla="*/ 0 60000 65536"/>
                    <a:gd name="T7" fmla="*/ 0 60000 65536"/>
                    <a:gd name="T8" fmla="*/ 0 60000 65536"/>
                    <a:gd name="T9" fmla="*/ 0 w 8"/>
                    <a:gd name="T10" fmla="*/ 0 h 78"/>
                    <a:gd name="T11" fmla="*/ 8 w 8"/>
                    <a:gd name="T12" fmla="*/ 78 h 78"/>
                  </a:gdLst>
                  <a:ahLst/>
                  <a:cxnLst>
                    <a:cxn ang="T6">
                      <a:pos x="T0" y="T1"/>
                    </a:cxn>
                    <a:cxn ang="T7">
                      <a:pos x="T2" y="T3"/>
                    </a:cxn>
                    <a:cxn ang="T8">
                      <a:pos x="T4" y="T5"/>
                    </a:cxn>
                  </a:cxnLst>
                  <a:rect l="T9" t="T10" r="T11" b="T12"/>
                  <a:pathLst>
                    <a:path w="8" h="78">
                      <a:moveTo>
                        <a:pt x="0" y="0"/>
                      </a:moveTo>
                      <a:lnTo>
                        <a:pt x="7" y="78"/>
                      </a:lnTo>
                      <a:lnTo>
                        <a:pt x="8" y="78"/>
                      </a:lnTo>
                    </a:path>
                  </a:pathLst>
                </a:custGeom>
                <a:noFill/>
                <a:ln w="6350">
                  <a:solidFill>
                    <a:srgbClr val="0C0CFF"/>
                  </a:solidFill>
                  <a:prstDash val="solid"/>
                  <a:round/>
                  <a:headEnd/>
                  <a:tailEnd/>
                </a:ln>
              </p:spPr>
              <p:txBody>
                <a:bodyPr/>
                <a:lstStyle/>
                <a:p>
                  <a:endParaRPr lang="en-US"/>
                </a:p>
              </p:txBody>
            </p:sp>
            <p:sp>
              <p:nvSpPr>
                <p:cNvPr id="4563" name="Freeform 3085"/>
                <p:cNvSpPr>
                  <a:spLocks/>
                </p:cNvSpPr>
                <p:nvPr/>
              </p:nvSpPr>
              <p:spPr bwMode="auto">
                <a:xfrm>
                  <a:off x="1271" y="3747"/>
                  <a:ext cx="2" cy="12"/>
                </a:xfrm>
                <a:custGeom>
                  <a:avLst/>
                  <a:gdLst>
                    <a:gd name="T0" fmla="*/ 0 w 7"/>
                    <a:gd name="T1" fmla="*/ 0 h 60"/>
                    <a:gd name="T2" fmla="*/ 6 w 7"/>
                    <a:gd name="T3" fmla="*/ 60 h 60"/>
                    <a:gd name="T4" fmla="*/ 7 w 7"/>
                    <a:gd name="T5" fmla="*/ 60 h 60"/>
                    <a:gd name="T6" fmla="*/ 0 60000 65536"/>
                    <a:gd name="T7" fmla="*/ 0 60000 65536"/>
                    <a:gd name="T8" fmla="*/ 0 60000 65536"/>
                    <a:gd name="T9" fmla="*/ 0 w 7"/>
                    <a:gd name="T10" fmla="*/ 0 h 60"/>
                    <a:gd name="T11" fmla="*/ 7 w 7"/>
                    <a:gd name="T12" fmla="*/ 60 h 60"/>
                  </a:gdLst>
                  <a:ahLst/>
                  <a:cxnLst>
                    <a:cxn ang="T6">
                      <a:pos x="T0" y="T1"/>
                    </a:cxn>
                    <a:cxn ang="T7">
                      <a:pos x="T2" y="T3"/>
                    </a:cxn>
                    <a:cxn ang="T8">
                      <a:pos x="T4" y="T5"/>
                    </a:cxn>
                  </a:cxnLst>
                  <a:rect l="T9" t="T10" r="T11" b="T12"/>
                  <a:pathLst>
                    <a:path w="7" h="60">
                      <a:moveTo>
                        <a:pt x="0" y="0"/>
                      </a:moveTo>
                      <a:lnTo>
                        <a:pt x="6" y="60"/>
                      </a:lnTo>
                      <a:lnTo>
                        <a:pt x="7" y="60"/>
                      </a:lnTo>
                    </a:path>
                  </a:pathLst>
                </a:custGeom>
                <a:noFill/>
                <a:ln w="6350">
                  <a:solidFill>
                    <a:srgbClr val="0C0CFF"/>
                  </a:solidFill>
                  <a:prstDash val="solid"/>
                  <a:round/>
                  <a:headEnd/>
                  <a:tailEnd/>
                </a:ln>
              </p:spPr>
              <p:txBody>
                <a:bodyPr/>
                <a:lstStyle/>
                <a:p>
                  <a:endParaRPr lang="en-US"/>
                </a:p>
              </p:txBody>
            </p:sp>
            <p:sp>
              <p:nvSpPr>
                <p:cNvPr id="4564" name="Freeform 3086"/>
                <p:cNvSpPr>
                  <a:spLocks/>
                </p:cNvSpPr>
                <p:nvPr/>
              </p:nvSpPr>
              <p:spPr bwMode="auto">
                <a:xfrm>
                  <a:off x="1272" y="3759"/>
                  <a:ext cx="2" cy="8"/>
                </a:xfrm>
                <a:custGeom>
                  <a:avLst/>
                  <a:gdLst>
                    <a:gd name="T0" fmla="*/ 0 w 8"/>
                    <a:gd name="T1" fmla="*/ 0 h 45"/>
                    <a:gd name="T2" fmla="*/ 7 w 8"/>
                    <a:gd name="T3" fmla="*/ 45 h 45"/>
                    <a:gd name="T4" fmla="*/ 8 w 8"/>
                    <a:gd name="T5" fmla="*/ 45 h 45"/>
                    <a:gd name="T6" fmla="*/ 0 60000 65536"/>
                    <a:gd name="T7" fmla="*/ 0 60000 65536"/>
                    <a:gd name="T8" fmla="*/ 0 60000 65536"/>
                    <a:gd name="T9" fmla="*/ 0 w 8"/>
                    <a:gd name="T10" fmla="*/ 0 h 45"/>
                    <a:gd name="T11" fmla="*/ 8 w 8"/>
                    <a:gd name="T12" fmla="*/ 45 h 45"/>
                  </a:gdLst>
                  <a:ahLst/>
                  <a:cxnLst>
                    <a:cxn ang="T6">
                      <a:pos x="T0" y="T1"/>
                    </a:cxn>
                    <a:cxn ang="T7">
                      <a:pos x="T2" y="T3"/>
                    </a:cxn>
                    <a:cxn ang="T8">
                      <a:pos x="T4" y="T5"/>
                    </a:cxn>
                  </a:cxnLst>
                  <a:rect l="T9" t="T10" r="T11" b="T12"/>
                  <a:pathLst>
                    <a:path w="8" h="45">
                      <a:moveTo>
                        <a:pt x="0" y="0"/>
                      </a:moveTo>
                      <a:lnTo>
                        <a:pt x="7" y="45"/>
                      </a:lnTo>
                      <a:lnTo>
                        <a:pt x="8" y="45"/>
                      </a:lnTo>
                    </a:path>
                  </a:pathLst>
                </a:custGeom>
                <a:noFill/>
                <a:ln w="6350">
                  <a:solidFill>
                    <a:srgbClr val="0C0CFF"/>
                  </a:solidFill>
                  <a:prstDash val="solid"/>
                  <a:round/>
                  <a:headEnd/>
                  <a:tailEnd/>
                </a:ln>
              </p:spPr>
              <p:txBody>
                <a:bodyPr/>
                <a:lstStyle/>
                <a:p>
                  <a:endParaRPr lang="en-US"/>
                </a:p>
              </p:txBody>
            </p:sp>
            <p:sp>
              <p:nvSpPr>
                <p:cNvPr id="4565" name="Freeform 3087"/>
                <p:cNvSpPr>
                  <a:spLocks/>
                </p:cNvSpPr>
                <p:nvPr/>
              </p:nvSpPr>
              <p:spPr bwMode="auto">
                <a:xfrm>
                  <a:off x="1274" y="3767"/>
                  <a:ext cx="1" cy="7"/>
                </a:xfrm>
                <a:custGeom>
                  <a:avLst/>
                  <a:gdLst>
                    <a:gd name="T0" fmla="*/ 0 w 7"/>
                    <a:gd name="T1" fmla="*/ 0 h 33"/>
                    <a:gd name="T2" fmla="*/ 6 w 7"/>
                    <a:gd name="T3" fmla="*/ 33 h 33"/>
                    <a:gd name="T4" fmla="*/ 7 w 7"/>
                    <a:gd name="T5" fmla="*/ 33 h 33"/>
                    <a:gd name="T6" fmla="*/ 0 60000 65536"/>
                    <a:gd name="T7" fmla="*/ 0 60000 65536"/>
                    <a:gd name="T8" fmla="*/ 0 60000 65536"/>
                    <a:gd name="T9" fmla="*/ 0 w 7"/>
                    <a:gd name="T10" fmla="*/ 0 h 33"/>
                    <a:gd name="T11" fmla="*/ 7 w 7"/>
                    <a:gd name="T12" fmla="*/ 33 h 33"/>
                  </a:gdLst>
                  <a:ahLst/>
                  <a:cxnLst>
                    <a:cxn ang="T6">
                      <a:pos x="T0" y="T1"/>
                    </a:cxn>
                    <a:cxn ang="T7">
                      <a:pos x="T2" y="T3"/>
                    </a:cxn>
                    <a:cxn ang="T8">
                      <a:pos x="T4" y="T5"/>
                    </a:cxn>
                  </a:cxnLst>
                  <a:rect l="T9" t="T10" r="T11" b="T12"/>
                  <a:pathLst>
                    <a:path w="7" h="33">
                      <a:moveTo>
                        <a:pt x="0" y="0"/>
                      </a:moveTo>
                      <a:lnTo>
                        <a:pt x="6" y="33"/>
                      </a:lnTo>
                      <a:lnTo>
                        <a:pt x="7" y="33"/>
                      </a:lnTo>
                    </a:path>
                  </a:pathLst>
                </a:custGeom>
                <a:noFill/>
                <a:ln w="6350">
                  <a:solidFill>
                    <a:srgbClr val="0C0CFF"/>
                  </a:solidFill>
                  <a:prstDash val="solid"/>
                  <a:round/>
                  <a:headEnd/>
                  <a:tailEnd/>
                </a:ln>
              </p:spPr>
              <p:txBody>
                <a:bodyPr/>
                <a:lstStyle/>
                <a:p>
                  <a:endParaRPr lang="en-US"/>
                </a:p>
              </p:txBody>
            </p:sp>
            <p:sp>
              <p:nvSpPr>
                <p:cNvPr id="4566" name="Freeform 3088"/>
                <p:cNvSpPr>
                  <a:spLocks/>
                </p:cNvSpPr>
                <p:nvPr/>
              </p:nvSpPr>
              <p:spPr bwMode="auto">
                <a:xfrm>
                  <a:off x="1275" y="3774"/>
                  <a:ext cx="1" cy="5"/>
                </a:xfrm>
                <a:custGeom>
                  <a:avLst/>
                  <a:gdLst>
                    <a:gd name="T0" fmla="*/ 0 w 8"/>
                    <a:gd name="T1" fmla="*/ 0 h 26"/>
                    <a:gd name="T2" fmla="*/ 7 w 8"/>
                    <a:gd name="T3" fmla="*/ 26 h 26"/>
                    <a:gd name="T4" fmla="*/ 8 w 8"/>
                    <a:gd name="T5" fmla="*/ 26 h 26"/>
                    <a:gd name="T6" fmla="*/ 0 60000 65536"/>
                    <a:gd name="T7" fmla="*/ 0 60000 65536"/>
                    <a:gd name="T8" fmla="*/ 0 60000 65536"/>
                    <a:gd name="T9" fmla="*/ 0 w 8"/>
                    <a:gd name="T10" fmla="*/ 0 h 26"/>
                    <a:gd name="T11" fmla="*/ 8 w 8"/>
                    <a:gd name="T12" fmla="*/ 26 h 26"/>
                  </a:gdLst>
                  <a:ahLst/>
                  <a:cxnLst>
                    <a:cxn ang="T6">
                      <a:pos x="T0" y="T1"/>
                    </a:cxn>
                    <a:cxn ang="T7">
                      <a:pos x="T2" y="T3"/>
                    </a:cxn>
                    <a:cxn ang="T8">
                      <a:pos x="T4" y="T5"/>
                    </a:cxn>
                  </a:cxnLst>
                  <a:rect l="T9" t="T10" r="T11" b="T12"/>
                  <a:pathLst>
                    <a:path w="8" h="26">
                      <a:moveTo>
                        <a:pt x="0" y="0"/>
                      </a:moveTo>
                      <a:lnTo>
                        <a:pt x="7" y="26"/>
                      </a:lnTo>
                      <a:lnTo>
                        <a:pt x="8" y="26"/>
                      </a:lnTo>
                    </a:path>
                  </a:pathLst>
                </a:custGeom>
                <a:noFill/>
                <a:ln w="6350">
                  <a:solidFill>
                    <a:srgbClr val="0C0CFF"/>
                  </a:solidFill>
                  <a:prstDash val="solid"/>
                  <a:round/>
                  <a:headEnd/>
                  <a:tailEnd/>
                </a:ln>
              </p:spPr>
              <p:txBody>
                <a:bodyPr/>
                <a:lstStyle/>
                <a:p>
                  <a:endParaRPr lang="en-US"/>
                </a:p>
              </p:txBody>
            </p:sp>
            <p:sp>
              <p:nvSpPr>
                <p:cNvPr id="4567" name="Freeform 3089"/>
                <p:cNvSpPr>
                  <a:spLocks/>
                </p:cNvSpPr>
                <p:nvPr/>
              </p:nvSpPr>
              <p:spPr bwMode="auto">
                <a:xfrm>
                  <a:off x="1276" y="3779"/>
                  <a:ext cx="2" cy="3"/>
                </a:xfrm>
                <a:custGeom>
                  <a:avLst/>
                  <a:gdLst>
                    <a:gd name="T0" fmla="*/ 0 w 8"/>
                    <a:gd name="T1" fmla="*/ 0 h 19"/>
                    <a:gd name="T2" fmla="*/ 7 w 8"/>
                    <a:gd name="T3" fmla="*/ 19 h 19"/>
                    <a:gd name="T4" fmla="*/ 8 w 8"/>
                    <a:gd name="T5" fmla="*/ 19 h 19"/>
                    <a:gd name="T6" fmla="*/ 0 60000 65536"/>
                    <a:gd name="T7" fmla="*/ 0 60000 65536"/>
                    <a:gd name="T8" fmla="*/ 0 60000 65536"/>
                    <a:gd name="T9" fmla="*/ 0 w 8"/>
                    <a:gd name="T10" fmla="*/ 0 h 19"/>
                    <a:gd name="T11" fmla="*/ 8 w 8"/>
                    <a:gd name="T12" fmla="*/ 19 h 19"/>
                  </a:gdLst>
                  <a:ahLst/>
                  <a:cxnLst>
                    <a:cxn ang="T6">
                      <a:pos x="T0" y="T1"/>
                    </a:cxn>
                    <a:cxn ang="T7">
                      <a:pos x="T2" y="T3"/>
                    </a:cxn>
                    <a:cxn ang="T8">
                      <a:pos x="T4" y="T5"/>
                    </a:cxn>
                  </a:cxnLst>
                  <a:rect l="T9" t="T10" r="T11" b="T12"/>
                  <a:pathLst>
                    <a:path w="8" h="19">
                      <a:moveTo>
                        <a:pt x="0" y="0"/>
                      </a:moveTo>
                      <a:lnTo>
                        <a:pt x="7" y="19"/>
                      </a:lnTo>
                      <a:lnTo>
                        <a:pt x="8" y="19"/>
                      </a:lnTo>
                    </a:path>
                  </a:pathLst>
                </a:custGeom>
                <a:noFill/>
                <a:ln w="6350">
                  <a:solidFill>
                    <a:srgbClr val="0C0CFF"/>
                  </a:solidFill>
                  <a:prstDash val="solid"/>
                  <a:round/>
                  <a:headEnd/>
                  <a:tailEnd/>
                </a:ln>
              </p:spPr>
              <p:txBody>
                <a:bodyPr/>
                <a:lstStyle/>
                <a:p>
                  <a:endParaRPr lang="en-US"/>
                </a:p>
              </p:txBody>
            </p:sp>
            <p:sp>
              <p:nvSpPr>
                <p:cNvPr id="4568" name="Freeform 3090"/>
                <p:cNvSpPr>
                  <a:spLocks/>
                </p:cNvSpPr>
                <p:nvPr/>
              </p:nvSpPr>
              <p:spPr bwMode="auto">
                <a:xfrm>
                  <a:off x="1278" y="3782"/>
                  <a:ext cx="1" cy="3"/>
                </a:xfrm>
                <a:custGeom>
                  <a:avLst/>
                  <a:gdLst>
                    <a:gd name="T0" fmla="*/ 0 w 7"/>
                    <a:gd name="T1" fmla="*/ 0 h 15"/>
                    <a:gd name="T2" fmla="*/ 6 w 7"/>
                    <a:gd name="T3" fmla="*/ 15 h 15"/>
                    <a:gd name="T4" fmla="*/ 7 w 7"/>
                    <a:gd name="T5" fmla="*/ 15 h 15"/>
                    <a:gd name="T6" fmla="*/ 0 60000 65536"/>
                    <a:gd name="T7" fmla="*/ 0 60000 65536"/>
                    <a:gd name="T8" fmla="*/ 0 60000 65536"/>
                    <a:gd name="T9" fmla="*/ 0 w 7"/>
                    <a:gd name="T10" fmla="*/ 0 h 15"/>
                    <a:gd name="T11" fmla="*/ 7 w 7"/>
                    <a:gd name="T12" fmla="*/ 15 h 15"/>
                  </a:gdLst>
                  <a:ahLst/>
                  <a:cxnLst>
                    <a:cxn ang="T6">
                      <a:pos x="T0" y="T1"/>
                    </a:cxn>
                    <a:cxn ang="T7">
                      <a:pos x="T2" y="T3"/>
                    </a:cxn>
                    <a:cxn ang="T8">
                      <a:pos x="T4" y="T5"/>
                    </a:cxn>
                  </a:cxnLst>
                  <a:rect l="T9" t="T10" r="T11" b="T12"/>
                  <a:pathLst>
                    <a:path w="7" h="15">
                      <a:moveTo>
                        <a:pt x="0" y="0"/>
                      </a:moveTo>
                      <a:lnTo>
                        <a:pt x="6" y="15"/>
                      </a:lnTo>
                      <a:lnTo>
                        <a:pt x="7" y="15"/>
                      </a:lnTo>
                    </a:path>
                  </a:pathLst>
                </a:custGeom>
                <a:noFill/>
                <a:ln w="6350">
                  <a:solidFill>
                    <a:srgbClr val="0C0CFF"/>
                  </a:solidFill>
                  <a:prstDash val="solid"/>
                  <a:round/>
                  <a:headEnd/>
                  <a:tailEnd/>
                </a:ln>
              </p:spPr>
              <p:txBody>
                <a:bodyPr/>
                <a:lstStyle/>
                <a:p>
                  <a:endParaRPr lang="en-US"/>
                </a:p>
              </p:txBody>
            </p:sp>
            <p:sp>
              <p:nvSpPr>
                <p:cNvPr id="4569" name="Freeform 3091"/>
                <p:cNvSpPr>
                  <a:spLocks/>
                </p:cNvSpPr>
                <p:nvPr/>
              </p:nvSpPr>
              <p:spPr bwMode="auto">
                <a:xfrm>
                  <a:off x="1279" y="3785"/>
                  <a:ext cx="1" cy="2"/>
                </a:xfrm>
                <a:custGeom>
                  <a:avLst/>
                  <a:gdLst>
                    <a:gd name="T0" fmla="*/ 0 w 8"/>
                    <a:gd name="T1" fmla="*/ 0 h 11"/>
                    <a:gd name="T2" fmla="*/ 7 w 8"/>
                    <a:gd name="T3" fmla="*/ 11 h 11"/>
                    <a:gd name="T4" fmla="*/ 8 w 8"/>
                    <a:gd name="T5" fmla="*/ 11 h 11"/>
                    <a:gd name="T6" fmla="*/ 0 60000 65536"/>
                    <a:gd name="T7" fmla="*/ 0 60000 65536"/>
                    <a:gd name="T8" fmla="*/ 0 60000 65536"/>
                    <a:gd name="T9" fmla="*/ 0 w 8"/>
                    <a:gd name="T10" fmla="*/ 0 h 11"/>
                    <a:gd name="T11" fmla="*/ 8 w 8"/>
                    <a:gd name="T12" fmla="*/ 11 h 11"/>
                  </a:gdLst>
                  <a:ahLst/>
                  <a:cxnLst>
                    <a:cxn ang="T6">
                      <a:pos x="T0" y="T1"/>
                    </a:cxn>
                    <a:cxn ang="T7">
                      <a:pos x="T2" y="T3"/>
                    </a:cxn>
                    <a:cxn ang="T8">
                      <a:pos x="T4" y="T5"/>
                    </a:cxn>
                  </a:cxnLst>
                  <a:rect l="T9" t="T10" r="T11" b="T12"/>
                  <a:pathLst>
                    <a:path w="8" h="11">
                      <a:moveTo>
                        <a:pt x="0" y="0"/>
                      </a:moveTo>
                      <a:lnTo>
                        <a:pt x="7" y="11"/>
                      </a:lnTo>
                      <a:lnTo>
                        <a:pt x="8" y="11"/>
                      </a:lnTo>
                    </a:path>
                  </a:pathLst>
                </a:custGeom>
                <a:noFill/>
                <a:ln w="6350">
                  <a:solidFill>
                    <a:srgbClr val="0C0CFF"/>
                  </a:solidFill>
                  <a:prstDash val="solid"/>
                  <a:round/>
                  <a:headEnd/>
                  <a:tailEnd/>
                </a:ln>
              </p:spPr>
              <p:txBody>
                <a:bodyPr/>
                <a:lstStyle/>
                <a:p>
                  <a:endParaRPr lang="en-US"/>
                </a:p>
              </p:txBody>
            </p:sp>
            <p:sp>
              <p:nvSpPr>
                <p:cNvPr id="4570" name="Freeform 3092"/>
                <p:cNvSpPr>
                  <a:spLocks/>
                </p:cNvSpPr>
                <p:nvPr/>
              </p:nvSpPr>
              <p:spPr bwMode="auto">
                <a:xfrm>
                  <a:off x="1280" y="3787"/>
                  <a:ext cx="1" cy="2"/>
                </a:xfrm>
                <a:custGeom>
                  <a:avLst/>
                  <a:gdLst>
                    <a:gd name="T0" fmla="*/ 0 w 7"/>
                    <a:gd name="T1" fmla="*/ 0 h 9"/>
                    <a:gd name="T2" fmla="*/ 6 w 7"/>
                    <a:gd name="T3" fmla="*/ 9 h 9"/>
                    <a:gd name="T4" fmla="*/ 7 w 7"/>
                    <a:gd name="T5" fmla="*/ 9 h 9"/>
                    <a:gd name="T6" fmla="*/ 0 60000 65536"/>
                    <a:gd name="T7" fmla="*/ 0 60000 65536"/>
                    <a:gd name="T8" fmla="*/ 0 60000 65536"/>
                    <a:gd name="T9" fmla="*/ 0 w 7"/>
                    <a:gd name="T10" fmla="*/ 0 h 9"/>
                    <a:gd name="T11" fmla="*/ 7 w 7"/>
                    <a:gd name="T12" fmla="*/ 9 h 9"/>
                  </a:gdLst>
                  <a:ahLst/>
                  <a:cxnLst>
                    <a:cxn ang="T6">
                      <a:pos x="T0" y="T1"/>
                    </a:cxn>
                    <a:cxn ang="T7">
                      <a:pos x="T2" y="T3"/>
                    </a:cxn>
                    <a:cxn ang="T8">
                      <a:pos x="T4" y="T5"/>
                    </a:cxn>
                  </a:cxnLst>
                  <a:rect l="T9" t="T10" r="T11" b="T12"/>
                  <a:pathLst>
                    <a:path w="7" h="9">
                      <a:moveTo>
                        <a:pt x="0" y="0"/>
                      </a:moveTo>
                      <a:lnTo>
                        <a:pt x="6" y="9"/>
                      </a:lnTo>
                      <a:lnTo>
                        <a:pt x="7" y="9"/>
                      </a:lnTo>
                    </a:path>
                  </a:pathLst>
                </a:custGeom>
                <a:noFill/>
                <a:ln w="6350">
                  <a:solidFill>
                    <a:srgbClr val="0C0CFF"/>
                  </a:solidFill>
                  <a:prstDash val="solid"/>
                  <a:round/>
                  <a:headEnd/>
                  <a:tailEnd/>
                </a:ln>
              </p:spPr>
              <p:txBody>
                <a:bodyPr/>
                <a:lstStyle/>
                <a:p>
                  <a:endParaRPr lang="en-US"/>
                </a:p>
              </p:txBody>
            </p:sp>
            <p:sp>
              <p:nvSpPr>
                <p:cNvPr id="4571" name="Freeform 3093"/>
                <p:cNvSpPr>
                  <a:spLocks/>
                </p:cNvSpPr>
                <p:nvPr/>
              </p:nvSpPr>
              <p:spPr bwMode="auto">
                <a:xfrm>
                  <a:off x="1281" y="3789"/>
                  <a:ext cx="2" cy="1"/>
                </a:xfrm>
                <a:custGeom>
                  <a:avLst/>
                  <a:gdLst>
                    <a:gd name="T0" fmla="*/ 0 w 8"/>
                    <a:gd name="T1" fmla="*/ 0 h 7"/>
                    <a:gd name="T2" fmla="*/ 7 w 8"/>
                    <a:gd name="T3" fmla="*/ 7 h 7"/>
                    <a:gd name="T4" fmla="*/ 8 w 8"/>
                    <a:gd name="T5" fmla="*/ 7 h 7"/>
                    <a:gd name="T6" fmla="*/ 0 60000 65536"/>
                    <a:gd name="T7" fmla="*/ 0 60000 65536"/>
                    <a:gd name="T8" fmla="*/ 0 60000 65536"/>
                    <a:gd name="T9" fmla="*/ 0 w 8"/>
                    <a:gd name="T10" fmla="*/ 0 h 7"/>
                    <a:gd name="T11" fmla="*/ 8 w 8"/>
                    <a:gd name="T12" fmla="*/ 7 h 7"/>
                  </a:gdLst>
                  <a:ahLst/>
                  <a:cxnLst>
                    <a:cxn ang="T6">
                      <a:pos x="T0" y="T1"/>
                    </a:cxn>
                    <a:cxn ang="T7">
                      <a:pos x="T2" y="T3"/>
                    </a:cxn>
                    <a:cxn ang="T8">
                      <a:pos x="T4" y="T5"/>
                    </a:cxn>
                  </a:cxnLst>
                  <a:rect l="T9" t="T10" r="T11" b="T12"/>
                  <a:pathLst>
                    <a:path w="8" h="7">
                      <a:moveTo>
                        <a:pt x="0" y="0"/>
                      </a:moveTo>
                      <a:lnTo>
                        <a:pt x="7" y="7"/>
                      </a:lnTo>
                      <a:lnTo>
                        <a:pt x="8" y="7"/>
                      </a:lnTo>
                    </a:path>
                  </a:pathLst>
                </a:custGeom>
                <a:noFill/>
                <a:ln w="6350">
                  <a:solidFill>
                    <a:srgbClr val="0C0CFF"/>
                  </a:solidFill>
                  <a:prstDash val="solid"/>
                  <a:round/>
                  <a:headEnd/>
                  <a:tailEnd/>
                </a:ln>
              </p:spPr>
              <p:txBody>
                <a:bodyPr/>
                <a:lstStyle/>
                <a:p>
                  <a:endParaRPr lang="en-US"/>
                </a:p>
              </p:txBody>
            </p:sp>
            <p:sp>
              <p:nvSpPr>
                <p:cNvPr id="4572" name="Freeform 3094"/>
                <p:cNvSpPr>
                  <a:spLocks/>
                </p:cNvSpPr>
                <p:nvPr/>
              </p:nvSpPr>
              <p:spPr bwMode="auto">
                <a:xfrm>
                  <a:off x="1283" y="3790"/>
                  <a:ext cx="1" cy="2"/>
                </a:xfrm>
                <a:custGeom>
                  <a:avLst/>
                  <a:gdLst>
                    <a:gd name="T0" fmla="*/ 0 w 7"/>
                    <a:gd name="T1" fmla="*/ 0 h 6"/>
                    <a:gd name="T2" fmla="*/ 6 w 7"/>
                    <a:gd name="T3" fmla="*/ 6 h 6"/>
                    <a:gd name="T4" fmla="*/ 7 w 7"/>
                    <a:gd name="T5" fmla="*/ 6 h 6"/>
                    <a:gd name="T6" fmla="*/ 0 60000 65536"/>
                    <a:gd name="T7" fmla="*/ 0 60000 65536"/>
                    <a:gd name="T8" fmla="*/ 0 60000 65536"/>
                    <a:gd name="T9" fmla="*/ 0 w 7"/>
                    <a:gd name="T10" fmla="*/ 0 h 6"/>
                    <a:gd name="T11" fmla="*/ 7 w 7"/>
                    <a:gd name="T12" fmla="*/ 6 h 6"/>
                  </a:gdLst>
                  <a:ahLst/>
                  <a:cxnLst>
                    <a:cxn ang="T6">
                      <a:pos x="T0" y="T1"/>
                    </a:cxn>
                    <a:cxn ang="T7">
                      <a:pos x="T2" y="T3"/>
                    </a:cxn>
                    <a:cxn ang="T8">
                      <a:pos x="T4" y="T5"/>
                    </a:cxn>
                  </a:cxnLst>
                  <a:rect l="T9" t="T10" r="T11" b="T12"/>
                  <a:pathLst>
                    <a:path w="7" h="6">
                      <a:moveTo>
                        <a:pt x="0" y="0"/>
                      </a:moveTo>
                      <a:lnTo>
                        <a:pt x="6" y="6"/>
                      </a:lnTo>
                      <a:lnTo>
                        <a:pt x="7" y="6"/>
                      </a:lnTo>
                    </a:path>
                  </a:pathLst>
                </a:custGeom>
                <a:noFill/>
                <a:ln w="6350">
                  <a:solidFill>
                    <a:srgbClr val="0C0CFF"/>
                  </a:solidFill>
                  <a:prstDash val="solid"/>
                  <a:round/>
                  <a:headEnd/>
                  <a:tailEnd/>
                </a:ln>
              </p:spPr>
              <p:txBody>
                <a:bodyPr/>
                <a:lstStyle/>
                <a:p>
                  <a:endParaRPr lang="en-US"/>
                </a:p>
              </p:txBody>
            </p:sp>
            <p:sp>
              <p:nvSpPr>
                <p:cNvPr id="4573" name="Freeform 3095"/>
                <p:cNvSpPr>
                  <a:spLocks/>
                </p:cNvSpPr>
                <p:nvPr/>
              </p:nvSpPr>
              <p:spPr bwMode="auto">
                <a:xfrm>
                  <a:off x="1284" y="3792"/>
                  <a:ext cx="1" cy="1"/>
                </a:xfrm>
                <a:custGeom>
                  <a:avLst/>
                  <a:gdLst>
                    <a:gd name="T0" fmla="*/ 0 w 8"/>
                    <a:gd name="T1" fmla="*/ 0 h 5"/>
                    <a:gd name="T2" fmla="*/ 7 w 8"/>
                    <a:gd name="T3" fmla="*/ 5 h 5"/>
                    <a:gd name="T4" fmla="*/ 8 w 8"/>
                    <a:gd name="T5" fmla="*/ 5 h 5"/>
                    <a:gd name="T6" fmla="*/ 0 60000 65536"/>
                    <a:gd name="T7" fmla="*/ 0 60000 65536"/>
                    <a:gd name="T8" fmla="*/ 0 60000 65536"/>
                    <a:gd name="T9" fmla="*/ 0 w 8"/>
                    <a:gd name="T10" fmla="*/ 0 h 5"/>
                    <a:gd name="T11" fmla="*/ 8 w 8"/>
                    <a:gd name="T12" fmla="*/ 5 h 5"/>
                  </a:gdLst>
                  <a:ahLst/>
                  <a:cxnLst>
                    <a:cxn ang="T6">
                      <a:pos x="T0" y="T1"/>
                    </a:cxn>
                    <a:cxn ang="T7">
                      <a:pos x="T2" y="T3"/>
                    </a:cxn>
                    <a:cxn ang="T8">
                      <a:pos x="T4" y="T5"/>
                    </a:cxn>
                  </a:cxnLst>
                  <a:rect l="T9" t="T10" r="T11" b="T12"/>
                  <a:pathLst>
                    <a:path w="8" h="5">
                      <a:moveTo>
                        <a:pt x="0" y="0"/>
                      </a:moveTo>
                      <a:lnTo>
                        <a:pt x="7" y="5"/>
                      </a:lnTo>
                      <a:lnTo>
                        <a:pt x="8" y="5"/>
                      </a:lnTo>
                    </a:path>
                  </a:pathLst>
                </a:custGeom>
                <a:noFill/>
                <a:ln w="6350">
                  <a:solidFill>
                    <a:srgbClr val="0C0CFF"/>
                  </a:solidFill>
                  <a:prstDash val="solid"/>
                  <a:round/>
                  <a:headEnd/>
                  <a:tailEnd/>
                </a:ln>
              </p:spPr>
              <p:txBody>
                <a:bodyPr/>
                <a:lstStyle/>
                <a:p>
                  <a:endParaRPr lang="en-US"/>
                </a:p>
              </p:txBody>
            </p:sp>
            <p:sp>
              <p:nvSpPr>
                <p:cNvPr id="4574" name="Freeform 3096"/>
                <p:cNvSpPr>
                  <a:spLocks/>
                </p:cNvSpPr>
                <p:nvPr/>
              </p:nvSpPr>
              <p:spPr bwMode="auto">
                <a:xfrm>
                  <a:off x="1285" y="3793"/>
                  <a:ext cx="1" cy="1"/>
                </a:xfrm>
                <a:custGeom>
                  <a:avLst/>
                  <a:gdLst>
                    <a:gd name="T0" fmla="*/ 0 w 7"/>
                    <a:gd name="T1" fmla="*/ 0 h 5"/>
                    <a:gd name="T2" fmla="*/ 6 w 7"/>
                    <a:gd name="T3" fmla="*/ 5 h 5"/>
                    <a:gd name="T4" fmla="*/ 7 w 7"/>
                    <a:gd name="T5" fmla="*/ 5 h 5"/>
                    <a:gd name="T6" fmla="*/ 0 60000 65536"/>
                    <a:gd name="T7" fmla="*/ 0 60000 65536"/>
                    <a:gd name="T8" fmla="*/ 0 60000 65536"/>
                    <a:gd name="T9" fmla="*/ 0 w 7"/>
                    <a:gd name="T10" fmla="*/ 0 h 5"/>
                    <a:gd name="T11" fmla="*/ 7 w 7"/>
                    <a:gd name="T12" fmla="*/ 5 h 5"/>
                  </a:gdLst>
                  <a:ahLst/>
                  <a:cxnLst>
                    <a:cxn ang="T6">
                      <a:pos x="T0" y="T1"/>
                    </a:cxn>
                    <a:cxn ang="T7">
                      <a:pos x="T2" y="T3"/>
                    </a:cxn>
                    <a:cxn ang="T8">
                      <a:pos x="T4" y="T5"/>
                    </a:cxn>
                  </a:cxnLst>
                  <a:rect l="T9" t="T10" r="T11" b="T12"/>
                  <a:pathLst>
                    <a:path w="7" h="5">
                      <a:moveTo>
                        <a:pt x="0" y="0"/>
                      </a:moveTo>
                      <a:lnTo>
                        <a:pt x="6" y="5"/>
                      </a:lnTo>
                      <a:lnTo>
                        <a:pt x="7" y="5"/>
                      </a:lnTo>
                    </a:path>
                  </a:pathLst>
                </a:custGeom>
                <a:noFill/>
                <a:ln w="6350">
                  <a:solidFill>
                    <a:srgbClr val="0C0CFF"/>
                  </a:solidFill>
                  <a:prstDash val="solid"/>
                  <a:round/>
                  <a:headEnd/>
                  <a:tailEnd/>
                </a:ln>
              </p:spPr>
              <p:txBody>
                <a:bodyPr/>
                <a:lstStyle/>
                <a:p>
                  <a:endParaRPr lang="en-US"/>
                </a:p>
              </p:txBody>
            </p:sp>
            <p:sp>
              <p:nvSpPr>
                <p:cNvPr id="4575" name="Freeform 3097"/>
                <p:cNvSpPr>
                  <a:spLocks/>
                </p:cNvSpPr>
                <p:nvPr/>
              </p:nvSpPr>
              <p:spPr bwMode="auto">
                <a:xfrm>
                  <a:off x="1286" y="3794"/>
                  <a:ext cx="2" cy="1"/>
                </a:xfrm>
                <a:custGeom>
                  <a:avLst/>
                  <a:gdLst>
                    <a:gd name="T0" fmla="*/ 0 w 8"/>
                    <a:gd name="T1" fmla="*/ 0 h 3"/>
                    <a:gd name="T2" fmla="*/ 7 w 8"/>
                    <a:gd name="T3" fmla="*/ 3 h 3"/>
                    <a:gd name="T4" fmla="*/ 8 w 8"/>
                    <a:gd name="T5" fmla="*/ 3 h 3"/>
                    <a:gd name="T6" fmla="*/ 0 60000 65536"/>
                    <a:gd name="T7" fmla="*/ 0 60000 65536"/>
                    <a:gd name="T8" fmla="*/ 0 60000 65536"/>
                    <a:gd name="T9" fmla="*/ 0 w 8"/>
                    <a:gd name="T10" fmla="*/ 0 h 3"/>
                    <a:gd name="T11" fmla="*/ 8 w 8"/>
                    <a:gd name="T12" fmla="*/ 3 h 3"/>
                  </a:gdLst>
                  <a:ahLst/>
                  <a:cxnLst>
                    <a:cxn ang="T6">
                      <a:pos x="T0" y="T1"/>
                    </a:cxn>
                    <a:cxn ang="T7">
                      <a:pos x="T2" y="T3"/>
                    </a:cxn>
                    <a:cxn ang="T8">
                      <a:pos x="T4" y="T5"/>
                    </a:cxn>
                  </a:cxnLst>
                  <a:rect l="T9" t="T10" r="T11" b="T12"/>
                  <a:pathLst>
                    <a:path w="8" h="3">
                      <a:moveTo>
                        <a:pt x="0" y="0"/>
                      </a:moveTo>
                      <a:lnTo>
                        <a:pt x="7" y="3"/>
                      </a:lnTo>
                      <a:lnTo>
                        <a:pt x="8" y="3"/>
                      </a:lnTo>
                    </a:path>
                  </a:pathLst>
                </a:custGeom>
                <a:noFill/>
                <a:ln w="6350">
                  <a:solidFill>
                    <a:srgbClr val="0C0CFF"/>
                  </a:solidFill>
                  <a:prstDash val="solid"/>
                  <a:round/>
                  <a:headEnd/>
                  <a:tailEnd/>
                </a:ln>
              </p:spPr>
              <p:txBody>
                <a:bodyPr/>
                <a:lstStyle/>
                <a:p>
                  <a:endParaRPr lang="en-US"/>
                </a:p>
              </p:txBody>
            </p:sp>
            <p:sp>
              <p:nvSpPr>
                <p:cNvPr id="4576" name="Freeform 3098"/>
                <p:cNvSpPr>
                  <a:spLocks/>
                </p:cNvSpPr>
                <p:nvPr/>
              </p:nvSpPr>
              <p:spPr bwMode="auto">
                <a:xfrm>
                  <a:off x="1288" y="3794"/>
                  <a:ext cx="1" cy="1"/>
                </a:xfrm>
                <a:custGeom>
                  <a:avLst/>
                  <a:gdLst>
                    <a:gd name="T0" fmla="*/ 0 w 7"/>
                    <a:gd name="T1" fmla="*/ 0 h 3"/>
                    <a:gd name="T2" fmla="*/ 6 w 7"/>
                    <a:gd name="T3" fmla="*/ 3 h 3"/>
                    <a:gd name="T4" fmla="*/ 7 w 7"/>
                    <a:gd name="T5" fmla="*/ 3 h 3"/>
                    <a:gd name="T6" fmla="*/ 0 60000 65536"/>
                    <a:gd name="T7" fmla="*/ 0 60000 65536"/>
                    <a:gd name="T8" fmla="*/ 0 60000 65536"/>
                    <a:gd name="T9" fmla="*/ 0 w 7"/>
                    <a:gd name="T10" fmla="*/ 0 h 3"/>
                    <a:gd name="T11" fmla="*/ 7 w 7"/>
                    <a:gd name="T12" fmla="*/ 3 h 3"/>
                  </a:gdLst>
                  <a:ahLst/>
                  <a:cxnLst>
                    <a:cxn ang="T6">
                      <a:pos x="T0" y="T1"/>
                    </a:cxn>
                    <a:cxn ang="T7">
                      <a:pos x="T2" y="T3"/>
                    </a:cxn>
                    <a:cxn ang="T8">
                      <a:pos x="T4" y="T5"/>
                    </a:cxn>
                  </a:cxnLst>
                  <a:rect l="T9" t="T10" r="T11" b="T12"/>
                  <a:pathLst>
                    <a:path w="7" h="3">
                      <a:moveTo>
                        <a:pt x="0" y="0"/>
                      </a:moveTo>
                      <a:lnTo>
                        <a:pt x="6" y="3"/>
                      </a:lnTo>
                      <a:lnTo>
                        <a:pt x="7" y="3"/>
                      </a:lnTo>
                    </a:path>
                  </a:pathLst>
                </a:custGeom>
                <a:noFill/>
                <a:ln w="6350">
                  <a:solidFill>
                    <a:srgbClr val="0C0CFF"/>
                  </a:solidFill>
                  <a:prstDash val="solid"/>
                  <a:round/>
                  <a:headEnd/>
                  <a:tailEnd/>
                </a:ln>
              </p:spPr>
              <p:txBody>
                <a:bodyPr/>
                <a:lstStyle/>
                <a:p>
                  <a:endParaRPr lang="en-US"/>
                </a:p>
              </p:txBody>
            </p:sp>
            <p:sp>
              <p:nvSpPr>
                <p:cNvPr id="4577" name="Freeform 3099"/>
                <p:cNvSpPr>
                  <a:spLocks/>
                </p:cNvSpPr>
                <p:nvPr/>
              </p:nvSpPr>
              <p:spPr bwMode="auto">
                <a:xfrm>
                  <a:off x="1289" y="3795"/>
                  <a:ext cx="1" cy="1"/>
                </a:xfrm>
                <a:custGeom>
                  <a:avLst/>
                  <a:gdLst>
                    <a:gd name="T0" fmla="*/ 0 w 8"/>
                    <a:gd name="T1" fmla="*/ 0 h 3"/>
                    <a:gd name="T2" fmla="*/ 7 w 8"/>
                    <a:gd name="T3" fmla="*/ 3 h 3"/>
                    <a:gd name="T4" fmla="*/ 8 w 8"/>
                    <a:gd name="T5" fmla="*/ 3 h 3"/>
                    <a:gd name="T6" fmla="*/ 0 60000 65536"/>
                    <a:gd name="T7" fmla="*/ 0 60000 65536"/>
                    <a:gd name="T8" fmla="*/ 0 60000 65536"/>
                    <a:gd name="T9" fmla="*/ 0 w 8"/>
                    <a:gd name="T10" fmla="*/ 0 h 3"/>
                    <a:gd name="T11" fmla="*/ 8 w 8"/>
                    <a:gd name="T12" fmla="*/ 3 h 3"/>
                  </a:gdLst>
                  <a:ahLst/>
                  <a:cxnLst>
                    <a:cxn ang="T6">
                      <a:pos x="T0" y="T1"/>
                    </a:cxn>
                    <a:cxn ang="T7">
                      <a:pos x="T2" y="T3"/>
                    </a:cxn>
                    <a:cxn ang="T8">
                      <a:pos x="T4" y="T5"/>
                    </a:cxn>
                  </a:cxnLst>
                  <a:rect l="T9" t="T10" r="T11" b="T12"/>
                  <a:pathLst>
                    <a:path w="8" h="3">
                      <a:moveTo>
                        <a:pt x="0" y="0"/>
                      </a:moveTo>
                      <a:lnTo>
                        <a:pt x="7" y="3"/>
                      </a:lnTo>
                      <a:lnTo>
                        <a:pt x="8" y="3"/>
                      </a:lnTo>
                    </a:path>
                  </a:pathLst>
                </a:custGeom>
                <a:noFill/>
                <a:ln w="6350">
                  <a:solidFill>
                    <a:srgbClr val="0C0CFF"/>
                  </a:solidFill>
                  <a:prstDash val="solid"/>
                  <a:round/>
                  <a:headEnd/>
                  <a:tailEnd/>
                </a:ln>
              </p:spPr>
              <p:txBody>
                <a:bodyPr/>
                <a:lstStyle/>
                <a:p>
                  <a:endParaRPr lang="en-US"/>
                </a:p>
              </p:txBody>
            </p:sp>
            <p:sp>
              <p:nvSpPr>
                <p:cNvPr id="4578" name="Freeform 3100"/>
                <p:cNvSpPr>
                  <a:spLocks/>
                </p:cNvSpPr>
                <p:nvPr/>
              </p:nvSpPr>
              <p:spPr bwMode="auto">
                <a:xfrm>
                  <a:off x="1290" y="3795"/>
                  <a:ext cx="2" cy="1"/>
                </a:xfrm>
                <a:custGeom>
                  <a:avLst/>
                  <a:gdLst>
                    <a:gd name="T0" fmla="*/ 0 w 8"/>
                    <a:gd name="T1" fmla="*/ 0 h 3"/>
                    <a:gd name="T2" fmla="*/ 7 w 8"/>
                    <a:gd name="T3" fmla="*/ 3 h 3"/>
                    <a:gd name="T4" fmla="*/ 8 w 8"/>
                    <a:gd name="T5" fmla="*/ 3 h 3"/>
                    <a:gd name="T6" fmla="*/ 0 60000 65536"/>
                    <a:gd name="T7" fmla="*/ 0 60000 65536"/>
                    <a:gd name="T8" fmla="*/ 0 60000 65536"/>
                    <a:gd name="T9" fmla="*/ 0 w 8"/>
                    <a:gd name="T10" fmla="*/ 0 h 3"/>
                    <a:gd name="T11" fmla="*/ 8 w 8"/>
                    <a:gd name="T12" fmla="*/ 3 h 3"/>
                  </a:gdLst>
                  <a:ahLst/>
                  <a:cxnLst>
                    <a:cxn ang="T6">
                      <a:pos x="T0" y="T1"/>
                    </a:cxn>
                    <a:cxn ang="T7">
                      <a:pos x="T2" y="T3"/>
                    </a:cxn>
                    <a:cxn ang="T8">
                      <a:pos x="T4" y="T5"/>
                    </a:cxn>
                  </a:cxnLst>
                  <a:rect l="T9" t="T10" r="T11" b="T12"/>
                  <a:pathLst>
                    <a:path w="8" h="3">
                      <a:moveTo>
                        <a:pt x="0" y="0"/>
                      </a:moveTo>
                      <a:lnTo>
                        <a:pt x="7" y="3"/>
                      </a:lnTo>
                      <a:lnTo>
                        <a:pt x="8" y="3"/>
                      </a:lnTo>
                    </a:path>
                  </a:pathLst>
                </a:custGeom>
                <a:noFill/>
                <a:ln w="6350">
                  <a:solidFill>
                    <a:srgbClr val="0C0CFF"/>
                  </a:solidFill>
                  <a:prstDash val="solid"/>
                  <a:round/>
                  <a:headEnd/>
                  <a:tailEnd/>
                </a:ln>
              </p:spPr>
              <p:txBody>
                <a:bodyPr/>
                <a:lstStyle/>
                <a:p>
                  <a:endParaRPr lang="en-US"/>
                </a:p>
              </p:txBody>
            </p:sp>
            <p:sp>
              <p:nvSpPr>
                <p:cNvPr id="4579" name="Freeform 3101"/>
                <p:cNvSpPr>
                  <a:spLocks/>
                </p:cNvSpPr>
                <p:nvPr/>
              </p:nvSpPr>
              <p:spPr bwMode="auto">
                <a:xfrm>
                  <a:off x="1291" y="3796"/>
                  <a:ext cx="2" cy="1"/>
                </a:xfrm>
                <a:custGeom>
                  <a:avLst/>
                  <a:gdLst>
                    <a:gd name="T0" fmla="*/ 0 w 7"/>
                    <a:gd name="T1" fmla="*/ 0 h 2"/>
                    <a:gd name="T2" fmla="*/ 6 w 7"/>
                    <a:gd name="T3" fmla="*/ 2 h 2"/>
                    <a:gd name="T4" fmla="*/ 7 w 7"/>
                    <a:gd name="T5" fmla="*/ 2 h 2"/>
                    <a:gd name="T6" fmla="*/ 0 60000 65536"/>
                    <a:gd name="T7" fmla="*/ 0 60000 65536"/>
                    <a:gd name="T8" fmla="*/ 0 60000 65536"/>
                    <a:gd name="T9" fmla="*/ 0 w 7"/>
                    <a:gd name="T10" fmla="*/ 0 h 2"/>
                    <a:gd name="T11" fmla="*/ 7 w 7"/>
                    <a:gd name="T12" fmla="*/ 2 h 2"/>
                  </a:gdLst>
                  <a:ahLst/>
                  <a:cxnLst>
                    <a:cxn ang="T6">
                      <a:pos x="T0" y="T1"/>
                    </a:cxn>
                    <a:cxn ang="T7">
                      <a:pos x="T2" y="T3"/>
                    </a:cxn>
                    <a:cxn ang="T8">
                      <a:pos x="T4" y="T5"/>
                    </a:cxn>
                  </a:cxnLst>
                  <a:rect l="T9" t="T10" r="T11" b="T12"/>
                  <a:pathLst>
                    <a:path w="7" h="2">
                      <a:moveTo>
                        <a:pt x="0" y="0"/>
                      </a:moveTo>
                      <a:lnTo>
                        <a:pt x="6" y="2"/>
                      </a:lnTo>
                      <a:lnTo>
                        <a:pt x="7" y="2"/>
                      </a:lnTo>
                    </a:path>
                  </a:pathLst>
                </a:custGeom>
                <a:noFill/>
                <a:ln w="6350">
                  <a:solidFill>
                    <a:srgbClr val="0C0CFF"/>
                  </a:solidFill>
                  <a:prstDash val="solid"/>
                  <a:round/>
                  <a:headEnd/>
                  <a:tailEnd/>
                </a:ln>
              </p:spPr>
              <p:txBody>
                <a:bodyPr/>
                <a:lstStyle/>
                <a:p>
                  <a:endParaRPr lang="en-US"/>
                </a:p>
              </p:txBody>
            </p:sp>
            <p:sp>
              <p:nvSpPr>
                <p:cNvPr id="4580" name="Freeform 3102"/>
                <p:cNvSpPr>
                  <a:spLocks/>
                </p:cNvSpPr>
                <p:nvPr/>
              </p:nvSpPr>
              <p:spPr bwMode="auto">
                <a:xfrm>
                  <a:off x="1293" y="3796"/>
                  <a:ext cx="1" cy="1"/>
                </a:xfrm>
                <a:custGeom>
                  <a:avLst/>
                  <a:gdLst>
                    <a:gd name="T0" fmla="*/ 0 w 8"/>
                    <a:gd name="T1" fmla="*/ 0 h 2"/>
                    <a:gd name="T2" fmla="*/ 7 w 8"/>
                    <a:gd name="T3" fmla="*/ 2 h 2"/>
                    <a:gd name="T4" fmla="*/ 8 w 8"/>
                    <a:gd name="T5" fmla="*/ 2 h 2"/>
                    <a:gd name="T6" fmla="*/ 0 60000 65536"/>
                    <a:gd name="T7" fmla="*/ 0 60000 65536"/>
                    <a:gd name="T8" fmla="*/ 0 60000 65536"/>
                    <a:gd name="T9" fmla="*/ 0 w 8"/>
                    <a:gd name="T10" fmla="*/ 0 h 2"/>
                    <a:gd name="T11" fmla="*/ 8 w 8"/>
                    <a:gd name="T12" fmla="*/ 2 h 2"/>
                  </a:gdLst>
                  <a:ahLst/>
                  <a:cxnLst>
                    <a:cxn ang="T6">
                      <a:pos x="T0" y="T1"/>
                    </a:cxn>
                    <a:cxn ang="T7">
                      <a:pos x="T2" y="T3"/>
                    </a:cxn>
                    <a:cxn ang="T8">
                      <a:pos x="T4" y="T5"/>
                    </a:cxn>
                  </a:cxnLst>
                  <a:rect l="T9" t="T10" r="T11" b="T12"/>
                  <a:pathLst>
                    <a:path w="8" h="2">
                      <a:moveTo>
                        <a:pt x="0" y="0"/>
                      </a:moveTo>
                      <a:lnTo>
                        <a:pt x="7" y="2"/>
                      </a:lnTo>
                      <a:lnTo>
                        <a:pt x="8" y="2"/>
                      </a:lnTo>
                    </a:path>
                  </a:pathLst>
                </a:custGeom>
                <a:noFill/>
                <a:ln w="6350">
                  <a:solidFill>
                    <a:srgbClr val="0C0CFF"/>
                  </a:solidFill>
                  <a:prstDash val="solid"/>
                  <a:round/>
                  <a:headEnd/>
                  <a:tailEnd/>
                </a:ln>
              </p:spPr>
              <p:txBody>
                <a:bodyPr/>
                <a:lstStyle/>
                <a:p>
                  <a:endParaRPr lang="en-US"/>
                </a:p>
              </p:txBody>
            </p:sp>
            <p:sp>
              <p:nvSpPr>
                <p:cNvPr id="4581" name="Freeform 3103"/>
                <p:cNvSpPr>
                  <a:spLocks/>
                </p:cNvSpPr>
                <p:nvPr/>
              </p:nvSpPr>
              <p:spPr bwMode="auto">
                <a:xfrm>
                  <a:off x="1294" y="3797"/>
                  <a:ext cx="1" cy="1"/>
                </a:xfrm>
                <a:custGeom>
                  <a:avLst/>
                  <a:gdLst>
                    <a:gd name="T0" fmla="*/ 0 w 7"/>
                    <a:gd name="T1" fmla="*/ 0 h 1"/>
                    <a:gd name="T2" fmla="*/ 6 w 7"/>
                    <a:gd name="T3" fmla="*/ 1 h 1"/>
                    <a:gd name="T4" fmla="*/ 7 w 7"/>
                    <a:gd name="T5" fmla="*/ 1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1"/>
                      </a:lnTo>
                      <a:lnTo>
                        <a:pt x="7" y="1"/>
                      </a:lnTo>
                    </a:path>
                  </a:pathLst>
                </a:custGeom>
                <a:noFill/>
                <a:ln w="6350">
                  <a:solidFill>
                    <a:srgbClr val="0C0CFF"/>
                  </a:solidFill>
                  <a:prstDash val="solid"/>
                  <a:round/>
                  <a:headEnd/>
                  <a:tailEnd/>
                </a:ln>
              </p:spPr>
              <p:txBody>
                <a:bodyPr/>
                <a:lstStyle/>
                <a:p>
                  <a:endParaRPr lang="en-US"/>
                </a:p>
              </p:txBody>
            </p:sp>
            <p:sp>
              <p:nvSpPr>
                <p:cNvPr id="4582" name="Freeform 3104"/>
                <p:cNvSpPr>
                  <a:spLocks/>
                </p:cNvSpPr>
                <p:nvPr/>
              </p:nvSpPr>
              <p:spPr bwMode="auto">
                <a:xfrm>
                  <a:off x="1295" y="3797"/>
                  <a:ext cx="2" cy="1"/>
                </a:xfrm>
                <a:custGeom>
                  <a:avLst/>
                  <a:gdLst>
                    <a:gd name="T0" fmla="*/ 0 w 8"/>
                    <a:gd name="T1" fmla="*/ 0 h 2"/>
                    <a:gd name="T2" fmla="*/ 7 w 8"/>
                    <a:gd name="T3" fmla="*/ 2 h 2"/>
                    <a:gd name="T4" fmla="*/ 8 w 8"/>
                    <a:gd name="T5" fmla="*/ 2 h 2"/>
                    <a:gd name="T6" fmla="*/ 0 60000 65536"/>
                    <a:gd name="T7" fmla="*/ 0 60000 65536"/>
                    <a:gd name="T8" fmla="*/ 0 60000 65536"/>
                    <a:gd name="T9" fmla="*/ 0 w 8"/>
                    <a:gd name="T10" fmla="*/ 0 h 2"/>
                    <a:gd name="T11" fmla="*/ 8 w 8"/>
                    <a:gd name="T12" fmla="*/ 2 h 2"/>
                  </a:gdLst>
                  <a:ahLst/>
                  <a:cxnLst>
                    <a:cxn ang="T6">
                      <a:pos x="T0" y="T1"/>
                    </a:cxn>
                    <a:cxn ang="T7">
                      <a:pos x="T2" y="T3"/>
                    </a:cxn>
                    <a:cxn ang="T8">
                      <a:pos x="T4" y="T5"/>
                    </a:cxn>
                  </a:cxnLst>
                  <a:rect l="T9" t="T10" r="T11" b="T12"/>
                  <a:pathLst>
                    <a:path w="8" h="2">
                      <a:moveTo>
                        <a:pt x="0" y="0"/>
                      </a:moveTo>
                      <a:lnTo>
                        <a:pt x="7" y="2"/>
                      </a:lnTo>
                      <a:lnTo>
                        <a:pt x="8" y="2"/>
                      </a:lnTo>
                    </a:path>
                  </a:pathLst>
                </a:custGeom>
                <a:noFill/>
                <a:ln w="6350">
                  <a:solidFill>
                    <a:srgbClr val="0C0CFF"/>
                  </a:solidFill>
                  <a:prstDash val="solid"/>
                  <a:round/>
                  <a:headEnd/>
                  <a:tailEnd/>
                </a:ln>
              </p:spPr>
              <p:txBody>
                <a:bodyPr/>
                <a:lstStyle/>
                <a:p>
                  <a:endParaRPr lang="en-US"/>
                </a:p>
              </p:txBody>
            </p:sp>
            <p:sp>
              <p:nvSpPr>
                <p:cNvPr id="4583" name="Freeform 3105"/>
                <p:cNvSpPr>
                  <a:spLocks/>
                </p:cNvSpPr>
                <p:nvPr/>
              </p:nvSpPr>
              <p:spPr bwMode="auto">
                <a:xfrm>
                  <a:off x="1296" y="3797"/>
                  <a:ext cx="2" cy="1"/>
                </a:xfrm>
                <a:custGeom>
                  <a:avLst/>
                  <a:gdLst>
                    <a:gd name="T0" fmla="*/ 0 w 7"/>
                    <a:gd name="T1" fmla="*/ 0 h 2"/>
                    <a:gd name="T2" fmla="*/ 6 w 7"/>
                    <a:gd name="T3" fmla="*/ 2 h 2"/>
                    <a:gd name="T4" fmla="*/ 7 w 7"/>
                    <a:gd name="T5" fmla="*/ 2 h 2"/>
                    <a:gd name="T6" fmla="*/ 0 60000 65536"/>
                    <a:gd name="T7" fmla="*/ 0 60000 65536"/>
                    <a:gd name="T8" fmla="*/ 0 60000 65536"/>
                    <a:gd name="T9" fmla="*/ 0 w 7"/>
                    <a:gd name="T10" fmla="*/ 0 h 2"/>
                    <a:gd name="T11" fmla="*/ 7 w 7"/>
                    <a:gd name="T12" fmla="*/ 2 h 2"/>
                  </a:gdLst>
                  <a:ahLst/>
                  <a:cxnLst>
                    <a:cxn ang="T6">
                      <a:pos x="T0" y="T1"/>
                    </a:cxn>
                    <a:cxn ang="T7">
                      <a:pos x="T2" y="T3"/>
                    </a:cxn>
                    <a:cxn ang="T8">
                      <a:pos x="T4" y="T5"/>
                    </a:cxn>
                  </a:cxnLst>
                  <a:rect l="T9" t="T10" r="T11" b="T12"/>
                  <a:pathLst>
                    <a:path w="7" h="2">
                      <a:moveTo>
                        <a:pt x="0" y="0"/>
                      </a:moveTo>
                      <a:lnTo>
                        <a:pt x="6" y="2"/>
                      </a:lnTo>
                      <a:lnTo>
                        <a:pt x="7" y="2"/>
                      </a:lnTo>
                    </a:path>
                  </a:pathLst>
                </a:custGeom>
                <a:noFill/>
                <a:ln w="6350">
                  <a:solidFill>
                    <a:srgbClr val="0C0CFF"/>
                  </a:solidFill>
                  <a:prstDash val="solid"/>
                  <a:round/>
                  <a:headEnd/>
                  <a:tailEnd/>
                </a:ln>
              </p:spPr>
              <p:txBody>
                <a:bodyPr/>
                <a:lstStyle/>
                <a:p>
                  <a:endParaRPr lang="en-US"/>
                </a:p>
              </p:txBody>
            </p:sp>
            <p:sp>
              <p:nvSpPr>
                <p:cNvPr id="4584" name="Freeform 3106"/>
                <p:cNvSpPr>
                  <a:spLocks/>
                </p:cNvSpPr>
                <p:nvPr/>
              </p:nvSpPr>
              <p:spPr bwMode="auto">
                <a:xfrm>
                  <a:off x="1298" y="3798"/>
                  <a:ext cx="1" cy="1"/>
                </a:xfrm>
                <a:custGeom>
                  <a:avLst/>
                  <a:gdLst>
                    <a:gd name="T0" fmla="*/ 0 w 8"/>
                    <a:gd name="T1" fmla="*/ 0 h 1"/>
                    <a:gd name="T2" fmla="*/ 7 w 8"/>
                    <a:gd name="T3" fmla="*/ 1 h 1"/>
                    <a:gd name="T4" fmla="*/ 8 w 8"/>
                    <a:gd name="T5" fmla="*/ 1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1"/>
                      </a:lnTo>
                      <a:lnTo>
                        <a:pt x="8" y="1"/>
                      </a:lnTo>
                    </a:path>
                  </a:pathLst>
                </a:custGeom>
                <a:noFill/>
                <a:ln w="6350">
                  <a:solidFill>
                    <a:srgbClr val="0C0CFF"/>
                  </a:solidFill>
                  <a:prstDash val="solid"/>
                  <a:round/>
                  <a:headEnd/>
                  <a:tailEnd/>
                </a:ln>
              </p:spPr>
              <p:txBody>
                <a:bodyPr/>
                <a:lstStyle/>
                <a:p>
                  <a:endParaRPr lang="en-US"/>
                </a:p>
              </p:txBody>
            </p:sp>
            <p:sp>
              <p:nvSpPr>
                <p:cNvPr id="4585" name="Freeform 3107"/>
                <p:cNvSpPr>
                  <a:spLocks/>
                </p:cNvSpPr>
                <p:nvPr/>
              </p:nvSpPr>
              <p:spPr bwMode="auto">
                <a:xfrm>
                  <a:off x="1299" y="3798"/>
                  <a:ext cx="1" cy="1"/>
                </a:xfrm>
                <a:custGeom>
                  <a:avLst/>
                  <a:gdLst>
                    <a:gd name="T0" fmla="*/ 0 w 7"/>
                    <a:gd name="T1" fmla="*/ 0 h 1"/>
                    <a:gd name="T2" fmla="*/ 6 w 7"/>
                    <a:gd name="T3" fmla="*/ 1 h 1"/>
                    <a:gd name="T4" fmla="*/ 7 w 7"/>
                    <a:gd name="T5" fmla="*/ 1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1"/>
                      </a:lnTo>
                      <a:lnTo>
                        <a:pt x="7" y="1"/>
                      </a:lnTo>
                    </a:path>
                  </a:pathLst>
                </a:custGeom>
                <a:noFill/>
                <a:ln w="6350">
                  <a:solidFill>
                    <a:srgbClr val="0C0CFF"/>
                  </a:solidFill>
                  <a:prstDash val="solid"/>
                  <a:round/>
                  <a:headEnd/>
                  <a:tailEnd/>
                </a:ln>
              </p:spPr>
              <p:txBody>
                <a:bodyPr/>
                <a:lstStyle/>
                <a:p>
                  <a:endParaRPr lang="en-US"/>
                </a:p>
              </p:txBody>
            </p:sp>
            <p:sp>
              <p:nvSpPr>
                <p:cNvPr id="4586" name="Freeform 3108"/>
                <p:cNvSpPr>
                  <a:spLocks/>
                </p:cNvSpPr>
                <p:nvPr/>
              </p:nvSpPr>
              <p:spPr bwMode="auto">
                <a:xfrm>
                  <a:off x="1300" y="3798"/>
                  <a:ext cx="2" cy="1"/>
                </a:xfrm>
                <a:custGeom>
                  <a:avLst/>
                  <a:gdLst>
                    <a:gd name="T0" fmla="*/ 0 w 8"/>
                    <a:gd name="T1" fmla="*/ 0 h 1"/>
                    <a:gd name="T2" fmla="*/ 7 w 8"/>
                    <a:gd name="T3" fmla="*/ 1 h 1"/>
                    <a:gd name="T4" fmla="*/ 8 w 8"/>
                    <a:gd name="T5" fmla="*/ 1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1"/>
                      </a:lnTo>
                      <a:lnTo>
                        <a:pt x="8" y="1"/>
                      </a:lnTo>
                    </a:path>
                  </a:pathLst>
                </a:custGeom>
                <a:noFill/>
                <a:ln w="6350">
                  <a:solidFill>
                    <a:srgbClr val="0C0CFF"/>
                  </a:solidFill>
                  <a:prstDash val="solid"/>
                  <a:round/>
                  <a:headEnd/>
                  <a:tailEnd/>
                </a:ln>
              </p:spPr>
              <p:txBody>
                <a:bodyPr/>
                <a:lstStyle/>
                <a:p>
                  <a:endParaRPr lang="en-US"/>
                </a:p>
              </p:txBody>
            </p:sp>
            <p:sp>
              <p:nvSpPr>
                <p:cNvPr id="4587" name="Freeform 3109"/>
                <p:cNvSpPr>
                  <a:spLocks/>
                </p:cNvSpPr>
                <p:nvPr/>
              </p:nvSpPr>
              <p:spPr bwMode="auto">
                <a:xfrm>
                  <a:off x="1301" y="3798"/>
                  <a:ext cx="2" cy="1"/>
                </a:xfrm>
                <a:custGeom>
                  <a:avLst/>
                  <a:gdLst>
                    <a:gd name="T0" fmla="*/ 0 w 7"/>
                    <a:gd name="T1" fmla="*/ 0 h 1"/>
                    <a:gd name="T2" fmla="*/ 6 w 7"/>
                    <a:gd name="T3" fmla="*/ 1 h 1"/>
                    <a:gd name="T4" fmla="*/ 7 w 7"/>
                    <a:gd name="T5" fmla="*/ 1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1"/>
                      </a:lnTo>
                      <a:lnTo>
                        <a:pt x="7" y="1"/>
                      </a:lnTo>
                    </a:path>
                  </a:pathLst>
                </a:custGeom>
                <a:noFill/>
                <a:ln w="6350">
                  <a:solidFill>
                    <a:srgbClr val="0C0CFF"/>
                  </a:solidFill>
                  <a:prstDash val="solid"/>
                  <a:round/>
                  <a:headEnd/>
                  <a:tailEnd/>
                </a:ln>
              </p:spPr>
              <p:txBody>
                <a:bodyPr/>
                <a:lstStyle/>
                <a:p>
                  <a:endParaRPr lang="en-US"/>
                </a:p>
              </p:txBody>
            </p:sp>
            <p:sp>
              <p:nvSpPr>
                <p:cNvPr id="4588" name="Freeform 3110"/>
                <p:cNvSpPr>
                  <a:spLocks/>
                </p:cNvSpPr>
                <p:nvPr/>
              </p:nvSpPr>
              <p:spPr bwMode="auto">
                <a:xfrm>
                  <a:off x="1302" y="3798"/>
                  <a:ext cx="2" cy="1"/>
                </a:xfrm>
                <a:custGeom>
                  <a:avLst/>
                  <a:gdLst>
                    <a:gd name="T0" fmla="*/ 0 w 8"/>
                    <a:gd name="T1" fmla="*/ 0 h 1"/>
                    <a:gd name="T2" fmla="*/ 7 w 8"/>
                    <a:gd name="T3" fmla="*/ 1 h 1"/>
                    <a:gd name="T4" fmla="*/ 8 w 8"/>
                    <a:gd name="T5" fmla="*/ 1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1"/>
                      </a:lnTo>
                      <a:lnTo>
                        <a:pt x="8" y="1"/>
                      </a:lnTo>
                    </a:path>
                  </a:pathLst>
                </a:custGeom>
                <a:noFill/>
                <a:ln w="6350">
                  <a:solidFill>
                    <a:srgbClr val="0C0CFF"/>
                  </a:solidFill>
                  <a:prstDash val="solid"/>
                  <a:round/>
                  <a:headEnd/>
                  <a:tailEnd/>
                </a:ln>
              </p:spPr>
              <p:txBody>
                <a:bodyPr/>
                <a:lstStyle/>
                <a:p>
                  <a:endParaRPr lang="en-US"/>
                </a:p>
              </p:txBody>
            </p:sp>
            <p:sp>
              <p:nvSpPr>
                <p:cNvPr id="4589" name="Freeform 3111"/>
                <p:cNvSpPr>
                  <a:spLocks/>
                </p:cNvSpPr>
                <p:nvPr/>
              </p:nvSpPr>
              <p:spPr bwMode="auto">
                <a:xfrm>
                  <a:off x="1304" y="3799"/>
                  <a:ext cx="1" cy="1"/>
                </a:xfrm>
                <a:custGeom>
                  <a:avLst/>
                  <a:gdLst>
                    <a:gd name="T0" fmla="*/ 0 w 8"/>
                    <a:gd name="T1" fmla="*/ 0 h 1"/>
                    <a:gd name="T2" fmla="*/ 7 w 8"/>
                    <a:gd name="T3" fmla="*/ 1 h 1"/>
                    <a:gd name="T4" fmla="*/ 8 w 8"/>
                    <a:gd name="T5" fmla="*/ 1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1"/>
                      </a:lnTo>
                      <a:lnTo>
                        <a:pt x="8" y="1"/>
                      </a:lnTo>
                    </a:path>
                  </a:pathLst>
                </a:custGeom>
                <a:noFill/>
                <a:ln w="6350">
                  <a:solidFill>
                    <a:srgbClr val="0C0CFF"/>
                  </a:solidFill>
                  <a:prstDash val="solid"/>
                  <a:round/>
                  <a:headEnd/>
                  <a:tailEnd/>
                </a:ln>
              </p:spPr>
              <p:txBody>
                <a:bodyPr/>
                <a:lstStyle/>
                <a:p>
                  <a:endParaRPr lang="en-US"/>
                </a:p>
              </p:txBody>
            </p:sp>
            <p:sp>
              <p:nvSpPr>
                <p:cNvPr id="4590" name="Freeform 3112"/>
                <p:cNvSpPr>
                  <a:spLocks/>
                </p:cNvSpPr>
                <p:nvPr/>
              </p:nvSpPr>
              <p:spPr bwMode="auto">
                <a:xfrm>
                  <a:off x="1305" y="3799"/>
                  <a:ext cx="2" cy="1"/>
                </a:xfrm>
                <a:custGeom>
                  <a:avLst/>
                  <a:gdLst>
                    <a:gd name="T0" fmla="*/ 0 w 7"/>
                    <a:gd name="T1" fmla="*/ 0 h 1"/>
                    <a:gd name="T2" fmla="*/ 6 w 7"/>
                    <a:gd name="T3" fmla="*/ 1 h 1"/>
                    <a:gd name="T4" fmla="*/ 7 w 7"/>
                    <a:gd name="T5" fmla="*/ 1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1"/>
                      </a:lnTo>
                      <a:lnTo>
                        <a:pt x="7" y="1"/>
                      </a:lnTo>
                    </a:path>
                  </a:pathLst>
                </a:custGeom>
                <a:noFill/>
                <a:ln w="6350">
                  <a:solidFill>
                    <a:srgbClr val="0C0CFF"/>
                  </a:solidFill>
                  <a:prstDash val="solid"/>
                  <a:round/>
                  <a:headEnd/>
                  <a:tailEnd/>
                </a:ln>
              </p:spPr>
              <p:txBody>
                <a:bodyPr/>
                <a:lstStyle/>
                <a:p>
                  <a:endParaRPr lang="en-US"/>
                </a:p>
              </p:txBody>
            </p:sp>
            <p:sp>
              <p:nvSpPr>
                <p:cNvPr id="4591" name="Freeform 3113"/>
                <p:cNvSpPr>
                  <a:spLocks/>
                </p:cNvSpPr>
                <p:nvPr/>
              </p:nvSpPr>
              <p:spPr bwMode="auto">
                <a:xfrm>
                  <a:off x="1306" y="3799"/>
                  <a:ext cx="2" cy="1"/>
                </a:xfrm>
                <a:custGeom>
                  <a:avLst/>
                  <a:gdLst>
                    <a:gd name="T0" fmla="*/ 0 w 8"/>
                    <a:gd name="T1" fmla="*/ 0 h 1"/>
                    <a:gd name="T2" fmla="*/ 7 w 8"/>
                    <a:gd name="T3" fmla="*/ 1 h 1"/>
                    <a:gd name="T4" fmla="*/ 8 w 8"/>
                    <a:gd name="T5" fmla="*/ 1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1"/>
                      </a:lnTo>
                      <a:lnTo>
                        <a:pt x="8" y="1"/>
                      </a:lnTo>
                    </a:path>
                  </a:pathLst>
                </a:custGeom>
                <a:noFill/>
                <a:ln w="6350">
                  <a:solidFill>
                    <a:srgbClr val="0C0CFF"/>
                  </a:solidFill>
                  <a:prstDash val="solid"/>
                  <a:round/>
                  <a:headEnd/>
                  <a:tailEnd/>
                </a:ln>
              </p:spPr>
              <p:txBody>
                <a:bodyPr/>
                <a:lstStyle/>
                <a:p>
                  <a:endParaRPr lang="en-US"/>
                </a:p>
              </p:txBody>
            </p:sp>
            <p:sp>
              <p:nvSpPr>
                <p:cNvPr id="4592" name="Freeform 3114"/>
                <p:cNvSpPr>
                  <a:spLocks/>
                </p:cNvSpPr>
                <p:nvPr/>
              </p:nvSpPr>
              <p:spPr bwMode="auto">
                <a:xfrm>
                  <a:off x="1308" y="3799"/>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593" name="Freeform 3115"/>
                <p:cNvSpPr>
                  <a:spLocks/>
                </p:cNvSpPr>
                <p:nvPr/>
              </p:nvSpPr>
              <p:spPr bwMode="auto">
                <a:xfrm>
                  <a:off x="1309" y="3799"/>
                  <a:ext cx="1" cy="1"/>
                </a:xfrm>
                <a:custGeom>
                  <a:avLst/>
                  <a:gdLst>
                    <a:gd name="T0" fmla="*/ 0 w 8"/>
                    <a:gd name="T1" fmla="*/ 0 h 1"/>
                    <a:gd name="T2" fmla="*/ 7 w 8"/>
                    <a:gd name="T3" fmla="*/ 1 h 1"/>
                    <a:gd name="T4" fmla="*/ 8 w 8"/>
                    <a:gd name="T5" fmla="*/ 1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1"/>
                      </a:lnTo>
                      <a:lnTo>
                        <a:pt x="8" y="1"/>
                      </a:lnTo>
                    </a:path>
                  </a:pathLst>
                </a:custGeom>
                <a:noFill/>
                <a:ln w="6350">
                  <a:solidFill>
                    <a:srgbClr val="0C0CFF"/>
                  </a:solidFill>
                  <a:prstDash val="solid"/>
                  <a:round/>
                  <a:headEnd/>
                  <a:tailEnd/>
                </a:ln>
              </p:spPr>
              <p:txBody>
                <a:bodyPr/>
                <a:lstStyle/>
                <a:p>
                  <a:endParaRPr lang="en-US"/>
                </a:p>
              </p:txBody>
            </p:sp>
            <p:sp>
              <p:nvSpPr>
                <p:cNvPr id="4594" name="Freeform 3116"/>
                <p:cNvSpPr>
                  <a:spLocks/>
                </p:cNvSpPr>
                <p:nvPr/>
              </p:nvSpPr>
              <p:spPr bwMode="auto">
                <a:xfrm>
                  <a:off x="1310" y="3799"/>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595" name="Freeform 3117"/>
                <p:cNvSpPr>
                  <a:spLocks/>
                </p:cNvSpPr>
                <p:nvPr/>
              </p:nvSpPr>
              <p:spPr bwMode="auto">
                <a:xfrm>
                  <a:off x="1311" y="3799"/>
                  <a:ext cx="2" cy="1"/>
                </a:xfrm>
                <a:custGeom>
                  <a:avLst/>
                  <a:gdLst>
                    <a:gd name="T0" fmla="*/ 0 w 8"/>
                    <a:gd name="T1" fmla="*/ 0 h 1"/>
                    <a:gd name="T2" fmla="*/ 7 w 8"/>
                    <a:gd name="T3" fmla="*/ 1 h 1"/>
                    <a:gd name="T4" fmla="*/ 8 w 8"/>
                    <a:gd name="T5" fmla="*/ 1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1"/>
                      </a:lnTo>
                      <a:lnTo>
                        <a:pt x="8" y="1"/>
                      </a:lnTo>
                    </a:path>
                  </a:pathLst>
                </a:custGeom>
                <a:noFill/>
                <a:ln w="6350">
                  <a:solidFill>
                    <a:srgbClr val="0C0CFF"/>
                  </a:solidFill>
                  <a:prstDash val="solid"/>
                  <a:round/>
                  <a:headEnd/>
                  <a:tailEnd/>
                </a:ln>
              </p:spPr>
              <p:txBody>
                <a:bodyPr/>
                <a:lstStyle/>
                <a:p>
                  <a:endParaRPr lang="en-US"/>
                </a:p>
              </p:txBody>
            </p:sp>
            <p:sp>
              <p:nvSpPr>
                <p:cNvPr id="4596" name="Freeform 3118"/>
                <p:cNvSpPr>
                  <a:spLocks/>
                </p:cNvSpPr>
                <p:nvPr/>
              </p:nvSpPr>
              <p:spPr bwMode="auto">
                <a:xfrm>
                  <a:off x="1313" y="3799"/>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597" name="Freeform 3119"/>
                <p:cNvSpPr>
                  <a:spLocks/>
                </p:cNvSpPr>
                <p:nvPr/>
              </p:nvSpPr>
              <p:spPr bwMode="auto">
                <a:xfrm>
                  <a:off x="1314" y="3799"/>
                  <a:ext cx="1" cy="1"/>
                </a:xfrm>
                <a:custGeom>
                  <a:avLst/>
                  <a:gdLst>
                    <a:gd name="T0" fmla="*/ 0 w 8"/>
                    <a:gd name="T1" fmla="*/ 0 h 1"/>
                    <a:gd name="T2" fmla="*/ 7 w 8"/>
                    <a:gd name="T3" fmla="*/ 1 h 1"/>
                    <a:gd name="T4" fmla="*/ 8 w 8"/>
                    <a:gd name="T5" fmla="*/ 1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1"/>
                      </a:lnTo>
                      <a:lnTo>
                        <a:pt x="8" y="1"/>
                      </a:lnTo>
                    </a:path>
                  </a:pathLst>
                </a:custGeom>
                <a:noFill/>
                <a:ln w="6350">
                  <a:solidFill>
                    <a:srgbClr val="0C0CFF"/>
                  </a:solidFill>
                  <a:prstDash val="solid"/>
                  <a:round/>
                  <a:headEnd/>
                  <a:tailEnd/>
                </a:ln>
              </p:spPr>
              <p:txBody>
                <a:bodyPr/>
                <a:lstStyle/>
                <a:p>
                  <a:endParaRPr lang="en-US"/>
                </a:p>
              </p:txBody>
            </p:sp>
            <p:sp>
              <p:nvSpPr>
                <p:cNvPr id="4598" name="Freeform 3120"/>
                <p:cNvSpPr>
                  <a:spLocks/>
                </p:cNvSpPr>
                <p:nvPr/>
              </p:nvSpPr>
              <p:spPr bwMode="auto">
                <a:xfrm>
                  <a:off x="1315" y="3800"/>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599" name="Freeform 3121"/>
                <p:cNvSpPr>
                  <a:spLocks/>
                </p:cNvSpPr>
                <p:nvPr/>
              </p:nvSpPr>
              <p:spPr bwMode="auto">
                <a:xfrm>
                  <a:off x="1316" y="3800"/>
                  <a:ext cx="2"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600" name="Freeform 3122"/>
                <p:cNvSpPr>
                  <a:spLocks/>
                </p:cNvSpPr>
                <p:nvPr/>
              </p:nvSpPr>
              <p:spPr bwMode="auto">
                <a:xfrm>
                  <a:off x="1318" y="3800"/>
                  <a:ext cx="1" cy="1"/>
                </a:xfrm>
                <a:custGeom>
                  <a:avLst/>
                  <a:gdLst>
                    <a:gd name="T0" fmla="*/ 0 w 8"/>
                    <a:gd name="T1" fmla="*/ 0 h 1"/>
                    <a:gd name="T2" fmla="*/ 7 w 8"/>
                    <a:gd name="T3" fmla="*/ 1 h 1"/>
                    <a:gd name="T4" fmla="*/ 8 w 8"/>
                    <a:gd name="T5" fmla="*/ 1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1"/>
                      </a:lnTo>
                      <a:lnTo>
                        <a:pt x="8" y="1"/>
                      </a:lnTo>
                    </a:path>
                  </a:pathLst>
                </a:custGeom>
                <a:noFill/>
                <a:ln w="6350">
                  <a:solidFill>
                    <a:srgbClr val="0C0CFF"/>
                  </a:solidFill>
                  <a:prstDash val="solid"/>
                  <a:round/>
                  <a:headEnd/>
                  <a:tailEnd/>
                </a:ln>
              </p:spPr>
              <p:txBody>
                <a:bodyPr/>
                <a:lstStyle/>
                <a:p>
                  <a:endParaRPr lang="en-US"/>
                </a:p>
              </p:txBody>
            </p:sp>
            <p:sp>
              <p:nvSpPr>
                <p:cNvPr id="4601" name="Freeform 3123"/>
                <p:cNvSpPr>
                  <a:spLocks/>
                </p:cNvSpPr>
                <p:nvPr/>
              </p:nvSpPr>
              <p:spPr bwMode="auto">
                <a:xfrm>
                  <a:off x="1319" y="3800"/>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602" name="Freeform 3124"/>
                <p:cNvSpPr>
                  <a:spLocks/>
                </p:cNvSpPr>
                <p:nvPr/>
              </p:nvSpPr>
              <p:spPr bwMode="auto">
                <a:xfrm>
                  <a:off x="1320" y="3800"/>
                  <a:ext cx="2" cy="1"/>
                </a:xfrm>
                <a:custGeom>
                  <a:avLst/>
                  <a:gdLst>
                    <a:gd name="T0" fmla="*/ 0 w 8"/>
                    <a:gd name="T1" fmla="*/ 0 h 1"/>
                    <a:gd name="T2" fmla="*/ 7 w 8"/>
                    <a:gd name="T3" fmla="*/ 1 h 1"/>
                    <a:gd name="T4" fmla="*/ 8 w 8"/>
                    <a:gd name="T5" fmla="*/ 1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1"/>
                      </a:lnTo>
                      <a:lnTo>
                        <a:pt x="8" y="1"/>
                      </a:lnTo>
                    </a:path>
                  </a:pathLst>
                </a:custGeom>
                <a:noFill/>
                <a:ln w="6350">
                  <a:solidFill>
                    <a:srgbClr val="0C0CFF"/>
                  </a:solidFill>
                  <a:prstDash val="solid"/>
                  <a:round/>
                  <a:headEnd/>
                  <a:tailEnd/>
                </a:ln>
              </p:spPr>
              <p:txBody>
                <a:bodyPr/>
                <a:lstStyle/>
                <a:p>
                  <a:endParaRPr lang="en-US"/>
                </a:p>
              </p:txBody>
            </p:sp>
            <p:sp>
              <p:nvSpPr>
                <p:cNvPr id="4603" name="Freeform 3125"/>
                <p:cNvSpPr>
                  <a:spLocks/>
                </p:cNvSpPr>
                <p:nvPr/>
              </p:nvSpPr>
              <p:spPr bwMode="auto">
                <a:xfrm>
                  <a:off x="1321" y="3800"/>
                  <a:ext cx="2"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604" name="Freeform 3126"/>
                <p:cNvSpPr>
                  <a:spLocks/>
                </p:cNvSpPr>
                <p:nvPr/>
              </p:nvSpPr>
              <p:spPr bwMode="auto">
                <a:xfrm>
                  <a:off x="1323" y="3800"/>
                  <a:ext cx="1"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605" name="Freeform 3127"/>
                <p:cNvSpPr>
                  <a:spLocks/>
                </p:cNvSpPr>
                <p:nvPr/>
              </p:nvSpPr>
              <p:spPr bwMode="auto">
                <a:xfrm>
                  <a:off x="1324" y="3800"/>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606" name="Freeform 3128"/>
                <p:cNvSpPr>
                  <a:spLocks/>
                </p:cNvSpPr>
                <p:nvPr/>
              </p:nvSpPr>
              <p:spPr bwMode="auto">
                <a:xfrm>
                  <a:off x="1325" y="3800"/>
                  <a:ext cx="2" cy="1"/>
                </a:xfrm>
                <a:custGeom>
                  <a:avLst/>
                  <a:gdLst>
                    <a:gd name="T0" fmla="*/ 0 w 8"/>
                    <a:gd name="T1" fmla="*/ 0 h 1"/>
                    <a:gd name="T2" fmla="*/ 7 w 8"/>
                    <a:gd name="T3" fmla="*/ 1 h 1"/>
                    <a:gd name="T4" fmla="*/ 8 w 8"/>
                    <a:gd name="T5" fmla="*/ 1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1"/>
                      </a:lnTo>
                      <a:lnTo>
                        <a:pt x="8" y="1"/>
                      </a:lnTo>
                    </a:path>
                  </a:pathLst>
                </a:custGeom>
                <a:noFill/>
                <a:ln w="6350">
                  <a:solidFill>
                    <a:srgbClr val="0C0CFF"/>
                  </a:solidFill>
                  <a:prstDash val="solid"/>
                  <a:round/>
                  <a:headEnd/>
                  <a:tailEnd/>
                </a:ln>
              </p:spPr>
              <p:txBody>
                <a:bodyPr/>
                <a:lstStyle/>
                <a:p>
                  <a:endParaRPr lang="en-US"/>
                </a:p>
              </p:txBody>
            </p:sp>
            <p:sp>
              <p:nvSpPr>
                <p:cNvPr id="4607" name="Freeform 3129"/>
                <p:cNvSpPr>
                  <a:spLocks/>
                </p:cNvSpPr>
                <p:nvPr/>
              </p:nvSpPr>
              <p:spPr bwMode="auto">
                <a:xfrm>
                  <a:off x="1326" y="3800"/>
                  <a:ext cx="2"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608" name="Freeform 3130"/>
                <p:cNvSpPr>
                  <a:spLocks/>
                </p:cNvSpPr>
                <p:nvPr/>
              </p:nvSpPr>
              <p:spPr bwMode="auto">
                <a:xfrm>
                  <a:off x="1328" y="3800"/>
                  <a:ext cx="1"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609" name="Freeform 3131"/>
                <p:cNvSpPr>
                  <a:spLocks/>
                </p:cNvSpPr>
                <p:nvPr/>
              </p:nvSpPr>
              <p:spPr bwMode="auto">
                <a:xfrm>
                  <a:off x="1329" y="3800"/>
                  <a:ext cx="1" cy="1"/>
                </a:xfrm>
                <a:custGeom>
                  <a:avLst/>
                  <a:gdLst>
                    <a:gd name="T0" fmla="*/ 0 w 7"/>
                    <a:gd name="T1" fmla="*/ 0 h 1"/>
                    <a:gd name="T2" fmla="*/ 6 w 7"/>
                    <a:gd name="T3" fmla="*/ 1 h 1"/>
                    <a:gd name="T4" fmla="*/ 7 w 7"/>
                    <a:gd name="T5" fmla="*/ 1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1"/>
                      </a:lnTo>
                      <a:lnTo>
                        <a:pt x="7" y="1"/>
                      </a:lnTo>
                    </a:path>
                  </a:pathLst>
                </a:custGeom>
                <a:noFill/>
                <a:ln w="6350">
                  <a:solidFill>
                    <a:srgbClr val="0C0CFF"/>
                  </a:solidFill>
                  <a:prstDash val="solid"/>
                  <a:round/>
                  <a:headEnd/>
                  <a:tailEnd/>
                </a:ln>
              </p:spPr>
              <p:txBody>
                <a:bodyPr/>
                <a:lstStyle/>
                <a:p>
                  <a:endParaRPr lang="en-US"/>
                </a:p>
              </p:txBody>
            </p:sp>
            <p:sp>
              <p:nvSpPr>
                <p:cNvPr id="4610" name="Freeform 3132"/>
                <p:cNvSpPr>
                  <a:spLocks/>
                </p:cNvSpPr>
                <p:nvPr/>
              </p:nvSpPr>
              <p:spPr bwMode="auto">
                <a:xfrm>
                  <a:off x="1330" y="3800"/>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611" name="Freeform 3133"/>
                <p:cNvSpPr>
                  <a:spLocks/>
                </p:cNvSpPr>
                <p:nvPr/>
              </p:nvSpPr>
              <p:spPr bwMode="auto">
                <a:xfrm>
                  <a:off x="1331" y="3800"/>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612" name="Freeform 3134"/>
                <p:cNvSpPr>
                  <a:spLocks/>
                </p:cNvSpPr>
                <p:nvPr/>
              </p:nvSpPr>
              <p:spPr bwMode="auto">
                <a:xfrm>
                  <a:off x="1333" y="3800"/>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613" name="Freeform 3135"/>
                <p:cNvSpPr>
                  <a:spLocks/>
                </p:cNvSpPr>
                <p:nvPr/>
              </p:nvSpPr>
              <p:spPr bwMode="auto">
                <a:xfrm>
                  <a:off x="1334" y="3800"/>
                  <a:ext cx="1" cy="1"/>
                </a:xfrm>
                <a:custGeom>
                  <a:avLst/>
                  <a:gdLst>
                    <a:gd name="T0" fmla="*/ 0 w 8"/>
                    <a:gd name="T1" fmla="*/ 0 h 1"/>
                    <a:gd name="T2" fmla="*/ 7 w 8"/>
                    <a:gd name="T3" fmla="*/ 1 h 1"/>
                    <a:gd name="T4" fmla="*/ 8 w 8"/>
                    <a:gd name="T5" fmla="*/ 1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1"/>
                      </a:lnTo>
                      <a:lnTo>
                        <a:pt x="8" y="1"/>
                      </a:lnTo>
                    </a:path>
                  </a:pathLst>
                </a:custGeom>
                <a:noFill/>
                <a:ln w="6350">
                  <a:solidFill>
                    <a:srgbClr val="0C0CFF"/>
                  </a:solidFill>
                  <a:prstDash val="solid"/>
                  <a:round/>
                  <a:headEnd/>
                  <a:tailEnd/>
                </a:ln>
              </p:spPr>
              <p:txBody>
                <a:bodyPr/>
                <a:lstStyle/>
                <a:p>
                  <a:endParaRPr lang="en-US"/>
                </a:p>
              </p:txBody>
            </p:sp>
            <p:sp>
              <p:nvSpPr>
                <p:cNvPr id="4614" name="Freeform 3136"/>
                <p:cNvSpPr>
                  <a:spLocks/>
                </p:cNvSpPr>
                <p:nvPr/>
              </p:nvSpPr>
              <p:spPr bwMode="auto">
                <a:xfrm>
                  <a:off x="1335" y="3801"/>
                  <a:ext cx="2"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615" name="Freeform 3137"/>
                <p:cNvSpPr>
                  <a:spLocks/>
                </p:cNvSpPr>
                <p:nvPr/>
              </p:nvSpPr>
              <p:spPr bwMode="auto">
                <a:xfrm>
                  <a:off x="1336" y="3801"/>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616" name="Freeform 3138"/>
                <p:cNvSpPr>
                  <a:spLocks/>
                </p:cNvSpPr>
                <p:nvPr/>
              </p:nvSpPr>
              <p:spPr bwMode="auto">
                <a:xfrm>
                  <a:off x="1338" y="3801"/>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617" name="Freeform 3139"/>
                <p:cNvSpPr>
                  <a:spLocks/>
                </p:cNvSpPr>
                <p:nvPr/>
              </p:nvSpPr>
              <p:spPr bwMode="auto">
                <a:xfrm>
                  <a:off x="1339" y="3801"/>
                  <a:ext cx="1"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618" name="Freeform 3140"/>
                <p:cNvSpPr>
                  <a:spLocks/>
                </p:cNvSpPr>
                <p:nvPr/>
              </p:nvSpPr>
              <p:spPr bwMode="auto">
                <a:xfrm>
                  <a:off x="1340" y="3801"/>
                  <a:ext cx="2"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619" name="Freeform 3141"/>
                <p:cNvSpPr>
                  <a:spLocks/>
                </p:cNvSpPr>
                <p:nvPr/>
              </p:nvSpPr>
              <p:spPr bwMode="auto">
                <a:xfrm>
                  <a:off x="1341" y="3801"/>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620" name="Freeform 3142"/>
                <p:cNvSpPr>
                  <a:spLocks/>
                </p:cNvSpPr>
                <p:nvPr/>
              </p:nvSpPr>
              <p:spPr bwMode="auto">
                <a:xfrm>
                  <a:off x="1343" y="3801"/>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621" name="Freeform 3143"/>
                <p:cNvSpPr>
                  <a:spLocks/>
                </p:cNvSpPr>
                <p:nvPr/>
              </p:nvSpPr>
              <p:spPr bwMode="auto">
                <a:xfrm>
                  <a:off x="1344" y="3801"/>
                  <a:ext cx="1" cy="1"/>
                </a:xfrm>
                <a:custGeom>
                  <a:avLst/>
                  <a:gdLst>
                    <a:gd name="T0" fmla="*/ 0 w 8"/>
                    <a:gd name="T1" fmla="*/ 0 h 1"/>
                    <a:gd name="T2" fmla="*/ 7 w 8"/>
                    <a:gd name="T3" fmla="*/ 1 h 1"/>
                    <a:gd name="T4" fmla="*/ 8 w 8"/>
                    <a:gd name="T5" fmla="*/ 1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1"/>
                      </a:lnTo>
                      <a:lnTo>
                        <a:pt x="8" y="1"/>
                      </a:lnTo>
                    </a:path>
                  </a:pathLst>
                </a:custGeom>
                <a:noFill/>
                <a:ln w="6350">
                  <a:solidFill>
                    <a:srgbClr val="0C0CFF"/>
                  </a:solidFill>
                  <a:prstDash val="solid"/>
                  <a:round/>
                  <a:headEnd/>
                  <a:tailEnd/>
                </a:ln>
              </p:spPr>
              <p:txBody>
                <a:bodyPr/>
                <a:lstStyle/>
                <a:p>
                  <a:endParaRPr lang="en-US"/>
                </a:p>
              </p:txBody>
            </p:sp>
            <p:sp>
              <p:nvSpPr>
                <p:cNvPr id="4622" name="Freeform 3144"/>
                <p:cNvSpPr>
                  <a:spLocks/>
                </p:cNvSpPr>
                <p:nvPr/>
              </p:nvSpPr>
              <p:spPr bwMode="auto">
                <a:xfrm>
                  <a:off x="1345" y="3801"/>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623" name="Freeform 3145"/>
                <p:cNvSpPr>
                  <a:spLocks/>
                </p:cNvSpPr>
                <p:nvPr/>
              </p:nvSpPr>
              <p:spPr bwMode="auto">
                <a:xfrm>
                  <a:off x="1347" y="3801"/>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624" name="Freeform 3146"/>
                <p:cNvSpPr>
                  <a:spLocks/>
                </p:cNvSpPr>
                <p:nvPr/>
              </p:nvSpPr>
              <p:spPr bwMode="auto">
                <a:xfrm>
                  <a:off x="1348" y="3801"/>
                  <a:ext cx="1"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625" name="Freeform 3147"/>
                <p:cNvSpPr>
                  <a:spLocks/>
                </p:cNvSpPr>
                <p:nvPr/>
              </p:nvSpPr>
              <p:spPr bwMode="auto">
                <a:xfrm>
                  <a:off x="1349" y="3801"/>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626" name="Freeform 3148"/>
                <p:cNvSpPr>
                  <a:spLocks/>
                </p:cNvSpPr>
                <p:nvPr/>
              </p:nvSpPr>
              <p:spPr bwMode="auto">
                <a:xfrm>
                  <a:off x="1350" y="3801"/>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627" name="Freeform 3149"/>
                <p:cNvSpPr>
                  <a:spLocks/>
                </p:cNvSpPr>
                <p:nvPr/>
              </p:nvSpPr>
              <p:spPr bwMode="auto">
                <a:xfrm>
                  <a:off x="1351" y="3801"/>
                  <a:ext cx="2"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628" name="Freeform 3150"/>
                <p:cNvSpPr>
                  <a:spLocks/>
                </p:cNvSpPr>
                <p:nvPr/>
              </p:nvSpPr>
              <p:spPr bwMode="auto">
                <a:xfrm>
                  <a:off x="1353" y="3801"/>
                  <a:ext cx="1"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629" name="Freeform 3151"/>
                <p:cNvSpPr>
                  <a:spLocks/>
                </p:cNvSpPr>
                <p:nvPr/>
              </p:nvSpPr>
              <p:spPr bwMode="auto">
                <a:xfrm>
                  <a:off x="1354" y="3801"/>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630" name="Freeform 3152"/>
                <p:cNvSpPr>
                  <a:spLocks/>
                </p:cNvSpPr>
                <p:nvPr/>
              </p:nvSpPr>
              <p:spPr bwMode="auto">
                <a:xfrm>
                  <a:off x="1355" y="3801"/>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631" name="Freeform 3153"/>
                <p:cNvSpPr>
                  <a:spLocks/>
                </p:cNvSpPr>
                <p:nvPr/>
              </p:nvSpPr>
              <p:spPr bwMode="auto">
                <a:xfrm>
                  <a:off x="1356" y="3801"/>
                  <a:ext cx="2"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632" name="Freeform 3154"/>
                <p:cNvSpPr>
                  <a:spLocks/>
                </p:cNvSpPr>
                <p:nvPr/>
              </p:nvSpPr>
              <p:spPr bwMode="auto">
                <a:xfrm>
                  <a:off x="1358" y="3801"/>
                  <a:ext cx="1"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633" name="Freeform 3155"/>
                <p:cNvSpPr>
                  <a:spLocks/>
                </p:cNvSpPr>
                <p:nvPr/>
              </p:nvSpPr>
              <p:spPr bwMode="auto">
                <a:xfrm>
                  <a:off x="1359" y="3801"/>
                  <a:ext cx="1"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634" name="Freeform 3156"/>
                <p:cNvSpPr>
                  <a:spLocks/>
                </p:cNvSpPr>
                <p:nvPr/>
              </p:nvSpPr>
              <p:spPr bwMode="auto">
                <a:xfrm>
                  <a:off x="1360" y="3801"/>
                  <a:ext cx="2"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635" name="Freeform 3157"/>
                <p:cNvSpPr>
                  <a:spLocks/>
                </p:cNvSpPr>
                <p:nvPr/>
              </p:nvSpPr>
              <p:spPr bwMode="auto">
                <a:xfrm>
                  <a:off x="1361" y="3801"/>
                  <a:ext cx="2" cy="1"/>
                </a:xfrm>
                <a:custGeom>
                  <a:avLst/>
                  <a:gdLst>
                    <a:gd name="T0" fmla="*/ 0 w 8"/>
                    <a:gd name="T1" fmla="*/ 0 h 1"/>
                    <a:gd name="T2" fmla="*/ 7 w 8"/>
                    <a:gd name="T3" fmla="*/ 1 h 1"/>
                    <a:gd name="T4" fmla="*/ 8 w 8"/>
                    <a:gd name="T5" fmla="*/ 1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1"/>
                      </a:lnTo>
                      <a:lnTo>
                        <a:pt x="8" y="1"/>
                      </a:lnTo>
                    </a:path>
                  </a:pathLst>
                </a:custGeom>
                <a:noFill/>
                <a:ln w="6350">
                  <a:solidFill>
                    <a:srgbClr val="0C0CFF"/>
                  </a:solidFill>
                  <a:prstDash val="solid"/>
                  <a:round/>
                  <a:headEnd/>
                  <a:tailEnd/>
                </a:ln>
              </p:spPr>
              <p:txBody>
                <a:bodyPr/>
                <a:lstStyle/>
                <a:p>
                  <a:endParaRPr lang="en-US"/>
                </a:p>
              </p:txBody>
            </p:sp>
            <p:sp>
              <p:nvSpPr>
                <p:cNvPr id="4636" name="Freeform 3158"/>
                <p:cNvSpPr>
                  <a:spLocks/>
                </p:cNvSpPr>
                <p:nvPr/>
              </p:nvSpPr>
              <p:spPr bwMode="auto">
                <a:xfrm>
                  <a:off x="1363" y="3801"/>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637" name="Freeform 3159"/>
                <p:cNvSpPr>
                  <a:spLocks/>
                </p:cNvSpPr>
                <p:nvPr/>
              </p:nvSpPr>
              <p:spPr bwMode="auto">
                <a:xfrm>
                  <a:off x="1364" y="3801"/>
                  <a:ext cx="1"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638" name="Freeform 3160"/>
                <p:cNvSpPr>
                  <a:spLocks/>
                </p:cNvSpPr>
                <p:nvPr/>
              </p:nvSpPr>
              <p:spPr bwMode="auto">
                <a:xfrm>
                  <a:off x="1365" y="3801"/>
                  <a:ext cx="2"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639" name="Freeform 3161"/>
                <p:cNvSpPr>
                  <a:spLocks/>
                </p:cNvSpPr>
                <p:nvPr/>
              </p:nvSpPr>
              <p:spPr bwMode="auto">
                <a:xfrm>
                  <a:off x="1366" y="3801"/>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640" name="Freeform 3162"/>
                <p:cNvSpPr>
                  <a:spLocks/>
                </p:cNvSpPr>
                <p:nvPr/>
              </p:nvSpPr>
              <p:spPr bwMode="auto">
                <a:xfrm>
                  <a:off x="1368" y="3801"/>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641" name="Freeform 3163"/>
                <p:cNvSpPr>
                  <a:spLocks/>
                </p:cNvSpPr>
                <p:nvPr/>
              </p:nvSpPr>
              <p:spPr bwMode="auto">
                <a:xfrm>
                  <a:off x="1369" y="3801"/>
                  <a:ext cx="1"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642" name="Freeform 3164"/>
                <p:cNvSpPr>
                  <a:spLocks/>
                </p:cNvSpPr>
                <p:nvPr/>
              </p:nvSpPr>
              <p:spPr bwMode="auto">
                <a:xfrm>
                  <a:off x="1370" y="3801"/>
                  <a:ext cx="2"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643" name="Freeform 3165"/>
                <p:cNvSpPr>
                  <a:spLocks/>
                </p:cNvSpPr>
                <p:nvPr/>
              </p:nvSpPr>
              <p:spPr bwMode="auto">
                <a:xfrm>
                  <a:off x="1371" y="3801"/>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644" name="Freeform 3166"/>
                <p:cNvSpPr>
                  <a:spLocks/>
                </p:cNvSpPr>
                <p:nvPr/>
              </p:nvSpPr>
              <p:spPr bwMode="auto">
                <a:xfrm>
                  <a:off x="1373" y="3801"/>
                  <a:ext cx="1"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645" name="Freeform 3167"/>
                <p:cNvSpPr>
                  <a:spLocks/>
                </p:cNvSpPr>
                <p:nvPr/>
              </p:nvSpPr>
              <p:spPr bwMode="auto">
                <a:xfrm>
                  <a:off x="1374" y="3801"/>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646" name="Freeform 3168"/>
                <p:cNvSpPr>
                  <a:spLocks/>
                </p:cNvSpPr>
                <p:nvPr/>
              </p:nvSpPr>
              <p:spPr bwMode="auto">
                <a:xfrm>
                  <a:off x="1375" y="3801"/>
                  <a:ext cx="2" cy="1"/>
                </a:xfrm>
                <a:custGeom>
                  <a:avLst/>
                  <a:gdLst>
                    <a:gd name="T0" fmla="*/ 0 w 8"/>
                    <a:gd name="T1" fmla="*/ 0 h 1"/>
                    <a:gd name="T2" fmla="*/ 7 w 8"/>
                    <a:gd name="T3" fmla="*/ 1 h 1"/>
                    <a:gd name="T4" fmla="*/ 8 w 8"/>
                    <a:gd name="T5" fmla="*/ 1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1"/>
                      </a:lnTo>
                      <a:lnTo>
                        <a:pt x="8" y="1"/>
                      </a:lnTo>
                    </a:path>
                  </a:pathLst>
                </a:custGeom>
                <a:noFill/>
                <a:ln w="6350">
                  <a:solidFill>
                    <a:srgbClr val="0C0CFF"/>
                  </a:solidFill>
                  <a:prstDash val="solid"/>
                  <a:round/>
                  <a:headEnd/>
                  <a:tailEnd/>
                </a:ln>
              </p:spPr>
              <p:txBody>
                <a:bodyPr/>
                <a:lstStyle/>
                <a:p>
                  <a:endParaRPr lang="en-US"/>
                </a:p>
              </p:txBody>
            </p:sp>
            <p:sp>
              <p:nvSpPr>
                <p:cNvPr id="4647" name="Freeform 3169"/>
                <p:cNvSpPr>
                  <a:spLocks/>
                </p:cNvSpPr>
                <p:nvPr/>
              </p:nvSpPr>
              <p:spPr bwMode="auto">
                <a:xfrm>
                  <a:off x="1377" y="3801"/>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648" name="Freeform 3170"/>
                <p:cNvSpPr>
                  <a:spLocks/>
                </p:cNvSpPr>
                <p:nvPr/>
              </p:nvSpPr>
              <p:spPr bwMode="auto">
                <a:xfrm>
                  <a:off x="1378" y="3801"/>
                  <a:ext cx="1"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649" name="Freeform 3171"/>
                <p:cNvSpPr>
                  <a:spLocks/>
                </p:cNvSpPr>
                <p:nvPr/>
              </p:nvSpPr>
              <p:spPr bwMode="auto">
                <a:xfrm>
                  <a:off x="1379" y="3801"/>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650" name="Freeform 3172"/>
                <p:cNvSpPr>
                  <a:spLocks/>
                </p:cNvSpPr>
                <p:nvPr/>
              </p:nvSpPr>
              <p:spPr bwMode="auto">
                <a:xfrm>
                  <a:off x="1380" y="3801"/>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651" name="Freeform 3173"/>
                <p:cNvSpPr>
                  <a:spLocks/>
                </p:cNvSpPr>
                <p:nvPr/>
              </p:nvSpPr>
              <p:spPr bwMode="auto">
                <a:xfrm>
                  <a:off x="1382" y="3801"/>
                  <a:ext cx="1" cy="1"/>
                </a:xfrm>
                <a:custGeom>
                  <a:avLst/>
                  <a:gdLst>
                    <a:gd name="T0" fmla="*/ 0 w 7"/>
                    <a:gd name="T1" fmla="*/ 1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1"/>
                      </a:moveTo>
                      <a:lnTo>
                        <a:pt x="6" y="0"/>
                      </a:lnTo>
                      <a:lnTo>
                        <a:pt x="7" y="0"/>
                      </a:lnTo>
                    </a:path>
                  </a:pathLst>
                </a:custGeom>
                <a:noFill/>
                <a:ln w="6350">
                  <a:solidFill>
                    <a:srgbClr val="0C0CFF"/>
                  </a:solidFill>
                  <a:prstDash val="solid"/>
                  <a:round/>
                  <a:headEnd/>
                  <a:tailEnd/>
                </a:ln>
              </p:spPr>
              <p:txBody>
                <a:bodyPr/>
                <a:lstStyle/>
                <a:p>
                  <a:endParaRPr lang="en-US"/>
                </a:p>
              </p:txBody>
            </p:sp>
            <p:sp>
              <p:nvSpPr>
                <p:cNvPr id="4652" name="Freeform 3174"/>
                <p:cNvSpPr>
                  <a:spLocks/>
                </p:cNvSpPr>
                <p:nvPr/>
              </p:nvSpPr>
              <p:spPr bwMode="auto">
                <a:xfrm>
                  <a:off x="1383" y="3801"/>
                  <a:ext cx="1"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653" name="Freeform 3175"/>
                <p:cNvSpPr>
                  <a:spLocks/>
                </p:cNvSpPr>
                <p:nvPr/>
              </p:nvSpPr>
              <p:spPr bwMode="auto">
                <a:xfrm>
                  <a:off x="1384" y="3801"/>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654" name="Freeform 3176"/>
                <p:cNvSpPr>
                  <a:spLocks/>
                </p:cNvSpPr>
                <p:nvPr/>
              </p:nvSpPr>
              <p:spPr bwMode="auto">
                <a:xfrm>
                  <a:off x="1385" y="3801"/>
                  <a:ext cx="2"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655" name="Freeform 3177"/>
                <p:cNvSpPr>
                  <a:spLocks/>
                </p:cNvSpPr>
                <p:nvPr/>
              </p:nvSpPr>
              <p:spPr bwMode="auto">
                <a:xfrm>
                  <a:off x="1387" y="3801"/>
                  <a:ext cx="1"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656" name="Freeform 3178"/>
                <p:cNvSpPr>
                  <a:spLocks/>
                </p:cNvSpPr>
                <p:nvPr/>
              </p:nvSpPr>
              <p:spPr bwMode="auto">
                <a:xfrm>
                  <a:off x="1388" y="3801"/>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657" name="Freeform 3179"/>
                <p:cNvSpPr>
                  <a:spLocks/>
                </p:cNvSpPr>
                <p:nvPr/>
              </p:nvSpPr>
              <p:spPr bwMode="auto">
                <a:xfrm>
                  <a:off x="1389" y="3801"/>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658" name="Freeform 3180"/>
                <p:cNvSpPr>
                  <a:spLocks/>
                </p:cNvSpPr>
                <p:nvPr/>
              </p:nvSpPr>
              <p:spPr bwMode="auto">
                <a:xfrm>
                  <a:off x="1390" y="3801"/>
                  <a:ext cx="2"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659" name="Freeform 3181"/>
                <p:cNvSpPr>
                  <a:spLocks/>
                </p:cNvSpPr>
                <p:nvPr/>
              </p:nvSpPr>
              <p:spPr bwMode="auto">
                <a:xfrm>
                  <a:off x="1391" y="3801"/>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660" name="Freeform 3182"/>
                <p:cNvSpPr>
                  <a:spLocks/>
                </p:cNvSpPr>
                <p:nvPr/>
              </p:nvSpPr>
              <p:spPr bwMode="auto">
                <a:xfrm>
                  <a:off x="1393" y="3801"/>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661" name="Freeform 3183"/>
                <p:cNvSpPr>
                  <a:spLocks/>
                </p:cNvSpPr>
                <p:nvPr/>
              </p:nvSpPr>
              <p:spPr bwMode="auto">
                <a:xfrm>
                  <a:off x="1394" y="3801"/>
                  <a:ext cx="2" cy="1"/>
                </a:xfrm>
                <a:custGeom>
                  <a:avLst/>
                  <a:gdLst>
                    <a:gd name="T0" fmla="*/ 0 w 8"/>
                    <a:gd name="T1" fmla="*/ 0 h 1"/>
                    <a:gd name="T2" fmla="*/ 7 w 8"/>
                    <a:gd name="T3" fmla="*/ 1 h 1"/>
                    <a:gd name="T4" fmla="*/ 8 w 8"/>
                    <a:gd name="T5" fmla="*/ 1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1"/>
                      </a:lnTo>
                      <a:lnTo>
                        <a:pt x="8" y="1"/>
                      </a:lnTo>
                    </a:path>
                  </a:pathLst>
                </a:custGeom>
                <a:noFill/>
                <a:ln w="6350">
                  <a:solidFill>
                    <a:srgbClr val="0C0CFF"/>
                  </a:solidFill>
                  <a:prstDash val="solid"/>
                  <a:round/>
                  <a:headEnd/>
                  <a:tailEnd/>
                </a:ln>
              </p:spPr>
              <p:txBody>
                <a:bodyPr/>
                <a:lstStyle/>
                <a:p>
                  <a:endParaRPr lang="en-US"/>
                </a:p>
              </p:txBody>
            </p:sp>
            <p:sp>
              <p:nvSpPr>
                <p:cNvPr id="4662" name="Freeform 3184"/>
                <p:cNvSpPr>
                  <a:spLocks/>
                </p:cNvSpPr>
                <p:nvPr/>
              </p:nvSpPr>
              <p:spPr bwMode="auto">
                <a:xfrm>
                  <a:off x="1395" y="3801"/>
                  <a:ext cx="2"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663" name="Freeform 3185"/>
                <p:cNvSpPr>
                  <a:spLocks/>
                </p:cNvSpPr>
                <p:nvPr/>
              </p:nvSpPr>
              <p:spPr bwMode="auto">
                <a:xfrm>
                  <a:off x="1396" y="3801"/>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664" name="Freeform 3186"/>
                <p:cNvSpPr>
                  <a:spLocks/>
                </p:cNvSpPr>
                <p:nvPr/>
              </p:nvSpPr>
              <p:spPr bwMode="auto">
                <a:xfrm>
                  <a:off x="1398" y="3801"/>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665" name="Freeform 3187"/>
                <p:cNvSpPr>
                  <a:spLocks/>
                </p:cNvSpPr>
                <p:nvPr/>
              </p:nvSpPr>
              <p:spPr bwMode="auto">
                <a:xfrm>
                  <a:off x="1399" y="3801"/>
                  <a:ext cx="1"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666" name="Freeform 3188"/>
                <p:cNvSpPr>
                  <a:spLocks/>
                </p:cNvSpPr>
                <p:nvPr/>
              </p:nvSpPr>
              <p:spPr bwMode="auto">
                <a:xfrm>
                  <a:off x="1400" y="3801"/>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667" name="Freeform 3189"/>
                <p:cNvSpPr>
                  <a:spLocks/>
                </p:cNvSpPr>
                <p:nvPr/>
              </p:nvSpPr>
              <p:spPr bwMode="auto">
                <a:xfrm>
                  <a:off x="1402" y="3801"/>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grpSp>
          <p:grpSp>
            <p:nvGrpSpPr>
              <p:cNvPr id="432" name="Group 3391"/>
              <p:cNvGrpSpPr>
                <a:grpSpLocks/>
              </p:cNvGrpSpPr>
              <p:nvPr/>
            </p:nvGrpSpPr>
            <p:grpSpPr bwMode="auto">
              <a:xfrm>
                <a:off x="2227263" y="5592763"/>
                <a:ext cx="396875" cy="442912"/>
                <a:chOff x="1403" y="3523"/>
                <a:chExt cx="250" cy="279"/>
              </a:xfrm>
            </p:grpSpPr>
            <p:sp>
              <p:nvSpPr>
                <p:cNvPr id="4268" name="Freeform 3191"/>
                <p:cNvSpPr>
                  <a:spLocks/>
                </p:cNvSpPr>
                <p:nvPr/>
              </p:nvSpPr>
              <p:spPr bwMode="auto">
                <a:xfrm>
                  <a:off x="1403" y="3801"/>
                  <a:ext cx="1"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269" name="Freeform 3192"/>
                <p:cNvSpPr>
                  <a:spLocks/>
                </p:cNvSpPr>
                <p:nvPr/>
              </p:nvSpPr>
              <p:spPr bwMode="auto">
                <a:xfrm>
                  <a:off x="1404" y="3801"/>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270" name="Freeform 3193"/>
                <p:cNvSpPr>
                  <a:spLocks/>
                </p:cNvSpPr>
                <p:nvPr/>
              </p:nvSpPr>
              <p:spPr bwMode="auto">
                <a:xfrm>
                  <a:off x="1405" y="3801"/>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271" name="Freeform 3194"/>
                <p:cNvSpPr>
                  <a:spLocks/>
                </p:cNvSpPr>
                <p:nvPr/>
              </p:nvSpPr>
              <p:spPr bwMode="auto">
                <a:xfrm>
                  <a:off x="1407" y="3801"/>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272" name="Freeform 3195"/>
                <p:cNvSpPr>
                  <a:spLocks/>
                </p:cNvSpPr>
                <p:nvPr/>
              </p:nvSpPr>
              <p:spPr bwMode="auto">
                <a:xfrm>
                  <a:off x="1408" y="3801"/>
                  <a:ext cx="1"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273" name="Freeform 3196"/>
                <p:cNvSpPr>
                  <a:spLocks/>
                </p:cNvSpPr>
                <p:nvPr/>
              </p:nvSpPr>
              <p:spPr bwMode="auto">
                <a:xfrm>
                  <a:off x="1409" y="3801"/>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274" name="Freeform 3197"/>
                <p:cNvSpPr>
                  <a:spLocks/>
                </p:cNvSpPr>
                <p:nvPr/>
              </p:nvSpPr>
              <p:spPr bwMode="auto">
                <a:xfrm>
                  <a:off x="1410" y="3801"/>
                  <a:ext cx="2" cy="1"/>
                </a:xfrm>
                <a:custGeom>
                  <a:avLst/>
                  <a:gdLst>
                    <a:gd name="T0" fmla="*/ 0 w 8"/>
                    <a:gd name="T1" fmla="*/ 1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1"/>
                      </a:moveTo>
                      <a:lnTo>
                        <a:pt x="7" y="0"/>
                      </a:lnTo>
                      <a:lnTo>
                        <a:pt x="8" y="0"/>
                      </a:lnTo>
                    </a:path>
                  </a:pathLst>
                </a:custGeom>
                <a:noFill/>
                <a:ln w="6350">
                  <a:solidFill>
                    <a:srgbClr val="0C0CFF"/>
                  </a:solidFill>
                  <a:prstDash val="solid"/>
                  <a:round/>
                  <a:headEnd/>
                  <a:tailEnd/>
                </a:ln>
              </p:spPr>
              <p:txBody>
                <a:bodyPr/>
                <a:lstStyle/>
                <a:p>
                  <a:endParaRPr lang="en-US"/>
                </a:p>
              </p:txBody>
            </p:sp>
            <p:sp>
              <p:nvSpPr>
                <p:cNvPr id="4275" name="Freeform 3198"/>
                <p:cNvSpPr>
                  <a:spLocks/>
                </p:cNvSpPr>
                <p:nvPr/>
              </p:nvSpPr>
              <p:spPr bwMode="auto">
                <a:xfrm>
                  <a:off x="1412" y="3801"/>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276" name="Freeform 3199"/>
                <p:cNvSpPr>
                  <a:spLocks/>
                </p:cNvSpPr>
                <p:nvPr/>
              </p:nvSpPr>
              <p:spPr bwMode="auto">
                <a:xfrm>
                  <a:off x="1413" y="3801"/>
                  <a:ext cx="1"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277" name="Freeform 3200"/>
                <p:cNvSpPr>
                  <a:spLocks/>
                </p:cNvSpPr>
                <p:nvPr/>
              </p:nvSpPr>
              <p:spPr bwMode="auto">
                <a:xfrm>
                  <a:off x="1414" y="3801"/>
                  <a:ext cx="2" cy="1"/>
                </a:xfrm>
                <a:custGeom>
                  <a:avLst/>
                  <a:gdLst>
                    <a:gd name="T0" fmla="*/ 0 w 8"/>
                    <a:gd name="T1" fmla="*/ 1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1"/>
                      </a:moveTo>
                      <a:lnTo>
                        <a:pt x="7" y="0"/>
                      </a:lnTo>
                      <a:lnTo>
                        <a:pt x="8" y="0"/>
                      </a:lnTo>
                    </a:path>
                  </a:pathLst>
                </a:custGeom>
                <a:noFill/>
                <a:ln w="6350">
                  <a:solidFill>
                    <a:srgbClr val="0C0CFF"/>
                  </a:solidFill>
                  <a:prstDash val="solid"/>
                  <a:round/>
                  <a:headEnd/>
                  <a:tailEnd/>
                </a:ln>
              </p:spPr>
              <p:txBody>
                <a:bodyPr/>
                <a:lstStyle/>
                <a:p>
                  <a:endParaRPr lang="en-US"/>
                </a:p>
              </p:txBody>
            </p:sp>
            <p:sp>
              <p:nvSpPr>
                <p:cNvPr id="4278" name="Freeform 3201"/>
                <p:cNvSpPr>
                  <a:spLocks/>
                </p:cNvSpPr>
                <p:nvPr/>
              </p:nvSpPr>
              <p:spPr bwMode="auto">
                <a:xfrm>
                  <a:off x="1415" y="3801"/>
                  <a:ext cx="2" cy="1"/>
                </a:xfrm>
                <a:custGeom>
                  <a:avLst/>
                  <a:gdLst>
                    <a:gd name="T0" fmla="*/ 0 w 7"/>
                    <a:gd name="T1" fmla="*/ 1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1"/>
                      </a:moveTo>
                      <a:lnTo>
                        <a:pt x="6" y="0"/>
                      </a:lnTo>
                      <a:lnTo>
                        <a:pt x="7" y="0"/>
                      </a:lnTo>
                    </a:path>
                  </a:pathLst>
                </a:custGeom>
                <a:noFill/>
                <a:ln w="6350">
                  <a:solidFill>
                    <a:srgbClr val="0C0CFF"/>
                  </a:solidFill>
                  <a:prstDash val="solid"/>
                  <a:round/>
                  <a:headEnd/>
                  <a:tailEnd/>
                </a:ln>
              </p:spPr>
              <p:txBody>
                <a:bodyPr/>
                <a:lstStyle/>
                <a:p>
                  <a:endParaRPr lang="en-US"/>
                </a:p>
              </p:txBody>
            </p:sp>
            <p:sp>
              <p:nvSpPr>
                <p:cNvPr id="4279" name="Freeform 3202"/>
                <p:cNvSpPr>
                  <a:spLocks/>
                </p:cNvSpPr>
                <p:nvPr/>
              </p:nvSpPr>
              <p:spPr bwMode="auto">
                <a:xfrm>
                  <a:off x="1417" y="3800"/>
                  <a:ext cx="1" cy="1"/>
                </a:xfrm>
                <a:custGeom>
                  <a:avLst/>
                  <a:gdLst>
                    <a:gd name="T0" fmla="*/ 0 w 8"/>
                    <a:gd name="T1" fmla="*/ 1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1"/>
                      </a:moveTo>
                      <a:lnTo>
                        <a:pt x="7" y="0"/>
                      </a:lnTo>
                      <a:lnTo>
                        <a:pt x="8" y="0"/>
                      </a:lnTo>
                    </a:path>
                  </a:pathLst>
                </a:custGeom>
                <a:noFill/>
                <a:ln w="6350">
                  <a:solidFill>
                    <a:srgbClr val="0C0CFF"/>
                  </a:solidFill>
                  <a:prstDash val="solid"/>
                  <a:round/>
                  <a:headEnd/>
                  <a:tailEnd/>
                </a:ln>
              </p:spPr>
              <p:txBody>
                <a:bodyPr/>
                <a:lstStyle/>
                <a:p>
                  <a:endParaRPr lang="en-US"/>
                </a:p>
              </p:txBody>
            </p:sp>
            <p:sp>
              <p:nvSpPr>
                <p:cNvPr id="4280" name="Freeform 3203"/>
                <p:cNvSpPr>
                  <a:spLocks/>
                </p:cNvSpPr>
                <p:nvPr/>
              </p:nvSpPr>
              <p:spPr bwMode="auto">
                <a:xfrm>
                  <a:off x="1418" y="3800"/>
                  <a:ext cx="1" cy="1"/>
                </a:xfrm>
                <a:custGeom>
                  <a:avLst/>
                  <a:gdLst>
                    <a:gd name="T0" fmla="*/ 0 w 7"/>
                    <a:gd name="T1" fmla="*/ 2 h 2"/>
                    <a:gd name="T2" fmla="*/ 6 w 7"/>
                    <a:gd name="T3" fmla="*/ 0 h 2"/>
                    <a:gd name="T4" fmla="*/ 7 w 7"/>
                    <a:gd name="T5" fmla="*/ 0 h 2"/>
                    <a:gd name="T6" fmla="*/ 0 60000 65536"/>
                    <a:gd name="T7" fmla="*/ 0 60000 65536"/>
                    <a:gd name="T8" fmla="*/ 0 60000 65536"/>
                    <a:gd name="T9" fmla="*/ 0 w 7"/>
                    <a:gd name="T10" fmla="*/ 0 h 2"/>
                    <a:gd name="T11" fmla="*/ 7 w 7"/>
                    <a:gd name="T12" fmla="*/ 2 h 2"/>
                  </a:gdLst>
                  <a:ahLst/>
                  <a:cxnLst>
                    <a:cxn ang="T6">
                      <a:pos x="T0" y="T1"/>
                    </a:cxn>
                    <a:cxn ang="T7">
                      <a:pos x="T2" y="T3"/>
                    </a:cxn>
                    <a:cxn ang="T8">
                      <a:pos x="T4" y="T5"/>
                    </a:cxn>
                  </a:cxnLst>
                  <a:rect l="T9" t="T10" r="T11" b="T12"/>
                  <a:pathLst>
                    <a:path w="7" h="2">
                      <a:moveTo>
                        <a:pt x="0" y="2"/>
                      </a:moveTo>
                      <a:lnTo>
                        <a:pt x="6" y="0"/>
                      </a:lnTo>
                      <a:lnTo>
                        <a:pt x="7" y="0"/>
                      </a:lnTo>
                    </a:path>
                  </a:pathLst>
                </a:custGeom>
                <a:noFill/>
                <a:ln w="6350">
                  <a:solidFill>
                    <a:srgbClr val="0C0CFF"/>
                  </a:solidFill>
                  <a:prstDash val="solid"/>
                  <a:round/>
                  <a:headEnd/>
                  <a:tailEnd/>
                </a:ln>
              </p:spPr>
              <p:txBody>
                <a:bodyPr/>
                <a:lstStyle/>
                <a:p>
                  <a:endParaRPr lang="en-US"/>
                </a:p>
              </p:txBody>
            </p:sp>
            <p:sp>
              <p:nvSpPr>
                <p:cNvPr id="4281" name="Freeform 3204"/>
                <p:cNvSpPr>
                  <a:spLocks/>
                </p:cNvSpPr>
                <p:nvPr/>
              </p:nvSpPr>
              <p:spPr bwMode="auto">
                <a:xfrm>
                  <a:off x="1419" y="3800"/>
                  <a:ext cx="2" cy="1"/>
                </a:xfrm>
                <a:custGeom>
                  <a:avLst/>
                  <a:gdLst>
                    <a:gd name="T0" fmla="*/ 0 w 8"/>
                    <a:gd name="T1" fmla="*/ 2 h 2"/>
                    <a:gd name="T2" fmla="*/ 7 w 8"/>
                    <a:gd name="T3" fmla="*/ 0 h 2"/>
                    <a:gd name="T4" fmla="*/ 8 w 8"/>
                    <a:gd name="T5" fmla="*/ 0 h 2"/>
                    <a:gd name="T6" fmla="*/ 0 60000 65536"/>
                    <a:gd name="T7" fmla="*/ 0 60000 65536"/>
                    <a:gd name="T8" fmla="*/ 0 60000 65536"/>
                    <a:gd name="T9" fmla="*/ 0 w 8"/>
                    <a:gd name="T10" fmla="*/ 0 h 2"/>
                    <a:gd name="T11" fmla="*/ 8 w 8"/>
                    <a:gd name="T12" fmla="*/ 2 h 2"/>
                  </a:gdLst>
                  <a:ahLst/>
                  <a:cxnLst>
                    <a:cxn ang="T6">
                      <a:pos x="T0" y="T1"/>
                    </a:cxn>
                    <a:cxn ang="T7">
                      <a:pos x="T2" y="T3"/>
                    </a:cxn>
                    <a:cxn ang="T8">
                      <a:pos x="T4" y="T5"/>
                    </a:cxn>
                  </a:cxnLst>
                  <a:rect l="T9" t="T10" r="T11" b="T12"/>
                  <a:pathLst>
                    <a:path w="8" h="2">
                      <a:moveTo>
                        <a:pt x="0" y="2"/>
                      </a:moveTo>
                      <a:lnTo>
                        <a:pt x="7" y="0"/>
                      </a:lnTo>
                      <a:lnTo>
                        <a:pt x="8" y="0"/>
                      </a:lnTo>
                    </a:path>
                  </a:pathLst>
                </a:custGeom>
                <a:noFill/>
                <a:ln w="6350">
                  <a:solidFill>
                    <a:srgbClr val="0C0CFF"/>
                  </a:solidFill>
                  <a:prstDash val="solid"/>
                  <a:round/>
                  <a:headEnd/>
                  <a:tailEnd/>
                </a:ln>
              </p:spPr>
              <p:txBody>
                <a:bodyPr/>
                <a:lstStyle/>
                <a:p>
                  <a:endParaRPr lang="en-US"/>
                </a:p>
              </p:txBody>
            </p:sp>
            <p:sp>
              <p:nvSpPr>
                <p:cNvPr id="4282" name="Freeform 3205"/>
                <p:cNvSpPr>
                  <a:spLocks/>
                </p:cNvSpPr>
                <p:nvPr/>
              </p:nvSpPr>
              <p:spPr bwMode="auto">
                <a:xfrm>
                  <a:off x="1420" y="3799"/>
                  <a:ext cx="2" cy="1"/>
                </a:xfrm>
                <a:custGeom>
                  <a:avLst/>
                  <a:gdLst>
                    <a:gd name="T0" fmla="*/ 0 w 7"/>
                    <a:gd name="T1" fmla="*/ 3 h 3"/>
                    <a:gd name="T2" fmla="*/ 6 w 7"/>
                    <a:gd name="T3" fmla="*/ 0 h 3"/>
                    <a:gd name="T4" fmla="*/ 7 w 7"/>
                    <a:gd name="T5" fmla="*/ 0 h 3"/>
                    <a:gd name="T6" fmla="*/ 0 60000 65536"/>
                    <a:gd name="T7" fmla="*/ 0 60000 65536"/>
                    <a:gd name="T8" fmla="*/ 0 60000 65536"/>
                    <a:gd name="T9" fmla="*/ 0 w 7"/>
                    <a:gd name="T10" fmla="*/ 0 h 3"/>
                    <a:gd name="T11" fmla="*/ 7 w 7"/>
                    <a:gd name="T12" fmla="*/ 3 h 3"/>
                  </a:gdLst>
                  <a:ahLst/>
                  <a:cxnLst>
                    <a:cxn ang="T6">
                      <a:pos x="T0" y="T1"/>
                    </a:cxn>
                    <a:cxn ang="T7">
                      <a:pos x="T2" y="T3"/>
                    </a:cxn>
                    <a:cxn ang="T8">
                      <a:pos x="T4" y="T5"/>
                    </a:cxn>
                  </a:cxnLst>
                  <a:rect l="T9" t="T10" r="T11" b="T12"/>
                  <a:pathLst>
                    <a:path w="7" h="3">
                      <a:moveTo>
                        <a:pt x="0" y="3"/>
                      </a:moveTo>
                      <a:lnTo>
                        <a:pt x="6" y="0"/>
                      </a:lnTo>
                      <a:lnTo>
                        <a:pt x="7" y="0"/>
                      </a:lnTo>
                    </a:path>
                  </a:pathLst>
                </a:custGeom>
                <a:noFill/>
                <a:ln w="6350">
                  <a:solidFill>
                    <a:srgbClr val="0C0CFF"/>
                  </a:solidFill>
                  <a:prstDash val="solid"/>
                  <a:round/>
                  <a:headEnd/>
                  <a:tailEnd/>
                </a:ln>
              </p:spPr>
              <p:txBody>
                <a:bodyPr/>
                <a:lstStyle/>
                <a:p>
                  <a:endParaRPr lang="en-US"/>
                </a:p>
              </p:txBody>
            </p:sp>
            <p:sp>
              <p:nvSpPr>
                <p:cNvPr id="4283" name="Freeform 3206"/>
                <p:cNvSpPr>
                  <a:spLocks/>
                </p:cNvSpPr>
                <p:nvPr/>
              </p:nvSpPr>
              <p:spPr bwMode="auto">
                <a:xfrm>
                  <a:off x="1422" y="3798"/>
                  <a:ext cx="1" cy="1"/>
                </a:xfrm>
                <a:custGeom>
                  <a:avLst/>
                  <a:gdLst>
                    <a:gd name="T0" fmla="*/ 0 w 8"/>
                    <a:gd name="T1" fmla="*/ 4 h 4"/>
                    <a:gd name="T2" fmla="*/ 7 w 8"/>
                    <a:gd name="T3" fmla="*/ 0 h 4"/>
                    <a:gd name="T4" fmla="*/ 8 w 8"/>
                    <a:gd name="T5" fmla="*/ 0 h 4"/>
                    <a:gd name="T6" fmla="*/ 0 60000 65536"/>
                    <a:gd name="T7" fmla="*/ 0 60000 65536"/>
                    <a:gd name="T8" fmla="*/ 0 60000 65536"/>
                    <a:gd name="T9" fmla="*/ 0 w 8"/>
                    <a:gd name="T10" fmla="*/ 0 h 4"/>
                    <a:gd name="T11" fmla="*/ 8 w 8"/>
                    <a:gd name="T12" fmla="*/ 4 h 4"/>
                  </a:gdLst>
                  <a:ahLst/>
                  <a:cxnLst>
                    <a:cxn ang="T6">
                      <a:pos x="T0" y="T1"/>
                    </a:cxn>
                    <a:cxn ang="T7">
                      <a:pos x="T2" y="T3"/>
                    </a:cxn>
                    <a:cxn ang="T8">
                      <a:pos x="T4" y="T5"/>
                    </a:cxn>
                  </a:cxnLst>
                  <a:rect l="T9" t="T10" r="T11" b="T12"/>
                  <a:pathLst>
                    <a:path w="8" h="4">
                      <a:moveTo>
                        <a:pt x="0" y="4"/>
                      </a:moveTo>
                      <a:lnTo>
                        <a:pt x="7" y="0"/>
                      </a:lnTo>
                      <a:lnTo>
                        <a:pt x="8" y="0"/>
                      </a:lnTo>
                    </a:path>
                  </a:pathLst>
                </a:custGeom>
                <a:noFill/>
                <a:ln w="6350">
                  <a:solidFill>
                    <a:srgbClr val="0C0CFF"/>
                  </a:solidFill>
                  <a:prstDash val="solid"/>
                  <a:round/>
                  <a:headEnd/>
                  <a:tailEnd/>
                </a:ln>
              </p:spPr>
              <p:txBody>
                <a:bodyPr/>
                <a:lstStyle/>
                <a:p>
                  <a:endParaRPr lang="en-US"/>
                </a:p>
              </p:txBody>
            </p:sp>
            <p:sp>
              <p:nvSpPr>
                <p:cNvPr id="4284" name="Freeform 3207"/>
                <p:cNvSpPr>
                  <a:spLocks/>
                </p:cNvSpPr>
                <p:nvPr/>
              </p:nvSpPr>
              <p:spPr bwMode="auto">
                <a:xfrm>
                  <a:off x="1423" y="3797"/>
                  <a:ext cx="1" cy="1"/>
                </a:xfrm>
                <a:custGeom>
                  <a:avLst/>
                  <a:gdLst>
                    <a:gd name="T0" fmla="*/ 0 w 7"/>
                    <a:gd name="T1" fmla="*/ 5 h 5"/>
                    <a:gd name="T2" fmla="*/ 6 w 7"/>
                    <a:gd name="T3" fmla="*/ 0 h 5"/>
                    <a:gd name="T4" fmla="*/ 7 w 7"/>
                    <a:gd name="T5" fmla="*/ 0 h 5"/>
                    <a:gd name="T6" fmla="*/ 0 60000 65536"/>
                    <a:gd name="T7" fmla="*/ 0 60000 65536"/>
                    <a:gd name="T8" fmla="*/ 0 60000 65536"/>
                    <a:gd name="T9" fmla="*/ 0 w 7"/>
                    <a:gd name="T10" fmla="*/ 0 h 5"/>
                    <a:gd name="T11" fmla="*/ 7 w 7"/>
                    <a:gd name="T12" fmla="*/ 5 h 5"/>
                  </a:gdLst>
                  <a:ahLst/>
                  <a:cxnLst>
                    <a:cxn ang="T6">
                      <a:pos x="T0" y="T1"/>
                    </a:cxn>
                    <a:cxn ang="T7">
                      <a:pos x="T2" y="T3"/>
                    </a:cxn>
                    <a:cxn ang="T8">
                      <a:pos x="T4" y="T5"/>
                    </a:cxn>
                  </a:cxnLst>
                  <a:rect l="T9" t="T10" r="T11" b="T12"/>
                  <a:pathLst>
                    <a:path w="7" h="5">
                      <a:moveTo>
                        <a:pt x="0" y="5"/>
                      </a:moveTo>
                      <a:lnTo>
                        <a:pt x="6" y="0"/>
                      </a:lnTo>
                      <a:lnTo>
                        <a:pt x="7" y="0"/>
                      </a:lnTo>
                    </a:path>
                  </a:pathLst>
                </a:custGeom>
                <a:noFill/>
                <a:ln w="6350">
                  <a:solidFill>
                    <a:srgbClr val="0C0CFF"/>
                  </a:solidFill>
                  <a:prstDash val="solid"/>
                  <a:round/>
                  <a:headEnd/>
                  <a:tailEnd/>
                </a:ln>
              </p:spPr>
              <p:txBody>
                <a:bodyPr/>
                <a:lstStyle/>
                <a:p>
                  <a:endParaRPr lang="en-US"/>
                </a:p>
              </p:txBody>
            </p:sp>
            <p:sp>
              <p:nvSpPr>
                <p:cNvPr id="4285" name="Freeform 3208"/>
                <p:cNvSpPr>
                  <a:spLocks/>
                </p:cNvSpPr>
                <p:nvPr/>
              </p:nvSpPr>
              <p:spPr bwMode="auto">
                <a:xfrm>
                  <a:off x="1424" y="3796"/>
                  <a:ext cx="2" cy="1"/>
                </a:xfrm>
                <a:custGeom>
                  <a:avLst/>
                  <a:gdLst>
                    <a:gd name="T0" fmla="*/ 0 w 8"/>
                    <a:gd name="T1" fmla="*/ 7 h 7"/>
                    <a:gd name="T2" fmla="*/ 7 w 8"/>
                    <a:gd name="T3" fmla="*/ 0 h 7"/>
                    <a:gd name="T4" fmla="*/ 8 w 8"/>
                    <a:gd name="T5" fmla="*/ 0 h 7"/>
                    <a:gd name="T6" fmla="*/ 0 60000 65536"/>
                    <a:gd name="T7" fmla="*/ 0 60000 65536"/>
                    <a:gd name="T8" fmla="*/ 0 60000 65536"/>
                    <a:gd name="T9" fmla="*/ 0 w 8"/>
                    <a:gd name="T10" fmla="*/ 0 h 7"/>
                    <a:gd name="T11" fmla="*/ 8 w 8"/>
                    <a:gd name="T12" fmla="*/ 7 h 7"/>
                  </a:gdLst>
                  <a:ahLst/>
                  <a:cxnLst>
                    <a:cxn ang="T6">
                      <a:pos x="T0" y="T1"/>
                    </a:cxn>
                    <a:cxn ang="T7">
                      <a:pos x="T2" y="T3"/>
                    </a:cxn>
                    <a:cxn ang="T8">
                      <a:pos x="T4" y="T5"/>
                    </a:cxn>
                  </a:cxnLst>
                  <a:rect l="T9" t="T10" r="T11" b="T12"/>
                  <a:pathLst>
                    <a:path w="8" h="7">
                      <a:moveTo>
                        <a:pt x="0" y="7"/>
                      </a:moveTo>
                      <a:lnTo>
                        <a:pt x="7" y="0"/>
                      </a:lnTo>
                      <a:lnTo>
                        <a:pt x="8" y="0"/>
                      </a:lnTo>
                    </a:path>
                  </a:pathLst>
                </a:custGeom>
                <a:noFill/>
                <a:ln w="6350">
                  <a:solidFill>
                    <a:srgbClr val="0C0CFF"/>
                  </a:solidFill>
                  <a:prstDash val="solid"/>
                  <a:round/>
                  <a:headEnd/>
                  <a:tailEnd/>
                </a:ln>
              </p:spPr>
              <p:txBody>
                <a:bodyPr/>
                <a:lstStyle/>
                <a:p>
                  <a:endParaRPr lang="en-US"/>
                </a:p>
              </p:txBody>
            </p:sp>
            <p:sp>
              <p:nvSpPr>
                <p:cNvPr id="4286" name="Freeform 3209"/>
                <p:cNvSpPr>
                  <a:spLocks/>
                </p:cNvSpPr>
                <p:nvPr/>
              </p:nvSpPr>
              <p:spPr bwMode="auto">
                <a:xfrm>
                  <a:off x="1425" y="3794"/>
                  <a:ext cx="2" cy="2"/>
                </a:xfrm>
                <a:custGeom>
                  <a:avLst/>
                  <a:gdLst>
                    <a:gd name="T0" fmla="*/ 0 w 7"/>
                    <a:gd name="T1" fmla="*/ 10 h 10"/>
                    <a:gd name="T2" fmla="*/ 6 w 7"/>
                    <a:gd name="T3" fmla="*/ 0 h 10"/>
                    <a:gd name="T4" fmla="*/ 7 w 7"/>
                    <a:gd name="T5" fmla="*/ 0 h 10"/>
                    <a:gd name="T6" fmla="*/ 0 60000 65536"/>
                    <a:gd name="T7" fmla="*/ 0 60000 65536"/>
                    <a:gd name="T8" fmla="*/ 0 60000 65536"/>
                    <a:gd name="T9" fmla="*/ 0 w 7"/>
                    <a:gd name="T10" fmla="*/ 0 h 10"/>
                    <a:gd name="T11" fmla="*/ 7 w 7"/>
                    <a:gd name="T12" fmla="*/ 10 h 10"/>
                  </a:gdLst>
                  <a:ahLst/>
                  <a:cxnLst>
                    <a:cxn ang="T6">
                      <a:pos x="T0" y="T1"/>
                    </a:cxn>
                    <a:cxn ang="T7">
                      <a:pos x="T2" y="T3"/>
                    </a:cxn>
                    <a:cxn ang="T8">
                      <a:pos x="T4" y="T5"/>
                    </a:cxn>
                  </a:cxnLst>
                  <a:rect l="T9" t="T10" r="T11" b="T12"/>
                  <a:pathLst>
                    <a:path w="7" h="10">
                      <a:moveTo>
                        <a:pt x="0" y="10"/>
                      </a:moveTo>
                      <a:lnTo>
                        <a:pt x="6" y="0"/>
                      </a:lnTo>
                      <a:lnTo>
                        <a:pt x="7" y="0"/>
                      </a:lnTo>
                    </a:path>
                  </a:pathLst>
                </a:custGeom>
                <a:noFill/>
                <a:ln w="6350">
                  <a:solidFill>
                    <a:srgbClr val="0C0CFF"/>
                  </a:solidFill>
                  <a:prstDash val="solid"/>
                  <a:round/>
                  <a:headEnd/>
                  <a:tailEnd/>
                </a:ln>
              </p:spPr>
              <p:txBody>
                <a:bodyPr/>
                <a:lstStyle/>
                <a:p>
                  <a:endParaRPr lang="en-US"/>
                </a:p>
              </p:txBody>
            </p:sp>
            <p:sp>
              <p:nvSpPr>
                <p:cNvPr id="4287" name="Freeform 3210"/>
                <p:cNvSpPr>
                  <a:spLocks/>
                </p:cNvSpPr>
                <p:nvPr/>
              </p:nvSpPr>
              <p:spPr bwMode="auto">
                <a:xfrm>
                  <a:off x="1427" y="3792"/>
                  <a:ext cx="1" cy="2"/>
                </a:xfrm>
                <a:custGeom>
                  <a:avLst/>
                  <a:gdLst>
                    <a:gd name="T0" fmla="*/ 0 w 8"/>
                    <a:gd name="T1" fmla="*/ 12 h 12"/>
                    <a:gd name="T2" fmla="*/ 7 w 8"/>
                    <a:gd name="T3" fmla="*/ 0 h 12"/>
                    <a:gd name="T4" fmla="*/ 8 w 8"/>
                    <a:gd name="T5" fmla="*/ 0 h 12"/>
                    <a:gd name="T6" fmla="*/ 0 60000 65536"/>
                    <a:gd name="T7" fmla="*/ 0 60000 65536"/>
                    <a:gd name="T8" fmla="*/ 0 60000 65536"/>
                    <a:gd name="T9" fmla="*/ 0 w 8"/>
                    <a:gd name="T10" fmla="*/ 0 h 12"/>
                    <a:gd name="T11" fmla="*/ 8 w 8"/>
                    <a:gd name="T12" fmla="*/ 12 h 12"/>
                  </a:gdLst>
                  <a:ahLst/>
                  <a:cxnLst>
                    <a:cxn ang="T6">
                      <a:pos x="T0" y="T1"/>
                    </a:cxn>
                    <a:cxn ang="T7">
                      <a:pos x="T2" y="T3"/>
                    </a:cxn>
                    <a:cxn ang="T8">
                      <a:pos x="T4" y="T5"/>
                    </a:cxn>
                  </a:cxnLst>
                  <a:rect l="T9" t="T10" r="T11" b="T12"/>
                  <a:pathLst>
                    <a:path w="8" h="12">
                      <a:moveTo>
                        <a:pt x="0" y="12"/>
                      </a:moveTo>
                      <a:lnTo>
                        <a:pt x="7" y="0"/>
                      </a:lnTo>
                      <a:lnTo>
                        <a:pt x="8" y="0"/>
                      </a:lnTo>
                    </a:path>
                  </a:pathLst>
                </a:custGeom>
                <a:noFill/>
                <a:ln w="6350">
                  <a:solidFill>
                    <a:srgbClr val="0C0CFF"/>
                  </a:solidFill>
                  <a:prstDash val="solid"/>
                  <a:round/>
                  <a:headEnd/>
                  <a:tailEnd/>
                </a:ln>
              </p:spPr>
              <p:txBody>
                <a:bodyPr/>
                <a:lstStyle/>
                <a:p>
                  <a:endParaRPr lang="en-US"/>
                </a:p>
              </p:txBody>
            </p:sp>
            <p:sp>
              <p:nvSpPr>
                <p:cNvPr id="4288" name="Freeform 3211"/>
                <p:cNvSpPr>
                  <a:spLocks/>
                </p:cNvSpPr>
                <p:nvPr/>
              </p:nvSpPr>
              <p:spPr bwMode="auto">
                <a:xfrm>
                  <a:off x="1428" y="3789"/>
                  <a:ext cx="1" cy="3"/>
                </a:xfrm>
                <a:custGeom>
                  <a:avLst/>
                  <a:gdLst>
                    <a:gd name="T0" fmla="*/ 0 w 8"/>
                    <a:gd name="T1" fmla="*/ 17 h 17"/>
                    <a:gd name="T2" fmla="*/ 7 w 8"/>
                    <a:gd name="T3" fmla="*/ 0 h 17"/>
                    <a:gd name="T4" fmla="*/ 8 w 8"/>
                    <a:gd name="T5" fmla="*/ 0 h 17"/>
                    <a:gd name="T6" fmla="*/ 0 60000 65536"/>
                    <a:gd name="T7" fmla="*/ 0 60000 65536"/>
                    <a:gd name="T8" fmla="*/ 0 60000 65536"/>
                    <a:gd name="T9" fmla="*/ 0 w 8"/>
                    <a:gd name="T10" fmla="*/ 0 h 17"/>
                    <a:gd name="T11" fmla="*/ 8 w 8"/>
                    <a:gd name="T12" fmla="*/ 17 h 17"/>
                  </a:gdLst>
                  <a:ahLst/>
                  <a:cxnLst>
                    <a:cxn ang="T6">
                      <a:pos x="T0" y="T1"/>
                    </a:cxn>
                    <a:cxn ang="T7">
                      <a:pos x="T2" y="T3"/>
                    </a:cxn>
                    <a:cxn ang="T8">
                      <a:pos x="T4" y="T5"/>
                    </a:cxn>
                  </a:cxnLst>
                  <a:rect l="T9" t="T10" r="T11" b="T12"/>
                  <a:pathLst>
                    <a:path w="8" h="17">
                      <a:moveTo>
                        <a:pt x="0" y="17"/>
                      </a:moveTo>
                      <a:lnTo>
                        <a:pt x="7" y="0"/>
                      </a:lnTo>
                      <a:lnTo>
                        <a:pt x="8" y="0"/>
                      </a:lnTo>
                    </a:path>
                  </a:pathLst>
                </a:custGeom>
                <a:noFill/>
                <a:ln w="6350">
                  <a:solidFill>
                    <a:srgbClr val="0C0CFF"/>
                  </a:solidFill>
                  <a:prstDash val="solid"/>
                  <a:round/>
                  <a:headEnd/>
                  <a:tailEnd/>
                </a:ln>
              </p:spPr>
              <p:txBody>
                <a:bodyPr/>
                <a:lstStyle/>
                <a:p>
                  <a:endParaRPr lang="en-US"/>
                </a:p>
              </p:txBody>
            </p:sp>
            <p:sp>
              <p:nvSpPr>
                <p:cNvPr id="4289" name="Freeform 3212"/>
                <p:cNvSpPr>
                  <a:spLocks/>
                </p:cNvSpPr>
                <p:nvPr/>
              </p:nvSpPr>
              <p:spPr bwMode="auto">
                <a:xfrm>
                  <a:off x="1429" y="3784"/>
                  <a:ext cx="2" cy="5"/>
                </a:xfrm>
                <a:custGeom>
                  <a:avLst/>
                  <a:gdLst>
                    <a:gd name="T0" fmla="*/ 0 w 7"/>
                    <a:gd name="T1" fmla="*/ 22 h 22"/>
                    <a:gd name="T2" fmla="*/ 6 w 7"/>
                    <a:gd name="T3" fmla="*/ 0 h 22"/>
                    <a:gd name="T4" fmla="*/ 7 w 7"/>
                    <a:gd name="T5" fmla="*/ 0 h 22"/>
                    <a:gd name="T6" fmla="*/ 0 60000 65536"/>
                    <a:gd name="T7" fmla="*/ 0 60000 65536"/>
                    <a:gd name="T8" fmla="*/ 0 60000 65536"/>
                    <a:gd name="T9" fmla="*/ 0 w 7"/>
                    <a:gd name="T10" fmla="*/ 0 h 22"/>
                    <a:gd name="T11" fmla="*/ 7 w 7"/>
                    <a:gd name="T12" fmla="*/ 22 h 22"/>
                  </a:gdLst>
                  <a:ahLst/>
                  <a:cxnLst>
                    <a:cxn ang="T6">
                      <a:pos x="T0" y="T1"/>
                    </a:cxn>
                    <a:cxn ang="T7">
                      <a:pos x="T2" y="T3"/>
                    </a:cxn>
                    <a:cxn ang="T8">
                      <a:pos x="T4" y="T5"/>
                    </a:cxn>
                  </a:cxnLst>
                  <a:rect l="T9" t="T10" r="T11" b="T12"/>
                  <a:pathLst>
                    <a:path w="7" h="22">
                      <a:moveTo>
                        <a:pt x="0" y="22"/>
                      </a:moveTo>
                      <a:lnTo>
                        <a:pt x="6" y="0"/>
                      </a:lnTo>
                      <a:lnTo>
                        <a:pt x="7" y="0"/>
                      </a:lnTo>
                    </a:path>
                  </a:pathLst>
                </a:custGeom>
                <a:noFill/>
                <a:ln w="6350">
                  <a:solidFill>
                    <a:srgbClr val="0C0CFF"/>
                  </a:solidFill>
                  <a:prstDash val="solid"/>
                  <a:round/>
                  <a:headEnd/>
                  <a:tailEnd/>
                </a:ln>
              </p:spPr>
              <p:txBody>
                <a:bodyPr/>
                <a:lstStyle/>
                <a:p>
                  <a:endParaRPr lang="en-US"/>
                </a:p>
              </p:txBody>
            </p:sp>
            <p:sp>
              <p:nvSpPr>
                <p:cNvPr id="4290" name="Freeform 3213"/>
                <p:cNvSpPr>
                  <a:spLocks/>
                </p:cNvSpPr>
                <p:nvPr/>
              </p:nvSpPr>
              <p:spPr bwMode="auto">
                <a:xfrm>
                  <a:off x="1430" y="3779"/>
                  <a:ext cx="2" cy="5"/>
                </a:xfrm>
                <a:custGeom>
                  <a:avLst/>
                  <a:gdLst>
                    <a:gd name="T0" fmla="*/ 0 w 8"/>
                    <a:gd name="T1" fmla="*/ 29 h 29"/>
                    <a:gd name="T2" fmla="*/ 7 w 8"/>
                    <a:gd name="T3" fmla="*/ 0 h 29"/>
                    <a:gd name="T4" fmla="*/ 8 w 8"/>
                    <a:gd name="T5" fmla="*/ 0 h 29"/>
                    <a:gd name="T6" fmla="*/ 0 60000 65536"/>
                    <a:gd name="T7" fmla="*/ 0 60000 65536"/>
                    <a:gd name="T8" fmla="*/ 0 60000 65536"/>
                    <a:gd name="T9" fmla="*/ 0 w 8"/>
                    <a:gd name="T10" fmla="*/ 0 h 29"/>
                    <a:gd name="T11" fmla="*/ 8 w 8"/>
                    <a:gd name="T12" fmla="*/ 29 h 29"/>
                  </a:gdLst>
                  <a:ahLst/>
                  <a:cxnLst>
                    <a:cxn ang="T6">
                      <a:pos x="T0" y="T1"/>
                    </a:cxn>
                    <a:cxn ang="T7">
                      <a:pos x="T2" y="T3"/>
                    </a:cxn>
                    <a:cxn ang="T8">
                      <a:pos x="T4" y="T5"/>
                    </a:cxn>
                  </a:cxnLst>
                  <a:rect l="T9" t="T10" r="T11" b="T12"/>
                  <a:pathLst>
                    <a:path w="8" h="29">
                      <a:moveTo>
                        <a:pt x="0" y="29"/>
                      </a:moveTo>
                      <a:lnTo>
                        <a:pt x="7" y="0"/>
                      </a:lnTo>
                      <a:lnTo>
                        <a:pt x="8" y="0"/>
                      </a:lnTo>
                    </a:path>
                  </a:pathLst>
                </a:custGeom>
                <a:noFill/>
                <a:ln w="6350">
                  <a:solidFill>
                    <a:srgbClr val="0C0CFF"/>
                  </a:solidFill>
                  <a:prstDash val="solid"/>
                  <a:round/>
                  <a:headEnd/>
                  <a:tailEnd/>
                </a:ln>
              </p:spPr>
              <p:txBody>
                <a:bodyPr/>
                <a:lstStyle/>
                <a:p>
                  <a:endParaRPr lang="en-US"/>
                </a:p>
              </p:txBody>
            </p:sp>
            <p:sp>
              <p:nvSpPr>
                <p:cNvPr id="4291" name="Freeform 3214"/>
                <p:cNvSpPr>
                  <a:spLocks/>
                </p:cNvSpPr>
                <p:nvPr/>
              </p:nvSpPr>
              <p:spPr bwMode="auto">
                <a:xfrm>
                  <a:off x="1432" y="3772"/>
                  <a:ext cx="1" cy="7"/>
                </a:xfrm>
                <a:custGeom>
                  <a:avLst/>
                  <a:gdLst>
                    <a:gd name="T0" fmla="*/ 0 w 7"/>
                    <a:gd name="T1" fmla="*/ 37 h 37"/>
                    <a:gd name="T2" fmla="*/ 6 w 7"/>
                    <a:gd name="T3" fmla="*/ 0 h 37"/>
                    <a:gd name="T4" fmla="*/ 7 w 7"/>
                    <a:gd name="T5" fmla="*/ 0 h 37"/>
                    <a:gd name="T6" fmla="*/ 0 60000 65536"/>
                    <a:gd name="T7" fmla="*/ 0 60000 65536"/>
                    <a:gd name="T8" fmla="*/ 0 60000 65536"/>
                    <a:gd name="T9" fmla="*/ 0 w 7"/>
                    <a:gd name="T10" fmla="*/ 0 h 37"/>
                    <a:gd name="T11" fmla="*/ 7 w 7"/>
                    <a:gd name="T12" fmla="*/ 37 h 37"/>
                  </a:gdLst>
                  <a:ahLst/>
                  <a:cxnLst>
                    <a:cxn ang="T6">
                      <a:pos x="T0" y="T1"/>
                    </a:cxn>
                    <a:cxn ang="T7">
                      <a:pos x="T2" y="T3"/>
                    </a:cxn>
                    <a:cxn ang="T8">
                      <a:pos x="T4" y="T5"/>
                    </a:cxn>
                  </a:cxnLst>
                  <a:rect l="T9" t="T10" r="T11" b="T12"/>
                  <a:pathLst>
                    <a:path w="7" h="37">
                      <a:moveTo>
                        <a:pt x="0" y="37"/>
                      </a:moveTo>
                      <a:lnTo>
                        <a:pt x="6" y="0"/>
                      </a:lnTo>
                      <a:lnTo>
                        <a:pt x="7" y="0"/>
                      </a:lnTo>
                    </a:path>
                  </a:pathLst>
                </a:custGeom>
                <a:noFill/>
                <a:ln w="6350">
                  <a:solidFill>
                    <a:srgbClr val="0C0CFF"/>
                  </a:solidFill>
                  <a:prstDash val="solid"/>
                  <a:round/>
                  <a:headEnd/>
                  <a:tailEnd/>
                </a:ln>
              </p:spPr>
              <p:txBody>
                <a:bodyPr/>
                <a:lstStyle/>
                <a:p>
                  <a:endParaRPr lang="en-US"/>
                </a:p>
              </p:txBody>
            </p:sp>
            <p:sp>
              <p:nvSpPr>
                <p:cNvPr id="4292" name="Freeform 3215"/>
                <p:cNvSpPr>
                  <a:spLocks/>
                </p:cNvSpPr>
                <p:nvPr/>
              </p:nvSpPr>
              <p:spPr bwMode="auto">
                <a:xfrm>
                  <a:off x="1433" y="3763"/>
                  <a:ext cx="1" cy="9"/>
                </a:xfrm>
                <a:custGeom>
                  <a:avLst/>
                  <a:gdLst>
                    <a:gd name="T0" fmla="*/ 0 w 8"/>
                    <a:gd name="T1" fmla="*/ 48 h 48"/>
                    <a:gd name="T2" fmla="*/ 7 w 8"/>
                    <a:gd name="T3" fmla="*/ 0 h 48"/>
                    <a:gd name="T4" fmla="*/ 8 w 8"/>
                    <a:gd name="T5" fmla="*/ 0 h 48"/>
                    <a:gd name="T6" fmla="*/ 0 60000 65536"/>
                    <a:gd name="T7" fmla="*/ 0 60000 65536"/>
                    <a:gd name="T8" fmla="*/ 0 60000 65536"/>
                    <a:gd name="T9" fmla="*/ 0 w 8"/>
                    <a:gd name="T10" fmla="*/ 0 h 48"/>
                    <a:gd name="T11" fmla="*/ 8 w 8"/>
                    <a:gd name="T12" fmla="*/ 48 h 48"/>
                  </a:gdLst>
                  <a:ahLst/>
                  <a:cxnLst>
                    <a:cxn ang="T6">
                      <a:pos x="T0" y="T1"/>
                    </a:cxn>
                    <a:cxn ang="T7">
                      <a:pos x="T2" y="T3"/>
                    </a:cxn>
                    <a:cxn ang="T8">
                      <a:pos x="T4" y="T5"/>
                    </a:cxn>
                  </a:cxnLst>
                  <a:rect l="T9" t="T10" r="T11" b="T12"/>
                  <a:pathLst>
                    <a:path w="8" h="48">
                      <a:moveTo>
                        <a:pt x="0" y="48"/>
                      </a:moveTo>
                      <a:lnTo>
                        <a:pt x="7" y="0"/>
                      </a:lnTo>
                      <a:lnTo>
                        <a:pt x="8" y="0"/>
                      </a:lnTo>
                    </a:path>
                  </a:pathLst>
                </a:custGeom>
                <a:noFill/>
                <a:ln w="6350">
                  <a:solidFill>
                    <a:srgbClr val="0C0CFF"/>
                  </a:solidFill>
                  <a:prstDash val="solid"/>
                  <a:round/>
                  <a:headEnd/>
                  <a:tailEnd/>
                </a:ln>
              </p:spPr>
              <p:txBody>
                <a:bodyPr/>
                <a:lstStyle/>
                <a:p>
                  <a:endParaRPr lang="en-US"/>
                </a:p>
              </p:txBody>
            </p:sp>
            <p:sp>
              <p:nvSpPr>
                <p:cNvPr id="4293" name="Freeform 3216"/>
                <p:cNvSpPr>
                  <a:spLocks/>
                </p:cNvSpPr>
                <p:nvPr/>
              </p:nvSpPr>
              <p:spPr bwMode="auto">
                <a:xfrm>
                  <a:off x="1434" y="3751"/>
                  <a:ext cx="2" cy="12"/>
                </a:xfrm>
                <a:custGeom>
                  <a:avLst/>
                  <a:gdLst>
                    <a:gd name="T0" fmla="*/ 0 w 7"/>
                    <a:gd name="T1" fmla="*/ 61 h 61"/>
                    <a:gd name="T2" fmla="*/ 6 w 7"/>
                    <a:gd name="T3" fmla="*/ 0 h 61"/>
                    <a:gd name="T4" fmla="*/ 7 w 7"/>
                    <a:gd name="T5" fmla="*/ 0 h 61"/>
                    <a:gd name="T6" fmla="*/ 0 60000 65536"/>
                    <a:gd name="T7" fmla="*/ 0 60000 65536"/>
                    <a:gd name="T8" fmla="*/ 0 60000 65536"/>
                    <a:gd name="T9" fmla="*/ 0 w 7"/>
                    <a:gd name="T10" fmla="*/ 0 h 61"/>
                    <a:gd name="T11" fmla="*/ 7 w 7"/>
                    <a:gd name="T12" fmla="*/ 61 h 61"/>
                  </a:gdLst>
                  <a:ahLst/>
                  <a:cxnLst>
                    <a:cxn ang="T6">
                      <a:pos x="T0" y="T1"/>
                    </a:cxn>
                    <a:cxn ang="T7">
                      <a:pos x="T2" y="T3"/>
                    </a:cxn>
                    <a:cxn ang="T8">
                      <a:pos x="T4" y="T5"/>
                    </a:cxn>
                  </a:cxnLst>
                  <a:rect l="T9" t="T10" r="T11" b="T12"/>
                  <a:pathLst>
                    <a:path w="7" h="61">
                      <a:moveTo>
                        <a:pt x="0" y="61"/>
                      </a:moveTo>
                      <a:lnTo>
                        <a:pt x="6" y="0"/>
                      </a:lnTo>
                      <a:lnTo>
                        <a:pt x="7" y="0"/>
                      </a:lnTo>
                    </a:path>
                  </a:pathLst>
                </a:custGeom>
                <a:noFill/>
                <a:ln w="6350">
                  <a:solidFill>
                    <a:srgbClr val="0C0CFF"/>
                  </a:solidFill>
                  <a:prstDash val="solid"/>
                  <a:round/>
                  <a:headEnd/>
                  <a:tailEnd/>
                </a:ln>
              </p:spPr>
              <p:txBody>
                <a:bodyPr/>
                <a:lstStyle/>
                <a:p>
                  <a:endParaRPr lang="en-US"/>
                </a:p>
              </p:txBody>
            </p:sp>
            <p:sp>
              <p:nvSpPr>
                <p:cNvPr id="4294" name="Freeform 3217"/>
                <p:cNvSpPr>
                  <a:spLocks/>
                </p:cNvSpPr>
                <p:nvPr/>
              </p:nvSpPr>
              <p:spPr bwMode="auto">
                <a:xfrm>
                  <a:off x="1435" y="3736"/>
                  <a:ext cx="2" cy="15"/>
                </a:xfrm>
                <a:custGeom>
                  <a:avLst/>
                  <a:gdLst>
                    <a:gd name="T0" fmla="*/ 0 w 8"/>
                    <a:gd name="T1" fmla="*/ 75 h 75"/>
                    <a:gd name="T2" fmla="*/ 7 w 8"/>
                    <a:gd name="T3" fmla="*/ 0 h 75"/>
                    <a:gd name="T4" fmla="*/ 8 w 8"/>
                    <a:gd name="T5" fmla="*/ 0 h 75"/>
                    <a:gd name="T6" fmla="*/ 0 60000 65536"/>
                    <a:gd name="T7" fmla="*/ 0 60000 65536"/>
                    <a:gd name="T8" fmla="*/ 0 60000 65536"/>
                    <a:gd name="T9" fmla="*/ 0 w 8"/>
                    <a:gd name="T10" fmla="*/ 0 h 75"/>
                    <a:gd name="T11" fmla="*/ 8 w 8"/>
                    <a:gd name="T12" fmla="*/ 75 h 75"/>
                  </a:gdLst>
                  <a:ahLst/>
                  <a:cxnLst>
                    <a:cxn ang="T6">
                      <a:pos x="T0" y="T1"/>
                    </a:cxn>
                    <a:cxn ang="T7">
                      <a:pos x="T2" y="T3"/>
                    </a:cxn>
                    <a:cxn ang="T8">
                      <a:pos x="T4" y="T5"/>
                    </a:cxn>
                  </a:cxnLst>
                  <a:rect l="T9" t="T10" r="T11" b="T12"/>
                  <a:pathLst>
                    <a:path w="8" h="75">
                      <a:moveTo>
                        <a:pt x="0" y="75"/>
                      </a:moveTo>
                      <a:lnTo>
                        <a:pt x="7" y="0"/>
                      </a:lnTo>
                      <a:lnTo>
                        <a:pt x="8" y="0"/>
                      </a:lnTo>
                    </a:path>
                  </a:pathLst>
                </a:custGeom>
                <a:noFill/>
                <a:ln w="6350">
                  <a:solidFill>
                    <a:srgbClr val="0C0CFF"/>
                  </a:solidFill>
                  <a:prstDash val="solid"/>
                  <a:round/>
                  <a:headEnd/>
                  <a:tailEnd/>
                </a:ln>
              </p:spPr>
              <p:txBody>
                <a:bodyPr/>
                <a:lstStyle/>
                <a:p>
                  <a:endParaRPr lang="en-US"/>
                </a:p>
              </p:txBody>
            </p:sp>
            <p:sp>
              <p:nvSpPr>
                <p:cNvPr id="4295" name="Freeform 3218"/>
                <p:cNvSpPr>
                  <a:spLocks/>
                </p:cNvSpPr>
                <p:nvPr/>
              </p:nvSpPr>
              <p:spPr bwMode="auto">
                <a:xfrm>
                  <a:off x="1437" y="3719"/>
                  <a:ext cx="1" cy="17"/>
                </a:xfrm>
                <a:custGeom>
                  <a:avLst/>
                  <a:gdLst>
                    <a:gd name="T0" fmla="*/ 0 w 7"/>
                    <a:gd name="T1" fmla="*/ 91 h 91"/>
                    <a:gd name="T2" fmla="*/ 6 w 7"/>
                    <a:gd name="T3" fmla="*/ 0 h 91"/>
                    <a:gd name="T4" fmla="*/ 7 w 7"/>
                    <a:gd name="T5" fmla="*/ 0 h 91"/>
                    <a:gd name="T6" fmla="*/ 0 60000 65536"/>
                    <a:gd name="T7" fmla="*/ 0 60000 65536"/>
                    <a:gd name="T8" fmla="*/ 0 60000 65536"/>
                    <a:gd name="T9" fmla="*/ 0 w 7"/>
                    <a:gd name="T10" fmla="*/ 0 h 91"/>
                    <a:gd name="T11" fmla="*/ 7 w 7"/>
                    <a:gd name="T12" fmla="*/ 91 h 91"/>
                  </a:gdLst>
                  <a:ahLst/>
                  <a:cxnLst>
                    <a:cxn ang="T6">
                      <a:pos x="T0" y="T1"/>
                    </a:cxn>
                    <a:cxn ang="T7">
                      <a:pos x="T2" y="T3"/>
                    </a:cxn>
                    <a:cxn ang="T8">
                      <a:pos x="T4" y="T5"/>
                    </a:cxn>
                  </a:cxnLst>
                  <a:rect l="T9" t="T10" r="T11" b="T12"/>
                  <a:pathLst>
                    <a:path w="7" h="91">
                      <a:moveTo>
                        <a:pt x="0" y="91"/>
                      </a:moveTo>
                      <a:lnTo>
                        <a:pt x="6" y="0"/>
                      </a:lnTo>
                      <a:lnTo>
                        <a:pt x="7" y="0"/>
                      </a:lnTo>
                    </a:path>
                  </a:pathLst>
                </a:custGeom>
                <a:noFill/>
                <a:ln w="6350">
                  <a:solidFill>
                    <a:srgbClr val="0C0CFF"/>
                  </a:solidFill>
                  <a:prstDash val="solid"/>
                  <a:round/>
                  <a:headEnd/>
                  <a:tailEnd/>
                </a:ln>
              </p:spPr>
              <p:txBody>
                <a:bodyPr/>
                <a:lstStyle/>
                <a:p>
                  <a:endParaRPr lang="en-US"/>
                </a:p>
              </p:txBody>
            </p:sp>
            <p:sp>
              <p:nvSpPr>
                <p:cNvPr id="4296" name="Freeform 3219"/>
                <p:cNvSpPr>
                  <a:spLocks/>
                </p:cNvSpPr>
                <p:nvPr/>
              </p:nvSpPr>
              <p:spPr bwMode="auto">
                <a:xfrm>
                  <a:off x="1438" y="3699"/>
                  <a:ext cx="1" cy="20"/>
                </a:xfrm>
                <a:custGeom>
                  <a:avLst/>
                  <a:gdLst>
                    <a:gd name="T0" fmla="*/ 0 w 8"/>
                    <a:gd name="T1" fmla="*/ 107 h 107"/>
                    <a:gd name="T2" fmla="*/ 7 w 8"/>
                    <a:gd name="T3" fmla="*/ 0 h 107"/>
                    <a:gd name="T4" fmla="*/ 8 w 8"/>
                    <a:gd name="T5" fmla="*/ 0 h 107"/>
                    <a:gd name="T6" fmla="*/ 0 60000 65536"/>
                    <a:gd name="T7" fmla="*/ 0 60000 65536"/>
                    <a:gd name="T8" fmla="*/ 0 60000 65536"/>
                    <a:gd name="T9" fmla="*/ 0 w 8"/>
                    <a:gd name="T10" fmla="*/ 0 h 107"/>
                    <a:gd name="T11" fmla="*/ 8 w 8"/>
                    <a:gd name="T12" fmla="*/ 107 h 107"/>
                  </a:gdLst>
                  <a:ahLst/>
                  <a:cxnLst>
                    <a:cxn ang="T6">
                      <a:pos x="T0" y="T1"/>
                    </a:cxn>
                    <a:cxn ang="T7">
                      <a:pos x="T2" y="T3"/>
                    </a:cxn>
                    <a:cxn ang="T8">
                      <a:pos x="T4" y="T5"/>
                    </a:cxn>
                  </a:cxnLst>
                  <a:rect l="T9" t="T10" r="T11" b="T12"/>
                  <a:pathLst>
                    <a:path w="8" h="107">
                      <a:moveTo>
                        <a:pt x="0" y="107"/>
                      </a:moveTo>
                      <a:lnTo>
                        <a:pt x="7" y="0"/>
                      </a:lnTo>
                      <a:lnTo>
                        <a:pt x="8" y="0"/>
                      </a:lnTo>
                    </a:path>
                  </a:pathLst>
                </a:custGeom>
                <a:noFill/>
                <a:ln w="6350">
                  <a:solidFill>
                    <a:srgbClr val="0C0CFF"/>
                  </a:solidFill>
                  <a:prstDash val="solid"/>
                  <a:round/>
                  <a:headEnd/>
                  <a:tailEnd/>
                </a:ln>
              </p:spPr>
              <p:txBody>
                <a:bodyPr/>
                <a:lstStyle/>
                <a:p>
                  <a:endParaRPr lang="en-US"/>
                </a:p>
              </p:txBody>
            </p:sp>
            <p:sp>
              <p:nvSpPr>
                <p:cNvPr id="4297" name="Freeform 3220"/>
                <p:cNvSpPr>
                  <a:spLocks/>
                </p:cNvSpPr>
                <p:nvPr/>
              </p:nvSpPr>
              <p:spPr bwMode="auto">
                <a:xfrm>
                  <a:off x="1439" y="3675"/>
                  <a:ext cx="1" cy="24"/>
                </a:xfrm>
                <a:custGeom>
                  <a:avLst/>
                  <a:gdLst>
                    <a:gd name="T0" fmla="*/ 0 w 7"/>
                    <a:gd name="T1" fmla="*/ 122 h 122"/>
                    <a:gd name="T2" fmla="*/ 6 w 7"/>
                    <a:gd name="T3" fmla="*/ 0 h 122"/>
                    <a:gd name="T4" fmla="*/ 7 w 7"/>
                    <a:gd name="T5" fmla="*/ 0 h 122"/>
                    <a:gd name="T6" fmla="*/ 0 60000 65536"/>
                    <a:gd name="T7" fmla="*/ 0 60000 65536"/>
                    <a:gd name="T8" fmla="*/ 0 60000 65536"/>
                    <a:gd name="T9" fmla="*/ 0 w 7"/>
                    <a:gd name="T10" fmla="*/ 0 h 122"/>
                    <a:gd name="T11" fmla="*/ 7 w 7"/>
                    <a:gd name="T12" fmla="*/ 122 h 122"/>
                  </a:gdLst>
                  <a:ahLst/>
                  <a:cxnLst>
                    <a:cxn ang="T6">
                      <a:pos x="T0" y="T1"/>
                    </a:cxn>
                    <a:cxn ang="T7">
                      <a:pos x="T2" y="T3"/>
                    </a:cxn>
                    <a:cxn ang="T8">
                      <a:pos x="T4" y="T5"/>
                    </a:cxn>
                  </a:cxnLst>
                  <a:rect l="T9" t="T10" r="T11" b="T12"/>
                  <a:pathLst>
                    <a:path w="7" h="122">
                      <a:moveTo>
                        <a:pt x="0" y="122"/>
                      </a:moveTo>
                      <a:lnTo>
                        <a:pt x="6" y="0"/>
                      </a:lnTo>
                      <a:lnTo>
                        <a:pt x="7" y="0"/>
                      </a:lnTo>
                    </a:path>
                  </a:pathLst>
                </a:custGeom>
                <a:noFill/>
                <a:ln w="6350">
                  <a:solidFill>
                    <a:srgbClr val="0C0CFF"/>
                  </a:solidFill>
                  <a:prstDash val="solid"/>
                  <a:round/>
                  <a:headEnd/>
                  <a:tailEnd/>
                </a:ln>
              </p:spPr>
              <p:txBody>
                <a:bodyPr/>
                <a:lstStyle/>
                <a:p>
                  <a:endParaRPr lang="en-US"/>
                </a:p>
              </p:txBody>
            </p:sp>
            <p:sp>
              <p:nvSpPr>
                <p:cNvPr id="4298" name="Freeform 3221"/>
                <p:cNvSpPr>
                  <a:spLocks/>
                </p:cNvSpPr>
                <p:nvPr/>
              </p:nvSpPr>
              <p:spPr bwMode="auto">
                <a:xfrm>
                  <a:off x="1440" y="3650"/>
                  <a:ext cx="2" cy="25"/>
                </a:xfrm>
                <a:custGeom>
                  <a:avLst/>
                  <a:gdLst>
                    <a:gd name="T0" fmla="*/ 0 w 8"/>
                    <a:gd name="T1" fmla="*/ 133 h 133"/>
                    <a:gd name="T2" fmla="*/ 7 w 8"/>
                    <a:gd name="T3" fmla="*/ 0 h 133"/>
                    <a:gd name="T4" fmla="*/ 8 w 8"/>
                    <a:gd name="T5" fmla="*/ 0 h 133"/>
                    <a:gd name="T6" fmla="*/ 0 60000 65536"/>
                    <a:gd name="T7" fmla="*/ 0 60000 65536"/>
                    <a:gd name="T8" fmla="*/ 0 60000 65536"/>
                    <a:gd name="T9" fmla="*/ 0 w 8"/>
                    <a:gd name="T10" fmla="*/ 0 h 133"/>
                    <a:gd name="T11" fmla="*/ 8 w 8"/>
                    <a:gd name="T12" fmla="*/ 133 h 133"/>
                  </a:gdLst>
                  <a:ahLst/>
                  <a:cxnLst>
                    <a:cxn ang="T6">
                      <a:pos x="T0" y="T1"/>
                    </a:cxn>
                    <a:cxn ang="T7">
                      <a:pos x="T2" y="T3"/>
                    </a:cxn>
                    <a:cxn ang="T8">
                      <a:pos x="T4" y="T5"/>
                    </a:cxn>
                  </a:cxnLst>
                  <a:rect l="T9" t="T10" r="T11" b="T12"/>
                  <a:pathLst>
                    <a:path w="8" h="133">
                      <a:moveTo>
                        <a:pt x="0" y="133"/>
                      </a:moveTo>
                      <a:lnTo>
                        <a:pt x="7" y="0"/>
                      </a:lnTo>
                      <a:lnTo>
                        <a:pt x="8" y="0"/>
                      </a:lnTo>
                    </a:path>
                  </a:pathLst>
                </a:custGeom>
                <a:noFill/>
                <a:ln w="6350">
                  <a:solidFill>
                    <a:srgbClr val="0C0CFF"/>
                  </a:solidFill>
                  <a:prstDash val="solid"/>
                  <a:round/>
                  <a:headEnd/>
                  <a:tailEnd/>
                </a:ln>
              </p:spPr>
              <p:txBody>
                <a:bodyPr/>
                <a:lstStyle/>
                <a:p>
                  <a:endParaRPr lang="en-US"/>
                </a:p>
              </p:txBody>
            </p:sp>
            <p:sp>
              <p:nvSpPr>
                <p:cNvPr id="4299" name="Freeform 3222"/>
                <p:cNvSpPr>
                  <a:spLocks/>
                </p:cNvSpPr>
                <p:nvPr/>
              </p:nvSpPr>
              <p:spPr bwMode="auto">
                <a:xfrm>
                  <a:off x="1442" y="3623"/>
                  <a:ext cx="1" cy="27"/>
                </a:xfrm>
                <a:custGeom>
                  <a:avLst/>
                  <a:gdLst>
                    <a:gd name="T0" fmla="*/ 0 w 8"/>
                    <a:gd name="T1" fmla="*/ 139 h 139"/>
                    <a:gd name="T2" fmla="*/ 7 w 8"/>
                    <a:gd name="T3" fmla="*/ 0 h 139"/>
                    <a:gd name="T4" fmla="*/ 8 w 8"/>
                    <a:gd name="T5" fmla="*/ 0 h 139"/>
                    <a:gd name="T6" fmla="*/ 0 60000 65536"/>
                    <a:gd name="T7" fmla="*/ 0 60000 65536"/>
                    <a:gd name="T8" fmla="*/ 0 60000 65536"/>
                    <a:gd name="T9" fmla="*/ 0 w 8"/>
                    <a:gd name="T10" fmla="*/ 0 h 139"/>
                    <a:gd name="T11" fmla="*/ 8 w 8"/>
                    <a:gd name="T12" fmla="*/ 139 h 139"/>
                  </a:gdLst>
                  <a:ahLst/>
                  <a:cxnLst>
                    <a:cxn ang="T6">
                      <a:pos x="T0" y="T1"/>
                    </a:cxn>
                    <a:cxn ang="T7">
                      <a:pos x="T2" y="T3"/>
                    </a:cxn>
                    <a:cxn ang="T8">
                      <a:pos x="T4" y="T5"/>
                    </a:cxn>
                  </a:cxnLst>
                  <a:rect l="T9" t="T10" r="T11" b="T12"/>
                  <a:pathLst>
                    <a:path w="8" h="139">
                      <a:moveTo>
                        <a:pt x="0" y="139"/>
                      </a:moveTo>
                      <a:lnTo>
                        <a:pt x="7" y="0"/>
                      </a:lnTo>
                      <a:lnTo>
                        <a:pt x="8" y="0"/>
                      </a:lnTo>
                    </a:path>
                  </a:pathLst>
                </a:custGeom>
                <a:noFill/>
                <a:ln w="6350">
                  <a:solidFill>
                    <a:srgbClr val="0C0CFF"/>
                  </a:solidFill>
                  <a:prstDash val="solid"/>
                  <a:round/>
                  <a:headEnd/>
                  <a:tailEnd/>
                </a:ln>
              </p:spPr>
              <p:txBody>
                <a:bodyPr/>
                <a:lstStyle/>
                <a:p>
                  <a:endParaRPr lang="en-US"/>
                </a:p>
              </p:txBody>
            </p:sp>
            <p:sp>
              <p:nvSpPr>
                <p:cNvPr id="4300" name="Freeform 3223"/>
                <p:cNvSpPr>
                  <a:spLocks/>
                </p:cNvSpPr>
                <p:nvPr/>
              </p:nvSpPr>
              <p:spPr bwMode="auto">
                <a:xfrm>
                  <a:off x="1443" y="3597"/>
                  <a:ext cx="1" cy="26"/>
                </a:xfrm>
                <a:custGeom>
                  <a:avLst/>
                  <a:gdLst>
                    <a:gd name="T0" fmla="*/ 0 w 7"/>
                    <a:gd name="T1" fmla="*/ 139 h 139"/>
                    <a:gd name="T2" fmla="*/ 6 w 7"/>
                    <a:gd name="T3" fmla="*/ 0 h 139"/>
                    <a:gd name="T4" fmla="*/ 7 w 7"/>
                    <a:gd name="T5" fmla="*/ 0 h 139"/>
                    <a:gd name="T6" fmla="*/ 0 60000 65536"/>
                    <a:gd name="T7" fmla="*/ 0 60000 65536"/>
                    <a:gd name="T8" fmla="*/ 0 60000 65536"/>
                    <a:gd name="T9" fmla="*/ 0 w 7"/>
                    <a:gd name="T10" fmla="*/ 0 h 139"/>
                    <a:gd name="T11" fmla="*/ 7 w 7"/>
                    <a:gd name="T12" fmla="*/ 139 h 139"/>
                  </a:gdLst>
                  <a:ahLst/>
                  <a:cxnLst>
                    <a:cxn ang="T6">
                      <a:pos x="T0" y="T1"/>
                    </a:cxn>
                    <a:cxn ang="T7">
                      <a:pos x="T2" y="T3"/>
                    </a:cxn>
                    <a:cxn ang="T8">
                      <a:pos x="T4" y="T5"/>
                    </a:cxn>
                  </a:cxnLst>
                  <a:rect l="T9" t="T10" r="T11" b="T12"/>
                  <a:pathLst>
                    <a:path w="7" h="139">
                      <a:moveTo>
                        <a:pt x="0" y="139"/>
                      </a:moveTo>
                      <a:lnTo>
                        <a:pt x="6" y="0"/>
                      </a:lnTo>
                      <a:lnTo>
                        <a:pt x="7" y="0"/>
                      </a:lnTo>
                    </a:path>
                  </a:pathLst>
                </a:custGeom>
                <a:noFill/>
                <a:ln w="6350">
                  <a:solidFill>
                    <a:srgbClr val="0C0CFF"/>
                  </a:solidFill>
                  <a:prstDash val="solid"/>
                  <a:round/>
                  <a:headEnd/>
                  <a:tailEnd/>
                </a:ln>
              </p:spPr>
              <p:txBody>
                <a:bodyPr/>
                <a:lstStyle/>
                <a:p>
                  <a:endParaRPr lang="en-US"/>
                </a:p>
              </p:txBody>
            </p:sp>
            <p:sp>
              <p:nvSpPr>
                <p:cNvPr id="4301" name="Freeform 3224"/>
                <p:cNvSpPr>
                  <a:spLocks/>
                </p:cNvSpPr>
                <p:nvPr/>
              </p:nvSpPr>
              <p:spPr bwMode="auto">
                <a:xfrm>
                  <a:off x="1444" y="3572"/>
                  <a:ext cx="2" cy="25"/>
                </a:xfrm>
                <a:custGeom>
                  <a:avLst/>
                  <a:gdLst>
                    <a:gd name="T0" fmla="*/ 0 w 8"/>
                    <a:gd name="T1" fmla="*/ 130 h 130"/>
                    <a:gd name="T2" fmla="*/ 7 w 8"/>
                    <a:gd name="T3" fmla="*/ 0 h 130"/>
                    <a:gd name="T4" fmla="*/ 8 w 8"/>
                    <a:gd name="T5" fmla="*/ 0 h 130"/>
                    <a:gd name="T6" fmla="*/ 0 60000 65536"/>
                    <a:gd name="T7" fmla="*/ 0 60000 65536"/>
                    <a:gd name="T8" fmla="*/ 0 60000 65536"/>
                    <a:gd name="T9" fmla="*/ 0 w 8"/>
                    <a:gd name="T10" fmla="*/ 0 h 130"/>
                    <a:gd name="T11" fmla="*/ 8 w 8"/>
                    <a:gd name="T12" fmla="*/ 130 h 130"/>
                  </a:gdLst>
                  <a:ahLst/>
                  <a:cxnLst>
                    <a:cxn ang="T6">
                      <a:pos x="T0" y="T1"/>
                    </a:cxn>
                    <a:cxn ang="T7">
                      <a:pos x="T2" y="T3"/>
                    </a:cxn>
                    <a:cxn ang="T8">
                      <a:pos x="T4" y="T5"/>
                    </a:cxn>
                  </a:cxnLst>
                  <a:rect l="T9" t="T10" r="T11" b="T12"/>
                  <a:pathLst>
                    <a:path w="8" h="130">
                      <a:moveTo>
                        <a:pt x="0" y="130"/>
                      </a:moveTo>
                      <a:lnTo>
                        <a:pt x="7" y="0"/>
                      </a:lnTo>
                      <a:lnTo>
                        <a:pt x="8" y="0"/>
                      </a:lnTo>
                    </a:path>
                  </a:pathLst>
                </a:custGeom>
                <a:noFill/>
                <a:ln w="6350">
                  <a:solidFill>
                    <a:srgbClr val="0C0CFF"/>
                  </a:solidFill>
                  <a:prstDash val="solid"/>
                  <a:round/>
                  <a:headEnd/>
                  <a:tailEnd/>
                </a:ln>
              </p:spPr>
              <p:txBody>
                <a:bodyPr/>
                <a:lstStyle/>
                <a:p>
                  <a:endParaRPr lang="en-US"/>
                </a:p>
              </p:txBody>
            </p:sp>
            <p:sp>
              <p:nvSpPr>
                <p:cNvPr id="4302" name="Freeform 3225"/>
                <p:cNvSpPr>
                  <a:spLocks/>
                </p:cNvSpPr>
                <p:nvPr/>
              </p:nvSpPr>
              <p:spPr bwMode="auto">
                <a:xfrm>
                  <a:off x="1445" y="3550"/>
                  <a:ext cx="2" cy="22"/>
                </a:xfrm>
                <a:custGeom>
                  <a:avLst/>
                  <a:gdLst>
                    <a:gd name="T0" fmla="*/ 0 w 7"/>
                    <a:gd name="T1" fmla="*/ 112 h 112"/>
                    <a:gd name="T2" fmla="*/ 6 w 7"/>
                    <a:gd name="T3" fmla="*/ 0 h 112"/>
                    <a:gd name="T4" fmla="*/ 7 w 7"/>
                    <a:gd name="T5" fmla="*/ 0 h 112"/>
                    <a:gd name="T6" fmla="*/ 0 60000 65536"/>
                    <a:gd name="T7" fmla="*/ 0 60000 65536"/>
                    <a:gd name="T8" fmla="*/ 0 60000 65536"/>
                    <a:gd name="T9" fmla="*/ 0 w 7"/>
                    <a:gd name="T10" fmla="*/ 0 h 112"/>
                    <a:gd name="T11" fmla="*/ 7 w 7"/>
                    <a:gd name="T12" fmla="*/ 112 h 112"/>
                  </a:gdLst>
                  <a:ahLst/>
                  <a:cxnLst>
                    <a:cxn ang="T6">
                      <a:pos x="T0" y="T1"/>
                    </a:cxn>
                    <a:cxn ang="T7">
                      <a:pos x="T2" y="T3"/>
                    </a:cxn>
                    <a:cxn ang="T8">
                      <a:pos x="T4" y="T5"/>
                    </a:cxn>
                  </a:cxnLst>
                  <a:rect l="T9" t="T10" r="T11" b="T12"/>
                  <a:pathLst>
                    <a:path w="7" h="112">
                      <a:moveTo>
                        <a:pt x="0" y="112"/>
                      </a:moveTo>
                      <a:lnTo>
                        <a:pt x="6" y="0"/>
                      </a:lnTo>
                      <a:lnTo>
                        <a:pt x="7" y="0"/>
                      </a:lnTo>
                    </a:path>
                  </a:pathLst>
                </a:custGeom>
                <a:noFill/>
                <a:ln w="6350">
                  <a:solidFill>
                    <a:srgbClr val="0C0CFF"/>
                  </a:solidFill>
                  <a:prstDash val="solid"/>
                  <a:round/>
                  <a:headEnd/>
                  <a:tailEnd/>
                </a:ln>
              </p:spPr>
              <p:txBody>
                <a:bodyPr/>
                <a:lstStyle/>
                <a:p>
                  <a:endParaRPr lang="en-US"/>
                </a:p>
              </p:txBody>
            </p:sp>
            <p:sp>
              <p:nvSpPr>
                <p:cNvPr id="4303" name="Freeform 3226"/>
                <p:cNvSpPr>
                  <a:spLocks/>
                </p:cNvSpPr>
                <p:nvPr/>
              </p:nvSpPr>
              <p:spPr bwMode="auto">
                <a:xfrm>
                  <a:off x="1447" y="3534"/>
                  <a:ext cx="1" cy="16"/>
                </a:xfrm>
                <a:custGeom>
                  <a:avLst/>
                  <a:gdLst>
                    <a:gd name="T0" fmla="*/ 0 w 8"/>
                    <a:gd name="T1" fmla="*/ 84 h 84"/>
                    <a:gd name="T2" fmla="*/ 7 w 8"/>
                    <a:gd name="T3" fmla="*/ 0 h 84"/>
                    <a:gd name="T4" fmla="*/ 8 w 8"/>
                    <a:gd name="T5" fmla="*/ 0 h 84"/>
                    <a:gd name="T6" fmla="*/ 0 60000 65536"/>
                    <a:gd name="T7" fmla="*/ 0 60000 65536"/>
                    <a:gd name="T8" fmla="*/ 0 60000 65536"/>
                    <a:gd name="T9" fmla="*/ 0 w 8"/>
                    <a:gd name="T10" fmla="*/ 0 h 84"/>
                    <a:gd name="T11" fmla="*/ 8 w 8"/>
                    <a:gd name="T12" fmla="*/ 84 h 84"/>
                  </a:gdLst>
                  <a:ahLst/>
                  <a:cxnLst>
                    <a:cxn ang="T6">
                      <a:pos x="T0" y="T1"/>
                    </a:cxn>
                    <a:cxn ang="T7">
                      <a:pos x="T2" y="T3"/>
                    </a:cxn>
                    <a:cxn ang="T8">
                      <a:pos x="T4" y="T5"/>
                    </a:cxn>
                  </a:cxnLst>
                  <a:rect l="T9" t="T10" r="T11" b="T12"/>
                  <a:pathLst>
                    <a:path w="8" h="84">
                      <a:moveTo>
                        <a:pt x="0" y="84"/>
                      </a:moveTo>
                      <a:lnTo>
                        <a:pt x="7" y="0"/>
                      </a:lnTo>
                      <a:lnTo>
                        <a:pt x="8" y="0"/>
                      </a:lnTo>
                    </a:path>
                  </a:pathLst>
                </a:custGeom>
                <a:noFill/>
                <a:ln w="6350">
                  <a:solidFill>
                    <a:srgbClr val="0C0CFF"/>
                  </a:solidFill>
                  <a:prstDash val="solid"/>
                  <a:round/>
                  <a:headEnd/>
                  <a:tailEnd/>
                </a:ln>
              </p:spPr>
              <p:txBody>
                <a:bodyPr/>
                <a:lstStyle/>
                <a:p>
                  <a:endParaRPr lang="en-US"/>
                </a:p>
              </p:txBody>
            </p:sp>
            <p:sp>
              <p:nvSpPr>
                <p:cNvPr id="4304" name="Freeform 3227"/>
                <p:cNvSpPr>
                  <a:spLocks/>
                </p:cNvSpPr>
                <p:nvPr/>
              </p:nvSpPr>
              <p:spPr bwMode="auto">
                <a:xfrm>
                  <a:off x="1448" y="3525"/>
                  <a:ext cx="1" cy="9"/>
                </a:xfrm>
                <a:custGeom>
                  <a:avLst/>
                  <a:gdLst>
                    <a:gd name="T0" fmla="*/ 0 w 7"/>
                    <a:gd name="T1" fmla="*/ 50 h 50"/>
                    <a:gd name="T2" fmla="*/ 6 w 7"/>
                    <a:gd name="T3" fmla="*/ 0 h 50"/>
                    <a:gd name="T4" fmla="*/ 7 w 7"/>
                    <a:gd name="T5" fmla="*/ 0 h 50"/>
                    <a:gd name="T6" fmla="*/ 0 60000 65536"/>
                    <a:gd name="T7" fmla="*/ 0 60000 65536"/>
                    <a:gd name="T8" fmla="*/ 0 60000 65536"/>
                    <a:gd name="T9" fmla="*/ 0 w 7"/>
                    <a:gd name="T10" fmla="*/ 0 h 50"/>
                    <a:gd name="T11" fmla="*/ 7 w 7"/>
                    <a:gd name="T12" fmla="*/ 50 h 50"/>
                  </a:gdLst>
                  <a:ahLst/>
                  <a:cxnLst>
                    <a:cxn ang="T6">
                      <a:pos x="T0" y="T1"/>
                    </a:cxn>
                    <a:cxn ang="T7">
                      <a:pos x="T2" y="T3"/>
                    </a:cxn>
                    <a:cxn ang="T8">
                      <a:pos x="T4" y="T5"/>
                    </a:cxn>
                  </a:cxnLst>
                  <a:rect l="T9" t="T10" r="T11" b="T12"/>
                  <a:pathLst>
                    <a:path w="7" h="50">
                      <a:moveTo>
                        <a:pt x="0" y="50"/>
                      </a:moveTo>
                      <a:lnTo>
                        <a:pt x="6" y="0"/>
                      </a:lnTo>
                      <a:lnTo>
                        <a:pt x="7" y="0"/>
                      </a:lnTo>
                    </a:path>
                  </a:pathLst>
                </a:custGeom>
                <a:noFill/>
                <a:ln w="6350">
                  <a:solidFill>
                    <a:srgbClr val="0C0CFF"/>
                  </a:solidFill>
                  <a:prstDash val="solid"/>
                  <a:round/>
                  <a:headEnd/>
                  <a:tailEnd/>
                </a:ln>
              </p:spPr>
              <p:txBody>
                <a:bodyPr/>
                <a:lstStyle/>
                <a:p>
                  <a:endParaRPr lang="en-US"/>
                </a:p>
              </p:txBody>
            </p:sp>
            <p:sp>
              <p:nvSpPr>
                <p:cNvPr id="4305" name="Freeform 3228"/>
                <p:cNvSpPr>
                  <a:spLocks/>
                </p:cNvSpPr>
                <p:nvPr/>
              </p:nvSpPr>
              <p:spPr bwMode="auto">
                <a:xfrm>
                  <a:off x="1449" y="3523"/>
                  <a:ext cx="2" cy="2"/>
                </a:xfrm>
                <a:custGeom>
                  <a:avLst/>
                  <a:gdLst>
                    <a:gd name="T0" fmla="*/ 0 w 8"/>
                    <a:gd name="T1" fmla="*/ 11 h 11"/>
                    <a:gd name="T2" fmla="*/ 7 w 8"/>
                    <a:gd name="T3" fmla="*/ 0 h 11"/>
                    <a:gd name="T4" fmla="*/ 8 w 8"/>
                    <a:gd name="T5" fmla="*/ 0 h 11"/>
                    <a:gd name="T6" fmla="*/ 0 60000 65536"/>
                    <a:gd name="T7" fmla="*/ 0 60000 65536"/>
                    <a:gd name="T8" fmla="*/ 0 60000 65536"/>
                    <a:gd name="T9" fmla="*/ 0 w 8"/>
                    <a:gd name="T10" fmla="*/ 0 h 11"/>
                    <a:gd name="T11" fmla="*/ 8 w 8"/>
                    <a:gd name="T12" fmla="*/ 11 h 11"/>
                  </a:gdLst>
                  <a:ahLst/>
                  <a:cxnLst>
                    <a:cxn ang="T6">
                      <a:pos x="T0" y="T1"/>
                    </a:cxn>
                    <a:cxn ang="T7">
                      <a:pos x="T2" y="T3"/>
                    </a:cxn>
                    <a:cxn ang="T8">
                      <a:pos x="T4" y="T5"/>
                    </a:cxn>
                  </a:cxnLst>
                  <a:rect l="T9" t="T10" r="T11" b="T12"/>
                  <a:pathLst>
                    <a:path w="8" h="11">
                      <a:moveTo>
                        <a:pt x="0" y="11"/>
                      </a:moveTo>
                      <a:lnTo>
                        <a:pt x="7" y="0"/>
                      </a:lnTo>
                      <a:lnTo>
                        <a:pt x="8" y="0"/>
                      </a:lnTo>
                    </a:path>
                  </a:pathLst>
                </a:custGeom>
                <a:noFill/>
                <a:ln w="6350">
                  <a:solidFill>
                    <a:srgbClr val="0C0CFF"/>
                  </a:solidFill>
                  <a:prstDash val="solid"/>
                  <a:round/>
                  <a:headEnd/>
                  <a:tailEnd/>
                </a:ln>
              </p:spPr>
              <p:txBody>
                <a:bodyPr/>
                <a:lstStyle/>
                <a:p>
                  <a:endParaRPr lang="en-US"/>
                </a:p>
              </p:txBody>
            </p:sp>
            <p:sp>
              <p:nvSpPr>
                <p:cNvPr id="4306" name="Freeform 3229"/>
                <p:cNvSpPr>
                  <a:spLocks/>
                </p:cNvSpPr>
                <p:nvPr/>
              </p:nvSpPr>
              <p:spPr bwMode="auto">
                <a:xfrm>
                  <a:off x="1450" y="3523"/>
                  <a:ext cx="2" cy="5"/>
                </a:xfrm>
                <a:custGeom>
                  <a:avLst/>
                  <a:gdLst>
                    <a:gd name="T0" fmla="*/ 0 w 7"/>
                    <a:gd name="T1" fmla="*/ 0 h 29"/>
                    <a:gd name="T2" fmla="*/ 6 w 7"/>
                    <a:gd name="T3" fmla="*/ 29 h 29"/>
                    <a:gd name="T4" fmla="*/ 7 w 7"/>
                    <a:gd name="T5" fmla="*/ 29 h 29"/>
                    <a:gd name="T6" fmla="*/ 0 60000 65536"/>
                    <a:gd name="T7" fmla="*/ 0 60000 65536"/>
                    <a:gd name="T8" fmla="*/ 0 60000 65536"/>
                    <a:gd name="T9" fmla="*/ 0 w 7"/>
                    <a:gd name="T10" fmla="*/ 0 h 29"/>
                    <a:gd name="T11" fmla="*/ 7 w 7"/>
                    <a:gd name="T12" fmla="*/ 29 h 29"/>
                  </a:gdLst>
                  <a:ahLst/>
                  <a:cxnLst>
                    <a:cxn ang="T6">
                      <a:pos x="T0" y="T1"/>
                    </a:cxn>
                    <a:cxn ang="T7">
                      <a:pos x="T2" y="T3"/>
                    </a:cxn>
                    <a:cxn ang="T8">
                      <a:pos x="T4" y="T5"/>
                    </a:cxn>
                  </a:cxnLst>
                  <a:rect l="T9" t="T10" r="T11" b="T12"/>
                  <a:pathLst>
                    <a:path w="7" h="29">
                      <a:moveTo>
                        <a:pt x="0" y="0"/>
                      </a:moveTo>
                      <a:lnTo>
                        <a:pt x="6" y="29"/>
                      </a:lnTo>
                      <a:lnTo>
                        <a:pt x="7" y="29"/>
                      </a:lnTo>
                    </a:path>
                  </a:pathLst>
                </a:custGeom>
                <a:noFill/>
                <a:ln w="6350">
                  <a:solidFill>
                    <a:srgbClr val="0C0CFF"/>
                  </a:solidFill>
                  <a:prstDash val="solid"/>
                  <a:round/>
                  <a:headEnd/>
                  <a:tailEnd/>
                </a:ln>
              </p:spPr>
              <p:txBody>
                <a:bodyPr/>
                <a:lstStyle/>
                <a:p>
                  <a:endParaRPr lang="en-US"/>
                </a:p>
              </p:txBody>
            </p:sp>
            <p:sp>
              <p:nvSpPr>
                <p:cNvPr id="4307" name="Freeform 3230"/>
                <p:cNvSpPr>
                  <a:spLocks/>
                </p:cNvSpPr>
                <p:nvPr/>
              </p:nvSpPr>
              <p:spPr bwMode="auto">
                <a:xfrm>
                  <a:off x="1452" y="3528"/>
                  <a:ext cx="1" cy="13"/>
                </a:xfrm>
                <a:custGeom>
                  <a:avLst/>
                  <a:gdLst>
                    <a:gd name="T0" fmla="*/ 0 w 8"/>
                    <a:gd name="T1" fmla="*/ 0 h 67"/>
                    <a:gd name="T2" fmla="*/ 7 w 8"/>
                    <a:gd name="T3" fmla="*/ 67 h 67"/>
                    <a:gd name="T4" fmla="*/ 8 w 8"/>
                    <a:gd name="T5" fmla="*/ 67 h 67"/>
                    <a:gd name="T6" fmla="*/ 0 60000 65536"/>
                    <a:gd name="T7" fmla="*/ 0 60000 65536"/>
                    <a:gd name="T8" fmla="*/ 0 60000 65536"/>
                    <a:gd name="T9" fmla="*/ 0 w 8"/>
                    <a:gd name="T10" fmla="*/ 0 h 67"/>
                    <a:gd name="T11" fmla="*/ 8 w 8"/>
                    <a:gd name="T12" fmla="*/ 67 h 67"/>
                  </a:gdLst>
                  <a:ahLst/>
                  <a:cxnLst>
                    <a:cxn ang="T6">
                      <a:pos x="T0" y="T1"/>
                    </a:cxn>
                    <a:cxn ang="T7">
                      <a:pos x="T2" y="T3"/>
                    </a:cxn>
                    <a:cxn ang="T8">
                      <a:pos x="T4" y="T5"/>
                    </a:cxn>
                  </a:cxnLst>
                  <a:rect l="T9" t="T10" r="T11" b="T12"/>
                  <a:pathLst>
                    <a:path w="8" h="67">
                      <a:moveTo>
                        <a:pt x="0" y="0"/>
                      </a:moveTo>
                      <a:lnTo>
                        <a:pt x="7" y="67"/>
                      </a:lnTo>
                      <a:lnTo>
                        <a:pt x="8" y="67"/>
                      </a:lnTo>
                    </a:path>
                  </a:pathLst>
                </a:custGeom>
                <a:noFill/>
                <a:ln w="6350">
                  <a:solidFill>
                    <a:srgbClr val="0C0CFF"/>
                  </a:solidFill>
                  <a:prstDash val="solid"/>
                  <a:round/>
                  <a:headEnd/>
                  <a:tailEnd/>
                </a:ln>
              </p:spPr>
              <p:txBody>
                <a:bodyPr/>
                <a:lstStyle/>
                <a:p>
                  <a:endParaRPr lang="en-US"/>
                </a:p>
              </p:txBody>
            </p:sp>
            <p:sp>
              <p:nvSpPr>
                <p:cNvPr id="4308" name="Freeform 3231"/>
                <p:cNvSpPr>
                  <a:spLocks/>
                </p:cNvSpPr>
                <p:nvPr/>
              </p:nvSpPr>
              <p:spPr bwMode="auto">
                <a:xfrm>
                  <a:off x="1453" y="3541"/>
                  <a:ext cx="1" cy="19"/>
                </a:xfrm>
                <a:custGeom>
                  <a:avLst/>
                  <a:gdLst>
                    <a:gd name="T0" fmla="*/ 0 w 7"/>
                    <a:gd name="T1" fmla="*/ 0 h 101"/>
                    <a:gd name="T2" fmla="*/ 6 w 7"/>
                    <a:gd name="T3" fmla="*/ 101 h 101"/>
                    <a:gd name="T4" fmla="*/ 7 w 7"/>
                    <a:gd name="T5" fmla="*/ 101 h 101"/>
                    <a:gd name="T6" fmla="*/ 0 60000 65536"/>
                    <a:gd name="T7" fmla="*/ 0 60000 65536"/>
                    <a:gd name="T8" fmla="*/ 0 60000 65536"/>
                    <a:gd name="T9" fmla="*/ 0 w 7"/>
                    <a:gd name="T10" fmla="*/ 0 h 101"/>
                    <a:gd name="T11" fmla="*/ 7 w 7"/>
                    <a:gd name="T12" fmla="*/ 101 h 101"/>
                  </a:gdLst>
                  <a:ahLst/>
                  <a:cxnLst>
                    <a:cxn ang="T6">
                      <a:pos x="T0" y="T1"/>
                    </a:cxn>
                    <a:cxn ang="T7">
                      <a:pos x="T2" y="T3"/>
                    </a:cxn>
                    <a:cxn ang="T8">
                      <a:pos x="T4" y="T5"/>
                    </a:cxn>
                  </a:cxnLst>
                  <a:rect l="T9" t="T10" r="T11" b="T12"/>
                  <a:pathLst>
                    <a:path w="7" h="101">
                      <a:moveTo>
                        <a:pt x="0" y="0"/>
                      </a:moveTo>
                      <a:lnTo>
                        <a:pt x="6" y="101"/>
                      </a:lnTo>
                      <a:lnTo>
                        <a:pt x="7" y="101"/>
                      </a:lnTo>
                    </a:path>
                  </a:pathLst>
                </a:custGeom>
                <a:noFill/>
                <a:ln w="6350">
                  <a:solidFill>
                    <a:srgbClr val="0C0CFF"/>
                  </a:solidFill>
                  <a:prstDash val="solid"/>
                  <a:round/>
                  <a:headEnd/>
                  <a:tailEnd/>
                </a:ln>
              </p:spPr>
              <p:txBody>
                <a:bodyPr/>
                <a:lstStyle/>
                <a:p>
                  <a:endParaRPr lang="en-US"/>
                </a:p>
              </p:txBody>
            </p:sp>
            <p:sp>
              <p:nvSpPr>
                <p:cNvPr id="4309" name="Freeform 3232"/>
                <p:cNvSpPr>
                  <a:spLocks/>
                </p:cNvSpPr>
                <p:nvPr/>
              </p:nvSpPr>
              <p:spPr bwMode="auto">
                <a:xfrm>
                  <a:off x="1454" y="3560"/>
                  <a:ext cx="2" cy="24"/>
                </a:xfrm>
                <a:custGeom>
                  <a:avLst/>
                  <a:gdLst>
                    <a:gd name="T0" fmla="*/ 0 w 8"/>
                    <a:gd name="T1" fmla="*/ 0 h 125"/>
                    <a:gd name="T2" fmla="*/ 7 w 8"/>
                    <a:gd name="T3" fmla="*/ 125 h 125"/>
                    <a:gd name="T4" fmla="*/ 8 w 8"/>
                    <a:gd name="T5" fmla="*/ 125 h 125"/>
                    <a:gd name="T6" fmla="*/ 0 60000 65536"/>
                    <a:gd name="T7" fmla="*/ 0 60000 65536"/>
                    <a:gd name="T8" fmla="*/ 0 60000 65536"/>
                    <a:gd name="T9" fmla="*/ 0 w 8"/>
                    <a:gd name="T10" fmla="*/ 0 h 125"/>
                    <a:gd name="T11" fmla="*/ 8 w 8"/>
                    <a:gd name="T12" fmla="*/ 125 h 125"/>
                  </a:gdLst>
                  <a:ahLst/>
                  <a:cxnLst>
                    <a:cxn ang="T6">
                      <a:pos x="T0" y="T1"/>
                    </a:cxn>
                    <a:cxn ang="T7">
                      <a:pos x="T2" y="T3"/>
                    </a:cxn>
                    <a:cxn ang="T8">
                      <a:pos x="T4" y="T5"/>
                    </a:cxn>
                  </a:cxnLst>
                  <a:rect l="T9" t="T10" r="T11" b="T12"/>
                  <a:pathLst>
                    <a:path w="8" h="125">
                      <a:moveTo>
                        <a:pt x="0" y="0"/>
                      </a:moveTo>
                      <a:lnTo>
                        <a:pt x="7" y="125"/>
                      </a:lnTo>
                      <a:lnTo>
                        <a:pt x="8" y="125"/>
                      </a:lnTo>
                    </a:path>
                  </a:pathLst>
                </a:custGeom>
                <a:noFill/>
                <a:ln w="6350">
                  <a:solidFill>
                    <a:srgbClr val="0C0CFF"/>
                  </a:solidFill>
                  <a:prstDash val="solid"/>
                  <a:round/>
                  <a:headEnd/>
                  <a:tailEnd/>
                </a:ln>
              </p:spPr>
              <p:txBody>
                <a:bodyPr/>
                <a:lstStyle/>
                <a:p>
                  <a:endParaRPr lang="en-US"/>
                </a:p>
              </p:txBody>
            </p:sp>
            <p:sp>
              <p:nvSpPr>
                <p:cNvPr id="4310" name="Freeform 3233"/>
                <p:cNvSpPr>
                  <a:spLocks/>
                </p:cNvSpPr>
                <p:nvPr/>
              </p:nvSpPr>
              <p:spPr bwMode="auto">
                <a:xfrm>
                  <a:off x="1455" y="3584"/>
                  <a:ext cx="2" cy="27"/>
                </a:xfrm>
                <a:custGeom>
                  <a:avLst/>
                  <a:gdLst>
                    <a:gd name="T0" fmla="*/ 0 w 8"/>
                    <a:gd name="T1" fmla="*/ 0 h 142"/>
                    <a:gd name="T2" fmla="*/ 7 w 8"/>
                    <a:gd name="T3" fmla="*/ 142 h 142"/>
                    <a:gd name="T4" fmla="*/ 8 w 8"/>
                    <a:gd name="T5" fmla="*/ 142 h 142"/>
                    <a:gd name="T6" fmla="*/ 0 60000 65536"/>
                    <a:gd name="T7" fmla="*/ 0 60000 65536"/>
                    <a:gd name="T8" fmla="*/ 0 60000 65536"/>
                    <a:gd name="T9" fmla="*/ 0 w 8"/>
                    <a:gd name="T10" fmla="*/ 0 h 142"/>
                    <a:gd name="T11" fmla="*/ 8 w 8"/>
                    <a:gd name="T12" fmla="*/ 142 h 142"/>
                  </a:gdLst>
                  <a:ahLst/>
                  <a:cxnLst>
                    <a:cxn ang="T6">
                      <a:pos x="T0" y="T1"/>
                    </a:cxn>
                    <a:cxn ang="T7">
                      <a:pos x="T2" y="T3"/>
                    </a:cxn>
                    <a:cxn ang="T8">
                      <a:pos x="T4" y="T5"/>
                    </a:cxn>
                  </a:cxnLst>
                  <a:rect l="T9" t="T10" r="T11" b="T12"/>
                  <a:pathLst>
                    <a:path w="8" h="142">
                      <a:moveTo>
                        <a:pt x="0" y="0"/>
                      </a:moveTo>
                      <a:lnTo>
                        <a:pt x="7" y="142"/>
                      </a:lnTo>
                      <a:lnTo>
                        <a:pt x="8" y="142"/>
                      </a:lnTo>
                    </a:path>
                  </a:pathLst>
                </a:custGeom>
                <a:noFill/>
                <a:ln w="6350">
                  <a:solidFill>
                    <a:srgbClr val="0C0CFF"/>
                  </a:solidFill>
                  <a:prstDash val="solid"/>
                  <a:round/>
                  <a:headEnd/>
                  <a:tailEnd/>
                </a:ln>
              </p:spPr>
              <p:txBody>
                <a:bodyPr/>
                <a:lstStyle/>
                <a:p>
                  <a:endParaRPr lang="en-US"/>
                </a:p>
              </p:txBody>
            </p:sp>
            <p:sp>
              <p:nvSpPr>
                <p:cNvPr id="4311" name="Freeform 3234"/>
                <p:cNvSpPr>
                  <a:spLocks/>
                </p:cNvSpPr>
                <p:nvPr/>
              </p:nvSpPr>
              <p:spPr bwMode="auto">
                <a:xfrm>
                  <a:off x="1457" y="3611"/>
                  <a:ext cx="1" cy="29"/>
                </a:xfrm>
                <a:custGeom>
                  <a:avLst/>
                  <a:gdLst>
                    <a:gd name="T0" fmla="*/ 0 w 7"/>
                    <a:gd name="T1" fmla="*/ 0 h 148"/>
                    <a:gd name="T2" fmla="*/ 6 w 7"/>
                    <a:gd name="T3" fmla="*/ 148 h 148"/>
                    <a:gd name="T4" fmla="*/ 7 w 7"/>
                    <a:gd name="T5" fmla="*/ 148 h 148"/>
                    <a:gd name="T6" fmla="*/ 0 60000 65536"/>
                    <a:gd name="T7" fmla="*/ 0 60000 65536"/>
                    <a:gd name="T8" fmla="*/ 0 60000 65536"/>
                    <a:gd name="T9" fmla="*/ 0 w 7"/>
                    <a:gd name="T10" fmla="*/ 0 h 148"/>
                    <a:gd name="T11" fmla="*/ 7 w 7"/>
                    <a:gd name="T12" fmla="*/ 148 h 148"/>
                  </a:gdLst>
                  <a:ahLst/>
                  <a:cxnLst>
                    <a:cxn ang="T6">
                      <a:pos x="T0" y="T1"/>
                    </a:cxn>
                    <a:cxn ang="T7">
                      <a:pos x="T2" y="T3"/>
                    </a:cxn>
                    <a:cxn ang="T8">
                      <a:pos x="T4" y="T5"/>
                    </a:cxn>
                  </a:cxnLst>
                  <a:rect l="T9" t="T10" r="T11" b="T12"/>
                  <a:pathLst>
                    <a:path w="7" h="148">
                      <a:moveTo>
                        <a:pt x="0" y="0"/>
                      </a:moveTo>
                      <a:lnTo>
                        <a:pt x="6" y="148"/>
                      </a:lnTo>
                      <a:lnTo>
                        <a:pt x="7" y="148"/>
                      </a:lnTo>
                    </a:path>
                  </a:pathLst>
                </a:custGeom>
                <a:noFill/>
                <a:ln w="6350">
                  <a:solidFill>
                    <a:srgbClr val="0C0CFF"/>
                  </a:solidFill>
                  <a:prstDash val="solid"/>
                  <a:round/>
                  <a:headEnd/>
                  <a:tailEnd/>
                </a:ln>
              </p:spPr>
              <p:txBody>
                <a:bodyPr/>
                <a:lstStyle/>
                <a:p>
                  <a:endParaRPr lang="en-US"/>
                </a:p>
              </p:txBody>
            </p:sp>
            <p:sp>
              <p:nvSpPr>
                <p:cNvPr id="4312" name="Freeform 3235"/>
                <p:cNvSpPr>
                  <a:spLocks/>
                </p:cNvSpPr>
                <p:nvPr/>
              </p:nvSpPr>
              <p:spPr bwMode="auto">
                <a:xfrm>
                  <a:off x="1458" y="3640"/>
                  <a:ext cx="1" cy="27"/>
                </a:xfrm>
                <a:custGeom>
                  <a:avLst/>
                  <a:gdLst>
                    <a:gd name="T0" fmla="*/ 0 w 8"/>
                    <a:gd name="T1" fmla="*/ 0 h 145"/>
                    <a:gd name="T2" fmla="*/ 7 w 8"/>
                    <a:gd name="T3" fmla="*/ 145 h 145"/>
                    <a:gd name="T4" fmla="*/ 8 w 8"/>
                    <a:gd name="T5" fmla="*/ 145 h 145"/>
                    <a:gd name="T6" fmla="*/ 0 60000 65536"/>
                    <a:gd name="T7" fmla="*/ 0 60000 65536"/>
                    <a:gd name="T8" fmla="*/ 0 60000 65536"/>
                    <a:gd name="T9" fmla="*/ 0 w 8"/>
                    <a:gd name="T10" fmla="*/ 0 h 145"/>
                    <a:gd name="T11" fmla="*/ 8 w 8"/>
                    <a:gd name="T12" fmla="*/ 145 h 145"/>
                  </a:gdLst>
                  <a:ahLst/>
                  <a:cxnLst>
                    <a:cxn ang="T6">
                      <a:pos x="T0" y="T1"/>
                    </a:cxn>
                    <a:cxn ang="T7">
                      <a:pos x="T2" y="T3"/>
                    </a:cxn>
                    <a:cxn ang="T8">
                      <a:pos x="T4" y="T5"/>
                    </a:cxn>
                  </a:cxnLst>
                  <a:rect l="T9" t="T10" r="T11" b="T12"/>
                  <a:pathLst>
                    <a:path w="8" h="145">
                      <a:moveTo>
                        <a:pt x="0" y="0"/>
                      </a:moveTo>
                      <a:lnTo>
                        <a:pt x="7" y="145"/>
                      </a:lnTo>
                      <a:lnTo>
                        <a:pt x="8" y="145"/>
                      </a:lnTo>
                    </a:path>
                  </a:pathLst>
                </a:custGeom>
                <a:noFill/>
                <a:ln w="6350">
                  <a:solidFill>
                    <a:srgbClr val="0C0CFF"/>
                  </a:solidFill>
                  <a:prstDash val="solid"/>
                  <a:round/>
                  <a:headEnd/>
                  <a:tailEnd/>
                </a:ln>
              </p:spPr>
              <p:txBody>
                <a:bodyPr/>
                <a:lstStyle/>
                <a:p>
                  <a:endParaRPr lang="en-US"/>
                </a:p>
              </p:txBody>
            </p:sp>
            <p:sp>
              <p:nvSpPr>
                <p:cNvPr id="4313" name="Freeform 3236"/>
                <p:cNvSpPr>
                  <a:spLocks/>
                </p:cNvSpPr>
                <p:nvPr/>
              </p:nvSpPr>
              <p:spPr bwMode="auto">
                <a:xfrm>
                  <a:off x="1459" y="3667"/>
                  <a:ext cx="2" cy="26"/>
                </a:xfrm>
                <a:custGeom>
                  <a:avLst/>
                  <a:gdLst>
                    <a:gd name="T0" fmla="*/ 0 w 7"/>
                    <a:gd name="T1" fmla="*/ 0 h 135"/>
                    <a:gd name="T2" fmla="*/ 6 w 7"/>
                    <a:gd name="T3" fmla="*/ 135 h 135"/>
                    <a:gd name="T4" fmla="*/ 7 w 7"/>
                    <a:gd name="T5" fmla="*/ 135 h 135"/>
                    <a:gd name="T6" fmla="*/ 0 60000 65536"/>
                    <a:gd name="T7" fmla="*/ 0 60000 65536"/>
                    <a:gd name="T8" fmla="*/ 0 60000 65536"/>
                    <a:gd name="T9" fmla="*/ 0 w 7"/>
                    <a:gd name="T10" fmla="*/ 0 h 135"/>
                    <a:gd name="T11" fmla="*/ 7 w 7"/>
                    <a:gd name="T12" fmla="*/ 135 h 135"/>
                  </a:gdLst>
                  <a:ahLst/>
                  <a:cxnLst>
                    <a:cxn ang="T6">
                      <a:pos x="T0" y="T1"/>
                    </a:cxn>
                    <a:cxn ang="T7">
                      <a:pos x="T2" y="T3"/>
                    </a:cxn>
                    <a:cxn ang="T8">
                      <a:pos x="T4" y="T5"/>
                    </a:cxn>
                  </a:cxnLst>
                  <a:rect l="T9" t="T10" r="T11" b="T12"/>
                  <a:pathLst>
                    <a:path w="7" h="135">
                      <a:moveTo>
                        <a:pt x="0" y="0"/>
                      </a:moveTo>
                      <a:lnTo>
                        <a:pt x="6" y="135"/>
                      </a:lnTo>
                      <a:lnTo>
                        <a:pt x="7" y="135"/>
                      </a:lnTo>
                    </a:path>
                  </a:pathLst>
                </a:custGeom>
                <a:noFill/>
                <a:ln w="6350">
                  <a:solidFill>
                    <a:srgbClr val="0C0CFF"/>
                  </a:solidFill>
                  <a:prstDash val="solid"/>
                  <a:round/>
                  <a:headEnd/>
                  <a:tailEnd/>
                </a:ln>
              </p:spPr>
              <p:txBody>
                <a:bodyPr/>
                <a:lstStyle/>
                <a:p>
                  <a:endParaRPr lang="en-US"/>
                </a:p>
              </p:txBody>
            </p:sp>
            <p:sp>
              <p:nvSpPr>
                <p:cNvPr id="4314" name="Freeform 3237"/>
                <p:cNvSpPr>
                  <a:spLocks/>
                </p:cNvSpPr>
                <p:nvPr/>
              </p:nvSpPr>
              <p:spPr bwMode="auto">
                <a:xfrm>
                  <a:off x="1460" y="3693"/>
                  <a:ext cx="2" cy="23"/>
                </a:xfrm>
                <a:custGeom>
                  <a:avLst/>
                  <a:gdLst>
                    <a:gd name="T0" fmla="*/ 0 w 8"/>
                    <a:gd name="T1" fmla="*/ 0 h 121"/>
                    <a:gd name="T2" fmla="*/ 7 w 8"/>
                    <a:gd name="T3" fmla="*/ 121 h 121"/>
                    <a:gd name="T4" fmla="*/ 8 w 8"/>
                    <a:gd name="T5" fmla="*/ 121 h 121"/>
                    <a:gd name="T6" fmla="*/ 0 60000 65536"/>
                    <a:gd name="T7" fmla="*/ 0 60000 65536"/>
                    <a:gd name="T8" fmla="*/ 0 60000 65536"/>
                    <a:gd name="T9" fmla="*/ 0 w 8"/>
                    <a:gd name="T10" fmla="*/ 0 h 121"/>
                    <a:gd name="T11" fmla="*/ 8 w 8"/>
                    <a:gd name="T12" fmla="*/ 121 h 121"/>
                  </a:gdLst>
                  <a:ahLst/>
                  <a:cxnLst>
                    <a:cxn ang="T6">
                      <a:pos x="T0" y="T1"/>
                    </a:cxn>
                    <a:cxn ang="T7">
                      <a:pos x="T2" y="T3"/>
                    </a:cxn>
                    <a:cxn ang="T8">
                      <a:pos x="T4" y="T5"/>
                    </a:cxn>
                  </a:cxnLst>
                  <a:rect l="T9" t="T10" r="T11" b="T12"/>
                  <a:pathLst>
                    <a:path w="8" h="121">
                      <a:moveTo>
                        <a:pt x="0" y="0"/>
                      </a:moveTo>
                      <a:lnTo>
                        <a:pt x="7" y="121"/>
                      </a:lnTo>
                      <a:lnTo>
                        <a:pt x="8" y="121"/>
                      </a:lnTo>
                    </a:path>
                  </a:pathLst>
                </a:custGeom>
                <a:noFill/>
                <a:ln w="6350">
                  <a:solidFill>
                    <a:srgbClr val="0C0CFF"/>
                  </a:solidFill>
                  <a:prstDash val="solid"/>
                  <a:round/>
                  <a:headEnd/>
                  <a:tailEnd/>
                </a:ln>
              </p:spPr>
              <p:txBody>
                <a:bodyPr/>
                <a:lstStyle/>
                <a:p>
                  <a:endParaRPr lang="en-US"/>
                </a:p>
              </p:txBody>
            </p:sp>
            <p:sp>
              <p:nvSpPr>
                <p:cNvPr id="4315" name="Freeform 3238"/>
                <p:cNvSpPr>
                  <a:spLocks/>
                </p:cNvSpPr>
                <p:nvPr/>
              </p:nvSpPr>
              <p:spPr bwMode="auto">
                <a:xfrm>
                  <a:off x="1462" y="3716"/>
                  <a:ext cx="1" cy="20"/>
                </a:xfrm>
                <a:custGeom>
                  <a:avLst/>
                  <a:gdLst>
                    <a:gd name="T0" fmla="*/ 0 w 7"/>
                    <a:gd name="T1" fmla="*/ 0 h 103"/>
                    <a:gd name="T2" fmla="*/ 6 w 7"/>
                    <a:gd name="T3" fmla="*/ 103 h 103"/>
                    <a:gd name="T4" fmla="*/ 7 w 7"/>
                    <a:gd name="T5" fmla="*/ 103 h 103"/>
                    <a:gd name="T6" fmla="*/ 0 60000 65536"/>
                    <a:gd name="T7" fmla="*/ 0 60000 65536"/>
                    <a:gd name="T8" fmla="*/ 0 60000 65536"/>
                    <a:gd name="T9" fmla="*/ 0 w 7"/>
                    <a:gd name="T10" fmla="*/ 0 h 103"/>
                    <a:gd name="T11" fmla="*/ 7 w 7"/>
                    <a:gd name="T12" fmla="*/ 103 h 103"/>
                  </a:gdLst>
                  <a:ahLst/>
                  <a:cxnLst>
                    <a:cxn ang="T6">
                      <a:pos x="T0" y="T1"/>
                    </a:cxn>
                    <a:cxn ang="T7">
                      <a:pos x="T2" y="T3"/>
                    </a:cxn>
                    <a:cxn ang="T8">
                      <a:pos x="T4" y="T5"/>
                    </a:cxn>
                  </a:cxnLst>
                  <a:rect l="T9" t="T10" r="T11" b="T12"/>
                  <a:pathLst>
                    <a:path w="7" h="103">
                      <a:moveTo>
                        <a:pt x="0" y="0"/>
                      </a:moveTo>
                      <a:lnTo>
                        <a:pt x="6" y="103"/>
                      </a:lnTo>
                      <a:lnTo>
                        <a:pt x="7" y="103"/>
                      </a:lnTo>
                    </a:path>
                  </a:pathLst>
                </a:custGeom>
                <a:noFill/>
                <a:ln w="6350">
                  <a:solidFill>
                    <a:srgbClr val="0C0CFF"/>
                  </a:solidFill>
                  <a:prstDash val="solid"/>
                  <a:round/>
                  <a:headEnd/>
                  <a:tailEnd/>
                </a:ln>
              </p:spPr>
              <p:txBody>
                <a:bodyPr/>
                <a:lstStyle/>
                <a:p>
                  <a:endParaRPr lang="en-US"/>
                </a:p>
              </p:txBody>
            </p:sp>
            <p:sp>
              <p:nvSpPr>
                <p:cNvPr id="4316" name="Freeform 3239"/>
                <p:cNvSpPr>
                  <a:spLocks/>
                </p:cNvSpPr>
                <p:nvPr/>
              </p:nvSpPr>
              <p:spPr bwMode="auto">
                <a:xfrm>
                  <a:off x="1463" y="3736"/>
                  <a:ext cx="1" cy="16"/>
                </a:xfrm>
                <a:custGeom>
                  <a:avLst/>
                  <a:gdLst>
                    <a:gd name="T0" fmla="*/ 0 w 8"/>
                    <a:gd name="T1" fmla="*/ 0 h 85"/>
                    <a:gd name="T2" fmla="*/ 7 w 8"/>
                    <a:gd name="T3" fmla="*/ 85 h 85"/>
                    <a:gd name="T4" fmla="*/ 8 w 8"/>
                    <a:gd name="T5" fmla="*/ 85 h 85"/>
                    <a:gd name="T6" fmla="*/ 0 60000 65536"/>
                    <a:gd name="T7" fmla="*/ 0 60000 65536"/>
                    <a:gd name="T8" fmla="*/ 0 60000 65536"/>
                    <a:gd name="T9" fmla="*/ 0 w 8"/>
                    <a:gd name="T10" fmla="*/ 0 h 85"/>
                    <a:gd name="T11" fmla="*/ 8 w 8"/>
                    <a:gd name="T12" fmla="*/ 85 h 85"/>
                  </a:gdLst>
                  <a:ahLst/>
                  <a:cxnLst>
                    <a:cxn ang="T6">
                      <a:pos x="T0" y="T1"/>
                    </a:cxn>
                    <a:cxn ang="T7">
                      <a:pos x="T2" y="T3"/>
                    </a:cxn>
                    <a:cxn ang="T8">
                      <a:pos x="T4" y="T5"/>
                    </a:cxn>
                  </a:cxnLst>
                  <a:rect l="T9" t="T10" r="T11" b="T12"/>
                  <a:pathLst>
                    <a:path w="8" h="85">
                      <a:moveTo>
                        <a:pt x="0" y="0"/>
                      </a:moveTo>
                      <a:lnTo>
                        <a:pt x="7" y="85"/>
                      </a:lnTo>
                      <a:lnTo>
                        <a:pt x="8" y="85"/>
                      </a:lnTo>
                    </a:path>
                  </a:pathLst>
                </a:custGeom>
                <a:noFill/>
                <a:ln w="6350">
                  <a:solidFill>
                    <a:srgbClr val="0C0CFF"/>
                  </a:solidFill>
                  <a:prstDash val="solid"/>
                  <a:round/>
                  <a:headEnd/>
                  <a:tailEnd/>
                </a:ln>
              </p:spPr>
              <p:txBody>
                <a:bodyPr/>
                <a:lstStyle/>
                <a:p>
                  <a:endParaRPr lang="en-US"/>
                </a:p>
              </p:txBody>
            </p:sp>
            <p:sp>
              <p:nvSpPr>
                <p:cNvPr id="4317" name="Freeform 3240"/>
                <p:cNvSpPr>
                  <a:spLocks/>
                </p:cNvSpPr>
                <p:nvPr/>
              </p:nvSpPr>
              <p:spPr bwMode="auto">
                <a:xfrm>
                  <a:off x="1464" y="3752"/>
                  <a:ext cx="2" cy="13"/>
                </a:xfrm>
                <a:custGeom>
                  <a:avLst/>
                  <a:gdLst>
                    <a:gd name="T0" fmla="*/ 0 w 7"/>
                    <a:gd name="T1" fmla="*/ 0 h 68"/>
                    <a:gd name="T2" fmla="*/ 6 w 7"/>
                    <a:gd name="T3" fmla="*/ 68 h 68"/>
                    <a:gd name="T4" fmla="*/ 7 w 7"/>
                    <a:gd name="T5" fmla="*/ 68 h 68"/>
                    <a:gd name="T6" fmla="*/ 0 60000 65536"/>
                    <a:gd name="T7" fmla="*/ 0 60000 65536"/>
                    <a:gd name="T8" fmla="*/ 0 60000 65536"/>
                    <a:gd name="T9" fmla="*/ 0 w 7"/>
                    <a:gd name="T10" fmla="*/ 0 h 68"/>
                    <a:gd name="T11" fmla="*/ 7 w 7"/>
                    <a:gd name="T12" fmla="*/ 68 h 68"/>
                  </a:gdLst>
                  <a:ahLst/>
                  <a:cxnLst>
                    <a:cxn ang="T6">
                      <a:pos x="T0" y="T1"/>
                    </a:cxn>
                    <a:cxn ang="T7">
                      <a:pos x="T2" y="T3"/>
                    </a:cxn>
                    <a:cxn ang="T8">
                      <a:pos x="T4" y="T5"/>
                    </a:cxn>
                  </a:cxnLst>
                  <a:rect l="T9" t="T10" r="T11" b="T12"/>
                  <a:pathLst>
                    <a:path w="7" h="68">
                      <a:moveTo>
                        <a:pt x="0" y="0"/>
                      </a:moveTo>
                      <a:lnTo>
                        <a:pt x="6" y="68"/>
                      </a:lnTo>
                      <a:lnTo>
                        <a:pt x="7" y="68"/>
                      </a:lnTo>
                    </a:path>
                  </a:pathLst>
                </a:custGeom>
                <a:noFill/>
                <a:ln w="6350">
                  <a:solidFill>
                    <a:srgbClr val="0C0CFF"/>
                  </a:solidFill>
                  <a:prstDash val="solid"/>
                  <a:round/>
                  <a:headEnd/>
                  <a:tailEnd/>
                </a:ln>
              </p:spPr>
              <p:txBody>
                <a:bodyPr/>
                <a:lstStyle/>
                <a:p>
                  <a:endParaRPr lang="en-US"/>
                </a:p>
              </p:txBody>
            </p:sp>
            <p:sp>
              <p:nvSpPr>
                <p:cNvPr id="4318" name="Freeform 3241"/>
                <p:cNvSpPr>
                  <a:spLocks/>
                </p:cNvSpPr>
                <p:nvPr/>
              </p:nvSpPr>
              <p:spPr bwMode="auto">
                <a:xfrm>
                  <a:off x="1465" y="3765"/>
                  <a:ext cx="2" cy="10"/>
                </a:xfrm>
                <a:custGeom>
                  <a:avLst/>
                  <a:gdLst>
                    <a:gd name="T0" fmla="*/ 0 w 8"/>
                    <a:gd name="T1" fmla="*/ 0 h 52"/>
                    <a:gd name="T2" fmla="*/ 7 w 8"/>
                    <a:gd name="T3" fmla="*/ 52 h 52"/>
                    <a:gd name="T4" fmla="*/ 8 w 8"/>
                    <a:gd name="T5" fmla="*/ 52 h 52"/>
                    <a:gd name="T6" fmla="*/ 0 60000 65536"/>
                    <a:gd name="T7" fmla="*/ 0 60000 65536"/>
                    <a:gd name="T8" fmla="*/ 0 60000 65536"/>
                    <a:gd name="T9" fmla="*/ 0 w 8"/>
                    <a:gd name="T10" fmla="*/ 0 h 52"/>
                    <a:gd name="T11" fmla="*/ 8 w 8"/>
                    <a:gd name="T12" fmla="*/ 52 h 52"/>
                  </a:gdLst>
                  <a:ahLst/>
                  <a:cxnLst>
                    <a:cxn ang="T6">
                      <a:pos x="T0" y="T1"/>
                    </a:cxn>
                    <a:cxn ang="T7">
                      <a:pos x="T2" y="T3"/>
                    </a:cxn>
                    <a:cxn ang="T8">
                      <a:pos x="T4" y="T5"/>
                    </a:cxn>
                  </a:cxnLst>
                  <a:rect l="T9" t="T10" r="T11" b="T12"/>
                  <a:pathLst>
                    <a:path w="8" h="52">
                      <a:moveTo>
                        <a:pt x="0" y="0"/>
                      </a:moveTo>
                      <a:lnTo>
                        <a:pt x="7" y="52"/>
                      </a:lnTo>
                      <a:lnTo>
                        <a:pt x="8" y="52"/>
                      </a:lnTo>
                    </a:path>
                  </a:pathLst>
                </a:custGeom>
                <a:noFill/>
                <a:ln w="6350">
                  <a:solidFill>
                    <a:srgbClr val="0C0CFF"/>
                  </a:solidFill>
                  <a:prstDash val="solid"/>
                  <a:round/>
                  <a:headEnd/>
                  <a:tailEnd/>
                </a:ln>
              </p:spPr>
              <p:txBody>
                <a:bodyPr/>
                <a:lstStyle/>
                <a:p>
                  <a:endParaRPr lang="en-US"/>
                </a:p>
              </p:txBody>
            </p:sp>
            <p:sp>
              <p:nvSpPr>
                <p:cNvPr id="4319" name="Freeform 3242"/>
                <p:cNvSpPr>
                  <a:spLocks/>
                </p:cNvSpPr>
                <p:nvPr/>
              </p:nvSpPr>
              <p:spPr bwMode="auto">
                <a:xfrm>
                  <a:off x="1467" y="3775"/>
                  <a:ext cx="1" cy="8"/>
                </a:xfrm>
                <a:custGeom>
                  <a:avLst/>
                  <a:gdLst>
                    <a:gd name="T0" fmla="*/ 0 w 7"/>
                    <a:gd name="T1" fmla="*/ 0 h 38"/>
                    <a:gd name="T2" fmla="*/ 6 w 7"/>
                    <a:gd name="T3" fmla="*/ 38 h 38"/>
                    <a:gd name="T4" fmla="*/ 7 w 7"/>
                    <a:gd name="T5" fmla="*/ 38 h 38"/>
                    <a:gd name="T6" fmla="*/ 0 60000 65536"/>
                    <a:gd name="T7" fmla="*/ 0 60000 65536"/>
                    <a:gd name="T8" fmla="*/ 0 60000 65536"/>
                    <a:gd name="T9" fmla="*/ 0 w 7"/>
                    <a:gd name="T10" fmla="*/ 0 h 38"/>
                    <a:gd name="T11" fmla="*/ 7 w 7"/>
                    <a:gd name="T12" fmla="*/ 38 h 38"/>
                  </a:gdLst>
                  <a:ahLst/>
                  <a:cxnLst>
                    <a:cxn ang="T6">
                      <a:pos x="T0" y="T1"/>
                    </a:cxn>
                    <a:cxn ang="T7">
                      <a:pos x="T2" y="T3"/>
                    </a:cxn>
                    <a:cxn ang="T8">
                      <a:pos x="T4" y="T5"/>
                    </a:cxn>
                  </a:cxnLst>
                  <a:rect l="T9" t="T10" r="T11" b="T12"/>
                  <a:pathLst>
                    <a:path w="7" h="38">
                      <a:moveTo>
                        <a:pt x="0" y="0"/>
                      </a:moveTo>
                      <a:lnTo>
                        <a:pt x="6" y="38"/>
                      </a:lnTo>
                      <a:lnTo>
                        <a:pt x="7" y="38"/>
                      </a:lnTo>
                    </a:path>
                  </a:pathLst>
                </a:custGeom>
                <a:noFill/>
                <a:ln w="6350">
                  <a:solidFill>
                    <a:srgbClr val="0C0CFF"/>
                  </a:solidFill>
                  <a:prstDash val="solid"/>
                  <a:round/>
                  <a:headEnd/>
                  <a:tailEnd/>
                </a:ln>
              </p:spPr>
              <p:txBody>
                <a:bodyPr/>
                <a:lstStyle/>
                <a:p>
                  <a:endParaRPr lang="en-US"/>
                </a:p>
              </p:txBody>
            </p:sp>
            <p:sp>
              <p:nvSpPr>
                <p:cNvPr id="4320" name="Freeform 3243"/>
                <p:cNvSpPr>
                  <a:spLocks/>
                </p:cNvSpPr>
                <p:nvPr/>
              </p:nvSpPr>
              <p:spPr bwMode="auto">
                <a:xfrm>
                  <a:off x="1468" y="3783"/>
                  <a:ext cx="1" cy="5"/>
                </a:xfrm>
                <a:custGeom>
                  <a:avLst/>
                  <a:gdLst>
                    <a:gd name="T0" fmla="*/ 0 w 8"/>
                    <a:gd name="T1" fmla="*/ 0 h 28"/>
                    <a:gd name="T2" fmla="*/ 7 w 8"/>
                    <a:gd name="T3" fmla="*/ 28 h 28"/>
                    <a:gd name="T4" fmla="*/ 8 w 8"/>
                    <a:gd name="T5" fmla="*/ 28 h 28"/>
                    <a:gd name="T6" fmla="*/ 0 60000 65536"/>
                    <a:gd name="T7" fmla="*/ 0 60000 65536"/>
                    <a:gd name="T8" fmla="*/ 0 60000 65536"/>
                    <a:gd name="T9" fmla="*/ 0 w 8"/>
                    <a:gd name="T10" fmla="*/ 0 h 28"/>
                    <a:gd name="T11" fmla="*/ 8 w 8"/>
                    <a:gd name="T12" fmla="*/ 28 h 28"/>
                  </a:gdLst>
                  <a:ahLst/>
                  <a:cxnLst>
                    <a:cxn ang="T6">
                      <a:pos x="T0" y="T1"/>
                    </a:cxn>
                    <a:cxn ang="T7">
                      <a:pos x="T2" y="T3"/>
                    </a:cxn>
                    <a:cxn ang="T8">
                      <a:pos x="T4" y="T5"/>
                    </a:cxn>
                  </a:cxnLst>
                  <a:rect l="T9" t="T10" r="T11" b="T12"/>
                  <a:pathLst>
                    <a:path w="8" h="28">
                      <a:moveTo>
                        <a:pt x="0" y="0"/>
                      </a:moveTo>
                      <a:lnTo>
                        <a:pt x="7" y="28"/>
                      </a:lnTo>
                      <a:lnTo>
                        <a:pt x="8" y="28"/>
                      </a:lnTo>
                    </a:path>
                  </a:pathLst>
                </a:custGeom>
                <a:noFill/>
                <a:ln w="6350">
                  <a:solidFill>
                    <a:srgbClr val="0C0CFF"/>
                  </a:solidFill>
                  <a:prstDash val="solid"/>
                  <a:round/>
                  <a:headEnd/>
                  <a:tailEnd/>
                </a:ln>
              </p:spPr>
              <p:txBody>
                <a:bodyPr/>
                <a:lstStyle/>
                <a:p>
                  <a:endParaRPr lang="en-US"/>
                </a:p>
              </p:txBody>
            </p:sp>
            <p:sp>
              <p:nvSpPr>
                <p:cNvPr id="4321" name="Freeform 3244"/>
                <p:cNvSpPr>
                  <a:spLocks/>
                </p:cNvSpPr>
                <p:nvPr/>
              </p:nvSpPr>
              <p:spPr bwMode="auto">
                <a:xfrm>
                  <a:off x="1469" y="3788"/>
                  <a:ext cx="2" cy="4"/>
                </a:xfrm>
                <a:custGeom>
                  <a:avLst/>
                  <a:gdLst>
                    <a:gd name="T0" fmla="*/ 0 w 8"/>
                    <a:gd name="T1" fmla="*/ 0 h 19"/>
                    <a:gd name="T2" fmla="*/ 7 w 8"/>
                    <a:gd name="T3" fmla="*/ 19 h 19"/>
                    <a:gd name="T4" fmla="*/ 8 w 8"/>
                    <a:gd name="T5" fmla="*/ 19 h 19"/>
                    <a:gd name="T6" fmla="*/ 0 60000 65536"/>
                    <a:gd name="T7" fmla="*/ 0 60000 65536"/>
                    <a:gd name="T8" fmla="*/ 0 60000 65536"/>
                    <a:gd name="T9" fmla="*/ 0 w 8"/>
                    <a:gd name="T10" fmla="*/ 0 h 19"/>
                    <a:gd name="T11" fmla="*/ 8 w 8"/>
                    <a:gd name="T12" fmla="*/ 19 h 19"/>
                  </a:gdLst>
                  <a:ahLst/>
                  <a:cxnLst>
                    <a:cxn ang="T6">
                      <a:pos x="T0" y="T1"/>
                    </a:cxn>
                    <a:cxn ang="T7">
                      <a:pos x="T2" y="T3"/>
                    </a:cxn>
                    <a:cxn ang="T8">
                      <a:pos x="T4" y="T5"/>
                    </a:cxn>
                  </a:cxnLst>
                  <a:rect l="T9" t="T10" r="T11" b="T12"/>
                  <a:pathLst>
                    <a:path w="8" h="19">
                      <a:moveTo>
                        <a:pt x="0" y="0"/>
                      </a:moveTo>
                      <a:lnTo>
                        <a:pt x="7" y="19"/>
                      </a:lnTo>
                      <a:lnTo>
                        <a:pt x="8" y="19"/>
                      </a:lnTo>
                    </a:path>
                  </a:pathLst>
                </a:custGeom>
                <a:noFill/>
                <a:ln w="6350">
                  <a:solidFill>
                    <a:srgbClr val="0C0CFF"/>
                  </a:solidFill>
                  <a:prstDash val="solid"/>
                  <a:round/>
                  <a:headEnd/>
                  <a:tailEnd/>
                </a:ln>
              </p:spPr>
              <p:txBody>
                <a:bodyPr/>
                <a:lstStyle/>
                <a:p>
                  <a:endParaRPr lang="en-US"/>
                </a:p>
              </p:txBody>
            </p:sp>
            <p:sp>
              <p:nvSpPr>
                <p:cNvPr id="4322" name="Freeform 3245"/>
                <p:cNvSpPr>
                  <a:spLocks/>
                </p:cNvSpPr>
                <p:nvPr/>
              </p:nvSpPr>
              <p:spPr bwMode="auto">
                <a:xfrm>
                  <a:off x="1471" y="3792"/>
                  <a:ext cx="1" cy="2"/>
                </a:xfrm>
                <a:custGeom>
                  <a:avLst/>
                  <a:gdLst>
                    <a:gd name="T0" fmla="*/ 0 w 7"/>
                    <a:gd name="T1" fmla="*/ 0 h 14"/>
                    <a:gd name="T2" fmla="*/ 6 w 7"/>
                    <a:gd name="T3" fmla="*/ 14 h 14"/>
                    <a:gd name="T4" fmla="*/ 7 w 7"/>
                    <a:gd name="T5" fmla="*/ 14 h 14"/>
                    <a:gd name="T6" fmla="*/ 0 60000 65536"/>
                    <a:gd name="T7" fmla="*/ 0 60000 65536"/>
                    <a:gd name="T8" fmla="*/ 0 60000 65536"/>
                    <a:gd name="T9" fmla="*/ 0 w 7"/>
                    <a:gd name="T10" fmla="*/ 0 h 14"/>
                    <a:gd name="T11" fmla="*/ 7 w 7"/>
                    <a:gd name="T12" fmla="*/ 14 h 14"/>
                  </a:gdLst>
                  <a:ahLst/>
                  <a:cxnLst>
                    <a:cxn ang="T6">
                      <a:pos x="T0" y="T1"/>
                    </a:cxn>
                    <a:cxn ang="T7">
                      <a:pos x="T2" y="T3"/>
                    </a:cxn>
                    <a:cxn ang="T8">
                      <a:pos x="T4" y="T5"/>
                    </a:cxn>
                  </a:cxnLst>
                  <a:rect l="T9" t="T10" r="T11" b="T12"/>
                  <a:pathLst>
                    <a:path w="7" h="14">
                      <a:moveTo>
                        <a:pt x="0" y="0"/>
                      </a:moveTo>
                      <a:lnTo>
                        <a:pt x="6" y="14"/>
                      </a:lnTo>
                      <a:lnTo>
                        <a:pt x="7" y="14"/>
                      </a:lnTo>
                    </a:path>
                  </a:pathLst>
                </a:custGeom>
                <a:noFill/>
                <a:ln w="6350">
                  <a:solidFill>
                    <a:srgbClr val="0C0CFF"/>
                  </a:solidFill>
                  <a:prstDash val="solid"/>
                  <a:round/>
                  <a:headEnd/>
                  <a:tailEnd/>
                </a:ln>
              </p:spPr>
              <p:txBody>
                <a:bodyPr/>
                <a:lstStyle/>
                <a:p>
                  <a:endParaRPr lang="en-US"/>
                </a:p>
              </p:txBody>
            </p:sp>
            <p:sp>
              <p:nvSpPr>
                <p:cNvPr id="4323" name="Freeform 3246"/>
                <p:cNvSpPr>
                  <a:spLocks/>
                </p:cNvSpPr>
                <p:nvPr/>
              </p:nvSpPr>
              <p:spPr bwMode="auto">
                <a:xfrm>
                  <a:off x="1472" y="3794"/>
                  <a:ext cx="1" cy="2"/>
                </a:xfrm>
                <a:custGeom>
                  <a:avLst/>
                  <a:gdLst>
                    <a:gd name="T0" fmla="*/ 0 w 8"/>
                    <a:gd name="T1" fmla="*/ 0 h 9"/>
                    <a:gd name="T2" fmla="*/ 7 w 8"/>
                    <a:gd name="T3" fmla="*/ 9 h 9"/>
                    <a:gd name="T4" fmla="*/ 8 w 8"/>
                    <a:gd name="T5" fmla="*/ 9 h 9"/>
                    <a:gd name="T6" fmla="*/ 0 60000 65536"/>
                    <a:gd name="T7" fmla="*/ 0 60000 65536"/>
                    <a:gd name="T8" fmla="*/ 0 60000 65536"/>
                    <a:gd name="T9" fmla="*/ 0 w 8"/>
                    <a:gd name="T10" fmla="*/ 0 h 9"/>
                    <a:gd name="T11" fmla="*/ 8 w 8"/>
                    <a:gd name="T12" fmla="*/ 9 h 9"/>
                  </a:gdLst>
                  <a:ahLst/>
                  <a:cxnLst>
                    <a:cxn ang="T6">
                      <a:pos x="T0" y="T1"/>
                    </a:cxn>
                    <a:cxn ang="T7">
                      <a:pos x="T2" y="T3"/>
                    </a:cxn>
                    <a:cxn ang="T8">
                      <a:pos x="T4" y="T5"/>
                    </a:cxn>
                  </a:cxnLst>
                  <a:rect l="T9" t="T10" r="T11" b="T12"/>
                  <a:pathLst>
                    <a:path w="8" h="9">
                      <a:moveTo>
                        <a:pt x="0" y="0"/>
                      </a:moveTo>
                      <a:lnTo>
                        <a:pt x="7" y="9"/>
                      </a:lnTo>
                      <a:lnTo>
                        <a:pt x="8" y="9"/>
                      </a:lnTo>
                    </a:path>
                  </a:pathLst>
                </a:custGeom>
                <a:noFill/>
                <a:ln w="6350">
                  <a:solidFill>
                    <a:srgbClr val="0C0CFF"/>
                  </a:solidFill>
                  <a:prstDash val="solid"/>
                  <a:round/>
                  <a:headEnd/>
                  <a:tailEnd/>
                </a:ln>
              </p:spPr>
              <p:txBody>
                <a:bodyPr/>
                <a:lstStyle/>
                <a:p>
                  <a:endParaRPr lang="en-US"/>
                </a:p>
              </p:txBody>
            </p:sp>
            <p:sp>
              <p:nvSpPr>
                <p:cNvPr id="4324" name="Freeform 3247"/>
                <p:cNvSpPr>
                  <a:spLocks/>
                </p:cNvSpPr>
                <p:nvPr/>
              </p:nvSpPr>
              <p:spPr bwMode="auto">
                <a:xfrm>
                  <a:off x="1473" y="3796"/>
                  <a:ext cx="1" cy="1"/>
                </a:xfrm>
                <a:custGeom>
                  <a:avLst/>
                  <a:gdLst>
                    <a:gd name="T0" fmla="*/ 0 w 7"/>
                    <a:gd name="T1" fmla="*/ 0 h 7"/>
                    <a:gd name="T2" fmla="*/ 6 w 7"/>
                    <a:gd name="T3" fmla="*/ 7 h 7"/>
                    <a:gd name="T4" fmla="*/ 7 w 7"/>
                    <a:gd name="T5" fmla="*/ 7 h 7"/>
                    <a:gd name="T6" fmla="*/ 0 60000 65536"/>
                    <a:gd name="T7" fmla="*/ 0 60000 65536"/>
                    <a:gd name="T8" fmla="*/ 0 60000 65536"/>
                    <a:gd name="T9" fmla="*/ 0 w 7"/>
                    <a:gd name="T10" fmla="*/ 0 h 7"/>
                    <a:gd name="T11" fmla="*/ 7 w 7"/>
                    <a:gd name="T12" fmla="*/ 7 h 7"/>
                  </a:gdLst>
                  <a:ahLst/>
                  <a:cxnLst>
                    <a:cxn ang="T6">
                      <a:pos x="T0" y="T1"/>
                    </a:cxn>
                    <a:cxn ang="T7">
                      <a:pos x="T2" y="T3"/>
                    </a:cxn>
                    <a:cxn ang="T8">
                      <a:pos x="T4" y="T5"/>
                    </a:cxn>
                  </a:cxnLst>
                  <a:rect l="T9" t="T10" r="T11" b="T12"/>
                  <a:pathLst>
                    <a:path w="7" h="7">
                      <a:moveTo>
                        <a:pt x="0" y="0"/>
                      </a:moveTo>
                      <a:lnTo>
                        <a:pt x="6" y="7"/>
                      </a:lnTo>
                      <a:lnTo>
                        <a:pt x="7" y="7"/>
                      </a:lnTo>
                    </a:path>
                  </a:pathLst>
                </a:custGeom>
                <a:noFill/>
                <a:ln w="6350">
                  <a:solidFill>
                    <a:srgbClr val="0C0CFF"/>
                  </a:solidFill>
                  <a:prstDash val="solid"/>
                  <a:round/>
                  <a:headEnd/>
                  <a:tailEnd/>
                </a:ln>
              </p:spPr>
              <p:txBody>
                <a:bodyPr/>
                <a:lstStyle/>
                <a:p>
                  <a:endParaRPr lang="en-US"/>
                </a:p>
              </p:txBody>
            </p:sp>
            <p:sp>
              <p:nvSpPr>
                <p:cNvPr id="4325" name="Freeform 3248"/>
                <p:cNvSpPr>
                  <a:spLocks/>
                </p:cNvSpPr>
                <p:nvPr/>
              </p:nvSpPr>
              <p:spPr bwMode="auto">
                <a:xfrm>
                  <a:off x="1474" y="3797"/>
                  <a:ext cx="2" cy="1"/>
                </a:xfrm>
                <a:custGeom>
                  <a:avLst/>
                  <a:gdLst>
                    <a:gd name="T0" fmla="*/ 0 w 8"/>
                    <a:gd name="T1" fmla="*/ 0 h 4"/>
                    <a:gd name="T2" fmla="*/ 7 w 8"/>
                    <a:gd name="T3" fmla="*/ 4 h 4"/>
                    <a:gd name="T4" fmla="*/ 8 w 8"/>
                    <a:gd name="T5" fmla="*/ 4 h 4"/>
                    <a:gd name="T6" fmla="*/ 0 60000 65536"/>
                    <a:gd name="T7" fmla="*/ 0 60000 65536"/>
                    <a:gd name="T8" fmla="*/ 0 60000 65536"/>
                    <a:gd name="T9" fmla="*/ 0 w 8"/>
                    <a:gd name="T10" fmla="*/ 0 h 4"/>
                    <a:gd name="T11" fmla="*/ 8 w 8"/>
                    <a:gd name="T12" fmla="*/ 4 h 4"/>
                  </a:gdLst>
                  <a:ahLst/>
                  <a:cxnLst>
                    <a:cxn ang="T6">
                      <a:pos x="T0" y="T1"/>
                    </a:cxn>
                    <a:cxn ang="T7">
                      <a:pos x="T2" y="T3"/>
                    </a:cxn>
                    <a:cxn ang="T8">
                      <a:pos x="T4" y="T5"/>
                    </a:cxn>
                  </a:cxnLst>
                  <a:rect l="T9" t="T10" r="T11" b="T12"/>
                  <a:pathLst>
                    <a:path w="8" h="4">
                      <a:moveTo>
                        <a:pt x="0" y="0"/>
                      </a:moveTo>
                      <a:lnTo>
                        <a:pt x="7" y="4"/>
                      </a:lnTo>
                      <a:lnTo>
                        <a:pt x="8" y="4"/>
                      </a:lnTo>
                    </a:path>
                  </a:pathLst>
                </a:custGeom>
                <a:noFill/>
                <a:ln w="6350">
                  <a:solidFill>
                    <a:srgbClr val="0C0CFF"/>
                  </a:solidFill>
                  <a:prstDash val="solid"/>
                  <a:round/>
                  <a:headEnd/>
                  <a:tailEnd/>
                </a:ln>
              </p:spPr>
              <p:txBody>
                <a:bodyPr/>
                <a:lstStyle/>
                <a:p>
                  <a:endParaRPr lang="en-US"/>
                </a:p>
              </p:txBody>
            </p:sp>
            <p:sp>
              <p:nvSpPr>
                <p:cNvPr id="4326" name="Freeform 3249"/>
                <p:cNvSpPr>
                  <a:spLocks/>
                </p:cNvSpPr>
                <p:nvPr/>
              </p:nvSpPr>
              <p:spPr bwMode="auto">
                <a:xfrm>
                  <a:off x="1476" y="3798"/>
                  <a:ext cx="1" cy="1"/>
                </a:xfrm>
                <a:custGeom>
                  <a:avLst/>
                  <a:gdLst>
                    <a:gd name="T0" fmla="*/ 0 w 7"/>
                    <a:gd name="T1" fmla="*/ 0 h 3"/>
                    <a:gd name="T2" fmla="*/ 6 w 7"/>
                    <a:gd name="T3" fmla="*/ 3 h 3"/>
                    <a:gd name="T4" fmla="*/ 7 w 7"/>
                    <a:gd name="T5" fmla="*/ 3 h 3"/>
                    <a:gd name="T6" fmla="*/ 0 60000 65536"/>
                    <a:gd name="T7" fmla="*/ 0 60000 65536"/>
                    <a:gd name="T8" fmla="*/ 0 60000 65536"/>
                    <a:gd name="T9" fmla="*/ 0 w 7"/>
                    <a:gd name="T10" fmla="*/ 0 h 3"/>
                    <a:gd name="T11" fmla="*/ 7 w 7"/>
                    <a:gd name="T12" fmla="*/ 3 h 3"/>
                  </a:gdLst>
                  <a:ahLst/>
                  <a:cxnLst>
                    <a:cxn ang="T6">
                      <a:pos x="T0" y="T1"/>
                    </a:cxn>
                    <a:cxn ang="T7">
                      <a:pos x="T2" y="T3"/>
                    </a:cxn>
                    <a:cxn ang="T8">
                      <a:pos x="T4" y="T5"/>
                    </a:cxn>
                  </a:cxnLst>
                  <a:rect l="T9" t="T10" r="T11" b="T12"/>
                  <a:pathLst>
                    <a:path w="7" h="3">
                      <a:moveTo>
                        <a:pt x="0" y="0"/>
                      </a:moveTo>
                      <a:lnTo>
                        <a:pt x="6" y="3"/>
                      </a:lnTo>
                      <a:lnTo>
                        <a:pt x="7" y="3"/>
                      </a:lnTo>
                    </a:path>
                  </a:pathLst>
                </a:custGeom>
                <a:noFill/>
                <a:ln w="6350">
                  <a:solidFill>
                    <a:srgbClr val="0C0CFF"/>
                  </a:solidFill>
                  <a:prstDash val="solid"/>
                  <a:round/>
                  <a:headEnd/>
                  <a:tailEnd/>
                </a:ln>
              </p:spPr>
              <p:txBody>
                <a:bodyPr/>
                <a:lstStyle/>
                <a:p>
                  <a:endParaRPr lang="en-US"/>
                </a:p>
              </p:txBody>
            </p:sp>
            <p:sp>
              <p:nvSpPr>
                <p:cNvPr id="4327" name="Freeform 3250"/>
                <p:cNvSpPr>
                  <a:spLocks/>
                </p:cNvSpPr>
                <p:nvPr/>
              </p:nvSpPr>
              <p:spPr bwMode="auto">
                <a:xfrm>
                  <a:off x="1477" y="3799"/>
                  <a:ext cx="1" cy="1"/>
                </a:xfrm>
                <a:custGeom>
                  <a:avLst/>
                  <a:gdLst>
                    <a:gd name="T0" fmla="*/ 0 w 8"/>
                    <a:gd name="T1" fmla="*/ 0 h 2"/>
                    <a:gd name="T2" fmla="*/ 7 w 8"/>
                    <a:gd name="T3" fmla="*/ 2 h 2"/>
                    <a:gd name="T4" fmla="*/ 8 w 8"/>
                    <a:gd name="T5" fmla="*/ 2 h 2"/>
                    <a:gd name="T6" fmla="*/ 0 60000 65536"/>
                    <a:gd name="T7" fmla="*/ 0 60000 65536"/>
                    <a:gd name="T8" fmla="*/ 0 60000 65536"/>
                    <a:gd name="T9" fmla="*/ 0 w 8"/>
                    <a:gd name="T10" fmla="*/ 0 h 2"/>
                    <a:gd name="T11" fmla="*/ 8 w 8"/>
                    <a:gd name="T12" fmla="*/ 2 h 2"/>
                  </a:gdLst>
                  <a:ahLst/>
                  <a:cxnLst>
                    <a:cxn ang="T6">
                      <a:pos x="T0" y="T1"/>
                    </a:cxn>
                    <a:cxn ang="T7">
                      <a:pos x="T2" y="T3"/>
                    </a:cxn>
                    <a:cxn ang="T8">
                      <a:pos x="T4" y="T5"/>
                    </a:cxn>
                  </a:cxnLst>
                  <a:rect l="T9" t="T10" r="T11" b="T12"/>
                  <a:pathLst>
                    <a:path w="8" h="2">
                      <a:moveTo>
                        <a:pt x="0" y="0"/>
                      </a:moveTo>
                      <a:lnTo>
                        <a:pt x="7" y="2"/>
                      </a:lnTo>
                      <a:lnTo>
                        <a:pt x="8" y="2"/>
                      </a:lnTo>
                    </a:path>
                  </a:pathLst>
                </a:custGeom>
                <a:noFill/>
                <a:ln w="6350">
                  <a:solidFill>
                    <a:srgbClr val="0C0CFF"/>
                  </a:solidFill>
                  <a:prstDash val="solid"/>
                  <a:round/>
                  <a:headEnd/>
                  <a:tailEnd/>
                </a:ln>
              </p:spPr>
              <p:txBody>
                <a:bodyPr/>
                <a:lstStyle/>
                <a:p>
                  <a:endParaRPr lang="en-US"/>
                </a:p>
              </p:txBody>
            </p:sp>
            <p:sp>
              <p:nvSpPr>
                <p:cNvPr id="4328" name="Freeform 3251"/>
                <p:cNvSpPr>
                  <a:spLocks/>
                </p:cNvSpPr>
                <p:nvPr/>
              </p:nvSpPr>
              <p:spPr bwMode="auto">
                <a:xfrm>
                  <a:off x="1478" y="3799"/>
                  <a:ext cx="1" cy="1"/>
                </a:xfrm>
                <a:custGeom>
                  <a:avLst/>
                  <a:gdLst>
                    <a:gd name="T0" fmla="*/ 0 w 7"/>
                    <a:gd name="T1" fmla="*/ 0 h 2"/>
                    <a:gd name="T2" fmla="*/ 6 w 7"/>
                    <a:gd name="T3" fmla="*/ 2 h 2"/>
                    <a:gd name="T4" fmla="*/ 7 w 7"/>
                    <a:gd name="T5" fmla="*/ 2 h 2"/>
                    <a:gd name="T6" fmla="*/ 0 60000 65536"/>
                    <a:gd name="T7" fmla="*/ 0 60000 65536"/>
                    <a:gd name="T8" fmla="*/ 0 60000 65536"/>
                    <a:gd name="T9" fmla="*/ 0 w 7"/>
                    <a:gd name="T10" fmla="*/ 0 h 2"/>
                    <a:gd name="T11" fmla="*/ 7 w 7"/>
                    <a:gd name="T12" fmla="*/ 2 h 2"/>
                  </a:gdLst>
                  <a:ahLst/>
                  <a:cxnLst>
                    <a:cxn ang="T6">
                      <a:pos x="T0" y="T1"/>
                    </a:cxn>
                    <a:cxn ang="T7">
                      <a:pos x="T2" y="T3"/>
                    </a:cxn>
                    <a:cxn ang="T8">
                      <a:pos x="T4" y="T5"/>
                    </a:cxn>
                  </a:cxnLst>
                  <a:rect l="T9" t="T10" r="T11" b="T12"/>
                  <a:pathLst>
                    <a:path w="7" h="2">
                      <a:moveTo>
                        <a:pt x="0" y="0"/>
                      </a:moveTo>
                      <a:lnTo>
                        <a:pt x="6" y="2"/>
                      </a:lnTo>
                      <a:lnTo>
                        <a:pt x="7" y="2"/>
                      </a:lnTo>
                    </a:path>
                  </a:pathLst>
                </a:custGeom>
                <a:noFill/>
                <a:ln w="6350">
                  <a:solidFill>
                    <a:srgbClr val="0C0CFF"/>
                  </a:solidFill>
                  <a:prstDash val="solid"/>
                  <a:round/>
                  <a:headEnd/>
                  <a:tailEnd/>
                </a:ln>
              </p:spPr>
              <p:txBody>
                <a:bodyPr/>
                <a:lstStyle/>
                <a:p>
                  <a:endParaRPr lang="en-US"/>
                </a:p>
              </p:txBody>
            </p:sp>
            <p:sp>
              <p:nvSpPr>
                <p:cNvPr id="4329" name="Freeform 3252"/>
                <p:cNvSpPr>
                  <a:spLocks/>
                </p:cNvSpPr>
                <p:nvPr/>
              </p:nvSpPr>
              <p:spPr bwMode="auto">
                <a:xfrm>
                  <a:off x="1479" y="3799"/>
                  <a:ext cx="2" cy="1"/>
                </a:xfrm>
                <a:custGeom>
                  <a:avLst/>
                  <a:gdLst>
                    <a:gd name="T0" fmla="*/ 0 w 8"/>
                    <a:gd name="T1" fmla="*/ 0 h 1"/>
                    <a:gd name="T2" fmla="*/ 7 w 8"/>
                    <a:gd name="T3" fmla="*/ 1 h 1"/>
                    <a:gd name="T4" fmla="*/ 8 w 8"/>
                    <a:gd name="T5" fmla="*/ 1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1"/>
                      </a:lnTo>
                      <a:lnTo>
                        <a:pt x="8" y="1"/>
                      </a:lnTo>
                    </a:path>
                  </a:pathLst>
                </a:custGeom>
                <a:noFill/>
                <a:ln w="6350">
                  <a:solidFill>
                    <a:srgbClr val="0C0CFF"/>
                  </a:solidFill>
                  <a:prstDash val="solid"/>
                  <a:round/>
                  <a:headEnd/>
                  <a:tailEnd/>
                </a:ln>
              </p:spPr>
              <p:txBody>
                <a:bodyPr/>
                <a:lstStyle/>
                <a:p>
                  <a:endParaRPr lang="en-US"/>
                </a:p>
              </p:txBody>
            </p:sp>
            <p:sp>
              <p:nvSpPr>
                <p:cNvPr id="4330" name="Freeform 3253"/>
                <p:cNvSpPr>
                  <a:spLocks/>
                </p:cNvSpPr>
                <p:nvPr/>
              </p:nvSpPr>
              <p:spPr bwMode="auto">
                <a:xfrm>
                  <a:off x="1480" y="3800"/>
                  <a:ext cx="2" cy="1"/>
                </a:xfrm>
                <a:custGeom>
                  <a:avLst/>
                  <a:gdLst>
                    <a:gd name="T0" fmla="*/ 0 w 7"/>
                    <a:gd name="T1" fmla="*/ 0 h 1"/>
                    <a:gd name="T2" fmla="*/ 6 w 7"/>
                    <a:gd name="T3" fmla="*/ 1 h 1"/>
                    <a:gd name="T4" fmla="*/ 7 w 7"/>
                    <a:gd name="T5" fmla="*/ 1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1"/>
                      </a:lnTo>
                      <a:lnTo>
                        <a:pt x="7" y="1"/>
                      </a:lnTo>
                    </a:path>
                  </a:pathLst>
                </a:custGeom>
                <a:noFill/>
                <a:ln w="6350">
                  <a:solidFill>
                    <a:srgbClr val="0C0CFF"/>
                  </a:solidFill>
                  <a:prstDash val="solid"/>
                  <a:round/>
                  <a:headEnd/>
                  <a:tailEnd/>
                </a:ln>
              </p:spPr>
              <p:txBody>
                <a:bodyPr/>
                <a:lstStyle/>
                <a:p>
                  <a:endParaRPr lang="en-US"/>
                </a:p>
              </p:txBody>
            </p:sp>
            <p:sp>
              <p:nvSpPr>
                <p:cNvPr id="4331" name="Freeform 3254"/>
                <p:cNvSpPr>
                  <a:spLocks/>
                </p:cNvSpPr>
                <p:nvPr/>
              </p:nvSpPr>
              <p:spPr bwMode="auto">
                <a:xfrm>
                  <a:off x="1482" y="3800"/>
                  <a:ext cx="1" cy="1"/>
                </a:xfrm>
                <a:custGeom>
                  <a:avLst/>
                  <a:gdLst>
                    <a:gd name="T0" fmla="*/ 0 w 8"/>
                    <a:gd name="T1" fmla="*/ 0 h 1"/>
                    <a:gd name="T2" fmla="*/ 7 w 8"/>
                    <a:gd name="T3" fmla="*/ 1 h 1"/>
                    <a:gd name="T4" fmla="*/ 8 w 8"/>
                    <a:gd name="T5" fmla="*/ 1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1"/>
                      </a:lnTo>
                      <a:lnTo>
                        <a:pt x="8" y="1"/>
                      </a:lnTo>
                    </a:path>
                  </a:pathLst>
                </a:custGeom>
                <a:noFill/>
                <a:ln w="6350">
                  <a:solidFill>
                    <a:srgbClr val="0C0CFF"/>
                  </a:solidFill>
                  <a:prstDash val="solid"/>
                  <a:round/>
                  <a:headEnd/>
                  <a:tailEnd/>
                </a:ln>
              </p:spPr>
              <p:txBody>
                <a:bodyPr/>
                <a:lstStyle/>
                <a:p>
                  <a:endParaRPr lang="en-US"/>
                </a:p>
              </p:txBody>
            </p:sp>
            <p:sp>
              <p:nvSpPr>
                <p:cNvPr id="4332" name="Freeform 3255"/>
                <p:cNvSpPr>
                  <a:spLocks/>
                </p:cNvSpPr>
                <p:nvPr/>
              </p:nvSpPr>
              <p:spPr bwMode="auto">
                <a:xfrm>
                  <a:off x="1483" y="3800"/>
                  <a:ext cx="1"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333" name="Freeform 3256"/>
                <p:cNvSpPr>
                  <a:spLocks/>
                </p:cNvSpPr>
                <p:nvPr/>
              </p:nvSpPr>
              <p:spPr bwMode="auto">
                <a:xfrm>
                  <a:off x="1484" y="3800"/>
                  <a:ext cx="2" cy="1"/>
                </a:xfrm>
                <a:custGeom>
                  <a:avLst/>
                  <a:gdLst>
                    <a:gd name="T0" fmla="*/ 0 w 7"/>
                    <a:gd name="T1" fmla="*/ 0 h 1"/>
                    <a:gd name="T2" fmla="*/ 6 w 7"/>
                    <a:gd name="T3" fmla="*/ 1 h 1"/>
                    <a:gd name="T4" fmla="*/ 7 w 7"/>
                    <a:gd name="T5" fmla="*/ 1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1"/>
                      </a:lnTo>
                      <a:lnTo>
                        <a:pt x="7" y="1"/>
                      </a:lnTo>
                    </a:path>
                  </a:pathLst>
                </a:custGeom>
                <a:noFill/>
                <a:ln w="6350">
                  <a:solidFill>
                    <a:srgbClr val="0C0CFF"/>
                  </a:solidFill>
                  <a:prstDash val="solid"/>
                  <a:round/>
                  <a:headEnd/>
                  <a:tailEnd/>
                </a:ln>
              </p:spPr>
              <p:txBody>
                <a:bodyPr/>
                <a:lstStyle/>
                <a:p>
                  <a:endParaRPr lang="en-US"/>
                </a:p>
              </p:txBody>
            </p:sp>
            <p:sp>
              <p:nvSpPr>
                <p:cNvPr id="4334" name="Freeform 3257"/>
                <p:cNvSpPr>
                  <a:spLocks/>
                </p:cNvSpPr>
                <p:nvPr/>
              </p:nvSpPr>
              <p:spPr bwMode="auto">
                <a:xfrm>
                  <a:off x="1485" y="3800"/>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335" name="Freeform 3258"/>
                <p:cNvSpPr>
                  <a:spLocks/>
                </p:cNvSpPr>
                <p:nvPr/>
              </p:nvSpPr>
              <p:spPr bwMode="auto">
                <a:xfrm>
                  <a:off x="1487" y="3800"/>
                  <a:ext cx="1" cy="1"/>
                </a:xfrm>
                <a:custGeom>
                  <a:avLst/>
                  <a:gdLst>
                    <a:gd name="T0" fmla="*/ 0 w 7"/>
                    <a:gd name="T1" fmla="*/ 0 h 1"/>
                    <a:gd name="T2" fmla="*/ 6 w 7"/>
                    <a:gd name="T3" fmla="*/ 1 h 1"/>
                    <a:gd name="T4" fmla="*/ 7 w 7"/>
                    <a:gd name="T5" fmla="*/ 1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1"/>
                      </a:lnTo>
                      <a:lnTo>
                        <a:pt x="7" y="1"/>
                      </a:lnTo>
                    </a:path>
                  </a:pathLst>
                </a:custGeom>
                <a:noFill/>
                <a:ln w="6350">
                  <a:solidFill>
                    <a:srgbClr val="0C0CFF"/>
                  </a:solidFill>
                  <a:prstDash val="solid"/>
                  <a:round/>
                  <a:headEnd/>
                  <a:tailEnd/>
                </a:ln>
              </p:spPr>
              <p:txBody>
                <a:bodyPr/>
                <a:lstStyle/>
                <a:p>
                  <a:endParaRPr lang="en-US"/>
                </a:p>
              </p:txBody>
            </p:sp>
            <p:sp>
              <p:nvSpPr>
                <p:cNvPr id="4336" name="Freeform 3259"/>
                <p:cNvSpPr>
                  <a:spLocks/>
                </p:cNvSpPr>
                <p:nvPr/>
              </p:nvSpPr>
              <p:spPr bwMode="auto">
                <a:xfrm>
                  <a:off x="1488" y="3800"/>
                  <a:ext cx="1"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337" name="Freeform 3260"/>
                <p:cNvSpPr>
                  <a:spLocks/>
                </p:cNvSpPr>
                <p:nvPr/>
              </p:nvSpPr>
              <p:spPr bwMode="auto">
                <a:xfrm>
                  <a:off x="1489" y="3800"/>
                  <a:ext cx="2" cy="1"/>
                </a:xfrm>
                <a:custGeom>
                  <a:avLst/>
                  <a:gdLst>
                    <a:gd name="T0" fmla="*/ 0 w 7"/>
                    <a:gd name="T1" fmla="*/ 0 h 1"/>
                    <a:gd name="T2" fmla="*/ 6 w 7"/>
                    <a:gd name="T3" fmla="*/ 1 h 1"/>
                    <a:gd name="T4" fmla="*/ 7 w 7"/>
                    <a:gd name="T5" fmla="*/ 1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1"/>
                      </a:lnTo>
                      <a:lnTo>
                        <a:pt x="7" y="1"/>
                      </a:lnTo>
                    </a:path>
                  </a:pathLst>
                </a:custGeom>
                <a:noFill/>
                <a:ln w="6350">
                  <a:solidFill>
                    <a:srgbClr val="0C0CFF"/>
                  </a:solidFill>
                  <a:prstDash val="solid"/>
                  <a:round/>
                  <a:headEnd/>
                  <a:tailEnd/>
                </a:ln>
              </p:spPr>
              <p:txBody>
                <a:bodyPr/>
                <a:lstStyle/>
                <a:p>
                  <a:endParaRPr lang="en-US"/>
                </a:p>
              </p:txBody>
            </p:sp>
            <p:sp>
              <p:nvSpPr>
                <p:cNvPr id="4338" name="Freeform 3261"/>
                <p:cNvSpPr>
                  <a:spLocks/>
                </p:cNvSpPr>
                <p:nvPr/>
              </p:nvSpPr>
              <p:spPr bwMode="auto">
                <a:xfrm>
                  <a:off x="1490" y="3801"/>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339" name="Freeform 3262"/>
                <p:cNvSpPr>
                  <a:spLocks/>
                </p:cNvSpPr>
                <p:nvPr/>
              </p:nvSpPr>
              <p:spPr bwMode="auto">
                <a:xfrm>
                  <a:off x="1492" y="3801"/>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340" name="Freeform 3263"/>
                <p:cNvSpPr>
                  <a:spLocks/>
                </p:cNvSpPr>
                <p:nvPr/>
              </p:nvSpPr>
              <p:spPr bwMode="auto">
                <a:xfrm>
                  <a:off x="1493" y="3801"/>
                  <a:ext cx="1"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341" name="Freeform 3264"/>
                <p:cNvSpPr>
                  <a:spLocks/>
                </p:cNvSpPr>
                <p:nvPr/>
              </p:nvSpPr>
              <p:spPr bwMode="auto">
                <a:xfrm>
                  <a:off x="1494" y="3801"/>
                  <a:ext cx="2" cy="1"/>
                </a:xfrm>
                <a:custGeom>
                  <a:avLst/>
                  <a:gdLst>
                    <a:gd name="T0" fmla="*/ 0 w 7"/>
                    <a:gd name="T1" fmla="*/ 0 h 1"/>
                    <a:gd name="T2" fmla="*/ 6 w 7"/>
                    <a:gd name="T3" fmla="*/ 1 h 1"/>
                    <a:gd name="T4" fmla="*/ 7 w 7"/>
                    <a:gd name="T5" fmla="*/ 1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1"/>
                      </a:lnTo>
                      <a:lnTo>
                        <a:pt x="7" y="1"/>
                      </a:lnTo>
                    </a:path>
                  </a:pathLst>
                </a:custGeom>
                <a:noFill/>
                <a:ln w="6350">
                  <a:solidFill>
                    <a:srgbClr val="0C0CFF"/>
                  </a:solidFill>
                  <a:prstDash val="solid"/>
                  <a:round/>
                  <a:headEnd/>
                  <a:tailEnd/>
                </a:ln>
              </p:spPr>
              <p:txBody>
                <a:bodyPr/>
                <a:lstStyle/>
                <a:p>
                  <a:endParaRPr lang="en-US"/>
                </a:p>
              </p:txBody>
            </p:sp>
            <p:sp>
              <p:nvSpPr>
                <p:cNvPr id="4342" name="Freeform 3265"/>
                <p:cNvSpPr>
                  <a:spLocks/>
                </p:cNvSpPr>
                <p:nvPr/>
              </p:nvSpPr>
              <p:spPr bwMode="auto">
                <a:xfrm>
                  <a:off x="1495" y="3801"/>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343" name="Freeform 3266"/>
                <p:cNvSpPr>
                  <a:spLocks/>
                </p:cNvSpPr>
                <p:nvPr/>
              </p:nvSpPr>
              <p:spPr bwMode="auto">
                <a:xfrm>
                  <a:off x="1497" y="3801"/>
                  <a:ext cx="1"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344" name="Freeform 3267"/>
                <p:cNvSpPr>
                  <a:spLocks/>
                </p:cNvSpPr>
                <p:nvPr/>
              </p:nvSpPr>
              <p:spPr bwMode="auto">
                <a:xfrm>
                  <a:off x="1498" y="3801"/>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345" name="Freeform 3268"/>
                <p:cNvSpPr>
                  <a:spLocks/>
                </p:cNvSpPr>
                <p:nvPr/>
              </p:nvSpPr>
              <p:spPr bwMode="auto">
                <a:xfrm>
                  <a:off x="1499" y="3801"/>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346" name="Freeform 3269"/>
                <p:cNvSpPr>
                  <a:spLocks/>
                </p:cNvSpPr>
                <p:nvPr/>
              </p:nvSpPr>
              <p:spPr bwMode="auto">
                <a:xfrm>
                  <a:off x="1501" y="3801"/>
                  <a:ext cx="1" cy="1"/>
                </a:xfrm>
                <a:custGeom>
                  <a:avLst/>
                  <a:gdLst>
                    <a:gd name="T0" fmla="*/ 0 w 7"/>
                    <a:gd name="T1" fmla="*/ 0 h 1"/>
                    <a:gd name="T2" fmla="*/ 6 w 7"/>
                    <a:gd name="T3" fmla="*/ 1 h 1"/>
                    <a:gd name="T4" fmla="*/ 7 w 7"/>
                    <a:gd name="T5" fmla="*/ 1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1"/>
                      </a:lnTo>
                      <a:lnTo>
                        <a:pt x="7" y="1"/>
                      </a:lnTo>
                    </a:path>
                  </a:pathLst>
                </a:custGeom>
                <a:noFill/>
                <a:ln w="6350">
                  <a:solidFill>
                    <a:srgbClr val="0C0CFF"/>
                  </a:solidFill>
                  <a:prstDash val="solid"/>
                  <a:round/>
                  <a:headEnd/>
                  <a:tailEnd/>
                </a:ln>
              </p:spPr>
              <p:txBody>
                <a:bodyPr/>
                <a:lstStyle/>
                <a:p>
                  <a:endParaRPr lang="en-US"/>
                </a:p>
              </p:txBody>
            </p:sp>
            <p:sp>
              <p:nvSpPr>
                <p:cNvPr id="4347" name="Freeform 3270"/>
                <p:cNvSpPr>
                  <a:spLocks/>
                </p:cNvSpPr>
                <p:nvPr/>
              </p:nvSpPr>
              <p:spPr bwMode="auto">
                <a:xfrm>
                  <a:off x="1502" y="3801"/>
                  <a:ext cx="1"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348" name="Freeform 3271"/>
                <p:cNvSpPr>
                  <a:spLocks/>
                </p:cNvSpPr>
                <p:nvPr/>
              </p:nvSpPr>
              <p:spPr bwMode="auto">
                <a:xfrm>
                  <a:off x="1503" y="3801"/>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349" name="Freeform 3272"/>
                <p:cNvSpPr>
                  <a:spLocks/>
                </p:cNvSpPr>
                <p:nvPr/>
              </p:nvSpPr>
              <p:spPr bwMode="auto">
                <a:xfrm>
                  <a:off x="1504" y="3801"/>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350" name="Freeform 3273"/>
                <p:cNvSpPr>
                  <a:spLocks/>
                </p:cNvSpPr>
                <p:nvPr/>
              </p:nvSpPr>
              <p:spPr bwMode="auto">
                <a:xfrm>
                  <a:off x="1506" y="3801"/>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351" name="Freeform 3274"/>
                <p:cNvSpPr>
                  <a:spLocks/>
                </p:cNvSpPr>
                <p:nvPr/>
              </p:nvSpPr>
              <p:spPr bwMode="auto">
                <a:xfrm>
                  <a:off x="1507" y="3801"/>
                  <a:ext cx="1"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352" name="Freeform 3275"/>
                <p:cNvSpPr>
                  <a:spLocks/>
                </p:cNvSpPr>
                <p:nvPr/>
              </p:nvSpPr>
              <p:spPr bwMode="auto">
                <a:xfrm>
                  <a:off x="1508" y="3801"/>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353" name="Freeform 3276"/>
                <p:cNvSpPr>
                  <a:spLocks/>
                </p:cNvSpPr>
                <p:nvPr/>
              </p:nvSpPr>
              <p:spPr bwMode="auto">
                <a:xfrm>
                  <a:off x="1509" y="3801"/>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354" name="Freeform 3277"/>
                <p:cNvSpPr>
                  <a:spLocks/>
                </p:cNvSpPr>
                <p:nvPr/>
              </p:nvSpPr>
              <p:spPr bwMode="auto">
                <a:xfrm>
                  <a:off x="1511" y="3801"/>
                  <a:ext cx="1"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355" name="Freeform 3278"/>
                <p:cNvSpPr>
                  <a:spLocks/>
                </p:cNvSpPr>
                <p:nvPr/>
              </p:nvSpPr>
              <p:spPr bwMode="auto">
                <a:xfrm>
                  <a:off x="1512" y="3801"/>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356" name="Freeform 3279"/>
                <p:cNvSpPr>
                  <a:spLocks/>
                </p:cNvSpPr>
                <p:nvPr/>
              </p:nvSpPr>
              <p:spPr bwMode="auto">
                <a:xfrm>
                  <a:off x="1513" y="3801"/>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357" name="Freeform 3280"/>
                <p:cNvSpPr>
                  <a:spLocks/>
                </p:cNvSpPr>
                <p:nvPr/>
              </p:nvSpPr>
              <p:spPr bwMode="auto">
                <a:xfrm>
                  <a:off x="1514" y="3801"/>
                  <a:ext cx="2"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358" name="Freeform 3281"/>
                <p:cNvSpPr>
                  <a:spLocks/>
                </p:cNvSpPr>
                <p:nvPr/>
              </p:nvSpPr>
              <p:spPr bwMode="auto">
                <a:xfrm>
                  <a:off x="1515" y="3801"/>
                  <a:ext cx="2" cy="1"/>
                </a:xfrm>
                <a:custGeom>
                  <a:avLst/>
                  <a:gdLst>
                    <a:gd name="T0" fmla="*/ 0 w 8"/>
                    <a:gd name="T1" fmla="*/ 0 h 1"/>
                    <a:gd name="T2" fmla="*/ 7 w 8"/>
                    <a:gd name="T3" fmla="*/ 1 h 1"/>
                    <a:gd name="T4" fmla="*/ 8 w 8"/>
                    <a:gd name="T5" fmla="*/ 1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1"/>
                      </a:lnTo>
                      <a:lnTo>
                        <a:pt x="8" y="1"/>
                      </a:lnTo>
                    </a:path>
                  </a:pathLst>
                </a:custGeom>
                <a:noFill/>
                <a:ln w="6350">
                  <a:solidFill>
                    <a:srgbClr val="0C0CFF"/>
                  </a:solidFill>
                  <a:prstDash val="solid"/>
                  <a:round/>
                  <a:headEnd/>
                  <a:tailEnd/>
                </a:ln>
              </p:spPr>
              <p:txBody>
                <a:bodyPr/>
                <a:lstStyle/>
                <a:p>
                  <a:endParaRPr lang="en-US"/>
                </a:p>
              </p:txBody>
            </p:sp>
            <p:sp>
              <p:nvSpPr>
                <p:cNvPr id="4359" name="Freeform 3282"/>
                <p:cNvSpPr>
                  <a:spLocks/>
                </p:cNvSpPr>
                <p:nvPr/>
              </p:nvSpPr>
              <p:spPr bwMode="auto">
                <a:xfrm>
                  <a:off x="1517" y="3801"/>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360" name="Freeform 3283"/>
                <p:cNvSpPr>
                  <a:spLocks/>
                </p:cNvSpPr>
                <p:nvPr/>
              </p:nvSpPr>
              <p:spPr bwMode="auto">
                <a:xfrm>
                  <a:off x="1518" y="3801"/>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361" name="Freeform 3284"/>
                <p:cNvSpPr>
                  <a:spLocks/>
                </p:cNvSpPr>
                <p:nvPr/>
              </p:nvSpPr>
              <p:spPr bwMode="auto">
                <a:xfrm>
                  <a:off x="1519" y="3801"/>
                  <a:ext cx="2"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362" name="Freeform 3285"/>
                <p:cNvSpPr>
                  <a:spLocks/>
                </p:cNvSpPr>
                <p:nvPr/>
              </p:nvSpPr>
              <p:spPr bwMode="auto">
                <a:xfrm>
                  <a:off x="1520" y="3801"/>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363" name="Freeform 3286"/>
                <p:cNvSpPr>
                  <a:spLocks/>
                </p:cNvSpPr>
                <p:nvPr/>
              </p:nvSpPr>
              <p:spPr bwMode="auto">
                <a:xfrm>
                  <a:off x="1522" y="3801"/>
                  <a:ext cx="1"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364" name="Freeform 3287"/>
                <p:cNvSpPr>
                  <a:spLocks/>
                </p:cNvSpPr>
                <p:nvPr/>
              </p:nvSpPr>
              <p:spPr bwMode="auto">
                <a:xfrm>
                  <a:off x="1523" y="3801"/>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365" name="Freeform 3288"/>
                <p:cNvSpPr>
                  <a:spLocks/>
                </p:cNvSpPr>
                <p:nvPr/>
              </p:nvSpPr>
              <p:spPr bwMode="auto">
                <a:xfrm>
                  <a:off x="1524" y="3801"/>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366" name="Freeform 3289"/>
                <p:cNvSpPr>
                  <a:spLocks/>
                </p:cNvSpPr>
                <p:nvPr/>
              </p:nvSpPr>
              <p:spPr bwMode="auto">
                <a:xfrm>
                  <a:off x="1526" y="3801"/>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367" name="Freeform 3290"/>
                <p:cNvSpPr>
                  <a:spLocks/>
                </p:cNvSpPr>
                <p:nvPr/>
              </p:nvSpPr>
              <p:spPr bwMode="auto">
                <a:xfrm>
                  <a:off x="1527" y="3801"/>
                  <a:ext cx="1"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368" name="Freeform 3291"/>
                <p:cNvSpPr>
                  <a:spLocks/>
                </p:cNvSpPr>
                <p:nvPr/>
              </p:nvSpPr>
              <p:spPr bwMode="auto">
                <a:xfrm>
                  <a:off x="1528" y="3801"/>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369" name="Freeform 3292"/>
                <p:cNvSpPr>
                  <a:spLocks/>
                </p:cNvSpPr>
                <p:nvPr/>
              </p:nvSpPr>
              <p:spPr bwMode="auto">
                <a:xfrm>
                  <a:off x="1529" y="3801"/>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370" name="Freeform 3293"/>
                <p:cNvSpPr>
                  <a:spLocks/>
                </p:cNvSpPr>
                <p:nvPr/>
              </p:nvSpPr>
              <p:spPr bwMode="auto">
                <a:xfrm>
                  <a:off x="1531" y="3801"/>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371" name="Freeform 3294"/>
                <p:cNvSpPr>
                  <a:spLocks/>
                </p:cNvSpPr>
                <p:nvPr/>
              </p:nvSpPr>
              <p:spPr bwMode="auto">
                <a:xfrm>
                  <a:off x="1532" y="3801"/>
                  <a:ext cx="1" cy="1"/>
                </a:xfrm>
                <a:custGeom>
                  <a:avLst/>
                  <a:gdLst>
                    <a:gd name="T0" fmla="*/ 0 w 8"/>
                    <a:gd name="T1" fmla="*/ 0 h 1"/>
                    <a:gd name="T2" fmla="*/ 7 w 8"/>
                    <a:gd name="T3" fmla="*/ 1 h 1"/>
                    <a:gd name="T4" fmla="*/ 8 w 8"/>
                    <a:gd name="T5" fmla="*/ 1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1"/>
                      </a:lnTo>
                      <a:lnTo>
                        <a:pt x="8" y="1"/>
                      </a:lnTo>
                    </a:path>
                  </a:pathLst>
                </a:custGeom>
                <a:noFill/>
                <a:ln w="6350">
                  <a:solidFill>
                    <a:srgbClr val="0C0CFF"/>
                  </a:solidFill>
                  <a:prstDash val="solid"/>
                  <a:round/>
                  <a:headEnd/>
                  <a:tailEnd/>
                </a:ln>
              </p:spPr>
              <p:txBody>
                <a:bodyPr/>
                <a:lstStyle/>
                <a:p>
                  <a:endParaRPr lang="en-US"/>
                </a:p>
              </p:txBody>
            </p:sp>
            <p:sp>
              <p:nvSpPr>
                <p:cNvPr id="4372" name="Freeform 3295"/>
                <p:cNvSpPr>
                  <a:spLocks/>
                </p:cNvSpPr>
                <p:nvPr/>
              </p:nvSpPr>
              <p:spPr bwMode="auto">
                <a:xfrm>
                  <a:off x="1533" y="3801"/>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373" name="Freeform 3296"/>
                <p:cNvSpPr>
                  <a:spLocks/>
                </p:cNvSpPr>
                <p:nvPr/>
              </p:nvSpPr>
              <p:spPr bwMode="auto">
                <a:xfrm>
                  <a:off x="1534" y="3801"/>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374" name="Freeform 3297"/>
                <p:cNvSpPr>
                  <a:spLocks/>
                </p:cNvSpPr>
                <p:nvPr/>
              </p:nvSpPr>
              <p:spPr bwMode="auto">
                <a:xfrm>
                  <a:off x="1536" y="3801"/>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375" name="Freeform 3298"/>
                <p:cNvSpPr>
                  <a:spLocks/>
                </p:cNvSpPr>
                <p:nvPr/>
              </p:nvSpPr>
              <p:spPr bwMode="auto">
                <a:xfrm>
                  <a:off x="1537" y="3801"/>
                  <a:ext cx="1"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376" name="Freeform 3299"/>
                <p:cNvSpPr>
                  <a:spLocks/>
                </p:cNvSpPr>
                <p:nvPr/>
              </p:nvSpPr>
              <p:spPr bwMode="auto">
                <a:xfrm>
                  <a:off x="1538" y="3801"/>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377" name="Freeform 3300"/>
                <p:cNvSpPr>
                  <a:spLocks/>
                </p:cNvSpPr>
                <p:nvPr/>
              </p:nvSpPr>
              <p:spPr bwMode="auto">
                <a:xfrm>
                  <a:off x="1539" y="3801"/>
                  <a:ext cx="2"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378" name="Freeform 3301"/>
                <p:cNvSpPr>
                  <a:spLocks/>
                </p:cNvSpPr>
                <p:nvPr/>
              </p:nvSpPr>
              <p:spPr bwMode="auto">
                <a:xfrm>
                  <a:off x="1541" y="3801"/>
                  <a:ext cx="1"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379" name="Freeform 3302"/>
                <p:cNvSpPr>
                  <a:spLocks/>
                </p:cNvSpPr>
                <p:nvPr/>
              </p:nvSpPr>
              <p:spPr bwMode="auto">
                <a:xfrm>
                  <a:off x="1542" y="3801"/>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380" name="Freeform 3303"/>
                <p:cNvSpPr>
                  <a:spLocks/>
                </p:cNvSpPr>
                <p:nvPr/>
              </p:nvSpPr>
              <p:spPr bwMode="auto">
                <a:xfrm>
                  <a:off x="1543" y="3801"/>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381" name="Freeform 3304"/>
                <p:cNvSpPr>
                  <a:spLocks/>
                </p:cNvSpPr>
                <p:nvPr/>
              </p:nvSpPr>
              <p:spPr bwMode="auto">
                <a:xfrm>
                  <a:off x="1544" y="3801"/>
                  <a:ext cx="2"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382" name="Freeform 3305"/>
                <p:cNvSpPr>
                  <a:spLocks/>
                </p:cNvSpPr>
                <p:nvPr/>
              </p:nvSpPr>
              <p:spPr bwMode="auto">
                <a:xfrm>
                  <a:off x="1546" y="3801"/>
                  <a:ext cx="1"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383" name="Freeform 3306"/>
                <p:cNvSpPr>
                  <a:spLocks/>
                </p:cNvSpPr>
                <p:nvPr/>
              </p:nvSpPr>
              <p:spPr bwMode="auto">
                <a:xfrm>
                  <a:off x="1547" y="3801"/>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384" name="Freeform 3307"/>
                <p:cNvSpPr>
                  <a:spLocks/>
                </p:cNvSpPr>
                <p:nvPr/>
              </p:nvSpPr>
              <p:spPr bwMode="auto">
                <a:xfrm>
                  <a:off x="1548" y="3801"/>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385" name="Freeform 3308"/>
                <p:cNvSpPr>
                  <a:spLocks/>
                </p:cNvSpPr>
                <p:nvPr/>
              </p:nvSpPr>
              <p:spPr bwMode="auto">
                <a:xfrm>
                  <a:off x="1549" y="3801"/>
                  <a:ext cx="2"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386" name="Freeform 3309"/>
                <p:cNvSpPr>
                  <a:spLocks/>
                </p:cNvSpPr>
                <p:nvPr/>
              </p:nvSpPr>
              <p:spPr bwMode="auto">
                <a:xfrm>
                  <a:off x="1551" y="3801"/>
                  <a:ext cx="1"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387" name="Freeform 3310"/>
                <p:cNvSpPr>
                  <a:spLocks/>
                </p:cNvSpPr>
                <p:nvPr/>
              </p:nvSpPr>
              <p:spPr bwMode="auto">
                <a:xfrm>
                  <a:off x="1552" y="3801"/>
                  <a:ext cx="1"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388" name="Freeform 3311"/>
                <p:cNvSpPr>
                  <a:spLocks/>
                </p:cNvSpPr>
                <p:nvPr/>
              </p:nvSpPr>
              <p:spPr bwMode="auto">
                <a:xfrm>
                  <a:off x="1553" y="3801"/>
                  <a:ext cx="2"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389" name="Freeform 3312"/>
                <p:cNvSpPr>
                  <a:spLocks/>
                </p:cNvSpPr>
                <p:nvPr/>
              </p:nvSpPr>
              <p:spPr bwMode="auto">
                <a:xfrm>
                  <a:off x="1554" y="3801"/>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390" name="Freeform 3313"/>
                <p:cNvSpPr>
                  <a:spLocks/>
                </p:cNvSpPr>
                <p:nvPr/>
              </p:nvSpPr>
              <p:spPr bwMode="auto">
                <a:xfrm>
                  <a:off x="1556" y="3801"/>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391" name="Freeform 3314"/>
                <p:cNvSpPr>
                  <a:spLocks/>
                </p:cNvSpPr>
                <p:nvPr/>
              </p:nvSpPr>
              <p:spPr bwMode="auto">
                <a:xfrm>
                  <a:off x="1557" y="3801"/>
                  <a:ext cx="1"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392" name="Freeform 3315"/>
                <p:cNvSpPr>
                  <a:spLocks/>
                </p:cNvSpPr>
                <p:nvPr/>
              </p:nvSpPr>
              <p:spPr bwMode="auto">
                <a:xfrm>
                  <a:off x="1558" y="3801"/>
                  <a:ext cx="2"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393" name="Freeform 3316"/>
                <p:cNvSpPr>
                  <a:spLocks/>
                </p:cNvSpPr>
                <p:nvPr/>
              </p:nvSpPr>
              <p:spPr bwMode="auto">
                <a:xfrm>
                  <a:off x="1559" y="3801"/>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394" name="Freeform 3317"/>
                <p:cNvSpPr>
                  <a:spLocks/>
                </p:cNvSpPr>
                <p:nvPr/>
              </p:nvSpPr>
              <p:spPr bwMode="auto">
                <a:xfrm>
                  <a:off x="1561" y="3801"/>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395" name="Freeform 3318"/>
                <p:cNvSpPr>
                  <a:spLocks/>
                </p:cNvSpPr>
                <p:nvPr/>
              </p:nvSpPr>
              <p:spPr bwMode="auto">
                <a:xfrm>
                  <a:off x="1562" y="3801"/>
                  <a:ext cx="1"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396" name="Freeform 3319"/>
                <p:cNvSpPr>
                  <a:spLocks/>
                </p:cNvSpPr>
                <p:nvPr/>
              </p:nvSpPr>
              <p:spPr bwMode="auto">
                <a:xfrm>
                  <a:off x="1563" y="3801"/>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397" name="Freeform 3320"/>
                <p:cNvSpPr>
                  <a:spLocks/>
                </p:cNvSpPr>
                <p:nvPr/>
              </p:nvSpPr>
              <p:spPr bwMode="auto">
                <a:xfrm>
                  <a:off x="1564" y="3801"/>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398" name="Freeform 3321"/>
                <p:cNvSpPr>
                  <a:spLocks/>
                </p:cNvSpPr>
                <p:nvPr/>
              </p:nvSpPr>
              <p:spPr bwMode="auto">
                <a:xfrm>
                  <a:off x="1566" y="3801"/>
                  <a:ext cx="1"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399" name="Freeform 3322"/>
                <p:cNvSpPr>
                  <a:spLocks/>
                </p:cNvSpPr>
                <p:nvPr/>
              </p:nvSpPr>
              <p:spPr bwMode="auto">
                <a:xfrm>
                  <a:off x="1567" y="3801"/>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400" name="Freeform 3323"/>
                <p:cNvSpPr>
                  <a:spLocks/>
                </p:cNvSpPr>
                <p:nvPr/>
              </p:nvSpPr>
              <p:spPr bwMode="auto">
                <a:xfrm>
                  <a:off x="1568" y="3801"/>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401" name="Freeform 3324"/>
                <p:cNvSpPr>
                  <a:spLocks/>
                </p:cNvSpPr>
                <p:nvPr/>
              </p:nvSpPr>
              <p:spPr bwMode="auto">
                <a:xfrm>
                  <a:off x="1569" y="3801"/>
                  <a:ext cx="2"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402" name="Freeform 3325"/>
                <p:cNvSpPr>
                  <a:spLocks/>
                </p:cNvSpPr>
                <p:nvPr/>
              </p:nvSpPr>
              <p:spPr bwMode="auto">
                <a:xfrm>
                  <a:off x="1571" y="3801"/>
                  <a:ext cx="1"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403" name="Freeform 3326"/>
                <p:cNvSpPr>
                  <a:spLocks/>
                </p:cNvSpPr>
                <p:nvPr/>
              </p:nvSpPr>
              <p:spPr bwMode="auto">
                <a:xfrm>
                  <a:off x="1572" y="3801"/>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404" name="Freeform 3327"/>
                <p:cNvSpPr>
                  <a:spLocks/>
                </p:cNvSpPr>
                <p:nvPr/>
              </p:nvSpPr>
              <p:spPr bwMode="auto">
                <a:xfrm>
                  <a:off x="1573" y="3801"/>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405" name="Freeform 3328"/>
                <p:cNvSpPr>
                  <a:spLocks/>
                </p:cNvSpPr>
                <p:nvPr/>
              </p:nvSpPr>
              <p:spPr bwMode="auto">
                <a:xfrm>
                  <a:off x="1574" y="3801"/>
                  <a:ext cx="2"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406" name="Freeform 3329"/>
                <p:cNvSpPr>
                  <a:spLocks/>
                </p:cNvSpPr>
                <p:nvPr/>
              </p:nvSpPr>
              <p:spPr bwMode="auto">
                <a:xfrm>
                  <a:off x="1576" y="3801"/>
                  <a:ext cx="1"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407" name="Freeform 3330"/>
                <p:cNvSpPr>
                  <a:spLocks/>
                </p:cNvSpPr>
                <p:nvPr/>
              </p:nvSpPr>
              <p:spPr bwMode="auto">
                <a:xfrm>
                  <a:off x="1577" y="3801"/>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408" name="Freeform 3331"/>
                <p:cNvSpPr>
                  <a:spLocks/>
                </p:cNvSpPr>
                <p:nvPr/>
              </p:nvSpPr>
              <p:spPr bwMode="auto">
                <a:xfrm>
                  <a:off x="1578" y="3801"/>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409" name="Freeform 3332"/>
                <p:cNvSpPr>
                  <a:spLocks/>
                </p:cNvSpPr>
                <p:nvPr/>
              </p:nvSpPr>
              <p:spPr bwMode="auto">
                <a:xfrm>
                  <a:off x="1579" y="3801"/>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410" name="Freeform 3333"/>
                <p:cNvSpPr>
                  <a:spLocks/>
                </p:cNvSpPr>
                <p:nvPr/>
              </p:nvSpPr>
              <p:spPr bwMode="auto">
                <a:xfrm>
                  <a:off x="1581" y="3801"/>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411" name="Freeform 3334"/>
                <p:cNvSpPr>
                  <a:spLocks/>
                </p:cNvSpPr>
                <p:nvPr/>
              </p:nvSpPr>
              <p:spPr bwMode="auto">
                <a:xfrm>
                  <a:off x="1582" y="3801"/>
                  <a:ext cx="1"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412" name="Freeform 3335"/>
                <p:cNvSpPr>
                  <a:spLocks/>
                </p:cNvSpPr>
                <p:nvPr/>
              </p:nvSpPr>
              <p:spPr bwMode="auto">
                <a:xfrm>
                  <a:off x="1583" y="3801"/>
                  <a:ext cx="2"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413" name="Freeform 3336"/>
                <p:cNvSpPr>
                  <a:spLocks/>
                </p:cNvSpPr>
                <p:nvPr/>
              </p:nvSpPr>
              <p:spPr bwMode="auto">
                <a:xfrm>
                  <a:off x="1584" y="3801"/>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414" name="Freeform 3337"/>
                <p:cNvSpPr>
                  <a:spLocks/>
                </p:cNvSpPr>
                <p:nvPr/>
              </p:nvSpPr>
              <p:spPr bwMode="auto">
                <a:xfrm>
                  <a:off x="1586" y="3801"/>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415" name="Freeform 3338"/>
                <p:cNvSpPr>
                  <a:spLocks/>
                </p:cNvSpPr>
                <p:nvPr/>
              </p:nvSpPr>
              <p:spPr bwMode="auto">
                <a:xfrm>
                  <a:off x="1587" y="3801"/>
                  <a:ext cx="1"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416" name="Freeform 3339"/>
                <p:cNvSpPr>
                  <a:spLocks/>
                </p:cNvSpPr>
                <p:nvPr/>
              </p:nvSpPr>
              <p:spPr bwMode="auto">
                <a:xfrm>
                  <a:off x="1588" y="3801"/>
                  <a:ext cx="2"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417" name="Freeform 3340"/>
                <p:cNvSpPr>
                  <a:spLocks/>
                </p:cNvSpPr>
                <p:nvPr/>
              </p:nvSpPr>
              <p:spPr bwMode="auto">
                <a:xfrm>
                  <a:off x="1589" y="3801"/>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418" name="Freeform 3341"/>
                <p:cNvSpPr>
                  <a:spLocks/>
                </p:cNvSpPr>
                <p:nvPr/>
              </p:nvSpPr>
              <p:spPr bwMode="auto">
                <a:xfrm>
                  <a:off x="1591" y="3801"/>
                  <a:ext cx="1"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419" name="Freeform 3342"/>
                <p:cNvSpPr>
                  <a:spLocks/>
                </p:cNvSpPr>
                <p:nvPr/>
              </p:nvSpPr>
              <p:spPr bwMode="auto">
                <a:xfrm>
                  <a:off x="1592" y="3801"/>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420" name="Freeform 3343"/>
                <p:cNvSpPr>
                  <a:spLocks/>
                </p:cNvSpPr>
                <p:nvPr/>
              </p:nvSpPr>
              <p:spPr bwMode="auto">
                <a:xfrm>
                  <a:off x="1593" y="3801"/>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421" name="Freeform 3344"/>
                <p:cNvSpPr>
                  <a:spLocks/>
                </p:cNvSpPr>
                <p:nvPr/>
              </p:nvSpPr>
              <p:spPr bwMode="auto">
                <a:xfrm>
                  <a:off x="1595" y="3801"/>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422" name="Freeform 3345"/>
                <p:cNvSpPr>
                  <a:spLocks/>
                </p:cNvSpPr>
                <p:nvPr/>
              </p:nvSpPr>
              <p:spPr bwMode="auto">
                <a:xfrm>
                  <a:off x="1596" y="3801"/>
                  <a:ext cx="1"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423" name="Freeform 3346"/>
                <p:cNvSpPr>
                  <a:spLocks/>
                </p:cNvSpPr>
                <p:nvPr/>
              </p:nvSpPr>
              <p:spPr bwMode="auto">
                <a:xfrm>
                  <a:off x="1597" y="3801"/>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424" name="Freeform 3347"/>
                <p:cNvSpPr>
                  <a:spLocks/>
                </p:cNvSpPr>
                <p:nvPr/>
              </p:nvSpPr>
              <p:spPr bwMode="auto">
                <a:xfrm>
                  <a:off x="1598" y="3801"/>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425" name="Freeform 3348"/>
                <p:cNvSpPr>
                  <a:spLocks/>
                </p:cNvSpPr>
                <p:nvPr/>
              </p:nvSpPr>
              <p:spPr bwMode="auto">
                <a:xfrm>
                  <a:off x="1600" y="3801"/>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426" name="Freeform 3349"/>
                <p:cNvSpPr>
                  <a:spLocks/>
                </p:cNvSpPr>
                <p:nvPr/>
              </p:nvSpPr>
              <p:spPr bwMode="auto">
                <a:xfrm>
                  <a:off x="1601" y="3801"/>
                  <a:ext cx="1"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427" name="Freeform 3350"/>
                <p:cNvSpPr>
                  <a:spLocks/>
                </p:cNvSpPr>
                <p:nvPr/>
              </p:nvSpPr>
              <p:spPr bwMode="auto">
                <a:xfrm>
                  <a:off x="1602" y="3801"/>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428" name="Freeform 3351"/>
                <p:cNvSpPr>
                  <a:spLocks/>
                </p:cNvSpPr>
                <p:nvPr/>
              </p:nvSpPr>
              <p:spPr bwMode="auto">
                <a:xfrm>
                  <a:off x="1603" y="3801"/>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429" name="Freeform 3352"/>
                <p:cNvSpPr>
                  <a:spLocks/>
                </p:cNvSpPr>
                <p:nvPr/>
              </p:nvSpPr>
              <p:spPr bwMode="auto">
                <a:xfrm>
                  <a:off x="1604" y="3801"/>
                  <a:ext cx="2"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430" name="Freeform 3353"/>
                <p:cNvSpPr>
                  <a:spLocks/>
                </p:cNvSpPr>
                <p:nvPr/>
              </p:nvSpPr>
              <p:spPr bwMode="auto">
                <a:xfrm>
                  <a:off x="1606" y="3801"/>
                  <a:ext cx="1"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431" name="Freeform 3354"/>
                <p:cNvSpPr>
                  <a:spLocks/>
                </p:cNvSpPr>
                <p:nvPr/>
              </p:nvSpPr>
              <p:spPr bwMode="auto">
                <a:xfrm>
                  <a:off x="1607" y="3801"/>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432" name="Freeform 3355"/>
                <p:cNvSpPr>
                  <a:spLocks/>
                </p:cNvSpPr>
                <p:nvPr/>
              </p:nvSpPr>
              <p:spPr bwMode="auto">
                <a:xfrm>
                  <a:off x="1608" y="3801"/>
                  <a:ext cx="2"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433" name="Freeform 3356"/>
                <p:cNvSpPr>
                  <a:spLocks/>
                </p:cNvSpPr>
                <p:nvPr/>
              </p:nvSpPr>
              <p:spPr bwMode="auto">
                <a:xfrm>
                  <a:off x="1609" y="3801"/>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434" name="Freeform 3357"/>
                <p:cNvSpPr>
                  <a:spLocks/>
                </p:cNvSpPr>
                <p:nvPr/>
              </p:nvSpPr>
              <p:spPr bwMode="auto">
                <a:xfrm>
                  <a:off x="1611" y="3801"/>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435" name="Freeform 3358"/>
                <p:cNvSpPr>
                  <a:spLocks/>
                </p:cNvSpPr>
                <p:nvPr/>
              </p:nvSpPr>
              <p:spPr bwMode="auto">
                <a:xfrm>
                  <a:off x="1612" y="3801"/>
                  <a:ext cx="1"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436" name="Freeform 3359"/>
                <p:cNvSpPr>
                  <a:spLocks/>
                </p:cNvSpPr>
                <p:nvPr/>
              </p:nvSpPr>
              <p:spPr bwMode="auto">
                <a:xfrm>
                  <a:off x="1613" y="3801"/>
                  <a:ext cx="2"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437" name="Freeform 3360"/>
                <p:cNvSpPr>
                  <a:spLocks/>
                </p:cNvSpPr>
                <p:nvPr/>
              </p:nvSpPr>
              <p:spPr bwMode="auto">
                <a:xfrm>
                  <a:off x="1614" y="3801"/>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438" name="Freeform 3361"/>
                <p:cNvSpPr>
                  <a:spLocks/>
                </p:cNvSpPr>
                <p:nvPr/>
              </p:nvSpPr>
              <p:spPr bwMode="auto">
                <a:xfrm>
                  <a:off x="1616" y="3801"/>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439" name="Freeform 3362"/>
                <p:cNvSpPr>
                  <a:spLocks/>
                </p:cNvSpPr>
                <p:nvPr/>
              </p:nvSpPr>
              <p:spPr bwMode="auto">
                <a:xfrm>
                  <a:off x="1617" y="3801"/>
                  <a:ext cx="1"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440" name="Freeform 3363"/>
                <p:cNvSpPr>
                  <a:spLocks/>
                </p:cNvSpPr>
                <p:nvPr/>
              </p:nvSpPr>
              <p:spPr bwMode="auto">
                <a:xfrm>
                  <a:off x="1618" y="3801"/>
                  <a:ext cx="2"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441" name="Freeform 3364"/>
                <p:cNvSpPr>
                  <a:spLocks/>
                </p:cNvSpPr>
                <p:nvPr/>
              </p:nvSpPr>
              <p:spPr bwMode="auto">
                <a:xfrm>
                  <a:off x="1619" y="3801"/>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442" name="Freeform 3365"/>
                <p:cNvSpPr>
                  <a:spLocks/>
                </p:cNvSpPr>
                <p:nvPr/>
              </p:nvSpPr>
              <p:spPr bwMode="auto">
                <a:xfrm>
                  <a:off x="1621" y="3801"/>
                  <a:ext cx="1"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443" name="Freeform 3366"/>
                <p:cNvSpPr>
                  <a:spLocks/>
                </p:cNvSpPr>
                <p:nvPr/>
              </p:nvSpPr>
              <p:spPr bwMode="auto">
                <a:xfrm>
                  <a:off x="1622" y="3801"/>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444" name="Freeform 3367"/>
                <p:cNvSpPr>
                  <a:spLocks/>
                </p:cNvSpPr>
                <p:nvPr/>
              </p:nvSpPr>
              <p:spPr bwMode="auto">
                <a:xfrm>
                  <a:off x="1623" y="3801"/>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445" name="Freeform 3368"/>
                <p:cNvSpPr>
                  <a:spLocks/>
                </p:cNvSpPr>
                <p:nvPr/>
              </p:nvSpPr>
              <p:spPr bwMode="auto">
                <a:xfrm>
                  <a:off x="1625" y="3801"/>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446" name="Freeform 3369"/>
                <p:cNvSpPr>
                  <a:spLocks/>
                </p:cNvSpPr>
                <p:nvPr/>
              </p:nvSpPr>
              <p:spPr bwMode="auto">
                <a:xfrm>
                  <a:off x="1626" y="3801"/>
                  <a:ext cx="1"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447" name="Freeform 3370"/>
                <p:cNvSpPr>
                  <a:spLocks/>
                </p:cNvSpPr>
                <p:nvPr/>
              </p:nvSpPr>
              <p:spPr bwMode="auto">
                <a:xfrm>
                  <a:off x="1627" y="3801"/>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448" name="Freeform 3371"/>
                <p:cNvSpPr>
                  <a:spLocks/>
                </p:cNvSpPr>
                <p:nvPr/>
              </p:nvSpPr>
              <p:spPr bwMode="auto">
                <a:xfrm>
                  <a:off x="1628" y="3801"/>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449" name="Freeform 3372"/>
                <p:cNvSpPr>
                  <a:spLocks/>
                </p:cNvSpPr>
                <p:nvPr/>
              </p:nvSpPr>
              <p:spPr bwMode="auto">
                <a:xfrm>
                  <a:off x="1630" y="3801"/>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450" name="Freeform 3373"/>
                <p:cNvSpPr>
                  <a:spLocks/>
                </p:cNvSpPr>
                <p:nvPr/>
              </p:nvSpPr>
              <p:spPr bwMode="auto">
                <a:xfrm>
                  <a:off x="1631" y="3801"/>
                  <a:ext cx="1"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451" name="Freeform 3374"/>
                <p:cNvSpPr>
                  <a:spLocks/>
                </p:cNvSpPr>
                <p:nvPr/>
              </p:nvSpPr>
              <p:spPr bwMode="auto">
                <a:xfrm>
                  <a:off x="1632" y="3801"/>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452" name="Freeform 3375"/>
                <p:cNvSpPr>
                  <a:spLocks/>
                </p:cNvSpPr>
                <p:nvPr/>
              </p:nvSpPr>
              <p:spPr bwMode="auto">
                <a:xfrm>
                  <a:off x="1633" y="3801"/>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453" name="Freeform 3376"/>
                <p:cNvSpPr>
                  <a:spLocks/>
                </p:cNvSpPr>
                <p:nvPr/>
              </p:nvSpPr>
              <p:spPr bwMode="auto">
                <a:xfrm>
                  <a:off x="1635" y="3801"/>
                  <a:ext cx="1"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454" name="Freeform 3377"/>
                <p:cNvSpPr>
                  <a:spLocks/>
                </p:cNvSpPr>
                <p:nvPr/>
              </p:nvSpPr>
              <p:spPr bwMode="auto">
                <a:xfrm>
                  <a:off x="1636" y="3801"/>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455" name="Freeform 3378"/>
                <p:cNvSpPr>
                  <a:spLocks/>
                </p:cNvSpPr>
                <p:nvPr/>
              </p:nvSpPr>
              <p:spPr bwMode="auto">
                <a:xfrm>
                  <a:off x="1637" y="3801"/>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456" name="Freeform 3379"/>
                <p:cNvSpPr>
                  <a:spLocks/>
                </p:cNvSpPr>
                <p:nvPr/>
              </p:nvSpPr>
              <p:spPr bwMode="auto">
                <a:xfrm>
                  <a:off x="1638" y="3801"/>
                  <a:ext cx="2"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457" name="Freeform 3380"/>
                <p:cNvSpPr>
                  <a:spLocks/>
                </p:cNvSpPr>
                <p:nvPr/>
              </p:nvSpPr>
              <p:spPr bwMode="auto">
                <a:xfrm>
                  <a:off x="1640" y="3801"/>
                  <a:ext cx="1"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458" name="Freeform 3381"/>
                <p:cNvSpPr>
                  <a:spLocks/>
                </p:cNvSpPr>
                <p:nvPr/>
              </p:nvSpPr>
              <p:spPr bwMode="auto">
                <a:xfrm>
                  <a:off x="1641" y="3801"/>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459" name="Freeform 3382"/>
                <p:cNvSpPr>
                  <a:spLocks/>
                </p:cNvSpPr>
                <p:nvPr/>
              </p:nvSpPr>
              <p:spPr bwMode="auto">
                <a:xfrm>
                  <a:off x="1642" y="3801"/>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460" name="Freeform 3383"/>
                <p:cNvSpPr>
                  <a:spLocks/>
                </p:cNvSpPr>
                <p:nvPr/>
              </p:nvSpPr>
              <p:spPr bwMode="auto">
                <a:xfrm>
                  <a:off x="1643" y="3801"/>
                  <a:ext cx="2"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461" name="Freeform 3384"/>
                <p:cNvSpPr>
                  <a:spLocks/>
                </p:cNvSpPr>
                <p:nvPr/>
              </p:nvSpPr>
              <p:spPr bwMode="auto">
                <a:xfrm>
                  <a:off x="1644" y="3801"/>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462" name="Freeform 3385"/>
                <p:cNvSpPr>
                  <a:spLocks/>
                </p:cNvSpPr>
                <p:nvPr/>
              </p:nvSpPr>
              <p:spPr bwMode="auto">
                <a:xfrm>
                  <a:off x="1646" y="3801"/>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463" name="Freeform 3386"/>
                <p:cNvSpPr>
                  <a:spLocks/>
                </p:cNvSpPr>
                <p:nvPr/>
              </p:nvSpPr>
              <p:spPr bwMode="auto">
                <a:xfrm>
                  <a:off x="1647" y="3801"/>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464" name="Freeform 3387"/>
                <p:cNvSpPr>
                  <a:spLocks/>
                </p:cNvSpPr>
                <p:nvPr/>
              </p:nvSpPr>
              <p:spPr bwMode="auto">
                <a:xfrm>
                  <a:off x="1648" y="3801"/>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465" name="Freeform 3388"/>
                <p:cNvSpPr>
                  <a:spLocks/>
                </p:cNvSpPr>
                <p:nvPr/>
              </p:nvSpPr>
              <p:spPr bwMode="auto">
                <a:xfrm>
                  <a:off x="1650" y="3801"/>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466" name="Freeform 3389"/>
                <p:cNvSpPr>
                  <a:spLocks/>
                </p:cNvSpPr>
                <p:nvPr/>
              </p:nvSpPr>
              <p:spPr bwMode="auto">
                <a:xfrm>
                  <a:off x="1651" y="3801"/>
                  <a:ext cx="1"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467" name="Freeform 3390"/>
                <p:cNvSpPr>
                  <a:spLocks/>
                </p:cNvSpPr>
                <p:nvPr/>
              </p:nvSpPr>
              <p:spPr bwMode="auto">
                <a:xfrm>
                  <a:off x="1652" y="3801"/>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grpSp>
          <p:grpSp>
            <p:nvGrpSpPr>
              <p:cNvPr id="433" name="Group 3592"/>
              <p:cNvGrpSpPr>
                <a:grpSpLocks/>
              </p:cNvGrpSpPr>
              <p:nvPr/>
            </p:nvGrpSpPr>
            <p:grpSpPr bwMode="auto">
              <a:xfrm>
                <a:off x="2624138" y="5649913"/>
                <a:ext cx="398462" cy="387350"/>
                <a:chOff x="1653" y="3559"/>
                <a:chExt cx="251" cy="244"/>
              </a:xfrm>
            </p:grpSpPr>
            <p:sp>
              <p:nvSpPr>
                <p:cNvPr id="4068" name="Freeform 3392"/>
                <p:cNvSpPr>
                  <a:spLocks/>
                </p:cNvSpPr>
                <p:nvPr/>
              </p:nvSpPr>
              <p:spPr bwMode="auto">
                <a:xfrm>
                  <a:off x="1653" y="3801"/>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069" name="Freeform 3393"/>
                <p:cNvSpPr>
                  <a:spLocks/>
                </p:cNvSpPr>
                <p:nvPr/>
              </p:nvSpPr>
              <p:spPr bwMode="auto">
                <a:xfrm>
                  <a:off x="1655" y="3801"/>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070" name="Freeform 3394"/>
                <p:cNvSpPr>
                  <a:spLocks/>
                </p:cNvSpPr>
                <p:nvPr/>
              </p:nvSpPr>
              <p:spPr bwMode="auto">
                <a:xfrm>
                  <a:off x="1656" y="3801"/>
                  <a:ext cx="1"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071" name="Freeform 3395"/>
                <p:cNvSpPr>
                  <a:spLocks/>
                </p:cNvSpPr>
                <p:nvPr/>
              </p:nvSpPr>
              <p:spPr bwMode="auto">
                <a:xfrm>
                  <a:off x="1657" y="3801"/>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072" name="Freeform 3396"/>
                <p:cNvSpPr>
                  <a:spLocks/>
                </p:cNvSpPr>
                <p:nvPr/>
              </p:nvSpPr>
              <p:spPr bwMode="auto">
                <a:xfrm>
                  <a:off x="1658" y="3801"/>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073" name="Freeform 3397"/>
                <p:cNvSpPr>
                  <a:spLocks/>
                </p:cNvSpPr>
                <p:nvPr/>
              </p:nvSpPr>
              <p:spPr bwMode="auto">
                <a:xfrm>
                  <a:off x="1660" y="3801"/>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074" name="Freeform 3398"/>
                <p:cNvSpPr>
                  <a:spLocks/>
                </p:cNvSpPr>
                <p:nvPr/>
              </p:nvSpPr>
              <p:spPr bwMode="auto">
                <a:xfrm>
                  <a:off x="1661" y="3801"/>
                  <a:ext cx="1"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075" name="Freeform 3399"/>
                <p:cNvSpPr>
                  <a:spLocks/>
                </p:cNvSpPr>
                <p:nvPr/>
              </p:nvSpPr>
              <p:spPr bwMode="auto">
                <a:xfrm>
                  <a:off x="1662" y="3801"/>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076" name="Freeform 3400"/>
                <p:cNvSpPr>
                  <a:spLocks/>
                </p:cNvSpPr>
                <p:nvPr/>
              </p:nvSpPr>
              <p:spPr bwMode="auto">
                <a:xfrm>
                  <a:off x="1663" y="3801"/>
                  <a:ext cx="2"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077" name="Freeform 3401"/>
                <p:cNvSpPr>
                  <a:spLocks/>
                </p:cNvSpPr>
                <p:nvPr/>
              </p:nvSpPr>
              <p:spPr bwMode="auto">
                <a:xfrm>
                  <a:off x="1665" y="3801"/>
                  <a:ext cx="1"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078" name="Freeform 3402"/>
                <p:cNvSpPr>
                  <a:spLocks/>
                </p:cNvSpPr>
                <p:nvPr/>
              </p:nvSpPr>
              <p:spPr bwMode="auto">
                <a:xfrm>
                  <a:off x="1666" y="3801"/>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079" name="Freeform 3403"/>
                <p:cNvSpPr>
                  <a:spLocks/>
                </p:cNvSpPr>
                <p:nvPr/>
              </p:nvSpPr>
              <p:spPr bwMode="auto">
                <a:xfrm>
                  <a:off x="1667" y="3801"/>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080" name="Freeform 3404"/>
                <p:cNvSpPr>
                  <a:spLocks/>
                </p:cNvSpPr>
                <p:nvPr/>
              </p:nvSpPr>
              <p:spPr bwMode="auto">
                <a:xfrm>
                  <a:off x="1668" y="3801"/>
                  <a:ext cx="2"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081" name="Freeform 3405"/>
                <p:cNvSpPr>
                  <a:spLocks/>
                </p:cNvSpPr>
                <p:nvPr/>
              </p:nvSpPr>
              <p:spPr bwMode="auto">
                <a:xfrm>
                  <a:off x="1670" y="3801"/>
                  <a:ext cx="1"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082" name="Freeform 3406"/>
                <p:cNvSpPr>
                  <a:spLocks/>
                </p:cNvSpPr>
                <p:nvPr/>
              </p:nvSpPr>
              <p:spPr bwMode="auto">
                <a:xfrm>
                  <a:off x="1671" y="3801"/>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083" name="Freeform 3407"/>
                <p:cNvSpPr>
                  <a:spLocks/>
                </p:cNvSpPr>
                <p:nvPr/>
              </p:nvSpPr>
              <p:spPr bwMode="auto">
                <a:xfrm>
                  <a:off x="1672" y="3801"/>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084" name="Freeform 3408"/>
                <p:cNvSpPr>
                  <a:spLocks/>
                </p:cNvSpPr>
                <p:nvPr/>
              </p:nvSpPr>
              <p:spPr bwMode="auto">
                <a:xfrm>
                  <a:off x="1673" y="3801"/>
                  <a:ext cx="2"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085" name="Freeform 3409"/>
                <p:cNvSpPr>
                  <a:spLocks/>
                </p:cNvSpPr>
                <p:nvPr/>
              </p:nvSpPr>
              <p:spPr bwMode="auto">
                <a:xfrm>
                  <a:off x="1675" y="3801"/>
                  <a:ext cx="1" cy="1"/>
                </a:xfrm>
                <a:custGeom>
                  <a:avLst/>
                  <a:gdLst>
                    <a:gd name="T0" fmla="*/ 0 w 8"/>
                    <a:gd name="T1" fmla="*/ 1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1"/>
                      </a:moveTo>
                      <a:lnTo>
                        <a:pt x="7" y="0"/>
                      </a:lnTo>
                      <a:lnTo>
                        <a:pt x="8" y="0"/>
                      </a:lnTo>
                    </a:path>
                  </a:pathLst>
                </a:custGeom>
                <a:noFill/>
                <a:ln w="6350">
                  <a:solidFill>
                    <a:srgbClr val="0C0CFF"/>
                  </a:solidFill>
                  <a:prstDash val="solid"/>
                  <a:round/>
                  <a:headEnd/>
                  <a:tailEnd/>
                </a:ln>
              </p:spPr>
              <p:txBody>
                <a:bodyPr/>
                <a:lstStyle/>
                <a:p>
                  <a:endParaRPr lang="en-US"/>
                </a:p>
              </p:txBody>
            </p:sp>
            <p:sp>
              <p:nvSpPr>
                <p:cNvPr id="4086" name="Freeform 3410"/>
                <p:cNvSpPr>
                  <a:spLocks/>
                </p:cNvSpPr>
                <p:nvPr/>
              </p:nvSpPr>
              <p:spPr bwMode="auto">
                <a:xfrm>
                  <a:off x="1676" y="3801"/>
                  <a:ext cx="1"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087" name="Freeform 3411"/>
                <p:cNvSpPr>
                  <a:spLocks/>
                </p:cNvSpPr>
                <p:nvPr/>
              </p:nvSpPr>
              <p:spPr bwMode="auto">
                <a:xfrm>
                  <a:off x="1677" y="3801"/>
                  <a:ext cx="2"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088" name="Freeform 3412"/>
                <p:cNvSpPr>
                  <a:spLocks/>
                </p:cNvSpPr>
                <p:nvPr/>
              </p:nvSpPr>
              <p:spPr bwMode="auto">
                <a:xfrm>
                  <a:off x="1678" y="3801"/>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089" name="Freeform 3413"/>
                <p:cNvSpPr>
                  <a:spLocks/>
                </p:cNvSpPr>
                <p:nvPr/>
              </p:nvSpPr>
              <p:spPr bwMode="auto">
                <a:xfrm>
                  <a:off x="1680" y="3801"/>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090" name="Freeform 3414"/>
                <p:cNvSpPr>
                  <a:spLocks/>
                </p:cNvSpPr>
                <p:nvPr/>
              </p:nvSpPr>
              <p:spPr bwMode="auto">
                <a:xfrm>
                  <a:off x="1681" y="3801"/>
                  <a:ext cx="1"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091" name="Freeform 3415"/>
                <p:cNvSpPr>
                  <a:spLocks/>
                </p:cNvSpPr>
                <p:nvPr/>
              </p:nvSpPr>
              <p:spPr bwMode="auto">
                <a:xfrm>
                  <a:off x="1682" y="3801"/>
                  <a:ext cx="2"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092" name="Freeform 3416"/>
                <p:cNvSpPr>
                  <a:spLocks/>
                </p:cNvSpPr>
                <p:nvPr/>
              </p:nvSpPr>
              <p:spPr bwMode="auto">
                <a:xfrm>
                  <a:off x="1683" y="3801"/>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093" name="Freeform 3417"/>
                <p:cNvSpPr>
                  <a:spLocks/>
                </p:cNvSpPr>
                <p:nvPr/>
              </p:nvSpPr>
              <p:spPr bwMode="auto">
                <a:xfrm>
                  <a:off x="1685" y="3801"/>
                  <a:ext cx="1" cy="1"/>
                </a:xfrm>
                <a:custGeom>
                  <a:avLst/>
                  <a:gdLst>
                    <a:gd name="T0" fmla="*/ 0 w 7"/>
                    <a:gd name="T1" fmla="*/ 0 h 1"/>
                    <a:gd name="T2" fmla="*/ 6 w 7"/>
                    <a:gd name="T3" fmla="*/ 1 h 1"/>
                    <a:gd name="T4" fmla="*/ 7 w 7"/>
                    <a:gd name="T5" fmla="*/ 1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1"/>
                      </a:lnTo>
                      <a:lnTo>
                        <a:pt x="7" y="1"/>
                      </a:lnTo>
                    </a:path>
                  </a:pathLst>
                </a:custGeom>
                <a:noFill/>
                <a:ln w="6350">
                  <a:solidFill>
                    <a:srgbClr val="0C0CFF"/>
                  </a:solidFill>
                  <a:prstDash val="solid"/>
                  <a:round/>
                  <a:headEnd/>
                  <a:tailEnd/>
                </a:ln>
              </p:spPr>
              <p:txBody>
                <a:bodyPr/>
                <a:lstStyle/>
                <a:p>
                  <a:endParaRPr lang="en-US"/>
                </a:p>
              </p:txBody>
            </p:sp>
            <p:sp>
              <p:nvSpPr>
                <p:cNvPr id="4094" name="Freeform 3418"/>
                <p:cNvSpPr>
                  <a:spLocks/>
                </p:cNvSpPr>
                <p:nvPr/>
              </p:nvSpPr>
              <p:spPr bwMode="auto">
                <a:xfrm>
                  <a:off x="1686" y="3801"/>
                  <a:ext cx="1"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095" name="Freeform 3419"/>
                <p:cNvSpPr>
                  <a:spLocks/>
                </p:cNvSpPr>
                <p:nvPr/>
              </p:nvSpPr>
              <p:spPr bwMode="auto">
                <a:xfrm>
                  <a:off x="1687" y="3801"/>
                  <a:ext cx="2"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096" name="Freeform 3420"/>
                <p:cNvSpPr>
                  <a:spLocks/>
                </p:cNvSpPr>
                <p:nvPr/>
              </p:nvSpPr>
              <p:spPr bwMode="auto">
                <a:xfrm>
                  <a:off x="1688" y="3801"/>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097" name="Freeform 3421"/>
                <p:cNvSpPr>
                  <a:spLocks/>
                </p:cNvSpPr>
                <p:nvPr/>
              </p:nvSpPr>
              <p:spPr bwMode="auto">
                <a:xfrm>
                  <a:off x="1690" y="3801"/>
                  <a:ext cx="1"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098" name="Freeform 3422"/>
                <p:cNvSpPr>
                  <a:spLocks/>
                </p:cNvSpPr>
                <p:nvPr/>
              </p:nvSpPr>
              <p:spPr bwMode="auto">
                <a:xfrm>
                  <a:off x="1691" y="3801"/>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099" name="Freeform 3423"/>
                <p:cNvSpPr>
                  <a:spLocks/>
                </p:cNvSpPr>
                <p:nvPr/>
              </p:nvSpPr>
              <p:spPr bwMode="auto">
                <a:xfrm>
                  <a:off x="1692" y="3801"/>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100" name="Freeform 3424"/>
                <p:cNvSpPr>
                  <a:spLocks/>
                </p:cNvSpPr>
                <p:nvPr/>
              </p:nvSpPr>
              <p:spPr bwMode="auto">
                <a:xfrm>
                  <a:off x="1693" y="3801"/>
                  <a:ext cx="2"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101" name="Freeform 3425"/>
                <p:cNvSpPr>
                  <a:spLocks/>
                </p:cNvSpPr>
                <p:nvPr/>
              </p:nvSpPr>
              <p:spPr bwMode="auto">
                <a:xfrm>
                  <a:off x="1695" y="3801"/>
                  <a:ext cx="1"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102" name="Freeform 3426"/>
                <p:cNvSpPr>
                  <a:spLocks/>
                </p:cNvSpPr>
                <p:nvPr/>
              </p:nvSpPr>
              <p:spPr bwMode="auto">
                <a:xfrm>
                  <a:off x="1696" y="3801"/>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103" name="Freeform 3427"/>
                <p:cNvSpPr>
                  <a:spLocks/>
                </p:cNvSpPr>
                <p:nvPr/>
              </p:nvSpPr>
              <p:spPr bwMode="auto">
                <a:xfrm>
                  <a:off x="1697" y="3801"/>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104" name="Freeform 3428"/>
                <p:cNvSpPr>
                  <a:spLocks/>
                </p:cNvSpPr>
                <p:nvPr/>
              </p:nvSpPr>
              <p:spPr bwMode="auto">
                <a:xfrm>
                  <a:off x="1698" y="3801"/>
                  <a:ext cx="2"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105" name="Freeform 3429"/>
                <p:cNvSpPr>
                  <a:spLocks/>
                </p:cNvSpPr>
                <p:nvPr/>
              </p:nvSpPr>
              <p:spPr bwMode="auto">
                <a:xfrm>
                  <a:off x="1700" y="3801"/>
                  <a:ext cx="1"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106" name="Freeform 3430"/>
                <p:cNvSpPr>
                  <a:spLocks/>
                </p:cNvSpPr>
                <p:nvPr/>
              </p:nvSpPr>
              <p:spPr bwMode="auto">
                <a:xfrm>
                  <a:off x="1701" y="3801"/>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107" name="Freeform 3431"/>
                <p:cNvSpPr>
                  <a:spLocks/>
                </p:cNvSpPr>
                <p:nvPr/>
              </p:nvSpPr>
              <p:spPr bwMode="auto">
                <a:xfrm>
                  <a:off x="1702" y="3801"/>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108" name="Freeform 3432"/>
                <p:cNvSpPr>
                  <a:spLocks/>
                </p:cNvSpPr>
                <p:nvPr/>
              </p:nvSpPr>
              <p:spPr bwMode="auto">
                <a:xfrm>
                  <a:off x="1703" y="3801"/>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109" name="Freeform 3433"/>
                <p:cNvSpPr>
                  <a:spLocks/>
                </p:cNvSpPr>
                <p:nvPr/>
              </p:nvSpPr>
              <p:spPr bwMode="auto">
                <a:xfrm>
                  <a:off x="1705" y="3801"/>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110" name="Freeform 3434"/>
                <p:cNvSpPr>
                  <a:spLocks/>
                </p:cNvSpPr>
                <p:nvPr/>
              </p:nvSpPr>
              <p:spPr bwMode="auto">
                <a:xfrm>
                  <a:off x="1706" y="3801"/>
                  <a:ext cx="1"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111" name="Freeform 3435"/>
                <p:cNvSpPr>
                  <a:spLocks/>
                </p:cNvSpPr>
                <p:nvPr/>
              </p:nvSpPr>
              <p:spPr bwMode="auto">
                <a:xfrm>
                  <a:off x="1707" y="3801"/>
                  <a:ext cx="2"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112" name="Freeform 3436"/>
                <p:cNvSpPr>
                  <a:spLocks/>
                </p:cNvSpPr>
                <p:nvPr/>
              </p:nvSpPr>
              <p:spPr bwMode="auto">
                <a:xfrm>
                  <a:off x="1708" y="3801"/>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113" name="Freeform 3437"/>
                <p:cNvSpPr>
                  <a:spLocks/>
                </p:cNvSpPr>
                <p:nvPr/>
              </p:nvSpPr>
              <p:spPr bwMode="auto">
                <a:xfrm>
                  <a:off x="1710" y="3801"/>
                  <a:ext cx="1" cy="1"/>
                </a:xfrm>
                <a:custGeom>
                  <a:avLst/>
                  <a:gdLst>
                    <a:gd name="T0" fmla="*/ 0 w 7"/>
                    <a:gd name="T1" fmla="*/ 0 h 1"/>
                    <a:gd name="T2" fmla="*/ 6 w 7"/>
                    <a:gd name="T3" fmla="*/ 1 h 1"/>
                    <a:gd name="T4" fmla="*/ 7 w 7"/>
                    <a:gd name="T5" fmla="*/ 1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1"/>
                      </a:lnTo>
                      <a:lnTo>
                        <a:pt x="7" y="1"/>
                      </a:lnTo>
                    </a:path>
                  </a:pathLst>
                </a:custGeom>
                <a:noFill/>
                <a:ln w="6350">
                  <a:solidFill>
                    <a:srgbClr val="0C0CFF"/>
                  </a:solidFill>
                  <a:prstDash val="solid"/>
                  <a:round/>
                  <a:headEnd/>
                  <a:tailEnd/>
                </a:ln>
              </p:spPr>
              <p:txBody>
                <a:bodyPr/>
                <a:lstStyle/>
                <a:p>
                  <a:endParaRPr lang="en-US"/>
                </a:p>
              </p:txBody>
            </p:sp>
            <p:sp>
              <p:nvSpPr>
                <p:cNvPr id="4114" name="Freeform 3438"/>
                <p:cNvSpPr>
                  <a:spLocks/>
                </p:cNvSpPr>
                <p:nvPr/>
              </p:nvSpPr>
              <p:spPr bwMode="auto">
                <a:xfrm>
                  <a:off x="1711" y="3802"/>
                  <a:ext cx="1"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115" name="Freeform 3439"/>
                <p:cNvSpPr>
                  <a:spLocks/>
                </p:cNvSpPr>
                <p:nvPr/>
              </p:nvSpPr>
              <p:spPr bwMode="auto">
                <a:xfrm>
                  <a:off x="1712" y="3802"/>
                  <a:ext cx="2"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116" name="Freeform 3440"/>
                <p:cNvSpPr>
                  <a:spLocks/>
                </p:cNvSpPr>
                <p:nvPr/>
              </p:nvSpPr>
              <p:spPr bwMode="auto">
                <a:xfrm>
                  <a:off x="1713" y="3802"/>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117" name="Freeform 3441"/>
                <p:cNvSpPr>
                  <a:spLocks/>
                </p:cNvSpPr>
                <p:nvPr/>
              </p:nvSpPr>
              <p:spPr bwMode="auto">
                <a:xfrm>
                  <a:off x="1715" y="3802"/>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118" name="Freeform 3442"/>
                <p:cNvSpPr>
                  <a:spLocks/>
                </p:cNvSpPr>
                <p:nvPr/>
              </p:nvSpPr>
              <p:spPr bwMode="auto">
                <a:xfrm>
                  <a:off x="1716" y="3802"/>
                  <a:ext cx="1"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119" name="Freeform 3443"/>
                <p:cNvSpPr>
                  <a:spLocks/>
                </p:cNvSpPr>
                <p:nvPr/>
              </p:nvSpPr>
              <p:spPr bwMode="auto">
                <a:xfrm>
                  <a:off x="1717" y="3802"/>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120" name="Freeform 3444"/>
                <p:cNvSpPr>
                  <a:spLocks/>
                </p:cNvSpPr>
                <p:nvPr/>
              </p:nvSpPr>
              <p:spPr bwMode="auto">
                <a:xfrm>
                  <a:off x="1719" y="3802"/>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121" name="Freeform 3445"/>
                <p:cNvSpPr>
                  <a:spLocks/>
                </p:cNvSpPr>
                <p:nvPr/>
              </p:nvSpPr>
              <p:spPr bwMode="auto">
                <a:xfrm>
                  <a:off x="1720" y="3802"/>
                  <a:ext cx="1"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122" name="Freeform 3446"/>
                <p:cNvSpPr>
                  <a:spLocks/>
                </p:cNvSpPr>
                <p:nvPr/>
              </p:nvSpPr>
              <p:spPr bwMode="auto">
                <a:xfrm>
                  <a:off x="1721" y="3802"/>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123" name="Freeform 3447"/>
                <p:cNvSpPr>
                  <a:spLocks/>
                </p:cNvSpPr>
                <p:nvPr/>
              </p:nvSpPr>
              <p:spPr bwMode="auto">
                <a:xfrm>
                  <a:off x="1722" y="3802"/>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124" name="Freeform 3448"/>
                <p:cNvSpPr>
                  <a:spLocks/>
                </p:cNvSpPr>
                <p:nvPr/>
              </p:nvSpPr>
              <p:spPr bwMode="auto">
                <a:xfrm>
                  <a:off x="1724" y="3802"/>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125" name="Freeform 3449"/>
                <p:cNvSpPr>
                  <a:spLocks/>
                </p:cNvSpPr>
                <p:nvPr/>
              </p:nvSpPr>
              <p:spPr bwMode="auto">
                <a:xfrm>
                  <a:off x="1725" y="3802"/>
                  <a:ext cx="1"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126" name="Freeform 3450"/>
                <p:cNvSpPr>
                  <a:spLocks/>
                </p:cNvSpPr>
                <p:nvPr/>
              </p:nvSpPr>
              <p:spPr bwMode="auto">
                <a:xfrm>
                  <a:off x="1726" y="3802"/>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127" name="Freeform 3451"/>
                <p:cNvSpPr>
                  <a:spLocks/>
                </p:cNvSpPr>
                <p:nvPr/>
              </p:nvSpPr>
              <p:spPr bwMode="auto">
                <a:xfrm>
                  <a:off x="1727" y="3802"/>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128" name="Freeform 3452"/>
                <p:cNvSpPr>
                  <a:spLocks/>
                </p:cNvSpPr>
                <p:nvPr/>
              </p:nvSpPr>
              <p:spPr bwMode="auto">
                <a:xfrm>
                  <a:off x="1728" y="3802"/>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129" name="Freeform 3453"/>
                <p:cNvSpPr>
                  <a:spLocks/>
                </p:cNvSpPr>
                <p:nvPr/>
              </p:nvSpPr>
              <p:spPr bwMode="auto">
                <a:xfrm>
                  <a:off x="1730" y="3802"/>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130" name="Freeform 3454"/>
                <p:cNvSpPr>
                  <a:spLocks/>
                </p:cNvSpPr>
                <p:nvPr/>
              </p:nvSpPr>
              <p:spPr bwMode="auto">
                <a:xfrm>
                  <a:off x="1731" y="3802"/>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131" name="Freeform 3455"/>
                <p:cNvSpPr>
                  <a:spLocks/>
                </p:cNvSpPr>
                <p:nvPr/>
              </p:nvSpPr>
              <p:spPr bwMode="auto">
                <a:xfrm>
                  <a:off x="1732" y="3802"/>
                  <a:ext cx="2"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132" name="Freeform 3456"/>
                <p:cNvSpPr>
                  <a:spLocks/>
                </p:cNvSpPr>
                <p:nvPr/>
              </p:nvSpPr>
              <p:spPr bwMode="auto">
                <a:xfrm>
                  <a:off x="1733" y="3802"/>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133" name="Freeform 3457"/>
                <p:cNvSpPr>
                  <a:spLocks/>
                </p:cNvSpPr>
                <p:nvPr/>
              </p:nvSpPr>
              <p:spPr bwMode="auto">
                <a:xfrm>
                  <a:off x="1735" y="3802"/>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134" name="Freeform 3458"/>
                <p:cNvSpPr>
                  <a:spLocks/>
                </p:cNvSpPr>
                <p:nvPr/>
              </p:nvSpPr>
              <p:spPr bwMode="auto">
                <a:xfrm>
                  <a:off x="1736" y="3802"/>
                  <a:ext cx="1"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135" name="Freeform 3459"/>
                <p:cNvSpPr>
                  <a:spLocks/>
                </p:cNvSpPr>
                <p:nvPr/>
              </p:nvSpPr>
              <p:spPr bwMode="auto">
                <a:xfrm>
                  <a:off x="1737" y="3802"/>
                  <a:ext cx="2"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136" name="Freeform 3460"/>
                <p:cNvSpPr>
                  <a:spLocks/>
                </p:cNvSpPr>
                <p:nvPr/>
              </p:nvSpPr>
              <p:spPr bwMode="auto">
                <a:xfrm>
                  <a:off x="1738" y="3802"/>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137" name="Freeform 3461"/>
                <p:cNvSpPr>
                  <a:spLocks/>
                </p:cNvSpPr>
                <p:nvPr/>
              </p:nvSpPr>
              <p:spPr bwMode="auto">
                <a:xfrm>
                  <a:off x="1740" y="3802"/>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138" name="Freeform 3462"/>
                <p:cNvSpPr>
                  <a:spLocks/>
                </p:cNvSpPr>
                <p:nvPr/>
              </p:nvSpPr>
              <p:spPr bwMode="auto">
                <a:xfrm>
                  <a:off x="1741" y="3802"/>
                  <a:ext cx="1"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139" name="Freeform 3463"/>
                <p:cNvSpPr>
                  <a:spLocks/>
                </p:cNvSpPr>
                <p:nvPr/>
              </p:nvSpPr>
              <p:spPr bwMode="auto">
                <a:xfrm>
                  <a:off x="1742" y="3802"/>
                  <a:ext cx="2"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140" name="Freeform 3464"/>
                <p:cNvSpPr>
                  <a:spLocks/>
                </p:cNvSpPr>
                <p:nvPr/>
              </p:nvSpPr>
              <p:spPr bwMode="auto">
                <a:xfrm>
                  <a:off x="1743" y="3802"/>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141" name="Freeform 3465"/>
                <p:cNvSpPr>
                  <a:spLocks/>
                </p:cNvSpPr>
                <p:nvPr/>
              </p:nvSpPr>
              <p:spPr bwMode="auto">
                <a:xfrm>
                  <a:off x="1745" y="3802"/>
                  <a:ext cx="1"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142" name="Freeform 3466"/>
                <p:cNvSpPr>
                  <a:spLocks/>
                </p:cNvSpPr>
                <p:nvPr/>
              </p:nvSpPr>
              <p:spPr bwMode="auto">
                <a:xfrm>
                  <a:off x="1746" y="3802"/>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143" name="Freeform 3467"/>
                <p:cNvSpPr>
                  <a:spLocks/>
                </p:cNvSpPr>
                <p:nvPr/>
              </p:nvSpPr>
              <p:spPr bwMode="auto">
                <a:xfrm>
                  <a:off x="1747" y="3801"/>
                  <a:ext cx="2" cy="1"/>
                </a:xfrm>
                <a:custGeom>
                  <a:avLst/>
                  <a:gdLst>
                    <a:gd name="T0" fmla="*/ 0 w 8"/>
                    <a:gd name="T1" fmla="*/ 1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1"/>
                      </a:moveTo>
                      <a:lnTo>
                        <a:pt x="7" y="0"/>
                      </a:lnTo>
                      <a:lnTo>
                        <a:pt x="8" y="0"/>
                      </a:lnTo>
                    </a:path>
                  </a:pathLst>
                </a:custGeom>
                <a:noFill/>
                <a:ln w="6350">
                  <a:solidFill>
                    <a:srgbClr val="0C0CFF"/>
                  </a:solidFill>
                  <a:prstDash val="solid"/>
                  <a:round/>
                  <a:headEnd/>
                  <a:tailEnd/>
                </a:ln>
              </p:spPr>
              <p:txBody>
                <a:bodyPr/>
                <a:lstStyle/>
                <a:p>
                  <a:endParaRPr lang="en-US"/>
                </a:p>
              </p:txBody>
            </p:sp>
            <p:sp>
              <p:nvSpPr>
                <p:cNvPr id="4144" name="Freeform 3468"/>
                <p:cNvSpPr>
                  <a:spLocks/>
                </p:cNvSpPr>
                <p:nvPr/>
              </p:nvSpPr>
              <p:spPr bwMode="auto">
                <a:xfrm>
                  <a:off x="1749" y="3801"/>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145" name="Freeform 3469"/>
                <p:cNvSpPr>
                  <a:spLocks/>
                </p:cNvSpPr>
                <p:nvPr/>
              </p:nvSpPr>
              <p:spPr bwMode="auto">
                <a:xfrm>
                  <a:off x="1750" y="3801"/>
                  <a:ext cx="1"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146" name="Freeform 3470"/>
                <p:cNvSpPr>
                  <a:spLocks/>
                </p:cNvSpPr>
                <p:nvPr/>
              </p:nvSpPr>
              <p:spPr bwMode="auto">
                <a:xfrm>
                  <a:off x="1751" y="3801"/>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147" name="Freeform 3471"/>
                <p:cNvSpPr>
                  <a:spLocks/>
                </p:cNvSpPr>
                <p:nvPr/>
              </p:nvSpPr>
              <p:spPr bwMode="auto">
                <a:xfrm>
                  <a:off x="1752" y="3801"/>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148" name="Freeform 3472"/>
                <p:cNvSpPr>
                  <a:spLocks/>
                </p:cNvSpPr>
                <p:nvPr/>
              </p:nvSpPr>
              <p:spPr bwMode="auto">
                <a:xfrm>
                  <a:off x="1754" y="3801"/>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149" name="Freeform 3473"/>
                <p:cNvSpPr>
                  <a:spLocks/>
                </p:cNvSpPr>
                <p:nvPr/>
              </p:nvSpPr>
              <p:spPr bwMode="auto">
                <a:xfrm>
                  <a:off x="1755" y="3801"/>
                  <a:ext cx="1"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150" name="Freeform 3474"/>
                <p:cNvSpPr>
                  <a:spLocks/>
                </p:cNvSpPr>
                <p:nvPr/>
              </p:nvSpPr>
              <p:spPr bwMode="auto">
                <a:xfrm>
                  <a:off x="1756" y="3801"/>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151" name="Freeform 3475"/>
                <p:cNvSpPr>
                  <a:spLocks/>
                </p:cNvSpPr>
                <p:nvPr/>
              </p:nvSpPr>
              <p:spPr bwMode="auto">
                <a:xfrm>
                  <a:off x="1757" y="3801"/>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152" name="Freeform 3476"/>
                <p:cNvSpPr>
                  <a:spLocks/>
                </p:cNvSpPr>
                <p:nvPr/>
              </p:nvSpPr>
              <p:spPr bwMode="auto">
                <a:xfrm>
                  <a:off x="1759" y="3801"/>
                  <a:ext cx="1"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153" name="Freeform 3477"/>
                <p:cNvSpPr>
                  <a:spLocks/>
                </p:cNvSpPr>
                <p:nvPr/>
              </p:nvSpPr>
              <p:spPr bwMode="auto">
                <a:xfrm>
                  <a:off x="1760" y="3801"/>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154" name="Freeform 3478"/>
                <p:cNvSpPr>
                  <a:spLocks/>
                </p:cNvSpPr>
                <p:nvPr/>
              </p:nvSpPr>
              <p:spPr bwMode="auto">
                <a:xfrm>
                  <a:off x="1761" y="3801"/>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155" name="Freeform 3479"/>
                <p:cNvSpPr>
                  <a:spLocks/>
                </p:cNvSpPr>
                <p:nvPr/>
              </p:nvSpPr>
              <p:spPr bwMode="auto">
                <a:xfrm>
                  <a:off x="1762" y="3801"/>
                  <a:ext cx="2"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156" name="Freeform 3480"/>
                <p:cNvSpPr>
                  <a:spLocks/>
                </p:cNvSpPr>
                <p:nvPr/>
              </p:nvSpPr>
              <p:spPr bwMode="auto">
                <a:xfrm>
                  <a:off x="1764" y="3801"/>
                  <a:ext cx="1"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157" name="Freeform 3481"/>
                <p:cNvSpPr>
                  <a:spLocks/>
                </p:cNvSpPr>
                <p:nvPr/>
              </p:nvSpPr>
              <p:spPr bwMode="auto">
                <a:xfrm>
                  <a:off x="1765" y="3801"/>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158" name="Freeform 3482"/>
                <p:cNvSpPr>
                  <a:spLocks/>
                </p:cNvSpPr>
                <p:nvPr/>
              </p:nvSpPr>
              <p:spPr bwMode="auto">
                <a:xfrm>
                  <a:off x="1766" y="3801"/>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159" name="Freeform 3483"/>
                <p:cNvSpPr>
                  <a:spLocks/>
                </p:cNvSpPr>
                <p:nvPr/>
              </p:nvSpPr>
              <p:spPr bwMode="auto">
                <a:xfrm>
                  <a:off x="1767" y="3801"/>
                  <a:ext cx="2"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160" name="Freeform 3484"/>
                <p:cNvSpPr>
                  <a:spLocks/>
                </p:cNvSpPr>
                <p:nvPr/>
              </p:nvSpPr>
              <p:spPr bwMode="auto">
                <a:xfrm>
                  <a:off x="1768" y="3801"/>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161" name="Freeform 3485"/>
                <p:cNvSpPr>
                  <a:spLocks/>
                </p:cNvSpPr>
                <p:nvPr/>
              </p:nvSpPr>
              <p:spPr bwMode="auto">
                <a:xfrm>
                  <a:off x="1770" y="3801"/>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162" name="Freeform 3486"/>
                <p:cNvSpPr>
                  <a:spLocks/>
                </p:cNvSpPr>
                <p:nvPr/>
              </p:nvSpPr>
              <p:spPr bwMode="auto">
                <a:xfrm>
                  <a:off x="1771" y="3801"/>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163" name="Freeform 3487"/>
                <p:cNvSpPr>
                  <a:spLocks/>
                </p:cNvSpPr>
                <p:nvPr/>
              </p:nvSpPr>
              <p:spPr bwMode="auto">
                <a:xfrm>
                  <a:off x="1772" y="3801"/>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164" name="Freeform 3488"/>
                <p:cNvSpPr>
                  <a:spLocks/>
                </p:cNvSpPr>
                <p:nvPr/>
              </p:nvSpPr>
              <p:spPr bwMode="auto">
                <a:xfrm>
                  <a:off x="1774" y="3801"/>
                  <a:ext cx="1" cy="1"/>
                </a:xfrm>
                <a:custGeom>
                  <a:avLst/>
                  <a:gdLst>
                    <a:gd name="T0" fmla="*/ 0 w 7"/>
                    <a:gd name="T1" fmla="*/ 1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1"/>
                      </a:moveTo>
                      <a:lnTo>
                        <a:pt x="6" y="0"/>
                      </a:lnTo>
                      <a:lnTo>
                        <a:pt x="7" y="0"/>
                      </a:lnTo>
                    </a:path>
                  </a:pathLst>
                </a:custGeom>
                <a:noFill/>
                <a:ln w="6350">
                  <a:solidFill>
                    <a:srgbClr val="0C0CFF"/>
                  </a:solidFill>
                  <a:prstDash val="solid"/>
                  <a:round/>
                  <a:headEnd/>
                  <a:tailEnd/>
                </a:ln>
              </p:spPr>
              <p:txBody>
                <a:bodyPr/>
                <a:lstStyle/>
                <a:p>
                  <a:endParaRPr lang="en-US"/>
                </a:p>
              </p:txBody>
            </p:sp>
            <p:sp>
              <p:nvSpPr>
                <p:cNvPr id="4165" name="Freeform 3489"/>
                <p:cNvSpPr>
                  <a:spLocks/>
                </p:cNvSpPr>
                <p:nvPr/>
              </p:nvSpPr>
              <p:spPr bwMode="auto">
                <a:xfrm>
                  <a:off x="1775" y="3801"/>
                  <a:ext cx="1"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166" name="Freeform 3490"/>
                <p:cNvSpPr>
                  <a:spLocks/>
                </p:cNvSpPr>
                <p:nvPr/>
              </p:nvSpPr>
              <p:spPr bwMode="auto">
                <a:xfrm>
                  <a:off x="1776" y="3801"/>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167" name="Freeform 3491"/>
                <p:cNvSpPr>
                  <a:spLocks/>
                </p:cNvSpPr>
                <p:nvPr/>
              </p:nvSpPr>
              <p:spPr bwMode="auto">
                <a:xfrm>
                  <a:off x="1777" y="3801"/>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168" name="Freeform 3492"/>
                <p:cNvSpPr>
                  <a:spLocks/>
                </p:cNvSpPr>
                <p:nvPr/>
              </p:nvSpPr>
              <p:spPr bwMode="auto">
                <a:xfrm>
                  <a:off x="1779" y="3801"/>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169" name="Freeform 3493"/>
                <p:cNvSpPr>
                  <a:spLocks/>
                </p:cNvSpPr>
                <p:nvPr/>
              </p:nvSpPr>
              <p:spPr bwMode="auto">
                <a:xfrm>
                  <a:off x="1780" y="3801"/>
                  <a:ext cx="1"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170" name="Freeform 3494"/>
                <p:cNvSpPr>
                  <a:spLocks/>
                </p:cNvSpPr>
                <p:nvPr/>
              </p:nvSpPr>
              <p:spPr bwMode="auto">
                <a:xfrm>
                  <a:off x="1781" y="3801"/>
                  <a:ext cx="1" cy="1"/>
                </a:xfrm>
                <a:custGeom>
                  <a:avLst/>
                  <a:gdLst>
                    <a:gd name="T0" fmla="*/ 0 w 7"/>
                    <a:gd name="T1" fmla="*/ 1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1"/>
                      </a:moveTo>
                      <a:lnTo>
                        <a:pt x="6" y="0"/>
                      </a:lnTo>
                      <a:lnTo>
                        <a:pt x="7" y="0"/>
                      </a:lnTo>
                    </a:path>
                  </a:pathLst>
                </a:custGeom>
                <a:noFill/>
                <a:ln w="6350">
                  <a:solidFill>
                    <a:srgbClr val="0C0CFF"/>
                  </a:solidFill>
                  <a:prstDash val="solid"/>
                  <a:round/>
                  <a:headEnd/>
                  <a:tailEnd/>
                </a:ln>
              </p:spPr>
              <p:txBody>
                <a:bodyPr/>
                <a:lstStyle/>
                <a:p>
                  <a:endParaRPr lang="en-US"/>
                </a:p>
              </p:txBody>
            </p:sp>
            <p:sp>
              <p:nvSpPr>
                <p:cNvPr id="4171" name="Freeform 3495"/>
                <p:cNvSpPr>
                  <a:spLocks/>
                </p:cNvSpPr>
                <p:nvPr/>
              </p:nvSpPr>
              <p:spPr bwMode="auto">
                <a:xfrm>
                  <a:off x="1782" y="3801"/>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172" name="Freeform 3496"/>
                <p:cNvSpPr>
                  <a:spLocks/>
                </p:cNvSpPr>
                <p:nvPr/>
              </p:nvSpPr>
              <p:spPr bwMode="auto">
                <a:xfrm>
                  <a:off x="1784" y="3801"/>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173" name="Freeform 3497"/>
                <p:cNvSpPr>
                  <a:spLocks/>
                </p:cNvSpPr>
                <p:nvPr/>
              </p:nvSpPr>
              <p:spPr bwMode="auto">
                <a:xfrm>
                  <a:off x="1785" y="3801"/>
                  <a:ext cx="1"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174" name="Freeform 3498"/>
                <p:cNvSpPr>
                  <a:spLocks/>
                </p:cNvSpPr>
                <p:nvPr/>
              </p:nvSpPr>
              <p:spPr bwMode="auto">
                <a:xfrm>
                  <a:off x="1786" y="3801"/>
                  <a:ext cx="2" cy="1"/>
                </a:xfrm>
                <a:custGeom>
                  <a:avLst/>
                  <a:gdLst>
                    <a:gd name="T0" fmla="*/ 0 w 8"/>
                    <a:gd name="T1" fmla="*/ 0 h 1"/>
                    <a:gd name="T2" fmla="*/ 7 w 8"/>
                    <a:gd name="T3" fmla="*/ 1 h 1"/>
                    <a:gd name="T4" fmla="*/ 8 w 8"/>
                    <a:gd name="T5" fmla="*/ 1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1"/>
                      </a:lnTo>
                      <a:lnTo>
                        <a:pt x="8" y="1"/>
                      </a:lnTo>
                    </a:path>
                  </a:pathLst>
                </a:custGeom>
                <a:noFill/>
                <a:ln w="6350">
                  <a:solidFill>
                    <a:srgbClr val="0C0CFF"/>
                  </a:solidFill>
                  <a:prstDash val="solid"/>
                  <a:round/>
                  <a:headEnd/>
                  <a:tailEnd/>
                </a:ln>
              </p:spPr>
              <p:txBody>
                <a:bodyPr/>
                <a:lstStyle/>
                <a:p>
                  <a:endParaRPr lang="en-US"/>
                </a:p>
              </p:txBody>
            </p:sp>
            <p:sp>
              <p:nvSpPr>
                <p:cNvPr id="4175" name="Freeform 3499"/>
                <p:cNvSpPr>
                  <a:spLocks/>
                </p:cNvSpPr>
                <p:nvPr/>
              </p:nvSpPr>
              <p:spPr bwMode="auto">
                <a:xfrm>
                  <a:off x="1787" y="3801"/>
                  <a:ext cx="2"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176" name="Freeform 3500"/>
                <p:cNvSpPr>
                  <a:spLocks/>
                </p:cNvSpPr>
                <p:nvPr/>
              </p:nvSpPr>
              <p:spPr bwMode="auto">
                <a:xfrm>
                  <a:off x="1789" y="3801"/>
                  <a:ext cx="1"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177" name="Freeform 3501"/>
                <p:cNvSpPr>
                  <a:spLocks/>
                </p:cNvSpPr>
                <p:nvPr/>
              </p:nvSpPr>
              <p:spPr bwMode="auto">
                <a:xfrm>
                  <a:off x="1790" y="3801"/>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178" name="Freeform 3502"/>
                <p:cNvSpPr>
                  <a:spLocks/>
                </p:cNvSpPr>
                <p:nvPr/>
              </p:nvSpPr>
              <p:spPr bwMode="auto">
                <a:xfrm>
                  <a:off x="1791" y="3801"/>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179" name="Freeform 3503"/>
                <p:cNvSpPr>
                  <a:spLocks/>
                </p:cNvSpPr>
                <p:nvPr/>
              </p:nvSpPr>
              <p:spPr bwMode="auto">
                <a:xfrm>
                  <a:off x="1792" y="3801"/>
                  <a:ext cx="2"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180" name="Freeform 3504"/>
                <p:cNvSpPr>
                  <a:spLocks/>
                </p:cNvSpPr>
                <p:nvPr/>
              </p:nvSpPr>
              <p:spPr bwMode="auto">
                <a:xfrm>
                  <a:off x="1794" y="3801"/>
                  <a:ext cx="1"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181" name="Freeform 3505"/>
                <p:cNvSpPr>
                  <a:spLocks/>
                </p:cNvSpPr>
                <p:nvPr/>
              </p:nvSpPr>
              <p:spPr bwMode="auto">
                <a:xfrm>
                  <a:off x="1795" y="3801"/>
                  <a:ext cx="1" cy="1"/>
                </a:xfrm>
                <a:custGeom>
                  <a:avLst/>
                  <a:gdLst>
                    <a:gd name="T0" fmla="*/ 0 w 7"/>
                    <a:gd name="T1" fmla="*/ 0 h 1"/>
                    <a:gd name="T2" fmla="*/ 6 w 7"/>
                    <a:gd name="T3" fmla="*/ 1 h 1"/>
                    <a:gd name="T4" fmla="*/ 7 w 7"/>
                    <a:gd name="T5" fmla="*/ 1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1"/>
                      </a:lnTo>
                      <a:lnTo>
                        <a:pt x="7" y="1"/>
                      </a:lnTo>
                    </a:path>
                  </a:pathLst>
                </a:custGeom>
                <a:noFill/>
                <a:ln w="6350">
                  <a:solidFill>
                    <a:srgbClr val="0C0CFF"/>
                  </a:solidFill>
                  <a:prstDash val="solid"/>
                  <a:round/>
                  <a:headEnd/>
                  <a:tailEnd/>
                </a:ln>
              </p:spPr>
              <p:txBody>
                <a:bodyPr/>
                <a:lstStyle/>
                <a:p>
                  <a:endParaRPr lang="en-US"/>
                </a:p>
              </p:txBody>
            </p:sp>
            <p:sp>
              <p:nvSpPr>
                <p:cNvPr id="4182" name="Freeform 3506"/>
                <p:cNvSpPr>
                  <a:spLocks/>
                </p:cNvSpPr>
                <p:nvPr/>
              </p:nvSpPr>
              <p:spPr bwMode="auto">
                <a:xfrm>
                  <a:off x="1796" y="3801"/>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183" name="Freeform 3507"/>
                <p:cNvSpPr>
                  <a:spLocks/>
                </p:cNvSpPr>
                <p:nvPr/>
              </p:nvSpPr>
              <p:spPr bwMode="auto">
                <a:xfrm>
                  <a:off x="1797" y="3801"/>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184" name="Freeform 3508"/>
                <p:cNvSpPr>
                  <a:spLocks/>
                </p:cNvSpPr>
                <p:nvPr/>
              </p:nvSpPr>
              <p:spPr bwMode="auto">
                <a:xfrm>
                  <a:off x="1799" y="3801"/>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185" name="Freeform 3509"/>
                <p:cNvSpPr>
                  <a:spLocks/>
                </p:cNvSpPr>
                <p:nvPr/>
              </p:nvSpPr>
              <p:spPr bwMode="auto">
                <a:xfrm>
                  <a:off x="1800" y="3801"/>
                  <a:ext cx="1"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186" name="Freeform 3510"/>
                <p:cNvSpPr>
                  <a:spLocks/>
                </p:cNvSpPr>
                <p:nvPr/>
              </p:nvSpPr>
              <p:spPr bwMode="auto">
                <a:xfrm>
                  <a:off x="1801" y="3801"/>
                  <a:ext cx="2"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187" name="Freeform 3511"/>
                <p:cNvSpPr>
                  <a:spLocks/>
                </p:cNvSpPr>
                <p:nvPr/>
              </p:nvSpPr>
              <p:spPr bwMode="auto">
                <a:xfrm>
                  <a:off x="1802" y="3801"/>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188" name="Freeform 3512"/>
                <p:cNvSpPr>
                  <a:spLocks/>
                </p:cNvSpPr>
                <p:nvPr/>
              </p:nvSpPr>
              <p:spPr bwMode="auto">
                <a:xfrm>
                  <a:off x="1804" y="3801"/>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189" name="Freeform 3513"/>
                <p:cNvSpPr>
                  <a:spLocks/>
                </p:cNvSpPr>
                <p:nvPr/>
              </p:nvSpPr>
              <p:spPr bwMode="auto">
                <a:xfrm>
                  <a:off x="1805" y="3801"/>
                  <a:ext cx="1"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190" name="Freeform 3514"/>
                <p:cNvSpPr>
                  <a:spLocks/>
                </p:cNvSpPr>
                <p:nvPr/>
              </p:nvSpPr>
              <p:spPr bwMode="auto">
                <a:xfrm>
                  <a:off x="1806" y="3801"/>
                  <a:ext cx="2"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191" name="Freeform 3515"/>
                <p:cNvSpPr>
                  <a:spLocks/>
                </p:cNvSpPr>
                <p:nvPr/>
              </p:nvSpPr>
              <p:spPr bwMode="auto">
                <a:xfrm>
                  <a:off x="1807" y="3801"/>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192" name="Freeform 3516"/>
                <p:cNvSpPr>
                  <a:spLocks/>
                </p:cNvSpPr>
                <p:nvPr/>
              </p:nvSpPr>
              <p:spPr bwMode="auto">
                <a:xfrm>
                  <a:off x="1809" y="3801"/>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193" name="Freeform 3517"/>
                <p:cNvSpPr>
                  <a:spLocks/>
                </p:cNvSpPr>
                <p:nvPr/>
              </p:nvSpPr>
              <p:spPr bwMode="auto">
                <a:xfrm>
                  <a:off x="1810" y="3801"/>
                  <a:ext cx="1"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194" name="Freeform 3518"/>
                <p:cNvSpPr>
                  <a:spLocks/>
                </p:cNvSpPr>
                <p:nvPr/>
              </p:nvSpPr>
              <p:spPr bwMode="auto">
                <a:xfrm>
                  <a:off x="1811" y="3801"/>
                  <a:ext cx="2"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195" name="Freeform 3519"/>
                <p:cNvSpPr>
                  <a:spLocks/>
                </p:cNvSpPr>
                <p:nvPr/>
              </p:nvSpPr>
              <p:spPr bwMode="auto">
                <a:xfrm>
                  <a:off x="1812" y="3801"/>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196" name="Freeform 3520"/>
                <p:cNvSpPr>
                  <a:spLocks/>
                </p:cNvSpPr>
                <p:nvPr/>
              </p:nvSpPr>
              <p:spPr bwMode="auto">
                <a:xfrm>
                  <a:off x="1814" y="3801"/>
                  <a:ext cx="1"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197" name="Freeform 3521"/>
                <p:cNvSpPr>
                  <a:spLocks/>
                </p:cNvSpPr>
                <p:nvPr/>
              </p:nvSpPr>
              <p:spPr bwMode="auto">
                <a:xfrm>
                  <a:off x="1815" y="3801"/>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198" name="Freeform 3522"/>
                <p:cNvSpPr>
                  <a:spLocks/>
                </p:cNvSpPr>
                <p:nvPr/>
              </p:nvSpPr>
              <p:spPr bwMode="auto">
                <a:xfrm>
                  <a:off x="1816" y="3801"/>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199" name="Freeform 3523"/>
                <p:cNvSpPr>
                  <a:spLocks/>
                </p:cNvSpPr>
                <p:nvPr/>
              </p:nvSpPr>
              <p:spPr bwMode="auto">
                <a:xfrm>
                  <a:off x="1817" y="3801"/>
                  <a:ext cx="2"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200" name="Freeform 3524"/>
                <p:cNvSpPr>
                  <a:spLocks/>
                </p:cNvSpPr>
                <p:nvPr/>
              </p:nvSpPr>
              <p:spPr bwMode="auto">
                <a:xfrm>
                  <a:off x="1819" y="3801"/>
                  <a:ext cx="1"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201" name="Freeform 3525"/>
                <p:cNvSpPr>
                  <a:spLocks/>
                </p:cNvSpPr>
                <p:nvPr/>
              </p:nvSpPr>
              <p:spPr bwMode="auto">
                <a:xfrm>
                  <a:off x="1820" y="3801"/>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202" name="Freeform 3526"/>
                <p:cNvSpPr>
                  <a:spLocks/>
                </p:cNvSpPr>
                <p:nvPr/>
              </p:nvSpPr>
              <p:spPr bwMode="auto">
                <a:xfrm>
                  <a:off x="1821" y="3801"/>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203" name="Freeform 3527"/>
                <p:cNvSpPr>
                  <a:spLocks/>
                </p:cNvSpPr>
                <p:nvPr/>
              </p:nvSpPr>
              <p:spPr bwMode="auto">
                <a:xfrm>
                  <a:off x="1822" y="3801"/>
                  <a:ext cx="2"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204" name="Freeform 3528"/>
                <p:cNvSpPr>
                  <a:spLocks/>
                </p:cNvSpPr>
                <p:nvPr/>
              </p:nvSpPr>
              <p:spPr bwMode="auto">
                <a:xfrm>
                  <a:off x="1824" y="3801"/>
                  <a:ext cx="1"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205" name="Freeform 3529"/>
                <p:cNvSpPr>
                  <a:spLocks/>
                </p:cNvSpPr>
                <p:nvPr/>
              </p:nvSpPr>
              <p:spPr bwMode="auto">
                <a:xfrm>
                  <a:off x="1825" y="3801"/>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206" name="Freeform 3530"/>
                <p:cNvSpPr>
                  <a:spLocks/>
                </p:cNvSpPr>
                <p:nvPr/>
              </p:nvSpPr>
              <p:spPr bwMode="auto">
                <a:xfrm>
                  <a:off x="1826" y="3801"/>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207" name="Freeform 3531"/>
                <p:cNvSpPr>
                  <a:spLocks/>
                </p:cNvSpPr>
                <p:nvPr/>
              </p:nvSpPr>
              <p:spPr bwMode="auto">
                <a:xfrm>
                  <a:off x="1827" y="3801"/>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208" name="Freeform 3532"/>
                <p:cNvSpPr>
                  <a:spLocks/>
                </p:cNvSpPr>
                <p:nvPr/>
              </p:nvSpPr>
              <p:spPr bwMode="auto">
                <a:xfrm>
                  <a:off x="1829" y="3801"/>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209" name="Freeform 3533"/>
                <p:cNvSpPr>
                  <a:spLocks/>
                </p:cNvSpPr>
                <p:nvPr/>
              </p:nvSpPr>
              <p:spPr bwMode="auto">
                <a:xfrm>
                  <a:off x="1830" y="3801"/>
                  <a:ext cx="1"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210" name="Freeform 3534"/>
                <p:cNvSpPr>
                  <a:spLocks/>
                </p:cNvSpPr>
                <p:nvPr/>
              </p:nvSpPr>
              <p:spPr bwMode="auto">
                <a:xfrm>
                  <a:off x="1831" y="3801"/>
                  <a:ext cx="2"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211" name="Freeform 3535"/>
                <p:cNvSpPr>
                  <a:spLocks/>
                </p:cNvSpPr>
                <p:nvPr/>
              </p:nvSpPr>
              <p:spPr bwMode="auto">
                <a:xfrm>
                  <a:off x="1832" y="3801"/>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212" name="Freeform 3536"/>
                <p:cNvSpPr>
                  <a:spLocks/>
                </p:cNvSpPr>
                <p:nvPr/>
              </p:nvSpPr>
              <p:spPr bwMode="auto">
                <a:xfrm>
                  <a:off x="1834" y="3801"/>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213" name="Freeform 3537"/>
                <p:cNvSpPr>
                  <a:spLocks/>
                </p:cNvSpPr>
                <p:nvPr/>
              </p:nvSpPr>
              <p:spPr bwMode="auto">
                <a:xfrm>
                  <a:off x="1835" y="3801"/>
                  <a:ext cx="1"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214" name="Freeform 3538"/>
                <p:cNvSpPr>
                  <a:spLocks/>
                </p:cNvSpPr>
                <p:nvPr/>
              </p:nvSpPr>
              <p:spPr bwMode="auto">
                <a:xfrm>
                  <a:off x="1836" y="3801"/>
                  <a:ext cx="2"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215" name="Freeform 3539"/>
                <p:cNvSpPr>
                  <a:spLocks/>
                </p:cNvSpPr>
                <p:nvPr/>
              </p:nvSpPr>
              <p:spPr bwMode="auto">
                <a:xfrm>
                  <a:off x="1837" y="3801"/>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216" name="Freeform 3540"/>
                <p:cNvSpPr>
                  <a:spLocks/>
                </p:cNvSpPr>
                <p:nvPr/>
              </p:nvSpPr>
              <p:spPr bwMode="auto">
                <a:xfrm>
                  <a:off x="1839" y="3801"/>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217" name="Freeform 3541"/>
                <p:cNvSpPr>
                  <a:spLocks/>
                </p:cNvSpPr>
                <p:nvPr/>
              </p:nvSpPr>
              <p:spPr bwMode="auto">
                <a:xfrm>
                  <a:off x="1840" y="3801"/>
                  <a:ext cx="1"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218" name="Freeform 3542"/>
                <p:cNvSpPr>
                  <a:spLocks/>
                </p:cNvSpPr>
                <p:nvPr/>
              </p:nvSpPr>
              <p:spPr bwMode="auto">
                <a:xfrm>
                  <a:off x="1841" y="3801"/>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219" name="Freeform 3543"/>
                <p:cNvSpPr>
                  <a:spLocks/>
                </p:cNvSpPr>
                <p:nvPr/>
              </p:nvSpPr>
              <p:spPr bwMode="auto">
                <a:xfrm>
                  <a:off x="1843" y="3801"/>
                  <a:ext cx="1" cy="1"/>
                </a:xfrm>
                <a:custGeom>
                  <a:avLst/>
                  <a:gdLst>
                    <a:gd name="T0" fmla="*/ 0 w 7"/>
                    <a:gd name="T1" fmla="*/ 1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1"/>
                      </a:moveTo>
                      <a:lnTo>
                        <a:pt x="6" y="0"/>
                      </a:lnTo>
                      <a:lnTo>
                        <a:pt x="7" y="0"/>
                      </a:lnTo>
                    </a:path>
                  </a:pathLst>
                </a:custGeom>
                <a:noFill/>
                <a:ln w="6350">
                  <a:solidFill>
                    <a:srgbClr val="0C0CFF"/>
                  </a:solidFill>
                  <a:prstDash val="solid"/>
                  <a:round/>
                  <a:headEnd/>
                  <a:tailEnd/>
                </a:ln>
              </p:spPr>
              <p:txBody>
                <a:bodyPr/>
                <a:lstStyle/>
                <a:p>
                  <a:endParaRPr lang="en-US"/>
                </a:p>
              </p:txBody>
            </p:sp>
            <p:sp>
              <p:nvSpPr>
                <p:cNvPr id="4220" name="Freeform 3544"/>
                <p:cNvSpPr>
                  <a:spLocks/>
                </p:cNvSpPr>
                <p:nvPr/>
              </p:nvSpPr>
              <p:spPr bwMode="auto">
                <a:xfrm>
                  <a:off x="1844" y="3801"/>
                  <a:ext cx="1"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221" name="Freeform 3545"/>
                <p:cNvSpPr>
                  <a:spLocks/>
                </p:cNvSpPr>
                <p:nvPr/>
              </p:nvSpPr>
              <p:spPr bwMode="auto">
                <a:xfrm>
                  <a:off x="1845" y="3801"/>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222" name="Freeform 3546"/>
                <p:cNvSpPr>
                  <a:spLocks/>
                </p:cNvSpPr>
                <p:nvPr/>
              </p:nvSpPr>
              <p:spPr bwMode="auto">
                <a:xfrm>
                  <a:off x="1846" y="3801"/>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223" name="Freeform 3547"/>
                <p:cNvSpPr>
                  <a:spLocks/>
                </p:cNvSpPr>
                <p:nvPr/>
              </p:nvSpPr>
              <p:spPr bwMode="auto">
                <a:xfrm>
                  <a:off x="1848" y="3801"/>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224" name="Freeform 3548"/>
                <p:cNvSpPr>
                  <a:spLocks/>
                </p:cNvSpPr>
                <p:nvPr/>
              </p:nvSpPr>
              <p:spPr bwMode="auto">
                <a:xfrm>
                  <a:off x="1849" y="3801"/>
                  <a:ext cx="1" cy="1"/>
                </a:xfrm>
                <a:custGeom>
                  <a:avLst/>
                  <a:gdLst>
                    <a:gd name="T0" fmla="*/ 0 w 8"/>
                    <a:gd name="T1" fmla="*/ 1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1"/>
                      </a:moveTo>
                      <a:lnTo>
                        <a:pt x="7" y="0"/>
                      </a:lnTo>
                      <a:lnTo>
                        <a:pt x="8" y="0"/>
                      </a:lnTo>
                    </a:path>
                  </a:pathLst>
                </a:custGeom>
                <a:noFill/>
                <a:ln w="6350">
                  <a:solidFill>
                    <a:srgbClr val="0C0CFF"/>
                  </a:solidFill>
                  <a:prstDash val="solid"/>
                  <a:round/>
                  <a:headEnd/>
                  <a:tailEnd/>
                </a:ln>
              </p:spPr>
              <p:txBody>
                <a:bodyPr/>
                <a:lstStyle/>
                <a:p>
                  <a:endParaRPr lang="en-US"/>
                </a:p>
              </p:txBody>
            </p:sp>
            <p:sp>
              <p:nvSpPr>
                <p:cNvPr id="4225" name="Freeform 3549"/>
                <p:cNvSpPr>
                  <a:spLocks/>
                </p:cNvSpPr>
                <p:nvPr/>
              </p:nvSpPr>
              <p:spPr bwMode="auto">
                <a:xfrm>
                  <a:off x="1850" y="3801"/>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226" name="Freeform 3550"/>
                <p:cNvSpPr>
                  <a:spLocks/>
                </p:cNvSpPr>
                <p:nvPr/>
              </p:nvSpPr>
              <p:spPr bwMode="auto">
                <a:xfrm>
                  <a:off x="1851" y="3801"/>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227" name="Freeform 3551"/>
                <p:cNvSpPr>
                  <a:spLocks/>
                </p:cNvSpPr>
                <p:nvPr/>
              </p:nvSpPr>
              <p:spPr bwMode="auto">
                <a:xfrm>
                  <a:off x="1853" y="3801"/>
                  <a:ext cx="1" cy="1"/>
                </a:xfrm>
                <a:custGeom>
                  <a:avLst/>
                  <a:gdLst>
                    <a:gd name="T0" fmla="*/ 0 w 7"/>
                    <a:gd name="T1" fmla="*/ 1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1"/>
                      </a:moveTo>
                      <a:lnTo>
                        <a:pt x="6" y="0"/>
                      </a:lnTo>
                      <a:lnTo>
                        <a:pt x="7" y="0"/>
                      </a:lnTo>
                    </a:path>
                  </a:pathLst>
                </a:custGeom>
                <a:noFill/>
                <a:ln w="6350">
                  <a:solidFill>
                    <a:srgbClr val="0C0CFF"/>
                  </a:solidFill>
                  <a:prstDash val="solid"/>
                  <a:round/>
                  <a:headEnd/>
                  <a:tailEnd/>
                </a:ln>
              </p:spPr>
              <p:txBody>
                <a:bodyPr/>
                <a:lstStyle/>
                <a:p>
                  <a:endParaRPr lang="en-US"/>
                </a:p>
              </p:txBody>
            </p:sp>
            <p:sp>
              <p:nvSpPr>
                <p:cNvPr id="4228" name="Freeform 3552"/>
                <p:cNvSpPr>
                  <a:spLocks/>
                </p:cNvSpPr>
                <p:nvPr/>
              </p:nvSpPr>
              <p:spPr bwMode="auto">
                <a:xfrm>
                  <a:off x="1854" y="3801"/>
                  <a:ext cx="1" cy="1"/>
                </a:xfrm>
                <a:custGeom>
                  <a:avLst/>
                  <a:gdLst>
                    <a:gd name="T0" fmla="*/ 0 w 8"/>
                    <a:gd name="T1" fmla="*/ 1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1"/>
                      </a:moveTo>
                      <a:lnTo>
                        <a:pt x="7" y="0"/>
                      </a:lnTo>
                      <a:lnTo>
                        <a:pt x="8" y="0"/>
                      </a:lnTo>
                    </a:path>
                  </a:pathLst>
                </a:custGeom>
                <a:noFill/>
                <a:ln w="6350">
                  <a:solidFill>
                    <a:srgbClr val="0C0CFF"/>
                  </a:solidFill>
                  <a:prstDash val="solid"/>
                  <a:round/>
                  <a:headEnd/>
                  <a:tailEnd/>
                </a:ln>
              </p:spPr>
              <p:txBody>
                <a:bodyPr/>
                <a:lstStyle/>
                <a:p>
                  <a:endParaRPr lang="en-US"/>
                </a:p>
              </p:txBody>
            </p:sp>
            <p:sp>
              <p:nvSpPr>
                <p:cNvPr id="4229" name="Freeform 3553"/>
                <p:cNvSpPr>
                  <a:spLocks/>
                </p:cNvSpPr>
                <p:nvPr/>
              </p:nvSpPr>
              <p:spPr bwMode="auto">
                <a:xfrm>
                  <a:off x="1855" y="3801"/>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230" name="Freeform 3554"/>
                <p:cNvSpPr>
                  <a:spLocks/>
                </p:cNvSpPr>
                <p:nvPr/>
              </p:nvSpPr>
              <p:spPr bwMode="auto">
                <a:xfrm>
                  <a:off x="1856" y="3800"/>
                  <a:ext cx="2" cy="1"/>
                </a:xfrm>
                <a:custGeom>
                  <a:avLst/>
                  <a:gdLst>
                    <a:gd name="T0" fmla="*/ 0 w 7"/>
                    <a:gd name="T1" fmla="*/ 1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1"/>
                      </a:moveTo>
                      <a:lnTo>
                        <a:pt x="6" y="0"/>
                      </a:lnTo>
                      <a:lnTo>
                        <a:pt x="7" y="0"/>
                      </a:lnTo>
                    </a:path>
                  </a:pathLst>
                </a:custGeom>
                <a:noFill/>
                <a:ln w="6350">
                  <a:solidFill>
                    <a:srgbClr val="0C0CFF"/>
                  </a:solidFill>
                  <a:prstDash val="solid"/>
                  <a:round/>
                  <a:headEnd/>
                  <a:tailEnd/>
                </a:ln>
              </p:spPr>
              <p:txBody>
                <a:bodyPr/>
                <a:lstStyle/>
                <a:p>
                  <a:endParaRPr lang="en-US"/>
                </a:p>
              </p:txBody>
            </p:sp>
            <p:sp>
              <p:nvSpPr>
                <p:cNvPr id="4231" name="Freeform 3555"/>
                <p:cNvSpPr>
                  <a:spLocks/>
                </p:cNvSpPr>
                <p:nvPr/>
              </p:nvSpPr>
              <p:spPr bwMode="auto">
                <a:xfrm>
                  <a:off x="1857" y="3800"/>
                  <a:ext cx="2" cy="1"/>
                </a:xfrm>
                <a:custGeom>
                  <a:avLst/>
                  <a:gdLst>
                    <a:gd name="T0" fmla="*/ 0 w 8"/>
                    <a:gd name="T1" fmla="*/ 1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1"/>
                      </a:moveTo>
                      <a:lnTo>
                        <a:pt x="7" y="0"/>
                      </a:lnTo>
                      <a:lnTo>
                        <a:pt x="8" y="0"/>
                      </a:lnTo>
                    </a:path>
                  </a:pathLst>
                </a:custGeom>
                <a:noFill/>
                <a:ln w="6350">
                  <a:solidFill>
                    <a:srgbClr val="0C0CFF"/>
                  </a:solidFill>
                  <a:prstDash val="solid"/>
                  <a:round/>
                  <a:headEnd/>
                  <a:tailEnd/>
                </a:ln>
              </p:spPr>
              <p:txBody>
                <a:bodyPr/>
                <a:lstStyle/>
                <a:p>
                  <a:endParaRPr lang="en-US"/>
                </a:p>
              </p:txBody>
            </p:sp>
            <p:sp>
              <p:nvSpPr>
                <p:cNvPr id="4232" name="Freeform 3556"/>
                <p:cNvSpPr>
                  <a:spLocks/>
                </p:cNvSpPr>
                <p:nvPr/>
              </p:nvSpPr>
              <p:spPr bwMode="auto">
                <a:xfrm>
                  <a:off x="1859" y="3800"/>
                  <a:ext cx="1" cy="1"/>
                </a:xfrm>
                <a:custGeom>
                  <a:avLst/>
                  <a:gdLst>
                    <a:gd name="T0" fmla="*/ 0 w 7"/>
                    <a:gd name="T1" fmla="*/ 1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1"/>
                      </a:moveTo>
                      <a:lnTo>
                        <a:pt x="6" y="0"/>
                      </a:lnTo>
                      <a:lnTo>
                        <a:pt x="7" y="0"/>
                      </a:lnTo>
                    </a:path>
                  </a:pathLst>
                </a:custGeom>
                <a:noFill/>
                <a:ln w="6350">
                  <a:solidFill>
                    <a:srgbClr val="0C0CFF"/>
                  </a:solidFill>
                  <a:prstDash val="solid"/>
                  <a:round/>
                  <a:headEnd/>
                  <a:tailEnd/>
                </a:ln>
              </p:spPr>
              <p:txBody>
                <a:bodyPr/>
                <a:lstStyle/>
                <a:p>
                  <a:endParaRPr lang="en-US"/>
                </a:p>
              </p:txBody>
            </p:sp>
            <p:sp>
              <p:nvSpPr>
                <p:cNvPr id="4233" name="Freeform 3557"/>
                <p:cNvSpPr>
                  <a:spLocks/>
                </p:cNvSpPr>
                <p:nvPr/>
              </p:nvSpPr>
              <p:spPr bwMode="auto">
                <a:xfrm>
                  <a:off x="1860" y="3800"/>
                  <a:ext cx="2" cy="1"/>
                </a:xfrm>
                <a:custGeom>
                  <a:avLst/>
                  <a:gdLst>
                    <a:gd name="T0" fmla="*/ 0 w 8"/>
                    <a:gd name="T1" fmla="*/ 2 h 2"/>
                    <a:gd name="T2" fmla="*/ 7 w 8"/>
                    <a:gd name="T3" fmla="*/ 0 h 2"/>
                    <a:gd name="T4" fmla="*/ 8 w 8"/>
                    <a:gd name="T5" fmla="*/ 0 h 2"/>
                    <a:gd name="T6" fmla="*/ 0 60000 65536"/>
                    <a:gd name="T7" fmla="*/ 0 60000 65536"/>
                    <a:gd name="T8" fmla="*/ 0 60000 65536"/>
                    <a:gd name="T9" fmla="*/ 0 w 8"/>
                    <a:gd name="T10" fmla="*/ 0 h 2"/>
                    <a:gd name="T11" fmla="*/ 8 w 8"/>
                    <a:gd name="T12" fmla="*/ 2 h 2"/>
                  </a:gdLst>
                  <a:ahLst/>
                  <a:cxnLst>
                    <a:cxn ang="T6">
                      <a:pos x="T0" y="T1"/>
                    </a:cxn>
                    <a:cxn ang="T7">
                      <a:pos x="T2" y="T3"/>
                    </a:cxn>
                    <a:cxn ang="T8">
                      <a:pos x="T4" y="T5"/>
                    </a:cxn>
                  </a:cxnLst>
                  <a:rect l="T9" t="T10" r="T11" b="T12"/>
                  <a:pathLst>
                    <a:path w="8" h="2">
                      <a:moveTo>
                        <a:pt x="0" y="2"/>
                      </a:moveTo>
                      <a:lnTo>
                        <a:pt x="7" y="0"/>
                      </a:lnTo>
                      <a:lnTo>
                        <a:pt x="8" y="0"/>
                      </a:lnTo>
                    </a:path>
                  </a:pathLst>
                </a:custGeom>
                <a:noFill/>
                <a:ln w="6350">
                  <a:solidFill>
                    <a:srgbClr val="0C0CFF"/>
                  </a:solidFill>
                  <a:prstDash val="solid"/>
                  <a:round/>
                  <a:headEnd/>
                  <a:tailEnd/>
                </a:ln>
              </p:spPr>
              <p:txBody>
                <a:bodyPr/>
                <a:lstStyle/>
                <a:p>
                  <a:endParaRPr lang="en-US"/>
                </a:p>
              </p:txBody>
            </p:sp>
            <p:sp>
              <p:nvSpPr>
                <p:cNvPr id="4234" name="Freeform 3558"/>
                <p:cNvSpPr>
                  <a:spLocks/>
                </p:cNvSpPr>
                <p:nvPr/>
              </p:nvSpPr>
              <p:spPr bwMode="auto">
                <a:xfrm>
                  <a:off x="1861" y="3799"/>
                  <a:ext cx="2" cy="1"/>
                </a:xfrm>
                <a:custGeom>
                  <a:avLst/>
                  <a:gdLst>
                    <a:gd name="T0" fmla="*/ 0 w 7"/>
                    <a:gd name="T1" fmla="*/ 2 h 2"/>
                    <a:gd name="T2" fmla="*/ 6 w 7"/>
                    <a:gd name="T3" fmla="*/ 0 h 2"/>
                    <a:gd name="T4" fmla="*/ 7 w 7"/>
                    <a:gd name="T5" fmla="*/ 0 h 2"/>
                    <a:gd name="T6" fmla="*/ 0 60000 65536"/>
                    <a:gd name="T7" fmla="*/ 0 60000 65536"/>
                    <a:gd name="T8" fmla="*/ 0 60000 65536"/>
                    <a:gd name="T9" fmla="*/ 0 w 7"/>
                    <a:gd name="T10" fmla="*/ 0 h 2"/>
                    <a:gd name="T11" fmla="*/ 7 w 7"/>
                    <a:gd name="T12" fmla="*/ 2 h 2"/>
                  </a:gdLst>
                  <a:ahLst/>
                  <a:cxnLst>
                    <a:cxn ang="T6">
                      <a:pos x="T0" y="T1"/>
                    </a:cxn>
                    <a:cxn ang="T7">
                      <a:pos x="T2" y="T3"/>
                    </a:cxn>
                    <a:cxn ang="T8">
                      <a:pos x="T4" y="T5"/>
                    </a:cxn>
                  </a:cxnLst>
                  <a:rect l="T9" t="T10" r="T11" b="T12"/>
                  <a:pathLst>
                    <a:path w="7" h="2">
                      <a:moveTo>
                        <a:pt x="0" y="2"/>
                      </a:moveTo>
                      <a:lnTo>
                        <a:pt x="6" y="0"/>
                      </a:lnTo>
                      <a:lnTo>
                        <a:pt x="7" y="0"/>
                      </a:lnTo>
                    </a:path>
                  </a:pathLst>
                </a:custGeom>
                <a:noFill/>
                <a:ln w="6350">
                  <a:solidFill>
                    <a:srgbClr val="0C0CFF"/>
                  </a:solidFill>
                  <a:prstDash val="solid"/>
                  <a:round/>
                  <a:headEnd/>
                  <a:tailEnd/>
                </a:ln>
              </p:spPr>
              <p:txBody>
                <a:bodyPr/>
                <a:lstStyle/>
                <a:p>
                  <a:endParaRPr lang="en-US"/>
                </a:p>
              </p:txBody>
            </p:sp>
            <p:sp>
              <p:nvSpPr>
                <p:cNvPr id="4235" name="Freeform 3559"/>
                <p:cNvSpPr>
                  <a:spLocks/>
                </p:cNvSpPr>
                <p:nvPr/>
              </p:nvSpPr>
              <p:spPr bwMode="auto">
                <a:xfrm>
                  <a:off x="1862" y="3799"/>
                  <a:ext cx="2" cy="1"/>
                </a:xfrm>
                <a:custGeom>
                  <a:avLst/>
                  <a:gdLst>
                    <a:gd name="T0" fmla="*/ 0 w 8"/>
                    <a:gd name="T1" fmla="*/ 2 h 2"/>
                    <a:gd name="T2" fmla="*/ 7 w 8"/>
                    <a:gd name="T3" fmla="*/ 0 h 2"/>
                    <a:gd name="T4" fmla="*/ 8 w 8"/>
                    <a:gd name="T5" fmla="*/ 0 h 2"/>
                    <a:gd name="T6" fmla="*/ 0 60000 65536"/>
                    <a:gd name="T7" fmla="*/ 0 60000 65536"/>
                    <a:gd name="T8" fmla="*/ 0 60000 65536"/>
                    <a:gd name="T9" fmla="*/ 0 w 8"/>
                    <a:gd name="T10" fmla="*/ 0 h 2"/>
                    <a:gd name="T11" fmla="*/ 8 w 8"/>
                    <a:gd name="T12" fmla="*/ 2 h 2"/>
                  </a:gdLst>
                  <a:ahLst/>
                  <a:cxnLst>
                    <a:cxn ang="T6">
                      <a:pos x="T0" y="T1"/>
                    </a:cxn>
                    <a:cxn ang="T7">
                      <a:pos x="T2" y="T3"/>
                    </a:cxn>
                    <a:cxn ang="T8">
                      <a:pos x="T4" y="T5"/>
                    </a:cxn>
                  </a:cxnLst>
                  <a:rect l="T9" t="T10" r="T11" b="T12"/>
                  <a:pathLst>
                    <a:path w="8" h="2">
                      <a:moveTo>
                        <a:pt x="0" y="2"/>
                      </a:moveTo>
                      <a:lnTo>
                        <a:pt x="7" y="0"/>
                      </a:lnTo>
                      <a:lnTo>
                        <a:pt x="8" y="0"/>
                      </a:lnTo>
                    </a:path>
                  </a:pathLst>
                </a:custGeom>
                <a:noFill/>
                <a:ln w="6350">
                  <a:solidFill>
                    <a:srgbClr val="0C0CFF"/>
                  </a:solidFill>
                  <a:prstDash val="solid"/>
                  <a:round/>
                  <a:headEnd/>
                  <a:tailEnd/>
                </a:ln>
              </p:spPr>
              <p:txBody>
                <a:bodyPr/>
                <a:lstStyle/>
                <a:p>
                  <a:endParaRPr lang="en-US"/>
                </a:p>
              </p:txBody>
            </p:sp>
            <p:sp>
              <p:nvSpPr>
                <p:cNvPr id="4236" name="Freeform 3560"/>
                <p:cNvSpPr>
                  <a:spLocks/>
                </p:cNvSpPr>
                <p:nvPr/>
              </p:nvSpPr>
              <p:spPr bwMode="auto">
                <a:xfrm>
                  <a:off x="1864" y="3799"/>
                  <a:ext cx="1" cy="1"/>
                </a:xfrm>
                <a:custGeom>
                  <a:avLst/>
                  <a:gdLst>
                    <a:gd name="T0" fmla="*/ 0 w 7"/>
                    <a:gd name="T1" fmla="*/ 2 h 2"/>
                    <a:gd name="T2" fmla="*/ 6 w 7"/>
                    <a:gd name="T3" fmla="*/ 0 h 2"/>
                    <a:gd name="T4" fmla="*/ 7 w 7"/>
                    <a:gd name="T5" fmla="*/ 0 h 2"/>
                    <a:gd name="T6" fmla="*/ 0 60000 65536"/>
                    <a:gd name="T7" fmla="*/ 0 60000 65536"/>
                    <a:gd name="T8" fmla="*/ 0 60000 65536"/>
                    <a:gd name="T9" fmla="*/ 0 w 7"/>
                    <a:gd name="T10" fmla="*/ 0 h 2"/>
                    <a:gd name="T11" fmla="*/ 7 w 7"/>
                    <a:gd name="T12" fmla="*/ 2 h 2"/>
                  </a:gdLst>
                  <a:ahLst/>
                  <a:cxnLst>
                    <a:cxn ang="T6">
                      <a:pos x="T0" y="T1"/>
                    </a:cxn>
                    <a:cxn ang="T7">
                      <a:pos x="T2" y="T3"/>
                    </a:cxn>
                    <a:cxn ang="T8">
                      <a:pos x="T4" y="T5"/>
                    </a:cxn>
                  </a:cxnLst>
                  <a:rect l="T9" t="T10" r="T11" b="T12"/>
                  <a:pathLst>
                    <a:path w="7" h="2">
                      <a:moveTo>
                        <a:pt x="0" y="2"/>
                      </a:moveTo>
                      <a:lnTo>
                        <a:pt x="6" y="0"/>
                      </a:lnTo>
                      <a:lnTo>
                        <a:pt x="7" y="0"/>
                      </a:lnTo>
                    </a:path>
                  </a:pathLst>
                </a:custGeom>
                <a:noFill/>
                <a:ln w="6350">
                  <a:solidFill>
                    <a:srgbClr val="0C0CFF"/>
                  </a:solidFill>
                  <a:prstDash val="solid"/>
                  <a:round/>
                  <a:headEnd/>
                  <a:tailEnd/>
                </a:ln>
              </p:spPr>
              <p:txBody>
                <a:bodyPr/>
                <a:lstStyle/>
                <a:p>
                  <a:endParaRPr lang="en-US"/>
                </a:p>
              </p:txBody>
            </p:sp>
            <p:sp>
              <p:nvSpPr>
                <p:cNvPr id="4237" name="Freeform 3561"/>
                <p:cNvSpPr>
                  <a:spLocks/>
                </p:cNvSpPr>
                <p:nvPr/>
              </p:nvSpPr>
              <p:spPr bwMode="auto">
                <a:xfrm>
                  <a:off x="1865" y="3798"/>
                  <a:ext cx="1" cy="1"/>
                </a:xfrm>
                <a:custGeom>
                  <a:avLst/>
                  <a:gdLst>
                    <a:gd name="T0" fmla="*/ 0 w 8"/>
                    <a:gd name="T1" fmla="*/ 3 h 3"/>
                    <a:gd name="T2" fmla="*/ 7 w 8"/>
                    <a:gd name="T3" fmla="*/ 0 h 3"/>
                    <a:gd name="T4" fmla="*/ 8 w 8"/>
                    <a:gd name="T5" fmla="*/ 0 h 3"/>
                    <a:gd name="T6" fmla="*/ 0 60000 65536"/>
                    <a:gd name="T7" fmla="*/ 0 60000 65536"/>
                    <a:gd name="T8" fmla="*/ 0 60000 65536"/>
                    <a:gd name="T9" fmla="*/ 0 w 8"/>
                    <a:gd name="T10" fmla="*/ 0 h 3"/>
                    <a:gd name="T11" fmla="*/ 8 w 8"/>
                    <a:gd name="T12" fmla="*/ 3 h 3"/>
                  </a:gdLst>
                  <a:ahLst/>
                  <a:cxnLst>
                    <a:cxn ang="T6">
                      <a:pos x="T0" y="T1"/>
                    </a:cxn>
                    <a:cxn ang="T7">
                      <a:pos x="T2" y="T3"/>
                    </a:cxn>
                    <a:cxn ang="T8">
                      <a:pos x="T4" y="T5"/>
                    </a:cxn>
                  </a:cxnLst>
                  <a:rect l="T9" t="T10" r="T11" b="T12"/>
                  <a:pathLst>
                    <a:path w="8" h="3">
                      <a:moveTo>
                        <a:pt x="0" y="3"/>
                      </a:moveTo>
                      <a:lnTo>
                        <a:pt x="7" y="0"/>
                      </a:lnTo>
                      <a:lnTo>
                        <a:pt x="8" y="0"/>
                      </a:lnTo>
                    </a:path>
                  </a:pathLst>
                </a:custGeom>
                <a:noFill/>
                <a:ln w="6350">
                  <a:solidFill>
                    <a:srgbClr val="0C0CFF"/>
                  </a:solidFill>
                  <a:prstDash val="solid"/>
                  <a:round/>
                  <a:headEnd/>
                  <a:tailEnd/>
                </a:ln>
              </p:spPr>
              <p:txBody>
                <a:bodyPr/>
                <a:lstStyle/>
                <a:p>
                  <a:endParaRPr lang="en-US"/>
                </a:p>
              </p:txBody>
            </p:sp>
            <p:sp>
              <p:nvSpPr>
                <p:cNvPr id="4238" name="Freeform 3562"/>
                <p:cNvSpPr>
                  <a:spLocks/>
                </p:cNvSpPr>
                <p:nvPr/>
              </p:nvSpPr>
              <p:spPr bwMode="auto">
                <a:xfrm>
                  <a:off x="1866" y="3797"/>
                  <a:ext cx="2" cy="1"/>
                </a:xfrm>
                <a:custGeom>
                  <a:avLst/>
                  <a:gdLst>
                    <a:gd name="T0" fmla="*/ 0 w 7"/>
                    <a:gd name="T1" fmla="*/ 3 h 3"/>
                    <a:gd name="T2" fmla="*/ 6 w 7"/>
                    <a:gd name="T3" fmla="*/ 0 h 3"/>
                    <a:gd name="T4" fmla="*/ 7 w 7"/>
                    <a:gd name="T5" fmla="*/ 0 h 3"/>
                    <a:gd name="T6" fmla="*/ 0 60000 65536"/>
                    <a:gd name="T7" fmla="*/ 0 60000 65536"/>
                    <a:gd name="T8" fmla="*/ 0 60000 65536"/>
                    <a:gd name="T9" fmla="*/ 0 w 7"/>
                    <a:gd name="T10" fmla="*/ 0 h 3"/>
                    <a:gd name="T11" fmla="*/ 7 w 7"/>
                    <a:gd name="T12" fmla="*/ 3 h 3"/>
                  </a:gdLst>
                  <a:ahLst/>
                  <a:cxnLst>
                    <a:cxn ang="T6">
                      <a:pos x="T0" y="T1"/>
                    </a:cxn>
                    <a:cxn ang="T7">
                      <a:pos x="T2" y="T3"/>
                    </a:cxn>
                    <a:cxn ang="T8">
                      <a:pos x="T4" y="T5"/>
                    </a:cxn>
                  </a:cxnLst>
                  <a:rect l="T9" t="T10" r="T11" b="T12"/>
                  <a:pathLst>
                    <a:path w="7" h="3">
                      <a:moveTo>
                        <a:pt x="0" y="3"/>
                      </a:moveTo>
                      <a:lnTo>
                        <a:pt x="6" y="0"/>
                      </a:lnTo>
                      <a:lnTo>
                        <a:pt x="7" y="0"/>
                      </a:lnTo>
                    </a:path>
                  </a:pathLst>
                </a:custGeom>
                <a:noFill/>
                <a:ln w="6350">
                  <a:solidFill>
                    <a:srgbClr val="0C0CFF"/>
                  </a:solidFill>
                  <a:prstDash val="solid"/>
                  <a:round/>
                  <a:headEnd/>
                  <a:tailEnd/>
                </a:ln>
              </p:spPr>
              <p:txBody>
                <a:bodyPr/>
                <a:lstStyle/>
                <a:p>
                  <a:endParaRPr lang="en-US"/>
                </a:p>
              </p:txBody>
            </p:sp>
            <p:sp>
              <p:nvSpPr>
                <p:cNvPr id="4239" name="Freeform 3563"/>
                <p:cNvSpPr>
                  <a:spLocks/>
                </p:cNvSpPr>
                <p:nvPr/>
              </p:nvSpPr>
              <p:spPr bwMode="auto">
                <a:xfrm>
                  <a:off x="1867" y="3796"/>
                  <a:ext cx="2" cy="1"/>
                </a:xfrm>
                <a:custGeom>
                  <a:avLst/>
                  <a:gdLst>
                    <a:gd name="T0" fmla="*/ 0 w 8"/>
                    <a:gd name="T1" fmla="*/ 5 h 5"/>
                    <a:gd name="T2" fmla="*/ 7 w 8"/>
                    <a:gd name="T3" fmla="*/ 0 h 5"/>
                    <a:gd name="T4" fmla="*/ 8 w 8"/>
                    <a:gd name="T5" fmla="*/ 0 h 5"/>
                    <a:gd name="T6" fmla="*/ 0 60000 65536"/>
                    <a:gd name="T7" fmla="*/ 0 60000 65536"/>
                    <a:gd name="T8" fmla="*/ 0 60000 65536"/>
                    <a:gd name="T9" fmla="*/ 0 w 8"/>
                    <a:gd name="T10" fmla="*/ 0 h 5"/>
                    <a:gd name="T11" fmla="*/ 8 w 8"/>
                    <a:gd name="T12" fmla="*/ 5 h 5"/>
                  </a:gdLst>
                  <a:ahLst/>
                  <a:cxnLst>
                    <a:cxn ang="T6">
                      <a:pos x="T0" y="T1"/>
                    </a:cxn>
                    <a:cxn ang="T7">
                      <a:pos x="T2" y="T3"/>
                    </a:cxn>
                    <a:cxn ang="T8">
                      <a:pos x="T4" y="T5"/>
                    </a:cxn>
                  </a:cxnLst>
                  <a:rect l="T9" t="T10" r="T11" b="T12"/>
                  <a:pathLst>
                    <a:path w="8" h="5">
                      <a:moveTo>
                        <a:pt x="0" y="5"/>
                      </a:moveTo>
                      <a:lnTo>
                        <a:pt x="7" y="0"/>
                      </a:lnTo>
                      <a:lnTo>
                        <a:pt x="8" y="0"/>
                      </a:lnTo>
                    </a:path>
                  </a:pathLst>
                </a:custGeom>
                <a:noFill/>
                <a:ln w="6350">
                  <a:solidFill>
                    <a:srgbClr val="0C0CFF"/>
                  </a:solidFill>
                  <a:prstDash val="solid"/>
                  <a:round/>
                  <a:headEnd/>
                  <a:tailEnd/>
                </a:ln>
              </p:spPr>
              <p:txBody>
                <a:bodyPr/>
                <a:lstStyle/>
                <a:p>
                  <a:endParaRPr lang="en-US"/>
                </a:p>
              </p:txBody>
            </p:sp>
            <p:sp>
              <p:nvSpPr>
                <p:cNvPr id="4240" name="Freeform 3564"/>
                <p:cNvSpPr>
                  <a:spLocks/>
                </p:cNvSpPr>
                <p:nvPr/>
              </p:nvSpPr>
              <p:spPr bwMode="auto">
                <a:xfrm>
                  <a:off x="1869" y="3796"/>
                  <a:ext cx="1" cy="1"/>
                </a:xfrm>
                <a:custGeom>
                  <a:avLst/>
                  <a:gdLst>
                    <a:gd name="T0" fmla="*/ 0 w 8"/>
                    <a:gd name="T1" fmla="*/ 4 h 4"/>
                    <a:gd name="T2" fmla="*/ 7 w 8"/>
                    <a:gd name="T3" fmla="*/ 0 h 4"/>
                    <a:gd name="T4" fmla="*/ 8 w 8"/>
                    <a:gd name="T5" fmla="*/ 0 h 4"/>
                    <a:gd name="T6" fmla="*/ 0 60000 65536"/>
                    <a:gd name="T7" fmla="*/ 0 60000 65536"/>
                    <a:gd name="T8" fmla="*/ 0 60000 65536"/>
                    <a:gd name="T9" fmla="*/ 0 w 8"/>
                    <a:gd name="T10" fmla="*/ 0 h 4"/>
                    <a:gd name="T11" fmla="*/ 8 w 8"/>
                    <a:gd name="T12" fmla="*/ 4 h 4"/>
                  </a:gdLst>
                  <a:ahLst/>
                  <a:cxnLst>
                    <a:cxn ang="T6">
                      <a:pos x="T0" y="T1"/>
                    </a:cxn>
                    <a:cxn ang="T7">
                      <a:pos x="T2" y="T3"/>
                    </a:cxn>
                    <a:cxn ang="T8">
                      <a:pos x="T4" y="T5"/>
                    </a:cxn>
                  </a:cxnLst>
                  <a:rect l="T9" t="T10" r="T11" b="T12"/>
                  <a:pathLst>
                    <a:path w="8" h="4">
                      <a:moveTo>
                        <a:pt x="0" y="4"/>
                      </a:moveTo>
                      <a:lnTo>
                        <a:pt x="7" y="0"/>
                      </a:lnTo>
                      <a:lnTo>
                        <a:pt x="8" y="0"/>
                      </a:lnTo>
                    </a:path>
                  </a:pathLst>
                </a:custGeom>
                <a:noFill/>
                <a:ln w="6350">
                  <a:solidFill>
                    <a:srgbClr val="0C0CFF"/>
                  </a:solidFill>
                  <a:prstDash val="solid"/>
                  <a:round/>
                  <a:headEnd/>
                  <a:tailEnd/>
                </a:ln>
              </p:spPr>
              <p:txBody>
                <a:bodyPr/>
                <a:lstStyle/>
                <a:p>
                  <a:endParaRPr lang="en-US"/>
                </a:p>
              </p:txBody>
            </p:sp>
            <p:sp>
              <p:nvSpPr>
                <p:cNvPr id="4241" name="Freeform 3565"/>
                <p:cNvSpPr>
                  <a:spLocks/>
                </p:cNvSpPr>
                <p:nvPr/>
              </p:nvSpPr>
              <p:spPr bwMode="auto">
                <a:xfrm>
                  <a:off x="1870" y="3794"/>
                  <a:ext cx="1" cy="2"/>
                </a:xfrm>
                <a:custGeom>
                  <a:avLst/>
                  <a:gdLst>
                    <a:gd name="T0" fmla="*/ 0 w 7"/>
                    <a:gd name="T1" fmla="*/ 6 h 6"/>
                    <a:gd name="T2" fmla="*/ 6 w 7"/>
                    <a:gd name="T3" fmla="*/ 0 h 6"/>
                    <a:gd name="T4" fmla="*/ 7 w 7"/>
                    <a:gd name="T5" fmla="*/ 0 h 6"/>
                    <a:gd name="T6" fmla="*/ 0 60000 65536"/>
                    <a:gd name="T7" fmla="*/ 0 60000 65536"/>
                    <a:gd name="T8" fmla="*/ 0 60000 65536"/>
                    <a:gd name="T9" fmla="*/ 0 w 7"/>
                    <a:gd name="T10" fmla="*/ 0 h 6"/>
                    <a:gd name="T11" fmla="*/ 7 w 7"/>
                    <a:gd name="T12" fmla="*/ 6 h 6"/>
                  </a:gdLst>
                  <a:ahLst/>
                  <a:cxnLst>
                    <a:cxn ang="T6">
                      <a:pos x="T0" y="T1"/>
                    </a:cxn>
                    <a:cxn ang="T7">
                      <a:pos x="T2" y="T3"/>
                    </a:cxn>
                    <a:cxn ang="T8">
                      <a:pos x="T4" y="T5"/>
                    </a:cxn>
                  </a:cxnLst>
                  <a:rect l="T9" t="T10" r="T11" b="T12"/>
                  <a:pathLst>
                    <a:path w="7" h="6">
                      <a:moveTo>
                        <a:pt x="0" y="6"/>
                      </a:moveTo>
                      <a:lnTo>
                        <a:pt x="6" y="0"/>
                      </a:lnTo>
                      <a:lnTo>
                        <a:pt x="7" y="0"/>
                      </a:lnTo>
                    </a:path>
                  </a:pathLst>
                </a:custGeom>
                <a:noFill/>
                <a:ln w="6350">
                  <a:solidFill>
                    <a:srgbClr val="0C0CFF"/>
                  </a:solidFill>
                  <a:prstDash val="solid"/>
                  <a:round/>
                  <a:headEnd/>
                  <a:tailEnd/>
                </a:ln>
              </p:spPr>
              <p:txBody>
                <a:bodyPr/>
                <a:lstStyle/>
                <a:p>
                  <a:endParaRPr lang="en-US"/>
                </a:p>
              </p:txBody>
            </p:sp>
            <p:sp>
              <p:nvSpPr>
                <p:cNvPr id="4242" name="Freeform 3566"/>
                <p:cNvSpPr>
                  <a:spLocks/>
                </p:cNvSpPr>
                <p:nvPr/>
              </p:nvSpPr>
              <p:spPr bwMode="auto">
                <a:xfrm>
                  <a:off x="1871" y="3793"/>
                  <a:ext cx="2" cy="1"/>
                </a:xfrm>
                <a:custGeom>
                  <a:avLst/>
                  <a:gdLst>
                    <a:gd name="T0" fmla="*/ 0 w 8"/>
                    <a:gd name="T1" fmla="*/ 7 h 7"/>
                    <a:gd name="T2" fmla="*/ 7 w 8"/>
                    <a:gd name="T3" fmla="*/ 0 h 7"/>
                    <a:gd name="T4" fmla="*/ 8 w 8"/>
                    <a:gd name="T5" fmla="*/ 0 h 7"/>
                    <a:gd name="T6" fmla="*/ 0 60000 65536"/>
                    <a:gd name="T7" fmla="*/ 0 60000 65536"/>
                    <a:gd name="T8" fmla="*/ 0 60000 65536"/>
                    <a:gd name="T9" fmla="*/ 0 w 8"/>
                    <a:gd name="T10" fmla="*/ 0 h 7"/>
                    <a:gd name="T11" fmla="*/ 8 w 8"/>
                    <a:gd name="T12" fmla="*/ 7 h 7"/>
                  </a:gdLst>
                  <a:ahLst/>
                  <a:cxnLst>
                    <a:cxn ang="T6">
                      <a:pos x="T0" y="T1"/>
                    </a:cxn>
                    <a:cxn ang="T7">
                      <a:pos x="T2" y="T3"/>
                    </a:cxn>
                    <a:cxn ang="T8">
                      <a:pos x="T4" y="T5"/>
                    </a:cxn>
                  </a:cxnLst>
                  <a:rect l="T9" t="T10" r="T11" b="T12"/>
                  <a:pathLst>
                    <a:path w="8" h="7">
                      <a:moveTo>
                        <a:pt x="0" y="7"/>
                      </a:moveTo>
                      <a:lnTo>
                        <a:pt x="7" y="0"/>
                      </a:lnTo>
                      <a:lnTo>
                        <a:pt x="8" y="0"/>
                      </a:lnTo>
                    </a:path>
                  </a:pathLst>
                </a:custGeom>
                <a:noFill/>
                <a:ln w="6350">
                  <a:solidFill>
                    <a:srgbClr val="0C0CFF"/>
                  </a:solidFill>
                  <a:prstDash val="solid"/>
                  <a:round/>
                  <a:headEnd/>
                  <a:tailEnd/>
                </a:ln>
              </p:spPr>
              <p:txBody>
                <a:bodyPr/>
                <a:lstStyle/>
                <a:p>
                  <a:endParaRPr lang="en-US"/>
                </a:p>
              </p:txBody>
            </p:sp>
            <p:sp>
              <p:nvSpPr>
                <p:cNvPr id="4243" name="Freeform 3567"/>
                <p:cNvSpPr>
                  <a:spLocks/>
                </p:cNvSpPr>
                <p:nvPr/>
              </p:nvSpPr>
              <p:spPr bwMode="auto">
                <a:xfrm>
                  <a:off x="1873" y="3792"/>
                  <a:ext cx="1" cy="1"/>
                </a:xfrm>
                <a:custGeom>
                  <a:avLst/>
                  <a:gdLst>
                    <a:gd name="T0" fmla="*/ 0 w 7"/>
                    <a:gd name="T1" fmla="*/ 8 h 8"/>
                    <a:gd name="T2" fmla="*/ 6 w 7"/>
                    <a:gd name="T3" fmla="*/ 0 h 8"/>
                    <a:gd name="T4" fmla="*/ 7 w 7"/>
                    <a:gd name="T5" fmla="*/ 0 h 8"/>
                    <a:gd name="T6" fmla="*/ 0 60000 65536"/>
                    <a:gd name="T7" fmla="*/ 0 60000 65536"/>
                    <a:gd name="T8" fmla="*/ 0 60000 65536"/>
                    <a:gd name="T9" fmla="*/ 0 w 7"/>
                    <a:gd name="T10" fmla="*/ 0 h 8"/>
                    <a:gd name="T11" fmla="*/ 7 w 7"/>
                    <a:gd name="T12" fmla="*/ 8 h 8"/>
                  </a:gdLst>
                  <a:ahLst/>
                  <a:cxnLst>
                    <a:cxn ang="T6">
                      <a:pos x="T0" y="T1"/>
                    </a:cxn>
                    <a:cxn ang="T7">
                      <a:pos x="T2" y="T3"/>
                    </a:cxn>
                    <a:cxn ang="T8">
                      <a:pos x="T4" y="T5"/>
                    </a:cxn>
                  </a:cxnLst>
                  <a:rect l="T9" t="T10" r="T11" b="T12"/>
                  <a:pathLst>
                    <a:path w="7" h="8">
                      <a:moveTo>
                        <a:pt x="0" y="8"/>
                      </a:moveTo>
                      <a:lnTo>
                        <a:pt x="6" y="0"/>
                      </a:lnTo>
                      <a:lnTo>
                        <a:pt x="7" y="0"/>
                      </a:lnTo>
                    </a:path>
                  </a:pathLst>
                </a:custGeom>
                <a:noFill/>
                <a:ln w="6350">
                  <a:solidFill>
                    <a:srgbClr val="0C0CFF"/>
                  </a:solidFill>
                  <a:prstDash val="solid"/>
                  <a:round/>
                  <a:headEnd/>
                  <a:tailEnd/>
                </a:ln>
              </p:spPr>
              <p:txBody>
                <a:bodyPr/>
                <a:lstStyle/>
                <a:p>
                  <a:endParaRPr lang="en-US"/>
                </a:p>
              </p:txBody>
            </p:sp>
            <p:sp>
              <p:nvSpPr>
                <p:cNvPr id="4244" name="Freeform 3568"/>
                <p:cNvSpPr>
                  <a:spLocks/>
                </p:cNvSpPr>
                <p:nvPr/>
              </p:nvSpPr>
              <p:spPr bwMode="auto">
                <a:xfrm>
                  <a:off x="1874" y="3790"/>
                  <a:ext cx="1" cy="2"/>
                </a:xfrm>
                <a:custGeom>
                  <a:avLst/>
                  <a:gdLst>
                    <a:gd name="T0" fmla="*/ 0 w 8"/>
                    <a:gd name="T1" fmla="*/ 10 h 10"/>
                    <a:gd name="T2" fmla="*/ 7 w 8"/>
                    <a:gd name="T3" fmla="*/ 0 h 10"/>
                    <a:gd name="T4" fmla="*/ 8 w 8"/>
                    <a:gd name="T5" fmla="*/ 0 h 10"/>
                    <a:gd name="T6" fmla="*/ 0 60000 65536"/>
                    <a:gd name="T7" fmla="*/ 0 60000 65536"/>
                    <a:gd name="T8" fmla="*/ 0 60000 65536"/>
                    <a:gd name="T9" fmla="*/ 0 w 8"/>
                    <a:gd name="T10" fmla="*/ 0 h 10"/>
                    <a:gd name="T11" fmla="*/ 8 w 8"/>
                    <a:gd name="T12" fmla="*/ 10 h 10"/>
                  </a:gdLst>
                  <a:ahLst/>
                  <a:cxnLst>
                    <a:cxn ang="T6">
                      <a:pos x="T0" y="T1"/>
                    </a:cxn>
                    <a:cxn ang="T7">
                      <a:pos x="T2" y="T3"/>
                    </a:cxn>
                    <a:cxn ang="T8">
                      <a:pos x="T4" y="T5"/>
                    </a:cxn>
                  </a:cxnLst>
                  <a:rect l="T9" t="T10" r="T11" b="T12"/>
                  <a:pathLst>
                    <a:path w="8" h="10">
                      <a:moveTo>
                        <a:pt x="0" y="10"/>
                      </a:moveTo>
                      <a:lnTo>
                        <a:pt x="7" y="0"/>
                      </a:lnTo>
                      <a:lnTo>
                        <a:pt x="8" y="0"/>
                      </a:lnTo>
                    </a:path>
                  </a:pathLst>
                </a:custGeom>
                <a:noFill/>
                <a:ln w="6350">
                  <a:solidFill>
                    <a:srgbClr val="0C0CFF"/>
                  </a:solidFill>
                  <a:prstDash val="solid"/>
                  <a:round/>
                  <a:headEnd/>
                  <a:tailEnd/>
                </a:ln>
              </p:spPr>
              <p:txBody>
                <a:bodyPr/>
                <a:lstStyle/>
                <a:p>
                  <a:endParaRPr lang="en-US"/>
                </a:p>
              </p:txBody>
            </p:sp>
            <p:sp>
              <p:nvSpPr>
                <p:cNvPr id="4245" name="Freeform 3569"/>
                <p:cNvSpPr>
                  <a:spLocks/>
                </p:cNvSpPr>
                <p:nvPr/>
              </p:nvSpPr>
              <p:spPr bwMode="auto">
                <a:xfrm>
                  <a:off x="1875" y="3787"/>
                  <a:ext cx="1" cy="3"/>
                </a:xfrm>
                <a:custGeom>
                  <a:avLst/>
                  <a:gdLst>
                    <a:gd name="T0" fmla="*/ 0 w 7"/>
                    <a:gd name="T1" fmla="*/ 12 h 12"/>
                    <a:gd name="T2" fmla="*/ 6 w 7"/>
                    <a:gd name="T3" fmla="*/ 0 h 12"/>
                    <a:gd name="T4" fmla="*/ 7 w 7"/>
                    <a:gd name="T5" fmla="*/ 0 h 12"/>
                    <a:gd name="T6" fmla="*/ 0 60000 65536"/>
                    <a:gd name="T7" fmla="*/ 0 60000 65536"/>
                    <a:gd name="T8" fmla="*/ 0 60000 65536"/>
                    <a:gd name="T9" fmla="*/ 0 w 7"/>
                    <a:gd name="T10" fmla="*/ 0 h 12"/>
                    <a:gd name="T11" fmla="*/ 7 w 7"/>
                    <a:gd name="T12" fmla="*/ 12 h 12"/>
                  </a:gdLst>
                  <a:ahLst/>
                  <a:cxnLst>
                    <a:cxn ang="T6">
                      <a:pos x="T0" y="T1"/>
                    </a:cxn>
                    <a:cxn ang="T7">
                      <a:pos x="T2" y="T3"/>
                    </a:cxn>
                    <a:cxn ang="T8">
                      <a:pos x="T4" y="T5"/>
                    </a:cxn>
                  </a:cxnLst>
                  <a:rect l="T9" t="T10" r="T11" b="T12"/>
                  <a:pathLst>
                    <a:path w="7" h="12">
                      <a:moveTo>
                        <a:pt x="0" y="12"/>
                      </a:moveTo>
                      <a:lnTo>
                        <a:pt x="6" y="0"/>
                      </a:lnTo>
                      <a:lnTo>
                        <a:pt x="7" y="0"/>
                      </a:lnTo>
                    </a:path>
                  </a:pathLst>
                </a:custGeom>
                <a:noFill/>
                <a:ln w="6350">
                  <a:solidFill>
                    <a:srgbClr val="0C0CFF"/>
                  </a:solidFill>
                  <a:prstDash val="solid"/>
                  <a:round/>
                  <a:headEnd/>
                  <a:tailEnd/>
                </a:ln>
              </p:spPr>
              <p:txBody>
                <a:bodyPr/>
                <a:lstStyle/>
                <a:p>
                  <a:endParaRPr lang="en-US"/>
                </a:p>
              </p:txBody>
            </p:sp>
            <p:sp>
              <p:nvSpPr>
                <p:cNvPr id="4246" name="Freeform 3570"/>
                <p:cNvSpPr>
                  <a:spLocks/>
                </p:cNvSpPr>
                <p:nvPr/>
              </p:nvSpPr>
              <p:spPr bwMode="auto">
                <a:xfrm>
                  <a:off x="1876" y="3785"/>
                  <a:ext cx="2" cy="2"/>
                </a:xfrm>
                <a:custGeom>
                  <a:avLst/>
                  <a:gdLst>
                    <a:gd name="T0" fmla="*/ 0 w 8"/>
                    <a:gd name="T1" fmla="*/ 14 h 14"/>
                    <a:gd name="T2" fmla="*/ 7 w 8"/>
                    <a:gd name="T3" fmla="*/ 0 h 14"/>
                    <a:gd name="T4" fmla="*/ 8 w 8"/>
                    <a:gd name="T5" fmla="*/ 0 h 14"/>
                    <a:gd name="T6" fmla="*/ 0 60000 65536"/>
                    <a:gd name="T7" fmla="*/ 0 60000 65536"/>
                    <a:gd name="T8" fmla="*/ 0 60000 65536"/>
                    <a:gd name="T9" fmla="*/ 0 w 8"/>
                    <a:gd name="T10" fmla="*/ 0 h 14"/>
                    <a:gd name="T11" fmla="*/ 8 w 8"/>
                    <a:gd name="T12" fmla="*/ 14 h 14"/>
                  </a:gdLst>
                  <a:ahLst/>
                  <a:cxnLst>
                    <a:cxn ang="T6">
                      <a:pos x="T0" y="T1"/>
                    </a:cxn>
                    <a:cxn ang="T7">
                      <a:pos x="T2" y="T3"/>
                    </a:cxn>
                    <a:cxn ang="T8">
                      <a:pos x="T4" y="T5"/>
                    </a:cxn>
                  </a:cxnLst>
                  <a:rect l="T9" t="T10" r="T11" b="T12"/>
                  <a:pathLst>
                    <a:path w="8" h="14">
                      <a:moveTo>
                        <a:pt x="0" y="14"/>
                      </a:moveTo>
                      <a:lnTo>
                        <a:pt x="7" y="0"/>
                      </a:lnTo>
                      <a:lnTo>
                        <a:pt x="8" y="0"/>
                      </a:lnTo>
                    </a:path>
                  </a:pathLst>
                </a:custGeom>
                <a:noFill/>
                <a:ln w="6350">
                  <a:solidFill>
                    <a:srgbClr val="0C0CFF"/>
                  </a:solidFill>
                  <a:prstDash val="solid"/>
                  <a:round/>
                  <a:headEnd/>
                  <a:tailEnd/>
                </a:ln>
              </p:spPr>
              <p:txBody>
                <a:bodyPr/>
                <a:lstStyle/>
                <a:p>
                  <a:endParaRPr lang="en-US"/>
                </a:p>
              </p:txBody>
            </p:sp>
            <p:sp>
              <p:nvSpPr>
                <p:cNvPr id="4247" name="Freeform 3571"/>
                <p:cNvSpPr>
                  <a:spLocks/>
                </p:cNvSpPr>
                <p:nvPr/>
              </p:nvSpPr>
              <p:spPr bwMode="auto">
                <a:xfrm>
                  <a:off x="1878" y="3781"/>
                  <a:ext cx="1" cy="4"/>
                </a:xfrm>
                <a:custGeom>
                  <a:avLst/>
                  <a:gdLst>
                    <a:gd name="T0" fmla="*/ 0 w 7"/>
                    <a:gd name="T1" fmla="*/ 17 h 17"/>
                    <a:gd name="T2" fmla="*/ 6 w 7"/>
                    <a:gd name="T3" fmla="*/ 0 h 17"/>
                    <a:gd name="T4" fmla="*/ 7 w 7"/>
                    <a:gd name="T5" fmla="*/ 0 h 17"/>
                    <a:gd name="T6" fmla="*/ 0 60000 65536"/>
                    <a:gd name="T7" fmla="*/ 0 60000 65536"/>
                    <a:gd name="T8" fmla="*/ 0 60000 65536"/>
                    <a:gd name="T9" fmla="*/ 0 w 7"/>
                    <a:gd name="T10" fmla="*/ 0 h 17"/>
                    <a:gd name="T11" fmla="*/ 7 w 7"/>
                    <a:gd name="T12" fmla="*/ 17 h 17"/>
                  </a:gdLst>
                  <a:ahLst/>
                  <a:cxnLst>
                    <a:cxn ang="T6">
                      <a:pos x="T0" y="T1"/>
                    </a:cxn>
                    <a:cxn ang="T7">
                      <a:pos x="T2" y="T3"/>
                    </a:cxn>
                    <a:cxn ang="T8">
                      <a:pos x="T4" y="T5"/>
                    </a:cxn>
                  </a:cxnLst>
                  <a:rect l="T9" t="T10" r="T11" b="T12"/>
                  <a:pathLst>
                    <a:path w="7" h="17">
                      <a:moveTo>
                        <a:pt x="0" y="17"/>
                      </a:moveTo>
                      <a:lnTo>
                        <a:pt x="6" y="0"/>
                      </a:lnTo>
                      <a:lnTo>
                        <a:pt x="7" y="0"/>
                      </a:lnTo>
                    </a:path>
                  </a:pathLst>
                </a:custGeom>
                <a:noFill/>
                <a:ln w="6350">
                  <a:solidFill>
                    <a:srgbClr val="0C0CFF"/>
                  </a:solidFill>
                  <a:prstDash val="solid"/>
                  <a:round/>
                  <a:headEnd/>
                  <a:tailEnd/>
                </a:ln>
              </p:spPr>
              <p:txBody>
                <a:bodyPr/>
                <a:lstStyle/>
                <a:p>
                  <a:endParaRPr lang="en-US"/>
                </a:p>
              </p:txBody>
            </p:sp>
            <p:sp>
              <p:nvSpPr>
                <p:cNvPr id="4248" name="Freeform 3572"/>
                <p:cNvSpPr>
                  <a:spLocks/>
                </p:cNvSpPr>
                <p:nvPr/>
              </p:nvSpPr>
              <p:spPr bwMode="auto">
                <a:xfrm>
                  <a:off x="1879" y="3778"/>
                  <a:ext cx="1" cy="3"/>
                </a:xfrm>
                <a:custGeom>
                  <a:avLst/>
                  <a:gdLst>
                    <a:gd name="T0" fmla="*/ 0 w 8"/>
                    <a:gd name="T1" fmla="*/ 20 h 20"/>
                    <a:gd name="T2" fmla="*/ 7 w 8"/>
                    <a:gd name="T3" fmla="*/ 0 h 20"/>
                    <a:gd name="T4" fmla="*/ 8 w 8"/>
                    <a:gd name="T5" fmla="*/ 0 h 20"/>
                    <a:gd name="T6" fmla="*/ 0 60000 65536"/>
                    <a:gd name="T7" fmla="*/ 0 60000 65536"/>
                    <a:gd name="T8" fmla="*/ 0 60000 65536"/>
                    <a:gd name="T9" fmla="*/ 0 w 8"/>
                    <a:gd name="T10" fmla="*/ 0 h 20"/>
                    <a:gd name="T11" fmla="*/ 8 w 8"/>
                    <a:gd name="T12" fmla="*/ 20 h 20"/>
                  </a:gdLst>
                  <a:ahLst/>
                  <a:cxnLst>
                    <a:cxn ang="T6">
                      <a:pos x="T0" y="T1"/>
                    </a:cxn>
                    <a:cxn ang="T7">
                      <a:pos x="T2" y="T3"/>
                    </a:cxn>
                    <a:cxn ang="T8">
                      <a:pos x="T4" y="T5"/>
                    </a:cxn>
                  </a:cxnLst>
                  <a:rect l="T9" t="T10" r="T11" b="T12"/>
                  <a:pathLst>
                    <a:path w="8" h="20">
                      <a:moveTo>
                        <a:pt x="0" y="20"/>
                      </a:moveTo>
                      <a:lnTo>
                        <a:pt x="7" y="0"/>
                      </a:lnTo>
                      <a:lnTo>
                        <a:pt x="8" y="0"/>
                      </a:lnTo>
                    </a:path>
                  </a:pathLst>
                </a:custGeom>
                <a:noFill/>
                <a:ln w="6350">
                  <a:solidFill>
                    <a:srgbClr val="0C0CFF"/>
                  </a:solidFill>
                  <a:prstDash val="solid"/>
                  <a:round/>
                  <a:headEnd/>
                  <a:tailEnd/>
                </a:ln>
              </p:spPr>
              <p:txBody>
                <a:bodyPr/>
                <a:lstStyle/>
                <a:p>
                  <a:endParaRPr lang="en-US"/>
                </a:p>
              </p:txBody>
            </p:sp>
            <p:sp>
              <p:nvSpPr>
                <p:cNvPr id="4249" name="Freeform 3573"/>
                <p:cNvSpPr>
                  <a:spLocks/>
                </p:cNvSpPr>
                <p:nvPr/>
              </p:nvSpPr>
              <p:spPr bwMode="auto">
                <a:xfrm>
                  <a:off x="1880" y="3773"/>
                  <a:ext cx="1" cy="5"/>
                </a:xfrm>
                <a:custGeom>
                  <a:avLst/>
                  <a:gdLst>
                    <a:gd name="T0" fmla="*/ 0 w 7"/>
                    <a:gd name="T1" fmla="*/ 24 h 24"/>
                    <a:gd name="T2" fmla="*/ 6 w 7"/>
                    <a:gd name="T3" fmla="*/ 0 h 24"/>
                    <a:gd name="T4" fmla="*/ 7 w 7"/>
                    <a:gd name="T5" fmla="*/ 0 h 24"/>
                    <a:gd name="T6" fmla="*/ 0 60000 65536"/>
                    <a:gd name="T7" fmla="*/ 0 60000 65536"/>
                    <a:gd name="T8" fmla="*/ 0 60000 65536"/>
                    <a:gd name="T9" fmla="*/ 0 w 7"/>
                    <a:gd name="T10" fmla="*/ 0 h 24"/>
                    <a:gd name="T11" fmla="*/ 7 w 7"/>
                    <a:gd name="T12" fmla="*/ 24 h 24"/>
                  </a:gdLst>
                  <a:ahLst/>
                  <a:cxnLst>
                    <a:cxn ang="T6">
                      <a:pos x="T0" y="T1"/>
                    </a:cxn>
                    <a:cxn ang="T7">
                      <a:pos x="T2" y="T3"/>
                    </a:cxn>
                    <a:cxn ang="T8">
                      <a:pos x="T4" y="T5"/>
                    </a:cxn>
                  </a:cxnLst>
                  <a:rect l="T9" t="T10" r="T11" b="T12"/>
                  <a:pathLst>
                    <a:path w="7" h="24">
                      <a:moveTo>
                        <a:pt x="0" y="24"/>
                      </a:moveTo>
                      <a:lnTo>
                        <a:pt x="6" y="0"/>
                      </a:lnTo>
                      <a:lnTo>
                        <a:pt x="7" y="0"/>
                      </a:lnTo>
                    </a:path>
                  </a:pathLst>
                </a:custGeom>
                <a:noFill/>
                <a:ln w="6350">
                  <a:solidFill>
                    <a:srgbClr val="0C0CFF"/>
                  </a:solidFill>
                  <a:prstDash val="solid"/>
                  <a:round/>
                  <a:headEnd/>
                  <a:tailEnd/>
                </a:ln>
              </p:spPr>
              <p:txBody>
                <a:bodyPr/>
                <a:lstStyle/>
                <a:p>
                  <a:endParaRPr lang="en-US"/>
                </a:p>
              </p:txBody>
            </p:sp>
            <p:sp>
              <p:nvSpPr>
                <p:cNvPr id="4250" name="Freeform 3574"/>
                <p:cNvSpPr>
                  <a:spLocks/>
                </p:cNvSpPr>
                <p:nvPr/>
              </p:nvSpPr>
              <p:spPr bwMode="auto">
                <a:xfrm>
                  <a:off x="1881" y="3768"/>
                  <a:ext cx="2" cy="5"/>
                </a:xfrm>
                <a:custGeom>
                  <a:avLst/>
                  <a:gdLst>
                    <a:gd name="T0" fmla="*/ 0 w 8"/>
                    <a:gd name="T1" fmla="*/ 28 h 28"/>
                    <a:gd name="T2" fmla="*/ 7 w 8"/>
                    <a:gd name="T3" fmla="*/ 0 h 28"/>
                    <a:gd name="T4" fmla="*/ 8 w 8"/>
                    <a:gd name="T5" fmla="*/ 0 h 28"/>
                    <a:gd name="T6" fmla="*/ 0 60000 65536"/>
                    <a:gd name="T7" fmla="*/ 0 60000 65536"/>
                    <a:gd name="T8" fmla="*/ 0 60000 65536"/>
                    <a:gd name="T9" fmla="*/ 0 w 8"/>
                    <a:gd name="T10" fmla="*/ 0 h 28"/>
                    <a:gd name="T11" fmla="*/ 8 w 8"/>
                    <a:gd name="T12" fmla="*/ 28 h 28"/>
                  </a:gdLst>
                  <a:ahLst/>
                  <a:cxnLst>
                    <a:cxn ang="T6">
                      <a:pos x="T0" y="T1"/>
                    </a:cxn>
                    <a:cxn ang="T7">
                      <a:pos x="T2" y="T3"/>
                    </a:cxn>
                    <a:cxn ang="T8">
                      <a:pos x="T4" y="T5"/>
                    </a:cxn>
                  </a:cxnLst>
                  <a:rect l="T9" t="T10" r="T11" b="T12"/>
                  <a:pathLst>
                    <a:path w="8" h="28">
                      <a:moveTo>
                        <a:pt x="0" y="28"/>
                      </a:moveTo>
                      <a:lnTo>
                        <a:pt x="7" y="0"/>
                      </a:lnTo>
                      <a:lnTo>
                        <a:pt x="8" y="0"/>
                      </a:lnTo>
                    </a:path>
                  </a:pathLst>
                </a:custGeom>
                <a:noFill/>
                <a:ln w="6350">
                  <a:solidFill>
                    <a:srgbClr val="0C0CFF"/>
                  </a:solidFill>
                  <a:prstDash val="solid"/>
                  <a:round/>
                  <a:headEnd/>
                  <a:tailEnd/>
                </a:ln>
              </p:spPr>
              <p:txBody>
                <a:bodyPr/>
                <a:lstStyle/>
                <a:p>
                  <a:endParaRPr lang="en-US"/>
                </a:p>
              </p:txBody>
            </p:sp>
            <p:sp>
              <p:nvSpPr>
                <p:cNvPr id="4251" name="Freeform 3575"/>
                <p:cNvSpPr>
                  <a:spLocks/>
                </p:cNvSpPr>
                <p:nvPr/>
              </p:nvSpPr>
              <p:spPr bwMode="auto">
                <a:xfrm>
                  <a:off x="1883" y="3761"/>
                  <a:ext cx="1" cy="7"/>
                </a:xfrm>
                <a:custGeom>
                  <a:avLst/>
                  <a:gdLst>
                    <a:gd name="T0" fmla="*/ 0 w 8"/>
                    <a:gd name="T1" fmla="*/ 33 h 33"/>
                    <a:gd name="T2" fmla="*/ 7 w 8"/>
                    <a:gd name="T3" fmla="*/ 0 h 33"/>
                    <a:gd name="T4" fmla="*/ 8 w 8"/>
                    <a:gd name="T5" fmla="*/ 0 h 33"/>
                    <a:gd name="T6" fmla="*/ 0 60000 65536"/>
                    <a:gd name="T7" fmla="*/ 0 60000 65536"/>
                    <a:gd name="T8" fmla="*/ 0 60000 65536"/>
                    <a:gd name="T9" fmla="*/ 0 w 8"/>
                    <a:gd name="T10" fmla="*/ 0 h 33"/>
                    <a:gd name="T11" fmla="*/ 8 w 8"/>
                    <a:gd name="T12" fmla="*/ 33 h 33"/>
                  </a:gdLst>
                  <a:ahLst/>
                  <a:cxnLst>
                    <a:cxn ang="T6">
                      <a:pos x="T0" y="T1"/>
                    </a:cxn>
                    <a:cxn ang="T7">
                      <a:pos x="T2" y="T3"/>
                    </a:cxn>
                    <a:cxn ang="T8">
                      <a:pos x="T4" y="T5"/>
                    </a:cxn>
                  </a:cxnLst>
                  <a:rect l="T9" t="T10" r="T11" b="T12"/>
                  <a:pathLst>
                    <a:path w="8" h="33">
                      <a:moveTo>
                        <a:pt x="0" y="33"/>
                      </a:moveTo>
                      <a:lnTo>
                        <a:pt x="7" y="0"/>
                      </a:lnTo>
                      <a:lnTo>
                        <a:pt x="8" y="0"/>
                      </a:lnTo>
                    </a:path>
                  </a:pathLst>
                </a:custGeom>
                <a:noFill/>
                <a:ln w="6350">
                  <a:solidFill>
                    <a:srgbClr val="0C0CFF"/>
                  </a:solidFill>
                  <a:prstDash val="solid"/>
                  <a:round/>
                  <a:headEnd/>
                  <a:tailEnd/>
                </a:ln>
              </p:spPr>
              <p:txBody>
                <a:bodyPr/>
                <a:lstStyle/>
                <a:p>
                  <a:endParaRPr lang="en-US"/>
                </a:p>
              </p:txBody>
            </p:sp>
            <p:sp>
              <p:nvSpPr>
                <p:cNvPr id="4252" name="Freeform 3576"/>
                <p:cNvSpPr>
                  <a:spLocks/>
                </p:cNvSpPr>
                <p:nvPr/>
              </p:nvSpPr>
              <p:spPr bwMode="auto">
                <a:xfrm>
                  <a:off x="1884" y="3754"/>
                  <a:ext cx="1" cy="7"/>
                </a:xfrm>
                <a:custGeom>
                  <a:avLst/>
                  <a:gdLst>
                    <a:gd name="T0" fmla="*/ 0 w 7"/>
                    <a:gd name="T1" fmla="*/ 39 h 39"/>
                    <a:gd name="T2" fmla="*/ 6 w 7"/>
                    <a:gd name="T3" fmla="*/ 0 h 39"/>
                    <a:gd name="T4" fmla="*/ 7 w 7"/>
                    <a:gd name="T5" fmla="*/ 0 h 39"/>
                    <a:gd name="T6" fmla="*/ 0 60000 65536"/>
                    <a:gd name="T7" fmla="*/ 0 60000 65536"/>
                    <a:gd name="T8" fmla="*/ 0 60000 65536"/>
                    <a:gd name="T9" fmla="*/ 0 w 7"/>
                    <a:gd name="T10" fmla="*/ 0 h 39"/>
                    <a:gd name="T11" fmla="*/ 7 w 7"/>
                    <a:gd name="T12" fmla="*/ 39 h 39"/>
                  </a:gdLst>
                  <a:ahLst/>
                  <a:cxnLst>
                    <a:cxn ang="T6">
                      <a:pos x="T0" y="T1"/>
                    </a:cxn>
                    <a:cxn ang="T7">
                      <a:pos x="T2" y="T3"/>
                    </a:cxn>
                    <a:cxn ang="T8">
                      <a:pos x="T4" y="T5"/>
                    </a:cxn>
                  </a:cxnLst>
                  <a:rect l="T9" t="T10" r="T11" b="T12"/>
                  <a:pathLst>
                    <a:path w="7" h="39">
                      <a:moveTo>
                        <a:pt x="0" y="39"/>
                      </a:moveTo>
                      <a:lnTo>
                        <a:pt x="6" y="0"/>
                      </a:lnTo>
                      <a:lnTo>
                        <a:pt x="7" y="0"/>
                      </a:lnTo>
                    </a:path>
                  </a:pathLst>
                </a:custGeom>
                <a:noFill/>
                <a:ln w="6350">
                  <a:solidFill>
                    <a:srgbClr val="0C0CFF"/>
                  </a:solidFill>
                  <a:prstDash val="solid"/>
                  <a:round/>
                  <a:headEnd/>
                  <a:tailEnd/>
                </a:ln>
              </p:spPr>
              <p:txBody>
                <a:bodyPr/>
                <a:lstStyle/>
                <a:p>
                  <a:endParaRPr lang="en-US"/>
                </a:p>
              </p:txBody>
            </p:sp>
            <p:sp>
              <p:nvSpPr>
                <p:cNvPr id="4253" name="Freeform 3577"/>
                <p:cNvSpPr>
                  <a:spLocks/>
                </p:cNvSpPr>
                <p:nvPr/>
              </p:nvSpPr>
              <p:spPr bwMode="auto">
                <a:xfrm>
                  <a:off x="1885" y="3745"/>
                  <a:ext cx="2" cy="9"/>
                </a:xfrm>
                <a:custGeom>
                  <a:avLst/>
                  <a:gdLst>
                    <a:gd name="T0" fmla="*/ 0 w 8"/>
                    <a:gd name="T1" fmla="*/ 45 h 45"/>
                    <a:gd name="T2" fmla="*/ 7 w 8"/>
                    <a:gd name="T3" fmla="*/ 0 h 45"/>
                    <a:gd name="T4" fmla="*/ 8 w 8"/>
                    <a:gd name="T5" fmla="*/ 0 h 45"/>
                    <a:gd name="T6" fmla="*/ 0 60000 65536"/>
                    <a:gd name="T7" fmla="*/ 0 60000 65536"/>
                    <a:gd name="T8" fmla="*/ 0 60000 65536"/>
                    <a:gd name="T9" fmla="*/ 0 w 8"/>
                    <a:gd name="T10" fmla="*/ 0 h 45"/>
                    <a:gd name="T11" fmla="*/ 8 w 8"/>
                    <a:gd name="T12" fmla="*/ 45 h 45"/>
                  </a:gdLst>
                  <a:ahLst/>
                  <a:cxnLst>
                    <a:cxn ang="T6">
                      <a:pos x="T0" y="T1"/>
                    </a:cxn>
                    <a:cxn ang="T7">
                      <a:pos x="T2" y="T3"/>
                    </a:cxn>
                    <a:cxn ang="T8">
                      <a:pos x="T4" y="T5"/>
                    </a:cxn>
                  </a:cxnLst>
                  <a:rect l="T9" t="T10" r="T11" b="T12"/>
                  <a:pathLst>
                    <a:path w="8" h="45">
                      <a:moveTo>
                        <a:pt x="0" y="45"/>
                      </a:moveTo>
                      <a:lnTo>
                        <a:pt x="7" y="0"/>
                      </a:lnTo>
                      <a:lnTo>
                        <a:pt x="8" y="0"/>
                      </a:lnTo>
                    </a:path>
                  </a:pathLst>
                </a:custGeom>
                <a:noFill/>
                <a:ln w="6350">
                  <a:solidFill>
                    <a:srgbClr val="0C0CFF"/>
                  </a:solidFill>
                  <a:prstDash val="solid"/>
                  <a:round/>
                  <a:headEnd/>
                  <a:tailEnd/>
                </a:ln>
              </p:spPr>
              <p:txBody>
                <a:bodyPr/>
                <a:lstStyle/>
                <a:p>
                  <a:endParaRPr lang="en-US"/>
                </a:p>
              </p:txBody>
            </p:sp>
            <p:sp>
              <p:nvSpPr>
                <p:cNvPr id="4254" name="Freeform 3578"/>
                <p:cNvSpPr>
                  <a:spLocks/>
                </p:cNvSpPr>
                <p:nvPr/>
              </p:nvSpPr>
              <p:spPr bwMode="auto">
                <a:xfrm>
                  <a:off x="1886" y="3736"/>
                  <a:ext cx="2" cy="9"/>
                </a:xfrm>
                <a:custGeom>
                  <a:avLst/>
                  <a:gdLst>
                    <a:gd name="T0" fmla="*/ 0 w 7"/>
                    <a:gd name="T1" fmla="*/ 50 h 50"/>
                    <a:gd name="T2" fmla="*/ 6 w 7"/>
                    <a:gd name="T3" fmla="*/ 0 h 50"/>
                    <a:gd name="T4" fmla="*/ 7 w 7"/>
                    <a:gd name="T5" fmla="*/ 0 h 50"/>
                    <a:gd name="T6" fmla="*/ 0 60000 65536"/>
                    <a:gd name="T7" fmla="*/ 0 60000 65536"/>
                    <a:gd name="T8" fmla="*/ 0 60000 65536"/>
                    <a:gd name="T9" fmla="*/ 0 w 7"/>
                    <a:gd name="T10" fmla="*/ 0 h 50"/>
                    <a:gd name="T11" fmla="*/ 7 w 7"/>
                    <a:gd name="T12" fmla="*/ 50 h 50"/>
                  </a:gdLst>
                  <a:ahLst/>
                  <a:cxnLst>
                    <a:cxn ang="T6">
                      <a:pos x="T0" y="T1"/>
                    </a:cxn>
                    <a:cxn ang="T7">
                      <a:pos x="T2" y="T3"/>
                    </a:cxn>
                    <a:cxn ang="T8">
                      <a:pos x="T4" y="T5"/>
                    </a:cxn>
                  </a:cxnLst>
                  <a:rect l="T9" t="T10" r="T11" b="T12"/>
                  <a:pathLst>
                    <a:path w="7" h="50">
                      <a:moveTo>
                        <a:pt x="0" y="50"/>
                      </a:moveTo>
                      <a:lnTo>
                        <a:pt x="6" y="0"/>
                      </a:lnTo>
                      <a:lnTo>
                        <a:pt x="7" y="0"/>
                      </a:lnTo>
                    </a:path>
                  </a:pathLst>
                </a:custGeom>
                <a:noFill/>
                <a:ln w="6350">
                  <a:solidFill>
                    <a:srgbClr val="0C0CFF"/>
                  </a:solidFill>
                  <a:prstDash val="solid"/>
                  <a:round/>
                  <a:headEnd/>
                  <a:tailEnd/>
                </a:ln>
              </p:spPr>
              <p:txBody>
                <a:bodyPr/>
                <a:lstStyle/>
                <a:p>
                  <a:endParaRPr lang="en-US"/>
                </a:p>
              </p:txBody>
            </p:sp>
            <p:sp>
              <p:nvSpPr>
                <p:cNvPr id="4255" name="Freeform 3579"/>
                <p:cNvSpPr>
                  <a:spLocks/>
                </p:cNvSpPr>
                <p:nvPr/>
              </p:nvSpPr>
              <p:spPr bwMode="auto">
                <a:xfrm>
                  <a:off x="1888" y="3725"/>
                  <a:ext cx="1" cy="11"/>
                </a:xfrm>
                <a:custGeom>
                  <a:avLst/>
                  <a:gdLst>
                    <a:gd name="T0" fmla="*/ 0 w 8"/>
                    <a:gd name="T1" fmla="*/ 58 h 58"/>
                    <a:gd name="T2" fmla="*/ 7 w 8"/>
                    <a:gd name="T3" fmla="*/ 0 h 58"/>
                    <a:gd name="T4" fmla="*/ 8 w 8"/>
                    <a:gd name="T5" fmla="*/ 0 h 58"/>
                    <a:gd name="T6" fmla="*/ 0 60000 65536"/>
                    <a:gd name="T7" fmla="*/ 0 60000 65536"/>
                    <a:gd name="T8" fmla="*/ 0 60000 65536"/>
                    <a:gd name="T9" fmla="*/ 0 w 8"/>
                    <a:gd name="T10" fmla="*/ 0 h 58"/>
                    <a:gd name="T11" fmla="*/ 8 w 8"/>
                    <a:gd name="T12" fmla="*/ 58 h 58"/>
                  </a:gdLst>
                  <a:ahLst/>
                  <a:cxnLst>
                    <a:cxn ang="T6">
                      <a:pos x="T0" y="T1"/>
                    </a:cxn>
                    <a:cxn ang="T7">
                      <a:pos x="T2" y="T3"/>
                    </a:cxn>
                    <a:cxn ang="T8">
                      <a:pos x="T4" y="T5"/>
                    </a:cxn>
                  </a:cxnLst>
                  <a:rect l="T9" t="T10" r="T11" b="T12"/>
                  <a:pathLst>
                    <a:path w="8" h="58">
                      <a:moveTo>
                        <a:pt x="0" y="58"/>
                      </a:moveTo>
                      <a:lnTo>
                        <a:pt x="7" y="0"/>
                      </a:lnTo>
                      <a:lnTo>
                        <a:pt x="8" y="0"/>
                      </a:lnTo>
                    </a:path>
                  </a:pathLst>
                </a:custGeom>
                <a:noFill/>
                <a:ln w="6350">
                  <a:solidFill>
                    <a:srgbClr val="0C0CFF"/>
                  </a:solidFill>
                  <a:prstDash val="solid"/>
                  <a:round/>
                  <a:headEnd/>
                  <a:tailEnd/>
                </a:ln>
              </p:spPr>
              <p:txBody>
                <a:bodyPr/>
                <a:lstStyle/>
                <a:p>
                  <a:endParaRPr lang="en-US"/>
                </a:p>
              </p:txBody>
            </p:sp>
            <p:sp>
              <p:nvSpPr>
                <p:cNvPr id="4256" name="Freeform 3580"/>
                <p:cNvSpPr>
                  <a:spLocks/>
                </p:cNvSpPr>
                <p:nvPr/>
              </p:nvSpPr>
              <p:spPr bwMode="auto">
                <a:xfrm>
                  <a:off x="1889" y="3713"/>
                  <a:ext cx="1" cy="12"/>
                </a:xfrm>
                <a:custGeom>
                  <a:avLst/>
                  <a:gdLst>
                    <a:gd name="T0" fmla="*/ 0 w 7"/>
                    <a:gd name="T1" fmla="*/ 63 h 63"/>
                    <a:gd name="T2" fmla="*/ 6 w 7"/>
                    <a:gd name="T3" fmla="*/ 0 h 63"/>
                    <a:gd name="T4" fmla="*/ 7 w 7"/>
                    <a:gd name="T5" fmla="*/ 0 h 63"/>
                    <a:gd name="T6" fmla="*/ 0 60000 65536"/>
                    <a:gd name="T7" fmla="*/ 0 60000 65536"/>
                    <a:gd name="T8" fmla="*/ 0 60000 65536"/>
                    <a:gd name="T9" fmla="*/ 0 w 7"/>
                    <a:gd name="T10" fmla="*/ 0 h 63"/>
                    <a:gd name="T11" fmla="*/ 7 w 7"/>
                    <a:gd name="T12" fmla="*/ 63 h 63"/>
                  </a:gdLst>
                  <a:ahLst/>
                  <a:cxnLst>
                    <a:cxn ang="T6">
                      <a:pos x="T0" y="T1"/>
                    </a:cxn>
                    <a:cxn ang="T7">
                      <a:pos x="T2" y="T3"/>
                    </a:cxn>
                    <a:cxn ang="T8">
                      <a:pos x="T4" y="T5"/>
                    </a:cxn>
                  </a:cxnLst>
                  <a:rect l="T9" t="T10" r="T11" b="T12"/>
                  <a:pathLst>
                    <a:path w="7" h="63">
                      <a:moveTo>
                        <a:pt x="0" y="63"/>
                      </a:moveTo>
                      <a:lnTo>
                        <a:pt x="6" y="0"/>
                      </a:lnTo>
                      <a:lnTo>
                        <a:pt x="7" y="0"/>
                      </a:lnTo>
                    </a:path>
                  </a:pathLst>
                </a:custGeom>
                <a:noFill/>
                <a:ln w="6350">
                  <a:solidFill>
                    <a:srgbClr val="0C0CFF"/>
                  </a:solidFill>
                  <a:prstDash val="solid"/>
                  <a:round/>
                  <a:headEnd/>
                  <a:tailEnd/>
                </a:ln>
              </p:spPr>
              <p:txBody>
                <a:bodyPr/>
                <a:lstStyle/>
                <a:p>
                  <a:endParaRPr lang="en-US"/>
                </a:p>
              </p:txBody>
            </p:sp>
            <p:sp>
              <p:nvSpPr>
                <p:cNvPr id="4257" name="Freeform 3581"/>
                <p:cNvSpPr>
                  <a:spLocks/>
                </p:cNvSpPr>
                <p:nvPr/>
              </p:nvSpPr>
              <p:spPr bwMode="auto">
                <a:xfrm>
                  <a:off x="1890" y="3699"/>
                  <a:ext cx="2" cy="14"/>
                </a:xfrm>
                <a:custGeom>
                  <a:avLst/>
                  <a:gdLst>
                    <a:gd name="T0" fmla="*/ 0 w 8"/>
                    <a:gd name="T1" fmla="*/ 70 h 70"/>
                    <a:gd name="T2" fmla="*/ 7 w 8"/>
                    <a:gd name="T3" fmla="*/ 0 h 70"/>
                    <a:gd name="T4" fmla="*/ 8 w 8"/>
                    <a:gd name="T5" fmla="*/ 0 h 70"/>
                    <a:gd name="T6" fmla="*/ 0 60000 65536"/>
                    <a:gd name="T7" fmla="*/ 0 60000 65536"/>
                    <a:gd name="T8" fmla="*/ 0 60000 65536"/>
                    <a:gd name="T9" fmla="*/ 0 w 8"/>
                    <a:gd name="T10" fmla="*/ 0 h 70"/>
                    <a:gd name="T11" fmla="*/ 8 w 8"/>
                    <a:gd name="T12" fmla="*/ 70 h 70"/>
                  </a:gdLst>
                  <a:ahLst/>
                  <a:cxnLst>
                    <a:cxn ang="T6">
                      <a:pos x="T0" y="T1"/>
                    </a:cxn>
                    <a:cxn ang="T7">
                      <a:pos x="T2" y="T3"/>
                    </a:cxn>
                    <a:cxn ang="T8">
                      <a:pos x="T4" y="T5"/>
                    </a:cxn>
                  </a:cxnLst>
                  <a:rect l="T9" t="T10" r="T11" b="T12"/>
                  <a:pathLst>
                    <a:path w="8" h="70">
                      <a:moveTo>
                        <a:pt x="0" y="70"/>
                      </a:moveTo>
                      <a:lnTo>
                        <a:pt x="7" y="0"/>
                      </a:lnTo>
                      <a:lnTo>
                        <a:pt x="8" y="0"/>
                      </a:lnTo>
                    </a:path>
                  </a:pathLst>
                </a:custGeom>
                <a:noFill/>
                <a:ln w="6350">
                  <a:solidFill>
                    <a:srgbClr val="0C0CFF"/>
                  </a:solidFill>
                  <a:prstDash val="solid"/>
                  <a:round/>
                  <a:headEnd/>
                  <a:tailEnd/>
                </a:ln>
              </p:spPr>
              <p:txBody>
                <a:bodyPr/>
                <a:lstStyle/>
                <a:p>
                  <a:endParaRPr lang="en-US"/>
                </a:p>
              </p:txBody>
            </p:sp>
            <p:sp>
              <p:nvSpPr>
                <p:cNvPr id="4258" name="Freeform 3582"/>
                <p:cNvSpPr>
                  <a:spLocks/>
                </p:cNvSpPr>
                <p:nvPr/>
              </p:nvSpPr>
              <p:spPr bwMode="auto">
                <a:xfrm>
                  <a:off x="1891" y="3685"/>
                  <a:ext cx="2" cy="14"/>
                </a:xfrm>
                <a:custGeom>
                  <a:avLst/>
                  <a:gdLst>
                    <a:gd name="T0" fmla="*/ 0 w 7"/>
                    <a:gd name="T1" fmla="*/ 75 h 75"/>
                    <a:gd name="T2" fmla="*/ 6 w 7"/>
                    <a:gd name="T3" fmla="*/ 0 h 75"/>
                    <a:gd name="T4" fmla="*/ 7 w 7"/>
                    <a:gd name="T5" fmla="*/ 0 h 75"/>
                    <a:gd name="T6" fmla="*/ 0 60000 65536"/>
                    <a:gd name="T7" fmla="*/ 0 60000 65536"/>
                    <a:gd name="T8" fmla="*/ 0 60000 65536"/>
                    <a:gd name="T9" fmla="*/ 0 w 7"/>
                    <a:gd name="T10" fmla="*/ 0 h 75"/>
                    <a:gd name="T11" fmla="*/ 7 w 7"/>
                    <a:gd name="T12" fmla="*/ 75 h 75"/>
                  </a:gdLst>
                  <a:ahLst/>
                  <a:cxnLst>
                    <a:cxn ang="T6">
                      <a:pos x="T0" y="T1"/>
                    </a:cxn>
                    <a:cxn ang="T7">
                      <a:pos x="T2" y="T3"/>
                    </a:cxn>
                    <a:cxn ang="T8">
                      <a:pos x="T4" y="T5"/>
                    </a:cxn>
                  </a:cxnLst>
                  <a:rect l="T9" t="T10" r="T11" b="T12"/>
                  <a:pathLst>
                    <a:path w="7" h="75">
                      <a:moveTo>
                        <a:pt x="0" y="75"/>
                      </a:moveTo>
                      <a:lnTo>
                        <a:pt x="6" y="0"/>
                      </a:lnTo>
                      <a:lnTo>
                        <a:pt x="7" y="0"/>
                      </a:lnTo>
                    </a:path>
                  </a:pathLst>
                </a:custGeom>
                <a:noFill/>
                <a:ln w="6350">
                  <a:solidFill>
                    <a:srgbClr val="0C0CFF"/>
                  </a:solidFill>
                  <a:prstDash val="solid"/>
                  <a:round/>
                  <a:headEnd/>
                  <a:tailEnd/>
                </a:ln>
              </p:spPr>
              <p:txBody>
                <a:bodyPr/>
                <a:lstStyle/>
                <a:p>
                  <a:endParaRPr lang="en-US"/>
                </a:p>
              </p:txBody>
            </p:sp>
            <p:sp>
              <p:nvSpPr>
                <p:cNvPr id="4259" name="Freeform 3583"/>
                <p:cNvSpPr>
                  <a:spLocks/>
                </p:cNvSpPr>
                <p:nvPr/>
              </p:nvSpPr>
              <p:spPr bwMode="auto">
                <a:xfrm>
                  <a:off x="1893" y="3670"/>
                  <a:ext cx="1" cy="15"/>
                </a:xfrm>
                <a:custGeom>
                  <a:avLst/>
                  <a:gdLst>
                    <a:gd name="T0" fmla="*/ 0 w 8"/>
                    <a:gd name="T1" fmla="*/ 80 h 80"/>
                    <a:gd name="T2" fmla="*/ 7 w 8"/>
                    <a:gd name="T3" fmla="*/ 0 h 80"/>
                    <a:gd name="T4" fmla="*/ 8 w 8"/>
                    <a:gd name="T5" fmla="*/ 0 h 80"/>
                    <a:gd name="T6" fmla="*/ 0 60000 65536"/>
                    <a:gd name="T7" fmla="*/ 0 60000 65536"/>
                    <a:gd name="T8" fmla="*/ 0 60000 65536"/>
                    <a:gd name="T9" fmla="*/ 0 w 8"/>
                    <a:gd name="T10" fmla="*/ 0 h 80"/>
                    <a:gd name="T11" fmla="*/ 8 w 8"/>
                    <a:gd name="T12" fmla="*/ 80 h 80"/>
                  </a:gdLst>
                  <a:ahLst/>
                  <a:cxnLst>
                    <a:cxn ang="T6">
                      <a:pos x="T0" y="T1"/>
                    </a:cxn>
                    <a:cxn ang="T7">
                      <a:pos x="T2" y="T3"/>
                    </a:cxn>
                    <a:cxn ang="T8">
                      <a:pos x="T4" y="T5"/>
                    </a:cxn>
                  </a:cxnLst>
                  <a:rect l="T9" t="T10" r="T11" b="T12"/>
                  <a:pathLst>
                    <a:path w="8" h="80">
                      <a:moveTo>
                        <a:pt x="0" y="80"/>
                      </a:moveTo>
                      <a:lnTo>
                        <a:pt x="7" y="0"/>
                      </a:lnTo>
                      <a:lnTo>
                        <a:pt x="8" y="0"/>
                      </a:lnTo>
                    </a:path>
                  </a:pathLst>
                </a:custGeom>
                <a:noFill/>
                <a:ln w="6350">
                  <a:solidFill>
                    <a:srgbClr val="0C0CFF"/>
                  </a:solidFill>
                  <a:prstDash val="solid"/>
                  <a:round/>
                  <a:headEnd/>
                  <a:tailEnd/>
                </a:ln>
              </p:spPr>
              <p:txBody>
                <a:bodyPr/>
                <a:lstStyle/>
                <a:p>
                  <a:endParaRPr lang="en-US"/>
                </a:p>
              </p:txBody>
            </p:sp>
            <p:sp>
              <p:nvSpPr>
                <p:cNvPr id="4260" name="Freeform 3584"/>
                <p:cNvSpPr>
                  <a:spLocks/>
                </p:cNvSpPr>
                <p:nvPr/>
              </p:nvSpPr>
              <p:spPr bwMode="auto">
                <a:xfrm>
                  <a:off x="1894" y="3654"/>
                  <a:ext cx="1" cy="16"/>
                </a:xfrm>
                <a:custGeom>
                  <a:avLst/>
                  <a:gdLst>
                    <a:gd name="T0" fmla="*/ 0 w 7"/>
                    <a:gd name="T1" fmla="*/ 82 h 82"/>
                    <a:gd name="T2" fmla="*/ 6 w 7"/>
                    <a:gd name="T3" fmla="*/ 0 h 82"/>
                    <a:gd name="T4" fmla="*/ 7 w 7"/>
                    <a:gd name="T5" fmla="*/ 0 h 82"/>
                    <a:gd name="T6" fmla="*/ 0 60000 65536"/>
                    <a:gd name="T7" fmla="*/ 0 60000 65536"/>
                    <a:gd name="T8" fmla="*/ 0 60000 65536"/>
                    <a:gd name="T9" fmla="*/ 0 w 7"/>
                    <a:gd name="T10" fmla="*/ 0 h 82"/>
                    <a:gd name="T11" fmla="*/ 7 w 7"/>
                    <a:gd name="T12" fmla="*/ 82 h 82"/>
                  </a:gdLst>
                  <a:ahLst/>
                  <a:cxnLst>
                    <a:cxn ang="T6">
                      <a:pos x="T0" y="T1"/>
                    </a:cxn>
                    <a:cxn ang="T7">
                      <a:pos x="T2" y="T3"/>
                    </a:cxn>
                    <a:cxn ang="T8">
                      <a:pos x="T4" y="T5"/>
                    </a:cxn>
                  </a:cxnLst>
                  <a:rect l="T9" t="T10" r="T11" b="T12"/>
                  <a:pathLst>
                    <a:path w="7" h="82">
                      <a:moveTo>
                        <a:pt x="0" y="82"/>
                      </a:moveTo>
                      <a:lnTo>
                        <a:pt x="6" y="0"/>
                      </a:lnTo>
                      <a:lnTo>
                        <a:pt x="7" y="0"/>
                      </a:lnTo>
                    </a:path>
                  </a:pathLst>
                </a:custGeom>
                <a:noFill/>
                <a:ln w="6350">
                  <a:solidFill>
                    <a:srgbClr val="0C0CFF"/>
                  </a:solidFill>
                  <a:prstDash val="solid"/>
                  <a:round/>
                  <a:headEnd/>
                  <a:tailEnd/>
                </a:ln>
              </p:spPr>
              <p:txBody>
                <a:bodyPr/>
                <a:lstStyle/>
                <a:p>
                  <a:endParaRPr lang="en-US"/>
                </a:p>
              </p:txBody>
            </p:sp>
            <p:sp>
              <p:nvSpPr>
                <p:cNvPr id="4261" name="Freeform 3585"/>
                <p:cNvSpPr>
                  <a:spLocks/>
                </p:cNvSpPr>
                <p:nvPr/>
              </p:nvSpPr>
              <p:spPr bwMode="auto">
                <a:xfrm>
                  <a:off x="1895" y="3638"/>
                  <a:ext cx="2" cy="16"/>
                </a:xfrm>
                <a:custGeom>
                  <a:avLst/>
                  <a:gdLst>
                    <a:gd name="T0" fmla="*/ 0 w 8"/>
                    <a:gd name="T1" fmla="*/ 84 h 84"/>
                    <a:gd name="T2" fmla="*/ 7 w 8"/>
                    <a:gd name="T3" fmla="*/ 0 h 84"/>
                    <a:gd name="T4" fmla="*/ 8 w 8"/>
                    <a:gd name="T5" fmla="*/ 0 h 84"/>
                    <a:gd name="T6" fmla="*/ 0 60000 65536"/>
                    <a:gd name="T7" fmla="*/ 0 60000 65536"/>
                    <a:gd name="T8" fmla="*/ 0 60000 65536"/>
                    <a:gd name="T9" fmla="*/ 0 w 8"/>
                    <a:gd name="T10" fmla="*/ 0 h 84"/>
                    <a:gd name="T11" fmla="*/ 8 w 8"/>
                    <a:gd name="T12" fmla="*/ 84 h 84"/>
                  </a:gdLst>
                  <a:ahLst/>
                  <a:cxnLst>
                    <a:cxn ang="T6">
                      <a:pos x="T0" y="T1"/>
                    </a:cxn>
                    <a:cxn ang="T7">
                      <a:pos x="T2" y="T3"/>
                    </a:cxn>
                    <a:cxn ang="T8">
                      <a:pos x="T4" y="T5"/>
                    </a:cxn>
                  </a:cxnLst>
                  <a:rect l="T9" t="T10" r="T11" b="T12"/>
                  <a:pathLst>
                    <a:path w="8" h="84">
                      <a:moveTo>
                        <a:pt x="0" y="84"/>
                      </a:moveTo>
                      <a:lnTo>
                        <a:pt x="7" y="0"/>
                      </a:lnTo>
                      <a:lnTo>
                        <a:pt x="8" y="0"/>
                      </a:lnTo>
                    </a:path>
                  </a:pathLst>
                </a:custGeom>
                <a:noFill/>
                <a:ln w="6350">
                  <a:solidFill>
                    <a:srgbClr val="0C0CFF"/>
                  </a:solidFill>
                  <a:prstDash val="solid"/>
                  <a:round/>
                  <a:headEnd/>
                  <a:tailEnd/>
                </a:ln>
              </p:spPr>
              <p:txBody>
                <a:bodyPr/>
                <a:lstStyle/>
                <a:p>
                  <a:endParaRPr lang="en-US"/>
                </a:p>
              </p:txBody>
            </p:sp>
            <p:sp>
              <p:nvSpPr>
                <p:cNvPr id="4262" name="Freeform 3586"/>
                <p:cNvSpPr>
                  <a:spLocks/>
                </p:cNvSpPr>
                <p:nvPr/>
              </p:nvSpPr>
              <p:spPr bwMode="auto">
                <a:xfrm>
                  <a:off x="1896" y="3622"/>
                  <a:ext cx="2" cy="16"/>
                </a:xfrm>
                <a:custGeom>
                  <a:avLst/>
                  <a:gdLst>
                    <a:gd name="T0" fmla="*/ 0 w 8"/>
                    <a:gd name="T1" fmla="*/ 83 h 83"/>
                    <a:gd name="T2" fmla="*/ 7 w 8"/>
                    <a:gd name="T3" fmla="*/ 0 h 83"/>
                    <a:gd name="T4" fmla="*/ 8 w 8"/>
                    <a:gd name="T5" fmla="*/ 0 h 83"/>
                    <a:gd name="T6" fmla="*/ 0 60000 65536"/>
                    <a:gd name="T7" fmla="*/ 0 60000 65536"/>
                    <a:gd name="T8" fmla="*/ 0 60000 65536"/>
                    <a:gd name="T9" fmla="*/ 0 w 8"/>
                    <a:gd name="T10" fmla="*/ 0 h 83"/>
                    <a:gd name="T11" fmla="*/ 8 w 8"/>
                    <a:gd name="T12" fmla="*/ 83 h 83"/>
                  </a:gdLst>
                  <a:ahLst/>
                  <a:cxnLst>
                    <a:cxn ang="T6">
                      <a:pos x="T0" y="T1"/>
                    </a:cxn>
                    <a:cxn ang="T7">
                      <a:pos x="T2" y="T3"/>
                    </a:cxn>
                    <a:cxn ang="T8">
                      <a:pos x="T4" y="T5"/>
                    </a:cxn>
                  </a:cxnLst>
                  <a:rect l="T9" t="T10" r="T11" b="T12"/>
                  <a:pathLst>
                    <a:path w="8" h="83">
                      <a:moveTo>
                        <a:pt x="0" y="83"/>
                      </a:moveTo>
                      <a:lnTo>
                        <a:pt x="7" y="0"/>
                      </a:lnTo>
                      <a:lnTo>
                        <a:pt x="8" y="0"/>
                      </a:lnTo>
                    </a:path>
                  </a:pathLst>
                </a:custGeom>
                <a:noFill/>
                <a:ln w="6350">
                  <a:solidFill>
                    <a:srgbClr val="0C0CFF"/>
                  </a:solidFill>
                  <a:prstDash val="solid"/>
                  <a:round/>
                  <a:headEnd/>
                  <a:tailEnd/>
                </a:ln>
              </p:spPr>
              <p:txBody>
                <a:bodyPr/>
                <a:lstStyle/>
                <a:p>
                  <a:endParaRPr lang="en-US"/>
                </a:p>
              </p:txBody>
            </p:sp>
            <p:sp>
              <p:nvSpPr>
                <p:cNvPr id="4263" name="Freeform 3587"/>
                <p:cNvSpPr>
                  <a:spLocks/>
                </p:cNvSpPr>
                <p:nvPr/>
              </p:nvSpPr>
              <p:spPr bwMode="auto">
                <a:xfrm>
                  <a:off x="1898" y="3607"/>
                  <a:ext cx="1" cy="15"/>
                </a:xfrm>
                <a:custGeom>
                  <a:avLst/>
                  <a:gdLst>
                    <a:gd name="T0" fmla="*/ 0 w 7"/>
                    <a:gd name="T1" fmla="*/ 80 h 80"/>
                    <a:gd name="T2" fmla="*/ 6 w 7"/>
                    <a:gd name="T3" fmla="*/ 0 h 80"/>
                    <a:gd name="T4" fmla="*/ 7 w 7"/>
                    <a:gd name="T5" fmla="*/ 0 h 80"/>
                    <a:gd name="T6" fmla="*/ 0 60000 65536"/>
                    <a:gd name="T7" fmla="*/ 0 60000 65536"/>
                    <a:gd name="T8" fmla="*/ 0 60000 65536"/>
                    <a:gd name="T9" fmla="*/ 0 w 7"/>
                    <a:gd name="T10" fmla="*/ 0 h 80"/>
                    <a:gd name="T11" fmla="*/ 7 w 7"/>
                    <a:gd name="T12" fmla="*/ 80 h 80"/>
                  </a:gdLst>
                  <a:ahLst/>
                  <a:cxnLst>
                    <a:cxn ang="T6">
                      <a:pos x="T0" y="T1"/>
                    </a:cxn>
                    <a:cxn ang="T7">
                      <a:pos x="T2" y="T3"/>
                    </a:cxn>
                    <a:cxn ang="T8">
                      <a:pos x="T4" y="T5"/>
                    </a:cxn>
                  </a:cxnLst>
                  <a:rect l="T9" t="T10" r="T11" b="T12"/>
                  <a:pathLst>
                    <a:path w="7" h="80">
                      <a:moveTo>
                        <a:pt x="0" y="80"/>
                      </a:moveTo>
                      <a:lnTo>
                        <a:pt x="6" y="0"/>
                      </a:lnTo>
                      <a:lnTo>
                        <a:pt x="7" y="0"/>
                      </a:lnTo>
                    </a:path>
                  </a:pathLst>
                </a:custGeom>
                <a:noFill/>
                <a:ln w="6350">
                  <a:solidFill>
                    <a:srgbClr val="0C0CFF"/>
                  </a:solidFill>
                  <a:prstDash val="solid"/>
                  <a:round/>
                  <a:headEnd/>
                  <a:tailEnd/>
                </a:ln>
              </p:spPr>
              <p:txBody>
                <a:bodyPr/>
                <a:lstStyle/>
                <a:p>
                  <a:endParaRPr lang="en-US"/>
                </a:p>
              </p:txBody>
            </p:sp>
            <p:sp>
              <p:nvSpPr>
                <p:cNvPr id="4264" name="Freeform 3588"/>
                <p:cNvSpPr>
                  <a:spLocks/>
                </p:cNvSpPr>
                <p:nvPr/>
              </p:nvSpPr>
              <p:spPr bwMode="auto">
                <a:xfrm>
                  <a:off x="1899" y="3592"/>
                  <a:ext cx="1" cy="15"/>
                </a:xfrm>
                <a:custGeom>
                  <a:avLst/>
                  <a:gdLst>
                    <a:gd name="T0" fmla="*/ 0 w 8"/>
                    <a:gd name="T1" fmla="*/ 75 h 75"/>
                    <a:gd name="T2" fmla="*/ 7 w 8"/>
                    <a:gd name="T3" fmla="*/ 0 h 75"/>
                    <a:gd name="T4" fmla="*/ 8 w 8"/>
                    <a:gd name="T5" fmla="*/ 0 h 75"/>
                    <a:gd name="T6" fmla="*/ 0 60000 65536"/>
                    <a:gd name="T7" fmla="*/ 0 60000 65536"/>
                    <a:gd name="T8" fmla="*/ 0 60000 65536"/>
                    <a:gd name="T9" fmla="*/ 0 w 8"/>
                    <a:gd name="T10" fmla="*/ 0 h 75"/>
                    <a:gd name="T11" fmla="*/ 8 w 8"/>
                    <a:gd name="T12" fmla="*/ 75 h 75"/>
                  </a:gdLst>
                  <a:ahLst/>
                  <a:cxnLst>
                    <a:cxn ang="T6">
                      <a:pos x="T0" y="T1"/>
                    </a:cxn>
                    <a:cxn ang="T7">
                      <a:pos x="T2" y="T3"/>
                    </a:cxn>
                    <a:cxn ang="T8">
                      <a:pos x="T4" y="T5"/>
                    </a:cxn>
                  </a:cxnLst>
                  <a:rect l="T9" t="T10" r="T11" b="T12"/>
                  <a:pathLst>
                    <a:path w="8" h="75">
                      <a:moveTo>
                        <a:pt x="0" y="75"/>
                      </a:moveTo>
                      <a:lnTo>
                        <a:pt x="7" y="0"/>
                      </a:lnTo>
                      <a:lnTo>
                        <a:pt x="8" y="0"/>
                      </a:lnTo>
                    </a:path>
                  </a:pathLst>
                </a:custGeom>
                <a:noFill/>
                <a:ln w="6350">
                  <a:solidFill>
                    <a:srgbClr val="0C0CFF"/>
                  </a:solidFill>
                  <a:prstDash val="solid"/>
                  <a:round/>
                  <a:headEnd/>
                  <a:tailEnd/>
                </a:ln>
              </p:spPr>
              <p:txBody>
                <a:bodyPr/>
                <a:lstStyle/>
                <a:p>
                  <a:endParaRPr lang="en-US"/>
                </a:p>
              </p:txBody>
            </p:sp>
            <p:sp>
              <p:nvSpPr>
                <p:cNvPr id="4265" name="Freeform 3589"/>
                <p:cNvSpPr>
                  <a:spLocks/>
                </p:cNvSpPr>
                <p:nvPr/>
              </p:nvSpPr>
              <p:spPr bwMode="auto">
                <a:xfrm>
                  <a:off x="1900" y="3579"/>
                  <a:ext cx="2" cy="13"/>
                </a:xfrm>
                <a:custGeom>
                  <a:avLst/>
                  <a:gdLst>
                    <a:gd name="T0" fmla="*/ 0 w 7"/>
                    <a:gd name="T1" fmla="*/ 67 h 67"/>
                    <a:gd name="T2" fmla="*/ 6 w 7"/>
                    <a:gd name="T3" fmla="*/ 0 h 67"/>
                    <a:gd name="T4" fmla="*/ 7 w 7"/>
                    <a:gd name="T5" fmla="*/ 0 h 67"/>
                    <a:gd name="T6" fmla="*/ 0 60000 65536"/>
                    <a:gd name="T7" fmla="*/ 0 60000 65536"/>
                    <a:gd name="T8" fmla="*/ 0 60000 65536"/>
                    <a:gd name="T9" fmla="*/ 0 w 7"/>
                    <a:gd name="T10" fmla="*/ 0 h 67"/>
                    <a:gd name="T11" fmla="*/ 7 w 7"/>
                    <a:gd name="T12" fmla="*/ 67 h 67"/>
                  </a:gdLst>
                  <a:ahLst/>
                  <a:cxnLst>
                    <a:cxn ang="T6">
                      <a:pos x="T0" y="T1"/>
                    </a:cxn>
                    <a:cxn ang="T7">
                      <a:pos x="T2" y="T3"/>
                    </a:cxn>
                    <a:cxn ang="T8">
                      <a:pos x="T4" y="T5"/>
                    </a:cxn>
                  </a:cxnLst>
                  <a:rect l="T9" t="T10" r="T11" b="T12"/>
                  <a:pathLst>
                    <a:path w="7" h="67">
                      <a:moveTo>
                        <a:pt x="0" y="67"/>
                      </a:moveTo>
                      <a:lnTo>
                        <a:pt x="6" y="0"/>
                      </a:lnTo>
                      <a:lnTo>
                        <a:pt x="7" y="0"/>
                      </a:lnTo>
                    </a:path>
                  </a:pathLst>
                </a:custGeom>
                <a:noFill/>
                <a:ln w="6350">
                  <a:solidFill>
                    <a:srgbClr val="0C0CFF"/>
                  </a:solidFill>
                  <a:prstDash val="solid"/>
                  <a:round/>
                  <a:headEnd/>
                  <a:tailEnd/>
                </a:ln>
              </p:spPr>
              <p:txBody>
                <a:bodyPr/>
                <a:lstStyle/>
                <a:p>
                  <a:endParaRPr lang="en-US"/>
                </a:p>
              </p:txBody>
            </p:sp>
            <p:sp>
              <p:nvSpPr>
                <p:cNvPr id="4266" name="Freeform 3590"/>
                <p:cNvSpPr>
                  <a:spLocks/>
                </p:cNvSpPr>
                <p:nvPr/>
              </p:nvSpPr>
              <p:spPr bwMode="auto">
                <a:xfrm>
                  <a:off x="1901" y="3568"/>
                  <a:ext cx="2" cy="11"/>
                </a:xfrm>
                <a:custGeom>
                  <a:avLst/>
                  <a:gdLst>
                    <a:gd name="T0" fmla="*/ 0 w 8"/>
                    <a:gd name="T1" fmla="*/ 58 h 58"/>
                    <a:gd name="T2" fmla="*/ 7 w 8"/>
                    <a:gd name="T3" fmla="*/ 0 h 58"/>
                    <a:gd name="T4" fmla="*/ 8 w 8"/>
                    <a:gd name="T5" fmla="*/ 0 h 58"/>
                    <a:gd name="T6" fmla="*/ 0 60000 65536"/>
                    <a:gd name="T7" fmla="*/ 0 60000 65536"/>
                    <a:gd name="T8" fmla="*/ 0 60000 65536"/>
                    <a:gd name="T9" fmla="*/ 0 w 8"/>
                    <a:gd name="T10" fmla="*/ 0 h 58"/>
                    <a:gd name="T11" fmla="*/ 8 w 8"/>
                    <a:gd name="T12" fmla="*/ 58 h 58"/>
                  </a:gdLst>
                  <a:ahLst/>
                  <a:cxnLst>
                    <a:cxn ang="T6">
                      <a:pos x="T0" y="T1"/>
                    </a:cxn>
                    <a:cxn ang="T7">
                      <a:pos x="T2" y="T3"/>
                    </a:cxn>
                    <a:cxn ang="T8">
                      <a:pos x="T4" y="T5"/>
                    </a:cxn>
                  </a:cxnLst>
                  <a:rect l="T9" t="T10" r="T11" b="T12"/>
                  <a:pathLst>
                    <a:path w="8" h="58">
                      <a:moveTo>
                        <a:pt x="0" y="58"/>
                      </a:moveTo>
                      <a:lnTo>
                        <a:pt x="7" y="0"/>
                      </a:lnTo>
                      <a:lnTo>
                        <a:pt x="8" y="0"/>
                      </a:lnTo>
                    </a:path>
                  </a:pathLst>
                </a:custGeom>
                <a:noFill/>
                <a:ln w="6350">
                  <a:solidFill>
                    <a:srgbClr val="0C0CFF"/>
                  </a:solidFill>
                  <a:prstDash val="solid"/>
                  <a:round/>
                  <a:headEnd/>
                  <a:tailEnd/>
                </a:ln>
              </p:spPr>
              <p:txBody>
                <a:bodyPr/>
                <a:lstStyle/>
                <a:p>
                  <a:endParaRPr lang="en-US"/>
                </a:p>
              </p:txBody>
            </p:sp>
            <p:sp>
              <p:nvSpPr>
                <p:cNvPr id="4267" name="Freeform 3591"/>
                <p:cNvSpPr>
                  <a:spLocks/>
                </p:cNvSpPr>
                <p:nvPr/>
              </p:nvSpPr>
              <p:spPr bwMode="auto">
                <a:xfrm>
                  <a:off x="1903" y="3559"/>
                  <a:ext cx="1" cy="9"/>
                </a:xfrm>
                <a:custGeom>
                  <a:avLst/>
                  <a:gdLst>
                    <a:gd name="T0" fmla="*/ 0 w 7"/>
                    <a:gd name="T1" fmla="*/ 46 h 46"/>
                    <a:gd name="T2" fmla="*/ 6 w 7"/>
                    <a:gd name="T3" fmla="*/ 0 h 46"/>
                    <a:gd name="T4" fmla="*/ 7 w 7"/>
                    <a:gd name="T5" fmla="*/ 0 h 46"/>
                    <a:gd name="T6" fmla="*/ 0 60000 65536"/>
                    <a:gd name="T7" fmla="*/ 0 60000 65536"/>
                    <a:gd name="T8" fmla="*/ 0 60000 65536"/>
                    <a:gd name="T9" fmla="*/ 0 w 7"/>
                    <a:gd name="T10" fmla="*/ 0 h 46"/>
                    <a:gd name="T11" fmla="*/ 7 w 7"/>
                    <a:gd name="T12" fmla="*/ 46 h 46"/>
                  </a:gdLst>
                  <a:ahLst/>
                  <a:cxnLst>
                    <a:cxn ang="T6">
                      <a:pos x="T0" y="T1"/>
                    </a:cxn>
                    <a:cxn ang="T7">
                      <a:pos x="T2" y="T3"/>
                    </a:cxn>
                    <a:cxn ang="T8">
                      <a:pos x="T4" y="T5"/>
                    </a:cxn>
                  </a:cxnLst>
                  <a:rect l="T9" t="T10" r="T11" b="T12"/>
                  <a:pathLst>
                    <a:path w="7" h="46">
                      <a:moveTo>
                        <a:pt x="0" y="46"/>
                      </a:moveTo>
                      <a:lnTo>
                        <a:pt x="6" y="0"/>
                      </a:lnTo>
                      <a:lnTo>
                        <a:pt x="7" y="0"/>
                      </a:lnTo>
                    </a:path>
                  </a:pathLst>
                </a:custGeom>
                <a:noFill/>
                <a:ln w="6350">
                  <a:solidFill>
                    <a:srgbClr val="0C0CFF"/>
                  </a:solidFill>
                  <a:prstDash val="solid"/>
                  <a:round/>
                  <a:headEnd/>
                  <a:tailEnd/>
                </a:ln>
              </p:spPr>
              <p:txBody>
                <a:bodyPr/>
                <a:lstStyle/>
                <a:p>
                  <a:endParaRPr lang="en-US"/>
                </a:p>
              </p:txBody>
            </p:sp>
          </p:grpSp>
          <p:grpSp>
            <p:nvGrpSpPr>
              <p:cNvPr id="434" name="Group 3793"/>
              <p:cNvGrpSpPr>
                <a:grpSpLocks/>
              </p:cNvGrpSpPr>
              <p:nvPr/>
            </p:nvGrpSpPr>
            <p:grpSpPr bwMode="auto">
              <a:xfrm>
                <a:off x="3022600" y="5632450"/>
                <a:ext cx="398463" cy="403225"/>
                <a:chOff x="1904" y="3548"/>
                <a:chExt cx="251" cy="254"/>
              </a:xfrm>
            </p:grpSpPr>
            <p:sp>
              <p:nvSpPr>
                <p:cNvPr id="3868" name="Freeform 3593"/>
                <p:cNvSpPr>
                  <a:spLocks/>
                </p:cNvSpPr>
                <p:nvPr/>
              </p:nvSpPr>
              <p:spPr bwMode="auto">
                <a:xfrm>
                  <a:off x="1904" y="3553"/>
                  <a:ext cx="1" cy="6"/>
                </a:xfrm>
                <a:custGeom>
                  <a:avLst/>
                  <a:gdLst>
                    <a:gd name="T0" fmla="*/ 0 w 8"/>
                    <a:gd name="T1" fmla="*/ 34 h 34"/>
                    <a:gd name="T2" fmla="*/ 7 w 8"/>
                    <a:gd name="T3" fmla="*/ 0 h 34"/>
                    <a:gd name="T4" fmla="*/ 8 w 8"/>
                    <a:gd name="T5" fmla="*/ 0 h 34"/>
                    <a:gd name="T6" fmla="*/ 0 60000 65536"/>
                    <a:gd name="T7" fmla="*/ 0 60000 65536"/>
                    <a:gd name="T8" fmla="*/ 0 60000 65536"/>
                    <a:gd name="T9" fmla="*/ 0 w 8"/>
                    <a:gd name="T10" fmla="*/ 0 h 34"/>
                    <a:gd name="T11" fmla="*/ 8 w 8"/>
                    <a:gd name="T12" fmla="*/ 34 h 34"/>
                  </a:gdLst>
                  <a:ahLst/>
                  <a:cxnLst>
                    <a:cxn ang="T6">
                      <a:pos x="T0" y="T1"/>
                    </a:cxn>
                    <a:cxn ang="T7">
                      <a:pos x="T2" y="T3"/>
                    </a:cxn>
                    <a:cxn ang="T8">
                      <a:pos x="T4" y="T5"/>
                    </a:cxn>
                  </a:cxnLst>
                  <a:rect l="T9" t="T10" r="T11" b="T12"/>
                  <a:pathLst>
                    <a:path w="8" h="34">
                      <a:moveTo>
                        <a:pt x="0" y="34"/>
                      </a:moveTo>
                      <a:lnTo>
                        <a:pt x="7" y="0"/>
                      </a:lnTo>
                      <a:lnTo>
                        <a:pt x="8" y="0"/>
                      </a:lnTo>
                    </a:path>
                  </a:pathLst>
                </a:custGeom>
                <a:noFill/>
                <a:ln w="6350">
                  <a:solidFill>
                    <a:srgbClr val="0C0CFF"/>
                  </a:solidFill>
                  <a:prstDash val="solid"/>
                  <a:round/>
                  <a:headEnd/>
                  <a:tailEnd/>
                </a:ln>
              </p:spPr>
              <p:txBody>
                <a:bodyPr/>
                <a:lstStyle/>
                <a:p>
                  <a:endParaRPr lang="en-US"/>
                </a:p>
              </p:txBody>
            </p:sp>
            <p:sp>
              <p:nvSpPr>
                <p:cNvPr id="3869" name="Freeform 3594"/>
                <p:cNvSpPr>
                  <a:spLocks/>
                </p:cNvSpPr>
                <p:nvPr/>
              </p:nvSpPr>
              <p:spPr bwMode="auto">
                <a:xfrm>
                  <a:off x="1905" y="3549"/>
                  <a:ext cx="1" cy="4"/>
                </a:xfrm>
                <a:custGeom>
                  <a:avLst/>
                  <a:gdLst>
                    <a:gd name="T0" fmla="*/ 0 w 7"/>
                    <a:gd name="T1" fmla="*/ 19 h 19"/>
                    <a:gd name="T2" fmla="*/ 6 w 7"/>
                    <a:gd name="T3" fmla="*/ 0 h 19"/>
                    <a:gd name="T4" fmla="*/ 7 w 7"/>
                    <a:gd name="T5" fmla="*/ 0 h 19"/>
                    <a:gd name="T6" fmla="*/ 0 60000 65536"/>
                    <a:gd name="T7" fmla="*/ 0 60000 65536"/>
                    <a:gd name="T8" fmla="*/ 0 60000 65536"/>
                    <a:gd name="T9" fmla="*/ 0 w 7"/>
                    <a:gd name="T10" fmla="*/ 0 h 19"/>
                    <a:gd name="T11" fmla="*/ 7 w 7"/>
                    <a:gd name="T12" fmla="*/ 19 h 19"/>
                  </a:gdLst>
                  <a:ahLst/>
                  <a:cxnLst>
                    <a:cxn ang="T6">
                      <a:pos x="T0" y="T1"/>
                    </a:cxn>
                    <a:cxn ang="T7">
                      <a:pos x="T2" y="T3"/>
                    </a:cxn>
                    <a:cxn ang="T8">
                      <a:pos x="T4" y="T5"/>
                    </a:cxn>
                  </a:cxnLst>
                  <a:rect l="T9" t="T10" r="T11" b="T12"/>
                  <a:pathLst>
                    <a:path w="7" h="19">
                      <a:moveTo>
                        <a:pt x="0" y="19"/>
                      </a:moveTo>
                      <a:lnTo>
                        <a:pt x="6" y="0"/>
                      </a:lnTo>
                      <a:lnTo>
                        <a:pt x="7" y="0"/>
                      </a:lnTo>
                    </a:path>
                  </a:pathLst>
                </a:custGeom>
                <a:noFill/>
                <a:ln w="6350">
                  <a:solidFill>
                    <a:srgbClr val="0C0CFF"/>
                  </a:solidFill>
                  <a:prstDash val="solid"/>
                  <a:round/>
                  <a:headEnd/>
                  <a:tailEnd/>
                </a:ln>
              </p:spPr>
              <p:txBody>
                <a:bodyPr/>
                <a:lstStyle/>
                <a:p>
                  <a:endParaRPr lang="en-US"/>
                </a:p>
              </p:txBody>
            </p:sp>
            <p:sp>
              <p:nvSpPr>
                <p:cNvPr id="3870" name="Freeform 3595"/>
                <p:cNvSpPr>
                  <a:spLocks/>
                </p:cNvSpPr>
                <p:nvPr/>
              </p:nvSpPr>
              <p:spPr bwMode="auto">
                <a:xfrm>
                  <a:off x="1906" y="3548"/>
                  <a:ext cx="2" cy="1"/>
                </a:xfrm>
                <a:custGeom>
                  <a:avLst/>
                  <a:gdLst>
                    <a:gd name="T0" fmla="*/ 0 w 8"/>
                    <a:gd name="T1" fmla="*/ 6 h 6"/>
                    <a:gd name="T2" fmla="*/ 7 w 8"/>
                    <a:gd name="T3" fmla="*/ 0 h 6"/>
                    <a:gd name="T4" fmla="*/ 8 w 8"/>
                    <a:gd name="T5" fmla="*/ 0 h 6"/>
                    <a:gd name="T6" fmla="*/ 0 60000 65536"/>
                    <a:gd name="T7" fmla="*/ 0 60000 65536"/>
                    <a:gd name="T8" fmla="*/ 0 60000 65536"/>
                    <a:gd name="T9" fmla="*/ 0 w 8"/>
                    <a:gd name="T10" fmla="*/ 0 h 6"/>
                    <a:gd name="T11" fmla="*/ 8 w 8"/>
                    <a:gd name="T12" fmla="*/ 6 h 6"/>
                  </a:gdLst>
                  <a:ahLst/>
                  <a:cxnLst>
                    <a:cxn ang="T6">
                      <a:pos x="T0" y="T1"/>
                    </a:cxn>
                    <a:cxn ang="T7">
                      <a:pos x="T2" y="T3"/>
                    </a:cxn>
                    <a:cxn ang="T8">
                      <a:pos x="T4" y="T5"/>
                    </a:cxn>
                  </a:cxnLst>
                  <a:rect l="T9" t="T10" r="T11" b="T12"/>
                  <a:pathLst>
                    <a:path w="8" h="6">
                      <a:moveTo>
                        <a:pt x="0" y="6"/>
                      </a:moveTo>
                      <a:lnTo>
                        <a:pt x="7" y="0"/>
                      </a:lnTo>
                      <a:lnTo>
                        <a:pt x="8" y="0"/>
                      </a:lnTo>
                    </a:path>
                  </a:pathLst>
                </a:custGeom>
                <a:noFill/>
                <a:ln w="6350">
                  <a:solidFill>
                    <a:srgbClr val="0C0CFF"/>
                  </a:solidFill>
                  <a:prstDash val="solid"/>
                  <a:round/>
                  <a:headEnd/>
                  <a:tailEnd/>
                </a:ln>
              </p:spPr>
              <p:txBody>
                <a:bodyPr/>
                <a:lstStyle/>
                <a:p>
                  <a:endParaRPr lang="en-US"/>
                </a:p>
              </p:txBody>
            </p:sp>
            <p:sp>
              <p:nvSpPr>
                <p:cNvPr id="3871" name="Freeform 3596"/>
                <p:cNvSpPr>
                  <a:spLocks/>
                </p:cNvSpPr>
                <p:nvPr/>
              </p:nvSpPr>
              <p:spPr bwMode="auto">
                <a:xfrm>
                  <a:off x="1908" y="3548"/>
                  <a:ext cx="1" cy="2"/>
                </a:xfrm>
                <a:custGeom>
                  <a:avLst/>
                  <a:gdLst>
                    <a:gd name="T0" fmla="*/ 0 w 7"/>
                    <a:gd name="T1" fmla="*/ 0 h 8"/>
                    <a:gd name="T2" fmla="*/ 6 w 7"/>
                    <a:gd name="T3" fmla="*/ 8 h 8"/>
                    <a:gd name="T4" fmla="*/ 7 w 7"/>
                    <a:gd name="T5" fmla="*/ 8 h 8"/>
                    <a:gd name="T6" fmla="*/ 0 60000 65536"/>
                    <a:gd name="T7" fmla="*/ 0 60000 65536"/>
                    <a:gd name="T8" fmla="*/ 0 60000 65536"/>
                    <a:gd name="T9" fmla="*/ 0 w 7"/>
                    <a:gd name="T10" fmla="*/ 0 h 8"/>
                    <a:gd name="T11" fmla="*/ 7 w 7"/>
                    <a:gd name="T12" fmla="*/ 8 h 8"/>
                  </a:gdLst>
                  <a:ahLst/>
                  <a:cxnLst>
                    <a:cxn ang="T6">
                      <a:pos x="T0" y="T1"/>
                    </a:cxn>
                    <a:cxn ang="T7">
                      <a:pos x="T2" y="T3"/>
                    </a:cxn>
                    <a:cxn ang="T8">
                      <a:pos x="T4" y="T5"/>
                    </a:cxn>
                  </a:cxnLst>
                  <a:rect l="T9" t="T10" r="T11" b="T12"/>
                  <a:pathLst>
                    <a:path w="7" h="8">
                      <a:moveTo>
                        <a:pt x="0" y="0"/>
                      </a:moveTo>
                      <a:lnTo>
                        <a:pt x="6" y="8"/>
                      </a:lnTo>
                      <a:lnTo>
                        <a:pt x="7" y="8"/>
                      </a:lnTo>
                    </a:path>
                  </a:pathLst>
                </a:custGeom>
                <a:noFill/>
                <a:ln w="6350">
                  <a:solidFill>
                    <a:srgbClr val="0C0CFF"/>
                  </a:solidFill>
                  <a:prstDash val="solid"/>
                  <a:round/>
                  <a:headEnd/>
                  <a:tailEnd/>
                </a:ln>
              </p:spPr>
              <p:txBody>
                <a:bodyPr/>
                <a:lstStyle/>
                <a:p>
                  <a:endParaRPr lang="en-US"/>
                </a:p>
              </p:txBody>
            </p:sp>
            <p:sp>
              <p:nvSpPr>
                <p:cNvPr id="3872" name="Freeform 3597"/>
                <p:cNvSpPr>
                  <a:spLocks/>
                </p:cNvSpPr>
                <p:nvPr/>
              </p:nvSpPr>
              <p:spPr bwMode="auto">
                <a:xfrm>
                  <a:off x="1909" y="3550"/>
                  <a:ext cx="1" cy="4"/>
                </a:xfrm>
                <a:custGeom>
                  <a:avLst/>
                  <a:gdLst>
                    <a:gd name="T0" fmla="*/ 0 w 8"/>
                    <a:gd name="T1" fmla="*/ 0 h 22"/>
                    <a:gd name="T2" fmla="*/ 7 w 8"/>
                    <a:gd name="T3" fmla="*/ 22 h 22"/>
                    <a:gd name="T4" fmla="*/ 8 w 8"/>
                    <a:gd name="T5" fmla="*/ 22 h 22"/>
                    <a:gd name="T6" fmla="*/ 0 60000 65536"/>
                    <a:gd name="T7" fmla="*/ 0 60000 65536"/>
                    <a:gd name="T8" fmla="*/ 0 60000 65536"/>
                    <a:gd name="T9" fmla="*/ 0 w 8"/>
                    <a:gd name="T10" fmla="*/ 0 h 22"/>
                    <a:gd name="T11" fmla="*/ 8 w 8"/>
                    <a:gd name="T12" fmla="*/ 22 h 22"/>
                  </a:gdLst>
                  <a:ahLst/>
                  <a:cxnLst>
                    <a:cxn ang="T6">
                      <a:pos x="T0" y="T1"/>
                    </a:cxn>
                    <a:cxn ang="T7">
                      <a:pos x="T2" y="T3"/>
                    </a:cxn>
                    <a:cxn ang="T8">
                      <a:pos x="T4" y="T5"/>
                    </a:cxn>
                  </a:cxnLst>
                  <a:rect l="T9" t="T10" r="T11" b="T12"/>
                  <a:pathLst>
                    <a:path w="8" h="22">
                      <a:moveTo>
                        <a:pt x="0" y="0"/>
                      </a:moveTo>
                      <a:lnTo>
                        <a:pt x="7" y="22"/>
                      </a:lnTo>
                      <a:lnTo>
                        <a:pt x="8" y="22"/>
                      </a:lnTo>
                    </a:path>
                  </a:pathLst>
                </a:custGeom>
                <a:noFill/>
                <a:ln w="6350">
                  <a:solidFill>
                    <a:srgbClr val="0C0CFF"/>
                  </a:solidFill>
                  <a:prstDash val="solid"/>
                  <a:round/>
                  <a:headEnd/>
                  <a:tailEnd/>
                </a:ln>
              </p:spPr>
              <p:txBody>
                <a:bodyPr/>
                <a:lstStyle/>
                <a:p>
                  <a:endParaRPr lang="en-US"/>
                </a:p>
              </p:txBody>
            </p:sp>
            <p:sp>
              <p:nvSpPr>
                <p:cNvPr id="3873" name="Freeform 3598"/>
                <p:cNvSpPr>
                  <a:spLocks/>
                </p:cNvSpPr>
                <p:nvPr/>
              </p:nvSpPr>
              <p:spPr bwMode="auto">
                <a:xfrm>
                  <a:off x="1910" y="3554"/>
                  <a:ext cx="2" cy="7"/>
                </a:xfrm>
                <a:custGeom>
                  <a:avLst/>
                  <a:gdLst>
                    <a:gd name="T0" fmla="*/ 0 w 8"/>
                    <a:gd name="T1" fmla="*/ 0 h 35"/>
                    <a:gd name="T2" fmla="*/ 7 w 8"/>
                    <a:gd name="T3" fmla="*/ 35 h 35"/>
                    <a:gd name="T4" fmla="*/ 8 w 8"/>
                    <a:gd name="T5" fmla="*/ 35 h 35"/>
                    <a:gd name="T6" fmla="*/ 0 60000 65536"/>
                    <a:gd name="T7" fmla="*/ 0 60000 65536"/>
                    <a:gd name="T8" fmla="*/ 0 60000 65536"/>
                    <a:gd name="T9" fmla="*/ 0 w 8"/>
                    <a:gd name="T10" fmla="*/ 0 h 35"/>
                    <a:gd name="T11" fmla="*/ 8 w 8"/>
                    <a:gd name="T12" fmla="*/ 35 h 35"/>
                  </a:gdLst>
                  <a:ahLst/>
                  <a:cxnLst>
                    <a:cxn ang="T6">
                      <a:pos x="T0" y="T1"/>
                    </a:cxn>
                    <a:cxn ang="T7">
                      <a:pos x="T2" y="T3"/>
                    </a:cxn>
                    <a:cxn ang="T8">
                      <a:pos x="T4" y="T5"/>
                    </a:cxn>
                  </a:cxnLst>
                  <a:rect l="T9" t="T10" r="T11" b="T12"/>
                  <a:pathLst>
                    <a:path w="8" h="35">
                      <a:moveTo>
                        <a:pt x="0" y="0"/>
                      </a:moveTo>
                      <a:lnTo>
                        <a:pt x="7" y="35"/>
                      </a:lnTo>
                      <a:lnTo>
                        <a:pt x="8" y="35"/>
                      </a:lnTo>
                    </a:path>
                  </a:pathLst>
                </a:custGeom>
                <a:noFill/>
                <a:ln w="6350">
                  <a:solidFill>
                    <a:srgbClr val="0C0CFF"/>
                  </a:solidFill>
                  <a:prstDash val="solid"/>
                  <a:round/>
                  <a:headEnd/>
                  <a:tailEnd/>
                </a:ln>
              </p:spPr>
              <p:txBody>
                <a:bodyPr/>
                <a:lstStyle/>
                <a:p>
                  <a:endParaRPr lang="en-US"/>
                </a:p>
              </p:txBody>
            </p:sp>
            <p:sp>
              <p:nvSpPr>
                <p:cNvPr id="3874" name="Freeform 3599"/>
                <p:cNvSpPr>
                  <a:spLocks/>
                </p:cNvSpPr>
                <p:nvPr/>
              </p:nvSpPr>
              <p:spPr bwMode="auto">
                <a:xfrm>
                  <a:off x="1911" y="3561"/>
                  <a:ext cx="2" cy="8"/>
                </a:xfrm>
                <a:custGeom>
                  <a:avLst/>
                  <a:gdLst>
                    <a:gd name="T0" fmla="*/ 0 w 7"/>
                    <a:gd name="T1" fmla="*/ 0 h 46"/>
                    <a:gd name="T2" fmla="*/ 6 w 7"/>
                    <a:gd name="T3" fmla="*/ 46 h 46"/>
                    <a:gd name="T4" fmla="*/ 7 w 7"/>
                    <a:gd name="T5" fmla="*/ 46 h 46"/>
                    <a:gd name="T6" fmla="*/ 0 60000 65536"/>
                    <a:gd name="T7" fmla="*/ 0 60000 65536"/>
                    <a:gd name="T8" fmla="*/ 0 60000 65536"/>
                    <a:gd name="T9" fmla="*/ 0 w 7"/>
                    <a:gd name="T10" fmla="*/ 0 h 46"/>
                    <a:gd name="T11" fmla="*/ 7 w 7"/>
                    <a:gd name="T12" fmla="*/ 46 h 46"/>
                  </a:gdLst>
                  <a:ahLst/>
                  <a:cxnLst>
                    <a:cxn ang="T6">
                      <a:pos x="T0" y="T1"/>
                    </a:cxn>
                    <a:cxn ang="T7">
                      <a:pos x="T2" y="T3"/>
                    </a:cxn>
                    <a:cxn ang="T8">
                      <a:pos x="T4" y="T5"/>
                    </a:cxn>
                  </a:cxnLst>
                  <a:rect l="T9" t="T10" r="T11" b="T12"/>
                  <a:pathLst>
                    <a:path w="7" h="46">
                      <a:moveTo>
                        <a:pt x="0" y="0"/>
                      </a:moveTo>
                      <a:lnTo>
                        <a:pt x="6" y="46"/>
                      </a:lnTo>
                      <a:lnTo>
                        <a:pt x="7" y="46"/>
                      </a:lnTo>
                    </a:path>
                  </a:pathLst>
                </a:custGeom>
                <a:noFill/>
                <a:ln w="6350">
                  <a:solidFill>
                    <a:srgbClr val="0C0CFF"/>
                  </a:solidFill>
                  <a:prstDash val="solid"/>
                  <a:round/>
                  <a:headEnd/>
                  <a:tailEnd/>
                </a:ln>
              </p:spPr>
              <p:txBody>
                <a:bodyPr/>
                <a:lstStyle/>
                <a:p>
                  <a:endParaRPr lang="en-US"/>
                </a:p>
              </p:txBody>
            </p:sp>
            <p:sp>
              <p:nvSpPr>
                <p:cNvPr id="3875" name="Freeform 3600"/>
                <p:cNvSpPr>
                  <a:spLocks/>
                </p:cNvSpPr>
                <p:nvPr/>
              </p:nvSpPr>
              <p:spPr bwMode="auto">
                <a:xfrm>
                  <a:off x="1913" y="3569"/>
                  <a:ext cx="1" cy="11"/>
                </a:xfrm>
                <a:custGeom>
                  <a:avLst/>
                  <a:gdLst>
                    <a:gd name="T0" fmla="*/ 0 w 8"/>
                    <a:gd name="T1" fmla="*/ 0 h 56"/>
                    <a:gd name="T2" fmla="*/ 7 w 8"/>
                    <a:gd name="T3" fmla="*/ 56 h 56"/>
                    <a:gd name="T4" fmla="*/ 8 w 8"/>
                    <a:gd name="T5" fmla="*/ 56 h 56"/>
                    <a:gd name="T6" fmla="*/ 0 60000 65536"/>
                    <a:gd name="T7" fmla="*/ 0 60000 65536"/>
                    <a:gd name="T8" fmla="*/ 0 60000 65536"/>
                    <a:gd name="T9" fmla="*/ 0 w 8"/>
                    <a:gd name="T10" fmla="*/ 0 h 56"/>
                    <a:gd name="T11" fmla="*/ 8 w 8"/>
                    <a:gd name="T12" fmla="*/ 56 h 56"/>
                  </a:gdLst>
                  <a:ahLst/>
                  <a:cxnLst>
                    <a:cxn ang="T6">
                      <a:pos x="T0" y="T1"/>
                    </a:cxn>
                    <a:cxn ang="T7">
                      <a:pos x="T2" y="T3"/>
                    </a:cxn>
                    <a:cxn ang="T8">
                      <a:pos x="T4" y="T5"/>
                    </a:cxn>
                  </a:cxnLst>
                  <a:rect l="T9" t="T10" r="T11" b="T12"/>
                  <a:pathLst>
                    <a:path w="8" h="56">
                      <a:moveTo>
                        <a:pt x="0" y="0"/>
                      </a:moveTo>
                      <a:lnTo>
                        <a:pt x="7" y="56"/>
                      </a:lnTo>
                      <a:lnTo>
                        <a:pt x="8" y="56"/>
                      </a:lnTo>
                    </a:path>
                  </a:pathLst>
                </a:custGeom>
                <a:noFill/>
                <a:ln w="6350">
                  <a:solidFill>
                    <a:srgbClr val="0C0CFF"/>
                  </a:solidFill>
                  <a:prstDash val="solid"/>
                  <a:round/>
                  <a:headEnd/>
                  <a:tailEnd/>
                </a:ln>
              </p:spPr>
              <p:txBody>
                <a:bodyPr/>
                <a:lstStyle/>
                <a:p>
                  <a:endParaRPr lang="en-US"/>
                </a:p>
              </p:txBody>
            </p:sp>
            <p:sp>
              <p:nvSpPr>
                <p:cNvPr id="3876" name="Freeform 3601"/>
                <p:cNvSpPr>
                  <a:spLocks/>
                </p:cNvSpPr>
                <p:nvPr/>
              </p:nvSpPr>
              <p:spPr bwMode="auto">
                <a:xfrm>
                  <a:off x="1914" y="3580"/>
                  <a:ext cx="1" cy="12"/>
                </a:xfrm>
                <a:custGeom>
                  <a:avLst/>
                  <a:gdLst>
                    <a:gd name="T0" fmla="*/ 0 w 7"/>
                    <a:gd name="T1" fmla="*/ 0 h 63"/>
                    <a:gd name="T2" fmla="*/ 6 w 7"/>
                    <a:gd name="T3" fmla="*/ 63 h 63"/>
                    <a:gd name="T4" fmla="*/ 7 w 7"/>
                    <a:gd name="T5" fmla="*/ 63 h 63"/>
                    <a:gd name="T6" fmla="*/ 0 60000 65536"/>
                    <a:gd name="T7" fmla="*/ 0 60000 65536"/>
                    <a:gd name="T8" fmla="*/ 0 60000 65536"/>
                    <a:gd name="T9" fmla="*/ 0 w 7"/>
                    <a:gd name="T10" fmla="*/ 0 h 63"/>
                    <a:gd name="T11" fmla="*/ 7 w 7"/>
                    <a:gd name="T12" fmla="*/ 63 h 63"/>
                  </a:gdLst>
                  <a:ahLst/>
                  <a:cxnLst>
                    <a:cxn ang="T6">
                      <a:pos x="T0" y="T1"/>
                    </a:cxn>
                    <a:cxn ang="T7">
                      <a:pos x="T2" y="T3"/>
                    </a:cxn>
                    <a:cxn ang="T8">
                      <a:pos x="T4" y="T5"/>
                    </a:cxn>
                  </a:cxnLst>
                  <a:rect l="T9" t="T10" r="T11" b="T12"/>
                  <a:pathLst>
                    <a:path w="7" h="63">
                      <a:moveTo>
                        <a:pt x="0" y="0"/>
                      </a:moveTo>
                      <a:lnTo>
                        <a:pt x="6" y="63"/>
                      </a:lnTo>
                      <a:lnTo>
                        <a:pt x="7" y="63"/>
                      </a:lnTo>
                    </a:path>
                  </a:pathLst>
                </a:custGeom>
                <a:noFill/>
                <a:ln w="6350">
                  <a:solidFill>
                    <a:srgbClr val="0C0CFF"/>
                  </a:solidFill>
                  <a:prstDash val="solid"/>
                  <a:round/>
                  <a:headEnd/>
                  <a:tailEnd/>
                </a:ln>
              </p:spPr>
              <p:txBody>
                <a:bodyPr/>
                <a:lstStyle/>
                <a:p>
                  <a:endParaRPr lang="en-US"/>
                </a:p>
              </p:txBody>
            </p:sp>
            <p:sp>
              <p:nvSpPr>
                <p:cNvPr id="3877" name="Freeform 3602"/>
                <p:cNvSpPr>
                  <a:spLocks/>
                </p:cNvSpPr>
                <p:nvPr/>
              </p:nvSpPr>
              <p:spPr bwMode="auto">
                <a:xfrm>
                  <a:off x="1915" y="3592"/>
                  <a:ext cx="2" cy="13"/>
                </a:xfrm>
                <a:custGeom>
                  <a:avLst/>
                  <a:gdLst>
                    <a:gd name="T0" fmla="*/ 0 w 8"/>
                    <a:gd name="T1" fmla="*/ 0 h 68"/>
                    <a:gd name="T2" fmla="*/ 7 w 8"/>
                    <a:gd name="T3" fmla="*/ 68 h 68"/>
                    <a:gd name="T4" fmla="*/ 8 w 8"/>
                    <a:gd name="T5" fmla="*/ 68 h 68"/>
                    <a:gd name="T6" fmla="*/ 0 60000 65536"/>
                    <a:gd name="T7" fmla="*/ 0 60000 65536"/>
                    <a:gd name="T8" fmla="*/ 0 60000 65536"/>
                    <a:gd name="T9" fmla="*/ 0 w 8"/>
                    <a:gd name="T10" fmla="*/ 0 h 68"/>
                    <a:gd name="T11" fmla="*/ 8 w 8"/>
                    <a:gd name="T12" fmla="*/ 68 h 68"/>
                  </a:gdLst>
                  <a:ahLst/>
                  <a:cxnLst>
                    <a:cxn ang="T6">
                      <a:pos x="T0" y="T1"/>
                    </a:cxn>
                    <a:cxn ang="T7">
                      <a:pos x="T2" y="T3"/>
                    </a:cxn>
                    <a:cxn ang="T8">
                      <a:pos x="T4" y="T5"/>
                    </a:cxn>
                  </a:cxnLst>
                  <a:rect l="T9" t="T10" r="T11" b="T12"/>
                  <a:pathLst>
                    <a:path w="8" h="68">
                      <a:moveTo>
                        <a:pt x="0" y="0"/>
                      </a:moveTo>
                      <a:lnTo>
                        <a:pt x="7" y="68"/>
                      </a:lnTo>
                      <a:lnTo>
                        <a:pt x="8" y="68"/>
                      </a:lnTo>
                    </a:path>
                  </a:pathLst>
                </a:custGeom>
                <a:noFill/>
                <a:ln w="6350">
                  <a:solidFill>
                    <a:srgbClr val="0C0CFF"/>
                  </a:solidFill>
                  <a:prstDash val="solid"/>
                  <a:round/>
                  <a:headEnd/>
                  <a:tailEnd/>
                </a:ln>
              </p:spPr>
              <p:txBody>
                <a:bodyPr/>
                <a:lstStyle/>
                <a:p>
                  <a:endParaRPr lang="en-US"/>
                </a:p>
              </p:txBody>
            </p:sp>
            <p:sp>
              <p:nvSpPr>
                <p:cNvPr id="3878" name="Freeform 3603"/>
                <p:cNvSpPr>
                  <a:spLocks/>
                </p:cNvSpPr>
                <p:nvPr/>
              </p:nvSpPr>
              <p:spPr bwMode="auto">
                <a:xfrm>
                  <a:off x="1916" y="3605"/>
                  <a:ext cx="2" cy="14"/>
                </a:xfrm>
                <a:custGeom>
                  <a:avLst/>
                  <a:gdLst>
                    <a:gd name="T0" fmla="*/ 0 w 7"/>
                    <a:gd name="T1" fmla="*/ 0 h 73"/>
                    <a:gd name="T2" fmla="*/ 6 w 7"/>
                    <a:gd name="T3" fmla="*/ 73 h 73"/>
                    <a:gd name="T4" fmla="*/ 7 w 7"/>
                    <a:gd name="T5" fmla="*/ 73 h 73"/>
                    <a:gd name="T6" fmla="*/ 0 60000 65536"/>
                    <a:gd name="T7" fmla="*/ 0 60000 65536"/>
                    <a:gd name="T8" fmla="*/ 0 60000 65536"/>
                    <a:gd name="T9" fmla="*/ 0 w 7"/>
                    <a:gd name="T10" fmla="*/ 0 h 73"/>
                    <a:gd name="T11" fmla="*/ 7 w 7"/>
                    <a:gd name="T12" fmla="*/ 73 h 73"/>
                  </a:gdLst>
                  <a:ahLst/>
                  <a:cxnLst>
                    <a:cxn ang="T6">
                      <a:pos x="T0" y="T1"/>
                    </a:cxn>
                    <a:cxn ang="T7">
                      <a:pos x="T2" y="T3"/>
                    </a:cxn>
                    <a:cxn ang="T8">
                      <a:pos x="T4" y="T5"/>
                    </a:cxn>
                  </a:cxnLst>
                  <a:rect l="T9" t="T10" r="T11" b="T12"/>
                  <a:pathLst>
                    <a:path w="7" h="73">
                      <a:moveTo>
                        <a:pt x="0" y="0"/>
                      </a:moveTo>
                      <a:lnTo>
                        <a:pt x="6" y="73"/>
                      </a:lnTo>
                      <a:lnTo>
                        <a:pt x="7" y="73"/>
                      </a:lnTo>
                    </a:path>
                  </a:pathLst>
                </a:custGeom>
                <a:noFill/>
                <a:ln w="6350">
                  <a:solidFill>
                    <a:srgbClr val="0C0CFF"/>
                  </a:solidFill>
                  <a:prstDash val="solid"/>
                  <a:round/>
                  <a:headEnd/>
                  <a:tailEnd/>
                </a:ln>
              </p:spPr>
              <p:txBody>
                <a:bodyPr/>
                <a:lstStyle/>
                <a:p>
                  <a:endParaRPr lang="en-US"/>
                </a:p>
              </p:txBody>
            </p:sp>
            <p:sp>
              <p:nvSpPr>
                <p:cNvPr id="3879" name="Freeform 3604"/>
                <p:cNvSpPr>
                  <a:spLocks/>
                </p:cNvSpPr>
                <p:nvPr/>
              </p:nvSpPr>
              <p:spPr bwMode="auto">
                <a:xfrm>
                  <a:off x="1918" y="3619"/>
                  <a:ext cx="1" cy="14"/>
                </a:xfrm>
                <a:custGeom>
                  <a:avLst/>
                  <a:gdLst>
                    <a:gd name="T0" fmla="*/ 0 w 8"/>
                    <a:gd name="T1" fmla="*/ 0 h 74"/>
                    <a:gd name="T2" fmla="*/ 7 w 8"/>
                    <a:gd name="T3" fmla="*/ 74 h 74"/>
                    <a:gd name="T4" fmla="*/ 8 w 8"/>
                    <a:gd name="T5" fmla="*/ 74 h 74"/>
                    <a:gd name="T6" fmla="*/ 0 60000 65536"/>
                    <a:gd name="T7" fmla="*/ 0 60000 65536"/>
                    <a:gd name="T8" fmla="*/ 0 60000 65536"/>
                    <a:gd name="T9" fmla="*/ 0 w 8"/>
                    <a:gd name="T10" fmla="*/ 0 h 74"/>
                    <a:gd name="T11" fmla="*/ 8 w 8"/>
                    <a:gd name="T12" fmla="*/ 74 h 74"/>
                  </a:gdLst>
                  <a:ahLst/>
                  <a:cxnLst>
                    <a:cxn ang="T6">
                      <a:pos x="T0" y="T1"/>
                    </a:cxn>
                    <a:cxn ang="T7">
                      <a:pos x="T2" y="T3"/>
                    </a:cxn>
                    <a:cxn ang="T8">
                      <a:pos x="T4" y="T5"/>
                    </a:cxn>
                  </a:cxnLst>
                  <a:rect l="T9" t="T10" r="T11" b="T12"/>
                  <a:pathLst>
                    <a:path w="8" h="74">
                      <a:moveTo>
                        <a:pt x="0" y="0"/>
                      </a:moveTo>
                      <a:lnTo>
                        <a:pt x="7" y="74"/>
                      </a:lnTo>
                      <a:lnTo>
                        <a:pt x="8" y="74"/>
                      </a:lnTo>
                    </a:path>
                  </a:pathLst>
                </a:custGeom>
                <a:noFill/>
                <a:ln w="6350">
                  <a:solidFill>
                    <a:srgbClr val="0C0CFF"/>
                  </a:solidFill>
                  <a:prstDash val="solid"/>
                  <a:round/>
                  <a:headEnd/>
                  <a:tailEnd/>
                </a:ln>
              </p:spPr>
              <p:txBody>
                <a:bodyPr/>
                <a:lstStyle/>
                <a:p>
                  <a:endParaRPr lang="en-US"/>
                </a:p>
              </p:txBody>
            </p:sp>
            <p:sp>
              <p:nvSpPr>
                <p:cNvPr id="3880" name="Freeform 3605"/>
                <p:cNvSpPr>
                  <a:spLocks/>
                </p:cNvSpPr>
                <p:nvPr/>
              </p:nvSpPr>
              <p:spPr bwMode="auto">
                <a:xfrm>
                  <a:off x="1919" y="3633"/>
                  <a:ext cx="1" cy="15"/>
                </a:xfrm>
                <a:custGeom>
                  <a:avLst/>
                  <a:gdLst>
                    <a:gd name="T0" fmla="*/ 0 w 7"/>
                    <a:gd name="T1" fmla="*/ 0 h 74"/>
                    <a:gd name="T2" fmla="*/ 6 w 7"/>
                    <a:gd name="T3" fmla="*/ 74 h 74"/>
                    <a:gd name="T4" fmla="*/ 7 w 7"/>
                    <a:gd name="T5" fmla="*/ 74 h 74"/>
                    <a:gd name="T6" fmla="*/ 0 60000 65536"/>
                    <a:gd name="T7" fmla="*/ 0 60000 65536"/>
                    <a:gd name="T8" fmla="*/ 0 60000 65536"/>
                    <a:gd name="T9" fmla="*/ 0 w 7"/>
                    <a:gd name="T10" fmla="*/ 0 h 74"/>
                    <a:gd name="T11" fmla="*/ 7 w 7"/>
                    <a:gd name="T12" fmla="*/ 74 h 74"/>
                  </a:gdLst>
                  <a:ahLst/>
                  <a:cxnLst>
                    <a:cxn ang="T6">
                      <a:pos x="T0" y="T1"/>
                    </a:cxn>
                    <a:cxn ang="T7">
                      <a:pos x="T2" y="T3"/>
                    </a:cxn>
                    <a:cxn ang="T8">
                      <a:pos x="T4" y="T5"/>
                    </a:cxn>
                  </a:cxnLst>
                  <a:rect l="T9" t="T10" r="T11" b="T12"/>
                  <a:pathLst>
                    <a:path w="7" h="74">
                      <a:moveTo>
                        <a:pt x="0" y="0"/>
                      </a:moveTo>
                      <a:lnTo>
                        <a:pt x="6" y="74"/>
                      </a:lnTo>
                      <a:lnTo>
                        <a:pt x="7" y="74"/>
                      </a:lnTo>
                    </a:path>
                  </a:pathLst>
                </a:custGeom>
                <a:noFill/>
                <a:ln w="6350">
                  <a:solidFill>
                    <a:srgbClr val="0C0CFF"/>
                  </a:solidFill>
                  <a:prstDash val="solid"/>
                  <a:round/>
                  <a:headEnd/>
                  <a:tailEnd/>
                </a:ln>
              </p:spPr>
              <p:txBody>
                <a:bodyPr/>
                <a:lstStyle/>
                <a:p>
                  <a:endParaRPr lang="en-US"/>
                </a:p>
              </p:txBody>
            </p:sp>
            <p:sp>
              <p:nvSpPr>
                <p:cNvPr id="3881" name="Freeform 3606"/>
                <p:cNvSpPr>
                  <a:spLocks/>
                </p:cNvSpPr>
                <p:nvPr/>
              </p:nvSpPr>
              <p:spPr bwMode="auto">
                <a:xfrm>
                  <a:off x="1920" y="3648"/>
                  <a:ext cx="2" cy="13"/>
                </a:xfrm>
                <a:custGeom>
                  <a:avLst/>
                  <a:gdLst>
                    <a:gd name="T0" fmla="*/ 0 w 8"/>
                    <a:gd name="T1" fmla="*/ 0 h 73"/>
                    <a:gd name="T2" fmla="*/ 7 w 8"/>
                    <a:gd name="T3" fmla="*/ 73 h 73"/>
                    <a:gd name="T4" fmla="*/ 8 w 8"/>
                    <a:gd name="T5" fmla="*/ 73 h 73"/>
                    <a:gd name="T6" fmla="*/ 0 60000 65536"/>
                    <a:gd name="T7" fmla="*/ 0 60000 65536"/>
                    <a:gd name="T8" fmla="*/ 0 60000 65536"/>
                    <a:gd name="T9" fmla="*/ 0 w 8"/>
                    <a:gd name="T10" fmla="*/ 0 h 73"/>
                    <a:gd name="T11" fmla="*/ 8 w 8"/>
                    <a:gd name="T12" fmla="*/ 73 h 73"/>
                  </a:gdLst>
                  <a:ahLst/>
                  <a:cxnLst>
                    <a:cxn ang="T6">
                      <a:pos x="T0" y="T1"/>
                    </a:cxn>
                    <a:cxn ang="T7">
                      <a:pos x="T2" y="T3"/>
                    </a:cxn>
                    <a:cxn ang="T8">
                      <a:pos x="T4" y="T5"/>
                    </a:cxn>
                  </a:cxnLst>
                  <a:rect l="T9" t="T10" r="T11" b="T12"/>
                  <a:pathLst>
                    <a:path w="8" h="73">
                      <a:moveTo>
                        <a:pt x="0" y="0"/>
                      </a:moveTo>
                      <a:lnTo>
                        <a:pt x="7" y="73"/>
                      </a:lnTo>
                      <a:lnTo>
                        <a:pt x="8" y="73"/>
                      </a:lnTo>
                    </a:path>
                  </a:pathLst>
                </a:custGeom>
                <a:noFill/>
                <a:ln w="6350">
                  <a:solidFill>
                    <a:srgbClr val="0C0CFF"/>
                  </a:solidFill>
                  <a:prstDash val="solid"/>
                  <a:round/>
                  <a:headEnd/>
                  <a:tailEnd/>
                </a:ln>
              </p:spPr>
              <p:txBody>
                <a:bodyPr/>
                <a:lstStyle/>
                <a:p>
                  <a:endParaRPr lang="en-US"/>
                </a:p>
              </p:txBody>
            </p:sp>
            <p:sp>
              <p:nvSpPr>
                <p:cNvPr id="3882" name="Freeform 3607"/>
                <p:cNvSpPr>
                  <a:spLocks/>
                </p:cNvSpPr>
                <p:nvPr/>
              </p:nvSpPr>
              <p:spPr bwMode="auto">
                <a:xfrm>
                  <a:off x="1921" y="3661"/>
                  <a:ext cx="2" cy="14"/>
                </a:xfrm>
                <a:custGeom>
                  <a:avLst/>
                  <a:gdLst>
                    <a:gd name="T0" fmla="*/ 0 w 7"/>
                    <a:gd name="T1" fmla="*/ 0 h 69"/>
                    <a:gd name="T2" fmla="*/ 6 w 7"/>
                    <a:gd name="T3" fmla="*/ 69 h 69"/>
                    <a:gd name="T4" fmla="*/ 7 w 7"/>
                    <a:gd name="T5" fmla="*/ 69 h 69"/>
                    <a:gd name="T6" fmla="*/ 0 60000 65536"/>
                    <a:gd name="T7" fmla="*/ 0 60000 65536"/>
                    <a:gd name="T8" fmla="*/ 0 60000 65536"/>
                    <a:gd name="T9" fmla="*/ 0 w 7"/>
                    <a:gd name="T10" fmla="*/ 0 h 69"/>
                    <a:gd name="T11" fmla="*/ 7 w 7"/>
                    <a:gd name="T12" fmla="*/ 69 h 69"/>
                  </a:gdLst>
                  <a:ahLst/>
                  <a:cxnLst>
                    <a:cxn ang="T6">
                      <a:pos x="T0" y="T1"/>
                    </a:cxn>
                    <a:cxn ang="T7">
                      <a:pos x="T2" y="T3"/>
                    </a:cxn>
                    <a:cxn ang="T8">
                      <a:pos x="T4" y="T5"/>
                    </a:cxn>
                  </a:cxnLst>
                  <a:rect l="T9" t="T10" r="T11" b="T12"/>
                  <a:pathLst>
                    <a:path w="7" h="69">
                      <a:moveTo>
                        <a:pt x="0" y="0"/>
                      </a:moveTo>
                      <a:lnTo>
                        <a:pt x="6" y="69"/>
                      </a:lnTo>
                      <a:lnTo>
                        <a:pt x="7" y="69"/>
                      </a:lnTo>
                    </a:path>
                  </a:pathLst>
                </a:custGeom>
                <a:noFill/>
                <a:ln w="6350">
                  <a:solidFill>
                    <a:srgbClr val="0C0CFF"/>
                  </a:solidFill>
                  <a:prstDash val="solid"/>
                  <a:round/>
                  <a:headEnd/>
                  <a:tailEnd/>
                </a:ln>
              </p:spPr>
              <p:txBody>
                <a:bodyPr/>
                <a:lstStyle/>
                <a:p>
                  <a:endParaRPr lang="en-US"/>
                </a:p>
              </p:txBody>
            </p:sp>
            <p:sp>
              <p:nvSpPr>
                <p:cNvPr id="3883" name="Freeform 3608"/>
                <p:cNvSpPr>
                  <a:spLocks/>
                </p:cNvSpPr>
                <p:nvPr/>
              </p:nvSpPr>
              <p:spPr bwMode="auto">
                <a:xfrm>
                  <a:off x="1923" y="3675"/>
                  <a:ext cx="1" cy="12"/>
                </a:xfrm>
                <a:custGeom>
                  <a:avLst/>
                  <a:gdLst>
                    <a:gd name="T0" fmla="*/ 0 w 8"/>
                    <a:gd name="T1" fmla="*/ 0 h 65"/>
                    <a:gd name="T2" fmla="*/ 7 w 8"/>
                    <a:gd name="T3" fmla="*/ 65 h 65"/>
                    <a:gd name="T4" fmla="*/ 8 w 8"/>
                    <a:gd name="T5" fmla="*/ 65 h 65"/>
                    <a:gd name="T6" fmla="*/ 0 60000 65536"/>
                    <a:gd name="T7" fmla="*/ 0 60000 65536"/>
                    <a:gd name="T8" fmla="*/ 0 60000 65536"/>
                    <a:gd name="T9" fmla="*/ 0 w 8"/>
                    <a:gd name="T10" fmla="*/ 0 h 65"/>
                    <a:gd name="T11" fmla="*/ 8 w 8"/>
                    <a:gd name="T12" fmla="*/ 65 h 65"/>
                  </a:gdLst>
                  <a:ahLst/>
                  <a:cxnLst>
                    <a:cxn ang="T6">
                      <a:pos x="T0" y="T1"/>
                    </a:cxn>
                    <a:cxn ang="T7">
                      <a:pos x="T2" y="T3"/>
                    </a:cxn>
                    <a:cxn ang="T8">
                      <a:pos x="T4" y="T5"/>
                    </a:cxn>
                  </a:cxnLst>
                  <a:rect l="T9" t="T10" r="T11" b="T12"/>
                  <a:pathLst>
                    <a:path w="8" h="65">
                      <a:moveTo>
                        <a:pt x="0" y="0"/>
                      </a:moveTo>
                      <a:lnTo>
                        <a:pt x="7" y="65"/>
                      </a:lnTo>
                      <a:lnTo>
                        <a:pt x="8" y="65"/>
                      </a:lnTo>
                    </a:path>
                  </a:pathLst>
                </a:custGeom>
                <a:noFill/>
                <a:ln w="6350">
                  <a:solidFill>
                    <a:srgbClr val="0C0CFF"/>
                  </a:solidFill>
                  <a:prstDash val="solid"/>
                  <a:round/>
                  <a:headEnd/>
                  <a:tailEnd/>
                </a:ln>
              </p:spPr>
              <p:txBody>
                <a:bodyPr/>
                <a:lstStyle/>
                <a:p>
                  <a:endParaRPr lang="en-US"/>
                </a:p>
              </p:txBody>
            </p:sp>
            <p:sp>
              <p:nvSpPr>
                <p:cNvPr id="3884" name="Freeform 3609"/>
                <p:cNvSpPr>
                  <a:spLocks/>
                </p:cNvSpPr>
                <p:nvPr/>
              </p:nvSpPr>
              <p:spPr bwMode="auto">
                <a:xfrm>
                  <a:off x="1924" y="3687"/>
                  <a:ext cx="1" cy="12"/>
                </a:xfrm>
                <a:custGeom>
                  <a:avLst/>
                  <a:gdLst>
                    <a:gd name="T0" fmla="*/ 0 w 8"/>
                    <a:gd name="T1" fmla="*/ 0 h 60"/>
                    <a:gd name="T2" fmla="*/ 7 w 8"/>
                    <a:gd name="T3" fmla="*/ 60 h 60"/>
                    <a:gd name="T4" fmla="*/ 8 w 8"/>
                    <a:gd name="T5" fmla="*/ 60 h 60"/>
                    <a:gd name="T6" fmla="*/ 0 60000 65536"/>
                    <a:gd name="T7" fmla="*/ 0 60000 65536"/>
                    <a:gd name="T8" fmla="*/ 0 60000 65536"/>
                    <a:gd name="T9" fmla="*/ 0 w 8"/>
                    <a:gd name="T10" fmla="*/ 0 h 60"/>
                    <a:gd name="T11" fmla="*/ 8 w 8"/>
                    <a:gd name="T12" fmla="*/ 60 h 60"/>
                  </a:gdLst>
                  <a:ahLst/>
                  <a:cxnLst>
                    <a:cxn ang="T6">
                      <a:pos x="T0" y="T1"/>
                    </a:cxn>
                    <a:cxn ang="T7">
                      <a:pos x="T2" y="T3"/>
                    </a:cxn>
                    <a:cxn ang="T8">
                      <a:pos x="T4" y="T5"/>
                    </a:cxn>
                  </a:cxnLst>
                  <a:rect l="T9" t="T10" r="T11" b="T12"/>
                  <a:pathLst>
                    <a:path w="8" h="60">
                      <a:moveTo>
                        <a:pt x="0" y="0"/>
                      </a:moveTo>
                      <a:lnTo>
                        <a:pt x="7" y="60"/>
                      </a:lnTo>
                      <a:lnTo>
                        <a:pt x="8" y="60"/>
                      </a:lnTo>
                    </a:path>
                  </a:pathLst>
                </a:custGeom>
                <a:noFill/>
                <a:ln w="6350">
                  <a:solidFill>
                    <a:srgbClr val="0C0CFF"/>
                  </a:solidFill>
                  <a:prstDash val="solid"/>
                  <a:round/>
                  <a:headEnd/>
                  <a:tailEnd/>
                </a:ln>
              </p:spPr>
              <p:txBody>
                <a:bodyPr/>
                <a:lstStyle/>
                <a:p>
                  <a:endParaRPr lang="en-US"/>
                </a:p>
              </p:txBody>
            </p:sp>
            <p:sp>
              <p:nvSpPr>
                <p:cNvPr id="3885" name="Freeform 3610"/>
                <p:cNvSpPr>
                  <a:spLocks/>
                </p:cNvSpPr>
                <p:nvPr/>
              </p:nvSpPr>
              <p:spPr bwMode="auto">
                <a:xfrm>
                  <a:off x="1925" y="3699"/>
                  <a:ext cx="2" cy="10"/>
                </a:xfrm>
                <a:custGeom>
                  <a:avLst/>
                  <a:gdLst>
                    <a:gd name="T0" fmla="*/ 0 w 7"/>
                    <a:gd name="T1" fmla="*/ 0 h 54"/>
                    <a:gd name="T2" fmla="*/ 6 w 7"/>
                    <a:gd name="T3" fmla="*/ 54 h 54"/>
                    <a:gd name="T4" fmla="*/ 7 w 7"/>
                    <a:gd name="T5" fmla="*/ 54 h 54"/>
                    <a:gd name="T6" fmla="*/ 0 60000 65536"/>
                    <a:gd name="T7" fmla="*/ 0 60000 65536"/>
                    <a:gd name="T8" fmla="*/ 0 60000 65536"/>
                    <a:gd name="T9" fmla="*/ 0 w 7"/>
                    <a:gd name="T10" fmla="*/ 0 h 54"/>
                    <a:gd name="T11" fmla="*/ 7 w 7"/>
                    <a:gd name="T12" fmla="*/ 54 h 54"/>
                  </a:gdLst>
                  <a:ahLst/>
                  <a:cxnLst>
                    <a:cxn ang="T6">
                      <a:pos x="T0" y="T1"/>
                    </a:cxn>
                    <a:cxn ang="T7">
                      <a:pos x="T2" y="T3"/>
                    </a:cxn>
                    <a:cxn ang="T8">
                      <a:pos x="T4" y="T5"/>
                    </a:cxn>
                  </a:cxnLst>
                  <a:rect l="T9" t="T10" r="T11" b="T12"/>
                  <a:pathLst>
                    <a:path w="7" h="54">
                      <a:moveTo>
                        <a:pt x="0" y="0"/>
                      </a:moveTo>
                      <a:lnTo>
                        <a:pt x="6" y="54"/>
                      </a:lnTo>
                      <a:lnTo>
                        <a:pt x="7" y="54"/>
                      </a:lnTo>
                    </a:path>
                  </a:pathLst>
                </a:custGeom>
                <a:noFill/>
                <a:ln w="6350">
                  <a:solidFill>
                    <a:srgbClr val="0C0CFF"/>
                  </a:solidFill>
                  <a:prstDash val="solid"/>
                  <a:round/>
                  <a:headEnd/>
                  <a:tailEnd/>
                </a:ln>
              </p:spPr>
              <p:txBody>
                <a:bodyPr/>
                <a:lstStyle/>
                <a:p>
                  <a:endParaRPr lang="en-US"/>
                </a:p>
              </p:txBody>
            </p:sp>
            <p:sp>
              <p:nvSpPr>
                <p:cNvPr id="3886" name="Freeform 3611"/>
                <p:cNvSpPr>
                  <a:spLocks/>
                </p:cNvSpPr>
                <p:nvPr/>
              </p:nvSpPr>
              <p:spPr bwMode="auto">
                <a:xfrm>
                  <a:off x="1926" y="3709"/>
                  <a:ext cx="2" cy="9"/>
                </a:xfrm>
                <a:custGeom>
                  <a:avLst/>
                  <a:gdLst>
                    <a:gd name="T0" fmla="*/ 0 w 8"/>
                    <a:gd name="T1" fmla="*/ 0 h 47"/>
                    <a:gd name="T2" fmla="*/ 7 w 8"/>
                    <a:gd name="T3" fmla="*/ 47 h 47"/>
                    <a:gd name="T4" fmla="*/ 8 w 8"/>
                    <a:gd name="T5" fmla="*/ 47 h 47"/>
                    <a:gd name="T6" fmla="*/ 0 60000 65536"/>
                    <a:gd name="T7" fmla="*/ 0 60000 65536"/>
                    <a:gd name="T8" fmla="*/ 0 60000 65536"/>
                    <a:gd name="T9" fmla="*/ 0 w 8"/>
                    <a:gd name="T10" fmla="*/ 0 h 47"/>
                    <a:gd name="T11" fmla="*/ 8 w 8"/>
                    <a:gd name="T12" fmla="*/ 47 h 47"/>
                  </a:gdLst>
                  <a:ahLst/>
                  <a:cxnLst>
                    <a:cxn ang="T6">
                      <a:pos x="T0" y="T1"/>
                    </a:cxn>
                    <a:cxn ang="T7">
                      <a:pos x="T2" y="T3"/>
                    </a:cxn>
                    <a:cxn ang="T8">
                      <a:pos x="T4" y="T5"/>
                    </a:cxn>
                  </a:cxnLst>
                  <a:rect l="T9" t="T10" r="T11" b="T12"/>
                  <a:pathLst>
                    <a:path w="8" h="47">
                      <a:moveTo>
                        <a:pt x="0" y="0"/>
                      </a:moveTo>
                      <a:lnTo>
                        <a:pt x="7" y="47"/>
                      </a:lnTo>
                      <a:lnTo>
                        <a:pt x="8" y="47"/>
                      </a:lnTo>
                    </a:path>
                  </a:pathLst>
                </a:custGeom>
                <a:noFill/>
                <a:ln w="6350">
                  <a:solidFill>
                    <a:srgbClr val="0C0CFF"/>
                  </a:solidFill>
                  <a:prstDash val="solid"/>
                  <a:round/>
                  <a:headEnd/>
                  <a:tailEnd/>
                </a:ln>
              </p:spPr>
              <p:txBody>
                <a:bodyPr/>
                <a:lstStyle/>
                <a:p>
                  <a:endParaRPr lang="en-US"/>
                </a:p>
              </p:txBody>
            </p:sp>
            <p:sp>
              <p:nvSpPr>
                <p:cNvPr id="3887" name="Freeform 3612"/>
                <p:cNvSpPr>
                  <a:spLocks/>
                </p:cNvSpPr>
                <p:nvPr/>
              </p:nvSpPr>
              <p:spPr bwMode="auto">
                <a:xfrm>
                  <a:off x="1928" y="3718"/>
                  <a:ext cx="1" cy="8"/>
                </a:xfrm>
                <a:custGeom>
                  <a:avLst/>
                  <a:gdLst>
                    <a:gd name="T0" fmla="*/ 0 w 7"/>
                    <a:gd name="T1" fmla="*/ 0 h 42"/>
                    <a:gd name="T2" fmla="*/ 6 w 7"/>
                    <a:gd name="T3" fmla="*/ 42 h 42"/>
                    <a:gd name="T4" fmla="*/ 7 w 7"/>
                    <a:gd name="T5" fmla="*/ 42 h 42"/>
                    <a:gd name="T6" fmla="*/ 0 60000 65536"/>
                    <a:gd name="T7" fmla="*/ 0 60000 65536"/>
                    <a:gd name="T8" fmla="*/ 0 60000 65536"/>
                    <a:gd name="T9" fmla="*/ 0 w 7"/>
                    <a:gd name="T10" fmla="*/ 0 h 42"/>
                    <a:gd name="T11" fmla="*/ 7 w 7"/>
                    <a:gd name="T12" fmla="*/ 42 h 42"/>
                  </a:gdLst>
                  <a:ahLst/>
                  <a:cxnLst>
                    <a:cxn ang="T6">
                      <a:pos x="T0" y="T1"/>
                    </a:cxn>
                    <a:cxn ang="T7">
                      <a:pos x="T2" y="T3"/>
                    </a:cxn>
                    <a:cxn ang="T8">
                      <a:pos x="T4" y="T5"/>
                    </a:cxn>
                  </a:cxnLst>
                  <a:rect l="T9" t="T10" r="T11" b="T12"/>
                  <a:pathLst>
                    <a:path w="7" h="42">
                      <a:moveTo>
                        <a:pt x="0" y="0"/>
                      </a:moveTo>
                      <a:lnTo>
                        <a:pt x="6" y="42"/>
                      </a:lnTo>
                      <a:lnTo>
                        <a:pt x="7" y="42"/>
                      </a:lnTo>
                    </a:path>
                  </a:pathLst>
                </a:custGeom>
                <a:noFill/>
                <a:ln w="6350">
                  <a:solidFill>
                    <a:srgbClr val="0C0CFF"/>
                  </a:solidFill>
                  <a:prstDash val="solid"/>
                  <a:round/>
                  <a:headEnd/>
                  <a:tailEnd/>
                </a:ln>
              </p:spPr>
              <p:txBody>
                <a:bodyPr/>
                <a:lstStyle/>
                <a:p>
                  <a:endParaRPr lang="en-US"/>
                </a:p>
              </p:txBody>
            </p:sp>
            <p:sp>
              <p:nvSpPr>
                <p:cNvPr id="3888" name="Freeform 3613"/>
                <p:cNvSpPr>
                  <a:spLocks/>
                </p:cNvSpPr>
                <p:nvPr/>
              </p:nvSpPr>
              <p:spPr bwMode="auto">
                <a:xfrm>
                  <a:off x="1929" y="3726"/>
                  <a:ext cx="1" cy="7"/>
                </a:xfrm>
                <a:custGeom>
                  <a:avLst/>
                  <a:gdLst>
                    <a:gd name="T0" fmla="*/ 0 w 8"/>
                    <a:gd name="T1" fmla="*/ 0 h 35"/>
                    <a:gd name="T2" fmla="*/ 7 w 8"/>
                    <a:gd name="T3" fmla="*/ 35 h 35"/>
                    <a:gd name="T4" fmla="*/ 8 w 8"/>
                    <a:gd name="T5" fmla="*/ 35 h 35"/>
                    <a:gd name="T6" fmla="*/ 0 60000 65536"/>
                    <a:gd name="T7" fmla="*/ 0 60000 65536"/>
                    <a:gd name="T8" fmla="*/ 0 60000 65536"/>
                    <a:gd name="T9" fmla="*/ 0 w 8"/>
                    <a:gd name="T10" fmla="*/ 0 h 35"/>
                    <a:gd name="T11" fmla="*/ 8 w 8"/>
                    <a:gd name="T12" fmla="*/ 35 h 35"/>
                  </a:gdLst>
                  <a:ahLst/>
                  <a:cxnLst>
                    <a:cxn ang="T6">
                      <a:pos x="T0" y="T1"/>
                    </a:cxn>
                    <a:cxn ang="T7">
                      <a:pos x="T2" y="T3"/>
                    </a:cxn>
                    <a:cxn ang="T8">
                      <a:pos x="T4" y="T5"/>
                    </a:cxn>
                  </a:cxnLst>
                  <a:rect l="T9" t="T10" r="T11" b="T12"/>
                  <a:pathLst>
                    <a:path w="8" h="35">
                      <a:moveTo>
                        <a:pt x="0" y="0"/>
                      </a:moveTo>
                      <a:lnTo>
                        <a:pt x="7" y="35"/>
                      </a:lnTo>
                      <a:lnTo>
                        <a:pt x="8" y="35"/>
                      </a:lnTo>
                    </a:path>
                  </a:pathLst>
                </a:custGeom>
                <a:noFill/>
                <a:ln w="6350">
                  <a:solidFill>
                    <a:srgbClr val="0C0CFF"/>
                  </a:solidFill>
                  <a:prstDash val="solid"/>
                  <a:round/>
                  <a:headEnd/>
                  <a:tailEnd/>
                </a:ln>
              </p:spPr>
              <p:txBody>
                <a:bodyPr/>
                <a:lstStyle/>
                <a:p>
                  <a:endParaRPr lang="en-US"/>
                </a:p>
              </p:txBody>
            </p:sp>
            <p:sp>
              <p:nvSpPr>
                <p:cNvPr id="3889" name="Freeform 3614"/>
                <p:cNvSpPr>
                  <a:spLocks/>
                </p:cNvSpPr>
                <p:nvPr/>
              </p:nvSpPr>
              <p:spPr bwMode="auto">
                <a:xfrm>
                  <a:off x="1930" y="3733"/>
                  <a:ext cx="2" cy="5"/>
                </a:xfrm>
                <a:custGeom>
                  <a:avLst/>
                  <a:gdLst>
                    <a:gd name="T0" fmla="*/ 0 w 7"/>
                    <a:gd name="T1" fmla="*/ 0 h 28"/>
                    <a:gd name="T2" fmla="*/ 6 w 7"/>
                    <a:gd name="T3" fmla="*/ 28 h 28"/>
                    <a:gd name="T4" fmla="*/ 7 w 7"/>
                    <a:gd name="T5" fmla="*/ 28 h 28"/>
                    <a:gd name="T6" fmla="*/ 0 60000 65536"/>
                    <a:gd name="T7" fmla="*/ 0 60000 65536"/>
                    <a:gd name="T8" fmla="*/ 0 60000 65536"/>
                    <a:gd name="T9" fmla="*/ 0 w 7"/>
                    <a:gd name="T10" fmla="*/ 0 h 28"/>
                    <a:gd name="T11" fmla="*/ 7 w 7"/>
                    <a:gd name="T12" fmla="*/ 28 h 28"/>
                  </a:gdLst>
                  <a:ahLst/>
                  <a:cxnLst>
                    <a:cxn ang="T6">
                      <a:pos x="T0" y="T1"/>
                    </a:cxn>
                    <a:cxn ang="T7">
                      <a:pos x="T2" y="T3"/>
                    </a:cxn>
                    <a:cxn ang="T8">
                      <a:pos x="T4" y="T5"/>
                    </a:cxn>
                  </a:cxnLst>
                  <a:rect l="T9" t="T10" r="T11" b="T12"/>
                  <a:pathLst>
                    <a:path w="7" h="28">
                      <a:moveTo>
                        <a:pt x="0" y="0"/>
                      </a:moveTo>
                      <a:lnTo>
                        <a:pt x="6" y="28"/>
                      </a:lnTo>
                      <a:lnTo>
                        <a:pt x="7" y="28"/>
                      </a:lnTo>
                    </a:path>
                  </a:pathLst>
                </a:custGeom>
                <a:noFill/>
                <a:ln w="6350">
                  <a:solidFill>
                    <a:srgbClr val="0C0CFF"/>
                  </a:solidFill>
                  <a:prstDash val="solid"/>
                  <a:round/>
                  <a:headEnd/>
                  <a:tailEnd/>
                </a:ln>
              </p:spPr>
              <p:txBody>
                <a:bodyPr/>
                <a:lstStyle/>
                <a:p>
                  <a:endParaRPr lang="en-US"/>
                </a:p>
              </p:txBody>
            </p:sp>
            <p:sp>
              <p:nvSpPr>
                <p:cNvPr id="3890" name="Freeform 3615"/>
                <p:cNvSpPr>
                  <a:spLocks/>
                </p:cNvSpPr>
                <p:nvPr/>
              </p:nvSpPr>
              <p:spPr bwMode="auto">
                <a:xfrm>
                  <a:off x="1931" y="3738"/>
                  <a:ext cx="2" cy="4"/>
                </a:xfrm>
                <a:custGeom>
                  <a:avLst/>
                  <a:gdLst>
                    <a:gd name="T0" fmla="*/ 0 w 8"/>
                    <a:gd name="T1" fmla="*/ 0 h 23"/>
                    <a:gd name="T2" fmla="*/ 7 w 8"/>
                    <a:gd name="T3" fmla="*/ 23 h 23"/>
                    <a:gd name="T4" fmla="*/ 8 w 8"/>
                    <a:gd name="T5" fmla="*/ 23 h 23"/>
                    <a:gd name="T6" fmla="*/ 0 60000 65536"/>
                    <a:gd name="T7" fmla="*/ 0 60000 65536"/>
                    <a:gd name="T8" fmla="*/ 0 60000 65536"/>
                    <a:gd name="T9" fmla="*/ 0 w 8"/>
                    <a:gd name="T10" fmla="*/ 0 h 23"/>
                    <a:gd name="T11" fmla="*/ 8 w 8"/>
                    <a:gd name="T12" fmla="*/ 23 h 23"/>
                  </a:gdLst>
                  <a:ahLst/>
                  <a:cxnLst>
                    <a:cxn ang="T6">
                      <a:pos x="T0" y="T1"/>
                    </a:cxn>
                    <a:cxn ang="T7">
                      <a:pos x="T2" y="T3"/>
                    </a:cxn>
                    <a:cxn ang="T8">
                      <a:pos x="T4" y="T5"/>
                    </a:cxn>
                  </a:cxnLst>
                  <a:rect l="T9" t="T10" r="T11" b="T12"/>
                  <a:pathLst>
                    <a:path w="8" h="23">
                      <a:moveTo>
                        <a:pt x="0" y="0"/>
                      </a:moveTo>
                      <a:lnTo>
                        <a:pt x="7" y="23"/>
                      </a:lnTo>
                      <a:lnTo>
                        <a:pt x="8" y="23"/>
                      </a:lnTo>
                    </a:path>
                  </a:pathLst>
                </a:custGeom>
                <a:noFill/>
                <a:ln w="6350">
                  <a:solidFill>
                    <a:srgbClr val="0C0CFF"/>
                  </a:solidFill>
                  <a:prstDash val="solid"/>
                  <a:round/>
                  <a:headEnd/>
                  <a:tailEnd/>
                </a:ln>
              </p:spPr>
              <p:txBody>
                <a:bodyPr/>
                <a:lstStyle/>
                <a:p>
                  <a:endParaRPr lang="en-US"/>
                </a:p>
              </p:txBody>
            </p:sp>
            <p:sp>
              <p:nvSpPr>
                <p:cNvPr id="3891" name="Freeform 3616"/>
                <p:cNvSpPr>
                  <a:spLocks/>
                </p:cNvSpPr>
                <p:nvPr/>
              </p:nvSpPr>
              <p:spPr bwMode="auto">
                <a:xfrm>
                  <a:off x="1933" y="3742"/>
                  <a:ext cx="1" cy="4"/>
                </a:xfrm>
                <a:custGeom>
                  <a:avLst/>
                  <a:gdLst>
                    <a:gd name="T0" fmla="*/ 0 w 7"/>
                    <a:gd name="T1" fmla="*/ 0 h 18"/>
                    <a:gd name="T2" fmla="*/ 6 w 7"/>
                    <a:gd name="T3" fmla="*/ 18 h 18"/>
                    <a:gd name="T4" fmla="*/ 7 w 7"/>
                    <a:gd name="T5" fmla="*/ 18 h 18"/>
                    <a:gd name="T6" fmla="*/ 0 60000 65536"/>
                    <a:gd name="T7" fmla="*/ 0 60000 65536"/>
                    <a:gd name="T8" fmla="*/ 0 60000 65536"/>
                    <a:gd name="T9" fmla="*/ 0 w 7"/>
                    <a:gd name="T10" fmla="*/ 0 h 18"/>
                    <a:gd name="T11" fmla="*/ 7 w 7"/>
                    <a:gd name="T12" fmla="*/ 18 h 18"/>
                  </a:gdLst>
                  <a:ahLst/>
                  <a:cxnLst>
                    <a:cxn ang="T6">
                      <a:pos x="T0" y="T1"/>
                    </a:cxn>
                    <a:cxn ang="T7">
                      <a:pos x="T2" y="T3"/>
                    </a:cxn>
                    <a:cxn ang="T8">
                      <a:pos x="T4" y="T5"/>
                    </a:cxn>
                  </a:cxnLst>
                  <a:rect l="T9" t="T10" r="T11" b="T12"/>
                  <a:pathLst>
                    <a:path w="7" h="18">
                      <a:moveTo>
                        <a:pt x="0" y="0"/>
                      </a:moveTo>
                      <a:lnTo>
                        <a:pt x="6" y="18"/>
                      </a:lnTo>
                      <a:lnTo>
                        <a:pt x="7" y="18"/>
                      </a:lnTo>
                    </a:path>
                  </a:pathLst>
                </a:custGeom>
                <a:noFill/>
                <a:ln w="6350">
                  <a:solidFill>
                    <a:srgbClr val="0C0CFF"/>
                  </a:solidFill>
                  <a:prstDash val="solid"/>
                  <a:round/>
                  <a:headEnd/>
                  <a:tailEnd/>
                </a:ln>
              </p:spPr>
              <p:txBody>
                <a:bodyPr/>
                <a:lstStyle/>
                <a:p>
                  <a:endParaRPr lang="en-US"/>
                </a:p>
              </p:txBody>
            </p:sp>
            <p:sp>
              <p:nvSpPr>
                <p:cNvPr id="3892" name="Freeform 3617"/>
                <p:cNvSpPr>
                  <a:spLocks/>
                </p:cNvSpPr>
                <p:nvPr/>
              </p:nvSpPr>
              <p:spPr bwMode="auto">
                <a:xfrm>
                  <a:off x="1934" y="3746"/>
                  <a:ext cx="1" cy="3"/>
                </a:xfrm>
                <a:custGeom>
                  <a:avLst/>
                  <a:gdLst>
                    <a:gd name="T0" fmla="*/ 0 w 8"/>
                    <a:gd name="T1" fmla="*/ 0 h 14"/>
                    <a:gd name="T2" fmla="*/ 7 w 8"/>
                    <a:gd name="T3" fmla="*/ 14 h 14"/>
                    <a:gd name="T4" fmla="*/ 8 w 8"/>
                    <a:gd name="T5" fmla="*/ 14 h 14"/>
                    <a:gd name="T6" fmla="*/ 0 60000 65536"/>
                    <a:gd name="T7" fmla="*/ 0 60000 65536"/>
                    <a:gd name="T8" fmla="*/ 0 60000 65536"/>
                    <a:gd name="T9" fmla="*/ 0 w 8"/>
                    <a:gd name="T10" fmla="*/ 0 h 14"/>
                    <a:gd name="T11" fmla="*/ 8 w 8"/>
                    <a:gd name="T12" fmla="*/ 14 h 14"/>
                  </a:gdLst>
                  <a:ahLst/>
                  <a:cxnLst>
                    <a:cxn ang="T6">
                      <a:pos x="T0" y="T1"/>
                    </a:cxn>
                    <a:cxn ang="T7">
                      <a:pos x="T2" y="T3"/>
                    </a:cxn>
                    <a:cxn ang="T8">
                      <a:pos x="T4" y="T5"/>
                    </a:cxn>
                  </a:cxnLst>
                  <a:rect l="T9" t="T10" r="T11" b="T12"/>
                  <a:pathLst>
                    <a:path w="8" h="14">
                      <a:moveTo>
                        <a:pt x="0" y="0"/>
                      </a:moveTo>
                      <a:lnTo>
                        <a:pt x="7" y="14"/>
                      </a:lnTo>
                      <a:lnTo>
                        <a:pt x="8" y="14"/>
                      </a:lnTo>
                    </a:path>
                  </a:pathLst>
                </a:custGeom>
                <a:noFill/>
                <a:ln w="6350">
                  <a:solidFill>
                    <a:srgbClr val="0C0CFF"/>
                  </a:solidFill>
                  <a:prstDash val="solid"/>
                  <a:round/>
                  <a:headEnd/>
                  <a:tailEnd/>
                </a:ln>
              </p:spPr>
              <p:txBody>
                <a:bodyPr/>
                <a:lstStyle/>
                <a:p>
                  <a:endParaRPr lang="en-US"/>
                </a:p>
              </p:txBody>
            </p:sp>
            <p:sp>
              <p:nvSpPr>
                <p:cNvPr id="3893" name="Freeform 3618"/>
                <p:cNvSpPr>
                  <a:spLocks/>
                </p:cNvSpPr>
                <p:nvPr/>
              </p:nvSpPr>
              <p:spPr bwMode="auto">
                <a:xfrm>
                  <a:off x="1935" y="3749"/>
                  <a:ext cx="2" cy="1"/>
                </a:xfrm>
                <a:custGeom>
                  <a:avLst/>
                  <a:gdLst>
                    <a:gd name="T0" fmla="*/ 0 w 8"/>
                    <a:gd name="T1" fmla="*/ 0 h 9"/>
                    <a:gd name="T2" fmla="*/ 7 w 8"/>
                    <a:gd name="T3" fmla="*/ 9 h 9"/>
                    <a:gd name="T4" fmla="*/ 8 w 8"/>
                    <a:gd name="T5" fmla="*/ 9 h 9"/>
                    <a:gd name="T6" fmla="*/ 0 60000 65536"/>
                    <a:gd name="T7" fmla="*/ 0 60000 65536"/>
                    <a:gd name="T8" fmla="*/ 0 60000 65536"/>
                    <a:gd name="T9" fmla="*/ 0 w 8"/>
                    <a:gd name="T10" fmla="*/ 0 h 9"/>
                    <a:gd name="T11" fmla="*/ 8 w 8"/>
                    <a:gd name="T12" fmla="*/ 9 h 9"/>
                  </a:gdLst>
                  <a:ahLst/>
                  <a:cxnLst>
                    <a:cxn ang="T6">
                      <a:pos x="T0" y="T1"/>
                    </a:cxn>
                    <a:cxn ang="T7">
                      <a:pos x="T2" y="T3"/>
                    </a:cxn>
                    <a:cxn ang="T8">
                      <a:pos x="T4" y="T5"/>
                    </a:cxn>
                  </a:cxnLst>
                  <a:rect l="T9" t="T10" r="T11" b="T12"/>
                  <a:pathLst>
                    <a:path w="8" h="9">
                      <a:moveTo>
                        <a:pt x="0" y="0"/>
                      </a:moveTo>
                      <a:lnTo>
                        <a:pt x="7" y="9"/>
                      </a:lnTo>
                      <a:lnTo>
                        <a:pt x="8" y="9"/>
                      </a:lnTo>
                    </a:path>
                  </a:pathLst>
                </a:custGeom>
                <a:noFill/>
                <a:ln w="6350">
                  <a:solidFill>
                    <a:srgbClr val="0C0CFF"/>
                  </a:solidFill>
                  <a:prstDash val="solid"/>
                  <a:round/>
                  <a:headEnd/>
                  <a:tailEnd/>
                </a:ln>
              </p:spPr>
              <p:txBody>
                <a:bodyPr/>
                <a:lstStyle/>
                <a:p>
                  <a:endParaRPr lang="en-US"/>
                </a:p>
              </p:txBody>
            </p:sp>
            <p:sp>
              <p:nvSpPr>
                <p:cNvPr id="3894" name="Freeform 3619"/>
                <p:cNvSpPr>
                  <a:spLocks/>
                </p:cNvSpPr>
                <p:nvPr/>
              </p:nvSpPr>
              <p:spPr bwMode="auto">
                <a:xfrm>
                  <a:off x="1937" y="3750"/>
                  <a:ext cx="1" cy="1"/>
                </a:xfrm>
                <a:custGeom>
                  <a:avLst/>
                  <a:gdLst>
                    <a:gd name="T0" fmla="*/ 0 w 7"/>
                    <a:gd name="T1" fmla="*/ 0 h 6"/>
                    <a:gd name="T2" fmla="*/ 6 w 7"/>
                    <a:gd name="T3" fmla="*/ 6 h 6"/>
                    <a:gd name="T4" fmla="*/ 7 w 7"/>
                    <a:gd name="T5" fmla="*/ 6 h 6"/>
                    <a:gd name="T6" fmla="*/ 0 60000 65536"/>
                    <a:gd name="T7" fmla="*/ 0 60000 65536"/>
                    <a:gd name="T8" fmla="*/ 0 60000 65536"/>
                    <a:gd name="T9" fmla="*/ 0 w 7"/>
                    <a:gd name="T10" fmla="*/ 0 h 6"/>
                    <a:gd name="T11" fmla="*/ 7 w 7"/>
                    <a:gd name="T12" fmla="*/ 6 h 6"/>
                  </a:gdLst>
                  <a:ahLst/>
                  <a:cxnLst>
                    <a:cxn ang="T6">
                      <a:pos x="T0" y="T1"/>
                    </a:cxn>
                    <a:cxn ang="T7">
                      <a:pos x="T2" y="T3"/>
                    </a:cxn>
                    <a:cxn ang="T8">
                      <a:pos x="T4" y="T5"/>
                    </a:cxn>
                  </a:cxnLst>
                  <a:rect l="T9" t="T10" r="T11" b="T12"/>
                  <a:pathLst>
                    <a:path w="7" h="6">
                      <a:moveTo>
                        <a:pt x="0" y="0"/>
                      </a:moveTo>
                      <a:lnTo>
                        <a:pt x="6" y="6"/>
                      </a:lnTo>
                      <a:lnTo>
                        <a:pt x="7" y="6"/>
                      </a:lnTo>
                    </a:path>
                  </a:pathLst>
                </a:custGeom>
                <a:noFill/>
                <a:ln w="6350">
                  <a:solidFill>
                    <a:srgbClr val="0C0CFF"/>
                  </a:solidFill>
                  <a:prstDash val="solid"/>
                  <a:round/>
                  <a:headEnd/>
                  <a:tailEnd/>
                </a:ln>
              </p:spPr>
              <p:txBody>
                <a:bodyPr/>
                <a:lstStyle/>
                <a:p>
                  <a:endParaRPr lang="en-US"/>
                </a:p>
              </p:txBody>
            </p:sp>
            <p:sp>
              <p:nvSpPr>
                <p:cNvPr id="3895" name="Freeform 3620"/>
                <p:cNvSpPr>
                  <a:spLocks/>
                </p:cNvSpPr>
                <p:nvPr/>
              </p:nvSpPr>
              <p:spPr bwMode="auto">
                <a:xfrm>
                  <a:off x="1938" y="3751"/>
                  <a:ext cx="1" cy="1"/>
                </a:xfrm>
                <a:custGeom>
                  <a:avLst/>
                  <a:gdLst>
                    <a:gd name="T0" fmla="*/ 0 w 8"/>
                    <a:gd name="T1" fmla="*/ 0 h 4"/>
                    <a:gd name="T2" fmla="*/ 7 w 8"/>
                    <a:gd name="T3" fmla="*/ 4 h 4"/>
                    <a:gd name="T4" fmla="*/ 8 w 8"/>
                    <a:gd name="T5" fmla="*/ 4 h 4"/>
                    <a:gd name="T6" fmla="*/ 0 60000 65536"/>
                    <a:gd name="T7" fmla="*/ 0 60000 65536"/>
                    <a:gd name="T8" fmla="*/ 0 60000 65536"/>
                    <a:gd name="T9" fmla="*/ 0 w 8"/>
                    <a:gd name="T10" fmla="*/ 0 h 4"/>
                    <a:gd name="T11" fmla="*/ 8 w 8"/>
                    <a:gd name="T12" fmla="*/ 4 h 4"/>
                  </a:gdLst>
                  <a:ahLst/>
                  <a:cxnLst>
                    <a:cxn ang="T6">
                      <a:pos x="T0" y="T1"/>
                    </a:cxn>
                    <a:cxn ang="T7">
                      <a:pos x="T2" y="T3"/>
                    </a:cxn>
                    <a:cxn ang="T8">
                      <a:pos x="T4" y="T5"/>
                    </a:cxn>
                  </a:cxnLst>
                  <a:rect l="T9" t="T10" r="T11" b="T12"/>
                  <a:pathLst>
                    <a:path w="8" h="4">
                      <a:moveTo>
                        <a:pt x="0" y="0"/>
                      </a:moveTo>
                      <a:lnTo>
                        <a:pt x="7" y="4"/>
                      </a:lnTo>
                      <a:lnTo>
                        <a:pt x="8" y="4"/>
                      </a:lnTo>
                    </a:path>
                  </a:pathLst>
                </a:custGeom>
                <a:noFill/>
                <a:ln w="6350">
                  <a:solidFill>
                    <a:srgbClr val="0C0CFF"/>
                  </a:solidFill>
                  <a:prstDash val="solid"/>
                  <a:round/>
                  <a:headEnd/>
                  <a:tailEnd/>
                </a:ln>
              </p:spPr>
              <p:txBody>
                <a:bodyPr/>
                <a:lstStyle/>
                <a:p>
                  <a:endParaRPr lang="en-US"/>
                </a:p>
              </p:txBody>
            </p:sp>
            <p:sp>
              <p:nvSpPr>
                <p:cNvPr id="3896" name="Freeform 3621"/>
                <p:cNvSpPr>
                  <a:spLocks/>
                </p:cNvSpPr>
                <p:nvPr/>
              </p:nvSpPr>
              <p:spPr bwMode="auto">
                <a:xfrm>
                  <a:off x="1939" y="3752"/>
                  <a:ext cx="1" cy="1"/>
                </a:xfrm>
                <a:custGeom>
                  <a:avLst/>
                  <a:gdLst>
                    <a:gd name="T0" fmla="*/ 0 w 7"/>
                    <a:gd name="T1" fmla="*/ 0 h 1"/>
                    <a:gd name="T2" fmla="*/ 6 w 7"/>
                    <a:gd name="T3" fmla="*/ 1 h 1"/>
                    <a:gd name="T4" fmla="*/ 7 w 7"/>
                    <a:gd name="T5" fmla="*/ 1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1"/>
                      </a:lnTo>
                      <a:lnTo>
                        <a:pt x="7" y="1"/>
                      </a:lnTo>
                    </a:path>
                  </a:pathLst>
                </a:custGeom>
                <a:noFill/>
                <a:ln w="6350">
                  <a:solidFill>
                    <a:srgbClr val="0C0CFF"/>
                  </a:solidFill>
                  <a:prstDash val="solid"/>
                  <a:round/>
                  <a:headEnd/>
                  <a:tailEnd/>
                </a:ln>
              </p:spPr>
              <p:txBody>
                <a:bodyPr/>
                <a:lstStyle/>
                <a:p>
                  <a:endParaRPr lang="en-US"/>
                </a:p>
              </p:txBody>
            </p:sp>
            <p:sp>
              <p:nvSpPr>
                <p:cNvPr id="3897" name="Freeform 3622"/>
                <p:cNvSpPr>
                  <a:spLocks/>
                </p:cNvSpPr>
                <p:nvPr/>
              </p:nvSpPr>
              <p:spPr bwMode="auto">
                <a:xfrm>
                  <a:off x="1940" y="3752"/>
                  <a:ext cx="2" cy="1"/>
                </a:xfrm>
                <a:custGeom>
                  <a:avLst/>
                  <a:gdLst>
                    <a:gd name="T0" fmla="*/ 0 w 8"/>
                    <a:gd name="T1" fmla="*/ 0 h 1"/>
                    <a:gd name="T2" fmla="*/ 7 w 8"/>
                    <a:gd name="T3" fmla="*/ 1 h 1"/>
                    <a:gd name="T4" fmla="*/ 8 w 8"/>
                    <a:gd name="T5" fmla="*/ 1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1"/>
                      </a:lnTo>
                      <a:lnTo>
                        <a:pt x="8" y="1"/>
                      </a:lnTo>
                    </a:path>
                  </a:pathLst>
                </a:custGeom>
                <a:noFill/>
                <a:ln w="6350">
                  <a:solidFill>
                    <a:srgbClr val="0C0CFF"/>
                  </a:solidFill>
                  <a:prstDash val="solid"/>
                  <a:round/>
                  <a:headEnd/>
                  <a:tailEnd/>
                </a:ln>
              </p:spPr>
              <p:txBody>
                <a:bodyPr/>
                <a:lstStyle/>
                <a:p>
                  <a:endParaRPr lang="en-US"/>
                </a:p>
              </p:txBody>
            </p:sp>
            <p:sp>
              <p:nvSpPr>
                <p:cNvPr id="3898" name="Freeform 3623"/>
                <p:cNvSpPr>
                  <a:spLocks/>
                </p:cNvSpPr>
                <p:nvPr/>
              </p:nvSpPr>
              <p:spPr bwMode="auto">
                <a:xfrm>
                  <a:off x="1941" y="3753"/>
                  <a:ext cx="2"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3899" name="Freeform 3624"/>
                <p:cNvSpPr>
                  <a:spLocks/>
                </p:cNvSpPr>
                <p:nvPr/>
              </p:nvSpPr>
              <p:spPr bwMode="auto">
                <a:xfrm>
                  <a:off x="1943" y="3753"/>
                  <a:ext cx="1" cy="1"/>
                </a:xfrm>
                <a:custGeom>
                  <a:avLst/>
                  <a:gdLst>
                    <a:gd name="T0" fmla="*/ 0 w 8"/>
                    <a:gd name="T1" fmla="*/ 0 h 1"/>
                    <a:gd name="T2" fmla="*/ 7 w 8"/>
                    <a:gd name="T3" fmla="*/ 1 h 1"/>
                    <a:gd name="T4" fmla="*/ 8 w 8"/>
                    <a:gd name="T5" fmla="*/ 1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1"/>
                      </a:lnTo>
                      <a:lnTo>
                        <a:pt x="8" y="1"/>
                      </a:lnTo>
                    </a:path>
                  </a:pathLst>
                </a:custGeom>
                <a:noFill/>
                <a:ln w="6350">
                  <a:solidFill>
                    <a:srgbClr val="0C0CFF"/>
                  </a:solidFill>
                  <a:prstDash val="solid"/>
                  <a:round/>
                  <a:headEnd/>
                  <a:tailEnd/>
                </a:ln>
              </p:spPr>
              <p:txBody>
                <a:bodyPr/>
                <a:lstStyle/>
                <a:p>
                  <a:endParaRPr lang="en-US"/>
                </a:p>
              </p:txBody>
            </p:sp>
            <p:sp>
              <p:nvSpPr>
                <p:cNvPr id="3900" name="Freeform 3625"/>
                <p:cNvSpPr>
                  <a:spLocks/>
                </p:cNvSpPr>
                <p:nvPr/>
              </p:nvSpPr>
              <p:spPr bwMode="auto">
                <a:xfrm>
                  <a:off x="1944" y="3753"/>
                  <a:ext cx="1" cy="1"/>
                </a:xfrm>
                <a:custGeom>
                  <a:avLst/>
                  <a:gdLst>
                    <a:gd name="T0" fmla="*/ 0 w 7"/>
                    <a:gd name="T1" fmla="*/ 0 h 1"/>
                    <a:gd name="T2" fmla="*/ 6 w 7"/>
                    <a:gd name="T3" fmla="*/ 1 h 1"/>
                    <a:gd name="T4" fmla="*/ 7 w 7"/>
                    <a:gd name="T5" fmla="*/ 1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1"/>
                      </a:lnTo>
                      <a:lnTo>
                        <a:pt x="7" y="1"/>
                      </a:lnTo>
                    </a:path>
                  </a:pathLst>
                </a:custGeom>
                <a:noFill/>
                <a:ln w="6350">
                  <a:solidFill>
                    <a:srgbClr val="0C0CFF"/>
                  </a:solidFill>
                  <a:prstDash val="solid"/>
                  <a:round/>
                  <a:headEnd/>
                  <a:tailEnd/>
                </a:ln>
              </p:spPr>
              <p:txBody>
                <a:bodyPr/>
                <a:lstStyle/>
                <a:p>
                  <a:endParaRPr lang="en-US"/>
                </a:p>
              </p:txBody>
            </p:sp>
            <p:sp>
              <p:nvSpPr>
                <p:cNvPr id="3901" name="Freeform 3626"/>
                <p:cNvSpPr>
                  <a:spLocks/>
                </p:cNvSpPr>
                <p:nvPr/>
              </p:nvSpPr>
              <p:spPr bwMode="auto">
                <a:xfrm>
                  <a:off x="1945" y="3753"/>
                  <a:ext cx="2" cy="1"/>
                </a:xfrm>
                <a:custGeom>
                  <a:avLst/>
                  <a:gdLst>
                    <a:gd name="T0" fmla="*/ 0 w 8"/>
                    <a:gd name="T1" fmla="*/ 0 h 1"/>
                    <a:gd name="T2" fmla="*/ 7 w 8"/>
                    <a:gd name="T3" fmla="*/ 1 h 1"/>
                    <a:gd name="T4" fmla="*/ 8 w 8"/>
                    <a:gd name="T5" fmla="*/ 1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1"/>
                      </a:lnTo>
                      <a:lnTo>
                        <a:pt x="8" y="1"/>
                      </a:lnTo>
                    </a:path>
                  </a:pathLst>
                </a:custGeom>
                <a:noFill/>
                <a:ln w="6350">
                  <a:solidFill>
                    <a:srgbClr val="0C0CFF"/>
                  </a:solidFill>
                  <a:prstDash val="solid"/>
                  <a:round/>
                  <a:headEnd/>
                  <a:tailEnd/>
                </a:ln>
              </p:spPr>
              <p:txBody>
                <a:bodyPr/>
                <a:lstStyle/>
                <a:p>
                  <a:endParaRPr lang="en-US"/>
                </a:p>
              </p:txBody>
            </p:sp>
            <p:sp>
              <p:nvSpPr>
                <p:cNvPr id="3902" name="Freeform 3627"/>
                <p:cNvSpPr>
                  <a:spLocks/>
                </p:cNvSpPr>
                <p:nvPr/>
              </p:nvSpPr>
              <p:spPr bwMode="auto">
                <a:xfrm>
                  <a:off x="1946" y="3753"/>
                  <a:ext cx="2" cy="1"/>
                </a:xfrm>
                <a:custGeom>
                  <a:avLst/>
                  <a:gdLst>
                    <a:gd name="T0" fmla="*/ 0 w 7"/>
                    <a:gd name="T1" fmla="*/ 0 h 4"/>
                    <a:gd name="T2" fmla="*/ 6 w 7"/>
                    <a:gd name="T3" fmla="*/ 4 h 4"/>
                    <a:gd name="T4" fmla="*/ 7 w 7"/>
                    <a:gd name="T5" fmla="*/ 4 h 4"/>
                    <a:gd name="T6" fmla="*/ 0 60000 65536"/>
                    <a:gd name="T7" fmla="*/ 0 60000 65536"/>
                    <a:gd name="T8" fmla="*/ 0 60000 65536"/>
                    <a:gd name="T9" fmla="*/ 0 w 7"/>
                    <a:gd name="T10" fmla="*/ 0 h 4"/>
                    <a:gd name="T11" fmla="*/ 7 w 7"/>
                    <a:gd name="T12" fmla="*/ 4 h 4"/>
                  </a:gdLst>
                  <a:ahLst/>
                  <a:cxnLst>
                    <a:cxn ang="T6">
                      <a:pos x="T0" y="T1"/>
                    </a:cxn>
                    <a:cxn ang="T7">
                      <a:pos x="T2" y="T3"/>
                    </a:cxn>
                    <a:cxn ang="T8">
                      <a:pos x="T4" y="T5"/>
                    </a:cxn>
                  </a:cxnLst>
                  <a:rect l="T9" t="T10" r="T11" b="T12"/>
                  <a:pathLst>
                    <a:path w="7" h="4">
                      <a:moveTo>
                        <a:pt x="0" y="0"/>
                      </a:moveTo>
                      <a:lnTo>
                        <a:pt x="6" y="4"/>
                      </a:lnTo>
                      <a:lnTo>
                        <a:pt x="7" y="4"/>
                      </a:lnTo>
                    </a:path>
                  </a:pathLst>
                </a:custGeom>
                <a:noFill/>
                <a:ln w="6350">
                  <a:solidFill>
                    <a:srgbClr val="0C0CFF"/>
                  </a:solidFill>
                  <a:prstDash val="solid"/>
                  <a:round/>
                  <a:headEnd/>
                  <a:tailEnd/>
                </a:ln>
              </p:spPr>
              <p:txBody>
                <a:bodyPr/>
                <a:lstStyle/>
                <a:p>
                  <a:endParaRPr lang="en-US"/>
                </a:p>
              </p:txBody>
            </p:sp>
            <p:sp>
              <p:nvSpPr>
                <p:cNvPr id="3903" name="Freeform 3628"/>
                <p:cNvSpPr>
                  <a:spLocks/>
                </p:cNvSpPr>
                <p:nvPr/>
              </p:nvSpPr>
              <p:spPr bwMode="auto">
                <a:xfrm>
                  <a:off x="1948" y="3754"/>
                  <a:ext cx="1" cy="1"/>
                </a:xfrm>
                <a:custGeom>
                  <a:avLst/>
                  <a:gdLst>
                    <a:gd name="T0" fmla="*/ 0 w 8"/>
                    <a:gd name="T1" fmla="*/ 0 h 4"/>
                    <a:gd name="T2" fmla="*/ 7 w 8"/>
                    <a:gd name="T3" fmla="*/ 4 h 4"/>
                    <a:gd name="T4" fmla="*/ 8 w 8"/>
                    <a:gd name="T5" fmla="*/ 4 h 4"/>
                    <a:gd name="T6" fmla="*/ 0 60000 65536"/>
                    <a:gd name="T7" fmla="*/ 0 60000 65536"/>
                    <a:gd name="T8" fmla="*/ 0 60000 65536"/>
                    <a:gd name="T9" fmla="*/ 0 w 8"/>
                    <a:gd name="T10" fmla="*/ 0 h 4"/>
                    <a:gd name="T11" fmla="*/ 8 w 8"/>
                    <a:gd name="T12" fmla="*/ 4 h 4"/>
                  </a:gdLst>
                  <a:ahLst/>
                  <a:cxnLst>
                    <a:cxn ang="T6">
                      <a:pos x="T0" y="T1"/>
                    </a:cxn>
                    <a:cxn ang="T7">
                      <a:pos x="T2" y="T3"/>
                    </a:cxn>
                    <a:cxn ang="T8">
                      <a:pos x="T4" y="T5"/>
                    </a:cxn>
                  </a:cxnLst>
                  <a:rect l="T9" t="T10" r="T11" b="T12"/>
                  <a:pathLst>
                    <a:path w="8" h="4">
                      <a:moveTo>
                        <a:pt x="0" y="0"/>
                      </a:moveTo>
                      <a:lnTo>
                        <a:pt x="7" y="4"/>
                      </a:lnTo>
                      <a:lnTo>
                        <a:pt x="8" y="4"/>
                      </a:lnTo>
                    </a:path>
                  </a:pathLst>
                </a:custGeom>
                <a:noFill/>
                <a:ln w="6350">
                  <a:solidFill>
                    <a:srgbClr val="0C0CFF"/>
                  </a:solidFill>
                  <a:prstDash val="solid"/>
                  <a:round/>
                  <a:headEnd/>
                  <a:tailEnd/>
                </a:ln>
              </p:spPr>
              <p:txBody>
                <a:bodyPr/>
                <a:lstStyle/>
                <a:p>
                  <a:endParaRPr lang="en-US"/>
                </a:p>
              </p:txBody>
            </p:sp>
            <p:sp>
              <p:nvSpPr>
                <p:cNvPr id="3904" name="Freeform 3629"/>
                <p:cNvSpPr>
                  <a:spLocks/>
                </p:cNvSpPr>
                <p:nvPr/>
              </p:nvSpPr>
              <p:spPr bwMode="auto">
                <a:xfrm>
                  <a:off x="1949" y="3755"/>
                  <a:ext cx="1" cy="1"/>
                </a:xfrm>
                <a:custGeom>
                  <a:avLst/>
                  <a:gdLst>
                    <a:gd name="T0" fmla="*/ 0 w 7"/>
                    <a:gd name="T1" fmla="*/ 0 h 6"/>
                    <a:gd name="T2" fmla="*/ 6 w 7"/>
                    <a:gd name="T3" fmla="*/ 6 h 6"/>
                    <a:gd name="T4" fmla="*/ 7 w 7"/>
                    <a:gd name="T5" fmla="*/ 6 h 6"/>
                    <a:gd name="T6" fmla="*/ 0 60000 65536"/>
                    <a:gd name="T7" fmla="*/ 0 60000 65536"/>
                    <a:gd name="T8" fmla="*/ 0 60000 65536"/>
                    <a:gd name="T9" fmla="*/ 0 w 7"/>
                    <a:gd name="T10" fmla="*/ 0 h 6"/>
                    <a:gd name="T11" fmla="*/ 7 w 7"/>
                    <a:gd name="T12" fmla="*/ 6 h 6"/>
                  </a:gdLst>
                  <a:ahLst/>
                  <a:cxnLst>
                    <a:cxn ang="T6">
                      <a:pos x="T0" y="T1"/>
                    </a:cxn>
                    <a:cxn ang="T7">
                      <a:pos x="T2" y="T3"/>
                    </a:cxn>
                    <a:cxn ang="T8">
                      <a:pos x="T4" y="T5"/>
                    </a:cxn>
                  </a:cxnLst>
                  <a:rect l="T9" t="T10" r="T11" b="T12"/>
                  <a:pathLst>
                    <a:path w="7" h="6">
                      <a:moveTo>
                        <a:pt x="0" y="0"/>
                      </a:moveTo>
                      <a:lnTo>
                        <a:pt x="6" y="6"/>
                      </a:lnTo>
                      <a:lnTo>
                        <a:pt x="7" y="6"/>
                      </a:lnTo>
                    </a:path>
                  </a:pathLst>
                </a:custGeom>
                <a:noFill/>
                <a:ln w="6350">
                  <a:solidFill>
                    <a:srgbClr val="0C0CFF"/>
                  </a:solidFill>
                  <a:prstDash val="solid"/>
                  <a:round/>
                  <a:headEnd/>
                  <a:tailEnd/>
                </a:ln>
              </p:spPr>
              <p:txBody>
                <a:bodyPr/>
                <a:lstStyle/>
                <a:p>
                  <a:endParaRPr lang="en-US"/>
                </a:p>
              </p:txBody>
            </p:sp>
            <p:sp>
              <p:nvSpPr>
                <p:cNvPr id="3905" name="Freeform 3630"/>
                <p:cNvSpPr>
                  <a:spLocks/>
                </p:cNvSpPr>
                <p:nvPr/>
              </p:nvSpPr>
              <p:spPr bwMode="auto">
                <a:xfrm>
                  <a:off x="1950" y="3756"/>
                  <a:ext cx="2" cy="1"/>
                </a:xfrm>
                <a:custGeom>
                  <a:avLst/>
                  <a:gdLst>
                    <a:gd name="T0" fmla="*/ 0 w 8"/>
                    <a:gd name="T1" fmla="*/ 0 h 8"/>
                    <a:gd name="T2" fmla="*/ 7 w 8"/>
                    <a:gd name="T3" fmla="*/ 8 h 8"/>
                    <a:gd name="T4" fmla="*/ 8 w 8"/>
                    <a:gd name="T5" fmla="*/ 8 h 8"/>
                    <a:gd name="T6" fmla="*/ 0 60000 65536"/>
                    <a:gd name="T7" fmla="*/ 0 60000 65536"/>
                    <a:gd name="T8" fmla="*/ 0 60000 65536"/>
                    <a:gd name="T9" fmla="*/ 0 w 8"/>
                    <a:gd name="T10" fmla="*/ 0 h 8"/>
                    <a:gd name="T11" fmla="*/ 8 w 8"/>
                    <a:gd name="T12" fmla="*/ 8 h 8"/>
                  </a:gdLst>
                  <a:ahLst/>
                  <a:cxnLst>
                    <a:cxn ang="T6">
                      <a:pos x="T0" y="T1"/>
                    </a:cxn>
                    <a:cxn ang="T7">
                      <a:pos x="T2" y="T3"/>
                    </a:cxn>
                    <a:cxn ang="T8">
                      <a:pos x="T4" y="T5"/>
                    </a:cxn>
                  </a:cxnLst>
                  <a:rect l="T9" t="T10" r="T11" b="T12"/>
                  <a:pathLst>
                    <a:path w="8" h="8">
                      <a:moveTo>
                        <a:pt x="0" y="0"/>
                      </a:moveTo>
                      <a:lnTo>
                        <a:pt x="7" y="8"/>
                      </a:lnTo>
                      <a:lnTo>
                        <a:pt x="8" y="8"/>
                      </a:lnTo>
                    </a:path>
                  </a:pathLst>
                </a:custGeom>
                <a:noFill/>
                <a:ln w="6350">
                  <a:solidFill>
                    <a:srgbClr val="0C0CFF"/>
                  </a:solidFill>
                  <a:prstDash val="solid"/>
                  <a:round/>
                  <a:headEnd/>
                  <a:tailEnd/>
                </a:ln>
              </p:spPr>
              <p:txBody>
                <a:bodyPr/>
                <a:lstStyle/>
                <a:p>
                  <a:endParaRPr lang="en-US"/>
                </a:p>
              </p:txBody>
            </p:sp>
            <p:sp>
              <p:nvSpPr>
                <p:cNvPr id="3906" name="Freeform 3631"/>
                <p:cNvSpPr>
                  <a:spLocks/>
                </p:cNvSpPr>
                <p:nvPr/>
              </p:nvSpPr>
              <p:spPr bwMode="auto">
                <a:xfrm>
                  <a:off x="1951" y="3757"/>
                  <a:ext cx="2" cy="2"/>
                </a:xfrm>
                <a:custGeom>
                  <a:avLst/>
                  <a:gdLst>
                    <a:gd name="T0" fmla="*/ 0 w 8"/>
                    <a:gd name="T1" fmla="*/ 0 h 9"/>
                    <a:gd name="T2" fmla="*/ 7 w 8"/>
                    <a:gd name="T3" fmla="*/ 9 h 9"/>
                    <a:gd name="T4" fmla="*/ 8 w 8"/>
                    <a:gd name="T5" fmla="*/ 9 h 9"/>
                    <a:gd name="T6" fmla="*/ 0 60000 65536"/>
                    <a:gd name="T7" fmla="*/ 0 60000 65536"/>
                    <a:gd name="T8" fmla="*/ 0 60000 65536"/>
                    <a:gd name="T9" fmla="*/ 0 w 8"/>
                    <a:gd name="T10" fmla="*/ 0 h 9"/>
                    <a:gd name="T11" fmla="*/ 8 w 8"/>
                    <a:gd name="T12" fmla="*/ 9 h 9"/>
                  </a:gdLst>
                  <a:ahLst/>
                  <a:cxnLst>
                    <a:cxn ang="T6">
                      <a:pos x="T0" y="T1"/>
                    </a:cxn>
                    <a:cxn ang="T7">
                      <a:pos x="T2" y="T3"/>
                    </a:cxn>
                    <a:cxn ang="T8">
                      <a:pos x="T4" y="T5"/>
                    </a:cxn>
                  </a:cxnLst>
                  <a:rect l="T9" t="T10" r="T11" b="T12"/>
                  <a:pathLst>
                    <a:path w="8" h="9">
                      <a:moveTo>
                        <a:pt x="0" y="0"/>
                      </a:moveTo>
                      <a:lnTo>
                        <a:pt x="7" y="9"/>
                      </a:lnTo>
                      <a:lnTo>
                        <a:pt x="8" y="9"/>
                      </a:lnTo>
                    </a:path>
                  </a:pathLst>
                </a:custGeom>
                <a:noFill/>
                <a:ln w="6350">
                  <a:solidFill>
                    <a:srgbClr val="0C0CFF"/>
                  </a:solidFill>
                  <a:prstDash val="solid"/>
                  <a:round/>
                  <a:headEnd/>
                  <a:tailEnd/>
                </a:ln>
              </p:spPr>
              <p:txBody>
                <a:bodyPr/>
                <a:lstStyle/>
                <a:p>
                  <a:endParaRPr lang="en-US"/>
                </a:p>
              </p:txBody>
            </p:sp>
            <p:sp>
              <p:nvSpPr>
                <p:cNvPr id="3907" name="Freeform 3632"/>
                <p:cNvSpPr>
                  <a:spLocks/>
                </p:cNvSpPr>
                <p:nvPr/>
              </p:nvSpPr>
              <p:spPr bwMode="auto">
                <a:xfrm>
                  <a:off x="1953" y="3759"/>
                  <a:ext cx="1" cy="2"/>
                </a:xfrm>
                <a:custGeom>
                  <a:avLst/>
                  <a:gdLst>
                    <a:gd name="T0" fmla="*/ 0 w 7"/>
                    <a:gd name="T1" fmla="*/ 0 h 10"/>
                    <a:gd name="T2" fmla="*/ 6 w 7"/>
                    <a:gd name="T3" fmla="*/ 10 h 10"/>
                    <a:gd name="T4" fmla="*/ 7 w 7"/>
                    <a:gd name="T5" fmla="*/ 10 h 10"/>
                    <a:gd name="T6" fmla="*/ 0 60000 65536"/>
                    <a:gd name="T7" fmla="*/ 0 60000 65536"/>
                    <a:gd name="T8" fmla="*/ 0 60000 65536"/>
                    <a:gd name="T9" fmla="*/ 0 w 7"/>
                    <a:gd name="T10" fmla="*/ 0 h 10"/>
                    <a:gd name="T11" fmla="*/ 7 w 7"/>
                    <a:gd name="T12" fmla="*/ 10 h 10"/>
                  </a:gdLst>
                  <a:ahLst/>
                  <a:cxnLst>
                    <a:cxn ang="T6">
                      <a:pos x="T0" y="T1"/>
                    </a:cxn>
                    <a:cxn ang="T7">
                      <a:pos x="T2" y="T3"/>
                    </a:cxn>
                    <a:cxn ang="T8">
                      <a:pos x="T4" y="T5"/>
                    </a:cxn>
                  </a:cxnLst>
                  <a:rect l="T9" t="T10" r="T11" b="T12"/>
                  <a:pathLst>
                    <a:path w="7" h="10">
                      <a:moveTo>
                        <a:pt x="0" y="0"/>
                      </a:moveTo>
                      <a:lnTo>
                        <a:pt x="6" y="10"/>
                      </a:lnTo>
                      <a:lnTo>
                        <a:pt x="7" y="10"/>
                      </a:lnTo>
                    </a:path>
                  </a:pathLst>
                </a:custGeom>
                <a:noFill/>
                <a:ln w="6350">
                  <a:solidFill>
                    <a:srgbClr val="0C0CFF"/>
                  </a:solidFill>
                  <a:prstDash val="solid"/>
                  <a:round/>
                  <a:headEnd/>
                  <a:tailEnd/>
                </a:ln>
              </p:spPr>
              <p:txBody>
                <a:bodyPr/>
                <a:lstStyle/>
                <a:p>
                  <a:endParaRPr lang="en-US"/>
                </a:p>
              </p:txBody>
            </p:sp>
            <p:sp>
              <p:nvSpPr>
                <p:cNvPr id="3908" name="Freeform 3633"/>
                <p:cNvSpPr>
                  <a:spLocks/>
                </p:cNvSpPr>
                <p:nvPr/>
              </p:nvSpPr>
              <p:spPr bwMode="auto">
                <a:xfrm>
                  <a:off x="1954" y="3761"/>
                  <a:ext cx="1" cy="2"/>
                </a:xfrm>
                <a:custGeom>
                  <a:avLst/>
                  <a:gdLst>
                    <a:gd name="T0" fmla="*/ 0 w 8"/>
                    <a:gd name="T1" fmla="*/ 0 h 11"/>
                    <a:gd name="T2" fmla="*/ 7 w 8"/>
                    <a:gd name="T3" fmla="*/ 11 h 11"/>
                    <a:gd name="T4" fmla="*/ 8 w 8"/>
                    <a:gd name="T5" fmla="*/ 11 h 11"/>
                    <a:gd name="T6" fmla="*/ 0 60000 65536"/>
                    <a:gd name="T7" fmla="*/ 0 60000 65536"/>
                    <a:gd name="T8" fmla="*/ 0 60000 65536"/>
                    <a:gd name="T9" fmla="*/ 0 w 8"/>
                    <a:gd name="T10" fmla="*/ 0 h 11"/>
                    <a:gd name="T11" fmla="*/ 8 w 8"/>
                    <a:gd name="T12" fmla="*/ 11 h 11"/>
                  </a:gdLst>
                  <a:ahLst/>
                  <a:cxnLst>
                    <a:cxn ang="T6">
                      <a:pos x="T0" y="T1"/>
                    </a:cxn>
                    <a:cxn ang="T7">
                      <a:pos x="T2" y="T3"/>
                    </a:cxn>
                    <a:cxn ang="T8">
                      <a:pos x="T4" y="T5"/>
                    </a:cxn>
                  </a:cxnLst>
                  <a:rect l="T9" t="T10" r="T11" b="T12"/>
                  <a:pathLst>
                    <a:path w="8" h="11">
                      <a:moveTo>
                        <a:pt x="0" y="0"/>
                      </a:moveTo>
                      <a:lnTo>
                        <a:pt x="7" y="11"/>
                      </a:lnTo>
                      <a:lnTo>
                        <a:pt x="8" y="11"/>
                      </a:lnTo>
                    </a:path>
                  </a:pathLst>
                </a:custGeom>
                <a:noFill/>
                <a:ln w="6350">
                  <a:solidFill>
                    <a:srgbClr val="0C0CFF"/>
                  </a:solidFill>
                  <a:prstDash val="solid"/>
                  <a:round/>
                  <a:headEnd/>
                  <a:tailEnd/>
                </a:ln>
              </p:spPr>
              <p:txBody>
                <a:bodyPr/>
                <a:lstStyle/>
                <a:p>
                  <a:endParaRPr lang="en-US"/>
                </a:p>
              </p:txBody>
            </p:sp>
            <p:sp>
              <p:nvSpPr>
                <p:cNvPr id="3909" name="Freeform 3634"/>
                <p:cNvSpPr>
                  <a:spLocks/>
                </p:cNvSpPr>
                <p:nvPr/>
              </p:nvSpPr>
              <p:spPr bwMode="auto">
                <a:xfrm>
                  <a:off x="1955" y="3763"/>
                  <a:ext cx="2" cy="3"/>
                </a:xfrm>
                <a:custGeom>
                  <a:avLst/>
                  <a:gdLst>
                    <a:gd name="T0" fmla="*/ 0 w 7"/>
                    <a:gd name="T1" fmla="*/ 0 h 13"/>
                    <a:gd name="T2" fmla="*/ 6 w 7"/>
                    <a:gd name="T3" fmla="*/ 13 h 13"/>
                    <a:gd name="T4" fmla="*/ 7 w 7"/>
                    <a:gd name="T5" fmla="*/ 13 h 13"/>
                    <a:gd name="T6" fmla="*/ 0 60000 65536"/>
                    <a:gd name="T7" fmla="*/ 0 60000 65536"/>
                    <a:gd name="T8" fmla="*/ 0 60000 65536"/>
                    <a:gd name="T9" fmla="*/ 0 w 7"/>
                    <a:gd name="T10" fmla="*/ 0 h 13"/>
                    <a:gd name="T11" fmla="*/ 7 w 7"/>
                    <a:gd name="T12" fmla="*/ 13 h 13"/>
                  </a:gdLst>
                  <a:ahLst/>
                  <a:cxnLst>
                    <a:cxn ang="T6">
                      <a:pos x="T0" y="T1"/>
                    </a:cxn>
                    <a:cxn ang="T7">
                      <a:pos x="T2" y="T3"/>
                    </a:cxn>
                    <a:cxn ang="T8">
                      <a:pos x="T4" y="T5"/>
                    </a:cxn>
                  </a:cxnLst>
                  <a:rect l="T9" t="T10" r="T11" b="T12"/>
                  <a:pathLst>
                    <a:path w="7" h="13">
                      <a:moveTo>
                        <a:pt x="0" y="0"/>
                      </a:moveTo>
                      <a:lnTo>
                        <a:pt x="6" y="13"/>
                      </a:lnTo>
                      <a:lnTo>
                        <a:pt x="7" y="13"/>
                      </a:lnTo>
                    </a:path>
                  </a:pathLst>
                </a:custGeom>
                <a:noFill/>
                <a:ln w="6350">
                  <a:solidFill>
                    <a:srgbClr val="0C0CFF"/>
                  </a:solidFill>
                  <a:prstDash val="solid"/>
                  <a:round/>
                  <a:headEnd/>
                  <a:tailEnd/>
                </a:ln>
              </p:spPr>
              <p:txBody>
                <a:bodyPr/>
                <a:lstStyle/>
                <a:p>
                  <a:endParaRPr lang="en-US"/>
                </a:p>
              </p:txBody>
            </p:sp>
            <p:sp>
              <p:nvSpPr>
                <p:cNvPr id="3910" name="Freeform 3635"/>
                <p:cNvSpPr>
                  <a:spLocks/>
                </p:cNvSpPr>
                <p:nvPr/>
              </p:nvSpPr>
              <p:spPr bwMode="auto">
                <a:xfrm>
                  <a:off x="1956" y="3766"/>
                  <a:ext cx="2" cy="2"/>
                </a:xfrm>
                <a:custGeom>
                  <a:avLst/>
                  <a:gdLst>
                    <a:gd name="T0" fmla="*/ 0 w 8"/>
                    <a:gd name="T1" fmla="*/ 0 h 13"/>
                    <a:gd name="T2" fmla="*/ 7 w 8"/>
                    <a:gd name="T3" fmla="*/ 13 h 13"/>
                    <a:gd name="T4" fmla="*/ 8 w 8"/>
                    <a:gd name="T5" fmla="*/ 13 h 13"/>
                    <a:gd name="T6" fmla="*/ 0 60000 65536"/>
                    <a:gd name="T7" fmla="*/ 0 60000 65536"/>
                    <a:gd name="T8" fmla="*/ 0 60000 65536"/>
                    <a:gd name="T9" fmla="*/ 0 w 8"/>
                    <a:gd name="T10" fmla="*/ 0 h 13"/>
                    <a:gd name="T11" fmla="*/ 8 w 8"/>
                    <a:gd name="T12" fmla="*/ 13 h 13"/>
                  </a:gdLst>
                  <a:ahLst/>
                  <a:cxnLst>
                    <a:cxn ang="T6">
                      <a:pos x="T0" y="T1"/>
                    </a:cxn>
                    <a:cxn ang="T7">
                      <a:pos x="T2" y="T3"/>
                    </a:cxn>
                    <a:cxn ang="T8">
                      <a:pos x="T4" y="T5"/>
                    </a:cxn>
                  </a:cxnLst>
                  <a:rect l="T9" t="T10" r="T11" b="T12"/>
                  <a:pathLst>
                    <a:path w="8" h="13">
                      <a:moveTo>
                        <a:pt x="0" y="0"/>
                      </a:moveTo>
                      <a:lnTo>
                        <a:pt x="7" y="13"/>
                      </a:lnTo>
                      <a:lnTo>
                        <a:pt x="8" y="13"/>
                      </a:lnTo>
                    </a:path>
                  </a:pathLst>
                </a:custGeom>
                <a:noFill/>
                <a:ln w="6350">
                  <a:solidFill>
                    <a:srgbClr val="0C0CFF"/>
                  </a:solidFill>
                  <a:prstDash val="solid"/>
                  <a:round/>
                  <a:headEnd/>
                  <a:tailEnd/>
                </a:ln>
              </p:spPr>
              <p:txBody>
                <a:bodyPr/>
                <a:lstStyle/>
                <a:p>
                  <a:endParaRPr lang="en-US"/>
                </a:p>
              </p:txBody>
            </p:sp>
            <p:sp>
              <p:nvSpPr>
                <p:cNvPr id="3911" name="Freeform 3636"/>
                <p:cNvSpPr>
                  <a:spLocks/>
                </p:cNvSpPr>
                <p:nvPr/>
              </p:nvSpPr>
              <p:spPr bwMode="auto">
                <a:xfrm>
                  <a:off x="1958" y="3768"/>
                  <a:ext cx="1" cy="3"/>
                </a:xfrm>
                <a:custGeom>
                  <a:avLst/>
                  <a:gdLst>
                    <a:gd name="T0" fmla="*/ 0 w 7"/>
                    <a:gd name="T1" fmla="*/ 0 h 13"/>
                    <a:gd name="T2" fmla="*/ 6 w 7"/>
                    <a:gd name="T3" fmla="*/ 13 h 13"/>
                    <a:gd name="T4" fmla="*/ 7 w 7"/>
                    <a:gd name="T5" fmla="*/ 13 h 13"/>
                    <a:gd name="T6" fmla="*/ 0 60000 65536"/>
                    <a:gd name="T7" fmla="*/ 0 60000 65536"/>
                    <a:gd name="T8" fmla="*/ 0 60000 65536"/>
                    <a:gd name="T9" fmla="*/ 0 w 7"/>
                    <a:gd name="T10" fmla="*/ 0 h 13"/>
                    <a:gd name="T11" fmla="*/ 7 w 7"/>
                    <a:gd name="T12" fmla="*/ 13 h 13"/>
                  </a:gdLst>
                  <a:ahLst/>
                  <a:cxnLst>
                    <a:cxn ang="T6">
                      <a:pos x="T0" y="T1"/>
                    </a:cxn>
                    <a:cxn ang="T7">
                      <a:pos x="T2" y="T3"/>
                    </a:cxn>
                    <a:cxn ang="T8">
                      <a:pos x="T4" y="T5"/>
                    </a:cxn>
                  </a:cxnLst>
                  <a:rect l="T9" t="T10" r="T11" b="T12"/>
                  <a:pathLst>
                    <a:path w="7" h="13">
                      <a:moveTo>
                        <a:pt x="0" y="0"/>
                      </a:moveTo>
                      <a:lnTo>
                        <a:pt x="6" y="13"/>
                      </a:lnTo>
                      <a:lnTo>
                        <a:pt x="7" y="13"/>
                      </a:lnTo>
                    </a:path>
                  </a:pathLst>
                </a:custGeom>
                <a:noFill/>
                <a:ln w="6350">
                  <a:solidFill>
                    <a:srgbClr val="0C0CFF"/>
                  </a:solidFill>
                  <a:prstDash val="solid"/>
                  <a:round/>
                  <a:headEnd/>
                  <a:tailEnd/>
                </a:ln>
              </p:spPr>
              <p:txBody>
                <a:bodyPr/>
                <a:lstStyle/>
                <a:p>
                  <a:endParaRPr lang="en-US"/>
                </a:p>
              </p:txBody>
            </p:sp>
            <p:sp>
              <p:nvSpPr>
                <p:cNvPr id="3912" name="Freeform 3637"/>
                <p:cNvSpPr>
                  <a:spLocks/>
                </p:cNvSpPr>
                <p:nvPr/>
              </p:nvSpPr>
              <p:spPr bwMode="auto">
                <a:xfrm>
                  <a:off x="1959" y="3771"/>
                  <a:ext cx="1" cy="2"/>
                </a:xfrm>
                <a:custGeom>
                  <a:avLst/>
                  <a:gdLst>
                    <a:gd name="T0" fmla="*/ 0 w 8"/>
                    <a:gd name="T1" fmla="*/ 0 h 14"/>
                    <a:gd name="T2" fmla="*/ 7 w 8"/>
                    <a:gd name="T3" fmla="*/ 14 h 14"/>
                    <a:gd name="T4" fmla="*/ 8 w 8"/>
                    <a:gd name="T5" fmla="*/ 14 h 14"/>
                    <a:gd name="T6" fmla="*/ 0 60000 65536"/>
                    <a:gd name="T7" fmla="*/ 0 60000 65536"/>
                    <a:gd name="T8" fmla="*/ 0 60000 65536"/>
                    <a:gd name="T9" fmla="*/ 0 w 8"/>
                    <a:gd name="T10" fmla="*/ 0 h 14"/>
                    <a:gd name="T11" fmla="*/ 8 w 8"/>
                    <a:gd name="T12" fmla="*/ 14 h 14"/>
                  </a:gdLst>
                  <a:ahLst/>
                  <a:cxnLst>
                    <a:cxn ang="T6">
                      <a:pos x="T0" y="T1"/>
                    </a:cxn>
                    <a:cxn ang="T7">
                      <a:pos x="T2" y="T3"/>
                    </a:cxn>
                    <a:cxn ang="T8">
                      <a:pos x="T4" y="T5"/>
                    </a:cxn>
                  </a:cxnLst>
                  <a:rect l="T9" t="T10" r="T11" b="T12"/>
                  <a:pathLst>
                    <a:path w="8" h="14">
                      <a:moveTo>
                        <a:pt x="0" y="0"/>
                      </a:moveTo>
                      <a:lnTo>
                        <a:pt x="7" y="14"/>
                      </a:lnTo>
                      <a:lnTo>
                        <a:pt x="8" y="14"/>
                      </a:lnTo>
                    </a:path>
                  </a:pathLst>
                </a:custGeom>
                <a:noFill/>
                <a:ln w="6350">
                  <a:solidFill>
                    <a:srgbClr val="0C0CFF"/>
                  </a:solidFill>
                  <a:prstDash val="solid"/>
                  <a:round/>
                  <a:headEnd/>
                  <a:tailEnd/>
                </a:ln>
              </p:spPr>
              <p:txBody>
                <a:bodyPr/>
                <a:lstStyle/>
                <a:p>
                  <a:endParaRPr lang="en-US"/>
                </a:p>
              </p:txBody>
            </p:sp>
            <p:sp>
              <p:nvSpPr>
                <p:cNvPr id="3913" name="Freeform 3638"/>
                <p:cNvSpPr>
                  <a:spLocks/>
                </p:cNvSpPr>
                <p:nvPr/>
              </p:nvSpPr>
              <p:spPr bwMode="auto">
                <a:xfrm>
                  <a:off x="1960" y="3773"/>
                  <a:ext cx="2" cy="3"/>
                </a:xfrm>
                <a:custGeom>
                  <a:avLst/>
                  <a:gdLst>
                    <a:gd name="T0" fmla="*/ 0 w 7"/>
                    <a:gd name="T1" fmla="*/ 0 h 13"/>
                    <a:gd name="T2" fmla="*/ 6 w 7"/>
                    <a:gd name="T3" fmla="*/ 13 h 13"/>
                    <a:gd name="T4" fmla="*/ 7 w 7"/>
                    <a:gd name="T5" fmla="*/ 13 h 13"/>
                    <a:gd name="T6" fmla="*/ 0 60000 65536"/>
                    <a:gd name="T7" fmla="*/ 0 60000 65536"/>
                    <a:gd name="T8" fmla="*/ 0 60000 65536"/>
                    <a:gd name="T9" fmla="*/ 0 w 7"/>
                    <a:gd name="T10" fmla="*/ 0 h 13"/>
                    <a:gd name="T11" fmla="*/ 7 w 7"/>
                    <a:gd name="T12" fmla="*/ 13 h 13"/>
                  </a:gdLst>
                  <a:ahLst/>
                  <a:cxnLst>
                    <a:cxn ang="T6">
                      <a:pos x="T0" y="T1"/>
                    </a:cxn>
                    <a:cxn ang="T7">
                      <a:pos x="T2" y="T3"/>
                    </a:cxn>
                    <a:cxn ang="T8">
                      <a:pos x="T4" y="T5"/>
                    </a:cxn>
                  </a:cxnLst>
                  <a:rect l="T9" t="T10" r="T11" b="T12"/>
                  <a:pathLst>
                    <a:path w="7" h="13">
                      <a:moveTo>
                        <a:pt x="0" y="0"/>
                      </a:moveTo>
                      <a:lnTo>
                        <a:pt x="6" y="13"/>
                      </a:lnTo>
                      <a:lnTo>
                        <a:pt x="7" y="13"/>
                      </a:lnTo>
                    </a:path>
                  </a:pathLst>
                </a:custGeom>
                <a:noFill/>
                <a:ln w="6350">
                  <a:solidFill>
                    <a:srgbClr val="0C0CFF"/>
                  </a:solidFill>
                  <a:prstDash val="solid"/>
                  <a:round/>
                  <a:headEnd/>
                  <a:tailEnd/>
                </a:ln>
              </p:spPr>
              <p:txBody>
                <a:bodyPr/>
                <a:lstStyle/>
                <a:p>
                  <a:endParaRPr lang="en-US"/>
                </a:p>
              </p:txBody>
            </p:sp>
            <p:sp>
              <p:nvSpPr>
                <p:cNvPr id="3914" name="Freeform 3639"/>
                <p:cNvSpPr>
                  <a:spLocks/>
                </p:cNvSpPr>
                <p:nvPr/>
              </p:nvSpPr>
              <p:spPr bwMode="auto">
                <a:xfrm>
                  <a:off x="1961" y="3776"/>
                  <a:ext cx="2" cy="2"/>
                </a:xfrm>
                <a:custGeom>
                  <a:avLst/>
                  <a:gdLst>
                    <a:gd name="T0" fmla="*/ 0 w 8"/>
                    <a:gd name="T1" fmla="*/ 0 h 13"/>
                    <a:gd name="T2" fmla="*/ 7 w 8"/>
                    <a:gd name="T3" fmla="*/ 13 h 13"/>
                    <a:gd name="T4" fmla="*/ 8 w 8"/>
                    <a:gd name="T5" fmla="*/ 13 h 13"/>
                    <a:gd name="T6" fmla="*/ 0 60000 65536"/>
                    <a:gd name="T7" fmla="*/ 0 60000 65536"/>
                    <a:gd name="T8" fmla="*/ 0 60000 65536"/>
                    <a:gd name="T9" fmla="*/ 0 w 8"/>
                    <a:gd name="T10" fmla="*/ 0 h 13"/>
                    <a:gd name="T11" fmla="*/ 8 w 8"/>
                    <a:gd name="T12" fmla="*/ 13 h 13"/>
                  </a:gdLst>
                  <a:ahLst/>
                  <a:cxnLst>
                    <a:cxn ang="T6">
                      <a:pos x="T0" y="T1"/>
                    </a:cxn>
                    <a:cxn ang="T7">
                      <a:pos x="T2" y="T3"/>
                    </a:cxn>
                    <a:cxn ang="T8">
                      <a:pos x="T4" y="T5"/>
                    </a:cxn>
                  </a:cxnLst>
                  <a:rect l="T9" t="T10" r="T11" b="T12"/>
                  <a:pathLst>
                    <a:path w="8" h="13">
                      <a:moveTo>
                        <a:pt x="0" y="0"/>
                      </a:moveTo>
                      <a:lnTo>
                        <a:pt x="7" y="13"/>
                      </a:lnTo>
                      <a:lnTo>
                        <a:pt x="8" y="13"/>
                      </a:lnTo>
                    </a:path>
                  </a:pathLst>
                </a:custGeom>
                <a:noFill/>
                <a:ln w="6350">
                  <a:solidFill>
                    <a:srgbClr val="0C0CFF"/>
                  </a:solidFill>
                  <a:prstDash val="solid"/>
                  <a:round/>
                  <a:headEnd/>
                  <a:tailEnd/>
                </a:ln>
              </p:spPr>
              <p:txBody>
                <a:bodyPr/>
                <a:lstStyle/>
                <a:p>
                  <a:endParaRPr lang="en-US"/>
                </a:p>
              </p:txBody>
            </p:sp>
            <p:sp>
              <p:nvSpPr>
                <p:cNvPr id="3915" name="Freeform 3640"/>
                <p:cNvSpPr>
                  <a:spLocks/>
                </p:cNvSpPr>
                <p:nvPr/>
              </p:nvSpPr>
              <p:spPr bwMode="auto">
                <a:xfrm>
                  <a:off x="1963" y="3778"/>
                  <a:ext cx="1" cy="3"/>
                </a:xfrm>
                <a:custGeom>
                  <a:avLst/>
                  <a:gdLst>
                    <a:gd name="T0" fmla="*/ 0 w 7"/>
                    <a:gd name="T1" fmla="*/ 0 h 12"/>
                    <a:gd name="T2" fmla="*/ 6 w 7"/>
                    <a:gd name="T3" fmla="*/ 12 h 12"/>
                    <a:gd name="T4" fmla="*/ 7 w 7"/>
                    <a:gd name="T5" fmla="*/ 12 h 12"/>
                    <a:gd name="T6" fmla="*/ 0 60000 65536"/>
                    <a:gd name="T7" fmla="*/ 0 60000 65536"/>
                    <a:gd name="T8" fmla="*/ 0 60000 65536"/>
                    <a:gd name="T9" fmla="*/ 0 w 7"/>
                    <a:gd name="T10" fmla="*/ 0 h 12"/>
                    <a:gd name="T11" fmla="*/ 7 w 7"/>
                    <a:gd name="T12" fmla="*/ 12 h 12"/>
                  </a:gdLst>
                  <a:ahLst/>
                  <a:cxnLst>
                    <a:cxn ang="T6">
                      <a:pos x="T0" y="T1"/>
                    </a:cxn>
                    <a:cxn ang="T7">
                      <a:pos x="T2" y="T3"/>
                    </a:cxn>
                    <a:cxn ang="T8">
                      <a:pos x="T4" y="T5"/>
                    </a:cxn>
                  </a:cxnLst>
                  <a:rect l="T9" t="T10" r="T11" b="T12"/>
                  <a:pathLst>
                    <a:path w="7" h="12">
                      <a:moveTo>
                        <a:pt x="0" y="0"/>
                      </a:moveTo>
                      <a:lnTo>
                        <a:pt x="6" y="12"/>
                      </a:lnTo>
                      <a:lnTo>
                        <a:pt x="7" y="12"/>
                      </a:lnTo>
                    </a:path>
                  </a:pathLst>
                </a:custGeom>
                <a:noFill/>
                <a:ln w="6350">
                  <a:solidFill>
                    <a:srgbClr val="0C0CFF"/>
                  </a:solidFill>
                  <a:prstDash val="solid"/>
                  <a:round/>
                  <a:headEnd/>
                  <a:tailEnd/>
                </a:ln>
              </p:spPr>
              <p:txBody>
                <a:bodyPr/>
                <a:lstStyle/>
                <a:p>
                  <a:endParaRPr lang="en-US"/>
                </a:p>
              </p:txBody>
            </p:sp>
            <p:sp>
              <p:nvSpPr>
                <p:cNvPr id="3916" name="Freeform 3641"/>
                <p:cNvSpPr>
                  <a:spLocks/>
                </p:cNvSpPr>
                <p:nvPr/>
              </p:nvSpPr>
              <p:spPr bwMode="auto">
                <a:xfrm>
                  <a:off x="1964" y="3781"/>
                  <a:ext cx="1" cy="2"/>
                </a:xfrm>
                <a:custGeom>
                  <a:avLst/>
                  <a:gdLst>
                    <a:gd name="T0" fmla="*/ 0 w 8"/>
                    <a:gd name="T1" fmla="*/ 0 h 12"/>
                    <a:gd name="T2" fmla="*/ 7 w 8"/>
                    <a:gd name="T3" fmla="*/ 12 h 12"/>
                    <a:gd name="T4" fmla="*/ 8 w 8"/>
                    <a:gd name="T5" fmla="*/ 12 h 12"/>
                    <a:gd name="T6" fmla="*/ 0 60000 65536"/>
                    <a:gd name="T7" fmla="*/ 0 60000 65536"/>
                    <a:gd name="T8" fmla="*/ 0 60000 65536"/>
                    <a:gd name="T9" fmla="*/ 0 w 8"/>
                    <a:gd name="T10" fmla="*/ 0 h 12"/>
                    <a:gd name="T11" fmla="*/ 8 w 8"/>
                    <a:gd name="T12" fmla="*/ 12 h 12"/>
                  </a:gdLst>
                  <a:ahLst/>
                  <a:cxnLst>
                    <a:cxn ang="T6">
                      <a:pos x="T0" y="T1"/>
                    </a:cxn>
                    <a:cxn ang="T7">
                      <a:pos x="T2" y="T3"/>
                    </a:cxn>
                    <a:cxn ang="T8">
                      <a:pos x="T4" y="T5"/>
                    </a:cxn>
                  </a:cxnLst>
                  <a:rect l="T9" t="T10" r="T11" b="T12"/>
                  <a:pathLst>
                    <a:path w="8" h="12">
                      <a:moveTo>
                        <a:pt x="0" y="0"/>
                      </a:moveTo>
                      <a:lnTo>
                        <a:pt x="7" y="12"/>
                      </a:lnTo>
                      <a:lnTo>
                        <a:pt x="8" y="12"/>
                      </a:lnTo>
                    </a:path>
                  </a:pathLst>
                </a:custGeom>
                <a:noFill/>
                <a:ln w="6350">
                  <a:solidFill>
                    <a:srgbClr val="0C0CFF"/>
                  </a:solidFill>
                  <a:prstDash val="solid"/>
                  <a:round/>
                  <a:headEnd/>
                  <a:tailEnd/>
                </a:ln>
              </p:spPr>
              <p:txBody>
                <a:bodyPr/>
                <a:lstStyle/>
                <a:p>
                  <a:endParaRPr lang="en-US"/>
                </a:p>
              </p:txBody>
            </p:sp>
            <p:sp>
              <p:nvSpPr>
                <p:cNvPr id="3917" name="Freeform 3642"/>
                <p:cNvSpPr>
                  <a:spLocks/>
                </p:cNvSpPr>
                <p:nvPr/>
              </p:nvSpPr>
              <p:spPr bwMode="auto">
                <a:xfrm>
                  <a:off x="1965" y="3783"/>
                  <a:ext cx="2" cy="2"/>
                </a:xfrm>
                <a:custGeom>
                  <a:avLst/>
                  <a:gdLst>
                    <a:gd name="T0" fmla="*/ 0 w 8"/>
                    <a:gd name="T1" fmla="*/ 0 h 11"/>
                    <a:gd name="T2" fmla="*/ 7 w 8"/>
                    <a:gd name="T3" fmla="*/ 11 h 11"/>
                    <a:gd name="T4" fmla="*/ 8 w 8"/>
                    <a:gd name="T5" fmla="*/ 11 h 11"/>
                    <a:gd name="T6" fmla="*/ 0 60000 65536"/>
                    <a:gd name="T7" fmla="*/ 0 60000 65536"/>
                    <a:gd name="T8" fmla="*/ 0 60000 65536"/>
                    <a:gd name="T9" fmla="*/ 0 w 8"/>
                    <a:gd name="T10" fmla="*/ 0 h 11"/>
                    <a:gd name="T11" fmla="*/ 8 w 8"/>
                    <a:gd name="T12" fmla="*/ 11 h 11"/>
                  </a:gdLst>
                  <a:ahLst/>
                  <a:cxnLst>
                    <a:cxn ang="T6">
                      <a:pos x="T0" y="T1"/>
                    </a:cxn>
                    <a:cxn ang="T7">
                      <a:pos x="T2" y="T3"/>
                    </a:cxn>
                    <a:cxn ang="T8">
                      <a:pos x="T4" y="T5"/>
                    </a:cxn>
                  </a:cxnLst>
                  <a:rect l="T9" t="T10" r="T11" b="T12"/>
                  <a:pathLst>
                    <a:path w="8" h="11">
                      <a:moveTo>
                        <a:pt x="0" y="0"/>
                      </a:moveTo>
                      <a:lnTo>
                        <a:pt x="7" y="11"/>
                      </a:lnTo>
                      <a:lnTo>
                        <a:pt x="8" y="11"/>
                      </a:lnTo>
                    </a:path>
                  </a:pathLst>
                </a:custGeom>
                <a:noFill/>
                <a:ln w="6350">
                  <a:solidFill>
                    <a:srgbClr val="0C0CFF"/>
                  </a:solidFill>
                  <a:prstDash val="solid"/>
                  <a:round/>
                  <a:headEnd/>
                  <a:tailEnd/>
                </a:ln>
              </p:spPr>
              <p:txBody>
                <a:bodyPr/>
                <a:lstStyle/>
                <a:p>
                  <a:endParaRPr lang="en-US"/>
                </a:p>
              </p:txBody>
            </p:sp>
            <p:sp>
              <p:nvSpPr>
                <p:cNvPr id="3918" name="Freeform 3643"/>
                <p:cNvSpPr>
                  <a:spLocks/>
                </p:cNvSpPr>
                <p:nvPr/>
              </p:nvSpPr>
              <p:spPr bwMode="auto">
                <a:xfrm>
                  <a:off x="1967" y="3785"/>
                  <a:ext cx="1" cy="2"/>
                </a:xfrm>
                <a:custGeom>
                  <a:avLst/>
                  <a:gdLst>
                    <a:gd name="T0" fmla="*/ 0 w 7"/>
                    <a:gd name="T1" fmla="*/ 0 h 10"/>
                    <a:gd name="T2" fmla="*/ 6 w 7"/>
                    <a:gd name="T3" fmla="*/ 10 h 10"/>
                    <a:gd name="T4" fmla="*/ 7 w 7"/>
                    <a:gd name="T5" fmla="*/ 10 h 10"/>
                    <a:gd name="T6" fmla="*/ 0 60000 65536"/>
                    <a:gd name="T7" fmla="*/ 0 60000 65536"/>
                    <a:gd name="T8" fmla="*/ 0 60000 65536"/>
                    <a:gd name="T9" fmla="*/ 0 w 7"/>
                    <a:gd name="T10" fmla="*/ 0 h 10"/>
                    <a:gd name="T11" fmla="*/ 7 w 7"/>
                    <a:gd name="T12" fmla="*/ 10 h 10"/>
                  </a:gdLst>
                  <a:ahLst/>
                  <a:cxnLst>
                    <a:cxn ang="T6">
                      <a:pos x="T0" y="T1"/>
                    </a:cxn>
                    <a:cxn ang="T7">
                      <a:pos x="T2" y="T3"/>
                    </a:cxn>
                    <a:cxn ang="T8">
                      <a:pos x="T4" y="T5"/>
                    </a:cxn>
                  </a:cxnLst>
                  <a:rect l="T9" t="T10" r="T11" b="T12"/>
                  <a:pathLst>
                    <a:path w="7" h="10">
                      <a:moveTo>
                        <a:pt x="0" y="0"/>
                      </a:moveTo>
                      <a:lnTo>
                        <a:pt x="6" y="10"/>
                      </a:lnTo>
                      <a:lnTo>
                        <a:pt x="7" y="10"/>
                      </a:lnTo>
                    </a:path>
                  </a:pathLst>
                </a:custGeom>
                <a:noFill/>
                <a:ln w="6350">
                  <a:solidFill>
                    <a:srgbClr val="0C0CFF"/>
                  </a:solidFill>
                  <a:prstDash val="solid"/>
                  <a:round/>
                  <a:headEnd/>
                  <a:tailEnd/>
                </a:ln>
              </p:spPr>
              <p:txBody>
                <a:bodyPr/>
                <a:lstStyle/>
                <a:p>
                  <a:endParaRPr lang="en-US"/>
                </a:p>
              </p:txBody>
            </p:sp>
            <p:sp>
              <p:nvSpPr>
                <p:cNvPr id="3919" name="Freeform 3644"/>
                <p:cNvSpPr>
                  <a:spLocks/>
                </p:cNvSpPr>
                <p:nvPr/>
              </p:nvSpPr>
              <p:spPr bwMode="auto">
                <a:xfrm>
                  <a:off x="1968" y="3787"/>
                  <a:ext cx="1" cy="2"/>
                </a:xfrm>
                <a:custGeom>
                  <a:avLst/>
                  <a:gdLst>
                    <a:gd name="T0" fmla="*/ 0 w 8"/>
                    <a:gd name="T1" fmla="*/ 0 h 10"/>
                    <a:gd name="T2" fmla="*/ 7 w 8"/>
                    <a:gd name="T3" fmla="*/ 10 h 10"/>
                    <a:gd name="T4" fmla="*/ 8 w 8"/>
                    <a:gd name="T5" fmla="*/ 10 h 10"/>
                    <a:gd name="T6" fmla="*/ 0 60000 65536"/>
                    <a:gd name="T7" fmla="*/ 0 60000 65536"/>
                    <a:gd name="T8" fmla="*/ 0 60000 65536"/>
                    <a:gd name="T9" fmla="*/ 0 w 8"/>
                    <a:gd name="T10" fmla="*/ 0 h 10"/>
                    <a:gd name="T11" fmla="*/ 8 w 8"/>
                    <a:gd name="T12" fmla="*/ 10 h 10"/>
                  </a:gdLst>
                  <a:ahLst/>
                  <a:cxnLst>
                    <a:cxn ang="T6">
                      <a:pos x="T0" y="T1"/>
                    </a:cxn>
                    <a:cxn ang="T7">
                      <a:pos x="T2" y="T3"/>
                    </a:cxn>
                    <a:cxn ang="T8">
                      <a:pos x="T4" y="T5"/>
                    </a:cxn>
                  </a:cxnLst>
                  <a:rect l="T9" t="T10" r="T11" b="T12"/>
                  <a:pathLst>
                    <a:path w="8" h="10">
                      <a:moveTo>
                        <a:pt x="0" y="0"/>
                      </a:moveTo>
                      <a:lnTo>
                        <a:pt x="7" y="10"/>
                      </a:lnTo>
                      <a:lnTo>
                        <a:pt x="8" y="10"/>
                      </a:lnTo>
                    </a:path>
                  </a:pathLst>
                </a:custGeom>
                <a:noFill/>
                <a:ln w="6350">
                  <a:solidFill>
                    <a:srgbClr val="0C0CFF"/>
                  </a:solidFill>
                  <a:prstDash val="solid"/>
                  <a:round/>
                  <a:headEnd/>
                  <a:tailEnd/>
                </a:ln>
              </p:spPr>
              <p:txBody>
                <a:bodyPr/>
                <a:lstStyle/>
                <a:p>
                  <a:endParaRPr lang="en-US"/>
                </a:p>
              </p:txBody>
            </p:sp>
            <p:sp>
              <p:nvSpPr>
                <p:cNvPr id="3920" name="Freeform 3645"/>
                <p:cNvSpPr>
                  <a:spLocks/>
                </p:cNvSpPr>
                <p:nvPr/>
              </p:nvSpPr>
              <p:spPr bwMode="auto">
                <a:xfrm>
                  <a:off x="1969" y="3789"/>
                  <a:ext cx="1" cy="1"/>
                </a:xfrm>
                <a:custGeom>
                  <a:avLst/>
                  <a:gdLst>
                    <a:gd name="T0" fmla="*/ 0 w 7"/>
                    <a:gd name="T1" fmla="*/ 0 h 8"/>
                    <a:gd name="T2" fmla="*/ 6 w 7"/>
                    <a:gd name="T3" fmla="*/ 8 h 8"/>
                    <a:gd name="T4" fmla="*/ 7 w 7"/>
                    <a:gd name="T5" fmla="*/ 8 h 8"/>
                    <a:gd name="T6" fmla="*/ 0 60000 65536"/>
                    <a:gd name="T7" fmla="*/ 0 60000 65536"/>
                    <a:gd name="T8" fmla="*/ 0 60000 65536"/>
                    <a:gd name="T9" fmla="*/ 0 w 7"/>
                    <a:gd name="T10" fmla="*/ 0 h 8"/>
                    <a:gd name="T11" fmla="*/ 7 w 7"/>
                    <a:gd name="T12" fmla="*/ 8 h 8"/>
                  </a:gdLst>
                  <a:ahLst/>
                  <a:cxnLst>
                    <a:cxn ang="T6">
                      <a:pos x="T0" y="T1"/>
                    </a:cxn>
                    <a:cxn ang="T7">
                      <a:pos x="T2" y="T3"/>
                    </a:cxn>
                    <a:cxn ang="T8">
                      <a:pos x="T4" y="T5"/>
                    </a:cxn>
                  </a:cxnLst>
                  <a:rect l="T9" t="T10" r="T11" b="T12"/>
                  <a:pathLst>
                    <a:path w="7" h="8">
                      <a:moveTo>
                        <a:pt x="0" y="0"/>
                      </a:moveTo>
                      <a:lnTo>
                        <a:pt x="6" y="8"/>
                      </a:lnTo>
                      <a:lnTo>
                        <a:pt x="7" y="8"/>
                      </a:lnTo>
                    </a:path>
                  </a:pathLst>
                </a:custGeom>
                <a:noFill/>
                <a:ln w="6350">
                  <a:solidFill>
                    <a:srgbClr val="0C0CFF"/>
                  </a:solidFill>
                  <a:prstDash val="solid"/>
                  <a:round/>
                  <a:headEnd/>
                  <a:tailEnd/>
                </a:ln>
              </p:spPr>
              <p:txBody>
                <a:bodyPr/>
                <a:lstStyle/>
                <a:p>
                  <a:endParaRPr lang="en-US"/>
                </a:p>
              </p:txBody>
            </p:sp>
            <p:sp>
              <p:nvSpPr>
                <p:cNvPr id="3921" name="Freeform 3646"/>
                <p:cNvSpPr>
                  <a:spLocks/>
                </p:cNvSpPr>
                <p:nvPr/>
              </p:nvSpPr>
              <p:spPr bwMode="auto">
                <a:xfrm>
                  <a:off x="1970" y="3790"/>
                  <a:ext cx="2" cy="2"/>
                </a:xfrm>
                <a:custGeom>
                  <a:avLst/>
                  <a:gdLst>
                    <a:gd name="T0" fmla="*/ 0 w 8"/>
                    <a:gd name="T1" fmla="*/ 0 h 7"/>
                    <a:gd name="T2" fmla="*/ 7 w 8"/>
                    <a:gd name="T3" fmla="*/ 7 h 7"/>
                    <a:gd name="T4" fmla="*/ 8 w 8"/>
                    <a:gd name="T5" fmla="*/ 7 h 7"/>
                    <a:gd name="T6" fmla="*/ 0 60000 65536"/>
                    <a:gd name="T7" fmla="*/ 0 60000 65536"/>
                    <a:gd name="T8" fmla="*/ 0 60000 65536"/>
                    <a:gd name="T9" fmla="*/ 0 w 8"/>
                    <a:gd name="T10" fmla="*/ 0 h 7"/>
                    <a:gd name="T11" fmla="*/ 8 w 8"/>
                    <a:gd name="T12" fmla="*/ 7 h 7"/>
                  </a:gdLst>
                  <a:ahLst/>
                  <a:cxnLst>
                    <a:cxn ang="T6">
                      <a:pos x="T0" y="T1"/>
                    </a:cxn>
                    <a:cxn ang="T7">
                      <a:pos x="T2" y="T3"/>
                    </a:cxn>
                    <a:cxn ang="T8">
                      <a:pos x="T4" y="T5"/>
                    </a:cxn>
                  </a:cxnLst>
                  <a:rect l="T9" t="T10" r="T11" b="T12"/>
                  <a:pathLst>
                    <a:path w="8" h="7">
                      <a:moveTo>
                        <a:pt x="0" y="0"/>
                      </a:moveTo>
                      <a:lnTo>
                        <a:pt x="7" y="7"/>
                      </a:lnTo>
                      <a:lnTo>
                        <a:pt x="8" y="7"/>
                      </a:lnTo>
                    </a:path>
                  </a:pathLst>
                </a:custGeom>
                <a:noFill/>
                <a:ln w="6350">
                  <a:solidFill>
                    <a:srgbClr val="0C0CFF"/>
                  </a:solidFill>
                  <a:prstDash val="solid"/>
                  <a:round/>
                  <a:headEnd/>
                  <a:tailEnd/>
                </a:ln>
              </p:spPr>
              <p:txBody>
                <a:bodyPr/>
                <a:lstStyle/>
                <a:p>
                  <a:endParaRPr lang="en-US"/>
                </a:p>
              </p:txBody>
            </p:sp>
            <p:sp>
              <p:nvSpPr>
                <p:cNvPr id="3922" name="Freeform 3647"/>
                <p:cNvSpPr>
                  <a:spLocks/>
                </p:cNvSpPr>
                <p:nvPr/>
              </p:nvSpPr>
              <p:spPr bwMode="auto">
                <a:xfrm>
                  <a:off x="1972" y="3792"/>
                  <a:ext cx="1" cy="1"/>
                </a:xfrm>
                <a:custGeom>
                  <a:avLst/>
                  <a:gdLst>
                    <a:gd name="T0" fmla="*/ 0 w 7"/>
                    <a:gd name="T1" fmla="*/ 0 h 7"/>
                    <a:gd name="T2" fmla="*/ 6 w 7"/>
                    <a:gd name="T3" fmla="*/ 7 h 7"/>
                    <a:gd name="T4" fmla="*/ 7 w 7"/>
                    <a:gd name="T5" fmla="*/ 7 h 7"/>
                    <a:gd name="T6" fmla="*/ 0 60000 65536"/>
                    <a:gd name="T7" fmla="*/ 0 60000 65536"/>
                    <a:gd name="T8" fmla="*/ 0 60000 65536"/>
                    <a:gd name="T9" fmla="*/ 0 w 7"/>
                    <a:gd name="T10" fmla="*/ 0 h 7"/>
                    <a:gd name="T11" fmla="*/ 7 w 7"/>
                    <a:gd name="T12" fmla="*/ 7 h 7"/>
                  </a:gdLst>
                  <a:ahLst/>
                  <a:cxnLst>
                    <a:cxn ang="T6">
                      <a:pos x="T0" y="T1"/>
                    </a:cxn>
                    <a:cxn ang="T7">
                      <a:pos x="T2" y="T3"/>
                    </a:cxn>
                    <a:cxn ang="T8">
                      <a:pos x="T4" y="T5"/>
                    </a:cxn>
                  </a:cxnLst>
                  <a:rect l="T9" t="T10" r="T11" b="T12"/>
                  <a:pathLst>
                    <a:path w="7" h="7">
                      <a:moveTo>
                        <a:pt x="0" y="0"/>
                      </a:moveTo>
                      <a:lnTo>
                        <a:pt x="6" y="7"/>
                      </a:lnTo>
                      <a:lnTo>
                        <a:pt x="7" y="7"/>
                      </a:lnTo>
                    </a:path>
                  </a:pathLst>
                </a:custGeom>
                <a:noFill/>
                <a:ln w="6350">
                  <a:solidFill>
                    <a:srgbClr val="0C0CFF"/>
                  </a:solidFill>
                  <a:prstDash val="solid"/>
                  <a:round/>
                  <a:headEnd/>
                  <a:tailEnd/>
                </a:ln>
              </p:spPr>
              <p:txBody>
                <a:bodyPr/>
                <a:lstStyle/>
                <a:p>
                  <a:endParaRPr lang="en-US"/>
                </a:p>
              </p:txBody>
            </p:sp>
            <p:sp>
              <p:nvSpPr>
                <p:cNvPr id="3923" name="Freeform 3648"/>
                <p:cNvSpPr>
                  <a:spLocks/>
                </p:cNvSpPr>
                <p:nvPr/>
              </p:nvSpPr>
              <p:spPr bwMode="auto">
                <a:xfrm>
                  <a:off x="1973" y="3793"/>
                  <a:ext cx="1" cy="1"/>
                </a:xfrm>
                <a:custGeom>
                  <a:avLst/>
                  <a:gdLst>
                    <a:gd name="T0" fmla="*/ 0 w 8"/>
                    <a:gd name="T1" fmla="*/ 0 h 6"/>
                    <a:gd name="T2" fmla="*/ 7 w 8"/>
                    <a:gd name="T3" fmla="*/ 6 h 6"/>
                    <a:gd name="T4" fmla="*/ 8 w 8"/>
                    <a:gd name="T5" fmla="*/ 6 h 6"/>
                    <a:gd name="T6" fmla="*/ 0 60000 65536"/>
                    <a:gd name="T7" fmla="*/ 0 60000 65536"/>
                    <a:gd name="T8" fmla="*/ 0 60000 65536"/>
                    <a:gd name="T9" fmla="*/ 0 w 8"/>
                    <a:gd name="T10" fmla="*/ 0 h 6"/>
                    <a:gd name="T11" fmla="*/ 8 w 8"/>
                    <a:gd name="T12" fmla="*/ 6 h 6"/>
                  </a:gdLst>
                  <a:ahLst/>
                  <a:cxnLst>
                    <a:cxn ang="T6">
                      <a:pos x="T0" y="T1"/>
                    </a:cxn>
                    <a:cxn ang="T7">
                      <a:pos x="T2" y="T3"/>
                    </a:cxn>
                    <a:cxn ang="T8">
                      <a:pos x="T4" y="T5"/>
                    </a:cxn>
                  </a:cxnLst>
                  <a:rect l="T9" t="T10" r="T11" b="T12"/>
                  <a:pathLst>
                    <a:path w="8" h="6">
                      <a:moveTo>
                        <a:pt x="0" y="0"/>
                      </a:moveTo>
                      <a:lnTo>
                        <a:pt x="7" y="6"/>
                      </a:lnTo>
                      <a:lnTo>
                        <a:pt x="8" y="6"/>
                      </a:lnTo>
                    </a:path>
                  </a:pathLst>
                </a:custGeom>
                <a:noFill/>
                <a:ln w="6350">
                  <a:solidFill>
                    <a:srgbClr val="0C0CFF"/>
                  </a:solidFill>
                  <a:prstDash val="solid"/>
                  <a:round/>
                  <a:headEnd/>
                  <a:tailEnd/>
                </a:ln>
              </p:spPr>
              <p:txBody>
                <a:bodyPr/>
                <a:lstStyle/>
                <a:p>
                  <a:endParaRPr lang="en-US"/>
                </a:p>
              </p:txBody>
            </p:sp>
            <p:sp>
              <p:nvSpPr>
                <p:cNvPr id="3924" name="Freeform 3649"/>
                <p:cNvSpPr>
                  <a:spLocks/>
                </p:cNvSpPr>
                <p:nvPr/>
              </p:nvSpPr>
              <p:spPr bwMode="auto">
                <a:xfrm>
                  <a:off x="1974" y="3794"/>
                  <a:ext cx="1" cy="1"/>
                </a:xfrm>
                <a:custGeom>
                  <a:avLst/>
                  <a:gdLst>
                    <a:gd name="T0" fmla="*/ 0 w 7"/>
                    <a:gd name="T1" fmla="*/ 0 h 5"/>
                    <a:gd name="T2" fmla="*/ 6 w 7"/>
                    <a:gd name="T3" fmla="*/ 5 h 5"/>
                    <a:gd name="T4" fmla="*/ 7 w 7"/>
                    <a:gd name="T5" fmla="*/ 5 h 5"/>
                    <a:gd name="T6" fmla="*/ 0 60000 65536"/>
                    <a:gd name="T7" fmla="*/ 0 60000 65536"/>
                    <a:gd name="T8" fmla="*/ 0 60000 65536"/>
                    <a:gd name="T9" fmla="*/ 0 w 7"/>
                    <a:gd name="T10" fmla="*/ 0 h 5"/>
                    <a:gd name="T11" fmla="*/ 7 w 7"/>
                    <a:gd name="T12" fmla="*/ 5 h 5"/>
                  </a:gdLst>
                  <a:ahLst/>
                  <a:cxnLst>
                    <a:cxn ang="T6">
                      <a:pos x="T0" y="T1"/>
                    </a:cxn>
                    <a:cxn ang="T7">
                      <a:pos x="T2" y="T3"/>
                    </a:cxn>
                    <a:cxn ang="T8">
                      <a:pos x="T4" y="T5"/>
                    </a:cxn>
                  </a:cxnLst>
                  <a:rect l="T9" t="T10" r="T11" b="T12"/>
                  <a:pathLst>
                    <a:path w="7" h="5">
                      <a:moveTo>
                        <a:pt x="0" y="0"/>
                      </a:moveTo>
                      <a:lnTo>
                        <a:pt x="6" y="5"/>
                      </a:lnTo>
                      <a:lnTo>
                        <a:pt x="7" y="5"/>
                      </a:lnTo>
                    </a:path>
                  </a:pathLst>
                </a:custGeom>
                <a:noFill/>
                <a:ln w="6350">
                  <a:solidFill>
                    <a:srgbClr val="0C0CFF"/>
                  </a:solidFill>
                  <a:prstDash val="solid"/>
                  <a:round/>
                  <a:headEnd/>
                  <a:tailEnd/>
                </a:ln>
              </p:spPr>
              <p:txBody>
                <a:bodyPr/>
                <a:lstStyle/>
                <a:p>
                  <a:endParaRPr lang="en-US"/>
                </a:p>
              </p:txBody>
            </p:sp>
            <p:sp>
              <p:nvSpPr>
                <p:cNvPr id="3925" name="Freeform 3650"/>
                <p:cNvSpPr>
                  <a:spLocks/>
                </p:cNvSpPr>
                <p:nvPr/>
              </p:nvSpPr>
              <p:spPr bwMode="auto">
                <a:xfrm>
                  <a:off x="1975" y="3795"/>
                  <a:ext cx="2" cy="1"/>
                </a:xfrm>
                <a:custGeom>
                  <a:avLst/>
                  <a:gdLst>
                    <a:gd name="T0" fmla="*/ 0 w 8"/>
                    <a:gd name="T1" fmla="*/ 0 h 4"/>
                    <a:gd name="T2" fmla="*/ 7 w 8"/>
                    <a:gd name="T3" fmla="*/ 4 h 4"/>
                    <a:gd name="T4" fmla="*/ 8 w 8"/>
                    <a:gd name="T5" fmla="*/ 4 h 4"/>
                    <a:gd name="T6" fmla="*/ 0 60000 65536"/>
                    <a:gd name="T7" fmla="*/ 0 60000 65536"/>
                    <a:gd name="T8" fmla="*/ 0 60000 65536"/>
                    <a:gd name="T9" fmla="*/ 0 w 8"/>
                    <a:gd name="T10" fmla="*/ 0 h 4"/>
                    <a:gd name="T11" fmla="*/ 8 w 8"/>
                    <a:gd name="T12" fmla="*/ 4 h 4"/>
                  </a:gdLst>
                  <a:ahLst/>
                  <a:cxnLst>
                    <a:cxn ang="T6">
                      <a:pos x="T0" y="T1"/>
                    </a:cxn>
                    <a:cxn ang="T7">
                      <a:pos x="T2" y="T3"/>
                    </a:cxn>
                    <a:cxn ang="T8">
                      <a:pos x="T4" y="T5"/>
                    </a:cxn>
                  </a:cxnLst>
                  <a:rect l="T9" t="T10" r="T11" b="T12"/>
                  <a:pathLst>
                    <a:path w="8" h="4">
                      <a:moveTo>
                        <a:pt x="0" y="0"/>
                      </a:moveTo>
                      <a:lnTo>
                        <a:pt x="7" y="4"/>
                      </a:lnTo>
                      <a:lnTo>
                        <a:pt x="8" y="4"/>
                      </a:lnTo>
                    </a:path>
                  </a:pathLst>
                </a:custGeom>
                <a:noFill/>
                <a:ln w="6350">
                  <a:solidFill>
                    <a:srgbClr val="0C0CFF"/>
                  </a:solidFill>
                  <a:prstDash val="solid"/>
                  <a:round/>
                  <a:headEnd/>
                  <a:tailEnd/>
                </a:ln>
              </p:spPr>
              <p:txBody>
                <a:bodyPr/>
                <a:lstStyle/>
                <a:p>
                  <a:endParaRPr lang="en-US"/>
                </a:p>
              </p:txBody>
            </p:sp>
            <p:sp>
              <p:nvSpPr>
                <p:cNvPr id="3926" name="Freeform 3651"/>
                <p:cNvSpPr>
                  <a:spLocks/>
                </p:cNvSpPr>
                <p:nvPr/>
              </p:nvSpPr>
              <p:spPr bwMode="auto">
                <a:xfrm>
                  <a:off x="1977" y="3796"/>
                  <a:ext cx="1" cy="1"/>
                </a:xfrm>
                <a:custGeom>
                  <a:avLst/>
                  <a:gdLst>
                    <a:gd name="T0" fmla="*/ 0 w 7"/>
                    <a:gd name="T1" fmla="*/ 0 h 4"/>
                    <a:gd name="T2" fmla="*/ 6 w 7"/>
                    <a:gd name="T3" fmla="*/ 4 h 4"/>
                    <a:gd name="T4" fmla="*/ 7 w 7"/>
                    <a:gd name="T5" fmla="*/ 4 h 4"/>
                    <a:gd name="T6" fmla="*/ 0 60000 65536"/>
                    <a:gd name="T7" fmla="*/ 0 60000 65536"/>
                    <a:gd name="T8" fmla="*/ 0 60000 65536"/>
                    <a:gd name="T9" fmla="*/ 0 w 7"/>
                    <a:gd name="T10" fmla="*/ 0 h 4"/>
                    <a:gd name="T11" fmla="*/ 7 w 7"/>
                    <a:gd name="T12" fmla="*/ 4 h 4"/>
                  </a:gdLst>
                  <a:ahLst/>
                  <a:cxnLst>
                    <a:cxn ang="T6">
                      <a:pos x="T0" y="T1"/>
                    </a:cxn>
                    <a:cxn ang="T7">
                      <a:pos x="T2" y="T3"/>
                    </a:cxn>
                    <a:cxn ang="T8">
                      <a:pos x="T4" y="T5"/>
                    </a:cxn>
                  </a:cxnLst>
                  <a:rect l="T9" t="T10" r="T11" b="T12"/>
                  <a:pathLst>
                    <a:path w="7" h="4">
                      <a:moveTo>
                        <a:pt x="0" y="0"/>
                      </a:moveTo>
                      <a:lnTo>
                        <a:pt x="6" y="4"/>
                      </a:lnTo>
                      <a:lnTo>
                        <a:pt x="7" y="4"/>
                      </a:lnTo>
                    </a:path>
                  </a:pathLst>
                </a:custGeom>
                <a:noFill/>
                <a:ln w="6350">
                  <a:solidFill>
                    <a:srgbClr val="0C0CFF"/>
                  </a:solidFill>
                  <a:prstDash val="solid"/>
                  <a:round/>
                  <a:headEnd/>
                  <a:tailEnd/>
                </a:ln>
              </p:spPr>
              <p:txBody>
                <a:bodyPr/>
                <a:lstStyle/>
                <a:p>
                  <a:endParaRPr lang="en-US"/>
                </a:p>
              </p:txBody>
            </p:sp>
            <p:sp>
              <p:nvSpPr>
                <p:cNvPr id="3927" name="Freeform 3652"/>
                <p:cNvSpPr>
                  <a:spLocks/>
                </p:cNvSpPr>
                <p:nvPr/>
              </p:nvSpPr>
              <p:spPr bwMode="auto">
                <a:xfrm>
                  <a:off x="1978" y="3797"/>
                  <a:ext cx="1" cy="1"/>
                </a:xfrm>
                <a:custGeom>
                  <a:avLst/>
                  <a:gdLst>
                    <a:gd name="T0" fmla="*/ 0 w 8"/>
                    <a:gd name="T1" fmla="*/ 0 h 3"/>
                    <a:gd name="T2" fmla="*/ 7 w 8"/>
                    <a:gd name="T3" fmla="*/ 3 h 3"/>
                    <a:gd name="T4" fmla="*/ 8 w 8"/>
                    <a:gd name="T5" fmla="*/ 3 h 3"/>
                    <a:gd name="T6" fmla="*/ 0 60000 65536"/>
                    <a:gd name="T7" fmla="*/ 0 60000 65536"/>
                    <a:gd name="T8" fmla="*/ 0 60000 65536"/>
                    <a:gd name="T9" fmla="*/ 0 w 8"/>
                    <a:gd name="T10" fmla="*/ 0 h 3"/>
                    <a:gd name="T11" fmla="*/ 8 w 8"/>
                    <a:gd name="T12" fmla="*/ 3 h 3"/>
                  </a:gdLst>
                  <a:ahLst/>
                  <a:cxnLst>
                    <a:cxn ang="T6">
                      <a:pos x="T0" y="T1"/>
                    </a:cxn>
                    <a:cxn ang="T7">
                      <a:pos x="T2" y="T3"/>
                    </a:cxn>
                    <a:cxn ang="T8">
                      <a:pos x="T4" y="T5"/>
                    </a:cxn>
                  </a:cxnLst>
                  <a:rect l="T9" t="T10" r="T11" b="T12"/>
                  <a:pathLst>
                    <a:path w="8" h="3">
                      <a:moveTo>
                        <a:pt x="0" y="0"/>
                      </a:moveTo>
                      <a:lnTo>
                        <a:pt x="7" y="3"/>
                      </a:lnTo>
                      <a:lnTo>
                        <a:pt x="8" y="3"/>
                      </a:lnTo>
                    </a:path>
                  </a:pathLst>
                </a:custGeom>
                <a:noFill/>
                <a:ln w="6350">
                  <a:solidFill>
                    <a:srgbClr val="0C0CFF"/>
                  </a:solidFill>
                  <a:prstDash val="solid"/>
                  <a:round/>
                  <a:headEnd/>
                  <a:tailEnd/>
                </a:ln>
              </p:spPr>
              <p:txBody>
                <a:bodyPr/>
                <a:lstStyle/>
                <a:p>
                  <a:endParaRPr lang="en-US"/>
                </a:p>
              </p:txBody>
            </p:sp>
            <p:sp>
              <p:nvSpPr>
                <p:cNvPr id="3928" name="Freeform 3653"/>
                <p:cNvSpPr>
                  <a:spLocks/>
                </p:cNvSpPr>
                <p:nvPr/>
              </p:nvSpPr>
              <p:spPr bwMode="auto">
                <a:xfrm>
                  <a:off x="1979" y="3797"/>
                  <a:ext cx="2" cy="1"/>
                </a:xfrm>
                <a:custGeom>
                  <a:avLst/>
                  <a:gdLst>
                    <a:gd name="T0" fmla="*/ 0 w 8"/>
                    <a:gd name="T1" fmla="*/ 0 h 2"/>
                    <a:gd name="T2" fmla="*/ 7 w 8"/>
                    <a:gd name="T3" fmla="*/ 2 h 2"/>
                    <a:gd name="T4" fmla="*/ 8 w 8"/>
                    <a:gd name="T5" fmla="*/ 2 h 2"/>
                    <a:gd name="T6" fmla="*/ 0 60000 65536"/>
                    <a:gd name="T7" fmla="*/ 0 60000 65536"/>
                    <a:gd name="T8" fmla="*/ 0 60000 65536"/>
                    <a:gd name="T9" fmla="*/ 0 w 8"/>
                    <a:gd name="T10" fmla="*/ 0 h 2"/>
                    <a:gd name="T11" fmla="*/ 8 w 8"/>
                    <a:gd name="T12" fmla="*/ 2 h 2"/>
                  </a:gdLst>
                  <a:ahLst/>
                  <a:cxnLst>
                    <a:cxn ang="T6">
                      <a:pos x="T0" y="T1"/>
                    </a:cxn>
                    <a:cxn ang="T7">
                      <a:pos x="T2" y="T3"/>
                    </a:cxn>
                    <a:cxn ang="T8">
                      <a:pos x="T4" y="T5"/>
                    </a:cxn>
                  </a:cxnLst>
                  <a:rect l="T9" t="T10" r="T11" b="T12"/>
                  <a:pathLst>
                    <a:path w="8" h="2">
                      <a:moveTo>
                        <a:pt x="0" y="0"/>
                      </a:moveTo>
                      <a:lnTo>
                        <a:pt x="7" y="2"/>
                      </a:lnTo>
                      <a:lnTo>
                        <a:pt x="8" y="2"/>
                      </a:lnTo>
                    </a:path>
                  </a:pathLst>
                </a:custGeom>
                <a:noFill/>
                <a:ln w="6350">
                  <a:solidFill>
                    <a:srgbClr val="0C0CFF"/>
                  </a:solidFill>
                  <a:prstDash val="solid"/>
                  <a:round/>
                  <a:headEnd/>
                  <a:tailEnd/>
                </a:ln>
              </p:spPr>
              <p:txBody>
                <a:bodyPr/>
                <a:lstStyle/>
                <a:p>
                  <a:endParaRPr lang="en-US"/>
                </a:p>
              </p:txBody>
            </p:sp>
            <p:sp>
              <p:nvSpPr>
                <p:cNvPr id="3929" name="Freeform 3654"/>
                <p:cNvSpPr>
                  <a:spLocks/>
                </p:cNvSpPr>
                <p:nvPr/>
              </p:nvSpPr>
              <p:spPr bwMode="auto">
                <a:xfrm>
                  <a:off x="1980" y="3798"/>
                  <a:ext cx="2" cy="1"/>
                </a:xfrm>
                <a:custGeom>
                  <a:avLst/>
                  <a:gdLst>
                    <a:gd name="T0" fmla="*/ 0 w 7"/>
                    <a:gd name="T1" fmla="*/ 0 h 3"/>
                    <a:gd name="T2" fmla="*/ 6 w 7"/>
                    <a:gd name="T3" fmla="*/ 3 h 3"/>
                    <a:gd name="T4" fmla="*/ 7 w 7"/>
                    <a:gd name="T5" fmla="*/ 3 h 3"/>
                    <a:gd name="T6" fmla="*/ 0 60000 65536"/>
                    <a:gd name="T7" fmla="*/ 0 60000 65536"/>
                    <a:gd name="T8" fmla="*/ 0 60000 65536"/>
                    <a:gd name="T9" fmla="*/ 0 w 7"/>
                    <a:gd name="T10" fmla="*/ 0 h 3"/>
                    <a:gd name="T11" fmla="*/ 7 w 7"/>
                    <a:gd name="T12" fmla="*/ 3 h 3"/>
                  </a:gdLst>
                  <a:ahLst/>
                  <a:cxnLst>
                    <a:cxn ang="T6">
                      <a:pos x="T0" y="T1"/>
                    </a:cxn>
                    <a:cxn ang="T7">
                      <a:pos x="T2" y="T3"/>
                    </a:cxn>
                    <a:cxn ang="T8">
                      <a:pos x="T4" y="T5"/>
                    </a:cxn>
                  </a:cxnLst>
                  <a:rect l="T9" t="T10" r="T11" b="T12"/>
                  <a:pathLst>
                    <a:path w="7" h="3">
                      <a:moveTo>
                        <a:pt x="0" y="0"/>
                      </a:moveTo>
                      <a:lnTo>
                        <a:pt x="6" y="3"/>
                      </a:lnTo>
                      <a:lnTo>
                        <a:pt x="7" y="3"/>
                      </a:lnTo>
                    </a:path>
                  </a:pathLst>
                </a:custGeom>
                <a:noFill/>
                <a:ln w="6350">
                  <a:solidFill>
                    <a:srgbClr val="0C0CFF"/>
                  </a:solidFill>
                  <a:prstDash val="solid"/>
                  <a:round/>
                  <a:headEnd/>
                  <a:tailEnd/>
                </a:ln>
              </p:spPr>
              <p:txBody>
                <a:bodyPr/>
                <a:lstStyle/>
                <a:p>
                  <a:endParaRPr lang="en-US"/>
                </a:p>
              </p:txBody>
            </p:sp>
            <p:sp>
              <p:nvSpPr>
                <p:cNvPr id="3930" name="Freeform 3655"/>
                <p:cNvSpPr>
                  <a:spLocks/>
                </p:cNvSpPr>
                <p:nvPr/>
              </p:nvSpPr>
              <p:spPr bwMode="auto">
                <a:xfrm>
                  <a:off x="1981" y="3798"/>
                  <a:ext cx="2" cy="1"/>
                </a:xfrm>
                <a:custGeom>
                  <a:avLst/>
                  <a:gdLst>
                    <a:gd name="T0" fmla="*/ 0 w 8"/>
                    <a:gd name="T1" fmla="*/ 0 h 2"/>
                    <a:gd name="T2" fmla="*/ 7 w 8"/>
                    <a:gd name="T3" fmla="*/ 2 h 2"/>
                    <a:gd name="T4" fmla="*/ 8 w 8"/>
                    <a:gd name="T5" fmla="*/ 2 h 2"/>
                    <a:gd name="T6" fmla="*/ 0 60000 65536"/>
                    <a:gd name="T7" fmla="*/ 0 60000 65536"/>
                    <a:gd name="T8" fmla="*/ 0 60000 65536"/>
                    <a:gd name="T9" fmla="*/ 0 w 8"/>
                    <a:gd name="T10" fmla="*/ 0 h 2"/>
                    <a:gd name="T11" fmla="*/ 8 w 8"/>
                    <a:gd name="T12" fmla="*/ 2 h 2"/>
                  </a:gdLst>
                  <a:ahLst/>
                  <a:cxnLst>
                    <a:cxn ang="T6">
                      <a:pos x="T0" y="T1"/>
                    </a:cxn>
                    <a:cxn ang="T7">
                      <a:pos x="T2" y="T3"/>
                    </a:cxn>
                    <a:cxn ang="T8">
                      <a:pos x="T4" y="T5"/>
                    </a:cxn>
                  </a:cxnLst>
                  <a:rect l="T9" t="T10" r="T11" b="T12"/>
                  <a:pathLst>
                    <a:path w="8" h="2">
                      <a:moveTo>
                        <a:pt x="0" y="0"/>
                      </a:moveTo>
                      <a:lnTo>
                        <a:pt x="7" y="2"/>
                      </a:lnTo>
                      <a:lnTo>
                        <a:pt x="8" y="2"/>
                      </a:lnTo>
                    </a:path>
                  </a:pathLst>
                </a:custGeom>
                <a:noFill/>
                <a:ln w="6350">
                  <a:solidFill>
                    <a:srgbClr val="0C0CFF"/>
                  </a:solidFill>
                  <a:prstDash val="solid"/>
                  <a:round/>
                  <a:headEnd/>
                  <a:tailEnd/>
                </a:ln>
              </p:spPr>
              <p:txBody>
                <a:bodyPr/>
                <a:lstStyle/>
                <a:p>
                  <a:endParaRPr lang="en-US"/>
                </a:p>
              </p:txBody>
            </p:sp>
            <p:sp>
              <p:nvSpPr>
                <p:cNvPr id="3931" name="Freeform 3656"/>
                <p:cNvSpPr>
                  <a:spLocks/>
                </p:cNvSpPr>
                <p:nvPr/>
              </p:nvSpPr>
              <p:spPr bwMode="auto">
                <a:xfrm>
                  <a:off x="1983" y="3799"/>
                  <a:ext cx="1" cy="1"/>
                </a:xfrm>
                <a:custGeom>
                  <a:avLst/>
                  <a:gdLst>
                    <a:gd name="T0" fmla="*/ 0 w 7"/>
                    <a:gd name="T1" fmla="*/ 0 h 1"/>
                    <a:gd name="T2" fmla="*/ 6 w 7"/>
                    <a:gd name="T3" fmla="*/ 1 h 1"/>
                    <a:gd name="T4" fmla="*/ 7 w 7"/>
                    <a:gd name="T5" fmla="*/ 1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1"/>
                      </a:lnTo>
                      <a:lnTo>
                        <a:pt x="7" y="1"/>
                      </a:lnTo>
                    </a:path>
                  </a:pathLst>
                </a:custGeom>
                <a:noFill/>
                <a:ln w="6350">
                  <a:solidFill>
                    <a:srgbClr val="0C0CFF"/>
                  </a:solidFill>
                  <a:prstDash val="solid"/>
                  <a:round/>
                  <a:headEnd/>
                  <a:tailEnd/>
                </a:ln>
              </p:spPr>
              <p:txBody>
                <a:bodyPr/>
                <a:lstStyle/>
                <a:p>
                  <a:endParaRPr lang="en-US"/>
                </a:p>
              </p:txBody>
            </p:sp>
            <p:sp>
              <p:nvSpPr>
                <p:cNvPr id="3932" name="Freeform 3657"/>
                <p:cNvSpPr>
                  <a:spLocks/>
                </p:cNvSpPr>
                <p:nvPr/>
              </p:nvSpPr>
              <p:spPr bwMode="auto">
                <a:xfrm>
                  <a:off x="1984" y="3799"/>
                  <a:ext cx="2" cy="1"/>
                </a:xfrm>
                <a:custGeom>
                  <a:avLst/>
                  <a:gdLst>
                    <a:gd name="T0" fmla="*/ 0 w 8"/>
                    <a:gd name="T1" fmla="*/ 0 h 2"/>
                    <a:gd name="T2" fmla="*/ 7 w 8"/>
                    <a:gd name="T3" fmla="*/ 2 h 2"/>
                    <a:gd name="T4" fmla="*/ 8 w 8"/>
                    <a:gd name="T5" fmla="*/ 2 h 2"/>
                    <a:gd name="T6" fmla="*/ 0 60000 65536"/>
                    <a:gd name="T7" fmla="*/ 0 60000 65536"/>
                    <a:gd name="T8" fmla="*/ 0 60000 65536"/>
                    <a:gd name="T9" fmla="*/ 0 w 8"/>
                    <a:gd name="T10" fmla="*/ 0 h 2"/>
                    <a:gd name="T11" fmla="*/ 8 w 8"/>
                    <a:gd name="T12" fmla="*/ 2 h 2"/>
                  </a:gdLst>
                  <a:ahLst/>
                  <a:cxnLst>
                    <a:cxn ang="T6">
                      <a:pos x="T0" y="T1"/>
                    </a:cxn>
                    <a:cxn ang="T7">
                      <a:pos x="T2" y="T3"/>
                    </a:cxn>
                    <a:cxn ang="T8">
                      <a:pos x="T4" y="T5"/>
                    </a:cxn>
                  </a:cxnLst>
                  <a:rect l="T9" t="T10" r="T11" b="T12"/>
                  <a:pathLst>
                    <a:path w="8" h="2">
                      <a:moveTo>
                        <a:pt x="0" y="0"/>
                      </a:moveTo>
                      <a:lnTo>
                        <a:pt x="7" y="2"/>
                      </a:lnTo>
                      <a:lnTo>
                        <a:pt x="8" y="2"/>
                      </a:lnTo>
                    </a:path>
                  </a:pathLst>
                </a:custGeom>
                <a:noFill/>
                <a:ln w="6350">
                  <a:solidFill>
                    <a:srgbClr val="0C0CFF"/>
                  </a:solidFill>
                  <a:prstDash val="solid"/>
                  <a:round/>
                  <a:headEnd/>
                  <a:tailEnd/>
                </a:ln>
              </p:spPr>
              <p:txBody>
                <a:bodyPr/>
                <a:lstStyle/>
                <a:p>
                  <a:endParaRPr lang="en-US"/>
                </a:p>
              </p:txBody>
            </p:sp>
            <p:sp>
              <p:nvSpPr>
                <p:cNvPr id="3933" name="Freeform 3658"/>
                <p:cNvSpPr>
                  <a:spLocks/>
                </p:cNvSpPr>
                <p:nvPr/>
              </p:nvSpPr>
              <p:spPr bwMode="auto">
                <a:xfrm>
                  <a:off x="1985" y="3799"/>
                  <a:ext cx="2" cy="1"/>
                </a:xfrm>
                <a:custGeom>
                  <a:avLst/>
                  <a:gdLst>
                    <a:gd name="T0" fmla="*/ 0 w 7"/>
                    <a:gd name="T1" fmla="*/ 0 h 1"/>
                    <a:gd name="T2" fmla="*/ 6 w 7"/>
                    <a:gd name="T3" fmla="*/ 1 h 1"/>
                    <a:gd name="T4" fmla="*/ 7 w 7"/>
                    <a:gd name="T5" fmla="*/ 1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1"/>
                      </a:lnTo>
                      <a:lnTo>
                        <a:pt x="7" y="1"/>
                      </a:lnTo>
                    </a:path>
                  </a:pathLst>
                </a:custGeom>
                <a:noFill/>
                <a:ln w="6350">
                  <a:solidFill>
                    <a:srgbClr val="0C0CFF"/>
                  </a:solidFill>
                  <a:prstDash val="solid"/>
                  <a:round/>
                  <a:headEnd/>
                  <a:tailEnd/>
                </a:ln>
              </p:spPr>
              <p:txBody>
                <a:bodyPr/>
                <a:lstStyle/>
                <a:p>
                  <a:endParaRPr lang="en-US"/>
                </a:p>
              </p:txBody>
            </p:sp>
            <p:sp>
              <p:nvSpPr>
                <p:cNvPr id="3934" name="Freeform 3659"/>
                <p:cNvSpPr>
                  <a:spLocks/>
                </p:cNvSpPr>
                <p:nvPr/>
              </p:nvSpPr>
              <p:spPr bwMode="auto">
                <a:xfrm>
                  <a:off x="1986" y="3799"/>
                  <a:ext cx="2" cy="1"/>
                </a:xfrm>
                <a:custGeom>
                  <a:avLst/>
                  <a:gdLst>
                    <a:gd name="T0" fmla="*/ 0 w 8"/>
                    <a:gd name="T1" fmla="*/ 0 h 1"/>
                    <a:gd name="T2" fmla="*/ 7 w 8"/>
                    <a:gd name="T3" fmla="*/ 1 h 1"/>
                    <a:gd name="T4" fmla="*/ 8 w 8"/>
                    <a:gd name="T5" fmla="*/ 1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1"/>
                      </a:lnTo>
                      <a:lnTo>
                        <a:pt x="8" y="1"/>
                      </a:lnTo>
                    </a:path>
                  </a:pathLst>
                </a:custGeom>
                <a:noFill/>
                <a:ln w="6350">
                  <a:solidFill>
                    <a:srgbClr val="0C0CFF"/>
                  </a:solidFill>
                  <a:prstDash val="solid"/>
                  <a:round/>
                  <a:headEnd/>
                  <a:tailEnd/>
                </a:ln>
              </p:spPr>
              <p:txBody>
                <a:bodyPr/>
                <a:lstStyle/>
                <a:p>
                  <a:endParaRPr lang="en-US"/>
                </a:p>
              </p:txBody>
            </p:sp>
            <p:sp>
              <p:nvSpPr>
                <p:cNvPr id="3935" name="Freeform 3660"/>
                <p:cNvSpPr>
                  <a:spLocks/>
                </p:cNvSpPr>
                <p:nvPr/>
              </p:nvSpPr>
              <p:spPr bwMode="auto">
                <a:xfrm>
                  <a:off x="1988" y="3799"/>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3936" name="Freeform 3661"/>
                <p:cNvSpPr>
                  <a:spLocks/>
                </p:cNvSpPr>
                <p:nvPr/>
              </p:nvSpPr>
              <p:spPr bwMode="auto">
                <a:xfrm>
                  <a:off x="1989" y="3799"/>
                  <a:ext cx="1" cy="1"/>
                </a:xfrm>
                <a:custGeom>
                  <a:avLst/>
                  <a:gdLst>
                    <a:gd name="T0" fmla="*/ 0 w 8"/>
                    <a:gd name="T1" fmla="*/ 0 h 1"/>
                    <a:gd name="T2" fmla="*/ 7 w 8"/>
                    <a:gd name="T3" fmla="*/ 1 h 1"/>
                    <a:gd name="T4" fmla="*/ 8 w 8"/>
                    <a:gd name="T5" fmla="*/ 1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1"/>
                      </a:lnTo>
                      <a:lnTo>
                        <a:pt x="8" y="1"/>
                      </a:lnTo>
                    </a:path>
                  </a:pathLst>
                </a:custGeom>
                <a:noFill/>
                <a:ln w="6350">
                  <a:solidFill>
                    <a:srgbClr val="0C0CFF"/>
                  </a:solidFill>
                  <a:prstDash val="solid"/>
                  <a:round/>
                  <a:headEnd/>
                  <a:tailEnd/>
                </a:ln>
              </p:spPr>
              <p:txBody>
                <a:bodyPr/>
                <a:lstStyle/>
                <a:p>
                  <a:endParaRPr lang="en-US"/>
                </a:p>
              </p:txBody>
            </p:sp>
            <p:sp>
              <p:nvSpPr>
                <p:cNvPr id="3937" name="Freeform 3662"/>
                <p:cNvSpPr>
                  <a:spLocks/>
                </p:cNvSpPr>
                <p:nvPr/>
              </p:nvSpPr>
              <p:spPr bwMode="auto">
                <a:xfrm>
                  <a:off x="1990" y="3800"/>
                  <a:ext cx="2" cy="1"/>
                </a:xfrm>
                <a:custGeom>
                  <a:avLst/>
                  <a:gdLst>
                    <a:gd name="T0" fmla="*/ 0 w 7"/>
                    <a:gd name="T1" fmla="*/ 0 h 1"/>
                    <a:gd name="T2" fmla="*/ 6 w 7"/>
                    <a:gd name="T3" fmla="*/ 1 h 1"/>
                    <a:gd name="T4" fmla="*/ 7 w 7"/>
                    <a:gd name="T5" fmla="*/ 1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1"/>
                      </a:lnTo>
                      <a:lnTo>
                        <a:pt x="7" y="1"/>
                      </a:lnTo>
                    </a:path>
                  </a:pathLst>
                </a:custGeom>
                <a:noFill/>
                <a:ln w="6350">
                  <a:solidFill>
                    <a:srgbClr val="0C0CFF"/>
                  </a:solidFill>
                  <a:prstDash val="solid"/>
                  <a:round/>
                  <a:headEnd/>
                  <a:tailEnd/>
                </a:ln>
              </p:spPr>
              <p:txBody>
                <a:bodyPr/>
                <a:lstStyle/>
                <a:p>
                  <a:endParaRPr lang="en-US"/>
                </a:p>
              </p:txBody>
            </p:sp>
            <p:sp>
              <p:nvSpPr>
                <p:cNvPr id="3938" name="Freeform 3663"/>
                <p:cNvSpPr>
                  <a:spLocks/>
                </p:cNvSpPr>
                <p:nvPr/>
              </p:nvSpPr>
              <p:spPr bwMode="auto">
                <a:xfrm>
                  <a:off x="1991" y="3800"/>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3939" name="Freeform 3664"/>
                <p:cNvSpPr>
                  <a:spLocks/>
                </p:cNvSpPr>
                <p:nvPr/>
              </p:nvSpPr>
              <p:spPr bwMode="auto">
                <a:xfrm>
                  <a:off x="1993" y="3800"/>
                  <a:ext cx="1" cy="1"/>
                </a:xfrm>
                <a:custGeom>
                  <a:avLst/>
                  <a:gdLst>
                    <a:gd name="T0" fmla="*/ 0 w 8"/>
                    <a:gd name="T1" fmla="*/ 0 h 1"/>
                    <a:gd name="T2" fmla="*/ 7 w 8"/>
                    <a:gd name="T3" fmla="*/ 1 h 1"/>
                    <a:gd name="T4" fmla="*/ 8 w 8"/>
                    <a:gd name="T5" fmla="*/ 1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1"/>
                      </a:lnTo>
                      <a:lnTo>
                        <a:pt x="8" y="1"/>
                      </a:lnTo>
                    </a:path>
                  </a:pathLst>
                </a:custGeom>
                <a:noFill/>
                <a:ln w="6350">
                  <a:solidFill>
                    <a:srgbClr val="0C0CFF"/>
                  </a:solidFill>
                  <a:prstDash val="solid"/>
                  <a:round/>
                  <a:headEnd/>
                  <a:tailEnd/>
                </a:ln>
              </p:spPr>
              <p:txBody>
                <a:bodyPr/>
                <a:lstStyle/>
                <a:p>
                  <a:endParaRPr lang="en-US"/>
                </a:p>
              </p:txBody>
            </p:sp>
            <p:sp>
              <p:nvSpPr>
                <p:cNvPr id="3940" name="Freeform 3665"/>
                <p:cNvSpPr>
                  <a:spLocks/>
                </p:cNvSpPr>
                <p:nvPr/>
              </p:nvSpPr>
              <p:spPr bwMode="auto">
                <a:xfrm>
                  <a:off x="1994" y="3800"/>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3941" name="Freeform 3666"/>
                <p:cNvSpPr>
                  <a:spLocks/>
                </p:cNvSpPr>
                <p:nvPr/>
              </p:nvSpPr>
              <p:spPr bwMode="auto">
                <a:xfrm>
                  <a:off x="1995" y="3800"/>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3942" name="Freeform 3667"/>
                <p:cNvSpPr>
                  <a:spLocks/>
                </p:cNvSpPr>
                <p:nvPr/>
              </p:nvSpPr>
              <p:spPr bwMode="auto">
                <a:xfrm>
                  <a:off x="1997" y="3800"/>
                  <a:ext cx="1" cy="1"/>
                </a:xfrm>
                <a:custGeom>
                  <a:avLst/>
                  <a:gdLst>
                    <a:gd name="T0" fmla="*/ 0 w 7"/>
                    <a:gd name="T1" fmla="*/ 0 h 1"/>
                    <a:gd name="T2" fmla="*/ 6 w 7"/>
                    <a:gd name="T3" fmla="*/ 1 h 1"/>
                    <a:gd name="T4" fmla="*/ 7 w 7"/>
                    <a:gd name="T5" fmla="*/ 1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1"/>
                      </a:lnTo>
                      <a:lnTo>
                        <a:pt x="7" y="1"/>
                      </a:lnTo>
                    </a:path>
                  </a:pathLst>
                </a:custGeom>
                <a:noFill/>
                <a:ln w="6350">
                  <a:solidFill>
                    <a:srgbClr val="0C0CFF"/>
                  </a:solidFill>
                  <a:prstDash val="solid"/>
                  <a:round/>
                  <a:headEnd/>
                  <a:tailEnd/>
                </a:ln>
              </p:spPr>
              <p:txBody>
                <a:bodyPr/>
                <a:lstStyle/>
                <a:p>
                  <a:endParaRPr lang="en-US"/>
                </a:p>
              </p:txBody>
            </p:sp>
            <p:sp>
              <p:nvSpPr>
                <p:cNvPr id="3943" name="Freeform 3668"/>
                <p:cNvSpPr>
                  <a:spLocks/>
                </p:cNvSpPr>
                <p:nvPr/>
              </p:nvSpPr>
              <p:spPr bwMode="auto">
                <a:xfrm>
                  <a:off x="1998" y="3800"/>
                  <a:ext cx="1"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3944" name="Freeform 3669"/>
                <p:cNvSpPr>
                  <a:spLocks/>
                </p:cNvSpPr>
                <p:nvPr/>
              </p:nvSpPr>
              <p:spPr bwMode="auto">
                <a:xfrm>
                  <a:off x="1999" y="3800"/>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3945" name="Freeform 3670"/>
                <p:cNvSpPr>
                  <a:spLocks/>
                </p:cNvSpPr>
                <p:nvPr/>
              </p:nvSpPr>
              <p:spPr bwMode="auto">
                <a:xfrm>
                  <a:off x="2000" y="3800"/>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3946" name="Freeform 3671"/>
                <p:cNvSpPr>
                  <a:spLocks/>
                </p:cNvSpPr>
                <p:nvPr/>
              </p:nvSpPr>
              <p:spPr bwMode="auto">
                <a:xfrm>
                  <a:off x="2002" y="3800"/>
                  <a:ext cx="1" cy="1"/>
                </a:xfrm>
                <a:custGeom>
                  <a:avLst/>
                  <a:gdLst>
                    <a:gd name="T0" fmla="*/ 0 w 7"/>
                    <a:gd name="T1" fmla="*/ 0 h 1"/>
                    <a:gd name="T2" fmla="*/ 6 w 7"/>
                    <a:gd name="T3" fmla="*/ 1 h 1"/>
                    <a:gd name="T4" fmla="*/ 7 w 7"/>
                    <a:gd name="T5" fmla="*/ 1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1"/>
                      </a:lnTo>
                      <a:lnTo>
                        <a:pt x="7" y="1"/>
                      </a:lnTo>
                    </a:path>
                  </a:pathLst>
                </a:custGeom>
                <a:noFill/>
                <a:ln w="6350">
                  <a:solidFill>
                    <a:srgbClr val="0C0CFF"/>
                  </a:solidFill>
                  <a:prstDash val="solid"/>
                  <a:round/>
                  <a:headEnd/>
                  <a:tailEnd/>
                </a:ln>
              </p:spPr>
              <p:txBody>
                <a:bodyPr/>
                <a:lstStyle/>
                <a:p>
                  <a:endParaRPr lang="en-US"/>
                </a:p>
              </p:txBody>
            </p:sp>
            <p:sp>
              <p:nvSpPr>
                <p:cNvPr id="3947" name="Freeform 3672"/>
                <p:cNvSpPr>
                  <a:spLocks/>
                </p:cNvSpPr>
                <p:nvPr/>
              </p:nvSpPr>
              <p:spPr bwMode="auto">
                <a:xfrm>
                  <a:off x="2003" y="3800"/>
                  <a:ext cx="1"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3948" name="Freeform 3673"/>
                <p:cNvSpPr>
                  <a:spLocks/>
                </p:cNvSpPr>
                <p:nvPr/>
              </p:nvSpPr>
              <p:spPr bwMode="auto">
                <a:xfrm>
                  <a:off x="2004" y="3800"/>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3949" name="Freeform 3674"/>
                <p:cNvSpPr>
                  <a:spLocks/>
                </p:cNvSpPr>
                <p:nvPr/>
              </p:nvSpPr>
              <p:spPr bwMode="auto">
                <a:xfrm>
                  <a:off x="2005" y="3800"/>
                  <a:ext cx="2"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3950" name="Freeform 3675"/>
                <p:cNvSpPr>
                  <a:spLocks/>
                </p:cNvSpPr>
                <p:nvPr/>
              </p:nvSpPr>
              <p:spPr bwMode="auto">
                <a:xfrm>
                  <a:off x="2007" y="3800"/>
                  <a:ext cx="1"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3951" name="Freeform 3676"/>
                <p:cNvSpPr>
                  <a:spLocks/>
                </p:cNvSpPr>
                <p:nvPr/>
              </p:nvSpPr>
              <p:spPr bwMode="auto">
                <a:xfrm>
                  <a:off x="2008" y="3800"/>
                  <a:ext cx="1" cy="1"/>
                </a:xfrm>
                <a:custGeom>
                  <a:avLst/>
                  <a:gdLst>
                    <a:gd name="T0" fmla="*/ 0 w 7"/>
                    <a:gd name="T1" fmla="*/ 0 h 1"/>
                    <a:gd name="T2" fmla="*/ 6 w 7"/>
                    <a:gd name="T3" fmla="*/ 1 h 1"/>
                    <a:gd name="T4" fmla="*/ 7 w 7"/>
                    <a:gd name="T5" fmla="*/ 1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1"/>
                      </a:lnTo>
                      <a:lnTo>
                        <a:pt x="7" y="1"/>
                      </a:lnTo>
                    </a:path>
                  </a:pathLst>
                </a:custGeom>
                <a:noFill/>
                <a:ln w="6350">
                  <a:solidFill>
                    <a:srgbClr val="0C0CFF"/>
                  </a:solidFill>
                  <a:prstDash val="solid"/>
                  <a:round/>
                  <a:headEnd/>
                  <a:tailEnd/>
                </a:ln>
              </p:spPr>
              <p:txBody>
                <a:bodyPr/>
                <a:lstStyle/>
                <a:p>
                  <a:endParaRPr lang="en-US"/>
                </a:p>
              </p:txBody>
            </p:sp>
            <p:sp>
              <p:nvSpPr>
                <p:cNvPr id="3952" name="Freeform 3677"/>
                <p:cNvSpPr>
                  <a:spLocks/>
                </p:cNvSpPr>
                <p:nvPr/>
              </p:nvSpPr>
              <p:spPr bwMode="auto">
                <a:xfrm>
                  <a:off x="2009" y="3801"/>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3953" name="Freeform 3678"/>
                <p:cNvSpPr>
                  <a:spLocks/>
                </p:cNvSpPr>
                <p:nvPr/>
              </p:nvSpPr>
              <p:spPr bwMode="auto">
                <a:xfrm>
                  <a:off x="2010" y="3801"/>
                  <a:ext cx="2"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3954" name="Freeform 3679"/>
                <p:cNvSpPr>
                  <a:spLocks/>
                </p:cNvSpPr>
                <p:nvPr/>
              </p:nvSpPr>
              <p:spPr bwMode="auto">
                <a:xfrm>
                  <a:off x="2012" y="3801"/>
                  <a:ext cx="1"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3955" name="Freeform 3680"/>
                <p:cNvSpPr>
                  <a:spLocks/>
                </p:cNvSpPr>
                <p:nvPr/>
              </p:nvSpPr>
              <p:spPr bwMode="auto">
                <a:xfrm>
                  <a:off x="2013" y="3801"/>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3956" name="Freeform 3681"/>
                <p:cNvSpPr>
                  <a:spLocks/>
                </p:cNvSpPr>
                <p:nvPr/>
              </p:nvSpPr>
              <p:spPr bwMode="auto">
                <a:xfrm>
                  <a:off x="2014" y="3801"/>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3957" name="Freeform 3682"/>
                <p:cNvSpPr>
                  <a:spLocks/>
                </p:cNvSpPr>
                <p:nvPr/>
              </p:nvSpPr>
              <p:spPr bwMode="auto">
                <a:xfrm>
                  <a:off x="2015" y="3801"/>
                  <a:ext cx="2"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3958" name="Freeform 3683"/>
                <p:cNvSpPr>
                  <a:spLocks/>
                </p:cNvSpPr>
                <p:nvPr/>
              </p:nvSpPr>
              <p:spPr bwMode="auto">
                <a:xfrm>
                  <a:off x="2017" y="3801"/>
                  <a:ext cx="1"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3959" name="Freeform 3684"/>
                <p:cNvSpPr>
                  <a:spLocks/>
                </p:cNvSpPr>
                <p:nvPr/>
              </p:nvSpPr>
              <p:spPr bwMode="auto">
                <a:xfrm>
                  <a:off x="2018" y="3801"/>
                  <a:ext cx="1" cy="1"/>
                </a:xfrm>
                <a:custGeom>
                  <a:avLst/>
                  <a:gdLst>
                    <a:gd name="T0" fmla="*/ 0 w 7"/>
                    <a:gd name="T1" fmla="*/ 0 h 1"/>
                    <a:gd name="T2" fmla="*/ 6 w 7"/>
                    <a:gd name="T3" fmla="*/ 1 h 1"/>
                    <a:gd name="T4" fmla="*/ 7 w 7"/>
                    <a:gd name="T5" fmla="*/ 1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1"/>
                      </a:lnTo>
                      <a:lnTo>
                        <a:pt x="7" y="1"/>
                      </a:lnTo>
                    </a:path>
                  </a:pathLst>
                </a:custGeom>
                <a:noFill/>
                <a:ln w="6350">
                  <a:solidFill>
                    <a:srgbClr val="0C0CFF"/>
                  </a:solidFill>
                  <a:prstDash val="solid"/>
                  <a:round/>
                  <a:headEnd/>
                  <a:tailEnd/>
                </a:ln>
              </p:spPr>
              <p:txBody>
                <a:bodyPr/>
                <a:lstStyle/>
                <a:p>
                  <a:endParaRPr lang="en-US"/>
                </a:p>
              </p:txBody>
            </p:sp>
            <p:sp>
              <p:nvSpPr>
                <p:cNvPr id="3960" name="Freeform 3685"/>
                <p:cNvSpPr>
                  <a:spLocks/>
                </p:cNvSpPr>
                <p:nvPr/>
              </p:nvSpPr>
              <p:spPr bwMode="auto">
                <a:xfrm>
                  <a:off x="2019" y="3801"/>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3961" name="Freeform 3686"/>
                <p:cNvSpPr>
                  <a:spLocks/>
                </p:cNvSpPr>
                <p:nvPr/>
              </p:nvSpPr>
              <p:spPr bwMode="auto">
                <a:xfrm>
                  <a:off x="2020" y="3801"/>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3962" name="Freeform 3687"/>
                <p:cNvSpPr>
                  <a:spLocks/>
                </p:cNvSpPr>
                <p:nvPr/>
              </p:nvSpPr>
              <p:spPr bwMode="auto">
                <a:xfrm>
                  <a:off x="2022" y="3801"/>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3963" name="Freeform 3688"/>
                <p:cNvSpPr>
                  <a:spLocks/>
                </p:cNvSpPr>
                <p:nvPr/>
              </p:nvSpPr>
              <p:spPr bwMode="auto">
                <a:xfrm>
                  <a:off x="2023" y="3801"/>
                  <a:ext cx="1"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3964" name="Freeform 3689"/>
                <p:cNvSpPr>
                  <a:spLocks/>
                </p:cNvSpPr>
                <p:nvPr/>
              </p:nvSpPr>
              <p:spPr bwMode="auto">
                <a:xfrm>
                  <a:off x="2024" y="3801"/>
                  <a:ext cx="2"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3965" name="Freeform 3690"/>
                <p:cNvSpPr>
                  <a:spLocks/>
                </p:cNvSpPr>
                <p:nvPr/>
              </p:nvSpPr>
              <p:spPr bwMode="auto">
                <a:xfrm>
                  <a:off x="2025" y="3801"/>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3966" name="Freeform 3691"/>
                <p:cNvSpPr>
                  <a:spLocks/>
                </p:cNvSpPr>
                <p:nvPr/>
              </p:nvSpPr>
              <p:spPr bwMode="auto">
                <a:xfrm>
                  <a:off x="2027" y="3801"/>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3967" name="Freeform 3692"/>
                <p:cNvSpPr>
                  <a:spLocks/>
                </p:cNvSpPr>
                <p:nvPr/>
              </p:nvSpPr>
              <p:spPr bwMode="auto">
                <a:xfrm>
                  <a:off x="2028" y="3801"/>
                  <a:ext cx="1"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3968" name="Freeform 3693"/>
                <p:cNvSpPr>
                  <a:spLocks/>
                </p:cNvSpPr>
                <p:nvPr/>
              </p:nvSpPr>
              <p:spPr bwMode="auto">
                <a:xfrm>
                  <a:off x="2029" y="3801"/>
                  <a:ext cx="1" cy="1"/>
                </a:xfrm>
                <a:custGeom>
                  <a:avLst/>
                  <a:gdLst>
                    <a:gd name="T0" fmla="*/ 0 w 7"/>
                    <a:gd name="T1" fmla="*/ 0 h 1"/>
                    <a:gd name="T2" fmla="*/ 6 w 7"/>
                    <a:gd name="T3" fmla="*/ 1 h 1"/>
                    <a:gd name="T4" fmla="*/ 7 w 7"/>
                    <a:gd name="T5" fmla="*/ 1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1"/>
                      </a:lnTo>
                      <a:lnTo>
                        <a:pt x="7" y="1"/>
                      </a:lnTo>
                    </a:path>
                  </a:pathLst>
                </a:custGeom>
                <a:noFill/>
                <a:ln w="6350">
                  <a:solidFill>
                    <a:srgbClr val="0C0CFF"/>
                  </a:solidFill>
                  <a:prstDash val="solid"/>
                  <a:round/>
                  <a:headEnd/>
                  <a:tailEnd/>
                </a:ln>
              </p:spPr>
              <p:txBody>
                <a:bodyPr/>
                <a:lstStyle/>
                <a:p>
                  <a:endParaRPr lang="en-US"/>
                </a:p>
              </p:txBody>
            </p:sp>
            <p:sp>
              <p:nvSpPr>
                <p:cNvPr id="3969" name="Freeform 3694"/>
                <p:cNvSpPr>
                  <a:spLocks/>
                </p:cNvSpPr>
                <p:nvPr/>
              </p:nvSpPr>
              <p:spPr bwMode="auto">
                <a:xfrm>
                  <a:off x="2030" y="3801"/>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3970" name="Freeform 3695"/>
                <p:cNvSpPr>
                  <a:spLocks/>
                </p:cNvSpPr>
                <p:nvPr/>
              </p:nvSpPr>
              <p:spPr bwMode="auto">
                <a:xfrm>
                  <a:off x="2032" y="3801"/>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3971" name="Freeform 3696"/>
                <p:cNvSpPr>
                  <a:spLocks/>
                </p:cNvSpPr>
                <p:nvPr/>
              </p:nvSpPr>
              <p:spPr bwMode="auto">
                <a:xfrm>
                  <a:off x="2033" y="3801"/>
                  <a:ext cx="1"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3972" name="Freeform 3697"/>
                <p:cNvSpPr>
                  <a:spLocks/>
                </p:cNvSpPr>
                <p:nvPr/>
              </p:nvSpPr>
              <p:spPr bwMode="auto">
                <a:xfrm>
                  <a:off x="2034" y="3801"/>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3973" name="Freeform 3698"/>
                <p:cNvSpPr>
                  <a:spLocks/>
                </p:cNvSpPr>
                <p:nvPr/>
              </p:nvSpPr>
              <p:spPr bwMode="auto">
                <a:xfrm>
                  <a:off x="2035" y="3801"/>
                  <a:ext cx="2"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3974" name="Freeform 3699"/>
                <p:cNvSpPr>
                  <a:spLocks/>
                </p:cNvSpPr>
                <p:nvPr/>
              </p:nvSpPr>
              <p:spPr bwMode="auto">
                <a:xfrm>
                  <a:off x="2037" y="3801"/>
                  <a:ext cx="1"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3975" name="Freeform 3700"/>
                <p:cNvSpPr>
                  <a:spLocks/>
                </p:cNvSpPr>
                <p:nvPr/>
              </p:nvSpPr>
              <p:spPr bwMode="auto">
                <a:xfrm>
                  <a:off x="2038" y="3801"/>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3976" name="Freeform 3701"/>
                <p:cNvSpPr>
                  <a:spLocks/>
                </p:cNvSpPr>
                <p:nvPr/>
              </p:nvSpPr>
              <p:spPr bwMode="auto">
                <a:xfrm>
                  <a:off x="2039" y="3801"/>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3977" name="Freeform 3702"/>
                <p:cNvSpPr>
                  <a:spLocks/>
                </p:cNvSpPr>
                <p:nvPr/>
              </p:nvSpPr>
              <p:spPr bwMode="auto">
                <a:xfrm>
                  <a:off x="2040" y="3801"/>
                  <a:ext cx="2"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3978" name="Freeform 3703"/>
                <p:cNvSpPr>
                  <a:spLocks/>
                </p:cNvSpPr>
                <p:nvPr/>
              </p:nvSpPr>
              <p:spPr bwMode="auto">
                <a:xfrm>
                  <a:off x="2042" y="3801"/>
                  <a:ext cx="1"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3979" name="Freeform 3704"/>
                <p:cNvSpPr>
                  <a:spLocks/>
                </p:cNvSpPr>
                <p:nvPr/>
              </p:nvSpPr>
              <p:spPr bwMode="auto">
                <a:xfrm>
                  <a:off x="2043" y="3801"/>
                  <a:ext cx="1" cy="1"/>
                </a:xfrm>
                <a:custGeom>
                  <a:avLst/>
                  <a:gdLst>
                    <a:gd name="T0" fmla="*/ 0 w 7"/>
                    <a:gd name="T1" fmla="*/ 1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1"/>
                      </a:moveTo>
                      <a:lnTo>
                        <a:pt x="6" y="0"/>
                      </a:lnTo>
                      <a:lnTo>
                        <a:pt x="7" y="0"/>
                      </a:lnTo>
                    </a:path>
                  </a:pathLst>
                </a:custGeom>
                <a:noFill/>
                <a:ln w="6350">
                  <a:solidFill>
                    <a:srgbClr val="0C0CFF"/>
                  </a:solidFill>
                  <a:prstDash val="solid"/>
                  <a:round/>
                  <a:headEnd/>
                  <a:tailEnd/>
                </a:ln>
              </p:spPr>
              <p:txBody>
                <a:bodyPr/>
                <a:lstStyle/>
                <a:p>
                  <a:endParaRPr lang="en-US"/>
                </a:p>
              </p:txBody>
            </p:sp>
            <p:sp>
              <p:nvSpPr>
                <p:cNvPr id="3980" name="Freeform 3705"/>
                <p:cNvSpPr>
                  <a:spLocks/>
                </p:cNvSpPr>
                <p:nvPr/>
              </p:nvSpPr>
              <p:spPr bwMode="auto">
                <a:xfrm>
                  <a:off x="2044" y="3801"/>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3981" name="Freeform 3706"/>
                <p:cNvSpPr>
                  <a:spLocks/>
                </p:cNvSpPr>
                <p:nvPr/>
              </p:nvSpPr>
              <p:spPr bwMode="auto">
                <a:xfrm>
                  <a:off x="2045" y="3801"/>
                  <a:ext cx="2"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3982" name="Freeform 3707"/>
                <p:cNvSpPr>
                  <a:spLocks/>
                </p:cNvSpPr>
                <p:nvPr/>
              </p:nvSpPr>
              <p:spPr bwMode="auto">
                <a:xfrm>
                  <a:off x="2047" y="3801"/>
                  <a:ext cx="1" cy="1"/>
                </a:xfrm>
                <a:custGeom>
                  <a:avLst/>
                  <a:gdLst>
                    <a:gd name="T0" fmla="*/ 0 w 8"/>
                    <a:gd name="T1" fmla="*/ 0 h 1"/>
                    <a:gd name="T2" fmla="*/ 7 w 8"/>
                    <a:gd name="T3" fmla="*/ 1 h 1"/>
                    <a:gd name="T4" fmla="*/ 8 w 8"/>
                    <a:gd name="T5" fmla="*/ 1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1"/>
                      </a:lnTo>
                      <a:lnTo>
                        <a:pt x="8" y="1"/>
                      </a:lnTo>
                    </a:path>
                  </a:pathLst>
                </a:custGeom>
                <a:noFill/>
                <a:ln w="6350">
                  <a:solidFill>
                    <a:srgbClr val="0C0CFF"/>
                  </a:solidFill>
                  <a:prstDash val="solid"/>
                  <a:round/>
                  <a:headEnd/>
                  <a:tailEnd/>
                </a:ln>
              </p:spPr>
              <p:txBody>
                <a:bodyPr/>
                <a:lstStyle/>
                <a:p>
                  <a:endParaRPr lang="en-US"/>
                </a:p>
              </p:txBody>
            </p:sp>
            <p:sp>
              <p:nvSpPr>
                <p:cNvPr id="3983" name="Freeform 3708"/>
                <p:cNvSpPr>
                  <a:spLocks/>
                </p:cNvSpPr>
                <p:nvPr/>
              </p:nvSpPr>
              <p:spPr bwMode="auto">
                <a:xfrm>
                  <a:off x="2048" y="3801"/>
                  <a:ext cx="1"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3984" name="Freeform 3709"/>
                <p:cNvSpPr>
                  <a:spLocks/>
                </p:cNvSpPr>
                <p:nvPr/>
              </p:nvSpPr>
              <p:spPr bwMode="auto">
                <a:xfrm>
                  <a:off x="2049" y="3801"/>
                  <a:ext cx="2"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3985" name="Freeform 3710"/>
                <p:cNvSpPr>
                  <a:spLocks/>
                </p:cNvSpPr>
                <p:nvPr/>
              </p:nvSpPr>
              <p:spPr bwMode="auto">
                <a:xfrm>
                  <a:off x="2050" y="3801"/>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3986" name="Freeform 3711"/>
                <p:cNvSpPr>
                  <a:spLocks/>
                </p:cNvSpPr>
                <p:nvPr/>
              </p:nvSpPr>
              <p:spPr bwMode="auto">
                <a:xfrm>
                  <a:off x="2052" y="3801"/>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3987" name="Freeform 3712"/>
                <p:cNvSpPr>
                  <a:spLocks/>
                </p:cNvSpPr>
                <p:nvPr/>
              </p:nvSpPr>
              <p:spPr bwMode="auto">
                <a:xfrm>
                  <a:off x="2053" y="3801"/>
                  <a:ext cx="1"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3988" name="Freeform 3713"/>
                <p:cNvSpPr>
                  <a:spLocks/>
                </p:cNvSpPr>
                <p:nvPr/>
              </p:nvSpPr>
              <p:spPr bwMode="auto">
                <a:xfrm>
                  <a:off x="2054" y="3801"/>
                  <a:ext cx="2"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3989" name="Freeform 3714"/>
                <p:cNvSpPr>
                  <a:spLocks/>
                </p:cNvSpPr>
                <p:nvPr/>
              </p:nvSpPr>
              <p:spPr bwMode="auto">
                <a:xfrm>
                  <a:off x="2055" y="3801"/>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3990" name="Freeform 3715"/>
                <p:cNvSpPr>
                  <a:spLocks/>
                </p:cNvSpPr>
                <p:nvPr/>
              </p:nvSpPr>
              <p:spPr bwMode="auto">
                <a:xfrm>
                  <a:off x="2057" y="3801"/>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3991" name="Freeform 3716"/>
                <p:cNvSpPr>
                  <a:spLocks/>
                </p:cNvSpPr>
                <p:nvPr/>
              </p:nvSpPr>
              <p:spPr bwMode="auto">
                <a:xfrm>
                  <a:off x="2058" y="3801"/>
                  <a:ext cx="1"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3992" name="Freeform 3717"/>
                <p:cNvSpPr>
                  <a:spLocks/>
                </p:cNvSpPr>
                <p:nvPr/>
              </p:nvSpPr>
              <p:spPr bwMode="auto">
                <a:xfrm>
                  <a:off x="2059" y="3801"/>
                  <a:ext cx="2"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3993" name="Freeform 3718"/>
                <p:cNvSpPr>
                  <a:spLocks/>
                </p:cNvSpPr>
                <p:nvPr/>
              </p:nvSpPr>
              <p:spPr bwMode="auto">
                <a:xfrm>
                  <a:off x="2060" y="3801"/>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3994" name="Freeform 3719"/>
                <p:cNvSpPr>
                  <a:spLocks/>
                </p:cNvSpPr>
                <p:nvPr/>
              </p:nvSpPr>
              <p:spPr bwMode="auto">
                <a:xfrm>
                  <a:off x="2062" y="3801"/>
                  <a:ext cx="1"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3995" name="Freeform 3720"/>
                <p:cNvSpPr>
                  <a:spLocks/>
                </p:cNvSpPr>
                <p:nvPr/>
              </p:nvSpPr>
              <p:spPr bwMode="auto">
                <a:xfrm>
                  <a:off x="2063" y="3801"/>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3996" name="Freeform 3721"/>
                <p:cNvSpPr>
                  <a:spLocks/>
                </p:cNvSpPr>
                <p:nvPr/>
              </p:nvSpPr>
              <p:spPr bwMode="auto">
                <a:xfrm>
                  <a:off x="2064" y="3801"/>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3997" name="Freeform 3722"/>
                <p:cNvSpPr>
                  <a:spLocks/>
                </p:cNvSpPr>
                <p:nvPr/>
              </p:nvSpPr>
              <p:spPr bwMode="auto">
                <a:xfrm>
                  <a:off x="2066" y="3801"/>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3998" name="Freeform 3723"/>
                <p:cNvSpPr>
                  <a:spLocks/>
                </p:cNvSpPr>
                <p:nvPr/>
              </p:nvSpPr>
              <p:spPr bwMode="auto">
                <a:xfrm>
                  <a:off x="2067" y="3801"/>
                  <a:ext cx="1"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3999" name="Freeform 3724"/>
                <p:cNvSpPr>
                  <a:spLocks/>
                </p:cNvSpPr>
                <p:nvPr/>
              </p:nvSpPr>
              <p:spPr bwMode="auto">
                <a:xfrm>
                  <a:off x="2068" y="3801"/>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000" name="Freeform 3725"/>
                <p:cNvSpPr>
                  <a:spLocks/>
                </p:cNvSpPr>
                <p:nvPr/>
              </p:nvSpPr>
              <p:spPr bwMode="auto">
                <a:xfrm>
                  <a:off x="2069" y="3801"/>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001" name="Freeform 3726"/>
                <p:cNvSpPr>
                  <a:spLocks/>
                </p:cNvSpPr>
                <p:nvPr/>
              </p:nvSpPr>
              <p:spPr bwMode="auto">
                <a:xfrm>
                  <a:off x="2070" y="3801"/>
                  <a:ext cx="2"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002" name="Freeform 3727"/>
                <p:cNvSpPr>
                  <a:spLocks/>
                </p:cNvSpPr>
                <p:nvPr/>
              </p:nvSpPr>
              <p:spPr bwMode="auto">
                <a:xfrm>
                  <a:off x="2072" y="3801"/>
                  <a:ext cx="1"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003" name="Freeform 3728"/>
                <p:cNvSpPr>
                  <a:spLocks/>
                </p:cNvSpPr>
                <p:nvPr/>
              </p:nvSpPr>
              <p:spPr bwMode="auto">
                <a:xfrm>
                  <a:off x="2073" y="3801"/>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004" name="Freeform 3729"/>
                <p:cNvSpPr>
                  <a:spLocks/>
                </p:cNvSpPr>
                <p:nvPr/>
              </p:nvSpPr>
              <p:spPr bwMode="auto">
                <a:xfrm>
                  <a:off x="2074" y="3801"/>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005" name="Freeform 3730"/>
                <p:cNvSpPr>
                  <a:spLocks/>
                </p:cNvSpPr>
                <p:nvPr/>
              </p:nvSpPr>
              <p:spPr bwMode="auto">
                <a:xfrm>
                  <a:off x="2075" y="3801"/>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006" name="Freeform 3731"/>
                <p:cNvSpPr>
                  <a:spLocks/>
                </p:cNvSpPr>
                <p:nvPr/>
              </p:nvSpPr>
              <p:spPr bwMode="auto">
                <a:xfrm>
                  <a:off x="2077" y="3801"/>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007" name="Freeform 3732"/>
                <p:cNvSpPr>
                  <a:spLocks/>
                </p:cNvSpPr>
                <p:nvPr/>
              </p:nvSpPr>
              <p:spPr bwMode="auto">
                <a:xfrm>
                  <a:off x="2078" y="3801"/>
                  <a:ext cx="1"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008" name="Freeform 3733"/>
                <p:cNvSpPr>
                  <a:spLocks/>
                </p:cNvSpPr>
                <p:nvPr/>
              </p:nvSpPr>
              <p:spPr bwMode="auto">
                <a:xfrm>
                  <a:off x="2079" y="3801"/>
                  <a:ext cx="2"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009" name="Freeform 3734"/>
                <p:cNvSpPr>
                  <a:spLocks/>
                </p:cNvSpPr>
                <p:nvPr/>
              </p:nvSpPr>
              <p:spPr bwMode="auto">
                <a:xfrm>
                  <a:off x="2080" y="3801"/>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010" name="Freeform 3735"/>
                <p:cNvSpPr>
                  <a:spLocks/>
                </p:cNvSpPr>
                <p:nvPr/>
              </p:nvSpPr>
              <p:spPr bwMode="auto">
                <a:xfrm>
                  <a:off x="2082" y="3801"/>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011" name="Freeform 3736"/>
                <p:cNvSpPr>
                  <a:spLocks/>
                </p:cNvSpPr>
                <p:nvPr/>
              </p:nvSpPr>
              <p:spPr bwMode="auto">
                <a:xfrm>
                  <a:off x="2083" y="3801"/>
                  <a:ext cx="1" cy="1"/>
                </a:xfrm>
                <a:custGeom>
                  <a:avLst/>
                  <a:gdLst>
                    <a:gd name="T0" fmla="*/ 0 w 8"/>
                    <a:gd name="T1" fmla="*/ 1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1"/>
                      </a:moveTo>
                      <a:lnTo>
                        <a:pt x="7" y="0"/>
                      </a:lnTo>
                      <a:lnTo>
                        <a:pt x="8" y="0"/>
                      </a:lnTo>
                    </a:path>
                  </a:pathLst>
                </a:custGeom>
                <a:noFill/>
                <a:ln w="6350">
                  <a:solidFill>
                    <a:srgbClr val="0C0CFF"/>
                  </a:solidFill>
                  <a:prstDash val="solid"/>
                  <a:round/>
                  <a:headEnd/>
                  <a:tailEnd/>
                </a:ln>
              </p:spPr>
              <p:txBody>
                <a:bodyPr/>
                <a:lstStyle/>
                <a:p>
                  <a:endParaRPr lang="en-US"/>
                </a:p>
              </p:txBody>
            </p:sp>
            <p:sp>
              <p:nvSpPr>
                <p:cNvPr id="4012" name="Freeform 3737"/>
                <p:cNvSpPr>
                  <a:spLocks/>
                </p:cNvSpPr>
                <p:nvPr/>
              </p:nvSpPr>
              <p:spPr bwMode="auto">
                <a:xfrm>
                  <a:off x="2084" y="3801"/>
                  <a:ext cx="2"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013" name="Freeform 3738"/>
                <p:cNvSpPr>
                  <a:spLocks/>
                </p:cNvSpPr>
                <p:nvPr/>
              </p:nvSpPr>
              <p:spPr bwMode="auto">
                <a:xfrm>
                  <a:off x="2085" y="3801"/>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014" name="Freeform 3739"/>
                <p:cNvSpPr>
                  <a:spLocks/>
                </p:cNvSpPr>
                <p:nvPr/>
              </p:nvSpPr>
              <p:spPr bwMode="auto">
                <a:xfrm>
                  <a:off x="2087" y="3801"/>
                  <a:ext cx="1" cy="1"/>
                </a:xfrm>
                <a:custGeom>
                  <a:avLst/>
                  <a:gdLst>
                    <a:gd name="T0" fmla="*/ 0 w 7"/>
                    <a:gd name="T1" fmla="*/ 1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1"/>
                      </a:moveTo>
                      <a:lnTo>
                        <a:pt x="6" y="0"/>
                      </a:lnTo>
                      <a:lnTo>
                        <a:pt x="7" y="0"/>
                      </a:lnTo>
                    </a:path>
                  </a:pathLst>
                </a:custGeom>
                <a:noFill/>
                <a:ln w="6350">
                  <a:solidFill>
                    <a:srgbClr val="0C0CFF"/>
                  </a:solidFill>
                  <a:prstDash val="solid"/>
                  <a:round/>
                  <a:headEnd/>
                  <a:tailEnd/>
                </a:ln>
              </p:spPr>
              <p:txBody>
                <a:bodyPr/>
                <a:lstStyle/>
                <a:p>
                  <a:endParaRPr lang="en-US"/>
                </a:p>
              </p:txBody>
            </p:sp>
            <p:sp>
              <p:nvSpPr>
                <p:cNvPr id="4015" name="Freeform 3740"/>
                <p:cNvSpPr>
                  <a:spLocks/>
                </p:cNvSpPr>
                <p:nvPr/>
              </p:nvSpPr>
              <p:spPr bwMode="auto">
                <a:xfrm>
                  <a:off x="2088" y="3801"/>
                  <a:ext cx="1"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016" name="Freeform 3741"/>
                <p:cNvSpPr>
                  <a:spLocks/>
                </p:cNvSpPr>
                <p:nvPr/>
              </p:nvSpPr>
              <p:spPr bwMode="auto">
                <a:xfrm>
                  <a:off x="2089" y="3800"/>
                  <a:ext cx="2" cy="1"/>
                </a:xfrm>
                <a:custGeom>
                  <a:avLst/>
                  <a:gdLst>
                    <a:gd name="T0" fmla="*/ 0 w 8"/>
                    <a:gd name="T1" fmla="*/ 1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1"/>
                      </a:moveTo>
                      <a:lnTo>
                        <a:pt x="7" y="0"/>
                      </a:lnTo>
                      <a:lnTo>
                        <a:pt x="8" y="0"/>
                      </a:lnTo>
                    </a:path>
                  </a:pathLst>
                </a:custGeom>
                <a:noFill/>
                <a:ln w="6350">
                  <a:solidFill>
                    <a:srgbClr val="0C0CFF"/>
                  </a:solidFill>
                  <a:prstDash val="solid"/>
                  <a:round/>
                  <a:headEnd/>
                  <a:tailEnd/>
                </a:ln>
              </p:spPr>
              <p:txBody>
                <a:bodyPr/>
                <a:lstStyle/>
                <a:p>
                  <a:endParaRPr lang="en-US"/>
                </a:p>
              </p:txBody>
            </p:sp>
            <p:sp>
              <p:nvSpPr>
                <p:cNvPr id="4017" name="Freeform 3742"/>
                <p:cNvSpPr>
                  <a:spLocks/>
                </p:cNvSpPr>
                <p:nvPr/>
              </p:nvSpPr>
              <p:spPr bwMode="auto">
                <a:xfrm>
                  <a:off x="2091" y="3800"/>
                  <a:ext cx="1"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018" name="Freeform 3743"/>
                <p:cNvSpPr>
                  <a:spLocks/>
                </p:cNvSpPr>
                <p:nvPr/>
              </p:nvSpPr>
              <p:spPr bwMode="auto">
                <a:xfrm>
                  <a:off x="2092" y="3800"/>
                  <a:ext cx="1" cy="1"/>
                </a:xfrm>
                <a:custGeom>
                  <a:avLst/>
                  <a:gdLst>
                    <a:gd name="T0" fmla="*/ 0 w 8"/>
                    <a:gd name="T1" fmla="*/ 1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1"/>
                      </a:moveTo>
                      <a:lnTo>
                        <a:pt x="7" y="0"/>
                      </a:lnTo>
                      <a:lnTo>
                        <a:pt x="8" y="0"/>
                      </a:lnTo>
                    </a:path>
                  </a:pathLst>
                </a:custGeom>
                <a:noFill/>
                <a:ln w="6350">
                  <a:solidFill>
                    <a:srgbClr val="0C0CFF"/>
                  </a:solidFill>
                  <a:prstDash val="solid"/>
                  <a:round/>
                  <a:headEnd/>
                  <a:tailEnd/>
                </a:ln>
              </p:spPr>
              <p:txBody>
                <a:bodyPr/>
                <a:lstStyle/>
                <a:p>
                  <a:endParaRPr lang="en-US"/>
                </a:p>
              </p:txBody>
            </p:sp>
            <p:sp>
              <p:nvSpPr>
                <p:cNvPr id="4019" name="Freeform 3744"/>
                <p:cNvSpPr>
                  <a:spLocks/>
                </p:cNvSpPr>
                <p:nvPr/>
              </p:nvSpPr>
              <p:spPr bwMode="auto">
                <a:xfrm>
                  <a:off x="2093" y="3800"/>
                  <a:ext cx="1" cy="1"/>
                </a:xfrm>
                <a:custGeom>
                  <a:avLst/>
                  <a:gdLst>
                    <a:gd name="T0" fmla="*/ 0 w 7"/>
                    <a:gd name="T1" fmla="*/ 1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1"/>
                      </a:moveTo>
                      <a:lnTo>
                        <a:pt x="6" y="0"/>
                      </a:lnTo>
                      <a:lnTo>
                        <a:pt x="7" y="0"/>
                      </a:lnTo>
                    </a:path>
                  </a:pathLst>
                </a:custGeom>
                <a:noFill/>
                <a:ln w="6350">
                  <a:solidFill>
                    <a:srgbClr val="0C0CFF"/>
                  </a:solidFill>
                  <a:prstDash val="solid"/>
                  <a:round/>
                  <a:headEnd/>
                  <a:tailEnd/>
                </a:ln>
              </p:spPr>
              <p:txBody>
                <a:bodyPr/>
                <a:lstStyle/>
                <a:p>
                  <a:endParaRPr lang="en-US"/>
                </a:p>
              </p:txBody>
            </p:sp>
            <p:sp>
              <p:nvSpPr>
                <p:cNvPr id="4020" name="Freeform 3745"/>
                <p:cNvSpPr>
                  <a:spLocks/>
                </p:cNvSpPr>
                <p:nvPr/>
              </p:nvSpPr>
              <p:spPr bwMode="auto">
                <a:xfrm>
                  <a:off x="2094" y="3800"/>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021" name="Freeform 3746"/>
                <p:cNvSpPr>
                  <a:spLocks/>
                </p:cNvSpPr>
                <p:nvPr/>
              </p:nvSpPr>
              <p:spPr bwMode="auto">
                <a:xfrm>
                  <a:off x="2096" y="3800"/>
                  <a:ext cx="1" cy="1"/>
                </a:xfrm>
                <a:custGeom>
                  <a:avLst/>
                  <a:gdLst>
                    <a:gd name="T0" fmla="*/ 0 w 7"/>
                    <a:gd name="T1" fmla="*/ 1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1"/>
                      </a:moveTo>
                      <a:lnTo>
                        <a:pt x="6" y="0"/>
                      </a:lnTo>
                      <a:lnTo>
                        <a:pt x="7" y="0"/>
                      </a:lnTo>
                    </a:path>
                  </a:pathLst>
                </a:custGeom>
                <a:noFill/>
                <a:ln w="6350">
                  <a:solidFill>
                    <a:srgbClr val="0C0CFF"/>
                  </a:solidFill>
                  <a:prstDash val="solid"/>
                  <a:round/>
                  <a:headEnd/>
                  <a:tailEnd/>
                </a:ln>
              </p:spPr>
              <p:txBody>
                <a:bodyPr/>
                <a:lstStyle/>
                <a:p>
                  <a:endParaRPr lang="en-US"/>
                </a:p>
              </p:txBody>
            </p:sp>
            <p:sp>
              <p:nvSpPr>
                <p:cNvPr id="4022" name="Freeform 3747"/>
                <p:cNvSpPr>
                  <a:spLocks/>
                </p:cNvSpPr>
                <p:nvPr/>
              </p:nvSpPr>
              <p:spPr bwMode="auto">
                <a:xfrm>
                  <a:off x="2097" y="3800"/>
                  <a:ext cx="1"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023" name="Freeform 3748"/>
                <p:cNvSpPr>
                  <a:spLocks/>
                </p:cNvSpPr>
                <p:nvPr/>
              </p:nvSpPr>
              <p:spPr bwMode="auto">
                <a:xfrm>
                  <a:off x="2098" y="3800"/>
                  <a:ext cx="1" cy="1"/>
                </a:xfrm>
                <a:custGeom>
                  <a:avLst/>
                  <a:gdLst>
                    <a:gd name="T0" fmla="*/ 0 w 7"/>
                    <a:gd name="T1" fmla="*/ 1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1"/>
                      </a:moveTo>
                      <a:lnTo>
                        <a:pt x="6" y="0"/>
                      </a:lnTo>
                      <a:lnTo>
                        <a:pt x="7" y="0"/>
                      </a:lnTo>
                    </a:path>
                  </a:pathLst>
                </a:custGeom>
                <a:noFill/>
                <a:ln w="6350">
                  <a:solidFill>
                    <a:srgbClr val="0C0CFF"/>
                  </a:solidFill>
                  <a:prstDash val="solid"/>
                  <a:round/>
                  <a:headEnd/>
                  <a:tailEnd/>
                </a:ln>
              </p:spPr>
              <p:txBody>
                <a:bodyPr/>
                <a:lstStyle/>
                <a:p>
                  <a:endParaRPr lang="en-US"/>
                </a:p>
              </p:txBody>
            </p:sp>
            <p:sp>
              <p:nvSpPr>
                <p:cNvPr id="4024" name="Freeform 3749"/>
                <p:cNvSpPr>
                  <a:spLocks/>
                </p:cNvSpPr>
                <p:nvPr/>
              </p:nvSpPr>
              <p:spPr bwMode="auto">
                <a:xfrm>
                  <a:off x="2099" y="3800"/>
                  <a:ext cx="2"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025" name="Freeform 3750"/>
                <p:cNvSpPr>
                  <a:spLocks/>
                </p:cNvSpPr>
                <p:nvPr/>
              </p:nvSpPr>
              <p:spPr bwMode="auto">
                <a:xfrm>
                  <a:off x="2101" y="3799"/>
                  <a:ext cx="1" cy="1"/>
                </a:xfrm>
                <a:custGeom>
                  <a:avLst/>
                  <a:gdLst>
                    <a:gd name="T0" fmla="*/ 0 w 7"/>
                    <a:gd name="T1" fmla="*/ 1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1"/>
                      </a:moveTo>
                      <a:lnTo>
                        <a:pt x="6" y="0"/>
                      </a:lnTo>
                      <a:lnTo>
                        <a:pt x="7" y="0"/>
                      </a:lnTo>
                    </a:path>
                  </a:pathLst>
                </a:custGeom>
                <a:noFill/>
                <a:ln w="6350">
                  <a:solidFill>
                    <a:srgbClr val="0C0CFF"/>
                  </a:solidFill>
                  <a:prstDash val="solid"/>
                  <a:round/>
                  <a:headEnd/>
                  <a:tailEnd/>
                </a:ln>
              </p:spPr>
              <p:txBody>
                <a:bodyPr/>
                <a:lstStyle/>
                <a:p>
                  <a:endParaRPr lang="en-US"/>
                </a:p>
              </p:txBody>
            </p:sp>
            <p:sp>
              <p:nvSpPr>
                <p:cNvPr id="4026" name="Freeform 3751"/>
                <p:cNvSpPr>
                  <a:spLocks/>
                </p:cNvSpPr>
                <p:nvPr/>
              </p:nvSpPr>
              <p:spPr bwMode="auto">
                <a:xfrm>
                  <a:off x="2102" y="3799"/>
                  <a:ext cx="1" cy="1"/>
                </a:xfrm>
                <a:custGeom>
                  <a:avLst/>
                  <a:gdLst>
                    <a:gd name="T0" fmla="*/ 0 w 8"/>
                    <a:gd name="T1" fmla="*/ 0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027" name="Freeform 3752"/>
                <p:cNvSpPr>
                  <a:spLocks/>
                </p:cNvSpPr>
                <p:nvPr/>
              </p:nvSpPr>
              <p:spPr bwMode="auto">
                <a:xfrm>
                  <a:off x="2103" y="3799"/>
                  <a:ext cx="2" cy="1"/>
                </a:xfrm>
                <a:custGeom>
                  <a:avLst/>
                  <a:gdLst>
                    <a:gd name="T0" fmla="*/ 0 w 8"/>
                    <a:gd name="T1" fmla="*/ 1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1"/>
                      </a:moveTo>
                      <a:lnTo>
                        <a:pt x="7" y="0"/>
                      </a:lnTo>
                      <a:lnTo>
                        <a:pt x="8" y="0"/>
                      </a:lnTo>
                    </a:path>
                  </a:pathLst>
                </a:custGeom>
                <a:noFill/>
                <a:ln w="6350">
                  <a:solidFill>
                    <a:srgbClr val="0C0CFF"/>
                  </a:solidFill>
                  <a:prstDash val="solid"/>
                  <a:round/>
                  <a:headEnd/>
                  <a:tailEnd/>
                </a:ln>
              </p:spPr>
              <p:txBody>
                <a:bodyPr/>
                <a:lstStyle/>
                <a:p>
                  <a:endParaRPr lang="en-US"/>
                </a:p>
              </p:txBody>
            </p:sp>
            <p:sp>
              <p:nvSpPr>
                <p:cNvPr id="4028" name="Freeform 3753"/>
                <p:cNvSpPr>
                  <a:spLocks/>
                </p:cNvSpPr>
                <p:nvPr/>
              </p:nvSpPr>
              <p:spPr bwMode="auto">
                <a:xfrm>
                  <a:off x="2104" y="3799"/>
                  <a:ext cx="2" cy="1"/>
                </a:xfrm>
                <a:custGeom>
                  <a:avLst/>
                  <a:gdLst>
                    <a:gd name="T0" fmla="*/ 0 w 7"/>
                    <a:gd name="T1" fmla="*/ 0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029" name="Freeform 3754"/>
                <p:cNvSpPr>
                  <a:spLocks/>
                </p:cNvSpPr>
                <p:nvPr/>
              </p:nvSpPr>
              <p:spPr bwMode="auto">
                <a:xfrm>
                  <a:off x="2106" y="3799"/>
                  <a:ext cx="1" cy="1"/>
                </a:xfrm>
                <a:custGeom>
                  <a:avLst/>
                  <a:gdLst>
                    <a:gd name="T0" fmla="*/ 0 w 8"/>
                    <a:gd name="T1" fmla="*/ 1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1"/>
                      </a:moveTo>
                      <a:lnTo>
                        <a:pt x="7" y="0"/>
                      </a:lnTo>
                      <a:lnTo>
                        <a:pt x="8" y="0"/>
                      </a:lnTo>
                    </a:path>
                  </a:pathLst>
                </a:custGeom>
                <a:noFill/>
                <a:ln w="6350">
                  <a:solidFill>
                    <a:srgbClr val="0C0CFF"/>
                  </a:solidFill>
                  <a:prstDash val="solid"/>
                  <a:round/>
                  <a:headEnd/>
                  <a:tailEnd/>
                </a:ln>
              </p:spPr>
              <p:txBody>
                <a:bodyPr/>
                <a:lstStyle/>
                <a:p>
                  <a:endParaRPr lang="en-US"/>
                </a:p>
              </p:txBody>
            </p:sp>
            <p:sp>
              <p:nvSpPr>
                <p:cNvPr id="4030" name="Freeform 3755"/>
                <p:cNvSpPr>
                  <a:spLocks/>
                </p:cNvSpPr>
                <p:nvPr/>
              </p:nvSpPr>
              <p:spPr bwMode="auto">
                <a:xfrm>
                  <a:off x="2107" y="3799"/>
                  <a:ext cx="1" cy="1"/>
                </a:xfrm>
                <a:custGeom>
                  <a:avLst/>
                  <a:gdLst>
                    <a:gd name="T0" fmla="*/ 0 w 7"/>
                    <a:gd name="T1" fmla="*/ 1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1"/>
                      </a:moveTo>
                      <a:lnTo>
                        <a:pt x="6" y="0"/>
                      </a:lnTo>
                      <a:lnTo>
                        <a:pt x="7" y="0"/>
                      </a:lnTo>
                    </a:path>
                  </a:pathLst>
                </a:custGeom>
                <a:noFill/>
                <a:ln w="6350">
                  <a:solidFill>
                    <a:srgbClr val="0C0CFF"/>
                  </a:solidFill>
                  <a:prstDash val="solid"/>
                  <a:round/>
                  <a:headEnd/>
                  <a:tailEnd/>
                </a:ln>
              </p:spPr>
              <p:txBody>
                <a:bodyPr/>
                <a:lstStyle/>
                <a:p>
                  <a:endParaRPr lang="en-US"/>
                </a:p>
              </p:txBody>
            </p:sp>
            <p:sp>
              <p:nvSpPr>
                <p:cNvPr id="4031" name="Freeform 3756"/>
                <p:cNvSpPr>
                  <a:spLocks/>
                </p:cNvSpPr>
                <p:nvPr/>
              </p:nvSpPr>
              <p:spPr bwMode="auto">
                <a:xfrm>
                  <a:off x="2108" y="3799"/>
                  <a:ext cx="2" cy="1"/>
                </a:xfrm>
                <a:custGeom>
                  <a:avLst/>
                  <a:gdLst>
                    <a:gd name="T0" fmla="*/ 0 w 8"/>
                    <a:gd name="T1" fmla="*/ 1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1"/>
                      </a:moveTo>
                      <a:lnTo>
                        <a:pt x="7" y="0"/>
                      </a:lnTo>
                      <a:lnTo>
                        <a:pt x="8" y="0"/>
                      </a:lnTo>
                    </a:path>
                  </a:pathLst>
                </a:custGeom>
                <a:noFill/>
                <a:ln w="6350">
                  <a:solidFill>
                    <a:srgbClr val="0C0CFF"/>
                  </a:solidFill>
                  <a:prstDash val="solid"/>
                  <a:round/>
                  <a:headEnd/>
                  <a:tailEnd/>
                </a:ln>
              </p:spPr>
              <p:txBody>
                <a:bodyPr/>
                <a:lstStyle/>
                <a:p>
                  <a:endParaRPr lang="en-US"/>
                </a:p>
              </p:txBody>
            </p:sp>
            <p:sp>
              <p:nvSpPr>
                <p:cNvPr id="4032" name="Freeform 3757"/>
                <p:cNvSpPr>
                  <a:spLocks/>
                </p:cNvSpPr>
                <p:nvPr/>
              </p:nvSpPr>
              <p:spPr bwMode="auto">
                <a:xfrm>
                  <a:off x="2109" y="3799"/>
                  <a:ext cx="2" cy="1"/>
                </a:xfrm>
                <a:custGeom>
                  <a:avLst/>
                  <a:gdLst>
                    <a:gd name="T0" fmla="*/ 0 w 7"/>
                    <a:gd name="T1" fmla="*/ 1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1"/>
                      </a:moveTo>
                      <a:lnTo>
                        <a:pt x="6" y="0"/>
                      </a:lnTo>
                      <a:lnTo>
                        <a:pt x="7" y="0"/>
                      </a:lnTo>
                    </a:path>
                  </a:pathLst>
                </a:custGeom>
                <a:noFill/>
                <a:ln w="6350">
                  <a:solidFill>
                    <a:srgbClr val="0C0CFF"/>
                  </a:solidFill>
                  <a:prstDash val="solid"/>
                  <a:round/>
                  <a:headEnd/>
                  <a:tailEnd/>
                </a:ln>
              </p:spPr>
              <p:txBody>
                <a:bodyPr/>
                <a:lstStyle/>
                <a:p>
                  <a:endParaRPr lang="en-US"/>
                </a:p>
              </p:txBody>
            </p:sp>
            <p:sp>
              <p:nvSpPr>
                <p:cNvPr id="4033" name="Freeform 3758"/>
                <p:cNvSpPr>
                  <a:spLocks/>
                </p:cNvSpPr>
                <p:nvPr/>
              </p:nvSpPr>
              <p:spPr bwMode="auto">
                <a:xfrm>
                  <a:off x="2110" y="3798"/>
                  <a:ext cx="2" cy="1"/>
                </a:xfrm>
                <a:custGeom>
                  <a:avLst/>
                  <a:gdLst>
                    <a:gd name="T0" fmla="*/ 0 w 8"/>
                    <a:gd name="T1" fmla="*/ 1 h 1"/>
                    <a:gd name="T2" fmla="*/ 7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1"/>
                      </a:moveTo>
                      <a:lnTo>
                        <a:pt x="7" y="0"/>
                      </a:lnTo>
                      <a:lnTo>
                        <a:pt x="8" y="0"/>
                      </a:lnTo>
                    </a:path>
                  </a:pathLst>
                </a:custGeom>
                <a:noFill/>
                <a:ln w="6350">
                  <a:solidFill>
                    <a:srgbClr val="0C0CFF"/>
                  </a:solidFill>
                  <a:prstDash val="solid"/>
                  <a:round/>
                  <a:headEnd/>
                  <a:tailEnd/>
                </a:ln>
              </p:spPr>
              <p:txBody>
                <a:bodyPr/>
                <a:lstStyle/>
                <a:p>
                  <a:endParaRPr lang="en-US"/>
                </a:p>
              </p:txBody>
            </p:sp>
            <p:sp>
              <p:nvSpPr>
                <p:cNvPr id="4034" name="Freeform 3759"/>
                <p:cNvSpPr>
                  <a:spLocks/>
                </p:cNvSpPr>
                <p:nvPr/>
              </p:nvSpPr>
              <p:spPr bwMode="auto">
                <a:xfrm>
                  <a:off x="2112" y="3798"/>
                  <a:ext cx="1" cy="1"/>
                </a:xfrm>
                <a:custGeom>
                  <a:avLst/>
                  <a:gdLst>
                    <a:gd name="T0" fmla="*/ 0 w 7"/>
                    <a:gd name="T1" fmla="*/ 2 h 2"/>
                    <a:gd name="T2" fmla="*/ 6 w 7"/>
                    <a:gd name="T3" fmla="*/ 0 h 2"/>
                    <a:gd name="T4" fmla="*/ 7 w 7"/>
                    <a:gd name="T5" fmla="*/ 0 h 2"/>
                    <a:gd name="T6" fmla="*/ 0 60000 65536"/>
                    <a:gd name="T7" fmla="*/ 0 60000 65536"/>
                    <a:gd name="T8" fmla="*/ 0 60000 65536"/>
                    <a:gd name="T9" fmla="*/ 0 w 7"/>
                    <a:gd name="T10" fmla="*/ 0 h 2"/>
                    <a:gd name="T11" fmla="*/ 7 w 7"/>
                    <a:gd name="T12" fmla="*/ 2 h 2"/>
                  </a:gdLst>
                  <a:ahLst/>
                  <a:cxnLst>
                    <a:cxn ang="T6">
                      <a:pos x="T0" y="T1"/>
                    </a:cxn>
                    <a:cxn ang="T7">
                      <a:pos x="T2" y="T3"/>
                    </a:cxn>
                    <a:cxn ang="T8">
                      <a:pos x="T4" y="T5"/>
                    </a:cxn>
                  </a:cxnLst>
                  <a:rect l="T9" t="T10" r="T11" b="T12"/>
                  <a:pathLst>
                    <a:path w="7" h="2">
                      <a:moveTo>
                        <a:pt x="0" y="2"/>
                      </a:moveTo>
                      <a:lnTo>
                        <a:pt x="6" y="0"/>
                      </a:lnTo>
                      <a:lnTo>
                        <a:pt x="7" y="0"/>
                      </a:lnTo>
                    </a:path>
                  </a:pathLst>
                </a:custGeom>
                <a:noFill/>
                <a:ln w="6350">
                  <a:solidFill>
                    <a:srgbClr val="0C0CFF"/>
                  </a:solidFill>
                  <a:prstDash val="solid"/>
                  <a:round/>
                  <a:headEnd/>
                  <a:tailEnd/>
                </a:ln>
              </p:spPr>
              <p:txBody>
                <a:bodyPr/>
                <a:lstStyle/>
                <a:p>
                  <a:endParaRPr lang="en-US"/>
                </a:p>
              </p:txBody>
            </p:sp>
            <p:sp>
              <p:nvSpPr>
                <p:cNvPr id="4035" name="Freeform 3760"/>
                <p:cNvSpPr>
                  <a:spLocks/>
                </p:cNvSpPr>
                <p:nvPr/>
              </p:nvSpPr>
              <p:spPr bwMode="auto">
                <a:xfrm>
                  <a:off x="2113" y="3798"/>
                  <a:ext cx="2" cy="1"/>
                </a:xfrm>
                <a:custGeom>
                  <a:avLst/>
                  <a:gdLst>
                    <a:gd name="T0" fmla="*/ 0 w 8"/>
                    <a:gd name="T1" fmla="*/ 2 h 2"/>
                    <a:gd name="T2" fmla="*/ 7 w 8"/>
                    <a:gd name="T3" fmla="*/ 0 h 2"/>
                    <a:gd name="T4" fmla="*/ 8 w 8"/>
                    <a:gd name="T5" fmla="*/ 0 h 2"/>
                    <a:gd name="T6" fmla="*/ 0 60000 65536"/>
                    <a:gd name="T7" fmla="*/ 0 60000 65536"/>
                    <a:gd name="T8" fmla="*/ 0 60000 65536"/>
                    <a:gd name="T9" fmla="*/ 0 w 8"/>
                    <a:gd name="T10" fmla="*/ 0 h 2"/>
                    <a:gd name="T11" fmla="*/ 8 w 8"/>
                    <a:gd name="T12" fmla="*/ 2 h 2"/>
                  </a:gdLst>
                  <a:ahLst/>
                  <a:cxnLst>
                    <a:cxn ang="T6">
                      <a:pos x="T0" y="T1"/>
                    </a:cxn>
                    <a:cxn ang="T7">
                      <a:pos x="T2" y="T3"/>
                    </a:cxn>
                    <a:cxn ang="T8">
                      <a:pos x="T4" y="T5"/>
                    </a:cxn>
                  </a:cxnLst>
                  <a:rect l="T9" t="T10" r="T11" b="T12"/>
                  <a:pathLst>
                    <a:path w="8" h="2">
                      <a:moveTo>
                        <a:pt x="0" y="2"/>
                      </a:moveTo>
                      <a:lnTo>
                        <a:pt x="7" y="0"/>
                      </a:lnTo>
                      <a:lnTo>
                        <a:pt x="8" y="0"/>
                      </a:lnTo>
                    </a:path>
                  </a:pathLst>
                </a:custGeom>
                <a:noFill/>
                <a:ln w="6350">
                  <a:solidFill>
                    <a:srgbClr val="0C0CFF"/>
                  </a:solidFill>
                  <a:prstDash val="solid"/>
                  <a:round/>
                  <a:headEnd/>
                  <a:tailEnd/>
                </a:ln>
              </p:spPr>
              <p:txBody>
                <a:bodyPr/>
                <a:lstStyle/>
                <a:p>
                  <a:endParaRPr lang="en-US"/>
                </a:p>
              </p:txBody>
            </p:sp>
            <p:sp>
              <p:nvSpPr>
                <p:cNvPr id="4036" name="Freeform 3761"/>
                <p:cNvSpPr>
                  <a:spLocks/>
                </p:cNvSpPr>
                <p:nvPr/>
              </p:nvSpPr>
              <p:spPr bwMode="auto">
                <a:xfrm>
                  <a:off x="2114" y="3797"/>
                  <a:ext cx="2" cy="1"/>
                </a:xfrm>
                <a:custGeom>
                  <a:avLst/>
                  <a:gdLst>
                    <a:gd name="T0" fmla="*/ 0 w 7"/>
                    <a:gd name="T1" fmla="*/ 2 h 2"/>
                    <a:gd name="T2" fmla="*/ 6 w 7"/>
                    <a:gd name="T3" fmla="*/ 0 h 2"/>
                    <a:gd name="T4" fmla="*/ 7 w 7"/>
                    <a:gd name="T5" fmla="*/ 0 h 2"/>
                    <a:gd name="T6" fmla="*/ 0 60000 65536"/>
                    <a:gd name="T7" fmla="*/ 0 60000 65536"/>
                    <a:gd name="T8" fmla="*/ 0 60000 65536"/>
                    <a:gd name="T9" fmla="*/ 0 w 7"/>
                    <a:gd name="T10" fmla="*/ 0 h 2"/>
                    <a:gd name="T11" fmla="*/ 7 w 7"/>
                    <a:gd name="T12" fmla="*/ 2 h 2"/>
                  </a:gdLst>
                  <a:ahLst/>
                  <a:cxnLst>
                    <a:cxn ang="T6">
                      <a:pos x="T0" y="T1"/>
                    </a:cxn>
                    <a:cxn ang="T7">
                      <a:pos x="T2" y="T3"/>
                    </a:cxn>
                    <a:cxn ang="T8">
                      <a:pos x="T4" y="T5"/>
                    </a:cxn>
                  </a:cxnLst>
                  <a:rect l="T9" t="T10" r="T11" b="T12"/>
                  <a:pathLst>
                    <a:path w="7" h="2">
                      <a:moveTo>
                        <a:pt x="0" y="2"/>
                      </a:moveTo>
                      <a:lnTo>
                        <a:pt x="6" y="0"/>
                      </a:lnTo>
                      <a:lnTo>
                        <a:pt x="7" y="0"/>
                      </a:lnTo>
                    </a:path>
                  </a:pathLst>
                </a:custGeom>
                <a:noFill/>
                <a:ln w="6350">
                  <a:solidFill>
                    <a:srgbClr val="0C0CFF"/>
                  </a:solidFill>
                  <a:prstDash val="solid"/>
                  <a:round/>
                  <a:headEnd/>
                  <a:tailEnd/>
                </a:ln>
              </p:spPr>
              <p:txBody>
                <a:bodyPr/>
                <a:lstStyle/>
                <a:p>
                  <a:endParaRPr lang="en-US"/>
                </a:p>
              </p:txBody>
            </p:sp>
            <p:sp>
              <p:nvSpPr>
                <p:cNvPr id="4037" name="Freeform 3762"/>
                <p:cNvSpPr>
                  <a:spLocks/>
                </p:cNvSpPr>
                <p:nvPr/>
              </p:nvSpPr>
              <p:spPr bwMode="auto">
                <a:xfrm>
                  <a:off x="2115" y="3797"/>
                  <a:ext cx="2" cy="1"/>
                </a:xfrm>
                <a:custGeom>
                  <a:avLst/>
                  <a:gdLst>
                    <a:gd name="T0" fmla="*/ 0 w 8"/>
                    <a:gd name="T1" fmla="*/ 3 h 3"/>
                    <a:gd name="T2" fmla="*/ 7 w 8"/>
                    <a:gd name="T3" fmla="*/ 0 h 3"/>
                    <a:gd name="T4" fmla="*/ 8 w 8"/>
                    <a:gd name="T5" fmla="*/ 0 h 3"/>
                    <a:gd name="T6" fmla="*/ 0 60000 65536"/>
                    <a:gd name="T7" fmla="*/ 0 60000 65536"/>
                    <a:gd name="T8" fmla="*/ 0 60000 65536"/>
                    <a:gd name="T9" fmla="*/ 0 w 8"/>
                    <a:gd name="T10" fmla="*/ 0 h 3"/>
                    <a:gd name="T11" fmla="*/ 8 w 8"/>
                    <a:gd name="T12" fmla="*/ 3 h 3"/>
                  </a:gdLst>
                  <a:ahLst/>
                  <a:cxnLst>
                    <a:cxn ang="T6">
                      <a:pos x="T0" y="T1"/>
                    </a:cxn>
                    <a:cxn ang="T7">
                      <a:pos x="T2" y="T3"/>
                    </a:cxn>
                    <a:cxn ang="T8">
                      <a:pos x="T4" y="T5"/>
                    </a:cxn>
                  </a:cxnLst>
                  <a:rect l="T9" t="T10" r="T11" b="T12"/>
                  <a:pathLst>
                    <a:path w="8" h="3">
                      <a:moveTo>
                        <a:pt x="0" y="3"/>
                      </a:moveTo>
                      <a:lnTo>
                        <a:pt x="7" y="0"/>
                      </a:lnTo>
                      <a:lnTo>
                        <a:pt x="8" y="0"/>
                      </a:lnTo>
                    </a:path>
                  </a:pathLst>
                </a:custGeom>
                <a:noFill/>
                <a:ln w="6350">
                  <a:solidFill>
                    <a:srgbClr val="0C0CFF"/>
                  </a:solidFill>
                  <a:prstDash val="solid"/>
                  <a:round/>
                  <a:headEnd/>
                  <a:tailEnd/>
                </a:ln>
              </p:spPr>
              <p:txBody>
                <a:bodyPr/>
                <a:lstStyle/>
                <a:p>
                  <a:endParaRPr lang="en-US"/>
                </a:p>
              </p:txBody>
            </p:sp>
            <p:sp>
              <p:nvSpPr>
                <p:cNvPr id="4038" name="Freeform 3763"/>
                <p:cNvSpPr>
                  <a:spLocks/>
                </p:cNvSpPr>
                <p:nvPr/>
              </p:nvSpPr>
              <p:spPr bwMode="auto">
                <a:xfrm>
                  <a:off x="2117" y="3796"/>
                  <a:ext cx="1" cy="1"/>
                </a:xfrm>
                <a:custGeom>
                  <a:avLst/>
                  <a:gdLst>
                    <a:gd name="T0" fmla="*/ 0 w 8"/>
                    <a:gd name="T1" fmla="*/ 3 h 3"/>
                    <a:gd name="T2" fmla="*/ 7 w 8"/>
                    <a:gd name="T3" fmla="*/ 0 h 3"/>
                    <a:gd name="T4" fmla="*/ 8 w 8"/>
                    <a:gd name="T5" fmla="*/ 0 h 3"/>
                    <a:gd name="T6" fmla="*/ 0 60000 65536"/>
                    <a:gd name="T7" fmla="*/ 0 60000 65536"/>
                    <a:gd name="T8" fmla="*/ 0 60000 65536"/>
                    <a:gd name="T9" fmla="*/ 0 w 8"/>
                    <a:gd name="T10" fmla="*/ 0 h 3"/>
                    <a:gd name="T11" fmla="*/ 8 w 8"/>
                    <a:gd name="T12" fmla="*/ 3 h 3"/>
                  </a:gdLst>
                  <a:ahLst/>
                  <a:cxnLst>
                    <a:cxn ang="T6">
                      <a:pos x="T0" y="T1"/>
                    </a:cxn>
                    <a:cxn ang="T7">
                      <a:pos x="T2" y="T3"/>
                    </a:cxn>
                    <a:cxn ang="T8">
                      <a:pos x="T4" y="T5"/>
                    </a:cxn>
                  </a:cxnLst>
                  <a:rect l="T9" t="T10" r="T11" b="T12"/>
                  <a:pathLst>
                    <a:path w="8" h="3">
                      <a:moveTo>
                        <a:pt x="0" y="3"/>
                      </a:moveTo>
                      <a:lnTo>
                        <a:pt x="7" y="0"/>
                      </a:lnTo>
                      <a:lnTo>
                        <a:pt x="8" y="0"/>
                      </a:lnTo>
                    </a:path>
                  </a:pathLst>
                </a:custGeom>
                <a:noFill/>
                <a:ln w="6350">
                  <a:solidFill>
                    <a:srgbClr val="0C0CFF"/>
                  </a:solidFill>
                  <a:prstDash val="solid"/>
                  <a:round/>
                  <a:headEnd/>
                  <a:tailEnd/>
                </a:ln>
              </p:spPr>
              <p:txBody>
                <a:bodyPr/>
                <a:lstStyle/>
                <a:p>
                  <a:endParaRPr lang="en-US"/>
                </a:p>
              </p:txBody>
            </p:sp>
            <p:sp>
              <p:nvSpPr>
                <p:cNvPr id="4039" name="Freeform 3764"/>
                <p:cNvSpPr>
                  <a:spLocks/>
                </p:cNvSpPr>
                <p:nvPr/>
              </p:nvSpPr>
              <p:spPr bwMode="auto">
                <a:xfrm>
                  <a:off x="2118" y="3795"/>
                  <a:ext cx="1" cy="1"/>
                </a:xfrm>
                <a:custGeom>
                  <a:avLst/>
                  <a:gdLst>
                    <a:gd name="T0" fmla="*/ 0 w 7"/>
                    <a:gd name="T1" fmla="*/ 4 h 4"/>
                    <a:gd name="T2" fmla="*/ 6 w 7"/>
                    <a:gd name="T3" fmla="*/ 0 h 4"/>
                    <a:gd name="T4" fmla="*/ 7 w 7"/>
                    <a:gd name="T5" fmla="*/ 0 h 4"/>
                    <a:gd name="T6" fmla="*/ 0 60000 65536"/>
                    <a:gd name="T7" fmla="*/ 0 60000 65536"/>
                    <a:gd name="T8" fmla="*/ 0 60000 65536"/>
                    <a:gd name="T9" fmla="*/ 0 w 7"/>
                    <a:gd name="T10" fmla="*/ 0 h 4"/>
                    <a:gd name="T11" fmla="*/ 7 w 7"/>
                    <a:gd name="T12" fmla="*/ 4 h 4"/>
                  </a:gdLst>
                  <a:ahLst/>
                  <a:cxnLst>
                    <a:cxn ang="T6">
                      <a:pos x="T0" y="T1"/>
                    </a:cxn>
                    <a:cxn ang="T7">
                      <a:pos x="T2" y="T3"/>
                    </a:cxn>
                    <a:cxn ang="T8">
                      <a:pos x="T4" y="T5"/>
                    </a:cxn>
                  </a:cxnLst>
                  <a:rect l="T9" t="T10" r="T11" b="T12"/>
                  <a:pathLst>
                    <a:path w="7" h="4">
                      <a:moveTo>
                        <a:pt x="0" y="4"/>
                      </a:moveTo>
                      <a:lnTo>
                        <a:pt x="6" y="0"/>
                      </a:lnTo>
                      <a:lnTo>
                        <a:pt x="7" y="0"/>
                      </a:lnTo>
                    </a:path>
                  </a:pathLst>
                </a:custGeom>
                <a:noFill/>
                <a:ln w="6350">
                  <a:solidFill>
                    <a:srgbClr val="0C0CFF"/>
                  </a:solidFill>
                  <a:prstDash val="solid"/>
                  <a:round/>
                  <a:headEnd/>
                  <a:tailEnd/>
                </a:ln>
              </p:spPr>
              <p:txBody>
                <a:bodyPr/>
                <a:lstStyle/>
                <a:p>
                  <a:endParaRPr lang="en-US"/>
                </a:p>
              </p:txBody>
            </p:sp>
            <p:sp>
              <p:nvSpPr>
                <p:cNvPr id="4040" name="Freeform 3765"/>
                <p:cNvSpPr>
                  <a:spLocks/>
                </p:cNvSpPr>
                <p:nvPr/>
              </p:nvSpPr>
              <p:spPr bwMode="auto">
                <a:xfrm>
                  <a:off x="2119" y="3794"/>
                  <a:ext cx="2" cy="1"/>
                </a:xfrm>
                <a:custGeom>
                  <a:avLst/>
                  <a:gdLst>
                    <a:gd name="T0" fmla="*/ 0 w 8"/>
                    <a:gd name="T1" fmla="*/ 5 h 5"/>
                    <a:gd name="T2" fmla="*/ 7 w 8"/>
                    <a:gd name="T3" fmla="*/ 0 h 5"/>
                    <a:gd name="T4" fmla="*/ 8 w 8"/>
                    <a:gd name="T5" fmla="*/ 0 h 5"/>
                    <a:gd name="T6" fmla="*/ 0 60000 65536"/>
                    <a:gd name="T7" fmla="*/ 0 60000 65536"/>
                    <a:gd name="T8" fmla="*/ 0 60000 65536"/>
                    <a:gd name="T9" fmla="*/ 0 w 8"/>
                    <a:gd name="T10" fmla="*/ 0 h 5"/>
                    <a:gd name="T11" fmla="*/ 8 w 8"/>
                    <a:gd name="T12" fmla="*/ 5 h 5"/>
                  </a:gdLst>
                  <a:ahLst/>
                  <a:cxnLst>
                    <a:cxn ang="T6">
                      <a:pos x="T0" y="T1"/>
                    </a:cxn>
                    <a:cxn ang="T7">
                      <a:pos x="T2" y="T3"/>
                    </a:cxn>
                    <a:cxn ang="T8">
                      <a:pos x="T4" y="T5"/>
                    </a:cxn>
                  </a:cxnLst>
                  <a:rect l="T9" t="T10" r="T11" b="T12"/>
                  <a:pathLst>
                    <a:path w="8" h="5">
                      <a:moveTo>
                        <a:pt x="0" y="5"/>
                      </a:moveTo>
                      <a:lnTo>
                        <a:pt x="7" y="0"/>
                      </a:lnTo>
                      <a:lnTo>
                        <a:pt x="8" y="0"/>
                      </a:lnTo>
                    </a:path>
                  </a:pathLst>
                </a:custGeom>
                <a:noFill/>
                <a:ln w="6350">
                  <a:solidFill>
                    <a:srgbClr val="0C0CFF"/>
                  </a:solidFill>
                  <a:prstDash val="solid"/>
                  <a:round/>
                  <a:headEnd/>
                  <a:tailEnd/>
                </a:ln>
              </p:spPr>
              <p:txBody>
                <a:bodyPr/>
                <a:lstStyle/>
                <a:p>
                  <a:endParaRPr lang="en-US"/>
                </a:p>
              </p:txBody>
            </p:sp>
            <p:sp>
              <p:nvSpPr>
                <p:cNvPr id="4041" name="Freeform 3766"/>
                <p:cNvSpPr>
                  <a:spLocks/>
                </p:cNvSpPr>
                <p:nvPr/>
              </p:nvSpPr>
              <p:spPr bwMode="auto">
                <a:xfrm>
                  <a:off x="2121" y="3793"/>
                  <a:ext cx="1" cy="1"/>
                </a:xfrm>
                <a:custGeom>
                  <a:avLst/>
                  <a:gdLst>
                    <a:gd name="T0" fmla="*/ 0 w 7"/>
                    <a:gd name="T1" fmla="*/ 5 h 5"/>
                    <a:gd name="T2" fmla="*/ 6 w 7"/>
                    <a:gd name="T3" fmla="*/ 0 h 5"/>
                    <a:gd name="T4" fmla="*/ 7 w 7"/>
                    <a:gd name="T5" fmla="*/ 0 h 5"/>
                    <a:gd name="T6" fmla="*/ 0 60000 65536"/>
                    <a:gd name="T7" fmla="*/ 0 60000 65536"/>
                    <a:gd name="T8" fmla="*/ 0 60000 65536"/>
                    <a:gd name="T9" fmla="*/ 0 w 7"/>
                    <a:gd name="T10" fmla="*/ 0 h 5"/>
                    <a:gd name="T11" fmla="*/ 7 w 7"/>
                    <a:gd name="T12" fmla="*/ 5 h 5"/>
                  </a:gdLst>
                  <a:ahLst/>
                  <a:cxnLst>
                    <a:cxn ang="T6">
                      <a:pos x="T0" y="T1"/>
                    </a:cxn>
                    <a:cxn ang="T7">
                      <a:pos x="T2" y="T3"/>
                    </a:cxn>
                    <a:cxn ang="T8">
                      <a:pos x="T4" y="T5"/>
                    </a:cxn>
                  </a:cxnLst>
                  <a:rect l="T9" t="T10" r="T11" b="T12"/>
                  <a:pathLst>
                    <a:path w="7" h="5">
                      <a:moveTo>
                        <a:pt x="0" y="5"/>
                      </a:moveTo>
                      <a:lnTo>
                        <a:pt x="6" y="0"/>
                      </a:lnTo>
                      <a:lnTo>
                        <a:pt x="7" y="0"/>
                      </a:lnTo>
                    </a:path>
                  </a:pathLst>
                </a:custGeom>
                <a:noFill/>
                <a:ln w="6350">
                  <a:solidFill>
                    <a:srgbClr val="0C0CFF"/>
                  </a:solidFill>
                  <a:prstDash val="solid"/>
                  <a:round/>
                  <a:headEnd/>
                  <a:tailEnd/>
                </a:ln>
              </p:spPr>
              <p:txBody>
                <a:bodyPr/>
                <a:lstStyle/>
                <a:p>
                  <a:endParaRPr lang="en-US"/>
                </a:p>
              </p:txBody>
            </p:sp>
            <p:sp>
              <p:nvSpPr>
                <p:cNvPr id="4042" name="Freeform 3767"/>
                <p:cNvSpPr>
                  <a:spLocks/>
                </p:cNvSpPr>
                <p:nvPr/>
              </p:nvSpPr>
              <p:spPr bwMode="auto">
                <a:xfrm>
                  <a:off x="2122" y="3792"/>
                  <a:ext cx="1" cy="1"/>
                </a:xfrm>
                <a:custGeom>
                  <a:avLst/>
                  <a:gdLst>
                    <a:gd name="T0" fmla="*/ 0 w 8"/>
                    <a:gd name="T1" fmla="*/ 7 h 7"/>
                    <a:gd name="T2" fmla="*/ 7 w 8"/>
                    <a:gd name="T3" fmla="*/ 0 h 7"/>
                    <a:gd name="T4" fmla="*/ 8 w 8"/>
                    <a:gd name="T5" fmla="*/ 0 h 7"/>
                    <a:gd name="T6" fmla="*/ 0 60000 65536"/>
                    <a:gd name="T7" fmla="*/ 0 60000 65536"/>
                    <a:gd name="T8" fmla="*/ 0 60000 65536"/>
                    <a:gd name="T9" fmla="*/ 0 w 8"/>
                    <a:gd name="T10" fmla="*/ 0 h 7"/>
                    <a:gd name="T11" fmla="*/ 8 w 8"/>
                    <a:gd name="T12" fmla="*/ 7 h 7"/>
                  </a:gdLst>
                  <a:ahLst/>
                  <a:cxnLst>
                    <a:cxn ang="T6">
                      <a:pos x="T0" y="T1"/>
                    </a:cxn>
                    <a:cxn ang="T7">
                      <a:pos x="T2" y="T3"/>
                    </a:cxn>
                    <a:cxn ang="T8">
                      <a:pos x="T4" y="T5"/>
                    </a:cxn>
                  </a:cxnLst>
                  <a:rect l="T9" t="T10" r="T11" b="T12"/>
                  <a:pathLst>
                    <a:path w="8" h="7">
                      <a:moveTo>
                        <a:pt x="0" y="7"/>
                      </a:moveTo>
                      <a:lnTo>
                        <a:pt x="7" y="0"/>
                      </a:lnTo>
                      <a:lnTo>
                        <a:pt x="8" y="0"/>
                      </a:lnTo>
                    </a:path>
                  </a:pathLst>
                </a:custGeom>
                <a:noFill/>
                <a:ln w="6350">
                  <a:solidFill>
                    <a:srgbClr val="0C0CFF"/>
                  </a:solidFill>
                  <a:prstDash val="solid"/>
                  <a:round/>
                  <a:headEnd/>
                  <a:tailEnd/>
                </a:ln>
              </p:spPr>
              <p:txBody>
                <a:bodyPr/>
                <a:lstStyle/>
                <a:p>
                  <a:endParaRPr lang="en-US"/>
                </a:p>
              </p:txBody>
            </p:sp>
            <p:sp>
              <p:nvSpPr>
                <p:cNvPr id="4043" name="Freeform 3768"/>
                <p:cNvSpPr>
                  <a:spLocks/>
                </p:cNvSpPr>
                <p:nvPr/>
              </p:nvSpPr>
              <p:spPr bwMode="auto">
                <a:xfrm>
                  <a:off x="2123" y="3791"/>
                  <a:ext cx="1" cy="1"/>
                </a:xfrm>
                <a:custGeom>
                  <a:avLst/>
                  <a:gdLst>
                    <a:gd name="T0" fmla="*/ 0 w 7"/>
                    <a:gd name="T1" fmla="*/ 7 h 7"/>
                    <a:gd name="T2" fmla="*/ 6 w 7"/>
                    <a:gd name="T3" fmla="*/ 0 h 7"/>
                    <a:gd name="T4" fmla="*/ 7 w 7"/>
                    <a:gd name="T5" fmla="*/ 0 h 7"/>
                    <a:gd name="T6" fmla="*/ 0 60000 65536"/>
                    <a:gd name="T7" fmla="*/ 0 60000 65536"/>
                    <a:gd name="T8" fmla="*/ 0 60000 65536"/>
                    <a:gd name="T9" fmla="*/ 0 w 7"/>
                    <a:gd name="T10" fmla="*/ 0 h 7"/>
                    <a:gd name="T11" fmla="*/ 7 w 7"/>
                    <a:gd name="T12" fmla="*/ 7 h 7"/>
                  </a:gdLst>
                  <a:ahLst/>
                  <a:cxnLst>
                    <a:cxn ang="T6">
                      <a:pos x="T0" y="T1"/>
                    </a:cxn>
                    <a:cxn ang="T7">
                      <a:pos x="T2" y="T3"/>
                    </a:cxn>
                    <a:cxn ang="T8">
                      <a:pos x="T4" y="T5"/>
                    </a:cxn>
                  </a:cxnLst>
                  <a:rect l="T9" t="T10" r="T11" b="T12"/>
                  <a:pathLst>
                    <a:path w="7" h="7">
                      <a:moveTo>
                        <a:pt x="0" y="7"/>
                      </a:moveTo>
                      <a:lnTo>
                        <a:pt x="6" y="0"/>
                      </a:lnTo>
                      <a:lnTo>
                        <a:pt x="7" y="0"/>
                      </a:lnTo>
                    </a:path>
                  </a:pathLst>
                </a:custGeom>
                <a:noFill/>
                <a:ln w="6350">
                  <a:solidFill>
                    <a:srgbClr val="0C0CFF"/>
                  </a:solidFill>
                  <a:prstDash val="solid"/>
                  <a:round/>
                  <a:headEnd/>
                  <a:tailEnd/>
                </a:ln>
              </p:spPr>
              <p:txBody>
                <a:bodyPr/>
                <a:lstStyle/>
                <a:p>
                  <a:endParaRPr lang="en-US"/>
                </a:p>
              </p:txBody>
            </p:sp>
            <p:sp>
              <p:nvSpPr>
                <p:cNvPr id="4044" name="Freeform 3769"/>
                <p:cNvSpPr>
                  <a:spLocks/>
                </p:cNvSpPr>
                <p:nvPr/>
              </p:nvSpPr>
              <p:spPr bwMode="auto">
                <a:xfrm>
                  <a:off x="2124" y="3789"/>
                  <a:ext cx="2" cy="2"/>
                </a:xfrm>
                <a:custGeom>
                  <a:avLst/>
                  <a:gdLst>
                    <a:gd name="T0" fmla="*/ 0 w 8"/>
                    <a:gd name="T1" fmla="*/ 9 h 9"/>
                    <a:gd name="T2" fmla="*/ 7 w 8"/>
                    <a:gd name="T3" fmla="*/ 0 h 9"/>
                    <a:gd name="T4" fmla="*/ 8 w 8"/>
                    <a:gd name="T5" fmla="*/ 0 h 9"/>
                    <a:gd name="T6" fmla="*/ 0 60000 65536"/>
                    <a:gd name="T7" fmla="*/ 0 60000 65536"/>
                    <a:gd name="T8" fmla="*/ 0 60000 65536"/>
                    <a:gd name="T9" fmla="*/ 0 w 8"/>
                    <a:gd name="T10" fmla="*/ 0 h 9"/>
                    <a:gd name="T11" fmla="*/ 8 w 8"/>
                    <a:gd name="T12" fmla="*/ 9 h 9"/>
                  </a:gdLst>
                  <a:ahLst/>
                  <a:cxnLst>
                    <a:cxn ang="T6">
                      <a:pos x="T0" y="T1"/>
                    </a:cxn>
                    <a:cxn ang="T7">
                      <a:pos x="T2" y="T3"/>
                    </a:cxn>
                    <a:cxn ang="T8">
                      <a:pos x="T4" y="T5"/>
                    </a:cxn>
                  </a:cxnLst>
                  <a:rect l="T9" t="T10" r="T11" b="T12"/>
                  <a:pathLst>
                    <a:path w="8" h="9">
                      <a:moveTo>
                        <a:pt x="0" y="9"/>
                      </a:moveTo>
                      <a:lnTo>
                        <a:pt x="7" y="0"/>
                      </a:lnTo>
                      <a:lnTo>
                        <a:pt x="8" y="0"/>
                      </a:lnTo>
                    </a:path>
                  </a:pathLst>
                </a:custGeom>
                <a:noFill/>
                <a:ln w="6350">
                  <a:solidFill>
                    <a:srgbClr val="0C0CFF"/>
                  </a:solidFill>
                  <a:prstDash val="solid"/>
                  <a:round/>
                  <a:headEnd/>
                  <a:tailEnd/>
                </a:ln>
              </p:spPr>
              <p:txBody>
                <a:bodyPr/>
                <a:lstStyle/>
                <a:p>
                  <a:endParaRPr lang="en-US"/>
                </a:p>
              </p:txBody>
            </p:sp>
            <p:sp>
              <p:nvSpPr>
                <p:cNvPr id="4045" name="Freeform 3770"/>
                <p:cNvSpPr>
                  <a:spLocks/>
                </p:cNvSpPr>
                <p:nvPr/>
              </p:nvSpPr>
              <p:spPr bwMode="auto">
                <a:xfrm>
                  <a:off x="2126" y="3787"/>
                  <a:ext cx="1" cy="2"/>
                </a:xfrm>
                <a:custGeom>
                  <a:avLst/>
                  <a:gdLst>
                    <a:gd name="T0" fmla="*/ 0 w 7"/>
                    <a:gd name="T1" fmla="*/ 10 h 10"/>
                    <a:gd name="T2" fmla="*/ 6 w 7"/>
                    <a:gd name="T3" fmla="*/ 0 h 10"/>
                    <a:gd name="T4" fmla="*/ 7 w 7"/>
                    <a:gd name="T5" fmla="*/ 0 h 10"/>
                    <a:gd name="T6" fmla="*/ 0 60000 65536"/>
                    <a:gd name="T7" fmla="*/ 0 60000 65536"/>
                    <a:gd name="T8" fmla="*/ 0 60000 65536"/>
                    <a:gd name="T9" fmla="*/ 0 w 7"/>
                    <a:gd name="T10" fmla="*/ 0 h 10"/>
                    <a:gd name="T11" fmla="*/ 7 w 7"/>
                    <a:gd name="T12" fmla="*/ 10 h 10"/>
                  </a:gdLst>
                  <a:ahLst/>
                  <a:cxnLst>
                    <a:cxn ang="T6">
                      <a:pos x="T0" y="T1"/>
                    </a:cxn>
                    <a:cxn ang="T7">
                      <a:pos x="T2" y="T3"/>
                    </a:cxn>
                    <a:cxn ang="T8">
                      <a:pos x="T4" y="T5"/>
                    </a:cxn>
                  </a:cxnLst>
                  <a:rect l="T9" t="T10" r="T11" b="T12"/>
                  <a:pathLst>
                    <a:path w="7" h="10">
                      <a:moveTo>
                        <a:pt x="0" y="10"/>
                      </a:moveTo>
                      <a:lnTo>
                        <a:pt x="6" y="0"/>
                      </a:lnTo>
                      <a:lnTo>
                        <a:pt x="7" y="0"/>
                      </a:lnTo>
                    </a:path>
                  </a:pathLst>
                </a:custGeom>
                <a:noFill/>
                <a:ln w="6350">
                  <a:solidFill>
                    <a:srgbClr val="0C0CFF"/>
                  </a:solidFill>
                  <a:prstDash val="solid"/>
                  <a:round/>
                  <a:headEnd/>
                  <a:tailEnd/>
                </a:ln>
              </p:spPr>
              <p:txBody>
                <a:bodyPr/>
                <a:lstStyle/>
                <a:p>
                  <a:endParaRPr lang="en-US"/>
                </a:p>
              </p:txBody>
            </p:sp>
            <p:sp>
              <p:nvSpPr>
                <p:cNvPr id="4046" name="Freeform 3771"/>
                <p:cNvSpPr>
                  <a:spLocks/>
                </p:cNvSpPr>
                <p:nvPr/>
              </p:nvSpPr>
              <p:spPr bwMode="auto">
                <a:xfrm>
                  <a:off x="2127" y="3785"/>
                  <a:ext cx="1" cy="2"/>
                </a:xfrm>
                <a:custGeom>
                  <a:avLst/>
                  <a:gdLst>
                    <a:gd name="T0" fmla="*/ 0 w 8"/>
                    <a:gd name="T1" fmla="*/ 12 h 12"/>
                    <a:gd name="T2" fmla="*/ 7 w 8"/>
                    <a:gd name="T3" fmla="*/ 0 h 12"/>
                    <a:gd name="T4" fmla="*/ 8 w 8"/>
                    <a:gd name="T5" fmla="*/ 0 h 12"/>
                    <a:gd name="T6" fmla="*/ 0 60000 65536"/>
                    <a:gd name="T7" fmla="*/ 0 60000 65536"/>
                    <a:gd name="T8" fmla="*/ 0 60000 65536"/>
                    <a:gd name="T9" fmla="*/ 0 w 8"/>
                    <a:gd name="T10" fmla="*/ 0 h 12"/>
                    <a:gd name="T11" fmla="*/ 8 w 8"/>
                    <a:gd name="T12" fmla="*/ 12 h 12"/>
                  </a:gdLst>
                  <a:ahLst/>
                  <a:cxnLst>
                    <a:cxn ang="T6">
                      <a:pos x="T0" y="T1"/>
                    </a:cxn>
                    <a:cxn ang="T7">
                      <a:pos x="T2" y="T3"/>
                    </a:cxn>
                    <a:cxn ang="T8">
                      <a:pos x="T4" y="T5"/>
                    </a:cxn>
                  </a:cxnLst>
                  <a:rect l="T9" t="T10" r="T11" b="T12"/>
                  <a:pathLst>
                    <a:path w="8" h="12">
                      <a:moveTo>
                        <a:pt x="0" y="12"/>
                      </a:moveTo>
                      <a:lnTo>
                        <a:pt x="7" y="0"/>
                      </a:lnTo>
                      <a:lnTo>
                        <a:pt x="8" y="0"/>
                      </a:lnTo>
                    </a:path>
                  </a:pathLst>
                </a:custGeom>
                <a:noFill/>
                <a:ln w="6350">
                  <a:solidFill>
                    <a:srgbClr val="0C0CFF"/>
                  </a:solidFill>
                  <a:prstDash val="solid"/>
                  <a:round/>
                  <a:headEnd/>
                  <a:tailEnd/>
                </a:ln>
              </p:spPr>
              <p:txBody>
                <a:bodyPr/>
                <a:lstStyle/>
                <a:p>
                  <a:endParaRPr lang="en-US"/>
                </a:p>
              </p:txBody>
            </p:sp>
            <p:sp>
              <p:nvSpPr>
                <p:cNvPr id="4047" name="Freeform 3772"/>
                <p:cNvSpPr>
                  <a:spLocks/>
                </p:cNvSpPr>
                <p:nvPr/>
              </p:nvSpPr>
              <p:spPr bwMode="auto">
                <a:xfrm>
                  <a:off x="2128" y="3782"/>
                  <a:ext cx="1" cy="3"/>
                </a:xfrm>
                <a:custGeom>
                  <a:avLst/>
                  <a:gdLst>
                    <a:gd name="T0" fmla="*/ 0 w 7"/>
                    <a:gd name="T1" fmla="*/ 14 h 14"/>
                    <a:gd name="T2" fmla="*/ 6 w 7"/>
                    <a:gd name="T3" fmla="*/ 0 h 14"/>
                    <a:gd name="T4" fmla="*/ 7 w 7"/>
                    <a:gd name="T5" fmla="*/ 0 h 14"/>
                    <a:gd name="T6" fmla="*/ 0 60000 65536"/>
                    <a:gd name="T7" fmla="*/ 0 60000 65536"/>
                    <a:gd name="T8" fmla="*/ 0 60000 65536"/>
                    <a:gd name="T9" fmla="*/ 0 w 7"/>
                    <a:gd name="T10" fmla="*/ 0 h 14"/>
                    <a:gd name="T11" fmla="*/ 7 w 7"/>
                    <a:gd name="T12" fmla="*/ 14 h 14"/>
                  </a:gdLst>
                  <a:ahLst/>
                  <a:cxnLst>
                    <a:cxn ang="T6">
                      <a:pos x="T0" y="T1"/>
                    </a:cxn>
                    <a:cxn ang="T7">
                      <a:pos x="T2" y="T3"/>
                    </a:cxn>
                    <a:cxn ang="T8">
                      <a:pos x="T4" y="T5"/>
                    </a:cxn>
                  </a:cxnLst>
                  <a:rect l="T9" t="T10" r="T11" b="T12"/>
                  <a:pathLst>
                    <a:path w="7" h="14">
                      <a:moveTo>
                        <a:pt x="0" y="14"/>
                      </a:moveTo>
                      <a:lnTo>
                        <a:pt x="6" y="0"/>
                      </a:lnTo>
                      <a:lnTo>
                        <a:pt x="7" y="0"/>
                      </a:lnTo>
                    </a:path>
                  </a:pathLst>
                </a:custGeom>
                <a:noFill/>
                <a:ln w="6350">
                  <a:solidFill>
                    <a:srgbClr val="0C0CFF"/>
                  </a:solidFill>
                  <a:prstDash val="solid"/>
                  <a:round/>
                  <a:headEnd/>
                  <a:tailEnd/>
                </a:ln>
              </p:spPr>
              <p:txBody>
                <a:bodyPr/>
                <a:lstStyle/>
                <a:p>
                  <a:endParaRPr lang="en-US"/>
                </a:p>
              </p:txBody>
            </p:sp>
            <p:sp>
              <p:nvSpPr>
                <p:cNvPr id="4048" name="Freeform 3773"/>
                <p:cNvSpPr>
                  <a:spLocks/>
                </p:cNvSpPr>
                <p:nvPr/>
              </p:nvSpPr>
              <p:spPr bwMode="auto">
                <a:xfrm>
                  <a:off x="2129" y="3779"/>
                  <a:ext cx="2" cy="3"/>
                </a:xfrm>
                <a:custGeom>
                  <a:avLst/>
                  <a:gdLst>
                    <a:gd name="T0" fmla="*/ 0 w 8"/>
                    <a:gd name="T1" fmla="*/ 16 h 16"/>
                    <a:gd name="T2" fmla="*/ 7 w 8"/>
                    <a:gd name="T3" fmla="*/ 0 h 16"/>
                    <a:gd name="T4" fmla="*/ 8 w 8"/>
                    <a:gd name="T5" fmla="*/ 0 h 16"/>
                    <a:gd name="T6" fmla="*/ 0 60000 65536"/>
                    <a:gd name="T7" fmla="*/ 0 60000 65536"/>
                    <a:gd name="T8" fmla="*/ 0 60000 65536"/>
                    <a:gd name="T9" fmla="*/ 0 w 8"/>
                    <a:gd name="T10" fmla="*/ 0 h 16"/>
                    <a:gd name="T11" fmla="*/ 8 w 8"/>
                    <a:gd name="T12" fmla="*/ 16 h 16"/>
                  </a:gdLst>
                  <a:ahLst/>
                  <a:cxnLst>
                    <a:cxn ang="T6">
                      <a:pos x="T0" y="T1"/>
                    </a:cxn>
                    <a:cxn ang="T7">
                      <a:pos x="T2" y="T3"/>
                    </a:cxn>
                    <a:cxn ang="T8">
                      <a:pos x="T4" y="T5"/>
                    </a:cxn>
                  </a:cxnLst>
                  <a:rect l="T9" t="T10" r="T11" b="T12"/>
                  <a:pathLst>
                    <a:path w="8" h="16">
                      <a:moveTo>
                        <a:pt x="0" y="16"/>
                      </a:moveTo>
                      <a:lnTo>
                        <a:pt x="7" y="0"/>
                      </a:lnTo>
                      <a:lnTo>
                        <a:pt x="8" y="0"/>
                      </a:lnTo>
                    </a:path>
                  </a:pathLst>
                </a:custGeom>
                <a:noFill/>
                <a:ln w="6350">
                  <a:solidFill>
                    <a:srgbClr val="0C0CFF"/>
                  </a:solidFill>
                  <a:prstDash val="solid"/>
                  <a:round/>
                  <a:headEnd/>
                  <a:tailEnd/>
                </a:ln>
              </p:spPr>
              <p:txBody>
                <a:bodyPr/>
                <a:lstStyle/>
                <a:p>
                  <a:endParaRPr lang="en-US"/>
                </a:p>
              </p:txBody>
            </p:sp>
            <p:sp>
              <p:nvSpPr>
                <p:cNvPr id="4049" name="Freeform 3774"/>
                <p:cNvSpPr>
                  <a:spLocks/>
                </p:cNvSpPr>
                <p:nvPr/>
              </p:nvSpPr>
              <p:spPr bwMode="auto">
                <a:xfrm>
                  <a:off x="2131" y="3775"/>
                  <a:ext cx="1" cy="4"/>
                </a:xfrm>
                <a:custGeom>
                  <a:avLst/>
                  <a:gdLst>
                    <a:gd name="T0" fmla="*/ 0 w 8"/>
                    <a:gd name="T1" fmla="*/ 19 h 19"/>
                    <a:gd name="T2" fmla="*/ 7 w 8"/>
                    <a:gd name="T3" fmla="*/ 0 h 19"/>
                    <a:gd name="T4" fmla="*/ 8 w 8"/>
                    <a:gd name="T5" fmla="*/ 0 h 19"/>
                    <a:gd name="T6" fmla="*/ 0 60000 65536"/>
                    <a:gd name="T7" fmla="*/ 0 60000 65536"/>
                    <a:gd name="T8" fmla="*/ 0 60000 65536"/>
                    <a:gd name="T9" fmla="*/ 0 w 8"/>
                    <a:gd name="T10" fmla="*/ 0 h 19"/>
                    <a:gd name="T11" fmla="*/ 8 w 8"/>
                    <a:gd name="T12" fmla="*/ 19 h 19"/>
                  </a:gdLst>
                  <a:ahLst/>
                  <a:cxnLst>
                    <a:cxn ang="T6">
                      <a:pos x="T0" y="T1"/>
                    </a:cxn>
                    <a:cxn ang="T7">
                      <a:pos x="T2" y="T3"/>
                    </a:cxn>
                    <a:cxn ang="T8">
                      <a:pos x="T4" y="T5"/>
                    </a:cxn>
                  </a:cxnLst>
                  <a:rect l="T9" t="T10" r="T11" b="T12"/>
                  <a:pathLst>
                    <a:path w="8" h="19">
                      <a:moveTo>
                        <a:pt x="0" y="19"/>
                      </a:moveTo>
                      <a:lnTo>
                        <a:pt x="7" y="0"/>
                      </a:lnTo>
                      <a:lnTo>
                        <a:pt x="8" y="0"/>
                      </a:lnTo>
                    </a:path>
                  </a:pathLst>
                </a:custGeom>
                <a:noFill/>
                <a:ln w="6350">
                  <a:solidFill>
                    <a:srgbClr val="0C0CFF"/>
                  </a:solidFill>
                  <a:prstDash val="solid"/>
                  <a:round/>
                  <a:headEnd/>
                  <a:tailEnd/>
                </a:ln>
              </p:spPr>
              <p:txBody>
                <a:bodyPr/>
                <a:lstStyle/>
                <a:p>
                  <a:endParaRPr lang="en-US"/>
                </a:p>
              </p:txBody>
            </p:sp>
            <p:sp>
              <p:nvSpPr>
                <p:cNvPr id="4050" name="Freeform 3775"/>
                <p:cNvSpPr>
                  <a:spLocks/>
                </p:cNvSpPr>
                <p:nvPr/>
              </p:nvSpPr>
              <p:spPr bwMode="auto">
                <a:xfrm>
                  <a:off x="2132" y="3772"/>
                  <a:ext cx="1" cy="3"/>
                </a:xfrm>
                <a:custGeom>
                  <a:avLst/>
                  <a:gdLst>
                    <a:gd name="T0" fmla="*/ 0 w 7"/>
                    <a:gd name="T1" fmla="*/ 20 h 20"/>
                    <a:gd name="T2" fmla="*/ 6 w 7"/>
                    <a:gd name="T3" fmla="*/ 0 h 20"/>
                    <a:gd name="T4" fmla="*/ 7 w 7"/>
                    <a:gd name="T5" fmla="*/ 0 h 20"/>
                    <a:gd name="T6" fmla="*/ 0 60000 65536"/>
                    <a:gd name="T7" fmla="*/ 0 60000 65536"/>
                    <a:gd name="T8" fmla="*/ 0 60000 65536"/>
                    <a:gd name="T9" fmla="*/ 0 w 7"/>
                    <a:gd name="T10" fmla="*/ 0 h 20"/>
                    <a:gd name="T11" fmla="*/ 7 w 7"/>
                    <a:gd name="T12" fmla="*/ 20 h 20"/>
                  </a:gdLst>
                  <a:ahLst/>
                  <a:cxnLst>
                    <a:cxn ang="T6">
                      <a:pos x="T0" y="T1"/>
                    </a:cxn>
                    <a:cxn ang="T7">
                      <a:pos x="T2" y="T3"/>
                    </a:cxn>
                    <a:cxn ang="T8">
                      <a:pos x="T4" y="T5"/>
                    </a:cxn>
                  </a:cxnLst>
                  <a:rect l="T9" t="T10" r="T11" b="T12"/>
                  <a:pathLst>
                    <a:path w="7" h="20">
                      <a:moveTo>
                        <a:pt x="0" y="20"/>
                      </a:moveTo>
                      <a:lnTo>
                        <a:pt x="6" y="0"/>
                      </a:lnTo>
                      <a:lnTo>
                        <a:pt x="7" y="0"/>
                      </a:lnTo>
                    </a:path>
                  </a:pathLst>
                </a:custGeom>
                <a:noFill/>
                <a:ln w="6350">
                  <a:solidFill>
                    <a:srgbClr val="0C0CFF"/>
                  </a:solidFill>
                  <a:prstDash val="solid"/>
                  <a:round/>
                  <a:headEnd/>
                  <a:tailEnd/>
                </a:ln>
              </p:spPr>
              <p:txBody>
                <a:bodyPr/>
                <a:lstStyle/>
                <a:p>
                  <a:endParaRPr lang="en-US"/>
                </a:p>
              </p:txBody>
            </p:sp>
            <p:sp>
              <p:nvSpPr>
                <p:cNvPr id="4051" name="Freeform 3776"/>
                <p:cNvSpPr>
                  <a:spLocks/>
                </p:cNvSpPr>
                <p:nvPr/>
              </p:nvSpPr>
              <p:spPr bwMode="auto">
                <a:xfrm>
                  <a:off x="2133" y="3767"/>
                  <a:ext cx="2" cy="5"/>
                </a:xfrm>
                <a:custGeom>
                  <a:avLst/>
                  <a:gdLst>
                    <a:gd name="T0" fmla="*/ 0 w 8"/>
                    <a:gd name="T1" fmla="*/ 24 h 24"/>
                    <a:gd name="T2" fmla="*/ 7 w 8"/>
                    <a:gd name="T3" fmla="*/ 0 h 24"/>
                    <a:gd name="T4" fmla="*/ 8 w 8"/>
                    <a:gd name="T5" fmla="*/ 0 h 24"/>
                    <a:gd name="T6" fmla="*/ 0 60000 65536"/>
                    <a:gd name="T7" fmla="*/ 0 60000 65536"/>
                    <a:gd name="T8" fmla="*/ 0 60000 65536"/>
                    <a:gd name="T9" fmla="*/ 0 w 8"/>
                    <a:gd name="T10" fmla="*/ 0 h 24"/>
                    <a:gd name="T11" fmla="*/ 8 w 8"/>
                    <a:gd name="T12" fmla="*/ 24 h 24"/>
                  </a:gdLst>
                  <a:ahLst/>
                  <a:cxnLst>
                    <a:cxn ang="T6">
                      <a:pos x="T0" y="T1"/>
                    </a:cxn>
                    <a:cxn ang="T7">
                      <a:pos x="T2" y="T3"/>
                    </a:cxn>
                    <a:cxn ang="T8">
                      <a:pos x="T4" y="T5"/>
                    </a:cxn>
                  </a:cxnLst>
                  <a:rect l="T9" t="T10" r="T11" b="T12"/>
                  <a:pathLst>
                    <a:path w="8" h="24">
                      <a:moveTo>
                        <a:pt x="0" y="24"/>
                      </a:moveTo>
                      <a:lnTo>
                        <a:pt x="7" y="0"/>
                      </a:lnTo>
                      <a:lnTo>
                        <a:pt x="8" y="0"/>
                      </a:lnTo>
                    </a:path>
                  </a:pathLst>
                </a:custGeom>
                <a:noFill/>
                <a:ln w="6350">
                  <a:solidFill>
                    <a:srgbClr val="0C0CFF"/>
                  </a:solidFill>
                  <a:prstDash val="solid"/>
                  <a:round/>
                  <a:headEnd/>
                  <a:tailEnd/>
                </a:ln>
              </p:spPr>
              <p:txBody>
                <a:bodyPr/>
                <a:lstStyle/>
                <a:p>
                  <a:endParaRPr lang="en-US"/>
                </a:p>
              </p:txBody>
            </p:sp>
            <p:sp>
              <p:nvSpPr>
                <p:cNvPr id="4052" name="Freeform 3777"/>
                <p:cNvSpPr>
                  <a:spLocks/>
                </p:cNvSpPr>
                <p:nvPr/>
              </p:nvSpPr>
              <p:spPr bwMode="auto">
                <a:xfrm>
                  <a:off x="2134" y="3762"/>
                  <a:ext cx="2" cy="5"/>
                </a:xfrm>
                <a:custGeom>
                  <a:avLst/>
                  <a:gdLst>
                    <a:gd name="T0" fmla="*/ 0 w 7"/>
                    <a:gd name="T1" fmla="*/ 27 h 27"/>
                    <a:gd name="T2" fmla="*/ 6 w 7"/>
                    <a:gd name="T3" fmla="*/ 0 h 27"/>
                    <a:gd name="T4" fmla="*/ 7 w 7"/>
                    <a:gd name="T5" fmla="*/ 0 h 27"/>
                    <a:gd name="T6" fmla="*/ 0 60000 65536"/>
                    <a:gd name="T7" fmla="*/ 0 60000 65536"/>
                    <a:gd name="T8" fmla="*/ 0 60000 65536"/>
                    <a:gd name="T9" fmla="*/ 0 w 7"/>
                    <a:gd name="T10" fmla="*/ 0 h 27"/>
                    <a:gd name="T11" fmla="*/ 7 w 7"/>
                    <a:gd name="T12" fmla="*/ 27 h 27"/>
                  </a:gdLst>
                  <a:ahLst/>
                  <a:cxnLst>
                    <a:cxn ang="T6">
                      <a:pos x="T0" y="T1"/>
                    </a:cxn>
                    <a:cxn ang="T7">
                      <a:pos x="T2" y="T3"/>
                    </a:cxn>
                    <a:cxn ang="T8">
                      <a:pos x="T4" y="T5"/>
                    </a:cxn>
                  </a:cxnLst>
                  <a:rect l="T9" t="T10" r="T11" b="T12"/>
                  <a:pathLst>
                    <a:path w="7" h="27">
                      <a:moveTo>
                        <a:pt x="0" y="27"/>
                      </a:moveTo>
                      <a:lnTo>
                        <a:pt x="6" y="0"/>
                      </a:lnTo>
                      <a:lnTo>
                        <a:pt x="7" y="0"/>
                      </a:lnTo>
                    </a:path>
                  </a:pathLst>
                </a:custGeom>
                <a:noFill/>
                <a:ln w="6350">
                  <a:solidFill>
                    <a:srgbClr val="0C0CFF"/>
                  </a:solidFill>
                  <a:prstDash val="solid"/>
                  <a:round/>
                  <a:headEnd/>
                  <a:tailEnd/>
                </a:ln>
              </p:spPr>
              <p:txBody>
                <a:bodyPr/>
                <a:lstStyle/>
                <a:p>
                  <a:endParaRPr lang="en-US"/>
                </a:p>
              </p:txBody>
            </p:sp>
            <p:sp>
              <p:nvSpPr>
                <p:cNvPr id="4053" name="Freeform 3778"/>
                <p:cNvSpPr>
                  <a:spLocks/>
                </p:cNvSpPr>
                <p:nvPr/>
              </p:nvSpPr>
              <p:spPr bwMode="auto">
                <a:xfrm>
                  <a:off x="2136" y="3756"/>
                  <a:ext cx="1" cy="6"/>
                </a:xfrm>
                <a:custGeom>
                  <a:avLst/>
                  <a:gdLst>
                    <a:gd name="T0" fmla="*/ 0 w 8"/>
                    <a:gd name="T1" fmla="*/ 29 h 29"/>
                    <a:gd name="T2" fmla="*/ 7 w 8"/>
                    <a:gd name="T3" fmla="*/ 0 h 29"/>
                    <a:gd name="T4" fmla="*/ 8 w 8"/>
                    <a:gd name="T5" fmla="*/ 0 h 29"/>
                    <a:gd name="T6" fmla="*/ 0 60000 65536"/>
                    <a:gd name="T7" fmla="*/ 0 60000 65536"/>
                    <a:gd name="T8" fmla="*/ 0 60000 65536"/>
                    <a:gd name="T9" fmla="*/ 0 w 8"/>
                    <a:gd name="T10" fmla="*/ 0 h 29"/>
                    <a:gd name="T11" fmla="*/ 8 w 8"/>
                    <a:gd name="T12" fmla="*/ 29 h 29"/>
                  </a:gdLst>
                  <a:ahLst/>
                  <a:cxnLst>
                    <a:cxn ang="T6">
                      <a:pos x="T0" y="T1"/>
                    </a:cxn>
                    <a:cxn ang="T7">
                      <a:pos x="T2" y="T3"/>
                    </a:cxn>
                    <a:cxn ang="T8">
                      <a:pos x="T4" y="T5"/>
                    </a:cxn>
                  </a:cxnLst>
                  <a:rect l="T9" t="T10" r="T11" b="T12"/>
                  <a:pathLst>
                    <a:path w="8" h="29">
                      <a:moveTo>
                        <a:pt x="0" y="29"/>
                      </a:moveTo>
                      <a:lnTo>
                        <a:pt x="7" y="0"/>
                      </a:lnTo>
                      <a:lnTo>
                        <a:pt x="8" y="0"/>
                      </a:lnTo>
                    </a:path>
                  </a:pathLst>
                </a:custGeom>
                <a:noFill/>
                <a:ln w="6350">
                  <a:solidFill>
                    <a:srgbClr val="0C0CFF"/>
                  </a:solidFill>
                  <a:prstDash val="solid"/>
                  <a:round/>
                  <a:headEnd/>
                  <a:tailEnd/>
                </a:ln>
              </p:spPr>
              <p:txBody>
                <a:bodyPr/>
                <a:lstStyle/>
                <a:p>
                  <a:endParaRPr lang="en-US"/>
                </a:p>
              </p:txBody>
            </p:sp>
            <p:sp>
              <p:nvSpPr>
                <p:cNvPr id="4054" name="Freeform 3779"/>
                <p:cNvSpPr>
                  <a:spLocks/>
                </p:cNvSpPr>
                <p:nvPr/>
              </p:nvSpPr>
              <p:spPr bwMode="auto">
                <a:xfrm>
                  <a:off x="2137" y="3750"/>
                  <a:ext cx="1" cy="6"/>
                </a:xfrm>
                <a:custGeom>
                  <a:avLst/>
                  <a:gdLst>
                    <a:gd name="T0" fmla="*/ 0 w 7"/>
                    <a:gd name="T1" fmla="*/ 32 h 32"/>
                    <a:gd name="T2" fmla="*/ 6 w 7"/>
                    <a:gd name="T3" fmla="*/ 0 h 32"/>
                    <a:gd name="T4" fmla="*/ 7 w 7"/>
                    <a:gd name="T5" fmla="*/ 0 h 32"/>
                    <a:gd name="T6" fmla="*/ 0 60000 65536"/>
                    <a:gd name="T7" fmla="*/ 0 60000 65536"/>
                    <a:gd name="T8" fmla="*/ 0 60000 65536"/>
                    <a:gd name="T9" fmla="*/ 0 w 7"/>
                    <a:gd name="T10" fmla="*/ 0 h 32"/>
                    <a:gd name="T11" fmla="*/ 7 w 7"/>
                    <a:gd name="T12" fmla="*/ 32 h 32"/>
                  </a:gdLst>
                  <a:ahLst/>
                  <a:cxnLst>
                    <a:cxn ang="T6">
                      <a:pos x="T0" y="T1"/>
                    </a:cxn>
                    <a:cxn ang="T7">
                      <a:pos x="T2" y="T3"/>
                    </a:cxn>
                    <a:cxn ang="T8">
                      <a:pos x="T4" y="T5"/>
                    </a:cxn>
                  </a:cxnLst>
                  <a:rect l="T9" t="T10" r="T11" b="T12"/>
                  <a:pathLst>
                    <a:path w="7" h="32">
                      <a:moveTo>
                        <a:pt x="0" y="32"/>
                      </a:moveTo>
                      <a:lnTo>
                        <a:pt x="6" y="0"/>
                      </a:lnTo>
                      <a:lnTo>
                        <a:pt x="7" y="0"/>
                      </a:lnTo>
                    </a:path>
                  </a:pathLst>
                </a:custGeom>
                <a:noFill/>
                <a:ln w="6350">
                  <a:solidFill>
                    <a:srgbClr val="0C0CFF"/>
                  </a:solidFill>
                  <a:prstDash val="solid"/>
                  <a:round/>
                  <a:headEnd/>
                  <a:tailEnd/>
                </a:ln>
              </p:spPr>
              <p:txBody>
                <a:bodyPr/>
                <a:lstStyle/>
                <a:p>
                  <a:endParaRPr lang="en-US"/>
                </a:p>
              </p:txBody>
            </p:sp>
            <p:sp>
              <p:nvSpPr>
                <p:cNvPr id="4055" name="Freeform 3780"/>
                <p:cNvSpPr>
                  <a:spLocks/>
                </p:cNvSpPr>
                <p:nvPr/>
              </p:nvSpPr>
              <p:spPr bwMode="auto">
                <a:xfrm>
                  <a:off x="2138" y="3743"/>
                  <a:ext cx="2" cy="7"/>
                </a:xfrm>
                <a:custGeom>
                  <a:avLst/>
                  <a:gdLst>
                    <a:gd name="T0" fmla="*/ 0 w 8"/>
                    <a:gd name="T1" fmla="*/ 35 h 35"/>
                    <a:gd name="T2" fmla="*/ 7 w 8"/>
                    <a:gd name="T3" fmla="*/ 0 h 35"/>
                    <a:gd name="T4" fmla="*/ 8 w 8"/>
                    <a:gd name="T5" fmla="*/ 0 h 35"/>
                    <a:gd name="T6" fmla="*/ 0 60000 65536"/>
                    <a:gd name="T7" fmla="*/ 0 60000 65536"/>
                    <a:gd name="T8" fmla="*/ 0 60000 65536"/>
                    <a:gd name="T9" fmla="*/ 0 w 8"/>
                    <a:gd name="T10" fmla="*/ 0 h 35"/>
                    <a:gd name="T11" fmla="*/ 8 w 8"/>
                    <a:gd name="T12" fmla="*/ 35 h 35"/>
                  </a:gdLst>
                  <a:ahLst/>
                  <a:cxnLst>
                    <a:cxn ang="T6">
                      <a:pos x="T0" y="T1"/>
                    </a:cxn>
                    <a:cxn ang="T7">
                      <a:pos x="T2" y="T3"/>
                    </a:cxn>
                    <a:cxn ang="T8">
                      <a:pos x="T4" y="T5"/>
                    </a:cxn>
                  </a:cxnLst>
                  <a:rect l="T9" t="T10" r="T11" b="T12"/>
                  <a:pathLst>
                    <a:path w="8" h="35">
                      <a:moveTo>
                        <a:pt x="0" y="35"/>
                      </a:moveTo>
                      <a:lnTo>
                        <a:pt x="7" y="0"/>
                      </a:lnTo>
                      <a:lnTo>
                        <a:pt x="8" y="0"/>
                      </a:lnTo>
                    </a:path>
                  </a:pathLst>
                </a:custGeom>
                <a:noFill/>
                <a:ln w="6350">
                  <a:solidFill>
                    <a:srgbClr val="0C0CFF"/>
                  </a:solidFill>
                  <a:prstDash val="solid"/>
                  <a:round/>
                  <a:headEnd/>
                  <a:tailEnd/>
                </a:ln>
              </p:spPr>
              <p:txBody>
                <a:bodyPr/>
                <a:lstStyle/>
                <a:p>
                  <a:endParaRPr lang="en-US"/>
                </a:p>
              </p:txBody>
            </p:sp>
            <p:sp>
              <p:nvSpPr>
                <p:cNvPr id="4056" name="Freeform 3781"/>
                <p:cNvSpPr>
                  <a:spLocks/>
                </p:cNvSpPr>
                <p:nvPr/>
              </p:nvSpPr>
              <p:spPr bwMode="auto">
                <a:xfrm>
                  <a:off x="2139" y="3736"/>
                  <a:ext cx="2" cy="7"/>
                </a:xfrm>
                <a:custGeom>
                  <a:avLst/>
                  <a:gdLst>
                    <a:gd name="T0" fmla="*/ 0 w 7"/>
                    <a:gd name="T1" fmla="*/ 38 h 38"/>
                    <a:gd name="T2" fmla="*/ 6 w 7"/>
                    <a:gd name="T3" fmla="*/ 0 h 38"/>
                    <a:gd name="T4" fmla="*/ 7 w 7"/>
                    <a:gd name="T5" fmla="*/ 0 h 38"/>
                    <a:gd name="T6" fmla="*/ 0 60000 65536"/>
                    <a:gd name="T7" fmla="*/ 0 60000 65536"/>
                    <a:gd name="T8" fmla="*/ 0 60000 65536"/>
                    <a:gd name="T9" fmla="*/ 0 w 7"/>
                    <a:gd name="T10" fmla="*/ 0 h 38"/>
                    <a:gd name="T11" fmla="*/ 7 w 7"/>
                    <a:gd name="T12" fmla="*/ 38 h 38"/>
                  </a:gdLst>
                  <a:ahLst/>
                  <a:cxnLst>
                    <a:cxn ang="T6">
                      <a:pos x="T0" y="T1"/>
                    </a:cxn>
                    <a:cxn ang="T7">
                      <a:pos x="T2" y="T3"/>
                    </a:cxn>
                    <a:cxn ang="T8">
                      <a:pos x="T4" y="T5"/>
                    </a:cxn>
                  </a:cxnLst>
                  <a:rect l="T9" t="T10" r="T11" b="T12"/>
                  <a:pathLst>
                    <a:path w="7" h="38">
                      <a:moveTo>
                        <a:pt x="0" y="38"/>
                      </a:moveTo>
                      <a:lnTo>
                        <a:pt x="6" y="0"/>
                      </a:lnTo>
                      <a:lnTo>
                        <a:pt x="7" y="0"/>
                      </a:lnTo>
                    </a:path>
                  </a:pathLst>
                </a:custGeom>
                <a:noFill/>
                <a:ln w="6350">
                  <a:solidFill>
                    <a:srgbClr val="0C0CFF"/>
                  </a:solidFill>
                  <a:prstDash val="solid"/>
                  <a:round/>
                  <a:headEnd/>
                  <a:tailEnd/>
                </a:ln>
              </p:spPr>
              <p:txBody>
                <a:bodyPr/>
                <a:lstStyle/>
                <a:p>
                  <a:endParaRPr lang="en-US"/>
                </a:p>
              </p:txBody>
            </p:sp>
            <p:sp>
              <p:nvSpPr>
                <p:cNvPr id="4057" name="Freeform 3782"/>
                <p:cNvSpPr>
                  <a:spLocks/>
                </p:cNvSpPr>
                <p:nvPr/>
              </p:nvSpPr>
              <p:spPr bwMode="auto">
                <a:xfrm>
                  <a:off x="2141" y="3729"/>
                  <a:ext cx="1" cy="7"/>
                </a:xfrm>
                <a:custGeom>
                  <a:avLst/>
                  <a:gdLst>
                    <a:gd name="T0" fmla="*/ 0 w 8"/>
                    <a:gd name="T1" fmla="*/ 39 h 39"/>
                    <a:gd name="T2" fmla="*/ 7 w 8"/>
                    <a:gd name="T3" fmla="*/ 0 h 39"/>
                    <a:gd name="T4" fmla="*/ 8 w 8"/>
                    <a:gd name="T5" fmla="*/ 0 h 39"/>
                    <a:gd name="T6" fmla="*/ 0 60000 65536"/>
                    <a:gd name="T7" fmla="*/ 0 60000 65536"/>
                    <a:gd name="T8" fmla="*/ 0 60000 65536"/>
                    <a:gd name="T9" fmla="*/ 0 w 8"/>
                    <a:gd name="T10" fmla="*/ 0 h 39"/>
                    <a:gd name="T11" fmla="*/ 8 w 8"/>
                    <a:gd name="T12" fmla="*/ 39 h 39"/>
                  </a:gdLst>
                  <a:ahLst/>
                  <a:cxnLst>
                    <a:cxn ang="T6">
                      <a:pos x="T0" y="T1"/>
                    </a:cxn>
                    <a:cxn ang="T7">
                      <a:pos x="T2" y="T3"/>
                    </a:cxn>
                    <a:cxn ang="T8">
                      <a:pos x="T4" y="T5"/>
                    </a:cxn>
                  </a:cxnLst>
                  <a:rect l="T9" t="T10" r="T11" b="T12"/>
                  <a:pathLst>
                    <a:path w="8" h="39">
                      <a:moveTo>
                        <a:pt x="0" y="39"/>
                      </a:moveTo>
                      <a:lnTo>
                        <a:pt x="7" y="0"/>
                      </a:lnTo>
                      <a:lnTo>
                        <a:pt x="8" y="0"/>
                      </a:lnTo>
                    </a:path>
                  </a:pathLst>
                </a:custGeom>
                <a:noFill/>
                <a:ln w="6350">
                  <a:solidFill>
                    <a:srgbClr val="0C0CFF"/>
                  </a:solidFill>
                  <a:prstDash val="solid"/>
                  <a:round/>
                  <a:headEnd/>
                  <a:tailEnd/>
                </a:ln>
              </p:spPr>
              <p:txBody>
                <a:bodyPr/>
                <a:lstStyle/>
                <a:p>
                  <a:endParaRPr lang="en-US"/>
                </a:p>
              </p:txBody>
            </p:sp>
            <p:sp>
              <p:nvSpPr>
                <p:cNvPr id="4058" name="Freeform 3783"/>
                <p:cNvSpPr>
                  <a:spLocks/>
                </p:cNvSpPr>
                <p:nvPr/>
              </p:nvSpPr>
              <p:spPr bwMode="auto">
                <a:xfrm>
                  <a:off x="2142" y="3721"/>
                  <a:ext cx="1" cy="8"/>
                </a:xfrm>
                <a:custGeom>
                  <a:avLst/>
                  <a:gdLst>
                    <a:gd name="T0" fmla="*/ 0 w 8"/>
                    <a:gd name="T1" fmla="*/ 41 h 41"/>
                    <a:gd name="T2" fmla="*/ 7 w 8"/>
                    <a:gd name="T3" fmla="*/ 0 h 41"/>
                    <a:gd name="T4" fmla="*/ 8 w 8"/>
                    <a:gd name="T5" fmla="*/ 0 h 41"/>
                    <a:gd name="T6" fmla="*/ 0 60000 65536"/>
                    <a:gd name="T7" fmla="*/ 0 60000 65536"/>
                    <a:gd name="T8" fmla="*/ 0 60000 65536"/>
                    <a:gd name="T9" fmla="*/ 0 w 8"/>
                    <a:gd name="T10" fmla="*/ 0 h 41"/>
                    <a:gd name="T11" fmla="*/ 8 w 8"/>
                    <a:gd name="T12" fmla="*/ 41 h 41"/>
                  </a:gdLst>
                  <a:ahLst/>
                  <a:cxnLst>
                    <a:cxn ang="T6">
                      <a:pos x="T0" y="T1"/>
                    </a:cxn>
                    <a:cxn ang="T7">
                      <a:pos x="T2" y="T3"/>
                    </a:cxn>
                    <a:cxn ang="T8">
                      <a:pos x="T4" y="T5"/>
                    </a:cxn>
                  </a:cxnLst>
                  <a:rect l="T9" t="T10" r="T11" b="T12"/>
                  <a:pathLst>
                    <a:path w="8" h="41">
                      <a:moveTo>
                        <a:pt x="0" y="41"/>
                      </a:moveTo>
                      <a:lnTo>
                        <a:pt x="7" y="0"/>
                      </a:lnTo>
                      <a:lnTo>
                        <a:pt x="8" y="0"/>
                      </a:lnTo>
                    </a:path>
                  </a:pathLst>
                </a:custGeom>
                <a:noFill/>
                <a:ln w="6350">
                  <a:solidFill>
                    <a:srgbClr val="0C0CFF"/>
                  </a:solidFill>
                  <a:prstDash val="solid"/>
                  <a:round/>
                  <a:headEnd/>
                  <a:tailEnd/>
                </a:ln>
              </p:spPr>
              <p:txBody>
                <a:bodyPr/>
                <a:lstStyle/>
                <a:p>
                  <a:endParaRPr lang="en-US"/>
                </a:p>
              </p:txBody>
            </p:sp>
            <p:sp>
              <p:nvSpPr>
                <p:cNvPr id="4059" name="Freeform 3784"/>
                <p:cNvSpPr>
                  <a:spLocks/>
                </p:cNvSpPr>
                <p:nvPr/>
              </p:nvSpPr>
              <p:spPr bwMode="auto">
                <a:xfrm>
                  <a:off x="2143" y="3713"/>
                  <a:ext cx="2" cy="8"/>
                </a:xfrm>
                <a:custGeom>
                  <a:avLst/>
                  <a:gdLst>
                    <a:gd name="T0" fmla="*/ 0 w 7"/>
                    <a:gd name="T1" fmla="*/ 42 h 42"/>
                    <a:gd name="T2" fmla="*/ 6 w 7"/>
                    <a:gd name="T3" fmla="*/ 0 h 42"/>
                    <a:gd name="T4" fmla="*/ 7 w 7"/>
                    <a:gd name="T5" fmla="*/ 0 h 42"/>
                    <a:gd name="T6" fmla="*/ 0 60000 65536"/>
                    <a:gd name="T7" fmla="*/ 0 60000 65536"/>
                    <a:gd name="T8" fmla="*/ 0 60000 65536"/>
                    <a:gd name="T9" fmla="*/ 0 w 7"/>
                    <a:gd name="T10" fmla="*/ 0 h 42"/>
                    <a:gd name="T11" fmla="*/ 7 w 7"/>
                    <a:gd name="T12" fmla="*/ 42 h 42"/>
                  </a:gdLst>
                  <a:ahLst/>
                  <a:cxnLst>
                    <a:cxn ang="T6">
                      <a:pos x="T0" y="T1"/>
                    </a:cxn>
                    <a:cxn ang="T7">
                      <a:pos x="T2" y="T3"/>
                    </a:cxn>
                    <a:cxn ang="T8">
                      <a:pos x="T4" y="T5"/>
                    </a:cxn>
                  </a:cxnLst>
                  <a:rect l="T9" t="T10" r="T11" b="T12"/>
                  <a:pathLst>
                    <a:path w="7" h="42">
                      <a:moveTo>
                        <a:pt x="0" y="42"/>
                      </a:moveTo>
                      <a:lnTo>
                        <a:pt x="6" y="0"/>
                      </a:lnTo>
                      <a:lnTo>
                        <a:pt x="7" y="0"/>
                      </a:lnTo>
                    </a:path>
                  </a:pathLst>
                </a:custGeom>
                <a:noFill/>
                <a:ln w="6350">
                  <a:solidFill>
                    <a:srgbClr val="0C0CFF"/>
                  </a:solidFill>
                  <a:prstDash val="solid"/>
                  <a:round/>
                  <a:headEnd/>
                  <a:tailEnd/>
                </a:ln>
              </p:spPr>
              <p:txBody>
                <a:bodyPr/>
                <a:lstStyle/>
                <a:p>
                  <a:endParaRPr lang="en-US"/>
                </a:p>
              </p:txBody>
            </p:sp>
            <p:sp>
              <p:nvSpPr>
                <p:cNvPr id="4060" name="Freeform 3785"/>
                <p:cNvSpPr>
                  <a:spLocks/>
                </p:cNvSpPr>
                <p:nvPr/>
              </p:nvSpPr>
              <p:spPr bwMode="auto">
                <a:xfrm>
                  <a:off x="2144" y="3705"/>
                  <a:ext cx="2" cy="8"/>
                </a:xfrm>
                <a:custGeom>
                  <a:avLst/>
                  <a:gdLst>
                    <a:gd name="T0" fmla="*/ 0 w 8"/>
                    <a:gd name="T1" fmla="*/ 42 h 42"/>
                    <a:gd name="T2" fmla="*/ 7 w 8"/>
                    <a:gd name="T3" fmla="*/ 0 h 42"/>
                    <a:gd name="T4" fmla="*/ 8 w 8"/>
                    <a:gd name="T5" fmla="*/ 0 h 42"/>
                    <a:gd name="T6" fmla="*/ 0 60000 65536"/>
                    <a:gd name="T7" fmla="*/ 0 60000 65536"/>
                    <a:gd name="T8" fmla="*/ 0 60000 65536"/>
                    <a:gd name="T9" fmla="*/ 0 w 8"/>
                    <a:gd name="T10" fmla="*/ 0 h 42"/>
                    <a:gd name="T11" fmla="*/ 8 w 8"/>
                    <a:gd name="T12" fmla="*/ 42 h 42"/>
                  </a:gdLst>
                  <a:ahLst/>
                  <a:cxnLst>
                    <a:cxn ang="T6">
                      <a:pos x="T0" y="T1"/>
                    </a:cxn>
                    <a:cxn ang="T7">
                      <a:pos x="T2" y="T3"/>
                    </a:cxn>
                    <a:cxn ang="T8">
                      <a:pos x="T4" y="T5"/>
                    </a:cxn>
                  </a:cxnLst>
                  <a:rect l="T9" t="T10" r="T11" b="T12"/>
                  <a:pathLst>
                    <a:path w="8" h="42">
                      <a:moveTo>
                        <a:pt x="0" y="42"/>
                      </a:moveTo>
                      <a:lnTo>
                        <a:pt x="7" y="0"/>
                      </a:lnTo>
                      <a:lnTo>
                        <a:pt x="8" y="0"/>
                      </a:lnTo>
                    </a:path>
                  </a:pathLst>
                </a:custGeom>
                <a:noFill/>
                <a:ln w="6350">
                  <a:solidFill>
                    <a:srgbClr val="0C0CFF"/>
                  </a:solidFill>
                  <a:prstDash val="solid"/>
                  <a:round/>
                  <a:headEnd/>
                  <a:tailEnd/>
                </a:ln>
              </p:spPr>
              <p:txBody>
                <a:bodyPr/>
                <a:lstStyle/>
                <a:p>
                  <a:endParaRPr lang="en-US"/>
                </a:p>
              </p:txBody>
            </p:sp>
            <p:sp>
              <p:nvSpPr>
                <p:cNvPr id="4061" name="Freeform 3786"/>
                <p:cNvSpPr>
                  <a:spLocks/>
                </p:cNvSpPr>
                <p:nvPr/>
              </p:nvSpPr>
              <p:spPr bwMode="auto">
                <a:xfrm>
                  <a:off x="2146" y="3697"/>
                  <a:ext cx="1" cy="8"/>
                </a:xfrm>
                <a:custGeom>
                  <a:avLst/>
                  <a:gdLst>
                    <a:gd name="T0" fmla="*/ 0 w 7"/>
                    <a:gd name="T1" fmla="*/ 42 h 42"/>
                    <a:gd name="T2" fmla="*/ 6 w 7"/>
                    <a:gd name="T3" fmla="*/ 0 h 42"/>
                    <a:gd name="T4" fmla="*/ 7 w 7"/>
                    <a:gd name="T5" fmla="*/ 0 h 42"/>
                    <a:gd name="T6" fmla="*/ 0 60000 65536"/>
                    <a:gd name="T7" fmla="*/ 0 60000 65536"/>
                    <a:gd name="T8" fmla="*/ 0 60000 65536"/>
                    <a:gd name="T9" fmla="*/ 0 w 7"/>
                    <a:gd name="T10" fmla="*/ 0 h 42"/>
                    <a:gd name="T11" fmla="*/ 7 w 7"/>
                    <a:gd name="T12" fmla="*/ 42 h 42"/>
                  </a:gdLst>
                  <a:ahLst/>
                  <a:cxnLst>
                    <a:cxn ang="T6">
                      <a:pos x="T0" y="T1"/>
                    </a:cxn>
                    <a:cxn ang="T7">
                      <a:pos x="T2" y="T3"/>
                    </a:cxn>
                    <a:cxn ang="T8">
                      <a:pos x="T4" y="T5"/>
                    </a:cxn>
                  </a:cxnLst>
                  <a:rect l="T9" t="T10" r="T11" b="T12"/>
                  <a:pathLst>
                    <a:path w="7" h="42">
                      <a:moveTo>
                        <a:pt x="0" y="42"/>
                      </a:moveTo>
                      <a:lnTo>
                        <a:pt x="6" y="0"/>
                      </a:lnTo>
                      <a:lnTo>
                        <a:pt x="7" y="0"/>
                      </a:lnTo>
                    </a:path>
                  </a:pathLst>
                </a:custGeom>
                <a:noFill/>
                <a:ln w="6350">
                  <a:solidFill>
                    <a:srgbClr val="0C0CFF"/>
                  </a:solidFill>
                  <a:prstDash val="solid"/>
                  <a:round/>
                  <a:headEnd/>
                  <a:tailEnd/>
                </a:ln>
              </p:spPr>
              <p:txBody>
                <a:bodyPr/>
                <a:lstStyle/>
                <a:p>
                  <a:endParaRPr lang="en-US"/>
                </a:p>
              </p:txBody>
            </p:sp>
            <p:sp>
              <p:nvSpPr>
                <p:cNvPr id="4062" name="Freeform 3787"/>
                <p:cNvSpPr>
                  <a:spLocks/>
                </p:cNvSpPr>
                <p:nvPr/>
              </p:nvSpPr>
              <p:spPr bwMode="auto">
                <a:xfrm>
                  <a:off x="2147" y="3689"/>
                  <a:ext cx="1" cy="8"/>
                </a:xfrm>
                <a:custGeom>
                  <a:avLst/>
                  <a:gdLst>
                    <a:gd name="T0" fmla="*/ 0 w 8"/>
                    <a:gd name="T1" fmla="*/ 41 h 41"/>
                    <a:gd name="T2" fmla="*/ 7 w 8"/>
                    <a:gd name="T3" fmla="*/ 0 h 41"/>
                    <a:gd name="T4" fmla="*/ 8 w 8"/>
                    <a:gd name="T5" fmla="*/ 0 h 41"/>
                    <a:gd name="T6" fmla="*/ 0 60000 65536"/>
                    <a:gd name="T7" fmla="*/ 0 60000 65536"/>
                    <a:gd name="T8" fmla="*/ 0 60000 65536"/>
                    <a:gd name="T9" fmla="*/ 0 w 8"/>
                    <a:gd name="T10" fmla="*/ 0 h 41"/>
                    <a:gd name="T11" fmla="*/ 8 w 8"/>
                    <a:gd name="T12" fmla="*/ 41 h 41"/>
                  </a:gdLst>
                  <a:ahLst/>
                  <a:cxnLst>
                    <a:cxn ang="T6">
                      <a:pos x="T0" y="T1"/>
                    </a:cxn>
                    <a:cxn ang="T7">
                      <a:pos x="T2" y="T3"/>
                    </a:cxn>
                    <a:cxn ang="T8">
                      <a:pos x="T4" y="T5"/>
                    </a:cxn>
                  </a:cxnLst>
                  <a:rect l="T9" t="T10" r="T11" b="T12"/>
                  <a:pathLst>
                    <a:path w="8" h="41">
                      <a:moveTo>
                        <a:pt x="0" y="41"/>
                      </a:moveTo>
                      <a:lnTo>
                        <a:pt x="7" y="0"/>
                      </a:lnTo>
                      <a:lnTo>
                        <a:pt x="8" y="0"/>
                      </a:lnTo>
                    </a:path>
                  </a:pathLst>
                </a:custGeom>
                <a:noFill/>
                <a:ln w="6350">
                  <a:solidFill>
                    <a:srgbClr val="0C0CFF"/>
                  </a:solidFill>
                  <a:prstDash val="solid"/>
                  <a:round/>
                  <a:headEnd/>
                  <a:tailEnd/>
                </a:ln>
              </p:spPr>
              <p:txBody>
                <a:bodyPr/>
                <a:lstStyle/>
                <a:p>
                  <a:endParaRPr lang="en-US"/>
                </a:p>
              </p:txBody>
            </p:sp>
            <p:sp>
              <p:nvSpPr>
                <p:cNvPr id="4063" name="Freeform 3788"/>
                <p:cNvSpPr>
                  <a:spLocks/>
                </p:cNvSpPr>
                <p:nvPr/>
              </p:nvSpPr>
              <p:spPr bwMode="auto">
                <a:xfrm>
                  <a:off x="2148" y="3682"/>
                  <a:ext cx="2" cy="7"/>
                </a:xfrm>
                <a:custGeom>
                  <a:avLst/>
                  <a:gdLst>
                    <a:gd name="T0" fmla="*/ 0 w 7"/>
                    <a:gd name="T1" fmla="*/ 38 h 38"/>
                    <a:gd name="T2" fmla="*/ 6 w 7"/>
                    <a:gd name="T3" fmla="*/ 0 h 38"/>
                    <a:gd name="T4" fmla="*/ 7 w 7"/>
                    <a:gd name="T5" fmla="*/ 0 h 38"/>
                    <a:gd name="T6" fmla="*/ 0 60000 65536"/>
                    <a:gd name="T7" fmla="*/ 0 60000 65536"/>
                    <a:gd name="T8" fmla="*/ 0 60000 65536"/>
                    <a:gd name="T9" fmla="*/ 0 w 7"/>
                    <a:gd name="T10" fmla="*/ 0 h 38"/>
                    <a:gd name="T11" fmla="*/ 7 w 7"/>
                    <a:gd name="T12" fmla="*/ 38 h 38"/>
                  </a:gdLst>
                  <a:ahLst/>
                  <a:cxnLst>
                    <a:cxn ang="T6">
                      <a:pos x="T0" y="T1"/>
                    </a:cxn>
                    <a:cxn ang="T7">
                      <a:pos x="T2" y="T3"/>
                    </a:cxn>
                    <a:cxn ang="T8">
                      <a:pos x="T4" y="T5"/>
                    </a:cxn>
                  </a:cxnLst>
                  <a:rect l="T9" t="T10" r="T11" b="T12"/>
                  <a:pathLst>
                    <a:path w="7" h="38">
                      <a:moveTo>
                        <a:pt x="0" y="38"/>
                      </a:moveTo>
                      <a:lnTo>
                        <a:pt x="6" y="0"/>
                      </a:lnTo>
                      <a:lnTo>
                        <a:pt x="7" y="0"/>
                      </a:lnTo>
                    </a:path>
                  </a:pathLst>
                </a:custGeom>
                <a:noFill/>
                <a:ln w="6350">
                  <a:solidFill>
                    <a:srgbClr val="0C0CFF"/>
                  </a:solidFill>
                  <a:prstDash val="solid"/>
                  <a:round/>
                  <a:headEnd/>
                  <a:tailEnd/>
                </a:ln>
              </p:spPr>
              <p:txBody>
                <a:bodyPr/>
                <a:lstStyle/>
                <a:p>
                  <a:endParaRPr lang="en-US"/>
                </a:p>
              </p:txBody>
            </p:sp>
            <p:sp>
              <p:nvSpPr>
                <p:cNvPr id="4064" name="Freeform 3789"/>
                <p:cNvSpPr>
                  <a:spLocks/>
                </p:cNvSpPr>
                <p:nvPr/>
              </p:nvSpPr>
              <p:spPr bwMode="auto">
                <a:xfrm>
                  <a:off x="2149" y="3675"/>
                  <a:ext cx="2" cy="7"/>
                </a:xfrm>
                <a:custGeom>
                  <a:avLst/>
                  <a:gdLst>
                    <a:gd name="T0" fmla="*/ 0 w 8"/>
                    <a:gd name="T1" fmla="*/ 35 h 35"/>
                    <a:gd name="T2" fmla="*/ 7 w 8"/>
                    <a:gd name="T3" fmla="*/ 0 h 35"/>
                    <a:gd name="T4" fmla="*/ 8 w 8"/>
                    <a:gd name="T5" fmla="*/ 0 h 35"/>
                    <a:gd name="T6" fmla="*/ 0 60000 65536"/>
                    <a:gd name="T7" fmla="*/ 0 60000 65536"/>
                    <a:gd name="T8" fmla="*/ 0 60000 65536"/>
                    <a:gd name="T9" fmla="*/ 0 w 8"/>
                    <a:gd name="T10" fmla="*/ 0 h 35"/>
                    <a:gd name="T11" fmla="*/ 8 w 8"/>
                    <a:gd name="T12" fmla="*/ 35 h 35"/>
                  </a:gdLst>
                  <a:ahLst/>
                  <a:cxnLst>
                    <a:cxn ang="T6">
                      <a:pos x="T0" y="T1"/>
                    </a:cxn>
                    <a:cxn ang="T7">
                      <a:pos x="T2" y="T3"/>
                    </a:cxn>
                    <a:cxn ang="T8">
                      <a:pos x="T4" y="T5"/>
                    </a:cxn>
                  </a:cxnLst>
                  <a:rect l="T9" t="T10" r="T11" b="T12"/>
                  <a:pathLst>
                    <a:path w="8" h="35">
                      <a:moveTo>
                        <a:pt x="0" y="35"/>
                      </a:moveTo>
                      <a:lnTo>
                        <a:pt x="7" y="0"/>
                      </a:lnTo>
                      <a:lnTo>
                        <a:pt x="8" y="0"/>
                      </a:lnTo>
                    </a:path>
                  </a:pathLst>
                </a:custGeom>
                <a:noFill/>
                <a:ln w="6350">
                  <a:solidFill>
                    <a:srgbClr val="0C0CFF"/>
                  </a:solidFill>
                  <a:prstDash val="solid"/>
                  <a:round/>
                  <a:headEnd/>
                  <a:tailEnd/>
                </a:ln>
              </p:spPr>
              <p:txBody>
                <a:bodyPr/>
                <a:lstStyle/>
                <a:p>
                  <a:endParaRPr lang="en-US"/>
                </a:p>
              </p:txBody>
            </p:sp>
            <p:sp>
              <p:nvSpPr>
                <p:cNvPr id="4065" name="Freeform 3790"/>
                <p:cNvSpPr>
                  <a:spLocks/>
                </p:cNvSpPr>
                <p:nvPr/>
              </p:nvSpPr>
              <p:spPr bwMode="auto">
                <a:xfrm>
                  <a:off x="2151" y="3669"/>
                  <a:ext cx="1" cy="6"/>
                </a:xfrm>
                <a:custGeom>
                  <a:avLst/>
                  <a:gdLst>
                    <a:gd name="T0" fmla="*/ 0 w 7"/>
                    <a:gd name="T1" fmla="*/ 32 h 32"/>
                    <a:gd name="T2" fmla="*/ 6 w 7"/>
                    <a:gd name="T3" fmla="*/ 0 h 32"/>
                    <a:gd name="T4" fmla="*/ 7 w 7"/>
                    <a:gd name="T5" fmla="*/ 0 h 32"/>
                    <a:gd name="T6" fmla="*/ 0 60000 65536"/>
                    <a:gd name="T7" fmla="*/ 0 60000 65536"/>
                    <a:gd name="T8" fmla="*/ 0 60000 65536"/>
                    <a:gd name="T9" fmla="*/ 0 w 7"/>
                    <a:gd name="T10" fmla="*/ 0 h 32"/>
                    <a:gd name="T11" fmla="*/ 7 w 7"/>
                    <a:gd name="T12" fmla="*/ 32 h 32"/>
                  </a:gdLst>
                  <a:ahLst/>
                  <a:cxnLst>
                    <a:cxn ang="T6">
                      <a:pos x="T0" y="T1"/>
                    </a:cxn>
                    <a:cxn ang="T7">
                      <a:pos x="T2" y="T3"/>
                    </a:cxn>
                    <a:cxn ang="T8">
                      <a:pos x="T4" y="T5"/>
                    </a:cxn>
                  </a:cxnLst>
                  <a:rect l="T9" t="T10" r="T11" b="T12"/>
                  <a:pathLst>
                    <a:path w="7" h="32">
                      <a:moveTo>
                        <a:pt x="0" y="32"/>
                      </a:moveTo>
                      <a:lnTo>
                        <a:pt x="6" y="0"/>
                      </a:lnTo>
                      <a:lnTo>
                        <a:pt x="7" y="0"/>
                      </a:lnTo>
                    </a:path>
                  </a:pathLst>
                </a:custGeom>
                <a:noFill/>
                <a:ln w="6350">
                  <a:solidFill>
                    <a:srgbClr val="0C0CFF"/>
                  </a:solidFill>
                  <a:prstDash val="solid"/>
                  <a:round/>
                  <a:headEnd/>
                  <a:tailEnd/>
                </a:ln>
              </p:spPr>
              <p:txBody>
                <a:bodyPr/>
                <a:lstStyle/>
                <a:p>
                  <a:endParaRPr lang="en-US"/>
                </a:p>
              </p:txBody>
            </p:sp>
            <p:sp>
              <p:nvSpPr>
                <p:cNvPr id="4066" name="Freeform 3791"/>
                <p:cNvSpPr>
                  <a:spLocks/>
                </p:cNvSpPr>
                <p:nvPr/>
              </p:nvSpPr>
              <p:spPr bwMode="auto">
                <a:xfrm>
                  <a:off x="2152" y="3664"/>
                  <a:ext cx="1" cy="5"/>
                </a:xfrm>
                <a:custGeom>
                  <a:avLst/>
                  <a:gdLst>
                    <a:gd name="T0" fmla="*/ 0 w 8"/>
                    <a:gd name="T1" fmla="*/ 27 h 27"/>
                    <a:gd name="T2" fmla="*/ 7 w 8"/>
                    <a:gd name="T3" fmla="*/ 0 h 27"/>
                    <a:gd name="T4" fmla="*/ 8 w 8"/>
                    <a:gd name="T5" fmla="*/ 0 h 27"/>
                    <a:gd name="T6" fmla="*/ 0 60000 65536"/>
                    <a:gd name="T7" fmla="*/ 0 60000 65536"/>
                    <a:gd name="T8" fmla="*/ 0 60000 65536"/>
                    <a:gd name="T9" fmla="*/ 0 w 8"/>
                    <a:gd name="T10" fmla="*/ 0 h 27"/>
                    <a:gd name="T11" fmla="*/ 8 w 8"/>
                    <a:gd name="T12" fmla="*/ 27 h 27"/>
                  </a:gdLst>
                  <a:ahLst/>
                  <a:cxnLst>
                    <a:cxn ang="T6">
                      <a:pos x="T0" y="T1"/>
                    </a:cxn>
                    <a:cxn ang="T7">
                      <a:pos x="T2" y="T3"/>
                    </a:cxn>
                    <a:cxn ang="T8">
                      <a:pos x="T4" y="T5"/>
                    </a:cxn>
                  </a:cxnLst>
                  <a:rect l="T9" t="T10" r="T11" b="T12"/>
                  <a:pathLst>
                    <a:path w="8" h="27">
                      <a:moveTo>
                        <a:pt x="0" y="27"/>
                      </a:moveTo>
                      <a:lnTo>
                        <a:pt x="7" y="0"/>
                      </a:lnTo>
                      <a:lnTo>
                        <a:pt x="8" y="0"/>
                      </a:lnTo>
                    </a:path>
                  </a:pathLst>
                </a:custGeom>
                <a:noFill/>
                <a:ln w="6350">
                  <a:solidFill>
                    <a:srgbClr val="0C0CFF"/>
                  </a:solidFill>
                  <a:prstDash val="solid"/>
                  <a:round/>
                  <a:headEnd/>
                  <a:tailEnd/>
                </a:ln>
              </p:spPr>
              <p:txBody>
                <a:bodyPr/>
                <a:lstStyle/>
                <a:p>
                  <a:endParaRPr lang="en-US"/>
                </a:p>
              </p:txBody>
            </p:sp>
            <p:sp>
              <p:nvSpPr>
                <p:cNvPr id="4067" name="Freeform 3792"/>
                <p:cNvSpPr>
                  <a:spLocks/>
                </p:cNvSpPr>
                <p:nvPr/>
              </p:nvSpPr>
              <p:spPr bwMode="auto">
                <a:xfrm>
                  <a:off x="2153" y="3659"/>
                  <a:ext cx="2" cy="5"/>
                </a:xfrm>
                <a:custGeom>
                  <a:avLst/>
                  <a:gdLst>
                    <a:gd name="T0" fmla="*/ 0 w 7"/>
                    <a:gd name="T1" fmla="*/ 22 h 22"/>
                    <a:gd name="T2" fmla="*/ 6 w 7"/>
                    <a:gd name="T3" fmla="*/ 0 h 22"/>
                    <a:gd name="T4" fmla="*/ 7 w 7"/>
                    <a:gd name="T5" fmla="*/ 0 h 22"/>
                    <a:gd name="T6" fmla="*/ 0 60000 65536"/>
                    <a:gd name="T7" fmla="*/ 0 60000 65536"/>
                    <a:gd name="T8" fmla="*/ 0 60000 65536"/>
                    <a:gd name="T9" fmla="*/ 0 w 7"/>
                    <a:gd name="T10" fmla="*/ 0 h 22"/>
                    <a:gd name="T11" fmla="*/ 7 w 7"/>
                    <a:gd name="T12" fmla="*/ 22 h 22"/>
                  </a:gdLst>
                  <a:ahLst/>
                  <a:cxnLst>
                    <a:cxn ang="T6">
                      <a:pos x="T0" y="T1"/>
                    </a:cxn>
                    <a:cxn ang="T7">
                      <a:pos x="T2" y="T3"/>
                    </a:cxn>
                    <a:cxn ang="T8">
                      <a:pos x="T4" y="T5"/>
                    </a:cxn>
                  </a:cxnLst>
                  <a:rect l="T9" t="T10" r="T11" b="T12"/>
                  <a:pathLst>
                    <a:path w="7" h="22">
                      <a:moveTo>
                        <a:pt x="0" y="22"/>
                      </a:moveTo>
                      <a:lnTo>
                        <a:pt x="6" y="0"/>
                      </a:lnTo>
                      <a:lnTo>
                        <a:pt x="7" y="0"/>
                      </a:lnTo>
                    </a:path>
                  </a:pathLst>
                </a:custGeom>
                <a:noFill/>
                <a:ln w="6350">
                  <a:solidFill>
                    <a:srgbClr val="0C0CFF"/>
                  </a:solidFill>
                  <a:prstDash val="solid"/>
                  <a:round/>
                  <a:headEnd/>
                  <a:tailEnd/>
                </a:ln>
              </p:spPr>
              <p:txBody>
                <a:bodyPr/>
                <a:lstStyle/>
                <a:p>
                  <a:endParaRPr lang="en-US"/>
                </a:p>
              </p:txBody>
            </p:sp>
          </p:grpSp>
          <p:sp>
            <p:nvSpPr>
              <p:cNvPr id="255" name="Freeform 3794"/>
              <p:cNvSpPr>
                <a:spLocks/>
              </p:cNvSpPr>
              <p:nvPr/>
            </p:nvSpPr>
            <p:spPr bwMode="auto">
              <a:xfrm>
                <a:off x="3419475" y="5803900"/>
                <a:ext cx="3175" cy="4763"/>
              </a:xfrm>
              <a:custGeom>
                <a:avLst/>
                <a:gdLst>
                  <a:gd name="T0" fmla="*/ 0 w 8"/>
                  <a:gd name="T1" fmla="*/ 16 h 16"/>
                  <a:gd name="T2" fmla="*/ 7 w 8"/>
                  <a:gd name="T3" fmla="*/ 0 h 16"/>
                  <a:gd name="T4" fmla="*/ 8 w 8"/>
                  <a:gd name="T5" fmla="*/ 0 h 16"/>
                  <a:gd name="T6" fmla="*/ 0 60000 65536"/>
                  <a:gd name="T7" fmla="*/ 0 60000 65536"/>
                  <a:gd name="T8" fmla="*/ 0 60000 65536"/>
                  <a:gd name="T9" fmla="*/ 0 w 8"/>
                  <a:gd name="T10" fmla="*/ 0 h 16"/>
                  <a:gd name="T11" fmla="*/ 8 w 8"/>
                  <a:gd name="T12" fmla="*/ 16 h 16"/>
                </a:gdLst>
                <a:ahLst/>
                <a:cxnLst>
                  <a:cxn ang="T6">
                    <a:pos x="T0" y="T1"/>
                  </a:cxn>
                  <a:cxn ang="T7">
                    <a:pos x="T2" y="T3"/>
                  </a:cxn>
                  <a:cxn ang="T8">
                    <a:pos x="T4" y="T5"/>
                  </a:cxn>
                </a:cxnLst>
                <a:rect l="T9" t="T10" r="T11" b="T12"/>
                <a:pathLst>
                  <a:path w="8" h="16">
                    <a:moveTo>
                      <a:pt x="0" y="16"/>
                    </a:moveTo>
                    <a:lnTo>
                      <a:pt x="7" y="0"/>
                    </a:lnTo>
                    <a:lnTo>
                      <a:pt x="8" y="0"/>
                    </a:lnTo>
                  </a:path>
                </a:pathLst>
              </a:custGeom>
              <a:noFill/>
              <a:ln w="6350">
                <a:solidFill>
                  <a:srgbClr val="0C0CFF"/>
                </a:solidFill>
                <a:prstDash val="solid"/>
                <a:round/>
                <a:headEnd/>
                <a:tailEnd/>
              </a:ln>
            </p:spPr>
            <p:txBody>
              <a:bodyPr/>
              <a:lstStyle/>
              <a:p>
                <a:endParaRPr lang="en-US"/>
              </a:p>
            </p:txBody>
          </p:sp>
          <p:sp>
            <p:nvSpPr>
              <p:cNvPr id="256" name="Freeform 3795"/>
              <p:cNvSpPr>
                <a:spLocks/>
              </p:cNvSpPr>
              <p:nvPr/>
            </p:nvSpPr>
            <p:spPr bwMode="auto">
              <a:xfrm>
                <a:off x="3422650" y="5800725"/>
                <a:ext cx="1588" cy="3175"/>
              </a:xfrm>
              <a:custGeom>
                <a:avLst/>
                <a:gdLst>
                  <a:gd name="T0" fmla="*/ 0 w 7"/>
                  <a:gd name="T1" fmla="*/ 11 h 11"/>
                  <a:gd name="T2" fmla="*/ 6 w 7"/>
                  <a:gd name="T3" fmla="*/ 0 h 11"/>
                  <a:gd name="T4" fmla="*/ 7 w 7"/>
                  <a:gd name="T5" fmla="*/ 0 h 11"/>
                  <a:gd name="T6" fmla="*/ 0 60000 65536"/>
                  <a:gd name="T7" fmla="*/ 0 60000 65536"/>
                  <a:gd name="T8" fmla="*/ 0 60000 65536"/>
                  <a:gd name="T9" fmla="*/ 0 w 7"/>
                  <a:gd name="T10" fmla="*/ 0 h 11"/>
                  <a:gd name="T11" fmla="*/ 7 w 7"/>
                  <a:gd name="T12" fmla="*/ 11 h 11"/>
                </a:gdLst>
                <a:ahLst/>
                <a:cxnLst>
                  <a:cxn ang="T6">
                    <a:pos x="T0" y="T1"/>
                  </a:cxn>
                  <a:cxn ang="T7">
                    <a:pos x="T2" y="T3"/>
                  </a:cxn>
                  <a:cxn ang="T8">
                    <a:pos x="T4" y="T5"/>
                  </a:cxn>
                </a:cxnLst>
                <a:rect l="T9" t="T10" r="T11" b="T12"/>
                <a:pathLst>
                  <a:path w="7" h="11">
                    <a:moveTo>
                      <a:pt x="0" y="11"/>
                    </a:moveTo>
                    <a:lnTo>
                      <a:pt x="6" y="0"/>
                    </a:lnTo>
                    <a:lnTo>
                      <a:pt x="7" y="0"/>
                    </a:lnTo>
                  </a:path>
                </a:pathLst>
              </a:custGeom>
              <a:noFill/>
              <a:ln w="6350">
                <a:solidFill>
                  <a:srgbClr val="0C0CFF"/>
                </a:solidFill>
                <a:prstDash val="solid"/>
                <a:round/>
                <a:headEnd/>
                <a:tailEnd/>
              </a:ln>
            </p:spPr>
            <p:txBody>
              <a:bodyPr/>
              <a:lstStyle/>
              <a:p>
                <a:endParaRPr lang="en-US"/>
              </a:p>
            </p:txBody>
          </p:sp>
          <p:sp>
            <p:nvSpPr>
              <p:cNvPr id="257" name="Freeform 3796"/>
              <p:cNvSpPr>
                <a:spLocks/>
              </p:cNvSpPr>
              <p:nvPr/>
            </p:nvSpPr>
            <p:spPr bwMode="auto">
              <a:xfrm>
                <a:off x="3424238" y="5799138"/>
                <a:ext cx="1587" cy="1587"/>
              </a:xfrm>
              <a:custGeom>
                <a:avLst/>
                <a:gdLst>
                  <a:gd name="T0" fmla="*/ 0 w 8"/>
                  <a:gd name="T1" fmla="*/ 4 h 4"/>
                  <a:gd name="T2" fmla="*/ 7 w 8"/>
                  <a:gd name="T3" fmla="*/ 0 h 4"/>
                  <a:gd name="T4" fmla="*/ 8 w 8"/>
                  <a:gd name="T5" fmla="*/ 0 h 4"/>
                  <a:gd name="T6" fmla="*/ 0 60000 65536"/>
                  <a:gd name="T7" fmla="*/ 0 60000 65536"/>
                  <a:gd name="T8" fmla="*/ 0 60000 65536"/>
                  <a:gd name="T9" fmla="*/ 0 w 8"/>
                  <a:gd name="T10" fmla="*/ 0 h 4"/>
                  <a:gd name="T11" fmla="*/ 8 w 8"/>
                  <a:gd name="T12" fmla="*/ 4 h 4"/>
                </a:gdLst>
                <a:ahLst/>
                <a:cxnLst>
                  <a:cxn ang="T6">
                    <a:pos x="T0" y="T1"/>
                  </a:cxn>
                  <a:cxn ang="T7">
                    <a:pos x="T2" y="T3"/>
                  </a:cxn>
                  <a:cxn ang="T8">
                    <a:pos x="T4" y="T5"/>
                  </a:cxn>
                </a:cxnLst>
                <a:rect l="T9" t="T10" r="T11" b="T12"/>
                <a:pathLst>
                  <a:path w="8" h="4">
                    <a:moveTo>
                      <a:pt x="0" y="4"/>
                    </a:moveTo>
                    <a:lnTo>
                      <a:pt x="7" y="0"/>
                    </a:lnTo>
                    <a:lnTo>
                      <a:pt x="8" y="0"/>
                    </a:lnTo>
                  </a:path>
                </a:pathLst>
              </a:custGeom>
              <a:noFill/>
              <a:ln w="6350">
                <a:solidFill>
                  <a:srgbClr val="0C0CFF"/>
                </a:solidFill>
                <a:prstDash val="solid"/>
                <a:round/>
                <a:headEnd/>
                <a:tailEnd/>
              </a:ln>
            </p:spPr>
            <p:txBody>
              <a:bodyPr/>
              <a:lstStyle/>
              <a:p>
                <a:endParaRPr lang="en-US"/>
              </a:p>
            </p:txBody>
          </p:sp>
          <p:sp>
            <p:nvSpPr>
              <p:cNvPr id="258" name="Freeform 3797"/>
              <p:cNvSpPr>
                <a:spLocks/>
              </p:cNvSpPr>
              <p:nvPr/>
            </p:nvSpPr>
            <p:spPr bwMode="auto">
              <a:xfrm>
                <a:off x="3425825" y="5799138"/>
                <a:ext cx="3175" cy="1587"/>
              </a:xfrm>
              <a:custGeom>
                <a:avLst/>
                <a:gdLst>
                  <a:gd name="T0" fmla="*/ 0 w 8"/>
                  <a:gd name="T1" fmla="*/ 0 h 1"/>
                  <a:gd name="T2" fmla="*/ 7 w 8"/>
                  <a:gd name="T3" fmla="*/ 1 h 1"/>
                  <a:gd name="T4" fmla="*/ 8 w 8"/>
                  <a:gd name="T5" fmla="*/ 1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1"/>
                    </a:lnTo>
                    <a:lnTo>
                      <a:pt x="8" y="1"/>
                    </a:lnTo>
                  </a:path>
                </a:pathLst>
              </a:custGeom>
              <a:noFill/>
              <a:ln w="6350">
                <a:solidFill>
                  <a:srgbClr val="0C0CFF"/>
                </a:solidFill>
                <a:prstDash val="solid"/>
                <a:round/>
                <a:headEnd/>
                <a:tailEnd/>
              </a:ln>
            </p:spPr>
            <p:txBody>
              <a:bodyPr/>
              <a:lstStyle/>
              <a:p>
                <a:endParaRPr lang="en-US"/>
              </a:p>
            </p:txBody>
          </p:sp>
          <p:sp>
            <p:nvSpPr>
              <p:cNvPr id="259" name="Freeform 3798"/>
              <p:cNvSpPr>
                <a:spLocks/>
              </p:cNvSpPr>
              <p:nvPr/>
            </p:nvSpPr>
            <p:spPr bwMode="auto">
              <a:xfrm>
                <a:off x="3427413" y="5800725"/>
                <a:ext cx="3175" cy="1588"/>
              </a:xfrm>
              <a:custGeom>
                <a:avLst/>
                <a:gdLst>
                  <a:gd name="T0" fmla="*/ 0 w 7"/>
                  <a:gd name="T1" fmla="*/ 0 h 6"/>
                  <a:gd name="T2" fmla="*/ 6 w 7"/>
                  <a:gd name="T3" fmla="*/ 6 h 6"/>
                  <a:gd name="T4" fmla="*/ 7 w 7"/>
                  <a:gd name="T5" fmla="*/ 6 h 6"/>
                  <a:gd name="T6" fmla="*/ 0 60000 65536"/>
                  <a:gd name="T7" fmla="*/ 0 60000 65536"/>
                  <a:gd name="T8" fmla="*/ 0 60000 65536"/>
                  <a:gd name="T9" fmla="*/ 0 w 7"/>
                  <a:gd name="T10" fmla="*/ 0 h 6"/>
                  <a:gd name="T11" fmla="*/ 7 w 7"/>
                  <a:gd name="T12" fmla="*/ 6 h 6"/>
                </a:gdLst>
                <a:ahLst/>
                <a:cxnLst>
                  <a:cxn ang="T6">
                    <a:pos x="T0" y="T1"/>
                  </a:cxn>
                  <a:cxn ang="T7">
                    <a:pos x="T2" y="T3"/>
                  </a:cxn>
                  <a:cxn ang="T8">
                    <a:pos x="T4" y="T5"/>
                  </a:cxn>
                </a:cxnLst>
                <a:rect l="T9" t="T10" r="T11" b="T12"/>
                <a:pathLst>
                  <a:path w="7" h="6">
                    <a:moveTo>
                      <a:pt x="0" y="0"/>
                    </a:moveTo>
                    <a:lnTo>
                      <a:pt x="6" y="6"/>
                    </a:lnTo>
                    <a:lnTo>
                      <a:pt x="7" y="6"/>
                    </a:lnTo>
                  </a:path>
                </a:pathLst>
              </a:custGeom>
              <a:noFill/>
              <a:ln w="6350">
                <a:solidFill>
                  <a:srgbClr val="0C0CFF"/>
                </a:solidFill>
                <a:prstDash val="solid"/>
                <a:round/>
                <a:headEnd/>
                <a:tailEnd/>
              </a:ln>
            </p:spPr>
            <p:txBody>
              <a:bodyPr/>
              <a:lstStyle/>
              <a:p>
                <a:endParaRPr lang="en-US"/>
              </a:p>
            </p:txBody>
          </p:sp>
          <p:sp>
            <p:nvSpPr>
              <p:cNvPr id="260" name="Freeform 3799"/>
              <p:cNvSpPr>
                <a:spLocks/>
              </p:cNvSpPr>
              <p:nvPr/>
            </p:nvSpPr>
            <p:spPr bwMode="auto">
              <a:xfrm>
                <a:off x="3430588" y="5802313"/>
                <a:ext cx="1587" cy="3175"/>
              </a:xfrm>
              <a:custGeom>
                <a:avLst/>
                <a:gdLst>
                  <a:gd name="T0" fmla="*/ 0 w 8"/>
                  <a:gd name="T1" fmla="*/ 0 h 13"/>
                  <a:gd name="T2" fmla="*/ 7 w 8"/>
                  <a:gd name="T3" fmla="*/ 13 h 13"/>
                  <a:gd name="T4" fmla="*/ 8 w 8"/>
                  <a:gd name="T5" fmla="*/ 13 h 13"/>
                  <a:gd name="T6" fmla="*/ 0 60000 65536"/>
                  <a:gd name="T7" fmla="*/ 0 60000 65536"/>
                  <a:gd name="T8" fmla="*/ 0 60000 65536"/>
                  <a:gd name="T9" fmla="*/ 0 w 8"/>
                  <a:gd name="T10" fmla="*/ 0 h 13"/>
                  <a:gd name="T11" fmla="*/ 8 w 8"/>
                  <a:gd name="T12" fmla="*/ 13 h 13"/>
                </a:gdLst>
                <a:ahLst/>
                <a:cxnLst>
                  <a:cxn ang="T6">
                    <a:pos x="T0" y="T1"/>
                  </a:cxn>
                  <a:cxn ang="T7">
                    <a:pos x="T2" y="T3"/>
                  </a:cxn>
                  <a:cxn ang="T8">
                    <a:pos x="T4" y="T5"/>
                  </a:cxn>
                </a:cxnLst>
                <a:rect l="T9" t="T10" r="T11" b="T12"/>
                <a:pathLst>
                  <a:path w="8" h="13">
                    <a:moveTo>
                      <a:pt x="0" y="0"/>
                    </a:moveTo>
                    <a:lnTo>
                      <a:pt x="7" y="13"/>
                    </a:lnTo>
                    <a:lnTo>
                      <a:pt x="8" y="13"/>
                    </a:lnTo>
                  </a:path>
                </a:pathLst>
              </a:custGeom>
              <a:noFill/>
              <a:ln w="6350">
                <a:solidFill>
                  <a:srgbClr val="0C0CFF"/>
                </a:solidFill>
                <a:prstDash val="solid"/>
                <a:round/>
                <a:headEnd/>
                <a:tailEnd/>
              </a:ln>
            </p:spPr>
            <p:txBody>
              <a:bodyPr/>
              <a:lstStyle/>
              <a:p>
                <a:endParaRPr lang="en-US"/>
              </a:p>
            </p:txBody>
          </p:sp>
          <p:sp>
            <p:nvSpPr>
              <p:cNvPr id="261" name="Freeform 3800"/>
              <p:cNvSpPr>
                <a:spLocks/>
              </p:cNvSpPr>
              <p:nvPr/>
            </p:nvSpPr>
            <p:spPr bwMode="auto">
              <a:xfrm>
                <a:off x="3432175" y="5805488"/>
                <a:ext cx="1588" cy="6350"/>
              </a:xfrm>
              <a:custGeom>
                <a:avLst/>
                <a:gdLst>
                  <a:gd name="T0" fmla="*/ 0 w 7"/>
                  <a:gd name="T1" fmla="*/ 0 h 17"/>
                  <a:gd name="T2" fmla="*/ 6 w 7"/>
                  <a:gd name="T3" fmla="*/ 17 h 17"/>
                  <a:gd name="T4" fmla="*/ 7 w 7"/>
                  <a:gd name="T5" fmla="*/ 17 h 17"/>
                  <a:gd name="T6" fmla="*/ 0 60000 65536"/>
                  <a:gd name="T7" fmla="*/ 0 60000 65536"/>
                  <a:gd name="T8" fmla="*/ 0 60000 65536"/>
                  <a:gd name="T9" fmla="*/ 0 w 7"/>
                  <a:gd name="T10" fmla="*/ 0 h 17"/>
                  <a:gd name="T11" fmla="*/ 7 w 7"/>
                  <a:gd name="T12" fmla="*/ 17 h 17"/>
                </a:gdLst>
                <a:ahLst/>
                <a:cxnLst>
                  <a:cxn ang="T6">
                    <a:pos x="T0" y="T1"/>
                  </a:cxn>
                  <a:cxn ang="T7">
                    <a:pos x="T2" y="T3"/>
                  </a:cxn>
                  <a:cxn ang="T8">
                    <a:pos x="T4" y="T5"/>
                  </a:cxn>
                </a:cxnLst>
                <a:rect l="T9" t="T10" r="T11" b="T12"/>
                <a:pathLst>
                  <a:path w="7" h="17">
                    <a:moveTo>
                      <a:pt x="0" y="0"/>
                    </a:moveTo>
                    <a:lnTo>
                      <a:pt x="6" y="17"/>
                    </a:lnTo>
                    <a:lnTo>
                      <a:pt x="7" y="17"/>
                    </a:lnTo>
                  </a:path>
                </a:pathLst>
              </a:custGeom>
              <a:noFill/>
              <a:ln w="6350">
                <a:solidFill>
                  <a:srgbClr val="0C0CFF"/>
                </a:solidFill>
                <a:prstDash val="solid"/>
                <a:round/>
                <a:headEnd/>
                <a:tailEnd/>
              </a:ln>
            </p:spPr>
            <p:txBody>
              <a:bodyPr/>
              <a:lstStyle/>
              <a:p>
                <a:endParaRPr lang="en-US"/>
              </a:p>
            </p:txBody>
          </p:sp>
          <p:sp>
            <p:nvSpPr>
              <p:cNvPr id="262" name="Freeform 3801"/>
              <p:cNvSpPr>
                <a:spLocks/>
              </p:cNvSpPr>
              <p:nvPr/>
            </p:nvSpPr>
            <p:spPr bwMode="auto">
              <a:xfrm>
                <a:off x="3433763" y="5811838"/>
                <a:ext cx="3175" cy="6350"/>
              </a:xfrm>
              <a:custGeom>
                <a:avLst/>
                <a:gdLst>
                  <a:gd name="T0" fmla="*/ 0 w 8"/>
                  <a:gd name="T1" fmla="*/ 0 h 22"/>
                  <a:gd name="T2" fmla="*/ 7 w 8"/>
                  <a:gd name="T3" fmla="*/ 22 h 22"/>
                  <a:gd name="T4" fmla="*/ 8 w 8"/>
                  <a:gd name="T5" fmla="*/ 22 h 22"/>
                  <a:gd name="T6" fmla="*/ 0 60000 65536"/>
                  <a:gd name="T7" fmla="*/ 0 60000 65536"/>
                  <a:gd name="T8" fmla="*/ 0 60000 65536"/>
                  <a:gd name="T9" fmla="*/ 0 w 8"/>
                  <a:gd name="T10" fmla="*/ 0 h 22"/>
                  <a:gd name="T11" fmla="*/ 8 w 8"/>
                  <a:gd name="T12" fmla="*/ 22 h 22"/>
                </a:gdLst>
                <a:ahLst/>
                <a:cxnLst>
                  <a:cxn ang="T6">
                    <a:pos x="T0" y="T1"/>
                  </a:cxn>
                  <a:cxn ang="T7">
                    <a:pos x="T2" y="T3"/>
                  </a:cxn>
                  <a:cxn ang="T8">
                    <a:pos x="T4" y="T5"/>
                  </a:cxn>
                </a:cxnLst>
                <a:rect l="T9" t="T10" r="T11" b="T12"/>
                <a:pathLst>
                  <a:path w="8" h="22">
                    <a:moveTo>
                      <a:pt x="0" y="0"/>
                    </a:moveTo>
                    <a:lnTo>
                      <a:pt x="7" y="22"/>
                    </a:lnTo>
                    <a:lnTo>
                      <a:pt x="8" y="22"/>
                    </a:lnTo>
                  </a:path>
                </a:pathLst>
              </a:custGeom>
              <a:noFill/>
              <a:ln w="6350">
                <a:solidFill>
                  <a:srgbClr val="0C0CFF"/>
                </a:solidFill>
                <a:prstDash val="solid"/>
                <a:round/>
                <a:headEnd/>
                <a:tailEnd/>
              </a:ln>
            </p:spPr>
            <p:txBody>
              <a:bodyPr/>
              <a:lstStyle/>
              <a:p>
                <a:endParaRPr lang="en-US"/>
              </a:p>
            </p:txBody>
          </p:sp>
          <p:sp>
            <p:nvSpPr>
              <p:cNvPr id="263" name="Freeform 3802"/>
              <p:cNvSpPr>
                <a:spLocks/>
              </p:cNvSpPr>
              <p:nvPr/>
            </p:nvSpPr>
            <p:spPr bwMode="auto">
              <a:xfrm>
                <a:off x="3435350" y="5818188"/>
                <a:ext cx="3175" cy="7937"/>
              </a:xfrm>
              <a:custGeom>
                <a:avLst/>
                <a:gdLst>
                  <a:gd name="T0" fmla="*/ 0 w 7"/>
                  <a:gd name="T1" fmla="*/ 0 h 25"/>
                  <a:gd name="T2" fmla="*/ 6 w 7"/>
                  <a:gd name="T3" fmla="*/ 25 h 25"/>
                  <a:gd name="T4" fmla="*/ 7 w 7"/>
                  <a:gd name="T5" fmla="*/ 25 h 25"/>
                  <a:gd name="T6" fmla="*/ 0 60000 65536"/>
                  <a:gd name="T7" fmla="*/ 0 60000 65536"/>
                  <a:gd name="T8" fmla="*/ 0 60000 65536"/>
                  <a:gd name="T9" fmla="*/ 0 w 7"/>
                  <a:gd name="T10" fmla="*/ 0 h 25"/>
                  <a:gd name="T11" fmla="*/ 7 w 7"/>
                  <a:gd name="T12" fmla="*/ 25 h 25"/>
                </a:gdLst>
                <a:ahLst/>
                <a:cxnLst>
                  <a:cxn ang="T6">
                    <a:pos x="T0" y="T1"/>
                  </a:cxn>
                  <a:cxn ang="T7">
                    <a:pos x="T2" y="T3"/>
                  </a:cxn>
                  <a:cxn ang="T8">
                    <a:pos x="T4" y="T5"/>
                  </a:cxn>
                </a:cxnLst>
                <a:rect l="T9" t="T10" r="T11" b="T12"/>
                <a:pathLst>
                  <a:path w="7" h="25">
                    <a:moveTo>
                      <a:pt x="0" y="0"/>
                    </a:moveTo>
                    <a:lnTo>
                      <a:pt x="6" y="25"/>
                    </a:lnTo>
                    <a:lnTo>
                      <a:pt x="7" y="25"/>
                    </a:lnTo>
                  </a:path>
                </a:pathLst>
              </a:custGeom>
              <a:noFill/>
              <a:ln w="6350">
                <a:solidFill>
                  <a:srgbClr val="0C0CFF"/>
                </a:solidFill>
                <a:prstDash val="solid"/>
                <a:round/>
                <a:headEnd/>
                <a:tailEnd/>
              </a:ln>
            </p:spPr>
            <p:txBody>
              <a:bodyPr/>
              <a:lstStyle/>
              <a:p>
                <a:endParaRPr lang="en-US"/>
              </a:p>
            </p:txBody>
          </p:sp>
          <p:sp>
            <p:nvSpPr>
              <p:cNvPr id="264" name="Freeform 3803"/>
              <p:cNvSpPr>
                <a:spLocks/>
              </p:cNvSpPr>
              <p:nvPr/>
            </p:nvSpPr>
            <p:spPr bwMode="auto">
              <a:xfrm>
                <a:off x="3438525" y="5826125"/>
                <a:ext cx="1588" cy="7938"/>
              </a:xfrm>
              <a:custGeom>
                <a:avLst/>
                <a:gdLst>
                  <a:gd name="T0" fmla="*/ 0 w 8"/>
                  <a:gd name="T1" fmla="*/ 0 h 29"/>
                  <a:gd name="T2" fmla="*/ 7 w 8"/>
                  <a:gd name="T3" fmla="*/ 29 h 29"/>
                  <a:gd name="T4" fmla="*/ 8 w 8"/>
                  <a:gd name="T5" fmla="*/ 29 h 29"/>
                  <a:gd name="T6" fmla="*/ 0 60000 65536"/>
                  <a:gd name="T7" fmla="*/ 0 60000 65536"/>
                  <a:gd name="T8" fmla="*/ 0 60000 65536"/>
                  <a:gd name="T9" fmla="*/ 0 w 8"/>
                  <a:gd name="T10" fmla="*/ 0 h 29"/>
                  <a:gd name="T11" fmla="*/ 8 w 8"/>
                  <a:gd name="T12" fmla="*/ 29 h 29"/>
                </a:gdLst>
                <a:ahLst/>
                <a:cxnLst>
                  <a:cxn ang="T6">
                    <a:pos x="T0" y="T1"/>
                  </a:cxn>
                  <a:cxn ang="T7">
                    <a:pos x="T2" y="T3"/>
                  </a:cxn>
                  <a:cxn ang="T8">
                    <a:pos x="T4" y="T5"/>
                  </a:cxn>
                </a:cxnLst>
                <a:rect l="T9" t="T10" r="T11" b="T12"/>
                <a:pathLst>
                  <a:path w="8" h="29">
                    <a:moveTo>
                      <a:pt x="0" y="0"/>
                    </a:moveTo>
                    <a:lnTo>
                      <a:pt x="7" y="29"/>
                    </a:lnTo>
                    <a:lnTo>
                      <a:pt x="8" y="29"/>
                    </a:lnTo>
                  </a:path>
                </a:pathLst>
              </a:custGeom>
              <a:noFill/>
              <a:ln w="6350">
                <a:solidFill>
                  <a:srgbClr val="0C0CFF"/>
                </a:solidFill>
                <a:prstDash val="solid"/>
                <a:round/>
                <a:headEnd/>
                <a:tailEnd/>
              </a:ln>
            </p:spPr>
            <p:txBody>
              <a:bodyPr/>
              <a:lstStyle/>
              <a:p>
                <a:endParaRPr lang="en-US"/>
              </a:p>
            </p:txBody>
          </p:sp>
          <p:sp>
            <p:nvSpPr>
              <p:cNvPr id="265" name="Freeform 3804"/>
              <p:cNvSpPr>
                <a:spLocks/>
              </p:cNvSpPr>
              <p:nvPr/>
            </p:nvSpPr>
            <p:spPr bwMode="auto">
              <a:xfrm>
                <a:off x="3440113" y="5834063"/>
                <a:ext cx="1587" cy="9525"/>
              </a:xfrm>
              <a:custGeom>
                <a:avLst/>
                <a:gdLst>
                  <a:gd name="T0" fmla="*/ 0 w 7"/>
                  <a:gd name="T1" fmla="*/ 0 h 32"/>
                  <a:gd name="T2" fmla="*/ 6 w 7"/>
                  <a:gd name="T3" fmla="*/ 32 h 32"/>
                  <a:gd name="T4" fmla="*/ 7 w 7"/>
                  <a:gd name="T5" fmla="*/ 32 h 32"/>
                  <a:gd name="T6" fmla="*/ 0 60000 65536"/>
                  <a:gd name="T7" fmla="*/ 0 60000 65536"/>
                  <a:gd name="T8" fmla="*/ 0 60000 65536"/>
                  <a:gd name="T9" fmla="*/ 0 w 7"/>
                  <a:gd name="T10" fmla="*/ 0 h 32"/>
                  <a:gd name="T11" fmla="*/ 7 w 7"/>
                  <a:gd name="T12" fmla="*/ 32 h 32"/>
                </a:gdLst>
                <a:ahLst/>
                <a:cxnLst>
                  <a:cxn ang="T6">
                    <a:pos x="T0" y="T1"/>
                  </a:cxn>
                  <a:cxn ang="T7">
                    <a:pos x="T2" y="T3"/>
                  </a:cxn>
                  <a:cxn ang="T8">
                    <a:pos x="T4" y="T5"/>
                  </a:cxn>
                </a:cxnLst>
                <a:rect l="T9" t="T10" r="T11" b="T12"/>
                <a:pathLst>
                  <a:path w="7" h="32">
                    <a:moveTo>
                      <a:pt x="0" y="0"/>
                    </a:moveTo>
                    <a:lnTo>
                      <a:pt x="6" y="32"/>
                    </a:lnTo>
                    <a:lnTo>
                      <a:pt x="7" y="32"/>
                    </a:lnTo>
                  </a:path>
                </a:pathLst>
              </a:custGeom>
              <a:noFill/>
              <a:ln w="6350">
                <a:solidFill>
                  <a:srgbClr val="0C0CFF"/>
                </a:solidFill>
                <a:prstDash val="solid"/>
                <a:round/>
                <a:headEnd/>
                <a:tailEnd/>
              </a:ln>
            </p:spPr>
            <p:txBody>
              <a:bodyPr/>
              <a:lstStyle/>
              <a:p>
                <a:endParaRPr lang="en-US"/>
              </a:p>
            </p:txBody>
          </p:sp>
          <p:sp>
            <p:nvSpPr>
              <p:cNvPr id="266" name="Freeform 3805"/>
              <p:cNvSpPr>
                <a:spLocks/>
              </p:cNvSpPr>
              <p:nvPr/>
            </p:nvSpPr>
            <p:spPr bwMode="auto">
              <a:xfrm>
                <a:off x="3441700" y="5843588"/>
                <a:ext cx="3175" cy="11112"/>
              </a:xfrm>
              <a:custGeom>
                <a:avLst/>
                <a:gdLst>
                  <a:gd name="T0" fmla="*/ 0 w 8"/>
                  <a:gd name="T1" fmla="*/ 0 h 34"/>
                  <a:gd name="T2" fmla="*/ 7 w 8"/>
                  <a:gd name="T3" fmla="*/ 34 h 34"/>
                  <a:gd name="T4" fmla="*/ 8 w 8"/>
                  <a:gd name="T5" fmla="*/ 34 h 34"/>
                  <a:gd name="T6" fmla="*/ 0 60000 65536"/>
                  <a:gd name="T7" fmla="*/ 0 60000 65536"/>
                  <a:gd name="T8" fmla="*/ 0 60000 65536"/>
                  <a:gd name="T9" fmla="*/ 0 w 8"/>
                  <a:gd name="T10" fmla="*/ 0 h 34"/>
                  <a:gd name="T11" fmla="*/ 8 w 8"/>
                  <a:gd name="T12" fmla="*/ 34 h 34"/>
                </a:gdLst>
                <a:ahLst/>
                <a:cxnLst>
                  <a:cxn ang="T6">
                    <a:pos x="T0" y="T1"/>
                  </a:cxn>
                  <a:cxn ang="T7">
                    <a:pos x="T2" y="T3"/>
                  </a:cxn>
                  <a:cxn ang="T8">
                    <a:pos x="T4" y="T5"/>
                  </a:cxn>
                </a:cxnLst>
                <a:rect l="T9" t="T10" r="T11" b="T12"/>
                <a:pathLst>
                  <a:path w="8" h="34">
                    <a:moveTo>
                      <a:pt x="0" y="0"/>
                    </a:moveTo>
                    <a:lnTo>
                      <a:pt x="7" y="34"/>
                    </a:lnTo>
                    <a:lnTo>
                      <a:pt x="8" y="34"/>
                    </a:lnTo>
                  </a:path>
                </a:pathLst>
              </a:custGeom>
              <a:noFill/>
              <a:ln w="6350">
                <a:solidFill>
                  <a:srgbClr val="0C0CFF"/>
                </a:solidFill>
                <a:prstDash val="solid"/>
                <a:round/>
                <a:headEnd/>
                <a:tailEnd/>
              </a:ln>
            </p:spPr>
            <p:txBody>
              <a:bodyPr/>
              <a:lstStyle/>
              <a:p>
                <a:endParaRPr lang="en-US"/>
              </a:p>
            </p:txBody>
          </p:sp>
          <p:sp>
            <p:nvSpPr>
              <p:cNvPr id="267" name="Freeform 3806"/>
              <p:cNvSpPr>
                <a:spLocks/>
              </p:cNvSpPr>
              <p:nvPr/>
            </p:nvSpPr>
            <p:spPr bwMode="auto">
              <a:xfrm>
                <a:off x="3443288" y="5854700"/>
                <a:ext cx="3175" cy="11113"/>
              </a:xfrm>
              <a:custGeom>
                <a:avLst/>
                <a:gdLst>
                  <a:gd name="T0" fmla="*/ 0 w 7"/>
                  <a:gd name="T1" fmla="*/ 0 h 36"/>
                  <a:gd name="T2" fmla="*/ 6 w 7"/>
                  <a:gd name="T3" fmla="*/ 36 h 36"/>
                  <a:gd name="T4" fmla="*/ 7 w 7"/>
                  <a:gd name="T5" fmla="*/ 36 h 36"/>
                  <a:gd name="T6" fmla="*/ 0 60000 65536"/>
                  <a:gd name="T7" fmla="*/ 0 60000 65536"/>
                  <a:gd name="T8" fmla="*/ 0 60000 65536"/>
                  <a:gd name="T9" fmla="*/ 0 w 7"/>
                  <a:gd name="T10" fmla="*/ 0 h 36"/>
                  <a:gd name="T11" fmla="*/ 7 w 7"/>
                  <a:gd name="T12" fmla="*/ 36 h 36"/>
                </a:gdLst>
                <a:ahLst/>
                <a:cxnLst>
                  <a:cxn ang="T6">
                    <a:pos x="T0" y="T1"/>
                  </a:cxn>
                  <a:cxn ang="T7">
                    <a:pos x="T2" y="T3"/>
                  </a:cxn>
                  <a:cxn ang="T8">
                    <a:pos x="T4" y="T5"/>
                  </a:cxn>
                </a:cxnLst>
                <a:rect l="T9" t="T10" r="T11" b="T12"/>
                <a:pathLst>
                  <a:path w="7" h="36">
                    <a:moveTo>
                      <a:pt x="0" y="0"/>
                    </a:moveTo>
                    <a:lnTo>
                      <a:pt x="6" y="36"/>
                    </a:lnTo>
                    <a:lnTo>
                      <a:pt x="7" y="36"/>
                    </a:lnTo>
                  </a:path>
                </a:pathLst>
              </a:custGeom>
              <a:noFill/>
              <a:ln w="6350">
                <a:solidFill>
                  <a:srgbClr val="0C0CFF"/>
                </a:solidFill>
                <a:prstDash val="solid"/>
                <a:round/>
                <a:headEnd/>
                <a:tailEnd/>
              </a:ln>
            </p:spPr>
            <p:txBody>
              <a:bodyPr/>
              <a:lstStyle/>
              <a:p>
                <a:endParaRPr lang="en-US"/>
              </a:p>
            </p:txBody>
          </p:sp>
          <p:sp>
            <p:nvSpPr>
              <p:cNvPr id="268" name="Freeform 3807"/>
              <p:cNvSpPr>
                <a:spLocks/>
              </p:cNvSpPr>
              <p:nvPr/>
            </p:nvSpPr>
            <p:spPr bwMode="auto">
              <a:xfrm>
                <a:off x="3446463" y="5865813"/>
                <a:ext cx="1587" cy="9525"/>
              </a:xfrm>
              <a:custGeom>
                <a:avLst/>
                <a:gdLst>
                  <a:gd name="T0" fmla="*/ 0 w 8"/>
                  <a:gd name="T1" fmla="*/ 0 h 36"/>
                  <a:gd name="T2" fmla="*/ 7 w 8"/>
                  <a:gd name="T3" fmla="*/ 36 h 36"/>
                  <a:gd name="T4" fmla="*/ 8 w 8"/>
                  <a:gd name="T5" fmla="*/ 36 h 36"/>
                  <a:gd name="T6" fmla="*/ 0 60000 65536"/>
                  <a:gd name="T7" fmla="*/ 0 60000 65536"/>
                  <a:gd name="T8" fmla="*/ 0 60000 65536"/>
                  <a:gd name="T9" fmla="*/ 0 w 8"/>
                  <a:gd name="T10" fmla="*/ 0 h 36"/>
                  <a:gd name="T11" fmla="*/ 8 w 8"/>
                  <a:gd name="T12" fmla="*/ 36 h 36"/>
                </a:gdLst>
                <a:ahLst/>
                <a:cxnLst>
                  <a:cxn ang="T6">
                    <a:pos x="T0" y="T1"/>
                  </a:cxn>
                  <a:cxn ang="T7">
                    <a:pos x="T2" y="T3"/>
                  </a:cxn>
                  <a:cxn ang="T8">
                    <a:pos x="T4" y="T5"/>
                  </a:cxn>
                </a:cxnLst>
                <a:rect l="T9" t="T10" r="T11" b="T12"/>
                <a:pathLst>
                  <a:path w="8" h="36">
                    <a:moveTo>
                      <a:pt x="0" y="0"/>
                    </a:moveTo>
                    <a:lnTo>
                      <a:pt x="7" y="36"/>
                    </a:lnTo>
                    <a:lnTo>
                      <a:pt x="8" y="36"/>
                    </a:lnTo>
                  </a:path>
                </a:pathLst>
              </a:custGeom>
              <a:noFill/>
              <a:ln w="6350">
                <a:solidFill>
                  <a:srgbClr val="0C0CFF"/>
                </a:solidFill>
                <a:prstDash val="solid"/>
                <a:round/>
                <a:headEnd/>
                <a:tailEnd/>
              </a:ln>
            </p:spPr>
            <p:txBody>
              <a:bodyPr/>
              <a:lstStyle/>
              <a:p>
                <a:endParaRPr lang="en-US"/>
              </a:p>
            </p:txBody>
          </p:sp>
          <p:sp>
            <p:nvSpPr>
              <p:cNvPr id="269" name="Freeform 3808"/>
              <p:cNvSpPr>
                <a:spLocks/>
              </p:cNvSpPr>
              <p:nvPr/>
            </p:nvSpPr>
            <p:spPr bwMode="auto">
              <a:xfrm>
                <a:off x="3448050" y="5875338"/>
                <a:ext cx="1588" cy="11112"/>
              </a:xfrm>
              <a:custGeom>
                <a:avLst/>
                <a:gdLst>
                  <a:gd name="T0" fmla="*/ 0 w 8"/>
                  <a:gd name="T1" fmla="*/ 0 h 36"/>
                  <a:gd name="T2" fmla="*/ 7 w 8"/>
                  <a:gd name="T3" fmla="*/ 36 h 36"/>
                  <a:gd name="T4" fmla="*/ 8 w 8"/>
                  <a:gd name="T5" fmla="*/ 36 h 36"/>
                  <a:gd name="T6" fmla="*/ 0 60000 65536"/>
                  <a:gd name="T7" fmla="*/ 0 60000 65536"/>
                  <a:gd name="T8" fmla="*/ 0 60000 65536"/>
                  <a:gd name="T9" fmla="*/ 0 w 8"/>
                  <a:gd name="T10" fmla="*/ 0 h 36"/>
                  <a:gd name="T11" fmla="*/ 8 w 8"/>
                  <a:gd name="T12" fmla="*/ 36 h 36"/>
                </a:gdLst>
                <a:ahLst/>
                <a:cxnLst>
                  <a:cxn ang="T6">
                    <a:pos x="T0" y="T1"/>
                  </a:cxn>
                  <a:cxn ang="T7">
                    <a:pos x="T2" y="T3"/>
                  </a:cxn>
                  <a:cxn ang="T8">
                    <a:pos x="T4" y="T5"/>
                  </a:cxn>
                </a:cxnLst>
                <a:rect l="T9" t="T10" r="T11" b="T12"/>
                <a:pathLst>
                  <a:path w="8" h="36">
                    <a:moveTo>
                      <a:pt x="0" y="0"/>
                    </a:moveTo>
                    <a:lnTo>
                      <a:pt x="7" y="36"/>
                    </a:lnTo>
                    <a:lnTo>
                      <a:pt x="8" y="36"/>
                    </a:lnTo>
                  </a:path>
                </a:pathLst>
              </a:custGeom>
              <a:noFill/>
              <a:ln w="6350">
                <a:solidFill>
                  <a:srgbClr val="0C0CFF"/>
                </a:solidFill>
                <a:prstDash val="solid"/>
                <a:round/>
                <a:headEnd/>
                <a:tailEnd/>
              </a:ln>
            </p:spPr>
            <p:txBody>
              <a:bodyPr/>
              <a:lstStyle/>
              <a:p>
                <a:endParaRPr lang="en-US"/>
              </a:p>
            </p:txBody>
          </p:sp>
          <p:sp>
            <p:nvSpPr>
              <p:cNvPr id="270" name="Freeform 3809"/>
              <p:cNvSpPr>
                <a:spLocks/>
              </p:cNvSpPr>
              <p:nvPr/>
            </p:nvSpPr>
            <p:spPr bwMode="auto">
              <a:xfrm>
                <a:off x="3449638" y="5886450"/>
                <a:ext cx="3175" cy="11113"/>
              </a:xfrm>
              <a:custGeom>
                <a:avLst/>
                <a:gdLst>
                  <a:gd name="T0" fmla="*/ 0 w 7"/>
                  <a:gd name="T1" fmla="*/ 0 h 37"/>
                  <a:gd name="T2" fmla="*/ 6 w 7"/>
                  <a:gd name="T3" fmla="*/ 37 h 37"/>
                  <a:gd name="T4" fmla="*/ 7 w 7"/>
                  <a:gd name="T5" fmla="*/ 37 h 37"/>
                  <a:gd name="T6" fmla="*/ 0 60000 65536"/>
                  <a:gd name="T7" fmla="*/ 0 60000 65536"/>
                  <a:gd name="T8" fmla="*/ 0 60000 65536"/>
                  <a:gd name="T9" fmla="*/ 0 w 7"/>
                  <a:gd name="T10" fmla="*/ 0 h 37"/>
                  <a:gd name="T11" fmla="*/ 7 w 7"/>
                  <a:gd name="T12" fmla="*/ 37 h 37"/>
                </a:gdLst>
                <a:ahLst/>
                <a:cxnLst>
                  <a:cxn ang="T6">
                    <a:pos x="T0" y="T1"/>
                  </a:cxn>
                  <a:cxn ang="T7">
                    <a:pos x="T2" y="T3"/>
                  </a:cxn>
                  <a:cxn ang="T8">
                    <a:pos x="T4" y="T5"/>
                  </a:cxn>
                </a:cxnLst>
                <a:rect l="T9" t="T10" r="T11" b="T12"/>
                <a:pathLst>
                  <a:path w="7" h="37">
                    <a:moveTo>
                      <a:pt x="0" y="0"/>
                    </a:moveTo>
                    <a:lnTo>
                      <a:pt x="6" y="37"/>
                    </a:lnTo>
                    <a:lnTo>
                      <a:pt x="7" y="37"/>
                    </a:lnTo>
                  </a:path>
                </a:pathLst>
              </a:custGeom>
              <a:noFill/>
              <a:ln w="6350">
                <a:solidFill>
                  <a:srgbClr val="0C0CFF"/>
                </a:solidFill>
                <a:prstDash val="solid"/>
                <a:round/>
                <a:headEnd/>
                <a:tailEnd/>
              </a:ln>
            </p:spPr>
            <p:txBody>
              <a:bodyPr/>
              <a:lstStyle/>
              <a:p>
                <a:endParaRPr lang="en-US"/>
              </a:p>
            </p:txBody>
          </p:sp>
          <p:sp>
            <p:nvSpPr>
              <p:cNvPr id="271" name="Freeform 3810"/>
              <p:cNvSpPr>
                <a:spLocks/>
              </p:cNvSpPr>
              <p:nvPr/>
            </p:nvSpPr>
            <p:spPr bwMode="auto">
              <a:xfrm>
                <a:off x="3451225" y="5897563"/>
                <a:ext cx="3175" cy="11112"/>
              </a:xfrm>
              <a:custGeom>
                <a:avLst/>
                <a:gdLst>
                  <a:gd name="T0" fmla="*/ 0 w 8"/>
                  <a:gd name="T1" fmla="*/ 0 h 36"/>
                  <a:gd name="T2" fmla="*/ 7 w 8"/>
                  <a:gd name="T3" fmla="*/ 36 h 36"/>
                  <a:gd name="T4" fmla="*/ 8 w 8"/>
                  <a:gd name="T5" fmla="*/ 36 h 36"/>
                  <a:gd name="T6" fmla="*/ 0 60000 65536"/>
                  <a:gd name="T7" fmla="*/ 0 60000 65536"/>
                  <a:gd name="T8" fmla="*/ 0 60000 65536"/>
                  <a:gd name="T9" fmla="*/ 0 w 8"/>
                  <a:gd name="T10" fmla="*/ 0 h 36"/>
                  <a:gd name="T11" fmla="*/ 8 w 8"/>
                  <a:gd name="T12" fmla="*/ 36 h 36"/>
                </a:gdLst>
                <a:ahLst/>
                <a:cxnLst>
                  <a:cxn ang="T6">
                    <a:pos x="T0" y="T1"/>
                  </a:cxn>
                  <a:cxn ang="T7">
                    <a:pos x="T2" y="T3"/>
                  </a:cxn>
                  <a:cxn ang="T8">
                    <a:pos x="T4" y="T5"/>
                  </a:cxn>
                </a:cxnLst>
                <a:rect l="T9" t="T10" r="T11" b="T12"/>
                <a:pathLst>
                  <a:path w="8" h="36">
                    <a:moveTo>
                      <a:pt x="0" y="0"/>
                    </a:moveTo>
                    <a:lnTo>
                      <a:pt x="7" y="36"/>
                    </a:lnTo>
                    <a:lnTo>
                      <a:pt x="8" y="36"/>
                    </a:lnTo>
                  </a:path>
                </a:pathLst>
              </a:custGeom>
              <a:noFill/>
              <a:ln w="6350">
                <a:solidFill>
                  <a:srgbClr val="0C0CFF"/>
                </a:solidFill>
                <a:prstDash val="solid"/>
                <a:round/>
                <a:headEnd/>
                <a:tailEnd/>
              </a:ln>
            </p:spPr>
            <p:txBody>
              <a:bodyPr/>
              <a:lstStyle/>
              <a:p>
                <a:endParaRPr lang="en-US"/>
              </a:p>
            </p:txBody>
          </p:sp>
          <p:sp>
            <p:nvSpPr>
              <p:cNvPr id="272" name="Freeform 3811"/>
              <p:cNvSpPr>
                <a:spLocks/>
              </p:cNvSpPr>
              <p:nvPr/>
            </p:nvSpPr>
            <p:spPr bwMode="auto">
              <a:xfrm>
                <a:off x="3454400" y="5908675"/>
                <a:ext cx="1588" cy="11113"/>
              </a:xfrm>
              <a:custGeom>
                <a:avLst/>
                <a:gdLst>
                  <a:gd name="T0" fmla="*/ 0 w 7"/>
                  <a:gd name="T1" fmla="*/ 0 h 34"/>
                  <a:gd name="T2" fmla="*/ 6 w 7"/>
                  <a:gd name="T3" fmla="*/ 34 h 34"/>
                  <a:gd name="T4" fmla="*/ 7 w 7"/>
                  <a:gd name="T5" fmla="*/ 34 h 34"/>
                  <a:gd name="T6" fmla="*/ 0 60000 65536"/>
                  <a:gd name="T7" fmla="*/ 0 60000 65536"/>
                  <a:gd name="T8" fmla="*/ 0 60000 65536"/>
                  <a:gd name="T9" fmla="*/ 0 w 7"/>
                  <a:gd name="T10" fmla="*/ 0 h 34"/>
                  <a:gd name="T11" fmla="*/ 7 w 7"/>
                  <a:gd name="T12" fmla="*/ 34 h 34"/>
                </a:gdLst>
                <a:ahLst/>
                <a:cxnLst>
                  <a:cxn ang="T6">
                    <a:pos x="T0" y="T1"/>
                  </a:cxn>
                  <a:cxn ang="T7">
                    <a:pos x="T2" y="T3"/>
                  </a:cxn>
                  <a:cxn ang="T8">
                    <a:pos x="T4" y="T5"/>
                  </a:cxn>
                </a:cxnLst>
                <a:rect l="T9" t="T10" r="T11" b="T12"/>
                <a:pathLst>
                  <a:path w="7" h="34">
                    <a:moveTo>
                      <a:pt x="0" y="0"/>
                    </a:moveTo>
                    <a:lnTo>
                      <a:pt x="6" y="34"/>
                    </a:lnTo>
                    <a:lnTo>
                      <a:pt x="7" y="34"/>
                    </a:lnTo>
                  </a:path>
                </a:pathLst>
              </a:custGeom>
              <a:noFill/>
              <a:ln w="6350">
                <a:solidFill>
                  <a:srgbClr val="0C0CFF"/>
                </a:solidFill>
                <a:prstDash val="solid"/>
                <a:round/>
                <a:headEnd/>
                <a:tailEnd/>
              </a:ln>
            </p:spPr>
            <p:txBody>
              <a:bodyPr/>
              <a:lstStyle/>
              <a:p>
                <a:endParaRPr lang="en-US"/>
              </a:p>
            </p:txBody>
          </p:sp>
          <p:sp>
            <p:nvSpPr>
              <p:cNvPr id="273" name="Freeform 3812"/>
              <p:cNvSpPr>
                <a:spLocks/>
              </p:cNvSpPr>
              <p:nvPr/>
            </p:nvSpPr>
            <p:spPr bwMode="auto">
              <a:xfrm>
                <a:off x="3455988" y="5919788"/>
                <a:ext cx="1587" cy="9525"/>
              </a:xfrm>
              <a:custGeom>
                <a:avLst/>
                <a:gdLst>
                  <a:gd name="T0" fmla="*/ 0 w 8"/>
                  <a:gd name="T1" fmla="*/ 0 h 34"/>
                  <a:gd name="T2" fmla="*/ 7 w 8"/>
                  <a:gd name="T3" fmla="*/ 34 h 34"/>
                  <a:gd name="T4" fmla="*/ 8 w 8"/>
                  <a:gd name="T5" fmla="*/ 34 h 34"/>
                  <a:gd name="T6" fmla="*/ 0 60000 65536"/>
                  <a:gd name="T7" fmla="*/ 0 60000 65536"/>
                  <a:gd name="T8" fmla="*/ 0 60000 65536"/>
                  <a:gd name="T9" fmla="*/ 0 w 8"/>
                  <a:gd name="T10" fmla="*/ 0 h 34"/>
                  <a:gd name="T11" fmla="*/ 8 w 8"/>
                  <a:gd name="T12" fmla="*/ 34 h 34"/>
                </a:gdLst>
                <a:ahLst/>
                <a:cxnLst>
                  <a:cxn ang="T6">
                    <a:pos x="T0" y="T1"/>
                  </a:cxn>
                  <a:cxn ang="T7">
                    <a:pos x="T2" y="T3"/>
                  </a:cxn>
                  <a:cxn ang="T8">
                    <a:pos x="T4" y="T5"/>
                  </a:cxn>
                </a:cxnLst>
                <a:rect l="T9" t="T10" r="T11" b="T12"/>
                <a:pathLst>
                  <a:path w="8" h="34">
                    <a:moveTo>
                      <a:pt x="0" y="0"/>
                    </a:moveTo>
                    <a:lnTo>
                      <a:pt x="7" y="34"/>
                    </a:lnTo>
                    <a:lnTo>
                      <a:pt x="8" y="34"/>
                    </a:lnTo>
                  </a:path>
                </a:pathLst>
              </a:custGeom>
              <a:noFill/>
              <a:ln w="6350">
                <a:solidFill>
                  <a:srgbClr val="0C0CFF"/>
                </a:solidFill>
                <a:prstDash val="solid"/>
                <a:round/>
                <a:headEnd/>
                <a:tailEnd/>
              </a:ln>
            </p:spPr>
            <p:txBody>
              <a:bodyPr/>
              <a:lstStyle/>
              <a:p>
                <a:endParaRPr lang="en-US"/>
              </a:p>
            </p:txBody>
          </p:sp>
          <p:sp>
            <p:nvSpPr>
              <p:cNvPr id="274" name="Freeform 3813"/>
              <p:cNvSpPr>
                <a:spLocks/>
              </p:cNvSpPr>
              <p:nvPr/>
            </p:nvSpPr>
            <p:spPr bwMode="auto">
              <a:xfrm>
                <a:off x="3457575" y="5929313"/>
                <a:ext cx="3175" cy="9525"/>
              </a:xfrm>
              <a:custGeom>
                <a:avLst/>
                <a:gdLst>
                  <a:gd name="T0" fmla="*/ 0 w 7"/>
                  <a:gd name="T1" fmla="*/ 0 h 32"/>
                  <a:gd name="T2" fmla="*/ 6 w 7"/>
                  <a:gd name="T3" fmla="*/ 32 h 32"/>
                  <a:gd name="T4" fmla="*/ 7 w 7"/>
                  <a:gd name="T5" fmla="*/ 32 h 32"/>
                  <a:gd name="T6" fmla="*/ 0 60000 65536"/>
                  <a:gd name="T7" fmla="*/ 0 60000 65536"/>
                  <a:gd name="T8" fmla="*/ 0 60000 65536"/>
                  <a:gd name="T9" fmla="*/ 0 w 7"/>
                  <a:gd name="T10" fmla="*/ 0 h 32"/>
                  <a:gd name="T11" fmla="*/ 7 w 7"/>
                  <a:gd name="T12" fmla="*/ 32 h 32"/>
                </a:gdLst>
                <a:ahLst/>
                <a:cxnLst>
                  <a:cxn ang="T6">
                    <a:pos x="T0" y="T1"/>
                  </a:cxn>
                  <a:cxn ang="T7">
                    <a:pos x="T2" y="T3"/>
                  </a:cxn>
                  <a:cxn ang="T8">
                    <a:pos x="T4" y="T5"/>
                  </a:cxn>
                </a:cxnLst>
                <a:rect l="T9" t="T10" r="T11" b="T12"/>
                <a:pathLst>
                  <a:path w="7" h="32">
                    <a:moveTo>
                      <a:pt x="0" y="0"/>
                    </a:moveTo>
                    <a:lnTo>
                      <a:pt x="6" y="32"/>
                    </a:lnTo>
                    <a:lnTo>
                      <a:pt x="7" y="32"/>
                    </a:lnTo>
                  </a:path>
                </a:pathLst>
              </a:custGeom>
              <a:noFill/>
              <a:ln w="6350">
                <a:solidFill>
                  <a:srgbClr val="0C0CFF"/>
                </a:solidFill>
                <a:prstDash val="solid"/>
                <a:round/>
                <a:headEnd/>
                <a:tailEnd/>
              </a:ln>
            </p:spPr>
            <p:txBody>
              <a:bodyPr/>
              <a:lstStyle/>
              <a:p>
                <a:endParaRPr lang="en-US"/>
              </a:p>
            </p:txBody>
          </p:sp>
          <p:sp>
            <p:nvSpPr>
              <p:cNvPr id="275" name="Freeform 3814"/>
              <p:cNvSpPr>
                <a:spLocks/>
              </p:cNvSpPr>
              <p:nvPr/>
            </p:nvSpPr>
            <p:spPr bwMode="auto">
              <a:xfrm>
                <a:off x="3459163" y="5938838"/>
                <a:ext cx="3175" cy="9525"/>
              </a:xfrm>
              <a:custGeom>
                <a:avLst/>
                <a:gdLst>
                  <a:gd name="T0" fmla="*/ 0 w 8"/>
                  <a:gd name="T1" fmla="*/ 0 h 30"/>
                  <a:gd name="T2" fmla="*/ 7 w 8"/>
                  <a:gd name="T3" fmla="*/ 30 h 30"/>
                  <a:gd name="T4" fmla="*/ 8 w 8"/>
                  <a:gd name="T5" fmla="*/ 30 h 30"/>
                  <a:gd name="T6" fmla="*/ 0 60000 65536"/>
                  <a:gd name="T7" fmla="*/ 0 60000 65536"/>
                  <a:gd name="T8" fmla="*/ 0 60000 65536"/>
                  <a:gd name="T9" fmla="*/ 0 w 8"/>
                  <a:gd name="T10" fmla="*/ 0 h 30"/>
                  <a:gd name="T11" fmla="*/ 8 w 8"/>
                  <a:gd name="T12" fmla="*/ 30 h 30"/>
                </a:gdLst>
                <a:ahLst/>
                <a:cxnLst>
                  <a:cxn ang="T6">
                    <a:pos x="T0" y="T1"/>
                  </a:cxn>
                  <a:cxn ang="T7">
                    <a:pos x="T2" y="T3"/>
                  </a:cxn>
                  <a:cxn ang="T8">
                    <a:pos x="T4" y="T5"/>
                  </a:cxn>
                </a:cxnLst>
                <a:rect l="T9" t="T10" r="T11" b="T12"/>
                <a:pathLst>
                  <a:path w="8" h="30">
                    <a:moveTo>
                      <a:pt x="0" y="0"/>
                    </a:moveTo>
                    <a:lnTo>
                      <a:pt x="7" y="30"/>
                    </a:lnTo>
                    <a:lnTo>
                      <a:pt x="8" y="30"/>
                    </a:lnTo>
                  </a:path>
                </a:pathLst>
              </a:custGeom>
              <a:noFill/>
              <a:ln w="6350">
                <a:solidFill>
                  <a:srgbClr val="0C0CFF"/>
                </a:solidFill>
                <a:prstDash val="solid"/>
                <a:round/>
                <a:headEnd/>
                <a:tailEnd/>
              </a:ln>
            </p:spPr>
            <p:txBody>
              <a:bodyPr/>
              <a:lstStyle/>
              <a:p>
                <a:endParaRPr lang="en-US"/>
              </a:p>
            </p:txBody>
          </p:sp>
          <p:sp>
            <p:nvSpPr>
              <p:cNvPr id="276" name="Freeform 3815"/>
              <p:cNvSpPr>
                <a:spLocks/>
              </p:cNvSpPr>
              <p:nvPr/>
            </p:nvSpPr>
            <p:spPr bwMode="auto">
              <a:xfrm>
                <a:off x="3462338" y="5948363"/>
                <a:ext cx="1587" cy="9525"/>
              </a:xfrm>
              <a:custGeom>
                <a:avLst/>
                <a:gdLst>
                  <a:gd name="T0" fmla="*/ 0 w 7"/>
                  <a:gd name="T1" fmla="*/ 0 h 29"/>
                  <a:gd name="T2" fmla="*/ 6 w 7"/>
                  <a:gd name="T3" fmla="*/ 29 h 29"/>
                  <a:gd name="T4" fmla="*/ 7 w 7"/>
                  <a:gd name="T5" fmla="*/ 29 h 29"/>
                  <a:gd name="T6" fmla="*/ 0 60000 65536"/>
                  <a:gd name="T7" fmla="*/ 0 60000 65536"/>
                  <a:gd name="T8" fmla="*/ 0 60000 65536"/>
                  <a:gd name="T9" fmla="*/ 0 w 7"/>
                  <a:gd name="T10" fmla="*/ 0 h 29"/>
                  <a:gd name="T11" fmla="*/ 7 w 7"/>
                  <a:gd name="T12" fmla="*/ 29 h 29"/>
                </a:gdLst>
                <a:ahLst/>
                <a:cxnLst>
                  <a:cxn ang="T6">
                    <a:pos x="T0" y="T1"/>
                  </a:cxn>
                  <a:cxn ang="T7">
                    <a:pos x="T2" y="T3"/>
                  </a:cxn>
                  <a:cxn ang="T8">
                    <a:pos x="T4" y="T5"/>
                  </a:cxn>
                </a:cxnLst>
                <a:rect l="T9" t="T10" r="T11" b="T12"/>
                <a:pathLst>
                  <a:path w="7" h="29">
                    <a:moveTo>
                      <a:pt x="0" y="0"/>
                    </a:moveTo>
                    <a:lnTo>
                      <a:pt x="6" y="29"/>
                    </a:lnTo>
                    <a:lnTo>
                      <a:pt x="7" y="29"/>
                    </a:lnTo>
                  </a:path>
                </a:pathLst>
              </a:custGeom>
              <a:noFill/>
              <a:ln w="6350">
                <a:solidFill>
                  <a:srgbClr val="0C0CFF"/>
                </a:solidFill>
                <a:prstDash val="solid"/>
                <a:round/>
                <a:headEnd/>
                <a:tailEnd/>
              </a:ln>
            </p:spPr>
            <p:txBody>
              <a:bodyPr/>
              <a:lstStyle/>
              <a:p>
                <a:endParaRPr lang="en-US"/>
              </a:p>
            </p:txBody>
          </p:sp>
          <p:sp>
            <p:nvSpPr>
              <p:cNvPr id="277" name="Freeform 3816"/>
              <p:cNvSpPr>
                <a:spLocks/>
              </p:cNvSpPr>
              <p:nvPr/>
            </p:nvSpPr>
            <p:spPr bwMode="auto">
              <a:xfrm>
                <a:off x="3463925" y="5957888"/>
                <a:ext cx="1588" cy="7937"/>
              </a:xfrm>
              <a:custGeom>
                <a:avLst/>
                <a:gdLst>
                  <a:gd name="T0" fmla="*/ 0 w 8"/>
                  <a:gd name="T1" fmla="*/ 0 h 26"/>
                  <a:gd name="T2" fmla="*/ 7 w 8"/>
                  <a:gd name="T3" fmla="*/ 26 h 26"/>
                  <a:gd name="T4" fmla="*/ 8 w 8"/>
                  <a:gd name="T5" fmla="*/ 26 h 26"/>
                  <a:gd name="T6" fmla="*/ 0 60000 65536"/>
                  <a:gd name="T7" fmla="*/ 0 60000 65536"/>
                  <a:gd name="T8" fmla="*/ 0 60000 65536"/>
                  <a:gd name="T9" fmla="*/ 0 w 8"/>
                  <a:gd name="T10" fmla="*/ 0 h 26"/>
                  <a:gd name="T11" fmla="*/ 8 w 8"/>
                  <a:gd name="T12" fmla="*/ 26 h 26"/>
                </a:gdLst>
                <a:ahLst/>
                <a:cxnLst>
                  <a:cxn ang="T6">
                    <a:pos x="T0" y="T1"/>
                  </a:cxn>
                  <a:cxn ang="T7">
                    <a:pos x="T2" y="T3"/>
                  </a:cxn>
                  <a:cxn ang="T8">
                    <a:pos x="T4" y="T5"/>
                  </a:cxn>
                </a:cxnLst>
                <a:rect l="T9" t="T10" r="T11" b="T12"/>
                <a:pathLst>
                  <a:path w="8" h="26">
                    <a:moveTo>
                      <a:pt x="0" y="0"/>
                    </a:moveTo>
                    <a:lnTo>
                      <a:pt x="7" y="26"/>
                    </a:lnTo>
                    <a:lnTo>
                      <a:pt x="8" y="26"/>
                    </a:lnTo>
                  </a:path>
                </a:pathLst>
              </a:custGeom>
              <a:noFill/>
              <a:ln w="6350">
                <a:solidFill>
                  <a:srgbClr val="0C0CFF"/>
                </a:solidFill>
                <a:prstDash val="solid"/>
                <a:round/>
                <a:headEnd/>
                <a:tailEnd/>
              </a:ln>
            </p:spPr>
            <p:txBody>
              <a:bodyPr/>
              <a:lstStyle/>
              <a:p>
                <a:endParaRPr lang="en-US"/>
              </a:p>
            </p:txBody>
          </p:sp>
          <p:sp>
            <p:nvSpPr>
              <p:cNvPr id="278" name="Freeform 3817"/>
              <p:cNvSpPr>
                <a:spLocks/>
              </p:cNvSpPr>
              <p:nvPr/>
            </p:nvSpPr>
            <p:spPr bwMode="auto">
              <a:xfrm>
                <a:off x="3465513" y="5965825"/>
                <a:ext cx="3175" cy="7938"/>
              </a:xfrm>
              <a:custGeom>
                <a:avLst/>
                <a:gdLst>
                  <a:gd name="T0" fmla="*/ 0 w 7"/>
                  <a:gd name="T1" fmla="*/ 0 h 25"/>
                  <a:gd name="T2" fmla="*/ 6 w 7"/>
                  <a:gd name="T3" fmla="*/ 25 h 25"/>
                  <a:gd name="T4" fmla="*/ 7 w 7"/>
                  <a:gd name="T5" fmla="*/ 25 h 25"/>
                  <a:gd name="T6" fmla="*/ 0 60000 65536"/>
                  <a:gd name="T7" fmla="*/ 0 60000 65536"/>
                  <a:gd name="T8" fmla="*/ 0 60000 65536"/>
                  <a:gd name="T9" fmla="*/ 0 w 7"/>
                  <a:gd name="T10" fmla="*/ 0 h 25"/>
                  <a:gd name="T11" fmla="*/ 7 w 7"/>
                  <a:gd name="T12" fmla="*/ 25 h 25"/>
                </a:gdLst>
                <a:ahLst/>
                <a:cxnLst>
                  <a:cxn ang="T6">
                    <a:pos x="T0" y="T1"/>
                  </a:cxn>
                  <a:cxn ang="T7">
                    <a:pos x="T2" y="T3"/>
                  </a:cxn>
                  <a:cxn ang="T8">
                    <a:pos x="T4" y="T5"/>
                  </a:cxn>
                </a:cxnLst>
                <a:rect l="T9" t="T10" r="T11" b="T12"/>
                <a:pathLst>
                  <a:path w="7" h="25">
                    <a:moveTo>
                      <a:pt x="0" y="0"/>
                    </a:moveTo>
                    <a:lnTo>
                      <a:pt x="6" y="25"/>
                    </a:lnTo>
                    <a:lnTo>
                      <a:pt x="7" y="25"/>
                    </a:lnTo>
                  </a:path>
                </a:pathLst>
              </a:custGeom>
              <a:noFill/>
              <a:ln w="6350">
                <a:solidFill>
                  <a:srgbClr val="0C0CFF"/>
                </a:solidFill>
                <a:prstDash val="solid"/>
                <a:round/>
                <a:headEnd/>
                <a:tailEnd/>
              </a:ln>
            </p:spPr>
            <p:txBody>
              <a:bodyPr/>
              <a:lstStyle/>
              <a:p>
                <a:endParaRPr lang="en-US"/>
              </a:p>
            </p:txBody>
          </p:sp>
          <p:sp>
            <p:nvSpPr>
              <p:cNvPr id="279" name="Freeform 3818"/>
              <p:cNvSpPr>
                <a:spLocks/>
              </p:cNvSpPr>
              <p:nvPr/>
            </p:nvSpPr>
            <p:spPr bwMode="auto">
              <a:xfrm>
                <a:off x="3467100" y="5973763"/>
                <a:ext cx="3175" cy="6350"/>
              </a:xfrm>
              <a:custGeom>
                <a:avLst/>
                <a:gdLst>
                  <a:gd name="T0" fmla="*/ 0 w 8"/>
                  <a:gd name="T1" fmla="*/ 0 h 22"/>
                  <a:gd name="T2" fmla="*/ 7 w 8"/>
                  <a:gd name="T3" fmla="*/ 22 h 22"/>
                  <a:gd name="T4" fmla="*/ 8 w 8"/>
                  <a:gd name="T5" fmla="*/ 22 h 22"/>
                  <a:gd name="T6" fmla="*/ 0 60000 65536"/>
                  <a:gd name="T7" fmla="*/ 0 60000 65536"/>
                  <a:gd name="T8" fmla="*/ 0 60000 65536"/>
                  <a:gd name="T9" fmla="*/ 0 w 8"/>
                  <a:gd name="T10" fmla="*/ 0 h 22"/>
                  <a:gd name="T11" fmla="*/ 8 w 8"/>
                  <a:gd name="T12" fmla="*/ 22 h 22"/>
                </a:gdLst>
                <a:ahLst/>
                <a:cxnLst>
                  <a:cxn ang="T6">
                    <a:pos x="T0" y="T1"/>
                  </a:cxn>
                  <a:cxn ang="T7">
                    <a:pos x="T2" y="T3"/>
                  </a:cxn>
                  <a:cxn ang="T8">
                    <a:pos x="T4" y="T5"/>
                  </a:cxn>
                </a:cxnLst>
                <a:rect l="T9" t="T10" r="T11" b="T12"/>
                <a:pathLst>
                  <a:path w="8" h="22">
                    <a:moveTo>
                      <a:pt x="0" y="0"/>
                    </a:moveTo>
                    <a:lnTo>
                      <a:pt x="7" y="22"/>
                    </a:lnTo>
                    <a:lnTo>
                      <a:pt x="8" y="22"/>
                    </a:lnTo>
                  </a:path>
                </a:pathLst>
              </a:custGeom>
              <a:noFill/>
              <a:ln w="6350">
                <a:solidFill>
                  <a:srgbClr val="0C0CFF"/>
                </a:solidFill>
                <a:prstDash val="solid"/>
                <a:round/>
                <a:headEnd/>
                <a:tailEnd/>
              </a:ln>
            </p:spPr>
            <p:txBody>
              <a:bodyPr/>
              <a:lstStyle/>
              <a:p>
                <a:endParaRPr lang="en-US"/>
              </a:p>
            </p:txBody>
          </p:sp>
          <p:sp>
            <p:nvSpPr>
              <p:cNvPr id="280" name="Freeform 3819"/>
              <p:cNvSpPr>
                <a:spLocks/>
              </p:cNvSpPr>
              <p:nvPr/>
            </p:nvSpPr>
            <p:spPr bwMode="auto">
              <a:xfrm>
                <a:off x="3470275" y="5980113"/>
                <a:ext cx="1588" cy="6350"/>
              </a:xfrm>
              <a:custGeom>
                <a:avLst/>
                <a:gdLst>
                  <a:gd name="T0" fmla="*/ 0 w 8"/>
                  <a:gd name="T1" fmla="*/ 0 h 21"/>
                  <a:gd name="T2" fmla="*/ 7 w 8"/>
                  <a:gd name="T3" fmla="*/ 21 h 21"/>
                  <a:gd name="T4" fmla="*/ 8 w 8"/>
                  <a:gd name="T5" fmla="*/ 21 h 21"/>
                  <a:gd name="T6" fmla="*/ 0 60000 65536"/>
                  <a:gd name="T7" fmla="*/ 0 60000 65536"/>
                  <a:gd name="T8" fmla="*/ 0 60000 65536"/>
                  <a:gd name="T9" fmla="*/ 0 w 8"/>
                  <a:gd name="T10" fmla="*/ 0 h 21"/>
                  <a:gd name="T11" fmla="*/ 8 w 8"/>
                  <a:gd name="T12" fmla="*/ 21 h 21"/>
                </a:gdLst>
                <a:ahLst/>
                <a:cxnLst>
                  <a:cxn ang="T6">
                    <a:pos x="T0" y="T1"/>
                  </a:cxn>
                  <a:cxn ang="T7">
                    <a:pos x="T2" y="T3"/>
                  </a:cxn>
                  <a:cxn ang="T8">
                    <a:pos x="T4" y="T5"/>
                  </a:cxn>
                </a:cxnLst>
                <a:rect l="T9" t="T10" r="T11" b="T12"/>
                <a:pathLst>
                  <a:path w="8" h="21">
                    <a:moveTo>
                      <a:pt x="0" y="0"/>
                    </a:moveTo>
                    <a:lnTo>
                      <a:pt x="7" y="21"/>
                    </a:lnTo>
                    <a:lnTo>
                      <a:pt x="8" y="21"/>
                    </a:lnTo>
                  </a:path>
                </a:pathLst>
              </a:custGeom>
              <a:noFill/>
              <a:ln w="6350">
                <a:solidFill>
                  <a:srgbClr val="0C0CFF"/>
                </a:solidFill>
                <a:prstDash val="solid"/>
                <a:round/>
                <a:headEnd/>
                <a:tailEnd/>
              </a:ln>
            </p:spPr>
            <p:txBody>
              <a:bodyPr/>
              <a:lstStyle/>
              <a:p>
                <a:endParaRPr lang="en-US"/>
              </a:p>
            </p:txBody>
          </p:sp>
          <p:sp>
            <p:nvSpPr>
              <p:cNvPr id="281" name="Freeform 3820"/>
              <p:cNvSpPr>
                <a:spLocks/>
              </p:cNvSpPr>
              <p:nvPr/>
            </p:nvSpPr>
            <p:spPr bwMode="auto">
              <a:xfrm>
                <a:off x="3471863" y="5986463"/>
                <a:ext cx="1587" cy="4762"/>
              </a:xfrm>
              <a:custGeom>
                <a:avLst/>
                <a:gdLst>
                  <a:gd name="T0" fmla="*/ 0 w 7"/>
                  <a:gd name="T1" fmla="*/ 0 h 18"/>
                  <a:gd name="T2" fmla="*/ 6 w 7"/>
                  <a:gd name="T3" fmla="*/ 18 h 18"/>
                  <a:gd name="T4" fmla="*/ 7 w 7"/>
                  <a:gd name="T5" fmla="*/ 18 h 18"/>
                  <a:gd name="T6" fmla="*/ 0 60000 65536"/>
                  <a:gd name="T7" fmla="*/ 0 60000 65536"/>
                  <a:gd name="T8" fmla="*/ 0 60000 65536"/>
                  <a:gd name="T9" fmla="*/ 0 w 7"/>
                  <a:gd name="T10" fmla="*/ 0 h 18"/>
                  <a:gd name="T11" fmla="*/ 7 w 7"/>
                  <a:gd name="T12" fmla="*/ 18 h 18"/>
                </a:gdLst>
                <a:ahLst/>
                <a:cxnLst>
                  <a:cxn ang="T6">
                    <a:pos x="T0" y="T1"/>
                  </a:cxn>
                  <a:cxn ang="T7">
                    <a:pos x="T2" y="T3"/>
                  </a:cxn>
                  <a:cxn ang="T8">
                    <a:pos x="T4" y="T5"/>
                  </a:cxn>
                </a:cxnLst>
                <a:rect l="T9" t="T10" r="T11" b="T12"/>
                <a:pathLst>
                  <a:path w="7" h="18">
                    <a:moveTo>
                      <a:pt x="0" y="0"/>
                    </a:moveTo>
                    <a:lnTo>
                      <a:pt x="6" y="18"/>
                    </a:lnTo>
                    <a:lnTo>
                      <a:pt x="7" y="18"/>
                    </a:lnTo>
                  </a:path>
                </a:pathLst>
              </a:custGeom>
              <a:noFill/>
              <a:ln w="6350">
                <a:solidFill>
                  <a:srgbClr val="0C0CFF"/>
                </a:solidFill>
                <a:prstDash val="solid"/>
                <a:round/>
                <a:headEnd/>
                <a:tailEnd/>
              </a:ln>
            </p:spPr>
            <p:txBody>
              <a:bodyPr/>
              <a:lstStyle/>
              <a:p>
                <a:endParaRPr lang="en-US"/>
              </a:p>
            </p:txBody>
          </p:sp>
          <p:sp>
            <p:nvSpPr>
              <p:cNvPr id="282" name="Freeform 3821"/>
              <p:cNvSpPr>
                <a:spLocks/>
              </p:cNvSpPr>
              <p:nvPr/>
            </p:nvSpPr>
            <p:spPr bwMode="auto">
              <a:xfrm>
                <a:off x="3473450" y="5991225"/>
                <a:ext cx="3175" cy="4763"/>
              </a:xfrm>
              <a:custGeom>
                <a:avLst/>
                <a:gdLst>
                  <a:gd name="T0" fmla="*/ 0 w 8"/>
                  <a:gd name="T1" fmla="*/ 0 h 17"/>
                  <a:gd name="T2" fmla="*/ 7 w 8"/>
                  <a:gd name="T3" fmla="*/ 17 h 17"/>
                  <a:gd name="T4" fmla="*/ 8 w 8"/>
                  <a:gd name="T5" fmla="*/ 17 h 17"/>
                  <a:gd name="T6" fmla="*/ 0 60000 65536"/>
                  <a:gd name="T7" fmla="*/ 0 60000 65536"/>
                  <a:gd name="T8" fmla="*/ 0 60000 65536"/>
                  <a:gd name="T9" fmla="*/ 0 w 8"/>
                  <a:gd name="T10" fmla="*/ 0 h 17"/>
                  <a:gd name="T11" fmla="*/ 8 w 8"/>
                  <a:gd name="T12" fmla="*/ 17 h 17"/>
                </a:gdLst>
                <a:ahLst/>
                <a:cxnLst>
                  <a:cxn ang="T6">
                    <a:pos x="T0" y="T1"/>
                  </a:cxn>
                  <a:cxn ang="T7">
                    <a:pos x="T2" y="T3"/>
                  </a:cxn>
                  <a:cxn ang="T8">
                    <a:pos x="T4" y="T5"/>
                  </a:cxn>
                </a:cxnLst>
                <a:rect l="T9" t="T10" r="T11" b="T12"/>
                <a:pathLst>
                  <a:path w="8" h="17">
                    <a:moveTo>
                      <a:pt x="0" y="0"/>
                    </a:moveTo>
                    <a:lnTo>
                      <a:pt x="7" y="17"/>
                    </a:lnTo>
                    <a:lnTo>
                      <a:pt x="8" y="17"/>
                    </a:lnTo>
                  </a:path>
                </a:pathLst>
              </a:custGeom>
              <a:noFill/>
              <a:ln w="6350">
                <a:solidFill>
                  <a:srgbClr val="0C0CFF"/>
                </a:solidFill>
                <a:prstDash val="solid"/>
                <a:round/>
                <a:headEnd/>
                <a:tailEnd/>
              </a:ln>
            </p:spPr>
            <p:txBody>
              <a:bodyPr/>
              <a:lstStyle/>
              <a:p>
                <a:endParaRPr lang="en-US"/>
              </a:p>
            </p:txBody>
          </p:sp>
          <p:sp>
            <p:nvSpPr>
              <p:cNvPr id="283" name="Freeform 3822"/>
              <p:cNvSpPr>
                <a:spLocks/>
              </p:cNvSpPr>
              <p:nvPr/>
            </p:nvSpPr>
            <p:spPr bwMode="auto">
              <a:xfrm>
                <a:off x="3476625" y="5995988"/>
                <a:ext cx="1588" cy="4762"/>
              </a:xfrm>
              <a:custGeom>
                <a:avLst/>
                <a:gdLst>
                  <a:gd name="T0" fmla="*/ 0 w 7"/>
                  <a:gd name="T1" fmla="*/ 0 h 15"/>
                  <a:gd name="T2" fmla="*/ 6 w 7"/>
                  <a:gd name="T3" fmla="*/ 15 h 15"/>
                  <a:gd name="T4" fmla="*/ 7 w 7"/>
                  <a:gd name="T5" fmla="*/ 15 h 15"/>
                  <a:gd name="T6" fmla="*/ 0 60000 65536"/>
                  <a:gd name="T7" fmla="*/ 0 60000 65536"/>
                  <a:gd name="T8" fmla="*/ 0 60000 65536"/>
                  <a:gd name="T9" fmla="*/ 0 w 7"/>
                  <a:gd name="T10" fmla="*/ 0 h 15"/>
                  <a:gd name="T11" fmla="*/ 7 w 7"/>
                  <a:gd name="T12" fmla="*/ 15 h 15"/>
                </a:gdLst>
                <a:ahLst/>
                <a:cxnLst>
                  <a:cxn ang="T6">
                    <a:pos x="T0" y="T1"/>
                  </a:cxn>
                  <a:cxn ang="T7">
                    <a:pos x="T2" y="T3"/>
                  </a:cxn>
                  <a:cxn ang="T8">
                    <a:pos x="T4" y="T5"/>
                  </a:cxn>
                </a:cxnLst>
                <a:rect l="T9" t="T10" r="T11" b="T12"/>
                <a:pathLst>
                  <a:path w="7" h="15">
                    <a:moveTo>
                      <a:pt x="0" y="0"/>
                    </a:moveTo>
                    <a:lnTo>
                      <a:pt x="6" y="15"/>
                    </a:lnTo>
                    <a:lnTo>
                      <a:pt x="7" y="15"/>
                    </a:lnTo>
                  </a:path>
                </a:pathLst>
              </a:custGeom>
              <a:noFill/>
              <a:ln w="6350">
                <a:solidFill>
                  <a:srgbClr val="0C0CFF"/>
                </a:solidFill>
                <a:prstDash val="solid"/>
                <a:round/>
                <a:headEnd/>
                <a:tailEnd/>
              </a:ln>
            </p:spPr>
            <p:txBody>
              <a:bodyPr/>
              <a:lstStyle/>
              <a:p>
                <a:endParaRPr lang="en-US"/>
              </a:p>
            </p:txBody>
          </p:sp>
          <p:sp>
            <p:nvSpPr>
              <p:cNvPr id="284" name="Freeform 3823"/>
              <p:cNvSpPr>
                <a:spLocks/>
              </p:cNvSpPr>
              <p:nvPr/>
            </p:nvSpPr>
            <p:spPr bwMode="auto">
              <a:xfrm>
                <a:off x="3478213" y="6000750"/>
                <a:ext cx="1587" cy="4763"/>
              </a:xfrm>
              <a:custGeom>
                <a:avLst/>
                <a:gdLst>
                  <a:gd name="T0" fmla="*/ 0 w 8"/>
                  <a:gd name="T1" fmla="*/ 0 h 13"/>
                  <a:gd name="T2" fmla="*/ 7 w 8"/>
                  <a:gd name="T3" fmla="*/ 13 h 13"/>
                  <a:gd name="T4" fmla="*/ 8 w 8"/>
                  <a:gd name="T5" fmla="*/ 13 h 13"/>
                  <a:gd name="T6" fmla="*/ 0 60000 65536"/>
                  <a:gd name="T7" fmla="*/ 0 60000 65536"/>
                  <a:gd name="T8" fmla="*/ 0 60000 65536"/>
                  <a:gd name="T9" fmla="*/ 0 w 8"/>
                  <a:gd name="T10" fmla="*/ 0 h 13"/>
                  <a:gd name="T11" fmla="*/ 8 w 8"/>
                  <a:gd name="T12" fmla="*/ 13 h 13"/>
                </a:gdLst>
                <a:ahLst/>
                <a:cxnLst>
                  <a:cxn ang="T6">
                    <a:pos x="T0" y="T1"/>
                  </a:cxn>
                  <a:cxn ang="T7">
                    <a:pos x="T2" y="T3"/>
                  </a:cxn>
                  <a:cxn ang="T8">
                    <a:pos x="T4" y="T5"/>
                  </a:cxn>
                </a:cxnLst>
                <a:rect l="T9" t="T10" r="T11" b="T12"/>
                <a:pathLst>
                  <a:path w="8" h="13">
                    <a:moveTo>
                      <a:pt x="0" y="0"/>
                    </a:moveTo>
                    <a:lnTo>
                      <a:pt x="7" y="13"/>
                    </a:lnTo>
                    <a:lnTo>
                      <a:pt x="8" y="13"/>
                    </a:lnTo>
                  </a:path>
                </a:pathLst>
              </a:custGeom>
              <a:noFill/>
              <a:ln w="6350">
                <a:solidFill>
                  <a:srgbClr val="0C0CFF"/>
                </a:solidFill>
                <a:prstDash val="solid"/>
                <a:round/>
                <a:headEnd/>
                <a:tailEnd/>
              </a:ln>
            </p:spPr>
            <p:txBody>
              <a:bodyPr/>
              <a:lstStyle/>
              <a:p>
                <a:endParaRPr lang="en-US"/>
              </a:p>
            </p:txBody>
          </p:sp>
          <p:sp>
            <p:nvSpPr>
              <p:cNvPr id="285" name="Freeform 3824"/>
              <p:cNvSpPr>
                <a:spLocks/>
              </p:cNvSpPr>
              <p:nvPr/>
            </p:nvSpPr>
            <p:spPr bwMode="auto">
              <a:xfrm>
                <a:off x="3479800" y="6005513"/>
                <a:ext cx="1588" cy="3175"/>
              </a:xfrm>
              <a:custGeom>
                <a:avLst/>
                <a:gdLst>
                  <a:gd name="T0" fmla="*/ 0 w 7"/>
                  <a:gd name="T1" fmla="*/ 0 h 12"/>
                  <a:gd name="T2" fmla="*/ 6 w 7"/>
                  <a:gd name="T3" fmla="*/ 12 h 12"/>
                  <a:gd name="T4" fmla="*/ 7 w 7"/>
                  <a:gd name="T5" fmla="*/ 12 h 12"/>
                  <a:gd name="T6" fmla="*/ 0 60000 65536"/>
                  <a:gd name="T7" fmla="*/ 0 60000 65536"/>
                  <a:gd name="T8" fmla="*/ 0 60000 65536"/>
                  <a:gd name="T9" fmla="*/ 0 w 7"/>
                  <a:gd name="T10" fmla="*/ 0 h 12"/>
                  <a:gd name="T11" fmla="*/ 7 w 7"/>
                  <a:gd name="T12" fmla="*/ 12 h 12"/>
                </a:gdLst>
                <a:ahLst/>
                <a:cxnLst>
                  <a:cxn ang="T6">
                    <a:pos x="T0" y="T1"/>
                  </a:cxn>
                  <a:cxn ang="T7">
                    <a:pos x="T2" y="T3"/>
                  </a:cxn>
                  <a:cxn ang="T8">
                    <a:pos x="T4" y="T5"/>
                  </a:cxn>
                </a:cxnLst>
                <a:rect l="T9" t="T10" r="T11" b="T12"/>
                <a:pathLst>
                  <a:path w="7" h="12">
                    <a:moveTo>
                      <a:pt x="0" y="0"/>
                    </a:moveTo>
                    <a:lnTo>
                      <a:pt x="6" y="12"/>
                    </a:lnTo>
                    <a:lnTo>
                      <a:pt x="7" y="12"/>
                    </a:lnTo>
                  </a:path>
                </a:pathLst>
              </a:custGeom>
              <a:noFill/>
              <a:ln w="6350">
                <a:solidFill>
                  <a:srgbClr val="0C0CFF"/>
                </a:solidFill>
                <a:prstDash val="solid"/>
                <a:round/>
                <a:headEnd/>
                <a:tailEnd/>
              </a:ln>
            </p:spPr>
            <p:txBody>
              <a:bodyPr/>
              <a:lstStyle/>
              <a:p>
                <a:endParaRPr lang="en-US"/>
              </a:p>
            </p:txBody>
          </p:sp>
          <p:sp>
            <p:nvSpPr>
              <p:cNvPr id="286" name="Freeform 3825"/>
              <p:cNvSpPr>
                <a:spLocks/>
              </p:cNvSpPr>
              <p:nvPr/>
            </p:nvSpPr>
            <p:spPr bwMode="auto">
              <a:xfrm>
                <a:off x="3481388" y="6008688"/>
                <a:ext cx="3175" cy="3175"/>
              </a:xfrm>
              <a:custGeom>
                <a:avLst/>
                <a:gdLst>
                  <a:gd name="T0" fmla="*/ 0 w 8"/>
                  <a:gd name="T1" fmla="*/ 0 h 10"/>
                  <a:gd name="T2" fmla="*/ 7 w 8"/>
                  <a:gd name="T3" fmla="*/ 10 h 10"/>
                  <a:gd name="T4" fmla="*/ 8 w 8"/>
                  <a:gd name="T5" fmla="*/ 10 h 10"/>
                  <a:gd name="T6" fmla="*/ 0 60000 65536"/>
                  <a:gd name="T7" fmla="*/ 0 60000 65536"/>
                  <a:gd name="T8" fmla="*/ 0 60000 65536"/>
                  <a:gd name="T9" fmla="*/ 0 w 8"/>
                  <a:gd name="T10" fmla="*/ 0 h 10"/>
                  <a:gd name="T11" fmla="*/ 8 w 8"/>
                  <a:gd name="T12" fmla="*/ 10 h 10"/>
                </a:gdLst>
                <a:ahLst/>
                <a:cxnLst>
                  <a:cxn ang="T6">
                    <a:pos x="T0" y="T1"/>
                  </a:cxn>
                  <a:cxn ang="T7">
                    <a:pos x="T2" y="T3"/>
                  </a:cxn>
                  <a:cxn ang="T8">
                    <a:pos x="T4" y="T5"/>
                  </a:cxn>
                </a:cxnLst>
                <a:rect l="T9" t="T10" r="T11" b="T12"/>
                <a:pathLst>
                  <a:path w="8" h="10">
                    <a:moveTo>
                      <a:pt x="0" y="0"/>
                    </a:moveTo>
                    <a:lnTo>
                      <a:pt x="7" y="10"/>
                    </a:lnTo>
                    <a:lnTo>
                      <a:pt x="8" y="10"/>
                    </a:lnTo>
                  </a:path>
                </a:pathLst>
              </a:custGeom>
              <a:noFill/>
              <a:ln w="6350">
                <a:solidFill>
                  <a:srgbClr val="0C0CFF"/>
                </a:solidFill>
                <a:prstDash val="solid"/>
                <a:round/>
                <a:headEnd/>
                <a:tailEnd/>
              </a:ln>
            </p:spPr>
            <p:txBody>
              <a:bodyPr/>
              <a:lstStyle/>
              <a:p>
                <a:endParaRPr lang="en-US"/>
              </a:p>
            </p:txBody>
          </p:sp>
          <p:sp>
            <p:nvSpPr>
              <p:cNvPr id="287" name="Freeform 3826"/>
              <p:cNvSpPr>
                <a:spLocks/>
              </p:cNvSpPr>
              <p:nvPr/>
            </p:nvSpPr>
            <p:spPr bwMode="auto">
              <a:xfrm>
                <a:off x="3482975" y="6011863"/>
                <a:ext cx="3175" cy="3175"/>
              </a:xfrm>
              <a:custGeom>
                <a:avLst/>
                <a:gdLst>
                  <a:gd name="T0" fmla="*/ 0 w 7"/>
                  <a:gd name="T1" fmla="*/ 0 h 9"/>
                  <a:gd name="T2" fmla="*/ 6 w 7"/>
                  <a:gd name="T3" fmla="*/ 9 h 9"/>
                  <a:gd name="T4" fmla="*/ 7 w 7"/>
                  <a:gd name="T5" fmla="*/ 9 h 9"/>
                  <a:gd name="T6" fmla="*/ 0 60000 65536"/>
                  <a:gd name="T7" fmla="*/ 0 60000 65536"/>
                  <a:gd name="T8" fmla="*/ 0 60000 65536"/>
                  <a:gd name="T9" fmla="*/ 0 w 7"/>
                  <a:gd name="T10" fmla="*/ 0 h 9"/>
                  <a:gd name="T11" fmla="*/ 7 w 7"/>
                  <a:gd name="T12" fmla="*/ 9 h 9"/>
                </a:gdLst>
                <a:ahLst/>
                <a:cxnLst>
                  <a:cxn ang="T6">
                    <a:pos x="T0" y="T1"/>
                  </a:cxn>
                  <a:cxn ang="T7">
                    <a:pos x="T2" y="T3"/>
                  </a:cxn>
                  <a:cxn ang="T8">
                    <a:pos x="T4" y="T5"/>
                  </a:cxn>
                </a:cxnLst>
                <a:rect l="T9" t="T10" r="T11" b="T12"/>
                <a:pathLst>
                  <a:path w="7" h="9">
                    <a:moveTo>
                      <a:pt x="0" y="0"/>
                    </a:moveTo>
                    <a:lnTo>
                      <a:pt x="6" y="9"/>
                    </a:lnTo>
                    <a:lnTo>
                      <a:pt x="7" y="9"/>
                    </a:lnTo>
                  </a:path>
                </a:pathLst>
              </a:custGeom>
              <a:noFill/>
              <a:ln w="6350">
                <a:solidFill>
                  <a:srgbClr val="0C0CFF"/>
                </a:solidFill>
                <a:prstDash val="solid"/>
                <a:round/>
                <a:headEnd/>
                <a:tailEnd/>
              </a:ln>
            </p:spPr>
            <p:txBody>
              <a:bodyPr/>
              <a:lstStyle/>
              <a:p>
                <a:endParaRPr lang="en-US"/>
              </a:p>
            </p:txBody>
          </p:sp>
          <p:sp>
            <p:nvSpPr>
              <p:cNvPr id="288" name="Freeform 3827"/>
              <p:cNvSpPr>
                <a:spLocks/>
              </p:cNvSpPr>
              <p:nvPr/>
            </p:nvSpPr>
            <p:spPr bwMode="auto">
              <a:xfrm>
                <a:off x="3486150" y="6015038"/>
                <a:ext cx="1588" cy="1587"/>
              </a:xfrm>
              <a:custGeom>
                <a:avLst/>
                <a:gdLst>
                  <a:gd name="T0" fmla="*/ 0 w 8"/>
                  <a:gd name="T1" fmla="*/ 0 h 8"/>
                  <a:gd name="T2" fmla="*/ 7 w 8"/>
                  <a:gd name="T3" fmla="*/ 8 h 8"/>
                  <a:gd name="T4" fmla="*/ 8 w 8"/>
                  <a:gd name="T5" fmla="*/ 8 h 8"/>
                  <a:gd name="T6" fmla="*/ 0 60000 65536"/>
                  <a:gd name="T7" fmla="*/ 0 60000 65536"/>
                  <a:gd name="T8" fmla="*/ 0 60000 65536"/>
                  <a:gd name="T9" fmla="*/ 0 w 8"/>
                  <a:gd name="T10" fmla="*/ 0 h 8"/>
                  <a:gd name="T11" fmla="*/ 8 w 8"/>
                  <a:gd name="T12" fmla="*/ 8 h 8"/>
                </a:gdLst>
                <a:ahLst/>
                <a:cxnLst>
                  <a:cxn ang="T6">
                    <a:pos x="T0" y="T1"/>
                  </a:cxn>
                  <a:cxn ang="T7">
                    <a:pos x="T2" y="T3"/>
                  </a:cxn>
                  <a:cxn ang="T8">
                    <a:pos x="T4" y="T5"/>
                  </a:cxn>
                </a:cxnLst>
                <a:rect l="T9" t="T10" r="T11" b="T12"/>
                <a:pathLst>
                  <a:path w="8" h="8">
                    <a:moveTo>
                      <a:pt x="0" y="0"/>
                    </a:moveTo>
                    <a:lnTo>
                      <a:pt x="7" y="8"/>
                    </a:lnTo>
                    <a:lnTo>
                      <a:pt x="8" y="8"/>
                    </a:lnTo>
                  </a:path>
                </a:pathLst>
              </a:custGeom>
              <a:noFill/>
              <a:ln w="6350">
                <a:solidFill>
                  <a:srgbClr val="0C0CFF"/>
                </a:solidFill>
                <a:prstDash val="solid"/>
                <a:round/>
                <a:headEnd/>
                <a:tailEnd/>
              </a:ln>
            </p:spPr>
            <p:txBody>
              <a:bodyPr/>
              <a:lstStyle/>
              <a:p>
                <a:endParaRPr lang="en-US"/>
              </a:p>
            </p:txBody>
          </p:sp>
          <p:sp>
            <p:nvSpPr>
              <p:cNvPr id="289" name="Freeform 3828"/>
              <p:cNvSpPr>
                <a:spLocks/>
              </p:cNvSpPr>
              <p:nvPr/>
            </p:nvSpPr>
            <p:spPr bwMode="auto">
              <a:xfrm>
                <a:off x="3487738" y="6016625"/>
                <a:ext cx="1587" cy="3175"/>
              </a:xfrm>
              <a:custGeom>
                <a:avLst/>
                <a:gdLst>
                  <a:gd name="T0" fmla="*/ 0 w 7"/>
                  <a:gd name="T1" fmla="*/ 0 h 7"/>
                  <a:gd name="T2" fmla="*/ 6 w 7"/>
                  <a:gd name="T3" fmla="*/ 7 h 7"/>
                  <a:gd name="T4" fmla="*/ 7 w 7"/>
                  <a:gd name="T5" fmla="*/ 7 h 7"/>
                  <a:gd name="T6" fmla="*/ 0 60000 65536"/>
                  <a:gd name="T7" fmla="*/ 0 60000 65536"/>
                  <a:gd name="T8" fmla="*/ 0 60000 65536"/>
                  <a:gd name="T9" fmla="*/ 0 w 7"/>
                  <a:gd name="T10" fmla="*/ 0 h 7"/>
                  <a:gd name="T11" fmla="*/ 7 w 7"/>
                  <a:gd name="T12" fmla="*/ 7 h 7"/>
                </a:gdLst>
                <a:ahLst/>
                <a:cxnLst>
                  <a:cxn ang="T6">
                    <a:pos x="T0" y="T1"/>
                  </a:cxn>
                  <a:cxn ang="T7">
                    <a:pos x="T2" y="T3"/>
                  </a:cxn>
                  <a:cxn ang="T8">
                    <a:pos x="T4" y="T5"/>
                  </a:cxn>
                </a:cxnLst>
                <a:rect l="T9" t="T10" r="T11" b="T12"/>
                <a:pathLst>
                  <a:path w="7" h="7">
                    <a:moveTo>
                      <a:pt x="0" y="0"/>
                    </a:moveTo>
                    <a:lnTo>
                      <a:pt x="6" y="7"/>
                    </a:lnTo>
                    <a:lnTo>
                      <a:pt x="7" y="7"/>
                    </a:lnTo>
                  </a:path>
                </a:pathLst>
              </a:custGeom>
              <a:noFill/>
              <a:ln w="6350">
                <a:solidFill>
                  <a:srgbClr val="0C0CFF"/>
                </a:solidFill>
                <a:prstDash val="solid"/>
                <a:round/>
                <a:headEnd/>
                <a:tailEnd/>
              </a:ln>
            </p:spPr>
            <p:txBody>
              <a:bodyPr/>
              <a:lstStyle/>
              <a:p>
                <a:endParaRPr lang="en-US"/>
              </a:p>
            </p:txBody>
          </p:sp>
          <p:sp>
            <p:nvSpPr>
              <p:cNvPr id="290" name="Freeform 3829"/>
              <p:cNvSpPr>
                <a:spLocks/>
              </p:cNvSpPr>
              <p:nvPr/>
            </p:nvSpPr>
            <p:spPr bwMode="auto">
              <a:xfrm>
                <a:off x="3489325" y="6019800"/>
                <a:ext cx="3175" cy="1588"/>
              </a:xfrm>
              <a:custGeom>
                <a:avLst/>
                <a:gdLst>
                  <a:gd name="T0" fmla="*/ 0 w 8"/>
                  <a:gd name="T1" fmla="*/ 0 h 6"/>
                  <a:gd name="T2" fmla="*/ 7 w 8"/>
                  <a:gd name="T3" fmla="*/ 6 h 6"/>
                  <a:gd name="T4" fmla="*/ 8 w 8"/>
                  <a:gd name="T5" fmla="*/ 6 h 6"/>
                  <a:gd name="T6" fmla="*/ 0 60000 65536"/>
                  <a:gd name="T7" fmla="*/ 0 60000 65536"/>
                  <a:gd name="T8" fmla="*/ 0 60000 65536"/>
                  <a:gd name="T9" fmla="*/ 0 w 8"/>
                  <a:gd name="T10" fmla="*/ 0 h 6"/>
                  <a:gd name="T11" fmla="*/ 8 w 8"/>
                  <a:gd name="T12" fmla="*/ 6 h 6"/>
                </a:gdLst>
                <a:ahLst/>
                <a:cxnLst>
                  <a:cxn ang="T6">
                    <a:pos x="T0" y="T1"/>
                  </a:cxn>
                  <a:cxn ang="T7">
                    <a:pos x="T2" y="T3"/>
                  </a:cxn>
                  <a:cxn ang="T8">
                    <a:pos x="T4" y="T5"/>
                  </a:cxn>
                </a:cxnLst>
                <a:rect l="T9" t="T10" r="T11" b="T12"/>
                <a:pathLst>
                  <a:path w="8" h="6">
                    <a:moveTo>
                      <a:pt x="0" y="0"/>
                    </a:moveTo>
                    <a:lnTo>
                      <a:pt x="7" y="6"/>
                    </a:lnTo>
                    <a:lnTo>
                      <a:pt x="8" y="6"/>
                    </a:lnTo>
                  </a:path>
                </a:pathLst>
              </a:custGeom>
              <a:noFill/>
              <a:ln w="6350">
                <a:solidFill>
                  <a:srgbClr val="0C0CFF"/>
                </a:solidFill>
                <a:prstDash val="solid"/>
                <a:round/>
                <a:headEnd/>
                <a:tailEnd/>
              </a:ln>
            </p:spPr>
            <p:txBody>
              <a:bodyPr/>
              <a:lstStyle/>
              <a:p>
                <a:endParaRPr lang="en-US"/>
              </a:p>
            </p:txBody>
          </p:sp>
          <p:sp>
            <p:nvSpPr>
              <p:cNvPr id="291" name="Freeform 3830"/>
              <p:cNvSpPr>
                <a:spLocks/>
              </p:cNvSpPr>
              <p:nvPr/>
            </p:nvSpPr>
            <p:spPr bwMode="auto">
              <a:xfrm>
                <a:off x="3490913" y="6021388"/>
                <a:ext cx="3175" cy="1587"/>
              </a:xfrm>
              <a:custGeom>
                <a:avLst/>
                <a:gdLst>
                  <a:gd name="T0" fmla="*/ 0 w 8"/>
                  <a:gd name="T1" fmla="*/ 0 h 5"/>
                  <a:gd name="T2" fmla="*/ 7 w 8"/>
                  <a:gd name="T3" fmla="*/ 5 h 5"/>
                  <a:gd name="T4" fmla="*/ 8 w 8"/>
                  <a:gd name="T5" fmla="*/ 5 h 5"/>
                  <a:gd name="T6" fmla="*/ 0 60000 65536"/>
                  <a:gd name="T7" fmla="*/ 0 60000 65536"/>
                  <a:gd name="T8" fmla="*/ 0 60000 65536"/>
                  <a:gd name="T9" fmla="*/ 0 w 8"/>
                  <a:gd name="T10" fmla="*/ 0 h 5"/>
                  <a:gd name="T11" fmla="*/ 8 w 8"/>
                  <a:gd name="T12" fmla="*/ 5 h 5"/>
                </a:gdLst>
                <a:ahLst/>
                <a:cxnLst>
                  <a:cxn ang="T6">
                    <a:pos x="T0" y="T1"/>
                  </a:cxn>
                  <a:cxn ang="T7">
                    <a:pos x="T2" y="T3"/>
                  </a:cxn>
                  <a:cxn ang="T8">
                    <a:pos x="T4" y="T5"/>
                  </a:cxn>
                </a:cxnLst>
                <a:rect l="T9" t="T10" r="T11" b="T12"/>
                <a:pathLst>
                  <a:path w="8" h="5">
                    <a:moveTo>
                      <a:pt x="0" y="0"/>
                    </a:moveTo>
                    <a:lnTo>
                      <a:pt x="7" y="5"/>
                    </a:lnTo>
                    <a:lnTo>
                      <a:pt x="8" y="5"/>
                    </a:lnTo>
                  </a:path>
                </a:pathLst>
              </a:custGeom>
              <a:noFill/>
              <a:ln w="6350">
                <a:solidFill>
                  <a:srgbClr val="0C0CFF"/>
                </a:solidFill>
                <a:prstDash val="solid"/>
                <a:round/>
                <a:headEnd/>
                <a:tailEnd/>
              </a:ln>
            </p:spPr>
            <p:txBody>
              <a:bodyPr/>
              <a:lstStyle/>
              <a:p>
                <a:endParaRPr lang="en-US"/>
              </a:p>
            </p:txBody>
          </p:sp>
          <p:sp>
            <p:nvSpPr>
              <p:cNvPr id="292" name="Freeform 3831"/>
              <p:cNvSpPr>
                <a:spLocks/>
              </p:cNvSpPr>
              <p:nvPr/>
            </p:nvSpPr>
            <p:spPr bwMode="auto">
              <a:xfrm>
                <a:off x="3494088" y="6022975"/>
                <a:ext cx="1587" cy="1588"/>
              </a:xfrm>
              <a:custGeom>
                <a:avLst/>
                <a:gdLst>
                  <a:gd name="T0" fmla="*/ 0 w 7"/>
                  <a:gd name="T1" fmla="*/ 0 h 4"/>
                  <a:gd name="T2" fmla="*/ 6 w 7"/>
                  <a:gd name="T3" fmla="*/ 4 h 4"/>
                  <a:gd name="T4" fmla="*/ 7 w 7"/>
                  <a:gd name="T5" fmla="*/ 4 h 4"/>
                  <a:gd name="T6" fmla="*/ 0 60000 65536"/>
                  <a:gd name="T7" fmla="*/ 0 60000 65536"/>
                  <a:gd name="T8" fmla="*/ 0 60000 65536"/>
                  <a:gd name="T9" fmla="*/ 0 w 7"/>
                  <a:gd name="T10" fmla="*/ 0 h 4"/>
                  <a:gd name="T11" fmla="*/ 7 w 7"/>
                  <a:gd name="T12" fmla="*/ 4 h 4"/>
                </a:gdLst>
                <a:ahLst/>
                <a:cxnLst>
                  <a:cxn ang="T6">
                    <a:pos x="T0" y="T1"/>
                  </a:cxn>
                  <a:cxn ang="T7">
                    <a:pos x="T2" y="T3"/>
                  </a:cxn>
                  <a:cxn ang="T8">
                    <a:pos x="T4" y="T5"/>
                  </a:cxn>
                </a:cxnLst>
                <a:rect l="T9" t="T10" r="T11" b="T12"/>
                <a:pathLst>
                  <a:path w="7" h="4">
                    <a:moveTo>
                      <a:pt x="0" y="0"/>
                    </a:moveTo>
                    <a:lnTo>
                      <a:pt x="6" y="4"/>
                    </a:lnTo>
                    <a:lnTo>
                      <a:pt x="7" y="4"/>
                    </a:lnTo>
                  </a:path>
                </a:pathLst>
              </a:custGeom>
              <a:noFill/>
              <a:ln w="6350">
                <a:solidFill>
                  <a:srgbClr val="0C0CFF"/>
                </a:solidFill>
                <a:prstDash val="solid"/>
                <a:round/>
                <a:headEnd/>
                <a:tailEnd/>
              </a:ln>
            </p:spPr>
            <p:txBody>
              <a:bodyPr/>
              <a:lstStyle/>
              <a:p>
                <a:endParaRPr lang="en-US"/>
              </a:p>
            </p:txBody>
          </p:sp>
          <p:sp>
            <p:nvSpPr>
              <p:cNvPr id="293" name="Freeform 3832"/>
              <p:cNvSpPr>
                <a:spLocks/>
              </p:cNvSpPr>
              <p:nvPr/>
            </p:nvSpPr>
            <p:spPr bwMode="auto">
              <a:xfrm>
                <a:off x="3495675" y="6022975"/>
                <a:ext cx="1588" cy="1588"/>
              </a:xfrm>
              <a:custGeom>
                <a:avLst/>
                <a:gdLst>
                  <a:gd name="T0" fmla="*/ 0 w 8"/>
                  <a:gd name="T1" fmla="*/ 0 h 4"/>
                  <a:gd name="T2" fmla="*/ 7 w 8"/>
                  <a:gd name="T3" fmla="*/ 4 h 4"/>
                  <a:gd name="T4" fmla="*/ 8 w 8"/>
                  <a:gd name="T5" fmla="*/ 4 h 4"/>
                  <a:gd name="T6" fmla="*/ 0 60000 65536"/>
                  <a:gd name="T7" fmla="*/ 0 60000 65536"/>
                  <a:gd name="T8" fmla="*/ 0 60000 65536"/>
                  <a:gd name="T9" fmla="*/ 0 w 8"/>
                  <a:gd name="T10" fmla="*/ 0 h 4"/>
                  <a:gd name="T11" fmla="*/ 8 w 8"/>
                  <a:gd name="T12" fmla="*/ 4 h 4"/>
                </a:gdLst>
                <a:ahLst/>
                <a:cxnLst>
                  <a:cxn ang="T6">
                    <a:pos x="T0" y="T1"/>
                  </a:cxn>
                  <a:cxn ang="T7">
                    <a:pos x="T2" y="T3"/>
                  </a:cxn>
                  <a:cxn ang="T8">
                    <a:pos x="T4" y="T5"/>
                  </a:cxn>
                </a:cxnLst>
                <a:rect l="T9" t="T10" r="T11" b="T12"/>
                <a:pathLst>
                  <a:path w="8" h="4">
                    <a:moveTo>
                      <a:pt x="0" y="0"/>
                    </a:moveTo>
                    <a:lnTo>
                      <a:pt x="7" y="4"/>
                    </a:lnTo>
                    <a:lnTo>
                      <a:pt x="8" y="4"/>
                    </a:lnTo>
                  </a:path>
                </a:pathLst>
              </a:custGeom>
              <a:noFill/>
              <a:ln w="6350">
                <a:solidFill>
                  <a:srgbClr val="0C0CFF"/>
                </a:solidFill>
                <a:prstDash val="solid"/>
                <a:round/>
                <a:headEnd/>
                <a:tailEnd/>
              </a:ln>
            </p:spPr>
            <p:txBody>
              <a:bodyPr/>
              <a:lstStyle/>
              <a:p>
                <a:endParaRPr lang="en-US"/>
              </a:p>
            </p:txBody>
          </p:sp>
          <p:sp>
            <p:nvSpPr>
              <p:cNvPr id="294" name="Freeform 3833"/>
              <p:cNvSpPr>
                <a:spLocks/>
              </p:cNvSpPr>
              <p:nvPr/>
            </p:nvSpPr>
            <p:spPr bwMode="auto">
              <a:xfrm>
                <a:off x="3497263" y="6024563"/>
                <a:ext cx="3175" cy="1587"/>
              </a:xfrm>
              <a:custGeom>
                <a:avLst/>
                <a:gdLst>
                  <a:gd name="T0" fmla="*/ 0 w 7"/>
                  <a:gd name="T1" fmla="*/ 0 h 3"/>
                  <a:gd name="T2" fmla="*/ 6 w 7"/>
                  <a:gd name="T3" fmla="*/ 3 h 3"/>
                  <a:gd name="T4" fmla="*/ 7 w 7"/>
                  <a:gd name="T5" fmla="*/ 3 h 3"/>
                  <a:gd name="T6" fmla="*/ 0 60000 65536"/>
                  <a:gd name="T7" fmla="*/ 0 60000 65536"/>
                  <a:gd name="T8" fmla="*/ 0 60000 65536"/>
                  <a:gd name="T9" fmla="*/ 0 w 7"/>
                  <a:gd name="T10" fmla="*/ 0 h 3"/>
                  <a:gd name="T11" fmla="*/ 7 w 7"/>
                  <a:gd name="T12" fmla="*/ 3 h 3"/>
                </a:gdLst>
                <a:ahLst/>
                <a:cxnLst>
                  <a:cxn ang="T6">
                    <a:pos x="T0" y="T1"/>
                  </a:cxn>
                  <a:cxn ang="T7">
                    <a:pos x="T2" y="T3"/>
                  </a:cxn>
                  <a:cxn ang="T8">
                    <a:pos x="T4" y="T5"/>
                  </a:cxn>
                </a:cxnLst>
                <a:rect l="T9" t="T10" r="T11" b="T12"/>
                <a:pathLst>
                  <a:path w="7" h="3">
                    <a:moveTo>
                      <a:pt x="0" y="0"/>
                    </a:moveTo>
                    <a:lnTo>
                      <a:pt x="6" y="3"/>
                    </a:lnTo>
                    <a:lnTo>
                      <a:pt x="7" y="3"/>
                    </a:lnTo>
                  </a:path>
                </a:pathLst>
              </a:custGeom>
              <a:noFill/>
              <a:ln w="6350">
                <a:solidFill>
                  <a:srgbClr val="0C0CFF"/>
                </a:solidFill>
                <a:prstDash val="solid"/>
                <a:round/>
                <a:headEnd/>
                <a:tailEnd/>
              </a:ln>
            </p:spPr>
            <p:txBody>
              <a:bodyPr/>
              <a:lstStyle/>
              <a:p>
                <a:endParaRPr lang="en-US"/>
              </a:p>
            </p:txBody>
          </p:sp>
          <p:sp>
            <p:nvSpPr>
              <p:cNvPr id="295" name="Freeform 3834"/>
              <p:cNvSpPr>
                <a:spLocks/>
              </p:cNvSpPr>
              <p:nvPr/>
            </p:nvSpPr>
            <p:spPr bwMode="auto">
              <a:xfrm>
                <a:off x="3498850" y="6026150"/>
                <a:ext cx="3175" cy="1588"/>
              </a:xfrm>
              <a:custGeom>
                <a:avLst/>
                <a:gdLst>
                  <a:gd name="T0" fmla="*/ 0 w 8"/>
                  <a:gd name="T1" fmla="*/ 0 h 3"/>
                  <a:gd name="T2" fmla="*/ 7 w 8"/>
                  <a:gd name="T3" fmla="*/ 3 h 3"/>
                  <a:gd name="T4" fmla="*/ 8 w 8"/>
                  <a:gd name="T5" fmla="*/ 3 h 3"/>
                  <a:gd name="T6" fmla="*/ 0 60000 65536"/>
                  <a:gd name="T7" fmla="*/ 0 60000 65536"/>
                  <a:gd name="T8" fmla="*/ 0 60000 65536"/>
                  <a:gd name="T9" fmla="*/ 0 w 8"/>
                  <a:gd name="T10" fmla="*/ 0 h 3"/>
                  <a:gd name="T11" fmla="*/ 8 w 8"/>
                  <a:gd name="T12" fmla="*/ 3 h 3"/>
                </a:gdLst>
                <a:ahLst/>
                <a:cxnLst>
                  <a:cxn ang="T6">
                    <a:pos x="T0" y="T1"/>
                  </a:cxn>
                  <a:cxn ang="T7">
                    <a:pos x="T2" y="T3"/>
                  </a:cxn>
                  <a:cxn ang="T8">
                    <a:pos x="T4" y="T5"/>
                  </a:cxn>
                </a:cxnLst>
                <a:rect l="T9" t="T10" r="T11" b="T12"/>
                <a:pathLst>
                  <a:path w="8" h="3">
                    <a:moveTo>
                      <a:pt x="0" y="0"/>
                    </a:moveTo>
                    <a:lnTo>
                      <a:pt x="7" y="3"/>
                    </a:lnTo>
                    <a:lnTo>
                      <a:pt x="8" y="3"/>
                    </a:lnTo>
                  </a:path>
                </a:pathLst>
              </a:custGeom>
              <a:noFill/>
              <a:ln w="6350">
                <a:solidFill>
                  <a:srgbClr val="0C0CFF"/>
                </a:solidFill>
                <a:prstDash val="solid"/>
                <a:round/>
                <a:headEnd/>
                <a:tailEnd/>
              </a:ln>
            </p:spPr>
            <p:txBody>
              <a:bodyPr/>
              <a:lstStyle/>
              <a:p>
                <a:endParaRPr lang="en-US"/>
              </a:p>
            </p:txBody>
          </p:sp>
          <p:sp>
            <p:nvSpPr>
              <p:cNvPr id="296" name="Freeform 3835"/>
              <p:cNvSpPr>
                <a:spLocks/>
              </p:cNvSpPr>
              <p:nvPr/>
            </p:nvSpPr>
            <p:spPr bwMode="auto">
              <a:xfrm>
                <a:off x="3502025" y="6026150"/>
                <a:ext cx="1588" cy="1588"/>
              </a:xfrm>
              <a:custGeom>
                <a:avLst/>
                <a:gdLst>
                  <a:gd name="T0" fmla="*/ 0 w 7"/>
                  <a:gd name="T1" fmla="*/ 0 h 2"/>
                  <a:gd name="T2" fmla="*/ 6 w 7"/>
                  <a:gd name="T3" fmla="*/ 2 h 2"/>
                  <a:gd name="T4" fmla="*/ 7 w 7"/>
                  <a:gd name="T5" fmla="*/ 2 h 2"/>
                  <a:gd name="T6" fmla="*/ 0 60000 65536"/>
                  <a:gd name="T7" fmla="*/ 0 60000 65536"/>
                  <a:gd name="T8" fmla="*/ 0 60000 65536"/>
                  <a:gd name="T9" fmla="*/ 0 w 7"/>
                  <a:gd name="T10" fmla="*/ 0 h 2"/>
                  <a:gd name="T11" fmla="*/ 7 w 7"/>
                  <a:gd name="T12" fmla="*/ 2 h 2"/>
                </a:gdLst>
                <a:ahLst/>
                <a:cxnLst>
                  <a:cxn ang="T6">
                    <a:pos x="T0" y="T1"/>
                  </a:cxn>
                  <a:cxn ang="T7">
                    <a:pos x="T2" y="T3"/>
                  </a:cxn>
                  <a:cxn ang="T8">
                    <a:pos x="T4" y="T5"/>
                  </a:cxn>
                </a:cxnLst>
                <a:rect l="T9" t="T10" r="T11" b="T12"/>
                <a:pathLst>
                  <a:path w="7" h="2">
                    <a:moveTo>
                      <a:pt x="0" y="0"/>
                    </a:moveTo>
                    <a:lnTo>
                      <a:pt x="6" y="2"/>
                    </a:lnTo>
                    <a:lnTo>
                      <a:pt x="7" y="2"/>
                    </a:lnTo>
                  </a:path>
                </a:pathLst>
              </a:custGeom>
              <a:noFill/>
              <a:ln w="6350">
                <a:solidFill>
                  <a:srgbClr val="0C0CFF"/>
                </a:solidFill>
                <a:prstDash val="solid"/>
                <a:round/>
                <a:headEnd/>
                <a:tailEnd/>
              </a:ln>
            </p:spPr>
            <p:txBody>
              <a:bodyPr/>
              <a:lstStyle/>
              <a:p>
                <a:endParaRPr lang="en-US"/>
              </a:p>
            </p:txBody>
          </p:sp>
          <p:sp>
            <p:nvSpPr>
              <p:cNvPr id="297" name="Freeform 3836"/>
              <p:cNvSpPr>
                <a:spLocks/>
              </p:cNvSpPr>
              <p:nvPr/>
            </p:nvSpPr>
            <p:spPr bwMode="auto">
              <a:xfrm>
                <a:off x="3503613" y="6027738"/>
                <a:ext cx="1587" cy="1587"/>
              </a:xfrm>
              <a:custGeom>
                <a:avLst/>
                <a:gdLst>
                  <a:gd name="T0" fmla="*/ 0 w 8"/>
                  <a:gd name="T1" fmla="*/ 0 h 3"/>
                  <a:gd name="T2" fmla="*/ 7 w 8"/>
                  <a:gd name="T3" fmla="*/ 3 h 3"/>
                  <a:gd name="T4" fmla="*/ 8 w 8"/>
                  <a:gd name="T5" fmla="*/ 3 h 3"/>
                  <a:gd name="T6" fmla="*/ 0 60000 65536"/>
                  <a:gd name="T7" fmla="*/ 0 60000 65536"/>
                  <a:gd name="T8" fmla="*/ 0 60000 65536"/>
                  <a:gd name="T9" fmla="*/ 0 w 8"/>
                  <a:gd name="T10" fmla="*/ 0 h 3"/>
                  <a:gd name="T11" fmla="*/ 8 w 8"/>
                  <a:gd name="T12" fmla="*/ 3 h 3"/>
                </a:gdLst>
                <a:ahLst/>
                <a:cxnLst>
                  <a:cxn ang="T6">
                    <a:pos x="T0" y="T1"/>
                  </a:cxn>
                  <a:cxn ang="T7">
                    <a:pos x="T2" y="T3"/>
                  </a:cxn>
                  <a:cxn ang="T8">
                    <a:pos x="T4" y="T5"/>
                  </a:cxn>
                </a:cxnLst>
                <a:rect l="T9" t="T10" r="T11" b="T12"/>
                <a:pathLst>
                  <a:path w="8" h="3">
                    <a:moveTo>
                      <a:pt x="0" y="0"/>
                    </a:moveTo>
                    <a:lnTo>
                      <a:pt x="7" y="3"/>
                    </a:lnTo>
                    <a:lnTo>
                      <a:pt x="8" y="3"/>
                    </a:lnTo>
                  </a:path>
                </a:pathLst>
              </a:custGeom>
              <a:noFill/>
              <a:ln w="6350">
                <a:solidFill>
                  <a:srgbClr val="0C0CFF"/>
                </a:solidFill>
                <a:prstDash val="solid"/>
                <a:round/>
                <a:headEnd/>
                <a:tailEnd/>
              </a:ln>
            </p:spPr>
            <p:txBody>
              <a:bodyPr/>
              <a:lstStyle/>
              <a:p>
                <a:endParaRPr lang="en-US"/>
              </a:p>
            </p:txBody>
          </p:sp>
          <p:sp>
            <p:nvSpPr>
              <p:cNvPr id="298" name="Freeform 3837"/>
              <p:cNvSpPr>
                <a:spLocks/>
              </p:cNvSpPr>
              <p:nvPr/>
            </p:nvSpPr>
            <p:spPr bwMode="auto">
              <a:xfrm>
                <a:off x="3505200" y="6027738"/>
                <a:ext cx="3175" cy="1587"/>
              </a:xfrm>
              <a:custGeom>
                <a:avLst/>
                <a:gdLst>
                  <a:gd name="T0" fmla="*/ 0 w 7"/>
                  <a:gd name="T1" fmla="*/ 0 h 1"/>
                  <a:gd name="T2" fmla="*/ 6 w 7"/>
                  <a:gd name="T3" fmla="*/ 1 h 1"/>
                  <a:gd name="T4" fmla="*/ 7 w 7"/>
                  <a:gd name="T5" fmla="*/ 1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1"/>
                    </a:lnTo>
                    <a:lnTo>
                      <a:pt x="7" y="1"/>
                    </a:lnTo>
                  </a:path>
                </a:pathLst>
              </a:custGeom>
              <a:noFill/>
              <a:ln w="6350">
                <a:solidFill>
                  <a:srgbClr val="0C0CFF"/>
                </a:solidFill>
                <a:prstDash val="solid"/>
                <a:round/>
                <a:headEnd/>
                <a:tailEnd/>
              </a:ln>
            </p:spPr>
            <p:txBody>
              <a:bodyPr/>
              <a:lstStyle/>
              <a:p>
                <a:endParaRPr lang="en-US"/>
              </a:p>
            </p:txBody>
          </p:sp>
          <p:sp>
            <p:nvSpPr>
              <p:cNvPr id="299" name="Freeform 3838"/>
              <p:cNvSpPr>
                <a:spLocks/>
              </p:cNvSpPr>
              <p:nvPr/>
            </p:nvSpPr>
            <p:spPr bwMode="auto">
              <a:xfrm>
                <a:off x="3506788" y="6029325"/>
                <a:ext cx="3175" cy="1588"/>
              </a:xfrm>
              <a:custGeom>
                <a:avLst/>
                <a:gdLst>
                  <a:gd name="T0" fmla="*/ 0 w 8"/>
                  <a:gd name="T1" fmla="*/ 0 h 2"/>
                  <a:gd name="T2" fmla="*/ 7 w 8"/>
                  <a:gd name="T3" fmla="*/ 2 h 2"/>
                  <a:gd name="T4" fmla="*/ 8 w 8"/>
                  <a:gd name="T5" fmla="*/ 2 h 2"/>
                  <a:gd name="T6" fmla="*/ 0 60000 65536"/>
                  <a:gd name="T7" fmla="*/ 0 60000 65536"/>
                  <a:gd name="T8" fmla="*/ 0 60000 65536"/>
                  <a:gd name="T9" fmla="*/ 0 w 8"/>
                  <a:gd name="T10" fmla="*/ 0 h 2"/>
                  <a:gd name="T11" fmla="*/ 8 w 8"/>
                  <a:gd name="T12" fmla="*/ 2 h 2"/>
                </a:gdLst>
                <a:ahLst/>
                <a:cxnLst>
                  <a:cxn ang="T6">
                    <a:pos x="T0" y="T1"/>
                  </a:cxn>
                  <a:cxn ang="T7">
                    <a:pos x="T2" y="T3"/>
                  </a:cxn>
                  <a:cxn ang="T8">
                    <a:pos x="T4" y="T5"/>
                  </a:cxn>
                </a:cxnLst>
                <a:rect l="T9" t="T10" r="T11" b="T12"/>
                <a:pathLst>
                  <a:path w="8" h="2">
                    <a:moveTo>
                      <a:pt x="0" y="0"/>
                    </a:moveTo>
                    <a:lnTo>
                      <a:pt x="7" y="2"/>
                    </a:lnTo>
                    <a:lnTo>
                      <a:pt x="8" y="2"/>
                    </a:lnTo>
                  </a:path>
                </a:pathLst>
              </a:custGeom>
              <a:noFill/>
              <a:ln w="6350">
                <a:solidFill>
                  <a:srgbClr val="0C0CFF"/>
                </a:solidFill>
                <a:prstDash val="solid"/>
                <a:round/>
                <a:headEnd/>
                <a:tailEnd/>
              </a:ln>
            </p:spPr>
            <p:txBody>
              <a:bodyPr/>
              <a:lstStyle/>
              <a:p>
                <a:endParaRPr lang="en-US"/>
              </a:p>
            </p:txBody>
          </p:sp>
          <p:sp>
            <p:nvSpPr>
              <p:cNvPr id="300" name="Freeform 3839"/>
              <p:cNvSpPr>
                <a:spLocks/>
              </p:cNvSpPr>
              <p:nvPr/>
            </p:nvSpPr>
            <p:spPr bwMode="auto">
              <a:xfrm>
                <a:off x="3509963" y="6029325"/>
                <a:ext cx="1587" cy="1588"/>
              </a:xfrm>
              <a:custGeom>
                <a:avLst/>
                <a:gdLst>
                  <a:gd name="T0" fmla="*/ 0 w 8"/>
                  <a:gd name="T1" fmla="*/ 0 h 1"/>
                  <a:gd name="T2" fmla="*/ 7 w 8"/>
                  <a:gd name="T3" fmla="*/ 1 h 1"/>
                  <a:gd name="T4" fmla="*/ 8 w 8"/>
                  <a:gd name="T5" fmla="*/ 1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1"/>
                    </a:lnTo>
                    <a:lnTo>
                      <a:pt x="8" y="1"/>
                    </a:lnTo>
                  </a:path>
                </a:pathLst>
              </a:custGeom>
              <a:noFill/>
              <a:ln w="6350">
                <a:solidFill>
                  <a:srgbClr val="0C0CFF"/>
                </a:solidFill>
                <a:prstDash val="solid"/>
                <a:round/>
                <a:headEnd/>
                <a:tailEnd/>
              </a:ln>
            </p:spPr>
            <p:txBody>
              <a:bodyPr/>
              <a:lstStyle/>
              <a:p>
                <a:endParaRPr lang="en-US"/>
              </a:p>
            </p:txBody>
          </p:sp>
          <p:sp>
            <p:nvSpPr>
              <p:cNvPr id="301" name="Freeform 3840"/>
              <p:cNvSpPr>
                <a:spLocks/>
              </p:cNvSpPr>
              <p:nvPr/>
            </p:nvSpPr>
            <p:spPr bwMode="auto">
              <a:xfrm>
                <a:off x="3511550" y="6029325"/>
                <a:ext cx="1588" cy="1588"/>
              </a:xfrm>
              <a:custGeom>
                <a:avLst/>
                <a:gdLst>
                  <a:gd name="T0" fmla="*/ 0 w 7"/>
                  <a:gd name="T1" fmla="*/ 0 h 1"/>
                  <a:gd name="T2" fmla="*/ 6 w 7"/>
                  <a:gd name="T3" fmla="*/ 1 h 1"/>
                  <a:gd name="T4" fmla="*/ 7 w 7"/>
                  <a:gd name="T5" fmla="*/ 1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1"/>
                    </a:lnTo>
                    <a:lnTo>
                      <a:pt x="7" y="1"/>
                    </a:lnTo>
                  </a:path>
                </a:pathLst>
              </a:custGeom>
              <a:noFill/>
              <a:ln w="6350">
                <a:solidFill>
                  <a:srgbClr val="0C0CFF"/>
                </a:solidFill>
                <a:prstDash val="solid"/>
                <a:round/>
                <a:headEnd/>
                <a:tailEnd/>
              </a:ln>
            </p:spPr>
            <p:txBody>
              <a:bodyPr/>
              <a:lstStyle/>
              <a:p>
                <a:endParaRPr lang="en-US"/>
              </a:p>
            </p:txBody>
          </p:sp>
          <p:sp>
            <p:nvSpPr>
              <p:cNvPr id="302" name="Freeform 3841"/>
              <p:cNvSpPr>
                <a:spLocks/>
              </p:cNvSpPr>
              <p:nvPr/>
            </p:nvSpPr>
            <p:spPr bwMode="auto">
              <a:xfrm>
                <a:off x="3513138" y="6029325"/>
                <a:ext cx="3175" cy="1588"/>
              </a:xfrm>
              <a:custGeom>
                <a:avLst/>
                <a:gdLst>
                  <a:gd name="T0" fmla="*/ 0 w 8"/>
                  <a:gd name="T1" fmla="*/ 0 h 1"/>
                  <a:gd name="T2" fmla="*/ 7 w 8"/>
                  <a:gd name="T3" fmla="*/ 1 h 1"/>
                  <a:gd name="T4" fmla="*/ 8 w 8"/>
                  <a:gd name="T5" fmla="*/ 1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1"/>
                    </a:lnTo>
                    <a:lnTo>
                      <a:pt x="8" y="1"/>
                    </a:lnTo>
                  </a:path>
                </a:pathLst>
              </a:custGeom>
              <a:noFill/>
              <a:ln w="6350">
                <a:solidFill>
                  <a:srgbClr val="0C0CFF"/>
                </a:solidFill>
                <a:prstDash val="solid"/>
                <a:round/>
                <a:headEnd/>
                <a:tailEnd/>
              </a:ln>
            </p:spPr>
            <p:txBody>
              <a:bodyPr/>
              <a:lstStyle/>
              <a:p>
                <a:endParaRPr lang="en-US"/>
              </a:p>
            </p:txBody>
          </p:sp>
          <p:sp>
            <p:nvSpPr>
              <p:cNvPr id="303" name="Freeform 3842"/>
              <p:cNvSpPr>
                <a:spLocks/>
              </p:cNvSpPr>
              <p:nvPr/>
            </p:nvSpPr>
            <p:spPr bwMode="auto">
              <a:xfrm>
                <a:off x="3516313" y="6030913"/>
                <a:ext cx="1587" cy="1587"/>
              </a:xfrm>
              <a:custGeom>
                <a:avLst/>
                <a:gdLst>
                  <a:gd name="T0" fmla="*/ 0 w 7"/>
                  <a:gd name="T1" fmla="*/ 0 h 1"/>
                  <a:gd name="T2" fmla="*/ 6 w 7"/>
                  <a:gd name="T3" fmla="*/ 1 h 1"/>
                  <a:gd name="T4" fmla="*/ 7 w 7"/>
                  <a:gd name="T5" fmla="*/ 1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1"/>
                    </a:lnTo>
                    <a:lnTo>
                      <a:pt x="7" y="1"/>
                    </a:lnTo>
                  </a:path>
                </a:pathLst>
              </a:custGeom>
              <a:noFill/>
              <a:ln w="6350">
                <a:solidFill>
                  <a:srgbClr val="0C0CFF"/>
                </a:solidFill>
                <a:prstDash val="solid"/>
                <a:round/>
                <a:headEnd/>
                <a:tailEnd/>
              </a:ln>
            </p:spPr>
            <p:txBody>
              <a:bodyPr/>
              <a:lstStyle/>
              <a:p>
                <a:endParaRPr lang="en-US"/>
              </a:p>
            </p:txBody>
          </p:sp>
          <p:sp>
            <p:nvSpPr>
              <p:cNvPr id="304" name="Freeform 3843"/>
              <p:cNvSpPr>
                <a:spLocks/>
              </p:cNvSpPr>
              <p:nvPr/>
            </p:nvSpPr>
            <p:spPr bwMode="auto">
              <a:xfrm>
                <a:off x="3517900" y="6030913"/>
                <a:ext cx="1588" cy="1587"/>
              </a:xfrm>
              <a:custGeom>
                <a:avLst/>
                <a:gdLst>
                  <a:gd name="T0" fmla="*/ 0 w 8"/>
                  <a:gd name="T1" fmla="*/ 0 h 1"/>
                  <a:gd name="T2" fmla="*/ 7 w 8"/>
                  <a:gd name="T3" fmla="*/ 1 h 1"/>
                  <a:gd name="T4" fmla="*/ 8 w 8"/>
                  <a:gd name="T5" fmla="*/ 1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1"/>
                    </a:lnTo>
                    <a:lnTo>
                      <a:pt x="8" y="1"/>
                    </a:lnTo>
                  </a:path>
                </a:pathLst>
              </a:custGeom>
              <a:noFill/>
              <a:ln w="6350">
                <a:solidFill>
                  <a:srgbClr val="0C0CFF"/>
                </a:solidFill>
                <a:prstDash val="solid"/>
                <a:round/>
                <a:headEnd/>
                <a:tailEnd/>
              </a:ln>
            </p:spPr>
            <p:txBody>
              <a:bodyPr/>
              <a:lstStyle/>
              <a:p>
                <a:endParaRPr lang="en-US"/>
              </a:p>
            </p:txBody>
          </p:sp>
          <p:sp>
            <p:nvSpPr>
              <p:cNvPr id="305" name="Freeform 3844"/>
              <p:cNvSpPr>
                <a:spLocks/>
              </p:cNvSpPr>
              <p:nvPr/>
            </p:nvSpPr>
            <p:spPr bwMode="auto">
              <a:xfrm>
                <a:off x="3519488" y="6030913"/>
                <a:ext cx="1587" cy="1587"/>
              </a:xfrm>
              <a:custGeom>
                <a:avLst/>
                <a:gdLst>
                  <a:gd name="T0" fmla="*/ 0 w 7"/>
                  <a:gd name="T1" fmla="*/ 0 h 1"/>
                  <a:gd name="T2" fmla="*/ 6 w 7"/>
                  <a:gd name="T3" fmla="*/ 1 h 1"/>
                  <a:gd name="T4" fmla="*/ 7 w 7"/>
                  <a:gd name="T5" fmla="*/ 1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1"/>
                    </a:lnTo>
                    <a:lnTo>
                      <a:pt x="7" y="1"/>
                    </a:lnTo>
                  </a:path>
                </a:pathLst>
              </a:custGeom>
              <a:noFill/>
              <a:ln w="6350">
                <a:solidFill>
                  <a:srgbClr val="0C0CFF"/>
                </a:solidFill>
                <a:prstDash val="solid"/>
                <a:round/>
                <a:headEnd/>
                <a:tailEnd/>
              </a:ln>
            </p:spPr>
            <p:txBody>
              <a:bodyPr/>
              <a:lstStyle/>
              <a:p>
                <a:endParaRPr lang="en-US"/>
              </a:p>
            </p:txBody>
          </p:sp>
          <p:sp>
            <p:nvSpPr>
              <p:cNvPr id="306" name="Freeform 3845"/>
              <p:cNvSpPr>
                <a:spLocks/>
              </p:cNvSpPr>
              <p:nvPr/>
            </p:nvSpPr>
            <p:spPr bwMode="auto">
              <a:xfrm>
                <a:off x="3521075" y="6030913"/>
                <a:ext cx="3175" cy="1587"/>
              </a:xfrm>
              <a:custGeom>
                <a:avLst/>
                <a:gdLst>
                  <a:gd name="T0" fmla="*/ 0 w 8"/>
                  <a:gd name="T1" fmla="*/ 0 h 1"/>
                  <a:gd name="T2" fmla="*/ 7 w 8"/>
                  <a:gd name="T3" fmla="*/ 1 h 1"/>
                  <a:gd name="T4" fmla="*/ 8 w 8"/>
                  <a:gd name="T5" fmla="*/ 1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1"/>
                    </a:lnTo>
                    <a:lnTo>
                      <a:pt x="8" y="1"/>
                    </a:lnTo>
                  </a:path>
                </a:pathLst>
              </a:custGeom>
              <a:noFill/>
              <a:ln w="6350">
                <a:solidFill>
                  <a:srgbClr val="0C0CFF"/>
                </a:solidFill>
                <a:prstDash val="solid"/>
                <a:round/>
                <a:headEnd/>
                <a:tailEnd/>
              </a:ln>
            </p:spPr>
            <p:txBody>
              <a:bodyPr/>
              <a:lstStyle/>
              <a:p>
                <a:endParaRPr lang="en-US"/>
              </a:p>
            </p:txBody>
          </p:sp>
          <p:sp>
            <p:nvSpPr>
              <p:cNvPr id="307" name="Freeform 3846"/>
              <p:cNvSpPr>
                <a:spLocks/>
              </p:cNvSpPr>
              <p:nvPr/>
            </p:nvSpPr>
            <p:spPr bwMode="auto">
              <a:xfrm>
                <a:off x="3524250" y="6030913"/>
                <a:ext cx="1588" cy="1587"/>
              </a:xfrm>
              <a:custGeom>
                <a:avLst/>
                <a:gdLst>
                  <a:gd name="T0" fmla="*/ 0 w 7"/>
                  <a:gd name="T1" fmla="*/ 0 h 1587"/>
                  <a:gd name="T2" fmla="*/ 6 w 7"/>
                  <a:gd name="T3" fmla="*/ 0 h 1587"/>
                  <a:gd name="T4" fmla="*/ 7 w 7"/>
                  <a:gd name="T5" fmla="*/ 0 h 1587"/>
                  <a:gd name="T6" fmla="*/ 0 60000 65536"/>
                  <a:gd name="T7" fmla="*/ 0 60000 65536"/>
                  <a:gd name="T8" fmla="*/ 0 60000 65536"/>
                  <a:gd name="T9" fmla="*/ 0 w 7"/>
                  <a:gd name="T10" fmla="*/ 0 h 1587"/>
                  <a:gd name="T11" fmla="*/ 7 w 7"/>
                  <a:gd name="T12" fmla="*/ 1587 h 1587"/>
                </a:gdLst>
                <a:ahLst/>
                <a:cxnLst>
                  <a:cxn ang="T6">
                    <a:pos x="T0" y="T1"/>
                  </a:cxn>
                  <a:cxn ang="T7">
                    <a:pos x="T2" y="T3"/>
                  </a:cxn>
                  <a:cxn ang="T8">
                    <a:pos x="T4" y="T5"/>
                  </a:cxn>
                </a:cxnLst>
                <a:rect l="T9" t="T10" r="T11" b="T12"/>
                <a:pathLst>
                  <a:path w="7" h="1587">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308" name="Freeform 3847"/>
              <p:cNvSpPr>
                <a:spLocks/>
              </p:cNvSpPr>
              <p:nvPr/>
            </p:nvSpPr>
            <p:spPr bwMode="auto">
              <a:xfrm>
                <a:off x="3525838" y="6030913"/>
                <a:ext cx="1587" cy="1587"/>
              </a:xfrm>
              <a:custGeom>
                <a:avLst/>
                <a:gdLst>
                  <a:gd name="T0" fmla="*/ 0 w 8"/>
                  <a:gd name="T1" fmla="*/ 0 h 1"/>
                  <a:gd name="T2" fmla="*/ 7 w 8"/>
                  <a:gd name="T3" fmla="*/ 1 h 1"/>
                  <a:gd name="T4" fmla="*/ 8 w 8"/>
                  <a:gd name="T5" fmla="*/ 1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1"/>
                    </a:lnTo>
                    <a:lnTo>
                      <a:pt x="8" y="1"/>
                    </a:lnTo>
                  </a:path>
                </a:pathLst>
              </a:custGeom>
              <a:noFill/>
              <a:ln w="6350">
                <a:solidFill>
                  <a:srgbClr val="0C0CFF"/>
                </a:solidFill>
                <a:prstDash val="solid"/>
                <a:round/>
                <a:headEnd/>
                <a:tailEnd/>
              </a:ln>
            </p:spPr>
            <p:txBody>
              <a:bodyPr/>
              <a:lstStyle/>
              <a:p>
                <a:endParaRPr lang="en-US"/>
              </a:p>
            </p:txBody>
          </p:sp>
          <p:sp>
            <p:nvSpPr>
              <p:cNvPr id="309" name="Freeform 3848"/>
              <p:cNvSpPr>
                <a:spLocks/>
              </p:cNvSpPr>
              <p:nvPr/>
            </p:nvSpPr>
            <p:spPr bwMode="auto">
              <a:xfrm>
                <a:off x="3527425" y="6030913"/>
                <a:ext cx="1588" cy="1587"/>
              </a:xfrm>
              <a:custGeom>
                <a:avLst/>
                <a:gdLst>
                  <a:gd name="T0" fmla="*/ 0 w 7"/>
                  <a:gd name="T1" fmla="*/ 0 h 1587"/>
                  <a:gd name="T2" fmla="*/ 6 w 7"/>
                  <a:gd name="T3" fmla="*/ 0 h 1587"/>
                  <a:gd name="T4" fmla="*/ 7 w 7"/>
                  <a:gd name="T5" fmla="*/ 0 h 1587"/>
                  <a:gd name="T6" fmla="*/ 0 60000 65536"/>
                  <a:gd name="T7" fmla="*/ 0 60000 65536"/>
                  <a:gd name="T8" fmla="*/ 0 60000 65536"/>
                  <a:gd name="T9" fmla="*/ 0 w 7"/>
                  <a:gd name="T10" fmla="*/ 0 h 1587"/>
                  <a:gd name="T11" fmla="*/ 7 w 7"/>
                  <a:gd name="T12" fmla="*/ 1587 h 1587"/>
                </a:gdLst>
                <a:ahLst/>
                <a:cxnLst>
                  <a:cxn ang="T6">
                    <a:pos x="T0" y="T1"/>
                  </a:cxn>
                  <a:cxn ang="T7">
                    <a:pos x="T2" y="T3"/>
                  </a:cxn>
                  <a:cxn ang="T8">
                    <a:pos x="T4" y="T5"/>
                  </a:cxn>
                </a:cxnLst>
                <a:rect l="T9" t="T10" r="T11" b="T12"/>
                <a:pathLst>
                  <a:path w="7" h="1587">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310" name="Freeform 3849"/>
              <p:cNvSpPr>
                <a:spLocks/>
              </p:cNvSpPr>
              <p:nvPr/>
            </p:nvSpPr>
            <p:spPr bwMode="auto">
              <a:xfrm>
                <a:off x="3529013" y="6030913"/>
                <a:ext cx="3175" cy="1587"/>
              </a:xfrm>
              <a:custGeom>
                <a:avLst/>
                <a:gdLst>
                  <a:gd name="T0" fmla="*/ 0 w 8"/>
                  <a:gd name="T1" fmla="*/ 0 h 1587"/>
                  <a:gd name="T2" fmla="*/ 7 w 8"/>
                  <a:gd name="T3" fmla="*/ 0 h 1587"/>
                  <a:gd name="T4" fmla="*/ 8 w 8"/>
                  <a:gd name="T5" fmla="*/ 0 h 1587"/>
                  <a:gd name="T6" fmla="*/ 0 60000 65536"/>
                  <a:gd name="T7" fmla="*/ 0 60000 65536"/>
                  <a:gd name="T8" fmla="*/ 0 60000 65536"/>
                  <a:gd name="T9" fmla="*/ 0 w 8"/>
                  <a:gd name="T10" fmla="*/ 0 h 1587"/>
                  <a:gd name="T11" fmla="*/ 8 w 8"/>
                  <a:gd name="T12" fmla="*/ 1587 h 1587"/>
                </a:gdLst>
                <a:ahLst/>
                <a:cxnLst>
                  <a:cxn ang="T6">
                    <a:pos x="T0" y="T1"/>
                  </a:cxn>
                  <a:cxn ang="T7">
                    <a:pos x="T2" y="T3"/>
                  </a:cxn>
                  <a:cxn ang="T8">
                    <a:pos x="T4" y="T5"/>
                  </a:cxn>
                </a:cxnLst>
                <a:rect l="T9" t="T10" r="T11" b="T12"/>
                <a:pathLst>
                  <a:path w="8" h="1587">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311" name="Freeform 3850"/>
              <p:cNvSpPr>
                <a:spLocks/>
              </p:cNvSpPr>
              <p:nvPr/>
            </p:nvSpPr>
            <p:spPr bwMode="auto">
              <a:xfrm>
                <a:off x="3532188" y="6030913"/>
                <a:ext cx="1587" cy="1587"/>
              </a:xfrm>
              <a:custGeom>
                <a:avLst/>
                <a:gdLst>
                  <a:gd name="T0" fmla="*/ 0 w 7"/>
                  <a:gd name="T1" fmla="*/ 0 h 1"/>
                  <a:gd name="T2" fmla="*/ 6 w 7"/>
                  <a:gd name="T3" fmla="*/ 1 h 1"/>
                  <a:gd name="T4" fmla="*/ 7 w 7"/>
                  <a:gd name="T5" fmla="*/ 1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1"/>
                    </a:lnTo>
                    <a:lnTo>
                      <a:pt x="7" y="1"/>
                    </a:lnTo>
                  </a:path>
                </a:pathLst>
              </a:custGeom>
              <a:noFill/>
              <a:ln w="6350">
                <a:solidFill>
                  <a:srgbClr val="0C0CFF"/>
                </a:solidFill>
                <a:prstDash val="solid"/>
                <a:round/>
                <a:headEnd/>
                <a:tailEnd/>
              </a:ln>
            </p:spPr>
            <p:txBody>
              <a:bodyPr/>
              <a:lstStyle/>
              <a:p>
                <a:endParaRPr lang="en-US"/>
              </a:p>
            </p:txBody>
          </p:sp>
          <p:sp>
            <p:nvSpPr>
              <p:cNvPr id="312" name="Freeform 3851"/>
              <p:cNvSpPr>
                <a:spLocks/>
              </p:cNvSpPr>
              <p:nvPr/>
            </p:nvSpPr>
            <p:spPr bwMode="auto">
              <a:xfrm>
                <a:off x="3533775" y="6032500"/>
                <a:ext cx="1588" cy="1588"/>
              </a:xfrm>
              <a:custGeom>
                <a:avLst/>
                <a:gdLst>
                  <a:gd name="T0" fmla="*/ 0 w 8"/>
                  <a:gd name="T1" fmla="*/ 0 h 1588"/>
                  <a:gd name="T2" fmla="*/ 7 w 8"/>
                  <a:gd name="T3" fmla="*/ 0 h 1588"/>
                  <a:gd name="T4" fmla="*/ 8 w 8"/>
                  <a:gd name="T5" fmla="*/ 0 h 1588"/>
                  <a:gd name="T6" fmla="*/ 0 60000 65536"/>
                  <a:gd name="T7" fmla="*/ 0 60000 65536"/>
                  <a:gd name="T8" fmla="*/ 0 60000 65536"/>
                  <a:gd name="T9" fmla="*/ 0 w 8"/>
                  <a:gd name="T10" fmla="*/ 0 h 1588"/>
                  <a:gd name="T11" fmla="*/ 8 w 8"/>
                  <a:gd name="T12" fmla="*/ 1588 h 1588"/>
                </a:gdLst>
                <a:ahLst/>
                <a:cxnLst>
                  <a:cxn ang="T6">
                    <a:pos x="T0" y="T1"/>
                  </a:cxn>
                  <a:cxn ang="T7">
                    <a:pos x="T2" y="T3"/>
                  </a:cxn>
                  <a:cxn ang="T8">
                    <a:pos x="T4" y="T5"/>
                  </a:cxn>
                </a:cxnLst>
                <a:rect l="T9" t="T10" r="T11" b="T12"/>
                <a:pathLst>
                  <a:path w="8" h="1588">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313" name="Freeform 3852"/>
              <p:cNvSpPr>
                <a:spLocks/>
              </p:cNvSpPr>
              <p:nvPr/>
            </p:nvSpPr>
            <p:spPr bwMode="auto">
              <a:xfrm>
                <a:off x="3535363" y="6032500"/>
                <a:ext cx="3175" cy="1588"/>
              </a:xfrm>
              <a:custGeom>
                <a:avLst/>
                <a:gdLst>
                  <a:gd name="T0" fmla="*/ 0 w 8"/>
                  <a:gd name="T1" fmla="*/ 0 h 1588"/>
                  <a:gd name="T2" fmla="*/ 7 w 8"/>
                  <a:gd name="T3" fmla="*/ 0 h 1588"/>
                  <a:gd name="T4" fmla="*/ 8 w 8"/>
                  <a:gd name="T5" fmla="*/ 0 h 1588"/>
                  <a:gd name="T6" fmla="*/ 0 60000 65536"/>
                  <a:gd name="T7" fmla="*/ 0 60000 65536"/>
                  <a:gd name="T8" fmla="*/ 0 60000 65536"/>
                  <a:gd name="T9" fmla="*/ 0 w 8"/>
                  <a:gd name="T10" fmla="*/ 0 h 1588"/>
                  <a:gd name="T11" fmla="*/ 8 w 8"/>
                  <a:gd name="T12" fmla="*/ 1588 h 1588"/>
                </a:gdLst>
                <a:ahLst/>
                <a:cxnLst>
                  <a:cxn ang="T6">
                    <a:pos x="T0" y="T1"/>
                  </a:cxn>
                  <a:cxn ang="T7">
                    <a:pos x="T2" y="T3"/>
                  </a:cxn>
                  <a:cxn ang="T8">
                    <a:pos x="T4" y="T5"/>
                  </a:cxn>
                </a:cxnLst>
                <a:rect l="T9" t="T10" r="T11" b="T12"/>
                <a:pathLst>
                  <a:path w="8" h="1588">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314" name="Freeform 3853"/>
              <p:cNvSpPr>
                <a:spLocks/>
              </p:cNvSpPr>
              <p:nvPr/>
            </p:nvSpPr>
            <p:spPr bwMode="auto">
              <a:xfrm>
                <a:off x="3536950" y="6032500"/>
                <a:ext cx="3175" cy="1588"/>
              </a:xfrm>
              <a:custGeom>
                <a:avLst/>
                <a:gdLst>
                  <a:gd name="T0" fmla="*/ 0 w 7"/>
                  <a:gd name="T1" fmla="*/ 0 h 1588"/>
                  <a:gd name="T2" fmla="*/ 6 w 7"/>
                  <a:gd name="T3" fmla="*/ 0 h 1588"/>
                  <a:gd name="T4" fmla="*/ 7 w 7"/>
                  <a:gd name="T5" fmla="*/ 0 h 1588"/>
                  <a:gd name="T6" fmla="*/ 0 60000 65536"/>
                  <a:gd name="T7" fmla="*/ 0 60000 65536"/>
                  <a:gd name="T8" fmla="*/ 0 60000 65536"/>
                  <a:gd name="T9" fmla="*/ 0 w 7"/>
                  <a:gd name="T10" fmla="*/ 0 h 1588"/>
                  <a:gd name="T11" fmla="*/ 7 w 7"/>
                  <a:gd name="T12" fmla="*/ 1588 h 1588"/>
                </a:gdLst>
                <a:ahLst/>
                <a:cxnLst>
                  <a:cxn ang="T6">
                    <a:pos x="T0" y="T1"/>
                  </a:cxn>
                  <a:cxn ang="T7">
                    <a:pos x="T2" y="T3"/>
                  </a:cxn>
                  <a:cxn ang="T8">
                    <a:pos x="T4" y="T5"/>
                  </a:cxn>
                </a:cxnLst>
                <a:rect l="T9" t="T10" r="T11" b="T12"/>
                <a:pathLst>
                  <a:path w="7" h="1588">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315" name="Freeform 3854"/>
              <p:cNvSpPr>
                <a:spLocks/>
              </p:cNvSpPr>
              <p:nvPr/>
            </p:nvSpPr>
            <p:spPr bwMode="auto">
              <a:xfrm>
                <a:off x="3540125" y="6032500"/>
                <a:ext cx="1588" cy="1588"/>
              </a:xfrm>
              <a:custGeom>
                <a:avLst/>
                <a:gdLst>
                  <a:gd name="T0" fmla="*/ 0 w 8"/>
                  <a:gd name="T1" fmla="*/ 0 h 1"/>
                  <a:gd name="T2" fmla="*/ 7 w 8"/>
                  <a:gd name="T3" fmla="*/ 1 h 1"/>
                  <a:gd name="T4" fmla="*/ 8 w 8"/>
                  <a:gd name="T5" fmla="*/ 1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1"/>
                    </a:lnTo>
                    <a:lnTo>
                      <a:pt x="8" y="1"/>
                    </a:lnTo>
                  </a:path>
                </a:pathLst>
              </a:custGeom>
              <a:noFill/>
              <a:ln w="6350">
                <a:solidFill>
                  <a:srgbClr val="0C0CFF"/>
                </a:solidFill>
                <a:prstDash val="solid"/>
                <a:round/>
                <a:headEnd/>
                <a:tailEnd/>
              </a:ln>
            </p:spPr>
            <p:txBody>
              <a:bodyPr/>
              <a:lstStyle/>
              <a:p>
                <a:endParaRPr lang="en-US"/>
              </a:p>
            </p:txBody>
          </p:sp>
          <p:sp>
            <p:nvSpPr>
              <p:cNvPr id="316" name="Freeform 3855"/>
              <p:cNvSpPr>
                <a:spLocks/>
              </p:cNvSpPr>
              <p:nvPr/>
            </p:nvSpPr>
            <p:spPr bwMode="auto">
              <a:xfrm>
                <a:off x="3541713" y="6032500"/>
                <a:ext cx="1587" cy="1588"/>
              </a:xfrm>
              <a:custGeom>
                <a:avLst/>
                <a:gdLst>
                  <a:gd name="T0" fmla="*/ 0 w 7"/>
                  <a:gd name="T1" fmla="*/ 0 h 1588"/>
                  <a:gd name="T2" fmla="*/ 6 w 7"/>
                  <a:gd name="T3" fmla="*/ 0 h 1588"/>
                  <a:gd name="T4" fmla="*/ 7 w 7"/>
                  <a:gd name="T5" fmla="*/ 0 h 1588"/>
                  <a:gd name="T6" fmla="*/ 0 60000 65536"/>
                  <a:gd name="T7" fmla="*/ 0 60000 65536"/>
                  <a:gd name="T8" fmla="*/ 0 60000 65536"/>
                  <a:gd name="T9" fmla="*/ 0 w 7"/>
                  <a:gd name="T10" fmla="*/ 0 h 1588"/>
                  <a:gd name="T11" fmla="*/ 7 w 7"/>
                  <a:gd name="T12" fmla="*/ 1588 h 1588"/>
                </a:gdLst>
                <a:ahLst/>
                <a:cxnLst>
                  <a:cxn ang="T6">
                    <a:pos x="T0" y="T1"/>
                  </a:cxn>
                  <a:cxn ang="T7">
                    <a:pos x="T2" y="T3"/>
                  </a:cxn>
                  <a:cxn ang="T8">
                    <a:pos x="T4" y="T5"/>
                  </a:cxn>
                </a:cxnLst>
                <a:rect l="T9" t="T10" r="T11" b="T12"/>
                <a:pathLst>
                  <a:path w="7" h="1588">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317" name="Freeform 3856"/>
              <p:cNvSpPr>
                <a:spLocks/>
              </p:cNvSpPr>
              <p:nvPr/>
            </p:nvSpPr>
            <p:spPr bwMode="auto">
              <a:xfrm>
                <a:off x="3543300" y="6032500"/>
                <a:ext cx="3175" cy="1588"/>
              </a:xfrm>
              <a:custGeom>
                <a:avLst/>
                <a:gdLst>
                  <a:gd name="T0" fmla="*/ 0 w 8"/>
                  <a:gd name="T1" fmla="*/ 0 h 1588"/>
                  <a:gd name="T2" fmla="*/ 7 w 8"/>
                  <a:gd name="T3" fmla="*/ 0 h 1588"/>
                  <a:gd name="T4" fmla="*/ 8 w 8"/>
                  <a:gd name="T5" fmla="*/ 0 h 1588"/>
                  <a:gd name="T6" fmla="*/ 0 60000 65536"/>
                  <a:gd name="T7" fmla="*/ 0 60000 65536"/>
                  <a:gd name="T8" fmla="*/ 0 60000 65536"/>
                  <a:gd name="T9" fmla="*/ 0 w 8"/>
                  <a:gd name="T10" fmla="*/ 0 h 1588"/>
                  <a:gd name="T11" fmla="*/ 8 w 8"/>
                  <a:gd name="T12" fmla="*/ 1588 h 1588"/>
                </a:gdLst>
                <a:ahLst/>
                <a:cxnLst>
                  <a:cxn ang="T6">
                    <a:pos x="T0" y="T1"/>
                  </a:cxn>
                  <a:cxn ang="T7">
                    <a:pos x="T2" y="T3"/>
                  </a:cxn>
                  <a:cxn ang="T8">
                    <a:pos x="T4" y="T5"/>
                  </a:cxn>
                </a:cxnLst>
                <a:rect l="T9" t="T10" r="T11" b="T12"/>
                <a:pathLst>
                  <a:path w="8" h="1588">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318" name="Freeform 3857"/>
              <p:cNvSpPr>
                <a:spLocks/>
              </p:cNvSpPr>
              <p:nvPr/>
            </p:nvSpPr>
            <p:spPr bwMode="auto">
              <a:xfrm>
                <a:off x="3544888" y="6032500"/>
                <a:ext cx="3175" cy="1588"/>
              </a:xfrm>
              <a:custGeom>
                <a:avLst/>
                <a:gdLst>
                  <a:gd name="T0" fmla="*/ 0 w 7"/>
                  <a:gd name="T1" fmla="*/ 0 h 1588"/>
                  <a:gd name="T2" fmla="*/ 6 w 7"/>
                  <a:gd name="T3" fmla="*/ 0 h 1588"/>
                  <a:gd name="T4" fmla="*/ 7 w 7"/>
                  <a:gd name="T5" fmla="*/ 0 h 1588"/>
                  <a:gd name="T6" fmla="*/ 0 60000 65536"/>
                  <a:gd name="T7" fmla="*/ 0 60000 65536"/>
                  <a:gd name="T8" fmla="*/ 0 60000 65536"/>
                  <a:gd name="T9" fmla="*/ 0 w 7"/>
                  <a:gd name="T10" fmla="*/ 0 h 1588"/>
                  <a:gd name="T11" fmla="*/ 7 w 7"/>
                  <a:gd name="T12" fmla="*/ 1588 h 1588"/>
                </a:gdLst>
                <a:ahLst/>
                <a:cxnLst>
                  <a:cxn ang="T6">
                    <a:pos x="T0" y="T1"/>
                  </a:cxn>
                  <a:cxn ang="T7">
                    <a:pos x="T2" y="T3"/>
                  </a:cxn>
                  <a:cxn ang="T8">
                    <a:pos x="T4" y="T5"/>
                  </a:cxn>
                </a:cxnLst>
                <a:rect l="T9" t="T10" r="T11" b="T12"/>
                <a:pathLst>
                  <a:path w="7" h="1588">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319" name="Freeform 3858"/>
              <p:cNvSpPr>
                <a:spLocks/>
              </p:cNvSpPr>
              <p:nvPr/>
            </p:nvSpPr>
            <p:spPr bwMode="auto">
              <a:xfrm>
                <a:off x="3546475" y="6032500"/>
                <a:ext cx="3175" cy="1588"/>
              </a:xfrm>
              <a:custGeom>
                <a:avLst/>
                <a:gdLst>
                  <a:gd name="T0" fmla="*/ 0 w 8"/>
                  <a:gd name="T1" fmla="*/ 0 h 1588"/>
                  <a:gd name="T2" fmla="*/ 7 w 8"/>
                  <a:gd name="T3" fmla="*/ 0 h 1588"/>
                  <a:gd name="T4" fmla="*/ 8 w 8"/>
                  <a:gd name="T5" fmla="*/ 0 h 1588"/>
                  <a:gd name="T6" fmla="*/ 0 60000 65536"/>
                  <a:gd name="T7" fmla="*/ 0 60000 65536"/>
                  <a:gd name="T8" fmla="*/ 0 60000 65536"/>
                  <a:gd name="T9" fmla="*/ 0 w 8"/>
                  <a:gd name="T10" fmla="*/ 0 h 1588"/>
                  <a:gd name="T11" fmla="*/ 8 w 8"/>
                  <a:gd name="T12" fmla="*/ 1588 h 1588"/>
                </a:gdLst>
                <a:ahLst/>
                <a:cxnLst>
                  <a:cxn ang="T6">
                    <a:pos x="T0" y="T1"/>
                  </a:cxn>
                  <a:cxn ang="T7">
                    <a:pos x="T2" y="T3"/>
                  </a:cxn>
                  <a:cxn ang="T8">
                    <a:pos x="T4" y="T5"/>
                  </a:cxn>
                </a:cxnLst>
                <a:rect l="T9" t="T10" r="T11" b="T12"/>
                <a:pathLst>
                  <a:path w="8" h="1588">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320" name="Freeform 3859"/>
              <p:cNvSpPr>
                <a:spLocks/>
              </p:cNvSpPr>
              <p:nvPr/>
            </p:nvSpPr>
            <p:spPr bwMode="auto">
              <a:xfrm>
                <a:off x="3549650" y="6032500"/>
                <a:ext cx="1588" cy="1588"/>
              </a:xfrm>
              <a:custGeom>
                <a:avLst/>
                <a:gdLst>
                  <a:gd name="T0" fmla="*/ 0 w 7"/>
                  <a:gd name="T1" fmla="*/ 0 h 1"/>
                  <a:gd name="T2" fmla="*/ 6 w 7"/>
                  <a:gd name="T3" fmla="*/ 1 h 1"/>
                  <a:gd name="T4" fmla="*/ 7 w 7"/>
                  <a:gd name="T5" fmla="*/ 1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1"/>
                    </a:lnTo>
                    <a:lnTo>
                      <a:pt x="7" y="1"/>
                    </a:lnTo>
                  </a:path>
                </a:pathLst>
              </a:custGeom>
              <a:noFill/>
              <a:ln w="6350">
                <a:solidFill>
                  <a:srgbClr val="0C0CFF"/>
                </a:solidFill>
                <a:prstDash val="solid"/>
                <a:round/>
                <a:headEnd/>
                <a:tailEnd/>
              </a:ln>
            </p:spPr>
            <p:txBody>
              <a:bodyPr/>
              <a:lstStyle/>
              <a:p>
                <a:endParaRPr lang="en-US"/>
              </a:p>
            </p:txBody>
          </p:sp>
          <p:sp>
            <p:nvSpPr>
              <p:cNvPr id="321" name="Freeform 3860"/>
              <p:cNvSpPr>
                <a:spLocks/>
              </p:cNvSpPr>
              <p:nvPr/>
            </p:nvSpPr>
            <p:spPr bwMode="auto">
              <a:xfrm>
                <a:off x="3551238" y="6032500"/>
                <a:ext cx="3175" cy="1588"/>
              </a:xfrm>
              <a:custGeom>
                <a:avLst/>
                <a:gdLst>
                  <a:gd name="T0" fmla="*/ 0 w 8"/>
                  <a:gd name="T1" fmla="*/ 0 h 1588"/>
                  <a:gd name="T2" fmla="*/ 7 w 8"/>
                  <a:gd name="T3" fmla="*/ 0 h 1588"/>
                  <a:gd name="T4" fmla="*/ 8 w 8"/>
                  <a:gd name="T5" fmla="*/ 0 h 1588"/>
                  <a:gd name="T6" fmla="*/ 0 60000 65536"/>
                  <a:gd name="T7" fmla="*/ 0 60000 65536"/>
                  <a:gd name="T8" fmla="*/ 0 60000 65536"/>
                  <a:gd name="T9" fmla="*/ 0 w 8"/>
                  <a:gd name="T10" fmla="*/ 0 h 1588"/>
                  <a:gd name="T11" fmla="*/ 8 w 8"/>
                  <a:gd name="T12" fmla="*/ 1588 h 1588"/>
                </a:gdLst>
                <a:ahLst/>
                <a:cxnLst>
                  <a:cxn ang="T6">
                    <a:pos x="T0" y="T1"/>
                  </a:cxn>
                  <a:cxn ang="T7">
                    <a:pos x="T2" y="T3"/>
                  </a:cxn>
                  <a:cxn ang="T8">
                    <a:pos x="T4" y="T5"/>
                  </a:cxn>
                </a:cxnLst>
                <a:rect l="T9" t="T10" r="T11" b="T12"/>
                <a:pathLst>
                  <a:path w="8" h="1588">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322" name="Freeform 3861"/>
              <p:cNvSpPr>
                <a:spLocks/>
              </p:cNvSpPr>
              <p:nvPr/>
            </p:nvSpPr>
            <p:spPr bwMode="auto">
              <a:xfrm>
                <a:off x="3552825" y="6032500"/>
                <a:ext cx="3175" cy="1588"/>
              </a:xfrm>
              <a:custGeom>
                <a:avLst/>
                <a:gdLst>
                  <a:gd name="T0" fmla="*/ 0 w 7"/>
                  <a:gd name="T1" fmla="*/ 0 h 1588"/>
                  <a:gd name="T2" fmla="*/ 6 w 7"/>
                  <a:gd name="T3" fmla="*/ 0 h 1588"/>
                  <a:gd name="T4" fmla="*/ 7 w 7"/>
                  <a:gd name="T5" fmla="*/ 0 h 1588"/>
                  <a:gd name="T6" fmla="*/ 0 60000 65536"/>
                  <a:gd name="T7" fmla="*/ 0 60000 65536"/>
                  <a:gd name="T8" fmla="*/ 0 60000 65536"/>
                  <a:gd name="T9" fmla="*/ 0 w 7"/>
                  <a:gd name="T10" fmla="*/ 0 h 1588"/>
                  <a:gd name="T11" fmla="*/ 7 w 7"/>
                  <a:gd name="T12" fmla="*/ 1588 h 1588"/>
                </a:gdLst>
                <a:ahLst/>
                <a:cxnLst>
                  <a:cxn ang="T6">
                    <a:pos x="T0" y="T1"/>
                  </a:cxn>
                  <a:cxn ang="T7">
                    <a:pos x="T2" y="T3"/>
                  </a:cxn>
                  <a:cxn ang="T8">
                    <a:pos x="T4" y="T5"/>
                  </a:cxn>
                </a:cxnLst>
                <a:rect l="T9" t="T10" r="T11" b="T12"/>
                <a:pathLst>
                  <a:path w="7" h="1588">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323" name="Freeform 3862"/>
              <p:cNvSpPr>
                <a:spLocks/>
              </p:cNvSpPr>
              <p:nvPr/>
            </p:nvSpPr>
            <p:spPr bwMode="auto">
              <a:xfrm>
                <a:off x="3554413" y="6032500"/>
                <a:ext cx="3175" cy="1588"/>
              </a:xfrm>
              <a:custGeom>
                <a:avLst/>
                <a:gdLst>
                  <a:gd name="T0" fmla="*/ 0 w 8"/>
                  <a:gd name="T1" fmla="*/ 0 h 1588"/>
                  <a:gd name="T2" fmla="*/ 7 w 8"/>
                  <a:gd name="T3" fmla="*/ 0 h 1588"/>
                  <a:gd name="T4" fmla="*/ 8 w 8"/>
                  <a:gd name="T5" fmla="*/ 0 h 1588"/>
                  <a:gd name="T6" fmla="*/ 0 60000 65536"/>
                  <a:gd name="T7" fmla="*/ 0 60000 65536"/>
                  <a:gd name="T8" fmla="*/ 0 60000 65536"/>
                  <a:gd name="T9" fmla="*/ 0 w 8"/>
                  <a:gd name="T10" fmla="*/ 0 h 1588"/>
                  <a:gd name="T11" fmla="*/ 8 w 8"/>
                  <a:gd name="T12" fmla="*/ 1588 h 1588"/>
                </a:gdLst>
                <a:ahLst/>
                <a:cxnLst>
                  <a:cxn ang="T6">
                    <a:pos x="T0" y="T1"/>
                  </a:cxn>
                  <a:cxn ang="T7">
                    <a:pos x="T2" y="T3"/>
                  </a:cxn>
                  <a:cxn ang="T8">
                    <a:pos x="T4" y="T5"/>
                  </a:cxn>
                </a:cxnLst>
                <a:rect l="T9" t="T10" r="T11" b="T12"/>
                <a:pathLst>
                  <a:path w="8" h="1588">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324" name="Freeform 3863"/>
              <p:cNvSpPr>
                <a:spLocks/>
              </p:cNvSpPr>
              <p:nvPr/>
            </p:nvSpPr>
            <p:spPr bwMode="auto">
              <a:xfrm>
                <a:off x="3557588" y="6032500"/>
                <a:ext cx="1587" cy="1588"/>
              </a:xfrm>
              <a:custGeom>
                <a:avLst/>
                <a:gdLst>
                  <a:gd name="T0" fmla="*/ 0 w 8"/>
                  <a:gd name="T1" fmla="*/ 0 h 1588"/>
                  <a:gd name="T2" fmla="*/ 7 w 8"/>
                  <a:gd name="T3" fmla="*/ 0 h 1588"/>
                  <a:gd name="T4" fmla="*/ 8 w 8"/>
                  <a:gd name="T5" fmla="*/ 0 h 1588"/>
                  <a:gd name="T6" fmla="*/ 0 60000 65536"/>
                  <a:gd name="T7" fmla="*/ 0 60000 65536"/>
                  <a:gd name="T8" fmla="*/ 0 60000 65536"/>
                  <a:gd name="T9" fmla="*/ 0 w 8"/>
                  <a:gd name="T10" fmla="*/ 0 h 1588"/>
                  <a:gd name="T11" fmla="*/ 8 w 8"/>
                  <a:gd name="T12" fmla="*/ 1588 h 1588"/>
                </a:gdLst>
                <a:ahLst/>
                <a:cxnLst>
                  <a:cxn ang="T6">
                    <a:pos x="T0" y="T1"/>
                  </a:cxn>
                  <a:cxn ang="T7">
                    <a:pos x="T2" y="T3"/>
                  </a:cxn>
                  <a:cxn ang="T8">
                    <a:pos x="T4" y="T5"/>
                  </a:cxn>
                </a:cxnLst>
                <a:rect l="T9" t="T10" r="T11" b="T12"/>
                <a:pathLst>
                  <a:path w="8" h="1588">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325" name="Freeform 3864"/>
              <p:cNvSpPr>
                <a:spLocks/>
              </p:cNvSpPr>
              <p:nvPr/>
            </p:nvSpPr>
            <p:spPr bwMode="auto">
              <a:xfrm>
                <a:off x="3559175" y="6032500"/>
                <a:ext cx="1588" cy="1588"/>
              </a:xfrm>
              <a:custGeom>
                <a:avLst/>
                <a:gdLst>
                  <a:gd name="T0" fmla="*/ 0 w 7"/>
                  <a:gd name="T1" fmla="*/ 0 h 1"/>
                  <a:gd name="T2" fmla="*/ 6 w 7"/>
                  <a:gd name="T3" fmla="*/ 1 h 1"/>
                  <a:gd name="T4" fmla="*/ 7 w 7"/>
                  <a:gd name="T5" fmla="*/ 1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1"/>
                    </a:lnTo>
                    <a:lnTo>
                      <a:pt x="7" y="1"/>
                    </a:lnTo>
                  </a:path>
                </a:pathLst>
              </a:custGeom>
              <a:noFill/>
              <a:ln w="6350">
                <a:solidFill>
                  <a:srgbClr val="0C0CFF"/>
                </a:solidFill>
                <a:prstDash val="solid"/>
                <a:round/>
                <a:headEnd/>
                <a:tailEnd/>
              </a:ln>
            </p:spPr>
            <p:txBody>
              <a:bodyPr/>
              <a:lstStyle/>
              <a:p>
                <a:endParaRPr lang="en-US"/>
              </a:p>
            </p:txBody>
          </p:sp>
          <p:sp>
            <p:nvSpPr>
              <p:cNvPr id="326" name="Freeform 3865"/>
              <p:cNvSpPr>
                <a:spLocks/>
              </p:cNvSpPr>
              <p:nvPr/>
            </p:nvSpPr>
            <p:spPr bwMode="auto">
              <a:xfrm>
                <a:off x="3560763" y="6032500"/>
                <a:ext cx="3175" cy="1588"/>
              </a:xfrm>
              <a:custGeom>
                <a:avLst/>
                <a:gdLst>
                  <a:gd name="T0" fmla="*/ 0 w 8"/>
                  <a:gd name="T1" fmla="*/ 0 h 1588"/>
                  <a:gd name="T2" fmla="*/ 7 w 8"/>
                  <a:gd name="T3" fmla="*/ 0 h 1588"/>
                  <a:gd name="T4" fmla="*/ 8 w 8"/>
                  <a:gd name="T5" fmla="*/ 0 h 1588"/>
                  <a:gd name="T6" fmla="*/ 0 60000 65536"/>
                  <a:gd name="T7" fmla="*/ 0 60000 65536"/>
                  <a:gd name="T8" fmla="*/ 0 60000 65536"/>
                  <a:gd name="T9" fmla="*/ 0 w 8"/>
                  <a:gd name="T10" fmla="*/ 0 h 1588"/>
                  <a:gd name="T11" fmla="*/ 8 w 8"/>
                  <a:gd name="T12" fmla="*/ 1588 h 1588"/>
                </a:gdLst>
                <a:ahLst/>
                <a:cxnLst>
                  <a:cxn ang="T6">
                    <a:pos x="T0" y="T1"/>
                  </a:cxn>
                  <a:cxn ang="T7">
                    <a:pos x="T2" y="T3"/>
                  </a:cxn>
                  <a:cxn ang="T8">
                    <a:pos x="T4" y="T5"/>
                  </a:cxn>
                </a:cxnLst>
                <a:rect l="T9" t="T10" r="T11" b="T12"/>
                <a:pathLst>
                  <a:path w="8" h="1588">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327" name="Freeform 3866"/>
              <p:cNvSpPr>
                <a:spLocks/>
              </p:cNvSpPr>
              <p:nvPr/>
            </p:nvSpPr>
            <p:spPr bwMode="auto">
              <a:xfrm>
                <a:off x="3563938" y="6032500"/>
                <a:ext cx="1587" cy="1588"/>
              </a:xfrm>
              <a:custGeom>
                <a:avLst/>
                <a:gdLst>
                  <a:gd name="T0" fmla="*/ 0 w 7"/>
                  <a:gd name="T1" fmla="*/ 0 h 1588"/>
                  <a:gd name="T2" fmla="*/ 6 w 7"/>
                  <a:gd name="T3" fmla="*/ 0 h 1588"/>
                  <a:gd name="T4" fmla="*/ 7 w 7"/>
                  <a:gd name="T5" fmla="*/ 0 h 1588"/>
                  <a:gd name="T6" fmla="*/ 0 60000 65536"/>
                  <a:gd name="T7" fmla="*/ 0 60000 65536"/>
                  <a:gd name="T8" fmla="*/ 0 60000 65536"/>
                  <a:gd name="T9" fmla="*/ 0 w 7"/>
                  <a:gd name="T10" fmla="*/ 0 h 1588"/>
                  <a:gd name="T11" fmla="*/ 7 w 7"/>
                  <a:gd name="T12" fmla="*/ 1588 h 1588"/>
                </a:gdLst>
                <a:ahLst/>
                <a:cxnLst>
                  <a:cxn ang="T6">
                    <a:pos x="T0" y="T1"/>
                  </a:cxn>
                  <a:cxn ang="T7">
                    <a:pos x="T2" y="T3"/>
                  </a:cxn>
                  <a:cxn ang="T8">
                    <a:pos x="T4" y="T5"/>
                  </a:cxn>
                </a:cxnLst>
                <a:rect l="T9" t="T10" r="T11" b="T12"/>
                <a:pathLst>
                  <a:path w="7" h="1588">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328" name="Freeform 3867"/>
              <p:cNvSpPr>
                <a:spLocks/>
              </p:cNvSpPr>
              <p:nvPr/>
            </p:nvSpPr>
            <p:spPr bwMode="auto">
              <a:xfrm>
                <a:off x="3565525" y="6032500"/>
                <a:ext cx="1588" cy="1588"/>
              </a:xfrm>
              <a:custGeom>
                <a:avLst/>
                <a:gdLst>
                  <a:gd name="T0" fmla="*/ 0 w 8"/>
                  <a:gd name="T1" fmla="*/ 0 h 1588"/>
                  <a:gd name="T2" fmla="*/ 7 w 8"/>
                  <a:gd name="T3" fmla="*/ 0 h 1588"/>
                  <a:gd name="T4" fmla="*/ 8 w 8"/>
                  <a:gd name="T5" fmla="*/ 0 h 1588"/>
                  <a:gd name="T6" fmla="*/ 0 60000 65536"/>
                  <a:gd name="T7" fmla="*/ 0 60000 65536"/>
                  <a:gd name="T8" fmla="*/ 0 60000 65536"/>
                  <a:gd name="T9" fmla="*/ 0 w 8"/>
                  <a:gd name="T10" fmla="*/ 0 h 1588"/>
                  <a:gd name="T11" fmla="*/ 8 w 8"/>
                  <a:gd name="T12" fmla="*/ 1588 h 1588"/>
                </a:gdLst>
                <a:ahLst/>
                <a:cxnLst>
                  <a:cxn ang="T6">
                    <a:pos x="T0" y="T1"/>
                  </a:cxn>
                  <a:cxn ang="T7">
                    <a:pos x="T2" y="T3"/>
                  </a:cxn>
                  <a:cxn ang="T8">
                    <a:pos x="T4" y="T5"/>
                  </a:cxn>
                </a:cxnLst>
                <a:rect l="T9" t="T10" r="T11" b="T12"/>
                <a:pathLst>
                  <a:path w="8" h="1588">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329" name="Freeform 3868"/>
              <p:cNvSpPr>
                <a:spLocks/>
              </p:cNvSpPr>
              <p:nvPr/>
            </p:nvSpPr>
            <p:spPr bwMode="auto">
              <a:xfrm>
                <a:off x="3567113" y="6032500"/>
                <a:ext cx="1587" cy="1588"/>
              </a:xfrm>
              <a:custGeom>
                <a:avLst/>
                <a:gdLst>
                  <a:gd name="T0" fmla="*/ 0 w 7"/>
                  <a:gd name="T1" fmla="*/ 0 h 1"/>
                  <a:gd name="T2" fmla="*/ 6 w 7"/>
                  <a:gd name="T3" fmla="*/ 1 h 1"/>
                  <a:gd name="T4" fmla="*/ 7 w 7"/>
                  <a:gd name="T5" fmla="*/ 1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1"/>
                    </a:lnTo>
                    <a:lnTo>
                      <a:pt x="7" y="1"/>
                    </a:lnTo>
                  </a:path>
                </a:pathLst>
              </a:custGeom>
              <a:noFill/>
              <a:ln w="6350">
                <a:solidFill>
                  <a:srgbClr val="0C0CFF"/>
                </a:solidFill>
                <a:prstDash val="solid"/>
                <a:round/>
                <a:headEnd/>
                <a:tailEnd/>
              </a:ln>
            </p:spPr>
            <p:txBody>
              <a:bodyPr/>
              <a:lstStyle/>
              <a:p>
                <a:endParaRPr lang="en-US"/>
              </a:p>
            </p:txBody>
          </p:sp>
          <p:sp>
            <p:nvSpPr>
              <p:cNvPr id="330" name="Freeform 3869"/>
              <p:cNvSpPr>
                <a:spLocks/>
              </p:cNvSpPr>
              <p:nvPr/>
            </p:nvSpPr>
            <p:spPr bwMode="auto">
              <a:xfrm>
                <a:off x="3568700" y="6032500"/>
                <a:ext cx="3175" cy="1588"/>
              </a:xfrm>
              <a:custGeom>
                <a:avLst/>
                <a:gdLst>
                  <a:gd name="T0" fmla="*/ 0 w 8"/>
                  <a:gd name="T1" fmla="*/ 0 h 1588"/>
                  <a:gd name="T2" fmla="*/ 7 w 8"/>
                  <a:gd name="T3" fmla="*/ 0 h 1588"/>
                  <a:gd name="T4" fmla="*/ 8 w 8"/>
                  <a:gd name="T5" fmla="*/ 0 h 1588"/>
                  <a:gd name="T6" fmla="*/ 0 60000 65536"/>
                  <a:gd name="T7" fmla="*/ 0 60000 65536"/>
                  <a:gd name="T8" fmla="*/ 0 60000 65536"/>
                  <a:gd name="T9" fmla="*/ 0 w 8"/>
                  <a:gd name="T10" fmla="*/ 0 h 1588"/>
                  <a:gd name="T11" fmla="*/ 8 w 8"/>
                  <a:gd name="T12" fmla="*/ 1588 h 1588"/>
                </a:gdLst>
                <a:ahLst/>
                <a:cxnLst>
                  <a:cxn ang="T6">
                    <a:pos x="T0" y="T1"/>
                  </a:cxn>
                  <a:cxn ang="T7">
                    <a:pos x="T2" y="T3"/>
                  </a:cxn>
                  <a:cxn ang="T8">
                    <a:pos x="T4" y="T5"/>
                  </a:cxn>
                </a:cxnLst>
                <a:rect l="T9" t="T10" r="T11" b="T12"/>
                <a:pathLst>
                  <a:path w="8" h="1588">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331" name="Freeform 3870"/>
              <p:cNvSpPr>
                <a:spLocks/>
              </p:cNvSpPr>
              <p:nvPr/>
            </p:nvSpPr>
            <p:spPr bwMode="auto">
              <a:xfrm>
                <a:off x="3571875" y="6032500"/>
                <a:ext cx="1588" cy="1588"/>
              </a:xfrm>
              <a:custGeom>
                <a:avLst/>
                <a:gdLst>
                  <a:gd name="T0" fmla="*/ 0 w 7"/>
                  <a:gd name="T1" fmla="*/ 0 h 1588"/>
                  <a:gd name="T2" fmla="*/ 6 w 7"/>
                  <a:gd name="T3" fmla="*/ 0 h 1588"/>
                  <a:gd name="T4" fmla="*/ 7 w 7"/>
                  <a:gd name="T5" fmla="*/ 0 h 1588"/>
                  <a:gd name="T6" fmla="*/ 0 60000 65536"/>
                  <a:gd name="T7" fmla="*/ 0 60000 65536"/>
                  <a:gd name="T8" fmla="*/ 0 60000 65536"/>
                  <a:gd name="T9" fmla="*/ 0 w 7"/>
                  <a:gd name="T10" fmla="*/ 0 h 1588"/>
                  <a:gd name="T11" fmla="*/ 7 w 7"/>
                  <a:gd name="T12" fmla="*/ 1588 h 1588"/>
                </a:gdLst>
                <a:ahLst/>
                <a:cxnLst>
                  <a:cxn ang="T6">
                    <a:pos x="T0" y="T1"/>
                  </a:cxn>
                  <a:cxn ang="T7">
                    <a:pos x="T2" y="T3"/>
                  </a:cxn>
                  <a:cxn ang="T8">
                    <a:pos x="T4" y="T5"/>
                  </a:cxn>
                </a:cxnLst>
                <a:rect l="T9" t="T10" r="T11" b="T12"/>
                <a:pathLst>
                  <a:path w="7" h="1588">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332" name="Freeform 3871"/>
              <p:cNvSpPr>
                <a:spLocks/>
              </p:cNvSpPr>
              <p:nvPr/>
            </p:nvSpPr>
            <p:spPr bwMode="auto">
              <a:xfrm>
                <a:off x="3573463" y="6032500"/>
                <a:ext cx="1587" cy="1588"/>
              </a:xfrm>
              <a:custGeom>
                <a:avLst/>
                <a:gdLst>
                  <a:gd name="T0" fmla="*/ 0 w 8"/>
                  <a:gd name="T1" fmla="*/ 0 h 1588"/>
                  <a:gd name="T2" fmla="*/ 7 w 8"/>
                  <a:gd name="T3" fmla="*/ 0 h 1588"/>
                  <a:gd name="T4" fmla="*/ 8 w 8"/>
                  <a:gd name="T5" fmla="*/ 0 h 1588"/>
                  <a:gd name="T6" fmla="*/ 0 60000 65536"/>
                  <a:gd name="T7" fmla="*/ 0 60000 65536"/>
                  <a:gd name="T8" fmla="*/ 0 60000 65536"/>
                  <a:gd name="T9" fmla="*/ 0 w 8"/>
                  <a:gd name="T10" fmla="*/ 0 h 1588"/>
                  <a:gd name="T11" fmla="*/ 8 w 8"/>
                  <a:gd name="T12" fmla="*/ 1588 h 1588"/>
                </a:gdLst>
                <a:ahLst/>
                <a:cxnLst>
                  <a:cxn ang="T6">
                    <a:pos x="T0" y="T1"/>
                  </a:cxn>
                  <a:cxn ang="T7">
                    <a:pos x="T2" y="T3"/>
                  </a:cxn>
                  <a:cxn ang="T8">
                    <a:pos x="T4" y="T5"/>
                  </a:cxn>
                </a:cxnLst>
                <a:rect l="T9" t="T10" r="T11" b="T12"/>
                <a:pathLst>
                  <a:path w="8" h="1588">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333" name="Freeform 3872"/>
              <p:cNvSpPr>
                <a:spLocks/>
              </p:cNvSpPr>
              <p:nvPr/>
            </p:nvSpPr>
            <p:spPr bwMode="auto">
              <a:xfrm>
                <a:off x="3575050" y="6032500"/>
                <a:ext cx="1588" cy="1588"/>
              </a:xfrm>
              <a:custGeom>
                <a:avLst/>
                <a:gdLst>
                  <a:gd name="T0" fmla="*/ 0 w 7"/>
                  <a:gd name="T1" fmla="*/ 0 h 1588"/>
                  <a:gd name="T2" fmla="*/ 6 w 7"/>
                  <a:gd name="T3" fmla="*/ 0 h 1588"/>
                  <a:gd name="T4" fmla="*/ 7 w 7"/>
                  <a:gd name="T5" fmla="*/ 0 h 1588"/>
                  <a:gd name="T6" fmla="*/ 0 60000 65536"/>
                  <a:gd name="T7" fmla="*/ 0 60000 65536"/>
                  <a:gd name="T8" fmla="*/ 0 60000 65536"/>
                  <a:gd name="T9" fmla="*/ 0 w 7"/>
                  <a:gd name="T10" fmla="*/ 0 h 1588"/>
                  <a:gd name="T11" fmla="*/ 7 w 7"/>
                  <a:gd name="T12" fmla="*/ 1588 h 1588"/>
                </a:gdLst>
                <a:ahLst/>
                <a:cxnLst>
                  <a:cxn ang="T6">
                    <a:pos x="T0" y="T1"/>
                  </a:cxn>
                  <a:cxn ang="T7">
                    <a:pos x="T2" y="T3"/>
                  </a:cxn>
                  <a:cxn ang="T8">
                    <a:pos x="T4" y="T5"/>
                  </a:cxn>
                </a:cxnLst>
                <a:rect l="T9" t="T10" r="T11" b="T12"/>
                <a:pathLst>
                  <a:path w="7" h="1588">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334" name="Freeform 3873"/>
              <p:cNvSpPr>
                <a:spLocks/>
              </p:cNvSpPr>
              <p:nvPr/>
            </p:nvSpPr>
            <p:spPr bwMode="auto">
              <a:xfrm>
                <a:off x="3576638" y="6032500"/>
                <a:ext cx="3175" cy="1588"/>
              </a:xfrm>
              <a:custGeom>
                <a:avLst/>
                <a:gdLst>
                  <a:gd name="T0" fmla="*/ 0 w 8"/>
                  <a:gd name="T1" fmla="*/ 0 h 1588"/>
                  <a:gd name="T2" fmla="*/ 7 w 8"/>
                  <a:gd name="T3" fmla="*/ 0 h 1588"/>
                  <a:gd name="T4" fmla="*/ 8 w 8"/>
                  <a:gd name="T5" fmla="*/ 0 h 1588"/>
                  <a:gd name="T6" fmla="*/ 0 60000 65536"/>
                  <a:gd name="T7" fmla="*/ 0 60000 65536"/>
                  <a:gd name="T8" fmla="*/ 0 60000 65536"/>
                  <a:gd name="T9" fmla="*/ 0 w 8"/>
                  <a:gd name="T10" fmla="*/ 0 h 1588"/>
                  <a:gd name="T11" fmla="*/ 8 w 8"/>
                  <a:gd name="T12" fmla="*/ 1588 h 1588"/>
                </a:gdLst>
                <a:ahLst/>
                <a:cxnLst>
                  <a:cxn ang="T6">
                    <a:pos x="T0" y="T1"/>
                  </a:cxn>
                  <a:cxn ang="T7">
                    <a:pos x="T2" y="T3"/>
                  </a:cxn>
                  <a:cxn ang="T8">
                    <a:pos x="T4" y="T5"/>
                  </a:cxn>
                </a:cxnLst>
                <a:rect l="T9" t="T10" r="T11" b="T12"/>
                <a:pathLst>
                  <a:path w="8" h="1588">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335" name="Freeform 3874"/>
              <p:cNvSpPr>
                <a:spLocks/>
              </p:cNvSpPr>
              <p:nvPr/>
            </p:nvSpPr>
            <p:spPr bwMode="auto">
              <a:xfrm>
                <a:off x="3579813" y="6032500"/>
                <a:ext cx="1587" cy="1588"/>
              </a:xfrm>
              <a:custGeom>
                <a:avLst/>
                <a:gdLst>
                  <a:gd name="T0" fmla="*/ 0 w 8"/>
                  <a:gd name="T1" fmla="*/ 0 h 1588"/>
                  <a:gd name="T2" fmla="*/ 7 w 8"/>
                  <a:gd name="T3" fmla="*/ 0 h 1588"/>
                  <a:gd name="T4" fmla="*/ 8 w 8"/>
                  <a:gd name="T5" fmla="*/ 0 h 1588"/>
                  <a:gd name="T6" fmla="*/ 0 60000 65536"/>
                  <a:gd name="T7" fmla="*/ 0 60000 65536"/>
                  <a:gd name="T8" fmla="*/ 0 60000 65536"/>
                  <a:gd name="T9" fmla="*/ 0 w 8"/>
                  <a:gd name="T10" fmla="*/ 0 h 1588"/>
                  <a:gd name="T11" fmla="*/ 8 w 8"/>
                  <a:gd name="T12" fmla="*/ 1588 h 1588"/>
                </a:gdLst>
                <a:ahLst/>
                <a:cxnLst>
                  <a:cxn ang="T6">
                    <a:pos x="T0" y="T1"/>
                  </a:cxn>
                  <a:cxn ang="T7">
                    <a:pos x="T2" y="T3"/>
                  </a:cxn>
                  <a:cxn ang="T8">
                    <a:pos x="T4" y="T5"/>
                  </a:cxn>
                </a:cxnLst>
                <a:rect l="T9" t="T10" r="T11" b="T12"/>
                <a:pathLst>
                  <a:path w="8" h="1588">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336" name="Freeform 3875"/>
              <p:cNvSpPr>
                <a:spLocks/>
              </p:cNvSpPr>
              <p:nvPr/>
            </p:nvSpPr>
            <p:spPr bwMode="auto">
              <a:xfrm>
                <a:off x="3581400" y="6032500"/>
                <a:ext cx="1588" cy="1588"/>
              </a:xfrm>
              <a:custGeom>
                <a:avLst/>
                <a:gdLst>
                  <a:gd name="T0" fmla="*/ 0 w 7"/>
                  <a:gd name="T1" fmla="*/ 0 h 1588"/>
                  <a:gd name="T2" fmla="*/ 6 w 7"/>
                  <a:gd name="T3" fmla="*/ 0 h 1588"/>
                  <a:gd name="T4" fmla="*/ 7 w 7"/>
                  <a:gd name="T5" fmla="*/ 0 h 1588"/>
                  <a:gd name="T6" fmla="*/ 0 60000 65536"/>
                  <a:gd name="T7" fmla="*/ 0 60000 65536"/>
                  <a:gd name="T8" fmla="*/ 0 60000 65536"/>
                  <a:gd name="T9" fmla="*/ 0 w 7"/>
                  <a:gd name="T10" fmla="*/ 0 h 1588"/>
                  <a:gd name="T11" fmla="*/ 7 w 7"/>
                  <a:gd name="T12" fmla="*/ 1588 h 1588"/>
                </a:gdLst>
                <a:ahLst/>
                <a:cxnLst>
                  <a:cxn ang="T6">
                    <a:pos x="T0" y="T1"/>
                  </a:cxn>
                  <a:cxn ang="T7">
                    <a:pos x="T2" y="T3"/>
                  </a:cxn>
                  <a:cxn ang="T8">
                    <a:pos x="T4" y="T5"/>
                  </a:cxn>
                </a:cxnLst>
                <a:rect l="T9" t="T10" r="T11" b="T12"/>
                <a:pathLst>
                  <a:path w="7" h="1588">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337" name="Freeform 3876"/>
              <p:cNvSpPr>
                <a:spLocks/>
              </p:cNvSpPr>
              <p:nvPr/>
            </p:nvSpPr>
            <p:spPr bwMode="auto">
              <a:xfrm>
                <a:off x="3582988" y="6032500"/>
                <a:ext cx="3175" cy="1588"/>
              </a:xfrm>
              <a:custGeom>
                <a:avLst/>
                <a:gdLst>
                  <a:gd name="T0" fmla="*/ 0 w 8"/>
                  <a:gd name="T1" fmla="*/ 0 h 1"/>
                  <a:gd name="T2" fmla="*/ 7 w 8"/>
                  <a:gd name="T3" fmla="*/ 1 h 1"/>
                  <a:gd name="T4" fmla="*/ 8 w 8"/>
                  <a:gd name="T5" fmla="*/ 1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1"/>
                    </a:lnTo>
                    <a:lnTo>
                      <a:pt x="8" y="1"/>
                    </a:lnTo>
                  </a:path>
                </a:pathLst>
              </a:custGeom>
              <a:noFill/>
              <a:ln w="6350">
                <a:solidFill>
                  <a:srgbClr val="0C0CFF"/>
                </a:solidFill>
                <a:prstDash val="solid"/>
                <a:round/>
                <a:headEnd/>
                <a:tailEnd/>
              </a:ln>
            </p:spPr>
            <p:txBody>
              <a:bodyPr/>
              <a:lstStyle/>
              <a:p>
                <a:endParaRPr lang="en-US"/>
              </a:p>
            </p:txBody>
          </p:sp>
          <p:sp>
            <p:nvSpPr>
              <p:cNvPr id="338" name="Freeform 3877"/>
              <p:cNvSpPr>
                <a:spLocks/>
              </p:cNvSpPr>
              <p:nvPr/>
            </p:nvSpPr>
            <p:spPr bwMode="auto">
              <a:xfrm>
                <a:off x="3584575" y="6034088"/>
                <a:ext cx="3175" cy="1587"/>
              </a:xfrm>
              <a:custGeom>
                <a:avLst/>
                <a:gdLst>
                  <a:gd name="T0" fmla="*/ 0 w 7"/>
                  <a:gd name="T1" fmla="*/ 0 h 1587"/>
                  <a:gd name="T2" fmla="*/ 6 w 7"/>
                  <a:gd name="T3" fmla="*/ 0 h 1587"/>
                  <a:gd name="T4" fmla="*/ 7 w 7"/>
                  <a:gd name="T5" fmla="*/ 0 h 1587"/>
                  <a:gd name="T6" fmla="*/ 0 60000 65536"/>
                  <a:gd name="T7" fmla="*/ 0 60000 65536"/>
                  <a:gd name="T8" fmla="*/ 0 60000 65536"/>
                  <a:gd name="T9" fmla="*/ 0 w 7"/>
                  <a:gd name="T10" fmla="*/ 0 h 1587"/>
                  <a:gd name="T11" fmla="*/ 7 w 7"/>
                  <a:gd name="T12" fmla="*/ 1587 h 1587"/>
                </a:gdLst>
                <a:ahLst/>
                <a:cxnLst>
                  <a:cxn ang="T6">
                    <a:pos x="T0" y="T1"/>
                  </a:cxn>
                  <a:cxn ang="T7">
                    <a:pos x="T2" y="T3"/>
                  </a:cxn>
                  <a:cxn ang="T8">
                    <a:pos x="T4" y="T5"/>
                  </a:cxn>
                </a:cxnLst>
                <a:rect l="T9" t="T10" r="T11" b="T12"/>
                <a:pathLst>
                  <a:path w="7" h="1587">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339" name="Freeform 3878"/>
              <p:cNvSpPr>
                <a:spLocks/>
              </p:cNvSpPr>
              <p:nvPr/>
            </p:nvSpPr>
            <p:spPr bwMode="auto">
              <a:xfrm>
                <a:off x="3587750" y="6034088"/>
                <a:ext cx="1588" cy="1587"/>
              </a:xfrm>
              <a:custGeom>
                <a:avLst/>
                <a:gdLst>
                  <a:gd name="T0" fmla="*/ 0 w 8"/>
                  <a:gd name="T1" fmla="*/ 0 h 1587"/>
                  <a:gd name="T2" fmla="*/ 7 w 8"/>
                  <a:gd name="T3" fmla="*/ 0 h 1587"/>
                  <a:gd name="T4" fmla="*/ 8 w 8"/>
                  <a:gd name="T5" fmla="*/ 0 h 1587"/>
                  <a:gd name="T6" fmla="*/ 0 60000 65536"/>
                  <a:gd name="T7" fmla="*/ 0 60000 65536"/>
                  <a:gd name="T8" fmla="*/ 0 60000 65536"/>
                  <a:gd name="T9" fmla="*/ 0 w 8"/>
                  <a:gd name="T10" fmla="*/ 0 h 1587"/>
                  <a:gd name="T11" fmla="*/ 8 w 8"/>
                  <a:gd name="T12" fmla="*/ 1587 h 1587"/>
                </a:gdLst>
                <a:ahLst/>
                <a:cxnLst>
                  <a:cxn ang="T6">
                    <a:pos x="T0" y="T1"/>
                  </a:cxn>
                  <a:cxn ang="T7">
                    <a:pos x="T2" y="T3"/>
                  </a:cxn>
                  <a:cxn ang="T8">
                    <a:pos x="T4" y="T5"/>
                  </a:cxn>
                </a:cxnLst>
                <a:rect l="T9" t="T10" r="T11" b="T12"/>
                <a:pathLst>
                  <a:path w="8" h="1587">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340" name="Freeform 3879"/>
              <p:cNvSpPr>
                <a:spLocks/>
              </p:cNvSpPr>
              <p:nvPr/>
            </p:nvSpPr>
            <p:spPr bwMode="auto">
              <a:xfrm>
                <a:off x="3589338" y="6034088"/>
                <a:ext cx="1587" cy="1587"/>
              </a:xfrm>
              <a:custGeom>
                <a:avLst/>
                <a:gdLst>
                  <a:gd name="T0" fmla="*/ 0 w 7"/>
                  <a:gd name="T1" fmla="*/ 0 h 1587"/>
                  <a:gd name="T2" fmla="*/ 6 w 7"/>
                  <a:gd name="T3" fmla="*/ 0 h 1587"/>
                  <a:gd name="T4" fmla="*/ 7 w 7"/>
                  <a:gd name="T5" fmla="*/ 0 h 1587"/>
                  <a:gd name="T6" fmla="*/ 0 60000 65536"/>
                  <a:gd name="T7" fmla="*/ 0 60000 65536"/>
                  <a:gd name="T8" fmla="*/ 0 60000 65536"/>
                  <a:gd name="T9" fmla="*/ 0 w 7"/>
                  <a:gd name="T10" fmla="*/ 0 h 1587"/>
                  <a:gd name="T11" fmla="*/ 7 w 7"/>
                  <a:gd name="T12" fmla="*/ 1587 h 1587"/>
                </a:gdLst>
                <a:ahLst/>
                <a:cxnLst>
                  <a:cxn ang="T6">
                    <a:pos x="T0" y="T1"/>
                  </a:cxn>
                  <a:cxn ang="T7">
                    <a:pos x="T2" y="T3"/>
                  </a:cxn>
                  <a:cxn ang="T8">
                    <a:pos x="T4" y="T5"/>
                  </a:cxn>
                </a:cxnLst>
                <a:rect l="T9" t="T10" r="T11" b="T12"/>
                <a:pathLst>
                  <a:path w="7" h="1587">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341" name="Freeform 3880"/>
              <p:cNvSpPr>
                <a:spLocks/>
              </p:cNvSpPr>
              <p:nvPr/>
            </p:nvSpPr>
            <p:spPr bwMode="auto">
              <a:xfrm>
                <a:off x="3590925" y="6034088"/>
                <a:ext cx="3175" cy="1587"/>
              </a:xfrm>
              <a:custGeom>
                <a:avLst/>
                <a:gdLst>
                  <a:gd name="T0" fmla="*/ 0 w 8"/>
                  <a:gd name="T1" fmla="*/ 0 h 1587"/>
                  <a:gd name="T2" fmla="*/ 7 w 8"/>
                  <a:gd name="T3" fmla="*/ 0 h 1587"/>
                  <a:gd name="T4" fmla="*/ 8 w 8"/>
                  <a:gd name="T5" fmla="*/ 0 h 1587"/>
                  <a:gd name="T6" fmla="*/ 0 60000 65536"/>
                  <a:gd name="T7" fmla="*/ 0 60000 65536"/>
                  <a:gd name="T8" fmla="*/ 0 60000 65536"/>
                  <a:gd name="T9" fmla="*/ 0 w 8"/>
                  <a:gd name="T10" fmla="*/ 0 h 1587"/>
                  <a:gd name="T11" fmla="*/ 8 w 8"/>
                  <a:gd name="T12" fmla="*/ 1587 h 1587"/>
                </a:gdLst>
                <a:ahLst/>
                <a:cxnLst>
                  <a:cxn ang="T6">
                    <a:pos x="T0" y="T1"/>
                  </a:cxn>
                  <a:cxn ang="T7">
                    <a:pos x="T2" y="T3"/>
                  </a:cxn>
                  <a:cxn ang="T8">
                    <a:pos x="T4" y="T5"/>
                  </a:cxn>
                </a:cxnLst>
                <a:rect l="T9" t="T10" r="T11" b="T12"/>
                <a:pathLst>
                  <a:path w="8" h="1587">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342" name="Freeform 3881"/>
              <p:cNvSpPr>
                <a:spLocks/>
              </p:cNvSpPr>
              <p:nvPr/>
            </p:nvSpPr>
            <p:spPr bwMode="auto">
              <a:xfrm>
                <a:off x="3592513" y="6034088"/>
                <a:ext cx="3175" cy="1587"/>
              </a:xfrm>
              <a:custGeom>
                <a:avLst/>
                <a:gdLst>
                  <a:gd name="T0" fmla="*/ 0 w 7"/>
                  <a:gd name="T1" fmla="*/ 0 h 1587"/>
                  <a:gd name="T2" fmla="*/ 6 w 7"/>
                  <a:gd name="T3" fmla="*/ 0 h 1587"/>
                  <a:gd name="T4" fmla="*/ 7 w 7"/>
                  <a:gd name="T5" fmla="*/ 0 h 1587"/>
                  <a:gd name="T6" fmla="*/ 0 60000 65536"/>
                  <a:gd name="T7" fmla="*/ 0 60000 65536"/>
                  <a:gd name="T8" fmla="*/ 0 60000 65536"/>
                  <a:gd name="T9" fmla="*/ 0 w 7"/>
                  <a:gd name="T10" fmla="*/ 0 h 1587"/>
                  <a:gd name="T11" fmla="*/ 7 w 7"/>
                  <a:gd name="T12" fmla="*/ 1587 h 1587"/>
                </a:gdLst>
                <a:ahLst/>
                <a:cxnLst>
                  <a:cxn ang="T6">
                    <a:pos x="T0" y="T1"/>
                  </a:cxn>
                  <a:cxn ang="T7">
                    <a:pos x="T2" y="T3"/>
                  </a:cxn>
                  <a:cxn ang="T8">
                    <a:pos x="T4" y="T5"/>
                  </a:cxn>
                </a:cxnLst>
                <a:rect l="T9" t="T10" r="T11" b="T12"/>
                <a:pathLst>
                  <a:path w="7" h="1587">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343" name="Freeform 3882"/>
              <p:cNvSpPr>
                <a:spLocks/>
              </p:cNvSpPr>
              <p:nvPr/>
            </p:nvSpPr>
            <p:spPr bwMode="auto">
              <a:xfrm>
                <a:off x="3595688" y="6034088"/>
                <a:ext cx="1587" cy="1587"/>
              </a:xfrm>
              <a:custGeom>
                <a:avLst/>
                <a:gdLst>
                  <a:gd name="T0" fmla="*/ 0 w 8"/>
                  <a:gd name="T1" fmla="*/ 0 h 1587"/>
                  <a:gd name="T2" fmla="*/ 7 w 8"/>
                  <a:gd name="T3" fmla="*/ 0 h 1587"/>
                  <a:gd name="T4" fmla="*/ 8 w 8"/>
                  <a:gd name="T5" fmla="*/ 0 h 1587"/>
                  <a:gd name="T6" fmla="*/ 0 60000 65536"/>
                  <a:gd name="T7" fmla="*/ 0 60000 65536"/>
                  <a:gd name="T8" fmla="*/ 0 60000 65536"/>
                  <a:gd name="T9" fmla="*/ 0 w 8"/>
                  <a:gd name="T10" fmla="*/ 0 h 1587"/>
                  <a:gd name="T11" fmla="*/ 8 w 8"/>
                  <a:gd name="T12" fmla="*/ 1587 h 1587"/>
                </a:gdLst>
                <a:ahLst/>
                <a:cxnLst>
                  <a:cxn ang="T6">
                    <a:pos x="T0" y="T1"/>
                  </a:cxn>
                  <a:cxn ang="T7">
                    <a:pos x="T2" y="T3"/>
                  </a:cxn>
                  <a:cxn ang="T8">
                    <a:pos x="T4" y="T5"/>
                  </a:cxn>
                </a:cxnLst>
                <a:rect l="T9" t="T10" r="T11" b="T12"/>
                <a:pathLst>
                  <a:path w="8" h="1587">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344" name="Freeform 3883"/>
              <p:cNvSpPr>
                <a:spLocks/>
              </p:cNvSpPr>
              <p:nvPr/>
            </p:nvSpPr>
            <p:spPr bwMode="auto">
              <a:xfrm>
                <a:off x="3597275" y="6034088"/>
                <a:ext cx="1588" cy="1587"/>
              </a:xfrm>
              <a:custGeom>
                <a:avLst/>
                <a:gdLst>
                  <a:gd name="T0" fmla="*/ 0 w 7"/>
                  <a:gd name="T1" fmla="*/ 0 h 1587"/>
                  <a:gd name="T2" fmla="*/ 6 w 7"/>
                  <a:gd name="T3" fmla="*/ 0 h 1587"/>
                  <a:gd name="T4" fmla="*/ 7 w 7"/>
                  <a:gd name="T5" fmla="*/ 0 h 1587"/>
                  <a:gd name="T6" fmla="*/ 0 60000 65536"/>
                  <a:gd name="T7" fmla="*/ 0 60000 65536"/>
                  <a:gd name="T8" fmla="*/ 0 60000 65536"/>
                  <a:gd name="T9" fmla="*/ 0 w 7"/>
                  <a:gd name="T10" fmla="*/ 0 h 1587"/>
                  <a:gd name="T11" fmla="*/ 7 w 7"/>
                  <a:gd name="T12" fmla="*/ 1587 h 1587"/>
                </a:gdLst>
                <a:ahLst/>
                <a:cxnLst>
                  <a:cxn ang="T6">
                    <a:pos x="T0" y="T1"/>
                  </a:cxn>
                  <a:cxn ang="T7">
                    <a:pos x="T2" y="T3"/>
                  </a:cxn>
                  <a:cxn ang="T8">
                    <a:pos x="T4" y="T5"/>
                  </a:cxn>
                </a:cxnLst>
                <a:rect l="T9" t="T10" r="T11" b="T12"/>
                <a:pathLst>
                  <a:path w="7" h="1587">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345" name="Freeform 3884"/>
              <p:cNvSpPr>
                <a:spLocks/>
              </p:cNvSpPr>
              <p:nvPr/>
            </p:nvSpPr>
            <p:spPr bwMode="auto">
              <a:xfrm>
                <a:off x="3598863" y="6034088"/>
                <a:ext cx="3175" cy="1587"/>
              </a:xfrm>
              <a:custGeom>
                <a:avLst/>
                <a:gdLst>
                  <a:gd name="T0" fmla="*/ 0 w 8"/>
                  <a:gd name="T1" fmla="*/ 0 h 1587"/>
                  <a:gd name="T2" fmla="*/ 7 w 8"/>
                  <a:gd name="T3" fmla="*/ 0 h 1587"/>
                  <a:gd name="T4" fmla="*/ 8 w 8"/>
                  <a:gd name="T5" fmla="*/ 0 h 1587"/>
                  <a:gd name="T6" fmla="*/ 0 60000 65536"/>
                  <a:gd name="T7" fmla="*/ 0 60000 65536"/>
                  <a:gd name="T8" fmla="*/ 0 60000 65536"/>
                  <a:gd name="T9" fmla="*/ 0 w 8"/>
                  <a:gd name="T10" fmla="*/ 0 h 1587"/>
                  <a:gd name="T11" fmla="*/ 8 w 8"/>
                  <a:gd name="T12" fmla="*/ 1587 h 1587"/>
                </a:gdLst>
                <a:ahLst/>
                <a:cxnLst>
                  <a:cxn ang="T6">
                    <a:pos x="T0" y="T1"/>
                  </a:cxn>
                  <a:cxn ang="T7">
                    <a:pos x="T2" y="T3"/>
                  </a:cxn>
                  <a:cxn ang="T8">
                    <a:pos x="T4" y="T5"/>
                  </a:cxn>
                </a:cxnLst>
                <a:rect l="T9" t="T10" r="T11" b="T12"/>
                <a:pathLst>
                  <a:path w="8" h="1587">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346" name="Freeform 3885"/>
              <p:cNvSpPr>
                <a:spLocks/>
              </p:cNvSpPr>
              <p:nvPr/>
            </p:nvSpPr>
            <p:spPr bwMode="auto">
              <a:xfrm>
                <a:off x="3600450" y="6034088"/>
                <a:ext cx="3175" cy="1587"/>
              </a:xfrm>
              <a:custGeom>
                <a:avLst/>
                <a:gdLst>
                  <a:gd name="T0" fmla="*/ 0 w 8"/>
                  <a:gd name="T1" fmla="*/ 0 h 1"/>
                  <a:gd name="T2" fmla="*/ 7 w 8"/>
                  <a:gd name="T3" fmla="*/ 1 h 1"/>
                  <a:gd name="T4" fmla="*/ 8 w 8"/>
                  <a:gd name="T5" fmla="*/ 1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7" y="1"/>
                    </a:lnTo>
                    <a:lnTo>
                      <a:pt x="8" y="1"/>
                    </a:lnTo>
                  </a:path>
                </a:pathLst>
              </a:custGeom>
              <a:noFill/>
              <a:ln w="6350">
                <a:solidFill>
                  <a:srgbClr val="0C0CFF"/>
                </a:solidFill>
                <a:prstDash val="solid"/>
                <a:round/>
                <a:headEnd/>
                <a:tailEnd/>
              </a:ln>
            </p:spPr>
            <p:txBody>
              <a:bodyPr/>
              <a:lstStyle/>
              <a:p>
                <a:endParaRPr lang="en-US"/>
              </a:p>
            </p:txBody>
          </p:sp>
          <p:sp>
            <p:nvSpPr>
              <p:cNvPr id="347" name="Freeform 3886"/>
              <p:cNvSpPr>
                <a:spLocks/>
              </p:cNvSpPr>
              <p:nvPr/>
            </p:nvSpPr>
            <p:spPr bwMode="auto">
              <a:xfrm>
                <a:off x="3603625" y="6034088"/>
                <a:ext cx="1588" cy="1587"/>
              </a:xfrm>
              <a:custGeom>
                <a:avLst/>
                <a:gdLst>
                  <a:gd name="T0" fmla="*/ 0 w 7"/>
                  <a:gd name="T1" fmla="*/ 0 h 1587"/>
                  <a:gd name="T2" fmla="*/ 6 w 7"/>
                  <a:gd name="T3" fmla="*/ 0 h 1587"/>
                  <a:gd name="T4" fmla="*/ 7 w 7"/>
                  <a:gd name="T5" fmla="*/ 0 h 1587"/>
                  <a:gd name="T6" fmla="*/ 0 60000 65536"/>
                  <a:gd name="T7" fmla="*/ 0 60000 65536"/>
                  <a:gd name="T8" fmla="*/ 0 60000 65536"/>
                  <a:gd name="T9" fmla="*/ 0 w 7"/>
                  <a:gd name="T10" fmla="*/ 0 h 1587"/>
                  <a:gd name="T11" fmla="*/ 7 w 7"/>
                  <a:gd name="T12" fmla="*/ 1587 h 1587"/>
                </a:gdLst>
                <a:ahLst/>
                <a:cxnLst>
                  <a:cxn ang="T6">
                    <a:pos x="T0" y="T1"/>
                  </a:cxn>
                  <a:cxn ang="T7">
                    <a:pos x="T2" y="T3"/>
                  </a:cxn>
                  <a:cxn ang="T8">
                    <a:pos x="T4" y="T5"/>
                  </a:cxn>
                </a:cxnLst>
                <a:rect l="T9" t="T10" r="T11" b="T12"/>
                <a:pathLst>
                  <a:path w="7" h="1587">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348" name="Freeform 3887"/>
              <p:cNvSpPr>
                <a:spLocks/>
              </p:cNvSpPr>
              <p:nvPr/>
            </p:nvSpPr>
            <p:spPr bwMode="auto">
              <a:xfrm>
                <a:off x="3605213" y="6034088"/>
                <a:ext cx="1587" cy="1587"/>
              </a:xfrm>
              <a:custGeom>
                <a:avLst/>
                <a:gdLst>
                  <a:gd name="T0" fmla="*/ 0 w 8"/>
                  <a:gd name="T1" fmla="*/ 0 h 1587"/>
                  <a:gd name="T2" fmla="*/ 7 w 8"/>
                  <a:gd name="T3" fmla="*/ 0 h 1587"/>
                  <a:gd name="T4" fmla="*/ 8 w 8"/>
                  <a:gd name="T5" fmla="*/ 0 h 1587"/>
                  <a:gd name="T6" fmla="*/ 0 60000 65536"/>
                  <a:gd name="T7" fmla="*/ 0 60000 65536"/>
                  <a:gd name="T8" fmla="*/ 0 60000 65536"/>
                  <a:gd name="T9" fmla="*/ 0 w 8"/>
                  <a:gd name="T10" fmla="*/ 0 h 1587"/>
                  <a:gd name="T11" fmla="*/ 8 w 8"/>
                  <a:gd name="T12" fmla="*/ 1587 h 1587"/>
                </a:gdLst>
                <a:ahLst/>
                <a:cxnLst>
                  <a:cxn ang="T6">
                    <a:pos x="T0" y="T1"/>
                  </a:cxn>
                  <a:cxn ang="T7">
                    <a:pos x="T2" y="T3"/>
                  </a:cxn>
                  <a:cxn ang="T8">
                    <a:pos x="T4" y="T5"/>
                  </a:cxn>
                </a:cxnLst>
                <a:rect l="T9" t="T10" r="T11" b="T12"/>
                <a:pathLst>
                  <a:path w="8" h="1587">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349" name="Freeform 3888"/>
              <p:cNvSpPr>
                <a:spLocks/>
              </p:cNvSpPr>
              <p:nvPr/>
            </p:nvSpPr>
            <p:spPr bwMode="auto">
              <a:xfrm>
                <a:off x="3606800" y="6034088"/>
                <a:ext cx="3175" cy="1587"/>
              </a:xfrm>
              <a:custGeom>
                <a:avLst/>
                <a:gdLst>
                  <a:gd name="T0" fmla="*/ 0 w 7"/>
                  <a:gd name="T1" fmla="*/ 0 h 1587"/>
                  <a:gd name="T2" fmla="*/ 6 w 7"/>
                  <a:gd name="T3" fmla="*/ 0 h 1587"/>
                  <a:gd name="T4" fmla="*/ 7 w 7"/>
                  <a:gd name="T5" fmla="*/ 0 h 1587"/>
                  <a:gd name="T6" fmla="*/ 0 60000 65536"/>
                  <a:gd name="T7" fmla="*/ 0 60000 65536"/>
                  <a:gd name="T8" fmla="*/ 0 60000 65536"/>
                  <a:gd name="T9" fmla="*/ 0 w 7"/>
                  <a:gd name="T10" fmla="*/ 0 h 1587"/>
                  <a:gd name="T11" fmla="*/ 7 w 7"/>
                  <a:gd name="T12" fmla="*/ 1587 h 1587"/>
                </a:gdLst>
                <a:ahLst/>
                <a:cxnLst>
                  <a:cxn ang="T6">
                    <a:pos x="T0" y="T1"/>
                  </a:cxn>
                  <a:cxn ang="T7">
                    <a:pos x="T2" y="T3"/>
                  </a:cxn>
                  <a:cxn ang="T8">
                    <a:pos x="T4" y="T5"/>
                  </a:cxn>
                </a:cxnLst>
                <a:rect l="T9" t="T10" r="T11" b="T12"/>
                <a:pathLst>
                  <a:path w="7" h="1587">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350" name="Freeform 3889"/>
              <p:cNvSpPr>
                <a:spLocks/>
              </p:cNvSpPr>
              <p:nvPr/>
            </p:nvSpPr>
            <p:spPr bwMode="auto">
              <a:xfrm>
                <a:off x="3608388" y="6034088"/>
                <a:ext cx="3175" cy="1587"/>
              </a:xfrm>
              <a:custGeom>
                <a:avLst/>
                <a:gdLst>
                  <a:gd name="T0" fmla="*/ 0 w 8"/>
                  <a:gd name="T1" fmla="*/ 0 h 1587"/>
                  <a:gd name="T2" fmla="*/ 7 w 8"/>
                  <a:gd name="T3" fmla="*/ 0 h 1587"/>
                  <a:gd name="T4" fmla="*/ 8 w 8"/>
                  <a:gd name="T5" fmla="*/ 0 h 1587"/>
                  <a:gd name="T6" fmla="*/ 0 60000 65536"/>
                  <a:gd name="T7" fmla="*/ 0 60000 65536"/>
                  <a:gd name="T8" fmla="*/ 0 60000 65536"/>
                  <a:gd name="T9" fmla="*/ 0 w 8"/>
                  <a:gd name="T10" fmla="*/ 0 h 1587"/>
                  <a:gd name="T11" fmla="*/ 8 w 8"/>
                  <a:gd name="T12" fmla="*/ 1587 h 1587"/>
                </a:gdLst>
                <a:ahLst/>
                <a:cxnLst>
                  <a:cxn ang="T6">
                    <a:pos x="T0" y="T1"/>
                  </a:cxn>
                  <a:cxn ang="T7">
                    <a:pos x="T2" y="T3"/>
                  </a:cxn>
                  <a:cxn ang="T8">
                    <a:pos x="T4" y="T5"/>
                  </a:cxn>
                </a:cxnLst>
                <a:rect l="T9" t="T10" r="T11" b="T12"/>
                <a:pathLst>
                  <a:path w="8" h="1587">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351" name="Freeform 3890"/>
              <p:cNvSpPr>
                <a:spLocks/>
              </p:cNvSpPr>
              <p:nvPr/>
            </p:nvSpPr>
            <p:spPr bwMode="auto">
              <a:xfrm>
                <a:off x="3611563" y="6034088"/>
                <a:ext cx="1587" cy="1587"/>
              </a:xfrm>
              <a:custGeom>
                <a:avLst/>
                <a:gdLst>
                  <a:gd name="T0" fmla="*/ 0 w 7"/>
                  <a:gd name="T1" fmla="*/ 0 h 1587"/>
                  <a:gd name="T2" fmla="*/ 6 w 7"/>
                  <a:gd name="T3" fmla="*/ 0 h 1587"/>
                  <a:gd name="T4" fmla="*/ 7 w 7"/>
                  <a:gd name="T5" fmla="*/ 0 h 1587"/>
                  <a:gd name="T6" fmla="*/ 0 60000 65536"/>
                  <a:gd name="T7" fmla="*/ 0 60000 65536"/>
                  <a:gd name="T8" fmla="*/ 0 60000 65536"/>
                  <a:gd name="T9" fmla="*/ 0 w 7"/>
                  <a:gd name="T10" fmla="*/ 0 h 1587"/>
                  <a:gd name="T11" fmla="*/ 7 w 7"/>
                  <a:gd name="T12" fmla="*/ 1587 h 1587"/>
                </a:gdLst>
                <a:ahLst/>
                <a:cxnLst>
                  <a:cxn ang="T6">
                    <a:pos x="T0" y="T1"/>
                  </a:cxn>
                  <a:cxn ang="T7">
                    <a:pos x="T2" y="T3"/>
                  </a:cxn>
                  <a:cxn ang="T8">
                    <a:pos x="T4" y="T5"/>
                  </a:cxn>
                </a:cxnLst>
                <a:rect l="T9" t="T10" r="T11" b="T12"/>
                <a:pathLst>
                  <a:path w="7" h="1587">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352" name="Freeform 3891"/>
              <p:cNvSpPr>
                <a:spLocks/>
              </p:cNvSpPr>
              <p:nvPr/>
            </p:nvSpPr>
            <p:spPr bwMode="auto">
              <a:xfrm>
                <a:off x="3613150" y="6034088"/>
                <a:ext cx="1588" cy="1587"/>
              </a:xfrm>
              <a:custGeom>
                <a:avLst/>
                <a:gdLst>
                  <a:gd name="T0" fmla="*/ 0 w 8"/>
                  <a:gd name="T1" fmla="*/ 0 h 1587"/>
                  <a:gd name="T2" fmla="*/ 7 w 8"/>
                  <a:gd name="T3" fmla="*/ 0 h 1587"/>
                  <a:gd name="T4" fmla="*/ 8 w 8"/>
                  <a:gd name="T5" fmla="*/ 0 h 1587"/>
                  <a:gd name="T6" fmla="*/ 0 60000 65536"/>
                  <a:gd name="T7" fmla="*/ 0 60000 65536"/>
                  <a:gd name="T8" fmla="*/ 0 60000 65536"/>
                  <a:gd name="T9" fmla="*/ 0 w 8"/>
                  <a:gd name="T10" fmla="*/ 0 h 1587"/>
                  <a:gd name="T11" fmla="*/ 8 w 8"/>
                  <a:gd name="T12" fmla="*/ 1587 h 1587"/>
                </a:gdLst>
                <a:ahLst/>
                <a:cxnLst>
                  <a:cxn ang="T6">
                    <a:pos x="T0" y="T1"/>
                  </a:cxn>
                  <a:cxn ang="T7">
                    <a:pos x="T2" y="T3"/>
                  </a:cxn>
                  <a:cxn ang="T8">
                    <a:pos x="T4" y="T5"/>
                  </a:cxn>
                </a:cxnLst>
                <a:rect l="T9" t="T10" r="T11" b="T12"/>
                <a:pathLst>
                  <a:path w="8" h="1587">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353" name="Freeform 3892"/>
              <p:cNvSpPr>
                <a:spLocks/>
              </p:cNvSpPr>
              <p:nvPr/>
            </p:nvSpPr>
            <p:spPr bwMode="auto">
              <a:xfrm>
                <a:off x="3614738" y="6034088"/>
                <a:ext cx="3175" cy="1587"/>
              </a:xfrm>
              <a:custGeom>
                <a:avLst/>
                <a:gdLst>
                  <a:gd name="T0" fmla="*/ 0 w 7"/>
                  <a:gd name="T1" fmla="*/ 0 h 1587"/>
                  <a:gd name="T2" fmla="*/ 6 w 7"/>
                  <a:gd name="T3" fmla="*/ 0 h 1587"/>
                  <a:gd name="T4" fmla="*/ 7 w 7"/>
                  <a:gd name="T5" fmla="*/ 0 h 1587"/>
                  <a:gd name="T6" fmla="*/ 0 60000 65536"/>
                  <a:gd name="T7" fmla="*/ 0 60000 65536"/>
                  <a:gd name="T8" fmla="*/ 0 60000 65536"/>
                  <a:gd name="T9" fmla="*/ 0 w 7"/>
                  <a:gd name="T10" fmla="*/ 0 h 1587"/>
                  <a:gd name="T11" fmla="*/ 7 w 7"/>
                  <a:gd name="T12" fmla="*/ 1587 h 1587"/>
                </a:gdLst>
                <a:ahLst/>
                <a:cxnLst>
                  <a:cxn ang="T6">
                    <a:pos x="T0" y="T1"/>
                  </a:cxn>
                  <a:cxn ang="T7">
                    <a:pos x="T2" y="T3"/>
                  </a:cxn>
                  <a:cxn ang="T8">
                    <a:pos x="T4" y="T5"/>
                  </a:cxn>
                </a:cxnLst>
                <a:rect l="T9" t="T10" r="T11" b="T12"/>
                <a:pathLst>
                  <a:path w="7" h="1587">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354" name="Freeform 3893"/>
              <p:cNvSpPr>
                <a:spLocks/>
              </p:cNvSpPr>
              <p:nvPr/>
            </p:nvSpPr>
            <p:spPr bwMode="auto">
              <a:xfrm>
                <a:off x="3616325" y="6034088"/>
                <a:ext cx="3175" cy="1587"/>
              </a:xfrm>
              <a:custGeom>
                <a:avLst/>
                <a:gdLst>
                  <a:gd name="T0" fmla="*/ 0 w 8"/>
                  <a:gd name="T1" fmla="*/ 0 h 1587"/>
                  <a:gd name="T2" fmla="*/ 7 w 8"/>
                  <a:gd name="T3" fmla="*/ 0 h 1587"/>
                  <a:gd name="T4" fmla="*/ 8 w 8"/>
                  <a:gd name="T5" fmla="*/ 0 h 1587"/>
                  <a:gd name="T6" fmla="*/ 0 60000 65536"/>
                  <a:gd name="T7" fmla="*/ 0 60000 65536"/>
                  <a:gd name="T8" fmla="*/ 0 60000 65536"/>
                  <a:gd name="T9" fmla="*/ 0 w 8"/>
                  <a:gd name="T10" fmla="*/ 0 h 1587"/>
                  <a:gd name="T11" fmla="*/ 8 w 8"/>
                  <a:gd name="T12" fmla="*/ 1587 h 1587"/>
                </a:gdLst>
                <a:ahLst/>
                <a:cxnLst>
                  <a:cxn ang="T6">
                    <a:pos x="T0" y="T1"/>
                  </a:cxn>
                  <a:cxn ang="T7">
                    <a:pos x="T2" y="T3"/>
                  </a:cxn>
                  <a:cxn ang="T8">
                    <a:pos x="T4" y="T5"/>
                  </a:cxn>
                </a:cxnLst>
                <a:rect l="T9" t="T10" r="T11" b="T12"/>
                <a:pathLst>
                  <a:path w="8" h="1587">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355" name="Freeform 3894"/>
              <p:cNvSpPr>
                <a:spLocks/>
              </p:cNvSpPr>
              <p:nvPr/>
            </p:nvSpPr>
            <p:spPr bwMode="auto">
              <a:xfrm>
                <a:off x="3619500" y="6034088"/>
                <a:ext cx="1588" cy="1587"/>
              </a:xfrm>
              <a:custGeom>
                <a:avLst/>
                <a:gdLst>
                  <a:gd name="T0" fmla="*/ 0 w 7"/>
                  <a:gd name="T1" fmla="*/ 0 h 1587"/>
                  <a:gd name="T2" fmla="*/ 6 w 7"/>
                  <a:gd name="T3" fmla="*/ 0 h 1587"/>
                  <a:gd name="T4" fmla="*/ 7 w 7"/>
                  <a:gd name="T5" fmla="*/ 0 h 1587"/>
                  <a:gd name="T6" fmla="*/ 0 60000 65536"/>
                  <a:gd name="T7" fmla="*/ 0 60000 65536"/>
                  <a:gd name="T8" fmla="*/ 0 60000 65536"/>
                  <a:gd name="T9" fmla="*/ 0 w 7"/>
                  <a:gd name="T10" fmla="*/ 0 h 1587"/>
                  <a:gd name="T11" fmla="*/ 7 w 7"/>
                  <a:gd name="T12" fmla="*/ 1587 h 1587"/>
                </a:gdLst>
                <a:ahLst/>
                <a:cxnLst>
                  <a:cxn ang="T6">
                    <a:pos x="T0" y="T1"/>
                  </a:cxn>
                  <a:cxn ang="T7">
                    <a:pos x="T2" y="T3"/>
                  </a:cxn>
                  <a:cxn ang="T8">
                    <a:pos x="T4" y="T5"/>
                  </a:cxn>
                </a:cxnLst>
                <a:rect l="T9" t="T10" r="T11" b="T12"/>
                <a:pathLst>
                  <a:path w="7" h="1587">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356" name="Freeform 3895"/>
              <p:cNvSpPr>
                <a:spLocks/>
              </p:cNvSpPr>
              <p:nvPr/>
            </p:nvSpPr>
            <p:spPr bwMode="auto">
              <a:xfrm>
                <a:off x="3621088" y="6034088"/>
                <a:ext cx="1587" cy="1587"/>
              </a:xfrm>
              <a:custGeom>
                <a:avLst/>
                <a:gdLst>
                  <a:gd name="T0" fmla="*/ 0 w 8"/>
                  <a:gd name="T1" fmla="*/ 0 h 1587"/>
                  <a:gd name="T2" fmla="*/ 7 w 8"/>
                  <a:gd name="T3" fmla="*/ 0 h 1587"/>
                  <a:gd name="T4" fmla="*/ 8 w 8"/>
                  <a:gd name="T5" fmla="*/ 0 h 1587"/>
                  <a:gd name="T6" fmla="*/ 0 60000 65536"/>
                  <a:gd name="T7" fmla="*/ 0 60000 65536"/>
                  <a:gd name="T8" fmla="*/ 0 60000 65536"/>
                  <a:gd name="T9" fmla="*/ 0 w 8"/>
                  <a:gd name="T10" fmla="*/ 0 h 1587"/>
                  <a:gd name="T11" fmla="*/ 8 w 8"/>
                  <a:gd name="T12" fmla="*/ 1587 h 1587"/>
                </a:gdLst>
                <a:ahLst/>
                <a:cxnLst>
                  <a:cxn ang="T6">
                    <a:pos x="T0" y="T1"/>
                  </a:cxn>
                  <a:cxn ang="T7">
                    <a:pos x="T2" y="T3"/>
                  </a:cxn>
                  <a:cxn ang="T8">
                    <a:pos x="T4" y="T5"/>
                  </a:cxn>
                </a:cxnLst>
                <a:rect l="T9" t="T10" r="T11" b="T12"/>
                <a:pathLst>
                  <a:path w="8" h="1587">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357" name="Freeform 3896"/>
              <p:cNvSpPr>
                <a:spLocks/>
              </p:cNvSpPr>
              <p:nvPr/>
            </p:nvSpPr>
            <p:spPr bwMode="auto">
              <a:xfrm>
                <a:off x="3622675" y="6034088"/>
                <a:ext cx="3175" cy="1587"/>
              </a:xfrm>
              <a:custGeom>
                <a:avLst/>
                <a:gdLst>
                  <a:gd name="T0" fmla="*/ 0 w 8"/>
                  <a:gd name="T1" fmla="*/ 0 h 1587"/>
                  <a:gd name="T2" fmla="*/ 7 w 8"/>
                  <a:gd name="T3" fmla="*/ 0 h 1587"/>
                  <a:gd name="T4" fmla="*/ 8 w 8"/>
                  <a:gd name="T5" fmla="*/ 0 h 1587"/>
                  <a:gd name="T6" fmla="*/ 0 60000 65536"/>
                  <a:gd name="T7" fmla="*/ 0 60000 65536"/>
                  <a:gd name="T8" fmla="*/ 0 60000 65536"/>
                  <a:gd name="T9" fmla="*/ 0 w 8"/>
                  <a:gd name="T10" fmla="*/ 0 h 1587"/>
                  <a:gd name="T11" fmla="*/ 8 w 8"/>
                  <a:gd name="T12" fmla="*/ 1587 h 1587"/>
                </a:gdLst>
                <a:ahLst/>
                <a:cxnLst>
                  <a:cxn ang="T6">
                    <a:pos x="T0" y="T1"/>
                  </a:cxn>
                  <a:cxn ang="T7">
                    <a:pos x="T2" y="T3"/>
                  </a:cxn>
                  <a:cxn ang="T8">
                    <a:pos x="T4" y="T5"/>
                  </a:cxn>
                </a:cxnLst>
                <a:rect l="T9" t="T10" r="T11" b="T12"/>
                <a:pathLst>
                  <a:path w="8" h="1587">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358" name="Freeform 3897"/>
              <p:cNvSpPr>
                <a:spLocks/>
              </p:cNvSpPr>
              <p:nvPr/>
            </p:nvSpPr>
            <p:spPr bwMode="auto">
              <a:xfrm>
                <a:off x="3624263" y="6034088"/>
                <a:ext cx="3175" cy="1587"/>
              </a:xfrm>
              <a:custGeom>
                <a:avLst/>
                <a:gdLst>
                  <a:gd name="T0" fmla="*/ 0 w 7"/>
                  <a:gd name="T1" fmla="*/ 0 h 1587"/>
                  <a:gd name="T2" fmla="*/ 6 w 7"/>
                  <a:gd name="T3" fmla="*/ 0 h 1587"/>
                  <a:gd name="T4" fmla="*/ 7 w 7"/>
                  <a:gd name="T5" fmla="*/ 0 h 1587"/>
                  <a:gd name="T6" fmla="*/ 0 60000 65536"/>
                  <a:gd name="T7" fmla="*/ 0 60000 65536"/>
                  <a:gd name="T8" fmla="*/ 0 60000 65536"/>
                  <a:gd name="T9" fmla="*/ 0 w 7"/>
                  <a:gd name="T10" fmla="*/ 0 h 1587"/>
                  <a:gd name="T11" fmla="*/ 7 w 7"/>
                  <a:gd name="T12" fmla="*/ 1587 h 1587"/>
                </a:gdLst>
                <a:ahLst/>
                <a:cxnLst>
                  <a:cxn ang="T6">
                    <a:pos x="T0" y="T1"/>
                  </a:cxn>
                  <a:cxn ang="T7">
                    <a:pos x="T2" y="T3"/>
                  </a:cxn>
                  <a:cxn ang="T8">
                    <a:pos x="T4" y="T5"/>
                  </a:cxn>
                </a:cxnLst>
                <a:rect l="T9" t="T10" r="T11" b="T12"/>
                <a:pathLst>
                  <a:path w="7" h="1587">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359" name="Freeform 3898"/>
              <p:cNvSpPr>
                <a:spLocks/>
              </p:cNvSpPr>
              <p:nvPr/>
            </p:nvSpPr>
            <p:spPr bwMode="auto">
              <a:xfrm>
                <a:off x="3627438" y="6034088"/>
                <a:ext cx="1587" cy="1587"/>
              </a:xfrm>
              <a:custGeom>
                <a:avLst/>
                <a:gdLst>
                  <a:gd name="T0" fmla="*/ 0 w 8"/>
                  <a:gd name="T1" fmla="*/ 0 h 1587"/>
                  <a:gd name="T2" fmla="*/ 7 w 8"/>
                  <a:gd name="T3" fmla="*/ 0 h 1587"/>
                  <a:gd name="T4" fmla="*/ 8 w 8"/>
                  <a:gd name="T5" fmla="*/ 0 h 1587"/>
                  <a:gd name="T6" fmla="*/ 0 60000 65536"/>
                  <a:gd name="T7" fmla="*/ 0 60000 65536"/>
                  <a:gd name="T8" fmla="*/ 0 60000 65536"/>
                  <a:gd name="T9" fmla="*/ 0 w 8"/>
                  <a:gd name="T10" fmla="*/ 0 h 1587"/>
                  <a:gd name="T11" fmla="*/ 8 w 8"/>
                  <a:gd name="T12" fmla="*/ 1587 h 1587"/>
                </a:gdLst>
                <a:ahLst/>
                <a:cxnLst>
                  <a:cxn ang="T6">
                    <a:pos x="T0" y="T1"/>
                  </a:cxn>
                  <a:cxn ang="T7">
                    <a:pos x="T2" y="T3"/>
                  </a:cxn>
                  <a:cxn ang="T8">
                    <a:pos x="T4" y="T5"/>
                  </a:cxn>
                </a:cxnLst>
                <a:rect l="T9" t="T10" r="T11" b="T12"/>
                <a:pathLst>
                  <a:path w="8" h="1587">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360" name="Freeform 3899"/>
              <p:cNvSpPr>
                <a:spLocks/>
              </p:cNvSpPr>
              <p:nvPr/>
            </p:nvSpPr>
            <p:spPr bwMode="auto">
              <a:xfrm>
                <a:off x="3629025" y="6034088"/>
                <a:ext cx="1588" cy="1587"/>
              </a:xfrm>
              <a:custGeom>
                <a:avLst/>
                <a:gdLst>
                  <a:gd name="T0" fmla="*/ 0 w 7"/>
                  <a:gd name="T1" fmla="*/ 0 h 1587"/>
                  <a:gd name="T2" fmla="*/ 6 w 7"/>
                  <a:gd name="T3" fmla="*/ 0 h 1587"/>
                  <a:gd name="T4" fmla="*/ 7 w 7"/>
                  <a:gd name="T5" fmla="*/ 0 h 1587"/>
                  <a:gd name="T6" fmla="*/ 0 60000 65536"/>
                  <a:gd name="T7" fmla="*/ 0 60000 65536"/>
                  <a:gd name="T8" fmla="*/ 0 60000 65536"/>
                  <a:gd name="T9" fmla="*/ 0 w 7"/>
                  <a:gd name="T10" fmla="*/ 0 h 1587"/>
                  <a:gd name="T11" fmla="*/ 7 w 7"/>
                  <a:gd name="T12" fmla="*/ 1587 h 1587"/>
                </a:gdLst>
                <a:ahLst/>
                <a:cxnLst>
                  <a:cxn ang="T6">
                    <a:pos x="T0" y="T1"/>
                  </a:cxn>
                  <a:cxn ang="T7">
                    <a:pos x="T2" y="T3"/>
                  </a:cxn>
                  <a:cxn ang="T8">
                    <a:pos x="T4" y="T5"/>
                  </a:cxn>
                </a:cxnLst>
                <a:rect l="T9" t="T10" r="T11" b="T12"/>
                <a:pathLst>
                  <a:path w="7" h="1587">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361" name="Freeform 3900"/>
              <p:cNvSpPr>
                <a:spLocks/>
              </p:cNvSpPr>
              <p:nvPr/>
            </p:nvSpPr>
            <p:spPr bwMode="auto">
              <a:xfrm>
                <a:off x="3630613" y="6034088"/>
                <a:ext cx="3175" cy="1587"/>
              </a:xfrm>
              <a:custGeom>
                <a:avLst/>
                <a:gdLst>
                  <a:gd name="T0" fmla="*/ 0 w 8"/>
                  <a:gd name="T1" fmla="*/ 0 h 1587"/>
                  <a:gd name="T2" fmla="*/ 7 w 8"/>
                  <a:gd name="T3" fmla="*/ 0 h 1587"/>
                  <a:gd name="T4" fmla="*/ 8 w 8"/>
                  <a:gd name="T5" fmla="*/ 0 h 1587"/>
                  <a:gd name="T6" fmla="*/ 0 60000 65536"/>
                  <a:gd name="T7" fmla="*/ 0 60000 65536"/>
                  <a:gd name="T8" fmla="*/ 0 60000 65536"/>
                  <a:gd name="T9" fmla="*/ 0 w 8"/>
                  <a:gd name="T10" fmla="*/ 0 h 1587"/>
                  <a:gd name="T11" fmla="*/ 8 w 8"/>
                  <a:gd name="T12" fmla="*/ 1587 h 1587"/>
                </a:gdLst>
                <a:ahLst/>
                <a:cxnLst>
                  <a:cxn ang="T6">
                    <a:pos x="T0" y="T1"/>
                  </a:cxn>
                  <a:cxn ang="T7">
                    <a:pos x="T2" y="T3"/>
                  </a:cxn>
                  <a:cxn ang="T8">
                    <a:pos x="T4" y="T5"/>
                  </a:cxn>
                </a:cxnLst>
                <a:rect l="T9" t="T10" r="T11" b="T12"/>
                <a:pathLst>
                  <a:path w="8" h="1587">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362" name="Freeform 3901"/>
              <p:cNvSpPr>
                <a:spLocks/>
              </p:cNvSpPr>
              <p:nvPr/>
            </p:nvSpPr>
            <p:spPr bwMode="auto">
              <a:xfrm>
                <a:off x="3632200" y="6034088"/>
                <a:ext cx="3175" cy="1587"/>
              </a:xfrm>
              <a:custGeom>
                <a:avLst/>
                <a:gdLst>
                  <a:gd name="T0" fmla="*/ 0 w 7"/>
                  <a:gd name="T1" fmla="*/ 0 h 1587"/>
                  <a:gd name="T2" fmla="*/ 6 w 7"/>
                  <a:gd name="T3" fmla="*/ 0 h 1587"/>
                  <a:gd name="T4" fmla="*/ 7 w 7"/>
                  <a:gd name="T5" fmla="*/ 0 h 1587"/>
                  <a:gd name="T6" fmla="*/ 0 60000 65536"/>
                  <a:gd name="T7" fmla="*/ 0 60000 65536"/>
                  <a:gd name="T8" fmla="*/ 0 60000 65536"/>
                  <a:gd name="T9" fmla="*/ 0 w 7"/>
                  <a:gd name="T10" fmla="*/ 0 h 1587"/>
                  <a:gd name="T11" fmla="*/ 7 w 7"/>
                  <a:gd name="T12" fmla="*/ 1587 h 1587"/>
                </a:gdLst>
                <a:ahLst/>
                <a:cxnLst>
                  <a:cxn ang="T6">
                    <a:pos x="T0" y="T1"/>
                  </a:cxn>
                  <a:cxn ang="T7">
                    <a:pos x="T2" y="T3"/>
                  </a:cxn>
                  <a:cxn ang="T8">
                    <a:pos x="T4" y="T5"/>
                  </a:cxn>
                </a:cxnLst>
                <a:rect l="T9" t="T10" r="T11" b="T12"/>
                <a:pathLst>
                  <a:path w="7" h="1587">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363" name="Freeform 3902"/>
              <p:cNvSpPr>
                <a:spLocks/>
              </p:cNvSpPr>
              <p:nvPr/>
            </p:nvSpPr>
            <p:spPr bwMode="auto">
              <a:xfrm>
                <a:off x="3635375" y="6034088"/>
                <a:ext cx="1588" cy="1587"/>
              </a:xfrm>
              <a:custGeom>
                <a:avLst/>
                <a:gdLst>
                  <a:gd name="T0" fmla="*/ 0 w 8"/>
                  <a:gd name="T1" fmla="*/ 0 h 1587"/>
                  <a:gd name="T2" fmla="*/ 7 w 8"/>
                  <a:gd name="T3" fmla="*/ 0 h 1587"/>
                  <a:gd name="T4" fmla="*/ 8 w 8"/>
                  <a:gd name="T5" fmla="*/ 0 h 1587"/>
                  <a:gd name="T6" fmla="*/ 0 60000 65536"/>
                  <a:gd name="T7" fmla="*/ 0 60000 65536"/>
                  <a:gd name="T8" fmla="*/ 0 60000 65536"/>
                  <a:gd name="T9" fmla="*/ 0 w 8"/>
                  <a:gd name="T10" fmla="*/ 0 h 1587"/>
                  <a:gd name="T11" fmla="*/ 8 w 8"/>
                  <a:gd name="T12" fmla="*/ 1587 h 1587"/>
                </a:gdLst>
                <a:ahLst/>
                <a:cxnLst>
                  <a:cxn ang="T6">
                    <a:pos x="T0" y="T1"/>
                  </a:cxn>
                  <a:cxn ang="T7">
                    <a:pos x="T2" y="T3"/>
                  </a:cxn>
                  <a:cxn ang="T8">
                    <a:pos x="T4" y="T5"/>
                  </a:cxn>
                </a:cxnLst>
                <a:rect l="T9" t="T10" r="T11" b="T12"/>
                <a:pathLst>
                  <a:path w="8" h="1587">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364" name="Freeform 3903"/>
              <p:cNvSpPr>
                <a:spLocks/>
              </p:cNvSpPr>
              <p:nvPr/>
            </p:nvSpPr>
            <p:spPr bwMode="auto">
              <a:xfrm>
                <a:off x="3636963" y="6034088"/>
                <a:ext cx="1587" cy="1587"/>
              </a:xfrm>
              <a:custGeom>
                <a:avLst/>
                <a:gdLst>
                  <a:gd name="T0" fmla="*/ 0 w 7"/>
                  <a:gd name="T1" fmla="*/ 0 h 1"/>
                  <a:gd name="T2" fmla="*/ 6 w 7"/>
                  <a:gd name="T3" fmla="*/ 1 h 1"/>
                  <a:gd name="T4" fmla="*/ 7 w 7"/>
                  <a:gd name="T5" fmla="*/ 1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6" y="1"/>
                    </a:lnTo>
                    <a:lnTo>
                      <a:pt x="7" y="1"/>
                    </a:lnTo>
                  </a:path>
                </a:pathLst>
              </a:custGeom>
              <a:noFill/>
              <a:ln w="6350">
                <a:solidFill>
                  <a:srgbClr val="0C0CFF"/>
                </a:solidFill>
                <a:prstDash val="solid"/>
                <a:round/>
                <a:headEnd/>
                <a:tailEnd/>
              </a:ln>
            </p:spPr>
            <p:txBody>
              <a:bodyPr/>
              <a:lstStyle/>
              <a:p>
                <a:endParaRPr lang="en-US"/>
              </a:p>
            </p:txBody>
          </p:sp>
          <p:sp>
            <p:nvSpPr>
              <p:cNvPr id="365" name="Freeform 3904"/>
              <p:cNvSpPr>
                <a:spLocks/>
              </p:cNvSpPr>
              <p:nvPr/>
            </p:nvSpPr>
            <p:spPr bwMode="auto">
              <a:xfrm>
                <a:off x="3638550" y="6034088"/>
                <a:ext cx="3175" cy="1587"/>
              </a:xfrm>
              <a:custGeom>
                <a:avLst/>
                <a:gdLst>
                  <a:gd name="T0" fmla="*/ 0 w 8"/>
                  <a:gd name="T1" fmla="*/ 0 h 1587"/>
                  <a:gd name="T2" fmla="*/ 7 w 8"/>
                  <a:gd name="T3" fmla="*/ 0 h 1587"/>
                  <a:gd name="T4" fmla="*/ 8 w 8"/>
                  <a:gd name="T5" fmla="*/ 0 h 1587"/>
                  <a:gd name="T6" fmla="*/ 0 60000 65536"/>
                  <a:gd name="T7" fmla="*/ 0 60000 65536"/>
                  <a:gd name="T8" fmla="*/ 0 60000 65536"/>
                  <a:gd name="T9" fmla="*/ 0 w 8"/>
                  <a:gd name="T10" fmla="*/ 0 h 1587"/>
                  <a:gd name="T11" fmla="*/ 8 w 8"/>
                  <a:gd name="T12" fmla="*/ 1587 h 1587"/>
                </a:gdLst>
                <a:ahLst/>
                <a:cxnLst>
                  <a:cxn ang="T6">
                    <a:pos x="T0" y="T1"/>
                  </a:cxn>
                  <a:cxn ang="T7">
                    <a:pos x="T2" y="T3"/>
                  </a:cxn>
                  <a:cxn ang="T8">
                    <a:pos x="T4" y="T5"/>
                  </a:cxn>
                </a:cxnLst>
                <a:rect l="T9" t="T10" r="T11" b="T12"/>
                <a:pathLst>
                  <a:path w="8" h="1587">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366" name="Freeform 3905"/>
              <p:cNvSpPr>
                <a:spLocks/>
              </p:cNvSpPr>
              <p:nvPr/>
            </p:nvSpPr>
            <p:spPr bwMode="auto">
              <a:xfrm>
                <a:off x="3640138" y="6034088"/>
                <a:ext cx="3175" cy="1587"/>
              </a:xfrm>
              <a:custGeom>
                <a:avLst/>
                <a:gdLst>
                  <a:gd name="T0" fmla="*/ 0 w 7"/>
                  <a:gd name="T1" fmla="*/ 0 h 1587"/>
                  <a:gd name="T2" fmla="*/ 6 w 7"/>
                  <a:gd name="T3" fmla="*/ 0 h 1587"/>
                  <a:gd name="T4" fmla="*/ 7 w 7"/>
                  <a:gd name="T5" fmla="*/ 0 h 1587"/>
                  <a:gd name="T6" fmla="*/ 0 60000 65536"/>
                  <a:gd name="T7" fmla="*/ 0 60000 65536"/>
                  <a:gd name="T8" fmla="*/ 0 60000 65536"/>
                  <a:gd name="T9" fmla="*/ 0 w 7"/>
                  <a:gd name="T10" fmla="*/ 0 h 1587"/>
                  <a:gd name="T11" fmla="*/ 7 w 7"/>
                  <a:gd name="T12" fmla="*/ 1587 h 1587"/>
                </a:gdLst>
                <a:ahLst/>
                <a:cxnLst>
                  <a:cxn ang="T6">
                    <a:pos x="T0" y="T1"/>
                  </a:cxn>
                  <a:cxn ang="T7">
                    <a:pos x="T2" y="T3"/>
                  </a:cxn>
                  <a:cxn ang="T8">
                    <a:pos x="T4" y="T5"/>
                  </a:cxn>
                </a:cxnLst>
                <a:rect l="T9" t="T10" r="T11" b="T12"/>
                <a:pathLst>
                  <a:path w="7" h="1587">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367" name="Freeform 3906"/>
              <p:cNvSpPr>
                <a:spLocks/>
              </p:cNvSpPr>
              <p:nvPr/>
            </p:nvSpPr>
            <p:spPr bwMode="auto">
              <a:xfrm>
                <a:off x="3643313" y="6034088"/>
                <a:ext cx="1587" cy="1587"/>
              </a:xfrm>
              <a:custGeom>
                <a:avLst/>
                <a:gdLst>
                  <a:gd name="T0" fmla="*/ 0 w 8"/>
                  <a:gd name="T1" fmla="*/ 0 h 1587"/>
                  <a:gd name="T2" fmla="*/ 7 w 8"/>
                  <a:gd name="T3" fmla="*/ 0 h 1587"/>
                  <a:gd name="T4" fmla="*/ 8 w 8"/>
                  <a:gd name="T5" fmla="*/ 0 h 1587"/>
                  <a:gd name="T6" fmla="*/ 0 60000 65536"/>
                  <a:gd name="T7" fmla="*/ 0 60000 65536"/>
                  <a:gd name="T8" fmla="*/ 0 60000 65536"/>
                  <a:gd name="T9" fmla="*/ 0 w 8"/>
                  <a:gd name="T10" fmla="*/ 0 h 1587"/>
                  <a:gd name="T11" fmla="*/ 8 w 8"/>
                  <a:gd name="T12" fmla="*/ 1587 h 1587"/>
                </a:gdLst>
                <a:ahLst/>
                <a:cxnLst>
                  <a:cxn ang="T6">
                    <a:pos x="T0" y="T1"/>
                  </a:cxn>
                  <a:cxn ang="T7">
                    <a:pos x="T2" y="T3"/>
                  </a:cxn>
                  <a:cxn ang="T8">
                    <a:pos x="T4" y="T5"/>
                  </a:cxn>
                </a:cxnLst>
                <a:rect l="T9" t="T10" r="T11" b="T12"/>
                <a:pathLst>
                  <a:path w="8" h="1587">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368" name="Freeform 3907"/>
              <p:cNvSpPr>
                <a:spLocks/>
              </p:cNvSpPr>
              <p:nvPr/>
            </p:nvSpPr>
            <p:spPr bwMode="auto">
              <a:xfrm>
                <a:off x="3644900" y="6034088"/>
                <a:ext cx="1588" cy="1587"/>
              </a:xfrm>
              <a:custGeom>
                <a:avLst/>
                <a:gdLst>
                  <a:gd name="T0" fmla="*/ 0 w 8"/>
                  <a:gd name="T1" fmla="*/ 0 h 1587"/>
                  <a:gd name="T2" fmla="*/ 7 w 8"/>
                  <a:gd name="T3" fmla="*/ 0 h 1587"/>
                  <a:gd name="T4" fmla="*/ 8 w 8"/>
                  <a:gd name="T5" fmla="*/ 0 h 1587"/>
                  <a:gd name="T6" fmla="*/ 0 60000 65536"/>
                  <a:gd name="T7" fmla="*/ 0 60000 65536"/>
                  <a:gd name="T8" fmla="*/ 0 60000 65536"/>
                  <a:gd name="T9" fmla="*/ 0 w 8"/>
                  <a:gd name="T10" fmla="*/ 0 h 1587"/>
                  <a:gd name="T11" fmla="*/ 8 w 8"/>
                  <a:gd name="T12" fmla="*/ 1587 h 1587"/>
                </a:gdLst>
                <a:ahLst/>
                <a:cxnLst>
                  <a:cxn ang="T6">
                    <a:pos x="T0" y="T1"/>
                  </a:cxn>
                  <a:cxn ang="T7">
                    <a:pos x="T2" y="T3"/>
                  </a:cxn>
                  <a:cxn ang="T8">
                    <a:pos x="T4" y="T5"/>
                  </a:cxn>
                </a:cxnLst>
                <a:rect l="T9" t="T10" r="T11" b="T12"/>
                <a:pathLst>
                  <a:path w="8" h="1587">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369" name="Freeform 3908"/>
              <p:cNvSpPr>
                <a:spLocks/>
              </p:cNvSpPr>
              <p:nvPr/>
            </p:nvSpPr>
            <p:spPr bwMode="auto">
              <a:xfrm>
                <a:off x="3646488" y="6034088"/>
                <a:ext cx="3175" cy="1587"/>
              </a:xfrm>
              <a:custGeom>
                <a:avLst/>
                <a:gdLst>
                  <a:gd name="T0" fmla="*/ 0 w 7"/>
                  <a:gd name="T1" fmla="*/ 0 h 1587"/>
                  <a:gd name="T2" fmla="*/ 6 w 7"/>
                  <a:gd name="T3" fmla="*/ 0 h 1587"/>
                  <a:gd name="T4" fmla="*/ 7 w 7"/>
                  <a:gd name="T5" fmla="*/ 0 h 1587"/>
                  <a:gd name="T6" fmla="*/ 0 60000 65536"/>
                  <a:gd name="T7" fmla="*/ 0 60000 65536"/>
                  <a:gd name="T8" fmla="*/ 0 60000 65536"/>
                  <a:gd name="T9" fmla="*/ 0 w 7"/>
                  <a:gd name="T10" fmla="*/ 0 h 1587"/>
                  <a:gd name="T11" fmla="*/ 7 w 7"/>
                  <a:gd name="T12" fmla="*/ 1587 h 1587"/>
                </a:gdLst>
                <a:ahLst/>
                <a:cxnLst>
                  <a:cxn ang="T6">
                    <a:pos x="T0" y="T1"/>
                  </a:cxn>
                  <a:cxn ang="T7">
                    <a:pos x="T2" y="T3"/>
                  </a:cxn>
                  <a:cxn ang="T8">
                    <a:pos x="T4" y="T5"/>
                  </a:cxn>
                </a:cxnLst>
                <a:rect l="T9" t="T10" r="T11" b="T12"/>
                <a:pathLst>
                  <a:path w="7" h="1587">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370" name="Freeform 3909"/>
              <p:cNvSpPr>
                <a:spLocks/>
              </p:cNvSpPr>
              <p:nvPr/>
            </p:nvSpPr>
            <p:spPr bwMode="auto">
              <a:xfrm>
                <a:off x="3648075" y="6034088"/>
                <a:ext cx="3175" cy="1587"/>
              </a:xfrm>
              <a:custGeom>
                <a:avLst/>
                <a:gdLst>
                  <a:gd name="T0" fmla="*/ 0 w 8"/>
                  <a:gd name="T1" fmla="*/ 0 h 1587"/>
                  <a:gd name="T2" fmla="*/ 7 w 8"/>
                  <a:gd name="T3" fmla="*/ 0 h 1587"/>
                  <a:gd name="T4" fmla="*/ 8 w 8"/>
                  <a:gd name="T5" fmla="*/ 0 h 1587"/>
                  <a:gd name="T6" fmla="*/ 0 60000 65536"/>
                  <a:gd name="T7" fmla="*/ 0 60000 65536"/>
                  <a:gd name="T8" fmla="*/ 0 60000 65536"/>
                  <a:gd name="T9" fmla="*/ 0 w 8"/>
                  <a:gd name="T10" fmla="*/ 0 h 1587"/>
                  <a:gd name="T11" fmla="*/ 8 w 8"/>
                  <a:gd name="T12" fmla="*/ 1587 h 1587"/>
                </a:gdLst>
                <a:ahLst/>
                <a:cxnLst>
                  <a:cxn ang="T6">
                    <a:pos x="T0" y="T1"/>
                  </a:cxn>
                  <a:cxn ang="T7">
                    <a:pos x="T2" y="T3"/>
                  </a:cxn>
                  <a:cxn ang="T8">
                    <a:pos x="T4" y="T5"/>
                  </a:cxn>
                </a:cxnLst>
                <a:rect l="T9" t="T10" r="T11" b="T12"/>
                <a:pathLst>
                  <a:path w="8" h="1587">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371" name="Freeform 3910"/>
              <p:cNvSpPr>
                <a:spLocks/>
              </p:cNvSpPr>
              <p:nvPr/>
            </p:nvSpPr>
            <p:spPr bwMode="auto">
              <a:xfrm>
                <a:off x="3651250" y="6034088"/>
                <a:ext cx="1588" cy="1587"/>
              </a:xfrm>
              <a:custGeom>
                <a:avLst/>
                <a:gdLst>
                  <a:gd name="T0" fmla="*/ 0 w 7"/>
                  <a:gd name="T1" fmla="*/ 0 h 1587"/>
                  <a:gd name="T2" fmla="*/ 6 w 7"/>
                  <a:gd name="T3" fmla="*/ 0 h 1587"/>
                  <a:gd name="T4" fmla="*/ 7 w 7"/>
                  <a:gd name="T5" fmla="*/ 0 h 1587"/>
                  <a:gd name="T6" fmla="*/ 0 60000 65536"/>
                  <a:gd name="T7" fmla="*/ 0 60000 65536"/>
                  <a:gd name="T8" fmla="*/ 0 60000 65536"/>
                  <a:gd name="T9" fmla="*/ 0 w 7"/>
                  <a:gd name="T10" fmla="*/ 0 h 1587"/>
                  <a:gd name="T11" fmla="*/ 7 w 7"/>
                  <a:gd name="T12" fmla="*/ 1587 h 1587"/>
                </a:gdLst>
                <a:ahLst/>
                <a:cxnLst>
                  <a:cxn ang="T6">
                    <a:pos x="T0" y="T1"/>
                  </a:cxn>
                  <a:cxn ang="T7">
                    <a:pos x="T2" y="T3"/>
                  </a:cxn>
                  <a:cxn ang="T8">
                    <a:pos x="T4" y="T5"/>
                  </a:cxn>
                </a:cxnLst>
                <a:rect l="T9" t="T10" r="T11" b="T12"/>
                <a:pathLst>
                  <a:path w="7" h="1587">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372" name="Freeform 3911"/>
              <p:cNvSpPr>
                <a:spLocks/>
              </p:cNvSpPr>
              <p:nvPr/>
            </p:nvSpPr>
            <p:spPr bwMode="auto">
              <a:xfrm>
                <a:off x="3652838" y="6034088"/>
                <a:ext cx="1587" cy="1587"/>
              </a:xfrm>
              <a:custGeom>
                <a:avLst/>
                <a:gdLst>
                  <a:gd name="T0" fmla="*/ 0 w 8"/>
                  <a:gd name="T1" fmla="*/ 0 h 1587"/>
                  <a:gd name="T2" fmla="*/ 7 w 8"/>
                  <a:gd name="T3" fmla="*/ 0 h 1587"/>
                  <a:gd name="T4" fmla="*/ 8 w 8"/>
                  <a:gd name="T5" fmla="*/ 0 h 1587"/>
                  <a:gd name="T6" fmla="*/ 0 60000 65536"/>
                  <a:gd name="T7" fmla="*/ 0 60000 65536"/>
                  <a:gd name="T8" fmla="*/ 0 60000 65536"/>
                  <a:gd name="T9" fmla="*/ 0 w 8"/>
                  <a:gd name="T10" fmla="*/ 0 h 1587"/>
                  <a:gd name="T11" fmla="*/ 8 w 8"/>
                  <a:gd name="T12" fmla="*/ 1587 h 1587"/>
                </a:gdLst>
                <a:ahLst/>
                <a:cxnLst>
                  <a:cxn ang="T6">
                    <a:pos x="T0" y="T1"/>
                  </a:cxn>
                  <a:cxn ang="T7">
                    <a:pos x="T2" y="T3"/>
                  </a:cxn>
                  <a:cxn ang="T8">
                    <a:pos x="T4" y="T5"/>
                  </a:cxn>
                </a:cxnLst>
                <a:rect l="T9" t="T10" r="T11" b="T12"/>
                <a:pathLst>
                  <a:path w="8" h="1587">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373" name="Freeform 3912"/>
              <p:cNvSpPr>
                <a:spLocks/>
              </p:cNvSpPr>
              <p:nvPr/>
            </p:nvSpPr>
            <p:spPr bwMode="auto">
              <a:xfrm>
                <a:off x="3654425" y="6034088"/>
                <a:ext cx="3175" cy="1587"/>
              </a:xfrm>
              <a:custGeom>
                <a:avLst/>
                <a:gdLst>
                  <a:gd name="T0" fmla="*/ 0 w 7"/>
                  <a:gd name="T1" fmla="*/ 0 h 1587"/>
                  <a:gd name="T2" fmla="*/ 6 w 7"/>
                  <a:gd name="T3" fmla="*/ 0 h 1587"/>
                  <a:gd name="T4" fmla="*/ 7 w 7"/>
                  <a:gd name="T5" fmla="*/ 0 h 1587"/>
                  <a:gd name="T6" fmla="*/ 0 60000 65536"/>
                  <a:gd name="T7" fmla="*/ 0 60000 65536"/>
                  <a:gd name="T8" fmla="*/ 0 60000 65536"/>
                  <a:gd name="T9" fmla="*/ 0 w 7"/>
                  <a:gd name="T10" fmla="*/ 0 h 1587"/>
                  <a:gd name="T11" fmla="*/ 7 w 7"/>
                  <a:gd name="T12" fmla="*/ 1587 h 1587"/>
                </a:gdLst>
                <a:ahLst/>
                <a:cxnLst>
                  <a:cxn ang="T6">
                    <a:pos x="T0" y="T1"/>
                  </a:cxn>
                  <a:cxn ang="T7">
                    <a:pos x="T2" y="T3"/>
                  </a:cxn>
                  <a:cxn ang="T8">
                    <a:pos x="T4" y="T5"/>
                  </a:cxn>
                </a:cxnLst>
                <a:rect l="T9" t="T10" r="T11" b="T12"/>
                <a:pathLst>
                  <a:path w="7" h="1587">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374" name="Freeform 3913"/>
              <p:cNvSpPr>
                <a:spLocks/>
              </p:cNvSpPr>
              <p:nvPr/>
            </p:nvSpPr>
            <p:spPr bwMode="auto">
              <a:xfrm>
                <a:off x="3656013" y="6034088"/>
                <a:ext cx="3175" cy="1587"/>
              </a:xfrm>
              <a:custGeom>
                <a:avLst/>
                <a:gdLst>
                  <a:gd name="T0" fmla="*/ 0 w 8"/>
                  <a:gd name="T1" fmla="*/ 0 h 1587"/>
                  <a:gd name="T2" fmla="*/ 7 w 8"/>
                  <a:gd name="T3" fmla="*/ 0 h 1587"/>
                  <a:gd name="T4" fmla="*/ 8 w 8"/>
                  <a:gd name="T5" fmla="*/ 0 h 1587"/>
                  <a:gd name="T6" fmla="*/ 0 60000 65536"/>
                  <a:gd name="T7" fmla="*/ 0 60000 65536"/>
                  <a:gd name="T8" fmla="*/ 0 60000 65536"/>
                  <a:gd name="T9" fmla="*/ 0 w 8"/>
                  <a:gd name="T10" fmla="*/ 0 h 1587"/>
                  <a:gd name="T11" fmla="*/ 8 w 8"/>
                  <a:gd name="T12" fmla="*/ 1587 h 1587"/>
                </a:gdLst>
                <a:ahLst/>
                <a:cxnLst>
                  <a:cxn ang="T6">
                    <a:pos x="T0" y="T1"/>
                  </a:cxn>
                  <a:cxn ang="T7">
                    <a:pos x="T2" y="T3"/>
                  </a:cxn>
                  <a:cxn ang="T8">
                    <a:pos x="T4" y="T5"/>
                  </a:cxn>
                </a:cxnLst>
                <a:rect l="T9" t="T10" r="T11" b="T12"/>
                <a:pathLst>
                  <a:path w="8" h="1587">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375" name="Freeform 3914"/>
              <p:cNvSpPr>
                <a:spLocks/>
              </p:cNvSpPr>
              <p:nvPr/>
            </p:nvSpPr>
            <p:spPr bwMode="auto">
              <a:xfrm>
                <a:off x="3659188" y="6034088"/>
                <a:ext cx="1587" cy="1587"/>
              </a:xfrm>
              <a:custGeom>
                <a:avLst/>
                <a:gdLst>
                  <a:gd name="T0" fmla="*/ 0 w 7"/>
                  <a:gd name="T1" fmla="*/ 0 h 1587"/>
                  <a:gd name="T2" fmla="*/ 6 w 7"/>
                  <a:gd name="T3" fmla="*/ 0 h 1587"/>
                  <a:gd name="T4" fmla="*/ 7 w 7"/>
                  <a:gd name="T5" fmla="*/ 0 h 1587"/>
                  <a:gd name="T6" fmla="*/ 0 60000 65536"/>
                  <a:gd name="T7" fmla="*/ 0 60000 65536"/>
                  <a:gd name="T8" fmla="*/ 0 60000 65536"/>
                  <a:gd name="T9" fmla="*/ 0 w 7"/>
                  <a:gd name="T10" fmla="*/ 0 h 1587"/>
                  <a:gd name="T11" fmla="*/ 7 w 7"/>
                  <a:gd name="T12" fmla="*/ 1587 h 1587"/>
                </a:gdLst>
                <a:ahLst/>
                <a:cxnLst>
                  <a:cxn ang="T6">
                    <a:pos x="T0" y="T1"/>
                  </a:cxn>
                  <a:cxn ang="T7">
                    <a:pos x="T2" y="T3"/>
                  </a:cxn>
                  <a:cxn ang="T8">
                    <a:pos x="T4" y="T5"/>
                  </a:cxn>
                </a:cxnLst>
                <a:rect l="T9" t="T10" r="T11" b="T12"/>
                <a:pathLst>
                  <a:path w="7" h="1587">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376" name="Freeform 3915"/>
              <p:cNvSpPr>
                <a:spLocks/>
              </p:cNvSpPr>
              <p:nvPr/>
            </p:nvSpPr>
            <p:spPr bwMode="auto">
              <a:xfrm>
                <a:off x="3660775" y="6034088"/>
                <a:ext cx="1588" cy="1587"/>
              </a:xfrm>
              <a:custGeom>
                <a:avLst/>
                <a:gdLst>
                  <a:gd name="T0" fmla="*/ 0 w 8"/>
                  <a:gd name="T1" fmla="*/ 0 h 1587"/>
                  <a:gd name="T2" fmla="*/ 7 w 8"/>
                  <a:gd name="T3" fmla="*/ 0 h 1587"/>
                  <a:gd name="T4" fmla="*/ 8 w 8"/>
                  <a:gd name="T5" fmla="*/ 0 h 1587"/>
                  <a:gd name="T6" fmla="*/ 0 60000 65536"/>
                  <a:gd name="T7" fmla="*/ 0 60000 65536"/>
                  <a:gd name="T8" fmla="*/ 0 60000 65536"/>
                  <a:gd name="T9" fmla="*/ 0 w 8"/>
                  <a:gd name="T10" fmla="*/ 0 h 1587"/>
                  <a:gd name="T11" fmla="*/ 8 w 8"/>
                  <a:gd name="T12" fmla="*/ 1587 h 1587"/>
                </a:gdLst>
                <a:ahLst/>
                <a:cxnLst>
                  <a:cxn ang="T6">
                    <a:pos x="T0" y="T1"/>
                  </a:cxn>
                  <a:cxn ang="T7">
                    <a:pos x="T2" y="T3"/>
                  </a:cxn>
                  <a:cxn ang="T8">
                    <a:pos x="T4" y="T5"/>
                  </a:cxn>
                </a:cxnLst>
                <a:rect l="T9" t="T10" r="T11" b="T12"/>
                <a:pathLst>
                  <a:path w="8" h="1587">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377" name="Freeform 3916"/>
              <p:cNvSpPr>
                <a:spLocks/>
              </p:cNvSpPr>
              <p:nvPr/>
            </p:nvSpPr>
            <p:spPr bwMode="auto">
              <a:xfrm>
                <a:off x="3662363" y="6034088"/>
                <a:ext cx="3175" cy="1587"/>
              </a:xfrm>
              <a:custGeom>
                <a:avLst/>
                <a:gdLst>
                  <a:gd name="T0" fmla="*/ 0 w 7"/>
                  <a:gd name="T1" fmla="*/ 0 h 1587"/>
                  <a:gd name="T2" fmla="*/ 6 w 7"/>
                  <a:gd name="T3" fmla="*/ 0 h 1587"/>
                  <a:gd name="T4" fmla="*/ 7 w 7"/>
                  <a:gd name="T5" fmla="*/ 0 h 1587"/>
                  <a:gd name="T6" fmla="*/ 0 60000 65536"/>
                  <a:gd name="T7" fmla="*/ 0 60000 65536"/>
                  <a:gd name="T8" fmla="*/ 0 60000 65536"/>
                  <a:gd name="T9" fmla="*/ 0 w 7"/>
                  <a:gd name="T10" fmla="*/ 0 h 1587"/>
                  <a:gd name="T11" fmla="*/ 7 w 7"/>
                  <a:gd name="T12" fmla="*/ 1587 h 1587"/>
                </a:gdLst>
                <a:ahLst/>
                <a:cxnLst>
                  <a:cxn ang="T6">
                    <a:pos x="T0" y="T1"/>
                  </a:cxn>
                  <a:cxn ang="T7">
                    <a:pos x="T2" y="T3"/>
                  </a:cxn>
                  <a:cxn ang="T8">
                    <a:pos x="T4" y="T5"/>
                  </a:cxn>
                </a:cxnLst>
                <a:rect l="T9" t="T10" r="T11" b="T12"/>
                <a:pathLst>
                  <a:path w="7" h="1587">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378" name="Freeform 3917"/>
              <p:cNvSpPr>
                <a:spLocks/>
              </p:cNvSpPr>
              <p:nvPr/>
            </p:nvSpPr>
            <p:spPr bwMode="auto">
              <a:xfrm>
                <a:off x="3663950" y="6034088"/>
                <a:ext cx="3175" cy="1587"/>
              </a:xfrm>
              <a:custGeom>
                <a:avLst/>
                <a:gdLst>
                  <a:gd name="T0" fmla="*/ 0 w 8"/>
                  <a:gd name="T1" fmla="*/ 0 h 1587"/>
                  <a:gd name="T2" fmla="*/ 7 w 8"/>
                  <a:gd name="T3" fmla="*/ 0 h 1587"/>
                  <a:gd name="T4" fmla="*/ 8 w 8"/>
                  <a:gd name="T5" fmla="*/ 0 h 1587"/>
                  <a:gd name="T6" fmla="*/ 0 60000 65536"/>
                  <a:gd name="T7" fmla="*/ 0 60000 65536"/>
                  <a:gd name="T8" fmla="*/ 0 60000 65536"/>
                  <a:gd name="T9" fmla="*/ 0 w 8"/>
                  <a:gd name="T10" fmla="*/ 0 h 1587"/>
                  <a:gd name="T11" fmla="*/ 8 w 8"/>
                  <a:gd name="T12" fmla="*/ 1587 h 1587"/>
                </a:gdLst>
                <a:ahLst/>
                <a:cxnLst>
                  <a:cxn ang="T6">
                    <a:pos x="T0" y="T1"/>
                  </a:cxn>
                  <a:cxn ang="T7">
                    <a:pos x="T2" y="T3"/>
                  </a:cxn>
                  <a:cxn ang="T8">
                    <a:pos x="T4" y="T5"/>
                  </a:cxn>
                </a:cxnLst>
                <a:rect l="T9" t="T10" r="T11" b="T12"/>
                <a:pathLst>
                  <a:path w="8" h="1587">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379" name="Freeform 3918"/>
              <p:cNvSpPr>
                <a:spLocks/>
              </p:cNvSpPr>
              <p:nvPr/>
            </p:nvSpPr>
            <p:spPr bwMode="auto">
              <a:xfrm>
                <a:off x="3667125" y="6034088"/>
                <a:ext cx="1588" cy="1587"/>
              </a:xfrm>
              <a:custGeom>
                <a:avLst/>
                <a:gdLst>
                  <a:gd name="T0" fmla="*/ 0 w 8"/>
                  <a:gd name="T1" fmla="*/ 0 h 1587"/>
                  <a:gd name="T2" fmla="*/ 7 w 8"/>
                  <a:gd name="T3" fmla="*/ 0 h 1587"/>
                  <a:gd name="T4" fmla="*/ 8 w 8"/>
                  <a:gd name="T5" fmla="*/ 0 h 1587"/>
                  <a:gd name="T6" fmla="*/ 0 60000 65536"/>
                  <a:gd name="T7" fmla="*/ 0 60000 65536"/>
                  <a:gd name="T8" fmla="*/ 0 60000 65536"/>
                  <a:gd name="T9" fmla="*/ 0 w 8"/>
                  <a:gd name="T10" fmla="*/ 0 h 1587"/>
                  <a:gd name="T11" fmla="*/ 8 w 8"/>
                  <a:gd name="T12" fmla="*/ 1587 h 1587"/>
                </a:gdLst>
                <a:ahLst/>
                <a:cxnLst>
                  <a:cxn ang="T6">
                    <a:pos x="T0" y="T1"/>
                  </a:cxn>
                  <a:cxn ang="T7">
                    <a:pos x="T2" y="T3"/>
                  </a:cxn>
                  <a:cxn ang="T8">
                    <a:pos x="T4" y="T5"/>
                  </a:cxn>
                </a:cxnLst>
                <a:rect l="T9" t="T10" r="T11" b="T12"/>
                <a:pathLst>
                  <a:path w="8" h="1587">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380" name="Freeform 3919"/>
              <p:cNvSpPr>
                <a:spLocks/>
              </p:cNvSpPr>
              <p:nvPr/>
            </p:nvSpPr>
            <p:spPr bwMode="auto">
              <a:xfrm>
                <a:off x="3668713" y="6034088"/>
                <a:ext cx="1587" cy="1587"/>
              </a:xfrm>
              <a:custGeom>
                <a:avLst/>
                <a:gdLst>
                  <a:gd name="T0" fmla="*/ 0 w 7"/>
                  <a:gd name="T1" fmla="*/ 0 h 1587"/>
                  <a:gd name="T2" fmla="*/ 6 w 7"/>
                  <a:gd name="T3" fmla="*/ 0 h 1587"/>
                  <a:gd name="T4" fmla="*/ 7 w 7"/>
                  <a:gd name="T5" fmla="*/ 0 h 1587"/>
                  <a:gd name="T6" fmla="*/ 0 60000 65536"/>
                  <a:gd name="T7" fmla="*/ 0 60000 65536"/>
                  <a:gd name="T8" fmla="*/ 0 60000 65536"/>
                  <a:gd name="T9" fmla="*/ 0 w 7"/>
                  <a:gd name="T10" fmla="*/ 0 h 1587"/>
                  <a:gd name="T11" fmla="*/ 7 w 7"/>
                  <a:gd name="T12" fmla="*/ 1587 h 1587"/>
                </a:gdLst>
                <a:ahLst/>
                <a:cxnLst>
                  <a:cxn ang="T6">
                    <a:pos x="T0" y="T1"/>
                  </a:cxn>
                  <a:cxn ang="T7">
                    <a:pos x="T2" y="T3"/>
                  </a:cxn>
                  <a:cxn ang="T8">
                    <a:pos x="T4" y="T5"/>
                  </a:cxn>
                </a:cxnLst>
                <a:rect l="T9" t="T10" r="T11" b="T12"/>
                <a:pathLst>
                  <a:path w="7" h="1587">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381" name="Freeform 3920"/>
              <p:cNvSpPr>
                <a:spLocks/>
              </p:cNvSpPr>
              <p:nvPr/>
            </p:nvSpPr>
            <p:spPr bwMode="auto">
              <a:xfrm>
                <a:off x="3670300" y="6034088"/>
                <a:ext cx="3175" cy="1587"/>
              </a:xfrm>
              <a:custGeom>
                <a:avLst/>
                <a:gdLst>
                  <a:gd name="T0" fmla="*/ 0 w 8"/>
                  <a:gd name="T1" fmla="*/ 0 h 1587"/>
                  <a:gd name="T2" fmla="*/ 7 w 8"/>
                  <a:gd name="T3" fmla="*/ 0 h 1587"/>
                  <a:gd name="T4" fmla="*/ 8 w 8"/>
                  <a:gd name="T5" fmla="*/ 0 h 1587"/>
                  <a:gd name="T6" fmla="*/ 0 60000 65536"/>
                  <a:gd name="T7" fmla="*/ 0 60000 65536"/>
                  <a:gd name="T8" fmla="*/ 0 60000 65536"/>
                  <a:gd name="T9" fmla="*/ 0 w 8"/>
                  <a:gd name="T10" fmla="*/ 0 h 1587"/>
                  <a:gd name="T11" fmla="*/ 8 w 8"/>
                  <a:gd name="T12" fmla="*/ 1587 h 1587"/>
                </a:gdLst>
                <a:ahLst/>
                <a:cxnLst>
                  <a:cxn ang="T6">
                    <a:pos x="T0" y="T1"/>
                  </a:cxn>
                  <a:cxn ang="T7">
                    <a:pos x="T2" y="T3"/>
                  </a:cxn>
                  <a:cxn ang="T8">
                    <a:pos x="T4" y="T5"/>
                  </a:cxn>
                </a:cxnLst>
                <a:rect l="T9" t="T10" r="T11" b="T12"/>
                <a:pathLst>
                  <a:path w="8" h="1587">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382" name="Freeform 3921"/>
              <p:cNvSpPr>
                <a:spLocks/>
              </p:cNvSpPr>
              <p:nvPr/>
            </p:nvSpPr>
            <p:spPr bwMode="auto">
              <a:xfrm>
                <a:off x="3673475" y="6034088"/>
                <a:ext cx="1588" cy="1587"/>
              </a:xfrm>
              <a:custGeom>
                <a:avLst/>
                <a:gdLst>
                  <a:gd name="T0" fmla="*/ 0 w 7"/>
                  <a:gd name="T1" fmla="*/ 0 h 1587"/>
                  <a:gd name="T2" fmla="*/ 6 w 7"/>
                  <a:gd name="T3" fmla="*/ 0 h 1587"/>
                  <a:gd name="T4" fmla="*/ 7 w 7"/>
                  <a:gd name="T5" fmla="*/ 0 h 1587"/>
                  <a:gd name="T6" fmla="*/ 0 60000 65536"/>
                  <a:gd name="T7" fmla="*/ 0 60000 65536"/>
                  <a:gd name="T8" fmla="*/ 0 60000 65536"/>
                  <a:gd name="T9" fmla="*/ 0 w 7"/>
                  <a:gd name="T10" fmla="*/ 0 h 1587"/>
                  <a:gd name="T11" fmla="*/ 7 w 7"/>
                  <a:gd name="T12" fmla="*/ 1587 h 1587"/>
                </a:gdLst>
                <a:ahLst/>
                <a:cxnLst>
                  <a:cxn ang="T6">
                    <a:pos x="T0" y="T1"/>
                  </a:cxn>
                  <a:cxn ang="T7">
                    <a:pos x="T2" y="T3"/>
                  </a:cxn>
                  <a:cxn ang="T8">
                    <a:pos x="T4" y="T5"/>
                  </a:cxn>
                </a:cxnLst>
                <a:rect l="T9" t="T10" r="T11" b="T12"/>
                <a:pathLst>
                  <a:path w="7" h="1587">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383" name="Freeform 3922"/>
              <p:cNvSpPr>
                <a:spLocks/>
              </p:cNvSpPr>
              <p:nvPr/>
            </p:nvSpPr>
            <p:spPr bwMode="auto">
              <a:xfrm>
                <a:off x="3675063" y="6034088"/>
                <a:ext cx="1587" cy="1587"/>
              </a:xfrm>
              <a:custGeom>
                <a:avLst/>
                <a:gdLst>
                  <a:gd name="T0" fmla="*/ 0 w 8"/>
                  <a:gd name="T1" fmla="*/ 0 h 1587"/>
                  <a:gd name="T2" fmla="*/ 7 w 8"/>
                  <a:gd name="T3" fmla="*/ 0 h 1587"/>
                  <a:gd name="T4" fmla="*/ 8 w 8"/>
                  <a:gd name="T5" fmla="*/ 0 h 1587"/>
                  <a:gd name="T6" fmla="*/ 0 60000 65536"/>
                  <a:gd name="T7" fmla="*/ 0 60000 65536"/>
                  <a:gd name="T8" fmla="*/ 0 60000 65536"/>
                  <a:gd name="T9" fmla="*/ 0 w 8"/>
                  <a:gd name="T10" fmla="*/ 0 h 1587"/>
                  <a:gd name="T11" fmla="*/ 8 w 8"/>
                  <a:gd name="T12" fmla="*/ 1587 h 1587"/>
                </a:gdLst>
                <a:ahLst/>
                <a:cxnLst>
                  <a:cxn ang="T6">
                    <a:pos x="T0" y="T1"/>
                  </a:cxn>
                  <a:cxn ang="T7">
                    <a:pos x="T2" y="T3"/>
                  </a:cxn>
                  <a:cxn ang="T8">
                    <a:pos x="T4" y="T5"/>
                  </a:cxn>
                </a:cxnLst>
                <a:rect l="T9" t="T10" r="T11" b="T12"/>
                <a:pathLst>
                  <a:path w="8" h="1587">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384" name="Freeform 3923"/>
              <p:cNvSpPr>
                <a:spLocks/>
              </p:cNvSpPr>
              <p:nvPr/>
            </p:nvSpPr>
            <p:spPr bwMode="auto">
              <a:xfrm>
                <a:off x="3676650" y="6034088"/>
                <a:ext cx="1588" cy="1587"/>
              </a:xfrm>
              <a:custGeom>
                <a:avLst/>
                <a:gdLst>
                  <a:gd name="T0" fmla="*/ 0 w 7"/>
                  <a:gd name="T1" fmla="*/ 0 h 1587"/>
                  <a:gd name="T2" fmla="*/ 6 w 7"/>
                  <a:gd name="T3" fmla="*/ 0 h 1587"/>
                  <a:gd name="T4" fmla="*/ 7 w 7"/>
                  <a:gd name="T5" fmla="*/ 0 h 1587"/>
                  <a:gd name="T6" fmla="*/ 0 60000 65536"/>
                  <a:gd name="T7" fmla="*/ 0 60000 65536"/>
                  <a:gd name="T8" fmla="*/ 0 60000 65536"/>
                  <a:gd name="T9" fmla="*/ 0 w 7"/>
                  <a:gd name="T10" fmla="*/ 0 h 1587"/>
                  <a:gd name="T11" fmla="*/ 7 w 7"/>
                  <a:gd name="T12" fmla="*/ 1587 h 1587"/>
                </a:gdLst>
                <a:ahLst/>
                <a:cxnLst>
                  <a:cxn ang="T6">
                    <a:pos x="T0" y="T1"/>
                  </a:cxn>
                  <a:cxn ang="T7">
                    <a:pos x="T2" y="T3"/>
                  </a:cxn>
                  <a:cxn ang="T8">
                    <a:pos x="T4" y="T5"/>
                  </a:cxn>
                </a:cxnLst>
                <a:rect l="T9" t="T10" r="T11" b="T12"/>
                <a:pathLst>
                  <a:path w="7" h="1587">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385" name="Freeform 3924"/>
              <p:cNvSpPr>
                <a:spLocks/>
              </p:cNvSpPr>
              <p:nvPr/>
            </p:nvSpPr>
            <p:spPr bwMode="auto">
              <a:xfrm>
                <a:off x="3678238" y="6034088"/>
                <a:ext cx="3175" cy="1587"/>
              </a:xfrm>
              <a:custGeom>
                <a:avLst/>
                <a:gdLst>
                  <a:gd name="T0" fmla="*/ 0 w 8"/>
                  <a:gd name="T1" fmla="*/ 0 h 1587"/>
                  <a:gd name="T2" fmla="*/ 7 w 8"/>
                  <a:gd name="T3" fmla="*/ 0 h 1587"/>
                  <a:gd name="T4" fmla="*/ 8 w 8"/>
                  <a:gd name="T5" fmla="*/ 0 h 1587"/>
                  <a:gd name="T6" fmla="*/ 0 60000 65536"/>
                  <a:gd name="T7" fmla="*/ 0 60000 65536"/>
                  <a:gd name="T8" fmla="*/ 0 60000 65536"/>
                  <a:gd name="T9" fmla="*/ 0 w 8"/>
                  <a:gd name="T10" fmla="*/ 0 h 1587"/>
                  <a:gd name="T11" fmla="*/ 8 w 8"/>
                  <a:gd name="T12" fmla="*/ 1587 h 1587"/>
                </a:gdLst>
                <a:ahLst/>
                <a:cxnLst>
                  <a:cxn ang="T6">
                    <a:pos x="T0" y="T1"/>
                  </a:cxn>
                  <a:cxn ang="T7">
                    <a:pos x="T2" y="T3"/>
                  </a:cxn>
                  <a:cxn ang="T8">
                    <a:pos x="T4" y="T5"/>
                  </a:cxn>
                </a:cxnLst>
                <a:rect l="T9" t="T10" r="T11" b="T12"/>
                <a:pathLst>
                  <a:path w="8" h="1587">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386" name="Freeform 3925"/>
              <p:cNvSpPr>
                <a:spLocks/>
              </p:cNvSpPr>
              <p:nvPr/>
            </p:nvSpPr>
            <p:spPr bwMode="auto">
              <a:xfrm>
                <a:off x="3681413" y="6034088"/>
                <a:ext cx="1587" cy="1587"/>
              </a:xfrm>
              <a:custGeom>
                <a:avLst/>
                <a:gdLst>
                  <a:gd name="T0" fmla="*/ 0 w 7"/>
                  <a:gd name="T1" fmla="*/ 1 h 1"/>
                  <a:gd name="T2" fmla="*/ 6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1"/>
                    </a:moveTo>
                    <a:lnTo>
                      <a:pt x="6" y="0"/>
                    </a:lnTo>
                    <a:lnTo>
                      <a:pt x="7" y="0"/>
                    </a:lnTo>
                  </a:path>
                </a:pathLst>
              </a:custGeom>
              <a:noFill/>
              <a:ln w="6350">
                <a:solidFill>
                  <a:srgbClr val="0C0CFF"/>
                </a:solidFill>
                <a:prstDash val="solid"/>
                <a:round/>
                <a:headEnd/>
                <a:tailEnd/>
              </a:ln>
            </p:spPr>
            <p:txBody>
              <a:bodyPr/>
              <a:lstStyle/>
              <a:p>
                <a:endParaRPr lang="en-US"/>
              </a:p>
            </p:txBody>
          </p:sp>
          <p:sp>
            <p:nvSpPr>
              <p:cNvPr id="387" name="Freeform 3926"/>
              <p:cNvSpPr>
                <a:spLocks/>
              </p:cNvSpPr>
              <p:nvPr/>
            </p:nvSpPr>
            <p:spPr bwMode="auto">
              <a:xfrm>
                <a:off x="3683000" y="6034088"/>
                <a:ext cx="1588" cy="1587"/>
              </a:xfrm>
              <a:custGeom>
                <a:avLst/>
                <a:gdLst>
                  <a:gd name="T0" fmla="*/ 0 w 8"/>
                  <a:gd name="T1" fmla="*/ 0 h 1587"/>
                  <a:gd name="T2" fmla="*/ 7 w 8"/>
                  <a:gd name="T3" fmla="*/ 0 h 1587"/>
                  <a:gd name="T4" fmla="*/ 8 w 8"/>
                  <a:gd name="T5" fmla="*/ 0 h 1587"/>
                  <a:gd name="T6" fmla="*/ 0 60000 65536"/>
                  <a:gd name="T7" fmla="*/ 0 60000 65536"/>
                  <a:gd name="T8" fmla="*/ 0 60000 65536"/>
                  <a:gd name="T9" fmla="*/ 0 w 8"/>
                  <a:gd name="T10" fmla="*/ 0 h 1587"/>
                  <a:gd name="T11" fmla="*/ 8 w 8"/>
                  <a:gd name="T12" fmla="*/ 1587 h 1587"/>
                </a:gdLst>
                <a:ahLst/>
                <a:cxnLst>
                  <a:cxn ang="T6">
                    <a:pos x="T0" y="T1"/>
                  </a:cxn>
                  <a:cxn ang="T7">
                    <a:pos x="T2" y="T3"/>
                  </a:cxn>
                  <a:cxn ang="T8">
                    <a:pos x="T4" y="T5"/>
                  </a:cxn>
                </a:cxnLst>
                <a:rect l="T9" t="T10" r="T11" b="T12"/>
                <a:pathLst>
                  <a:path w="8" h="1587">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388" name="Freeform 3927"/>
              <p:cNvSpPr>
                <a:spLocks/>
              </p:cNvSpPr>
              <p:nvPr/>
            </p:nvSpPr>
            <p:spPr bwMode="auto">
              <a:xfrm>
                <a:off x="3684588" y="6034088"/>
                <a:ext cx="1587" cy="1587"/>
              </a:xfrm>
              <a:custGeom>
                <a:avLst/>
                <a:gdLst>
                  <a:gd name="T0" fmla="*/ 0 w 7"/>
                  <a:gd name="T1" fmla="*/ 0 h 1587"/>
                  <a:gd name="T2" fmla="*/ 6 w 7"/>
                  <a:gd name="T3" fmla="*/ 0 h 1587"/>
                  <a:gd name="T4" fmla="*/ 7 w 7"/>
                  <a:gd name="T5" fmla="*/ 0 h 1587"/>
                  <a:gd name="T6" fmla="*/ 0 60000 65536"/>
                  <a:gd name="T7" fmla="*/ 0 60000 65536"/>
                  <a:gd name="T8" fmla="*/ 0 60000 65536"/>
                  <a:gd name="T9" fmla="*/ 0 w 7"/>
                  <a:gd name="T10" fmla="*/ 0 h 1587"/>
                  <a:gd name="T11" fmla="*/ 7 w 7"/>
                  <a:gd name="T12" fmla="*/ 1587 h 1587"/>
                </a:gdLst>
                <a:ahLst/>
                <a:cxnLst>
                  <a:cxn ang="T6">
                    <a:pos x="T0" y="T1"/>
                  </a:cxn>
                  <a:cxn ang="T7">
                    <a:pos x="T2" y="T3"/>
                  </a:cxn>
                  <a:cxn ang="T8">
                    <a:pos x="T4" y="T5"/>
                  </a:cxn>
                </a:cxnLst>
                <a:rect l="T9" t="T10" r="T11" b="T12"/>
                <a:pathLst>
                  <a:path w="7" h="1587">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389" name="Freeform 3928"/>
              <p:cNvSpPr>
                <a:spLocks/>
              </p:cNvSpPr>
              <p:nvPr/>
            </p:nvSpPr>
            <p:spPr bwMode="auto">
              <a:xfrm>
                <a:off x="3686175" y="6034088"/>
                <a:ext cx="3175" cy="1587"/>
              </a:xfrm>
              <a:custGeom>
                <a:avLst/>
                <a:gdLst>
                  <a:gd name="T0" fmla="*/ 0 w 8"/>
                  <a:gd name="T1" fmla="*/ 0 h 1587"/>
                  <a:gd name="T2" fmla="*/ 7 w 8"/>
                  <a:gd name="T3" fmla="*/ 0 h 1587"/>
                  <a:gd name="T4" fmla="*/ 8 w 8"/>
                  <a:gd name="T5" fmla="*/ 0 h 1587"/>
                  <a:gd name="T6" fmla="*/ 0 60000 65536"/>
                  <a:gd name="T7" fmla="*/ 0 60000 65536"/>
                  <a:gd name="T8" fmla="*/ 0 60000 65536"/>
                  <a:gd name="T9" fmla="*/ 0 w 8"/>
                  <a:gd name="T10" fmla="*/ 0 h 1587"/>
                  <a:gd name="T11" fmla="*/ 8 w 8"/>
                  <a:gd name="T12" fmla="*/ 1587 h 1587"/>
                </a:gdLst>
                <a:ahLst/>
                <a:cxnLst>
                  <a:cxn ang="T6">
                    <a:pos x="T0" y="T1"/>
                  </a:cxn>
                  <a:cxn ang="T7">
                    <a:pos x="T2" y="T3"/>
                  </a:cxn>
                  <a:cxn ang="T8">
                    <a:pos x="T4" y="T5"/>
                  </a:cxn>
                </a:cxnLst>
                <a:rect l="T9" t="T10" r="T11" b="T12"/>
                <a:pathLst>
                  <a:path w="8" h="1587">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390" name="Freeform 3929"/>
              <p:cNvSpPr>
                <a:spLocks/>
              </p:cNvSpPr>
              <p:nvPr/>
            </p:nvSpPr>
            <p:spPr bwMode="auto">
              <a:xfrm>
                <a:off x="3687763" y="6034088"/>
                <a:ext cx="3175" cy="1587"/>
              </a:xfrm>
              <a:custGeom>
                <a:avLst/>
                <a:gdLst>
                  <a:gd name="T0" fmla="*/ 0 w 8"/>
                  <a:gd name="T1" fmla="*/ 0 h 1587"/>
                  <a:gd name="T2" fmla="*/ 7 w 8"/>
                  <a:gd name="T3" fmla="*/ 0 h 1587"/>
                  <a:gd name="T4" fmla="*/ 8 w 8"/>
                  <a:gd name="T5" fmla="*/ 0 h 1587"/>
                  <a:gd name="T6" fmla="*/ 0 60000 65536"/>
                  <a:gd name="T7" fmla="*/ 0 60000 65536"/>
                  <a:gd name="T8" fmla="*/ 0 60000 65536"/>
                  <a:gd name="T9" fmla="*/ 0 w 8"/>
                  <a:gd name="T10" fmla="*/ 0 h 1587"/>
                  <a:gd name="T11" fmla="*/ 8 w 8"/>
                  <a:gd name="T12" fmla="*/ 1587 h 1587"/>
                </a:gdLst>
                <a:ahLst/>
                <a:cxnLst>
                  <a:cxn ang="T6">
                    <a:pos x="T0" y="T1"/>
                  </a:cxn>
                  <a:cxn ang="T7">
                    <a:pos x="T2" y="T3"/>
                  </a:cxn>
                  <a:cxn ang="T8">
                    <a:pos x="T4" y="T5"/>
                  </a:cxn>
                </a:cxnLst>
                <a:rect l="T9" t="T10" r="T11" b="T12"/>
                <a:pathLst>
                  <a:path w="8" h="1587">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391" name="Freeform 3930"/>
              <p:cNvSpPr>
                <a:spLocks/>
              </p:cNvSpPr>
              <p:nvPr/>
            </p:nvSpPr>
            <p:spPr bwMode="auto">
              <a:xfrm>
                <a:off x="3690938" y="6034088"/>
                <a:ext cx="1587" cy="1587"/>
              </a:xfrm>
              <a:custGeom>
                <a:avLst/>
                <a:gdLst>
                  <a:gd name="T0" fmla="*/ 0 w 7"/>
                  <a:gd name="T1" fmla="*/ 0 h 1587"/>
                  <a:gd name="T2" fmla="*/ 6 w 7"/>
                  <a:gd name="T3" fmla="*/ 0 h 1587"/>
                  <a:gd name="T4" fmla="*/ 7 w 7"/>
                  <a:gd name="T5" fmla="*/ 0 h 1587"/>
                  <a:gd name="T6" fmla="*/ 0 60000 65536"/>
                  <a:gd name="T7" fmla="*/ 0 60000 65536"/>
                  <a:gd name="T8" fmla="*/ 0 60000 65536"/>
                  <a:gd name="T9" fmla="*/ 0 w 7"/>
                  <a:gd name="T10" fmla="*/ 0 h 1587"/>
                  <a:gd name="T11" fmla="*/ 7 w 7"/>
                  <a:gd name="T12" fmla="*/ 1587 h 1587"/>
                </a:gdLst>
                <a:ahLst/>
                <a:cxnLst>
                  <a:cxn ang="T6">
                    <a:pos x="T0" y="T1"/>
                  </a:cxn>
                  <a:cxn ang="T7">
                    <a:pos x="T2" y="T3"/>
                  </a:cxn>
                  <a:cxn ang="T8">
                    <a:pos x="T4" y="T5"/>
                  </a:cxn>
                </a:cxnLst>
                <a:rect l="T9" t="T10" r="T11" b="T12"/>
                <a:pathLst>
                  <a:path w="7" h="1587">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392" name="Freeform 3931"/>
              <p:cNvSpPr>
                <a:spLocks/>
              </p:cNvSpPr>
              <p:nvPr/>
            </p:nvSpPr>
            <p:spPr bwMode="auto">
              <a:xfrm>
                <a:off x="3692525" y="6034088"/>
                <a:ext cx="3175" cy="1587"/>
              </a:xfrm>
              <a:custGeom>
                <a:avLst/>
                <a:gdLst>
                  <a:gd name="T0" fmla="*/ 0 w 8"/>
                  <a:gd name="T1" fmla="*/ 0 h 1587"/>
                  <a:gd name="T2" fmla="*/ 7 w 8"/>
                  <a:gd name="T3" fmla="*/ 0 h 1587"/>
                  <a:gd name="T4" fmla="*/ 8 w 8"/>
                  <a:gd name="T5" fmla="*/ 0 h 1587"/>
                  <a:gd name="T6" fmla="*/ 0 60000 65536"/>
                  <a:gd name="T7" fmla="*/ 0 60000 65536"/>
                  <a:gd name="T8" fmla="*/ 0 60000 65536"/>
                  <a:gd name="T9" fmla="*/ 0 w 8"/>
                  <a:gd name="T10" fmla="*/ 0 h 1587"/>
                  <a:gd name="T11" fmla="*/ 8 w 8"/>
                  <a:gd name="T12" fmla="*/ 1587 h 1587"/>
                </a:gdLst>
                <a:ahLst/>
                <a:cxnLst>
                  <a:cxn ang="T6">
                    <a:pos x="T0" y="T1"/>
                  </a:cxn>
                  <a:cxn ang="T7">
                    <a:pos x="T2" y="T3"/>
                  </a:cxn>
                  <a:cxn ang="T8">
                    <a:pos x="T4" y="T5"/>
                  </a:cxn>
                </a:cxnLst>
                <a:rect l="T9" t="T10" r="T11" b="T12"/>
                <a:pathLst>
                  <a:path w="8" h="1587">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393" name="Freeform 3932"/>
              <p:cNvSpPr>
                <a:spLocks/>
              </p:cNvSpPr>
              <p:nvPr/>
            </p:nvSpPr>
            <p:spPr bwMode="auto">
              <a:xfrm>
                <a:off x="3694113" y="6034088"/>
                <a:ext cx="3175" cy="1587"/>
              </a:xfrm>
              <a:custGeom>
                <a:avLst/>
                <a:gdLst>
                  <a:gd name="T0" fmla="*/ 0 w 7"/>
                  <a:gd name="T1" fmla="*/ 0 h 1587"/>
                  <a:gd name="T2" fmla="*/ 6 w 7"/>
                  <a:gd name="T3" fmla="*/ 0 h 1587"/>
                  <a:gd name="T4" fmla="*/ 7 w 7"/>
                  <a:gd name="T5" fmla="*/ 0 h 1587"/>
                  <a:gd name="T6" fmla="*/ 0 60000 65536"/>
                  <a:gd name="T7" fmla="*/ 0 60000 65536"/>
                  <a:gd name="T8" fmla="*/ 0 60000 65536"/>
                  <a:gd name="T9" fmla="*/ 0 w 7"/>
                  <a:gd name="T10" fmla="*/ 0 h 1587"/>
                  <a:gd name="T11" fmla="*/ 7 w 7"/>
                  <a:gd name="T12" fmla="*/ 1587 h 1587"/>
                </a:gdLst>
                <a:ahLst/>
                <a:cxnLst>
                  <a:cxn ang="T6">
                    <a:pos x="T0" y="T1"/>
                  </a:cxn>
                  <a:cxn ang="T7">
                    <a:pos x="T2" y="T3"/>
                  </a:cxn>
                  <a:cxn ang="T8">
                    <a:pos x="T4" y="T5"/>
                  </a:cxn>
                </a:cxnLst>
                <a:rect l="T9" t="T10" r="T11" b="T12"/>
                <a:pathLst>
                  <a:path w="7" h="1587">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394" name="Freeform 3933"/>
              <p:cNvSpPr>
                <a:spLocks/>
              </p:cNvSpPr>
              <p:nvPr/>
            </p:nvSpPr>
            <p:spPr bwMode="auto">
              <a:xfrm>
                <a:off x="3695700" y="6034088"/>
                <a:ext cx="3175" cy="1587"/>
              </a:xfrm>
              <a:custGeom>
                <a:avLst/>
                <a:gdLst>
                  <a:gd name="T0" fmla="*/ 0 w 8"/>
                  <a:gd name="T1" fmla="*/ 0 h 1587"/>
                  <a:gd name="T2" fmla="*/ 7 w 8"/>
                  <a:gd name="T3" fmla="*/ 0 h 1587"/>
                  <a:gd name="T4" fmla="*/ 8 w 8"/>
                  <a:gd name="T5" fmla="*/ 0 h 1587"/>
                  <a:gd name="T6" fmla="*/ 0 60000 65536"/>
                  <a:gd name="T7" fmla="*/ 0 60000 65536"/>
                  <a:gd name="T8" fmla="*/ 0 60000 65536"/>
                  <a:gd name="T9" fmla="*/ 0 w 8"/>
                  <a:gd name="T10" fmla="*/ 0 h 1587"/>
                  <a:gd name="T11" fmla="*/ 8 w 8"/>
                  <a:gd name="T12" fmla="*/ 1587 h 1587"/>
                </a:gdLst>
                <a:ahLst/>
                <a:cxnLst>
                  <a:cxn ang="T6">
                    <a:pos x="T0" y="T1"/>
                  </a:cxn>
                  <a:cxn ang="T7">
                    <a:pos x="T2" y="T3"/>
                  </a:cxn>
                  <a:cxn ang="T8">
                    <a:pos x="T4" y="T5"/>
                  </a:cxn>
                </a:cxnLst>
                <a:rect l="T9" t="T10" r="T11" b="T12"/>
                <a:pathLst>
                  <a:path w="8" h="1587">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395" name="Freeform 3934"/>
              <p:cNvSpPr>
                <a:spLocks/>
              </p:cNvSpPr>
              <p:nvPr/>
            </p:nvSpPr>
            <p:spPr bwMode="auto">
              <a:xfrm>
                <a:off x="3698875" y="6034088"/>
                <a:ext cx="1588" cy="1587"/>
              </a:xfrm>
              <a:custGeom>
                <a:avLst/>
                <a:gdLst>
                  <a:gd name="T0" fmla="*/ 0 w 7"/>
                  <a:gd name="T1" fmla="*/ 0 h 1587"/>
                  <a:gd name="T2" fmla="*/ 6 w 7"/>
                  <a:gd name="T3" fmla="*/ 0 h 1587"/>
                  <a:gd name="T4" fmla="*/ 7 w 7"/>
                  <a:gd name="T5" fmla="*/ 0 h 1587"/>
                  <a:gd name="T6" fmla="*/ 0 60000 65536"/>
                  <a:gd name="T7" fmla="*/ 0 60000 65536"/>
                  <a:gd name="T8" fmla="*/ 0 60000 65536"/>
                  <a:gd name="T9" fmla="*/ 0 w 7"/>
                  <a:gd name="T10" fmla="*/ 0 h 1587"/>
                  <a:gd name="T11" fmla="*/ 7 w 7"/>
                  <a:gd name="T12" fmla="*/ 1587 h 1587"/>
                </a:gdLst>
                <a:ahLst/>
                <a:cxnLst>
                  <a:cxn ang="T6">
                    <a:pos x="T0" y="T1"/>
                  </a:cxn>
                  <a:cxn ang="T7">
                    <a:pos x="T2" y="T3"/>
                  </a:cxn>
                  <a:cxn ang="T8">
                    <a:pos x="T4" y="T5"/>
                  </a:cxn>
                </a:cxnLst>
                <a:rect l="T9" t="T10" r="T11" b="T12"/>
                <a:pathLst>
                  <a:path w="7" h="1587">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396" name="Freeform 3935"/>
              <p:cNvSpPr>
                <a:spLocks/>
              </p:cNvSpPr>
              <p:nvPr/>
            </p:nvSpPr>
            <p:spPr bwMode="auto">
              <a:xfrm>
                <a:off x="3700463" y="6034088"/>
                <a:ext cx="1587" cy="1587"/>
              </a:xfrm>
              <a:custGeom>
                <a:avLst/>
                <a:gdLst>
                  <a:gd name="T0" fmla="*/ 0 w 8"/>
                  <a:gd name="T1" fmla="*/ 0 h 1587"/>
                  <a:gd name="T2" fmla="*/ 7 w 8"/>
                  <a:gd name="T3" fmla="*/ 0 h 1587"/>
                  <a:gd name="T4" fmla="*/ 8 w 8"/>
                  <a:gd name="T5" fmla="*/ 0 h 1587"/>
                  <a:gd name="T6" fmla="*/ 0 60000 65536"/>
                  <a:gd name="T7" fmla="*/ 0 60000 65536"/>
                  <a:gd name="T8" fmla="*/ 0 60000 65536"/>
                  <a:gd name="T9" fmla="*/ 0 w 8"/>
                  <a:gd name="T10" fmla="*/ 0 h 1587"/>
                  <a:gd name="T11" fmla="*/ 8 w 8"/>
                  <a:gd name="T12" fmla="*/ 1587 h 1587"/>
                </a:gdLst>
                <a:ahLst/>
                <a:cxnLst>
                  <a:cxn ang="T6">
                    <a:pos x="T0" y="T1"/>
                  </a:cxn>
                  <a:cxn ang="T7">
                    <a:pos x="T2" y="T3"/>
                  </a:cxn>
                  <a:cxn ang="T8">
                    <a:pos x="T4" y="T5"/>
                  </a:cxn>
                </a:cxnLst>
                <a:rect l="T9" t="T10" r="T11" b="T12"/>
                <a:pathLst>
                  <a:path w="8" h="1587">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397" name="Freeform 3936"/>
              <p:cNvSpPr>
                <a:spLocks/>
              </p:cNvSpPr>
              <p:nvPr/>
            </p:nvSpPr>
            <p:spPr bwMode="auto">
              <a:xfrm>
                <a:off x="3702050" y="6034088"/>
                <a:ext cx="3175" cy="1587"/>
              </a:xfrm>
              <a:custGeom>
                <a:avLst/>
                <a:gdLst>
                  <a:gd name="T0" fmla="*/ 0 w 7"/>
                  <a:gd name="T1" fmla="*/ 0 h 1587"/>
                  <a:gd name="T2" fmla="*/ 6 w 7"/>
                  <a:gd name="T3" fmla="*/ 0 h 1587"/>
                  <a:gd name="T4" fmla="*/ 7 w 7"/>
                  <a:gd name="T5" fmla="*/ 0 h 1587"/>
                  <a:gd name="T6" fmla="*/ 0 60000 65536"/>
                  <a:gd name="T7" fmla="*/ 0 60000 65536"/>
                  <a:gd name="T8" fmla="*/ 0 60000 65536"/>
                  <a:gd name="T9" fmla="*/ 0 w 7"/>
                  <a:gd name="T10" fmla="*/ 0 h 1587"/>
                  <a:gd name="T11" fmla="*/ 7 w 7"/>
                  <a:gd name="T12" fmla="*/ 1587 h 1587"/>
                </a:gdLst>
                <a:ahLst/>
                <a:cxnLst>
                  <a:cxn ang="T6">
                    <a:pos x="T0" y="T1"/>
                  </a:cxn>
                  <a:cxn ang="T7">
                    <a:pos x="T2" y="T3"/>
                  </a:cxn>
                  <a:cxn ang="T8">
                    <a:pos x="T4" y="T5"/>
                  </a:cxn>
                </a:cxnLst>
                <a:rect l="T9" t="T10" r="T11" b="T12"/>
                <a:pathLst>
                  <a:path w="7" h="1587">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398" name="Freeform 3937"/>
              <p:cNvSpPr>
                <a:spLocks/>
              </p:cNvSpPr>
              <p:nvPr/>
            </p:nvSpPr>
            <p:spPr bwMode="auto">
              <a:xfrm>
                <a:off x="3703638" y="6034088"/>
                <a:ext cx="3175" cy="1587"/>
              </a:xfrm>
              <a:custGeom>
                <a:avLst/>
                <a:gdLst>
                  <a:gd name="T0" fmla="*/ 0 w 8"/>
                  <a:gd name="T1" fmla="*/ 0 h 1587"/>
                  <a:gd name="T2" fmla="*/ 7 w 8"/>
                  <a:gd name="T3" fmla="*/ 0 h 1587"/>
                  <a:gd name="T4" fmla="*/ 8 w 8"/>
                  <a:gd name="T5" fmla="*/ 0 h 1587"/>
                  <a:gd name="T6" fmla="*/ 0 60000 65536"/>
                  <a:gd name="T7" fmla="*/ 0 60000 65536"/>
                  <a:gd name="T8" fmla="*/ 0 60000 65536"/>
                  <a:gd name="T9" fmla="*/ 0 w 8"/>
                  <a:gd name="T10" fmla="*/ 0 h 1587"/>
                  <a:gd name="T11" fmla="*/ 8 w 8"/>
                  <a:gd name="T12" fmla="*/ 1587 h 1587"/>
                </a:gdLst>
                <a:ahLst/>
                <a:cxnLst>
                  <a:cxn ang="T6">
                    <a:pos x="T0" y="T1"/>
                  </a:cxn>
                  <a:cxn ang="T7">
                    <a:pos x="T2" y="T3"/>
                  </a:cxn>
                  <a:cxn ang="T8">
                    <a:pos x="T4" y="T5"/>
                  </a:cxn>
                </a:cxnLst>
                <a:rect l="T9" t="T10" r="T11" b="T12"/>
                <a:pathLst>
                  <a:path w="8" h="1587">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399" name="Freeform 3938"/>
              <p:cNvSpPr>
                <a:spLocks/>
              </p:cNvSpPr>
              <p:nvPr/>
            </p:nvSpPr>
            <p:spPr bwMode="auto">
              <a:xfrm>
                <a:off x="3706813" y="6034088"/>
                <a:ext cx="1587" cy="1587"/>
              </a:xfrm>
              <a:custGeom>
                <a:avLst/>
                <a:gdLst>
                  <a:gd name="T0" fmla="*/ 0 w 7"/>
                  <a:gd name="T1" fmla="*/ 0 h 1587"/>
                  <a:gd name="T2" fmla="*/ 6 w 7"/>
                  <a:gd name="T3" fmla="*/ 0 h 1587"/>
                  <a:gd name="T4" fmla="*/ 7 w 7"/>
                  <a:gd name="T5" fmla="*/ 0 h 1587"/>
                  <a:gd name="T6" fmla="*/ 0 60000 65536"/>
                  <a:gd name="T7" fmla="*/ 0 60000 65536"/>
                  <a:gd name="T8" fmla="*/ 0 60000 65536"/>
                  <a:gd name="T9" fmla="*/ 0 w 7"/>
                  <a:gd name="T10" fmla="*/ 0 h 1587"/>
                  <a:gd name="T11" fmla="*/ 7 w 7"/>
                  <a:gd name="T12" fmla="*/ 1587 h 1587"/>
                </a:gdLst>
                <a:ahLst/>
                <a:cxnLst>
                  <a:cxn ang="T6">
                    <a:pos x="T0" y="T1"/>
                  </a:cxn>
                  <a:cxn ang="T7">
                    <a:pos x="T2" y="T3"/>
                  </a:cxn>
                  <a:cxn ang="T8">
                    <a:pos x="T4" y="T5"/>
                  </a:cxn>
                </a:cxnLst>
                <a:rect l="T9" t="T10" r="T11" b="T12"/>
                <a:pathLst>
                  <a:path w="7" h="1587">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00" name="Freeform 3939"/>
              <p:cNvSpPr>
                <a:spLocks/>
              </p:cNvSpPr>
              <p:nvPr/>
            </p:nvSpPr>
            <p:spPr bwMode="auto">
              <a:xfrm>
                <a:off x="3708400" y="6034088"/>
                <a:ext cx="1588" cy="1587"/>
              </a:xfrm>
              <a:custGeom>
                <a:avLst/>
                <a:gdLst>
                  <a:gd name="T0" fmla="*/ 0 w 8"/>
                  <a:gd name="T1" fmla="*/ 0 h 1587"/>
                  <a:gd name="T2" fmla="*/ 7 w 8"/>
                  <a:gd name="T3" fmla="*/ 0 h 1587"/>
                  <a:gd name="T4" fmla="*/ 8 w 8"/>
                  <a:gd name="T5" fmla="*/ 0 h 1587"/>
                  <a:gd name="T6" fmla="*/ 0 60000 65536"/>
                  <a:gd name="T7" fmla="*/ 0 60000 65536"/>
                  <a:gd name="T8" fmla="*/ 0 60000 65536"/>
                  <a:gd name="T9" fmla="*/ 0 w 8"/>
                  <a:gd name="T10" fmla="*/ 0 h 1587"/>
                  <a:gd name="T11" fmla="*/ 8 w 8"/>
                  <a:gd name="T12" fmla="*/ 1587 h 1587"/>
                </a:gdLst>
                <a:ahLst/>
                <a:cxnLst>
                  <a:cxn ang="T6">
                    <a:pos x="T0" y="T1"/>
                  </a:cxn>
                  <a:cxn ang="T7">
                    <a:pos x="T2" y="T3"/>
                  </a:cxn>
                  <a:cxn ang="T8">
                    <a:pos x="T4" y="T5"/>
                  </a:cxn>
                </a:cxnLst>
                <a:rect l="T9" t="T10" r="T11" b="T12"/>
                <a:pathLst>
                  <a:path w="8" h="1587">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01" name="Freeform 3940"/>
              <p:cNvSpPr>
                <a:spLocks/>
              </p:cNvSpPr>
              <p:nvPr/>
            </p:nvSpPr>
            <p:spPr bwMode="auto">
              <a:xfrm>
                <a:off x="3709988" y="6034088"/>
                <a:ext cx="3175" cy="1587"/>
              </a:xfrm>
              <a:custGeom>
                <a:avLst/>
                <a:gdLst>
                  <a:gd name="T0" fmla="*/ 0 w 8"/>
                  <a:gd name="T1" fmla="*/ 0 h 1587"/>
                  <a:gd name="T2" fmla="*/ 7 w 8"/>
                  <a:gd name="T3" fmla="*/ 0 h 1587"/>
                  <a:gd name="T4" fmla="*/ 8 w 8"/>
                  <a:gd name="T5" fmla="*/ 0 h 1587"/>
                  <a:gd name="T6" fmla="*/ 0 60000 65536"/>
                  <a:gd name="T7" fmla="*/ 0 60000 65536"/>
                  <a:gd name="T8" fmla="*/ 0 60000 65536"/>
                  <a:gd name="T9" fmla="*/ 0 w 8"/>
                  <a:gd name="T10" fmla="*/ 0 h 1587"/>
                  <a:gd name="T11" fmla="*/ 8 w 8"/>
                  <a:gd name="T12" fmla="*/ 1587 h 1587"/>
                </a:gdLst>
                <a:ahLst/>
                <a:cxnLst>
                  <a:cxn ang="T6">
                    <a:pos x="T0" y="T1"/>
                  </a:cxn>
                  <a:cxn ang="T7">
                    <a:pos x="T2" y="T3"/>
                  </a:cxn>
                  <a:cxn ang="T8">
                    <a:pos x="T4" y="T5"/>
                  </a:cxn>
                </a:cxnLst>
                <a:rect l="T9" t="T10" r="T11" b="T12"/>
                <a:pathLst>
                  <a:path w="8" h="1587">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02" name="Freeform 3941"/>
              <p:cNvSpPr>
                <a:spLocks/>
              </p:cNvSpPr>
              <p:nvPr/>
            </p:nvSpPr>
            <p:spPr bwMode="auto">
              <a:xfrm>
                <a:off x="3713163" y="6034088"/>
                <a:ext cx="1587" cy="1587"/>
              </a:xfrm>
              <a:custGeom>
                <a:avLst/>
                <a:gdLst>
                  <a:gd name="T0" fmla="*/ 0 w 7"/>
                  <a:gd name="T1" fmla="*/ 0 h 1587"/>
                  <a:gd name="T2" fmla="*/ 6 w 7"/>
                  <a:gd name="T3" fmla="*/ 0 h 1587"/>
                  <a:gd name="T4" fmla="*/ 7 w 7"/>
                  <a:gd name="T5" fmla="*/ 0 h 1587"/>
                  <a:gd name="T6" fmla="*/ 0 60000 65536"/>
                  <a:gd name="T7" fmla="*/ 0 60000 65536"/>
                  <a:gd name="T8" fmla="*/ 0 60000 65536"/>
                  <a:gd name="T9" fmla="*/ 0 w 7"/>
                  <a:gd name="T10" fmla="*/ 0 h 1587"/>
                  <a:gd name="T11" fmla="*/ 7 w 7"/>
                  <a:gd name="T12" fmla="*/ 1587 h 1587"/>
                </a:gdLst>
                <a:ahLst/>
                <a:cxnLst>
                  <a:cxn ang="T6">
                    <a:pos x="T0" y="T1"/>
                  </a:cxn>
                  <a:cxn ang="T7">
                    <a:pos x="T2" y="T3"/>
                  </a:cxn>
                  <a:cxn ang="T8">
                    <a:pos x="T4" y="T5"/>
                  </a:cxn>
                </a:cxnLst>
                <a:rect l="T9" t="T10" r="T11" b="T12"/>
                <a:pathLst>
                  <a:path w="7" h="1587">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03" name="Freeform 3942"/>
              <p:cNvSpPr>
                <a:spLocks/>
              </p:cNvSpPr>
              <p:nvPr/>
            </p:nvSpPr>
            <p:spPr bwMode="auto">
              <a:xfrm>
                <a:off x="3714750" y="6034088"/>
                <a:ext cx="1588" cy="1587"/>
              </a:xfrm>
              <a:custGeom>
                <a:avLst/>
                <a:gdLst>
                  <a:gd name="T0" fmla="*/ 0 w 8"/>
                  <a:gd name="T1" fmla="*/ 0 h 1587"/>
                  <a:gd name="T2" fmla="*/ 7 w 8"/>
                  <a:gd name="T3" fmla="*/ 0 h 1587"/>
                  <a:gd name="T4" fmla="*/ 8 w 8"/>
                  <a:gd name="T5" fmla="*/ 0 h 1587"/>
                  <a:gd name="T6" fmla="*/ 0 60000 65536"/>
                  <a:gd name="T7" fmla="*/ 0 60000 65536"/>
                  <a:gd name="T8" fmla="*/ 0 60000 65536"/>
                  <a:gd name="T9" fmla="*/ 0 w 8"/>
                  <a:gd name="T10" fmla="*/ 0 h 1587"/>
                  <a:gd name="T11" fmla="*/ 8 w 8"/>
                  <a:gd name="T12" fmla="*/ 1587 h 1587"/>
                </a:gdLst>
                <a:ahLst/>
                <a:cxnLst>
                  <a:cxn ang="T6">
                    <a:pos x="T0" y="T1"/>
                  </a:cxn>
                  <a:cxn ang="T7">
                    <a:pos x="T2" y="T3"/>
                  </a:cxn>
                  <a:cxn ang="T8">
                    <a:pos x="T4" y="T5"/>
                  </a:cxn>
                </a:cxnLst>
                <a:rect l="T9" t="T10" r="T11" b="T12"/>
                <a:pathLst>
                  <a:path w="8" h="1587">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04" name="Freeform 3943"/>
              <p:cNvSpPr>
                <a:spLocks/>
              </p:cNvSpPr>
              <p:nvPr/>
            </p:nvSpPr>
            <p:spPr bwMode="auto">
              <a:xfrm>
                <a:off x="3716338" y="6034088"/>
                <a:ext cx="1587" cy="1587"/>
              </a:xfrm>
              <a:custGeom>
                <a:avLst/>
                <a:gdLst>
                  <a:gd name="T0" fmla="*/ 0 w 7"/>
                  <a:gd name="T1" fmla="*/ 0 h 1587"/>
                  <a:gd name="T2" fmla="*/ 6 w 7"/>
                  <a:gd name="T3" fmla="*/ 0 h 1587"/>
                  <a:gd name="T4" fmla="*/ 7 w 7"/>
                  <a:gd name="T5" fmla="*/ 0 h 1587"/>
                  <a:gd name="T6" fmla="*/ 0 60000 65536"/>
                  <a:gd name="T7" fmla="*/ 0 60000 65536"/>
                  <a:gd name="T8" fmla="*/ 0 60000 65536"/>
                  <a:gd name="T9" fmla="*/ 0 w 7"/>
                  <a:gd name="T10" fmla="*/ 0 h 1587"/>
                  <a:gd name="T11" fmla="*/ 7 w 7"/>
                  <a:gd name="T12" fmla="*/ 1587 h 1587"/>
                </a:gdLst>
                <a:ahLst/>
                <a:cxnLst>
                  <a:cxn ang="T6">
                    <a:pos x="T0" y="T1"/>
                  </a:cxn>
                  <a:cxn ang="T7">
                    <a:pos x="T2" y="T3"/>
                  </a:cxn>
                  <a:cxn ang="T8">
                    <a:pos x="T4" y="T5"/>
                  </a:cxn>
                </a:cxnLst>
                <a:rect l="T9" t="T10" r="T11" b="T12"/>
                <a:pathLst>
                  <a:path w="7" h="1587">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05" name="Freeform 3944"/>
              <p:cNvSpPr>
                <a:spLocks/>
              </p:cNvSpPr>
              <p:nvPr/>
            </p:nvSpPr>
            <p:spPr bwMode="auto">
              <a:xfrm>
                <a:off x="3717925" y="6034088"/>
                <a:ext cx="3175" cy="1587"/>
              </a:xfrm>
              <a:custGeom>
                <a:avLst/>
                <a:gdLst>
                  <a:gd name="T0" fmla="*/ 0 w 8"/>
                  <a:gd name="T1" fmla="*/ 0 h 1587"/>
                  <a:gd name="T2" fmla="*/ 7 w 8"/>
                  <a:gd name="T3" fmla="*/ 0 h 1587"/>
                  <a:gd name="T4" fmla="*/ 8 w 8"/>
                  <a:gd name="T5" fmla="*/ 0 h 1587"/>
                  <a:gd name="T6" fmla="*/ 0 60000 65536"/>
                  <a:gd name="T7" fmla="*/ 0 60000 65536"/>
                  <a:gd name="T8" fmla="*/ 0 60000 65536"/>
                  <a:gd name="T9" fmla="*/ 0 w 8"/>
                  <a:gd name="T10" fmla="*/ 0 h 1587"/>
                  <a:gd name="T11" fmla="*/ 8 w 8"/>
                  <a:gd name="T12" fmla="*/ 1587 h 1587"/>
                </a:gdLst>
                <a:ahLst/>
                <a:cxnLst>
                  <a:cxn ang="T6">
                    <a:pos x="T0" y="T1"/>
                  </a:cxn>
                  <a:cxn ang="T7">
                    <a:pos x="T2" y="T3"/>
                  </a:cxn>
                  <a:cxn ang="T8">
                    <a:pos x="T4" y="T5"/>
                  </a:cxn>
                </a:cxnLst>
                <a:rect l="T9" t="T10" r="T11" b="T12"/>
                <a:pathLst>
                  <a:path w="8" h="1587">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06" name="Freeform 3945"/>
              <p:cNvSpPr>
                <a:spLocks/>
              </p:cNvSpPr>
              <p:nvPr/>
            </p:nvSpPr>
            <p:spPr bwMode="auto">
              <a:xfrm>
                <a:off x="3721100" y="6034088"/>
                <a:ext cx="1588" cy="1587"/>
              </a:xfrm>
              <a:custGeom>
                <a:avLst/>
                <a:gdLst>
                  <a:gd name="T0" fmla="*/ 0 w 7"/>
                  <a:gd name="T1" fmla="*/ 0 h 1587"/>
                  <a:gd name="T2" fmla="*/ 6 w 7"/>
                  <a:gd name="T3" fmla="*/ 0 h 1587"/>
                  <a:gd name="T4" fmla="*/ 7 w 7"/>
                  <a:gd name="T5" fmla="*/ 0 h 1587"/>
                  <a:gd name="T6" fmla="*/ 0 60000 65536"/>
                  <a:gd name="T7" fmla="*/ 0 60000 65536"/>
                  <a:gd name="T8" fmla="*/ 0 60000 65536"/>
                  <a:gd name="T9" fmla="*/ 0 w 7"/>
                  <a:gd name="T10" fmla="*/ 0 h 1587"/>
                  <a:gd name="T11" fmla="*/ 7 w 7"/>
                  <a:gd name="T12" fmla="*/ 1587 h 1587"/>
                </a:gdLst>
                <a:ahLst/>
                <a:cxnLst>
                  <a:cxn ang="T6">
                    <a:pos x="T0" y="T1"/>
                  </a:cxn>
                  <a:cxn ang="T7">
                    <a:pos x="T2" y="T3"/>
                  </a:cxn>
                  <a:cxn ang="T8">
                    <a:pos x="T4" y="T5"/>
                  </a:cxn>
                </a:cxnLst>
                <a:rect l="T9" t="T10" r="T11" b="T12"/>
                <a:pathLst>
                  <a:path w="7" h="1587">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07" name="Freeform 3946"/>
              <p:cNvSpPr>
                <a:spLocks/>
              </p:cNvSpPr>
              <p:nvPr/>
            </p:nvSpPr>
            <p:spPr bwMode="auto">
              <a:xfrm>
                <a:off x="3722688" y="6034088"/>
                <a:ext cx="1587" cy="1587"/>
              </a:xfrm>
              <a:custGeom>
                <a:avLst/>
                <a:gdLst>
                  <a:gd name="T0" fmla="*/ 0 w 8"/>
                  <a:gd name="T1" fmla="*/ 0 h 1587"/>
                  <a:gd name="T2" fmla="*/ 7 w 8"/>
                  <a:gd name="T3" fmla="*/ 0 h 1587"/>
                  <a:gd name="T4" fmla="*/ 8 w 8"/>
                  <a:gd name="T5" fmla="*/ 0 h 1587"/>
                  <a:gd name="T6" fmla="*/ 0 60000 65536"/>
                  <a:gd name="T7" fmla="*/ 0 60000 65536"/>
                  <a:gd name="T8" fmla="*/ 0 60000 65536"/>
                  <a:gd name="T9" fmla="*/ 0 w 8"/>
                  <a:gd name="T10" fmla="*/ 0 h 1587"/>
                  <a:gd name="T11" fmla="*/ 8 w 8"/>
                  <a:gd name="T12" fmla="*/ 1587 h 1587"/>
                </a:gdLst>
                <a:ahLst/>
                <a:cxnLst>
                  <a:cxn ang="T6">
                    <a:pos x="T0" y="T1"/>
                  </a:cxn>
                  <a:cxn ang="T7">
                    <a:pos x="T2" y="T3"/>
                  </a:cxn>
                  <a:cxn ang="T8">
                    <a:pos x="T4" y="T5"/>
                  </a:cxn>
                </a:cxnLst>
                <a:rect l="T9" t="T10" r="T11" b="T12"/>
                <a:pathLst>
                  <a:path w="8" h="1587">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08" name="Freeform 3947"/>
              <p:cNvSpPr>
                <a:spLocks/>
              </p:cNvSpPr>
              <p:nvPr/>
            </p:nvSpPr>
            <p:spPr bwMode="auto">
              <a:xfrm>
                <a:off x="3724275" y="6034088"/>
                <a:ext cx="1588" cy="1587"/>
              </a:xfrm>
              <a:custGeom>
                <a:avLst/>
                <a:gdLst>
                  <a:gd name="T0" fmla="*/ 0 w 7"/>
                  <a:gd name="T1" fmla="*/ 0 h 1587"/>
                  <a:gd name="T2" fmla="*/ 6 w 7"/>
                  <a:gd name="T3" fmla="*/ 0 h 1587"/>
                  <a:gd name="T4" fmla="*/ 7 w 7"/>
                  <a:gd name="T5" fmla="*/ 0 h 1587"/>
                  <a:gd name="T6" fmla="*/ 0 60000 65536"/>
                  <a:gd name="T7" fmla="*/ 0 60000 65536"/>
                  <a:gd name="T8" fmla="*/ 0 60000 65536"/>
                  <a:gd name="T9" fmla="*/ 0 w 7"/>
                  <a:gd name="T10" fmla="*/ 0 h 1587"/>
                  <a:gd name="T11" fmla="*/ 7 w 7"/>
                  <a:gd name="T12" fmla="*/ 1587 h 1587"/>
                </a:gdLst>
                <a:ahLst/>
                <a:cxnLst>
                  <a:cxn ang="T6">
                    <a:pos x="T0" y="T1"/>
                  </a:cxn>
                  <a:cxn ang="T7">
                    <a:pos x="T2" y="T3"/>
                  </a:cxn>
                  <a:cxn ang="T8">
                    <a:pos x="T4" y="T5"/>
                  </a:cxn>
                </a:cxnLst>
                <a:rect l="T9" t="T10" r="T11" b="T12"/>
                <a:pathLst>
                  <a:path w="7" h="1587">
                    <a:moveTo>
                      <a:pt x="0" y="0"/>
                    </a:moveTo>
                    <a:lnTo>
                      <a:pt x="6" y="0"/>
                    </a:lnTo>
                    <a:lnTo>
                      <a:pt x="7" y="0"/>
                    </a:lnTo>
                  </a:path>
                </a:pathLst>
              </a:custGeom>
              <a:noFill/>
              <a:ln w="6350">
                <a:solidFill>
                  <a:srgbClr val="0C0CFF"/>
                </a:solidFill>
                <a:prstDash val="solid"/>
                <a:round/>
                <a:headEnd/>
                <a:tailEnd/>
              </a:ln>
            </p:spPr>
            <p:txBody>
              <a:bodyPr/>
              <a:lstStyle/>
              <a:p>
                <a:endParaRPr lang="en-US"/>
              </a:p>
            </p:txBody>
          </p:sp>
          <p:sp>
            <p:nvSpPr>
              <p:cNvPr id="409" name="Freeform 3948"/>
              <p:cNvSpPr>
                <a:spLocks/>
              </p:cNvSpPr>
              <p:nvPr/>
            </p:nvSpPr>
            <p:spPr bwMode="auto">
              <a:xfrm>
                <a:off x="3725863" y="6034088"/>
                <a:ext cx="3175" cy="1587"/>
              </a:xfrm>
              <a:custGeom>
                <a:avLst/>
                <a:gdLst>
                  <a:gd name="T0" fmla="*/ 0 w 8"/>
                  <a:gd name="T1" fmla="*/ 0 h 1587"/>
                  <a:gd name="T2" fmla="*/ 7 w 8"/>
                  <a:gd name="T3" fmla="*/ 0 h 1587"/>
                  <a:gd name="T4" fmla="*/ 8 w 8"/>
                  <a:gd name="T5" fmla="*/ 0 h 1587"/>
                  <a:gd name="T6" fmla="*/ 0 60000 65536"/>
                  <a:gd name="T7" fmla="*/ 0 60000 65536"/>
                  <a:gd name="T8" fmla="*/ 0 60000 65536"/>
                  <a:gd name="T9" fmla="*/ 0 w 8"/>
                  <a:gd name="T10" fmla="*/ 0 h 1587"/>
                  <a:gd name="T11" fmla="*/ 8 w 8"/>
                  <a:gd name="T12" fmla="*/ 1587 h 1587"/>
                </a:gdLst>
                <a:ahLst/>
                <a:cxnLst>
                  <a:cxn ang="T6">
                    <a:pos x="T0" y="T1"/>
                  </a:cxn>
                  <a:cxn ang="T7">
                    <a:pos x="T2" y="T3"/>
                  </a:cxn>
                  <a:cxn ang="T8">
                    <a:pos x="T4" y="T5"/>
                  </a:cxn>
                </a:cxnLst>
                <a:rect l="T9" t="T10" r="T11" b="T12"/>
                <a:pathLst>
                  <a:path w="8" h="1587">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10" name="Freeform 3949"/>
              <p:cNvSpPr>
                <a:spLocks/>
              </p:cNvSpPr>
              <p:nvPr/>
            </p:nvSpPr>
            <p:spPr bwMode="auto">
              <a:xfrm>
                <a:off x="3729038" y="6034088"/>
                <a:ext cx="1587" cy="1587"/>
              </a:xfrm>
              <a:custGeom>
                <a:avLst/>
                <a:gdLst>
                  <a:gd name="T0" fmla="*/ 0 w 8"/>
                  <a:gd name="T1" fmla="*/ 0 h 1587"/>
                  <a:gd name="T2" fmla="*/ 7 w 8"/>
                  <a:gd name="T3" fmla="*/ 0 h 1587"/>
                  <a:gd name="T4" fmla="*/ 8 w 8"/>
                  <a:gd name="T5" fmla="*/ 0 h 1587"/>
                  <a:gd name="T6" fmla="*/ 0 60000 65536"/>
                  <a:gd name="T7" fmla="*/ 0 60000 65536"/>
                  <a:gd name="T8" fmla="*/ 0 60000 65536"/>
                  <a:gd name="T9" fmla="*/ 0 w 8"/>
                  <a:gd name="T10" fmla="*/ 0 h 1587"/>
                  <a:gd name="T11" fmla="*/ 8 w 8"/>
                  <a:gd name="T12" fmla="*/ 1587 h 1587"/>
                </a:gdLst>
                <a:ahLst/>
                <a:cxnLst>
                  <a:cxn ang="T6">
                    <a:pos x="T0" y="T1"/>
                  </a:cxn>
                  <a:cxn ang="T7">
                    <a:pos x="T2" y="T3"/>
                  </a:cxn>
                  <a:cxn ang="T8">
                    <a:pos x="T4" y="T5"/>
                  </a:cxn>
                </a:cxnLst>
                <a:rect l="T9" t="T10" r="T11" b="T12"/>
                <a:pathLst>
                  <a:path w="8" h="1587">
                    <a:moveTo>
                      <a:pt x="0" y="0"/>
                    </a:moveTo>
                    <a:lnTo>
                      <a:pt x="7" y="0"/>
                    </a:lnTo>
                    <a:lnTo>
                      <a:pt x="8" y="0"/>
                    </a:lnTo>
                  </a:path>
                </a:pathLst>
              </a:custGeom>
              <a:noFill/>
              <a:ln w="6350">
                <a:solidFill>
                  <a:srgbClr val="0C0CFF"/>
                </a:solidFill>
                <a:prstDash val="solid"/>
                <a:round/>
                <a:headEnd/>
                <a:tailEnd/>
              </a:ln>
            </p:spPr>
            <p:txBody>
              <a:bodyPr/>
              <a:lstStyle/>
              <a:p>
                <a:endParaRPr lang="en-US"/>
              </a:p>
            </p:txBody>
          </p:sp>
          <p:sp>
            <p:nvSpPr>
              <p:cNvPr id="411" name="Freeform 3950"/>
              <p:cNvSpPr>
                <a:spLocks/>
              </p:cNvSpPr>
              <p:nvPr/>
            </p:nvSpPr>
            <p:spPr bwMode="auto">
              <a:xfrm>
                <a:off x="3730625" y="6034088"/>
                <a:ext cx="1588" cy="1587"/>
              </a:xfrm>
              <a:custGeom>
                <a:avLst/>
                <a:gdLst>
                  <a:gd name="T0" fmla="*/ 0 w 1"/>
                  <a:gd name="T1" fmla="*/ 0 h 1587"/>
                  <a:gd name="T2" fmla="*/ 0 w 1"/>
                  <a:gd name="T3" fmla="*/ 0 h 1587"/>
                  <a:gd name="T4" fmla="*/ 1 w 1"/>
                  <a:gd name="T5" fmla="*/ 0 h 1587"/>
                  <a:gd name="T6" fmla="*/ 0 60000 65536"/>
                  <a:gd name="T7" fmla="*/ 0 60000 65536"/>
                  <a:gd name="T8" fmla="*/ 0 60000 65536"/>
                  <a:gd name="T9" fmla="*/ 0 w 1"/>
                  <a:gd name="T10" fmla="*/ 0 h 1587"/>
                  <a:gd name="T11" fmla="*/ 1 w 1"/>
                  <a:gd name="T12" fmla="*/ 1587 h 1587"/>
                </a:gdLst>
                <a:ahLst/>
                <a:cxnLst>
                  <a:cxn ang="T6">
                    <a:pos x="T0" y="T1"/>
                  </a:cxn>
                  <a:cxn ang="T7">
                    <a:pos x="T2" y="T3"/>
                  </a:cxn>
                  <a:cxn ang="T8">
                    <a:pos x="T4" y="T5"/>
                  </a:cxn>
                </a:cxnLst>
                <a:rect l="T9" t="T10" r="T11" b="T12"/>
                <a:pathLst>
                  <a:path w="1" h="1587">
                    <a:moveTo>
                      <a:pt x="0" y="0"/>
                    </a:moveTo>
                    <a:lnTo>
                      <a:pt x="0" y="0"/>
                    </a:lnTo>
                    <a:lnTo>
                      <a:pt x="1" y="0"/>
                    </a:lnTo>
                  </a:path>
                </a:pathLst>
              </a:custGeom>
              <a:noFill/>
              <a:ln w="6350">
                <a:solidFill>
                  <a:srgbClr val="0C0CFF"/>
                </a:solidFill>
                <a:prstDash val="solid"/>
                <a:round/>
                <a:headEnd/>
                <a:tailEnd/>
              </a:ln>
            </p:spPr>
            <p:txBody>
              <a:bodyPr/>
              <a:lstStyle/>
              <a:p>
                <a:endParaRPr lang="en-US"/>
              </a:p>
            </p:txBody>
          </p:sp>
          <p:sp>
            <p:nvSpPr>
              <p:cNvPr id="412" name="Rectangle 3951"/>
              <p:cNvSpPr>
                <a:spLocks noChangeArrowheads="1"/>
              </p:cNvSpPr>
              <p:nvPr/>
            </p:nvSpPr>
            <p:spPr bwMode="auto">
              <a:xfrm>
                <a:off x="838200" y="6057900"/>
                <a:ext cx="66" cy="301049"/>
              </a:xfrm>
              <a:prstGeom prst="rect">
                <a:avLst/>
              </a:prstGeom>
              <a:noFill/>
              <a:ln w="9525">
                <a:noFill/>
                <a:miter lim="800000"/>
                <a:headEnd/>
                <a:tailEnd/>
              </a:ln>
            </p:spPr>
            <p:txBody>
              <a:bodyPr wrap="none" lIns="0" tIns="0" rIns="0" bIns="0">
                <a:spAutoFit/>
              </a:bodyPr>
              <a:lstStyle/>
              <a:p>
                <a:endParaRPr lang="en-US">
                  <a:solidFill>
                    <a:schemeClr val="bg1"/>
                  </a:solidFill>
                </a:endParaRPr>
              </a:p>
            </p:txBody>
          </p:sp>
          <p:sp>
            <p:nvSpPr>
              <p:cNvPr id="413" name="Rectangle 3952"/>
              <p:cNvSpPr>
                <a:spLocks noChangeArrowheads="1"/>
              </p:cNvSpPr>
              <p:nvPr/>
            </p:nvSpPr>
            <p:spPr bwMode="auto">
              <a:xfrm>
                <a:off x="862013" y="5889625"/>
                <a:ext cx="66" cy="301049"/>
              </a:xfrm>
              <a:prstGeom prst="rect">
                <a:avLst/>
              </a:prstGeom>
              <a:noFill/>
              <a:ln w="9525">
                <a:noFill/>
                <a:miter lim="800000"/>
                <a:headEnd/>
                <a:tailEnd/>
              </a:ln>
            </p:spPr>
            <p:txBody>
              <a:bodyPr wrap="none" lIns="0" tIns="0" rIns="0" bIns="0">
                <a:spAutoFit/>
              </a:bodyPr>
              <a:lstStyle/>
              <a:p>
                <a:endParaRPr lang="en-US">
                  <a:solidFill>
                    <a:schemeClr val="bg1"/>
                  </a:solidFill>
                </a:endParaRPr>
              </a:p>
            </p:txBody>
          </p:sp>
          <p:sp>
            <p:nvSpPr>
              <p:cNvPr id="414" name="Rectangle 3953"/>
              <p:cNvSpPr>
                <a:spLocks noChangeArrowheads="1"/>
              </p:cNvSpPr>
              <p:nvPr/>
            </p:nvSpPr>
            <p:spPr bwMode="auto">
              <a:xfrm>
                <a:off x="862013" y="5719763"/>
                <a:ext cx="66" cy="301049"/>
              </a:xfrm>
              <a:prstGeom prst="rect">
                <a:avLst/>
              </a:prstGeom>
              <a:noFill/>
              <a:ln w="9525">
                <a:noFill/>
                <a:miter lim="800000"/>
                <a:headEnd/>
                <a:tailEnd/>
              </a:ln>
            </p:spPr>
            <p:txBody>
              <a:bodyPr wrap="none" lIns="0" tIns="0" rIns="0" bIns="0">
                <a:spAutoFit/>
              </a:bodyPr>
              <a:lstStyle/>
              <a:p>
                <a:endParaRPr lang="en-US"/>
              </a:p>
            </p:txBody>
          </p:sp>
          <p:sp>
            <p:nvSpPr>
              <p:cNvPr id="415" name="Rectangle 3954"/>
              <p:cNvSpPr>
                <a:spLocks noChangeArrowheads="1"/>
              </p:cNvSpPr>
              <p:nvPr/>
            </p:nvSpPr>
            <p:spPr bwMode="auto">
              <a:xfrm>
                <a:off x="862013" y="5551488"/>
                <a:ext cx="66" cy="301049"/>
              </a:xfrm>
              <a:prstGeom prst="rect">
                <a:avLst/>
              </a:prstGeom>
              <a:noFill/>
              <a:ln w="9525">
                <a:noFill/>
                <a:miter lim="800000"/>
                <a:headEnd/>
                <a:tailEnd/>
              </a:ln>
            </p:spPr>
            <p:txBody>
              <a:bodyPr wrap="none" lIns="0" tIns="0" rIns="0" bIns="0">
                <a:spAutoFit/>
              </a:bodyPr>
              <a:lstStyle/>
              <a:p>
                <a:endParaRPr lang="en-US"/>
              </a:p>
            </p:txBody>
          </p:sp>
          <p:sp>
            <p:nvSpPr>
              <p:cNvPr id="416" name="Rectangle 3955"/>
              <p:cNvSpPr>
                <a:spLocks noChangeArrowheads="1"/>
              </p:cNvSpPr>
              <p:nvPr/>
            </p:nvSpPr>
            <p:spPr bwMode="auto">
              <a:xfrm>
                <a:off x="862013" y="5383213"/>
                <a:ext cx="66" cy="301049"/>
              </a:xfrm>
              <a:prstGeom prst="rect">
                <a:avLst/>
              </a:prstGeom>
              <a:noFill/>
              <a:ln w="9525">
                <a:noFill/>
                <a:miter lim="800000"/>
                <a:headEnd/>
                <a:tailEnd/>
              </a:ln>
            </p:spPr>
            <p:txBody>
              <a:bodyPr wrap="none" lIns="0" tIns="0" rIns="0" bIns="0">
                <a:spAutoFit/>
              </a:bodyPr>
              <a:lstStyle/>
              <a:p>
                <a:endParaRPr lang="en-US"/>
              </a:p>
            </p:txBody>
          </p:sp>
          <p:sp>
            <p:nvSpPr>
              <p:cNvPr id="417" name="Rectangle 3956"/>
              <p:cNvSpPr>
                <a:spLocks noChangeArrowheads="1"/>
              </p:cNvSpPr>
              <p:nvPr/>
            </p:nvSpPr>
            <p:spPr bwMode="auto">
              <a:xfrm>
                <a:off x="862013" y="5213350"/>
                <a:ext cx="66" cy="301049"/>
              </a:xfrm>
              <a:prstGeom prst="rect">
                <a:avLst/>
              </a:prstGeom>
              <a:noFill/>
              <a:ln w="9525">
                <a:noFill/>
                <a:miter lim="800000"/>
                <a:headEnd/>
                <a:tailEnd/>
              </a:ln>
            </p:spPr>
            <p:txBody>
              <a:bodyPr wrap="none" lIns="0" tIns="0" rIns="0" bIns="0">
                <a:spAutoFit/>
              </a:bodyPr>
              <a:lstStyle/>
              <a:p>
                <a:endParaRPr lang="en-US"/>
              </a:p>
            </p:txBody>
          </p:sp>
          <p:sp>
            <p:nvSpPr>
              <p:cNvPr id="418" name="Rectangle 3957"/>
              <p:cNvSpPr>
                <a:spLocks noChangeArrowheads="1"/>
              </p:cNvSpPr>
              <p:nvPr/>
            </p:nvSpPr>
            <p:spPr bwMode="auto">
              <a:xfrm>
                <a:off x="862013" y="5045075"/>
                <a:ext cx="66" cy="301049"/>
              </a:xfrm>
              <a:prstGeom prst="rect">
                <a:avLst/>
              </a:prstGeom>
              <a:noFill/>
              <a:ln w="9525">
                <a:noFill/>
                <a:miter lim="800000"/>
                <a:headEnd/>
                <a:tailEnd/>
              </a:ln>
            </p:spPr>
            <p:txBody>
              <a:bodyPr wrap="none" lIns="0" tIns="0" rIns="0" bIns="0">
                <a:spAutoFit/>
              </a:bodyPr>
              <a:lstStyle/>
              <a:p>
                <a:endParaRPr lang="en-US"/>
              </a:p>
            </p:txBody>
          </p:sp>
          <p:sp>
            <p:nvSpPr>
              <p:cNvPr id="419" name="Rectangle 3958"/>
              <p:cNvSpPr>
                <a:spLocks noChangeArrowheads="1"/>
              </p:cNvSpPr>
              <p:nvPr/>
            </p:nvSpPr>
            <p:spPr bwMode="auto">
              <a:xfrm>
                <a:off x="862013" y="4875212"/>
                <a:ext cx="66" cy="301049"/>
              </a:xfrm>
              <a:prstGeom prst="rect">
                <a:avLst/>
              </a:prstGeom>
              <a:noFill/>
              <a:ln w="9525">
                <a:noFill/>
                <a:miter lim="800000"/>
                <a:headEnd/>
                <a:tailEnd/>
              </a:ln>
            </p:spPr>
            <p:txBody>
              <a:bodyPr wrap="none" lIns="0" tIns="0" rIns="0" bIns="0">
                <a:spAutoFit/>
              </a:bodyPr>
              <a:lstStyle/>
              <a:p>
                <a:endParaRPr lang="en-US"/>
              </a:p>
            </p:txBody>
          </p:sp>
          <p:sp>
            <p:nvSpPr>
              <p:cNvPr id="420" name="Rectangle 3959"/>
              <p:cNvSpPr>
                <a:spLocks noChangeArrowheads="1"/>
              </p:cNvSpPr>
              <p:nvPr/>
            </p:nvSpPr>
            <p:spPr bwMode="auto">
              <a:xfrm>
                <a:off x="862013" y="4706938"/>
                <a:ext cx="66" cy="301049"/>
              </a:xfrm>
              <a:prstGeom prst="rect">
                <a:avLst/>
              </a:prstGeom>
              <a:noFill/>
              <a:ln w="9525">
                <a:noFill/>
                <a:miter lim="800000"/>
                <a:headEnd/>
                <a:tailEnd/>
              </a:ln>
            </p:spPr>
            <p:txBody>
              <a:bodyPr wrap="none" lIns="0" tIns="0" rIns="0" bIns="0">
                <a:spAutoFit/>
              </a:bodyPr>
              <a:lstStyle/>
              <a:p>
                <a:endParaRPr lang="en-US"/>
              </a:p>
            </p:txBody>
          </p:sp>
          <p:sp>
            <p:nvSpPr>
              <p:cNvPr id="421" name="Rectangle 3960"/>
              <p:cNvSpPr>
                <a:spLocks noChangeArrowheads="1"/>
              </p:cNvSpPr>
              <p:nvPr/>
            </p:nvSpPr>
            <p:spPr bwMode="auto">
              <a:xfrm>
                <a:off x="862013" y="4537074"/>
                <a:ext cx="66" cy="301049"/>
              </a:xfrm>
              <a:prstGeom prst="rect">
                <a:avLst/>
              </a:prstGeom>
              <a:noFill/>
              <a:ln w="9525">
                <a:noFill/>
                <a:miter lim="800000"/>
                <a:headEnd/>
                <a:tailEnd/>
              </a:ln>
            </p:spPr>
            <p:txBody>
              <a:bodyPr wrap="none" lIns="0" tIns="0" rIns="0" bIns="0">
                <a:spAutoFit/>
              </a:bodyPr>
              <a:lstStyle/>
              <a:p>
                <a:endParaRPr lang="en-US"/>
              </a:p>
            </p:txBody>
          </p:sp>
          <p:sp>
            <p:nvSpPr>
              <p:cNvPr id="422" name="Rectangle 3961"/>
              <p:cNvSpPr>
                <a:spLocks noChangeArrowheads="1"/>
              </p:cNvSpPr>
              <p:nvPr/>
            </p:nvSpPr>
            <p:spPr bwMode="auto">
              <a:xfrm>
                <a:off x="862013" y="4368800"/>
                <a:ext cx="66" cy="301049"/>
              </a:xfrm>
              <a:prstGeom prst="rect">
                <a:avLst/>
              </a:prstGeom>
              <a:noFill/>
              <a:ln w="9525">
                <a:noFill/>
                <a:miter lim="800000"/>
                <a:headEnd/>
                <a:tailEnd/>
              </a:ln>
            </p:spPr>
            <p:txBody>
              <a:bodyPr wrap="none" lIns="0" tIns="0" rIns="0" bIns="0">
                <a:spAutoFit/>
              </a:bodyPr>
              <a:lstStyle/>
              <a:p>
                <a:endParaRPr lang="en-US"/>
              </a:p>
            </p:txBody>
          </p:sp>
          <p:sp>
            <p:nvSpPr>
              <p:cNvPr id="423" name="Rectangle 3962"/>
              <p:cNvSpPr>
                <a:spLocks noChangeArrowheads="1"/>
              </p:cNvSpPr>
              <p:nvPr/>
            </p:nvSpPr>
            <p:spPr bwMode="auto">
              <a:xfrm>
                <a:off x="1084263" y="6196013"/>
                <a:ext cx="66" cy="301049"/>
              </a:xfrm>
              <a:prstGeom prst="rect">
                <a:avLst/>
              </a:prstGeom>
              <a:noFill/>
              <a:ln w="9525">
                <a:noFill/>
                <a:miter lim="800000"/>
                <a:headEnd/>
                <a:tailEnd/>
              </a:ln>
            </p:spPr>
            <p:txBody>
              <a:bodyPr wrap="none" lIns="0" tIns="0" rIns="0" bIns="0">
                <a:spAutoFit/>
              </a:bodyPr>
              <a:lstStyle/>
              <a:p>
                <a:endParaRPr lang="en-US">
                  <a:solidFill>
                    <a:schemeClr val="bg1"/>
                  </a:solidFill>
                </a:endParaRPr>
              </a:p>
            </p:txBody>
          </p:sp>
          <p:sp>
            <p:nvSpPr>
              <p:cNvPr id="424" name="Rectangle 3963"/>
              <p:cNvSpPr>
                <a:spLocks noChangeArrowheads="1"/>
              </p:cNvSpPr>
              <p:nvPr/>
            </p:nvSpPr>
            <p:spPr bwMode="auto">
              <a:xfrm>
                <a:off x="1560513" y="6196013"/>
                <a:ext cx="66" cy="301049"/>
              </a:xfrm>
              <a:prstGeom prst="rect">
                <a:avLst/>
              </a:prstGeom>
              <a:noFill/>
              <a:ln w="9525">
                <a:noFill/>
                <a:miter lim="800000"/>
                <a:headEnd/>
                <a:tailEnd/>
              </a:ln>
            </p:spPr>
            <p:txBody>
              <a:bodyPr wrap="none" lIns="0" tIns="0" rIns="0" bIns="0">
                <a:spAutoFit/>
              </a:bodyPr>
              <a:lstStyle/>
              <a:p>
                <a:endParaRPr lang="en-US">
                  <a:solidFill>
                    <a:schemeClr val="bg1"/>
                  </a:solidFill>
                </a:endParaRPr>
              </a:p>
            </p:txBody>
          </p:sp>
          <p:sp>
            <p:nvSpPr>
              <p:cNvPr id="425" name="Rectangle 3964"/>
              <p:cNvSpPr>
                <a:spLocks noChangeArrowheads="1"/>
              </p:cNvSpPr>
              <p:nvPr/>
            </p:nvSpPr>
            <p:spPr bwMode="auto">
              <a:xfrm>
                <a:off x="2038350" y="6196013"/>
                <a:ext cx="66" cy="301049"/>
              </a:xfrm>
              <a:prstGeom prst="rect">
                <a:avLst/>
              </a:prstGeom>
              <a:noFill/>
              <a:ln w="9525">
                <a:noFill/>
                <a:miter lim="800000"/>
                <a:headEnd/>
                <a:tailEnd/>
              </a:ln>
            </p:spPr>
            <p:txBody>
              <a:bodyPr wrap="none" lIns="0" tIns="0" rIns="0" bIns="0">
                <a:spAutoFit/>
              </a:bodyPr>
              <a:lstStyle/>
              <a:p>
                <a:endParaRPr lang="en-US">
                  <a:solidFill>
                    <a:schemeClr val="bg1"/>
                  </a:solidFill>
                </a:endParaRPr>
              </a:p>
            </p:txBody>
          </p:sp>
          <p:sp>
            <p:nvSpPr>
              <p:cNvPr id="426" name="Rectangle 3965"/>
              <p:cNvSpPr>
                <a:spLocks noChangeArrowheads="1"/>
              </p:cNvSpPr>
              <p:nvPr/>
            </p:nvSpPr>
            <p:spPr bwMode="auto">
              <a:xfrm>
                <a:off x="2493963" y="6196013"/>
                <a:ext cx="66" cy="301049"/>
              </a:xfrm>
              <a:prstGeom prst="rect">
                <a:avLst/>
              </a:prstGeom>
              <a:noFill/>
              <a:ln w="9525">
                <a:noFill/>
                <a:miter lim="800000"/>
                <a:headEnd/>
                <a:tailEnd/>
              </a:ln>
            </p:spPr>
            <p:txBody>
              <a:bodyPr wrap="none" lIns="0" tIns="0" rIns="0" bIns="0">
                <a:spAutoFit/>
              </a:bodyPr>
              <a:lstStyle/>
              <a:p>
                <a:endParaRPr lang="en-US">
                  <a:solidFill>
                    <a:schemeClr val="bg1"/>
                  </a:solidFill>
                </a:endParaRPr>
              </a:p>
            </p:txBody>
          </p:sp>
          <p:sp>
            <p:nvSpPr>
              <p:cNvPr id="427" name="Rectangle 3966"/>
              <p:cNvSpPr>
                <a:spLocks noChangeArrowheads="1"/>
              </p:cNvSpPr>
              <p:nvPr/>
            </p:nvSpPr>
            <p:spPr bwMode="auto">
              <a:xfrm>
                <a:off x="2971800" y="6196013"/>
                <a:ext cx="66" cy="301049"/>
              </a:xfrm>
              <a:prstGeom prst="rect">
                <a:avLst/>
              </a:prstGeom>
              <a:noFill/>
              <a:ln w="9525">
                <a:noFill/>
                <a:miter lim="800000"/>
                <a:headEnd/>
                <a:tailEnd/>
              </a:ln>
            </p:spPr>
            <p:txBody>
              <a:bodyPr wrap="none" lIns="0" tIns="0" rIns="0" bIns="0">
                <a:spAutoFit/>
              </a:bodyPr>
              <a:lstStyle/>
              <a:p>
                <a:endParaRPr lang="en-US">
                  <a:solidFill>
                    <a:schemeClr val="bg1"/>
                  </a:solidFill>
                </a:endParaRPr>
              </a:p>
            </p:txBody>
          </p:sp>
          <p:sp>
            <p:nvSpPr>
              <p:cNvPr id="428" name="Rectangle 3967"/>
              <p:cNvSpPr>
                <a:spLocks noChangeArrowheads="1"/>
              </p:cNvSpPr>
              <p:nvPr/>
            </p:nvSpPr>
            <p:spPr bwMode="auto">
              <a:xfrm>
                <a:off x="3449638" y="6196013"/>
                <a:ext cx="66" cy="301049"/>
              </a:xfrm>
              <a:prstGeom prst="rect">
                <a:avLst/>
              </a:prstGeom>
              <a:noFill/>
              <a:ln w="9525">
                <a:noFill/>
                <a:miter lim="800000"/>
                <a:headEnd/>
                <a:tailEnd/>
              </a:ln>
            </p:spPr>
            <p:txBody>
              <a:bodyPr wrap="none" lIns="0" tIns="0" rIns="0" bIns="0">
                <a:spAutoFit/>
              </a:bodyPr>
              <a:lstStyle/>
              <a:p>
                <a:endParaRPr lang="en-US">
                  <a:solidFill>
                    <a:schemeClr val="bg1"/>
                  </a:solidFill>
                </a:endParaRPr>
              </a:p>
            </p:txBody>
          </p:sp>
          <p:grpSp>
            <p:nvGrpSpPr>
              <p:cNvPr id="435" name="Group 3969"/>
              <p:cNvGrpSpPr>
                <a:grpSpLocks noChangeAspect="1"/>
              </p:cNvGrpSpPr>
              <p:nvPr/>
            </p:nvGrpSpPr>
            <p:grpSpPr bwMode="auto">
              <a:xfrm>
                <a:off x="4343400" y="4343402"/>
                <a:ext cx="2819400" cy="2146301"/>
                <a:chOff x="2736" y="2736"/>
                <a:chExt cx="1776" cy="1352"/>
              </a:xfrm>
            </p:grpSpPr>
            <p:sp>
              <p:nvSpPr>
                <p:cNvPr id="430" name="AutoShape 3968"/>
                <p:cNvSpPr>
                  <a:spLocks noChangeAspect="1" noChangeArrowheads="1" noTextEdit="1"/>
                </p:cNvSpPr>
                <p:nvPr/>
              </p:nvSpPr>
              <p:spPr bwMode="auto">
                <a:xfrm>
                  <a:off x="2736" y="2736"/>
                  <a:ext cx="1776" cy="1214"/>
                </a:xfrm>
                <a:prstGeom prst="rect">
                  <a:avLst/>
                </a:prstGeom>
                <a:noFill/>
                <a:ln w="9525">
                  <a:noFill/>
                  <a:miter lim="800000"/>
                  <a:headEnd/>
                  <a:tailEnd/>
                </a:ln>
              </p:spPr>
              <p:txBody>
                <a:bodyPr/>
                <a:lstStyle/>
                <a:p>
                  <a:endParaRPr lang="en-US"/>
                </a:p>
              </p:txBody>
            </p:sp>
            <p:grpSp>
              <p:nvGrpSpPr>
                <p:cNvPr id="436" name="Group 4170"/>
                <p:cNvGrpSpPr>
                  <a:grpSpLocks/>
                </p:cNvGrpSpPr>
                <p:nvPr/>
              </p:nvGrpSpPr>
              <p:grpSpPr bwMode="auto">
                <a:xfrm>
                  <a:off x="2736" y="2736"/>
                  <a:ext cx="1776" cy="1214"/>
                  <a:chOff x="2736" y="2736"/>
                  <a:chExt cx="1776" cy="1214"/>
                </a:xfrm>
              </p:grpSpPr>
              <p:sp>
                <p:nvSpPr>
                  <p:cNvPr id="3668" name="Rectangle 3970"/>
                  <p:cNvSpPr>
                    <a:spLocks noChangeArrowheads="1"/>
                  </p:cNvSpPr>
                  <p:nvPr/>
                </p:nvSpPr>
                <p:spPr bwMode="auto">
                  <a:xfrm>
                    <a:off x="2736" y="2736"/>
                    <a:ext cx="1776" cy="1214"/>
                  </a:xfrm>
                  <a:prstGeom prst="rect">
                    <a:avLst/>
                  </a:prstGeom>
                  <a:noFill/>
                  <a:ln w="9525">
                    <a:noFill/>
                    <a:miter lim="800000"/>
                    <a:headEnd/>
                    <a:tailEnd/>
                  </a:ln>
                </p:spPr>
                <p:txBody>
                  <a:bodyPr/>
                  <a:lstStyle/>
                  <a:p>
                    <a:endParaRPr lang="en-US"/>
                  </a:p>
                </p:txBody>
              </p:sp>
              <p:sp>
                <p:nvSpPr>
                  <p:cNvPr id="3669" name="Freeform 3971"/>
                  <p:cNvSpPr>
                    <a:spLocks/>
                  </p:cNvSpPr>
                  <p:nvPr/>
                </p:nvSpPr>
                <p:spPr bwMode="auto">
                  <a:xfrm>
                    <a:off x="2889" y="3837"/>
                    <a:ext cx="11" cy="1"/>
                  </a:xfrm>
                  <a:custGeom>
                    <a:avLst/>
                    <a:gdLst>
                      <a:gd name="T0" fmla="*/ 0 w 61"/>
                      <a:gd name="T1" fmla="*/ 0 h 1"/>
                      <a:gd name="T2" fmla="*/ 60 w 61"/>
                      <a:gd name="T3" fmla="*/ 0 h 1"/>
                      <a:gd name="T4" fmla="*/ 61 w 61"/>
                      <a:gd name="T5" fmla="*/ 0 h 1"/>
                      <a:gd name="T6" fmla="*/ 0 60000 65536"/>
                      <a:gd name="T7" fmla="*/ 0 60000 65536"/>
                      <a:gd name="T8" fmla="*/ 0 60000 65536"/>
                      <a:gd name="T9" fmla="*/ 0 w 61"/>
                      <a:gd name="T10" fmla="*/ 0 h 1"/>
                      <a:gd name="T11" fmla="*/ 61 w 61"/>
                      <a:gd name="T12" fmla="*/ 1 h 1"/>
                    </a:gdLst>
                    <a:ahLst/>
                    <a:cxnLst>
                      <a:cxn ang="T6">
                        <a:pos x="T0" y="T1"/>
                      </a:cxn>
                      <a:cxn ang="T7">
                        <a:pos x="T2" y="T3"/>
                      </a:cxn>
                      <a:cxn ang="T8">
                        <a:pos x="T4" y="T5"/>
                      </a:cxn>
                    </a:cxnLst>
                    <a:rect l="T9" t="T10" r="T11" b="T12"/>
                    <a:pathLst>
                      <a:path w="61" h="1">
                        <a:moveTo>
                          <a:pt x="0" y="0"/>
                        </a:moveTo>
                        <a:lnTo>
                          <a:pt x="60" y="0"/>
                        </a:lnTo>
                        <a:lnTo>
                          <a:pt x="61" y="0"/>
                        </a:lnTo>
                      </a:path>
                    </a:pathLst>
                  </a:custGeom>
                  <a:noFill/>
                  <a:ln w="6350">
                    <a:solidFill>
                      <a:srgbClr val="000000"/>
                    </a:solidFill>
                    <a:prstDash val="solid"/>
                    <a:round/>
                    <a:headEnd/>
                    <a:tailEnd/>
                  </a:ln>
                </p:spPr>
                <p:txBody>
                  <a:bodyPr/>
                  <a:lstStyle/>
                  <a:p>
                    <a:endParaRPr lang="en-US"/>
                  </a:p>
                </p:txBody>
              </p:sp>
              <p:sp>
                <p:nvSpPr>
                  <p:cNvPr id="3670" name="Freeform 3972"/>
                  <p:cNvSpPr>
                    <a:spLocks/>
                  </p:cNvSpPr>
                  <p:nvPr/>
                </p:nvSpPr>
                <p:spPr bwMode="auto">
                  <a:xfrm>
                    <a:off x="2889" y="3479"/>
                    <a:ext cx="11" cy="1"/>
                  </a:xfrm>
                  <a:custGeom>
                    <a:avLst/>
                    <a:gdLst>
                      <a:gd name="T0" fmla="*/ 0 w 61"/>
                      <a:gd name="T1" fmla="*/ 0 h 1"/>
                      <a:gd name="T2" fmla="*/ 60 w 61"/>
                      <a:gd name="T3" fmla="*/ 0 h 1"/>
                      <a:gd name="T4" fmla="*/ 61 w 61"/>
                      <a:gd name="T5" fmla="*/ 0 h 1"/>
                      <a:gd name="T6" fmla="*/ 0 60000 65536"/>
                      <a:gd name="T7" fmla="*/ 0 60000 65536"/>
                      <a:gd name="T8" fmla="*/ 0 60000 65536"/>
                      <a:gd name="T9" fmla="*/ 0 w 61"/>
                      <a:gd name="T10" fmla="*/ 0 h 1"/>
                      <a:gd name="T11" fmla="*/ 61 w 61"/>
                      <a:gd name="T12" fmla="*/ 1 h 1"/>
                    </a:gdLst>
                    <a:ahLst/>
                    <a:cxnLst>
                      <a:cxn ang="T6">
                        <a:pos x="T0" y="T1"/>
                      </a:cxn>
                      <a:cxn ang="T7">
                        <a:pos x="T2" y="T3"/>
                      </a:cxn>
                      <a:cxn ang="T8">
                        <a:pos x="T4" y="T5"/>
                      </a:cxn>
                    </a:cxnLst>
                    <a:rect l="T9" t="T10" r="T11" b="T12"/>
                    <a:pathLst>
                      <a:path w="61" h="1">
                        <a:moveTo>
                          <a:pt x="0" y="0"/>
                        </a:moveTo>
                        <a:lnTo>
                          <a:pt x="60" y="0"/>
                        </a:lnTo>
                        <a:lnTo>
                          <a:pt x="61" y="0"/>
                        </a:lnTo>
                      </a:path>
                    </a:pathLst>
                  </a:custGeom>
                  <a:noFill/>
                  <a:ln w="6350">
                    <a:solidFill>
                      <a:srgbClr val="000000"/>
                    </a:solidFill>
                    <a:prstDash val="solid"/>
                    <a:round/>
                    <a:headEnd/>
                    <a:tailEnd/>
                  </a:ln>
                </p:spPr>
                <p:txBody>
                  <a:bodyPr/>
                  <a:lstStyle/>
                  <a:p>
                    <a:endParaRPr lang="en-US"/>
                  </a:p>
                </p:txBody>
              </p:sp>
              <p:sp>
                <p:nvSpPr>
                  <p:cNvPr id="3671" name="Freeform 3973"/>
                  <p:cNvSpPr>
                    <a:spLocks/>
                  </p:cNvSpPr>
                  <p:nvPr/>
                </p:nvSpPr>
                <p:spPr bwMode="auto">
                  <a:xfrm>
                    <a:off x="2889" y="3122"/>
                    <a:ext cx="11" cy="1"/>
                  </a:xfrm>
                  <a:custGeom>
                    <a:avLst/>
                    <a:gdLst>
                      <a:gd name="T0" fmla="*/ 0 w 61"/>
                      <a:gd name="T1" fmla="*/ 0 h 1"/>
                      <a:gd name="T2" fmla="*/ 60 w 61"/>
                      <a:gd name="T3" fmla="*/ 0 h 1"/>
                      <a:gd name="T4" fmla="*/ 61 w 61"/>
                      <a:gd name="T5" fmla="*/ 0 h 1"/>
                      <a:gd name="T6" fmla="*/ 0 60000 65536"/>
                      <a:gd name="T7" fmla="*/ 0 60000 65536"/>
                      <a:gd name="T8" fmla="*/ 0 60000 65536"/>
                      <a:gd name="T9" fmla="*/ 0 w 61"/>
                      <a:gd name="T10" fmla="*/ 0 h 1"/>
                      <a:gd name="T11" fmla="*/ 61 w 61"/>
                      <a:gd name="T12" fmla="*/ 1 h 1"/>
                    </a:gdLst>
                    <a:ahLst/>
                    <a:cxnLst>
                      <a:cxn ang="T6">
                        <a:pos x="T0" y="T1"/>
                      </a:cxn>
                      <a:cxn ang="T7">
                        <a:pos x="T2" y="T3"/>
                      </a:cxn>
                      <a:cxn ang="T8">
                        <a:pos x="T4" y="T5"/>
                      </a:cxn>
                    </a:cxnLst>
                    <a:rect l="T9" t="T10" r="T11" b="T12"/>
                    <a:pathLst>
                      <a:path w="61" h="1">
                        <a:moveTo>
                          <a:pt x="0" y="0"/>
                        </a:moveTo>
                        <a:lnTo>
                          <a:pt x="60" y="0"/>
                        </a:lnTo>
                        <a:lnTo>
                          <a:pt x="61" y="0"/>
                        </a:lnTo>
                      </a:path>
                    </a:pathLst>
                  </a:custGeom>
                  <a:noFill/>
                  <a:ln w="6350">
                    <a:solidFill>
                      <a:srgbClr val="000000"/>
                    </a:solidFill>
                    <a:prstDash val="solid"/>
                    <a:round/>
                    <a:headEnd/>
                    <a:tailEnd/>
                  </a:ln>
                </p:spPr>
                <p:txBody>
                  <a:bodyPr/>
                  <a:lstStyle/>
                  <a:p>
                    <a:endParaRPr lang="en-US"/>
                  </a:p>
                </p:txBody>
              </p:sp>
              <p:sp>
                <p:nvSpPr>
                  <p:cNvPr id="3672" name="Freeform 3974"/>
                  <p:cNvSpPr>
                    <a:spLocks/>
                  </p:cNvSpPr>
                  <p:nvPr/>
                </p:nvSpPr>
                <p:spPr bwMode="auto">
                  <a:xfrm>
                    <a:off x="2889" y="2764"/>
                    <a:ext cx="11" cy="1"/>
                  </a:xfrm>
                  <a:custGeom>
                    <a:avLst/>
                    <a:gdLst>
                      <a:gd name="T0" fmla="*/ 0 w 61"/>
                      <a:gd name="T1" fmla="*/ 0 h 1"/>
                      <a:gd name="T2" fmla="*/ 60 w 61"/>
                      <a:gd name="T3" fmla="*/ 0 h 1"/>
                      <a:gd name="T4" fmla="*/ 61 w 61"/>
                      <a:gd name="T5" fmla="*/ 0 h 1"/>
                      <a:gd name="T6" fmla="*/ 0 60000 65536"/>
                      <a:gd name="T7" fmla="*/ 0 60000 65536"/>
                      <a:gd name="T8" fmla="*/ 0 60000 65536"/>
                      <a:gd name="T9" fmla="*/ 0 w 61"/>
                      <a:gd name="T10" fmla="*/ 0 h 1"/>
                      <a:gd name="T11" fmla="*/ 61 w 61"/>
                      <a:gd name="T12" fmla="*/ 1 h 1"/>
                    </a:gdLst>
                    <a:ahLst/>
                    <a:cxnLst>
                      <a:cxn ang="T6">
                        <a:pos x="T0" y="T1"/>
                      </a:cxn>
                      <a:cxn ang="T7">
                        <a:pos x="T2" y="T3"/>
                      </a:cxn>
                      <a:cxn ang="T8">
                        <a:pos x="T4" y="T5"/>
                      </a:cxn>
                    </a:cxnLst>
                    <a:rect l="T9" t="T10" r="T11" b="T12"/>
                    <a:pathLst>
                      <a:path w="61" h="1">
                        <a:moveTo>
                          <a:pt x="0" y="0"/>
                        </a:moveTo>
                        <a:lnTo>
                          <a:pt x="60" y="0"/>
                        </a:lnTo>
                        <a:lnTo>
                          <a:pt x="61" y="0"/>
                        </a:lnTo>
                      </a:path>
                    </a:pathLst>
                  </a:custGeom>
                  <a:noFill/>
                  <a:ln w="6350">
                    <a:solidFill>
                      <a:srgbClr val="000000"/>
                    </a:solidFill>
                    <a:prstDash val="solid"/>
                    <a:round/>
                    <a:headEnd/>
                    <a:tailEnd/>
                  </a:ln>
                </p:spPr>
                <p:txBody>
                  <a:bodyPr/>
                  <a:lstStyle/>
                  <a:p>
                    <a:endParaRPr lang="en-US"/>
                  </a:p>
                </p:txBody>
              </p:sp>
              <p:sp>
                <p:nvSpPr>
                  <p:cNvPr id="3673" name="Freeform 3975"/>
                  <p:cNvSpPr>
                    <a:spLocks/>
                  </p:cNvSpPr>
                  <p:nvPr/>
                </p:nvSpPr>
                <p:spPr bwMode="auto">
                  <a:xfrm>
                    <a:off x="2878" y="3837"/>
                    <a:ext cx="22" cy="1"/>
                  </a:xfrm>
                  <a:custGeom>
                    <a:avLst/>
                    <a:gdLst>
                      <a:gd name="T0" fmla="*/ 0 w 121"/>
                      <a:gd name="T1" fmla="*/ 0 h 1"/>
                      <a:gd name="T2" fmla="*/ 120 w 121"/>
                      <a:gd name="T3" fmla="*/ 0 h 1"/>
                      <a:gd name="T4" fmla="*/ 121 w 121"/>
                      <a:gd name="T5" fmla="*/ 0 h 1"/>
                      <a:gd name="T6" fmla="*/ 0 60000 65536"/>
                      <a:gd name="T7" fmla="*/ 0 60000 65536"/>
                      <a:gd name="T8" fmla="*/ 0 60000 65536"/>
                      <a:gd name="T9" fmla="*/ 0 w 121"/>
                      <a:gd name="T10" fmla="*/ 0 h 1"/>
                      <a:gd name="T11" fmla="*/ 121 w 121"/>
                      <a:gd name="T12" fmla="*/ 1 h 1"/>
                    </a:gdLst>
                    <a:ahLst/>
                    <a:cxnLst>
                      <a:cxn ang="T6">
                        <a:pos x="T0" y="T1"/>
                      </a:cxn>
                      <a:cxn ang="T7">
                        <a:pos x="T2" y="T3"/>
                      </a:cxn>
                      <a:cxn ang="T8">
                        <a:pos x="T4" y="T5"/>
                      </a:cxn>
                    </a:cxnLst>
                    <a:rect l="T9" t="T10" r="T11" b="T12"/>
                    <a:pathLst>
                      <a:path w="121" h="1">
                        <a:moveTo>
                          <a:pt x="0" y="0"/>
                        </a:moveTo>
                        <a:lnTo>
                          <a:pt x="120" y="0"/>
                        </a:lnTo>
                        <a:lnTo>
                          <a:pt x="121" y="0"/>
                        </a:lnTo>
                      </a:path>
                    </a:pathLst>
                  </a:custGeom>
                  <a:noFill/>
                  <a:ln w="6350">
                    <a:solidFill>
                      <a:srgbClr val="000000"/>
                    </a:solidFill>
                    <a:prstDash val="solid"/>
                    <a:round/>
                    <a:headEnd/>
                    <a:tailEnd/>
                  </a:ln>
                </p:spPr>
                <p:txBody>
                  <a:bodyPr/>
                  <a:lstStyle/>
                  <a:p>
                    <a:endParaRPr lang="en-US"/>
                  </a:p>
                </p:txBody>
              </p:sp>
              <p:sp>
                <p:nvSpPr>
                  <p:cNvPr id="3674" name="Freeform 3976"/>
                  <p:cNvSpPr>
                    <a:spLocks/>
                  </p:cNvSpPr>
                  <p:nvPr/>
                </p:nvSpPr>
                <p:spPr bwMode="auto">
                  <a:xfrm>
                    <a:off x="2878" y="3479"/>
                    <a:ext cx="22" cy="1"/>
                  </a:xfrm>
                  <a:custGeom>
                    <a:avLst/>
                    <a:gdLst>
                      <a:gd name="T0" fmla="*/ 0 w 121"/>
                      <a:gd name="T1" fmla="*/ 0 h 1"/>
                      <a:gd name="T2" fmla="*/ 120 w 121"/>
                      <a:gd name="T3" fmla="*/ 0 h 1"/>
                      <a:gd name="T4" fmla="*/ 121 w 121"/>
                      <a:gd name="T5" fmla="*/ 0 h 1"/>
                      <a:gd name="T6" fmla="*/ 0 60000 65536"/>
                      <a:gd name="T7" fmla="*/ 0 60000 65536"/>
                      <a:gd name="T8" fmla="*/ 0 60000 65536"/>
                      <a:gd name="T9" fmla="*/ 0 w 121"/>
                      <a:gd name="T10" fmla="*/ 0 h 1"/>
                      <a:gd name="T11" fmla="*/ 121 w 121"/>
                      <a:gd name="T12" fmla="*/ 1 h 1"/>
                    </a:gdLst>
                    <a:ahLst/>
                    <a:cxnLst>
                      <a:cxn ang="T6">
                        <a:pos x="T0" y="T1"/>
                      </a:cxn>
                      <a:cxn ang="T7">
                        <a:pos x="T2" y="T3"/>
                      </a:cxn>
                      <a:cxn ang="T8">
                        <a:pos x="T4" y="T5"/>
                      </a:cxn>
                    </a:cxnLst>
                    <a:rect l="T9" t="T10" r="T11" b="T12"/>
                    <a:pathLst>
                      <a:path w="121" h="1">
                        <a:moveTo>
                          <a:pt x="0" y="0"/>
                        </a:moveTo>
                        <a:lnTo>
                          <a:pt x="120" y="0"/>
                        </a:lnTo>
                        <a:lnTo>
                          <a:pt x="121" y="0"/>
                        </a:lnTo>
                      </a:path>
                    </a:pathLst>
                  </a:custGeom>
                  <a:noFill/>
                  <a:ln w="6350">
                    <a:solidFill>
                      <a:srgbClr val="000000"/>
                    </a:solidFill>
                    <a:prstDash val="solid"/>
                    <a:round/>
                    <a:headEnd/>
                    <a:tailEnd/>
                  </a:ln>
                </p:spPr>
                <p:txBody>
                  <a:bodyPr/>
                  <a:lstStyle/>
                  <a:p>
                    <a:endParaRPr lang="en-US"/>
                  </a:p>
                </p:txBody>
              </p:sp>
              <p:sp>
                <p:nvSpPr>
                  <p:cNvPr id="3675" name="Freeform 3977"/>
                  <p:cNvSpPr>
                    <a:spLocks/>
                  </p:cNvSpPr>
                  <p:nvPr/>
                </p:nvSpPr>
                <p:spPr bwMode="auto">
                  <a:xfrm>
                    <a:off x="2878" y="3122"/>
                    <a:ext cx="22" cy="1"/>
                  </a:xfrm>
                  <a:custGeom>
                    <a:avLst/>
                    <a:gdLst>
                      <a:gd name="T0" fmla="*/ 0 w 121"/>
                      <a:gd name="T1" fmla="*/ 0 h 1"/>
                      <a:gd name="T2" fmla="*/ 120 w 121"/>
                      <a:gd name="T3" fmla="*/ 0 h 1"/>
                      <a:gd name="T4" fmla="*/ 121 w 121"/>
                      <a:gd name="T5" fmla="*/ 0 h 1"/>
                      <a:gd name="T6" fmla="*/ 0 60000 65536"/>
                      <a:gd name="T7" fmla="*/ 0 60000 65536"/>
                      <a:gd name="T8" fmla="*/ 0 60000 65536"/>
                      <a:gd name="T9" fmla="*/ 0 w 121"/>
                      <a:gd name="T10" fmla="*/ 0 h 1"/>
                      <a:gd name="T11" fmla="*/ 121 w 121"/>
                      <a:gd name="T12" fmla="*/ 1 h 1"/>
                    </a:gdLst>
                    <a:ahLst/>
                    <a:cxnLst>
                      <a:cxn ang="T6">
                        <a:pos x="T0" y="T1"/>
                      </a:cxn>
                      <a:cxn ang="T7">
                        <a:pos x="T2" y="T3"/>
                      </a:cxn>
                      <a:cxn ang="T8">
                        <a:pos x="T4" y="T5"/>
                      </a:cxn>
                    </a:cxnLst>
                    <a:rect l="T9" t="T10" r="T11" b="T12"/>
                    <a:pathLst>
                      <a:path w="121" h="1">
                        <a:moveTo>
                          <a:pt x="0" y="0"/>
                        </a:moveTo>
                        <a:lnTo>
                          <a:pt x="120" y="0"/>
                        </a:lnTo>
                        <a:lnTo>
                          <a:pt x="121" y="0"/>
                        </a:lnTo>
                      </a:path>
                    </a:pathLst>
                  </a:custGeom>
                  <a:noFill/>
                  <a:ln w="6350">
                    <a:solidFill>
                      <a:srgbClr val="000000"/>
                    </a:solidFill>
                    <a:prstDash val="solid"/>
                    <a:round/>
                    <a:headEnd/>
                    <a:tailEnd/>
                  </a:ln>
                </p:spPr>
                <p:txBody>
                  <a:bodyPr/>
                  <a:lstStyle/>
                  <a:p>
                    <a:endParaRPr lang="en-US"/>
                  </a:p>
                </p:txBody>
              </p:sp>
              <p:sp>
                <p:nvSpPr>
                  <p:cNvPr id="3676" name="Freeform 3978"/>
                  <p:cNvSpPr>
                    <a:spLocks/>
                  </p:cNvSpPr>
                  <p:nvPr/>
                </p:nvSpPr>
                <p:spPr bwMode="auto">
                  <a:xfrm>
                    <a:off x="2878" y="2764"/>
                    <a:ext cx="22" cy="1"/>
                  </a:xfrm>
                  <a:custGeom>
                    <a:avLst/>
                    <a:gdLst>
                      <a:gd name="T0" fmla="*/ 0 w 121"/>
                      <a:gd name="T1" fmla="*/ 0 h 1"/>
                      <a:gd name="T2" fmla="*/ 120 w 121"/>
                      <a:gd name="T3" fmla="*/ 0 h 1"/>
                      <a:gd name="T4" fmla="*/ 121 w 121"/>
                      <a:gd name="T5" fmla="*/ 0 h 1"/>
                      <a:gd name="T6" fmla="*/ 0 60000 65536"/>
                      <a:gd name="T7" fmla="*/ 0 60000 65536"/>
                      <a:gd name="T8" fmla="*/ 0 60000 65536"/>
                      <a:gd name="T9" fmla="*/ 0 w 121"/>
                      <a:gd name="T10" fmla="*/ 0 h 1"/>
                      <a:gd name="T11" fmla="*/ 121 w 121"/>
                      <a:gd name="T12" fmla="*/ 1 h 1"/>
                    </a:gdLst>
                    <a:ahLst/>
                    <a:cxnLst>
                      <a:cxn ang="T6">
                        <a:pos x="T0" y="T1"/>
                      </a:cxn>
                      <a:cxn ang="T7">
                        <a:pos x="T2" y="T3"/>
                      </a:cxn>
                      <a:cxn ang="T8">
                        <a:pos x="T4" y="T5"/>
                      </a:cxn>
                    </a:cxnLst>
                    <a:rect l="T9" t="T10" r="T11" b="T12"/>
                    <a:pathLst>
                      <a:path w="121" h="1">
                        <a:moveTo>
                          <a:pt x="0" y="0"/>
                        </a:moveTo>
                        <a:lnTo>
                          <a:pt x="120" y="0"/>
                        </a:lnTo>
                        <a:lnTo>
                          <a:pt x="121" y="0"/>
                        </a:lnTo>
                      </a:path>
                    </a:pathLst>
                  </a:custGeom>
                  <a:noFill/>
                  <a:ln w="6350">
                    <a:solidFill>
                      <a:srgbClr val="000000"/>
                    </a:solidFill>
                    <a:prstDash val="solid"/>
                    <a:round/>
                    <a:headEnd/>
                    <a:tailEnd/>
                  </a:ln>
                </p:spPr>
                <p:txBody>
                  <a:bodyPr/>
                  <a:lstStyle/>
                  <a:p>
                    <a:endParaRPr lang="en-US"/>
                  </a:p>
                </p:txBody>
              </p:sp>
              <p:sp>
                <p:nvSpPr>
                  <p:cNvPr id="3677" name="Freeform 3979"/>
                  <p:cNvSpPr>
                    <a:spLocks/>
                  </p:cNvSpPr>
                  <p:nvPr/>
                </p:nvSpPr>
                <p:spPr bwMode="auto">
                  <a:xfrm>
                    <a:off x="2900" y="3864"/>
                    <a:ext cx="1" cy="11"/>
                  </a:xfrm>
                  <a:custGeom>
                    <a:avLst/>
                    <a:gdLst>
                      <a:gd name="T0" fmla="*/ 0 w 1"/>
                      <a:gd name="T1" fmla="*/ 61 h 61"/>
                      <a:gd name="T2" fmla="*/ 0 w 1"/>
                      <a:gd name="T3" fmla="*/ 1 h 61"/>
                      <a:gd name="T4" fmla="*/ 0 w 1"/>
                      <a:gd name="T5" fmla="*/ 0 h 61"/>
                      <a:gd name="T6" fmla="*/ 0 60000 65536"/>
                      <a:gd name="T7" fmla="*/ 0 60000 65536"/>
                      <a:gd name="T8" fmla="*/ 0 60000 65536"/>
                      <a:gd name="T9" fmla="*/ 0 w 1"/>
                      <a:gd name="T10" fmla="*/ 0 h 61"/>
                      <a:gd name="T11" fmla="*/ 1 w 1"/>
                      <a:gd name="T12" fmla="*/ 61 h 61"/>
                    </a:gdLst>
                    <a:ahLst/>
                    <a:cxnLst>
                      <a:cxn ang="T6">
                        <a:pos x="T0" y="T1"/>
                      </a:cxn>
                      <a:cxn ang="T7">
                        <a:pos x="T2" y="T3"/>
                      </a:cxn>
                      <a:cxn ang="T8">
                        <a:pos x="T4" y="T5"/>
                      </a:cxn>
                    </a:cxnLst>
                    <a:rect l="T9" t="T10" r="T11" b="T12"/>
                    <a:pathLst>
                      <a:path w="1" h="61">
                        <a:moveTo>
                          <a:pt x="0" y="61"/>
                        </a:moveTo>
                        <a:lnTo>
                          <a:pt x="0" y="1"/>
                        </a:lnTo>
                        <a:lnTo>
                          <a:pt x="0" y="0"/>
                        </a:lnTo>
                      </a:path>
                    </a:pathLst>
                  </a:custGeom>
                  <a:noFill/>
                  <a:ln w="6350">
                    <a:solidFill>
                      <a:srgbClr val="000000"/>
                    </a:solidFill>
                    <a:prstDash val="solid"/>
                    <a:round/>
                    <a:headEnd/>
                    <a:tailEnd/>
                  </a:ln>
                </p:spPr>
                <p:txBody>
                  <a:bodyPr/>
                  <a:lstStyle/>
                  <a:p>
                    <a:endParaRPr lang="en-US"/>
                  </a:p>
                </p:txBody>
              </p:sp>
              <p:sp>
                <p:nvSpPr>
                  <p:cNvPr id="3678" name="Freeform 3980"/>
                  <p:cNvSpPr>
                    <a:spLocks/>
                  </p:cNvSpPr>
                  <p:nvPr/>
                </p:nvSpPr>
                <p:spPr bwMode="auto">
                  <a:xfrm>
                    <a:off x="3177" y="3864"/>
                    <a:ext cx="1" cy="11"/>
                  </a:xfrm>
                  <a:custGeom>
                    <a:avLst/>
                    <a:gdLst>
                      <a:gd name="T0" fmla="*/ 0 w 1"/>
                      <a:gd name="T1" fmla="*/ 61 h 61"/>
                      <a:gd name="T2" fmla="*/ 0 w 1"/>
                      <a:gd name="T3" fmla="*/ 1 h 61"/>
                      <a:gd name="T4" fmla="*/ 0 w 1"/>
                      <a:gd name="T5" fmla="*/ 0 h 61"/>
                      <a:gd name="T6" fmla="*/ 0 60000 65536"/>
                      <a:gd name="T7" fmla="*/ 0 60000 65536"/>
                      <a:gd name="T8" fmla="*/ 0 60000 65536"/>
                      <a:gd name="T9" fmla="*/ 0 w 1"/>
                      <a:gd name="T10" fmla="*/ 0 h 61"/>
                      <a:gd name="T11" fmla="*/ 1 w 1"/>
                      <a:gd name="T12" fmla="*/ 61 h 61"/>
                    </a:gdLst>
                    <a:ahLst/>
                    <a:cxnLst>
                      <a:cxn ang="T6">
                        <a:pos x="T0" y="T1"/>
                      </a:cxn>
                      <a:cxn ang="T7">
                        <a:pos x="T2" y="T3"/>
                      </a:cxn>
                      <a:cxn ang="T8">
                        <a:pos x="T4" y="T5"/>
                      </a:cxn>
                    </a:cxnLst>
                    <a:rect l="T9" t="T10" r="T11" b="T12"/>
                    <a:pathLst>
                      <a:path w="1" h="61">
                        <a:moveTo>
                          <a:pt x="0" y="61"/>
                        </a:moveTo>
                        <a:lnTo>
                          <a:pt x="0" y="1"/>
                        </a:lnTo>
                        <a:lnTo>
                          <a:pt x="0" y="0"/>
                        </a:lnTo>
                      </a:path>
                    </a:pathLst>
                  </a:custGeom>
                  <a:noFill/>
                  <a:ln w="6350">
                    <a:solidFill>
                      <a:srgbClr val="000000"/>
                    </a:solidFill>
                    <a:prstDash val="solid"/>
                    <a:round/>
                    <a:headEnd/>
                    <a:tailEnd/>
                  </a:ln>
                </p:spPr>
                <p:txBody>
                  <a:bodyPr/>
                  <a:lstStyle/>
                  <a:p>
                    <a:endParaRPr lang="en-US"/>
                  </a:p>
                </p:txBody>
              </p:sp>
              <p:sp>
                <p:nvSpPr>
                  <p:cNvPr id="3679" name="Freeform 3981"/>
                  <p:cNvSpPr>
                    <a:spLocks/>
                  </p:cNvSpPr>
                  <p:nvPr/>
                </p:nvSpPr>
                <p:spPr bwMode="auto">
                  <a:xfrm>
                    <a:off x="3455" y="3864"/>
                    <a:ext cx="1" cy="11"/>
                  </a:xfrm>
                  <a:custGeom>
                    <a:avLst/>
                    <a:gdLst>
                      <a:gd name="T0" fmla="*/ 0 w 1"/>
                      <a:gd name="T1" fmla="*/ 61 h 61"/>
                      <a:gd name="T2" fmla="*/ 0 w 1"/>
                      <a:gd name="T3" fmla="*/ 1 h 61"/>
                      <a:gd name="T4" fmla="*/ 0 w 1"/>
                      <a:gd name="T5" fmla="*/ 0 h 61"/>
                      <a:gd name="T6" fmla="*/ 0 60000 65536"/>
                      <a:gd name="T7" fmla="*/ 0 60000 65536"/>
                      <a:gd name="T8" fmla="*/ 0 60000 65536"/>
                      <a:gd name="T9" fmla="*/ 0 w 1"/>
                      <a:gd name="T10" fmla="*/ 0 h 61"/>
                      <a:gd name="T11" fmla="*/ 1 w 1"/>
                      <a:gd name="T12" fmla="*/ 61 h 61"/>
                    </a:gdLst>
                    <a:ahLst/>
                    <a:cxnLst>
                      <a:cxn ang="T6">
                        <a:pos x="T0" y="T1"/>
                      </a:cxn>
                      <a:cxn ang="T7">
                        <a:pos x="T2" y="T3"/>
                      </a:cxn>
                      <a:cxn ang="T8">
                        <a:pos x="T4" y="T5"/>
                      </a:cxn>
                    </a:cxnLst>
                    <a:rect l="T9" t="T10" r="T11" b="T12"/>
                    <a:pathLst>
                      <a:path w="1" h="61">
                        <a:moveTo>
                          <a:pt x="0" y="61"/>
                        </a:moveTo>
                        <a:lnTo>
                          <a:pt x="0" y="1"/>
                        </a:lnTo>
                        <a:lnTo>
                          <a:pt x="0" y="0"/>
                        </a:lnTo>
                      </a:path>
                    </a:pathLst>
                  </a:custGeom>
                  <a:noFill/>
                  <a:ln w="6350">
                    <a:solidFill>
                      <a:srgbClr val="000000"/>
                    </a:solidFill>
                    <a:prstDash val="solid"/>
                    <a:round/>
                    <a:headEnd/>
                    <a:tailEnd/>
                  </a:ln>
                </p:spPr>
                <p:txBody>
                  <a:bodyPr/>
                  <a:lstStyle/>
                  <a:p>
                    <a:endParaRPr lang="en-US"/>
                  </a:p>
                </p:txBody>
              </p:sp>
              <p:sp>
                <p:nvSpPr>
                  <p:cNvPr id="3680" name="Freeform 3982"/>
                  <p:cNvSpPr>
                    <a:spLocks/>
                  </p:cNvSpPr>
                  <p:nvPr/>
                </p:nvSpPr>
                <p:spPr bwMode="auto">
                  <a:xfrm>
                    <a:off x="3733" y="3864"/>
                    <a:ext cx="1" cy="11"/>
                  </a:xfrm>
                  <a:custGeom>
                    <a:avLst/>
                    <a:gdLst>
                      <a:gd name="T0" fmla="*/ 0 w 1"/>
                      <a:gd name="T1" fmla="*/ 61 h 61"/>
                      <a:gd name="T2" fmla="*/ 0 w 1"/>
                      <a:gd name="T3" fmla="*/ 1 h 61"/>
                      <a:gd name="T4" fmla="*/ 0 w 1"/>
                      <a:gd name="T5" fmla="*/ 0 h 61"/>
                      <a:gd name="T6" fmla="*/ 0 60000 65536"/>
                      <a:gd name="T7" fmla="*/ 0 60000 65536"/>
                      <a:gd name="T8" fmla="*/ 0 60000 65536"/>
                      <a:gd name="T9" fmla="*/ 0 w 1"/>
                      <a:gd name="T10" fmla="*/ 0 h 61"/>
                      <a:gd name="T11" fmla="*/ 1 w 1"/>
                      <a:gd name="T12" fmla="*/ 61 h 61"/>
                    </a:gdLst>
                    <a:ahLst/>
                    <a:cxnLst>
                      <a:cxn ang="T6">
                        <a:pos x="T0" y="T1"/>
                      </a:cxn>
                      <a:cxn ang="T7">
                        <a:pos x="T2" y="T3"/>
                      </a:cxn>
                      <a:cxn ang="T8">
                        <a:pos x="T4" y="T5"/>
                      </a:cxn>
                    </a:cxnLst>
                    <a:rect l="T9" t="T10" r="T11" b="T12"/>
                    <a:pathLst>
                      <a:path w="1" h="61">
                        <a:moveTo>
                          <a:pt x="0" y="61"/>
                        </a:moveTo>
                        <a:lnTo>
                          <a:pt x="0" y="1"/>
                        </a:lnTo>
                        <a:lnTo>
                          <a:pt x="0" y="0"/>
                        </a:lnTo>
                      </a:path>
                    </a:pathLst>
                  </a:custGeom>
                  <a:noFill/>
                  <a:ln w="6350">
                    <a:solidFill>
                      <a:srgbClr val="000000"/>
                    </a:solidFill>
                    <a:prstDash val="solid"/>
                    <a:round/>
                    <a:headEnd/>
                    <a:tailEnd/>
                  </a:ln>
                </p:spPr>
                <p:txBody>
                  <a:bodyPr/>
                  <a:lstStyle/>
                  <a:p>
                    <a:endParaRPr lang="en-US"/>
                  </a:p>
                </p:txBody>
              </p:sp>
              <p:sp>
                <p:nvSpPr>
                  <p:cNvPr id="3681" name="Freeform 3983"/>
                  <p:cNvSpPr>
                    <a:spLocks/>
                  </p:cNvSpPr>
                  <p:nvPr/>
                </p:nvSpPr>
                <p:spPr bwMode="auto">
                  <a:xfrm>
                    <a:off x="4010" y="3864"/>
                    <a:ext cx="1" cy="11"/>
                  </a:xfrm>
                  <a:custGeom>
                    <a:avLst/>
                    <a:gdLst>
                      <a:gd name="T0" fmla="*/ 0 w 1"/>
                      <a:gd name="T1" fmla="*/ 61 h 61"/>
                      <a:gd name="T2" fmla="*/ 0 w 1"/>
                      <a:gd name="T3" fmla="*/ 1 h 61"/>
                      <a:gd name="T4" fmla="*/ 0 w 1"/>
                      <a:gd name="T5" fmla="*/ 0 h 61"/>
                      <a:gd name="T6" fmla="*/ 0 60000 65536"/>
                      <a:gd name="T7" fmla="*/ 0 60000 65536"/>
                      <a:gd name="T8" fmla="*/ 0 60000 65536"/>
                      <a:gd name="T9" fmla="*/ 0 w 1"/>
                      <a:gd name="T10" fmla="*/ 0 h 61"/>
                      <a:gd name="T11" fmla="*/ 1 w 1"/>
                      <a:gd name="T12" fmla="*/ 61 h 61"/>
                    </a:gdLst>
                    <a:ahLst/>
                    <a:cxnLst>
                      <a:cxn ang="T6">
                        <a:pos x="T0" y="T1"/>
                      </a:cxn>
                      <a:cxn ang="T7">
                        <a:pos x="T2" y="T3"/>
                      </a:cxn>
                      <a:cxn ang="T8">
                        <a:pos x="T4" y="T5"/>
                      </a:cxn>
                    </a:cxnLst>
                    <a:rect l="T9" t="T10" r="T11" b="T12"/>
                    <a:pathLst>
                      <a:path w="1" h="61">
                        <a:moveTo>
                          <a:pt x="0" y="61"/>
                        </a:moveTo>
                        <a:lnTo>
                          <a:pt x="0" y="1"/>
                        </a:lnTo>
                        <a:lnTo>
                          <a:pt x="0" y="0"/>
                        </a:lnTo>
                      </a:path>
                    </a:pathLst>
                  </a:custGeom>
                  <a:noFill/>
                  <a:ln w="6350">
                    <a:solidFill>
                      <a:srgbClr val="000000"/>
                    </a:solidFill>
                    <a:prstDash val="solid"/>
                    <a:round/>
                    <a:headEnd/>
                    <a:tailEnd/>
                  </a:ln>
                </p:spPr>
                <p:txBody>
                  <a:bodyPr/>
                  <a:lstStyle/>
                  <a:p>
                    <a:endParaRPr lang="en-US"/>
                  </a:p>
                </p:txBody>
              </p:sp>
              <p:sp>
                <p:nvSpPr>
                  <p:cNvPr id="3682" name="Freeform 3984"/>
                  <p:cNvSpPr>
                    <a:spLocks/>
                  </p:cNvSpPr>
                  <p:nvPr/>
                </p:nvSpPr>
                <p:spPr bwMode="auto">
                  <a:xfrm>
                    <a:off x="4288" y="3864"/>
                    <a:ext cx="1" cy="11"/>
                  </a:xfrm>
                  <a:custGeom>
                    <a:avLst/>
                    <a:gdLst>
                      <a:gd name="T0" fmla="*/ 0 w 1"/>
                      <a:gd name="T1" fmla="*/ 61 h 61"/>
                      <a:gd name="T2" fmla="*/ 0 w 1"/>
                      <a:gd name="T3" fmla="*/ 1 h 61"/>
                      <a:gd name="T4" fmla="*/ 0 w 1"/>
                      <a:gd name="T5" fmla="*/ 0 h 61"/>
                      <a:gd name="T6" fmla="*/ 0 60000 65536"/>
                      <a:gd name="T7" fmla="*/ 0 60000 65536"/>
                      <a:gd name="T8" fmla="*/ 0 60000 65536"/>
                      <a:gd name="T9" fmla="*/ 0 w 1"/>
                      <a:gd name="T10" fmla="*/ 0 h 61"/>
                      <a:gd name="T11" fmla="*/ 1 w 1"/>
                      <a:gd name="T12" fmla="*/ 61 h 61"/>
                    </a:gdLst>
                    <a:ahLst/>
                    <a:cxnLst>
                      <a:cxn ang="T6">
                        <a:pos x="T0" y="T1"/>
                      </a:cxn>
                      <a:cxn ang="T7">
                        <a:pos x="T2" y="T3"/>
                      </a:cxn>
                      <a:cxn ang="T8">
                        <a:pos x="T4" y="T5"/>
                      </a:cxn>
                    </a:cxnLst>
                    <a:rect l="T9" t="T10" r="T11" b="T12"/>
                    <a:pathLst>
                      <a:path w="1" h="61">
                        <a:moveTo>
                          <a:pt x="0" y="61"/>
                        </a:moveTo>
                        <a:lnTo>
                          <a:pt x="0" y="1"/>
                        </a:lnTo>
                        <a:lnTo>
                          <a:pt x="0" y="0"/>
                        </a:lnTo>
                      </a:path>
                    </a:pathLst>
                  </a:custGeom>
                  <a:noFill/>
                  <a:ln w="6350">
                    <a:solidFill>
                      <a:srgbClr val="000000"/>
                    </a:solidFill>
                    <a:prstDash val="solid"/>
                    <a:round/>
                    <a:headEnd/>
                    <a:tailEnd/>
                  </a:ln>
                </p:spPr>
                <p:txBody>
                  <a:bodyPr/>
                  <a:lstStyle/>
                  <a:p>
                    <a:endParaRPr lang="en-US"/>
                  </a:p>
                </p:txBody>
              </p:sp>
              <p:sp>
                <p:nvSpPr>
                  <p:cNvPr id="3683" name="Freeform 3985"/>
                  <p:cNvSpPr>
                    <a:spLocks/>
                  </p:cNvSpPr>
                  <p:nvPr/>
                </p:nvSpPr>
                <p:spPr bwMode="auto">
                  <a:xfrm>
                    <a:off x="2900" y="3864"/>
                    <a:ext cx="1" cy="22"/>
                  </a:xfrm>
                  <a:custGeom>
                    <a:avLst/>
                    <a:gdLst>
                      <a:gd name="T0" fmla="*/ 0 w 1"/>
                      <a:gd name="T1" fmla="*/ 121 h 121"/>
                      <a:gd name="T2" fmla="*/ 0 w 1"/>
                      <a:gd name="T3" fmla="*/ 1 h 121"/>
                      <a:gd name="T4" fmla="*/ 0 w 1"/>
                      <a:gd name="T5" fmla="*/ 0 h 121"/>
                      <a:gd name="T6" fmla="*/ 0 60000 65536"/>
                      <a:gd name="T7" fmla="*/ 0 60000 65536"/>
                      <a:gd name="T8" fmla="*/ 0 60000 65536"/>
                      <a:gd name="T9" fmla="*/ 0 w 1"/>
                      <a:gd name="T10" fmla="*/ 0 h 121"/>
                      <a:gd name="T11" fmla="*/ 1 w 1"/>
                      <a:gd name="T12" fmla="*/ 121 h 121"/>
                    </a:gdLst>
                    <a:ahLst/>
                    <a:cxnLst>
                      <a:cxn ang="T6">
                        <a:pos x="T0" y="T1"/>
                      </a:cxn>
                      <a:cxn ang="T7">
                        <a:pos x="T2" y="T3"/>
                      </a:cxn>
                      <a:cxn ang="T8">
                        <a:pos x="T4" y="T5"/>
                      </a:cxn>
                    </a:cxnLst>
                    <a:rect l="T9" t="T10" r="T11" b="T12"/>
                    <a:pathLst>
                      <a:path w="1" h="121">
                        <a:moveTo>
                          <a:pt x="0" y="121"/>
                        </a:moveTo>
                        <a:lnTo>
                          <a:pt x="0" y="1"/>
                        </a:lnTo>
                        <a:lnTo>
                          <a:pt x="0" y="0"/>
                        </a:lnTo>
                      </a:path>
                    </a:pathLst>
                  </a:custGeom>
                  <a:noFill/>
                  <a:ln w="6350">
                    <a:solidFill>
                      <a:srgbClr val="000000"/>
                    </a:solidFill>
                    <a:prstDash val="solid"/>
                    <a:round/>
                    <a:headEnd/>
                    <a:tailEnd/>
                  </a:ln>
                </p:spPr>
                <p:txBody>
                  <a:bodyPr/>
                  <a:lstStyle/>
                  <a:p>
                    <a:endParaRPr lang="en-US"/>
                  </a:p>
                </p:txBody>
              </p:sp>
              <p:sp>
                <p:nvSpPr>
                  <p:cNvPr id="3684" name="Freeform 3986"/>
                  <p:cNvSpPr>
                    <a:spLocks/>
                  </p:cNvSpPr>
                  <p:nvPr/>
                </p:nvSpPr>
                <p:spPr bwMode="auto">
                  <a:xfrm>
                    <a:off x="3177" y="3864"/>
                    <a:ext cx="1" cy="22"/>
                  </a:xfrm>
                  <a:custGeom>
                    <a:avLst/>
                    <a:gdLst>
                      <a:gd name="T0" fmla="*/ 0 w 1"/>
                      <a:gd name="T1" fmla="*/ 121 h 121"/>
                      <a:gd name="T2" fmla="*/ 0 w 1"/>
                      <a:gd name="T3" fmla="*/ 1 h 121"/>
                      <a:gd name="T4" fmla="*/ 0 w 1"/>
                      <a:gd name="T5" fmla="*/ 0 h 121"/>
                      <a:gd name="T6" fmla="*/ 0 60000 65536"/>
                      <a:gd name="T7" fmla="*/ 0 60000 65536"/>
                      <a:gd name="T8" fmla="*/ 0 60000 65536"/>
                      <a:gd name="T9" fmla="*/ 0 w 1"/>
                      <a:gd name="T10" fmla="*/ 0 h 121"/>
                      <a:gd name="T11" fmla="*/ 1 w 1"/>
                      <a:gd name="T12" fmla="*/ 121 h 121"/>
                    </a:gdLst>
                    <a:ahLst/>
                    <a:cxnLst>
                      <a:cxn ang="T6">
                        <a:pos x="T0" y="T1"/>
                      </a:cxn>
                      <a:cxn ang="T7">
                        <a:pos x="T2" y="T3"/>
                      </a:cxn>
                      <a:cxn ang="T8">
                        <a:pos x="T4" y="T5"/>
                      </a:cxn>
                    </a:cxnLst>
                    <a:rect l="T9" t="T10" r="T11" b="T12"/>
                    <a:pathLst>
                      <a:path w="1" h="121">
                        <a:moveTo>
                          <a:pt x="0" y="121"/>
                        </a:moveTo>
                        <a:lnTo>
                          <a:pt x="0" y="1"/>
                        </a:lnTo>
                        <a:lnTo>
                          <a:pt x="0" y="0"/>
                        </a:lnTo>
                      </a:path>
                    </a:pathLst>
                  </a:custGeom>
                  <a:noFill/>
                  <a:ln w="6350">
                    <a:solidFill>
                      <a:srgbClr val="000000"/>
                    </a:solidFill>
                    <a:prstDash val="solid"/>
                    <a:round/>
                    <a:headEnd/>
                    <a:tailEnd/>
                  </a:ln>
                </p:spPr>
                <p:txBody>
                  <a:bodyPr/>
                  <a:lstStyle/>
                  <a:p>
                    <a:endParaRPr lang="en-US"/>
                  </a:p>
                </p:txBody>
              </p:sp>
              <p:sp>
                <p:nvSpPr>
                  <p:cNvPr id="3685" name="Freeform 3987"/>
                  <p:cNvSpPr>
                    <a:spLocks/>
                  </p:cNvSpPr>
                  <p:nvPr/>
                </p:nvSpPr>
                <p:spPr bwMode="auto">
                  <a:xfrm>
                    <a:off x="3455" y="3864"/>
                    <a:ext cx="1" cy="22"/>
                  </a:xfrm>
                  <a:custGeom>
                    <a:avLst/>
                    <a:gdLst>
                      <a:gd name="T0" fmla="*/ 0 w 1"/>
                      <a:gd name="T1" fmla="*/ 121 h 121"/>
                      <a:gd name="T2" fmla="*/ 0 w 1"/>
                      <a:gd name="T3" fmla="*/ 1 h 121"/>
                      <a:gd name="T4" fmla="*/ 0 w 1"/>
                      <a:gd name="T5" fmla="*/ 0 h 121"/>
                      <a:gd name="T6" fmla="*/ 0 60000 65536"/>
                      <a:gd name="T7" fmla="*/ 0 60000 65536"/>
                      <a:gd name="T8" fmla="*/ 0 60000 65536"/>
                      <a:gd name="T9" fmla="*/ 0 w 1"/>
                      <a:gd name="T10" fmla="*/ 0 h 121"/>
                      <a:gd name="T11" fmla="*/ 1 w 1"/>
                      <a:gd name="T12" fmla="*/ 121 h 121"/>
                    </a:gdLst>
                    <a:ahLst/>
                    <a:cxnLst>
                      <a:cxn ang="T6">
                        <a:pos x="T0" y="T1"/>
                      </a:cxn>
                      <a:cxn ang="T7">
                        <a:pos x="T2" y="T3"/>
                      </a:cxn>
                      <a:cxn ang="T8">
                        <a:pos x="T4" y="T5"/>
                      </a:cxn>
                    </a:cxnLst>
                    <a:rect l="T9" t="T10" r="T11" b="T12"/>
                    <a:pathLst>
                      <a:path w="1" h="121">
                        <a:moveTo>
                          <a:pt x="0" y="121"/>
                        </a:moveTo>
                        <a:lnTo>
                          <a:pt x="0" y="1"/>
                        </a:lnTo>
                        <a:lnTo>
                          <a:pt x="0" y="0"/>
                        </a:lnTo>
                      </a:path>
                    </a:pathLst>
                  </a:custGeom>
                  <a:noFill/>
                  <a:ln w="6350">
                    <a:solidFill>
                      <a:srgbClr val="000000"/>
                    </a:solidFill>
                    <a:prstDash val="solid"/>
                    <a:round/>
                    <a:headEnd/>
                    <a:tailEnd/>
                  </a:ln>
                </p:spPr>
                <p:txBody>
                  <a:bodyPr/>
                  <a:lstStyle/>
                  <a:p>
                    <a:endParaRPr lang="en-US"/>
                  </a:p>
                </p:txBody>
              </p:sp>
              <p:sp>
                <p:nvSpPr>
                  <p:cNvPr id="3686" name="Freeform 3988"/>
                  <p:cNvSpPr>
                    <a:spLocks/>
                  </p:cNvSpPr>
                  <p:nvPr/>
                </p:nvSpPr>
                <p:spPr bwMode="auto">
                  <a:xfrm>
                    <a:off x="3733" y="3864"/>
                    <a:ext cx="1" cy="22"/>
                  </a:xfrm>
                  <a:custGeom>
                    <a:avLst/>
                    <a:gdLst>
                      <a:gd name="T0" fmla="*/ 0 w 1"/>
                      <a:gd name="T1" fmla="*/ 121 h 121"/>
                      <a:gd name="T2" fmla="*/ 0 w 1"/>
                      <a:gd name="T3" fmla="*/ 1 h 121"/>
                      <a:gd name="T4" fmla="*/ 0 w 1"/>
                      <a:gd name="T5" fmla="*/ 0 h 121"/>
                      <a:gd name="T6" fmla="*/ 0 60000 65536"/>
                      <a:gd name="T7" fmla="*/ 0 60000 65536"/>
                      <a:gd name="T8" fmla="*/ 0 60000 65536"/>
                      <a:gd name="T9" fmla="*/ 0 w 1"/>
                      <a:gd name="T10" fmla="*/ 0 h 121"/>
                      <a:gd name="T11" fmla="*/ 1 w 1"/>
                      <a:gd name="T12" fmla="*/ 121 h 121"/>
                    </a:gdLst>
                    <a:ahLst/>
                    <a:cxnLst>
                      <a:cxn ang="T6">
                        <a:pos x="T0" y="T1"/>
                      </a:cxn>
                      <a:cxn ang="T7">
                        <a:pos x="T2" y="T3"/>
                      </a:cxn>
                      <a:cxn ang="T8">
                        <a:pos x="T4" y="T5"/>
                      </a:cxn>
                    </a:cxnLst>
                    <a:rect l="T9" t="T10" r="T11" b="T12"/>
                    <a:pathLst>
                      <a:path w="1" h="121">
                        <a:moveTo>
                          <a:pt x="0" y="121"/>
                        </a:moveTo>
                        <a:lnTo>
                          <a:pt x="0" y="1"/>
                        </a:lnTo>
                        <a:lnTo>
                          <a:pt x="0" y="0"/>
                        </a:lnTo>
                      </a:path>
                    </a:pathLst>
                  </a:custGeom>
                  <a:noFill/>
                  <a:ln w="6350">
                    <a:solidFill>
                      <a:srgbClr val="000000"/>
                    </a:solidFill>
                    <a:prstDash val="solid"/>
                    <a:round/>
                    <a:headEnd/>
                    <a:tailEnd/>
                  </a:ln>
                </p:spPr>
                <p:txBody>
                  <a:bodyPr/>
                  <a:lstStyle/>
                  <a:p>
                    <a:endParaRPr lang="en-US"/>
                  </a:p>
                </p:txBody>
              </p:sp>
              <p:sp>
                <p:nvSpPr>
                  <p:cNvPr id="3687" name="Freeform 3989"/>
                  <p:cNvSpPr>
                    <a:spLocks/>
                  </p:cNvSpPr>
                  <p:nvPr/>
                </p:nvSpPr>
                <p:spPr bwMode="auto">
                  <a:xfrm>
                    <a:off x="4010" y="3864"/>
                    <a:ext cx="1" cy="22"/>
                  </a:xfrm>
                  <a:custGeom>
                    <a:avLst/>
                    <a:gdLst>
                      <a:gd name="T0" fmla="*/ 0 w 1"/>
                      <a:gd name="T1" fmla="*/ 121 h 121"/>
                      <a:gd name="T2" fmla="*/ 0 w 1"/>
                      <a:gd name="T3" fmla="*/ 1 h 121"/>
                      <a:gd name="T4" fmla="*/ 0 w 1"/>
                      <a:gd name="T5" fmla="*/ 0 h 121"/>
                      <a:gd name="T6" fmla="*/ 0 60000 65536"/>
                      <a:gd name="T7" fmla="*/ 0 60000 65536"/>
                      <a:gd name="T8" fmla="*/ 0 60000 65536"/>
                      <a:gd name="T9" fmla="*/ 0 w 1"/>
                      <a:gd name="T10" fmla="*/ 0 h 121"/>
                      <a:gd name="T11" fmla="*/ 1 w 1"/>
                      <a:gd name="T12" fmla="*/ 121 h 121"/>
                    </a:gdLst>
                    <a:ahLst/>
                    <a:cxnLst>
                      <a:cxn ang="T6">
                        <a:pos x="T0" y="T1"/>
                      </a:cxn>
                      <a:cxn ang="T7">
                        <a:pos x="T2" y="T3"/>
                      </a:cxn>
                      <a:cxn ang="T8">
                        <a:pos x="T4" y="T5"/>
                      </a:cxn>
                    </a:cxnLst>
                    <a:rect l="T9" t="T10" r="T11" b="T12"/>
                    <a:pathLst>
                      <a:path w="1" h="121">
                        <a:moveTo>
                          <a:pt x="0" y="121"/>
                        </a:moveTo>
                        <a:lnTo>
                          <a:pt x="0" y="1"/>
                        </a:lnTo>
                        <a:lnTo>
                          <a:pt x="0" y="0"/>
                        </a:lnTo>
                      </a:path>
                    </a:pathLst>
                  </a:custGeom>
                  <a:noFill/>
                  <a:ln w="6350">
                    <a:solidFill>
                      <a:srgbClr val="000000"/>
                    </a:solidFill>
                    <a:prstDash val="solid"/>
                    <a:round/>
                    <a:headEnd/>
                    <a:tailEnd/>
                  </a:ln>
                </p:spPr>
                <p:txBody>
                  <a:bodyPr/>
                  <a:lstStyle/>
                  <a:p>
                    <a:endParaRPr lang="en-US"/>
                  </a:p>
                </p:txBody>
              </p:sp>
              <p:sp>
                <p:nvSpPr>
                  <p:cNvPr id="3688" name="Freeform 3990"/>
                  <p:cNvSpPr>
                    <a:spLocks/>
                  </p:cNvSpPr>
                  <p:nvPr/>
                </p:nvSpPr>
                <p:spPr bwMode="auto">
                  <a:xfrm>
                    <a:off x="4288" y="3864"/>
                    <a:ext cx="1" cy="22"/>
                  </a:xfrm>
                  <a:custGeom>
                    <a:avLst/>
                    <a:gdLst>
                      <a:gd name="T0" fmla="*/ 0 w 1"/>
                      <a:gd name="T1" fmla="*/ 121 h 121"/>
                      <a:gd name="T2" fmla="*/ 0 w 1"/>
                      <a:gd name="T3" fmla="*/ 1 h 121"/>
                      <a:gd name="T4" fmla="*/ 0 w 1"/>
                      <a:gd name="T5" fmla="*/ 0 h 121"/>
                      <a:gd name="T6" fmla="*/ 0 60000 65536"/>
                      <a:gd name="T7" fmla="*/ 0 60000 65536"/>
                      <a:gd name="T8" fmla="*/ 0 60000 65536"/>
                      <a:gd name="T9" fmla="*/ 0 w 1"/>
                      <a:gd name="T10" fmla="*/ 0 h 121"/>
                      <a:gd name="T11" fmla="*/ 1 w 1"/>
                      <a:gd name="T12" fmla="*/ 121 h 121"/>
                    </a:gdLst>
                    <a:ahLst/>
                    <a:cxnLst>
                      <a:cxn ang="T6">
                        <a:pos x="T0" y="T1"/>
                      </a:cxn>
                      <a:cxn ang="T7">
                        <a:pos x="T2" y="T3"/>
                      </a:cxn>
                      <a:cxn ang="T8">
                        <a:pos x="T4" y="T5"/>
                      </a:cxn>
                    </a:cxnLst>
                    <a:rect l="T9" t="T10" r="T11" b="T12"/>
                    <a:pathLst>
                      <a:path w="1" h="121">
                        <a:moveTo>
                          <a:pt x="0" y="121"/>
                        </a:moveTo>
                        <a:lnTo>
                          <a:pt x="0" y="1"/>
                        </a:lnTo>
                        <a:lnTo>
                          <a:pt x="0" y="0"/>
                        </a:lnTo>
                      </a:path>
                    </a:pathLst>
                  </a:custGeom>
                  <a:noFill/>
                  <a:ln w="6350">
                    <a:solidFill>
                      <a:srgbClr val="000000"/>
                    </a:solidFill>
                    <a:prstDash val="solid"/>
                    <a:round/>
                    <a:headEnd/>
                    <a:tailEnd/>
                  </a:ln>
                </p:spPr>
                <p:txBody>
                  <a:bodyPr/>
                  <a:lstStyle/>
                  <a:p>
                    <a:endParaRPr lang="en-US"/>
                  </a:p>
                </p:txBody>
              </p:sp>
              <p:sp>
                <p:nvSpPr>
                  <p:cNvPr id="3689" name="Freeform 3991"/>
                  <p:cNvSpPr>
                    <a:spLocks/>
                  </p:cNvSpPr>
                  <p:nvPr/>
                </p:nvSpPr>
                <p:spPr bwMode="auto">
                  <a:xfrm>
                    <a:off x="2900" y="2764"/>
                    <a:ext cx="1" cy="1073"/>
                  </a:xfrm>
                  <a:custGeom>
                    <a:avLst/>
                    <a:gdLst>
                      <a:gd name="T0" fmla="*/ 0 w 1"/>
                      <a:gd name="T1" fmla="*/ 5761 h 5761"/>
                      <a:gd name="T2" fmla="*/ 0 w 1"/>
                      <a:gd name="T3" fmla="*/ 1 h 5761"/>
                      <a:gd name="T4" fmla="*/ 0 w 1"/>
                      <a:gd name="T5" fmla="*/ 0 h 5761"/>
                      <a:gd name="T6" fmla="*/ 0 60000 65536"/>
                      <a:gd name="T7" fmla="*/ 0 60000 65536"/>
                      <a:gd name="T8" fmla="*/ 0 60000 65536"/>
                      <a:gd name="T9" fmla="*/ 0 w 1"/>
                      <a:gd name="T10" fmla="*/ 0 h 5761"/>
                      <a:gd name="T11" fmla="*/ 1 w 1"/>
                      <a:gd name="T12" fmla="*/ 5761 h 5761"/>
                    </a:gdLst>
                    <a:ahLst/>
                    <a:cxnLst>
                      <a:cxn ang="T6">
                        <a:pos x="T0" y="T1"/>
                      </a:cxn>
                      <a:cxn ang="T7">
                        <a:pos x="T2" y="T3"/>
                      </a:cxn>
                      <a:cxn ang="T8">
                        <a:pos x="T4" y="T5"/>
                      </a:cxn>
                    </a:cxnLst>
                    <a:rect l="T9" t="T10" r="T11" b="T12"/>
                    <a:pathLst>
                      <a:path w="1" h="5761">
                        <a:moveTo>
                          <a:pt x="0" y="5761"/>
                        </a:moveTo>
                        <a:lnTo>
                          <a:pt x="0" y="1"/>
                        </a:lnTo>
                        <a:lnTo>
                          <a:pt x="0" y="0"/>
                        </a:lnTo>
                      </a:path>
                    </a:pathLst>
                  </a:custGeom>
                  <a:noFill/>
                  <a:ln w="6350">
                    <a:solidFill>
                      <a:srgbClr val="000000"/>
                    </a:solidFill>
                    <a:prstDash val="solid"/>
                    <a:round/>
                    <a:headEnd/>
                    <a:tailEnd/>
                  </a:ln>
                </p:spPr>
                <p:txBody>
                  <a:bodyPr/>
                  <a:lstStyle/>
                  <a:p>
                    <a:endParaRPr lang="en-US"/>
                  </a:p>
                </p:txBody>
              </p:sp>
              <p:sp>
                <p:nvSpPr>
                  <p:cNvPr id="3690" name="Freeform 3992"/>
                  <p:cNvSpPr>
                    <a:spLocks/>
                  </p:cNvSpPr>
                  <p:nvPr/>
                </p:nvSpPr>
                <p:spPr bwMode="auto">
                  <a:xfrm>
                    <a:off x="2900" y="3864"/>
                    <a:ext cx="1610" cy="1"/>
                  </a:xfrm>
                  <a:custGeom>
                    <a:avLst/>
                    <a:gdLst>
                      <a:gd name="T0" fmla="*/ 0 w 8641"/>
                      <a:gd name="T1" fmla="*/ 0 h 1"/>
                      <a:gd name="T2" fmla="*/ 8640 w 8641"/>
                      <a:gd name="T3" fmla="*/ 0 h 1"/>
                      <a:gd name="T4" fmla="*/ 8641 w 8641"/>
                      <a:gd name="T5" fmla="*/ 0 h 1"/>
                      <a:gd name="T6" fmla="*/ 0 60000 65536"/>
                      <a:gd name="T7" fmla="*/ 0 60000 65536"/>
                      <a:gd name="T8" fmla="*/ 0 60000 65536"/>
                      <a:gd name="T9" fmla="*/ 0 w 8641"/>
                      <a:gd name="T10" fmla="*/ 0 h 1"/>
                      <a:gd name="T11" fmla="*/ 8641 w 8641"/>
                      <a:gd name="T12" fmla="*/ 1 h 1"/>
                    </a:gdLst>
                    <a:ahLst/>
                    <a:cxnLst>
                      <a:cxn ang="T6">
                        <a:pos x="T0" y="T1"/>
                      </a:cxn>
                      <a:cxn ang="T7">
                        <a:pos x="T2" y="T3"/>
                      </a:cxn>
                      <a:cxn ang="T8">
                        <a:pos x="T4" y="T5"/>
                      </a:cxn>
                    </a:cxnLst>
                    <a:rect l="T9" t="T10" r="T11" b="T12"/>
                    <a:pathLst>
                      <a:path w="8641" h="1">
                        <a:moveTo>
                          <a:pt x="0" y="0"/>
                        </a:moveTo>
                        <a:lnTo>
                          <a:pt x="8640" y="0"/>
                        </a:lnTo>
                        <a:lnTo>
                          <a:pt x="8641" y="0"/>
                        </a:lnTo>
                      </a:path>
                    </a:pathLst>
                  </a:custGeom>
                  <a:noFill/>
                  <a:ln w="6350">
                    <a:solidFill>
                      <a:srgbClr val="000000"/>
                    </a:solidFill>
                    <a:prstDash val="solid"/>
                    <a:round/>
                    <a:headEnd/>
                    <a:tailEnd/>
                  </a:ln>
                </p:spPr>
                <p:txBody>
                  <a:bodyPr/>
                  <a:lstStyle/>
                  <a:p>
                    <a:endParaRPr lang="en-US"/>
                  </a:p>
                </p:txBody>
              </p:sp>
              <p:sp>
                <p:nvSpPr>
                  <p:cNvPr id="3691" name="Freeform 3993"/>
                  <p:cNvSpPr>
                    <a:spLocks/>
                  </p:cNvSpPr>
                  <p:nvPr/>
                </p:nvSpPr>
                <p:spPr bwMode="auto">
                  <a:xfrm>
                    <a:off x="2903" y="3657"/>
                    <a:ext cx="1" cy="4"/>
                  </a:xfrm>
                  <a:custGeom>
                    <a:avLst/>
                    <a:gdLst>
                      <a:gd name="T0" fmla="*/ 0 w 4"/>
                      <a:gd name="T1" fmla="*/ 0 h 18"/>
                      <a:gd name="T2" fmla="*/ 3 w 4"/>
                      <a:gd name="T3" fmla="*/ 18 h 18"/>
                      <a:gd name="T4" fmla="*/ 4 w 4"/>
                      <a:gd name="T5" fmla="*/ 18 h 18"/>
                      <a:gd name="T6" fmla="*/ 0 60000 65536"/>
                      <a:gd name="T7" fmla="*/ 0 60000 65536"/>
                      <a:gd name="T8" fmla="*/ 0 60000 65536"/>
                      <a:gd name="T9" fmla="*/ 0 w 4"/>
                      <a:gd name="T10" fmla="*/ 0 h 18"/>
                      <a:gd name="T11" fmla="*/ 4 w 4"/>
                      <a:gd name="T12" fmla="*/ 18 h 18"/>
                    </a:gdLst>
                    <a:ahLst/>
                    <a:cxnLst>
                      <a:cxn ang="T6">
                        <a:pos x="T0" y="T1"/>
                      </a:cxn>
                      <a:cxn ang="T7">
                        <a:pos x="T2" y="T3"/>
                      </a:cxn>
                      <a:cxn ang="T8">
                        <a:pos x="T4" y="T5"/>
                      </a:cxn>
                    </a:cxnLst>
                    <a:rect l="T9" t="T10" r="T11" b="T12"/>
                    <a:pathLst>
                      <a:path w="4" h="18">
                        <a:moveTo>
                          <a:pt x="0" y="0"/>
                        </a:moveTo>
                        <a:lnTo>
                          <a:pt x="3" y="18"/>
                        </a:lnTo>
                        <a:lnTo>
                          <a:pt x="4" y="18"/>
                        </a:lnTo>
                      </a:path>
                    </a:pathLst>
                  </a:custGeom>
                  <a:noFill/>
                  <a:ln w="6350">
                    <a:solidFill>
                      <a:srgbClr val="0C0CFF"/>
                    </a:solidFill>
                    <a:prstDash val="solid"/>
                    <a:round/>
                    <a:headEnd/>
                    <a:tailEnd/>
                  </a:ln>
                </p:spPr>
                <p:txBody>
                  <a:bodyPr/>
                  <a:lstStyle/>
                  <a:p>
                    <a:endParaRPr lang="en-US"/>
                  </a:p>
                </p:txBody>
              </p:sp>
              <p:sp>
                <p:nvSpPr>
                  <p:cNvPr id="3692" name="Freeform 3994"/>
                  <p:cNvSpPr>
                    <a:spLocks/>
                  </p:cNvSpPr>
                  <p:nvPr/>
                </p:nvSpPr>
                <p:spPr bwMode="auto">
                  <a:xfrm>
                    <a:off x="2904" y="3661"/>
                    <a:ext cx="1" cy="2"/>
                  </a:xfrm>
                  <a:custGeom>
                    <a:avLst/>
                    <a:gdLst>
                      <a:gd name="T0" fmla="*/ 0 w 3"/>
                      <a:gd name="T1" fmla="*/ 0 h 10"/>
                      <a:gd name="T2" fmla="*/ 2 w 3"/>
                      <a:gd name="T3" fmla="*/ 10 h 10"/>
                      <a:gd name="T4" fmla="*/ 3 w 3"/>
                      <a:gd name="T5" fmla="*/ 10 h 10"/>
                      <a:gd name="T6" fmla="*/ 0 60000 65536"/>
                      <a:gd name="T7" fmla="*/ 0 60000 65536"/>
                      <a:gd name="T8" fmla="*/ 0 60000 65536"/>
                      <a:gd name="T9" fmla="*/ 0 w 3"/>
                      <a:gd name="T10" fmla="*/ 0 h 10"/>
                      <a:gd name="T11" fmla="*/ 3 w 3"/>
                      <a:gd name="T12" fmla="*/ 10 h 10"/>
                    </a:gdLst>
                    <a:ahLst/>
                    <a:cxnLst>
                      <a:cxn ang="T6">
                        <a:pos x="T0" y="T1"/>
                      </a:cxn>
                      <a:cxn ang="T7">
                        <a:pos x="T2" y="T3"/>
                      </a:cxn>
                      <a:cxn ang="T8">
                        <a:pos x="T4" y="T5"/>
                      </a:cxn>
                    </a:cxnLst>
                    <a:rect l="T9" t="T10" r="T11" b="T12"/>
                    <a:pathLst>
                      <a:path w="3" h="10">
                        <a:moveTo>
                          <a:pt x="0" y="0"/>
                        </a:moveTo>
                        <a:lnTo>
                          <a:pt x="2" y="10"/>
                        </a:lnTo>
                        <a:lnTo>
                          <a:pt x="3" y="10"/>
                        </a:lnTo>
                      </a:path>
                    </a:pathLst>
                  </a:custGeom>
                  <a:noFill/>
                  <a:ln w="6350">
                    <a:solidFill>
                      <a:srgbClr val="0C0CFF"/>
                    </a:solidFill>
                    <a:prstDash val="solid"/>
                    <a:round/>
                    <a:headEnd/>
                    <a:tailEnd/>
                  </a:ln>
                </p:spPr>
                <p:txBody>
                  <a:bodyPr/>
                  <a:lstStyle/>
                  <a:p>
                    <a:endParaRPr lang="en-US"/>
                  </a:p>
                </p:txBody>
              </p:sp>
              <p:sp>
                <p:nvSpPr>
                  <p:cNvPr id="3693" name="Freeform 3995"/>
                  <p:cNvSpPr>
                    <a:spLocks/>
                  </p:cNvSpPr>
                  <p:nvPr/>
                </p:nvSpPr>
                <p:spPr bwMode="auto">
                  <a:xfrm>
                    <a:off x="2904" y="3663"/>
                    <a:ext cx="1" cy="1"/>
                  </a:xfrm>
                  <a:custGeom>
                    <a:avLst/>
                    <a:gdLst>
                      <a:gd name="T0" fmla="*/ 0 w 4"/>
                      <a:gd name="T1" fmla="*/ 0 h 5"/>
                      <a:gd name="T2" fmla="*/ 3 w 4"/>
                      <a:gd name="T3" fmla="*/ 5 h 5"/>
                      <a:gd name="T4" fmla="*/ 4 w 4"/>
                      <a:gd name="T5" fmla="*/ 5 h 5"/>
                      <a:gd name="T6" fmla="*/ 0 60000 65536"/>
                      <a:gd name="T7" fmla="*/ 0 60000 65536"/>
                      <a:gd name="T8" fmla="*/ 0 60000 65536"/>
                      <a:gd name="T9" fmla="*/ 0 w 4"/>
                      <a:gd name="T10" fmla="*/ 0 h 5"/>
                      <a:gd name="T11" fmla="*/ 4 w 4"/>
                      <a:gd name="T12" fmla="*/ 5 h 5"/>
                    </a:gdLst>
                    <a:ahLst/>
                    <a:cxnLst>
                      <a:cxn ang="T6">
                        <a:pos x="T0" y="T1"/>
                      </a:cxn>
                      <a:cxn ang="T7">
                        <a:pos x="T2" y="T3"/>
                      </a:cxn>
                      <a:cxn ang="T8">
                        <a:pos x="T4" y="T5"/>
                      </a:cxn>
                    </a:cxnLst>
                    <a:rect l="T9" t="T10" r="T11" b="T12"/>
                    <a:pathLst>
                      <a:path w="4" h="5">
                        <a:moveTo>
                          <a:pt x="0" y="0"/>
                        </a:moveTo>
                        <a:lnTo>
                          <a:pt x="3" y="5"/>
                        </a:lnTo>
                        <a:lnTo>
                          <a:pt x="4" y="5"/>
                        </a:lnTo>
                      </a:path>
                    </a:pathLst>
                  </a:custGeom>
                  <a:noFill/>
                  <a:ln w="6350">
                    <a:solidFill>
                      <a:srgbClr val="0C0CFF"/>
                    </a:solidFill>
                    <a:prstDash val="solid"/>
                    <a:round/>
                    <a:headEnd/>
                    <a:tailEnd/>
                  </a:ln>
                </p:spPr>
                <p:txBody>
                  <a:bodyPr/>
                  <a:lstStyle/>
                  <a:p>
                    <a:endParaRPr lang="en-US"/>
                  </a:p>
                </p:txBody>
              </p:sp>
              <p:sp>
                <p:nvSpPr>
                  <p:cNvPr id="3694" name="Freeform 3996"/>
                  <p:cNvSpPr>
                    <a:spLocks/>
                  </p:cNvSpPr>
                  <p:nvPr/>
                </p:nvSpPr>
                <p:spPr bwMode="auto">
                  <a:xfrm>
                    <a:off x="2905" y="3664"/>
                    <a:ext cx="1" cy="1"/>
                  </a:xfrm>
                  <a:custGeom>
                    <a:avLst/>
                    <a:gdLst>
                      <a:gd name="T0" fmla="*/ 0 w 3"/>
                      <a:gd name="T1" fmla="*/ 0 h 2"/>
                      <a:gd name="T2" fmla="*/ 2 w 3"/>
                      <a:gd name="T3" fmla="*/ 2 h 2"/>
                      <a:gd name="T4" fmla="*/ 3 w 3"/>
                      <a:gd name="T5" fmla="*/ 2 h 2"/>
                      <a:gd name="T6" fmla="*/ 0 60000 65536"/>
                      <a:gd name="T7" fmla="*/ 0 60000 65536"/>
                      <a:gd name="T8" fmla="*/ 0 60000 65536"/>
                      <a:gd name="T9" fmla="*/ 0 w 3"/>
                      <a:gd name="T10" fmla="*/ 0 h 2"/>
                      <a:gd name="T11" fmla="*/ 3 w 3"/>
                      <a:gd name="T12" fmla="*/ 2 h 2"/>
                    </a:gdLst>
                    <a:ahLst/>
                    <a:cxnLst>
                      <a:cxn ang="T6">
                        <a:pos x="T0" y="T1"/>
                      </a:cxn>
                      <a:cxn ang="T7">
                        <a:pos x="T2" y="T3"/>
                      </a:cxn>
                      <a:cxn ang="T8">
                        <a:pos x="T4" y="T5"/>
                      </a:cxn>
                    </a:cxnLst>
                    <a:rect l="T9" t="T10" r="T11" b="T12"/>
                    <a:pathLst>
                      <a:path w="3" h="2">
                        <a:moveTo>
                          <a:pt x="0" y="0"/>
                        </a:moveTo>
                        <a:lnTo>
                          <a:pt x="2" y="2"/>
                        </a:lnTo>
                        <a:lnTo>
                          <a:pt x="3" y="2"/>
                        </a:lnTo>
                      </a:path>
                    </a:pathLst>
                  </a:custGeom>
                  <a:noFill/>
                  <a:ln w="6350">
                    <a:solidFill>
                      <a:srgbClr val="0C0CFF"/>
                    </a:solidFill>
                    <a:prstDash val="solid"/>
                    <a:round/>
                    <a:headEnd/>
                    <a:tailEnd/>
                  </a:ln>
                </p:spPr>
                <p:txBody>
                  <a:bodyPr/>
                  <a:lstStyle/>
                  <a:p>
                    <a:endParaRPr lang="en-US"/>
                  </a:p>
                </p:txBody>
              </p:sp>
              <p:sp>
                <p:nvSpPr>
                  <p:cNvPr id="3695" name="Freeform 3997"/>
                  <p:cNvSpPr>
                    <a:spLocks/>
                  </p:cNvSpPr>
                  <p:nvPr/>
                </p:nvSpPr>
                <p:spPr bwMode="auto">
                  <a:xfrm>
                    <a:off x="2905" y="3664"/>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3696" name="Freeform 3998"/>
                  <p:cNvSpPr>
                    <a:spLocks/>
                  </p:cNvSpPr>
                  <p:nvPr/>
                </p:nvSpPr>
                <p:spPr bwMode="auto">
                  <a:xfrm>
                    <a:off x="2906" y="3664"/>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3697" name="Freeform 3999"/>
                  <p:cNvSpPr>
                    <a:spLocks/>
                  </p:cNvSpPr>
                  <p:nvPr/>
                </p:nvSpPr>
                <p:spPr bwMode="auto">
                  <a:xfrm>
                    <a:off x="2906" y="3664"/>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3698" name="Freeform 4000"/>
                  <p:cNvSpPr>
                    <a:spLocks/>
                  </p:cNvSpPr>
                  <p:nvPr/>
                </p:nvSpPr>
                <p:spPr bwMode="auto">
                  <a:xfrm>
                    <a:off x="2907" y="3664"/>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3699" name="Freeform 4001"/>
                  <p:cNvSpPr>
                    <a:spLocks/>
                  </p:cNvSpPr>
                  <p:nvPr/>
                </p:nvSpPr>
                <p:spPr bwMode="auto">
                  <a:xfrm>
                    <a:off x="2907" y="3665"/>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3700" name="Freeform 4002"/>
                  <p:cNvSpPr>
                    <a:spLocks/>
                  </p:cNvSpPr>
                  <p:nvPr/>
                </p:nvSpPr>
                <p:spPr bwMode="auto">
                  <a:xfrm>
                    <a:off x="2908" y="3665"/>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3701" name="Freeform 4003"/>
                  <p:cNvSpPr>
                    <a:spLocks/>
                  </p:cNvSpPr>
                  <p:nvPr/>
                </p:nvSpPr>
                <p:spPr bwMode="auto">
                  <a:xfrm>
                    <a:off x="2908" y="3665"/>
                    <a:ext cx="1" cy="1"/>
                  </a:xfrm>
                  <a:custGeom>
                    <a:avLst/>
                    <a:gdLst>
                      <a:gd name="T0" fmla="*/ 0 w 4"/>
                      <a:gd name="T1" fmla="*/ 0 h 2"/>
                      <a:gd name="T2" fmla="*/ 3 w 4"/>
                      <a:gd name="T3" fmla="*/ 2 h 2"/>
                      <a:gd name="T4" fmla="*/ 4 w 4"/>
                      <a:gd name="T5" fmla="*/ 2 h 2"/>
                      <a:gd name="T6" fmla="*/ 0 60000 65536"/>
                      <a:gd name="T7" fmla="*/ 0 60000 65536"/>
                      <a:gd name="T8" fmla="*/ 0 60000 65536"/>
                      <a:gd name="T9" fmla="*/ 0 w 4"/>
                      <a:gd name="T10" fmla="*/ 0 h 2"/>
                      <a:gd name="T11" fmla="*/ 4 w 4"/>
                      <a:gd name="T12" fmla="*/ 2 h 2"/>
                    </a:gdLst>
                    <a:ahLst/>
                    <a:cxnLst>
                      <a:cxn ang="T6">
                        <a:pos x="T0" y="T1"/>
                      </a:cxn>
                      <a:cxn ang="T7">
                        <a:pos x="T2" y="T3"/>
                      </a:cxn>
                      <a:cxn ang="T8">
                        <a:pos x="T4" y="T5"/>
                      </a:cxn>
                    </a:cxnLst>
                    <a:rect l="T9" t="T10" r="T11" b="T12"/>
                    <a:pathLst>
                      <a:path w="4" h="2">
                        <a:moveTo>
                          <a:pt x="0" y="0"/>
                        </a:moveTo>
                        <a:lnTo>
                          <a:pt x="3" y="2"/>
                        </a:lnTo>
                        <a:lnTo>
                          <a:pt x="4" y="2"/>
                        </a:lnTo>
                      </a:path>
                    </a:pathLst>
                  </a:custGeom>
                  <a:noFill/>
                  <a:ln w="6350">
                    <a:solidFill>
                      <a:srgbClr val="0C0CFF"/>
                    </a:solidFill>
                    <a:prstDash val="solid"/>
                    <a:round/>
                    <a:headEnd/>
                    <a:tailEnd/>
                  </a:ln>
                </p:spPr>
                <p:txBody>
                  <a:bodyPr/>
                  <a:lstStyle/>
                  <a:p>
                    <a:endParaRPr lang="en-US"/>
                  </a:p>
                </p:txBody>
              </p:sp>
              <p:sp>
                <p:nvSpPr>
                  <p:cNvPr id="3702" name="Freeform 4004"/>
                  <p:cNvSpPr>
                    <a:spLocks/>
                  </p:cNvSpPr>
                  <p:nvPr/>
                </p:nvSpPr>
                <p:spPr bwMode="auto">
                  <a:xfrm>
                    <a:off x="2909" y="3665"/>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3703" name="Freeform 4005"/>
                  <p:cNvSpPr>
                    <a:spLocks/>
                  </p:cNvSpPr>
                  <p:nvPr/>
                </p:nvSpPr>
                <p:spPr bwMode="auto">
                  <a:xfrm>
                    <a:off x="2909" y="3665"/>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3704" name="Freeform 4006"/>
                  <p:cNvSpPr>
                    <a:spLocks/>
                  </p:cNvSpPr>
                  <p:nvPr/>
                </p:nvSpPr>
                <p:spPr bwMode="auto">
                  <a:xfrm>
                    <a:off x="2909" y="3665"/>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3705" name="Freeform 4007"/>
                  <p:cNvSpPr>
                    <a:spLocks/>
                  </p:cNvSpPr>
                  <p:nvPr/>
                </p:nvSpPr>
                <p:spPr bwMode="auto">
                  <a:xfrm>
                    <a:off x="2910" y="3665"/>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3706" name="Freeform 4008"/>
                  <p:cNvSpPr>
                    <a:spLocks/>
                  </p:cNvSpPr>
                  <p:nvPr/>
                </p:nvSpPr>
                <p:spPr bwMode="auto">
                  <a:xfrm>
                    <a:off x="2910" y="3665"/>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3707" name="Freeform 4009"/>
                  <p:cNvSpPr>
                    <a:spLocks/>
                  </p:cNvSpPr>
                  <p:nvPr/>
                </p:nvSpPr>
                <p:spPr bwMode="auto">
                  <a:xfrm>
                    <a:off x="2911" y="3665"/>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3708" name="Freeform 4010"/>
                  <p:cNvSpPr>
                    <a:spLocks/>
                  </p:cNvSpPr>
                  <p:nvPr/>
                </p:nvSpPr>
                <p:spPr bwMode="auto">
                  <a:xfrm>
                    <a:off x="2911" y="3665"/>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3709" name="Freeform 4011"/>
                  <p:cNvSpPr>
                    <a:spLocks/>
                  </p:cNvSpPr>
                  <p:nvPr/>
                </p:nvSpPr>
                <p:spPr bwMode="auto">
                  <a:xfrm>
                    <a:off x="2912" y="3665"/>
                    <a:ext cx="1" cy="1"/>
                  </a:xfrm>
                  <a:custGeom>
                    <a:avLst/>
                    <a:gdLst>
                      <a:gd name="T0" fmla="*/ 0 w 4"/>
                      <a:gd name="T1" fmla="*/ 2 h 2"/>
                      <a:gd name="T2" fmla="*/ 3 w 4"/>
                      <a:gd name="T3" fmla="*/ 0 h 2"/>
                      <a:gd name="T4" fmla="*/ 4 w 4"/>
                      <a:gd name="T5" fmla="*/ 0 h 2"/>
                      <a:gd name="T6" fmla="*/ 0 60000 65536"/>
                      <a:gd name="T7" fmla="*/ 0 60000 65536"/>
                      <a:gd name="T8" fmla="*/ 0 60000 65536"/>
                      <a:gd name="T9" fmla="*/ 0 w 4"/>
                      <a:gd name="T10" fmla="*/ 0 h 2"/>
                      <a:gd name="T11" fmla="*/ 4 w 4"/>
                      <a:gd name="T12" fmla="*/ 2 h 2"/>
                    </a:gdLst>
                    <a:ahLst/>
                    <a:cxnLst>
                      <a:cxn ang="T6">
                        <a:pos x="T0" y="T1"/>
                      </a:cxn>
                      <a:cxn ang="T7">
                        <a:pos x="T2" y="T3"/>
                      </a:cxn>
                      <a:cxn ang="T8">
                        <a:pos x="T4" y="T5"/>
                      </a:cxn>
                    </a:cxnLst>
                    <a:rect l="T9" t="T10" r="T11" b="T12"/>
                    <a:pathLst>
                      <a:path w="4" h="2">
                        <a:moveTo>
                          <a:pt x="0" y="2"/>
                        </a:moveTo>
                        <a:lnTo>
                          <a:pt x="3" y="0"/>
                        </a:lnTo>
                        <a:lnTo>
                          <a:pt x="4" y="0"/>
                        </a:lnTo>
                      </a:path>
                    </a:pathLst>
                  </a:custGeom>
                  <a:noFill/>
                  <a:ln w="6350">
                    <a:solidFill>
                      <a:srgbClr val="0C0CFF"/>
                    </a:solidFill>
                    <a:prstDash val="solid"/>
                    <a:round/>
                    <a:headEnd/>
                    <a:tailEnd/>
                  </a:ln>
                </p:spPr>
                <p:txBody>
                  <a:bodyPr/>
                  <a:lstStyle/>
                  <a:p>
                    <a:endParaRPr lang="en-US"/>
                  </a:p>
                </p:txBody>
              </p:sp>
              <p:sp>
                <p:nvSpPr>
                  <p:cNvPr id="3710" name="Freeform 4012"/>
                  <p:cNvSpPr>
                    <a:spLocks/>
                  </p:cNvSpPr>
                  <p:nvPr/>
                </p:nvSpPr>
                <p:spPr bwMode="auto">
                  <a:xfrm>
                    <a:off x="2912" y="3664"/>
                    <a:ext cx="1" cy="1"/>
                  </a:xfrm>
                  <a:custGeom>
                    <a:avLst/>
                    <a:gdLst>
                      <a:gd name="T0" fmla="*/ 0 w 3"/>
                      <a:gd name="T1" fmla="*/ 4 h 4"/>
                      <a:gd name="T2" fmla="*/ 2 w 3"/>
                      <a:gd name="T3" fmla="*/ 0 h 4"/>
                      <a:gd name="T4" fmla="*/ 3 w 3"/>
                      <a:gd name="T5" fmla="*/ 0 h 4"/>
                      <a:gd name="T6" fmla="*/ 0 60000 65536"/>
                      <a:gd name="T7" fmla="*/ 0 60000 65536"/>
                      <a:gd name="T8" fmla="*/ 0 60000 65536"/>
                      <a:gd name="T9" fmla="*/ 0 w 3"/>
                      <a:gd name="T10" fmla="*/ 0 h 4"/>
                      <a:gd name="T11" fmla="*/ 3 w 3"/>
                      <a:gd name="T12" fmla="*/ 4 h 4"/>
                    </a:gdLst>
                    <a:ahLst/>
                    <a:cxnLst>
                      <a:cxn ang="T6">
                        <a:pos x="T0" y="T1"/>
                      </a:cxn>
                      <a:cxn ang="T7">
                        <a:pos x="T2" y="T3"/>
                      </a:cxn>
                      <a:cxn ang="T8">
                        <a:pos x="T4" y="T5"/>
                      </a:cxn>
                    </a:cxnLst>
                    <a:rect l="T9" t="T10" r="T11" b="T12"/>
                    <a:pathLst>
                      <a:path w="3" h="4">
                        <a:moveTo>
                          <a:pt x="0" y="4"/>
                        </a:moveTo>
                        <a:lnTo>
                          <a:pt x="2" y="0"/>
                        </a:lnTo>
                        <a:lnTo>
                          <a:pt x="3" y="0"/>
                        </a:lnTo>
                      </a:path>
                    </a:pathLst>
                  </a:custGeom>
                  <a:noFill/>
                  <a:ln w="6350">
                    <a:solidFill>
                      <a:srgbClr val="0C0CFF"/>
                    </a:solidFill>
                    <a:prstDash val="solid"/>
                    <a:round/>
                    <a:headEnd/>
                    <a:tailEnd/>
                  </a:ln>
                </p:spPr>
                <p:txBody>
                  <a:bodyPr/>
                  <a:lstStyle/>
                  <a:p>
                    <a:endParaRPr lang="en-US"/>
                  </a:p>
                </p:txBody>
              </p:sp>
              <p:sp>
                <p:nvSpPr>
                  <p:cNvPr id="3711" name="Freeform 4013"/>
                  <p:cNvSpPr>
                    <a:spLocks/>
                  </p:cNvSpPr>
                  <p:nvPr/>
                </p:nvSpPr>
                <p:spPr bwMode="auto">
                  <a:xfrm>
                    <a:off x="2913" y="3663"/>
                    <a:ext cx="1" cy="1"/>
                  </a:xfrm>
                  <a:custGeom>
                    <a:avLst/>
                    <a:gdLst>
                      <a:gd name="T0" fmla="*/ 0 w 3"/>
                      <a:gd name="T1" fmla="*/ 6 h 6"/>
                      <a:gd name="T2" fmla="*/ 2 w 3"/>
                      <a:gd name="T3" fmla="*/ 0 h 6"/>
                      <a:gd name="T4" fmla="*/ 3 w 3"/>
                      <a:gd name="T5" fmla="*/ 0 h 6"/>
                      <a:gd name="T6" fmla="*/ 0 60000 65536"/>
                      <a:gd name="T7" fmla="*/ 0 60000 65536"/>
                      <a:gd name="T8" fmla="*/ 0 60000 65536"/>
                      <a:gd name="T9" fmla="*/ 0 w 3"/>
                      <a:gd name="T10" fmla="*/ 0 h 6"/>
                      <a:gd name="T11" fmla="*/ 3 w 3"/>
                      <a:gd name="T12" fmla="*/ 6 h 6"/>
                    </a:gdLst>
                    <a:ahLst/>
                    <a:cxnLst>
                      <a:cxn ang="T6">
                        <a:pos x="T0" y="T1"/>
                      </a:cxn>
                      <a:cxn ang="T7">
                        <a:pos x="T2" y="T3"/>
                      </a:cxn>
                      <a:cxn ang="T8">
                        <a:pos x="T4" y="T5"/>
                      </a:cxn>
                    </a:cxnLst>
                    <a:rect l="T9" t="T10" r="T11" b="T12"/>
                    <a:pathLst>
                      <a:path w="3" h="6">
                        <a:moveTo>
                          <a:pt x="0" y="6"/>
                        </a:moveTo>
                        <a:lnTo>
                          <a:pt x="2" y="0"/>
                        </a:lnTo>
                        <a:lnTo>
                          <a:pt x="3" y="0"/>
                        </a:lnTo>
                      </a:path>
                    </a:pathLst>
                  </a:custGeom>
                  <a:noFill/>
                  <a:ln w="6350">
                    <a:solidFill>
                      <a:srgbClr val="0C0CFF"/>
                    </a:solidFill>
                    <a:prstDash val="solid"/>
                    <a:round/>
                    <a:headEnd/>
                    <a:tailEnd/>
                  </a:ln>
                </p:spPr>
                <p:txBody>
                  <a:bodyPr/>
                  <a:lstStyle/>
                  <a:p>
                    <a:endParaRPr lang="en-US"/>
                  </a:p>
                </p:txBody>
              </p:sp>
              <p:sp>
                <p:nvSpPr>
                  <p:cNvPr id="3712" name="Freeform 4014"/>
                  <p:cNvSpPr>
                    <a:spLocks/>
                  </p:cNvSpPr>
                  <p:nvPr/>
                </p:nvSpPr>
                <p:spPr bwMode="auto">
                  <a:xfrm>
                    <a:off x="2913" y="3662"/>
                    <a:ext cx="1" cy="1"/>
                  </a:xfrm>
                  <a:custGeom>
                    <a:avLst/>
                    <a:gdLst>
                      <a:gd name="T0" fmla="*/ 0 w 4"/>
                      <a:gd name="T1" fmla="*/ 5 h 5"/>
                      <a:gd name="T2" fmla="*/ 3 w 4"/>
                      <a:gd name="T3" fmla="*/ 0 h 5"/>
                      <a:gd name="T4" fmla="*/ 4 w 4"/>
                      <a:gd name="T5" fmla="*/ 0 h 5"/>
                      <a:gd name="T6" fmla="*/ 0 60000 65536"/>
                      <a:gd name="T7" fmla="*/ 0 60000 65536"/>
                      <a:gd name="T8" fmla="*/ 0 60000 65536"/>
                      <a:gd name="T9" fmla="*/ 0 w 4"/>
                      <a:gd name="T10" fmla="*/ 0 h 5"/>
                      <a:gd name="T11" fmla="*/ 4 w 4"/>
                      <a:gd name="T12" fmla="*/ 5 h 5"/>
                    </a:gdLst>
                    <a:ahLst/>
                    <a:cxnLst>
                      <a:cxn ang="T6">
                        <a:pos x="T0" y="T1"/>
                      </a:cxn>
                      <a:cxn ang="T7">
                        <a:pos x="T2" y="T3"/>
                      </a:cxn>
                      <a:cxn ang="T8">
                        <a:pos x="T4" y="T5"/>
                      </a:cxn>
                    </a:cxnLst>
                    <a:rect l="T9" t="T10" r="T11" b="T12"/>
                    <a:pathLst>
                      <a:path w="4" h="5">
                        <a:moveTo>
                          <a:pt x="0" y="5"/>
                        </a:moveTo>
                        <a:lnTo>
                          <a:pt x="3" y="0"/>
                        </a:lnTo>
                        <a:lnTo>
                          <a:pt x="4" y="0"/>
                        </a:lnTo>
                      </a:path>
                    </a:pathLst>
                  </a:custGeom>
                  <a:noFill/>
                  <a:ln w="6350">
                    <a:solidFill>
                      <a:srgbClr val="0C0CFF"/>
                    </a:solidFill>
                    <a:prstDash val="solid"/>
                    <a:round/>
                    <a:headEnd/>
                    <a:tailEnd/>
                  </a:ln>
                </p:spPr>
                <p:txBody>
                  <a:bodyPr/>
                  <a:lstStyle/>
                  <a:p>
                    <a:endParaRPr lang="en-US"/>
                  </a:p>
                </p:txBody>
              </p:sp>
              <p:sp>
                <p:nvSpPr>
                  <p:cNvPr id="3713" name="Freeform 4015"/>
                  <p:cNvSpPr>
                    <a:spLocks/>
                  </p:cNvSpPr>
                  <p:nvPr/>
                </p:nvSpPr>
                <p:spPr bwMode="auto">
                  <a:xfrm>
                    <a:off x="2914" y="3662"/>
                    <a:ext cx="1" cy="1"/>
                  </a:xfrm>
                  <a:custGeom>
                    <a:avLst/>
                    <a:gdLst>
                      <a:gd name="T0" fmla="*/ 0 w 3"/>
                      <a:gd name="T1" fmla="*/ 3 h 3"/>
                      <a:gd name="T2" fmla="*/ 2 w 3"/>
                      <a:gd name="T3" fmla="*/ 0 h 3"/>
                      <a:gd name="T4" fmla="*/ 3 w 3"/>
                      <a:gd name="T5" fmla="*/ 0 h 3"/>
                      <a:gd name="T6" fmla="*/ 0 60000 65536"/>
                      <a:gd name="T7" fmla="*/ 0 60000 65536"/>
                      <a:gd name="T8" fmla="*/ 0 60000 65536"/>
                      <a:gd name="T9" fmla="*/ 0 w 3"/>
                      <a:gd name="T10" fmla="*/ 0 h 3"/>
                      <a:gd name="T11" fmla="*/ 3 w 3"/>
                      <a:gd name="T12" fmla="*/ 3 h 3"/>
                    </a:gdLst>
                    <a:ahLst/>
                    <a:cxnLst>
                      <a:cxn ang="T6">
                        <a:pos x="T0" y="T1"/>
                      </a:cxn>
                      <a:cxn ang="T7">
                        <a:pos x="T2" y="T3"/>
                      </a:cxn>
                      <a:cxn ang="T8">
                        <a:pos x="T4" y="T5"/>
                      </a:cxn>
                    </a:cxnLst>
                    <a:rect l="T9" t="T10" r="T11" b="T12"/>
                    <a:pathLst>
                      <a:path w="3" h="3">
                        <a:moveTo>
                          <a:pt x="0" y="3"/>
                        </a:moveTo>
                        <a:lnTo>
                          <a:pt x="2" y="0"/>
                        </a:lnTo>
                        <a:lnTo>
                          <a:pt x="3" y="0"/>
                        </a:lnTo>
                      </a:path>
                    </a:pathLst>
                  </a:custGeom>
                  <a:noFill/>
                  <a:ln w="6350">
                    <a:solidFill>
                      <a:srgbClr val="0C0CFF"/>
                    </a:solidFill>
                    <a:prstDash val="solid"/>
                    <a:round/>
                    <a:headEnd/>
                    <a:tailEnd/>
                  </a:ln>
                </p:spPr>
                <p:txBody>
                  <a:bodyPr/>
                  <a:lstStyle/>
                  <a:p>
                    <a:endParaRPr lang="en-US"/>
                  </a:p>
                </p:txBody>
              </p:sp>
              <p:sp>
                <p:nvSpPr>
                  <p:cNvPr id="3714" name="Freeform 4016"/>
                  <p:cNvSpPr>
                    <a:spLocks/>
                  </p:cNvSpPr>
                  <p:nvPr/>
                </p:nvSpPr>
                <p:spPr bwMode="auto">
                  <a:xfrm>
                    <a:off x="2914" y="3661"/>
                    <a:ext cx="1" cy="1"/>
                  </a:xfrm>
                  <a:custGeom>
                    <a:avLst/>
                    <a:gdLst>
                      <a:gd name="T0" fmla="*/ 0 w 4"/>
                      <a:gd name="T1" fmla="*/ 2 h 2"/>
                      <a:gd name="T2" fmla="*/ 3 w 4"/>
                      <a:gd name="T3" fmla="*/ 0 h 2"/>
                      <a:gd name="T4" fmla="*/ 4 w 4"/>
                      <a:gd name="T5" fmla="*/ 0 h 2"/>
                      <a:gd name="T6" fmla="*/ 0 60000 65536"/>
                      <a:gd name="T7" fmla="*/ 0 60000 65536"/>
                      <a:gd name="T8" fmla="*/ 0 60000 65536"/>
                      <a:gd name="T9" fmla="*/ 0 w 4"/>
                      <a:gd name="T10" fmla="*/ 0 h 2"/>
                      <a:gd name="T11" fmla="*/ 4 w 4"/>
                      <a:gd name="T12" fmla="*/ 2 h 2"/>
                    </a:gdLst>
                    <a:ahLst/>
                    <a:cxnLst>
                      <a:cxn ang="T6">
                        <a:pos x="T0" y="T1"/>
                      </a:cxn>
                      <a:cxn ang="T7">
                        <a:pos x="T2" y="T3"/>
                      </a:cxn>
                      <a:cxn ang="T8">
                        <a:pos x="T4" y="T5"/>
                      </a:cxn>
                    </a:cxnLst>
                    <a:rect l="T9" t="T10" r="T11" b="T12"/>
                    <a:pathLst>
                      <a:path w="4" h="2">
                        <a:moveTo>
                          <a:pt x="0" y="2"/>
                        </a:moveTo>
                        <a:lnTo>
                          <a:pt x="3" y="0"/>
                        </a:lnTo>
                        <a:lnTo>
                          <a:pt x="4" y="0"/>
                        </a:lnTo>
                      </a:path>
                    </a:pathLst>
                  </a:custGeom>
                  <a:noFill/>
                  <a:ln w="6350">
                    <a:solidFill>
                      <a:srgbClr val="0C0CFF"/>
                    </a:solidFill>
                    <a:prstDash val="solid"/>
                    <a:round/>
                    <a:headEnd/>
                    <a:tailEnd/>
                  </a:ln>
                </p:spPr>
                <p:txBody>
                  <a:bodyPr/>
                  <a:lstStyle/>
                  <a:p>
                    <a:endParaRPr lang="en-US"/>
                  </a:p>
                </p:txBody>
              </p:sp>
              <p:sp>
                <p:nvSpPr>
                  <p:cNvPr id="3715" name="Freeform 4017"/>
                  <p:cNvSpPr>
                    <a:spLocks/>
                  </p:cNvSpPr>
                  <p:nvPr/>
                </p:nvSpPr>
                <p:spPr bwMode="auto">
                  <a:xfrm>
                    <a:off x="2915" y="3661"/>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3716" name="Freeform 4018"/>
                  <p:cNvSpPr>
                    <a:spLocks/>
                  </p:cNvSpPr>
                  <p:nvPr/>
                </p:nvSpPr>
                <p:spPr bwMode="auto">
                  <a:xfrm>
                    <a:off x="2915" y="3661"/>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3717" name="Freeform 4019"/>
                  <p:cNvSpPr>
                    <a:spLocks/>
                  </p:cNvSpPr>
                  <p:nvPr/>
                </p:nvSpPr>
                <p:spPr bwMode="auto">
                  <a:xfrm>
                    <a:off x="2915" y="3661"/>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3718" name="Freeform 4020"/>
                  <p:cNvSpPr>
                    <a:spLocks/>
                  </p:cNvSpPr>
                  <p:nvPr/>
                </p:nvSpPr>
                <p:spPr bwMode="auto">
                  <a:xfrm>
                    <a:off x="2916" y="3660"/>
                    <a:ext cx="1" cy="1"/>
                  </a:xfrm>
                  <a:custGeom>
                    <a:avLst/>
                    <a:gdLst>
                      <a:gd name="T0" fmla="*/ 0 w 4"/>
                      <a:gd name="T1" fmla="*/ 3 h 3"/>
                      <a:gd name="T2" fmla="*/ 3 w 4"/>
                      <a:gd name="T3" fmla="*/ 0 h 3"/>
                      <a:gd name="T4" fmla="*/ 4 w 4"/>
                      <a:gd name="T5" fmla="*/ 0 h 3"/>
                      <a:gd name="T6" fmla="*/ 0 60000 65536"/>
                      <a:gd name="T7" fmla="*/ 0 60000 65536"/>
                      <a:gd name="T8" fmla="*/ 0 60000 65536"/>
                      <a:gd name="T9" fmla="*/ 0 w 4"/>
                      <a:gd name="T10" fmla="*/ 0 h 3"/>
                      <a:gd name="T11" fmla="*/ 4 w 4"/>
                      <a:gd name="T12" fmla="*/ 3 h 3"/>
                    </a:gdLst>
                    <a:ahLst/>
                    <a:cxnLst>
                      <a:cxn ang="T6">
                        <a:pos x="T0" y="T1"/>
                      </a:cxn>
                      <a:cxn ang="T7">
                        <a:pos x="T2" y="T3"/>
                      </a:cxn>
                      <a:cxn ang="T8">
                        <a:pos x="T4" y="T5"/>
                      </a:cxn>
                    </a:cxnLst>
                    <a:rect l="T9" t="T10" r="T11" b="T12"/>
                    <a:pathLst>
                      <a:path w="4" h="3">
                        <a:moveTo>
                          <a:pt x="0" y="3"/>
                        </a:moveTo>
                        <a:lnTo>
                          <a:pt x="3" y="0"/>
                        </a:lnTo>
                        <a:lnTo>
                          <a:pt x="4" y="0"/>
                        </a:lnTo>
                      </a:path>
                    </a:pathLst>
                  </a:custGeom>
                  <a:noFill/>
                  <a:ln w="6350">
                    <a:solidFill>
                      <a:srgbClr val="0C0CFF"/>
                    </a:solidFill>
                    <a:prstDash val="solid"/>
                    <a:round/>
                    <a:headEnd/>
                    <a:tailEnd/>
                  </a:ln>
                </p:spPr>
                <p:txBody>
                  <a:bodyPr/>
                  <a:lstStyle/>
                  <a:p>
                    <a:endParaRPr lang="en-US"/>
                  </a:p>
                </p:txBody>
              </p:sp>
              <p:sp>
                <p:nvSpPr>
                  <p:cNvPr id="3719" name="Freeform 4021"/>
                  <p:cNvSpPr>
                    <a:spLocks/>
                  </p:cNvSpPr>
                  <p:nvPr/>
                </p:nvSpPr>
                <p:spPr bwMode="auto">
                  <a:xfrm>
                    <a:off x="2916" y="3660"/>
                    <a:ext cx="1" cy="1"/>
                  </a:xfrm>
                  <a:custGeom>
                    <a:avLst/>
                    <a:gdLst>
                      <a:gd name="T0" fmla="*/ 0 w 3"/>
                      <a:gd name="T1" fmla="*/ 4 h 4"/>
                      <a:gd name="T2" fmla="*/ 2 w 3"/>
                      <a:gd name="T3" fmla="*/ 0 h 4"/>
                      <a:gd name="T4" fmla="*/ 3 w 3"/>
                      <a:gd name="T5" fmla="*/ 0 h 4"/>
                      <a:gd name="T6" fmla="*/ 0 60000 65536"/>
                      <a:gd name="T7" fmla="*/ 0 60000 65536"/>
                      <a:gd name="T8" fmla="*/ 0 60000 65536"/>
                      <a:gd name="T9" fmla="*/ 0 w 3"/>
                      <a:gd name="T10" fmla="*/ 0 h 4"/>
                      <a:gd name="T11" fmla="*/ 3 w 3"/>
                      <a:gd name="T12" fmla="*/ 4 h 4"/>
                    </a:gdLst>
                    <a:ahLst/>
                    <a:cxnLst>
                      <a:cxn ang="T6">
                        <a:pos x="T0" y="T1"/>
                      </a:cxn>
                      <a:cxn ang="T7">
                        <a:pos x="T2" y="T3"/>
                      </a:cxn>
                      <a:cxn ang="T8">
                        <a:pos x="T4" y="T5"/>
                      </a:cxn>
                    </a:cxnLst>
                    <a:rect l="T9" t="T10" r="T11" b="T12"/>
                    <a:pathLst>
                      <a:path w="3" h="4">
                        <a:moveTo>
                          <a:pt x="0" y="4"/>
                        </a:moveTo>
                        <a:lnTo>
                          <a:pt x="2" y="0"/>
                        </a:lnTo>
                        <a:lnTo>
                          <a:pt x="3" y="0"/>
                        </a:lnTo>
                      </a:path>
                    </a:pathLst>
                  </a:custGeom>
                  <a:noFill/>
                  <a:ln w="6350">
                    <a:solidFill>
                      <a:srgbClr val="0C0CFF"/>
                    </a:solidFill>
                    <a:prstDash val="solid"/>
                    <a:round/>
                    <a:headEnd/>
                    <a:tailEnd/>
                  </a:ln>
                </p:spPr>
                <p:txBody>
                  <a:bodyPr/>
                  <a:lstStyle/>
                  <a:p>
                    <a:endParaRPr lang="en-US"/>
                  </a:p>
                </p:txBody>
              </p:sp>
              <p:sp>
                <p:nvSpPr>
                  <p:cNvPr id="3720" name="Freeform 4022"/>
                  <p:cNvSpPr>
                    <a:spLocks/>
                  </p:cNvSpPr>
                  <p:nvPr/>
                </p:nvSpPr>
                <p:spPr bwMode="auto">
                  <a:xfrm>
                    <a:off x="2917" y="3659"/>
                    <a:ext cx="1" cy="1"/>
                  </a:xfrm>
                  <a:custGeom>
                    <a:avLst/>
                    <a:gdLst>
                      <a:gd name="T0" fmla="*/ 0 w 4"/>
                      <a:gd name="T1" fmla="*/ 6 h 6"/>
                      <a:gd name="T2" fmla="*/ 3 w 4"/>
                      <a:gd name="T3" fmla="*/ 0 h 6"/>
                      <a:gd name="T4" fmla="*/ 4 w 4"/>
                      <a:gd name="T5" fmla="*/ 0 h 6"/>
                      <a:gd name="T6" fmla="*/ 0 60000 65536"/>
                      <a:gd name="T7" fmla="*/ 0 60000 65536"/>
                      <a:gd name="T8" fmla="*/ 0 60000 65536"/>
                      <a:gd name="T9" fmla="*/ 0 w 4"/>
                      <a:gd name="T10" fmla="*/ 0 h 6"/>
                      <a:gd name="T11" fmla="*/ 4 w 4"/>
                      <a:gd name="T12" fmla="*/ 6 h 6"/>
                    </a:gdLst>
                    <a:ahLst/>
                    <a:cxnLst>
                      <a:cxn ang="T6">
                        <a:pos x="T0" y="T1"/>
                      </a:cxn>
                      <a:cxn ang="T7">
                        <a:pos x="T2" y="T3"/>
                      </a:cxn>
                      <a:cxn ang="T8">
                        <a:pos x="T4" y="T5"/>
                      </a:cxn>
                    </a:cxnLst>
                    <a:rect l="T9" t="T10" r="T11" b="T12"/>
                    <a:pathLst>
                      <a:path w="4" h="6">
                        <a:moveTo>
                          <a:pt x="0" y="6"/>
                        </a:moveTo>
                        <a:lnTo>
                          <a:pt x="3" y="0"/>
                        </a:lnTo>
                        <a:lnTo>
                          <a:pt x="4" y="0"/>
                        </a:lnTo>
                      </a:path>
                    </a:pathLst>
                  </a:custGeom>
                  <a:noFill/>
                  <a:ln w="6350">
                    <a:solidFill>
                      <a:srgbClr val="0C0CFF"/>
                    </a:solidFill>
                    <a:prstDash val="solid"/>
                    <a:round/>
                    <a:headEnd/>
                    <a:tailEnd/>
                  </a:ln>
                </p:spPr>
                <p:txBody>
                  <a:bodyPr/>
                  <a:lstStyle/>
                  <a:p>
                    <a:endParaRPr lang="en-US"/>
                  </a:p>
                </p:txBody>
              </p:sp>
              <p:sp>
                <p:nvSpPr>
                  <p:cNvPr id="3721" name="Freeform 4023"/>
                  <p:cNvSpPr>
                    <a:spLocks/>
                  </p:cNvSpPr>
                  <p:nvPr/>
                </p:nvSpPr>
                <p:spPr bwMode="auto">
                  <a:xfrm>
                    <a:off x="2917" y="3657"/>
                    <a:ext cx="1" cy="2"/>
                  </a:xfrm>
                  <a:custGeom>
                    <a:avLst/>
                    <a:gdLst>
                      <a:gd name="T0" fmla="*/ 0 w 3"/>
                      <a:gd name="T1" fmla="*/ 7 h 7"/>
                      <a:gd name="T2" fmla="*/ 2 w 3"/>
                      <a:gd name="T3" fmla="*/ 0 h 7"/>
                      <a:gd name="T4" fmla="*/ 3 w 3"/>
                      <a:gd name="T5" fmla="*/ 0 h 7"/>
                      <a:gd name="T6" fmla="*/ 0 60000 65536"/>
                      <a:gd name="T7" fmla="*/ 0 60000 65536"/>
                      <a:gd name="T8" fmla="*/ 0 60000 65536"/>
                      <a:gd name="T9" fmla="*/ 0 w 3"/>
                      <a:gd name="T10" fmla="*/ 0 h 7"/>
                      <a:gd name="T11" fmla="*/ 3 w 3"/>
                      <a:gd name="T12" fmla="*/ 7 h 7"/>
                    </a:gdLst>
                    <a:ahLst/>
                    <a:cxnLst>
                      <a:cxn ang="T6">
                        <a:pos x="T0" y="T1"/>
                      </a:cxn>
                      <a:cxn ang="T7">
                        <a:pos x="T2" y="T3"/>
                      </a:cxn>
                      <a:cxn ang="T8">
                        <a:pos x="T4" y="T5"/>
                      </a:cxn>
                    </a:cxnLst>
                    <a:rect l="T9" t="T10" r="T11" b="T12"/>
                    <a:pathLst>
                      <a:path w="3" h="7">
                        <a:moveTo>
                          <a:pt x="0" y="7"/>
                        </a:moveTo>
                        <a:lnTo>
                          <a:pt x="2" y="0"/>
                        </a:lnTo>
                        <a:lnTo>
                          <a:pt x="3" y="0"/>
                        </a:lnTo>
                      </a:path>
                    </a:pathLst>
                  </a:custGeom>
                  <a:noFill/>
                  <a:ln w="6350">
                    <a:solidFill>
                      <a:srgbClr val="0C0CFF"/>
                    </a:solidFill>
                    <a:prstDash val="solid"/>
                    <a:round/>
                    <a:headEnd/>
                    <a:tailEnd/>
                  </a:ln>
                </p:spPr>
                <p:txBody>
                  <a:bodyPr/>
                  <a:lstStyle/>
                  <a:p>
                    <a:endParaRPr lang="en-US"/>
                  </a:p>
                </p:txBody>
              </p:sp>
              <p:sp>
                <p:nvSpPr>
                  <p:cNvPr id="3722" name="Freeform 4024"/>
                  <p:cNvSpPr>
                    <a:spLocks/>
                  </p:cNvSpPr>
                  <p:nvPr/>
                </p:nvSpPr>
                <p:spPr bwMode="auto">
                  <a:xfrm>
                    <a:off x="2918" y="3656"/>
                    <a:ext cx="1" cy="1"/>
                  </a:xfrm>
                  <a:custGeom>
                    <a:avLst/>
                    <a:gdLst>
                      <a:gd name="T0" fmla="*/ 0 w 4"/>
                      <a:gd name="T1" fmla="*/ 8 h 8"/>
                      <a:gd name="T2" fmla="*/ 3 w 4"/>
                      <a:gd name="T3" fmla="*/ 0 h 8"/>
                      <a:gd name="T4" fmla="*/ 4 w 4"/>
                      <a:gd name="T5" fmla="*/ 0 h 8"/>
                      <a:gd name="T6" fmla="*/ 0 60000 65536"/>
                      <a:gd name="T7" fmla="*/ 0 60000 65536"/>
                      <a:gd name="T8" fmla="*/ 0 60000 65536"/>
                      <a:gd name="T9" fmla="*/ 0 w 4"/>
                      <a:gd name="T10" fmla="*/ 0 h 8"/>
                      <a:gd name="T11" fmla="*/ 4 w 4"/>
                      <a:gd name="T12" fmla="*/ 8 h 8"/>
                    </a:gdLst>
                    <a:ahLst/>
                    <a:cxnLst>
                      <a:cxn ang="T6">
                        <a:pos x="T0" y="T1"/>
                      </a:cxn>
                      <a:cxn ang="T7">
                        <a:pos x="T2" y="T3"/>
                      </a:cxn>
                      <a:cxn ang="T8">
                        <a:pos x="T4" y="T5"/>
                      </a:cxn>
                    </a:cxnLst>
                    <a:rect l="T9" t="T10" r="T11" b="T12"/>
                    <a:pathLst>
                      <a:path w="4" h="8">
                        <a:moveTo>
                          <a:pt x="0" y="8"/>
                        </a:moveTo>
                        <a:lnTo>
                          <a:pt x="3" y="0"/>
                        </a:lnTo>
                        <a:lnTo>
                          <a:pt x="4" y="0"/>
                        </a:lnTo>
                      </a:path>
                    </a:pathLst>
                  </a:custGeom>
                  <a:noFill/>
                  <a:ln w="6350">
                    <a:solidFill>
                      <a:srgbClr val="0C0CFF"/>
                    </a:solidFill>
                    <a:prstDash val="solid"/>
                    <a:round/>
                    <a:headEnd/>
                    <a:tailEnd/>
                  </a:ln>
                </p:spPr>
                <p:txBody>
                  <a:bodyPr/>
                  <a:lstStyle/>
                  <a:p>
                    <a:endParaRPr lang="en-US"/>
                  </a:p>
                </p:txBody>
              </p:sp>
              <p:sp>
                <p:nvSpPr>
                  <p:cNvPr id="3723" name="Freeform 4025"/>
                  <p:cNvSpPr>
                    <a:spLocks/>
                  </p:cNvSpPr>
                  <p:nvPr/>
                </p:nvSpPr>
                <p:spPr bwMode="auto">
                  <a:xfrm>
                    <a:off x="2918" y="3655"/>
                    <a:ext cx="1" cy="1"/>
                  </a:xfrm>
                  <a:custGeom>
                    <a:avLst/>
                    <a:gdLst>
                      <a:gd name="T0" fmla="*/ 0 w 3"/>
                      <a:gd name="T1" fmla="*/ 6 h 6"/>
                      <a:gd name="T2" fmla="*/ 2 w 3"/>
                      <a:gd name="T3" fmla="*/ 0 h 6"/>
                      <a:gd name="T4" fmla="*/ 3 w 3"/>
                      <a:gd name="T5" fmla="*/ 0 h 6"/>
                      <a:gd name="T6" fmla="*/ 0 60000 65536"/>
                      <a:gd name="T7" fmla="*/ 0 60000 65536"/>
                      <a:gd name="T8" fmla="*/ 0 60000 65536"/>
                      <a:gd name="T9" fmla="*/ 0 w 3"/>
                      <a:gd name="T10" fmla="*/ 0 h 6"/>
                      <a:gd name="T11" fmla="*/ 3 w 3"/>
                      <a:gd name="T12" fmla="*/ 6 h 6"/>
                    </a:gdLst>
                    <a:ahLst/>
                    <a:cxnLst>
                      <a:cxn ang="T6">
                        <a:pos x="T0" y="T1"/>
                      </a:cxn>
                      <a:cxn ang="T7">
                        <a:pos x="T2" y="T3"/>
                      </a:cxn>
                      <a:cxn ang="T8">
                        <a:pos x="T4" y="T5"/>
                      </a:cxn>
                    </a:cxnLst>
                    <a:rect l="T9" t="T10" r="T11" b="T12"/>
                    <a:pathLst>
                      <a:path w="3" h="6">
                        <a:moveTo>
                          <a:pt x="0" y="6"/>
                        </a:moveTo>
                        <a:lnTo>
                          <a:pt x="2" y="0"/>
                        </a:lnTo>
                        <a:lnTo>
                          <a:pt x="3" y="0"/>
                        </a:lnTo>
                      </a:path>
                    </a:pathLst>
                  </a:custGeom>
                  <a:noFill/>
                  <a:ln w="6350">
                    <a:solidFill>
                      <a:srgbClr val="0C0CFF"/>
                    </a:solidFill>
                    <a:prstDash val="solid"/>
                    <a:round/>
                    <a:headEnd/>
                    <a:tailEnd/>
                  </a:ln>
                </p:spPr>
                <p:txBody>
                  <a:bodyPr/>
                  <a:lstStyle/>
                  <a:p>
                    <a:endParaRPr lang="en-US"/>
                  </a:p>
                </p:txBody>
              </p:sp>
              <p:sp>
                <p:nvSpPr>
                  <p:cNvPr id="3724" name="Freeform 4026"/>
                  <p:cNvSpPr>
                    <a:spLocks/>
                  </p:cNvSpPr>
                  <p:nvPr/>
                </p:nvSpPr>
                <p:spPr bwMode="auto">
                  <a:xfrm>
                    <a:off x="2919" y="3654"/>
                    <a:ext cx="1" cy="1"/>
                  </a:xfrm>
                  <a:custGeom>
                    <a:avLst/>
                    <a:gdLst>
                      <a:gd name="T0" fmla="*/ 0 w 4"/>
                      <a:gd name="T1" fmla="*/ 2 h 2"/>
                      <a:gd name="T2" fmla="*/ 3 w 4"/>
                      <a:gd name="T3" fmla="*/ 0 h 2"/>
                      <a:gd name="T4" fmla="*/ 4 w 4"/>
                      <a:gd name="T5" fmla="*/ 0 h 2"/>
                      <a:gd name="T6" fmla="*/ 0 60000 65536"/>
                      <a:gd name="T7" fmla="*/ 0 60000 65536"/>
                      <a:gd name="T8" fmla="*/ 0 60000 65536"/>
                      <a:gd name="T9" fmla="*/ 0 w 4"/>
                      <a:gd name="T10" fmla="*/ 0 h 2"/>
                      <a:gd name="T11" fmla="*/ 4 w 4"/>
                      <a:gd name="T12" fmla="*/ 2 h 2"/>
                    </a:gdLst>
                    <a:ahLst/>
                    <a:cxnLst>
                      <a:cxn ang="T6">
                        <a:pos x="T0" y="T1"/>
                      </a:cxn>
                      <a:cxn ang="T7">
                        <a:pos x="T2" y="T3"/>
                      </a:cxn>
                      <a:cxn ang="T8">
                        <a:pos x="T4" y="T5"/>
                      </a:cxn>
                    </a:cxnLst>
                    <a:rect l="T9" t="T10" r="T11" b="T12"/>
                    <a:pathLst>
                      <a:path w="4" h="2">
                        <a:moveTo>
                          <a:pt x="0" y="2"/>
                        </a:moveTo>
                        <a:lnTo>
                          <a:pt x="3" y="0"/>
                        </a:lnTo>
                        <a:lnTo>
                          <a:pt x="4" y="0"/>
                        </a:lnTo>
                      </a:path>
                    </a:pathLst>
                  </a:custGeom>
                  <a:noFill/>
                  <a:ln w="6350">
                    <a:solidFill>
                      <a:srgbClr val="0C0CFF"/>
                    </a:solidFill>
                    <a:prstDash val="solid"/>
                    <a:round/>
                    <a:headEnd/>
                    <a:tailEnd/>
                  </a:ln>
                </p:spPr>
                <p:txBody>
                  <a:bodyPr/>
                  <a:lstStyle/>
                  <a:p>
                    <a:endParaRPr lang="en-US"/>
                  </a:p>
                </p:txBody>
              </p:sp>
              <p:sp>
                <p:nvSpPr>
                  <p:cNvPr id="3725" name="Freeform 4027"/>
                  <p:cNvSpPr>
                    <a:spLocks/>
                  </p:cNvSpPr>
                  <p:nvPr/>
                </p:nvSpPr>
                <p:spPr bwMode="auto">
                  <a:xfrm>
                    <a:off x="2919" y="3654"/>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3726" name="Freeform 4028"/>
                  <p:cNvSpPr>
                    <a:spLocks/>
                  </p:cNvSpPr>
                  <p:nvPr/>
                </p:nvSpPr>
                <p:spPr bwMode="auto">
                  <a:xfrm>
                    <a:off x="2920" y="3654"/>
                    <a:ext cx="1" cy="1"/>
                  </a:xfrm>
                  <a:custGeom>
                    <a:avLst/>
                    <a:gdLst>
                      <a:gd name="T0" fmla="*/ 0 w 4"/>
                      <a:gd name="T1" fmla="*/ 0 h 2"/>
                      <a:gd name="T2" fmla="*/ 3 w 4"/>
                      <a:gd name="T3" fmla="*/ 2 h 2"/>
                      <a:gd name="T4" fmla="*/ 4 w 4"/>
                      <a:gd name="T5" fmla="*/ 2 h 2"/>
                      <a:gd name="T6" fmla="*/ 0 60000 65536"/>
                      <a:gd name="T7" fmla="*/ 0 60000 65536"/>
                      <a:gd name="T8" fmla="*/ 0 60000 65536"/>
                      <a:gd name="T9" fmla="*/ 0 w 4"/>
                      <a:gd name="T10" fmla="*/ 0 h 2"/>
                      <a:gd name="T11" fmla="*/ 4 w 4"/>
                      <a:gd name="T12" fmla="*/ 2 h 2"/>
                    </a:gdLst>
                    <a:ahLst/>
                    <a:cxnLst>
                      <a:cxn ang="T6">
                        <a:pos x="T0" y="T1"/>
                      </a:cxn>
                      <a:cxn ang="T7">
                        <a:pos x="T2" y="T3"/>
                      </a:cxn>
                      <a:cxn ang="T8">
                        <a:pos x="T4" y="T5"/>
                      </a:cxn>
                    </a:cxnLst>
                    <a:rect l="T9" t="T10" r="T11" b="T12"/>
                    <a:pathLst>
                      <a:path w="4" h="2">
                        <a:moveTo>
                          <a:pt x="0" y="0"/>
                        </a:moveTo>
                        <a:lnTo>
                          <a:pt x="3" y="2"/>
                        </a:lnTo>
                        <a:lnTo>
                          <a:pt x="4" y="2"/>
                        </a:lnTo>
                      </a:path>
                    </a:pathLst>
                  </a:custGeom>
                  <a:noFill/>
                  <a:ln w="6350">
                    <a:solidFill>
                      <a:srgbClr val="0C0CFF"/>
                    </a:solidFill>
                    <a:prstDash val="solid"/>
                    <a:round/>
                    <a:headEnd/>
                    <a:tailEnd/>
                  </a:ln>
                </p:spPr>
                <p:txBody>
                  <a:bodyPr/>
                  <a:lstStyle/>
                  <a:p>
                    <a:endParaRPr lang="en-US"/>
                  </a:p>
                </p:txBody>
              </p:sp>
              <p:sp>
                <p:nvSpPr>
                  <p:cNvPr id="3727" name="Freeform 4029"/>
                  <p:cNvSpPr>
                    <a:spLocks/>
                  </p:cNvSpPr>
                  <p:nvPr/>
                </p:nvSpPr>
                <p:spPr bwMode="auto">
                  <a:xfrm>
                    <a:off x="2920" y="3655"/>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3728" name="Freeform 4030"/>
                  <p:cNvSpPr>
                    <a:spLocks/>
                  </p:cNvSpPr>
                  <p:nvPr/>
                </p:nvSpPr>
                <p:spPr bwMode="auto">
                  <a:xfrm>
                    <a:off x="2920" y="3654"/>
                    <a:ext cx="1" cy="1"/>
                  </a:xfrm>
                  <a:custGeom>
                    <a:avLst/>
                    <a:gdLst>
                      <a:gd name="T0" fmla="*/ 0 w 4"/>
                      <a:gd name="T1" fmla="*/ 2 h 2"/>
                      <a:gd name="T2" fmla="*/ 3 w 4"/>
                      <a:gd name="T3" fmla="*/ 0 h 2"/>
                      <a:gd name="T4" fmla="*/ 4 w 4"/>
                      <a:gd name="T5" fmla="*/ 0 h 2"/>
                      <a:gd name="T6" fmla="*/ 0 60000 65536"/>
                      <a:gd name="T7" fmla="*/ 0 60000 65536"/>
                      <a:gd name="T8" fmla="*/ 0 60000 65536"/>
                      <a:gd name="T9" fmla="*/ 0 w 4"/>
                      <a:gd name="T10" fmla="*/ 0 h 2"/>
                      <a:gd name="T11" fmla="*/ 4 w 4"/>
                      <a:gd name="T12" fmla="*/ 2 h 2"/>
                    </a:gdLst>
                    <a:ahLst/>
                    <a:cxnLst>
                      <a:cxn ang="T6">
                        <a:pos x="T0" y="T1"/>
                      </a:cxn>
                      <a:cxn ang="T7">
                        <a:pos x="T2" y="T3"/>
                      </a:cxn>
                      <a:cxn ang="T8">
                        <a:pos x="T4" y="T5"/>
                      </a:cxn>
                    </a:cxnLst>
                    <a:rect l="T9" t="T10" r="T11" b="T12"/>
                    <a:pathLst>
                      <a:path w="4" h="2">
                        <a:moveTo>
                          <a:pt x="0" y="2"/>
                        </a:moveTo>
                        <a:lnTo>
                          <a:pt x="3" y="0"/>
                        </a:lnTo>
                        <a:lnTo>
                          <a:pt x="4" y="0"/>
                        </a:lnTo>
                      </a:path>
                    </a:pathLst>
                  </a:custGeom>
                  <a:noFill/>
                  <a:ln w="6350">
                    <a:solidFill>
                      <a:srgbClr val="0C0CFF"/>
                    </a:solidFill>
                    <a:prstDash val="solid"/>
                    <a:round/>
                    <a:headEnd/>
                    <a:tailEnd/>
                  </a:ln>
                </p:spPr>
                <p:txBody>
                  <a:bodyPr/>
                  <a:lstStyle/>
                  <a:p>
                    <a:endParaRPr lang="en-US"/>
                  </a:p>
                </p:txBody>
              </p:sp>
              <p:sp>
                <p:nvSpPr>
                  <p:cNvPr id="3729" name="Freeform 4031"/>
                  <p:cNvSpPr>
                    <a:spLocks/>
                  </p:cNvSpPr>
                  <p:nvPr/>
                </p:nvSpPr>
                <p:spPr bwMode="auto">
                  <a:xfrm>
                    <a:off x="2921" y="3654"/>
                    <a:ext cx="1" cy="1"/>
                  </a:xfrm>
                  <a:custGeom>
                    <a:avLst/>
                    <a:gdLst>
                      <a:gd name="T0" fmla="*/ 0 w 3"/>
                      <a:gd name="T1" fmla="*/ 3 h 3"/>
                      <a:gd name="T2" fmla="*/ 2 w 3"/>
                      <a:gd name="T3" fmla="*/ 0 h 3"/>
                      <a:gd name="T4" fmla="*/ 3 w 3"/>
                      <a:gd name="T5" fmla="*/ 0 h 3"/>
                      <a:gd name="T6" fmla="*/ 0 60000 65536"/>
                      <a:gd name="T7" fmla="*/ 0 60000 65536"/>
                      <a:gd name="T8" fmla="*/ 0 60000 65536"/>
                      <a:gd name="T9" fmla="*/ 0 w 3"/>
                      <a:gd name="T10" fmla="*/ 0 h 3"/>
                      <a:gd name="T11" fmla="*/ 3 w 3"/>
                      <a:gd name="T12" fmla="*/ 3 h 3"/>
                    </a:gdLst>
                    <a:ahLst/>
                    <a:cxnLst>
                      <a:cxn ang="T6">
                        <a:pos x="T0" y="T1"/>
                      </a:cxn>
                      <a:cxn ang="T7">
                        <a:pos x="T2" y="T3"/>
                      </a:cxn>
                      <a:cxn ang="T8">
                        <a:pos x="T4" y="T5"/>
                      </a:cxn>
                    </a:cxnLst>
                    <a:rect l="T9" t="T10" r="T11" b="T12"/>
                    <a:pathLst>
                      <a:path w="3" h="3">
                        <a:moveTo>
                          <a:pt x="0" y="3"/>
                        </a:moveTo>
                        <a:lnTo>
                          <a:pt x="2" y="0"/>
                        </a:lnTo>
                        <a:lnTo>
                          <a:pt x="3" y="0"/>
                        </a:lnTo>
                      </a:path>
                    </a:pathLst>
                  </a:custGeom>
                  <a:noFill/>
                  <a:ln w="6350">
                    <a:solidFill>
                      <a:srgbClr val="0C0CFF"/>
                    </a:solidFill>
                    <a:prstDash val="solid"/>
                    <a:round/>
                    <a:headEnd/>
                    <a:tailEnd/>
                  </a:ln>
                </p:spPr>
                <p:txBody>
                  <a:bodyPr/>
                  <a:lstStyle/>
                  <a:p>
                    <a:endParaRPr lang="en-US"/>
                  </a:p>
                </p:txBody>
              </p:sp>
              <p:sp>
                <p:nvSpPr>
                  <p:cNvPr id="3730" name="Freeform 4032"/>
                  <p:cNvSpPr>
                    <a:spLocks/>
                  </p:cNvSpPr>
                  <p:nvPr/>
                </p:nvSpPr>
                <p:spPr bwMode="auto">
                  <a:xfrm>
                    <a:off x="2921" y="3654"/>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3731" name="Freeform 4033"/>
                  <p:cNvSpPr>
                    <a:spLocks/>
                  </p:cNvSpPr>
                  <p:nvPr/>
                </p:nvSpPr>
                <p:spPr bwMode="auto">
                  <a:xfrm>
                    <a:off x="2922" y="3654"/>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3732" name="Freeform 4034"/>
                  <p:cNvSpPr>
                    <a:spLocks/>
                  </p:cNvSpPr>
                  <p:nvPr/>
                </p:nvSpPr>
                <p:spPr bwMode="auto">
                  <a:xfrm>
                    <a:off x="2922" y="3654"/>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3733" name="Freeform 4035"/>
                  <p:cNvSpPr>
                    <a:spLocks/>
                  </p:cNvSpPr>
                  <p:nvPr/>
                </p:nvSpPr>
                <p:spPr bwMode="auto">
                  <a:xfrm>
                    <a:off x="2923" y="3654"/>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3734" name="Freeform 4036"/>
                  <p:cNvSpPr>
                    <a:spLocks/>
                  </p:cNvSpPr>
                  <p:nvPr/>
                </p:nvSpPr>
                <p:spPr bwMode="auto">
                  <a:xfrm>
                    <a:off x="2923" y="3654"/>
                    <a:ext cx="1" cy="1"/>
                  </a:xfrm>
                  <a:custGeom>
                    <a:avLst/>
                    <a:gdLst>
                      <a:gd name="T0" fmla="*/ 0 w 4"/>
                      <a:gd name="T1" fmla="*/ 2 h 2"/>
                      <a:gd name="T2" fmla="*/ 3 w 4"/>
                      <a:gd name="T3" fmla="*/ 0 h 2"/>
                      <a:gd name="T4" fmla="*/ 4 w 4"/>
                      <a:gd name="T5" fmla="*/ 0 h 2"/>
                      <a:gd name="T6" fmla="*/ 0 60000 65536"/>
                      <a:gd name="T7" fmla="*/ 0 60000 65536"/>
                      <a:gd name="T8" fmla="*/ 0 60000 65536"/>
                      <a:gd name="T9" fmla="*/ 0 w 4"/>
                      <a:gd name="T10" fmla="*/ 0 h 2"/>
                      <a:gd name="T11" fmla="*/ 4 w 4"/>
                      <a:gd name="T12" fmla="*/ 2 h 2"/>
                    </a:gdLst>
                    <a:ahLst/>
                    <a:cxnLst>
                      <a:cxn ang="T6">
                        <a:pos x="T0" y="T1"/>
                      </a:cxn>
                      <a:cxn ang="T7">
                        <a:pos x="T2" y="T3"/>
                      </a:cxn>
                      <a:cxn ang="T8">
                        <a:pos x="T4" y="T5"/>
                      </a:cxn>
                    </a:cxnLst>
                    <a:rect l="T9" t="T10" r="T11" b="T12"/>
                    <a:pathLst>
                      <a:path w="4" h="2">
                        <a:moveTo>
                          <a:pt x="0" y="2"/>
                        </a:moveTo>
                        <a:lnTo>
                          <a:pt x="3" y="0"/>
                        </a:lnTo>
                        <a:lnTo>
                          <a:pt x="4" y="0"/>
                        </a:lnTo>
                      </a:path>
                    </a:pathLst>
                  </a:custGeom>
                  <a:noFill/>
                  <a:ln w="6350">
                    <a:solidFill>
                      <a:srgbClr val="0C0CFF"/>
                    </a:solidFill>
                    <a:prstDash val="solid"/>
                    <a:round/>
                    <a:headEnd/>
                    <a:tailEnd/>
                  </a:ln>
                </p:spPr>
                <p:txBody>
                  <a:bodyPr/>
                  <a:lstStyle/>
                  <a:p>
                    <a:endParaRPr lang="en-US"/>
                  </a:p>
                </p:txBody>
              </p:sp>
              <p:sp>
                <p:nvSpPr>
                  <p:cNvPr id="3735" name="Freeform 4037"/>
                  <p:cNvSpPr>
                    <a:spLocks/>
                  </p:cNvSpPr>
                  <p:nvPr/>
                </p:nvSpPr>
                <p:spPr bwMode="auto">
                  <a:xfrm>
                    <a:off x="2924" y="3653"/>
                    <a:ext cx="1" cy="1"/>
                  </a:xfrm>
                  <a:custGeom>
                    <a:avLst/>
                    <a:gdLst>
                      <a:gd name="T0" fmla="*/ 0 w 3"/>
                      <a:gd name="T1" fmla="*/ 4 h 4"/>
                      <a:gd name="T2" fmla="*/ 2 w 3"/>
                      <a:gd name="T3" fmla="*/ 0 h 4"/>
                      <a:gd name="T4" fmla="*/ 3 w 3"/>
                      <a:gd name="T5" fmla="*/ 0 h 4"/>
                      <a:gd name="T6" fmla="*/ 0 60000 65536"/>
                      <a:gd name="T7" fmla="*/ 0 60000 65536"/>
                      <a:gd name="T8" fmla="*/ 0 60000 65536"/>
                      <a:gd name="T9" fmla="*/ 0 w 3"/>
                      <a:gd name="T10" fmla="*/ 0 h 4"/>
                      <a:gd name="T11" fmla="*/ 3 w 3"/>
                      <a:gd name="T12" fmla="*/ 4 h 4"/>
                    </a:gdLst>
                    <a:ahLst/>
                    <a:cxnLst>
                      <a:cxn ang="T6">
                        <a:pos x="T0" y="T1"/>
                      </a:cxn>
                      <a:cxn ang="T7">
                        <a:pos x="T2" y="T3"/>
                      </a:cxn>
                      <a:cxn ang="T8">
                        <a:pos x="T4" y="T5"/>
                      </a:cxn>
                    </a:cxnLst>
                    <a:rect l="T9" t="T10" r="T11" b="T12"/>
                    <a:pathLst>
                      <a:path w="3" h="4">
                        <a:moveTo>
                          <a:pt x="0" y="4"/>
                        </a:moveTo>
                        <a:lnTo>
                          <a:pt x="2" y="0"/>
                        </a:lnTo>
                        <a:lnTo>
                          <a:pt x="3" y="0"/>
                        </a:lnTo>
                      </a:path>
                    </a:pathLst>
                  </a:custGeom>
                  <a:noFill/>
                  <a:ln w="6350">
                    <a:solidFill>
                      <a:srgbClr val="0C0CFF"/>
                    </a:solidFill>
                    <a:prstDash val="solid"/>
                    <a:round/>
                    <a:headEnd/>
                    <a:tailEnd/>
                  </a:ln>
                </p:spPr>
                <p:txBody>
                  <a:bodyPr/>
                  <a:lstStyle/>
                  <a:p>
                    <a:endParaRPr lang="en-US"/>
                  </a:p>
                </p:txBody>
              </p:sp>
              <p:sp>
                <p:nvSpPr>
                  <p:cNvPr id="3736" name="Freeform 4038"/>
                  <p:cNvSpPr>
                    <a:spLocks/>
                  </p:cNvSpPr>
                  <p:nvPr/>
                </p:nvSpPr>
                <p:spPr bwMode="auto">
                  <a:xfrm>
                    <a:off x="2924" y="3651"/>
                    <a:ext cx="1" cy="2"/>
                  </a:xfrm>
                  <a:custGeom>
                    <a:avLst/>
                    <a:gdLst>
                      <a:gd name="T0" fmla="*/ 0 w 4"/>
                      <a:gd name="T1" fmla="*/ 9 h 9"/>
                      <a:gd name="T2" fmla="*/ 3 w 4"/>
                      <a:gd name="T3" fmla="*/ 0 h 9"/>
                      <a:gd name="T4" fmla="*/ 4 w 4"/>
                      <a:gd name="T5" fmla="*/ 0 h 9"/>
                      <a:gd name="T6" fmla="*/ 0 60000 65536"/>
                      <a:gd name="T7" fmla="*/ 0 60000 65536"/>
                      <a:gd name="T8" fmla="*/ 0 60000 65536"/>
                      <a:gd name="T9" fmla="*/ 0 w 4"/>
                      <a:gd name="T10" fmla="*/ 0 h 9"/>
                      <a:gd name="T11" fmla="*/ 4 w 4"/>
                      <a:gd name="T12" fmla="*/ 9 h 9"/>
                    </a:gdLst>
                    <a:ahLst/>
                    <a:cxnLst>
                      <a:cxn ang="T6">
                        <a:pos x="T0" y="T1"/>
                      </a:cxn>
                      <a:cxn ang="T7">
                        <a:pos x="T2" y="T3"/>
                      </a:cxn>
                      <a:cxn ang="T8">
                        <a:pos x="T4" y="T5"/>
                      </a:cxn>
                    </a:cxnLst>
                    <a:rect l="T9" t="T10" r="T11" b="T12"/>
                    <a:pathLst>
                      <a:path w="4" h="9">
                        <a:moveTo>
                          <a:pt x="0" y="9"/>
                        </a:moveTo>
                        <a:lnTo>
                          <a:pt x="3" y="0"/>
                        </a:lnTo>
                        <a:lnTo>
                          <a:pt x="4" y="0"/>
                        </a:lnTo>
                      </a:path>
                    </a:pathLst>
                  </a:custGeom>
                  <a:noFill/>
                  <a:ln w="6350">
                    <a:solidFill>
                      <a:srgbClr val="0C0CFF"/>
                    </a:solidFill>
                    <a:prstDash val="solid"/>
                    <a:round/>
                    <a:headEnd/>
                    <a:tailEnd/>
                  </a:ln>
                </p:spPr>
                <p:txBody>
                  <a:bodyPr/>
                  <a:lstStyle/>
                  <a:p>
                    <a:endParaRPr lang="en-US"/>
                  </a:p>
                </p:txBody>
              </p:sp>
              <p:sp>
                <p:nvSpPr>
                  <p:cNvPr id="3737" name="Freeform 4039"/>
                  <p:cNvSpPr>
                    <a:spLocks/>
                  </p:cNvSpPr>
                  <p:nvPr/>
                </p:nvSpPr>
                <p:spPr bwMode="auto">
                  <a:xfrm>
                    <a:off x="2925" y="3648"/>
                    <a:ext cx="1" cy="3"/>
                  </a:xfrm>
                  <a:custGeom>
                    <a:avLst/>
                    <a:gdLst>
                      <a:gd name="T0" fmla="*/ 0 w 3"/>
                      <a:gd name="T1" fmla="*/ 18 h 18"/>
                      <a:gd name="T2" fmla="*/ 2 w 3"/>
                      <a:gd name="T3" fmla="*/ 0 h 18"/>
                      <a:gd name="T4" fmla="*/ 3 w 3"/>
                      <a:gd name="T5" fmla="*/ 0 h 18"/>
                      <a:gd name="T6" fmla="*/ 0 60000 65536"/>
                      <a:gd name="T7" fmla="*/ 0 60000 65536"/>
                      <a:gd name="T8" fmla="*/ 0 60000 65536"/>
                      <a:gd name="T9" fmla="*/ 0 w 3"/>
                      <a:gd name="T10" fmla="*/ 0 h 18"/>
                      <a:gd name="T11" fmla="*/ 3 w 3"/>
                      <a:gd name="T12" fmla="*/ 18 h 18"/>
                    </a:gdLst>
                    <a:ahLst/>
                    <a:cxnLst>
                      <a:cxn ang="T6">
                        <a:pos x="T0" y="T1"/>
                      </a:cxn>
                      <a:cxn ang="T7">
                        <a:pos x="T2" y="T3"/>
                      </a:cxn>
                      <a:cxn ang="T8">
                        <a:pos x="T4" y="T5"/>
                      </a:cxn>
                    </a:cxnLst>
                    <a:rect l="T9" t="T10" r="T11" b="T12"/>
                    <a:pathLst>
                      <a:path w="3" h="18">
                        <a:moveTo>
                          <a:pt x="0" y="18"/>
                        </a:moveTo>
                        <a:lnTo>
                          <a:pt x="2" y="0"/>
                        </a:lnTo>
                        <a:lnTo>
                          <a:pt x="3" y="0"/>
                        </a:lnTo>
                      </a:path>
                    </a:pathLst>
                  </a:custGeom>
                  <a:noFill/>
                  <a:ln w="6350">
                    <a:solidFill>
                      <a:srgbClr val="0C0CFF"/>
                    </a:solidFill>
                    <a:prstDash val="solid"/>
                    <a:round/>
                    <a:headEnd/>
                    <a:tailEnd/>
                  </a:ln>
                </p:spPr>
                <p:txBody>
                  <a:bodyPr/>
                  <a:lstStyle/>
                  <a:p>
                    <a:endParaRPr lang="en-US"/>
                  </a:p>
                </p:txBody>
              </p:sp>
              <p:sp>
                <p:nvSpPr>
                  <p:cNvPr id="3738" name="Freeform 4040"/>
                  <p:cNvSpPr>
                    <a:spLocks/>
                  </p:cNvSpPr>
                  <p:nvPr/>
                </p:nvSpPr>
                <p:spPr bwMode="auto">
                  <a:xfrm>
                    <a:off x="2925" y="3643"/>
                    <a:ext cx="1" cy="5"/>
                  </a:xfrm>
                  <a:custGeom>
                    <a:avLst/>
                    <a:gdLst>
                      <a:gd name="T0" fmla="*/ 0 w 3"/>
                      <a:gd name="T1" fmla="*/ 25 h 25"/>
                      <a:gd name="T2" fmla="*/ 2 w 3"/>
                      <a:gd name="T3" fmla="*/ 0 h 25"/>
                      <a:gd name="T4" fmla="*/ 3 w 3"/>
                      <a:gd name="T5" fmla="*/ 0 h 25"/>
                      <a:gd name="T6" fmla="*/ 0 60000 65536"/>
                      <a:gd name="T7" fmla="*/ 0 60000 65536"/>
                      <a:gd name="T8" fmla="*/ 0 60000 65536"/>
                      <a:gd name="T9" fmla="*/ 0 w 3"/>
                      <a:gd name="T10" fmla="*/ 0 h 25"/>
                      <a:gd name="T11" fmla="*/ 3 w 3"/>
                      <a:gd name="T12" fmla="*/ 25 h 25"/>
                    </a:gdLst>
                    <a:ahLst/>
                    <a:cxnLst>
                      <a:cxn ang="T6">
                        <a:pos x="T0" y="T1"/>
                      </a:cxn>
                      <a:cxn ang="T7">
                        <a:pos x="T2" y="T3"/>
                      </a:cxn>
                      <a:cxn ang="T8">
                        <a:pos x="T4" y="T5"/>
                      </a:cxn>
                    </a:cxnLst>
                    <a:rect l="T9" t="T10" r="T11" b="T12"/>
                    <a:pathLst>
                      <a:path w="3" h="25">
                        <a:moveTo>
                          <a:pt x="0" y="25"/>
                        </a:moveTo>
                        <a:lnTo>
                          <a:pt x="2" y="0"/>
                        </a:lnTo>
                        <a:lnTo>
                          <a:pt x="3" y="0"/>
                        </a:lnTo>
                      </a:path>
                    </a:pathLst>
                  </a:custGeom>
                  <a:noFill/>
                  <a:ln w="6350">
                    <a:solidFill>
                      <a:srgbClr val="0C0CFF"/>
                    </a:solidFill>
                    <a:prstDash val="solid"/>
                    <a:round/>
                    <a:headEnd/>
                    <a:tailEnd/>
                  </a:ln>
                </p:spPr>
                <p:txBody>
                  <a:bodyPr/>
                  <a:lstStyle/>
                  <a:p>
                    <a:endParaRPr lang="en-US"/>
                  </a:p>
                </p:txBody>
              </p:sp>
              <p:sp>
                <p:nvSpPr>
                  <p:cNvPr id="3739" name="Freeform 4041"/>
                  <p:cNvSpPr>
                    <a:spLocks/>
                  </p:cNvSpPr>
                  <p:nvPr/>
                </p:nvSpPr>
                <p:spPr bwMode="auto">
                  <a:xfrm>
                    <a:off x="2926" y="3640"/>
                    <a:ext cx="1" cy="3"/>
                  </a:xfrm>
                  <a:custGeom>
                    <a:avLst/>
                    <a:gdLst>
                      <a:gd name="T0" fmla="*/ 0 w 4"/>
                      <a:gd name="T1" fmla="*/ 20 h 20"/>
                      <a:gd name="T2" fmla="*/ 3 w 4"/>
                      <a:gd name="T3" fmla="*/ 0 h 20"/>
                      <a:gd name="T4" fmla="*/ 4 w 4"/>
                      <a:gd name="T5" fmla="*/ 0 h 20"/>
                      <a:gd name="T6" fmla="*/ 0 60000 65536"/>
                      <a:gd name="T7" fmla="*/ 0 60000 65536"/>
                      <a:gd name="T8" fmla="*/ 0 60000 65536"/>
                      <a:gd name="T9" fmla="*/ 0 w 4"/>
                      <a:gd name="T10" fmla="*/ 0 h 20"/>
                      <a:gd name="T11" fmla="*/ 4 w 4"/>
                      <a:gd name="T12" fmla="*/ 20 h 20"/>
                    </a:gdLst>
                    <a:ahLst/>
                    <a:cxnLst>
                      <a:cxn ang="T6">
                        <a:pos x="T0" y="T1"/>
                      </a:cxn>
                      <a:cxn ang="T7">
                        <a:pos x="T2" y="T3"/>
                      </a:cxn>
                      <a:cxn ang="T8">
                        <a:pos x="T4" y="T5"/>
                      </a:cxn>
                    </a:cxnLst>
                    <a:rect l="T9" t="T10" r="T11" b="T12"/>
                    <a:pathLst>
                      <a:path w="4" h="20">
                        <a:moveTo>
                          <a:pt x="0" y="20"/>
                        </a:moveTo>
                        <a:lnTo>
                          <a:pt x="3" y="0"/>
                        </a:lnTo>
                        <a:lnTo>
                          <a:pt x="4" y="0"/>
                        </a:lnTo>
                      </a:path>
                    </a:pathLst>
                  </a:custGeom>
                  <a:noFill/>
                  <a:ln w="6350">
                    <a:solidFill>
                      <a:srgbClr val="0C0CFF"/>
                    </a:solidFill>
                    <a:prstDash val="solid"/>
                    <a:round/>
                    <a:headEnd/>
                    <a:tailEnd/>
                  </a:ln>
                </p:spPr>
                <p:txBody>
                  <a:bodyPr/>
                  <a:lstStyle/>
                  <a:p>
                    <a:endParaRPr lang="en-US"/>
                  </a:p>
                </p:txBody>
              </p:sp>
              <p:sp>
                <p:nvSpPr>
                  <p:cNvPr id="3740" name="Freeform 4042"/>
                  <p:cNvSpPr>
                    <a:spLocks/>
                  </p:cNvSpPr>
                  <p:nvPr/>
                </p:nvSpPr>
                <p:spPr bwMode="auto">
                  <a:xfrm>
                    <a:off x="2926" y="3638"/>
                    <a:ext cx="1" cy="2"/>
                  </a:xfrm>
                  <a:custGeom>
                    <a:avLst/>
                    <a:gdLst>
                      <a:gd name="T0" fmla="*/ 0 w 3"/>
                      <a:gd name="T1" fmla="*/ 10 h 10"/>
                      <a:gd name="T2" fmla="*/ 2 w 3"/>
                      <a:gd name="T3" fmla="*/ 0 h 10"/>
                      <a:gd name="T4" fmla="*/ 3 w 3"/>
                      <a:gd name="T5" fmla="*/ 0 h 10"/>
                      <a:gd name="T6" fmla="*/ 0 60000 65536"/>
                      <a:gd name="T7" fmla="*/ 0 60000 65536"/>
                      <a:gd name="T8" fmla="*/ 0 60000 65536"/>
                      <a:gd name="T9" fmla="*/ 0 w 3"/>
                      <a:gd name="T10" fmla="*/ 0 h 10"/>
                      <a:gd name="T11" fmla="*/ 3 w 3"/>
                      <a:gd name="T12" fmla="*/ 10 h 10"/>
                    </a:gdLst>
                    <a:ahLst/>
                    <a:cxnLst>
                      <a:cxn ang="T6">
                        <a:pos x="T0" y="T1"/>
                      </a:cxn>
                      <a:cxn ang="T7">
                        <a:pos x="T2" y="T3"/>
                      </a:cxn>
                      <a:cxn ang="T8">
                        <a:pos x="T4" y="T5"/>
                      </a:cxn>
                    </a:cxnLst>
                    <a:rect l="T9" t="T10" r="T11" b="T12"/>
                    <a:pathLst>
                      <a:path w="3" h="10">
                        <a:moveTo>
                          <a:pt x="0" y="10"/>
                        </a:moveTo>
                        <a:lnTo>
                          <a:pt x="2" y="0"/>
                        </a:lnTo>
                        <a:lnTo>
                          <a:pt x="3" y="0"/>
                        </a:lnTo>
                      </a:path>
                    </a:pathLst>
                  </a:custGeom>
                  <a:noFill/>
                  <a:ln w="6350">
                    <a:solidFill>
                      <a:srgbClr val="0C0CFF"/>
                    </a:solidFill>
                    <a:prstDash val="solid"/>
                    <a:round/>
                    <a:headEnd/>
                    <a:tailEnd/>
                  </a:ln>
                </p:spPr>
                <p:txBody>
                  <a:bodyPr/>
                  <a:lstStyle/>
                  <a:p>
                    <a:endParaRPr lang="en-US"/>
                  </a:p>
                </p:txBody>
              </p:sp>
              <p:sp>
                <p:nvSpPr>
                  <p:cNvPr id="3741" name="Freeform 4043"/>
                  <p:cNvSpPr>
                    <a:spLocks/>
                  </p:cNvSpPr>
                  <p:nvPr/>
                </p:nvSpPr>
                <p:spPr bwMode="auto">
                  <a:xfrm>
                    <a:off x="2926" y="3636"/>
                    <a:ext cx="1" cy="2"/>
                  </a:xfrm>
                  <a:custGeom>
                    <a:avLst/>
                    <a:gdLst>
                      <a:gd name="T0" fmla="*/ 0 w 4"/>
                      <a:gd name="T1" fmla="*/ 11 h 11"/>
                      <a:gd name="T2" fmla="*/ 3 w 4"/>
                      <a:gd name="T3" fmla="*/ 0 h 11"/>
                      <a:gd name="T4" fmla="*/ 4 w 4"/>
                      <a:gd name="T5" fmla="*/ 0 h 11"/>
                      <a:gd name="T6" fmla="*/ 0 60000 65536"/>
                      <a:gd name="T7" fmla="*/ 0 60000 65536"/>
                      <a:gd name="T8" fmla="*/ 0 60000 65536"/>
                      <a:gd name="T9" fmla="*/ 0 w 4"/>
                      <a:gd name="T10" fmla="*/ 0 h 11"/>
                      <a:gd name="T11" fmla="*/ 4 w 4"/>
                      <a:gd name="T12" fmla="*/ 11 h 11"/>
                    </a:gdLst>
                    <a:ahLst/>
                    <a:cxnLst>
                      <a:cxn ang="T6">
                        <a:pos x="T0" y="T1"/>
                      </a:cxn>
                      <a:cxn ang="T7">
                        <a:pos x="T2" y="T3"/>
                      </a:cxn>
                      <a:cxn ang="T8">
                        <a:pos x="T4" y="T5"/>
                      </a:cxn>
                    </a:cxnLst>
                    <a:rect l="T9" t="T10" r="T11" b="T12"/>
                    <a:pathLst>
                      <a:path w="4" h="11">
                        <a:moveTo>
                          <a:pt x="0" y="11"/>
                        </a:moveTo>
                        <a:lnTo>
                          <a:pt x="3" y="0"/>
                        </a:lnTo>
                        <a:lnTo>
                          <a:pt x="4" y="0"/>
                        </a:lnTo>
                      </a:path>
                    </a:pathLst>
                  </a:custGeom>
                  <a:noFill/>
                  <a:ln w="6350">
                    <a:solidFill>
                      <a:srgbClr val="0C0CFF"/>
                    </a:solidFill>
                    <a:prstDash val="solid"/>
                    <a:round/>
                    <a:headEnd/>
                    <a:tailEnd/>
                  </a:ln>
                </p:spPr>
                <p:txBody>
                  <a:bodyPr/>
                  <a:lstStyle/>
                  <a:p>
                    <a:endParaRPr lang="en-US"/>
                  </a:p>
                </p:txBody>
              </p:sp>
              <p:sp>
                <p:nvSpPr>
                  <p:cNvPr id="3742" name="Freeform 4044"/>
                  <p:cNvSpPr>
                    <a:spLocks/>
                  </p:cNvSpPr>
                  <p:nvPr/>
                </p:nvSpPr>
                <p:spPr bwMode="auto">
                  <a:xfrm>
                    <a:off x="2927" y="3630"/>
                    <a:ext cx="1" cy="6"/>
                  </a:xfrm>
                  <a:custGeom>
                    <a:avLst/>
                    <a:gdLst>
                      <a:gd name="T0" fmla="*/ 0 w 3"/>
                      <a:gd name="T1" fmla="*/ 29 h 29"/>
                      <a:gd name="T2" fmla="*/ 2 w 3"/>
                      <a:gd name="T3" fmla="*/ 0 h 29"/>
                      <a:gd name="T4" fmla="*/ 3 w 3"/>
                      <a:gd name="T5" fmla="*/ 0 h 29"/>
                      <a:gd name="T6" fmla="*/ 0 60000 65536"/>
                      <a:gd name="T7" fmla="*/ 0 60000 65536"/>
                      <a:gd name="T8" fmla="*/ 0 60000 65536"/>
                      <a:gd name="T9" fmla="*/ 0 w 3"/>
                      <a:gd name="T10" fmla="*/ 0 h 29"/>
                      <a:gd name="T11" fmla="*/ 3 w 3"/>
                      <a:gd name="T12" fmla="*/ 29 h 29"/>
                    </a:gdLst>
                    <a:ahLst/>
                    <a:cxnLst>
                      <a:cxn ang="T6">
                        <a:pos x="T0" y="T1"/>
                      </a:cxn>
                      <a:cxn ang="T7">
                        <a:pos x="T2" y="T3"/>
                      </a:cxn>
                      <a:cxn ang="T8">
                        <a:pos x="T4" y="T5"/>
                      </a:cxn>
                    </a:cxnLst>
                    <a:rect l="T9" t="T10" r="T11" b="T12"/>
                    <a:pathLst>
                      <a:path w="3" h="29">
                        <a:moveTo>
                          <a:pt x="0" y="29"/>
                        </a:moveTo>
                        <a:lnTo>
                          <a:pt x="2" y="0"/>
                        </a:lnTo>
                        <a:lnTo>
                          <a:pt x="3" y="0"/>
                        </a:lnTo>
                      </a:path>
                    </a:pathLst>
                  </a:custGeom>
                  <a:noFill/>
                  <a:ln w="6350">
                    <a:solidFill>
                      <a:srgbClr val="0C0CFF"/>
                    </a:solidFill>
                    <a:prstDash val="solid"/>
                    <a:round/>
                    <a:headEnd/>
                    <a:tailEnd/>
                  </a:ln>
                </p:spPr>
                <p:txBody>
                  <a:bodyPr/>
                  <a:lstStyle/>
                  <a:p>
                    <a:endParaRPr lang="en-US"/>
                  </a:p>
                </p:txBody>
              </p:sp>
              <p:sp>
                <p:nvSpPr>
                  <p:cNvPr id="3743" name="Freeform 4045"/>
                  <p:cNvSpPr>
                    <a:spLocks/>
                  </p:cNvSpPr>
                  <p:nvPr/>
                </p:nvSpPr>
                <p:spPr bwMode="auto">
                  <a:xfrm>
                    <a:off x="2927" y="3624"/>
                    <a:ext cx="1" cy="6"/>
                  </a:xfrm>
                  <a:custGeom>
                    <a:avLst/>
                    <a:gdLst>
                      <a:gd name="T0" fmla="*/ 0 w 4"/>
                      <a:gd name="T1" fmla="*/ 35 h 35"/>
                      <a:gd name="T2" fmla="*/ 3 w 4"/>
                      <a:gd name="T3" fmla="*/ 0 h 35"/>
                      <a:gd name="T4" fmla="*/ 4 w 4"/>
                      <a:gd name="T5" fmla="*/ 0 h 35"/>
                      <a:gd name="T6" fmla="*/ 0 60000 65536"/>
                      <a:gd name="T7" fmla="*/ 0 60000 65536"/>
                      <a:gd name="T8" fmla="*/ 0 60000 65536"/>
                      <a:gd name="T9" fmla="*/ 0 w 4"/>
                      <a:gd name="T10" fmla="*/ 0 h 35"/>
                      <a:gd name="T11" fmla="*/ 4 w 4"/>
                      <a:gd name="T12" fmla="*/ 35 h 35"/>
                    </a:gdLst>
                    <a:ahLst/>
                    <a:cxnLst>
                      <a:cxn ang="T6">
                        <a:pos x="T0" y="T1"/>
                      </a:cxn>
                      <a:cxn ang="T7">
                        <a:pos x="T2" y="T3"/>
                      </a:cxn>
                      <a:cxn ang="T8">
                        <a:pos x="T4" y="T5"/>
                      </a:cxn>
                    </a:cxnLst>
                    <a:rect l="T9" t="T10" r="T11" b="T12"/>
                    <a:pathLst>
                      <a:path w="4" h="35">
                        <a:moveTo>
                          <a:pt x="0" y="35"/>
                        </a:moveTo>
                        <a:lnTo>
                          <a:pt x="3" y="0"/>
                        </a:lnTo>
                        <a:lnTo>
                          <a:pt x="4" y="0"/>
                        </a:lnTo>
                      </a:path>
                    </a:pathLst>
                  </a:custGeom>
                  <a:noFill/>
                  <a:ln w="6350">
                    <a:solidFill>
                      <a:srgbClr val="0C0CFF"/>
                    </a:solidFill>
                    <a:prstDash val="solid"/>
                    <a:round/>
                    <a:headEnd/>
                    <a:tailEnd/>
                  </a:ln>
                </p:spPr>
                <p:txBody>
                  <a:bodyPr/>
                  <a:lstStyle/>
                  <a:p>
                    <a:endParaRPr lang="en-US"/>
                  </a:p>
                </p:txBody>
              </p:sp>
              <p:sp>
                <p:nvSpPr>
                  <p:cNvPr id="3744" name="Freeform 4046"/>
                  <p:cNvSpPr>
                    <a:spLocks/>
                  </p:cNvSpPr>
                  <p:nvPr/>
                </p:nvSpPr>
                <p:spPr bwMode="auto">
                  <a:xfrm>
                    <a:off x="2928" y="3624"/>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3745" name="Freeform 4047"/>
                  <p:cNvSpPr>
                    <a:spLocks/>
                  </p:cNvSpPr>
                  <p:nvPr/>
                </p:nvSpPr>
                <p:spPr bwMode="auto">
                  <a:xfrm>
                    <a:off x="2928" y="3624"/>
                    <a:ext cx="1" cy="15"/>
                  </a:xfrm>
                  <a:custGeom>
                    <a:avLst/>
                    <a:gdLst>
                      <a:gd name="T0" fmla="*/ 0 w 4"/>
                      <a:gd name="T1" fmla="*/ 0 h 79"/>
                      <a:gd name="T2" fmla="*/ 3 w 4"/>
                      <a:gd name="T3" fmla="*/ 79 h 79"/>
                      <a:gd name="T4" fmla="*/ 4 w 4"/>
                      <a:gd name="T5" fmla="*/ 79 h 79"/>
                      <a:gd name="T6" fmla="*/ 0 60000 65536"/>
                      <a:gd name="T7" fmla="*/ 0 60000 65536"/>
                      <a:gd name="T8" fmla="*/ 0 60000 65536"/>
                      <a:gd name="T9" fmla="*/ 0 w 4"/>
                      <a:gd name="T10" fmla="*/ 0 h 79"/>
                      <a:gd name="T11" fmla="*/ 4 w 4"/>
                      <a:gd name="T12" fmla="*/ 79 h 79"/>
                    </a:gdLst>
                    <a:ahLst/>
                    <a:cxnLst>
                      <a:cxn ang="T6">
                        <a:pos x="T0" y="T1"/>
                      </a:cxn>
                      <a:cxn ang="T7">
                        <a:pos x="T2" y="T3"/>
                      </a:cxn>
                      <a:cxn ang="T8">
                        <a:pos x="T4" y="T5"/>
                      </a:cxn>
                    </a:cxnLst>
                    <a:rect l="T9" t="T10" r="T11" b="T12"/>
                    <a:pathLst>
                      <a:path w="4" h="79">
                        <a:moveTo>
                          <a:pt x="0" y="0"/>
                        </a:moveTo>
                        <a:lnTo>
                          <a:pt x="3" y="79"/>
                        </a:lnTo>
                        <a:lnTo>
                          <a:pt x="4" y="79"/>
                        </a:lnTo>
                      </a:path>
                    </a:pathLst>
                  </a:custGeom>
                  <a:noFill/>
                  <a:ln w="6350">
                    <a:solidFill>
                      <a:srgbClr val="0C0CFF"/>
                    </a:solidFill>
                    <a:prstDash val="solid"/>
                    <a:round/>
                    <a:headEnd/>
                    <a:tailEnd/>
                  </a:ln>
                </p:spPr>
                <p:txBody>
                  <a:bodyPr/>
                  <a:lstStyle/>
                  <a:p>
                    <a:endParaRPr lang="en-US"/>
                  </a:p>
                </p:txBody>
              </p:sp>
              <p:sp>
                <p:nvSpPr>
                  <p:cNvPr id="3746" name="Freeform 4048"/>
                  <p:cNvSpPr>
                    <a:spLocks/>
                  </p:cNvSpPr>
                  <p:nvPr/>
                </p:nvSpPr>
                <p:spPr bwMode="auto">
                  <a:xfrm>
                    <a:off x="2929" y="3639"/>
                    <a:ext cx="1" cy="26"/>
                  </a:xfrm>
                  <a:custGeom>
                    <a:avLst/>
                    <a:gdLst>
                      <a:gd name="T0" fmla="*/ 0 w 3"/>
                      <a:gd name="T1" fmla="*/ 0 h 140"/>
                      <a:gd name="T2" fmla="*/ 2 w 3"/>
                      <a:gd name="T3" fmla="*/ 140 h 140"/>
                      <a:gd name="T4" fmla="*/ 3 w 3"/>
                      <a:gd name="T5" fmla="*/ 140 h 140"/>
                      <a:gd name="T6" fmla="*/ 0 60000 65536"/>
                      <a:gd name="T7" fmla="*/ 0 60000 65536"/>
                      <a:gd name="T8" fmla="*/ 0 60000 65536"/>
                      <a:gd name="T9" fmla="*/ 0 w 3"/>
                      <a:gd name="T10" fmla="*/ 0 h 140"/>
                      <a:gd name="T11" fmla="*/ 3 w 3"/>
                      <a:gd name="T12" fmla="*/ 140 h 140"/>
                    </a:gdLst>
                    <a:ahLst/>
                    <a:cxnLst>
                      <a:cxn ang="T6">
                        <a:pos x="T0" y="T1"/>
                      </a:cxn>
                      <a:cxn ang="T7">
                        <a:pos x="T2" y="T3"/>
                      </a:cxn>
                      <a:cxn ang="T8">
                        <a:pos x="T4" y="T5"/>
                      </a:cxn>
                    </a:cxnLst>
                    <a:rect l="T9" t="T10" r="T11" b="T12"/>
                    <a:pathLst>
                      <a:path w="3" h="140">
                        <a:moveTo>
                          <a:pt x="0" y="0"/>
                        </a:moveTo>
                        <a:lnTo>
                          <a:pt x="2" y="140"/>
                        </a:lnTo>
                        <a:lnTo>
                          <a:pt x="3" y="140"/>
                        </a:lnTo>
                      </a:path>
                    </a:pathLst>
                  </a:custGeom>
                  <a:noFill/>
                  <a:ln w="6350">
                    <a:solidFill>
                      <a:srgbClr val="0C0CFF"/>
                    </a:solidFill>
                    <a:prstDash val="solid"/>
                    <a:round/>
                    <a:headEnd/>
                    <a:tailEnd/>
                  </a:ln>
                </p:spPr>
                <p:txBody>
                  <a:bodyPr/>
                  <a:lstStyle/>
                  <a:p>
                    <a:endParaRPr lang="en-US"/>
                  </a:p>
                </p:txBody>
              </p:sp>
              <p:sp>
                <p:nvSpPr>
                  <p:cNvPr id="3747" name="Freeform 4049"/>
                  <p:cNvSpPr>
                    <a:spLocks/>
                  </p:cNvSpPr>
                  <p:nvPr/>
                </p:nvSpPr>
                <p:spPr bwMode="auto">
                  <a:xfrm>
                    <a:off x="2929" y="3665"/>
                    <a:ext cx="1" cy="22"/>
                  </a:xfrm>
                  <a:custGeom>
                    <a:avLst/>
                    <a:gdLst>
                      <a:gd name="T0" fmla="*/ 0 w 4"/>
                      <a:gd name="T1" fmla="*/ 0 h 122"/>
                      <a:gd name="T2" fmla="*/ 3 w 4"/>
                      <a:gd name="T3" fmla="*/ 122 h 122"/>
                      <a:gd name="T4" fmla="*/ 4 w 4"/>
                      <a:gd name="T5" fmla="*/ 122 h 122"/>
                      <a:gd name="T6" fmla="*/ 0 60000 65536"/>
                      <a:gd name="T7" fmla="*/ 0 60000 65536"/>
                      <a:gd name="T8" fmla="*/ 0 60000 65536"/>
                      <a:gd name="T9" fmla="*/ 0 w 4"/>
                      <a:gd name="T10" fmla="*/ 0 h 122"/>
                      <a:gd name="T11" fmla="*/ 4 w 4"/>
                      <a:gd name="T12" fmla="*/ 122 h 122"/>
                    </a:gdLst>
                    <a:ahLst/>
                    <a:cxnLst>
                      <a:cxn ang="T6">
                        <a:pos x="T0" y="T1"/>
                      </a:cxn>
                      <a:cxn ang="T7">
                        <a:pos x="T2" y="T3"/>
                      </a:cxn>
                      <a:cxn ang="T8">
                        <a:pos x="T4" y="T5"/>
                      </a:cxn>
                    </a:cxnLst>
                    <a:rect l="T9" t="T10" r="T11" b="T12"/>
                    <a:pathLst>
                      <a:path w="4" h="122">
                        <a:moveTo>
                          <a:pt x="0" y="0"/>
                        </a:moveTo>
                        <a:lnTo>
                          <a:pt x="3" y="122"/>
                        </a:lnTo>
                        <a:lnTo>
                          <a:pt x="4" y="122"/>
                        </a:lnTo>
                      </a:path>
                    </a:pathLst>
                  </a:custGeom>
                  <a:noFill/>
                  <a:ln w="6350">
                    <a:solidFill>
                      <a:srgbClr val="0C0CFF"/>
                    </a:solidFill>
                    <a:prstDash val="solid"/>
                    <a:round/>
                    <a:headEnd/>
                    <a:tailEnd/>
                  </a:ln>
                </p:spPr>
                <p:txBody>
                  <a:bodyPr/>
                  <a:lstStyle/>
                  <a:p>
                    <a:endParaRPr lang="en-US"/>
                  </a:p>
                </p:txBody>
              </p:sp>
              <p:sp>
                <p:nvSpPr>
                  <p:cNvPr id="3748" name="Freeform 4050"/>
                  <p:cNvSpPr>
                    <a:spLocks/>
                  </p:cNvSpPr>
                  <p:nvPr/>
                </p:nvSpPr>
                <p:spPr bwMode="auto">
                  <a:xfrm>
                    <a:off x="2930" y="3687"/>
                    <a:ext cx="1" cy="8"/>
                  </a:xfrm>
                  <a:custGeom>
                    <a:avLst/>
                    <a:gdLst>
                      <a:gd name="T0" fmla="*/ 0 w 3"/>
                      <a:gd name="T1" fmla="*/ 0 h 39"/>
                      <a:gd name="T2" fmla="*/ 2 w 3"/>
                      <a:gd name="T3" fmla="*/ 39 h 39"/>
                      <a:gd name="T4" fmla="*/ 3 w 3"/>
                      <a:gd name="T5" fmla="*/ 39 h 39"/>
                      <a:gd name="T6" fmla="*/ 0 60000 65536"/>
                      <a:gd name="T7" fmla="*/ 0 60000 65536"/>
                      <a:gd name="T8" fmla="*/ 0 60000 65536"/>
                      <a:gd name="T9" fmla="*/ 0 w 3"/>
                      <a:gd name="T10" fmla="*/ 0 h 39"/>
                      <a:gd name="T11" fmla="*/ 3 w 3"/>
                      <a:gd name="T12" fmla="*/ 39 h 39"/>
                    </a:gdLst>
                    <a:ahLst/>
                    <a:cxnLst>
                      <a:cxn ang="T6">
                        <a:pos x="T0" y="T1"/>
                      </a:cxn>
                      <a:cxn ang="T7">
                        <a:pos x="T2" y="T3"/>
                      </a:cxn>
                      <a:cxn ang="T8">
                        <a:pos x="T4" y="T5"/>
                      </a:cxn>
                    </a:cxnLst>
                    <a:rect l="T9" t="T10" r="T11" b="T12"/>
                    <a:pathLst>
                      <a:path w="3" h="39">
                        <a:moveTo>
                          <a:pt x="0" y="0"/>
                        </a:moveTo>
                        <a:lnTo>
                          <a:pt x="2" y="39"/>
                        </a:lnTo>
                        <a:lnTo>
                          <a:pt x="3" y="39"/>
                        </a:lnTo>
                      </a:path>
                    </a:pathLst>
                  </a:custGeom>
                  <a:noFill/>
                  <a:ln w="6350">
                    <a:solidFill>
                      <a:srgbClr val="0C0CFF"/>
                    </a:solidFill>
                    <a:prstDash val="solid"/>
                    <a:round/>
                    <a:headEnd/>
                    <a:tailEnd/>
                  </a:ln>
                </p:spPr>
                <p:txBody>
                  <a:bodyPr/>
                  <a:lstStyle/>
                  <a:p>
                    <a:endParaRPr lang="en-US"/>
                  </a:p>
                </p:txBody>
              </p:sp>
              <p:sp>
                <p:nvSpPr>
                  <p:cNvPr id="3749" name="Freeform 4051"/>
                  <p:cNvSpPr>
                    <a:spLocks/>
                  </p:cNvSpPr>
                  <p:nvPr/>
                </p:nvSpPr>
                <p:spPr bwMode="auto">
                  <a:xfrm>
                    <a:off x="2930" y="3688"/>
                    <a:ext cx="1" cy="7"/>
                  </a:xfrm>
                  <a:custGeom>
                    <a:avLst/>
                    <a:gdLst>
                      <a:gd name="T0" fmla="*/ 0 w 4"/>
                      <a:gd name="T1" fmla="*/ 34 h 34"/>
                      <a:gd name="T2" fmla="*/ 3 w 4"/>
                      <a:gd name="T3" fmla="*/ 0 h 34"/>
                      <a:gd name="T4" fmla="*/ 4 w 4"/>
                      <a:gd name="T5" fmla="*/ 0 h 34"/>
                      <a:gd name="T6" fmla="*/ 0 60000 65536"/>
                      <a:gd name="T7" fmla="*/ 0 60000 65536"/>
                      <a:gd name="T8" fmla="*/ 0 60000 65536"/>
                      <a:gd name="T9" fmla="*/ 0 w 4"/>
                      <a:gd name="T10" fmla="*/ 0 h 34"/>
                      <a:gd name="T11" fmla="*/ 4 w 4"/>
                      <a:gd name="T12" fmla="*/ 34 h 34"/>
                    </a:gdLst>
                    <a:ahLst/>
                    <a:cxnLst>
                      <a:cxn ang="T6">
                        <a:pos x="T0" y="T1"/>
                      </a:cxn>
                      <a:cxn ang="T7">
                        <a:pos x="T2" y="T3"/>
                      </a:cxn>
                      <a:cxn ang="T8">
                        <a:pos x="T4" y="T5"/>
                      </a:cxn>
                    </a:cxnLst>
                    <a:rect l="T9" t="T10" r="T11" b="T12"/>
                    <a:pathLst>
                      <a:path w="4" h="34">
                        <a:moveTo>
                          <a:pt x="0" y="34"/>
                        </a:moveTo>
                        <a:lnTo>
                          <a:pt x="3" y="0"/>
                        </a:lnTo>
                        <a:lnTo>
                          <a:pt x="4" y="0"/>
                        </a:lnTo>
                      </a:path>
                    </a:pathLst>
                  </a:custGeom>
                  <a:noFill/>
                  <a:ln w="6350">
                    <a:solidFill>
                      <a:srgbClr val="0C0CFF"/>
                    </a:solidFill>
                    <a:prstDash val="solid"/>
                    <a:round/>
                    <a:headEnd/>
                    <a:tailEnd/>
                  </a:ln>
                </p:spPr>
                <p:txBody>
                  <a:bodyPr/>
                  <a:lstStyle/>
                  <a:p>
                    <a:endParaRPr lang="en-US"/>
                  </a:p>
                </p:txBody>
              </p:sp>
              <p:sp>
                <p:nvSpPr>
                  <p:cNvPr id="3750" name="Freeform 4052"/>
                  <p:cNvSpPr>
                    <a:spLocks/>
                  </p:cNvSpPr>
                  <p:nvPr/>
                </p:nvSpPr>
                <p:spPr bwMode="auto">
                  <a:xfrm>
                    <a:off x="2931" y="3679"/>
                    <a:ext cx="1" cy="9"/>
                  </a:xfrm>
                  <a:custGeom>
                    <a:avLst/>
                    <a:gdLst>
                      <a:gd name="T0" fmla="*/ 0 w 3"/>
                      <a:gd name="T1" fmla="*/ 50 h 50"/>
                      <a:gd name="T2" fmla="*/ 2 w 3"/>
                      <a:gd name="T3" fmla="*/ 0 h 50"/>
                      <a:gd name="T4" fmla="*/ 3 w 3"/>
                      <a:gd name="T5" fmla="*/ 0 h 50"/>
                      <a:gd name="T6" fmla="*/ 0 60000 65536"/>
                      <a:gd name="T7" fmla="*/ 0 60000 65536"/>
                      <a:gd name="T8" fmla="*/ 0 60000 65536"/>
                      <a:gd name="T9" fmla="*/ 0 w 3"/>
                      <a:gd name="T10" fmla="*/ 0 h 50"/>
                      <a:gd name="T11" fmla="*/ 3 w 3"/>
                      <a:gd name="T12" fmla="*/ 50 h 50"/>
                    </a:gdLst>
                    <a:ahLst/>
                    <a:cxnLst>
                      <a:cxn ang="T6">
                        <a:pos x="T0" y="T1"/>
                      </a:cxn>
                      <a:cxn ang="T7">
                        <a:pos x="T2" y="T3"/>
                      </a:cxn>
                      <a:cxn ang="T8">
                        <a:pos x="T4" y="T5"/>
                      </a:cxn>
                    </a:cxnLst>
                    <a:rect l="T9" t="T10" r="T11" b="T12"/>
                    <a:pathLst>
                      <a:path w="3" h="50">
                        <a:moveTo>
                          <a:pt x="0" y="50"/>
                        </a:moveTo>
                        <a:lnTo>
                          <a:pt x="2" y="0"/>
                        </a:lnTo>
                        <a:lnTo>
                          <a:pt x="3" y="0"/>
                        </a:lnTo>
                      </a:path>
                    </a:pathLst>
                  </a:custGeom>
                  <a:noFill/>
                  <a:ln w="6350">
                    <a:solidFill>
                      <a:srgbClr val="0C0CFF"/>
                    </a:solidFill>
                    <a:prstDash val="solid"/>
                    <a:round/>
                    <a:headEnd/>
                    <a:tailEnd/>
                  </a:ln>
                </p:spPr>
                <p:txBody>
                  <a:bodyPr/>
                  <a:lstStyle/>
                  <a:p>
                    <a:endParaRPr lang="en-US"/>
                  </a:p>
                </p:txBody>
              </p:sp>
              <p:sp>
                <p:nvSpPr>
                  <p:cNvPr id="3751" name="Freeform 4053"/>
                  <p:cNvSpPr>
                    <a:spLocks/>
                  </p:cNvSpPr>
                  <p:nvPr/>
                </p:nvSpPr>
                <p:spPr bwMode="auto">
                  <a:xfrm>
                    <a:off x="2931" y="3673"/>
                    <a:ext cx="1" cy="6"/>
                  </a:xfrm>
                  <a:custGeom>
                    <a:avLst/>
                    <a:gdLst>
                      <a:gd name="T0" fmla="*/ 0 w 4"/>
                      <a:gd name="T1" fmla="*/ 31 h 31"/>
                      <a:gd name="T2" fmla="*/ 3 w 4"/>
                      <a:gd name="T3" fmla="*/ 0 h 31"/>
                      <a:gd name="T4" fmla="*/ 4 w 4"/>
                      <a:gd name="T5" fmla="*/ 0 h 31"/>
                      <a:gd name="T6" fmla="*/ 0 60000 65536"/>
                      <a:gd name="T7" fmla="*/ 0 60000 65536"/>
                      <a:gd name="T8" fmla="*/ 0 60000 65536"/>
                      <a:gd name="T9" fmla="*/ 0 w 4"/>
                      <a:gd name="T10" fmla="*/ 0 h 31"/>
                      <a:gd name="T11" fmla="*/ 4 w 4"/>
                      <a:gd name="T12" fmla="*/ 31 h 31"/>
                    </a:gdLst>
                    <a:ahLst/>
                    <a:cxnLst>
                      <a:cxn ang="T6">
                        <a:pos x="T0" y="T1"/>
                      </a:cxn>
                      <a:cxn ang="T7">
                        <a:pos x="T2" y="T3"/>
                      </a:cxn>
                      <a:cxn ang="T8">
                        <a:pos x="T4" y="T5"/>
                      </a:cxn>
                    </a:cxnLst>
                    <a:rect l="T9" t="T10" r="T11" b="T12"/>
                    <a:pathLst>
                      <a:path w="4" h="31">
                        <a:moveTo>
                          <a:pt x="0" y="31"/>
                        </a:moveTo>
                        <a:lnTo>
                          <a:pt x="3" y="0"/>
                        </a:lnTo>
                        <a:lnTo>
                          <a:pt x="4" y="0"/>
                        </a:lnTo>
                      </a:path>
                    </a:pathLst>
                  </a:custGeom>
                  <a:noFill/>
                  <a:ln w="6350">
                    <a:solidFill>
                      <a:srgbClr val="0C0CFF"/>
                    </a:solidFill>
                    <a:prstDash val="solid"/>
                    <a:round/>
                    <a:headEnd/>
                    <a:tailEnd/>
                  </a:ln>
                </p:spPr>
                <p:txBody>
                  <a:bodyPr/>
                  <a:lstStyle/>
                  <a:p>
                    <a:endParaRPr lang="en-US"/>
                  </a:p>
                </p:txBody>
              </p:sp>
              <p:sp>
                <p:nvSpPr>
                  <p:cNvPr id="3752" name="Freeform 4054"/>
                  <p:cNvSpPr>
                    <a:spLocks/>
                  </p:cNvSpPr>
                  <p:nvPr/>
                </p:nvSpPr>
                <p:spPr bwMode="auto">
                  <a:xfrm>
                    <a:off x="2932" y="3671"/>
                    <a:ext cx="1" cy="2"/>
                  </a:xfrm>
                  <a:custGeom>
                    <a:avLst/>
                    <a:gdLst>
                      <a:gd name="T0" fmla="*/ 0 w 3"/>
                      <a:gd name="T1" fmla="*/ 14 h 14"/>
                      <a:gd name="T2" fmla="*/ 2 w 3"/>
                      <a:gd name="T3" fmla="*/ 0 h 14"/>
                      <a:gd name="T4" fmla="*/ 3 w 3"/>
                      <a:gd name="T5" fmla="*/ 0 h 14"/>
                      <a:gd name="T6" fmla="*/ 0 60000 65536"/>
                      <a:gd name="T7" fmla="*/ 0 60000 65536"/>
                      <a:gd name="T8" fmla="*/ 0 60000 65536"/>
                      <a:gd name="T9" fmla="*/ 0 w 3"/>
                      <a:gd name="T10" fmla="*/ 0 h 14"/>
                      <a:gd name="T11" fmla="*/ 3 w 3"/>
                      <a:gd name="T12" fmla="*/ 14 h 14"/>
                    </a:gdLst>
                    <a:ahLst/>
                    <a:cxnLst>
                      <a:cxn ang="T6">
                        <a:pos x="T0" y="T1"/>
                      </a:cxn>
                      <a:cxn ang="T7">
                        <a:pos x="T2" y="T3"/>
                      </a:cxn>
                      <a:cxn ang="T8">
                        <a:pos x="T4" y="T5"/>
                      </a:cxn>
                    </a:cxnLst>
                    <a:rect l="T9" t="T10" r="T11" b="T12"/>
                    <a:pathLst>
                      <a:path w="3" h="14">
                        <a:moveTo>
                          <a:pt x="0" y="14"/>
                        </a:moveTo>
                        <a:lnTo>
                          <a:pt x="2" y="0"/>
                        </a:lnTo>
                        <a:lnTo>
                          <a:pt x="3" y="0"/>
                        </a:lnTo>
                      </a:path>
                    </a:pathLst>
                  </a:custGeom>
                  <a:noFill/>
                  <a:ln w="6350">
                    <a:solidFill>
                      <a:srgbClr val="0C0CFF"/>
                    </a:solidFill>
                    <a:prstDash val="solid"/>
                    <a:round/>
                    <a:headEnd/>
                    <a:tailEnd/>
                  </a:ln>
                </p:spPr>
                <p:txBody>
                  <a:bodyPr/>
                  <a:lstStyle/>
                  <a:p>
                    <a:endParaRPr lang="en-US"/>
                  </a:p>
                </p:txBody>
              </p:sp>
              <p:sp>
                <p:nvSpPr>
                  <p:cNvPr id="3753" name="Freeform 4055"/>
                  <p:cNvSpPr>
                    <a:spLocks/>
                  </p:cNvSpPr>
                  <p:nvPr/>
                </p:nvSpPr>
                <p:spPr bwMode="auto">
                  <a:xfrm>
                    <a:off x="2932" y="3670"/>
                    <a:ext cx="1" cy="1"/>
                  </a:xfrm>
                  <a:custGeom>
                    <a:avLst/>
                    <a:gdLst>
                      <a:gd name="T0" fmla="*/ 0 w 4"/>
                      <a:gd name="T1" fmla="*/ 4 h 4"/>
                      <a:gd name="T2" fmla="*/ 3 w 4"/>
                      <a:gd name="T3" fmla="*/ 0 h 4"/>
                      <a:gd name="T4" fmla="*/ 4 w 4"/>
                      <a:gd name="T5" fmla="*/ 0 h 4"/>
                      <a:gd name="T6" fmla="*/ 0 60000 65536"/>
                      <a:gd name="T7" fmla="*/ 0 60000 65536"/>
                      <a:gd name="T8" fmla="*/ 0 60000 65536"/>
                      <a:gd name="T9" fmla="*/ 0 w 4"/>
                      <a:gd name="T10" fmla="*/ 0 h 4"/>
                      <a:gd name="T11" fmla="*/ 4 w 4"/>
                      <a:gd name="T12" fmla="*/ 4 h 4"/>
                    </a:gdLst>
                    <a:ahLst/>
                    <a:cxnLst>
                      <a:cxn ang="T6">
                        <a:pos x="T0" y="T1"/>
                      </a:cxn>
                      <a:cxn ang="T7">
                        <a:pos x="T2" y="T3"/>
                      </a:cxn>
                      <a:cxn ang="T8">
                        <a:pos x="T4" y="T5"/>
                      </a:cxn>
                    </a:cxnLst>
                    <a:rect l="T9" t="T10" r="T11" b="T12"/>
                    <a:pathLst>
                      <a:path w="4" h="4">
                        <a:moveTo>
                          <a:pt x="0" y="4"/>
                        </a:moveTo>
                        <a:lnTo>
                          <a:pt x="3" y="0"/>
                        </a:lnTo>
                        <a:lnTo>
                          <a:pt x="4" y="0"/>
                        </a:lnTo>
                      </a:path>
                    </a:pathLst>
                  </a:custGeom>
                  <a:noFill/>
                  <a:ln w="6350">
                    <a:solidFill>
                      <a:srgbClr val="0C0CFF"/>
                    </a:solidFill>
                    <a:prstDash val="solid"/>
                    <a:round/>
                    <a:headEnd/>
                    <a:tailEnd/>
                  </a:ln>
                </p:spPr>
                <p:txBody>
                  <a:bodyPr/>
                  <a:lstStyle/>
                  <a:p>
                    <a:endParaRPr lang="en-US"/>
                  </a:p>
                </p:txBody>
              </p:sp>
              <p:sp>
                <p:nvSpPr>
                  <p:cNvPr id="3754" name="Freeform 4056"/>
                  <p:cNvSpPr>
                    <a:spLocks/>
                  </p:cNvSpPr>
                  <p:nvPr/>
                </p:nvSpPr>
                <p:spPr bwMode="auto">
                  <a:xfrm>
                    <a:off x="2933" y="3670"/>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3755" name="Freeform 4057"/>
                  <p:cNvSpPr>
                    <a:spLocks/>
                  </p:cNvSpPr>
                  <p:nvPr/>
                </p:nvSpPr>
                <p:spPr bwMode="auto">
                  <a:xfrm>
                    <a:off x="2933" y="3670"/>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3756" name="Freeform 4058"/>
                  <p:cNvSpPr>
                    <a:spLocks/>
                  </p:cNvSpPr>
                  <p:nvPr/>
                </p:nvSpPr>
                <p:spPr bwMode="auto">
                  <a:xfrm>
                    <a:off x="2934" y="3670"/>
                    <a:ext cx="1" cy="1"/>
                  </a:xfrm>
                  <a:custGeom>
                    <a:avLst/>
                    <a:gdLst>
                      <a:gd name="T0" fmla="*/ 0 w 3"/>
                      <a:gd name="T1" fmla="*/ 0 h 4"/>
                      <a:gd name="T2" fmla="*/ 2 w 3"/>
                      <a:gd name="T3" fmla="*/ 4 h 4"/>
                      <a:gd name="T4" fmla="*/ 3 w 3"/>
                      <a:gd name="T5" fmla="*/ 4 h 4"/>
                      <a:gd name="T6" fmla="*/ 0 60000 65536"/>
                      <a:gd name="T7" fmla="*/ 0 60000 65536"/>
                      <a:gd name="T8" fmla="*/ 0 60000 65536"/>
                      <a:gd name="T9" fmla="*/ 0 w 3"/>
                      <a:gd name="T10" fmla="*/ 0 h 4"/>
                      <a:gd name="T11" fmla="*/ 3 w 3"/>
                      <a:gd name="T12" fmla="*/ 4 h 4"/>
                    </a:gdLst>
                    <a:ahLst/>
                    <a:cxnLst>
                      <a:cxn ang="T6">
                        <a:pos x="T0" y="T1"/>
                      </a:cxn>
                      <a:cxn ang="T7">
                        <a:pos x="T2" y="T3"/>
                      </a:cxn>
                      <a:cxn ang="T8">
                        <a:pos x="T4" y="T5"/>
                      </a:cxn>
                    </a:cxnLst>
                    <a:rect l="T9" t="T10" r="T11" b="T12"/>
                    <a:pathLst>
                      <a:path w="3" h="4">
                        <a:moveTo>
                          <a:pt x="0" y="0"/>
                        </a:moveTo>
                        <a:lnTo>
                          <a:pt x="2" y="4"/>
                        </a:lnTo>
                        <a:lnTo>
                          <a:pt x="3" y="4"/>
                        </a:lnTo>
                      </a:path>
                    </a:pathLst>
                  </a:custGeom>
                  <a:noFill/>
                  <a:ln w="6350">
                    <a:solidFill>
                      <a:srgbClr val="0C0CFF"/>
                    </a:solidFill>
                    <a:prstDash val="solid"/>
                    <a:round/>
                    <a:headEnd/>
                    <a:tailEnd/>
                  </a:ln>
                </p:spPr>
                <p:txBody>
                  <a:bodyPr/>
                  <a:lstStyle/>
                  <a:p>
                    <a:endParaRPr lang="en-US"/>
                  </a:p>
                </p:txBody>
              </p:sp>
              <p:sp>
                <p:nvSpPr>
                  <p:cNvPr id="3757" name="Freeform 4059"/>
                  <p:cNvSpPr>
                    <a:spLocks/>
                  </p:cNvSpPr>
                  <p:nvPr/>
                </p:nvSpPr>
                <p:spPr bwMode="auto">
                  <a:xfrm>
                    <a:off x="2934" y="3671"/>
                    <a:ext cx="1" cy="2"/>
                  </a:xfrm>
                  <a:custGeom>
                    <a:avLst/>
                    <a:gdLst>
                      <a:gd name="T0" fmla="*/ 0 w 4"/>
                      <a:gd name="T1" fmla="*/ 0 h 11"/>
                      <a:gd name="T2" fmla="*/ 3 w 4"/>
                      <a:gd name="T3" fmla="*/ 11 h 11"/>
                      <a:gd name="T4" fmla="*/ 4 w 4"/>
                      <a:gd name="T5" fmla="*/ 11 h 11"/>
                      <a:gd name="T6" fmla="*/ 0 60000 65536"/>
                      <a:gd name="T7" fmla="*/ 0 60000 65536"/>
                      <a:gd name="T8" fmla="*/ 0 60000 65536"/>
                      <a:gd name="T9" fmla="*/ 0 w 4"/>
                      <a:gd name="T10" fmla="*/ 0 h 11"/>
                      <a:gd name="T11" fmla="*/ 4 w 4"/>
                      <a:gd name="T12" fmla="*/ 11 h 11"/>
                    </a:gdLst>
                    <a:ahLst/>
                    <a:cxnLst>
                      <a:cxn ang="T6">
                        <a:pos x="T0" y="T1"/>
                      </a:cxn>
                      <a:cxn ang="T7">
                        <a:pos x="T2" y="T3"/>
                      </a:cxn>
                      <a:cxn ang="T8">
                        <a:pos x="T4" y="T5"/>
                      </a:cxn>
                    </a:cxnLst>
                    <a:rect l="T9" t="T10" r="T11" b="T12"/>
                    <a:pathLst>
                      <a:path w="4" h="11">
                        <a:moveTo>
                          <a:pt x="0" y="0"/>
                        </a:moveTo>
                        <a:lnTo>
                          <a:pt x="3" y="11"/>
                        </a:lnTo>
                        <a:lnTo>
                          <a:pt x="4" y="11"/>
                        </a:lnTo>
                      </a:path>
                    </a:pathLst>
                  </a:custGeom>
                  <a:noFill/>
                  <a:ln w="6350">
                    <a:solidFill>
                      <a:srgbClr val="0C0CFF"/>
                    </a:solidFill>
                    <a:prstDash val="solid"/>
                    <a:round/>
                    <a:headEnd/>
                    <a:tailEnd/>
                  </a:ln>
                </p:spPr>
                <p:txBody>
                  <a:bodyPr/>
                  <a:lstStyle/>
                  <a:p>
                    <a:endParaRPr lang="en-US"/>
                  </a:p>
                </p:txBody>
              </p:sp>
              <p:sp>
                <p:nvSpPr>
                  <p:cNvPr id="3758" name="Freeform 4060"/>
                  <p:cNvSpPr>
                    <a:spLocks/>
                  </p:cNvSpPr>
                  <p:nvPr/>
                </p:nvSpPr>
                <p:spPr bwMode="auto">
                  <a:xfrm>
                    <a:off x="2934" y="3673"/>
                    <a:ext cx="1" cy="3"/>
                  </a:xfrm>
                  <a:custGeom>
                    <a:avLst/>
                    <a:gdLst>
                      <a:gd name="T0" fmla="*/ 0 w 3"/>
                      <a:gd name="T1" fmla="*/ 0 h 18"/>
                      <a:gd name="T2" fmla="*/ 2 w 3"/>
                      <a:gd name="T3" fmla="*/ 18 h 18"/>
                      <a:gd name="T4" fmla="*/ 3 w 3"/>
                      <a:gd name="T5" fmla="*/ 18 h 18"/>
                      <a:gd name="T6" fmla="*/ 0 60000 65536"/>
                      <a:gd name="T7" fmla="*/ 0 60000 65536"/>
                      <a:gd name="T8" fmla="*/ 0 60000 65536"/>
                      <a:gd name="T9" fmla="*/ 0 w 3"/>
                      <a:gd name="T10" fmla="*/ 0 h 18"/>
                      <a:gd name="T11" fmla="*/ 3 w 3"/>
                      <a:gd name="T12" fmla="*/ 18 h 18"/>
                    </a:gdLst>
                    <a:ahLst/>
                    <a:cxnLst>
                      <a:cxn ang="T6">
                        <a:pos x="T0" y="T1"/>
                      </a:cxn>
                      <a:cxn ang="T7">
                        <a:pos x="T2" y="T3"/>
                      </a:cxn>
                      <a:cxn ang="T8">
                        <a:pos x="T4" y="T5"/>
                      </a:cxn>
                    </a:cxnLst>
                    <a:rect l="T9" t="T10" r="T11" b="T12"/>
                    <a:pathLst>
                      <a:path w="3" h="18">
                        <a:moveTo>
                          <a:pt x="0" y="0"/>
                        </a:moveTo>
                        <a:lnTo>
                          <a:pt x="2" y="18"/>
                        </a:lnTo>
                        <a:lnTo>
                          <a:pt x="3" y="18"/>
                        </a:lnTo>
                      </a:path>
                    </a:pathLst>
                  </a:custGeom>
                  <a:noFill/>
                  <a:ln w="6350">
                    <a:solidFill>
                      <a:srgbClr val="0C0CFF"/>
                    </a:solidFill>
                    <a:prstDash val="solid"/>
                    <a:round/>
                    <a:headEnd/>
                    <a:tailEnd/>
                  </a:ln>
                </p:spPr>
                <p:txBody>
                  <a:bodyPr/>
                  <a:lstStyle/>
                  <a:p>
                    <a:endParaRPr lang="en-US"/>
                  </a:p>
                </p:txBody>
              </p:sp>
              <p:sp>
                <p:nvSpPr>
                  <p:cNvPr id="3759" name="Freeform 4061"/>
                  <p:cNvSpPr>
                    <a:spLocks/>
                  </p:cNvSpPr>
                  <p:nvPr/>
                </p:nvSpPr>
                <p:spPr bwMode="auto">
                  <a:xfrm>
                    <a:off x="2935" y="3676"/>
                    <a:ext cx="1" cy="1"/>
                  </a:xfrm>
                  <a:custGeom>
                    <a:avLst/>
                    <a:gdLst>
                      <a:gd name="T0" fmla="*/ 0 w 4"/>
                      <a:gd name="T1" fmla="*/ 2 h 2"/>
                      <a:gd name="T2" fmla="*/ 3 w 4"/>
                      <a:gd name="T3" fmla="*/ 0 h 2"/>
                      <a:gd name="T4" fmla="*/ 4 w 4"/>
                      <a:gd name="T5" fmla="*/ 0 h 2"/>
                      <a:gd name="T6" fmla="*/ 0 60000 65536"/>
                      <a:gd name="T7" fmla="*/ 0 60000 65536"/>
                      <a:gd name="T8" fmla="*/ 0 60000 65536"/>
                      <a:gd name="T9" fmla="*/ 0 w 4"/>
                      <a:gd name="T10" fmla="*/ 0 h 2"/>
                      <a:gd name="T11" fmla="*/ 4 w 4"/>
                      <a:gd name="T12" fmla="*/ 2 h 2"/>
                    </a:gdLst>
                    <a:ahLst/>
                    <a:cxnLst>
                      <a:cxn ang="T6">
                        <a:pos x="T0" y="T1"/>
                      </a:cxn>
                      <a:cxn ang="T7">
                        <a:pos x="T2" y="T3"/>
                      </a:cxn>
                      <a:cxn ang="T8">
                        <a:pos x="T4" y="T5"/>
                      </a:cxn>
                    </a:cxnLst>
                    <a:rect l="T9" t="T10" r="T11" b="T12"/>
                    <a:pathLst>
                      <a:path w="4" h="2">
                        <a:moveTo>
                          <a:pt x="0" y="2"/>
                        </a:moveTo>
                        <a:lnTo>
                          <a:pt x="3" y="0"/>
                        </a:lnTo>
                        <a:lnTo>
                          <a:pt x="4" y="0"/>
                        </a:lnTo>
                      </a:path>
                    </a:pathLst>
                  </a:custGeom>
                  <a:noFill/>
                  <a:ln w="6350">
                    <a:solidFill>
                      <a:srgbClr val="0C0CFF"/>
                    </a:solidFill>
                    <a:prstDash val="solid"/>
                    <a:round/>
                    <a:headEnd/>
                    <a:tailEnd/>
                  </a:ln>
                </p:spPr>
                <p:txBody>
                  <a:bodyPr/>
                  <a:lstStyle/>
                  <a:p>
                    <a:endParaRPr lang="en-US"/>
                  </a:p>
                </p:txBody>
              </p:sp>
              <p:sp>
                <p:nvSpPr>
                  <p:cNvPr id="3760" name="Freeform 4062"/>
                  <p:cNvSpPr>
                    <a:spLocks/>
                  </p:cNvSpPr>
                  <p:nvPr/>
                </p:nvSpPr>
                <p:spPr bwMode="auto">
                  <a:xfrm>
                    <a:off x="2935" y="3639"/>
                    <a:ext cx="1" cy="37"/>
                  </a:xfrm>
                  <a:custGeom>
                    <a:avLst/>
                    <a:gdLst>
                      <a:gd name="T0" fmla="*/ 0 w 3"/>
                      <a:gd name="T1" fmla="*/ 197 h 197"/>
                      <a:gd name="T2" fmla="*/ 2 w 3"/>
                      <a:gd name="T3" fmla="*/ 0 h 197"/>
                      <a:gd name="T4" fmla="*/ 3 w 3"/>
                      <a:gd name="T5" fmla="*/ 0 h 197"/>
                      <a:gd name="T6" fmla="*/ 0 60000 65536"/>
                      <a:gd name="T7" fmla="*/ 0 60000 65536"/>
                      <a:gd name="T8" fmla="*/ 0 60000 65536"/>
                      <a:gd name="T9" fmla="*/ 0 w 3"/>
                      <a:gd name="T10" fmla="*/ 0 h 197"/>
                      <a:gd name="T11" fmla="*/ 3 w 3"/>
                      <a:gd name="T12" fmla="*/ 197 h 197"/>
                    </a:gdLst>
                    <a:ahLst/>
                    <a:cxnLst>
                      <a:cxn ang="T6">
                        <a:pos x="T0" y="T1"/>
                      </a:cxn>
                      <a:cxn ang="T7">
                        <a:pos x="T2" y="T3"/>
                      </a:cxn>
                      <a:cxn ang="T8">
                        <a:pos x="T4" y="T5"/>
                      </a:cxn>
                    </a:cxnLst>
                    <a:rect l="T9" t="T10" r="T11" b="T12"/>
                    <a:pathLst>
                      <a:path w="3" h="197">
                        <a:moveTo>
                          <a:pt x="0" y="197"/>
                        </a:moveTo>
                        <a:lnTo>
                          <a:pt x="2" y="0"/>
                        </a:lnTo>
                        <a:lnTo>
                          <a:pt x="3" y="0"/>
                        </a:lnTo>
                      </a:path>
                    </a:pathLst>
                  </a:custGeom>
                  <a:noFill/>
                  <a:ln w="6350">
                    <a:solidFill>
                      <a:srgbClr val="0C0CFF"/>
                    </a:solidFill>
                    <a:prstDash val="solid"/>
                    <a:round/>
                    <a:headEnd/>
                    <a:tailEnd/>
                  </a:ln>
                </p:spPr>
                <p:txBody>
                  <a:bodyPr/>
                  <a:lstStyle/>
                  <a:p>
                    <a:endParaRPr lang="en-US"/>
                  </a:p>
                </p:txBody>
              </p:sp>
              <p:sp>
                <p:nvSpPr>
                  <p:cNvPr id="3761" name="Freeform 4063"/>
                  <p:cNvSpPr>
                    <a:spLocks/>
                  </p:cNvSpPr>
                  <p:nvPr/>
                </p:nvSpPr>
                <p:spPr bwMode="auto">
                  <a:xfrm>
                    <a:off x="2936" y="3416"/>
                    <a:ext cx="1" cy="223"/>
                  </a:xfrm>
                  <a:custGeom>
                    <a:avLst/>
                    <a:gdLst>
                      <a:gd name="T0" fmla="*/ 0 w 4"/>
                      <a:gd name="T1" fmla="*/ 1197 h 1197"/>
                      <a:gd name="T2" fmla="*/ 3 w 4"/>
                      <a:gd name="T3" fmla="*/ 0 h 1197"/>
                      <a:gd name="T4" fmla="*/ 4 w 4"/>
                      <a:gd name="T5" fmla="*/ 0 h 1197"/>
                      <a:gd name="T6" fmla="*/ 0 60000 65536"/>
                      <a:gd name="T7" fmla="*/ 0 60000 65536"/>
                      <a:gd name="T8" fmla="*/ 0 60000 65536"/>
                      <a:gd name="T9" fmla="*/ 0 w 4"/>
                      <a:gd name="T10" fmla="*/ 0 h 1197"/>
                      <a:gd name="T11" fmla="*/ 4 w 4"/>
                      <a:gd name="T12" fmla="*/ 1197 h 1197"/>
                    </a:gdLst>
                    <a:ahLst/>
                    <a:cxnLst>
                      <a:cxn ang="T6">
                        <a:pos x="T0" y="T1"/>
                      </a:cxn>
                      <a:cxn ang="T7">
                        <a:pos x="T2" y="T3"/>
                      </a:cxn>
                      <a:cxn ang="T8">
                        <a:pos x="T4" y="T5"/>
                      </a:cxn>
                    </a:cxnLst>
                    <a:rect l="T9" t="T10" r="T11" b="T12"/>
                    <a:pathLst>
                      <a:path w="4" h="1197">
                        <a:moveTo>
                          <a:pt x="0" y="1197"/>
                        </a:moveTo>
                        <a:lnTo>
                          <a:pt x="3" y="0"/>
                        </a:lnTo>
                        <a:lnTo>
                          <a:pt x="4" y="0"/>
                        </a:lnTo>
                      </a:path>
                    </a:pathLst>
                  </a:custGeom>
                  <a:noFill/>
                  <a:ln w="6350">
                    <a:solidFill>
                      <a:srgbClr val="0C0CFF"/>
                    </a:solidFill>
                    <a:prstDash val="solid"/>
                    <a:round/>
                    <a:headEnd/>
                    <a:tailEnd/>
                  </a:ln>
                </p:spPr>
                <p:txBody>
                  <a:bodyPr/>
                  <a:lstStyle/>
                  <a:p>
                    <a:endParaRPr lang="en-US"/>
                  </a:p>
                </p:txBody>
              </p:sp>
              <p:sp>
                <p:nvSpPr>
                  <p:cNvPr id="3762" name="Freeform 4064"/>
                  <p:cNvSpPr>
                    <a:spLocks/>
                  </p:cNvSpPr>
                  <p:nvPr/>
                </p:nvSpPr>
                <p:spPr bwMode="auto">
                  <a:xfrm>
                    <a:off x="2936" y="2764"/>
                    <a:ext cx="1" cy="652"/>
                  </a:xfrm>
                  <a:custGeom>
                    <a:avLst/>
                    <a:gdLst>
                      <a:gd name="T0" fmla="*/ 0 w 3"/>
                      <a:gd name="T1" fmla="*/ 3501 h 3501"/>
                      <a:gd name="T2" fmla="*/ 2 w 3"/>
                      <a:gd name="T3" fmla="*/ 0 h 3501"/>
                      <a:gd name="T4" fmla="*/ 3 w 3"/>
                      <a:gd name="T5" fmla="*/ 0 h 3501"/>
                      <a:gd name="T6" fmla="*/ 0 60000 65536"/>
                      <a:gd name="T7" fmla="*/ 0 60000 65536"/>
                      <a:gd name="T8" fmla="*/ 0 60000 65536"/>
                      <a:gd name="T9" fmla="*/ 0 w 3"/>
                      <a:gd name="T10" fmla="*/ 0 h 3501"/>
                      <a:gd name="T11" fmla="*/ 3 w 3"/>
                      <a:gd name="T12" fmla="*/ 3501 h 3501"/>
                    </a:gdLst>
                    <a:ahLst/>
                    <a:cxnLst>
                      <a:cxn ang="T6">
                        <a:pos x="T0" y="T1"/>
                      </a:cxn>
                      <a:cxn ang="T7">
                        <a:pos x="T2" y="T3"/>
                      </a:cxn>
                      <a:cxn ang="T8">
                        <a:pos x="T4" y="T5"/>
                      </a:cxn>
                    </a:cxnLst>
                    <a:rect l="T9" t="T10" r="T11" b="T12"/>
                    <a:pathLst>
                      <a:path w="3" h="3501">
                        <a:moveTo>
                          <a:pt x="0" y="3501"/>
                        </a:moveTo>
                        <a:lnTo>
                          <a:pt x="2" y="0"/>
                        </a:lnTo>
                        <a:lnTo>
                          <a:pt x="3" y="0"/>
                        </a:lnTo>
                      </a:path>
                    </a:pathLst>
                  </a:custGeom>
                  <a:noFill/>
                  <a:ln w="6350">
                    <a:solidFill>
                      <a:srgbClr val="0C0CFF"/>
                    </a:solidFill>
                    <a:prstDash val="solid"/>
                    <a:round/>
                    <a:headEnd/>
                    <a:tailEnd/>
                  </a:ln>
                </p:spPr>
                <p:txBody>
                  <a:bodyPr/>
                  <a:lstStyle/>
                  <a:p>
                    <a:endParaRPr lang="en-US"/>
                  </a:p>
                </p:txBody>
              </p:sp>
              <p:sp>
                <p:nvSpPr>
                  <p:cNvPr id="3763" name="Freeform 4065"/>
                  <p:cNvSpPr>
                    <a:spLocks/>
                  </p:cNvSpPr>
                  <p:nvPr/>
                </p:nvSpPr>
                <p:spPr bwMode="auto">
                  <a:xfrm>
                    <a:off x="2939" y="2764"/>
                    <a:ext cx="1" cy="324"/>
                  </a:xfrm>
                  <a:custGeom>
                    <a:avLst/>
                    <a:gdLst>
                      <a:gd name="T0" fmla="*/ 0 w 2"/>
                      <a:gd name="T1" fmla="*/ 0 h 1738"/>
                      <a:gd name="T2" fmla="*/ 1 w 2"/>
                      <a:gd name="T3" fmla="*/ 1738 h 1738"/>
                      <a:gd name="T4" fmla="*/ 2 w 2"/>
                      <a:gd name="T5" fmla="*/ 1738 h 1738"/>
                      <a:gd name="T6" fmla="*/ 0 60000 65536"/>
                      <a:gd name="T7" fmla="*/ 0 60000 65536"/>
                      <a:gd name="T8" fmla="*/ 0 60000 65536"/>
                      <a:gd name="T9" fmla="*/ 0 w 2"/>
                      <a:gd name="T10" fmla="*/ 0 h 1738"/>
                      <a:gd name="T11" fmla="*/ 2 w 2"/>
                      <a:gd name="T12" fmla="*/ 1738 h 1738"/>
                    </a:gdLst>
                    <a:ahLst/>
                    <a:cxnLst>
                      <a:cxn ang="T6">
                        <a:pos x="T0" y="T1"/>
                      </a:cxn>
                      <a:cxn ang="T7">
                        <a:pos x="T2" y="T3"/>
                      </a:cxn>
                      <a:cxn ang="T8">
                        <a:pos x="T4" y="T5"/>
                      </a:cxn>
                    </a:cxnLst>
                    <a:rect l="T9" t="T10" r="T11" b="T12"/>
                    <a:pathLst>
                      <a:path w="2" h="1738">
                        <a:moveTo>
                          <a:pt x="0" y="0"/>
                        </a:moveTo>
                        <a:lnTo>
                          <a:pt x="1" y="1738"/>
                        </a:lnTo>
                        <a:lnTo>
                          <a:pt x="2" y="1738"/>
                        </a:lnTo>
                      </a:path>
                    </a:pathLst>
                  </a:custGeom>
                  <a:noFill/>
                  <a:ln w="6350">
                    <a:solidFill>
                      <a:srgbClr val="0C0CFF"/>
                    </a:solidFill>
                    <a:prstDash val="solid"/>
                    <a:round/>
                    <a:headEnd/>
                    <a:tailEnd/>
                  </a:ln>
                </p:spPr>
                <p:txBody>
                  <a:bodyPr/>
                  <a:lstStyle/>
                  <a:p>
                    <a:endParaRPr lang="en-US"/>
                  </a:p>
                </p:txBody>
              </p:sp>
              <p:sp>
                <p:nvSpPr>
                  <p:cNvPr id="3764" name="Freeform 4066"/>
                  <p:cNvSpPr>
                    <a:spLocks/>
                  </p:cNvSpPr>
                  <p:nvPr/>
                </p:nvSpPr>
                <p:spPr bwMode="auto">
                  <a:xfrm>
                    <a:off x="2939" y="3088"/>
                    <a:ext cx="1" cy="396"/>
                  </a:xfrm>
                  <a:custGeom>
                    <a:avLst/>
                    <a:gdLst>
                      <a:gd name="T0" fmla="*/ 0 w 3"/>
                      <a:gd name="T1" fmla="*/ 0 h 2124"/>
                      <a:gd name="T2" fmla="*/ 2 w 3"/>
                      <a:gd name="T3" fmla="*/ 2124 h 2124"/>
                      <a:gd name="T4" fmla="*/ 3 w 3"/>
                      <a:gd name="T5" fmla="*/ 2124 h 2124"/>
                      <a:gd name="T6" fmla="*/ 0 60000 65536"/>
                      <a:gd name="T7" fmla="*/ 0 60000 65536"/>
                      <a:gd name="T8" fmla="*/ 0 60000 65536"/>
                      <a:gd name="T9" fmla="*/ 0 w 3"/>
                      <a:gd name="T10" fmla="*/ 0 h 2124"/>
                      <a:gd name="T11" fmla="*/ 3 w 3"/>
                      <a:gd name="T12" fmla="*/ 2124 h 2124"/>
                    </a:gdLst>
                    <a:ahLst/>
                    <a:cxnLst>
                      <a:cxn ang="T6">
                        <a:pos x="T0" y="T1"/>
                      </a:cxn>
                      <a:cxn ang="T7">
                        <a:pos x="T2" y="T3"/>
                      </a:cxn>
                      <a:cxn ang="T8">
                        <a:pos x="T4" y="T5"/>
                      </a:cxn>
                    </a:cxnLst>
                    <a:rect l="T9" t="T10" r="T11" b="T12"/>
                    <a:pathLst>
                      <a:path w="3" h="2124">
                        <a:moveTo>
                          <a:pt x="0" y="0"/>
                        </a:moveTo>
                        <a:lnTo>
                          <a:pt x="2" y="2124"/>
                        </a:lnTo>
                        <a:lnTo>
                          <a:pt x="3" y="2124"/>
                        </a:lnTo>
                      </a:path>
                    </a:pathLst>
                  </a:custGeom>
                  <a:noFill/>
                  <a:ln w="6350">
                    <a:solidFill>
                      <a:srgbClr val="0C0CFF"/>
                    </a:solidFill>
                    <a:prstDash val="solid"/>
                    <a:round/>
                    <a:headEnd/>
                    <a:tailEnd/>
                  </a:ln>
                </p:spPr>
                <p:txBody>
                  <a:bodyPr/>
                  <a:lstStyle/>
                  <a:p>
                    <a:endParaRPr lang="en-US"/>
                  </a:p>
                </p:txBody>
              </p:sp>
              <p:sp>
                <p:nvSpPr>
                  <p:cNvPr id="3765" name="Freeform 4067"/>
                  <p:cNvSpPr>
                    <a:spLocks/>
                  </p:cNvSpPr>
                  <p:nvPr/>
                </p:nvSpPr>
                <p:spPr bwMode="auto">
                  <a:xfrm>
                    <a:off x="2939" y="3484"/>
                    <a:ext cx="1" cy="100"/>
                  </a:xfrm>
                  <a:custGeom>
                    <a:avLst/>
                    <a:gdLst>
                      <a:gd name="T0" fmla="*/ 0 w 4"/>
                      <a:gd name="T1" fmla="*/ 0 h 538"/>
                      <a:gd name="T2" fmla="*/ 3 w 4"/>
                      <a:gd name="T3" fmla="*/ 538 h 538"/>
                      <a:gd name="T4" fmla="*/ 4 w 4"/>
                      <a:gd name="T5" fmla="*/ 538 h 538"/>
                      <a:gd name="T6" fmla="*/ 0 60000 65536"/>
                      <a:gd name="T7" fmla="*/ 0 60000 65536"/>
                      <a:gd name="T8" fmla="*/ 0 60000 65536"/>
                      <a:gd name="T9" fmla="*/ 0 w 4"/>
                      <a:gd name="T10" fmla="*/ 0 h 538"/>
                      <a:gd name="T11" fmla="*/ 4 w 4"/>
                      <a:gd name="T12" fmla="*/ 538 h 538"/>
                    </a:gdLst>
                    <a:ahLst/>
                    <a:cxnLst>
                      <a:cxn ang="T6">
                        <a:pos x="T0" y="T1"/>
                      </a:cxn>
                      <a:cxn ang="T7">
                        <a:pos x="T2" y="T3"/>
                      </a:cxn>
                      <a:cxn ang="T8">
                        <a:pos x="T4" y="T5"/>
                      </a:cxn>
                    </a:cxnLst>
                    <a:rect l="T9" t="T10" r="T11" b="T12"/>
                    <a:pathLst>
                      <a:path w="4" h="538">
                        <a:moveTo>
                          <a:pt x="0" y="0"/>
                        </a:moveTo>
                        <a:lnTo>
                          <a:pt x="3" y="538"/>
                        </a:lnTo>
                        <a:lnTo>
                          <a:pt x="4" y="538"/>
                        </a:lnTo>
                      </a:path>
                    </a:pathLst>
                  </a:custGeom>
                  <a:noFill/>
                  <a:ln w="6350">
                    <a:solidFill>
                      <a:srgbClr val="0C0CFF"/>
                    </a:solidFill>
                    <a:prstDash val="solid"/>
                    <a:round/>
                    <a:headEnd/>
                    <a:tailEnd/>
                  </a:ln>
                </p:spPr>
                <p:txBody>
                  <a:bodyPr/>
                  <a:lstStyle/>
                  <a:p>
                    <a:endParaRPr lang="en-US"/>
                  </a:p>
                </p:txBody>
              </p:sp>
              <p:sp>
                <p:nvSpPr>
                  <p:cNvPr id="3766" name="Freeform 4068"/>
                  <p:cNvSpPr>
                    <a:spLocks/>
                  </p:cNvSpPr>
                  <p:nvPr/>
                </p:nvSpPr>
                <p:spPr bwMode="auto">
                  <a:xfrm>
                    <a:off x="2940" y="3584"/>
                    <a:ext cx="1" cy="28"/>
                  </a:xfrm>
                  <a:custGeom>
                    <a:avLst/>
                    <a:gdLst>
                      <a:gd name="T0" fmla="*/ 0 w 3"/>
                      <a:gd name="T1" fmla="*/ 0 h 152"/>
                      <a:gd name="T2" fmla="*/ 2 w 3"/>
                      <a:gd name="T3" fmla="*/ 152 h 152"/>
                      <a:gd name="T4" fmla="*/ 3 w 3"/>
                      <a:gd name="T5" fmla="*/ 152 h 152"/>
                      <a:gd name="T6" fmla="*/ 0 60000 65536"/>
                      <a:gd name="T7" fmla="*/ 0 60000 65536"/>
                      <a:gd name="T8" fmla="*/ 0 60000 65536"/>
                      <a:gd name="T9" fmla="*/ 0 w 3"/>
                      <a:gd name="T10" fmla="*/ 0 h 152"/>
                      <a:gd name="T11" fmla="*/ 3 w 3"/>
                      <a:gd name="T12" fmla="*/ 152 h 152"/>
                    </a:gdLst>
                    <a:ahLst/>
                    <a:cxnLst>
                      <a:cxn ang="T6">
                        <a:pos x="T0" y="T1"/>
                      </a:cxn>
                      <a:cxn ang="T7">
                        <a:pos x="T2" y="T3"/>
                      </a:cxn>
                      <a:cxn ang="T8">
                        <a:pos x="T4" y="T5"/>
                      </a:cxn>
                    </a:cxnLst>
                    <a:rect l="T9" t="T10" r="T11" b="T12"/>
                    <a:pathLst>
                      <a:path w="3" h="152">
                        <a:moveTo>
                          <a:pt x="0" y="0"/>
                        </a:moveTo>
                        <a:lnTo>
                          <a:pt x="2" y="152"/>
                        </a:lnTo>
                        <a:lnTo>
                          <a:pt x="3" y="152"/>
                        </a:lnTo>
                      </a:path>
                    </a:pathLst>
                  </a:custGeom>
                  <a:noFill/>
                  <a:ln w="6350">
                    <a:solidFill>
                      <a:srgbClr val="0C0CFF"/>
                    </a:solidFill>
                    <a:prstDash val="solid"/>
                    <a:round/>
                    <a:headEnd/>
                    <a:tailEnd/>
                  </a:ln>
                </p:spPr>
                <p:txBody>
                  <a:bodyPr/>
                  <a:lstStyle/>
                  <a:p>
                    <a:endParaRPr lang="en-US"/>
                  </a:p>
                </p:txBody>
              </p:sp>
              <p:sp>
                <p:nvSpPr>
                  <p:cNvPr id="3767" name="Freeform 4069"/>
                  <p:cNvSpPr>
                    <a:spLocks/>
                  </p:cNvSpPr>
                  <p:nvPr/>
                </p:nvSpPr>
                <p:spPr bwMode="auto">
                  <a:xfrm>
                    <a:off x="2940" y="3612"/>
                    <a:ext cx="1" cy="11"/>
                  </a:xfrm>
                  <a:custGeom>
                    <a:avLst/>
                    <a:gdLst>
                      <a:gd name="T0" fmla="*/ 0 w 3"/>
                      <a:gd name="T1" fmla="*/ 0 h 58"/>
                      <a:gd name="T2" fmla="*/ 2 w 3"/>
                      <a:gd name="T3" fmla="*/ 58 h 58"/>
                      <a:gd name="T4" fmla="*/ 3 w 3"/>
                      <a:gd name="T5" fmla="*/ 58 h 58"/>
                      <a:gd name="T6" fmla="*/ 0 60000 65536"/>
                      <a:gd name="T7" fmla="*/ 0 60000 65536"/>
                      <a:gd name="T8" fmla="*/ 0 60000 65536"/>
                      <a:gd name="T9" fmla="*/ 0 w 3"/>
                      <a:gd name="T10" fmla="*/ 0 h 58"/>
                      <a:gd name="T11" fmla="*/ 3 w 3"/>
                      <a:gd name="T12" fmla="*/ 58 h 58"/>
                    </a:gdLst>
                    <a:ahLst/>
                    <a:cxnLst>
                      <a:cxn ang="T6">
                        <a:pos x="T0" y="T1"/>
                      </a:cxn>
                      <a:cxn ang="T7">
                        <a:pos x="T2" y="T3"/>
                      </a:cxn>
                      <a:cxn ang="T8">
                        <a:pos x="T4" y="T5"/>
                      </a:cxn>
                    </a:cxnLst>
                    <a:rect l="T9" t="T10" r="T11" b="T12"/>
                    <a:pathLst>
                      <a:path w="3" h="58">
                        <a:moveTo>
                          <a:pt x="0" y="0"/>
                        </a:moveTo>
                        <a:lnTo>
                          <a:pt x="2" y="58"/>
                        </a:lnTo>
                        <a:lnTo>
                          <a:pt x="3" y="58"/>
                        </a:lnTo>
                      </a:path>
                    </a:pathLst>
                  </a:custGeom>
                  <a:noFill/>
                  <a:ln w="6350">
                    <a:solidFill>
                      <a:srgbClr val="0C0CFF"/>
                    </a:solidFill>
                    <a:prstDash val="solid"/>
                    <a:round/>
                    <a:headEnd/>
                    <a:tailEnd/>
                  </a:ln>
                </p:spPr>
                <p:txBody>
                  <a:bodyPr/>
                  <a:lstStyle/>
                  <a:p>
                    <a:endParaRPr lang="en-US"/>
                  </a:p>
                </p:txBody>
              </p:sp>
              <p:sp>
                <p:nvSpPr>
                  <p:cNvPr id="3768" name="Freeform 4070"/>
                  <p:cNvSpPr>
                    <a:spLocks/>
                  </p:cNvSpPr>
                  <p:nvPr/>
                </p:nvSpPr>
                <p:spPr bwMode="auto">
                  <a:xfrm>
                    <a:off x="2941" y="3623"/>
                    <a:ext cx="1" cy="6"/>
                  </a:xfrm>
                  <a:custGeom>
                    <a:avLst/>
                    <a:gdLst>
                      <a:gd name="T0" fmla="*/ 0 w 4"/>
                      <a:gd name="T1" fmla="*/ 0 h 33"/>
                      <a:gd name="T2" fmla="*/ 3 w 4"/>
                      <a:gd name="T3" fmla="*/ 33 h 33"/>
                      <a:gd name="T4" fmla="*/ 4 w 4"/>
                      <a:gd name="T5" fmla="*/ 33 h 33"/>
                      <a:gd name="T6" fmla="*/ 0 60000 65536"/>
                      <a:gd name="T7" fmla="*/ 0 60000 65536"/>
                      <a:gd name="T8" fmla="*/ 0 60000 65536"/>
                      <a:gd name="T9" fmla="*/ 0 w 4"/>
                      <a:gd name="T10" fmla="*/ 0 h 33"/>
                      <a:gd name="T11" fmla="*/ 4 w 4"/>
                      <a:gd name="T12" fmla="*/ 33 h 33"/>
                    </a:gdLst>
                    <a:ahLst/>
                    <a:cxnLst>
                      <a:cxn ang="T6">
                        <a:pos x="T0" y="T1"/>
                      </a:cxn>
                      <a:cxn ang="T7">
                        <a:pos x="T2" y="T3"/>
                      </a:cxn>
                      <a:cxn ang="T8">
                        <a:pos x="T4" y="T5"/>
                      </a:cxn>
                    </a:cxnLst>
                    <a:rect l="T9" t="T10" r="T11" b="T12"/>
                    <a:pathLst>
                      <a:path w="4" h="33">
                        <a:moveTo>
                          <a:pt x="0" y="0"/>
                        </a:moveTo>
                        <a:lnTo>
                          <a:pt x="3" y="33"/>
                        </a:lnTo>
                        <a:lnTo>
                          <a:pt x="4" y="33"/>
                        </a:lnTo>
                      </a:path>
                    </a:pathLst>
                  </a:custGeom>
                  <a:noFill/>
                  <a:ln w="6350">
                    <a:solidFill>
                      <a:srgbClr val="0C0CFF"/>
                    </a:solidFill>
                    <a:prstDash val="solid"/>
                    <a:round/>
                    <a:headEnd/>
                    <a:tailEnd/>
                  </a:ln>
                </p:spPr>
                <p:txBody>
                  <a:bodyPr/>
                  <a:lstStyle/>
                  <a:p>
                    <a:endParaRPr lang="en-US"/>
                  </a:p>
                </p:txBody>
              </p:sp>
              <p:sp>
                <p:nvSpPr>
                  <p:cNvPr id="3769" name="Freeform 4071"/>
                  <p:cNvSpPr>
                    <a:spLocks/>
                  </p:cNvSpPr>
                  <p:nvPr/>
                </p:nvSpPr>
                <p:spPr bwMode="auto">
                  <a:xfrm>
                    <a:off x="2941" y="3629"/>
                    <a:ext cx="1" cy="4"/>
                  </a:xfrm>
                  <a:custGeom>
                    <a:avLst/>
                    <a:gdLst>
                      <a:gd name="T0" fmla="*/ 0 w 3"/>
                      <a:gd name="T1" fmla="*/ 0 h 22"/>
                      <a:gd name="T2" fmla="*/ 2 w 3"/>
                      <a:gd name="T3" fmla="*/ 22 h 22"/>
                      <a:gd name="T4" fmla="*/ 3 w 3"/>
                      <a:gd name="T5" fmla="*/ 22 h 22"/>
                      <a:gd name="T6" fmla="*/ 0 60000 65536"/>
                      <a:gd name="T7" fmla="*/ 0 60000 65536"/>
                      <a:gd name="T8" fmla="*/ 0 60000 65536"/>
                      <a:gd name="T9" fmla="*/ 0 w 3"/>
                      <a:gd name="T10" fmla="*/ 0 h 22"/>
                      <a:gd name="T11" fmla="*/ 3 w 3"/>
                      <a:gd name="T12" fmla="*/ 22 h 22"/>
                    </a:gdLst>
                    <a:ahLst/>
                    <a:cxnLst>
                      <a:cxn ang="T6">
                        <a:pos x="T0" y="T1"/>
                      </a:cxn>
                      <a:cxn ang="T7">
                        <a:pos x="T2" y="T3"/>
                      </a:cxn>
                      <a:cxn ang="T8">
                        <a:pos x="T4" y="T5"/>
                      </a:cxn>
                    </a:cxnLst>
                    <a:rect l="T9" t="T10" r="T11" b="T12"/>
                    <a:pathLst>
                      <a:path w="3" h="22">
                        <a:moveTo>
                          <a:pt x="0" y="0"/>
                        </a:moveTo>
                        <a:lnTo>
                          <a:pt x="2" y="22"/>
                        </a:lnTo>
                        <a:lnTo>
                          <a:pt x="3" y="22"/>
                        </a:lnTo>
                      </a:path>
                    </a:pathLst>
                  </a:custGeom>
                  <a:noFill/>
                  <a:ln w="6350">
                    <a:solidFill>
                      <a:srgbClr val="0C0CFF"/>
                    </a:solidFill>
                    <a:prstDash val="solid"/>
                    <a:round/>
                    <a:headEnd/>
                    <a:tailEnd/>
                  </a:ln>
                </p:spPr>
                <p:txBody>
                  <a:bodyPr/>
                  <a:lstStyle/>
                  <a:p>
                    <a:endParaRPr lang="en-US"/>
                  </a:p>
                </p:txBody>
              </p:sp>
              <p:sp>
                <p:nvSpPr>
                  <p:cNvPr id="3770" name="Freeform 4072"/>
                  <p:cNvSpPr>
                    <a:spLocks/>
                  </p:cNvSpPr>
                  <p:nvPr/>
                </p:nvSpPr>
                <p:spPr bwMode="auto">
                  <a:xfrm>
                    <a:off x="2942" y="3627"/>
                    <a:ext cx="1" cy="6"/>
                  </a:xfrm>
                  <a:custGeom>
                    <a:avLst/>
                    <a:gdLst>
                      <a:gd name="T0" fmla="*/ 0 w 4"/>
                      <a:gd name="T1" fmla="*/ 32 h 32"/>
                      <a:gd name="T2" fmla="*/ 3 w 4"/>
                      <a:gd name="T3" fmla="*/ 0 h 32"/>
                      <a:gd name="T4" fmla="*/ 4 w 4"/>
                      <a:gd name="T5" fmla="*/ 0 h 32"/>
                      <a:gd name="T6" fmla="*/ 0 60000 65536"/>
                      <a:gd name="T7" fmla="*/ 0 60000 65536"/>
                      <a:gd name="T8" fmla="*/ 0 60000 65536"/>
                      <a:gd name="T9" fmla="*/ 0 w 4"/>
                      <a:gd name="T10" fmla="*/ 0 h 32"/>
                      <a:gd name="T11" fmla="*/ 4 w 4"/>
                      <a:gd name="T12" fmla="*/ 32 h 32"/>
                    </a:gdLst>
                    <a:ahLst/>
                    <a:cxnLst>
                      <a:cxn ang="T6">
                        <a:pos x="T0" y="T1"/>
                      </a:cxn>
                      <a:cxn ang="T7">
                        <a:pos x="T2" y="T3"/>
                      </a:cxn>
                      <a:cxn ang="T8">
                        <a:pos x="T4" y="T5"/>
                      </a:cxn>
                    </a:cxnLst>
                    <a:rect l="T9" t="T10" r="T11" b="T12"/>
                    <a:pathLst>
                      <a:path w="4" h="32">
                        <a:moveTo>
                          <a:pt x="0" y="32"/>
                        </a:moveTo>
                        <a:lnTo>
                          <a:pt x="3" y="0"/>
                        </a:lnTo>
                        <a:lnTo>
                          <a:pt x="4" y="0"/>
                        </a:lnTo>
                      </a:path>
                    </a:pathLst>
                  </a:custGeom>
                  <a:noFill/>
                  <a:ln w="6350">
                    <a:solidFill>
                      <a:srgbClr val="0C0CFF"/>
                    </a:solidFill>
                    <a:prstDash val="solid"/>
                    <a:round/>
                    <a:headEnd/>
                    <a:tailEnd/>
                  </a:ln>
                </p:spPr>
                <p:txBody>
                  <a:bodyPr/>
                  <a:lstStyle/>
                  <a:p>
                    <a:endParaRPr lang="en-US"/>
                  </a:p>
                </p:txBody>
              </p:sp>
              <p:sp>
                <p:nvSpPr>
                  <p:cNvPr id="3771" name="Freeform 4073"/>
                  <p:cNvSpPr>
                    <a:spLocks/>
                  </p:cNvSpPr>
                  <p:nvPr/>
                </p:nvSpPr>
                <p:spPr bwMode="auto">
                  <a:xfrm>
                    <a:off x="2942" y="3576"/>
                    <a:ext cx="1" cy="51"/>
                  </a:xfrm>
                  <a:custGeom>
                    <a:avLst/>
                    <a:gdLst>
                      <a:gd name="T0" fmla="*/ 0 w 3"/>
                      <a:gd name="T1" fmla="*/ 274 h 274"/>
                      <a:gd name="T2" fmla="*/ 2 w 3"/>
                      <a:gd name="T3" fmla="*/ 0 h 274"/>
                      <a:gd name="T4" fmla="*/ 3 w 3"/>
                      <a:gd name="T5" fmla="*/ 0 h 274"/>
                      <a:gd name="T6" fmla="*/ 0 60000 65536"/>
                      <a:gd name="T7" fmla="*/ 0 60000 65536"/>
                      <a:gd name="T8" fmla="*/ 0 60000 65536"/>
                      <a:gd name="T9" fmla="*/ 0 w 3"/>
                      <a:gd name="T10" fmla="*/ 0 h 274"/>
                      <a:gd name="T11" fmla="*/ 3 w 3"/>
                      <a:gd name="T12" fmla="*/ 274 h 274"/>
                    </a:gdLst>
                    <a:ahLst/>
                    <a:cxnLst>
                      <a:cxn ang="T6">
                        <a:pos x="T0" y="T1"/>
                      </a:cxn>
                      <a:cxn ang="T7">
                        <a:pos x="T2" y="T3"/>
                      </a:cxn>
                      <a:cxn ang="T8">
                        <a:pos x="T4" y="T5"/>
                      </a:cxn>
                    </a:cxnLst>
                    <a:rect l="T9" t="T10" r="T11" b="T12"/>
                    <a:pathLst>
                      <a:path w="3" h="274">
                        <a:moveTo>
                          <a:pt x="0" y="274"/>
                        </a:moveTo>
                        <a:lnTo>
                          <a:pt x="2" y="0"/>
                        </a:lnTo>
                        <a:lnTo>
                          <a:pt x="3" y="0"/>
                        </a:lnTo>
                      </a:path>
                    </a:pathLst>
                  </a:custGeom>
                  <a:noFill/>
                  <a:ln w="6350">
                    <a:solidFill>
                      <a:srgbClr val="0C0CFF"/>
                    </a:solidFill>
                    <a:prstDash val="solid"/>
                    <a:round/>
                    <a:headEnd/>
                    <a:tailEnd/>
                  </a:ln>
                </p:spPr>
                <p:txBody>
                  <a:bodyPr/>
                  <a:lstStyle/>
                  <a:p>
                    <a:endParaRPr lang="en-US"/>
                  </a:p>
                </p:txBody>
              </p:sp>
              <p:sp>
                <p:nvSpPr>
                  <p:cNvPr id="3772" name="Freeform 4074"/>
                  <p:cNvSpPr>
                    <a:spLocks/>
                  </p:cNvSpPr>
                  <p:nvPr/>
                </p:nvSpPr>
                <p:spPr bwMode="auto">
                  <a:xfrm>
                    <a:off x="2943" y="3388"/>
                    <a:ext cx="1" cy="188"/>
                  </a:xfrm>
                  <a:custGeom>
                    <a:avLst/>
                    <a:gdLst>
                      <a:gd name="T0" fmla="*/ 0 w 4"/>
                      <a:gd name="T1" fmla="*/ 1010 h 1010"/>
                      <a:gd name="T2" fmla="*/ 3 w 4"/>
                      <a:gd name="T3" fmla="*/ 0 h 1010"/>
                      <a:gd name="T4" fmla="*/ 4 w 4"/>
                      <a:gd name="T5" fmla="*/ 0 h 1010"/>
                      <a:gd name="T6" fmla="*/ 0 60000 65536"/>
                      <a:gd name="T7" fmla="*/ 0 60000 65536"/>
                      <a:gd name="T8" fmla="*/ 0 60000 65536"/>
                      <a:gd name="T9" fmla="*/ 0 w 4"/>
                      <a:gd name="T10" fmla="*/ 0 h 1010"/>
                      <a:gd name="T11" fmla="*/ 4 w 4"/>
                      <a:gd name="T12" fmla="*/ 1010 h 1010"/>
                    </a:gdLst>
                    <a:ahLst/>
                    <a:cxnLst>
                      <a:cxn ang="T6">
                        <a:pos x="T0" y="T1"/>
                      </a:cxn>
                      <a:cxn ang="T7">
                        <a:pos x="T2" y="T3"/>
                      </a:cxn>
                      <a:cxn ang="T8">
                        <a:pos x="T4" y="T5"/>
                      </a:cxn>
                    </a:cxnLst>
                    <a:rect l="T9" t="T10" r="T11" b="T12"/>
                    <a:pathLst>
                      <a:path w="4" h="1010">
                        <a:moveTo>
                          <a:pt x="0" y="1010"/>
                        </a:moveTo>
                        <a:lnTo>
                          <a:pt x="3" y="0"/>
                        </a:lnTo>
                        <a:lnTo>
                          <a:pt x="4" y="0"/>
                        </a:lnTo>
                      </a:path>
                    </a:pathLst>
                  </a:custGeom>
                  <a:noFill/>
                  <a:ln w="6350">
                    <a:solidFill>
                      <a:srgbClr val="0C0CFF"/>
                    </a:solidFill>
                    <a:prstDash val="solid"/>
                    <a:round/>
                    <a:headEnd/>
                    <a:tailEnd/>
                  </a:ln>
                </p:spPr>
                <p:txBody>
                  <a:bodyPr/>
                  <a:lstStyle/>
                  <a:p>
                    <a:endParaRPr lang="en-US"/>
                  </a:p>
                </p:txBody>
              </p:sp>
              <p:sp>
                <p:nvSpPr>
                  <p:cNvPr id="3773" name="Freeform 4075"/>
                  <p:cNvSpPr>
                    <a:spLocks/>
                  </p:cNvSpPr>
                  <p:nvPr/>
                </p:nvSpPr>
                <p:spPr bwMode="auto">
                  <a:xfrm>
                    <a:off x="2943" y="2943"/>
                    <a:ext cx="1" cy="445"/>
                  </a:xfrm>
                  <a:custGeom>
                    <a:avLst/>
                    <a:gdLst>
                      <a:gd name="T0" fmla="*/ 0 w 3"/>
                      <a:gd name="T1" fmla="*/ 2388 h 2388"/>
                      <a:gd name="T2" fmla="*/ 2 w 3"/>
                      <a:gd name="T3" fmla="*/ 0 h 2388"/>
                      <a:gd name="T4" fmla="*/ 3 w 3"/>
                      <a:gd name="T5" fmla="*/ 0 h 2388"/>
                      <a:gd name="T6" fmla="*/ 0 60000 65536"/>
                      <a:gd name="T7" fmla="*/ 0 60000 65536"/>
                      <a:gd name="T8" fmla="*/ 0 60000 65536"/>
                      <a:gd name="T9" fmla="*/ 0 w 3"/>
                      <a:gd name="T10" fmla="*/ 0 h 2388"/>
                      <a:gd name="T11" fmla="*/ 3 w 3"/>
                      <a:gd name="T12" fmla="*/ 2388 h 2388"/>
                    </a:gdLst>
                    <a:ahLst/>
                    <a:cxnLst>
                      <a:cxn ang="T6">
                        <a:pos x="T0" y="T1"/>
                      </a:cxn>
                      <a:cxn ang="T7">
                        <a:pos x="T2" y="T3"/>
                      </a:cxn>
                      <a:cxn ang="T8">
                        <a:pos x="T4" y="T5"/>
                      </a:cxn>
                    </a:cxnLst>
                    <a:rect l="T9" t="T10" r="T11" b="T12"/>
                    <a:pathLst>
                      <a:path w="3" h="2388">
                        <a:moveTo>
                          <a:pt x="0" y="2388"/>
                        </a:moveTo>
                        <a:lnTo>
                          <a:pt x="2" y="0"/>
                        </a:lnTo>
                        <a:lnTo>
                          <a:pt x="3" y="0"/>
                        </a:lnTo>
                      </a:path>
                    </a:pathLst>
                  </a:custGeom>
                  <a:noFill/>
                  <a:ln w="6350">
                    <a:solidFill>
                      <a:srgbClr val="0C0CFF"/>
                    </a:solidFill>
                    <a:prstDash val="solid"/>
                    <a:round/>
                    <a:headEnd/>
                    <a:tailEnd/>
                  </a:ln>
                </p:spPr>
                <p:txBody>
                  <a:bodyPr/>
                  <a:lstStyle/>
                  <a:p>
                    <a:endParaRPr lang="en-US"/>
                  </a:p>
                </p:txBody>
              </p:sp>
              <p:sp>
                <p:nvSpPr>
                  <p:cNvPr id="3774" name="Freeform 4076"/>
                  <p:cNvSpPr>
                    <a:spLocks/>
                  </p:cNvSpPr>
                  <p:nvPr/>
                </p:nvSpPr>
                <p:spPr bwMode="auto">
                  <a:xfrm>
                    <a:off x="2944" y="2764"/>
                    <a:ext cx="1" cy="179"/>
                  </a:xfrm>
                  <a:custGeom>
                    <a:avLst/>
                    <a:gdLst>
                      <a:gd name="T0" fmla="*/ 0 w 2"/>
                      <a:gd name="T1" fmla="*/ 961 h 961"/>
                      <a:gd name="T2" fmla="*/ 1 w 2"/>
                      <a:gd name="T3" fmla="*/ 0 h 961"/>
                      <a:gd name="T4" fmla="*/ 2 w 2"/>
                      <a:gd name="T5" fmla="*/ 0 h 961"/>
                      <a:gd name="T6" fmla="*/ 0 60000 65536"/>
                      <a:gd name="T7" fmla="*/ 0 60000 65536"/>
                      <a:gd name="T8" fmla="*/ 0 60000 65536"/>
                      <a:gd name="T9" fmla="*/ 0 w 2"/>
                      <a:gd name="T10" fmla="*/ 0 h 961"/>
                      <a:gd name="T11" fmla="*/ 2 w 2"/>
                      <a:gd name="T12" fmla="*/ 961 h 961"/>
                    </a:gdLst>
                    <a:ahLst/>
                    <a:cxnLst>
                      <a:cxn ang="T6">
                        <a:pos x="T0" y="T1"/>
                      </a:cxn>
                      <a:cxn ang="T7">
                        <a:pos x="T2" y="T3"/>
                      </a:cxn>
                      <a:cxn ang="T8">
                        <a:pos x="T4" y="T5"/>
                      </a:cxn>
                    </a:cxnLst>
                    <a:rect l="T9" t="T10" r="T11" b="T12"/>
                    <a:pathLst>
                      <a:path w="2" h="961">
                        <a:moveTo>
                          <a:pt x="0" y="961"/>
                        </a:moveTo>
                        <a:lnTo>
                          <a:pt x="1" y="0"/>
                        </a:lnTo>
                        <a:lnTo>
                          <a:pt x="2" y="0"/>
                        </a:lnTo>
                      </a:path>
                    </a:pathLst>
                  </a:custGeom>
                  <a:noFill/>
                  <a:ln w="6350">
                    <a:solidFill>
                      <a:srgbClr val="0C0CFF"/>
                    </a:solidFill>
                    <a:prstDash val="solid"/>
                    <a:round/>
                    <a:headEnd/>
                    <a:tailEnd/>
                  </a:ln>
                </p:spPr>
                <p:txBody>
                  <a:bodyPr/>
                  <a:lstStyle/>
                  <a:p>
                    <a:endParaRPr lang="en-US"/>
                  </a:p>
                </p:txBody>
              </p:sp>
              <p:sp>
                <p:nvSpPr>
                  <p:cNvPr id="3775" name="Freeform 4077"/>
                  <p:cNvSpPr>
                    <a:spLocks/>
                  </p:cNvSpPr>
                  <p:nvPr/>
                </p:nvSpPr>
                <p:spPr bwMode="auto">
                  <a:xfrm>
                    <a:off x="2946" y="2764"/>
                    <a:ext cx="1" cy="58"/>
                  </a:xfrm>
                  <a:custGeom>
                    <a:avLst/>
                    <a:gdLst>
                      <a:gd name="T0" fmla="*/ 0 w 1"/>
                      <a:gd name="T1" fmla="*/ 0 h 311"/>
                      <a:gd name="T2" fmla="*/ 0 w 1"/>
                      <a:gd name="T3" fmla="*/ 310 h 311"/>
                      <a:gd name="T4" fmla="*/ 0 w 1"/>
                      <a:gd name="T5" fmla="*/ 311 h 311"/>
                      <a:gd name="T6" fmla="*/ 0 60000 65536"/>
                      <a:gd name="T7" fmla="*/ 0 60000 65536"/>
                      <a:gd name="T8" fmla="*/ 0 60000 65536"/>
                      <a:gd name="T9" fmla="*/ 0 w 1"/>
                      <a:gd name="T10" fmla="*/ 0 h 311"/>
                      <a:gd name="T11" fmla="*/ 1 w 1"/>
                      <a:gd name="T12" fmla="*/ 311 h 311"/>
                    </a:gdLst>
                    <a:ahLst/>
                    <a:cxnLst>
                      <a:cxn ang="T6">
                        <a:pos x="T0" y="T1"/>
                      </a:cxn>
                      <a:cxn ang="T7">
                        <a:pos x="T2" y="T3"/>
                      </a:cxn>
                      <a:cxn ang="T8">
                        <a:pos x="T4" y="T5"/>
                      </a:cxn>
                    </a:cxnLst>
                    <a:rect l="T9" t="T10" r="T11" b="T12"/>
                    <a:pathLst>
                      <a:path w="1" h="311">
                        <a:moveTo>
                          <a:pt x="0" y="0"/>
                        </a:moveTo>
                        <a:lnTo>
                          <a:pt x="0" y="310"/>
                        </a:lnTo>
                        <a:lnTo>
                          <a:pt x="0" y="311"/>
                        </a:lnTo>
                      </a:path>
                    </a:pathLst>
                  </a:custGeom>
                  <a:noFill/>
                  <a:ln w="6350">
                    <a:solidFill>
                      <a:srgbClr val="0C0CFF"/>
                    </a:solidFill>
                    <a:prstDash val="solid"/>
                    <a:round/>
                    <a:headEnd/>
                    <a:tailEnd/>
                  </a:ln>
                </p:spPr>
                <p:txBody>
                  <a:bodyPr/>
                  <a:lstStyle/>
                  <a:p>
                    <a:endParaRPr lang="en-US"/>
                  </a:p>
                </p:txBody>
              </p:sp>
              <p:sp>
                <p:nvSpPr>
                  <p:cNvPr id="3776" name="Freeform 4078"/>
                  <p:cNvSpPr>
                    <a:spLocks/>
                  </p:cNvSpPr>
                  <p:nvPr/>
                </p:nvSpPr>
                <p:spPr bwMode="auto">
                  <a:xfrm>
                    <a:off x="2946" y="2822"/>
                    <a:ext cx="1" cy="454"/>
                  </a:xfrm>
                  <a:custGeom>
                    <a:avLst/>
                    <a:gdLst>
                      <a:gd name="T0" fmla="*/ 0 w 3"/>
                      <a:gd name="T1" fmla="*/ 0 h 2436"/>
                      <a:gd name="T2" fmla="*/ 2 w 3"/>
                      <a:gd name="T3" fmla="*/ 2436 h 2436"/>
                      <a:gd name="T4" fmla="*/ 3 w 3"/>
                      <a:gd name="T5" fmla="*/ 2436 h 2436"/>
                      <a:gd name="T6" fmla="*/ 0 60000 65536"/>
                      <a:gd name="T7" fmla="*/ 0 60000 65536"/>
                      <a:gd name="T8" fmla="*/ 0 60000 65536"/>
                      <a:gd name="T9" fmla="*/ 0 w 3"/>
                      <a:gd name="T10" fmla="*/ 0 h 2436"/>
                      <a:gd name="T11" fmla="*/ 3 w 3"/>
                      <a:gd name="T12" fmla="*/ 2436 h 2436"/>
                    </a:gdLst>
                    <a:ahLst/>
                    <a:cxnLst>
                      <a:cxn ang="T6">
                        <a:pos x="T0" y="T1"/>
                      </a:cxn>
                      <a:cxn ang="T7">
                        <a:pos x="T2" y="T3"/>
                      </a:cxn>
                      <a:cxn ang="T8">
                        <a:pos x="T4" y="T5"/>
                      </a:cxn>
                    </a:cxnLst>
                    <a:rect l="T9" t="T10" r="T11" b="T12"/>
                    <a:pathLst>
                      <a:path w="3" h="2436">
                        <a:moveTo>
                          <a:pt x="0" y="0"/>
                        </a:moveTo>
                        <a:lnTo>
                          <a:pt x="2" y="2436"/>
                        </a:lnTo>
                        <a:lnTo>
                          <a:pt x="3" y="2436"/>
                        </a:lnTo>
                      </a:path>
                    </a:pathLst>
                  </a:custGeom>
                  <a:noFill/>
                  <a:ln w="6350">
                    <a:solidFill>
                      <a:srgbClr val="0C0CFF"/>
                    </a:solidFill>
                    <a:prstDash val="solid"/>
                    <a:round/>
                    <a:headEnd/>
                    <a:tailEnd/>
                  </a:ln>
                </p:spPr>
                <p:txBody>
                  <a:bodyPr/>
                  <a:lstStyle/>
                  <a:p>
                    <a:endParaRPr lang="en-US"/>
                  </a:p>
                </p:txBody>
              </p:sp>
              <p:sp>
                <p:nvSpPr>
                  <p:cNvPr id="3777" name="Freeform 4079"/>
                  <p:cNvSpPr>
                    <a:spLocks/>
                  </p:cNvSpPr>
                  <p:nvPr/>
                </p:nvSpPr>
                <p:spPr bwMode="auto">
                  <a:xfrm>
                    <a:off x="2946" y="3276"/>
                    <a:ext cx="1" cy="224"/>
                  </a:xfrm>
                  <a:custGeom>
                    <a:avLst/>
                    <a:gdLst>
                      <a:gd name="T0" fmla="*/ 0 w 4"/>
                      <a:gd name="T1" fmla="*/ 0 h 1203"/>
                      <a:gd name="T2" fmla="*/ 3 w 4"/>
                      <a:gd name="T3" fmla="*/ 1203 h 1203"/>
                      <a:gd name="T4" fmla="*/ 4 w 4"/>
                      <a:gd name="T5" fmla="*/ 1203 h 1203"/>
                      <a:gd name="T6" fmla="*/ 0 60000 65536"/>
                      <a:gd name="T7" fmla="*/ 0 60000 65536"/>
                      <a:gd name="T8" fmla="*/ 0 60000 65536"/>
                      <a:gd name="T9" fmla="*/ 0 w 4"/>
                      <a:gd name="T10" fmla="*/ 0 h 1203"/>
                      <a:gd name="T11" fmla="*/ 4 w 4"/>
                      <a:gd name="T12" fmla="*/ 1203 h 1203"/>
                    </a:gdLst>
                    <a:ahLst/>
                    <a:cxnLst>
                      <a:cxn ang="T6">
                        <a:pos x="T0" y="T1"/>
                      </a:cxn>
                      <a:cxn ang="T7">
                        <a:pos x="T2" y="T3"/>
                      </a:cxn>
                      <a:cxn ang="T8">
                        <a:pos x="T4" y="T5"/>
                      </a:cxn>
                    </a:cxnLst>
                    <a:rect l="T9" t="T10" r="T11" b="T12"/>
                    <a:pathLst>
                      <a:path w="4" h="1203">
                        <a:moveTo>
                          <a:pt x="0" y="0"/>
                        </a:moveTo>
                        <a:lnTo>
                          <a:pt x="3" y="1203"/>
                        </a:lnTo>
                        <a:lnTo>
                          <a:pt x="4" y="1203"/>
                        </a:lnTo>
                      </a:path>
                    </a:pathLst>
                  </a:custGeom>
                  <a:noFill/>
                  <a:ln w="6350">
                    <a:solidFill>
                      <a:srgbClr val="0C0CFF"/>
                    </a:solidFill>
                    <a:prstDash val="solid"/>
                    <a:round/>
                    <a:headEnd/>
                    <a:tailEnd/>
                  </a:ln>
                </p:spPr>
                <p:txBody>
                  <a:bodyPr/>
                  <a:lstStyle/>
                  <a:p>
                    <a:endParaRPr lang="en-US"/>
                  </a:p>
                </p:txBody>
              </p:sp>
              <p:sp>
                <p:nvSpPr>
                  <p:cNvPr id="3778" name="Freeform 4080"/>
                  <p:cNvSpPr>
                    <a:spLocks/>
                  </p:cNvSpPr>
                  <p:nvPr/>
                </p:nvSpPr>
                <p:spPr bwMode="auto">
                  <a:xfrm>
                    <a:off x="2947" y="3500"/>
                    <a:ext cx="1" cy="88"/>
                  </a:xfrm>
                  <a:custGeom>
                    <a:avLst/>
                    <a:gdLst>
                      <a:gd name="T0" fmla="*/ 0 w 3"/>
                      <a:gd name="T1" fmla="*/ 0 h 473"/>
                      <a:gd name="T2" fmla="*/ 2 w 3"/>
                      <a:gd name="T3" fmla="*/ 473 h 473"/>
                      <a:gd name="T4" fmla="*/ 3 w 3"/>
                      <a:gd name="T5" fmla="*/ 473 h 473"/>
                      <a:gd name="T6" fmla="*/ 0 60000 65536"/>
                      <a:gd name="T7" fmla="*/ 0 60000 65536"/>
                      <a:gd name="T8" fmla="*/ 0 60000 65536"/>
                      <a:gd name="T9" fmla="*/ 0 w 3"/>
                      <a:gd name="T10" fmla="*/ 0 h 473"/>
                      <a:gd name="T11" fmla="*/ 3 w 3"/>
                      <a:gd name="T12" fmla="*/ 473 h 473"/>
                    </a:gdLst>
                    <a:ahLst/>
                    <a:cxnLst>
                      <a:cxn ang="T6">
                        <a:pos x="T0" y="T1"/>
                      </a:cxn>
                      <a:cxn ang="T7">
                        <a:pos x="T2" y="T3"/>
                      </a:cxn>
                      <a:cxn ang="T8">
                        <a:pos x="T4" y="T5"/>
                      </a:cxn>
                    </a:cxnLst>
                    <a:rect l="T9" t="T10" r="T11" b="T12"/>
                    <a:pathLst>
                      <a:path w="3" h="473">
                        <a:moveTo>
                          <a:pt x="0" y="0"/>
                        </a:moveTo>
                        <a:lnTo>
                          <a:pt x="2" y="473"/>
                        </a:lnTo>
                        <a:lnTo>
                          <a:pt x="3" y="473"/>
                        </a:lnTo>
                      </a:path>
                    </a:pathLst>
                  </a:custGeom>
                  <a:noFill/>
                  <a:ln w="6350">
                    <a:solidFill>
                      <a:srgbClr val="0C0CFF"/>
                    </a:solidFill>
                    <a:prstDash val="solid"/>
                    <a:round/>
                    <a:headEnd/>
                    <a:tailEnd/>
                  </a:ln>
                </p:spPr>
                <p:txBody>
                  <a:bodyPr/>
                  <a:lstStyle/>
                  <a:p>
                    <a:endParaRPr lang="en-US"/>
                  </a:p>
                </p:txBody>
              </p:sp>
              <p:sp>
                <p:nvSpPr>
                  <p:cNvPr id="3779" name="Freeform 4081"/>
                  <p:cNvSpPr>
                    <a:spLocks/>
                  </p:cNvSpPr>
                  <p:nvPr/>
                </p:nvSpPr>
                <p:spPr bwMode="auto">
                  <a:xfrm>
                    <a:off x="2947" y="3588"/>
                    <a:ext cx="1" cy="33"/>
                  </a:xfrm>
                  <a:custGeom>
                    <a:avLst/>
                    <a:gdLst>
                      <a:gd name="T0" fmla="*/ 0 w 4"/>
                      <a:gd name="T1" fmla="*/ 0 h 180"/>
                      <a:gd name="T2" fmla="*/ 3 w 4"/>
                      <a:gd name="T3" fmla="*/ 180 h 180"/>
                      <a:gd name="T4" fmla="*/ 4 w 4"/>
                      <a:gd name="T5" fmla="*/ 180 h 180"/>
                      <a:gd name="T6" fmla="*/ 0 60000 65536"/>
                      <a:gd name="T7" fmla="*/ 0 60000 65536"/>
                      <a:gd name="T8" fmla="*/ 0 60000 65536"/>
                      <a:gd name="T9" fmla="*/ 0 w 4"/>
                      <a:gd name="T10" fmla="*/ 0 h 180"/>
                      <a:gd name="T11" fmla="*/ 4 w 4"/>
                      <a:gd name="T12" fmla="*/ 180 h 180"/>
                    </a:gdLst>
                    <a:ahLst/>
                    <a:cxnLst>
                      <a:cxn ang="T6">
                        <a:pos x="T0" y="T1"/>
                      </a:cxn>
                      <a:cxn ang="T7">
                        <a:pos x="T2" y="T3"/>
                      </a:cxn>
                      <a:cxn ang="T8">
                        <a:pos x="T4" y="T5"/>
                      </a:cxn>
                    </a:cxnLst>
                    <a:rect l="T9" t="T10" r="T11" b="T12"/>
                    <a:pathLst>
                      <a:path w="4" h="180">
                        <a:moveTo>
                          <a:pt x="0" y="0"/>
                        </a:moveTo>
                        <a:lnTo>
                          <a:pt x="3" y="180"/>
                        </a:lnTo>
                        <a:lnTo>
                          <a:pt x="4" y="180"/>
                        </a:lnTo>
                      </a:path>
                    </a:pathLst>
                  </a:custGeom>
                  <a:noFill/>
                  <a:ln w="6350">
                    <a:solidFill>
                      <a:srgbClr val="0C0CFF"/>
                    </a:solidFill>
                    <a:prstDash val="solid"/>
                    <a:round/>
                    <a:headEnd/>
                    <a:tailEnd/>
                  </a:ln>
                </p:spPr>
                <p:txBody>
                  <a:bodyPr/>
                  <a:lstStyle/>
                  <a:p>
                    <a:endParaRPr lang="en-US"/>
                  </a:p>
                </p:txBody>
              </p:sp>
              <p:sp>
                <p:nvSpPr>
                  <p:cNvPr id="3780" name="Freeform 4082"/>
                  <p:cNvSpPr>
                    <a:spLocks/>
                  </p:cNvSpPr>
                  <p:nvPr/>
                </p:nvSpPr>
                <p:spPr bwMode="auto">
                  <a:xfrm>
                    <a:off x="2948" y="3621"/>
                    <a:ext cx="1" cy="16"/>
                  </a:xfrm>
                  <a:custGeom>
                    <a:avLst/>
                    <a:gdLst>
                      <a:gd name="T0" fmla="*/ 0 w 3"/>
                      <a:gd name="T1" fmla="*/ 0 h 81"/>
                      <a:gd name="T2" fmla="*/ 2 w 3"/>
                      <a:gd name="T3" fmla="*/ 81 h 81"/>
                      <a:gd name="T4" fmla="*/ 3 w 3"/>
                      <a:gd name="T5" fmla="*/ 81 h 81"/>
                      <a:gd name="T6" fmla="*/ 0 60000 65536"/>
                      <a:gd name="T7" fmla="*/ 0 60000 65536"/>
                      <a:gd name="T8" fmla="*/ 0 60000 65536"/>
                      <a:gd name="T9" fmla="*/ 0 w 3"/>
                      <a:gd name="T10" fmla="*/ 0 h 81"/>
                      <a:gd name="T11" fmla="*/ 3 w 3"/>
                      <a:gd name="T12" fmla="*/ 81 h 81"/>
                    </a:gdLst>
                    <a:ahLst/>
                    <a:cxnLst>
                      <a:cxn ang="T6">
                        <a:pos x="T0" y="T1"/>
                      </a:cxn>
                      <a:cxn ang="T7">
                        <a:pos x="T2" y="T3"/>
                      </a:cxn>
                      <a:cxn ang="T8">
                        <a:pos x="T4" y="T5"/>
                      </a:cxn>
                    </a:cxnLst>
                    <a:rect l="T9" t="T10" r="T11" b="T12"/>
                    <a:pathLst>
                      <a:path w="3" h="81">
                        <a:moveTo>
                          <a:pt x="0" y="0"/>
                        </a:moveTo>
                        <a:lnTo>
                          <a:pt x="2" y="81"/>
                        </a:lnTo>
                        <a:lnTo>
                          <a:pt x="3" y="81"/>
                        </a:lnTo>
                      </a:path>
                    </a:pathLst>
                  </a:custGeom>
                  <a:noFill/>
                  <a:ln w="6350">
                    <a:solidFill>
                      <a:srgbClr val="0C0CFF"/>
                    </a:solidFill>
                    <a:prstDash val="solid"/>
                    <a:round/>
                    <a:headEnd/>
                    <a:tailEnd/>
                  </a:ln>
                </p:spPr>
                <p:txBody>
                  <a:bodyPr/>
                  <a:lstStyle/>
                  <a:p>
                    <a:endParaRPr lang="en-US"/>
                  </a:p>
                </p:txBody>
              </p:sp>
              <p:sp>
                <p:nvSpPr>
                  <p:cNvPr id="3781" name="Freeform 4083"/>
                  <p:cNvSpPr>
                    <a:spLocks/>
                  </p:cNvSpPr>
                  <p:nvPr/>
                </p:nvSpPr>
                <p:spPr bwMode="auto">
                  <a:xfrm>
                    <a:off x="2948" y="3637"/>
                    <a:ext cx="1" cy="8"/>
                  </a:xfrm>
                  <a:custGeom>
                    <a:avLst/>
                    <a:gdLst>
                      <a:gd name="T0" fmla="*/ 0 w 4"/>
                      <a:gd name="T1" fmla="*/ 0 h 45"/>
                      <a:gd name="T2" fmla="*/ 3 w 4"/>
                      <a:gd name="T3" fmla="*/ 45 h 45"/>
                      <a:gd name="T4" fmla="*/ 4 w 4"/>
                      <a:gd name="T5" fmla="*/ 45 h 45"/>
                      <a:gd name="T6" fmla="*/ 0 60000 65536"/>
                      <a:gd name="T7" fmla="*/ 0 60000 65536"/>
                      <a:gd name="T8" fmla="*/ 0 60000 65536"/>
                      <a:gd name="T9" fmla="*/ 0 w 4"/>
                      <a:gd name="T10" fmla="*/ 0 h 45"/>
                      <a:gd name="T11" fmla="*/ 4 w 4"/>
                      <a:gd name="T12" fmla="*/ 45 h 45"/>
                    </a:gdLst>
                    <a:ahLst/>
                    <a:cxnLst>
                      <a:cxn ang="T6">
                        <a:pos x="T0" y="T1"/>
                      </a:cxn>
                      <a:cxn ang="T7">
                        <a:pos x="T2" y="T3"/>
                      </a:cxn>
                      <a:cxn ang="T8">
                        <a:pos x="T4" y="T5"/>
                      </a:cxn>
                    </a:cxnLst>
                    <a:rect l="T9" t="T10" r="T11" b="T12"/>
                    <a:pathLst>
                      <a:path w="4" h="45">
                        <a:moveTo>
                          <a:pt x="0" y="0"/>
                        </a:moveTo>
                        <a:lnTo>
                          <a:pt x="3" y="45"/>
                        </a:lnTo>
                        <a:lnTo>
                          <a:pt x="4" y="45"/>
                        </a:lnTo>
                      </a:path>
                    </a:pathLst>
                  </a:custGeom>
                  <a:noFill/>
                  <a:ln w="6350">
                    <a:solidFill>
                      <a:srgbClr val="0C0CFF"/>
                    </a:solidFill>
                    <a:prstDash val="solid"/>
                    <a:round/>
                    <a:headEnd/>
                    <a:tailEnd/>
                  </a:ln>
                </p:spPr>
                <p:txBody>
                  <a:bodyPr/>
                  <a:lstStyle/>
                  <a:p>
                    <a:endParaRPr lang="en-US"/>
                  </a:p>
                </p:txBody>
              </p:sp>
              <p:sp>
                <p:nvSpPr>
                  <p:cNvPr id="3782" name="Freeform 4084"/>
                  <p:cNvSpPr>
                    <a:spLocks/>
                  </p:cNvSpPr>
                  <p:nvPr/>
                </p:nvSpPr>
                <p:spPr bwMode="auto">
                  <a:xfrm>
                    <a:off x="2949" y="3645"/>
                    <a:ext cx="1" cy="6"/>
                  </a:xfrm>
                  <a:custGeom>
                    <a:avLst/>
                    <a:gdLst>
                      <a:gd name="T0" fmla="*/ 0 w 3"/>
                      <a:gd name="T1" fmla="*/ 0 h 32"/>
                      <a:gd name="T2" fmla="*/ 2 w 3"/>
                      <a:gd name="T3" fmla="*/ 32 h 32"/>
                      <a:gd name="T4" fmla="*/ 3 w 3"/>
                      <a:gd name="T5" fmla="*/ 32 h 32"/>
                      <a:gd name="T6" fmla="*/ 0 60000 65536"/>
                      <a:gd name="T7" fmla="*/ 0 60000 65536"/>
                      <a:gd name="T8" fmla="*/ 0 60000 65536"/>
                      <a:gd name="T9" fmla="*/ 0 w 3"/>
                      <a:gd name="T10" fmla="*/ 0 h 32"/>
                      <a:gd name="T11" fmla="*/ 3 w 3"/>
                      <a:gd name="T12" fmla="*/ 32 h 32"/>
                    </a:gdLst>
                    <a:ahLst/>
                    <a:cxnLst>
                      <a:cxn ang="T6">
                        <a:pos x="T0" y="T1"/>
                      </a:cxn>
                      <a:cxn ang="T7">
                        <a:pos x="T2" y="T3"/>
                      </a:cxn>
                      <a:cxn ang="T8">
                        <a:pos x="T4" y="T5"/>
                      </a:cxn>
                    </a:cxnLst>
                    <a:rect l="T9" t="T10" r="T11" b="T12"/>
                    <a:pathLst>
                      <a:path w="3" h="32">
                        <a:moveTo>
                          <a:pt x="0" y="0"/>
                        </a:moveTo>
                        <a:lnTo>
                          <a:pt x="2" y="32"/>
                        </a:lnTo>
                        <a:lnTo>
                          <a:pt x="3" y="32"/>
                        </a:lnTo>
                      </a:path>
                    </a:pathLst>
                  </a:custGeom>
                  <a:noFill/>
                  <a:ln w="6350">
                    <a:solidFill>
                      <a:srgbClr val="0C0CFF"/>
                    </a:solidFill>
                    <a:prstDash val="solid"/>
                    <a:round/>
                    <a:headEnd/>
                    <a:tailEnd/>
                  </a:ln>
                </p:spPr>
                <p:txBody>
                  <a:bodyPr/>
                  <a:lstStyle/>
                  <a:p>
                    <a:endParaRPr lang="en-US"/>
                  </a:p>
                </p:txBody>
              </p:sp>
              <p:sp>
                <p:nvSpPr>
                  <p:cNvPr id="3783" name="Freeform 4085"/>
                  <p:cNvSpPr>
                    <a:spLocks/>
                  </p:cNvSpPr>
                  <p:nvPr/>
                </p:nvSpPr>
                <p:spPr bwMode="auto">
                  <a:xfrm>
                    <a:off x="2949" y="3651"/>
                    <a:ext cx="1" cy="4"/>
                  </a:xfrm>
                  <a:custGeom>
                    <a:avLst/>
                    <a:gdLst>
                      <a:gd name="T0" fmla="*/ 0 w 4"/>
                      <a:gd name="T1" fmla="*/ 0 h 23"/>
                      <a:gd name="T2" fmla="*/ 3 w 4"/>
                      <a:gd name="T3" fmla="*/ 23 h 23"/>
                      <a:gd name="T4" fmla="*/ 4 w 4"/>
                      <a:gd name="T5" fmla="*/ 23 h 23"/>
                      <a:gd name="T6" fmla="*/ 0 60000 65536"/>
                      <a:gd name="T7" fmla="*/ 0 60000 65536"/>
                      <a:gd name="T8" fmla="*/ 0 60000 65536"/>
                      <a:gd name="T9" fmla="*/ 0 w 4"/>
                      <a:gd name="T10" fmla="*/ 0 h 23"/>
                      <a:gd name="T11" fmla="*/ 4 w 4"/>
                      <a:gd name="T12" fmla="*/ 23 h 23"/>
                    </a:gdLst>
                    <a:ahLst/>
                    <a:cxnLst>
                      <a:cxn ang="T6">
                        <a:pos x="T0" y="T1"/>
                      </a:cxn>
                      <a:cxn ang="T7">
                        <a:pos x="T2" y="T3"/>
                      </a:cxn>
                      <a:cxn ang="T8">
                        <a:pos x="T4" y="T5"/>
                      </a:cxn>
                    </a:cxnLst>
                    <a:rect l="T9" t="T10" r="T11" b="T12"/>
                    <a:pathLst>
                      <a:path w="4" h="23">
                        <a:moveTo>
                          <a:pt x="0" y="0"/>
                        </a:moveTo>
                        <a:lnTo>
                          <a:pt x="3" y="23"/>
                        </a:lnTo>
                        <a:lnTo>
                          <a:pt x="4" y="23"/>
                        </a:lnTo>
                      </a:path>
                    </a:pathLst>
                  </a:custGeom>
                  <a:noFill/>
                  <a:ln w="6350">
                    <a:solidFill>
                      <a:srgbClr val="0C0CFF"/>
                    </a:solidFill>
                    <a:prstDash val="solid"/>
                    <a:round/>
                    <a:headEnd/>
                    <a:tailEnd/>
                  </a:ln>
                </p:spPr>
                <p:txBody>
                  <a:bodyPr/>
                  <a:lstStyle/>
                  <a:p>
                    <a:endParaRPr lang="en-US"/>
                  </a:p>
                </p:txBody>
              </p:sp>
              <p:sp>
                <p:nvSpPr>
                  <p:cNvPr id="3784" name="Freeform 4086"/>
                  <p:cNvSpPr>
                    <a:spLocks/>
                  </p:cNvSpPr>
                  <p:nvPr/>
                </p:nvSpPr>
                <p:spPr bwMode="auto">
                  <a:xfrm>
                    <a:off x="2950" y="3655"/>
                    <a:ext cx="1" cy="3"/>
                  </a:xfrm>
                  <a:custGeom>
                    <a:avLst/>
                    <a:gdLst>
                      <a:gd name="T0" fmla="*/ 0 w 3"/>
                      <a:gd name="T1" fmla="*/ 0 h 14"/>
                      <a:gd name="T2" fmla="*/ 2 w 3"/>
                      <a:gd name="T3" fmla="*/ 14 h 14"/>
                      <a:gd name="T4" fmla="*/ 3 w 3"/>
                      <a:gd name="T5" fmla="*/ 14 h 14"/>
                      <a:gd name="T6" fmla="*/ 0 60000 65536"/>
                      <a:gd name="T7" fmla="*/ 0 60000 65536"/>
                      <a:gd name="T8" fmla="*/ 0 60000 65536"/>
                      <a:gd name="T9" fmla="*/ 0 w 3"/>
                      <a:gd name="T10" fmla="*/ 0 h 14"/>
                      <a:gd name="T11" fmla="*/ 3 w 3"/>
                      <a:gd name="T12" fmla="*/ 14 h 14"/>
                    </a:gdLst>
                    <a:ahLst/>
                    <a:cxnLst>
                      <a:cxn ang="T6">
                        <a:pos x="T0" y="T1"/>
                      </a:cxn>
                      <a:cxn ang="T7">
                        <a:pos x="T2" y="T3"/>
                      </a:cxn>
                      <a:cxn ang="T8">
                        <a:pos x="T4" y="T5"/>
                      </a:cxn>
                    </a:cxnLst>
                    <a:rect l="T9" t="T10" r="T11" b="T12"/>
                    <a:pathLst>
                      <a:path w="3" h="14">
                        <a:moveTo>
                          <a:pt x="0" y="0"/>
                        </a:moveTo>
                        <a:lnTo>
                          <a:pt x="2" y="14"/>
                        </a:lnTo>
                        <a:lnTo>
                          <a:pt x="3" y="14"/>
                        </a:lnTo>
                      </a:path>
                    </a:pathLst>
                  </a:custGeom>
                  <a:noFill/>
                  <a:ln w="6350">
                    <a:solidFill>
                      <a:srgbClr val="0C0CFF"/>
                    </a:solidFill>
                    <a:prstDash val="solid"/>
                    <a:round/>
                    <a:headEnd/>
                    <a:tailEnd/>
                  </a:ln>
                </p:spPr>
                <p:txBody>
                  <a:bodyPr/>
                  <a:lstStyle/>
                  <a:p>
                    <a:endParaRPr lang="en-US"/>
                  </a:p>
                </p:txBody>
              </p:sp>
              <p:sp>
                <p:nvSpPr>
                  <p:cNvPr id="3785" name="Freeform 4087"/>
                  <p:cNvSpPr>
                    <a:spLocks/>
                  </p:cNvSpPr>
                  <p:nvPr/>
                </p:nvSpPr>
                <p:spPr bwMode="auto">
                  <a:xfrm>
                    <a:off x="2950" y="3658"/>
                    <a:ext cx="1" cy="1"/>
                  </a:xfrm>
                  <a:custGeom>
                    <a:avLst/>
                    <a:gdLst>
                      <a:gd name="T0" fmla="*/ 0 w 4"/>
                      <a:gd name="T1" fmla="*/ 0 h 8"/>
                      <a:gd name="T2" fmla="*/ 3 w 4"/>
                      <a:gd name="T3" fmla="*/ 8 h 8"/>
                      <a:gd name="T4" fmla="*/ 4 w 4"/>
                      <a:gd name="T5" fmla="*/ 8 h 8"/>
                      <a:gd name="T6" fmla="*/ 0 60000 65536"/>
                      <a:gd name="T7" fmla="*/ 0 60000 65536"/>
                      <a:gd name="T8" fmla="*/ 0 60000 65536"/>
                      <a:gd name="T9" fmla="*/ 0 w 4"/>
                      <a:gd name="T10" fmla="*/ 0 h 8"/>
                      <a:gd name="T11" fmla="*/ 4 w 4"/>
                      <a:gd name="T12" fmla="*/ 8 h 8"/>
                    </a:gdLst>
                    <a:ahLst/>
                    <a:cxnLst>
                      <a:cxn ang="T6">
                        <a:pos x="T0" y="T1"/>
                      </a:cxn>
                      <a:cxn ang="T7">
                        <a:pos x="T2" y="T3"/>
                      </a:cxn>
                      <a:cxn ang="T8">
                        <a:pos x="T4" y="T5"/>
                      </a:cxn>
                    </a:cxnLst>
                    <a:rect l="T9" t="T10" r="T11" b="T12"/>
                    <a:pathLst>
                      <a:path w="4" h="8">
                        <a:moveTo>
                          <a:pt x="0" y="0"/>
                        </a:moveTo>
                        <a:lnTo>
                          <a:pt x="3" y="8"/>
                        </a:lnTo>
                        <a:lnTo>
                          <a:pt x="4" y="8"/>
                        </a:lnTo>
                      </a:path>
                    </a:pathLst>
                  </a:custGeom>
                  <a:noFill/>
                  <a:ln w="6350">
                    <a:solidFill>
                      <a:srgbClr val="0C0CFF"/>
                    </a:solidFill>
                    <a:prstDash val="solid"/>
                    <a:round/>
                    <a:headEnd/>
                    <a:tailEnd/>
                  </a:ln>
                </p:spPr>
                <p:txBody>
                  <a:bodyPr/>
                  <a:lstStyle/>
                  <a:p>
                    <a:endParaRPr lang="en-US"/>
                  </a:p>
                </p:txBody>
              </p:sp>
              <p:sp>
                <p:nvSpPr>
                  <p:cNvPr id="3786" name="Freeform 4088"/>
                  <p:cNvSpPr>
                    <a:spLocks/>
                  </p:cNvSpPr>
                  <p:nvPr/>
                </p:nvSpPr>
                <p:spPr bwMode="auto">
                  <a:xfrm>
                    <a:off x="2951" y="3659"/>
                    <a:ext cx="1" cy="1"/>
                  </a:xfrm>
                  <a:custGeom>
                    <a:avLst/>
                    <a:gdLst>
                      <a:gd name="T0" fmla="*/ 0 w 3"/>
                      <a:gd name="T1" fmla="*/ 0 h 4"/>
                      <a:gd name="T2" fmla="*/ 2 w 3"/>
                      <a:gd name="T3" fmla="*/ 4 h 4"/>
                      <a:gd name="T4" fmla="*/ 3 w 3"/>
                      <a:gd name="T5" fmla="*/ 4 h 4"/>
                      <a:gd name="T6" fmla="*/ 0 60000 65536"/>
                      <a:gd name="T7" fmla="*/ 0 60000 65536"/>
                      <a:gd name="T8" fmla="*/ 0 60000 65536"/>
                      <a:gd name="T9" fmla="*/ 0 w 3"/>
                      <a:gd name="T10" fmla="*/ 0 h 4"/>
                      <a:gd name="T11" fmla="*/ 3 w 3"/>
                      <a:gd name="T12" fmla="*/ 4 h 4"/>
                    </a:gdLst>
                    <a:ahLst/>
                    <a:cxnLst>
                      <a:cxn ang="T6">
                        <a:pos x="T0" y="T1"/>
                      </a:cxn>
                      <a:cxn ang="T7">
                        <a:pos x="T2" y="T3"/>
                      </a:cxn>
                      <a:cxn ang="T8">
                        <a:pos x="T4" y="T5"/>
                      </a:cxn>
                    </a:cxnLst>
                    <a:rect l="T9" t="T10" r="T11" b="T12"/>
                    <a:pathLst>
                      <a:path w="3" h="4">
                        <a:moveTo>
                          <a:pt x="0" y="0"/>
                        </a:moveTo>
                        <a:lnTo>
                          <a:pt x="2" y="4"/>
                        </a:lnTo>
                        <a:lnTo>
                          <a:pt x="3" y="4"/>
                        </a:lnTo>
                      </a:path>
                    </a:pathLst>
                  </a:custGeom>
                  <a:noFill/>
                  <a:ln w="6350">
                    <a:solidFill>
                      <a:srgbClr val="0C0CFF"/>
                    </a:solidFill>
                    <a:prstDash val="solid"/>
                    <a:round/>
                    <a:headEnd/>
                    <a:tailEnd/>
                  </a:ln>
                </p:spPr>
                <p:txBody>
                  <a:bodyPr/>
                  <a:lstStyle/>
                  <a:p>
                    <a:endParaRPr lang="en-US"/>
                  </a:p>
                </p:txBody>
              </p:sp>
              <p:sp>
                <p:nvSpPr>
                  <p:cNvPr id="3787" name="Freeform 4089"/>
                  <p:cNvSpPr>
                    <a:spLocks/>
                  </p:cNvSpPr>
                  <p:nvPr/>
                </p:nvSpPr>
                <p:spPr bwMode="auto">
                  <a:xfrm>
                    <a:off x="2951" y="3660"/>
                    <a:ext cx="1" cy="1"/>
                  </a:xfrm>
                  <a:custGeom>
                    <a:avLst/>
                    <a:gdLst>
                      <a:gd name="T0" fmla="*/ 0 w 4"/>
                      <a:gd name="T1" fmla="*/ 0 h 3"/>
                      <a:gd name="T2" fmla="*/ 3 w 4"/>
                      <a:gd name="T3" fmla="*/ 3 h 3"/>
                      <a:gd name="T4" fmla="*/ 4 w 4"/>
                      <a:gd name="T5" fmla="*/ 3 h 3"/>
                      <a:gd name="T6" fmla="*/ 0 60000 65536"/>
                      <a:gd name="T7" fmla="*/ 0 60000 65536"/>
                      <a:gd name="T8" fmla="*/ 0 60000 65536"/>
                      <a:gd name="T9" fmla="*/ 0 w 4"/>
                      <a:gd name="T10" fmla="*/ 0 h 3"/>
                      <a:gd name="T11" fmla="*/ 4 w 4"/>
                      <a:gd name="T12" fmla="*/ 3 h 3"/>
                    </a:gdLst>
                    <a:ahLst/>
                    <a:cxnLst>
                      <a:cxn ang="T6">
                        <a:pos x="T0" y="T1"/>
                      </a:cxn>
                      <a:cxn ang="T7">
                        <a:pos x="T2" y="T3"/>
                      </a:cxn>
                      <a:cxn ang="T8">
                        <a:pos x="T4" y="T5"/>
                      </a:cxn>
                    </a:cxnLst>
                    <a:rect l="T9" t="T10" r="T11" b="T12"/>
                    <a:pathLst>
                      <a:path w="4" h="3">
                        <a:moveTo>
                          <a:pt x="0" y="0"/>
                        </a:moveTo>
                        <a:lnTo>
                          <a:pt x="3" y="3"/>
                        </a:lnTo>
                        <a:lnTo>
                          <a:pt x="4" y="3"/>
                        </a:lnTo>
                      </a:path>
                    </a:pathLst>
                  </a:custGeom>
                  <a:noFill/>
                  <a:ln w="6350">
                    <a:solidFill>
                      <a:srgbClr val="0C0CFF"/>
                    </a:solidFill>
                    <a:prstDash val="solid"/>
                    <a:round/>
                    <a:headEnd/>
                    <a:tailEnd/>
                  </a:ln>
                </p:spPr>
                <p:txBody>
                  <a:bodyPr/>
                  <a:lstStyle/>
                  <a:p>
                    <a:endParaRPr lang="en-US"/>
                  </a:p>
                </p:txBody>
              </p:sp>
              <p:sp>
                <p:nvSpPr>
                  <p:cNvPr id="3788" name="Freeform 4090"/>
                  <p:cNvSpPr>
                    <a:spLocks/>
                  </p:cNvSpPr>
                  <p:nvPr/>
                </p:nvSpPr>
                <p:spPr bwMode="auto">
                  <a:xfrm>
                    <a:off x="2952" y="3661"/>
                    <a:ext cx="1" cy="1"/>
                  </a:xfrm>
                  <a:custGeom>
                    <a:avLst/>
                    <a:gdLst>
                      <a:gd name="T0" fmla="*/ 0 w 3"/>
                      <a:gd name="T1" fmla="*/ 0 h 3"/>
                      <a:gd name="T2" fmla="*/ 2 w 3"/>
                      <a:gd name="T3" fmla="*/ 3 h 3"/>
                      <a:gd name="T4" fmla="*/ 3 w 3"/>
                      <a:gd name="T5" fmla="*/ 3 h 3"/>
                      <a:gd name="T6" fmla="*/ 0 60000 65536"/>
                      <a:gd name="T7" fmla="*/ 0 60000 65536"/>
                      <a:gd name="T8" fmla="*/ 0 60000 65536"/>
                      <a:gd name="T9" fmla="*/ 0 w 3"/>
                      <a:gd name="T10" fmla="*/ 0 h 3"/>
                      <a:gd name="T11" fmla="*/ 3 w 3"/>
                      <a:gd name="T12" fmla="*/ 3 h 3"/>
                    </a:gdLst>
                    <a:ahLst/>
                    <a:cxnLst>
                      <a:cxn ang="T6">
                        <a:pos x="T0" y="T1"/>
                      </a:cxn>
                      <a:cxn ang="T7">
                        <a:pos x="T2" y="T3"/>
                      </a:cxn>
                      <a:cxn ang="T8">
                        <a:pos x="T4" y="T5"/>
                      </a:cxn>
                    </a:cxnLst>
                    <a:rect l="T9" t="T10" r="T11" b="T12"/>
                    <a:pathLst>
                      <a:path w="3" h="3">
                        <a:moveTo>
                          <a:pt x="0" y="0"/>
                        </a:moveTo>
                        <a:lnTo>
                          <a:pt x="2" y="3"/>
                        </a:lnTo>
                        <a:lnTo>
                          <a:pt x="3" y="3"/>
                        </a:lnTo>
                      </a:path>
                    </a:pathLst>
                  </a:custGeom>
                  <a:noFill/>
                  <a:ln w="6350">
                    <a:solidFill>
                      <a:srgbClr val="0C0CFF"/>
                    </a:solidFill>
                    <a:prstDash val="solid"/>
                    <a:round/>
                    <a:headEnd/>
                    <a:tailEnd/>
                  </a:ln>
                </p:spPr>
                <p:txBody>
                  <a:bodyPr/>
                  <a:lstStyle/>
                  <a:p>
                    <a:endParaRPr lang="en-US"/>
                  </a:p>
                </p:txBody>
              </p:sp>
              <p:sp>
                <p:nvSpPr>
                  <p:cNvPr id="3789" name="Freeform 4091"/>
                  <p:cNvSpPr>
                    <a:spLocks/>
                  </p:cNvSpPr>
                  <p:nvPr/>
                </p:nvSpPr>
                <p:spPr bwMode="auto">
                  <a:xfrm>
                    <a:off x="2952" y="3661"/>
                    <a:ext cx="1" cy="1"/>
                  </a:xfrm>
                  <a:custGeom>
                    <a:avLst/>
                    <a:gdLst>
                      <a:gd name="T0" fmla="*/ 0 w 4"/>
                      <a:gd name="T1" fmla="*/ 0 h 2"/>
                      <a:gd name="T2" fmla="*/ 3 w 4"/>
                      <a:gd name="T3" fmla="*/ 2 h 2"/>
                      <a:gd name="T4" fmla="*/ 4 w 4"/>
                      <a:gd name="T5" fmla="*/ 2 h 2"/>
                      <a:gd name="T6" fmla="*/ 0 60000 65536"/>
                      <a:gd name="T7" fmla="*/ 0 60000 65536"/>
                      <a:gd name="T8" fmla="*/ 0 60000 65536"/>
                      <a:gd name="T9" fmla="*/ 0 w 4"/>
                      <a:gd name="T10" fmla="*/ 0 h 2"/>
                      <a:gd name="T11" fmla="*/ 4 w 4"/>
                      <a:gd name="T12" fmla="*/ 2 h 2"/>
                    </a:gdLst>
                    <a:ahLst/>
                    <a:cxnLst>
                      <a:cxn ang="T6">
                        <a:pos x="T0" y="T1"/>
                      </a:cxn>
                      <a:cxn ang="T7">
                        <a:pos x="T2" y="T3"/>
                      </a:cxn>
                      <a:cxn ang="T8">
                        <a:pos x="T4" y="T5"/>
                      </a:cxn>
                    </a:cxnLst>
                    <a:rect l="T9" t="T10" r="T11" b="T12"/>
                    <a:pathLst>
                      <a:path w="4" h="2">
                        <a:moveTo>
                          <a:pt x="0" y="0"/>
                        </a:moveTo>
                        <a:lnTo>
                          <a:pt x="3" y="2"/>
                        </a:lnTo>
                        <a:lnTo>
                          <a:pt x="4" y="2"/>
                        </a:lnTo>
                      </a:path>
                    </a:pathLst>
                  </a:custGeom>
                  <a:noFill/>
                  <a:ln w="6350">
                    <a:solidFill>
                      <a:srgbClr val="0C0CFF"/>
                    </a:solidFill>
                    <a:prstDash val="solid"/>
                    <a:round/>
                    <a:headEnd/>
                    <a:tailEnd/>
                  </a:ln>
                </p:spPr>
                <p:txBody>
                  <a:bodyPr/>
                  <a:lstStyle/>
                  <a:p>
                    <a:endParaRPr lang="en-US"/>
                  </a:p>
                </p:txBody>
              </p:sp>
              <p:sp>
                <p:nvSpPr>
                  <p:cNvPr id="3790" name="Freeform 4092"/>
                  <p:cNvSpPr>
                    <a:spLocks/>
                  </p:cNvSpPr>
                  <p:nvPr/>
                </p:nvSpPr>
                <p:spPr bwMode="auto">
                  <a:xfrm>
                    <a:off x="2953" y="3662"/>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3791" name="Freeform 4093"/>
                  <p:cNvSpPr>
                    <a:spLocks/>
                  </p:cNvSpPr>
                  <p:nvPr/>
                </p:nvSpPr>
                <p:spPr bwMode="auto">
                  <a:xfrm>
                    <a:off x="2953" y="3662"/>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3792" name="Freeform 4094"/>
                  <p:cNvSpPr>
                    <a:spLocks/>
                  </p:cNvSpPr>
                  <p:nvPr/>
                </p:nvSpPr>
                <p:spPr bwMode="auto">
                  <a:xfrm>
                    <a:off x="2953" y="3662"/>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3793" name="Freeform 4095"/>
                  <p:cNvSpPr>
                    <a:spLocks/>
                  </p:cNvSpPr>
                  <p:nvPr/>
                </p:nvSpPr>
                <p:spPr bwMode="auto">
                  <a:xfrm>
                    <a:off x="2954" y="3662"/>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3794" name="Freeform 4096"/>
                  <p:cNvSpPr>
                    <a:spLocks/>
                  </p:cNvSpPr>
                  <p:nvPr/>
                </p:nvSpPr>
                <p:spPr bwMode="auto">
                  <a:xfrm>
                    <a:off x="2954" y="3662"/>
                    <a:ext cx="1" cy="1"/>
                  </a:xfrm>
                  <a:custGeom>
                    <a:avLst/>
                    <a:gdLst>
                      <a:gd name="T0" fmla="*/ 0 w 4"/>
                      <a:gd name="T1" fmla="*/ 0 h 3"/>
                      <a:gd name="T2" fmla="*/ 3 w 4"/>
                      <a:gd name="T3" fmla="*/ 3 h 3"/>
                      <a:gd name="T4" fmla="*/ 4 w 4"/>
                      <a:gd name="T5" fmla="*/ 3 h 3"/>
                      <a:gd name="T6" fmla="*/ 0 60000 65536"/>
                      <a:gd name="T7" fmla="*/ 0 60000 65536"/>
                      <a:gd name="T8" fmla="*/ 0 60000 65536"/>
                      <a:gd name="T9" fmla="*/ 0 w 4"/>
                      <a:gd name="T10" fmla="*/ 0 h 3"/>
                      <a:gd name="T11" fmla="*/ 4 w 4"/>
                      <a:gd name="T12" fmla="*/ 3 h 3"/>
                    </a:gdLst>
                    <a:ahLst/>
                    <a:cxnLst>
                      <a:cxn ang="T6">
                        <a:pos x="T0" y="T1"/>
                      </a:cxn>
                      <a:cxn ang="T7">
                        <a:pos x="T2" y="T3"/>
                      </a:cxn>
                      <a:cxn ang="T8">
                        <a:pos x="T4" y="T5"/>
                      </a:cxn>
                    </a:cxnLst>
                    <a:rect l="T9" t="T10" r="T11" b="T12"/>
                    <a:pathLst>
                      <a:path w="4" h="3">
                        <a:moveTo>
                          <a:pt x="0" y="0"/>
                        </a:moveTo>
                        <a:lnTo>
                          <a:pt x="3" y="3"/>
                        </a:lnTo>
                        <a:lnTo>
                          <a:pt x="4" y="3"/>
                        </a:lnTo>
                      </a:path>
                    </a:pathLst>
                  </a:custGeom>
                  <a:noFill/>
                  <a:ln w="6350">
                    <a:solidFill>
                      <a:srgbClr val="0C0CFF"/>
                    </a:solidFill>
                    <a:prstDash val="solid"/>
                    <a:round/>
                    <a:headEnd/>
                    <a:tailEnd/>
                  </a:ln>
                </p:spPr>
                <p:txBody>
                  <a:bodyPr/>
                  <a:lstStyle/>
                  <a:p>
                    <a:endParaRPr lang="en-US"/>
                  </a:p>
                </p:txBody>
              </p:sp>
              <p:sp>
                <p:nvSpPr>
                  <p:cNvPr id="3795" name="Freeform 4097"/>
                  <p:cNvSpPr>
                    <a:spLocks/>
                  </p:cNvSpPr>
                  <p:nvPr/>
                </p:nvSpPr>
                <p:spPr bwMode="auto">
                  <a:xfrm>
                    <a:off x="2955" y="3662"/>
                    <a:ext cx="1" cy="1"/>
                  </a:xfrm>
                  <a:custGeom>
                    <a:avLst/>
                    <a:gdLst>
                      <a:gd name="T0" fmla="*/ 0 w 3"/>
                      <a:gd name="T1" fmla="*/ 0 h 5"/>
                      <a:gd name="T2" fmla="*/ 2 w 3"/>
                      <a:gd name="T3" fmla="*/ 5 h 5"/>
                      <a:gd name="T4" fmla="*/ 3 w 3"/>
                      <a:gd name="T5" fmla="*/ 5 h 5"/>
                      <a:gd name="T6" fmla="*/ 0 60000 65536"/>
                      <a:gd name="T7" fmla="*/ 0 60000 65536"/>
                      <a:gd name="T8" fmla="*/ 0 60000 65536"/>
                      <a:gd name="T9" fmla="*/ 0 w 3"/>
                      <a:gd name="T10" fmla="*/ 0 h 5"/>
                      <a:gd name="T11" fmla="*/ 3 w 3"/>
                      <a:gd name="T12" fmla="*/ 5 h 5"/>
                    </a:gdLst>
                    <a:ahLst/>
                    <a:cxnLst>
                      <a:cxn ang="T6">
                        <a:pos x="T0" y="T1"/>
                      </a:cxn>
                      <a:cxn ang="T7">
                        <a:pos x="T2" y="T3"/>
                      </a:cxn>
                      <a:cxn ang="T8">
                        <a:pos x="T4" y="T5"/>
                      </a:cxn>
                    </a:cxnLst>
                    <a:rect l="T9" t="T10" r="T11" b="T12"/>
                    <a:pathLst>
                      <a:path w="3" h="5">
                        <a:moveTo>
                          <a:pt x="0" y="0"/>
                        </a:moveTo>
                        <a:lnTo>
                          <a:pt x="2" y="5"/>
                        </a:lnTo>
                        <a:lnTo>
                          <a:pt x="3" y="5"/>
                        </a:lnTo>
                      </a:path>
                    </a:pathLst>
                  </a:custGeom>
                  <a:noFill/>
                  <a:ln w="6350">
                    <a:solidFill>
                      <a:srgbClr val="0C0CFF"/>
                    </a:solidFill>
                    <a:prstDash val="solid"/>
                    <a:round/>
                    <a:headEnd/>
                    <a:tailEnd/>
                  </a:ln>
                </p:spPr>
                <p:txBody>
                  <a:bodyPr/>
                  <a:lstStyle/>
                  <a:p>
                    <a:endParaRPr lang="en-US"/>
                  </a:p>
                </p:txBody>
              </p:sp>
              <p:sp>
                <p:nvSpPr>
                  <p:cNvPr id="3796" name="Freeform 4098"/>
                  <p:cNvSpPr>
                    <a:spLocks/>
                  </p:cNvSpPr>
                  <p:nvPr/>
                </p:nvSpPr>
                <p:spPr bwMode="auto">
                  <a:xfrm>
                    <a:off x="2955" y="3663"/>
                    <a:ext cx="1" cy="1"/>
                  </a:xfrm>
                  <a:custGeom>
                    <a:avLst/>
                    <a:gdLst>
                      <a:gd name="T0" fmla="*/ 0 w 4"/>
                      <a:gd name="T1" fmla="*/ 0 h 5"/>
                      <a:gd name="T2" fmla="*/ 3 w 4"/>
                      <a:gd name="T3" fmla="*/ 5 h 5"/>
                      <a:gd name="T4" fmla="*/ 4 w 4"/>
                      <a:gd name="T5" fmla="*/ 5 h 5"/>
                      <a:gd name="T6" fmla="*/ 0 60000 65536"/>
                      <a:gd name="T7" fmla="*/ 0 60000 65536"/>
                      <a:gd name="T8" fmla="*/ 0 60000 65536"/>
                      <a:gd name="T9" fmla="*/ 0 w 4"/>
                      <a:gd name="T10" fmla="*/ 0 h 5"/>
                      <a:gd name="T11" fmla="*/ 4 w 4"/>
                      <a:gd name="T12" fmla="*/ 5 h 5"/>
                    </a:gdLst>
                    <a:ahLst/>
                    <a:cxnLst>
                      <a:cxn ang="T6">
                        <a:pos x="T0" y="T1"/>
                      </a:cxn>
                      <a:cxn ang="T7">
                        <a:pos x="T2" y="T3"/>
                      </a:cxn>
                      <a:cxn ang="T8">
                        <a:pos x="T4" y="T5"/>
                      </a:cxn>
                    </a:cxnLst>
                    <a:rect l="T9" t="T10" r="T11" b="T12"/>
                    <a:pathLst>
                      <a:path w="4" h="5">
                        <a:moveTo>
                          <a:pt x="0" y="0"/>
                        </a:moveTo>
                        <a:lnTo>
                          <a:pt x="3" y="5"/>
                        </a:lnTo>
                        <a:lnTo>
                          <a:pt x="4" y="5"/>
                        </a:lnTo>
                      </a:path>
                    </a:pathLst>
                  </a:custGeom>
                  <a:noFill/>
                  <a:ln w="6350">
                    <a:solidFill>
                      <a:srgbClr val="0C0CFF"/>
                    </a:solidFill>
                    <a:prstDash val="solid"/>
                    <a:round/>
                    <a:headEnd/>
                    <a:tailEnd/>
                  </a:ln>
                </p:spPr>
                <p:txBody>
                  <a:bodyPr/>
                  <a:lstStyle/>
                  <a:p>
                    <a:endParaRPr lang="en-US"/>
                  </a:p>
                </p:txBody>
              </p:sp>
              <p:sp>
                <p:nvSpPr>
                  <p:cNvPr id="3797" name="Freeform 4099"/>
                  <p:cNvSpPr>
                    <a:spLocks/>
                  </p:cNvSpPr>
                  <p:nvPr/>
                </p:nvSpPr>
                <p:spPr bwMode="auto">
                  <a:xfrm>
                    <a:off x="2956" y="3664"/>
                    <a:ext cx="1" cy="1"/>
                  </a:xfrm>
                  <a:custGeom>
                    <a:avLst/>
                    <a:gdLst>
                      <a:gd name="T0" fmla="*/ 0 w 3"/>
                      <a:gd name="T1" fmla="*/ 0 h 5"/>
                      <a:gd name="T2" fmla="*/ 2 w 3"/>
                      <a:gd name="T3" fmla="*/ 5 h 5"/>
                      <a:gd name="T4" fmla="*/ 3 w 3"/>
                      <a:gd name="T5" fmla="*/ 5 h 5"/>
                      <a:gd name="T6" fmla="*/ 0 60000 65536"/>
                      <a:gd name="T7" fmla="*/ 0 60000 65536"/>
                      <a:gd name="T8" fmla="*/ 0 60000 65536"/>
                      <a:gd name="T9" fmla="*/ 0 w 3"/>
                      <a:gd name="T10" fmla="*/ 0 h 5"/>
                      <a:gd name="T11" fmla="*/ 3 w 3"/>
                      <a:gd name="T12" fmla="*/ 5 h 5"/>
                    </a:gdLst>
                    <a:ahLst/>
                    <a:cxnLst>
                      <a:cxn ang="T6">
                        <a:pos x="T0" y="T1"/>
                      </a:cxn>
                      <a:cxn ang="T7">
                        <a:pos x="T2" y="T3"/>
                      </a:cxn>
                      <a:cxn ang="T8">
                        <a:pos x="T4" y="T5"/>
                      </a:cxn>
                    </a:cxnLst>
                    <a:rect l="T9" t="T10" r="T11" b="T12"/>
                    <a:pathLst>
                      <a:path w="3" h="5">
                        <a:moveTo>
                          <a:pt x="0" y="0"/>
                        </a:moveTo>
                        <a:lnTo>
                          <a:pt x="2" y="5"/>
                        </a:lnTo>
                        <a:lnTo>
                          <a:pt x="3" y="5"/>
                        </a:lnTo>
                      </a:path>
                    </a:pathLst>
                  </a:custGeom>
                  <a:noFill/>
                  <a:ln w="6350">
                    <a:solidFill>
                      <a:srgbClr val="0C0CFF"/>
                    </a:solidFill>
                    <a:prstDash val="solid"/>
                    <a:round/>
                    <a:headEnd/>
                    <a:tailEnd/>
                  </a:ln>
                </p:spPr>
                <p:txBody>
                  <a:bodyPr/>
                  <a:lstStyle/>
                  <a:p>
                    <a:endParaRPr lang="en-US"/>
                  </a:p>
                </p:txBody>
              </p:sp>
              <p:sp>
                <p:nvSpPr>
                  <p:cNvPr id="3798" name="Freeform 4100"/>
                  <p:cNvSpPr>
                    <a:spLocks/>
                  </p:cNvSpPr>
                  <p:nvPr/>
                </p:nvSpPr>
                <p:spPr bwMode="auto">
                  <a:xfrm>
                    <a:off x="2956" y="3665"/>
                    <a:ext cx="1" cy="1"/>
                  </a:xfrm>
                  <a:custGeom>
                    <a:avLst/>
                    <a:gdLst>
                      <a:gd name="T0" fmla="*/ 0 w 4"/>
                      <a:gd name="T1" fmla="*/ 0 h 2"/>
                      <a:gd name="T2" fmla="*/ 3 w 4"/>
                      <a:gd name="T3" fmla="*/ 2 h 2"/>
                      <a:gd name="T4" fmla="*/ 4 w 4"/>
                      <a:gd name="T5" fmla="*/ 2 h 2"/>
                      <a:gd name="T6" fmla="*/ 0 60000 65536"/>
                      <a:gd name="T7" fmla="*/ 0 60000 65536"/>
                      <a:gd name="T8" fmla="*/ 0 60000 65536"/>
                      <a:gd name="T9" fmla="*/ 0 w 4"/>
                      <a:gd name="T10" fmla="*/ 0 h 2"/>
                      <a:gd name="T11" fmla="*/ 4 w 4"/>
                      <a:gd name="T12" fmla="*/ 2 h 2"/>
                    </a:gdLst>
                    <a:ahLst/>
                    <a:cxnLst>
                      <a:cxn ang="T6">
                        <a:pos x="T0" y="T1"/>
                      </a:cxn>
                      <a:cxn ang="T7">
                        <a:pos x="T2" y="T3"/>
                      </a:cxn>
                      <a:cxn ang="T8">
                        <a:pos x="T4" y="T5"/>
                      </a:cxn>
                    </a:cxnLst>
                    <a:rect l="T9" t="T10" r="T11" b="T12"/>
                    <a:pathLst>
                      <a:path w="4" h="2">
                        <a:moveTo>
                          <a:pt x="0" y="0"/>
                        </a:moveTo>
                        <a:lnTo>
                          <a:pt x="3" y="2"/>
                        </a:lnTo>
                        <a:lnTo>
                          <a:pt x="4" y="2"/>
                        </a:lnTo>
                      </a:path>
                    </a:pathLst>
                  </a:custGeom>
                  <a:noFill/>
                  <a:ln w="6350">
                    <a:solidFill>
                      <a:srgbClr val="0C0CFF"/>
                    </a:solidFill>
                    <a:prstDash val="solid"/>
                    <a:round/>
                    <a:headEnd/>
                    <a:tailEnd/>
                  </a:ln>
                </p:spPr>
                <p:txBody>
                  <a:bodyPr/>
                  <a:lstStyle/>
                  <a:p>
                    <a:endParaRPr lang="en-US"/>
                  </a:p>
                </p:txBody>
              </p:sp>
              <p:sp>
                <p:nvSpPr>
                  <p:cNvPr id="3799" name="Freeform 4101"/>
                  <p:cNvSpPr>
                    <a:spLocks/>
                  </p:cNvSpPr>
                  <p:nvPr/>
                </p:nvSpPr>
                <p:spPr bwMode="auto">
                  <a:xfrm>
                    <a:off x="2957" y="3666"/>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3800" name="Freeform 4102"/>
                  <p:cNvSpPr>
                    <a:spLocks/>
                  </p:cNvSpPr>
                  <p:nvPr/>
                </p:nvSpPr>
                <p:spPr bwMode="auto">
                  <a:xfrm>
                    <a:off x="2957" y="3666"/>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3801" name="Freeform 4103"/>
                  <p:cNvSpPr>
                    <a:spLocks/>
                  </p:cNvSpPr>
                  <p:nvPr/>
                </p:nvSpPr>
                <p:spPr bwMode="auto">
                  <a:xfrm>
                    <a:off x="2958" y="3666"/>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3802" name="Freeform 4104"/>
                  <p:cNvSpPr>
                    <a:spLocks/>
                  </p:cNvSpPr>
                  <p:nvPr/>
                </p:nvSpPr>
                <p:spPr bwMode="auto">
                  <a:xfrm>
                    <a:off x="2958" y="3666"/>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3803" name="Freeform 4105"/>
                  <p:cNvSpPr>
                    <a:spLocks/>
                  </p:cNvSpPr>
                  <p:nvPr/>
                </p:nvSpPr>
                <p:spPr bwMode="auto">
                  <a:xfrm>
                    <a:off x="2958" y="3666"/>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3804" name="Freeform 4106"/>
                  <p:cNvSpPr>
                    <a:spLocks/>
                  </p:cNvSpPr>
                  <p:nvPr/>
                </p:nvSpPr>
                <p:spPr bwMode="auto">
                  <a:xfrm>
                    <a:off x="2959" y="3666"/>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3805" name="Freeform 4107"/>
                  <p:cNvSpPr>
                    <a:spLocks/>
                  </p:cNvSpPr>
                  <p:nvPr/>
                </p:nvSpPr>
                <p:spPr bwMode="auto">
                  <a:xfrm>
                    <a:off x="2959" y="3666"/>
                    <a:ext cx="1" cy="1"/>
                  </a:xfrm>
                  <a:custGeom>
                    <a:avLst/>
                    <a:gdLst>
                      <a:gd name="T0" fmla="*/ 0 w 3"/>
                      <a:gd name="T1" fmla="*/ 0 h 2"/>
                      <a:gd name="T2" fmla="*/ 2 w 3"/>
                      <a:gd name="T3" fmla="*/ 2 h 2"/>
                      <a:gd name="T4" fmla="*/ 3 w 3"/>
                      <a:gd name="T5" fmla="*/ 2 h 2"/>
                      <a:gd name="T6" fmla="*/ 0 60000 65536"/>
                      <a:gd name="T7" fmla="*/ 0 60000 65536"/>
                      <a:gd name="T8" fmla="*/ 0 60000 65536"/>
                      <a:gd name="T9" fmla="*/ 0 w 3"/>
                      <a:gd name="T10" fmla="*/ 0 h 2"/>
                      <a:gd name="T11" fmla="*/ 3 w 3"/>
                      <a:gd name="T12" fmla="*/ 2 h 2"/>
                    </a:gdLst>
                    <a:ahLst/>
                    <a:cxnLst>
                      <a:cxn ang="T6">
                        <a:pos x="T0" y="T1"/>
                      </a:cxn>
                      <a:cxn ang="T7">
                        <a:pos x="T2" y="T3"/>
                      </a:cxn>
                      <a:cxn ang="T8">
                        <a:pos x="T4" y="T5"/>
                      </a:cxn>
                    </a:cxnLst>
                    <a:rect l="T9" t="T10" r="T11" b="T12"/>
                    <a:pathLst>
                      <a:path w="3" h="2">
                        <a:moveTo>
                          <a:pt x="0" y="0"/>
                        </a:moveTo>
                        <a:lnTo>
                          <a:pt x="2" y="2"/>
                        </a:lnTo>
                        <a:lnTo>
                          <a:pt x="3" y="2"/>
                        </a:lnTo>
                      </a:path>
                    </a:pathLst>
                  </a:custGeom>
                  <a:noFill/>
                  <a:ln w="6350">
                    <a:solidFill>
                      <a:srgbClr val="0C0CFF"/>
                    </a:solidFill>
                    <a:prstDash val="solid"/>
                    <a:round/>
                    <a:headEnd/>
                    <a:tailEnd/>
                  </a:ln>
                </p:spPr>
                <p:txBody>
                  <a:bodyPr/>
                  <a:lstStyle/>
                  <a:p>
                    <a:endParaRPr lang="en-US"/>
                  </a:p>
                </p:txBody>
              </p:sp>
              <p:sp>
                <p:nvSpPr>
                  <p:cNvPr id="3806" name="Freeform 4108"/>
                  <p:cNvSpPr>
                    <a:spLocks/>
                  </p:cNvSpPr>
                  <p:nvPr/>
                </p:nvSpPr>
                <p:spPr bwMode="auto">
                  <a:xfrm>
                    <a:off x="2960" y="3666"/>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3807" name="Freeform 4109"/>
                  <p:cNvSpPr>
                    <a:spLocks/>
                  </p:cNvSpPr>
                  <p:nvPr/>
                </p:nvSpPr>
                <p:spPr bwMode="auto">
                  <a:xfrm>
                    <a:off x="2960" y="3666"/>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3808" name="Freeform 4110"/>
                  <p:cNvSpPr>
                    <a:spLocks/>
                  </p:cNvSpPr>
                  <p:nvPr/>
                </p:nvSpPr>
                <p:spPr bwMode="auto">
                  <a:xfrm>
                    <a:off x="2961" y="3666"/>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3809" name="Freeform 4111"/>
                  <p:cNvSpPr>
                    <a:spLocks/>
                  </p:cNvSpPr>
                  <p:nvPr/>
                </p:nvSpPr>
                <p:spPr bwMode="auto">
                  <a:xfrm>
                    <a:off x="2961" y="3666"/>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3810" name="Freeform 4112"/>
                  <p:cNvSpPr>
                    <a:spLocks/>
                  </p:cNvSpPr>
                  <p:nvPr/>
                </p:nvSpPr>
                <p:spPr bwMode="auto">
                  <a:xfrm>
                    <a:off x="2962" y="3666"/>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3811" name="Freeform 4113"/>
                  <p:cNvSpPr>
                    <a:spLocks/>
                  </p:cNvSpPr>
                  <p:nvPr/>
                </p:nvSpPr>
                <p:spPr bwMode="auto">
                  <a:xfrm>
                    <a:off x="2962" y="3667"/>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3812" name="Freeform 4114"/>
                  <p:cNvSpPr>
                    <a:spLocks/>
                  </p:cNvSpPr>
                  <p:nvPr/>
                </p:nvSpPr>
                <p:spPr bwMode="auto">
                  <a:xfrm>
                    <a:off x="2963" y="3667"/>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3813" name="Freeform 4115"/>
                  <p:cNvSpPr>
                    <a:spLocks/>
                  </p:cNvSpPr>
                  <p:nvPr/>
                </p:nvSpPr>
                <p:spPr bwMode="auto">
                  <a:xfrm>
                    <a:off x="2963" y="3667"/>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3814" name="Freeform 4116"/>
                  <p:cNvSpPr>
                    <a:spLocks/>
                  </p:cNvSpPr>
                  <p:nvPr/>
                </p:nvSpPr>
                <p:spPr bwMode="auto">
                  <a:xfrm>
                    <a:off x="2964" y="3667"/>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3815" name="Freeform 4117"/>
                  <p:cNvSpPr>
                    <a:spLocks/>
                  </p:cNvSpPr>
                  <p:nvPr/>
                </p:nvSpPr>
                <p:spPr bwMode="auto">
                  <a:xfrm>
                    <a:off x="2964" y="3667"/>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3816" name="Freeform 4118"/>
                  <p:cNvSpPr>
                    <a:spLocks/>
                  </p:cNvSpPr>
                  <p:nvPr/>
                </p:nvSpPr>
                <p:spPr bwMode="auto">
                  <a:xfrm>
                    <a:off x="2964" y="3667"/>
                    <a:ext cx="1" cy="1"/>
                  </a:xfrm>
                  <a:custGeom>
                    <a:avLst/>
                    <a:gdLst>
                      <a:gd name="T0" fmla="*/ 0 w 4"/>
                      <a:gd name="T1" fmla="*/ 2 h 2"/>
                      <a:gd name="T2" fmla="*/ 3 w 4"/>
                      <a:gd name="T3" fmla="*/ 0 h 2"/>
                      <a:gd name="T4" fmla="*/ 4 w 4"/>
                      <a:gd name="T5" fmla="*/ 0 h 2"/>
                      <a:gd name="T6" fmla="*/ 0 60000 65536"/>
                      <a:gd name="T7" fmla="*/ 0 60000 65536"/>
                      <a:gd name="T8" fmla="*/ 0 60000 65536"/>
                      <a:gd name="T9" fmla="*/ 0 w 4"/>
                      <a:gd name="T10" fmla="*/ 0 h 2"/>
                      <a:gd name="T11" fmla="*/ 4 w 4"/>
                      <a:gd name="T12" fmla="*/ 2 h 2"/>
                    </a:gdLst>
                    <a:ahLst/>
                    <a:cxnLst>
                      <a:cxn ang="T6">
                        <a:pos x="T0" y="T1"/>
                      </a:cxn>
                      <a:cxn ang="T7">
                        <a:pos x="T2" y="T3"/>
                      </a:cxn>
                      <a:cxn ang="T8">
                        <a:pos x="T4" y="T5"/>
                      </a:cxn>
                    </a:cxnLst>
                    <a:rect l="T9" t="T10" r="T11" b="T12"/>
                    <a:pathLst>
                      <a:path w="4" h="2">
                        <a:moveTo>
                          <a:pt x="0" y="2"/>
                        </a:moveTo>
                        <a:lnTo>
                          <a:pt x="3" y="0"/>
                        </a:lnTo>
                        <a:lnTo>
                          <a:pt x="4" y="0"/>
                        </a:lnTo>
                      </a:path>
                    </a:pathLst>
                  </a:custGeom>
                  <a:noFill/>
                  <a:ln w="6350">
                    <a:solidFill>
                      <a:srgbClr val="0C0CFF"/>
                    </a:solidFill>
                    <a:prstDash val="solid"/>
                    <a:round/>
                    <a:headEnd/>
                    <a:tailEnd/>
                  </a:ln>
                </p:spPr>
                <p:txBody>
                  <a:bodyPr/>
                  <a:lstStyle/>
                  <a:p>
                    <a:endParaRPr lang="en-US"/>
                  </a:p>
                </p:txBody>
              </p:sp>
              <p:sp>
                <p:nvSpPr>
                  <p:cNvPr id="3817" name="Freeform 4119"/>
                  <p:cNvSpPr>
                    <a:spLocks/>
                  </p:cNvSpPr>
                  <p:nvPr/>
                </p:nvSpPr>
                <p:spPr bwMode="auto">
                  <a:xfrm>
                    <a:off x="2965" y="3666"/>
                    <a:ext cx="1" cy="1"/>
                  </a:xfrm>
                  <a:custGeom>
                    <a:avLst/>
                    <a:gdLst>
                      <a:gd name="T0" fmla="*/ 0 w 3"/>
                      <a:gd name="T1" fmla="*/ 2 h 2"/>
                      <a:gd name="T2" fmla="*/ 2 w 3"/>
                      <a:gd name="T3" fmla="*/ 0 h 2"/>
                      <a:gd name="T4" fmla="*/ 3 w 3"/>
                      <a:gd name="T5" fmla="*/ 0 h 2"/>
                      <a:gd name="T6" fmla="*/ 0 60000 65536"/>
                      <a:gd name="T7" fmla="*/ 0 60000 65536"/>
                      <a:gd name="T8" fmla="*/ 0 60000 65536"/>
                      <a:gd name="T9" fmla="*/ 0 w 3"/>
                      <a:gd name="T10" fmla="*/ 0 h 2"/>
                      <a:gd name="T11" fmla="*/ 3 w 3"/>
                      <a:gd name="T12" fmla="*/ 2 h 2"/>
                    </a:gdLst>
                    <a:ahLst/>
                    <a:cxnLst>
                      <a:cxn ang="T6">
                        <a:pos x="T0" y="T1"/>
                      </a:cxn>
                      <a:cxn ang="T7">
                        <a:pos x="T2" y="T3"/>
                      </a:cxn>
                      <a:cxn ang="T8">
                        <a:pos x="T4" y="T5"/>
                      </a:cxn>
                    </a:cxnLst>
                    <a:rect l="T9" t="T10" r="T11" b="T12"/>
                    <a:pathLst>
                      <a:path w="3" h="2">
                        <a:moveTo>
                          <a:pt x="0" y="2"/>
                        </a:moveTo>
                        <a:lnTo>
                          <a:pt x="2" y="0"/>
                        </a:lnTo>
                        <a:lnTo>
                          <a:pt x="3" y="0"/>
                        </a:lnTo>
                      </a:path>
                    </a:pathLst>
                  </a:custGeom>
                  <a:noFill/>
                  <a:ln w="6350">
                    <a:solidFill>
                      <a:srgbClr val="0C0CFF"/>
                    </a:solidFill>
                    <a:prstDash val="solid"/>
                    <a:round/>
                    <a:headEnd/>
                    <a:tailEnd/>
                  </a:ln>
                </p:spPr>
                <p:txBody>
                  <a:bodyPr/>
                  <a:lstStyle/>
                  <a:p>
                    <a:endParaRPr lang="en-US"/>
                  </a:p>
                </p:txBody>
              </p:sp>
              <p:sp>
                <p:nvSpPr>
                  <p:cNvPr id="3818" name="Freeform 4120"/>
                  <p:cNvSpPr>
                    <a:spLocks/>
                  </p:cNvSpPr>
                  <p:nvPr/>
                </p:nvSpPr>
                <p:spPr bwMode="auto">
                  <a:xfrm>
                    <a:off x="2965" y="3665"/>
                    <a:ext cx="1" cy="1"/>
                  </a:xfrm>
                  <a:custGeom>
                    <a:avLst/>
                    <a:gdLst>
                      <a:gd name="T0" fmla="*/ 0 w 3"/>
                      <a:gd name="T1" fmla="*/ 4 h 4"/>
                      <a:gd name="T2" fmla="*/ 2 w 3"/>
                      <a:gd name="T3" fmla="*/ 0 h 4"/>
                      <a:gd name="T4" fmla="*/ 3 w 3"/>
                      <a:gd name="T5" fmla="*/ 0 h 4"/>
                      <a:gd name="T6" fmla="*/ 0 60000 65536"/>
                      <a:gd name="T7" fmla="*/ 0 60000 65536"/>
                      <a:gd name="T8" fmla="*/ 0 60000 65536"/>
                      <a:gd name="T9" fmla="*/ 0 w 3"/>
                      <a:gd name="T10" fmla="*/ 0 h 4"/>
                      <a:gd name="T11" fmla="*/ 3 w 3"/>
                      <a:gd name="T12" fmla="*/ 4 h 4"/>
                    </a:gdLst>
                    <a:ahLst/>
                    <a:cxnLst>
                      <a:cxn ang="T6">
                        <a:pos x="T0" y="T1"/>
                      </a:cxn>
                      <a:cxn ang="T7">
                        <a:pos x="T2" y="T3"/>
                      </a:cxn>
                      <a:cxn ang="T8">
                        <a:pos x="T4" y="T5"/>
                      </a:cxn>
                    </a:cxnLst>
                    <a:rect l="T9" t="T10" r="T11" b="T12"/>
                    <a:pathLst>
                      <a:path w="3" h="4">
                        <a:moveTo>
                          <a:pt x="0" y="4"/>
                        </a:moveTo>
                        <a:lnTo>
                          <a:pt x="2" y="0"/>
                        </a:lnTo>
                        <a:lnTo>
                          <a:pt x="3" y="0"/>
                        </a:lnTo>
                      </a:path>
                    </a:pathLst>
                  </a:custGeom>
                  <a:noFill/>
                  <a:ln w="6350">
                    <a:solidFill>
                      <a:srgbClr val="0C0CFF"/>
                    </a:solidFill>
                    <a:prstDash val="solid"/>
                    <a:round/>
                    <a:headEnd/>
                    <a:tailEnd/>
                  </a:ln>
                </p:spPr>
                <p:txBody>
                  <a:bodyPr/>
                  <a:lstStyle/>
                  <a:p>
                    <a:endParaRPr lang="en-US"/>
                  </a:p>
                </p:txBody>
              </p:sp>
              <p:sp>
                <p:nvSpPr>
                  <p:cNvPr id="3819" name="Freeform 4121"/>
                  <p:cNvSpPr>
                    <a:spLocks/>
                  </p:cNvSpPr>
                  <p:nvPr/>
                </p:nvSpPr>
                <p:spPr bwMode="auto">
                  <a:xfrm>
                    <a:off x="2966" y="3665"/>
                    <a:ext cx="1" cy="1"/>
                  </a:xfrm>
                  <a:custGeom>
                    <a:avLst/>
                    <a:gdLst>
                      <a:gd name="T0" fmla="*/ 0 w 4"/>
                      <a:gd name="T1" fmla="*/ 4 h 4"/>
                      <a:gd name="T2" fmla="*/ 3 w 4"/>
                      <a:gd name="T3" fmla="*/ 0 h 4"/>
                      <a:gd name="T4" fmla="*/ 4 w 4"/>
                      <a:gd name="T5" fmla="*/ 0 h 4"/>
                      <a:gd name="T6" fmla="*/ 0 60000 65536"/>
                      <a:gd name="T7" fmla="*/ 0 60000 65536"/>
                      <a:gd name="T8" fmla="*/ 0 60000 65536"/>
                      <a:gd name="T9" fmla="*/ 0 w 4"/>
                      <a:gd name="T10" fmla="*/ 0 h 4"/>
                      <a:gd name="T11" fmla="*/ 4 w 4"/>
                      <a:gd name="T12" fmla="*/ 4 h 4"/>
                    </a:gdLst>
                    <a:ahLst/>
                    <a:cxnLst>
                      <a:cxn ang="T6">
                        <a:pos x="T0" y="T1"/>
                      </a:cxn>
                      <a:cxn ang="T7">
                        <a:pos x="T2" y="T3"/>
                      </a:cxn>
                      <a:cxn ang="T8">
                        <a:pos x="T4" y="T5"/>
                      </a:cxn>
                    </a:cxnLst>
                    <a:rect l="T9" t="T10" r="T11" b="T12"/>
                    <a:pathLst>
                      <a:path w="4" h="4">
                        <a:moveTo>
                          <a:pt x="0" y="4"/>
                        </a:moveTo>
                        <a:lnTo>
                          <a:pt x="3" y="0"/>
                        </a:lnTo>
                        <a:lnTo>
                          <a:pt x="4" y="0"/>
                        </a:lnTo>
                      </a:path>
                    </a:pathLst>
                  </a:custGeom>
                  <a:noFill/>
                  <a:ln w="6350">
                    <a:solidFill>
                      <a:srgbClr val="0C0CFF"/>
                    </a:solidFill>
                    <a:prstDash val="solid"/>
                    <a:round/>
                    <a:headEnd/>
                    <a:tailEnd/>
                  </a:ln>
                </p:spPr>
                <p:txBody>
                  <a:bodyPr/>
                  <a:lstStyle/>
                  <a:p>
                    <a:endParaRPr lang="en-US"/>
                  </a:p>
                </p:txBody>
              </p:sp>
              <p:sp>
                <p:nvSpPr>
                  <p:cNvPr id="3820" name="Freeform 4122"/>
                  <p:cNvSpPr>
                    <a:spLocks/>
                  </p:cNvSpPr>
                  <p:nvPr/>
                </p:nvSpPr>
                <p:spPr bwMode="auto">
                  <a:xfrm>
                    <a:off x="2966" y="3664"/>
                    <a:ext cx="1" cy="1"/>
                  </a:xfrm>
                  <a:custGeom>
                    <a:avLst/>
                    <a:gdLst>
                      <a:gd name="T0" fmla="*/ 0 w 3"/>
                      <a:gd name="T1" fmla="*/ 4 h 4"/>
                      <a:gd name="T2" fmla="*/ 2 w 3"/>
                      <a:gd name="T3" fmla="*/ 0 h 4"/>
                      <a:gd name="T4" fmla="*/ 3 w 3"/>
                      <a:gd name="T5" fmla="*/ 0 h 4"/>
                      <a:gd name="T6" fmla="*/ 0 60000 65536"/>
                      <a:gd name="T7" fmla="*/ 0 60000 65536"/>
                      <a:gd name="T8" fmla="*/ 0 60000 65536"/>
                      <a:gd name="T9" fmla="*/ 0 w 3"/>
                      <a:gd name="T10" fmla="*/ 0 h 4"/>
                      <a:gd name="T11" fmla="*/ 3 w 3"/>
                      <a:gd name="T12" fmla="*/ 4 h 4"/>
                    </a:gdLst>
                    <a:ahLst/>
                    <a:cxnLst>
                      <a:cxn ang="T6">
                        <a:pos x="T0" y="T1"/>
                      </a:cxn>
                      <a:cxn ang="T7">
                        <a:pos x="T2" y="T3"/>
                      </a:cxn>
                      <a:cxn ang="T8">
                        <a:pos x="T4" y="T5"/>
                      </a:cxn>
                    </a:cxnLst>
                    <a:rect l="T9" t="T10" r="T11" b="T12"/>
                    <a:pathLst>
                      <a:path w="3" h="4">
                        <a:moveTo>
                          <a:pt x="0" y="4"/>
                        </a:moveTo>
                        <a:lnTo>
                          <a:pt x="2" y="0"/>
                        </a:lnTo>
                        <a:lnTo>
                          <a:pt x="3" y="0"/>
                        </a:lnTo>
                      </a:path>
                    </a:pathLst>
                  </a:custGeom>
                  <a:noFill/>
                  <a:ln w="6350">
                    <a:solidFill>
                      <a:srgbClr val="0C0CFF"/>
                    </a:solidFill>
                    <a:prstDash val="solid"/>
                    <a:round/>
                    <a:headEnd/>
                    <a:tailEnd/>
                  </a:ln>
                </p:spPr>
                <p:txBody>
                  <a:bodyPr/>
                  <a:lstStyle/>
                  <a:p>
                    <a:endParaRPr lang="en-US"/>
                  </a:p>
                </p:txBody>
              </p:sp>
              <p:sp>
                <p:nvSpPr>
                  <p:cNvPr id="3821" name="Freeform 4123"/>
                  <p:cNvSpPr>
                    <a:spLocks/>
                  </p:cNvSpPr>
                  <p:nvPr/>
                </p:nvSpPr>
                <p:spPr bwMode="auto">
                  <a:xfrm>
                    <a:off x="2967" y="3664"/>
                    <a:ext cx="1" cy="1"/>
                  </a:xfrm>
                  <a:custGeom>
                    <a:avLst/>
                    <a:gdLst>
                      <a:gd name="T0" fmla="*/ 0 w 4"/>
                      <a:gd name="T1" fmla="*/ 2 h 2"/>
                      <a:gd name="T2" fmla="*/ 3 w 4"/>
                      <a:gd name="T3" fmla="*/ 0 h 2"/>
                      <a:gd name="T4" fmla="*/ 4 w 4"/>
                      <a:gd name="T5" fmla="*/ 0 h 2"/>
                      <a:gd name="T6" fmla="*/ 0 60000 65536"/>
                      <a:gd name="T7" fmla="*/ 0 60000 65536"/>
                      <a:gd name="T8" fmla="*/ 0 60000 65536"/>
                      <a:gd name="T9" fmla="*/ 0 w 4"/>
                      <a:gd name="T10" fmla="*/ 0 h 2"/>
                      <a:gd name="T11" fmla="*/ 4 w 4"/>
                      <a:gd name="T12" fmla="*/ 2 h 2"/>
                    </a:gdLst>
                    <a:ahLst/>
                    <a:cxnLst>
                      <a:cxn ang="T6">
                        <a:pos x="T0" y="T1"/>
                      </a:cxn>
                      <a:cxn ang="T7">
                        <a:pos x="T2" y="T3"/>
                      </a:cxn>
                      <a:cxn ang="T8">
                        <a:pos x="T4" y="T5"/>
                      </a:cxn>
                    </a:cxnLst>
                    <a:rect l="T9" t="T10" r="T11" b="T12"/>
                    <a:pathLst>
                      <a:path w="4" h="2">
                        <a:moveTo>
                          <a:pt x="0" y="2"/>
                        </a:moveTo>
                        <a:lnTo>
                          <a:pt x="3" y="0"/>
                        </a:lnTo>
                        <a:lnTo>
                          <a:pt x="4" y="0"/>
                        </a:lnTo>
                      </a:path>
                    </a:pathLst>
                  </a:custGeom>
                  <a:noFill/>
                  <a:ln w="6350">
                    <a:solidFill>
                      <a:srgbClr val="0C0CFF"/>
                    </a:solidFill>
                    <a:prstDash val="solid"/>
                    <a:round/>
                    <a:headEnd/>
                    <a:tailEnd/>
                  </a:ln>
                </p:spPr>
                <p:txBody>
                  <a:bodyPr/>
                  <a:lstStyle/>
                  <a:p>
                    <a:endParaRPr lang="en-US"/>
                  </a:p>
                </p:txBody>
              </p:sp>
              <p:sp>
                <p:nvSpPr>
                  <p:cNvPr id="3822" name="Freeform 4124"/>
                  <p:cNvSpPr>
                    <a:spLocks/>
                  </p:cNvSpPr>
                  <p:nvPr/>
                </p:nvSpPr>
                <p:spPr bwMode="auto">
                  <a:xfrm>
                    <a:off x="2967" y="3663"/>
                    <a:ext cx="1" cy="1"/>
                  </a:xfrm>
                  <a:custGeom>
                    <a:avLst/>
                    <a:gdLst>
                      <a:gd name="T0" fmla="*/ 0 w 3"/>
                      <a:gd name="T1" fmla="*/ 2 h 2"/>
                      <a:gd name="T2" fmla="*/ 2 w 3"/>
                      <a:gd name="T3" fmla="*/ 0 h 2"/>
                      <a:gd name="T4" fmla="*/ 3 w 3"/>
                      <a:gd name="T5" fmla="*/ 0 h 2"/>
                      <a:gd name="T6" fmla="*/ 0 60000 65536"/>
                      <a:gd name="T7" fmla="*/ 0 60000 65536"/>
                      <a:gd name="T8" fmla="*/ 0 60000 65536"/>
                      <a:gd name="T9" fmla="*/ 0 w 3"/>
                      <a:gd name="T10" fmla="*/ 0 h 2"/>
                      <a:gd name="T11" fmla="*/ 3 w 3"/>
                      <a:gd name="T12" fmla="*/ 2 h 2"/>
                    </a:gdLst>
                    <a:ahLst/>
                    <a:cxnLst>
                      <a:cxn ang="T6">
                        <a:pos x="T0" y="T1"/>
                      </a:cxn>
                      <a:cxn ang="T7">
                        <a:pos x="T2" y="T3"/>
                      </a:cxn>
                      <a:cxn ang="T8">
                        <a:pos x="T4" y="T5"/>
                      </a:cxn>
                    </a:cxnLst>
                    <a:rect l="T9" t="T10" r="T11" b="T12"/>
                    <a:pathLst>
                      <a:path w="3" h="2">
                        <a:moveTo>
                          <a:pt x="0" y="2"/>
                        </a:moveTo>
                        <a:lnTo>
                          <a:pt x="2" y="0"/>
                        </a:lnTo>
                        <a:lnTo>
                          <a:pt x="3" y="0"/>
                        </a:lnTo>
                      </a:path>
                    </a:pathLst>
                  </a:custGeom>
                  <a:noFill/>
                  <a:ln w="6350">
                    <a:solidFill>
                      <a:srgbClr val="0C0CFF"/>
                    </a:solidFill>
                    <a:prstDash val="solid"/>
                    <a:round/>
                    <a:headEnd/>
                    <a:tailEnd/>
                  </a:ln>
                </p:spPr>
                <p:txBody>
                  <a:bodyPr/>
                  <a:lstStyle/>
                  <a:p>
                    <a:endParaRPr lang="en-US"/>
                  </a:p>
                </p:txBody>
              </p:sp>
              <p:sp>
                <p:nvSpPr>
                  <p:cNvPr id="3823" name="Freeform 4125"/>
                  <p:cNvSpPr>
                    <a:spLocks/>
                  </p:cNvSpPr>
                  <p:nvPr/>
                </p:nvSpPr>
                <p:spPr bwMode="auto">
                  <a:xfrm>
                    <a:off x="2968" y="3663"/>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3824" name="Freeform 4126"/>
                  <p:cNvSpPr>
                    <a:spLocks/>
                  </p:cNvSpPr>
                  <p:nvPr/>
                </p:nvSpPr>
                <p:spPr bwMode="auto">
                  <a:xfrm>
                    <a:off x="2968" y="3663"/>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3825" name="Freeform 4127"/>
                  <p:cNvSpPr>
                    <a:spLocks/>
                  </p:cNvSpPr>
                  <p:nvPr/>
                </p:nvSpPr>
                <p:spPr bwMode="auto">
                  <a:xfrm>
                    <a:off x="2969" y="3663"/>
                    <a:ext cx="1" cy="1"/>
                  </a:xfrm>
                  <a:custGeom>
                    <a:avLst/>
                    <a:gdLst>
                      <a:gd name="T0" fmla="*/ 0 w 4"/>
                      <a:gd name="T1" fmla="*/ 0 h 2"/>
                      <a:gd name="T2" fmla="*/ 3 w 4"/>
                      <a:gd name="T3" fmla="*/ 2 h 2"/>
                      <a:gd name="T4" fmla="*/ 4 w 4"/>
                      <a:gd name="T5" fmla="*/ 2 h 2"/>
                      <a:gd name="T6" fmla="*/ 0 60000 65536"/>
                      <a:gd name="T7" fmla="*/ 0 60000 65536"/>
                      <a:gd name="T8" fmla="*/ 0 60000 65536"/>
                      <a:gd name="T9" fmla="*/ 0 w 4"/>
                      <a:gd name="T10" fmla="*/ 0 h 2"/>
                      <a:gd name="T11" fmla="*/ 4 w 4"/>
                      <a:gd name="T12" fmla="*/ 2 h 2"/>
                    </a:gdLst>
                    <a:ahLst/>
                    <a:cxnLst>
                      <a:cxn ang="T6">
                        <a:pos x="T0" y="T1"/>
                      </a:cxn>
                      <a:cxn ang="T7">
                        <a:pos x="T2" y="T3"/>
                      </a:cxn>
                      <a:cxn ang="T8">
                        <a:pos x="T4" y="T5"/>
                      </a:cxn>
                    </a:cxnLst>
                    <a:rect l="T9" t="T10" r="T11" b="T12"/>
                    <a:pathLst>
                      <a:path w="4" h="2">
                        <a:moveTo>
                          <a:pt x="0" y="0"/>
                        </a:moveTo>
                        <a:lnTo>
                          <a:pt x="3" y="2"/>
                        </a:lnTo>
                        <a:lnTo>
                          <a:pt x="4" y="2"/>
                        </a:lnTo>
                      </a:path>
                    </a:pathLst>
                  </a:custGeom>
                  <a:noFill/>
                  <a:ln w="6350">
                    <a:solidFill>
                      <a:srgbClr val="0C0CFF"/>
                    </a:solidFill>
                    <a:prstDash val="solid"/>
                    <a:round/>
                    <a:headEnd/>
                    <a:tailEnd/>
                  </a:ln>
                </p:spPr>
                <p:txBody>
                  <a:bodyPr/>
                  <a:lstStyle/>
                  <a:p>
                    <a:endParaRPr lang="en-US"/>
                  </a:p>
                </p:txBody>
              </p:sp>
              <p:sp>
                <p:nvSpPr>
                  <p:cNvPr id="3826" name="Freeform 4128"/>
                  <p:cNvSpPr>
                    <a:spLocks/>
                  </p:cNvSpPr>
                  <p:nvPr/>
                </p:nvSpPr>
                <p:spPr bwMode="auto">
                  <a:xfrm>
                    <a:off x="2969" y="3664"/>
                    <a:ext cx="1" cy="1"/>
                  </a:xfrm>
                  <a:custGeom>
                    <a:avLst/>
                    <a:gdLst>
                      <a:gd name="T0" fmla="*/ 0 w 3"/>
                      <a:gd name="T1" fmla="*/ 0 h 4"/>
                      <a:gd name="T2" fmla="*/ 2 w 3"/>
                      <a:gd name="T3" fmla="*/ 4 h 4"/>
                      <a:gd name="T4" fmla="*/ 3 w 3"/>
                      <a:gd name="T5" fmla="*/ 4 h 4"/>
                      <a:gd name="T6" fmla="*/ 0 60000 65536"/>
                      <a:gd name="T7" fmla="*/ 0 60000 65536"/>
                      <a:gd name="T8" fmla="*/ 0 60000 65536"/>
                      <a:gd name="T9" fmla="*/ 0 w 3"/>
                      <a:gd name="T10" fmla="*/ 0 h 4"/>
                      <a:gd name="T11" fmla="*/ 3 w 3"/>
                      <a:gd name="T12" fmla="*/ 4 h 4"/>
                    </a:gdLst>
                    <a:ahLst/>
                    <a:cxnLst>
                      <a:cxn ang="T6">
                        <a:pos x="T0" y="T1"/>
                      </a:cxn>
                      <a:cxn ang="T7">
                        <a:pos x="T2" y="T3"/>
                      </a:cxn>
                      <a:cxn ang="T8">
                        <a:pos x="T4" y="T5"/>
                      </a:cxn>
                    </a:cxnLst>
                    <a:rect l="T9" t="T10" r="T11" b="T12"/>
                    <a:pathLst>
                      <a:path w="3" h="4">
                        <a:moveTo>
                          <a:pt x="0" y="0"/>
                        </a:moveTo>
                        <a:lnTo>
                          <a:pt x="2" y="4"/>
                        </a:lnTo>
                        <a:lnTo>
                          <a:pt x="3" y="4"/>
                        </a:lnTo>
                      </a:path>
                    </a:pathLst>
                  </a:custGeom>
                  <a:noFill/>
                  <a:ln w="6350">
                    <a:solidFill>
                      <a:srgbClr val="0C0CFF"/>
                    </a:solidFill>
                    <a:prstDash val="solid"/>
                    <a:round/>
                    <a:headEnd/>
                    <a:tailEnd/>
                  </a:ln>
                </p:spPr>
                <p:txBody>
                  <a:bodyPr/>
                  <a:lstStyle/>
                  <a:p>
                    <a:endParaRPr lang="en-US"/>
                  </a:p>
                </p:txBody>
              </p:sp>
              <p:sp>
                <p:nvSpPr>
                  <p:cNvPr id="3827" name="Freeform 4129"/>
                  <p:cNvSpPr>
                    <a:spLocks/>
                  </p:cNvSpPr>
                  <p:nvPr/>
                </p:nvSpPr>
                <p:spPr bwMode="auto">
                  <a:xfrm>
                    <a:off x="2969" y="3664"/>
                    <a:ext cx="1" cy="1"/>
                  </a:xfrm>
                  <a:custGeom>
                    <a:avLst/>
                    <a:gdLst>
                      <a:gd name="T0" fmla="*/ 0 w 4"/>
                      <a:gd name="T1" fmla="*/ 0 h 4"/>
                      <a:gd name="T2" fmla="*/ 3 w 4"/>
                      <a:gd name="T3" fmla="*/ 4 h 4"/>
                      <a:gd name="T4" fmla="*/ 4 w 4"/>
                      <a:gd name="T5" fmla="*/ 4 h 4"/>
                      <a:gd name="T6" fmla="*/ 0 60000 65536"/>
                      <a:gd name="T7" fmla="*/ 0 60000 65536"/>
                      <a:gd name="T8" fmla="*/ 0 60000 65536"/>
                      <a:gd name="T9" fmla="*/ 0 w 4"/>
                      <a:gd name="T10" fmla="*/ 0 h 4"/>
                      <a:gd name="T11" fmla="*/ 4 w 4"/>
                      <a:gd name="T12" fmla="*/ 4 h 4"/>
                    </a:gdLst>
                    <a:ahLst/>
                    <a:cxnLst>
                      <a:cxn ang="T6">
                        <a:pos x="T0" y="T1"/>
                      </a:cxn>
                      <a:cxn ang="T7">
                        <a:pos x="T2" y="T3"/>
                      </a:cxn>
                      <a:cxn ang="T8">
                        <a:pos x="T4" y="T5"/>
                      </a:cxn>
                    </a:cxnLst>
                    <a:rect l="T9" t="T10" r="T11" b="T12"/>
                    <a:pathLst>
                      <a:path w="4" h="4">
                        <a:moveTo>
                          <a:pt x="0" y="0"/>
                        </a:moveTo>
                        <a:lnTo>
                          <a:pt x="3" y="4"/>
                        </a:lnTo>
                        <a:lnTo>
                          <a:pt x="4" y="4"/>
                        </a:lnTo>
                      </a:path>
                    </a:pathLst>
                  </a:custGeom>
                  <a:noFill/>
                  <a:ln w="6350">
                    <a:solidFill>
                      <a:srgbClr val="0C0CFF"/>
                    </a:solidFill>
                    <a:prstDash val="solid"/>
                    <a:round/>
                    <a:headEnd/>
                    <a:tailEnd/>
                  </a:ln>
                </p:spPr>
                <p:txBody>
                  <a:bodyPr/>
                  <a:lstStyle/>
                  <a:p>
                    <a:endParaRPr lang="en-US"/>
                  </a:p>
                </p:txBody>
              </p:sp>
              <p:sp>
                <p:nvSpPr>
                  <p:cNvPr id="3828" name="Freeform 4130"/>
                  <p:cNvSpPr>
                    <a:spLocks/>
                  </p:cNvSpPr>
                  <p:nvPr/>
                </p:nvSpPr>
                <p:spPr bwMode="auto">
                  <a:xfrm>
                    <a:off x="2970" y="3665"/>
                    <a:ext cx="1" cy="1"/>
                  </a:xfrm>
                  <a:custGeom>
                    <a:avLst/>
                    <a:gdLst>
                      <a:gd name="T0" fmla="*/ 0 w 3"/>
                      <a:gd name="T1" fmla="*/ 0 h 3"/>
                      <a:gd name="T2" fmla="*/ 2 w 3"/>
                      <a:gd name="T3" fmla="*/ 3 h 3"/>
                      <a:gd name="T4" fmla="*/ 3 w 3"/>
                      <a:gd name="T5" fmla="*/ 3 h 3"/>
                      <a:gd name="T6" fmla="*/ 0 60000 65536"/>
                      <a:gd name="T7" fmla="*/ 0 60000 65536"/>
                      <a:gd name="T8" fmla="*/ 0 60000 65536"/>
                      <a:gd name="T9" fmla="*/ 0 w 3"/>
                      <a:gd name="T10" fmla="*/ 0 h 3"/>
                      <a:gd name="T11" fmla="*/ 3 w 3"/>
                      <a:gd name="T12" fmla="*/ 3 h 3"/>
                    </a:gdLst>
                    <a:ahLst/>
                    <a:cxnLst>
                      <a:cxn ang="T6">
                        <a:pos x="T0" y="T1"/>
                      </a:cxn>
                      <a:cxn ang="T7">
                        <a:pos x="T2" y="T3"/>
                      </a:cxn>
                      <a:cxn ang="T8">
                        <a:pos x="T4" y="T5"/>
                      </a:cxn>
                    </a:cxnLst>
                    <a:rect l="T9" t="T10" r="T11" b="T12"/>
                    <a:pathLst>
                      <a:path w="3" h="3">
                        <a:moveTo>
                          <a:pt x="0" y="0"/>
                        </a:moveTo>
                        <a:lnTo>
                          <a:pt x="2" y="3"/>
                        </a:lnTo>
                        <a:lnTo>
                          <a:pt x="3" y="3"/>
                        </a:lnTo>
                      </a:path>
                    </a:pathLst>
                  </a:custGeom>
                  <a:noFill/>
                  <a:ln w="6350">
                    <a:solidFill>
                      <a:srgbClr val="0C0CFF"/>
                    </a:solidFill>
                    <a:prstDash val="solid"/>
                    <a:round/>
                    <a:headEnd/>
                    <a:tailEnd/>
                  </a:ln>
                </p:spPr>
                <p:txBody>
                  <a:bodyPr/>
                  <a:lstStyle/>
                  <a:p>
                    <a:endParaRPr lang="en-US"/>
                  </a:p>
                </p:txBody>
              </p:sp>
              <p:sp>
                <p:nvSpPr>
                  <p:cNvPr id="3829" name="Freeform 4131"/>
                  <p:cNvSpPr>
                    <a:spLocks/>
                  </p:cNvSpPr>
                  <p:nvPr/>
                </p:nvSpPr>
                <p:spPr bwMode="auto">
                  <a:xfrm>
                    <a:off x="2970" y="3666"/>
                    <a:ext cx="1" cy="1"/>
                  </a:xfrm>
                  <a:custGeom>
                    <a:avLst/>
                    <a:gdLst>
                      <a:gd name="T0" fmla="*/ 0 w 4"/>
                      <a:gd name="T1" fmla="*/ 0 h 2"/>
                      <a:gd name="T2" fmla="*/ 3 w 4"/>
                      <a:gd name="T3" fmla="*/ 2 h 2"/>
                      <a:gd name="T4" fmla="*/ 4 w 4"/>
                      <a:gd name="T5" fmla="*/ 2 h 2"/>
                      <a:gd name="T6" fmla="*/ 0 60000 65536"/>
                      <a:gd name="T7" fmla="*/ 0 60000 65536"/>
                      <a:gd name="T8" fmla="*/ 0 60000 65536"/>
                      <a:gd name="T9" fmla="*/ 0 w 4"/>
                      <a:gd name="T10" fmla="*/ 0 h 2"/>
                      <a:gd name="T11" fmla="*/ 4 w 4"/>
                      <a:gd name="T12" fmla="*/ 2 h 2"/>
                    </a:gdLst>
                    <a:ahLst/>
                    <a:cxnLst>
                      <a:cxn ang="T6">
                        <a:pos x="T0" y="T1"/>
                      </a:cxn>
                      <a:cxn ang="T7">
                        <a:pos x="T2" y="T3"/>
                      </a:cxn>
                      <a:cxn ang="T8">
                        <a:pos x="T4" y="T5"/>
                      </a:cxn>
                    </a:cxnLst>
                    <a:rect l="T9" t="T10" r="T11" b="T12"/>
                    <a:pathLst>
                      <a:path w="4" h="2">
                        <a:moveTo>
                          <a:pt x="0" y="0"/>
                        </a:moveTo>
                        <a:lnTo>
                          <a:pt x="3" y="2"/>
                        </a:lnTo>
                        <a:lnTo>
                          <a:pt x="4" y="2"/>
                        </a:lnTo>
                      </a:path>
                    </a:pathLst>
                  </a:custGeom>
                  <a:noFill/>
                  <a:ln w="6350">
                    <a:solidFill>
                      <a:srgbClr val="0C0CFF"/>
                    </a:solidFill>
                    <a:prstDash val="solid"/>
                    <a:round/>
                    <a:headEnd/>
                    <a:tailEnd/>
                  </a:ln>
                </p:spPr>
                <p:txBody>
                  <a:bodyPr/>
                  <a:lstStyle/>
                  <a:p>
                    <a:endParaRPr lang="en-US"/>
                  </a:p>
                </p:txBody>
              </p:sp>
              <p:sp>
                <p:nvSpPr>
                  <p:cNvPr id="3830" name="Freeform 4132"/>
                  <p:cNvSpPr>
                    <a:spLocks/>
                  </p:cNvSpPr>
                  <p:nvPr/>
                </p:nvSpPr>
                <p:spPr bwMode="auto">
                  <a:xfrm>
                    <a:off x="2971" y="3666"/>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3831" name="Freeform 4133"/>
                  <p:cNvSpPr>
                    <a:spLocks/>
                  </p:cNvSpPr>
                  <p:nvPr/>
                </p:nvSpPr>
                <p:spPr bwMode="auto">
                  <a:xfrm>
                    <a:off x="2971" y="3666"/>
                    <a:ext cx="1" cy="1"/>
                  </a:xfrm>
                  <a:custGeom>
                    <a:avLst/>
                    <a:gdLst>
                      <a:gd name="T0" fmla="*/ 0 w 4"/>
                      <a:gd name="T1" fmla="*/ 2 h 2"/>
                      <a:gd name="T2" fmla="*/ 3 w 4"/>
                      <a:gd name="T3" fmla="*/ 0 h 2"/>
                      <a:gd name="T4" fmla="*/ 4 w 4"/>
                      <a:gd name="T5" fmla="*/ 0 h 2"/>
                      <a:gd name="T6" fmla="*/ 0 60000 65536"/>
                      <a:gd name="T7" fmla="*/ 0 60000 65536"/>
                      <a:gd name="T8" fmla="*/ 0 60000 65536"/>
                      <a:gd name="T9" fmla="*/ 0 w 4"/>
                      <a:gd name="T10" fmla="*/ 0 h 2"/>
                      <a:gd name="T11" fmla="*/ 4 w 4"/>
                      <a:gd name="T12" fmla="*/ 2 h 2"/>
                    </a:gdLst>
                    <a:ahLst/>
                    <a:cxnLst>
                      <a:cxn ang="T6">
                        <a:pos x="T0" y="T1"/>
                      </a:cxn>
                      <a:cxn ang="T7">
                        <a:pos x="T2" y="T3"/>
                      </a:cxn>
                      <a:cxn ang="T8">
                        <a:pos x="T4" y="T5"/>
                      </a:cxn>
                    </a:cxnLst>
                    <a:rect l="T9" t="T10" r="T11" b="T12"/>
                    <a:pathLst>
                      <a:path w="4" h="2">
                        <a:moveTo>
                          <a:pt x="0" y="2"/>
                        </a:moveTo>
                        <a:lnTo>
                          <a:pt x="3" y="0"/>
                        </a:lnTo>
                        <a:lnTo>
                          <a:pt x="4" y="0"/>
                        </a:lnTo>
                      </a:path>
                    </a:pathLst>
                  </a:custGeom>
                  <a:noFill/>
                  <a:ln w="6350">
                    <a:solidFill>
                      <a:srgbClr val="0C0CFF"/>
                    </a:solidFill>
                    <a:prstDash val="solid"/>
                    <a:round/>
                    <a:headEnd/>
                    <a:tailEnd/>
                  </a:ln>
                </p:spPr>
                <p:txBody>
                  <a:bodyPr/>
                  <a:lstStyle/>
                  <a:p>
                    <a:endParaRPr lang="en-US"/>
                  </a:p>
                </p:txBody>
              </p:sp>
              <p:sp>
                <p:nvSpPr>
                  <p:cNvPr id="3832" name="Freeform 4134"/>
                  <p:cNvSpPr>
                    <a:spLocks/>
                  </p:cNvSpPr>
                  <p:nvPr/>
                </p:nvSpPr>
                <p:spPr bwMode="auto">
                  <a:xfrm>
                    <a:off x="2972" y="3665"/>
                    <a:ext cx="1" cy="1"/>
                  </a:xfrm>
                  <a:custGeom>
                    <a:avLst/>
                    <a:gdLst>
                      <a:gd name="T0" fmla="*/ 0 w 3"/>
                      <a:gd name="T1" fmla="*/ 3 h 3"/>
                      <a:gd name="T2" fmla="*/ 2 w 3"/>
                      <a:gd name="T3" fmla="*/ 0 h 3"/>
                      <a:gd name="T4" fmla="*/ 3 w 3"/>
                      <a:gd name="T5" fmla="*/ 0 h 3"/>
                      <a:gd name="T6" fmla="*/ 0 60000 65536"/>
                      <a:gd name="T7" fmla="*/ 0 60000 65536"/>
                      <a:gd name="T8" fmla="*/ 0 60000 65536"/>
                      <a:gd name="T9" fmla="*/ 0 w 3"/>
                      <a:gd name="T10" fmla="*/ 0 h 3"/>
                      <a:gd name="T11" fmla="*/ 3 w 3"/>
                      <a:gd name="T12" fmla="*/ 3 h 3"/>
                    </a:gdLst>
                    <a:ahLst/>
                    <a:cxnLst>
                      <a:cxn ang="T6">
                        <a:pos x="T0" y="T1"/>
                      </a:cxn>
                      <a:cxn ang="T7">
                        <a:pos x="T2" y="T3"/>
                      </a:cxn>
                      <a:cxn ang="T8">
                        <a:pos x="T4" y="T5"/>
                      </a:cxn>
                    </a:cxnLst>
                    <a:rect l="T9" t="T10" r="T11" b="T12"/>
                    <a:pathLst>
                      <a:path w="3" h="3">
                        <a:moveTo>
                          <a:pt x="0" y="3"/>
                        </a:moveTo>
                        <a:lnTo>
                          <a:pt x="2" y="0"/>
                        </a:lnTo>
                        <a:lnTo>
                          <a:pt x="3" y="0"/>
                        </a:lnTo>
                      </a:path>
                    </a:pathLst>
                  </a:custGeom>
                  <a:noFill/>
                  <a:ln w="6350">
                    <a:solidFill>
                      <a:srgbClr val="0C0CFF"/>
                    </a:solidFill>
                    <a:prstDash val="solid"/>
                    <a:round/>
                    <a:headEnd/>
                    <a:tailEnd/>
                  </a:ln>
                </p:spPr>
                <p:txBody>
                  <a:bodyPr/>
                  <a:lstStyle/>
                  <a:p>
                    <a:endParaRPr lang="en-US"/>
                  </a:p>
                </p:txBody>
              </p:sp>
              <p:sp>
                <p:nvSpPr>
                  <p:cNvPr id="3833" name="Freeform 4135"/>
                  <p:cNvSpPr>
                    <a:spLocks/>
                  </p:cNvSpPr>
                  <p:nvPr/>
                </p:nvSpPr>
                <p:spPr bwMode="auto">
                  <a:xfrm>
                    <a:off x="2972" y="3664"/>
                    <a:ext cx="1" cy="1"/>
                  </a:xfrm>
                  <a:custGeom>
                    <a:avLst/>
                    <a:gdLst>
                      <a:gd name="T0" fmla="*/ 0 w 4"/>
                      <a:gd name="T1" fmla="*/ 5 h 5"/>
                      <a:gd name="T2" fmla="*/ 3 w 4"/>
                      <a:gd name="T3" fmla="*/ 0 h 5"/>
                      <a:gd name="T4" fmla="*/ 4 w 4"/>
                      <a:gd name="T5" fmla="*/ 0 h 5"/>
                      <a:gd name="T6" fmla="*/ 0 60000 65536"/>
                      <a:gd name="T7" fmla="*/ 0 60000 65536"/>
                      <a:gd name="T8" fmla="*/ 0 60000 65536"/>
                      <a:gd name="T9" fmla="*/ 0 w 4"/>
                      <a:gd name="T10" fmla="*/ 0 h 5"/>
                      <a:gd name="T11" fmla="*/ 4 w 4"/>
                      <a:gd name="T12" fmla="*/ 5 h 5"/>
                    </a:gdLst>
                    <a:ahLst/>
                    <a:cxnLst>
                      <a:cxn ang="T6">
                        <a:pos x="T0" y="T1"/>
                      </a:cxn>
                      <a:cxn ang="T7">
                        <a:pos x="T2" y="T3"/>
                      </a:cxn>
                      <a:cxn ang="T8">
                        <a:pos x="T4" y="T5"/>
                      </a:cxn>
                    </a:cxnLst>
                    <a:rect l="T9" t="T10" r="T11" b="T12"/>
                    <a:pathLst>
                      <a:path w="4" h="5">
                        <a:moveTo>
                          <a:pt x="0" y="5"/>
                        </a:moveTo>
                        <a:lnTo>
                          <a:pt x="3" y="0"/>
                        </a:lnTo>
                        <a:lnTo>
                          <a:pt x="4" y="0"/>
                        </a:lnTo>
                      </a:path>
                    </a:pathLst>
                  </a:custGeom>
                  <a:noFill/>
                  <a:ln w="6350">
                    <a:solidFill>
                      <a:srgbClr val="0C0CFF"/>
                    </a:solidFill>
                    <a:prstDash val="solid"/>
                    <a:round/>
                    <a:headEnd/>
                    <a:tailEnd/>
                  </a:ln>
                </p:spPr>
                <p:txBody>
                  <a:bodyPr/>
                  <a:lstStyle/>
                  <a:p>
                    <a:endParaRPr lang="en-US"/>
                  </a:p>
                </p:txBody>
              </p:sp>
              <p:sp>
                <p:nvSpPr>
                  <p:cNvPr id="3834" name="Freeform 4136"/>
                  <p:cNvSpPr>
                    <a:spLocks/>
                  </p:cNvSpPr>
                  <p:nvPr/>
                </p:nvSpPr>
                <p:spPr bwMode="auto">
                  <a:xfrm>
                    <a:off x="2973" y="3663"/>
                    <a:ext cx="1" cy="1"/>
                  </a:xfrm>
                  <a:custGeom>
                    <a:avLst/>
                    <a:gdLst>
                      <a:gd name="T0" fmla="*/ 0 w 3"/>
                      <a:gd name="T1" fmla="*/ 7 h 7"/>
                      <a:gd name="T2" fmla="*/ 2 w 3"/>
                      <a:gd name="T3" fmla="*/ 0 h 7"/>
                      <a:gd name="T4" fmla="*/ 3 w 3"/>
                      <a:gd name="T5" fmla="*/ 0 h 7"/>
                      <a:gd name="T6" fmla="*/ 0 60000 65536"/>
                      <a:gd name="T7" fmla="*/ 0 60000 65536"/>
                      <a:gd name="T8" fmla="*/ 0 60000 65536"/>
                      <a:gd name="T9" fmla="*/ 0 w 3"/>
                      <a:gd name="T10" fmla="*/ 0 h 7"/>
                      <a:gd name="T11" fmla="*/ 3 w 3"/>
                      <a:gd name="T12" fmla="*/ 7 h 7"/>
                    </a:gdLst>
                    <a:ahLst/>
                    <a:cxnLst>
                      <a:cxn ang="T6">
                        <a:pos x="T0" y="T1"/>
                      </a:cxn>
                      <a:cxn ang="T7">
                        <a:pos x="T2" y="T3"/>
                      </a:cxn>
                      <a:cxn ang="T8">
                        <a:pos x="T4" y="T5"/>
                      </a:cxn>
                    </a:cxnLst>
                    <a:rect l="T9" t="T10" r="T11" b="T12"/>
                    <a:pathLst>
                      <a:path w="3" h="7">
                        <a:moveTo>
                          <a:pt x="0" y="7"/>
                        </a:moveTo>
                        <a:lnTo>
                          <a:pt x="2" y="0"/>
                        </a:lnTo>
                        <a:lnTo>
                          <a:pt x="3" y="0"/>
                        </a:lnTo>
                      </a:path>
                    </a:pathLst>
                  </a:custGeom>
                  <a:noFill/>
                  <a:ln w="6350">
                    <a:solidFill>
                      <a:srgbClr val="0C0CFF"/>
                    </a:solidFill>
                    <a:prstDash val="solid"/>
                    <a:round/>
                    <a:headEnd/>
                    <a:tailEnd/>
                  </a:ln>
                </p:spPr>
                <p:txBody>
                  <a:bodyPr/>
                  <a:lstStyle/>
                  <a:p>
                    <a:endParaRPr lang="en-US"/>
                  </a:p>
                </p:txBody>
              </p:sp>
              <p:sp>
                <p:nvSpPr>
                  <p:cNvPr id="3835" name="Freeform 4137"/>
                  <p:cNvSpPr>
                    <a:spLocks/>
                  </p:cNvSpPr>
                  <p:nvPr/>
                </p:nvSpPr>
                <p:spPr bwMode="auto">
                  <a:xfrm>
                    <a:off x="2973" y="3662"/>
                    <a:ext cx="1" cy="1"/>
                  </a:xfrm>
                  <a:custGeom>
                    <a:avLst/>
                    <a:gdLst>
                      <a:gd name="T0" fmla="*/ 0 w 4"/>
                      <a:gd name="T1" fmla="*/ 7 h 7"/>
                      <a:gd name="T2" fmla="*/ 3 w 4"/>
                      <a:gd name="T3" fmla="*/ 0 h 7"/>
                      <a:gd name="T4" fmla="*/ 4 w 4"/>
                      <a:gd name="T5" fmla="*/ 0 h 7"/>
                      <a:gd name="T6" fmla="*/ 0 60000 65536"/>
                      <a:gd name="T7" fmla="*/ 0 60000 65536"/>
                      <a:gd name="T8" fmla="*/ 0 60000 65536"/>
                      <a:gd name="T9" fmla="*/ 0 w 4"/>
                      <a:gd name="T10" fmla="*/ 0 h 7"/>
                      <a:gd name="T11" fmla="*/ 4 w 4"/>
                      <a:gd name="T12" fmla="*/ 7 h 7"/>
                    </a:gdLst>
                    <a:ahLst/>
                    <a:cxnLst>
                      <a:cxn ang="T6">
                        <a:pos x="T0" y="T1"/>
                      </a:cxn>
                      <a:cxn ang="T7">
                        <a:pos x="T2" y="T3"/>
                      </a:cxn>
                      <a:cxn ang="T8">
                        <a:pos x="T4" y="T5"/>
                      </a:cxn>
                    </a:cxnLst>
                    <a:rect l="T9" t="T10" r="T11" b="T12"/>
                    <a:pathLst>
                      <a:path w="4" h="7">
                        <a:moveTo>
                          <a:pt x="0" y="7"/>
                        </a:moveTo>
                        <a:lnTo>
                          <a:pt x="3" y="0"/>
                        </a:lnTo>
                        <a:lnTo>
                          <a:pt x="4" y="0"/>
                        </a:lnTo>
                      </a:path>
                    </a:pathLst>
                  </a:custGeom>
                  <a:noFill/>
                  <a:ln w="6350">
                    <a:solidFill>
                      <a:srgbClr val="0C0CFF"/>
                    </a:solidFill>
                    <a:prstDash val="solid"/>
                    <a:round/>
                    <a:headEnd/>
                    <a:tailEnd/>
                  </a:ln>
                </p:spPr>
                <p:txBody>
                  <a:bodyPr/>
                  <a:lstStyle/>
                  <a:p>
                    <a:endParaRPr lang="en-US"/>
                  </a:p>
                </p:txBody>
              </p:sp>
              <p:sp>
                <p:nvSpPr>
                  <p:cNvPr id="3836" name="Freeform 4138"/>
                  <p:cNvSpPr>
                    <a:spLocks/>
                  </p:cNvSpPr>
                  <p:nvPr/>
                </p:nvSpPr>
                <p:spPr bwMode="auto">
                  <a:xfrm>
                    <a:off x="2974" y="3660"/>
                    <a:ext cx="1" cy="2"/>
                  </a:xfrm>
                  <a:custGeom>
                    <a:avLst/>
                    <a:gdLst>
                      <a:gd name="T0" fmla="*/ 0 w 3"/>
                      <a:gd name="T1" fmla="*/ 7 h 7"/>
                      <a:gd name="T2" fmla="*/ 2 w 3"/>
                      <a:gd name="T3" fmla="*/ 0 h 7"/>
                      <a:gd name="T4" fmla="*/ 3 w 3"/>
                      <a:gd name="T5" fmla="*/ 0 h 7"/>
                      <a:gd name="T6" fmla="*/ 0 60000 65536"/>
                      <a:gd name="T7" fmla="*/ 0 60000 65536"/>
                      <a:gd name="T8" fmla="*/ 0 60000 65536"/>
                      <a:gd name="T9" fmla="*/ 0 w 3"/>
                      <a:gd name="T10" fmla="*/ 0 h 7"/>
                      <a:gd name="T11" fmla="*/ 3 w 3"/>
                      <a:gd name="T12" fmla="*/ 7 h 7"/>
                    </a:gdLst>
                    <a:ahLst/>
                    <a:cxnLst>
                      <a:cxn ang="T6">
                        <a:pos x="T0" y="T1"/>
                      </a:cxn>
                      <a:cxn ang="T7">
                        <a:pos x="T2" y="T3"/>
                      </a:cxn>
                      <a:cxn ang="T8">
                        <a:pos x="T4" y="T5"/>
                      </a:cxn>
                    </a:cxnLst>
                    <a:rect l="T9" t="T10" r="T11" b="T12"/>
                    <a:pathLst>
                      <a:path w="3" h="7">
                        <a:moveTo>
                          <a:pt x="0" y="7"/>
                        </a:moveTo>
                        <a:lnTo>
                          <a:pt x="2" y="0"/>
                        </a:lnTo>
                        <a:lnTo>
                          <a:pt x="3" y="0"/>
                        </a:lnTo>
                      </a:path>
                    </a:pathLst>
                  </a:custGeom>
                  <a:noFill/>
                  <a:ln w="6350">
                    <a:solidFill>
                      <a:srgbClr val="0C0CFF"/>
                    </a:solidFill>
                    <a:prstDash val="solid"/>
                    <a:round/>
                    <a:headEnd/>
                    <a:tailEnd/>
                  </a:ln>
                </p:spPr>
                <p:txBody>
                  <a:bodyPr/>
                  <a:lstStyle/>
                  <a:p>
                    <a:endParaRPr lang="en-US"/>
                  </a:p>
                </p:txBody>
              </p:sp>
              <p:sp>
                <p:nvSpPr>
                  <p:cNvPr id="3837" name="Freeform 4139"/>
                  <p:cNvSpPr>
                    <a:spLocks/>
                  </p:cNvSpPr>
                  <p:nvPr/>
                </p:nvSpPr>
                <p:spPr bwMode="auto">
                  <a:xfrm>
                    <a:off x="2974" y="3660"/>
                    <a:ext cx="1" cy="1"/>
                  </a:xfrm>
                  <a:custGeom>
                    <a:avLst/>
                    <a:gdLst>
                      <a:gd name="T0" fmla="*/ 0 w 4"/>
                      <a:gd name="T1" fmla="*/ 2 h 2"/>
                      <a:gd name="T2" fmla="*/ 3 w 4"/>
                      <a:gd name="T3" fmla="*/ 0 h 2"/>
                      <a:gd name="T4" fmla="*/ 4 w 4"/>
                      <a:gd name="T5" fmla="*/ 0 h 2"/>
                      <a:gd name="T6" fmla="*/ 0 60000 65536"/>
                      <a:gd name="T7" fmla="*/ 0 60000 65536"/>
                      <a:gd name="T8" fmla="*/ 0 60000 65536"/>
                      <a:gd name="T9" fmla="*/ 0 w 4"/>
                      <a:gd name="T10" fmla="*/ 0 h 2"/>
                      <a:gd name="T11" fmla="*/ 4 w 4"/>
                      <a:gd name="T12" fmla="*/ 2 h 2"/>
                    </a:gdLst>
                    <a:ahLst/>
                    <a:cxnLst>
                      <a:cxn ang="T6">
                        <a:pos x="T0" y="T1"/>
                      </a:cxn>
                      <a:cxn ang="T7">
                        <a:pos x="T2" y="T3"/>
                      </a:cxn>
                      <a:cxn ang="T8">
                        <a:pos x="T4" y="T5"/>
                      </a:cxn>
                    </a:cxnLst>
                    <a:rect l="T9" t="T10" r="T11" b="T12"/>
                    <a:pathLst>
                      <a:path w="4" h="2">
                        <a:moveTo>
                          <a:pt x="0" y="2"/>
                        </a:moveTo>
                        <a:lnTo>
                          <a:pt x="3" y="0"/>
                        </a:lnTo>
                        <a:lnTo>
                          <a:pt x="4" y="0"/>
                        </a:lnTo>
                      </a:path>
                    </a:pathLst>
                  </a:custGeom>
                  <a:noFill/>
                  <a:ln w="6350">
                    <a:solidFill>
                      <a:srgbClr val="0C0CFF"/>
                    </a:solidFill>
                    <a:prstDash val="solid"/>
                    <a:round/>
                    <a:headEnd/>
                    <a:tailEnd/>
                  </a:ln>
                </p:spPr>
                <p:txBody>
                  <a:bodyPr/>
                  <a:lstStyle/>
                  <a:p>
                    <a:endParaRPr lang="en-US"/>
                  </a:p>
                </p:txBody>
              </p:sp>
              <p:sp>
                <p:nvSpPr>
                  <p:cNvPr id="3838" name="Freeform 4140"/>
                  <p:cNvSpPr>
                    <a:spLocks/>
                  </p:cNvSpPr>
                  <p:nvPr/>
                </p:nvSpPr>
                <p:spPr bwMode="auto">
                  <a:xfrm>
                    <a:off x="2975" y="3660"/>
                    <a:ext cx="1" cy="1"/>
                  </a:xfrm>
                  <a:custGeom>
                    <a:avLst/>
                    <a:gdLst>
                      <a:gd name="T0" fmla="*/ 0 w 3"/>
                      <a:gd name="T1" fmla="*/ 0 h 3"/>
                      <a:gd name="T2" fmla="*/ 2 w 3"/>
                      <a:gd name="T3" fmla="*/ 3 h 3"/>
                      <a:gd name="T4" fmla="*/ 3 w 3"/>
                      <a:gd name="T5" fmla="*/ 3 h 3"/>
                      <a:gd name="T6" fmla="*/ 0 60000 65536"/>
                      <a:gd name="T7" fmla="*/ 0 60000 65536"/>
                      <a:gd name="T8" fmla="*/ 0 60000 65536"/>
                      <a:gd name="T9" fmla="*/ 0 w 3"/>
                      <a:gd name="T10" fmla="*/ 0 h 3"/>
                      <a:gd name="T11" fmla="*/ 3 w 3"/>
                      <a:gd name="T12" fmla="*/ 3 h 3"/>
                    </a:gdLst>
                    <a:ahLst/>
                    <a:cxnLst>
                      <a:cxn ang="T6">
                        <a:pos x="T0" y="T1"/>
                      </a:cxn>
                      <a:cxn ang="T7">
                        <a:pos x="T2" y="T3"/>
                      </a:cxn>
                      <a:cxn ang="T8">
                        <a:pos x="T4" y="T5"/>
                      </a:cxn>
                    </a:cxnLst>
                    <a:rect l="T9" t="T10" r="T11" b="T12"/>
                    <a:pathLst>
                      <a:path w="3" h="3">
                        <a:moveTo>
                          <a:pt x="0" y="0"/>
                        </a:moveTo>
                        <a:lnTo>
                          <a:pt x="2" y="3"/>
                        </a:lnTo>
                        <a:lnTo>
                          <a:pt x="3" y="3"/>
                        </a:lnTo>
                      </a:path>
                    </a:pathLst>
                  </a:custGeom>
                  <a:noFill/>
                  <a:ln w="6350">
                    <a:solidFill>
                      <a:srgbClr val="0C0CFF"/>
                    </a:solidFill>
                    <a:prstDash val="solid"/>
                    <a:round/>
                    <a:headEnd/>
                    <a:tailEnd/>
                  </a:ln>
                </p:spPr>
                <p:txBody>
                  <a:bodyPr/>
                  <a:lstStyle/>
                  <a:p>
                    <a:endParaRPr lang="en-US"/>
                  </a:p>
                </p:txBody>
              </p:sp>
              <p:sp>
                <p:nvSpPr>
                  <p:cNvPr id="3839" name="Freeform 4141"/>
                  <p:cNvSpPr>
                    <a:spLocks/>
                  </p:cNvSpPr>
                  <p:nvPr/>
                </p:nvSpPr>
                <p:spPr bwMode="auto">
                  <a:xfrm>
                    <a:off x="2975" y="3660"/>
                    <a:ext cx="1" cy="2"/>
                  </a:xfrm>
                  <a:custGeom>
                    <a:avLst/>
                    <a:gdLst>
                      <a:gd name="T0" fmla="*/ 0 w 4"/>
                      <a:gd name="T1" fmla="*/ 0 h 7"/>
                      <a:gd name="T2" fmla="*/ 3 w 4"/>
                      <a:gd name="T3" fmla="*/ 7 h 7"/>
                      <a:gd name="T4" fmla="*/ 4 w 4"/>
                      <a:gd name="T5" fmla="*/ 7 h 7"/>
                      <a:gd name="T6" fmla="*/ 0 60000 65536"/>
                      <a:gd name="T7" fmla="*/ 0 60000 65536"/>
                      <a:gd name="T8" fmla="*/ 0 60000 65536"/>
                      <a:gd name="T9" fmla="*/ 0 w 4"/>
                      <a:gd name="T10" fmla="*/ 0 h 7"/>
                      <a:gd name="T11" fmla="*/ 4 w 4"/>
                      <a:gd name="T12" fmla="*/ 7 h 7"/>
                    </a:gdLst>
                    <a:ahLst/>
                    <a:cxnLst>
                      <a:cxn ang="T6">
                        <a:pos x="T0" y="T1"/>
                      </a:cxn>
                      <a:cxn ang="T7">
                        <a:pos x="T2" y="T3"/>
                      </a:cxn>
                      <a:cxn ang="T8">
                        <a:pos x="T4" y="T5"/>
                      </a:cxn>
                    </a:cxnLst>
                    <a:rect l="T9" t="T10" r="T11" b="T12"/>
                    <a:pathLst>
                      <a:path w="4" h="7">
                        <a:moveTo>
                          <a:pt x="0" y="0"/>
                        </a:moveTo>
                        <a:lnTo>
                          <a:pt x="3" y="7"/>
                        </a:lnTo>
                        <a:lnTo>
                          <a:pt x="4" y="7"/>
                        </a:lnTo>
                      </a:path>
                    </a:pathLst>
                  </a:custGeom>
                  <a:noFill/>
                  <a:ln w="6350">
                    <a:solidFill>
                      <a:srgbClr val="0C0CFF"/>
                    </a:solidFill>
                    <a:prstDash val="solid"/>
                    <a:round/>
                    <a:headEnd/>
                    <a:tailEnd/>
                  </a:ln>
                </p:spPr>
                <p:txBody>
                  <a:bodyPr/>
                  <a:lstStyle/>
                  <a:p>
                    <a:endParaRPr lang="en-US"/>
                  </a:p>
                </p:txBody>
              </p:sp>
              <p:sp>
                <p:nvSpPr>
                  <p:cNvPr id="3840" name="Freeform 4142"/>
                  <p:cNvSpPr>
                    <a:spLocks/>
                  </p:cNvSpPr>
                  <p:nvPr/>
                </p:nvSpPr>
                <p:spPr bwMode="auto">
                  <a:xfrm>
                    <a:off x="2976" y="3662"/>
                    <a:ext cx="1" cy="1"/>
                  </a:xfrm>
                  <a:custGeom>
                    <a:avLst/>
                    <a:gdLst>
                      <a:gd name="T0" fmla="*/ 0 w 3"/>
                      <a:gd name="T1" fmla="*/ 0 h 9"/>
                      <a:gd name="T2" fmla="*/ 2 w 3"/>
                      <a:gd name="T3" fmla="*/ 9 h 9"/>
                      <a:gd name="T4" fmla="*/ 3 w 3"/>
                      <a:gd name="T5" fmla="*/ 9 h 9"/>
                      <a:gd name="T6" fmla="*/ 0 60000 65536"/>
                      <a:gd name="T7" fmla="*/ 0 60000 65536"/>
                      <a:gd name="T8" fmla="*/ 0 60000 65536"/>
                      <a:gd name="T9" fmla="*/ 0 w 3"/>
                      <a:gd name="T10" fmla="*/ 0 h 9"/>
                      <a:gd name="T11" fmla="*/ 3 w 3"/>
                      <a:gd name="T12" fmla="*/ 9 h 9"/>
                    </a:gdLst>
                    <a:ahLst/>
                    <a:cxnLst>
                      <a:cxn ang="T6">
                        <a:pos x="T0" y="T1"/>
                      </a:cxn>
                      <a:cxn ang="T7">
                        <a:pos x="T2" y="T3"/>
                      </a:cxn>
                      <a:cxn ang="T8">
                        <a:pos x="T4" y="T5"/>
                      </a:cxn>
                    </a:cxnLst>
                    <a:rect l="T9" t="T10" r="T11" b="T12"/>
                    <a:pathLst>
                      <a:path w="3" h="9">
                        <a:moveTo>
                          <a:pt x="0" y="0"/>
                        </a:moveTo>
                        <a:lnTo>
                          <a:pt x="2" y="9"/>
                        </a:lnTo>
                        <a:lnTo>
                          <a:pt x="3" y="9"/>
                        </a:lnTo>
                      </a:path>
                    </a:pathLst>
                  </a:custGeom>
                  <a:noFill/>
                  <a:ln w="6350">
                    <a:solidFill>
                      <a:srgbClr val="0C0CFF"/>
                    </a:solidFill>
                    <a:prstDash val="solid"/>
                    <a:round/>
                    <a:headEnd/>
                    <a:tailEnd/>
                  </a:ln>
                </p:spPr>
                <p:txBody>
                  <a:bodyPr/>
                  <a:lstStyle/>
                  <a:p>
                    <a:endParaRPr lang="en-US"/>
                  </a:p>
                </p:txBody>
              </p:sp>
              <p:sp>
                <p:nvSpPr>
                  <p:cNvPr id="3841" name="Freeform 4143"/>
                  <p:cNvSpPr>
                    <a:spLocks/>
                  </p:cNvSpPr>
                  <p:nvPr/>
                </p:nvSpPr>
                <p:spPr bwMode="auto">
                  <a:xfrm>
                    <a:off x="2976" y="3663"/>
                    <a:ext cx="1" cy="2"/>
                  </a:xfrm>
                  <a:custGeom>
                    <a:avLst/>
                    <a:gdLst>
                      <a:gd name="T0" fmla="*/ 0 w 4"/>
                      <a:gd name="T1" fmla="*/ 0 h 8"/>
                      <a:gd name="T2" fmla="*/ 3 w 4"/>
                      <a:gd name="T3" fmla="*/ 8 h 8"/>
                      <a:gd name="T4" fmla="*/ 4 w 4"/>
                      <a:gd name="T5" fmla="*/ 8 h 8"/>
                      <a:gd name="T6" fmla="*/ 0 60000 65536"/>
                      <a:gd name="T7" fmla="*/ 0 60000 65536"/>
                      <a:gd name="T8" fmla="*/ 0 60000 65536"/>
                      <a:gd name="T9" fmla="*/ 0 w 4"/>
                      <a:gd name="T10" fmla="*/ 0 h 8"/>
                      <a:gd name="T11" fmla="*/ 4 w 4"/>
                      <a:gd name="T12" fmla="*/ 8 h 8"/>
                    </a:gdLst>
                    <a:ahLst/>
                    <a:cxnLst>
                      <a:cxn ang="T6">
                        <a:pos x="T0" y="T1"/>
                      </a:cxn>
                      <a:cxn ang="T7">
                        <a:pos x="T2" y="T3"/>
                      </a:cxn>
                      <a:cxn ang="T8">
                        <a:pos x="T4" y="T5"/>
                      </a:cxn>
                    </a:cxnLst>
                    <a:rect l="T9" t="T10" r="T11" b="T12"/>
                    <a:pathLst>
                      <a:path w="4" h="8">
                        <a:moveTo>
                          <a:pt x="0" y="0"/>
                        </a:moveTo>
                        <a:lnTo>
                          <a:pt x="3" y="8"/>
                        </a:lnTo>
                        <a:lnTo>
                          <a:pt x="4" y="8"/>
                        </a:lnTo>
                      </a:path>
                    </a:pathLst>
                  </a:custGeom>
                  <a:noFill/>
                  <a:ln w="6350">
                    <a:solidFill>
                      <a:srgbClr val="0C0CFF"/>
                    </a:solidFill>
                    <a:prstDash val="solid"/>
                    <a:round/>
                    <a:headEnd/>
                    <a:tailEnd/>
                  </a:ln>
                </p:spPr>
                <p:txBody>
                  <a:bodyPr/>
                  <a:lstStyle/>
                  <a:p>
                    <a:endParaRPr lang="en-US"/>
                  </a:p>
                </p:txBody>
              </p:sp>
              <p:sp>
                <p:nvSpPr>
                  <p:cNvPr id="3842" name="Freeform 4144"/>
                  <p:cNvSpPr>
                    <a:spLocks/>
                  </p:cNvSpPr>
                  <p:nvPr/>
                </p:nvSpPr>
                <p:spPr bwMode="auto">
                  <a:xfrm>
                    <a:off x="2977" y="3665"/>
                    <a:ext cx="1" cy="1"/>
                  </a:xfrm>
                  <a:custGeom>
                    <a:avLst/>
                    <a:gdLst>
                      <a:gd name="T0" fmla="*/ 0 w 3"/>
                      <a:gd name="T1" fmla="*/ 0 h 6"/>
                      <a:gd name="T2" fmla="*/ 2 w 3"/>
                      <a:gd name="T3" fmla="*/ 6 h 6"/>
                      <a:gd name="T4" fmla="*/ 3 w 3"/>
                      <a:gd name="T5" fmla="*/ 6 h 6"/>
                      <a:gd name="T6" fmla="*/ 0 60000 65536"/>
                      <a:gd name="T7" fmla="*/ 0 60000 65536"/>
                      <a:gd name="T8" fmla="*/ 0 60000 65536"/>
                      <a:gd name="T9" fmla="*/ 0 w 3"/>
                      <a:gd name="T10" fmla="*/ 0 h 6"/>
                      <a:gd name="T11" fmla="*/ 3 w 3"/>
                      <a:gd name="T12" fmla="*/ 6 h 6"/>
                    </a:gdLst>
                    <a:ahLst/>
                    <a:cxnLst>
                      <a:cxn ang="T6">
                        <a:pos x="T0" y="T1"/>
                      </a:cxn>
                      <a:cxn ang="T7">
                        <a:pos x="T2" y="T3"/>
                      </a:cxn>
                      <a:cxn ang="T8">
                        <a:pos x="T4" y="T5"/>
                      </a:cxn>
                    </a:cxnLst>
                    <a:rect l="T9" t="T10" r="T11" b="T12"/>
                    <a:pathLst>
                      <a:path w="3" h="6">
                        <a:moveTo>
                          <a:pt x="0" y="0"/>
                        </a:moveTo>
                        <a:lnTo>
                          <a:pt x="2" y="6"/>
                        </a:lnTo>
                        <a:lnTo>
                          <a:pt x="3" y="6"/>
                        </a:lnTo>
                      </a:path>
                    </a:pathLst>
                  </a:custGeom>
                  <a:noFill/>
                  <a:ln w="6350">
                    <a:solidFill>
                      <a:srgbClr val="0C0CFF"/>
                    </a:solidFill>
                    <a:prstDash val="solid"/>
                    <a:round/>
                    <a:headEnd/>
                    <a:tailEnd/>
                  </a:ln>
                </p:spPr>
                <p:txBody>
                  <a:bodyPr/>
                  <a:lstStyle/>
                  <a:p>
                    <a:endParaRPr lang="en-US"/>
                  </a:p>
                </p:txBody>
              </p:sp>
              <p:sp>
                <p:nvSpPr>
                  <p:cNvPr id="3843" name="Freeform 4145"/>
                  <p:cNvSpPr>
                    <a:spLocks/>
                  </p:cNvSpPr>
                  <p:nvPr/>
                </p:nvSpPr>
                <p:spPr bwMode="auto">
                  <a:xfrm>
                    <a:off x="2977" y="3666"/>
                    <a:ext cx="1" cy="1"/>
                  </a:xfrm>
                  <a:custGeom>
                    <a:avLst/>
                    <a:gdLst>
                      <a:gd name="T0" fmla="*/ 0 w 4"/>
                      <a:gd name="T1" fmla="*/ 0 h 2"/>
                      <a:gd name="T2" fmla="*/ 3 w 4"/>
                      <a:gd name="T3" fmla="*/ 2 h 2"/>
                      <a:gd name="T4" fmla="*/ 4 w 4"/>
                      <a:gd name="T5" fmla="*/ 2 h 2"/>
                      <a:gd name="T6" fmla="*/ 0 60000 65536"/>
                      <a:gd name="T7" fmla="*/ 0 60000 65536"/>
                      <a:gd name="T8" fmla="*/ 0 60000 65536"/>
                      <a:gd name="T9" fmla="*/ 0 w 4"/>
                      <a:gd name="T10" fmla="*/ 0 h 2"/>
                      <a:gd name="T11" fmla="*/ 4 w 4"/>
                      <a:gd name="T12" fmla="*/ 2 h 2"/>
                    </a:gdLst>
                    <a:ahLst/>
                    <a:cxnLst>
                      <a:cxn ang="T6">
                        <a:pos x="T0" y="T1"/>
                      </a:cxn>
                      <a:cxn ang="T7">
                        <a:pos x="T2" y="T3"/>
                      </a:cxn>
                      <a:cxn ang="T8">
                        <a:pos x="T4" y="T5"/>
                      </a:cxn>
                    </a:cxnLst>
                    <a:rect l="T9" t="T10" r="T11" b="T12"/>
                    <a:pathLst>
                      <a:path w="4" h="2">
                        <a:moveTo>
                          <a:pt x="0" y="0"/>
                        </a:moveTo>
                        <a:lnTo>
                          <a:pt x="3" y="2"/>
                        </a:lnTo>
                        <a:lnTo>
                          <a:pt x="4" y="2"/>
                        </a:lnTo>
                      </a:path>
                    </a:pathLst>
                  </a:custGeom>
                  <a:noFill/>
                  <a:ln w="6350">
                    <a:solidFill>
                      <a:srgbClr val="0C0CFF"/>
                    </a:solidFill>
                    <a:prstDash val="solid"/>
                    <a:round/>
                    <a:headEnd/>
                    <a:tailEnd/>
                  </a:ln>
                </p:spPr>
                <p:txBody>
                  <a:bodyPr/>
                  <a:lstStyle/>
                  <a:p>
                    <a:endParaRPr lang="en-US"/>
                  </a:p>
                </p:txBody>
              </p:sp>
              <p:sp>
                <p:nvSpPr>
                  <p:cNvPr id="3844" name="Freeform 4146"/>
                  <p:cNvSpPr>
                    <a:spLocks/>
                  </p:cNvSpPr>
                  <p:nvPr/>
                </p:nvSpPr>
                <p:spPr bwMode="auto">
                  <a:xfrm>
                    <a:off x="2977" y="3666"/>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3845" name="Freeform 4147"/>
                  <p:cNvSpPr>
                    <a:spLocks/>
                  </p:cNvSpPr>
                  <p:nvPr/>
                </p:nvSpPr>
                <p:spPr bwMode="auto">
                  <a:xfrm>
                    <a:off x="2978" y="3666"/>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3846" name="Freeform 4148"/>
                  <p:cNvSpPr>
                    <a:spLocks/>
                  </p:cNvSpPr>
                  <p:nvPr/>
                </p:nvSpPr>
                <p:spPr bwMode="auto">
                  <a:xfrm>
                    <a:off x="2978" y="3666"/>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3847" name="Freeform 4149"/>
                  <p:cNvSpPr>
                    <a:spLocks/>
                  </p:cNvSpPr>
                  <p:nvPr/>
                </p:nvSpPr>
                <p:spPr bwMode="auto">
                  <a:xfrm>
                    <a:off x="2979" y="3665"/>
                    <a:ext cx="1" cy="1"/>
                  </a:xfrm>
                  <a:custGeom>
                    <a:avLst/>
                    <a:gdLst>
                      <a:gd name="T0" fmla="*/ 0 w 4"/>
                      <a:gd name="T1" fmla="*/ 5 h 5"/>
                      <a:gd name="T2" fmla="*/ 3 w 4"/>
                      <a:gd name="T3" fmla="*/ 0 h 5"/>
                      <a:gd name="T4" fmla="*/ 4 w 4"/>
                      <a:gd name="T5" fmla="*/ 0 h 5"/>
                      <a:gd name="T6" fmla="*/ 0 60000 65536"/>
                      <a:gd name="T7" fmla="*/ 0 60000 65536"/>
                      <a:gd name="T8" fmla="*/ 0 60000 65536"/>
                      <a:gd name="T9" fmla="*/ 0 w 4"/>
                      <a:gd name="T10" fmla="*/ 0 h 5"/>
                      <a:gd name="T11" fmla="*/ 4 w 4"/>
                      <a:gd name="T12" fmla="*/ 5 h 5"/>
                    </a:gdLst>
                    <a:ahLst/>
                    <a:cxnLst>
                      <a:cxn ang="T6">
                        <a:pos x="T0" y="T1"/>
                      </a:cxn>
                      <a:cxn ang="T7">
                        <a:pos x="T2" y="T3"/>
                      </a:cxn>
                      <a:cxn ang="T8">
                        <a:pos x="T4" y="T5"/>
                      </a:cxn>
                    </a:cxnLst>
                    <a:rect l="T9" t="T10" r="T11" b="T12"/>
                    <a:pathLst>
                      <a:path w="4" h="5">
                        <a:moveTo>
                          <a:pt x="0" y="5"/>
                        </a:moveTo>
                        <a:lnTo>
                          <a:pt x="3" y="0"/>
                        </a:lnTo>
                        <a:lnTo>
                          <a:pt x="4" y="0"/>
                        </a:lnTo>
                      </a:path>
                    </a:pathLst>
                  </a:custGeom>
                  <a:noFill/>
                  <a:ln w="6350">
                    <a:solidFill>
                      <a:srgbClr val="0C0CFF"/>
                    </a:solidFill>
                    <a:prstDash val="solid"/>
                    <a:round/>
                    <a:headEnd/>
                    <a:tailEnd/>
                  </a:ln>
                </p:spPr>
                <p:txBody>
                  <a:bodyPr/>
                  <a:lstStyle/>
                  <a:p>
                    <a:endParaRPr lang="en-US"/>
                  </a:p>
                </p:txBody>
              </p:sp>
              <p:sp>
                <p:nvSpPr>
                  <p:cNvPr id="3848" name="Freeform 4150"/>
                  <p:cNvSpPr>
                    <a:spLocks/>
                  </p:cNvSpPr>
                  <p:nvPr/>
                </p:nvSpPr>
                <p:spPr bwMode="auto">
                  <a:xfrm>
                    <a:off x="2979" y="3663"/>
                    <a:ext cx="1" cy="2"/>
                  </a:xfrm>
                  <a:custGeom>
                    <a:avLst/>
                    <a:gdLst>
                      <a:gd name="T0" fmla="*/ 0 w 3"/>
                      <a:gd name="T1" fmla="*/ 10 h 10"/>
                      <a:gd name="T2" fmla="*/ 2 w 3"/>
                      <a:gd name="T3" fmla="*/ 0 h 10"/>
                      <a:gd name="T4" fmla="*/ 3 w 3"/>
                      <a:gd name="T5" fmla="*/ 0 h 10"/>
                      <a:gd name="T6" fmla="*/ 0 60000 65536"/>
                      <a:gd name="T7" fmla="*/ 0 60000 65536"/>
                      <a:gd name="T8" fmla="*/ 0 60000 65536"/>
                      <a:gd name="T9" fmla="*/ 0 w 3"/>
                      <a:gd name="T10" fmla="*/ 0 h 10"/>
                      <a:gd name="T11" fmla="*/ 3 w 3"/>
                      <a:gd name="T12" fmla="*/ 10 h 10"/>
                    </a:gdLst>
                    <a:ahLst/>
                    <a:cxnLst>
                      <a:cxn ang="T6">
                        <a:pos x="T0" y="T1"/>
                      </a:cxn>
                      <a:cxn ang="T7">
                        <a:pos x="T2" y="T3"/>
                      </a:cxn>
                      <a:cxn ang="T8">
                        <a:pos x="T4" y="T5"/>
                      </a:cxn>
                    </a:cxnLst>
                    <a:rect l="T9" t="T10" r="T11" b="T12"/>
                    <a:pathLst>
                      <a:path w="3" h="10">
                        <a:moveTo>
                          <a:pt x="0" y="10"/>
                        </a:moveTo>
                        <a:lnTo>
                          <a:pt x="2" y="0"/>
                        </a:lnTo>
                        <a:lnTo>
                          <a:pt x="3" y="0"/>
                        </a:lnTo>
                      </a:path>
                    </a:pathLst>
                  </a:custGeom>
                  <a:noFill/>
                  <a:ln w="6350">
                    <a:solidFill>
                      <a:srgbClr val="0C0CFF"/>
                    </a:solidFill>
                    <a:prstDash val="solid"/>
                    <a:round/>
                    <a:headEnd/>
                    <a:tailEnd/>
                  </a:ln>
                </p:spPr>
                <p:txBody>
                  <a:bodyPr/>
                  <a:lstStyle/>
                  <a:p>
                    <a:endParaRPr lang="en-US"/>
                  </a:p>
                </p:txBody>
              </p:sp>
              <p:sp>
                <p:nvSpPr>
                  <p:cNvPr id="3849" name="Freeform 4151"/>
                  <p:cNvSpPr>
                    <a:spLocks/>
                  </p:cNvSpPr>
                  <p:nvPr/>
                </p:nvSpPr>
                <p:spPr bwMode="auto">
                  <a:xfrm>
                    <a:off x="2980" y="3660"/>
                    <a:ext cx="1" cy="3"/>
                  </a:xfrm>
                  <a:custGeom>
                    <a:avLst/>
                    <a:gdLst>
                      <a:gd name="T0" fmla="*/ 0 w 3"/>
                      <a:gd name="T1" fmla="*/ 15 h 15"/>
                      <a:gd name="T2" fmla="*/ 2 w 3"/>
                      <a:gd name="T3" fmla="*/ 0 h 15"/>
                      <a:gd name="T4" fmla="*/ 3 w 3"/>
                      <a:gd name="T5" fmla="*/ 0 h 15"/>
                      <a:gd name="T6" fmla="*/ 0 60000 65536"/>
                      <a:gd name="T7" fmla="*/ 0 60000 65536"/>
                      <a:gd name="T8" fmla="*/ 0 60000 65536"/>
                      <a:gd name="T9" fmla="*/ 0 w 3"/>
                      <a:gd name="T10" fmla="*/ 0 h 15"/>
                      <a:gd name="T11" fmla="*/ 3 w 3"/>
                      <a:gd name="T12" fmla="*/ 15 h 15"/>
                    </a:gdLst>
                    <a:ahLst/>
                    <a:cxnLst>
                      <a:cxn ang="T6">
                        <a:pos x="T0" y="T1"/>
                      </a:cxn>
                      <a:cxn ang="T7">
                        <a:pos x="T2" y="T3"/>
                      </a:cxn>
                      <a:cxn ang="T8">
                        <a:pos x="T4" y="T5"/>
                      </a:cxn>
                    </a:cxnLst>
                    <a:rect l="T9" t="T10" r="T11" b="T12"/>
                    <a:pathLst>
                      <a:path w="3" h="15">
                        <a:moveTo>
                          <a:pt x="0" y="15"/>
                        </a:moveTo>
                        <a:lnTo>
                          <a:pt x="2" y="0"/>
                        </a:lnTo>
                        <a:lnTo>
                          <a:pt x="3" y="0"/>
                        </a:lnTo>
                      </a:path>
                    </a:pathLst>
                  </a:custGeom>
                  <a:noFill/>
                  <a:ln w="6350">
                    <a:solidFill>
                      <a:srgbClr val="0C0CFF"/>
                    </a:solidFill>
                    <a:prstDash val="solid"/>
                    <a:round/>
                    <a:headEnd/>
                    <a:tailEnd/>
                  </a:ln>
                </p:spPr>
                <p:txBody>
                  <a:bodyPr/>
                  <a:lstStyle/>
                  <a:p>
                    <a:endParaRPr lang="en-US"/>
                  </a:p>
                </p:txBody>
              </p:sp>
              <p:sp>
                <p:nvSpPr>
                  <p:cNvPr id="3850" name="Freeform 4152"/>
                  <p:cNvSpPr>
                    <a:spLocks/>
                  </p:cNvSpPr>
                  <p:nvPr/>
                </p:nvSpPr>
                <p:spPr bwMode="auto">
                  <a:xfrm>
                    <a:off x="2980" y="3657"/>
                    <a:ext cx="1" cy="3"/>
                  </a:xfrm>
                  <a:custGeom>
                    <a:avLst/>
                    <a:gdLst>
                      <a:gd name="T0" fmla="*/ 0 w 4"/>
                      <a:gd name="T1" fmla="*/ 17 h 17"/>
                      <a:gd name="T2" fmla="*/ 3 w 4"/>
                      <a:gd name="T3" fmla="*/ 0 h 17"/>
                      <a:gd name="T4" fmla="*/ 4 w 4"/>
                      <a:gd name="T5" fmla="*/ 0 h 17"/>
                      <a:gd name="T6" fmla="*/ 0 60000 65536"/>
                      <a:gd name="T7" fmla="*/ 0 60000 65536"/>
                      <a:gd name="T8" fmla="*/ 0 60000 65536"/>
                      <a:gd name="T9" fmla="*/ 0 w 4"/>
                      <a:gd name="T10" fmla="*/ 0 h 17"/>
                      <a:gd name="T11" fmla="*/ 4 w 4"/>
                      <a:gd name="T12" fmla="*/ 17 h 17"/>
                    </a:gdLst>
                    <a:ahLst/>
                    <a:cxnLst>
                      <a:cxn ang="T6">
                        <a:pos x="T0" y="T1"/>
                      </a:cxn>
                      <a:cxn ang="T7">
                        <a:pos x="T2" y="T3"/>
                      </a:cxn>
                      <a:cxn ang="T8">
                        <a:pos x="T4" y="T5"/>
                      </a:cxn>
                    </a:cxnLst>
                    <a:rect l="T9" t="T10" r="T11" b="T12"/>
                    <a:pathLst>
                      <a:path w="4" h="17">
                        <a:moveTo>
                          <a:pt x="0" y="17"/>
                        </a:moveTo>
                        <a:lnTo>
                          <a:pt x="3" y="0"/>
                        </a:lnTo>
                        <a:lnTo>
                          <a:pt x="4" y="0"/>
                        </a:lnTo>
                      </a:path>
                    </a:pathLst>
                  </a:custGeom>
                  <a:noFill/>
                  <a:ln w="6350">
                    <a:solidFill>
                      <a:srgbClr val="0C0CFF"/>
                    </a:solidFill>
                    <a:prstDash val="solid"/>
                    <a:round/>
                    <a:headEnd/>
                    <a:tailEnd/>
                  </a:ln>
                </p:spPr>
                <p:txBody>
                  <a:bodyPr/>
                  <a:lstStyle/>
                  <a:p>
                    <a:endParaRPr lang="en-US"/>
                  </a:p>
                </p:txBody>
              </p:sp>
              <p:sp>
                <p:nvSpPr>
                  <p:cNvPr id="3851" name="Freeform 4153"/>
                  <p:cNvSpPr>
                    <a:spLocks/>
                  </p:cNvSpPr>
                  <p:nvPr/>
                </p:nvSpPr>
                <p:spPr bwMode="auto">
                  <a:xfrm>
                    <a:off x="2981" y="3655"/>
                    <a:ext cx="1" cy="2"/>
                  </a:xfrm>
                  <a:custGeom>
                    <a:avLst/>
                    <a:gdLst>
                      <a:gd name="T0" fmla="*/ 0 w 3"/>
                      <a:gd name="T1" fmla="*/ 11 h 11"/>
                      <a:gd name="T2" fmla="*/ 2 w 3"/>
                      <a:gd name="T3" fmla="*/ 0 h 11"/>
                      <a:gd name="T4" fmla="*/ 3 w 3"/>
                      <a:gd name="T5" fmla="*/ 0 h 11"/>
                      <a:gd name="T6" fmla="*/ 0 60000 65536"/>
                      <a:gd name="T7" fmla="*/ 0 60000 65536"/>
                      <a:gd name="T8" fmla="*/ 0 60000 65536"/>
                      <a:gd name="T9" fmla="*/ 0 w 3"/>
                      <a:gd name="T10" fmla="*/ 0 h 11"/>
                      <a:gd name="T11" fmla="*/ 3 w 3"/>
                      <a:gd name="T12" fmla="*/ 11 h 11"/>
                    </a:gdLst>
                    <a:ahLst/>
                    <a:cxnLst>
                      <a:cxn ang="T6">
                        <a:pos x="T0" y="T1"/>
                      </a:cxn>
                      <a:cxn ang="T7">
                        <a:pos x="T2" y="T3"/>
                      </a:cxn>
                      <a:cxn ang="T8">
                        <a:pos x="T4" y="T5"/>
                      </a:cxn>
                    </a:cxnLst>
                    <a:rect l="T9" t="T10" r="T11" b="T12"/>
                    <a:pathLst>
                      <a:path w="3" h="11">
                        <a:moveTo>
                          <a:pt x="0" y="11"/>
                        </a:moveTo>
                        <a:lnTo>
                          <a:pt x="2" y="0"/>
                        </a:lnTo>
                        <a:lnTo>
                          <a:pt x="3" y="0"/>
                        </a:lnTo>
                      </a:path>
                    </a:pathLst>
                  </a:custGeom>
                  <a:noFill/>
                  <a:ln w="6350">
                    <a:solidFill>
                      <a:srgbClr val="0C0CFF"/>
                    </a:solidFill>
                    <a:prstDash val="solid"/>
                    <a:round/>
                    <a:headEnd/>
                    <a:tailEnd/>
                  </a:ln>
                </p:spPr>
                <p:txBody>
                  <a:bodyPr/>
                  <a:lstStyle/>
                  <a:p>
                    <a:endParaRPr lang="en-US"/>
                  </a:p>
                </p:txBody>
              </p:sp>
              <p:sp>
                <p:nvSpPr>
                  <p:cNvPr id="3852" name="Freeform 4154"/>
                  <p:cNvSpPr>
                    <a:spLocks/>
                  </p:cNvSpPr>
                  <p:nvPr/>
                </p:nvSpPr>
                <p:spPr bwMode="auto">
                  <a:xfrm>
                    <a:off x="2981" y="3655"/>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3853" name="Freeform 4155"/>
                  <p:cNvSpPr>
                    <a:spLocks/>
                  </p:cNvSpPr>
                  <p:nvPr/>
                </p:nvSpPr>
                <p:spPr bwMode="auto">
                  <a:xfrm>
                    <a:off x="2982" y="3655"/>
                    <a:ext cx="1" cy="2"/>
                  </a:xfrm>
                  <a:custGeom>
                    <a:avLst/>
                    <a:gdLst>
                      <a:gd name="T0" fmla="*/ 0 w 3"/>
                      <a:gd name="T1" fmla="*/ 0 h 10"/>
                      <a:gd name="T2" fmla="*/ 2 w 3"/>
                      <a:gd name="T3" fmla="*/ 10 h 10"/>
                      <a:gd name="T4" fmla="*/ 3 w 3"/>
                      <a:gd name="T5" fmla="*/ 10 h 10"/>
                      <a:gd name="T6" fmla="*/ 0 60000 65536"/>
                      <a:gd name="T7" fmla="*/ 0 60000 65536"/>
                      <a:gd name="T8" fmla="*/ 0 60000 65536"/>
                      <a:gd name="T9" fmla="*/ 0 w 3"/>
                      <a:gd name="T10" fmla="*/ 0 h 10"/>
                      <a:gd name="T11" fmla="*/ 3 w 3"/>
                      <a:gd name="T12" fmla="*/ 10 h 10"/>
                    </a:gdLst>
                    <a:ahLst/>
                    <a:cxnLst>
                      <a:cxn ang="T6">
                        <a:pos x="T0" y="T1"/>
                      </a:cxn>
                      <a:cxn ang="T7">
                        <a:pos x="T2" y="T3"/>
                      </a:cxn>
                      <a:cxn ang="T8">
                        <a:pos x="T4" y="T5"/>
                      </a:cxn>
                    </a:cxnLst>
                    <a:rect l="T9" t="T10" r="T11" b="T12"/>
                    <a:pathLst>
                      <a:path w="3" h="10">
                        <a:moveTo>
                          <a:pt x="0" y="0"/>
                        </a:moveTo>
                        <a:lnTo>
                          <a:pt x="2" y="10"/>
                        </a:lnTo>
                        <a:lnTo>
                          <a:pt x="3" y="10"/>
                        </a:lnTo>
                      </a:path>
                    </a:pathLst>
                  </a:custGeom>
                  <a:noFill/>
                  <a:ln w="6350">
                    <a:solidFill>
                      <a:srgbClr val="0C0CFF"/>
                    </a:solidFill>
                    <a:prstDash val="solid"/>
                    <a:round/>
                    <a:headEnd/>
                    <a:tailEnd/>
                  </a:ln>
                </p:spPr>
                <p:txBody>
                  <a:bodyPr/>
                  <a:lstStyle/>
                  <a:p>
                    <a:endParaRPr lang="en-US"/>
                  </a:p>
                </p:txBody>
              </p:sp>
              <p:sp>
                <p:nvSpPr>
                  <p:cNvPr id="3854" name="Freeform 4156"/>
                  <p:cNvSpPr>
                    <a:spLocks/>
                  </p:cNvSpPr>
                  <p:nvPr/>
                </p:nvSpPr>
                <p:spPr bwMode="auto">
                  <a:xfrm>
                    <a:off x="2982" y="3657"/>
                    <a:ext cx="1" cy="3"/>
                  </a:xfrm>
                  <a:custGeom>
                    <a:avLst/>
                    <a:gdLst>
                      <a:gd name="T0" fmla="*/ 0 w 4"/>
                      <a:gd name="T1" fmla="*/ 0 h 15"/>
                      <a:gd name="T2" fmla="*/ 3 w 4"/>
                      <a:gd name="T3" fmla="*/ 15 h 15"/>
                      <a:gd name="T4" fmla="*/ 4 w 4"/>
                      <a:gd name="T5" fmla="*/ 15 h 15"/>
                      <a:gd name="T6" fmla="*/ 0 60000 65536"/>
                      <a:gd name="T7" fmla="*/ 0 60000 65536"/>
                      <a:gd name="T8" fmla="*/ 0 60000 65536"/>
                      <a:gd name="T9" fmla="*/ 0 w 4"/>
                      <a:gd name="T10" fmla="*/ 0 h 15"/>
                      <a:gd name="T11" fmla="*/ 4 w 4"/>
                      <a:gd name="T12" fmla="*/ 15 h 15"/>
                    </a:gdLst>
                    <a:ahLst/>
                    <a:cxnLst>
                      <a:cxn ang="T6">
                        <a:pos x="T0" y="T1"/>
                      </a:cxn>
                      <a:cxn ang="T7">
                        <a:pos x="T2" y="T3"/>
                      </a:cxn>
                      <a:cxn ang="T8">
                        <a:pos x="T4" y="T5"/>
                      </a:cxn>
                    </a:cxnLst>
                    <a:rect l="T9" t="T10" r="T11" b="T12"/>
                    <a:pathLst>
                      <a:path w="4" h="15">
                        <a:moveTo>
                          <a:pt x="0" y="0"/>
                        </a:moveTo>
                        <a:lnTo>
                          <a:pt x="3" y="15"/>
                        </a:lnTo>
                        <a:lnTo>
                          <a:pt x="4" y="15"/>
                        </a:lnTo>
                      </a:path>
                    </a:pathLst>
                  </a:custGeom>
                  <a:noFill/>
                  <a:ln w="6350">
                    <a:solidFill>
                      <a:srgbClr val="0C0CFF"/>
                    </a:solidFill>
                    <a:prstDash val="solid"/>
                    <a:round/>
                    <a:headEnd/>
                    <a:tailEnd/>
                  </a:ln>
                </p:spPr>
                <p:txBody>
                  <a:bodyPr/>
                  <a:lstStyle/>
                  <a:p>
                    <a:endParaRPr lang="en-US"/>
                  </a:p>
                </p:txBody>
              </p:sp>
              <p:sp>
                <p:nvSpPr>
                  <p:cNvPr id="3855" name="Freeform 4157"/>
                  <p:cNvSpPr>
                    <a:spLocks/>
                  </p:cNvSpPr>
                  <p:nvPr/>
                </p:nvSpPr>
                <p:spPr bwMode="auto">
                  <a:xfrm>
                    <a:off x="2983" y="3660"/>
                    <a:ext cx="1" cy="2"/>
                  </a:xfrm>
                  <a:custGeom>
                    <a:avLst/>
                    <a:gdLst>
                      <a:gd name="T0" fmla="*/ 0 w 3"/>
                      <a:gd name="T1" fmla="*/ 0 h 14"/>
                      <a:gd name="T2" fmla="*/ 2 w 3"/>
                      <a:gd name="T3" fmla="*/ 14 h 14"/>
                      <a:gd name="T4" fmla="*/ 3 w 3"/>
                      <a:gd name="T5" fmla="*/ 14 h 14"/>
                      <a:gd name="T6" fmla="*/ 0 60000 65536"/>
                      <a:gd name="T7" fmla="*/ 0 60000 65536"/>
                      <a:gd name="T8" fmla="*/ 0 60000 65536"/>
                      <a:gd name="T9" fmla="*/ 0 w 3"/>
                      <a:gd name="T10" fmla="*/ 0 h 14"/>
                      <a:gd name="T11" fmla="*/ 3 w 3"/>
                      <a:gd name="T12" fmla="*/ 14 h 14"/>
                    </a:gdLst>
                    <a:ahLst/>
                    <a:cxnLst>
                      <a:cxn ang="T6">
                        <a:pos x="T0" y="T1"/>
                      </a:cxn>
                      <a:cxn ang="T7">
                        <a:pos x="T2" y="T3"/>
                      </a:cxn>
                      <a:cxn ang="T8">
                        <a:pos x="T4" y="T5"/>
                      </a:cxn>
                    </a:cxnLst>
                    <a:rect l="T9" t="T10" r="T11" b="T12"/>
                    <a:pathLst>
                      <a:path w="3" h="14">
                        <a:moveTo>
                          <a:pt x="0" y="0"/>
                        </a:moveTo>
                        <a:lnTo>
                          <a:pt x="2" y="14"/>
                        </a:lnTo>
                        <a:lnTo>
                          <a:pt x="3" y="14"/>
                        </a:lnTo>
                      </a:path>
                    </a:pathLst>
                  </a:custGeom>
                  <a:noFill/>
                  <a:ln w="6350">
                    <a:solidFill>
                      <a:srgbClr val="0C0CFF"/>
                    </a:solidFill>
                    <a:prstDash val="solid"/>
                    <a:round/>
                    <a:headEnd/>
                    <a:tailEnd/>
                  </a:ln>
                </p:spPr>
                <p:txBody>
                  <a:bodyPr/>
                  <a:lstStyle/>
                  <a:p>
                    <a:endParaRPr lang="en-US"/>
                  </a:p>
                </p:txBody>
              </p:sp>
              <p:sp>
                <p:nvSpPr>
                  <p:cNvPr id="3856" name="Freeform 4158"/>
                  <p:cNvSpPr>
                    <a:spLocks/>
                  </p:cNvSpPr>
                  <p:nvPr/>
                </p:nvSpPr>
                <p:spPr bwMode="auto">
                  <a:xfrm>
                    <a:off x="2983" y="3662"/>
                    <a:ext cx="1" cy="2"/>
                  </a:xfrm>
                  <a:custGeom>
                    <a:avLst/>
                    <a:gdLst>
                      <a:gd name="T0" fmla="*/ 0 w 4"/>
                      <a:gd name="T1" fmla="*/ 0 h 9"/>
                      <a:gd name="T2" fmla="*/ 3 w 4"/>
                      <a:gd name="T3" fmla="*/ 9 h 9"/>
                      <a:gd name="T4" fmla="*/ 4 w 4"/>
                      <a:gd name="T5" fmla="*/ 9 h 9"/>
                      <a:gd name="T6" fmla="*/ 0 60000 65536"/>
                      <a:gd name="T7" fmla="*/ 0 60000 65536"/>
                      <a:gd name="T8" fmla="*/ 0 60000 65536"/>
                      <a:gd name="T9" fmla="*/ 0 w 4"/>
                      <a:gd name="T10" fmla="*/ 0 h 9"/>
                      <a:gd name="T11" fmla="*/ 4 w 4"/>
                      <a:gd name="T12" fmla="*/ 9 h 9"/>
                    </a:gdLst>
                    <a:ahLst/>
                    <a:cxnLst>
                      <a:cxn ang="T6">
                        <a:pos x="T0" y="T1"/>
                      </a:cxn>
                      <a:cxn ang="T7">
                        <a:pos x="T2" y="T3"/>
                      </a:cxn>
                      <a:cxn ang="T8">
                        <a:pos x="T4" y="T5"/>
                      </a:cxn>
                    </a:cxnLst>
                    <a:rect l="T9" t="T10" r="T11" b="T12"/>
                    <a:pathLst>
                      <a:path w="4" h="9">
                        <a:moveTo>
                          <a:pt x="0" y="0"/>
                        </a:moveTo>
                        <a:lnTo>
                          <a:pt x="3" y="9"/>
                        </a:lnTo>
                        <a:lnTo>
                          <a:pt x="4" y="9"/>
                        </a:lnTo>
                      </a:path>
                    </a:pathLst>
                  </a:custGeom>
                  <a:noFill/>
                  <a:ln w="6350">
                    <a:solidFill>
                      <a:srgbClr val="0C0CFF"/>
                    </a:solidFill>
                    <a:prstDash val="solid"/>
                    <a:round/>
                    <a:headEnd/>
                    <a:tailEnd/>
                  </a:ln>
                </p:spPr>
                <p:txBody>
                  <a:bodyPr/>
                  <a:lstStyle/>
                  <a:p>
                    <a:endParaRPr lang="en-US"/>
                  </a:p>
                </p:txBody>
              </p:sp>
              <p:sp>
                <p:nvSpPr>
                  <p:cNvPr id="3857" name="Freeform 4159"/>
                  <p:cNvSpPr>
                    <a:spLocks/>
                  </p:cNvSpPr>
                  <p:nvPr/>
                </p:nvSpPr>
                <p:spPr bwMode="auto">
                  <a:xfrm>
                    <a:off x="2983" y="3664"/>
                    <a:ext cx="1" cy="1"/>
                  </a:xfrm>
                  <a:custGeom>
                    <a:avLst/>
                    <a:gdLst>
                      <a:gd name="T0" fmla="*/ 0 w 3"/>
                      <a:gd name="T1" fmla="*/ 0 h 6"/>
                      <a:gd name="T2" fmla="*/ 2 w 3"/>
                      <a:gd name="T3" fmla="*/ 6 h 6"/>
                      <a:gd name="T4" fmla="*/ 3 w 3"/>
                      <a:gd name="T5" fmla="*/ 6 h 6"/>
                      <a:gd name="T6" fmla="*/ 0 60000 65536"/>
                      <a:gd name="T7" fmla="*/ 0 60000 65536"/>
                      <a:gd name="T8" fmla="*/ 0 60000 65536"/>
                      <a:gd name="T9" fmla="*/ 0 w 3"/>
                      <a:gd name="T10" fmla="*/ 0 h 6"/>
                      <a:gd name="T11" fmla="*/ 3 w 3"/>
                      <a:gd name="T12" fmla="*/ 6 h 6"/>
                    </a:gdLst>
                    <a:ahLst/>
                    <a:cxnLst>
                      <a:cxn ang="T6">
                        <a:pos x="T0" y="T1"/>
                      </a:cxn>
                      <a:cxn ang="T7">
                        <a:pos x="T2" y="T3"/>
                      </a:cxn>
                      <a:cxn ang="T8">
                        <a:pos x="T4" y="T5"/>
                      </a:cxn>
                    </a:cxnLst>
                    <a:rect l="T9" t="T10" r="T11" b="T12"/>
                    <a:pathLst>
                      <a:path w="3" h="6">
                        <a:moveTo>
                          <a:pt x="0" y="0"/>
                        </a:moveTo>
                        <a:lnTo>
                          <a:pt x="2" y="6"/>
                        </a:lnTo>
                        <a:lnTo>
                          <a:pt x="3" y="6"/>
                        </a:lnTo>
                      </a:path>
                    </a:pathLst>
                  </a:custGeom>
                  <a:noFill/>
                  <a:ln w="6350">
                    <a:solidFill>
                      <a:srgbClr val="0C0CFF"/>
                    </a:solidFill>
                    <a:prstDash val="solid"/>
                    <a:round/>
                    <a:headEnd/>
                    <a:tailEnd/>
                  </a:ln>
                </p:spPr>
                <p:txBody>
                  <a:bodyPr/>
                  <a:lstStyle/>
                  <a:p>
                    <a:endParaRPr lang="en-US"/>
                  </a:p>
                </p:txBody>
              </p:sp>
              <p:sp>
                <p:nvSpPr>
                  <p:cNvPr id="3858" name="Freeform 4160"/>
                  <p:cNvSpPr>
                    <a:spLocks/>
                  </p:cNvSpPr>
                  <p:nvPr/>
                </p:nvSpPr>
                <p:spPr bwMode="auto">
                  <a:xfrm>
                    <a:off x="2984" y="3665"/>
                    <a:ext cx="1" cy="1"/>
                  </a:xfrm>
                  <a:custGeom>
                    <a:avLst/>
                    <a:gdLst>
                      <a:gd name="T0" fmla="*/ 0 w 4"/>
                      <a:gd name="T1" fmla="*/ 0 h 3"/>
                      <a:gd name="T2" fmla="*/ 3 w 4"/>
                      <a:gd name="T3" fmla="*/ 3 h 3"/>
                      <a:gd name="T4" fmla="*/ 4 w 4"/>
                      <a:gd name="T5" fmla="*/ 3 h 3"/>
                      <a:gd name="T6" fmla="*/ 0 60000 65536"/>
                      <a:gd name="T7" fmla="*/ 0 60000 65536"/>
                      <a:gd name="T8" fmla="*/ 0 60000 65536"/>
                      <a:gd name="T9" fmla="*/ 0 w 4"/>
                      <a:gd name="T10" fmla="*/ 0 h 3"/>
                      <a:gd name="T11" fmla="*/ 4 w 4"/>
                      <a:gd name="T12" fmla="*/ 3 h 3"/>
                    </a:gdLst>
                    <a:ahLst/>
                    <a:cxnLst>
                      <a:cxn ang="T6">
                        <a:pos x="T0" y="T1"/>
                      </a:cxn>
                      <a:cxn ang="T7">
                        <a:pos x="T2" y="T3"/>
                      </a:cxn>
                      <a:cxn ang="T8">
                        <a:pos x="T4" y="T5"/>
                      </a:cxn>
                    </a:cxnLst>
                    <a:rect l="T9" t="T10" r="T11" b="T12"/>
                    <a:pathLst>
                      <a:path w="4" h="3">
                        <a:moveTo>
                          <a:pt x="0" y="0"/>
                        </a:moveTo>
                        <a:lnTo>
                          <a:pt x="3" y="3"/>
                        </a:lnTo>
                        <a:lnTo>
                          <a:pt x="4" y="3"/>
                        </a:lnTo>
                      </a:path>
                    </a:pathLst>
                  </a:custGeom>
                  <a:noFill/>
                  <a:ln w="6350">
                    <a:solidFill>
                      <a:srgbClr val="0C0CFF"/>
                    </a:solidFill>
                    <a:prstDash val="solid"/>
                    <a:round/>
                    <a:headEnd/>
                    <a:tailEnd/>
                  </a:ln>
                </p:spPr>
                <p:txBody>
                  <a:bodyPr/>
                  <a:lstStyle/>
                  <a:p>
                    <a:endParaRPr lang="en-US"/>
                  </a:p>
                </p:txBody>
              </p:sp>
              <p:sp>
                <p:nvSpPr>
                  <p:cNvPr id="3859" name="Freeform 4161"/>
                  <p:cNvSpPr>
                    <a:spLocks/>
                  </p:cNvSpPr>
                  <p:nvPr/>
                </p:nvSpPr>
                <p:spPr bwMode="auto">
                  <a:xfrm>
                    <a:off x="2984" y="3666"/>
                    <a:ext cx="1" cy="1"/>
                  </a:xfrm>
                  <a:custGeom>
                    <a:avLst/>
                    <a:gdLst>
                      <a:gd name="T0" fmla="*/ 0 w 3"/>
                      <a:gd name="T1" fmla="*/ 0 h 2"/>
                      <a:gd name="T2" fmla="*/ 2 w 3"/>
                      <a:gd name="T3" fmla="*/ 2 h 2"/>
                      <a:gd name="T4" fmla="*/ 3 w 3"/>
                      <a:gd name="T5" fmla="*/ 2 h 2"/>
                      <a:gd name="T6" fmla="*/ 0 60000 65536"/>
                      <a:gd name="T7" fmla="*/ 0 60000 65536"/>
                      <a:gd name="T8" fmla="*/ 0 60000 65536"/>
                      <a:gd name="T9" fmla="*/ 0 w 3"/>
                      <a:gd name="T10" fmla="*/ 0 h 2"/>
                      <a:gd name="T11" fmla="*/ 3 w 3"/>
                      <a:gd name="T12" fmla="*/ 2 h 2"/>
                    </a:gdLst>
                    <a:ahLst/>
                    <a:cxnLst>
                      <a:cxn ang="T6">
                        <a:pos x="T0" y="T1"/>
                      </a:cxn>
                      <a:cxn ang="T7">
                        <a:pos x="T2" y="T3"/>
                      </a:cxn>
                      <a:cxn ang="T8">
                        <a:pos x="T4" y="T5"/>
                      </a:cxn>
                    </a:cxnLst>
                    <a:rect l="T9" t="T10" r="T11" b="T12"/>
                    <a:pathLst>
                      <a:path w="3" h="2">
                        <a:moveTo>
                          <a:pt x="0" y="0"/>
                        </a:moveTo>
                        <a:lnTo>
                          <a:pt x="2" y="2"/>
                        </a:lnTo>
                        <a:lnTo>
                          <a:pt x="3" y="2"/>
                        </a:lnTo>
                      </a:path>
                    </a:pathLst>
                  </a:custGeom>
                  <a:noFill/>
                  <a:ln w="6350">
                    <a:solidFill>
                      <a:srgbClr val="0C0CFF"/>
                    </a:solidFill>
                    <a:prstDash val="solid"/>
                    <a:round/>
                    <a:headEnd/>
                    <a:tailEnd/>
                  </a:ln>
                </p:spPr>
                <p:txBody>
                  <a:bodyPr/>
                  <a:lstStyle/>
                  <a:p>
                    <a:endParaRPr lang="en-US"/>
                  </a:p>
                </p:txBody>
              </p:sp>
              <p:sp>
                <p:nvSpPr>
                  <p:cNvPr id="3860" name="Freeform 4162"/>
                  <p:cNvSpPr>
                    <a:spLocks/>
                  </p:cNvSpPr>
                  <p:nvPr/>
                </p:nvSpPr>
                <p:spPr bwMode="auto">
                  <a:xfrm>
                    <a:off x="2985" y="3666"/>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3861" name="Freeform 4163"/>
                  <p:cNvSpPr>
                    <a:spLocks/>
                  </p:cNvSpPr>
                  <p:nvPr/>
                </p:nvSpPr>
                <p:spPr bwMode="auto">
                  <a:xfrm>
                    <a:off x="2985" y="3666"/>
                    <a:ext cx="1" cy="1"/>
                  </a:xfrm>
                  <a:custGeom>
                    <a:avLst/>
                    <a:gdLst>
                      <a:gd name="T0" fmla="*/ 0 w 3"/>
                      <a:gd name="T1" fmla="*/ 0 h 2"/>
                      <a:gd name="T2" fmla="*/ 2 w 3"/>
                      <a:gd name="T3" fmla="*/ 2 h 2"/>
                      <a:gd name="T4" fmla="*/ 3 w 3"/>
                      <a:gd name="T5" fmla="*/ 2 h 2"/>
                      <a:gd name="T6" fmla="*/ 0 60000 65536"/>
                      <a:gd name="T7" fmla="*/ 0 60000 65536"/>
                      <a:gd name="T8" fmla="*/ 0 60000 65536"/>
                      <a:gd name="T9" fmla="*/ 0 w 3"/>
                      <a:gd name="T10" fmla="*/ 0 h 2"/>
                      <a:gd name="T11" fmla="*/ 3 w 3"/>
                      <a:gd name="T12" fmla="*/ 2 h 2"/>
                    </a:gdLst>
                    <a:ahLst/>
                    <a:cxnLst>
                      <a:cxn ang="T6">
                        <a:pos x="T0" y="T1"/>
                      </a:cxn>
                      <a:cxn ang="T7">
                        <a:pos x="T2" y="T3"/>
                      </a:cxn>
                      <a:cxn ang="T8">
                        <a:pos x="T4" y="T5"/>
                      </a:cxn>
                    </a:cxnLst>
                    <a:rect l="T9" t="T10" r="T11" b="T12"/>
                    <a:pathLst>
                      <a:path w="3" h="2">
                        <a:moveTo>
                          <a:pt x="0" y="0"/>
                        </a:moveTo>
                        <a:lnTo>
                          <a:pt x="2" y="2"/>
                        </a:lnTo>
                        <a:lnTo>
                          <a:pt x="3" y="2"/>
                        </a:lnTo>
                      </a:path>
                    </a:pathLst>
                  </a:custGeom>
                  <a:noFill/>
                  <a:ln w="6350">
                    <a:solidFill>
                      <a:srgbClr val="0C0CFF"/>
                    </a:solidFill>
                    <a:prstDash val="solid"/>
                    <a:round/>
                    <a:headEnd/>
                    <a:tailEnd/>
                  </a:ln>
                </p:spPr>
                <p:txBody>
                  <a:bodyPr/>
                  <a:lstStyle/>
                  <a:p>
                    <a:endParaRPr lang="en-US"/>
                  </a:p>
                </p:txBody>
              </p:sp>
              <p:sp>
                <p:nvSpPr>
                  <p:cNvPr id="3862" name="Freeform 4164"/>
                  <p:cNvSpPr>
                    <a:spLocks/>
                  </p:cNvSpPr>
                  <p:nvPr/>
                </p:nvSpPr>
                <p:spPr bwMode="auto">
                  <a:xfrm>
                    <a:off x="2986" y="3667"/>
                    <a:ext cx="1" cy="1"/>
                  </a:xfrm>
                  <a:custGeom>
                    <a:avLst/>
                    <a:gdLst>
                      <a:gd name="T0" fmla="*/ 0 w 4"/>
                      <a:gd name="T1" fmla="*/ 0 h 2"/>
                      <a:gd name="T2" fmla="*/ 3 w 4"/>
                      <a:gd name="T3" fmla="*/ 2 h 2"/>
                      <a:gd name="T4" fmla="*/ 4 w 4"/>
                      <a:gd name="T5" fmla="*/ 2 h 2"/>
                      <a:gd name="T6" fmla="*/ 0 60000 65536"/>
                      <a:gd name="T7" fmla="*/ 0 60000 65536"/>
                      <a:gd name="T8" fmla="*/ 0 60000 65536"/>
                      <a:gd name="T9" fmla="*/ 0 w 4"/>
                      <a:gd name="T10" fmla="*/ 0 h 2"/>
                      <a:gd name="T11" fmla="*/ 4 w 4"/>
                      <a:gd name="T12" fmla="*/ 2 h 2"/>
                    </a:gdLst>
                    <a:ahLst/>
                    <a:cxnLst>
                      <a:cxn ang="T6">
                        <a:pos x="T0" y="T1"/>
                      </a:cxn>
                      <a:cxn ang="T7">
                        <a:pos x="T2" y="T3"/>
                      </a:cxn>
                      <a:cxn ang="T8">
                        <a:pos x="T4" y="T5"/>
                      </a:cxn>
                    </a:cxnLst>
                    <a:rect l="T9" t="T10" r="T11" b="T12"/>
                    <a:pathLst>
                      <a:path w="4" h="2">
                        <a:moveTo>
                          <a:pt x="0" y="0"/>
                        </a:moveTo>
                        <a:lnTo>
                          <a:pt x="3" y="2"/>
                        </a:lnTo>
                        <a:lnTo>
                          <a:pt x="4" y="2"/>
                        </a:lnTo>
                      </a:path>
                    </a:pathLst>
                  </a:custGeom>
                  <a:noFill/>
                  <a:ln w="6350">
                    <a:solidFill>
                      <a:srgbClr val="0C0CFF"/>
                    </a:solidFill>
                    <a:prstDash val="solid"/>
                    <a:round/>
                    <a:headEnd/>
                    <a:tailEnd/>
                  </a:ln>
                </p:spPr>
                <p:txBody>
                  <a:bodyPr/>
                  <a:lstStyle/>
                  <a:p>
                    <a:endParaRPr lang="en-US"/>
                  </a:p>
                </p:txBody>
              </p:sp>
              <p:sp>
                <p:nvSpPr>
                  <p:cNvPr id="3863" name="Freeform 4165"/>
                  <p:cNvSpPr>
                    <a:spLocks/>
                  </p:cNvSpPr>
                  <p:nvPr/>
                </p:nvSpPr>
                <p:spPr bwMode="auto">
                  <a:xfrm>
                    <a:off x="2986" y="3667"/>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3864" name="Freeform 4166"/>
                  <p:cNvSpPr>
                    <a:spLocks/>
                  </p:cNvSpPr>
                  <p:nvPr/>
                </p:nvSpPr>
                <p:spPr bwMode="auto">
                  <a:xfrm>
                    <a:off x="2987" y="3667"/>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3865" name="Freeform 4167"/>
                  <p:cNvSpPr>
                    <a:spLocks/>
                  </p:cNvSpPr>
                  <p:nvPr/>
                </p:nvSpPr>
                <p:spPr bwMode="auto">
                  <a:xfrm>
                    <a:off x="2987" y="3667"/>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3866" name="Freeform 4168"/>
                  <p:cNvSpPr>
                    <a:spLocks/>
                  </p:cNvSpPr>
                  <p:nvPr/>
                </p:nvSpPr>
                <p:spPr bwMode="auto">
                  <a:xfrm>
                    <a:off x="2988" y="3668"/>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3867" name="Freeform 4169"/>
                  <p:cNvSpPr>
                    <a:spLocks/>
                  </p:cNvSpPr>
                  <p:nvPr/>
                </p:nvSpPr>
                <p:spPr bwMode="auto">
                  <a:xfrm>
                    <a:off x="2988" y="3668"/>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grpSp>
            <p:grpSp>
              <p:nvGrpSpPr>
                <p:cNvPr id="437" name="Group 4371"/>
                <p:cNvGrpSpPr>
                  <a:grpSpLocks/>
                </p:cNvGrpSpPr>
                <p:nvPr/>
              </p:nvGrpSpPr>
              <p:grpSpPr bwMode="auto">
                <a:xfrm>
                  <a:off x="2988" y="3667"/>
                  <a:ext cx="94" cy="3"/>
                  <a:chOff x="2988" y="3667"/>
                  <a:chExt cx="94" cy="3"/>
                </a:xfrm>
              </p:grpSpPr>
              <p:sp>
                <p:nvSpPr>
                  <p:cNvPr id="3468" name="Freeform 4171"/>
                  <p:cNvSpPr>
                    <a:spLocks/>
                  </p:cNvSpPr>
                  <p:nvPr/>
                </p:nvSpPr>
                <p:spPr bwMode="auto">
                  <a:xfrm>
                    <a:off x="2988" y="3668"/>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3469" name="Freeform 4172"/>
                  <p:cNvSpPr>
                    <a:spLocks/>
                  </p:cNvSpPr>
                  <p:nvPr/>
                </p:nvSpPr>
                <p:spPr bwMode="auto">
                  <a:xfrm>
                    <a:off x="2989" y="3668"/>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3470" name="Freeform 4173"/>
                  <p:cNvSpPr>
                    <a:spLocks/>
                  </p:cNvSpPr>
                  <p:nvPr/>
                </p:nvSpPr>
                <p:spPr bwMode="auto">
                  <a:xfrm>
                    <a:off x="2989" y="3668"/>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3471" name="Freeform 4174"/>
                  <p:cNvSpPr>
                    <a:spLocks/>
                  </p:cNvSpPr>
                  <p:nvPr/>
                </p:nvSpPr>
                <p:spPr bwMode="auto">
                  <a:xfrm>
                    <a:off x="2990" y="3668"/>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3472" name="Freeform 4175"/>
                  <p:cNvSpPr>
                    <a:spLocks/>
                  </p:cNvSpPr>
                  <p:nvPr/>
                </p:nvSpPr>
                <p:spPr bwMode="auto">
                  <a:xfrm>
                    <a:off x="2990" y="3668"/>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3473" name="Freeform 4176"/>
                  <p:cNvSpPr>
                    <a:spLocks/>
                  </p:cNvSpPr>
                  <p:nvPr/>
                </p:nvSpPr>
                <p:spPr bwMode="auto">
                  <a:xfrm>
                    <a:off x="2991" y="3668"/>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3474" name="Freeform 4177"/>
                  <p:cNvSpPr>
                    <a:spLocks/>
                  </p:cNvSpPr>
                  <p:nvPr/>
                </p:nvSpPr>
                <p:spPr bwMode="auto">
                  <a:xfrm>
                    <a:off x="2991" y="3668"/>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3475" name="Freeform 4178"/>
                  <p:cNvSpPr>
                    <a:spLocks/>
                  </p:cNvSpPr>
                  <p:nvPr/>
                </p:nvSpPr>
                <p:spPr bwMode="auto">
                  <a:xfrm>
                    <a:off x="2992" y="3668"/>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3476" name="Freeform 4179"/>
                  <p:cNvSpPr>
                    <a:spLocks/>
                  </p:cNvSpPr>
                  <p:nvPr/>
                </p:nvSpPr>
                <p:spPr bwMode="auto">
                  <a:xfrm>
                    <a:off x="2992" y="3668"/>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3477" name="Freeform 4180"/>
                  <p:cNvSpPr>
                    <a:spLocks/>
                  </p:cNvSpPr>
                  <p:nvPr/>
                </p:nvSpPr>
                <p:spPr bwMode="auto">
                  <a:xfrm>
                    <a:off x="2993" y="3668"/>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3478" name="Freeform 4181"/>
                  <p:cNvSpPr>
                    <a:spLocks/>
                  </p:cNvSpPr>
                  <p:nvPr/>
                </p:nvSpPr>
                <p:spPr bwMode="auto">
                  <a:xfrm>
                    <a:off x="2993" y="3668"/>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3479" name="Freeform 4182"/>
                  <p:cNvSpPr>
                    <a:spLocks/>
                  </p:cNvSpPr>
                  <p:nvPr/>
                </p:nvSpPr>
                <p:spPr bwMode="auto">
                  <a:xfrm>
                    <a:off x="2994" y="3668"/>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3480" name="Freeform 4183"/>
                  <p:cNvSpPr>
                    <a:spLocks/>
                  </p:cNvSpPr>
                  <p:nvPr/>
                </p:nvSpPr>
                <p:spPr bwMode="auto">
                  <a:xfrm>
                    <a:off x="2994" y="3668"/>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3481" name="Freeform 4184"/>
                  <p:cNvSpPr>
                    <a:spLocks/>
                  </p:cNvSpPr>
                  <p:nvPr/>
                </p:nvSpPr>
                <p:spPr bwMode="auto">
                  <a:xfrm>
                    <a:off x="2994" y="3668"/>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3482" name="Freeform 4185"/>
                  <p:cNvSpPr>
                    <a:spLocks/>
                  </p:cNvSpPr>
                  <p:nvPr/>
                </p:nvSpPr>
                <p:spPr bwMode="auto">
                  <a:xfrm>
                    <a:off x="2995" y="3668"/>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3483" name="Freeform 4186"/>
                  <p:cNvSpPr>
                    <a:spLocks/>
                  </p:cNvSpPr>
                  <p:nvPr/>
                </p:nvSpPr>
                <p:spPr bwMode="auto">
                  <a:xfrm>
                    <a:off x="2995" y="3668"/>
                    <a:ext cx="1" cy="1"/>
                  </a:xfrm>
                  <a:custGeom>
                    <a:avLst/>
                    <a:gdLst>
                      <a:gd name="T0" fmla="*/ 0 w 4"/>
                      <a:gd name="T1" fmla="*/ 0 h 2"/>
                      <a:gd name="T2" fmla="*/ 3 w 4"/>
                      <a:gd name="T3" fmla="*/ 2 h 2"/>
                      <a:gd name="T4" fmla="*/ 4 w 4"/>
                      <a:gd name="T5" fmla="*/ 2 h 2"/>
                      <a:gd name="T6" fmla="*/ 0 60000 65536"/>
                      <a:gd name="T7" fmla="*/ 0 60000 65536"/>
                      <a:gd name="T8" fmla="*/ 0 60000 65536"/>
                      <a:gd name="T9" fmla="*/ 0 w 4"/>
                      <a:gd name="T10" fmla="*/ 0 h 2"/>
                      <a:gd name="T11" fmla="*/ 4 w 4"/>
                      <a:gd name="T12" fmla="*/ 2 h 2"/>
                    </a:gdLst>
                    <a:ahLst/>
                    <a:cxnLst>
                      <a:cxn ang="T6">
                        <a:pos x="T0" y="T1"/>
                      </a:cxn>
                      <a:cxn ang="T7">
                        <a:pos x="T2" y="T3"/>
                      </a:cxn>
                      <a:cxn ang="T8">
                        <a:pos x="T4" y="T5"/>
                      </a:cxn>
                    </a:cxnLst>
                    <a:rect l="T9" t="T10" r="T11" b="T12"/>
                    <a:pathLst>
                      <a:path w="4" h="2">
                        <a:moveTo>
                          <a:pt x="0" y="0"/>
                        </a:moveTo>
                        <a:lnTo>
                          <a:pt x="3" y="2"/>
                        </a:lnTo>
                        <a:lnTo>
                          <a:pt x="4" y="2"/>
                        </a:lnTo>
                      </a:path>
                    </a:pathLst>
                  </a:custGeom>
                  <a:noFill/>
                  <a:ln w="6350">
                    <a:solidFill>
                      <a:srgbClr val="0C0CFF"/>
                    </a:solidFill>
                    <a:prstDash val="solid"/>
                    <a:round/>
                    <a:headEnd/>
                    <a:tailEnd/>
                  </a:ln>
                </p:spPr>
                <p:txBody>
                  <a:bodyPr/>
                  <a:lstStyle/>
                  <a:p>
                    <a:endParaRPr lang="en-US"/>
                  </a:p>
                </p:txBody>
              </p:sp>
              <p:sp>
                <p:nvSpPr>
                  <p:cNvPr id="3484" name="Freeform 4187"/>
                  <p:cNvSpPr>
                    <a:spLocks/>
                  </p:cNvSpPr>
                  <p:nvPr/>
                </p:nvSpPr>
                <p:spPr bwMode="auto">
                  <a:xfrm>
                    <a:off x="2996" y="3669"/>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3485" name="Freeform 4188"/>
                  <p:cNvSpPr>
                    <a:spLocks/>
                  </p:cNvSpPr>
                  <p:nvPr/>
                </p:nvSpPr>
                <p:spPr bwMode="auto">
                  <a:xfrm>
                    <a:off x="2996" y="3669"/>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3486" name="Freeform 4189"/>
                  <p:cNvSpPr>
                    <a:spLocks/>
                  </p:cNvSpPr>
                  <p:nvPr/>
                </p:nvSpPr>
                <p:spPr bwMode="auto">
                  <a:xfrm>
                    <a:off x="2997" y="3669"/>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3487" name="Freeform 4190"/>
                  <p:cNvSpPr>
                    <a:spLocks/>
                  </p:cNvSpPr>
                  <p:nvPr/>
                </p:nvSpPr>
                <p:spPr bwMode="auto">
                  <a:xfrm>
                    <a:off x="2997" y="3669"/>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3488" name="Freeform 4191"/>
                  <p:cNvSpPr>
                    <a:spLocks/>
                  </p:cNvSpPr>
                  <p:nvPr/>
                </p:nvSpPr>
                <p:spPr bwMode="auto">
                  <a:xfrm>
                    <a:off x="2998" y="3669"/>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3489" name="Freeform 4192"/>
                  <p:cNvSpPr>
                    <a:spLocks/>
                  </p:cNvSpPr>
                  <p:nvPr/>
                </p:nvSpPr>
                <p:spPr bwMode="auto">
                  <a:xfrm>
                    <a:off x="2998" y="3669"/>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3490" name="Freeform 4193"/>
                  <p:cNvSpPr>
                    <a:spLocks/>
                  </p:cNvSpPr>
                  <p:nvPr/>
                </p:nvSpPr>
                <p:spPr bwMode="auto">
                  <a:xfrm>
                    <a:off x="2999" y="3668"/>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3491" name="Freeform 4194"/>
                  <p:cNvSpPr>
                    <a:spLocks/>
                  </p:cNvSpPr>
                  <p:nvPr/>
                </p:nvSpPr>
                <p:spPr bwMode="auto">
                  <a:xfrm>
                    <a:off x="2999" y="3668"/>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3492" name="Freeform 4195"/>
                  <p:cNvSpPr>
                    <a:spLocks/>
                  </p:cNvSpPr>
                  <p:nvPr/>
                </p:nvSpPr>
                <p:spPr bwMode="auto">
                  <a:xfrm>
                    <a:off x="3000" y="3668"/>
                    <a:ext cx="1" cy="1"/>
                  </a:xfrm>
                  <a:custGeom>
                    <a:avLst/>
                    <a:gdLst>
                      <a:gd name="T0" fmla="*/ 0 w 3"/>
                      <a:gd name="T1" fmla="*/ 2 h 2"/>
                      <a:gd name="T2" fmla="*/ 2 w 3"/>
                      <a:gd name="T3" fmla="*/ 0 h 2"/>
                      <a:gd name="T4" fmla="*/ 3 w 3"/>
                      <a:gd name="T5" fmla="*/ 0 h 2"/>
                      <a:gd name="T6" fmla="*/ 0 60000 65536"/>
                      <a:gd name="T7" fmla="*/ 0 60000 65536"/>
                      <a:gd name="T8" fmla="*/ 0 60000 65536"/>
                      <a:gd name="T9" fmla="*/ 0 w 3"/>
                      <a:gd name="T10" fmla="*/ 0 h 2"/>
                      <a:gd name="T11" fmla="*/ 3 w 3"/>
                      <a:gd name="T12" fmla="*/ 2 h 2"/>
                    </a:gdLst>
                    <a:ahLst/>
                    <a:cxnLst>
                      <a:cxn ang="T6">
                        <a:pos x="T0" y="T1"/>
                      </a:cxn>
                      <a:cxn ang="T7">
                        <a:pos x="T2" y="T3"/>
                      </a:cxn>
                      <a:cxn ang="T8">
                        <a:pos x="T4" y="T5"/>
                      </a:cxn>
                    </a:cxnLst>
                    <a:rect l="T9" t="T10" r="T11" b="T12"/>
                    <a:pathLst>
                      <a:path w="3" h="2">
                        <a:moveTo>
                          <a:pt x="0" y="2"/>
                        </a:moveTo>
                        <a:lnTo>
                          <a:pt x="2" y="0"/>
                        </a:lnTo>
                        <a:lnTo>
                          <a:pt x="3" y="0"/>
                        </a:lnTo>
                      </a:path>
                    </a:pathLst>
                  </a:custGeom>
                  <a:noFill/>
                  <a:ln w="6350">
                    <a:solidFill>
                      <a:srgbClr val="0C0CFF"/>
                    </a:solidFill>
                    <a:prstDash val="solid"/>
                    <a:round/>
                    <a:headEnd/>
                    <a:tailEnd/>
                  </a:ln>
                </p:spPr>
                <p:txBody>
                  <a:bodyPr/>
                  <a:lstStyle/>
                  <a:p>
                    <a:endParaRPr lang="en-US"/>
                  </a:p>
                </p:txBody>
              </p:sp>
              <p:sp>
                <p:nvSpPr>
                  <p:cNvPr id="3493" name="Freeform 4196"/>
                  <p:cNvSpPr>
                    <a:spLocks/>
                  </p:cNvSpPr>
                  <p:nvPr/>
                </p:nvSpPr>
                <p:spPr bwMode="auto">
                  <a:xfrm>
                    <a:off x="3000" y="3668"/>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3494" name="Freeform 4197"/>
                  <p:cNvSpPr>
                    <a:spLocks/>
                  </p:cNvSpPr>
                  <p:nvPr/>
                </p:nvSpPr>
                <p:spPr bwMode="auto">
                  <a:xfrm>
                    <a:off x="3001" y="3668"/>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3495" name="Freeform 4198"/>
                  <p:cNvSpPr>
                    <a:spLocks/>
                  </p:cNvSpPr>
                  <p:nvPr/>
                </p:nvSpPr>
                <p:spPr bwMode="auto">
                  <a:xfrm>
                    <a:off x="3001" y="3668"/>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3496" name="Freeform 4199"/>
                  <p:cNvSpPr>
                    <a:spLocks/>
                  </p:cNvSpPr>
                  <p:nvPr/>
                </p:nvSpPr>
                <p:spPr bwMode="auto">
                  <a:xfrm>
                    <a:off x="3002" y="3668"/>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3497" name="Freeform 4200"/>
                  <p:cNvSpPr>
                    <a:spLocks/>
                  </p:cNvSpPr>
                  <p:nvPr/>
                </p:nvSpPr>
                <p:spPr bwMode="auto">
                  <a:xfrm>
                    <a:off x="3002" y="3668"/>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3498" name="Freeform 4201"/>
                  <p:cNvSpPr>
                    <a:spLocks/>
                  </p:cNvSpPr>
                  <p:nvPr/>
                </p:nvSpPr>
                <p:spPr bwMode="auto">
                  <a:xfrm>
                    <a:off x="3002" y="3668"/>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3499" name="Freeform 4202"/>
                  <p:cNvSpPr>
                    <a:spLocks/>
                  </p:cNvSpPr>
                  <p:nvPr/>
                </p:nvSpPr>
                <p:spPr bwMode="auto">
                  <a:xfrm>
                    <a:off x="3003" y="3667"/>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3500" name="Freeform 4203"/>
                  <p:cNvSpPr>
                    <a:spLocks/>
                  </p:cNvSpPr>
                  <p:nvPr/>
                </p:nvSpPr>
                <p:spPr bwMode="auto">
                  <a:xfrm>
                    <a:off x="3003" y="3667"/>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3501" name="Freeform 4204"/>
                  <p:cNvSpPr>
                    <a:spLocks/>
                  </p:cNvSpPr>
                  <p:nvPr/>
                </p:nvSpPr>
                <p:spPr bwMode="auto">
                  <a:xfrm>
                    <a:off x="3004" y="3667"/>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3502" name="Freeform 4205"/>
                  <p:cNvSpPr>
                    <a:spLocks/>
                  </p:cNvSpPr>
                  <p:nvPr/>
                </p:nvSpPr>
                <p:spPr bwMode="auto">
                  <a:xfrm>
                    <a:off x="3004" y="3667"/>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3503" name="Freeform 4206"/>
                  <p:cNvSpPr>
                    <a:spLocks/>
                  </p:cNvSpPr>
                  <p:nvPr/>
                </p:nvSpPr>
                <p:spPr bwMode="auto">
                  <a:xfrm>
                    <a:off x="3005" y="3667"/>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3504" name="Freeform 4207"/>
                  <p:cNvSpPr>
                    <a:spLocks/>
                  </p:cNvSpPr>
                  <p:nvPr/>
                </p:nvSpPr>
                <p:spPr bwMode="auto">
                  <a:xfrm>
                    <a:off x="3005" y="3667"/>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3505" name="Freeform 4208"/>
                  <p:cNvSpPr>
                    <a:spLocks/>
                  </p:cNvSpPr>
                  <p:nvPr/>
                </p:nvSpPr>
                <p:spPr bwMode="auto">
                  <a:xfrm>
                    <a:off x="3006" y="3668"/>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3506" name="Freeform 4209"/>
                  <p:cNvSpPr>
                    <a:spLocks/>
                  </p:cNvSpPr>
                  <p:nvPr/>
                </p:nvSpPr>
                <p:spPr bwMode="auto">
                  <a:xfrm>
                    <a:off x="3006" y="3668"/>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3507" name="Freeform 4210"/>
                  <p:cNvSpPr>
                    <a:spLocks/>
                  </p:cNvSpPr>
                  <p:nvPr/>
                </p:nvSpPr>
                <p:spPr bwMode="auto">
                  <a:xfrm>
                    <a:off x="3007" y="3668"/>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3508" name="Freeform 4211"/>
                  <p:cNvSpPr>
                    <a:spLocks/>
                  </p:cNvSpPr>
                  <p:nvPr/>
                </p:nvSpPr>
                <p:spPr bwMode="auto">
                  <a:xfrm>
                    <a:off x="3007" y="3668"/>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3509" name="Freeform 4212"/>
                  <p:cNvSpPr>
                    <a:spLocks/>
                  </p:cNvSpPr>
                  <p:nvPr/>
                </p:nvSpPr>
                <p:spPr bwMode="auto">
                  <a:xfrm>
                    <a:off x="3007" y="3668"/>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3510" name="Freeform 4213"/>
                  <p:cNvSpPr>
                    <a:spLocks/>
                  </p:cNvSpPr>
                  <p:nvPr/>
                </p:nvSpPr>
                <p:spPr bwMode="auto">
                  <a:xfrm>
                    <a:off x="3008" y="3668"/>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3511" name="Freeform 4214"/>
                  <p:cNvSpPr>
                    <a:spLocks/>
                  </p:cNvSpPr>
                  <p:nvPr/>
                </p:nvSpPr>
                <p:spPr bwMode="auto">
                  <a:xfrm>
                    <a:off x="3008" y="3668"/>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3512" name="Freeform 4215"/>
                  <p:cNvSpPr>
                    <a:spLocks/>
                  </p:cNvSpPr>
                  <p:nvPr/>
                </p:nvSpPr>
                <p:spPr bwMode="auto">
                  <a:xfrm>
                    <a:off x="3009" y="3668"/>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3513" name="Freeform 4216"/>
                  <p:cNvSpPr>
                    <a:spLocks/>
                  </p:cNvSpPr>
                  <p:nvPr/>
                </p:nvSpPr>
                <p:spPr bwMode="auto">
                  <a:xfrm>
                    <a:off x="3009" y="3668"/>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3514" name="Freeform 4217"/>
                  <p:cNvSpPr>
                    <a:spLocks/>
                  </p:cNvSpPr>
                  <p:nvPr/>
                </p:nvSpPr>
                <p:spPr bwMode="auto">
                  <a:xfrm>
                    <a:off x="3010" y="3668"/>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3515" name="Freeform 4218"/>
                  <p:cNvSpPr>
                    <a:spLocks/>
                  </p:cNvSpPr>
                  <p:nvPr/>
                </p:nvSpPr>
                <p:spPr bwMode="auto">
                  <a:xfrm>
                    <a:off x="3010" y="3668"/>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3516" name="Freeform 4219"/>
                  <p:cNvSpPr>
                    <a:spLocks/>
                  </p:cNvSpPr>
                  <p:nvPr/>
                </p:nvSpPr>
                <p:spPr bwMode="auto">
                  <a:xfrm>
                    <a:off x="3011" y="3667"/>
                    <a:ext cx="1" cy="1"/>
                  </a:xfrm>
                  <a:custGeom>
                    <a:avLst/>
                    <a:gdLst>
                      <a:gd name="T0" fmla="*/ 0 w 4"/>
                      <a:gd name="T1" fmla="*/ 3 h 3"/>
                      <a:gd name="T2" fmla="*/ 3 w 4"/>
                      <a:gd name="T3" fmla="*/ 0 h 3"/>
                      <a:gd name="T4" fmla="*/ 4 w 4"/>
                      <a:gd name="T5" fmla="*/ 0 h 3"/>
                      <a:gd name="T6" fmla="*/ 0 60000 65536"/>
                      <a:gd name="T7" fmla="*/ 0 60000 65536"/>
                      <a:gd name="T8" fmla="*/ 0 60000 65536"/>
                      <a:gd name="T9" fmla="*/ 0 w 4"/>
                      <a:gd name="T10" fmla="*/ 0 h 3"/>
                      <a:gd name="T11" fmla="*/ 4 w 4"/>
                      <a:gd name="T12" fmla="*/ 3 h 3"/>
                    </a:gdLst>
                    <a:ahLst/>
                    <a:cxnLst>
                      <a:cxn ang="T6">
                        <a:pos x="T0" y="T1"/>
                      </a:cxn>
                      <a:cxn ang="T7">
                        <a:pos x="T2" y="T3"/>
                      </a:cxn>
                      <a:cxn ang="T8">
                        <a:pos x="T4" y="T5"/>
                      </a:cxn>
                    </a:cxnLst>
                    <a:rect l="T9" t="T10" r="T11" b="T12"/>
                    <a:pathLst>
                      <a:path w="4" h="3">
                        <a:moveTo>
                          <a:pt x="0" y="3"/>
                        </a:moveTo>
                        <a:lnTo>
                          <a:pt x="3" y="0"/>
                        </a:lnTo>
                        <a:lnTo>
                          <a:pt x="4" y="0"/>
                        </a:lnTo>
                      </a:path>
                    </a:pathLst>
                  </a:custGeom>
                  <a:noFill/>
                  <a:ln w="6350">
                    <a:solidFill>
                      <a:srgbClr val="0C0CFF"/>
                    </a:solidFill>
                    <a:prstDash val="solid"/>
                    <a:round/>
                    <a:headEnd/>
                    <a:tailEnd/>
                  </a:ln>
                </p:spPr>
                <p:txBody>
                  <a:bodyPr/>
                  <a:lstStyle/>
                  <a:p>
                    <a:endParaRPr lang="en-US"/>
                  </a:p>
                </p:txBody>
              </p:sp>
              <p:sp>
                <p:nvSpPr>
                  <p:cNvPr id="3517" name="Freeform 4220"/>
                  <p:cNvSpPr>
                    <a:spLocks/>
                  </p:cNvSpPr>
                  <p:nvPr/>
                </p:nvSpPr>
                <p:spPr bwMode="auto">
                  <a:xfrm>
                    <a:off x="3011" y="3667"/>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3518" name="Freeform 4221"/>
                  <p:cNvSpPr>
                    <a:spLocks/>
                  </p:cNvSpPr>
                  <p:nvPr/>
                </p:nvSpPr>
                <p:spPr bwMode="auto">
                  <a:xfrm>
                    <a:off x="3012" y="3667"/>
                    <a:ext cx="1" cy="1"/>
                  </a:xfrm>
                  <a:custGeom>
                    <a:avLst/>
                    <a:gdLst>
                      <a:gd name="T0" fmla="*/ 0 w 4"/>
                      <a:gd name="T1" fmla="*/ 0 h 2"/>
                      <a:gd name="T2" fmla="*/ 3 w 4"/>
                      <a:gd name="T3" fmla="*/ 2 h 2"/>
                      <a:gd name="T4" fmla="*/ 4 w 4"/>
                      <a:gd name="T5" fmla="*/ 2 h 2"/>
                      <a:gd name="T6" fmla="*/ 0 60000 65536"/>
                      <a:gd name="T7" fmla="*/ 0 60000 65536"/>
                      <a:gd name="T8" fmla="*/ 0 60000 65536"/>
                      <a:gd name="T9" fmla="*/ 0 w 4"/>
                      <a:gd name="T10" fmla="*/ 0 h 2"/>
                      <a:gd name="T11" fmla="*/ 4 w 4"/>
                      <a:gd name="T12" fmla="*/ 2 h 2"/>
                    </a:gdLst>
                    <a:ahLst/>
                    <a:cxnLst>
                      <a:cxn ang="T6">
                        <a:pos x="T0" y="T1"/>
                      </a:cxn>
                      <a:cxn ang="T7">
                        <a:pos x="T2" y="T3"/>
                      </a:cxn>
                      <a:cxn ang="T8">
                        <a:pos x="T4" y="T5"/>
                      </a:cxn>
                    </a:cxnLst>
                    <a:rect l="T9" t="T10" r="T11" b="T12"/>
                    <a:pathLst>
                      <a:path w="4" h="2">
                        <a:moveTo>
                          <a:pt x="0" y="0"/>
                        </a:moveTo>
                        <a:lnTo>
                          <a:pt x="3" y="2"/>
                        </a:lnTo>
                        <a:lnTo>
                          <a:pt x="4" y="2"/>
                        </a:lnTo>
                      </a:path>
                    </a:pathLst>
                  </a:custGeom>
                  <a:noFill/>
                  <a:ln w="6350">
                    <a:solidFill>
                      <a:srgbClr val="0C0CFF"/>
                    </a:solidFill>
                    <a:prstDash val="solid"/>
                    <a:round/>
                    <a:headEnd/>
                    <a:tailEnd/>
                  </a:ln>
                </p:spPr>
                <p:txBody>
                  <a:bodyPr/>
                  <a:lstStyle/>
                  <a:p>
                    <a:endParaRPr lang="en-US"/>
                  </a:p>
                </p:txBody>
              </p:sp>
              <p:sp>
                <p:nvSpPr>
                  <p:cNvPr id="3519" name="Freeform 4222"/>
                  <p:cNvSpPr>
                    <a:spLocks/>
                  </p:cNvSpPr>
                  <p:nvPr/>
                </p:nvSpPr>
                <p:spPr bwMode="auto">
                  <a:xfrm>
                    <a:off x="3012" y="3668"/>
                    <a:ext cx="1" cy="1"/>
                  </a:xfrm>
                  <a:custGeom>
                    <a:avLst/>
                    <a:gdLst>
                      <a:gd name="T0" fmla="*/ 0 w 3"/>
                      <a:gd name="T1" fmla="*/ 0 h 4"/>
                      <a:gd name="T2" fmla="*/ 2 w 3"/>
                      <a:gd name="T3" fmla="*/ 4 h 4"/>
                      <a:gd name="T4" fmla="*/ 3 w 3"/>
                      <a:gd name="T5" fmla="*/ 4 h 4"/>
                      <a:gd name="T6" fmla="*/ 0 60000 65536"/>
                      <a:gd name="T7" fmla="*/ 0 60000 65536"/>
                      <a:gd name="T8" fmla="*/ 0 60000 65536"/>
                      <a:gd name="T9" fmla="*/ 0 w 3"/>
                      <a:gd name="T10" fmla="*/ 0 h 4"/>
                      <a:gd name="T11" fmla="*/ 3 w 3"/>
                      <a:gd name="T12" fmla="*/ 4 h 4"/>
                    </a:gdLst>
                    <a:ahLst/>
                    <a:cxnLst>
                      <a:cxn ang="T6">
                        <a:pos x="T0" y="T1"/>
                      </a:cxn>
                      <a:cxn ang="T7">
                        <a:pos x="T2" y="T3"/>
                      </a:cxn>
                      <a:cxn ang="T8">
                        <a:pos x="T4" y="T5"/>
                      </a:cxn>
                    </a:cxnLst>
                    <a:rect l="T9" t="T10" r="T11" b="T12"/>
                    <a:pathLst>
                      <a:path w="3" h="4">
                        <a:moveTo>
                          <a:pt x="0" y="0"/>
                        </a:moveTo>
                        <a:lnTo>
                          <a:pt x="2" y="4"/>
                        </a:lnTo>
                        <a:lnTo>
                          <a:pt x="3" y="4"/>
                        </a:lnTo>
                      </a:path>
                    </a:pathLst>
                  </a:custGeom>
                  <a:noFill/>
                  <a:ln w="6350">
                    <a:solidFill>
                      <a:srgbClr val="0C0CFF"/>
                    </a:solidFill>
                    <a:prstDash val="solid"/>
                    <a:round/>
                    <a:headEnd/>
                    <a:tailEnd/>
                  </a:ln>
                </p:spPr>
                <p:txBody>
                  <a:bodyPr/>
                  <a:lstStyle/>
                  <a:p>
                    <a:endParaRPr lang="en-US"/>
                  </a:p>
                </p:txBody>
              </p:sp>
              <p:sp>
                <p:nvSpPr>
                  <p:cNvPr id="3520" name="Freeform 4223"/>
                  <p:cNvSpPr>
                    <a:spLocks/>
                  </p:cNvSpPr>
                  <p:nvPr/>
                </p:nvSpPr>
                <p:spPr bwMode="auto">
                  <a:xfrm>
                    <a:off x="3013" y="3668"/>
                    <a:ext cx="1" cy="1"/>
                  </a:xfrm>
                  <a:custGeom>
                    <a:avLst/>
                    <a:gdLst>
                      <a:gd name="T0" fmla="*/ 0 w 4"/>
                      <a:gd name="T1" fmla="*/ 0 h 2"/>
                      <a:gd name="T2" fmla="*/ 3 w 4"/>
                      <a:gd name="T3" fmla="*/ 2 h 2"/>
                      <a:gd name="T4" fmla="*/ 4 w 4"/>
                      <a:gd name="T5" fmla="*/ 2 h 2"/>
                      <a:gd name="T6" fmla="*/ 0 60000 65536"/>
                      <a:gd name="T7" fmla="*/ 0 60000 65536"/>
                      <a:gd name="T8" fmla="*/ 0 60000 65536"/>
                      <a:gd name="T9" fmla="*/ 0 w 4"/>
                      <a:gd name="T10" fmla="*/ 0 h 2"/>
                      <a:gd name="T11" fmla="*/ 4 w 4"/>
                      <a:gd name="T12" fmla="*/ 2 h 2"/>
                    </a:gdLst>
                    <a:ahLst/>
                    <a:cxnLst>
                      <a:cxn ang="T6">
                        <a:pos x="T0" y="T1"/>
                      </a:cxn>
                      <a:cxn ang="T7">
                        <a:pos x="T2" y="T3"/>
                      </a:cxn>
                      <a:cxn ang="T8">
                        <a:pos x="T4" y="T5"/>
                      </a:cxn>
                    </a:cxnLst>
                    <a:rect l="T9" t="T10" r="T11" b="T12"/>
                    <a:pathLst>
                      <a:path w="4" h="2">
                        <a:moveTo>
                          <a:pt x="0" y="0"/>
                        </a:moveTo>
                        <a:lnTo>
                          <a:pt x="3" y="2"/>
                        </a:lnTo>
                        <a:lnTo>
                          <a:pt x="4" y="2"/>
                        </a:lnTo>
                      </a:path>
                    </a:pathLst>
                  </a:custGeom>
                  <a:noFill/>
                  <a:ln w="6350">
                    <a:solidFill>
                      <a:srgbClr val="0C0CFF"/>
                    </a:solidFill>
                    <a:prstDash val="solid"/>
                    <a:round/>
                    <a:headEnd/>
                    <a:tailEnd/>
                  </a:ln>
                </p:spPr>
                <p:txBody>
                  <a:bodyPr/>
                  <a:lstStyle/>
                  <a:p>
                    <a:endParaRPr lang="en-US"/>
                  </a:p>
                </p:txBody>
              </p:sp>
              <p:sp>
                <p:nvSpPr>
                  <p:cNvPr id="3521" name="Freeform 4224"/>
                  <p:cNvSpPr>
                    <a:spLocks/>
                  </p:cNvSpPr>
                  <p:nvPr/>
                </p:nvSpPr>
                <p:spPr bwMode="auto">
                  <a:xfrm>
                    <a:off x="3013" y="3668"/>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3522" name="Freeform 4225"/>
                  <p:cNvSpPr>
                    <a:spLocks/>
                  </p:cNvSpPr>
                  <p:nvPr/>
                </p:nvSpPr>
                <p:spPr bwMode="auto">
                  <a:xfrm>
                    <a:off x="3013" y="3668"/>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3523" name="Freeform 4226"/>
                  <p:cNvSpPr>
                    <a:spLocks/>
                  </p:cNvSpPr>
                  <p:nvPr/>
                </p:nvSpPr>
                <p:spPr bwMode="auto">
                  <a:xfrm>
                    <a:off x="3014" y="3668"/>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3524" name="Freeform 4227"/>
                  <p:cNvSpPr>
                    <a:spLocks/>
                  </p:cNvSpPr>
                  <p:nvPr/>
                </p:nvSpPr>
                <p:spPr bwMode="auto">
                  <a:xfrm>
                    <a:off x="3014" y="3669"/>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3525" name="Freeform 4228"/>
                  <p:cNvSpPr>
                    <a:spLocks/>
                  </p:cNvSpPr>
                  <p:nvPr/>
                </p:nvSpPr>
                <p:spPr bwMode="auto">
                  <a:xfrm>
                    <a:off x="3015" y="3669"/>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3526" name="Freeform 4229"/>
                  <p:cNvSpPr>
                    <a:spLocks/>
                  </p:cNvSpPr>
                  <p:nvPr/>
                </p:nvSpPr>
                <p:spPr bwMode="auto">
                  <a:xfrm>
                    <a:off x="3015" y="3668"/>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3527" name="Freeform 4230"/>
                  <p:cNvSpPr>
                    <a:spLocks/>
                  </p:cNvSpPr>
                  <p:nvPr/>
                </p:nvSpPr>
                <p:spPr bwMode="auto">
                  <a:xfrm>
                    <a:off x="3016" y="3668"/>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3528" name="Freeform 4231"/>
                  <p:cNvSpPr>
                    <a:spLocks/>
                  </p:cNvSpPr>
                  <p:nvPr/>
                </p:nvSpPr>
                <p:spPr bwMode="auto">
                  <a:xfrm>
                    <a:off x="3016" y="3668"/>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3529" name="Freeform 4232"/>
                  <p:cNvSpPr>
                    <a:spLocks/>
                  </p:cNvSpPr>
                  <p:nvPr/>
                </p:nvSpPr>
                <p:spPr bwMode="auto">
                  <a:xfrm>
                    <a:off x="3017" y="3668"/>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3530" name="Freeform 4233"/>
                  <p:cNvSpPr>
                    <a:spLocks/>
                  </p:cNvSpPr>
                  <p:nvPr/>
                </p:nvSpPr>
                <p:spPr bwMode="auto">
                  <a:xfrm>
                    <a:off x="3017" y="3668"/>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3531" name="Freeform 4234"/>
                  <p:cNvSpPr>
                    <a:spLocks/>
                  </p:cNvSpPr>
                  <p:nvPr/>
                </p:nvSpPr>
                <p:spPr bwMode="auto">
                  <a:xfrm>
                    <a:off x="3018" y="3668"/>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3532" name="Freeform 4235"/>
                  <p:cNvSpPr>
                    <a:spLocks/>
                  </p:cNvSpPr>
                  <p:nvPr/>
                </p:nvSpPr>
                <p:spPr bwMode="auto">
                  <a:xfrm>
                    <a:off x="3018" y="3668"/>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3533" name="Freeform 4236"/>
                  <p:cNvSpPr>
                    <a:spLocks/>
                  </p:cNvSpPr>
                  <p:nvPr/>
                </p:nvSpPr>
                <p:spPr bwMode="auto">
                  <a:xfrm>
                    <a:off x="3019" y="3668"/>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3534" name="Freeform 4237"/>
                  <p:cNvSpPr>
                    <a:spLocks/>
                  </p:cNvSpPr>
                  <p:nvPr/>
                </p:nvSpPr>
                <p:spPr bwMode="auto">
                  <a:xfrm>
                    <a:off x="3019" y="3668"/>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3535" name="Freeform 4238"/>
                  <p:cNvSpPr>
                    <a:spLocks/>
                  </p:cNvSpPr>
                  <p:nvPr/>
                </p:nvSpPr>
                <p:spPr bwMode="auto">
                  <a:xfrm>
                    <a:off x="3020" y="3668"/>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3536" name="Freeform 4239"/>
                  <p:cNvSpPr>
                    <a:spLocks/>
                  </p:cNvSpPr>
                  <p:nvPr/>
                </p:nvSpPr>
                <p:spPr bwMode="auto">
                  <a:xfrm>
                    <a:off x="3020" y="3668"/>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3537" name="Freeform 4240"/>
                  <p:cNvSpPr>
                    <a:spLocks/>
                  </p:cNvSpPr>
                  <p:nvPr/>
                </p:nvSpPr>
                <p:spPr bwMode="auto">
                  <a:xfrm>
                    <a:off x="3020" y="3668"/>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3538" name="Freeform 4241"/>
                  <p:cNvSpPr>
                    <a:spLocks/>
                  </p:cNvSpPr>
                  <p:nvPr/>
                </p:nvSpPr>
                <p:spPr bwMode="auto">
                  <a:xfrm>
                    <a:off x="3021" y="3668"/>
                    <a:ext cx="1" cy="1"/>
                  </a:xfrm>
                  <a:custGeom>
                    <a:avLst/>
                    <a:gdLst>
                      <a:gd name="T0" fmla="*/ 0 w 3"/>
                      <a:gd name="T1" fmla="*/ 2 h 2"/>
                      <a:gd name="T2" fmla="*/ 2 w 3"/>
                      <a:gd name="T3" fmla="*/ 0 h 2"/>
                      <a:gd name="T4" fmla="*/ 3 w 3"/>
                      <a:gd name="T5" fmla="*/ 0 h 2"/>
                      <a:gd name="T6" fmla="*/ 0 60000 65536"/>
                      <a:gd name="T7" fmla="*/ 0 60000 65536"/>
                      <a:gd name="T8" fmla="*/ 0 60000 65536"/>
                      <a:gd name="T9" fmla="*/ 0 w 3"/>
                      <a:gd name="T10" fmla="*/ 0 h 2"/>
                      <a:gd name="T11" fmla="*/ 3 w 3"/>
                      <a:gd name="T12" fmla="*/ 2 h 2"/>
                    </a:gdLst>
                    <a:ahLst/>
                    <a:cxnLst>
                      <a:cxn ang="T6">
                        <a:pos x="T0" y="T1"/>
                      </a:cxn>
                      <a:cxn ang="T7">
                        <a:pos x="T2" y="T3"/>
                      </a:cxn>
                      <a:cxn ang="T8">
                        <a:pos x="T4" y="T5"/>
                      </a:cxn>
                    </a:cxnLst>
                    <a:rect l="T9" t="T10" r="T11" b="T12"/>
                    <a:pathLst>
                      <a:path w="3" h="2">
                        <a:moveTo>
                          <a:pt x="0" y="2"/>
                        </a:moveTo>
                        <a:lnTo>
                          <a:pt x="2" y="0"/>
                        </a:lnTo>
                        <a:lnTo>
                          <a:pt x="3" y="0"/>
                        </a:lnTo>
                      </a:path>
                    </a:pathLst>
                  </a:custGeom>
                  <a:noFill/>
                  <a:ln w="6350">
                    <a:solidFill>
                      <a:srgbClr val="0C0CFF"/>
                    </a:solidFill>
                    <a:prstDash val="solid"/>
                    <a:round/>
                    <a:headEnd/>
                    <a:tailEnd/>
                  </a:ln>
                </p:spPr>
                <p:txBody>
                  <a:bodyPr/>
                  <a:lstStyle/>
                  <a:p>
                    <a:endParaRPr lang="en-US"/>
                  </a:p>
                </p:txBody>
              </p:sp>
              <p:sp>
                <p:nvSpPr>
                  <p:cNvPr id="3539" name="Freeform 4242"/>
                  <p:cNvSpPr>
                    <a:spLocks/>
                  </p:cNvSpPr>
                  <p:nvPr/>
                </p:nvSpPr>
                <p:spPr bwMode="auto">
                  <a:xfrm>
                    <a:off x="3021" y="3668"/>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3540" name="Freeform 4243"/>
                  <p:cNvSpPr>
                    <a:spLocks/>
                  </p:cNvSpPr>
                  <p:nvPr/>
                </p:nvSpPr>
                <p:spPr bwMode="auto">
                  <a:xfrm>
                    <a:off x="3022" y="3668"/>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3541" name="Freeform 4244"/>
                  <p:cNvSpPr>
                    <a:spLocks/>
                  </p:cNvSpPr>
                  <p:nvPr/>
                </p:nvSpPr>
                <p:spPr bwMode="auto">
                  <a:xfrm>
                    <a:off x="3022" y="3668"/>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3542" name="Freeform 4245"/>
                  <p:cNvSpPr>
                    <a:spLocks/>
                  </p:cNvSpPr>
                  <p:nvPr/>
                </p:nvSpPr>
                <p:spPr bwMode="auto">
                  <a:xfrm>
                    <a:off x="3023" y="3668"/>
                    <a:ext cx="1" cy="1"/>
                  </a:xfrm>
                  <a:custGeom>
                    <a:avLst/>
                    <a:gdLst>
                      <a:gd name="T0" fmla="*/ 0 w 3"/>
                      <a:gd name="T1" fmla="*/ 0 h 2"/>
                      <a:gd name="T2" fmla="*/ 2 w 3"/>
                      <a:gd name="T3" fmla="*/ 2 h 2"/>
                      <a:gd name="T4" fmla="*/ 3 w 3"/>
                      <a:gd name="T5" fmla="*/ 2 h 2"/>
                      <a:gd name="T6" fmla="*/ 0 60000 65536"/>
                      <a:gd name="T7" fmla="*/ 0 60000 65536"/>
                      <a:gd name="T8" fmla="*/ 0 60000 65536"/>
                      <a:gd name="T9" fmla="*/ 0 w 3"/>
                      <a:gd name="T10" fmla="*/ 0 h 2"/>
                      <a:gd name="T11" fmla="*/ 3 w 3"/>
                      <a:gd name="T12" fmla="*/ 2 h 2"/>
                    </a:gdLst>
                    <a:ahLst/>
                    <a:cxnLst>
                      <a:cxn ang="T6">
                        <a:pos x="T0" y="T1"/>
                      </a:cxn>
                      <a:cxn ang="T7">
                        <a:pos x="T2" y="T3"/>
                      </a:cxn>
                      <a:cxn ang="T8">
                        <a:pos x="T4" y="T5"/>
                      </a:cxn>
                    </a:cxnLst>
                    <a:rect l="T9" t="T10" r="T11" b="T12"/>
                    <a:pathLst>
                      <a:path w="3" h="2">
                        <a:moveTo>
                          <a:pt x="0" y="0"/>
                        </a:moveTo>
                        <a:lnTo>
                          <a:pt x="2" y="2"/>
                        </a:lnTo>
                        <a:lnTo>
                          <a:pt x="3" y="2"/>
                        </a:lnTo>
                      </a:path>
                    </a:pathLst>
                  </a:custGeom>
                  <a:noFill/>
                  <a:ln w="6350">
                    <a:solidFill>
                      <a:srgbClr val="0C0CFF"/>
                    </a:solidFill>
                    <a:prstDash val="solid"/>
                    <a:round/>
                    <a:headEnd/>
                    <a:tailEnd/>
                  </a:ln>
                </p:spPr>
                <p:txBody>
                  <a:bodyPr/>
                  <a:lstStyle/>
                  <a:p>
                    <a:endParaRPr lang="en-US"/>
                  </a:p>
                </p:txBody>
              </p:sp>
              <p:sp>
                <p:nvSpPr>
                  <p:cNvPr id="3543" name="Freeform 4246"/>
                  <p:cNvSpPr>
                    <a:spLocks/>
                  </p:cNvSpPr>
                  <p:nvPr/>
                </p:nvSpPr>
                <p:spPr bwMode="auto">
                  <a:xfrm>
                    <a:off x="3023" y="3669"/>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3544" name="Freeform 4247"/>
                  <p:cNvSpPr>
                    <a:spLocks/>
                  </p:cNvSpPr>
                  <p:nvPr/>
                </p:nvSpPr>
                <p:spPr bwMode="auto">
                  <a:xfrm>
                    <a:off x="3024" y="3669"/>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3545" name="Freeform 4248"/>
                  <p:cNvSpPr>
                    <a:spLocks/>
                  </p:cNvSpPr>
                  <p:nvPr/>
                </p:nvSpPr>
                <p:spPr bwMode="auto">
                  <a:xfrm>
                    <a:off x="3024" y="3669"/>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3546" name="Freeform 4249"/>
                  <p:cNvSpPr>
                    <a:spLocks/>
                  </p:cNvSpPr>
                  <p:nvPr/>
                </p:nvSpPr>
                <p:spPr bwMode="auto">
                  <a:xfrm>
                    <a:off x="3025" y="3669"/>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3547" name="Freeform 4250"/>
                  <p:cNvSpPr>
                    <a:spLocks/>
                  </p:cNvSpPr>
                  <p:nvPr/>
                </p:nvSpPr>
                <p:spPr bwMode="auto">
                  <a:xfrm>
                    <a:off x="3025" y="3669"/>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3548" name="Freeform 4251"/>
                  <p:cNvSpPr>
                    <a:spLocks/>
                  </p:cNvSpPr>
                  <p:nvPr/>
                </p:nvSpPr>
                <p:spPr bwMode="auto">
                  <a:xfrm>
                    <a:off x="3026" y="3669"/>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3549" name="Freeform 4252"/>
                  <p:cNvSpPr>
                    <a:spLocks/>
                  </p:cNvSpPr>
                  <p:nvPr/>
                </p:nvSpPr>
                <p:spPr bwMode="auto">
                  <a:xfrm>
                    <a:off x="3026" y="3669"/>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3550" name="Freeform 4253"/>
                  <p:cNvSpPr>
                    <a:spLocks/>
                  </p:cNvSpPr>
                  <p:nvPr/>
                </p:nvSpPr>
                <p:spPr bwMode="auto">
                  <a:xfrm>
                    <a:off x="3027" y="3669"/>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3551" name="Freeform 4254"/>
                  <p:cNvSpPr>
                    <a:spLocks/>
                  </p:cNvSpPr>
                  <p:nvPr/>
                </p:nvSpPr>
                <p:spPr bwMode="auto">
                  <a:xfrm>
                    <a:off x="3027" y="3669"/>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3552" name="Freeform 4255"/>
                  <p:cNvSpPr>
                    <a:spLocks/>
                  </p:cNvSpPr>
                  <p:nvPr/>
                </p:nvSpPr>
                <p:spPr bwMode="auto">
                  <a:xfrm>
                    <a:off x="3027" y="3669"/>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3553" name="Freeform 4256"/>
                  <p:cNvSpPr>
                    <a:spLocks/>
                  </p:cNvSpPr>
                  <p:nvPr/>
                </p:nvSpPr>
                <p:spPr bwMode="auto">
                  <a:xfrm>
                    <a:off x="3028" y="3669"/>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3554" name="Freeform 4257"/>
                  <p:cNvSpPr>
                    <a:spLocks/>
                  </p:cNvSpPr>
                  <p:nvPr/>
                </p:nvSpPr>
                <p:spPr bwMode="auto">
                  <a:xfrm>
                    <a:off x="3028" y="3669"/>
                    <a:ext cx="1" cy="1"/>
                  </a:xfrm>
                  <a:custGeom>
                    <a:avLst/>
                    <a:gdLst>
                      <a:gd name="T0" fmla="*/ 0 w 3"/>
                      <a:gd name="T1" fmla="*/ 2 h 2"/>
                      <a:gd name="T2" fmla="*/ 2 w 3"/>
                      <a:gd name="T3" fmla="*/ 0 h 2"/>
                      <a:gd name="T4" fmla="*/ 3 w 3"/>
                      <a:gd name="T5" fmla="*/ 0 h 2"/>
                      <a:gd name="T6" fmla="*/ 0 60000 65536"/>
                      <a:gd name="T7" fmla="*/ 0 60000 65536"/>
                      <a:gd name="T8" fmla="*/ 0 60000 65536"/>
                      <a:gd name="T9" fmla="*/ 0 w 3"/>
                      <a:gd name="T10" fmla="*/ 0 h 2"/>
                      <a:gd name="T11" fmla="*/ 3 w 3"/>
                      <a:gd name="T12" fmla="*/ 2 h 2"/>
                    </a:gdLst>
                    <a:ahLst/>
                    <a:cxnLst>
                      <a:cxn ang="T6">
                        <a:pos x="T0" y="T1"/>
                      </a:cxn>
                      <a:cxn ang="T7">
                        <a:pos x="T2" y="T3"/>
                      </a:cxn>
                      <a:cxn ang="T8">
                        <a:pos x="T4" y="T5"/>
                      </a:cxn>
                    </a:cxnLst>
                    <a:rect l="T9" t="T10" r="T11" b="T12"/>
                    <a:pathLst>
                      <a:path w="3" h="2">
                        <a:moveTo>
                          <a:pt x="0" y="2"/>
                        </a:moveTo>
                        <a:lnTo>
                          <a:pt x="2" y="0"/>
                        </a:lnTo>
                        <a:lnTo>
                          <a:pt x="3" y="0"/>
                        </a:lnTo>
                      </a:path>
                    </a:pathLst>
                  </a:custGeom>
                  <a:noFill/>
                  <a:ln w="6350">
                    <a:solidFill>
                      <a:srgbClr val="0C0CFF"/>
                    </a:solidFill>
                    <a:prstDash val="solid"/>
                    <a:round/>
                    <a:headEnd/>
                    <a:tailEnd/>
                  </a:ln>
                </p:spPr>
                <p:txBody>
                  <a:bodyPr/>
                  <a:lstStyle/>
                  <a:p>
                    <a:endParaRPr lang="en-US"/>
                  </a:p>
                </p:txBody>
              </p:sp>
              <p:sp>
                <p:nvSpPr>
                  <p:cNvPr id="3555" name="Freeform 4258"/>
                  <p:cNvSpPr>
                    <a:spLocks/>
                  </p:cNvSpPr>
                  <p:nvPr/>
                </p:nvSpPr>
                <p:spPr bwMode="auto">
                  <a:xfrm>
                    <a:off x="3029" y="3669"/>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3556" name="Freeform 4259"/>
                  <p:cNvSpPr>
                    <a:spLocks/>
                  </p:cNvSpPr>
                  <p:nvPr/>
                </p:nvSpPr>
                <p:spPr bwMode="auto">
                  <a:xfrm>
                    <a:off x="3029" y="3668"/>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3557" name="Freeform 4260"/>
                  <p:cNvSpPr>
                    <a:spLocks/>
                  </p:cNvSpPr>
                  <p:nvPr/>
                </p:nvSpPr>
                <p:spPr bwMode="auto">
                  <a:xfrm>
                    <a:off x="3030" y="3668"/>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3558" name="Freeform 4261"/>
                  <p:cNvSpPr>
                    <a:spLocks/>
                  </p:cNvSpPr>
                  <p:nvPr/>
                </p:nvSpPr>
                <p:spPr bwMode="auto">
                  <a:xfrm>
                    <a:off x="3030" y="3668"/>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3559" name="Freeform 4262"/>
                  <p:cNvSpPr>
                    <a:spLocks/>
                  </p:cNvSpPr>
                  <p:nvPr/>
                </p:nvSpPr>
                <p:spPr bwMode="auto">
                  <a:xfrm>
                    <a:off x="3031" y="3668"/>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3560" name="Freeform 4263"/>
                  <p:cNvSpPr>
                    <a:spLocks/>
                  </p:cNvSpPr>
                  <p:nvPr/>
                </p:nvSpPr>
                <p:spPr bwMode="auto">
                  <a:xfrm>
                    <a:off x="3031" y="3668"/>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3561" name="Freeform 4264"/>
                  <p:cNvSpPr>
                    <a:spLocks/>
                  </p:cNvSpPr>
                  <p:nvPr/>
                </p:nvSpPr>
                <p:spPr bwMode="auto">
                  <a:xfrm>
                    <a:off x="3032" y="3668"/>
                    <a:ext cx="1" cy="1"/>
                  </a:xfrm>
                  <a:custGeom>
                    <a:avLst/>
                    <a:gdLst>
                      <a:gd name="T0" fmla="*/ 0 w 4"/>
                      <a:gd name="T1" fmla="*/ 0 h 2"/>
                      <a:gd name="T2" fmla="*/ 3 w 4"/>
                      <a:gd name="T3" fmla="*/ 2 h 2"/>
                      <a:gd name="T4" fmla="*/ 4 w 4"/>
                      <a:gd name="T5" fmla="*/ 2 h 2"/>
                      <a:gd name="T6" fmla="*/ 0 60000 65536"/>
                      <a:gd name="T7" fmla="*/ 0 60000 65536"/>
                      <a:gd name="T8" fmla="*/ 0 60000 65536"/>
                      <a:gd name="T9" fmla="*/ 0 w 4"/>
                      <a:gd name="T10" fmla="*/ 0 h 2"/>
                      <a:gd name="T11" fmla="*/ 4 w 4"/>
                      <a:gd name="T12" fmla="*/ 2 h 2"/>
                    </a:gdLst>
                    <a:ahLst/>
                    <a:cxnLst>
                      <a:cxn ang="T6">
                        <a:pos x="T0" y="T1"/>
                      </a:cxn>
                      <a:cxn ang="T7">
                        <a:pos x="T2" y="T3"/>
                      </a:cxn>
                      <a:cxn ang="T8">
                        <a:pos x="T4" y="T5"/>
                      </a:cxn>
                    </a:cxnLst>
                    <a:rect l="T9" t="T10" r="T11" b="T12"/>
                    <a:pathLst>
                      <a:path w="4" h="2">
                        <a:moveTo>
                          <a:pt x="0" y="0"/>
                        </a:moveTo>
                        <a:lnTo>
                          <a:pt x="3" y="2"/>
                        </a:lnTo>
                        <a:lnTo>
                          <a:pt x="4" y="2"/>
                        </a:lnTo>
                      </a:path>
                    </a:pathLst>
                  </a:custGeom>
                  <a:noFill/>
                  <a:ln w="6350">
                    <a:solidFill>
                      <a:srgbClr val="0C0CFF"/>
                    </a:solidFill>
                    <a:prstDash val="solid"/>
                    <a:round/>
                    <a:headEnd/>
                    <a:tailEnd/>
                  </a:ln>
                </p:spPr>
                <p:txBody>
                  <a:bodyPr/>
                  <a:lstStyle/>
                  <a:p>
                    <a:endParaRPr lang="en-US"/>
                  </a:p>
                </p:txBody>
              </p:sp>
              <p:sp>
                <p:nvSpPr>
                  <p:cNvPr id="3562" name="Freeform 4265"/>
                  <p:cNvSpPr>
                    <a:spLocks/>
                  </p:cNvSpPr>
                  <p:nvPr/>
                </p:nvSpPr>
                <p:spPr bwMode="auto">
                  <a:xfrm>
                    <a:off x="3032" y="3669"/>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3563" name="Freeform 4266"/>
                  <p:cNvSpPr>
                    <a:spLocks/>
                  </p:cNvSpPr>
                  <p:nvPr/>
                </p:nvSpPr>
                <p:spPr bwMode="auto">
                  <a:xfrm>
                    <a:off x="3032" y="3669"/>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3564" name="Freeform 4267"/>
                  <p:cNvSpPr>
                    <a:spLocks/>
                  </p:cNvSpPr>
                  <p:nvPr/>
                </p:nvSpPr>
                <p:spPr bwMode="auto">
                  <a:xfrm>
                    <a:off x="3033" y="3668"/>
                    <a:ext cx="1" cy="1"/>
                  </a:xfrm>
                  <a:custGeom>
                    <a:avLst/>
                    <a:gdLst>
                      <a:gd name="T0" fmla="*/ 0 w 4"/>
                      <a:gd name="T1" fmla="*/ 2 h 2"/>
                      <a:gd name="T2" fmla="*/ 3 w 4"/>
                      <a:gd name="T3" fmla="*/ 0 h 2"/>
                      <a:gd name="T4" fmla="*/ 4 w 4"/>
                      <a:gd name="T5" fmla="*/ 0 h 2"/>
                      <a:gd name="T6" fmla="*/ 0 60000 65536"/>
                      <a:gd name="T7" fmla="*/ 0 60000 65536"/>
                      <a:gd name="T8" fmla="*/ 0 60000 65536"/>
                      <a:gd name="T9" fmla="*/ 0 w 4"/>
                      <a:gd name="T10" fmla="*/ 0 h 2"/>
                      <a:gd name="T11" fmla="*/ 4 w 4"/>
                      <a:gd name="T12" fmla="*/ 2 h 2"/>
                    </a:gdLst>
                    <a:ahLst/>
                    <a:cxnLst>
                      <a:cxn ang="T6">
                        <a:pos x="T0" y="T1"/>
                      </a:cxn>
                      <a:cxn ang="T7">
                        <a:pos x="T2" y="T3"/>
                      </a:cxn>
                      <a:cxn ang="T8">
                        <a:pos x="T4" y="T5"/>
                      </a:cxn>
                    </a:cxnLst>
                    <a:rect l="T9" t="T10" r="T11" b="T12"/>
                    <a:pathLst>
                      <a:path w="4" h="2">
                        <a:moveTo>
                          <a:pt x="0" y="2"/>
                        </a:moveTo>
                        <a:lnTo>
                          <a:pt x="3" y="0"/>
                        </a:lnTo>
                        <a:lnTo>
                          <a:pt x="4" y="0"/>
                        </a:lnTo>
                      </a:path>
                    </a:pathLst>
                  </a:custGeom>
                  <a:noFill/>
                  <a:ln w="6350">
                    <a:solidFill>
                      <a:srgbClr val="0C0CFF"/>
                    </a:solidFill>
                    <a:prstDash val="solid"/>
                    <a:round/>
                    <a:headEnd/>
                    <a:tailEnd/>
                  </a:ln>
                </p:spPr>
                <p:txBody>
                  <a:bodyPr/>
                  <a:lstStyle/>
                  <a:p>
                    <a:endParaRPr lang="en-US"/>
                  </a:p>
                </p:txBody>
              </p:sp>
              <p:sp>
                <p:nvSpPr>
                  <p:cNvPr id="3565" name="Freeform 4268"/>
                  <p:cNvSpPr>
                    <a:spLocks/>
                  </p:cNvSpPr>
                  <p:nvPr/>
                </p:nvSpPr>
                <p:spPr bwMode="auto">
                  <a:xfrm>
                    <a:off x="3033" y="3668"/>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3566" name="Freeform 4269"/>
                  <p:cNvSpPr>
                    <a:spLocks/>
                  </p:cNvSpPr>
                  <p:nvPr/>
                </p:nvSpPr>
                <p:spPr bwMode="auto">
                  <a:xfrm>
                    <a:off x="3034" y="3668"/>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3567" name="Freeform 4270"/>
                  <p:cNvSpPr>
                    <a:spLocks/>
                  </p:cNvSpPr>
                  <p:nvPr/>
                </p:nvSpPr>
                <p:spPr bwMode="auto">
                  <a:xfrm>
                    <a:off x="3034" y="3668"/>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3568" name="Freeform 4271"/>
                  <p:cNvSpPr>
                    <a:spLocks/>
                  </p:cNvSpPr>
                  <p:nvPr/>
                </p:nvSpPr>
                <p:spPr bwMode="auto">
                  <a:xfrm>
                    <a:off x="3035" y="3668"/>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3569" name="Freeform 4272"/>
                  <p:cNvSpPr>
                    <a:spLocks/>
                  </p:cNvSpPr>
                  <p:nvPr/>
                </p:nvSpPr>
                <p:spPr bwMode="auto">
                  <a:xfrm>
                    <a:off x="3035" y="3668"/>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3570" name="Freeform 4273"/>
                  <p:cNvSpPr>
                    <a:spLocks/>
                  </p:cNvSpPr>
                  <p:nvPr/>
                </p:nvSpPr>
                <p:spPr bwMode="auto">
                  <a:xfrm>
                    <a:off x="3036" y="3668"/>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3571" name="Freeform 4274"/>
                  <p:cNvSpPr>
                    <a:spLocks/>
                  </p:cNvSpPr>
                  <p:nvPr/>
                </p:nvSpPr>
                <p:spPr bwMode="auto">
                  <a:xfrm>
                    <a:off x="3036" y="3669"/>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3572" name="Freeform 4275"/>
                  <p:cNvSpPr>
                    <a:spLocks/>
                  </p:cNvSpPr>
                  <p:nvPr/>
                </p:nvSpPr>
                <p:spPr bwMode="auto">
                  <a:xfrm>
                    <a:off x="3037" y="3669"/>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3573" name="Freeform 4276"/>
                  <p:cNvSpPr>
                    <a:spLocks/>
                  </p:cNvSpPr>
                  <p:nvPr/>
                </p:nvSpPr>
                <p:spPr bwMode="auto">
                  <a:xfrm>
                    <a:off x="3037" y="3669"/>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3574" name="Freeform 4277"/>
                  <p:cNvSpPr>
                    <a:spLocks/>
                  </p:cNvSpPr>
                  <p:nvPr/>
                </p:nvSpPr>
                <p:spPr bwMode="auto">
                  <a:xfrm>
                    <a:off x="3037" y="3669"/>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3575" name="Freeform 4278"/>
                  <p:cNvSpPr>
                    <a:spLocks/>
                  </p:cNvSpPr>
                  <p:nvPr/>
                </p:nvSpPr>
                <p:spPr bwMode="auto">
                  <a:xfrm>
                    <a:off x="3038" y="3669"/>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3576" name="Freeform 4279"/>
                  <p:cNvSpPr>
                    <a:spLocks/>
                  </p:cNvSpPr>
                  <p:nvPr/>
                </p:nvSpPr>
                <p:spPr bwMode="auto">
                  <a:xfrm>
                    <a:off x="3038" y="3669"/>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3577" name="Freeform 4280"/>
                  <p:cNvSpPr>
                    <a:spLocks/>
                  </p:cNvSpPr>
                  <p:nvPr/>
                </p:nvSpPr>
                <p:spPr bwMode="auto">
                  <a:xfrm>
                    <a:off x="3039" y="3669"/>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3578" name="Freeform 4281"/>
                  <p:cNvSpPr>
                    <a:spLocks/>
                  </p:cNvSpPr>
                  <p:nvPr/>
                </p:nvSpPr>
                <p:spPr bwMode="auto">
                  <a:xfrm>
                    <a:off x="3039" y="3669"/>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3579" name="Freeform 4282"/>
                  <p:cNvSpPr>
                    <a:spLocks/>
                  </p:cNvSpPr>
                  <p:nvPr/>
                </p:nvSpPr>
                <p:spPr bwMode="auto">
                  <a:xfrm>
                    <a:off x="3040" y="3669"/>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3580" name="Freeform 4283"/>
                  <p:cNvSpPr>
                    <a:spLocks/>
                  </p:cNvSpPr>
                  <p:nvPr/>
                </p:nvSpPr>
                <p:spPr bwMode="auto">
                  <a:xfrm>
                    <a:off x="3040" y="3669"/>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3581" name="Freeform 4284"/>
                  <p:cNvSpPr>
                    <a:spLocks/>
                  </p:cNvSpPr>
                  <p:nvPr/>
                </p:nvSpPr>
                <p:spPr bwMode="auto">
                  <a:xfrm>
                    <a:off x="3041" y="3668"/>
                    <a:ext cx="1" cy="1"/>
                  </a:xfrm>
                  <a:custGeom>
                    <a:avLst/>
                    <a:gdLst>
                      <a:gd name="T0" fmla="*/ 0 w 3"/>
                      <a:gd name="T1" fmla="*/ 2 h 2"/>
                      <a:gd name="T2" fmla="*/ 2 w 3"/>
                      <a:gd name="T3" fmla="*/ 0 h 2"/>
                      <a:gd name="T4" fmla="*/ 3 w 3"/>
                      <a:gd name="T5" fmla="*/ 0 h 2"/>
                      <a:gd name="T6" fmla="*/ 0 60000 65536"/>
                      <a:gd name="T7" fmla="*/ 0 60000 65536"/>
                      <a:gd name="T8" fmla="*/ 0 60000 65536"/>
                      <a:gd name="T9" fmla="*/ 0 w 3"/>
                      <a:gd name="T10" fmla="*/ 0 h 2"/>
                      <a:gd name="T11" fmla="*/ 3 w 3"/>
                      <a:gd name="T12" fmla="*/ 2 h 2"/>
                    </a:gdLst>
                    <a:ahLst/>
                    <a:cxnLst>
                      <a:cxn ang="T6">
                        <a:pos x="T0" y="T1"/>
                      </a:cxn>
                      <a:cxn ang="T7">
                        <a:pos x="T2" y="T3"/>
                      </a:cxn>
                      <a:cxn ang="T8">
                        <a:pos x="T4" y="T5"/>
                      </a:cxn>
                    </a:cxnLst>
                    <a:rect l="T9" t="T10" r="T11" b="T12"/>
                    <a:pathLst>
                      <a:path w="3" h="2">
                        <a:moveTo>
                          <a:pt x="0" y="2"/>
                        </a:moveTo>
                        <a:lnTo>
                          <a:pt x="2" y="0"/>
                        </a:lnTo>
                        <a:lnTo>
                          <a:pt x="3" y="0"/>
                        </a:lnTo>
                      </a:path>
                    </a:pathLst>
                  </a:custGeom>
                  <a:noFill/>
                  <a:ln w="6350">
                    <a:solidFill>
                      <a:srgbClr val="0C0CFF"/>
                    </a:solidFill>
                    <a:prstDash val="solid"/>
                    <a:round/>
                    <a:headEnd/>
                    <a:tailEnd/>
                  </a:ln>
                </p:spPr>
                <p:txBody>
                  <a:bodyPr/>
                  <a:lstStyle/>
                  <a:p>
                    <a:endParaRPr lang="en-US"/>
                  </a:p>
                </p:txBody>
              </p:sp>
              <p:sp>
                <p:nvSpPr>
                  <p:cNvPr id="3582" name="Freeform 4285"/>
                  <p:cNvSpPr>
                    <a:spLocks/>
                  </p:cNvSpPr>
                  <p:nvPr/>
                </p:nvSpPr>
                <p:spPr bwMode="auto">
                  <a:xfrm>
                    <a:off x="3041" y="3668"/>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3583" name="Freeform 4286"/>
                  <p:cNvSpPr>
                    <a:spLocks/>
                  </p:cNvSpPr>
                  <p:nvPr/>
                </p:nvSpPr>
                <p:spPr bwMode="auto">
                  <a:xfrm>
                    <a:off x="3042" y="3668"/>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3584" name="Freeform 4287"/>
                  <p:cNvSpPr>
                    <a:spLocks/>
                  </p:cNvSpPr>
                  <p:nvPr/>
                </p:nvSpPr>
                <p:spPr bwMode="auto">
                  <a:xfrm>
                    <a:off x="3042" y="3668"/>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3585" name="Freeform 4288"/>
                  <p:cNvSpPr>
                    <a:spLocks/>
                  </p:cNvSpPr>
                  <p:nvPr/>
                </p:nvSpPr>
                <p:spPr bwMode="auto">
                  <a:xfrm>
                    <a:off x="3043" y="3668"/>
                    <a:ext cx="1" cy="1"/>
                  </a:xfrm>
                  <a:custGeom>
                    <a:avLst/>
                    <a:gdLst>
                      <a:gd name="T0" fmla="*/ 0 w 3"/>
                      <a:gd name="T1" fmla="*/ 2 h 2"/>
                      <a:gd name="T2" fmla="*/ 2 w 3"/>
                      <a:gd name="T3" fmla="*/ 0 h 2"/>
                      <a:gd name="T4" fmla="*/ 3 w 3"/>
                      <a:gd name="T5" fmla="*/ 0 h 2"/>
                      <a:gd name="T6" fmla="*/ 0 60000 65536"/>
                      <a:gd name="T7" fmla="*/ 0 60000 65536"/>
                      <a:gd name="T8" fmla="*/ 0 60000 65536"/>
                      <a:gd name="T9" fmla="*/ 0 w 3"/>
                      <a:gd name="T10" fmla="*/ 0 h 2"/>
                      <a:gd name="T11" fmla="*/ 3 w 3"/>
                      <a:gd name="T12" fmla="*/ 2 h 2"/>
                    </a:gdLst>
                    <a:ahLst/>
                    <a:cxnLst>
                      <a:cxn ang="T6">
                        <a:pos x="T0" y="T1"/>
                      </a:cxn>
                      <a:cxn ang="T7">
                        <a:pos x="T2" y="T3"/>
                      </a:cxn>
                      <a:cxn ang="T8">
                        <a:pos x="T4" y="T5"/>
                      </a:cxn>
                    </a:cxnLst>
                    <a:rect l="T9" t="T10" r="T11" b="T12"/>
                    <a:pathLst>
                      <a:path w="3" h="2">
                        <a:moveTo>
                          <a:pt x="0" y="2"/>
                        </a:moveTo>
                        <a:lnTo>
                          <a:pt x="2" y="0"/>
                        </a:lnTo>
                        <a:lnTo>
                          <a:pt x="3" y="0"/>
                        </a:lnTo>
                      </a:path>
                    </a:pathLst>
                  </a:custGeom>
                  <a:noFill/>
                  <a:ln w="6350">
                    <a:solidFill>
                      <a:srgbClr val="0C0CFF"/>
                    </a:solidFill>
                    <a:prstDash val="solid"/>
                    <a:round/>
                    <a:headEnd/>
                    <a:tailEnd/>
                  </a:ln>
                </p:spPr>
                <p:txBody>
                  <a:bodyPr/>
                  <a:lstStyle/>
                  <a:p>
                    <a:endParaRPr lang="en-US"/>
                  </a:p>
                </p:txBody>
              </p:sp>
              <p:sp>
                <p:nvSpPr>
                  <p:cNvPr id="3586" name="Freeform 4289"/>
                  <p:cNvSpPr>
                    <a:spLocks/>
                  </p:cNvSpPr>
                  <p:nvPr/>
                </p:nvSpPr>
                <p:spPr bwMode="auto">
                  <a:xfrm>
                    <a:off x="3043" y="3667"/>
                    <a:ext cx="1" cy="1"/>
                  </a:xfrm>
                  <a:custGeom>
                    <a:avLst/>
                    <a:gdLst>
                      <a:gd name="T0" fmla="*/ 0 w 4"/>
                      <a:gd name="T1" fmla="*/ 2 h 2"/>
                      <a:gd name="T2" fmla="*/ 3 w 4"/>
                      <a:gd name="T3" fmla="*/ 0 h 2"/>
                      <a:gd name="T4" fmla="*/ 4 w 4"/>
                      <a:gd name="T5" fmla="*/ 0 h 2"/>
                      <a:gd name="T6" fmla="*/ 0 60000 65536"/>
                      <a:gd name="T7" fmla="*/ 0 60000 65536"/>
                      <a:gd name="T8" fmla="*/ 0 60000 65536"/>
                      <a:gd name="T9" fmla="*/ 0 w 4"/>
                      <a:gd name="T10" fmla="*/ 0 h 2"/>
                      <a:gd name="T11" fmla="*/ 4 w 4"/>
                      <a:gd name="T12" fmla="*/ 2 h 2"/>
                    </a:gdLst>
                    <a:ahLst/>
                    <a:cxnLst>
                      <a:cxn ang="T6">
                        <a:pos x="T0" y="T1"/>
                      </a:cxn>
                      <a:cxn ang="T7">
                        <a:pos x="T2" y="T3"/>
                      </a:cxn>
                      <a:cxn ang="T8">
                        <a:pos x="T4" y="T5"/>
                      </a:cxn>
                    </a:cxnLst>
                    <a:rect l="T9" t="T10" r="T11" b="T12"/>
                    <a:pathLst>
                      <a:path w="4" h="2">
                        <a:moveTo>
                          <a:pt x="0" y="2"/>
                        </a:moveTo>
                        <a:lnTo>
                          <a:pt x="3" y="0"/>
                        </a:lnTo>
                        <a:lnTo>
                          <a:pt x="4" y="0"/>
                        </a:lnTo>
                      </a:path>
                    </a:pathLst>
                  </a:custGeom>
                  <a:noFill/>
                  <a:ln w="6350">
                    <a:solidFill>
                      <a:srgbClr val="0C0CFF"/>
                    </a:solidFill>
                    <a:prstDash val="solid"/>
                    <a:round/>
                    <a:headEnd/>
                    <a:tailEnd/>
                  </a:ln>
                </p:spPr>
                <p:txBody>
                  <a:bodyPr/>
                  <a:lstStyle/>
                  <a:p>
                    <a:endParaRPr lang="en-US"/>
                  </a:p>
                </p:txBody>
              </p:sp>
              <p:sp>
                <p:nvSpPr>
                  <p:cNvPr id="3587" name="Freeform 4290"/>
                  <p:cNvSpPr>
                    <a:spLocks/>
                  </p:cNvSpPr>
                  <p:nvPr/>
                </p:nvSpPr>
                <p:spPr bwMode="auto">
                  <a:xfrm>
                    <a:off x="3044" y="3667"/>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3588" name="Freeform 4291"/>
                  <p:cNvSpPr>
                    <a:spLocks/>
                  </p:cNvSpPr>
                  <p:nvPr/>
                </p:nvSpPr>
                <p:spPr bwMode="auto">
                  <a:xfrm>
                    <a:off x="3044" y="3667"/>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3589" name="Freeform 4292"/>
                  <p:cNvSpPr>
                    <a:spLocks/>
                  </p:cNvSpPr>
                  <p:nvPr/>
                </p:nvSpPr>
                <p:spPr bwMode="auto">
                  <a:xfrm>
                    <a:off x="3045" y="3667"/>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3590" name="Freeform 4293"/>
                  <p:cNvSpPr>
                    <a:spLocks/>
                  </p:cNvSpPr>
                  <p:nvPr/>
                </p:nvSpPr>
                <p:spPr bwMode="auto">
                  <a:xfrm>
                    <a:off x="3045" y="3667"/>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3591" name="Freeform 4294"/>
                  <p:cNvSpPr>
                    <a:spLocks/>
                  </p:cNvSpPr>
                  <p:nvPr/>
                </p:nvSpPr>
                <p:spPr bwMode="auto">
                  <a:xfrm>
                    <a:off x="3046" y="3667"/>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3592" name="Freeform 4295"/>
                  <p:cNvSpPr>
                    <a:spLocks/>
                  </p:cNvSpPr>
                  <p:nvPr/>
                </p:nvSpPr>
                <p:spPr bwMode="auto">
                  <a:xfrm>
                    <a:off x="3046" y="3668"/>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3593" name="Freeform 4296"/>
                  <p:cNvSpPr>
                    <a:spLocks/>
                  </p:cNvSpPr>
                  <p:nvPr/>
                </p:nvSpPr>
                <p:spPr bwMode="auto">
                  <a:xfrm>
                    <a:off x="3046" y="3668"/>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3594" name="Freeform 4297"/>
                  <p:cNvSpPr>
                    <a:spLocks/>
                  </p:cNvSpPr>
                  <p:nvPr/>
                </p:nvSpPr>
                <p:spPr bwMode="auto">
                  <a:xfrm>
                    <a:off x="3047" y="3668"/>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3595" name="Freeform 4298"/>
                  <p:cNvSpPr>
                    <a:spLocks/>
                  </p:cNvSpPr>
                  <p:nvPr/>
                </p:nvSpPr>
                <p:spPr bwMode="auto">
                  <a:xfrm>
                    <a:off x="3047" y="3668"/>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3596" name="Freeform 4299"/>
                  <p:cNvSpPr>
                    <a:spLocks/>
                  </p:cNvSpPr>
                  <p:nvPr/>
                </p:nvSpPr>
                <p:spPr bwMode="auto">
                  <a:xfrm>
                    <a:off x="3048" y="3668"/>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3597" name="Freeform 4300"/>
                  <p:cNvSpPr>
                    <a:spLocks/>
                  </p:cNvSpPr>
                  <p:nvPr/>
                </p:nvSpPr>
                <p:spPr bwMode="auto">
                  <a:xfrm>
                    <a:off x="3048" y="3668"/>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3598" name="Freeform 4301"/>
                  <p:cNvSpPr>
                    <a:spLocks/>
                  </p:cNvSpPr>
                  <p:nvPr/>
                </p:nvSpPr>
                <p:spPr bwMode="auto">
                  <a:xfrm>
                    <a:off x="3049" y="3668"/>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3599" name="Freeform 4302"/>
                  <p:cNvSpPr>
                    <a:spLocks/>
                  </p:cNvSpPr>
                  <p:nvPr/>
                </p:nvSpPr>
                <p:spPr bwMode="auto">
                  <a:xfrm>
                    <a:off x="3049" y="3668"/>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3600" name="Freeform 4303"/>
                  <p:cNvSpPr>
                    <a:spLocks/>
                  </p:cNvSpPr>
                  <p:nvPr/>
                </p:nvSpPr>
                <p:spPr bwMode="auto">
                  <a:xfrm>
                    <a:off x="3050" y="3668"/>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3601" name="Freeform 4304"/>
                  <p:cNvSpPr>
                    <a:spLocks/>
                  </p:cNvSpPr>
                  <p:nvPr/>
                </p:nvSpPr>
                <p:spPr bwMode="auto">
                  <a:xfrm>
                    <a:off x="3050" y="3668"/>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3602" name="Freeform 4305"/>
                  <p:cNvSpPr>
                    <a:spLocks/>
                  </p:cNvSpPr>
                  <p:nvPr/>
                </p:nvSpPr>
                <p:spPr bwMode="auto">
                  <a:xfrm>
                    <a:off x="3051" y="3668"/>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3603" name="Freeform 4306"/>
                  <p:cNvSpPr>
                    <a:spLocks/>
                  </p:cNvSpPr>
                  <p:nvPr/>
                </p:nvSpPr>
                <p:spPr bwMode="auto">
                  <a:xfrm>
                    <a:off x="3051" y="3668"/>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3604" name="Freeform 4307"/>
                  <p:cNvSpPr>
                    <a:spLocks/>
                  </p:cNvSpPr>
                  <p:nvPr/>
                </p:nvSpPr>
                <p:spPr bwMode="auto">
                  <a:xfrm>
                    <a:off x="3051" y="3668"/>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3605" name="Freeform 4308"/>
                  <p:cNvSpPr>
                    <a:spLocks/>
                  </p:cNvSpPr>
                  <p:nvPr/>
                </p:nvSpPr>
                <p:spPr bwMode="auto">
                  <a:xfrm>
                    <a:off x="3052" y="3668"/>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3606" name="Freeform 4309"/>
                  <p:cNvSpPr>
                    <a:spLocks/>
                  </p:cNvSpPr>
                  <p:nvPr/>
                </p:nvSpPr>
                <p:spPr bwMode="auto">
                  <a:xfrm>
                    <a:off x="3052" y="3668"/>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3607" name="Freeform 4310"/>
                  <p:cNvSpPr>
                    <a:spLocks/>
                  </p:cNvSpPr>
                  <p:nvPr/>
                </p:nvSpPr>
                <p:spPr bwMode="auto">
                  <a:xfrm>
                    <a:off x="3053" y="3668"/>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3608" name="Freeform 4311"/>
                  <p:cNvSpPr>
                    <a:spLocks/>
                  </p:cNvSpPr>
                  <p:nvPr/>
                </p:nvSpPr>
                <p:spPr bwMode="auto">
                  <a:xfrm>
                    <a:off x="3053" y="3668"/>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3609" name="Freeform 4312"/>
                  <p:cNvSpPr>
                    <a:spLocks/>
                  </p:cNvSpPr>
                  <p:nvPr/>
                </p:nvSpPr>
                <p:spPr bwMode="auto">
                  <a:xfrm>
                    <a:off x="3054" y="3668"/>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3610" name="Freeform 4313"/>
                  <p:cNvSpPr>
                    <a:spLocks/>
                  </p:cNvSpPr>
                  <p:nvPr/>
                </p:nvSpPr>
                <p:spPr bwMode="auto">
                  <a:xfrm>
                    <a:off x="3054" y="3668"/>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3611" name="Freeform 4314"/>
                  <p:cNvSpPr>
                    <a:spLocks/>
                  </p:cNvSpPr>
                  <p:nvPr/>
                </p:nvSpPr>
                <p:spPr bwMode="auto">
                  <a:xfrm>
                    <a:off x="3055" y="3668"/>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3612" name="Freeform 4315"/>
                  <p:cNvSpPr>
                    <a:spLocks/>
                  </p:cNvSpPr>
                  <p:nvPr/>
                </p:nvSpPr>
                <p:spPr bwMode="auto">
                  <a:xfrm>
                    <a:off x="3055" y="3668"/>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3613" name="Freeform 4316"/>
                  <p:cNvSpPr>
                    <a:spLocks/>
                  </p:cNvSpPr>
                  <p:nvPr/>
                </p:nvSpPr>
                <p:spPr bwMode="auto">
                  <a:xfrm>
                    <a:off x="3056" y="3668"/>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3614" name="Freeform 4317"/>
                  <p:cNvSpPr>
                    <a:spLocks/>
                  </p:cNvSpPr>
                  <p:nvPr/>
                </p:nvSpPr>
                <p:spPr bwMode="auto">
                  <a:xfrm>
                    <a:off x="3056" y="3668"/>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3615" name="Freeform 4318"/>
                  <p:cNvSpPr>
                    <a:spLocks/>
                  </p:cNvSpPr>
                  <p:nvPr/>
                </p:nvSpPr>
                <p:spPr bwMode="auto">
                  <a:xfrm>
                    <a:off x="3057" y="3668"/>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3616" name="Freeform 4319"/>
                  <p:cNvSpPr>
                    <a:spLocks/>
                  </p:cNvSpPr>
                  <p:nvPr/>
                </p:nvSpPr>
                <p:spPr bwMode="auto">
                  <a:xfrm>
                    <a:off x="3057" y="3668"/>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3617" name="Freeform 4320"/>
                  <p:cNvSpPr>
                    <a:spLocks/>
                  </p:cNvSpPr>
                  <p:nvPr/>
                </p:nvSpPr>
                <p:spPr bwMode="auto">
                  <a:xfrm>
                    <a:off x="3057" y="3668"/>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3618" name="Freeform 4321"/>
                  <p:cNvSpPr>
                    <a:spLocks/>
                  </p:cNvSpPr>
                  <p:nvPr/>
                </p:nvSpPr>
                <p:spPr bwMode="auto">
                  <a:xfrm>
                    <a:off x="3058" y="3668"/>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3619" name="Freeform 4322"/>
                  <p:cNvSpPr>
                    <a:spLocks/>
                  </p:cNvSpPr>
                  <p:nvPr/>
                </p:nvSpPr>
                <p:spPr bwMode="auto">
                  <a:xfrm>
                    <a:off x="3058" y="3668"/>
                    <a:ext cx="1" cy="1"/>
                  </a:xfrm>
                  <a:custGeom>
                    <a:avLst/>
                    <a:gdLst>
                      <a:gd name="T0" fmla="*/ 0 w 4"/>
                      <a:gd name="T1" fmla="*/ 0 h 2"/>
                      <a:gd name="T2" fmla="*/ 3 w 4"/>
                      <a:gd name="T3" fmla="*/ 2 h 2"/>
                      <a:gd name="T4" fmla="*/ 4 w 4"/>
                      <a:gd name="T5" fmla="*/ 2 h 2"/>
                      <a:gd name="T6" fmla="*/ 0 60000 65536"/>
                      <a:gd name="T7" fmla="*/ 0 60000 65536"/>
                      <a:gd name="T8" fmla="*/ 0 60000 65536"/>
                      <a:gd name="T9" fmla="*/ 0 w 4"/>
                      <a:gd name="T10" fmla="*/ 0 h 2"/>
                      <a:gd name="T11" fmla="*/ 4 w 4"/>
                      <a:gd name="T12" fmla="*/ 2 h 2"/>
                    </a:gdLst>
                    <a:ahLst/>
                    <a:cxnLst>
                      <a:cxn ang="T6">
                        <a:pos x="T0" y="T1"/>
                      </a:cxn>
                      <a:cxn ang="T7">
                        <a:pos x="T2" y="T3"/>
                      </a:cxn>
                      <a:cxn ang="T8">
                        <a:pos x="T4" y="T5"/>
                      </a:cxn>
                    </a:cxnLst>
                    <a:rect l="T9" t="T10" r="T11" b="T12"/>
                    <a:pathLst>
                      <a:path w="4" h="2">
                        <a:moveTo>
                          <a:pt x="0" y="0"/>
                        </a:moveTo>
                        <a:lnTo>
                          <a:pt x="3" y="2"/>
                        </a:lnTo>
                        <a:lnTo>
                          <a:pt x="4" y="2"/>
                        </a:lnTo>
                      </a:path>
                    </a:pathLst>
                  </a:custGeom>
                  <a:noFill/>
                  <a:ln w="6350">
                    <a:solidFill>
                      <a:srgbClr val="0C0CFF"/>
                    </a:solidFill>
                    <a:prstDash val="solid"/>
                    <a:round/>
                    <a:headEnd/>
                    <a:tailEnd/>
                  </a:ln>
                </p:spPr>
                <p:txBody>
                  <a:bodyPr/>
                  <a:lstStyle/>
                  <a:p>
                    <a:endParaRPr lang="en-US"/>
                  </a:p>
                </p:txBody>
              </p:sp>
              <p:sp>
                <p:nvSpPr>
                  <p:cNvPr id="3620" name="Freeform 4323"/>
                  <p:cNvSpPr>
                    <a:spLocks/>
                  </p:cNvSpPr>
                  <p:nvPr/>
                </p:nvSpPr>
                <p:spPr bwMode="auto">
                  <a:xfrm>
                    <a:off x="3059" y="3669"/>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3621" name="Freeform 4324"/>
                  <p:cNvSpPr>
                    <a:spLocks/>
                  </p:cNvSpPr>
                  <p:nvPr/>
                </p:nvSpPr>
                <p:spPr bwMode="auto">
                  <a:xfrm>
                    <a:off x="3059" y="3669"/>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3622" name="Freeform 4325"/>
                  <p:cNvSpPr>
                    <a:spLocks/>
                  </p:cNvSpPr>
                  <p:nvPr/>
                </p:nvSpPr>
                <p:spPr bwMode="auto">
                  <a:xfrm>
                    <a:off x="3060" y="3669"/>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3623" name="Freeform 4326"/>
                  <p:cNvSpPr>
                    <a:spLocks/>
                  </p:cNvSpPr>
                  <p:nvPr/>
                </p:nvSpPr>
                <p:spPr bwMode="auto">
                  <a:xfrm>
                    <a:off x="3060" y="3669"/>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3624" name="Freeform 4327"/>
                  <p:cNvSpPr>
                    <a:spLocks/>
                  </p:cNvSpPr>
                  <p:nvPr/>
                </p:nvSpPr>
                <p:spPr bwMode="auto">
                  <a:xfrm>
                    <a:off x="3061" y="3669"/>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3625" name="Freeform 4328"/>
                  <p:cNvSpPr>
                    <a:spLocks/>
                  </p:cNvSpPr>
                  <p:nvPr/>
                </p:nvSpPr>
                <p:spPr bwMode="auto">
                  <a:xfrm>
                    <a:off x="3061" y="3669"/>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3626" name="Freeform 4329"/>
                  <p:cNvSpPr>
                    <a:spLocks/>
                  </p:cNvSpPr>
                  <p:nvPr/>
                </p:nvSpPr>
                <p:spPr bwMode="auto">
                  <a:xfrm>
                    <a:off x="3062" y="3669"/>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3627" name="Freeform 4330"/>
                  <p:cNvSpPr>
                    <a:spLocks/>
                  </p:cNvSpPr>
                  <p:nvPr/>
                </p:nvSpPr>
                <p:spPr bwMode="auto">
                  <a:xfrm>
                    <a:off x="3062" y="3669"/>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3628" name="Freeform 4331"/>
                  <p:cNvSpPr>
                    <a:spLocks/>
                  </p:cNvSpPr>
                  <p:nvPr/>
                </p:nvSpPr>
                <p:spPr bwMode="auto">
                  <a:xfrm>
                    <a:off x="3062" y="3669"/>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3629" name="Freeform 4332"/>
                  <p:cNvSpPr>
                    <a:spLocks/>
                  </p:cNvSpPr>
                  <p:nvPr/>
                </p:nvSpPr>
                <p:spPr bwMode="auto">
                  <a:xfrm>
                    <a:off x="3063" y="3669"/>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3630" name="Freeform 4333"/>
                  <p:cNvSpPr>
                    <a:spLocks/>
                  </p:cNvSpPr>
                  <p:nvPr/>
                </p:nvSpPr>
                <p:spPr bwMode="auto">
                  <a:xfrm>
                    <a:off x="3063" y="3669"/>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3631" name="Freeform 4334"/>
                  <p:cNvSpPr>
                    <a:spLocks/>
                  </p:cNvSpPr>
                  <p:nvPr/>
                </p:nvSpPr>
                <p:spPr bwMode="auto">
                  <a:xfrm>
                    <a:off x="3064" y="3669"/>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3632" name="Freeform 4335"/>
                  <p:cNvSpPr>
                    <a:spLocks/>
                  </p:cNvSpPr>
                  <p:nvPr/>
                </p:nvSpPr>
                <p:spPr bwMode="auto">
                  <a:xfrm>
                    <a:off x="3064" y="3669"/>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3633" name="Freeform 4336"/>
                  <p:cNvSpPr>
                    <a:spLocks/>
                  </p:cNvSpPr>
                  <p:nvPr/>
                </p:nvSpPr>
                <p:spPr bwMode="auto">
                  <a:xfrm>
                    <a:off x="3065" y="3669"/>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3634" name="Freeform 4337"/>
                  <p:cNvSpPr>
                    <a:spLocks/>
                  </p:cNvSpPr>
                  <p:nvPr/>
                </p:nvSpPr>
                <p:spPr bwMode="auto">
                  <a:xfrm>
                    <a:off x="3065" y="3669"/>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3635" name="Freeform 4338"/>
                  <p:cNvSpPr>
                    <a:spLocks/>
                  </p:cNvSpPr>
                  <p:nvPr/>
                </p:nvSpPr>
                <p:spPr bwMode="auto">
                  <a:xfrm>
                    <a:off x="3066" y="3669"/>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3636" name="Freeform 4339"/>
                  <p:cNvSpPr>
                    <a:spLocks/>
                  </p:cNvSpPr>
                  <p:nvPr/>
                </p:nvSpPr>
                <p:spPr bwMode="auto">
                  <a:xfrm>
                    <a:off x="3066" y="3669"/>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3637" name="Freeform 4340"/>
                  <p:cNvSpPr>
                    <a:spLocks/>
                  </p:cNvSpPr>
                  <p:nvPr/>
                </p:nvSpPr>
                <p:spPr bwMode="auto">
                  <a:xfrm>
                    <a:off x="3067" y="3669"/>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3638" name="Freeform 4341"/>
                  <p:cNvSpPr>
                    <a:spLocks/>
                  </p:cNvSpPr>
                  <p:nvPr/>
                </p:nvSpPr>
                <p:spPr bwMode="auto">
                  <a:xfrm>
                    <a:off x="3067" y="3669"/>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3639" name="Freeform 4342"/>
                  <p:cNvSpPr>
                    <a:spLocks/>
                  </p:cNvSpPr>
                  <p:nvPr/>
                </p:nvSpPr>
                <p:spPr bwMode="auto">
                  <a:xfrm>
                    <a:off x="3068" y="3669"/>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3640" name="Freeform 4343"/>
                  <p:cNvSpPr>
                    <a:spLocks/>
                  </p:cNvSpPr>
                  <p:nvPr/>
                </p:nvSpPr>
                <p:spPr bwMode="auto">
                  <a:xfrm>
                    <a:off x="3068" y="3669"/>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3641" name="Freeform 4344"/>
                  <p:cNvSpPr>
                    <a:spLocks/>
                  </p:cNvSpPr>
                  <p:nvPr/>
                </p:nvSpPr>
                <p:spPr bwMode="auto">
                  <a:xfrm>
                    <a:off x="3069" y="3669"/>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3642" name="Freeform 4345"/>
                  <p:cNvSpPr>
                    <a:spLocks/>
                  </p:cNvSpPr>
                  <p:nvPr/>
                </p:nvSpPr>
                <p:spPr bwMode="auto">
                  <a:xfrm>
                    <a:off x="3069" y="3669"/>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3643" name="Freeform 4346"/>
                  <p:cNvSpPr>
                    <a:spLocks/>
                  </p:cNvSpPr>
                  <p:nvPr/>
                </p:nvSpPr>
                <p:spPr bwMode="auto">
                  <a:xfrm>
                    <a:off x="3070" y="3669"/>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3644" name="Freeform 4347"/>
                  <p:cNvSpPr>
                    <a:spLocks/>
                  </p:cNvSpPr>
                  <p:nvPr/>
                </p:nvSpPr>
                <p:spPr bwMode="auto">
                  <a:xfrm>
                    <a:off x="3070" y="3669"/>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3645" name="Freeform 4348"/>
                  <p:cNvSpPr>
                    <a:spLocks/>
                  </p:cNvSpPr>
                  <p:nvPr/>
                </p:nvSpPr>
                <p:spPr bwMode="auto">
                  <a:xfrm>
                    <a:off x="3070" y="3669"/>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3646" name="Freeform 4349"/>
                  <p:cNvSpPr>
                    <a:spLocks/>
                  </p:cNvSpPr>
                  <p:nvPr/>
                </p:nvSpPr>
                <p:spPr bwMode="auto">
                  <a:xfrm>
                    <a:off x="3071" y="3669"/>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3647" name="Freeform 4350"/>
                  <p:cNvSpPr>
                    <a:spLocks/>
                  </p:cNvSpPr>
                  <p:nvPr/>
                </p:nvSpPr>
                <p:spPr bwMode="auto">
                  <a:xfrm>
                    <a:off x="3071" y="3668"/>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3648" name="Freeform 4351"/>
                  <p:cNvSpPr>
                    <a:spLocks/>
                  </p:cNvSpPr>
                  <p:nvPr/>
                </p:nvSpPr>
                <p:spPr bwMode="auto">
                  <a:xfrm>
                    <a:off x="3072" y="3668"/>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3649" name="Freeform 4352"/>
                  <p:cNvSpPr>
                    <a:spLocks/>
                  </p:cNvSpPr>
                  <p:nvPr/>
                </p:nvSpPr>
                <p:spPr bwMode="auto">
                  <a:xfrm>
                    <a:off x="3072" y="3668"/>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3650" name="Freeform 4353"/>
                  <p:cNvSpPr>
                    <a:spLocks/>
                  </p:cNvSpPr>
                  <p:nvPr/>
                </p:nvSpPr>
                <p:spPr bwMode="auto">
                  <a:xfrm>
                    <a:off x="3073" y="3668"/>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3651" name="Freeform 4354"/>
                  <p:cNvSpPr>
                    <a:spLocks/>
                  </p:cNvSpPr>
                  <p:nvPr/>
                </p:nvSpPr>
                <p:spPr bwMode="auto">
                  <a:xfrm>
                    <a:off x="3073" y="3669"/>
                    <a:ext cx="1" cy="1"/>
                  </a:xfrm>
                  <a:custGeom>
                    <a:avLst/>
                    <a:gdLst>
                      <a:gd name="T0" fmla="*/ 0 w 3"/>
                      <a:gd name="T1" fmla="*/ 0 h 2"/>
                      <a:gd name="T2" fmla="*/ 2 w 3"/>
                      <a:gd name="T3" fmla="*/ 2 h 2"/>
                      <a:gd name="T4" fmla="*/ 3 w 3"/>
                      <a:gd name="T5" fmla="*/ 2 h 2"/>
                      <a:gd name="T6" fmla="*/ 0 60000 65536"/>
                      <a:gd name="T7" fmla="*/ 0 60000 65536"/>
                      <a:gd name="T8" fmla="*/ 0 60000 65536"/>
                      <a:gd name="T9" fmla="*/ 0 w 3"/>
                      <a:gd name="T10" fmla="*/ 0 h 2"/>
                      <a:gd name="T11" fmla="*/ 3 w 3"/>
                      <a:gd name="T12" fmla="*/ 2 h 2"/>
                    </a:gdLst>
                    <a:ahLst/>
                    <a:cxnLst>
                      <a:cxn ang="T6">
                        <a:pos x="T0" y="T1"/>
                      </a:cxn>
                      <a:cxn ang="T7">
                        <a:pos x="T2" y="T3"/>
                      </a:cxn>
                      <a:cxn ang="T8">
                        <a:pos x="T4" y="T5"/>
                      </a:cxn>
                    </a:cxnLst>
                    <a:rect l="T9" t="T10" r="T11" b="T12"/>
                    <a:pathLst>
                      <a:path w="3" h="2">
                        <a:moveTo>
                          <a:pt x="0" y="0"/>
                        </a:moveTo>
                        <a:lnTo>
                          <a:pt x="2" y="2"/>
                        </a:lnTo>
                        <a:lnTo>
                          <a:pt x="3" y="2"/>
                        </a:lnTo>
                      </a:path>
                    </a:pathLst>
                  </a:custGeom>
                  <a:noFill/>
                  <a:ln w="6350">
                    <a:solidFill>
                      <a:srgbClr val="0C0CFF"/>
                    </a:solidFill>
                    <a:prstDash val="solid"/>
                    <a:round/>
                    <a:headEnd/>
                    <a:tailEnd/>
                  </a:ln>
                </p:spPr>
                <p:txBody>
                  <a:bodyPr/>
                  <a:lstStyle/>
                  <a:p>
                    <a:endParaRPr lang="en-US"/>
                  </a:p>
                </p:txBody>
              </p:sp>
              <p:sp>
                <p:nvSpPr>
                  <p:cNvPr id="3652" name="Freeform 4355"/>
                  <p:cNvSpPr>
                    <a:spLocks/>
                  </p:cNvSpPr>
                  <p:nvPr/>
                </p:nvSpPr>
                <p:spPr bwMode="auto">
                  <a:xfrm>
                    <a:off x="3074" y="3669"/>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3653" name="Freeform 4356"/>
                  <p:cNvSpPr>
                    <a:spLocks/>
                  </p:cNvSpPr>
                  <p:nvPr/>
                </p:nvSpPr>
                <p:spPr bwMode="auto">
                  <a:xfrm>
                    <a:off x="3074" y="3669"/>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3654" name="Freeform 4357"/>
                  <p:cNvSpPr>
                    <a:spLocks/>
                  </p:cNvSpPr>
                  <p:nvPr/>
                </p:nvSpPr>
                <p:spPr bwMode="auto">
                  <a:xfrm>
                    <a:off x="3075" y="3669"/>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3655" name="Freeform 4358"/>
                  <p:cNvSpPr>
                    <a:spLocks/>
                  </p:cNvSpPr>
                  <p:nvPr/>
                </p:nvSpPr>
                <p:spPr bwMode="auto">
                  <a:xfrm>
                    <a:off x="3075" y="3669"/>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3656" name="Freeform 4359"/>
                  <p:cNvSpPr>
                    <a:spLocks/>
                  </p:cNvSpPr>
                  <p:nvPr/>
                </p:nvSpPr>
                <p:spPr bwMode="auto">
                  <a:xfrm>
                    <a:off x="3076" y="3669"/>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3657" name="Freeform 4360"/>
                  <p:cNvSpPr>
                    <a:spLocks/>
                  </p:cNvSpPr>
                  <p:nvPr/>
                </p:nvSpPr>
                <p:spPr bwMode="auto">
                  <a:xfrm>
                    <a:off x="3076" y="3669"/>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3658" name="Freeform 4361"/>
                  <p:cNvSpPr>
                    <a:spLocks/>
                  </p:cNvSpPr>
                  <p:nvPr/>
                </p:nvSpPr>
                <p:spPr bwMode="auto">
                  <a:xfrm>
                    <a:off x="3076" y="3668"/>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3659" name="Freeform 4362"/>
                  <p:cNvSpPr>
                    <a:spLocks/>
                  </p:cNvSpPr>
                  <p:nvPr/>
                </p:nvSpPr>
                <p:spPr bwMode="auto">
                  <a:xfrm>
                    <a:off x="3077" y="3668"/>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3660" name="Freeform 4363"/>
                  <p:cNvSpPr>
                    <a:spLocks/>
                  </p:cNvSpPr>
                  <p:nvPr/>
                </p:nvSpPr>
                <p:spPr bwMode="auto">
                  <a:xfrm>
                    <a:off x="3077" y="3668"/>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3661" name="Freeform 4364"/>
                  <p:cNvSpPr>
                    <a:spLocks/>
                  </p:cNvSpPr>
                  <p:nvPr/>
                </p:nvSpPr>
                <p:spPr bwMode="auto">
                  <a:xfrm>
                    <a:off x="3078" y="3668"/>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3662" name="Freeform 4365"/>
                  <p:cNvSpPr>
                    <a:spLocks/>
                  </p:cNvSpPr>
                  <p:nvPr/>
                </p:nvSpPr>
                <p:spPr bwMode="auto">
                  <a:xfrm>
                    <a:off x="3078" y="3668"/>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3663" name="Freeform 4366"/>
                  <p:cNvSpPr>
                    <a:spLocks/>
                  </p:cNvSpPr>
                  <p:nvPr/>
                </p:nvSpPr>
                <p:spPr bwMode="auto">
                  <a:xfrm>
                    <a:off x="3079" y="3668"/>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3664" name="Freeform 4367"/>
                  <p:cNvSpPr>
                    <a:spLocks/>
                  </p:cNvSpPr>
                  <p:nvPr/>
                </p:nvSpPr>
                <p:spPr bwMode="auto">
                  <a:xfrm>
                    <a:off x="3079" y="3668"/>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3665" name="Freeform 4368"/>
                  <p:cNvSpPr>
                    <a:spLocks/>
                  </p:cNvSpPr>
                  <p:nvPr/>
                </p:nvSpPr>
                <p:spPr bwMode="auto">
                  <a:xfrm>
                    <a:off x="3080" y="3668"/>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3666" name="Freeform 4369"/>
                  <p:cNvSpPr>
                    <a:spLocks/>
                  </p:cNvSpPr>
                  <p:nvPr/>
                </p:nvSpPr>
                <p:spPr bwMode="auto">
                  <a:xfrm>
                    <a:off x="3080" y="3668"/>
                    <a:ext cx="1" cy="1"/>
                  </a:xfrm>
                  <a:custGeom>
                    <a:avLst/>
                    <a:gdLst>
                      <a:gd name="T0" fmla="*/ 0 w 3"/>
                      <a:gd name="T1" fmla="*/ 0 h 2"/>
                      <a:gd name="T2" fmla="*/ 2 w 3"/>
                      <a:gd name="T3" fmla="*/ 2 h 2"/>
                      <a:gd name="T4" fmla="*/ 3 w 3"/>
                      <a:gd name="T5" fmla="*/ 2 h 2"/>
                      <a:gd name="T6" fmla="*/ 0 60000 65536"/>
                      <a:gd name="T7" fmla="*/ 0 60000 65536"/>
                      <a:gd name="T8" fmla="*/ 0 60000 65536"/>
                      <a:gd name="T9" fmla="*/ 0 w 3"/>
                      <a:gd name="T10" fmla="*/ 0 h 2"/>
                      <a:gd name="T11" fmla="*/ 3 w 3"/>
                      <a:gd name="T12" fmla="*/ 2 h 2"/>
                    </a:gdLst>
                    <a:ahLst/>
                    <a:cxnLst>
                      <a:cxn ang="T6">
                        <a:pos x="T0" y="T1"/>
                      </a:cxn>
                      <a:cxn ang="T7">
                        <a:pos x="T2" y="T3"/>
                      </a:cxn>
                      <a:cxn ang="T8">
                        <a:pos x="T4" y="T5"/>
                      </a:cxn>
                    </a:cxnLst>
                    <a:rect l="T9" t="T10" r="T11" b="T12"/>
                    <a:pathLst>
                      <a:path w="3" h="2">
                        <a:moveTo>
                          <a:pt x="0" y="0"/>
                        </a:moveTo>
                        <a:lnTo>
                          <a:pt x="2" y="2"/>
                        </a:lnTo>
                        <a:lnTo>
                          <a:pt x="3" y="2"/>
                        </a:lnTo>
                      </a:path>
                    </a:pathLst>
                  </a:custGeom>
                  <a:noFill/>
                  <a:ln w="6350">
                    <a:solidFill>
                      <a:srgbClr val="0C0CFF"/>
                    </a:solidFill>
                    <a:prstDash val="solid"/>
                    <a:round/>
                    <a:headEnd/>
                    <a:tailEnd/>
                  </a:ln>
                </p:spPr>
                <p:txBody>
                  <a:bodyPr/>
                  <a:lstStyle/>
                  <a:p>
                    <a:endParaRPr lang="en-US"/>
                  </a:p>
                </p:txBody>
              </p:sp>
              <p:sp>
                <p:nvSpPr>
                  <p:cNvPr id="3667" name="Freeform 4370"/>
                  <p:cNvSpPr>
                    <a:spLocks/>
                  </p:cNvSpPr>
                  <p:nvPr/>
                </p:nvSpPr>
                <p:spPr bwMode="auto">
                  <a:xfrm>
                    <a:off x="3081" y="3668"/>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grpSp>
            <p:grpSp>
              <p:nvGrpSpPr>
                <p:cNvPr id="438" name="Group 4572"/>
                <p:cNvGrpSpPr>
                  <a:grpSpLocks/>
                </p:cNvGrpSpPr>
                <p:nvPr/>
              </p:nvGrpSpPr>
              <p:grpSpPr bwMode="auto">
                <a:xfrm>
                  <a:off x="3081" y="3404"/>
                  <a:ext cx="93" cy="267"/>
                  <a:chOff x="3081" y="3404"/>
                  <a:chExt cx="93" cy="267"/>
                </a:xfrm>
              </p:grpSpPr>
              <p:sp>
                <p:nvSpPr>
                  <p:cNvPr id="3268" name="Freeform 4372"/>
                  <p:cNvSpPr>
                    <a:spLocks/>
                  </p:cNvSpPr>
                  <p:nvPr/>
                </p:nvSpPr>
                <p:spPr bwMode="auto">
                  <a:xfrm>
                    <a:off x="3081" y="3668"/>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3269" name="Freeform 4373"/>
                  <p:cNvSpPr>
                    <a:spLocks/>
                  </p:cNvSpPr>
                  <p:nvPr/>
                </p:nvSpPr>
                <p:spPr bwMode="auto">
                  <a:xfrm>
                    <a:off x="3081" y="3669"/>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3270" name="Freeform 4374"/>
                  <p:cNvSpPr>
                    <a:spLocks/>
                  </p:cNvSpPr>
                  <p:nvPr/>
                </p:nvSpPr>
                <p:spPr bwMode="auto">
                  <a:xfrm>
                    <a:off x="3082" y="3669"/>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3271" name="Freeform 4375"/>
                  <p:cNvSpPr>
                    <a:spLocks/>
                  </p:cNvSpPr>
                  <p:nvPr/>
                </p:nvSpPr>
                <p:spPr bwMode="auto">
                  <a:xfrm>
                    <a:off x="3082" y="3669"/>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3272" name="Freeform 4376"/>
                  <p:cNvSpPr>
                    <a:spLocks/>
                  </p:cNvSpPr>
                  <p:nvPr/>
                </p:nvSpPr>
                <p:spPr bwMode="auto">
                  <a:xfrm>
                    <a:off x="3083" y="3669"/>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3273" name="Freeform 4377"/>
                  <p:cNvSpPr>
                    <a:spLocks/>
                  </p:cNvSpPr>
                  <p:nvPr/>
                </p:nvSpPr>
                <p:spPr bwMode="auto">
                  <a:xfrm>
                    <a:off x="3083" y="3669"/>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3274" name="Freeform 4378"/>
                  <p:cNvSpPr>
                    <a:spLocks/>
                  </p:cNvSpPr>
                  <p:nvPr/>
                </p:nvSpPr>
                <p:spPr bwMode="auto">
                  <a:xfrm>
                    <a:off x="3084" y="3669"/>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3275" name="Freeform 4379"/>
                  <p:cNvSpPr>
                    <a:spLocks/>
                  </p:cNvSpPr>
                  <p:nvPr/>
                </p:nvSpPr>
                <p:spPr bwMode="auto">
                  <a:xfrm>
                    <a:off x="3084" y="3669"/>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3276" name="Freeform 4380"/>
                  <p:cNvSpPr>
                    <a:spLocks/>
                  </p:cNvSpPr>
                  <p:nvPr/>
                </p:nvSpPr>
                <p:spPr bwMode="auto">
                  <a:xfrm>
                    <a:off x="3085" y="3669"/>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3277" name="Freeform 4381"/>
                  <p:cNvSpPr>
                    <a:spLocks/>
                  </p:cNvSpPr>
                  <p:nvPr/>
                </p:nvSpPr>
                <p:spPr bwMode="auto">
                  <a:xfrm>
                    <a:off x="3085" y="3669"/>
                    <a:ext cx="1" cy="1"/>
                  </a:xfrm>
                  <a:custGeom>
                    <a:avLst/>
                    <a:gdLst>
                      <a:gd name="T0" fmla="*/ 0 w 4"/>
                      <a:gd name="T1" fmla="*/ 0 h 2"/>
                      <a:gd name="T2" fmla="*/ 3 w 4"/>
                      <a:gd name="T3" fmla="*/ 2 h 2"/>
                      <a:gd name="T4" fmla="*/ 4 w 4"/>
                      <a:gd name="T5" fmla="*/ 2 h 2"/>
                      <a:gd name="T6" fmla="*/ 0 60000 65536"/>
                      <a:gd name="T7" fmla="*/ 0 60000 65536"/>
                      <a:gd name="T8" fmla="*/ 0 60000 65536"/>
                      <a:gd name="T9" fmla="*/ 0 w 4"/>
                      <a:gd name="T10" fmla="*/ 0 h 2"/>
                      <a:gd name="T11" fmla="*/ 4 w 4"/>
                      <a:gd name="T12" fmla="*/ 2 h 2"/>
                    </a:gdLst>
                    <a:ahLst/>
                    <a:cxnLst>
                      <a:cxn ang="T6">
                        <a:pos x="T0" y="T1"/>
                      </a:cxn>
                      <a:cxn ang="T7">
                        <a:pos x="T2" y="T3"/>
                      </a:cxn>
                      <a:cxn ang="T8">
                        <a:pos x="T4" y="T5"/>
                      </a:cxn>
                    </a:cxnLst>
                    <a:rect l="T9" t="T10" r="T11" b="T12"/>
                    <a:pathLst>
                      <a:path w="4" h="2">
                        <a:moveTo>
                          <a:pt x="0" y="0"/>
                        </a:moveTo>
                        <a:lnTo>
                          <a:pt x="3" y="2"/>
                        </a:lnTo>
                        <a:lnTo>
                          <a:pt x="4" y="2"/>
                        </a:lnTo>
                      </a:path>
                    </a:pathLst>
                  </a:custGeom>
                  <a:noFill/>
                  <a:ln w="6350">
                    <a:solidFill>
                      <a:srgbClr val="0C0CFF"/>
                    </a:solidFill>
                    <a:prstDash val="solid"/>
                    <a:round/>
                    <a:headEnd/>
                    <a:tailEnd/>
                  </a:ln>
                </p:spPr>
                <p:txBody>
                  <a:bodyPr/>
                  <a:lstStyle/>
                  <a:p>
                    <a:endParaRPr lang="en-US"/>
                  </a:p>
                </p:txBody>
              </p:sp>
              <p:sp>
                <p:nvSpPr>
                  <p:cNvPr id="3278" name="Freeform 4382"/>
                  <p:cNvSpPr>
                    <a:spLocks/>
                  </p:cNvSpPr>
                  <p:nvPr/>
                </p:nvSpPr>
                <p:spPr bwMode="auto">
                  <a:xfrm>
                    <a:off x="3086" y="3669"/>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3279" name="Freeform 4383"/>
                  <p:cNvSpPr>
                    <a:spLocks/>
                  </p:cNvSpPr>
                  <p:nvPr/>
                </p:nvSpPr>
                <p:spPr bwMode="auto">
                  <a:xfrm>
                    <a:off x="3086" y="3669"/>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3280" name="Freeform 4384"/>
                  <p:cNvSpPr>
                    <a:spLocks/>
                  </p:cNvSpPr>
                  <p:nvPr/>
                </p:nvSpPr>
                <p:spPr bwMode="auto">
                  <a:xfrm>
                    <a:off x="3087" y="3669"/>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3281" name="Freeform 4385"/>
                  <p:cNvSpPr>
                    <a:spLocks/>
                  </p:cNvSpPr>
                  <p:nvPr/>
                </p:nvSpPr>
                <p:spPr bwMode="auto">
                  <a:xfrm>
                    <a:off x="3087" y="3669"/>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3282" name="Freeform 4386"/>
                  <p:cNvSpPr>
                    <a:spLocks/>
                  </p:cNvSpPr>
                  <p:nvPr/>
                </p:nvSpPr>
                <p:spPr bwMode="auto">
                  <a:xfrm>
                    <a:off x="3087" y="3669"/>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3283" name="Freeform 4387"/>
                  <p:cNvSpPr>
                    <a:spLocks/>
                  </p:cNvSpPr>
                  <p:nvPr/>
                </p:nvSpPr>
                <p:spPr bwMode="auto">
                  <a:xfrm>
                    <a:off x="3088" y="3669"/>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3284" name="Freeform 4388"/>
                  <p:cNvSpPr>
                    <a:spLocks/>
                  </p:cNvSpPr>
                  <p:nvPr/>
                </p:nvSpPr>
                <p:spPr bwMode="auto">
                  <a:xfrm>
                    <a:off x="3088" y="3670"/>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3285" name="Freeform 4389"/>
                  <p:cNvSpPr>
                    <a:spLocks/>
                  </p:cNvSpPr>
                  <p:nvPr/>
                </p:nvSpPr>
                <p:spPr bwMode="auto">
                  <a:xfrm>
                    <a:off x="3089" y="3670"/>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3286" name="Freeform 4390"/>
                  <p:cNvSpPr>
                    <a:spLocks/>
                  </p:cNvSpPr>
                  <p:nvPr/>
                </p:nvSpPr>
                <p:spPr bwMode="auto">
                  <a:xfrm>
                    <a:off x="3089" y="3670"/>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3287" name="Freeform 4391"/>
                  <p:cNvSpPr>
                    <a:spLocks/>
                  </p:cNvSpPr>
                  <p:nvPr/>
                </p:nvSpPr>
                <p:spPr bwMode="auto">
                  <a:xfrm>
                    <a:off x="3090" y="3670"/>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3288" name="Freeform 4392"/>
                  <p:cNvSpPr>
                    <a:spLocks/>
                  </p:cNvSpPr>
                  <p:nvPr/>
                </p:nvSpPr>
                <p:spPr bwMode="auto">
                  <a:xfrm>
                    <a:off x="3090" y="3670"/>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3289" name="Freeform 4393"/>
                  <p:cNvSpPr>
                    <a:spLocks/>
                  </p:cNvSpPr>
                  <p:nvPr/>
                </p:nvSpPr>
                <p:spPr bwMode="auto">
                  <a:xfrm>
                    <a:off x="3091" y="3670"/>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3290" name="Freeform 4394"/>
                  <p:cNvSpPr>
                    <a:spLocks/>
                  </p:cNvSpPr>
                  <p:nvPr/>
                </p:nvSpPr>
                <p:spPr bwMode="auto">
                  <a:xfrm>
                    <a:off x="3091" y="3670"/>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3291" name="Freeform 4395"/>
                  <p:cNvSpPr>
                    <a:spLocks/>
                  </p:cNvSpPr>
                  <p:nvPr/>
                </p:nvSpPr>
                <p:spPr bwMode="auto">
                  <a:xfrm>
                    <a:off x="3092" y="3670"/>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3292" name="Freeform 4396"/>
                  <p:cNvSpPr>
                    <a:spLocks/>
                  </p:cNvSpPr>
                  <p:nvPr/>
                </p:nvSpPr>
                <p:spPr bwMode="auto">
                  <a:xfrm>
                    <a:off x="3092" y="3670"/>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3293" name="Freeform 4397"/>
                  <p:cNvSpPr>
                    <a:spLocks/>
                  </p:cNvSpPr>
                  <p:nvPr/>
                </p:nvSpPr>
                <p:spPr bwMode="auto">
                  <a:xfrm>
                    <a:off x="3093" y="3670"/>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3294" name="Freeform 4398"/>
                  <p:cNvSpPr>
                    <a:spLocks/>
                  </p:cNvSpPr>
                  <p:nvPr/>
                </p:nvSpPr>
                <p:spPr bwMode="auto">
                  <a:xfrm>
                    <a:off x="3093" y="3670"/>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3295" name="Freeform 4399"/>
                  <p:cNvSpPr>
                    <a:spLocks/>
                  </p:cNvSpPr>
                  <p:nvPr/>
                </p:nvSpPr>
                <p:spPr bwMode="auto">
                  <a:xfrm>
                    <a:off x="3094" y="3670"/>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3296" name="Freeform 4400"/>
                  <p:cNvSpPr>
                    <a:spLocks/>
                  </p:cNvSpPr>
                  <p:nvPr/>
                </p:nvSpPr>
                <p:spPr bwMode="auto">
                  <a:xfrm>
                    <a:off x="3094" y="3670"/>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3297" name="Freeform 4401"/>
                  <p:cNvSpPr>
                    <a:spLocks/>
                  </p:cNvSpPr>
                  <p:nvPr/>
                </p:nvSpPr>
                <p:spPr bwMode="auto">
                  <a:xfrm>
                    <a:off x="3095" y="3669"/>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3298" name="Freeform 4402"/>
                  <p:cNvSpPr>
                    <a:spLocks/>
                  </p:cNvSpPr>
                  <p:nvPr/>
                </p:nvSpPr>
                <p:spPr bwMode="auto">
                  <a:xfrm>
                    <a:off x="3095" y="3669"/>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3299" name="Freeform 4403"/>
                  <p:cNvSpPr>
                    <a:spLocks/>
                  </p:cNvSpPr>
                  <p:nvPr/>
                </p:nvSpPr>
                <p:spPr bwMode="auto">
                  <a:xfrm>
                    <a:off x="3095" y="3669"/>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3300" name="Freeform 4404"/>
                  <p:cNvSpPr>
                    <a:spLocks/>
                  </p:cNvSpPr>
                  <p:nvPr/>
                </p:nvSpPr>
                <p:spPr bwMode="auto">
                  <a:xfrm>
                    <a:off x="3096" y="3669"/>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3301" name="Freeform 4405"/>
                  <p:cNvSpPr>
                    <a:spLocks/>
                  </p:cNvSpPr>
                  <p:nvPr/>
                </p:nvSpPr>
                <p:spPr bwMode="auto">
                  <a:xfrm>
                    <a:off x="3096" y="3669"/>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3302" name="Freeform 4406"/>
                  <p:cNvSpPr>
                    <a:spLocks/>
                  </p:cNvSpPr>
                  <p:nvPr/>
                </p:nvSpPr>
                <p:spPr bwMode="auto">
                  <a:xfrm>
                    <a:off x="3097" y="3669"/>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3303" name="Freeform 4407"/>
                  <p:cNvSpPr>
                    <a:spLocks/>
                  </p:cNvSpPr>
                  <p:nvPr/>
                </p:nvSpPr>
                <p:spPr bwMode="auto">
                  <a:xfrm>
                    <a:off x="3097" y="3669"/>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3304" name="Freeform 4408"/>
                  <p:cNvSpPr>
                    <a:spLocks/>
                  </p:cNvSpPr>
                  <p:nvPr/>
                </p:nvSpPr>
                <p:spPr bwMode="auto">
                  <a:xfrm>
                    <a:off x="3098" y="3669"/>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3305" name="Freeform 4409"/>
                  <p:cNvSpPr>
                    <a:spLocks/>
                  </p:cNvSpPr>
                  <p:nvPr/>
                </p:nvSpPr>
                <p:spPr bwMode="auto">
                  <a:xfrm>
                    <a:off x="3098" y="3669"/>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3306" name="Freeform 4410"/>
                  <p:cNvSpPr>
                    <a:spLocks/>
                  </p:cNvSpPr>
                  <p:nvPr/>
                </p:nvSpPr>
                <p:spPr bwMode="auto">
                  <a:xfrm>
                    <a:off x="3099" y="3669"/>
                    <a:ext cx="1" cy="1"/>
                  </a:xfrm>
                  <a:custGeom>
                    <a:avLst/>
                    <a:gdLst>
                      <a:gd name="T0" fmla="*/ 0 w 4"/>
                      <a:gd name="T1" fmla="*/ 0 h 2"/>
                      <a:gd name="T2" fmla="*/ 3 w 4"/>
                      <a:gd name="T3" fmla="*/ 2 h 2"/>
                      <a:gd name="T4" fmla="*/ 4 w 4"/>
                      <a:gd name="T5" fmla="*/ 2 h 2"/>
                      <a:gd name="T6" fmla="*/ 0 60000 65536"/>
                      <a:gd name="T7" fmla="*/ 0 60000 65536"/>
                      <a:gd name="T8" fmla="*/ 0 60000 65536"/>
                      <a:gd name="T9" fmla="*/ 0 w 4"/>
                      <a:gd name="T10" fmla="*/ 0 h 2"/>
                      <a:gd name="T11" fmla="*/ 4 w 4"/>
                      <a:gd name="T12" fmla="*/ 2 h 2"/>
                    </a:gdLst>
                    <a:ahLst/>
                    <a:cxnLst>
                      <a:cxn ang="T6">
                        <a:pos x="T0" y="T1"/>
                      </a:cxn>
                      <a:cxn ang="T7">
                        <a:pos x="T2" y="T3"/>
                      </a:cxn>
                      <a:cxn ang="T8">
                        <a:pos x="T4" y="T5"/>
                      </a:cxn>
                    </a:cxnLst>
                    <a:rect l="T9" t="T10" r="T11" b="T12"/>
                    <a:pathLst>
                      <a:path w="4" h="2">
                        <a:moveTo>
                          <a:pt x="0" y="0"/>
                        </a:moveTo>
                        <a:lnTo>
                          <a:pt x="3" y="2"/>
                        </a:lnTo>
                        <a:lnTo>
                          <a:pt x="4" y="2"/>
                        </a:lnTo>
                      </a:path>
                    </a:pathLst>
                  </a:custGeom>
                  <a:noFill/>
                  <a:ln w="6350">
                    <a:solidFill>
                      <a:srgbClr val="0C0CFF"/>
                    </a:solidFill>
                    <a:prstDash val="solid"/>
                    <a:round/>
                    <a:headEnd/>
                    <a:tailEnd/>
                  </a:ln>
                </p:spPr>
                <p:txBody>
                  <a:bodyPr/>
                  <a:lstStyle/>
                  <a:p>
                    <a:endParaRPr lang="en-US"/>
                  </a:p>
                </p:txBody>
              </p:sp>
              <p:sp>
                <p:nvSpPr>
                  <p:cNvPr id="3307" name="Freeform 4411"/>
                  <p:cNvSpPr>
                    <a:spLocks/>
                  </p:cNvSpPr>
                  <p:nvPr/>
                </p:nvSpPr>
                <p:spPr bwMode="auto">
                  <a:xfrm>
                    <a:off x="3099" y="3670"/>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3308" name="Freeform 4412"/>
                  <p:cNvSpPr>
                    <a:spLocks/>
                  </p:cNvSpPr>
                  <p:nvPr/>
                </p:nvSpPr>
                <p:spPr bwMode="auto">
                  <a:xfrm>
                    <a:off x="3100" y="3670"/>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3309" name="Freeform 4413"/>
                  <p:cNvSpPr>
                    <a:spLocks/>
                  </p:cNvSpPr>
                  <p:nvPr/>
                </p:nvSpPr>
                <p:spPr bwMode="auto">
                  <a:xfrm>
                    <a:off x="3100" y="3670"/>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3310" name="Freeform 4414"/>
                  <p:cNvSpPr>
                    <a:spLocks/>
                  </p:cNvSpPr>
                  <p:nvPr/>
                </p:nvSpPr>
                <p:spPr bwMode="auto">
                  <a:xfrm>
                    <a:off x="3100" y="3670"/>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3311" name="Freeform 4415"/>
                  <p:cNvSpPr>
                    <a:spLocks/>
                  </p:cNvSpPr>
                  <p:nvPr/>
                </p:nvSpPr>
                <p:spPr bwMode="auto">
                  <a:xfrm>
                    <a:off x="3101" y="3670"/>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3312" name="Freeform 4416"/>
                  <p:cNvSpPr>
                    <a:spLocks/>
                  </p:cNvSpPr>
                  <p:nvPr/>
                </p:nvSpPr>
                <p:spPr bwMode="auto">
                  <a:xfrm>
                    <a:off x="3101" y="3670"/>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3313" name="Freeform 4417"/>
                  <p:cNvSpPr>
                    <a:spLocks/>
                  </p:cNvSpPr>
                  <p:nvPr/>
                </p:nvSpPr>
                <p:spPr bwMode="auto">
                  <a:xfrm>
                    <a:off x="3102" y="3670"/>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3314" name="Freeform 4418"/>
                  <p:cNvSpPr>
                    <a:spLocks/>
                  </p:cNvSpPr>
                  <p:nvPr/>
                </p:nvSpPr>
                <p:spPr bwMode="auto">
                  <a:xfrm>
                    <a:off x="3102" y="3670"/>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3315" name="Freeform 4419"/>
                  <p:cNvSpPr>
                    <a:spLocks/>
                  </p:cNvSpPr>
                  <p:nvPr/>
                </p:nvSpPr>
                <p:spPr bwMode="auto">
                  <a:xfrm>
                    <a:off x="3103" y="3670"/>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3316" name="Freeform 4420"/>
                  <p:cNvSpPr>
                    <a:spLocks/>
                  </p:cNvSpPr>
                  <p:nvPr/>
                </p:nvSpPr>
                <p:spPr bwMode="auto">
                  <a:xfrm>
                    <a:off x="3103" y="3670"/>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3317" name="Freeform 4421"/>
                  <p:cNvSpPr>
                    <a:spLocks/>
                  </p:cNvSpPr>
                  <p:nvPr/>
                </p:nvSpPr>
                <p:spPr bwMode="auto">
                  <a:xfrm>
                    <a:off x="3104" y="3670"/>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3318" name="Freeform 4422"/>
                  <p:cNvSpPr>
                    <a:spLocks/>
                  </p:cNvSpPr>
                  <p:nvPr/>
                </p:nvSpPr>
                <p:spPr bwMode="auto">
                  <a:xfrm>
                    <a:off x="3104" y="3670"/>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3319" name="Freeform 4423"/>
                  <p:cNvSpPr>
                    <a:spLocks/>
                  </p:cNvSpPr>
                  <p:nvPr/>
                </p:nvSpPr>
                <p:spPr bwMode="auto">
                  <a:xfrm>
                    <a:off x="3105" y="3670"/>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3320" name="Freeform 4424"/>
                  <p:cNvSpPr>
                    <a:spLocks/>
                  </p:cNvSpPr>
                  <p:nvPr/>
                </p:nvSpPr>
                <p:spPr bwMode="auto">
                  <a:xfrm>
                    <a:off x="3105" y="3670"/>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3321" name="Freeform 4425"/>
                  <p:cNvSpPr>
                    <a:spLocks/>
                  </p:cNvSpPr>
                  <p:nvPr/>
                </p:nvSpPr>
                <p:spPr bwMode="auto">
                  <a:xfrm>
                    <a:off x="3106" y="3669"/>
                    <a:ext cx="1" cy="1"/>
                  </a:xfrm>
                  <a:custGeom>
                    <a:avLst/>
                    <a:gdLst>
                      <a:gd name="T0" fmla="*/ 0 w 4"/>
                      <a:gd name="T1" fmla="*/ 2 h 2"/>
                      <a:gd name="T2" fmla="*/ 3 w 4"/>
                      <a:gd name="T3" fmla="*/ 0 h 2"/>
                      <a:gd name="T4" fmla="*/ 4 w 4"/>
                      <a:gd name="T5" fmla="*/ 0 h 2"/>
                      <a:gd name="T6" fmla="*/ 0 60000 65536"/>
                      <a:gd name="T7" fmla="*/ 0 60000 65536"/>
                      <a:gd name="T8" fmla="*/ 0 60000 65536"/>
                      <a:gd name="T9" fmla="*/ 0 w 4"/>
                      <a:gd name="T10" fmla="*/ 0 h 2"/>
                      <a:gd name="T11" fmla="*/ 4 w 4"/>
                      <a:gd name="T12" fmla="*/ 2 h 2"/>
                    </a:gdLst>
                    <a:ahLst/>
                    <a:cxnLst>
                      <a:cxn ang="T6">
                        <a:pos x="T0" y="T1"/>
                      </a:cxn>
                      <a:cxn ang="T7">
                        <a:pos x="T2" y="T3"/>
                      </a:cxn>
                      <a:cxn ang="T8">
                        <a:pos x="T4" y="T5"/>
                      </a:cxn>
                    </a:cxnLst>
                    <a:rect l="T9" t="T10" r="T11" b="T12"/>
                    <a:pathLst>
                      <a:path w="4" h="2">
                        <a:moveTo>
                          <a:pt x="0" y="2"/>
                        </a:moveTo>
                        <a:lnTo>
                          <a:pt x="3" y="0"/>
                        </a:lnTo>
                        <a:lnTo>
                          <a:pt x="4" y="0"/>
                        </a:lnTo>
                      </a:path>
                    </a:pathLst>
                  </a:custGeom>
                  <a:noFill/>
                  <a:ln w="6350">
                    <a:solidFill>
                      <a:srgbClr val="0C0CFF"/>
                    </a:solidFill>
                    <a:prstDash val="solid"/>
                    <a:round/>
                    <a:headEnd/>
                    <a:tailEnd/>
                  </a:ln>
                </p:spPr>
                <p:txBody>
                  <a:bodyPr/>
                  <a:lstStyle/>
                  <a:p>
                    <a:endParaRPr lang="en-US"/>
                  </a:p>
                </p:txBody>
              </p:sp>
              <p:sp>
                <p:nvSpPr>
                  <p:cNvPr id="3322" name="Freeform 4426"/>
                  <p:cNvSpPr>
                    <a:spLocks/>
                  </p:cNvSpPr>
                  <p:nvPr/>
                </p:nvSpPr>
                <p:spPr bwMode="auto">
                  <a:xfrm>
                    <a:off x="3106" y="3669"/>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3323" name="Freeform 4427"/>
                  <p:cNvSpPr>
                    <a:spLocks/>
                  </p:cNvSpPr>
                  <p:nvPr/>
                </p:nvSpPr>
                <p:spPr bwMode="auto">
                  <a:xfrm>
                    <a:off x="3106" y="3669"/>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3324" name="Freeform 4428"/>
                  <p:cNvSpPr>
                    <a:spLocks/>
                  </p:cNvSpPr>
                  <p:nvPr/>
                </p:nvSpPr>
                <p:spPr bwMode="auto">
                  <a:xfrm>
                    <a:off x="3107" y="3669"/>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3325" name="Freeform 4429"/>
                  <p:cNvSpPr>
                    <a:spLocks/>
                  </p:cNvSpPr>
                  <p:nvPr/>
                </p:nvSpPr>
                <p:spPr bwMode="auto">
                  <a:xfrm>
                    <a:off x="3107" y="3669"/>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3326" name="Freeform 4430"/>
                  <p:cNvSpPr>
                    <a:spLocks/>
                  </p:cNvSpPr>
                  <p:nvPr/>
                </p:nvSpPr>
                <p:spPr bwMode="auto">
                  <a:xfrm>
                    <a:off x="3108" y="3668"/>
                    <a:ext cx="1" cy="1"/>
                  </a:xfrm>
                  <a:custGeom>
                    <a:avLst/>
                    <a:gdLst>
                      <a:gd name="T0" fmla="*/ 0 w 3"/>
                      <a:gd name="T1" fmla="*/ 2 h 2"/>
                      <a:gd name="T2" fmla="*/ 2 w 3"/>
                      <a:gd name="T3" fmla="*/ 0 h 2"/>
                      <a:gd name="T4" fmla="*/ 3 w 3"/>
                      <a:gd name="T5" fmla="*/ 0 h 2"/>
                      <a:gd name="T6" fmla="*/ 0 60000 65536"/>
                      <a:gd name="T7" fmla="*/ 0 60000 65536"/>
                      <a:gd name="T8" fmla="*/ 0 60000 65536"/>
                      <a:gd name="T9" fmla="*/ 0 w 3"/>
                      <a:gd name="T10" fmla="*/ 0 h 2"/>
                      <a:gd name="T11" fmla="*/ 3 w 3"/>
                      <a:gd name="T12" fmla="*/ 2 h 2"/>
                    </a:gdLst>
                    <a:ahLst/>
                    <a:cxnLst>
                      <a:cxn ang="T6">
                        <a:pos x="T0" y="T1"/>
                      </a:cxn>
                      <a:cxn ang="T7">
                        <a:pos x="T2" y="T3"/>
                      </a:cxn>
                      <a:cxn ang="T8">
                        <a:pos x="T4" y="T5"/>
                      </a:cxn>
                    </a:cxnLst>
                    <a:rect l="T9" t="T10" r="T11" b="T12"/>
                    <a:pathLst>
                      <a:path w="3" h="2">
                        <a:moveTo>
                          <a:pt x="0" y="2"/>
                        </a:moveTo>
                        <a:lnTo>
                          <a:pt x="2" y="0"/>
                        </a:lnTo>
                        <a:lnTo>
                          <a:pt x="3" y="0"/>
                        </a:lnTo>
                      </a:path>
                    </a:pathLst>
                  </a:custGeom>
                  <a:noFill/>
                  <a:ln w="6350">
                    <a:solidFill>
                      <a:srgbClr val="0C0CFF"/>
                    </a:solidFill>
                    <a:prstDash val="solid"/>
                    <a:round/>
                    <a:headEnd/>
                    <a:tailEnd/>
                  </a:ln>
                </p:spPr>
                <p:txBody>
                  <a:bodyPr/>
                  <a:lstStyle/>
                  <a:p>
                    <a:endParaRPr lang="en-US"/>
                  </a:p>
                </p:txBody>
              </p:sp>
              <p:sp>
                <p:nvSpPr>
                  <p:cNvPr id="3327" name="Freeform 4431"/>
                  <p:cNvSpPr>
                    <a:spLocks/>
                  </p:cNvSpPr>
                  <p:nvPr/>
                </p:nvSpPr>
                <p:spPr bwMode="auto">
                  <a:xfrm>
                    <a:off x="3108" y="3668"/>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3328" name="Freeform 4432"/>
                  <p:cNvSpPr>
                    <a:spLocks/>
                  </p:cNvSpPr>
                  <p:nvPr/>
                </p:nvSpPr>
                <p:spPr bwMode="auto">
                  <a:xfrm>
                    <a:off x="3109" y="3668"/>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3329" name="Freeform 4433"/>
                  <p:cNvSpPr>
                    <a:spLocks/>
                  </p:cNvSpPr>
                  <p:nvPr/>
                </p:nvSpPr>
                <p:spPr bwMode="auto">
                  <a:xfrm>
                    <a:off x="3109" y="3668"/>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3330" name="Freeform 4434"/>
                  <p:cNvSpPr>
                    <a:spLocks/>
                  </p:cNvSpPr>
                  <p:nvPr/>
                </p:nvSpPr>
                <p:spPr bwMode="auto">
                  <a:xfrm>
                    <a:off x="3110" y="3668"/>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3331" name="Freeform 4435"/>
                  <p:cNvSpPr>
                    <a:spLocks/>
                  </p:cNvSpPr>
                  <p:nvPr/>
                </p:nvSpPr>
                <p:spPr bwMode="auto">
                  <a:xfrm>
                    <a:off x="3110" y="3668"/>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3332" name="Freeform 4436"/>
                  <p:cNvSpPr>
                    <a:spLocks/>
                  </p:cNvSpPr>
                  <p:nvPr/>
                </p:nvSpPr>
                <p:spPr bwMode="auto">
                  <a:xfrm>
                    <a:off x="3111" y="3668"/>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3333" name="Freeform 4437"/>
                  <p:cNvSpPr>
                    <a:spLocks/>
                  </p:cNvSpPr>
                  <p:nvPr/>
                </p:nvSpPr>
                <p:spPr bwMode="auto">
                  <a:xfrm>
                    <a:off x="3111" y="3668"/>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3334" name="Freeform 4438"/>
                  <p:cNvSpPr>
                    <a:spLocks/>
                  </p:cNvSpPr>
                  <p:nvPr/>
                </p:nvSpPr>
                <p:spPr bwMode="auto">
                  <a:xfrm>
                    <a:off x="3112" y="3668"/>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3335" name="Freeform 4439"/>
                  <p:cNvSpPr>
                    <a:spLocks/>
                  </p:cNvSpPr>
                  <p:nvPr/>
                </p:nvSpPr>
                <p:spPr bwMode="auto">
                  <a:xfrm>
                    <a:off x="3112" y="3668"/>
                    <a:ext cx="1" cy="1"/>
                  </a:xfrm>
                  <a:custGeom>
                    <a:avLst/>
                    <a:gdLst>
                      <a:gd name="T0" fmla="*/ 0 w 4"/>
                      <a:gd name="T1" fmla="*/ 2 h 2"/>
                      <a:gd name="T2" fmla="*/ 3 w 4"/>
                      <a:gd name="T3" fmla="*/ 0 h 2"/>
                      <a:gd name="T4" fmla="*/ 4 w 4"/>
                      <a:gd name="T5" fmla="*/ 0 h 2"/>
                      <a:gd name="T6" fmla="*/ 0 60000 65536"/>
                      <a:gd name="T7" fmla="*/ 0 60000 65536"/>
                      <a:gd name="T8" fmla="*/ 0 60000 65536"/>
                      <a:gd name="T9" fmla="*/ 0 w 4"/>
                      <a:gd name="T10" fmla="*/ 0 h 2"/>
                      <a:gd name="T11" fmla="*/ 4 w 4"/>
                      <a:gd name="T12" fmla="*/ 2 h 2"/>
                    </a:gdLst>
                    <a:ahLst/>
                    <a:cxnLst>
                      <a:cxn ang="T6">
                        <a:pos x="T0" y="T1"/>
                      </a:cxn>
                      <a:cxn ang="T7">
                        <a:pos x="T2" y="T3"/>
                      </a:cxn>
                      <a:cxn ang="T8">
                        <a:pos x="T4" y="T5"/>
                      </a:cxn>
                    </a:cxnLst>
                    <a:rect l="T9" t="T10" r="T11" b="T12"/>
                    <a:pathLst>
                      <a:path w="4" h="2">
                        <a:moveTo>
                          <a:pt x="0" y="2"/>
                        </a:moveTo>
                        <a:lnTo>
                          <a:pt x="3" y="0"/>
                        </a:lnTo>
                        <a:lnTo>
                          <a:pt x="4" y="0"/>
                        </a:lnTo>
                      </a:path>
                    </a:pathLst>
                  </a:custGeom>
                  <a:noFill/>
                  <a:ln w="6350">
                    <a:solidFill>
                      <a:srgbClr val="0C0CFF"/>
                    </a:solidFill>
                    <a:prstDash val="solid"/>
                    <a:round/>
                    <a:headEnd/>
                    <a:tailEnd/>
                  </a:ln>
                </p:spPr>
                <p:txBody>
                  <a:bodyPr/>
                  <a:lstStyle/>
                  <a:p>
                    <a:endParaRPr lang="en-US"/>
                  </a:p>
                </p:txBody>
              </p:sp>
              <p:sp>
                <p:nvSpPr>
                  <p:cNvPr id="3336" name="Freeform 4440"/>
                  <p:cNvSpPr>
                    <a:spLocks/>
                  </p:cNvSpPr>
                  <p:nvPr/>
                </p:nvSpPr>
                <p:spPr bwMode="auto">
                  <a:xfrm>
                    <a:off x="3113" y="3668"/>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3337" name="Freeform 4441"/>
                  <p:cNvSpPr>
                    <a:spLocks/>
                  </p:cNvSpPr>
                  <p:nvPr/>
                </p:nvSpPr>
                <p:spPr bwMode="auto">
                  <a:xfrm>
                    <a:off x="3113" y="3668"/>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3338" name="Freeform 4442"/>
                  <p:cNvSpPr>
                    <a:spLocks/>
                  </p:cNvSpPr>
                  <p:nvPr/>
                </p:nvSpPr>
                <p:spPr bwMode="auto">
                  <a:xfrm>
                    <a:off x="3114" y="3668"/>
                    <a:ext cx="1" cy="1"/>
                  </a:xfrm>
                  <a:custGeom>
                    <a:avLst/>
                    <a:gdLst>
                      <a:gd name="T0" fmla="*/ 0 w 3"/>
                      <a:gd name="T1" fmla="*/ 0 h 2"/>
                      <a:gd name="T2" fmla="*/ 2 w 3"/>
                      <a:gd name="T3" fmla="*/ 2 h 2"/>
                      <a:gd name="T4" fmla="*/ 3 w 3"/>
                      <a:gd name="T5" fmla="*/ 2 h 2"/>
                      <a:gd name="T6" fmla="*/ 0 60000 65536"/>
                      <a:gd name="T7" fmla="*/ 0 60000 65536"/>
                      <a:gd name="T8" fmla="*/ 0 60000 65536"/>
                      <a:gd name="T9" fmla="*/ 0 w 3"/>
                      <a:gd name="T10" fmla="*/ 0 h 2"/>
                      <a:gd name="T11" fmla="*/ 3 w 3"/>
                      <a:gd name="T12" fmla="*/ 2 h 2"/>
                    </a:gdLst>
                    <a:ahLst/>
                    <a:cxnLst>
                      <a:cxn ang="T6">
                        <a:pos x="T0" y="T1"/>
                      </a:cxn>
                      <a:cxn ang="T7">
                        <a:pos x="T2" y="T3"/>
                      </a:cxn>
                      <a:cxn ang="T8">
                        <a:pos x="T4" y="T5"/>
                      </a:cxn>
                    </a:cxnLst>
                    <a:rect l="T9" t="T10" r="T11" b="T12"/>
                    <a:pathLst>
                      <a:path w="3" h="2">
                        <a:moveTo>
                          <a:pt x="0" y="0"/>
                        </a:moveTo>
                        <a:lnTo>
                          <a:pt x="2" y="2"/>
                        </a:lnTo>
                        <a:lnTo>
                          <a:pt x="3" y="2"/>
                        </a:lnTo>
                      </a:path>
                    </a:pathLst>
                  </a:custGeom>
                  <a:noFill/>
                  <a:ln w="6350">
                    <a:solidFill>
                      <a:srgbClr val="0C0CFF"/>
                    </a:solidFill>
                    <a:prstDash val="solid"/>
                    <a:round/>
                    <a:headEnd/>
                    <a:tailEnd/>
                  </a:ln>
                </p:spPr>
                <p:txBody>
                  <a:bodyPr/>
                  <a:lstStyle/>
                  <a:p>
                    <a:endParaRPr lang="en-US"/>
                  </a:p>
                </p:txBody>
              </p:sp>
              <p:sp>
                <p:nvSpPr>
                  <p:cNvPr id="3339" name="Freeform 4443"/>
                  <p:cNvSpPr>
                    <a:spLocks/>
                  </p:cNvSpPr>
                  <p:nvPr/>
                </p:nvSpPr>
                <p:spPr bwMode="auto">
                  <a:xfrm>
                    <a:off x="3114" y="3668"/>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3340" name="Freeform 4444"/>
                  <p:cNvSpPr>
                    <a:spLocks/>
                  </p:cNvSpPr>
                  <p:nvPr/>
                </p:nvSpPr>
                <p:spPr bwMode="auto">
                  <a:xfrm>
                    <a:off x="3114" y="3668"/>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3341" name="Freeform 4445"/>
                  <p:cNvSpPr>
                    <a:spLocks/>
                  </p:cNvSpPr>
                  <p:nvPr/>
                </p:nvSpPr>
                <p:spPr bwMode="auto">
                  <a:xfrm>
                    <a:off x="3115" y="3668"/>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3342" name="Freeform 4446"/>
                  <p:cNvSpPr>
                    <a:spLocks/>
                  </p:cNvSpPr>
                  <p:nvPr/>
                </p:nvSpPr>
                <p:spPr bwMode="auto">
                  <a:xfrm>
                    <a:off x="3115" y="3669"/>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3343" name="Freeform 4447"/>
                  <p:cNvSpPr>
                    <a:spLocks/>
                  </p:cNvSpPr>
                  <p:nvPr/>
                </p:nvSpPr>
                <p:spPr bwMode="auto">
                  <a:xfrm>
                    <a:off x="3116" y="3669"/>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3344" name="Freeform 4448"/>
                  <p:cNvSpPr>
                    <a:spLocks/>
                  </p:cNvSpPr>
                  <p:nvPr/>
                </p:nvSpPr>
                <p:spPr bwMode="auto">
                  <a:xfrm>
                    <a:off x="3116" y="3668"/>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3345" name="Freeform 4449"/>
                  <p:cNvSpPr>
                    <a:spLocks/>
                  </p:cNvSpPr>
                  <p:nvPr/>
                </p:nvSpPr>
                <p:spPr bwMode="auto">
                  <a:xfrm>
                    <a:off x="3117" y="3668"/>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3346" name="Freeform 4450"/>
                  <p:cNvSpPr>
                    <a:spLocks/>
                  </p:cNvSpPr>
                  <p:nvPr/>
                </p:nvSpPr>
                <p:spPr bwMode="auto">
                  <a:xfrm>
                    <a:off x="3117" y="3668"/>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3347" name="Freeform 4451"/>
                  <p:cNvSpPr>
                    <a:spLocks/>
                  </p:cNvSpPr>
                  <p:nvPr/>
                </p:nvSpPr>
                <p:spPr bwMode="auto">
                  <a:xfrm>
                    <a:off x="3118" y="3668"/>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3348" name="Freeform 4452"/>
                  <p:cNvSpPr>
                    <a:spLocks/>
                  </p:cNvSpPr>
                  <p:nvPr/>
                </p:nvSpPr>
                <p:spPr bwMode="auto">
                  <a:xfrm>
                    <a:off x="3118" y="3668"/>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3349" name="Freeform 4453"/>
                  <p:cNvSpPr>
                    <a:spLocks/>
                  </p:cNvSpPr>
                  <p:nvPr/>
                </p:nvSpPr>
                <p:spPr bwMode="auto">
                  <a:xfrm>
                    <a:off x="3119" y="3668"/>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3350" name="Freeform 4454"/>
                  <p:cNvSpPr>
                    <a:spLocks/>
                  </p:cNvSpPr>
                  <p:nvPr/>
                </p:nvSpPr>
                <p:spPr bwMode="auto">
                  <a:xfrm>
                    <a:off x="3119" y="3668"/>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3351" name="Freeform 4455"/>
                  <p:cNvSpPr>
                    <a:spLocks/>
                  </p:cNvSpPr>
                  <p:nvPr/>
                </p:nvSpPr>
                <p:spPr bwMode="auto">
                  <a:xfrm>
                    <a:off x="3119" y="3668"/>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3352" name="Freeform 4456"/>
                  <p:cNvSpPr>
                    <a:spLocks/>
                  </p:cNvSpPr>
                  <p:nvPr/>
                </p:nvSpPr>
                <p:spPr bwMode="auto">
                  <a:xfrm>
                    <a:off x="3120" y="3668"/>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3353" name="Freeform 4457"/>
                  <p:cNvSpPr>
                    <a:spLocks/>
                  </p:cNvSpPr>
                  <p:nvPr/>
                </p:nvSpPr>
                <p:spPr bwMode="auto">
                  <a:xfrm>
                    <a:off x="3120" y="3668"/>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3354" name="Freeform 4458"/>
                  <p:cNvSpPr>
                    <a:spLocks/>
                  </p:cNvSpPr>
                  <p:nvPr/>
                </p:nvSpPr>
                <p:spPr bwMode="auto">
                  <a:xfrm>
                    <a:off x="3121" y="3667"/>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3355" name="Freeform 4459"/>
                  <p:cNvSpPr>
                    <a:spLocks/>
                  </p:cNvSpPr>
                  <p:nvPr/>
                </p:nvSpPr>
                <p:spPr bwMode="auto">
                  <a:xfrm>
                    <a:off x="3121" y="3667"/>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3356" name="Freeform 4460"/>
                  <p:cNvSpPr>
                    <a:spLocks/>
                  </p:cNvSpPr>
                  <p:nvPr/>
                </p:nvSpPr>
                <p:spPr bwMode="auto">
                  <a:xfrm>
                    <a:off x="3122" y="3667"/>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3357" name="Freeform 4461"/>
                  <p:cNvSpPr>
                    <a:spLocks/>
                  </p:cNvSpPr>
                  <p:nvPr/>
                </p:nvSpPr>
                <p:spPr bwMode="auto">
                  <a:xfrm>
                    <a:off x="3122" y="3667"/>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3358" name="Freeform 4462"/>
                  <p:cNvSpPr>
                    <a:spLocks/>
                  </p:cNvSpPr>
                  <p:nvPr/>
                </p:nvSpPr>
                <p:spPr bwMode="auto">
                  <a:xfrm>
                    <a:off x="3123" y="3667"/>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3359" name="Freeform 4463"/>
                  <p:cNvSpPr>
                    <a:spLocks/>
                  </p:cNvSpPr>
                  <p:nvPr/>
                </p:nvSpPr>
                <p:spPr bwMode="auto">
                  <a:xfrm>
                    <a:off x="3123" y="3667"/>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3360" name="Freeform 4464"/>
                  <p:cNvSpPr>
                    <a:spLocks/>
                  </p:cNvSpPr>
                  <p:nvPr/>
                </p:nvSpPr>
                <p:spPr bwMode="auto">
                  <a:xfrm>
                    <a:off x="3124" y="3667"/>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3361" name="Freeform 4465"/>
                  <p:cNvSpPr>
                    <a:spLocks/>
                  </p:cNvSpPr>
                  <p:nvPr/>
                </p:nvSpPr>
                <p:spPr bwMode="auto">
                  <a:xfrm>
                    <a:off x="3124" y="3667"/>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3362" name="Freeform 4466"/>
                  <p:cNvSpPr>
                    <a:spLocks/>
                  </p:cNvSpPr>
                  <p:nvPr/>
                </p:nvSpPr>
                <p:spPr bwMode="auto">
                  <a:xfrm>
                    <a:off x="3125" y="3667"/>
                    <a:ext cx="1" cy="1"/>
                  </a:xfrm>
                  <a:custGeom>
                    <a:avLst/>
                    <a:gdLst>
                      <a:gd name="T0" fmla="*/ 0 w 4"/>
                      <a:gd name="T1" fmla="*/ 0 h 2"/>
                      <a:gd name="T2" fmla="*/ 3 w 4"/>
                      <a:gd name="T3" fmla="*/ 2 h 2"/>
                      <a:gd name="T4" fmla="*/ 4 w 4"/>
                      <a:gd name="T5" fmla="*/ 2 h 2"/>
                      <a:gd name="T6" fmla="*/ 0 60000 65536"/>
                      <a:gd name="T7" fmla="*/ 0 60000 65536"/>
                      <a:gd name="T8" fmla="*/ 0 60000 65536"/>
                      <a:gd name="T9" fmla="*/ 0 w 4"/>
                      <a:gd name="T10" fmla="*/ 0 h 2"/>
                      <a:gd name="T11" fmla="*/ 4 w 4"/>
                      <a:gd name="T12" fmla="*/ 2 h 2"/>
                    </a:gdLst>
                    <a:ahLst/>
                    <a:cxnLst>
                      <a:cxn ang="T6">
                        <a:pos x="T0" y="T1"/>
                      </a:cxn>
                      <a:cxn ang="T7">
                        <a:pos x="T2" y="T3"/>
                      </a:cxn>
                      <a:cxn ang="T8">
                        <a:pos x="T4" y="T5"/>
                      </a:cxn>
                    </a:cxnLst>
                    <a:rect l="T9" t="T10" r="T11" b="T12"/>
                    <a:pathLst>
                      <a:path w="4" h="2">
                        <a:moveTo>
                          <a:pt x="0" y="0"/>
                        </a:moveTo>
                        <a:lnTo>
                          <a:pt x="3" y="2"/>
                        </a:lnTo>
                        <a:lnTo>
                          <a:pt x="4" y="2"/>
                        </a:lnTo>
                      </a:path>
                    </a:pathLst>
                  </a:custGeom>
                  <a:noFill/>
                  <a:ln w="6350">
                    <a:solidFill>
                      <a:srgbClr val="0C0CFF"/>
                    </a:solidFill>
                    <a:prstDash val="solid"/>
                    <a:round/>
                    <a:headEnd/>
                    <a:tailEnd/>
                  </a:ln>
                </p:spPr>
                <p:txBody>
                  <a:bodyPr/>
                  <a:lstStyle/>
                  <a:p>
                    <a:endParaRPr lang="en-US"/>
                  </a:p>
                </p:txBody>
              </p:sp>
              <p:sp>
                <p:nvSpPr>
                  <p:cNvPr id="3363" name="Freeform 4467"/>
                  <p:cNvSpPr>
                    <a:spLocks/>
                  </p:cNvSpPr>
                  <p:nvPr/>
                </p:nvSpPr>
                <p:spPr bwMode="auto">
                  <a:xfrm>
                    <a:off x="3125" y="3667"/>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3364" name="Freeform 4468"/>
                  <p:cNvSpPr>
                    <a:spLocks/>
                  </p:cNvSpPr>
                  <p:nvPr/>
                </p:nvSpPr>
                <p:spPr bwMode="auto">
                  <a:xfrm>
                    <a:off x="3125" y="3668"/>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3365" name="Freeform 4469"/>
                  <p:cNvSpPr>
                    <a:spLocks/>
                  </p:cNvSpPr>
                  <p:nvPr/>
                </p:nvSpPr>
                <p:spPr bwMode="auto">
                  <a:xfrm>
                    <a:off x="3126" y="3668"/>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3366" name="Freeform 4470"/>
                  <p:cNvSpPr>
                    <a:spLocks/>
                  </p:cNvSpPr>
                  <p:nvPr/>
                </p:nvSpPr>
                <p:spPr bwMode="auto">
                  <a:xfrm>
                    <a:off x="3126" y="3668"/>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3367" name="Freeform 4471"/>
                  <p:cNvSpPr>
                    <a:spLocks/>
                  </p:cNvSpPr>
                  <p:nvPr/>
                </p:nvSpPr>
                <p:spPr bwMode="auto">
                  <a:xfrm>
                    <a:off x="3127" y="3668"/>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3368" name="Freeform 4472"/>
                  <p:cNvSpPr>
                    <a:spLocks/>
                  </p:cNvSpPr>
                  <p:nvPr/>
                </p:nvSpPr>
                <p:spPr bwMode="auto">
                  <a:xfrm>
                    <a:off x="3127" y="3668"/>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3369" name="Freeform 4473"/>
                  <p:cNvSpPr>
                    <a:spLocks/>
                  </p:cNvSpPr>
                  <p:nvPr/>
                </p:nvSpPr>
                <p:spPr bwMode="auto">
                  <a:xfrm>
                    <a:off x="3128" y="3668"/>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3370" name="Freeform 4474"/>
                  <p:cNvSpPr>
                    <a:spLocks/>
                  </p:cNvSpPr>
                  <p:nvPr/>
                </p:nvSpPr>
                <p:spPr bwMode="auto">
                  <a:xfrm>
                    <a:off x="3128" y="3668"/>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3371" name="Freeform 4475"/>
                  <p:cNvSpPr>
                    <a:spLocks/>
                  </p:cNvSpPr>
                  <p:nvPr/>
                </p:nvSpPr>
                <p:spPr bwMode="auto">
                  <a:xfrm>
                    <a:off x="3129" y="3668"/>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3372" name="Freeform 4476"/>
                  <p:cNvSpPr>
                    <a:spLocks/>
                  </p:cNvSpPr>
                  <p:nvPr/>
                </p:nvSpPr>
                <p:spPr bwMode="auto">
                  <a:xfrm>
                    <a:off x="3129" y="3668"/>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3373" name="Freeform 4477"/>
                  <p:cNvSpPr>
                    <a:spLocks/>
                  </p:cNvSpPr>
                  <p:nvPr/>
                </p:nvSpPr>
                <p:spPr bwMode="auto">
                  <a:xfrm>
                    <a:off x="3130" y="3668"/>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3374" name="Freeform 4478"/>
                  <p:cNvSpPr>
                    <a:spLocks/>
                  </p:cNvSpPr>
                  <p:nvPr/>
                </p:nvSpPr>
                <p:spPr bwMode="auto">
                  <a:xfrm>
                    <a:off x="3130" y="3668"/>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3375" name="Freeform 4479"/>
                  <p:cNvSpPr>
                    <a:spLocks/>
                  </p:cNvSpPr>
                  <p:nvPr/>
                </p:nvSpPr>
                <p:spPr bwMode="auto">
                  <a:xfrm>
                    <a:off x="3130" y="3668"/>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3376" name="Freeform 4480"/>
                  <p:cNvSpPr>
                    <a:spLocks/>
                  </p:cNvSpPr>
                  <p:nvPr/>
                </p:nvSpPr>
                <p:spPr bwMode="auto">
                  <a:xfrm>
                    <a:off x="3131" y="3668"/>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3377" name="Freeform 4481"/>
                  <p:cNvSpPr>
                    <a:spLocks/>
                  </p:cNvSpPr>
                  <p:nvPr/>
                </p:nvSpPr>
                <p:spPr bwMode="auto">
                  <a:xfrm>
                    <a:off x="3131" y="3668"/>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3378" name="Freeform 4482"/>
                  <p:cNvSpPr>
                    <a:spLocks/>
                  </p:cNvSpPr>
                  <p:nvPr/>
                </p:nvSpPr>
                <p:spPr bwMode="auto">
                  <a:xfrm>
                    <a:off x="3132" y="3668"/>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3379" name="Freeform 4483"/>
                  <p:cNvSpPr>
                    <a:spLocks/>
                  </p:cNvSpPr>
                  <p:nvPr/>
                </p:nvSpPr>
                <p:spPr bwMode="auto">
                  <a:xfrm>
                    <a:off x="3132" y="3668"/>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3380" name="Freeform 4484"/>
                  <p:cNvSpPr>
                    <a:spLocks/>
                  </p:cNvSpPr>
                  <p:nvPr/>
                </p:nvSpPr>
                <p:spPr bwMode="auto">
                  <a:xfrm>
                    <a:off x="3133" y="3668"/>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3381" name="Freeform 4485"/>
                  <p:cNvSpPr>
                    <a:spLocks/>
                  </p:cNvSpPr>
                  <p:nvPr/>
                </p:nvSpPr>
                <p:spPr bwMode="auto">
                  <a:xfrm>
                    <a:off x="3133" y="3669"/>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3382" name="Freeform 4486"/>
                  <p:cNvSpPr>
                    <a:spLocks/>
                  </p:cNvSpPr>
                  <p:nvPr/>
                </p:nvSpPr>
                <p:spPr bwMode="auto">
                  <a:xfrm>
                    <a:off x="3134" y="3668"/>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3383" name="Freeform 4487"/>
                  <p:cNvSpPr>
                    <a:spLocks/>
                  </p:cNvSpPr>
                  <p:nvPr/>
                </p:nvSpPr>
                <p:spPr bwMode="auto">
                  <a:xfrm>
                    <a:off x="3134" y="3668"/>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3384" name="Freeform 4488"/>
                  <p:cNvSpPr>
                    <a:spLocks/>
                  </p:cNvSpPr>
                  <p:nvPr/>
                </p:nvSpPr>
                <p:spPr bwMode="auto">
                  <a:xfrm>
                    <a:off x="3135" y="3668"/>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3385" name="Freeform 4489"/>
                  <p:cNvSpPr>
                    <a:spLocks/>
                  </p:cNvSpPr>
                  <p:nvPr/>
                </p:nvSpPr>
                <p:spPr bwMode="auto">
                  <a:xfrm>
                    <a:off x="3135" y="3668"/>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3386" name="Freeform 4490"/>
                  <p:cNvSpPr>
                    <a:spLocks/>
                  </p:cNvSpPr>
                  <p:nvPr/>
                </p:nvSpPr>
                <p:spPr bwMode="auto">
                  <a:xfrm>
                    <a:off x="3136" y="3668"/>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3387" name="Freeform 4491"/>
                  <p:cNvSpPr>
                    <a:spLocks/>
                  </p:cNvSpPr>
                  <p:nvPr/>
                </p:nvSpPr>
                <p:spPr bwMode="auto">
                  <a:xfrm>
                    <a:off x="3136" y="3668"/>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3388" name="Freeform 4492"/>
                  <p:cNvSpPr>
                    <a:spLocks/>
                  </p:cNvSpPr>
                  <p:nvPr/>
                </p:nvSpPr>
                <p:spPr bwMode="auto">
                  <a:xfrm>
                    <a:off x="3137" y="3668"/>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3389" name="Freeform 4493"/>
                  <p:cNvSpPr>
                    <a:spLocks/>
                  </p:cNvSpPr>
                  <p:nvPr/>
                </p:nvSpPr>
                <p:spPr bwMode="auto">
                  <a:xfrm>
                    <a:off x="3137" y="3668"/>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3390" name="Freeform 4494"/>
                  <p:cNvSpPr>
                    <a:spLocks/>
                  </p:cNvSpPr>
                  <p:nvPr/>
                </p:nvSpPr>
                <p:spPr bwMode="auto">
                  <a:xfrm>
                    <a:off x="3138" y="3668"/>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3391" name="Freeform 4495"/>
                  <p:cNvSpPr>
                    <a:spLocks/>
                  </p:cNvSpPr>
                  <p:nvPr/>
                </p:nvSpPr>
                <p:spPr bwMode="auto">
                  <a:xfrm>
                    <a:off x="3138" y="3668"/>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3392" name="Freeform 4496"/>
                  <p:cNvSpPr>
                    <a:spLocks/>
                  </p:cNvSpPr>
                  <p:nvPr/>
                </p:nvSpPr>
                <p:spPr bwMode="auto">
                  <a:xfrm>
                    <a:off x="3138" y="3668"/>
                    <a:ext cx="1" cy="1"/>
                  </a:xfrm>
                  <a:custGeom>
                    <a:avLst/>
                    <a:gdLst>
                      <a:gd name="T0" fmla="*/ 0 w 3"/>
                      <a:gd name="T1" fmla="*/ 0 h 2"/>
                      <a:gd name="T2" fmla="*/ 2 w 3"/>
                      <a:gd name="T3" fmla="*/ 2 h 2"/>
                      <a:gd name="T4" fmla="*/ 3 w 3"/>
                      <a:gd name="T5" fmla="*/ 2 h 2"/>
                      <a:gd name="T6" fmla="*/ 0 60000 65536"/>
                      <a:gd name="T7" fmla="*/ 0 60000 65536"/>
                      <a:gd name="T8" fmla="*/ 0 60000 65536"/>
                      <a:gd name="T9" fmla="*/ 0 w 3"/>
                      <a:gd name="T10" fmla="*/ 0 h 2"/>
                      <a:gd name="T11" fmla="*/ 3 w 3"/>
                      <a:gd name="T12" fmla="*/ 2 h 2"/>
                    </a:gdLst>
                    <a:ahLst/>
                    <a:cxnLst>
                      <a:cxn ang="T6">
                        <a:pos x="T0" y="T1"/>
                      </a:cxn>
                      <a:cxn ang="T7">
                        <a:pos x="T2" y="T3"/>
                      </a:cxn>
                      <a:cxn ang="T8">
                        <a:pos x="T4" y="T5"/>
                      </a:cxn>
                    </a:cxnLst>
                    <a:rect l="T9" t="T10" r="T11" b="T12"/>
                    <a:pathLst>
                      <a:path w="3" h="2">
                        <a:moveTo>
                          <a:pt x="0" y="0"/>
                        </a:moveTo>
                        <a:lnTo>
                          <a:pt x="2" y="2"/>
                        </a:lnTo>
                        <a:lnTo>
                          <a:pt x="3" y="2"/>
                        </a:lnTo>
                      </a:path>
                    </a:pathLst>
                  </a:custGeom>
                  <a:noFill/>
                  <a:ln w="6350">
                    <a:solidFill>
                      <a:srgbClr val="0C0CFF"/>
                    </a:solidFill>
                    <a:prstDash val="solid"/>
                    <a:round/>
                    <a:headEnd/>
                    <a:tailEnd/>
                  </a:ln>
                </p:spPr>
                <p:txBody>
                  <a:bodyPr/>
                  <a:lstStyle/>
                  <a:p>
                    <a:endParaRPr lang="en-US"/>
                  </a:p>
                </p:txBody>
              </p:sp>
              <p:sp>
                <p:nvSpPr>
                  <p:cNvPr id="3393" name="Freeform 4497"/>
                  <p:cNvSpPr>
                    <a:spLocks/>
                  </p:cNvSpPr>
                  <p:nvPr/>
                </p:nvSpPr>
                <p:spPr bwMode="auto">
                  <a:xfrm>
                    <a:off x="3139" y="3669"/>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3394" name="Freeform 4498"/>
                  <p:cNvSpPr>
                    <a:spLocks/>
                  </p:cNvSpPr>
                  <p:nvPr/>
                </p:nvSpPr>
                <p:spPr bwMode="auto">
                  <a:xfrm>
                    <a:off x="3139" y="3669"/>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3395" name="Freeform 4499"/>
                  <p:cNvSpPr>
                    <a:spLocks/>
                  </p:cNvSpPr>
                  <p:nvPr/>
                </p:nvSpPr>
                <p:spPr bwMode="auto">
                  <a:xfrm>
                    <a:off x="3140" y="3669"/>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3396" name="Freeform 4500"/>
                  <p:cNvSpPr>
                    <a:spLocks/>
                  </p:cNvSpPr>
                  <p:nvPr/>
                </p:nvSpPr>
                <p:spPr bwMode="auto">
                  <a:xfrm>
                    <a:off x="3140" y="3669"/>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3397" name="Freeform 4501"/>
                  <p:cNvSpPr>
                    <a:spLocks/>
                  </p:cNvSpPr>
                  <p:nvPr/>
                </p:nvSpPr>
                <p:spPr bwMode="auto">
                  <a:xfrm>
                    <a:off x="3141" y="3669"/>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3398" name="Freeform 4502"/>
                  <p:cNvSpPr>
                    <a:spLocks/>
                  </p:cNvSpPr>
                  <p:nvPr/>
                </p:nvSpPr>
                <p:spPr bwMode="auto">
                  <a:xfrm>
                    <a:off x="3141" y="3669"/>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3399" name="Freeform 4503"/>
                  <p:cNvSpPr>
                    <a:spLocks/>
                  </p:cNvSpPr>
                  <p:nvPr/>
                </p:nvSpPr>
                <p:spPr bwMode="auto">
                  <a:xfrm>
                    <a:off x="3142" y="3669"/>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3400" name="Freeform 4504"/>
                  <p:cNvSpPr>
                    <a:spLocks/>
                  </p:cNvSpPr>
                  <p:nvPr/>
                </p:nvSpPr>
                <p:spPr bwMode="auto">
                  <a:xfrm>
                    <a:off x="3142" y="3670"/>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3401" name="Freeform 4505"/>
                  <p:cNvSpPr>
                    <a:spLocks/>
                  </p:cNvSpPr>
                  <p:nvPr/>
                </p:nvSpPr>
                <p:spPr bwMode="auto">
                  <a:xfrm>
                    <a:off x="3143" y="3670"/>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3402" name="Freeform 4506"/>
                  <p:cNvSpPr>
                    <a:spLocks/>
                  </p:cNvSpPr>
                  <p:nvPr/>
                </p:nvSpPr>
                <p:spPr bwMode="auto">
                  <a:xfrm>
                    <a:off x="3143" y="3670"/>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3403" name="Freeform 4507"/>
                  <p:cNvSpPr>
                    <a:spLocks/>
                  </p:cNvSpPr>
                  <p:nvPr/>
                </p:nvSpPr>
                <p:spPr bwMode="auto">
                  <a:xfrm>
                    <a:off x="3144" y="3670"/>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3404" name="Freeform 4508"/>
                  <p:cNvSpPr>
                    <a:spLocks/>
                  </p:cNvSpPr>
                  <p:nvPr/>
                </p:nvSpPr>
                <p:spPr bwMode="auto">
                  <a:xfrm>
                    <a:off x="3144" y="3670"/>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3405" name="Freeform 4509"/>
                  <p:cNvSpPr>
                    <a:spLocks/>
                  </p:cNvSpPr>
                  <p:nvPr/>
                </p:nvSpPr>
                <p:spPr bwMode="auto">
                  <a:xfrm>
                    <a:off x="3144" y="3670"/>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3406" name="Freeform 4510"/>
                  <p:cNvSpPr>
                    <a:spLocks/>
                  </p:cNvSpPr>
                  <p:nvPr/>
                </p:nvSpPr>
                <p:spPr bwMode="auto">
                  <a:xfrm>
                    <a:off x="3145" y="3670"/>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3407" name="Freeform 4511"/>
                  <p:cNvSpPr>
                    <a:spLocks/>
                  </p:cNvSpPr>
                  <p:nvPr/>
                </p:nvSpPr>
                <p:spPr bwMode="auto">
                  <a:xfrm>
                    <a:off x="3145" y="3670"/>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3408" name="Freeform 4512"/>
                  <p:cNvSpPr>
                    <a:spLocks/>
                  </p:cNvSpPr>
                  <p:nvPr/>
                </p:nvSpPr>
                <p:spPr bwMode="auto">
                  <a:xfrm>
                    <a:off x="3146" y="3669"/>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3409" name="Freeform 4513"/>
                  <p:cNvSpPr>
                    <a:spLocks/>
                  </p:cNvSpPr>
                  <p:nvPr/>
                </p:nvSpPr>
                <p:spPr bwMode="auto">
                  <a:xfrm>
                    <a:off x="3146" y="3669"/>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3410" name="Freeform 4514"/>
                  <p:cNvSpPr>
                    <a:spLocks/>
                  </p:cNvSpPr>
                  <p:nvPr/>
                </p:nvSpPr>
                <p:spPr bwMode="auto">
                  <a:xfrm>
                    <a:off x="3147" y="3669"/>
                    <a:ext cx="1" cy="1"/>
                  </a:xfrm>
                  <a:custGeom>
                    <a:avLst/>
                    <a:gdLst>
                      <a:gd name="T0" fmla="*/ 0 w 4"/>
                      <a:gd name="T1" fmla="*/ 2 h 2"/>
                      <a:gd name="T2" fmla="*/ 3 w 4"/>
                      <a:gd name="T3" fmla="*/ 0 h 2"/>
                      <a:gd name="T4" fmla="*/ 4 w 4"/>
                      <a:gd name="T5" fmla="*/ 0 h 2"/>
                      <a:gd name="T6" fmla="*/ 0 60000 65536"/>
                      <a:gd name="T7" fmla="*/ 0 60000 65536"/>
                      <a:gd name="T8" fmla="*/ 0 60000 65536"/>
                      <a:gd name="T9" fmla="*/ 0 w 4"/>
                      <a:gd name="T10" fmla="*/ 0 h 2"/>
                      <a:gd name="T11" fmla="*/ 4 w 4"/>
                      <a:gd name="T12" fmla="*/ 2 h 2"/>
                    </a:gdLst>
                    <a:ahLst/>
                    <a:cxnLst>
                      <a:cxn ang="T6">
                        <a:pos x="T0" y="T1"/>
                      </a:cxn>
                      <a:cxn ang="T7">
                        <a:pos x="T2" y="T3"/>
                      </a:cxn>
                      <a:cxn ang="T8">
                        <a:pos x="T4" y="T5"/>
                      </a:cxn>
                    </a:cxnLst>
                    <a:rect l="T9" t="T10" r="T11" b="T12"/>
                    <a:pathLst>
                      <a:path w="4" h="2">
                        <a:moveTo>
                          <a:pt x="0" y="2"/>
                        </a:moveTo>
                        <a:lnTo>
                          <a:pt x="3" y="0"/>
                        </a:lnTo>
                        <a:lnTo>
                          <a:pt x="4" y="0"/>
                        </a:lnTo>
                      </a:path>
                    </a:pathLst>
                  </a:custGeom>
                  <a:noFill/>
                  <a:ln w="6350">
                    <a:solidFill>
                      <a:srgbClr val="0C0CFF"/>
                    </a:solidFill>
                    <a:prstDash val="solid"/>
                    <a:round/>
                    <a:headEnd/>
                    <a:tailEnd/>
                  </a:ln>
                </p:spPr>
                <p:txBody>
                  <a:bodyPr/>
                  <a:lstStyle/>
                  <a:p>
                    <a:endParaRPr lang="en-US"/>
                  </a:p>
                </p:txBody>
              </p:sp>
              <p:sp>
                <p:nvSpPr>
                  <p:cNvPr id="3411" name="Freeform 4515"/>
                  <p:cNvSpPr>
                    <a:spLocks/>
                  </p:cNvSpPr>
                  <p:nvPr/>
                </p:nvSpPr>
                <p:spPr bwMode="auto">
                  <a:xfrm>
                    <a:off x="3147" y="3669"/>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3412" name="Freeform 4516"/>
                  <p:cNvSpPr>
                    <a:spLocks/>
                  </p:cNvSpPr>
                  <p:nvPr/>
                </p:nvSpPr>
                <p:spPr bwMode="auto">
                  <a:xfrm>
                    <a:off x="3148" y="3669"/>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3413" name="Freeform 4517"/>
                  <p:cNvSpPr>
                    <a:spLocks/>
                  </p:cNvSpPr>
                  <p:nvPr/>
                </p:nvSpPr>
                <p:spPr bwMode="auto">
                  <a:xfrm>
                    <a:off x="3148" y="3669"/>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3414" name="Freeform 4518"/>
                  <p:cNvSpPr>
                    <a:spLocks/>
                  </p:cNvSpPr>
                  <p:nvPr/>
                </p:nvSpPr>
                <p:spPr bwMode="auto">
                  <a:xfrm>
                    <a:off x="3149" y="3669"/>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3415" name="Freeform 4519"/>
                  <p:cNvSpPr>
                    <a:spLocks/>
                  </p:cNvSpPr>
                  <p:nvPr/>
                </p:nvSpPr>
                <p:spPr bwMode="auto">
                  <a:xfrm>
                    <a:off x="3149" y="3669"/>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3416" name="Freeform 4520"/>
                  <p:cNvSpPr>
                    <a:spLocks/>
                  </p:cNvSpPr>
                  <p:nvPr/>
                </p:nvSpPr>
                <p:spPr bwMode="auto">
                  <a:xfrm>
                    <a:off x="3149" y="3669"/>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3417" name="Freeform 4521"/>
                  <p:cNvSpPr>
                    <a:spLocks/>
                  </p:cNvSpPr>
                  <p:nvPr/>
                </p:nvSpPr>
                <p:spPr bwMode="auto">
                  <a:xfrm>
                    <a:off x="3150" y="3669"/>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3418" name="Freeform 4522"/>
                  <p:cNvSpPr>
                    <a:spLocks/>
                  </p:cNvSpPr>
                  <p:nvPr/>
                </p:nvSpPr>
                <p:spPr bwMode="auto">
                  <a:xfrm>
                    <a:off x="3150" y="3669"/>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3419" name="Freeform 4523"/>
                  <p:cNvSpPr>
                    <a:spLocks/>
                  </p:cNvSpPr>
                  <p:nvPr/>
                </p:nvSpPr>
                <p:spPr bwMode="auto">
                  <a:xfrm>
                    <a:off x="3151" y="3669"/>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3420" name="Freeform 4524"/>
                  <p:cNvSpPr>
                    <a:spLocks/>
                  </p:cNvSpPr>
                  <p:nvPr/>
                </p:nvSpPr>
                <p:spPr bwMode="auto">
                  <a:xfrm>
                    <a:off x="3151" y="3669"/>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3421" name="Freeform 4525"/>
                  <p:cNvSpPr>
                    <a:spLocks/>
                  </p:cNvSpPr>
                  <p:nvPr/>
                </p:nvSpPr>
                <p:spPr bwMode="auto">
                  <a:xfrm>
                    <a:off x="3152" y="3669"/>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3422" name="Freeform 4526"/>
                  <p:cNvSpPr>
                    <a:spLocks/>
                  </p:cNvSpPr>
                  <p:nvPr/>
                </p:nvSpPr>
                <p:spPr bwMode="auto">
                  <a:xfrm>
                    <a:off x="3152" y="3669"/>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3423" name="Freeform 4527"/>
                  <p:cNvSpPr>
                    <a:spLocks/>
                  </p:cNvSpPr>
                  <p:nvPr/>
                </p:nvSpPr>
                <p:spPr bwMode="auto">
                  <a:xfrm>
                    <a:off x="3153" y="3669"/>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3424" name="Freeform 4528"/>
                  <p:cNvSpPr>
                    <a:spLocks/>
                  </p:cNvSpPr>
                  <p:nvPr/>
                </p:nvSpPr>
                <p:spPr bwMode="auto">
                  <a:xfrm>
                    <a:off x="3153" y="3668"/>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3425" name="Freeform 4529"/>
                  <p:cNvSpPr>
                    <a:spLocks/>
                  </p:cNvSpPr>
                  <p:nvPr/>
                </p:nvSpPr>
                <p:spPr bwMode="auto">
                  <a:xfrm>
                    <a:off x="3154" y="3668"/>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3426" name="Freeform 4530"/>
                  <p:cNvSpPr>
                    <a:spLocks/>
                  </p:cNvSpPr>
                  <p:nvPr/>
                </p:nvSpPr>
                <p:spPr bwMode="auto">
                  <a:xfrm>
                    <a:off x="3154" y="3668"/>
                    <a:ext cx="1" cy="1"/>
                  </a:xfrm>
                  <a:custGeom>
                    <a:avLst/>
                    <a:gdLst>
                      <a:gd name="T0" fmla="*/ 0 w 3"/>
                      <a:gd name="T1" fmla="*/ 2 h 2"/>
                      <a:gd name="T2" fmla="*/ 2 w 3"/>
                      <a:gd name="T3" fmla="*/ 0 h 2"/>
                      <a:gd name="T4" fmla="*/ 3 w 3"/>
                      <a:gd name="T5" fmla="*/ 0 h 2"/>
                      <a:gd name="T6" fmla="*/ 0 60000 65536"/>
                      <a:gd name="T7" fmla="*/ 0 60000 65536"/>
                      <a:gd name="T8" fmla="*/ 0 60000 65536"/>
                      <a:gd name="T9" fmla="*/ 0 w 3"/>
                      <a:gd name="T10" fmla="*/ 0 h 2"/>
                      <a:gd name="T11" fmla="*/ 3 w 3"/>
                      <a:gd name="T12" fmla="*/ 2 h 2"/>
                    </a:gdLst>
                    <a:ahLst/>
                    <a:cxnLst>
                      <a:cxn ang="T6">
                        <a:pos x="T0" y="T1"/>
                      </a:cxn>
                      <a:cxn ang="T7">
                        <a:pos x="T2" y="T3"/>
                      </a:cxn>
                      <a:cxn ang="T8">
                        <a:pos x="T4" y="T5"/>
                      </a:cxn>
                    </a:cxnLst>
                    <a:rect l="T9" t="T10" r="T11" b="T12"/>
                    <a:pathLst>
                      <a:path w="3" h="2">
                        <a:moveTo>
                          <a:pt x="0" y="2"/>
                        </a:moveTo>
                        <a:lnTo>
                          <a:pt x="2" y="0"/>
                        </a:lnTo>
                        <a:lnTo>
                          <a:pt x="3" y="0"/>
                        </a:lnTo>
                      </a:path>
                    </a:pathLst>
                  </a:custGeom>
                  <a:noFill/>
                  <a:ln w="6350">
                    <a:solidFill>
                      <a:srgbClr val="0C0CFF"/>
                    </a:solidFill>
                    <a:prstDash val="solid"/>
                    <a:round/>
                    <a:headEnd/>
                    <a:tailEnd/>
                  </a:ln>
                </p:spPr>
                <p:txBody>
                  <a:bodyPr/>
                  <a:lstStyle/>
                  <a:p>
                    <a:endParaRPr lang="en-US"/>
                  </a:p>
                </p:txBody>
              </p:sp>
              <p:sp>
                <p:nvSpPr>
                  <p:cNvPr id="3427" name="Freeform 4531"/>
                  <p:cNvSpPr>
                    <a:spLocks/>
                  </p:cNvSpPr>
                  <p:nvPr/>
                </p:nvSpPr>
                <p:spPr bwMode="auto">
                  <a:xfrm>
                    <a:off x="3155" y="3668"/>
                    <a:ext cx="1" cy="1"/>
                  </a:xfrm>
                  <a:custGeom>
                    <a:avLst/>
                    <a:gdLst>
                      <a:gd name="T0" fmla="*/ 0 w 4"/>
                      <a:gd name="T1" fmla="*/ 2 h 2"/>
                      <a:gd name="T2" fmla="*/ 3 w 4"/>
                      <a:gd name="T3" fmla="*/ 0 h 2"/>
                      <a:gd name="T4" fmla="*/ 4 w 4"/>
                      <a:gd name="T5" fmla="*/ 0 h 2"/>
                      <a:gd name="T6" fmla="*/ 0 60000 65536"/>
                      <a:gd name="T7" fmla="*/ 0 60000 65536"/>
                      <a:gd name="T8" fmla="*/ 0 60000 65536"/>
                      <a:gd name="T9" fmla="*/ 0 w 4"/>
                      <a:gd name="T10" fmla="*/ 0 h 2"/>
                      <a:gd name="T11" fmla="*/ 4 w 4"/>
                      <a:gd name="T12" fmla="*/ 2 h 2"/>
                    </a:gdLst>
                    <a:ahLst/>
                    <a:cxnLst>
                      <a:cxn ang="T6">
                        <a:pos x="T0" y="T1"/>
                      </a:cxn>
                      <a:cxn ang="T7">
                        <a:pos x="T2" y="T3"/>
                      </a:cxn>
                      <a:cxn ang="T8">
                        <a:pos x="T4" y="T5"/>
                      </a:cxn>
                    </a:cxnLst>
                    <a:rect l="T9" t="T10" r="T11" b="T12"/>
                    <a:pathLst>
                      <a:path w="4" h="2">
                        <a:moveTo>
                          <a:pt x="0" y="2"/>
                        </a:moveTo>
                        <a:lnTo>
                          <a:pt x="3" y="0"/>
                        </a:lnTo>
                        <a:lnTo>
                          <a:pt x="4" y="0"/>
                        </a:lnTo>
                      </a:path>
                    </a:pathLst>
                  </a:custGeom>
                  <a:noFill/>
                  <a:ln w="6350">
                    <a:solidFill>
                      <a:srgbClr val="0C0CFF"/>
                    </a:solidFill>
                    <a:prstDash val="solid"/>
                    <a:round/>
                    <a:headEnd/>
                    <a:tailEnd/>
                  </a:ln>
                </p:spPr>
                <p:txBody>
                  <a:bodyPr/>
                  <a:lstStyle/>
                  <a:p>
                    <a:endParaRPr lang="en-US"/>
                  </a:p>
                </p:txBody>
              </p:sp>
              <p:sp>
                <p:nvSpPr>
                  <p:cNvPr id="3428" name="Freeform 4532"/>
                  <p:cNvSpPr>
                    <a:spLocks/>
                  </p:cNvSpPr>
                  <p:nvPr/>
                </p:nvSpPr>
                <p:spPr bwMode="auto">
                  <a:xfrm>
                    <a:off x="3155" y="3667"/>
                    <a:ext cx="1" cy="1"/>
                  </a:xfrm>
                  <a:custGeom>
                    <a:avLst/>
                    <a:gdLst>
                      <a:gd name="T0" fmla="*/ 0 w 3"/>
                      <a:gd name="T1" fmla="*/ 2 h 2"/>
                      <a:gd name="T2" fmla="*/ 2 w 3"/>
                      <a:gd name="T3" fmla="*/ 0 h 2"/>
                      <a:gd name="T4" fmla="*/ 3 w 3"/>
                      <a:gd name="T5" fmla="*/ 0 h 2"/>
                      <a:gd name="T6" fmla="*/ 0 60000 65536"/>
                      <a:gd name="T7" fmla="*/ 0 60000 65536"/>
                      <a:gd name="T8" fmla="*/ 0 60000 65536"/>
                      <a:gd name="T9" fmla="*/ 0 w 3"/>
                      <a:gd name="T10" fmla="*/ 0 h 2"/>
                      <a:gd name="T11" fmla="*/ 3 w 3"/>
                      <a:gd name="T12" fmla="*/ 2 h 2"/>
                    </a:gdLst>
                    <a:ahLst/>
                    <a:cxnLst>
                      <a:cxn ang="T6">
                        <a:pos x="T0" y="T1"/>
                      </a:cxn>
                      <a:cxn ang="T7">
                        <a:pos x="T2" y="T3"/>
                      </a:cxn>
                      <a:cxn ang="T8">
                        <a:pos x="T4" y="T5"/>
                      </a:cxn>
                    </a:cxnLst>
                    <a:rect l="T9" t="T10" r="T11" b="T12"/>
                    <a:pathLst>
                      <a:path w="3" h="2">
                        <a:moveTo>
                          <a:pt x="0" y="2"/>
                        </a:moveTo>
                        <a:lnTo>
                          <a:pt x="2" y="0"/>
                        </a:lnTo>
                        <a:lnTo>
                          <a:pt x="3" y="0"/>
                        </a:lnTo>
                      </a:path>
                    </a:pathLst>
                  </a:custGeom>
                  <a:noFill/>
                  <a:ln w="6350">
                    <a:solidFill>
                      <a:srgbClr val="0C0CFF"/>
                    </a:solidFill>
                    <a:prstDash val="solid"/>
                    <a:round/>
                    <a:headEnd/>
                    <a:tailEnd/>
                  </a:ln>
                </p:spPr>
                <p:txBody>
                  <a:bodyPr/>
                  <a:lstStyle/>
                  <a:p>
                    <a:endParaRPr lang="en-US"/>
                  </a:p>
                </p:txBody>
              </p:sp>
              <p:sp>
                <p:nvSpPr>
                  <p:cNvPr id="3429" name="Freeform 4533"/>
                  <p:cNvSpPr>
                    <a:spLocks/>
                  </p:cNvSpPr>
                  <p:nvPr/>
                </p:nvSpPr>
                <p:spPr bwMode="auto">
                  <a:xfrm>
                    <a:off x="3155" y="3667"/>
                    <a:ext cx="1" cy="1"/>
                  </a:xfrm>
                  <a:custGeom>
                    <a:avLst/>
                    <a:gdLst>
                      <a:gd name="T0" fmla="*/ 0 w 4"/>
                      <a:gd name="T1" fmla="*/ 3 h 3"/>
                      <a:gd name="T2" fmla="*/ 3 w 4"/>
                      <a:gd name="T3" fmla="*/ 0 h 3"/>
                      <a:gd name="T4" fmla="*/ 4 w 4"/>
                      <a:gd name="T5" fmla="*/ 0 h 3"/>
                      <a:gd name="T6" fmla="*/ 0 60000 65536"/>
                      <a:gd name="T7" fmla="*/ 0 60000 65536"/>
                      <a:gd name="T8" fmla="*/ 0 60000 65536"/>
                      <a:gd name="T9" fmla="*/ 0 w 4"/>
                      <a:gd name="T10" fmla="*/ 0 h 3"/>
                      <a:gd name="T11" fmla="*/ 4 w 4"/>
                      <a:gd name="T12" fmla="*/ 3 h 3"/>
                    </a:gdLst>
                    <a:ahLst/>
                    <a:cxnLst>
                      <a:cxn ang="T6">
                        <a:pos x="T0" y="T1"/>
                      </a:cxn>
                      <a:cxn ang="T7">
                        <a:pos x="T2" y="T3"/>
                      </a:cxn>
                      <a:cxn ang="T8">
                        <a:pos x="T4" y="T5"/>
                      </a:cxn>
                    </a:cxnLst>
                    <a:rect l="T9" t="T10" r="T11" b="T12"/>
                    <a:pathLst>
                      <a:path w="4" h="3">
                        <a:moveTo>
                          <a:pt x="0" y="3"/>
                        </a:moveTo>
                        <a:lnTo>
                          <a:pt x="3" y="0"/>
                        </a:lnTo>
                        <a:lnTo>
                          <a:pt x="4" y="0"/>
                        </a:lnTo>
                      </a:path>
                    </a:pathLst>
                  </a:custGeom>
                  <a:noFill/>
                  <a:ln w="6350">
                    <a:solidFill>
                      <a:srgbClr val="0C0CFF"/>
                    </a:solidFill>
                    <a:prstDash val="solid"/>
                    <a:round/>
                    <a:headEnd/>
                    <a:tailEnd/>
                  </a:ln>
                </p:spPr>
                <p:txBody>
                  <a:bodyPr/>
                  <a:lstStyle/>
                  <a:p>
                    <a:endParaRPr lang="en-US"/>
                  </a:p>
                </p:txBody>
              </p:sp>
              <p:sp>
                <p:nvSpPr>
                  <p:cNvPr id="3430" name="Freeform 4534"/>
                  <p:cNvSpPr>
                    <a:spLocks/>
                  </p:cNvSpPr>
                  <p:nvPr/>
                </p:nvSpPr>
                <p:spPr bwMode="auto">
                  <a:xfrm>
                    <a:off x="3156" y="3666"/>
                    <a:ext cx="1" cy="1"/>
                  </a:xfrm>
                  <a:custGeom>
                    <a:avLst/>
                    <a:gdLst>
                      <a:gd name="T0" fmla="*/ 0 w 3"/>
                      <a:gd name="T1" fmla="*/ 5 h 5"/>
                      <a:gd name="T2" fmla="*/ 2 w 3"/>
                      <a:gd name="T3" fmla="*/ 0 h 5"/>
                      <a:gd name="T4" fmla="*/ 3 w 3"/>
                      <a:gd name="T5" fmla="*/ 0 h 5"/>
                      <a:gd name="T6" fmla="*/ 0 60000 65536"/>
                      <a:gd name="T7" fmla="*/ 0 60000 65536"/>
                      <a:gd name="T8" fmla="*/ 0 60000 65536"/>
                      <a:gd name="T9" fmla="*/ 0 w 3"/>
                      <a:gd name="T10" fmla="*/ 0 h 5"/>
                      <a:gd name="T11" fmla="*/ 3 w 3"/>
                      <a:gd name="T12" fmla="*/ 5 h 5"/>
                    </a:gdLst>
                    <a:ahLst/>
                    <a:cxnLst>
                      <a:cxn ang="T6">
                        <a:pos x="T0" y="T1"/>
                      </a:cxn>
                      <a:cxn ang="T7">
                        <a:pos x="T2" y="T3"/>
                      </a:cxn>
                      <a:cxn ang="T8">
                        <a:pos x="T4" y="T5"/>
                      </a:cxn>
                    </a:cxnLst>
                    <a:rect l="T9" t="T10" r="T11" b="T12"/>
                    <a:pathLst>
                      <a:path w="3" h="5">
                        <a:moveTo>
                          <a:pt x="0" y="5"/>
                        </a:moveTo>
                        <a:lnTo>
                          <a:pt x="2" y="0"/>
                        </a:lnTo>
                        <a:lnTo>
                          <a:pt x="3" y="0"/>
                        </a:lnTo>
                      </a:path>
                    </a:pathLst>
                  </a:custGeom>
                  <a:noFill/>
                  <a:ln w="6350">
                    <a:solidFill>
                      <a:srgbClr val="0C0CFF"/>
                    </a:solidFill>
                    <a:prstDash val="solid"/>
                    <a:round/>
                    <a:headEnd/>
                    <a:tailEnd/>
                  </a:ln>
                </p:spPr>
                <p:txBody>
                  <a:bodyPr/>
                  <a:lstStyle/>
                  <a:p>
                    <a:endParaRPr lang="en-US"/>
                  </a:p>
                </p:txBody>
              </p:sp>
              <p:sp>
                <p:nvSpPr>
                  <p:cNvPr id="3431" name="Freeform 4535"/>
                  <p:cNvSpPr>
                    <a:spLocks/>
                  </p:cNvSpPr>
                  <p:nvPr/>
                </p:nvSpPr>
                <p:spPr bwMode="auto">
                  <a:xfrm>
                    <a:off x="3156" y="3665"/>
                    <a:ext cx="1" cy="1"/>
                  </a:xfrm>
                  <a:custGeom>
                    <a:avLst/>
                    <a:gdLst>
                      <a:gd name="T0" fmla="*/ 0 w 4"/>
                      <a:gd name="T1" fmla="*/ 5 h 5"/>
                      <a:gd name="T2" fmla="*/ 3 w 4"/>
                      <a:gd name="T3" fmla="*/ 0 h 5"/>
                      <a:gd name="T4" fmla="*/ 4 w 4"/>
                      <a:gd name="T5" fmla="*/ 0 h 5"/>
                      <a:gd name="T6" fmla="*/ 0 60000 65536"/>
                      <a:gd name="T7" fmla="*/ 0 60000 65536"/>
                      <a:gd name="T8" fmla="*/ 0 60000 65536"/>
                      <a:gd name="T9" fmla="*/ 0 w 4"/>
                      <a:gd name="T10" fmla="*/ 0 h 5"/>
                      <a:gd name="T11" fmla="*/ 4 w 4"/>
                      <a:gd name="T12" fmla="*/ 5 h 5"/>
                    </a:gdLst>
                    <a:ahLst/>
                    <a:cxnLst>
                      <a:cxn ang="T6">
                        <a:pos x="T0" y="T1"/>
                      </a:cxn>
                      <a:cxn ang="T7">
                        <a:pos x="T2" y="T3"/>
                      </a:cxn>
                      <a:cxn ang="T8">
                        <a:pos x="T4" y="T5"/>
                      </a:cxn>
                    </a:cxnLst>
                    <a:rect l="T9" t="T10" r="T11" b="T12"/>
                    <a:pathLst>
                      <a:path w="4" h="5">
                        <a:moveTo>
                          <a:pt x="0" y="5"/>
                        </a:moveTo>
                        <a:lnTo>
                          <a:pt x="3" y="0"/>
                        </a:lnTo>
                        <a:lnTo>
                          <a:pt x="4" y="0"/>
                        </a:lnTo>
                      </a:path>
                    </a:pathLst>
                  </a:custGeom>
                  <a:noFill/>
                  <a:ln w="6350">
                    <a:solidFill>
                      <a:srgbClr val="0C0CFF"/>
                    </a:solidFill>
                    <a:prstDash val="solid"/>
                    <a:round/>
                    <a:headEnd/>
                    <a:tailEnd/>
                  </a:ln>
                </p:spPr>
                <p:txBody>
                  <a:bodyPr/>
                  <a:lstStyle/>
                  <a:p>
                    <a:endParaRPr lang="en-US"/>
                  </a:p>
                </p:txBody>
              </p:sp>
              <p:sp>
                <p:nvSpPr>
                  <p:cNvPr id="3432" name="Freeform 4536"/>
                  <p:cNvSpPr>
                    <a:spLocks/>
                  </p:cNvSpPr>
                  <p:nvPr/>
                </p:nvSpPr>
                <p:spPr bwMode="auto">
                  <a:xfrm>
                    <a:off x="3157" y="3664"/>
                    <a:ext cx="1" cy="1"/>
                  </a:xfrm>
                  <a:custGeom>
                    <a:avLst/>
                    <a:gdLst>
                      <a:gd name="T0" fmla="*/ 0 w 3"/>
                      <a:gd name="T1" fmla="*/ 6 h 6"/>
                      <a:gd name="T2" fmla="*/ 2 w 3"/>
                      <a:gd name="T3" fmla="*/ 0 h 6"/>
                      <a:gd name="T4" fmla="*/ 3 w 3"/>
                      <a:gd name="T5" fmla="*/ 0 h 6"/>
                      <a:gd name="T6" fmla="*/ 0 60000 65536"/>
                      <a:gd name="T7" fmla="*/ 0 60000 65536"/>
                      <a:gd name="T8" fmla="*/ 0 60000 65536"/>
                      <a:gd name="T9" fmla="*/ 0 w 3"/>
                      <a:gd name="T10" fmla="*/ 0 h 6"/>
                      <a:gd name="T11" fmla="*/ 3 w 3"/>
                      <a:gd name="T12" fmla="*/ 6 h 6"/>
                    </a:gdLst>
                    <a:ahLst/>
                    <a:cxnLst>
                      <a:cxn ang="T6">
                        <a:pos x="T0" y="T1"/>
                      </a:cxn>
                      <a:cxn ang="T7">
                        <a:pos x="T2" y="T3"/>
                      </a:cxn>
                      <a:cxn ang="T8">
                        <a:pos x="T4" y="T5"/>
                      </a:cxn>
                    </a:cxnLst>
                    <a:rect l="T9" t="T10" r="T11" b="T12"/>
                    <a:pathLst>
                      <a:path w="3" h="6">
                        <a:moveTo>
                          <a:pt x="0" y="6"/>
                        </a:moveTo>
                        <a:lnTo>
                          <a:pt x="2" y="0"/>
                        </a:lnTo>
                        <a:lnTo>
                          <a:pt x="3" y="0"/>
                        </a:lnTo>
                      </a:path>
                    </a:pathLst>
                  </a:custGeom>
                  <a:noFill/>
                  <a:ln w="6350">
                    <a:solidFill>
                      <a:srgbClr val="0C0CFF"/>
                    </a:solidFill>
                    <a:prstDash val="solid"/>
                    <a:round/>
                    <a:headEnd/>
                    <a:tailEnd/>
                  </a:ln>
                </p:spPr>
                <p:txBody>
                  <a:bodyPr/>
                  <a:lstStyle/>
                  <a:p>
                    <a:endParaRPr lang="en-US"/>
                  </a:p>
                </p:txBody>
              </p:sp>
              <p:sp>
                <p:nvSpPr>
                  <p:cNvPr id="3433" name="Freeform 4537"/>
                  <p:cNvSpPr>
                    <a:spLocks/>
                  </p:cNvSpPr>
                  <p:nvPr/>
                </p:nvSpPr>
                <p:spPr bwMode="auto">
                  <a:xfrm>
                    <a:off x="3157" y="3662"/>
                    <a:ext cx="1" cy="2"/>
                  </a:xfrm>
                  <a:custGeom>
                    <a:avLst/>
                    <a:gdLst>
                      <a:gd name="T0" fmla="*/ 0 w 4"/>
                      <a:gd name="T1" fmla="*/ 7 h 7"/>
                      <a:gd name="T2" fmla="*/ 3 w 4"/>
                      <a:gd name="T3" fmla="*/ 0 h 7"/>
                      <a:gd name="T4" fmla="*/ 4 w 4"/>
                      <a:gd name="T5" fmla="*/ 0 h 7"/>
                      <a:gd name="T6" fmla="*/ 0 60000 65536"/>
                      <a:gd name="T7" fmla="*/ 0 60000 65536"/>
                      <a:gd name="T8" fmla="*/ 0 60000 65536"/>
                      <a:gd name="T9" fmla="*/ 0 w 4"/>
                      <a:gd name="T10" fmla="*/ 0 h 7"/>
                      <a:gd name="T11" fmla="*/ 4 w 4"/>
                      <a:gd name="T12" fmla="*/ 7 h 7"/>
                    </a:gdLst>
                    <a:ahLst/>
                    <a:cxnLst>
                      <a:cxn ang="T6">
                        <a:pos x="T0" y="T1"/>
                      </a:cxn>
                      <a:cxn ang="T7">
                        <a:pos x="T2" y="T3"/>
                      </a:cxn>
                      <a:cxn ang="T8">
                        <a:pos x="T4" y="T5"/>
                      </a:cxn>
                    </a:cxnLst>
                    <a:rect l="T9" t="T10" r="T11" b="T12"/>
                    <a:pathLst>
                      <a:path w="4" h="7">
                        <a:moveTo>
                          <a:pt x="0" y="7"/>
                        </a:moveTo>
                        <a:lnTo>
                          <a:pt x="3" y="0"/>
                        </a:lnTo>
                        <a:lnTo>
                          <a:pt x="4" y="0"/>
                        </a:lnTo>
                      </a:path>
                    </a:pathLst>
                  </a:custGeom>
                  <a:noFill/>
                  <a:ln w="6350">
                    <a:solidFill>
                      <a:srgbClr val="0C0CFF"/>
                    </a:solidFill>
                    <a:prstDash val="solid"/>
                    <a:round/>
                    <a:headEnd/>
                    <a:tailEnd/>
                  </a:ln>
                </p:spPr>
                <p:txBody>
                  <a:bodyPr/>
                  <a:lstStyle/>
                  <a:p>
                    <a:endParaRPr lang="en-US"/>
                  </a:p>
                </p:txBody>
              </p:sp>
              <p:sp>
                <p:nvSpPr>
                  <p:cNvPr id="3434" name="Freeform 4538"/>
                  <p:cNvSpPr>
                    <a:spLocks/>
                  </p:cNvSpPr>
                  <p:nvPr/>
                </p:nvSpPr>
                <p:spPr bwMode="auto">
                  <a:xfrm>
                    <a:off x="3158" y="3660"/>
                    <a:ext cx="1" cy="2"/>
                  </a:xfrm>
                  <a:custGeom>
                    <a:avLst/>
                    <a:gdLst>
                      <a:gd name="T0" fmla="*/ 0 w 3"/>
                      <a:gd name="T1" fmla="*/ 11 h 11"/>
                      <a:gd name="T2" fmla="*/ 2 w 3"/>
                      <a:gd name="T3" fmla="*/ 0 h 11"/>
                      <a:gd name="T4" fmla="*/ 3 w 3"/>
                      <a:gd name="T5" fmla="*/ 0 h 11"/>
                      <a:gd name="T6" fmla="*/ 0 60000 65536"/>
                      <a:gd name="T7" fmla="*/ 0 60000 65536"/>
                      <a:gd name="T8" fmla="*/ 0 60000 65536"/>
                      <a:gd name="T9" fmla="*/ 0 w 3"/>
                      <a:gd name="T10" fmla="*/ 0 h 11"/>
                      <a:gd name="T11" fmla="*/ 3 w 3"/>
                      <a:gd name="T12" fmla="*/ 11 h 11"/>
                    </a:gdLst>
                    <a:ahLst/>
                    <a:cxnLst>
                      <a:cxn ang="T6">
                        <a:pos x="T0" y="T1"/>
                      </a:cxn>
                      <a:cxn ang="T7">
                        <a:pos x="T2" y="T3"/>
                      </a:cxn>
                      <a:cxn ang="T8">
                        <a:pos x="T4" y="T5"/>
                      </a:cxn>
                    </a:cxnLst>
                    <a:rect l="T9" t="T10" r="T11" b="T12"/>
                    <a:pathLst>
                      <a:path w="3" h="11">
                        <a:moveTo>
                          <a:pt x="0" y="11"/>
                        </a:moveTo>
                        <a:lnTo>
                          <a:pt x="2" y="0"/>
                        </a:lnTo>
                        <a:lnTo>
                          <a:pt x="3" y="0"/>
                        </a:lnTo>
                      </a:path>
                    </a:pathLst>
                  </a:custGeom>
                  <a:noFill/>
                  <a:ln w="6350">
                    <a:solidFill>
                      <a:srgbClr val="0C0CFF"/>
                    </a:solidFill>
                    <a:prstDash val="solid"/>
                    <a:round/>
                    <a:headEnd/>
                    <a:tailEnd/>
                  </a:ln>
                </p:spPr>
                <p:txBody>
                  <a:bodyPr/>
                  <a:lstStyle/>
                  <a:p>
                    <a:endParaRPr lang="en-US"/>
                  </a:p>
                </p:txBody>
              </p:sp>
              <p:sp>
                <p:nvSpPr>
                  <p:cNvPr id="3435" name="Freeform 4539"/>
                  <p:cNvSpPr>
                    <a:spLocks/>
                  </p:cNvSpPr>
                  <p:nvPr/>
                </p:nvSpPr>
                <p:spPr bwMode="auto">
                  <a:xfrm>
                    <a:off x="3158" y="3657"/>
                    <a:ext cx="1" cy="3"/>
                  </a:xfrm>
                  <a:custGeom>
                    <a:avLst/>
                    <a:gdLst>
                      <a:gd name="T0" fmla="*/ 0 w 4"/>
                      <a:gd name="T1" fmla="*/ 15 h 15"/>
                      <a:gd name="T2" fmla="*/ 3 w 4"/>
                      <a:gd name="T3" fmla="*/ 0 h 15"/>
                      <a:gd name="T4" fmla="*/ 4 w 4"/>
                      <a:gd name="T5" fmla="*/ 0 h 15"/>
                      <a:gd name="T6" fmla="*/ 0 60000 65536"/>
                      <a:gd name="T7" fmla="*/ 0 60000 65536"/>
                      <a:gd name="T8" fmla="*/ 0 60000 65536"/>
                      <a:gd name="T9" fmla="*/ 0 w 4"/>
                      <a:gd name="T10" fmla="*/ 0 h 15"/>
                      <a:gd name="T11" fmla="*/ 4 w 4"/>
                      <a:gd name="T12" fmla="*/ 15 h 15"/>
                    </a:gdLst>
                    <a:ahLst/>
                    <a:cxnLst>
                      <a:cxn ang="T6">
                        <a:pos x="T0" y="T1"/>
                      </a:cxn>
                      <a:cxn ang="T7">
                        <a:pos x="T2" y="T3"/>
                      </a:cxn>
                      <a:cxn ang="T8">
                        <a:pos x="T4" y="T5"/>
                      </a:cxn>
                    </a:cxnLst>
                    <a:rect l="T9" t="T10" r="T11" b="T12"/>
                    <a:pathLst>
                      <a:path w="4" h="15">
                        <a:moveTo>
                          <a:pt x="0" y="15"/>
                        </a:moveTo>
                        <a:lnTo>
                          <a:pt x="3" y="0"/>
                        </a:lnTo>
                        <a:lnTo>
                          <a:pt x="4" y="0"/>
                        </a:lnTo>
                      </a:path>
                    </a:pathLst>
                  </a:custGeom>
                  <a:noFill/>
                  <a:ln w="6350">
                    <a:solidFill>
                      <a:srgbClr val="0C0CFF"/>
                    </a:solidFill>
                    <a:prstDash val="solid"/>
                    <a:round/>
                    <a:headEnd/>
                    <a:tailEnd/>
                  </a:ln>
                </p:spPr>
                <p:txBody>
                  <a:bodyPr/>
                  <a:lstStyle/>
                  <a:p>
                    <a:endParaRPr lang="en-US"/>
                  </a:p>
                </p:txBody>
              </p:sp>
              <p:sp>
                <p:nvSpPr>
                  <p:cNvPr id="3436" name="Freeform 4540"/>
                  <p:cNvSpPr>
                    <a:spLocks/>
                  </p:cNvSpPr>
                  <p:nvPr/>
                </p:nvSpPr>
                <p:spPr bwMode="auto">
                  <a:xfrm>
                    <a:off x="3159" y="3654"/>
                    <a:ext cx="1" cy="3"/>
                  </a:xfrm>
                  <a:custGeom>
                    <a:avLst/>
                    <a:gdLst>
                      <a:gd name="T0" fmla="*/ 0 w 3"/>
                      <a:gd name="T1" fmla="*/ 19 h 19"/>
                      <a:gd name="T2" fmla="*/ 2 w 3"/>
                      <a:gd name="T3" fmla="*/ 0 h 19"/>
                      <a:gd name="T4" fmla="*/ 3 w 3"/>
                      <a:gd name="T5" fmla="*/ 0 h 19"/>
                      <a:gd name="T6" fmla="*/ 0 60000 65536"/>
                      <a:gd name="T7" fmla="*/ 0 60000 65536"/>
                      <a:gd name="T8" fmla="*/ 0 60000 65536"/>
                      <a:gd name="T9" fmla="*/ 0 w 3"/>
                      <a:gd name="T10" fmla="*/ 0 h 19"/>
                      <a:gd name="T11" fmla="*/ 3 w 3"/>
                      <a:gd name="T12" fmla="*/ 19 h 19"/>
                    </a:gdLst>
                    <a:ahLst/>
                    <a:cxnLst>
                      <a:cxn ang="T6">
                        <a:pos x="T0" y="T1"/>
                      </a:cxn>
                      <a:cxn ang="T7">
                        <a:pos x="T2" y="T3"/>
                      </a:cxn>
                      <a:cxn ang="T8">
                        <a:pos x="T4" y="T5"/>
                      </a:cxn>
                    </a:cxnLst>
                    <a:rect l="T9" t="T10" r="T11" b="T12"/>
                    <a:pathLst>
                      <a:path w="3" h="19">
                        <a:moveTo>
                          <a:pt x="0" y="19"/>
                        </a:moveTo>
                        <a:lnTo>
                          <a:pt x="2" y="0"/>
                        </a:lnTo>
                        <a:lnTo>
                          <a:pt x="3" y="0"/>
                        </a:lnTo>
                      </a:path>
                    </a:pathLst>
                  </a:custGeom>
                  <a:noFill/>
                  <a:ln w="6350">
                    <a:solidFill>
                      <a:srgbClr val="0C0CFF"/>
                    </a:solidFill>
                    <a:prstDash val="solid"/>
                    <a:round/>
                    <a:headEnd/>
                    <a:tailEnd/>
                  </a:ln>
                </p:spPr>
                <p:txBody>
                  <a:bodyPr/>
                  <a:lstStyle/>
                  <a:p>
                    <a:endParaRPr lang="en-US"/>
                  </a:p>
                </p:txBody>
              </p:sp>
              <p:sp>
                <p:nvSpPr>
                  <p:cNvPr id="3437" name="Freeform 4541"/>
                  <p:cNvSpPr>
                    <a:spLocks/>
                  </p:cNvSpPr>
                  <p:nvPr/>
                </p:nvSpPr>
                <p:spPr bwMode="auto">
                  <a:xfrm>
                    <a:off x="3159" y="3649"/>
                    <a:ext cx="1" cy="5"/>
                  </a:xfrm>
                  <a:custGeom>
                    <a:avLst/>
                    <a:gdLst>
                      <a:gd name="T0" fmla="*/ 0 w 4"/>
                      <a:gd name="T1" fmla="*/ 24 h 24"/>
                      <a:gd name="T2" fmla="*/ 3 w 4"/>
                      <a:gd name="T3" fmla="*/ 0 h 24"/>
                      <a:gd name="T4" fmla="*/ 4 w 4"/>
                      <a:gd name="T5" fmla="*/ 0 h 24"/>
                      <a:gd name="T6" fmla="*/ 0 60000 65536"/>
                      <a:gd name="T7" fmla="*/ 0 60000 65536"/>
                      <a:gd name="T8" fmla="*/ 0 60000 65536"/>
                      <a:gd name="T9" fmla="*/ 0 w 4"/>
                      <a:gd name="T10" fmla="*/ 0 h 24"/>
                      <a:gd name="T11" fmla="*/ 4 w 4"/>
                      <a:gd name="T12" fmla="*/ 24 h 24"/>
                    </a:gdLst>
                    <a:ahLst/>
                    <a:cxnLst>
                      <a:cxn ang="T6">
                        <a:pos x="T0" y="T1"/>
                      </a:cxn>
                      <a:cxn ang="T7">
                        <a:pos x="T2" y="T3"/>
                      </a:cxn>
                      <a:cxn ang="T8">
                        <a:pos x="T4" y="T5"/>
                      </a:cxn>
                    </a:cxnLst>
                    <a:rect l="T9" t="T10" r="T11" b="T12"/>
                    <a:pathLst>
                      <a:path w="4" h="24">
                        <a:moveTo>
                          <a:pt x="0" y="24"/>
                        </a:moveTo>
                        <a:lnTo>
                          <a:pt x="3" y="0"/>
                        </a:lnTo>
                        <a:lnTo>
                          <a:pt x="4" y="0"/>
                        </a:lnTo>
                      </a:path>
                    </a:pathLst>
                  </a:custGeom>
                  <a:noFill/>
                  <a:ln w="6350">
                    <a:solidFill>
                      <a:srgbClr val="0C0CFF"/>
                    </a:solidFill>
                    <a:prstDash val="solid"/>
                    <a:round/>
                    <a:headEnd/>
                    <a:tailEnd/>
                  </a:ln>
                </p:spPr>
                <p:txBody>
                  <a:bodyPr/>
                  <a:lstStyle/>
                  <a:p>
                    <a:endParaRPr lang="en-US"/>
                  </a:p>
                </p:txBody>
              </p:sp>
              <p:sp>
                <p:nvSpPr>
                  <p:cNvPr id="3438" name="Freeform 4542"/>
                  <p:cNvSpPr>
                    <a:spLocks/>
                  </p:cNvSpPr>
                  <p:nvPr/>
                </p:nvSpPr>
                <p:spPr bwMode="auto">
                  <a:xfrm>
                    <a:off x="3160" y="3644"/>
                    <a:ext cx="1" cy="5"/>
                  </a:xfrm>
                  <a:custGeom>
                    <a:avLst/>
                    <a:gdLst>
                      <a:gd name="T0" fmla="*/ 0 w 3"/>
                      <a:gd name="T1" fmla="*/ 28 h 28"/>
                      <a:gd name="T2" fmla="*/ 2 w 3"/>
                      <a:gd name="T3" fmla="*/ 0 h 28"/>
                      <a:gd name="T4" fmla="*/ 3 w 3"/>
                      <a:gd name="T5" fmla="*/ 0 h 28"/>
                      <a:gd name="T6" fmla="*/ 0 60000 65536"/>
                      <a:gd name="T7" fmla="*/ 0 60000 65536"/>
                      <a:gd name="T8" fmla="*/ 0 60000 65536"/>
                      <a:gd name="T9" fmla="*/ 0 w 3"/>
                      <a:gd name="T10" fmla="*/ 0 h 28"/>
                      <a:gd name="T11" fmla="*/ 3 w 3"/>
                      <a:gd name="T12" fmla="*/ 28 h 28"/>
                    </a:gdLst>
                    <a:ahLst/>
                    <a:cxnLst>
                      <a:cxn ang="T6">
                        <a:pos x="T0" y="T1"/>
                      </a:cxn>
                      <a:cxn ang="T7">
                        <a:pos x="T2" y="T3"/>
                      </a:cxn>
                      <a:cxn ang="T8">
                        <a:pos x="T4" y="T5"/>
                      </a:cxn>
                    </a:cxnLst>
                    <a:rect l="T9" t="T10" r="T11" b="T12"/>
                    <a:pathLst>
                      <a:path w="3" h="28">
                        <a:moveTo>
                          <a:pt x="0" y="28"/>
                        </a:moveTo>
                        <a:lnTo>
                          <a:pt x="2" y="0"/>
                        </a:lnTo>
                        <a:lnTo>
                          <a:pt x="3" y="0"/>
                        </a:lnTo>
                      </a:path>
                    </a:pathLst>
                  </a:custGeom>
                  <a:noFill/>
                  <a:ln w="6350">
                    <a:solidFill>
                      <a:srgbClr val="0C0CFF"/>
                    </a:solidFill>
                    <a:prstDash val="solid"/>
                    <a:round/>
                    <a:headEnd/>
                    <a:tailEnd/>
                  </a:ln>
                </p:spPr>
                <p:txBody>
                  <a:bodyPr/>
                  <a:lstStyle/>
                  <a:p>
                    <a:endParaRPr lang="en-US"/>
                  </a:p>
                </p:txBody>
              </p:sp>
              <p:sp>
                <p:nvSpPr>
                  <p:cNvPr id="3439" name="Freeform 4543"/>
                  <p:cNvSpPr>
                    <a:spLocks/>
                  </p:cNvSpPr>
                  <p:nvPr/>
                </p:nvSpPr>
                <p:spPr bwMode="auto">
                  <a:xfrm>
                    <a:off x="3160" y="3637"/>
                    <a:ext cx="1" cy="7"/>
                  </a:xfrm>
                  <a:custGeom>
                    <a:avLst/>
                    <a:gdLst>
                      <a:gd name="T0" fmla="*/ 0 w 4"/>
                      <a:gd name="T1" fmla="*/ 37 h 37"/>
                      <a:gd name="T2" fmla="*/ 3 w 4"/>
                      <a:gd name="T3" fmla="*/ 0 h 37"/>
                      <a:gd name="T4" fmla="*/ 4 w 4"/>
                      <a:gd name="T5" fmla="*/ 0 h 37"/>
                      <a:gd name="T6" fmla="*/ 0 60000 65536"/>
                      <a:gd name="T7" fmla="*/ 0 60000 65536"/>
                      <a:gd name="T8" fmla="*/ 0 60000 65536"/>
                      <a:gd name="T9" fmla="*/ 0 w 4"/>
                      <a:gd name="T10" fmla="*/ 0 h 37"/>
                      <a:gd name="T11" fmla="*/ 4 w 4"/>
                      <a:gd name="T12" fmla="*/ 37 h 37"/>
                    </a:gdLst>
                    <a:ahLst/>
                    <a:cxnLst>
                      <a:cxn ang="T6">
                        <a:pos x="T0" y="T1"/>
                      </a:cxn>
                      <a:cxn ang="T7">
                        <a:pos x="T2" y="T3"/>
                      </a:cxn>
                      <a:cxn ang="T8">
                        <a:pos x="T4" y="T5"/>
                      </a:cxn>
                    </a:cxnLst>
                    <a:rect l="T9" t="T10" r="T11" b="T12"/>
                    <a:pathLst>
                      <a:path w="4" h="37">
                        <a:moveTo>
                          <a:pt x="0" y="37"/>
                        </a:moveTo>
                        <a:lnTo>
                          <a:pt x="3" y="0"/>
                        </a:lnTo>
                        <a:lnTo>
                          <a:pt x="4" y="0"/>
                        </a:lnTo>
                      </a:path>
                    </a:pathLst>
                  </a:custGeom>
                  <a:noFill/>
                  <a:ln w="6350">
                    <a:solidFill>
                      <a:srgbClr val="0C0CFF"/>
                    </a:solidFill>
                    <a:prstDash val="solid"/>
                    <a:round/>
                    <a:headEnd/>
                    <a:tailEnd/>
                  </a:ln>
                </p:spPr>
                <p:txBody>
                  <a:bodyPr/>
                  <a:lstStyle/>
                  <a:p>
                    <a:endParaRPr lang="en-US"/>
                  </a:p>
                </p:txBody>
              </p:sp>
              <p:sp>
                <p:nvSpPr>
                  <p:cNvPr id="3440" name="Freeform 4544"/>
                  <p:cNvSpPr>
                    <a:spLocks/>
                  </p:cNvSpPr>
                  <p:nvPr/>
                </p:nvSpPr>
                <p:spPr bwMode="auto">
                  <a:xfrm>
                    <a:off x="3161" y="3629"/>
                    <a:ext cx="1" cy="8"/>
                  </a:xfrm>
                  <a:custGeom>
                    <a:avLst/>
                    <a:gdLst>
                      <a:gd name="T0" fmla="*/ 0 w 3"/>
                      <a:gd name="T1" fmla="*/ 45 h 45"/>
                      <a:gd name="T2" fmla="*/ 2 w 3"/>
                      <a:gd name="T3" fmla="*/ 0 h 45"/>
                      <a:gd name="T4" fmla="*/ 3 w 3"/>
                      <a:gd name="T5" fmla="*/ 0 h 45"/>
                      <a:gd name="T6" fmla="*/ 0 60000 65536"/>
                      <a:gd name="T7" fmla="*/ 0 60000 65536"/>
                      <a:gd name="T8" fmla="*/ 0 60000 65536"/>
                      <a:gd name="T9" fmla="*/ 0 w 3"/>
                      <a:gd name="T10" fmla="*/ 0 h 45"/>
                      <a:gd name="T11" fmla="*/ 3 w 3"/>
                      <a:gd name="T12" fmla="*/ 45 h 45"/>
                    </a:gdLst>
                    <a:ahLst/>
                    <a:cxnLst>
                      <a:cxn ang="T6">
                        <a:pos x="T0" y="T1"/>
                      </a:cxn>
                      <a:cxn ang="T7">
                        <a:pos x="T2" y="T3"/>
                      </a:cxn>
                      <a:cxn ang="T8">
                        <a:pos x="T4" y="T5"/>
                      </a:cxn>
                    </a:cxnLst>
                    <a:rect l="T9" t="T10" r="T11" b="T12"/>
                    <a:pathLst>
                      <a:path w="3" h="45">
                        <a:moveTo>
                          <a:pt x="0" y="45"/>
                        </a:moveTo>
                        <a:lnTo>
                          <a:pt x="2" y="0"/>
                        </a:lnTo>
                        <a:lnTo>
                          <a:pt x="3" y="0"/>
                        </a:lnTo>
                      </a:path>
                    </a:pathLst>
                  </a:custGeom>
                  <a:noFill/>
                  <a:ln w="6350">
                    <a:solidFill>
                      <a:srgbClr val="0C0CFF"/>
                    </a:solidFill>
                    <a:prstDash val="solid"/>
                    <a:round/>
                    <a:headEnd/>
                    <a:tailEnd/>
                  </a:ln>
                </p:spPr>
                <p:txBody>
                  <a:bodyPr/>
                  <a:lstStyle/>
                  <a:p>
                    <a:endParaRPr lang="en-US"/>
                  </a:p>
                </p:txBody>
              </p:sp>
              <p:sp>
                <p:nvSpPr>
                  <p:cNvPr id="3441" name="Freeform 4545"/>
                  <p:cNvSpPr>
                    <a:spLocks/>
                  </p:cNvSpPr>
                  <p:nvPr/>
                </p:nvSpPr>
                <p:spPr bwMode="auto">
                  <a:xfrm>
                    <a:off x="3161" y="3618"/>
                    <a:ext cx="1" cy="11"/>
                  </a:xfrm>
                  <a:custGeom>
                    <a:avLst/>
                    <a:gdLst>
                      <a:gd name="T0" fmla="*/ 0 w 4"/>
                      <a:gd name="T1" fmla="*/ 57 h 57"/>
                      <a:gd name="T2" fmla="*/ 3 w 4"/>
                      <a:gd name="T3" fmla="*/ 0 h 57"/>
                      <a:gd name="T4" fmla="*/ 4 w 4"/>
                      <a:gd name="T5" fmla="*/ 0 h 57"/>
                      <a:gd name="T6" fmla="*/ 0 60000 65536"/>
                      <a:gd name="T7" fmla="*/ 0 60000 65536"/>
                      <a:gd name="T8" fmla="*/ 0 60000 65536"/>
                      <a:gd name="T9" fmla="*/ 0 w 4"/>
                      <a:gd name="T10" fmla="*/ 0 h 57"/>
                      <a:gd name="T11" fmla="*/ 4 w 4"/>
                      <a:gd name="T12" fmla="*/ 57 h 57"/>
                    </a:gdLst>
                    <a:ahLst/>
                    <a:cxnLst>
                      <a:cxn ang="T6">
                        <a:pos x="T0" y="T1"/>
                      </a:cxn>
                      <a:cxn ang="T7">
                        <a:pos x="T2" y="T3"/>
                      </a:cxn>
                      <a:cxn ang="T8">
                        <a:pos x="T4" y="T5"/>
                      </a:cxn>
                    </a:cxnLst>
                    <a:rect l="T9" t="T10" r="T11" b="T12"/>
                    <a:pathLst>
                      <a:path w="4" h="57">
                        <a:moveTo>
                          <a:pt x="0" y="57"/>
                        </a:moveTo>
                        <a:lnTo>
                          <a:pt x="3" y="0"/>
                        </a:lnTo>
                        <a:lnTo>
                          <a:pt x="4" y="0"/>
                        </a:lnTo>
                      </a:path>
                    </a:pathLst>
                  </a:custGeom>
                  <a:noFill/>
                  <a:ln w="6350">
                    <a:solidFill>
                      <a:srgbClr val="0C0CFF"/>
                    </a:solidFill>
                    <a:prstDash val="solid"/>
                    <a:round/>
                    <a:headEnd/>
                    <a:tailEnd/>
                  </a:ln>
                </p:spPr>
                <p:txBody>
                  <a:bodyPr/>
                  <a:lstStyle/>
                  <a:p>
                    <a:endParaRPr lang="en-US"/>
                  </a:p>
                </p:txBody>
              </p:sp>
              <p:sp>
                <p:nvSpPr>
                  <p:cNvPr id="3442" name="Freeform 4546"/>
                  <p:cNvSpPr>
                    <a:spLocks/>
                  </p:cNvSpPr>
                  <p:nvPr/>
                </p:nvSpPr>
                <p:spPr bwMode="auto">
                  <a:xfrm>
                    <a:off x="3162" y="3605"/>
                    <a:ext cx="1" cy="13"/>
                  </a:xfrm>
                  <a:custGeom>
                    <a:avLst/>
                    <a:gdLst>
                      <a:gd name="T0" fmla="*/ 0 w 3"/>
                      <a:gd name="T1" fmla="*/ 71 h 71"/>
                      <a:gd name="T2" fmla="*/ 2 w 3"/>
                      <a:gd name="T3" fmla="*/ 0 h 71"/>
                      <a:gd name="T4" fmla="*/ 3 w 3"/>
                      <a:gd name="T5" fmla="*/ 0 h 71"/>
                      <a:gd name="T6" fmla="*/ 0 60000 65536"/>
                      <a:gd name="T7" fmla="*/ 0 60000 65536"/>
                      <a:gd name="T8" fmla="*/ 0 60000 65536"/>
                      <a:gd name="T9" fmla="*/ 0 w 3"/>
                      <a:gd name="T10" fmla="*/ 0 h 71"/>
                      <a:gd name="T11" fmla="*/ 3 w 3"/>
                      <a:gd name="T12" fmla="*/ 71 h 71"/>
                    </a:gdLst>
                    <a:ahLst/>
                    <a:cxnLst>
                      <a:cxn ang="T6">
                        <a:pos x="T0" y="T1"/>
                      </a:cxn>
                      <a:cxn ang="T7">
                        <a:pos x="T2" y="T3"/>
                      </a:cxn>
                      <a:cxn ang="T8">
                        <a:pos x="T4" y="T5"/>
                      </a:cxn>
                    </a:cxnLst>
                    <a:rect l="T9" t="T10" r="T11" b="T12"/>
                    <a:pathLst>
                      <a:path w="3" h="71">
                        <a:moveTo>
                          <a:pt x="0" y="71"/>
                        </a:moveTo>
                        <a:lnTo>
                          <a:pt x="2" y="0"/>
                        </a:lnTo>
                        <a:lnTo>
                          <a:pt x="3" y="0"/>
                        </a:lnTo>
                      </a:path>
                    </a:pathLst>
                  </a:custGeom>
                  <a:noFill/>
                  <a:ln w="6350">
                    <a:solidFill>
                      <a:srgbClr val="0C0CFF"/>
                    </a:solidFill>
                    <a:prstDash val="solid"/>
                    <a:round/>
                    <a:headEnd/>
                    <a:tailEnd/>
                  </a:ln>
                </p:spPr>
                <p:txBody>
                  <a:bodyPr/>
                  <a:lstStyle/>
                  <a:p>
                    <a:endParaRPr lang="en-US"/>
                  </a:p>
                </p:txBody>
              </p:sp>
              <p:sp>
                <p:nvSpPr>
                  <p:cNvPr id="3443" name="Freeform 4547"/>
                  <p:cNvSpPr>
                    <a:spLocks/>
                  </p:cNvSpPr>
                  <p:nvPr/>
                </p:nvSpPr>
                <p:spPr bwMode="auto">
                  <a:xfrm>
                    <a:off x="3162" y="3589"/>
                    <a:ext cx="1" cy="16"/>
                  </a:xfrm>
                  <a:custGeom>
                    <a:avLst/>
                    <a:gdLst>
                      <a:gd name="T0" fmla="*/ 0 w 4"/>
                      <a:gd name="T1" fmla="*/ 84 h 84"/>
                      <a:gd name="T2" fmla="*/ 3 w 4"/>
                      <a:gd name="T3" fmla="*/ 0 h 84"/>
                      <a:gd name="T4" fmla="*/ 4 w 4"/>
                      <a:gd name="T5" fmla="*/ 0 h 84"/>
                      <a:gd name="T6" fmla="*/ 0 60000 65536"/>
                      <a:gd name="T7" fmla="*/ 0 60000 65536"/>
                      <a:gd name="T8" fmla="*/ 0 60000 65536"/>
                      <a:gd name="T9" fmla="*/ 0 w 4"/>
                      <a:gd name="T10" fmla="*/ 0 h 84"/>
                      <a:gd name="T11" fmla="*/ 4 w 4"/>
                      <a:gd name="T12" fmla="*/ 84 h 84"/>
                    </a:gdLst>
                    <a:ahLst/>
                    <a:cxnLst>
                      <a:cxn ang="T6">
                        <a:pos x="T0" y="T1"/>
                      </a:cxn>
                      <a:cxn ang="T7">
                        <a:pos x="T2" y="T3"/>
                      </a:cxn>
                      <a:cxn ang="T8">
                        <a:pos x="T4" y="T5"/>
                      </a:cxn>
                    </a:cxnLst>
                    <a:rect l="T9" t="T10" r="T11" b="T12"/>
                    <a:pathLst>
                      <a:path w="4" h="84">
                        <a:moveTo>
                          <a:pt x="0" y="84"/>
                        </a:moveTo>
                        <a:lnTo>
                          <a:pt x="3" y="0"/>
                        </a:lnTo>
                        <a:lnTo>
                          <a:pt x="4" y="0"/>
                        </a:lnTo>
                      </a:path>
                    </a:pathLst>
                  </a:custGeom>
                  <a:noFill/>
                  <a:ln w="6350">
                    <a:solidFill>
                      <a:srgbClr val="0C0CFF"/>
                    </a:solidFill>
                    <a:prstDash val="solid"/>
                    <a:round/>
                    <a:headEnd/>
                    <a:tailEnd/>
                  </a:ln>
                </p:spPr>
                <p:txBody>
                  <a:bodyPr/>
                  <a:lstStyle/>
                  <a:p>
                    <a:endParaRPr lang="en-US"/>
                  </a:p>
                </p:txBody>
              </p:sp>
              <p:sp>
                <p:nvSpPr>
                  <p:cNvPr id="3444" name="Freeform 4548"/>
                  <p:cNvSpPr>
                    <a:spLocks/>
                  </p:cNvSpPr>
                  <p:nvPr/>
                </p:nvSpPr>
                <p:spPr bwMode="auto">
                  <a:xfrm>
                    <a:off x="3163" y="3571"/>
                    <a:ext cx="1" cy="18"/>
                  </a:xfrm>
                  <a:custGeom>
                    <a:avLst/>
                    <a:gdLst>
                      <a:gd name="T0" fmla="*/ 0 w 3"/>
                      <a:gd name="T1" fmla="*/ 98 h 98"/>
                      <a:gd name="T2" fmla="*/ 2 w 3"/>
                      <a:gd name="T3" fmla="*/ 0 h 98"/>
                      <a:gd name="T4" fmla="*/ 3 w 3"/>
                      <a:gd name="T5" fmla="*/ 0 h 98"/>
                      <a:gd name="T6" fmla="*/ 0 60000 65536"/>
                      <a:gd name="T7" fmla="*/ 0 60000 65536"/>
                      <a:gd name="T8" fmla="*/ 0 60000 65536"/>
                      <a:gd name="T9" fmla="*/ 0 w 3"/>
                      <a:gd name="T10" fmla="*/ 0 h 98"/>
                      <a:gd name="T11" fmla="*/ 3 w 3"/>
                      <a:gd name="T12" fmla="*/ 98 h 98"/>
                    </a:gdLst>
                    <a:ahLst/>
                    <a:cxnLst>
                      <a:cxn ang="T6">
                        <a:pos x="T0" y="T1"/>
                      </a:cxn>
                      <a:cxn ang="T7">
                        <a:pos x="T2" y="T3"/>
                      </a:cxn>
                      <a:cxn ang="T8">
                        <a:pos x="T4" y="T5"/>
                      </a:cxn>
                    </a:cxnLst>
                    <a:rect l="T9" t="T10" r="T11" b="T12"/>
                    <a:pathLst>
                      <a:path w="3" h="98">
                        <a:moveTo>
                          <a:pt x="0" y="98"/>
                        </a:moveTo>
                        <a:lnTo>
                          <a:pt x="2" y="0"/>
                        </a:lnTo>
                        <a:lnTo>
                          <a:pt x="3" y="0"/>
                        </a:lnTo>
                      </a:path>
                    </a:pathLst>
                  </a:custGeom>
                  <a:noFill/>
                  <a:ln w="6350">
                    <a:solidFill>
                      <a:srgbClr val="0C0CFF"/>
                    </a:solidFill>
                    <a:prstDash val="solid"/>
                    <a:round/>
                    <a:headEnd/>
                    <a:tailEnd/>
                  </a:ln>
                </p:spPr>
                <p:txBody>
                  <a:bodyPr/>
                  <a:lstStyle/>
                  <a:p>
                    <a:endParaRPr lang="en-US"/>
                  </a:p>
                </p:txBody>
              </p:sp>
              <p:sp>
                <p:nvSpPr>
                  <p:cNvPr id="3445" name="Freeform 4549"/>
                  <p:cNvSpPr>
                    <a:spLocks/>
                  </p:cNvSpPr>
                  <p:nvPr/>
                </p:nvSpPr>
                <p:spPr bwMode="auto">
                  <a:xfrm>
                    <a:off x="3163" y="3551"/>
                    <a:ext cx="1" cy="20"/>
                  </a:xfrm>
                  <a:custGeom>
                    <a:avLst/>
                    <a:gdLst>
                      <a:gd name="T0" fmla="*/ 0 w 4"/>
                      <a:gd name="T1" fmla="*/ 109 h 109"/>
                      <a:gd name="T2" fmla="*/ 3 w 4"/>
                      <a:gd name="T3" fmla="*/ 0 h 109"/>
                      <a:gd name="T4" fmla="*/ 4 w 4"/>
                      <a:gd name="T5" fmla="*/ 0 h 109"/>
                      <a:gd name="T6" fmla="*/ 0 60000 65536"/>
                      <a:gd name="T7" fmla="*/ 0 60000 65536"/>
                      <a:gd name="T8" fmla="*/ 0 60000 65536"/>
                      <a:gd name="T9" fmla="*/ 0 w 4"/>
                      <a:gd name="T10" fmla="*/ 0 h 109"/>
                      <a:gd name="T11" fmla="*/ 4 w 4"/>
                      <a:gd name="T12" fmla="*/ 109 h 109"/>
                    </a:gdLst>
                    <a:ahLst/>
                    <a:cxnLst>
                      <a:cxn ang="T6">
                        <a:pos x="T0" y="T1"/>
                      </a:cxn>
                      <a:cxn ang="T7">
                        <a:pos x="T2" y="T3"/>
                      </a:cxn>
                      <a:cxn ang="T8">
                        <a:pos x="T4" y="T5"/>
                      </a:cxn>
                    </a:cxnLst>
                    <a:rect l="T9" t="T10" r="T11" b="T12"/>
                    <a:pathLst>
                      <a:path w="4" h="109">
                        <a:moveTo>
                          <a:pt x="0" y="109"/>
                        </a:moveTo>
                        <a:lnTo>
                          <a:pt x="3" y="0"/>
                        </a:lnTo>
                        <a:lnTo>
                          <a:pt x="4" y="0"/>
                        </a:lnTo>
                      </a:path>
                    </a:pathLst>
                  </a:custGeom>
                  <a:noFill/>
                  <a:ln w="6350">
                    <a:solidFill>
                      <a:srgbClr val="0C0CFF"/>
                    </a:solidFill>
                    <a:prstDash val="solid"/>
                    <a:round/>
                    <a:headEnd/>
                    <a:tailEnd/>
                  </a:ln>
                </p:spPr>
                <p:txBody>
                  <a:bodyPr/>
                  <a:lstStyle/>
                  <a:p>
                    <a:endParaRPr lang="en-US"/>
                  </a:p>
                </p:txBody>
              </p:sp>
              <p:sp>
                <p:nvSpPr>
                  <p:cNvPr id="3446" name="Freeform 4550"/>
                  <p:cNvSpPr>
                    <a:spLocks/>
                  </p:cNvSpPr>
                  <p:nvPr/>
                </p:nvSpPr>
                <p:spPr bwMode="auto">
                  <a:xfrm>
                    <a:off x="3163" y="3529"/>
                    <a:ext cx="1" cy="22"/>
                  </a:xfrm>
                  <a:custGeom>
                    <a:avLst/>
                    <a:gdLst>
                      <a:gd name="T0" fmla="*/ 0 w 3"/>
                      <a:gd name="T1" fmla="*/ 119 h 119"/>
                      <a:gd name="T2" fmla="*/ 2 w 3"/>
                      <a:gd name="T3" fmla="*/ 0 h 119"/>
                      <a:gd name="T4" fmla="*/ 3 w 3"/>
                      <a:gd name="T5" fmla="*/ 0 h 119"/>
                      <a:gd name="T6" fmla="*/ 0 60000 65536"/>
                      <a:gd name="T7" fmla="*/ 0 60000 65536"/>
                      <a:gd name="T8" fmla="*/ 0 60000 65536"/>
                      <a:gd name="T9" fmla="*/ 0 w 3"/>
                      <a:gd name="T10" fmla="*/ 0 h 119"/>
                      <a:gd name="T11" fmla="*/ 3 w 3"/>
                      <a:gd name="T12" fmla="*/ 119 h 119"/>
                    </a:gdLst>
                    <a:ahLst/>
                    <a:cxnLst>
                      <a:cxn ang="T6">
                        <a:pos x="T0" y="T1"/>
                      </a:cxn>
                      <a:cxn ang="T7">
                        <a:pos x="T2" y="T3"/>
                      </a:cxn>
                      <a:cxn ang="T8">
                        <a:pos x="T4" y="T5"/>
                      </a:cxn>
                    </a:cxnLst>
                    <a:rect l="T9" t="T10" r="T11" b="T12"/>
                    <a:pathLst>
                      <a:path w="3" h="119">
                        <a:moveTo>
                          <a:pt x="0" y="119"/>
                        </a:moveTo>
                        <a:lnTo>
                          <a:pt x="2" y="0"/>
                        </a:lnTo>
                        <a:lnTo>
                          <a:pt x="3" y="0"/>
                        </a:lnTo>
                      </a:path>
                    </a:pathLst>
                  </a:custGeom>
                  <a:noFill/>
                  <a:ln w="6350">
                    <a:solidFill>
                      <a:srgbClr val="0C0CFF"/>
                    </a:solidFill>
                    <a:prstDash val="solid"/>
                    <a:round/>
                    <a:headEnd/>
                    <a:tailEnd/>
                  </a:ln>
                </p:spPr>
                <p:txBody>
                  <a:bodyPr/>
                  <a:lstStyle/>
                  <a:p>
                    <a:endParaRPr lang="en-US"/>
                  </a:p>
                </p:txBody>
              </p:sp>
              <p:sp>
                <p:nvSpPr>
                  <p:cNvPr id="3447" name="Freeform 4551"/>
                  <p:cNvSpPr>
                    <a:spLocks/>
                  </p:cNvSpPr>
                  <p:nvPr/>
                </p:nvSpPr>
                <p:spPr bwMode="auto">
                  <a:xfrm>
                    <a:off x="3164" y="3505"/>
                    <a:ext cx="1" cy="24"/>
                  </a:xfrm>
                  <a:custGeom>
                    <a:avLst/>
                    <a:gdLst>
                      <a:gd name="T0" fmla="*/ 0 w 4"/>
                      <a:gd name="T1" fmla="*/ 126 h 126"/>
                      <a:gd name="T2" fmla="*/ 3 w 4"/>
                      <a:gd name="T3" fmla="*/ 0 h 126"/>
                      <a:gd name="T4" fmla="*/ 4 w 4"/>
                      <a:gd name="T5" fmla="*/ 0 h 126"/>
                      <a:gd name="T6" fmla="*/ 0 60000 65536"/>
                      <a:gd name="T7" fmla="*/ 0 60000 65536"/>
                      <a:gd name="T8" fmla="*/ 0 60000 65536"/>
                      <a:gd name="T9" fmla="*/ 0 w 4"/>
                      <a:gd name="T10" fmla="*/ 0 h 126"/>
                      <a:gd name="T11" fmla="*/ 4 w 4"/>
                      <a:gd name="T12" fmla="*/ 126 h 126"/>
                    </a:gdLst>
                    <a:ahLst/>
                    <a:cxnLst>
                      <a:cxn ang="T6">
                        <a:pos x="T0" y="T1"/>
                      </a:cxn>
                      <a:cxn ang="T7">
                        <a:pos x="T2" y="T3"/>
                      </a:cxn>
                      <a:cxn ang="T8">
                        <a:pos x="T4" y="T5"/>
                      </a:cxn>
                    </a:cxnLst>
                    <a:rect l="T9" t="T10" r="T11" b="T12"/>
                    <a:pathLst>
                      <a:path w="4" h="126">
                        <a:moveTo>
                          <a:pt x="0" y="126"/>
                        </a:moveTo>
                        <a:lnTo>
                          <a:pt x="3" y="0"/>
                        </a:lnTo>
                        <a:lnTo>
                          <a:pt x="4" y="0"/>
                        </a:lnTo>
                      </a:path>
                    </a:pathLst>
                  </a:custGeom>
                  <a:noFill/>
                  <a:ln w="6350">
                    <a:solidFill>
                      <a:srgbClr val="0C0CFF"/>
                    </a:solidFill>
                    <a:prstDash val="solid"/>
                    <a:round/>
                    <a:headEnd/>
                    <a:tailEnd/>
                  </a:ln>
                </p:spPr>
                <p:txBody>
                  <a:bodyPr/>
                  <a:lstStyle/>
                  <a:p>
                    <a:endParaRPr lang="en-US"/>
                  </a:p>
                </p:txBody>
              </p:sp>
              <p:sp>
                <p:nvSpPr>
                  <p:cNvPr id="3448" name="Freeform 4552"/>
                  <p:cNvSpPr>
                    <a:spLocks/>
                  </p:cNvSpPr>
                  <p:nvPr/>
                </p:nvSpPr>
                <p:spPr bwMode="auto">
                  <a:xfrm>
                    <a:off x="3164" y="3482"/>
                    <a:ext cx="1" cy="23"/>
                  </a:xfrm>
                  <a:custGeom>
                    <a:avLst/>
                    <a:gdLst>
                      <a:gd name="T0" fmla="*/ 0 w 3"/>
                      <a:gd name="T1" fmla="*/ 126 h 126"/>
                      <a:gd name="T2" fmla="*/ 2 w 3"/>
                      <a:gd name="T3" fmla="*/ 0 h 126"/>
                      <a:gd name="T4" fmla="*/ 3 w 3"/>
                      <a:gd name="T5" fmla="*/ 0 h 126"/>
                      <a:gd name="T6" fmla="*/ 0 60000 65536"/>
                      <a:gd name="T7" fmla="*/ 0 60000 65536"/>
                      <a:gd name="T8" fmla="*/ 0 60000 65536"/>
                      <a:gd name="T9" fmla="*/ 0 w 3"/>
                      <a:gd name="T10" fmla="*/ 0 h 126"/>
                      <a:gd name="T11" fmla="*/ 3 w 3"/>
                      <a:gd name="T12" fmla="*/ 126 h 126"/>
                    </a:gdLst>
                    <a:ahLst/>
                    <a:cxnLst>
                      <a:cxn ang="T6">
                        <a:pos x="T0" y="T1"/>
                      </a:cxn>
                      <a:cxn ang="T7">
                        <a:pos x="T2" y="T3"/>
                      </a:cxn>
                      <a:cxn ang="T8">
                        <a:pos x="T4" y="T5"/>
                      </a:cxn>
                    </a:cxnLst>
                    <a:rect l="T9" t="T10" r="T11" b="T12"/>
                    <a:pathLst>
                      <a:path w="3" h="126">
                        <a:moveTo>
                          <a:pt x="0" y="126"/>
                        </a:moveTo>
                        <a:lnTo>
                          <a:pt x="2" y="0"/>
                        </a:lnTo>
                        <a:lnTo>
                          <a:pt x="3" y="0"/>
                        </a:lnTo>
                      </a:path>
                    </a:pathLst>
                  </a:custGeom>
                  <a:noFill/>
                  <a:ln w="6350">
                    <a:solidFill>
                      <a:srgbClr val="0C0CFF"/>
                    </a:solidFill>
                    <a:prstDash val="solid"/>
                    <a:round/>
                    <a:headEnd/>
                    <a:tailEnd/>
                  </a:ln>
                </p:spPr>
                <p:txBody>
                  <a:bodyPr/>
                  <a:lstStyle/>
                  <a:p>
                    <a:endParaRPr lang="en-US"/>
                  </a:p>
                </p:txBody>
              </p:sp>
              <p:sp>
                <p:nvSpPr>
                  <p:cNvPr id="3449" name="Freeform 4553"/>
                  <p:cNvSpPr>
                    <a:spLocks/>
                  </p:cNvSpPr>
                  <p:nvPr/>
                </p:nvSpPr>
                <p:spPr bwMode="auto">
                  <a:xfrm>
                    <a:off x="3165" y="3459"/>
                    <a:ext cx="1" cy="23"/>
                  </a:xfrm>
                  <a:custGeom>
                    <a:avLst/>
                    <a:gdLst>
                      <a:gd name="T0" fmla="*/ 0 w 4"/>
                      <a:gd name="T1" fmla="*/ 120 h 120"/>
                      <a:gd name="T2" fmla="*/ 3 w 4"/>
                      <a:gd name="T3" fmla="*/ 0 h 120"/>
                      <a:gd name="T4" fmla="*/ 4 w 4"/>
                      <a:gd name="T5" fmla="*/ 0 h 120"/>
                      <a:gd name="T6" fmla="*/ 0 60000 65536"/>
                      <a:gd name="T7" fmla="*/ 0 60000 65536"/>
                      <a:gd name="T8" fmla="*/ 0 60000 65536"/>
                      <a:gd name="T9" fmla="*/ 0 w 4"/>
                      <a:gd name="T10" fmla="*/ 0 h 120"/>
                      <a:gd name="T11" fmla="*/ 4 w 4"/>
                      <a:gd name="T12" fmla="*/ 120 h 120"/>
                    </a:gdLst>
                    <a:ahLst/>
                    <a:cxnLst>
                      <a:cxn ang="T6">
                        <a:pos x="T0" y="T1"/>
                      </a:cxn>
                      <a:cxn ang="T7">
                        <a:pos x="T2" y="T3"/>
                      </a:cxn>
                      <a:cxn ang="T8">
                        <a:pos x="T4" y="T5"/>
                      </a:cxn>
                    </a:cxnLst>
                    <a:rect l="T9" t="T10" r="T11" b="T12"/>
                    <a:pathLst>
                      <a:path w="4" h="120">
                        <a:moveTo>
                          <a:pt x="0" y="120"/>
                        </a:moveTo>
                        <a:lnTo>
                          <a:pt x="3" y="0"/>
                        </a:lnTo>
                        <a:lnTo>
                          <a:pt x="4" y="0"/>
                        </a:lnTo>
                      </a:path>
                    </a:pathLst>
                  </a:custGeom>
                  <a:noFill/>
                  <a:ln w="6350">
                    <a:solidFill>
                      <a:srgbClr val="0C0CFF"/>
                    </a:solidFill>
                    <a:prstDash val="solid"/>
                    <a:round/>
                    <a:headEnd/>
                    <a:tailEnd/>
                  </a:ln>
                </p:spPr>
                <p:txBody>
                  <a:bodyPr/>
                  <a:lstStyle/>
                  <a:p>
                    <a:endParaRPr lang="en-US"/>
                  </a:p>
                </p:txBody>
              </p:sp>
              <p:sp>
                <p:nvSpPr>
                  <p:cNvPr id="3450" name="Freeform 4554"/>
                  <p:cNvSpPr>
                    <a:spLocks/>
                  </p:cNvSpPr>
                  <p:nvPr/>
                </p:nvSpPr>
                <p:spPr bwMode="auto">
                  <a:xfrm>
                    <a:off x="3165" y="3439"/>
                    <a:ext cx="1" cy="20"/>
                  </a:xfrm>
                  <a:custGeom>
                    <a:avLst/>
                    <a:gdLst>
                      <a:gd name="T0" fmla="*/ 0 w 3"/>
                      <a:gd name="T1" fmla="*/ 109 h 109"/>
                      <a:gd name="T2" fmla="*/ 2 w 3"/>
                      <a:gd name="T3" fmla="*/ 0 h 109"/>
                      <a:gd name="T4" fmla="*/ 3 w 3"/>
                      <a:gd name="T5" fmla="*/ 0 h 109"/>
                      <a:gd name="T6" fmla="*/ 0 60000 65536"/>
                      <a:gd name="T7" fmla="*/ 0 60000 65536"/>
                      <a:gd name="T8" fmla="*/ 0 60000 65536"/>
                      <a:gd name="T9" fmla="*/ 0 w 3"/>
                      <a:gd name="T10" fmla="*/ 0 h 109"/>
                      <a:gd name="T11" fmla="*/ 3 w 3"/>
                      <a:gd name="T12" fmla="*/ 109 h 109"/>
                    </a:gdLst>
                    <a:ahLst/>
                    <a:cxnLst>
                      <a:cxn ang="T6">
                        <a:pos x="T0" y="T1"/>
                      </a:cxn>
                      <a:cxn ang="T7">
                        <a:pos x="T2" y="T3"/>
                      </a:cxn>
                      <a:cxn ang="T8">
                        <a:pos x="T4" y="T5"/>
                      </a:cxn>
                    </a:cxnLst>
                    <a:rect l="T9" t="T10" r="T11" b="T12"/>
                    <a:pathLst>
                      <a:path w="3" h="109">
                        <a:moveTo>
                          <a:pt x="0" y="109"/>
                        </a:moveTo>
                        <a:lnTo>
                          <a:pt x="2" y="0"/>
                        </a:lnTo>
                        <a:lnTo>
                          <a:pt x="3" y="0"/>
                        </a:lnTo>
                      </a:path>
                    </a:pathLst>
                  </a:custGeom>
                  <a:noFill/>
                  <a:ln w="6350">
                    <a:solidFill>
                      <a:srgbClr val="0C0CFF"/>
                    </a:solidFill>
                    <a:prstDash val="solid"/>
                    <a:round/>
                    <a:headEnd/>
                    <a:tailEnd/>
                  </a:ln>
                </p:spPr>
                <p:txBody>
                  <a:bodyPr/>
                  <a:lstStyle/>
                  <a:p>
                    <a:endParaRPr lang="en-US"/>
                  </a:p>
                </p:txBody>
              </p:sp>
              <p:sp>
                <p:nvSpPr>
                  <p:cNvPr id="3451" name="Freeform 4555"/>
                  <p:cNvSpPr>
                    <a:spLocks/>
                  </p:cNvSpPr>
                  <p:nvPr/>
                </p:nvSpPr>
                <p:spPr bwMode="auto">
                  <a:xfrm>
                    <a:off x="3166" y="3422"/>
                    <a:ext cx="1" cy="17"/>
                  </a:xfrm>
                  <a:custGeom>
                    <a:avLst/>
                    <a:gdLst>
                      <a:gd name="T0" fmla="*/ 0 w 4"/>
                      <a:gd name="T1" fmla="*/ 91 h 91"/>
                      <a:gd name="T2" fmla="*/ 3 w 4"/>
                      <a:gd name="T3" fmla="*/ 0 h 91"/>
                      <a:gd name="T4" fmla="*/ 4 w 4"/>
                      <a:gd name="T5" fmla="*/ 0 h 91"/>
                      <a:gd name="T6" fmla="*/ 0 60000 65536"/>
                      <a:gd name="T7" fmla="*/ 0 60000 65536"/>
                      <a:gd name="T8" fmla="*/ 0 60000 65536"/>
                      <a:gd name="T9" fmla="*/ 0 w 4"/>
                      <a:gd name="T10" fmla="*/ 0 h 91"/>
                      <a:gd name="T11" fmla="*/ 4 w 4"/>
                      <a:gd name="T12" fmla="*/ 91 h 91"/>
                    </a:gdLst>
                    <a:ahLst/>
                    <a:cxnLst>
                      <a:cxn ang="T6">
                        <a:pos x="T0" y="T1"/>
                      </a:cxn>
                      <a:cxn ang="T7">
                        <a:pos x="T2" y="T3"/>
                      </a:cxn>
                      <a:cxn ang="T8">
                        <a:pos x="T4" y="T5"/>
                      </a:cxn>
                    </a:cxnLst>
                    <a:rect l="T9" t="T10" r="T11" b="T12"/>
                    <a:pathLst>
                      <a:path w="4" h="91">
                        <a:moveTo>
                          <a:pt x="0" y="91"/>
                        </a:moveTo>
                        <a:lnTo>
                          <a:pt x="3" y="0"/>
                        </a:lnTo>
                        <a:lnTo>
                          <a:pt x="4" y="0"/>
                        </a:lnTo>
                      </a:path>
                    </a:pathLst>
                  </a:custGeom>
                  <a:noFill/>
                  <a:ln w="6350">
                    <a:solidFill>
                      <a:srgbClr val="0C0CFF"/>
                    </a:solidFill>
                    <a:prstDash val="solid"/>
                    <a:round/>
                    <a:headEnd/>
                    <a:tailEnd/>
                  </a:ln>
                </p:spPr>
                <p:txBody>
                  <a:bodyPr/>
                  <a:lstStyle/>
                  <a:p>
                    <a:endParaRPr lang="en-US"/>
                  </a:p>
                </p:txBody>
              </p:sp>
              <p:sp>
                <p:nvSpPr>
                  <p:cNvPr id="3452" name="Freeform 4556"/>
                  <p:cNvSpPr>
                    <a:spLocks/>
                  </p:cNvSpPr>
                  <p:nvPr/>
                </p:nvSpPr>
                <p:spPr bwMode="auto">
                  <a:xfrm>
                    <a:off x="3166" y="3410"/>
                    <a:ext cx="1" cy="12"/>
                  </a:xfrm>
                  <a:custGeom>
                    <a:avLst/>
                    <a:gdLst>
                      <a:gd name="T0" fmla="*/ 0 w 3"/>
                      <a:gd name="T1" fmla="*/ 65 h 65"/>
                      <a:gd name="T2" fmla="*/ 2 w 3"/>
                      <a:gd name="T3" fmla="*/ 0 h 65"/>
                      <a:gd name="T4" fmla="*/ 3 w 3"/>
                      <a:gd name="T5" fmla="*/ 0 h 65"/>
                      <a:gd name="T6" fmla="*/ 0 60000 65536"/>
                      <a:gd name="T7" fmla="*/ 0 60000 65536"/>
                      <a:gd name="T8" fmla="*/ 0 60000 65536"/>
                      <a:gd name="T9" fmla="*/ 0 w 3"/>
                      <a:gd name="T10" fmla="*/ 0 h 65"/>
                      <a:gd name="T11" fmla="*/ 3 w 3"/>
                      <a:gd name="T12" fmla="*/ 65 h 65"/>
                    </a:gdLst>
                    <a:ahLst/>
                    <a:cxnLst>
                      <a:cxn ang="T6">
                        <a:pos x="T0" y="T1"/>
                      </a:cxn>
                      <a:cxn ang="T7">
                        <a:pos x="T2" y="T3"/>
                      </a:cxn>
                      <a:cxn ang="T8">
                        <a:pos x="T4" y="T5"/>
                      </a:cxn>
                    </a:cxnLst>
                    <a:rect l="T9" t="T10" r="T11" b="T12"/>
                    <a:pathLst>
                      <a:path w="3" h="65">
                        <a:moveTo>
                          <a:pt x="0" y="65"/>
                        </a:moveTo>
                        <a:lnTo>
                          <a:pt x="2" y="0"/>
                        </a:lnTo>
                        <a:lnTo>
                          <a:pt x="3" y="0"/>
                        </a:lnTo>
                      </a:path>
                    </a:pathLst>
                  </a:custGeom>
                  <a:noFill/>
                  <a:ln w="6350">
                    <a:solidFill>
                      <a:srgbClr val="0C0CFF"/>
                    </a:solidFill>
                    <a:prstDash val="solid"/>
                    <a:round/>
                    <a:headEnd/>
                    <a:tailEnd/>
                  </a:ln>
                </p:spPr>
                <p:txBody>
                  <a:bodyPr/>
                  <a:lstStyle/>
                  <a:p>
                    <a:endParaRPr lang="en-US"/>
                  </a:p>
                </p:txBody>
              </p:sp>
              <p:sp>
                <p:nvSpPr>
                  <p:cNvPr id="3453" name="Freeform 4557"/>
                  <p:cNvSpPr>
                    <a:spLocks/>
                  </p:cNvSpPr>
                  <p:nvPr/>
                </p:nvSpPr>
                <p:spPr bwMode="auto">
                  <a:xfrm>
                    <a:off x="3167" y="3404"/>
                    <a:ext cx="1" cy="6"/>
                  </a:xfrm>
                  <a:custGeom>
                    <a:avLst/>
                    <a:gdLst>
                      <a:gd name="T0" fmla="*/ 0 w 3"/>
                      <a:gd name="T1" fmla="*/ 34 h 34"/>
                      <a:gd name="T2" fmla="*/ 2 w 3"/>
                      <a:gd name="T3" fmla="*/ 0 h 34"/>
                      <a:gd name="T4" fmla="*/ 3 w 3"/>
                      <a:gd name="T5" fmla="*/ 0 h 34"/>
                      <a:gd name="T6" fmla="*/ 0 60000 65536"/>
                      <a:gd name="T7" fmla="*/ 0 60000 65536"/>
                      <a:gd name="T8" fmla="*/ 0 60000 65536"/>
                      <a:gd name="T9" fmla="*/ 0 w 3"/>
                      <a:gd name="T10" fmla="*/ 0 h 34"/>
                      <a:gd name="T11" fmla="*/ 3 w 3"/>
                      <a:gd name="T12" fmla="*/ 34 h 34"/>
                    </a:gdLst>
                    <a:ahLst/>
                    <a:cxnLst>
                      <a:cxn ang="T6">
                        <a:pos x="T0" y="T1"/>
                      </a:cxn>
                      <a:cxn ang="T7">
                        <a:pos x="T2" y="T3"/>
                      </a:cxn>
                      <a:cxn ang="T8">
                        <a:pos x="T4" y="T5"/>
                      </a:cxn>
                    </a:cxnLst>
                    <a:rect l="T9" t="T10" r="T11" b="T12"/>
                    <a:pathLst>
                      <a:path w="3" h="34">
                        <a:moveTo>
                          <a:pt x="0" y="34"/>
                        </a:moveTo>
                        <a:lnTo>
                          <a:pt x="2" y="0"/>
                        </a:lnTo>
                        <a:lnTo>
                          <a:pt x="3" y="0"/>
                        </a:lnTo>
                      </a:path>
                    </a:pathLst>
                  </a:custGeom>
                  <a:noFill/>
                  <a:ln w="6350">
                    <a:solidFill>
                      <a:srgbClr val="0C0CFF"/>
                    </a:solidFill>
                    <a:prstDash val="solid"/>
                    <a:round/>
                    <a:headEnd/>
                    <a:tailEnd/>
                  </a:ln>
                </p:spPr>
                <p:txBody>
                  <a:bodyPr/>
                  <a:lstStyle/>
                  <a:p>
                    <a:endParaRPr lang="en-US"/>
                  </a:p>
                </p:txBody>
              </p:sp>
              <p:sp>
                <p:nvSpPr>
                  <p:cNvPr id="3454" name="Freeform 4558"/>
                  <p:cNvSpPr>
                    <a:spLocks/>
                  </p:cNvSpPr>
                  <p:nvPr/>
                </p:nvSpPr>
                <p:spPr bwMode="auto">
                  <a:xfrm>
                    <a:off x="3167" y="3404"/>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3455" name="Freeform 4559"/>
                  <p:cNvSpPr>
                    <a:spLocks/>
                  </p:cNvSpPr>
                  <p:nvPr/>
                </p:nvSpPr>
                <p:spPr bwMode="auto">
                  <a:xfrm>
                    <a:off x="3168" y="3404"/>
                    <a:ext cx="1" cy="6"/>
                  </a:xfrm>
                  <a:custGeom>
                    <a:avLst/>
                    <a:gdLst>
                      <a:gd name="T0" fmla="*/ 0 w 3"/>
                      <a:gd name="T1" fmla="*/ 0 h 33"/>
                      <a:gd name="T2" fmla="*/ 2 w 3"/>
                      <a:gd name="T3" fmla="*/ 33 h 33"/>
                      <a:gd name="T4" fmla="*/ 3 w 3"/>
                      <a:gd name="T5" fmla="*/ 33 h 33"/>
                      <a:gd name="T6" fmla="*/ 0 60000 65536"/>
                      <a:gd name="T7" fmla="*/ 0 60000 65536"/>
                      <a:gd name="T8" fmla="*/ 0 60000 65536"/>
                      <a:gd name="T9" fmla="*/ 0 w 3"/>
                      <a:gd name="T10" fmla="*/ 0 h 33"/>
                      <a:gd name="T11" fmla="*/ 3 w 3"/>
                      <a:gd name="T12" fmla="*/ 33 h 33"/>
                    </a:gdLst>
                    <a:ahLst/>
                    <a:cxnLst>
                      <a:cxn ang="T6">
                        <a:pos x="T0" y="T1"/>
                      </a:cxn>
                      <a:cxn ang="T7">
                        <a:pos x="T2" y="T3"/>
                      </a:cxn>
                      <a:cxn ang="T8">
                        <a:pos x="T4" y="T5"/>
                      </a:cxn>
                    </a:cxnLst>
                    <a:rect l="T9" t="T10" r="T11" b="T12"/>
                    <a:pathLst>
                      <a:path w="3" h="33">
                        <a:moveTo>
                          <a:pt x="0" y="0"/>
                        </a:moveTo>
                        <a:lnTo>
                          <a:pt x="2" y="33"/>
                        </a:lnTo>
                        <a:lnTo>
                          <a:pt x="3" y="33"/>
                        </a:lnTo>
                      </a:path>
                    </a:pathLst>
                  </a:custGeom>
                  <a:noFill/>
                  <a:ln w="6350">
                    <a:solidFill>
                      <a:srgbClr val="0C0CFF"/>
                    </a:solidFill>
                    <a:prstDash val="solid"/>
                    <a:round/>
                    <a:headEnd/>
                    <a:tailEnd/>
                  </a:ln>
                </p:spPr>
                <p:txBody>
                  <a:bodyPr/>
                  <a:lstStyle/>
                  <a:p>
                    <a:endParaRPr lang="en-US"/>
                  </a:p>
                </p:txBody>
              </p:sp>
              <p:sp>
                <p:nvSpPr>
                  <p:cNvPr id="3456" name="Freeform 4560"/>
                  <p:cNvSpPr>
                    <a:spLocks/>
                  </p:cNvSpPr>
                  <p:nvPr/>
                </p:nvSpPr>
                <p:spPr bwMode="auto">
                  <a:xfrm>
                    <a:off x="3168" y="3410"/>
                    <a:ext cx="1" cy="12"/>
                  </a:xfrm>
                  <a:custGeom>
                    <a:avLst/>
                    <a:gdLst>
                      <a:gd name="T0" fmla="*/ 0 w 4"/>
                      <a:gd name="T1" fmla="*/ 0 h 64"/>
                      <a:gd name="T2" fmla="*/ 3 w 4"/>
                      <a:gd name="T3" fmla="*/ 64 h 64"/>
                      <a:gd name="T4" fmla="*/ 4 w 4"/>
                      <a:gd name="T5" fmla="*/ 64 h 64"/>
                      <a:gd name="T6" fmla="*/ 0 60000 65536"/>
                      <a:gd name="T7" fmla="*/ 0 60000 65536"/>
                      <a:gd name="T8" fmla="*/ 0 60000 65536"/>
                      <a:gd name="T9" fmla="*/ 0 w 4"/>
                      <a:gd name="T10" fmla="*/ 0 h 64"/>
                      <a:gd name="T11" fmla="*/ 4 w 4"/>
                      <a:gd name="T12" fmla="*/ 64 h 64"/>
                    </a:gdLst>
                    <a:ahLst/>
                    <a:cxnLst>
                      <a:cxn ang="T6">
                        <a:pos x="T0" y="T1"/>
                      </a:cxn>
                      <a:cxn ang="T7">
                        <a:pos x="T2" y="T3"/>
                      </a:cxn>
                      <a:cxn ang="T8">
                        <a:pos x="T4" y="T5"/>
                      </a:cxn>
                    </a:cxnLst>
                    <a:rect l="T9" t="T10" r="T11" b="T12"/>
                    <a:pathLst>
                      <a:path w="4" h="64">
                        <a:moveTo>
                          <a:pt x="0" y="0"/>
                        </a:moveTo>
                        <a:lnTo>
                          <a:pt x="3" y="64"/>
                        </a:lnTo>
                        <a:lnTo>
                          <a:pt x="4" y="64"/>
                        </a:lnTo>
                      </a:path>
                    </a:pathLst>
                  </a:custGeom>
                  <a:noFill/>
                  <a:ln w="6350">
                    <a:solidFill>
                      <a:srgbClr val="0C0CFF"/>
                    </a:solidFill>
                    <a:prstDash val="solid"/>
                    <a:round/>
                    <a:headEnd/>
                    <a:tailEnd/>
                  </a:ln>
                </p:spPr>
                <p:txBody>
                  <a:bodyPr/>
                  <a:lstStyle/>
                  <a:p>
                    <a:endParaRPr lang="en-US"/>
                  </a:p>
                </p:txBody>
              </p:sp>
              <p:sp>
                <p:nvSpPr>
                  <p:cNvPr id="3457" name="Freeform 4561"/>
                  <p:cNvSpPr>
                    <a:spLocks/>
                  </p:cNvSpPr>
                  <p:nvPr/>
                </p:nvSpPr>
                <p:spPr bwMode="auto">
                  <a:xfrm>
                    <a:off x="3168" y="3422"/>
                    <a:ext cx="1" cy="16"/>
                  </a:xfrm>
                  <a:custGeom>
                    <a:avLst/>
                    <a:gdLst>
                      <a:gd name="T0" fmla="*/ 0 w 3"/>
                      <a:gd name="T1" fmla="*/ 0 h 89"/>
                      <a:gd name="T2" fmla="*/ 2 w 3"/>
                      <a:gd name="T3" fmla="*/ 89 h 89"/>
                      <a:gd name="T4" fmla="*/ 3 w 3"/>
                      <a:gd name="T5" fmla="*/ 89 h 89"/>
                      <a:gd name="T6" fmla="*/ 0 60000 65536"/>
                      <a:gd name="T7" fmla="*/ 0 60000 65536"/>
                      <a:gd name="T8" fmla="*/ 0 60000 65536"/>
                      <a:gd name="T9" fmla="*/ 0 w 3"/>
                      <a:gd name="T10" fmla="*/ 0 h 89"/>
                      <a:gd name="T11" fmla="*/ 3 w 3"/>
                      <a:gd name="T12" fmla="*/ 89 h 89"/>
                    </a:gdLst>
                    <a:ahLst/>
                    <a:cxnLst>
                      <a:cxn ang="T6">
                        <a:pos x="T0" y="T1"/>
                      </a:cxn>
                      <a:cxn ang="T7">
                        <a:pos x="T2" y="T3"/>
                      </a:cxn>
                      <a:cxn ang="T8">
                        <a:pos x="T4" y="T5"/>
                      </a:cxn>
                    </a:cxnLst>
                    <a:rect l="T9" t="T10" r="T11" b="T12"/>
                    <a:pathLst>
                      <a:path w="3" h="89">
                        <a:moveTo>
                          <a:pt x="0" y="0"/>
                        </a:moveTo>
                        <a:lnTo>
                          <a:pt x="2" y="89"/>
                        </a:lnTo>
                        <a:lnTo>
                          <a:pt x="3" y="89"/>
                        </a:lnTo>
                      </a:path>
                    </a:pathLst>
                  </a:custGeom>
                  <a:noFill/>
                  <a:ln w="6350">
                    <a:solidFill>
                      <a:srgbClr val="0C0CFF"/>
                    </a:solidFill>
                    <a:prstDash val="solid"/>
                    <a:round/>
                    <a:headEnd/>
                    <a:tailEnd/>
                  </a:ln>
                </p:spPr>
                <p:txBody>
                  <a:bodyPr/>
                  <a:lstStyle/>
                  <a:p>
                    <a:endParaRPr lang="en-US"/>
                  </a:p>
                </p:txBody>
              </p:sp>
              <p:sp>
                <p:nvSpPr>
                  <p:cNvPr id="3458" name="Freeform 4562"/>
                  <p:cNvSpPr>
                    <a:spLocks/>
                  </p:cNvSpPr>
                  <p:nvPr/>
                </p:nvSpPr>
                <p:spPr bwMode="auto">
                  <a:xfrm>
                    <a:off x="3169" y="3438"/>
                    <a:ext cx="1" cy="21"/>
                  </a:xfrm>
                  <a:custGeom>
                    <a:avLst/>
                    <a:gdLst>
                      <a:gd name="T0" fmla="*/ 0 w 4"/>
                      <a:gd name="T1" fmla="*/ 0 h 110"/>
                      <a:gd name="T2" fmla="*/ 3 w 4"/>
                      <a:gd name="T3" fmla="*/ 110 h 110"/>
                      <a:gd name="T4" fmla="*/ 4 w 4"/>
                      <a:gd name="T5" fmla="*/ 110 h 110"/>
                      <a:gd name="T6" fmla="*/ 0 60000 65536"/>
                      <a:gd name="T7" fmla="*/ 0 60000 65536"/>
                      <a:gd name="T8" fmla="*/ 0 60000 65536"/>
                      <a:gd name="T9" fmla="*/ 0 w 4"/>
                      <a:gd name="T10" fmla="*/ 0 h 110"/>
                      <a:gd name="T11" fmla="*/ 4 w 4"/>
                      <a:gd name="T12" fmla="*/ 110 h 110"/>
                    </a:gdLst>
                    <a:ahLst/>
                    <a:cxnLst>
                      <a:cxn ang="T6">
                        <a:pos x="T0" y="T1"/>
                      </a:cxn>
                      <a:cxn ang="T7">
                        <a:pos x="T2" y="T3"/>
                      </a:cxn>
                      <a:cxn ang="T8">
                        <a:pos x="T4" y="T5"/>
                      </a:cxn>
                    </a:cxnLst>
                    <a:rect l="T9" t="T10" r="T11" b="T12"/>
                    <a:pathLst>
                      <a:path w="4" h="110">
                        <a:moveTo>
                          <a:pt x="0" y="0"/>
                        </a:moveTo>
                        <a:lnTo>
                          <a:pt x="3" y="110"/>
                        </a:lnTo>
                        <a:lnTo>
                          <a:pt x="4" y="110"/>
                        </a:lnTo>
                      </a:path>
                    </a:pathLst>
                  </a:custGeom>
                  <a:noFill/>
                  <a:ln w="6350">
                    <a:solidFill>
                      <a:srgbClr val="0C0CFF"/>
                    </a:solidFill>
                    <a:prstDash val="solid"/>
                    <a:round/>
                    <a:headEnd/>
                    <a:tailEnd/>
                  </a:ln>
                </p:spPr>
                <p:txBody>
                  <a:bodyPr/>
                  <a:lstStyle/>
                  <a:p>
                    <a:endParaRPr lang="en-US"/>
                  </a:p>
                </p:txBody>
              </p:sp>
              <p:sp>
                <p:nvSpPr>
                  <p:cNvPr id="3459" name="Freeform 4563"/>
                  <p:cNvSpPr>
                    <a:spLocks/>
                  </p:cNvSpPr>
                  <p:nvPr/>
                </p:nvSpPr>
                <p:spPr bwMode="auto">
                  <a:xfrm>
                    <a:off x="3169" y="3459"/>
                    <a:ext cx="1" cy="23"/>
                  </a:xfrm>
                  <a:custGeom>
                    <a:avLst/>
                    <a:gdLst>
                      <a:gd name="T0" fmla="*/ 0 w 3"/>
                      <a:gd name="T1" fmla="*/ 0 h 121"/>
                      <a:gd name="T2" fmla="*/ 2 w 3"/>
                      <a:gd name="T3" fmla="*/ 121 h 121"/>
                      <a:gd name="T4" fmla="*/ 3 w 3"/>
                      <a:gd name="T5" fmla="*/ 121 h 121"/>
                      <a:gd name="T6" fmla="*/ 0 60000 65536"/>
                      <a:gd name="T7" fmla="*/ 0 60000 65536"/>
                      <a:gd name="T8" fmla="*/ 0 60000 65536"/>
                      <a:gd name="T9" fmla="*/ 0 w 3"/>
                      <a:gd name="T10" fmla="*/ 0 h 121"/>
                      <a:gd name="T11" fmla="*/ 3 w 3"/>
                      <a:gd name="T12" fmla="*/ 121 h 121"/>
                    </a:gdLst>
                    <a:ahLst/>
                    <a:cxnLst>
                      <a:cxn ang="T6">
                        <a:pos x="T0" y="T1"/>
                      </a:cxn>
                      <a:cxn ang="T7">
                        <a:pos x="T2" y="T3"/>
                      </a:cxn>
                      <a:cxn ang="T8">
                        <a:pos x="T4" y="T5"/>
                      </a:cxn>
                    </a:cxnLst>
                    <a:rect l="T9" t="T10" r="T11" b="T12"/>
                    <a:pathLst>
                      <a:path w="3" h="121">
                        <a:moveTo>
                          <a:pt x="0" y="0"/>
                        </a:moveTo>
                        <a:lnTo>
                          <a:pt x="2" y="121"/>
                        </a:lnTo>
                        <a:lnTo>
                          <a:pt x="3" y="121"/>
                        </a:lnTo>
                      </a:path>
                    </a:pathLst>
                  </a:custGeom>
                  <a:noFill/>
                  <a:ln w="6350">
                    <a:solidFill>
                      <a:srgbClr val="0C0CFF"/>
                    </a:solidFill>
                    <a:prstDash val="solid"/>
                    <a:round/>
                    <a:headEnd/>
                    <a:tailEnd/>
                  </a:ln>
                </p:spPr>
                <p:txBody>
                  <a:bodyPr/>
                  <a:lstStyle/>
                  <a:p>
                    <a:endParaRPr lang="en-US"/>
                  </a:p>
                </p:txBody>
              </p:sp>
              <p:sp>
                <p:nvSpPr>
                  <p:cNvPr id="3460" name="Freeform 4564"/>
                  <p:cNvSpPr>
                    <a:spLocks/>
                  </p:cNvSpPr>
                  <p:nvPr/>
                </p:nvSpPr>
                <p:spPr bwMode="auto">
                  <a:xfrm>
                    <a:off x="3170" y="3482"/>
                    <a:ext cx="1" cy="23"/>
                  </a:xfrm>
                  <a:custGeom>
                    <a:avLst/>
                    <a:gdLst>
                      <a:gd name="T0" fmla="*/ 0 w 4"/>
                      <a:gd name="T1" fmla="*/ 0 h 126"/>
                      <a:gd name="T2" fmla="*/ 3 w 4"/>
                      <a:gd name="T3" fmla="*/ 126 h 126"/>
                      <a:gd name="T4" fmla="*/ 4 w 4"/>
                      <a:gd name="T5" fmla="*/ 126 h 126"/>
                      <a:gd name="T6" fmla="*/ 0 60000 65536"/>
                      <a:gd name="T7" fmla="*/ 0 60000 65536"/>
                      <a:gd name="T8" fmla="*/ 0 60000 65536"/>
                      <a:gd name="T9" fmla="*/ 0 w 4"/>
                      <a:gd name="T10" fmla="*/ 0 h 126"/>
                      <a:gd name="T11" fmla="*/ 4 w 4"/>
                      <a:gd name="T12" fmla="*/ 126 h 126"/>
                    </a:gdLst>
                    <a:ahLst/>
                    <a:cxnLst>
                      <a:cxn ang="T6">
                        <a:pos x="T0" y="T1"/>
                      </a:cxn>
                      <a:cxn ang="T7">
                        <a:pos x="T2" y="T3"/>
                      </a:cxn>
                      <a:cxn ang="T8">
                        <a:pos x="T4" y="T5"/>
                      </a:cxn>
                    </a:cxnLst>
                    <a:rect l="T9" t="T10" r="T11" b="T12"/>
                    <a:pathLst>
                      <a:path w="4" h="126">
                        <a:moveTo>
                          <a:pt x="0" y="0"/>
                        </a:moveTo>
                        <a:lnTo>
                          <a:pt x="3" y="126"/>
                        </a:lnTo>
                        <a:lnTo>
                          <a:pt x="4" y="126"/>
                        </a:lnTo>
                      </a:path>
                    </a:pathLst>
                  </a:custGeom>
                  <a:noFill/>
                  <a:ln w="6350">
                    <a:solidFill>
                      <a:srgbClr val="0C0CFF"/>
                    </a:solidFill>
                    <a:prstDash val="solid"/>
                    <a:round/>
                    <a:headEnd/>
                    <a:tailEnd/>
                  </a:ln>
                </p:spPr>
                <p:txBody>
                  <a:bodyPr/>
                  <a:lstStyle/>
                  <a:p>
                    <a:endParaRPr lang="en-US"/>
                  </a:p>
                </p:txBody>
              </p:sp>
              <p:sp>
                <p:nvSpPr>
                  <p:cNvPr id="3461" name="Freeform 4565"/>
                  <p:cNvSpPr>
                    <a:spLocks/>
                  </p:cNvSpPr>
                  <p:nvPr/>
                </p:nvSpPr>
                <p:spPr bwMode="auto">
                  <a:xfrm>
                    <a:off x="3170" y="3505"/>
                    <a:ext cx="1" cy="24"/>
                  </a:xfrm>
                  <a:custGeom>
                    <a:avLst/>
                    <a:gdLst>
                      <a:gd name="T0" fmla="*/ 0 w 3"/>
                      <a:gd name="T1" fmla="*/ 0 h 127"/>
                      <a:gd name="T2" fmla="*/ 2 w 3"/>
                      <a:gd name="T3" fmla="*/ 127 h 127"/>
                      <a:gd name="T4" fmla="*/ 3 w 3"/>
                      <a:gd name="T5" fmla="*/ 127 h 127"/>
                      <a:gd name="T6" fmla="*/ 0 60000 65536"/>
                      <a:gd name="T7" fmla="*/ 0 60000 65536"/>
                      <a:gd name="T8" fmla="*/ 0 60000 65536"/>
                      <a:gd name="T9" fmla="*/ 0 w 3"/>
                      <a:gd name="T10" fmla="*/ 0 h 127"/>
                      <a:gd name="T11" fmla="*/ 3 w 3"/>
                      <a:gd name="T12" fmla="*/ 127 h 127"/>
                    </a:gdLst>
                    <a:ahLst/>
                    <a:cxnLst>
                      <a:cxn ang="T6">
                        <a:pos x="T0" y="T1"/>
                      </a:cxn>
                      <a:cxn ang="T7">
                        <a:pos x="T2" y="T3"/>
                      </a:cxn>
                      <a:cxn ang="T8">
                        <a:pos x="T4" y="T5"/>
                      </a:cxn>
                    </a:cxnLst>
                    <a:rect l="T9" t="T10" r="T11" b="T12"/>
                    <a:pathLst>
                      <a:path w="3" h="127">
                        <a:moveTo>
                          <a:pt x="0" y="0"/>
                        </a:moveTo>
                        <a:lnTo>
                          <a:pt x="2" y="127"/>
                        </a:lnTo>
                        <a:lnTo>
                          <a:pt x="3" y="127"/>
                        </a:lnTo>
                      </a:path>
                    </a:pathLst>
                  </a:custGeom>
                  <a:noFill/>
                  <a:ln w="6350">
                    <a:solidFill>
                      <a:srgbClr val="0C0CFF"/>
                    </a:solidFill>
                    <a:prstDash val="solid"/>
                    <a:round/>
                    <a:headEnd/>
                    <a:tailEnd/>
                  </a:ln>
                </p:spPr>
                <p:txBody>
                  <a:bodyPr/>
                  <a:lstStyle/>
                  <a:p>
                    <a:endParaRPr lang="en-US"/>
                  </a:p>
                </p:txBody>
              </p:sp>
              <p:sp>
                <p:nvSpPr>
                  <p:cNvPr id="3462" name="Freeform 4566"/>
                  <p:cNvSpPr>
                    <a:spLocks/>
                  </p:cNvSpPr>
                  <p:nvPr/>
                </p:nvSpPr>
                <p:spPr bwMode="auto">
                  <a:xfrm>
                    <a:off x="3171" y="3529"/>
                    <a:ext cx="1" cy="22"/>
                  </a:xfrm>
                  <a:custGeom>
                    <a:avLst/>
                    <a:gdLst>
                      <a:gd name="T0" fmla="*/ 0 w 4"/>
                      <a:gd name="T1" fmla="*/ 0 h 120"/>
                      <a:gd name="T2" fmla="*/ 3 w 4"/>
                      <a:gd name="T3" fmla="*/ 120 h 120"/>
                      <a:gd name="T4" fmla="*/ 4 w 4"/>
                      <a:gd name="T5" fmla="*/ 120 h 120"/>
                      <a:gd name="T6" fmla="*/ 0 60000 65536"/>
                      <a:gd name="T7" fmla="*/ 0 60000 65536"/>
                      <a:gd name="T8" fmla="*/ 0 60000 65536"/>
                      <a:gd name="T9" fmla="*/ 0 w 4"/>
                      <a:gd name="T10" fmla="*/ 0 h 120"/>
                      <a:gd name="T11" fmla="*/ 4 w 4"/>
                      <a:gd name="T12" fmla="*/ 120 h 120"/>
                    </a:gdLst>
                    <a:ahLst/>
                    <a:cxnLst>
                      <a:cxn ang="T6">
                        <a:pos x="T0" y="T1"/>
                      </a:cxn>
                      <a:cxn ang="T7">
                        <a:pos x="T2" y="T3"/>
                      </a:cxn>
                      <a:cxn ang="T8">
                        <a:pos x="T4" y="T5"/>
                      </a:cxn>
                    </a:cxnLst>
                    <a:rect l="T9" t="T10" r="T11" b="T12"/>
                    <a:pathLst>
                      <a:path w="4" h="120">
                        <a:moveTo>
                          <a:pt x="0" y="0"/>
                        </a:moveTo>
                        <a:lnTo>
                          <a:pt x="3" y="120"/>
                        </a:lnTo>
                        <a:lnTo>
                          <a:pt x="4" y="120"/>
                        </a:lnTo>
                      </a:path>
                    </a:pathLst>
                  </a:custGeom>
                  <a:noFill/>
                  <a:ln w="6350">
                    <a:solidFill>
                      <a:srgbClr val="0C0CFF"/>
                    </a:solidFill>
                    <a:prstDash val="solid"/>
                    <a:round/>
                    <a:headEnd/>
                    <a:tailEnd/>
                  </a:ln>
                </p:spPr>
                <p:txBody>
                  <a:bodyPr/>
                  <a:lstStyle/>
                  <a:p>
                    <a:endParaRPr lang="en-US"/>
                  </a:p>
                </p:txBody>
              </p:sp>
              <p:sp>
                <p:nvSpPr>
                  <p:cNvPr id="3463" name="Freeform 4567"/>
                  <p:cNvSpPr>
                    <a:spLocks/>
                  </p:cNvSpPr>
                  <p:nvPr/>
                </p:nvSpPr>
                <p:spPr bwMode="auto">
                  <a:xfrm>
                    <a:off x="3171" y="3551"/>
                    <a:ext cx="1" cy="21"/>
                  </a:xfrm>
                  <a:custGeom>
                    <a:avLst/>
                    <a:gdLst>
                      <a:gd name="T0" fmla="*/ 0 w 3"/>
                      <a:gd name="T1" fmla="*/ 0 h 111"/>
                      <a:gd name="T2" fmla="*/ 2 w 3"/>
                      <a:gd name="T3" fmla="*/ 111 h 111"/>
                      <a:gd name="T4" fmla="*/ 3 w 3"/>
                      <a:gd name="T5" fmla="*/ 111 h 111"/>
                      <a:gd name="T6" fmla="*/ 0 60000 65536"/>
                      <a:gd name="T7" fmla="*/ 0 60000 65536"/>
                      <a:gd name="T8" fmla="*/ 0 60000 65536"/>
                      <a:gd name="T9" fmla="*/ 0 w 3"/>
                      <a:gd name="T10" fmla="*/ 0 h 111"/>
                      <a:gd name="T11" fmla="*/ 3 w 3"/>
                      <a:gd name="T12" fmla="*/ 111 h 111"/>
                    </a:gdLst>
                    <a:ahLst/>
                    <a:cxnLst>
                      <a:cxn ang="T6">
                        <a:pos x="T0" y="T1"/>
                      </a:cxn>
                      <a:cxn ang="T7">
                        <a:pos x="T2" y="T3"/>
                      </a:cxn>
                      <a:cxn ang="T8">
                        <a:pos x="T4" y="T5"/>
                      </a:cxn>
                    </a:cxnLst>
                    <a:rect l="T9" t="T10" r="T11" b="T12"/>
                    <a:pathLst>
                      <a:path w="3" h="111">
                        <a:moveTo>
                          <a:pt x="0" y="0"/>
                        </a:moveTo>
                        <a:lnTo>
                          <a:pt x="2" y="111"/>
                        </a:lnTo>
                        <a:lnTo>
                          <a:pt x="3" y="111"/>
                        </a:lnTo>
                      </a:path>
                    </a:pathLst>
                  </a:custGeom>
                  <a:noFill/>
                  <a:ln w="6350">
                    <a:solidFill>
                      <a:srgbClr val="0C0CFF"/>
                    </a:solidFill>
                    <a:prstDash val="solid"/>
                    <a:round/>
                    <a:headEnd/>
                    <a:tailEnd/>
                  </a:ln>
                </p:spPr>
                <p:txBody>
                  <a:bodyPr/>
                  <a:lstStyle/>
                  <a:p>
                    <a:endParaRPr lang="en-US"/>
                  </a:p>
                </p:txBody>
              </p:sp>
              <p:sp>
                <p:nvSpPr>
                  <p:cNvPr id="3464" name="Freeform 4568"/>
                  <p:cNvSpPr>
                    <a:spLocks/>
                  </p:cNvSpPr>
                  <p:nvPr/>
                </p:nvSpPr>
                <p:spPr bwMode="auto">
                  <a:xfrm>
                    <a:off x="3172" y="3572"/>
                    <a:ext cx="1" cy="18"/>
                  </a:xfrm>
                  <a:custGeom>
                    <a:avLst/>
                    <a:gdLst>
                      <a:gd name="T0" fmla="*/ 0 w 4"/>
                      <a:gd name="T1" fmla="*/ 0 h 97"/>
                      <a:gd name="T2" fmla="*/ 3 w 4"/>
                      <a:gd name="T3" fmla="*/ 97 h 97"/>
                      <a:gd name="T4" fmla="*/ 4 w 4"/>
                      <a:gd name="T5" fmla="*/ 97 h 97"/>
                      <a:gd name="T6" fmla="*/ 0 60000 65536"/>
                      <a:gd name="T7" fmla="*/ 0 60000 65536"/>
                      <a:gd name="T8" fmla="*/ 0 60000 65536"/>
                      <a:gd name="T9" fmla="*/ 0 w 4"/>
                      <a:gd name="T10" fmla="*/ 0 h 97"/>
                      <a:gd name="T11" fmla="*/ 4 w 4"/>
                      <a:gd name="T12" fmla="*/ 97 h 97"/>
                    </a:gdLst>
                    <a:ahLst/>
                    <a:cxnLst>
                      <a:cxn ang="T6">
                        <a:pos x="T0" y="T1"/>
                      </a:cxn>
                      <a:cxn ang="T7">
                        <a:pos x="T2" y="T3"/>
                      </a:cxn>
                      <a:cxn ang="T8">
                        <a:pos x="T4" y="T5"/>
                      </a:cxn>
                    </a:cxnLst>
                    <a:rect l="T9" t="T10" r="T11" b="T12"/>
                    <a:pathLst>
                      <a:path w="4" h="97">
                        <a:moveTo>
                          <a:pt x="0" y="0"/>
                        </a:moveTo>
                        <a:lnTo>
                          <a:pt x="3" y="97"/>
                        </a:lnTo>
                        <a:lnTo>
                          <a:pt x="4" y="97"/>
                        </a:lnTo>
                      </a:path>
                    </a:pathLst>
                  </a:custGeom>
                  <a:noFill/>
                  <a:ln w="6350">
                    <a:solidFill>
                      <a:srgbClr val="0C0CFF"/>
                    </a:solidFill>
                    <a:prstDash val="solid"/>
                    <a:round/>
                    <a:headEnd/>
                    <a:tailEnd/>
                  </a:ln>
                </p:spPr>
                <p:txBody>
                  <a:bodyPr/>
                  <a:lstStyle/>
                  <a:p>
                    <a:endParaRPr lang="en-US"/>
                  </a:p>
                </p:txBody>
              </p:sp>
              <p:sp>
                <p:nvSpPr>
                  <p:cNvPr id="3465" name="Freeform 4569"/>
                  <p:cNvSpPr>
                    <a:spLocks/>
                  </p:cNvSpPr>
                  <p:nvPr/>
                </p:nvSpPr>
                <p:spPr bwMode="auto">
                  <a:xfrm>
                    <a:off x="3172" y="3590"/>
                    <a:ext cx="1" cy="16"/>
                  </a:xfrm>
                  <a:custGeom>
                    <a:avLst/>
                    <a:gdLst>
                      <a:gd name="T0" fmla="*/ 0 w 3"/>
                      <a:gd name="T1" fmla="*/ 0 h 85"/>
                      <a:gd name="T2" fmla="*/ 2 w 3"/>
                      <a:gd name="T3" fmla="*/ 85 h 85"/>
                      <a:gd name="T4" fmla="*/ 3 w 3"/>
                      <a:gd name="T5" fmla="*/ 85 h 85"/>
                      <a:gd name="T6" fmla="*/ 0 60000 65536"/>
                      <a:gd name="T7" fmla="*/ 0 60000 65536"/>
                      <a:gd name="T8" fmla="*/ 0 60000 65536"/>
                      <a:gd name="T9" fmla="*/ 0 w 3"/>
                      <a:gd name="T10" fmla="*/ 0 h 85"/>
                      <a:gd name="T11" fmla="*/ 3 w 3"/>
                      <a:gd name="T12" fmla="*/ 85 h 85"/>
                    </a:gdLst>
                    <a:ahLst/>
                    <a:cxnLst>
                      <a:cxn ang="T6">
                        <a:pos x="T0" y="T1"/>
                      </a:cxn>
                      <a:cxn ang="T7">
                        <a:pos x="T2" y="T3"/>
                      </a:cxn>
                      <a:cxn ang="T8">
                        <a:pos x="T4" y="T5"/>
                      </a:cxn>
                    </a:cxnLst>
                    <a:rect l="T9" t="T10" r="T11" b="T12"/>
                    <a:pathLst>
                      <a:path w="3" h="85">
                        <a:moveTo>
                          <a:pt x="0" y="0"/>
                        </a:moveTo>
                        <a:lnTo>
                          <a:pt x="2" y="85"/>
                        </a:lnTo>
                        <a:lnTo>
                          <a:pt x="3" y="85"/>
                        </a:lnTo>
                      </a:path>
                    </a:pathLst>
                  </a:custGeom>
                  <a:noFill/>
                  <a:ln w="6350">
                    <a:solidFill>
                      <a:srgbClr val="0C0CFF"/>
                    </a:solidFill>
                    <a:prstDash val="solid"/>
                    <a:round/>
                    <a:headEnd/>
                    <a:tailEnd/>
                  </a:ln>
                </p:spPr>
                <p:txBody>
                  <a:bodyPr/>
                  <a:lstStyle/>
                  <a:p>
                    <a:endParaRPr lang="en-US"/>
                  </a:p>
                </p:txBody>
              </p:sp>
              <p:sp>
                <p:nvSpPr>
                  <p:cNvPr id="3466" name="Freeform 4570"/>
                  <p:cNvSpPr>
                    <a:spLocks/>
                  </p:cNvSpPr>
                  <p:nvPr/>
                </p:nvSpPr>
                <p:spPr bwMode="auto">
                  <a:xfrm>
                    <a:off x="3173" y="3606"/>
                    <a:ext cx="1" cy="13"/>
                  </a:xfrm>
                  <a:custGeom>
                    <a:avLst/>
                    <a:gdLst>
                      <a:gd name="T0" fmla="*/ 0 w 4"/>
                      <a:gd name="T1" fmla="*/ 0 h 70"/>
                      <a:gd name="T2" fmla="*/ 3 w 4"/>
                      <a:gd name="T3" fmla="*/ 70 h 70"/>
                      <a:gd name="T4" fmla="*/ 4 w 4"/>
                      <a:gd name="T5" fmla="*/ 70 h 70"/>
                      <a:gd name="T6" fmla="*/ 0 60000 65536"/>
                      <a:gd name="T7" fmla="*/ 0 60000 65536"/>
                      <a:gd name="T8" fmla="*/ 0 60000 65536"/>
                      <a:gd name="T9" fmla="*/ 0 w 4"/>
                      <a:gd name="T10" fmla="*/ 0 h 70"/>
                      <a:gd name="T11" fmla="*/ 4 w 4"/>
                      <a:gd name="T12" fmla="*/ 70 h 70"/>
                    </a:gdLst>
                    <a:ahLst/>
                    <a:cxnLst>
                      <a:cxn ang="T6">
                        <a:pos x="T0" y="T1"/>
                      </a:cxn>
                      <a:cxn ang="T7">
                        <a:pos x="T2" y="T3"/>
                      </a:cxn>
                      <a:cxn ang="T8">
                        <a:pos x="T4" y="T5"/>
                      </a:cxn>
                    </a:cxnLst>
                    <a:rect l="T9" t="T10" r="T11" b="T12"/>
                    <a:pathLst>
                      <a:path w="4" h="70">
                        <a:moveTo>
                          <a:pt x="0" y="0"/>
                        </a:moveTo>
                        <a:lnTo>
                          <a:pt x="3" y="70"/>
                        </a:lnTo>
                        <a:lnTo>
                          <a:pt x="4" y="70"/>
                        </a:lnTo>
                      </a:path>
                    </a:pathLst>
                  </a:custGeom>
                  <a:noFill/>
                  <a:ln w="6350">
                    <a:solidFill>
                      <a:srgbClr val="0C0CFF"/>
                    </a:solidFill>
                    <a:prstDash val="solid"/>
                    <a:round/>
                    <a:headEnd/>
                    <a:tailEnd/>
                  </a:ln>
                </p:spPr>
                <p:txBody>
                  <a:bodyPr/>
                  <a:lstStyle/>
                  <a:p>
                    <a:endParaRPr lang="en-US"/>
                  </a:p>
                </p:txBody>
              </p:sp>
              <p:sp>
                <p:nvSpPr>
                  <p:cNvPr id="3467" name="Freeform 4571"/>
                  <p:cNvSpPr>
                    <a:spLocks/>
                  </p:cNvSpPr>
                  <p:nvPr/>
                </p:nvSpPr>
                <p:spPr bwMode="auto">
                  <a:xfrm>
                    <a:off x="3173" y="3619"/>
                    <a:ext cx="1" cy="10"/>
                  </a:xfrm>
                  <a:custGeom>
                    <a:avLst/>
                    <a:gdLst>
                      <a:gd name="T0" fmla="*/ 0 w 3"/>
                      <a:gd name="T1" fmla="*/ 0 h 56"/>
                      <a:gd name="T2" fmla="*/ 2 w 3"/>
                      <a:gd name="T3" fmla="*/ 56 h 56"/>
                      <a:gd name="T4" fmla="*/ 3 w 3"/>
                      <a:gd name="T5" fmla="*/ 56 h 56"/>
                      <a:gd name="T6" fmla="*/ 0 60000 65536"/>
                      <a:gd name="T7" fmla="*/ 0 60000 65536"/>
                      <a:gd name="T8" fmla="*/ 0 60000 65536"/>
                      <a:gd name="T9" fmla="*/ 0 w 3"/>
                      <a:gd name="T10" fmla="*/ 0 h 56"/>
                      <a:gd name="T11" fmla="*/ 3 w 3"/>
                      <a:gd name="T12" fmla="*/ 56 h 56"/>
                    </a:gdLst>
                    <a:ahLst/>
                    <a:cxnLst>
                      <a:cxn ang="T6">
                        <a:pos x="T0" y="T1"/>
                      </a:cxn>
                      <a:cxn ang="T7">
                        <a:pos x="T2" y="T3"/>
                      </a:cxn>
                      <a:cxn ang="T8">
                        <a:pos x="T4" y="T5"/>
                      </a:cxn>
                    </a:cxnLst>
                    <a:rect l="T9" t="T10" r="T11" b="T12"/>
                    <a:pathLst>
                      <a:path w="3" h="56">
                        <a:moveTo>
                          <a:pt x="0" y="0"/>
                        </a:moveTo>
                        <a:lnTo>
                          <a:pt x="2" y="56"/>
                        </a:lnTo>
                        <a:lnTo>
                          <a:pt x="3" y="56"/>
                        </a:lnTo>
                      </a:path>
                    </a:pathLst>
                  </a:custGeom>
                  <a:noFill/>
                  <a:ln w="6350">
                    <a:solidFill>
                      <a:srgbClr val="0C0CFF"/>
                    </a:solidFill>
                    <a:prstDash val="solid"/>
                    <a:round/>
                    <a:headEnd/>
                    <a:tailEnd/>
                  </a:ln>
                </p:spPr>
                <p:txBody>
                  <a:bodyPr/>
                  <a:lstStyle/>
                  <a:p>
                    <a:endParaRPr lang="en-US"/>
                  </a:p>
                </p:txBody>
              </p:sp>
            </p:grpSp>
            <p:grpSp>
              <p:nvGrpSpPr>
                <p:cNvPr id="439" name="Group 4773"/>
                <p:cNvGrpSpPr>
                  <a:grpSpLocks/>
                </p:cNvGrpSpPr>
                <p:nvPr/>
              </p:nvGrpSpPr>
              <p:grpSpPr bwMode="auto">
                <a:xfrm>
                  <a:off x="3174" y="3629"/>
                  <a:ext cx="93" cy="40"/>
                  <a:chOff x="3174" y="3629"/>
                  <a:chExt cx="93" cy="40"/>
                </a:xfrm>
              </p:grpSpPr>
              <p:sp>
                <p:nvSpPr>
                  <p:cNvPr id="3068" name="Freeform 4573"/>
                  <p:cNvSpPr>
                    <a:spLocks/>
                  </p:cNvSpPr>
                  <p:nvPr/>
                </p:nvSpPr>
                <p:spPr bwMode="auto">
                  <a:xfrm>
                    <a:off x="3174" y="3629"/>
                    <a:ext cx="1" cy="9"/>
                  </a:xfrm>
                  <a:custGeom>
                    <a:avLst/>
                    <a:gdLst>
                      <a:gd name="T0" fmla="*/ 0 w 4"/>
                      <a:gd name="T1" fmla="*/ 0 h 46"/>
                      <a:gd name="T2" fmla="*/ 3 w 4"/>
                      <a:gd name="T3" fmla="*/ 46 h 46"/>
                      <a:gd name="T4" fmla="*/ 4 w 4"/>
                      <a:gd name="T5" fmla="*/ 46 h 46"/>
                      <a:gd name="T6" fmla="*/ 0 60000 65536"/>
                      <a:gd name="T7" fmla="*/ 0 60000 65536"/>
                      <a:gd name="T8" fmla="*/ 0 60000 65536"/>
                      <a:gd name="T9" fmla="*/ 0 w 4"/>
                      <a:gd name="T10" fmla="*/ 0 h 46"/>
                      <a:gd name="T11" fmla="*/ 4 w 4"/>
                      <a:gd name="T12" fmla="*/ 46 h 46"/>
                    </a:gdLst>
                    <a:ahLst/>
                    <a:cxnLst>
                      <a:cxn ang="T6">
                        <a:pos x="T0" y="T1"/>
                      </a:cxn>
                      <a:cxn ang="T7">
                        <a:pos x="T2" y="T3"/>
                      </a:cxn>
                      <a:cxn ang="T8">
                        <a:pos x="T4" y="T5"/>
                      </a:cxn>
                    </a:cxnLst>
                    <a:rect l="T9" t="T10" r="T11" b="T12"/>
                    <a:pathLst>
                      <a:path w="4" h="46">
                        <a:moveTo>
                          <a:pt x="0" y="0"/>
                        </a:moveTo>
                        <a:lnTo>
                          <a:pt x="3" y="46"/>
                        </a:lnTo>
                        <a:lnTo>
                          <a:pt x="4" y="46"/>
                        </a:lnTo>
                      </a:path>
                    </a:pathLst>
                  </a:custGeom>
                  <a:noFill/>
                  <a:ln w="6350">
                    <a:solidFill>
                      <a:srgbClr val="0C0CFF"/>
                    </a:solidFill>
                    <a:prstDash val="solid"/>
                    <a:round/>
                    <a:headEnd/>
                    <a:tailEnd/>
                  </a:ln>
                </p:spPr>
                <p:txBody>
                  <a:bodyPr/>
                  <a:lstStyle/>
                  <a:p>
                    <a:endParaRPr lang="en-US"/>
                  </a:p>
                </p:txBody>
              </p:sp>
              <p:sp>
                <p:nvSpPr>
                  <p:cNvPr id="3069" name="Freeform 4574"/>
                  <p:cNvSpPr>
                    <a:spLocks/>
                  </p:cNvSpPr>
                  <p:nvPr/>
                </p:nvSpPr>
                <p:spPr bwMode="auto">
                  <a:xfrm>
                    <a:off x="3174" y="3638"/>
                    <a:ext cx="1" cy="6"/>
                  </a:xfrm>
                  <a:custGeom>
                    <a:avLst/>
                    <a:gdLst>
                      <a:gd name="T0" fmla="*/ 0 w 3"/>
                      <a:gd name="T1" fmla="*/ 0 h 36"/>
                      <a:gd name="T2" fmla="*/ 2 w 3"/>
                      <a:gd name="T3" fmla="*/ 36 h 36"/>
                      <a:gd name="T4" fmla="*/ 3 w 3"/>
                      <a:gd name="T5" fmla="*/ 36 h 36"/>
                      <a:gd name="T6" fmla="*/ 0 60000 65536"/>
                      <a:gd name="T7" fmla="*/ 0 60000 65536"/>
                      <a:gd name="T8" fmla="*/ 0 60000 65536"/>
                      <a:gd name="T9" fmla="*/ 0 w 3"/>
                      <a:gd name="T10" fmla="*/ 0 h 36"/>
                      <a:gd name="T11" fmla="*/ 3 w 3"/>
                      <a:gd name="T12" fmla="*/ 36 h 36"/>
                    </a:gdLst>
                    <a:ahLst/>
                    <a:cxnLst>
                      <a:cxn ang="T6">
                        <a:pos x="T0" y="T1"/>
                      </a:cxn>
                      <a:cxn ang="T7">
                        <a:pos x="T2" y="T3"/>
                      </a:cxn>
                      <a:cxn ang="T8">
                        <a:pos x="T4" y="T5"/>
                      </a:cxn>
                    </a:cxnLst>
                    <a:rect l="T9" t="T10" r="T11" b="T12"/>
                    <a:pathLst>
                      <a:path w="3" h="36">
                        <a:moveTo>
                          <a:pt x="0" y="0"/>
                        </a:moveTo>
                        <a:lnTo>
                          <a:pt x="2" y="36"/>
                        </a:lnTo>
                        <a:lnTo>
                          <a:pt x="3" y="36"/>
                        </a:lnTo>
                      </a:path>
                    </a:pathLst>
                  </a:custGeom>
                  <a:noFill/>
                  <a:ln w="6350">
                    <a:solidFill>
                      <a:srgbClr val="0C0CFF"/>
                    </a:solidFill>
                    <a:prstDash val="solid"/>
                    <a:round/>
                    <a:headEnd/>
                    <a:tailEnd/>
                  </a:ln>
                </p:spPr>
                <p:txBody>
                  <a:bodyPr/>
                  <a:lstStyle/>
                  <a:p>
                    <a:endParaRPr lang="en-US"/>
                  </a:p>
                </p:txBody>
              </p:sp>
              <p:sp>
                <p:nvSpPr>
                  <p:cNvPr id="3070" name="Freeform 4575"/>
                  <p:cNvSpPr>
                    <a:spLocks/>
                  </p:cNvSpPr>
                  <p:nvPr/>
                </p:nvSpPr>
                <p:spPr bwMode="auto">
                  <a:xfrm>
                    <a:off x="3174" y="3644"/>
                    <a:ext cx="1" cy="6"/>
                  </a:xfrm>
                  <a:custGeom>
                    <a:avLst/>
                    <a:gdLst>
                      <a:gd name="T0" fmla="*/ 0 w 4"/>
                      <a:gd name="T1" fmla="*/ 0 h 29"/>
                      <a:gd name="T2" fmla="*/ 3 w 4"/>
                      <a:gd name="T3" fmla="*/ 29 h 29"/>
                      <a:gd name="T4" fmla="*/ 4 w 4"/>
                      <a:gd name="T5" fmla="*/ 29 h 29"/>
                      <a:gd name="T6" fmla="*/ 0 60000 65536"/>
                      <a:gd name="T7" fmla="*/ 0 60000 65536"/>
                      <a:gd name="T8" fmla="*/ 0 60000 65536"/>
                      <a:gd name="T9" fmla="*/ 0 w 4"/>
                      <a:gd name="T10" fmla="*/ 0 h 29"/>
                      <a:gd name="T11" fmla="*/ 4 w 4"/>
                      <a:gd name="T12" fmla="*/ 29 h 29"/>
                    </a:gdLst>
                    <a:ahLst/>
                    <a:cxnLst>
                      <a:cxn ang="T6">
                        <a:pos x="T0" y="T1"/>
                      </a:cxn>
                      <a:cxn ang="T7">
                        <a:pos x="T2" y="T3"/>
                      </a:cxn>
                      <a:cxn ang="T8">
                        <a:pos x="T4" y="T5"/>
                      </a:cxn>
                    </a:cxnLst>
                    <a:rect l="T9" t="T10" r="T11" b="T12"/>
                    <a:pathLst>
                      <a:path w="4" h="29">
                        <a:moveTo>
                          <a:pt x="0" y="0"/>
                        </a:moveTo>
                        <a:lnTo>
                          <a:pt x="3" y="29"/>
                        </a:lnTo>
                        <a:lnTo>
                          <a:pt x="4" y="29"/>
                        </a:lnTo>
                      </a:path>
                    </a:pathLst>
                  </a:custGeom>
                  <a:noFill/>
                  <a:ln w="6350">
                    <a:solidFill>
                      <a:srgbClr val="0C0CFF"/>
                    </a:solidFill>
                    <a:prstDash val="solid"/>
                    <a:round/>
                    <a:headEnd/>
                    <a:tailEnd/>
                  </a:ln>
                </p:spPr>
                <p:txBody>
                  <a:bodyPr/>
                  <a:lstStyle/>
                  <a:p>
                    <a:endParaRPr lang="en-US"/>
                  </a:p>
                </p:txBody>
              </p:sp>
              <p:sp>
                <p:nvSpPr>
                  <p:cNvPr id="3071" name="Freeform 4576"/>
                  <p:cNvSpPr>
                    <a:spLocks/>
                  </p:cNvSpPr>
                  <p:nvPr/>
                </p:nvSpPr>
                <p:spPr bwMode="auto">
                  <a:xfrm>
                    <a:off x="3175" y="3650"/>
                    <a:ext cx="1" cy="4"/>
                  </a:xfrm>
                  <a:custGeom>
                    <a:avLst/>
                    <a:gdLst>
                      <a:gd name="T0" fmla="*/ 0 w 3"/>
                      <a:gd name="T1" fmla="*/ 0 h 23"/>
                      <a:gd name="T2" fmla="*/ 2 w 3"/>
                      <a:gd name="T3" fmla="*/ 23 h 23"/>
                      <a:gd name="T4" fmla="*/ 3 w 3"/>
                      <a:gd name="T5" fmla="*/ 23 h 23"/>
                      <a:gd name="T6" fmla="*/ 0 60000 65536"/>
                      <a:gd name="T7" fmla="*/ 0 60000 65536"/>
                      <a:gd name="T8" fmla="*/ 0 60000 65536"/>
                      <a:gd name="T9" fmla="*/ 0 w 3"/>
                      <a:gd name="T10" fmla="*/ 0 h 23"/>
                      <a:gd name="T11" fmla="*/ 3 w 3"/>
                      <a:gd name="T12" fmla="*/ 23 h 23"/>
                    </a:gdLst>
                    <a:ahLst/>
                    <a:cxnLst>
                      <a:cxn ang="T6">
                        <a:pos x="T0" y="T1"/>
                      </a:cxn>
                      <a:cxn ang="T7">
                        <a:pos x="T2" y="T3"/>
                      </a:cxn>
                      <a:cxn ang="T8">
                        <a:pos x="T4" y="T5"/>
                      </a:cxn>
                    </a:cxnLst>
                    <a:rect l="T9" t="T10" r="T11" b="T12"/>
                    <a:pathLst>
                      <a:path w="3" h="23">
                        <a:moveTo>
                          <a:pt x="0" y="0"/>
                        </a:moveTo>
                        <a:lnTo>
                          <a:pt x="2" y="23"/>
                        </a:lnTo>
                        <a:lnTo>
                          <a:pt x="3" y="23"/>
                        </a:lnTo>
                      </a:path>
                    </a:pathLst>
                  </a:custGeom>
                  <a:noFill/>
                  <a:ln w="6350">
                    <a:solidFill>
                      <a:srgbClr val="0C0CFF"/>
                    </a:solidFill>
                    <a:prstDash val="solid"/>
                    <a:round/>
                    <a:headEnd/>
                    <a:tailEnd/>
                  </a:ln>
                </p:spPr>
                <p:txBody>
                  <a:bodyPr/>
                  <a:lstStyle/>
                  <a:p>
                    <a:endParaRPr lang="en-US"/>
                  </a:p>
                </p:txBody>
              </p:sp>
              <p:sp>
                <p:nvSpPr>
                  <p:cNvPr id="3072" name="Freeform 4577"/>
                  <p:cNvSpPr>
                    <a:spLocks/>
                  </p:cNvSpPr>
                  <p:nvPr/>
                </p:nvSpPr>
                <p:spPr bwMode="auto">
                  <a:xfrm>
                    <a:off x="3175" y="3654"/>
                    <a:ext cx="1" cy="3"/>
                  </a:xfrm>
                  <a:custGeom>
                    <a:avLst/>
                    <a:gdLst>
                      <a:gd name="T0" fmla="*/ 0 w 4"/>
                      <a:gd name="T1" fmla="*/ 0 h 17"/>
                      <a:gd name="T2" fmla="*/ 3 w 4"/>
                      <a:gd name="T3" fmla="*/ 17 h 17"/>
                      <a:gd name="T4" fmla="*/ 4 w 4"/>
                      <a:gd name="T5" fmla="*/ 17 h 17"/>
                      <a:gd name="T6" fmla="*/ 0 60000 65536"/>
                      <a:gd name="T7" fmla="*/ 0 60000 65536"/>
                      <a:gd name="T8" fmla="*/ 0 60000 65536"/>
                      <a:gd name="T9" fmla="*/ 0 w 4"/>
                      <a:gd name="T10" fmla="*/ 0 h 17"/>
                      <a:gd name="T11" fmla="*/ 4 w 4"/>
                      <a:gd name="T12" fmla="*/ 17 h 17"/>
                    </a:gdLst>
                    <a:ahLst/>
                    <a:cxnLst>
                      <a:cxn ang="T6">
                        <a:pos x="T0" y="T1"/>
                      </a:cxn>
                      <a:cxn ang="T7">
                        <a:pos x="T2" y="T3"/>
                      </a:cxn>
                      <a:cxn ang="T8">
                        <a:pos x="T4" y="T5"/>
                      </a:cxn>
                    </a:cxnLst>
                    <a:rect l="T9" t="T10" r="T11" b="T12"/>
                    <a:pathLst>
                      <a:path w="4" h="17">
                        <a:moveTo>
                          <a:pt x="0" y="0"/>
                        </a:moveTo>
                        <a:lnTo>
                          <a:pt x="3" y="17"/>
                        </a:lnTo>
                        <a:lnTo>
                          <a:pt x="4" y="17"/>
                        </a:lnTo>
                      </a:path>
                    </a:pathLst>
                  </a:custGeom>
                  <a:noFill/>
                  <a:ln w="6350">
                    <a:solidFill>
                      <a:srgbClr val="0C0CFF"/>
                    </a:solidFill>
                    <a:prstDash val="solid"/>
                    <a:round/>
                    <a:headEnd/>
                    <a:tailEnd/>
                  </a:ln>
                </p:spPr>
                <p:txBody>
                  <a:bodyPr/>
                  <a:lstStyle/>
                  <a:p>
                    <a:endParaRPr lang="en-US"/>
                  </a:p>
                </p:txBody>
              </p:sp>
              <p:sp>
                <p:nvSpPr>
                  <p:cNvPr id="3073" name="Freeform 4578"/>
                  <p:cNvSpPr>
                    <a:spLocks/>
                  </p:cNvSpPr>
                  <p:nvPr/>
                </p:nvSpPr>
                <p:spPr bwMode="auto">
                  <a:xfrm>
                    <a:off x="3176" y="3657"/>
                    <a:ext cx="1" cy="2"/>
                  </a:xfrm>
                  <a:custGeom>
                    <a:avLst/>
                    <a:gdLst>
                      <a:gd name="T0" fmla="*/ 0 w 3"/>
                      <a:gd name="T1" fmla="*/ 0 h 12"/>
                      <a:gd name="T2" fmla="*/ 2 w 3"/>
                      <a:gd name="T3" fmla="*/ 12 h 12"/>
                      <a:gd name="T4" fmla="*/ 3 w 3"/>
                      <a:gd name="T5" fmla="*/ 12 h 12"/>
                      <a:gd name="T6" fmla="*/ 0 60000 65536"/>
                      <a:gd name="T7" fmla="*/ 0 60000 65536"/>
                      <a:gd name="T8" fmla="*/ 0 60000 65536"/>
                      <a:gd name="T9" fmla="*/ 0 w 3"/>
                      <a:gd name="T10" fmla="*/ 0 h 12"/>
                      <a:gd name="T11" fmla="*/ 3 w 3"/>
                      <a:gd name="T12" fmla="*/ 12 h 12"/>
                    </a:gdLst>
                    <a:ahLst/>
                    <a:cxnLst>
                      <a:cxn ang="T6">
                        <a:pos x="T0" y="T1"/>
                      </a:cxn>
                      <a:cxn ang="T7">
                        <a:pos x="T2" y="T3"/>
                      </a:cxn>
                      <a:cxn ang="T8">
                        <a:pos x="T4" y="T5"/>
                      </a:cxn>
                    </a:cxnLst>
                    <a:rect l="T9" t="T10" r="T11" b="T12"/>
                    <a:pathLst>
                      <a:path w="3" h="12">
                        <a:moveTo>
                          <a:pt x="0" y="0"/>
                        </a:moveTo>
                        <a:lnTo>
                          <a:pt x="2" y="12"/>
                        </a:lnTo>
                        <a:lnTo>
                          <a:pt x="3" y="12"/>
                        </a:lnTo>
                      </a:path>
                    </a:pathLst>
                  </a:custGeom>
                  <a:noFill/>
                  <a:ln w="6350">
                    <a:solidFill>
                      <a:srgbClr val="0C0CFF"/>
                    </a:solidFill>
                    <a:prstDash val="solid"/>
                    <a:round/>
                    <a:headEnd/>
                    <a:tailEnd/>
                  </a:ln>
                </p:spPr>
                <p:txBody>
                  <a:bodyPr/>
                  <a:lstStyle/>
                  <a:p>
                    <a:endParaRPr lang="en-US"/>
                  </a:p>
                </p:txBody>
              </p:sp>
              <p:sp>
                <p:nvSpPr>
                  <p:cNvPr id="3074" name="Freeform 4579"/>
                  <p:cNvSpPr>
                    <a:spLocks/>
                  </p:cNvSpPr>
                  <p:nvPr/>
                </p:nvSpPr>
                <p:spPr bwMode="auto">
                  <a:xfrm>
                    <a:off x="3176" y="3659"/>
                    <a:ext cx="1" cy="2"/>
                  </a:xfrm>
                  <a:custGeom>
                    <a:avLst/>
                    <a:gdLst>
                      <a:gd name="T0" fmla="*/ 0 w 4"/>
                      <a:gd name="T1" fmla="*/ 0 h 9"/>
                      <a:gd name="T2" fmla="*/ 3 w 4"/>
                      <a:gd name="T3" fmla="*/ 9 h 9"/>
                      <a:gd name="T4" fmla="*/ 4 w 4"/>
                      <a:gd name="T5" fmla="*/ 9 h 9"/>
                      <a:gd name="T6" fmla="*/ 0 60000 65536"/>
                      <a:gd name="T7" fmla="*/ 0 60000 65536"/>
                      <a:gd name="T8" fmla="*/ 0 60000 65536"/>
                      <a:gd name="T9" fmla="*/ 0 w 4"/>
                      <a:gd name="T10" fmla="*/ 0 h 9"/>
                      <a:gd name="T11" fmla="*/ 4 w 4"/>
                      <a:gd name="T12" fmla="*/ 9 h 9"/>
                    </a:gdLst>
                    <a:ahLst/>
                    <a:cxnLst>
                      <a:cxn ang="T6">
                        <a:pos x="T0" y="T1"/>
                      </a:cxn>
                      <a:cxn ang="T7">
                        <a:pos x="T2" y="T3"/>
                      </a:cxn>
                      <a:cxn ang="T8">
                        <a:pos x="T4" y="T5"/>
                      </a:cxn>
                    </a:cxnLst>
                    <a:rect l="T9" t="T10" r="T11" b="T12"/>
                    <a:pathLst>
                      <a:path w="4" h="9">
                        <a:moveTo>
                          <a:pt x="0" y="0"/>
                        </a:moveTo>
                        <a:lnTo>
                          <a:pt x="3" y="9"/>
                        </a:lnTo>
                        <a:lnTo>
                          <a:pt x="4" y="9"/>
                        </a:lnTo>
                      </a:path>
                    </a:pathLst>
                  </a:custGeom>
                  <a:noFill/>
                  <a:ln w="6350">
                    <a:solidFill>
                      <a:srgbClr val="0C0CFF"/>
                    </a:solidFill>
                    <a:prstDash val="solid"/>
                    <a:round/>
                    <a:headEnd/>
                    <a:tailEnd/>
                  </a:ln>
                </p:spPr>
                <p:txBody>
                  <a:bodyPr/>
                  <a:lstStyle/>
                  <a:p>
                    <a:endParaRPr lang="en-US"/>
                  </a:p>
                </p:txBody>
              </p:sp>
              <p:sp>
                <p:nvSpPr>
                  <p:cNvPr id="3075" name="Freeform 4580"/>
                  <p:cNvSpPr>
                    <a:spLocks/>
                  </p:cNvSpPr>
                  <p:nvPr/>
                </p:nvSpPr>
                <p:spPr bwMode="auto">
                  <a:xfrm>
                    <a:off x="3177" y="3661"/>
                    <a:ext cx="1" cy="1"/>
                  </a:xfrm>
                  <a:custGeom>
                    <a:avLst/>
                    <a:gdLst>
                      <a:gd name="T0" fmla="*/ 0 w 3"/>
                      <a:gd name="T1" fmla="*/ 0 h 7"/>
                      <a:gd name="T2" fmla="*/ 2 w 3"/>
                      <a:gd name="T3" fmla="*/ 7 h 7"/>
                      <a:gd name="T4" fmla="*/ 3 w 3"/>
                      <a:gd name="T5" fmla="*/ 7 h 7"/>
                      <a:gd name="T6" fmla="*/ 0 60000 65536"/>
                      <a:gd name="T7" fmla="*/ 0 60000 65536"/>
                      <a:gd name="T8" fmla="*/ 0 60000 65536"/>
                      <a:gd name="T9" fmla="*/ 0 w 3"/>
                      <a:gd name="T10" fmla="*/ 0 h 7"/>
                      <a:gd name="T11" fmla="*/ 3 w 3"/>
                      <a:gd name="T12" fmla="*/ 7 h 7"/>
                    </a:gdLst>
                    <a:ahLst/>
                    <a:cxnLst>
                      <a:cxn ang="T6">
                        <a:pos x="T0" y="T1"/>
                      </a:cxn>
                      <a:cxn ang="T7">
                        <a:pos x="T2" y="T3"/>
                      </a:cxn>
                      <a:cxn ang="T8">
                        <a:pos x="T4" y="T5"/>
                      </a:cxn>
                    </a:cxnLst>
                    <a:rect l="T9" t="T10" r="T11" b="T12"/>
                    <a:pathLst>
                      <a:path w="3" h="7">
                        <a:moveTo>
                          <a:pt x="0" y="0"/>
                        </a:moveTo>
                        <a:lnTo>
                          <a:pt x="2" y="7"/>
                        </a:lnTo>
                        <a:lnTo>
                          <a:pt x="3" y="7"/>
                        </a:lnTo>
                      </a:path>
                    </a:pathLst>
                  </a:custGeom>
                  <a:noFill/>
                  <a:ln w="6350">
                    <a:solidFill>
                      <a:srgbClr val="0C0CFF"/>
                    </a:solidFill>
                    <a:prstDash val="solid"/>
                    <a:round/>
                    <a:headEnd/>
                    <a:tailEnd/>
                  </a:ln>
                </p:spPr>
                <p:txBody>
                  <a:bodyPr/>
                  <a:lstStyle/>
                  <a:p>
                    <a:endParaRPr lang="en-US"/>
                  </a:p>
                </p:txBody>
              </p:sp>
              <p:sp>
                <p:nvSpPr>
                  <p:cNvPr id="3076" name="Freeform 4581"/>
                  <p:cNvSpPr>
                    <a:spLocks/>
                  </p:cNvSpPr>
                  <p:nvPr/>
                </p:nvSpPr>
                <p:spPr bwMode="auto">
                  <a:xfrm>
                    <a:off x="3177" y="3662"/>
                    <a:ext cx="1" cy="2"/>
                  </a:xfrm>
                  <a:custGeom>
                    <a:avLst/>
                    <a:gdLst>
                      <a:gd name="T0" fmla="*/ 0 w 4"/>
                      <a:gd name="T1" fmla="*/ 0 h 7"/>
                      <a:gd name="T2" fmla="*/ 3 w 4"/>
                      <a:gd name="T3" fmla="*/ 7 h 7"/>
                      <a:gd name="T4" fmla="*/ 4 w 4"/>
                      <a:gd name="T5" fmla="*/ 7 h 7"/>
                      <a:gd name="T6" fmla="*/ 0 60000 65536"/>
                      <a:gd name="T7" fmla="*/ 0 60000 65536"/>
                      <a:gd name="T8" fmla="*/ 0 60000 65536"/>
                      <a:gd name="T9" fmla="*/ 0 w 4"/>
                      <a:gd name="T10" fmla="*/ 0 h 7"/>
                      <a:gd name="T11" fmla="*/ 4 w 4"/>
                      <a:gd name="T12" fmla="*/ 7 h 7"/>
                    </a:gdLst>
                    <a:ahLst/>
                    <a:cxnLst>
                      <a:cxn ang="T6">
                        <a:pos x="T0" y="T1"/>
                      </a:cxn>
                      <a:cxn ang="T7">
                        <a:pos x="T2" y="T3"/>
                      </a:cxn>
                      <a:cxn ang="T8">
                        <a:pos x="T4" y="T5"/>
                      </a:cxn>
                    </a:cxnLst>
                    <a:rect l="T9" t="T10" r="T11" b="T12"/>
                    <a:pathLst>
                      <a:path w="4" h="7">
                        <a:moveTo>
                          <a:pt x="0" y="0"/>
                        </a:moveTo>
                        <a:lnTo>
                          <a:pt x="3" y="7"/>
                        </a:lnTo>
                        <a:lnTo>
                          <a:pt x="4" y="7"/>
                        </a:lnTo>
                      </a:path>
                    </a:pathLst>
                  </a:custGeom>
                  <a:noFill/>
                  <a:ln w="6350">
                    <a:solidFill>
                      <a:srgbClr val="0C0CFF"/>
                    </a:solidFill>
                    <a:prstDash val="solid"/>
                    <a:round/>
                    <a:headEnd/>
                    <a:tailEnd/>
                  </a:ln>
                </p:spPr>
                <p:txBody>
                  <a:bodyPr/>
                  <a:lstStyle/>
                  <a:p>
                    <a:endParaRPr lang="en-US"/>
                  </a:p>
                </p:txBody>
              </p:sp>
              <p:sp>
                <p:nvSpPr>
                  <p:cNvPr id="3077" name="Freeform 4582"/>
                  <p:cNvSpPr>
                    <a:spLocks/>
                  </p:cNvSpPr>
                  <p:nvPr/>
                </p:nvSpPr>
                <p:spPr bwMode="auto">
                  <a:xfrm>
                    <a:off x="3178" y="3664"/>
                    <a:ext cx="1" cy="1"/>
                  </a:xfrm>
                  <a:custGeom>
                    <a:avLst/>
                    <a:gdLst>
                      <a:gd name="T0" fmla="*/ 0 w 3"/>
                      <a:gd name="T1" fmla="*/ 0 h 6"/>
                      <a:gd name="T2" fmla="*/ 2 w 3"/>
                      <a:gd name="T3" fmla="*/ 6 h 6"/>
                      <a:gd name="T4" fmla="*/ 3 w 3"/>
                      <a:gd name="T5" fmla="*/ 6 h 6"/>
                      <a:gd name="T6" fmla="*/ 0 60000 65536"/>
                      <a:gd name="T7" fmla="*/ 0 60000 65536"/>
                      <a:gd name="T8" fmla="*/ 0 60000 65536"/>
                      <a:gd name="T9" fmla="*/ 0 w 3"/>
                      <a:gd name="T10" fmla="*/ 0 h 6"/>
                      <a:gd name="T11" fmla="*/ 3 w 3"/>
                      <a:gd name="T12" fmla="*/ 6 h 6"/>
                    </a:gdLst>
                    <a:ahLst/>
                    <a:cxnLst>
                      <a:cxn ang="T6">
                        <a:pos x="T0" y="T1"/>
                      </a:cxn>
                      <a:cxn ang="T7">
                        <a:pos x="T2" y="T3"/>
                      </a:cxn>
                      <a:cxn ang="T8">
                        <a:pos x="T4" y="T5"/>
                      </a:cxn>
                    </a:cxnLst>
                    <a:rect l="T9" t="T10" r="T11" b="T12"/>
                    <a:pathLst>
                      <a:path w="3" h="6">
                        <a:moveTo>
                          <a:pt x="0" y="0"/>
                        </a:moveTo>
                        <a:lnTo>
                          <a:pt x="2" y="6"/>
                        </a:lnTo>
                        <a:lnTo>
                          <a:pt x="3" y="6"/>
                        </a:lnTo>
                      </a:path>
                    </a:pathLst>
                  </a:custGeom>
                  <a:noFill/>
                  <a:ln w="6350">
                    <a:solidFill>
                      <a:srgbClr val="0C0CFF"/>
                    </a:solidFill>
                    <a:prstDash val="solid"/>
                    <a:round/>
                    <a:headEnd/>
                    <a:tailEnd/>
                  </a:ln>
                </p:spPr>
                <p:txBody>
                  <a:bodyPr/>
                  <a:lstStyle/>
                  <a:p>
                    <a:endParaRPr lang="en-US"/>
                  </a:p>
                </p:txBody>
              </p:sp>
              <p:sp>
                <p:nvSpPr>
                  <p:cNvPr id="3078" name="Freeform 4583"/>
                  <p:cNvSpPr>
                    <a:spLocks/>
                  </p:cNvSpPr>
                  <p:nvPr/>
                </p:nvSpPr>
                <p:spPr bwMode="auto">
                  <a:xfrm>
                    <a:off x="3178" y="3665"/>
                    <a:ext cx="1" cy="1"/>
                  </a:xfrm>
                  <a:custGeom>
                    <a:avLst/>
                    <a:gdLst>
                      <a:gd name="T0" fmla="*/ 0 w 4"/>
                      <a:gd name="T1" fmla="*/ 0 h 3"/>
                      <a:gd name="T2" fmla="*/ 3 w 4"/>
                      <a:gd name="T3" fmla="*/ 3 h 3"/>
                      <a:gd name="T4" fmla="*/ 4 w 4"/>
                      <a:gd name="T5" fmla="*/ 3 h 3"/>
                      <a:gd name="T6" fmla="*/ 0 60000 65536"/>
                      <a:gd name="T7" fmla="*/ 0 60000 65536"/>
                      <a:gd name="T8" fmla="*/ 0 60000 65536"/>
                      <a:gd name="T9" fmla="*/ 0 w 4"/>
                      <a:gd name="T10" fmla="*/ 0 h 3"/>
                      <a:gd name="T11" fmla="*/ 4 w 4"/>
                      <a:gd name="T12" fmla="*/ 3 h 3"/>
                    </a:gdLst>
                    <a:ahLst/>
                    <a:cxnLst>
                      <a:cxn ang="T6">
                        <a:pos x="T0" y="T1"/>
                      </a:cxn>
                      <a:cxn ang="T7">
                        <a:pos x="T2" y="T3"/>
                      </a:cxn>
                      <a:cxn ang="T8">
                        <a:pos x="T4" y="T5"/>
                      </a:cxn>
                    </a:cxnLst>
                    <a:rect l="T9" t="T10" r="T11" b="T12"/>
                    <a:pathLst>
                      <a:path w="4" h="3">
                        <a:moveTo>
                          <a:pt x="0" y="0"/>
                        </a:moveTo>
                        <a:lnTo>
                          <a:pt x="3" y="3"/>
                        </a:lnTo>
                        <a:lnTo>
                          <a:pt x="4" y="3"/>
                        </a:lnTo>
                      </a:path>
                    </a:pathLst>
                  </a:custGeom>
                  <a:noFill/>
                  <a:ln w="6350">
                    <a:solidFill>
                      <a:srgbClr val="0C0CFF"/>
                    </a:solidFill>
                    <a:prstDash val="solid"/>
                    <a:round/>
                    <a:headEnd/>
                    <a:tailEnd/>
                  </a:ln>
                </p:spPr>
                <p:txBody>
                  <a:bodyPr/>
                  <a:lstStyle/>
                  <a:p>
                    <a:endParaRPr lang="en-US"/>
                  </a:p>
                </p:txBody>
              </p:sp>
              <p:sp>
                <p:nvSpPr>
                  <p:cNvPr id="3079" name="Freeform 4584"/>
                  <p:cNvSpPr>
                    <a:spLocks/>
                  </p:cNvSpPr>
                  <p:nvPr/>
                </p:nvSpPr>
                <p:spPr bwMode="auto">
                  <a:xfrm>
                    <a:off x="3179" y="3665"/>
                    <a:ext cx="1" cy="1"/>
                  </a:xfrm>
                  <a:custGeom>
                    <a:avLst/>
                    <a:gdLst>
                      <a:gd name="T0" fmla="*/ 0 w 3"/>
                      <a:gd name="T1" fmla="*/ 0 h 2"/>
                      <a:gd name="T2" fmla="*/ 2 w 3"/>
                      <a:gd name="T3" fmla="*/ 2 h 2"/>
                      <a:gd name="T4" fmla="*/ 3 w 3"/>
                      <a:gd name="T5" fmla="*/ 2 h 2"/>
                      <a:gd name="T6" fmla="*/ 0 60000 65536"/>
                      <a:gd name="T7" fmla="*/ 0 60000 65536"/>
                      <a:gd name="T8" fmla="*/ 0 60000 65536"/>
                      <a:gd name="T9" fmla="*/ 0 w 3"/>
                      <a:gd name="T10" fmla="*/ 0 h 2"/>
                      <a:gd name="T11" fmla="*/ 3 w 3"/>
                      <a:gd name="T12" fmla="*/ 2 h 2"/>
                    </a:gdLst>
                    <a:ahLst/>
                    <a:cxnLst>
                      <a:cxn ang="T6">
                        <a:pos x="T0" y="T1"/>
                      </a:cxn>
                      <a:cxn ang="T7">
                        <a:pos x="T2" y="T3"/>
                      </a:cxn>
                      <a:cxn ang="T8">
                        <a:pos x="T4" y="T5"/>
                      </a:cxn>
                    </a:cxnLst>
                    <a:rect l="T9" t="T10" r="T11" b="T12"/>
                    <a:pathLst>
                      <a:path w="3" h="2">
                        <a:moveTo>
                          <a:pt x="0" y="0"/>
                        </a:moveTo>
                        <a:lnTo>
                          <a:pt x="2" y="2"/>
                        </a:lnTo>
                        <a:lnTo>
                          <a:pt x="3" y="2"/>
                        </a:lnTo>
                      </a:path>
                    </a:pathLst>
                  </a:custGeom>
                  <a:noFill/>
                  <a:ln w="6350">
                    <a:solidFill>
                      <a:srgbClr val="0C0CFF"/>
                    </a:solidFill>
                    <a:prstDash val="solid"/>
                    <a:round/>
                    <a:headEnd/>
                    <a:tailEnd/>
                  </a:ln>
                </p:spPr>
                <p:txBody>
                  <a:bodyPr/>
                  <a:lstStyle/>
                  <a:p>
                    <a:endParaRPr lang="en-US"/>
                  </a:p>
                </p:txBody>
              </p:sp>
              <p:sp>
                <p:nvSpPr>
                  <p:cNvPr id="3080" name="Freeform 4585"/>
                  <p:cNvSpPr>
                    <a:spLocks/>
                  </p:cNvSpPr>
                  <p:nvPr/>
                </p:nvSpPr>
                <p:spPr bwMode="auto">
                  <a:xfrm>
                    <a:off x="3179" y="3666"/>
                    <a:ext cx="1" cy="1"/>
                  </a:xfrm>
                  <a:custGeom>
                    <a:avLst/>
                    <a:gdLst>
                      <a:gd name="T0" fmla="*/ 0 w 4"/>
                      <a:gd name="T1" fmla="*/ 0 h 3"/>
                      <a:gd name="T2" fmla="*/ 3 w 4"/>
                      <a:gd name="T3" fmla="*/ 3 h 3"/>
                      <a:gd name="T4" fmla="*/ 4 w 4"/>
                      <a:gd name="T5" fmla="*/ 3 h 3"/>
                      <a:gd name="T6" fmla="*/ 0 60000 65536"/>
                      <a:gd name="T7" fmla="*/ 0 60000 65536"/>
                      <a:gd name="T8" fmla="*/ 0 60000 65536"/>
                      <a:gd name="T9" fmla="*/ 0 w 4"/>
                      <a:gd name="T10" fmla="*/ 0 h 3"/>
                      <a:gd name="T11" fmla="*/ 4 w 4"/>
                      <a:gd name="T12" fmla="*/ 3 h 3"/>
                    </a:gdLst>
                    <a:ahLst/>
                    <a:cxnLst>
                      <a:cxn ang="T6">
                        <a:pos x="T0" y="T1"/>
                      </a:cxn>
                      <a:cxn ang="T7">
                        <a:pos x="T2" y="T3"/>
                      </a:cxn>
                      <a:cxn ang="T8">
                        <a:pos x="T4" y="T5"/>
                      </a:cxn>
                    </a:cxnLst>
                    <a:rect l="T9" t="T10" r="T11" b="T12"/>
                    <a:pathLst>
                      <a:path w="4" h="3">
                        <a:moveTo>
                          <a:pt x="0" y="0"/>
                        </a:moveTo>
                        <a:lnTo>
                          <a:pt x="3" y="3"/>
                        </a:lnTo>
                        <a:lnTo>
                          <a:pt x="4" y="3"/>
                        </a:lnTo>
                      </a:path>
                    </a:pathLst>
                  </a:custGeom>
                  <a:noFill/>
                  <a:ln w="6350">
                    <a:solidFill>
                      <a:srgbClr val="0C0CFF"/>
                    </a:solidFill>
                    <a:prstDash val="solid"/>
                    <a:round/>
                    <a:headEnd/>
                    <a:tailEnd/>
                  </a:ln>
                </p:spPr>
                <p:txBody>
                  <a:bodyPr/>
                  <a:lstStyle/>
                  <a:p>
                    <a:endParaRPr lang="en-US"/>
                  </a:p>
                </p:txBody>
              </p:sp>
              <p:sp>
                <p:nvSpPr>
                  <p:cNvPr id="3081" name="Freeform 4586"/>
                  <p:cNvSpPr>
                    <a:spLocks/>
                  </p:cNvSpPr>
                  <p:nvPr/>
                </p:nvSpPr>
                <p:spPr bwMode="auto">
                  <a:xfrm>
                    <a:off x="3180" y="3666"/>
                    <a:ext cx="1" cy="1"/>
                  </a:xfrm>
                  <a:custGeom>
                    <a:avLst/>
                    <a:gdLst>
                      <a:gd name="T0" fmla="*/ 0 w 3"/>
                      <a:gd name="T1" fmla="*/ 0 h 2"/>
                      <a:gd name="T2" fmla="*/ 2 w 3"/>
                      <a:gd name="T3" fmla="*/ 2 h 2"/>
                      <a:gd name="T4" fmla="*/ 3 w 3"/>
                      <a:gd name="T5" fmla="*/ 2 h 2"/>
                      <a:gd name="T6" fmla="*/ 0 60000 65536"/>
                      <a:gd name="T7" fmla="*/ 0 60000 65536"/>
                      <a:gd name="T8" fmla="*/ 0 60000 65536"/>
                      <a:gd name="T9" fmla="*/ 0 w 3"/>
                      <a:gd name="T10" fmla="*/ 0 h 2"/>
                      <a:gd name="T11" fmla="*/ 3 w 3"/>
                      <a:gd name="T12" fmla="*/ 2 h 2"/>
                    </a:gdLst>
                    <a:ahLst/>
                    <a:cxnLst>
                      <a:cxn ang="T6">
                        <a:pos x="T0" y="T1"/>
                      </a:cxn>
                      <a:cxn ang="T7">
                        <a:pos x="T2" y="T3"/>
                      </a:cxn>
                      <a:cxn ang="T8">
                        <a:pos x="T4" y="T5"/>
                      </a:cxn>
                    </a:cxnLst>
                    <a:rect l="T9" t="T10" r="T11" b="T12"/>
                    <a:pathLst>
                      <a:path w="3" h="2">
                        <a:moveTo>
                          <a:pt x="0" y="0"/>
                        </a:moveTo>
                        <a:lnTo>
                          <a:pt x="2" y="2"/>
                        </a:lnTo>
                        <a:lnTo>
                          <a:pt x="3" y="2"/>
                        </a:lnTo>
                      </a:path>
                    </a:pathLst>
                  </a:custGeom>
                  <a:noFill/>
                  <a:ln w="6350">
                    <a:solidFill>
                      <a:srgbClr val="0C0CFF"/>
                    </a:solidFill>
                    <a:prstDash val="solid"/>
                    <a:round/>
                    <a:headEnd/>
                    <a:tailEnd/>
                  </a:ln>
                </p:spPr>
                <p:txBody>
                  <a:bodyPr/>
                  <a:lstStyle/>
                  <a:p>
                    <a:endParaRPr lang="en-US"/>
                  </a:p>
                </p:txBody>
              </p:sp>
              <p:sp>
                <p:nvSpPr>
                  <p:cNvPr id="3082" name="Freeform 4587"/>
                  <p:cNvSpPr>
                    <a:spLocks/>
                  </p:cNvSpPr>
                  <p:nvPr/>
                </p:nvSpPr>
                <p:spPr bwMode="auto">
                  <a:xfrm>
                    <a:off x="3180" y="3667"/>
                    <a:ext cx="1" cy="1"/>
                  </a:xfrm>
                  <a:custGeom>
                    <a:avLst/>
                    <a:gdLst>
                      <a:gd name="T0" fmla="*/ 0 w 4"/>
                      <a:gd name="T1" fmla="*/ 0 h 2"/>
                      <a:gd name="T2" fmla="*/ 3 w 4"/>
                      <a:gd name="T3" fmla="*/ 2 h 2"/>
                      <a:gd name="T4" fmla="*/ 4 w 4"/>
                      <a:gd name="T5" fmla="*/ 2 h 2"/>
                      <a:gd name="T6" fmla="*/ 0 60000 65536"/>
                      <a:gd name="T7" fmla="*/ 0 60000 65536"/>
                      <a:gd name="T8" fmla="*/ 0 60000 65536"/>
                      <a:gd name="T9" fmla="*/ 0 w 4"/>
                      <a:gd name="T10" fmla="*/ 0 h 2"/>
                      <a:gd name="T11" fmla="*/ 4 w 4"/>
                      <a:gd name="T12" fmla="*/ 2 h 2"/>
                    </a:gdLst>
                    <a:ahLst/>
                    <a:cxnLst>
                      <a:cxn ang="T6">
                        <a:pos x="T0" y="T1"/>
                      </a:cxn>
                      <a:cxn ang="T7">
                        <a:pos x="T2" y="T3"/>
                      </a:cxn>
                      <a:cxn ang="T8">
                        <a:pos x="T4" y="T5"/>
                      </a:cxn>
                    </a:cxnLst>
                    <a:rect l="T9" t="T10" r="T11" b="T12"/>
                    <a:pathLst>
                      <a:path w="4" h="2">
                        <a:moveTo>
                          <a:pt x="0" y="0"/>
                        </a:moveTo>
                        <a:lnTo>
                          <a:pt x="3" y="2"/>
                        </a:lnTo>
                        <a:lnTo>
                          <a:pt x="4" y="2"/>
                        </a:lnTo>
                      </a:path>
                    </a:pathLst>
                  </a:custGeom>
                  <a:noFill/>
                  <a:ln w="6350">
                    <a:solidFill>
                      <a:srgbClr val="0C0CFF"/>
                    </a:solidFill>
                    <a:prstDash val="solid"/>
                    <a:round/>
                    <a:headEnd/>
                    <a:tailEnd/>
                  </a:ln>
                </p:spPr>
                <p:txBody>
                  <a:bodyPr/>
                  <a:lstStyle/>
                  <a:p>
                    <a:endParaRPr lang="en-US"/>
                  </a:p>
                </p:txBody>
              </p:sp>
              <p:sp>
                <p:nvSpPr>
                  <p:cNvPr id="3083" name="Freeform 4588"/>
                  <p:cNvSpPr>
                    <a:spLocks/>
                  </p:cNvSpPr>
                  <p:nvPr/>
                </p:nvSpPr>
                <p:spPr bwMode="auto">
                  <a:xfrm>
                    <a:off x="3181" y="3667"/>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3084" name="Freeform 4589"/>
                  <p:cNvSpPr>
                    <a:spLocks/>
                  </p:cNvSpPr>
                  <p:nvPr/>
                </p:nvSpPr>
                <p:spPr bwMode="auto">
                  <a:xfrm>
                    <a:off x="3181" y="3667"/>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3085" name="Freeform 4590"/>
                  <p:cNvSpPr>
                    <a:spLocks/>
                  </p:cNvSpPr>
                  <p:nvPr/>
                </p:nvSpPr>
                <p:spPr bwMode="auto">
                  <a:xfrm>
                    <a:off x="3181" y="3667"/>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3086" name="Freeform 4591"/>
                  <p:cNvSpPr>
                    <a:spLocks/>
                  </p:cNvSpPr>
                  <p:nvPr/>
                </p:nvSpPr>
                <p:spPr bwMode="auto">
                  <a:xfrm>
                    <a:off x="3182" y="3667"/>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3087" name="Freeform 4592"/>
                  <p:cNvSpPr>
                    <a:spLocks/>
                  </p:cNvSpPr>
                  <p:nvPr/>
                </p:nvSpPr>
                <p:spPr bwMode="auto">
                  <a:xfrm>
                    <a:off x="3182" y="3667"/>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3088" name="Freeform 4593"/>
                  <p:cNvSpPr>
                    <a:spLocks/>
                  </p:cNvSpPr>
                  <p:nvPr/>
                </p:nvSpPr>
                <p:spPr bwMode="auto">
                  <a:xfrm>
                    <a:off x="3183" y="3668"/>
                    <a:ext cx="1" cy="1"/>
                  </a:xfrm>
                  <a:custGeom>
                    <a:avLst/>
                    <a:gdLst>
                      <a:gd name="T0" fmla="*/ 0 w 3"/>
                      <a:gd name="T1" fmla="*/ 0 h 2"/>
                      <a:gd name="T2" fmla="*/ 2 w 3"/>
                      <a:gd name="T3" fmla="*/ 2 h 2"/>
                      <a:gd name="T4" fmla="*/ 3 w 3"/>
                      <a:gd name="T5" fmla="*/ 2 h 2"/>
                      <a:gd name="T6" fmla="*/ 0 60000 65536"/>
                      <a:gd name="T7" fmla="*/ 0 60000 65536"/>
                      <a:gd name="T8" fmla="*/ 0 60000 65536"/>
                      <a:gd name="T9" fmla="*/ 0 w 3"/>
                      <a:gd name="T10" fmla="*/ 0 h 2"/>
                      <a:gd name="T11" fmla="*/ 3 w 3"/>
                      <a:gd name="T12" fmla="*/ 2 h 2"/>
                    </a:gdLst>
                    <a:ahLst/>
                    <a:cxnLst>
                      <a:cxn ang="T6">
                        <a:pos x="T0" y="T1"/>
                      </a:cxn>
                      <a:cxn ang="T7">
                        <a:pos x="T2" y="T3"/>
                      </a:cxn>
                      <a:cxn ang="T8">
                        <a:pos x="T4" y="T5"/>
                      </a:cxn>
                    </a:cxnLst>
                    <a:rect l="T9" t="T10" r="T11" b="T12"/>
                    <a:pathLst>
                      <a:path w="3" h="2">
                        <a:moveTo>
                          <a:pt x="0" y="0"/>
                        </a:moveTo>
                        <a:lnTo>
                          <a:pt x="2" y="2"/>
                        </a:lnTo>
                        <a:lnTo>
                          <a:pt x="3" y="2"/>
                        </a:lnTo>
                      </a:path>
                    </a:pathLst>
                  </a:custGeom>
                  <a:noFill/>
                  <a:ln w="6350">
                    <a:solidFill>
                      <a:srgbClr val="0C0CFF"/>
                    </a:solidFill>
                    <a:prstDash val="solid"/>
                    <a:round/>
                    <a:headEnd/>
                    <a:tailEnd/>
                  </a:ln>
                </p:spPr>
                <p:txBody>
                  <a:bodyPr/>
                  <a:lstStyle/>
                  <a:p>
                    <a:endParaRPr lang="en-US"/>
                  </a:p>
                </p:txBody>
              </p:sp>
              <p:sp>
                <p:nvSpPr>
                  <p:cNvPr id="3089" name="Freeform 4594"/>
                  <p:cNvSpPr>
                    <a:spLocks/>
                  </p:cNvSpPr>
                  <p:nvPr/>
                </p:nvSpPr>
                <p:spPr bwMode="auto">
                  <a:xfrm>
                    <a:off x="3183" y="3668"/>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3090" name="Freeform 4595"/>
                  <p:cNvSpPr>
                    <a:spLocks/>
                  </p:cNvSpPr>
                  <p:nvPr/>
                </p:nvSpPr>
                <p:spPr bwMode="auto">
                  <a:xfrm>
                    <a:off x="3184" y="3668"/>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3091" name="Freeform 4596"/>
                  <p:cNvSpPr>
                    <a:spLocks/>
                  </p:cNvSpPr>
                  <p:nvPr/>
                </p:nvSpPr>
                <p:spPr bwMode="auto">
                  <a:xfrm>
                    <a:off x="3184" y="3668"/>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3092" name="Freeform 4597"/>
                  <p:cNvSpPr>
                    <a:spLocks/>
                  </p:cNvSpPr>
                  <p:nvPr/>
                </p:nvSpPr>
                <p:spPr bwMode="auto">
                  <a:xfrm>
                    <a:off x="3185" y="3668"/>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3093" name="Freeform 4598"/>
                  <p:cNvSpPr>
                    <a:spLocks/>
                  </p:cNvSpPr>
                  <p:nvPr/>
                </p:nvSpPr>
                <p:spPr bwMode="auto">
                  <a:xfrm>
                    <a:off x="3185" y="3668"/>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3094" name="Freeform 4599"/>
                  <p:cNvSpPr>
                    <a:spLocks/>
                  </p:cNvSpPr>
                  <p:nvPr/>
                </p:nvSpPr>
                <p:spPr bwMode="auto">
                  <a:xfrm>
                    <a:off x="3186" y="3668"/>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3095" name="Freeform 4600"/>
                  <p:cNvSpPr>
                    <a:spLocks/>
                  </p:cNvSpPr>
                  <p:nvPr/>
                </p:nvSpPr>
                <p:spPr bwMode="auto">
                  <a:xfrm>
                    <a:off x="3186" y="3668"/>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3096" name="Freeform 4601"/>
                  <p:cNvSpPr>
                    <a:spLocks/>
                  </p:cNvSpPr>
                  <p:nvPr/>
                </p:nvSpPr>
                <p:spPr bwMode="auto">
                  <a:xfrm>
                    <a:off x="3187" y="3668"/>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3097" name="Freeform 4602"/>
                  <p:cNvSpPr>
                    <a:spLocks/>
                  </p:cNvSpPr>
                  <p:nvPr/>
                </p:nvSpPr>
                <p:spPr bwMode="auto">
                  <a:xfrm>
                    <a:off x="3187" y="3668"/>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3098" name="Freeform 4603"/>
                  <p:cNvSpPr>
                    <a:spLocks/>
                  </p:cNvSpPr>
                  <p:nvPr/>
                </p:nvSpPr>
                <p:spPr bwMode="auto">
                  <a:xfrm>
                    <a:off x="3188" y="3668"/>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3099" name="Freeform 4604"/>
                  <p:cNvSpPr>
                    <a:spLocks/>
                  </p:cNvSpPr>
                  <p:nvPr/>
                </p:nvSpPr>
                <p:spPr bwMode="auto">
                  <a:xfrm>
                    <a:off x="3188" y="3668"/>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3100" name="Freeform 4605"/>
                  <p:cNvSpPr>
                    <a:spLocks/>
                  </p:cNvSpPr>
                  <p:nvPr/>
                </p:nvSpPr>
                <p:spPr bwMode="auto">
                  <a:xfrm>
                    <a:off x="3188" y="3668"/>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3101" name="Freeform 4606"/>
                  <p:cNvSpPr>
                    <a:spLocks/>
                  </p:cNvSpPr>
                  <p:nvPr/>
                </p:nvSpPr>
                <p:spPr bwMode="auto">
                  <a:xfrm>
                    <a:off x="3189" y="3668"/>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3102" name="Freeform 4607"/>
                  <p:cNvSpPr>
                    <a:spLocks/>
                  </p:cNvSpPr>
                  <p:nvPr/>
                </p:nvSpPr>
                <p:spPr bwMode="auto">
                  <a:xfrm>
                    <a:off x="3189" y="3668"/>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3103" name="Freeform 4608"/>
                  <p:cNvSpPr>
                    <a:spLocks/>
                  </p:cNvSpPr>
                  <p:nvPr/>
                </p:nvSpPr>
                <p:spPr bwMode="auto">
                  <a:xfrm>
                    <a:off x="3190" y="3668"/>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3104" name="Freeform 4609"/>
                  <p:cNvSpPr>
                    <a:spLocks/>
                  </p:cNvSpPr>
                  <p:nvPr/>
                </p:nvSpPr>
                <p:spPr bwMode="auto">
                  <a:xfrm>
                    <a:off x="3190" y="3668"/>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3105" name="Freeform 4610"/>
                  <p:cNvSpPr>
                    <a:spLocks/>
                  </p:cNvSpPr>
                  <p:nvPr/>
                </p:nvSpPr>
                <p:spPr bwMode="auto">
                  <a:xfrm>
                    <a:off x="3191" y="3667"/>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3106" name="Freeform 4611"/>
                  <p:cNvSpPr>
                    <a:spLocks/>
                  </p:cNvSpPr>
                  <p:nvPr/>
                </p:nvSpPr>
                <p:spPr bwMode="auto">
                  <a:xfrm>
                    <a:off x="3191" y="3667"/>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3107" name="Freeform 4612"/>
                  <p:cNvSpPr>
                    <a:spLocks/>
                  </p:cNvSpPr>
                  <p:nvPr/>
                </p:nvSpPr>
                <p:spPr bwMode="auto">
                  <a:xfrm>
                    <a:off x="3192" y="3668"/>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3108" name="Freeform 4613"/>
                  <p:cNvSpPr>
                    <a:spLocks/>
                  </p:cNvSpPr>
                  <p:nvPr/>
                </p:nvSpPr>
                <p:spPr bwMode="auto">
                  <a:xfrm>
                    <a:off x="3192" y="3668"/>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3109" name="Freeform 4614"/>
                  <p:cNvSpPr>
                    <a:spLocks/>
                  </p:cNvSpPr>
                  <p:nvPr/>
                </p:nvSpPr>
                <p:spPr bwMode="auto">
                  <a:xfrm>
                    <a:off x="3193" y="3668"/>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3110" name="Freeform 4615"/>
                  <p:cNvSpPr>
                    <a:spLocks/>
                  </p:cNvSpPr>
                  <p:nvPr/>
                </p:nvSpPr>
                <p:spPr bwMode="auto">
                  <a:xfrm>
                    <a:off x="3193" y="3667"/>
                    <a:ext cx="1" cy="1"/>
                  </a:xfrm>
                  <a:custGeom>
                    <a:avLst/>
                    <a:gdLst>
                      <a:gd name="T0" fmla="*/ 0 w 3"/>
                      <a:gd name="T1" fmla="*/ 2 h 2"/>
                      <a:gd name="T2" fmla="*/ 2 w 3"/>
                      <a:gd name="T3" fmla="*/ 0 h 2"/>
                      <a:gd name="T4" fmla="*/ 3 w 3"/>
                      <a:gd name="T5" fmla="*/ 0 h 2"/>
                      <a:gd name="T6" fmla="*/ 0 60000 65536"/>
                      <a:gd name="T7" fmla="*/ 0 60000 65536"/>
                      <a:gd name="T8" fmla="*/ 0 60000 65536"/>
                      <a:gd name="T9" fmla="*/ 0 w 3"/>
                      <a:gd name="T10" fmla="*/ 0 h 2"/>
                      <a:gd name="T11" fmla="*/ 3 w 3"/>
                      <a:gd name="T12" fmla="*/ 2 h 2"/>
                    </a:gdLst>
                    <a:ahLst/>
                    <a:cxnLst>
                      <a:cxn ang="T6">
                        <a:pos x="T0" y="T1"/>
                      </a:cxn>
                      <a:cxn ang="T7">
                        <a:pos x="T2" y="T3"/>
                      </a:cxn>
                      <a:cxn ang="T8">
                        <a:pos x="T4" y="T5"/>
                      </a:cxn>
                    </a:cxnLst>
                    <a:rect l="T9" t="T10" r="T11" b="T12"/>
                    <a:pathLst>
                      <a:path w="3" h="2">
                        <a:moveTo>
                          <a:pt x="0" y="2"/>
                        </a:moveTo>
                        <a:lnTo>
                          <a:pt x="2" y="0"/>
                        </a:lnTo>
                        <a:lnTo>
                          <a:pt x="3" y="0"/>
                        </a:lnTo>
                      </a:path>
                    </a:pathLst>
                  </a:custGeom>
                  <a:noFill/>
                  <a:ln w="6350">
                    <a:solidFill>
                      <a:srgbClr val="0C0CFF"/>
                    </a:solidFill>
                    <a:prstDash val="solid"/>
                    <a:round/>
                    <a:headEnd/>
                    <a:tailEnd/>
                  </a:ln>
                </p:spPr>
                <p:txBody>
                  <a:bodyPr/>
                  <a:lstStyle/>
                  <a:p>
                    <a:endParaRPr lang="en-US"/>
                  </a:p>
                </p:txBody>
              </p:sp>
              <p:sp>
                <p:nvSpPr>
                  <p:cNvPr id="3111" name="Freeform 4616"/>
                  <p:cNvSpPr>
                    <a:spLocks/>
                  </p:cNvSpPr>
                  <p:nvPr/>
                </p:nvSpPr>
                <p:spPr bwMode="auto">
                  <a:xfrm>
                    <a:off x="3193" y="3667"/>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3112" name="Freeform 4617"/>
                  <p:cNvSpPr>
                    <a:spLocks/>
                  </p:cNvSpPr>
                  <p:nvPr/>
                </p:nvSpPr>
                <p:spPr bwMode="auto">
                  <a:xfrm>
                    <a:off x="3194" y="3667"/>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3113" name="Freeform 4618"/>
                  <p:cNvSpPr>
                    <a:spLocks/>
                  </p:cNvSpPr>
                  <p:nvPr/>
                </p:nvSpPr>
                <p:spPr bwMode="auto">
                  <a:xfrm>
                    <a:off x="3194" y="3667"/>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3114" name="Freeform 4619"/>
                  <p:cNvSpPr>
                    <a:spLocks/>
                  </p:cNvSpPr>
                  <p:nvPr/>
                </p:nvSpPr>
                <p:spPr bwMode="auto">
                  <a:xfrm>
                    <a:off x="3195" y="3667"/>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3115" name="Freeform 4620"/>
                  <p:cNvSpPr>
                    <a:spLocks/>
                  </p:cNvSpPr>
                  <p:nvPr/>
                </p:nvSpPr>
                <p:spPr bwMode="auto">
                  <a:xfrm>
                    <a:off x="3195" y="3667"/>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3116" name="Freeform 4621"/>
                  <p:cNvSpPr>
                    <a:spLocks/>
                  </p:cNvSpPr>
                  <p:nvPr/>
                </p:nvSpPr>
                <p:spPr bwMode="auto">
                  <a:xfrm>
                    <a:off x="3196" y="3668"/>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3117" name="Freeform 4622"/>
                  <p:cNvSpPr>
                    <a:spLocks/>
                  </p:cNvSpPr>
                  <p:nvPr/>
                </p:nvSpPr>
                <p:spPr bwMode="auto">
                  <a:xfrm>
                    <a:off x="3196" y="3668"/>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3118" name="Freeform 4623"/>
                  <p:cNvSpPr>
                    <a:spLocks/>
                  </p:cNvSpPr>
                  <p:nvPr/>
                </p:nvSpPr>
                <p:spPr bwMode="auto">
                  <a:xfrm>
                    <a:off x="3197" y="3668"/>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3119" name="Freeform 4624"/>
                  <p:cNvSpPr>
                    <a:spLocks/>
                  </p:cNvSpPr>
                  <p:nvPr/>
                </p:nvSpPr>
                <p:spPr bwMode="auto">
                  <a:xfrm>
                    <a:off x="3197" y="3668"/>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3120" name="Freeform 4625"/>
                  <p:cNvSpPr>
                    <a:spLocks/>
                  </p:cNvSpPr>
                  <p:nvPr/>
                </p:nvSpPr>
                <p:spPr bwMode="auto">
                  <a:xfrm>
                    <a:off x="3198" y="3668"/>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3121" name="Freeform 4626"/>
                  <p:cNvSpPr>
                    <a:spLocks/>
                  </p:cNvSpPr>
                  <p:nvPr/>
                </p:nvSpPr>
                <p:spPr bwMode="auto">
                  <a:xfrm>
                    <a:off x="3198" y="3668"/>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3122" name="Freeform 4627"/>
                  <p:cNvSpPr>
                    <a:spLocks/>
                  </p:cNvSpPr>
                  <p:nvPr/>
                </p:nvSpPr>
                <p:spPr bwMode="auto">
                  <a:xfrm>
                    <a:off x="3198" y="3668"/>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3123" name="Freeform 4628"/>
                  <p:cNvSpPr>
                    <a:spLocks/>
                  </p:cNvSpPr>
                  <p:nvPr/>
                </p:nvSpPr>
                <p:spPr bwMode="auto">
                  <a:xfrm>
                    <a:off x="3199" y="3668"/>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3124" name="Freeform 4629"/>
                  <p:cNvSpPr>
                    <a:spLocks/>
                  </p:cNvSpPr>
                  <p:nvPr/>
                </p:nvSpPr>
                <p:spPr bwMode="auto">
                  <a:xfrm>
                    <a:off x="3199" y="3668"/>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3125" name="Freeform 4630"/>
                  <p:cNvSpPr>
                    <a:spLocks/>
                  </p:cNvSpPr>
                  <p:nvPr/>
                </p:nvSpPr>
                <p:spPr bwMode="auto">
                  <a:xfrm>
                    <a:off x="3200" y="3668"/>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3126" name="Freeform 4631"/>
                  <p:cNvSpPr>
                    <a:spLocks/>
                  </p:cNvSpPr>
                  <p:nvPr/>
                </p:nvSpPr>
                <p:spPr bwMode="auto">
                  <a:xfrm>
                    <a:off x="3200" y="3667"/>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3127" name="Freeform 4632"/>
                  <p:cNvSpPr>
                    <a:spLocks/>
                  </p:cNvSpPr>
                  <p:nvPr/>
                </p:nvSpPr>
                <p:spPr bwMode="auto">
                  <a:xfrm>
                    <a:off x="3201" y="3667"/>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3128" name="Freeform 4633"/>
                  <p:cNvSpPr>
                    <a:spLocks/>
                  </p:cNvSpPr>
                  <p:nvPr/>
                </p:nvSpPr>
                <p:spPr bwMode="auto">
                  <a:xfrm>
                    <a:off x="3201" y="3668"/>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3129" name="Freeform 4634"/>
                  <p:cNvSpPr>
                    <a:spLocks/>
                  </p:cNvSpPr>
                  <p:nvPr/>
                </p:nvSpPr>
                <p:spPr bwMode="auto">
                  <a:xfrm>
                    <a:off x="3202" y="3668"/>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3130" name="Freeform 4635"/>
                  <p:cNvSpPr>
                    <a:spLocks/>
                  </p:cNvSpPr>
                  <p:nvPr/>
                </p:nvSpPr>
                <p:spPr bwMode="auto">
                  <a:xfrm>
                    <a:off x="3202" y="3668"/>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3131" name="Freeform 4636"/>
                  <p:cNvSpPr>
                    <a:spLocks/>
                  </p:cNvSpPr>
                  <p:nvPr/>
                </p:nvSpPr>
                <p:spPr bwMode="auto">
                  <a:xfrm>
                    <a:off x="3203" y="3668"/>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3132" name="Freeform 4637"/>
                  <p:cNvSpPr>
                    <a:spLocks/>
                  </p:cNvSpPr>
                  <p:nvPr/>
                </p:nvSpPr>
                <p:spPr bwMode="auto">
                  <a:xfrm>
                    <a:off x="3203" y="3668"/>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3133" name="Freeform 4638"/>
                  <p:cNvSpPr>
                    <a:spLocks/>
                  </p:cNvSpPr>
                  <p:nvPr/>
                </p:nvSpPr>
                <p:spPr bwMode="auto">
                  <a:xfrm>
                    <a:off x="3204" y="3668"/>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3134" name="Freeform 4639"/>
                  <p:cNvSpPr>
                    <a:spLocks/>
                  </p:cNvSpPr>
                  <p:nvPr/>
                </p:nvSpPr>
                <p:spPr bwMode="auto">
                  <a:xfrm>
                    <a:off x="3204" y="3668"/>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3135" name="Freeform 4640"/>
                  <p:cNvSpPr>
                    <a:spLocks/>
                  </p:cNvSpPr>
                  <p:nvPr/>
                </p:nvSpPr>
                <p:spPr bwMode="auto">
                  <a:xfrm>
                    <a:off x="3205" y="3668"/>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3136" name="Freeform 4641"/>
                  <p:cNvSpPr>
                    <a:spLocks/>
                  </p:cNvSpPr>
                  <p:nvPr/>
                </p:nvSpPr>
                <p:spPr bwMode="auto">
                  <a:xfrm>
                    <a:off x="3205" y="3668"/>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3137" name="Freeform 4642"/>
                  <p:cNvSpPr>
                    <a:spLocks/>
                  </p:cNvSpPr>
                  <p:nvPr/>
                </p:nvSpPr>
                <p:spPr bwMode="auto">
                  <a:xfrm>
                    <a:off x="3206" y="3668"/>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3138" name="Freeform 4643"/>
                  <p:cNvSpPr>
                    <a:spLocks/>
                  </p:cNvSpPr>
                  <p:nvPr/>
                </p:nvSpPr>
                <p:spPr bwMode="auto">
                  <a:xfrm>
                    <a:off x="3206" y="3668"/>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3139" name="Freeform 4644"/>
                  <p:cNvSpPr>
                    <a:spLocks/>
                  </p:cNvSpPr>
                  <p:nvPr/>
                </p:nvSpPr>
                <p:spPr bwMode="auto">
                  <a:xfrm>
                    <a:off x="3207" y="3668"/>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3140" name="Freeform 4645"/>
                  <p:cNvSpPr>
                    <a:spLocks/>
                  </p:cNvSpPr>
                  <p:nvPr/>
                </p:nvSpPr>
                <p:spPr bwMode="auto">
                  <a:xfrm>
                    <a:off x="3207" y="3668"/>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3141" name="Freeform 4646"/>
                  <p:cNvSpPr>
                    <a:spLocks/>
                  </p:cNvSpPr>
                  <p:nvPr/>
                </p:nvSpPr>
                <p:spPr bwMode="auto">
                  <a:xfrm>
                    <a:off x="3207" y="3668"/>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3142" name="Freeform 4647"/>
                  <p:cNvSpPr>
                    <a:spLocks/>
                  </p:cNvSpPr>
                  <p:nvPr/>
                </p:nvSpPr>
                <p:spPr bwMode="auto">
                  <a:xfrm>
                    <a:off x="3208" y="3668"/>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3143" name="Freeform 4648"/>
                  <p:cNvSpPr>
                    <a:spLocks/>
                  </p:cNvSpPr>
                  <p:nvPr/>
                </p:nvSpPr>
                <p:spPr bwMode="auto">
                  <a:xfrm>
                    <a:off x="3208" y="3667"/>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3144" name="Freeform 4649"/>
                  <p:cNvSpPr>
                    <a:spLocks/>
                  </p:cNvSpPr>
                  <p:nvPr/>
                </p:nvSpPr>
                <p:spPr bwMode="auto">
                  <a:xfrm>
                    <a:off x="3209" y="3667"/>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3145" name="Freeform 4650"/>
                  <p:cNvSpPr>
                    <a:spLocks/>
                  </p:cNvSpPr>
                  <p:nvPr/>
                </p:nvSpPr>
                <p:spPr bwMode="auto">
                  <a:xfrm>
                    <a:off x="3209" y="3667"/>
                    <a:ext cx="1" cy="1"/>
                  </a:xfrm>
                  <a:custGeom>
                    <a:avLst/>
                    <a:gdLst>
                      <a:gd name="T0" fmla="*/ 0 w 4"/>
                      <a:gd name="T1" fmla="*/ 2 h 2"/>
                      <a:gd name="T2" fmla="*/ 3 w 4"/>
                      <a:gd name="T3" fmla="*/ 0 h 2"/>
                      <a:gd name="T4" fmla="*/ 4 w 4"/>
                      <a:gd name="T5" fmla="*/ 0 h 2"/>
                      <a:gd name="T6" fmla="*/ 0 60000 65536"/>
                      <a:gd name="T7" fmla="*/ 0 60000 65536"/>
                      <a:gd name="T8" fmla="*/ 0 60000 65536"/>
                      <a:gd name="T9" fmla="*/ 0 w 4"/>
                      <a:gd name="T10" fmla="*/ 0 h 2"/>
                      <a:gd name="T11" fmla="*/ 4 w 4"/>
                      <a:gd name="T12" fmla="*/ 2 h 2"/>
                    </a:gdLst>
                    <a:ahLst/>
                    <a:cxnLst>
                      <a:cxn ang="T6">
                        <a:pos x="T0" y="T1"/>
                      </a:cxn>
                      <a:cxn ang="T7">
                        <a:pos x="T2" y="T3"/>
                      </a:cxn>
                      <a:cxn ang="T8">
                        <a:pos x="T4" y="T5"/>
                      </a:cxn>
                    </a:cxnLst>
                    <a:rect l="T9" t="T10" r="T11" b="T12"/>
                    <a:pathLst>
                      <a:path w="4" h="2">
                        <a:moveTo>
                          <a:pt x="0" y="2"/>
                        </a:moveTo>
                        <a:lnTo>
                          <a:pt x="3" y="0"/>
                        </a:lnTo>
                        <a:lnTo>
                          <a:pt x="4" y="0"/>
                        </a:lnTo>
                      </a:path>
                    </a:pathLst>
                  </a:custGeom>
                  <a:noFill/>
                  <a:ln w="6350">
                    <a:solidFill>
                      <a:srgbClr val="0C0CFF"/>
                    </a:solidFill>
                    <a:prstDash val="solid"/>
                    <a:round/>
                    <a:headEnd/>
                    <a:tailEnd/>
                  </a:ln>
                </p:spPr>
                <p:txBody>
                  <a:bodyPr/>
                  <a:lstStyle/>
                  <a:p>
                    <a:endParaRPr lang="en-US"/>
                  </a:p>
                </p:txBody>
              </p:sp>
              <p:sp>
                <p:nvSpPr>
                  <p:cNvPr id="3146" name="Freeform 4651"/>
                  <p:cNvSpPr>
                    <a:spLocks/>
                  </p:cNvSpPr>
                  <p:nvPr/>
                </p:nvSpPr>
                <p:spPr bwMode="auto">
                  <a:xfrm>
                    <a:off x="3210" y="3667"/>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3147" name="Freeform 4652"/>
                  <p:cNvSpPr>
                    <a:spLocks/>
                  </p:cNvSpPr>
                  <p:nvPr/>
                </p:nvSpPr>
                <p:spPr bwMode="auto">
                  <a:xfrm>
                    <a:off x="3210" y="3667"/>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3148" name="Freeform 4653"/>
                  <p:cNvSpPr>
                    <a:spLocks/>
                  </p:cNvSpPr>
                  <p:nvPr/>
                </p:nvSpPr>
                <p:spPr bwMode="auto">
                  <a:xfrm>
                    <a:off x="3211" y="3667"/>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3149" name="Freeform 4654"/>
                  <p:cNvSpPr>
                    <a:spLocks/>
                  </p:cNvSpPr>
                  <p:nvPr/>
                </p:nvSpPr>
                <p:spPr bwMode="auto">
                  <a:xfrm>
                    <a:off x="3211" y="3666"/>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3150" name="Freeform 4655"/>
                  <p:cNvSpPr>
                    <a:spLocks/>
                  </p:cNvSpPr>
                  <p:nvPr/>
                </p:nvSpPr>
                <p:spPr bwMode="auto">
                  <a:xfrm>
                    <a:off x="3212" y="3666"/>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3151" name="Freeform 4656"/>
                  <p:cNvSpPr>
                    <a:spLocks/>
                  </p:cNvSpPr>
                  <p:nvPr/>
                </p:nvSpPr>
                <p:spPr bwMode="auto">
                  <a:xfrm>
                    <a:off x="3212" y="3666"/>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3152" name="Freeform 4657"/>
                  <p:cNvSpPr>
                    <a:spLocks/>
                  </p:cNvSpPr>
                  <p:nvPr/>
                </p:nvSpPr>
                <p:spPr bwMode="auto">
                  <a:xfrm>
                    <a:off x="3212" y="3667"/>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3153" name="Freeform 4658"/>
                  <p:cNvSpPr>
                    <a:spLocks/>
                  </p:cNvSpPr>
                  <p:nvPr/>
                </p:nvSpPr>
                <p:spPr bwMode="auto">
                  <a:xfrm>
                    <a:off x="3213" y="3667"/>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3154" name="Freeform 4659"/>
                  <p:cNvSpPr>
                    <a:spLocks/>
                  </p:cNvSpPr>
                  <p:nvPr/>
                </p:nvSpPr>
                <p:spPr bwMode="auto">
                  <a:xfrm>
                    <a:off x="3213" y="3667"/>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3155" name="Freeform 4660"/>
                  <p:cNvSpPr>
                    <a:spLocks/>
                  </p:cNvSpPr>
                  <p:nvPr/>
                </p:nvSpPr>
                <p:spPr bwMode="auto">
                  <a:xfrm>
                    <a:off x="3214" y="3667"/>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3156" name="Freeform 4661"/>
                  <p:cNvSpPr>
                    <a:spLocks/>
                  </p:cNvSpPr>
                  <p:nvPr/>
                </p:nvSpPr>
                <p:spPr bwMode="auto">
                  <a:xfrm>
                    <a:off x="3214" y="3667"/>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3157" name="Freeform 4662"/>
                  <p:cNvSpPr>
                    <a:spLocks/>
                  </p:cNvSpPr>
                  <p:nvPr/>
                </p:nvSpPr>
                <p:spPr bwMode="auto">
                  <a:xfrm>
                    <a:off x="3215" y="3667"/>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3158" name="Freeform 4663"/>
                  <p:cNvSpPr>
                    <a:spLocks/>
                  </p:cNvSpPr>
                  <p:nvPr/>
                </p:nvSpPr>
                <p:spPr bwMode="auto">
                  <a:xfrm>
                    <a:off x="3215" y="3667"/>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3159" name="Freeform 4664"/>
                  <p:cNvSpPr>
                    <a:spLocks/>
                  </p:cNvSpPr>
                  <p:nvPr/>
                </p:nvSpPr>
                <p:spPr bwMode="auto">
                  <a:xfrm>
                    <a:off x="3216" y="3667"/>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3160" name="Freeform 4665"/>
                  <p:cNvSpPr>
                    <a:spLocks/>
                  </p:cNvSpPr>
                  <p:nvPr/>
                </p:nvSpPr>
                <p:spPr bwMode="auto">
                  <a:xfrm>
                    <a:off x="3216" y="3667"/>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3161" name="Freeform 4666"/>
                  <p:cNvSpPr>
                    <a:spLocks/>
                  </p:cNvSpPr>
                  <p:nvPr/>
                </p:nvSpPr>
                <p:spPr bwMode="auto">
                  <a:xfrm>
                    <a:off x="3217" y="3667"/>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3162" name="Freeform 4667"/>
                  <p:cNvSpPr>
                    <a:spLocks/>
                  </p:cNvSpPr>
                  <p:nvPr/>
                </p:nvSpPr>
                <p:spPr bwMode="auto">
                  <a:xfrm>
                    <a:off x="3217" y="3667"/>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3163" name="Freeform 4668"/>
                  <p:cNvSpPr>
                    <a:spLocks/>
                  </p:cNvSpPr>
                  <p:nvPr/>
                </p:nvSpPr>
                <p:spPr bwMode="auto">
                  <a:xfrm>
                    <a:off x="3218" y="3666"/>
                    <a:ext cx="1" cy="1"/>
                  </a:xfrm>
                  <a:custGeom>
                    <a:avLst/>
                    <a:gdLst>
                      <a:gd name="T0" fmla="*/ 0 w 4"/>
                      <a:gd name="T1" fmla="*/ 2 h 2"/>
                      <a:gd name="T2" fmla="*/ 3 w 4"/>
                      <a:gd name="T3" fmla="*/ 0 h 2"/>
                      <a:gd name="T4" fmla="*/ 4 w 4"/>
                      <a:gd name="T5" fmla="*/ 0 h 2"/>
                      <a:gd name="T6" fmla="*/ 0 60000 65536"/>
                      <a:gd name="T7" fmla="*/ 0 60000 65536"/>
                      <a:gd name="T8" fmla="*/ 0 60000 65536"/>
                      <a:gd name="T9" fmla="*/ 0 w 4"/>
                      <a:gd name="T10" fmla="*/ 0 h 2"/>
                      <a:gd name="T11" fmla="*/ 4 w 4"/>
                      <a:gd name="T12" fmla="*/ 2 h 2"/>
                    </a:gdLst>
                    <a:ahLst/>
                    <a:cxnLst>
                      <a:cxn ang="T6">
                        <a:pos x="T0" y="T1"/>
                      </a:cxn>
                      <a:cxn ang="T7">
                        <a:pos x="T2" y="T3"/>
                      </a:cxn>
                      <a:cxn ang="T8">
                        <a:pos x="T4" y="T5"/>
                      </a:cxn>
                    </a:cxnLst>
                    <a:rect l="T9" t="T10" r="T11" b="T12"/>
                    <a:pathLst>
                      <a:path w="4" h="2">
                        <a:moveTo>
                          <a:pt x="0" y="2"/>
                        </a:moveTo>
                        <a:lnTo>
                          <a:pt x="3" y="0"/>
                        </a:lnTo>
                        <a:lnTo>
                          <a:pt x="4" y="0"/>
                        </a:lnTo>
                      </a:path>
                    </a:pathLst>
                  </a:custGeom>
                  <a:noFill/>
                  <a:ln w="6350">
                    <a:solidFill>
                      <a:srgbClr val="0C0CFF"/>
                    </a:solidFill>
                    <a:prstDash val="solid"/>
                    <a:round/>
                    <a:headEnd/>
                    <a:tailEnd/>
                  </a:ln>
                </p:spPr>
                <p:txBody>
                  <a:bodyPr/>
                  <a:lstStyle/>
                  <a:p>
                    <a:endParaRPr lang="en-US"/>
                  </a:p>
                </p:txBody>
              </p:sp>
              <p:sp>
                <p:nvSpPr>
                  <p:cNvPr id="3164" name="Freeform 4669"/>
                  <p:cNvSpPr>
                    <a:spLocks/>
                  </p:cNvSpPr>
                  <p:nvPr/>
                </p:nvSpPr>
                <p:spPr bwMode="auto">
                  <a:xfrm>
                    <a:off x="3218" y="3666"/>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3165" name="Freeform 4670"/>
                  <p:cNvSpPr>
                    <a:spLocks/>
                  </p:cNvSpPr>
                  <p:nvPr/>
                </p:nvSpPr>
                <p:spPr bwMode="auto">
                  <a:xfrm>
                    <a:off x="3218" y="3666"/>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3166" name="Freeform 4671"/>
                  <p:cNvSpPr>
                    <a:spLocks/>
                  </p:cNvSpPr>
                  <p:nvPr/>
                </p:nvSpPr>
                <p:spPr bwMode="auto">
                  <a:xfrm>
                    <a:off x="3219" y="3666"/>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3167" name="Freeform 4672"/>
                  <p:cNvSpPr>
                    <a:spLocks/>
                  </p:cNvSpPr>
                  <p:nvPr/>
                </p:nvSpPr>
                <p:spPr bwMode="auto">
                  <a:xfrm>
                    <a:off x="3219" y="3666"/>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3168" name="Freeform 4673"/>
                  <p:cNvSpPr>
                    <a:spLocks/>
                  </p:cNvSpPr>
                  <p:nvPr/>
                </p:nvSpPr>
                <p:spPr bwMode="auto">
                  <a:xfrm>
                    <a:off x="3220" y="3666"/>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3169" name="Freeform 4674"/>
                  <p:cNvSpPr>
                    <a:spLocks/>
                  </p:cNvSpPr>
                  <p:nvPr/>
                </p:nvSpPr>
                <p:spPr bwMode="auto">
                  <a:xfrm>
                    <a:off x="3220" y="3666"/>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3170" name="Freeform 4675"/>
                  <p:cNvSpPr>
                    <a:spLocks/>
                  </p:cNvSpPr>
                  <p:nvPr/>
                </p:nvSpPr>
                <p:spPr bwMode="auto">
                  <a:xfrm>
                    <a:off x="3221" y="3666"/>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3171" name="Freeform 4676"/>
                  <p:cNvSpPr>
                    <a:spLocks/>
                  </p:cNvSpPr>
                  <p:nvPr/>
                </p:nvSpPr>
                <p:spPr bwMode="auto">
                  <a:xfrm>
                    <a:off x="3221" y="3666"/>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3172" name="Freeform 4677"/>
                  <p:cNvSpPr>
                    <a:spLocks/>
                  </p:cNvSpPr>
                  <p:nvPr/>
                </p:nvSpPr>
                <p:spPr bwMode="auto">
                  <a:xfrm>
                    <a:off x="3222" y="3665"/>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3173" name="Freeform 4678"/>
                  <p:cNvSpPr>
                    <a:spLocks/>
                  </p:cNvSpPr>
                  <p:nvPr/>
                </p:nvSpPr>
                <p:spPr bwMode="auto">
                  <a:xfrm>
                    <a:off x="3222" y="3665"/>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3174" name="Freeform 4679"/>
                  <p:cNvSpPr>
                    <a:spLocks/>
                  </p:cNvSpPr>
                  <p:nvPr/>
                </p:nvSpPr>
                <p:spPr bwMode="auto">
                  <a:xfrm>
                    <a:off x="3223" y="3665"/>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3175" name="Freeform 4680"/>
                  <p:cNvSpPr>
                    <a:spLocks/>
                  </p:cNvSpPr>
                  <p:nvPr/>
                </p:nvSpPr>
                <p:spPr bwMode="auto">
                  <a:xfrm>
                    <a:off x="3223" y="3665"/>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3176" name="Freeform 4681"/>
                  <p:cNvSpPr>
                    <a:spLocks/>
                  </p:cNvSpPr>
                  <p:nvPr/>
                </p:nvSpPr>
                <p:spPr bwMode="auto">
                  <a:xfrm>
                    <a:off x="3223" y="3665"/>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3177" name="Freeform 4682"/>
                  <p:cNvSpPr>
                    <a:spLocks/>
                  </p:cNvSpPr>
                  <p:nvPr/>
                </p:nvSpPr>
                <p:spPr bwMode="auto">
                  <a:xfrm>
                    <a:off x="3224" y="3665"/>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3178" name="Freeform 4683"/>
                  <p:cNvSpPr>
                    <a:spLocks/>
                  </p:cNvSpPr>
                  <p:nvPr/>
                </p:nvSpPr>
                <p:spPr bwMode="auto">
                  <a:xfrm>
                    <a:off x="3224" y="3665"/>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3179" name="Freeform 4684"/>
                  <p:cNvSpPr>
                    <a:spLocks/>
                  </p:cNvSpPr>
                  <p:nvPr/>
                </p:nvSpPr>
                <p:spPr bwMode="auto">
                  <a:xfrm>
                    <a:off x="3225" y="3665"/>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3180" name="Freeform 4685"/>
                  <p:cNvSpPr>
                    <a:spLocks/>
                  </p:cNvSpPr>
                  <p:nvPr/>
                </p:nvSpPr>
                <p:spPr bwMode="auto">
                  <a:xfrm>
                    <a:off x="3225" y="3665"/>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3181" name="Freeform 4686"/>
                  <p:cNvSpPr>
                    <a:spLocks/>
                  </p:cNvSpPr>
                  <p:nvPr/>
                </p:nvSpPr>
                <p:spPr bwMode="auto">
                  <a:xfrm>
                    <a:off x="3226" y="3665"/>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3182" name="Freeform 4687"/>
                  <p:cNvSpPr>
                    <a:spLocks/>
                  </p:cNvSpPr>
                  <p:nvPr/>
                </p:nvSpPr>
                <p:spPr bwMode="auto">
                  <a:xfrm>
                    <a:off x="3226" y="3665"/>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3183" name="Freeform 4688"/>
                  <p:cNvSpPr>
                    <a:spLocks/>
                  </p:cNvSpPr>
                  <p:nvPr/>
                </p:nvSpPr>
                <p:spPr bwMode="auto">
                  <a:xfrm>
                    <a:off x="3227" y="3665"/>
                    <a:ext cx="1" cy="1"/>
                  </a:xfrm>
                  <a:custGeom>
                    <a:avLst/>
                    <a:gdLst>
                      <a:gd name="T0" fmla="*/ 0 w 3"/>
                      <a:gd name="T1" fmla="*/ 0 h 2"/>
                      <a:gd name="T2" fmla="*/ 2 w 3"/>
                      <a:gd name="T3" fmla="*/ 2 h 2"/>
                      <a:gd name="T4" fmla="*/ 3 w 3"/>
                      <a:gd name="T5" fmla="*/ 2 h 2"/>
                      <a:gd name="T6" fmla="*/ 0 60000 65536"/>
                      <a:gd name="T7" fmla="*/ 0 60000 65536"/>
                      <a:gd name="T8" fmla="*/ 0 60000 65536"/>
                      <a:gd name="T9" fmla="*/ 0 w 3"/>
                      <a:gd name="T10" fmla="*/ 0 h 2"/>
                      <a:gd name="T11" fmla="*/ 3 w 3"/>
                      <a:gd name="T12" fmla="*/ 2 h 2"/>
                    </a:gdLst>
                    <a:ahLst/>
                    <a:cxnLst>
                      <a:cxn ang="T6">
                        <a:pos x="T0" y="T1"/>
                      </a:cxn>
                      <a:cxn ang="T7">
                        <a:pos x="T2" y="T3"/>
                      </a:cxn>
                      <a:cxn ang="T8">
                        <a:pos x="T4" y="T5"/>
                      </a:cxn>
                    </a:cxnLst>
                    <a:rect l="T9" t="T10" r="T11" b="T12"/>
                    <a:pathLst>
                      <a:path w="3" h="2">
                        <a:moveTo>
                          <a:pt x="0" y="0"/>
                        </a:moveTo>
                        <a:lnTo>
                          <a:pt x="2" y="2"/>
                        </a:lnTo>
                        <a:lnTo>
                          <a:pt x="3" y="2"/>
                        </a:lnTo>
                      </a:path>
                    </a:pathLst>
                  </a:custGeom>
                  <a:noFill/>
                  <a:ln w="6350">
                    <a:solidFill>
                      <a:srgbClr val="0C0CFF"/>
                    </a:solidFill>
                    <a:prstDash val="solid"/>
                    <a:round/>
                    <a:headEnd/>
                    <a:tailEnd/>
                  </a:ln>
                </p:spPr>
                <p:txBody>
                  <a:bodyPr/>
                  <a:lstStyle/>
                  <a:p>
                    <a:endParaRPr lang="en-US"/>
                  </a:p>
                </p:txBody>
              </p:sp>
              <p:sp>
                <p:nvSpPr>
                  <p:cNvPr id="3184" name="Freeform 4689"/>
                  <p:cNvSpPr>
                    <a:spLocks/>
                  </p:cNvSpPr>
                  <p:nvPr/>
                </p:nvSpPr>
                <p:spPr bwMode="auto">
                  <a:xfrm>
                    <a:off x="3227" y="3666"/>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3185" name="Freeform 4690"/>
                  <p:cNvSpPr>
                    <a:spLocks/>
                  </p:cNvSpPr>
                  <p:nvPr/>
                </p:nvSpPr>
                <p:spPr bwMode="auto">
                  <a:xfrm>
                    <a:off x="3228" y="3666"/>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3186" name="Freeform 4691"/>
                  <p:cNvSpPr>
                    <a:spLocks/>
                  </p:cNvSpPr>
                  <p:nvPr/>
                </p:nvSpPr>
                <p:spPr bwMode="auto">
                  <a:xfrm>
                    <a:off x="3228" y="3666"/>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3187" name="Freeform 4692"/>
                  <p:cNvSpPr>
                    <a:spLocks/>
                  </p:cNvSpPr>
                  <p:nvPr/>
                </p:nvSpPr>
                <p:spPr bwMode="auto">
                  <a:xfrm>
                    <a:off x="3229" y="3666"/>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3188" name="Freeform 4693"/>
                  <p:cNvSpPr>
                    <a:spLocks/>
                  </p:cNvSpPr>
                  <p:nvPr/>
                </p:nvSpPr>
                <p:spPr bwMode="auto">
                  <a:xfrm>
                    <a:off x="3229" y="3666"/>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3189" name="Freeform 4694"/>
                  <p:cNvSpPr>
                    <a:spLocks/>
                  </p:cNvSpPr>
                  <p:nvPr/>
                </p:nvSpPr>
                <p:spPr bwMode="auto">
                  <a:xfrm>
                    <a:off x="3230" y="3666"/>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3190" name="Freeform 4695"/>
                  <p:cNvSpPr>
                    <a:spLocks/>
                  </p:cNvSpPr>
                  <p:nvPr/>
                </p:nvSpPr>
                <p:spPr bwMode="auto">
                  <a:xfrm>
                    <a:off x="3230" y="3666"/>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3191" name="Freeform 4696"/>
                  <p:cNvSpPr>
                    <a:spLocks/>
                  </p:cNvSpPr>
                  <p:nvPr/>
                </p:nvSpPr>
                <p:spPr bwMode="auto">
                  <a:xfrm>
                    <a:off x="3231" y="3666"/>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3192" name="Freeform 4697"/>
                  <p:cNvSpPr>
                    <a:spLocks/>
                  </p:cNvSpPr>
                  <p:nvPr/>
                </p:nvSpPr>
                <p:spPr bwMode="auto">
                  <a:xfrm>
                    <a:off x="3231" y="3666"/>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3193" name="Freeform 4698"/>
                  <p:cNvSpPr>
                    <a:spLocks/>
                  </p:cNvSpPr>
                  <p:nvPr/>
                </p:nvSpPr>
                <p:spPr bwMode="auto">
                  <a:xfrm>
                    <a:off x="3231" y="3666"/>
                    <a:ext cx="1" cy="1"/>
                  </a:xfrm>
                  <a:custGeom>
                    <a:avLst/>
                    <a:gdLst>
                      <a:gd name="T0" fmla="*/ 0 w 3"/>
                      <a:gd name="T1" fmla="*/ 2 h 2"/>
                      <a:gd name="T2" fmla="*/ 2 w 3"/>
                      <a:gd name="T3" fmla="*/ 0 h 2"/>
                      <a:gd name="T4" fmla="*/ 3 w 3"/>
                      <a:gd name="T5" fmla="*/ 0 h 2"/>
                      <a:gd name="T6" fmla="*/ 0 60000 65536"/>
                      <a:gd name="T7" fmla="*/ 0 60000 65536"/>
                      <a:gd name="T8" fmla="*/ 0 60000 65536"/>
                      <a:gd name="T9" fmla="*/ 0 w 3"/>
                      <a:gd name="T10" fmla="*/ 0 h 2"/>
                      <a:gd name="T11" fmla="*/ 3 w 3"/>
                      <a:gd name="T12" fmla="*/ 2 h 2"/>
                    </a:gdLst>
                    <a:ahLst/>
                    <a:cxnLst>
                      <a:cxn ang="T6">
                        <a:pos x="T0" y="T1"/>
                      </a:cxn>
                      <a:cxn ang="T7">
                        <a:pos x="T2" y="T3"/>
                      </a:cxn>
                      <a:cxn ang="T8">
                        <a:pos x="T4" y="T5"/>
                      </a:cxn>
                    </a:cxnLst>
                    <a:rect l="T9" t="T10" r="T11" b="T12"/>
                    <a:pathLst>
                      <a:path w="3" h="2">
                        <a:moveTo>
                          <a:pt x="0" y="2"/>
                        </a:moveTo>
                        <a:lnTo>
                          <a:pt x="2" y="0"/>
                        </a:lnTo>
                        <a:lnTo>
                          <a:pt x="3" y="0"/>
                        </a:lnTo>
                      </a:path>
                    </a:pathLst>
                  </a:custGeom>
                  <a:noFill/>
                  <a:ln w="6350">
                    <a:solidFill>
                      <a:srgbClr val="0C0CFF"/>
                    </a:solidFill>
                    <a:prstDash val="solid"/>
                    <a:round/>
                    <a:headEnd/>
                    <a:tailEnd/>
                  </a:ln>
                </p:spPr>
                <p:txBody>
                  <a:bodyPr/>
                  <a:lstStyle/>
                  <a:p>
                    <a:endParaRPr lang="en-US"/>
                  </a:p>
                </p:txBody>
              </p:sp>
              <p:sp>
                <p:nvSpPr>
                  <p:cNvPr id="3194" name="Freeform 4699"/>
                  <p:cNvSpPr>
                    <a:spLocks/>
                  </p:cNvSpPr>
                  <p:nvPr/>
                </p:nvSpPr>
                <p:spPr bwMode="auto">
                  <a:xfrm>
                    <a:off x="3232" y="3665"/>
                    <a:ext cx="1" cy="1"/>
                  </a:xfrm>
                  <a:custGeom>
                    <a:avLst/>
                    <a:gdLst>
                      <a:gd name="T0" fmla="*/ 0 w 4"/>
                      <a:gd name="T1" fmla="*/ 2 h 2"/>
                      <a:gd name="T2" fmla="*/ 3 w 4"/>
                      <a:gd name="T3" fmla="*/ 0 h 2"/>
                      <a:gd name="T4" fmla="*/ 4 w 4"/>
                      <a:gd name="T5" fmla="*/ 0 h 2"/>
                      <a:gd name="T6" fmla="*/ 0 60000 65536"/>
                      <a:gd name="T7" fmla="*/ 0 60000 65536"/>
                      <a:gd name="T8" fmla="*/ 0 60000 65536"/>
                      <a:gd name="T9" fmla="*/ 0 w 4"/>
                      <a:gd name="T10" fmla="*/ 0 h 2"/>
                      <a:gd name="T11" fmla="*/ 4 w 4"/>
                      <a:gd name="T12" fmla="*/ 2 h 2"/>
                    </a:gdLst>
                    <a:ahLst/>
                    <a:cxnLst>
                      <a:cxn ang="T6">
                        <a:pos x="T0" y="T1"/>
                      </a:cxn>
                      <a:cxn ang="T7">
                        <a:pos x="T2" y="T3"/>
                      </a:cxn>
                      <a:cxn ang="T8">
                        <a:pos x="T4" y="T5"/>
                      </a:cxn>
                    </a:cxnLst>
                    <a:rect l="T9" t="T10" r="T11" b="T12"/>
                    <a:pathLst>
                      <a:path w="4" h="2">
                        <a:moveTo>
                          <a:pt x="0" y="2"/>
                        </a:moveTo>
                        <a:lnTo>
                          <a:pt x="3" y="0"/>
                        </a:lnTo>
                        <a:lnTo>
                          <a:pt x="4" y="0"/>
                        </a:lnTo>
                      </a:path>
                    </a:pathLst>
                  </a:custGeom>
                  <a:noFill/>
                  <a:ln w="6350">
                    <a:solidFill>
                      <a:srgbClr val="0C0CFF"/>
                    </a:solidFill>
                    <a:prstDash val="solid"/>
                    <a:round/>
                    <a:headEnd/>
                    <a:tailEnd/>
                  </a:ln>
                </p:spPr>
                <p:txBody>
                  <a:bodyPr/>
                  <a:lstStyle/>
                  <a:p>
                    <a:endParaRPr lang="en-US"/>
                  </a:p>
                </p:txBody>
              </p:sp>
              <p:sp>
                <p:nvSpPr>
                  <p:cNvPr id="3195" name="Freeform 4700"/>
                  <p:cNvSpPr>
                    <a:spLocks/>
                  </p:cNvSpPr>
                  <p:nvPr/>
                </p:nvSpPr>
                <p:spPr bwMode="auto">
                  <a:xfrm>
                    <a:off x="3232" y="3665"/>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3196" name="Freeform 4701"/>
                  <p:cNvSpPr>
                    <a:spLocks/>
                  </p:cNvSpPr>
                  <p:nvPr/>
                </p:nvSpPr>
                <p:spPr bwMode="auto">
                  <a:xfrm>
                    <a:off x="3233" y="3665"/>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3197" name="Freeform 4702"/>
                  <p:cNvSpPr>
                    <a:spLocks/>
                  </p:cNvSpPr>
                  <p:nvPr/>
                </p:nvSpPr>
                <p:spPr bwMode="auto">
                  <a:xfrm>
                    <a:off x="3233" y="3665"/>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3198" name="Freeform 4703"/>
                  <p:cNvSpPr>
                    <a:spLocks/>
                  </p:cNvSpPr>
                  <p:nvPr/>
                </p:nvSpPr>
                <p:spPr bwMode="auto">
                  <a:xfrm>
                    <a:off x="3234" y="3665"/>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3199" name="Freeform 4704"/>
                  <p:cNvSpPr>
                    <a:spLocks/>
                  </p:cNvSpPr>
                  <p:nvPr/>
                </p:nvSpPr>
                <p:spPr bwMode="auto">
                  <a:xfrm>
                    <a:off x="3234" y="3665"/>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3200" name="Freeform 4705"/>
                  <p:cNvSpPr>
                    <a:spLocks/>
                  </p:cNvSpPr>
                  <p:nvPr/>
                </p:nvSpPr>
                <p:spPr bwMode="auto">
                  <a:xfrm>
                    <a:off x="3235" y="3665"/>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3201" name="Freeform 4706"/>
                  <p:cNvSpPr>
                    <a:spLocks/>
                  </p:cNvSpPr>
                  <p:nvPr/>
                </p:nvSpPr>
                <p:spPr bwMode="auto">
                  <a:xfrm>
                    <a:off x="3235" y="3665"/>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3202" name="Freeform 4707"/>
                  <p:cNvSpPr>
                    <a:spLocks/>
                  </p:cNvSpPr>
                  <p:nvPr/>
                </p:nvSpPr>
                <p:spPr bwMode="auto">
                  <a:xfrm>
                    <a:off x="3236" y="3665"/>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3203" name="Freeform 4708"/>
                  <p:cNvSpPr>
                    <a:spLocks/>
                  </p:cNvSpPr>
                  <p:nvPr/>
                </p:nvSpPr>
                <p:spPr bwMode="auto">
                  <a:xfrm>
                    <a:off x="3236" y="3665"/>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3204" name="Freeform 4709"/>
                  <p:cNvSpPr>
                    <a:spLocks/>
                  </p:cNvSpPr>
                  <p:nvPr/>
                </p:nvSpPr>
                <p:spPr bwMode="auto">
                  <a:xfrm>
                    <a:off x="3237" y="3665"/>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3205" name="Freeform 4710"/>
                  <p:cNvSpPr>
                    <a:spLocks/>
                  </p:cNvSpPr>
                  <p:nvPr/>
                </p:nvSpPr>
                <p:spPr bwMode="auto">
                  <a:xfrm>
                    <a:off x="3237" y="3665"/>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3206" name="Freeform 4711"/>
                  <p:cNvSpPr>
                    <a:spLocks/>
                  </p:cNvSpPr>
                  <p:nvPr/>
                </p:nvSpPr>
                <p:spPr bwMode="auto">
                  <a:xfrm>
                    <a:off x="3237" y="3665"/>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3207" name="Freeform 4712"/>
                  <p:cNvSpPr>
                    <a:spLocks/>
                  </p:cNvSpPr>
                  <p:nvPr/>
                </p:nvSpPr>
                <p:spPr bwMode="auto">
                  <a:xfrm>
                    <a:off x="3238" y="3665"/>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3208" name="Freeform 4713"/>
                  <p:cNvSpPr>
                    <a:spLocks/>
                  </p:cNvSpPr>
                  <p:nvPr/>
                </p:nvSpPr>
                <p:spPr bwMode="auto">
                  <a:xfrm>
                    <a:off x="3238" y="3665"/>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3209" name="Freeform 4714"/>
                  <p:cNvSpPr>
                    <a:spLocks/>
                  </p:cNvSpPr>
                  <p:nvPr/>
                </p:nvSpPr>
                <p:spPr bwMode="auto">
                  <a:xfrm>
                    <a:off x="3239" y="3666"/>
                    <a:ext cx="1" cy="1"/>
                  </a:xfrm>
                  <a:custGeom>
                    <a:avLst/>
                    <a:gdLst>
                      <a:gd name="T0" fmla="*/ 0 w 4"/>
                      <a:gd name="T1" fmla="*/ 0 h 2"/>
                      <a:gd name="T2" fmla="*/ 3 w 4"/>
                      <a:gd name="T3" fmla="*/ 2 h 2"/>
                      <a:gd name="T4" fmla="*/ 4 w 4"/>
                      <a:gd name="T5" fmla="*/ 2 h 2"/>
                      <a:gd name="T6" fmla="*/ 0 60000 65536"/>
                      <a:gd name="T7" fmla="*/ 0 60000 65536"/>
                      <a:gd name="T8" fmla="*/ 0 60000 65536"/>
                      <a:gd name="T9" fmla="*/ 0 w 4"/>
                      <a:gd name="T10" fmla="*/ 0 h 2"/>
                      <a:gd name="T11" fmla="*/ 4 w 4"/>
                      <a:gd name="T12" fmla="*/ 2 h 2"/>
                    </a:gdLst>
                    <a:ahLst/>
                    <a:cxnLst>
                      <a:cxn ang="T6">
                        <a:pos x="T0" y="T1"/>
                      </a:cxn>
                      <a:cxn ang="T7">
                        <a:pos x="T2" y="T3"/>
                      </a:cxn>
                      <a:cxn ang="T8">
                        <a:pos x="T4" y="T5"/>
                      </a:cxn>
                    </a:cxnLst>
                    <a:rect l="T9" t="T10" r="T11" b="T12"/>
                    <a:pathLst>
                      <a:path w="4" h="2">
                        <a:moveTo>
                          <a:pt x="0" y="0"/>
                        </a:moveTo>
                        <a:lnTo>
                          <a:pt x="3" y="2"/>
                        </a:lnTo>
                        <a:lnTo>
                          <a:pt x="4" y="2"/>
                        </a:lnTo>
                      </a:path>
                    </a:pathLst>
                  </a:custGeom>
                  <a:noFill/>
                  <a:ln w="6350">
                    <a:solidFill>
                      <a:srgbClr val="0C0CFF"/>
                    </a:solidFill>
                    <a:prstDash val="solid"/>
                    <a:round/>
                    <a:headEnd/>
                    <a:tailEnd/>
                  </a:ln>
                </p:spPr>
                <p:txBody>
                  <a:bodyPr/>
                  <a:lstStyle/>
                  <a:p>
                    <a:endParaRPr lang="en-US"/>
                  </a:p>
                </p:txBody>
              </p:sp>
              <p:sp>
                <p:nvSpPr>
                  <p:cNvPr id="3210" name="Freeform 4715"/>
                  <p:cNvSpPr>
                    <a:spLocks/>
                  </p:cNvSpPr>
                  <p:nvPr/>
                </p:nvSpPr>
                <p:spPr bwMode="auto">
                  <a:xfrm>
                    <a:off x="3239" y="3666"/>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3211" name="Freeform 4716"/>
                  <p:cNvSpPr>
                    <a:spLocks/>
                  </p:cNvSpPr>
                  <p:nvPr/>
                </p:nvSpPr>
                <p:spPr bwMode="auto">
                  <a:xfrm>
                    <a:off x="3240" y="3666"/>
                    <a:ext cx="1" cy="1"/>
                  </a:xfrm>
                  <a:custGeom>
                    <a:avLst/>
                    <a:gdLst>
                      <a:gd name="T0" fmla="*/ 0 w 4"/>
                      <a:gd name="T1" fmla="*/ 0 h 2"/>
                      <a:gd name="T2" fmla="*/ 3 w 4"/>
                      <a:gd name="T3" fmla="*/ 2 h 2"/>
                      <a:gd name="T4" fmla="*/ 4 w 4"/>
                      <a:gd name="T5" fmla="*/ 2 h 2"/>
                      <a:gd name="T6" fmla="*/ 0 60000 65536"/>
                      <a:gd name="T7" fmla="*/ 0 60000 65536"/>
                      <a:gd name="T8" fmla="*/ 0 60000 65536"/>
                      <a:gd name="T9" fmla="*/ 0 w 4"/>
                      <a:gd name="T10" fmla="*/ 0 h 2"/>
                      <a:gd name="T11" fmla="*/ 4 w 4"/>
                      <a:gd name="T12" fmla="*/ 2 h 2"/>
                    </a:gdLst>
                    <a:ahLst/>
                    <a:cxnLst>
                      <a:cxn ang="T6">
                        <a:pos x="T0" y="T1"/>
                      </a:cxn>
                      <a:cxn ang="T7">
                        <a:pos x="T2" y="T3"/>
                      </a:cxn>
                      <a:cxn ang="T8">
                        <a:pos x="T4" y="T5"/>
                      </a:cxn>
                    </a:cxnLst>
                    <a:rect l="T9" t="T10" r="T11" b="T12"/>
                    <a:pathLst>
                      <a:path w="4" h="2">
                        <a:moveTo>
                          <a:pt x="0" y="0"/>
                        </a:moveTo>
                        <a:lnTo>
                          <a:pt x="3" y="2"/>
                        </a:lnTo>
                        <a:lnTo>
                          <a:pt x="4" y="2"/>
                        </a:lnTo>
                      </a:path>
                    </a:pathLst>
                  </a:custGeom>
                  <a:noFill/>
                  <a:ln w="6350">
                    <a:solidFill>
                      <a:srgbClr val="0C0CFF"/>
                    </a:solidFill>
                    <a:prstDash val="solid"/>
                    <a:round/>
                    <a:headEnd/>
                    <a:tailEnd/>
                  </a:ln>
                </p:spPr>
                <p:txBody>
                  <a:bodyPr/>
                  <a:lstStyle/>
                  <a:p>
                    <a:endParaRPr lang="en-US"/>
                  </a:p>
                </p:txBody>
              </p:sp>
              <p:sp>
                <p:nvSpPr>
                  <p:cNvPr id="3212" name="Freeform 4717"/>
                  <p:cNvSpPr>
                    <a:spLocks/>
                  </p:cNvSpPr>
                  <p:nvPr/>
                </p:nvSpPr>
                <p:spPr bwMode="auto">
                  <a:xfrm>
                    <a:off x="3240" y="3667"/>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3213" name="Freeform 4718"/>
                  <p:cNvSpPr>
                    <a:spLocks/>
                  </p:cNvSpPr>
                  <p:nvPr/>
                </p:nvSpPr>
                <p:spPr bwMode="auto">
                  <a:xfrm>
                    <a:off x="3241" y="3667"/>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3214" name="Freeform 4719"/>
                  <p:cNvSpPr>
                    <a:spLocks/>
                  </p:cNvSpPr>
                  <p:nvPr/>
                </p:nvSpPr>
                <p:spPr bwMode="auto">
                  <a:xfrm>
                    <a:off x="3241" y="3667"/>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3215" name="Freeform 4720"/>
                  <p:cNvSpPr>
                    <a:spLocks/>
                  </p:cNvSpPr>
                  <p:nvPr/>
                </p:nvSpPr>
                <p:spPr bwMode="auto">
                  <a:xfrm>
                    <a:off x="3242" y="3667"/>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3216" name="Freeform 4721"/>
                  <p:cNvSpPr>
                    <a:spLocks/>
                  </p:cNvSpPr>
                  <p:nvPr/>
                </p:nvSpPr>
                <p:spPr bwMode="auto">
                  <a:xfrm>
                    <a:off x="3242" y="3667"/>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3217" name="Freeform 4722"/>
                  <p:cNvSpPr>
                    <a:spLocks/>
                  </p:cNvSpPr>
                  <p:nvPr/>
                </p:nvSpPr>
                <p:spPr bwMode="auto">
                  <a:xfrm>
                    <a:off x="3242" y="3667"/>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3218" name="Freeform 4723"/>
                  <p:cNvSpPr>
                    <a:spLocks/>
                  </p:cNvSpPr>
                  <p:nvPr/>
                </p:nvSpPr>
                <p:spPr bwMode="auto">
                  <a:xfrm>
                    <a:off x="3243" y="3667"/>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3219" name="Freeform 4724"/>
                  <p:cNvSpPr>
                    <a:spLocks/>
                  </p:cNvSpPr>
                  <p:nvPr/>
                </p:nvSpPr>
                <p:spPr bwMode="auto">
                  <a:xfrm>
                    <a:off x="3243" y="3667"/>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3220" name="Freeform 4725"/>
                  <p:cNvSpPr>
                    <a:spLocks/>
                  </p:cNvSpPr>
                  <p:nvPr/>
                </p:nvSpPr>
                <p:spPr bwMode="auto">
                  <a:xfrm>
                    <a:off x="3244" y="3667"/>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3221" name="Freeform 4726"/>
                  <p:cNvSpPr>
                    <a:spLocks/>
                  </p:cNvSpPr>
                  <p:nvPr/>
                </p:nvSpPr>
                <p:spPr bwMode="auto">
                  <a:xfrm>
                    <a:off x="3244" y="3667"/>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3222" name="Freeform 4727"/>
                  <p:cNvSpPr>
                    <a:spLocks/>
                  </p:cNvSpPr>
                  <p:nvPr/>
                </p:nvSpPr>
                <p:spPr bwMode="auto">
                  <a:xfrm>
                    <a:off x="3245" y="3667"/>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3223" name="Freeform 4728"/>
                  <p:cNvSpPr>
                    <a:spLocks/>
                  </p:cNvSpPr>
                  <p:nvPr/>
                </p:nvSpPr>
                <p:spPr bwMode="auto">
                  <a:xfrm>
                    <a:off x="3245" y="3667"/>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3224" name="Freeform 4729"/>
                  <p:cNvSpPr>
                    <a:spLocks/>
                  </p:cNvSpPr>
                  <p:nvPr/>
                </p:nvSpPr>
                <p:spPr bwMode="auto">
                  <a:xfrm>
                    <a:off x="3246" y="3667"/>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3225" name="Freeform 4730"/>
                  <p:cNvSpPr>
                    <a:spLocks/>
                  </p:cNvSpPr>
                  <p:nvPr/>
                </p:nvSpPr>
                <p:spPr bwMode="auto">
                  <a:xfrm>
                    <a:off x="3246" y="3667"/>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3226" name="Freeform 4731"/>
                  <p:cNvSpPr>
                    <a:spLocks/>
                  </p:cNvSpPr>
                  <p:nvPr/>
                </p:nvSpPr>
                <p:spPr bwMode="auto">
                  <a:xfrm>
                    <a:off x="3247" y="3666"/>
                    <a:ext cx="1" cy="1"/>
                  </a:xfrm>
                  <a:custGeom>
                    <a:avLst/>
                    <a:gdLst>
                      <a:gd name="T0" fmla="*/ 0 w 3"/>
                      <a:gd name="T1" fmla="*/ 2 h 2"/>
                      <a:gd name="T2" fmla="*/ 2 w 3"/>
                      <a:gd name="T3" fmla="*/ 0 h 2"/>
                      <a:gd name="T4" fmla="*/ 3 w 3"/>
                      <a:gd name="T5" fmla="*/ 0 h 2"/>
                      <a:gd name="T6" fmla="*/ 0 60000 65536"/>
                      <a:gd name="T7" fmla="*/ 0 60000 65536"/>
                      <a:gd name="T8" fmla="*/ 0 60000 65536"/>
                      <a:gd name="T9" fmla="*/ 0 w 3"/>
                      <a:gd name="T10" fmla="*/ 0 h 2"/>
                      <a:gd name="T11" fmla="*/ 3 w 3"/>
                      <a:gd name="T12" fmla="*/ 2 h 2"/>
                    </a:gdLst>
                    <a:ahLst/>
                    <a:cxnLst>
                      <a:cxn ang="T6">
                        <a:pos x="T0" y="T1"/>
                      </a:cxn>
                      <a:cxn ang="T7">
                        <a:pos x="T2" y="T3"/>
                      </a:cxn>
                      <a:cxn ang="T8">
                        <a:pos x="T4" y="T5"/>
                      </a:cxn>
                    </a:cxnLst>
                    <a:rect l="T9" t="T10" r="T11" b="T12"/>
                    <a:pathLst>
                      <a:path w="3" h="2">
                        <a:moveTo>
                          <a:pt x="0" y="2"/>
                        </a:moveTo>
                        <a:lnTo>
                          <a:pt x="2" y="0"/>
                        </a:lnTo>
                        <a:lnTo>
                          <a:pt x="3" y="0"/>
                        </a:lnTo>
                      </a:path>
                    </a:pathLst>
                  </a:custGeom>
                  <a:noFill/>
                  <a:ln w="6350">
                    <a:solidFill>
                      <a:srgbClr val="0C0CFF"/>
                    </a:solidFill>
                    <a:prstDash val="solid"/>
                    <a:round/>
                    <a:headEnd/>
                    <a:tailEnd/>
                  </a:ln>
                </p:spPr>
                <p:txBody>
                  <a:bodyPr/>
                  <a:lstStyle/>
                  <a:p>
                    <a:endParaRPr lang="en-US"/>
                  </a:p>
                </p:txBody>
              </p:sp>
              <p:sp>
                <p:nvSpPr>
                  <p:cNvPr id="3227" name="Freeform 4732"/>
                  <p:cNvSpPr>
                    <a:spLocks/>
                  </p:cNvSpPr>
                  <p:nvPr/>
                </p:nvSpPr>
                <p:spPr bwMode="auto">
                  <a:xfrm>
                    <a:off x="3247" y="3666"/>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3228" name="Freeform 4733"/>
                  <p:cNvSpPr>
                    <a:spLocks/>
                  </p:cNvSpPr>
                  <p:nvPr/>
                </p:nvSpPr>
                <p:spPr bwMode="auto">
                  <a:xfrm>
                    <a:off x="3248" y="3666"/>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3229" name="Freeform 4734"/>
                  <p:cNvSpPr>
                    <a:spLocks/>
                  </p:cNvSpPr>
                  <p:nvPr/>
                </p:nvSpPr>
                <p:spPr bwMode="auto">
                  <a:xfrm>
                    <a:off x="3248" y="3666"/>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3230" name="Freeform 4735"/>
                  <p:cNvSpPr>
                    <a:spLocks/>
                  </p:cNvSpPr>
                  <p:nvPr/>
                </p:nvSpPr>
                <p:spPr bwMode="auto">
                  <a:xfrm>
                    <a:off x="3248" y="3665"/>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3231" name="Freeform 4736"/>
                  <p:cNvSpPr>
                    <a:spLocks/>
                  </p:cNvSpPr>
                  <p:nvPr/>
                </p:nvSpPr>
                <p:spPr bwMode="auto">
                  <a:xfrm>
                    <a:off x="3249" y="3665"/>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3232" name="Freeform 4737"/>
                  <p:cNvSpPr>
                    <a:spLocks/>
                  </p:cNvSpPr>
                  <p:nvPr/>
                </p:nvSpPr>
                <p:spPr bwMode="auto">
                  <a:xfrm>
                    <a:off x="3249" y="3665"/>
                    <a:ext cx="1" cy="1"/>
                  </a:xfrm>
                  <a:custGeom>
                    <a:avLst/>
                    <a:gdLst>
                      <a:gd name="T0" fmla="*/ 0 w 4"/>
                      <a:gd name="T1" fmla="*/ 2 h 2"/>
                      <a:gd name="T2" fmla="*/ 3 w 4"/>
                      <a:gd name="T3" fmla="*/ 0 h 2"/>
                      <a:gd name="T4" fmla="*/ 4 w 4"/>
                      <a:gd name="T5" fmla="*/ 0 h 2"/>
                      <a:gd name="T6" fmla="*/ 0 60000 65536"/>
                      <a:gd name="T7" fmla="*/ 0 60000 65536"/>
                      <a:gd name="T8" fmla="*/ 0 60000 65536"/>
                      <a:gd name="T9" fmla="*/ 0 w 4"/>
                      <a:gd name="T10" fmla="*/ 0 h 2"/>
                      <a:gd name="T11" fmla="*/ 4 w 4"/>
                      <a:gd name="T12" fmla="*/ 2 h 2"/>
                    </a:gdLst>
                    <a:ahLst/>
                    <a:cxnLst>
                      <a:cxn ang="T6">
                        <a:pos x="T0" y="T1"/>
                      </a:cxn>
                      <a:cxn ang="T7">
                        <a:pos x="T2" y="T3"/>
                      </a:cxn>
                      <a:cxn ang="T8">
                        <a:pos x="T4" y="T5"/>
                      </a:cxn>
                    </a:cxnLst>
                    <a:rect l="T9" t="T10" r="T11" b="T12"/>
                    <a:pathLst>
                      <a:path w="4" h="2">
                        <a:moveTo>
                          <a:pt x="0" y="2"/>
                        </a:moveTo>
                        <a:lnTo>
                          <a:pt x="3" y="0"/>
                        </a:lnTo>
                        <a:lnTo>
                          <a:pt x="4" y="0"/>
                        </a:lnTo>
                      </a:path>
                    </a:pathLst>
                  </a:custGeom>
                  <a:noFill/>
                  <a:ln w="6350">
                    <a:solidFill>
                      <a:srgbClr val="0C0CFF"/>
                    </a:solidFill>
                    <a:prstDash val="solid"/>
                    <a:round/>
                    <a:headEnd/>
                    <a:tailEnd/>
                  </a:ln>
                </p:spPr>
                <p:txBody>
                  <a:bodyPr/>
                  <a:lstStyle/>
                  <a:p>
                    <a:endParaRPr lang="en-US"/>
                  </a:p>
                </p:txBody>
              </p:sp>
              <p:sp>
                <p:nvSpPr>
                  <p:cNvPr id="3233" name="Freeform 4738"/>
                  <p:cNvSpPr>
                    <a:spLocks/>
                  </p:cNvSpPr>
                  <p:nvPr/>
                </p:nvSpPr>
                <p:spPr bwMode="auto">
                  <a:xfrm>
                    <a:off x="3250" y="3665"/>
                    <a:ext cx="1" cy="1"/>
                  </a:xfrm>
                  <a:custGeom>
                    <a:avLst/>
                    <a:gdLst>
                      <a:gd name="T0" fmla="*/ 0 w 3"/>
                      <a:gd name="T1" fmla="*/ 2 h 2"/>
                      <a:gd name="T2" fmla="*/ 2 w 3"/>
                      <a:gd name="T3" fmla="*/ 0 h 2"/>
                      <a:gd name="T4" fmla="*/ 3 w 3"/>
                      <a:gd name="T5" fmla="*/ 0 h 2"/>
                      <a:gd name="T6" fmla="*/ 0 60000 65536"/>
                      <a:gd name="T7" fmla="*/ 0 60000 65536"/>
                      <a:gd name="T8" fmla="*/ 0 60000 65536"/>
                      <a:gd name="T9" fmla="*/ 0 w 3"/>
                      <a:gd name="T10" fmla="*/ 0 h 2"/>
                      <a:gd name="T11" fmla="*/ 3 w 3"/>
                      <a:gd name="T12" fmla="*/ 2 h 2"/>
                    </a:gdLst>
                    <a:ahLst/>
                    <a:cxnLst>
                      <a:cxn ang="T6">
                        <a:pos x="T0" y="T1"/>
                      </a:cxn>
                      <a:cxn ang="T7">
                        <a:pos x="T2" y="T3"/>
                      </a:cxn>
                      <a:cxn ang="T8">
                        <a:pos x="T4" y="T5"/>
                      </a:cxn>
                    </a:cxnLst>
                    <a:rect l="T9" t="T10" r="T11" b="T12"/>
                    <a:pathLst>
                      <a:path w="3" h="2">
                        <a:moveTo>
                          <a:pt x="0" y="2"/>
                        </a:moveTo>
                        <a:lnTo>
                          <a:pt x="2" y="0"/>
                        </a:lnTo>
                        <a:lnTo>
                          <a:pt x="3" y="0"/>
                        </a:lnTo>
                      </a:path>
                    </a:pathLst>
                  </a:custGeom>
                  <a:noFill/>
                  <a:ln w="6350">
                    <a:solidFill>
                      <a:srgbClr val="0C0CFF"/>
                    </a:solidFill>
                    <a:prstDash val="solid"/>
                    <a:round/>
                    <a:headEnd/>
                    <a:tailEnd/>
                  </a:ln>
                </p:spPr>
                <p:txBody>
                  <a:bodyPr/>
                  <a:lstStyle/>
                  <a:p>
                    <a:endParaRPr lang="en-US"/>
                  </a:p>
                </p:txBody>
              </p:sp>
              <p:sp>
                <p:nvSpPr>
                  <p:cNvPr id="3234" name="Freeform 4739"/>
                  <p:cNvSpPr>
                    <a:spLocks/>
                  </p:cNvSpPr>
                  <p:nvPr/>
                </p:nvSpPr>
                <p:spPr bwMode="auto">
                  <a:xfrm>
                    <a:off x="3250" y="3664"/>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3235" name="Freeform 4740"/>
                  <p:cNvSpPr>
                    <a:spLocks/>
                  </p:cNvSpPr>
                  <p:nvPr/>
                </p:nvSpPr>
                <p:spPr bwMode="auto">
                  <a:xfrm>
                    <a:off x="3251" y="3664"/>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3236" name="Freeform 4741"/>
                  <p:cNvSpPr>
                    <a:spLocks/>
                  </p:cNvSpPr>
                  <p:nvPr/>
                </p:nvSpPr>
                <p:spPr bwMode="auto">
                  <a:xfrm>
                    <a:off x="3251" y="3665"/>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3237" name="Freeform 4742"/>
                  <p:cNvSpPr>
                    <a:spLocks/>
                  </p:cNvSpPr>
                  <p:nvPr/>
                </p:nvSpPr>
                <p:spPr bwMode="auto">
                  <a:xfrm>
                    <a:off x="3252" y="3665"/>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3238" name="Freeform 4743"/>
                  <p:cNvSpPr>
                    <a:spLocks/>
                  </p:cNvSpPr>
                  <p:nvPr/>
                </p:nvSpPr>
                <p:spPr bwMode="auto">
                  <a:xfrm>
                    <a:off x="3252" y="3665"/>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3239" name="Freeform 4744"/>
                  <p:cNvSpPr>
                    <a:spLocks/>
                  </p:cNvSpPr>
                  <p:nvPr/>
                </p:nvSpPr>
                <p:spPr bwMode="auto">
                  <a:xfrm>
                    <a:off x="3253" y="3664"/>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3240" name="Freeform 4745"/>
                  <p:cNvSpPr>
                    <a:spLocks/>
                  </p:cNvSpPr>
                  <p:nvPr/>
                </p:nvSpPr>
                <p:spPr bwMode="auto">
                  <a:xfrm>
                    <a:off x="3253" y="3664"/>
                    <a:ext cx="1" cy="1"/>
                  </a:xfrm>
                  <a:custGeom>
                    <a:avLst/>
                    <a:gdLst>
                      <a:gd name="T0" fmla="*/ 0 w 4"/>
                      <a:gd name="T1" fmla="*/ 0 h 2"/>
                      <a:gd name="T2" fmla="*/ 3 w 4"/>
                      <a:gd name="T3" fmla="*/ 2 h 2"/>
                      <a:gd name="T4" fmla="*/ 4 w 4"/>
                      <a:gd name="T5" fmla="*/ 2 h 2"/>
                      <a:gd name="T6" fmla="*/ 0 60000 65536"/>
                      <a:gd name="T7" fmla="*/ 0 60000 65536"/>
                      <a:gd name="T8" fmla="*/ 0 60000 65536"/>
                      <a:gd name="T9" fmla="*/ 0 w 4"/>
                      <a:gd name="T10" fmla="*/ 0 h 2"/>
                      <a:gd name="T11" fmla="*/ 4 w 4"/>
                      <a:gd name="T12" fmla="*/ 2 h 2"/>
                    </a:gdLst>
                    <a:ahLst/>
                    <a:cxnLst>
                      <a:cxn ang="T6">
                        <a:pos x="T0" y="T1"/>
                      </a:cxn>
                      <a:cxn ang="T7">
                        <a:pos x="T2" y="T3"/>
                      </a:cxn>
                      <a:cxn ang="T8">
                        <a:pos x="T4" y="T5"/>
                      </a:cxn>
                    </a:cxnLst>
                    <a:rect l="T9" t="T10" r="T11" b="T12"/>
                    <a:pathLst>
                      <a:path w="4" h="2">
                        <a:moveTo>
                          <a:pt x="0" y="0"/>
                        </a:moveTo>
                        <a:lnTo>
                          <a:pt x="3" y="2"/>
                        </a:lnTo>
                        <a:lnTo>
                          <a:pt x="4" y="2"/>
                        </a:lnTo>
                      </a:path>
                    </a:pathLst>
                  </a:custGeom>
                  <a:noFill/>
                  <a:ln w="6350">
                    <a:solidFill>
                      <a:srgbClr val="0C0CFF"/>
                    </a:solidFill>
                    <a:prstDash val="solid"/>
                    <a:round/>
                    <a:headEnd/>
                    <a:tailEnd/>
                  </a:ln>
                </p:spPr>
                <p:txBody>
                  <a:bodyPr/>
                  <a:lstStyle/>
                  <a:p>
                    <a:endParaRPr lang="en-US"/>
                  </a:p>
                </p:txBody>
              </p:sp>
              <p:sp>
                <p:nvSpPr>
                  <p:cNvPr id="3241" name="Freeform 4746"/>
                  <p:cNvSpPr>
                    <a:spLocks/>
                  </p:cNvSpPr>
                  <p:nvPr/>
                </p:nvSpPr>
                <p:spPr bwMode="auto">
                  <a:xfrm>
                    <a:off x="3254" y="3665"/>
                    <a:ext cx="1" cy="1"/>
                  </a:xfrm>
                  <a:custGeom>
                    <a:avLst/>
                    <a:gdLst>
                      <a:gd name="T0" fmla="*/ 0 w 3"/>
                      <a:gd name="T1" fmla="*/ 0 h 2"/>
                      <a:gd name="T2" fmla="*/ 2 w 3"/>
                      <a:gd name="T3" fmla="*/ 2 h 2"/>
                      <a:gd name="T4" fmla="*/ 3 w 3"/>
                      <a:gd name="T5" fmla="*/ 2 h 2"/>
                      <a:gd name="T6" fmla="*/ 0 60000 65536"/>
                      <a:gd name="T7" fmla="*/ 0 60000 65536"/>
                      <a:gd name="T8" fmla="*/ 0 60000 65536"/>
                      <a:gd name="T9" fmla="*/ 0 w 3"/>
                      <a:gd name="T10" fmla="*/ 0 h 2"/>
                      <a:gd name="T11" fmla="*/ 3 w 3"/>
                      <a:gd name="T12" fmla="*/ 2 h 2"/>
                    </a:gdLst>
                    <a:ahLst/>
                    <a:cxnLst>
                      <a:cxn ang="T6">
                        <a:pos x="T0" y="T1"/>
                      </a:cxn>
                      <a:cxn ang="T7">
                        <a:pos x="T2" y="T3"/>
                      </a:cxn>
                      <a:cxn ang="T8">
                        <a:pos x="T4" y="T5"/>
                      </a:cxn>
                    </a:cxnLst>
                    <a:rect l="T9" t="T10" r="T11" b="T12"/>
                    <a:pathLst>
                      <a:path w="3" h="2">
                        <a:moveTo>
                          <a:pt x="0" y="0"/>
                        </a:moveTo>
                        <a:lnTo>
                          <a:pt x="2" y="2"/>
                        </a:lnTo>
                        <a:lnTo>
                          <a:pt x="3" y="2"/>
                        </a:lnTo>
                      </a:path>
                    </a:pathLst>
                  </a:custGeom>
                  <a:noFill/>
                  <a:ln w="6350">
                    <a:solidFill>
                      <a:srgbClr val="0C0CFF"/>
                    </a:solidFill>
                    <a:prstDash val="solid"/>
                    <a:round/>
                    <a:headEnd/>
                    <a:tailEnd/>
                  </a:ln>
                </p:spPr>
                <p:txBody>
                  <a:bodyPr/>
                  <a:lstStyle/>
                  <a:p>
                    <a:endParaRPr lang="en-US"/>
                  </a:p>
                </p:txBody>
              </p:sp>
              <p:sp>
                <p:nvSpPr>
                  <p:cNvPr id="3242" name="Freeform 4747"/>
                  <p:cNvSpPr>
                    <a:spLocks/>
                  </p:cNvSpPr>
                  <p:nvPr/>
                </p:nvSpPr>
                <p:spPr bwMode="auto">
                  <a:xfrm>
                    <a:off x="3254" y="3665"/>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3243" name="Freeform 4748"/>
                  <p:cNvSpPr>
                    <a:spLocks/>
                  </p:cNvSpPr>
                  <p:nvPr/>
                </p:nvSpPr>
                <p:spPr bwMode="auto">
                  <a:xfrm>
                    <a:off x="3255" y="3665"/>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3244" name="Freeform 4749"/>
                  <p:cNvSpPr>
                    <a:spLocks/>
                  </p:cNvSpPr>
                  <p:nvPr/>
                </p:nvSpPr>
                <p:spPr bwMode="auto">
                  <a:xfrm>
                    <a:off x="3255" y="3665"/>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3245" name="Freeform 4750"/>
                  <p:cNvSpPr>
                    <a:spLocks/>
                  </p:cNvSpPr>
                  <p:nvPr/>
                </p:nvSpPr>
                <p:spPr bwMode="auto">
                  <a:xfrm>
                    <a:off x="3256" y="3665"/>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3246" name="Freeform 4751"/>
                  <p:cNvSpPr>
                    <a:spLocks/>
                  </p:cNvSpPr>
                  <p:nvPr/>
                </p:nvSpPr>
                <p:spPr bwMode="auto">
                  <a:xfrm>
                    <a:off x="3256" y="3665"/>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3247" name="Freeform 4752"/>
                  <p:cNvSpPr>
                    <a:spLocks/>
                  </p:cNvSpPr>
                  <p:nvPr/>
                </p:nvSpPr>
                <p:spPr bwMode="auto">
                  <a:xfrm>
                    <a:off x="3256" y="3665"/>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3248" name="Freeform 4753"/>
                  <p:cNvSpPr>
                    <a:spLocks/>
                  </p:cNvSpPr>
                  <p:nvPr/>
                </p:nvSpPr>
                <p:spPr bwMode="auto">
                  <a:xfrm>
                    <a:off x="3257" y="3665"/>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3249" name="Freeform 4754"/>
                  <p:cNvSpPr>
                    <a:spLocks/>
                  </p:cNvSpPr>
                  <p:nvPr/>
                </p:nvSpPr>
                <p:spPr bwMode="auto">
                  <a:xfrm>
                    <a:off x="3257" y="3665"/>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3250" name="Freeform 4755"/>
                  <p:cNvSpPr>
                    <a:spLocks/>
                  </p:cNvSpPr>
                  <p:nvPr/>
                </p:nvSpPr>
                <p:spPr bwMode="auto">
                  <a:xfrm>
                    <a:off x="3258" y="3665"/>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3251" name="Freeform 4756"/>
                  <p:cNvSpPr>
                    <a:spLocks/>
                  </p:cNvSpPr>
                  <p:nvPr/>
                </p:nvSpPr>
                <p:spPr bwMode="auto">
                  <a:xfrm>
                    <a:off x="3258" y="3665"/>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3252" name="Freeform 4757"/>
                  <p:cNvSpPr>
                    <a:spLocks/>
                  </p:cNvSpPr>
                  <p:nvPr/>
                </p:nvSpPr>
                <p:spPr bwMode="auto">
                  <a:xfrm>
                    <a:off x="3259" y="3665"/>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3253" name="Freeform 4758"/>
                  <p:cNvSpPr>
                    <a:spLocks/>
                  </p:cNvSpPr>
                  <p:nvPr/>
                </p:nvSpPr>
                <p:spPr bwMode="auto">
                  <a:xfrm>
                    <a:off x="3259" y="3665"/>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3254" name="Freeform 4759"/>
                  <p:cNvSpPr>
                    <a:spLocks/>
                  </p:cNvSpPr>
                  <p:nvPr/>
                </p:nvSpPr>
                <p:spPr bwMode="auto">
                  <a:xfrm>
                    <a:off x="3260" y="3665"/>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3255" name="Freeform 4760"/>
                  <p:cNvSpPr>
                    <a:spLocks/>
                  </p:cNvSpPr>
                  <p:nvPr/>
                </p:nvSpPr>
                <p:spPr bwMode="auto">
                  <a:xfrm>
                    <a:off x="3260" y="3665"/>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3256" name="Freeform 4761"/>
                  <p:cNvSpPr>
                    <a:spLocks/>
                  </p:cNvSpPr>
                  <p:nvPr/>
                </p:nvSpPr>
                <p:spPr bwMode="auto">
                  <a:xfrm>
                    <a:off x="3261" y="3665"/>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3257" name="Freeform 4762"/>
                  <p:cNvSpPr>
                    <a:spLocks/>
                  </p:cNvSpPr>
                  <p:nvPr/>
                </p:nvSpPr>
                <p:spPr bwMode="auto">
                  <a:xfrm>
                    <a:off x="3261" y="3665"/>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3258" name="Freeform 4763"/>
                  <p:cNvSpPr>
                    <a:spLocks/>
                  </p:cNvSpPr>
                  <p:nvPr/>
                </p:nvSpPr>
                <p:spPr bwMode="auto">
                  <a:xfrm>
                    <a:off x="3261" y="3665"/>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3259" name="Freeform 4764"/>
                  <p:cNvSpPr>
                    <a:spLocks/>
                  </p:cNvSpPr>
                  <p:nvPr/>
                </p:nvSpPr>
                <p:spPr bwMode="auto">
                  <a:xfrm>
                    <a:off x="3262" y="3665"/>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3260" name="Freeform 4765"/>
                  <p:cNvSpPr>
                    <a:spLocks/>
                  </p:cNvSpPr>
                  <p:nvPr/>
                </p:nvSpPr>
                <p:spPr bwMode="auto">
                  <a:xfrm>
                    <a:off x="3262" y="3665"/>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3261" name="Freeform 4766"/>
                  <p:cNvSpPr>
                    <a:spLocks/>
                  </p:cNvSpPr>
                  <p:nvPr/>
                </p:nvSpPr>
                <p:spPr bwMode="auto">
                  <a:xfrm>
                    <a:off x="3263" y="3665"/>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3262" name="Freeform 4767"/>
                  <p:cNvSpPr>
                    <a:spLocks/>
                  </p:cNvSpPr>
                  <p:nvPr/>
                </p:nvSpPr>
                <p:spPr bwMode="auto">
                  <a:xfrm>
                    <a:off x="3263" y="3665"/>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3263" name="Freeform 4768"/>
                  <p:cNvSpPr>
                    <a:spLocks/>
                  </p:cNvSpPr>
                  <p:nvPr/>
                </p:nvSpPr>
                <p:spPr bwMode="auto">
                  <a:xfrm>
                    <a:off x="3264" y="3664"/>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3264" name="Freeform 4769"/>
                  <p:cNvSpPr>
                    <a:spLocks/>
                  </p:cNvSpPr>
                  <p:nvPr/>
                </p:nvSpPr>
                <p:spPr bwMode="auto">
                  <a:xfrm>
                    <a:off x="3264" y="3664"/>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3265" name="Freeform 4770"/>
                  <p:cNvSpPr>
                    <a:spLocks/>
                  </p:cNvSpPr>
                  <p:nvPr/>
                </p:nvSpPr>
                <p:spPr bwMode="auto">
                  <a:xfrm>
                    <a:off x="3265" y="3665"/>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3266" name="Freeform 4771"/>
                  <p:cNvSpPr>
                    <a:spLocks/>
                  </p:cNvSpPr>
                  <p:nvPr/>
                </p:nvSpPr>
                <p:spPr bwMode="auto">
                  <a:xfrm>
                    <a:off x="3265" y="3665"/>
                    <a:ext cx="1" cy="1"/>
                  </a:xfrm>
                  <a:custGeom>
                    <a:avLst/>
                    <a:gdLst>
                      <a:gd name="T0" fmla="*/ 0 w 3"/>
                      <a:gd name="T1" fmla="*/ 0 h 2"/>
                      <a:gd name="T2" fmla="*/ 2 w 3"/>
                      <a:gd name="T3" fmla="*/ 2 h 2"/>
                      <a:gd name="T4" fmla="*/ 3 w 3"/>
                      <a:gd name="T5" fmla="*/ 2 h 2"/>
                      <a:gd name="T6" fmla="*/ 0 60000 65536"/>
                      <a:gd name="T7" fmla="*/ 0 60000 65536"/>
                      <a:gd name="T8" fmla="*/ 0 60000 65536"/>
                      <a:gd name="T9" fmla="*/ 0 w 3"/>
                      <a:gd name="T10" fmla="*/ 0 h 2"/>
                      <a:gd name="T11" fmla="*/ 3 w 3"/>
                      <a:gd name="T12" fmla="*/ 2 h 2"/>
                    </a:gdLst>
                    <a:ahLst/>
                    <a:cxnLst>
                      <a:cxn ang="T6">
                        <a:pos x="T0" y="T1"/>
                      </a:cxn>
                      <a:cxn ang="T7">
                        <a:pos x="T2" y="T3"/>
                      </a:cxn>
                      <a:cxn ang="T8">
                        <a:pos x="T4" y="T5"/>
                      </a:cxn>
                    </a:cxnLst>
                    <a:rect l="T9" t="T10" r="T11" b="T12"/>
                    <a:pathLst>
                      <a:path w="3" h="2">
                        <a:moveTo>
                          <a:pt x="0" y="0"/>
                        </a:moveTo>
                        <a:lnTo>
                          <a:pt x="2" y="2"/>
                        </a:lnTo>
                        <a:lnTo>
                          <a:pt x="3" y="2"/>
                        </a:lnTo>
                      </a:path>
                    </a:pathLst>
                  </a:custGeom>
                  <a:noFill/>
                  <a:ln w="6350">
                    <a:solidFill>
                      <a:srgbClr val="0C0CFF"/>
                    </a:solidFill>
                    <a:prstDash val="solid"/>
                    <a:round/>
                    <a:headEnd/>
                    <a:tailEnd/>
                  </a:ln>
                </p:spPr>
                <p:txBody>
                  <a:bodyPr/>
                  <a:lstStyle/>
                  <a:p>
                    <a:endParaRPr lang="en-US"/>
                  </a:p>
                </p:txBody>
              </p:sp>
              <p:sp>
                <p:nvSpPr>
                  <p:cNvPr id="3267" name="Freeform 4772"/>
                  <p:cNvSpPr>
                    <a:spLocks/>
                  </p:cNvSpPr>
                  <p:nvPr/>
                </p:nvSpPr>
                <p:spPr bwMode="auto">
                  <a:xfrm>
                    <a:off x="3266" y="3665"/>
                    <a:ext cx="1" cy="1"/>
                  </a:xfrm>
                  <a:custGeom>
                    <a:avLst/>
                    <a:gdLst>
                      <a:gd name="T0" fmla="*/ 0 w 4"/>
                      <a:gd name="T1" fmla="*/ 0 h 2"/>
                      <a:gd name="T2" fmla="*/ 3 w 4"/>
                      <a:gd name="T3" fmla="*/ 2 h 2"/>
                      <a:gd name="T4" fmla="*/ 4 w 4"/>
                      <a:gd name="T5" fmla="*/ 2 h 2"/>
                      <a:gd name="T6" fmla="*/ 0 60000 65536"/>
                      <a:gd name="T7" fmla="*/ 0 60000 65536"/>
                      <a:gd name="T8" fmla="*/ 0 60000 65536"/>
                      <a:gd name="T9" fmla="*/ 0 w 4"/>
                      <a:gd name="T10" fmla="*/ 0 h 2"/>
                      <a:gd name="T11" fmla="*/ 4 w 4"/>
                      <a:gd name="T12" fmla="*/ 2 h 2"/>
                    </a:gdLst>
                    <a:ahLst/>
                    <a:cxnLst>
                      <a:cxn ang="T6">
                        <a:pos x="T0" y="T1"/>
                      </a:cxn>
                      <a:cxn ang="T7">
                        <a:pos x="T2" y="T3"/>
                      </a:cxn>
                      <a:cxn ang="T8">
                        <a:pos x="T4" y="T5"/>
                      </a:cxn>
                    </a:cxnLst>
                    <a:rect l="T9" t="T10" r="T11" b="T12"/>
                    <a:pathLst>
                      <a:path w="4" h="2">
                        <a:moveTo>
                          <a:pt x="0" y="0"/>
                        </a:moveTo>
                        <a:lnTo>
                          <a:pt x="3" y="2"/>
                        </a:lnTo>
                        <a:lnTo>
                          <a:pt x="4" y="2"/>
                        </a:lnTo>
                      </a:path>
                    </a:pathLst>
                  </a:custGeom>
                  <a:noFill/>
                  <a:ln w="6350">
                    <a:solidFill>
                      <a:srgbClr val="0C0CFF"/>
                    </a:solidFill>
                    <a:prstDash val="solid"/>
                    <a:round/>
                    <a:headEnd/>
                    <a:tailEnd/>
                  </a:ln>
                </p:spPr>
                <p:txBody>
                  <a:bodyPr/>
                  <a:lstStyle/>
                  <a:p>
                    <a:endParaRPr lang="en-US"/>
                  </a:p>
                </p:txBody>
              </p:sp>
            </p:grpSp>
            <p:grpSp>
              <p:nvGrpSpPr>
                <p:cNvPr id="440" name="Group 4974"/>
                <p:cNvGrpSpPr>
                  <a:grpSpLocks/>
                </p:cNvGrpSpPr>
                <p:nvPr/>
              </p:nvGrpSpPr>
              <p:grpSpPr bwMode="auto">
                <a:xfrm>
                  <a:off x="3266" y="3664"/>
                  <a:ext cx="93" cy="5"/>
                  <a:chOff x="3266" y="3664"/>
                  <a:chExt cx="93" cy="5"/>
                </a:xfrm>
              </p:grpSpPr>
              <p:sp>
                <p:nvSpPr>
                  <p:cNvPr id="2868" name="Freeform 4774"/>
                  <p:cNvSpPr>
                    <a:spLocks/>
                  </p:cNvSpPr>
                  <p:nvPr/>
                </p:nvSpPr>
                <p:spPr bwMode="auto">
                  <a:xfrm>
                    <a:off x="3266" y="3665"/>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869" name="Freeform 4775"/>
                  <p:cNvSpPr>
                    <a:spLocks/>
                  </p:cNvSpPr>
                  <p:nvPr/>
                </p:nvSpPr>
                <p:spPr bwMode="auto">
                  <a:xfrm>
                    <a:off x="3267" y="3665"/>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870" name="Freeform 4776"/>
                  <p:cNvSpPr>
                    <a:spLocks/>
                  </p:cNvSpPr>
                  <p:nvPr/>
                </p:nvSpPr>
                <p:spPr bwMode="auto">
                  <a:xfrm>
                    <a:off x="3267" y="3665"/>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2871" name="Freeform 4777"/>
                  <p:cNvSpPr>
                    <a:spLocks/>
                  </p:cNvSpPr>
                  <p:nvPr/>
                </p:nvSpPr>
                <p:spPr bwMode="auto">
                  <a:xfrm>
                    <a:off x="3267" y="3666"/>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872" name="Freeform 4778"/>
                  <p:cNvSpPr>
                    <a:spLocks/>
                  </p:cNvSpPr>
                  <p:nvPr/>
                </p:nvSpPr>
                <p:spPr bwMode="auto">
                  <a:xfrm>
                    <a:off x="3268" y="3666"/>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2873" name="Freeform 4779"/>
                  <p:cNvSpPr>
                    <a:spLocks/>
                  </p:cNvSpPr>
                  <p:nvPr/>
                </p:nvSpPr>
                <p:spPr bwMode="auto">
                  <a:xfrm>
                    <a:off x="3268" y="3666"/>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2874" name="Freeform 4780"/>
                  <p:cNvSpPr>
                    <a:spLocks/>
                  </p:cNvSpPr>
                  <p:nvPr/>
                </p:nvSpPr>
                <p:spPr bwMode="auto">
                  <a:xfrm>
                    <a:off x="3269" y="3666"/>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2875" name="Freeform 4781"/>
                  <p:cNvSpPr>
                    <a:spLocks/>
                  </p:cNvSpPr>
                  <p:nvPr/>
                </p:nvSpPr>
                <p:spPr bwMode="auto">
                  <a:xfrm>
                    <a:off x="3269" y="3666"/>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876" name="Freeform 4782"/>
                  <p:cNvSpPr>
                    <a:spLocks/>
                  </p:cNvSpPr>
                  <p:nvPr/>
                </p:nvSpPr>
                <p:spPr bwMode="auto">
                  <a:xfrm>
                    <a:off x="3270" y="3666"/>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877" name="Freeform 4783"/>
                  <p:cNvSpPr>
                    <a:spLocks/>
                  </p:cNvSpPr>
                  <p:nvPr/>
                </p:nvSpPr>
                <p:spPr bwMode="auto">
                  <a:xfrm>
                    <a:off x="3270" y="3666"/>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878" name="Freeform 4784"/>
                  <p:cNvSpPr>
                    <a:spLocks/>
                  </p:cNvSpPr>
                  <p:nvPr/>
                </p:nvSpPr>
                <p:spPr bwMode="auto">
                  <a:xfrm>
                    <a:off x="3271" y="3666"/>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2879" name="Freeform 4785"/>
                  <p:cNvSpPr>
                    <a:spLocks/>
                  </p:cNvSpPr>
                  <p:nvPr/>
                </p:nvSpPr>
                <p:spPr bwMode="auto">
                  <a:xfrm>
                    <a:off x="3271" y="3666"/>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2880" name="Freeform 4786"/>
                  <p:cNvSpPr>
                    <a:spLocks/>
                  </p:cNvSpPr>
                  <p:nvPr/>
                </p:nvSpPr>
                <p:spPr bwMode="auto">
                  <a:xfrm>
                    <a:off x="3272" y="3667"/>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2881" name="Freeform 4787"/>
                  <p:cNvSpPr>
                    <a:spLocks/>
                  </p:cNvSpPr>
                  <p:nvPr/>
                </p:nvSpPr>
                <p:spPr bwMode="auto">
                  <a:xfrm>
                    <a:off x="3272" y="3667"/>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2882" name="Freeform 4788"/>
                  <p:cNvSpPr>
                    <a:spLocks/>
                  </p:cNvSpPr>
                  <p:nvPr/>
                </p:nvSpPr>
                <p:spPr bwMode="auto">
                  <a:xfrm>
                    <a:off x="3273" y="3667"/>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2883" name="Freeform 4789"/>
                  <p:cNvSpPr>
                    <a:spLocks/>
                  </p:cNvSpPr>
                  <p:nvPr/>
                </p:nvSpPr>
                <p:spPr bwMode="auto">
                  <a:xfrm>
                    <a:off x="3273" y="3667"/>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2884" name="Freeform 4790"/>
                  <p:cNvSpPr>
                    <a:spLocks/>
                  </p:cNvSpPr>
                  <p:nvPr/>
                </p:nvSpPr>
                <p:spPr bwMode="auto">
                  <a:xfrm>
                    <a:off x="3274" y="3667"/>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2885" name="Freeform 4791"/>
                  <p:cNvSpPr>
                    <a:spLocks/>
                  </p:cNvSpPr>
                  <p:nvPr/>
                </p:nvSpPr>
                <p:spPr bwMode="auto">
                  <a:xfrm>
                    <a:off x="3274" y="3667"/>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2886" name="Freeform 4792"/>
                  <p:cNvSpPr>
                    <a:spLocks/>
                  </p:cNvSpPr>
                  <p:nvPr/>
                </p:nvSpPr>
                <p:spPr bwMode="auto">
                  <a:xfrm>
                    <a:off x="3275" y="3667"/>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887" name="Freeform 4793"/>
                  <p:cNvSpPr>
                    <a:spLocks/>
                  </p:cNvSpPr>
                  <p:nvPr/>
                </p:nvSpPr>
                <p:spPr bwMode="auto">
                  <a:xfrm>
                    <a:off x="3275" y="3667"/>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2888" name="Freeform 4794"/>
                  <p:cNvSpPr>
                    <a:spLocks/>
                  </p:cNvSpPr>
                  <p:nvPr/>
                </p:nvSpPr>
                <p:spPr bwMode="auto">
                  <a:xfrm>
                    <a:off x="3275" y="3667"/>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889" name="Freeform 4795"/>
                  <p:cNvSpPr>
                    <a:spLocks/>
                  </p:cNvSpPr>
                  <p:nvPr/>
                </p:nvSpPr>
                <p:spPr bwMode="auto">
                  <a:xfrm>
                    <a:off x="3276" y="3667"/>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2890" name="Freeform 4796"/>
                  <p:cNvSpPr>
                    <a:spLocks/>
                  </p:cNvSpPr>
                  <p:nvPr/>
                </p:nvSpPr>
                <p:spPr bwMode="auto">
                  <a:xfrm>
                    <a:off x="3276" y="3667"/>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891" name="Freeform 4797"/>
                  <p:cNvSpPr>
                    <a:spLocks/>
                  </p:cNvSpPr>
                  <p:nvPr/>
                </p:nvSpPr>
                <p:spPr bwMode="auto">
                  <a:xfrm>
                    <a:off x="3277" y="3667"/>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2892" name="Freeform 4798"/>
                  <p:cNvSpPr>
                    <a:spLocks/>
                  </p:cNvSpPr>
                  <p:nvPr/>
                </p:nvSpPr>
                <p:spPr bwMode="auto">
                  <a:xfrm>
                    <a:off x="3277" y="3667"/>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893" name="Freeform 4799"/>
                  <p:cNvSpPr>
                    <a:spLocks/>
                  </p:cNvSpPr>
                  <p:nvPr/>
                </p:nvSpPr>
                <p:spPr bwMode="auto">
                  <a:xfrm>
                    <a:off x="3278" y="3667"/>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894" name="Freeform 4800"/>
                  <p:cNvSpPr>
                    <a:spLocks/>
                  </p:cNvSpPr>
                  <p:nvPr/>
                </p:nvSpPr>
                <p:spPr bwMode="auto">
                  <a:xfrm>
                    <a:off x="3278" y="3667"/>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2895" name="Freeform 4801"/>
                  <p:cNvSpPr>
                    <a:spLocks/>
                  </p:cNvSpPr>
                  <p:nvPr/>
                </p:nvSpPr>
                <p:spPr bwMode="auto">
                  <a:xfrm>
                    <a:off x="3279" y="3667"/>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896" name="Freeform 4802"/>
                  <p:cNvSpPr>
                    <a:spLocks/>
                  </p:cNvSpPr>
                  <p:nvPr/>
                </p:nvSpPr>
                <p:spPr bwMode="auto">
                  <a:xfrm>
                    <a:off x="3279" y="3667"/>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2897" name="Freeform 4803"/>
                  <p:cNvSpPr>
                    <a:spLocks/>
                  </p:cNvSpPr>
                  <p:nvPr/>
                </p:nvSpPr>
                <p:spPr bwMode="auto">
                  <a:xfrm>
                    <a:off x="3280" y="3667"/>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898" name="Freeform 4804"/>
                  <p:cNvSpPr>
                    <a:spLocks/>
                  </p:cNvSpPr>
                  <p:nvPr/>
                </p:nvSpPr>
                <p:spPr bwMode="auto">
                  <a:xfrm>
                    <a:off x="3280" y="3667"/>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2899" name="Freeform 4805"/>
                  <p:cNvSpPr>
                    <a:spLocks/>
                  </p:cNvSpPr>
                  <p:nvPr/>
                </p:nvSpPr>
                <p:spPr bwMode="auto">
                  <a:xfrm>
                    <a:off x="3280" y="3667"/>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900" name="Freeform 4806"/>
                  <p:cNvSpPr>
                    <a:spLocks/>
                  </p:cNvSpPr>
                  <p:nvPr/>
                </p:nvSpPr>
                <p:spPr bwMode="auto">
                  <a:xfrm>
                    <a:off x="3281" y="3667"/>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2901" name="Freeform 4807"/>
                  <p:cNvSpPr>
                    <a:spLocks/>
                  </p:cNvSpPr>
                  <p:nvPr/>
                </p:nvSpPr>
                <p:spPr bwMode="auto">
                  <a:xfrm>
                    <a:off x="3281" y="3667"/>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902" name="Freeform 4808"/>
                  <p:cNvSpPr>
                    <a:spLocks/>
                  </p:cNvSpPr>
                  <p:nvPr/>
                </p:nvSpPr>
                <p:spPr bwMode="auto">
                  <a:xfrm>
                    <a:off x="3282" y="3667"/>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903" name="Freeform 4809"/>
                  <p:cNvSpPr>
                    <a:spLocks/>
                  </p:cNvSpPr>
                  <p:nvPr/>
                </p:nvSpPr>
                <p:spPr bwMode="auto">
                  <a:xfrm>
                    <a:off x="3282" y="3667"/>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904" name="Freeform 4810"/>
                  <p:cNvSpPr>
                    <a:spLocks/>
                  </p:cNvSpPr>
                  <p:nvPr/>
                </p:nvSpPr>
                <p:spPr bwMode="auto">
                  <a:xfrm>
                    <a:off x="3283" y="3667"/>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905" name="Freeform 4811"/>
                  <p:cNvSpPr>
                    <a:spLocks/>
                  </p:cNvSpPr>
                  <p:nvPr/>
                </p:nvSpPr>
                <p:spPr bwMode="auto">
                  <a:xfrm>
                    <a:off x="3283" y="3667"/>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2906" name="Freeform 4812"/>
                  <p:cNvSpPr>
                    <a:spLocks/>
                  </p:cNvSpPr>
                  <p:nvPr/>
                </p:nvSpPr>
                <p:spPr bwMode="auto">
                  <a:xfrm>
                    <a:off x="3284" y="3667"/>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907" name="Freeform 4813"/>
                  <p:cNvSpPr>
                    <a:spLocks/>
                  </p:cNvSpPr>
                  <p:nvPr/>
                </p:nvSpPr>
                <p:spPr bwMode="auto">
                  <a:xfrm>
                    <a:off x="3284" y="3667"/>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908" name="Freeform 4814"/>
                  <p:cNvSpPr>
                    <a:spLocks/>
                  </p:cNvSpPr>
                  <p:nvPr/>
                </p:nvSpPr>
                <p:spPr bwMode="auto">
                  <a:xfrm>
                    <a:off x="3285" y="3666"/>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2909" name="Freeform 4815"/>
                  <p:cNvSpPr>
                    <a:spLocks/>
                  </p:cNvSpPr>
                  <p:nvPr/>
                </p:nvSpPr>
                <p:spPr bwMode="auto">
                  <a:xfrm>
                    <a:off x="3285" y="3666"/>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910" name="Freeform 4816"/>
                  <p:cNvSpPr>
                    <a:spLocks/>
                  </p:cNvSpPr>
                  <p:nvPr/>
                </p:nvSpPr>
                <p:spPr bwMode="auto">
                  <a:xfrm>
                    <a:off x="3286" y="3666"/>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2911" name="Freeform 4817"/>
                  <p:cNvSpPr>
                    <a:spLocks/>
                  </p:cNvSpPr>
                  <p:nvPr/>
                </p:nvSpPr>
                <p:spPr bwMode="auto">
                  <a:xfrm>
                    <a:off x="3286" y="3667"/>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2912" name="Freeform 4818"/>
                  <p:cNvSpPr>
                    <a:spLocks/>
                  </p:cNvSpPr>
                  <p:nvPr/>
                </p:nvSpPr>
                <p:spPr bwMode="auto">
                  <a:xfrm>
                    <a:off x="3286" y="3667"/>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2913" name="Freeform 4819"/>
                  <p:cNvSpPr>
                    <a:spLocks/>
                  </p:cNvSpPr>
                  <p:nvPr/>
                </p:nvSpPr>
                <p:spPr bwMode="auto">
                  <a:xfrm>
                    <a:off x="3287" y="3667"/>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914" name="Freeform 4820"/>
                  <p:cNvSpPr>
                    <a:spLocks/>
                  </p:cNvSpPr>
                  <p:nvPr/>
                </p:nvSpPr>
                <p:spPr bwMode="auto">
                  <a:xfrm>
                    <a:off x="3287" y="3667"/>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2915" name="Freeform 4821"/>
                  <p:cNvSpPr>
                    <a:spLocks/>
                  </p:cNvSpPr>
                  <p:nvPr/>
                </p:nvSpPr>
                <p:spPr bwMode="auto">
                  <a:xfrm>
                    <a:off x="3288" y="3667"/>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916" name="Freeform 4822"/>
                  <p:cNvSpPr>
                    <a:spLocks/>
                  </p:cNvSpPr>
                  <p:nvPr/>
                </p:nvSpPr>
                <p:spPr bwMode="auto">
                  <a:xfrm>
                    <a:off x="3288" y="3667"/>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2917" name="Freeform 4823"/>
                  <p:cNvSpPr>
                    <a:spLocks/>
                  </p:cNvSpPr>
                  <p:nvPr/>
                </p:nvSpPr>
                <p:spPr bwMode="auto">
                  <a:xfrm>
                    <a:off x="3289" y="3667"/>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918" name="Freeform 4824"/>
                  <p:cNvSpPr>
                    <a:spLocks/>
                  </p:cNvSpPr>
                  <p:nvPr/>
                </p:nvSpPr>
                <p:spPr bwMode="auto">
                  <a:xfrm>
                    <a:off x="3289" y="3667"/>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919" name="Freeform 4825"/>
                  <p:cNvSpPr>
                    <a:spLocks/>
                  </p:cNvSpPr>
                  <p:nvPr/>
                </p:nvSpPr>
                <p:spPr bwMode="auto">
                  <a:xfrm>
                    <a:off x="3290" y="3667"/>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920" name="Freeform 4826"/>
                  <p:cNvSpPr>
                    <a:spLocks/>
                  </p:cNvSpPr>
                  <p:nvPr/>
                </p:nvSpPr>
                <p:spPr bwMode="auto">
                  <a:xfrm>
                    <a:off x="3290" y="3667"/>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2921" name="Freeform 4827"/>
                  <p:cNvSpPr>
                    <a:spLocks/>
                  </p:cNvSpPr>
                  <p:nvPr/>
                </p:nvSpPr>
                <p:spPr bwMode="auto">
                  <a:xfrm>
                    <a:off x="3291" y="3667"/>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2922" name="Freeform 4828"/>
                  <p:cNvSpPr>
                    <a:spLocks/>
                  </p:cNvSpPr>
                  <p:nvPr/>
                </p:nvSpPr>
                <p:spPr bwMode="auto">
                  <a:xfrm>
                    <a:off x="3291" y="3667"/>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2923" name="Freeform 4829"/>
                  <p:cNvSpPr>
                    <a:spLocks/>
                  </p:cNvSpPr>
                  <p:nvPr/>
                </p:nvSpPr>
                <p:spPr bwMode="auto">
                  <a:xfrm>
                    <a:off x="3291" y="3667"/>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924" name="Freeform 4830"/>
                  <p:cNvSpPr>
                    <a:spLocks/>
                  </p:cNvSpPr>
                  <p:nvPr/>
                </p:nvSpPr>
                <p:spPr bwMode="auto">
                  <a:xfrm>
                    <a:off x="3292" y="3667"/>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2925" name="Freeform 4831"/>
                  <p:cNvSpPr>
                    <a:spLocks/>
                  </p:cNvSpPr>
                  <p:nvPr/>
                </p:nvSpPr>
                <p:spPr bwMode="auto">
                  <a:xfrm>
                    <a:off x="3292" y="3667"/>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926" name="Freeform 4832"/>
                  <p:cNvSpPr>
                    <a:spLocks/>
                  </p:cNvSpPr>
                  <p:nvPr/>
                </p:nvSpPr>
                <p:spPr bwMode="auto">
                  <a:xfrm>
                    <a:off x="3293" y="3667"/>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2927" name="Freeform 4833"/>
                  <p:cNvSpPr>
                    <a:spLocks/>
                  </p:cNvSpPr>
                  <p:nvPr/>
                </p:nvSpPr>
                <p:spPr bwMode="auto">
                  <a:xfrm>
                    <a:off x="3293" y="3667"/>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928" name="Freeform 4834"/>
                  <p:cNvSpPr>
                    <a:spLocks/>
                  </p:cNvSpPr>
                  <p:nvPr/>
                </p:nvSpPr>
                <p:spPr bwMode="auto">
                  <a:xfrm>
                    <a:off x="3294" y="3667"/>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929" name="Freeform 4835"/>
                  <p:cNvSpPr>
                    <a:spLocks/>
                  </p:cNvSpPr>
                  <p:nvPr/>
                </p:nvSpPr>
                <p:spPr bwMode="auto">
                  <a:xfrm>
                    <a:off x="3294" y="3667"/>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2930" name="Freeform 4836"/>
                  <p:cNvSpPr>
                    <a:spLocks/>
                  </p:cNvSpPr>
                  <p:nvPr/>
                </p:nvSpPr>
                <p:spPr bwMode="auto">
                  <a:xfrm>
                    <a:off x="3295" y="3666"/>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2931" name="Freeform 4837"/>
                  <p:cNvSpPr>
                    <a:spLocks/>
                  </p:cNvSpPr>
                  <p:nvPr/>
                </p:nvSpPr>
                <p:spPr bwMode="auto">
                  <a:xfrm>
                    <a:off x="3295" y="3666"/>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2932" name="Freeform 4838"/>
                  <p:cNvSpPr>
                    <a:spLocks/>
                  </p:cNvSpPr>
                  <p:nvPr/>
                </p:nvSpPr>
                <p:spPr bwMode="auto">
                  <a:xfrm>
                    <a:off x="3296" y="3666"/>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2933" name="Freeform 4839"/>
                  <p:cNvSpPr>
                    <a:spLocks/>
                  </p:cNvSpPr>
                  <p:nvPr/>
                </p:nvSpPr>
                <p:spPr bwMode="auto">
                  <a:xfrm>
                    <a:off x="3296" y="3666"/>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2934" name="Freeform 4840"/>
                  <p:cNvSpPr>
                    <a:spLocks/>
                  </p:cNvSpPr>
                  <p:nvPr/>
                </p:nvSpPr>
                <p:spPr bwMode="auto">
                  <a:xfrm>
                    <a:off x="3297" y="3666"/>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935" name="Freeform 4841"/>
                  <p:cNvSpPr>
                    <a:spLocks/>
                  </p:cNvSpPr>
                  <p:nvPr/>
                </p:nvSpPr>
                <p:spPr bwMode="auto">
                  <a:xfrm>
                    <a:off x="3297" y="3666"/>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2936" name="Freeform 4842"/>
                  <p:cNvSpPr>
                    <a:spLocks/>
                  </p:cNvSpPr>
                  <p:nvPr/>
                </p:nvSpPr>
                <p:spPr bwMode="auto">
                  <a:xfrm>
                    <a:off x="3298" y="3666"/>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2937" name="Freeform 4843"/>
                  <p:cNvSpPr>
                    <a:spLocks/>
                  </p:cNvSpPr>
                  <p:nvPr/>
                </p:nvSpPr>
                <p:spPr bwMode="auto">
                  <a:xfrm>
                    <a:off x="3298" y="3666"/>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2938" name="Freeform 4844"/>
                  <p:cNvSpPr>
                    <a:spLocks/>
                  </p:cNvSpPr>
                  <p:nvPr/>
                </p:nvSpPr>
                <p:spPr bwMode="auto">
                  <a:xfrm>
                    <a:off x="3299" y="3666"/>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939" name="Freeform 4845"/>
                  <p:cNvSpPr>
                    <a:spLocks/>
                  </p:cNvSpPr>
                  <p:nvPr/>
                </p:nvSpPr>
                <p:spPr bwMode="auto">
                  <a:xfrm>
                    <a:off x="3299" y="3666"/>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2940" name="Freeform 4846"/>
                  <p:cNvSpPr>
                    <a:spLocks/>
                  </p:cNvSpPr>
                  <p:nvPr/>
                </p:nvSpPr>
                <p:spPr bwMode="auto">
                  <a:xfrm>
                    <a:off x="3299" y="3666"/>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2941" name="Freeform 4847"/>
                  <p:cNvSpPr>
                    <a:spLocks/>
                  </p:cNvSpPr>
                  <p:nvPr/>
                </p:nvSpPr>
                <p:spPr bwMode="auto">
                  <a:xfrm>
                    <a:off x="3300" y="3666"/>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942" name="Freeform 4848"/>
                  <p:cNvSpPr>
                    <a:spLocks/>
                  </p:cNvSpPr>
                  <p:nvPr/>
                </p:nvSpPr>
                <p:spPr bwMode="auto">
                  <a:xfrm>
                    <a:off x="3300" y="3666"/>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2943" name="Freeform 4849"/>
                  <p:cNvSpPr>
                    <a:spLocks/>
                  </p:cNvSpPr>
                  <p:nvPr/>
                </p:nvSpPr>
                <p:spPr bwMode="auto">
                  <a:xfrm>
                    <a:off x="3301" y="3667"/>
                    <a:ext cx="1" cy="1"/>
                  </a:xfrm>
                  <a:custGeom>
                    <a:avLst/>
                    <a:gdLst>
                      <a:gd name="T0" fmla="*/ 0 w 3"/>
                      <a:gd name="T1" fmla="*/ 0 h 2"/>
                      <a:gd name="T2" fmla="*/ 2 w 3"/>
                      <a:gd name="T3" fmla="*/ 2 h 2"/>
                      <a:gd name="T4" fmla="*/ 3 w 3"/>
                      <a:gd name="T5" fmla="*/ 2 h 2"/>
                      <a:gd name="T6" fmla="*/ 0 60000 65536"/>
                      <a:gd name="T7" fmla="*/ 0 60000 65536"/>
                      <a:gd name="T8" fmla="*/ 0 60000 65536"/>
                      <a:gd name="T9" fmla="*/ 0 w 3"/>
                      <a:gd name="T10" fmla="*/ 0 h 2"/>
                      <a:gd name="T11" fmla="*/ 3 w 3"/>
                      <a:gd name="T12" fmla="*/ 2 h 2"/>
                    </a:gdLst>
                    <a:ahLst/>
                    <a:cxnLst>
                      <a:cxn ang="T6">
                        <a:pos x="T0" y="T1"/>
                      </a:cxn>
                      <a:cxn ang="T7">
                        <a:pos x="T2" y="T3"/>
                      </a:cxn>
                      <a:cxn ang="T8">
                        <a:pos x="T4" y="T5"/>
                      </a:cxn>
                    </a:cxnLst>
                    <a:rect l="T9" t="T10" r="T11" b="T12"/>
                    <a:pathLst>
                      <a:path w="3" h="2">
                        <a:moveTo>
                          <a:pt x="0" y="0"/>
                        </a:moveTo>
                        <a:lnTo>
                          <a:pt x="2" y="2"/>
                        </a:lnTo>
                        <a:lnTo>
                          <a:pt x="3" y="2"/>
                        </a:lnTo>
                      </a:path>
                    </a:pathLst>
                  </a:custGeom>
                  <a:noFill/>
                  <a:ln w="6350">
                    <a:solidFill>
                      <a:srgbClr val="0C0CFF"/>
                    </a:solidFill>
                    <a:prstDash val="solid"/>
                    <a:round/>
                    <a:headEnd/>
                    <a:tailEnd/>
                  </a:ln>
                </p:spPr>
                <p:txBody>
                  <a:bodyPr/>
                  <a:lstStyle/>
                  <a:p>
                    <a:endParaRPr lang="en-US"/>
                  </a:p>
                </p:txBody>
              </p:sp>
              <p:sp>
                <p:nvSpPr>
                  <p:cNvPr id="2944" name="Freeform 4850"/>
                  <p:cNvSpPr>
                    <a:spLocks/>
                  </p:cNvSpPr>
                  <p:nvPr/>
                </p:nvSpPr>
                <p:spPr bwMode="auto">
                  <a:xfrm>
                    <a:off x="3301" y="3667"/>
                    <a:ext cx="1" cy="1"/>
                  </a:xfrm>
                  <a:custGeom>
                    <a:avLst/>
                    <a:gdLst>
                      <a:gd name="T0" fmla="*/ 0 w 4"/>
                      <a:gd name="T1" fmla="*/ 0 h 2"/>
                      <a:gd name="T2" fmla="*/ 3 w 4"/>
                      <a:gd name="T3" fmla="*/ 2 h 2"/>
                      <a:gd name="T4" fmla="*/ 4 w 4"/>
                      <a:gd name="T5" fmla="*/ 2 h 2"/>
                      <a:gd name="T6" fmla="*/ 0 60000 65536"/>
                      <a:gd name="T7" fmla="*/ 0 60000 65536"/>
                      <a:gd name="T8" fmla="*/ 0 60000 65536"/>
                      <a:gd name="T9" fmla="*/ 0 w 4"/>
                      <a:gd name="T10" fmla="*/ 0 h 2"/>
                      <a:gd name="T11" fmla="*/ 4 w 4"/>
                      <a:gd name="T12" fmla="*/ 2 h 2"/>
                    </a:gdLst>
                    <a:ahLst/>
                    <a:cxnLst>
                      <a:cxn ang="T6">
                        <a:pos x="T0" y="T1"/>
                      </a:cxn>
                      <a:cxn ang="T7">
                        <a:pos x="T2" y="T3"/>
                      </a:cxn>
                      <a:cxn ang="T8">
                        <a:pos x="T4" y="T5"/>
                      </a:cxn>
                    </a:cxnLst>
                    <a:rect l="T9" t="T10" r="T11" b="T12"/>
                    <a:pathLst>
                      <a:path w="4" h="2">
                        <a:moveTo>
                          <a:pt x="0" y="0"/>
                        </a:moveTo>
                        <a:lnTo>
                          <a:pt x="3" y="2"/>
                        </a:lnTo>
                        <a:lnTo>
                          <a:pt x="4" y="2"/>
                        </a:lnTo>
                      </a:path>
                    </a:pathLst>
                  </a:custGeom>
                  <a:noFill/>
                  <a:ln w="6350">
                    <a:solidFill>
                      <a:srgbClr val="0C0CFF"/>
                    </a:solidFill>
                    <a:prstDash val="solid"/>
                    <a:round/>
                    <a:headEnd/>
                    <a:tailEnd/>
                  </a:ln>
                </p:spPr>
                <p:txBody>
                  <a:bodyPr/>
                  <a:lstStyle/>
                  <a:p>
                    <a:endParaRPr lang="en-US"/>
                  </a:p>
                </p:txBody>
              </p:sp>
              <p:sp>
                <p:nvSpPr>
                  <p:cNvPr id="2945" name="Freeform 4851"/>
                  <p:cNvSpPr>
                    <a:spLocks/>
                  </p:cNvSpPr>
                  <p:nvPr/>
                </p:nvSpPr>
                <p:spPr bwMode="auto">
                  <a:xfrm>
                    <a:off x="3302" y="3667"/>
                    <a:ext cx="1" cy="1"/>
                  </a:xfrm>
                  <a:custGeom>
                    <a:avLst/>
                    <a:gdLst>
                      <a:gd name="T0" fmla="*/ 0 w 3"/>
                      <a:gd name="T1" fmla="*/ 0 h 2"/>
                      <a:gd name="T2" fmla="*/ 2 w 3"/>
                      <a:gd name="T3" fmla="*/ 2 h 2"/>
                      <a:gd name="T4" fmla="*/ 3 w 3"/>
                      <a:gd name="T5" fmla="*/ 2 h 2"/>
                      <a:gd name="T6" fmla="*/ 0 60000 65536"/>
                      <a:gd name="T7" fmla="*/ 0 60000 65536"/>
                      <a:gd name="T8" fmla="*/ 0 60000 65536"/>
                      <a:gd name="T9" fmla="*/ 0 w 3"/>
                      <a:gd name="T10" fmla="*/ 0 h 2"/>
                      <a:gd name="T11" fmla="*/ 3 w 3"/>
                      <a:gd name="T12" fmla="*/ 2 h 2"/>
                    </a:gdLst>
                    <a:ahLst/>
                    <a:cxnLst>
                      <a:cxn ang="T6">
                        <a:pos x="T0" y="T1"/>
                      </a:cxn>
                      <a:cxn ang="T7">
                        <a:pos x="T2" y="T3"/>
                      </a:cxn>
                      <a:cxn ang="T8">
                        <a:pos x="T4" y="T5"/>
                      </a:cxn>
                    </a:cxnLst>
                    <a:rect l="T9" t="T10" r="T11" b="T12"/>
                    <a:pathLst>
                      <a:path w="3" h="2">
                        <a:moveTo>
                          <a:pt x="0" y="0"/>
                        </a:moveTo>
                        <a:lnTo>
                          <a:pt x="2" y="2"/>
                        </a:lnTo>
                        <a:lnTo>
                          <a:pt x="3" y="2"/>
                        </a:lnTo>
                      </a:path>
                    </a:pathLst>
                  </a:custGeom>
                  <a:noFill/>
                  <a:ln w="6350">
                    <a:solidFill>
                      <a:srgbClr val="0C0CFF"/>
                    </a:solidFill>
                    <a:prstDash val="solid"/>
                    <a:round/>
                    <a:headEnd/>
                    <a:tailEnd/>
                  </a:ln>
                </p:spPr>
                <p:txBody>
                  <a:bodyPr/>
                  <a:lstStyle/>
                  <a:p>
                    <a:endParaRPr lang="en-US"/>
                  </a:p>
                </p:txBody>
              </p:sp>
              <p:sp>
                <p:nvSpPr>
                  <p:cNvPr id="2946" name="Freeform 4852"/>
                  <p:cNvSpPr>
                    <a:spLocks/>
                  </p:cNvSpPr>
                  <p:nvPr/>
                </p:nvSpPr>
                <p:spPr bwMode="auto">
                  <a:xfrm>
                    <a:off x="3302" y="3668"/>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2947" name="Freeform 4853"/>
                  <p:cNvSpPr>
                    <a:spLocks/>
                  </p:cNvSpPr>
                  <p:nvPr/>
                </p:nvSpPr>
                <p:spPr bwMode="auto">
                  <a:xfrm>
                    <a:off x="3303" y="3668"/>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948" name="Freeform 4854"/>
                  <p:cNvSpPr>
                    <a:spLocks/>
                  </p:cNvSpPr>
                  <p:nvPr/>
                </p:nvSpPr>
                <p:spPr bwMode="auto">
                  <a:xfrm>
                    <a:off x="3303" y="3668"/>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949" name="Freeform 4855"/>
                  <p:cNvSpPr>
                    <a:spLocks/>
                  </p:cNvSpPr>
                  <p:nvPr/>
                </p:nvSpPr>
                <p:spPr bwMode="auto">
                  <a:xfrm>
                    <a:off x="3304" y="3668"/>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2950" name="Freeform 4856"/>
                  <p:cNvSpPr>
                    <a:spLocks/>
                  </p:cNvSpPr>
                  <p:nvPr/>
                </p:nvSpPr>
                <p:spPr bwMode="auto">
                  <a:xfrm>
                    <a:off x="3304" y="3668"/>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2951" name="Freeform 4857"/>
                  <p:cNvSpPr>
                    <a:spLocks/>
                  </p:cNvSpPr>
                  <p:nvPr/>
                </p:nvSpPr>
                <p:spPr bwMode="auto">
                  <a:xfrm>
                    <a:off x="3305" y="3668"/>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2952" name="Freeform 4858"/>
                  <p:cNvSpPr>
                    <a:spLocks/>
                  </p:cNvSpPr>
                  <p:nvPr/>
                </p:nvSpPr>
                <p:spPr bwMode="auto">
                  <a:xfrm>
                    <a:off x="3305" y="3668"/>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2953" name="Freeform 4859"/>
                  <p:cNvSpPr>
                    <a:spLocks/>
                  </p:cNvSpPr>
                  <p:nvPr/>
                </p:nvSpPr>
                <p:spPr bwMode="auto">
                  <a:xfrm>
                    <a:off x="3305" y="3668"/>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2954" name="Freeform 4860"/>
                  <p:cNvSpPr>
                    <a:spLocks/>
                  </p:cNvSpPr>
                  <p:nvPr/>
                </p:nvSpPr>
                <p:spPr bwMode="auto">
                  <a:xfrm>
                    <a:off x="3306" y="3668"/>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2955" name="Freeform 4861"/>
                  <p:cNvSpPr>
                    <a:spLocks/>
                  </p:cNvSpPr>
                  <p:nvPr/>
                </p:nvSpPr>
                <p:spPr bwMode="auto">
                  <a:xfrm>
                    <a:off x="3306" y="3667"/>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2956" name="Freeform 4862"/>
                  <p:cNvSpPr>
                    <a:spLocks/>
                  </p:cNvSpPr>
                  <p:nvPr/>
                </p:nvSpPr>
                <p:spPr bwMode="auto">
                  <a:xfrm>
                    <a:off x="3307" y="3667"/>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957" name="Freeform 4863"/>
                  <p:cNvSpPr>
                    <a:spLocks/>
                  </p:cNvSpPr>
                  <p:nvPr/>
                </p:nvSpPr>
                <p:spPr bwMode="auto">
                  <a:xfrm>
                    <a:off x="3307" y="3667"/>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958" name="Freeform 4864"/>
                  <p:cNvSpPr>
                    <a:spLocks/>
                  </p:cNvSpPr>
                  <p:nvPr/>
                </p:nvSpPr>
                <p:spPr bwMode="auto">
                  <a:xfrm>
                    <a:off x="3308" y="3667"/>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959" name="Freeform 4865"/>
                  <p:cNvSpPr>
                    <a:spLocks/>
                  </p:cNvSpPr>
                  <p:nvPr/>
                </p:nvSpPr>
                <p:spPr bwMode="auto">
                  <a:xfrm>
                    <a:off x="3308" y="3667"/>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960" name="Freeform 4866"/>
                  <p:cNvSpPr>
                    <a:spLocks/>
                  </p:cNvSpPr>
                  <p:nvPr/>
                </p:nvSpPr>
                <p:spPr bwMode="auto">
                  <a:xfrm>
                    <a:off x="3309" y="3667"/>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2961" name="Freeform 4867"/>
                  <p:cNvSpPr>
                    <a:spLocks/>
                  </p:cNvSpPr>
                  <p:nvPr/>
                </p:nvSpPr>
                <p:spPr bwMode="auto">
                  <a:xfrm>
                    <a:off x="3309" y="3667"/>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2962" name="Freeform 4868"/>
                  <p:cNvSpPr>
                    <a:spLocks/>
                  </p:cNvSpPr>
                  <p:nvPr/>
                </p:nvSpPr>
                <p:spPr bwMode="auto">
                  <a:xfrm>
                    <a:off x="3310" y="3667"/>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2963" name="Freeform 4869"/>
                  <p:cNvSpPr>
                    <a:spLocks/>
                  </p:cNvSpPr>
                  <p:nvPr/>
                </p:nvSpPr>
                <p:spPr bwMode="auto">
                  <a:xfrm>
                    <a:off x="3310" y="3667"/>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2964" name="Freeform 4870"/>
                  <p:cNvSpPr>
                    <a:spLocks/>
                  </p:cNvSpPr>
                  <p:nvPr/>
                </p:nvSpPr>
                <p:spPr bwMode="auto">
                  <a:xfrm>
                    <a:off x="3310" y="3667"/>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2965" name="Freeform 4871"/>
                  <p:cNvSpPr>
                    <a:spLocks/>
                  </p:cNvSpPr>
                  <p:nvPr/>
                </p:nvSpPr>
                <p:spPr bwMode="auto">
                  <a:xfrm>
                    <a:off x="3311" y="3667"/>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966" name="Freeform 4872"/>
                  <p:cNvSpPr>
                    <a:spLocks/>
                  </p:cNvSpPr>
                  <p:nvPr/>
                </p:nvSpPr>
                <p:spPr bwMode="auto">
                  <a:xfrm>
                    <a:off x="3311" y="3667"/>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967" name="Freeform 4873"/>
                  <p:cNvSpPr>
                    <a:spLocks/>
                  </p:cNvSpPr>
                  <p:nvPr/>
                </p:nvSpPr>
                <p:spPr bwMode="auto">
                  <a:xfrm>
                    <a:off x="3312" y="3667"/>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2968" name="Freeform 4874"/>
                  <p:cNvSpPr>
                    <a:spLocks/>
                  </p:cNvSpPr>
                  <p:nvPr/>
                </p:nvSpPr>
                <p:spPr bwMode="auto">
                  <a:xfrm>
                    <a:off x="3312" y="3667"/>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969" name="Freeform 4875"/>
                  <p:cNvSpPr>
                    <a:spLocks/>
                  </p:cNvSpPr>
                  <p:nvPr/>
                </p:nvSpPr>
                <p:spPr bwMode="auto">
                  <a:xfrm>
                    <a:off x="3313" y="3667"/>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970" name="Freeform 4876"/>
                  <p:cNvSpPr>
                    <a:spLocks/>
                  </p:cNvSpPr>
                  <p:nvPr/>
                </p:nvSpPr>
                <p:spPr bwMode="auto">
                  <a:xfrm>
                    <a:off x="3313" y="3667"/>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971" name="Freeform 4877"/>
                  <p:cNvSpPr>
                    <a:spLocks/>
                  </p:cNvSpPr>
                  <p:nvPr/>
                </p:nvSpPr>
                <p:spPr bwMode="auto">
                  <a:xfrm>
                    <a:off x="3314" y="3667"/>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2972" name="Freeform 4878"/>
                  <p:cNvSpPr>
                    <a:spLocks/>
                  </p:cNvSpPr>
                  <p:nvPr/>
                </p:nvSpPr>
                <p:spPr bwMode="auto">
                  <a:xfrm>
                    <a:off x="3314" y="3667"/>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2973" name="Freeform 4879"/>
                  <p:cNvSpPr>
                    <a:spLocks/>
                  </p:cNvSpPr>
                  <p:nvPr/>
                </p:nvSpPr>
                <p:spPr bwMode="auto">
                  <a:xfrm>
                    <a:off x="3315" y="3667"/>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974" name="Freeform 4880"/>
                  <p:cNvSpPr>
                    <a:spLocks/>
                  </p:cNvSpPr>
                  <p:nvPr/>
                </p:nvSpPr>
                <p:spPr bwMode="auto">
                  <a:xfrm>
                    <a:off x="3315" y="3667"/>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2975" name="Freeform 4881"/>
                  <p:cNvSpPr>
                    <a:spLocks/>
                  </p:cNvSpPr>
                  <p:nvPr/>
                </p:nvSpPr>
                <p:spPr bwMode="auto">
                  <a:xfrm>
                    <a:off x="3316" y="3667"/>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976" name="Freeform 4882"/>
                  <p:cNvSpPr>
                    <a:spLocks/>
                  </p:cNvSpPr>
                  <p:nvPr/>
                </p:nvSpPr>
                <p:spPr bwMode="auto">
                  <a:xfrm>
                    <a:off x="3316" y="3667"/>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2977" name="Freeform 4883"/>
                  <p:cNvSpPr>
                    <a:spLocks/>
                  </p:cNvSpPr>
                  <p:nvPr/>
                </p:nvSpPr>
                <p:spPr bwMode="auto">
                  <a:xfrm>
                    <a:off x="3316" y="3667"/>
                    <a:ext cx="1" cy="1"/>
                  </a:xfrm>
                  <a:custGeom>
                    <a:avLst/>
                    <a:gdLst>
                      <a:gd name="T0" fmla="*/ 0 w 4"/>
                      <a:gd name="T1" fmla="*/ 2 h 2"/>
                      <a:gd name="T2" fmla="*/ 3 w 4"/>
                      <a:gd name="T3" fmla="*/ 0 h 2"/>
                      <a:gd name="T4" fmla="*/ 4 w 4"/>
                      <a:gd name="T5" fmla="*/ 0 h 2"/>
                      <a:gd name="T6" fmla="*/ 0 60000 65536"/>
                      <a:gd name="T7" fmla="*/ 0 60000 65536"/>
                      <a:gd name="T8" fmla="*/ 0 60000 65536"/>
                      <a:gd name="T9" fmla="*/ 0 w 4"/>
                      <a:gd name="T10" fmla="*/ 0 h 2"/>
                      <a:gd name="T11" fmla="*/ 4 w 4"/>
                      <a:gd name="T12" fmla="*/ 2 h 2"/>
                    </a:gdLst>
                    <a:ahLst/>
                    <a:cxnLst>
                      <a:cxn ang="T6">
                        <a:pos x="T0" y="T1"/>
                      </a:cxn>
                      <a:cxn ang="T7">
                        <a:pos x="T2" y="T3"/>
                      </a:cxn>
                      <a:cxn ang="T8">
                        <a:pos x="T4" y="T5"/>
                      </a:cxn>
                    </a:cxnLst>
                    <a:rect l="T9" t="T10" r="T11" b="T12"/>
                    <a:pathLst>
                      <a:path w="4" h="2">
                        <a:moveTo>
                          <a:pt x="0" y="2"/>
                        </a:moveTo>
                        <a:lnTo>
                          <a:pt x="3" y="0"/>
                        </a:lnTo>
                        <a:lnTo>
                          <a:pt x="4" y="0"/>
                        </a:lnTo>
                      </a:path>
                    </a:pathLst>
                  </a:custGeom>
                  <a:noFill/>
                  <a:ln w="6350">
                    <a:solidFill>
                      <a:srgbClr val="0C0CFF"/>
                    </a:solidFill>
                    <a:prstDash val="solid"/>
                    <a:round/>
                    <a:headEnd/>
                    <a:tailEnd/>
                  </a:ln>
                </p:spPr>
                <p:txBody>
                  <a:bodyPr/>
                  <a:lstStyle/>
                  <a:p>
                    <a:endParaRPr lang="en-US"/>
                  </a:p>
                </p:txBody>
              </p:sp>
              <p:sp>
                <p:nvSpPr>
                  <p:cNvPr id="2978" name="Freeform 4884"/>
                  <p:cNvSpPr>
                    <a:spLocks/>
                  </p:cNvSpPr>
                  <p:nvPr/>
                </p:nvSpPr>
                <p:spPr bwMode="auto">
                  <a:xfrm>
                    <a:off x="3317" y="3666"/>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2979" name="Freeform 4885"/>
                  <p:cNvSpPr>
                    <a:spLocks/>
                  </p:cNvSpPr>
                  <p:nvPr/>
                </p:nvSpPr>
                <p:spPr bwMode="auto">
                  <a:xfrm>
                    <a:off x="3317" y="3666"/>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980" name="Freeform 4886"/>
                  <p:cNvSpPr>
                    <a:spLocks/>
                  </p:cNvSpPr>
                  <p:nvPr/>
                </p:nvSpPr>
                <p:spPr bwMode="auto">
                  <a:xfrm>
                    <a:off x="3318" y="3666"/>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981" name="Freeform 4887"/>
                  <p:cNvSpPr>
                    <a:spLocks/>
                  </p:cNvSpPr>
                  <p:nvPr/>
                </p:nvSpPr>
                <p:spPr bwMode="auto">
                  <a:xfrm>
                    <a:off x="3318" y="3666"/>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2982" name="Freeform 4888"/>
                  <p:cNvSpPr>
                    <a:spLocks/>
                  </p:cNvSpPr>
                  <p:nvPr/>
                </p:nvSpPr>
                <p:spPr bwMode="auto">
                  <a:xfrm>
                    <a:off x="3319" y="3667"/>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2983" name="Freeform 4889"/>
                  <p:cNvSpPr>
                    <a:spLocks/>
                  </p:cNvSpPr>
                  <p:nvPr/>
                </p:nvSpPr>
                <p:spPr bwMode="auto">
                  <a:xfrm>
                    <a:off x="3319" y="3667"/>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2984" name="Freeform 4890"/>
                  <p:cNvSpPr>
                    <a:spLocks/>
                  </p:cNvSpPr>
                  <p:nvPr/>
                </p:nvSpPr>
                <p:spPr bwMode="auto">
                  <a:xfrm>
                    <a:off x="3320" y="3666"/>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2985" name="Freeform 4891"/>
                  <p:cNvSpPr>
                    <a:spLocks/>
                  </p:cNvSpPr>
                  <p:nvPr/>
                </p:nvSpPr>
                <p:spPr bwMode="auto">
                  <a:xfrm>
                    <a:off x="3320" y="3666"/>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986" name="Freeform 4892"/>
                  <p:cNvSpPr>
                    <a:spLocks/>
                  </p:cNvSpPr>
                  <p:nvPr/>
                </p:nvSpPr>
                <p:spPr bwMode="auto">
                  <a:xfrm>
                    <a:off x="3321" y="3666"/>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987" name="Freeform 4893"/>
                  <p:cNvSpPr>
                    <a:spLocks/>
                  </p:cNvSpPr>
                  <p:nvPr/>
                </p:nvSpPr>
                <p:spPr bwMode="auto">
                  <a:xfrm>
                    <a:off x="3321" y="3666"/>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988" name="Freeform 4894"/>
                  <p:cNvSpPr>
                    <a:spLocks/>
                  </p:cNvSpPr>
                  <p:nvPr/>
                </p:nvSpPr>
                <p:spPr bwMode="auto">
                  <a:xfrm>
                    <a:off x="3322" y="3666"/>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2989" name="Freeform 4895"/>
                  <p:cNvSpPr>
                    <a:spLocks/>
                  </p:cNvSpPr>
                  <p:nvPr/>
                </p:nvSpPr>
                <p:spPr bwMode="auto">
                  <a:xfrm>
                    <a:off x="3322" y="3666"/>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2990" name="Freeform 4896"/>
                  <p:cNvSpPr>
                    <a:spLocks/>
                  </p:cNvSpPr>
                  <p:nvPr/>
                </p:nvSpPr>
                <p:spPr bwMode="auto">
                  <a:xfrm>
                    <a:off x="3323" y="3666"/>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991" name="Freeform 4897"/>
                  <p:cNvSpPr>
                    <a:spLocks/>
                  </p:cNvSpPr>
                  <p:nvPr/>
                </p:nvSpPr>
                <p:spPr bwMode="auto">
                  <a:xfrm>
                    <a:off x="3323" y="3666"/>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2992" name="Freeform 4898"/>
                  <p:cNvSpPr>
                    <a:spLocks/>
                  </p:cNvSpPr>
                  <p:nvPr/>
                </p:nvSpPr>
                <p:spPr bwMode="auto">
                  <a:xfrm>
                    <a:off x="3324" y="3666"/>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2993" name="Freeform 4899"/>
                  <p:cNvSpPr>
                    <a:spLocks/>
                  </p:cNvSpPr>
                  <p:nvPr/>
                </p:nvSpPr>
                <p:spPr bwMode="auto">
                  <a:xfrm>
                    <a:off x="3324" y="3666"/>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994" name="Freeform 4900"/>
                  <p:cNvSpPr>
                    <a:spLocks/>
                  </p:cNvSpPr>
                  <p:nvPr/>
                </p:nvSpPr>
                <p:spPr bwMode="auto">
                  <a:xfrm>
                    <a:off x="3324" y="3666"/>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2995" name="Freeform 4901"/>
                  <p:cNvSpPr>
                    <a:spLocks/>
                  </p:cNvSpPr>
                  <p:nvPr/>
                </p:nvSpPr>
                <p:spPr bwMode="auto">
                  <a:xfrm>
                    <a:off x="3325" y="3666"/>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996" name="Freeform 4902"/>
                  <p:cNvSpPr>
                    <a:spLocks/>
                  </p:cNvSpPr>
                  <p:nvPr/>
                </p:nvSpPr>
                <p:spPr bwMode="auto">
                  <a:xfrm>
                    <a:off x="3325" y="3666"/>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997" name="Freeform 4903"/>
                  <p:cNvSpPr>
                    <a:spLocks/>
                  </p:cNvSpPr>
                  <p:nvPr/>
                </p:nvSpPr>
                <p:spPr bwMode="auto">
                  <a:xfrm>
                    <a:off x="3326" y="3666"/>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998" name="Freeform 4904"/>
                  <p:cNvSpPr>
                    <a:spLocks/>
                  </p:cNvSpPr>
                  <p:nvPr/>
                </p:nvSpPr>
                <p:spPr bwMode="auto">
                  <a:xfrm>
                    <a:off x="3326" y="3666"/>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999" name="Freeform 4905"/>
                  <p:cNvSpPr>
                    <a:spLocks/>
                  </p:cNvSpPr>
                  <p:nvPr/>
                </p:nvSpPr>
                <p:spPr bwMode="auto">
                  <a:xfrm>
                    <a:off x="3327" y="3666"/>
                    <a:ext cx="1" cy="1"/>
                  </a:xfrm>
                  <a:custGeom>
                    <a:avLst/>
                    <a:gdLst>
                      <a:gd name="T0" fmla="*/ 0 w 4"/>
                      <a:gd name="T1" fmla="*/ 2 h 2"/>
                      <a:gd name="T2" fmla="*/ 3 w 4"/>
                      <a:gd name="T3" fmla="*/ 0 h 2"/>
                      <a:gd name="T4" fmla="*/ 4 w 4"/>
                      <a:gd name="T5" fmla="*/ 0 h 2"/>
                      <a:gd name="T6" fmla="*/ 0 60000 65536"/>
                      <a:gd name="T7" fmla="*/ 0 60000 65536"/>
                      <a:gd name="T8" fmla="*/ 0 60000 65536"/>
                      <a:gd name="T9" fmla="*/ 0 w 4"/>
                      <a:gd name="T10" fmla="*/ 0 h 2"/>
                      <a:gd name="T11" fmla="*/ 4 w 4"/>
                      <a:gd name="T12" fmla="*/ 2 h 2"/>
                    </a:gdLst>
                    <a:ahLst/>
                    <a:cxnLst>
                      <a:cxn ang="T6">
                        <a:pos x="T0" y="T1"/>
                      </a:cxn>
                      <a:cxn ang="T7">
                        <a:pos x="T2" y="T3"/>
                      </a:cxn>
                      <a:cxn ang="T8">
                        <a:pos x="T4" y="T5"/>
                      </a:cxn>
                    </a:cxnLst>
                    <a:rect l="T9" t="T10" r="T11" b="T12"/>
                    <a:pathLst>
                      <a:path w="4" h="2">
                        <a:moveTo>
                          <a:pt x="0" y="2"/>
                        </a:moveTo>
                        <a:lnTo>
                          <a:pt x="3" y="0"/>
                        </a:lnTo>
                        <a:lnTo>
                          <a:pt x="4" y="0"/>
                        </a:lnTo>
                      </a:path>
                    </a:pathLst>
                  </a:custGeom>
                  <a:noFill/>
                  <a:ln w="6350">
                    <a:solidFill>
                      <a:srgbClr val="0C0CFF"/>
                    </a:solidFill>
                    <a:prstDash val="solid"/>
                    <a:round/>
                    <a:headEnd/>
                    <a:tailEnd/>
                  </a:ln>
                </p:spPr>
                <p:txBody>
                  <a:bodyPr/>
                  <a:lstStyle/>
                  <a:p>
                    <a:endParaRPr lang="en-US"/>
                  </a:p>
                </p:txBody>
              </p:sp>
              <p:sp>
                <p:nvSpPr>
                  <p:cNvPr id="3000" name="Freeform 4906"/>
                  <p:cNvSpPr>
                    <a:spLocks/>
                  </p:cNvSpPr>
                  <p:nvPr/>
                </p:nvSpPr>
                <p:spPr bwMode="auto">
                  <a:xfrm>
                    <a:off x="3327" y="3666"/>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3001" name="Freeform 4907"/>
                  <p:cNvSpPr>
                    <a:spLocks/>
                  </p:cNvSpPr>
                  <p:nvPr/>
                </p:nvSpPr>
                <p:spPr bwMode="auto">
                  <a:xfrm>
                    <a:off x="3328" y="3666"/>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3002" name="Freeform 4908"/>
                  <p:cNvSpPr>
                    <a:spLocks/>
                  </p:cNvSpPr>
                  <p:nvPr/>
                </p:nvSpPr>
                <p:spPr bwMode="auto">
                  <a:xfrm>
                    <a:off x="3328" y="3666"/>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3003" name="Freeform 4909"/>
                  <p:cNvSpPr>
                    <a:spLocks/>
                  </p:cNvSpPr>
                  <p:nvPr/>
                </p:nvSpPr>
                <p:spPr bwMode="auto">
                  <a:xfrm>
                    <a:off x="3329" y="3666"/>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3004" name="Freeform 4910"/>
                  <p:cNvSpPr>
                    <a:spLocks/>
                  </p:cNvSpPr>
                  <p:nvPr/>
                </p:nvSpPr>
                <p:spPr bwMode="auto">
                  <a:xfrm>
                    <a:off x="3329" y="3666"/>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3005" name="Freeform 4911"/>
                  <p:cNvSpPr>
                    <a:spLocks/>
                  </p:cNvSpPr>
                  <p:nvPr/>
                </p:nvSpPr>
                <p:spPr bwMode="auto">
                  <a:xfrm>
                    <a:off x="3329" y="3666"/>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3006" name="Freeform 4912"/>
                  <p:cNvSpPr>
                    <a:spLocks/>
                  </p:cNvSpPr>
                  <p:nvPr/>
                </p:nvSpPr>
                <p:spPr bwMode="auto">
                  <a:xfrm>
                    <a:off x="3330" y="3666"/>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3007" name="Freeform 4913"/>
                  <p:cNvSpPr>
                    <a:spLocks/>
                  </p:cNvSpPr>
                  <p:nvPr/>
                </p:nvSpPr>
                <p:spPr bwMode="auto">
                  <a:xfrm>
                    <a:off x="3330" y="3666"/>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3008" name="Freeform 4914"/>
                  <p:cNvSpPr>
                    <a:spLocks/>
                  </p:cNvSpPr>
                  <p:nvPr/>
                </p:nvSpPr>
                <p:spPr bwMode="auto">
                  <a:xfrm>
                    <a:off x="3331" y="3666"/>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3009" name="Freeform 4915"/>
                  <p:cNvSpPr>
                    <a:spLocks/>
                  </p:cNvSpPr>
                  <p:nvPr/>
                </p:nvSpPr>
                <p:spPr bwMode="auto">
                  <a:xfrm>
                    <a:off x="3331" y="3666"/>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3010" name="Freeform 4916"/>
                  <p:cNvSpPr>
                    <a:spLocks/>
                  </p:cNvSpPr>
                  <p:nvPr/>
                </p:nvSpPr>
                <p:spPr bwMode="auto">
                  <a:xfrm>
                    <a:off x="3332" y="3666"/>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3011" name="Freeform 4917"/>
                  <p:cNvSpPr>
                    <a:spLocks/>
                  </p:cNvSpPr>
                  <p:nvPr/>
                </p:nvSpPr>
                <p:spPr bwMode="auto">
                  <a:xfrm>
                    <a:off x="3332" y="3666"/>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3012" name="Freeform 4918"/>
                  <p:cNvSpPr>
                    <a:spLocks/>
                  </p:cNvSpPr>
                  <p:nvPr/>
                </p:nvSpPr>
                <p:spPr bwMode="auto">
                  <a:xfrm>
                    <a:off x="3333" y="3666"/>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3013" name="Freeform 4919"/>
                  <p:cNvSpPr>
                    <a:spLocks/>
                  </p:cNvSpPr>
                  <p:nvPr/>
                </p:nvSpPr>
                <p:spPr bwMode="auto">
                  <a:xfrm>
                    <a:off x="3333" y="3666"/>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3014" name="Freeform 4920"/>
                  <p:cNvSpPr>
                    <a:spLocks/>
                  </p:cNvSpPr>
                  <p:nvPr/>
                </p:nvSpPr>
                <p:spPr bwMode="auto">
                  <a:xfrm>
                    <a:off x="3334" y="3666"/>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3015" name="Freeform 4921"/>
                  <p:cNvSpPr>
                    <a:spLocks/>
                  </p:cNvSpPr>
                  <p:nvPr/>
                </p:nvSpPr>
                <p:spPr bwMode="auto">
                  <a:xfrm>
                    <a:off x="3334" y="3665"/>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3016" name="Freeform 4922"/>
                  <p:cNvSpPr>
                    <a:spLocks/>
                  </p:cNvSpPr>
                  <p:nvPr/>
                </p:nvSpPr>
                <p:spPr bwMode="auto">
                  <a:xfrm>
                    <a:off x="3335" y="3665"/>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3017" name="Freeform 4923"/>
                  <p:cNvSpPr>
                    <a:spLocks/>
                  </p:cNvSpPr>
                  <p:nvPr/>
                </p:nvSpPr>
                <p:spPr bwMode="auto">
                  <a:xfrm>
                    <a:off x="3335" y="3665"/>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3018" name="Freeform 4924"/>
                  <p:cNvSpPr>
                    <a:spLocks/>
                  </p:cNvSpPr>
                  <p:nvPr/>
                </p:nvSpPr>
                <p:spPr bwMode="auto">
                  <a:xfrm>
                    <a:off x="3335" y="3666"/>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3019" name="Freeform 4925"/>
                  <p:cNvSpPr>
                    <a:spLocks/>
                  </p:cNvSpPr>
                  <p:nvPr/>
                </p:nvSpPr>
                <p:spPr bwMode="auto">
                  <a:xfrm>
                    <a:off x="3336" y="3666"/>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3020" name="Freeform 4926"/>
                  <p:cNvSpPr>
                    <a:spLocks/>
                  </p:cNvSpPr>
                  <p:nvPr/>
                </p:nvSpPr>
                <p:spPr bwMode="auto">
                  <a:xfrm>
                    <a:off x="3336" y="3665"/>
                    <a:ext cx="1" cy="1"/>
                  </a:xfrm>
                  <a:custGeom>
                    <a:avLst/>
                    <a:gdLst>
                      <a:gd name="T0" fmla="*/ 0 w 4"/>
                      <a:gd name="T1" fmla="*/ 2 h 2"/>
                      <a:gd name="T2" fmla="*/ 3 w 4"/>
                      <a:gd name="T3" fmla="*/ 0 h 2"/>
                      <a:gd name="T4" fmla="*/ 4 w 4"/>
                      <a:gd name="T5" fmla="*/ 0 h 2"/>
                      <a:gd name="T6" fmla="*/ 0 60000 65536"/>
                      <a:gd name="T7" fmla="*/ 0 60000 65536"/>
                      <a:gd name="T8" fmla="*/ 0 60000 65536"/>
                      <a:gd name="T9" fmla="*/ 0 w 4"/>
                      <a:gd name="T10" fmla="*/ 0 h 2"/>
                      <a:gd name="T11" fmla="*/ 4 w 4"/>
                      <a:gd name="T12" fmla="*/ 2 h 2"/>
                    </a:gdLst>
                    <a:ahLst/>
                    <a:cxnLst>
                      <a:cxn ang="T6">
                        <a:pos x="T0" y="T1"/>
                      </a:cxn>
                      <a:cxn ang="T7">
                        <a:pos x="T2" y="T3"/>
                      </a:cxn>
                      <a:cxn ang="T8">
                        <a:pos x="T4" y="T5"/>
                      </a:cxn>
                    </a:cxnLst>
                    <a:rect l="T9" t="T10" r="T11" b="T12"/>
                    <a:pathLst>
                      <a:path w="4" h="2">
                        <a:moveTo>
                          <a:pt x="0" y="2"/>
                        </a:moveTo>
                        <a:lnTo>
                          <a:pt x="3" y="0"/>
                        </a:lnTo>
                        <a:lnTo>
                          <a:pt x="4" y="0"/>
                        </a:lnTo>
                      </a:path>
                    </a:pathLst>
                  </a:custGeom>
                  <a:noFill/>
                  <a:ln w="6350">
                    <a:solidFill>
                      <a:srgbClr val="0C0CFF"/>
                    </a:solidFill>
                    <a:prstDash val="solid"/>
                    <a:round/>
                    <a:headEnd/>
                    <a:tailEnd/>
                  </a:ln>
                </p:spPr>
                <p:txBody>
                  <a:bodyPr/>
                  <a:lstStyle/>
                  <a:p>
                    <a:endParaRPr lang="en-US"/>
                  </a:p>
                </p:txBody>
              </p:sp>
              <p:sp>
                <p:nvSpPr>
                  <p:cNvPr id="3021" name="Freeform 4927"/>
                  <p:cNvSpPr>
                    <a:spLocks/>
                  </p:cNvSpPr>
                  <p:nvPr/>
                </p:nvSpPr>
                <p:spPr bwMode="auto">
                  <a:xfrm>
                    <a:off x="3337" y="3665"/>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3022" name="Freeform 4928"/>
                  <p:cNvSpPr>
                    <a:spLocks/>
                  </p:cNvSpPr>
                  <p:nvPr/>
                </p:nvSpPr>
                <p:spPr bwMode="auto">
                  <a:xfrm>
                    <a:off x="3337" y="3665"/>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3023" name="Freeform 4929"/>
                  <p:cNvSpPr>
                    <a:spLocks/>
                  </p:cNvSpPr>
                  <p:nvPr/>
                </p:nvSpPr>
                <p:spPr bwMode="auto">
                  <a:xfrm>
                    <a:off x="3338" y="3665"/>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3024" name="Freeform 4930"/>
                  <p:cNvSpPr>
                    <a:spLocks/>
                  </p:cNvSpPr>
                  <p:nvPr/>
                </p:nvSpPr>
                <p:spPr bwMode="auto">
                  <a:xfrm>
                    <a:off x="3338" y="3665"/>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3025" name="Freeform 4931"/>
                  <p:cNvSpPr>
                    <a:spLocks/>
                  </p:cNvSpPr>
                  <p:nvPr/>
                </p:nvSpPr>
                <p:spPr bwMode="auto">
                  <a:xfrm>
                    <a:off x="3339" y="3665"/>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3026" name="Freeform 4932"/>
                  <p:cNvSpPr>
                    <a:spLocks/>
                  </p:cNvSpPr>
                  <p:nvPr/>
                </p:nvSpPr>
                <p:spPr bwMode="auto">
                  <a:xfrm>
                    <a:off x="3339" y="3665"/>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3027" name="Freeform 4933"/>
                  <p:cNvSpPr>
                    <a:spLocks/>
                  </p:cNvSpPr>
                  <p:nvPr/>
                </p:nvSpPr>
                <p:spPr bwMode="auto">
                  <a:xfrm>
                    <a:off x="3340" y="3665"/>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3028" name="Freeform 4934"/>
                  <p:cNvSpPr>
                    <a:spLocks/>
                  </p:cNvSpPr>
                  <p:nvPr/>
                </p:nvSpPr>
                <p:spPr bwMode="auto">
                  <a:xfrm>
                    <a:off x="3340" y="3666"/>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3029" name="Freeform 4935"/>
                  <p:cNvSpPr>
                    <a:spLocks/>
                  </p:cNvSpPr>
                  <p:nvPr/>
                </p:nvSpPr>
                <p:spPr bwMode="auto">
                  <a:xfrm>
                    <a:off x="3341" y="3666"/>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3030" name="Freeform 4936"/>
                  <p:cNvSpPr>
                    <a:spLocks/>
                  </p:cNvSpPr>
                  <p:nvPr/>
                </p:nvSpPr>
                <p:spPr bwMode="auto">
                  <a:xfrm>
                    <a:off x="3341" y="3666"/>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3031" name="Freeform 4937"/>
                  <p:cNvSpPr>
                    <a:spLocks/>
                  </p:cNvSpPr>
                  <p:nvPr/>
                </p:nvSpPr>
                <p:spPr bwMode="auto">
                  <a:xfrm>
                    <a:off x="3342" y="3666"/>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3032" name="Freeform 4938"/>
                  <p:cNvSpPr>
                    <a:spLocks/>
                  </p:cNvSpPr>
                  <p:nvPr/>
                </p:nvSpPr>
                <p:spPr bwMode="auto">
                  <a:xfrm>
                    <a:off x="3342" y="3665"/>
                    <a:ext cx="1" cy="1"/>
                  </a:xfrm>
                  <a:custGeom>
                    <a:avLst/>
                    <a:gdLst>
                      <a:gd name="T0" fmla="*/ 0 w 4"/>
                      <a:gd name="T1" fmla="*/ 2 h 2"/>
                      <a:gd name="T2" fmla="*/ 3 w 4"/>
                      <a:gd name="T3" fmla="*/ 0 h 2"/>
                      <a:gd name="T4" fmla="*/ 4 w 4"/>
                      <a:gd name="T5" fmla="*/ 0 h 2"/>
                      <a:gd name="T6" fmla="*/ 0 60000 65536"/>
                      <a:gd name="T7" fmla="*/ 0 60000 65536"/>
                      <a:gd name="T8" fmla="*/ 0 60000 65536"/>
                      <a:gd name="T9" fmla="*/ 0 w 4"/>
                      <a:gd name="T10" fmla="*/ 0 h 2"/>
                      <a:gd name="T11" fmla="*/ 4 w 4"/>
                      <a:gd name="T12" fmla="*/ 2 h 2"/>
                    </a:gdLst>
                    <a:ahLst/>
                    <a:cxnLst>
                      <a:cxn ang="T6">
                        <a:pos x="T0" y="T1"/>
                      </a:cxn>
                      <a:cxn ang="T7">
                        <a:pos x="T2" y="T3"/>
                      </a:cxn>
                      <a:cxn ang="T8">
                        <a:pos x="T4" y="T5"/>
                      </a:cxn>
                    </a:cxnLst>
                    <a:rect l="T9" t="T10" r="T11" b="T12"/>
                    <a:pathLst>
                      <a:path w="4" h="2">
                        <a:moveTo>
                          <a:pt x="0" y="2"/>
                        </a:moveTo>
                        <a:lnTo>
                          <a:pt x="3" y="0"/>
                        </a:lnTo>
                        <a:lnTo>
                          <a:pt x="4" y="0"/>
                        </a:lnTo>
                      </a:path>
                    </a:pathLst>
                  </a:custGeom>
                  <a:noFill/>
                  <a:ln w="6350">
                    <a:solidFill>
                      <a:srgbClr val="0C0CFF"/>
                    </a:solidFill>
                    <a:prstDash val="solid"/>
                    <a:round/>
                    <a:headEnd/>
                    <a:tailEnd/>
                  </a:ln>
                </p:spPr>
                <p:txBody>
                  <a:bodyPr/>
                  <a:lstStyle/>
                  <a:p>
                    <a:endParaRPr lang="en-US"/>
                  </a:p>
                </p:txBody>
              </p:sp>
              <p:sp>
                <p:nvSpPr>
                  <p:cNvPr id="3033" name="Freeform 4939"/>
                  <p:cNvSpPr>
                    <a:spLocks/>
                  </p:cNvSpPr>
                  <p:nvPr/>
                </p:nvSpPr>
                <p:spPr bwMode="auto">
                  <a:xfrm>
                    <a:off x="3343" y="3665"/>
                    <a:ext cx="1" cy="1"/>
                  </a:xfrm>
                  <a:custGeom>
                    <a:avLst/>
                    <a:gdLst>
                      <a:gd name="T0" fmla="*/ 0 w 3"/>
                      <a:gd name="T1" fmla="*/ 2 h 2"/>
                      <a:gd name="T2" fmla="*/ 2 w 3"/>
                      <a:gd name="T3" fmla="*/ 0 h 2"/>
                      <a:gd name="T4" fmla="*/ 3 w 3"/>
                      <a:gd name="T5" fmla="*/ 0 h 2"/>
                      <a:gd name="T6" fmla="*/ 0 60000 65536"/>
                      <a:gd name="T7" fmla="*/ 0 60000 65536"/>
                      <a:gd name="T8" fmla="*/ 0 60000 65536"/>
                      <a:gd name="T9" fmla="*/ 0 w 3"/>
                      <a:gd name="T10" fmla="*/ 0 h 2"/>
                      <a:gd name="T11" fmla="*/ 3 w 3"/>
                      <a:gd name="T12" fmla="*/ 2 h 2"/>
                    </a:gdLst>
                    <a:ahLst/>
                    <a:cxnLst>
                      <a:cxn ang="T6">
                        <a:pos x="T0" y="T1"/>
                      </a:cxn>
                      <a:cxn ang="T7">
                        <a:pos x="T2" y="T3"/>
                      </a:cxn>
                      <a:cxn ang="T8">
                        <a:pos x="T4" y="T5"/>
                      </a:cxn>
                    </a:cxnLst>
                    <a:rect l="T9" t="T10" r="T11" b="T12"/>
                    <a:pathLst>
                      <a:path w="3" h="2">
                        <a:moveTo>
                          <a:pt x="0" y="2"/>
                        </a:moveTo>
                        <a:lnTo>
                          <a:pt x="2" y="0"/>
                        </a:lnTo>
                        <a:lnTo>
                          <a:pt x="3" y="0"/>
                        </a:lnTo>
                      </a:path>
                    </a:pathLst>
                  </a:custGeom>
                  <a:noFill/>
                  <a:ln w="6350">
                    <a:solidFill>
                      <a:srgbClr val="0C0CFF"/>
                    </a:solidFill>
                    <a:prstDash val="solid"/>
                    <a:round/>
                    <a:headEnd/>
                    <a:tailEnd/>
                  </a:ln>
                </p:spPr>
                <p:txBody>
                  <a:bodyPr/>
                  <a:lstStyle/>
                  <a:p>
                    <a:endParaRPr lang="en-US"/>
                  </a:p>
                </p:txBody>
              </p:sp>
              <p:sp>
                <p:nvSpPr>
                  <p:cNvPr id="3034" name="Freeform 4940"/>
                  <p:cNvSpPr>
                    <a:spLocks/>
                  </p:cNvSpPr>
                  <p:nvPr/>
                </p:nvSpPr>
                <p:spPr bwMode="auto">
                  <a:xfrm>
                    <a:off x="3343" y="3665"/>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3035" name="Freeform 4941"/>
                  <p:cNvSpPr>
                    <a:spLocks/>
                  </p:cNvSpPr>
                  <p:nvPr/>
                </p:nvSpPr>
                <p:spPr bwMode="auto">
                  <a:xfrm>
                    <a:off x="3343" y="3665"/>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3036" name="Freeform 4942"/>
                  <p:cNvSpPr>
                    <a:spLocks/>
                  </p:cNvSpPr>
                  <p:nvPr/>
                </p:nvSpPr>
                <p:spPr bwMode="auto">
                  <a:xfrm>
                    <a:off x="3344" y="3665"/>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3037" name="Freeform 4943"/>
                  <p:cNvSpPr>
                    <a:spLocks/>
                  </p:cNvSpPr>
                  <p:nvPr/>
                </p:nvSpPr>
                <p:spPr bwMode="auto">
                  <a:xfrm>
                    <a:off x="3344" y="3665"/>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3038" name="Freeform 4944"/>
                  <p:cNvSpPr>
                    <a:spLocks/>
                  </p:cNvSpPr>
                  <p:nvPr/>
                </p:nvSpPr>
                <p:spPr bwMode="auto">
                  <a:xfrm>
                    <a:off x="3345" y="3665"/>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3039" name="Freeform 4945"/>
                  <p:cNvSpPr>
                    <a:spLocks/>
                  </p:cNvSpPr>
                  <p:nvPr/>
                </p:nvSpPr>
                <p:spPr bwMode="auto">
                  <a:xfrm>
                    <a:off x="3345" y="3665"/>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3040" name="Freeform 4946"/>
                  <p:cNvSpPr>
                    <a:spLocks/>
                  </p:cNvSpPr>
                  <p:nvPr/>
                </p:nvSpPr>
                <p:spPr bwMode="auto">
                  <a:xfrm>
                    <a:off x="3346" y="3665"/>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3041" name="Freeform 4947"/>
                  <p:cNvSpPr>
                    <a:spLocks/>
                  </p:cNvSpPr>
                  <p:nvPr/>
                </p:nvSpPr>
                <p:spPr bwMode="auto">
                  <a:xfrm>
                    <a:off x="3346" y="3665"/>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3042" name="Freeform 4948"/>
                  <p:cNvSpPr>
                    <a:spLocks/>
                  </p:cNvSpPr>
                  <p:nvPr/>
                </p:nvSpPr>
                <p:spPr bwMode="auto">
                  <a:xfrm>
                    <a:off x="3347" y="3665"/>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3043" name="Freeform 4949"/>
                  <p:cNvSpPr>
                    <a:spLocks/>
                  </p:cNvSpPr>
                  <p:nvPr/>
                </p:nvSpPr>
                <p:spPr bwMode="auto">
                  <a:xfrm>
                    <a:off x="3347" y="3665"/>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3044" name="Freeform 4950"/>
                  <p:cNvSpPr>
                    <a:spLocks/>
                  </p:cNvSpPr>
                  <p:nvPr/>
                </p:nvSpPr>
                <p:spPr bwMode="auto">
                  <a:xfrm>
                    <a:off x="3348" y="3665"/>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3045" name="Freeform 4951"/>
                  <p:cNvSpPr>
                    <a:spLocks/>
                  </p:cNvSpPr>
                  <p:nvPr/>
                </p:nvSpPr>
                <p:spPr bwMode="auto">
                  <a:xfrm>
                    <a:off x="3348" y="3665"/>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3046" name="Freeform 4952"/>
                  <p:cNvSpPr>
                    <a:spLocks/>
                  </p:cNvSpPr>
                  <p:nvPr/>
                </p:nvSpPr>
                <p:spPr bwMode="auto">
                  <a:xfrm>
                    <a:off x="3348" y="3665"/>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3047" name="Freeform 4953"/>
                  <p:cNvSpPr>
                    <a:spLocks/>
                  </p:cNvSpPr>
                  <p:nvPr/>
                </p:nvSpPr>
                <p:spPr bwMode="auto">
                  <a:xfrm>
                    <a:off x="3349" y="3666"/>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3048" name="Freeform 4954"/>
                  <p:cNvSpPr>
                    <a:spLocks/>
                  </p:cNvSpPr>
                  <p:nvPr/>
                </p:nvSpPr>
                <p:spPr bwMode="auto">
                  <a:xfrm>
                    <a:off x="3349" y="3665"/>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3049" name="Freeform 4955"/>
                  <p:cNvSpPr>
                    <a:spLocks/>
                  </p:cNvSpPr>
                  <p:nvPr/>
                </p:nvSpPr>
                <p:spPr bwMode="auto">
                  <a:xfrm>
                    <a:off x="3350" y="3665"/>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3050" name="Freeform 4956"/>
                  <p:cNvSpPr>
                    <a:spLocks/>
                  </p:cNvSpPr>
                  <p:nvPr/>
                </p:nvSpPr>
                <p:spPr bwMode="auto">
                  <a:xfrm>
                    <a:off x="3350" y="3665"/>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3051" name="Freeform 4957"/>
                  <p:cNvSpPr>
                    <a:spLocks/>
                  </p:cNvSpPr>
                  <p:nvPr/>
                </p:nvSpPr>
                <p:spPr bwMode="auto">
                  <a:xfrm>
                    <a:off x="3351" y="3665"/>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3052" name="Freeform 4958"/>
                  <p:cNvSpPr>
                    <a:spLocks/>
                  </p:cNvSpPr>
                  <p:nvPr/>
                </p:nvSpPr>
                <p:spPr bwMode="auto">
                  <a:xfrm>
                    <a:off x="3351" y="3665"/>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3053" name="Freeform 4959"/>
                  <p:cNvSpPr>
                    <a:spLocks/>
                  </p:cNvSpPr>
                  <p:nvPr/>
                </p:nvSpPr>
                <p:spPr bwMode="auto">
                  <a:xfrm>
                    <a:off x="3352" y="3665"/>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3054" name="Freeform 4960"/>
                  <p:cNvSpPr>
                    <a:spLocks/>
                  </p:cNvSpPr>
                  <p:nvPr/>
                </p:nvSpPr>
                <p:spPr bwMode="auto">
                  <a:xfrm>
                    <a:off x="3352" y="3665"/>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3055" name="Freeform 4961"/>
                  <p:cNvSpPr>
                    <a:spLocks/>
                  </p:cNvSpPr>
                  <p:nvPr/>
                </p:nvSpPr>
                <p:spPr bwMode="auto">
                  <a:xfrm>
                    <a:off x="3353" y="3665"/>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3056" name="Freeform 4962"/>
                  <p:cNvSpPr>
                    <a:spLocks/>
                  </p:cNvSpPr>
                  <p:nvPr/>
                </p:nvSpPr>
                <p:spPr bwMode="auto">
                  <a:xfrm>
                    <a:off x="3353" y="3665"/>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3057" name="Freeform 4963"/>
                  <p:cNvSpPr>
                    <a:spLocks/>
                  </p:cNvSpPr>
                  <p:nvPr/>
                </p:nvSpPr>
                <p:spPr bwMode="auto">
                  <a:xfrm>
                    <a:off x="3354" y="3665"/>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3058" name="Freeform 4964"/>
                  <p:cNvSpPr>
                    <a:spLocks/>
                  </p:cNvSpPr>
                  <p:nvPr/>
                </p:nvSpPr>
                <p:spPr bwMode="auto">
                  <a:xfrm>
                    <a:off x="3354" y="3665"/>
                    <a:ext cx="1" cy="1"/>
                  </a:xfrm>
                  <a:custGeom>
                    <a:avLst/>
                    <a:gdLst>
                      <a:gd name="T0" fmla="*/ 0 w 3"/>
                      <a:gd name="T1" fmla="*/ 2 h 2"/>
                      <a:gd name="T2" fmla="*/ 2 w 3"/>
                      <a:gd name="T3" fmla="*/ 0 h 2"/>
                      <a:gd name="T4" fmla="*/ 3 w 3"/>
                      <a:gd name="T5" fmla="*/ 0 h 2"/>
                      <a:gd name="T6" fmla="*/ 0 60000 65536"/>
                      <a:gd name="T7" fmla="*/ 0 60000 65536"/>
                      <a:gd name="T8" fmla="*/ 0 60000 65536"/>
                      <a:gd name="T9" fmla="*/ 0 w 3"/>
                      <a:gd name="T10" fmla="*/ 0 h 2"/>
                      <a:gd name="T11" fmla="*/ 3 w 3"/>
                      <a:gd name="T12" fmla="*/ 2 h 2"/>
                    </a:gdLst>
                    <a:ahLst/>
                    <a:cxnLst>
                      <a:cxn ang="T6">
                        <a:pos x="T0" y="T1"/>
                      </a:cxn>
                      <a:cxn ang="T7">
                        <a:pos x="T2" y="T3"/>
                      </a:cxn>
                      <a:cxn ang="T8">
                        <a:pos x="T4" y="T5"/>
                      </a:cxn>
                    </a:cxnLst>
                    <a:rect l="T9" t="T10" r="T11" b="T12"/>
                    <a:pathLst>
                      <a:path w="3" h="2">
                        <a:moveTo>
                          <a:pt x="0" y="2"/>
                        </a:moveTo>
                        <a:lnTo>
                          <a:pt x="2" y="0"/>
                        </a:lnTo>
                        <a:lnTo>
                          <a:pt x="3" y="0"/>
                        </a:lnTo>
                      </a:path>
                    </a:pathLst>
                  </a:custGeom>
                  <a:noFill/>
                  <a:ln w="6350">
                    <a:solidFill>
                      <a:srgbClr val="0C0CFF"/>
                    </a:solidFill>
                    <a:prstDash val="solid"/>
                    <a:round/>
                    <a:headEnd/>
                    <a:tailEnd/>
                  </a:ln>
                </p:spPr>
                <p:txBody>
                  <a:bodyPr/>
                  <a:lstStyle/>
                  <a:p>
                    <a:endParaRPr lang="en-US"/>
                  </a:p>
                </p:txBody>
              </p:sp>
              <p:sp>
                <p:nvSpPr>
                  <p:cNvPr id="3059" name="Freeform 4965"/>
                  <p:cNvSpPr>
                    <a:spLocks/>
                  </p:cNvSpPr>
                  <p:nvPr/>
                </p:nvSpPr>
                <p:spPr bwMode="auto">
                  <a:xfrm>
                    <a:off x="3354" y="3665"/>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3060" name="Freeform 4966"/>
                  <p:cNvSpPr>
                    <a:spLocks/>
                  </p:cNvSpPr>
                  <p:nvPr/>
                </p:nvSpPr>
                <p:spPr bwMode="auto">
                  <a:xfrm>
                    <a:off x="3355" y="3665"/>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3061" name="Freeform 4967"/>
                  <p:cNvSpPr>
                    <a:spLocks/>
                  </p:cNvSpPr>
                  <p:nvPr/>
                </p:nvSpPr>
                <p:spPr bwMode="auto">
                  <a:xfrm>
                    <a:off x="3355" y="3665"/>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3062" name="Freeform 4968"/>
                  <p:cNvSpPr>
                    <a:spLocks/>
                  </p:cNvSpPr>
                  <p:nvPr/>
                </p:nvSpPr>
                <p:spPr bwMode="auto">
                  <a:xfrm>
                    <a:off x="3356" y="3665"/>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3063" name="Freeform 4969"/>
                  <p:cNvSpPr>
                    <a:spLocks/>
                  </p:cNvSpPr>
                  <p:nvPr/>
                </p:nvSpPr>
                <p:spPr bwMode="auto">
                  <a:xfrm>
                    <a:off x="3356" y="3665"/>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3064" name="Freeform 4970"/>
                  <p:cNvSpPr>
                    <a:spLocks/>
                  </p:cNvSpPr>
                  <p:nvPr/>
                </p:nvSpPr>
                <p:spPr bwMode="auto">
                  <a:xfrm>
                    <a:off x="3357" y="3665"/>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3065" name="Freeform 4971"/>
                  <p:cNvSpPr>
                    <a:spLocks/>
                  </p:cNvSpPr>
                  <p:nvPr/>
                </p:nvSpPr>
                <p:spPr bwMode="auto">
                  <a:xfrm>
                    <a:off x="3357" y="3664"/>
                    <a:ext cx="1" cy="1"/>
                  </a:xfrm>
                  <a:custGeom>
                    <a:avLst/>
                    <a:gdLst>
                      <a:gd name="T0" fmla="*/ 0 w 3"/>
                      <a:gd name="T1" fmla="*/ 2 h 2"/>
                      <a:gd name="T2" fmla="*/ 2 w 3"/>
                      <a:gd name="T3" fmla="*/ 0 h 2"/>
                      <a:gd name="T4" fmla="*/ 3 w 3"/>
                      <a:gd name="T5" fmla="*/ 0 h 2"/>
                      <a:gd name="T6" fmla="*/ 0 60000 65536"/>
                      <a:gd name="T7" fmla="*/ 0 60000 65536"/>
                      <a:gd name="T8" fmla="*/ 0 60000 65536"/>
                      <a:gd name="T9" fmla="*/ 0 w 3"/>
                      <a:gd name="T10" fmla="*/ 0 h 2"/>
                      <a:gd name="T11" fmla="*/ 3 w 3"/>
                      <a:gd name="T12" fmla="*/ 2 h 2"/>
                    </a:gdLst>
                    <a:ahLst/>
                    <a:cxnLst>
                      <a:cxn ang="T6">
                        <a:pos x="T0" y="T1"/>
                      </a:cxn>
                      <a:cxn ang="T7">
                        <a:pos x="T2" y="T3"/>
                      </a:cxn>
                      <a:cxn ang="T8">
                        <a:pos x="T4" y="T5"/>
                      </a:cxn>
                    </a:cxnLst>
                    <a:rect l="T9" t="T10" r="T11" b="T12"/>
                    <a:pathLst>
                      <a:path w="3" h="2">
                        <a:moveTo>
                          <a:pt x="0" y="2"/>
                        </a:moveTo>
                        <a:lnTo>
                          <a:pt x="2" y="0"/>
                        </a:lnTo>
                        <a:lnTo>
                          <a:pt x="3" y="0"/>
                        </a:lnTo>
                      </a:path>
                    </a:pathLst>
                  </a:custGeom>
                  <a:noFill/>
                  <a:ln w="6350">
                    <a:solidFill>
                      <a:srgbClr val="0C0CFF"/>
                    </a:solidFill>
                    <a:prstDash val="solid"/>
                    <a:round/>
                    <a:headEnd/>
                    <a:tailEnd/>
                  </a:ln>
                </p:spPr>
                <p:txBody>
                  <a:bodyPr/>
                  <a:lstStyle/>
                  <a:p>
                    <a:endParaRPr lang="en-US"/>
                  </a:p>
                </p:txBody>
              </p:sp>
              <p:sp>
                <p:nvSpPr>
                  <p:cNvPr id="3066" name="Freeform 4972"/>
                  <p:cNvSpPr>
                    <a:spLocks/>
                  </p:cNvSpPr>
                  <p:nvPr/>
                </p:nvSpPr>
                <p:spPr bwMode="auto">
                  <a:xfrm>
                    <a:off x="3358" y="3664"/>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3067" name="Freeform 4973"/>
                  <p:cNvSpPr>
                    <a:spLocks/>
                  </p:cNvSpPr>
                  <p:nvPr/>
                </p:nvSpPr>
                <p:spPr bwMode="auto">
                  <a:xfrm>
                    <a:off x="3358" y="3664"/>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grpSp>
            <p:grpSp>
              <p:nvGrpSpPr>
                <p:cNvPr id="441" name="Group 5175"/>
                <p:cNvGrpSpPr>
                  <a:grpSpLocks/>
                </p:cNvGrpSpPr>
                <p:nvPr/>
              </p:nvGrpSpPr>
              <p:grpSpPr bwMode="auto">
                <a:xfrm>
                  <a:off x="3359" y="3662"/>
                  <a:ext cx="93" cy="4"/>
                  <a:chOff x="3359" y="3662"/>
                  <a:chExt cx="93" cy="4"/>
                </a:xfrm>
              </p:grpSpPr>
              <p:sp>
                <p:nvSpPr>
                  <p:cNvPr id="2668" name="Freeform 4975"/>
                  <p:cNvSpPr>
                    <a:spLocks/>
                  </p:cNvSpPr>
                  <p:nvPr/>
                </p:nvSpPr>
                <p:spPr bwMode="auto">
                  <a:xfrm>
                    <a:off x="3359" y="3665"/>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669" name="Freeform 4976"/>
                  <p:cNvSpPr>
                    <a:spLocks/>
                  </p:cNvSpPr>
                  <p:nvPr/>
                </p:nvSpPr>
                <p:spPr bwMode="auto">
                  <a:xfrm>
                    <a:off x="3359" y="3664"/>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2670" name="Freeform 4977"/>
                  <p:cNvSpPr>
                    <a:spLocks/>
                  </p:cNvSpPr>
                  <p:nvPr/>
                </p:nvSpPr>
                <p:spPr bwMode="auto">
                  <a:xfrm>
                    <a:off x="3359" y="3664"/>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2671" name="Freeform 4978"/>
                  <p:cNvSpPr>
                    <a:spLocks/>
                  </p:cNvSpPr>
                  <p:nvPr/>
                </p:nvSpPr>
                <p:spPr bwMode="auto">
                  <a:xfrm>
                    <a:off x="3360" y="3664"/>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672" name="Freeform 4979"/>
                  <p:cNvSpPr>
                    <a:spLocks/>
                  </p:cNvSpPr>
                  <p:nvPr/>
                </p:nvSpPr>
                <p:spPr bwMode="auto">
                  <a:xfrm>
                    <a:off x="3360" y="3664"/>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2673" name="Freeform 4980"/>
                  <p:cNvSpPr>
                    <a:spLocks/>
                  </p:cNvSpPr>
                  <p:nvPr/>
                </p:nvSpPr>
                <p:spPr bwMode="auto">
                  <a:xfrm>
                    <a:off x="3361" y="3664"/>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674" name="Freeform 4981"/>
                  <p:cNvSpPr>
                    <a:spLocks/>
                  </p:cNvSpPr>
                  <p:nvPr/>
                </p:nvSpPr>
                <p:spPr bwMode="auto">
                  <a:xfrm>
                    <a:off x="3361" y="3664"/>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2675" name="Freeform 4982"/>
                  <p:cNvSpPr>
                    <a:spLocks/>
                  </p:cNvSpPr>
                  <p:nvPr/>
                </p:nvSpPr>
                <p:spPr bwMode="auto">
                  <a:xfrm>
                    <a:off x="3362" y="3665"/>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676" name="Freeform 4983"/>
                  <p:cNvSpPr>
                    <a:spLocks/>
                  </p:cNvSpPr>
                  <p:nvPr/>
                </p:nvSpPr>
                <p:spPr bwMode="auto">
                  <a:xfrm>
                    <a:off x="3362" y="3665"/>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677" name="Freeform 4984"/>
                  <p:cNvSpPr>
                    <a:spLocks/>
                  </p:cNvSpPr>
                  <p:nvPr/>
                </p:nvSpPr>
                <p:spPr bwMode="auto">
                  <a:xfrm>
                    <a:off x="3363" y="3665"/>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678" name="Freeform 4985"/>
                  <p:cNvSpPr>
                    <a:spLocks/>
                  </p:cNvSpPr>
                  <p:nvPr/>
                </p:nvSpPr>
                <p:spPr bwMode="auto">
                  <a:xfrm>
                    <a:off x="3363" y="3665"/>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679" name="Freeform 4986"/>
                  <p:cNvSpPr>
                    <a:spLocks/>
                  </p:cNvSpPr>
                  <p:nvPr/>
                </p:nvSpPr>
                <p:spPr bwMode="auto">
                  <a:xfrm>
                    <a:off x="3364" y="3665"/>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680" name="Freeform 4987"/>
                  <p:cNvSpPr>
                    <a:spLocks/>
                  </p:cNvSpPr>
                  <p:nvPr/>
                </p:nvSpPr>
                <p:spPr bwMode="auto">
                  <a:xfrm>
                    <a:off x="3364" y="3665"/>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681" name="Freeform 4988"/>
                  <p:cNvSpPr>
                    <a:spLocks/>
                  </p:cNvSpPr>
                  <p:nvPr/>
                </p:nvSpPr>
                <p:spPr bwMode="auto">
                  <a:xfrm>
                    <a:off x="3365" y="3665"/>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2682" name="Freeform 4989"/>
                  <p:cNvSpPr>
                    <a:spLocks/>
                  </p:cNvSpPr>
                  <p:nvPr/>
                </p:nvSpPr>
                <p:spPr bwMode="auto">
                  <a:xfrm>
                    <a:off x="3365" y="3665"/>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2683" name="Freeform 4990"/>
                  <p:cNvSpPr>
                    <a:spLocks/>
                  </p:cNvSpPr>
                  <p:nvPr/>
                </p:nvSpPr>
                <p:spPr bwMode="auto">
                  <a:xfrm>
                    <a:off x="3366" y="3665"/>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2684" name="Freeform 4991"/>
                  <p:cNvSpPr>
                    <a:spLocks/>
                  </p:cNvSpPr>
                  <p:nvPr/>
                </p:nvSpPr>
                <p:spPr bwMode="auto">
                  <a:xfrm>
                    <a:off x="3366" y="3665"/>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2685" name="Freeform 4992"/>
                  <p:cNvSpPr>
                    <a:spLocks/>
                  </p:cNvSpPr>
                  <p:nvPr/>
                </p:nvSpPr>
                <p:spPr bwMode="auto">
                  <a:xfrm>
                    <a:off x="3367" y="3664"/>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2686" name="Freeform 4993"/>
                  <p:cNvSpPr>
                    <a:spLocks/>
                  </p:cNvSpPr>
                  <p:nvPr/>
                </p:nvSpPr>
                <p:spPr bwMode="auto">
                  <a:xfrm>
                    <a:off x="3367" y="3664"/>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2687" name="Freeform 4994"/>
                  <p:cNvSpPr>
                    <a:spLocks/>
                  </p:cNvSpPr>
                  <p:nvPr/>
                </p:nvSpPr>
                <p:spPr bwMode="auto">
                  <a:xfrm>
                    <a:off x="3368" y="3664"/>
                    <a:ext cx="1" cy="1"/>
                  </a:xfrm>
                  <a:custGeom>
                    <a:avLst/>
                    <a:gdLst>
                      <a:gd name="T0" fmla="*/ 0 w 3"/>
                      <a:gd name="T1" fmla="*/ 2 h 2"/>
                      <a:gd name="T2" fmla="*/ 2 w 3"/>
                      <a:gd name="T3" fmla="*/ 0 h 2"/>
                      <a:gd name="T4" fmla="*/ 3 w 3"/>
                      <a:gd name="T5" fmla="*/ 0 h 2"/>
                      <a:gd name="T6" fmla="*/ 0 60000 65536"/>
                      <a:gd name="T7" fmla="*/ 0 60000 65536"/>
                      <a:gd name="T8" fmla="*/ 0 60000 65536"/>
                      <a:gd name="T9" fmla="*/ 0 w 3"/>
                      <a:gd name="T10" fmla="*/ 0 h 2"/>
                      <a:gd name="T11" fmla="*/ 3 w 3"/>
                      <a:gd name="T12" fmla="*/ 2 h 2"/>
                    </a:gdLst>
                    <a:ahLst/>
                    <a:cxnLst>
                      <a:cxn ang="T6">
                        <a:pos x="T0" y="T1"/>
                      </a:cxn>
                      <a:cxn ang="T7">
                        <a:pos x="T2" y="T3"/>
                      </a:cxn>
                      <a:cxn ang="T8">
                        <a:pos x="T4" y="T5"/>
                      </a:cxn>
                    </a:cxnLst>
                    <a:rect l="T9" t="T10" r="T11" b="T12"/>
                    <a:pathLst>
                      <a:path w="3" h="2">
                        <a:moveTo>
                          <a:pt x="0" y="2"/>
                        </a:moveTo>
                        <a:lnTo>
                          <a:pt x="2" y="0"/>
                        </a:lnTo>
                        <a:lnTo>
                          <a:pt x="3" y="0"/>
                        </a:lnTo>
                      </a:path>
                    </a:pathLst>
                  </a:custGeom>
                  <a:noFill/>
                  <a:ln w="6350">
                    <a:solidFill>
                      <a:srgbClr val="0C0CFF"/>
                    </a:solidFill>
                    <a:prstDash val="solid"/>
                    <a:round/>
                    <a:headEnd/>
                    <a:tailEnd/>
                  </a:ln>
                </p:spPr>
                <p:txBody>
                  <a:bodyPr/>
                  <a:lstStyle/>
                  <a:p>
                    <a:endParaRPr lang="en-US"/>
                  </a:p>
                </p:txBody>
              </p:sp>
              <p:sp>
                <p:nvSpPr>
                  <p:cNvPr id="2688" name="Freeform 4995"/>
                  <p:cNvSpPr>
                    <a:spLocks/>
                  </p:cNvSpPr>
                  <p:nvPr/>
                </p:nvSpPr>
                <p:spPr bwMode="auto">
                  <a:xfrm>
                    <a:off x="3368" y="3664"/>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2689" name="Freeform 4996"/>
                  <p:cNvSpPr>
                    <a:spLocks/>
                  </p:cNvSpPr>
                  <p:nvPr/>
                </p:nvSpPr>
                <p:spPr bwMode="auto">
                  <a:xfrm>
                    <a:off x="3368" y="3663"/>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2690" name="Freeform 4997"/>
                  <p:cNvSpPr>
                    <a:spLocks/>
                  </p:cNvSpPr>
                  <p:nvPr/>
                </p:nvSpPr>
                <p:spPr bwMode="auto">
                  <a:xfrm>
                    <a:off x="3369" y="3663"/>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691" name="Freeform 4998"/>
                  <p:cNvSpPr>
                    <a:spLocks/>
                  </p:cNvSpPr>
                  <p:nvPr/>
                </p:nvSpPr>
                <p:spPr bwMode="auto">
                  <a:xfrm>
                    <a:off x="3369" y="3663"/>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692" name="Freeform 4999"/>
                  <p:cNvSpPr>
                    <a:spLocks/>
                  </p:cNvSpPr>
                  <p:nvPr/>
                </p:nvSpPr>
                <p:spPr bwMode="auto">
                  <a:xfrm>
                    <a:off x="3370" y="3663"/>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693" name="Freeform 5000"/>
                  <p:cNvSpPr>
                    <a:spLocks/>
                  </p:cNvSpPr>
                  <p:nvPr/>
                </p:nvSpPr>
                <p:spPr bwMode="auto">
                  <a:xfrm>
                    <a:off x="3370" y="3663"/>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694" name="Freeform 5001"/>
                  <p:cNvSpPr>
                    <a:spLocks/>
                  </p:cNvSpPr>
                  <p:nvPr/>
                </p:nvSpPr>
                <p:spPr bwMode="auto">
                  <a:xfrm>
                    <a:off x="3371" y="3663"/>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2695" name="Freeform 5002"/>
                  <p:cNvSpPr>
                    <a:spLocks/>
                  </p:cNvSpPr>
                  <p:nvPr/>
                </p:nvSpPr>
                <p:spPr bwMode="auto">
                  <a:xfrm>
                    <a:off x="3371" y="3663"/>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696" name="Freeform 5003"/>
                  <p:cNvSpPr>
                    <a:spLocks/>
                  </p:cNvSpPr>
                  <p:nvPr/>
                </p:nvSpPr>
                <p:spPr bwMode="auto">
                  <a:xfrm>
                    <a:off x="3372" y="3663"/>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697" name="Freeform 5004"/>
                  <p:cNvSpPr>
                    <a:spLocks/>
                  </p:cNvSpPr>
                  <p:nvPr/>
                </p:nvSpPr>
                <p:spPr bwMode="auto">
                  <a:xfrm>
                    <a:off x="3372" y="3663"/>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698" name="Freeform 5005"/>
                  <p:cNvSpPr>
                    <a:spLocks/>
                  </p:cNvSpPr>
                  <p:nvPr/>
                </p:nvSpPr>
                <p:spPr bwMode="auto">
                  <a:xfrm>
                    <a:off x="3373" y="3663"/>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699" name="Freeform 5006"/>
                  <p:cNvSpPr>
                    <a:spLocks/>
                  </p:cNvSpPr>
                  <p:nvPr/>
                </p:nvSpPr>
                <p:spPr bwMode="auto">
                  <a:xfrm>
                    <a:off x="3373" y="3663"/>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2700" name="Freeform 5007"/>
                  <p:cNvSpPr>
                    <a:spLocks/>
                  </p:cNvSpPr>
                  <p:nvPr/>
                </p:nvSpPr>
                <p:spPr bwMode="auto">
                  <a:xfrm>
                    <a:off x="3373" y="3663"/>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701" name="Freeform 5008"/>
                  <p:cNvSpPr>
                    <a:spLocks/>
                  </p:cNvSpPr>
                  <p:nvPr/>
                </p:nvSpPr>
                <p:spPr bwMode="auto">
                  <a:xfrm>
                    <a:off x="3374" y="3663"/>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702" name="Freeform 5009"/>
                  <p:cNvSpPr>
                    <a:spLocks/>
                  </p:cNvSpPr>
                  <p:nvPr/>
                </p:nvSpPr>
                <p:spPr bwMode="auto">
                  <a:xfrm>
                    <a:off x="3374" y="3663"/>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2703" name="Freeform 5010"/>
                  <p:cNvSpPr>
                    <a:spLocks/>
                  </p:cNvSpPr>
                  <p:nvPr/>
                </p:nvSpPr>
                <p:spPr bwMode="auto">
                  <a:xfrm>
                    <a:off x="3375" y="3664"/>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2704" name="Freeform 5011"/>
                  <p:cNvSpPr>
                    <a:spLocks/>
                  </p:cNvSpPr>
                  <p:nvPr/>
                </p:nvSpPr>
                <p:spPr bwMode="auto">
                  <a:xfrm>
                    <a:off x="3375" y="3664"/>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705" name="Freeform 5012"/>
                  <p:cNvSpPr>
                    <a:spLocks/>
                  </p:cNvSpPr>
                  <p:nvPr/>
                </p:nvSpPr>
                <p:spPr bwMode="auto">
                  <a:xfrm>
                    <a:off x="3376" y="3664"/>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706" name="Freeform 5013"/>
                  <p:cNvSpPr>
                    <a:spLocks/>
                  </p:cNvSpPr>
                  <p:nvPr/>
                </p:nvSpPr>
                <p:spPr bwMode="auto">
                  <a:xfrm>
                    <a:off x="3376" y="3664"/>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707" name="Freeform 5014"/>
                  <p:cNvSpPr>
                    <a:spLocks/>
                  </p:cNvSpPr>
                  <p:nvPr/>
                </p:nvSpPr>
                <p:spPr bwMode="auto">
                  <a:xfrm>
                    <a:off x="3377" y="3664"/>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2708" name="Freeform 5015"/>
                  <p:cNvSpPr>
                    <a:spLocks/>
                  </p:cNvSpPr>
                  <p:nvPr/>
                </p:nvSpPr>
                <p:spPr bwMode="auto">
                  <a:xfrm>
                    <a:off x="3377" y="3664"/>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2709" name="Freeform 5016"/>
                  <p:cNvSpPr>
                    <a:spLocks/>
                  </p:cNvSpPr>
                  <p:nvPr/>
                </p:nvSpPr>
                <p:spPr bwMode="auto">
                  <a:xfrm>
                    <a:off x="3378" y="3664"/>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2710" name="Freeform 5017"/>
                  <p:cNvSpPr>
                    <a:spLocks/>
                  </p:cNvSpPr>
                  <p:nvPr/>
                </p:nvSpPr>
                <p:spPr bwMode="auto">
                  <a:xfrm>
                    <a:off x="3378" y="3663"/>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2711" name="Freeform 5018"/>
                  <p:cNvSpPr>
                    <a:spLocks/>
                  </p:cNvSpPr>
                  <p:nvPr/>
                </p:nvSpPr>
                <p:spPr bwMode="auto">
                  <a:xfrm>
                    <a:off x="3378" y="3663"/>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712" name="Freeform 5019"/>
                  <p:cNvSpPr>
                    <a:spLocks/>
                  </p:cNvSpPr>
                  <p:nvPr/>
                </p:nvSpPr>
                <p:spPr bwMode="auto">
                  <a:xfrm>
                    <a:off x="3379" y="3663"/>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2713" name="Freeform 5020"/>
                  <p:cNvSpPr>
                    <a:spLocks/>
                  </p:cNvSpPr>
                  <p:nvPr/>
                </p:nvSpPr>
                <p:spPr bwMode="auto">
                  <a:xfrm>
                    <a:off x="3379" y="3664"/>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714" name="Freeform 5021"/>
                  <p:cNvSpPr>
                    <a:spLocks/>
                  </p:cNvSpPr>
                  <p:nvPr/>
                </p:nvSpPr>
                <p:spPr bwMode="auto">
                  <a:xfrm>
                    <a:off x="3380" y="3664"/>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715" name="Freeform 5022"/>
                  <p:cNvSpPr>
                    <a:spLocks/>
                  </p:cNvSpPr>
                  <p:nvPr/>
                </p:nvSpPr>
                <p:spPr bwMode="auto">
                  <a:xfrm>
                    <a:off x="3380" y="3664"/>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716" name="Freeform 5023"/>
                  <p:cNvSpPr>
                    <a:spLocks/>
                  </p:cNvSpPr>
                  <p:nvPr/>
                </p:nvSpPr>
                <p:spPr bwMode="auto">
                  <a:xfrm>
                    <a:off x="3381" y="3664"/>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717" name="Freeform 5024"/>
                  <p:cNvSpPr>
                    <a:spLocks/>
                  </p:cNvSpPr>
                  <p:nvPr/>
                </p:nvSpPr>
                <p:spPr bwMode="auto">
                  <a:xfrm>
                    <a:off x="3381" y="3663"/>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2718" name="Freeform 5025"/>
                  <p:cNvSpPr>
                    <a:spLocks/>
                  </p:cNvSpPr>
                  <p:nvPr/>
                </p:nvSpPr>
                <p:spPr bwMode="auto">
                  <a:xfrm>
                    <a:off x="3382" y="3663"/>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719" name="Freeform 5026"/>
                  <p:cNvSpPr>
                    <a:spLocks/>
                  </p:cNvSpPr>
                  <p:nvPr/>
                </p:nvSpPr>
                <p:spPr bwMode="auto">
                  <a:xfrm>
                    <a:off x="3382" y="3663"/>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720" name="Freeform 5027"/>
                  <p:cNvSpPr>
                    <a:spLocks/>
                  </p:cNvSpPr>
                  <p:nvPr/>
                </p:nvSpPr>
                <p:spPr bwMode="auto">
                  <a:xfrm>
                    <a:off x="3383" y="3663"/>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2721" name="Freeform 5028"/>
                  <p:cNvSpPr>
                    <a:spLocks/>
                  </p:cNvSpPr>
                  <p:nvPr/>
                </p:nvSpPr>
                <p:spPr bwMode="auto">
                  <a:xfrm>
                    <a:off x="3383" y="3664"/>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722" name="Freeform 5029"/>
                  <p:cNvSpPr>
                    <a:spLocks/>
                  </p:cNvSpPr>
                  <p:nvPr/>
                </p:nvSpPr>
                <p:spPr bwMode="auto">
                  <a:xfrm>
                    <a:off x="3384" y="3664"/>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723" name="Freeform 5030"/>
                  <p:cNvSpPr>
                    <a:spLocks/>
                  </p:cNvSpPr>
                  <p:nvPr/>
                </p:nvSpPr>
                <p:spPr bwMode="auto">
                  <a:xfrm>
                    <a:off x="3384" y="3664"/>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724" name="Freeform 5031"/>
                  <p:cNvSpPr>
                    <a:spLocks/>
                  </p:cNvSpPr>
                  <p:nvPr/>
                </p:nvSpPr>
                <p:spPr bwMode="auto">
                  <a:xfrm>
                    <a:off x="3384" y="3664"/>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725" name="Freeform 5032"/>
                  <p:cNvSpPr>
                    <a:spLocks/>
                  </p:cNvSpPr>
                  <p:nvPr/>
                </p:nvSpPr>
                <p:spPr bwMode="auto">
                  <a:xfrm>
                    <a:off x="3385" y="3664"/>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726" name="Freeform 5033"/>
                  <p:cNvSpPr>
                    <a:spLocks/>
                  </p:cNvSpPr>
                  <p:nvPr/>
                </p:nvSpPr>
                <p:spPr bwMode="auto">
                  <a:xfrm>
                    <a:off x="3385" y="3664"/>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727" name="Freeform 5034"/>
                  <p:cNvSpPr>
                    <a:spLocks/>
                  </p:cNvSpPr>
                  <p:nvPr/>
                </p:nvSpPr>
                <p:spPr bwMode="auto">
                  <a:xfrm>
                    <a:off x="3386" y="3664"/>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728" name="Freeform 5035"/>
                  <p:cNvSpPr>
                    <a:spLocks/>
                  </p:cNvSpPr>
                  <p:nvPr/>
                </p:nvSpPr>
                <p:spPr bwMode="auto">
                  <a:xfrm>
                    <a:off x="3386" y="3664"/>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729" name="Freeform 5036"/>
                  <p:cNvSpPr>
                    <a:spLocks/>
                  </p:cNvSpPr>
                  <p:nvPr/>
                </p:nvSpPr>
                <p:spPr bwMode="auto">
                  <a:xfrm>
                    <a:off x="3387" y="3664"/>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2730" name="Freeform 5037"/>
                  <p:cNvSpPr>
                    <a:spLocks/>
                  </p:cNvSpPr>
                  <p:nvPr/>
                </p:nvSpPr>
                <p:spPr bwMode="auto">
                  <a:xfrm>
                    <a:off x="3387" y="3664"/>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731" name="Freeform 5038"/>
                  <p:cNvSpPr>
                    <a:spLocks/>
                  </p:cNvSpPr>
                  <p:nvPr/>
                </p:nvSpPr>
                <p:spPr bwMode="auto">
                  <a:xfrm>
                    <a:off x="3388" y="3664"/>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732" name="Freeform 5039"/>
                  <p:cNvSpPr>
                    <a:spLocks/>
                  </p:cNvSpPr>
                  <p:nvPr/>
                </p:nvSpPr>
                <p:spPr bwMode="auto">
                  <a:xfrm>
                    <a:off x="3388" y="3664"/>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2733" name="Freeform 5040"/>
                  <p:cNvSpPr>
                    <a:spLocks/>
                  </p:cNvSpPr>
                  <p:nvPr/>
                </p:nvSpPr>
                <p:spPr bwMode="auto">
                  <a:xfrm>
                    <a:off x="3389" y="3664"/>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734" name="Freeform 5041"/>
                  <p:cNvSpPr>
                    <a:spLocks/>
                  </p:cNvSpPr>
                  <p:nvPr/>
                </p:nvSpPr>
                <p:spPr bwMode="auto">
                  <a:xfrm>
                    <a:off x="3389" y="3664"/>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735" name="Freeform 5042"/>
                  <p:cNvSpPr>
                    <a:spLocks/>
                  </p:cNvSpPr>
                  <p:nvPr/>
                </p:nvSpPr>
                <p:spPr bwMode="auto">
                  <a:xfrm>
                    <a:off x="3390" y="3664"/>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2736" name="Freeform 5043"/>
                  <p:cNvSpPr>
                    <a:spLocks/>
                  </p:cNvSpPr>
                  <p:nvPr/>
                </p:nvSpPr>
                <p:spPr bwMode="auto">
                  <a:xfrm>
                    <a:off x="3390" y="3664"/>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737" name="Freeform 5044"/>
                  <p:cNvSpPr>
                    <a:spLocks/>
                  </p:cNvSpPr>
                  <p:nvPr/>
                </p:nvSpPr>
                <p:spPr bwMode="auto">
                  <a:xfrm>
                    <a:off x="3391" y="3664"/>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738" name="Freeform 5045"/>
                  <p:cNvSpPr>
                    <a:spLocks/>
                  </p:cNvSpPr>
                  <p:nvPr/>
                </p:nvSpPr>
                <p:spPr bwMode="auto">
                  <a:xfrm>
                    <a:off x="3391" y="3664"/>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739" name="Freeform 5046"/>
                  <p:cNvSpPr>
                    <a:spLocks/>
                  </p:cNvSpPr>
                  <p:nvPr/>
                </p:nvSpPr>
                <p:spPr bwMode="auto">
                  <a:xfrm>
                    <a:off x="3392" y="3664"/>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2740" name="Freeform 5047"/>
                  <p:cNvSpPr>
                    <a:spLocks/>
                  </p:cNvSpPr>
                  <p:nvPr/>
                </p:nvSpPr>
                <p:spPr bwMode="auto">
                  <a:xfrm>
                    <a:off x="3392" y="3664"/>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741" name="Freeform 5048"/>
                  <p:cNvSpPr>
                    <a:spLocks/>
                  </p:cNvSpPr>
                  <p:nvPr/>
                </p:nvSpPr>
                <p:spPr bwMode="auto">
                  <a:xfrm>
                    <a:off x="3392" y="3664"/>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742" name="Freeform 5049"/>
                  <p:cNvSpPr>
                    <a:spLocks/>
                  </p:cNvSpPr>
                  <p:nvPr/>
                </p:nvSpPr>
                <p:spPr bwMode="auto">
                  <a:xfrm>
                    <a:off x="3393" y="3664"/>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2743" name="Freeform 5050"/>
                  <p:cNvSpPr>
                    <a:spLocks/>
                  </p:cNvSpPr>
                  <p:nvPr/>
                </p:nvSpPr>
                <p:spPr bwMode="auto">
                  <a:xfrm>
                    <a:off x="3393" y="3664"/>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2744" name="Freeform 5051"/>
                  <p:cNvSpPr>
                    <a:spLocks/>
                  </p:cNvSpPr>
                  <p:nvPr/>
                </p:nvSpPr>
                <p:spPr bwMode="auto">
                  <a:xfrm>
                    <a:off x="3394" y="3664"/>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745" name="Freeform 5052"/>
                  <p:cNvSpPr>
                    <a:spLocks/>
                  </p:cNvSpPr>
                  <p:nvPr/>
                </p:nvSpPr>
                <p:spPr bwMode="auto">
                  <a:xfrm>
                    <a:off x="3394" y="3664"/>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746" name="Freeform 5053"/>
                  <p:cNvSpPr>
                    <a:spLocks/>
                  </p:cNvSpPr>
                  <p:nvPr/>
                </p:nvSpPr>
                <p:spPr bwMode="auto">
                  <a:xfrm>
                    <a:off x="3395" y="3664"/>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2747" name="Freeform 5054"/>
                  <p:cNvSpPr>
                    <a:spLocks/>
                  </p:cNvSpPr>
                  <p:nvPr/>
                </p:nvSpPr>
                <p:spPr bwMode="auto">
                  <a:xfrm>
                    <a:off x="3395" y="3664"/>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2748" name="Freeform 5055"/>
                  <p:cNvSpPr>
                    <a:spLocks/>
                  </p:cNvSpPr>
                  <p:nvPr/>
                </p:nvSpPr>
                <p:spPr bwMode="auto">
                  <a:xfrm>
                    <a:off x="3396" y="3664"/>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749" name="Freeform 5056"/>
                  <p:cNvSpPr>
                    <a:spLocks/>
                  </p:cNvSpPr>
                  <p:nvPr/>
                </p:nvSpPr>
                <p:spPr bwMode="auto">
                  <a:xfrm>
                    <a:off x="3396" y="3664"/>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750" name="Freeform 5057"/>
                  <p:cNvSpPr>
                    <a:spLocks/>
                  </p:cNvSpPr>
                  <p:nvPr/>
                </p:nvSpPr>
                <p:spPr bwMode="auto">
                  <a:xfrm>
                    <a:off x="3397" y="3664"/>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2751" name="Freeform 5058"/>
                  <p:cNvSpPr>
                    <a:spLocks/>
                  </p:cNvSpPr>
                  <p:nvPr/>
                </p:nvSpPr>
                <p:spPr bwMode="auto">
                  <a:xfrm>
                    <a:off x="3397" y="3664"/>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2752" name="Freeform 5059"/>
                  <p:cNvSpPr>
                    <a:spLocks/>
                  </p:cNvSpPr>
                  <p:nvPr/>
                </p:nvSpPr>
                <p:spPr bwMode="auto">
                  <a:xfrm>
                    <a:off x="3398" y="3664"/>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753" name="Freeform 5060"/>
                  <p:cNvSpPr>
                    <a:spLocks/>
                  </p:cNvSpPr>
                  <p:nvPr/>
                </p:nvSpPr>
                <p:spPr bwMode="auto">
                  <a:xfrm>
                    <a:off x="3398" y="3664"/>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754" name="Freeform 5061"/>
                  <p:cNvSpPr>
                    <a:spLocks/>
                  </p:cNvSpPr>
                  <p:nvPr/>
                </p:nvSpPr>
                <p:spPr bwMode="auto">
                  <a:xfrm>
                    <a:off x="3398" y="3664"/>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2755" name="Freeform 5062"/>
                  <p:cNvSpPr>
                    <a:spLocks/>
                  </p:cNvSpPr>
                  <p:nvPr/>
                </p:nvSpPr>
                <p:spPr bwMode="auto">
                  <a:xfrm>
                    <a:off x="3399" y="3664"/>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2756" name="Freeform 5063"/>
                  <p:cNvSpPr>
                    <a:spLocks/>
                  </p:cNvSpPr>
                  <p:nvPr/>
                </p:nvSpPr>
                <p:spPr bwMode="auto">
                  <a:xfrm>
                    <a:off x="3399" y="3664"/>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2757" name="Freeform 5064"/>
                  <p:cNvSpPr>
                    <a:spLocks/>
                  </p:cNvSpPr>
                  <p:nvPr/>
                </p:nvSpPr>
                <p:spPr bwMode="auto">
                  <a:xfrm>
                    <a:off x="3400" y="3665"/>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2758" name="Freeform 5065"/>
                  <p:cNvSpPr>
                    <a:spLocks/>
                  </p:cNvSpPr>
                  <p:nvPr/>
                </p:nvSpPr>
                <p:spPr bwMode="auto">
                  <a:xfrm>
                    <a:off x="3400" y="3665"/>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2759" name="Freeform 5066"/>
                  <p:cNvSpPr>
                    <a:spLocks/>
                  </p:cNvSpPr>
                  <p:nvPr/>
                </p:nvSpPr>
                <p:spPr bwMode="auto">
                  <a:xfrm>
                    <a:off x="3401" y="3665"/>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760" name="Freeform 5067"/>
                  <p:cNvSpPr>
                    <a:spLocks/>
                  </p:cNvSpPr>
                  <p:nvPr/>
                </p:nvSpPr>
                <p:spPr bwMode="auto">
                  <a:xfrm>
                    <a:off x="3401" y="3665"/>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761" name="Freeform 5068"/>
                  <p:cNvSpPr>
                    <a:spLocks/>
                  </p:cNvSpPr>
                  <p:nvPr/>
                </p:nvSpPr>
                <p:spPr bwMode="auto">
                  <a:xfrm>
                    <a:off x="3402" y="3665"/>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762" name="Freeform 5069"/>
                  <p:cNvSpPr>
                    <a:spLocks/>
                  </p:cNvSpPr>
                  <p:nvPr/>
                </p:nvSpPr>
                <p:spPr bwMode="auto">
                  <a:xfrm>
                    <a:off x="3402" y="3665"/>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763" name="Freeform 5070"/>
                  <p:cNvSpPr>
                    <a:spLocks/>
                  </p:cNvSpPr>
                  <p:nvPr/>
                </p:nvSpPr>
                <p:spPr bwMode="auto">
                  <a:xfrm>
                    <a:off x="3403" y="3665"/>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764" name="Freeform 5071"/>
                  <p:cNvSpPr>
                    <a:spLocks/>
                  </p:cNvSpPr>
                  <p:nvPr/>
                </p:nvSpPr>
                <p:spPr bwMode="auto">
                  <a:xfrm>
                    <a:off x="3403" y="3665"/>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765" name="Freeform 5072"/>
                  <p:cNvSpPr>
                    <a:spLocks/>
                  </p:cNvSpPr>
                  <p:nvPr/>
                </p:nvSpPr>
                <p:spPr bwMode="auto">
                  <a:xfrm>
                    <a:off x="3403" y="3665"/>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766" name="Freeform 5073"/>
                  <p:cNvSpPr>
                    <a:spLocks/>
                  </p:cNvSpPr>
                  <p:nvPr/>
                </p:nvSpPr>
                <p:spPr bwMode="auto">
                  <a:xfrm>
                    <a:off x="3404" y="3665"/>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2767" name="Freeform 5074"/>
                  <p:cNvSpPr>
                    <a:spLocks/>
                  </p:cNvSpPr>
                  <p:nvPr/>
                </p:nvSpPr>
                <p:spPr bwMode="auto">
                  <a:xfrm>
                    <a:off x="3404" y="3665"/>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2768" name="Freeform 5075"/>
                  <p:cNvSpPr>
                    <a:spLocks/>
                  </p:cNvSpPr>
                  <p:nvPr/>
                </p:nvSpPr>
                <p:spPr bwMode="auto">
                  <a:xfrm>
                    <a:off x="3405" y="3665"/>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769" name="Freeform 5076"/>
                  <p:cNvSpPr>
                    <a:spLocks/>
                  </p:cNvSpPr>
                  <p:nvPr/>
                </p:nvSpPr>
                <p:spPr bwMode="auto">
                  <a:xfrm>
                    <a:off x="3405" y="3665"/>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770" name="Freeform 5077"/>
                  <p:cNvSpPr>
                    <a:spLocks/>
                  </p:cNvSpPr>
                  <p:nvPr/>
                </p:nvSpPr>
                <p:spPr bwMode="auto">
                  <a:xfrm>
                    <a:off x="3406" y="3665"/>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771" name="Freeform 5078"/>
                  <p:cNvSpPr>
                    <a:spLocks/>
                  </p:cNvSpPr>
                  <p:nvPr/>
                </p:nvSpPr>
                <p:spPr bwMode="auto">
                  <a:xfrm>
                    <a:off x="3406" y="3665"/>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772" name="Freeform 5079"/>
                  <p:cNvSpPr>
                    <a:spLocks/>
                  </p:cNvSpPr>
                  <p:nvPr/>
                </p:nvSpPr>
                <p:spPr bwMode="auto">
                  <a:xfrm>
                    <a:off x="3407" y="3665"/>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773" name="Freeform 5080"/>
                  <p:cNvSpPr>
                    <a:spLocks/>
                  </p:cNvSpPr>
                  <p:nvPr/>
                </p:nvSpPr>
                <p:spPr bwMode="auto">
                  <a:xfrm>
                    <a:off x="3407" y="3665"/>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774" name="Freeform 5081"/>
                  <p:cNvSpPr>
                    <a:spLocks/>
                  </p:cNvSpPr>
                  <p:nvPr/>
                </p:nvSpPr>
                <p:spPr bwMode="auto">
                  <a:xfrm>
                    <a:off x="3408" y="3665"/>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775" name="Freeform 5082"/>
                  <p:cNvSpPr>
                    <a:spLocks/>
                  </p:cNvSpPr>
                  <p:nvPr/>
                </p:nvSpPr>
                <p:spPr bwMode="auto">
                  <a:xfrm>
                    <a:off x="3408" y="3665"/>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2776" name="Freeform 5083"/>
                  <p:cNvSpPr>
                    <a:spLocks/>
                  </p:cNvSpPr>
                  <p:nvPr/>
                </p:nvSpPr>
                <p:spPr bwMode="auto">
                  <a:xfrm>
                    <a:off x="3409" y="3665"/>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777" name="Freeform 5084"/>
                  <p:cNvSpPr>
                    <a:spLocks/>
                  </p:cNvSpPr>
                  <p:nvPr/>
                </p:nvSpPr>
                <p:spPr bwMode="auto">
                  <a:xfrm>
                    <a:off x="3409" y="3665"/>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2778" name="Freeform 5085"/>
                  <p:cNvSpPr>
                    <a:spLocks/>
                  </p:cNvSpPr>
                  <p:nvPr/>
                </p:nvSpPr>
                <p:spPr bwMode="auto">
                  <a:xfrm>
                    <a:off x="3410" y="3665"/>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779" name="Freeform 5086"/>
                  <p:cNvSpPr>
                    <a:spLocks/>
                  </p:cNvSpPr>
                  <p:nvPr/>
                </p:nvSpPr>
                <p:spPr bwMode="auto">
                  <a:xfrm>
                    <a:off x="3410" y="3664"/>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2780" name="Freeform 5087"/>
                  <p:cNvSpPr>
                    <a:spLocks/>
                  </p:cNvSpPr>
                  <p:nvPr/>
                </p:nvSpPr>
                <p:spPr bwMode="auto">
                  <a:xfrm>
                    <a:off x="3410" y="3664"/>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2781" name="Freeform 5088"/>
                  <p:cNvSpPr>
                    <a:spLocks/>
                  </p:cNvSpPr>
                  <p:nvPr/>
                </p:nvSpPr>
                <p:spPr bwMode="auto">
                  <a:xfrm>
                    <a:off x="3411" y="3664"/>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2782" name="Freeform 5089"/>
                  <p:cNvSpPr>
                    <a:spLocks/>
                  </p:cNvSpPr>
                  <p:nvPr/>
                </p:nvSpPr>
                <p:spPr bwMode="auto">
                  <a:xfrm>
                    <a:off x="3411" y="3664"/>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783" name="Freeform 5090"/>
                  <p:cNvSpPr>
                    <a:spLocks/>
                  </p:cNvSpPr>
                  <p:nvPr/>
                </p:nvSpPr>
                <p:spPr bwMode="auto">
                  <a:xfrm>
                    <a:off x="3412" y="3664"/>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784" name="Freeform 5091"/>
                  <p:cNvSpPr>
                    <a:spLocks/>
                  </p:cNvSpPr>
                  <p:nvPr/>
                </p:nvSpPr>
                <p:spPr bwMode="auto">
                  <a:xfrm>
                    <a:off x="3412" y="3664"/>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2785" name="Freeform 5092"/>
                  <p:cNvSpPr>
                    <a:spLocks/>
                  </p:cNvSpPr>
                  <p:nvPr/>
                </p:nvSpPr>
                <p:spPr bwMode="auto">
                  <a:xfrm>
                    <a:off x="3413" y="3664"/>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2786" name="Freeform 5093"/>
                  <p:cNvSpPr>
                    <a:spLocks/>
                  </p:cNvSpPr>
                  <p:nvPr/>
                </p:nvSpPr>
                <p:spPr bwMode="auto">
                  <a:xfrm>
                    <a:off x="3413" y="3664"/>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787" name="Freeform 5094"/>
                  <p:cNvSpPr>
                    <a:spLocks/>
                  </p:cNvSpPr>
                  <p:nvPr/>
                </p:nvSpPr>
                <p:spPr bwMode="auto">
                  <a:xfrm>
                    <a:off x="3414" y="3664"/>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2788" name="Freeform 5095"/>
                  <p:cNvSpPr>
                    <a:spLocks/>
                  </p:cNvSpPr>
                  <p:nvPr/>
                </p:nvSpPr>
                <p:spPr bwMode="auto">
                  <a:xfrm>
                    <a:off x="3414" y="3664"/>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2789" name="Freeform 5096"/>
                  <p:cNvSpPr>
                    <a:spLocks/>
                  </p:cNvSpPr>
                  <p:nvPr/>
                </p:nvSpPr>
                <p:spPr bwMode="auto">
                  <a:xfrm>
                    <a:off x="3415" y="3664"/>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790" name="Freeform 5097"/>
                  <p:cNvSpPr>
                    <a:spLocks/>
                  </p:cNvSpPr>
                  <p:nvPr/>
                </p:nvSpPr>
                <p:spPr bwMode="auto">
                  <a:xfrm>
                    <a:off x="3415" y="3663"/>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2791" name="Freeform 5098"/>
                  <p:cNvSpPr>
                    <a:spLocks/>
                  </p:cNvSpPr>
                  <p:nvPr/>
                </p:nvSpPr>
                <p:spPr bwMode="auto">
                  <a:xfrm>
                    <a:off x="3416" y="3663"/>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2792" name="Freeform 5099"/>
                  <p:cNvSpPr>
                    <a:spLocks/>
                  </p:cNvSpPr>
                  <p:nvPr/>
                </p:nvSpPr>
                <p:spPr bwMode="auto">
                  <a:xfrm>
                    <a:off x="3416" y="3663"/>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793" name="Freeform 5100"/>
                  <p:cNvSpPr>
                    <a:spLocks/>
                  </p:cNvSpPr>
                  <p:nvPr/>
                </p:nvSpPr>
                <p:spPr bwMode="auto">
                  <a:xfrm>
                    <a:off x="3417" y="3663"/>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794" name="Freeform 5101"/>
                  <p:cNvSpPr>
                    <a:spLocks/>
                  </p:cNvSpPr>
                  <p:nvPr/>
                </p:nvSpPr>
                <p:spPr bwMode="auto">
                  <a:xfrm>
                    <a:off x="3417" y="3663"/>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2795" name="Freeform 5102"/>
                  <p:cNvSpPr>
                    <a:spLocks/>
                  </p:cNvSpPr>
                  <p:nvPr/>
                </p:nvSpPr>
                <p:spPr bwMode="auto">
                  <a:xfrm>
                    <a:off x="3417" y="3663"/>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2796" name="Freeform 5103"/>
                  <p:cNvSpPr>
                    <a:spLocks/>
                  </p:cNvSpPr>
                  <p:nvPr/>
                </p:nvSpPr>
                <p:spPr bwMode="auto">
                  <a:xfrm>
                    <a:off x="3418" y="3663"/>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2797" name="Freeform 5104"/>
                  <p:cNvSpPr>
                    <a:spLocks/>
                  </p:cNvSpPr>
                  <p:nvPr/>
                </p:nvSpPr>
                <p:spPr bwMode="auto">
                  <a:xfrm>
                    <a:off x="3418" y="3663"/>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2798" name="Freeform 5105"/>
                  <p:cNvSpPr>
                    <a:spLocks/>
                  </p:cNvSpPr>
                  <p:nvPr/>
                </p:nvSpPr>
                <p:spPr bwMode="auto">
                  <a:xfrm>
                    <a:off x="3419" y="3663"/>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2799" name="Freeform 5106"/>
                  <p:cNvSpPr>
                    <a:spLocks/>
                  </p:cNvSpPr>
                  <p:nvPr/>
                </p:nvSpPr>
                <p:spPr bwMode="auto">
                  <a:xfrm>
                    <a:off x="3419" y="3663"/>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800" name="Freeform 5107"/>
                  <p:cNvSpPr>
                    <a:spLocks/>
                  </p:cNvSpPr>
                  <p:nvPr/>
                </p:nvSpPr>
                <p:spPr bwMode="auto">
                  <a:xfrm>
                    <a:off x="3420" y="3663"/>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801" name="Freeform 5108"/>
                  <p:cNvSpPr>
                    <a:spLocks/>
                  </p:cNvSpPr>
                  <p:nvPr/>
                </p:nvSpPr>
                <p:spPr bwMode="auto">
                  <a:xfrm>
                    <a:off x="3420" y="3663"/>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2802" name="Freeform 5109"/>
                  <p:cNvSpPr>
                    <a:spLocks/>
                  </p:cNvSpPr>
                  <p:nvPr/>
                </p:nvSpPr>
                <p:spPr bwMode="auto">
                  <a:xfrm>
                    <a:off x="3421" y="3662"/>
                    <a:ext cx="1" cy="1"/>
                  </a:xfrm>
                  <a:custGeom>
                    <a:avLst/>
                    <a:gdLst>
                      <a:gd name="T0" fmla="*/ 0 w 4"/>
                      <a:gd name="T1" fmla="*/ 2 h 2"/>
                      <a:gd name="T2" fmla="*/ 3 w 4"/>
                      <a:gd name="T3" fmla="*/ 0 h 2"/>
                      <a:gd name="T4" fmla="*/ 4 w 4"/>
                      <a:gd name="T5" fmla="*/ 0 h 2"/>
                      <a:gd name="T6" fmla="*/ 0 60000 65536"/>
                      <a:gd name="T7" fmla="*/ 0 60000 65536"/>
                      <a:gd name="T8" fmla="*/ 0 60000 65536"/>
                      <a:gd name="T9" fmla="*/ 0 w 4"/>
                      <a:gd name="T10" fmla="*/ 0 h 2"/>
                      <a:gd name="T11" fmla="*/ 4 w 4"/>
                      <a:gd name="T12" fmla="*/ 2 h 2"/>
                    </a:gdLst>
                    <a:ahLst/>
                    <a:cxnLst>
                      <a:cxn ang="T6">
                        <a:pos x="T0" y="T1"/>
                      </a:cxn>
                      <a:cxn ang="T7">
                        <a:pos x="T2" y="T3"/>
                      </a:cxn>
                      <a:cxn ang="T8">
                        <a:pos x="T4" y="T5"/>
                      </a:cxn>
                    </a:cxnLst>
                    <a:rect l="T9" t="T10" r="T11" b="T12"/>
                    <a:pathLst>
                      <a:path w="4" h="2">
                        <a:moveTo>
                          <a:pt x="0" y="2"/>
                        </a:moveTo>
                        <a:lnTo>
                          <a:pt x="3" y="0"/>
                        </a:lnTo>
                        <a:lnTo>
                          <a:pt x="4" y="0"/>
                        </a:lnTo>
                      </a:path>
                    </a:pathLst>
                  </a:custGeom>
                  <a:noFill/>
                  <a:ln w="6350">
                    <a:solidFill>
                      <a:srgbClr val="0C0CFF"/>
                    </a:solidFill>
                    <a:prstDash val="solid"/>
                    <a:round/>
                    <a:headEnd/>
                    <a:tailEnd/>
                  </a:ln>
                </p:spPr>
                <p:txBody>
                  <a:bodyPr/>
                  <a:lstStyle/>
                  <a:p>
                    <a:endParaRPr lang="en-US"/>
                  </a:p>
                </p:txBody>
              </p:sp>
              <p:sp>
                <p:nvSpPr>
                  <p:cNvPr id="2803" name="Freeform 5110"/>
                  <p:cNvSpPr>
                    <a:spLocks/>
                  </p:cNvSpPr>
                  <p:nvPr/>
                </p:nvSpPr>
                <p:spPr bwMode="auto">
                  <a:xfrm>
                    <a:off x="3421" y="3662"/>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2804" name="Freeform 5111"/>
                  <p:cNvSpPr>
                    <a:spLocks/>
                  </p:cNvSpPr>
                  <p:nvPr/>
                </p:nvSpPr>
                <p:spPr bwMode="auto">
                  <a:xfrm>
                    <a:off x="3422" y="3662"/>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2805" name="Freeform 5112"/>
                  <p:cNvSpPr>
                    <a:spLocks/>
                  </p:cNvSpPr>
                  <p:nvPr/>
                </p:nvSpPr>
                <p:spPr bwMode="auto">
                  <a:xfrm>
                    <a:off x="3422" y="3662"/>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2806" name="Freeform 5113"/>
                  <p:cNvSpPr>
                    <a:spLocks/>
                  </p:cNvSpPr>
                  <p:nvPr/>
                </p:nvSpPr>
                <p:spPr bwMode="auto">
                  <a:xfrm>
                    <a:off x="3422" y="3663"/>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807" name="Freeform 5114"/>
                  <p:cNvSpPr>
                    <a:spLocks/>
                  </p:cNvSpPr>
                  <p:nvPr/>
                </p:nvSpPr>
                <p:spPr bwMode="auto">
                  <a:xfrm>
                    <a:off x="3423" y="3662"/>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2808" name="Freeform 5115"/>
                  <p:cNvSpPr>
                    <a:spLocks/>
                  </p:cNvSpPr>
                  <p:nvPr/>
                </p:nvSpPr>
                <p:spPr bwMode="auto">
                  <a:xfrm>
                    <a:off x="3423" y="3662"/>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809" name="Freeform 5116"/>
                  <p:cNvSpPr>
                    <a:spLocks/>
                  </p:cNvSpPr>
                  <p:nvPr/>
                </p:nvSpPr>
                <p:spPr bwMode="auto">
                  <a:xfrm>
                    <a:off x="3424" y="3662"/>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810" name="Freeform 5117"/>
                  <p:cNvSpPr>
                    <a:spLocks/>
                  </p:cNvSpPr>
                  <p:nvPr/>
                </p:nvSpPr>
                <p:spPr bwMode="auto">
                  <a:xfrm>
                    <a:off x="3424" y="3662"/>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811" name="Freeform 5118"/>
                  <p:cNvSpPr>
                    <a:spLocks/>
                  </p:cNvSpPr>
                  <p:nvPr/>
                </p:nvSpPr>
                <p:spPr bwMode="auto">
                  <a:xfrm>
                    <a:off x="3425" y="3662"/>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2812" name="Freeform 5119"/>
                  <p:cNvSpPr>
                    <a:spLocks/>
                  </p:cNvSpPr>
                  <p:nvPr/>
                </p:nvSpPr>
                <p:spPr bwMode="auto">
                  <a:xfrm>
                    <a:off x="3425" y="3663"/>
                    <a:ext cx="1" cy="1"/>
                  </a:xfrm>
                  <a:custGeom>
                    <a:avLst/>
                    <a:gdLst>
                      <a:gd name="T0" fmla="*/ 0 w 3"/>
                      <a:gd name="T1" fmla="*/ 0 h 2"/>
                      <a:gd name="T2" fmla="*/ 2 w 3"/>
                      <a:gd name="T3" fmla="*/ 2 h 2"/>
                      <a:gd name="T4" fmla="*/ 3 w 3"/>
                      <a:gd name="T5" fmla="*/ 2 h 2"/>
                      <a:gd name="T6" fmla="*/ 0 60000 65536"/>
                      <a:gd name="T7" fmla="*/ 0 60000 65536"/>
                      <a:gd name="T8" fmla="*/ 0 60000 65536"/>
                      <a:gd name="T9" fmla="*/ 0 w 3"/>
                      <a:gd name="T10" fmla="*/ 0 h 2"/>
                      <a:gd name="T11" fmla="*/ 3 w 3"/>
                      <a:gd name="T12" fmla="*/ 2 h 2"/>
                    </a:gdLst>
                    <a:ahLst/>
                    <a:cxnLst>
                      <a:cxn ang="T6">
                        <a:pos x="T0" y="T1"/>
                      </a:cxn>
                      <a:cxn ang="T7">
                        <a:pos x="T2" y="T3"/>
                      </a:cxn>
                      <a:cxn ang="T8">
                        <a:pos x="T4" y="T5"/>
                      </a:cxn>
                    </a:cxnLst>
                    <a:rect l="T9" t="T10" r="T11" b="T12"/>
                    <a:pathLst>
                      <a:path w="3" h="2">
                        <a:moveTo>
                          <a:pt x="0" y="0"/>
                        </a:moveTo>
                        <a:lnTo>
                          <a:pt x="2" y="2"/>
                        </a:lnTo>
                        <a:lnTo>
                          <a:pt x="3" y="2"/>
                        </a:lnTo>
                      </a:path>
                    </a:pathLst>
                  </a:custGeom>
                  <a:noFill/>
                  <a:ln w="6350">
                    <a:solidFill>
                      <a:srgbClr val="0C0CFF"/>
                    </a:solidFill>
                    <a:prstDash val="solid"/>
                    <a:round/>
                    <a:headEnd/>
                    <a:tailEnd/>
                  </a:ln>
                </p:spPr>
                <p:txBody>
                  <a:bodyPr/>
                  <a:lstStyle/>
                  <a:p>
                    <a:endParaRPr lang="en-US"/>
                  </a:p>
                </p:txBody>
              </p:sp>
              <p:sp>
                <p:nvSpPr>
                  <p:cNvPr id="2813" name="Freeform 5120"/>
                  <p:cNvSpPr>
                    <a:spLocks/>
                  </p:cNvSpPr>
                  <p:nvPr/>
                </p:nvSpPr>
                <p:spPr bwMode="auto">
                  <a:xfrm>
                    <a:off x="3426" y="3663"/>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2814" name="Freeform 5121"/>
                  <p:cNvSpPr>
                    <a:spLocks/>
                  </p:cNvSpPr>
                  <p:nvPr/>
                </p:nvSpPr>
                <p:spPr bwMode="auto">
                  <a:xfrm>
                    <a:off x="3426" y="3663"/>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815" name="Freeform 5122"/>
                  <p:cNvSpPr>
                    <a:spLocks/>
                  </p:cNvSpPr>
                  <p:nvPr/>
                </p:nvSpPr>
                <p:spPr bwMode="auto">
                  <a:xfrm>
                    <a:off x="3427" y="3663"/>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2816" name="Freeform 5123"/>
                  <p:cNvSpPr>
                    <a:spLocks/>
                  </p:cNvSpPr>
                  <p:nvPr/>
                </p:nvSpPr>
                <p:spPr bwMode="auto">
                  <a:xfrm>
                    <a:off x="3427" y="3663"/>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2817" name="Freeform 5124"/>
                  <p:cNvSpPr>
                    <a:spLocks/>
                  </p:cNvSpPr>
                  <p:nvPr/>
                </p:nvSpPr>
                <p:spPr bwMode="auto">
                  <a:xfrm>
                    <a:off x="3428" y="3663"/>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2818" name="Freeform 5125"/>
                  <p:cNvSpPr>
                    <a:spLocks/>
                  </p:cNvSpPr>
                  <p:nvPr/>
                </p:nvSpPr>
                <p:spPr bwMode="auto">
                  <a:xfrm>
                    <a:off x="3428" y="3663"/>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2819" name="Freeform 5126"/>
                  <p:cNvSpPr>
                    <a:spLocks/>
                  </p:cNvSpPr>
                  <p:nvPr/>
                </p:nvSpPr>
                <p:spPr bwMode="auto">
                  <a:xfrm>
                    <a:off x="3428" y="3663"/>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820" name="Freeform 5127"/>
                  <p:cNvSpPr>
                    <a:spLocks/>
                  </p:cNvSpPr>
                  <p:nvPr/>
                </p:nvSpPr>
                <p:spPr bwMode="auto">
                  <a:xfrm>
                    <a:off x="3429" y="3663"/>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821" name="Freeform 5128"/>
                  <p:cNvSpPr>
                    <a:spLocks/>
                  </p:cNvSpPr>
                  <p:nvPr/>
                </p:nvSpPr>
                <p:spPr bwMode="auto">
                  <a:xfrm>
                    <a:off x="3429" y="3663"/>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2822" name="Freeform 5129"/>
                  <p:cNvSpPr>
                    <a:spLocks/>
                  </p:cNvSpPr>
                  <p:nvPr/>
                </p:nvSpPr>
                <p:spPr bwMode="auto">
                  <a:xfrm>
                    <a:off x="3430" y="3663"/>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2823" name="Freeform 5130"/>
                  <p:cNvSpPr>
                    <a:spLocks/>
                  </p:cNvSpPr>
                  <p:nvPr/>
                </p:nvSpPr>
                <p:spPr bwMode="auto">
                  <a:xfrm>
                    <a:off x="3430" y="3663"/>
                    <a:ext cx="1" cy="1"/>
                  </a:xfrm>
                  <a:custGeom>
                    <a:avLst/>
                    <a:gdLst>
                      <a:gd name="T0" fmla="*/ 0 w 4"/>
                      <a:gd name="T1" fmla="*/ 2 h 2"/>
                      <a:gd name="T2" fmla="*/ 3 w 4"/>
                      <a:gd name="T3" fmla="*/ 0 h 2"/>
                      <a:gd name="T4" fmla="*/ 4 w 4"/>
                      <a:gd name="T5" fmla="*/ 0 h 2"/>
                      <a:gd name="T6" fmla="*/ 0 60000 65536"/>
                      <a:gd name="T7" fmla="*/ 0 60000 65536"/>
                      <a:gd name="T8" fmla="*/ 0 60000 65536"/>
                      <a:gd name="T9" fmla="*/ 0 w 4"/>
                      <a:gd name="T10" fmla="*/ 0 h 2"/>
                      <a:gd name="T11" fmla="*/ 4 w 4"/>
                      <a:gd name="T12" fmla="*/ 2 h 2"/>
                    </a:gdLst>
                    <a:ahLst/>
                    <a:cxnLst>
                      <a:cxn ang="T6">
                        <a:pos x="T0" y="T1"/>
                      </a:cxn>
                      <a:cxn ang="T7">
                        <a:pos x="T2" y="T3"/>
                      </a:cxn>
                      <a:cxn ang="T8">
                        <a:pos x="T4" y="T5"/>
                      </a:cxn>
                    </a:cxnLst>
                    <a:rect l="T9" t="T10" r="T11" b="T12"/>
                    <a:pathLst>
                      <a:path w="4" h="2">
                        <a:moveTo>
                          <a:pt x="0" y="2"/>
                        </a:moveTo>
                        <a:lnTo>
                          <a:pt x="3" y="0"/>
                        </a:lnTo>
                        <a:lnTo>
                          <a:pt x="4" y="0"/>
                        </a:lnTo>
                      </a:path>
                    </a:pathLst>
                  </a:custGeom>
                  <a:noFill/>
                  <a:ln w="6350">
                    <a:solidFill>
                      <a:srgbClr val="0C0CFF"/>
                    </a:solidFill>
                    <a:prstDash val="solid"/>
                    <a:round/>
                    <a:headEnd/>
                    <a:tailEnd/>
                  </a:ln>
                </p:spPr>
                <p:txBody>
                  <a:bodyPr/>
                  <a:lstStyle/>
                  <a:p>
                    <a:endParaRPr lang="en-US"/>
                  </a:p>
                </p:txBody>
              </p:sp>
              <p:sp>
                <p:nvSpPr>
                  <p:cNvPr id="2824" name="Freeform 5131"/>
                  <p:cNvSpPr>
                    <a:spLocks/>
                  </p:cNvSpPr>
                  <p:nvPr/>
                </p:nvSpPr>
                <p:spPr bwMode="auto">
                  <a:xfrm>
                    <a:off x="3431" y="3662"/>
                    <a:ext cx="1" cy="1"/>
                  </a:xfrm>
                  <a:custGeom>
                    <a:avLst/>
                    <a:gdLst>
                      <a:gd name="T0" fmla="*/ 0 w 3"/>
                      <a:gd name="T1" fmla="*/ 2 h 2"/>
                      <a:gd name="T2" fmla="*/ 2 w 3"/>
                      <a:gd name="T3" fmla="*/ 0 h 2"/>
                      <a:gd name="T4" fmla="*/ 3 w 3"/>
                      <a:gd name="T5" fmla="*/ 0 h 2"/>
                      <a:gd name="T6" fmla="*/ 0 60000 65536"/>
                      <a:gd name="T7" fmla="*/ 0 60000 65536"/>
                      <a:gd name="T8" fmla="*/ 0 60000 65536"/>
                      <a:gd name="T9" fmla="*/ 0 w 3"/>
                      <a:gd name="T10" fmla="*/ 0 h 2"/>
                      <a:gd name="T11" fmla="*/ 3 w 3"/>
                      <a:gd name="T12" fmla="*/ 2 h 2"/>
                    </a:gdLst>
                    <a:ahLst/>
                    <a:cxnLst>
                      <a:cxn ang="T6">
                        <a:pos x="T0" y="T1"/>
                      </a:cxn>
                      <a:cxn ang="T7">
                        <a:pos x="T2" y="T3"/>
                      </a:cxn>
                      <a:cxn ang="T8">
                        <a:pos x="T4" y="T5"/>
                      </a:cxn>
                    </a:cxnLst>
                    <a:rect l="T9" t="T10" r="T11" b="T12"/>
                    <a:pathLst>
                      <a:path w="3" h="2">
                        <a:moveTo>
                          <a:pt x="0" y="2"/>
                        </a:moveTo>
                        <a:lnTo>
                          <a:pt x="2" y="0"/>
                        </a:lnTo>
                        <a:lnTo>
                          <a:pt x="3" y="0"/>
                        </a:lnTo>
                      </a:path>
                    </a:pathLst>
                  </a:custGeom>
                  <a:noFill/>
                  <a:ln w="6350">
                    <a:solidFill>
                      <a:srgbClr val="0C0CFF"/>
                    </a:solidFill>
                    <a:prstDash val="solid"/>
                    <a:round/>
                    <a:headEnd/>
                    <a:tailEnd/>
                  </a:ln>
                </p:spPr>
                <p:txBody>
                  <a:bodyPr/>
                  <a:lstStyle/>
                  <a:p>
                    <a:endParaRPr lang="en-US"/>
                  </a:p>
                </p:txBody>
              </p:sp>
              <p:sp>
                <p:nvSpPr>
                  <p:cNvPr id="2825" name="Freeform 5132"/>
                  <p:cNvSpPr>
                    <a:spLocks/>
                  </p:cNvSpPr>
                  <p:nvPr/>
                </p:nvSpPr>
                <p:spPr bwMode="auto">
                  <a:xfrm>
                    <a:off x="3431" y="3662"/>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2826" name="Freeform 5133"/>
                  <p:cNvSpPr>
                    <a:spLocks/>
                  </p:cNvSpPr>
                  <p:nvPr/>
                </p:nvSpPr>
                <p:spPr bwMode="auto">
                  <a:xfrm>
                    <a:off x="3432" y="3662"/>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827" name="Freeform 5134"/>
                  <p:cNvSpPr>
                    <a:spLocks/>
                  </p:cNvSpPr>
                  <p:nvPr/>
                </p:nvSpPr>
                <p:spPr bwMode="auto">
                  <a:xfrm>
                    <a:off x="3432" y="3662"/>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2828" name="Freeform 5135"/>
                  <p:cNvSpPr>
                    <a:spLocks/>
                  </p:cNvSpPr>
                  <p:nvPr/>
                </p:nvSpPr>
                <p:spPr bwMode="auto">
                  <a:xfrm>
                    <a:off x="3433" y="3662"/>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829" name="Freeform 5136"/>
                  <p:cNvSpPr>
                    <a:spLocks/>
                  </p:cNvSpPr>
                  <p:nvPr/>
                </p:nvSpPr>
                <p:spPr bwMode="auto">
                  <a:xfrm>
                    <a:off x="3433" y="3662"/>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830" name="Freeform 5137"/>
                  <p:cNvSpPr>
                    <a:spLocks/>
                  </p:cNvSpPr>
                  <p:nvPr/>
                </p:nvSpPr>
                <p:spPr bwMode="auto">
                  <a:xfrm>
                    <a:off x="3434" y="3662"/>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831" name="Freeform 5138"/>
                  <p:cNvSpPr>
                    <a:spLocks/>
                  </p:cNvSpPr>
                  <p:nvPr/>
                </p:nvSpPr>
                <p:spPr bwMode="auto">
                  <a:xfrm>
                    <a:off x="3434" y="3662"/>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832" name="Freeform 5139"/>
                  <p:cNvSpPr>
                    <a:spLocks/>
                  </p:cNvSpPr>
                  <p:nvPr/>
                </p:nvSpPr>
                <p:spPr bwMode="auto">
                  <a:xfrm>
                    <a:off x="3435" y="3662"/>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833" name="Freeform 5140"/>
                  <p:cNvSpPr>
                    <a:spLocks/>
                  </p:cNvSpPr>
                  <p:nvPr/>
                </p:nvSpPr>
                <p:spPr bwMode="auto">
                  <a:xfrm>
                    <a:off x="3435" y="3662"/>
                    <a:ext cx="1" cy="1"/>
                  </a:xfrm>
                  <a:custGeom>
                    <a:avLst/>
                    <a:gdLst>
                      <a:gd name="T0" fmla="*/ 0 w 3"/>
                      <a:gd name="T1" fmla="*/ 2 h 2"/>
                      <a:gd name="T2" fmla="*/ 2 w 3"/>
                      <a:gd name="T3" fmla="*/ 0 h 2"/>
                      <a:gd name="T4" fmla="*/ 3 w 3"/>
                      <a:gd name="T5" fmla="*/ 0 h 2"/>
                      <a:gd name="T6" fmla="*/ 0 60000 65536"/>
                      <a:gd name="T7" fmla="*/ 0 60000 65536"/>
                      <a:gd name="T8" fmla="*/ 0 60000 65536"/>
                      <a:gd name="T9" fmla="*/ 0 w 3"/>
                      <a:gd name="T10" fmla="*/ 0 h 2"/>
                      <a:gd name="T11" fmla="*/ 3 w 3"/>
                      <a:gd name="T12" fmla="*/ 2 h 2"/>
                    </a:gdLst>
                    <a:ahLst/>
                    <a:cxnLst>
                      <a:cxn ang="T6">
                        <a:pos x="T0" y="T1"/>
                      </a:cxn>
                      <a:cxn ang="T7">
                        <a:pos x="T2" y="T3"/>
                      </a:cxn>
                      <a:cxn ang="T8">
                        <a:pos x="T4" y="T5"/>
                      </a:cxn>
                    </a:cxnLst>
                    <a:rect l="T9" t="T10" r="T11" b="T12"/>
                    <a:pathLst>
                      <a:path w="3" h="2">
                        <a:moveTo>
                          <a:pt x="0" y="2"/>
                        </a:moveTo>
                        <a:lnTo>
                          <a:pt x="2" y="0"/>
                        </a:lnTo>
                        <a:lnTo>
                          <a:pt x="3" y="0"/>
                        </a:lnTo>
                      </a:path>
                    </a:pathLst>
                  </a:custGeom>
                  <a:noFill/>
                  <a:ln w="6350">
                    <a:solidFill>
                      <a:srgbClr val="0C0CFF"/>
                    </a:solidFill>
                    <a:prstDash val="solid"/>
                    <a:round/>
                    <a:headEnd/>
                    <a:tailEnd/>
                  </a:ln>
                </p:spPr>
                <p:txBody>
                  <a:bodyPr/>
                  <a:lstStyle/>
                  <a:p>
                    <a:endParaRPr lang="en-US"/>
                  </a:p>
                </p:txBody>
              </p:sp>
              <p:sp>
                <p:nvSpPr>
                  <p:cNvPr id="2834" name="Freeform 5141"/>
                  <p:cNvSpPr>
                    <a:spLocks/>
                  </p:cNvSpPr>
                  <p:nvPr/>
                </p:nvSpPr>
                <p:spPr bwMode="auto">
                  <a:xfrm>
                    <a:off x="3435" y="3662"/>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2835" name="Freeform 5142"/>
                  <p:cNvSpPr>
                    <a:spLocks/>
                  </p:cNvSpPr>
                  <p:nvPr/>
                </p:nvSpPr>
                <p:spPr bwMode="auto">
                  <a:xfrm>
                    <a:off x="3436" y="3662"/>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836" name="Freeform 5143"/>
                  <p:cNvSpPr>
                    <a:spLocks/>
                  </p:cNvSpPr>
                  <p:nvPr/>
                </p:nvSpPr>
                <p:spPr bwMode="auto">
                  <a:xfrm>
                    <a:off x="3436" y="3662"/>
                    <a:ext cx="1" cy="1"/>
                  </a:xfrm>
                  <a:custGeom>
                    <a:avLst/>
                    <a:gdLst>
                      <a:gd name="T0" fmla="*/ 0 w 4"/>
                      <a:gd name="T1" fmla="*/ 0 h 2"/>
                      <a:gd name="T2" fmla="*/ 3 w 4"/>
                      <a:gd name="T3" fmla="*/ 2 h 2"/>
                      <a:gd name="T4" fmla="*/ 4 w 4"/>
                      <a:gd name="T5" fmla="*/ 2 h 2"/>
                      <a:gd name="T6" fmla="*/ 0 60000 65536"/>
                      <a:gd name="T7" fmla="*/ 0 60000 65536"/>
                      <a:gd name="T8" fmla="*/ 0 60000 65536"/>
                      <a:gd name="T9" fmla="*/ 0 w 4"/>
                      <a:gd name="T10" fmla="*/ 0 h 2"/>
                      <a:gd name="T11" fmla="*/ 4 w 4"/>
                      <a:gd name="T12" fmla="*/ 2 h 2"/>
                    </a:gdLst>
                    <a:ahLst/>
                    <a:cxnLst>
                      <a:cxn ang="T6">
                        <a:pos x="T0" y="T1"/>
                      </a:cxn>
                      <a:cxn ang="T7">
                        <a:pos x="T2" y="T3"/>
                      </a:cxn>
                      <a:cxn ang="T8">
                        <a:pos x="T4" y="T5"/>
                      </a:cxn>
                    </a:cxnLst>
                    <a:rect l="T9" t="T10" r="T11" b="T12"/>
                    <a:pathLst>
                      <a:path w="4" h="2">
                        <a:moveTo>
                          <a:pt x="0" y="0"/>
                        </a:moveTo>
                        <a:lnTo>
                          <a:pt x="3" y="2"/>
                        </a:lnTo>
                        <a:lnTo>
                          <a:pt x="4" y="2"/>
                        </a:lnTo>
                      </a:path>
                    </a:pathLst>
                  </a:custGeom>
                  <a:noFill/>
                  <a:ln w="6350">
                    <a:solidFill>
                      <a:srgbClr val="0C0CFF"/>
                    </a:solidFill>
                    <a:prstDash val="solid"/>
                    <a:round/>
                    <a:headEnd/>
                    <a:tailEnd/>
                  </a:ln>
                </p:spPr>
                <p:txBody>
                  <a:bodyPr/>
                  <a:lstStyle/>
                  <a:p>
                    <a:endParaRPr lang="en-US"/>
                  </a:p>
                </p:txBody>
              </p:sp>
              <p:sp>
                <p:nvSpPr>
                  <p:cNvPr id="2837" name="Freeform 5144"/>
                  <p:cNvSpPr>
                    <a:spLocks/>
                  </p:cNvSpPr>
                  <p:nvPr/>
                </p:nvSpPr>
                <p:spPr bwMode="auto">
                  <a:xfrm>
                    <a:off x="3437" y="3662"/>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838" name="Freeform 5145"/>
                  <p:cNvSpPr>
                    <a:spLocks/>
                  </p:cNvSpPr>
                  <p:nvPr/>
                </p:nvSpPr>
                <p:spPr bwMode="auto">
                  <a:xfrm>
                    <a:off x="3437" y="3662"/>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2839" name="Freeform 5146"/>
                  <p:cNvSpPr>
                    <a:spLocks/>
                  </p:cNvSpPr>
                  <p:nvPr/>
                </p:nvSpPr>
                <p:spPr bwMode="auto">
                  <a:xfrm>
                    <a:off x="3438" y="3662"/>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2840" name="Freeform 5147"/>
                  <p:cNvSpPr>
                    <a:spLocks/>
                  </p:cNvSpPr>
                  <p:nvPr/>
                </p:nvSpPr>
                <p:spPr bwMode="auto">
                  <a:xfrm>
                    <a:off x="3438" y="3662"/>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841" name="Freeform 5148"/>
                  <p:cNvSpPr>
                    <a:spLocks/>
                  </p:cNvSpPr>
                  <p:nvPr/>
                </p:nvSpPr>
                <p:spPr bwMode="auto">
                  <a:xfrm>
                    <a:off x="3439" y="3662"/>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842" name="Freeform 5149"/>
                  <p:cNvSpPr>
                    <a:spLocks/>
                  </p:cNvSpPr>
                  <p:nvPr/>
                </p:nvSpPr>
                <p:spPr bwMode="auto">
                  <a:xfrm>
                    <a:off x="3439" y="3662"/>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843" name="Freeform 5150"/>
                  <p:cNvSpPr>
                    <a:spLocks/>
                  </p:cNvSpPr>
                  <p:nvPr/>
                </p:nvSpPr>
                <p:spPr bwMode="auto">
                  <a:xfrm>
                    <a:off x="3440" y="3662"/>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2844" name="Freeform 5151"/>
                  <p:cNvSpPr>
                    <a:spLocks/>
                  </p:cNvSpPr>
                  <p:nvPr/>
                </p:nvSpPr>
                <p:spPr bwMode="auto">
                  <a:xfrm>
                    <a:off x="3440" y="3662"/>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845" name="Freeform 5152"/>
                  <p:cNvSpPr>
                    <a:spLocks/>
                  </p:cNvSpPr>
                  <p:nvPr/>
                </p:nvSpPr>
                <p:spPr bwMode="auto">
                  <a:xfrm>
                    <a:off x="3441" y="3662"/>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846" name="Freeform 5153"/>
                  <p:cNvSpPr>
                    <a:spLocks/>
                  </p:cNvSpPr>
                  <p:nvPr/>
                </p:nvSpPr>
                <p:spPr bwMode="auto">
                  <a:xfrm>
                    <a:off x="3441" y="3662"/>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847" name="Freeform 5154"/>
                  <p:cNvSpPr>
                    <a:spLocks/>
                  </p:cNvSpPr>
                  <p:nvPr/>
                </p:nvSpPr>
                <p:spPr bwMode="auto">
                  <a:xfrm>
                    <a:off x="3441" y="3662"/>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2848" name="Freeform 5155"/>
                  <p:cNvSpPr>
                    <a:spLocks/>
                  </p:cNvSpPr>
                  <p:nvPr/>
                </p:nvSpPr>
                <p:spPr bwMode="auto">
                  <a:xfrm>
                    <a:off x="3442" y="3662"/>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2849" name="Freeform 5156"/>
                  <p:cNvSpPr>
                    <a:spLocks/>
                  </p:cNvSpPr>
                  <p:nvPr/>
                </p:nvSpPr>
                <p:spPr bwMode="auto">
                  <a:xfrm>
                    <a:off x="3442" y="3662"/>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850" name="Freeform 5157"/>
                  <p:cNvSpPr>
                    <a:spLocks/>
                  </p:cNvSpPr>
                  <p:nvPr/>
                </p:nvSpPr>
                <p:spPr bwMode="auto">
                  <a:xfrm>
                    <a:off x="3443" y="3662"/>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2851" name="Freeform 5158"/>
                  <p:cNvSpPr>
                    <a:spLocks/>
                  </p:cNvSpPr>
                  <p:nvPr/>
                </p:nvSpPr>
                <p:spPr bwMode="auto">
                  <a:xfrm>
                    <a:off x="3443" y="3662"/>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852" name="Freeform 5159"/>
                  <p:cNvSpPr>
                    <a:spLocks/>
                  </p:cNvSpPr>
                  <p:nvPr/>
                </p:nvSpPr>
                <p:spPr bwMode="auto">
                  <a:xfrm>
                    <a:off x="3444" y="3662"/>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853" name="Freeform 5160"/>
                  <p:cNvSpPr>
                    <a:spLocks/>
                  </p:cNvSpPr>
                  <p:nvPr/>
                </p:nvSpPr>
                <p:spPr bwMode="auto">
                  <a:xfrm>
                    <a:off x="3444" y="3662"/>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854" name="Freeform 5161"/>
                  <p:cNvSpPr>
                    <a:spLocks/>
                  </p:cNvSpPr>
                  <p:nvPr/>
                </p:nvSpPr>
                <p:spPr bwMode="auto">
                  <a:xfrm>
                    <a:off x="3445" y="3662"/>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855" name="Freeform 5162"/>
                  <p:cNvSpPr>
                    <a:spLocks/>
                  </p:cNvSpPr>
                  <p:nvPr/>
                </p:nvSpPr>
                <p:spPr bwMode="auto">
                  <a:xfrm>
                    <a:off x="3445" y="3662"/>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856" name="Freeform 5163"/>
                  <p:cNvSpPr>
                    <a:spLocks/>
                  </p:cNvSpPr>
                  <p:nvPr/>
                </p:nvSpPr>
                <p:spPr bwMode="auto">
                  <a:xfrm>
                    <a:off x="3446" y="3662"/>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2857" name="Freeform 5164"/>
                  <p:cNvSpPr>
                    <a:spLocks/>
                  </p:cNvSpPr>
                  <p:nvPr/>
                </p:nvSpPr>
                <p:spPr bwMode="auto">
                  <a:xfrm>
                    <a:off x="3446" y="3662"/>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2858" name="Freeform 5165"/>
                  <p:cNvSpPr>
                    <a:spLocks/>
                  </p:cNvSpPr>
                  <p:nvPr/>
                </p:nvSpPr>
                <p:spPr bwMode="auto">
                  <a:xfrm>
                    <a:off x="3447" y="3662"/>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2859" name="Freeform 5166"/>
                  <p:cNvSpPr>
                    <a:spLocks/>
                  </p:cNvSpPr>
                  <p:nvPr/>
                </p:nvSpPr>
                <p:spPr bwMode="auto">
                  <a:xfrm>
                    <a:off x="3447" y="3662"/>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2860" name="Freeform 5167"/>
                  <p:cNvSpPr>
                    <a:spLocks/>
                  </p:cNvSpPr>
                  <p:nvPr/>
                </p:nvSpPr>
                <p:spPr bwMode="auto">
                  <a:xfrm>
                    <a:off x="3447" y="3662"/>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861" name="Freeform 5168"/>
                  <p:cNvSpPr>
                    <a:spLocks/>
                  </p:cNvSpPr>
                  <p:nvPr/>
                </p:nvSpPr>
                <p:spPr bwMode="auto">
                  <a:xfrm>
                    <a:off x="3448" y="3662"/>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862" name="Freeform 5169"/>
                  <p:cNvSpPr>
                    <a:spLocks/>
                  </p:cNvSpPr>
                  <p:nvPr/>
                </p:nvSpPr>
                <p:spPr bwMode="auto">
                  <a:xfrm>
                    <a:off x="3448" y="3662"/>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863" name="Freeform 5170"/>
                  <p:cNvSpPr>
                    <a:spLocks/>
                  </p:cNvSpPr>
                  <p:nvPr/>
                </p:nvSpPr>
                <p:spPr bwMode="auto">
                  <a:xfrm>
                    <a:off x="3449" y="3662"/>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864" name="Freeform 5171"/>
                  <p:cNvSpPr>
                    <a:spLocks/>
                  </p:cNvSpPr>
                  <p:nvPr/>
                </p:nvSpPr>
                <p:spPr bwMode="auto">
                  <a:xfrm>
                    <a:off x="3449" y="3662"/>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865" name="Freeform 5172"/>
                  <p:cNvSpPr>
                    <a:spLocks/>
                  </p:cNvSpPr>
                  <p:nvPr/>
                </p:nvSpPr>
                <p:spPr bwMode="auto">
                  <a:xfrm>
                    <a:off x="3450" y="3662"/>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866" name="Freeform 5173"/>
                  <p:cNvSpPr>
                    <a:spLocks/>
                  </p:cNvSpPr>
                  <p:nvPr/>
                </p:nvSpPr>
                <p:spPr bwMode="auto">
                  <a:xfrm>
                    <a:off x="3450" y="3662"/>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867" name="Freeform 5174"/>
                  <p:cNvSpPr>
                    <a:spLocks/>
                  </p:cNvSpPr>
                  <p:nvPr/>
                </p:nvSpPr>
                <p:spPr bwMode="auto">
                  <a:xfrm>
                    <a:off x="3451" y="3662"/>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grpSp>
            <p:grpSp>
              <p:nvGrpSpPr>
                <p:cNvPr id="442" name="Group 5376"/>
                <p:cNvGrpSpPr>
                  <a:grpSpLocks/>
                </p:cNvGrpSpPr>
                <p:nvPr/>
              </p:nvGrpSpPr>
              <p:grpSpPr bwMode="auto">
                <a:xfrm>
                  <a:off x="3451" y="3659"/>
                  <a:ext cx="93" cy="4"/>
                  <a:chOff x="3451" y="3659"/>
                  <a:chExt cx="93" cy="4"/>
                </a:xfrm>
              </p:grpSpPr>
              <p:sp>
                <p:nvSpPr>
                  <p:cNvPr id="2468" name="Freeform 5176"/>
                  <p:cNvSpPr>
                    <a:spLocks/>
                  </p:cNvSpPr>
                  <p:nvPr/>
                </p:nvSpPr>
                <p:spPr bwMode="auto">
                  <a:xfrm>
                    <a:off x="3451" y="3662"/>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469" name="Freeform 5177"/>
                  <p:cNvSpPr>
                    <a:spLocks/>
                  </p:cNvSpPr>
                  <p:nvPr/>
                </p:nvSpPr>
                <p:spPr bwMode="auto">
                  <a:xfrm>
                    <a:off x="3452" y="3662"/>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2470" name="Freeform 5178"/>
                  <p:cNvSpPr>
                    <a:spLocks/>
                  </p:cNvSpPr>
                  <p:nvPr/>
                </p:nvSpPr>
                <p:spPr bwMode="auto">
                  <a:xfrm>
                    <a:off x="3452" y="3662"/>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2471" name="Freeform 5179"/>
                  <p:cNvSpPr>
                    <a:spLocks/>
                  </p:cNvSpPr>
                  <p:nvPr/>
                </p:nvSpPr>
                <p:spPr bwMode="auto">
                  <a:xfrm>
                    <a:off x="3452" y="3662"/>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472" name="Freeform 5180"/>
                  <p:cNvSpPr>
                    <a:spLocks/>
                  </p:cNvSpPr>
                  <p:nvPr/>
                </p:nvSpPr>
                <p:spPr bwMode="auto">
                  <a:xfrm>
                    <a:off x="3453" y="3662"/>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2473" name="Freeform 5181"/>
                  <p:cNvSpPr>
                    <a:spLocks/>
                  </p:cNvSpPr>
                  <p:nvPr/>
                </p:nvSpPr>
                <p:spPr bwMode="auto">
                  <a:xfrm>
                    <a:off x="3453" y="3662"/>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2474" name="Freeform 5182"/>
                  <p:cNvSpPr>
                    <a:spLocks/>
                  </p:cNvSpPr>
                  <p:nvPr/>
                </p:nvSpPr>
                <p:spPr bwMode="auto">
                  <a:xfrm>
                    <a:off x="3454" y="3662"/>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475" name="Freeform 5183"/>
                  <p:cNvSpPr>
                    <a:spLocks/>
                  </p:cNvSpPr>
                  <p:nvPr/>
                </p:nvSpPr>
                <p:spPr bwMode="auto">
                  <a:xfrm>
                    <a:off x="3454" y="3662"/>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476" name="Freeform 5184"/>
                  <p:cNvSpPr>
                    <a:spLocks/>
                  </p:cNvSpPr>
                  <p:nvPr/>
                </p:nvSpPr>
                <p:spPr bwMode="auto">
                  <a:xfrm>
                    <a:off x="3455" y="3662"/>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2477" name="Freeform 5185"/>
                  <p:cNvSpPr>
                    <a:spLocks/>
                  </p:cNvSpPr>
                  <p:nvPr/>
                </p:nvSpPr>
                <p:spPr bwMode="auto">
                  <a:xfrm>
                    <a:off x="3455" y="3662"/>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2478" name="Freeform 5186"/>
                  <p:cNvSpPr>
                    <a:spLocks/>
                  </p:cNvSpPr>
                  <p:nvPr/>
                </p:nvSpPr>
                <p:spPr bwMode="auto">
                  <a:xfrm>
                    <a:off x="3456" y="3662"/>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2479" name="Freeform 5187"/>
                  <p:cNvSpPr>
                    <a:spLocks/>
                  </p:cNvSpPr>
                  <p:nvPr/>
                </p:nvSpPr>
                <p:spPr bwMode="auto">
                  <a:xfrm>
                    <a:off x="3456" y="3662"/>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480" name="Freeform 5188"/>
                  <p:cNvSpPr>
                    <a:spLocks/>
                  </p:cNvSpPr>
                  <p:nvPr/>
                </p:nvSpPr>
                <p:spPr bwMode="auto">
                  <a:xfrm>
                    <a:off x="3457" y="3662"/>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2481" name="Freeform 5189"/>
                  <p:cNvSpPr>
                    <a:spLocks/>
                  </p:cNvSpPr>
                  <p:nvPr/>
                </p:nvSpPr>
                <p:spPr bwMode="auto">
                  <a:xfrm>
                    <a:off x="3457" y="3662"/>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482" name="Freeform 5190"/>
                  <p:cNvSpPr>
                    <a:spLocks/>
                  </p:cNvSpPr>
                  <p:nvPr/>
                </p:nvSpPr>
                <p:spPr bwMode="auto">
                  <a:xfrm>
                    <a:off x="3458" y="3662"/>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2483" name="Freeform 5191"/>
                  <p:cNvSpPr>
                    <a:spLocks/>
                  </p:cNvSpPr>
                  <p:nvPr/>
                </p:nvSpPr>
                <p:spPr bwMode="auto">
                  <a:xfrm>
                    <a:off x="3458" y="3662"/>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484" name="Freeform 5192"/>
                  <p:cNvSpPr>
                    <a:spLocks/>
                  </p:cNvSpPr>
                  <p:nvPr/>
                </p:nvSpPr>
                <p:spPr bwMode="auto">
                  <a:xfrm>
                    <a:off x="3459" y="3662"/>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485" name="Freeform 5193"/>
                  <p:cNvSpPr>
                    <a:spLocks/>
                  </p:cNvSpPr>
                  <p:nvPr/>
                </p:nvSpPr>
                <p:spPr bwMode="auto">
                  <a:xfrm>
                    <a:off x="3459" y="3662"/>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2486" name="Freeform 5194"/>
                  <p:cNvSpPr>
                    <a:spLocks/>
                  </p:cNvSpPr>
                  <p:nvPr/>
                </p:nvSpPr>
                <p:spPr bwMode="auto">
                  <a:xfrm>
                    <a:off x="3460" y="3662"/>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2487" name="Freeform 5195"/>
                  <p:cNvSpPr>
                    <a:spLocks/>
                  </p:cNvSpPr>
                  <p:nvPr/>
                </p:nvSpPr>
                <p:spPr bwMode="auto">
                  <a:xfrm>
                    <a:off x="3460" y="3662"/>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488" name="Freeform 5196"/>
                  <p:cNvSpPr>
                    <a:spLocks/>
                  </p:cNvSpPr>
                  <p:nvPr/>
                </p:nvSpPr>
                <p:spPr bwMode="auto">
                  <a:xfrm>
                    <a:off x="3460" y="3662"/>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2489" name="Freeform 5197"/>
                  <p:cNvSpPr>
                    <a:spLocks/>
                  </p:cNvSpPr>
                  <p:nvPr/>
                </p:nvSpPr>
                <p:spPr bwMode="auto">
                  <a:xfrm>
                    <a:off x="3461" y="3662"/>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2490" name="Freeform 5198"/>
                  <p:cNvSpPr>
                    <a:spLocks/>
                  </p:cNvSpPr>
                  <p:nvPr/>
                </p:nvSpPr>
                <p:spPr bwMode="auto">
                  <a:xfrm>
                    <a:off x="3461" y="3662"/>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491" name="Freeform 5199"/>
                  <p:cNvSpPr>
                    <a:spLocks/>
                  </p:cNvSpPr>
                  <p:nvPr/>
                </p:nvSpPr>
                <p:spPr bwMode="auto">
                  <a:xfrm>
                    <a:off x="3462" y="3662"/>
                    <a:ext cx="1" cy="1"/>
                  </a:xfrm>
                  <a:custGeom>
                    <a:avLst/>
                    <a:gdLst>
                      <a:gd name="T0" fmla="*/ 0 w 3"/>
                      <a:gd name="T1" fmla="*/ 2 h 2"/>
                      <a:gd name="T2" fmla="*/ 2 w 3"/>
                      <a:gd name="T3" fmla="*/ 0 h 2"/>
                      <a:gd name="T4" fmla="*/ 3 w 3"/>
                      <a:gd name="T5" fmla="*/ 0 h 2"/>
                      <a:gd name="T6" fmla="*/ 0 60000 65536"/>
                      <a:gd name="T7" fmla="*/ 0 60000 65536"/>
                      <a:gd name="T8" fmla="*/ 0 60000 65536"/>
                      <a:gd name="T9" fmla="*/ 0 w 3"/>
                      <a:gd name="T10" fmla="*/ 0 h 2"/>
                      <a:gd name="T11" fmla="*/ 3 w 3"/>
                      <a:gd name="T12" fmla="*/ 2 h 2"/>
                    </a:gdLst>
                    <a:ahLst/>
                    <a:cxnLst>
                      <a:cxn ang="T6">
                        <a:pos x="T0" y="T1"/>
                      </a:cxn>
                      <a:cxn ang="T7">
                        <a:pos x="T2" y="T3"/>
                      </a:cxn>
                      <a:cxn ang="T8">
                        <a:pos x="T4" y="T5"/>
                      </a:cxn>
                    </a:cxnLst>
                    <a:rect l="T9" t="T10" r="T11" b="T12"/>
                    <a:pathLst>
                      <a:path w="3" h="2">
                        <a:moveTo>
                          <a:pt x="0" y="2"/>
                        </a:moveTo>
                        <a:lnTo>
                          <a:pt x="2" y="0"/>
                        </a:lnTo>
                        <a:lnTo>
                          <a:pt x="3" y="0"/>
                        </a:lnTo>
                      </a:path>
                    </a:pathLst>
                  </a:custGeom>
                  <a:noFill/>
                  <a:ln w="6350">
                    <a:solidFill>
                      <a:srgbClr val="0C0CFF"/>
                    </a:solidFill>
                    <a:prstDash val="solid"/>
                    <a:round/>
                    <a:headEnd/>
                    <a:tailEnd/>
                  </a:ln>
                </p:spPr>
                <p:txBody>
                  <a:bodyPr/>
                  <a:lstStyle/>
                  <a:p>
                    <a:endParaRPr lang="en-US"/>
                  </a:p>
                </p:txBody>
              </p:sp>
              <p:sp>
                <p:nvSpPr>
                  <p:cNvPr id="2492" name="Freeform 5200"/>
                  <p:cNvSpPr>
                    <a:spLocks/>
                  </p:cNvSpPr>
                  <p:nvPr/>
                </p:nvSpPr>
                <p:spPr bwMode="auto">
                  <a:xfrm>
                    <a:off x="3462" y="3662"/>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2493" name="Freeform 5201"/>
                  <p:cNvSpPr>
                    <a:spLocks/>
                  </p:cNvSpPr>
                  <p:nvPr/>
                </p:nvSpPr>
                <p:spPr bwMode="auto">
                  <a:xfrm>
                    <a:off x="3463" y="3662"/>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2494" name="Freeform 5202"/>
                  <p:cNvSpPr>
                    <a:spLocks/>
                  </p:cNvSpPr>
                  <p:nvPr/>
                </p:nvSpPr>
                <p:spPr bwMode="auto">
                  <a:xfrm>
                    <a:off x="3463" y="3662"/>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2495" name="Freeform 5203"/>
                  <p:cNvSpPr>
                    <a:spLocks/>
                  </p:cNvSpPr>
                  <p:nvPr/>
                </p:nvSpPr>
                <p:spPr bwMode="auto">
                  <a:xfrm>
                    <a:off x="3464" y="3662"/>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496" name="Freeform 5204"/>
                  <p:cNvSpPr>
                    <a:spLocks/>
                  </p:cNvSpPr>
                  <p:nvPr/>
                </p:nvSpPr>
                <p:spPr bwMode="auto">
                  <a:xfrm>
                    <a:off x="3464" y="3662"/>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2497" name="Freeform 5205"/>
                  <p:cNvSpPr>
                    <a:spLocks/>
                  </p:cNvSpPr>
                  <p:nvPr/>
                </p:nvSpPr>
                <p:spPr bwMode="auto">
                  <a:xfrm>
                    <a:off x="3465" y="3662"/>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2498" name="Freeform 5206"/>
                  <p:cNvSpPr>
                    <a:spLocks/>
                  </p:cNvSpPr>
                  <p:nvPr/>
                </p:nvSpPr>
                <p:spPr bwMode="auto">
                  <a:xfrm>
                    <a:off x="3465" y="3662"/>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499" name="Freeform 5207"/>
                  <p:cNvSpPr>
                    <a:spLocks/>
                  </p:cNvSpPr>
                  <p:nvPr/>
                </p:nvSpPr>
                <p:spPr bwMode="auto">
                  <a:xfrm>
                    <a:off x="3466" y="3661"/>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2500" name="Freeform 5208"/>
                  <p:cNvSpPr>
                    <a:spLocks/>
                  </p:cNvSpPr>
                  <p:nvPr/>
                </p:nvSpPr>
                <p:spPr bwMode="auto">
                  <a:xfrm>
                    <a:off x="3466" y="3661"/>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2501" name="Freeform 5209"/>
                  <p:cNvSpPr>
                    <a:spLocks/>
                  </p:cNvSpPr>
                  <p:nvPr/>
                </p:nvSpPr>
                <p:spPr bwMode="auto">
                  <a:xfrm>
                    <a:off x="3466" y="3661"/>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2502" name="Freeform 5210"/>
                  <p:cNvSpPr>
                    <a:spLocks/>
                  </p:cNvSpPr>
                  <p:nvPr/>
                </p:nvSpPr>
                <p:spPr bwMode="auto">
                  <a:xfrm>
                    <a:off x="3467" y="3661"/>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503" name="Freeform 5211"/>
                  <p:cNvSpPr>
                    <a:spLocks/>
                  </p:cNvSpPr>
                  <p:nvPr/>
                </p:nvSpPr>
                <p:spPr bwMode="auto">
                  <a:xfrm>
                    <a:off x="3467" y="3661"/>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504" name="Freeform 5212"/>
                  <p:cNvSpPr>
                    <a:spLocks/>
                  </p:cNvSpPr>
                  <p:nvPr/>
                </p:nvSpPr>
                <p:spPr bwMode="auto">
                  <a:xfrm>
                    <a:off x="3468" y="3661"/>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2505" name="Freeform 5213"/>
                  <p:cNvSpPr>
                    <a:spLocks/>
                  </p:cNvSpPr>
                  <p:nvPr/>
                </p:nvSpPr>
                <p:spPr bwMode="auto">
                  <a:xfrm>
                    <a:off x="3468" y="3661"/>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2506" name="Freeform 5214"/>
                  <p:cNvSpPr>
                    <a:spLocks/>
                  </p:cNvSpPr>
                  <p:nvPr/>
                </p:nvSpPr>
                <p:spPr bwMode="auto">
                  <a:xfrm>
                    <a:off x="3469" y="3661"/>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507" name="Freeform 5215"/>
                  <p:cNvSpPr>
                    <a:spLocks/>
                  </p:cNvSpPr>
                  <p:nvPr/>
                </p:nvSpPr>
                <p:spPr bwMode="auto">
                  <a:xfrm>
                    <a:off x="3469" y="3661"/>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2508" name="Freeform 5216"/>
                  <p:cNvSpPr>
                    <a:spLocks/>
                  </p:cNvSpPr>
                  <p:nvPr/>
                </p:nvSpPr>
                <p:spPr bwMode="auto">
                  <a:xfrm>
                    <a:off x="3470" y="3662"/>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509" name="Freeform 5217"/>
                  <p:cNvSpPr>
                    <a:spLocks/>
                  </p:cNvSpPr>
                  <p:nvPr/>
                </p:nvSpPr>
                <p:spPr bwMode="auto">
                  <a:xfrm>
                    <a:off x="3470" y="3662"/>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2510" name="Freeform 5218"/>
                  <p:cNvSpPr>
                    <a:spLocks/>
                  </p:cNvSpPr>
                  <p:nvPr/>
                </p:nvSpPr>
                <p:spPr bwMode="auto">
                  <a:xfrm>
                    <a:off x="3471" y="3662"/>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511" name="Freeform 5219"/>
                  <p:cNvSpPr>
                    <a:spLocks/>
                  </p:cNvSpPr>
                  <p:nvPr/>
                </p:nvSpPr>
                <p:spPr bwMode="auto">
                  <a:xfrm>
                    <a:off x="3471" y="3662"/>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2512" name="Freeform 5220"/>
                  <p:cNvSpPr>
                    <a:spLocks/>
                  </p:cNvSpPr>
                  <p:nvPr/>
                </p:nvSpPr>
                <p:spPr bwMode="auto">
                  <a:xfrm>
                    <a:off x="3471" y="3662"/>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513" name="Freeform 5221"/>
                  <p:cNvSpPr>
                    <a:spLocks/>
                  </p:cNvSpPr>
                  <p:nvPr/>
                </p:nvSpPr>
                <p:spPr bwMode="auto">
                  <a:xfrm>
                    <a:off x="3472" y="3661"/>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2514" name="Freeform 5222"/>
                  <p:cNvSpPr>
                    <a:spLocks/>
                  </p:cNvSpPr>
                  <p:nvPr/>
                </p:nvSpPr>
                <p:spPr bwMode="auto">
                  <a:xfrm>
                    <a:off x="3472" y="3661"/>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515" name="Freeform 5223"/>
                  <p:cNvSpPr>
                    <a:spLocks/>
                  </p:cNvSpPr>
                  <p:nvPr/>
                </p:nvSpPr>
                <p:spPr bwMode="auto">
                  <a:xfrm>
                    <a:off x="3473" y="3661"/>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2516" name="Freeform 5224"/>
                  <p:cNvSpPr>
                    <a:spLocks/>
                  </p:cNvSpPr>
                  <p:nvPr/>
                </p:nvSpPr>
                <p:spPr bwMode="auto">
                  <a:xfrm>
                    <a:off x="3473" y="3662"/>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2517" name="Freeform 5225"/>
                  <p:cNvSpPr>
                    <a:spLocks/>
                  </p:cNvSpPr>
                  <p:nvPr/>
                </p:nvSpPr>
                <p:spPr bwMode="auto">
                  <a:xfrm>
                    <a:off x="3474" y="3662"/>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2518" name="Freeform 5226"/>
                  <p:cNvSpPr>
                    <a:spLocks/>
                  </p:cNvSpPr>
                  <p:nvPr/>
                </p:nvSpPr>
                <p:spPr bwMode="auto">
                  <a:xfrm>
                    <a:off x="3474" y="3661"/>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2519" name="Freeform 5227"/>
                  <p:cNvSpPr>
                    <a:spLocks/>
                  </p:cNvSpPr>
                  <p:nvPr/>
                </p:nvSpPr>
                <p:spPr bwMode="auto">
                  <a:xfrm>
                    <a:off x="3475" y="3661"/>
                    <a:ext cx="1" cy="1"/>
                  </a:xfrm>
                  <a:custGeom>
                    <a:avLst/>
                    <a:gdLst>
                      <a:gd name="T0" fmla="*/ 0 w 3"/>
                      <a:gd name="T1" fmla="*/ 2 h 2"/>
                      <a:gd name="T2" fmla="*/ 2 w 3"/>
                      <a:gd name="T3" fmla="*/ 0 h 2"/>
                      <a:gd name="T4" fmla="*/ 3 w 3"/>
                      <a:gd name="T5" fmla="*/ 0 h 2"/>
                      <a:gd name="T6" fmla="*/ 0 60000 65536"/>
                      <a:gd name="T7" fmla="*/ 0 60000 65536"/>
                      <a:gd name="T8" fmla="*/ 0 60000 65536"/>
                      <a:gd name="T9" fmla="*/ 0 w 3"/>
                      <a:gd name="T10" fmla="*/ 0 h 2"/>
                      <a:gd name="T11" fmla="*/ 3 w 3"/>
                      <a:gd name="T12" fmla="*/ 2 h 2"/>
                    </a:gdLst>
                    <a:ahLst/>
                    <a:cxnLst>
                      <a:cxn ang="T6">
                        <a:pos x="T0" y="T1"/>
                      </a:cxn>
                      <a:cxn ang="T7">
                        <a:pos x="T2" y="T3"/>
                      </a:cxn>
                      <a:cxn ang="T8">
                        <a:pos x="T4" y="T5"/>
                      </a:cxn>
                    </a:cxnLst>
                    <a:rect l="T9" t="T10" r="T11" b="T12"/>
                    <a:pathLst>
                      <a:path w="3" h="2">
                        <a:moveTo>
                          <a:pt x="0" y="2"/>
                        </a:moveTo>
                        <a:lnTo>
                          <a:pt x="2" y="0"/>
                        </a:lnTo>
                        <a:lnTo>
                          <a:pt x="3" y="0"/>
                        </a:lnTo>
                      </a:path>
                    </a:pathLst>
                  </a:custGeom>
                  <a:noFill/>
                  <a:ln w="6350">
                    <a:solidFill>
                      <a:srgbClr val="0C0CFF"/>
                    </a:solidFill>
                    <a:prstDash val="solid"/>
                    <a:round/>
                    <a:headEnd/>
                    <a:tailEnd/>
                  </a:ln>
                </p:spPr>
                <p:txBody>
                  <a:bodyPr/>
                  <a:lstStyle/>
                  <a:p>
                    <a:endParaRPr lang="en-US"/>
                  </a:p>
                </p:txBody>
              </p:sp>
              <p:sp>
                <p:nvSpPr>
                  <p:cNvPr id="2520" name="Freeform 5228"/>
                  <p:cNvSpPr>
                    <a:spLocks/>
                  </p:cNvSpPr>
                  <p:nvPr/>
                </p:nvSpPr>
                <p:spPr bwMode="auto">
                  <a:xfrm>
                    <a:off x="3475" y="3661"/>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2521" name="Freeform 5229"/>
                  <p:cNvSpPr>
                    <a:spLocks/>
                  </p:cNvSpPr>
                  <p:nvPr/>
                </p:nvSpPr>
                <p:spPr bwMode="auto">
                  <a:xfrm>
                    <a:off x="3476" y="3661"/>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522" name="Freeform 5230"/>
                  <p:cNvSpPr>
                    <a:spLocks/>
                  </p:cNvSpPr>
                  <p:nvPr/>
                </p:nvSpPr>
                <p:spPr bwMode="auto">
                  <a:xfrm>
                    <a:off x="3476" y="3661"/>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523" name="Freeform 5231"/>
                  <p:cNvSpPr>
                    <a:spLocks/>
                  </p:cNvSpPr>
                  <p:nvPr/>
                </p:nvSpPr>
                <p:spPr bwMode="auto">
                  <a:xfrm>
                    <a:off x="3477" y="3661"/>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2524" name="Freeform 5232"/>
                  <p:cNvSpPr>
                    <a:spLocks/>
                  </p:cNvSpPr>
                  <p:nvPr/>
                </p:nvSpPr>
                <p:spPr bwMode="auto">
                  <a:xfrm>
                    <a:off x="3477" y="3661"/>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525" name="Freeform 5233"/>
                  <p:cNvSpPr>
                    <a:spLocks/>
                  </p:cNvSpPr>
                  <p:nvPr/>
                </p:nvSpPr>
                <p:spPr bwMode="auto">
                  <a:xfrm>
                    <a:off x="3477" y="3661"/>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526" name="Freeform 5234"/>
                  <p:cNvSpPr>
                    <a:spLocks/>
                  </p:cNvSpPr>
                  <p:nvPr/>
                </p:nvSpPr>
                <p:spPr bwMode="auto">
                  <a:xfrm>
                    <a:off x="3478" y="3661"/>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2527" name="Freeform 5235"/>
                  <p:cNvSpPr>
                    <a:spLocks/>
                  </p:cNvSpPr>
                  <p:nvPr/>
                </p:nvSpPr>
                <p:spPr bwMode="auto">
                  <a:xfrm>
                    <a:off x="3478" y="3661"/>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2528" name="Freeform 5236"/>
                  <p:cNvSpPr>
                    <a:spLocks/>
                  </p:cNvSpPr>
                  <p:nvPr/>
                </p:nvSpPr>
                <p:spPr bwMode="auto">
                  <a:xfrm>
                    <a:off x="3479" y="3660"/>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2529" name="Freeform 5237"/>
                  <p:cNvSpPr>
                    <a:spLocks/>
                  </p:cNvSpPr>
                  <p:nvPr/>
                </p:nvSpPr>
                <p:spPr bwMode="auto">
                  <a:xfrm>
                    <a:off x="3479" y="3660"/>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2530" name="Freeform 5238"/>
                  <p:cNvSpPr>
                    <a:spLocks/>
                  </p:cNvSpPr>
                  <p:nvPr/>
                </p:nvSpPr>
                <p:spPr bwMode="auto">
                  <a:xfrm>
                    <a:off x="3480" y="3661"/>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2531" name="Freeform 5239"/>
                  <p:cNvSpPr>
                    <a:spLocks/>
                  </p:cNvSpPr>
                  <p:nvPr/>
                </p:nvSpPr>
                <p:spPr bwMode="auto">
                  <a:xfrm>
                    <a:off x="3480" y="3661"/>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2532" name="Freeform 5240"/>
                  <p:cNvSpPr>
                    <a:spLocks/>
                  </p:cNvSpPr>
                  <p:nvPr/>
                </p:nvSpPr>
                <p:spPr bwMode="auto">
                  <a:xfrm>
                    <a:off x="3481" y="3661"/>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533" name="Freeform 5241"/>
                  <p:cNvSpPr>
                    <a:spLocks/>
                  </p:cNvSpPr>
                  <p:nvPr/>
                </p:nvSpPr>
                <p:spPr bwMode="auto">
                  <a:xfrm>
                    <a:off x="3481" y="3661"/>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2534" name="Freeform 5242"/>
                  <p:cNvSpPr>
                    <a:spLocks/>
                  </p:cNvSpPr>
                  <p:nvPr/>
                </p:nvSpPr>
                <p:spPr bwMode="auto">
                  <a:xfrm>
                    <a:off x="3482" y="3661"/>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535" name="Freeform 5243"/>
                  <p:cNvSpPr>
                    <a:spLocks/>
                  </p:cNvSpPr>
                  <p:nvPr/>
                </p:nvSpPr>
                <p:spPr bwMode="auto">
                  <a:xfrm>
                    <a:off x="3482" y="3661"/>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536" name="Freeform 5244"/>
                  <p:cNvSpPr>
                    <a:spLocks/>
                  </p:cNvSpPr>
                  <p:nvPr/>
                </p:nvSpPr>
                <p:spPr bwMode="auto">
                  <a:xfrm>
                    <a:off x="3483" y="3661"/>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537" name="Freeform 5245"/>
                  <p:cNvSpPr>
                    <a:spLocks/>
                  </p:cNvSpPr>
                  <p:nvPr/>
                </p:nvSpPr>
                <p:spPr bwMode="auto">
                  <a:xfrm>
                    <a:off x="3483" y="3661"/>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2538" name="Freeform 5246"/>
                  <p:cNvSpPr>
                    <a:spLocks/>
                  </p:cNvSpPr>
                  <p:nvPr/>
                </p:nvSpPr>
                <p:spPr bwMode="auto">
                  <a:xfrm>
                    <a:off x="3484" y="3661"/>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539" name="Freeform 5247"/>
                  <p:cNvSpPr>
                    <a:spLocks/>
                  </p:cNvSpPr>
                  <p:nvPr/>
                </p:nvSpPr>
                <p:spPr bwMode="auto">
                  <a:xfrm>
                    <a:off x="3484" y="3661"/>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2540" name="Freeform 5248"/>
                  <p:cNvSpPr>
                    <a:spLocks/>
                  </p:cNvSpPr>
                  <p:nvPr/>
                </p:nvSpPr>
                <p:spPr bwMode="auto">
                  <a:xfrm>
                    <a:off x="3485" y="3661"/>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2541" name="Freeform 5249"/>
                  <p:cNvSpPr>
                    <a:spLocks/>
                  </p:cNvSpPr>
                  <p:nvPr/>
                </p:nvSpPr>
                <p:spPr bwMode="auto">
                  <a:xfrm>
                    <a:off x="3485" y="3660"/>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2542" name="Freeform 5250"/>
                  <p:cNvSpPr>
                    <a:spLocks/>
                  </p:cNvSpPr>
                  <p:nvPr/>
                </p:nvSpPr>
                <p:spPr bwMode="auto">
                  <a:xfrm>
                    <a:off x="3485" y="3660"/>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543" name="Freeform 5251"/>
                  <p:cNvSpPr>
                    <a:spLocks/>
                  </p:cNvSpPr>
                  <p:nvPr/>
                </p:nvSpPr>
                <p:spPr bwMode="auto">
                  <a:xfrm>
                    <a:off x="3486" y="3660"/>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2544" name="Freeform 5252"/>
                  <p:cNvSpPr>
                    <a:spLocks/>
                  </p:cNvSpPr>
                  <p:nvPr/>
                </p:nvSpPr>
                <p:spPr bwMode="auto">
                  <a:xfrm>
                    <a:off x="3486" y="3661"/>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2545" name="Freeform 5253"/>
                  <p:cNvSpPr>
                    <a:spLocks/>
                  </p:cNvSpPr>
                  <p:nvPr/>
                </p:nvSpPr>
                <p:spPr bwMode="auto">
                  <a:xfrm>
                    <a:off x="3487" y="3661"/>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546" name="Freeform 5254"/>
                  <p:cNvSpPr>
                    <a:spLocks/>
                  </p:cNvSpPr>
                  <p:nvPr/>
                </p:nvSpPr>
                <p:spPr bwMode="auto">
                  <a:xfrm>
                    <a:off x="3487" y="3661"/>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2547" name="Freeform 5255"/>
                  <p:cNvSpPr>
                    <a:spLocks/>
                  </p:cNvSpPr>
                  <p:nvPr/>
                </p:nvSpPr>
                <p:spPr bwMode="auto">
                  <a:xfrm>
                    <a:off x="3488" y="3660"/>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2548" name="Freeform 5256"/>
                  <p:cNvSpPr>
                    <a:spLocks/>
                  </p:cNvSpPr>
                  <p:nvPr/>
                </p:nvSpPr>
                <p:spPr bwMode="auto">
                  <a:xfrm>
                    <a:off x="3488" y="3660"/>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549" name="Freeform 5257"/>
                  <p:cNvSpPr>
                    <a:spLocks/>
                  </p:cNvSpPr>
                  <p:nvPr/>
                </p:nvSpPr>
                <p:spPr bwMode="auto">
                  <a:xfrm>
                    <a:off x="3489" y="3660"/>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2550" name="Freeform 5258"/>
                  <p:cNvSpPr>
                    <a:spLocks/>
                  </p:cNvSpPr>
                  <p:nvPr/>
                </p:nvSpPr>
                <p:spPr bwMode="auto">
                  <a:xfrm>
                    <a:off x="3489" y="3660"/>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551" name="Freeform 5259"/>
                  <p:cNvSpPr>
                    <a:spLocks/>
                  </p:cNvSpPr>
                  <p:nvPr/>
                </p:nvSpPr>
                <p:spPr bwMode="auto">
                  <a:xfrm>
                    <a:off x="3490" y="3660"/>
                    <a:ext cx="1" cy="1"/>
                  </a:xfrm>
                  <a:custGeom>
                    <a:avLst/>
                    <a:gdLst>
                      <a:gd name="T0" fmla="*/ 0 w 3"/>
                      <a:gd name="T1" fmla="*/ 2 h 2"/>
                      <a:gd name="T2" fmla="*/ 2 w 3"/>
                      <a:gd name="T3" fmla="*/ 0 h 2"/>
                      <a:gd name="T4" fmla="*/ 3 w 3"/>
                      <a:gd name="T5" fmla="*/ 0 h 2"/>
                      <a:gd name="T6" fmla="*/ 0 60000 65536"/>
                      <a:gd name="T7" fmla="*/ 0 60000 65536"/>
                      <a:gd name="T8" fmla="*/ 0 60000 65536"/>
                      <a:gd name="T9" fmla="*/ 0 w 3"/>
                      <a:gd name="T10" fmla="*/ 0 h 2"/>
                      <a:gd name="T11" fmla="*/ 3 w 3"/>
                      <a:gd name="T12" fmla="*/ 2 h 2"/>
                    </a:gdLst>
                    <a:ahLst/>
                    <a:cxnLst>
                      <a:cxn ang="T6">
                        <a:pos x="T0" y="T1"/>
                      </a:cxn>
                      <a:cxn ang="T7">
                        <a:pos x="T2" y="T3"/>
                      </a:cxn>
                      <a:cxn ang="T8">
                        <a:pos x="T4" y="T5"/>
                      </a:cxn>
                    </a:cxnLst>
                    <a:rect l="T9" t="T10" r="T11" b="T12"/>
                    <a:pathLst>
                      <a:path w="3" h="2">
                        <a:moveTo>
                          <a:pt x="0" y="2"/>
                        </a:moveTo>
                        <a:lnTo>
                          <a:pt x="2" y="0"/>
                        </a:lnTo>
                        <a:lnTo>
                          <a:pt x="3" y="0"/>
                        </a:lnTo>
                      </a:path>
                    </a:pathLst>
                  </a:custGeom>
                  <a:noFill/>
                  <a:ln w="6350">
                    <a:solidFill>
                      <a:srgbClr val="0C0CFF"/>
                    </a:solidFill>
                    <a:prstDash val="solid"/>
                    <a:round/>
                    <a:headEnd/>
                    <a:tailEnd/>
                  </a:ln>
                </p:spPr>
                <p:txBody>
                  <a:bodyPr/>
                  <a:lstStyle/>
                  <a:p>
                    <a:endParaRPr lang="en-US"/>
                  </a:p>
                </p:txBody>
              </p:sp>
              <p:sp>
                <p:nvSpPr>
                  <p:cNvPr id="2552" name="Freeform 5260"/>
                  <p:cNvSpPr>
                    <a:spLocks/>
                  </p:cNvSpPr>
                  <p:nvPr/>
                </p:nvSpPr>
                <p:spPr bwMode="auto">
                  <a:xfrm>
                    <a:off x="3490" y="3660"/>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2553" name="Freeform 5261"/>
                  <p:cNvSpPr>
                    <a:spLocks/>
                  </p:cNvSpPr>
                  <p:nvPr/>
                </p:nvSpPr>
                <p:spPr bwMode="auto">
                  <a:xfrm>
                    <a:off x="3490" y="3660"/>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554" name="Freeform 5262"/>
                  <p:cNvSpPr>
                    <a:spLocks/>
                  </p:cNvSpPr>
                  <p:nvPr/>
                </p:nvSpPr>
                <p:spPr bwMode="auto">
                  <a:xfrm>
                    <a:off x="3491" y="3659"/>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2555" name="Freeform 5263"/>
                  <p:cNvSpPr>
                    <a:spLocks/>
                  </p:cNvSpPr>
                  <p:nvPr/>
                </p:nvSpPr>
                <p:spPr bwMode="auto">
                  <a:xfrm>
                    <a:off x="3491" y="3659"/>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556" name="Freeform 5264"/>
                  <p:cNvSpPr>
                    <a:spLocks/>
                  </p:cNvSpPr>
                  <p:nvPr/>
                </p:nvSpPr>
                <p:spPr bwMode="auto">
                  <a:xfrm>
                    <a:off x="3492" y="3659"/>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557" name="Freeform 5265"/>
                  <p:cNvSpPr>
                    <a:spLocks/>
                  </p:cNvSpPr>
                  <p:nvPr/>
                </p:nvSpPr>
                <p:spPr bwMode="auto">
                  <a:xfrm>
                    <a:off x="3492" y="3659"/>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558" name="Freeform 5266"/>
                  <p:cNvSpPr>
                    <a:spLocks/>
                  </p:cNvSpPr>
                  <p:nvPr/>
                </p:nvSpPr>
                <p:spPr bwMode="auto">
                  <a:xfrm>
                    <a:off x="3493" y="3659"/>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2559" name="Freeform 5267"/>
                  <p:cNvSpPr>
                    <a:spLocks/>
                  </p:cNvSpPr>
                  <p:nvPr/>
                </p:nvSpPr>
                <p:spPr bwMode="auto">
                  <a:xfrm>
                    <a:off x="3493" y="3659"/>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560" name="Freeform 5268"/>
                  <p:cNvSpPr>
                    <a:spLocks/>
                  </p:cNvSpPr>
                  <p:nvPr/>
                </p:nvSpPr>
                <p:spPr bwMode="auto">
                  <a:xfrm>
                    <a:off x="3494" y="3659"/>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2561" name="Freeform 5269"/>
                  <p:cNvSpPr>
                    <a:spLocks/>
                  </p:cNvSpPr>
                  <p:nvPr/>
                </p:nvSpPr>
                <p:spPr bwMode="auto">
                  <a:xfrm>
                    <a:off x="3494" y="3659"/>
                    <a:ext cx="1" cy="1"/>
                  </a:xfrm>
                  <a:custGeom>
                    <a:avLst/>
                    <a:gdLst>
                      <a:gd name="T0" fmla="*/ 0 w 3"/>
                      <a:gd name="T1" fmla="*/ 0 h 2"/>
                      <a:gd name="T2" fmla="*/ 2 w 3"/>
                      <a:gd name="T3" fmla="*/ 2 h 2"/>
                      <a:gd name="T4" fmla="*/ 3 w 3"/>
                      <a:gd name="T5" fmla="*/ 2 h 2"/>
                      <a:gd name="T6" fmla="*/ 0 60000 65536"/>
                      <a:gd name="T7" fmla="*/ 0 60000 65536"/>
                      <a:gd name="T8" fmla="*/ 0 60000 65536"/>
                      <a:gd name="T9" fmla="*/ 0 w 3"/>
                      <a:gd name="T10" fmla="*/ 0 h 2"/>
                      <a:gd name="T11" fmla="*/ 3 w 3"/>
                      <a:gd name="T12" fmla="*/ 2 h 2"/>
                    </a:gdLst>
                    <a:ahLst/>
                    <a:cxnLst>
                      <a:cxn ang="T6">
                        <a:pos x="T0" y="T1"/>
                      </a:cxn>
                      <a:cxn ang="T7">
                        <a:pos x="T2" y="T3"/>
                      </a:cxn>
                      <a:cxn ang="T8">
                        <a:pos x="T4" y="T5"/>
                      </a:cxn>
                    </a:cxnLst>
                    <a:rect l="T9" t="T10" r="T11" b="T12"/>
                    <a:pathLst>
                      <a:path w="3" h="2">
                        <a:moveTo>
                          <a:pt x="0" y="0"/>
                        </a:moveTo>
                        <a:lnTo>
                          <a:pt x="2" y="2"/>
                        </a:lnTo>
                        <a:lnTo>
                          <a:pt x="3" y="2"/>
                        </a:lnTo>
                      </a:path>
                    </a:pathLst>
                  </a:custGeom>
                  <a:noFill/>
                  <a:ln w="6350">
                    <a:solidFill>
                      <a:srgbClr val="0C0CFF"/>
                    </a:solidFill>
                    <a:prstDash val="solid"/>
                    <a:round/>
                    <a:headEnd/>
                    <a:tailEnd/>
                  </a:ln>
                </p:spPr>
                <p:txBody>
                  <a:bodyPr/>
                  <a:lstStyle/>
                  <a:p>
                    <a:endParaRPr lang="en-US"/>
                  </a:p>
                </p:txBody>
              </p:sp>
              <p:sp>
                <p:nvSpPr>
                  <p:cNvPr id="2562" name="Freeform 5270"/>
                  <p:cNvSpPr>
                    <a:spLocks/>
                  </p:cNvSpPr>
                  <p:nvPr/>
                </p:nvSpPr>
                <p:spPr bwMode="auto">
                  <a:xfrm>
                    <a:off x="3495" y="3660"/>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563" name="Freeform 5271"/>
                  <p:cNvSpPr>
                    <a:spLocks/>
                  </p:cNvSpPr>
                  <p:nvPr/>
                </p:nvSpPr>
                <p:spPr bwMode="auto">
                  <a:xfrm>
                    <a:off x="3495" y="3660"/>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564" name="Freeform 5272"/>
                  <p:cNvSpPr>
                    <a:spLocks/>
                  </p:cNvSpPr>
                  <p:nvPr/>
                </p:nvSpPr>
                <p:spPr bwMode="auto">
                  <a:xfrm>
                    <a:off x="3496" y="3660"/>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2565" name="Freeform 5273"/>
                  <p:cNvSpPr>
                    <a:spLocks/>
                  </p:cNvSpPr>
                  <p:nvPr/>
                </p:nvSpPr>
                <p:spPr bwMode="auto">
                  <a:xfrm>
                    <a:off x="3496" y="3660"/>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2566" name="Freeform 5274"/>
                  <p:cNvSpPr>
                    <a:spLocks/>
                  </p:cNvSpPr>
                  <p:nvPr/>
                </p:nvSpPr>
                <p:spPr bwMode="auto">
                  <a:xfrm>
                    <a:off x="3496" y="3660"/>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567" name="Freeform 5275"/>
                  <p:cNvSpPr>
                    <a:spLocks/>
                  </p:cNvSpPr>
                  <p:nvPr/>
                </p:nvSpPr>
                <p:spPr bwMode="auto">
                  <a:xfrm>
                    <a:off x="3497" y="3660"/>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568" name="Freeform 5276"/>
                  <p:cNvSpPr>
                    <a:spLocks/>
                  </p:cNvSpPr>
                  <p:nvPr/>
                </p:nvSpPr>
                <p:spPr bwMode="auto">
                  <a:xfrm>
                    <a:off x="3497" y="3660"/>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2569" name="Freeform 5277"/>
                  <p:cNvSpPr>
                    <a:spLocks/>
                  </p:cNvSpPr>
                  <p:nvPr/>
                </p:nvSpPr>
                <p:spPr bwMode="auto">
                  <a:xfrm>
                    <a:off x="3498" y="3660"/>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2570" name="Freeform 5278"/>
                  <p:cNvSpPr>
                    <a:spLocks/>
                  </p:cNvSpPr>
                  <p:nvPr/>
                </p:nvSpPr>
                <p:spPr bwMode="auto">
                  <a:xfrm>
                    <a:off x="3498" y="3660"/>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2571" name="Freeform 5279"/>
                  <p:cNvSpPr>
                    <a:spLocks/>
                  </p:cNvSpPr>
                  <p:nvPr/>
                </p:nvSpPr>
                <p:spPr bwMode="auto">
                  <a:xfrm>
                    <a:off x="3499" y="3660"/>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572" name="Freeform 5280"/>
                  <p:cNvSpPr>
                    <a:spLocks/>
                  </p:cNvSpPr>
                  <p:nvPr/>
                </p:nvSpPr>
                <p:spPr bwMode="auto">
                  <a:xfrm>
                    <a:off x="3499" y="3660"/>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2573" name="Freeform 5281"/>
                  <p:cNvSpPr>
                    <a:spLocks/>
                  </p:cNvSpPr>
                  <p:nvPr/>
                </p:nvSpPr>
                <p:spPr bwMode="auto">
                  <a:xfrm>
                    <a:off x="3500" y="3660"/>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2574" name="Freeform 5282"/>
                  <p:cNvSpPr>
                    <a:spLocks/>
                  </p:cNvSpPr>
                  <p:nvPr/>
                </p:nvSpPr>
                <p:spPr bwMode="auto">
                  <a:xfrm>
                    <a:off x="3500" y="3660"/>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575" name="Freeform 5283"/>
                  <p:cNvSpPr>
                    <a:spLocks/>
                  </p:cNvSpPr>
                  <p:nvPr/>
                </p:nvSpPr>
                <p:spPr bwMode="auto">
                  <a:xfrm>
                    <a:off x="3501" y="3660"/>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2576" name="Freeform 5284"/>
                  <p:cNvSpPr>
                    <a:spLocks/>
                  </p:cNvSpPr>
                  <p:nvPr/>
                </p:nvSpPr>
                <p:spPr bwMode="auto">
                  <a:xfrm>
                    <a:off x="3501" y="3659"/>
                    <a:ext cx="1" cy="1"/>
                  </a:xfrm>
                  <a:custGeom>
                    <a:avLst/>
                    <a:gdLst>
                      <a:gd name="T0" fmla="*/ 0 w 4"/>
                      <a:gd name="T1" fmla="*/ 2 h 2"/>
                      <a:gd name="T2" fmla="*/ 3 w 4"/>
                      <a:gd name="T3" fmla="*/ 0 h 2"/>
                      <a:gd name="T4" fmla="*/ 4 w 4"/>
                      <a:gd name="T5" fmla="*/ 0 h 2"/>
                      <a:gd name="T6" fmla="*/ 0 60000 65536"/>
                      <a:gd name="T7" fmla="*/ 0 60000 65536"/>
                      <a:gd name="T8" fmla="*/ 0 60000 65536"/>
                      <a:gd name="T9" fmla="*/ 0 w 4"/>
                      <a:gd name="T10" fmla="*/ 0 h 2"/>
                      <a:gd name="T11" fmla="*/ 4 w 4"/>
                      <a:gd name="T12" fmla="*/ 2 h 2"/>
                    </a:gdLst>
                    <a:ahLst/>
                    <a:cxnLst>
                      <a:cxn ang="T6">
                        <a:pos x="T0" y="T1"/>
                      </a:cxn>
                      <a:cxn ang="T7">
                        <a:pos x="T2" y="T3"/>
                      </a:cxn>
                      <a:cxn ang="T8">
                        <a:pos x="T4" y="T5"/>
                      </a:cxn>
                    </a:cxnLst>
                    <a:rect l="T9" t="T10" r="T11" b="T12"/>
                    <a:pathLst>
                      <a:path w="4" h="2">
                        <a:moveTo>
                          <a:pt x="0" y="2"/>
                        </a:moveTo>
                        <a:lnTo>
                          <a:pt x="3" y="0"/>
                        </a:lnTo>
                        <a:lnTo>
                          <a:pt x="4" y="0"/>
                        </a:lnTo>
                      </a:path>
                    </a:pathLst>
                  </a:custGeom>
                  <a:noFill/>
                  <a:ln w="6350">
                    <a:solidFill>
                      <a:srgbClr val="0C0CFF"/>
                    </a:solidFill>
                    <a:prstDash val="solid"/>
                    <a:round/>
                    <a:headEnd/>
                    <a:tailEnd/>
                  </a:ln>
                </p:spPr>
                <p:txBody>
                  <a:bodyPr/>
                  <a:lstStyle/>
                  <a:p>
                    <a:endParaRPr lang="en-US"/>
                  </a:p>
                </p:txBody>
              </p:sp>
              <p:sp>
                <p:nvSpPr>
                  <p:cNvPr id="2577" name="Freeform 5285"/>
                  <p:cNvSpPr>
                    <a:spLocks/>
                  </p:cNvSpPr>
                  <p:nvPr/>
                </p:nvSpPr>
                <p:spPr bwMode="auto">
                  <a:xfrm>
                    <a:off x="3502" y="3659"/>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2578" name="Freeform 5286"/>
                  <p:cNvSpPr>
                    <a:spLocks/>
                  </p:cNvSpPr>
                  <p:nvPr/>
                </p:nvSpPr>
                <p:spPr bwMode="auto">
                  <a:xfrm>
                    <a:off x="3502" y="3659"/>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2579" name="Freeform 5287"/>
                  <p:cNvSpPr>
                    <a:spLocks/>
                  </p:cNvSpPr>
                  <p:nvPr/>
                </p:nvSpPr>
                <p:spPr bwMode="auto">
                  <a:xfrm>
                    <a:off x="3502" y="3659"/>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2580" name="Freeform 5288"/>
                  <p:cNvSpPr>
                    <a:spLocks/>
                  </p:cNvSpPr>
                  <p:nvPr/>
                </p:nvSpPr>
                <p:spPr bwMode="auto">
                  <a:xfrm>
                    <a:off x="3503" y="3659"/>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2581" name="Freeform 5289"/>
                  <p:cNvSpPr>
                    <a:spLocks/>
                  </p:cNvSpPr>
                  <p:nvPr/>
                </p:nvSpPr>
                <p:spPr bwMode="auto">
                  <a:xfrm>
                    <a:off x="3503" y="3659"/>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582" name="Freeform 5290"/>
                  <p:cNvSpPr>
                    <a:spLocks/>
                  </p:cNvSpPr>
                  <p:nvPr/>
                </p:nvSpPr>
                <p:spPr bwMode="auto">
                  <a:xfrm>
                    <a:off x="3504" y="3659"/>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583" name="Freeform 5291"/>
                  <p:cNvSpPr>
                    <a:spLocks/>
                  </p:cNvSpPr>
                  <p:nvPr/>
                </p:nvSpPr>
                <p:spPr bwMode="auto">
                  <a:xfrm>
                    <a:off x="3504" y="3659"/>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2584" name="Freeform 5292"/>
                  <p:cNvSpPr>
                    <a:spLocks/>
                  </p:cNvSpPr>
                  <p:nvPr/>
                </p:nvSpPr>
                <p:spPr bwMode="auto">
                  <a:xfrm>
                    <a:off x="3505" y="3659"/>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585" name="Freeform 5293"/>
                  <p:cNvSpPr>
                    <a:spLocks/>
                  </p:cNvSpPr>
                  <p:nvPr/>
                </p:nvSpPr>
                <p:spPr bwMode="auto">
                  <a:xfrm>
                    <a:off x="3505" y="3659"/>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586" name="Freeform 5294"/>
                  <p:cNvSpPr>
                    <a:spLocks/>
                  </p:cNvSpPr>
                  <p:nvPr/>
                </p:nvSpPr>
                <p:spPr bwMode="auto">
                  <a:xfrm>
                    <a:off x="3506" y="3659"/>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587" name="Freeform 5295"/>
                  <p:cNvSpPr>
                    <a:spLocks/>
                  </p:cNvSpPr>
                  <p:nvPr/>
                </p:nvSpPr>
                <p:spPr bwMode="auto">
                  <a:xfrm>
                    <a:off x="3506" y="3659"/>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588" name="Freeform 5296"/>
                  <p:cNvSpPr>
                    <a:spLocks/>
                  </p:cNvSpPr>
                  <p:nvPr/>
                </p:nvSpPr>
                <p:spPr bwMode="auto">
                  <a:xfrm>
                    <a:off x="3507" y="3659"/>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2589" name="Freeform 5297"/>
                  <p:cNvSpPr>
                    <a:spLocks/>
                  </p:cNvSpPr>
                  <p:nvPr/>
                </p:nvSpPr>
                <p:spPr bwMode="auto">
                  <a:xfrm>
                    <a:off x="3507" y="3659"/>
                    <a:ext cx="1" cy="1"/>
                  </a:xfrm>
                  <a:custGeom>
                    <a:avLst/>
                    <a:gdLst>
                      <a:gd name="T0" fmla="*/ 0 w 4"/>
                      <a:gd name="T1" fmla="*/ 0 h 2"/>
                      <a:gd name="T2" fmla="*/ 3 w 4"/>
                      <a:gd name="T3" fmla="*/ 2 h 2"/>
                      <a:gd name="T4" fmla="*/ 4 w 4"/>
                      <a:gd name="T5" fmla="*/ 2 h 2"/>
                      <a:gd name="T6" fmla="*/ 0 60000 65536"/>
                      <a:gd name="T7" fmla="*/ 0 60000 65536"/>
                      <a:gd name="T8" fmla="*/ 0 60000 65536"/>
                      <a:gd name="T9" fmla="*/ 0 w 4"/>
                      <a:gd name="T10" fmla="*/ 0 h 2"/>
                      <a:gd name="T11" fmla="*/ 4 w 4"/>
                      <a:gd name="T12" fmla="*/ 2 h 2"/>
                    </a:gdLst>
                    <a:ahLst/>
                    <a:cxnLst>
                      <a:cxn ang="T6">
                        <a:pos x="T0" y="T1"/>
                      </a:cxn>
                      <a:cxn ang="T7">
                        <a:pos x="T2" y="T3"/>
                      </a:cxn>
                      <a:cxn ang="T8">
                        <a:pos x="T4" y="T5"/>
                      </a:cxn>
                    </a:cxnLst>
                    <a:rect l="T9" t="T10" r="T11" b="T12"/>
                    <a:pathLst>
                      <a:path w="4" h="2">
                        <a:moveTo>
                          <a:pt x="0" y="0"/>
                        </a:moveTo>
                        <a:lnTo>
                          <a:pt x="3" y="2"/>
                        </a:lnTo>
                        <a:lnTo>
                          <a:pt x="4" y="2"/>
                        </a:lnTo>
                      </a:path>
                    </a:pathLst>
                  </a:custGeom>
                  <a:noFill/>
                  <a:ln w="6350">
                    <a:solidFill>
                      <a:srgbClr val="0C0CFF"/>
                    </a:solidFill>
                    <a:prstDash val="solid"/>
                    <a:round/>
                    <a:headEnd/>
                    <a:tailEnd/>
                  </a:ln>
                </p:spPr>
                <p:txBody>
                  <a:bodyPr/>
                  <a:lstStyle/>
                  <a:p>
                    <a:endParaRPr lang="en-US"/>
                  </a:p>
                </p:txBody>
              </p:sp>
              <p:sp>
                <p:nvSpPr>
                  <p:cNvPr id="2590" name="Freeform 5298"/>
                  <p:cNvSpPr>
                    <a:spLocks/>
                  </p:cNvSpPr>
                  <p:nvPr/>
                </p:nvSpPr>
                <p:spPr bwMode="auto">
                  <a:xfrm>
                    <a:off x="3508" y="3660"/>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591" name="Freeform 5299"/>
                  <p:cNvSpPr>
                    <a:spLocks/>
                  </p:cNvSpPr>
                  <p:nvPr/>
                </p:nvSpPr>
                <p:spPr bwMode="auto">
                  <a:xfrm>
                    <a:off x="3508" y="3660"/>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592" name="Freeform 5300"/>
                  <p:cNvSpPr>
                    <a:spLocks/>
                  </p:cNvSpPr>
                  <p:nvPr/>
                </p:nvSpPr>
                <p:spPr bwMode="auto">
                  <a:xfrm>
                    <a:off x="3509" y="3659"/>
                    <a:ext cx="1" cy="1"/>
                  </a:xfrm>
                  <a:custGeom>
                    <a:avLst/>
                    <a:gdLst>
                      <a:gd name="T0" fmla="*/ 0 w 3"/>
                      <a:gd name="T1" fmla="*/ 2 h 2"/>
                      <a:gd name="T2" fmla="*/ 2 w 3"/>
                      <a:gd name="T3" fmla="*/ 0 h 2"/>
                      <a:gd name="T4" fmla="*/ 3 w 3"/>
                      <a:gd name="T5" fmla="*/ 0 h 2"/>
                      <a:gd name="T6" fmla="*/ 0 60000 65536"/>
                      <a:gd name="T7" fmla="*/ 0 60000 65536"/>
                      <a:gd name="T8" fmla="*/ 0 60000 65536"/>
                      <a:gd name="T9" fmla="*/ 0 w 3"/>
                      <a:gd name="T10" fmla="*/ 0 h 2"/>
                      <a:gd name="T11" fmla="*/ 3 w 3"/>
                      <a:gd name="T12" fmla="*/ 2 h 2"/>
                    </a:gdLst>
                    <a:ahLst/>
                    <a:cxnLst>
                      <a:cxn ang="T6">
                        <a:pos x="T0" y="T1"/>
                      </a:cxn>
                      <a:cxn ang="T7">
                        <a:pos x="T2" y="T3"/>
                      </a:cxn>
                      <a:cxn ang="T8">
                        <a:pos x="T4" y="T5"/>
                      </a:cxn>
                    </a:cxnLst>
                    <a:rect l="T9" t="T10" r="T11" b="T12"/>
                    <a:pathLst>
                      <a:path w="3" h="2">
                        <a:moveTo>
                          <a:pt x="0" y="2"/>
                        </a:moveTo>
                        <a:lnTo>
                          <a:pt x="2" y="0"/>
                        </a:lnTo>
                        <a:lnTo>
                          <a:pt x="3" y="0"/>
                        </a:lnTo>
                      </a:path>
                    </a:pathLst>
                  </a:custGeom>
                  <a:noFill/>
                  <a:ln w="6350">
                    <a:solidFill>
                      <a:srgbClr val="0C0CFF"/>
                    </a:solidFill>
                    <a:prstDash val="solid"/>
                    <a:round/>
                    <a:headEnd/>
                    <a:tailEnd/>
                  </a:ln>
                </p:spPr>
                <p:txBody>
                  <a:bodyPr/>
                  <a:lstStyle/>
                  <a:p>
                    <a:endParaRPr lang="en-US"/>
                  </a:p>
                </p:txBody>
              </p:sp>
              <p:sp>
                <p:nvSpPr>
                  <p:cNvPr id="2593" name="Freeform 5301"/>
                  <p:cNvSpPr>
                    <a:spLocks/>
                  </p:cNvSpPr>
                  <p:nvPr/>
                </p:nvSpPr>
                <p:spPr bwMode="auto">
                  <a:xfrm>
                    <a:off x="3509" y="3659"/>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2594" name="Freeform 5302"/>
                  <p:cNvSpPr>
                    <a:spLocks/>
                  </p:cNvSpPr>
                  <p:nvPr/>
                </p:nvSpPr>
                <p:spPr bwMode="auto">
                  <a:xfrm>
                    <a:off x="3509" y="3659"/>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595" name="Freeform 5303"/>
                  <p:cNvSpPr>
                    <a:spLocks/>
                  </p:cNvSpPr>
                  <p:nvPr/>
                </p:nvSpPr>
                <p:spPr bwMode="auto">
                  <a:xfrm>
                    <a:off x="3510" y="3659"/>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596" name="Freeform 5304"/>
                  <p:cNvSpPr>
                    <a:spLocks/>
                  </p:cNvSpPr>
                  <p:nvPr/>
                </p:nvSpPr>
                <p:spPr bwMode="auto">
                  <a:xfrm>
                    <a:off x="3510" y="3659"/>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597" name="Freeform 5305"/>
                  <p:cNvSpPr>
                    <a:spLocks/>
                  </p:cNvSpPr>
                  <p:nvPr/>
                </p:nvSpPr>
                <p:spPr bwMode="auto">
                  <a:xfrm>
                    <a:off x="3511" y="3659"/>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2598" name="Freeform 5306"/>
                  <p:cNvSpPr>
                    <a:spLocks/>
                  </p:cNvSpPr>
                  <p:nvPr/>
                </p:nvSpPr>
                <p:spPr bwMode="auto">
                  <a:xfrm>
                    <a:off x="3511" y="3659"/>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599" name="Freeform 5307"/>
                  <p:cNvSpPr>
                    <a:spLocks/>
                  </p:cNvSpPr>
                  <p:nvPr/>
                </p:nvSpPr>
                <p:spPr bwMode="auto">
                  <a:xfrm>
                    <a:off x="3512" y="3659"/>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2600" name="Freeform 5308"/>
                  <p:cNvSpPr>
                    <a:spLocks/>
                  </p:cNvSpPr>
                  <p:nvPr/>
                </p:nvSpPr>
                <p:spPr bwMode="auto">
                  <a:xfrm>
                    <a:off x="3512" y="3660"/>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2601" name="Freeform 5309"/>
                  <p:cNvSpPr>
                    <a:spLocks/>
                  </p:cNvSpPr>
                  <p:nvPr/>
                </p:nvSpPr>
                <p:spPr bwMode="auto">
                  <a:xfrm>
                    <a:off x="3513" y="3660"/>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602" name="Freeform 5310"/>
                  <p:cNvSpPr>
                    <a:spLocks/>
                  </p:cNvSpPr>
                  <p:nvPr/>
                </p:nvSpPr>
                <p:spPr bwMode="auto">
                  <a:xfrm>
                    <a:off x="3513" y="3660"/>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2603" name="Freeform 5311"/>
                  <p:cNvSpPr>
                    <a:spLocks/>
                  </p:cNvSpPr>
                  <p:nvPr/>
                </p:nvSpPr>
                <p:spPr bwMode="auto">
                  <a:xfrm>
                    <a:off x="3514" y="3659"/>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2604" name="Freeform 5312"/>
                  <p:cNvSpPr>
                    <a:spLocks/>
                  </p:cNvSpPr>
                  <p:nvPr/>
                </p:nvSpPr>
                <p:spPr bwMode="auto">
                  <a:xfrm>
                    <a:off x="3514" y="3659"/>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605" name="Freeform 5313"/>
                  <p:cNvSpPr>
                    <a:spLocks/>
                  </p:cNvSpPr>
                  <p:nvPr/>
                </p:nvSpPr>
                <p:spPr bwMode="auto">
                  <a:xfrm>
                    <a:off x="3515" y="3659"/>
                    <a:ext cx="1" cy="1"/>
                  </a:xfrm>
                  <a:custGeom>
                    <a:avLst/>
                    <a:gdLst>
                      <a:gd name="T0" fmla="*/ 0 w 4"/>
                      <a:gd name="T1" fmla="*/ 0 h 2"/>
                      <a:gd name="T2" fmla="*/ 3 w 4"/>
                      <a:gd name="T3" fmla="*/ 2 h 2"/>
                      <a:gd name="T4" fmla="*/ 4 w 4"/>
                      <a:gd name="T5" fmla="*/ 2 h 2"/>
                      <a:gd name="T6" fmla="*/ 0 60000 65536"/>
                      <a:gd name="T7" fmla="*/ 0 60000 65536"/>
                      <a:gd name="T8" fmla="*/ 0 60000 65536"/>
                      <a:gd name="T9" fmla="*/ 0 w 4"/>
                      <a:gd name="T10" fmla="*/ 0 h 2"/>
                      <a:gd name="T11" fmla="*/ 4 w 4"/>
                      <a:gd name="T12" fmla="*/ 2 h 2"/>
                    </a:gdLst>
                    <a:ahLst/>
                    <a:cxnLst>
                      <a:cxn ang="T6">
                        <a:pos x="T0" y="T1"/>
                      </a:cxn>
                      <a:cxn ang="T7">
                        <a:pos x="T2" y="T3"/>
                      </a:cxn>
                      <a:cxn ang="T8">
                        <a:pos x="T4" y="T5"/>
                      </a:cxn>
                    </a:cxnLst>
                    <a:rect l="T9" t="T10" r="T11" b="T12"/>
                    <a:pathLst>
                      <a:path w="4" h="2">
                        <a:moveTo>
                          <a:pt x="0" y="0"/>
                        </a:moveTo>
                        <a:lnTo>
                          <a:pt x="3" y="2"/>
                        </a:lnTo>
                        <a:lnTo>
                          <a:pt x="4" y="2"/>
                        </a:lnTo>
                      </a:path>
                    </a:pathLst>
                  </a:custGeom>
                  <a:noFill/>
                  <a:ln w="6350">
                    <a:solidFill>
                      <a:srgbClr val="0C0CFF"/>
                    </a:solidFill>
                    <a:prstDash val="solid"/>
                    <a:round/>
                    <a:headEnd/>
                    <a:tailEnd/>
                  </a:ln>
                </p:spPr>
                <p:txBody>
                  <a:bodyPr/>
                  <a:lstStyle/>
                  <a:p>
                    <a:endParaRPr lang="en-US"/>
                  </a:p>
                </p:txBody>
              </p:sp>
              <p:sp>
                <p:nvSpPr>
                  <p:cNvPr id="2606" name="Freeform 5314"/>
                  <p:cNvSpPr>
                    <a:spLocks/>
                  </p:cNvSpPr>
                  <p:nvPr/>
                </p:nvSpPr>
                <p:spPr bwMode="auto">
                  <a:xfrm>
                    <a:off x="3515" y="3660"/>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2607" name="Freeform 5315"/>
                  <p:cNvSpPr>
                    <a:spLocks/>
                  </p:cNvSpPr>
                  <p:nvPr/>
                </p:nvSpPr>
                <p:spPr bwMode="auto">
                  <a:xfrm>
                    <a:off x="3515" y="3660"/>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608" name="Freeform 5316"/>
                  <p:cNvSpPr>
                    <a:spLocks/>
                  </p:cNvSpPr>
                  <p:nvPr/>
                </p:nvSpPr>
                <p:spPr bwMode="auto">
                  <a:xfrm>
                    <a:off x="3516" y="3660"/>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2609" name="Freeform 5317"/>
                  <p:cNvSpPr>
                    <a:spLocks/>
                  </p:cNvSpPr>
                  <p:nvPr/>
                </p:nvSpPr>
                <p:spPr bwMode="auto">
                  <a:xfrm>
                    <a:off x="3516" y="3660"/>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2610" name="Freeform 5318"/>
                  <p:cNvSpPr>
                    <a:spLocks/>
                  </p:cNvSpPr>
                  <p:nvPr/>
                </p:nvSpPr>
                <p:spPr bwMode="auto">
                  <a:xfrm>
                    <a:off x="3517" y="3659"/>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2611" name="Freeform 5319"/>
                  <p:cNvSpPr>
                    <a:spLocks/>
                  </p:cNvSpPr>
                  <p:nvPr/>
                </p:nvSpPr>
                <p:spPr bwMode="auto">
                  <a:xfrm>
                    <a:off x="3517" y="3659"/>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2612" name="Freeform 5320"/>
                  <p:cNvSpPr>
                    <a:spLocks/>
                  </p:cNvSpPr>
                  <p:nvPr/>
                </p:nvSpPr>
                <p:spPr bwMode="auto">
                  <a:xfrm>
                    <a:off x="3518" y="3660"/>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613" name="Freeform 5321"/>
                  <p:cNvSpPr>
                    <a:spLocks/>
                  </p:cNvSpPr>
                  <p:nvPr/>
                </p:nvSpPr>
                <p:spPr bwMode="auto">
                  <a:xfrm>
                    <a:off x="3518" y="3659"/>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2614" name="Freeform 5322"/>
                  <p:cNvSpPr>
                    <a:spLocks/>
                  </p:cNvSpPr>
                  <p:nvPr/>
                </p:nvSpPr>
                <p:spPr bwMode="auto">
                  <a:xfrm>
                    <a:off x="3519" y="3659"/>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2615" name="Freeform 5323"/>
                  <p:cNvSpPr>
                    <a:spLocks/>
                  </p:cNvSpPr>
                  <p:nvPr/>
                </p:nvSpPr>
                <p:spPr bwMode="auto">
                  <a:xfrm>
                    <a:off x="3519" y="3659"/>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616" name="Freeform 5324"/>
                  <p:cNvSpPr>
                    <a:spLocks/>
                  </p:cNvSpPr>
                  <p:nvPr/>
                </p:nvSpPr>
                <p:spPr bwMode="auto">
                  <a:xfrm>
                    <a:off x="3520" y="3659"/>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617" name="Freeform 5325"/>
                  <p:cNvSpPr>
                    <a:spLocks/>
                  </p:cNvSpPr>
                  <p:nvPr/>
                </p:nvSpPr>
                <p:spPr bwMode="auto">
                  <a:xfrm>
                    <a:off x="3520" y="3659"/>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618" name="Freeform 5326"/>
                  <p:cNvSpPr>
                    <a:spLocks/>
                  </p:cNvSpPr>
                  <p:nvPr/>
                </p:nvSpPr>
                <p:spPr bwMode="auto">
                  <a:xfrm>
                    <a:off x="3520" y="3659"/>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619" name="Freeform 5327"/>
                  <p:cNvSpPr>
                    <a:spLocks/>
                  </p:cNvSpPr>
                  <p:nvPr/>
                </p:nvSpPr>
                <p:spPr bwMode="auto">
                  <a:xfrm>
                    <a:off x="3521" y="3659"/>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620" name="Freeform 5328"/>
                  <p:cNvSpPr>
                    <a:spLocks/>
                  </p:cNvSpPr>
                  <p:nvPr/>
                </p:nvSpPr>
                <p:spPr bwMode="auto">
                  <a:xfrm>
                    <a:off x="3521" y="3659"/>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621" name="Freeform 5329"/>
                  <p:cNvSpPr>
                    <a:spLocks/>
                  </p:cNvSpPr>
                  <p:nvPr/>
                </p:nvSpPr>
                <p:spPr bwMode="auto">
                  <a:xfrm>
                    <a:off x="3522" y="3659"/>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622" name="Freeform 5330"/>
                  <p:cNvSpPr>
                    <a:spLocks/>
                  </p:cNvSpPr>
                  <p:nvPr/>
                </p:nvSpPr>
                <p:spPr bwMode="auto">
                  <a:xfrm>
                    <a:off x="3522" y="3659"/>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2623" name="Freeform 5331"/>
                  <p:cNvSpPr>
                    <a:spLocks/>
                  </p:cNvSpPr>
                  <p:nvPr/>
                </p:nvSpPr>
                <p:spPr bwMode="auto">
                  <a:xfrm>
                    <a:off x="3523" y="3659"/>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624" name="Freeform 5332"/>
                  <p:cNvSpPr>
                    <a:spLocks/>
                  </p:cNvSpPr>
                  <p:nvPr/>
                </p:nvSpPr>
                <p:spPr bwMode="auto">
                  <a:xfrm>
                    <a:off x="3523" y="3659"/>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625" name="Freeform 5333"/>
                  <p:cNvSpPr>
                    <a:spLocks/>
                  </p:cNvSpPr>
                  <p:nvPr/>
                </p:nvSpPr>
                <p:spPr bwMode="auto">
                  <a:xfrm>
                    <a:off x="3524" y="3659"/>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626" name="Freeform 5334"/>
                  <p:cNvSpPr>
                    <a:spLocks/>
                  </p:cNvSpPr>
                  <p:nvPr/>
                </p:nvSpPr>
                <p:spPr bwMode="auto">
                  <a:xfrm>
                    <a:off x="3524" y="3659"/>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627" name="Freeform 5335"/>
                  <p:cNvSpPr>
                    <a:spLocks/>
                  </p:cNvSpPr>
                  <p:nvPr/>
                </p:nvSpPr>
                <p:spPr bwMode="auto">
                  <a:xfrm>
                    <a:off x="3525" y="3659"/>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628" name="Freeform 5336"/>
                  <p:cNvSpPr>
                    <a:spLocks/>
                  </p:cNvSpPr>
                  <p:nvPr/>
                </p:nvSpPr>
                <p:spPr bwMode="auto">
                  <a:xfrm>
                    <a:off x="3525" y="3659"/>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629" name="Freeform 5337"/>
                  <p:cNvSpPr>
                    <a:spLocks/>
                  </p:cNvSpPr>
                  <p:nvPr/>
                </p:nvSpPr>
                <p:spPr bwMode="auto">
                  <a:xfrm>
                    <a:off x="3526" y="3659"/>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630" name="Freeform 5338"/>
                  <p:cNvSpPr>
                    <a:spLocks/>
                  </p:cNvSpPr>
                  <p:nvPr/>
                </p:nvSpPr>
                <p:spPr bwMode="auto">
                  <a:xfrm>
                    <a:off x="3526" y="3659"/>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631" name="Freeform 5339"/>
                  <p:cNvSpPr>
                    <a:spLocks/>
                  </p:cNvSpPr>
                  <p:nvPr/>
                </p:nvSpPr>
                <p:spPr bwMode="auto">
                  <a:xfrm>
                    <a:off x="3527" y="3659"/>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632" name="Freeform 5340"/>
                  <p:cNvSpPr>
                    <a:spLocks/>
                  </p:cNvSpPr>
                  <p:nvPr/>
                </p:nvSpPr>
                <p:spPr bwMode="auto">
                  <a:xfrm>
                    <a:off x="3527" y="3659"/>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633" name="Freeform 5341"/>
                  <p:cNvSpPr>
                    <a:spLocks/>
                  </p:cNvSpPr>
                  <p:nvPr/>
                </p:nvSpPr>
                <p:spPr bwMode="auto">
                  <a:xfrm>
                    <a:off x="3528" y="3659"/>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634" name="Freeform 5342"/>
                  <p:cNvSpPr>
                    <a:spLocks/>
                  </p:cNvSpPr>
                  <p:nvPr/>
                </p:nvSpPr>
                <p:spPr bwMode="auto">
                  <a:xfrm>
                    <a:off x="3528" y="3659"/>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2635" name="Freeform 5343"/>
                  <p:cNvSpPr>
                    <a:spLocks/>
                  </p:cNvSpPr>
                  <p:nvPr/>
                </p:nvSpPr>
                <p:spPr bwMode="auto">
                  <a:xfrm>
                    <a:off x="3529" y="3659"/>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636" name="Freeform 5344"/>
                  <p:cNvSpPr>
                    <a:spLocks/>
                  </p:cNvSpPr>
                  <p:nvPr/>
                </p:nvSpPr>
                <p:spPr bwMode="auto">
                  <a:xfrm>
                    <a:off x="3529" y="3659"/>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2637" name="Freeform 5345"/>
                  <p:cNvSpPr>
                    <a:spLocks/>
                  </p:cNvSpPr>
                  <p:nvPr/>
                </p:nvSpPr>
                <p:spPr bwMode="auto">
                  <a:xfrm>
                    <a:off x="3529" y="3659"/>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2638" name="Freeform 5346"/>
                  <p:cNvSpPr>
                    <a:spLocks/>
                  </p:cNvSpPr>
                  <p:nvPr/>
                </p:nvSpPr>
                <p:spPr bwMode="auto">
                  <a:xfrm>
                    <a:off x="3530" y="3659"/>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639" name="Freeform 5347"/>
                  <p:cNvSpPr>
                    <a:spLocks/>
                  </p:cNvSpPr>
                  <p:nvPr/>
                </p:nvSpPr>
                <p:spPr bwMode="auto">
                  <a:xfrm>
                    <a:off x="3530" y="3659"/>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640" name="Freeform 5348"/>
                  <p:cNvSpPr>
                    <a:spLocks/>
                  </p:cNvSpPr>
                  <p:nvPr/>
                </p:nvSpPr>
                <p:spPr bwMode="auto">
                  <a:xfrm>
                    <a:off x="3531" y="3659"/>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641" name="Freeform 5349"/>
                  <p:cNvSpPr>
                    <a:spLocks/>
                  </p:cNvSpPr>
                  <p:nvPr/>
                </p:nvSpPr>
                <p:spPr bwMode="auto">
                  <a:xfrm>
                    <a:off x="3531" y="3659"/>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642" name="Freeform 5350"/>
                  <p:cNvSpPr>
                    <a:spLocks/>
                  </p:cNvSpPr>
                  <p:nvPr/>
                </p:nvSpPr>
                <p:spPr bwMode="auto">
                  <a:xfrm>
                    <a:off x="3532" y="3659"/>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2643" name="Freeform 5351"/>
                  <p:cNvSpPr>
                    <a:spLocks/>
                  </p:cNvSpPr>
                  <p:nvPr/>
                </p:nvSpPr>
                <p:spPr bwMode="auto">
                  <a:xfrm>
                    <a:off x="3532" y="3659"/>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644" name="Freeform 5352"/>
                  <p:cNvSpPr>
                    <a:spLocks/>
                  </p:cNvSpPr>
                  <p:nvPr/>
                </p:nvSpPr>
                <p:spPr bwMode="auto">
                  <a:xfrm>
                    <a:off x="3533" y="3659"/>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645" name="Freeform 5353"/>
                  <p:cNvSpPr>
                    <a:spLocks/>
                  </p:cNvSpPr>
                  <p:nvPr/>
                </p:nvSpPr>
                <p:spPr bwMode="auto">
                  <a:xfrm>
                    <a:off x="3533" y="3659"/>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646" name="Freeform 5354"/>
                  <p:cNvSpPr>
                    <a:spLocks/>
                  </p:cNvSpPr>
                  <p:nvPr/>
                </p:nvSpPr>
                <p:spPr bwMode="auto">
                  <a:xfrm>
                    <a:off x="3534" y="3659"/>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647" name="Freeform 5355"/>
                  <p:cNvSpPr>
                    <a:spLocks/>
                  </p:cNvSpPr>
                  <p:nvPr/>
                </p:nvSpPr>
                <p:spPr bwMode="auto">
                  <a:xfrm>
                    <a:off x="3534" y="3659"/>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2648" name="Freeform 5356"/>
                  <p:cNvSpPr>
                    <a:spLocks/>
                  </p:cNvSpPr>
                  <p:nvPr/>
                </p:nvSpPr>
                <p:spPr bwMode="auto">
                  <a:xfrm>
                    <a:off x="3534" y="3659"/>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2649" name="Freeform 5357"/>
                  <p:cNvSpPr>
                    <a:spLocks/>
                  </p:cNvSpPr>
                  <p:nvPr/>
                </p:nvSpPr>
                <p:spPr bwMode="auto">
                  <a:xfrm>
                    <a:off x="3535" y="3659"/>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2650" name="Freeform 5358"/>
                  <p:cNvSpPr>
                    <a:spLocks/>
                  </p:cNvSpPr>
                  <p:nvPr/>
                </p:nvSpPr>
                <p:spPr bwMode="auto">
                  <a:xfrm>
                    <a:off x="3535" y="3660"/>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651" name="Freeform 5359"/>
                  <p:cNvSpPr>
                    <a:spLocks/>
                  </p:cNvSpPr>
                  <p:nvPr/>
                </p:nvSpPr>
                <p:spPr bwMode="auto">
                  <a:xfrm>
                    <a:off x="3536" y="3659"/>
                    <a:ext cx="1" cy="1"/>
                  </a:xfrm>
                  <a:custGeom>
                    <a:avLst/>
                    <a:gdLst>
                      <a:gd name="T0" fmla="*/ 0 w 4"/>
                      <a:gd name="T1" fmla="*/ 2 h 2"/>
                      <a:gd name="T2" fmla="*/ 3 w 4"/>
                      <a:gd name="T3" fmla="*/ 0 h 2"/>
                      <a:gd name="T4" fmla="*/ 4 w 4"/>
                      <a:gd name="T5" fmla="*/ 0 h 2"/>
                      <a:gd name="T6" fmla="*/ 0 60000 65536"/>
                      <a:gd name="T7" fmla="*/ 0 60000 65536"/>
                      <a:gd name="T8" fmla="*/ 0 60000 65536"/>
                      <a:gd name="T9" fmla="*/ 0 w 4"/>
                      <a:gd name="T10" fmla="*/ 0 h 2"/>
                      <a:gd name="T11" fmla="*/ 4 w 4"/>
                      <a:gd name="T12" fmla="*/ 2 h 2"/>
                    </a:gdLst>
                    <a:ahLst/>
                    <a:cxnLst>
                      <a:cxn ang="T6">
                        <a:pos x="T0" y="T1"/>
                      </a:cxn>
                      <a:cxn ang="T7">
                        <a:pos x="T2" y="T3"/>
                      </a:cxn>
                      <a:cxn ang="T8">
                        <a:pos x="T4" y="T5"/>
                      </a:cxn>
                    </a:cxnLst>
                    <a:rect l="T9" t="T10" r="T11" b="T12"/>
                    <a:pathLst>
                      <a:path w="4" h="2">
                        <a:moveTo>
                          <a:pt x="0" y="2"/>
                        </a:moveTo>
                        <a:lnTo>
                          <a:pt x="3" y="0"/>
                        </a:lnTo>
                        <a:lnTo>
                          <a:pt x="4" y="0"/>
                        </a:lnTo>
                      </a:path>
                    </a:pathLst>
                  </a:custGeom>
                  <a:noFill/>
                  <a:ln w="6350">
                    <a:solidFill>
                      <a:srgbClr val="0C0CFF"/>
                    </a:solidFill>
                    <a:prstDash val="solid"/>
                    <a:round/>
                    <a:headEnd/>
                    <a:tailEnd/>
                  </a:ln>
                </p:spPr>
                <p:txBody>
                  <a:bodyPr/>
                  <a:lstStyle/>
                  <a:p>
                    <a:endParaRPr lang="en-US"/>
                  </a:p>
                </p:txBody>
              </p:sp>
              <p:sp>
                <p:nvSpPr>
                  <p:cNvPr id="2652" name="Freeform 5360"/>
                  <p:cNvSpPr>
                    <a:spLocks/>
                  </p:cNvSpPr>
                  <p:nvPr/>
                </p:nvSpPr>
                <p:spPr bwMode="auto">
                  <a:xfrm>
                    <a:off x="3536" y="3659"/>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2653" name="Freeform 5361"/>
                  <p:cNvSpPr>
                    <a:spLocks/>
                  </p:cNvSpPr>
                  <p:nvPr/>
                </p:nvSpPr>
                <p:spPr bwMode="auto">
                  <a:xfrm>
                    <a:off x="3537" y="3659"/>
                    <a:ext cx="1" cy="1"/>
                  </a:xfrm>
                  <a:custGeom>
                    <a:avLst/>
                    <a:gdLst>
                      <a:gd name="T0" fmla="*/ 0 w 4"/>
                      <a:gd name="T1" fmla="*/ 2 h 2"/>
                      <a:gd name="T2" fmla="*/ 3 w 4"/>
                      <a:gd name="T3" fmla="*/ 0 h 2"/>
                      <a:gd name="T4" fmla="*/ 4 w 4"/>
                      <a:gd name="T5" fmla="*/ 0 h 2"/>
                      <a:gd name="T6" fmla="*/ 0 60000 65536"/>
                      <a:gd name="T7" fmla="*/ 0 60000 65536"/>
                      <a:gd name="T8" fmla="*/ 0 60000 65536"/>
                      <a:gd name="T9" fmla="*/ 0 w 4"/>
                      <a:gd name="T10" fmla="*/ 0 h 2"/>
                      <a:gd name="T11" fmla="*/ 4 w 4"/>
                      <a:gd name="T12" fmla="*/ 2 h 2"/>
                    </a:gdLst>
                    <a:ahLst/>
                    <a:cxnLst>
                      <a:cxn ang="T6">
                        <a:pos x="T0" y="T1"/>
                      </a:cxn>
                      <a:cxn ang="T7">
                        <a:pos x="T2" y="T3"/>
                      </a:cxn>
                      <a:cxn ang="T8">
                        <a:pos x="T4" y="T5"/>
                      </a:cxn>
                    </a:cxnLst>
                    <a:rect l="T9" t="T10" r="T11" b="T12"/>
                    <a:pathLst>
                      <a:path w="4" h="2">
                        <a:moveTo>
                          <a:pt x="0" y="2"/>
                        </a:moveTo>
                        <a:lnTo>
                          <a:pt x="3" y="0"/>
                        </a:lnTo>
                        <a:lnTo>
                          <a:pt x="4" y="0"/>
                        </a:lnTo>
                      </a:path>
                    </a:pathLst>
                  </a:custGeom>
                  <a:noFill/>
                  <a:ln w="6350">
                    <a:solidFill>
                      <a:srgbClr val="0C0CFF"/>
                    </a:solidFill>
                    <a:prstDash val="solid"/>
                    <a:round/>
                    <a:headEnd/>
                    <a:tailEnd/>
                  </a:ln>
                </p:spPr>
                <p:txBody>
                  <a:bodyPr/>
                  <a:lstStyle/>
                  <a:p>
                    <a:endParaRPr lang="en-US"/>
                  </a:p>
                </p:txBody>
              </p:sp>
              <p:sp>
                <p:nvSpPr>
                  <p:cNvPr id="2654" name="Freeform 5362"/>
                  <p:cNvSpPr>
                    <a:spLocks/>
                  </p:cNvSpPr>
                  <p:nvPr/>
                </p:nvSpPr>
                <p:spPr bwMode="auto">
                  <a:xfrm>
                    <a:off x="3537" y="3659"/>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655" name="Freeform 5363"/>
                  <p:cNvSpPr>
                    <a:spLocks/>
                  </p:cNvSpPr>
                  <p:nvPr/>
                </p:nvSpPr>
                <p:spPr bwMode="auto">
                  <a:xfrm>
                    <a:off x="3538" y="3659"/>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656" name="Freeform 5364"/>
                  <p:cNvSpPr>
                    <a:spLocks/>
                  </p:cNvSpPr>
                  <p:nvPr/>
                </p:nvSpPr>
                <p:spPr bwMode="auto">
                  <a:xfrm>
                    <a:off x="3538" y="3659"/>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657" name="Freeform 5365"/>
                  <p:cNvSpPr>
                    <a:spLocks/>
                  </p:cNvSpPr>
                  <p:nvPr/>
                </p:nvSpPr>
                <p:spPr bwMode="auto">
                  <a:xfrm>
                    <a:off x="3539" y="3659"/>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2658" name="Freeform 5366"/>
                  <p:cNvSpPr>
                    <a:spLocks/>
                  </p:cNvSpPr>
                  <p:nvPr/>
                </p:nvSpPr>
                <p:spPr bwMode="auto">
                  <a:xfrm>
                    <a:off x="3539" y="3659"/>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2659" name="Freeform 5367"/>
                  <p:cNvSpPr>
                    <a:spLocks/>
                  </p:cNvSpPr>
                  <p:nvPr/>
                </p:nvSpPr>
                <p:spPr bwMode="auto">
                  <a:xfrm>
                    <a:off x="3539" y="3659"/>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2660" name="Freeform 5368"/>
                  <p:cNvSpPr>
                    <a:spLocks/>
                  </p:cNvSpPr>
                  <p:nvPr/>
                </p:nvSpPr>
                <p:spPr bwMode="auto">
                  <a:xfrm>
                    <a:off x="3540" y="3659"/>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661" name="Freeform 5369"/>
                  <p:cNvSpPr>
                    <a:spLocks/>
                  </p:cNvSpPr>
                  <p:nvPr/>
                </p:nvSpPr>
                <p:spPr bwMode="auto">
                  <a:xfrm>
                    <a:off x="3540" y="3659"/>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662" name="Freeform 5370"/>
                  <p:cNvSpPr>
                    <a:spLocks/>
                  </p:cNvSpPr>
                  <p:nvPr/>
                </p:nvSpPr>
                <p:spPr bwMode="auto">
                  <a:xfrm>
                    <a:off x="3541" y="3659"/>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663" name="Freeform 5371"/>
                  <p:cNvSpPr>
                    <a:spLocks/>
                  </p:cNvSpPr>
                  <p:nvPr/>
                </p:nvSpPr>
                <p:spPr bwMode="auto">
                  <a:xfrm>
                    <a:off x="3541" y="3659"/>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664" name="Freeform 5372"/>
                  <p:cNvSpPr>
                    <a:spLocks/>
                  </p:cNvSpPr>
                  <p:nvPr/>
                </p:nvSpPr>
                <p:spPr bwMode="auto">
                  <a:xfrm>
                    <a:off x="3542" y="3659"/>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2665" name="Freeform 5373"/>
                  <p:cNvSpPr>
                    <a:spLocks/>
                  </p:cNvSpPr>
                  <p:nvPr/>
                </p:nvSpPr>
                <p:spPr bwMode="auto">
                  <a:xfrm>
                    <a:off x="3542" y="3659"/>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666" name="Freeform 5374"/>
                  <p:cNvSpPr>
                    <a:spLocks/>
                  </p:cNvSpPr>
                  <p:nvPr/>
                </p:nvSpPr>
                <p:spPr bwMode="auto">
                  <a:xfrm>
                    <a:off x="3543" y="3659"/>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2667" name="Freeform 5375"/>
                  <p:cNvSpPr>
                    <a:spLocks/>
                  </p:cNvSpPr>
                  <p:nvPr/>
                </p:nvSpPr>
                <p:spPr bwMode="auto">
                  <a:xfrm>
                    <a:off x="3543" y="3659"/>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grpSp>
            <p:grpSp>
              <p:nvGrpSpPr>
                <p:cNvPr id="443" name="Group 5577"/>
                <p:cNvGrpSpPr>
                  <a:grpSpLocks/>
                </p:cNvGrpSpPr>
                <p:nvPr/>
              </p:nvGrpSpPr>
              <p:grpSpPr bwMode="auto">
                <a:xfrm>
                  <a:off x="3544" y="3657"/>
                  <a:ext cx="93" cy="4"/>
                  <a:chOff x="3544" y="3657"/>
                  <a:chExt cx="93" cy="4"/>
                </a:xfrm>
              </p:grpSpPr>
              <p:sp>
                <p:nvSpPr>
                  <p:cNvPr id="2268" name="Freeform 5377"/>
                  <p:cNvSpPr>
                    <a:spLocks/>
                  </p:cNvSpPr>
                  <p:nvPr/>
                </p:nvSpPr>
                <p:spPr bwMode="auto">
                  <a:xfrm>
                    <a:off x="3544" y="3659"/>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2269" name="Freeform 5378"/>
                  <p:cNvSpPr>
                    <a:spLocks/>
                  </p:cNvSpPr>
                  <p:nvPr/>
                </p:nvSpPr>
                <p:spPr bwMode="auto">
                  <a:xfrm>
                    <a:off x="3544" y="3659"/>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2270" name="Freeform 5379"/>
                  <p:cNvSpPr>
                    <a:spLocks/>
                  </p:cNvSpPr>
                  <p:nvPr/>
                </p:nvSpPr>
                <p:spPr bwMode="auto">
                  <a:xfrm>
                    <a:off x="3545" y="3659"/>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271" name="Freeform 5380"/>
                  <p:cNvSpPr>
                    <a:spLocks/>
                  </p:cNvSpPr>
                  <p:nvPr/>
                </p:nvSpPr>
                <p:spPr bwMode="auto">
                  <a:xfrm>
                    <a:off x="3545" y="3659"/>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2272" name="Freeform 5381"/>
                  <p:cNvSpPr>
                    <a:spLocks/>
                  </p:cNvSpPr>
                  <p:nvPr/>
                </p:nvSpPr>
                <p:spPr bwMode="auto">
                  <a:xfrm>
                    <a:off x="3545" y="3659"/>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273" name="Freeform 5382"/>
                  <p:cNvSpPr>
                    <a:spLocks/>
                  </p:cNvSpPr>
                  <p:nvPr/>
                </p:nvSpPr>
                <p:spPr bwMode="auto">
                  <a:xfrm>
                    <a:off x="3546" y="3659"/>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274" name="Freeform 5383"/>
                  <p:cNvSpPr>
                    <a:spLocks/>
                  </p:cNvSpPr>
                  <p:nvPr/>
                </p:nvSpPr>
                <p:spPr bwMode="auto">
                  <a:xfrm>
                    <a:off x="3546" y="3659"/>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275" name="Freeform 5384"/>
                  <p:cNvSpPr>
                    <a:spLocks/>
                  </p:cNvSpPr>
                  <p:nvPr/>
                </p:nvSpPr>
                <p:spPr bwMode="auto">
                  <a:xfrm>
                    <a:off x="3547" y="3659"/>
                    <a:ext cx="1" cy="1"/>
                  </a:xfrm>
                  <a:custGeom>
                    <a:avLst/>
                    <a:gdLst>
                      <a:gd name="T0" fmla="*/ 0 w 3"/>
                      <a:gd name="T1" fmla="*/ 2 h 2"/>
                      <a:gd name="T2" fmla="*/ 2 w 3"/>
                      <a:gd name="T3" fmla="*/ 0 h 2"/>
                      <a:gd name="T4" fmla="*/ 3 w 3"/>
                      <a:gd name="T5" fmla="*/ 0 h 2"/>
                      <a:gd name="T6" fmla="*/ 0 60000 65536"/>
                      <a:gd name="T7" fmla="*/ 0 60000 65536"/>
                      <a:gd name="T8" fmla="*/ 0 60000 65536"/>
                      <a:gd name="T9" fmla="*/ 0 w 3"/>
                      <a:gd name="T10" fmla="*/ 0 h 2"/>
                      <a:gd name="T11" fmla="*/ 3 w 3"/>
                      <a:gd name="T12" fmla="*/ 2 h 2"/>
                    </a:gdLst>
                    <a:ahLst/>
                    <a:cxnLst>
                      <a:cxn ang="T6">
                        <a:pos x="T0" y="T1"/>
                      </a:cxn>
                      <a:cxn ang="T7">
                        <a:pos x="T2" y="T3"/>
                      </a:cxn>
                      <a:cxn ang="T8">
                        <a:pos x="T4" y="T5"/>
                      </a:cxn>
                    </a:cxnLst>
                    <a:rect l="T9" t="T10" r="T11" b="T12"/>
                    <a:pathLst>
                      <a:path w="3" h="2">
                        <a:moveTo>
                          <a:pt x="0" y="2"/>
                        </a:moveTo>
                        <a:lnTo>
                          <a:pt x="2" y="0"/>
                        </a:lnTo>
                        <a:lnTo>
                          <a:pt x="3" y="0"/>
                        </a:lnTo>
                      </a:path>
                    </a:pathLst>
                  </a:custGeom>
                  <a:noFill/>
                  <a:ln w="6350">
                    <a:solidFill>
                      <a:srgbClr val="0C0CFF"/>
                    </a:solidFill>
                    <a:prstDash val="solid"/>
                    <a:round/>
                    <a:headEnd/>
                    <a:tailEnd/>
                  </a:ln>
                </p:spPr>
                <p:txBody>
                  <a:bodyPr/>
                  <a:lstStyle/>
                  <a:p>
                    <a:endParaRPr lang="en-US"/>
                  </a:p>
                </p:txBody>
              </p:sp>
              <p:sp>
                <p:nvSpPr>
                  <p:cNvPr id="2276" name="Freeform 5385"/>
                  <p:cNvSpPr>
                    <a:spLocks/>
                  </p:cNvSpPr>
                  <p:nvPr/>
                </p:nvSpPr>
                <p:spPr bwMode="auto">
                  <a:xfrm>
                    <a:off x="3547" y="3658"/>
                    <a:ext cx="1" cy="1"/>
                  </a:xfrm>
                  <a:custGeom>
                    <a:avLst/>
                    <a:gdLst>
                      <a:gd name="T0" fmla="*/ 0 w 4"/>
                      <a:gd name="T1" fmla="*/ 2 h 2"/>
                      <a:gd name="T2" fmla="*/ 3 w 4"/>
                      <a:gd name="T3" fmla="*/ 0 h 2"/>
                      <a:gd name="T4" fmla="*/ 4 w 4"/>
                      <a:gd name="T5" fmla="*/ 0 h 2"/>
                      <a:gd name="T6" fmla="*/ 0 60000 65536"/>
                      <a:gd name="T7" fmla="*/ 0 60000 65536"/>
                      <a:gd name="T8" fmla="*/ 0 60000 65536"/>
                      <a:gd name="T9" fmla="*/ 0 w 4"/>
                      <a:gd name="T10" fmla="*/ 0 h 2"/>
                      <a:gd name="T11" fmla="*/ 4 w 4"/>
                      <a:gd name="T12" fmla="*/ 2 h 2"/>
                    </a:gdLst>
                    <a:ahLst/>
                    <a:cxnLst>
                      <a:cxn ang="T6">
                        <a:pos x="T0" y="T1"/>
                      </a:cxn>
                      <a:cxn ang="T7">
                        <a:pos x="T2" y="T3"/>
                      </a:cxn>
                      <a:cxn ang="T8">
                        <a:pos x="T4" y="T5"/>
                      </a:cxn>
                    </a:cxnLst>
                    <a:rect l="T9" t="T10" r="T11" b="T12"/>
                    <a:pathLst>
                      <a:path w="4" h="2">
                        <a:moveTo>
                          <a:pt x="0" y="2"/>
                        </a:moveTo>
                        <a:lnTo>
                          <a:pt x="3" y="0"/>
                        </a:lnTo>
                        <a:lnTo>
                          <a:pt x="4" y="0"/>
                        </a:lnTo>
                      </a:path>
                    </a:pathLst>
                  </a:custGeom>
                  <a:noFill/>
                  <a:ln w="6350">
                    <a:solidFill>
                      <a:srgbClr val="0C0CFF"/>
                    </a:solidFill>
                    <a:prstDash val="solid"/>
                    <a:round/>
                    <a:headEnd/>
                    <a:tailEnd/>
                  </a:ln>
                </p:spPr>
                <p:txBody>
                  <a:bodyPr/>
                  <a:lstStyle/>
                  <a:p>
                    <a:endParaRPr lang="en-US"/>
                  </a:p>
                </p:txBody>
              </p:sp>
              <p:sp>
                <p:nvSpPr>
                  <p:cNvPr id="2277" name="Freeform 5386"/>
                  <p:cNvSpPr>
                    <a:spLocks/>
                  </p:cNvSpPr>
                  <p:nvPr/>
                </p:nvSpPr>
                <p:spPr bwMode="auto">
                  <a:xfrm>
                    <a:off x="3548" y="3658"/>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2278" name="Freeform 5387"/>
                  <p:cNvSpPr>
                    <a:spLocks/>
                  </p:cNvSpPr>
                  <p:nvPr/>
                </p:nvSpPr>
                <p:spPr bwMode="auto">
                  <a:xfrm>
                    <a:off x="3548" y="3658"/>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279" name="Freeform 5388"/>
                  <p:cNvSpPr>
                    <a:spLocks/>
                  </p:cNvSpPr>
                  <p:nvPr/>
                </p:nvSpPr>
                <p:spPr bwMode="auto">
                  <a:xfrm>
                    <a:off x="3549" y="3658"/>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2280" name="Freeform 5389"/>
                  <p:cNvSpPr>
                    <a:spLocks/>
                  </p:cNvSpPr>
                  <p:nvPr/>
                </p:nvSpPr>
                <p:spPr bwMode="auto">
                  <a:xfrm>
                    <a:off x="3549" y="3658"/>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281" name="Freeform 5390"/>
                  <p:cNvSpPr>
                    <a:spLocks/>
                  </p:cNvSpPr>
                  <p:nvPr/>
                </p:nvSpPr>
                <p:spPr bwMode="auto">
                  <a:xfrm>
                    <a:off x="3550" y="3658"/>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282" name="Freeform 5391"/>
                  <p:cNvSpPr>
                    <a:spLocks/>
                  </p:cNvSpPr>
                  <p:nvPr/>
                </p:nvSpPr>
                <p:spPr bwMode="auto">
                  <a:xfrm>
                    <a:off x="3550" y="3658"/>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283" name="Freeform 5392"/>
                  <p:cNvSpPr>
                    <a:spLocks/>
                  </p:cNvSpPr>
                  <p:nvPr/>
                </p:nvSpPr>
                <p:spPr bwMode="auto">
                  <a:xfrm>
                    <a:off x="3551" y="3658"/>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2284" name="Freeform 5393"/>
                  <p:cNvSpPr>
                    <a:spLocks/>
                  </p:cNvSpPr>
                  <p:nvPr/>
                </p:nvSpPr>
                <p:spPr bwMode="auto">
                  <a:xfrm>
                    <a:off x="3551" y="3658"/>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285" name="Freeform 5394"/>
                  <p:cNvSpPr>
                    <a:spLocks/>
                  </p:cNvSpPr>
                  <p:nvPr/>
                </p:nvSpPr>
                <p:spPr bwMode="auto">
                  <a:xfrm>
                    <a:off x="3552" y="3658"/>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2286" name="Freeform 5395"/>
                  <p:cNvSpPr>
                    <a:spLocks/>
                  </p:cNvSpPr>
                  <p:nvPr/>
                </p:nvSpPr>
                <p:spPr bwMode="auto">
                  <a:xfrm>
                    <a:off x="3552" y="3658"/>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2287" name="Freeform 5396"/>
                  <p:cNvSpPr>
                    <a:spLocks/>
                  </p:cNvSpPr>
                  <p:nvPr/>
                </p:nvSpPr>
                <p:spPr bwMode="auto">
                  <a:xfrm>
                    <a:off x="3553" y="3658"/>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288" name="Freeform 5397"/>
                  <p:cNvSpPr>
                    <a:spLocks/>
                  </p:cNvSpPr>
                  <p:nvPr/>
                </p:nvSpPr>
                <p:spPr bwMode="auto">
                  <a:xfrm>
                    <a:off x="3553" y="3658"/>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2289" name="Freeform 5398"/>
                  <p:cNvSpPr>
                    <a:spLocks/>
                  </p:cNvSpPr>
                  <p:nvPr/>
                </p:nvSpPr>
                <p:spPr bwMode="auto">
                  <a:xfrm>
                    <a:off x="3553" y="3658"/>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290" name="Freeform 5399"/>
                  <p:cNvSpPr>
                    <a:spLocks/>
                  </p:cNvSpPr>
                  <p:nvPr/>
                </p:nvSpPr>
                <p:spPr bwMode="auto">
                  <a:xfrm>
                    <a:off x="3554" y="3658"/>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291" name="Freeform 5400"/>
                  <p:cNvSpPr>
                    <a:spLocks/>
                  </p:cNvSpPr>
                  <p:nvPr/>
                </p:nvSpPr>
                <p:spPr bwMode="auto">
                  <a:xfrm>
                    <a:off x="3554" y="3658"/>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292" name="Freeform 5401"/>
                  <p:cNvSpPr>
                    <a:spLocks/>
                  </p:cNvSpPr>
                  <p:nvPr/>
                </p:nvSpPr>
                <p:spPr bwMode="auto">
                  <a:xfrm>
                    <a:off x="3555" y="3658"/>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293" name="Freeform 5402"/>
                  <p:cNvSpPr>
                    <a:spLocks/>
                  </p:cNvSpPr>
                  <p:nvPr/>
                </p:nvSpPr>
                <p:spPr bwMode="auto">
                  <a:xfrm>
                    <a:off x="3555" y="3657"/>
                    <a:ext cx="1" cy="1"/>
                  </a:xfrm>
                  <a:custGeom>
                    <a:avLst/>
                    <a:gdLst>
                      <a:gd name="T0" fmla="*/ 0 w 3"/>
                      <a:gd name="T1" fmla="*/ 2 h 2"/>
                      <a:gd name="T2" fmla="*/ 2 w 3"/>
                      <a:gd name="T3" fmla="*/ 0 h 2"/>
                      <a:gd name="T4" fmla="*/ 3 w 3"/>
                      <a:gd name="T5" fmla="*/ 0 h 2"/>
                      <a:gd name="T6" fmla="*/ 0 60000 65536"/>
                      <a:gd name="T7" fmla="*/ 0 60000 65536"/>
                      <a:gd name="T8" fmla="*/ 0 60000 65536"/>
                      <a:gd name="T9" fmla="*/ 0 w 3"/>
                      <a:gd name="T10" fmla="*/ 0 h 2"/>
                      <a:gd name="T11" fmla="*/ 3 w 3"/>
                      <a:gd name="T12" fmla="*/ 2 h 2"/>
                    </a:gdLst>
                    <a:ahLst/>
                    <a:cxnLst>
                      <a:cxn ang="T6">
                        <a:pos x="T0" y="T1"/>
                      </a:cxn>
                      <a:cxn ang="T7">
                        <a:pos x="T2" y="T3"/>
                      </a:cxn>
                      <a:cxn ang="T8">
                        <a:pos x="T4" y="T5"/>
                      </a:cxn>
                    </a:cxnLst>
                    <a:rect l="T9" t="T10" r="T11" b="T12"/>
                    <a:pathLst>
                      <a:path w="3" h="2">
                        <a:moveTo>
                          <a:pt x="0" y="2"/>
                        </a:moveTo>
                        <a:lnTo>
                          <a:pt x="2" y="0"/>
                        </a:lnTo>
                        <a:lnTo>
                          <a:pt x="3" y="0"/>
                        </a:lnTo>
                      </a:path>
                    </a:pathLst>
                  </a:custGeom>
                  <a:noFill/>
                  <a:ln w="6350">
                    <a:solidFill>
                      <a:srgbClr val="0C0CFF"/>
                    </a:solidFill>
                    <a:prstDash val="solid"/>
                    <a:round/>
                    <a:headEnd/>
                    <a:tailEnd/>
                  </a:ln>
                </p:spPr>
                <p:txBody>
                  <a:bodyPr/>
                  <a:lstStyle/>
                  <a:p>
                    <a:endParaRPr lang="en-US"/>
                  </a:p>
                </p:txBody>
              </p:sp>
              <p:sp>
                <p:nvSpPr>
                  <p:cNvPr id="2294" name="Freeform 5403"/>
                  <p:cNvSpPr>
                    <a:spLocks/>
                  </p:cNvSpPr>
                  <p:nvPr/>
                </p:nvSpPr>
                <p:spPr bwMode="auto">
                  <a:xfrm>
                    <a:off x="3556" y="3657"/>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295" name="Freeform 5404"/>
                  <p:cNvSpPr>
                    <a:spLocks/>
                  </p:cNvSpPr>
                  <p:nvPr/>
                </p:nvSpPr>
                <p:spPr bwMode="auto">
                  <a:xfrm>
                    <a:off x="3556" y="3657"/>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296" name="Freeform 5405"/>
                  <p:cNvSpPr>
                    <a:spLocks/>
                  </p:cNvSpPr>
                  <p:nvPr/>
                </p:nvSpPr>
                <p:spPr bwMode="auto">
                  <a:xfrm>
                    <a:off x="3557" y="3657"/>
                    <a:ext cx="1" cy="1"/>
                  </a:xfrm>
                  <a:custGeom>
                    <a:avLst/>
                    <a:gdLst>
                      <a:gd name="T0" fmla="*/ 0 w 3"/>
                      <a:gd name="T1" fmla="*/ 0 h 2"/>
                      <a:gd name="T2" fmla="*/ 2 w 3"/>
                      <a:gd name="T3" fmla="*/ 2 h 2"/>
                      <a:gd name="T4" fmla="*/ 3 w 3"/>
                      <a:gd name="T5" fmla="*/ 2 h 2"/>
                      <a:gd name="T6" fmla="*/ 0 60000 65536"/>
                      <a:gd name="T7" fmla="*/ 0 60000 65536"/>
                      <a:gd name="T8" fmla="*/ 0 60000 65536"/>
                      <a:gd name="T9" fmla="*/ 0 w 3"/>
                      <a:gd name="T10" fmla="*/ 0 h 2"/>
                      <a:gd name="T11" fmla="*/ 3 w 3"/>
                      <a:gd name="T12" fmla="*/ 2 h 2"/>
                    </a:gdLst>
                    <a:ahLst/>
                    <a:cxnLst>
                      <a:cxn ang="T6">
                        <a:pos x="T0" y="T1"/>
                      </a:cxn>
                      <a:cxn ang="T7">
                        <a:pos x="T2" y="T3"/>
                      </a:cxn>
                      <a:cxn ang="T8">
                        <a:pos x="T4" y="T5"/>
                      </a:cxn>
                    </a:cxnLst>
                    <a:rect l="T9" t="T10" r="T11" b="T12"/>
                    <a:pathLst>
                      <a:path w="3" h="2">
                        <a:moveTo>
                          <a:pt x="0" y="0"/>
                        </a:moveTo>
                        <a:lnTo>
                          <a:pt x="2" y="2"/>
                        </a:lnTo>
                        <a:lnTo>
                          <a:pt x="3" y="2"/>
                        </a:lnTo>
                      </a:path>
                    </a:pathLst>
                  </a:custGeom>
                  <a:noFill/>
                  <a:ln w="6350">
                    <a:solidFill>
                      <a:srgbClr val="0C0CFF"/>
                    </a:solidFill>
                    <a:prstDash val="solid"/>
                    <a:round/>
                    <a:headEnd/>
                    <a:tailEnd/>
                  </a:ln>
                </p:spPr>
                <p:txBody>
                  <a:bodyPr/>
                  <a:lstStyle/>
                  <a:p>
                    <a:endParaRPr lang="en-US"/>
                  </a:p>
                </p:txBody>
              </p:sp>
              <p:sp>
                <p:nvSpPr>
                  <p:cNvPr id="2297" name="Freeform 5406"/>
                  <p:cNvSpPr>
                    <a:spLocks/>
                  </p:cNvSpPr>
                  <p:nvPr/>
                </p:nvSpPr>
                <p:spPr bwMode="auto">
                  <a:xfrm>
                    <a:off x="3557" y="3658"/>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298" name="Freeform 5407"/>
                  <p:cNvSpPr>
                    <a:spLocks/>
                  </p:cNvSpPr>
                  <p:nvPr/>
                </p:nvSpPr>
                <p:spPr bwMode="auto">
                  <a:xfrm>
                    <a:off x="3558" y="3658"/>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2299" name="Freeform 5408"/>
                  <p:cNvSpPr>
                    <a:spLocks/>
                  </p:cNvSpPr>
                  <p:nvPr/>
                </p:nvSpPr>
                <p:spPr bwMode="auto">
                  <a:xfrm>
                    <a:off x="3558" y="3658"/>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300" name="Freeform 5409"/>
                  <p:cNvSpPr>
                    <a:spLocks/>
                  </p:cNvSpPr>
                  <p:nvPr/>
                </p:nvSpPr>
                <p:spPr bwMode="auto">
                  <a:xfrm>
                    <a:off x="3559" y="3658"/>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301" name="Freeform 5410"/>
                  <p:cNvSpPr>
                    <a:spLocks/>
                  </p:cNvSpPr>
                  <p:nvPr/>
                </p:nvSpPr>
                <p:spPr bwMode="auto">
                  <a:xfrm>
                    <a:off x="3559" y="3658"/>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302" name="Freeform 5411"/>
                  <p:cNvSpPr>
                    <a:spLocks/>
                  </p:cNvSpPr>
                  <p:nvPr/>
                </p:nvSpPr>
                <p:spPr bwMode="auto">
                  <a:xfrm>
                    <a:off x="3559" y="3658"/>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303" name="Freeform 5412"/>
                  <p:cNvSpPr>
                    <a:spLocks/>
                  </p:cNvSpPr>
                  <p:nvPr/>
                </p:nvSpPr>
                <p:spPr bwMode="auto">
                  <a:xfrm>
                    <a:off x="3560" y="3658"/>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2304" name="Freeform 5413"/>
                  <p:cNvSpPr>
                    <a:spLocks/>
                  </p:cNvSpPr>
                  <p:nvPr/>
                </p:nvSpPr>
                <p:spPr bwMode="auto">
                  <a:xfrm>
                    <a:off x="3560" y="3658"/>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2305" name="Freeform 5414"/>
                  <p:cNvSpPr>
                    <a:spLocks/>
                  </p:cNvSpPr>
                  <p:nvPr/>
                </p:nvSpPr>
                <p:spPr bwMode="auto">
                  <a:xfrm>
                    <a:off x="3561" y="3658"/>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306" name="Freeform 5415"/>
                  <p:cNvSpPr>
                    <a:spLocks/>
                  </p:cNvSpPr>
                  <p:nvPr/>
                </p:nvSpPr>
                <p:spPr bwMode="auto">
                  <a:xfrm>
                    <a:off x="3561" y="3658"/>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307" name="Freeform 5416"/>
                  <p:cNvSpPr>
                    <a:spLocks/>
                  </p:cNvSpPr>
                  <p:nvPr/>
                </p:nvSpPr>
                <p:spPr bwMode="auto">
                  <a:xfrm>
                    <a:off x="3562" y="3658"/>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2308" name="Freeform 5417"/>
                  <p:cNvSpPr>
                    <a:spLocks/>
                  </p:cNvSpPr>
                  <p:nvPr/>
                </p:nvSpPr>
                <p:spPr bwMode="auto">
                  <a:xfrm>
                    <a:off x="3562" y="3658"/>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2309" name="Freeform 5418"/>
                  <p:cNvSpPr>
                    <a:spLocks/>
                  </p:cNvSpPr>
                  <p:nvPr/>
                </p:nvSpPr>
                <p:spPr bwMode="auto">
                  <a:xfrm>
                    <a:off x="3563" y="3658"/>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2310" name="Freeform 5419"/>
                  <p:cNvSpPr>
                    <a:spLocks/>
                  </p:cNvSpPr>
                  <p:nvPr/>
                </p:nvSpPr>
                <p:spPr bwMode="auto">
                  <a:xfrm>
                    <a:off x="3563" y="3658"/>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311" name="Freeform 5420"/>
                  <p:cNvSpPr>
                    <a:spLocks/>
                  </p:cNvSpPr>
                  <p:nvPr/>
                </p:nvSpPr>
                <p:spPr bwMode="auto">
                  <a:xfrm>
                    <a:off x="3564" y="3658"/>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312" name="Freeform 5421"/>
                  <p:cNvSpPr>
                    <a:spLocks/>
                  </p:cNvSpPr>
                  <p:nvPr/>
                </p:nvSpPr>
                <p:spPr bwMode="auto">
                  <a:xfrm>
                    <a:off x="3564" y="3658"/>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2313" name="Freeform 5422"/>
                  <p:cNvSpPr>
                    <a:spLocks/>
                  </p:cNvSpPr>
                  <p:nvPr/>
                </p:nvSpPr>
                <p:spPr bwMode="auto">
                  <a:xfrm>
                    <a:off x="3564" y="3658"/>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2314" name="Freeform 5423"/>
                  <p:cNvSpPr>
                    <a:spLocks/>
                  </p:cNvSpPr>
                  <p:nvPr/>
                </p:nvSpPr>
                <p:spPr bwMode="auto">
                  <a:xfrm>
                    <a:off x="3565" y="3659"/>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315" name="Freeform 5424"/>
                  <p:cNvSpPr>
                    <a:spLocks/>
                  </p:cNvSpPr>
                  <p:nvPr/>
                </p:nvSpPr>
                <p:spPr bwMode="auto">
                  <a:xfrm>
                    <a:off x="3565" y="3659"/>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2316" name="Freeform 5425"/>
                  <p:cNvSpPr>
                    <a:spLocks/>
                  </p:cNvSpPr>
                  <p:nvPr/>
                </p:nvSpPr>
                <p:spPr bwMode="auto">
                  <a:xfrm>
                    <a:off x="3566" y="3659"/>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317" name="Freeform 5426"/>
                  <p:cNvSpPr>
                    <a:spLocks/>
                  </p:cNvSpPr>
                  <p:nvPr/>
                </p:nvSpPr>
                <p:spPr bwMode="auto">
                  <a:xfrm>
                    <a:off x="3566" y="3659"/>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2318" name="Freeform 5427"/>
                  <p:cNvSpPr>
                    <a:spLocks/>
                  </p:cNvSpPr>
                  <p:nvPr/>
                </p:nvSpPr>
                <p:spPr bwMode="auto">
                  <a:xfrm>
                    <a:off x="3567" y="3659"/>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319" name="Freeform 5428"/>
                  <p:cNvSpPr>
                    <a:spLocks/>
                  </p:cNvSpPr>
                  <p:nvPr/>
                </p:nvSpPr>
                <p:spPr bwMode="auto">
                  <a:xfrm>
                    <a:off x="3567" y="3659"/>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320" name="Freeform 5429"/>
                  <p:cNvSpPr>
                    <a:spLocks/>
                  </p:cNvSpPr>
                  <p:nvPr/>
                </p:nvSpPr>
                <p:spPr bwMode="auto">
                  <a:xfrm>
                    <a:off x="3568" y="3659"/>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321" name="Freeform 5430"/>
                  <p:cNvSpPr>
                    <a:spLocks/>
                  </p:cNvSpPr>
                  <p:nvPr/>
                </p:nvSpPr>
                <p:spPr bwMode="auto">
                  <a:xfrm>
                    <a:off x="3568" y="3659"/>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322" name="Freeform 5431"/>
                  <p:cNvSpPr>
                    <a:spLocks/>
                  </p:cNvSpPr>
                  <p:nvPr/>
                </p:nvSpPr>
                <p:spPr bwMode="auto">
                  <a:xfrm>
                    <a:off x="3569" y="3659"/>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323" name="Freeform 5432"/>
                  <p:cNvSpPr>
                    <a:spLocks/>
                  </p:cNvSpPr>
                  <p:nvPr/>
                </p:nvSpPr>
                <p:spPr bwMode="auto">
                  <a:xfrm>
                    <a:off x="3569" y="3659"/>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324" name="Freeform 5433"/>
                  <p:cNvSpPr>
                    <a:spLocks/>
                  </p:cNvSpPr>
                  <p:nvPr/>
                </p:nvSpPr>
                <p:spPr bwMode="auto">
                  <a:xfrm>
                    <a:off x="3569" y="3659"/>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2325" name="Freeform 5434"/>
                  <p:cNvSpPr>
                    <a:spLocks/>
                  </p:cNvSpPr>
                  <p:nvPr/>
                </p:nvSpPr>
                <p:spPr bwMode="auto">
                  <a:xfrm>
                    <a:off x="3570" y="3659"/>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326" name="Freeform 5435"/>
                  <p:cNvSpPr>
                    <a:spLocks/>
                  </p:cNvSpPr>
                  <p:nvPr/>
                </p:nvSpPr>
                <p:spPr bwMode="auto">
                  <a:xfrm>
                    <a:off x="3570" y="3659"/>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327" name="Freeform 5436"/>
                  <p:cNvSpPr>
                    <a:spLocks/>
                  </p:cNvSpPr>
                  <p:nvPr/>
                </p:nvSpPr>
                <p:spPr bwMode="auto">
                  <a:xfrm>
                    <a:off x="3571" y="3659"/>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2328" name="Freeform 5437"/>
                  <p:cNvSpPr>
                    <a:spLocks/>
                  </p:cNvSpPr>
                  <p:nvPr/>
                </p:nvSpPr>
                <p:spPr bwMode="auto">
                  <a:xfrm>
                    <a:off x="3571" y="3659"/>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329" name="Freeform 5438"/>
                  <p:cNvSpPr>
                    <a:spLocks/>
                  </p:cNvSpPr>
                  <p:nvPr/>
                </p:nvSpPr>
                <p:spPr bwMode="auto">
                  <a:xfrm>
                    <a:off x="3572" y="3658"/>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2330" name="Freeform 5439"/>
                  <p:cNvSpPr>
                    <a:spLocks/>
                  </p:cNvSpPr>
                  <p:nvPr/>
                </p:nvSpPr>
                <p:spPr bwMode="auto">
                  <a:xfrm>
                    <a:off x="3572" y="3658"/>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331" name="Freeform 5440"/>
                  <p:cNvSpPr>
                    <a:spLocks/>
                  </p:cNvSpPr>
                  <p:nvPr/>
                </p:nvSpPr>
                <p:spPr bwMode="auto">
                  <a:xfrm>
                    <a:off x="3573" y="3658"/>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332" name="Freeform 5441"/>
                  <p:cNvSpPr>
                    <a:spLocks/>
                  </p:cNvSpPr>
                  <p:nvPr/>
                </p:nvSpPr>
                <p:spPr bwMode="auto">
                  <a:xfrm>
                    <a:off x="3573" y="3658"/>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333" name="Freeform 5442"/>
                  <p:cNvSpPr>
                    <a:spLocks/>
                  </p:cNvSpPr>
                  <p:nvPr/>
                </p:nvSpPr>
                <p:spPr bwMode="auto">
                  <a:xfrm>
                    <a:off x="3574" y="3658"/>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2334" name="Freeform 5443"/>
                  <p:cNvSpPr>
                    <a:spLocks/>
                  </p:cNvSpPr>
                  <p:nvPr/>
                </p:nvSpPr>
                <p:spPr bwMode="auto">
                  <a:xfrm>
                    <a:off x="3574" y="3658"/>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2335" name="Freeform 5444"/>
                  <p:cNvSpPr>
                    <a:spLocks/>
                  </p:cNvSpPr>
                  <p:nvPr/>
                </p:nvSpPr>
                <p:spPr bwMode="auto">
                  <a:xfrm>
                    <a:off x="3575" y="3658"/>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2336" name="Freeform 5445"/>
                  <p:cNvSpPr>
                    <a:spLocks/>
                  </p:cNvSpPr>
                  <p:nvPr/>
                </p:nvSpPr>
                <p:spPr bwMode="auto">
                  <a:xfrm>
                    <a:off x="3575" y="3658"/>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2337" name="Freeform 5446"/>
                  <p:cNvSpPr>
                    <a:spLocks/>
                  </p:cNvSpPr>
                  <p:nvPr/>
                </p:nvSpPr>
                <p:spPr bwMode="auto">
                  <a:xfrm>
                    <a:off x="3576" y="3658"/>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338" name="Freeform 5447"/>
                  <p:cNvSpPr>
                    <a:spLocks/>
                  </p:cNvSpPr>
                  <p:nvPr/>
                </p:nvSpPr>
                <p:spPr bwMode="auto">
                  <a:xfrm>
                    <a:off x="3576" y="3658"/>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2339" name="Freeform 5448"/>
                  <p:cNvSpPr>
                    <a:spLocks/>
                  </p:cNvSpPr>
                  <p:nvPr/>
                </p:nvSpPr>
                <p:spPr bwMode="auto">
                  <a:xfrm>
                    <a:off x="3577" y="3658"/>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340" name="Freeform 5449"/>
                  <p:cNvSpPr>
                    <a:spLocks/>
                  </p:cNvSpPr>
                  <p:nvPr/>
                </p:nvSpPr>
                <p:spPr bwMode="auto">
                  <a:xfrm>
                    <a:off x="3577" y="3658"/>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341" name="Freeform 5450"/>
                  <p:cNvSpPr>
                    <a:spLocks/>
                  </p:cNvSpPr>
                  <p:nvPr/>
                </p:nvSpPr>
                <p:spPr bwMode="auto">
                  <a:xfrm>
                    <a:off x="3578" y="3658"/>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2342" name="Freeform 5451"/>
                  <p:cNvSpPr>
                    <a:spLocks/>
                  </p:cNvSpPr>
                  <p:nvPr/>
                </p:nvSpPr>
                <p:spPr bwMode="auto">
                  <a:xfrm>
                    <a:off x="3578" y="3658"/>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343" name="Freeform 5452"/>
                  <p:cNvSpPr>
                    <a:spLocks/>
                  </p:cNvSpPr>
                  <p:nvPr/>
                </p:nvSpPr>
                <p:spPr bwMode="auto">
                  <a:xfrm>
                    <a:off x="3578" y="3658"/>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344" name="Freeform 5453"/>
                  <p:cNvSpPr>
                    <a:spLocks/>
                  </p:cNvSpPr>
                  <p:nvPr/>
                </p:nvSpPr>
                <p:spPr bwMode="auto">
                  <a:xfrm>
                    <a:off x="3579" y="3658"/>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2345" name="Freeform 5454"/>
                  <p:cNvSpPr>
                    <a:spLocks/>
                  </p:cNvSpPr>
                  <p:nvPr/>
                </p:nvSpPr>
                <p:spPr bwMode="auto">
                  <a:xfrm>
                    <a:off x="3579" y="3658"/>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2346" name="Freeform 5455"/>
                  <p:cNvSpPr>
                    <a:spLocks/>
                  </p:cNvSpPr>
                  <p:nvPr/>
                </p:nvSpPr>
                <p:spPr bwMode="auto">
                  <a:xfrm>
                    <a:off x="3580" y="3658"/>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2347" name="Freeform 5456"/>
                  <p:cNvSpPr>
                    <a:spLocks/>
                  </p:cNvSpPr>
                  <p:nvPr/>
                </p:nvSpPr>
                <p:spPr bwMode="auto">
                  <a:xfrm>
                    <a:off x="3580" y="3658"/>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348" name="Freeform 5457"/>
                  <p:cNvSpPr>
                    <a:spLocks/>
                  </p:cNvSpPr>
                  <p:nvPr/>
                </p:nvSpPr>
                <p:spPr bwMode="auto">
                  <a:xfrm>
                    <a:off x="3581" y="3658"/>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349" name="Freeform 5458"/>
                  <p:cNvSpPr>
                    <a:spLocks/>
                  </p:cNvSpPr>
                  <p:nvPr/>
                </p:nvSpPr>
                <p:spPr bwMode="auto">
                  <a:xfrm>
                    <a:off x="3581" y="3658"/>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2350" name="Freeform 5459"/>
                  <p:cNvSpPr>
                    <a:spLocks/>
                  </p:cNvSpPr>
                  <p:nvPr/>
                </p:nvSpPr>
                <p:spPr bwMode="auto">
                  <a:xfrm>
                    <a:off x="3582" y="3658"/>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2351" name="Freeform 5460"/>
                  <p:cNvSpPr>
                    <a:spLocks/>
                  </p:cNvSpPr>
                  <p:nvPr/>
                </p:nvSpPr>
                <p:spPr bwMode="auto">
                  <a:xfrm>
                    <a:off x="3582" y="3658"/>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2352" name="Freeform 5461"/>
                  <p:cNvSpPr>
                    <a:spLocks/>
                  </p:cNvSpPr>
                  <p:nvPr/>
                </p:nvSpPr>
                <p:spPr bwMode="auto">
                  <a:xfrm>
                    <a:off x="3583" y="3658"/>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353" name="Freeform 5462"/>
                  <p:cNvSpPr>
                    <a:spLocks/>
                  </p:cNvSpPr>
                  <p:nvPr/>
                </p:nvSpPr>
                <p:spPr bwMode="auto">
                  <a:xfrm>
                    <a:off x="3583" y="3658"/>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2354" name="Freeform 5463"/>
                  <p:cNvSpPr>
                    <a:spLocks/>
                  </p:cNvSpPr>
                  <p:nvPr/>
                </p:nvSpPr>
                <p:spPr bwMode="auto">
                  <a:xfrm>
                    <a:off x="3583" y="3658"/>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355" name="Freeform 5464"/>
                  <p:cNvSpPr>
                    <a:spLocks/>
                  </p:cNvSpPr>
                  <p:nvPr/>
                </p:nvSpPr>
                <p:spPr bwMode="auto">
                  <a:xfrm>
                    <a:off x="3584" y="3658"/>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356" name="Freeform 5465"/>
                  <p:cNvSpPr>
                    <a:spLocks/>
                  </p:cNvSpPr>
                  <p:nvPr/>
                </p:nvSpPr>
                <p:spPr bwMode="auto">
                  <a:xfrm>
                    <a:off x="3584" y="3658"/>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2357" name="Freeform 5466"/>
                  <p:cNvSpPr>
                    <a:spLocks/>
                  </p:cNvSpPr>
                  <p:nvPr/>
                </p:nvSpPr>
                <p:spPr bwMode="auto">
                  <a:xfrm>
                    <a:off x="3585" y="3658"/>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2358" name="Freeform 5467"/>
                  <p:cNvSpPr>
                    <a:spLocks/>
                  </p:cNvSpPr>
                  <p:nvPr/>
                </p:nvSpPr>
                <p:spPr bwMode="auto">
                  <a:xfrm>
                    <a:off x="3585" y="3658"/>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2359" name="Freeform 5468"/>
                  <p:cNvSpPr>
                    <a:spLocks/>
                  </p:cNvSpPr>
                  <p:nvPr/>
                </p:nvSpPr>
                <p:spPr bwMode="auto">
                  <a:xfrm>
                    <a:off x="3586" y="3658"/>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2360" name="Freeform 5469"/>
                  <p:cNvSpPr>
                    <a:spLocks/>
                  </p:cNvSpPr>
                  <p:nvPr/>
                </p:nvSpPr>
                <p:spPr bwMode="auto">
                  <a:xfrm>
                    <a:off x="3586" y="3658"/>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2361" name="Freeform 5470"/>
                  <p:cNvSpPr>
                    <a:spLocks/>
                  </p:cNvSpPr>
                  <p:nvPr/>
                </p:nvSpPr>
                <p:spPr bwMode="auto">
                  <a:xfrm>
                    <a:off x="3587" y="3658"/>
                    <a:ext cx="1" cy="1"/>
                  </a:xfrm>
                  <a:custGeom>
                    <a:avLst/>
                    <a:gdLst>
                      <a:gd name="T0" fmla="*/ 0 w 4"/>
                      <a:gd name="T1" fmla="*/ 0 h 2"/>
                      <a:gd name="T2" fmla="*/ 3 w 4"/>
                      <a:gd name="T3" fmla="*/ 2 h 2"/>
                      <a:gd name="T4" fmla="*/ 4 w 4"/>
                      <a:gd name="T5" fmla="*/ 2 h 2"/>
                      <a:gd name="T6" fmla="*/ 0 60000 65536"/>
                      <a:gd name="T7" fmla="*/ 0 60000 65536"/>
                      <a:gd name="T8" fmla="*/ 0 60000 65536"/>
                      <a:gd name="T9" fmla="*/ 0 w 4"/>
                      <a:gd name="T10" fmla="*/ 0 h 2"/>
                      <a:gd name="T11" fmla="*/ 4 w 4"/>
                      <a:gd name="T12" fmla="*/ 2 h 2"/>
                    </a:gdLst>
                    <a:ahLst/>
                    <a:cxnLst>
                      <a:cxn ang="T6">
                        <a:pos x="T0" y="T1"/>
                      </a:cxn>
                      <a:cxn ang="T7">
                        <a:pos x="T2" y="T3"/>
                      </a:cxn>
                      <a:cxn ang="T8">
                        <a:pos x="T4" y="T5"/>
                      </a:cxn>
                    </a:cxnLst>
                    <a:rect l="T9" t="T10" r="T11" b="T12"/>
                    <a:pathLst>
                      <a:path w="4" h="2">
                        <a:moveTo>
                          <a:pt x="0" y="0"/>
                        </a:moveTo>
                        <a:lnTo>
                          <a:pt x="3" y="2"/>
                        </a:lnTo>
                        <a:lnTo>
                          <a:pt x="4" y="2"/>
                        </a:lnTo>
                      </a:path>
                    </a:pathLst>
                  </a:custGeom>
                  <a:noFill/>
                  <a:ln w="6350">
                    <a:solidFill>
                      <a:srgbClr val="0C0CFF"/>
                    </a:solidFill>
                    <a:prstDash val="solid"/>
                    <a:round/>
                    <a:headEnd/>
                    <a:tailEnd/>
                  </a:ln>
                </p:spPr>
                <p:txBody>
                  <a:bodyPr/>
                  <a:lstStyle/>
                  <a:p>
                    <a:endParaRPr lang="en-US"/>
                  </a:p>
                </p:txBody>
              </p:sp>
              <p:sp>
                <p:nvSpPr>
                  <p:cNvPr id="2362" name="Freeform 5471"/>
                  <p:cNvSpPr>
                    <a:spLocks/>
                  </p:cNvSpPr>
                  <p:nvPr/>
                </p:nvSpPr>
                <p:spPr bwMode="auto">
                  <a:xfrm>
                    <a:off x="3587" y="3658"/>
                    <a:ext cx="1" cy="1"/>
                  </a:xfrm>
                  <a:custGeom>
                    <a:avLst/>
                    <a:gdLst>
                      <a:gd name="T0" fmla="*/ 0 w 3"/>
                      <a:gd name="T1" fmla="*/ 0 h 2"/>
                      <a:gd name="T2" fmla="*/ 2 w 3"/>
                      <a:gd name="T3" fmla="*/ 2 h 2"/>
                      <a:gd name="T4" fmla="*/ 3 w 3"/>
                      <a:gd name="T5" fmla="*/ 2 h 2"/>
                      <a:gd name="T6" fmla="*/ 0 60000 65536"/>
                      <a:gd name="T7" fmla="*/ 0 60000 65536"/>
                      <a:gd name="T8" fmla="*/ 0 60000 65536"/>
                      <a:gd name="T9" fmla="*/ 0 w 3"/>
                      <a:gd name="T10" fmla="*/ 0 h 2"/>
                      <a:gd name="T11" fmla="*/ 3 w 3"/>
                      <a:gd name="T12" fmla="*/ 2 h 2"/>
                    </a:gdLst>
                    <a:ahLst/>
                    <a:cxnLst>
                      <a:cxn ang="T6">
                        <a:pos x="T0" y="T1"/>
                      </a:cxn>
                      <a:cxn ang="T7">
                        <a:pos x="T2" y="T3"/>
                      </a:cxn>
                      <a:cxn ang="T8">
                        <a:pos x="T4" y="T5"/>
                      </a:cxn>
                    </a:cxnLst>
                    <a:rect l="T9" t="T10" r="T11" b="T12"/>
                    <a:pathLst>
                      <a:path w="3" h="2">
                        <a:moveTo>
                          <a:pt x="0" y="0"/>
                        </a:moveTo>
                        <a:lnTo>
                          <a:pt x="2" y="2"/>
                        </a:lnTo>
                        <a:lnTo>
                          <a:pt x="3" y="2"/>
                        </a:lnTo>
                      </a:path>
                    </a:pathLst>
                  </a:custGeom>
                  <a:noFill/>
                  <a:ln w="6350">
                    <a:solidFill>
                      <a:srgbClr val="0C0CFF"/>
                    </a:solidFill>
                    <a:prstDash val="solid"/>
                    <a:round/>
                    <a:headEnd/>
                    <a:tailEnd/>
                  </a:ln>
                </p:spPr>
                <p:txBody>
                  <a:bodyPr/>
                  <a:lstStyle/>
                  <a:p>
                    <a:endParaRPr lang="en-US"/>
                  </a:p>
                </p:txBody>
              </p:sp>
              <p:sp>
                <p:nvSpPr>
                  <p:cNvPr id="2363" name="Freeform 5472"/>
                  <p:cNvSpPr>
                    <a:spLocks/>
                  </p:cNvSpPr>
                  <p:nvPr/>
                </p:nvSpPr>
                <p:spPr bwMode="auto">
                  <a:xfrm>
                    <a:off x="3588" y="3659"/>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2364" name="Freeform 5473"/>
                  <p:cNvSpPr>
                    <a:spLocks/>
                  </p:cNvSpPr>
                  <p:nvPr/>
                </p:nvSpPr>
                <p:spPr bwMode="auto">
                  <a:xfrm>
                    <a:off x="3588" y="3659"/>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365" name="Freeform 5474"/>
                  <p:cNvSpPr>
                    <a:spLocks/>
                  </p:cNvSpPr>
                  <p:nvPr/>
                </p:nvSpPr>
                <p:spPr bwMode="auto">
                  <a:xfrm>
                    <a:off x="3589" y="3659"/>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366" name="Freeform 5475"/>
                  <p:cNvSpPr>
                    <a:spLocks/>
                  </p:cNvSpPr>
                  <p:nvPr/>
                </p:nvSpPr>
                <p:spPr bwMode="auto">
                  <a:xfrm>
                    <a:off x="3589" y="3659"/>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2367" name="Freeform 5476"/>
                  <p:cNvSpPr>
                    <a:spLocks/>
                  </p:cNvSpPr>
                  <p:nvPr/>
                </p:nvSpPr>
                <p:spPr bwMode="auto">
                  <a:xfrm>
                    <a:off x="3589" y="3659"/>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2368" name="Freeform 5477"/>
                  <p:cNvSpPr>
                    <a:spLocks/>
                  </p:cNvSpPr>
                  <p:nvPr/>
                </p:nvSpPr>
                <p:spPr bwMode="auto">
                  <a:xfrm>
                    <a:off x="3590" y="3658"/>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2369" name="Freeform 5478"/>
                  <p:cNvSpPr>
                    <a:spLocks/>
                  </p:cNvSpPr>
                  <p:nvPr/>
                </p:nvSpPr>
                <p:spPr bwMode="auto">
                  <a:xfrm>
                    <a:off x="3590" y="3658"/>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370" name="Freeform 5479"/>
                  <p:cNvSpPr>
                    <a:spLocks/>
                  </p:cNvSpPr>
                  <p:nvPr/>
                </p:nvSpPr>
                <p:spPr bwMode="auto">
                  <a:xfrm>
                    <a:off x="3591" y="3658"/>
                    <a:ext cx="1" cy="1"/>
                  </a:xfrm>
                  <a:custGeom>
                    <a:avLst/>
                    <a:gdLst>
                      <a:gd name="T0" fmla="*/ 0 w 3"/>
                      <a:gd name="T1" fmla="*/ 0 h 2"/>
                      <a:gd name="T2" fmla="*/ 2 w 3"/>
                      <a:gd name="T3" fmla="*/ 2 h 2"/>
                      <a:gd name="T4" fmla="*/ 3 w 3"/>
                      <a:gd name="T5" fmla="*/ 2 h 2"/>
                      <a:gd name="T6" fmla="*/ 0 60000 65536"/>
                      <a:gd name="T7" fmla="*/ 0 60000 65536"/>
                      <a:gd name="T8" fmla="*/ 0 60000 65536"/>
                      <a:gd name="T9" fmla="*/ 0 w 3"/>
                      <a:gd name="T10" fmla="*/ 0 h 2"/>
                      <a:gd name="T11" fmla="*/ 3 w 3"/>
                      <a:gd name="T12" fmla="*/ 2 h 2"/>
                    </a:gdLst>
                    <a:ahLst/>
                    <a:cxnLst>
                      <a:cxn ang="T6">
                        <a:pos x="T0" y="T1"/>
                      </a:cxn>
                      <a:cxn ang="T7">
                        <a:pos x="T2" y="T3"/>
                      </a:cxn>
                      <a:cxn ang="T8">
                        <a:pos x="T4" y="T5"/>
                      </a:cxn>
                    </a:cxnLst>
                    <a:rect l="T9" t="T10" r="T11" b="T12"/>
                    <a:pathLst>
                      <a:path w="3" h="2">
                        <a:moveTo>
                          <a:pt x="0" y="0"/>
                        </a:moveTo>
                        <a:lnTo>
                          <a:pt x="2" y="2"/>
                        </a:lnTo>
                        <a:lnTo>
                          <a:pt x="3" y="2"/>
                        </a:lnTo>
                      </a:path>
                    </a:pathLst>
                  </a:custGeom>
                  <a:noFill/>
                  <a:ln w="6350">
                    <a:solidFill>
                      <a:srgbClr val="0C0CFF"/>
                    </a:solidFill>
                    <a:prstDash val="solid"/>
                    <a:round/>
                    <a:headEnd/>
                    <a:tailEnd/>
                  </a:ln>
                </p:spPr>
                <p:txBody>
                  <a:bodyPr/>
                  <a:lstStyle/>
                  <a:p>
                    <a:endParaRPr lang="en-US"/>
                  </a:p>
                </p:txBody>
              </p:sp>
              <p:sp>
                <p:nvSpPr>
                  <p:cNvPr id="2371" name="Freeform 5480"/>
                  <p:cNvSpPr>
                    <a:spLocks/>
                  </p:cNvSpPr>
                  <p:nvPr/>
                </p:nvSpPr>
                <p:spPr bwMode="auto">
                  <a:xfrm>
                    <a:off x="3591" y="3659"/>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2372" name="Freeform 5481"/>
                  <p:cNvSpPr>
                    <a:spLocks/>
                  </p:cNvSpPr>
                  <p:nvPr/>
                </p:nvSpPr>
                <p:spPr bwMode="auto">
                  <a:xfrm>
                    <a:off x="3592" y="3659"/>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2373" name="Freeform 5482"/>
                  <p:cNvSpPr>
                    <a:spLocks/>
                  </p:cNvSpPr>
                  <p:nvPr/>
                </p:nvSpPr>
                <p:spPr bwMode="auto">
                  <a:xfrm>
                    <a:off x="3592" y="3659"/>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2374" name="Freeform 5483"/>
                  <p:cNvSpPr>
                    <a:spLocks/>
                  </p:cNvSpPr>
                  <p:nvPr/>
                </p:nvSpPr>
                <p:spPr bwMode="auto">
                  <a:xfrm>
                    <a:off x="3593" y="3659"/>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2375" name="Freeform 5484"/>
                  <p:cNvSpPr>
                    <a:spLocks/>
                  </p:cNvSpPr>
                  <p:nvPr/>
                </p:nvSpPr>
                <p:spPr bwMode="auto">
                  <a:xfrm>
                    <a:off x="3593" y="3659"/>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2376" name="Freeform 5485"/>
                  <p:cNvSpPr>
                    <a:spLocks/>
                  </p:cNvSpPr>
                  <p:nvPr/>
                </p:nvSpPr>
                <p:spPr bwMode="auto">
                  <a:xfrm>
                    <a:off x="3594" y="3660"/>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377" name="Freeform 5486"/>
                  <p:cNvSpPr>
                    <a:spLocks/>
                  </p:cNvSpPr>
                  <p:nvPr/>
                </p:nvSpPr>
                <p:spPr bwMode="auto">
                  <a:xfrm>
                    <a:off x="3594" y="3660"/>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378" name="Freeform 5487"/>
                  <p:cNvSpPr>
                    <a:spLocks/>
                  </p:cNvSpPr>
                  <p:nvPr/>
                </p:nvSpPr>
                <p:spPr bwMode="auto">
                  <a:xfrm>
                    <a:off x="3595" y="3660"/>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379" name="Freeform 5488"/>
                  <p:cNvSpPr>
                    <a:spLocks/>
                  </p:cNvSpPr>
                  <p:nvPr/>
                </p:nvSpPr>
                <p:spPr bwMode="auto">
                  <a:xfrm>
                    <a:off x="3595" y="3660"/>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380" name="Freeform 5489"/>
                  <p:cNvSpPr>
                    <a:spLocks/>
                  </p:cNvSpPr>
                  <p:nvPr/>
                </p:nvSpPr>
                <p:spPr bwMode="auto">
                  <a:xfrm>
                    <a:off x="3596" y="3660"/>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381" name="Freeform 5490"/>
                  <p:cNvSpPr>
                    <a:spLocks/>
                  </p:cNvSpPr>
                  <p:nvPr/>
                </p:nvSpPr>
                <p:spPr bwMode="auto">
                  <a:xfrm>
                    <a:off x="3596" y="3660"/>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382" name="Freeform 5491"/>
                  <p:cNvSpPr>
                    <a:spLocks/>
                  </p:cNvSpPr>
                  <p:nvPr/>
                </p:nvSpPr>
                <p:spPr bwMode="auto">
                  <a:xfrm>
                    <a:off x="3596" y="3660"/>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2383" name="Freeform 5492"/>
                  <p:cNvSpPr>
                    <a:spLocks/>
                  </p:cNvSpPr>
                  <p:nvPr/>
                </p:nvSpPr>
                <p:spPr bwMode="auto">
                  <a:xfrm>
                    <a:off x="3597" y="3660"/>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2384" name="Freeform 5493"/>
                  <p:cNvSpPr>
                    <a:spLocks/>
                  </p:cNvSpPr>
                  <p:nvPr/>
                </p:nvSpPr>
                <p:spPr bwMode="auto">
                  <a:xfrm>
                    <a:off x="3597" y="3660"/>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2385" name="Freeform 5494"/>
                  <p:cNvSpPr>
                    <a:spLocks/>
                  </p:cNvSpPr>
                  <p:nvPr/>
                </p:nvSpPr>
                <p:spPr bwMode="auto">
                  <a:xfrm>
                    <a:off x="3598" y="3660"/>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2386" name="Freeform 5495"/>
                  <p:cNvSpPr>
                    <a:spLocks/>
                  </p:cNvSpPr>
                  <p:nvPr/>
                </p:nvSpPr>
                <p:spPr bwMode="auto">
                  <a:xfrm>
                    <a:off x="3598" y="3660"/>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2387" name="Freeform 5496"/>
                  <p:cNvSpPr>
                    <a:spLocks/>
                  </p:cNvSpPr>
                  <p:nvPr/>
                </p:nvSpPr>
                <p:spPr bwMode="auto">
                  <a:xfrm>
                    <a:off x="3599" y="3660"/>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2388" name="Freeform 5497"/>
                  <p:cNvSpPr>
                    <a:spLocks/>
                  </p:cNvSpPr>
                  <p:nvPr/>
                </p:nvSpPr>
                <p:spPr bwMode="auto">
                  <a:xfrm>
                    <a:off x="3599" y="3660"/>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2389" name="Freeform 5498"/>
                  <p:cNvSpPr>
                    <a:spLocks/>
                  </p:cNvSpPr>
                  <p:nvPr/>
                </p:nvSpPr>
                <p:spPr bwMode="auto">
                  <a:xfrm>
                    <a:off x="3600" y="3660"/>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390" name="Freeform 5499"/>
                  <p:cNvSpPr>
                    <a:spLocks/>
                  </p:cNvSpPr>
                  <p:nvPr/>
                </p:nvSpPr>
                <p:spPr bwMode="auto">
                  <a:xfrm>
                    <a:off x="3600" y="3660"/>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391" name="Freeform 5500"/>
                  <p:cNvSpPr>
                    <a:spLocks/>
                  </p:cNvSpPr>
                  <p:nvPr/>
                </p:nvSpPr>
                <p:spPr bwMode="auto">
                  <a:xfrm>
                    <a:off x="3601" y="3660"/>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392" name="Freeform 5501"/>
                  <p:cNvSpPr>
                    <a:spLocks/>
                  </p:cNvSpPr>
                  <p:nvPr/>
                </p:nvSpPr>
                <p:spPr bwMode="auto">
                  <a:xfrm>
                    <a:off x="3601" y="3660"/>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393" name="Freeform 5502"/>
                  <p:cNvSpPr>
                    <a:spLocks/>
                  </p:cNvSpPr>
                  <p:nvPr/>
                </p:nvSpPr>
                <p:spPr bwMode="auto">
                  <a:xfrm>
                    <a:off x="3602" y="3660"/>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2394" name="Freeform 5503"/>
                  <p:cNvSpPr>
                    <a:spLocks/>
                  </p:cNvSpPr>
                  <p:nvPr/>
                </p:nvSpPr>
                <p:spPr bwMode="auto">
                  <a:xfrm>
                    <a:off x="3602" y="3660"/>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395" name="Freeform 5504"/>
                  <p:cNvSpPr>
                    <a:spLocks/>
                  </p:cNvSpPr>
                  <p:nvPr/>
                </p:nvSpPr>
                <p:spPr bwMode="auto">
                  <a:xfrm>
                    <a:off x="3602" y="3660"/>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396" name="Freeform 5505"/>
                  <p:cNvSpPr>
                    <a:spLocks/>
                  </p:cNvSpPr>
                  <p:nvPr/>
                </p:nvSpPr>
                <p:spPr bwMode="auto">
                  <a:xfrm>
                    <a:off x="3603" y="3660"/>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2397" name="Freeform 5506"/>
                  <p:cNvSpPr>
                    <a:spLocks/>
                  </p:cNvSpPr>
                  <p:nvPr/>
                </p:nvSpPr>
                <p:spPr bwMode="auto">
                  <a:xfrm>
                    <a:off x="3603" y="3660"/>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2398" name="Freeform 5507"/>
                  <p:cNvSpPr>
                    <a:spLocks/>
                  </p:cNvSpPr>
                  <p:nvPr/>
                </p:nvSpPr>
                <p:spPr bwMode="auto">
                  <a:xfrm>
                    <a:off x="3604" y="3660"/>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399" name="Freeform 5508"/>
                  <p:cNvSpPr>
                    <a:spLocks/>
                  </p:cNvSpPr>
                  <p:nvPr/>
                </p:nvSpPr>
                <p:spPr bwMode="auto">
                  <a:xfrm>
                    <a:off x="3604" y="3660"/>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400" name="Freeform 5509"/>
                  <p:cNvSpPr>
                    <a:spLocks/>
                  </p:cNvSpPr>
                  <p:nvPr/>
                </p:nvSpPr>
                <p:spPr bwMode="auto">
                  <a:xfrm>
                    <a:off x="3605" y="3660"/>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401" name="Freeform 5510"/>
                  <p:cNvSpPr>
                    <a:spLocks/>
                  </p:cNvSpPr>
                  <p:nvPr/>
                </p:nvSpPr>
                <p:spPr bwMode="auto">
                  <a:xfrm>
                    <a:off x="3605" y="3660"/>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2402" name="Freeform 5511"/>
                  <p:cNvSpPr>
                    <a:spLocks/>
                  </p:cNvSpPr>
                  <p:nvPr/>
                </p:nvSpPr>
                <p:spPr bwMode="auto">
                  <a:xfrm>
                    <a:off x="3606" y="3660"/>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2403" name="Freeform 5512"/>
                  <p:cNvSpPr>
                    <a:spLocks/>
                  </p:cNvSpPr>
                  <p:nvPr/>
                </p:nvSpPr>
                <p:spPr bwMode="auto">
                  <a:xfrm>
                    <a:off x="3606" y="3660"/>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2404" name="Freeform 5513"/>
                  <p:cNvSpPr>
                    <a:spLocks/>
                  </p:cNvSpPr>
                  <p:nvPr/>
                </p:nvSpPr>
                <p:spPr bwMode="auto">
                  <a:xfrm>
                    <a:off x="3607" y="3660"/>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405" name="Freeform 5514"/>
                  <p:cNvSpPr>
                    <a:spLocks/>
                  </p:cNvSpPr>
                  <p:nvPr/>
                </p:nvSpPr>
                <p:spPr bwMode="auto">
                  <a:xfrm>
                    <a:off x="3607" y="3660"/>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406" name="Freeform 5515"/>
                  <p:cNvSpPr>
                    <a:spLocks/>
                  </p:cNvSpPr>
                  <p:nvPr/>
                </p:nvSpPr>
                <p:spPr bwMode="auto">
                  <a:xfrm>
                    <a:off x="3608" y="3660"/>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2407" name="Freeform 5516"/>
                  <p:cNvSpPr>
                    <a:spLocks/>
                  </p:cNvSpPr>
                  <p:nvPr/>
                </p:nvSpPr>
                <p:spPr bwMode="auto">
                  <a:xfrm>
                    <a:off x="3608" y="3659"/>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2408" name="Freeform 5517"/>
                  <p:cNvSpPr>
                    <a:spLocks/>
                  </p:cNvSpPr>
                  <p:nvPr/>
                </p:nvSpPr>
                <p:spPr bwMode="auto">
                  <a:xfrm>
                    <a:off x="3608" y="3659"/>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2409" name="Freeform 5518"/>
                  <p:cNvSpPr>
                    <a:spLocks/>
                  </p:cNvSpPr>
                  <p:nvPr/>
                </p:nvSpPr>
                <p:spPr bwMode="auto">
                  <a:xfrm>
                    <a:off x="3609" y="3659"/>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2410" name="Freeform 5519"/>
                  <p:cNvSpPr>
                    <a:spLocks/>
                  </p:cNvSpPr>
                  <p:nvPr/>
                </p:nvSpPr>
                <p:spPr bwMode="auto">
                  <a:xfrm>
                    <a:off x="3609" y="3659"/>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411" name="Freeform 5520"/>
                  <p:cNvSpPr>
                    <a:spLocks/>
                  </p:cNvSpPr>
                  <p:nvPr/>
                </p:nvSpPr>
                <p:spPr bwMode="auto">
                  <a:xfrm>
                    <a:off x="3610" y="3659"/>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412" name="Freeform 5521"/>
                  <p:cNvSpPr>
                    <a:spLocks/>
                  </p:cNvSpPr>
                  <p:nvPr/>
                </p:nvSpPr>
                <p:spPr bwMode="auto">
                  <a:xfrm>
                    <a:off x="3610" y="3659"/>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2413" name="Freeform 5522"/>
                  <p:cNvSpPr>
                    <a:spLocks/>
                  </p:cNvSpPr>
                  <p:nvPr/>
                </p:nvSpPr>
                <p:spPr bwMode="auto">
                  <a:xfrm>
                    <a:off x="3611" y="3659"/>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414" name="Freeform 5523"/>
                  <p:cNvSpPr>
                    <a:spLocks/>
                  </p:cNvSpPr>
                  <p:nvPr/>
                </p:nvSpPr>
                <p:spPr bwMode="auto">
                  <a:xfrm>
                    <a:off x="3611" y="3659"/>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2415" name="Freeform 5524"/>
                  <p:cNvSpPr>
                    <a:spLocks/>
                  </p:cNvSpPr>
                  <p:nvPr/>
                </p:nvSpPr>
                <p:spPr bwMode="auto">
                  <a:xfrm>
                    <a:off x="3612" y="3659"/>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416" name="Freeform 5525"/>
                  <p:cNvSpPr>
                    <a:spLocks/>
                  </p:cNvSpPr>
                  <p:nvPr/>
                </p:nvSpPr>
                <p:spPr bwMode="auto">
                  <a:xfrm>
                    <a:off x="3612" y="3659"/>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417" name="Freeform 5526"/>
                  <p:cNvSpPr>
                    <a:spLocks/>
                  </p:cNvSpPr>
                  <p:nvPr/>
                </p:nvSpPr>
                <p:spPr bwMode="auto">
                  <a:xfrm>
                    <a:off x="3613" y="3659"/>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2418" name="Freeform 5527"/>
                  <p:cNvSpPr>
                    <a:spLocks/>
                  </p:cNvSpPr>
                  <p:nvPr/>
                </p:nvSpPr>
                <p:spPr bwMode="auto">
                  <a:xfrm>
                    <a:off x="3613" y="3659"/>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2419" name="Freeform 5528"/>
                  <p:cNvSpPr>
                    <a:spLocks/>
                  </p:cNvSpPr>
                  <p:nvPr/>
                </p:nvSpPr>
                <p:spPr bwMode="auto">
                  <a:xfrm>
                    <a:off x="3613" y="3659"/>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2420" name="Freeform 5529"/>
                  <p:cNvSpPr>
                    <a:spLocks/>
                  </p:cNvSpPr>
                  <p:nvPr/>
                </p:nvSpPr>
                <p:spPr bwMode="auto">
                  <a:xfrm>
                    <a:off x="3614" y="3659"/>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2421" name="Freeform 5530"/>
                  <p:cNvSpPr>
                    <a:spLocks/>
                  </p:cNvSpPr>
                  <p:nvPr/>
                </p:nvSpPr>
                <p:spPr bwMode="auto">
                  <a:xfrm>
                    <a:off x="3614" y="3659"/>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2422" name="Freeform 5531"/>
                  <p:cNvSpPr>
                    <a:spLocks/>
                  </p:cNvSpPr>
                  <p:nvPr/>
                </p:nvSpPr>
                <p:spPr bwMode="auto">
                  <a:xfrm>
                    <a:off x="3615" y="3659"/>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2423" name="Freeform 5532"/>
                  <p:cNvSpPr>
                    <a:spLocks/>
                  </p:cNvSpPr>
                  <p:nvPr/>
                </p:nvSpPr>
                <p:spPr bwMode="auto">
                  <a:xfrm>
                    <a:off x="3615" y="3659"/>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2424" name="Freeform 5533"/>
                  <p:cNvSpPr>
                    <a:spLocks/>
                  </p:cNvSpPr>
                  <p:nvPr/>
                </p:nvSpPr>
                <p:spPr bwMode="auto">
                  <a:xfrm>
                    <a:off x="3616" y="3659"/>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425" name="Freeform 5534"/>
                  <p:cNvSpPr>
                    <a:spLocks/>
                  </p:cNvSpPr>
                  <p:nvPr/>
                </p:nvSpPr>
                <p:spPr bwMode="auto">
                  <a:xfrm>
                    <a:off x="3616" y="3659"/>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2426" name="Freeform 5535"/>
                  <p:cNvSpPr>
                    <a:spLocks/>
                  </p:cNvSpPr>
                  <p:nvPr/>
                </p:nvSpPr>
                <p:spPr bwMode="auto">
                  <a:xfrm>
                    <a:off x="3617" y="3659"/>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2427" name="Freeform 5536"/>
                  <p:cNvSpPr>
                    <a:spLocks/>
                  </p:cNvSpPr>
                  <p:nvPr/>
                </p:nvSpPr>
                <p:spPr bwMode="auto">
                  <a:xfrm>
                    <a:off x="3617" y="3659"/>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428" name="Freeform 5537"/>
                  <p:cNvSpPr>
                    <a:spLocks/>
                  </p:cNvSpPr>
                  <p:nvPr/>
                </p:nvSpPr>
                <p:spPr bwMode="auto">
                  <a:xfrm>
                    <a:off x="3618" y="3659"/>
                    <a:ext cx="1" cy="1"/>
                  </a:xfrm>
                  <a:custGeom>
                    <a:avLst/>
                    <a:gdLst>
                      <a:gd name="T0" fmla="*/ 0 w 3"/>
                      <a:gd name="T1" fmla="*/ 0 h 2"/>
                      <a:gd name="T2" fmla="*/ 2 w 3"/>
                      <a:gd name="T3" fmla="*/ 2 h 2"/>
                      <a:gd name="T4" fmla="*/ 3 w 3"/>
                      <a:gd name="T5" fmla="*/ 2 h 2"/>
                      <a:gd name="T6" fmla="*/ 0 60000 65536"/>
                      <a:gd name="T7" fmla="*/ 0 60000 65536"/>
                      <a:gd name="T8" fmla="*/ 0 60000 65536"/>
                      <a:gd name="T9" fmla="*/ 0 w 3"/>
                      <a:gd name="T10" fmla="*/ 0 h 2"/>
                      <a:gd name="T11" fmla="*/ 3 w 3"/>
                      <a:gd name="T12" fmla="*/ 2 h 2"/>
                    </a:gdLst>
                    <a:ahLst/>
                    <a:cxnLst>
                      <a:cxn ang="T6">
                        <a:pos x="T0" y="T1"/>
                      </a:cxn>
                      <a:cxn ang="T7">
                        <a:pos x="T2" y="T3"/>
                      </a:cxn>
                      <a:cxn ang="T8">
                        <a:pos x="T4" y="T5"/>
                      </a:cxn>
                    </a:cxnLst>
                    <a:rect l="T9" t="T10" r="T11" b="T12"/>
                    <a:pathLst>
                      <a:path w="3" h="2">
                        <a:moveTo>
                          <a:pt x="0" y="0"/>
                        </a:moveTo>
                        <a:lnTo>
                          <a:pt x="2" y="2"/>
                        </a:lnTo>
                        <a:lnTo>
                          <a:pt x="3" y="2"/>
                        </a:lnTo>
                      </a:path>
                    </a:pathLst>
                  </a:custGeom>
                  <a:noFill/>
                  <a:ln w="6350">
                    <a:solidFill>
                      <a:srgbClr val="0C0CFF"/>
                    </a:solidFill>
                    <a:prstDash val="solid"/>
                    <a:round/>
                    <a:headEnd/>
                    <a:tailEnd/>
                  </a:ln>
                </p:spPr>
                <p:txBody>
                  <a:bodyPr/>
                  <a:lstStyle/>
                  <a:p>
                    <a:endParaRPr lang="en-US"/>
                  </a:p>
                </p:txBody>
              </p:sp>
              <p:sp>
                <p:nvSpPr>
                  <p:cNvPr id="2429" name="Freeform 5538"/>
                  <p:cNvSpPr>
                    <a:spLocks/>
                  </p:cNvSpPr>
                  <p:nvPr/>
                </p:nvSpPr>
                <p:spPr bwMode="auto">
                  <a:xfrm>
                    <a:off x="3618" y="3659"/>
                    <a:ext cx="1" cy="1"/>
                  </a:xfrm>
                  <a:custGeom>
                    <a:avLst/>
                    <a:gdLst>
                      <a:gd name="T0" fmla="*/ 0 w 4"/>
                      <a:gd name="T1" fmla="*/ 0 h 2"/>
                      <a:gd name="T2" fmla="*/ 3 w 4"/>
                      <a:gd name="T3" fmla="*/ 2 h 2"/>
                      <a:gd name="T4" fmla="*/ 4 w 4"/>
                      <a:gd name="T5" fmla="*/ 2 h 2"/>
                      <a:gd name="T6" fmla="*/ 0 60000 65536"/>
                      <a:gd name="T7" fmla="*/ 0 60000 65536"/>
                      <a:gd name="T8" fmla="*/ 0 60000 65536"/>
                      <a:gd name="T9" fmla="*/ 0 w 4"/>
                      <a:gd name="T10" fmla="*/ 0 h 2"/>
                      <a:gd name="T11" fmla="*/ 4 w 4"/>
                      <a:gd name="T12" fmla="*/ 2 h 2"/>
                    </a:gdLst>
                    <a:ahLst/>
                    <a:cxnLst>
                      <a:cxn ang="T6">
                        <a:pos x="T0" y="T1"/>
                      </a:cxn>
                      <a:cxn ang="T7">
                        <a:pos x="T2" y="T3"/>
                      </a:cxn>
                      <a:cxn ang="T8">
                        <a:pos x="T4" y="T5"/>
                      </a:cxn>
                    </a:cxnLst>
                    <a:rect l="T9" t="T10" r="T11" b="T12"/>
                    <a:pathLst>
                      <a:path w="4" h="2">
                        <a:moveTo>
                          <a:pt x="0" y="0"/>
                        </a:moveTo>
                        <a:lnTo>
                          <a:pt x="3" y="2"/>
                        </a:lnTo>
                        <a:lnTo>
                          <a:pt x="4" y="2"/>
                        </a:lnTo>
                      </a:path>
                    </a:pathLst>
                  </a:custGeom>
                  <a:noFill/>
                  <a:ln w="6350">
                    <a:solidFill>
                      <a:srgbClr val="0C0CFF"/>
                    </a:solidFill>
                    <a:prstDash val="solid"/>
                    <a:round/>
                    <a:headEnd/>
                    <a:tailEnd/>
                  </a:ln>
                </p:spPr>
                <p:txBody>
                  <a:bodyPr/>
                  <a:lstStyle/>
                  <a:p>
                    <a:endParaRPr lang="en-US"/>
                  </a:p>
                </p:txBody>
              </p:sp>
              <p:sp>
                <p:nvSpPr>
                  <p:cNvPr id="2430" name="Freeform 5539"/>
                  <p:cNvSpPr>
                    <a:spLocks/>
                  </p:cNvSpPr>
                  <p:nvPr/>
                </p:nvSpPr>
                <p:spPr bwMode="auto">
                  <a:xfrm>
                    <a:off x="3619" y="3659"/>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431" name="Freeform 5540"/>
                  <p:cNvSpPr>
                    <a:spLocks/>
                  </p:cNvSpPr>
                  <p:nvPr/>
                </p:nvSpPr>
                <p:spPr bwMode="auto">
                  <a:xfrm>
                    <a:off x="3619" y="3659"/>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2432" name="Freeform 5541"/>
                  <p:cNvSpPr>
                    <a:spLocks/>
                  </p:cNvSpPr>
                  <p:nvPr/>
                </p:nvSpPr>
                <p:spPr bwMode="auto">
                  <a:xfrm>
                    <a:off x="3620" y="3659"/>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2433" name="Freeform 5542"/>
                  <p:cNvSpPr>
                    <a:spLocks/>
                  </p:cNvSpPr>
                  <p:nvPr/>
                </p:nvSpPr>
                <p:spPr bwMode="auto">
                  <a:xfrm>
                    <a:off x="3620" y="3659"/>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434" name="Freeform 5543"/>
                  <p:cNvSpPr>
                    <a:spLocks/>
                  </p:cNvSpPr>
                  <p:nvPr/>
                </p:nvSpPr>
                <p:spPr bwMode="auto">
                  <a:xfrm>
                    <a:off x="3621" y="3659"/>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435" name="Freeform 5544"/>
                  <p:cNvSpPr>
                    <a:spLocks/>
                  </p:cNvSpPr>
                  <p:nvPr/>
                </p:nvSpPr>
                <p:spPr bwMode="auto">
                  <a:xfrm>
                    <a:off x="3621" y="3659"/>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2436" name="Freeform 5545"/>
                  <p:cNvSpPr>
                    <a:spLocks/>
                  </p:cNvSpPr>
                  <p:nvPr/>
                </p:nvSpPr>
                <p:spPr bwMode="auto">
                  <a:xfrm>
                    <a:off x="3621" y="3659"/>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437" name="Freeform 5546"/>
                  <p:cNvSpPr>
                    <a:spLocks/>
                  </p:cNvSpPr>
                  <p:nvPr/>
                </p:nvSpPr>
                <p:spPr bwMode="auto">
                  <a:xfrm>
                    <a:off x="3622" y="3659"/>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2438" name="Freeform 5547"/>
                  <p:cNvSpPr>
                    <a:spLocks/>
                  </p:cNvSpPr>
                  <p:nvPr/>
                </p:nvSpPr>
                <p:spPr bwMode="auto">
                  <a:xfrm>
                    <a:off x="3622" y="3659"/>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439" name="Freeform 5548"/>
                  <p:cNvSpPr>
                    <a:spLocks/>
                  </p:cNvSpPr>
                  <p:nvPr/>
                </p:nvSpPr>
                <p:spPr bwMode="auto">
                  <a:xfrm>
                    <a:off x="3623" y="3659"/>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2440" name="Freeform 5549"/>
                  <p:cNvSpPr>
                    <a:spLocks/>
                  </p:cNvSpPr>
                  <p:nvPr/>
                </p:nvSpPr>
                <p:spPr bwMode="auto">
                  <a:xfrm>
                    <a:off x="3623" y="3659"/>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2441" name="Freeform 5550"/>
                  <p:cNvSpPr>
                    <a:spLocks/>
                  </p:cNvSpPr>
                  <p:nvPr/>
                </p:nvSpPr>
                <p:spPr bwMode="auto">
                  <a:xfrm>
                    <a:off x="3624" y="3659"/>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442" name="Freeform 5551"/>
                  <p:cNvSpPr>
                    <a:spLocks/>
                  </p:cNvSpPr>
                  <p:nvPr/>
                </p:nvSpPr>
                <p:spPr bwMode="auto">
                  <a:xfrm>
                    <a:off x="3624" y="3659"/>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2443" name="Freeform 5552"/>
                  <p:cNvSpPr>
                    <a:spLocks/>
                  </p:cNvSpPr>
                  <p:nvPr/>
                </p:nvSpPr>
                <p:spPr bwMode="auto">
                  <a:xfrm>
                    <a:off x="3625" y="3659"/>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2444" name="Freeform 5553"/>
                  <p:cNvSpPr>
                    <a:spLocks/>
                  </p:cNvSpPr>
                  <p:nvPr/>
                </p:nvSpPr>
                <p:spPr bwMode="auto">
                  <a:xfrm>
                    <a:off x="3625" y="3659"/>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445" name="Freeform 5554"/>
                  <p:cNvSpPr>
                    <a:spLocks/>
                  </p:cNvSpPr>
                  <p:nvPr/>
                </p:nvSpPr>
                <p:spPr bwMode="auto">
                  <a:xfrm>
                    <a:off x="3626" y="3659"/>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446" name="Freeform 5555"/>
                  <p:cNvSpPr>
                    <a:spLocks/>
                  </p:cNvSpPr>
                  <p:nvPr/>
                </p:nvSpPr>
                <p:spPr bwMode="auto">
                  <a:xfrm>
                    <a:off x="3626" y="3659"/>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2447" name="Freeform 5556"/>
                  <p:cNvSpPr>
                    <a:spLocks/>
                  </p:cNvSpPr>
                  <p:nvPr/>
                </p:nvSpPr>
                <p:spPr bwMode="auto">
                  <a:xfrm>
                    <a:off x="3627" y="3659"/>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2448" name="Freeform 5557"/>
                  <p:cNvSpPr>
                    <a:spLocks/>
                  </p:cNvSpPr>
                  <p:nvPr/>
                </p:nvSpPr>
                <p:spPr bwMode="auto">
                  <a:xfrm>
                    <a:off x="3627" y="3659"/>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2449" name="Freeform 5558"/>
                  <p:cNvSpPr>
                    <a:spLocks/>
                  </p:cNvSpPr>
                  <p:nvPr/>
                </p:nvSpPr>
                <p:spPr bwMode="auto">
                  <a:xfrm>
                    <a:off x="3627" y="3659"/>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2450" name="Freeform 5559"/>
                  <p:cNvSpPr>
                    <a:spLocks/>
                  </p:cNvSpPr>
                  <p:nvPr/>
                </p:nvSpPr>
                <p:spPr bwMode="auto">
                  <a:xfrm>
                    <a:off x="3628" y="3659"/>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451" name="Freeform 5560"/>
                  <p:cNvSpPr>
                    <a:spLocks/>
                  </p:cNvSpPr>
                  <p:nvPr/>
                </p:nvSpPr>
                <p:spPr bwMode="auto">
                  <a:xfrm>
                    <a:off x="3628" y="3658"/>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2452" name="Freeform 5561"/>
                  <p:cNvSpPr>
                    <a:spLocks/>
                  </p:cNvSpPr>
                  <p:nvPr/>
                </p:nvSpPr>
                <p:spPr bwMode="auto">
                  <a:xfrm>
                    <a:off x="3629" y="3658"/>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453" name="Freeform 5562"/>
                  <p:cNvSpPr>
                    <a:spLocks/>
                  </p:cNvSpPr>
                  <p:nvPr/>
                </p:nvSpPr>
                <p:spPr bwMode="auto">
                  <a:xfrm>
                    <a:off x="3629" y="3658"/>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2454" name="Freeform 5563"/>
                  <p:cNvSpPr>
                    <a:spLocks/>
                  </p:cNvSpPr>
                  <p:nvPr/>
                </p:nvSpPr>
                <p:spPr bwMode="auto">
                  <a:xfrm>
                    <a:off x="3630" y="3658"/>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455" name="Freeform 5564"/>
                  <p:cNvSpPr>
                    <a:spLocks/>
                  </p:cNvSpPr>
                  <p:nvPr/>
                </p:nvSpPr>
                <p:spPr bwMode="auto">
                  <a:xfrm>
                    <a:off x="3630" y="3658"/>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2456" name="Freeform 5565"/>
                  <p:cNvSpPr>
                    <a:spLocks/>
                  </p:cNvSpPr>
                  <p:nvPr/>
                </p:nvSpPr>
                <p:spPr bwMode="auto">
                  <a:xfrm>
                    <a:off x="3631" y="3658"/>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457" name="Freeform 5566"/>
                  <p:cNvSpPr>
                    <a:spLocks/>
                  </p:cNvSpPr>
                  <p:nvPr/>
                </p:nvSpPr>
                <p:spPr bwMode="auto">
                  <a:xfrm>
                    <a:off x="3631" y="3658"/>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2458" name="Freeform 5567"/>
                  <p:cNvSpPr>
                    <a:spLocks/>
                  </p:cNvSpPr>
                  <p:nvPr/>
                </p:nvSpPr>
                <p:spPr bwMode="auto">
                  <a:xfrm>
                    <a:off x="3632" y="3658"/>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2459" name="Freeform 5568"/>
                  <p:cNvSpPr>
                    <a:spLocks/>
                  </p:cNvSpPr>
                  <p:nvPr/>
                </p:nvSpPr>
                <p:spPr bwMode="auto">
                  <a:xfrm>
                    <a:off x="3632" y="3658"/>
                    <a:ext cx="1" cy="1"/>
                  </a:xfrm>
                  <a:custGeom>
                    <a:avLst/>
                    <a:gdLst>
                      <a:gd name="T0" fmla="*/ 0 w 3"/>
                      <a:gd name="T1" fmla="*/ 0 h 2"/>
                      <a:gd name="T2" fmla="*/ 2 w 3"/>
                      <a:gd name="T3" fmla="*/ 2 h 2"/>
                      <a:gd name="T4" fmla="*/ 3 w 3"/>
                      <a:gd name="T5" fmla="*/ 2 h 2"/>
                      <a:gd name="T6" fmla="*/ 0 60000 65536"/>
                      <a:gd name="T7" fmla="*/ 0 60000 65536"/>
                      <a:gd name="T8" fmla="*/ 0 60000 65536"/>
                      <a:gd name="T9" fmla="*/ 0 w 3"/>
                      <a:gd name="T10" fmla="*/ 0 h 2"/>
                      <a:gd name="T11" fmla="*/ 3 w 3"/>
                      <a:gd name="T12" fmla="*/ 2 h 2"/>
                    </a:gdLst>
                    <a:ahLst/>
                    <a:cxnLst>
                      <a:cxn ang="T6">
                        <a:pos x="T0" y="T1"/>
                      </a:cxn>
                      <a:cxn ang="T7">
                        <a:pos x="T2" y="T3"/>
                      </a:cxn>
                      <a:cxn ang="T8">
                        <a:pos x="T4" y="T5"/>
                      </a:cxn>
                    </a:cxnLst>
                    <a:rect l="T9" t="T10" r="T11" b="T12"/>
                    <a:pathLst>
                      <a:path w="3" h="2">
                        <a:moveTo>
                          <a:pt x="0" y="0"/>
                        </a:moveTo>
                        <a:lnTo>
                          <a:pt x="2" y="2"/>
                        </a:lnTo>
                        <a:lnTo>
                          <a:pt x="3" y="2"/>
                        </a:lnTo>
                      </a:path>
                    </a:pathLst>
                  </a:custGeom>
                  <a:noFill/>
                  <a:ln w="6350">
                    <a:solidFill>
                      <a:srgbClr val="0C0CFF"/>
                    </a:solidFill>
                    <a:prstDash val="solid"/>
                    <a:round/>
                    <a:headEnd/>
                    <a:tailEnd/>
                  </a:ln>
                </p:spPr>
                <p:txBody>
                  <a:bodyPr/>
                  <a:lstStyle/>
                  <a:p>
                    <a:endParaRPr lang="en-US"/>
                  </a:p>
                </p:txBody>
              </p:sp>
              <p:sp>
                <p:nvSpPr>
                  <p:cNvPr id="2460" name="Freeform 5569"/>
                  <p:cNvSpPr>
                    <a:spLocks/>
                  </p:cNvSpPr>
                  <p:nvPr/>
                </p:nvSpPr>
                <p:spPr bwMode="auto">
                  <a:xfrm>
                    <a:off x="3632" y="3659"/>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2461" name="Freeform 5570"/>
                  <p:cNvSpPr>
                    <a:spLocks/>
                  </p:cNvSpPr>
                  <p:nvPr/>
                </p:nvSpPr>
                <p:spPr bwMode="auto">
                  <a:xfrm>
                    <a:off x="3633" y="3659"/>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462" name="Freeform 5571"/>
                  <p:cNvSpPr>
                    <a:spLocks/>
                  </p:cNvSpPr>
                  <p:nvPr/>
                </p:nvSpPr>
                <p:spPr bwMode="auto">
                  <a:xfrm>
                    <a:off x="3633" y="3659"/>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463" name="Freeform 5572"/>
                  <p:cNvSpPr>
                    <a:spLocks/>
                  </p:cNvSpPr>
                  <p:nvPr/>
                </p:nvSpPr>
                <p:spPr bwMode="auto">
                  <a:xfrm>
                    <a:off x="3634" y="3659"/>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464" name="Freeform 5573"/>
                  <p:cNvSpPr>
                    <a:spLocks/>
                  </p:cNvSpPr>
                  <p:nvPr/>
                </p:nvSpPr>
                <p:spPr bwMode="auto">
                  <a:xfrm>
                    <a:off x="3634" y="3659"/>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2465" name="Freeform 5574"/>
                  <p:cNvSpPr>
                    <a:spLocks/>
                  </p:cNvSpPr>
                  <p:nvPr/>
                </p:nvSpPr>
                <p:spPr bwMode="auto">
                  <a:xfrm>
                    <a:off x="3635" y="3659"/>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466" name="Freeform 5575"/>
                  <p:cNvSpPr>
                    <a:spLocks/>
                  </p:cNvSpPr>
                  <p:nvPr/>
                </p:nvSpPr>
                <p:spPr bwMode="auto">
                  <a:xfrm>
                    <a:off x="3635" y="3659"/>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467" name="Freeform 5576"/>
                  <p:cNvSpPr>
                    <a:spLocks/>
                  </p:cNvSpPr>
                  <p:nvPr/>
                </p:nvSpPr>
                <p:spPr bwMode="auto">
                  <a:xfrm>
                    <a:off x="3636" y="3659"/>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grpSp>
            <p:grpSp>
              <p:nvGrpSpPr>
                <p:cNvPr id="444" name="Group 5778"/>
                <p:cNvGrpSpPr>
                  <a:grpSpLocks/>
                </p:cNvGrpSpPr>
                <p:nvPr/>
              </p:nvGrpSpPr>
              <p:grpSpPr bwMode="auto">
                <a:xfrm>
                  <a:off x="3636" y="3458"/>
                  <a:ext cx="93" cy="203"/>
                  <a:chOff x="3636" y="3458"/>
                  <a:chExt cx="93" cy="203"/>
                </a:xfrm>
              </p:grpSpPr>
              <p:sp>
                <p:nvSpPr>
                  <p:cNvPr id="2068" name="Freeform 5578"/>
                  <p:cNvSpPr>
                    <a:spLocks/>
                  </p:cNvSpPr>
                  <p:nvPr/>
                </p:nvSpPr>
                <p:spPr bwMode="auto">
                  <a:xfrm>
                    <a:off x="3636" y="3659"/>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069" name="Freeform 5579"/>
                  <p:cNvSpPr>
                    <a:spLocks/>
                  </p:cNvSpPr>
                  <p:nvPr/>
                </p:nvSpPr>
                <p:spPr bwMode="auto">
                  <a:xfrm>
                    <a:off x="3637" y="3659"/>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070" name="Freeform 5580"/>
                  <p:cNvSpPr>
                    <a:spLocks/>
                  </p:cNvSpPr>
                  <p:nvPr/>
                </p:nvSpPr>
                <p:spPr bwMode="auto">
                  <a:xfrm>
                    <a:off x="3637" y="3659"/>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071" name="Freeform 5581"/>
                  <p:cNvSpPr>
                    <a:spLocks/>
                  </p:cNvSpPr>
                  <p:nvPr/>
                </p:nvSpPr>
                <p:spPr bwMode="auto">
                  <a:xfrm>
                    <a:off x="3638" y="3659"/>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072" name="Freeform 5582"/>
                  <p:cNvSpPr>
                    <a:spLocks/>
                  </p:cNvSpPr>
                  <p:nvPr/>
                </p:nvSpPr>
                <p:spPr bwMode="auto">
                  <a:xfrm>
                    <a:off x="3638" y="3659"/>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073" name="Freeform 5583"/>
                  <p:cNvSpPr>
                    <a:spLocks/>
                  </p:cNvSpPr>
                  <p:nvPr/>
                </p:nvSpPr>
                <p:spPr bwMode="auto">
                  <a:xfrm>
                    <a:off x="3638" y="3659"/>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074" name="Freeform 5584"/>
                  <p:cNvSpPr>
                    <a:spLocks/>
                  </p:cNvSpPr>
                  <p:nvPr/>
                </p:nvSpPr>
                <p:spPr bwMode="auto">
                  <a:xfrm>
                    <a:off x="3639" y="3659"/>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2075" name="Freeform 5585"/>
                  <p:cNvSpPr>
                    <a:spLocks/>
                  </p:cNvSpPr>
                  <p:nvPr/>
                </p:nvSpPr>
                <p:spPr bwMode="auto">
                  <a:xfrm>
                    <a:off x="3639" y="3659"/>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2076" name="Freeform 5586"/>
                  <p:cNvSpPr>
                    <a:spLocks/>
                  </p:cNvSpPr>
                  <p:nvPr/>
                </p:nvSpPr>
                <p:spPr bwMode="auto">
                  <a:xfrm>
                    <a:off x="3640" y="3659"/>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2077" name="Freeform 5587"/>
                  <p:cNvSpPr>
                    <a:spLocks/>
                  </p:cNvSpPr>
                  <p:nvPr/>
                </p:nvSpPr>
                <p:spPr bwMode="auto">
                  <a:xfrm>
                    <a:off x="3640" y="3659"/>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2078" name="Freeform 5588"/>
                  <p:cNvSpPr>
                    <a:spLocks/>
                  </p:cNvSpPr>
                  <p:nvPr/>
                </p:nvSpPr>
                <p:spPr bwMode="auto">
                  <a:xfrm>
                    <a:off x="3641" y="3659"/>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2079" name="Freeform 5589"/>
                  <p:cNvSpPr>
                    <a:spLocks/>
                  </p:cNvSpPr>
                  <p:nvPr/>
                </p:nvSpPr>
                <p:spPr bwMode="auto">
                  <a:xfrm>
                    <a:off x="3641" y="3659"/>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2080" name="Freeform 5590"/>
                  <p:cNvSpPr>
                    <a:spLocks/>
                  </p:cNvSpPr>
                  <p:nvPr/>
                </p:nvSpPr>
                <p:spPr bwMode="auto">
                  <a:xfrm>
                    <a:off x="3642" y="3659"/>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2081" name="Freeform 5591"/>
                  <p:cNvSpPr>
                    <a:spLocks/>
                  </p:cNvSpPr>
                  <p:nvPr/>
                </p:nvSpPr>
                <p:spPr bwMode="auto">
                  <a:xfrm>
                    <a:off x="3642" y="3659"/>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082" name="Freeform 5592"/>
                  <p:cNvSpPr>
                    <a:spLocks/>
                  </p:cNvSpPr>
                  <p:nvPr/>
                </p:nvSpPr>
                <p:spPr bwMode="auto">
                  <a:xfrm>
                    <a:off x="3643" y="3659"/>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2083" name="Freeform 5593"/>
                  <p:cNvSpPr>
                    <a:spLocks/>
                  </p:cNvSpPr>
                  <p:nvPr/>
                </p:nvSpPr>
                <p:spPr bwMode="auto">
                  <a:xfrm>
                    <a:off x="3643" y="3659"/>
                    <a:ext cx="1" cy="1"/>
                  </a:xfrm>
                  <a:custGeom>
                    <a:avLst/>
                    <a:gdLst>
                      <a:gd name="T0" fmla="*/ 0 w 4"/>
                      <a:gd name="T1" fmla="*/ 2 h 2"/>
                      <a:gd name="T2" fmla="*/ 3 w 4"/>
                      <a:gd name="T3" fmla="*/ 0 h 2"/>
                      <a:gd name="T4" fmla="*/ 4 w 4"/>
                      <a:gd name="T5" fmla="*/ 0 h 2"/>
                      <a:gd name="T6" fmla="*/ 0 60000 65536"/>
                      <a:gd name="T7" fmla="*/ 0 60000 65536"/>
                      <a:gd name="T8" fmla="*/ 0 60000 65536"/>
                      <a:gd name="T9" fmla="*/ 0 w 4"/>
                      <a:gd name="T10" fmla="*/ 0 h 2"/>
                      <a:gd name="T11" fmla="*/ 4 w 4"/>
                      <a:gd name="T12" fmla="*/ 2 h 2"/>
                    </a:gdLst>
                    <a:ahLst/>
                    <a:cxnLst>
                      <a:cxn ang="T6">
                        <a:pos x="T0" y="T1"/>
                      </a:cxn>
                      <a:cxn ang="T7">
                        <a:pos x="T2" y="T3"/>
                      </a:cxn>
                      <a:cxn ang="T8">
                        <a:pos x="T4" y="T5"/>
                      </a:cxn>
                    </a:cxnLst>
                    <a:rect l="T9" t="T10" r="T11" b="T12"/>
                    <a:pathLst>
                      <a:path w="4" h="2">
                        <a:moveTo>
                          <a:pt x="0" y="2"/>
                        </a:moveTo>
                        <a:lnTo>
                          <a:pt x="3" y="0"/>
                        </a:lnTo>
                        <a:lnTo>
                          <a:pt x="4" y="0"/>
                        </a:lnTo>
                      </a:path>
                    </a:pathLst>
                  </a:custGeom>
                  <a:noFill/>
                  <a:ln w="6350">
                    <a:solidFill>
                      <a:srgbClr val="0C0CFF"/>
                    </a:solidFill>
                    <a:prstDash val="solid"/>
                    <a:round/>
                    <a:headEnd/>
                    <a:tailEnd/>
                  </a:ln>
                </p:spPr>
                <p:txBody>
                  <a:bodyPr/>
                  <a:lstStyle/>
                  <a:p>
                    <a:endParaRPr lang="en-US"/>
                  </a:p>
                </p:txBody>
              </p:sp>
              <p:sp>
                <p:nvSpPr>
                  <p:cNvPr id="2084" name="Freeform 5594"/>
                  <p:cNvSpPr>
                    <a:spLocks/>
                  </p:cNvSpPr>
                  <p:nvPr/>
                </p:nvSpPr>
                <p:spPr bwMode="auto">
                  <a:xfrm>
                    <a:off x="3644" y="3659"/>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085" name="Freeform 5595"/>
                  <p:cNvSpPr>
                    <a:spLocks/>
                  </p:cNvSpPr>
                  <p:nvPr/>
                </p:nvSpPr>
                <p:spPr bwMode="auto">
                  <a:xfrm>
                    <a:off x="3644" y="3659"/>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2086" name="Freeform 5596"/>
                  <p:cNvSpPr>
                    <a:spLocks/>
                  </p:cNvSpPr>
                  <p:nvPr/>
                </p:nvSpPr>
                <p:spPr bwMode="auto">
                  <a:xfrm>
                    <a:off x="3645" y="3659"/>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087" name="Freeform 5597"/>
                  <p:cNvSpPr>
                    <a:spLocks/>
                  </p:cNvSpPr>
                  <p:nvPr/>
                </p:nvSpPr>
                <p:spPr bwMode="auto">
                  <a:xfrm>
                    <a:off x="3645" y="3659"/>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088" name="Freeform 5598"/>
                  <p:cNvSpPr>
                    <a:spLocks/>
                  </p:cNvSpPr>
                  <p:nvPr/>
                </p:nvSpPr>
                <p:spPr bwMode="auto">
                  <a:xfrm>
                    <a:off x="3646" y="3659"/>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089" name="Freeform 5599"/>
                  <p:cNvSpPr>
                    <a:spLocks/>
                  </p:cNvSpPr>
                  <p:nvPr/>
                </p:nvSpPr>
                <p:spPr bwMode="auto">
                  <a:xfrm>
                    <a:off x="3646" y="3659"/>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090" name="Freeform 5600"/>
                  <p:cNvSpPr>
                    <a:spLocks/>
                  </p:cNvSpPr>
                  <p:nvPr/>
                </p:nvSpPr>
                <p:spPr bwMode="auto">
                  <a:xfrm>
                    <a:off x="3646" y="3659"/>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091" name="Freeform 5601"/>
                  <p:cNvSpPr>
                    <a:spLocks/>
                  </p:cNvSpPr>
                  <p:nvPr/>
                </p:nvSpPr>
                <p:spPr bwMode="auto">
                  <a:xfrm>
                    <a:off x="3647" y="3659"/>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092" name="Freeform 5602"/>
                  <p:cNvSpPr>
                    <a:spLocks/>
                  </p:cNvSpPr>
                  <p:nvPr/>
                </p:nvSpPr>
                <p:spPr bwMode="auto">
                  <a:xfrm>
                    <a:off x="3647" y="3659"/>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2093" name="Freeform 5603"/>
                  <p:cNvSpPr>
                    <a:spLocks/>
                  </p:cNvSpPr>
                  <p:nvPr/>
                </p:nvSpPr>
                <p:spPr bwMode="auto">
                  <a:xfrm>
                    <a:off x="3648" y="3659"/>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094" name="Freeform 5604"/>
                  <p:cNvSpPr>
                    <a:spLocks/>
                  </p:cNvSpPr>
                  <p:nvPr/>
                </p:nvSpPr>
                <p:spPr bwMode="auto">
                  <a:xfrm>
                    <a:off x="3648" y="3659"/>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095" name="Freeform 5605"/>
                  <p:cNvSpPr>
                    <a:spLocks/>
                  </p:cNvSpPr>
                  <p:nvPr/>
                </p:nvSpPr>
                <p:spPr bwMode="auto">
                  <a:xfrm>
                    <a:off x="3649" y="3659"/>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2096" name="Freeform 5606"/>
                  <p:cNvSpPr>
                    <a:spLocks/>
                  </p:cNvSpPr>
                  <p:nvPr/>
                </p:nvSpPr>
                <p:spPr bwMode="auto">
                  <a:xfrm>
                    <a:off x="3649" y="3659"/>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097" name="Freeform 5607"/>
                  <p:cNvSpPr>
                    <a:spLocks/>
                  </p:cNvSpPr>
                  <p:nvPr/>
                </p:nvSpPr>
                <p:spPr bwMode="auto">
                  <a:xfrm>
                    <a:off x="3650" y="3659"/>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2098" name="Freeform 5608"/>
                  <p:cNvSpPr>
                    <a:spLocks/>
                  </p:cNvSpPr>
                  <p:nvPr/>
                </p:nvSpPr>
                <p:spPr bwMode="auto">
                  <a:xfrm>
                    <a:off x="3650" y="3659"/>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099" name="Freeform 5609"/>
                  <p:cNvSpPr>
                    <a:spLocks/>
                  </p:cNvSpPr>
                  <p:nvPr/>
                </p:nvSpPr>
                <p:spPr bwMode="auto">
                  <a:xfrm>
                    <a:off x="3651" y="3659"/>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2100" name="Freeform 5610"/>
                  <p:cNvSpPr>
                    <a:spLocks/>
                  </p:cNvSpPr>
                  <p:nvPr/>
                </p:nvSpPr>
                <p:spPr bwMode="auto">
                  <a:xfrm>
                    <a:off x="3651" y="3659"/>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101" name="Freeform 5611"/>
                  <p:cNvSpPr>
                    <a:spLocks/>
                  </p:cNvSpPr>
                  <p:nvPr/>
                </p:nvSpPr>
                <p:spPr bwMode="auto">
                  <a:xfrm>
                    <a:off x="3651" y="3659"/>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102" name="Freeform 5612"/>
                  <p:cNvSpPr>
                    <a:spLocks/>
                  </p:cNvSpPr>
                  <p:nvPr/>
                </p:nvSpPr>
                <p:spPr bwMode="auto">
                  <a:xfrm>
                    <a:off x="3652" y="3659"/>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2103" name="Freeform 5613"/>
                  <p:cNvSpPr>
                    <a:spLocks/>
                  </p:cNvSpPr>
                  <p:nvPr/>
                </p:nvSpPr>
                <p:spPr bwMode="auto">
                  <a:xfrm>
                    <a:off x="3652" y="3659"/>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2104" name="Freeform 5614"/>
                  <p:cNvSpPr>
                    <a:spLocks/>
                  </p:cNvSpPr>
                  <p:nvPr/>
                </p:nvSpPr>
                <p:spPr bwMode="auto">
                  <a:xfrm>
                    <a:off x="3653" y="3659"/>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105" name="Freeform 5615"/>
                  <p:cNvSpPr>
                    <a:spLocks/>
                  </p:cNvSpPr>
                  <p:nvPr/>
                </p:nvSpPr>
                <p:spPr bwMode="auto">
                  <a:xfrm>
                    <a:off x="3653" y="3659"/>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106" name="Freeform 5616"/>
                  <p:cNvSpPr>
                    <a:spLocks/>
                  </p:cNvSpPr>
                  <p:nvPr/>
                </p:nvSpPr>
                <p:spPr bwMode="auto">
                  <a:xfrm>
                    <a:off x="3654" y="3659"/>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2107" name="Freeform 5617"/>
                  <p:cNvSpPr>
                    <a:spLocks/>
                  </p:cNvSpPr>
                  <p:nvPr/>
                </p:nvSpPr>
                <p:spPr bwMode="auto">
                  <a:xfrm>
                    <a:off x="3654" y="3659"/>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108" name="Freeform 5618"/>
                  <p:cNvSpPr>
                    <a:spLocks/>
                  </p:cNvSpPr>
                  <p:nvPr/>
                </p:nvSpPr>
                <p:spPr bwMode="auto">
                  <a:xfrm>
                    <a:off x="3655" y="3659"/>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109" name="Freeform 5619"/>
                  <p:cNvSpPr>
                    <a:spLocks/>
                  </p:cNvSpPr>
                  <p:nvPr/>
                </p:nvSpPr>
                <p:spPr bwMode="auto">
                  <a:xfrm>
                    <a:off x="3655" y="3659"/>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2110" name="Freeform 5620"/>
                  <p:cNvSpPr>
                    <a:spLocks/>
                  </p:cNvSpPr>
                  <p:nvPr/>
                </p:nvSpPr>
                <p:spPr bwMode="auto">
                  <a:xfrm>
                    <a:off x="3656" y="3659"/>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2111" name="Freeform 5621"/>
                  <p:cNvSpPr>
                    <a:spLocks/>
                  </p:cNvSpPr>
                  <p:nvPr/>
                </p:nvSpPr>
                <p:spPr bwMode="auto">
                  <a:xfrm>
                    <a:off x="3656" y="3659"/>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112" name="Freeform 5622"/>
                  <p:cNvSpPr>
                    <a:spLocks/>
                  </p:cNvSpPr>
                  <p:nvPr/>
                </p:nvSpPr>
                <p:spPr bwMode="auto">
                  <a:xfrm>
                    <a:off x="3657" y="3659"/>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113" name="Freeform 5623"/>
                  <p:cNvSpPr>
                    <a:spLocks/>
                  </p:cNvSpPr>
                  <p:nvPr/>
                </p:nvSpPr>
                <p:spPr bwMode="auto">
                  <a:xfrm>
                    <a:off x="3657" y="3659"/>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114" name="Freeform 5624"/>
                  <p:cNvSpPr>
                    <a:spLocks/>
                  </p:cNvSpPr>
                  <p:nvPr/>
                </p:nvSpPr>
                <p:spPr bwMode="auto">
                  <a:xfrm>
                    <a:off x="3657" y="3659"/>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2115" name="Freeform 5625"/>
                  <p:cNvSpPr>
                    <a:spLocks/>
                  </p:cNvSpPr>
                  <p:nvPr/>
                </p:nvSpPr>
                <p:spPr bwMode="auto">
                  <a:xfrm>
                    <a:off x="3658" y="3659"/>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2116" name="Freeform 5626"/>
                  <p:cNvSpPr>
                    <a:spLocks/>
                  </p:cNvSpPr>
                  <p:nvPr/>
                </p:nvSpPr>
                <p:spPr bwMode="auto">
                  <a:xfrm>
                    <a:off x="3658" y="3659"/>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117" name="Freeform 5627"/>
                  <p:cNvSpPr>
                    <a:spLocks/>
                  </p:cNvSpPr>
                  <p:nvPr/>
                </p:nvSpPr>
                <p:spPr bwMode="auto">
                  <a:xfrm>
                    <a:off x="3659" y="3659"/>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2118" name="Freeform 5628"/>
                  <p:cNvSpPr>
                    <a:spLocks/>
                  </p:cNvSpPr>
                  <p:nvPr/>
                </p:nvSpPr>
                <p:spPr bwMode="auto">
                  <a:xfrm>
                    <a:off x="3659" y="3660"/>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2119" name="Freeform 5629"/>
                  <p:cNvSpPr>
                    <a:spLocks/>
                  </p:cNvSpPr>
                  <p:nvPr/>
                </p:nvSpPr>
                <p:spPr bwMode="auto">
                  <a:xfrm>
                    <a:off x="3660" y="3660"/>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120" name="Freeform 5630"/>
                  <p:cNvSpPr>
                    <a:spLocks/>
                  </p:cNvSpPr>
                  <p:nvPr/>
                </p:nvSpPr>
                <p:spPr bwMode="auto">
                  <a:xfrm>
                    <a:off x="3660" y="3660"/>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121" name="Freeform 5631"/>
                  <p:cNvSpPr>
                    <a:spLocks/>
                  </p:cNvSpPr>
                  <p:nvPr/>
                </p:nvSpPr>
                <p:spPr bwMode="auto">
                  <a:xfrm>
                    <a:off x="3661" y="3660"/>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2122" name="Freeform 5632"/>
                  <p:cNvSpPr>
                    <a:spLocks/>
                  </p:cNvSpPr>
                  <p:nvPr/>
                </p:nvSpPr>
                <p:spPr bwMode="auto">
                  <a:xfrm>
                    <a:off x="3661" y="3659"/>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2123" name="Freeform 5633"/>
                  <p:cNvSpPr>
                    <a:spLocks/>
                  </p:cNvSpPr>
                  <p:nvPr/>
                </p:nvSpPr>
                <p:spPr bwMode="auto">
                  <a:xfrm>
                    <a:off x="3662" y="3659"/>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124" name="Freeform 5634"/>
                  <p:cNvSpPr>
                    <a:spLocks/>
                  </p:cNvSpPr>
                  <p:nvPr/>
                </p:nvSpPr>
                <p:spPr bwMode="auto">
                  <a:xfrm>
                    <a:off x="3662" y="3659"/>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125" name="Freeform 5635"/>
                  <p:cNvSpPr>
                    <a:spLocks/>
                  </p:cNvSpPr>
                  <p:nvPr/>
                </p:nvSpPr>
                <p:spPr bwMode="auto">
                  <a:xfrm>
                    <a:off x="3663" y="3659"/>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126" name="Freeform 5636"/>
                  <p:cNvSpPr>
                    <a:spLocks/>
                  </p:cNvSpPr>
                  <p:nvPr/>
                </p:nvSpPr>
                <p:spPr bwMode="auto">
                  <a:xfrm>
                    <a:off x="3663" y="3659"/>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2127" name="Freeform 5637"/>
                  <p:cNvSpPr>
                    <a:spLocks/>
                  </p:cNvSpPr>
                  <p:nvPr/>
                </p:nvSpPr>
                <p:spPr bwMode="auto">
                  <a:xfrm>
                    <a:off x="3663" y="3659"/>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128" name="Freeform 5638"/>
                  <p:cNvSpPr>
                    <a:spLocks/>
                  </p:cNvSpPr>
                  <p:nvPr/>
                </p:nvSpPr>
                <p:spPr bwMode="auto">
                  <a:xfrm>
                    <a:off x="3664" y="3659"/>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2129" name="Freeform 5639"/>
                  <p:cNvSpPr>
                    <a:spLocks/>
                  </p:cNvSpPr>
                  <p:nvPr/>
                </p:nvSpPr>
                <p:spPr bwMode="auto">
                  <a:xfrm>
                    <a:off x="3664" y="3659"/>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130" name="Freeform 5640"/>
                  <p:cNvSpPr>
                    <a:spLocks/>
                  </p:cNvSpPr>
                  <p:nvPr/>
                </p:nvSpPr>
                <p:spPr bwMode="auto">
                  <a:xfrm>
                    <a:off x="3665" y="3659"/>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2131" name="Freeform 5641"/>
                  <p:cNvSpPr>
                    <a:spLocks/>
                  </p:cNvSpPr>
                  <p:nvPr/>
                </p:nvSpPr>
                <p:spPr bwMode="auto">
                  <a:xfrm>
                    <a:off x="3665" y="3659"/>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2132" name="Freeform 5642"/>
                  <p:cNvSpPr>
                    <a:spLocks/>
                  </p:cNvSpPr>
                  <p:nvPr/>
                </p:nvSpPr>
                <p:spPr bwMode="auto">
                  <a:xfrm>
                    <a:off x="3666" y="3659"/>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2133" name="Freeform 5643"/>
                  <p:cNvSpPr>
                    <a:spLocks/>
                  </p:cNvSpPr>
                  <p:nvPr/>
                </p:nvSpPr>
                <p:spPr bwMode="auto">
                  <a:xfrm>
                    <a:off x="3666" y="3660"/>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134" name="Freeform 5644"/>
                  <p:cNvSpPr>
                    <a:spLocks/>
                  </p:cNvSpPr>
                  <p:nvPr/>
                </p:nvSpPr>
                <p:spPr bwMode="auto">
                  <a:xfrm>
                    <a:off x="3667" y="3660"/>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135" name="Freeform 5645"/>
                  <p:cNvSpPr>
                    <a:spLocks/>
                  </p:cNvSpPr>
                  <p:nvPr/>
                </p:nvSpPr>
                <p:spPr bwMode="auto">
                  <a:xfrm>
                    <a:off x="3667" y="3660"/>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2136" name="Freeform 5646"/>
                  <p:cNvSpPr>
                    <a:spLocks/>
                  </p:cNvSpPr>
                  <p:nvPr/>
                </p:nvSpPr>
                <p:spPr bwMode="auto">
                  <a:xfrm>
                    <a:off x="3668" y="3660"/>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2137" name="Freeform 5647"/>
                  <p:cNvSpPr>
                    <a:spLocks/>
                  </p:cNvSpPr>
                  <p:nvPr/>
                </p:nvSpPr>
                <p:spPr bwMode="auto">
                  <a:xfrm>
                    <a:off x="3668" y="3659"/>
                    <a:ext cx="1" cy="1"/>
                  </a:xfrm>
                  <a:custGeom>
                    <a:avLst/>
                    <a:gdLst>
                      <a:gd name="T0" fmla="*/ 0 w 4"/>
                      <a:gd name="T1" fmla="*/ 2 h 2"/>
                      <a:gd name="T2" fmla="*/ 3 w 4"/>
                      <a:gd name="T3" fmla="*/ 0 h 2"/>
                      <a:gd name="T4" fmla="*/ 4 w 4"/>
                      <a:gd name="T5" fmla="*/ 0 h 2"/>
                      <a:gd name="T6" fmla="*/ 0 60000 65536"/>
                      <a:gd name="T7" fmla="*/ 0 60000 65536"/>
                      <a:gd name="T8" fmla="*/ 0 60000 65536"/>
                      <a:gd name="T9" fmla="*/ 0 w 4"/>
                      <a:gd name="T10" fmla="*/ 0 h 2"/>
                      <a:gd name="T11" fmla="*/ 4 w 4"/>
                      <a:gd name="T12" fmla="*/ 2 h 2"/>
                    </a:gdLst>
                    <a:ahLst/>
                    <a:cxnLst>
                      <a:cxn ang="T6">
                        <a:pos x="T0" y="T1"/>
                      </a:cxn>
                      <a:cxn ang="T7">
                        <a:pos x="T2" y="T3"/>
                      </a:cxn>
                      <a:cxn ang="T8">
                        <a:pos x="T4" y="T5"/>
                      </a:cxn>
                    </a:cxnLst>
                    <a:rect l="T9" t="T10" r="T11" b="T12"/>
                    <a:pathLst>
                      <a:path w="4" h="2">
                        <a:moveTo>
                          <a:pt x="0" y="2"/>
                        </a:moveTo>
                        <a:lnTo>
                          <a:pt x="3" y="0"/>
                        </a:lnTo>
                        <a:lnTo>
                          <a:pt x="4" y="0"/>
                        </a:lnTo>
                      </a:path>
                    </a:pathLst>
                  </a:custGeom>
                  <a:noFill/>
                  <a:ln w="6350">
                    <a:solidFill>
                      <a:srgbClr val="0C0CFF"/>
                    </a:solidFill>
                    <a:prstDash val="solid"/>
                    <a:round/>
                    <a:headEnd/>
                    <a:tailEnd/>
                  </a:ln>
                </p:spPr>
                <p:txBody>
                  <a:bodyPr/>
                  <a:lstStyle/>
                  <a:p>
                    <a:endParaRPr lang="en-US"/>
                  </a:p>
                </p:txBody>
              </p:sp>
              <p:sp>
                <p:nvSpPr>
                  <p:cNvPr id="2138" name="Freeform 5648"/>
                  <p:cNvSpPr>
                    <a:spLocks/>
                  </p:cNvSpPr>
                  <p:nvPr/>
                </p:nvSpPr>
                <p:spPr bwMode="auto">
                  <a:xfrm>
                    <a:off x="3669" y="3659"/>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2139" name="Freeform 5649"/>
                  <p:cNvSpPr>
                    <a:spLocks/>
                  </p:cNvSpPr>
                  <p:nvPr/>
                </p:nvSpPr>
                <p:spPr bwMode="auto">
                  <a:xfrm>
                    <a:off x="3669" y="3659"/>
                    <a:ext cx="1" cy="1"/>
                  </a:xfrm>
                  <a:custGeom>
                    <a:avLst/>
                    <a:gdLst>
                      <a:gd name="T0" fmla="*/ 0 w 4"/>
                      <a:gd name="T1" fmla="*/ 0 h 2"/>
                      <a:gd name="T2" fmla="*/ 3 w 4"/>
                      <a:gd name="T3" fmla="*/ 2 h 2"/>
                      <a:gd name="T4" fmla="*/ 4 w 4"/>
                      <a:gd name="T5" fmla="*/ 2 h 2"/>
                      <a:gd name="T6" fmla="*/ 0 60000 65536"/>
                      <a:gd name="T7" fmla="*/ 0 60000 65536"/>
                      <a:gd name="T8" fmla="*/ 0 60000 65536"/>
                      <a:gd name="T9" fmla="*/ 0 w 4"/>
                      <a:gd name="T10" fmla="*/ 0 h 2"/>
                      <a:gd name="T11" fmla="*/ 4 w 4"/>
                      <a:gd name="T12" fmla="*/ 2 h 2"/>
                    </a:gdLst>
                    <a:ahLst/>
                    <a:cxnLst>
                      <a:cxn ang="T6">
                        <a:pos x="T0" y="T1"/>
                      </a:cxn>
                      <a:cxn ang="T7">
                        <a:pos x="T2" y="T3"/>
                      </a:cxn>
                      <a:cxn ang="T8">
                        <a:pos x="T4" y="T5"/>
                      </a:cxn>
                    </a:cxnLst>
                    <a:rect l="T9" t="T10" r="T11" b="T12"/>
                    <a:pathLst>
                      <a:path w="4" h="2">
                        <a:moveTo>
                          <a:pt x="0" y="0"/>
                        </a:moveTo>
                        <a:lnTo>
                          <a:pt x="3" y="2"/>
                        </a:lnTo>
                        <a:lnTo>
                          <a:pt x="4" y="2"/>
                        </a:lnTo>
                      </a:path>
                    </a:pathLst>
                  </a:custGeom>
                  <a:noFill/>
                  <a:ln w="6350">
                    <a:solidFill>
                      <a:srgbClr val="0C0CFF"/>
                    </a:solidFill>
                    <a:prstDash val="solid"/>
                    <a:round/>
                    <a:headEnd/>
                    <a:tailEnd/>
                  </a:ln>
                </p:spPr>
                <p:txBody>
                  <a:bodyPr/>
                  <a:lstStyle/>
                  <a:p>
                    <a:endParaRPr lang="en-US"/>
                  </a:p>
                </p:txBody>
              </p:sp>
              <p:sp>
                <p:nvSpPr>
                  <p:cNvPr id="2140" name="Freeform 5650"/>
                  <p:cNvSpPr>
                    <a:spLocks/>
                  </p:cNvSpPr>
                  <p:nvPr/>
                </p:nvSpPr>
                <p:spPr bwMode="auto">
                  <a:xfrm>
                    <a:off x="3670" y="3659"/>
                    <a:ext cx="1" cy="1"/>
                  </a:xfrm>
                  <a:custGeom>
                    <a:avLst/>
                    <a:gdLst>
                      <a:gd name="T0" fmla="*/ 0 w 3"/>
                      <a:gd name="T1" fmla="*/ 0 h 2"/>
                      <a:gd name="T2" fmla="*/ 2 w 3"/>
                      <a:gd name="T3" fmla="*/ 2 h 2"/>
                      <a:gd name="T4" fmla="*/ 3 w 3"/>
                      <a:gd name="T5" fmla="*/ 2 h 2"/>
                      <a:gd name="T6" fmla="*/ 0 60000 65536"/>
                      <a:gd name="T7" fmla="*/ 0 60000 65536"/>
                      <a:gd name="T8" fmla="*/ 0 60000 65536"/>
                      <a:gd name="T9" fmla="*/ 0 w 3"/>
                      <a:gd name="T10" fmla="*/ 0 h 2"/>
                      <a:gd name="T11" fmla="*/ 3 w 3"/>
                      <a:gd name="T12" fmla="*/ 2 h 2"/>
                    </a:gdLst>
                    <a:ahLst/>
                    <a:cxnLst>
                      <a:cxn ang="T6">
                        <a:pos x="T0" y="T1"/>
                      </a:cxn>
                      <a:cxn ang="T7">
                        <a:pos x="T2" y="T3"/>
                      </a:cxn>
                      <a:cxn ang="T8">
                        <a:pos x="T4" y="T5"/>
                      </a:cxn>
                    </a:cxnLst>
                    <a:rect l="T9" t="T10" r="T11" b="T12"/>
                    <a:pathLst>
                      <a:path w="3" h="2">
                        <a:moveTo>
                          <a:pt x="0" y="0"/>
                        </a:moveTo>
                        <a:lnTo>
                          <a:pt x="2" y="2"/>
                        </a:lnTo>
                        <a:lnTo>
                          <a:pt x="3" y="2"/>
                        </a:lnTo>
                      </a:path>
                    </a:pathLst>
                  </a:custGeom>
                  <a:noFill/>
                  <a:ln w="6350">
                    <a:solidFill>
                      <a:srgbClr val="0C0CFF"/>
                    </a:solidFill>
                    <a:prstDash val="solid"/>
                    <a:round/>
                    <a:headEnd/>
                    <a:tailEnd/>
                  </a:ln>
                </p:spPr>
                <p:txBody>
                  <a:bodyPr/>
                  <a:lstStyle/>
                  <a:p>
                    <a:endParaRPr lang="en-US"/>
                  </a:p>
                </p:txBody>
              </p:sp>
              <p:sp>
                <p:nvSpPr>
                  <p:cNvPr id="2141" name="Freeform 5651"/>
                  <p:cNvSpPr>
                    <a:spLocks/>
                  </p:cNvSpPr>
                  <p:nvPr/>
                </p:nvSpPr>
                <p:spPr bwMode="auto">
                  <a:xfrm>
                    <a:off x="3670" y="3660"/>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142" name="Freeform 5652"/>
                  <p:cNvSpPr>
                    <a:spLocks/>
                  </p:cNvSpPr>
                  <p:nvPr/>
                </p:nvSpPr>
                <p:spPr bwMode="auto">
                  <a:xfrm>
                    <a:off x="3670" y="3660"/>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2143" name="Freeform 5653"/>
                  <p:cNvSpPr>
                    <a:spLocks/>
                  </p:cNvSpPr>
                  <p:nvPr/>
                </p:nvSpPr>
                <p:spPr bwMode="auto">
                  <a:xfrm>
                    <a:off x="3671" y="3659"/>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2144" name="Freeform 5654"/>
                  <p:cNvSpPr>
                    <a:spLocks/>
                  </p:cNvSpPr>
                  <p:nvPr/>
                </p:nvSpPr>
                <p:spPr bwMode="auto">
                  <a:xfrm>
                    <a:off x="3671" y="3659"/>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2145" name="Freeform 5655"/>
                  <p:cNvSpPr>
                    <a:spLocks/>
                  </p:cNvSpPr>
                  <p:nvPr/>
                </p:nvSpPr>
                <p:spPr bwMode="auto">
                  <a:xfrm>
                    <a:off x="3672" y="3659"/>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2146" name="Freeform 5656"/>
                  <p:cNvSpPr>
                    <a:spLocks/>
                  </p:cNvSpPr>
                  <p:nvPr/>
                </p:nvSpPr>
                <p:spPr bwMode="auto">
                  <a:xfrm>
                    <a:off x="3672" y="3659"/>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2147" name="Freeform 5657"/>
                  <p:cNvSpPr>
                    <a:spLocks/>
                  </p:cNvSpPr>
                  <p:nvPr/>
                </p:nvSpPr>
                <p:spPr bwMode="auto">
                  <a:xfrm>
                    <a:off x="3673" y="3659"/>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2148" name="Freeform 5658"/>
                  <p:cNvSpPr>
                    <a:spLocks/>
                  </p:cNvSpPr>
                  <p:nvPr/>
                </p:nvSpPr>
                <p:spPr bwMode="auto">
                  <a:xfrm>
                    <a:off x="3673" y="3659"/>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2149" name="Freeform 5659"/>
                  <p:cNvSpPr>
                    <a:spLocks/>
                  </p:cNvSpPr>
                  <p:nvPr/>
                </p:nvSpPr>
                <p:spPr bwMode="auto">
                  <a:xfrm>
                    <a:off x="3674" y="3659"/>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150" name="Freeform 5660"/>
                  <p:cNvSpPr>
                    <a:spLocks/>
                  </p:cNvSpPr>
                  <p:nvPr/>
                </p:nvSpPr>
                <p:spPr bwMode="auto">
                  <a:xfrm>
                    <a:off x="3674" y="3659"/>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151" name="Freeform 5661"/>
                  <p:cNvSpPr>
                    <a:spLocks/>
                  </p:cNvSpPr>
                  <p:nvPr/>
                </p:nvSpPr>
                <p:spPr bwMode="auto">
                  <a:xfrm>
                    <a:off x="3675" y="3659"/>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2152" name="Freeform 5662"/>
                  <p:cNvSpPr>
                    <a:spLocks/>
                  </p:cNvSpPr>
                  <p:nvPr/>
                </p:nvSpPr>
                <p:spPr bwMode="auto">
                  <a:xfrm>
                    <a:off x="3675" y="3659"/>
                    <a:ext cx="1" cy="1"/>
                  </a:xfrm>
                  <a:custGeom>
                    <a:avLst/>
                    <a:gdLst>
                      <a:gd name="T0" fmla="*/ 0 w 3"/>
                      <a:gd name="T1" fmla="*/ 2 h 2"/>
                      <a:gd name="T2" fmla="*/ 2 w 3"/>
                      <a:gd name="T3" fmla="*/ 0 h 2"/>
                      <a:gd name="T4" fmla="*/ 3 w 3"/>
                      <a:gd name="T5" fmla="*/ 0 h 2"/>
                      <a:gd name="T6" fmla="*/ 0 60000 65536"/>
                      <a:gd name="T7" fmla="*/ 0 60000 65536"/>
                      <a:gd name="T8" fmla="*/ 0 60000 65536"/>
                      <a:gd name="T9" fmla="*/ 0 w 3"/>
                      <a:gd name="T10" fmla="*/ 0 h 2"/>
                      <a:gd name="T11" fmla="*/ 3 w 3"/>
                      <a:gd name="T12" fmla="*/ 2 h 2"/>
                    </a:gdLst>
                    <a:ahLst/>
                    <a:cxnLst>
                      <a:cxn ang="T6">
                        <a:pos x="T0" y="T1"/>
                      </a:cxn>
                      <a:cxn ang="T7">
                        <a:pos x="T2" y="T3"/>
                      </a:cxn>
                      <a:cxn ang="T8">
                        <a:pos x="T4" y="T5"/>
                      </a:cxn>
                    </a:cxnLst>
                    <a:rect l="T9" t="T10" r="T11" b="T12"/>
                    <a:pathLst>
                      <a:path w="3" h="2">
                        <a:moveTo>
                          <a:pt x="0" y="2"/>
                        </a:moveTo>
                        <a:lnTo>
                          <a:pt x="2" y="0"/>
                        </a:lnTo>
                        <a:lnTo>
                          <a:pt x="3" y="0"/>
                        </a:lnTo>
                      </a:path>
                    </a:pathLst>
                  </a:custGeom>
                  <a:noFill/>
                  <a:ln w="6350">
                    <a:solidFill>
                      <a:srgbClr val="0C0CFF"/>
                    </a:solidFill>
                    <a:prstDash val="solid"/>
                    <a:round/>
                    <a:headEnd/>
                    <a:tailEnd/>
                  </a:ln>
                </p:spPr>
                <p:txBody>
                  <a:bodyPr/>
                  <a:lstStyle/>
                  <a:p>
                    <a:endParaRPr lang="en-US"/>
                  </a:p>
                </p:txBody>
              </p:sp>
              <p:sp>
                <p:nvSpPr>
                  <p:cNvPr id="2153" name="Freeform 5663"/>
                  <p:cNvSpPr>
                    <a:spLocks/>
                  </p:cNvSpPr>
                  <p:nvPr/>
                </p:nvSpPr>
                <p:spPr bwMode="auto">
                  <a:xfrm>
                    <a:off x="3676" y="3659"/>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2154" name="Freeform 5664"/>
                  <p:cNvSpPr>
                    <a:spLocks/>
                  </p:cNvSpPr>
                  <p:nvPr/>
                </p:nvSpPr>
                <p:spPr bwMode="auto">
                  <a:xfrm>
                    <a:off x="3676" y="3659"/>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155" name="Freeform 5665"/>
                  <p:cNvSpPr>
                    <a:spLocks/>
                  </p:cNvSpPr>
                  <p:nvPr/>
                </p:nvSpPr>
                <p:spPr bwMode="auto">
                  <a:xfrm>
                    <a:off x="3676" y="3658"/>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2156" name="Freeform 5666"/>
                  <p:cNvSpPr>
                    <a:spLocks/>
                  </p:cNvSpPr>
                  <p:nvPr/>
                </p:nvSpPr>
                <p:spPr bwMode="auto">
                  <a:xfrm>
                    <a:off x="3677" y="3658"/>
                    <a:ext cx="1" cy="1"/>
                  </a:xfrm>
                  <a:custGeom>
                    <a:avLst/>
                    <a:gdLst>
                      <a:gd name="T0" fmla="*/ 0 w 3"/>
                      <a:gd name="T1" fmla="*/ 2 h 2"/>
                      <a:gd name="T2" fmla="*/ 2 w 3"/>
                      <a:gd name="T3" fmla="*/ 0 h 2"/>
                      <a:gd name="T4" fmla="*/ 3 w 3"/>
                      <a:gd name="T5" fmla="*/ 0 h 2"/>
                      <a:gd name="T6" fmla="*/ 0 60000 65536"/>
                      <a:gd name="T7" fmla="*/ 0 60000 65536"/>
                      <a:gd name="T8" fmla="*/ 0 60000 65536"/>
                      <a:gd name="T9" fmla="*/ 0 w 3"/>
                      <a:gd name="T10" fmla="*/ 0 h 2"/>
                      <a:gd name="T11" fmla="*/ 3 w 3"/>
                      <a:gd name="T12" fmla="*/ 2 h 2"/>
                    </a:gdLst>
                    <a:ahLst/>
                    <a:cxnLst>
                      <a:cxn ang="T6">
                        <a:pos x="T0" y="T1"/>
                      </a:cxn>
                      <a:cxn ang="T7">
                        <a:pos x="T2" y="T3"/>
                      </a:cxn>
                      <a:cxn ang="T8">
                        <a:pos x="T4" y="T5"/>
                      </a:cxn>
                    </a:cxnLst>
                    <a:rect l="T9" t="T10" r="T11" b="T12"/>
                    <a:pathLst>
                      <a:path w="3" h="2">
                        <a:moveTo>
                          <a:pt x="0" y="2"/>
                        </a:moveTo>
                        <a:lnTo>
                          <a:pt x="2" y="0"/>
                        </a:lnTo>
                        <a:lnTo>
                          <a:pt x="3" y="0"/>
                        </a:lnTo>
                      </a:path>
                    </a:pathLst>
                  </a:custGeom>
                  <a:noFill/>
                  <a:ln w="6350">
                    <a:solidFill>
                      <a:srgbClr val="0C0CFF"/>
                    </a:solidFill>
                    <a:prstDash val="solid"/>
                    <a:round/>
                    <a:headEnd/>
                    <a:tailEnd/>
                  </a:ln>
                </p:spPr>
                <p:txBody>
                  <a:bodyPr/>
                  <a:lstStyle/>
                  <a:p>
                    <a:endParaRPr lang="en-US"/>
                  </a:p>
                </p:txBody>
              </p:sp>
              <p:sp>
                <p:nvSpPr>
                  <p:cNvPr id="2157" name="Freeform 5667"/>
                  <p:cNvSpPr>
                    <a:spLocks/>
                  </p:cNvSpPr>
                  <p:nvPr/>
                </p:nvSpPr>
                <p:spPr bwMode="auto">
                  <a:xfrm>
                    <a:off x="3677" y="3658"/>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158" name="Freeform 5668"/>
                  <p:cNvSpPr>
                    <a:spLocks/>
                  </p:cNvSpPr>
                  <p:nvPr/>
                </p:nvSpPr>
                <p:spPr bwMode="auto">
                  <a:xfrm>
                    <a:off x="3678" y="3658"/>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2159" name="Freeform 5669"/>
                  <p:cNvSpPr>
                    <a:spLocks/>
                  </p:cNvSpPr>
                  <p:nvPr/>
                </p:nvSpPr>
                <p:spPr bwMode="auto">
                  <a:xfrm>
                    <a:off x="3678" y="3658"/>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2160" name="Freeform 5670"/>
                  <p:cNvSpPr>
                    <a:spLocks/>
                  </p:cNvSpPr>
                  <p:nvPr/>
                </p:nvSpPr>
                <p:spPr bwMode="auto">
                  <a:xfrm>
                    <a:off x="3679" y="3658"/>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161" name="Freeform 5671"/>
                  <p:cNvSpPr>
                    <a:spLocks/>
                  </p:cNvSpPr>
                  <p:nvPr/>
                </p:nvSpPr>
                <p:spPr bwMode="auto">
                  <a:xfrm>
                    <a:off x="3679" y="3658"/>
                    <a:ext cx="1" cy="1"/>
                  </a:xfrm>
                  <a:custGeom>
                    <a:avLst/>
                    <a:gdLst>
                      <a:gd name="T0" fmla="*/ 0 w 3"/>
                      <a:gd name="T1" fmla="*/ 0 h 2"/>
                      <a:gd name="T2" fmla="*/ 2 w 3"/>
                      <a:gd name="T3" fmla="*/ 2 h 2"/>
                      <a:gd name="T4" fmla="*/ 3 w 3"/>
                      <a:gd name="T5" fmla="*/ 2 h 2"/>
                      <a:gd name="T6" fmla="*/ 0 60000 65536"/>
                      <a:gd name="T7" fmla="*/ 0 60000 65536"/>
                      <a:gd name="T8" fmla="*/ 0 60000 65536"/>
                      <a:gd name="T9" fmla="*/ 0 w 3"/>
                      <a:gd name="T10" fmla="*/ 0 h 2"/>
                      <a:gd name="T11" fmla="*/ 3 w 3"/>
                      <a:gd name="T12" fmla="*/ 2 h 2"/>
                    </a:gdLst>
                    <a:ahLst/>
                    <a:cxnLst>
                      <a:cxn ang="T6">
                        <a:pos x="T0" y="T1"/>
                      </a:cxn>
                      <a:cxn ang="T7">
                        <a:pos x="T2" y="T3"/>
                      </a:cxn>
                      <a:cxn ang="T8">
                        <a:pos x="T4" y="T5"/>
                      </a:cxn>
                    </a:cxnLst>
                    <a:rect l="T9" t="T10" r="T11" b="T12"/>
                    <a:pathLst>
                      <a:path w="3" h="2">
                        <a:moveTo>
                          <a:pt x="0" y="0"/>
                        </a:moveTo>
                        <a:lnTo>
                          <a:pt x="2" y="2"/>
                        </a:lnTo>
                        <a:lnTo>
                          <a:pt x="3" y="2"/>
                        </a:lnTo>
                      </a:path>
                    </a:pathLst>
                  </a:custGeom>
                  <a:noFill/>
                  <a:ln w="6350">
                    <a:solidFill>
                      <a:srgbClr val="0C0CFF"/>
                    </a:solidFill>
                    <a:prstDash val="solid"/>
                    <a:round/>
                    <a:headEnd/>
                    <a:tailEnd/>
                  </a:ln>
                </p:spPr>
                <p:txBody>
                  <a:bodyPr/>
                  <a:lstStyle/>
                  <a:p>
                    <a:endParaRPr lang="en-US"/>
                  </a:p>
                </p:txBody>
              </p:sp>
              <p:sp>
                <p:nvSpPr>
                  <p:cNvPr id="2162" name="Freeform 5672"/>
                  <p:cNvSpPr>
                    <a:spLocks/>
                  </p:cNvSpPr>
                  <p:nvPr/>
                </p:nvSpPr>
                <p:spPr bwMode="auto">
                  <a:xfrm>
                    <a:off x="3680" y="3659"/>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2163" name="Freeform 5673"/>
                  <p:cNvSpPr>
                    <a:spLocks/>
                  </p:cNvSpPr>
                  <p:nvPr/>
                </p:nvSpPr>
                <p:spPr bwMode="auto">
                  <a:xfrm>
                    <a:off x="3680" y="3659"/>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164" name="Freeform 5674"/>
                  <p:cNvSpPr>
                    <a:spLocks/>
                  </p:cNvSpPr>
                  <p:nvPr/>
                </p:nvSpPr>
                <p:spPr bwMode="auto">
                  <a:xfrm>
                    <a:off x="3681" y="3659"/>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2165" name="Freeform 5675"/>
                  <p:cNvSpPr>
                    <a:spLocks/>
                  </p:cNvSpPr>
                  <p:nvPr/>
                </p:nvSpPr>
                <p:spPr bwMode="auto">
                  <a:xfrm>
                    <a:off x="3681" y="3659"/>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2166" name="Freeform 5676"/>
                  <p:cNvSpPr>
                    <a:spLocks/>
                  </p:cNvSpPr>
                  <p:nvPr/>
                </p:nvSpPr>
                <p:spPr bwMode="auto">
                  <a:xfrm>
                    <a:off x="3681" y="3659"/>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167" name="Freeform 5677"/>
                  <p:cNvSpPr>
                    <a:spLocks/>
                  </p:cNvSpPr>
                  <p:nvPr/>
                </p:nvSpPr>
                <p:spPr bwMode="auto">
                  <a:xfrm>
                    <a:off x="3682" y="3659"/>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2168" name="Freeform 5678"/>
                  <p:cNvSpPr>
                    <a:spLocks/>
                  </p:cNvSpPr>
                  <p:nvPr/>
                </p:nvSpPr>
                <p:spPr bwMode="auto">
                  <a:xfrm>
                    <a:off x="3682" y="3659"/>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169" name="Freeform 5679"/>
                  <p:cNvSpPr>
                    <a:spLocks/>
                  </p:cNvSpPr>
                  <p:nvPr/>
                </p:nvSpPr>
                <p:spPr bwMode="auto">
                  <a:xfrm>
                    <a:off x="3683" y="3659"/>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2170" name="Freeform 5680"/>
                  <p:cNvSpPr>
                    <a:spLocks/>
                  </p:cNvSpPr>
                  <p:nvPr/>
                </p:nvSpPr>
                <p:spPr bwMode="auto">
                  <a:xfrm>
                    <a:off x="3683" y="3659"/>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171" name="Freeform 5681"/>
                  <p:cNvSpPr>
                    <a:spLocks/>
                  </p:cNvSpPr>
                  <p:nvPr/>
                </p:nvSpPr>
                <p:spPr bwMode="auto">
                  <a:xfrm>
                    <a:off x="3684" y="3659"/>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2172" name="Freeform 5682"/>
                  <p:cNvSpPr>
                    <a:spLocks/>
                  </p:cNvSpPr>
                  <p:nvPr/>
                </p:nvSpPr>
                <p:spPr bwMode="auto">
                  <a:xfrm>
                    <a:off x="3684" y="3659"/>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173" name="Freeform 5683"/>
                  <p:cNvSpPr>
                    <a:spLocks/>
                  </p:cNvSpPr>
                  <p:nvPr/>
                </p:nvSpPr>
                <p:spPr bwMode="auto">
                  <a:xfrm>
                    <a:off x="3685" y="3659"/>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2174" name="Freeform 5684"/>
                  <p:cNvSpPr>
                    <a:spLocks/>
                  </p:cNvSpPr>
                  <p:nvPr/>
                </p:nvSpPr>
                <p:spPr bwMode="auto">
                  <a:xfrm>
                    <a:off x="3685" y="3659"/>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2175" name="Freeform 5685"/>
                  <p:cNvSpPr>
                    <a:spLocks/>
                  </p:cNvSpPr>
                  <p:nvPr/>
                </p:nvSpPr>
                <p:spPr bwMode="auto">
                  <a:xfrm>
                    <a:off x="3686" y="3658"/>
                    <a:ext cx="1" cy="1"/>
                  </a:xfrm>
                  <a:custGeom>
                    <a:avLst/>
                    <a:gdLst>
                      <a:gd name="T0" fmla="*/ 0 w 3"/>
                      <a:gd name="T1" fmla="*/ 2 h 2"/>
                      <a:gd name="T2" fmla="*/ 2 w 3"/>
                      <a:gd name="T3" fmla="*/ 0 h 2"/>
                      <a:gd name="T4" fmla="*/ 3 w 3"/>
                      <a:gd name="T5" fmla="*/ 0 h 2"/>
                      <a:gd name="T6" fmla="*/ 0 60000 65536"/>
                      <a:gd name="T7" fmla="*/ 0 60000 65536"/>
                      <a:gd name="T8" fmla="*/ 0 60000 65536"/>
                      <a:gd name="T9" fmla="*/ 0 w 3"/>
                      <a:gd name="T10" fmla="*/ 0 h 2"/>
                      <a:gd name="T11" fmla="*/ 3 w 3"/>
                      <a:gd name="T12" fmla="*/ 2 h 2"/>
                    </a:gdLst>
                    <a:ahLst/>
                    <a:cxnLst>
                      <a:cxn ang="T6">
                        <a:pos x="T0" y="T1"/>
                      </a:cxn>
                      <a:cxn ang="T7">
                        <a:pos x="T2" y="T3"/>
                      </a:cxn>
                      <a:cxn ang="T8">
                        <a:pos x="T4" y="T5"/>
                      </a:cxn>
                    </a:cxnLst>
                    <a:rect l="T9" t="T10" r="T11" b="T12"/>
                    <a:pathLst>
                      <a:path w="3" h="2">
                        <a:moveTo>
                          <a:pt x="0" y="2"/>
                        </a:moveTo>
                        <a:lnTo>
                          <a:pt x="2" y="0"/>
                        </a:lnTo>
                        <a:lnTo>
                          <a:pt x="3" y="0"/>
                        </a:lnTo>
                      </a:path>
                    </a:pathLst>
                  </a:custGeom>
                  <a:noFill/>
                  <a:ln w="6350">
                    <a:solidFill>
                      <a:srgbClr val="0C0CFF"/>
                    </a:solidFill>
                    <a:prstDash val="solid"/>
                    <a:round/>
                    <a:headEnd/>
                    <a:tailEnd/>
                  </a:ln>
                </p:spPr>
                <p:txBody>
                  <a:bodyPr/>
                  <a:lstStyle/>
                  <a:p>
                    <a:endParaRPr lang="en-US"/>
                  </a:p>
                </p:txBody>
              </p:sp>
              <p:sp>
                <p:nvSpPr>
                  <p:cNvPr id="2176" name="Freeform 5686"/>
                  <p:cNvSpPr>
                    <a:spLocks/>
                  </p:cNvSpPr>
                  <p:nvPr/>
                </p:nvSpPr>
                <p:spPr bwMode="auto">
                  <a:xfrm>
                    <a:off x="3686" y="3658"/>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2177" name="Freeform 5687"/>
                  <p:cNvSpPr>
                    <a:spLocks/>
                  </p:cNvSpPr>
                  <p:nvPr/>
                </p:nvSpPr>
                <p:spPr bwMode="auto">
                  <a:xfrm>
                    <a:off x="3687" y="3658"/>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2178" name="Freeform 5688"/>
                  <p:cNvSpPr>
                    <a:spLocks/>
                  </p:cNvSpPr>
                  <p:nvPr/>
                </p:nvSpPr>
                <p:spPr bwMode="auto">
                  <a:xfrm>
                    <a:off x="3687" y="3658"/>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2179" name="Freeform 5689"/>
                  <p:cNvSpPr>
                    <a:spLocks/>
                  </p:cNvSpPr>
                  <p:nvPr/>
                </p:nvSpPr>
                <p:spPr bwMode="auto">
                  <a:xfrm>
                    <a:off x="3688" y="3658"/>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180" name="Freeform 5690"/>
                  <p:cNvSpPr>
                    <a:spLocks/>
                  </p:cNvSpPr>
                  <p:nvPr/>
                </p:nvSpPr>
                <p:spPr bwMode="auto">
                  <a:xfrm>
                    <a:off x="3688" y="3658"/>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2181" name="Freeform 5691"/>
                  <p:cNvSpPr>
                    <a:spLocks/>
                  </p:cNvSpPr>
                  <p:nvPr/>
                </p:nvSpPr>
                <p:spPr bwMode="auto">
                  <a:xfrm>
                    <a:off x="3689" y="3657"/>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2182" name="Freeform 5692"/>
                  <p:cNvSpPr>
                    <a:spLocks/>
                  </p:cNvSpPr>
                  <p:nvPr/>
                </p:nvSpPr>
                <p:spPr bwMode="auto">
                  <a:xfrm>
                    <a:off x="3689" y="3657"/>
                    <a:ext cx="1" cy="1"/>
                  </a:xfrm>
                  <a:custGeom>
                    <a:avLst/>
                    <a:gdLst>
                      <a:gd name="T0" fmla="*/ 0 w 4"/>
                      <a:gd name="T1" fmla="*/ 2 h 2"/>
                      <a:gd name="T2" fmla="*/ 3 w 4"/>
                      <a:gd name="T3" fmla="*/ 0 h 2"/>
                      <a:gd name="T4" fmla="*/ 4 w 4"/>
                      <a:gd name="T5" fmla="*/ 0 h 2"/>
                      <a:gd name="T6" fmla="*/ 0 60000 65536"/>
                      <a:gd name="T7" fmla="*/ 0 60000 65536"/>
                      <a:gd name="T8" fmla="*/ 0 60000 65536"/>
                      <a:gd name="T9" fmla="*/ 0 w 4"/>
                      <a:gd name="T10" fmla="*/ 0 h 2"/>
                      <a:gd name="T11" fmla="*/ 4 w 4"/>
                      <a:gd name="T12" fmla="*/ 2 h 2"/>
                    </a:gdLst>
                    <a:ahLst/>
                    <a:cxnLst>
                      <a:cxn ang="T6">
                        <a:pos x="T0" y="T1"/>
                      </a:cxn>
                      <a:cxn ang="T7">
                        <a:pos x="T2" y="T3"/>
                      </a:cxn>
                      <a:cxn ang="T8">
                        <a:pos x="T4" y="T5"/>
                      </a:cxn>
                    </a:cxnLst>
                    <a:rect l="T9" t="T10" r="T11" b="T12"/>
                    <a:pathLst>
                      <a:path w="4" h="2">
                        <a:moveTo>
                          <a:pt x="0" y="2"/>
                        </a:moveTo>
                        <a:lnTo>
                          <a:pt x="3" y="0"/>
                        </a:lnTo>
                        <a:lnTo>
                          <a:pt x="4" y="0"/>
                        </a:lnTo>
                      </a:path>
                    </a:pathLst>
                  </a:custGeom>
                  <a:noFill/>
                  <a:ln w="6350">
                    <a:solidFill>
                      <a:srgbClr val="0C0CFF"/>
                    </a:solidFill>
                    <a:prstDash val="solid"/>
                    <a:round/>
                    <a:headEnd/>
                    <a:tailEnd/>
                  </a:ln>
                </p:spPr>
                <p:txBody>
                  <a:bodyPr/>
                  <a:lstStyle/>
                  <a:p>
                    <a:endParaRPr lang="en-US"/>
                  </a:p>
                </p:txBody>
              </p:sp>
              <p:sp>
                <p:nvSpPr>
                  <p:cNvPr id="2183" name="Freeform 5693"/>
                  <p:cNvSpPr>
                    <a:spLocks/>
                  </p:cNvSpPr>
                  <p:nvPr/>
                </p:nvSpPr>
                <p:spPr bwMode="auto">
                  <a:xfrm>
                    <a:off x="3689" y="3657"/>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2184" name="Freeform 5694"/>
                  <p:cNvSpPr>
                    <a:spLocks/>
                  </p:cNvSpPr>
                  <p:nvPr/>
                </p:nvSpPr>
                <p:spPr bwMode="auto">
                  <a:xfrm>
                    <a:off x="3690" y="3657"/>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185" name="Freeform 5695"/>
                  <p:cNvSpPr>
                    <a:spLocks/>
                  </p:cNvSpPr>
                  <p:nvPr/>
                </p:nvSpPr>
                <p:spPr bwMode="auto">
                  <a:xfrm>
                    <a:off x="3690" y="3657"/>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186" name="Freeform 5696"/>
                  <p:cNvSpPr>
                    <a:spLocks/>
                  </p:cNvSpPr>
                  <p:nvPr/>
                </p:nvSpPr>
                <p:spPr bwMode="auto">
                  <a:xfrm>
                    <a:off x="3691" y="3657"/>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2187" name="Freeform 5697"/>
                  <p:cNvSpPr>
                    <a:spLocks/>
                  </p:cNvSpPr>
                  <p:nvPr/>
                </p:nvSpPr>
                <p:spPr bwMode="auto">
                  <a:xfrm>
                    <a:off x="3691" y="3657"/>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2188" name="Freeform 5698"/>
                  <p:cNvSpPr>
                    <a:spLocks/>
                  </p:cNvSpPr>
                  <p:nvPr/>
                </p:nvSpPr>
                <p:spPr bwMode="auto">
                  <a:xfrm>
                    <a:off x="3692" y="3656"/>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2189" name="Freeform 5699"/>
                  <p:cNvSpPr>
                    <a:spLocks/>
                  </p:cNvSpPr>
                  <p:nvPr/>
                </p:nvSpPr>
                <p:spPr bwMode="auto">
                  <a:xfrm>
                    <a:off x="3692" y="3656"/>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2190" name="Freeform 5700"/>
                  <p:cNvSpPr>
                    <a:spLocks/>
                  </p:cNvSpPr>
                  <p:nvPr/>
                </p:nvSpPr>
                <p:spPr bwMode="auto">
                  <a:xfrm>
                    <a:off x="3693" y="3656"/>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2191" name="Freeform 5701"/>
                  <p:cNvSpPr>
                    <a:spLocks/>
                  </p:cNvSpPr>
                  <p:nvPr/>
                </p:nvSpPr>
                <p:spPr bwMode="auto">
                  <a:xfrm>
                    <a:off x="3693" y="3656"/>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192" name="Freeform 5702"/>
                  <p:cNvSpPr>
                    <a:spLocks/>
                  </p:cNvSpPr>
                  <p:nvPr/>
                </p:nvSpPr>
                <p:spPr bwMode="auto">
                  <a:xfrm>
                    <a:off x="3694" y="3656"/>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2193" name="Freeform 5703"/>
                  <p:cNvSpPr>
                    <a:spLocks/>
                  </p:cNvSpPr>
                  <p:nvPr/>
                </p:nvSpPr>
                <p:spPr bwMode="auto">
                  <a:xfrm>
                    <a:off x="3694" y="3656"/>
                    <a:ext cx="1" cy="1"/>
                  </a:xfrm>
                  <a:custGeom>
                    <a:avLst/>
                    <a:gdLst>
                      <a:gd name="T0" fmla="*/ 0 w 4"/>
                      <a:gd name="T1" fmla="*/ 2 h 2"/>
                      <a:gd name="T2" fmla="*/ 3 w 4"/>
                      <a:gd name="T3" fmla="*/ 0 h 2"/>
                      <a:gd name="T4" fmla="*/ 4 w 4"/>
                      <a:gd name="T5" fmla="*/ 0 h 2"/>
                      <a:gd name="T6" fmla="*/ 0 60000 65536"/>
                      <a:gd name="T7" fmla="*/ 0 60000 65536"/>
                      <a:gd name="T8" fmla="*/ 0 60000 65536"/>
                      <a:gd name="T9" fmla="*/ 0 w 4"/>
                      <a:gd name="T10" fmla="*/ 0 h 2"/>
                      <a:gd name="T11" fmla="*/ 4 w 4"/>
                      <a:gd name="T12" fmla="*/ 2 h 2"/>
                    </a:gdLst>
                    <a:ahLst/>
                    <a:cxnLst>
                      <a:cxn ang="T6">
                        <a:pos x="T0" y="T1"/>
                      </a:cxn>
                      <a:cxn ang="T7">
                        <a:pos x="T2" y="T3"/>
                      </a:cxn>
                      <a:cxn ang="T8">
                        <a:pos x="T4" y="T5"/>
                      </a:cxn>
                    </a:cxnLst>
                    <a:rect l="T9" t="T10" r="T11" b="T12"/>
                    <a:pathLst>
                      <a:path w="4" h="2">
                        <a:moveTo>
                          <a:pt x="0" y="2"/>
                        </a:moveTo>
                        <a:lnTo>
                          <a:pt x="3" y="0"/>
                        </a:lnTo>
                        <a:lnTo>
                          <a:pt x="4" y="0"/>
                        </a:lnTo>
                      </a:path>
                    </a:pathLst>
                  </a:custGeom>
                  <a:noFill/>
                  <a:ln w="6350">
                    <a:solidFill>
                      <a:srgbClr val="0C0CFF"/>
                    </a:solidFill>
                    <a:prstDash val="solid"/>
                    <a:round/>
                    <a:headEnd/>
                    <a:tailEnd/>
                  </a:ln>
                </p:spPr>
                <p:txBody>
                  <a:bodyPr/>
                  <a:lstStyle/>
                  <a:p>
                    <a:endParaRPr lang="en-US"/>
                  </a:p>
                </p:txBody>
              </p:sp>
              <p:sp>
                <p:nvSpPr>
                  <p:cNvPr id="2194" name="Freeform 5704"/>
                  <p:cNvSpPr>
                    <a:spLocks/>
                  </p:cNvSpPr>
                  <p:nvPr/>
                </p:nvSpPr>
                <p:spPr bwMode="auto">
                  <a:xfrm>
                    <a:off x="3695" y="3656"/>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2195" name="Freeform 5705"/>
                  <p:cNvSpPr>
                    <a:spLocks/>
                  </p:cNvSpPr>
                  <p:nvPr/>
                </p:nvSpPr>
                <p:spPr bwMode="auto">
                  <a:xfrm>
                    <a:off x="3695" y="3656"/>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196" name="Freeform 5706"/>
                  <p:cNvSpPr>
                    <a:spLocks/>
                  </p:cNvSpPr>
                  <p:nvPr/>
                </p:nvSpPr>
                <p:spPr bwMode="auto">
                  <a:xfrm>
                    <a:off x="3695" y="3656"/>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197" name="Freeform 5707"/>
                  <p:cNvSpPr>
                    <a:spLocks/>
                  </p:cNvSpPr>
                  <p:nvPr/>
                </p:nvSpPr>
                <p:spPr bwMode="auto">
                  <a:xfrm>
                    <a:off x="3696" y="3655"/>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2198" name="Freeform 5708"/>
                  <p:cNvSpPr>
                    <a:spLocks/>
                  </p:cNvSpPr>
                  <p:nvPr/>
                </p:nvSpPr>
                <p:spPr bwMode="auto">
                  <a:xfrm>
                    <a:off x="3696" y="3655"/>
                    <a:ext cx="1" cy="1"/>
                  </a:xfrm>
                  <a:custGeom>
                    <a:avLst/>
                    <a:gdLst>
                      <a:gd name="T0" fmla="*/ 0 w 3"/>
                      <a:gd name="T1" fmla="*/ 2 h 2"/>
                      <a:gd name="T2" fmla="*/ 2 w 3"/>
                      <a:gd name="T3" fmla="*/ 0 h 2"/>
                      <a:gd name="T4" fmla="*/ 3 w 3"/>
                      <a:gd name="T5" fmla="*/ 0 h 2"/>
                      <a:gd name="T6" fmla="*/ 0 60000 65536"/>
                      <a:gd name="T7" fmla="*/ 0 60000 65536"/>
                      <a:gd name="T8" fmla="*/ 0 60000 65536"/>
                      <a:gd name="T9" fmla="*/ 0 w 3"/>
                      <a:gd name="T10" fmla="*/ 0 h 2"/>
                      <a:gd name="T11" fmla="*/ 3 w 3"/>
                      <a:gd name="T12" fmla="*/ 2 h 2"/>
                    </a:gdLst>
                    <a:ahLst/>
                    <a:cxnLst>
                      <a:cxn ang="T6">
                        <a:pos x="T0" y="T1"/>
                      </a:cxn>
                      <a:cxn ang="T7">
                        <a:pos x="T2" y="T3"/>
                      </a:cxn>
                      <a:cxn ang="T8">
                        <a:pos x="T4" y="T5"/>
                      </a:cxn>
                    </a:cxnLst>
                    <a:rect l="T9" t="T10" r="T11" b="T12"/>
                    <a:pathLst>
                      <a:path w="3" h="2">
                        <a:moveTo>
                          <a:pt x="0" y="2"/>
                        </a:moveTo>
                        <a:lnTo>
                          <a:pt x="2" y="0"/>
                        </a:lnTo>
                        <a:lnTo>
                          <a:pt x="3" y="0"/>
                        </a:lnTo>
                      </a:path>
                    </a:pathLst>
                  </a:custGeom>
                  <a:noFill/>
                  <a:ln w="6350">
                    <a:solidFill>
                      <a:srgbClr val="0C0CFF"/>
                    </a:solidFill>
                    <a:prstDash val="solid"/>
                    <a:round/>
                    <a:headEnd/>
                    <a:tailEnd/>
                  </a:ln>
                </p:spPr>
                <p:txBody>
                  <a:bodyPr/>
                  <a:lstStyle/>
                  <a:p>
                    <a:endParaRPr lang="en-US"/>
                  </a:p>
                </p:txBody>
              </p:sp>
              <p:sp>
                <p:nvSpPr>
                  <p:cNvPr id="2199" name="Freeform 5709"/>
                  <p:cNvSpPr>
                    <a:spLocks/>
                  </p:cNvSpPr>
                  <p:nvPr/>
                </p:nvSpPr>
                <p:spPr bwMode="auto">
                  <a:xfrm>
                    <a:off x="3697" y="3655"/>
                    <a:ext cx="1" cy="1"/>
                  </a:xfrm>
                  <a:custGeom>
                    <a:avLst/>
                    <a:gdLst>
                      <a:gd name="T0" fmla="*/ 0 w 4"/>
                      <a:gd name="T1" fmla="*/ 2 h 2"/>
                      <a:gd name="T2" fmla="*/ 3 w 4"/>
                      <a:gd name="T3" fmla="*/ 0 h 2"/>
                      <a:gd name="T4" fmla="*/ 4 w 4"/>
                      <a:gd name="T5" fmla="*/ 0 h 2"/>
                      <a:gd name="T6" fmla="*/ 0 60000 65536"/>
                      <a:gd name="T7" fmla="*/ 0 60000 65536"/>
                      <a:gd name="T8" fmla="*/ 0 60000 65536"/>
                      <a:gd name="T9" fmla="*/ 0 w 4"/>
                      <a:gd name="T10" fmla="*/ 0 h 2"/>
                      <a:gd name="T11" fmla="*/ 4 w 4"/>
                      <a:gd name="T12" fmla="*/ 2 h 2"/>
                    </a:gdLst>
                    <a:ahLst/>
                    <a:cxnLst>
                      <a:cxn ang="T6">
                        <a:pos x="T0" y="T1"/>
                      </a:cxn>
                      <a:cxn ang="T7">
                        <a:pos x="T2" y="T3"/>
                      </a:cxn>
                      <a:cxn ang="T8">
                        <a:pos x="T4" y="T5"/>
                      </a:cxn>
                    </a:cxnLst>
                    <a:rect l="T9" t="T10" r="T11" b="T12"/>
                    <a:pathLst>
                      <a:path w="4" h="2">
                        <a:moveTo>
                          <a:pt x="0" y="2"/>
                        </a:moveTo>
                        <a:lnTo>
                          <a:pt x="3" y="0"/>
                        </a:lnTo>
                        <a:lnTo>
                          <a:pt x="4" y="0"/>
                        </a:lnTo>
                      </a:path>
                    </a:pathLst>
                  </a:custGeom>
                  <a:noFill/>
                  <a:ln w="6350">
                    <a:solidFill>
                      <a:srgbClr val="0C0CFF"/>
                    </a:solidFill>
                    <a:prstDash val="solid"/>
                    <a:round/>
                    <a:headEnd/>
                    <a:tailEnd/>
                  </a:ln>
                </p:spPr>
                <p:txBody>
                  <a:bodyPr/>
                  <a:lstStyle/>
                  <a:p>
                    <a:endParaRPr lang="en-US"/>
                  </a:p>
                </p:txBody>
              </p:sp>
              <p:sp>
                <p:nvSpPr>
                  <p:cNvPr id="2200" name="Freeform 5710"/>
                  <p:cNvSpPr>
                    <a:spLocks/>
                  </p:cNvSpPr>
                  <p:nvPr/>
                </p:nvSpPr>
                <p:spPr bwMode="auto">
                  <a:xfrm>
                    <a:off x="3697" y="3654"/>
                    <a:ext cx="1" cy="1"/>
                  </a:xfrm>
                  <a:custGeom>
                    <a:avLst/>
                    <a:gdLst>
                      <a:gd name="T0" fmla="*/ 0 w 3"/>
                      <a:gd name="T1" fmla="*/ 2 h 2"/>
                      <a:gd name="T2" fmla="*/ 2 w 3"/>
                      <a:gd name="T3" fmla="*/ 0 h 2"/>
                      <a:gd name="T4" fmla="*/ 3 w 3"/>
                      <a:gd name="T5" fmla="*/ 0 h 2"/>
                      <a:gd name="T6" fmla="*/ 0 60000 65536"/>
                      <a:gd name="T7" fmla="*/ 0 60000 65536"/>
                      <a:gd name="T8" fmla="*/ 0 60000 65536"/>
                      <a:gd name="T9" fmla="*/ 0 w 3"/>
                      <a:gd name="T10" fmla="*/ 0 h 2"/>
                      <a:gd name="T11" fmla="*/ 3 w 3"/>
                      <a:gd name="T12" fmla="*/ 2 h 2"/>
                    </a:gdLst>
                    <a:ahLst/>
                    <a:cxnLst>
                      <a:cxn ang="T6">
                        <a:pos x="T0" y="T1"/>
                      </a:cxn>
                      <a:cxn ang="T7">
                        <a:pos x="T2" y="T3"/>
                      </a:cxn>
                      <a:cxn ang="T8">
                        <a:pos x="T4" y="T5"/>
                      </a:cxn>
                    </a:cxnLst>
                    <a:rect l="T9" t="T10" r="T11" b="T12"/>
                    <a:pathLst>
                      <a:path w="3" h="2">
                        <a:moveTo>
                          <a:pt x="0" y="2"/>
                        </a:moveTo>
                        <a:lnTo>
                          <a:pt x="2" y="0"/>
                        </a:lnTo>
                        <a:lnTo>
                          <a:pt x="3" y="0"/>
                        </a:lnTo>
                      </a:path>
                    </a:pathLst>
                  </a:custGeom>
                  <a:noFill/>
                  <a:ln w="6350">
                    <a:solidFill>
                      <a:srgbClr val="0C0CFF"/>
                    </a:solidFill>
                    <a:prstDash val="solid"/>
                    <a:round/>
                    <a:headEnd/>
                    <a:tailEnd/>
                  </a:ln>
                </p:spPr>
                <p:txBody>
                  <a:bodyPr/>
                  <a:lstStyle/>
                  <a:p>
                    <a:endParaRPr lang="en-US"/>
                  </a:p>
                </p:txBody>
              </p:sp>
              <p:sp>
                <p:nvSpPr>
                  <p:cNvPr id="2201" name="Freeform 5711"/>
                  <p:cNvSpPr>
                    <a:spLocks/>
                  </p:cNvSpPr>
                  <p:nvPr/>
                </p:nvSpPr>
                <p:spPr bwMode="auto">
                  <a:xfrm>
                    <a:off x="3698" y="3654"/>
                    <a:ext cx="1" cy="1"/>
                  </a:xfrm>
                  <a:custGeom>
                    <a:avLst/>
                    <a:gdLst>
                      <a:gd name="T0" fmla="*/ 0 w 4"/>
                      <a:gd name="T1" fmla="*/ 3 h 3"/>
                      <a:gd name="T2" fmla="*/ 3 w 4"/>
                      <a:gd name="T3" fmla="*/ 0 h 3"/>
                      <a:gd name="T4" fmla="*/ 4 w 4"/>
                      <a:gd name="T5" fmla="*/ 0 h 3"/>
                      <a:gd name="T6" fmla="*/ 0 60000 65536"/>
                      <a:gd name="T7" fmla="*/ 0 60000 65536"/>
                      <a:gd name="T8" fmla="*/ 0 60000 65536"/>
                      <a:gd name="T9" fmla="*/ 0 w 4"/>
                      <a:gd name="T10" fmla="*/ 0 h 3"/>
                      <a:gd name="T11" fmla="*/ 4 w 4"/>
                      <a:gd name="T12" fmla="*/ 3 h 3"/>
                    </a:gdLst>
                    <a:ahLst/>
                    <a:cxnLst>
                      <a:cxn ang="T6">
                        <a:pos x="T0" y="T1"/>
                      </a:cxn>
                      <a:cxn ang="T7">
                        <a:pos x="T2" y="T3"/>
                      </a:cxn>
                      <a:cxn ang="T8">
                        <a:pos x="T4" y="T5"/>
                      </a:cxn>
                    </a:cxnLst>
                    <a:rect l="T9" t="T10" r="T11" b="T12"/>
                    <a:pathLst>
                      <a:path w="4" h="3">
                        <a:moveTo>
                          <a:pt x="0" y="3"/>
                        </a:moveTo>
                        <a:lnTo>
                          <a:pt x="3" y="0"/>
                        </a:lnTo>
                        <a:lnTo>
                          <a:pt x="4" y="0"/>
                        </a:lnTo>
                      </a:path>
                    </a:pathLst>
                  </a:custGeom>
                  <a:noFill/>
                  <a:ln w="6350">
                    <a:solidFill>
                      <a:srgbClr val="0C0CFF"/>
                    </a:solidFill>
                    <a:prstDash val="solid"/>
                    <a:round/>
                    <a:headEnd/>
                    <a:tailEnd/>
                  </a:ln>
                </p:spPr>
                <p:txBody>
                  <a:bodyPr/>
                  <a:lstStyle/>
                  <a:p>
                    <a:endParaRPr lang="en-US"/>
                  </a:p>
                </p:txBody>
              </p:sp>
              <p:sp>
                <p:nvSpPr>
                  <p:cNvPr id="2202" name="Freeform 5712"/>
                  <p:cNvSpPr>
                    <a:spLocks/>
                  </p:cNvSpPr>
                  <p:nvPr/>
                </p:nvSpPr>
                <p:spPr bwMode="auto">
                  <a:xfrm>
                    <a:off x="3698" y="3653"/>
                    <a:ext cx="1" cy="1"/>
                  </a:xfrm>
                  <a:custGeom>
                    <a:avLst/>
                    <a:gdLst>
                      <a:gd name="T0" fmla="*/ 0 w 3"/>
                      <a:gd name="T1" fmla="*/ 3 h 3"/>
                      <a:gd name="T2" fmla="*/ 2 w 3"/>
                      <a:gd name="T3" fmla="*/ 0 h 3"/>
                      <a:gd name="T4" fmla="*/ 3 w 3"/>
                      <a:gd name="T5" fmla="*/ 0 h 3"/>
                      <a:gd name="T6" fmla="*/ 0 60000 65536"/>
                      <a:gd name="T7" fmla="*/ 0 60000 65536"/>
                      <a:gd name="T8" fmla="*/ 0 60000 65536"/>
                      <a:gd name="T9" fmla="*/ 0 w 3"/>
                      <a:gd name="T10" fmla="*/ 0 h 3"/>
                      <a:gd name="T11" fmla="*/ 3 w 3"/>
                      <a:gd name="T12" fmla="*/ 3 h 3"/>
                    </a:gdLst>
                    <a:ahLst/>
                    <a:cxnLst>
                      <a:cxn ang="T6">
                        <a:pos x="T0" y="T1"/>
                      </a:cxn>
                      <a:cxn ang="T7">
                        <a:pos x="T2" y="T3"/>
                      </a:cxn>
                      <a:cxn ang="T8">
                        <a:pos x="T4" y="T5"/>
                      </a:cxn>
                    </a:cxnLst>
                    <a:rect l="T9" t="T10" r="T11" b="T12"/>
                    <a:pathLst>
                      <a:path w="3" h="3">
                        <a:moveTo>
                          <a:pt x="0" y="3"/>
                        </a:moveTo>
                        <a:lnTo>
                          <a:pt x="2" y="0"/>
                        </a:lnTo>
                        <a:lnTo>
                          <a:pt x="3" y="0"/>
                        </a:lnTo>
                      </a:path>
                    </a:pathLst>
                  </a:custGeom>
                  <a:noFill/>
                  <a:ln w="6350">
                    <a:solidFill>
                      <a:srgbClr val="0C0CFF"/>
                    </a:solidFill>
                    <a:prstDash val="solid"/>
                    <a:round/>
                    <a:headEnd/>
                    <a:tailEnd/>
                  </a:ln>
                </p:spPr>
                <p:txBody>
                  <a:bodyPr/>
                  <a:lstStyle/>
                  <a:p>
                    <a:endParaRPr lang="en-US"/>
                  </a:p>
                </p:txBody>
              </p:sp>
              <p:sp>
                <p:nvSpPr>
                  <p:cNvPr id="2203" name="Freeform 5713"/>
                  <p:cNvSpPr>
                    <a:spLocks/>
                  </p:cNvSpPr>
                  <p:nvPr/>
                </p:nvSpPr>
                <p:spPr bwMode="auto">
                  <a:xfrm>
                    <a:off x="3699" y="3653"/>
                    <a:ext cx="1" cy="1"/>
                  </a:xfrm>
                  <a:custGeom>
                    <a:avLst/>
                    <a:gdLst>
                      <a:gd name="T0" fmla="*/ 0 w 4"/>
                      <a:gd name="T1" fmla="*/ 2 h 2"/>
                      <a:gd name="T2" fmla="*/ 3 w 4"/>
                      <a:gd name="T3" fmla="*/ 0 h 2"/>
                      <a:gd name="T4" fmla="*/ 4 w 4"/>
                      <a:gd name="T5" fmla="*/ 0 h 2"/>
                      <a:gd name="T6" fmla="*/ 0 60000 65536"/>
                      <a:gd name="T7" fmla="*/ 0 60000 65536"/>
                      <a:gd name="T8" fmla="*/ 0 60000 65536"/>
                      <a:gd name="T9" fmla="*/ 0 w 4"/>
                      <a:gd name="T10" fmla="*/ 0 h 2"/>
                      <a:gd name="T11" fmla="*/ 4 w 4"/>
                      <a:gd name="T12" fmla="*/ 2 h 2"/>
                    </a:gdLst>
                    <a:ahLst/>
                    <a:cxnLst>
                      <a:cxn ang="T6">
                        <a:pos x="T0" y="T1"/>
                      </a:cxn>
                      <a:cxn ang="T7">
                        <a:pos x="T2" y="T3"/>
                      </a:cxn>
                      <a:cxn ang="T8">
                        <a:pos x="T4" y="T5"/>
                      </a:cxn>
                    </a:cxnLst>
                    <a:rect l="T9" t="T10" r="T11" b="T12"/>
                    <a:pathLst>
                      <a:path w="4" h="2">
                        <a:moveTo>
                          <a:pt x="0" y="2"/>
                        </a:moveTo>
                        <a:lnTo>
                          <a:pt x="3" y="0"/>
                        </a:lnTo>
                        <a:lnTo>
                          <a:pt x="4" y="0"/>
                        </a:lnTo>
                      </a:path>
                    </a:pathLst>
                  </a:custGeom>
                  <a:noFill/>
                  <a:ln w="6350">
                    <a:solidFill>
                      <a:srgbClr val="0C0CFF"/>
                    </a:solidFill>
                    <a:prstDash val="solid"/>
                    <a:round/>
                    <a:headEnd/>
                    <a:tailEnd/>
                  </a:ln>
                </p:spPr>
                <p:txBody>
                  <a:bodyPr/>
                  <a:lstStyle/>
                  <a:p>
                    <a:endParaRPr lang="en-US"/>
                  </a:p>
                </p:txBody>
              </p:sp>
              <p:sp>
                <p:nvSpPr>
                  <p:cNvPr id="2204" name="Freeform 5714"/>
                  <p:cNvSpPr>
                    <a:spLocks/>
                  </p:cNvSpPr>
                  <p:nvPr/>
                </p:nvSpPr>
                <p:spPr bwMode="auto">
                  <a:xfrm>
                    <a:off x="3699" y="3652"/>
                    <a:ext cx="1" cy="1"/>
                  </a:xfrm>
                  <a:custGeom>
                    <a:avLst/>
                    <a:gdLst>
                      <a:gd name="T0" fmla="*/ 0 w 3"/>
                      <a:gd name="T1" fmla="*/ 4 h 4"/>
                      <a:gd name="T2" fmla="*/ 2 w 3"/>
                      <a:gd name="T3" fmla="*/ 0 h 4"/>
                      <a:gd name="T4" fmla="*/ 3 w 3"/>
                      <a:gd name="T5" fmla="*/ 0 h 4"/>
                      <a:gd name="T6" fmla="*/ 0 60000 65536"/>
                      <a:gd name="T7" fmla="*/ 0 60000 65536"/>
                      <a:gd name="T8" fmla="*/ 0 60000 65536"/>
                      <a:gd name="T9" fmla="*/ 0 w 3"/>
                      <a:gd name="T10" fmla="*/ 0 h 4"/>
                      <a:gd name="T11" fmla="*/ 3 w 3"/>
                      <a:gd name="T12" fmla="*/ 4 h 4"/>
                    </a:gdLst>
                    <a:ahLst/>
                    <a:cxnLst>
                      <a:cxn ang="T6">
                        <a:pos x="T0" y="T1"/>
                      </a:cxn>
                      <a:cxn ang="T7">
                        <a:pos x="T2" y="T3"/>
                      </a:cxn>
                      <a:cxn ang="T8">
                        <a:pos x="T4" y="T5"/>
                      </a:cxn>
                    </a:cxnLst>
                    <a:rect l="T9" t="T10" r="T11" b="T12"/>
                    <a:pathLst>
                      <a:path w="3" h="4">
                        <a:moveTo>
                          <a:pt x="0" y="4"/>
                        </a:moveTo>
                        <a:lnTo>
                          <a:pt x="2" y="0"/>
                        </a:lnTo>
                        <a:lnTo>
                          <a:pt x="3" y="0"/>
                        </a:lnTo>
                      </a:path>
                    </a:pathLst>
                  </a:custGeom>
                  <a:noFill/>
                  <a:ln w="6350">
                    <a:solidFill>
                      <a:srgbClr val="0C0CFF"/>
                    </a:solidFill>
                    <a:prstDash val="solid"/>
                    <a:round/>
                    <a:headEnd/>
                    <a:tailEnd/>
                  </a:ln>
                </p:spPr>
                <p:txBody>
                  <a:bodyPr/>
                  <a:lstStyle/>
                  <a:p>
                    <a:endParaRPr lang="en-US"/>
                  </a:p>
                </p:txBody>
              </p:sp>
              <p:sp>
                <p:nvSpPr>
                  <p:cNvPr id="2205" name="Freeform 5715"/>
                  <p:cNvSpPr>
                    <a:spLocks/>
                  </p:cNvSpPr>
                  <p:nvPr/>
                </p:nvSpPr>
                <p:spPr bwMode="auto">
                  <a:xfrm>
                    <a:off x="3700" y="3651"/>
                    <a:ext cx="1" cy="1"/>
                  </a:xfrm>
                  <a:custGeom>
                    <a:avLst/>
                    <a:gdLst>
                      <a:gd name="T0" fmla="*/ 0 w 4"/>
                      <a:gd name="T1" fmla="*/ 5 h 5"/>
                      <a:gd name="T2" fmla="*/ 3 w 4"/>
                      <a:gd name="T3" fmla="*/ 0 h 5"/>
                      <a:gd name="T4" fmla="*/ 4 w 4"/>
                      <a:gd name="T5" fmla="*/ 0 h 5"/>
                      <a:gd name="T6" fmla="*/ 0 60000 65536"/>
                      <a:gd name="T7" fmla="*/ 0 60000 65536"/>
                      <a:gd name="T8" fmla="*/ 0 60000 65536"/>
                      <a:gd name="T9" fmla="*/ 0 w 4"/>
                      <a:gd name="T10" fmla="*/ 0 h 5"/>
                      <a:gd name="T11" fmla="*/ 4 w 4"/>
                      <a:gd name="T12" fmla="*/ 5 h 5"/>
                    </a:gdLst>
                    <a:ahLst/>
                    <a:cxnLst>
                      <a:cxn ang="T6">
                        <a:pos x="T0" y="T1"/>
                      </a:cxn>
                      <a:cxn ang="T7">
                        <a:pos x="T2" y="T3"/>
                      </a:cxn>
                      <a:cxn ang="T8">
                        <a:pos x="T4" y="T5"/>
                      </a:cxn>
                    </a:cxnLst>
                    <a:rect l="T9" t="T10" r="T11" b="T12"/>
                    <a:pathLst>
                      <a:path w="4" h="5">
                        <a:moveTo>
                          <a:pt x="0" y="5"/>
                        </a:moveTo>
                        <a:lnTo>
                          <a:pt x="3" y="0"/>
                        </a:lnTo>
                        <a:lnTo>
                          <a:pt x="4" y="0"/>
                        </a:lnTo>
                      </a:path>
                    </a:pathLst>
                  </a:custGeom>
                  <a:noFill/>
                  <a:ln w="6350">
                    <a:solidFill>
                      <a:srgbClr val="0C0CFF"/>
                    </a:solidFill>
                    <a:prstDash val="solid"/>
                    <a:round/>
                    <a:headEnd/>
                    <a:tailEnd/>
                  </a:ln>
                </p:spPr>
                <p:txBody>
                  <a:bodyPr/>
                  <a:lstStyle/>
                  <a:p>
                    <a:endParaRPr lang="en-US"/>
                  </a:p>
                </p:txBody>
              </p:sp>
              <p:sp>
                <p:nvSpPr>
                  <p:cNvPr id="2206" name="Freeform 5716"/>
                  <p:cNvSpPr>
                    <a:spLocks/>
                  </p:cNvSpPr>
                  <p:nvPr/>
                </p:nvSpPr>
                <p:spPr bwMode="auto">
                  <a:xfrm>
                    <a:off x="3700" y="3650"/>
                    <a:ext cx="1" cy="1"/>
                  </a:xfrm>
                  <a:custGeom>
                    <a:avLst/>
                    <a:gdLst>
                      <a:gd name="T0" fmla="*/ 0 w 3"/>
                      <a:gd name="T1" fmla="*/ 5 h 5"/>
                      <a:gd name="T2" fmla="*/ 2 w 3"/>
                      <a:gd name="T3" fmla="*/ 0 h 5"/>
                      <a:gd name="T4" fmla="*/ 3 w 3"/>
                      <a:gd name="T5" fmla="*/ 0 h 5"/>
                      <a:gd name="T6" fmla="*/ 0 60000 65536"/>
                      <a:gd name="T7" fmla="*/ 0 60000 65536"/>
                      <a:gd name="T8" fmla="*/ 0 60000 65536"/>
                      <a:gd name="T9" fmla="*/ 0 w 3"/>
                      <a:gd name="T10" fmla="*/ 0 h 5"/>
                      <a:gd name="T11" fmla="*/ 3 w 3"/>
                      <a:gd name="T12" fmla="*/ 5 h 5"/>
                    </a:gdLst>
                    <a:ahLst/>
                    <a:cxnLst>
                      <a:cxn ang="T6">
                        <a:pos x="T0" y="T1"/>
                      </a:cxn>
                      <a:cxn ang="T7">
                        <a:pos x="T2" y="T3"/>
                      </a:cxn>
                      <a:cxn ang="T8">
                        <a:pos x="T4" y="T5"/>
                      </a:cxn>
                    </a:cxnLst>
                    <a:rect l="T9" t="T10" r="T11" b="T12"/>
                    <a:pathLst>
                      <a:path w="3" h="5">
                        <a:moveTo>
                          <a:pt x="0" y="5"/>
                        </a:moveTo>
                        <a:lnTo>
                          <a:pt x="2" y="0"/>
                        </a:lnTo>
                        <a:lnTo>
                          <a:pt x="3" y="0"/>
                        </a:lnTo>
                      </a:path>
                    </a:pathLst>
                  </a:custGeom>
                  <a:noFill/>
                  <a:ln w="6350">
                    <a:solidFill>
                      <a:srgbClr val="0C0CFF"/>
                    </a:solidFill>
                    <a:prstDash val="solid"/>
                    <a:round/>
                    <a:headEnd/>
                    <a:tailEnd/>
                  </a:ln>
                </p:spPr>
                <p:txBody>
                  <a:bodyPr/>
                  <a:lstStyle/>
                  <a:p>
                    <a:endParaRPr lang="en-US"/>
                  </a:p>
                </p:txBody>
              </p:sp>
              <p:sp>
                <p:nvSpPr>
                  <p:cNvPr id="2207" name="Freeform 5717"/>
                  <p:cNvSpPr>
                    <a:spLocks/>
                  </p:cNvSpPr>
                  <p:nvPr/>
                </p:nvSpPr>
                <p:spPr bwMode="auto">
                  <a:xfrm>
                    <a:off x="3700" y="3649"/>
                    <a:ext cx="1" cy="1"/>
                  </a:xfrm>
                  <a:custGeom>
                    <a:avLst/>
                    <a:gdLst>
                      <a:gd name="T0" fmla="*/ 0 w 4"/>
                      <a:gd name="T1" fmla="*/ 6 h 6"/>
                      <a:gd name="T2" fmla="*/ 3 w 4"/>
                      <a:gd name="T3" fmla="*/ 0 h 6"/>
                      <a:gd name="T4" fmla="*/ 4 w 4"/>
                      <a:gd name="T5" fmla="*/ 0 h 6"/>
                      <a:gd name="T6" fmla="*/ 0 60000 65536"/>
                      <a:gd name="T7" fmla="*/ 0 60000 65536"/>
                      <a:gd name="T8" fmla="*/ 0 60000 65536"/>
                      <a:gd name="T9" fmla="*/ 0 w 4"/>
                      <a:gd name="T10" fmla="*/ 0 h 6"/>
                      <a:gd name="T11" fmla="*/ 4 w 4"/>
                      <a:gd name="T12" fmla="*/ 6 h 6"/>
                    </a:gdLst>
                    <a:ahLst/>
                    <a:cxnLst>
                      <a:cxn ang="T6">
                        <a:pos x="T0" y="T1"/>
                      </a:cxn>
                      <a:cxn ang="T7">
                        <a:pos x="T2" y="T3"/>
                      </a:cxn>
                      <a:cxn ang="T8">
                        <a:pos x="T4" y="T5"/>
                      </a:cxn>
                    </a:cxnLst>
                    <a:rect l="T9" t="T10" r="T11" b="T12"/>
                    <a:pathLst>
                      <a:path w="4" h="6">
                        <a:moveTo>
                          <a:pt x="0" y="6"/>
                        </a:moveTo>
                        <a:lnTo>
                          <a:pt x="3" y="0"/>
                        </a:lnTo>
                        <a:lnTo>
                          <a:pt x="4" y="0"/>
                        </a:lnTo>
                      </a:path>
                    </a:pathLst>
                  </a:custGeom>
                  <a:noFill/>
                  <a:ln w="6350">
                    <a:solidFill>
                      <a:srgbClr val="0C0CFF"/>
                    </a:solidFill>
                    <a:prstDash val="solid"/>
                    <a:round/>
                    <a:headEnd/>
                    <a:tailEnd/>
                  </a:ln>
                </p:spPr>
                <p:txBody>
                  <a:bodyPr/>
                  <a:lstStyle/>
                  <a:p>
                    <a:endParaRPr lang="en-US"/>
                  </a:p>
                </p:txBody>
              </p:sp>
              <p:sp>
                <p:nvSpPr>
                  <p:cNvPr id="2208" name="Freeform 5718"/>
                  <p:cNvSpPr>
                    <a:spLocks/>
                  </p:cNvSpPr>
                  <p:nvPr/>
                </p:nvSpPr>
                <p:spPr bwMode="auto">
                  <a:xfrm>
                    <a:off x="3701" y="3648"/>
                    <a:ext cx="1" cy="1"/>
                  </a:xfrm>
                  <a:custGeom>
                    <a:avLst/>
                    <a:gdLst>
                      <a:gd name="T0" fmla="*/ 0 w 3"/>
                      <a:gd name="T1" fmla="*/ 6 h 6"/>
                      <a:gd name="T2" fmla="*/ 2 w 3"/>
                      <a:gd name="T3" fmla="*/ 0 h 6"/>
                      <a:gd name="T4" fmla="*/ 3 w 3"/>
                      <a:gd name="T5" fmla="*/ 0 h 6"/>
                      <a:gd name="T6" fmla="*/ 0 60000 65536"/>
                      <a:gd name="T7" fmla="*/ 0 60000 65536"/>
                      <a:gd name="T8" fmla="*/ 0 60000 65536"/>
                      <a:gd name="T9" fmla="*/ 0 w 3"/>
                      <a:gd name="T10" fmla="*/ 0 h 6"/>
                      <a:gd name="T11" fmla="*/ 3 w 3"/>
                      <a:gd name="T12" fmla="*/ 6 h 6"/>
                    </a:gdLst>
                    <a:ahLst/>
                    <a:cxnLst>
                      <a:cxn ang="T6">
                        <a:pos x="T0" y="T1"/>
                      </a:cxn>
                      <a:cxn ang="T7">
                        <a:pos x="T2" y="T3"/>
                      </a:cxn>
                      <a:cxn ang="T8">
                        <a:pos x="T4" y="T5"/>
                      </a:cxn>
                    </a:cxnLst>
                    <a:rect l="T9" t="T10" r="T11" b="T12"/>
                    <a:pathLst>
                      <a:path w="3" h="6">
                        <a:moveTo>
                          <a:pt x="0" y="6"/>
                        </a:moveTo>
                        <a:lnTo>
                          <a:pt x="2" y="0"/>
                        </a:lnTo>
                        <a:lnTo>
                          <a:pt x="3" y="0"/>
                        </a:lnTo>
                      </a:path>
                    </a:pathLst>
                  </a:custGeom>
                  <a:noFill/>
                  <a:ln w="6350">
                    <a:solidFill>
                      <a:srgbClr val="0C0CFF"/>
                    </a:solidFill>
                    <a:prstDash val="solid"/>
                    <a:round/>
                    <a:headEnd/>
                    <a:tailEnd/>
                  </a:ln>
                </p:spPr>
                <p:txBody>
                  <a:bodyPr/>
                  <a:lstStyle/>
                  <a:p>
                    <a:endParaRPr lang="en-US"/>
                  </a:p>
                </p:txBody>
              </p:sp>
              <p:sp>
                <p:nvSpPr>
                  <p:cNvPr id="2209" name="Freeform 5719"/>
                  <p:cNvSpPr>
                    <a:spLocks/>
                  </p:cNvSpPr>
                  <p:nvPr/>
                </p:nvSpPr>
                <p:spPr bwMode="auto">
                  <a:xfrm>
                    <a:off x="3701" y="3647"/>
                    <a:ext cx="1" cy="1"/>
                  </a:xfrm>
                  <a:custGeom>
                    <a:avLst/>
                    <a:gdLst>
                      <a:gd name="T0" fmla="*/ 0 w 4"/>
                      <a:gd name="T1" fmla="*/ 6 h 6"/>
                      <a:gd name="T2" fmla="*/ 3 w 4"/>
                      <a:gd name="T3" fmla="*/ 0 h 6"/>
                      <a:gd name="T4" fmla="*/ 4 w 4"/>
                      <a:gd name="T5" fmla="*/ 0 h 6"/>
                      <a:gd name="T6" fmla="*/ 0 60000 65536"/>
                      <a:gd name="T7" fmla="*/ 0 60000 65536"/>
                      <a:gd name="T8" fmla="*/ 0 60000 65536"/>
                      <a:gd name="T9" fmla="*/ 0 w 4"/>
                      <a:gd name="T10" fmla="*/ 0 h 6"/>
                      <a:gd name="T11" fmla="*/ 4 w 4"/>
                      <a:gd name="T12" fmla="*/ 6 h 6"/>
                    </a:gdLst>
                    <a:ahLst/>
                    <a:cxnLst>
                      <a:cxn ang="T6">
                        <a:pos x="T0" y="T1"/>
                      </a:cxn>
                      <a:cxn ang="T7">
                        <a:pos x="T2" y="T3"/>
                      </a:cxn>
                      <a:cxn ang="T8">
                        <a:pos x="T4" y="T5"/>
                      </a:cxn>
                    </a:cxnLst>
                    <a:rect l="T9" t="T10" r="T11" b="T12"/>
                    <a:pathLst>
                      <a:path w="4" h="6">
                        <a:moveTo>
                          <a:pt x="0" y="6"/>
                        </a:moveTo>
                        <a:lnTo>
                          <a:pt x="3" y="0"/>
                        </a:lnTo>
                        <a:lnTo>
                          <a:pt x="4" y="0"/>
                        </a:lnTo>
                      </a:path>
                    </a:pathLst>
                  </a:custGeom>
                  <a:noFill/>
                  <a:ln w="6350">
                    <a:solidFill>
                      <a:srgbClr val="0C0CFF"/>
                    </a:solidFill>
                    <a:prstDash val="solid"/>
                    <a:round/>
                    <a:headEnd/>
                    <a:tailEnd/>
                  </a:ln>
                </p:spPr>
                <p:txBody>
                  <a:bodyPr/>
                  <a:lstStyle/>
                  <a:p>
                    <a:endParaRPr lang="en-US"/>
                  </a:p>
                </p:txBody>
              </p:sp>
              <p:sp>
                <p:nvSpPr>
                  <p:cNvPr id="2210" name="Freeform 5720"/>
                  <p:cNvSpPr>
                    <a:spLocks/>
                  </p:cNvSpPr>
                  <p:nvPr/>
                </p:nvSpPr>
                <p:spPr bwMode="auto">
                  <a:xfrm>
                    <a:off x="3702" y="3646"/>
                    <a:ext cx="1" cy="1"/>
                  </a:xfrm>
                  <a:custGeom>
                    <a:avLst/>
                    <a:gdLst>
                      <a:gd name="T0" fmla="*/ 0 w 3"/>
                      <a:gd name="T1" fmla="*/ 4 h 4"/>
                      <a:gd name="T2" fmla="*/ 2 w 3"/>
                      <a:gd name="T3" fmla="*/ 0 h 4"/>
                      <a:gd name="T4" fmla="*/ 3 w 3"/>
                      <a:gd name="T5" fmla="*/ 0 h 4"/>
                      <a:gd name="T6" fmla="*/ 0 60000 65536"/>
                      <a:gd name="T7" fmla="*/ 0 60000 65536"/>
                      <a:gd name="T8" fmla="*/ 0 60000 65536"/>
                      <a:gd name="T9" fmla="*/ 0 w 3"/>
                      <a:gd name="T10" fmla="*/ 0 h 4"/>
                      <a:gd name="T11" fmla="*/ 3 w 3"/>
                      <a:gd name="T12" fmla="*/ 4 h 4"/>
                    </a:gdLst>
                    <a:ahLst/>
                    <a:cxnLst>
                      <a:cxn ang="T6">
                        <a:pos x="T0" y="T1"/>
                      </a:cxn>
                      <a:cxn ang="T7">
                        <a:pos x="T2" y="T3"/>
                      </a:cxn>
                      <a:cxn ang="T8">
                        <a:pos x="T4" y="T5"/>
                      </a:cxn>
                    </a:cxnLst>
                    <a:rect l="T9" t="T10" r="T11" b="T12"/>
                    <a:pathLst>
                      <a:path w="3" h="4">
                        <a:moveTo>
                          <a:pt x="0" y="4"/>
                        </a:moveTo>
                        <a:lnTo>
                          <a:pt x="2" y="0"/>
                        </a:lnTo>
                        <a:lnTo>
                          <a:pt x="3" y="0"/>
                        </a:lnTo>
                      </a:path>
                    </a:pathLst>
                  </a:custGeom>
                  <a:noFill/>
                  <a:ln w="6350">
                    <a:solidFill>
                      <a:srgbClr val="0C0CFF"/>
                    </a:solidFill>
                    <a:prstDash val="solid"/>
                    <a:round/>
                    <a:headEnd/>
                    <a:tailEnd/>
                  </a:ln>
                </p:spPr>
                <p:txBody>
                  <a:bodyPr/>
                  <a:lstStyle/>
                  <a:p>
                    <a:endParaRPr lang="en-US"/>
                  </a:p>
                </p:txBody>
              </p:sp>
              <p:sp>
                <p:nvSpPr>
                  <p:cNvPr id="2211" name="Freeform 5721"/>
                  <p:cNvSpPr>
                    <a:spLocks/>
                  </p:cNvSpPr>
                  <p:nvPr/>
                </p:nvSpPr>
                <p:spPr bwMode="auto">
                  <a:xfrm>
                    <a:off x="3702" y="3645"/>
                    <a:ext cx="1" cy="1"/>
                  </a:xfrm>
                  <a:custGeom>
                    <a:avLst/>
                    <a:gdLst>
                      <a:gd name="T0" fmla="*/ 0 w 4"/>
                      <a:gd name="T1" fmla="*/ 5 h 5"/>
                      <a:gd name="T2" fmla="*/ 3 w 4"/>
                      <a:gd name="T3" fmla="*/ 0 h 5"/>
                      <a:gd name="T4" fmla="*/ 4 w 4"/>
                      <a:gd name="T5" fmla="*/ 0 h 5"/>
                      <a:gd name="T6" fmla="*/ 0 60000 65536"/>
                      <a:gd name="T7" fmla="*/ 0 60000 65536"/>
                      <a:gd name="T8" fmla="*/ 0 60000 65536"/>
                      <a:gd name="T9" fmla="*/ 0 w 4"/>
                      <a:gd name="T10" fmla="*/ 0 h 5"/>
                      <a:gd name="T11" fmla="*/ 4 w 4"/>
                      <a:gd name="T12" fmla="*/ 5 h 5"/>
                    </a:gdLst>
                    <a:ahLst/>
                    <a:cxnLst>
                      <a:cxn ang="T6">
                        <a:pos x="T0" y="T1"/>
                      </a:cxn>
                      <a:cxn ang="T7">
                        <a:pos x="T2" y="T3"/>
                      </a:cxn>
                      <a:cxn ang="T8">
                        <a:pos x="T4" y="T5"/>
                      </a:cxn>
                    </a:cxnLst>
                    <a:rect l="T9" t="T10" r="T11" b="T12"/>
                    <a:pathLst>
                      <a:path w="4" h="5">
                        <a:moveTo>
                          <a:pt x="0" y="5"/>
                        </a:moveTo>
                        <a:lnTo>
                          <a:pt x="3" y="0"/>
                        </a:lnTo>
                        <a:lnTo>
                          <a:pt x="4" y="0"/>
                        </a:lnTo>
                      </a:path>
                    </a:pathLst>
                  </a:custGeom>
                  <a:noFill/>
                  <a:ln w="6350">
                    <a:solidFill>
                      <a:srgbClr val="0C0CFF"/>
                    </a:solidFill>
                    <a:prstDash val="solid"/>
                    <a:round/>
                    <a:headEnd/>
                    <a:tailEnd/>
                  </a:ln>
                </p:spPr>
                <p:txBody>
                  <a:bodyPr/>
                  <a:lstStyle/>
                  <a:p>
                    <a:endParaRPr lang="en-US"/>
                  </a:p>
                </p:txBody>
              </p:sp>
              <p:sp>
                <p:nvSpPr>
                  <p:cNvPr id="2212" name="Freeform 5722"/>
                  <p:cNvSpPr>
                    <a:spLocks/>
                  </p:cNvSpPr>
                  <p:nvPr/>
                </p:nvSpPr>
                <p:spPr bwMode="auto">
                  <a:xfrm>
                    <a:off x="3703" y="3644"/>
                    <a:ext cx="1" cy="1"/>
                  </a:xfrm>
                  <a:custGeom>
                    <a:avLst/>
                    <a:gdLst>
                      <a:gd name="T0" fmla="*/ 0 w 3"/>
                      <a:gd name="T1" fmla="*/ 7 h 7"/>
                      <a:gd name="T2" fmla="*/ 2 w 3"/>
                      <a:gd name="T3" fmla="*/ 0 h 7"/>
                      <a:gd name="T4" fmla="*/ 3 w 3"/>
                      <a:gd name="T5" fmla="*/ 0 h 7"/>
                      <a:gd name="T6" fmla="*/ 0 60000 65536"/>
                      <a:gd name="T7" fmla="*/ 0 60000 65536"/>
                      <a:gd name="T8" fmla="*/ 0 60000 65536"/>
                      <a:gd name="T9" fmla="*/ 0 w 3"/>
                      <a:gd name="T10" fmla="*/ 0 h 7"/>
                      <a:gd name="T11" fmla="*/ 3 w 3"/>
                      <a:gd name="T12" fmla="*/ 7 h 7"/>
                    </a:gdLst>
                    <a:ahLst/>
                    <a:cxnLst>
                      <a:cxn ang="T6">
                        <a:pos x="T0" y="T1"/>
                      </a:cxn>
                      <a:cxn ang="T7">
                        <a:pos x="T2" y="T3"/>
                      </a:cxn>
                      <a:cxn ang="T8">
                        <a:pos x="T4" y="T5"/>
                      </a:cxn>
                    </a:cxnLst>
                    <a:rect l="T9" t="T10" r="T11" b="T12"/>
                    <a:pathLst>
                      <a:path w="3" h="7">
                        <a:moveTo>
                          <a:pt x="0" y="7"/>
                        </a:moveTo>
                        <a:lnTo>
                          <a:pt x="2" y="0"/>
                        </a:lnTo>
                        <a:lnTo>
                          <a:pt x="3" y="0"/>
                        </a:lnTo>
                      </a:path>
                    </a:pathLst>
                  </a:custGeom>
                  <a:noFill/>
                  <a:ln w="6350">
                    <a:solidFill>
                      <a:srgbClr val="0C0CFF"/>
                    </a:solidFill>
                    <a:prstDash val="solid"/>
                    <a:round/>
                    <a:headEnd/>
                    <a:tailEnd/>
                  </a:ln>
                </p:spPr>
                <p:txBody>
                  <a:bodyPr/>
                  <a:lstStyle/>
                  <a:p>
                    <a:endParaRPr lang="en-US"/>
                  </a:p>
                </p:txBody>
              </p:sp>
              <p:sp>
                <p:nvSpPr>
                  <p:cNvPr id="2213" name="Freeform 5723"/>
                  <p:cNvSpPr>
                    <a:spLocks/>
                  </p:cNvSpPr>
                  <p:nvPr/>
                </p:nvSpPr>
                <p:spPr bwMode="auto">
                  <a:xfrm>
                    <a:off x="3703" y="3643"/>
                    <a:ext cx="1" cy="1"/>
                  </a:xfrm>
                  <a:custGeom>
                    <a:avLst/>
                    <a:gdLst>
                      <a:gd name="T0" fmla="*/ 0 w 3"/>
                      <a:gd name="T1" fmla="*/ 7 h 7"/>
                      <a:gd name="T2" fmla="*/ 2 w 3"/>
                      <a:gd name="T3" fmla="*/ 0 h 7"/>
                      <a:gd name="T4" fmla="*/ 3 w 3"/>
                      <a:gd name="T5" fmla="*/ 0 h 7"/>
                      <a:gd name="T6" fmla="*/ 0 60000 65536"/>
                      <a:gd name="T7" fmla="*/ 0 60000 65536"/>
                      <a:gd name="T8" fmla="*/ 0 60000 65536"/>
                      <a:gd name="T9" fmla="*/ 0 w 3"/>
                      <a:gd name="T10" fmla="*/ 0 h 7"/>
                      <a:gd name="T11" fmla="*/ 3 w 3"/>
                      <a:gd name="T12" fmla="*/ 7 h 7"/>
                    </a:gdLst>
                    <a:ahLst/>
                    <a:cxnLst>
                      <a:cxn ang="T6">
                        <a:pos x="T0" y="T1"/>
                      </a:cxn>
                      <a:cxn ang="T7">
                        <a:pos x="T2" y="T3"/>
                      </a:cxn>
                      <a:cxn ang="T8">
                        <a:pos x="T4" y="T5"/>
                      </a:cxn>
                    </a:cxnLst>
                    <a:rect l="T9" t="T10" r="T11" b="T12"/>
                    <a:pathLst>
                      <a:path w="3" h="7">
                        <a:moveTo>
                          <a:pt x="0" y="7"/>
                        </a:moveTo>
                        <a:lnTo>
                          <a:pt x="2" y="0"/>
                        </a:lnTo>
                        <a:lnTo>
                          <a:pt x="3" y="0"/>
                        </a:lnTo>
                      </a:path>
                    </a:pathLst>
                  </a:custGeom>
                  <a:noFill/>
                  <a:ln w="6350">
                    <a:solidFill>
                      <a:srgbClr val="0C0CFF"/>
                    </a:solidFill>
                    <a:prstDash val="solid"/>
                    <a:round/>
                    <a:headEnd/>
                    <a:tailEnd/>
                  </a:ln>
                </p:spPr>
                <p:txBody>
                  <a:bodyPr/>
                  <a:lstStyle/>
                  <a:p>
                    <a:endParaRPr lang="en-US"/>
                  </a:p>
                </p:txBody>
              </p:sp>
              <p:sp>
                <p:nvSpPr>
                  <p:cNvPr id="2214" name="Freeform 5724"/>
                  <p:cNvSpPr>
                    <a:spLocks/>
                  </p:cNvSpPr>
                  <p:nvPr/>
                </p:nvSpPr>
                <p:spPr bwMode="auto">
                  <a:xfrm>
                    <a:off x="3704" y="3641"/>
                    <a:ext cx="1" cy="2"/>
                  </a:xfrm>
                  <a:custGeom>
                    <a:avLst/>
                    <a:gdLst>
                      <a:gd name="T0" fmla="*/ 0 w 4"/>
                      <a:gd name="T1" fmla="*/ 7 h 7"/>
                      <a:gd name="T2" fmla="*/ 3 w 4"/>
                      <a:gd name="T3" fmla="*/ 0 h 7"/>
                      <a:gd name="T4" fmla="*/ 4 w 4"/>
                      <a:gd name="T5" fmla="*/ 0 h 7"/>
                      <a:gd name="T6" fmla="*/ 0 60000 65536"/>
                      <a:gd name="T7" fmla="*/ 0 60000 65536"/>
                      <a:gd name="T8" fmla="*/ 0 60000 65536"/>
                      <a:gd name="T9" fmla="*/ 0 w 4"/>
                      <a:gd name="T10" fmla="*/ 0 h 7"/>
                      <a:gd name="T11" fmla="*/ 4 w 4"/>
                      <a:gd name="T12" fmla="*/ 7 h 7"/>
                    </a:gdLst>
                    <a:ahLst/>
                    <a:cxnLst>
                      <a:cxn ang="T6">
                        <a:pos x="T0" y="T1"/>
                      </a:cxn>
                      <a:cxn ang="T7">
                        <a:pos x="T2" y="T3"/>
                      </a:cxn>
                      <a:cxn ang="T8">
                        <a:pos x="T4" y="T5"/>
                      </a:cxn>
                    </a:cxnLst>
                    <a:rect l="T9" t="T10" r="T11" b="T12"/>
                    <a:pathLst>
                      <a:path w="4" h="7">
                        <a:moveTo>
                          <a:pt x="0" y="7"/>
                        </a:moveTo>
                        <a:lnTo>
                          <a:pt x="3" y="0"/>
                        </a:lnTo>
                        <a:lnTo>
                          <a:pt x="4" y="0"/>
                        </a:lnTo>
                      </a:path>
                    </a:pathLst>
                  </a:custGeom>
                  <a:noFill/>
                  <a:ln w="6350">
                    <a:solidFill>
                      <a:srgbClr val="0C0CFF"/>
                    </a:solidFill>
                    <a:prstDash val="solid"/>
                    <a:round/>
                    <a:headEnd/>
                    <a:tailEnd/>
                  </a:ln>
                </p:spPr>
                <p:txBody>
                  <a:bodyPr/>
                  <a:lstStyle/>
                  <a:p>
                    <a:endParaRPr lang="en-US"/>
                  </a:p>
                </p:txBody>
              </p:sp>
              <p:sp>
                <p:nvSpPr>
                  <p:cNvPr id="2215" name="Freeform 5725"/>
                  <p:cNvSpPr>
                    <a:spLocks/>
                  </p:cNvSpPr>
                  <p:nvPr/>
                </p:nvSpPr>
                <p:spPr bwMode="auto">
                  <a:xfrm>
                    <a:off x="3704" y="3640"/>
                    <a:ext cx="1" cy="1"/>
                  </a:xfrm>
                  <a:custGeom>
                    <a:avLst/>
                    <a:gdLst>
                      <a:gd name="T0" fmla="*/ 0 w 3"/>
                      <a:gd name="T1" fmla="*/ 9 h 9"/>
                      <a:gd name="T2" fmla="*/ 2 w 3"/>
                      <a:gd name="T3" fmla="*/ 0 h 9"/>
                      <a:gd name="T4" fmla="*/ 3 w 3"/>
                      <a:gd name="T5" fmla="*/ 0 h 9"/>
                      <a:gd name="T6" fmla="*/ 0 60000 65536"/>
                      <a:gd name="T7" fmla="*/ 0 60000 65536"/>
                      <a:gd name="T8" fmla="*/ 0 60000 65536"/>
                      <a:gd name="T9" fmla="*/ 0 w 3"/>
                      <a:gd name="T10" fmla="*/ 0 h 9"/>
                      <a:gd name="T11" fmla="*/ 3 w 3"/>
                      <a:gd name="T12" fmla="*/ 9 h 9"/>
                    </a:gdLst>
                    <a:ahLst/>
                    <a:cxnLst>
                      <a:cxn ang="T6">
                        <a:pos x="T0" y="T1"/>
                      </a:cxn>
                      <a:cxn ang="T7">
                        <a:pos x="T2" y="T3"/>
                      </a:cxn>
                      <a:cxn ang="T8">
                        <a:pos x="T4" y="T5"/>
                      </a:cxn>
                    </a:cxnLst>
                    <a:rect l="T9" t="T10" r="T11" b="T12"/>
                    <a:pathLst>
                      <a:path w="3" h="9">
                        <a:moveTo>
                          <a:pt x="0" y="9"/>
                        </a:moveTo>
                        <a:lnTo>
                          <a:pt x="2" y="0"/>
                        </a:lnTo>
                        <a:lnTo>
                          <a:pt x="3" y="0"/>
                        </a:lnTo>
                      </a:path>
                    </a:pathLst>
                  </a:custGeom>
                  <a:noFill/>
                  <a:ln w="6350">
                    <a:solidFill>
                      <a:srgbClr val="0C0CFF"/>
                    </a:solidFill>
                    <a:prstDash val="solid"/>
                    <a:round/>
                    <a:headEnd/>
                    <a:tailEnd/>
                  </a:ln>
                </p:spPr>
                <p:txBody>
                  <a:bodyPr/>
                  <a:lstStyle/>
                  <a:p>
                    <a:endParaRPr lang="en-US"/>
                  </a:p>
                </p:txBody>
              </p:sp>
              <p:sp>
                <p:nvSpPr>
                  <p:cNvPr id="2216" name="Freeform 5726"/>
                  <p:cNvSpPr>
                    <a:spLocks/>
                  </p:cNvSpPr>
                  <p:nvPr/>
                </p:nvSpPr>
                <p:spPr bwMode="auto">
                  <a:xfrm>
                    <a:off x="3705" y="3638"/>
                    <a:ext cx="1" cy="2"/>
                  </a:xfrm>
                  <a:custGeom>
                    <a:avLst/>
                    <a:gdLst>
                      <a:gd name="T0" fmla="*/ 0 w 4"/>
                      <a:gd name="T1" fmla="*/ 9 h 9"/>
                      <a:gd name="T2" fmla="*/ 3 w 4"/>
                      <a:gd name="T3" fmla="*/ 0 h 9"/>
                      <a:gd name="T4" fmla="*/ 4 w 4"/>
                      <a:gd name="T5" fmla="*/ 0 h 9"/>
                      <a:gd name="T6" fmla="*/ 0 60000 65536"/>
                      <a:gd name="T7" fmla="*/ 0 60000 65536"/>
                      <a:gd name="T8" fmla="*/ 0 60000 65536"/>
                      <a:gd name="T9" fmla="*/ 0 w 4"/>
                      <a:gd name="T10" fmla="*/ 0 h 9"/>
                      <a:gd name="T11" fmla="*/ 4 w 4"/>
                      <a:gd name="T12" fmla="*/ 9 h 9"/>
                    </a:gdLst>
                    <a:ahLst/>
                    <a:cxnLst>
                      <a:cxn ang="T6">
                        <a:pos x="T0" y="T1"/>
                      </a:cxn>
                      <a:cxn ang="T7">
                        <a:pos x="T2" y="T3"/>
                      </a:cxn>
                      <a:cxn ang="T8">
                        <a:pos x="T4" y="T5"/>
                      </a:cxn>
                    </a:cxnLst>
                    <a:rect l="T9" t="T10" r="T11" b="T12"/>
                    <a:pathLst>
                      <a:path w="4" h="9">
                        <a:moveTo>
                          <a:pt x="0" y="9"/>
                        </a:moveTo>
                        <a:lnTo>
                          <a:pt x="3" y="0"/>
                        </a:lnTo>
                        <a:lnTo>
                          <a:pt x="4" y="0"/>
                        </a:lnTo>
                      </a:path>
                    </a:pathLst>
                  </a:custGeom>
                  <a:noFill/>
                  <a:ln w="6350">
                    <a:solidFill>
                      <a:srgbClr val="0C0CFF"/>
                    </a:solidFill>
                    <a:prstDash val="solid"/>
                    <a:round/>
                    <a:headEnd/>
                    <a:tailEnd/>
                  </a:ln>
                </p:spPr>
                <p:txBody>
                  <a:bodyPr/>
                  <a:lstStyle/>
                  <a:p>
                    <a:endParaRPr lang="en-US"/>
                  </a:p>
                </p:txBody>
              </p:sp>
              <p:sp>
                <p:nvSpPr>
                  <p:cNvPr id="2217" name="Freeform 5727"/>
                  <p:cNvSpPr>
                    <a:spLocks/>
                  </p:cNvSpPr>
                  <p:nvPr/>
                </p:nvSpPr>
                <p:spPr bwMode="auto">
                  <a:xfrm>
                    <a:off x="3705" y="3636"/>
                    <a:ext cx="1" cy="2"/>
                  </a:xfrm>
                  <a:custGeom>
                    <a:avLst/>
                    <a:gdLst>
                      <a:gd name="T0" fmla="*/ 0 w 3"/>
                      <a:gd name="T1" fmla="*/ 11 h 11"/>
                      <a:gd name="T2" fmla="*/ 2 w 3"/>
                      <a:gd name="T3" fmla="*/ 0 h 11"/>
                      <a:gd name="T4" fmla="*/ 3 w 3"/>
                      <a:gd name="T5" fmla="*/ 0 h 11"/>
                      <a:gd name="T6" fmla="*/ 0 60000 65536"/>
                      <a:gd name="T7" fmla="*/ 0 60000 65536"/>
                      <a:gd name="T8" fmla="*/ 0 60000 65536"/>
                      <a:gd name="T9" fmla="*/ 0 w 3"/>
                      <a:gd name="T10" fmla="*/ 0 h 11"/>
                      <a:gd name="T11" fmla="*/ 3 w 3"/>
                      <a:gd name="T12" fmla="*/ 11 h 11"/>
                    </a:gdLst>
                    <a:ahLst/>
                    <a:cxnLst>
                      <a:cxn ang="T6">
                        <a:pos x="T0" y="T1"/>
                      </a:cxn>
                      <a:cxn ang="T7">
                        <a:pos x="T2" y="T3"/>
                      </a:cxn>
                      <a:cxn ang="T8">
                        <a:pos x="T4" y="T5"/>
                      </a:cxn>
                    </a:cxnLst>
                    <a:rect l="T9" t="T10" r="T11" b="T12"/>
                    <a:pathLst>
                      <a:path w="3" h="11">
                        <a:moveTo>
                          <a:pt x="0" y="11"/>
                        </a:moveTo>
                        <a:lnTo>
                          <a:pt x="2" y="0"/>
                        </a:lnTo>
                        <a:lnTo>
                          <a:pt x="3" y="0"/>
                        </a:lnTo>
                      </a:path>
                    </a:pathLst>
                  </a:custGeom>
                  <a:noFill/>
                  <a:ln w="6350">
                    <a:solidFill>
                      <a:srgbClr val="0C0CFF"/>
                    </a:solidFill>
                    <a:prstDash val="solid"/>
                    <a:round/>
                    <a:headEnd/>
                    <a:tailEnd/>
                  </a:ln>
                </p:spPr>
                <p:txBody>
                  <a:bodyPr/>
                  <a:lstStyle/>
                  <a:p>
                    <a:endParaRPr lang="en-US"/>
                  </a:p>
                </p:txBody>
              </p:sp>
              <p:sp>
                <p:nvSpPr>
                  <p:cNvPr id="2218" name="Freeform 5728"/>
                  <p:cNvSpPr>
                    <a:spLocks/>
                  </p:cNvSpPr>
                  <p:nvPr/>
                </p:nvSpPr>
                <p:spPr bwMode="auto">
                  <a:xfrm>
                    <a:off x="3706" y="3634"/>
                    <a:ext cx="1" cy="2"/>
                  </a:xfrm>
                  <a:custGeom>
                    <a:avLst/>
                    <a:gdLst>
                      <a:gd name="T0" fmla="*/ 0 w 4"/>
                      <a:gd name="T1" fmla="*/ 11 h 11"/>
                      <a:gd name="T2" fmla="*/ 3 w 4"/>
                      <a:gd name="T3" fmla="*/ 0 h 11"/>
                      <a:gd name="T4" fmla="*/ 4 w 4"/>
                      <a:gd name="T5" fmla="*/ 0 h 11"/>
                      <a:gd name="T6" fmla="*/ 0 60000 65536"/>
                      <a:gd name="T7" fmla="*/ 0 60000 65536"/>
                      <a:gd name="T8" fmla="*/ 0 60000 65536"/>
                      <a:gd name="T9" fmla="*/ 0 w 4"/>
                      <a:gd name="T10" fmla="*/ 0 h 11"/>
                      <a:gd name="T11" fmla="*/ 4 w 4"/>
                      <a:gd name="T12" fmla="*/ 11 h 11"/>
                    </a:gdLst>
                    <a:ahLst/>
                    <a:cxnLst>
                      <a:cxn ang="T6">
                        <a:pos x="T0" y="T1"/>
                      </a:cxn>
                      <a:cxn ang="T7">
                        <a:pos x="T2" y="T3"/>
                      </a:cxn>
                      <a:cxn ang="T8">
                        <a:pos x="T4" y="T5"/>
                      </a:cxn>
                    </a:cxnLst>
                    <a:rect l="T9" t="T10" r="T11" b="T12"/>
                    <a:pathLst>
                      <a:path w="4" h="11">
                        <a:moveTo>
                          <a:pt x="0" y="11"/>
                        </a:moveTo>
                        <a:lnTo>
                          <a:pt x="3" y="0"/>
                        </a:lnTo>
                        <a:lnTo>
                          <a:pt x="4" y="0"/>
                        </a:lnTo>
                      </a:path>
                    </a:pathLst>
                  </a:custGeom>
                  <a:noFill/>
                  <a:ln w="6350">
                    <a:solidFill>
                      <a:srgbClr val="0C0CFF"/>
                    </a:solidFill>
                    <a:prstDash val="solid"/>
                    <a:round/>
                    <a:headEnd/>
                    <a:tailEnd/>
                  </a:ln>
                </p:spPr>
                <p:txBody>
                  <a:bodyPr/>
                  <a:lstStyle/>
                  <a:p>
                    <a:endParaRPr lang="en-US"/>
                  </a:p>
                </p:txBody>
              </p:sp>
              <p:sp>
                <p:nvSpPr>
                  <p:cNvPr id="2219" name="Freeform 5729"/>
                  <p:cNvSpPr>
                    <a:spLocks/>
                  </p:cNvSpPr>
                  <p:nvPr/>
                </p:nvSpPr>
                <p:spPr bwMode="auto">
                  <a:xfrm>
                    <a:off x="3706" y="3632"/>
                    <a:ext cx="1" cy="2"/>
                  </a:xfrm>
                  <a:custGeom>
                    <a:avLst/>
                    <a:gdLst>
                      <a:gd name="T0" fmla="*/ 0 w 3"/>
                      <a:gd name="T1" fmla="*/ 11 h 11"/>
                      <a:gd name="T2" fmla="*/ 2 w 3"/>
                      <a:gd name="T3" fmla="*/ 0 h 11"/>
                      <a:gd name="T4" fmla="*/ 3 w 3"/>
                      <a:gd name="T5" fmla="*/ 0 h 11"/>
                      <a:gd name="T6" fmla="*/ 0 60000 65536"/>
                      <a:gd name="T7" fmla="*/ 0 60000 65536"/>
                      <a:gd name="T8" fmla="*/ 0 60000 65536"/>
                      <a:gd name="T9" fmla="*/ 0 w 3"/>
                      <a:gd name="T10" fmla="*/ 0 h 11"/>
                      <a:gd name="T11" fmla="*/ 3 w 3"/>
                      <a:gd name="T12" fmla="*/ 11 h 11"/>
                    </a:gdLst>
                    <a:ahLst/>
                    <a:cxnLst>
                      <a:cxn ang="T6">
                        <a:pos x="T0" y="T1"/>
                      </a:cxn>
                      <a:cxn ang="T7">
                        <a:pos x="T2" y="T3"/>
                      </a:cxn>
                      <a:cxn ang="T8">
                        <a:pos x="T4" y="T5"/>
                      </a:cxn>
                    </a:cxnLst>
                    <a:rect l="T9" t="T10" r="T11" b="T12"/>
                    <a:pathLst>
                      <a:path w="3" h="11">
                        <a:moveTo>
                          <a:pt x="0" y="11"/>
                        </a:moveTo>
                        <a:lnTo>
                          <a:pt x="2" y="0"/>
                        </a:lnTo>
                        <a:lnTo>
                          <a:pt x="3" y="0"/>
                        </a:lnTo>
                      </a:path>
                    </a:pathLst>
                  </a:custGeom>
                  <a:noFill/>
                  <a:ln w="6350">
                    <a:solidFill>
                      <a:srgbClr val="0C0CFF"/>
                    </a:solidFill>
                    <a:prstDash val="solid"/>
                    <a:round/>
                    <a:headEnd/>
                    <a:tailEnd/>
                  </a:ln>
                </p:spPr>
                <p:txBody>
                  <a:bodyPr/>
                  <a:lstStyle/>
                  <a:p>
                    <a:endParaRPr lang="en-US"/>
                  </a:p>
                </p:txBody>
              </p:sp>
              <p:sp>
                <p:nvSpPr>
                  <p:cNvPr id="2220" name="Freeform 5730"/>
                  <p:cNvSpPr>
                    <a:spLocks/>
                  </p:cNvSpPr>
                  <p:nvPr/>
                </p:nvSpPr>
                <p:spPr bwMode="auto">
                  <a:xfrm>
                    <a:off x="3706" y="3630"/>
                    <a:ext cx="1" cy="2"/>
                  </a:xfrm>
                  <a:custGeom>
                    <a:avLst/>
                    <a:gdLst>
                      <a:gd name="T0" fmla="*/ 0 w 4"/>
                      <a:gd name="T1" fmla="*/ 11 h 11"/>
                      <a:gd name="T2" fmla="*/ 3 w 4"/>
                      <a:gd name="T3" fmla="*/ 0 h 11"/>
                      <a:gd name="T4" fmla="*/ 4 w 4"/>
                      <a:gd name="T5" fmla="*/ 0 h 11"/>
                      <a:gd name="T6" fmla="*/ 0 60000 65536"/>
                      <a:gd name="T7" fmla="*/ 0 60000 65536"/>
                      <a:gd name="T8" fmla="*/ 0 60000 65536"/>
                      <a:gd name="T9" fmla="*/ 0 w 4"/>
                      <a:gd name="T10" fmla="*/ 0 h 11"/>
                      <a:gd name="T11" fmla="*/ 4 w 4"/>
                      <a:gd name="T12" fmla="*/ 11 h 11"/>
                    </a:gdLst>
                    <a:ahLst/>
                    <a:cxnLst>
                      <a:cxn ang="T6">
                        <a:pos x="T0" y="T1"/>
                      </a:cxn>
                      <a:cxn ang="T7">
                        <a:pos x="T2" y="T3"/>
                      </a:cxn>
                      <a:cxn ang="T8">
                        <a:pos x="T4" y="T5"/>
                      </a:cxn>
                    </a:cxnLst>
                    <a:rect l="T9" t="T10" r="T11" b="T12"/>
                    <a:pathLst>
                      <a:path w="4" h="11">
                        <a:moveTo>
                          <a:pt x="0" y="11"/>
                        </a:moveTo>
                        <a:lnTo>
                          <a:pt x="3" y="0"/>
                        </a:lnTo>
                        <a:lnTo>
                          <a:pt x="4" y="0"/>
                        </a:lnTo>
                      </a:path>
                    </a:pathLst>
                  </a:custGeom>
                  <a:noFill/>
                  <a:ln w="6350">
                    <a:solidFill>
                      <a:srgbClr val="0C0CFF"/>
                    </a:solidFill>
                    <a:prstDash val="solid"/>
                    <a:round/>
                    <a:headEnd/>
                    <a:tailEnd/>
                  </a:ln>
                </p:spPr>
                <p:txBody>
                  <a:bodyPr/>
                  <a:lstStyle/>
                  <a:p>
                    <a:endParaRPr lang="en-US"/>
                  </a:p>
                </p:txBody>
              </p:sp>
              <p:sp>
                <p:nvSpPr>
                  <p:cNvPr id="2221" name="Freeform 5731"/>
                  <p:cNvSpPr>
                    <a:spLocks/>
                  </p:cNvSpPr>
                  <p:nvPr/>
                </p:nvSpPr>
                <p:spPr bwMode="auto">
                  <a:xfrm>
                    <a:off x="3707" y="3627"/>
                    <a:ext cx="1" cy="3"/>
                  </a:xfrm>
                  <a:custGeom>
                    <a:avLst/>
                    <a:gdLst>
                      <a:gd name="T0" fmla="*/ 0 w 3"/>
                      <a:gd name="T1" fmla="*/ 12 h 12"/>
                      <a:gd name="T2" fmla="*/ 2 w 3"/>
                      <a:gd name="T3" fmla="*/ 0 h 12"/>
                      <a:gd name="T4" fmla="*/ 3 w 3"/>
                      <a:gd name="T5" fmla="*/ 0 h 12"/>
                      <a:gd name="T6" fmla="*/ 0 60000 65536"/>
                      <a:gd name="T7" fmla="*/ 0 60000 65536"/>
                      <a:gd name="T8" fmla="*/ 0 60000 65536"/>
                      <a:gd name="T9" fmla="*/ 0 w 3"/>
                      <a:gd name="T10" fmla="*/ 0 h 12"/>
                      <a:gd name="T11" fmla="*/ 3 w 3"/>
                      <a:gd name="T12" fmla="*/ 12 h 12"/>
                    </a:gdLst>
                    <a:ahLst/>
                    <a:cxnLst>
                      <a:cxn ang="T6">
                        <a:pos x="T0" y="T1"/>
                      </a:cxn>
                      <a:cxn ang="T7">
                        <a:pos x="T2" y="T3"/>
                      </a:cxn>
                      <a:cxn ang="T8">
                        <a:pos x="T4" y="T5"/>
                      </a:cxn>
                    </a:cxnLst>
                    <a:rect l="T9" t="T10" r="T11" b="T12"/>
                    <a:pathLst>
                      <a:path w="3" h="12">
                        <a:moveTo>
                          <a:pt x="0" y="12"/>
                        </a:moveTo>
                        <a:lnTo>
                          <a:pt x="2" y="0"/>
                        </a:lnTo>
                        <a:lnTo>
                          <a:pt x="3" y="0"/>
                        </a:lnTo>
                      </a:path>
                    </a:pathLst>
                  </a:custGeom>
                  <a:noFill/>
                  <a:ln w="6350">
                    <a:solidFill>
                      <a:srgbClr val="0C0CFF"/>
                    </a:solidFill>
                    <a:prstDash val="solid"/>
                    <a:round/>
                    <a:headEnd/>
                    <a:tailEnd/>
                  </a:ln>
                </p:spPr>
                <p:txBody>
                  <a:bodyPr/>
                  <a:lstStyle/>
                  <a:p>
                    <a:endParaRPr lang="en-US"/>
                  </a:p>
                </p:txBody>
              </p:sp>
              <p:sp>
                <p:nvSpPr>
                  <p:cNvPr id="2222" name="Freeform 5732"/>
                  <p:cNvSpPr>
                    <a:spLocks/>
                  </p:cNvSpPr>
                  <p:nvPr/>
                </p:nvSpPr>
                <p:spPr bwMode="auto">
                  <a:xfrm>
                    <a:off x="3707" y="3625"/>
                    <a:ext cx="1" cy="2"/>
                  </a:xfrm>
                  <a:custGeom>
                    <a:avLst/>
                    <a:gdLst>
                      <a:gd name="T0" fmla="*/ 0 w 4"/>
                      <a:gd name="T1" fmla="*/ 14 h 14"/>
                      <a:gd name="T2" fmla="*/ 3 w 4"/>
                      <a:gd name="T3" fmla="*/ 0 h 14"/>
                      <a:gd name="T4" fmla="*/ 4 w 4"/>
                      <a:gd name="T5" fmla="*/ 0 h 14"/>
                      <a:gd name="T6" fmla="*/ 0 60000 65536"/>
                      <a:gd name="T7" fmla="*/ 0 60000 65536"/>
                      <a:gd name="T8" fmla="*/ 0 60000 65536"/>
                      <a:gd name="T9" fmla="*/ 0 w 4"/>
                      <a:gd name="T10" fmla="*/ 0 h 14"/>
                      <a:gd name="T11" fmla="*/ 4 w 4"/>
                      <a:gd name="T12" fmla="*/ 14 h 14"/>
                    </a:gdLst>
                    <a:ahLst/>
                    <a:cxnLst>
                      <a:cxn ang="T6">
                        <a:pos x="T0" y="T1"/>
                      </a:cxn>
                      <a:cxn ang="T7">
                        <a:pos x="T2" y="T3"/>
                      </a:cxn>
                      <a:cxn ang="T8">
                        <a:pos x="T4" y="T5"/>
                      </a:cxn>
                    </a:cxnLst>
                    <a:rect l="T9" t="T10" r="T11" b="T12"/>
                    <a:pathLst>
                      <a:path w="4" h="14">
                        <a:moveTo>
                          <a:pt x="0" y="14"/>
                        </a:moveTo>
                        <a:lnTo>
                          <a:pt x="3" y="0"/>
                        </a:lnTo>
                        <a:lnTo>
                          <a:pt x="4" y="0"/>
                        </a:lnTo>
                      </a:path>
                    </a:pathLst>
                  </a:custGeom>
                  <a:noFill/>
                  <a:ln w="6350">
                    <a:solidFill>
                      <a:srgbClr val="0C0CFF"/>
                    </a:solidFill>
                    <a:prstDash val="solid"/>
                    <a:round/>
                    <a:headEnd/>
                    <a:tailEnd/>
                  </a:ln>
                </p:spPr>
                <p:txBody>
                  <a:bodyPr/>
                  <a:lstStyle/>
                  <a:p>
                    <a:endParaRPr lang="en-US"/>
                  </a:p>
                </p:txBody>
              </p:sp>
              <p:sp>
                <p:nvSpPr>
                  <p:cNvPr id="2223" name="Freeform 5733"/>
                  <p:cNvSpPr>
                    <a:spLocks/>
                  </p:cNvSpPr>
                  <p:nvPr/>
                </p:nvSpPr>
                <p:spPr bwMode="auto">
                  <a:xfrm>
                    <a:off x="3708" y="3622"/>
                    <a:ext cx="1" cy="3"/>
                  </a:xfrm>
                  <a:custGeom>
                    <a:avLst/>
                    <a:gdLst>
                      <a:gd name="T0" fmla="*/ 0 w 3"/>
                      <a:gd name="T1" fmla="*/ 16 h 16"/>
                      <a:gd name="T2" fmla="*/ 2 w 3"/>
                      <a:gd name="T3" fmla="*/ 0 h 16"/>
                      <a:gd name="T4" fmla="*/ 3 w 3"/>
                      <a:gd name="T5" fmla="*/ 0 h 16"/>
                      <a:gd name="T6" fmla="*/ 0 60000 65536"/>
                      <a:gd name="T7" fmla="*/ 0 60000 65536"/>
                      <a:gd name="T8" fmla="*/ 0 60000 65536"/>
                      <a:gd name="T9" fmla="*/ 0 w 3"/>
                      <a:gd name="T10" fmla="*/ 0 h 16"/>
                      <a:gd name="T11" fmla="*/ 3 w 3"/>
                      <a:gd name="T12" fmla="*/ 16 h 16"/>
                    </a:gdLst>
                    <a:ahLst/>
                    <a:cxnLst>
                      <a:cxn ang="T6">
                        <a:pos x="T0" y="T1"/>
                      </a:cxn>
                      <a:cxn ang="T7">
                        <a:pos x="T2" y="T3"/>
                      </a:cxn>
                      <a:cxn ang="T8">
                        <a:pos x="T4" y="T5"/>
                      </a:cxn>
                    </a:cxnLst>
                    <a:rect l="T9" t="T10" r="T11" b="T12"/>
                    <a:pathLst>
                      <a:path w="3" h="16">
                        <a:moveTo>
                          <a:pt x="0" y="16"/>
                        </a:moveTo>
                        <a:lnTo>
                          <a:pt x="2" y="0"/>
                        </a:lnTo>
                        <a:lnTo>
                          <a:pt x="3" y="0"/>
                        </a:lnTo>
                      </a:path>
                    </a:pathLst>
                  </a:custGeom>
                  <a:noFill/>
                  <a:ln w="6350">
                    <a:solidFill>
                      <a:srgbClr val="0C0CFF"/>
                    </a:solidFill>
                    <a:prstDash val="solid"/>
                    <a:round/>
                    <a:headEnd/>
                    <a:tailEnd/>
                  </a:ln>
                </p:spPr>
                <p:txBody>
                  <a:bodyPr/>
                  <a:lstStyle/>
                  <a:p>
                    <a:endParaRPr lang="en-US"/>
                  </a:p>
                </p:txBody>
              </p:sp>
              <p:sp>
                <p:nvSpPr>
                  <p:cNvPr id="2224" name="Freeform 5734"/>
                  <p:cNvSpPr>
                    <a:spLocks/>
                  </p:cNvSpPr>
                  <p:nvPr/>
                </p:nvSpPr>
                <p:spPr bwMode="auto">
                  <a:xfrm>
                    <a:off x="3708" y="3619"/>
                    <a:ext cx="1" cy="3"/>
                  </a:xfrm>
                  <a:custGeom>
                    <a:avLst/>
                    <a:gdLst>
                      <a:gd name="T0" fmla="*/ 0 w 4"/>
                      <a:gd name="T1" fmla="*/ 17 h 17"/>
                      <a:gd name="T2" fmla="*/ 3 w 4"/>
                      <a:gd name="T3" fmla="*/ 0 h 17"/>
                      <a:gd name="T4" fmla="*/ 4 w 4"/>
                      <a:gd name="T5" fmla="*/ 0 h 17"/>
                      <a:gd name="T6" fmla="*/ 0 60000 65536"/>
                      <a:gd name="T7" fmla="*/ 0 60000 65536"/>
                      <a:gd name="T8" fmla="*/ 0 60000 65536"/>
                      <a:gd name="T9" fmla="*/ 0 w 4"/>
                      <a:gd name="T10" fmla="*/ 0 h 17"/>
                      <a:gd name="T11" fmla="*/ 4 w 4"/>
                      <a:gd name="T12" fmla="*/ 17 h 17"/>
                    </a:gdLst>
                    <a:ahLst/>
                    <a:cxnLst>
                      <a:cxn ang="T6">
                        <a:pos x="T0" y="T1"/>
                      </a:cxn>
                      <a:cxn ang="T7">
                        <a:pos x="T2" y="T3"/>
                      </a:cxn>
                      <a:cxn ang="T8">
                        <a:pos x="T4" y="T5"/>
                      </a:cxn>
                    </a:cxnLst>
                    <a:rect l="T9" t="T10" r="T11" b="T12"/>
                    <a:pathLst>
                      <a:path w="4" h="17">
                        <a:moveTo>
                          <a:pt x="0" y="17"/>
                        </a:moveTo>
                        <a:lnTo>
                          <a:pt x="3" y="0"/>
                        </a:lnTo>
                        <a:lnTo>
                          <a:pt x="4" y="0"/>
                        </a:lnTo>
                      </a:path>
                    </a:pathLst>
                  </a:custGeom>
                  <a:noFill/>
                  <a:ln w="6350">
                    <a:solidFill>
                      <a:srgbClr val="0C0CFF"/>
                    </a:solidFill>
                    <a:prstDash val="solid"/>
                    <a:round/>
                    <a:headEnd/>
                    <a:tailEnd/>
                  </a:ln>
                </p:spPr>
                <p:txBody>
                  <a:bodyPr/>
                  <a:lstStyle/>
                  <a:p>
                    <a:endParaRPr lang="en-US"/>
                  </a:p>
                </p:txBody>
              </p:sp>
              <p:sp>
                <p:nvSpPr>
                  <p:cNvPr id="2225" name="Freeform 5735"/>
                  <p:cNvSpPr>
                    <a:spLocks/>
                  </p:cNvSpPr>
                  <p:nvPr/>
                </p:nvSpPr>
                <p:spPr bwMode="auto">
                  <a:xfrm>
                    <a:off x="3709" y="3616"/>
                    <a:ext cx="1" cy="3"/>
                  </a:xfrm>
                  <a:custGeom>
                    <a:avLst/>
                    <a:gdLst>
                      <a:gd name="T0" fmla="*/ 0 w 3"/>
                      <a:gd name="T1" fmla="*/ 17 h 17"/>
                      <a:gd name="T2" fmla="*/ 2 w 3"/>
                      <a:gd name="T3" fmla="*/ 0 h 17"/>
                      <a:gd name="T4" fmla="*/ 3 w 3"/>
                      <a:gd name="T5" fmla="*/ 0 h 17"/>
                      <a:gd name="T6" fmla="*/ 0 60000 65536"/>
                      <a:gd name="T7" fmla="*/ 0 60000 65536"/>
                      <a:gd name="T8" fmla="*/ 0 60000 65536"/>
                      <a:gd name="T9" fmla="*/ 0 w 3"/>
                      <a:gd name="T10" fmla="*/ 0 h 17"/>
                      <a:gd name="T11" fmla="*/ 3 w 3"/>
                      <a:gd name="T12" fmla="*/ 17 h 17"/>
                    </a:gdLst>
                    <a:ahLst/>
                    <a:cxnLst>
                      <a:cxn ang="T6">
                        <a:pos x="T0" y="T1"/>
                      </a:cxn>
                      <a:cxn ang="T7">
                        <a:pos x="T2" y="T3"/>
                      </a:cxn>
                      <a:cxn ang="T8">
                        <a:pos x="T4" y="T5"/>
                      </a:cxn>
                    </a:cxnLst>
                    <a:rect l="T9" t="T10" r="T11" b="T12"/>
                    <a:pathLst>
                      <a:path w="3" h="17">
                        <a:moveTo>
                          <a:pt x="0" y="17"/>
                        </a:moveTo>
                        <a:lnTo>
                          <a:pt x="2" y="0"/>
                        </a:lnTo>
                        <a:lnTo>
                          <a:pt x="3" y="0"/>
                        </a:lnTo>
                      </a:path>
                    </a:pathLst>
                  </a:custGeom>
                  <a:noFill/>
                  <a:ln w="6350">
                    <a:solidFill>
                      <a:srgbClr val="0C0CFF"/>
                    </a:solidFill>
                    <a:prstDash val="solid"/>
                    <a:round/>
                    <a:headEnd/>
                    <a:tailEnd/>
                  </a:ln>
                </p:spPr>
                <p:txBody>
                  <a:bodyPr/>
                  <a:lstStyle/>
                  <a:p>
                    <a:endParaRPr lang="en-US"/>
                  </a:p>
                </p:txBody>
              </p:sp>
              <p:sp>
                <p:nvSpPr>
                  <p:cNvPr id="2226" name="Freeform 5736"/>
                  <p:cNvSpPr>
                    <a:spLocks/>
                  </p:cNvSpPr>
                  <p:nvPr/>
                </p:nvSpPr>
                <p:spPr bwMode="auto">
                  <a:xfrm>
                    <a:off x="3709" y="3612"/>
                    <a:ext cx="1" cy="4"/>
                  </a:xfrm>
                  <a:custGeom>
                    <a:avLst/>
                    <a:gdLst>
                      <a:gd name="T0" fmla="*/ 0 w 4"/>
                      <a:gd name="T1" fmla="*/ 19 h 19"/>
                      <a:gd name="T2" fmla="*/ 3 w 4"/>
                      <a:gd name="T3" fmla="*/ 0 h 19"/>
                      <a:gd name="T4" fmla="*/ 4 w 4"/>
                      <a:gd name="T5" fmla="*/ 0 h 19"/>
                      <a:gd name="T6" fmla="*/ 0 60000 65536"/>
                      <a:gd name="T7" fmla="*/ 0 60000 65536"/>
                      <a:gd name="T8" fmla="*/ 0 60000 65536"/>
                      <a:gd name="T9" fmla="*/ 0 w 4"/>
                      <a:gd name="T10" fmla="*/ 0 h 19"/>
                      <a:gd name="T11" fmla="*/ 4 w 4"/>
                      <a:gd name="T12" fmla="*/ 19 h 19"/>
                    </a:gdLst>
                    <a:ahLst/>
                    <a:cxnLst>
                      <a:cxn ang="T6">
                        <a:pos x="T0" y="T1"/>
                      </a:cxn>
                      <a:cxn ang="T7">
                        <a:pos x="T2" y="T3"/>
                      </a:cxn>
                      <a:cxn ang="T8">
                        <a:pos x="T4" y="T5"/>
                      </a:cxn>
                    </a:cxnLst>
                    <a:rect l="T9" t="T10" r="T11" b="T12"/>
                    <a:pathLst>
                      <a:path w="4" h="19">
                        <a:moveTo>
                          <a:pt x="0" y="19"/>
                        </a:moveTo>
                        <a:lnTo>
                          <a:pt x="3" y="0"/>
                        </a:lnTo>
                        <a:lnTo>
                          <a:pt x="4" y="0"/>
                        </a:lnTo>
                      </a:path>
                    </a:pathLst>
                  </a:custGeom>
                  <a:noFill/>
                  <a:ln w="6350">
                    <a:solidFill>
                      <a:srgbClr val="0C0CFF"/>
                    </a:solidFill>
                    <a:prstDash val="solid"/>
                    <a:round/>
                    <a:headEnd/>
                    <a:tailEnd/>
                  </a:ln>
                </p:spPr>
                <p:txBody>
                  <a:bodyPr/>
                  <a:lstStyle/>
                  <a:p>
                    <a:endParaRPr lang="en-US"/>
                  </a:p>
                </p:txBody>
              </p:sp>
              <p:sp>
                <p:nvSpPr>
                  <p:cNvPr id="2227" name="Freeform 5737"/>
                  <p:cNvSpPr>
                    <a:spLocks/>
                  </p:cNvSpPr>
                  <p:nvPr/>
                </p:nvSpPr>
                <p:spPr bwMode="auto">
                  <a:xfrm>
                    <a:off x="3710" y="3608"/>
                    <a:ext cx="1" cy="4"/>
                  </a:xfrm>
                  <a:custGeom>
                    <a:avLst/>
                    <a:gdLst>
                      <a:gd name="T0" fmla="*/ 0 w 3"/>
                      <a:gd name="T1" fmla="*/ 19 h 19"/>
                      <a:gd name="T2" fmla="*/ 2 w 3"/>
                      <a:gd name="T3" fmla="*/ 0 h 19"/>
                      <a:gd name="T4" fmla="*/ 3 w 3"/>
                      <a:gd name="T5" fmla="*/ 0 h 19"/>
                      <a:gd name="T6" fmla="*/ 0 60000 65536"/>
                      <a:gd name="T7" fmla="*/ 0 60000 65536"/>
                      <a:gd name="T8" fmla="*/ 0 60000 65536"/>
                      <a:gd name="T9" fmla="*/ 0 w 3"/>
                      <a:gd name="T10" fmla="*/ 0 h 19"/>
                      <a:gd name="T11" fmla="*/ 3 w 3"/>
                      <a:gd name="T12" fmla="*/ 19 h 19"/>
                    </a:gdLst>
                    <a:ahLst/>
                    <a:cxnLst>
                      <a:cxn ang="T6">
                        <a:pos x="T0" y="T1"/>
                      </a:cxn>
                      <a:cxn ang="T7">
                        <a:pos x="T2" y="T3"/>
                      </a:cxn>
                      <a:cxn ang="T8">
                        <a:pos x="T4" y="T5"/>
                      </a:cxn>
                    </a:cxnLst>
                    <a:rect l="T9" t="T10" r="T11" b="T12"/>
                    <a:pathLst>
                      <a:path w="3" h="19">
                        <a:moveTo>
                          <a:pt x="0" y="19"/>
                        </a:moveTo>
                        <a:lnTo>
                          <a:pt x="2" y="0"/>
                        </a:lnTo>
                        <a:lnTo>
                          <a:pt x="3" y="0"/>
                        </a:lnTo>
                      </a:path>
                    </a:pathLst>
                  </a:custGeom>
                  <a:noFill/>
                  <a:ln w="6350">
                    <a:solidFill>
                      <a:srgbClr val="0C0CFF"/>
                    </a:solidFill>
                    <a:prstDash val="solid"/>
                    <a:round/>
                    <a:headEnd/>
                    <a:tailEnd/>
                  </a:ln>
                </p:spPr>
                <p:txBody>
                  <a:bodyPr/>
                  <a:lstStyle/>
                  <a:p>
                    <a:endParaRPr lang="en-US"/>
                  </a:p>
                </p:txBody>
              </p:sp>
              <p:sp>
                <p:nvSpPr>
                  <p:cNvPr id="2228" name="Freeform 5738"/>
                  <p:cNvSpPr>
                    <a:spLocks/>
                  </p:cNvSpPr>
                  <p:nvPr/>
                </p:nvSpPr>
                <p:spPr bwMode="auto">
                  <a:xfrm>
                    <a:off x="3710" y="3604"/>
                    <a:ext cx="1" cy="4"/>
                  </a:xfrm>
                  <a:custGeom>
                    <a:avLst/>
                    <a:gdLst>
                      <a:gd name="T0" fmla="*/ 0 w 4"/>
                      <a:gd name="T1" fmla="*/ 22 h 22"/>
                      <a:gd name="T2" fmla="*/ 3 w 4"/>
                      <a:gd name="T3" fmla="*/ 0 h 22"/>
                      <a:gd name="T4" fmla="*/ 4 w 4"/>
                      <a:gd name="T5" fmla="*/ 0 h 22"/>
                      <a:gd name="T6" fmla="*/ 0 60000 65536"/>
                      <a:gd name="T7" fmla="*/ 0 60000 65536"/>
                      <a:gd name="T8" fmla="*/ 0 60000 65536"/>
                      <a:gd name="T9" fmla="*/ 0 w 4"/>
                      <a:gd name="T10" fmla="*/ 0 h 22"/>
                      <a:gd name="T11" fmla="*/ 4 w 4"/>
                      <a:gd name="T12" fmla="*/ 22 h 22"/>
                    </a:gdLst>
                    <a:ahLst/>
                    <a:cxnLst>
                      <a:cxn ang="T6">
                        <a:pos x="T0" y="T1"/>
                      </a:cxn>
                      <a:cxn ang="T7">
                        <a:pos x="T2" y="T3"/>
                      </a:cxn>
                      <a:cxn ang="T8">
                        <a:pos x="T4" y="T5"/>
                      </a:cxn>
                    </a:cxnLst>
                    <a:rect l="T9" t="T10" r="T11" b="T12"/>
                    <a:pathLst>
                      <a:path w="4" h="22">
                        <a:moveTo>
                          <a:pt x="0" y="22"/>
                        </a:moveTo>
                        <a:lnTo>
                          <a:pt x="3" y="0"/>
                        </a:lnTo>
                        <a:lnTo>
                          <a:pt x="4" y="0"/>
                        </a:lnTo>
                      </a:path>
                    </a:pathLst>
                  </a:custGeom>
                  <a:noFill/>
                  <a:ln w="6350">
                    <a:solidFill>
                      <a:srgbClr val="0C0CFF"/>
                    </a:solidFill>
                    <a:prstDash val="solid"/>
                    <a:round/>
                    <a:headEnd/>
                    <a:tailEnd/>
                  </a:ln>
                </p:spPr>
                <p:txBody>
                  <a:bodyPr/>
                  <a:lstStyle/>
                  <a:p>
                    <a:endParaRPr lang="en-US"/>
                  </a:p>
                </p:txBody>
              </p:sp>
              <p:sp>
                <p:nvSpPr>
                  <p:cNvPr id="2229" name="Freeform 5739"/>
                  <p:cNvSpPr>
                    <a:spLocks/>
                  </p:cNvSpPr>
                  <p:nvPr/>
                </p:nvSpPr>
                <p:spPr bwMode="auto">
                  <a:xfrm>
                    <a:off x="3711" y="3600"/>
                    <a:ext cx="1" cy="4"/>
                  </a:xfrm>
                  <a:custGeom>
                    <a:avLst/>
                    <a:gdLst>
                      <a:gd name="T0" fmla="*/ 0 w 3"/>
                      <a:gd name="T1" fmla="*/ 23 h 23"/>
                      <a:gd name="T2" fmla="*/ 2 w 3"/>
                      <a:gd name="T3" fmla="*/ 0 h 23"/>
                      <a:gd name="T4" fmla="*/ 3 w 3"/>
                      <a:gd name="T5" fmla="*/ 0 h 23"/>
                      <a:gd name="T6" fmla="*/ 0 60000 65536"/>
                      <a:gd name="T7" fmla="*/ 0 60000 65536"/>
                      <a:gd name="T8" fmla="*/ 0 60000 65536"/>
                      <a:gd name="T9" fmla="*/ 0 w 3"/>
                      <a:gd name="T10" fmla="*/ 0 h 23"/>
                      <a:gd name="T11" fmla="*/ 3 w 3"/>
                      <a:gd name="T12" fmla="*/ 23 h 23"/>
                    </a:gdLst>
                    <a:ahLst/>
                    <a:cxnLst>
                      <a:cxn ang="T6">
                        <a:pos x="T0" y="T1"/>
                      </a:cxn>
                      <a:cxn ang="T7">
                        <a:pos x="T2" y="T3"/>
                      </a:cxn>
                      <a:cxn ang="T8">
                        <a:pos x="T4" y="T5"/>
                      </a:cxn>
                    </a:cxnLst>
                    <a:rect l="T9" t="T10" r="T11" b="T12"/>
                    <a:pathLst>
                      <a:path w="3" h="23">
                        <a:moveTo>
                          <a:pt x="0" y="23"/>
                        </a:moveTo>
                        <a:lnTo>
                          <a:pt x="2" y="0"/>
                        </a:lnTo>
                        <a:lnTo>
                          <a:pt x="3" y="0"/>
                        </a:lnTo>
                      </a:path>
                    </a:pathLst>
                  </a:custGeom>
                  <a:noFill/>
                  <a:ln w="6350">
                    <a:solidFill>
                      <a:srgbClr val="0C0CFF"/>
                    </a:solidFill>
                    <a:prstDash val="solid"/>
                    <a:round/>
                    <a:headEnd/>
                    <a:tailEnd/>
                  </a:ln>
                </p:spPr>
                <p:txBody>
                  <a:bodyPr/>
                  <a:lstStyle/>
                  <a:p>
                    <a:endParaRPr lang="en-US"/>
                  </a:p>
                </p:txBody>
              </p:sp>
              <p:sp>
                <p:nvSpPr>
                  <p:cNvPr id="2230" name="Freeform 5740"/>
                  <p:cNvSpPr>
                    <a:spLocks/>
                  </p:cNvSpPr>
                  <p:nvPr/>
                </p:nvSpPr>
                <p:spPr bwMode="auto">
                  <a:xfrm>
                    <a:off x="3711" y="3596"/>
                    <a:ext cx="1" cy="4"/>
                  </a:xfrm>
                  <a:custGeom>
                    <a:avLst/>
                    <a:gdLst>
                      <a:gd name="T0" fmla="*/ 0 w 4"/>
                      <a:gd name="T1" fmla="*/ 23 h 23"/>
                      <a:gd name="T2" fmla="*/ 3 w 4"/>
                      <a:gd name="T3" fmla="*/ 0 h 23"/>
                      <a:gd name="T4" fmla="*/ 4 w 4"/>
                      <a:gd name="T5" fmla="*/ 0 h 23"/>
                      <a:gd name="T6" fmla="*/ 0 60000 65536"/>
                      <a:gd name="T7" fmla="*/ 0 60000 65536"/>
                      <a:gd name="T8" fmla="*/ 0 60000 65536"/>
                      <a:gd name="T9" fmla="*/ 0 w 4"/>
                      <a:gd name="T10" fmla="*/ 0 h 23"/>
                      <a:gd name="T11" fmla="*/ 4 w 4"/>
                      <a:gd name="T12" fmla="*/ 23 h 23"/>
                    </a:gdLst>
                    <a:ahLst/>
                    <a:cxnLst>
                      <a:cxn ang="T6">
                        <a:pos x="T0" y="T1"/>
                      </a:cxn>
                      <a:cxn ang="T7">
                        <a:pos x="T2" y="T3"/>
                      </a:cxn>
                      <a:cxn ang="T8">
                        <a:pos x="T4" y="T5"/>
                      </a:cxn>
                    </a:cxnLst>
                    <a:rect l="T9" t="T10" r="T11" b="T12"/>
                    <a:pathLst>
                      <a:path w="4" h="23">
                        <a:moveTo>
                          <a:pt x="0" y="23"/>
                        </a:moveTo>
                        <a:lnTo>
                          <a:pt x="3" y="0"/>
                        </a:lnTo>
                        <a:lnTo>
                          <a:pt x="4" y="0"/>
                        </a:lnTo>
                      </a:path>
                    </a:pathLst>
                  </a:custGeom>
                  <a:noFill/>
                  <a:ln w="6350">
                    <a:solidFill>
                      <a:srgbClr val="0C0CFF"/>
                    </a:solidFill>
                    <a:prstDash val="solid"/>
                    <a:round/>
                    <a:headEnd/>
                    <a:tailEnd/>
                  </a:ln>
                </p:spPr>
                <p:txBody>
                  <a:bodyPr/>
                  <a:lstStyle/>
                  <a:p>
                    <a:endParaRPr lang="en-US"/>
                  </a:p>
                </p:txBody>
              </p:sp>
              <p:sp>
                <p:nvSpPr>
                  <p:cNvPr id="2231" name="Freeform 5741"/>
                  <p:cNvSpPr>
                    <a:spLocks/>
                  </p:cNvSpPr>
                  <p:nvPr/>
                </p:nvSpPr>
                <p:spPr bwMode="auto">
                  <a:xfrm>
                    <a:off x="3712" y="3591"/>
                    <a:ext cx="1" cy="5"/>
                  </a:xfrm>
                  <a:custGeom>
                    <a:avLst/>
                    <a:gdLst>
                      <a:gd name="T0" fmla="*/ 0 w 3"/>
                      <a:gd name="T1" fmla="*/ 23 h 23"/>
                      <a:gd name="T2" fmla="*/ 2 w 3"/>
                      <a:gd name="T3" fmla="*/ 0 h 23"/>
                      <a:gd name="T4" fmla="*/ 3 w 3"/>
                      <a:gd name="T5" fmla="*/ 0 h 23"/>
                      <a:gd name="T6" fmla="*/ 0 60000 65536"/>
                      <a:gd name="T7" fmla="*/ 0 60000 65536"/>
                      <a:gd name="T8" fmla="*/ 0 60000 65536"/>
                      <a:gd name="T9" fmla="*/ 0 w 3"/>
                      <a:gd name="T10" fmla="*/ 0 h 23"/>
                      <a:gd name="T11" fmla="*/ 3 w 3"/>
                      <a:gd name="T12" fmla="*/ 23 h 23"/>
                    </a:gdLst>
                    <a:ahLst/>
                    <a:cxnLst>
                      <a:cxn ang="T6">
                        <a:pos x="T0" y="T1"/>
                      </a:cxn>
                      <a:cxn ang="T7">
                        <a:pos x="T2" y="T3"/>
                      </a:cxn>
                      <a:cxn ang="T8">
                        <a:pos x="T4" y="T5"/>
                      </a:cxn>
                    </a:cxnLst>
                    <a:rect l="T9" t="T10" r="T11" b="T12"/>
                    <a:pathLst>
                      <a:path w="3" h="23">
                        <a:moveTo>
                          <a:pt x="0" y="23"/>
                        </a:moveTo>
                        <a:lnTo>
                          <a:pt x="2" y="0"/>
                        </a:lnTo>
                        <a:lnTo>
                          <a:pt x="3" y="0"/>
                        </a:lnTo>
                      </a:path>
                    </a:pathLst>
                  </a:custGeom>
                  <a:noFill/>
                  <a:ln w="6350">
                    <a:solidFill>
                      <a:srgbClr val="0C0CFF"/>
                    </a:solidFill>
                    <a:prstDash val="solid"/>
                    <a:round/>
                    <a:headEnd/>
                    <a:tailEnd/>
                  </a:ln>
                </p:spPr>
                <p:txBody>
                  <a:bodyPr/>
                  <a:lstStyle/>
                  <a:p>
                    <a:endParaRPr lang="en-US"/>
                  </a:p>
                </p:txBody>
              </p:sp>
              <p:sp>
                <p:nvSpPr>
                  <p:cNvPr id="2232" name="Freeform 5742"/>
                  <p:cNvSpPr>
                    <a:spLocks/>
                  </p:cNvSpPr>
                  <p:nvPr/>
                </p:nvSpPr>
                <p:spPr bwMode="auto">
                  <a:xfrm>
                    <a:off x="3712" y="3587"/>
                    <a:ext cx="1" cy="4"/>
                  </a:xfrm>
                  <a:custGeom>
                    <a:avLst/>
                    <a:gdLst>
                      <a:gd name="T0" fmla="*/ 0 w 4"/>
                      <a:gd name="T1" fmla="*/ 25 h 25"/>
                      <a:gd name="T2" fmla="*/ 3 w 4"/>
                      <a:gd name="T3" fmla="*/ 0 h 25"/>
                      <a:gd name="T4" fmla="*/ 4 w 4"/>
                      <a:gd name="T5" fmla="*/ 0 h 25"/>
                      <a:gd name="T6" fmla="*/ 0 60000 65536"/>
                      <a:gd name="T7" fmla="*/ 0 60000 65536"/>
                      <a:gd name="T8" fmla="*/ 0 60000 65536"/>
                      <a:gd name="T9" fmla="*/ 0 w 4"/>
                      <a:gd name="T10" fmla="*/ 0 h 25"/>
                      <a:gd name="T11" fmla="*/ 4 w 4"/>
                      <a:gd name="T12" fmla="*/ 25 h 25"/>
                    </a:gdLst>
                    <a:ahLst/>
                    <a:cxnLst>
                      <a:cxn ang="T6">
                        <a:pos x="T0" y="T1"/>
                      </a:cxn>
                      <a:cxn ang="T7">
                        <a:pos x="T2" y="T3"/>
                      </a:cxn>
                      <a:cxn ang="T8">
                        <a:pos x="T4" y="T5"/>
                      </a:cxn>
                    </a:cxnLst>
                    <a:rect l="T9" t="T10" r="T11" b="T12"/>
                    <a:pathLst>
                      <a:path w="4" h="25">
                        <a:moveTo>
                          <a:pt x="0" y="25"/>
                        </a:moveTo>
                        <a:lnTo>
                          <a:pt x="3" y="0"/>
                        </a:lnTo>
                        <a:lnTo>
                          <a:pt x="4" y="0"/>
                        </a:lnTo>
                      </a:path>
                    </a:pathLst>
                  </a:custGeom>
                  <a:noFill/>
                  <a:ln w="6350">
                    <a:solidFill>
                      <a:srgbClr val="0C0CFF"/>
                    </a:solidFill>
                    <a:prstDash val="solid"/>
                    <a:round/>
                    <a:headEnd/>
                    <a:tailEnd/>
                  </a:ln>
                </p:spPr>
                <p:txBody>
                  <a:bodyPr/>
                  <a:lstStyle/>
                  <a:p>
                    <a:endParaRPr lang="en-US"/>
                  </a:p>
                </p:txBody>
              </p:sp>
              <p:sp>
                <p:nvSpPr>
                  <p:cNvPr id="2233" name="Freeform 5743"/>
                  <p:cNvSpPr>
                    <a:spLocks/>
                  </p:cNvSpPr>
                  <p:nvPr/>
                </p:nvSpPr>
                <p:spPr bwMode="auto">
                  <a:xfrm>
                    <a:off x="3713" y="3582"/>
                    <a:ext cx="1" cy="5"/>
                  </a:xfrm>
                  <a:custGeom>
                    <a:avLst/>
                    <a:gdLst>
                      <a:gd name="T0" fmla="*/ 0 w 3"/>
                      <a:gd name="T1" fmla="*/ 27 h 27"/>
                      <a:gd name="T2" fmla="*/ 2 w 3"/>
                      <a:gd name="T3" fmla="*/ 0 h 27"/>
                      <a:gd name="T4" fmla="*/ 3 w 3"/>
                      <a:gd name="T5" fmla="*/ 0 h 27"/>
                      <a:gd name="T6" fmla="*/ 0 60000 65536"/>
                      <a:gd name="T7" fmla="*/ 0 60000 65536"/>
                      <a:gd name="T8" fmla="*/ 0 60000 65536"/>
                      <a:gd name="T9" fmla="*/ 0 w 3"/>
                      <a:gd name="T10" fmla="*/ 0 h 27"/>
                      <a:gd name="T11" fmla="*/ 3 w 3"/>
                      <a:gd name="T12" fmla="*/ 27 h 27"/>
                    </a:gdLst>
                    <a:ahLst/>
                    <a:cxnLst>
                      <a:cxn ang="T6">
                        <a:pos x="T0" y="T1"/>
                      </a:cxn>
                      <a:cxn ang="T7">
                        <a:pos x="T2" y="T3"/>
                      </a:cxn>
                      <a:cxn ang="T8">
                        <a:pos x="T4" y="T5"/>
                      </a:cxn>
                    </a:cxnLst>
                    <a:rect l="T9" t="T10" r="T11" b="T12"/>
                    <a:pathLst>
                      <a:path w="3" h="27">
                        <a:moveTo>
                          <a:pt x="0" y="27"/>
                        </a:moveTo>
                        <a:lnTo>
                          <a:pt x="2" y="0"/>
                        </a:lnTo>
                        <a:lnTo>
                          <a:pt x="3" y="0"/>
                        </a:lnTo>
                      </a:path>
                    </a:pathLst>
                  </a:custGeom>
                  <a:noFill/>
                  <a:ln w="6350">
                    <a:solidFill>
                      <a:srgbClr val="0C0CFF"/>
                    </a:solidFill>
                    <a:prstDash val="solid"/>
                    <a:round/>
                    <a:headEnd/>
                    <a:tailEnd/>
                  </a:ln>
                </p:spPr>
                <p:txBody>
                  <a:bodyPr/>
                  <a:lstStyle/>
                  <a:p>
                    <a:endParaRPr lang="en-US"/>
                  </a:p>
                </p:txBody>
              </p:sp>
              <p:sp>
                <p:nvSpPr>
                  <p:cNvPr id="2234" name="Freeform 5744"/>
                  <p:cNvSpPr>
                    <a:spLocks/>
                  </p:cNvSpPr>
                  <p:nvPr/>
                </p:nvSpPr>
                <p:spPr bwMode="auto">
                  <a:xfrm>
                    <a:off x="3713" y="3576"/>
                    <a:ext cx="1" cy="6"/>
                  </a:xfrm>
                  <a:custGeom>
                    <a:avLst/>
                    <a:gdLst>
                      <a:gd name="T0" fmla="*/ 0 w 4"/>
                      <a:gd name="T1" fmla="*/ 30 h 30"/>
                      <a:gd name="T2" fmla="*/ 3 w 4"/>
                      <a:gd name="T3" fmla="*/ 0 h 30"/>
                      <a:gd name="T4" fmla="*/ 4 w 4"/>
                      <a:gd name="T5" fmla="*/ 0 h 30"/>
                      <a:gd name="T6" fmla="*/ 0 60000 65536"/>
                      <a:gd name="T7" fmla="*/ 0 60000 65536"/>
                      <a:gd name="T8" fmla="*/ 0 60000 65536"/>
                      <a:gd name="T9" fmla="*/ 0 w 4"/>
                      <a:gd name="T10" fmla="*/ 0 h 30"/>
                      <a:gd name="T11" fmla="*/ 4 w 4"/>
                      <a:gd name="T12" fmla="*/ 30 h 30"/>
                    </a:gdLst>
                    <a:ahLst/>
                    <a:cxnLst>
                      <a:cxn ang="T6">
                        <a:pos x="T0" y="T1"/>
                      </a:cxn>
                      <a:cxn ang="T7">
                        <a:pos x="T2" y="T3"/>
                      </a:cxn>
                      <a:cxn ang="T8">
                        <a:pos x="T4" y="T5"/>
                      </a:cxn>
                    </a:cxnLst>
                    <a:rect l="T9" t="T10" r="T11" b="T12"/>
                    <a:pathLst>
                      <a:path w="4" h="30">
                        <a:moveTo>
                          <a:pt x="0" y="30"/>
                        </a:moveTo>
                        <a:lnTo>
                          <a:pt x="3" y="0"/>
                        </a:lnTo>
                        <a:lnTo>
                          <a:pt x="4" y="0"/>
                        </a:lnTo>
                      </a:path>
                    </a:pathLst>
                  </a:custGeom>
                  <a:noFill/>
                  <a:ln w="6350">
                    <a:solidFill>
                      <a:srgbClr val="0C0CFF"/>
                    </a:solidFill>
                    <a:prstDash val="solid"/>
                    <a:round/>
                    <a:headEnd/>
                    <a:tailEnd/>
                  </a:ln>
                </p:spPr>
                <p:txBody>
                  <a:bodyPr/>
                  <a:lstStyle/>
                  <a:p>
                    <a:endParaRPr lang="en-US"/>
                  </a:p>
                </p:txBody>
              </p:sp>
              <p:sp>
                <p:nvSpPr>
                  <p:cNvPr id="2235" name="Freeform 5745"/>
                  <p:cNvSpPr>
                    <a:spLocks/>
                  </p:cNvSpPr>
                  <p:nvPr/>
                </p:nvSpPr>
                <p:spPr bwMode="auto">
                  <a:xfrm>
                    <a:off x="3714" y="3571"/>
                    <a:ext cx="1" cy="5"/>
                  </a:xfrm>
                  <a:custGeom>
                    <a:avLst/>
                    <a:gdLst>
                      <a:gd name="T0" fmla="*/ 0 w 3"/>
                      <a:gd name="T1" fmla="*/ 29 h 29"/>
                      <a:gd name="T2" fmla="*/ 2 w 3"/>
                      <a:gd name="T3" fmla="*/ 0 h 29"/>
                      <a:gd name="T4" fmla="*/ 3 w 3"/>
                      <a:gd name="T5" fmla="*/ 0 h 29"/>
                      <a:gd name="T6" fmla="*/ 0 60000 65536"/>
                      <a:gd name="T7" fmla="*/ 0 60000 65536"/>
                      <a:gd name="T8" fmla="*/ 0 60000 65536"/>
                      <a:gd name="T9" fmla="*/ 0 w 3"/>
                      <a:gd name="T10" fmla="*/ 0 h 29"/>
                      <a:gd name="T11" fmla="*/ 3 w 3"/>
                      <a:gd name="T12" fmla="*/ 29 h 29"/>
                    </a:gdLst>
                    <a:ahLst/>
                    <a:cxnLst>
                      <a:cxn ang="T6">
                        <a:pos x="T0" y="T1"/>
                      </a:cxn>
                      <a:cxn ang="T7">
                        <a:pos x="T2" y="T3"/>
                      </a:cxn>
                      <a:cxn ang="T8">
                        <a:pos x="T4" y="T5"/>
                      </a:cxn>
                    </a:cxnLst>
                    <a:rect l="T9" t="T10" r="T11" b="T12"/>
                    <a:pathLst>
                      <a:path w="3" h="29">
                        <a:moveTo>
                          <a:pt x="0" y="29"/>
                        </a:moveTo>
                        <a:lnTo>
                          <a:pt x="2" y="0"/>
                        </a:lnTo>
                        <a:lnTo>
                          <a:pt x="3" y="0"/>
                        </a:lnTo>
                      </a:path>
                    </a:pathLst>
                  </a:custGeom>
                  <a:noFill/>
                  <a:ln w="6350">
                    <a:solidFill>
                      <a:srgbClr val="0C0CFF"/>
                    </a:solidFill>
                    <a:prstDash val="solid"/>
                    <a:round/>
                    <a:headEnd/>
                    <a:tailEnd/>
                  </a:ln>
                </p:spPr>
                <p:txBody>
                  <a:bodyPr/>
                  <a:lstStyle/>
                  <a:p>
                    <a:endParaRPr lang="en-US"/>
                  </a:p>
                </p:txBody>
              </p:sp>
              <p:sp>
                <p:nvSpPr>
                  <p:cNvPr id="2236" name="Freeform 5746"/>
                  <p:cNvSpPr>
                    <a:spLocks/>
                  </p:cNvSpPr>
                  <p:nvPr/>
                </p:nvSpPr>
                <p:spPr bwMode="auto">
                  <a:xfrm>
                    <a:off x="3714" y="3565"/>
                    <a:ext cx="1" cy="6"/>
                  </a:xfrm>
                  <a:custGeom>
                    <a:avLst/>
                    <a:gdLst>
                      <a:gd name="T0" fmla="*/ 0 w 4"/>
                      <a:gd name="T1" fmla="*/ 30 h 30"/>
                      <a:gd name="T2" fmla="*/ 3 w 4"/>
                      <a:gd name="T3" fmla="*/ 0 h 30"/>
                      <a:gd name="T4" fmla="*/ 4 w 4"/>
                      <a:gd name="T5" fmla="*/ 0 h 30"/>
                      <a:gd name="T6" fmla="*/ 0 60000 65536"/>
                      <a:gd name="T7" fmla="*/ 0 60000 65536"/>
                      <a:gd name="T8" fmla="*/ 0 60000 65536"/>
                      <a:gd name="T9" fmla="*/ 0 w 4"/>
                      <a:gd name="T10" fmla="*/ 0 h 30"/>
                      <a:gd name="T11" fmla="*/ 4 w 4"/>
                      <a:gd name="T12" fmla="*/ 30 h 30"/>
                    </a:gdLst>
                    <a:ahLst/>
                    <a:cxnLst>
                      <a:cxn ang="T6">
                        <a:pos x="T0" y="T1"/>
                      </a:cxn>
                      <a:cxn ang="T7">
                        <a:pos x="T2" y="T3"/>
                      </a:cxn>
                      <a:cxn ang="T8">
                        <a:pos x="T4" y="T5"/>
                      </a:cxn>
                    </a:cxnLst>
                    <a:rect l="T9" t="T10" r="T11" b="T12"/>
                    <a:pathLst>
                      <a:path w="4" h="30">
                        <a:moveTo>
                          <a:pt x="0" y="30"/>
                        </a:moveTo>
                        <a:lnTo>
                          <a:pt x="3" y="0"/>
                        </a:lnTo>
                        <a:lnTo>
                          <a:pt x="4" y="0"/>
                        </a:lnTo>
                      </a:path>
                    </a:pathLst>
                  </a:custGeom>
                  <a:noFill/>
                  <a:ln w="6350">
                    <a:solidFill>
                      <a:srgbClr val="0C0CFF"/>
                    </a:solidFill>
                    <a:prstDash val="solid"/>
                    <a:round/>
                    <a:headEnd/>
                    <a:tailEnd/>
                  </a:ln>
                </p:spPr>
                <p:txBody>
                  <a:bodyPr/>
                  <a:lstStyle/>
                  <a:p>
                    <a:endParaRPr lang="en-US"/>
                  </a:p>
                </p:txBody>
              </p:sp>
              <p:sp>
                <p:nvSpPr>
                  <p:cNvPr id="2237" name="Freeform 5747"/>
                  <p:cNvSpPr>
                    <a:spLocks/>
                  </p:cNvSpPr>
                  <p:nvPr/>
                </p:nvSpPr>
                <p:spPr bwMode="auto">
                  <a:xfrm>
                    <a:off x="3714" y="3560"/>
                    <a:ext cx="1" cy="5"/>
                  </a:xfrm>
                  <a:custGeom>
                    <a:avLst/>
                    <a:gdLst>
                      <a:gd name="T0" fmla="*/ 0 w 3"/>
                      <a:gd name="T1" fmla="*/ 30 h 30"/>
                      <a:gd name="T2" fmla="*/ 2 w 3"/>
                      <a:gd name="T3" fmla="*/ 0 h 30"/>
                      <a:gd name="T4" fmla="*/ 3 w 3"/>
                      <a:gd name="T5" fmla="*/ 0 h 30"/>
                      <a:gd name="T6" fmla="*/ 0 60000 65536"/>
                      <a:gd name="T7" fmla="*/ 0 60000 65536"/>
                      <a:gd name="T8" fmla="*/ 0 60000 65536"/>
                      <a:gd name="T9" fmla="*/ 0 w 3"/>
                      <a:gd name="T10" fmla="*/ 0 h 30"/>
                      <a:gd name="T11" fmla="*/ 3 w 3"/>
                      <a:gd name="T12" fmla="*/ 30 h 30"/>
                    </a:gdLst>
                    <a:ahLst/>
                    <a:cxnLst>
                      <a:cxn ang="T6">
                        <a:pos x="T0" y="T1"/>
                      </a:cxn>
                      <a:cxn ang="T7">
                        <a:pos x="T2" y="T3"/>
                      </a:cxn>
                      <a:cxn ang="T8">
                        <a:pos x="T4" y="T5"/>
                      </a:cxn>
                    </a:cxnLst>
                    <a:rect l="T9" t="T10" r="T11" b="T12"/>
                    <a:pathLst>
                      <a:path w="3" h="30">
                        <a:moveTo>
                          <a:pt x="0" y="30"/>
                        </a:moveTo>
                        <a:lnTo>
                          <a:pt x="2" y="0"/>
                        </a:lnTo>
                        <a:lnTo>
                          <a:pt x="3" y="0"/>
                        </a:lnTo>
                      </a:path>
                    </a:pathLst>
                  </a:custGeom>
                  <a:noFill/>
                  <a:ln w="6350">
                    <a:solidFill>
                      <a:srgbClr val="0C0CFF"/>
                    </a:solidFill>
                    <a:prstDash val="solid"/>
                    <a:round/>
                    <a:headEnd/>
                    <a:tailEnd/>
                  </a:ln>
                </p:spPr>
                <p:txBody>
                  <a:bodyPr/>
                  <a:lstStyle/>
                  <a:p>
                    <a:endParaRPr lang="en-US"/>
                  </a:p>
                </p:txBody>
              </p:sp>
              <p:sp>
                <p:nvSpPr>
                  <p:cNvPr id="2238" name="Freeform 5748"/>
                  <p:cNvSpPr>
                    <a:spLocks/>
                  </p:cNvSpPr>
                  <p:nvPr/>
                </p:nvSpPr>
                <p:spPr bwMode="auto">
                  <a:xfrm>
                    <a:off x="3715" y="3554"/>
                    <a:ext cx="1" cy="6"/>
                  </a:xfrm>
                  <a:custGeom>
                    <a:avLst/>
                    <a:gdLst>
                      <a:gd name="T0" fmla="*/ 0 w 4"/>
                      <a:gd name="T1" fmla="*/ 32 h 32"/>
                      <a:gd name="T2" fmla="*/ 3 w 4"/>
                      <a:gd name="T3" fmla="*/ 0 h 32"/>
                      <a:gd name="T4" fmla="*/ 4 w 4"/>
                      <a:gd name="T5" fmla="*/ 0 h 32"/>
                      <a:gd name="T6" fmla="*/ 0 60000 65536"/>
                      <a:gd name="T7" fmla="*/ 0 60000 65536"/>
                      <a:gd name="T8" fmla="*/ 0 60000 65536"/>
                      <a:gd name="T9" fmla="*/ 0 w 4"/>
                      <a:gd name="T10" fmla="*/ 0 h 32"/>
                      <a:gd name="T11" fmla="*/ 4 w 4"/>
                      <a:gd name="T12" fmla="*/ 32 h 32"/>
                    </a:gdLst>
                    <a:ahLst/>
                    <a:cxnLst>
                      <a:cxn ang="T6">
                        <a:pos x="T0" y="T1"/>
                      </a:cxn>
                      <a:cxn ang="T7">
                        <a:pos x="T2" y="T3"/>
                      </a:cxn>
                      <a:cxn ang="T8">
                        <a:pos x="T4" y="T5"/>
                      </a:cxn>
                    </a:cxnLst>
                    <a:rect l="T9" t="T10" r="T11" b="T12"/>
                    <a:pathLst>
                      <a:path w="4" h="32">
                        <a:moveTo>
                          <a:pt x="0" y="32"/>
                        </a:moveTo>
                        <a:lnTo>
                          <a:pt x="3" y="0"/>
                        </a:lnTo>
                        <a:lnTo>
                          <a:pt x="4" y="0"/>
                        </a:lnTo>
                      </a:path>
                    </a:pathLst>
                  </a:custGeom>
                  <a:noFill/>
                  <a:ln w="6350">
                    <a:solidFill>
                      <a:srgbClr val="0C0CFF"/>
                    </a:solidFill>
                    <a:prstDash val="solid"/>
                    <a:round/>
                    <a:headEnd/>
                    <a:tailEnd/>
                  </a:ln>
                </p:spPr>
                <p:txBody>
                  <a:bodyPr/>
                  <a:lstStyle/>
                  <a:p>
                    <a:endParaRPr lang="en-US"/>
                  </a:p>
                </p:txBody>
              </p:sp>
              <p:sp>
                <p:nvSpPr>
                  <p:cNvPr id="2239" name="Freeform 5749"/>
                  <p:cNvSpPr>
                    <a:spLocks/>
                  </p:cNvSpPr>
                  <p:nvPr/>
                </p:nvSpPr>
                <p:spPr bwMode="auto">
                  <a:xfrm>
                    <a:off x="3715" y="3548"/>
                    <a:ext cx="1" cy="6"/>
                  </a:xfrm>
                  <a:custGeom>
                    <a:avLst/>
                    <a:gdLst>
                      <a:gd name="T0" fmla="*/ 0 w 3"/>
                      <a:gd name="T1" fmla="*/ 32 h 32"/>
                      <a:gd name="T2" fmla="*/ 2 w 3"/>
                      <a:gd name="T3" fmla="*/ 0 h 32"/>
                      <a:gd name="T4" fmla="*/ 3 w 3"/>
                      <a:gd name="T5" fmla="*/ 0 h 32"/>
                      <a:gd name="T6" fmla="*/ 0 60000 65536"/>
                      <a:gd name="T7" fmla="*/ 0 60000 65536"/>
                      <a:gd name="T8" fmla="*/ 0 60000 65536"/>
                      <a:gd name="T9" fmla="*/ 0 w 3"/>
                      <a:gd name="T10" fmla="*/ 0 h 32"/>
                      <a:gd name="T11" fmla="*/ 3 w 3"/>
                      <a:gd name="T12" fmla="*/ 32 h 32"/>
                    </a:gdLst>
                    <a:ahLst/>
                    <a:cxnLst>
                      <a:cxn ang="T6">
                        <a:pos x="T0" y="T1"/>
                      </a:cxn>
                      <a:cxn ang="T7">
                        <a:pos x="T2" y="T3"/>
                      </a:cxn>
                      <a:cxn ang="T8">
                        <a:pos x="T4" y="T5"/>
                      </a:cxn>
                    </a:cxnLst>
                    <a:rect l="T9" t="T10" r="T11" b="T12"/>
                    <a:pathLst>
                      <a:path w="3" h="32">
                        <a:moveTo>
                          <a:pt x="0" y="32"/>
                        </a:moveTo>
                        <a:lnTo>
                          <a:pt x="2" y="0"/>
                        </a:lnTo>
                        <a:lnTo>
                          <a:pt x="3" y="0"/>
                        </a:lnTo>
                      </a:path>
                    </a:pathLst>
                  </a:custGeom>
                  <a:noFill/>
                  <a:ln w="6350">
                    <a:solidFill>
                      <a:srgbClr val="0C0CFF"/>
                    </a:solidFill>
                    <a:prstDash val="solid"/>
                    <a:round/>
                    <a:headEnd/>
                    <a:tailEnd/>
                  </a:ln>
                </p:spPr>
                <p:txBody>
                  <a:bodyPr/>
                  <a:lstStyle/>
                  <a:p>
                    <a:endParaRPr lang="en-US"/>
                  </a:p>
                </p:txBody>
              </p:sp>
              <p:sp>
                <p:nvSpPr>
                  <p:cNvPr id="2240" name="Freeform 5750"/>
                  <p:cNvSpPr>
                    <a:spLocks/>
                  </p:cNvSpPr>
                  <p:nvPr/>
                </p:nvSpPr>
                <p:spPr bwMode="auto">
                  <a:xfrm>
                    <a:off x="3716" y="3542"/>
                    <a:ext cx="1" cy="6"/>
                  </a:xfrm>
                  <a:custGeom>
                    <a:avLst/>
                    <a:gdLst>
                      <a:gd name="T0" fmla="*/ 0 w 4"/>
                      <a:gd name="T1" fmla="*/ 33 h 33"/>
                      <a:gd name="T2" fmla="*/ 3 w 4"/>
                      <a:gd name="T3" fmla="*/ 0 h 33"/>
                      <a:gd name="T4" fmla="*/ 4 w 4"/>
                      <a:gd name="T5" fmla="*/ 0 h 33"/>
                      <a:gd name="T6" fmla="*/ 0 60000 65536"/>
                      <a:gd name="T7" fmla="*/ 0 60000 65536"/>
                      <a:gd name="T8" fmla="*/ 0 60000 65536"/>
                      <a:gd name="T9" fmla="*/ 0 w 4"/>
                      <a:gd name="T10" fmla="*/ 0 h 33"/>
                      <a:gd name="T11" fmla="*/ 4 w 4"/>
                      <a:gd name="T12" fmla="*/ 33 h 33"/>
                    </a:gdLst>
                    <a:ahLst/>
                    <a:cxnLst>
                      <a:cxn ang="T6">
                        <a:pos x="T0" y="T1"/>
                      </a:cxn>
                      <a:cxn ang="T7">
                        <a:pos x="T2" y="T3"/>
                      </a:cxn>
                      <a:cxn ang="T8">
                        <a:pos x="T4" y="T5"/>
                      </a:cxn>
                    </a:cxnLst>
                    <a:rect l="T9" t="T10" r="T11" b="T12"/>
                    <a:pathLst>
                      <a:path w="4" h="33">
                        <a:moveTo>
                          <a:pt x="0" y="33"/>
                        </a:moveTo>
                        <a:lnTo>
                          <a:pt x="3" y="0"/>
                        </a:lnTo>
                        <a:lnTo>
                          <a:pt x="4" y="0"/>
                        </a:lnTo>
                      </a:path>
                    </a:pathLst>
                  </a:custGeom>
                  <a:noFill/>
                  <a:ln w="6350">
                    <a:solidFill>
                      <a:srgbClr val="0C0CFF"/>
                    </a:solidFill>
                    <a:prstDash val="solid"/>
                    <a:round/>
                    <a:headEnd/>
                    <a:tailEnd/>
                  </a:ln>
                </p:spPr>
                <p:txBody>
                  <a:bodyPr/>
                  <a:lstStyle/>
                  <a:p>
                    <a:endParaRPr lang="en-US"/>
                  </a:p>
                </p:txBody>
              </p:sp>
              <p:sp>
                <p:nvSpPr>
                  <p:cNvPr id="2241" name="Freeform 5751"/>
                  <p:cNvSpPr>
                    <a:spLocks/>
                  </p:cNvSpPr>
                  <p:nvPr/>
                </p:nvSpPr>
                <p:spPr bwMode="auto">
                  <a:xfrm>
                    <a:off x="3716" y="3536"/>
                    <a:ext cx="1" cy="6"/>
                  </a:xfrm>
                  <a:custGeom>
                    <a:avLst/>
                    <a:gdLst>
                      <a:gd name="T0" fmla="*/ 0 w 3"/>
                      <a:gd name="T1" fmla="*/ 32 h 32"/>
                      <a:gd name="T2" fmla="*/ 2 w 3"/>
                      <a:gd name="T3" fmla="*/ 0 h 32"/>
                      <a:gd name="T4" fmla="*/ 3 w 3"/>
                      <a:gd name="T5" fmla="*/ 0 h 32"/>
                      <a:gd name="T6" fmla="*/ 0 60000 65536"/>
                      <a:gd name="T7" fmla="*/ 0 60000 65536"/>
                      <a:gd name="T8" fmla="*/ 0 60000 65536"/>
                      <a:gd name="T9" fmla="*/ 0 w 3"/>
                      <a:gd name="T10" fmla="*/ 0 h 32"/>
                      <a:gd name="T11" fmla="*/ 3 w 3"/>
                      <a:gd name="T12" fmla="*/ 32 h 32"/>
                    </a:gdLst>
                    <a:ahLst/>
                    <a:cxnLst>
                      <a:cxn ang="T6">
                        <a:pos x="T0" y="T1"/>
                      </a:cxn>
                      <a:cxn ang="T7">
                        <a:pos x="T2" y="T3"/>
                      </a:cxn>
                      <a:cxn ang="T8">
                        <a:pos x="T4" y="T5"/>
                      </a:cxn>
                    </a:cxnLst>
                    <a:rect l="T9" t="T10" r="T11" b="T12"/>
                    <a:pathLst>
                      <a:path w="3" h="32">
                        <a:moveTo>
                          <a:pt x="0" y="32"/>
                        </a:moveTo>
                        <a:lnTo>
                          <a:pt x="2" y="0"/>
                        </a:lnTo>
                        <a:lnTo>
                          <a:pt x="3" y="0"/>
                        </a:lnTo>
                      </a:path>
                    </a:pathLst>
                  </a:custGeom>
                  <a:noFill/>
                  <a:ln w="6350">
                    <a:solidFill>
                      <a:srgbClr val="0C0CFF"/>
                    </a:solidFill>
                    <a:prstDash val="solid"/>
                    <a:round/>
                    <a:headEnd/>
                    <a:tailEnd/>
                  </a:ln>
                </p:spPr>
                <p:txBody>
                  <a:bodyPr/>
                  <a:lstStyle/>
                  <a:p>
                    <a:endParaRPr lang="en-US"/>
                  </a:p>
                </p:txBody>
              </p:sp>
              <p:sp>
                <p:nvSpPr>
                  <p:cNvPr id="2242" name="Freeform 5752"/>
                  <p:cNvSpPr>
                    <a:spLocks/>
                  </p:cNvSpPr>
                  <p:nvPr/>
                </p:nvSpPr>
                <p:spPr bwMode="auto">
                  <a:xfrm>
                    <a:off x="3717" y="3529"/>
                    <a:ext cx="1" cy="7"/>
                  </a:xfrm>
                  <a:custGeom>
                    <a:avLst/>
                    <a:gdLst>
                      <a:gd name="T0" fmla="*/ 0 w 4"/>
                      <a:gd name="T1" fmla="*/ 33 h 33"/>
                      <a:gd name="T2" fmla="*/ 3 w 4"/>
                      <a:gd name="T3" fmla="*/ 0 h 33"/>
                      <a:gd name="T4" fmla="*/ 4 w 4"/>
                      <a:gd name="T5" fmla="*/ 0 h 33"/>
                      <a:gd name="T6" fmla="*/ 0 60000 65536"/>
                      <a:gd name="T7" fmla="*/ 0 60000 65536"/>
                      <a:gd name="T8" fmla="*/ 0 60000 65536"/>
                      <a:gd name="T9" fmla="*/ 0 w 4"/>
                      <a:gd name="T10" fmla="*/ 0 h 33"/>
                      <a:gd name="T11" fmla="*/ 4 w 4"/>
                      <a:gd name="T12" fmla="*/ 33 h 33"/>
                    </a:gdLst>
                    <a:ahLst/>
                    <a:cxnLst>
                      <a:cxn ang="T6">
                        <a:pos x="T0" y="T1"/>
                      </a:cxn>
                      <a:cxn ang="T7">
                        <a:pos x="T2" y="T3"/>
                      </a:cxn>
                      <a:cxn ang="T8">
                        <a:pos x="T4" y="T5"/>
                      </a:cxn>
                    </a:cxnLst>
                    <a:rect l="T9" t="T10" r="T11" b="T12"/>
                    <a:pathLst>
                      <a:path w="4" h="33">
                        <a:moveTo>
                          <a:pt x="0" y="33"/>
                        </a:moveTo>
                        <a:lnTo>
                          <a:pt x="3" y="0"/>
                        </a:lnTo>
                        <a:lnTo>
                          <a:pt x="4" y="0"/>
                        </a:lnTo>
                      </a:path>
                    </a:pathLst>
                  </a:custGeom>
                  <a:noFill/>
                  <a:ln w="6350">
                    <a:solidFill>
                      <a:srgbClr val="0C0CFF"/>
                    </a:solidFill>
                    <a:prstDash val="solid"/>
                    <a:round/>
                    <a:headEnd/>
                    <a:tailEnd/>
                  </a:ln>
                </p:spPr>
                <p:txBody>
                  <a:bodyPr/>
                  <a:lstStyle/>
                  <a:p>
                    <a:endParaRPr lang="en-US"/>
                  </a:p>
                </p:txBody>
              </p:sp>
              <p:sp>
                <p:nvSpPr>
                  <p:cNvPr id="2243" name="Freeform 5753"/>
                  <p:cNvSpPr>
                    <a:spLocks/>
                  </p:cNvSpPr>
                  <p:nvPr/>
                </p:nvSpPr>
                <p:spPr bwMode="auto">
                  <a:xfrm>
                    <a:off x="3717" y="3523"/>
                    <a:ext cx="1" cy="6"/>
                  </a:xfrm>
                  <a:custGeom>
                    <a:avLst/>
                    <a:gdLst>
                      <a:gd name="T0" fmla="*/ 0 w 3"/>
                      <a:gd name="T1" fmla="*/ 32 h 32"/>
                      <a:gd name="T2" fmla="*/ 2 w 3"/>
                      <a:gd name="T3" fmla="*/ 0 h 32"/>
                      <a:gd name="T4" fmla="*/ 3 w 3"/>
                      <a:gd name="T5" fmla="*/ 0 h 32"/>
                      <a:gd name="T6" fmla="*/ 0 60000 65536"/>
                      <a:gd name="T7" fmla="*/ 0 60000 65536"/>
                      <a:gd name="T8" fmla="*/ 0 60000 65536"/>
                      <a:gd name="T9" fmla="*/ 0 w 3"/>
                      <a:gd name="T10" fmla="*/ 0 h 32"/>
                      <a:gd name="T11" fmla="*/ 3 w 3"/>
                      <a:gd name="T12" fmla="*/ 32 h 32"/>
                    </a:gdLst>
                    <a:ahLst/>
                    <a:cxnLst>
                      <a:cxn ang="T6">
                        <a:pos x="T0" y="T1"/>
                      </a:cxn>
                      <a:cxn ang="T7">
                        <a:pos x="T2" y="T3"/>
                      </a:cxn>
                      <a:cxn ang="T8">
                        <a:pos x="T4" y="T5"/>
                      </a:cxn>
                    </a:cxnLst>
                    <a:rect l="T9" t="T10" r="T11" b="T12"/>
                    <a:pathLst>
                      <a:path w="3" h="32">
                        <a:moveTo>
                          <a:pt x="0" y="32"/>
                        </a:moveTo>
                        <a:lnTo>
                          <a:pt x="2" y="0"/>
                        </a:lnTo>
                        <a:lnTo>
                          <a:pt x="3" y="0"/>
                        </a:lnTo>
                      </a:path>
                    </a:pathLst>
                  </a:custGeom>
                  <a:noFill/>
                  <a:ln w="6350">
                    <a:solidFill>
                      <a:srgbClr val="0C0CFF"/>
                    </a:solidFill>
                    <a:prstDash val="solid"/>
                    <a:round/>
                    <a:headEnd/>
                    <a:tailEnd/>
                  </a:ln>
                </p:spPr>
                <p:txBody>
                  <a:bodyPr/>
                  <a:lstStyle/>
                  <a:p>
                    <a:endParaRPr lang="en-US"/>
                  </a:p>
                </p:txBody>
              </p:sp>
              <p:sp>
                <p:nvSpPr>
                  <p:cNvPr id="2244" name="Freeform 5754"/>
                  <p:cNvSpPr>
                    <a:spLocks/>
                  </p:cNvSpPr>
                  <p:nvPr/>
                </p:nvSpPr>
                <p:spPr bwMode="auto">
                  <a:xfrm>
                    <a:off x="3718" y="3517"/>
                    <a:ext cx="1" cy="6"/>
                  </a:xfrm>
                  <a:custGeom>
                    <a:avLst/>
                    <a:gdLst>
                      <a:gd name="T0" fmla="*/ 0 w 3"/>
                      <a:gd name="T1" fmla="*/ 33 h 33"/>
                      <a:gd name="T2" fmla="*/ 2 w 3"/>
                      <a:gd name="T3" fmla="*/ 0 h 33"/>
                      <a:gd name="T4" fmla="*/ 3 w 3"/>
                      <a:gd name="T5" fmla="*/ 0 h 33"/>
                      <a:gd name="T6" fmla="*/ 0 60000 65536"/>
                      <a:gd name="T7" fmla="*/ 0 60000 65536"/>
                      <a:gd name="T8" fmla="*/ 0 60000 65536"/>
                      <a:gd name="T9" fmla="*/ 0 w 3"/>
                      <a:gd name="T10" fmla="*/ 0 h 33"/>
                      <a:gd name="T11" fmla="*/ 3 w 3"/>
                      <a:gd name="T12" fmla="*/ 33 h 33"/>
                    </a:gdLst>
                    <a:ahLst/>
                    <a:cxnLst>
                      <a:cxn ang="T6">
                        <a:pos x="T0" y="T1"/>
                      </a:cxn>
                      <a:cxn ang="T7">
                        <a:pos x="T2" y="T3"/>
                      </a:cxn>
                      <a:cxn ang="T8">
                        <a:pos x="T4" y="T5"/>
                      </a:cxn>
                    </a:cxnLst>
                    <a:rect l="T9" t="T10" r="T11" b="T12"/>
                    <a:pathLst>
                      <a:path w="3" h="33">
                        <a:moveTo>
                          <a:pt x="0" y="33"/>
                        </a:moveTo>
                        <a:lnTo>
                          <a:pt x="2" y="0"/>
                        </a:lnTo>
                        <a:lnTo>
                          <a:pt x="3" y="0"/>
                        </a:lnTo>
                      </a:path>
                    </a:pathLst>
                  </a:custGeom>
                  <a:noFill/>
                  <a:ln w="6350">
                    <a:solidFill>
                      <a:srgbClr val="0C0CFF"/>
                    </a:solidFill>
                    <a:prstDash val="solid"/>
                    <a:round/>
                    <a:headEnd/>
                    <a:tailEnd/>
                  </a:ln>
                </p:spPr>
                <p:txBody>
                  <a:bodyPr/>
                  <a:lstStyle/>
                  <a:p>
                    <a:endParaRPr lang="en-US"/>
                  </a:p>
                </p:txBody>
              </p:sp>
              <p:sp>
                <p:nvSpPr>
                  <p:cNvPr id="2245" name="Freeform 5755"/>
                  <p:cNvSpPr>
                    <a:spLocks/>
                  </p:cNvSpPr>
                  <p:nvPr/>
                </p:nvSpPr>
                <p:spPr bwMode="auto">
                  <a:xfrm>
                    <a:off x="3718" y="3512"/>
                    <a:ext cx="1" cy="5"/>
                  </a:xfrm>
                  <a:custGeom>
                    <a:avLst/>
                    <a:gdLst>
                      <a:gd name="T0" fmla="*/ 0 w 4"/>
                      <a:gd name="T1" fmla="*/ 31 h 31"/>
                      <a:gd name="T2" fmla="*/ 3 w 4"/>
                      <a:gd name="T3" fmla="*/ 0 h 31"/>
                      <a:gd name="T4" fmla="*/ 4 w 4"/>
                      <a:gd name="T5" fmla="*/ 0 h 31"/>
                      <a:gd name="T6" fmla="*/ 0 60000 65536"/>
                      <a:gd name="T7" fmla="*/ 0 60000 65536"/>
                      <a:gd name="T8" fmla="*/ 0 60000 65536"/>
                      <a:gd name="T9" fmla="*/ 0 w 4"/>
                      <a:gd name="T10" fmla="*/ 0 h 31"/>
                      <a:gd name="T11" fmla="*/ 4 w 4"/>
                      <a:gd name="T12" fmla="*/ 31 h 31"/>
                    </a:gdLst>
                    <a:ahLst/>
                    <a:cxnLst>
                      <a:cxn ang="T6">
                        <a:pos x="T0" y="T1"/>
                      </a:cxn>
                      <a:cxn ang="T7">
                        <a:pos x="T2" y="T3"/>
                      </a:cxn>
                      <a:cxn ang="T8">
                        <a:pos x="T4" y="T5"/>
                      </a:cxn>
                    </a:cxnLst>
                    <a:rect l="T9" t="T10" r="T11" b="T12"/>
                    <a:pathLst>
                      <a:path w="4" h="31">
                        <a:moveTo>
                          <a:pt x="0" y="31"/>
                        </a:moveTo>
                        <a:lnTo>
                          <a:pt x="3" y="0"/>
                        </a:lnTo>
                        <a:lnTo>
                          <a:pt x="4" y="0"/>
                        </a:lnTo>
                      </a:path>
                    </a:pathLst>
                  </a:custGeom>
                  <a:noFill/>
                  <a:ln w="6350">
                    <a:solidFill>
                      <a:srgbClr val="0C0CFF"/>
                    </a:solidFill>
                    <a:prstDash val="solid"/>
                    <a:round/>
                    <a:headEnd/>
                    <a:tailEnd/>
                  </a:ln>
                </p:spPr>
                <p:txBody>
                  <a:bodyPr/>
                  <a:lstStyle/>
                  <a:p>
                    <a:endParaRPr lang="en-US"/>
                  </a:p>
                </p:txBody>
              </p:sp>
              <p:sp>
                <p:nvSpPr>
                  <p:cNvPr id="2246" name="Freeform 5756"/>
                  <p:cNvSpPr>
                    <a:spLocks/>
                  </p:cNvSpPr>
                  <p:nvPr/>
                </p:nvSpPr>
                <p:spPr bwMode="auto">
                  <a:xfrm>
                    <a:off x="3719" y="3506"/>
                    <a:ext cx="1" cy="6"/>
                  </a:xfrm>
                  <a:custGeom>
                    <a:avLst/>
                    <a:gdLst>
                      <a:gd name="T0" fmla="*/ 0 w 3"/>
                      <a:gd name="T1" fmla="*/ 32 h 32"/>
                      <a:gd name="T2" fmla="*/ 2 w 3"/>
                      <a:gd name="T3" fmla="*/ 0 h 32"/>
                      <a:gd name="T4" fmla="*/ 3 w 3"/>
                      <a:gd name="T5" fmla="*/ 0 h 32"/>
                      <a:gd name="T6" fmla="*/ 0 60000 65536"/>
                      <a:gd name="T7" fmla="*/ 0 60000 65536"/>
                      <a:gd name="T8" fmla="*/ 0 60000 65536"/>
                      <a:gd name="T9" fmla="*/ 0 w 3"/>
                      <a:gd name="T10" fmla="*/ 0 h 32"/>
                      <a:gd name="T11" fmla="*/ 3 w 3"/>
                      <a:gd name="T12" fmla="*/ 32 h 32"/>
                    </a:gdLst>
                    <a:ahLst/>
                    <a:cxnLst>
                      <a:cxn ang="T6">
                        <a:pos x="T0" y="T1"/>
                      </a:cxn>
                      <a:cxn ang="T7">
                        <a:pos x="T2" y="T3"/>
                      </a:cxn>
                      <a:cxn ang="T8">
                        <a:pos x="T4" y="T5"/>
                      </a:cxn>
                    </a:cxnLst>
                    <a:rect l="T9" t="T10" r="T11" b="T12"/>
                    <a:pathLst>
                      <a:path w="3" h="32">
                        <a:moveTo>
                          <a:pt x="0" y="32"/>
                        </a:moveTo>
                        <a:lnTo>
                          <a:pt x="2" y="0"/>
                        </a:lnTo>
                        <a:lnTo>
                          <a:pt x="3" y="0"/>
                        </a:lnTo>
                      </a:path>
                    </a:pathLst>
                  </a:custGeom>
                  <a:noFill/>
                  <a:ln w="6350">
                    <a:solidFill>
                      <a:srgbClr val="0C0CFF"/>
                    </a:solidFill>
                    <a:prstDash val="solid"/>
                    <a:round/>
                    <a:headEnd/>
                    <a:tailEnd/>
                  </a:ln>
                </p:spPr>
                <p:txBody>
                  <a:bodyPr/>
                  <a:lstStyle/>
                  <a:p>
                    <a:endParaRPr lang="en-US"/>
                  </a:p>
                </p:txBody>
              </p:sp>
              <p:sp>
                <p:nvSpPr>
                  <p:cNvPr id="2247" name="Freeform 5757"/>
                  <p:cNvSpPr>
                    <a:spLocks/>
                  </p:cNvSpPr>
                  <p:nvPr/>
                </p:nvSpPr>
                <p:spPr bwMode="auto">
                  <a:xfrm>
                    <a:off x="3719" y="3500"/>
                    <a:ext cx="1" cy="6"/>
                  </a:xfrm>
                  <a:custGeom>
                    <a:avLst/>
                    <a:gdLst>
                      <a:gd name="T0" fmla="*/ 0 w 4"/>
                      <a:gd name="T1" fmla="*/ 29 h 29"/>
                      <a:gd name="T2" fmla="*/ 3 w 4"/>
                      <a:gd name="T3" fmla="*/ 0 h 29"/>
                      <a:gd name="T4" fmla="*/ 4 w 4"/>
                      <a:gd name="T5" fmla="*/ 0 h 29"/>
                      <a:gd name="T6" fmla="*/ 0 60000 65536"/>
                      <a:gd name="T7" fmla="*/ 0 60000 65536"/>
                      <a:gd name="T8" fmla="*/ 0 60000 65536"/>
                      <a:gd name="T9" fmla="*/ 0 w 4"/>
                      <a:gd name="T10" fmla="*/ 0 h 29"/>
                      <a:gd name="T11" fmla="*/ 4 w 4"/>
                      <a:gd name="T12" fmla="*/ 29 h 29"/>
                    </a:gdLst>
                    <a:ahLst/>
                    <a:cxnLst>
                      <a:cxn ang="T6">
                        <a:pos x="T0" y="T1"/>
                      </a:cxn>
                      <a:cxn ang="T7">
                        <a:pos x="T2" y="T3"/>
                      </a:cxn>
                      <a:cxn ang="T8">
                        <a:pos x="T4" y="T5"/>
                      </a:cxn>
                    </a:cxnLst>
                    <a:rect l="T9" t="T10" r="T11" b="T12"/>
                    <a:pathLst>
                      <a:path w="4" h="29">
                        <a:moveTo>
                          <a:pt x="0" y="29"/>
                        </a:moveTo>
                        <a:lnTo>
                          <a:pt x="3" y="0"/>
                        </a:lnTo>
                        <a:lnTo>
                          <a:pt x="4" y="0"/>
                        </a:lnTo>
                      </a:path>
                    </a:pathLst>
                  </a:custGeom>
                  <a:noFill/>
                  <a:ln w="6350">
                    <a:solidFill>
                      <a:srgbClr val="0C0CFF"/>
                    </a:solidFill>
                    <a:prstDash val="solid"/>
                    <a:round/>
                    <a:headEnd/>
                    <a:tailEnd/>
                  </a:ln>
                </p:spPr>
                <p:txBody>
                  <a:bodyPr/>
                  <a:lstStyle/>
                  <a:p>
                    <a:endParaRPr lang="en-US"/>
                  </a:p>
                </p:txBody>
              </p:sp>
              <p:sp>
                <p:nvSpPr>
                  <p:cNvPr id="2248" name="Freeform 5758"/>
                  <p:cNvSpPr>
                    <a:spLocks/>
                  </p:cNvSpPr>
                  <p:nvPr/>
                </p:nvSpPr>
                <p:spPr bwMode="auto">
                  <a:xfrm>
                    <a:off x="3719" y="3495"/>
                    <a:ext cx="1" cy="5"/>
                  </a:xfrm>
                  <a:custGeom>
                    <a:avLst/>
                    <a:gdLst>
                      <a:gd name="T0" fmla="*/ 0 w 3"/>
                      <a:gd name="T1" fmla="*/ 28 h 28"/>
                      <a:gd name="T2" fmla="*/ 2 w 3"/>
                      <a:gd name="T3" fmla="*/ 0 h 28"/>
                      <a:gd name="T4" fmla="*/ 3 w 3"/>
                      <a:gd name="T5" fmla="*/ 0 h 28"/>
                      <a:gd name="T6" fmla="*/ 0 60000 65536"/>
                      <a:gd name="T7" fmla="*/ 0 60000 65536"/>
                      <a:gd name="T8" fmla="*/ 0 60000 65536"/>
                      <a:gd name="T9" fmla="*/ 0 w 3"/>
                      <a:gd name="T10" fmla="*/ 0 h 28"/>
                      <a:gd name="T11" fmla="*/ 3 w 3"/>
                      <a:gd name="T12" fmla="*/ 28 h 28"/>
                    </a:gdLst>
                    <a:ahLst/>
                    <a:cxnLst>
                      <a:cxn ang="T6">
                        <a:pos x="T0" y="T1"/>
                      </a:cxn>
                      <a:cxn ang="T7">
                        <a:pos x="T2" y="T3"/>
                      </a:cxn>
                      <a:cxn ang="T8">
                        <a:pos x="T4" y="T5"/>
                      </a:cxn>
                    </a:cxnLst>
                    <a:rect l="T9" t="T10" r="T11" b="T12"/>
                    <a:pathLst>
                      <a:path w="3" h="28">
                        <a:moveTo>
                          <a:pt x="0" y="28"/>
                        </a:moveTo>
                        <a:lnTo>
                          <a:pt x="2" y="0"/>
                        </a:lnTo>
                        <a:lnTo>
                          <a:pt x="3" y="0"/>
                        </a:lnTo>
                      </a:path>
                    </a:pathLst>
                  </a:custGeom>
                  <a:noFill/>
                  <a:ln w="6350">
                    <a:solidFill>
                      <a:srgbClr val="0C0CFF"/>
                    </a:solidFill>
                    <a:prstDash val="solid"/>
                    <a:round/>
                    <a:headEnd/>
                    <a:tailEnd/>
                  </a:ln>
                </p:spPr>
                <p:txBody>
                  <a:bodyPr/>
                  <a:lstStyle/>
                  <a:p>
                    <a:endParaRPr lang="en-US"/>
                  </a:p>
                </p:txBody>
              </p:sp>
              <p:sp>
                <p:nvSpPr>
                  <p:cNvPr id="2249" name="Freeform 5759"/>
                  <p:cNvSpPr>
                    <a:spLocks/>
                  </p:cNvSpPr>
                  <p:nvPr/>
                </p:nvSpPr>
                <p:spPr bwMode="auto">
                  <a:xfrm>
                    <a:off x="3720" y="3490"/>
                    <a:ext cx="1" cy="5"/>
                  </a:xfrm>
                  <a:custGeom>
                    <a:avLst/>
                    <a:gdLst>
                      <a:gd name="T0" fmla="*/ 0 w 4"/>
                      <a:gd name="T1" fmla="*/ 28 h 28"/>
                      <a:gd name="T2" fmla="*/ 3 w 4"/>
                      <a:gd name="T3" fmla="*/ 0 h 28"/>
                      <a:gd name="T4" fmla="*/ 4 w 4"/>
                      <a:gd name="T5" fmla="*/ 0 h 28"/>
                      <a:gd name="T6" fmla="*/ 0 60000 65536"/>
                      <a:gd name="T7" fmla="*/ 0 60000 65536"/>
                      <a:gd name="T8" fmla="*/ 0 60000 65536"/>
                      <a:gd name="T9" fmla="*/ 0 w 4"/>
                      <a:gd name="T10" fmla="*/ 0 h 28"/>
                      <a:gd name="T11" fmla="*/ 4 w 4"/>
                      <a:gd name="T12" fmla="*/ 28 h 28"/>
                    </a:gdLst>
                    <a:ahLst/>
                    <a:cxnLst>
                      <a:cxn ang="T6">
                        <a:pos x="T0" y="T1"/>
                      </a:cxn>
                      <a:cxn ang="T7">
                        <a:pos x="T2" y="T3"/>
                      </a:cxn>
                      <a:cxn ang="T8">
                        <a:pos x="T4" y="T5"/>
                      </a:cxn>
                    </a:cxnLst>
                    <a:rect l="T9" t="T10" r="T11" b="T12"/>
                    <a:pathLst>
                      <a:path w="4" h="28">
                        <a:moveTo>
                          <a:pt x="0" y="28"/>
                        </a:moveTo>
                        <a:lnTo>
                          <a:pt x="3" y="0"/>
                        </a:lnTo>
                        <a:lnTo>
                          <a:pt x="4" y="0"/>
                        </a:lnTo>
                      </a:path>
                    </a:pathLst>
                  </a:custGeom>
                  <a:noFill/>
                  <a:ln w="6350">
                    <a:solidFill>
                      <a:srgbClr val="0C0CFF"/>
                    </a:solidFill>
                    <a:prstDash val="solid"/>
                    <a:round/>
                    <a:headEnd/>
                    <a:tailEnd/>
                  </a:ln>
                </p:spPr>
                <p:txBody>
                  <a:bodyPr/>
                  <a:lstStyle/>
                  <a:p>
                    <a:endParaRPr lang="en-US"/>
                  </a:p>
                </p:txBody>
              </p:sp>
              <p:sp>
                <p:nvSpPr>
                  <p:cNvPr id="2250" name="Freeform 5760"/>
                  <p:cNvSpPr>
                    <a:spLocks/>
                  </p:cNvSpPr>
                  <p:nvPr/>
                </p:nvSpPr>
                <p:spPr bwMode="auto">
                  <a:xfrm>
                    <a:off x="3720" y="3485"/>
                    <a:ext cx="1" cy="5"/>
                  </a:xfrm>
                  <a:custGeom>
                    <a:avLst/>
                    <a:gdLst>
                      <a:gd name="T0" fmla="*/ 0 w 3"/>
                      <a:gd name="T1" fmla="*/ 25 h 25"/>
                      <a:gd name="T2" fmla="*/ 2 w 3"/>
                      <a:gd name="T3" fmla="*/ 0 h 25"/>
                      <a:gd name="T4" fmla="*/ 3 w 3"/>
                      <a:gd name="T5" fmla="*/ 0 h 25"/>
                      <a:gd name="T6" fmla="*/ 0 60000 65536"/>
                      <a:gd name="T7" fmla="*/ 0 60000 65536"/>
                      <a:gd name="T8" fmla="*/ 0 60000 65536"/>
                      <a:gd name="T9" fmla="*/ 0 w 3"/>
                      <a:gd name="T10" fmla="*/ 0 h 25"/>
                      <a:gd name="T11" fmla="*/ 3 w 3"/>
                      <a:gd name="T12" fmla="*/ 25 h 25"/>
                    </a:gdLst>
                    <a:ahLst/>
                    <a:cxnLst>
                      <a:cxn ang="T6">
                        <a:pos x="T0" y="T1"/>
                      </a:cxn>
                      <a:cxn ang="T7">
                        <a:pos x="T2" y="T3"/>
                      </a:cxn>
                      <a:cxn ang="T8">
                        <a:pos x="T4" y="T5"/>
                      </a:cxn>
                    </a:cxnLst>
                    <a:rect l="T9" t="T10" r="T11" b="T12"/>
                    <a:pathLst>
                      <a:path w="3" h="25">
                        <a:moveTo>
                          <a:pt x="0" y="25"/>
                        </a:moveTo>
                        <a:lnTo>
                          <a:pt x="2" y="0"/>
                        </a:lnTo>
                        <a:lnTo>
                          <a:pt x="3" y="0"/>
                        </a:lnTo>
                      </a:path>
                    </a:pathLst>
                  </a:custGeom>
                  <a:noFill/>
                  <a:ln w="6350">
                    <a:solidFill>
                      <a:srgbClr val="0C0CFF"/>
                    </a:solidFill>
                    <a:prstDash val="solid"/>
                    <a:round/>
                    <a:headEnd/>
                    <a:tailEnd/>
                  </a:ln>
                </p:spPr>
                <p:txBody>
                  <a:bodyPr/>
                  <a:lstStyle/>
                  <a:p>
                    <a:endParaRPr lang="en-US"/>
                  </a:p>
                </p:txBody>
              </p:sp>
              <p:sp>
                <p:nvSpPr>
                  <p:cNvPr id="2251" name="Freeform 5761"/>
                  <p:cNvSpPr>
                    <a:spLocks/>
                  </p:cNvSpPr>
                  <p:nvPr/>
                </p:nvSpPr>
                <p:spPr bwMode="auto">
                  <a:xfrm>
                    <a:off x="3721" y="3481"/>
                    <a:ext cx="1" cy="4"/>
                  </a:xfrm>
                  <a:custGeom>
                    <a:avLst/>
                    <a:gdLst>
                      <a:gd name="T0" fmla="*/ 0 w 4"/>
                      <a:gd name="T1" fmla="*/ 24 h 24"/>
                      <a:gd name="T2" fmla="*/ 3 w 4"/>
                      <a:gd name="T3" fmla="*/ 0 h 24"/>
                      <a:gd name="T4" fmla="*/ 4 w 4"/>
                      <a:gd name="T5" fmla="*/ 0 h 24"/>
                      <a:gd name="T6" fmla="*/ 0 60000 65536"/>
                      <a:gd name="T7" fmla="*/ 0 60000 65536"/>
                      <a:gd name="T8" fmla="*/ 0 60000 65536"/>
                      <a:gd name="T9" fmla="*/ 0 w 4"/>
                      <a:gd name="T10" fmla="*/ 0 h 24"/>
                      <a:gd name="T11" fmla="*/ 4 w 4"/>
                      <a:gd name="T12" fmla="*/ 24 h 24"/>
                    </a:gdLst>
                    <a:ahLst/>
                    <a:cxnLst>
                      <a:cxn ang="T6">
                        <a:pos x="T0" y="T1"/>
                      </a:cxn>
                      <a:cxn ang="T7">
                        <a:pos x="T2" y="T3"/>
                      </a:cxn>
                      <a:cxn ang="T8">
                        <a:pos x="T4" y="T5"/>
                      </a:cxn>
                    </a:cxnLst>
                    <a:rect l="T9" t="T10" r="T11" b="T12"/>
                    <a:pathLst>
                      <a:path w="4" h="24">
                        <a:moveTo>
                          <a:pt x="0" y="24"/>
                        </a:moveTo>
                        <a:lnTo>
                          <a:pt x="3" y="0"/>
                        </a:lnTo>
                        <a:lnTo>
                          <a:pt x="4" y="0"/>
                        </a:lnTo>
                      </a:path>
                    </a:pathLst>
                  </a:custGeom>
                  <a:noFill/>
                  <a:ln w="6350">
                    <a:solidFill>
                      <a:srgbClr val="0C0CFF"/>
                    </a:solidFill>
                    <a:prstDash val="solid"/>
                    <a:round/>
                    <a:headEnd/>
                    <a:tailEnd/>
                  </a:ln>
                </p:spPr>
                <p:txBody>
                  <a:bodyPr/>
                  <a:lstStyle/>
                  <a:p>
                    <a:endParaRPr lang="en-US"/>
                  </a:p>
                </p:txBody>
              </p:sp>
              <p:sp>
                <p:nvSpPr>
                  <p:cNvPr id="2252" name="Freeform 5762"/>
                  <p:cNvSpPr>
                    <a:spLocks/>
                  </p:cNvSpPr>
                  <p:nvPr/>
                </p:nvSpPr>
                <p:spPr bwMode="auto">
                  <a:xfrm>
                    <a:off x="3721" y="3476"/>
                    <a:ext cx="1" cy="5"/>
                  </a:xfrm>
                  <a:custGeom>
                    <a:avLst/>
                    <a:gdLst>
                      <a:gd name="T0" fmla="*/ 0 w 3"/>
                      <a:gd name="T1" fmla="*/ 23 h 23"/>
                      <a:gd name="T2" fmla="*/ 2 w 3"/>
                      <a:gd name="T3" fmla="*/ 0 h 23"/>
                      <a:gd name="T4" fmla="*/ 3 w 3"/>
                      <a:gd name="T5" fmla="*/ 0 h 23"/>
                      <a:gd name="T6" fmla="*/ 0 60000 65536"/>
                      <a:gd name="T7" fmla="*/ 0 60000 65536"/>
                      <a:gd name="T8" fmla="*/ 0 60000 65536"/>
                      <a:gd name="T9" fmla="*/ 0 w 3"/>
                      <a:gd name="T10" fmla="*/ 0 h 23"/>
                      <a:gd name="T11" fmla="*/ 3 w 3"/>
                      <a:gd name="T12" fmla="*/ 23 h 23"/>
                    </a:gdLst>
                    <a:ahLst/>
                    <a:cxnLst>
                      <a:cxn ang="T6">
                        <a:pos x="T0" y="T1"/>
                      </a:cxn>
                      <a:cxn ang="T7">
                        <a:pos x="T2" y="T3"/>
                      </a:cxn>
                      <a:cxn ang="T8">
                        <a:pos x="T4" y="T5"/>
                      </a:cxn>
                    </a:cxnLst>
                    <a:rect l="T9" t="T10" r="T11" b="T12"/>
                    <a:pathLst>
                      <a:path w="3" h="23">
                        <a:moveTo>
                          <a:pt x="0" y="23"/>
                        </a:moveTo>
                        <a:lnTo>
                          <a:pt x="2" y="0"/>
                        </a:lnTo>
                        <a:lnTo>
                          <a:pt x="3" y="0"/>
                        </a:lnTo>
                      </a:path>
                    </a:pathLst>
                  </a:custGeom>
                  <a:noFill/>
                  <a:ln w="6350">
                    <a:solidFill>
                      <a:srgbClr val="0C0CFF"/>
                    </a:solidFill>
                    <a:prstDash val="solid"/>
                    <a:round/>
                    <a:headEnd/>
                    <a:tailEnd/>
                  </a:ln>
                </p:spPr>
                <p:txBody>
                  <a:bodyPr/>
                  <a:lstStyle/>
                  <a:p>
                    <a:endParaRPr lang="en-US"/>
                  </a:p>
                </p:txBody>
              </p:sp>
              <p:sp>
                <p:nvSpPr>
                  <p:cNvPr id="2253" name="Freeform 5763"/>
                  <p:cNvSpPr>
                    <a:spLocks/>
                  </p:cNvSpPr>
                  <p:nvPr/>
                </p:nvSpPr>
                <p:spPr bwMode="auto">
                  <a:xfrm>
                    <a:off x="3722" y="3473"/>
                    <a:ext cx="1" cy="3"/>
                  </a:xfrm>
                  <a:custGeom>
                    <a:avLst/>
                    <a:gdLst>
                      <a:gd name="T0" fmla="*/ 0 w 4"/>
                      <a:gd name="T1" fmla="*/ 20 h 20"/>
                      <a:gd name="T2" fmla="*/ 3 w 4"/>
                      <a:gd name="T3" fmla="*/ 0 h 20"/>
                      <a:gd name="T4" fmla="*/ 4 w 4"/>
                      <a:gd name="T5" fmla="*/ 0 h 20"/>
                      <a:gd name="T6" fmla="*/ 0 60000 65536"/>
                      <a:gd name="T7" fmla="*/ 0 60000 65536"/>
                      <a:gd name="T8" fmla="*/ 0 60000 65536"/>
                      <a:gd name="T9" fmla="*/ 0 w 4"/>
                      <a:gd name="T10" fmla="*/ 0 h 20"/>
                      <a:gd name="T11" fmla="*/ 4 w 4"/>
                      <a:gd name="T12" fmla="*/ 20 h 20"/>
                    </a:gdLst>
                    <a:ahLst/>
                    <a:cxnLst>
                      <a:cxn ang="T6">
                        <a:pos x="T0" y="T1"/>
                      </a:cxn>
                      <a:cxn ang="T7">
                        <a:pos x="T2" y="T3"/>
                      </a:cxn>
                      <a:cxn ang="T8">
                        <a:pos x="T4" y="T5"/>
                      </a:cxn>
                    </a:cxnLst>
                    <a:rect l="T9" t="T10" r="T11" b="T12"/>
                    <a:pathLst>
                      <a:path w="4" h="20">
                        <a:moveTo>
                          <a:pt x="0" y="20"/>
                        </a:moveTo>
                        <a:lnTo>
                          <a:pt x="3" y="0"/>
                        </a:lnTo>
                        <a:lnTo>
                          <a:pt x="4" y="0"/>
                        </a:lnTo>
                      </a:path>
                    </a:pathLst>
                  </a:custGeom>
                  <a:noFill/>
                  <a:ln w="6350">
                    <a:solidFill>
                      <a:srgbClr val="0C0CFF"/>
                    </a:solidFill>
                    <a:prstDash val="solid"/>
                    <a:round/>
                    <a:headEnd/>
                    <a:tailEnd/>
                  </a:ln>
                </p:spPr>
                <p:txBody>
                  <a:bodyPr/>
                  <a:lstStyle/>
                  <a:p>
                    <a:endParaRPr lang="en-US"/>
                  </a:p>
                </p:txBody>
              </p:sp>
              <p:sp>
                <p:nvSpPr>
                  <p:cNvPr id="2254" name="Freeform 5764"/>
                  <p:cNvSpPr>
                    <a:spLocks/>
                  </p:cNvSpPr>
                  <p:nvPr/>
                </p:nvSpPr>
                <p:spPr bwMode="auto">
                  <a:xfrm>
                    <a:off x="3722" y="3469"/>
                    <a:ext cx="1" cy="4"/>
                  </a:xfrm>
                  <a:custGeom>
                    <a:avLst/>
                    <a:gdLst>
                      <a:gd name="T0" fmla="*/ 0 w 3"/>
                      <a:gd name="T1" fmla="*/ 18 h 18"/>
                      <a:gd name="T2" fmla="*/ 2 w 3"/>
                      <a:gd name="T3" fmla="*/ 0 h 18"/>
                      <a:gd name="T4" fmla="*/ 3 w 3"/>
                      <a:gd name="T5" fmla="*/ 0 h 18"/>
                      <a:gd name="T6" fmla="*/ 0 60000 65536"/>
                      <a:gd name="T7" fmla="*/ 0 60000 65536"/>
                      <a:gd name="T8" fmla="*/ 0 60000 65536"/>
                      <a:gd name="T9" fmla="*/ 0 w 3"/>
                      <a:gd name="T10" fmla="*/ 0 h 18"/>
                      <a:gd name="T11" fmla="*/ 3 w 3"/>
                      <a:gd name="T12" fmla="*/ 18 h 18"/>
                    </a:gdLst>
                    <a:ahLst/>
                    <a:cxnLst>
                      <a:cxn ang="T6">
                        <a:pos x="T0" y="T1"/>
                      </a:cxn>
                      <a:cxn ang="T7">
                        <a:pos x="T2" y="T3"/>
                      </a:cxn>
                      <a:cxn ang="T8">
                        <a:pos x="T4" y="T5"/>
                      </a:cxn>
                    </a:cxnLst>
                    <a:rect l="T9" t="T10" r="T11" b="T12"/>
                    <a:pathLst>
                      <a:path w="3" h="18">
                        <a:moveTo>
                          <a:pt x="0" y="18"/>
                        </a:moveTo>
                        <a:lnTo>
                          <a:pt x="2" y="0"/>
                        </a:lnTo>
                        <a:lnTo>
                          <a:pt x="3" y="0"/>
                        </a:lnTo>
                      </a:path>
                    </a:pathLst>
                  </a:custGeom>
                  <a:noFill/>
                  <a:ln w="6350">
                    <a:solidFill>
                      <a:srgbClr val="0C0CFF"/>
                    </a:solidFill>
                    <a:prstDash val="solid"/>
                    <a:round/>
                    <a:headEnd/>
                    <a:tailEnd/>
                  </a:ln>
                </p:spPr>
                <p:txBody>
                  <a:bodyPr/>
                  <a:lstStyle/>
                  <a:p>
                    <a:endParaRPr lang="en-US"/>
                  </a:p>
                </p:txBody>
              </p:sp>
              <p:sp>
                <p:nvSpPr>
                  <p:cNvPr id="2255" name="Freeform 5765"/>
                  <p:cNvSpPr>
                    <a:spLocks/>
                  </p:cNvSpPr>
                  <p:nvPr/>
                </p:nvSpPr>
                <p:spPr bwMode="auto">
                  <a:xfrm>
                    <a:off x="3723" y="3466"/>
                    <a:ext cx="1" cy="3"/>
                  </a:xfrm>
                  <a:custGeom>
                    <a:avLst/>
                    <a:gdLst>
                      <a:gd name="T0" fmla="*/ 0 w 4"/>
                      <a:gd name="T1" fmla="*/ 17 h 17"/>
                      <a:gd name="T2" fmla="*/ 3 w 4"/>
                      <a:gd name="T3" fmla="*/ 0 h 17"/>
                      <a:gd name="T4" fmla="*/ 4 w 4"/>
                      <a:gd name="T5" fmla="*/ 0 h 17"/>
                      <a:gd name="T6" fmla="*/ 0 60000 65536"/>
                      <a:gd name="T7" fmla="*/ 0 60000 65536"/>
                      <a:gd name="T8" fmla="*/ 0 60000 65536"/>
                      <a:gd name="T9" fmla="*/ 0 w 4"/>
                      <a:gd name="T10" fmla="*/ 0 h 17"/>
                      <a:gd name="T11" fmla="*/ 4 w 4"/>
                      <a:gd name="T12" fmla="*/ 17 h 17"/>
                    </a:gdLst>
                    <a:ahLst/>
                    <a:cxnLst>
                      <a:cxn ang="T6">
                        <a:pos x="T0" y="T1"/>
                      </a:cxn>
                      <a:cxn ang="T7">
                        <a:pos x="T2" y="T3"/>
                      </a:cxn>
                      <a:cxn ang="T8">
                        <a:pos x="T4" y="T5"/>
                      </a:cxn>
                    </a:cxnLst>
                    <a:rect l="T9" t="T10" r="T11" b="T12"/>
                    <a:pathLst>
                      <a:path w="4" h="17">
                        <a:moveTo>
                          <a:pt x="0" y="17"/>
                        </a:moveTo>
                        <a:lnTo>
                          <a:pt x="3" y="0"/>
                        </a:lnTo>
                        <a:lnTo>
                          <a:pt x="4" y="0"/>
                        </a:lnTo>
                      </a:path>
                    </a:pathLst>
                  </a:custGeom>
                  <a:noFill/>
                  <a:ln w="6350">
                    <a:solidFill>
                      <a:srgbClr val="0C0CFF"/>
                    </a:solidFill>
                    <a:prstDash val="solid"/>
                    <a:round/>
                    <a:headEnd/>
                    <a:tailEnd/>
                  </a:ln>
                </p:spPr>
                <p:txBody>
                  <a:bodyPr/>
                  <a:lstStyle/>
                  <a:p>
                    <a:endParaRPr lang="en-US"/>
                  </a:p>
                </p:txBody>
              </p:sp>
              <p:sp>
                <p:nvSpPr>
                  <p:cNvPr id="2256" name="Freeform 5766"/>
                  <p:cNvSpPr>
                    <a:spLocks/>
                  </p:cNvSpPr>
                  <p:nvPr/>
                </p:nvSpPr>
                <p:spPr bwMode="auto">
                  <a:xfrm>
                    <a:off x="3723" y="3463"/>
                    <a:ext cx="1" cy="3"/>
                  </a:xfrm>
                  <a:custGeom>
                    <a:avLst/>
                    <a:gdLst>
                      <a:gd name="T0" fmla="*/ 0 w 3"/>
                      <a:gd name="T1" fmla="*/ 14 h 14"/>
                      <a:gd name="T2" fmla="*/ 2 w 3"/>
                      <a:gd name="T3" fmla="*/ 0 h 14"/>
                      <a:gd name="T4" fmla="*/ 3 w 3"/>
                      <a:gd name="T5" fmla="*/ 0 h 14"/>
                      <a:gd name="T6" fmla="*/ 0 60000 65536"/>
                      <a:gd name="T7" fmla="*/ 0 60000 65536"/>
                      <a:gd name="T8" fmla="*/ 0 60000 65536"/>
                      <a:gd name="T9" fmla="*/ 0 w 3"/>
                      <a:gd name="T10" fmla="*/ 0 h 14"/>
                      <a:gd name="T11" fmla="*/ 3 w 3"/>
                      <a:gd name="T12" fmla="*/ 14 h 14"/>
                    </a:gdLst>
                    <a:ahLst/>
                    <a:cxnLst>
                      <a:cxn ang="T6">
                        <a:pos x="T0" y="T1"/>
                      </a:cxn>
                      <a:cxn ang="T7">
                        <a:pos x="T2" y="T3"/>
                      </a:cxn>
                      <a:cxn ang="T8">
                        <a:pos x="T4" y="T5"/>
                      </a:cxn>
                    </a:cxnLst>
                    <a:rect l="T9" t="T10" r="T11" b="T12"/>
                    <a:pathLst>
                      <a:path w="3" h="14">
                        <a:moveTo>
                          <a:pt x="0" y="14"/>
                        </a:moveTo>
                        <a:lnTo>
                          <a:pt x="2" y="0"/>
                        </a:lnTo>
                        <a:lnTo>
                          <a:pt x="3" y="0"/>
                        </a:lnTo>
                      </a:path>
                    </a:pathLst>
                  </a:custGeom>
                  <a:noFill/>
                  <a:ln w="6350">
                    <a:solidFill>
                      <a:srgbClr val="0C0CFF"/>
                    </a:solidFill>
                    <a:prstDash val="solid"/>
                    <a:round/>
                    <a:headEnd/>
                    <a:tailEnd/>
                  </a:ln>
                </p:spPr>
                <p:txBody>
                  <a:bodyPr/>
                  <a:lstStyle/>
                  <a:p>
                    <a:endParaRPr lang="en-US"/>
                  </a:p>
                </p:txBody>
              </p:sp>
              <p:sp>
                <p:nvSpPr>
                  <p:cNvPr id="2257" name="Freeform 5767"/>
                  <p:cNvSpPr>
                    <a:spLocks/>
                  </p:cNvSpPr>
                  <p:nvPr/>
                </p:nvSpPr>
                <p:spPr bwMode="auto">
                  <a:xfrm>
                    <a:off x="3724" y="3461"/>
                    <a:ext cx="1" cy="2"/>
                  </a:xfrm>
                  <a:custGeom>
                    <a:avLst/>
                    <a:gdLst>
                      <a:gd name="T0" fmla="*/ 0 w 4"/>
                      <a:gd name="T1" fmla="*/ 12 h 12"/>
                      <a:gd name="T2" fmla="*/ 3 w 4"/>
                      <a:gd name="T3" fmla="*/ 0 h 12"/>
                      <a:gd name="T4" fmla="*/ 4 w 4"/>
                      <a:gd name="T5" fmla="*/ 0 h 12"/>
                      <a:gd name="T6" fmla="*/ 0 60000 65536"/>
                      <a:gd name="T7" fmla="*/ 0 60000 65536"/>
                      <a:gd name="T8" fmla="*/ 0 60000 65536"/>
                      <a:gd name="T9" fmla="*/ 0 w 4"/>
                      <a:gd name="T10" fmla="*/ 0 h 12"/>
                      <a:gd name="T11" fmla="*/ 4 w 4"/>
                      <a:gd name="T12" fmla="*/ 12 h 12"/>
                    </a:gdLst>
                    <a:ahLst/>
                    <a:cxnLst>
                      <a:cxn ang="T6">
                        <a:pos x="T0" y="T1"/>
                      </a:cxn>
                      <a:cxn ang="T7">
                        <a:pos x="T2" y="T3"/>
                      </a:cxn>
                      <a:cxn ang="T8">
                        <a:pos x="T4" y="T5"/>
                      </a:cxn>
                    </a:cxnLst>
                    <a:rect l="T9" t="T10" r="T11" b="T12"/>
                    <a:pathLst>
                      <a:path w="4" h="12">
                        <a:moveTo>
                          <a:pt x="0" y="12"/>
                        </a:moveTo>
                        <a:lnTo>
                          <a:pt x="3" y="0"/>
                        </a:lnTo>
                        <a:lnTo>
                          <a:pt x="4" y="0"/>
                        </a:lnTo>
                      </a:path>
                    </a:pathLst>
                  </a:custGeom>
                  <a:noFill/>
                  <a:ln w="6350">
                    <a:solidFill>
                      <a:srgbClr val="0C0CFF"/>
                    </a:solidFill>
                    <a:prstDash val="solid"/>
                    <a:round/>
                    <a:headEnd/>
                    <a:tailEnd/>
                  </a:ln>
                </p:spPr>
                <p:txBody>
                  <a:bodyPr/>
                  <a:lstStyle/>
                  <a:p>
                    <a:endParaRPr lang="en-US"/>
                  </a:p>
                </p:txBody>
              </p:sp>
              <p:sp>
                <p:nvSpPr>
                  <p:cNvPr id="2258" name="Freeform 5768"/>
                  <p:cNvSpPr>
                    <a:spLocks/>
                  </p:cNvSpPr>
                  <p:nvPr/>
                </p:nvSpPr>
                <p:spPr bwMode="auto">
                  <a:xfrm>
                    <a:off x="3724" y="3460"/>
                    <a:ext cx="1" cy="1"/>
                  </a:xfrm>
                  <a:custGeom>
                    <a:avLst/>
                    <a:gdLst>
                      <a:gd name="T0" fmla="*/ 0 w 3"/>
                      <a:gd name="T1" fmla="*/ 9 h 9"/>
                      <a:gd name="T2" fmla="*/ 2 w 3"/>
                      <a:gd name="T3" fmla="*/ 0 h 9"/>
                      <a:gd name="T4" fmla="*/ 3 w 3"/>
                      <a:gd name="T5" fmla="*/ 0 h 9"/>
                      <a:gd name="T6" fmla="*/ 0 60000 65536"/>
                      <a:gd name="T7" fmla="*/ 0 60000 65536"/>
                      <a:gd name="T8" fmla="*/ 0 60000 65536"/>
                      <a:gd name="T9" fmla="*/ 0 w 3"/>
                      <a:gd name="T10" fmla="*/ 0 h 9"/>
                      <a:gd name="T11" fmla="*/ 3 w 3"/>
                      <a:gd name="T12" fmla="*/ 9 h 9"/>
                    </a:gdLst>
                    <a:ahLst/>
                    <a:cxnLst>
                      <a:cxn ang="T6">
                        <a:pos x="T0" y="T1"/>
                      </a:cxn>
                      <a:cxn ang="T7">
                        <a:pos x="T2" y="T3"/>
                      </a:cxn>
                      <a:cxn ang="T8">
                        <a:pos x="T4" y="T5"/>
                      </a:cxn>
                    </a:cxnLst>
                    <a:rect l="T9" t="T10" r="T11" b="T12"/>
                    <a:pathLst>
                      <a:path w="3" h="9">
                        <a:moveTo>
                          <a:pt x="0" y="9"/>
                        </a:moveTo>
                        <a:lnTo>
                          <a:pt x="2" y="0"/>
                        </a:lnTo>
                        <a:lnTo>
                          <a:pt x="3" y="0"/>
                        </a:lnTo>
                      </a:path>
                    </a:pathLst>
                  </a:custGeom>
                  <a:noFill/>
                  <a:ln w="6350">
                    <a:solidFill>
                      <a:srgbClr val="0C0CFF"/>
                    </a:solidFill>
                    <a:prstDash val="solid"/>
                    <a:round/>
                    <a:headEnd/>
                    <a:tailEnd/>
                  </a:ln>
                </p:spPr>
                <p:txBody>
                  <a:bodyPr/>
                  <a:lstStyle/>
                  <a:p>
                    <a:endParaRPr lang="en-US"/>
                  </a:p>
                </p:txBody>
              </p:sp>
              <p:sp>
                <p:nvSpPr>
                  <p:cNvPr id="2259" name="Freeform 5769"/>
                  <p:cNvSpPr>
                    <a:spLocks/>
                  </p:cNvSpPr>
                  <p:nvPr/>
                </p:nvSpPr>
                <p:spPr bwMode="auto">
                  <a:xfrm>
                    <a:off x="3725" y="3458"/>
                    <a:ext cx="1" cy="2"/>
                  </a:xfrm>
                  <a:custGeom>
                    <a:avLst/>
                    <a:gdLst>
                      <a:gd name="T0" fmla="*/ 0 w 4"/>
                      <a:gd name="T1" fmla="*/ 6 h 6"/>
                      <a:gd name="T2" fmla="*/ 3 w 4"/>
                      <a:gd name="T3" fmla="*/ 0 h 6"/>
                      <a:gd name="T4" fmla="*/ 4 w 4"/>
                      <a:gd name="T5" fmla="*/ 0 h 6"/>
                      <a:gd name="T6" fmla="*/ 0 60000 65536"/>
                      <a:gd name="T7" fmla="*/ 0 60000 65536"/>
                      <a:gd name="T8" fmla="*/ 0 60000 65536"/>
                      <a:gd name="T9" fmla="*/ 0 w 4"/>
                      <a:gd name="T10" fmla="*/ 0 h 6"/>
                      <a:gd name="T11" fmla="*/ 4 w 4"/>
                      <a:gd name="T12" fmla="*/ 6 h 6"/>
                    </a:gdLst>
                    <a:ahLst/>
                    <a:cxnLst>
                      <a:cxn ang="T6">
                        <a:pos x="T0" y="T1"/>
                      </a:cxn>
                      <a:cxn ang="T7">
                        <a:pos x="T2" y="T3"/>
                      </a:cxn>
                      <a:cxn ang="T8">
                        <a:pos x="T4" y="T5"/>
                      </a:cxn>
                    </a:cxnLst>
                    <a:rect l="T9" t="T10" r="T11" b="T12"/>
                    <a:pathLst>
                      <a:path w="4" h="6">
                        <a:moveTo>
                          <a:pt x="0" y="6"/>
                        </a:moveTo>
                        <a:lnTo>
                          <a:pt x="3" y="0"/>
                        </a:lnTo>
                        <a:lnTo>
                          <a:pt x="4" y="0"/>
                        </a:lnTo>
                      </a:path>
                    </a:pathLst>
                  </a:custGeom>
                  <a:noFill/>
                  <a:ln w="6350">
                    <a:solidFill>
                      <a:srgbClr val="0C0CFF"/>
                    </a:solidFill>
                    <a:prstDash val="solid"/>
                    <a:round/>
                    <a:headEnd/>
                    <a:tailEnd/>
                  </a:ln>
                </p:spPr>
                <p:txBody>
                  <a:bodyPr/>
                  <a:lstStyle/>
                  <a:p>
                    <a:endParaRPr lang="en-US"/>
                  </a:p>
                </p:txBody>
              </p:sp>
              <p:sp>
                <p:nvSpPr>
                  <p:cNvPr id="2260" name="Freeform 5770"/>
                  <p:cNvSpPr>
                    <a:spLocks/>
                  </p:cNvSpPr>
                  <p:nvPr/>
                </p:nvSpPr>
                <p:spPr bwMode="auto">
                  <a:xfrm>
                    <a:off x="3725" y="3458"/>
                    <a:ext cx="1" cy="1"/>
                  </a:xfrm>
                  <a:custGeom>
                    <a:avLst/>
                    <a:gdLst>
                      <a:gd name="T0" fmla="*/ 0 w 3"/>
                      <a:gd name="T1" fmla="*/ 4 h 4"/>
                      <a:gd name="T2" fmla="*/ 2 w 3"/>
                      <a:gd name="T3" fmla="*/ 0 h 4"/>
                      <a:gd name="T4" fmla="*/ 3 w 3"/>
                      <a:gd name="T5" fmla="*/ 0 h 4"/>
                      <a:gd name="T6" fmla="*/ 0 60000 65536"/>
                      <a:gd name="T7" fmla="*/ 0 60000 65536"/>
                      <a:gd name="T8" fmla="*/ 0 60000 65536"/>
                      <a:gd name="T9" fmla="*/ 0 w 3"/>
                      <a:gd name="T10" fmla="*/ 0 h 4"/>
                      <a:gd name="T11" fmla="*/ 3 w 3"/>
                      <a:gd name="T12" fmla="*/ 4 h 4"/>
                    </a:gdLst>
                    <a:ahLst/>
                    <a:cxnLst>
                      <a:cxn ang="T6">
                        <a:pos x="T0" y="T1"/>
                      </a:cxn>
                      <a:cxn ang="T7">
                        <a:pos x="T2" y="T3"/>
                      </a:cxn>
                      <a:cxn ang="T8">
                        <a:pos x="T4" y="T5"/>
                      </a:cxn>
                    </a:cxnLst>
                    <a:rect l="T9" t="T10" r="T11" b="T12"/>
                    <a:pathLst>
                      <a:path w="3" h="4">
                        <a:moveTo>
                          <a:pt x="0" y="4"/>
                        </a:moveTo>
                        <a:lnTo>
                          <a:pt x="2" y="0"/>
                        </a:lnTo>
                        <a:lnTo>
                          <a:pt x="3" y="0"/>
                        </a:lnTo>
                      </a:path>
                    </a:pathLst>
                  </a:custGeom>
                  <a:noFill/>
                  <a:ln w="6350">
                    <a:solidFill>
                      <a:srgbClr val="0C0CFF"/>
                    </a:solidFill>
                    <a:prstDash val="solid"/>
                    <a:round/>
                    <a:headEnd/>
                    <a:tailEnd/>
                  </a:ln>
                </p:spPr>
                <p:txBody>
                  <a:bodyPr/>
                  <a:lstStyle/>
                  <a:p>
                    <a:endParaRPr lang="en-US"/>
                  </a:p>
                </p:txBody>
              </p:sp>
              <p:sp>
                <p:nvSpPr>
                  <p:cNvPr id="2261" name="Freeform 5771"/>
                  <p:cNvSpPr>
                    <a:spLocks/>
                  </p:cNvSpPr>
                  <p:nvPr/>
                </p:nvSpPr>
                <p:spPr bwMode="auto">
                  <a:xfrm>
                    <a:off x="3725" y="3458"/>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2262" name="Freeform 5772"/>
                  <p:cNvSpPr>
                    <a:spLocks/>
                  </p:cNvSpPr>
                  <p:nvPr/>
                </p:nvSpPr>
                <p:spPr bwMode="auto">
                  <a:xfrm>
                    <a:off x="3726" y="3458"/>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2263" name="Freeform 5773"/>
                  <p:cNvSpPr>
                    <a:spLocks/>
                  </p:cNvSpPr>
                  <p:nvPr/>
                </p:nvSpPr>
                <p:spPr bwMode="auto">
                  <a:xfrm>
                    <a:off x="3726" y="3458"/>
                    <a:ext cx="1" cy="1"/>
                  </a:xfrm>
                  <a:custGeom>
                    <a:avLst/>
                    <a:gdLst>
                      <a:gd name="T0" fmla="*/ 0 w 4"/>
                      <a:gd name="T1" fmla="*/ 0 h 5"/>
                      <a:gd name="T2" fmla="*/ 3 w 4"/>
                      <a:gd name="T3" fmla="*/ 5 h 5"/>
                      <a:gd name="T4" fmla="*/ 4 w 4"/>
                      <a:gd name="T5" fmla="*/ 5 h 5"/>
                      <a:gd name="T6" fmla="*/ 0 60000 65536"/>
                      <a:gd name="T7" fmla="*/ 0 60000 65536"/>
                      <a:gd name="T8" fmla="*/ 0 60000 65536"/>
                      <a:gd name="T9" fmla="*/ 0 w 4"/>
                      <a:gd name="T10" fmla="*/ 0 h 5"/>
                      <a:gd name="T11" fmla="*/ 4 w 4"/>
                      <a:gd name="T12" fmla="*/ 5 h 5"/>
                    </a:gdLst>
                    <a:ahLst/>
                    <a:cxnLst>
                      <a:cxn ang="T6">
                        <a:pos x="T0" y="T1"/>
                      </a:cxn>
                      <a:cxn ang="T7">
                        <a:pos x="T2" y="T3"/>
                      </a:cxn>
                      <a:cxn ang="T8">
                        <a:pos x="T4" y="T5"/>
                      </a:cxn>
                    </a:cxnLst>
                    <a:rect l="T9" t="T10" r="T11" b="T12"/>
                    <a:pathLst>
                      <a:path w="4" h="5">
                        <a:moveTo>
                          <a:pt x="0" y="0"/>
                        </a:moveTo>
                        <a:lnTo>
                          <a:pt x="3" y="5"/>
                        </a:lnTo>
                        <a:lnTo>
                          <a:pt x="4" y="5"/>
                        </a:lnTo>
                      </a:path>
                    </a:pathLst>
                  </a:custGeom>
                  <a:noFill/>
                  <a:ln w="6350">
                    <a:solidFill>
                      <a:srgbClr val="0C0CFF"/>
                    </a:solidFill>
                    <a:prstDash val="solid"/>
                    <a:round/>
                    <a:headEnd/>
                    <a:tailEnd/>
                  </a:ln>
                </p:spPr>
                <p:txBody>
                  <a:bodyPr/>
                  <a:lstStyle/>
                  <a:p>
                    <a:endParaRPr lang="en-US"/>
                  </a:p>
                </p:txBody>
              </p:sp>
              <p:sp>
                <p:nvSpPr>
                  <p:cNvPr id="2264" name="Freeform 5774"/>
                  <p:cNvSpPr>
                    <a:spLocks/>
                  </p:cNvSpPr>
                  <p:nvPr/>
                </p:nvSpPr>
                <p:spPr bwMode="auto">
                  <a:xfrm>
                    <a:off x="3727" y="3459"/>
                    <a:ext cx="1" cy="1"/>
                  </a:xfrm>
                  <a:custGeom>
                    <a:avLst/>
                    <a:gdLst>
                      <a:gd name="T0" fmla="*/ 0 w 3"/>
                      <a:gd name="T1" fmla="*/ 0 h 9"/>
                      <a:gd name="T2" fmla="*/ 2 w 3"/>
                      <a:gd name="T3" fmla="*/ 9 h 9"/>
                      <a:gd name="T4" fmla="*/ 3 w 3"/>
                      <a:gd name="T5" fmla="*/ 9 h 9"/>
                      <a:gd name="T6" fmla="*/ 0 60000 65536"/>
                      <a:gd name="T7" fmla="*/ 0 60000 65536"/>
                      <a:gd name="T8" fmla="*/ 0 60000 65536"/>
                      <a:gd name="T9" fmla="*/ 0 w 3"/>
                      <a:gd name="T10" fmla="*/ 0 h 9"/>
                      <a:gd name="T11" fmla="*/ 3 w 3"/>
                      <a:gd name="T12" fmla="*/ 9 h 9"/>
                    </a:gdLst>
                    <a:ahLst/>
                    <a:cxnLst>
                      <a:cxn ang="T6">
                        <a:pos x="T0" y="T1"/>
                      </a:cxn>
                      <a:cxn ang="T7">
                        <a:pos x="T2" y="T3"/>
                      </a:cxn>
                      <a:cxn ang="T8">
                        <a:pos x="T4" y="T5"/>
                      </a:cxn>
                    </a:cxnLst>
                    <a:rect l="T9" t="T10" r="T11" b="T12"/>
                    <a:pathLst>
                      <a:path w="3" h="9">
                        <a:moveTo>
                          <a:pt x="0" y="0"/>
                        </a:moveTo>
                        <a:lnTo>
                          <a:pt x="2" y="9"/>
                        </a:lnTo>
                        <a:lnTo>
                          <a:pt x="3" y="9"/>
                        </a:lnTo>
                      </a:path>
                    </a:pathLst>
                  </a:custGeom>
                  <a:noFill/>
                  <a:ln w="6350">
                    <a:solidFill>
                      <a:srgbClr val="0C0CFF"/>
                    </a:solidFill>
                    <a:prstDash val="solid"/>
                    <a:round/>
                    <a:headEnd/>
                    <a:tailEnd/>
                  </a:ln>
                </p:spPr>
                <p:txBody>
                  <a:bodyPr/>
                  <a:lstStyle/>
                  <a:p>
                    <a:endParaRPr lang="en-US"/>
                  </a:p>
                </p:txBody>
              </p:sp>
              <p:sp>
                <p:nvSpPr>
                  <p:cNvPr id="2265" name="Freeform 5775"/>
                  <p:cNvSpPr>
                    <a:spLocks/>
                  </p:cNvSpPr>
                  <p:nvPr/>
                </p:nvSpPr>
                <p:spPr bwMode="auto">
                  <a:xfrm>
                    <a:off x="3727" y="3460"/>
                    <a:ext cx="1" cy="3"/>
                  </a:xfrm>
                  <a:custGeom>
                    <a:avLst/>
                    <a:gdLst>
                      <a:gd name="T0" fmla="*/ 0 w 4"/>
                      <a:gd name="T1" fmla="*/ 0 h 12"/>
                      <a:gd name="T2" fmla="*/ 3 w 4"/>
                      <a:gd name="T3" fmla="*/ 12 h 12"/>
                      <a:gd name="T4" fmla="*/ 4 w 4"/>
                      <a:gd name="T5" fmla="*/ 12 h 12"/>
                      <a:gd name="T6" fmla="*/ 0 60000 65536"/>
                      <a:gd name="T7" fmla="*/ 0 60000 65536"/>
                      <a:gd name="T8" fmla="*/ 0 60000 65536"/>
                      <a:gd name="T9" fmla="*/ 0 w 4"/>
                      <a:gd name="T10" fmla="*/ 0 h 12"/>
                      <a:gd name="T11" fmla="*/ 4 w 4"/>
                      <a:gd name="T12" fmla="*/ 12 h 12"/>
                    </a:gdLst>
                    <a:ahLst/>
                    <a:cxnLst>
                      <a:cxn ang="T6">
                        <a:pos x="T0" y="T1"/>
                      </a:cxn>
                      <a:cxn ang="T7">
                        <a:pos x="T2" y="T3"/>
                      </a:cxn>
                      <a:cxn ang="T8">
                        <a:pos x="T4" y="T5"/>
                      </a:cxn>
                    </a:cxnLst>
                    <a:rect l="T9" t="T10" r="T11" b="T12"/>
                    <a:pathLst>
                      <a:path w="4" h="12">
                        <a:moveTo>
                          <a:pt x="0" y="0"/>
                        </a:moveTo>
                        <a:lnTo>
                          <a:pt x="3" y="12"/>
                        </a:lnTo>
                        <a:lnTo>
                          <a:pt x="4" y="12"/>
                        </a:lnTo>
                      </a:path>
                    </a:pathLst>
                  </a:custGeom>
                  <a:noFill/>
                  <a:ln w="6350">
                    <a:solidFill>
                      <a:srgbClr val="0C0CFF"/>
                    </a:solidFill>
                    <a:prstDash val="solid"/>
                    <a:round/>
                    <a:headEnd/>
                    <a:tailEnd/>
                  </a:ln>
                </p:spPr>
                <p:txBody>
                  <a:bodyPr/>
                  <a:lstStyle/>
                  <a:p>
                    <a:endParaRPr lang="en-US"/>
                  </a:p>
                </p:txBody>
              </p:sp>
              <p:sp>
                <p:nvSpPr>
                  <p:cNvPr id="2266" name="Freeform 5776"/>
                  <p:cNvSpPr>
                    <a:spLocks/>
                  </p:cNvSpPr>
                  <p:nvPr/>
                </p:nvSpPr>
                <p:spPr bwMode="auto">
                  <a:xfrm>
                    <a:off x="3728" y="3463"/>
                    <a:ext cx="1" cy="2"/>
                  </a:xfrm>
                  <a:custGeom>
                    <a:avLst/>
                    <a:gdLst>
                      <a:gd name="T0" fmla="*/ 0 w 3"/>
                      <a:gd name="T1" fmla="*/ 0 h 13"/>
                      <a:gd name="T2" fmla="*/ 2 w 3"/>
                      <a:gd name="T3" fmla="*/ 13 h 13"/>
                      <a:gd name="T4" fmla="*/ 3 w 3"/>
                      <a:gd name="T5" fmla="*/ 13 h 13"/>
                      <a:gd name="T6" fmla="*/ 0 60000 65536"/>
                      <a:gd name="T7" fmla="*/ 0 60000 65536"/>
                      <a:gd name="T8" fmla="*/ 0 60000 65536"/>
                      <a:gd name="T9" fmla="*/ 0 w 3"/>
                      <a:gd name="T10" fmla="*/ 0 h 13"/>
                      <a:gd name="T11" fmla="*/ 3 w 3"/>
                      <a:gd name="T12" fmla="*/ 13 h 13"/>
                    </a:gdLst>
                    <a:ahLst/>
                    <a:cxnLst>
                      <a:cxn ang="T6">
                        <a:pos x="T0" y="T1"/>
                      </a:cxn>
                      <a:cxn ang="T7">
                        <a:pos x="T2" y="T3"/>
                      </a:cxn>
                      <a:cxn ang="T8">
                        <a:pos x="T4" y="T5"/>
                      </a:cxn>
                    </a:cxnLst>
                    <a:rect l="T9" t="T10" r="T11" b="T12"/>
                    <a:pathLst>
                      <a:path w="3" h="13">
                        <a:moveTo>
                          <a:pt x="0" y="0"/>
                        </a:moveTo>
                        <a:lnTo>
                          <a:pt x="2" y="13"/>
                        </a:lnTo>
                        <a:lnTo>
                          <a:pt x="3" y="13"/>
                        </a:lnTo>
                      </a:path>
                    </a:pathLst>
                  </a:custGeom>
                  <a:noFill/>
                  <a:ln w="6350">
                    <a:solidFill>
                      <a:srgbClr val="0C0CFF"/>
                    </a:solidFill>
                    <a:prstDash val="solid"/>
                    <a:round/>
                    <a:headEnd/>
                    <a:tailEnd/>
                  </a:ln>
                </p:spPr>
                <p:txBody>
                  <a:bodyPr/>
                  <a:lstStyle/>
                  <a:p>
                    <a:endParaRPr lang="en-US"/>
                  </a:p>
                </p:txBody>
              </p:sp>
              <p:sp>
                <p:nvSpPr>
                  <p:cNvPr id="2267" name="Freeform 5777"/>
                  <p:cNvSpPr>
                    <a:spLocks/>
                  </p:cNvSpPr>
                  <p:nvPr/>
                </p:nvSpPr>
                <p:spPr bwMode="auto">
                  <a:xfrm>
                    <a:off x="3728" y="3465"/>
                    <a:ext cx="1" cy="3"/>
                  </a:xfrm>
                  <a:custGeom>
                    <a:avLst/>
                    <a:gdLst>
                      <a:gd name="T0" fmla="*/ 0 w 4"/>
                      <a:gd name="T1" fmla="*/ 0 h 16"/>
                      <a:gd name="T2" fmla="*/ 3 w 4"/>
                      <a:gd name="T3" fmla="*/ 16 h 16"/>
                      <a:gd name="T4" fmla="*/ 4 w 4"/>
                      <a:gd name="T5" fmla="*/ 16 h 16"/>
                      <a:gd name="T6" fmla="*/ 0 60000 65536"/>
                      <a:gd name="T7" fmla="*/ 0 60000 65536"/>
                      <a:gd name="T8" fmla="*/ 0 60000 65536"/>
                      <a:gd name="T9" fmla="*/ 0 w 4"/>
                      <a:gd name="T10" fmla="*/ 0 h 16"/>
                      <a:gd name="T11" fmla="*/ 4 w 4"/>
                      <a:gd name="T12" fmla="*/ 16 h 16"/>
                    </a:gdLst>
                    <a:ahLst/>
                    <a:cxnLst>
                      <a:cxn ang="T6">
                        <a:pos x="T0" y="T1"/>
                      </a:cxn>
                      <a:cxn ang="T7">
                        <a:pos x="T2" y="T3"/>
                      </a:cxn>
                      <a:cxn ang="T8">
                        <a:pos x="T4" y="T5"/>
                      </a:cxn>
                    </a:cxnLst>
                    <a:rect l="T9" t="T10" r="T11" b="T12"/>
                    <a:pathLst>
                      <a:path w="4" h="16">
                        <a:moveTo>
                          <a:pt x="0" y="0"/>
                        </a:moveTo>
                        <a:lnTo>
                          <a:pt x="3" y="16"/>
                        </a:lnTo>
                        <a:lnTo>
                          <a:pt x="4" y="16"/>
                        </a:lnTo>
                      </a:path>
                    </a:pathLst>
                  </a:custGeom>
                  <a:noFill/>
                  <a:ln w="6350">
                    <a:solidFill>
                      <a:srgbClr val="0C0CFF"/>
                    </a:solidFill>
                    <a:prstDash val="solid"/>
                    <a:round/>
                    <a:headEnd/>
                    <a:tailEnd/>
                  </a:ln>
                </p:spPr>
                <p:txBody>
                  <a:bodyPr/>
                  <a:lstStyle/>
                  <a:p>
                    <a:endParaRPr lang="en-US"/>
                  </a:p>
                </p:txBody>
              </p:sp>
            </p:grpSp>
            <p:grpSp>
              <p:nvGrpSpPr>
                <p:cNvPr id="445" name="Group 5979"/>
                <p:cNvGrpSpPr>
                  <a:grpSpLocks/>
                </p:cNvGrpSpPr>
                <p:nvPr/>
              </p:nvGrpSpPr>
              <p:grpSpPr bwMode="auto">
                <a:xfrm>
                  <a:off x="3729" y="3468"/>
                  <a:ext cx="93" cy="192"/>
                  <a:chOff x="3729" y="3468"/>
                  <a:chExt cx="93" cy="192"/>
                </a:xfrm>
              </p:grpSpPr>
              <p:sp>
                <p:nvSpPr>
                  <p:cNvPr id="1868" name="Freeform 5779"/>
                  <p:cNvSpPr>
                    <a:spLocks/>
                  </p:cNvSpPr>
                  <p:nvPr/>
                </p:nvSpPr>
                <p:spPr bwMode="auto">
                  <a:xfrm>
                    <a:off x="3729" y="3468"/>
                    <a:ext cx="1" cy="3"/>
                  </a:xfrm>
                  <a:custGeom>
                    <a:avLst/>
                    <a:gdLst>
                      <a:gd name="T0" fmla="*/ 0 w 3"/>
                      <a:gd name="T1" fmla="*/ 0 h 19"/>
                      <a:gd name="T2" fmla="*/ 2 w 3"/>
                      <a:gd name="T3" fmla="*/ 19 h 19"/>
                      <a:gd name="T4" fmla="*/ 3 w 3"/>
                      <a:gd name="T5" fmla="*/ 19 h 19"/>
                      <a:gd name="T6" fmla="*/ 0 60000 65536"/>
                      <a:gd name="T7" fmla="*/ 0 60000 65536"/>
                      <a:gd name="T8" fmla="*/ 0 60000 65536"/>
                      <a:gd name="T9" fmla="*/ 0 w 3"/>
                      <a:gd name="T10" fmla="*/ 0 h 19"/>
                      <a:gd name="T11" fmla="*/ 3 w 3"/>
                      <a:gd name="T12" fmla="*/ 19 h 19"/>
                    </a:gdLst>
                    <a:ahLst/>
                    <a:cxnLst>
                      <a:cxn ang="T6">
                        <a:pos x="T0" y="T1"/>
                      </a:cxn>
                      <a:cxn ang="T7">
                        <a:pos x="T2" y="T3"/>
                      </a:cxn>
                      <a:cxn ang="T8">
                        <a:pos x="T4" y="T5"/>
                      </a:cxn>
                    </a:cxnLst>
                    <a:rect l="T9" t="T10" r="T11" b="T12"/>
                    <a:pathLst>
                      <a:path w="3" h="19">
                        <a:moveTo>
                          <a:pt x="0" y="0"/>
                        </a:moveTo>
                        <a:lnTo>
                          <a:pt x="2" y="19"/>
                        </a:lnTo>
                        <a:lnTo>
                          <a:pt x="3" y="19"/>
                        </a:lnTo>
                      </a:path>
                    </a:pathLst>
                  </a:custGeom>
                  <a:noFill/>
                  <a:ln w="6350">
                    <a:solidFill>
                      <a:srgbClr val="0C0CFF"/>
                    </a:solidFill>
                    <a:prstDash val="solid"/>
                    <a:round/>
                    <a:headEnd/>
                    <a:tailEnd/>
                  </a:ln>
                </p:spPr>
                <p:txBody>
                  <a:bodyPr/>
                  <a:lstStyle/>
                  <a:p>
                    <a:endParaRPr lang="en-US"/>
                  </a:p>
                </p:txBody>
              </p:sp>
              <p:sp>
                <p:nvSpPr>
                  <p:cNvPr id="1869" name="Freeform 5780"/>
                  <p:cNvSpPr>
                    <a:spLocks/>
                  </p:cNvSpPr>
                  <p:nvPr/>
                </p:nvSpPr>
                <p:spPr bwMode="auto">
                  <a:xfrm>
                    <a:off x="3729" y="3471"/>
                    <a:ext cx="1" cy="4"/>
                  </a:xfrm>
                  <a:custGeom>
                    <a:avLst/>
                    <a:gdLst>
                      <a:gd name="T0" fmla="*/ 0 w 4"/>
                      <a:gd name="T1" fmla="*/ 0 h 20"/>
                      <a:gd name="T2" fmla="*/ 3 w 4"/>
                      <a:gd name="T3" fmla="*/ 20 h 20"/>
                      <a:gd name="T4" fmla="*/ 4 w 4"/>
                      <a:gd name="T5" fmla="*/ 20 h 20"/>
                      <a:gd name="T6" fmla="*/ 0 60000 65536"/>
                      <a:gd name="T7" fmla="*/ 0 60000 65536"/>
                      <a:gd name="T8" fmla="*/ 0 60000 65536"/>
                      <a:gd name="T9" fmla="*/ 0 w 4"/>
                      <a:gd name="T10" fmla="*/ 0 h 20"/>
                      <a:gd name="T11" fmla="*/ 4 w 4"/>
                      <a:gd name="T12" fmla="*/ 20 h 20"/>
                    </a:gdLst>
                    <a:ahLst/>
                    <a:cxnLst>
                      <a:cxn ang="T6">
                        <a:pos x="T0" y="T1"/>
                      </a:cxn>
                      <a:cxn ang="T7">
                        <a:pos x="T2" y="T3"/>
                      </a:cxn>
                      <a:cxn ang="T8">
                        <a:pos x="T4" y="T5"/>
                      </a:cxn>
                    </a:cxnLst>
                    <a:rect l="T9" t="T10" r="T11" b="T12"/>
                    <a:pathLst>
                      <a:path w="4" h="20">
                        <a:moveTo>
                          <a:pt x="0" y="0"/>
                        </a:moveTo>
                        <a:lnTo>
                          <a:pt x="3" y="20"/>
                        </a:lnTo>
                        <a:lnTo>
                          <a:pt x="4" y="20"/>
                        </a:lnTo>
                      </a:path>
                    </a:pathLst>
                  </a:custGeom>
                  <a:noFill/>
                  <a:ln w="6350">
                    <a:solidFill>
                      <a:srgbClr val="0C0CFF"/>
                    </a:solidFill>
                    <a:prstDash val="solid"/>
                    <a:round/>
                    <a:headEnd/>
                    <a:tailEnd/>
                  </a:ln>
                </p:spPr>
                <p:txBody>
                  <a:bodyPr/>
                  <a:lstStyle/>
                  <a:p>
                    <a:endParaRPr lang="en-US"/>
                  </a:p>
                </p:txBody>
              </p:sp>
              <p:sp>
                <p:nvSpPr>
                  <p:cNvPr id="1870" name="Freeform 5781"/>
                  <p:cNvSpPr>
                    <a:spLocks/>
                  </p:cNvSpPr>
                  <p:nvPr/>
                </p:nvSpPr>
                <p:spPr bwMode="auto">
                  <a:xfrm>
                    <a:off x="3730" y="3475"/>
                    <a:ext cx="1" cy="4"/>
                  </a:xfrm>
                  <a:custGeom>
                    <a:avLst/>
                    <a:gdLst>
                      <a:gd name="T0" fmla="*/ 0 w 3"/>
                      <a:gd name="T1" fmla="*/ 0 h 22"/>
                      <a:gd name="T2" fmla="*/ 2 w 3"/>
                      <a:gd name="T3" fmla="*/ 22 h 22"/>
                      <a:gd name="T4" fmla="*/ 3 w 3"/>
                      <a:gd name="T5" fmla="*/ 22 h 22"/>
                      <a:gd name="T6" fmla="*/ 0 60000 65536"/>
                      <a:gd name="T7" fmla="*/ 0 60000 65536"/>
                      <a:gd name="T8" fmla="*/ 0 60000 65536"/>
                      <a:gd name="T9" fmla="*/ 0 w 3"/>
                      <a:gd name="T10" fmla="*/ 0 h 22"/>
                      <a:gd name="T11" fmla="*/ 3 w 3"/>
                      <a:gd name="T12" fmla="*/ 22 h 22"/>
                    </a:gdLst>
                    <a:ahLst/>
                    <a:cxnLst>
                      <a:cxn ang="T6">
                        <a:pos x="T0" y="T1"/>
                      </a:cxn>
                      <a:cxn ang="T7">
                        <a:pos x="T2" y="T3"/>
                      </a:cxn>
                      <a:cxn ang="T8">
                        <a:pos x="T4" y="T5"/>
                      </a:cxn>
                    </a:cxnLst>
                    <a:rect l="T9" t="T10" r="T11" b="T12"/>
                    <a:pathLst>
                      <a:path w="3" h="22">
                        <a:moveTo>
                          <a:pt x="0" y="0"/>
                        </a:moveTo>
                        <a:lnTo>
                          <a:pt x="2" y="22"/>
                        </a:lnTo>
                        <a:lnTo>
                          <a:pt x="3" y="22"/>
                        </a:lnTo>
                      </a:path>
                    </a:pathLst>
                  </a:custGeom>
                  <a:noFill/>
                  <a:ln w="6350">
                    <a:solidFill>
                      <a:srgbClr val="0C0CFF"/>
                    </a:solidFill>
                    <a:prstDash val="solid"/>
                    <a:round/>
                    <a:headEnd/>
                    <a:tailEnd/>
                  </a:ln>
                </p:spPr>
                <p:txBody>
                  <a:bodyPr/>
                  <a:lstStyle/>
                  <a:p>
                    <a:endParaRPr lang="en-US"/>
                  </a:p>
                </p:txBody>
              </p:sp>
              <p:sp>
                <p:nvSpPr>
                  <p:cNvPr id="1871" name="Freeform 5782"/>
                  <p:cNvSpPr>
                    <a:spLocks/>
                  </p:cNvSpPr>
                  <p:nvPr/>
                </p:nvSpPr>
                <p:spPr bwMode="auto">
                  <a:xfrm>
                    <a:off x="3730" y="3479"/>
                    <a:ext cx="1" cy="4"/>
                  </a:xfrm>
                  <a:custGeom>
                    <a:avLst/>
                    <a:gdLst>
                      <a:gd name="T0" fmla="*/ 0 w 3"/>
                      <a:gd name="T1" fmla="*/ 0 h 22"/>
                      <a:gd name="T2" fmla="*/ 2 w 3"/>
                      <a:gd name="T3" fmla="*/ 22 h 22"/>
                      <a:gd name="T4" fmla="*/ 3 w 3"/>
                      <a:gd name="T5" fmla="*/ 22 h 22"/>
                      <a:gd name="T6" fmla="*/ 0 60000 65536"/>
                      <a:gd name="T7" fmla="*/ 0 60000 65536"/>
                      <a:gd name="T8" fmla="*/ 0 60000 65536"/>
                      <a:gd name="T9" fmla="*/ 0 w 3"/>
                      <a:gd name="T10" fmla="*/ 0 h 22"/>
                      <a:gd name="T11" fmla="*/ 3 w 3"/>
                      <a:gd name="T12" fmla="*/ 22 h 22"/>
                    </a:gdLst>
                    <a:ahLst/>
                    <a:cxnLst>
                      <a:cxn ang="T6">
                        <a:pos x="T0" y="T1"/>
                      </a:cxn>
                      <a:cxn ang="T7">
                        <a:pos x="T2" y="T3"/>
                      </a:cxn>
                      <a:cxn ang="T8">
                        <a:pos x="T4" y="T5"/>
                      </a:cxn>
                    </a:cxnLst>
                    <a:rect l="T9" t="T10" r="T11" b="T12"/>
                    <a:pathLst>
                      <a:path w="3" h="22">
                        <a:moveTo>
                          <a:pt x="0" y="0"/>
                        </a:moveTo>
                        <a:lnTo>
                          <a:pt x="2" y="22"/>
                        </a:lnTo>
                        <a:lnTo>
                          <a:pt x="3" y="22"/>
                        </a:lnTo>
                      </a:path>
                    </a:pathLst>
                  </a:custGeom>
                  <a:noFill/>
                  <a:ln w="6350">
                    <a:solidFill>
                      <a:srgbClr val="0C0CFF"/>
                    </a:solidFill>
                    <a:prstDash val="solid"/>
                    <a:round/>
                    <a:headEnd/>
                    <a:tailEnd/>
                  </a:ln>
                </p:spPr>
                <p:txBody>
                  <a:bodyPr/>
                  <a:lstStyle/>
                  <a:p>
                    <a:endParaRPr lang="en-US"/>
                  </a:p>
                </p:txBody>
              </p:sp>
              <p:sp>
                <p:nvSpPr>
                  <p:cNvPr id="1872" name="Freeform 5783"/>
                  <p:cNvSpPr>
                    <a:spLocks/>
                  </p:cNvSpPr>
                  <p:nvPr/>
                </p:nvSpPr>
                <p:spPr bwMode="auto">
                  <a:xfrm>
                    <a:off x="3730" y="3483"/>
                    <a:ext cx="1" cy="5"/>
                  </a:xfrm>
                  <a:custGeom>
                    <a:avLst/>
                    <a:gdLst>
                      <a:gd name="T0" fmla="*/ 0 w 4"/>
                      <a:gd name="T1" fmla="*/ 0 h 25"/>
                      <a:gd name="T2" fmla="*/ 3 w 4"/>
                      <a:gd name="T3" fmla="*/ 25 h 25"/>
                      <a:gd name="T4" fmla="*/ 4 w 4"/>
                      <a:gd name="T5" fmla="*/ 25 h 25"/>
                      <a:gd name="T6" fmla="*/ 0 60000 65536"/>
                      <a:gd name="T7" fmla="*/ 0 60000 65536"/>
                      <a:gd name="T8" fmla="*/ 0 60000 65536"/>
                      <a:gd name="T9" fmla="*/ 0 w 4"/>
                      <a:gd name="T10" fmla="*/ 0 h 25"/>
                      <a:gd name="T11" fmla="*/ 4 w 4"/>
                      <a:gd name="T12" fmla="*/ 25 h 25"/>
                    </a:gdLst>
                    <a:ahLst/>
                    <a:cxnLst>
                      <a:cxn ang="T6">
                        <a:pos x="T0" y="T1"/>
                      </a:cxn>
                      <a:cxn ang="T7">
                        <a:pos x="T2" y="T3"/>
                      </a:cxn>
                      <a:cxn ang="T8">
                        <a:pos x="T4" y="T5"/>
                      </a:cxn>
                    </a:cxnLst>
                    <a:rect l="T9" t="T10" r="T11" b="T12"/>
                    <a:pathLst>
                      <a:path w="4" h="25">
                        <a:moveTo>
                          <a:pt x="0" y="0"/>
                        </a:moveTo>
                        <a:lnTo>
                          <a:pt x="3" y="25"/>
                        </a:lnTo>
                        <a:lnTo>
                          <a:pt x="4" y="25"/>
                        </a:lnTo>
                      </a:path>
                    </a:pathLst>
                  </a:custGeom>
                  <a:noFill/>
                  <a:ln w="6350">
                    <a:solidFill>
                      <a:srgbClr val="0C0CFF"/>
                    </a:solidFill>
                    <a:prstDash val="solid"/>
                    <a:round/>
                    <a:headEnd/>
                    <a:tailEnd/>
                  </a:ln>
                </p:spPr>
                <p:txBody>
                  <a:bodyPr/>
                  <a:lstStyle/>
                  <a:p>
                    <a:endParaRPr lang="en-US"/>
                  </a:p>
                </p:txBody>
              </p:sp>
              <p:sp>
                <p:nvSpPr>
                  <p:cNvPr id="1873" name="Freeform 5784"/>
                  <p:cNvSpPr>
                    <a:spLocks/>
                  </p:cNvSpPr>
                  <p:nvPr/>
                </p:nvSpPr>
                <p:spPr bwMode="auto">
                  <a:xfrm>
                    <a:off x="3731" y="3488"/>
                    <a:ext cx="1" cy="5"/>
                  </a:xfrm>
                  <a:custGeom>
                    <a:avLst/>
                    <a:gdLst>
                      <a:gd name="T0" fmla="*/ 0 w 3"/>
                      <a:gd name="T1" fmla="*/ 0 h 27"/>
                      <a:gd name="T2" fmla="*/ 2 w 3"/>
                      <a:gd name="T3" fmla="*/ 27 h 27"/>
                      <a:gd name="T4" fmla="*/ 3 w 3"/>
                      <a:gd name="T5" fmla="*/ 27 h 27"/>
                      <a:gd name="T6" fmla="*/ 0 60000 65536"/>
                      <a:gd name="T7" fmla="*/ 0 60000 65536"/>
                      <a:gd name="T8" fmla="*/ 0 60000 65536"/>
                      <a:gd name="T9" fmla="*/ 0 w 3"/>
                      <a:gd name="T10" fmla="*/ 0 h 27"/>
                      <a:gd name="T11" fmla="*/ 3 w 3"/>
                      <a:gd name="T12" fmla="*/ 27 h 27"/>
                    </a:gdLst>
                    <a:ahLst/>
                    <a:cxnLst>
                      <a:cxn ang="T6">
                        <a:pos x="T0" y="T1"/>
                      </a:cxn>
                      <a:cxn ang="T7">
                        <a:pos x="T2" y="T3"/>
                      </a:cxn>
                      <a:cxn ang="T8">
                        <a:pos x="T4" y="T5"/>
                      </a:cxn>
                    </a:cxnLst>
                    <a:rect l="T9" t="T10" r="T11" b="T12"/>
                    <a:pathLst>
                      <a:path w="3" h="27">
                        <a:moveTo>
                          <a:pt x="0" y="0"/>
                        </a:moveTo>
                        <a:lnTo>
                          <a:pt x="2" y="27"/>
                        </a:lnTo>
                        <a:lnTo>
                          <a:pt x="3" y="27"/>
                        </a:lnTo>
                      </a:path>
                    </a:pathLst>
                  </a:custGeom>
                  <a:noFill/>
                  <a:ln w="6350">
                    <a:solidFill>
                      <a:srgbClr val="0C0CFF"/>
                    </a:solidFill>
                    <a:prstDash val="solid"/>
                    <a:round/>
                    <a:headEnd/>
                    <a:tailEnd/>
                  </a:ln>
                </p:spPr>
                <p:txBody>
                  <a:bodyPr/>
                  <a:lstStyle/>
                  <a:p>
                    <a:endParaRPr lang="en-US"/>
                  </a:p>
                </p:txBody>
              </p:sp>
              <p:sp>
                <p:nvSpPr>
                  <p:cNvPr id="1874" name="Freeform 5785"/>
                  <p:cNvSpPr>
                    <a:spLocks/>
                  </p:cNvSpPr>
                  <p:nvPr/>
                </p:nvSpPr>
                <p:spPr bwMode="auto">
                  <a:xfrm>
                    <a:off x="3731" y="3493"/>
                    <a:ext cx="1" cy="5"/>
                  </a:xfrm>
                  <a:custGeom>
                    <a:avLst/>
                    <a:gdLst>
                      <a:gd name="T0" fmla="*/ 0 w 4"/>
                      <a:gd name="T1" fmla="*/ 0 h 28"/>
                      <a:gd name="T2" fmla="*/ 3 w 4"/>
                      <a:gd name="T3" fmla="*/ 28 h 28"/>
                      <a:gd name="T4" fmla="*/ 4 w 4"/>
                      <a:gd name="T5" fmla="*/ 28 h 28"/>
                      <a:gd name="T6" fmla="*/ 0 60000 65536"/>
                      <a:gd name="T7" fmla="*/ 0 60000 65536"/>
                      <a:gd name="T8" fmla="*/ 0 60000 65536"/>
                      <a:gd name="T9" fmla="*/ 0 w 4"/>
                      <a:gd name="T10" fmla="*/ 0 h 28"/>
                      <a:gd name="T11" fmla="*/ 4 w 4"/>
                      <a:gd name="T12" fmla="*/ 28 h 28"/>
                    </a:gdLst>
                    <a:ahLst/>
                    <a:cxnLst>
                      <a:cxn ang="T6">
                        <a:pos x="T0" y="T1"/>
                      </a:cxn>
                      <a:cxn ang="T7">
                        <a:pos x="T2" y="T3"/>
                      </a:cxn>
                      <a:cxn ang="T8">
                        <a:pos x="T4" y="T5"/>
                      </a:cxn>
                    </a:cxnLst>
                    <a:rect l="T9" t="T10" r="T11" b="T12"/>
                    <a:pathLst>
                      <a:path w="4" h="28">
                        <a:moveTo>
                          <a:pt x="0" y="0"/>
                        </a:moveTo>
                        <a:lnTo>
                          <a:pt x="3" y="28"/>
                        </a:lnTo>
                        <a:lnTo>
                          <a:pt x="4" y="28"/>
                        </a:lnTo>
                      </a:path>
                    </a:pathLst>
                  </a:custGeom>
                  <a:noFill/>
                  <a:ln w="6350">
                    <a:solidFill>
                      <a:srgbClr val="0C0CFF"/>
                    </a:solidFill>
                    <a:prstDash val="solid"/>
                    <a:round/>
                    <a:headEnd/>
                    <a:tailEnd/>
                  </a:ln>
                </p:spPr>
                <p:txBody>
                  <a:bodyPr/>
                  <a:lstStyle/>
                  <a:p>
                    <a:endParaRPr lang="en-US"/>
                  </a:p>
                </p:txBody>
              </p:sp>
              <p:sp>
                <p:nvSpPr>
                  <p:cNvPr id="1875" name="Freeform 5786"/>
                  <p:cNvSpPr>
                    <a:spLocks/>
                  </p:cNvSpPr>
                  <p:nvPr/>
                </p:nvSpPr>
                <p:spPr bwMode="auto">
                  <a:xfrm>
                    <a:off x="3732" y="3498"/>
                    <a:ext cx="1" cy="6"/>
                  </a:xfrm>
                  <a:custGeom>
                    <a:avLst/>
                    <a:gdLst>
                      <a:gd name="T0" fmla="*/ 0 w 3"/>
                      <a:gd name="T1" fmla="*/ 0 h 28"/>
                      <a:gd name="T2" fmla="*/ 2 w 3"/>
                      <a:gd name="T3" fmla="*/ 28 h 28"/>
                      <a:gd name="T4" fmla="*/ 3 w 3"/>
                      <a:gd name="T5" fmla="*/ 28 h 28"/>
                      <a:gd name="T6" fmla="*/ 0 60000 65536"/>
                      <a:gd name="T7" fmla="*/ 0 60000 65536"/>
                      <a:gd name="T8" fmla="*/ 0 60000 65536"/>
                      <a:gd name="T9" fmla="*/ 0 w 3"/>
                      <a:gd name="T10" fmla="*/ 0 h 28"/>
                      <a:gd name="T11" fmla="*/ 3 w 3"/>
                      <a:gd name="T12" fmla="*/ 28 h 28"/>
                    </a:gdLst>
                    <a:ahLst/>
                    <a:cxnLst>
                      <a:cxn ang="T6">
                        <a:pos x="T0" y="T1"/>
                      </a:cxn>
                      <a:cxn ang="T7">
                        <a:pos x="T2" y="T3"/>
                      </a:cxn>
                      <a:cxn ang="T8">
                        <a:pos x="T4" y="T5"/>
                      </a:cxn>
                    </a:cxnLst>
                    <a:rect l="T9" t="T10" r="T11" b="T12"/>
                    <a:pathLst>
                      <a:path w="3" h="28">
                        <a:moveTo>
                          <a:pt x="0" y="0"/>
                        </a:moveTo>
                        <a:lnTo>
                          <a:pt x="2" y="28"/>
                        </a:lnTo>
                        <a:lnTo>
                          <a:pt x="3" y="28"/>
                        </a:lnTo>
                      </a:path>
                    </a:pathLst>
                  </a:custGeom>
                  <a:noFill/>
                  <a:ln w="6350">
                    <a:solidFill>
                      <a:srgbClr val="0C0CFF"/>
                    </a:solidFill>
                    <a:prstDash val="solid"/>
                    <a:round/>
                    <a:headEnd/>
                    <a:tailEnd/>
                  </a:ln>
                </p:spPr>
                <p:txBody>
                  <a:bodyPr/>
                  <a:lstStyle/>
                  <a:p>
                    <a:endParaRPr lang="en-US"/>
                  </a:p>
                </p:txBody>
              </p:sp>
              <p:sp>
                <p:nvSpPr>
                  <p:cNvPr id="1876" name="Freeform 5787"/>
                  <p:cNvSpPr>
                    <a:spLocks/>
                  </p:cNvSpPr>
                  <p:nvPr/>
                </p:nvSpPr>
                <p:spPr bwMode="auto">
                  <a:xfrm>
                    <a:off x="3732" y="3504"/>
                    <a:ext cx="1" cy="5"/>
                  </a:xfrm>
                  <a:custGeom>
                    <a:avLst/>
                    <a:gdLst>
                      <a:gd name="T0" fmla="*/ 0 w 4"/>
                      <a:gd name="T1" fmla="*/ 0 h 29"/>
                      <a:gd name="T2" fmla="*/ 3 w 4"/>
                      <a:gd name="T3" fmla="*/ 29 h 29"/>
                      <a:gd name="T4" fmla="*/ 4 w 4"/>
                      <a:gd name="T5" fmla="*/ 29 h 29"/>
                      <a:gd name="T6" fmla="*/ 0 60000 65536"/>
                      <a:gd name="T7" fmla="*/ 0 60000 65536"/>
                      <a:gd name="T8" fmla="*/ 0 60000 65536"/>
                      <a:gd name="T9" fmla="*/ 0 w 4"/>
                      <a:gd name="T10" fmla="*/ 0 h 29"/>
                      <a:gd name="T11" fmla="*/ 4 w 4"/>
                      <a:gd name="T12" fmla="*/ 29 h 29"/>
                    </a:gdLst>
                    <a:ahLst/>
                    <a:cxnLst>
                      <a:cxn ang="T6">
                        <a:pos x="T0" y="T1"/>
                      </a:cxn>
                      <a:cxn ang="T7">
                        <a:pos x="T2" y="T3"/>
                      </a:cxn>
                      <a:cxn ang="T8">
                        <a:pos x="T4" y="T5"/>
                      </a:cxn>
                    </a:cxnLst>
                    <a:rect l="T9" t="T10" r="T11" b="T12"/>
                    <a:pathLst>
                      <a:path w="4" h="29">
                        <a:moveTo>
                          <a:pt x="0" y="0"/>
                        </a:moveTo>
                        <a:lnTo>
                          <a:pt x="3" y="29"/>
                        </a:lnTo>
                        <a:lnTo>
                          <a:pt x="4" y="29"/>
                        </a:lnTo>
                      </a:path>
                    </a:pathLst>
                  </a:custGeom>
                  <a:noFill/>
                  <a:ln w="6350">
                    <a:solidFill>
                      <a:srgbClr val="0C0CFF"/>
                    </a:solidFill>
                    <a:prstDash val="solid"/>
                    <a:round/>
                    <a:headEnd/>
                    <a:tailEnd/>
                  </a:ln>
                </p:spPr>
                <p:txBody>
                  <a:bodyPr/>
                  <a:lstStyle/>
                  <a:p>
                    <a:endParaRPr lang="en-US"/>
                  </a:p>
                </p:txBody>
              </p:sp>
              <p:sp>
                <p:nvSpPr>
                  <p:cNvPr id="1877" name="Freeform 5788"/>
                  <p:cNvSpPr>
                    <a:spLocks/>
                  </p:cNvSpPr>
                  <p:nvPr/>
                </p:nvSpPr>
                <p:spPr bwMode="auto">
                  <a:xfrm>
                    <a:off x="3733" y="3509"/>
                    <a:ext cx="1" cy="6"/>
                  </a:xfrm>
                  <a:custGeom>
                    <a:avLst/>
                    <a:gdLst>
                      <a:gd name="T0" fmla="*/ 0 w 3"/>
                      <a:gd name="T1" fmla="*/ 0 h 30"/>
                      <a:gd name="T2" fmla="*/ 2 w 3"/>
                      <a:gd name="T3" fmla="*/ 30 h 30"/>
                      <a:gd name="T4" fmla="*/ 3 w 3"/>
                      <a:gd name="T5" fmla="*/ 30 h 30"/>
                      <a:gd name="T6" fmla="*/ 0 60000 65536"/>
                      <a:gd name="T7" fmla="*/ 0 60000 65536"/>
                      <a:gd name="T8" fmla="*/ 0 60000 65536"/>
                      <a:gd name="T9" fmla="*/ 0 w 3"/>
                      <a:gd name="T10" fmla="*/ 0 h 30"/>
                      <a:gd name="T11" fmla="*/ 3 w 3"/>
                      <a:gd name="T12" fmla="*/ 30 h 30"/>
                    </a:gdLst>
                    <a:ahLst/>
                    <a:cxnLst>
                      <a:cxn ang="T6">
                        <a:pos x="T0" y="T1"/>
                      </a:cxn>
                      <a:cxn ang="T7">
                        <a:pos x="T2" y="T3"/>
                      </a:cxn>
                      <a:cxn ang="T8">
                        <a:pos x="T4" y="T5"/>
                      </a:cxn>
                    </a:cxnLst>
                    <a:rect l="T9" t="T10" r="T11" b="T12"/>
                    <a:pathLst>
                      <a:path w="3" h="30">
                        <a:moveTo>
                          <a:pt x="0" y="0"/>
                        </a:moveTo>
                        <a:lnTo>
                          <a:pt x="2" y="30"/>
                        </a:lnTo>
                        <a:lnTo>
                          <a:pt x="3" y="30"/>
                        </a:lnTo>
                      </a:path>
                    </a:pathLst>
                  </a:custGeom>
                  <a:noFill/>
                  <a:ln w="6350">
                    <a:solidFill>
                      <a:srgbClr val="0C0CFF"/>
                    </a:solidFill>
                    <a:prstDash val="solid"/>
                    <a:round/>
                    <a:headEnd/>
                    <a:tailEnd/>
                  </a:ln>
                </p:spPr>
                <p:txBody>
                  <a:bodyPr/>
                  <a:lstStyle/>
                  <a:p>
                    <a:endParaRPr lang="en-US"/>
                  </a:p>
                </p:txBody>
              </p:sp>
              <p:sp>
                <p:nvSpPr>
                  <p:cNvPr id="1878" name="Freeform 5789"/>
                  <p:cNvSpPr>
                    <a:spLocks/>
                  </p:cNvSpPr>
                  <p:nvPr/>
                </p:nvSpPr>
                <p:spPr bwMode="auto">
                  <a:xfrm>
                    <a:off x="3733" y="3515"/>
                    <a:ext cx="1" cy="5"/>
                  </a:xfrm>
                  <a:custGeom>
                    <a:avLst/>
                    <a:gdLst>
                      <a:gd name="T0" fmla="*/ 0 w 4"/>
                      <a:gd name="T1" fmla="*/ 0 h 31"/>
                      <a:gd name="T2" fmla="*/ 3 w 4"/>
                      <a:gd name="T3" fmla="*/ 31 h 31"/>
                      <a:gd name="T4" fmla="*/ 4 w 4"/>
                      <a:gd name="T5" fmla="*/ 31 h 31"/>
                      <a:gd name="T6" fmla="*/ 0 60000 65536"/>
                      <a:gd name="T7" fmla="*/ 0 60000 65536"/>
                      <a:gd name="T8" fmla="*/ 0 60000 65536"/>
                      <a:gd name="T9" fmla="*/ 0 w 4"/>
                      <a:gd name="T10" fmla="*/ 0 h 31"/>
                      <a:gd name="T11" fmla="*/ 4 w 4"/>
                      <a:gd name="T12" fmla="*/ 31 h 31"/>
                    </a:gdLst>
                    <a:ahLst/>
                    <a:cxnLst>
                      <a:cxn ang="T6">
                        <a:pos x="T0" y="T1"/>
                      </a:cxn>
                      <a:cxn ang="T7">
                        <a:pos x="T2" y="T3"/>
                      </a:cxn>
                      <a:cxn ang="T8">
                        <a:pos x="T4" y="T5"/>
                      </a:cxn>
                    </a:cxnLst>
                    <a:rect l="T9" t="T10" r="T11" b="T12"/>
                    <a:pathLst>
                      <a:path w="4" h="31">
                        <a:moveTo>
                          <a:pt x="0" y="0"/>
                        </a:moveTo>
                        <a:lnTo>
                          <a:pt x="3" y="31"/>
                        </a:lnTo>
                        <a:lnTo>
                          <a:pt x="4" y="31"/>
                        </a:lnTo>
                      </a:path>
                    </a:pathLst>
                  </a:custGeom>
                  <a:noFill/>
                  <a:ln w="6350">
                    <a:solidFill>
                      <a:srgbClr val="0C0CFF"/>
                    </a:solidFill>
                    <a:prstDash val="solid"/>
                    <a:round/>
                    <a:headEnd/>
                    <a:tailEnd/>
                  </a:ln>
                </p:spPr>
                <p:txBody>
                  <a:bodyPr/>
                  <a:lstStyle/>
                  <a:p>
                    <a:endParaRPr lang="en-US"/>
                  </a:p>
                </p:txBody>
              </p:sp>
              <p:sp>
                <p:nvSpPr>
                  <p:cNvPr id="1879" name="Freeform 5790"/>
                  <p:cNvSpPr>
                    <a:spLocks/>
                  </p:cNvSpPr>
                  <p:nvPr/>
                </p:nvSpPr>
                <p:spPr bwMode="auto">
                  <a:xfrm>
                    <a:off x="3734" y="3520"/>
                    <a:ext cx="1" cy="6"/>
                  </a:xfrm>
                  <a:custGeom>
                    <a:avLst/>
                    <a:gdLst>
                      <a:gd name="T0" fmla="*/ 0 w 3"/>
                      <a:gd name="T1" fmla="*/ 0 h 31"/>
                      <a:gd name="T2" fmla="*/ 2 w 3"/>
                      <a:gd name="T3" fmla="*/ 31 h 31"/>
                      <a:gd name="T4" fmla="*/ 3 w 3"/>
                      <a:gd name="T5" fmla="*/ 31 h 31"/>
                      <a:gd name="T6" fmla="*/ 0 60000 65536"/>
                      <a:gd name="T7" fmla="*/ 0 60000 65536"/>
                      <a:gd name="T8" fmla="*/ 0 60000 65536"/>
                      <a:gd name="T9" fmla="*/ 0 w 3"/>
                      <a:gd name="T10" fmla="*/ 0 h 31"/>
                      <a:gd name="T11" fmla="*/ 3 w 3"/>
                      <a:gd name="T12" fmla="*/ 31 h 31"/>
                    </a:gdLst>
                    <a:ahLst/>
                    <a:cxnLst>
                      <a:cxn ang="T6">
                        <a:pos x="T0" y="T1"/>
                      </a:cxn>
                      <a:cxn ang="T7">
                        <a:pos x="T2" y="T3"/>
                      </a:cxn>
                      <a:cxn ang="T8">
                        <a:pos x="T4" y="T5"/>
                      </a:cxn>
                    </a:cxnLst>
                    <a:rect l="T9" t="T10" r="T11" b="T12"/>
                    <a:pathLst>
                      <a:path w="3" h="31">
                        <a:moveTo>
                          <a:pt x="0" y="0"/>
                        </a:moveTo>
                        <a:lnTo>
                          <a:pt x="2" y="31"/>
                        </a:lnTo>
                        <a:lnTo>
                          <a:pt x="3" y="31"/>
                        </a:lnTo>
                      </a:path>
                    </a:pathLst>
                  </a:custGeom>
                  <a:noFill/>
                  <a:ln w="6350">
                    <a:solidFill>
                      <a:srgbClr val="0C0CFF"/>
                    </a:solidFill>
                    <a:prstDash val="solid"/>
                    <a:round/>
                    <a:headEnd/>
                    <a:tailEnd/>
                  </a:ln>
                </p:spPr>
                <p:txBody>
                  <a:bodyPr/>
                  <a:lstStyle/>
                  <a:p>
                    <a:endParaRPr lang="en-US"/>
                  </a:p>
                </p:txBody>
              </p:sp>
              <p:sp>
                <p:nvSpPr>
                  <p:cNvPr id="1880" name="Freeform 5791"/>
                  <p:cNvSpPr>
                    <a:spLocks/>
                  </p:cNvSpPr>
                  <p:nvPr/>
                </p:nvSpPr>
                <p:spPr bwMode="auto">
                  <a:xfrm>
                    <a:off x="3734" y="3526"/>
                    <a:ext cx="1" cy="6"/>
                  </a:xfrm>
                  <a:custGeom>
                    <a:avLst/>
                    <a:gdLst>
                      <a:gd name="T0" fmla="*/ 0 w 4"/>
                      <a:gd name="T1" fmla="*/ 0 h 31"/>
                      <a:gd name="T2" fmla="*/ 3 w 4"/>
                      <a:gd name="T3" fmla="*/ 31 h 31"/>
                      <a:gd name="T4" fmla="*/ 4 w 4"/>
                      <a:gd name="T5" fmla="*/ 31 h 31"/>
                      <a:gd name="T6" fmla="*/ 0 60000 65536"/>
                      <a:gd name="T7" fmla="*/ 0 60000 65536"/>
                      <a:gd name="T8" fmla="*/ 0 60000 65536"/>
                      <a:gd name="T9" fmla="*/ 0 w 4"/>
                      <a:gd name="T10" fmla="*/ 0 h 31"/>
                      <a:gd name="T11" fmla="*/ 4 w 4"/>
                      <a:gd name="T12" fmla="*/ 31 h 31"/>
                    </a:gdLst>
                    <a:ahLst/>
                    <a:cxnLst>
                      <a:cxn ang="T6">
                        <a:pos x="T0" y="T1"/>
                      </a:cxn>
                      <a:cxn ang="T7">
                        <a:pos x="T2" y="T3"/>
                      </a:cxn>
                      <a:cxn ang="T8">
                        <a:pos x="T4" y="T5"/>
                      </a:cxn>
                    </a:cxnLst>
                    <a:rect l="T9" t="T10" r="T11" b="T12"/>
                    <a:pathLst>
                      <a:path w="4" h="31">
                        <a:moveTo>
                          <a:pt x="0" y="0"/>
                        </a:moveTo>
                        <a:lnTo>
                          <a:pt x="3" y="31"/>
                        </a:lnTo>
                        <a:lnTo>
                          <a:pt x="4" y="31"/>
                        </a:lnTo>
                      </a:path>
                    </a:pathLst>
                  </a:custGeom>
                  <a:noFill/>
                  <a:ln w="6350">
                    <a:solidFill>
                      <a:srgbClr val="0C0CFF"/>
                    </a:solidFill>
                    <a:prstDash val="solid"/>
                    <a:round/>
                    <a:headEnd/>
                    <a:tailEnd/>
                  </a:ln>
                </p:spPr>
                <p:txBody>
                  <a:bodyPr/>
                  <a:lstStyle/>
                  <a:p>
                    <a:endParaRPr lang="en-US"/>
                  </a:p>
                </p:txBody>
              </p:sp>
              <p:sp>
                <p:nvSpPr>
                  <p:cNvPr id="1881" name="Freeform 5792"/>
                  <p:cNvSpPr>
                    <a:spLocks/>
                  </p:cNvSpPr>
                  <p:nvPr/>
                </p:nvSpPr>
                <p:spPr bwMode="auto">
                  <a:xfrm>
                    <a:off x="3735" y="3532"/>
                    <a:ext cx="1" cy="5"/>
                  </a:xfrm>
                  <a:custGeom>
                    <a:avLst/>
                    <a:gdLst>
                      <a:gd name="T0" fmla="*/ 0 w 3"/>
                      <a:gd name="T1" fmla="*/ 0 h 30"/>
                      <a:gd name="T2" fmla="*/ 2 w 3"/>
                      <a:gd name="T3" fmla="*/ 30 h 30"/>
                      <a:gd name="T4" fmla="*/ 3 w 3"/>
                      <a:gd name="T5" fmla="*/ 30 h 30"/>
                      <a:gd name="T6" fmla="*/ 0 60000 65536"/>
                      <a:gd name="T7" fmla="*/ 0 60000 65536"/>
                      <a:gd name="T8" fmla="*/ 0 60000 65536"/>
                      <a:gd name="T9" fmla="*/ 0 w 3"/>
                      <a:gd name="T10" fmla="*/ 0 h 30"/>
                      <a:gd name="T11" fmla="*/ 3 w 3"/>
                      <a:gd name="T12" fmla="*/ 30 h 30"/>
                    </a:gdLst>
                    <a:ahLst/>
                    <a:cxnLst>
                      <a:cxn ang="T6">
                        <a:pos x="T0" y="T1"/>
                      </a:cxn>
                      <a:cxn ang="T7">
                        <a:pos x="T2" y="T3"/>
                      </a:cxn>
                      <a:cxn ang="T8">
                        <a:pos x="T4" y="T5"/>
                      </a:cxn>
                    </a:cxnLst>
                    <a:rect l="T9" t="T10" r="T11" b="T12"/>
                    <a:pathLst>
                      <a:path w="3" h="30">
                        <a:moveTo>
                          <a:pt x="0" y="0"/>
                        </a:moveTo>
                        <a:lnTo>
                          <a:pt x="2" y="30"/>
                        </a:lnTo>
                        <a:lnTo>
                          <a:pt x="3" y="30"/>
                        </a:lnTo>
                      </a:path>
                    </a:pathLst>
                  </a:custGeom>
                  <a:noFill/>
                  <a:ln w="6350">
                    <a:solidFill>
                      <a:srgbClr val="0C0CFF"/>
                    </a:solidFill>
                    <a:prstDash val="solid"/>
                    <a:round/>
                    <a:headEnd/>
                    <a:tailEnd/>
                  </a:ln>
                </p:spPr>
                <p:txBody>
                  <a:bodyPr/>
                  <a:lstStyle/>
                  <a:p>
                    <a:endParaRPr lang="en-US"/>
                  </a:p>
                </p:txBody>
              </p:sp>
              <p:sp>
                <p:nvSpPr>
                  <p:cNvPr id="1882" name="Freeform 5793"/>
                  <p:cNvSpPr>
                    <a:spLocks/>
                  </p:cNvSpPr>
                  <p:nvPr/>
                </p:nvSpPr>
                <p:spPr bwMode="auto">
                  <a:xfrm>
                    <a:off x="3735" y="3537"/>
                    <a:ext cx="1" cy="6"/>
                  </a:xfrm>
                  <a:custGeom>
                    <a:avLst/>
                    <a:gdLst>
                      <a:gd name="T0" fmla="*/ 0 w 4"/>
                      <a:gd name="T1" fmla="*/ 0 h 30"/>
                      <a:gd name="T2" fmla="*/ 3 w 4"/>
                      <a:gd name="T3" fmla="*/ 30 h 30"/>
                      <a:gd name="T4" fmla="*/ 4 w 4"/>
                      <a:gd name="T5" fmla="*/ 30 h 30"/>
                      <a:gd name="T6" fmla="*/ 0 60000 65536"/>
                      <a:gd name="T7" fmla="*/ 0 60000 65536"/>
                      <a:gd name="T8" fmla="*/ 0 60000 65536"/>
                      <a:gd name="T9" fmla="*/ 0 w 4"/>
                      <a:gd name="T10" fmla="*/ 0 h 30"/>
                      <a:gd name="T11" fmla="*/ 4 w 4"/>
                      <a:gd name="T12" fmla="*/ 30 h 30"/>
                    </a:gdLst>
                    <a:ahLst/>
                    <a:cxnLst>
                      <a:cxn ang="T6">
                        <a:pos x="T0" y="T1"/>
                      </a:cxn>
                      <a:cxn ang="T7">
                        <a:pos x="T2" y="T3"/>
                      </a:cxn>
                      <a:cxn ang="T8">
                        <a:pos x="T4" y="T5"/>
                      </a:cxn>
                    </a:cxnLst>
                    <a:rect l="T9" t="T10" r="T11" b="T12"/>
                    <a:pathLst>
                      <a:path w="4" h="30">
                        <a:moveTo>
                          <a:pt x="0" y="0"/>
                        </a:moveTo>
                        <a:lnTo>
                          <a:pt x="3" y="30"/>
                        </a:lnTo>
                        <a:lnTo>
                          <a:pt x="4" y="30"/>
                        </a:lnTo>
                      </a:path>
                    </a:pathLst>
                  </a:custGeom>
                  <a:noFill/>
                  <a:ln w="6350">
                    <a:solidFill>
                      <a:srgbClr val="0C0CFF"/>
                    </a:solidFill>
                    <a:prstDash val="solid"/>
                    <a:round/>
                    <a:headEnd/>
                    <a:tailEnd/>
                  </a:ln>
                </p:spPr>
                <p:txBody>
                  <a:bodyPr/>
                  <a:lstStyle/>
                  <a:p>
                    <a:endParaRPr lang="en-US"/>
                  </a:p>
                </p:txBody>
              </p:sp>
              <p:sp>
                <p:nvSpPr>
                  <p:cNvPr id="1883" name="Freeform 5794"/>
                  <p:cNvSpPr>
                    <a:spLocks/>
                  </p:cNvSpPr>
                  <p:nvPr/>
                </p:nvSpPr>
                <p:spPr bwMode="auto">
                  <a:xfrm>
                    <a:off x="3736" y="3543"/>
                    <a:ext cx="1" cy="6"/>
                  </a:xfrm>
                  <a:custGeom>
                    <a:avLst/>
                    <a:gdLst>
                      <a:gd name="T0" fmla="*/ 0 w 3"/>
                      <a:gd name="T1" fmla="*/ 0 h 31"/>
                      <a:gd name="T2" fmla="*/ 2 w 3"/>
                      <a:gd name="T3" fmla="*/ 31 h 31"/>
                      <a:gd name="T4" fmla="*/ 3 w 3"/>
                      <a:gd name="T5" fmla="*/ 31 h 31"/>
                      <a:gd name="T6" fmla="*/ 0 60000 65536"/>
                      <a:gd name="T7" fmla="*/ 0 60000 65536"/>
                      <a:gd name="T8" fmla="*/ 0 60000 65536"/>
                      <a:gd name="T9" fmla="*/ 0 w 3"/>
                      <a:gd name="T10" fmla="*/ 0 h 31"/>
                      <a:gd name="T11" fmla="*/ 3 w 3"/>
                      <a:gd name="T12" fmla="*/ 31 h 31"/>
                    </a:gdLst>
                    <a:ahLst/>
                    <a:cxnLst>
                      <a:cxn ang="T6">
                        <a:pos x="T0" y="T1"/>
                      </a:cxn>
                      <a:cxn ang="T7">
                        <a:pos x="T2" y="T3"/>
                      </a:cxn>
                      <a:cxn ang="T8">
                        <a:pos x="T4" y="T5"/>
                      </a:cxn>
                    </a:cxnLst>
                    <a:rect l="T9" t="T10" r="T11" b="T12"/>
                    <a:pathLst>
                      <a:path w="3" h="31">
                        <a:moveTo>
                          <a:pt x="0" y="0"/>
                        </a:moveTo>
                        <a:lnTo>
                          <a:pt x="2" y="31"/>
                        </a:lnTo>
                        <a:lnTo>
                          <a:pt x="3" y="31"/>
                        </a:lnTo>
                      </a:path>
                    </a:pathLst>
                  </a:custGeom>
                  <a:noFill/>
                  <a:ln w="6350">
                    <a:solidFill>
                      <a:srgbClr val="0C0CFF"/>
                    </a:solidFill>
                    <a:prstDash val="solid"/>
                    <a:round/>
                    <a:headEnd/>
                    <a:tailEnd/>
                  </a:ln>
                </p:spPr>
                <p:txBody>
                  <a:bodyPr/>
                  <a:lstStyle/>
                  <a:p>
                    <a:endParaRPr lang="en-US"/>
                  </a:p>
                </p:txBody>
              </p:sp>
              <p:sp>
                <p:nvSpPr>
                  <p:cNvPr id="1884" name="Freeform 5795"/>
                  <p:cNvSpPr>
                    <a:spLocks/>
                  </p:cNvSpPr>
                  <p:nvPr/>
                </p:nvSpPr>
                <p:spPr bwMode="auto">
                  <a:xfrm>
                    <a:off x="3736" y="3549"/>
                    <a:ext cx="1" cy="5"/>
                  </a:xfrm>
                  <a:custGeom>
                    <a:avLst/>
                    <a:gdLst>
                      <a:gd name="T0" fmla="*/ 0 w 4"/>
                      <a:gd name="T1" fmla="*/ 0 h 30"/>
                      <a:gd name="T2" fmla="*/ 3 w 4"/>
                      <a:gd name="T3" fmla="*/ 30 h 30"/>
                      <a:gd name="T4" fmla="*/ 4 w 4"/>
                      <a:gd name="T5" fmla="*/ 30 h 30"/>
                      <a:gd name="T6" fmla="*/ 0 60000 65536"/>
                      <a:gd name="T7" fmla="*/ 0 60000 65536"/>
                      <a:gd name="T8" fmla="*/ 0 60000 65536"/>
                      <a:gd name="T9" fmla="*/ 0 w 4"/>
                      <a:gd name="T10" fmla="*/ 0 h 30"/>
                      <a:gd name="T11" fmla="*/ 4 w 4"/>
                      <a:gd name="T12" fmla="*/ 30 h 30"/>
                    </a:gdLst>
                    <a:ahLst/>
                    <a:cxnLst>
                      <a:cxn ang="T6">
                        <a:pos x="T0" y="T1"/>
                      </a:cxn>
                      <a:cxn ang="T7">
                        <a:pos x="T2" y="T3"/>
                      </a:cxn>
                      <a:cxn ang="T8">
                        <a:pos x="T4" y="T5"/>
                      </a:cxn>
                    </a:cxnLst>
                    <a:rect l="T9" t="T10" r="T11" b="T12"/>
                    <a:pathLst>
                      <a:path w="4" h="30">
                        <a:moveTo>
                          <a:pt x="0" y="0"/>
                        </a:moveTo>
                        <a:lnTo>
                          <a:pt x="3" y="30"/>
                        </a:lnTo>
                        <a:lnTo>
                          <a:pt x="4" y="30"/>
                        </a:lnTo>
                      </a:path>
                    </a:pathLst>
                  </a:custGeom>
                  <a:noFill/>
                  <a:ln w="6350">
                    <a:solidFill>
                      <a:srgbClr val="0C0CFF"/>
                    </a:solidFill>
                    <a:prstDash val="solid"/>
                    <a:round/>
                    <a:headEnd/>
                    <a:tailEnd/>
                  </a:ln>
                </p:spPr>
                <p:txBody>
                  <a:bodyPr/>
                  <a:lstStyle/>
                  <a:p>
                    <a:endParaRPr lang="en-US"/>
                  </a:p>
                </p:txBody>
              </p:sp>
              <p:sp>
                <p:nvSpPr>
                  <p:cNvPr id="1885" name="Freeform 5796"/>
                  <p:cNvSpPr>
                    <a:spLocks/>
                  </p:cNvSpPr>
                  <p:nvPr/>
                </p:nvSpPr>
                <p:spPr bwMode="auto">
                  <a:xfrm>
                    <a:off x="3737" y="3554"/>
                    <a:ext cx="1" cy="6"/>
                  </a:xfrm>
                  <a:custGeom>
                    <a:avLst/>
                    <a:gdLst>
                      <a:gd name="T0" fmla="*/ 0 w 3"/>
                      <a:gd name="T1" fmla="*/ 0 h 30"/>
                      <a:gd name="T2" fmla="*/ 2 w 3"/>
                      <a:gd name="T3" fmla="*/ 30 h 30"/>
                      <a:gd name="T4" fmla="*/ 3 w 3"/>
                      <a:gd name="T5" fmla="*/ 30 h 30"/>
                      <a:gd name="T6" fmla="*/ 0 60000 65536"/>
                      <a:gd name="T7" fmla="*/ 0 60000 65536"/>
                      <a:gd name="T8" fmla="*/ 0 60000 65536"/>
                      <a:gd name="T9" fmla="*/ 0 w 3"/>
                      <a:gd name="T10" fmla="*/ 0 h 30"/>
                      <a:gd name="T11" fmla="*/ 3 w 3"/>
                      <a:gd name="T12" fmla="*/ 30 h 30"/>
                    </a:gdLst>
                    <a:ahLst/>
                    <a:cxnLst>
                      <a:cxn ang="T6">
                        <a:pos x="T0" y="T1"/>
                      </a:cxn>
                      <a:cxn ang="T7">
                        <a:pos x="T2" y="T3"/>
                      </a:cxn>
                      <a:cxn ang="T8">
                        <a:pos x="T4" y="T5"/>
                      </a:cxn>
                    </a:cxnLst>
                    <a:rect l="T9" t="T10" r="T11" b="T12"/>
                    <a:pathLst>
                      <a:path w="3" h="30">
                        <a:moveTo>
                          <a:pt x="0" y="0"/>
                        </a:moveTo>
                        <a:lnTo>
                          <a:pt x="2" y="30"/>
                        </a:lnTo>
                        <a:lnTo>
                          <a:pt x="3" y="30"/>
                        </a:lnTo>
                      </a:path>
                    </a:pathLst>
                  </a:custGeom>
                  <a:noFill/>
                  <a:ln w="6350">
                    <a:solidFill>
                      <a:srgbClr val="0C0CFF"/>
                    </a:solidFill>
                    <a:prstDash val="solid"/>
                    <a:round/>
                    <a:headEnd/>
                    <a:tailEnd/>
                  </a:ln>
                </p:spPr>
                <p:txBody>
                  <a:bodyPr/>
                  <a:lstStyle/>
                  <a:p>
                    <a:endParaRPr lang="en-US"/>
                  </a:p>
                </p:txBody>
              </p:sp>
              <p:sp>
                <p:nvSpPr>
                  <p:cNvPr id="1886" name="Freeform 5797"/>
                  <p:cNvSpPr>
                    <a:spLocks/>
                  </p:cNvSpPr>
                  <p:nvPr/>
                </p:nvSpPr>
                <p:spPr bwMode="auto">
                  <a:xfrm>
                    <a:off x="3737" y="3560"/>
                    <a:ext cx="1" cy="5"/>
                  </a:xfrm>
                  <a:custGeom>
                    <a:avLst/>
                    <a:gdLst>
                      <a:gd name="T0" fmla="*/ 0 w 4"/>
                      <a:gd name="T1" fmla="*/ 0 h 29"/>
                      <a:gd name="T2" fmla="*/ 3 w 4"/>
                      <a:gd name="T3" fmla="*/ 29 h 29"/>
                      <a:gd name="T4" fmla="*/ 4 w 4"/>
                      <a:gd name="T5" fmla="*/ 29 h 29"/>
                      <a:gd name="T6" fmla="*/ 0 60000 65536"/>
                      <a:gd name="T7" fmla="*/ 0 60000 65536"/>
                      <a:gd name="T8" fmla="*/ 0 60000 65536"/>
                      <a:gd name="T9" fmla="*/ 0 w 4"/>
                      <a:gd name="T10" fmla="*/ 0 h 29"/>
                      <a:gd name="T11" fmla="*/ 4 w 4"/>
                      <a:gd name="T12" fmla="*/ 29 h 29"/>
                    </a:gdLst>
                    <a:ahLst/>
                    <a:cxnLst>
                      <a:cxn ang="T6">
                        <a:pos x="T0" y="T1"/>
                      </a:cxn>
                      <a:cxn ang="T7">
                        <a:pos x="T2" y="T3"/>
                      </a:cxn>
                      <a:cxn ang="T8">
                        <a:pos x="T4" y="T5"/>
                      </a:cxn>
                    </a:cxnLst>
                    <a:rect l="T9" t="T10" r="T11" b="T12"/>
                    <a:pathLst>
                      <a:path w="4" h="29">
                        <a:moveTo>
                          <a:pt x="0" y="0"/>
                        </a:moveTo>
                        <a:lnTo>
                          <a:pt x="3" y="29"/>
                        </a:lnTo>
                        <a:lnTo>
                          <a:pt x="4" y="29"/>
                        </a:lnTo>
                      </a:path>
                    </a:pathLst>
                  </a:custGeom>
                  <a:noFill/>
                  <a:ln w="6350">
                    <a:solidFill>
                      <a:srgbClr val="0C0CFF"/>
                    </a:solidFill>
                    <a:prstDash val="solid"/>
                    <a:round/>
                    <a:headEnd/>
                    <a:tailEnd/>
                  </a:ln>
                </p:spPr>
                <p:txBody>
                  <a:bodyPr/>
                  <a:lstStyle/>
                  <a:p>
                    <a:endParaRPr lang="en-US"/>
                  </a:p>
                </p:txBody>
              </p:sp>
              <p:sp>
                <p:nvSpPr>
                  <p:cNvPr id="1887" name="Freeform 5798"/>
                  <p:cNvSpPr>
                    <a:spLocks/>
                  </p:cNvSpPr>
                  <p:nvPr/>
                </p:nvSpPr>
                <p:spPr bwMode="auto">
                  <a:xfrm>
                    <a:off x="3738" y="3565"/>
                    <a:ext cx="1" cy="6"/>
                  </a:xfrm>
                  <a:custGeom>
                    <a:avLst/>
                    <a:gdLst>
                      <a:gd name="T0" fmla="*/ 0 w 3"/>
                      <a:gd name="T1" fmla="*/ 0 h 28"/>
                      <a:gd name="T2" fmla="*/ 2 w 3"/>
                      <a:gd name="T3" fmla="*/ 28 h 28"/>
                      <a:gd name="T4" fmla="*/ 3 w 3"/>
                      <a:gd name="T5" fmla="*/ 28 h 28"/>
                      <a:gd name="T6" fmla="*/ 0 60000 65536"/>
                      <a:gd name="T7" fmla="*/ 0 60000 65536"/>
                      <a:gd name="T8" fmla="*/ 0 60000 65536"/>
                      <a:gd name="T9" fmla="*/ 0 w 3"/>
                      <a:gd name="T10" fmla="*/ 0 h 28"/>
                      <a:gd name="T11" fmla="*/ 3 w 3"/>
                      <a:gd name="T12" fmla="*/ 28 h 28"/>
                    </a:gdLst>
                    <a:ahLst/>
                    <a:cxnLst>
                      <a:cxn ang="T6">
                        <a:pos x="T0" y="T1"/>
                      </a:cxn>
                      <a:cxn ang="T7">
                        <a:pos x="T2" y="T3"/>
                      </a:cxn>
                      <a:cxn ang="T8">
                        <a:pos x="T4" y="T5"/>
                      </a:cxn>
                    </a:cxnLst>
                    <a:rect l="T9" t="T10" r="T11" b="T12"/>
                    <a:pathLst>
                      <a:path w="3" h="28">
                        <a:moveTo>
                          <a:pt x="0" y="0"/>
                        </a:moveTo>
                        <a:lnTo>
                          <a:pt x="2" y="28"/>
                        </a:lnTo>
                        <a:lnTo>
                          <a:pt x="3" y="28"/>
                        </a:lnTo>
                      </a:path>
                    </a:pathLst>
                  </a:custGeom>
                  <a:noFill/>
                  <a:ln w="6350">
                    <a:solidFill>
                      <a:srgbClr val="0C0CFF"/>
                    </a:solidFill>
                    <a:prstDash val="solid"/>
                    <a:round/>
                    <a:headEnd/>
                    <a:tailEnd/>
                  </a:ln>
                </p:spPr>
                <p:txBody>
                  <a:bodyPr/>
                  <a:lstStyle/>
                  <a:p>
                    <a:endParaRPr lang="en-US"/>
                  </a:p>
                </p:txBody>
              </p:sp>
              <p:sp>
                <p:nvSpPr>
                  <p:cNvPr id="1888" name="Freeform 5799"/>
                  <p:cNvSpPr>
                    <a:spLocks/>
                  </p:cNvSpPr>
                  <p:nvPr/>
                </p:nvSpPr>
                <p:spPr bwMode="auto">
                  <a:xfrm>
                    <a:off x="3738" y="3571"/>
                    <a:ext cx="1" cy="5"/>
                  </a:xfrm>
                  <a:custGeom>
                    <a:avLst/>
                    <a:gdLst>
                      <a:gd name="T0" fmla="*/ 0 w 4"/>
                      <a:gd name="T1" fmla="*/ 0 h 27"/>
                      <a:gd name="T2" fmla="*/ 3 w 4"/>
                      <a:gd name="T3" fmla="*/ 27 h 27"/>
                      <a:gd name="T4" fmla="*/ 4 w 4"/>
                      <a:gd name="T5" fmla="*/ 27 h 27"/>
                      <a:gd name="T6" fmla="*/ 0 60000 65536"/>
                      <a:gd name="T7" fmla="*/ 0 60000 65536"/>
                      <a:gd name="T8" fmla="*/ 0 60000 65536"/>
                      <a:gd name="T9" fmla="*/ 0 w 4"/>
                      <a:gd name="T10" fmla="*/ 0 h 27"/>
                      <a:gd name="T11" fmla="*/ 4 w 4"/>
                      <a:gd name="T12" fmla="*/ 27 h 27"/>
                    </a:gdLst>
                    <a:ahLst/>
                    <a:cxnLst>
                      <a:cxn ang="T6">
                        <a:pos x="T0" y="T1"/>
                      </a:cxn>
                      <a:cxn ang="T7">
                        <a:pos x="T2" y="T3"/>
                      </a:cxn>
                      <a:cxn ang="T8">
                        <a:pos x="T4" y="T5"/>
                      </a:cxn>
                    </a:cxnLst>
                    <a:rect l="T9" t="T10" r="T11" b="T12"/>
                    <a:pathLst>
                      <a:path w="4" h="27">
                        <a:moveTo>
                          <a:pt x="0" y="0"/>
                        </a:moveTo>
                        <a:lnTo>
                          <a:pt x="3" y="27"/>
                        </a:lnTo>
                        <a:lnTo>
                          <a:pt x="4" y="27"/>
                        </a:lnTo>
                      </a:path>
                    </a:pathLst>
                  </a:custGeom>
                  <a:noFill/>
                  <a:ln w="6350">
                    <a:solidFill>
                      <a:srgbClr val="0C0CFF"/>
                    </a:solidFill>
                    <a:prstDash val="solid"/>
                    <a:round/>
                    <a:headEnd/>
                    <a:tailEnd/>
                  </a:ln>
                </p:spPr>
                <p:txBody>
                  <a:bodyPr/>
                  <a:lstStyle/>
                  <a:p>
                    <a:endParaRPr lang="en-US"/>
                  </a:p>
                </p:txBody>
              </p:sp>
              <p:sp>
                <p:nvSpPr>
                  <p:cNvPr id="1889" name="Freeform 5800"/>
                  <p:cNvSpPr>
                    <a:spLocks/>
                  </p:cNvSpPr>
                  <p:nvPr/>
                </p:nvSpPr>
                <p:spPr bwMode="auto">
                  <a:xfrm>
                    <a:off x="3739" y="3576"/>
                    <a:ext cx="1" cy="4"/>
                  </a:xfrm>
                  <a:custGeom>
                    <a:avLst/>
                    <a:gdLst>
                      <a:gd name="T0" fmla="*/ 0 w 3"/>
                      <a:gd name="T1" fmla="*/ 0 h 25"/>
                      <a:gd name="T2" fmla="*/ 2 w 3"/>
                      <a:gd name="T3" fmla="*/ 25 h 25"/>
                      <a:gd name="T4" fmla="*/ 3 w 3"/>
                      <a:gd name="T5" fmla="*/ 25 h 25"/>
                      <a:gd name="T6" fmla="*/ 0 60000 65536"/>
                      <a:gd name="T7" fmla="*/ 0 60000 65536"/>
                      <a:gd name="T8" fmla="*/ 0 60000 65536"/>
                      <a:gd name="T9" fmla="*/ 0 w 3"/>
                      <a:gd name="T10" fmla="*/ 0 h 25"/>
                      <a:gd name="T11" fmla="*/ 3 w 3"/>
                      <a:gd name="T12" fmla="*/ 25 h 25"/>
                    </a:gdLst>
                    <a:ahLst/>
                    <a:cxnLst>
                      <a:cxn ang="T6">
                        <a:pos x="T0" y="T1"/>
                      </a:cxn>
                      <a:cxn ang="T7">
                        <a:pos x="T2" y="T3"/>
                      </a:cxn>
                      <a:cxn ang="T8">
                        <a:pos x="T4" y="T5"/>
                      </a:cxn>
                    </a:cxnLst>
                    <a:rect l="T9" t="T10" r="T11" b="T12"/>
                    <a:pathLst>
                      <a:path w="3" h="25">
                        <a:moveTo>
                          <a:pt x="0" y="0"/>
                        </a:moveTo>
                        <a:lnTo>
                          <a:pt x="2" y="25"/>
                        </a:lnTo>
                        <a:lnTo>
                          <a:pt x="3" y="25"/>
                        </a:lnTo>
                      </a:path>
                    </a:pathLst>
                  </a:custGeom>
                  <a:noFill/>
                  <a:ln w="6350">
                    <a:solidFill>
                      <a:srgbClr val="0C0CFF"/>
                    </a:solidFill>
                    <a:prstDash val="solid"/>
                    <a:round/>
                    <a:headEnd/>
                    <a:tailEnd/>
                  </a:ln>
                </p:spPr>
                <p:txBody>
                  <a:bodyPr/>
                  <a:lstStyle/>
                  <a:p>
                    <a:endParaRPr lang="en-US"/>
                  </a:p>
                </p:txBody>
              </p:sp>
              <p:sp>
                <p:nvSpPr>
                  <p:cNvPr id="1890" name="Freeform 5801"/>
                  <p:cNvSpPr>
                    <a:spLocks/>
                  </p:cNvSpPr>
                  <p:nvPr/>
                </p:nvSpPr>
                <p:spPr bwMode="auto">
                  <a:xfrm>
                    <a:off x="3739" y="3580"/>
                    <a:ext cx="1" cy="5"/>
                  </a:xfrm>
                  <a:custGeom>
                    <a:avLst/>
                    <a:gdLst>
                      <a:gd name="T0" fmla="*/ 0 w 4"/>
                      <a:gd name="T1" fmla="*/ 0 h 24"/>
                      <a:gd name="T2" fmla="*/ 3 w 4"/>
                      <a:gd name="T3" fmla="*/ 24 h 24"/>
                      <a:gd name="T4" fmla="*/ 4 w 4"/>
                      <a:gd name="T5" fmla="*/ 24 h 24"/>
                      <a:gd name="T6" fmla="*/ 0 60000 65536"/>
                      <a:gd name="T7" fmla="*/ 0 60000 65536"/>
                      <a:gd name="T8" fmla="*/ 0 60000 65536"/>
                      <a:gd name="T9" fmla="*/ 0 w 4"/>
                      <a:gd name="T10" fmla="*/ 0 h 24"/>
                      <a:gd name="T11" fmla="*/ 4 w 4"/>
                      <a:gd name="T12" fmla="*/ 24 h 24"/>
                    </a:gdLst>
                    <a:ahLst/>
                    <a:cxnLst>
                      <a:cxn ang="T6">
                        <a:pos x="T0" y="T1"/>
                      </a:cxn>
                      <a:cxn ang="T7">
                        <a:pos x="T2" y="T3"/>
                      </a:cxn>
                      <a:cxn ang="T8">
                        <a:pos x="T4" y="T5"/>
                      </a:cxn>
                    </a:cxnLst>
                    <a:rect l="T9" t="T10" r="T11" b="T12"/>
                    <a:pathLst>
                      <a:path w="4" h="24">
                        <a:moveTo>
                          <a:pt x="0" y="0"/>
                        </a:moveTo>
                        <a:lnTo>
                          <a:pt x="3" y="24"/>
                        </a:lnTo>
                        <a:lnTo>
                          <a:pt x="4" y="24"/>
                        </a:lnTo>
                      </a:path>
                    </a:pathLst>
                  </a:custGeom>
                  <a:noFill/>
                  <a:ln w="6350">
                    <a:solidFill>
                      <a:srgbClr val="0C0CFF"/>
                    </a:solidFill>
                    <a:prstDash val="solid"/>
                    <a:round/>
                    <a:headEnd/>
                    <a:tailEnd/>
                  </a:ln>
                </p:spPr>
                <p:txBody>
                  <a:bodyPr/>
                  <a:lstStyle/>
                  <a:p>
                    <a:endParaRPr lang="en-US"/>
                  </a:p>
                </p:txBody>
              </p:sp>
              <p:sp>
                <p:nvSpPr>
                  <p:cNvPr id="1891" name="Freeform 5802"/>
                  <p:cNvSpPr>
                    <a:spLocks/>
                  </p:cNvSpPr>
                  <p:nvPr/>
                </p:nvSpPr>
                <p:spPr bwMode="auto">
                  <a:xfrm>
                    <a:off x="3739" y="3585"/>
                    <a:ext cx="1" cy="4"/>
                  </a:xfrm>
                  <a:custGeom>
                    <a:avLst/>
                    <a:gdLst>
                      <a:gd name="T0" fmla="*/ 0 w 3"/>
                      <a:gd name="T1" fmla="*/ 0 h 22"/>
                      <a:gd name="T2" fmla="*/ 2 w 3"/>
                      <a:gd name="T3" fmla="*/ 22 h 22"/>
                      <a:gd name="T4" fmla="*/ 3 w 3"/>
                      <a:gd name="T5" fmla="*/ 22 h 22"/>
                      <a:gd name="T6" fmla="*/ 0 60000 65536"/>
                      <a:gd name="T7" fmla="*/ 0 60000 65536"/>
                      <a:gd name="T8" fmla="*/ 0 60000 65536"/>
                      <a:gd name="T9" fmla="*/ 0 w 3"/>
                      <a:gd name="T10" fmla="*/ 0 h 22"/>
                      <a:gd name="T11" fmla="*/ 3 w 3"/>
                      <a:gd name="T12" fmla="*/ 22 h 22"/>
                    </a:gdLst>
                    <a:ahLst/>
                    <a:cxnLst>
                      <a:cxn ang="T6">
                        <a:pos x="T0" y="T1"/>
                      </a:cxn>
                      <a:cxn ang="T7">
                        <a:pos x="T2" y="T3"/>
                      </a:cxn>
                      <a:cxn ang="T8">
                        <a:pos x="T4" y="T5"/>
                      </a:cxn>
                    </a:cxnLst>
                    <a:rect l="T9" t="T10" r="T11" b="T12"/>
                    <a:pathLst>
                      <a:path w="3" h="22">
                        <a:moveTo>
                          <a:pt x="0" y="0"/>
                        </a:moveTo>
                        <a:lnTo>
                          <a:pt x="2" y="22"/>
                        </a:lnTo>
                        <a:lnTo>
                          <a:pt x="3" y="22"/>
                        </a:lnTo>
                      </a:path>
                    </a:pathLst>
                  </a:custGeom>
                  <a:noFill/>
                  <a:ln w="6350">
                    <a:solidFill>
                      <a:srgbClr val="0C0CFF"/>
                    </a:solidFill>
                    <a:prstDash val="solid"/>
                    <a:round/>
                    <a:headEnd/>
                    <a:tailEnd/>
                  </a:ln>
                </p:spPr>
                <p:txBody>
                  <a:bodyPr/>
                  <a:lstStyle/>
                  <a:p>
                    <a:endParaRPr lang="en-US"/>
                  </a:p>
                </p:txBody>
              </p:sp>
              <p:sp>
                <p:nvSpPr>
                  <p:cNvPr id="1892" name="Freeform 5803"/>
                  <p:cNvSpPr>
                    <a:spLocks/>
                  </p:cNvSpPr>
                  <p:nvPr/>
                </p:nvSpPr>
                <p:spPr bwMode="auto">
                  <a:xfrm>
                    <a:off x="3740" y="3589"/>
                    <a:ext cx="1" cy="4"/>
                  </a:xfrm>
                  <a:custGeom>
                    <a:avLst/>
                    <a:gdLst>
                      <a:gd name="T0" fmla="*/ 0 w 4"/>
                      <a:gd name="T1" fmla="*/ 0 h 21"/>
                      <a:gd name="T2" fmla="*/ 3 w 4"/>
                      <a:gd name="T3" fmla="*/ 21 h 21"/>
                      <a:gd name="T4" fmla="*/ 4 w 4"/>
                      <a:gd name="T5" fmla="*/ 21 h 21"/>
                      <a:gd name="T6" fmla="*/ 0 60000 65536"/>
                      <a:gd name="T7" fmla="*/ 0 60000 65536"/>
                      <a:gd name="T8" fmla="*/ 0 60000 65536"/>
                      <a:gd name="T9" fmla="*/ 0 w 4"/>
                      <a:gd name="T10" fmla="*/ 0 h 21"/>
                      <a:gd name="T11" fmla="*/ 4 w 4"/>
                      <a:gd name="T12" fmla="*/ 21 h 21"/>
                    </a:gdLst>
                    <a:ahLst/>
                    <a:cxnLst>
                      <a:cxn ang="T6">
                        <a:pos x="T0" y="T1"/>
                      </a:cxn>
                      <a:cxn ang="T7">
                        <a:pos x="T2" y="T3"/>
                      </a:cxn>
                      <a:cxn ang="T8">
                        <a:pos x="T4" y="T5"/>
                      </a:cxn>
                    </a:cxnLst>
                    <a:rect l="T9" t="T10" r="T11" b="T12"/>
                    <a:pathLst>
                      <a:path w="4" h="21">
                        <a:moveTo>
                          <a:pt x="0" y="0"/>
                        </a:moveTo>
                        <a:lnTo>
                          <a:pt x="3" y="21"/>
                        </a:lnTo>
                        <a:lnTo>
                          <a:pt x="4" y="21"/>
                        </a:lnTo>
                      </a:path>
                    </a:pathLst>
                  </a:custGeom>
                  <a:noFill/>
                  <a:ln w="6350">
                    <a:solidFill>
                      <a:srgbClr val="0C0CFF"/>
                    </a:solidFill>
                    <a:prstDash val="solid"/>
                    <a:round/>
                    <a:headEnd/>
                    <a:tailEnd/>
                  </a:ln>
                </p:spPr>
                <p:txBody>
                  <a:bodyPr/>
                  <a:lstStyle/>
                  <a:p>
                    <a:endParaRPr lang="en-US"/>
                  </a:p>
                </p:txBody>
              </p:sp>
              <p:sp>
                <p:nvSpPr>
                  <p:cNvPr id="1893" name="Freeform 5804"/>
                  <p:cNvSpPr>
                    <a:spLocks/>
                  </p:cNvSpPr>
                  <p:nvPr/>
                </p:nvSpPr>
                <p:spPr bwMode="auto">
                  <a:xfrm>
                    <a:off x="3740" y="3593"/>
                    <a:ext cx="1" cy="4"/>
                  </a:xfrm>
                  <a:custGeom>
                    <a:avLst/>
                    <a:gdLst>
                      <a:gd name="T0" fmla="*/ 0 w 3"/>
                      <a:gd name="T1" fmla="*/ 0 h 21"/>
                      <a:gd name="T2" fmla="*/ 2 w 3"/>
                      <a:gd name="T3" fmla="*/ 21 h 21"/>
                      <a:gd name="T4" fmla="*/ 3 w 3"/>
                      <a:gd name="T5" fmla="*/ 21 h 21"/>
                      <a:gd name="T6" fmla="*/ 0 60000 65536"/>
                      <a:gd name="T7" fmla="*/ 0 60000 65536"/>
                      <a:gd name="T8" fmla="*/ 0 60000 65536"/>
                      <a:gd name="T9" fmla="*/ 0 w 3"/>
                      <a:gd name="T10" fmla="*/ 0 h 21"/>
                      <a:gd name="T11" fmla="*/ 3 w 3"/>
                      <a:gd name="T12" fmla="*/ 21 h 21"/>
                    </a:gdLst>
                    <a:ahLst/>
                    <a:cxnLst>
                      <a:cxn ang="T6">
                        <a:pos x="T0" y="T1"/>
                      </a:cxn>
                      <a:cxn ang="T7">
                        <a:pos x="T2" y="T3"/>
                      </a:cxn>
                      <a:cxn ang="T8">
                        <a:pos x="T4" y="T5"/>
                      </a:cxn>
                    </a:cxnLst>
                    <a:rect l="T9" t="T10" r="T11" b="T12"/>
                    <a:pathLst>
                      <a:path w="3" h="21">
                        <a:moveTo>
                          <a:pt x="0" y="0"/>
                        </a:moveTo>
                        <a:lnTo>
                          <a:pt x="2" y="21"/>
                        </a:lnTo>
                        <a:lnTo>
                          <a:pt x="3" y="21"/>
                        </a:lnTo>
                      </a:path>
                    </a:pathLst>
                  </a:custGeom>
                  <a:noFill/>
                  <a:ln w="6350">
                    <a:solidFill>
                      <a:srgbClr val="0C0CFF"/>
                    </a:solidFill>
                    <a:prstDash val="solid"/>
                    <a:round/>
                    <a:headEnd/>
                    <a:tailEnd/>
                  </a:ln>
                </p:spPr>
                <p:txBody>
                  <a:bodyPr/>
                  <a:lstStyle/>
                  <a:p>
                    <a:endParaRPr lang="en-US"/>
                  </a:p>
                </p:txBody>
              </p:sp>
              <p:sp>
                <p:nvSpPr>
                  <p:cNvPr id="1894" name="Freeform 5805"/>
                  <p:cNvSpPr>
                    <a:spLocks/>
                  </p:cNvSpPr>
                  <p:nvPr/>
                </p:nvSpPr>
                <p:spPr bwMode="auto">
                  <a:xfrm>
                    <a:off x="3741" y="3597"/>
                    <a:ext cx="1" cy="3"/>
                  </a:xfrm>
                  <a:custGeom>
                    <a:avLst/>
                    <a:gdLst>
                      <a:gd name="T0" fmla="*/ 0 w 4"/>
                      <a:gd name="T1" fmla="*/ 0 h 19"/>
                      <a:gd name="T2" fmla="*/ 3 w 4"/>
                      <a:gd name="T3" fmla="*/ 19 h 19"/>
                      <a:gd name="T4" fmla="*/ 4 w 4"/>
                      <a:gd name="T5" fmla="*/ 19 h 19"/>
                      <a:gd name="T6" fmla="*/ 0 60000 65536"/>
                      <a:gd name="T7" fmla="*/ 0 60000 65536"/>
                      <a:gd name="T8" fmla="*/ 0 60000 65536"/>
                      <a:gd name="T9" fmla="*/ 0 w 4"/>
                      <a:gd name="T10" fmla="*/ 0 h 19"/>
                      <a:gd name="T11" fmla="*/ 4 w 4"/>
                      <a:gd name="T12" fmla="*/ 19 h 19"/>
                    </a:gdLst>
                    <a:ahLst/>
                    <a:cxnLst>
                      <a:cxn ang="T6">
                        <a:pos x="T0" y="T1"/>
                      </a:cxn>
                      <a:cxn ang="T7">
                        <a:pos x="T2" y="T3"/>
                      </a:cxn>
                      <a:cxn ang="T8">
                        <a:pos x="T4" y="T5"/>
                      </a:cxn>
                    </a:cxnLst>
                    <a:rect l="T9" t="T10" r="T11" b="T12"/>
                    <a:pathLst>
                      <a:path w="4" h="19">
                        <a:moveTo>
                          <a:pt x="0" y="0"/>
                        </a:moveTo>
                        <a:lnTo>
                          <a:pt x="3" y="19"/>
                        </a:lnTo>
                        <a:lnTo>
                          <a:pt x="4" y="19"/>
                        </a:lnTo>
                      </a:path>
                    </a:pathLst>
                  </a:custGeom>
                  <a:noFill/>
                  <a:ln w="6350">
                    <a:solidFill>
                      <a:srgbClr val="0C0CFF"/>
                    </a:solidFill>
                    <a:prstDash val="solid"/>
                    <a:round/>
                    <a:headEnd/>
                    <a:tailEnd/>
                  </a:ln>
                </p:spPr>
                <p:txBody>
                  <a:bodyPr/>
                  <a:lstStyle/>
                  <a:p>
                    <a:endParaRPr lang="en-US"/>
                  </a:p>
                </p:txBody>
              </p:sp>
              <p:sp>
                <p:nvSpPr>
                  <p:cNvPr id="1895" name="Freeform 5806"/>
                  <p:cNvSpPr>
                    <a:spLocks/>
                  </p:cNvSpPr>
                  <p:nvPr/>
                </p:nvSpPr>
                <p:spPr bwMode="auto">
                  <a:xfrm>
                    <a:off x="3741" y="3600"/>
                    <a:ext cx="1" cy="3"/>
                  </a:xfrm>
                  <a:custGeom>
                    <a:avLst/>
                    <a:gdLst>
                      <a:gd name="T0" fmla="*/ 0 w 3"/>
                      <a:gd name="T1" fmla="*/ 0 h 17"/>
                      <a:gd name="T2" fmla="*/ 2 w 3"/>
                      <a:gd name="T3" fmla="*/ 17 h 17"/>
                      <a:gd name="T4" fmla="*/ 3 w 3"/>
                      <a:gd name="T5" fmla="*/ 17 h 17"/>
                      <a:gd name="T6" fmla="*/ 0 60000 65536"/>
                      <a:gd name="T7" fmla="*/ 0 60000 65536"/>
                      <a:gd name="T8" fmla="*/ 0 60000 65536"/>
                      <a:gd name="T9" fmla="*/ 0 w 3"/>
                      <a:gd name="T10" fmla="*/ 0 h 17"/>
                      <a:gd name="T11" fmla="*/ 3 w 3"/>
                      <a:gd name="T12" fmla="*/ 17 h 17"/>
                    </a:gdLst>
                    <a:ahLst/>
                    <a:cxnLst>
                      <a:cxn ang="T6">
                        <a:pos x="T0" y="T1"/>
                      </a:cxn>
                      <a:cxn ang="T7">
                        <a:pos x="T2" y="T3"/>
                      </a:cxn>
                      <a:cxn ang="T8">
                        <a:pos x="T4" y="T5"/>
                      </a:cxn>
                    </a:cxnLst>
                    <a:rect l="T9" t="T10" r="T11" b="T12"/>
                    <a:pathLst>
                      <a:path w="3" h="17">
                        <a:moveTo>
                          <a:pt x="0" y="0"/>
                        </a:moveTo>
                        <a:lnTo>
                          <a:pt x="2" y="17"/>
                        </a:lnTo>
                        <a:lnTo>
                          <a:pt x="3" y="17"/>
                        </a:lnTo>
                      </a:path>
                    </a:pathLst>
                  </a:custGeom>
                  <a:noFill/>
                  <a:ln w="6350">
                    <a:solidFill>
                      <a:srgbClr val="0C0CFF"/>
                    </a:solidFill>
                    <a:prstDash val="solid"/>
                    <a:round/>
                    <a:headEnd/>
                    <a:tailEnd/>
                  </a:ln>
                </p:spPr>
                <p:txBody>
                  <a:bodyPr/>
                  <a:lstStyle/>
                  <a:p>
                    <a:endParaRPr lang="en-US"/>
                  </a:p>
                </p:txBody>
              </p:sp>
              <p:sp>
                <p:nvSpPr>
                  <p:cNvPr id="1896" name="Freeform 5807"/>
                  <p:cNvSpPr>
                    <a:spLocks/>
                  </p:cNvSpPr>
                  <p:nvPr/>
                </p:nvSpPr>
                <p:spPr bwMode="auto">
                  <a:xfrm>
                    <a:off x="3742" y="3603"/>
                    <a:ext cx="1" cy="4"/>
                  </a:xfrm>
                  <a:custGeom>
                    <a:avLst/>
                    <a:gdLst>
                      <a:gd name="T0" fmla="*/ 0 w 4"/>
                      <a:gd name="T1" fmla="*/ 0 h 17"/>
                      <a:gd name="T2" fmla="*/ 3 w 4"/>
                      <a:gd name="T3" fmla="*/ 17 h 17"/>
                      <a:gd name="T4" fmla="*/ 4 w 4"/>
                      <a:gd name="T5" fmla="*/ 17 h 17"/>
                      <a:gd name="T6" fmla="*/ 0 60000 65536"/>
                      <a:gd name="T7" fmla="*/ 0 60000 65536"/>
                      <a:gd name="T8" fmla="*/ 0 60000 65536"/>
                      <a:gd name="T9" fmla="*/ 0 w 4"/>
                      <a:gd name="T10" fmla="*/ 0 h 17"/>
                      <a:gd name="T11" fmla="*/ 4 w 4"/>
                      <a:gd name="T12" fmla="*/ 17 h 17"/>
                    </a:gdLst>
                    <a:ahLst/>
                    <a:cxnLst>
                      <a:cxn ang="T6">
                        <a:pos x="T0" y="T1"/>
                      </a:cxn>
                      <a:cxn ang="T7">
                        <a:pos x="T2" y="T3"/>
                      </a:cxn>
                      <a:cxn ang="T8">
                        <a:pos x="T4" y="T5"/>
                      </a:cxn>
                    </a:cxnLst>
                    <a:rect l="T9" t="T10" r="T11" b="T12"/>
                    <a:pathLst>
                      <a:path w="4" h="17">
                        <a:moveTo>
                          <a:pt x="0" y="0"/>
                        </a:moveTo>
                        <a:lnTo>
                          <a:pt x="3" y="17"/>
                        </a:lnTo>
                        <a:lnTo>
                          <a:pt x="4" y="17"/>
                        </a:lnTo>
                      </a:path>
                    </a:pathLst>
                  </a:custGeom>
                  <a:noFill/>
                  <a:ln w="6350">
                    <a:solidFill>
                      <a:srgbClr val="0C0CFF"/>
                    </a:solidFill>
                    <a:prstDash val="solid"/>
                    <a:round/>
                    <a:headEnd/>
                    <a:tailEnd/>
                  </a:ln>
                </p:spPr>
                <p:txBody>
                  <a:bodyPr/>
                  <a:lstStyle/>
                  <a:p>
                    <a:endParaRPr lang="en-US"/>
                  </a:p>
                </p:txBody>
              </p:sp>
              <p:sp>
                <p:nvSpPr>
                  <p:cNvPr id="1897" name="Freeform 5808"/>
                  <p:cNvSpPr>
                    <a:spLocks/>
                  </p:cNvSpPr>
                  <p:nvPr/>
                </p:nvSpPr>
                <p:spPr bwMode="auto">
                  <a:xfrm>
                    <a:off x="3742" y="3607"/>
                    <a:ext cx="1" cy="3"/>
                  </a:xfrm>
                  <a:custGeom>
                    <a:avLst/>
                    <a:gdLst>
                      <a:gd name="T0" fmla="*/ 0 w 3"/>
                      <a:gd name="T1" fmla="*/ 0 h 17"/>
                      <a:gd name="T2" fmla="*/ 2 w 3"/>
                      <a:gd name="T3" fmla="*/ 17 h 17"/>
                      <a:gd name="T4" fmla="*/ 3 w 3"/>
                      <a:gd name="T5" fmla="*/ 17 h 17"/>
                      <a:gd name="T6" fmla="*/ 0 60000 65536"/>
                      <a:gd name="T7" fmla="*/ 0 60000 65536"/>
                      <a:gd name="T8" fmla="*/ 0 60000 65536"/>
                      <a:gd name="T9" fmla="*/ 0 w 3"/>
                      <a:gd name="T10" fmla="*/ 0 h 17"/>
                      <a:gd name="T11" fmla="*/ 3 w 3"/>
                      <a:gd name="T12" fmla="*/ 17 h 17"/>
                    </a:gdLst>
                    <a:ahLst/>
                    <a:cxnLst>
                      <a:cxn ang="T6">
                        <a:pos x="T0" y="T1"/>
                      </a:cxn>
                      <a:cxn ang="T7">
                        <a:pos x="T2" y="T3"/>
                      </a:cxn>
                      <a:cxn ang="T8">
                        <a:pos x="T4" y="T5"/>
                      </a:cxn>
                    </a:cxnLst>
                    <a:rect l="T9" t="T10" r="T11" b="T12"/>
                    <a:pathLst>
                      <a:path w="3" h="17">
                        <a:moveTo>
                          <a:pt x="0" y="0"/>
                        </a:moveTo>
                        <a:lnTo>
                          <a:pt x="2" y="17"/>
                        </a:lnTo>
                        <a:lnTo>
                          <a:pt x="3" y="17"/>
                        </a:lnTo>
                      </a:path>
                    </a:pathLst>
                  </a:custGeom>
                  <a:noFill/>
                  <a:ln w="6350">
                    <a:solidFill>
                      <a:srgbClr val="0C0CFF"/>
                    </a:solidFill>
                    <a:prstDash val="solid"/>
                    <a:round/>
                    <a:headEnd/>
                    <a:tailEnd/>
                  </a:ln>
                </p:spPr>
                <p:txBody>
                  <a:bodyPr/>
                  <a:lstStyle/>
                  <a:p>
                    <a:endParaRPr lang="en-US"/>
                  </a:p>
                </p:txBody>
              </p:sp>
              <p:sp>
                <p:nvSpPr>
                  <p:cNvPr id="1898" name="Freeform 5809"/>
                  <p:cNvSpPr>
                    <a:spLocks/>
                  </p:cNvSpPr>
                  <p:nvPr/>
                </p:nvSpPr>
                <p:spPr bwMode="auto">
                  <a:xfrm>
                    <a:off x="3743" y="3610"/>
                    <a:ext cx="1" cy="3"/>
                  </a:xfrm>
                  <a:custGeom>
                    <a:avLst/>
                    <a:gdLst>
                      <a:gd name="T0" fmla="*/ 0 w 4"/>
                      <a:gd name="T1" fmla="*/ 0 h 16"/>
                      <a:gd name="T2" fmla="*/ 3 w 4"/>
                      <a:gd name="T3" fmla="*/ 16 h 16"/>
                      <a:gd name="T4" fmla="*/ 4 w 4"/>
                      <a:gd name="T5" fmla="*/ 16 h 16"/>
                      <a:gd name="T6" fmla="*/ 0 60000 65536"/>
                      <a:gd name="T7" fmla="*/ 0 60000 65536"/>
                      <a:gd name="T8" fmla="*/ 0 60000 65536"/>
                      <a:gd name="T9" fmla="*/ 0 w 4"/>
                      <a:gd name="T10" fmla="*/ 0 h 16"/>
                      <a:gd name="T11" fmla="*/ 4 w 4"/>
                      <a:gd name="T12" fmla="*/ 16 h 16"/>
                    </a:gdLst>
                    <a:ahLst/>
                    <a:cxnLst>
                      <a:cxn ang="T6">
                        <a:pos x="T0" y="T1"/>
                      </a:cxn>
                      <a:cxn ang="T7">
                        <a:pos x="T2" y="T3"/>
                      </a:cxn>
                      <a:cxn ang="T8">
                        <a:pos x="T4" y="T5"/>
                      </a:cxn>
                    </a:cxnLst>
                    <a:rect l="T9" t="T10" r="T11" b="T12"/>
                    <a:pathLst>
                      <a:path w="4" h="16">
                        <a:moveTo>
                          <a:pt x="0" y="0"/>
                        </a:moveTo>
                        <a:lnTo>
                          <a:pt x="3" y="16"/>
                        </a:lnTo>
                        <a:lnTo>
                          <a:pt x="4" y="16"/>
                        </a:lnTo>
                      </a:path>
                    </a:pathLst>
                  </a:custGeom>
                  <a:noFill/>
                  <a:ln w="6350">
                    <a:solidFill>
                      <a:srgbClr val="0C0CFF"/>
                    </a:solidFill>
                    <a:prstDash val="solid"/>
                    <a:round/>
                    <a:headEnd/>
                    <a:tailEnd/>
                  </a:ln>
                </p:spPr>
                <p:txBody>
                  <a:bodyPr/>
                  <a:lstStyle/>
                  <a:p>
                    <a:endParaRPr lang="en-US"/>
                  </a:p>
                </p:txBody>
              </p:sp>
              <p:sp>
                <p:nvSpPr>
                  <p:cNvPr id="1899" name="Freeform 5810"/>
                  <p:cNvSpPr>
                    <a:spLocks/>
                  </p:cNvSpPr>
                  <p:nvPr/>
                </p:nvSpPr>
                <p:spPr bwMode="auto">
                  <a:xfrm>
                    <a:off x="3743" y="3613"/>
                    <a:ext cx="1" cy="2"/>
                  </a:xfrm>
                  <a:custGeom>
                    <a:avLst/>
                    <a:gdLst>
                      <a:gd name="T0" fmla="*/ 0 w 3"/>
                      <a:gd name="T1" fmla="*/ 0 h 13"/>
                      <a:gd name="T2" fmla="*/ 2 w 3"/>
                      <a:gd name="T3" fmla="*/ 13 h 13"/>
                      <a:gd name="T4" fmla="*/ 3 w 3"/>
                      <a:gd name="T5" fmla="*/ 13 h 13"/>
                      <a:gd name="T6" fmla="*/ 0 60000 65536"/>
                      <a:gd name="T7" fmla="*/ 0 60000 65536"/>
                      <a:gd name="T8" fmla="*/ 0 60000 65536"/>
                      <a:gd name="T9" fmla="*/ 0 w 3"/>
                      <a:gd name="T10" fmla="*/ 0 h 13"/>
                      <a:gd name="T11" fmla="*/ 3 w 3"/>
                      <a:gd name="T12" fmla="*/ 13 h 13"/>
                    </a:gdLst>
                    <a:ahLst/>
                    <a:cxnLst>
                      <a:cxn ang="T6">
                        <a:pos x="T0" y="T1"/>
                      </a:cxn>
                      <a:cxn ang="T7">
                        <a:pos x="T2" y="T3"/>
                      </a:cxn>
                      <a:cxn ang="T8">
                        <a:pos x="T4" y="T5"/>
                      </a:cxn>
                    </a:cxnLst>
                    <a:rect l="T9" t="T10" r="T11" b="T12"/>
                    <a:pathLst>
                      <a:path w="3" h="13">
                        <a:moveTo>
                          <a:pt x="0" y="0"/>
                        </a:moveTo>
                        <a:lnTo>
                          <a:pt x="2" y="13"/>
                        </a:lnTo>
                        <a:lnTo>
                          <a:pt x="3" y="13"/>
                        </a:lnTo>
                      </a:path>
                    </a:pathLst>
                  </a:custGeom>
                  <a:noFill/>
                  <a:ln w="6350">
                    <a:solidFill>
                      <a:srgbClr val="0C0CFF"/>
                    </a:solidFill>
                    <a:prstDash val="solid"/>
                    <a:round/>
                    <a:headEnd/>
                    <a:tailEnd/>
                  </a:ln>
                </p:spPr>
                <p:txBody>
                  <a:bodyPr/>
                  <a:lstStyle/>
                  <a:p>
                    <a:endParaRPr lang="en-US"/>
                  </a:p>
                </p:txBody>
              </p:sp>
              <p:sp>
                <p:nvSpPr>
                  <p:cNvPr id="1900" name="Freeform 5811"/>
                  <p:cNvSpPr>
                    <a:spLocks/>
                  </p:cNvSpPr>
                  <p:nvPr/>
                </p:nvSpPr>
                <p:spPr bwMode="auto">
                  <a:xfrm>
                    <a:off x="3744" y="3615"/>
                    <a:ext cx="1" cy="2"/>
                  </a:xfrm>
                  <a:custGeom>
                    <a:avLst/>
                    <a:gdLst>
                      <a:gd name="T0" fmla="*/ 0 w 4"/>
                      <a:gd name="T1" fmla="*/ 0 h 12"/>
                      <a:gd name="T2" fmla="*/ 3 w 4"/>
                      <a:gd name="T3" fmla="*/ 12 h 12"/>
                      <a:gd name="T4" fmla="*/ 4 w 4"/>
                      <a:gd name="T5" fmla="*/ 12 h 12"/>
                      <a:gd name="T6" fmla="*/ 0 60000 65536"/>
                      <a:gd name="T7" fmla="*/ 0 60000 65536"/>
                      <a:gd name="T8" fmla="*/ 0 60000 65536"/>
                      <a:gd name="T9" fmla="*/ 0 w 4"/>
                      <a:gd name="T10" fmla="*/ 0 h 12"/>
                      <a:gd name="T11" fmla="*/ 4 w 4"/>
                      <a:gd name="T12" fmla="*/ 12 h 12"/>
                    </a:gdLst>
                    <a:ahLst/>
                    <a:cxnLst>
                      <a:cxn ang="T6">
                        <a:pos x="T0" y="T1"/>
                      </a:cxn>
                      <a:cxn ang="T7">
                        <a:pos x="T2" y="T3"/>
                      </a:cxn>
                      <a:cxn ang="T8">
                        <a:pos x="T4" y="T5"/>
                      </a:cxn>
                    </a:cxnLst>
                    <a:rect l="T9" t="T10" r="T11" b="T12"/>
                    <a:pathLst>
                      <a:path w="4" h="12">
                        <a:moveTo>
                          <a:pt x="0" y="0"/>
                        </a:moveTo>
                        <a:lnTo>
                          <a:pt x="3" y="12"/>
                        </a:lnTo>
                        <a:lnTo>
                          <a:pt x="4" y="12"/>
                        </a:lnTo>
                      </a:path>
                    </a:pathLst>
                  </a:custGeom>
                  <a:noFill/>
                  <a:ln w="6350">
                    <a:solidFill>
                      <a:srgbClr val="0C0CFF"/>
                    </a:solidFill>
                    <a:prstDash val="solid"/>
                    <a:round/>
                    <a:headEnd/>
                    <a:tailEnd/>
                  </a:ln>
                </p:spPr>
                <p:txBody>
                  <a:bodyPr/>
                  <a:lstStyle/>
                  <a:p>
                    <a:endParaRPr lang="en-US"/>
                  </a:p>
                </p:txBody>
              </p:sp>
              <p:sp>
                <p:nvSpPr>
                  <p:cNvPr id="1901" name="Freeform 5812"/>
                  <p:cNvSpPr>
                    <a:spLocks/>
                  </p:cNvSpPr>
                  <p:nvPr/>
                </p:nvSpPr>
                <p:spPr bwMode="auto">
                  <a:xfrm>
                    <a:off x="3744" y="3617"/>
                    <a:ext cx="1" cy="2"/>
                  </a:xfrm>
                  <a:custGeom>
                    <a:avLst/>
                    <a:gdLst>
                      <a:gd name="T0" fmla="*/ 0 w 3"/>
                      <a:gd name="T1" fmla="*/ 0 h 11"/>
                      <a:gd name="T2" fmla="*/ 2 w 3"/>
                      <a:gd name="T3" fmla="*/ 11 h 11"/>
                      <a:gd name="T4" fmla="*/ 3 w 3"/>
                      <a:gd name="T5" fmla="*/ 11 h 11"/>
                      <a:gd name="T6" fmla="*/ 0 60000 65536"/>
                      <a:gd name="T7" fmla="*/ 0 60000 65536"/>
                      <a:gd name="T8" fmla="*/ 0 60000 65536"/>
                      <a:gd name="T9" fmla="*/ 0 w 3"/>
                      <a:gd name="T10" fmla="*/ 0 h 11"/>
                      <a:gd name="T11" fmla="*/ 3 w 3"/>
                      <a:gd name="T12" fmla="*/ 11 h 11"/>
                    </a:gdLst>
                    <a:ahLst/>
                    <a:cxnLst>
                      <a:cxn ang="T6">
                        <a:pos x="T0" y="T1"/>
                      </a:cxn>
                      <a:cxn ang="T7">
                        <a:pos x="T2" y="T3"/>
                      </a:cxn>
                      <a:cxn ang="T8">
                        <a:pos x="T4" y="T5"/>
                      </a:cxn>
                    </a:cxnLst>
                    <a:rect l="T9" t="T10" r="T11" b="T12"/>
                    <a:pathLst>
                      <a:path w="3" h="11">
                        <a:moveTo>
                          <a:pt x="0" y="0"/>
                        </a:moveTo>
                        <a:lnTo>
                          <a:pt x="2" y="11"/>
                        </a:lnTo>
                        <a:lnTo>
                          <a:pt x="3" y="11"/>
                        </a:lnTo>
                      </a:path>
                    </a:pathLst>
                  </a:custGeom>
                  <a:noFill/>
                  <a:ln w="6350">
                    <a:solidFill>
                      <a:srgbClr val="0C0CFF"/>
                    </a:solidFill>
                    <a:prstDash val="solid"/>
                    <a:round/>
                    <a:headEnd/>
                    <a:tailEnd/>
                  </a:ln>
                </p:spPr>
                <p:txBody>
                  <a:bodyPr/>
                  <a:lstStyle/>
                  <a:p>
                    <a:endParaRPr lang="en-US"/>
                  </a:p>
                </p:txBody>
              </p:sp>
              <p:sp>
                <p:nvSpPr>
                  <p:cNvPr id="1902" name="Freeform 5813"/>
                  <p:cNvSpPr>
                    <a:spLocks/>
                  </p:cNvSpPr>
                  <p:nvPr/>
                </p:nvSpPr>
                <p:spPr bwMode="auto">
                  <a:xfrm>
                    <a:off x="3744" y="3619"/>
                    <a:ext cx="1" cy="2"/>
                  </a:xfrm>
                  <a:custGeom>
                    <a:avLst/>
                    <a:gdLst>
                      <a:gd name="T0" fmla="*/ 0 w 4"/>
                      <a:gd name="T1" fmla="*/ 0 h 10"/>
                      <a:gd name="T2" fmla="*/ 3 w 4"/>
                      <a:gd name="T3" fmla="*/ 10 h 10"/>
                      <a:gd name="T4" fmla="*/ 4 w 4"/>
                      <a:gd name="T5" fmla="*/ 10 h 10"/>
                      <a:gd name="T6" fmla="*/ 0 60000 65536"/>
                      <a:gd name="T7" fmla="*/ 0 60000 65536"/>
                      <a:gd name="T8" fmla="*/ 0 60000 65536"/>
                      <a:gd name="T9" fmla="*/ 0 w 4"/>
                      <a:gd name="T10" fmla="*/ 0 h 10"/>
                      <a:gd name="T11" fmla="*/ 4 w 4"/>
                      <a:gd name="T12" fmla="*/ 10 h 10"/>
                    </a:gdLst>
                    <a:ahLst/>
                    <a:cxnLst>
                      <a:cxn ang="T6">
                        <a:pos x="T0" y="T1"/>
                      </a:cxn>
                      <a:cxn ang="T7">
                        <a:pos x="T2" y="T3"/>
                      </a:cxn>
                      <a:cxn ang="T8">
                        <a:pos x="T4" y="T5"/>
                      </a:cxn>
                    </a:cxnLst>
                    <a:rect l="T9" t="T10" r="T11" b="T12"/>
                    <a:pathLst>
                      <a:path w="4" h="10">
                        <a:moveTo>
                          <a:pt x="0" y="0"/>
                        </a:moveTo>
                        <a:lnTo>
                          <a:pt x="3" y="10"/>
                        </a:lnTo>
                        <a:lnTo>
                          <a:pt x="4" y="10"/>
                        </a:lnTo>
                      </a:path>
                    </a:pathLst>
                  </a:custGeom>
                  <a:noFill/>
                  <a:ln w="6350">
                    <a:solidFill>
                      <a:srgbClr val="0C0CFF"/>
                    </a:solidFill>
                    <a:prstDash val="solid"/>
                    <a:round/>
                    <a:headEnd/>
                    <a:tailEnd/>
                  </a:ln>
                </p:spPr>
                <p:txBody>
                  <a:bodyPr/>
                  <a:lstStyle/>
                  <a:p>
                    <a:endParaRPr lang="en-US"/>
                  </a:p>
                </p:txBody>
              </p:sp>
              <p:sp>
                <p:nvSpPr>
                  <p:cNvPr id="1903" name="Freeform 5814"/>
                  <p:cNvSpPr>
                    <a:spLocks/>
                  </p:cNvSpPr>
                  <p:nvPr/>
                </p:nvSpPr>
                <p:spPr bwMode="auto">
                  <a:xfrm>
                    <a:off x="3745" y="3621"/>
                    <a:ext cx="1" cy="2"/>
                  </a:xfrm>
                  <a:custGeom>
                    <a:avLst/>
                    <a:gdLst>
                      <a:gd name="T0" fmla="*/ 0 w 3"/>
                      <a:gd name="T1" fmla="*/ 0 h 7"/>
                      <a:gd name="T2" fmla="*/ 2 w 3"/>
                      <a:gd name="T3" fmla="*/ 7 h 7"/>
                      <a:gd name="T4" fmla="*/ 3 w 3"/>
                      <a:gd name="T5" fmla="*/ 7 h 7"/>
                      <a:gd name="T6" fmla="*/ 0 60000 65536"/>
                      <a:gd name="T7" fmla="*/ 0 60000 65536"/>
                      <a:gd name="T8" fmla="*/ 0 60000 65536"/>
                      <a:gd name="T9" fmla="*/ 0 w 3"/>
                      <a:gd name="T10" fmla="*/ 0 h 7"/>
                      <a:gd name="T11" fmla="*/ 3 w 3"/>
                      <a:gd name="T12" fmla="*/ 7 h 7"/>
                    </a:gdLst>
                    <a:ahLst/>
                    <a:cxnLst>
                      <a:cxn ang="T6">
                        <a:pos x="T0" y="T1"/>
                      </a:cxn>
                      <a:cxn ang="T7">
                        <a:pos x="T2" y="T3"/>
                      </a:cxn>
                      <a:cxn ang="T8">
                        <a:pos x="T4" y="T5"/>
                      </a:cxn>
                    </a:cxnLst>
                    <a:rect l="T9" t="T10" r="T11" b="T12"/>
                    <a:pathLst>
                      <a:path w="3" h="7">
                        <a:moveTo>
                          <a:pt x="0" y="0"/>
                        </a:moveTo>
                        <a:lnTo>
                          <a:pt x="2" y="7"/>
                        </a:lnTo>
                        <a:lnTo>
                          <a:pt x="3" y="7"/>
                        </a:lnTo>
                      </a:path>
                    </a:pathLst>
                  </a:custGeom>
                  <a:noFill/>
                  <a:ln w="6350">
                    <a:solidFill>
                      <a:srgbClr val="0C0CFF"/>
                    </a:solidFill>
                    <a:prstDash val="solid"/>
                    <a:round/>
                    <a:headEnd/>
                    <a:tailEnd/>
                  </a:ln>
                </p:spPr>
                <p:txBody>
                  <a:bodyPr/>
                  <a:lstStyle/>
                  <a:p>
                    <a:endParaRPr lang="en-US"/>
                  </a:p>
                </p:txBody>
              </p:sp>
              <p:sp>
                <p:nvSpPr>
                  <p:cNvPr id="1904" name="Freeform 5815"/>
                  <p:cNvSpPr>
                    <a:spLocks/>
                  </p:cNvSpPr>
                  <p:nvPr/>
                </p:nvSpPr>
                <p:spPr bwMode="auto">
                  <a:xfrm>
                    <a:off x="3745" y="3623"/>
                    <a:ext cx="1" cy="1"/>
                  </a:xfrm>
                  <a:custGeom>
                    <a:avLst/>
                    <a:gdLst>
                      <a:gd name="T0" fmla="*/ 0 w 3"/>
                      <a:gd name="T1" fmla="*/ 0 h 7"/>
                      <a:gd name="T2" fmla="*/ 2 w 3"/>
                      <a:gd name="T3" fmla="*/ 7 h 7"/>
                      <a:gd name="T4" fmla="*/ 3 w 3"/>
                      <a:gd name="T5" fmla="*/ 7 h 7"/>
                      <a:gd name="T6" fmla="*/ 0 60000 65536"/>
                      <a:gd name="T7" fmla="*/ 0 60000 65536"/>
                      <a:gd name="T8" fmla="*/ 0 60000 65536"/>
                      <a:gd name="T9" fmla="*/ 0 w 3"/>
                      <a:gd name="T10" fmla="*/ 0 h 7"/>
                      <a:gd name="T11" fmla="*/ 3 w 3"/>
                      <a:gd name="T12" fmla="*/ 7 h 7"/>
                    </a:gdLst>
                    <a:ahLst/>
                    <a:cxnLst>
                      <a:cxn ang="T6">
                        <a:pos x="T0" y="T1"/>
                      </a:cxn>
                      <a:cxn ang="T7">
                        <a:pos x="T2" y="T3"/>
                      </a:cxn>
                      <a:cxn ang="T8">
                        <a:pos x="T4" y="T5"/>
                      </a:cxn>
                    </a:cxnLst>
                    <a:rect l="T9" t="T10" r="T11" b="T12"/>
                    <a:pathLst>
                      <a:path w="3" h="7">
                        <a:moveTo>
                          <a:pt x="0" y="0"/>
                        </a:moveTo>
                        <a:lnTo>
                          <a:pt x="2" y="7"/>
                        </a:lnTo>
                        <a:lnTo>
                          <a:pt x="3" y="7"/>
                        </a:lnTo>
                      </a:path>
                    </a:pathLst>
                  </a:custGeom>
                  <a:noFill/>
                  <a:ln w="6350">
                    <a:solidFill>
                      <a:srgbClr val="0C0CFF"/>
                    </a:solidFill>
                    <a:prstDash val="solid"/>
                    <a:round/>
                    <a:headEnd/>
                    <a:tailEnd/>
                  </a:ln>
                </p:spPr>
                <p:txBody>
                  <a:bodyPr/>
                  <a:lstStyle/>
                  <a:p>
                    <a:endParaRPr lang="en-US"/>
                  </a:p>
                </p:txBody>
              </p:sp>
              <p:sp>
                <p:nvSpPr>
                  <p:cNvPr id="1905" name="Freeform 5816"/>
                  <p:cNvSpPr>
                    <a:spLocks/>
                  </p:cNvSpPr>
                  <p:nvPr/>
                </p:nvSpPr>
                <p:spPr bwMode="auto">
                  <a:xfrm>
                    <a:off x="3746" y="3624"/>
                    <a:ext cx="1" cy="1"/>
                  </a:xfrm>
                  <a:custGeom>
                    <a:avLst/>
                    <a:gdLst>
                      <a:gd name="T0" fmla="*/ 0 w 4"/>
                      <a:gd name="T1" fmla="*/ 0 h 6"/>
                      <a:gd name="T2" fmla="*/ 3 w 4"/>
                      <a:gd name="T3" fmla="*/ 6 h 6"/>
                      <a:gd name="T4" fmla="*/ 4 w 4"/>
                      <a:gd name="T5" fmla="*/ 6 h 6"/>
                      <a:gd name="T6" fmla="*/ 0 60000 65536"/>
                      <a:gd name="T7" fmla="*/ 0 60000 65536"/>
                      <a:gd name="T8" fmla="*/ 0 60000 65536"/>
                      <a:gd name="T9" fmla="*/ 0 w 4"/>
                      <a:gd name="T10" fmla="*/ 0 h 6"/>
                      <a:gd name="T11" fmla="*/ 4 w 4"/>
                      <a:gd name="T12" fmla="*/ 6 h 6"/>
                    </a:gdLst>
                    <a:ahLst/>
                    <a:cxnLst>
                      <a:cxn ang="T6">
                        <a:pos x="T0" y="T1"/>
                      </a:cxn>
                      <a:cxn ang="T7">
                        <a:pos x="T2" y="T3"/>
                      </a:cxn>
                      <a:cxn ang="T8">
                        <a:pos x="T4" y="T5"/>
                      </a:cxn>
                    </a:cxnLst>
                    <a:rect l="T9" t="T10" r="T11" b="T12"/>
                    <a:pathLst>
                      <a:path w="4" h="6">
                        <a:moveTo>
                          <a:pt x="0" y="0"/>
                        </a:moveTo>
                        <a:lnTo>
                          <a:pt x="3" y="6"/>
                        </a:lnTo>
                        <a:lnTo>
                          <a:pt x="4" y="6"/>
                        </a:lnTo>
                      </a:path>
                    </a:pathLst>
                  </a:custGeom>
                  <a:noFill/>
                  <a:ln w="6350">
                    <a:solidFill>
                      <a:srgbClr val="0C0CFF"/>
                    </a:solidFill>
                    <a:prstDash val="solid"/>
                    <a:round/>
                    <a:headEnd/>
                    <a:tailEnd/>
                  </a:ln>
                </p:spPr>
                <p:txBody>
                  <a:bodyPr/>
                  <a:lstStyle/>
                  <a:p>
                    <a:endParaRPr lang="en-US"/>
                  </a:p>
                </p:txBody>
              </p:sp>
              <p:sp>
                <p:nvSpPr>
                  <p:cNvPr id="1906" name="Freeform 5817"/>
                  <p:cNvSpPr>
                    <a:spLocks/>
                  </p:cNvSpPr>
                  <p:nvPr/>
                </p:nvSpPr>
                <p:spPr bwMode="auto">
                  <a:xfrm>
                    <a:off x="3746" y="3625"/>
                    <a:ext cx="1" cy="1"/>
                  </a:xfrm>
                  <a:custGeom>
                    <a:avLst/>
                    <a:gdLst>
                      <a:gd name="T0" fmla="*/ 0 w 3"/>
                      <a:gd name="T1" fmla="*/ 0 h 6"/>
                      <a:gd name="T2" fmla="*/ 2 w 3"/>
                      <a:gd name="T3" fmla="*/ 6 h 6"/>
                      <a:gd name="T4" fmla="*/ 3 w 3"/>
                      <a:gd name="T5" fmla="*/ 6 h 6"/>
                      <a:gd name="T6" fmla="*/ 0 60000 65536"/>
                      <a:gd name="T7" fmla="*/ 0 60000 65536"/>
                      <a:gd name="T8" fmla="*/ 0 60000 65536"/>
                      <a:gd name="T9" fmla="*/ 0 w 3"/>
                      <a:gd name="T10" fmla="*/ 0 h 6"/>
                      <a:gd name="T11" fmla="*/ 3 w 3"/>
                      <a:gd name="T12" fmla="*/ 6 h 6"/>
                    </a:gdLst>
                    <a:ahLst/>
                    <a:cxnLst>
                      <a:cxn ang="T6">
                        <a:pos x="T0" y="T1"/>
                      </a:cxn>
                      <a:cxn ang="T7">
                        <a:pos x="T2" y="T3"/>
                      </a:cxn>
                      <a:cxn ang="T8">
                        <a:pos x="T4" y="T5"/>
                      </a:cxn>
                    </a:cxnLst>
                    <a:rect l="T9" t="T10" r="T11" b="T12"/>
                    <a:pathLst>
                      <a:path w="3" h="6">
                        <a:moveTo>
                          <a:pt x="0" y="0"/>
                        </a:moveTo>
                        <a:lnTo>
                          <a:pt x="2" y="6"/>
                        </a:lnTo>
                        <a:lnTo>
                          <a:pt x="3" y="6"/>
                        </a:lnTo>
                      </a:path>
                    </a:pathLst>
                  </a:custGeom>
                  <a:noFill/>
                  <a:ln w="6350">
                    <a:solidFill>
                      <a:srgbClr val="0C0CFF"/>
                    </a:solidFill>
                    <a:prstDash val="solid"/>
                    <a:round/>
                    <a:headEnd/>
                    <a:tailEnd/>
                  </a:ln>
                </p:spPr>
                <p:txBody>
                  <a:bodyPr/>
                  <a:lstStyle/>
                  <a:p>
                    <a:endParaRPr lang="en-US"/>
                  </a:p>
                </p:txBody>
              </p:sp>
              <p:sp>
                <p:nvSpPr>
                  <p:cNvPr id="1907" name="Freeform 5818"/>
                  <p:cNvSpPr>
                    <a:spLocks/>
                  </p:cNvSpPr>
                  <p:nvPr/>
                </p:nvSpPr>
                <p:spPr bwMode="auto">
                  <a:xfrm>
                    <a:off x="3747" y="3626"/>
                    <a:ext cx="1" cy="1"/>
                  </a:xfrm>
                  <a:custGeom>
                    <a:avLst/>
                    <a:gdLst>
                      <a:gd name="T0" fmla="*/ 0 w 4"/>
                      <a:gd name="T1" fmla="*/ 0 h 4"/>
                      <a:gd name="T2" fmla="*/ 3 w 4"/>
                      <a:gd name="T3" fmla="*/ 4 h 4"/>
                      <a:gd name="T4" fmla="*/ 4 w 4"/>
                      <a:gd name="T5" fmla="*/ 4 h 4"/>
                      <a:gd name="T6" fmla="*/ 0 60000 65536"/>
                      <a:gd name="T7" fmla="*/ 0 60000 65536"/>
                      <a:gd name="T8" fmla="*/ 0 60000 65536"/>
                      <a:gd name="T9" fmla="*/ 0 w 4"/>
                      <a:gd name="T10" fmla="*/ 0 h 4"/>
                      <a:gd name="T11" fmla="*/ 4 w 4"/>
                      <a:gd name="T12" fmla="*/ 4 h 4"/>
                    </a:gdLst>
                    <a:ahLst/>
                    <a:cxnLst>
                      <a:cxn ang="T6">
                        <a:pos x="T0" y="T1"/>
                      </a:cxn>
                      <a:cxn ang="T7">
                        <a:pos x="T2" y="T3"/>
                      </a:cxn>
                      <a:cxn ang="T8">
                        <a:pos x="T4" y="T5"/>
                      </a:cxn>
                    </a:cxnLst>
                    <a:rect l="T9" t="T10" r="T11" b="T12"/>
                    <a:pathLst>
                      <a:path w="4" h="4">
                        <a:moveTo>
                          <a:pt x="0" y="0"/>
                        </a:moveTo>
                        <a:lnTo>
                          <a:pt x="3" y="4"/>
                        </a:lnTo>
                        <a:lnTo>
                          <a:pt x="4" y="4"/>
                        </a:lnTo>
                      </a:path>
                    </a:pathLst>
                  </a:custGeom>
                  <a:noFill/>
                  <a:ln w="6350">
                    <a:solidFill>
                      <a:srgbClr val="0C0CFF"/>
                    </a:solidFill>
                    <a:prstDash val="solid"/>
                    <a:round/>
                    <a:headEnd/>
                    <a:tailEnd/>
                  </a:ln>
                </p:spPr>
                <p:txBody>
                  <a:bodyPr/>
                  <a:lstStyle/>
                  <a:p>
                    <a:endParaRPr lang="en-US"/>
                  </a:p>
                </p:txBody>
              </p:sp>
              <p:sp>
                <p:nvSpPr>
                  <p:cNvPr id="1908" name="Freeform 5819"/>
                  <p:cNvSpPr>
                    <a:spLocks/>
                  </p:cNvSpPr>
                  <p:nvPr/>
                </p:nvSpPr>
                <p:spPr bwMode="auto">
                  <a:xfrm>
                    <a:off x="3747" y="3627"/>
                    <a:ext cx="1" cy="1"/>
                  </a:xfrm>
                  <a:custGeom>
                    <a:avLst/>
                    <a:gdLst>
                      <a:gd name="T0" fmla="*/ 0 w 3"/>
                      <a:gd name="T1" fmla="*/ 0 h 3"/>
                      <a:gd name="T2" fmla="*/ 2 w 3"/>
                      <a:gd name="T3" fmla="*/ 3 h 3"/>
                      <a:gd name="T4" fmla="*/ 3 w 3"/>
                      <a:gd name="T5" fmla="*/ 3 h 3"/>
                      <a:gd name="T6" fmla="*/ 0 60000 65536"/>
                      <a:gd name="T7" fmla="*/ 0 60000 65536"/>
                      <a:gd name="T8" fmla="*/ 0 60000 65536"/>
                      <a:gd name="T9" fmla="*/ 0 w 3"/>
                      <a:gd name="T10" fmla="*/ 0 h 3"/>
                      <a:gd name="T11" fmla="*/ 3 w 3"/>
                      <a:gd name="T12" fmla="*/ 3 h 3"/>
                    </a:gdLst>
                    <a:ahLst/>
                    <a:cxnLst>
                      <a:cxn ang="T6">
                        <a:pos x="T0" y="T1"/>
                      </a:cxn>
                      <a:cxn ang="T7">
                        <a:pos x="T2" y="T3"/>
                      </a:cxn>
                      <a:cxn ang="T8">
                        <a:pos x="T4" y="T5"/>
                      </a:cxn>
                    </a:cxnLst>
                    <a:rect l="T9" t="T10" r="T11" b="T12"/>
                    <a:pathLst>
                      <a:path w="3" h="3">
                        <a:moveTo>
                          <a:pt x="0" y="0"/>
                        </a:moveTo>
                        <a:lnTo>
                          <a:pt x="2" y="3"/>
                        </a:lnTo>
                        <a:lnTo>
                          <a:pt x="3" y="3"/>
                        </a:lnTo>
                      </a:path>
                    </a:pathLst>
                  </a:custGeom>
                  <a:noFill/>
                  <a:ln w="6350">
                    <a:solidFill>
                      <a:srgbClr val="0C0CFF"/>
                    </a:solidFill>
                    <a:prstDash val="solid"/>
                    <a:round/>
                    <a:headEnd/>
                    <a:tailEnd/>
                  </a:ln>
                </p:spPr>
                <p:txBody>
                  <a:bodyPr/>
                  <a:lstStyle/>
                  <a:p>
                    <a:endParaRPr lang="en-US"/>
                  </a:p>
                </p:txBody>
              </p:sp>
              <p:sp>
                <p:nvSpPr>
                  <p:cNvPr id="1909" name="Freeform 5820"/>
                  <p:cNvSpPr>
                    <a:spLocks/>
                  </p:cNvSpPr>
                  <p:nvPr/>
                </p:nvSpPr>
                <p:spPr bwMode="auto">
                  <a:xfrm>
                    <a:off x="3748" y="3627"/>
                    <a:ext cx="1" cy="1"/>
                  </a:xfrm>
                  <a:custGeom>
                    <a:avLst/>
                    <a:gdLst>
                      <a:gd name="T0" fmla="*/ 0 w 4"/>
                      <a:gd name="T1" fmla="*/ 0 h 2"/>
                      <a:gd name="T2" fmla="*/ 3 w 4"/>
                      <a:gd name="T3" fmla="*/ 2 h 2"/>
                      <a:gd name="T4" fmla="*/ 4 w 4"/>
                      <a:gd name="T5" fmla="*/ 2 h 2"/>
                      <a:gd name="T6" fmla="*/ 0 60000 65536"/>
                      <a:gd name="T7" fmla="*/ 0 60000 65536"/>
                      <a:gd name="T8" fmla="*/ 0 60000 65536"/>
                      <a:gd name="T9" fmla="*/ 0 w 4"/>
                      <a:gd name="T10" fmla="*/ 0 h 2"/>
                      <a:gd name="T11" fmla="*/ 4 w 4"/>
                      <a:gd name="T12" fmla="*/ 2 h 2"/>
                    </a:gdLst>
                    <a:ahLst/>
                    <a:cxnLst>
                      <a:cxn ang="T6">
                        <a:pos x="T0" y="T1"/>
                      </a:cxn>
                      <a:cxn ang="T7">
                        <a:pos x="T2" y="T3"/>
                      </a:cxn>
                      <a:cxn ang="T8">
                        <a:pos x="T4" y="T5"/>
                      </a:cxn>
                    </a:cxnLst>
                    <a:rect l="T9" t="T10" r="T11" b="T12"/>
                    <a:pathLst>
                      <a:path w="4" h="2">
                        <a:moveTo>
                          <a:pt x="0" y="0"/>
                        </a:moveTo>
                        <a:lnTo>
                          <a:pt x="3" y="2"/>
                        </a:lnTo>
                        <a:lnTo>
                          <a:pt x="4" y="2"/>
                        </a:lnTo>
                      </a:path>
                    </a:pathLst>
                  </a:custGeom>
                  <a:noFill/>
                  <a:ln w="6350">
                    <a:solidFill>
                      <a:srgbClr val="0C0CFF"/>
                    </a:solidFill>
                    <a:prstDash val="solid"/>
                    <a:round/>
                    <a:headEnd/>
                    <a:tailEnd/>
                  </a:ln>
                </p:spPr>
                <p:txBody>
                  <a:bodyPr/>
                  <a:lstStyle/>
                  <a:p>
                    <a:endParaRPr lang="en-US"/>
                  </a:p>
                </p:txBody>
              </p:sp>
              <p:sp>
                <p:nvSpPr>
                  <p:cNvPr id="1910" name="Freeform 5821"/>
                  <p:cNvSpPr>
                    <a:spLocks/>
                  </p:cNvSpPr>
                  <p:nvPr/>
                </p:nvSpPr>
                <p:spPr bwMode="auto">
                  <a:xfrm>
                    <a:off x="3748" y="3628"/>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1911" name="Freeform 5822"/>
                  <p:cNvSpPr>
                    <a:spLocks/>
                  </p:cNvSpPr>
                  <p:nvPr/>
                </p:nvSpPr>
                <p:spPr bwMode="auto">
                  <a:xfrm>
                    <a:off x="3749" y="3628"/>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1912" name="Freeform 5823"/>
                  <p:cNvSpPr>
                    <a:spLocks/>
                  </p:cNvSpPr>
                  <p:nvPr/>
                </p:nvSpPr>
                <p:spPr bwMode="auto">
                  <a:xfrm>
                    <a:off x="3749" y="3627"/>
                    <a:ext cx="1" cy="1"/>
                  </a:xfrm>
                  <a:custGeom>
                    <a:avLst/>
                    <a:gdLst>
                      <a:gd name="T0" fmla="*/ 0 w 3"/>
                      <a:gd name="T1" fmla="*/ 3 h 3"/>
                      <a:gd name="T2" fmla="*/ 2 w 3"/>
                      <a:gd name="T3" fmla="*/ 0 h 3"/>
                      <a:gd name="T4" fmla="*/ 3 w 3"/>
                      <a:gd name="T5" fmla="*/ 0 h 3"/>
                      <a:gd name="T6" fmla="*/ 0 60000 65536"/>
                      <a:gd name="T7" fmla="*/ 0 60000 65536"/>
                      <a:gd name="T8" fmla="*/ 0 60000 65536"/>
                      <a:gd name="T9" fmla="*/ 0 w 3"/>
                      <a:gd name="T10" fmla="*/ 0 h 3"/>
                      <a:gd name="T11" fmla="*/ 3 w 3"/>
                      <a:gd name="T12" fmla="*/ 3 h 3"/>
                    </a:gdLst>
                    <a:ahLst/>
                    <a:cxnLst>
                      <a:cxn ang="T6">
                        <a:pos x="T0" y="T1"/>
                      </a:cxn>
                      <a:cxn ang="T7">
                        <a:pos x="T2" y="T3"/>
                      </a:cxn>
                      <a:cxn ang="T8">
                        <a:pos x="T4" y="T5"/>
                      </a:cxn>
                    </a:cxnLst>
                    <a:rect l="T9" t="T10" r="T11" b="T12"/>
                    <a:pathLst>
                      <a:path w="3" h="3">
                        <a:moveTo>
                          <a:pt x="0" y="3"/>
                        </a:moveTo>
                        <a:lnTo>
                          <a:pt x="2" y="0"/>
                        </a:lnTo>
                        <a:lnTo>
                          <a:pt x="3" y="0"/>
                        </a:lnTo>
                      </a:path>
                    </a:pathLst>
                  </a:custGeom>
                  <a:noFill/>
                  <a:ln w="6350">
                    <a:solidFill>
                      <a:srgbClr val="0C0CFF"/>
                    </a:solidFill>
                    <a:prstDash val="solid"/>
                    <a:round/>
                    <a:headEnd/>
                    <a:tailEnd/>
                  </a:ln>
                </p:spPr>
                <p:txBody>
                  <a:bodyPr/>
                  <a:lstStyle/>
                  <a:p>
                    <a:endParaRPr lang="en-US"/>
                  </a:p>
                </p:txBody>
              </p:sp>
              <p:sp>
                <p:nvSpPr>
                  <p:cNvPr id="1913" name="Freeform 5824"/>
                  <p:cNvSpPr>
                    <a:spLocks/>
                  </p:cNvSpPr>
                  <p:nvPr/>
                </p:nvSpPr>
                <p:spPr bwMode="auto">
                  <a:xfrm>
                    <a:off x="3749" y="3627"/>
                    <a:ext cx="1" cy="1"/>
                  </a:xfrm>
                  <a:custGeom>
                    <a:avLst/>
                    <a:gdLst>
                      <a:gd name="T0" fmla="*/ 0 w 4"/>
                      <a:gd name="T1" fmla="*/ 3 h 3"/>
                      <a:gd name="T2" fmla="*/ 3 w 4"/>
                      <a:gd name="T3" fmla="*/ 0 h 3"/>
                      <a:gd name="T4" fmla="*/ 4 w 4"/>
                      <a:gd name="T5" fmla="*/ 0 h 3"/>
                      <a:gd name="T6" fmla="*/ 0 60000 65536"/>
                      <a:gd name="T7" fmla="*/ 0 60000 65536"/>
                      <a:gd name="T8" fmla="*/ 0 60000 65536"/>
                      <a:gd name="T9" fmla="*/ 0 w 4"/>
                      <a:gd name="T10" fmla="*/ 0 h 3"/>
                      <a:gd name="T11" fmla="*/ 4 w 4"/>
                      <a:gd name="T12" fmla="*/ 3 h 3"/>
                    </a:gdLst>
                    <a:ahLst/>
                    <a:cxnLst>
                      <a:cxn ang="T6">
                        <a:pos x="T0" y="T1"/>
                      </a:cxn>
                      <a:cxn ang="T7">
                        <a:pos x="T2" y="T3"/>
                      </a:cxn>
                      <a:cxn ang="T8">
                        <a:pos x="T4" y="T5"/>
                      </a:cxn>
                    </a:cxnLst>
                    <a:rect l="T9" t="T10" r="T11" b="T12"/>
                    <a:pathLst>
                      <a:path w="4" h="3">
                        <a:moveTo>
                          <a:pt x="0" y="3"/>
                        </a:moveTo>
                        <a:lnTo>
                          <a:pt x="3" y="0"/>
                        </a:lnTo>
                        <a:lnTo>
                          <a:pt x="4" y="0"/>
                        </a:lnTo>
                      </a:path>
                    </a:pathLst>
                  </a:custGeom>
                  <a:noFill/>
                  <a:ln w="6350">
                    <a:solidFill>
                      <a:srgbClr val="0C0CFF"/>
                    </a:solidFill>
                    <a:prstDash val="solid"/>
                    <a:round/>
                    <a:headEnd/>
                    <a:tailEnd/>
                  </a:ln>
                </p:spPr>
                <p:txBody>
                  <a:bodyPr/>
                  <a:lstStyle/>
                  <a:p>
                    <a:endParaRPr lang="en-US"/>
                  </a:p>
                </p:txBody>
              </p:sp>
              <p:sp>
                <p:nvSpPr>
                  <p:cNvPr id="1914" name="Freeform 5825"/>
                  <p:cNvSpPr>
                    <a:spLocks/>
                  </p:cNvSpPr>
                  <p:nvPr/>
                </p:nvSpPr>
                <p:spPr bwMode="auto">
                  <a:xfrm>
                    <a:off x="3750" y="3626"/>
                    <a:ext cx="1" cy="1"/>
                  </a:xfrm>
                  <a:custGeom>
                    <a:avLst/>
                    <a:gdLst>
                      <a:gd name="T0" fmla="*/ 0 w 3"/>
                      <a:gd name="T1" fmla="*/ 4 h 4"/>
                      <a:gd name="T2" fmla="*/ 2 w 3"/>
                      <a:gd name="T3" fmla="*/ 0 h 4"/>
                      <a:gd name="T4" fmla="*/ 3 w 3"/>
                      <a:gd name="T5" fmla="*/ 0 h 4"/>
                      <a:gd name="T6" fmla="*/ 0 60000 65536"/>
                      <a:gd name="T7" fmla="*/ 0 60000 65536"/>
                      <a:gd name="T8" fmla="*/ 0 60000 65536"/>
                      <a:gd name="T9" fmla="*/ 0 w 3"/>
                      <a:gd name="T10" fmla="*/ 0 h 4"/>
                      <a:gd name="T11" fmla="*/ 3 w 3"/>
                      <a:gd name="T12" fmla="*/ 4 h 4"/>
                    </a:gdLst>
                    <a:ahLst/>
                    <a:cxnLst>
                      <a:cxn ang="T6">
                        <a:pos x="T0" y="T1"/>
                      </a:cxn>
                      <a:cxn ang="T7">
                        <a:pos x="T2" y="T3"/>
                      </a:cxn>
                      <a:cxn ang="T8">
                        <a:pos x="T4" y="T5"/>
                      </a:cxn>
                    </a:cxnLst>
                    <a:rect l="T9" t="T10" r="T11" b="T12"/>
                    <a:pathLst>
                      <a:path w="3" h="4">
                        <a:moveTo>
                          <a:pt x="0" y="4"/>
                        </a:moveTo>
                        <a:lnTo>
                          <a:pt x="2" y="0"/>
                        </a:lnTo>
                        <a:lnTo>
                          <a:pt x="3" y="0"/>
                        </a:lnTo>
                      </a:path>
                    </a:pathLst>
                  </a:custGeom>
                  <a:noFill/>
                  <a:ln w="6350">
                    <a:solidFill>
                      <a:srgbClr val="0C0CFF"/>
                    </a:solidFill>
                    <a:prstDash val="solid"/>
                    <a:round/>
                    <a:headEnd/>
                    <a:tailEnd/>
                  </a:ln>
                </p:spPr>
                <p:txBody>
                  <a:bodyPr/>
                  <a:lstStyle/>
                  <a:p>
                    <a:endParaRPr lang="en-US"/>
                  </a:p>
                </p:txBody>
              </p:sp>
              <p:sp>
                <p:nvSpPr>
                  <p:cNvPr id="1915" name="Freeform 5826"/>
                  <p:cNvSpPr>
                    <a:spLocks/>
                  </p:cNvSpPr>
                  <p:nvPr/>
                </p:nvSpPr>
                <p:spPr bwMode="auto">
                  <a:xfrm>
                    <a:off x="3750" y="3625"/>
                    <a:ext cx="1" cy="1"/>
                  </a:xfrm>
                  <a:custGeom>
                    <a:avLst/>
                    <a:gdLst>
                      <a:gd name="T0" fmla="*/ 0 w 4"/>
                      <a:gd name="T1" fmla="*/ 6 h 6"/>
                      <a:gd name="T2" fmla="*/ 3 w 4"/>
                      <a:gd name="T3" fmla="*/ 0 h 6"/>
                      <a:gd name="T4" fmla="*/ 4 w 4"/>
                      <a:gd name="T5" fmla="*/ 0 h 6"/>
                      <a:gd name="T6" fmla="*/ 0 60000 65536"/>
                      <a:gd name="T7" fmla="*/ 0 60000 65536"/>
                      <a:gd name="T8" fmla="*/ 0 60000 65536"/>
                      <a:gd name="T9" fmla="*/ 0 w 4"/>
                      <a:gd name="T10" fmla="*/ 0 h 6"/>
                      <a:gd name="T11" fmla="*/ 4 w 4"/>
                      <a:gd name="T12" fmla="*/ 6 h 6"/>
                    </a:gdLst>
                    <a:ahLst/>
                    <a:cxnLst>
                      <a:cxn ang="T6">
                        <a:pos x="T0" y="T1"/>
                      </a:cxn>
                      <a:cxn ang="T7">
                        <a:pos x="T2" y="T3"/>
                      </a:cxn>
                      <a:cxn ang="T8">
                        <a:pos x="T4" y="T5"/>
                      </a:cxn>
                    </a:cxnLst>
                    <a:rect l="T9" t="T10" r="T11" b="T12"/>
                    <a:pathLst>
                      <a:path w="4" h="6">
                        <a:moveTo>
                          <a:pt x="0" y="6"/>
                        </a:moveTo>
                        <a:lnTo>
                          <a:pt x="3" y="0"/>
                        </a:lnTo>
                        <a:lnTo>
                          <a:pt x="4" y="0"/>
                        </a:lnTo>
                      </a:path>
                    </a:pathLst>
                  </a:custGeom>
                  <a:noFill/>
                  <a:ln w="6350">
                    <a:solidFill>
                      <a:srgbClr val="0C0CFF"/>
                    </a:solidFill>
                    <a:prstDash val="solid"/>
                    <a:round/>
                    <a:headEnd/>
                    <a:tailEnd/>
                  </a:ln>
                </p:spPr>
                <p:txBody>
                  <a:bodyPr/>
                  <a:lstStyle/>
                  <a:p>
                    <a:endParaRPr lang="en-US"/>
                  </a:p>
                </p:txBody>
              </p:sp>
              <p:sp>
                <p:nvSpPr>
                  <p:cNvPr id="1916" name="Freeform 5827"/>
                  <p:cNvSpPr>
                    <a:spLocks/>
                  </p:cNvSpPr>
                  <p:nvPr/>
                </p:nvSpPr>
                <p:spPr bwMode="auto">
                  <a:xfrm>
                    <a:off x="3751" y="3623"/>
                    <a:ext cx="1" cy="2"/>
                  </a:xfrm>
                  <a:custGeom>
                    <a:avLst/>
                    <a:gdLst>
                      <a:gd name="T0" fmla="*/ 0 w 3"/>
                      <a:gd name="T1" fmla="*/ 8 h 8"/>
                      <a:gd name="T2" fmla="*/ 2 w 3"/>
                      <a:gd name="T3" fmla="*/ 0 h 8"/>
                      <a:gd name="T4" fmla="*/ 3 w 3"/>
                      <a:gd name="T5" fmla="*/ 0 h 8"/>
                      <a:gd name="T6" fmla="*/ 0 60000 65536"/>
                      <a:gd name="T7" fmla="*/ 0 60000 65536"/>
                      <a:gd name="T8" fmla="*/ 0 60000 65536"/>
                      <a:gd name="T9" fmla="*/ 0 w 3"/>
                      <a:gd name="T10" fmla="*/ 0 h 8"/>
                      <a:gd name="T11" fmla="*/ 3 w 3"/>
                      <a:gd name="T12" fmla="*/ 8 h 8"/>
                    </a:gdLst>
                    <a:ahLst/>
                    <a:cxnLst>
                      <a:cxn ang="T6">
                        <a:pos x="T0" y="T1"/>
                      </a:cxn>
                      <a:cxn ang="T7">
                        <a:pos x="T2" y="T3"/>
                      </a:cxn>
                      <a:cxn ang="T8">
                        <a:pos x="T4" y="T5"/>
                      </a:cxn>
                    </a:cxnLst>
                    <a:rect l="T9" t="T10" r="T11" b="T12"/>
                    <a:pathLst>
                      <a:path w="3" h="8">
                        <a:moveTo>
                          <a:pt x="0" y="8"/>
                        </a:moveTo>
                        <a:lnTo>
                          <a:pt x="2" y="0"/>
                        </a:lnTo>
                        <a:lnTo>
                          <a:pt x="3" y="0"/>
                        </a:lnTo>
                      </a:path>
                    </a:pathLst>
                  </a:custGeom>
                  <a:noFill/>
                  <a:ln w="6350">
                    <a:solidFill>
                      <a:srgbClr val="0C0CFF"/>
                    </a:solidFill>
                    <a:prstDash val="solid"/>
                    <a:round/>
                    <a:headEnd/>
                    <a:tailEnd/>
                  </a:ln>
                </p:spPr>
                <p:txBody>
                  <a:bodyPr/>
                  <a:lstStyle/>
                  <a:p>
                    <a:endParaRPr lang="en-US"/>
                  </a:p>
                </p:txBody>
              </p:sp>
              <p:sp>
                <p:nvSpPr>
                  <p:cNvPr id="1917" name="Freeform 5828"/>
                  <p:cNvSpPr>
                    <a:spLocks/>
                  </p:cNvSpPr>
                  <p:nvPr/>
                </p:nvSpPr>
                <p:spPr bwMode="auto">
                  <a:xfrm>
                    <a:off x="3751" y="3622"/>
                    <a:ext cx="1" cy="1"/>
                  </a:xfrm>
                  <a:custGeom>
                    <a:avLst/>
                    <a:gdLst>
                      <a:gd name="T0" fmla="*/ 0 w 4"/>
                      <a:gd name="T1" fmla="*/ 7 h 7"/>
                      <a:gd name="T2" fmla="*/ 3 w 4"/>
                      <a:gd name="T3" fmla="*/ 0 h 7"/>
                      <a:gd name="T4" fmla="*/ 4 w 4"/>
                      <a:gd name="T5" fmla="*/ 0 h 7"/>
                      <a:gd name="T6" fmla="*/ 0 60000 65536"/>
                      <a:gd name="T7" fmla="*/ 0 60000 65536"/>
                      <a:gd name="T8" fmla="*/ 0 60000 65536"/>
                      <a:gd name="T9" fmla="*/ 0 w 4"/>
                      <a:gd name="T10" fmla="*/ 0 h 7"/>
                      <a:gd name="T11" fmla="*/ 4 w 4"/>
                      <a:gd name="T12" fmla="*/ 7 h 7"/>
                    </a:gdLst>
                    <a:ahLst/>
                    <a:cxnLst>
                      <a:cxn ang="T6">
                        <a:pos x="T0" y="T1"/>
                      </a:cxn>
                      <a:cxn ang="T7">
                        <a:pos x="T2" y="T3"/>
                      </a:cxn>
                      <a:cxn ang="T8">
                        <a:pos x="T4" y="T5"/>
                      </a:cxn>
                    </a:cxnLst>
                    <a:rect l="T9" t="T10" r="T11" b="T12"/>
                    <a:pathLst>
                      <a:path w="4" h="7">
                        <a:moveTo>
                          <a:pt x="0" y="7"/>
                        </a:moveTo>
                        <a:lnTo>
                          <a:pt x="3" y="0"/>
                        </a:lnTo>
                        <a:lnTo>
                          <a:pt x="4" y="0"/>
                        </a:lnTo>
                      </a:path>
                    </a:pathLst>
                  </a:custGeom>
                  <a:noFill/>
                  <a:ln w="6350">
                    <a:solidFill>
                      <a:srgbClr val="0C0CFF"/>
                    </a:solidFill>
                    <a:prstDash val="solid"/>
                    <a:round/>
                    <a:headEnd/>
                    <a:tailEnd/>
                  </a:ln>
                </p:spPr>
                <p:txBody>
                  <a:bodyPr/>
                  <a:lstStyle/>
                  <a:p>
                    <a:endParaRPr lang="en-US"/>
                  </a:p>
                </p:txBody>
              </p:sp>
              <p:sp>
                <p:nvSpPr>
                  <p:cNvPr id="1918" name="Freeform 5829"/>
                  <p:cNvSpPr>
                    <a:spLocks/>
                  </p:cNvSpPr>
                  <p:nvPr/>
                </p:nvSpPr>
                <p:spPr bwMode="auto">
                  <a:xfrm>
                    <a:off x="3752" y="3621"/>
                    <a:ext cx="1" cy="1"/>
                  </a:xfrm>
                  <a:custGeom>
                    <a:avLst/>
                    <a:gdLst>
                      <a:gd name="T0" fmla="*/ 0 w 3"/>
                      <a:gd name="T1" fmla="*/ 7 h 7"/>
                      <a:gd name="T2" fmla="*/ 2 w 3"/>
                      <a:gd name="T3" fmla="*/ 0 h 7"/>
                      <a:gd name="T4" fmla="*/ 3 w 3"/>
                      <a:gd name="T5" fmla="*/ 0 h 7"/>
                      <a:gd name="T6" fmla="*/ 0 60000 65536"/>
                      <a:gd name="T7" fmla="*/ 0 60000 65536"/>
                      <a:gd name="T8" fmla="*/ 0 60000 65536"/>
                      <a:gd name="T9" fmla="*/ 0 w 3"/>
                      <a:gd name="T10" fmla="*/ 0 h 7"/>
                      <a:gd name="T11" fmla="*/ 3 w 3"/>
                      <a:gd name="T12" fmla="*/ 7 h 7"/>
                    </a:gdLst>
                    <a:ahLst/>
                    <a:cxnLst>
                      <a:cxn ang="T6">
                        <a:pos x="T0" y="T1"/>
                      </a:cxn>
                      <a:cxn ang="T7">
                        <a:pos x="T2" y="T3"/>
                      </a:cxn>
                      <a:cxn ang="T8">
                        <a:pos x="T4" y="T5"/>
                      </a:cxn>
                    </a:cxnLst>
                    <a:rect l="T9" t="T10" r="T11" b="T12"/>
                    <a:pathLst>
                      <a:path w="3" h="7">
                        <a:moveTo>
                          <a:pt x="0" y="7"/>
                        </a:moveTo>
                        <a:lnTo>
                          <a:pt x="2" y="0"/>
                        </a:lnTo>
                        <a:lnTo>
                          <a:pt x="3" y="0"/>
                        </a:lnTo>
                      </a:path>
                    </a:pathLst>
                  </a:custGeom>
                  <a:noFill/>
                  <a:ln w="6350">
                    <a:solidFill>
                      <a:srgbClr val="0C0CFF"/>
                    </a:solidFill>
                    <a:prstDash val="solid"/>
                    <a:round/>
                    <a:headEnd/>
                    <a:tailEnd/>
                  </a:ln>
                </p:spPr>
                <p:txBody>
                  <a:bodyPr/>
                  <a:lstStyle/>
                  <a:p>
                    <a:endParaRPr lang="en-US"/>
                  </a:p>
                </p:txBody>
              </p:sp>
              <p:sp>
                <p:nvSpPr>
                  <p:cNvPr id="1919" name="Freeform 5830"/>
                  <p:cNvSpPr>
                    <a:spLocks/>
                  </p:cNvSpPr>
                  <p:nvPr/>
                </p:nvSpPr>
                <p:spPr bwMode="auto">
                  <a:xfrm>
                    <a:off x="3752" y="3619"/>
                    <a:ext cx="1" cy="2"/>
                  </a:xfrm>
                  <a:custGeom>
                    <a:avLst/>
                    <a:gdLst>
                      <a:gd name="T0" fmla="*/ 0 w 4"/>
                      <a:gd name="T1" fmla="*/ 9 h 9"/>
                      <a:gd name="T2" fmla="*/ 3 w 4"/>
                      <a:gd name="T3" fmla="*/ 0 h 9"/>
                      <a:gd name="T4" fmla="*/ 4 w 4"/>
                      <a:gd name="T5" fmla="*/ 0 h 9"/>
                      <a:gd name="T6" fmla="*/ 0 60000 65536"/>
                      <a:gd name="T7" fmla="*/ 0 60000 65536"/>
                      <a:gd name="T8" fmla="*/ 0 60000 65536"/>
                      <a:gd name="T9" fmla="*/ 0 w 4"/>
                      <a:gd name="T10" fmla="*/ 0 h 9"/>
                      <a:gd name="T11" fmla="*/ 4 w 4"/>
                      <a:gd name="T12" fmla="*/ 9 h 9"/>
                    </a:gdLst>
                    <a:ahLst/>
                    <a:cxnLst>
                      <a:cxn ang="T6">
                        <a:pos x="T0" y="T1"/>
                      </a:cxn>
                      <a:cxn ang="T7">
                        <a:pos x="T2" y="T3"/>
                      </a:cxn>
                      <a:cxn ang="T8">
                        <a:pos x="T4" y="T5"/>
                      </a:cxn>
                    </a:cxnLst>
                    <a:rect l="T9" t="T10" r="T11" b="T12"/>
                    <a:pathLst>
                      <a:path w="4" h="9">
                        <a:moveTo>
                          <a:pt x="0" y="9"/>
                        </a:moveTo>
                        <a:lnTo>
                          <a:pt x="3" y="0"/>
                        </a:lnTo>
                        <a:lnTo>
                          <a:pt x="4" y="0"/>
                        </a:lnTo>
                      </a:path>
                    </a:pathLst>
                  </a:custGeom>
                  <a:noFill/>
                  <a:ln w="6350">
                    <a:solidFill>
                      <a:srgbClr val="0C0CFF"/>
                    </a:solidFill>
                    <a:prstDash val="solid"/>
                    <a:round/>
                    <a:headEnd/>
                    <a:tailEnd/>
                  </a:ln>
                </p:spPr>
                <p:txBody>
                  <a:bodyPr/>
                  <a:lstStyle/>
                  <a:p>
                    <a:endParaRPr lang="en-US"/>
                  </a:p>
                </p:txBody>
              </p:sp>
              <p:sp>
                <p:nvSpPr>
                  <p:cNvPr id="1920" name="Freeform 5831"/>
                  <p:cNvSpPr>
                    <a:spLocks/>
                  </p:cNvSpPr>
                  <p:nvPr/>
                </p:nvSpPr>
                <p:spPr bwMode="auto">
                  <a:xfrm>
                    <a:off x="3753" y="3617"/>
                    <a:ext cx="1" cy="2"/>
                  </a:xfrm>
                  <a:custGeom>
                    <a:avLst/>
                    <a:gdLst>
                      <a:gd name="T0" fmla="*/ 0 w 3"/>
                      <a:gd name="T1" fmla="*/ 11 h 11"/>
                      <a:gd name="T2" fmla="*/ 2 w 3"/>
                      <a:gd name="T3" fmla="*/ 0 h 11"/>
                      <a:gd name="T4" fmla="*/ 3 w 3"/>
                      <a:gd name="T5" fmla="*/ 0 h 11"/>
                      <a:gd name="T6" fmla="*/ 0 60000 65536"/>
                      <a:gd name="T7" fmla="*/ 0 60000 65536"/>
                      <a:gd name="T8" fmla="*/ 0 60000 65536"/>
                      <a:gd name="T9" fmla="*/ 0 w 3"/>
                      <a:gd name="T10" fmla="*/ 0 h 11"/>
                      <a:gd name="T11" fmla="*/ 3 w 3"/>
                      <a:gd name="T12" fmla="*/ 11 h 11"/>
                    </a:gdLst>
                    <a:ahLst/>
                    <a:cxnLst>
                      <a:cxn ang="T6">
                        <a:pos x="T0" y="T1"/>
                      </a:cxn>
                      <a:cxn ang="T7">
                        <a:pos x="T2" y="T3"/>
                      </a:cxn>
                      <a:cxn ang="T8">
                        <a:pos x="T4" y="T5"/>
                      </a:cxn>
                    </a:cxnLst>
                    <a:rect l="T9" t="T10" r="T11" b="T12"/>
                    <a:pathLst>
                      <a:path w="3" h="11">
                        <a:moveTo>
                          <a:pt x="0" y="11"/>
                        </a:moveTo>
                        <a:lnTo>
                          <a:pt x="2" y="0"/>
                        </a:lnTo>
                        <a:lnTo>
                          <a:pt x="3" y="0"/>
                        </a:lnTo>
                      </a:path>
                    </a:pathLst>
                  </a:custGeom>
                  <a:noFill/>
                  <a:ln w="6350">
                    <a:solidFill>
                      <a:srgbClr val="0C0CFF"/>
                    </a:solidFill>
                    <a:prstDash val="solid"/>
                    <a:round/>
                    <a:headEnd/>
                    <a:tailEnd/>
                  </a:ln>
                </p:spPr>
                <p:txBody>
                  <a:bodyPr/>
                  <a:lstStyle/>
                  <a:p>
                    <a:endParaRPr lang="en-US"/>
                  </a:p>
                </p:txBody>
              </p:sp>
              <p:sp>
                <p:nvSpPr>
                  <p:cNvPr id="1921" name="Freeform 5832"/>
                  <p:cNvSpPr>
                    <a:spLocks/>
                  </p:cNvSpPr>
                  <p:nvPr/>
                </p:nvSpPr>
                <p:spPr bwMode="auto">
                  <a:xfrm>
                    <a:off x="3753" y="3615"/>
                    <a:ext cx="1" cy="2"/>
                  </a:xfrm>
                  <a:custGeom>
                    <a:avLst/>
                    <a:gdLst>
                      <a:gd name="T0" fmla="*/ 0 w 4"/>
                      <a:gd name="T1" fmla="*/ 12 h 12"/>
                      <a:gd name="T2" fmla="*/ 3 w 4"/>
                      <a:gd name="T3" fmla="*/ 0 h 12"/>
                      <a:gd name="T4" fmla="*/ 4 w 4"/>
                      <a:gd name="T5" fmla="*/ 0 h 12"/>
                      <a:gd name="T6" fmla="*/ 0 60000 65536"/>
                      <a:gd name="T7" fmla="*/ 0 60000 65536"/>
                      <a:gd name="T8" fmla="*/ 0 60000 65536"/>
                      <a:gd name="T9" fmla="*/ 0 w 4"/>
                      <a:gd name="T10" fmla="*/ 0 h 12"/>
                      <a:gd name="T11" fmla="*/ 4 w 4"/>
                      <a:gd name="T12" fmla="*/ 12 h 12"/>
                    </a:gdLst>
                    <a:ahLst/>
                    <a:cxnLst>
                      <a:cxn ang="T6">
                        <a:pos x="T0" y="T1"/>
                      </a:cxn>
                      <a:cxn ang="T7">
                        <a:pos x="T2" y="T3"/>
                      </a:cxn>
                      <a:cxn ang="T8">
                        <a:pos x="T4" y="T5"/>
                      </a:cxn>
                    </a:cxnLst>
                    <a:rect l="T9" t="T10" r="T11" b="T12"/>
                    <a:pathLst>
                      <a:path w="4" h="12">
                        <a:moveTo>
                          <a:pt x="0" y="12"/>
                        </a:moveTo>
                        <a:lnTo>
                          <a:pt x="3" y="0"/>
                        </a:lnTo>
                        <a:lnTo>
                          <a:pt x="4" y="0"/>
                        </a:lnTo>
                      </a:path>
                    </a:pathLst>
                  </a:custGeom>
                  <a:noFill/>
                  <a:ln w="6350">
                    <a:solidFill>
                      <a:srgbClr val="0C0CFF"/>
                    </a:solidFill>
                    <a:prstDash val="solid"/>
                    <a:round/>
                    <a:headEnd/>
                    <a:tailEnd/>
                  </a:ln>
                </p:spPr>
                <p:txBody>
                  <a:bodyPr/>
                  <a:lstStyle/>
                  <a:p>
                    <a:endParaRPr lang="en-US"/>
                  </a:p>
                </p:txBody>
              </p:sp>
              <p:sp>
                <p:nvSpPr>
                  <p:cNvPr id="1922" name="Freeform 5833"/>
                  <p:cNvSpPr>
                    <a:spLocks/>
                  </p:cNvSpPr>
                  <p:nvPr/>
                </p:nvSpPr>
                <p:spPr bwMode="auto">
                  <a:xfrm>
                    <a:off x="3754" y="3612"/>
                    <a:ext cx="1" cy="3"/>
                  </a:xfrm>
                  <a:custGeom>
                    <a:avLst/>
                    <a:gdLst>
                      <a:gd name="T0" fmla="*/ 0 w 3"/>
                      <a:gd name="T1" fmla="*/ 13 h 13"/>
                      <a:gd name="T2" fmla="*/ 2 w 3"/>
                      <a:gd name="T3" fmla="*/ 0 h 13"/>
                      <a:gd name="T4" fmla="*/ 3 w 3"/>
                      <a:gd name="T5" fmla="*/ 0 h 13"/>
                      <a:gd name="T6" fmla="*/ 0 60000 65536"/>
                      <a:gd name="T7" fmla="*/ 0 60000 65536"/>
                      <a:gd name="T8" fmla="*/ 0 60000 65536"/>
                      <a:gd name="T9" fmla="*/ 0 w 3"/>
                      <a:gd name="T10" fmla="*/ 0 h 13"/>
                      <a:gd name="T11" fmla="*/ 3 w 3"/>
                      <a:gd name="T12" fmla="*/ 13 h 13"/>
                    </a:gdLst>
                    <a:ahLst/>
                    <a:cxnLst>
                      <a:cxn ang="T6">
                        <a:pos x="T0" y="T1"/>
                      </a:cxn>
                      <a:cxn ang="T7">
                        <a:pos x="T2" y="T3"/>
                      </a:cxn>
                      <a:cxn ang="T8">
                        <a:pos x="T4" y="T5"/>
                      </a:cxn>
                    </a:cxnLst>
                    <a:rect l="T9" t="T10" r="T11" b="T12"/>
                    <a:pathLst>
                      <a:path w="3" h="13">
                        <a:moveTo>
                          <a:pt x="0" y="13"/>
                        </a:moveTo>
                        <a:lnTo>
                          <a:pt x="2" y="0"/>
                        </a:lnTo>
                        <a:lnTo>
                          <a:pt x="3" y="0"/>
                        </a:lnTo>
                      </a:path>
                    </a:pathLst>
                  </a:custGeom>
                  <a:noFill/>
                  <a:ln w="6350">
                    <a:solidFill>
                      <a:srgbClr val="0C0CFF"/>
                    </a:solidFill>
                    <a:prstDash val="solid"/>
                    <a:round/>
                    <a:headEnd/>
                    <a:tailEnd/>
                  </a:ln>
                </p:spPr>
                <p:txBody>
                  <a:bodyPr/>
                  <a:lstStyle/>
                  <a:p>
                    <a:endParaRPr lang="en-US"/>
                  </a:p>
                </p:txBody>
              </p:sp>
              <p:sp>
                <p:nvSpPr>
                  <p:cNvPr id="1923" name="Freeform 5834"/>
                  <p:cNvSpPr>
                    <a:spLocks/>
                  </p:cNvSpPr>
                  <p:nvPr/>
                </p:nvSpPr>
                <p:spPr bwMode="auto">
                  <a:xfrm>
                    <a:off x="3754" y="3609"/>
                    <a:ext cx="1" cy="3"/>
                  </a:xfrm>
                  <a:custGeom>
                    <a:avLst/>
                    <a:gdLst>
                      <a:gd name="T0" fmla="*/ 0 w 4"/>
                      <a:gd name="T1" fmla="*/ 15 h 15"/>
                      <a:gd name="T2" fmla="*/ 3 w 4"/>
                      <a:gd name="T3" fmla="*/ 0 h 15"/>
                      <a:gd name="T4" fmla="*/ 4 w 4"/>
                      <a:gd name="T5" fmla="*/ 0 h 15"/>
                      <a:gd name="T6" fmla="*/ 0 60000 65536"/>
                      <a:gd name="T7" fmla="*/ 0 60000 65536"/>
                      <a:gd name="T8" fmla="*/ 0 60000 65536"/>
                      <a:gd name="T9" fmla="*/ 0 w 4"/>
                      <a:gd name="T10" fmla="*/ 0 h 15"/>
                      <a:gd name="T11" fmla="*/ 4 w 4"/>
                      <a:gd name="T12" fmla="*/ 15 h 15"/>
                    </a:gdLst>
                    <a:ahLst/>
                    <a:cxnLst>
                      <a:cxn ang="T6">
                        <a:pos x="T0" y="T1"/>
                      </a:cxn>
                      <a:cxn ang="T7">
                        <a:pos x="T2" y="T3"/>
                      </a:cxn>
                      <a:cxn ang="T8">
                        <a:pos x="T4" y="T5"/>
                      </a:cxn>
                    </a:cxnLst>
                    <a:rect l="T9" t="T10" r="T11" b="T12"/>
                    <a:pathLst>
                      <a:path w="4" h="15">
                        <a:moveTo>
                          <a:pt x="0" y="15"/>
                        </a:moveTo>
                        <a:lnTo>
                          <a:pt x="3" y="0"/>
                        </a:lnTo>
                        <a:lnTo>
                          <a:pt x="4" y="0"/>
                        </a:lnTo>
                      </a:path>
                    </a:pathLst>
                  </a:custGeom>
                  <a:noFill/>
                  <a:ln w="6350">
                    <a:solidFill>
                      <a:srgbClr val="0C0CFF"/>
                    </a:solidFill>
                    <a:prstDash val="solid"/>
                    <a:round/>
                    <a:headEnd/>
                    <a:tailEnd/>
                  </a:ln>
                </p:spPr>
                <p:txBody>
                  <a:bodyPr/>
                  <a:lstStyle/>
                  <a:p>
                    <a:endParaRPr lang="en-US"/>
                  </a:p>
                </p:txBody>
              </p:sp>
              <p:sp>
                <p:nvSpPr>
                  <p:cNvPr id="1924" name="Freeform 5835"/>
                  <p:cNvSpPr>
                    <a:spLocks/>
                  </p:cNvSpPr>
                  <p:nvPr/>
                </p:nvSpPr>
                <p:spPr bwMode="auto">
                  <a:xfrm>
                    <a:off x="3755" y="3607"/>
                    <a:ext cx="1" cy="2"/>
                  </a:xfrm>
                  <a:custGeom>
                    <a:avLst/>
                    <a:gdLst>
                      <a:gd name="T0" fmla="*/ 0 w 3"/>
                      <a:gd name="T1" fmla="*/ 15 h 15"/>
                      <a:gd name="T2" fmla="*/ 2 w 3"/>
                      <a:gd name="T3" fmla="*/ 0 h 15"/>
                      <a:gd name="T4" fmla="*/ 3 w 3"/>
                      <a:gd name="T5" fmla="*/ 0 h 15"/>
                      <a:gd name="T6" fmla="*/ 0 60000 65536"/>
                      <a:gd name="T7" fmla="*/ 0 60000 65536"/>
                      <a:gd name="T8" fmla="*/ 0 60000 65536"/>
                      <a:gd name="T9" fmla="*/ 0 w 3"/>
                      <a:gd name="T10" fmla="*/ 0 h 15"/>
                      <a:gd name="T11" fmla="*/ 3 w 3"/>
                      <a:gd name="T12" fmla="*/ 15 h 15"/>
                    </a:gdLst>
                    <a:ahLst/>
                    <a:cxnLst>
                      <a:cxn ang="T6">
                        <a:pos x="T0" y="T1"/>
                      </a:cxn>
                      <a:cxn ang="T7">
                        <a:pos x="T2" y="T3"/>
                      </a:cxn>
                      <a:cxn ang="T8">
                        <a:pos x="T4" y="T5"/>
                      </a:cxn>
                    </a:cxnLst>
                    <a:rect l="T9" t="T10" r="T11" b="T12"/>
                    <a:pathLst>
                      <a:path w="3" h="15">
                        <a:moveTo>
                          <a:pt x="0" y="15"/>
                        </a:moveTo>
                        <a:lnTo>
                          <a:pt x="2" y="0"/>
                        </a:lnTo>
                        <a:lnTo>
                          <a:pt x="3" y="0"/>
                        </a:lnTo>
                      </a:path>
                    </a:pathLst>
                  </a:custGeom>
                  <a:noFill/>
                  <a:ln w="6350">
                    <a:solidFill>
                      <a:srgbClr val="0C0CFF"/>
                    </a:solidFill>
                    <a:prstDash val="solid"/>
                    <a:round/>
                    <a:headEnd/>
                    <a:tailEnd/>
                  </a:ln>
                </p:spPr>
                <p:txBody>
                  <a:bodyPr/>
                  <a:lstStyle/>
                  <a:p>
                    <a:endParaRPr lang="en-US"/>
                  </a:p>
                </p:txBody>
              </p:sp>
              <p:sp>
                <p:nvSpPr>
                  <p:cNvPr id="1925" name="Freeform 5836"/>
                  <p:cNvSpPr>
                    <a:spLocks/>
                  </p:cNvSpPr>
                  <p:nvPr/>
                </p:nvSpPr>
                <p:spPr bwMode="auto">
                  <a:xfrm>
                    <a:off x="3755" y="3604"/>
                    <a:ext cx="1" cy="3"/>
                  </a:xfrm>
                  <a:custGeom>
                    <a:avLst/>
                    <a:gdLst>
                      <a:gd name="T0" fmla="*/ 0 w 4"/>
                      <a:gd name="T1" fmla="*/ 15 h 15"/>
                      <a:gd name="T2" fmla="*/ 3 w 4"/>
                      <a:gd name="T3" fmla="*/ 0 h 15"/>
                      <a:gd name="T4" fmla="*/ 4 w 4"/>
                      <a:gd name="T5" fmla="*/ 0 h 15"/>
                      <a:gd name="T6" fmla="*/ 0 60000 65536"/>
                      <a:gd name="T7" fmla="*/ 0 60000 65536"/>
                      <a:gd name="T8" fmla="*/ 0 60000 65536"/>
                      <a:gd name="T9" fmla="*/ 0 w 4"/>
                      <a:gd name="T10" fmla="*/ 0 h 15"/>
                      <a:gd name="T11" fmla="*/ 4 w 4"/>
                      <a:gd name="T12" fmla="*/ 15 h 15"/>
                    </a:gdLst>
                    <a:ahLst/>
                    <a:cxnLst>
                      <a:cxn ang="T6">
                        <a:pos x="T0" y="T1"/>
                      </a:cxn>
                      <a:cxn ang="T7">
                        <a:pos x="T2" y="T3"/>
                      </a:cxn>
                      <a:cxn ang="T8">
                        <a:pos x="T4" y="T5"/>
                      </a:cxn>
                    </a:cxnLst>
                    <a:rect l="T9" t="T10" r="T11" b="T12"/>
                    <a:pathLst>
                      <a:path w="4" h="15">
                        <a:moveTo>
                          <a:pt x="0" y="15"/>
                        </a:moveTo>
                        <a:lnTo>
                          <a:pt x="3" y="0"/>
                        </a:lnTo>
                        <a:lnTo>
                          <a:pt x="4" y="0"/>
                        </a:lnTo>
                      </a:path>
                    </a:pathLst>
                  </a:custGeom>
                  <a:noFill/>
                  <a:ln w="6350">
                    <a:solidFill>
                      <a:srgbClr val="0C0CFF"/>
                    </a:solidFill>
                    <a:prstDash val="solid"/>
                    <a:round/>
                    <a:headEnd/>
                    <a:tailEnd/>
                  </a:ln>
                </p:spPr>
                <p:txBody>
                  <a:bodyPr/>
                  <a:lstStyle/>
                  <a:p>
                    <a:endParaRPr lang="en-US"/>
                  </a:p>
                </p:txBody>
              </p:sp>
              <p:sp>
                <p:nvSpPr>
                  <p:cNvPr id="1926" name="Freeform 5837"/>
                  <p:cNvSpPr>
                    <a:spLocks/>
                  </p:cNvSpPr>
                  <p:nvPr/>
                </p:nvSpPr>
                <p:spPr bwMode="auto">
                  <a:xfrm>
                    <a:off x="3756" y="3601"/>
                    <a:ext cx="1" cy="3"/>
                  </a:xfrm>
                  <a:custGeom>
                    <a:avLst/>
                    <a:gdLst>
                      <a:gd name="T0" fmla="*/ 0 w 3"/>
                      <a:gd name="T1" fmla="*/ 17 h 17"/>
                      <a:gd name="T2" fmla="*/ 2 w 3"/>
                      <a:gd name="T3" fmla="*/ 0 h 17"/>
                      <a:gd name="T4" fmla="*/ 3 w 3"/>
                      <a:gd name="T5" fmla="*/ 0 h 17"/>
                      <a:gd name="T6" fmla="*/ 0 60000 65536"/>
                      <a:gd name="T7" fmla="*/ 0 60000 65536"/>
                      <a:gd name="T8" fmla="*/ 0 60000 65536"/>
                      <a:gd name="T9" fmla="*/ 0 w 3"/>
                      <a:gd name="T10" fmla="*/ 0 h 17"/>
                      <a:gd name="T11" fmla="*/ 3 w 3"/>
                      <a:gd name="T12" fmla="*/ 17 h 17"/>
                    </a:gdLst>
                    <a:ahLst/>
                    <a:cxnLst>
                      <a:cxn ang="T6">
                        <a:pos x="T0" y="T1"/>
                      </a:cxn>
                      <a:cxn ang="T7">
                        <a:pos x="T2" y="T3"/>
                      </a:cxn>
                      <a:cxn ang="T8">
                        <a:pos x="T4" y="T5"/>
                      </a:cxn>
                    </a:cxnLst>
                    <a:rect l="T9" t="T10" r="T11" b="T12"/>
                    <a:pathLst>
                      <a:path w="3" h="17">
                        <a:moveTo>
                          <a:pt x="0" y="17"/>
                        </a:moveTo>
                        <a:lnTo>
                          <a:pt x="2" y="0"/>
                        </a:lnTo>
                        <a:lnTo>
                          <a:pt x="3" y="0"/>
                        </a:lnTo>
                      </a:path>
                    </a:pathLst>
                  </a:custGeom>
                  <a:noFill/>
                  <a:ln w="6350">
                    <a:solidFill>
                      <a:srgbClr val="0C0CFF"/>
                    </a:solidFill>
                    <a:prstDash val="solid"/>
                    <a:round/>
                    <a:headEnd/>
                    <a:tailEnd/>
                  </a:ln>
                </p:spPr>
                <p:txBody>
                  <a:bodyPr/>
                  <a:lstStyle/>
                  <a:p>
                    <a:endParaRPr lang="en-US"/>
                  </a:p>
                </p:txBody>
              </p:sp>
              <p:sp>
                <p:nvSpPr>
                  <p:cNvPr id="1927" name="Freeform 5838"/>
                  <p:cNvSpPr>
                    <a:spLocks/>
                  </p:cNvSpPr>
                  <p:nvPr/>
                </p:nvSpPr>
                <p:spPr bwMode="auto">
                  <a:xfrm>
                    <a:off x="3756" y="3597"/>
                    <a:ext cx="1" cy="4"/>
                  </a:xfrm>
                  <a:custGeom>
                    <a:avLst/>
                    <a:gdLst>
                      <a:gd name="T0" fmla="*/ 0 w 4"/>
                      <a:gd name="T1" fmla="*/ 17 h 17"/>
                      <a:gd name="T2" fmla="*/ 3 w 4"/>
                      <a:gd name="T3" fmla="*/ 0 h 17"/>
                      <a:gd name="T4" fmla="*/ 4 w 4"/>
                      <a:gd name="T5" fmla="*/ 0 h 17"/>
                      <a:gd name="T6" fmla="*/ 0 60000 65536"/>
                      <a:gd name="T7" fmla="*/ 0 60000 65536"/>
                      <a:gd name="T8" fmla="*/ 0 60000 65536"/>
                      <a:gd name="T9" fmla="*/ 0 w 4"/>
                      <a:gd name="T10" fmla="*/ 0 h 17"/>
                      <a:gd name="T11" fmla="*/ 4 w 4"/>
                      <a:gd name="T12" fmla="*/ 17 h 17"/>
                    </a:gdLst>
                    <a:ahLst/>
                    <a:cxnLst>
                      <a:cxn ang="T6">
                        <a:pos x="T0" y="T1"/>
                      </a:cxn>
                      <a:cxn ang="T7">
                        <a:pos x="T2" y="T3"/>
                      </a:cxn>
                      <a:cxn ang="T8">
                        <a:pos x="T4" y="T5"/>
                      </a:cxn>
                    </a:cxnLst>
                    <a:rect l="T9" t="T10" r="T11" b="T12"/>
                    <a:pathLst>
                      <a:path w="4" h="17">
                        <a:moveTo>
                          <a:pt x="0" y="17"/>
                        </a:moveTo>
                        <a:lnTo>
                          <a:pt x="3" y="0"/>
                        </a:lnTo>
                        <a:lnTo>
                          <a:pt x="4" y="0"/>
                        </a:lnTo>
                      </a:path>
                    </a:pathLst>
                  </a:custGeom>
                  <a:noFill/>
                  <a:ln w="6350">
                    <a:solidFill>
                      <a:srgbClr val="0C0CFF"/>
                    </a:solidFill>
                    <a:prstDash val="solid"/>
                    <a:round/>
                    <a:headEnd/>
                    <a:tailEnd/>
                  </a:ln>
                </p:spPr>
                <p:txBody>
                  <a:bodyPr/>
                  <a:lstStyle/>
                  <a:p>
                    <a:endParaRPr lang="en-US"/>
                  </a:p>
                </p:txBody>
              </p:sp>
              <p:sp>
                <p:nvSpPr>
                  <p:cNvPr id="1928" name="Freeform 5839"/>
                  <p:cNvSpPr>
                    <a:spLocks/>
                  </p:cNvSpPr>
                  <p:nvPr/>
                </p:nvSpPr>
                <p:spPr bwMode="auto">
                  <a:xfrm>
                    <a:off x="3757" y="3594"/>
                    <a:ext cx="1" cy="3"/>
                  </a:xfrm>
                  <a:custGeom>
                    <a:avLst/>
                    <a:gdLst>
                      <a:gd name="T0" fmla="*/ 0 w 3"/>
                      <a:gd name="T1" fmla="*/ 19 h 19"/>
                      <a:gd name="T2" fmla="*/ 2 w 3"/>
                      <a:gd name="T3" fmla="*/ 0 h 19"/>
                      <a:gd name="T4" fmla="*/ 3 w 3"/>
                      <a:gd name="T5" fmla="*/ 0 h 19"/>
                      <a:gd name="T6" fmla="*/ 0 60000 65536"/>
                      <a:gd name="T7" fmla="*/ 0 60000 65536"/>
                      <a:gd name="T8" fmla="*/ 0 60000 65536"/>
                      <a:gd name="T9" fmla="*/ 0 w 3"/>
                      <a:gd name="T10" fmla="*/ 0 h 19"/>
                      <a:gd name="T11" fmla="*/ 3 w 3"/>
                      <a:gd name="T12" fmla="*/ 19 h 19"/>
                    </a:gdLst>
                    <a:ahLst/>
                    <a:cxnLst>
                      <a:cxn ang="T6">
                        <a:pos x="T0" y="T1"/>
                      </a:cxn>
                      <a:cxn ang="T7">
                        <a:pos x="T2" y="T3"/>
                      </a:cxn>
                      <a:cxn ang="T8">
                        <a:pos x="T4" y="T5"/>
                      </a:cxn>
                    </a:cxnLst>
                    <a:rect l="T9" t="T10" r="T11" b="T12"/>
                    <a:pathLst>
                      <a:path w="3" h="19">
                        <a:moveTo>
                          <a:pt x="0" y="19"/>
                        </a:moveTo>
                        <a:lnTo>
                          <a:pt x="2" y="0"/>
                        </a:lnTo>
                        <a:lnTo>
                          <a:pt x="3" y="0"/>
                        </a:lnTo>
                      </a:path>
                    </a:pathLst>
                  </a:custGeom>
                  <a:noFill/>
                  <a:ln w="6350">
                    <a:solidFill>
                      <a:srgbClr val="0C0CFF"/>
                    </a:solidFill>
                    <a:prstDash val="solid"/>
                    <a:round/>
                    <a:headEnd/>
                    <a:tailEnd/>
                  </a:ln>
                </p:spPr>
                <p:txBody>
                  <a:bodyPr/>
                  <a:lstStyle/>
                  <a:p>
                    <a:endParaRPr lang="en-US"/>
                  </a:p>
                </p:txBody>
              </p:sp>
              <p:sp>
                <p:nvSpPr>
                  <p:cNvPr id="1929" name="Freeform 5840"/>
                  <p:cNvSpPr>
                    <a:spLocks/>
                  </p:cNvSpPr>
                  <p:nvPr/>
                </p:nvSpPr>
                <p:spPr bwMode="auto">
                  <a:xfrm>
                    <a:off x="3757" y="3590"/>
                    <a:ext cx="1" cy="4"/>
                  </a:xfrm>
                  <a:custGeom>
                    <a:avLst/>
                    <a:gdLst>
                      <a:gd name="T0" fmla="*/ 0 w 4"/>
                      <a:gd name="T1" fmla="*/ 21 h 21"/>
                      <a:gd name="T2" fmla="*/ 3 w 4"/>
                      <a:gd name="T3" fmla="*/ 0 h 21"/>
                      <a:gd name="T4" fmla="*/ 4 w 4"/>
                      <a:gd name="T5" fmla="*/ 0 h 21"/>
                      <a:gd name="T6" fmla="*/ 0 60000 65536"/>
                      <a:gd name="T7" fmla="*/ 0 60000 65536"/>
                      <a:gd name="T8" fmla="*/ 0 60000 65536"/>
                      <a:gd name="T9" fmla="*/ 0 w 4"/>
                      <a:gd name="T10" fmla="*/ 0 h 21"/>
                      <a:gd name="T11" fmla="*/ 4 w 4"/>
                      <a:gd name="T12" fmla="*/ 21 h 21"/>
                    </a:gdLst>
                    <a:ahLst/>
                    <a:cxnLst>
                      <a:cxn ang="T6">
                        <a:pos x="T0" y="T1"/>
                      </a:cxn>
                      <a:cxn ang="T7">
                        <a:pos x="T2" y="T3"/>
                      </a:cxn>
                      <a:cxn ang="T8">
                        <a:pos x="T4" y="T5"/>
                      </a:cxn>
                    </a:cxnLst>
                    <a:rect l="T9" t="T10" r="T11" b="T12"/>
                    <a:pathLst>
                      <a:path w="4" h="21">
                        <a:moveTo>
                          <a:pt x="0" y="21"/>
                        </a:moveTo>
                        <a:lnTo>
                          <a:pt x="3" y="0"/>
                        </a:lnTo>
                        <a:lnTo>
                          <a:pt x="4" y="0"/>
                        </a:lnTo>
                      </a:path>
                    </a:pathLst>
                  </a:custGeom>
                  <a:noFill/>
                  <a:ln w="6350">
                    <a:solidFill>
                      <a:srgbClr val="0C0CFF"/>
                    </a:solidFill>
                    <a:prstDash val="solid"/>
                    <a:round/>
                    <a:headEnd/>
                    <a:tailEnd/>
                  </a:ln>
                </p:spPr>
                <p:txBody>
                  <a:bodyPr/>
                  <a:lstStyle/>
                  <a:p>
                    <a:endParaRPr lang="en-US"/>
                  </a:p>
                </p:txBody>
              </p:sp>
              <p:sp>
                <p:nvSpPr>
                  <p:cNvPr id="1930" name="Freeform 5841"/>
                  <p:cNvSpPr>
                    <a:spLocks/>
                  </p:cNvSpPr>
                  <p:nvPr/>
                </p:nvSpPr>
                <p:spPr bwMode="auto">
                  <a:xfrm>
                    <a:off x="3758" y="3586"/>
                    <a:ext cx="1" cy="4"/>
                  </a:xfrm>
                  <a:custGeom>
                    <a:avLst/>
                    <a:gdLst>
                      <a:gd name="T0" fmla="*/ 0 w 3"/>
                      <a:gd name="T1" fmla="*/ 22 h 22"/>
                      <a:gd name="T2" fmla="*/ 2 w 3"/>
                      <a:gd name="T3" fmla="*/ 0 h 22"/>
                      <a:gd name="T4" fmla="*/ 3 w 3"/>
                      <a:gd name="T5" fmla="*/ 0 h 22"/>
                      <a:gd name="T6" fmla="*/ 0 60000 65536"/>
                      <a:gd name="T7" fmla="*/ 0 60000 65536"/>
                      <a:gd name="T8" fmla="*/ 0 60000 65536"/>
                      <a:gd name="T9" fmla="*/ 0 w 3"/>
                      <a:gd name="T10" fmla="*/ 0 h 22"/>
                      <a:gd name="T11" fmla="*/ 3 w 3"/>
                      <a:gd name="T12" fmla="*/ 22 h 22"/>
                    </a:gdLst>
                    <a:ahLst/>
                    <a:cxnLst>
                      <a:cxn ang="T6">
                        <a:pos x="T0" y="T1"/>
                      </a:cxn>
                      <a:cxn ang="T7">
                        <a:pos x="T2" y="T3"/>
                      </a:cxn>
                      <a:cxn ang="T8">
                        <a:pos x="T4" y="T5"/>
                      </a:cxn>
                    </a:cxnLst>
                    <a:rect l="T9" t="T10" r="T11" b="T12"/>
                    <a:pathLst>
                      <a:path w="3" h="22">
                        <a:moveTo>
                          <a:pt x="0" y="22"/>
                        </a:moveTo>
                        <a:lnTo>
                          <a:pt x="2" y="0"/>
                        </a:lnTo>
                        <a:lnTo>
                          <a:pt x="3" y="0"/>
                        </a:lnTo>
                      </a:path>
                    </a:pathLst>
                  </a:custGeom>
                  <a:noFill/>
                  <a:ln w="6350">
                    <a:solidFill>
                      <a:srgbClr val="0C0CFF"/>
                    </a:solidFill>
                    <a:prstDash val="solid"/>
                    <a:round/>
                    <a:headEnd/>
                    <a:tailEnd/>
                  </a:ln>
                </p:spPr>
                <p:txBody>
                  <a:bodyPr/>
                  <a:lstStyle/>
                  <a:p>
                    <a:endParaRPr lang="en-US"/>
                  </a:p>
                </p:txBody>
              </p:sp>
              <p:sp>
                <p:nvSpPr>
                  <p:cNvPr id="1931" name="Freeform 5842"/>
                  <p:cNvSpPr>
                    <a:spLocks/>
                  </p:cNvSpPr>
                  <p:nvPr/>
                </p:nvSpPr>
                <p:spPr bwMode="auto">
                  <a:xfrm>
                    <a:off x="3758" y="3582"/>
                    <a:ext cx="1" cy="4"/>
                  </a:xfrm>
                  <a:custGeom>
                    <a:avLst/>
                    <a:gdLst>
                      <a:gd name="T0" fmla="*/ 0 w 3"/>
                      <a:gd name="T1" fmla="*/ 22 h 22"/>
                      <a:gd name="T2" fmla="*/ 2 w 3"/>
                      <a:gd name="T3" fmla="*/ 0 h 22"/>
                      <a:gd name="T4" fmla="*/ 3 w 3"/>
                      <a:gd name="T5" fmla="*/ 0 h 22"/>
                      <a:gd name="T6" fmla="*/ 0 60000 65536"/>
                      <a:gd name="T7" fmla="*/ 0 60000 65536"/>
                      <a:gd name="T8" fmla="*/ 0 60000 65536"/>
                      <a:gd name="T9" fmla="*/ 0 w 3"/>
                      <a:gd name="T10" fmla="*/ 0 h 22"/>
                      <a:gd name="T11" fmla="*/ 3 w 3"/>
                      <a:gd name="T12" fmla="*/ 22 h 22"/>
                    </a:gdLst>
                    <a:ahLst/>
                    <a:cxnLst>
                      <a:cxn ang="T6">
                        <a:pos x="T0" y="T1"/>
                      </a:cxn>
                      <a:cxn ang="T7">
                        <a:pos x="T2" y="T3"/>
                      </a:cxn>
                      <a:cxn ang="T8">
                        <a:pos x="T4" y="T5"/>
                      </a:cxn>
                    </a:cxnLst>
                    <a:rect l="T9" t="T10" r="T11" b="T12"/>
                    <a:pathLst>
                      <a:path w="3" h="22">
                        <a:moveTo>
                          <a:pt x="0" y="22"/>
                        </a:moveTo>
                        <a:lnTo>
                          <a:pt x="2" y="0"/>
                        </a:lnTo>
                        <a:lnTo>
                          <a:pt x="3" y="0"/>
                        </a:lnTo>
                      </a:path>
                    </a:pathLst>
                  </a:custGeom>
                  <a:noFill/>
                  <a:ln w="6350">
                    <a:solidFill>
                      <a:srgbClr val="0C0CFF"/>
                    </a:solidFill>
                    <a:prstDash val="solid"/>
                    <a:round/>
                    <a:headEnd/>
                    <a:tailEnd/>
                  </a:ln>
                </p:spPr>
                <p:txBody>
                  <a:bodyPr/>
                  <a:lstStyle/>
                  <a:p>
                    <a:endParaRPr lang="en-US"/>
                  </a:p>
                </p:txBody>
              </p:sp>
              <p:sp>
                <p:nvSpPr>
                  <p:cNvPr id="1932" name="Freeform 5843"/>
                  <p:cNvSpPr>
                    <a:spLocks/>
                  </p:cNvSpPr>
                  <p:nvPr/>
                </p:nvSpPr>
                <p:spPr bwMode="auto">
                  <a:xfrm>
                    <a:off x="3758" y="3578"/>
                    <a:ext cx="1" cy="4"/>
                  </a:xfrm>
                  <a:custGeom>
                    <a:avLst/>
                    <a:gdLst>
                      <a:gd name="T0" fmla="*/ 0 w 4"/>
                      <a:gd name="T1" fmla="*/ 23 h 23"/>
                      <a:gd name="T2" fmla="*/ 3 w 4"/>
                      <a:gd name="T3" fmla="*/ 0 h 23"/>
                      <a:gd name="T4" fmla="*/ 4 w 4"/>
                      <a:gd name="T5" fmla="*/ 0 h 23"/>
                      <a:gd name="T6" fmla="*/ 0 60000 65536"/>
                      <a:gd name="T7" fmla="*/ 0 60000 65536"/>
                      <a:gd name="T8" fmla="*/ 0 60000 65536"/>
                      <a:gd name="T9" fmla="*/ 0 w 4"/>
                      <a:gd name="T10" fmla="*/ 0 h 23"/>
                      <a:gd name="T11" fmla="*/ 4 w 4"/>
                      <a:gd name="T12" fmla="*/ 23 h 23"/>
                    </a:gdLst>
                    <a:ahLst/>
                    <a:cxnLst>
                      <a:cxn ang="T6">
                        <a:pos x="T0" y="T1"/>
                      </a:cxn>
                      <a:cxn ang="T7">
                        <a:pos x="T2" y="T3"/>
                      </a:cxn>
                      <a:cxn ang="T8">
                        <a:pos x="T4" y="T5"/>
                      </a:cxn>
                    </a:cxnLst>
                    <a:rect l="T9" t="T10" r="T11" b="T12"/>
                    <a:pathLst>
                      <a:path w="4" h="23">
                        <a:moveTo>
                          <a:pt x="0" y="23"/>
                        </a:moveTo>
                        <a:lnTo>
                          <a:pt x="3" y="0"/>
                        </a:lnTo>
                        <a:lnTo>
                          <a:pt x="4" y="0"/>
                        </a:lnTo>
                      </a:path>
                    </a:pathLst>
                  </a:custGeom>
                  <a:noFill/>
                  <a:ln w="6350">
                    <a:solidFill>
                      <a:srgbClr val="0C0CFF"/>
                    </a:solidFill>
                    <a:prstDash val="solid"/>
                    <a:round/>
                    <a:headEnd/>
                    <a:tailEnd/>
                  </a:ln>
                </p:spPr>
                <p:txBody>
                  <a:bodyPr/>
                  <a:lstStyle/>
                  <a:p>
                    <a:endParaRPr lang="en-US"/>
                  </a:p>
                </p:txBody>
              </p:sp>
              <p:sp>
                <p:nvSpPr>
                  <p:cNvPr id="1933" name="Freeform 5844"/>
                  <p:cNvSpPr>
                    <a:spLocks/>
                  </p:cNvSpPr>
                  <p:nvPr/>
                </p:nvSpPr>
                <p:spPr bwMode="auto">
                  <a:xfrm>
                    <a:off x="3759" y="3573"/>
                    <a:ext cx="1" cy="5"/>
                  </a:xfrm>
                  <a:custGeom>
                    <a:avLst/>
                    <a:gdLst>
                      <a:gd name="T0" fmla="*/ 0 w 3"/>
                      <a:gd name="T1" fmla="*/ 24 h 24"/>
                      <a:gd name="T2" fmla="*/ 2 w 3"/>
                      <a:gd name="T3" fmla="*/ 0 h 24"/>
                      <a:gd name="T4" fmla="*/ 3 w 3"/>
                      <a:gd name="T5" fmla="*/ 0 h 24"/>
                      <a:gd name="T6" fmla="*/ 0 60000 65536"/>
                      <a:gd name="T7" fmla="*/ 0 60000 65536"/>
                      <a:gd name="T8" fmla="*/ 0 60000 65536"/>
                      <a:gd name="T9" fmla="*/ 0 w 3"/>
                      <a:gd name="T10" fmla="*/ 0 h 24"/>
                      <a:gd name="T11" fmla="*/ 3 w 3"/>
                      <a:gd name="T12" fmla="*/ 24 h 24"/>
                    </a:gdLst>
                    <a:ahLst/>
                    <a:cxnLst>
                      <a:cxn ang="T6">
                        <a:pos x="T0" y="T1"/>
                      </a:cxn>
                      <a:cxn ang="T7">
                        <a:pos x="T2" y="T3"/>
                      </a:cxn>
                      <a:cxn ang="T8">
                        <a:pos x="T4" y="T5"/>
                      </a:cxn>
                    </a:cxnLst>
                    <a:rect l="T9" t="T10" r="T11" b="T12"/>
                    <a:pathLst>
                      <a:path w="3" h="24">
                        <a:moveTo>
                          <a:pt x="0" y="24"/>
                        </a:moveTo>
                        <a:lnTo>
                          <a:pt x="2" y="0"/>
                        </a:lnTo>
                        <a:lnTo>
                          <a:pt x="3" y="0"/>
                        </a:lnTo>
                      </a:path>
                    </a:pathLst>
                  </a:custGeom>
                  <a:noFill/>
                  <a:ln w="6350">
                    <a:solidFill>
                      <a:srgbClr val="0C0CFF"/>
                    </a:solidFill>
                    <a:prstDash val="solid"/>
                    <a:round/>
                    <a:headEnd/>
                    <a:tailEnd/>
                  </a:ln>
                </p:spPr>
                <p:txBody>
                  <a:bodyPr/>
                  <a:lstStyle/>
                  <a:p>
                    <a:endParaRPr lang="en-US"/>
                  </a:p>
                </p:txBody>
              </p:sp>
              <p:sp>
                <p:nvSpPr>
                  <p:cNvPr id="1934" name="Freeform 5845"/>
                  <p:cNvSpPr>
                    <a:spLocks/>
                  </p:cNvSpPr>
                  <p:nvPr/>
                </p:nvSpPr>
                <p:spPr bwMode="auto">
                  <a:xfrm>
                    <a:off x="3759" y="3568"/>
                    <a:ext cx="1" cy="5"/>
                  </a:xfrm>
                  <a:custGeom>
                    <a:avLst/>
                    <a:gdLst>
                      <a:gd name="T0" fmla="*/ 0 w 4"/>
                      <a:gd name="T1" fmla="*/ 25 h 25"/>
                      <a:gd name="T2" fmla="*/ 3 w 4"/>
                      <a:gd name="T3" fmla="*/ 0 h 25"/>
                      <a:gd name="T4" fmla="*/ 4 w 4"/>
                      <a:gd name="T5" fmla="*/ 0 h 25"/>
                      <a:gd name="T6" fmla="*/ 0 60000 65536"/>
                      <a:gd name="T7" fmla="*/ 0 60000 65536"/>
                      <a:gd name="T8" fmla="*/ 0 60000 65536"/>
                      <a:gd name="T9" fmla="*/ 0 w 4"/>
                      <a:gd name="T10" fmla="*/ 0 h 25"/>
                      <a:gd name="T11" fmla="*/ 4 w 4"/>
                      <a:gd name="T12" fmla="*/ 25 h 25"/>
                    </a:gdLst>
                    <a:ahLst/>
                    <a:cxnLst>
                      <a:cxn ang="T6">
                        <a:pos x="T0" y="T1"/>
                      </a:cxn>
                      <a:cxn ang="T7">
                        <a:pos x="T2" y="T3"/>
                      </a:cxn>
                      <a:cxn ang="T8">
                        <a:pos x="T4" y="T5"/>
                      </a:cxn>
                    </a:cxnLst>
                    <a:rect l="T9" t="T10" r="T11" b="T12"/>
                    <a:pathLst>
                      <a:path w="4" h="25">
                        <a:moveTo>
                          <a:pt x="0" y="25"/>
                        </a:moveTo>
                        <a:lnTo>
                          <a:pt x="3" y="0"/>
                        </a:lnTo>
                        <a:lnTo>
                          <a:pt x="4" y="0"/>
                        </a:lnTo>
                      </a:path>
                    </a:pathLst>
                  </a:custGeom>
                  <a:noFill/>
                  <a:ln w="6350">
                    <a:solidFill>
                      <a:srgbClr val="0C0CFF"/>
                    </a:solidFill>
                    <a:prstDash val="solid"/>
                    <a:round/>
                    <a:headEnd/>
                    <a:tailEnd/>
                  </a:ln>
                </p:spPr>
                <p:txBody>
                  <a:bodyPr/>
                  <a:lstStyle/>
                  <a:p>
                    <a:endParaRPr lang="en-US"/>
                  </a:p>
                </p:txBody>
              </p:sp>
              <p:sp>
                <p:nvSpPr>
                  <p:cNvPr id="1935" name="Freeform 5846"/>
                  <p:cNvSpPr>
                    <a:spLocks/>
                  </p:cNvSpPr>
                  <p:nvPr/>
                </p:nvSpPr>
                <p:spPr bwMode="auto">
                  <a:xfrm>
                    <a:off x="3760" y="3564"/>
                    <a:ext cx="1" cy="4"/>
                  </a:xfrm>
                  <a:custGeom>
                    <a:avLst/>
                    <a:gdLst>
                      <a:gd name="T0" fmla="*/ 0 w 3"/>
                      <a:gd name="T1" fmla="*/ 26 h 26"/>
                      <a:gd name="T2" fmla="*/ 2 w 3"/>
                      <a:gd name="T3" fmla="*/ 0 h 26"/>
                      <a:gd name="T4" fmla="*/ 3 w 3"/>
                      <a:gd name="T5" fmla="*/ 0 h 26"/>
                      <a:gd name="T6" fmla="*/ 0 60000 65536"/>
                      <a:gd name="T7" fmla="*/ 0 60000 65536"/>
                      <a:gd name="T8" fmla="*/ 0 60000 65536"/>
                      <a:gd name="T9" fmla="*/ 0 w 3"/>
                      <a:gd name="T10" fmla="*/ 0 h 26"/>
                      <a:gd name="T11" fmla="*/ 3 w 3"/>
                      <a:gd name="T12" fmla="*/ 26 h 26"/>
                    </a:gdLst>
                    <a:ahLst/>
                    <a:cxnLst>
                      <a:cxn ang="T6">
                        <a:pos x="T0" y="T1"/>
                      </a:cxn>
                      <a:cxn ang="T7">
                        <a:pos x="T2" y="T3"/>
                      </a:cxn>
                      <a:cxn ang="T8">
                        <a:pos x="T4" y="T5"/>
                      </a:cxn>
                    </a:cxnLst>
                    <a:rect l="T9" t="T10" r="T11" b="T12"/>
                    <a:pathLst>
                      <a:path w="3" h="26">
                        <a:moveTo>
                          <a:pt x="0" y="26"/>
                        </a:moveTo>
                        <a:lnTo>
                          <a:pt x="2" y="0"/>
                        </a:lnTo>
                        <a:lnTo>
                          <a:pt x="3" y="0"/>
                        </a:lnTo>
                      </a:path>
                    </a:pathLst>
                  </a:custGeom>
                  <a:noFill/>
                  <a:ln w="6350">
                    <a:solidFill>
                      <a:srgbClr val="0C0CFF"/>
                    </a:solidFill>
                    <a:prstDash val="solid"/>
                    <a:round/>
                    <a:headEnd/>
                    <a:tailEnd/>
                  </a:ln>
                </p:spPr>
                <p:txBody>
                  <a:bodyPr/>
                  <a:lstStyle/>
                  <a:p>
                    <a:endParaRPr lang="en-US"/>
                  </a:p>
                </p:txBody>
              </p:sp>
              <p:sp>
                <p:nvSpPr>
                  <p:cNvPr id="1936" name="Freeform 5847"/>
                  <p:cNvSpPr>
                    <a:spLocks/>
                  </p:cNvSpPr>
                  <p:nvPr/>
                </p:nvSpPr>
                <p:spPr bwMode="auto">
                  <a:xfrm>
                    <a:off x="3760" y="3559"/>
                    <a:ext cx="1" cy="5"/>
                  </a:xfrm>
                  <a:custGeom>
                    <a:avLst/>
                    <a:gdLst>
                      <a:gd name="T0" fmla="*/ 0 w 4"/>
                      <a:gd name="T1" fmla="*/ 26 h 26"/>
                      <a:gd name="T2" fmla="*/ 3 w 4"/>
                      <a:gd name="T3" fmla="*/ 0 h 26"/>
                      <a:gd name="T4" fmla="*/ 4 w 4"/>
                      <a:gd name="T5" fmla="*/ 0 h 26"/>
                      <a:gd name="T6" fmla="*/ 0 60000 65536"/>
                      <a:gd name="T7" fmla="*/ 0 60000 65536"/>
                      <a:gd name="T8" fmla="*/ 0 60000 65536"/>
                      <a:gd name="T9" fmla="*/ 0 w 4"/>
                      <a:gd name="T10" fmla="*/ 0 h 26"/>
                      <a:gd name="T11" fmla="*/ 4 w 4"/>
                      <a:gd name="T12" fmla="*/ 26 h 26"/>
                    </a:gdLst>
                    <a:ahLst/>
                    <a:cxnLst>
                      <a:cxn ang="T6">
                        <a:pos x="T0" y="T1"/>
                      </a:cxn>
                      <a:cxn ang="T7">
                        <a:pos x="T2" y="T3"/>
                      </a:cxn>
                      <a:cxn ang="T8">
                        <a:pos x="T4" y="T5"/>
                      </a:cxn>
                    </a:cxnLst>
                    <a:rect l="T9" t="T10" r="T11" b="T12"/>
                    <a:pathLst>
                      <a:path w="4" h="26">
                        <a:moveTo>
                          <a:pt x="0" y="26"/>
                        </a:moveTo>
                        <a:lnTo>
                          <a:pt x="3" y="0"/>
                        </a:lnTo>
                        <a:lnTo>
                          <a:pt x="4" y="0"/>
                        </a:lnTo>
                      </a:path>
                    </a:pathLst>
                  </a:custGeom>
                  <a:noFill/>
                  <a:ln w="6350">
                    <a:solidFill>
                      <a:srgbClr val="0C0CFF"/>
                    </a:solidFill>
                    <a:prstDash val="solid"/>
                    <a:round/>
                    <a:headEnd/>
                    <a:tailEnd/>
                  </a:ln>
                </p:spPr>
                <p:txBody>
                  <a:bodyPr/>
                  <a:lstStyle/>
                  <a:p>
                    <a:endParaRPr lang="en-US"/>
                  </a:p>
                </p:txBody>
              </p:sp>
              <p:sp>
                <p:nvSpPr>
                  <p:cNvPr id="1937" name="Freeform 5848"/>
                  <p:cNvSpPr>
                    <a:spLocks/>
                  </p:cNvSpPr>
                  <p:nvPr/>
                </p:nvSpPr>
                <p:spPr bwMode="auto">
                  <a:xfrm>
                    <a:off x="3761" y="3554"/>
                    <a:ext cx="1" cy="5"/>
                  </a:xfrm>
                  <a:custGeom>
                    <a:avLst/>
                    <a:gdLst>
                      <a:gd name="T0" fmla="*/ 0 w 3"/>
                      <a:gd name="T1" fmla="*/ 25 h 25"/>
                      <a:gd name="T2" fmla="*/ 2 w 3"/>
                      <a:gd name="T3" fmla="*/ 0 h 25"/>
                      <a:gd name="T4" fmla="*/ 3 w 3"/>
                      <a:gd name="T5" fmla="*/ 0 h 25"/>
                      <a:gd name="T6" fmla="*/ 0 60000 65536"/>
                      <a:gd name="T7" fmla="*/ 0 60000 65536"/>
                      <a:gd name="T8" fmla="*/ 0 60000 65536"/>
                      <a:gd name="T9" fmla="*/ 0 w 3"/>
                      <a:gd name="T10" fmla="*/ 0 h 25"/>
                      <a:gd name="T11" fmla="*/ 3 w 3"/>
                      <a:gd name="T12" fmla="*/ 25 h 25"/>
                    </a:gdLst>
                    <a:ahLst/>
                    <a:cxnLst>
                      <a:cxn ang="T6">
                        <a:pos x="T0" y="T1"/>
                      </a:cxn>
                      <a:cxn ang="T7">
                        <a:pos x="T2" y="T3"/>
                      </a:cxn>
                      <a:cxn ang="T8">
                        <a:pos x="T4" y="T5"/>
                      </a:cxn>
                    </a:cxnLst>
                    <a:rect l="T9" t="T10" r="T11" b="T12"/>
                    <a:pathLst>
                      <a:path w="3" h="25">
                        <a:moveTo>
                          <a:pt x="0" y="25"/>
                        </a:moveTo>
                        <a:lnTo>
                          <a:pt x="2" y="0"/>
                        </a:lnTo>
                        <a:lnTo>
                          <a:pt x="3" y="0"/>
                        </a:lnTo>
                      </a:path>
                    </a:pathLst>
                  </a:custGeom>
                  <a:noFill/>
                  <a:ln w="6350">
                    <a:solidFill>
                      <a:srgbClr val="0C0CFF"/>
                    </a:solidFill>
                    <a:prstDash val="solid"/>
                    <a:round/>
                    <a:headEnd/>
                    <a:tailEnd/>
                  </a:ln>
                </p:spPr>
                <p:txBody>
                  <a:bodyPr/>
                  <a:lstStyle/>
                  <a:p>
                    <a:endParaRPr lang="en-US"/>
                  </a:p>
                </p:txBody>
              </p:sp>
              <p:sp>
                <p:nvSpPr>
                  <p:cNvPr id="1938" name="Freeform 5849"/>
                  <p:cNvSpPr>
                    <a:spLocks/>
                  </p:cNvSpPr>
                  <p:nvPr/>
                </p:nvSpPr>
                <p:spPr bwMode="auto">
                  <a:xfrm>
                    <a:off x="3761" y="3550"/>
                    <a:ext cx="1" cy="4"/>
                  </a:xfrm>
                  <a:custGeom>
                    <a:avLst/>
                    <a:gdLst>
                      <a:gd name="T0" fmla="*/ 0 w 4"/>
                      <a:gd name="T1" fmla="*/ 24 h 24"/>
                      <a:gd name="T2" fmla="*/ 3 w 4"/>
                      <a:gd name="T3" fmla="*/ 0 h 24"/>
                      <a:gd name="T4" fmla="*/ 4 w 4"/>
                      <a:gd name="T5" fmla="*/ 0 h 24"/>
                      <a:gd name="T6" fmla="*/ 0 60000 65536"/>
                      <a:gd name="T7" fmla="*/ 0 60000 65536"/>
                      <a:gd name="T8" fmla="*/ 0 60000 65536"/>
                      <a:gd name="T9" fmla="*/ 0 w 4"/>
                      <a:gd name="T10" fmla="*/ 0 h 24"/>
                      <a:gd name="T11" fmla="*/ 4 w 4"/>
                      <a:gd name="T12" fmla="*/ 24 h 24"/>
                    </a:gdLst>
                    <a:ahLst/>
                    <a:cxnLst>
                      <a:cxn ang="T6">
                        <a:pos x="T0" y="T1"/>
                      </a:cxn>
                      <a:cxn ang="T7">
                        <a:pos x="T2" y="T3"/>
                      </a:cxn>
                      <a:cxn ang="T8">
                        <a:pos x="T4" y="T5"/>
                      </a:cxn>
                    </a:cxnLst>
                    <a:rect l="T9" t="T10" r="T11" b="T12"/>
                    <a:pathLst>
                      <a:path w="4" h="24">
                        <a:moveTo>
                          <a:pt x="0" y="24"/>
                        </a:moveTo>
                        <a:lnTo>
                          <a:pt x="3" y="0"/>
                        </a:lnTo>
                        <a:lnTo>
                          <a:pt x="4" y="0"/>
                        </a:lnTo>
                      </a:path>
                    </a:pathLst>
                  </a:custGeom>
                  <a:noFill/>
                  <a:ln w="6350">
                    <a:solidFill>
                      <a:srgbClr val="0C0CFF"/>
                    </a:solidFill>
                    <a:prstDash val="solid"/>
                    <a:round/>
                    <a:headEnd/>
                    <a:tailEnd/>
                  </a:ln>
                </p:spPr>
                <p:txBody>
                  <a:bodyPr/>
                  <a:lstStyle/>
                  <a:p>
                    <a:endParaRPr lang="en-US"/>
                  </a:p>
                </p:txBody>
              </p:sp>
              <p:sp>
                <p:nvSpPr>
                  <p:cNvPr id="1939" name="Freeform 5850"/>
                  <p:cNvSpPr>
                    <a:spLocks/>
                  </p:cNvSpPr>
                  <p:nvPr/>
                </p:nvSpPr>
                <p:spPr bwMode="auto">
                  <a:xfrm>
                    <a:off x="3762" y="3545"/>
                    <a:ext cx="1" cy="5"/>
                  </a:xfrm>
                  <a:custGeom>
                    <a:avLst/>
                    <a:gdLst>
                      <a:gd name="T0" fmla="*/ 0 w 3"/>
                      <a:gd name="T1" fmla="*/ 26 h 26"/>
                      <a:gd name="T2" fmla="*/ 2 w 3"/>
                      <a:gd name="T3" fmla="*/ 0 h 26"/>
                      <a:gd name="T4" fmla="*/ 3 w 3"/>
                      <a:gd name="T5" fmla="*/ 0 h 26"/>
                      <a:gd name="T6" fmla="*/ 0 60000 65536"/>
                      <a:gd name="T7" fmla="*/ 0 60000 65536"/>
                      <a:gd name="T8" fmla="*/ 0 60000 65536"/>
                      <a:gd name="T9" fmla="*/ 0 w 3"/>
                      <a:gd name="T10" fmla="*/ 0 h 26"/>
                      <a:gd name="T11" fmla="*/ 3 w 3"/>
                      <a:gd name="T12" fmla="*/ 26 h 26"/>
                    </a:gdLst>
                    <a:ahLst/>
                    <a:cxnLst>
                      <a:cxn ang="T6">
                        <a:pos x="T0" y="T1"/>
                      </a:cxn>
                      <a:cxn ang="T7">
                        <a:pos x="T2" y="T3"/>
                      </a:cxn>
                      <a:cxn ang="T8">
                        <a:pos x="T4" y="T5"/>
                      </a:cxn>
                    </a:cxnLst>
                    <a:rect l="T9" t="T10" r="T11" b="T12"/>
                    <a:pathLst>
                      <a:path w="3" h="26">
                        <a:moveTo>
                          <a:pt x="0" y="26"/>
                        </a:moveTo>
                        <a:lnTo>
                          <a:pt x="2" y="0"/>
                        </a:lnTo>
                        <a:lnTo>
                          <a:pt x="3" y="0"/>
                        </a:lnTo>
                      </a:path>
                    </a:pathLst>
                  </a:custGeom>
                  <a:noFill/>
                  <a:ln w="6350">
                    <a:solidFill>
                      <a:srgbClr val="0C0CFF"/>
                    </a:solidFill>
                    <a:prstDash val="solid"/>
                    <a:round/>
                    <a:headEnd/>
                    <a:tailEnd/>
                  </a:ln>
                </p:spPr>
                <p:txBody>
                  <a:bodyPr/>
                  <a:lstStyle/>
                  <a:p>
                    <a:endParaRPr lang="en-US"/>
                  </a:p>
                </p:txBody>
              </p:sp>
              <p:sp>
                <p:nvSpPr>
                  <p:cNvPr id="1940" name="Freeform 5851"/>
                  <p:cNvSpPr>
                    <a:spLocks/>
                  </p:cNvSpPr>
                  <p:nvPr/>
                </p:nvSpPr>
                <p:spPr bwMode="auto">
                  <a:xfrm>
                    <a:off x="3762" y="3540"/>
                    <a:ext cx="1" cy="5"/>
                  </a:xfrm>
                  <a:custGeom>
                    <a:avLst/>
                    <a:gdLst>
                      <a:gd name="T0" fmla="*/ 0 w 4"/>
                      <a:gd name="T1" fmla="*/ 25 h 25"/>
                      <a:gd name="T2" fmla="*/ 3 w 4"/>
                      <a:gd name="T3" fmla="*/ 0 h 25"/>
                      <a:gd name="T4" fmla="*/ 4 w 4"/>
                      <a:gd name="T5" fmla="*/ 0 h 25"/>
                      <a:gd name="T6" fmla="*/ 0 60000 65536"/>
                      <a:gd name="T7" fmla="*/ 0 60000 65536"/>
                      <a:gd name="T8" fmla="*/ 0 60000 65536"/>
                      <a:gd name="T9" fmla="*/ 0 w 4"/>
                      <a:gd name="T10" fmla="*/ 0 h 25"/>
                      <a:gd name="T11" fmla="*/ 4 w 4"/>
                      <a:gd name="T12" fmla="*/ 25 h 25"/>
                    </a:gdLst>
                    <a:ahLst/>
                    <a:cxnLst>
                      <a:cxn ang="T6">
                        <a:pos x="T0" y="T1"/>
                      </a:cxn>
                      <a:cxn ang="T7">
                        <a:pos x="T2" y="T3"/>
                      </a:cxn>
                      <a:cxn ang="T8">
                        <a:pos x="T4" y="T5"/>
                      </a:cxn>
                    </a:cxnLst>
                    <a:rect l="T9" t="T10" r="T11" b="T12"/>
                    <a:pathLst>
                      <a:path w="4" h="25">
                        <a:moveTo>
                          <a:pt x="0" y="25"/>
                        </a:moveTo>
                        <a:lnTo>
                          <a:pt x="3" y="0"/>
                        </a:lnTo>
                        <a:lnTo>
                          <a:pt x="4" y="0"/>
                        </a:lnTo>
                      </a:path>
                    </a:pathLst>
                  </a:custGeom>
                  <a:noFill/>
                  <a:ln w="6350">
                    <a:solidFill>
                      <a:srgbClr val="0C0CFF"/>
                    </a:solidFill>
                    <a:prstDash val="solid"/>
                    <a:round/>
                    <a:headEnd/>
                    <a:tailEnd/>
                  </a:ln>
                </p:spPr>
                <p:txBody>
                  <a:bodyPr/>
                  <a:lstStyle/>
                  <a:p>
                    <a:endParaRPr lang="en-US"/>
                  </a:p>
                </p:txBody>
              </p:sp>
              <p:sp>
                <p:nvSpPr>
                  <p:cNvPr id="1941" name="Freeform 5852"/>
                  <p:cNvSpPr>
                    <a:spLocks/>
                  </p:cNvSpPr>
                  <p:nvPr/>
                </p:nvSpPr>
                <p:spPr bwMode="auto">
                  <a:xfrm>
                    <a:off x="3763" y="3535"/>
                    <a:ext cx="1" cy="5"/>
                  </a:xfrm>
                  <a:custGeom>
                    <a:avLst/>
                    <a:gdLst>
                      <a:gd name="T0" fmla="*/ 0 w 3"/>
                      <a:gd name="T1" fmla="*/ 26 h 26"/>
                      <a:gd name="T2" fmla="*/ 2 w 3"/>
                      <a:gd name="T3" fmla="*/ 0 h 26"/>
                      <a:gd name="T4" fmla="*/ 3 w 3"/>
                      <a:gd name="T5" fmla="*/ 0 h 26"/>
                      <a:gd name="T6" fmla="*/ 0 60000 65536"/>
                      <a:gd name="T7" fmla="*/ 0 60000 65536"/>
                      <a:gd name="T8" fmla="*/ 0 60000 65536"/>
                      <a:gd name="T9" fmla="*/ 0 w 3"/>
                      <a:gd name="T10" fmla="*/ 0 h 26"/>
                      <a:gd name="T11" fmla="*/ 3 w 3"/>
                      <a:gd name="T12" fmla="*/ 26 h 26"/>
                    </a:gdLst>
                    <a:ahLst/>
                    <a:cxnLst>
                      <a:cxn ang="T6">
                        <a:pos x="T0" y="T1"/>
                      </a:cxn>
                      <a:cxn ang="T7">
                        <a:pos x="T2" y="T3"/>
                      </a:cxn>
                      <a:cxn ang="T8">
                        <a:pos x="T4" y="T5"/>
                      </a:cxn>
                    </a:cxnLst>
                    <a:rect l="T9" t="T10" r="T11" b="T12"/>
                    <a:pathLst>
                      <a:path w="3" h="26">
                        <a:moveTo>
                          <a:pt x="0" y="26"/>
                        </a:moveTo>
                        <a:lnTo>
                          <a:pt x="2" y="0"/>
                        </a:lnTo>
                        <a:lnTo>
                          <a:pt x="3" y="0"/>
                        </a:lnTo>
                      </a:path>
                    </a:pathLst>
                  </a:custGeom>
                  <a:noFill/>
                  <a:ln w="6350">
                    <a:solidFill>
                      <a:srgbClr val="0C0CFF"/>
                    </a:solidFill>
                    <a:prstDash val="solid"/>
                    <a:round/>
                    <a:headEnd/>
                    <a:tailEnd/>
                  </a:ln>
                </p:spPr>
                <p:txBody>
                  <a:bodyPr/>
                  <a:lstStyle/>
                  <a:p>
                    <a:endParaRPr lang="en-US"/>
                  </a:p>
                </p:txBody>
              </p:sp>
              <p:sp>
                <p:nvSpPr>
                  <p:cNvPr id="1942" name="Freeform 5853"/>
                  <p:cNvSpPr>
                    <a:spLocks/>
                  </p:cNvSpPr>
                  <p:nvPr/>
                </p:nvSpPr>
                <p:spPr bwMode="auto">
                  <a:xfrm>
                    <a:off x="3763" y="3531"/>
                    <a:ext cx="1" cy="4"/>
                  </a:xfrm>
                  <a:custGeom>
                    <a:avLst/>
                    <a:gdLst>
                      <a:gd name="T0" fmla="*/ 0 w 4"/>
                      <a:gd name="T1" fmla="*/ 24 h 24"/>
                      <a:gd name="T2" fmla="*/ 3 w 4"/>
                      <a:gd name="T3" fmla="*/ 0 h 24"/>
                      <a:gd name="T4" fmla="*/ 4 w 4"/>
                      <a:gd name="T5" fmla="*/ 0 h 24"/>
                      <a:gd name="T6" fmla="*/ 0 60000 65536"/>
                      <a:gd name="T7" fmla="*/ 0 60000 65536"/>
                      <a:gd name="T8" fmla="*/ 0 60000 65536"/>
                      <a:gd name="T9" fmla="*/ 0 w 4"/>
                      <a:gd name="T10" fmla="*/ 0 h 24"/>
                      <a:gd name="T11" fmla="*/ 4 w 4"/>
                      <a:gd name="T12" fmla="*/ 24 h 24"/>
                    </a:gdLst>
                    <a:ahLst/>
                    <a:cxnLst>
                      <a:cxn ang="T6">
                        <a:pos x="T0" y="T1"/>
                      </a:cxn>
                      <a:cxn ang="T7">
                        <a:pos x="T2" y="T3"/>
                      </a:cxn>
                      <a:cxn ang="T8">
                        <a:pos x="T4" y="T5"/>
                      </a:cxn>
                    </a:cxnLst>
                    <a:rect l="T9" t="T10" r="T11" b="T12"/>
                    <a:pathLst>
                      <a:path w="4" h="24">
                        <a:moveTo>
                          <a:pt x="0" y="24"/>
                        </a:moveTo>
                        <a:lnTo>
                          <a:pt x="3" y="0"/>
                        </a:lnTo>
                        <a:lnTo>
                          <a:pt x="4" y="0"/>
                        </a:lnTo>
                      </a:path>
                    </a:pathLst>
                  </a:custGeom>
                  <a:noFill/>
                  <a:ln w="6350">
                    <a:solidFill>
                      <a:srgbClr val="0C0CFF"/>
                    </a:solidFill>
                    <a:prstDash val="solid"/>
                    <a:round/>
                    <a:headEnd/>
                    <a:tailEnd/>
                  </a:ln>
                </p:spPr>
                <p:txBody>
                  <a:bodyPr/>
                  <a:lstStyle/>
                  <a:p>
                    <a:endParaRPr lang="en-US"/>
                  </a:p>
                </p:txBody>
              </p:sp>
              <p:sp>
                <p:nvSpPr>
                  <p:cNvPr id="1943" name="Freeform 5854"/>
                  <p:cNvSpPr>
                    <a:spLocks/>
                  </p:cNvSpPr>
                  <p:nvPr/>
                </p:nvSpPr>
                <p:spPr bwMode="auto">
                  <a:xfrm>
                    <a:off x="3763" y="3526"/>
                    <a:ext cx="1" cy="5"/>
                  </a:xfrm>
                  <a:custGeom>
                    <a:avLst/>
                    <a:gdLst>
                      <a:gd name="T0" fmla="*/ 0 w 3"/>
                      <a:gd name="T1" fmla="*/ 25 h 25"/>
                      <a:gd name="T2" fmla="*/ 2 w 3"/>
                      <a:gd name="T3" fmla="*/ 0 h 25"/>
                      <a:gd name="T4" fmla="*/ 3 w 3"/>
                      <a:gd name="T5" fmla="*/ 0 h 25"/>
                      <a:gd name="T6" fmla="*/ 0 60000 65536"/>
                      <a:gd name="T7" fmla="*/ 0 60000 65536"/>
                      <a:gd name="T8" fmla="*/ 0 60000 65536"/>
                      <a:gd name="T9" fmla="*/ 0 w 3"/>
                      <a:gd name="T10" fmla="*/ 0 h 25"/>
                      <a:gd name="T11" fmla="*/ 3 w 3"/>
                      <a:gd name="T12" fmla="*/ 25 h 25"/>
                    </a:gdLst>
                    <a:ahLst/>
                    <a:cxnLst>
                      <a:cxn ang="T6">
                        <a:pos x="T0" y="T1"/>
                      </a:cxn>
                      <a:cxn ang="T7">
                        <a:pos x="T2" y="T3"/>
                      </a:cxn>
                      <a:cxn ang="T8">
                        <a:pos x="T4" y="T5"/>
                      </a:cxn>
                    </a:cxnLst>
                    <a:rect l="T9" t="T10" r="T11" b="T12"/>
                    <a:pathLst>
                      <a:path w="3" h="25">
                        <a:moveTo>
                          <a:pt x="0" y="25"/>
                        </a:moveTo>
                        <a:lnTo>
                          <a:pt x="2" y="0"/>
                        </a:lnTo>
                        <a:lnTo>
                          <a:pt x="3" y="0"/>
                        </a:lnTo>
                      </a:path>
                    </a:pathLst>
                  </a:custGeom>
                  <a:noFill/>
                  <a:ln w="6350">
                    <a:solidFill>
                      <a:srgbClr val="0C0CFF"/>
                    </a:solidFill>
                    <a:prstDash val="solid"/>
                    <a:round/>
                    <a:headEnd/>
                    <a:tailEnd/>
                  </a:ln>
                </p:spPr>
                <p:txBody>
                  <a:bodyPr/>
                  <a:lstStyle/>
                  <a:p>
                    <a:endParaRPr lang="en-US"/>
                  </a:p>
                </p:txBody>
              </p:sp>
              <p:sp>
                <p:nvSpPr>
                  <p:cNvPr id="1944" name="Freeform 5855"/>
                  <p:cNvSpPr>
                    <a:spLocks/>
                  </p:cNvSpPr>
                  <p:nvPr/>
                </p:nvSpPr>
                <p:spPr bwMode="auto">
                  <a:xfrm>
                    <a:off x="3764" y="3522"/>
                    <a:ext cx="1" cy="4"/>
                  </a:xfrm>
                  <a:custGeom>
                    <a:avLst/>
                    <a:gdLst>
                      <a:gd name="T0" fmla="*/ 0 w 4"/>
                      <a:gd name="T1" fmla="*/ 24 h 24"/>
                      <a:gd name="T2" fmla="*/ 3 w 4"/>
                      <a:gd name="T3" fmla="*/ 0 h 24"/>
                      <a:gd name="T4" fmla="*/ 4 w 4"/>
                      <a:gd name="T5" fmla="*/ 0 h 24"/>
                      <a:gd name="T6" fmla="*/ 0 60000 65536"/>
                      <a:gd name="T7" fmla="*/ 0 60000 65536"/>
                      <a:gd name="T8" fmla="*/ 0 60000 65536"/>
                      <a:gd name="T9" fmla="*/ 0 w 4"/>
                      <a:gd name="T10" fmla="*/ 0 h 24"/>
                      <a:gd name="T11" fmla="*/ 4 w 4"/>
                      <a:gd name="T12" fmla="*/ 24 h 24"/>
                    </a:gdLst>
                    <a:ahLst/>
                    <a:cxnLst>
                      <a:cxn ang="T6">
                        <a:pos x="T0" y="T1"/>
                      </a:cxn>
                      <a:cxn ang="T7">
                        <a:pos x="T2" y="T3"/>
                      </a:cxn>
                      <a:cxn ang="T8">
                        <a:pos x="T4" y="T5"/>
                      </a:cxn>
                    </a:cxnLst>
                    <a:rect l="T9" t="T10" r="T11" b="T12"/>
                    <a:pathLst>
                      <a:path w="4" h="24">
                        <a:moveTo>
                          <a:pt x="0" y="24"/>
                        </a:moveTo>
                        <a:lnTo>
                          <a:pt x="3" y="0"/>
                        </a:lnTo>
                        <a:lnTo>
                          <a:pt x="4" y="0"/>
                        </a:lnTo>
                      </a:path>
                    </a:pathLst>
                  </a:custGeom>
                  <a:noFill/>
                  <a:ln w="6350">
                    <a:solidFill>
                      <a:srgbClr val="0C0CFF"/>
                    </a:solidFill>
                    <a:prstDash val="solid"/>
                    <a:round/>
                    <a:headEnd/>
                    <a:tailEnd/>
                  </a:ln>
                </p:spPr>
                <p:txBody>
                  <a:bodyPr/>
                  <a:lstStyle/>
                  <a:p>
                    <a:endParaRPr lang="en-US"/>
                  </a:p>
                </p:txBody>
              </p:sp>
              <p:sp>
                <p:nvSpPr>
                  <p:cNvPr id="1945" name="Freeform 5856"/>
                  <p:cNvSpPr>
                    <a:spLocks/>
                  </p:cNvSpPr>
                  <p:nvPr/>
                </p:nvSpPr>
                <p:spPr bwMode="auto">
                  <a:xfrm>
                    <a:off x="3764" y="3518"/>
                    <a:ext cx="1" cy="4"/>
                  </a:xfrm>
                  <a:custGeom>
                    <a:avLst/>
                    <a:gdLst>
                      <a:gd name="T0" fmla="*/ 0 w 3"/>
                      <a:gd name="T1" fmla="*/ 22 h 22"/>
                      <a:gd name="T2" fmla="*/ 2 w 3"/>
                      <a:gd name="T3" fmla="*/ 0 h 22"/>
                      <a:gd name="T4" fmla="*/ 3 w 3"/>
                      <a:gd name="T5" fmla="*/ 0 h 22"/>
                      <a:gd name="T6" fmla="*/ 0 60000 65536"/>
                      <a:gd name="T7" fmla="*/ 0 60000 65536"/>
                      <a:gd name="T8" fmla="*/ 0 60000 65536"/>
                      <a:gd name="T9" fmla="*/ 0 w 3"/>
                      <a:gd name="T10" fmla="*/ 0 h 22"/>
                      <a:gd name="T11" fmla="*/ 3 w 3"/>
                      <a:gd name="T12" fmla="*/ 22 h 22"/>
                    </a:gdLst>
                    <a:ahLst/>
                    <a:cxnLst>
                      <a:cxn ang="T6">
                        <a:pos x="T0" y="T1"/>
                      </a:cxn>
                      <a:cxn ang="T7">
                        <a:pos x="T2" y="T3"/>
                      </a:cxn>
                      <a:cxn ang="T8">
                        <a:pos x="T4" y="T5"/>
                      </a:cxn>
                    </a:cxnLst>
                    <a:rect l="T9" t="T10" r="T11" b="T12"/>
                    <a:pathLst>
                      <a:path w="3" h="22">
                        <a:moveTo>
                          <a:pt x="0" y="22"/>
                        </a:moveTo>
                        <a:lnTo>
                          <a:pt x="2" y="0"/>
                        </a:lnTo>
                        <a:lnTo>
                          <a:pt x="3" y="0"/>
                        </a:lnTo>
                      </a:path>
                    </a:pathLst>
                  </a:custGeom>
                  <a:noFill/>
                  <a:ln w="6350">
                    <a:solidFill>
                      <a:srgbClr val="0C0CFF"/>
                    </a:solidFill>
                    <a:prstDash val="solid"/>
                    <a:round/>
                    <a:headEnd/>
                    <a:tailEnd/>
                  </a:ln>
                </p:spPr>
                <p:txBody>
                  <a:bodyPr/>
                  <a:lstStyle/>
                  <a:p>
                    <a:endParaRPr lang="en-US"/>
                  </a:p>
                </p:txBody>
              </p:sp>
              <p:sp>
                <p:nvSpPr>
                  <p:cNvPr id="1946" name="Freeform 5857"/>
                  <p:cNvSpPr>
                    <a:spLocks/>
                  </p:cNvSpPr>
                  <p:nvPr/>
                </p:nvSpPr>
                <p:spPr bwMode="auto">
                  <a:xfrm>
                    <a:off x="3765" y="3514"/>
                    <a:ext cx="1" cy="4"/>
                  </a:xfrm>
                  <a:custGeom>
                    <a:avLst/>
                    <a:gdLst>
                      <a:gd name="T0" fmla="*/ 0 w 4"/>
                      <a:gd name="T1" fmla="*/ 21 h 21"/>
                      <a:gd name="T2" fmla="*/ 3 w 4"/>
                      <a:gd name="T3" fmla="*/ 0 h 21"/>
                      <a:gd name="T4" fmla="*/ 4 w 4"/>
                      <a:gd name="T5" fmla="*/ 0 h 21"/>
                      <a:gd name="T6" fmla="*/ 0 60000 65536"/>
                      <a:gd name="T7" fmla="*/ 0 60000 65536"/>
                      <a:gd name="T8" fmla="*/ 0 60000 65536"/>
                      <a:gd name="T9" fmla="*/ 0 w 4"/>
                      <a:gd name="T10" fmla="*/ 0 h 21"/>
                      <a:gd name="T11" fmla="*/ 4 w 4"/>
                      <a:gd name="T12" fmla="*/ 21 h 21"/>
                    </a:gdLst>
                    <a:ahLst/>
                    <a:cxnLst>
                      <a:cxn ang="T6">
                        <a:pos x="T0" y="T1"/>
                      </a:cxn>
                      <a:cxn ang="T7">
                        <a:pos x="T2" y="T3"/>
                      </a:cxn>
                      <a:cxn ang="T8">
                        <a:pos x="T4" y="T5"/>
                      </a:cxn>
                    </a:cxnLst>
                    <a:rect l="T9" t="T10" r="T11" b="T12"/>
                    <a:pathLst>
                      <a:path w="4" h="21">
                        <a:moveTo>
                          <a:pt x="0" y="21"/>
                        </a:moveTo>
                        <a:lnTo>
                          <a:pt x="3" y="0"/>
                        </a:lnTo>
                        <a:lnTo>
                          <a:pt x="4" y="0"/>
                        </a:lnTo>
                      </a:path>
                    </a:pathLst>
                  </a:custGeom>
                  <a:noFill/>
                  <a:ln w="6350">
                    <a:solidFill>
                      <a:srgbClr val="0C0CFF"/>
                    </a:solidFill>
                    <a:prstDash val="solid"/>
                    <a:round/>
                    <a:headEnd/>
                    <a:tailEnd/>
                  </a:ln>
                </p:spPr>
                <p:txBody>
                  <a:bodyPr/>
                  <a:lstStyle/>
                  <a:p>
                    <a:endParaRPr lang="en-US"/>
                  </a:p>
                </p:txBody>
              </p:sp>
              <p:sp>
                <p:nvSpPr>
                  <p:cNvPr id="1947" name="Freeform 5858"/>
                  <p:cNvSpPr>
                    <a:spLocks/>
                  </p:cNvSpPr>
                  <p:nvPr/>
                </p:nvSpPr>
                <p:spPr bwMode="auto">
                  <a:xfrm>
                    <a:off x="3765" y="3510"/>
                    <a:ext cx="1" cy="4"/>
                  </a:xfrm>
                  <a:custGeom>
                    <a:avLst/>
                    <a:gdLst>
                      <a:gd name="T0" fmla="*/ 0 w 3"/>
                      <a:gd name="T1" fmla="*/ 19 h 19"/>
                      <a:gd name="T2" fmla="*/ 2 w 3"/>
                      <a:gd name="T3" fmla="*/ 0 h 19"/>
                      <a:gd name="T4" fmla="*/ 3 w 3"/>
                      <a:gd name="T5" fmla="*/ 0 h 19"/>
                      <a:gd name="T6" fmla="*/ 0 60000 65536"/>
                      <a:gd name="T7" fmla="*/ 0 60000 65536"/>
                      <a:gd name="T8" fmla="*/ 0 60000 65536"/>
                      <a:gd name="T9" fmla="*/ 0 w 3"/>
                      <a:gd name="T10" fmla="*/ 0 h 19"/>
                      <a:gd name="T11" fmla="*/ 3 w 3"/>
                      <a:gd name="T12" fmla="*/ 19 h 19"/>
                    </a:gdLst>
                    <a:ahLst/>
                    <a:cxnLst>
                      <a:cxn ang="T6">
                        <a:pos x="T0" y="T1"/>
                      </a:cxn>
                      <a:cxn ang="T7">
                        <a:pos x="T2" y="T3"/>
                      </a:cxn>
                      <a:cxn ang="T8">
                        <a:pos x="T4" y="T5"/>
                      </a:cxn>
                    </a:cxnLst>
                    <a:rect l="T9" t="T10" r="T11" b="T12"/>
                    <a:pathLst>
                      <a:path w="3" h="19">
                        <a:moveTo>
                          <a:pt x="0" y="19"/>
                        </a:moveTo>
                        <a:lnTo>
                          <a:pt x="2" y="0"/>
                        </a:lnTo>
                        <a:lnTo>
                          <a:pt x="3" y="0"/>
                        </a:lnTo>
                      </a:path>
                    </a:pathLst>
                  </a:custGeom>
                  <a:noFill/>
                  <a:ln w="6350">
                    <a:solidFill>
                      <a:srgbClr val="0C0CFF"/>
                    </a:solidFill>
                    <a:prstDash val="solid"/>
                    <a:round/>
                    <a:headEnd/>
                    <a:tailEnd/>
                  </a:ln>
                </p:spPr>
                <p:txBody>
                  <a:bodyPr/>
                  <a:lstStyle/>
                  <a:p>
                    <a:endParaRPr lang="en-US"/>
                  </a:p>
                </p:txBody>
              </p:sp>
              <p:sp>
                <p:nvSpPr>
                  <p:cNvPr id="1948" name="Freeform 5859"/>
                  <p:cNvSpPr>
                    <a:spLocks/>
                  </p:cNvSpPr>
                  <p:nvPr/>
                </p:nvSpPr>
                <p:spPr bwMode="auto">
                  <a:xfrm>
                    <a:off x="3766" y="3507"/>
                    <a:ext cx="1" cy="3"/>
                  </a:xfrm>
                  <a:custGeom>
                    <a:avLst/>
                    <a:gdLst>
                      <a:gd name="T0" fmla="*/ 0 w 4"/>
                      <a:gd name="T1" fmla="*/ 19 h 19"/>
                      <a:gd name="T2" fmla="*/ 3 w 4"/>
                      <a:gd name="T3" fmla="*/ 0 h 19"/>
                      <a:gd name="T4" fmla="*/ 4 w 4"/>
                      <a:gd name="T5" fmla="*/ 0 h 19"/>
                      <a:gd name="T6" fmla="*/ 0 60000 65536"/>
                      <a:gd name="T7" fmla="*/ 0 60000 65536"/>
                      <a:gd name="T8" fmla="*/ 0 60000 65536"/>
                      <a:gd name="T9" fmla="*/ 0 w 4"/>
                      <a:gd name="T10" fmla="*/ 0 h 19"/>
                      <a:gd name="T11" fmla="*/ 4 w 4"/>
                      <a:gd name="T12" fmla="*/ 19 h 19"/>
                    </a:gdLst>
                    <a:ahLst/>
                    <a:cxnLst>
                      <a:cxn ang="T6">
                        <a:pos x="T0" y="T1"/>
                      </a:cxn>
                      <a:cxn ang="T7">
                        <a:pos x="T2" y="T3"/>
                      </a:cxn>
                      <a:cxn ang="T8">
                        <a:pos x="T4" y="T5"/>
                      </a:cxn>
                    </a:cxnLst>
                    <a:rect l="T9" t="T10" r="T11" b="T12"/>
                    <a:pathLst>
                      <a:path w="4" h="19">
                        <a:moveTo>
                          <a:pt x="0" y="19"/>
                        </a:moveTo>
                        <a:lnTo>
                          <a:pt x="3" y="0"/>
                        </a:lnTo>
                        <a:lnTo>
                          <a:pt x="4" y="0"/>
                        </a:lnTo>
                      </a:path>
                    </a:pathLst>
                  </a:custGeom>
                  <a:noFill/>
                  <a:ln w="6350">
                    <a:solidFill>
                      <a:srgbClr val="0C0CFF"/>
                    </a:solidFill>
                    <a:prstDash val="solid"/>
                    <a:round/>
                    <a:headEnd/>
                    <a:tailEnd/>
                  </a:ln>
                </p:spPr>
                <p:txBody>
                  <a:bodyPr/>
                  <a:lstStyle/>
                  <a:p>
                    <a:endParaRPr lang="en-US"/>
                  </a:p>
                </p:txBody>
              </p:sp>
              <p:sp>
                <p:nvSpPr>
                  <p:cNvPr id="1949" name="Freeform 5860"/>
                  <p:cNvSpPr>
                    <a:spLocks/>
                  </p:cNvSpPr>
                  <p:nvPr/>
                </p:nvSpPr>
                <p:spPr bwMode="auto">
                  <a:xfrm>
                    <a:off x="3766" y="3503"/>
                    <a:ext cx="1" cy="4"/>
                  </a:xfrm>
                  <a:custGeom>
                    <a:avLst/>
                    <a:gdLst>
                      <a:gd name="T0" fmla="*/ 0 w 3"/>
                      <a:gd name="T1" fmla="*/ 17 h 17"/>
                      <a:gd name="T2" fmla="*/ 2 w 3"/>
                      <a:gd name="T3" fmla="*/ 0 h 17"/>
                      <a:gd name="T4" fmla="*/ 3 w 3"/>
                      <a:gd name="T5" fmla="*/ 0 h 17"/>
                      <a:gd name="T6" fmla="*/ 0 60000 65536"/>
                      <a:gd name="T7" fmla="*/ 0 60000 65536"/>
                      <a:gd name="T8" fmla="*/ 0 60000 65536"/>
                      <a:gd name="T9" fmla="*/ 0 w 3"/>
                      <a:gd name="T10" fmla="*/ 0 h 17"/>
                      <a:gd name="T11" fmla="*/ 3 w 3"/>
                      <a:gd name="T12" fmla="*/ 17 h 17"/>
                    </a:gdLst>
                    <a:ahLst/>
                    <a:cxnLst>
                      <a:cxn ang="T6">
                        <a:pos x="T0" y="T1"/>
                      </a:cxn>
                      <a:cxn ang="T7">
                        <a:pos x="T2" y="T3"/>
                      </a:cxn>
                      <a:cxn ang="T8">
                        <a:pos x="T4" y="T5"/>
                      </a:cxn>
                    </a:cxnLst>
                    <a:rect l="T9" t="T10" r="T11" b="T12"/>
                    <a:pathLst>
                      <a:path w="3" h="17">
                        <a:moveTo>
                          <a:pt x="0" y="17"/>
                        </a:moveTo>
                        <a:lnTo>
                          <a:pt x="2" y="0"/>
                        </a:lnTo>
                        <a:lnTo>
                          <a:pt x="3" y="0"/>
                        </a:lnTo>
                      </a:path>
                    </a:pathLst>
                  </a:custGeom>
                  <a:noFill/>
                  <a:ln w="6350">
                    <a:solidFill>
                      <a:srgbClr val="0C0CFF"/>
                    </a:solidFill>
                    <a:prstDash val="solid"/>
                    <a:round/>
                    <a:headEnd/>
                    <a:tailEnd/>
                  </a:ln>
                </p:spPr>
                <p:txBody>
                  <a:bodyPr/>
                  <a:lstStyle/>
                  <a:p>
                    <a:endParaRPr lang="en-US"/>
                  </a:p>
                </p:txBody>
              </p:sp>
              <p:sp>
                <p:nvSpPr>
                  <p:cNvPr id="1950" name="Freeform 5861"/>
                  <p:cNvSpPr>
                    <a:spLocks/>
                  </p:cNvSpPr>
                  <p:nvPr/>
                </p:nvSpPr>
                <p:spPr bwMode="auto">
                  <a:xfrm>
                    <a:off x="3767" y="3500"/>
                    <a:ext cx="1" cy="3"/>
                  </a:xfrm>
                  <a:custGeom>
                    <a:avLst/>
                    <a:gdLst>
                      <a:gd name="T0" fmla="*/ 0 w 4"/>
                      <a:gd name="T1" fmla="*/ 16 h 16"/>
                      <a:gd name="T2" fmla="*/ 3 w 4"/>
                      <a:gd name="T3" fmla="*/ 0 h 16"/>
                      <a:gd name="T4" fmla="*/ 4 w 4"/>
                      <a:gd name="T5" fmla="*/ 0 h 16"/>
                      <a:gd name="T6" fmla="*/ 0 60000 65536"/>
                      <a:gd name="T7" fmla="*/ 0 60000 65536"/>
                      <a:gd name="T8" fmla="*/ 0 60000 65536"/>
                      <a:gd name="T9" fmla="*/ 0 w 4"/>
                      <a:gd name="T10" fmla="*/ 0 h 16"/>
                      <a:gd name="T11" fmla="*/ 4 w 4"/>
                      <a:gd name="T12" fmla="*/ 16 h 16"/>
                    </a:gdLst>
                    <a:ahLst/>
                    <a:cxnLst>
                      <a:cxn ang="T6">
                        <a:pos x="T0" y="T1"/>
                      </a:cxn>
                      <a:cxn ang="T7">
                        <a:pos x="T2" y="T3"/>
                      </a:cxn>
                      <a:cxn ang="T8">
                        <a:pos x="T4" y="T5"/>
                      </a:cxn>
                    </a:cxnLst>
                    <a:rect l="T9" t="T10" r="T11" b="T12"/>
                    <a:pathLst>
                      <a:path w="4" h="16">
                        <a:moveTo>
                          <a:pt x="0" y="16"/>
                        </a:moveTo>
                        <a:lnTo>
                          <a:pt x="3" y="0"/>
                        </a:lnTo>
                        <a:lnTo>
                          <a:pt x="4" y="0"/>
                        </a:lnTo>
                      </a:path>
                    </a:pathLst>
                  </a:custGeom>
                  <a:noFill/>
                  <a:ln w="6350">
                    <a:solidFill>
                      <a:srgbClr val="0C0CFF"/>
                    </a:solidFill>
                    <a:prstDash val="solid"/>
                    <a:round/>
                    <a:headEnd/>
                    <a:tailEnd/>
                  </a:ln>
                </p:spPr>
                <p:txBody>
                  <a:bodyPr/>
                  <a:lstStyle/>
                  <a:p>
                    <a:endParaRPr lang="en-US"/>
                  </a:p>
                </p:txBody>
              </p:sp>
              <p:sp>
                <p:nvSpPr>
                  <p:cNvPr id="1951" name="Freeform 5862"/>
                  <p:cNvSpPr>
                    <a:spLocks/>
                  </p:cNvSpPr>
                  <p:nvPr/>
                </p:nvSpPr>
                <p:spPr bwMode="auto">
                  <a:xfrm>
                    <a:off x="3767" y="3498"/>
                    <a:ext cx="1" cy="2"/>
                  </a:xfrm>
                  <a:custGeom>
                    <a:avLst/>
                    <a:gdLst>
                      <a:gd name="T0" fmla="*/ 0 w 3"/>
                      <a:gd name="T1" fmla="*/ 15 h 15"/>
                      <a:gd name="T2" fmla="*/ 2 w 3"/>
                      <a:gd name="T3" fmla="*/ 0 h 15"/>
                      <a:gd name="T4" fmla="*/ 3 w 3"/>
                      <a:gd name="T5" fmla="*/ 0 h 15"/>
                      <a:gd name="T6" fmla="*/ 0 60000 65536"/>
                      <a:gd name="T7" fmla="*/ 0 60000 65536"/>
                      <a:gd name="T8" fmla="*/ 0 60000 65536"/>
                      <a:gd name="T9" fmla="*/ 0 w 3"/>
                      <a:gd name="T10" fmla="*/ 0 h 15"/>
                      <a:gd name="T11" fmla="*/ 3 w 3"/>
                      <a:gd name="T12" fmla="*/ 15 h 15"/>
                    </a:gdLst>
                    <a:ahLst/>
                    <a:cxnLst>
                      <a:cxn ang="T6">
                        <a:pos x="T0" y="T1"/>
                      </a:cxn>
                      <a:cxn ang="T7">
                        <a:pos x="T2" y="T3"/>
                      </a:cxn>
                      <a:cxn ang="T8">
                        <a:pos x="T4" y="T5"/>
                      </a:cxn>
                    </a:cxnLst>
                    <a:rect l="T9" t="T10" r="T11" b="T12"/>
                    <a:pathLst>
                      <a:path w="3" h="15">
                        <a:moveTo>
                          <a:pt x="0" y="15"/>
                        </a:moveTo>
                        <a:lnTo>
                          <a:pt x="2" y="0"/>
                        </a:lnTo>
                        <a:lnTo>
                          <a:pt x="3" y="0"/>
                        </a:lnTo>
                      </a:path>
                    </a:pathLst>
                  </a:custGeom>
                  <a:noFill/>
                  <a:ln w="6350">
                    <a:solidFill>
                      <a:srgbClr val="0C0CFF"/>
                    </a:solidFill>
                    <a:prstDash val="solid"/>
                    <a:round/>
                    <a:headEnd/>
                    <a:tailEnd/>
                  </a:ln>
                </p:spPr>
                <p:txBody>
                  <a:bodyPr/>
                  <a:lstStyle/>
                  <a:p>
                    <a:endParaRPr lang="en-US"/>
                  </a:p>
                </p:txBody>
              </p:sp>
              <p:sp>
                <p:nvSpPr>
                  <p:cNvPr id="1952" name="Freeform 5863"/>
                  <p:cNvSpPr>
                    <a:spLocks/>
                  </p:cNvSpPr>
                  <p:nvPr/>
                </p:nvSpPr>
                <p:spPr bwMode="auto">
                  <a:xfrm>
                    <a:off x="3768" y="3495"/>
                    <a:ext cx="1" cy="3"/>
                  </a:xfrm>
                  <a:custGeom>
                    <a:avLst/>
                    <a:gdLst>
                      <a:gd name="T0" fmla="*/ 0 w 4"/>
                      <a:gd name="T1" fmla="*/ 14 h 14"/>
                      <a:gd name="T2" fmla="*/ 3 w 4"/>
                      <a:gd name="T3" fmla="*/ 0 h 14"/>
                      <a:gd name="T4" fmla="*/ 4 w 4"/>
                      <a:gd name="T5" fmla="*/ 0 h 14"/>
                      <a:gd name="T6" fmla="*/ 0 60000 65536"/>
                      <a:gd name="T7" fmla="*/ 0 60000 65536"/>
                      <a:gd name="T8" fmla="*/ 0 60000 65536"/>
                      <a:gd name="T9" fmla="*/ 0 w 4"/>
                      <a:gd name="T10" fmla="*/ 0 h 14"/>
                      <a:gd name="T11" fmla="*/ 4 w 4"/>
                      <a:gd name="T12" fmla="*/ 14 h 14"/>
                    </a:gdLst>
                    <a:ahLst/>
                    <a:cxnLst>
                      <a:cxn ang="T6">
                        <a:pos x="T0" y="T1"/>
                      </a:cxn>
                      <a:cxn ang="T7">
                        <a:pos x="T2" y="T3"/>
                      </a:cxn>
                      <a:cxn ang="T8">
                        <a:pos x="T4" y="T5"/>
                      </a:cxn>
                    </a:cxnLst>
                    <a:rect l="T9" t="T10" r="T11" b="T12"/>
                    <a:pathLst>
                      <a:path w="4" h="14">
                        <a:moveTo>
                          <a:pt x="0" y="14"/>
                        </a:moveTo>
                        <a:lnTo>
                          <a:pt x="3" y="0"/>
                        </a:lnTo>
                        <a:lnTo>
                          <a:pt x="4" y="0"/>
                        </a:lnTo>
                      </a:path>
                    </a:pathLst>
                  </a:custGeom>
                  <a:noFill/>
                  <a:ln w="6350">
                    <a:solidFill>
                      <a:srgbClr val="0C0CFF"/>
                    </a:solidFill>
                    <a:prstDash val="solid"/>
                    <a:round/>
                    <a:headEnd/>
                    <a:tailEnd/>
                  </a:ln>
                </p:spPr>
                <p:txBody>
                  <a:bodyPr/>
                  <a:lstStyle/>
                  <a:p>
                    <a:endParaRPr lang="en-US"/>
                  </a:p>
                </p:txBody>
              </p:sp>
              <p:sp>
                <p:nvSpPr>
                  <p:cNvPr id="1953" name="Freeform 5864"/>
                  <p:cNvSpPr>
                    <a:spLocks/>
                  </p:cNvSpPr>
                  <p:nvPr/>
                </p:nvSpPr>
                <p:spPr bwMode="auto">
                  <a:xfrm>
                    <a:off x="3768" y="3493"/>
                    <a:ext cx="1" cy="2"/>
                  </a:xfrm>
                  <a:custGeom>
                    <a:avLst/>
                    <a:gdLst>
                      <a:gd name="T0" fmla="*/ 0 w 3"/>
                      <a:gd name="T1" fmla="*/ 12 h 12"/>
                      <a:gd name="T2" fmla="*/ 2 w 3"/>
                      <a:gd name="T3" fmla="*/ 0 h 12"/>
                      <a:gd name="T4" fmla="*/ 3 w 3"/>
                      <a:gd name="T5" fmla="*/ 0 h 12"/>
                      <a:gd name="T6" fmla="*/ 0 60000 65536"/>
                      <a:gd name="T7" fmla="*/ 0 60000 65536"/>
                      <a:gd name="T8" fmla="*/ 0 60000 65536"/>
                      <a:gd name="T9" fmla="*/ 0 w 3"/>
                      <a:gd name="T10" fmla="*/ 0 h 12"/>
                      <a:gd name="T11" fmla="*/ 3 w 3"/>
                      <a:gd name="T12" fmla="*/ 12 h 12"/>
                    </a:gdLst>
                    <a:ahLst/>
                    <a:cxnLst>
                      <a:cxn ang="T6">
                        <a:pos x="T0" y="T1"/>
                      </a:cxn>
                      <a:cxn ang="T7">
                        <a:pos x="T2" y="T3"/>
                      </a:cxn>
                      <a:cxn ang="T8">
                        <a:pos x="T4" y="T5"/>
                      </a:cxn>
                    </a:cxnLst>
                    <a:rect l="T9" t="T10" r="T11" b="T12"/>
                    <a:pathLst>
                      <a:path w="3" h="12">
                        <a:moveTo>
                          <a:pt x="0" y="12"/>
                        </a:moveTo>
                        <a:lnTo>
                          <a:pt x="2" y="0"/>
                        </a:lnTo>
                        <a:lnTo>
                          <a:pt x="3" y="0"/>
                        </a:lnTo>
                      </a:path>
                    </a:pathLst>
                  </a:custGeom>
                  <a:noFill/>
                  <a:ln w="6350">
                    <a:solidFill>
                      <a:srgbClr val="0C0CFF"/>
                    </a:solidFill>
                    <a:prstDash val="solid"/>
                    <a:round/>
                    <a:headEnd/>
                    <a:tailEnd/>
                  </a:ln>
                </p:spPr>
                <p:txBody>
                  <a:bodyPr/>
                  <a:lstStyle/>
                  <a:p>
                    <a:endParaRPr lang="en-US"/>
                  </a:p>
                </p:txBody>
              </p:sp>
              <p:sp>
                <p:nvSpPr>
                  <p:cNvPr id="1954" name="Freeform 5865"/>
                  <p:cNvSpPr>
                    <a:spLocks/>
                  </p:cNvSpPr>
                  <p:nvPr/>
                </p:nvSpPr>
                <p:spPr bwMode="auto">
                  <a:xfrm>
                    <a:off x="3769" y="3491"/>
                    <a:ext cx="1" cy="2"/>
                  </a:xfrm>
                  <a:custGeom>
                    <a:avLst/>
                    <a:gdLst>
                      <a:gd name="T0" fmla="*/ 0 w 4"/>
                      <a:gd name="T1" fmla="*/ 10 h 10"/>
                      <a:gd name="T2" fmla="*/ 3 w 4"/>
                      <a:gd name="T3" fmla="*/ 0 h 10"/>
                      <a:gd name="T4" fmla="*/ 4 w 4"/>
                      <a:gd name="T5" fmla="*/ 0 h 10"/>
                      <a:gd name="T6" fmla="*/ 0 60000 65536"/>
                      <a:gd name="T7" fmla="*/ 0 60000 65536"/>
                      <a:gd name="T8" fmla="*/ 0 60000 65536"/>
                      <a:gd name="T9" fmla="*/ 0 w 4"/>
                      <a:gd name="T10" fmla="*/ 0 h 10"/>
                      <a:gd name="T11" fmla="*/ 4 w 4"/>
                      <a:gd name="T12" fmla="*/ 10 h 10"/>
                    </a:gdLst>
                    <a:ahLst/>
                    <a:cxnLst>
                      <a:cxn ang="T6">
                        <a:pos x="T0" y="T1"/>
                      </a:cxn>
                      <a:cxn ang="T7">
                        <a:pos x="T2" y="T3"/>
                      </a:cxn>
                      <a:cxn ang="T8">
                        <a:pos x="T4" y="T5"/>
                      </a:cxn>
                    </a:cxnLst>
                    <a:rect l="T9" t="T10" r="T11" b="T12"/>
                    <a:pathLst>
                      <a:path w="4" h="10">
                        <a:moveTo>
                          <a:pt x="0" y="10"/>
                        </a:moveTo>
                        <a:lnTo>
                          <a:pt x="3" y="0"/>
                        </a:lnTo>
                        <a:lnTo>
                          <a:pt x="4" y="0"/>
                        </a:lnTo>
                      </a:path>
                    </a:pathLst>
                  </a:custGeom>
                  <a:noFill/>
                  <a:ln w="6350">
                    <a:solidFill>
                      <a:srgbClr val="0C0CFF"/>
                    </a:solidFill>
                    <a:prstDash val="solid"/>
                    <a:round/>
                    <a:headEnd/>
                    <a:tailEnd/>
                  </a:ln>
                </p:spPr>
                <p:txBody>
                  <a:bodyPr/>
                  <a:lstStyle/>
                  <a:p>
                    <a:endParaRPr lang="en-US"/>
                  </a:p>
                </p:txBody>
              </p:sp>
              <p:sp>
                <p:nvSpPr>
                  <p:cNvPr id="1955" name="Freeform 5866"/>
                  <p:cNvSpPr>
                    <a:spLocks/>
                  </p:cNvSpPr>
                  <p:nvPr/>
                </p:nvSpPr>
                <p:spPr bwMode="auto">
                  <a:xfrm>
                    <a:off x="3769" y="3489"/>
                    <a:ext cx="1" cy="2"/>
                  </a:xfrm>
                  <a:custGeom>
                    <a:avLst/>
                    <a:gdLst>
                      <a:gd name="T0" fmla="*/ 0 w 3"/>
                      <a:gd name="T1" fmla="*/ 8 h 8"/>
                      <a:gd name="T2" fmla="*/ 2 w 3"/>
                      <a:gd name="T3" fmla="*/ 0 h 8"/>
                      <a:gd name="T4" fmla="*/ 3 w 3"/>
                      <a:gd name="T5" fmla="*/ 0 h 8"/>
                      <a:gd name="T6" fmla="*/ 0 60000 65536"/>
                      <a:gd name="T7" fmla="*/ 0 60000 65536"/>
                      <a:gd name="T8" fmla="*/ 0 60000 65536"/>
                      <a:gd name="T9" fmla="*/ 0 w 3"/>
                      <a:gd name="T10" fmla="*/ 0 h 8"/>
                      <a:gd name="T11" fmla="*/ 3 w 3"/>
                      <a:gd name="T12" fmla="*/ 8 h 8"/>
                    </a:gdLst>
                    <a:ahLst/>
                    <a:cxnLst>
                      <a:cxn ang="T6">
                        <a:pos x="T0" y="T1"/>
                      </a:cxn>
                      <a:cxn ang="T7">
                        <a:pos x="T2" y="T3"/>
                      </a:cxn>
                      <a:cxn ang="T8">
                        <a:pos x="T4" y="T5"/>
                      </a:cxn>
                    </a:cxnLst>
                    <a:rect l="T9" t="T10" r="T11" b="T12"/>
                    <a:pathLst>
                      <a:path w="3" h="8">
                        <a:moveTo>
                          <a:pt x="0" y="8"/>
                        </a:moveTo>
                        <a:lnTo>
                          <a:pt x="2" y="0"/>
                        </a:lnTo>
                        <a:lnTo>
                          <a:pt x="3" y="0"/>
                        </a:lnTo>
                      </a:path>
                    </a:pathLst>
                  </a:custGeom>
                  <a:noFill/>
                  <a:ln w="6350">
                    <a:solidFill>
                      <a:srgbClr val="0C0CFF"/>
                    </a:solidFill>
                    <a:prstDash val="solid"/>
                    <a:round/>
                    <a:headEnd/>
                    <a:tailEnd/>
                  </a:ln>
                </p:spPr>
                <p:txBody>
                  <a:bodyPr/>
                  <a:lstStyle/>
                  <a:p>
                    <a:endParaRPr lang="en-US"/>
                  </a:p>
                </p:txBody>
              </p:sp>
              <p:sp>
                <p:nvSpPr>
                  <p:cNvPr id="1956" name="Freeform 5867"/>
                  <p:cNvSpPr>
                    <a:spLocks/>
                  </p:cNvSpPr>
                  <p:nvPr/>
                </p:nvSpPr>
                <p:spPr bwMode="auto">
                  <a:xfrm>
                    <a:off x="3769" y="3488"/>
                    <a:ext cx="1" cy="1"/>
                  </a:xfrm>
                  <a:custGeom>
                    <a:avLst/>
                    <a:gdLst>
                      <a:gd name="T0" fmla="*/ 0 w 4"/>
                      <a:gd name="T1" fmla="*/ 5 h 5"/>
                      <a:gd name="T2" fmla="*/ 3 w 4"/>
                      <a:gd name="T3" fmla="*/ 0 h 5"/>
                      <a:gd name="T4" fmla="*/ 4 w 4"/>
                      <a:gd name="T5" fmla="*/ 0 h 5"/>
                      <a:gd name="T6" fmla="*/ 0 60000 65536"/>
                      <a:gd name="T7" fmla="*/ 0 60000 65536"/>
                      <a:gd name="T8" fmla="*/ 0 60000 65536"/>
                      <a:gd name="T9" fmla="*/ 0 w 4"/>
                      <a:gd name="T10" fmla="*/ 0 h 5"/>
                      <a:gd name="T11" fmla="*/ 4 w 4"/>
                      <a:gd name="T12" fmla="*/ 5 h 5"/>
                    </a:gdLst>
                    <a:ahLst/>
                    <a:cxnLst>
                      <a:cxn ang="T6">
                        <a:pos x="T0" y="T1"/>
                      </a:cxn>
                      <a:cxn ang="T7">
                        <a:pos x="T2" y="T3"/>
                      </a:cxn>
                      <a:cxn ang="T8">
                        <a:pos x="T4" y="T5"/>
                      </a:cxn>
                    </a:cxnLst>
                    <a:rect l="T9" t="T10" r="T11" b="T12"/>
                    <a:pathLst>
                      <a:path w="4" h="5">
                        <a:moveTo>
                          <a:pt x="0" y="5"/>
                        </a:moveTo>
                        <a:lnTo>
                          <a:pt x="3" y="0"/>
                        </a:lnTo>
                        <a:lnTo>
                          <a:pt x="4" y="0"/>
                        </a:lnTo>
                      </a:path>
                    </a:pathLst>
                  </a:custGeom>
                  <a:noFill/>
                  <a:ln w="6350">
                    <a:solidFill>
                      <a:srgbClr val="0C0CFF"/>
                    </a:solidFill>
                    <a:prstDash val="solid"/>
                    <a:round/>
                    <a:headEnd/>
                    <a:tailEnd/>
                  </a:ln>
                </p:spPr>
                <p:txBody>
                  <a:bodyPr/>
                  <a:lstStyle/>
                  <a:p>
                    <a:endParaRPr lang="en-US"/>
                  </a:p>
                </p:txBody>
              </p:sp>
              <p:sp>
                <p:nvSpPr>
                  <p:cNvPr id="1957" name="Freeform 5868"/>
                  <p:cNvSpPr>
                    <a:spLocks/>
                  </p:cNvSpPr>
                  <p:nvPr/>
                </p:nvSpPr>
                <p:spPr bwMode="auto">
                  <a:xfrm>
                    <a:off x="3770" y="3488"/>
                    <a:ext cx="1" cy="1"/>
                  </a:xfrm>
                  <a:custGeom>
                    <a:avLst/>
                    <a:gdLst>
                      <a:gd name="T0" fmla="*/ 0 w 3"/>
                      <a:gd name="T1" fmla="*/ 3 h 3"/>
                      <a:gd name="T2" fmla="*/ 2 w 3"/>
                      <a:gd name="T3" fmla="*/ 0 h 3"/>
                      <a:gd name="T4" fmla="*/ 3 w 3"/>
                      <a:gd name="T5" fmla="*/ 0 h 3"/>
                      <a:gd name="T6" fmla="*/ 0 60000 65536"/>
                      <a:gd name="T7" fmla="*/ 0 60000 65536"/>
                      <a:gd name="T8" fmla="*/ 0 60000 65536"/>
                      <a:gd name="T9" fmla="*/ 0 w 3"/>
                      <a:gd name="T10" fmla="*/ 0 h 3"/>
                      <a:gd name="T11" fmla="*/ 3 w 3"/>
                      <a:gd name="T12" fmla="*/ 3 h 3"/>
                    </a:gdLst>
                    <a:ahLst/>
                    <a:cxnLst>
                      <a:cxn ang="T6">
                        <a:pos x="T0" y="T1"/>
                      </a:cxn>
                      <a:cxn ang="T7">
                        <a:pos x="T2" y="T3"/>
                      </a:cxn>
                      <a:cxn ang="T8">
                        <a:pos x="T4" y="T5"/>
                      </a:cxn>
                    </a:cxnLst>
                    <a:rect l="T9" t="T10" r="T11" b="T12"/>
                    <a:pathLst>
                      <a:path w="3" h="3">
                        <a:moveTo>
                          <a:pt x="0" y="3"/>
                        </a:moveTo>
                        <a:lnTo>
                          <a:pt x="2" y="0"/>
                        </a:lnTo>
                        <a:lnTo>
                          <a:pt x="3" y="0"/>
                        </a:lnTo>
                      </a:path>
                    </a:pathLst>
                  </a:custGeom>
                  <a:noFill/>
                  <a:ln w="6350">
                    <a:solidFill>
                      <a:srgbClr val="0C0CFF"/>
                    </a:solidFill>
                    <a:prstDash val="solid"/>
                    <a:round/>
                    <a:headEnd/>
                    <a:tailEnd/>
                  </a:ln>
                </p:spPr>
                <p:txBody>
                  <a:bodyPr/>
                  <a:lstStyle/>
                  <a:p>
                    <a:endParaRPr lang="en-US"/>
                  </a:p>
                </p:txBody>
              </p:sp>
              <p:sp>
                <p:nvSpPr>
                  <p:cNvPr id="1958" name="Freeform 5869"/>
                  <p:cNvSpPr>
                    <a:spLocks/>
                  </p:cNvSpPr>
                  <p:nvPr/>
                </p:nvSpPr>
                <p:spPr bwMode="auto">
                  <a:xfrm>
                    <a:off x="3770" y="3487"/>
                    <a:ext cx="1" cy="1"/>
                  </a:xfrm>
                  <a:custGeom>
                    <a:avLst/>
                    <a:gdLst>
                      <a:gd name="T0" fmla="*/ 0 w 3"/>
                      <a:gd name="T1" fmla="*/ 3 h 3"/>
                      <a:gd name="T2" fmla="*/ 2 w 3"/>
                      <a:gd name="T3" fmla="*/ 0 h 3"/>
                      <a:gd name="T4" fmla="*/ 3 w 3"/>
                      <a:gd name="T5" fmla="*/ 0 h 3"/>
                      <a:gd name="T6" fmla="*/ 0 60000 65536"/>
                      <a:gd name="T7" fmla="*/ 0 60000 65536"/>
                      <a:gd name="T8" fmla="*/ 0 60000 65536"/>
                      <a:gd name="T9" fmla="*/ 0 w 3"/>
                      <a:gd name="T10" fmla="*/ 0 h 3"/>
                      <a:gd name="T11" fmla="*/ 3 w 3"/>
                      <a:gd name="T12" fmla="*/ 3 h 3"/>
                    </a:gdLst>
                    <a:ahLst/>
                    <a:cxnLst>
                      <a:cxn ang="T6">
                        <a:pos x="T0" y="T1"/>
                      </a:cxn>
                      <a:cxn ang="T7">
                        <a:pos x="T2" y="T3"/>
                      </a:cxn>
                      <a:cxn ang="T8">
                        <a:pos x="T4" y="T5"/>
                      </a:cxn>
                    </a:cxnLst>
                    <a:rect l="T9" t="T10" r="T11" b="T12"/>
                    <a:pathLst>
                      <a:path w="3" h="3">
                        <a:moveTo>
                          <a:pt x="0" y="3"/>
                        </a:moveTo>
                        <a:lnTo>
                          <a:pt x="2" y="0"/>
                        </a:lnTo>
                        <a:lnTo>
                          <a:pt x="3" y="0"/>
                        </a:lnTo>
                      </a:path>
                    </a:pathLst>
                  </a:custGeom>
                  <a:noFill/>
                  <a:ln w="6350">
                    <a:solidFill>
                      <a:srgbClr val="0C0CFF"/>
                    </a:solidFill>
                    <a:prstDash val="solid"/>
                    <a:round/>
                    <a:headEnd/>
                    <a:tailEnd/>
                  </a:ln>
                </p:spPr>
                <p:txBody>
                  <a:bodyPr/>
                  <a:lstStyle/>
                  <a:p>
                    <a:endParaRPr lang="en-US"/>
                  </a:p>
                </p:txBody>
              </p:sp>
              <p:sp>
                <p:nvSpPr>
                  <p:cNvPr id="1959" name="Freeform 5870"/>
                  <p:cNvSpPr>
                    <a:spLocks/>
                  </p:cNvSpPr>
                  <p:nvPr/>
                </p:nvSpPr>
                <p:spPr bwMode="auto">
                  <a:xfrm>
                    <a:off x="3771" y="3487"/>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960" name="Freeform 5871"/>
                  <p:cNvSpPr>
                    <a:spLocks/>
                  </p:cNvSpPr>
                  <p:nvPr/>
                </p:nvSpPr>
                <p:spPr bwMode="auto">
                  <a:xfrm>
                    <a:off x="3771" y="3487"/>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1961" name="Freeform 5872"/>
                  <p:cNvSpPr>
                    <a:spLocks/>
                  </p:cNvSpPr>
                  <p:nvPr/>
                </p:nvSpPr>
                <p:spPr bwMode="auto">
                  <a:xfrm>
                    <a:off x="3772" y="3488"/>
                    <a:ext cx="1" cy="1"/>
                  </a:xfrm>
                  <a:custGeom>
                    <a:avLst/>
                    <a:gdLst>
                      <a:gd name="T0" fmla="*/ 0 w 4"/>
                      <a:gd name="T1" fmla="*/ 0 h 3"/>
                      <a:gd name="T2" fmla="*/ 3 w 4"/>
                      <a:gd name="T3" fmla="*/ 3 h 3"/>
                      <a:gd name="T4" fmla="*/ 4 w 4"/>
                      <a:gd name="T5" fmla="*/ 3 h 3"/>
                      <a:gd name="T6" fmla="*/ 0 60000 65536"/>
                      <a:gd name="T7" fmla="*/ 0 60000 65536"/>
                      <a:gd name="T8" fmla="*/ 0 60000 65536"/>
                      <a:gd name="T9" fmla="*/ 0 w 4"/>
                      <a:gd name="T10" fmla="*/ 0 h 3"/>
                      <a:gd name="T11" fmla="*/ 4 w 4"/>
                      <a:gd name="T12" fmla="*/ 3 h 3"/>
                    </a:gdLst>
                    <a:ahLst/>
                    <a:cxnLst>
                      <a:cxn ang="T6">
                        <a:pos x="T0" y="T1"/>
                      </a:cxn>
                      <a:cxn ang="T7">
                        <a:pos x="T2" y="T3"/>
                      </a:cxn>
                      <a:cxn ang="T8">
                        <a:pos x="T4" y="T5"/>
                      </a:cxn>
                    </a:cxnLst>
                    <a:rect l="T9" t="T10" r="T11" b="T12"/>
                    <a:pathLst>
                      <a:path w="4" h="3">
                        <a:moveTo>
                          <a:pt x="0" y="0"/>
                        </a:moveTo>
                        <a:lnTo>
                          <a:pt x="3" y="3"/>
                        </a:lnTo>
                        <a:lnTo>
                          <a:pt x="4" y="3"/>
                        </a:lnTo>
                      </a:path>
                    </a:pathLst>
                  </a:custGeom>
                  <a:noFill/>
                  <a:ln w="6350">
                    <a:solidFill>
                      <a:srgbClr val="0C0CFF"/>
                    </a:solidFill>
                    <a:prstDash val="solid"/>
                    <a:round/>
                    <a:headEnd/>
                    <a:tailEnd/>
                  </a:ln>
                </p:spPr>
                <p:txBody>
                  <a:bodyPr/>
                  <a:lstStyle/>
                  <a:p>
                    <a:endParaRPr lang="en-US"/>
                  </a:p>
                </p:txBody>
              </p:sp>
              <p:sp>
                <p:nvSpPr>
                  <p:cNvPr id="1962" name="Freeform 5873"/>
                  <p:cNvSpPr>
                    <a:spLocks/>
                  </p:cNvSpPr>
                  <p:nvPr/>
                </p:nvSpPr>
                <p:spPr bwMode="auto">
                  <a:xfrm>
                    <a:off x="3772" y="3488"/>
                    <a:ext cx="1" cy="1"/>
                  </a:xfrm>
                  <a:custGeom>
                    <a:avLst/>
                    <a:gdLst>
                      <a:gd name="T0" fmla="*/ 0 w 3"/>
                      <a:gd name="T1" fmla="*/ 0 h 5"/>
                      <a:gd name="T2" fmla="*/ 2 w 3"/>
                      <a:gd name="T3" fmla="*/ 5 h 5"/>
                      <a:gd name="T4" fmla="*/ 3 w 3"/>
                      <a:gd name="T5" fmla="*/ 5 h 5"/>
                      <a:gd name="T6" fmla="*/ 0 60000 65536"/>
                      <a:gd name="T7" fmla="*/ 0 60000 65536"/>
                      <a:gd name="T8" fmla="*/ 0 60000 65536"/>
                      <a:gd name="T9" fmla="*/ 0 w 3"/>
                      <a:gd name="T10" fmla="*/ 0 h 5"/>
                      <a:gd name="T11" fmla="*/ 3 w 3"/>
                      <a:gd name="T12" fmla="*/ 5 h 5"/>
                    </a:gdLst>
                    <a:ahLst/>
                    <a:cxnLst>
                      <a:cxn ang="T6">
                        <a:pos x="T0" y="T1"/>
                      </a:cxn>
                      <a:cxn ang="T7">
                        <a:pos x="T2" y="T3"/>
                      </a:cxn>
                      <a:cxn ang="T8">
                        <a:pos x="T4" y="T5"/>
                      </a:cxn>
                    </a:cxnLst>
                    <a:rect l="T9" t="T10" r="T11" b="T12"/>
                    <a:pathLst>
                      <a:path w="3" h="5">
                        <a:moveTo>
                          <a:pt x="0" y="0"/>
                        </a:moveTo>
                        <a:lnTo>
                          <a:pt x="2" y="5"/>
                        </a:lnTo>
                        <a:lnTo>
                          <a:pt x="3" y="5"/>
                        </a:lnTo>
                      </a:path>
                    </a:pathLst>
                  </a:custGeom>
                  <a:noFill/>
                  <a:ln w="6350">
                    <a:solidFill>
                      <a:srgbClr val="0C0CFF"/>
                    </a:solidFill>
                    <a:prstDash val="solid"/>
                    <a:round/>
                    <a:headEnd/>
                    <a:tailEnd/>
                  </a:ln>
                </p:spPr>
                <p:txBody>
                  <a:bodyPr/>
                  <a:lstStyle/>
                  <a:p>
                    <a:endParaRPr lang="en-US"/>
                  </a:p>
                </p:txBody>
              </p:sp>
              <p:sp>
                <p:nvSpPr>
                  <p:cNvPr id="1963" name="Freeform 5874"/>
                  <p:cNvSpPr>
                    <a:spLocks/>
                  </p:cNvSpPr>
                  <p:nvPr/>
                </p:nvSpPr>
                <p:spPr bwMode="auto">
                  <a:xfrm>
                    <a:off x="3773" y="3489"/>
                    <a:ext cx="1" cy="1"/>
                  </a:xfrm>
                  <a:custGeom>
                    <a:avLst/>
                    <a:gdLst>
                      <a:gd name="T0" fmla="*/ 0 w 4"/>
                      <a:gd name="T1" fmla="*/ 0 h 7"/>
                      <a:gd name="T2" fmla="*/ 3 w 4"/>
                      <a:gd name="T3" fmla="*/ 7 h 7"/>
                      <a:gd name="T4" fmla="*/ 4 w 4"/>
                      <a:gd name="T5" fmla="*/ 7 h 7"/>
                      <a:gd name="T6" fmla="*/ 0 60000 65536"/>
                      <a:gd name="T7" fmla="*/ 0 60000 65536"/>
                      <a:gd name="T8" fmla="*/ 0 60000 65536"/>
                      <a:gd name="T9" fmla="*/ 0 w 4"/>
                      <a:gd name="T10" fmla="*/ 0 h 7"/>
                      <a:gd name="T11" fmla="*/ 4 w 4"/>
                      <a:gd name="T12" fmla="*/ 7 h 7"/>
                    </a:gdLst>
                    <a:ahLst/>
                    <a:cxnLst>
                      <a:cxn ang="T6">
                        <a:pos x="T0" y="T1"/>
                      </a:cxn>
                      <a:cxn ang="T7">
                        <a:pos x="T2" y="T3"/>
                      </a:cxn>
                      <a:cxn ang="T8">
                        <a:pos x="T4" y="T5"/>
                      </a:cxn>
                    </a:cxnLst>
                    <a:rect l="T9" t="T10" r="T11" b="T12"/>
                    <a:pathLst>
                      <a:path w="4" h="7">
                        <a:moveTo>
                          <a:pt x="0" y="0"/>
                        </a:moveTo>
                        <a:lnTo>
                          <a:pt x="3" y="7"/>
                        </a:lnTo>
                        <a:lnTo>
                          <a:pt x="4" y="7"/>
                        </a:lnTo>
                      </a:path>
                    </a:pathLst>
                  </a:custGeom>
                  <a:noFill/>
                  <a:ln w="6350">
                    <a:solidFill>
                      <a:srgbClr val="0C0CFF"/>
                    </a:solidFill>
                    <a:prstDash val="solid"/>
                    <a:round/>
                    <a:headEnd/>
                    <a:tailEnd/>
                  </a:ln>
                </p:spPr>
                <p:txBody>
                  <a:bodyPr/>
                  <a:lstStyle/>
                  <a:p>
                    <a:endParaRPr lang="en-US"/>
                  </a:p>
                </p:txBody>
              </p:sp>
              <p:sp>
                <p:nvSpPr>
                  <p:cNvPr id="1964" name="Freeform 5875"/>
                  <p:cNvSpPr>
                    <a:spLocks/>
                  </p:cNvSpPr>
                  <p:nvPr/>
                </p:nvSpPr>
                <p:spPr bwMode="auto">
                  <a:xfrm>
                    <a:off x="3773" y="3490"/>
                    <a:ext cx="1" cy="2"/>
                  </a:xfrm>
                  <a:custGeom>
                    <a:avLst/>
                    <a:gdLst>
                      <a:gd name="T0" fmla="*/ 0 w 3"/>
                      <a:gd name="T1" fmla="*/ 0 h 10"/>
                      <a:gd name="T2" fmla="*/ 2 w 3"/>
                      <a:gd name="T3" fmla="*/ 10 h 10"/>
                      <a:gd name="T4" fmla="*/ 3 w 3"/>
                      <a:gd name="T5" fmla="*/ 10 h 10"/>
                      <a:gd name="T6" fmla="*/ 0 60000 65536"/>
                      <a:gd name="T7" fmla="*/ 0 60000 65536"/>
                      <a:gd name="T8" fmla="*/ 0 60000 65536"/>
                      <a:gd name="T9" fmla="*/ 0 w 3"/>
                      <a:gd name="T10" fmla="*/ 0 h 10"/>
                      <a:gd name="T11" fmla="*/ 3 w 3"/>
                      <a:gd name="T12" fmla="*/ 10 h 10"/>
                    </a:gdLst>
                    <a:ahLst/>
                    <a:cxnLst>
                      <a:cxn ang="T6">
                        <a:pos x="T0" y="T1"/>
                      </a:cxn>
                      <a:cxn ang="T7">
                        <a:pos x="T2" y="T3"/>
                      </a:cxn>
                      <a:cxn ang="T8">
                        <a:pos x="T4" y="T5"/>
                      </a:cxn>
                    </a:cxnLst>
                    <a:rect l="T9" t="T10" r="T11" b="T12"/>
                    <a:pathLst>
                      <a:path w="3" h="10">
                        <a:moveTo>
                          <a:pt x="0" y="0"/>
                        </a:moveTo>
                        <a:lnTo>
                          <a:pt x="2" y="10"/>
                        </a:lnTo>
                        <a:lnTo>
                          <a:pt x="3" y="10"/>
                        </a:lnTo>
                      </a:path>
                    </a:pathLst>
                  </a:custGeom>
                  <a:noFill/>
                  <a:ln w="6350">
                    <a:solidFill>
                      <a:srgbClr val="0C0CFF"/>
                    </a:solidFill>
                    <a:prstDash val="solid"/>
                    <a:round/>
                    <a:headEnd/>
                    <a:tailEnd/>
                  </a:ln>
                </p:spPr>
                <p:txBody>
                  <a:bodyPr/>
                  <a:lstStyle/>
                  <a:p>
                    <a:endParaRPr lang="en-US"/>
                  </a:p>
                </p:txBody>
              </p:sp>
              <p:sp>
                <p:nvSpPr>
                  <p:cNvPr id="1965" name="Freeform 5876"/>
                  <p:cNvSpPr>
                    <a:spLocks/>
                  </p:cNvSpPr>
                  <p:nvPr/>
                </p:nvSpPr>
                <p:spPr bwMode="auto">
                  <a:xfrm>
                    <a:off x="3774" y="3492"/>
                    <a:ext cx="1" cy="2"/>
                  </a:xfrm>
                  <a:custGeom>
                    <a:avLst/>
                    <a:gdLst>
                      <a:gd name="T0" fmla="*/ 0 w 4"/>
                      <a:gd name="T1" fmla="*/ 0 h 11"/>
                      <a:gd name="T2" fmla="*/ 3 w 4"/>
                      <a:gd name="T3" fmla="*/ 11 h 11"/>
                      <a:gd name="T4" fmla="*/ 4 w 4"/>
                      <a:gd name="T5" fmla="*/ 11 h 11"/>
                      <a:gd name="T6" fmla="*/ 0 60000 65536"/>
                      <a:gd name="T7" fmla="*/ 0 60000 65536"/>
                      <a:gd name="T8" fmla="*/ 0 60000 65536"/>
                      <a:gd name="T9" fmla="*/ 0 w 4"/>
                      <a:gd name="T10" fmla="*/ 0 h 11"/>
                      <a:gd name="T11" fmla="*/ 4 w 4"/>
                      <a:gd name="T12" fmla="*/ 11 h 11"/>
                    </a:gdLst>
                    <a:ahLst/>
                    <a:cxnLst>
                      <a:cxn ang="T6">
                        <a:pos x="T0" y="T1"/>
                      </a:cxn>
                      <a:cxn ang="T7">
                        <a:pos x="T2" y="T3"/>
                      </a:cxn>
                      <a:cxn ang="T8">
                        <a:pos x="T4" y="T5"/>
                      </a:cxn>
                    </a:cxnLst>
                    <a:rect l="T9" t="T10" r="T11" b="T12"/>
                    <a:pathLst>
                      <a:path w="4" h="11">
                        <a:moveTo>
                          <a:pt x="0" y="0"/>
                        </a:moveTo>
                        <a:lnTo>
                          <a:pt x="3" y="11"/>
                        </a:lnTo>
                        <a:lnTo>
                          <a:pt x="4" y="11"/>
                        </a:lnTo>
                      </a:path>
                    </a:pathLst>
                  </a:custGeom>
                  <a:noFill/>
                  <a:ln w="6350">
                    <a:solidFill>
                      <a:srgbClr val="0C0CFF"/>
                    </a:solidFill>
                    <a:prstDash val="solid"/>
                    <a:round/>
                    <a:headEnd/>
                    <a:tailEnd/>
                  </a:ln>
                </p:spPr>
                <p:txBody>
                  <a:bodyPr/>
                  <a:lstStyle/>
                  <a:p>
                    <a:endParaRPr lang="en-US"/>
                  </a:p>
                </p:txBody>
              </p:sp>
              <p:sp>
                <p:nvSpPr>
                  <p:cNvPr id="1966" name="Freeform 5877"/>
                  <p:cNvSpPr>
                    <a:spLocks/>
                  </p:cNvSpPr>
                  <p:nvPr/>
                </p:nvSpPr>
                <p:spPr bwMode="auto">
                  <a:xfrm>
                    <a:off x="3774" y="3494"/>
                    <a:ext cx="1" cy="2"/>
                  </a:xfrm>
                  <a:custGeom>
                    <a:avLst/>
                    <a:gdLst>
                      <a:gd name="T0" fmla="*/ 0 w 3"/>
                      <a:gd name="T1" fmla="*/ 0 h 12"/>
                      <a:gd name="T2" fmla="*/ 2 w 3"/>
                      <a:gd name="T3" fmla="*/ 12 h 12"/>
                      <a:gd name="T4" fmla="*/ 3 w 3"/>
                      <a:gd name="T5" fmla="*/ 12 h 12"/>
                      <a:gd name="T6" fmla="*/ 0 60000 65536"/>
                      <a:gd name="T7" fmla="*/ 0 60000 65536"/>
                      <a:gd name="T8" fmla="*/ 0 60000 65536"/>
                      <a:gd name="T9" fmla="*/ 0 w 3"/>
                      <a:gd name="T10" fmla="*/ 0 h 12"/>
                      <a:gd name="T11" fmla="*/ 3 w 3"/>
                      <a:gd name="T12" fmla="*/ 12 h 12"/>
                    </a:gdLst>
                    <a:ahLst/>
                    <a:cxnLst>
                      <a:cxn ang="T6">
                        <a:pos x="T0" y="T1"/>
                      </a:cxn>
                      <a:cxn ang="T7">
                        <a:pos x="T2" y="T3"/>
                      </a:cxn>
                      <a:cxn ang="T8">
                        <a:pos x="T4" y="T5"/>
                      </a:cxn>
                    </a:cxnLst>
                    <a:rect l="T9" t="T10" r="T11" b="T12"/>
                    <a:pathLst>
                      <a:path w="3" h="12">
                        <a:moveTo>
                          <a:pt x="0" y="0"/>
                        </a:moveTo>
                        <a:lnTo>
                          <a:pt x="2" y="12"/>
                        </a:lnTo>
                        <a:lnTo>
                          <a:pt x="3" y="12"/>
                        </a:lnTo>
                      </a:path>
                    </a:pathLst>
                  </a:custGeom>
                  <a:noFill/>
                  <a:ln w="6350">
                    <a:solidFill>
                      <a:srgbClr val="0C0CFF"/>
                    </a:solidFill>
                    <a:prstDash val="solid"/>
                    <a:round/>
                    <a:headEnd/>
                    <a:tailEnd/>
                  </a:ln>
                </p:spPr>
                <p:txBody>
                  <a:bodyPr/>
                  <a:lstStyle/>
                  <a:p>
                    <a:endParaRPr lang="en-US"/>
                  </a:p>
                </p:txBody>
              </p:sp>
              <p:sp>
                <p:nvSpPr>
                  <p:cNvPr id="1967" name="Freeform 5878"/>
                  <p:cNvSpPr>
                    <a:spLocks/>
                  </p:cNvSpPr>
                  <p:nvPr/>
                </p:nvSpPr>
                <p:spPr bwMode="auto">
                  <a:xfrm>
                    <a:off x="3774" y="3496"/>
                    <a:ext cx="1" cy="3"/>
                  </a:xfrm>
                  <a:custGeom>
                    <a:avLst/>
                    <a:gdLst>
                      <a:gd name="T0" fmla="*/ 0 w 4"/>
                      <a:gd name="T1" fmla="*/ 0 h 14"/>
                      <a:gd name="T2" fmla="*/ 3 w 4"/>
                      <a:gd name="T3" fmla="*/ 14 h 14"/>
                      <a:gd name="T4" fmla="*/ 4 w 4"/>
                      <a:gd name="T5" fmla="*/ 14 h 14"/>
                      <a:gd name="T6" fmla="*/ 0 60000 65536"/>
                      <a:gd name="T7" fmla="*/ 0 60000 65536"/>
                      <a:gd name="T8" fmla="*/ 0 60000 65536"/>
                      <a:gd name="T9" fmla="*/ 0 w 4"/>
                      <a:gd name="T10" fmla="*/ 0 h 14"/>
                      <a:gd name="T11" fmla="*/ 4 w 4"/>
                      <a:gd name="T12" fmla="*/ 14 h 14"/>
                    </a:gdLst>
                    <a:ahLst/>
                    <a:cxnLst>
                      <a:cxn ang="T6">
                        <a:pos x="T0" y="T1"/>
                      </a:cxn>
                      <a:cxn ang="T7">
                        <a:pos x="T2" y="T3"/>
                      </a:cxn>
                      <a:cxn ang="T8">
                        <a:pos x="T4" y="T5"/>
                      </a:cxn>
                    </a:cxnLst>
                    <a:rect l="T9" t="T10" r="T11" b="T12"/>
                    <a:pathLst>
                      <a:path w="4" h="14">
                        <a:moveTo>
                          <a:pt x="0" y="0"/>
                        </a:moveTo>
                        <a:lnTo>
                          <a:pt x="3" y="14"/>
                        </a:lnTo>
                        <a:lnTo>
                          <a:pt x="4" y="14"/>
                        </a:lnTo>
                      </a:path>
                    </a:pathLst>
                  </a:custGeom>
                  <a:noFill/>
                  <a:ln w="6350">
                    <a:solidFill>
                      <a:srgbClr val="0C0CFF"/>
                    </a:solidFill>
                    <a:prstDash val="solid"/>
                    <a:round/>
                    <a:headEnd/>
                    <a:tailEnd/>
                  </a:ln>
                </p:spPr>
                <p:txBody>
                  <a:bodyPr/>
                  <a:lstStyle/>
                  <a:p>
                    <a:endParaRPr lang="en-US"/>
                  </a:p>
                </p:txBody>
              </p:sp>
              <p:sp>
                <p:nvSpPr>
                  <p:cNvPr id="1968" name="Freeform 5879"/>
                  <p:cNvSpPr>
                    <a:spLocks/>
                  </p:cNvSpPr>
                  <p:nvPr/>
                </p:nvSpPr>
                <p:spPr bwMode="auto">
                  <a:xfrm>
                    <a:off x="3775" y="3499"/>
                    <a:ext cx="1" cy="3"/>
                  </a:xfrm>
                  <a:custGeom>
                    <a:avLst/>
                    <a:gdLst>
                      <a:gd name="T0" fmla="*/ 0 w 3"/>
                      <a:gd name="T1" fmla="*/ 0 h 15"/>
                      <a:gd name="T2" fmla="*/ 2 w 3"/>
                      <a:gd name="T3" fmla="*/ 15 h 15"/>
                      <a:gd name="T4" fmla="*/ 3 w 3"/>
                      <a:gd name="T5" fmla="*/ 15 h 15"/>
                      <a:gd name="T6" fmla="*/ 0 60000 65536"/>
                      <a:gd name="T7" fmla="*/ 0 60000 65536"/>
                      <a:gd name="T8" fmla="*/ 0 60000 65536"/>
                      <a:gd name="T9" fmla="*/ 0 w 3"/>
                      <a:gd name="T10" fmla="*/ 0 h 15"/>
                      <a:gd name="T11" fmla="*/ 3 w 3"/>
                      <a:gd name="T12" fmla="*/ 15 h 15"/>
                    </a:gdLst>
                    <a:ahLst/>
                    <a:cxnLst>
                      <a:cxn ang="T6">
                        <a:pos x="T0" y="T1"/>
                      </a:cxn>
                      <a:cxn ang="T7">
                        <a:pos x="T2" y="T3"/>
                      </a:cxn>
                      <a:cxn ang="T8">
                        <a:pos x="T4" y="T5"/>
                      </a:cxn>
                    </a:cxnLst>
                    <a:rect l="T9" t="T10" r="T11" b="T12"/>
                    <a:pathLst>
                      <a:path w="3" h="15">
                        <a:moveTo>
                          <a:pt x="0" y="0"/>
                        </a:moveTo>
                        <a:lnTo>
                          <a:pt x="2" y="15"/>
                        </a:lnTo>
                        <a:lnTo>
                          <a:pt x="3" y="15"/>
                        </a:lnTo>
                      </a:path>
                    </a:pathLst>
                  </a:custGeom>
                  <a:noFill/>
                  <a:ln w="6350">
                    <a:solidFill>
                      <a:srgbClr val="0C0CFF"/>
                    </a:solidFill>
                    <a:prstDash val="solid"/>
                    <a:round/>
                    <a:headEnd/>
                    <a:tailEnd/>
                  </a:ln>
                </p:spPr>
                <p:txBody>
                  <a:bodyPr/>
                  <a:lstStyle/>
                  <a:p>
                    <a:endParaRPr lang="en-US"/>
                  </a:p>
                </p:txBody>
              </p:sp>
              <p:sp>
                <p:nvSpPr>
                  <p:cNvPr id="1969" name="Freeform 5880"/>
                  <p:cNvSpPr>
                    <a:spLocks/>
                  </p:cNvSpPr>
                  <p:nvPr/>
                </p:nvSpPr>
                <p:spPr bwMode="auto">
                  <a:xfrm>
                    <a:off x="3775" y="3502"/>
                    <a:ext cx="1" cy="3"/>
                  </a:xfrm>
                  <a:custGeom>
                    <a:avLst/>
                    <a:gdLst>
                      <a:gd name="T0" fmla="*/ 0 w 4"/>
                      <a:gd name="T1" fmla="*/ 0 h 17"/>
                      <a:gd name="T2" fmla="*/ 3 w 4"/>
                      <a:gd name="T3" fmla="*/ 17 h 17"/>
                      <a:gd name="T4" fmla="*/ 4 w 4"/>
                      <a:gd name="T5" fmla="*/ 17 h 17"/>
                      <a:gd name="T6" fmla="*/ 0 60000 65536"/>
                      <a:gd name="T7" fmla="*/ 0 60000 65536"/>
                      <a:gd name="T8" fmla="*/ 0 60000 65536"/>
                      <a:gd name="T9" fmla="*/ 0 w 4"/>
                      <a:gd name="T10" fmla="*/ 0 h 17"/>
                      <a:gd name="T11" fmla="*/ 4 w 4"/>
                      <a:gd name="T12" fmla="*/ 17 h 17"/>
                    </a:gdLst>
                    <a:ahLst/>
                    <a:cxnLst>
                      <a:cxn ang="T6">
                        <a:pos x="T0" y="T1"/>
                      </a:cxn>
                      <a:cxn ang="T7">
                        <a:pos x="T2" y="T3"/>
                      </a:cxn>
                      <a:cxn ang="T8">
                        <a:pos x="T4" y="T5"/>
                      </a:cxn>
                    </a:cxnLst>
                    <a:rect l="T9" t="T10" r="T11" b="T12"/>
                    <a:pathLst>
                      <a:path w="4" h="17">
                        <a:moveTo>
                          <a:pt x="0" y="0"/>
                        </a:moveTo>
                        <a:lnTo>
                          <a:pt x="3" y="17"/>
                        </a:lnTo>
                        <a:lnTo>
                          <a:pt x="4" y="17"/>
                        </a:lnTo>
                      </a:path>
                    </a:pathLst>
                  </a:custGeom>
                  <a:noFill/>
                  <a:ln w="6350">
                    <a:solidFill>
                      <a:srgbClr val="0C0CFF"/>
                    </a:solidFill>
                    <a:prstDash val="solid"/>
                    <a:round/>
                    <a:headEnd/>
                    <a:tailEnd/>
                  </a:ln>
                </p:spPr>
                <p:txBody>
                  <a:bodyPr/>
                  <a:lstStyle/>
                  <a:p>
                    <a:endParaRPr lang="en-US"/>
                  </a:p>
                </p:txBody>
              </p:sp>
              <p:sp>
                <p:nvSpPr>
                  <p:cNvPr id="1970" name="Freeform 5881"/>
                  <p:cNvSpPr>
                    <a:spLocks/>
                  </p:cNvSpPr>
                  <p:nvPr/>
                </p:nvSpPr>
                <p:spPr bwMode="auto">
                  <a:xfrm>
                    <a:off x="3776" y="3505"/>
                    <a:ext cx="1" cy="3"/>
                  </a:xfrm>
                  <a:custGeom>
                    <a:avLst/>
                    <a:gdLst>
                      <a:gd name="T0" fmla="*/ 0 w 3"/>
                      <a:gd name="T1" fmla="*/ 0 h 18"/>
                      <a:gd name="T2" fmla="*/ 2 w 3"/>
                      <a:gd name="T3" fmla="*/ 18 h 18"/>
                      <a:gd name="T4" fmla="*/ 3 w 3"/>
                      <a:gd name="T5" fmla="*/ 18 h 18"/>
                      <a:gd name="T6" fmla="*/ 0 60000 65536"/>
                      <a:gd name="T7" fmla="*/ 0 60000 65536"/>
                      <a:gd name="T8" fmla="*/ 0 60000 65536"/>
                      <a:gd name="T9" fmla="*/ 0 w 3"/>
                      <a:gd name="T10" fmla="*/ 0 h 18"/>
                      <a:gd name="T11" fmla="*/ 3 w 3"/>
                      <a:gd name="T12" fmla="*/ 18 h 18"/>
                    </a:gdLst>
                    <a:ahLst/>
                    <a:cxnLst>
                      <a:cxn ang="T6">
                        <a:pos x="T0" y="T1"/>
                      </a:cxn>
                      <a:cxn ang="T7">
                        <a:pos x="T2" y="T3"/>
                      </a:cxn>
                      <a:cxn ang="T8">
                        <a:pos x="T4" y="T5"/>
                      </a:cxn>
                    </a:cxnLst>
                    <a:rect l="T9" t="T10" r="T11" b="T12"/>
                    <a:pathLst>
                      <a:path w="3" h="18">
                        <a:moveTo>
                          <a:pt x="0" y="0"/>
                        </a:moveTo>
                        <a:lnTo>
                          <a:pt x="2" y="18"/>
                        </a:lnTo>
                        <a:lnTo>
                          <a:pt x="3" y="18"/>
                        </a:lnTo>
                      </a:path>
                    </a:pathLst>
                  </a:custGeom>
                  <a:noFill/>
                  <a:ln w="6350">
                    <a:solidFill>
                      <a:srgbClr val="0C0CFF"/>
                    </a:solidFill>
                    <a:prstDash val="solid"/>
                    <a:round/>
                    <a:headEnd/>
                    <a:tailEnd/>
                  </a:ln>
                </p:spPr>
                <p:txBody>
                  <a:bodyPr/>
                  <a:lstStyle/>
                  <a:p>
                    <a:endParaRPr lang="en-US"/>
                  </a:p>
                </p:txBody>
              </p:sp>
              <p:sp>
                <p:nvSpPr>
                  <p:cNvPr id="1971" name="Freeform 5882"/>
                  <p:cNvSpPr>
                    <a:spLocks/>
                  </p:cNvSpPr>
                  <p:nvPr/>
                </p:nvSpPr>
                <p:spPr bwMode="auto">
                  <a:xfrm>
                    <a:off x="3776" y="3508"/>
                    <a:ext cx="1" cy="4"/>
                  </a:xfrm>
                  <a:custGeom>
                    <a:avLst/>
                    <a:gdLst>
                      <a:gd name="T0" fmla="*/ 0 w 4"/>
                      <a:gd name="T1" fmla="*/ 0 h 18"/>
                      <a:gd name="T2" fmla="*/ 3 w 4"/>
                      <a:gd name="T3" fmla="*/ 18 h 18"/>
                      <a:gd name="T4" fmla="*/ 4 w 4"/>
                      <a:gd name="T5" fmla="*/ 18 h 18"/>
                      <a:gd name="T6" fmla="*/ 0 60000 65536"/>
                      <a:gd name="T7" fmla="*/ 0 60000 65536"/>
                      <a:gd name="T8" fmla="*/ 0 60000 65536"/>
                      <a:gd name="T9" fmla="*/ 0 w 4"/>
                      <a:gd name="T10" fmla="*/ 0 h 18"/>
                      <a:gd name="T11" fmla="*/ 4 w 4"/>
                      <a:gd name="T12" fmla="*/ 18 h 18"/>
                    </a:gdLst>
                    <a:ahLst/>
                    <a:cxnLst>
                      <a:cxn ang="T6">
                        <a:pos x="T0" y="T1"/>
                      </a:cxn>
                      <a:cxn ang="T7">
                        <a:pos x="T2" y="T3"/>
                      </a:cxn>
                      <a:cxn ang="T8">
                        <a:pos x="T4" y="T5"/>
                      </a:cxn>
                    </a:cxnLst>
                    <a:rect l="T9" t="T10" r="T11" b="T12"/>
                    <a:pathLst>
                      <a:path w="4" h="18">
                        <a:moveTo>
                          <a:pt x="0" y="0"/>
                        </a:moveTo>
                        <a:lnTo>
                          <a:pt x="3" y="18"/>
                        </a:lnTo>
                        <a:lnTo>
                          <a:pt x="4" y="18"/>
                        </a:lnTo>
                      </a:path>
                    </a:pathLst>
                  </a:custGeom>
                  <a:noFill/>
                  <a:ln w="6350">
                    <a:solidFill>
                      <a:srgbClr val="0C0CFF"/>
                    </a:solidFill>
                    <a:prstDash val="solid"/>
                    <a:round/>
                    <a:headEnd/>
                    <a:tailEnd/>
                  </a:ln>
                </p:spPr>
                <p:txBody>
                  <a:bodyPr/>
                  <a:lstStyle/>
                  <a:p>
                    <a:endParaRPr lang="en-US"/>
                  </a:p>
                </p:txBody>
              </p:sp>
              <p:sp>
                <p:nvSpPr>
                  <p:cNvPr id="1972" name="Freeform 5883"/>
                  <p:cNvSpPr>
                    <a:spLocks/>
                  </p:cNvSpPr>
                  <p:nvPr/>
                </p:nvSpPr>
                <p:spPr bwMode="auto">
                  <a:xfrm>
                    <a:off x="3777" y="3512"/>
                    <a:ext cx="1" cy="3"/>
                  </a:xfrm>
                  <a:custGeom>
                    <a:avLst/>
                    <a:gdLst>
                      <a:gd name="T0" fmla="*/ 0 w 3"/>
                      <a:gd name="T1" fmla="*/ 0 h 18"/>
                      <a:gd name="T2" fmla="*/ 2 w 3"/>
                      <a:gd name="T3" fmla="*/ 18 h 18"/>
                      <a:gd name="T4" fmla="*/ 3 w 3"/>
                      <a:gd name="T5" fmla="*/ 18 h 18"/>
                      <a:gd name="T6" fmla="*/ 0 60000 65536"/>
                      <a:gd name="T7" fmla="*/ 0 60000 65536"/>
                      <a:gd name="T8" fmla="*/ 0 60000 65536"/>
                      <a:gd name="T9" fmla="*/ 0 w 3"/>
                      <a:gd name="T10" fmla="*/ 0 h 18"/>
                      <a:gd name="T11" fmla="*/ 3 w 3"/>
                      <a:gd name="T12" fmla="*/ 18 h 18"/>
                    </a:gdLst>
                    <a:ahLst/>
                    <a:cxnLst>
                      <a:cxn ang="T6">
                        <a:pos x="T0" y="T1"/>
                      </a:cxn>
                      <a:cxn ang="T7">
                        <a:pos x="T2" y="T3"/>
                      </a:cxn>
                      <a:cxn ang="T8">
                        <a:pos x="T4" y="T5"/>
                      </a:cxn>
                    </a:cxnLst>
                    <a:rect l="T9" t="T10" r="T11" b="T12"/>
                    <a:pathLst>
                      <a:path w="3" h="18">
                        <a:moveTo>
                          <a:pt x="0" y="0"/>
                        </a:moveTo>
                        <a:lnTo>
                          <a:pt x="2" y="18"/>
                        </a:lnTo>
                        <a:lnTo>
                          <a:pt x="3" y="18"/>
                        </a:lnTo>
                      </a:path>
                    </a:pathLst>
                  </a:custGeom>
                  <a:noFill/>
                  <a:ln w="6350">
                    <a:solidFill>
                      <a:srgbClr val="0C0CFF"/>
                    </a:solidFill>
                    <a:prstDash val="solid"/>
                    <a:round/>
                    <a:headEnd/>
                    <a:tailEnd/>
                  </a:ln>
                </p:spPr>
                <p:txBody>
                  <a:bodyPr/>
                  <a:lstStyle/>
                  <a:p>
                    <a:endParaRPr lang="en-US"/>
                  </a:p>
                </p:txBody>
              </p:sp>
              <p:sp>
                <p:nvSpPr>
                  <p:cNvPr id="1973" name="Freeform 5884"/>
                  <p:cNvSpPr>
                    <a:spLocks/>
                  </p:cNvSpPr>
                  <p:nvPr/>
                </p:nvSpPr>
                <p:spPr bwMode="auto">
                  <a:xfrm>
                    <a:off x="3777" y="3515"/>
                    <a:ext cx="1" cy="4"/>
                  </a:xfrm>
                  <a:custGeom>
                    <a:avLst/>
                    <a:gdLst>
                      <a:gd name="T0" fmla="*/ 0 w 4"/>
                      <a:gd name="T1" fmla="*/ 0 h 20"/>
                      <a:gd name="T2" fmla="*/ 3 w 4"/>
                      <a:gd name="T3" fmla="*/ 20 h 20"/>
                      <a:gd name="T4" fmla="*/ 4 w 4"/>
                      <a:gd name="T5" fmla="*/ 20 h 20"/>
                      <a:gd name="T6" fmla="*/ 0 60000 65536"/>
                      <a:gd name="T7" fmla="*/ 0 60000 65536"/>
                      <a:gd name="T8" fmla="*/ 0 60000 65536"/>
                      <a:gd name="T9" fmla="*/ 0 w 4"/>
                      <a:gd name="T10" fmla="*/ 0 h 20"/>
                      <a:gd name="T11" fmla="*/ 4 w 4"/>
                      <a:gd name="T12" fmla="*/ 20 h 20"/>
                    </a:gdLst>
                    <a:ahLst/>
                    <a:cxnLst>
                      <a:cxn ang="T6">
                        <a:pos x="T0" y="T1"/>
                      </a:cxn>
                      <a:cxn ang="T7">
                        <a:pos x="T2" y="T3"/>
                      </a:cxn>
                      <a:cxn ang="T8">
                        <a:pos x="T4" y="T5"/>
                      </a:cxn>
                    </a:cxnLst>
                    <a:rect l="T9" t="T10" r="T11" b="T12"/>
                    <a:pathLst>
                      <a:path w="4" h="20">
                        <a:moveTo>
                          <a:pt x="0" y="0"/>
                        </a:moveTo>
                        <a:lnTo>
                          <a:pt x="3" y="20"/>
                        </a:lnTo>
                        <a:lnTo>
                          <a:pt x="4" y="20"/>
                        </a:lnTo>
                      </a:path>
                    </a:pathLst>
                  </a:custGeom>
                  <a:noFill/>
                  <a:ln w="6350">
                    <a:solidFill>
                      <a:srgbClr val="0C0CFF"/>
                    </a:solidFill>
                    <a:prstDash val="solid"/>
                    <a:round/>
                    <a:headEnd/>
                    <a:tailEnd/>
                  </a:ln>
                </p:spPr>
                <p:txBody>
                  <a:bodyPr/>
                  <a:lstStyle/>
                  <a:p>
                    <a:endParaRPr lang="en-US"/>
                  </a:p>
                </p:txBody>
              </p:sp>
              <p:sp>
                <p:nvSpPr>
                  <p:cNvPr id="1974" name="Freeform 5885"/>
                  <p:cNvSpPr>
                    <a:spLocks/>
                  </p:cNvSpPr>
                  <p:nvPr/>
                </p:nvSpPr>
                <p:spPr bwMode="auto">
                  <a:xfrm>
                    <a:off x="3778" y="3519"/>
                    <a:ext cx="1" cy="4"/>
                  </a:xfrm>
                  <a:custGeom>
                    <a:avLst/>
                    <a:gdLst>
                      <a:gd name="T0" fmla="*/ 0 w 3"/>
                      <a:gd name="T1" fmla="*/ 0 h 22"/>
                      <a:gd name="T2" fmla="*/ 2 w 3"/>
                      <a:gd name="T3" fmla="*/ 22 h 22"/>
                      <a:gd name="T4" fmla="*/ 3 w 3"/>
                      <a:gd name="T5" fmla="*/ 22 h 22"/>
                      <a:gd name="T6" fmla="*/ 0 60000 65536"/>
                      <a:gd name="T7" fmla="*/ 0 60000 65536"/>
                      <a:gd name="T8" fmla="*/ 0 60000 65536"/>
                      <a:gd name="T9" fmla="*/ 0 w 3"/>
                      <a:gd name="T10" fmla="*/ 0 h 22"/>
                      <a:gd name="T11" fmla="*/ 3 w 3"/>
                      <a:gd name="T12" fmla="*/ 22 h 22"/>
                    </a:gdLst>
                    <a:ahLst/>
                    <a:cxnLst>
                      <a:cxn ang="T6">
                        <a:pos x="T0" y="T1"/>
                      </a:cxn>
                      <a:cxn ang="T7">
                        <a:pos x="T2" y="T3"/>
                      </a:cxn>
                      <a:cxn ang="T8">
                        <a:pos x="T4" y="T5"/>
                      </a:cxn>
                    </a:cxnLst>
                    <a:rect l="T9" t="T10" r="T11" b="T12"/>
                    <a:pathLst>
                      <a:path w="3" h="22">
                        <a:moveTo>
                          <a:pt x="0" y="0"/>
                        </a:moveTo>
                        <a:lnTo>
                          <a:pt x="2" y="22"/>
                        </a:lnTo>
                        <a:lnTo>
                          <a:pt x="3" y="22"/>
                        </a:lnTo>
                      </a:path>
                    </a:pathLst>
                  </a:custGeom>
                  <a:noFill/>
                  <a:ln w="6350">
                    <a:solidFill>
                      <a:srgbClr val="0C0CFF"/>
                    </a:solidFill>
                    <a:prstDash val="solid"/>
                    <a:round/>
                    <a:headEnd/>
                    <a:tailEnd/>
                  </a:ln>
                </p:spPr>
                <p:txBody>
                  <a:bodyPr/>
                  <a:lstStyle/>
                  <a:p>
                    <a:endParaRPr lang="en-US"/>
                  </a:p>
                </p:txBody>
              </p:sp>
              <p:sp>
                <p:nvSpPr>
                  <p:cNvPr id="1975" name="Freeform 5886"/>
                  <p:cNvSpPr>
                    <a:spLocks/>
                  </p:cNvSpPr>
                  <p:nvPr/>
                </p:nvSpPr>
                <p:spPr bwMode="auto">
                  <a:xfrm>
                    <a:off x="3778" y="3523"/>
                    <a:ext cx="1" cy="4"/>
                  </a:xfrm>
                  <a:custGeom>
                    <a:avLst/>
                    <a:gdLst>
                      <a:gd name="T0" fmla="*/ 0 w 4"/>
                      <a:gd name="T1" fmla="*/ 0 h 22"/>
                      <a:gd name="T2" fmla="*/ 3 w 4"/>
                      <a:gd name="T3" fmla="*/ 22 h 22"/>
                      <a:gd name="T4" fmla="*/ 4 w 4"/>
                      <a:gd name="T5" fmla="*/ 22 h 22"/>
                      <a:gd name="T6" fmla="*/ 0 60000 65536"/>
                      <a:gd name="T7" fmla="*/ 0 60000 65536"/>
                      <a:gd name="T8" fmla="*/ 0 60000 65536"/>
                      <a:gd name="T9" fmla="*/ 0 w 4"/>
                      <a:gd name="T10" fmla="*/ 0 h 22"/>
                      <a:gd name="T11" fmla="*/ 4 w 4"/>
                      <a:gd name="T12" fmla="*/ 22 h 22"/>
                    </a:gdLst>
                    <a:ahLst/>
                    <a:cxnLst>
                      <a:cxn ang="T6">
                        <a:pos x="T0" y="T1"/>
                      </a:cxn>
                      <a:cxn ang="T7">
                        <a:pos x="T2" y="T3"/>
                      </a:cxn>
                      <a:cxn ang="T8">
                        <a:pos x="T4" y="T5"/>
                      </a:cxn>
                    </a:cxnLst>
                    <a:rect l="T9" t="T10" r="T11" b="T12"/>
                    <a:pathLst>
                      <a:path w="4" h="22">
                        <a:moveTo>
                          <a:pt x="0" y="0"/>
                        </a:moveTo>
                        <a:lnTo>
                          <a:pt x="3" y="22"/>
                        </a:lnTo>
                        <a:lnTo>
                          <a:pt x="4" y="22"/>
                        </a:lnTo>
                      </a:path>
                    </a:pathLst>
                  </a:custGeom>
                  <a:noFill/>
                  <a:ln w="6350">
                    <a:solidFill>
                      <a:srgbClr val="0C0CFF"/>
                    </a:solidFill>
                    <a:prstDash val="solid"/>
                    <a:round/>
                    <a:headEnd/>
                    <a:tailEnd/>
                  </a:ln>
                </p:spPr>
                <p:txBody>
                  <a:bodyPr/>
                  <a:lstStyle/>
                  <a:p>
                    <a:endParaRPr lang="en-US"/>
                  </a:p>
                </p:txBody>
              </p:sp>
              <p:sp>
                <p:nvSpPr>
                  <p:cNvPr id="1976" name="Freeform 5887"/>
                  <p:cNvSpPr>
                    <a:spLocks/>
                  </p:cNvSpPr>
                  <p:nvPr/>
                </p:nvSpPr>
                <p:spPr bwMode="auto">
                  <a:xfrm>
                    <a:off x="3779" y="3527"/>
                    <a:ext cx="1" cy="4"/>
                  </a:xfrm>
                  <a:custGeom>
                    <a:avLst/>
                    <a:gdLst>
                      <a:gd name="T0" fmla="*/ 0 w 3"/>
                      <a:gd name="T1" fmla="*/ 0 h 21"/>
                      <a:gd name="T2" fmla="*/ 2 w 3"/>
                      <a:gd name="T3" fmla="*/ 21 h 21"/>
                      <a:gd name="T4" fmla="*/ 3 w 3"/>
                      <a:gd name="T5" fmla="*/ 21 h 21"/>
                      <a:gd name="T6" fmla="*/ 0 60000 65536"/>
                      <a:gd name="T7" fmla="*/ 0 60000 65536"/>
                      <a:gd name="T8" fmla="*/ 0 60000 65536"/>
                      <a:gd name="T9" fmla="*/ 0 w 3"/>
                      <a:gd name="T10" fmla="*/ 0 h 21"/>
                      <a:gd name="T11" fmla="*/ 3 w 3"/>
                      <a:gd name="T12" fmla="*/ 21 h 21"/>
                    </a:gdLst>
                    <a:ahLst/>
                    <a:cxnLst>
                      <a:cxn ang="T6">
                        <a:pos x="T0" y="T1"/>
                      </a:cxn>
                      <a:cxn ang="T7">
                        <a:pos x="T2" y="T3"/>
                      </a:cxn>
                      <a:cxn ang="T8">
                        <a:pos x="T4" y="T5"/>
                      </a:cxn>
                    </a:cxnLst>
                    <a:rect l="T9" t="T10" r="T11" b="T12"/>
                    <a:pathLst>
                      <a:path w="3" h="21">
                        <a:moveTo>
                          <a:pt x="0" y="0"/>
                        </a:moveTo>
                        <a:lnTo>
                          <a:pt x="2" y="21"/>
                        </a:lnTo>
                        <a:lnTo>
                          <a:pt x="3" y="21"/>
                        </a:lnTo>
                      </a:path>
                    </a:pathLst>
                  </a:custGeom>
                  <a:noFill/>
                  <a:ln w="6350">
                    <a:solidFill>
                      <a:srgbClr val="0C0CFF"/>
                    </a:solidFill>
                    <a:prstDash val="solid"/>
                    <a:round/>
                    <a:headEnd/>
                    <a:tailEnd/>
                  </a:ln>
                </p:spPr>
                <p:txBody>
                  <a:bodyPr/>
                  <a:lstStyle/>
                  <a:p>
                    <a:endParaRPr lang="en-US"/>
                  </a:p>
                </p:txBody>
              </p:sp>
              <p:sp>
                <p:nvSpPr>
                  <p:cNvPr id="1977" name="Freeform 5888"/>
                  <p:cNvSpPr>
                    <a:spLocks/>
                  </p:cNvSpPr>
                  <p:nvPr/>
                </p:nvSpPr>
                <p:spPr bwMode="auto">
                  <a:xfrm>
                    <a:off x="3779" y="3531"/>
                    <a:ext cx="1" cy="4"/>
                  </a:xfrm>
                  <a:custGeom>
                    <a:avLst/>
                    <a:gdLst>
                      <a:gd name="T0" fmla="*/ 0 w 4"/>
                      <a:gd name="T1" fmla="*/ 0 h 22"/>
                      <a:gd name="T2" fmla="*/ 3 w 4"/>
                      <a:gd name="T3" fmla="*/ 22 h 22"/>
                      <a:gd name="T4" fmla="*/ 4 w 4"/>
                      <a:gd name="T5" fmla="*/ 22 h 22"/>
                      <a:gd name="T6" fmla="*/ 0 60000 65536"/>
                      <a:gd name="T7" fmla="*/ 0 60000 65536"/>
                      <a:gd name="T8" fmla="*/ 0 60000 65536"/>
                      <a:gd name="T9" fmla="*/ 0 w 4"/>
                      <a:gd name="T10" fmla="*/ 0 h 22"/>
                      <a:gd name="T11" fmla="*/ 4 w 4"/>
                      <a:gd name="T12" fmla="*/ 22 h 22"/>
                    </a:gdLst>
                    <a:ahLst/>
                    <a:cxnLst>
                      <a:cxn ang="T6">
                        <a:pos x="T0" y="T1"/>
                      </a:cxn>
                      <a:cxn ang="T7">
                        <a:pos x="T2" y="T3"/>
                      </a:cxn>
                      <a:cxn ang="T8">
                        <a:pos x="T4" y="T5"/>
                      </a:cxn>
                    </a:cxnLst>
                    <a:rect l="T9" t="T10" r="T11" b="T12"/>
                    <a:pathLst>
                      <a:path w="4" h="22">
                        <a:moveTo>
                          <a:pt x="0" y="0"/>
                        </a:moveTo>
                        <a:lnTo>
                          <a:pt x="3" y="22"/>
                        </a:lnTo>
                        <a:lnTo>
                          <a:pt x="4" y="22"/>
                        </a:lnTo>
                      </a:path>
                    </a:pathLst>
                  </a:custGeom>
                  <a:noFill/>
                  <a:ln w="6350">
                    <a:solidFill>
                      <a:srgbClr val="0C0CFF"/>
                    </a:solidFill>
                    <a:prstDash val="solid"/>
                    <a:round/>
                    <a:headEnd/>
                    <a:tailEnd/>
                  </a:ln>
                </p:spPr>
                <p:txBody>
                  <a:bodyPr/>
                  <a:lstStyle/>
                  <a:p>
                    <a:endParaRPr lang="en-US"/>
                  </a:p>
                </p:txBody>
              </p:sp>
              <p:sp>
                <p:nvSpPr>
                  <p:cNvPr id="1978" name="Freeform 5889"/>
                  <p:cNvSpPr>
                    <a:spLocks/>
                  </p:cNvSpPr>
                  <p:nvPr/>
                </p:nvSpPr>
                <p:spPr bwMode="auto">
                  <a:xfrm>
                    <a:off x="3780" y="3535"/>
                    <a:ext cx="1" cy="4"/>
                  </a:xfrm>
                  <a:custGeom>
                    <a:avLst/>
                    <a:gdLst>
                      <a:gd name="T0" fmla="*/ 0 w 3"/>
                      <a:gd name="T1" fmla="*/ 0 h 23"/>
                      <a:gd name="T2" fmla="*/ 2 w 3"/>
                      <a:gd name="T3" fmla="*/ 23 h 23"/>
                      <a:gd name="T4" fmla="*/ 3 w 3"/>
                      <a:gd name="T5" fmla="*/ 23 h 23"/>
                      <a:gd name="T6" fmla="*/ 0 60000 65536"/>
                      <a:gd name="T7" fmla="*/ 0 60000 65536"/>
                      <a:gd name="T8" fmla="*/ 0 60000 65536"/>
                      <a:gd name="T9" fmla="*/ 0 w 3"/>
                      <a:gd name="T10" fmla="*/ 0 h 23"/>
                      <a:gd name="T11" fmla="*/ 3 w 3"/>
                      <a:gd name="T12" fmla="*/ 23 h 23"/>
                    </a:gdLst>
                    <a:ahLst/>
                    <a:cxnLst>
                      <a:cxn ang="T6">
                        <a:pos x="T0" y="T1"/>
                      </a:cxn>
                      <a:cxn ang="T7">
                        <a:pos x="T2" y="T3"/>
                      </a:cxn>
                      <a:cxn ang="T8">
                        <a:pos x="T4" y="T5"/>
                      </a:cxn>
                    </a:cxnLst>
                    <a:rect l="T9" t="T10" r="T11" b="T12"/>
                    <a:pathLst>
                      <a:path w="3" h="23">
                        <a:moveTo>
                          <a:pt x="0" y="0"/>
                        </a:moveTo>
                        <a:lnTo>
                          <a:pt x="2" y="23"/>
                        </a:lnTo>
                        <a:lnTo>
                          <a:pt x="3" y="23"/>
                        </a:lnTo>
                      </a:path>
                    </a:pathLst>
                  </a:custGeom>
                  <a:noFill/>
                  <a:ln w="6350">
                    <a:solidFill>
                      <a:srgbClr val="0C0CFF"/>
                    </a:solidFill>
                    <a:prstDash val="solid"/>
                    <a:round/>
                    <a:headEnd/>
                    <a:tailEnd/>
                  </a:ln>
                </p:spPr>
                <p:txBody>
                  <a:bodyPr/>
                  <a:lstStyle/>
                  <a:p>
                    <a:endParaRPr lang="en-US"/>
                  </a:p>
                </p:txBody>
              </p:sp>
              <p:sp>
                <p:nvSpPr>
                  <p:cNvPr id="1979" name="Freeform 5890"/>
                  <p:cNvSpPr>
                    <a:spLocks/>
                  </p:cNvSpPr>
                  <p:nvPr/>
                </p:nvSpPr>
                <p:spPr bwMode="auto">
                  <a:xfrm>
                    <a:off x="3780" y="3539"/>
                    <a:ext cx="1" cy="4"/>
                  </a:xfrm>
                  <a:custGeom>
                    <a:avLst/>
                    <a:gdLst>
                      <a:gd name="T0" fmla="*/ 0 w 4"/>
                      <a:gd name="T1" fmla="*/ 0 h 22"/>
                      <a:gd name="T2" fmla="*/ 3 w 4"/>
                      <a:gd name="T3" fmla="*/ 22 h 22"/>
                      <a:gd name="T4" fmla="*/ 4 w 4"/>
                      <a:gd name="T5" fmla="*/ 22 h 22"/>
                      <a:gd name="T6" fmla="*/ 0 60000 65536"/>
                      <a:gd name="T7" fmla="*/ 0 60000 65536"/>
                      <a:gd name="T8" fmla="*/ 0 60000 65536"/>
                      <a:gd name="T9" fmla="*/ 0 w 4"/>
                      <a:gd name="T10" fmla="*/ 0 h 22"/>
                      <a:gd name="T11" fmla="*/ 4 w 4"/>
                      <a:gd name="T12" fmla="*/ 22 h 22"/>
                    </a:gdLst>
                    <a:ahLst/>
                    <a:cxnLst>
                      <a:cxn ang="T6">
                        <a:pos x="T0" y="T1"/>
                      </a:cxn>
                      <a:cxn ang="T7">
                        <a:pos x="T2" y="T3"/>
                      </a:cxn>
                      <a:cxn ang="T8">
                        <a:pos x="T4" y="T5"/>
                      </a:cxn>
                    </a:cxnLst>
                    <a:rect l="T9" t="T10" r="T11" b="T12"/>
                    <a:pathLst>
                      <a:path w="4" h="22">
                        <a:moveTo>
                          <a:pt x="0" y="0"/>
                        </a:moveTo>
                        <a:lnTo>
                          <a:pt x="3" y="22"/>
                        </a:lnTo>
                        <a:lnTo>
                          <a:pt x="4" y="22"/>
                        </a:lnTo>
                      </a:path>
                    </a:pathLst>
                  </a:custGeom>
                  <a:noFill/>
                  <a:ln w="6350">
                    <a:solidFill>
                      <a:srgbClr val="0C0CFF"/>
                    </a:solidFill>
                    <a:prstDash val="solid"/>
                    <a:round/>
                    <a:headEnd/>
                    <a:tailEnd/>
                  </a:ln>
                </p:spPr>
                <p:txBody>
                  <a:bodyPr/>
                  <a:lstStyle/>
                  <a:p>
                    <a:endParaRPr lang="en-US"/>
                  </a:p>
                </p:txBody>
              </p:sp>
              <p:sp>
                <p:nvSpPr>
                  <p:cNvPr id="1980" name="Freeform 5891"/>
                  <p:cNvSpPr>
                    <a:spLocks/>
                  </p:cNvSpPr>
                  <p:nvPr/>
                </p:nvSpPr>
                <p:spPr bwMode="auto">
                  <a:xfrm>
                    <a:off x="3781" y="3543"/>
                    <a:ext cx="1" cy="5"/>
                  </a:xfrm>
                  <a:custGeom>
                    <a:avLst/>
                    <a:gdLst>
                      <a:gd name="T0" fmla="*/ 0 w 3"/>
                      <a:gd name="T1" fmla="*/ 0 h 22"/>
                      <a:gd name="T2" fmla="*/ 2 w 3"/>
                      <a:gd name="T3" fmla="*/ 22 h 22"/>
                      <a:gd name="T4" fmla="*/ 3 w 3"/>
                      <a:gd name="T5" fmla="*/ 22 h 22"/>
                      <a:gd name="T6" fmla="*/ 0 60000 65536"/>
                      <a:gd name="T7" fmla="*/ 0 60000 65536"/>
                      <a:gd name="T8" fmla="*/ 0 60000 65536"/>
                      <a:gd name="T9" fmla="*/ 0 w 3"/>
                      <a:gd name="T10" fmla="*/ 0 h 22"/>
                      <a:gd name="T11" fmla="*/ 3 w 3"/>
                      <a:gd name="T12" fmla="*/ 22 h 22"/>
                    </a:gdLst>
                    <a:ahLst/>
                    <a:cxnLst>
                      <a:cxn ang="T6">
                        <a:pos x="T0" y="T1"/>
                      </a:cxn>
                      <a:cxn ang="T7">
                        <a:pos x="T2" y="T3"/>
                      </a:cxn>
                      <a:cxn ang="T8">
                        <a:pos x="T4" y="T5"/>
                      </a:cxn>
                    </a:cxnLst>
                    <a:rect l="T9" t="T10" r="T11" b="T12"/>
                    <a:pathLst>
                      <a:path w="3" h="22">
                        <a:moveTo>
                          <a:pt x="0" y="0"/>
                        </a:moveTo>
                        <a:lnTo>
                          <a:pt x="2" y="22"/>
                        </a:lnTo>
                        <a:lnTo>
                          <a:pt x="3" y="22"/>
                        </a:lnTo>
                      </a:path>
                    </a:pathLst>
                  </a:custGeom>
                  <a:noFill/>
                  <a:ln w="6350">
                    <a:solidFill>
                      <a:srgbClr val="0C0CFF"/>
                    </a:solidFill>
                    <a:prstDash val="solid"/>
                    <a:round/>
                    <a:headEnd/>
                    <a:tailEnd/>
                  </a:ln>
                </p:spPr>
                <p:txBody>
                  <a:bodyPr/>
                  <a:lstStyle/>
                  <a:p>
                    <a:endParaRPr lang="en-US"/>
                  </a:p>
                </p:txBody>
              </p:sp>
              <p:sp>
                <p:nvSpPr>
                  <p:cNvPr id="1981" name="Freeform 5892"/>
                  <p:cNvSpPr>
                    <a:spLocks/>
                  </p:cNvSpPr>
                  <p:nvPr/>
                </p:nvSpPr>
                <p:spPr bwMode="auto">
                  <a:xfrm>
                    <a:off x="3781" y="3548"/>
                    <a:ext cx="1" cy="3"/>
                  </a:xfrm>
                  <a:custGeom>
                    <a:avLst/>
                    <a:gdLst>
                      <a:gd name="T0" fmla="*/ 0 w 4"/>
                      <a:gd name="T1" fmla="*/ 0 h 21"/>
                      <a:gd name="T2" fmla="*/ 3 w 4"/>
                      <a:gd name="T3" fmla="*/ 21 h 21"/>
                      <a:gd name="T4" fmla="*/ 4 w 4"/>
                      <a:gd name="T5" fmla="*/ 21 h 21"/>
                      <a:gd name="T6" fmla="*/ 0 60000 65536"/>
                      <a:gd name="T7" fmla="*/ 0 60000 65536"/>
                      <a:gd name="T8" fmla="*/ 0 60000 65536"/>
                      <a:gd name="T9" fmla="*/ 0 w 4"/>
                      <a:gd name="T10" fmla="*/ 0 h 21"/>
                      <a:gd name="T11" fmla="*/ 4 w 4"/>
                      <a:gd name="T12" fmla="*/ 21 h 21"/>
                    </a:gdLst>
                    <a:ahLst/>
                    <a:cxnLst>
                      <a:cxn ang="T6">
                        <a:pos x="T0" y="T1"/>
                      </a:cxn>
                      <a:cxn ang="T7">
                        <a:pos x="T2" y="T3"/>
                      </a:cxn>
                      <a:cxn ang="T8">
                        <a:pos x="T4" y="T5"/>
                      </a:cxn>
                    </a:cxnLst>
                    <a:rect l="T9" t="T10" r="T11" b="T12"/>
                    <a:pathLst>
                      <a:path w="4" h="21">
                        <a:moveTo>
                          <a:pt x="0" y="0"/>
                        </a:moveTo>
                        <a:lnTo>
                          <a:pt x="3" y="21"/>
                        </a:lnTo>
                        <a:lnTo>
                          <a:pt x="4" y="21"/>
                        </a:lnTo>
                      </a:path>
                    </a:pathLst>
                  </a:custGeom>
                  <a:noFill/>
                  <a:ln w="6350">
                    <a:solidFill>
                      <a:srgbClr val="0C0CFF"/>
                    </a:solidFill>
                    <a:prstDash val="solid"/>
                    <a:round/>
                    <a:headEnd/>
                    <a:tailEnd/>
                  </a:ln>
                </p:spPr>
                <p:txBody>
                  <a:bodyPr/>
                  <a:lstStyle/>
                  <a:p>
                    <a:endParaRPr lang="en-US"/>
                  </a:p>
                </p:txBody>
              </p:sp>
              <p:sp>
                <p:nvSpPr>
                  <p:cNvPr id="1982" name="Freeform 5893"/>
                  <p:cNvSpPr>
                    <a:spLocks/>
                  </p:cNvSpPr>
                  <p:nvPr/>
                </p:nvSpPr>
                <p:spPr bwMode="auto">
                  <a:xfrm>
                    <a:off x="3782" y="3551"/>
                    <a:ext cx="1" cy="4"/>
                  </a:xfrm>
                  <a:custGeom>
                    <a:avLst/>
                    <a:gdLst>
                      <a:gd name="T0" fmla="*/ 0 w 3"/>
                      <a:gd name="T1" fmla="*/ 0 h 21"/>
                      <a:gd name="T2" fmla="*/ 2 w 3"/>
                      <a:gd name="T3" fmla="*/ 21 h 21"/>
                      <a:gd name="T4" fmla="*/ 3 w 3"/>
                      <a:gd name="T5" fmla="*/ 21 h 21"/>
                      <a:gd name="T6" fmla="*/ 0 60000 65536"/>
                      <a:gd name="T7" fmla="*/ 0 60000 65536"/>
                      <a:gd name="T8" fmla="*/ 0 60000 65536"/>
                      <a:gd name="T9" fmla="*/ 0 w 3"/>
                      <a:gd name="T10" fmla="*/ 0 h 21"/>
                      <a:gd name="T11" fmla="*/ 3 w 3"/>
                      <a:gd name="T12" fmla="*/ 21 h 21"/>
                    </a:gdLst>
                    <a:ahLst/>
                    <a:cxnLst>
                      <a:cxn ang="T6">
                        <a:pos x="T0" y="T1"/>
                      </a:cxn>
                      <a:cxn ang="T7">
                        <a:pos x="T2" y="T3"/>
                      </a:cxn>
                      <a:cxn ang="T8">
                        <a:pos x="T4" y="T5"/>
                      </a:cxn>
                    </a:cxnLst>
                    <a:rect l="T9" t="T10" r="T11" b="T12"/>
                    <a:pathLst>
                      <a:path w="3" h="21">
                        <a:moveTo>
                          <a:pt x="0" y="0"/>
                        </a:moveTo>
                        <a:lnTo>
                          <a:pt x="2" y="21"/>
                        </a:lnTo>
                        <a:lnTo>
                          <a:pt x="3" y="21"/>
                        </a:lnTo>
                      </a:path>
                    </a:pathLst>
                  </a:custGeom>
                  <a:noFill/>
                  <a:ln w="6350">
                    <a:solidFill>
                      <a:srgbClr val="0C0CFF"/>
                    </a:solidFill>
                    <a:prstDash val="solid"/>
                    <a:round/>
                    <a:headEnd/>
                    <a:tailEnd/>
                  </a:ln>
                </p:spPr>
                <p:txBody>
                  <a:bodyPr/>
                  <a:lstStyle/>
                  <a:p>
                    <a:endParaRPr lang="en-US"/>
                  </a:p>
                </p:txBody>
              </p:sp>
              <p:sp>
                <p:nvSpPr>
                  <p:cNvPr id="1983" name="Freeform 5894"/>
                  <p:cNvSpPr>
                    <a:spLocks/>
                  </p:cNvSpPr>
                  <p:nvPr/>
                </p:nvSpPr>
                <p:spPr bwMode="auto">
                  <a:xfrm>
                    <a:off x="3782" y="3555"/>
                    <a:ext cx="1" cy="4"/>
                  </a:xfrm>
                  <a:custGeom>
                    <a:avLst/>
                    <a:gdLst>
                      <a:gd name="T0" fmla="*/ 0 w 4"/>
                      <a:gd name="T1" fmla="*/ 0 h 21"/>
                      <a:gd name="T2" fmla="*/ 3 w 4"/>
                      <a:gd name="T3" fmla="*/ 21 h 21"/>
                      <a:gd name="T4" fmla="*/ 4 w 4"/>
                      <a:gd name="T5" fmla="*/ 21 h 21"/>
                      <a:gd name="T6" fmla="*/ 0 60000 65536"/>
                      <a:gd name="T7" fmla="*/ 0 60000 65536"/>
                      <a:gd name="T8" fmla="*/ 0 60000 65536"/>
                      <a:gd name="T9" fmla="*/ 0 w 4"/>
                      <a:gd name="T10" fmla="*/ 0 h 21"/>
                      <a:gd name="T11" fmla="*/ 4 w 4"/>
                      <a:gd name="T12" fmla="*/ 21 h 21"/>
                    </a:gdLst>
                    <a:ahLst/>
                    <a:cxnLst>
                      <a:cxn ang="T6">
                        <a:pos x="T0" y="T1"/>
                      </a:cxn>
                      <a:cxn ang="T7">
                        <a:pos x="T2" y="T3"/>
                      </a:cxn>
                      <a:cxn ang="T8">
                        <a:pos x="T4" y="T5"/>
                      </a:cxn>
                    </a:cxnLst>
                    <a:rect l="T9" t="T10" r="T11" b="T12"/>
                    <a:pathLst>
                      <a:path w="4" h="21">
                        <a:moveTo>
                          <a:pt x="0" y="0"/>
                        </a:moveTo>
                        <a:lnTo>
                          <a:pt x="3" y="21"/>
                        </a:lnTo>
                        <a:lnTo>
                          <a:pt x="4" y="21"/>
                        </a:lnTo>
                      </a:path>
                    </a:pathLst>
                  </a:custGeom>
                  <a:noFill/>
                  <a:ln w="6350">
                    <a:solidFill>
                      <a:srgbClr val="0C0CFF"/>
                    </a:solidFill>
                    <a:prstDash val="solid"/>
                    <a:round/>
                    <a:headEnd/>
                    <a:tailEnd/>
                  </a:ln>
                </p:spPr>
                <p:txBody>
                  <a:bodyPr/>
                  <a:lstStyle/>
                  <a:p>
                    <a:endParaRPr lang="en-US"/>
                  </a:p>
                </p:txBody>
              </p:sp>
              <p:sp>
                <p:nvSpPr>
                  <p:cNvPr id="1984" name="Freeform 5895"/>
                  <p:cNvSpPr>
                    <a:spLocks/>
                  </p:cNvSpPr>
                  <p:nvPr/>
                </p:nvSpPr>
                <p:spPr bwMode="auto">
                  <a:xfrm>
                    <a:off x="3782" y="3559"/>
                    <a:ext cx="1" cy="4"/>
                  </a:xfrm>
                  <a:custGeom>
                    <a:avLst/>
                    <a:gdLst>
                      <a:gd name="T0" fmla="*/ 0 w 3"/>
                      <a:gd name="T1" fmla="*/ 0 h 19"/>
                      <a:gd name="T2" fmla="*/ 2 w 3"/>
                      <a:gd name="T3" fmla="*/ 19 h 19"/>
                      <a:gd name="T4" fmla="*/ 3 w 3"/>
                      <a:gd name="T5" fmla="*/ 19 h 19"/>
                      <a:gd name="T6" fmla="*/ 0 60000 65536"/>
                      <a:gd name="T7" fmla="*/ 0 60000 65536"/>
                      <a:gd name="T8" fmla="*/ 0 60000 65536"/>
                      <a:gd name="T9" fmla="*/ 0 w 3"/>
                      <a:gd name="T10" fmla="*/ 0 h 19"/>
                      <a:gd name="T11" fmla="*/ 3 w 3"/>
                      <a:gd name="T12" fmla="*/ 19 h 19"/>
                    </a:gdLst>
                    <a:ahLst/>
                    <a:cxnLst>
                      <a:cxn ang="T6">
                        <a:pos x="T0" y="T1"/>
                      </a:cxn>
                      <a:cxn ang="T7">
                        <a:pos x="T2" y="T3"/>
                      </a:cxn>
                      <a:cxn ang="T8">
                        <a:pos x="T4" y="T5"/>
                      </a:cxn>
                    </a:cxnLst>
                    <a:rect l="T9" t="T10" r="T11" b="T12"/>
                    <a:pathLst>
                      <a:path w="3" h="19">
                        <a:moveTo>
                          <a:pt x="0" y="0"/>
                        </a:moveTo>
                        <a:lnTo>
                          <a:pt x="2" y="19"/>
                        </a:lnTo>
                        <a:lnTo>
                          <a:pt x="3" y="19"/>
                        </a:lnTo>
                      </a:path>
                    </a:pathLst>
                  </a:custGeom>
                  <a:noFill/>
                  <a:ln w="6350">
                    <a:solidFill>
                      <a:srgbClr val="0C0CFF"/>
                    </a:solidFill>
                    <a:prstDash val="solid"/>
                    <a:round/>
                    <a:headEnd/>
                    <a:tailEnd/>
                  </a:ln>
                </p:spPr>
                <p:txBody>
                  <a:bodyPr/>
                  <a:lstStyle/>
                  <a:p>
                    <a:endParaRPr lang="en-US"/>
                  </a:p>
                </p:txBody>
              </p:sp>
              <p:sp>
                <p:nvSpPr>
                  <p:cNvPr id="1985" name="Freeform 5896"/>
                  <p:cNvSpPr>
                    <a:spLocks/>
                  </p:cNvSpPr>
                  <p:nvPr/>
                </p:nvSpPr>
                <p:spPr bwMode="auto">
                  <a:xfrm>
                    <a:off x="3783" y="3563"/>
                    <a:ext cx="1" cy="4"/>
                  </a:xfrm>
                  <a:custGeom>
                    <a:avLst/>
                    <a:gdLst>
                      <a:gd name="T0" fmla="*/ 0 w 4"/>
                      <a:gd name="T1" fmla="*/ 0 h 20"/>
                      <a:gd name="T2" fmla="*/ 3 w 4"/>
                      <a:gd name="T3" fmla="*/ 20 h 20"/>
                      <a:gd name="T4" fmla="*/ 4 w 4"/>
                      <a:gd name="T5" fmla="*/ 20 h 20"/>
                      <a:gd name="T6" fmla="*/ 0 60000 65536"/>
                      <a:gd name="T7" fmla="*/ 0 60000 65536"/>
                      <a:gd name="T8" fmla="*/ 0 60000 65536"/>
                      <a:gd name="T9" fmla="*/ 0 w 4"/>
                      <a:gd name="T10" fmla="*/ 0 h 20"/>
                      <a:gd name="T11" fmla="*/ 4 w 4"/>
                      <a:gd name="T12" fmla="*/ 20 h 20"/>
                    </a:gdLst>
                    <a:ahLst/>
                    <a:cxnLst>
                      <a:cxn ang="T6">
                        <a:pos x="T0" y="T1"/>
                      </a:cxn>
                      <a:cxn ang="T7">
                        <a:pos x="T2" y="T3"/>
                      </a:cxn>
                      <a:cxn ang="T8">
                        <a:pos x="T4" y="T5"/>
                      </a:cxn>
                    </a:cxnLst>
                    <a:rect l="T9" t="T10" r="T11" b="T12"/>
                    <a:pathLst>
                      <a:path w="4" h="20">
                        <a:moveTo>
                          <a:pt x="0" y="0"/>
                        </a:moveTo>
                        <a:lnTo>
                          <a:pt x="3" y="20"/>
                        </a:lnTo>
                        <a:lnTo>
                          <a:pt x="4" y="20"/>
                        </a:lnTo>
                      </a:path>
                    </a:pathLst>
                  </a:custGeom>
                  <a:noFill/>
                  <a:ln w="6350">
                    <a:solidFill>
                      <a:srgbClr val="0C0CFF"/>
                    </a:solidFill>
                    <a:prstDash val="solid"/>
                    <a:round/>
                    <a:headEnd/>
                    <a:tailEnd/>
                  </a:ln>
                </p:spPr>
                <p:txBody>
                  <a:bodyPr/>
                  <a:lstStyle/>
                  <a:p>
                    <a:endParaRPr lang="en-US"/>
                  </a:p>
                </p:txBody>
              </p:sp>
              <p:sp>
                <p:nvSpPr>
                  <p:cNvPr id="1986" name="Freeform 5897"/>
                  <p:cNvSpPr>
                    <a:spLocks/>
                  </p:cNvSpPr>
                  <p:nvPr/>
                </p:nvSpPr>
                <p:spPr bwMode="auto">
                  <a:xfrm>
                    <a:off x="3783" y="3567"/>
                    <a:ext cx="1" cy="3"/>
                  </a:xfrm>
                  <a:custGeom>
                    <a:avLst/>
                    <a:gdLst>
                      <a:gd name="T0" fmla="*/ 0 w 3"/>
                      <a:gd name="T1" fmla="*/ 0 h 19"/>
                      <a:gd name="T2" fmla="*/ 2 w 3"/>
                      <a:gd name="T3" fmla="*/ 19 h 19"/>
                      <a:gd name="T4" fmla="*/ 3 w 3"/>
                      <a:gd name="T5" fmla="*/ 19 h 19"/>
                      <a:gd name="T6" fmla="*/ 0 60000 65536"/>
                      <a:gd name="T7" fmla="*/ 0 60000 65536"/>
                      <a:gd name="T8" fmla="*/ 0 60000 65536"/>
                      <a:gd name="T9" fmla="*/ 0 w 3"/>
                      <a:gd name="T10" fmla="*/ 0 h 19"/>
                      <a:gd name="T11" fmla="*/ 3 w 3"/>
                      <a:gd name="T12" fmla="*/ 19 h 19"/>
                    </a:gdLst>
                    <a:ahLst/>
                    <a:cxnLst>
                      <a:cxn ang="T6">
                        <a:pos x="T0" y="T1"/>
                      </a:cxn>
                      <a:cxn ang="T7">
                        <a:pos x="T2" y="T3"/>
                      </a:cxn>
                      <a:cxn ang="T8">
                        <a:pos x="T4" y="T5"/>
                      </a:cxn>
                    </a:cxnLst>
                    <a:rect l="T9" t="T10" r="T11" b="T12"/>
                    <a:pathLst>
                      <a:path w="3" h="19">
                        <a:moveTo>
                          <a:pt x="0" y="0"/>
                        </a:moveTo>
                        <a:lnTo>
                          <a:pt x="2" y="19"/>
                        </a:lnTo>
                        <a:lnTo>
                          <a:pt x="3" y="19"/>
                        </a:lnTo>
                      </a:path>
                    </a:pathLst>
                  </a:custGeom>
                  <a:noFill/>
                  <a:ln w="6350">
                    <a:solidFill>
                      <a:srgbClr val="0C0CFF"/>
                    </a:solidFill>
                    <a:prstDash val="solid"/>
                    <a:round/>
                    <a:headEnd/>
                    <a:tailEnd/>
                  </a:ln>
                </p:spPr>
                <p:txBody>
                  <a:bodyPr/>
                  <a:lstStyle/>
                  <a:p>
                    <a:endParaRPr lang="en-US"/>
                  </a:p>
                </p:txBody>
              </p:sp>
              <p:sp>
                <p:nvSpPr>
                  <p:cNvPr id="1987" name="Freeform 5898"/>
                  <p:cNvSpPr>
                    <a:spLocks/>
                  </p:cNvSpPr>
                  <p:nvPr/>
                </p:nvSpPr>
                <p:spPr bwMode="auto">
                  <a:xfrm>
                    <a:off x="3784" y="3570"/>
                    <a:ext cx="1" cy="4"/>
                  </a:xfrm>
                  <a:custGeom>
                    <a:avLst/>
                    <a:gdLst>
                      <a:gd name="T0" fmla="*/ 0 w 4"/>
                      <a:gd name="T1" fmla="*/ 0 h 19"/>
                      <a:gd name="T2" fmla="*/ 3 w 4"/>
                      <a:gd name="T3" fmla="*/ 19 h 19"/>
                      <a:gd name="T4" fmla="*/ 4 w 4"/>
                      <a:gd name="T5" fmla="*/ 19 h 19"/>
                      <a:gd name="T6" fmla="*/ 0 60000 65536"/>
                      <a:gd name="T7" fmla="*/ 0 60000 65536"/>
                      <a:gd name="T8" fmla="*/ 0 60000 65536"/>
                      <a:gd name="T9" fmla="*/ 0 w 4"/>
                      <a:gd name="T10" fmla="*/ 0 h 19"/>
                      <a:gd name="T11" fmla="*/ 4 w 4"/>
                      <a:gd name="T12" fmla="*/ 19 h 19"/>
                    </a:gdLst>
                    <a:ahLst/>
                    <a:cxnLst>
                      <a:cxn ang="T6">
                        <a:pos x="T0" y="T1"/>
                      </a:cxn>
                      <a:cxn ang="T7">
                        <a:pos x="T2" y="T3"/>
                      </a:cxn>
                      <a:cxn ang="T8">
                        <a:pos x="T4" y="T5"/>
                      </a:cxn>
                    </a:cxnLst>
                    <a:rect l="T9" t="T10" r="T11" b="T12"/>
                    <a:pathLst>
                      <a:path w="4" h="19">
                        <a:moveTo>
                          <a:pt x="0" y="0"/>
                        </a:moveTo>
                        <a:lnTo>
                          <a:pt x="3" y="19"/>
                        </a:lnTo>
                        <a:lnTo>
                          <a:pt x="4" y="19"/>
                        </a:lnTo>
                      </a:path>
                    </a:pathLst>
                  </a:custGeom>
                  <a:noFill/>
                  <a:ln w="6350">
                    <a:solidFill>
                      <a:srgbClr val="0C0CFF"/>
                    </a:solidFill>
                    <a:prstDash val="solid"/>
                    <a:round/>
                    <a:headEnd/>
                    <a:tailEnd/>
                  </a:ln>
                </p:spPr>
                <p:txBody>
                  <a:bodyPr/>
                  <a:lstStyle/>
                  <a:p>
                    <a:endParaRPr lang="en-US"/>
                  </a:p>
                </p:txBody>
              </p:sp>
              <p:sp>
                <p:nvSpPr>
                  <p:cNvPr id="1988" name="Freeform 5899"/>
                  <p:cNvSpPr>
                    <a:spLocks/>
                  </p:cNvSpPr>
                  <p:nvPr/>
                </p:nvSpPr>
                <p:spPr bwMode="auto">
                  <a:xfrm>
                    <a:off x="3784" y="3574"/>
                    <a:ext cx="1" cy="3"/>
                  </a:xfrm>
                  <a:custGeom>
                    <a:avLst/>
                    <a:gdLst>
                      <a:gd name="T0" fmla="*/ 0 w 3"/>
                      <a:gd name="T1" fmla="*/ 0 h 18"/>
                      <a:gd name="T2" fmla="*/ 2 w 3"/>
                      <a:gd name="T3" fmla="*/ 18 h 18"/>
                      <a:gd name="T4" fmla="*/ 3 w 3"/>
                      <a:gd name="T5" fmla="*/ 18 h 18"/>
                      <a:gd name="T6" fmla="*/ 0 60000 65536"/>
                      <a:gd name="T7" fmla="*/ 0 60000 65536"/>
                      <a:gd name="T8" fmla="*/ 0 60000 65536"/>
                      <a:gd name="T9" fmla="*/ 0 w 3"/>
                      <a:gd name="T10" fmla="*/ 0 h 18"/>
                      <a:gd name="T11" fmla="*/ 3 w 3"/>
                      <a:gd name="T12" fmla="*/ 18 h 18"/>
                    </a:gdLst>
                    <a:ahLst/>
                    <a:cxnLst>
                      <a:cxn ang="T6">
                        <a:pos x="T0" y="T1"/>
                      </a:cxn>
                      <a:cxn ang="T7">
                        <a:pos x="T2" y="T3"/>
                      </a:cxn>
                      <a:cxn ang="T8">
                        <a:pos x="T4" y="T5"/>
                      </a:cxn>
                    </a:cxnLst>
                    <a:rect l="T9" t="T10" r="T11" b="T12"/>
                    <a:pathLst>
                      <a:path w="3" h="18">
                        <a:moveTo>
                          <a:pt x="0" y="0"/>
                        </a:moveTo>
                        <a:lnTo>
                          <a:pt x="2" y="18"/>
                        </a:lnTo>
                        <a:lnTo>
                          <a:pt x="3" y="18"/>
                        </a:lnTo>
                      </a:path>
                    </a:pathLst>
                  </a:custGeom>
                  <a:noFill/>
                  <a:ln w="6350">
                    <a:solidFill>
                      <a:srgbClr val="0C0CFF"/>
                    </a:solidFill>
                    <a:prstDash val="solid"/>
                    <a:round/>
                    <a:headEnd/>
                    <a:tailEnd/>
                  </a:ln>
                </p:spPr>
                <p:txBody>
                  <a:bodyPr/>
                  <a:lstStyle/>
                  <a:p>
                    <a:endParaRPr lang="en-US"/>
                  </a:p>
                </p:txBody>
              </p:sp>
              <p:sp>
                <p:nvSpPr>
                  <p:cNvPr id="1989" name="Freeform 5900"/>
                  <p:cNvSpPr>
                    <a:spLocks/>
                  </p:cNvSpPr>
                  <p:nvPr/>
                </p:nvSpPr>
                <p:spPr bwMode="auto">
                  <a:xfrm>
                    <a:off x="3785" y="3577"/>
                    <a:ext cx="1" cy="3"/>
                  </a:xfrm>
                  <a:custGeom>
                    <a:avLst/>
                    <a:gdLst>
                      <a:gd name="T0" fmla="*/ 0 w 3"/>
                      <a:gd name="T1" fmla="*/ 0 h 18"/>
                      <a:gd name="T2" fmla="*/ 2 w 3"/>
                      <a:gd name="T3" fmla="*/ 18 h 18"/>
                      <a:gd name="T4" fmla="*/ 3 w 3"/>
                      <a:gd name="T5" fmla="*/ 18 h 18"/>
                      <a:gd name="T6" fmla="*/ 0 60000 65536"/>
                      <a:gd name="T7" fmla="*/ 0 60000 65536"/>
                      <a:gd name="T8" fmla="*/ 0 60000 65536"/>
                      <a:gd name="T9" fmla="*/ 0 w 3"/>
                      <a:gd name="T10" fmla="*/ 0 h 18"/>
                      <a:gd name="T11" fmla="*/ 3 w 3"/>
                      <a:gd name="T12" fmla="*/ 18 h 18"/>
                    </a:gdLst>
                    <a:ahLst/>
                    <a:cxnLst>
                      <a:cxn ang="T6">
                        <a:pos x="T0" y="T1"/>
                      </a:cxn>
                      <a:cxn ang="T7">
                        <a:pos x="T2" y="T3"/>
                      </a:cxn>
                      <a:cxn ang="T8">
                        <a:pos x="T4" y="T5"/>
                      </a:cxn>
                    </a:cxnLst>
                    <a:rect l="T9" t="T10" r="T11" b="T12"/>
                    <a:pathLst>
                      <a:path w="3" h="18">
                        <a:moveTo>
                          <a:pt x="0" y="0"/>
                        </a:moveTo>
                        <a:lnTo>
                          <a:pt x="2" y="18"/>
                        </a:lnTo>
                        <a:lnTo>
                          <a:pt x="3" y="18"/>
                        </a:lnTo>
                      </a:path>
                    </a:pathLst>
                  </a:custGeom>
                  <a:noFill/>
                  <a:ln w="6350">
                    <a:solidFill>
                      <a:srgbClr val="0C0CFF"/>
                    </a:solidFill>
                    <a:prstDash val="solid"/>
                    <a:round/>
                    <a:headEnd/>
                    <a:tailEnd/>
                  </a:ln>
                </p:spPr>
                <p:txBody>
                  <a:bodyPr/>
                  <a:lstStyle/>
                  <a:p>
                    <a:endParaRPr lang="en-US"/>
                  </a:p>
                </p:txBody>
              </p:sp>
              <p:sp>
                <p:nvSpPr>
                  <p:cNvPr id="1990" name="Freeform 5901"/>
                  <p:cNvSpPr>
                    <a:spLocks/>
                  </p:cNvSpPr>
                  <p:nvPr/>
                </p:nvSpPr>
                <p:spPr bwMode="auto">
                  <a:xfrm>
                    <a:off x="3785" y="3580"/>
                    <a:ext cx="1" cy="3"/>
                  </a:xfrm>
                  <a:custGeom>
                    <a:avLst/>
                    <a:gdLst>
                      <a:gd name="T0" fmla="*/ 0 w 4"/>
                      <a:gd name="T1" fmla="*/ 0 h 15"/>
                      <a:gd name="T2" fmla="*/ 3 w 4"/>
                      <a:gd name="T3" fmla="*/ 15 h 15"/>
                      <a:gd name="T4" fmla="*/ 4 w 4"/>
                      <a:gd name="T5" fmla="*/ 15 h 15"/>
                      <a:gd name="T6" fmla="*/ 0 60000 65536"/>
                      <a:gd name="T7" fmla="*/ 0 60000 65536"/>
                      <a:gd name="T8" fmla="*/ 0 60000 65536"/>
                      <a:gd name="T9" fmla="*/ 0 w 4"/>
                      <a:gd name="T10" fmla="*/ 0 h 15"/>
                      <a:gd name="T11" fmla="*/ 4 w 4"/>
                      <a:gd name="T12" fmla="*/ 15 h 15"/>
                    </a:gdLst>
                    <a:ahLst/>
                    <a:cxnLst>
                      <a:cxn ang="T6">
                        <a:pos x="T0" y="T1"/>
                      </a:cxn>
                      <a:cxn ang="T7">
                        <a:pos x="T2" y="T3"/>
                      </a:cxn>
                      <a:cxn ang="T8">
                        <a:pos x="T4" y="T5"/>
                      </a:cxn>
                    </a:cxnLst>
                    <a:rect l="T9" t="T10" r="T11" b="T12"/>
                    <a:pathLst>
                      <a:path w="4" h="15">
                        <a:moveTo>
                          <a:pt x="0" y="0"/>
                        </a:moveTo>
                        <a:lnTo>
                          <a:pt x="3" y="15"/>
                        </a:lnTo>
                        <a:lnTo>
                          <a:pt x="4" y="15"/>
                        </a:lnTo>
                      </a:path>
                    </a:pathLst>
                  </a:custGeom>
                  <a:noFill/>
                  <a:ln w="6350">
                    <a:solidFill>
                      <a:srgbClr val="0C0CFF"/>
                    </a:solidFill>
                    <a:prstDash val="solid"/>
                    <a:round/>
                    <a:headEnd/>
                    <a:tailEnd/>
                  </a:ln>
                </p:spPr>
                <p:txBody>
                  <a:bodyPr/>
                  <a:lstStyle/>
                  <a:p>
                    <a:endParaRPr lang="en-US"/>
                  </a:p>
                </p:txBody>
              </p:sp>
              <p:sp>
                <p:nvSpPr>
                  <p:cNvPr id="1991" name="Freeform 5902"/>
                  <p:cNvSpPr>
                    <a:spLocks/>
                  </p:cNvSpPr>
                  <p:nvPr/>
                </p:nvSpPr>
                <p:spPr bwMode="auto">
                  <a:xfrm>
                    <a:off x="3786" y="3583"/>
                    <a:ext cx="1" cy="3"/>
                  </a:xfrm>
                  <a:custGeom>
                    <a:avLst/>
                    <a:gdLst>
                      <a:gd name="T0" fmla="*/ 0 w 3"/>
                      <a:gd name="T1" fmla="*/ 0 h 15"/>
                      <a:gd name="T2" fmla="*/ 2 w 3"/>
                      <a:gd name="T3" fmla="*/ 15 h 15"/>
                      <a:gd name="T4" fmla="*/ 3 w 3"/>
                      <a:gd name="T5" fmla="*/ 15 h 15"/>
                      <a:gd name="T6" fmla="*/ 0 60000 65536"/>
                      <a:gd name="T7" fmla="*/ 0 60000 65536"/>
                      <a:gd name="T8" fmla="*/ 0 60000 65536"/>
                      <a:gd name="T9" fmla="*/ 0 w 3"/>
                      <a:gd name="T10" fmla="*/ 0 h 15"/>
                      <a:gd name="T11" fmla="*/ 3 w 3"/>
                      <a:gd name="T12" fmla="*/ 15 h 15"/>
                    </a:gdLst>
                    <a:ahLst/>
                    <a:cxnLst>
                      <a:cxn ang="T6">
                        <a:pos x="T0" y="T1"/>
                      </a:cxn>
                      <a:cxn ang="T7">
                        <a:pos x="T2" y="T3"/>
                      </a:cxn>
                      <a:cxn ang="T8">
                        <a:pos x="T4" y="T5"/>
                      </a:cxn>
                    </a:cxnLst>
                    <a:rect l="T9" t="T10" r="T11" b="T12"/>
                    <a:pathLst>
                      <a:path w="3" h="15">
                        <a:moveTo>
                          <a:pt x="0" y="0"/>
                        </a:moveTo>
                        <a:lnTo>
                          <a:pt x="2" y="15"/>
                        </a:lnTo>
                        <a:lnTo>
                          <a:pt x="3" y="15"/>
                        </a:lnTo>
                      </a:path>
                    </a:pathLst>
                  </a:custGeom>
                  <a:noFill/>
                  <a:ln w="6350">
                    <a:solidFill>
                      <a:srgbClr val="0C0CFF"/>
                    </a:solidFill>
                    <a:prstDash val="solid"/>
                    <a:round/>
                    <a:headEnd/>
                    <a:tailEnd/>
                  </a:ln>
                </p:spPr>
                <p:txBody>
                  <a:bodyPr/>
                  <a:lstStyle/>
                  <a:p>
                    <a:endParaRPr lang="en-US"/>
                  </a:p>
                </p:txBody>
              </p:sp>
              <p:sp>
                <p:nvSpPr>
                  <p:cNvPr id="1992" name="Freeform 5903"/>
                  <p:cNvSpPr>
                    <a:spLocks/>
                  </p:cNvSpPr>
                  <p:nvPr/>
                </p:nvSpPr>
                <p:spPr bwMode="auto">
                  <a:xfrm>
                    <a:off x="3786" y="3586"/>
                    <a:ext cx="1" cy="2"/>
                  </a:xfrm>
                  <a:custGeom>
                    <a:avLst/>
                    <a:gdLst>
                      <a:gd name="T0" fmla="*/ 0 w 4"/>
                      <a:gd name="T1" fmla="*/ 0 h 13"/>
                      <a:gd name="T2" fmla="*/ 3 w 4"/>
                      <a:gd name="T3" fmla="*/ 13 h 13"/>
                      <a:gd name="T4" fmla="*/ 4 w 4"/>
                      <a:gd name="T5" fmla="*/ 13 h 13"/>
                      <a:gd name="T6" fmla="*/ 0 60000 65536"/>
                      <a:gd name="T7" fmla="*/ 0 60000 65536"/>
                      <a:gd name="T8" fmla="*/ 0 60000 65536"/>
                      <a:gd name="T9" fmla="*/ 0 w 4"/>
                      <a:gd name="T10" fmla="*/ 0 h 13"/>
                      <a:gd name="T11" fmla="*/ 4 w 4"/>
                      <a:gd name="T12" fmla="*/ 13 h 13"/>
                    </a:gdLst>
                    <a:ahLst/>
                    <a:cxnLst>
                      <a:cxn ang="T6">
                        <a:pos x="T0" y="T1"/>
                      </a:cxn>
                      <a:cxn ang="T7">
                        <a:pos x="T2" y="T3"/>
                      </a:cxn>
                      <a:cxn ang="T8">
                        <a:pos x="T4" y="T5"/>
                      </a:cxn>
                    </a:cxnLst>
                    <a:rect l="T9" t="T10" r="T11" b="T12"/>
                    <a:pathLst>
                      <a:path w="4" h="13">
                        <a:moveTo>
                          <a:pt x="0" y="0"/>
                        </a:moveTo>
                        <a:lnTo>
                          <a:pt x="3" y="13"/>
                        </a:lnTo>
                        <a:lnTo>
                          <a:pt x="4" y="13"/>
                        </a:lnTo>
                      </a:path>
                    </a:pathLst>
                  </a:custGeom>
                  <a:noFill/>
                  <a:ln w="6350">
                    <a:solidFill>
                      <a:srgbClr val="0C0CFF"/>
                    </a:solidFill>
                    <a:prstDash val="solid"/>
                    <a:round/>
                    <a:headEnd/>
                    <a:tailEnd/>
                  </a:ln>
                </p:spPr>
                <p:txBody>
                  <a:bodyPr/>
                  <a:lstStyle/>
                  <a:p>
                    <a:endParaRPr lang="en-US"/>
                  </a:p>
                </p:txBody>
              </p:sp>
              <p:sp>
                <p:nvSpPr>
                  <p:cNvPr id="1993" name="Freeform 5904"/>
                  <p:cNvSpPr>
                    <a:spLocks/>
                  </p:cNvSpPr>
                  <p:nvPr/>
                </p:nvSpPr>
                <p:spPr bwMode="auto">
                  <a:xfrm>
                    <a:off x="3787" y="3588"/>
                    <a:ext cx="1" cy="3"/>
                  </a:xfrm>
                  <a:custGeom>
                    <a:avLst/>
                    <a:gdLst>
                      <a:gd name="T0" fmla="*/ 0 w 3"/>
                      <a:gd name="T1" fmla="*/ 0 h 13"/>
                      <a:gd name="T2" fmla="*/ 2 w 3"/>
                      <a:gd name="T3" fmla="*/ 13 h 13"/>
                      <a:gd name="T4" fmla="*/ 3 w 3"/>
                      <a:gd name="T5" fmla="*/ 13 h 13"/>
                      <a:gd name="T6" fmla="*/ 0 60000 65536"/>
                      <a:gd name="T7" fmla="*/ 0 60000 65536"/>
                      <a:gd name="T8" fmla="*/ 0 60000 65536"/>
                      <a:gd name="T9" fmla="*/ 0 w 3"/>
                      <a:gd name="T10" fmla="*/ 0 h 13"/>
                      <a:gd name="T11" fmla="*/ 3 w 3"/>
                      <a:gd name="T12" fmla="*/ 13 h 13"/>
                    </a:gdLst>
                    <a:ahLst/>
                    <a:cxnLst>
                      <a:cxn ang="T6">
                        <a:pos x="T0" y="T1"/>
                      </a:cxn>
                      <a:cxn ang="T7">
                        <a:pos x="T2" y="T3"/>
                      </a:cxn>
                      <a:cxn ang="T8">
                        <a:pos x="T4" y="T5"/>
                      </a:cxn>
                    </a:cxnLst>
                    <a:rect l="T9" t="T10" r="T11" b="T12"/>
                    <a:pathLst>
                      <a:path w="3" h="13">
                        <a:moveTo>
                          <a:pt x="0" y="0"/>
                        </a:moveTo>
                        <a:lnTo>
                          <a:pt x="2" y="13"/>
                        </a:lnTo>
                        <a:lnTo>
                          <a:pt x="3" y="13"/>
                        </a:lnTo>
                      </a:path>
                    </a:pathLst>
                  </a:custGeom>
                  <a:noFill/>
                  <a:ln w="6350">
                    <a:solidFill>
                      <a:srgbClr val="0C0CFF"/>
                    </a:solidFill>
                    <a:prstDash val="solid"/>
                    <a:round/>
                    <a:headEnd/>
                    <a:tailEnd/>
                  </a:ln>
                </p:spPr>
                <p:txBody>
                  <a:bodyPr/>
                  <a:lstStyle/>
                  <a:p>
                    <a:endParaRPr lang="en-US"/>
                  </a:p>
                </p:txBody>
              </p:sp>
              <p:sp>
                <p:nvSpPr>
                  <p:cNvPr id="1994" name="Freeform 5905"/>
                  <p:cNvSpPr>
                    <a:spLocks/>
                  </p:cNvSpPr>
                  <p:nvPr/>
                </p:nvSpPr>
                <p:spPr bwMode="auto">
                  <a:xfrm>
                    <a:off x="3787" y="3591"/>
                    <a:ext cx="1" cy="2"/>
                  </a:xfrm>
                  <a:custGeom>
                    <a:avLst/>
                    <a:gdLst>
                      <a:gd name="T0" fmla="*/ 0 w 4"/>
                      <a:gd name="T1" fmla="*/ 0 h 13"/>
                      <a:gd name="T2" fmla="*/ 3 w 4"/>
                      <a:gd name="T3" fmla="*/ 13 h 13"/>
                      <a:gd name="T4" fmla="*/ 4 w 4"/>
                      <a:gd name="T5" fmla="*/ 13 h 13"/>
                      <a:gd name="T6" fmla="*/ 0 60000 65536"/>
                      <a:gd name="T7" fmla="*/ 0 60000 65536"/>
                      <a:gd name="T8" fmla="*/ 0 60000 65536"/>
                      <a:gd name="T9" fmla="*/ 0 w 4"/>
                      <a:gd name="T10" fmla="*/ 0 h 13"/>
                      <a:gd name="T11" fmla="*/ 4 w 4"/>
                      <a:gd name="T12" fmla="*/ 13 h 13"/>
                    </a:gdLst>
                    <a:ahLst/>
                    <a:cxnLst>
                      <a:cxn ang="T6">
                        <a:pos x="T0" y="T1"/>
                      </a:cxn>
                      <a:cxn ang="T7">
                        <a:pos x="T2" y="T3"/>
                      </a:cxn>
                      <a:cxn ang="T8">
                        <a:pos x="T4" y="T5"/>
                      </a:cxn>
                    </a:cxnLst>
                    <a:rect l="T9" t="T10" r="T11" b="T12"/>
                    <a:pathLst>
                      <a:path w="4" h="13">
                        <a:moveTo>
                          <a:pt x="0" y="0"/>
                        </a:moveTo>
                        <a:lnTo>
                          <a:pt x="3" y="13"/>
                        </a:lnTo>
                        <a:lnTo>
                          <a:pt x="4" y="13"/>
                        </a:lnTo>
                      </a:path>
                    </a:pathLst>
                  </a:custGeom>
                  <a:noFill/>
                  <a:ln w="6350">
                    <a:solidFill>
                      <a:srgbClr val="0C0CFF"/>
                    </a:solidFill>
                    <a:prstDash val="solid"/>
                    <a:round/>
                    <a:headEnd/>
                    <a:tailEnd/>
                  </a:ln>
                </p:spPr>
                <p:txBody>
                  <a:bodyPr/>
                  <a:lstStyle/>
                  <a:p>
                    <a:endParaRPr lang="en-US"/>
                  </a:p>
                </p:txBody>
              </p:sp>
              <p:sp>
                <p:nvSpPr>
                  <p:cNvPr id="1995" name="Freeform 5906"/>
                  <p:cNvSpPr>
                    <a:spLocks/>
                  </p:cNvSpPr>
                  <p:nvPr/>
                </p:nvSpPr>
                <p:spPr bwMode="auto">
                  <a:xfrm>
                    <a:off x="3788" y="3593"/>
                    <a:ext cx="1" cy="3"/>
                  </a:xfrm>
                  <a:custGeom>
                    <a:avLst/>
                    <a:gdLst>
                      <a:gd name="T0" fmla="*/ 0 w 3"/>
                      <a:gd name="T1" fmla="*/ 0 h 13"/>
                      <a:gd name="T2" fmla="*/ 2 w 3"/>
                      <a:gd name="T3" fmla="*/ 13 h 13"/>
                      <a:gd name="T4" fmla="*/ 3 w 3"/>
                      <a:gd name="T5" fmla="*/ 13 h 13"/>
                      <a:gd name="T6" fmla="*/ 0 60000 65536"/>
                      <a:gd name="T7" fmla="*/ 0 60000 65536"/>
                      <a:gd name="T8" fmla="*/ 0 60000 65536"/>
                      <a:gd name="T9" fmla="*/ 0 w 3"/>
                      <a:gd name="T10" fmla="*/ 0 h 13"/>
                      <a:gd name="T11" fmla="*/ 3 w 3"/>
                      <a:gd name="T12" fmla="*/ 13 h 13"/>
                    </a:gdLst>
                    <a:ahLst/>
                    <a:cxnLst>
                      <a:cxn ang="T6">
                        <a:pos x="T0" y="T1"/>
                      </a:cxn>
                      <a:cxn ang="T7">
                        <a:pos x="T2" y="T3"/>
                      </a:cxn>
                      <a:cxn ang="T8">
                        <a:pos x="T4" y="T5"/>
                      </a:cxn>
                    </a:cxnLst>
                    <a:rect l="T9" t="T10" r="T11" b="T12"/>
                    <a:pathLst>
                      <a:path w="3" h="13">
                        <a:moveTo>
                          <a:pt x="0" y="0"/>
                        </a:moveTo>
                        <a:lnTo>
                          <a:pt x="2" y="13"/>
                        </a:lnTo>
                        <a:lnTo>
                          <a:pt x="3" y="13"/>
                        </a:lnTo>
                      </a:path>
                    </a:pathLst>
                  </a:custGeom>
                  <a:noFill/>
                  <a:ln w="6350">
                    <a:solidFill>
                      <a:srgbClr val="0C0CFF"/>
                    </a:solidFill>
                    <a:prstDash val="solid"/>
                    <a:round/>
                    <a:headEnd/>
                    <a:tailEnd/>
                  </a:ln>
                </p:spPr>
                <p:txBody>
                  <a:bodyPr/>
                  <a:lstStyle/>
                  <a:p>
                    <a:endParaRPr lang="en-US"/>
                  </a:p>
                </p:txBody>
              </p:sp>
              <p:sp>
                <p:nvSpPr>
                  <p:cNvPr id="1996" name="Freeform 5907"/>
                  <p:cNvSpPr>
                    <a:spLocks/>
                  </p:cNvSpPr>
                  <p:nvPr/>
                </p:nvSpPr>
                <p:spPr bwMode="auto">
                  <a:xfrm>
                    <a:off x="3788" y="3596"/>
                    <a:ext cx="1" cy="2"/>
                  </a:xfrm>
                  <a:custGeom>
                    <a:avLst/>
                    <a:gdLst>
                      <a:gd name="T0" fmla="*/ 0 w 4"/>
                      <a:gd name="T1" fmla="*/ 0 h 14"/>
                      <a:gd name="T2" fmla="*/ 3 w 4"/>
                      <a:gd name="T3" fmla="*/ 14 h 14"/>
                      <a:gd name="T4" fmla="*/ 4 w 4"/>
                      <a:gd name="T5" fmla="*/ 14 h 14"/>
                      <a:gd name="T6" fmla="*/ 0 60000 65536"/>
                      <a:gd name="T7" fmla="*/ 0 60000 65536"/>
                      <a:gd name="T8" fmla="*/ 0 60000 65536"/>
                      <a:gd name="T9" fmla="*/ 0 w 4"/>
                      <a:gd name="T10" fmla="*/ 0 h 14"/>
                      <a:gd name="T11" fmla="*/ 4 w 4"/>
                      <a:gd name="T12" fmla="*/ 14 h 14"/>
                    </a:gdLst>
                    <a:ahLst/>
                    <a:cxnLst>
                      <a:cxn ang="T6">
                        <a:pos x="T0" y="T1"/>
                      </a:cxn>
                      <a:cxn ang="T7">
                        <a:pos x="T2" y="T3"/>
                      </a:cxn>
                      <a:cxn ang="T8">
                        <a:pos x="T4" y="T5"/>
                      </a:cxn>
                    </a:cxnLst>
                    <a:rect l="T9" t="T10" r="T11" b="T12"/>
                    <a:pathLst>
                      <a:path w="4" h="14">
                        <a:moveTo>
                          <a:pt x="0" y="0"/>
                        </a:moveTo>
                        <a:lnTo>
                          <a:pt x="3" y="14"/>
                        </a:lnTo>
                        <a:lnTo>
                          <a:pt x="4" y="14"/>
                        </a:lnTo>
                      </a:path>
                    </a:pathLst>
                  </a:custGeom>
                  <a:noFill/>
                  <a:ln w="6350">
                    <a:solidFill>
                      <a:srgbClr val="0C0CFF"/>
                    </a:solidFill>
                    <a:prstDash val="solid"/>
                    <a:round/>
                    <a:headEnd/>
                    <a:tailEnd/>
                  </a:ln>
                </p:spPr>
                <p:txBody>
                  <a:bodyPr/>
                  <a:lstStyle/>
                  <a:p>
                    <a:endParaRPr lang="en-US"/>
                  </a:p>
                </p:txBody>
              </p:sp>
              <p:sp>
                <p:nvSpPr>
                  <p:cNvPr id="1997" name="Freeform 5908"/>
                  <p:cNvSpPr>
                    <a:spLocks/>
                  </p:cNvSpPr>
                  <p:nvPr/>
                </p:nvSpPr>
                <p:spPr bwMode="auto">
                  <a:xfrm>
                    <a:off x="3788" y="3598"/>
                    <a:ext cx="1" cy="2"/>
                  </a:xfrm>
                  <a:custGeom>
                    <a:avLst/>
                    <a:gdLst>
                      <a:gd name="T0" fmla="*/ 0 w 3"/>
                      <a:gd name="T1" fmla="*/ 0 h 12"/>
                      <a:gd name="T2" fmla="*/ 2 w 3"/>
                      <a:gd name="T3" fmla="*/ 12 h 12"/>
                      <a:gd name="T4" fmla="*/ 3 w 3"/>
                      <a:gd name="T5" fmla="*/ 12 h 12"/>
                      <a:gd name="T6" fmla="*/ 0 60000 65536"/>
                      <a:gd name="T7" fmla="*/ 0 60000 65536"/>
                      <a:gd name="T8" fmla="*/ 0 60000 65536"/>
                      <a:gd name="T9" fmla="*/ 0 w 3"/>
                      <a:gd name="T10" fmla="*/ 0 h 12"/>
                      <a:gd name="T11" fmla="*/ 3 w 3"/>
                      <a:gd name="T12" fmla="*/ 12 h 12"/>
                    </a:gdLst>
                    <a:ahLst/>
                    <a:cxnLst>
                      <a:cxn ang="T6">
                        <a:pos x="T0" y="T1"/>
                      </a:cxn>
                      <a:cxn ang="T7">
                        <a:pos x="T2" y="T3"/>
                      </a:cxn>
                      <a:cxn ang="T8">
                        <a:pos x="T4" y="T5"/>
                      </a:cxn>
                    </a:cxnLst>
                    <a:rect l="T9" t="T10" r="T11" b="T12"/>
                    <a:pathLst>
                      <a:path w="3" h="12">
                        <a:moveTo>
                          <a:pt x="0" y="0"/>
                        </a:moveTo>
                        <a:lnTo>
                          <a:pt x="2" y="12"/>
                        </a:lnTo>
                        <a:lnTo>
                          <a:pt x="3" y="12"/>
                        </a:lnTo>
                      </a:path>
                    </a:pathLst>
                  </a:custGeom>
                  <a:noFill/>
                  <a:ln w="6350">
                    <a:solidFill>
                      <a:srgbClr val="0C0CFF"/>
                    </a:solidFill>
                    <a:prstDash val="solid"/>
                    <a:round/>
                    <a:headEnd/>
                    <a:tailEnd/>
                  </a:ln>
                </p:spPr>
                <p:txBody>
                  <a:bodyPr/>
                  <a:lstStyle/>
                  <a:p>
                    <a:endParaRPr lang="en-US"/>
                  </a:p>
                </p:txBody>
              </p:sp>
              <p:sp>
                <p:nvSpPr>
                  <p:cNvPr id="1998" name="Freeform 5909"/>
                  <p:cNvSpPr>
                    <a:spLocks/>
                  </p:cNvSpPr>
                  <p:nvPr/>
                </p:nvSpPr>
                <p:spPr bwMode="auto">
                  <a:xfrm>
                    <a:off x="3789" y="3600"/>
                    <a:ext cx="1" cy="2"/>
                  </a:xfrm>
                  <a:custGeom>
                    <a:avLst/>
                    <a:gdLst>
                      <a:gd name="T0" fmla="*/ 0 w 4"/>
                      <a:gd name="T1" fmla="*/ 0 h 11"/>
                      <a:gd name="T2" fmla="*/ 3 w 4"/>
                      <a:gd name="T3" fmla="*/ 11 h 11"/>
                      <a:gd name="T4" fmla="*/ 4 w 4"/>
                      <a:gd name="T5" fmla="*/ 11 h 11"/>
                      <a:gd name="T6" fmla="*/ 0 60000 65536"/>
                      <a:gd name="T7" fmla="*/ 0 60000 65536"/>
                      <a:gd name="T8" fmla="*/ 0 60000 65536"/>
                      <a:gd name="T9" fmla="*/ 0 w 4"/>
                      <a:gd name="T10" fmla="*/ 0 h 11"/>
                      <a:gd name="T11" fmla="*/ 4 w 4"/>
                      <a:gd name="T12" fmla="*/ 11 h 11"/>
                    </a:gdLst>
                    <a:ahLst/>
                    <a:cxnLst>
                      <a:cxn ang="T6">
                        <a:pos x="T0" y="T1"/>
                      </a:cxn>
                      <a:cxn ang="T7">
                        <a:pos x="T2" y="T3"/>
                      </a:cxn>
                      <a:cxn ang="T8">
                        <a:pos x="T4" y="T5"/>
                      </a:cxn>
                    </a:cxnLst>
                    <a:rect l="T9" t="T10" r="T11" b="T12"/>
                    <a:pathLst>
                      <a:path w="4" h="11">
                        <a:moveTo>
                          <a:pt x="0" y="0"/>
                        </a:moveTo>
                        <a:lnTo>
                          <a:pt x="3" y="11"/>
                        </a:lnTo>
                        <a:lnTo>
                          <a:pt x="4" y="11"/>
                        </a:lnTo>
                      </a:path>
                    </a:pathLst>
                  </a:custGeom>
                  <a:noFill/>
                  <a:ln w="6350">
                    <a:solidFill>
                      <a:srgbClr val="0C0CFF"/>
                    </a:solidFill>
                    <a:prstDash val="solid"/>
                    <a:round/>
                    <a:headEnd/>
                    <a:tailEnd/>
                  </a:ln>
                </p:spPr>
                <p:txBody>
                  <a:bodyPr/>
                  <a:lstStyle/>
                  <a:p>
                    <a:endParaRPr lang="en-US"/>
                  </a:p>
                </p:txBody>
              </p:sp>
              <p:sp>
                <p:nvSpPr>
                  <p:cNvPr id="1999" name="Freeform 5910"/>
                  <p:cNvSpPr>
                    <a:spLocks/>
                  </p:cNvSpPr>
                  <p:nvPr/>
                </p:nvSpPr>
                <p:spPr bwMode="auto">
                  <a:xfrm>
                    <a:off x="3789" y="3602"/>
                    <a:ext cx="1" cy="3"/>
                  </a:xfrm>
                  <a:custGeom>
                    <a:avLst/>
                    <a:gdLst>
                      <a:gd name="T0" fmla="*/ 0 w 3"/>
                      <a:gd name="T1" fmla="*/ 0 h 11"/>
                      <a:gd name="T2" fmla="*/ 2 w 3"/>
                      <a:gd name="T3" fmla="*/ 11 h 11"/>
                      <a:gd name="T4" fmla="*/ 3 w 3"/>
                      <a:gd name="T5" fmla="*/ 11 h 11"/>
                      <a:gd name="T6" fmla="*/ 0 60000 65536"/>
                      <a:gd name="T7" fmla="*/ 0 60000 65536"/>
                      <a:gd name="T8" fmla="*/ 0 60000 65536"/>
                      <a:gd name="T9" fmla="*/ 0 w 3"/>
                      <a:gd name="T10" fmla="*/ 0 h 11"/>
                      <a:gd name="T11" fmla="*/ 3 w 3"/>
                      <a:gd name="T12" fmla="*/ 11 h 11"/>
                    </a:gdLst>
                    <a:ahLst/>
                    <a:cxnLst>
                      <a:cxn ang="T6">
                        <a:pos x="T0" y="T1"/>
                      </a:cxn>
                      <a:cxn ang="T7">
                        <a:pos x="T2" y="T3"/>
                      </a:cxn>
                      <a:cxn ang="T8">
                        <a:pos x="T4" y="T5"/>
                      </a:cxn>
                    </a:cxnLst>
                    <a:rect l="T9" t="T10" r="T11" b="T12"/>
                    <a:pathLst>
                      <a:path w="3" h="11">
                        <a:moveTo>
                          <a:pt x="0" y="0"/>
                        </a:moveTo>
                        <a:lnTo>
                          <a:pt x="2" y="11"/>
                        </a:lnTo>
                        <a:lnTo>
                          <a:pt x="3" y="11"/>
                        </a:lnTo>
                      </a:path>
                    </a:pathLst>
                  </a:custGeom>
                  <a:noFill/>
                  <a:ln w="6350">
                    <a:solidFill>
                      <a:srgbClr val="0C0CFF"/>
                    </a:solidFill>
                    <a:prstDash val="solid"/>
                    <a:round/>
                    <a:headEnd/>
                    <a:tailEnd/>
                  </a:ln>
                </p:spPr>
                <p:txBody>
                  <a:bodyPr/>
                  <a:lstStyle/>
                  <a:p>
                    <a:endParaRPr lang="en-US"/>
                  </a:p>
                </p:txBody>
              </p:sp>
              <p:sp>
                <p:nvSpPr>
                  <p:cNvPr id="2000" name="Freeform 5911"/>
                  <p:cNvSpPr>
                    <a:spLocks/>
                  </p:cNvSpPr>
                  <p:nvPr/>
                </p:nvSpPr>
                <p:spPr bwMode="auto">
                  <a:xfrm>
                    <a:off x="3790" y="3605"/>
                    <a:ext cx="1" cy="2"/>
                  </a:xfrm>
                  <a:custGeom>
                    <a:avLst/>
                    <a:gdLst>
                      <a:gd name="T0" fmla="*/ 0 w 4"/>
                      <a:gd name="T1" fmla="*/ 0 h 11"/>
                      <a:gd name="T2" fmla="*/ 3 w 4"/>
                      <a:gd name="T3" fmla="*/ 11 h 11"/>
                      <a:gd name="T4" fmla="*/ 4 w 4"/>
                      <a:gd name="T5" fmla="*/ 11 h 11"/>
                      <a:gd name="T6" fmla="*/ 0 60000 65536"/>
                      <a:gd name="T7" fmla="*/ 0 60000 65536"/>
                      <a:gd name="T8" fmla="*/ 0 60000 65536"/>
                      <a:gd name="T9" fmla="*/ 0 w 4"/>
                      <a:gd name="T10" fmla="*/ 0 h 11"/>
                      <a:gd name="T11" fmla="*/ 4 w 4"/>
                      <a:gd name="T12" fmla="*/ 11 h 11"/>
                    </a:gdLst>
                    <a:ahLst/>
                    <a:cxnLst>
                      <a:cxn ang="T6">
                        <a:pos x="T0" y="T1"/>
                      </a:cxn>
                      <a:cxn ang="T7">
                        <a:pos x="T2" y="T3"/>
                      </a:cxn>
                      <a:cxn ang="T8">
                        <a:pos x="T4" y="T5"/>
                      </a:cxn>
                    </a:cxnLst>
                    <a:rect l="T9" t="T10" r="T11" b="T12"/>
                    <a:pathLst>
                      <a:path w="4" h="11">
                        <a:moveTo>
                          <a:pt x="0" y="0"/>
                        </a:moveTo>
                        <a:lnTo>
                          <a:pt x="3" y="11"/>
                        </a:lnTo>
                        <a:lnTo>
                          <a:pt x="4" y="11"/>
                        </a:lnTo>
                      </a:path>
                    </a:pathLst>
                  </a:custGeom>
                  <a:noFill/>
                  <a:ln w="6350">
                    <a:solidFill>
                      <a:srgbClr val="0C0CFF"/>
                    </a:solidFill>
                    <a:prstDash val="solid"/>
                    <a:round/>
                    <a:headEnd/>
                    <a:tailEnd/>
                  </a:ln>
                </p:spPr>
                <p:txBody>
                  <a:bodyPr/>
                  <a:lstStyle/>
                  <a:p>
                    <a:endParaRPr lang="en-US"/>
                  </a:p>
                </p:txBody>
              </p:sp>
              <p:sp>
                <p:nvSpPr>
                  <p:cNvPr id="2001" name="Freeform 5912"/>
                  <p:cNvSpPr>
                    <a:spLocks/>
                  </p:cNvSpPr>
                  <p:nvPr/>
                </p:nvSpPr>
                <p:spPr bwMode="auto">
                  <a:xfrm>
                    <a:off x="3790" y="3607"/>
                    <a:ext cx="1" cy="2"/>
                  </a:xfrm>
                  <a:custGeom>
                    <a:avLst/>
                    <a:gdLst>
                      <a:gd name="T0" fmla="*/ 0 w 3"/>
                      <a:gd name="T1" fmla="*/ 0 h 11"/>
                      <a:gd name="T2" fmla="*/ 2 w 3"/>
                      <a:gd name="T3" fmla="*/ 11 h 11"/>
                      <a:gd name="T4" fmla="*/ 3 w 3"/>
                      <a:gd name="T5" fmla="*/ 11 h 11"/>
                      <a:gd name="T6" fmla="*/ 0 60000 65536"/>
                      <a:gd name="T7" fmla="*/ 0 60000 65536"/>
                      <a:gd name="T8" fmla="*/ 0 60000 65536"/>
                      <a:gd name="T9" fmla="*/ 0 w 3"/>
                      <a:gd name="T10" fmla="*/ 0 h 11"/>
                      <a:gd name="T11" fmla="*/ 3 w 3"/>
                      <a:gd name="T12" fmla="*/ 11 h 11"/>
                    </a:gdLst>
                    <a:ahLst/>
                    <a:cxnLst>
                      <a:cxn ang="T6">
                        <a:pos x="T0" y="T1"/>
                      </a:cxn>
                      <a:cxn ang="T7">
                        <a:pos x="T2" y="T3"/>
                      </a:cxn>
                      <a:cxn ang="T8">
                        <a:pos x="T4" y="T5"/>
                      </a:cxn>
                    </a:cxnLst>
                    <a:rect l="T9" t="T10" r="T11" b="T12"/>
                    <a:pathLst>
                      <a:path w="3" h="11">
                        <a:moveTo>
                          <a:pt x="0" y="0"/>
                        </a:moveTo>
                        <a:lnTo>
                          <a:pt x="2" y="11"/>
                        </a:lnTo>
                        <a:lnTo>
                          <a:pt x="3" y="11"/>
                        </a:lnTo>
                      </a:path>
                    </a:pathLst>
                  </a:custGeom>
                  <a:noFill/>
                  <a:ln w="6350">
                    <a:solidFill>
                      <a:srgbClr val="0C0CFF"/>
                    </a:solidFill>
                    <a:prstDash val="solid"/>
                    <a:round/>
                    <a:headEnd/>
                    <a:tailEnd/>
                  </a:ln>
                </p:spPr>
                <p:txBody>
                  <a:bodyPr/>
                  <a:lstStyle/>
                  <a:p>
                    <a:endParaRPr lang="en-US"/>
                  </a:p>
                </p:txBody>
              </p:sp>
              <p:sp>
                <p:nvSpPr>
                  <p:cNvPr id="2002" name="Freeform 5913"/>
                  <p:cNvSpPr>
                    <a:spLocks/>
                  </p:cNvSpPr>
                  <p:nvPr/>
                </p:nvSpPr>
                <p:spPr bwMode="auto">
                  <a:xfrm>
                    <a:off x="3791" y="3609"/>
                    <a:ext cx="1" cy="1"/>
                  </a:xfrm>
                  <a:custGeom>
                    <a:avLst/>
                    <a:gdLst>
                      <a:gd name="T0" fmla="*/ 0 w 4"/>
                      <a:gd name="T1" fmla="*/ 0 h 10"/>
                      <a:gd name="T2" fmla="*/ 3 w 4"/>
                      <a:gd name="T3" fmla="*/ 10 h 10"/>
                      <a:gd name="T4" fmla="*/ 4 w 4"/>
                      <a:gd name="T5" fmla="*/ 10 h 10"/>
                      <a:gd name="T6" fmla="*/ 0 60000 65536"/>
                      <a:gd name="T7" fmla="*/ 0 60000 65536"/>
                      <a:gd name="T8" fmla="*/ 0 60000 65536"/>
                      <a:gd name="T9" fmla="*/ 0 w 4"/>
                      <a:gd name="T10" fmla="*/ 0 h 10"/>
                      <a:gd name="T11" fmla="*/ 4 w 4"/>
                      <a:gd name="T12" fmla="*/ 10 h 10"/>
                    </a:gdLst>
                    <a:ahLst/>
                    <a:cxnLst>
                      <a:cxn ang="T6">
                        <a:pos x="T0" y="T1"/>
                      </a:cxn>
                      <a:cxn ang="T7">
                        <a:pos x="T2" y="T3"/>
                      </a:cxn>
                      <a:cxn ang="T8">
                        <a:pos x="T4" y="T5"/>
                      </a:cxn>
                    </a:cxnLst>
                    <a:rect l="T9" t="T10" r="T11" b="T12"/>
                    <a:pathLst>
                      <a:path w="4" h="10">
                        <a:moveTo>
                          <a:pt x="0" y="0"/>
                        </a:moveTo>
                        <a:lnTo>
                          <a:pt x="3" y="10"/>
                        </a:lnTo>
                        <a:lnTo>
                          <a:pt x="4" y="10"/>
                        </a:lnTo>
                      </a:path>
                    </a:pathLst>
                  </a:custGeom>
                  <a:noFill/>
                  <a:ln w="6350">
                    <a:solidFill>
                      <a:srgbClr val="0C0CFF"/>
                    </a:solidFill>
                    <a:prstDash val="solid"/>
                    <a:round/>
                    <a:headEnd/>
                    <a:tailEnd/>
                  </a:ln>
                </p:spPr>
                <p:txBody>
                  <a:bodyPr/>
                  <a:lstStyle/>
                  <a:p>
                    <a:endParaRPr lang="en-US"/>
                  </a:p>
                </p:txBody>
              </p:sp>
              <p:sp>
                <p:nvSpPr>
                  <p:cNvPr id="2003" name="Freeform 5914"/>
                  <p:cNvSpPr>
                    <a:spLocks/>
                  </p:cNvSpPr>
                  <p:nvPr/>
                </p:nvSpPr>
                <p:spPr bwMode="auto">
                  <a:xfrm>
                    <a:off x="3791" y="3610"/>
                    <a:ext cx="1" cy="2"/>
                  </a:xfrm>
                  <a:custGeom>
                    <a:avLst/>
                    <a:gdLst>
                      <a:gd name="T0" fmla="*/ 0 w 3"/>
                      <a:gd name="T1" fmla="*/ 0 h 9"/>
                      <a:gd name="T2" fmla="*/ 2 w 3"/>
                      <a:gd name="T3" fmla="*/ 9 h 9"/>
                      <a:gd name="T4" fmla="*/ 3 w 3"/>
                      <a:gd name="T5" fmla="*/ 9 h 9"/>
                      <a:gd name="T6" fmla="*/ 0 60000 65536"/>
                      <a:gd name="T7" fmla="*/ 0 60000 65536"/>
                      <a:gd name="T8" fmla="*/ 0 60000 65536"/>
                      <a:gd name="T9" fmla="*/ 0 w 3"/>
                      <a:gd name="T10" fmla="*/ 0 h 9"/>
                      <a:gd name="T11" fmla="*/ 3 w 3"/>
                      <a:gd name="T12" fmla="*/ 9 h 9"/>
                    </a:gdLst>
                    <a:ahLst/>
                    <a:cxnLst>
                      <a:cxn ang="T6">
                        <a:pos x="T0" y="T1"/>
                      </a:cxn>
                      <a:cxn ang="T7">
                        <a:pos x="T2" y="T3"/>
                      </a:cxn>
                      <a:cxn ang="T8">
                        <a:pos x="T4" y="T5"/>
                      </a:cxn>
                    </a:cxnLst>
                    <a:rect l="T9" t="T10" r="T11" b="T12"/>
                    <a:pathLst>
                      <a:path w="3" h="9">
                        <a:moveTo>
                          <a:pt x="0" y="0"/>
                        </a:moveTo>
                        <a:lnTo>
                          <a:pt x="2" y="9"/>
                        </a:lnTo>
                        <a:lnTo>
                          <a:pt x="3" y="9"/>
                        </a:lnTo>
                      </a:path>
                    </a:pathLst>
                  </a:custGeom>
                  <a:noFill/>
                  <a:ln w="6350">
                    <a:solidFill>
                      <a:srgbClr val="0C0CFF"/>
                    </a:solidFill>
                    <a:prstDash val="solid"/>
                    <a:round/>
                    <a:headEnd/>
                    <a:tailEnd/>
                  </a:ln>
                </p:spPr>
                <p:txBody>
                  <a:bodyPr/>
                  <a:lstStyle/>
                  <a:p>
                    <a:endParaRPr lang="en-US"/>
                  </a:p>
                </p:txBody>
              </p:sp>
              <p:sp>
                <p:nvSpPr>
                  <p:cNvPr id="2004" name="Freeform 5915"/>
                  <p:cNvSpPr>
                    <a:spLocks/>
                  </p:cNvSpPr>
                  <p:nvPr/>
                </p:nvSpPr>
                <p:spPr bwMode="auto">
                  <a:xfrm>
                    <a:off x="3792" y="3612"/>
                    <a:ext cx="1" cy="2"/>
                  </a:xfrm>
                  <a:custGeom>
                    <a:avLst/>
                    <a:gdLst>
                      <a:gd name="T0" fmla="*/ 0 w 4"/>
                      <a:gd name="T1" fmla="*/ 0 h 9"/>
                      <a:gd name="T2" fmla="*/ 3 w 4"/>
                      <a:gd name="T3" fmla="*/ 9 h 9"/>
                      <a:gd name="T4" fmla="*/ 4 w 4"/>
                      <a:gd name="T5" fmla="*/ 9 h 9"/>
                      <a:gd name="T6" fmla="*/ 0 60000 65536"/>
                      <a:gd name="T7" fmla="*/ 0 60000 65536"/>
                      <a:gd name="T8" fmla="*/ 0 60000 65536"/>
                      <a:gd name="T9" fmla="*/ 0 w 4"/>
                      <a:gd name="T10" fmla="*/ 0 h 9"/>
                      <a:gd name="T11" fmla="*/ 4 w 4"/>
                      <a:gd name="T12" fmla="*/ 9 h 9"/>
                    </a:gdLst>
                    <a:ahLst/>
                    <a:cxnLst>
                      <a:cxn ang="T6">
                        <a:pos x="T0" y="T1"/>
                      </a:cxn>
                      <a:cxn ang="T7">
                        <a:pos x="T2" y="T3"/>
                      </a:cxn>
                      <a:cxn ang="T8">
                        <a:pos x="T4" y="T5"/>
                      </a:cxn>
                    </a:cxnLst>
                    <a:rect l="T9" t="T10" r="T11" b="T12"/>
                    <a:pathLst>
                      <a:path w="4" h="9">
                        <a:moveTo>
                          <a:pt x="0" y="0"/>
                        </a:moveTo>
                        <a:lnTo>
                          <a:pt x="3" y="9"/>
                        </a:lnTo>
                        <a:lnTo>
                          <a:pt x="4" y="9"/>
                        </a:lnTo>
                      </a:path>
                    </a:pathLst>
                  </a:custGeom>
                  <a:noFill/>
                  <a:ln w="6350">
                    <a:solidFill>
                      <a:srgbClr val="0C0CFF"/>
                    </a:solidFill>
                    <a:prstDash val="solid"/>
                    <a:round/>
                    <a:headEnd/>
                    <a:tailEnd/>
                  </a:ln>
                </p:spPr>
                <p:txBody>
                  <a:bodyPr/>
                  <a:lstStyle/>
                  <a:p>
                    <a:endParaRPr lang="en-US"/>
                  </a:p>
                </p:txBody>
              </p:sp>
              <p:sp>
                <p:nvSpPr>
                  <p:cNvPr id="2005" name="Freeform 5916"/>
                  <p:cNvSpPr>
                    <a:spLocks/>
                  </p:cNvSpPr>
                  <p:nvPr/>
                </p:nvSpPr>
                <p:spPr bwMode="auto">
                  <a:xfrm>
                    <a:off x="3792" y="3614"/>
                    <a:ext cx="1" cy="2"/>
                  </a:xfrm>
                  <a:custGeom>
                    <a:avLst/>
                    <a:gdLst>
                      <a:gd name="T0" fmla="*/ 0 w 3"/>
                      <a:gd name="T1" fmla="*/ 0 h 10"/>
                      <a:gd name="T2" fmla="*/ 2 w 3"/>
                      <a:gd name="T3" fmla="*/ 10 h 10"/>
                      <a:gd name="T4" fmla="*/ 3 w 3"/>
                      <a:gd name="T5" fmla="*/ 10 h 10"/>
                      <a:gd name="T6" fmla="*/ 0 60000 65536"/>
                      <a:gd name="T7" fmla="*/ 0 60000 65536"/>
                      <a:gd name="T8" fmla="*/ 0 60000 65536"/>
                      <a:gd name="T9" fmla="*/ 0 w 3"/>
                      <a:gd name="T10" fmla="*/ 0 h 10"/>
                      <a:gd name="T11" fmla="*/ 3 w 3"/>
                      <a:gd name="T12" fmla="*/ 10 h 10"/>
                    </a:gdLst>
                    <a:ahLst/>
                    <a:cxnLst>
                      <a:cxn ang="T6">
                        <a:pos x="T0" y="T1"/>
                      </a:cxn>
                      <a:cxn ang="T7">
                        <a:pos x="T2" y="T3"/>
                      </a:cxn>
                      <a:cxn ang="T8">
                        <a:pos x="T4" y="T5"/>
                      </a:cxn>
                    </a:cxnLst>
                    <a:rect l="T9" t="T10" r="T11" b="T12"/>
                    <a:pathLst>
                      <a:path w="3" h="10">
                        <a:moveTo>
                          <a:pt x="0" y="0"/>
                        </a:moveTo>
                        <a:lnTo>
                          <a:pt x="2" y="10"/>
                        </a:lnTo>
                        <a:lnTo>
                          <a:pt x="3" y="10"/>
                        </a:lnTo>
                      </a:path>
                    </a:pathLst>
                  </a:custGeom>
                  <a:noFill/>
                  <a:ln w="6350">
                    <a:solidFill>
                      <a:srgbClr val="0C0CFF"/>
                    </a:solidFill>
                    <a:prstDash val="solid"/>
                    <a:round/>
                    <a:headEnd/>
                    <a:tailEnd/>
                  </a:ln>
                </p:spPr>
                <p:txBody>
                  <a:bodyPr/>
                  <a:lstStyle/>
                  <a:p>
                    <a:endParaRPr lang="en-US"/>
                  </a:p>
                </p:txBody>
              </p:sp>
              <p:sp>
                <p:nvSpPr>
                  <p:cNvPr id="2006" name="Freeform 5917"/>
                  <p:cNvSpPr>
                    <a:spLocks/>
                  </p:cNvSpPr>
                  <p:nvPr/>
                </p:nvSpPr>
                <p:spPr bwMode="auto">
                  <a:xfrm>
                    <a:off x="3793" y="3616"/>
                    <a:ext cx="1" cy="1"/>
                  </a:xfrm>
                  <a:custGeom>
                    <a:avLst/>
                    <a:gdLst>
                      <a:gd name="T0" fmla="*/ 0 w 4"/>
                      <a:gd name="T1" fmla="*/ 0 h 9"/>
                      <a:gd name="T2" fmla="*/ 3 w 4"/>
                      <a:gd name="T3" fmla="*/ 9 h 9"/>
                      <a:gd name="T4" fmla="*/ 4 w 4"/>
                      <a:gd name="T5" fmla="*/ 9 h 9"/>
                      <a:gd name="T6" fmla="*/ 0 60000 65536"/>
                      <a:gd name="T7" fmla="*/ 0 60000 65536"/>
                      <a:gd name="T8" fmla="*/ 0 60000 65536"/>
                      <a:gd name="T9" fmla="*/ 0 w 4"/>
                      <a:gd name="T10" fmla="*/ 0 h 9"/>
                      <a:gd name="T11" fmla="*/ 4 w 4"/>
                      <a:gd name="T12" fmla="*/ 9 h 9"/>
                    </a:gdLst>
                    <a:ahLst/>
                    <a:cxnLst>
                      <a:cxn ang="T6">
                        <a:pos x="T0" y="T1"/>
                      </a:cxn>
                      <a:cxn ang="T7">
                        <a:pos x="T2" y="T3"/>
                      </a:cxn>
                      <a:cxn ang="T8">
                        <a:pos x="T4" y="T5"/>
                      </a:cxn>
                    </a:cxnLst>
                    <a:rect l="T9" t="T10" r="T11" b="T12"/>
                    <a:pathLst>
                      <a:path w="4" h="9">
                        <a:moveTo>
                          <a:pt x="0" y="0"/>
                        </a:moveTo>
                        <a:lnTo>
                          <a:pt x="3" y="9"/>
                        </a:lnTo>
                        <a:lnTo>
                          <a:pt x="4" y="9"/>
                        </a:lnTo>
                      </a:path>
                    </a:pathLst>
                  </a:custGeom>
                  <a:noFill/>
                  <a:ln w="6350">
                    <a:solidFill>
                      <a:srgbClr val="0C0CFF"/>
                    </a:solidFill>
                    <a:prstDash val="solid"/>
                    <a:round/>
                    <a:headEnd/>
                    <a:tailEnd/>
                  </a:ln>
                </p:spPr>
                <p:txBody>
                  <a:bodyPr/>
                  <a:lstStyle/>
                  <a:p>
                    <a:endParaRPr lang="en-US"/>
                  </a:p>
                </p:txBody>
              </p:sp>
              <p:sp>
                <p:nvSpPr>
                  <p:cNvPr id="2007" name="Freeform 5918"/>
                  <p:cNvSpPr>
                    <a:spLocks/>
                  </p:cNvSpPr>
                  <p:nvPr/>
                </p:nvSpPr>
                <p:spPr bwMode="auto">
                  <a:xfrm>
                    <a:off x="3793" y="3617"/>
                    <a:ext cx="1" cy="2"/>
                  </a:xfrm>
                  <a:custGeom>
                    <a:avLst/>
                    <a:gdLst>
                      <a:gd name="T0" fmla="*/ 0 w 3"/>
                      <a:gd name="T1" fmla="*/ 0 h 8"/>
                      <a:gd name="T2" fmla="*/ 2 w 3"/>
                      <a:gd name="T3" fmla="*/ 8 h 8"/>
                      <a:gd name="T4" fmla="*/ 3 w 3"/>
                      <a:gd name="T5" fmla="*/ 8 h 8"/>
                      <a:gd name="T6" fmla="*/ 0 60000 65536"/>
                      <a:gd name="T7" fmla="*/ 0 60000 65536"/>
                      <a:gd name="T8" fmla="*/ 0 60000 65536"/>
                      <a:gd name="T9" fmla="*/ 0 w 3"/>
                      <a:gd name="T10" fmla="*/ 0 h 8"/>
                      <a:gd name="T11" fmla="*/ 3 w 3"/>
                      <a:gd name="T12" fmla="*/ 8 h 8"/>
                    </a:gdLst>
                    <a:ahLst/>
                    <a:cxnLst>
                      <a:cxn ang="T6">
                        <a:pos x="T0" y="T1"/>
                      </a:cxn>
                      <a:cxn ang="T7">
                        <a:pos x="T2" y="T3"/>
                      </a:cxn>
                      <a:cxn ang="T8">
                        <a:pos x="T4" y="T5"/>
                      </a:cxn>
                    </a:cxnLst>
                    <a:rect l="T9" t="T10" r="T11" b="T12"/>
                    <a:pathLst>
                      <a:path w="3" h="8">
                        <a:moveTo>
                          <a:pt x="0" y="0"/>
                        </a:moveTo>
                        <a:lnTo>
                          <a:pt x="2" y="8"/>
                        </a:lnTo>
                        <a:lnTo>
                          <a:pt x="3" y="8"/>
                        </a:lnTo>
                      </a:path>
                    </a:pathLst>
                  </a:custGeom>
                  <a:noFill/>
                  <a:ln w="6350">
                    <a:solidFill>
                      <a:srgbClr val="0C0CFF"/>
                    </a:solidFill>
                    <a:prstDash val="solid"/>
                    <a:round/>
                    <a:headEnd/>
                    <a:tailEnd/>
                  </a:ln>
                </p:spPr>
                <p:txBody>
                  <a:bodyPr/>
                  <a:lstStyle/>
                  <a:p>
                    <a:endParaRPr lang="en-US"/>
                  </a:p>
                </p:txBody>
              </p:sp>
              <p:sp>
                <p:nvSpPr>
                  <p:cNvPr id="2008" name="Freeform 5919"/>
                  <p:cNvSpPr>
                    <a:spLocks/>
                  </p:cNvSpPr>
                  <p:nvPr/>
                </p:nvSpPr>
                <p:spPr bwMode="auto">
                  <a:xfrm>
                    <a:off x="3793" y="3619"/>
                    <a:ext cx="1" cy="1"/>
                  </a:xfrm>
                  <a:custGeom>
                    <a:avLst/>
                    <a:gdLst>
                      <a:gd name="T0" fmla="*/ 0 w 4"/>
                      <a:gd name="T1" fmla="*/ 0 h 8"/>
                      <a:gd name="T2" fmla="*/ 3 w 4"/>
                      <a:gd name="T3" fmla="*/ 8 h 8"/>
                      <a:gd name="T4" fmla="*/ 4 w 4"/>
                      <a:gd name="T5" fmla="*/ 8 h 8"/>
                      <a:gd name="T6" fmla="*/ 0 60000 65536"/>
                      <a:gd name="T7" fmla="*/ 0 60000 65536"/>
                      <a:gd name="T8" fmla="*/ 0 60000 65536"/>
                      <a:gd name="T9" fmla="*/ 0 w 4"/>
                      <a:gd name="T10" fmla="*/ 0 h 8"/>
                      <a:gd name="T11" fmla="*/ 4 w 4"/>
                      <a:gd name="T12" fmla="*/ 8 h 8"/>
                    </a:gdLst>
                    <a:ahLst/>
                    <a:cxnLst>
                      <a:cxn ang="T6">
                        <a:pos x="T0" y="T1"/>
                      </a:cxn>
                      <a:cxn ang="T7">
                        <a:pos x="T2" y="T3"/>
                      </a:cxn>
                      <a:cxn ang="T8">
                        <a:pos x="T4" y="T5"/>
                      </a:cxn>
                    </a:cxnLst>
                    <a:rect l="T9" t="T10" r="T11" b="T12"/>
                    <a:pathLst>
                      <a:path w="4" h="8">
                        <a:moveTo>
                          <a:pt x="0" y="0"/>
                        </a:moveTo>
                        <a:lnTo>
                          <a:pt x="3" y="8"/>
                        </a:lnTo>
                        <a:lnTo>
                          <a:pt x="4" y="8"/>
                        </a:lnTo>
                      </a:path>
                    </a:pathLst>
                  </a:custGeom>
                  <a:noFill/>
                  <a:ln w="6350">
                    <a:solidFill>
                      <a:srgbClr val="0C0CFF"/>
                    </a:solidFill>
                    <a:prstDash val="solid"/>
                    <a:round/>
                    <a:headEnd/>
                    <a:tailEnd/>
                  </a:ln>
                </p:spPr>
                <p:txBody>
                  <a:bodyPr/>
                  <a:lstStyle/>
                  <a:p>
                    <a:endParaRPr lang="en-US"/>
                  </a:p>
                </p:txBody>
              </p:sp>
              <p:sp>
                <p:nvSpPr>
                  <p:cNvPr id="2009" name="Freeform 5920"/>
                  <p:cNvSpPr>
                    <a:spLocks/>
                  </p:cNvSpPr>
                  <p:nvPr/>
                </p:nvSpPr>
                <p:spPr bwMode="auto">
                  <a:xfrm>
                    <a:off x="3794" y="3620"/>
                    <a:ext cx="1" cy="2"/>
                  </a:xfrm>
                  <a:custGeom>
                    <a:avLst/>
                    <a:gdLst>
                      <a:gd name="T0" fmla="*/ 0 w 3"/>
                      <a:gd name="T1" fmla="*/ 0 h 8"/>
                      <a:gd name="T2" fmla="*/ 2 w 3"/>
                      <a:gd name="T3" fmla="*/ 8 h 8"/>
                      <a:gd name="T4" fmla="*/ 3 w 3"/>
                      <a:gd name="T5" fmla="*/ 8 h 8"/>
                      <a:gd name="T6" fmla="*/ 0 60000 65536"/>
                      <a:gd name="T7" fmla="*/ 0 60000 65536"/>
                      <a:gd name="T8" fmla="*/ 0 60000 65536"/>
                      <a:gd name="T9" fmla="*/ 0 w 3"/>
                      <a:gd name="T10" fmla="*/ 0 h 8"/>
                      <a:gd name="T11" fmla="*/ 3 w 3"/>
                      <a:gd name="T12" fmla="*/ 8 h 8"/>
                    </a:gdLst>
                    <a:ahLst/>
                    <a:cxnLst>
                      <a:cxn ang="T6">
                        <a:pos x="T0" y="T1"/>
                      </a:cxn>
                      <a:cxn ang="T7">
                        <a:pos x="T2" y="T3"/>
                      </a:cxn>
                      <a:cxn ang="T8">
                        <a:pos x="T4" y="T5"/>
                      </a:cxn>
                    </a:cxnLst>
                    <a:rect l="T9" t="T10" r="T11" b="T12"/>
                    <a:pathLst>
                      <a:path w="3" h="8">
                        <a:moveTo>
                          <a:pt x="0" y="0"/>
                        </a:moveTo>
                        <a:lnTo>
                          <a:pt x="2" y="8"/>
                        </a:lnTo>
                        <a:lnTo>
                          <a:pt x="3" y="8"/>
                        </a:lnTo>
                      </a:path>
                    </a:pathLst>
                  </a:custGeom>
                  <a:noFill/>
                  <a:ln w="6350">
                    <a:solidFill>
                      <a:srgbClr val="0C0CFF"/>
                    </a:solidFill>
                    <a:prstDash val="solid"/>
                    <a:round/>
                    <a:headEnd/>
                    <a:tailEnd/>
                  </a:ln>
                </p:spPr>
                <p:txBody>
                  <a:bodyPr/>
                  <a:lstStyle/>
                  <a:p>
                    <a:endParaRPr lang="en-US"/>
                  </a:p>
                </p:txBody>
              </p:sp>
              <p:sp>
                <p:nvSpPr>
                  <p:cNvPr id="2010" name="Freeform 5921"/>
                  <p:cNvSpPr>
                    <a:spLocks/>
                  </p:cNvSpPr>
                  <p:nvPr/>
                </p:nvSpPr>
                <p:spPr bwMode="auto">
                  <a:xfrm>
                    <a:off x="3794" y="3622"/>
                    <a:ext cx="1" cy="2"/>
                  </a:xfrm>
                  <a:custGeom>
                    <a:avLst/>
                    <a:gdLst>
                      <a:gd name="T0" fmla="*/ 0 w 4"/>
                      <a:gd name="T1" fmla="*/ 0 h 9"/>
                      <a:gd name="T2" fmla="*/ 3 w 4"/>
                      <a:gd name="T3" fmla="*/ 9 h 9"/>
                      <a:gd name="T4" fmla="*/ 4 w 4"/>
                      <a:gd name="T5" fmla="*/ 9 h 9"/>
                      <a:gd name="T6" fmla="*/ 0 60000 65536"/>
                      <a:gd name="T7" fmla="*/ 0 60000 65536"/>
                      <a:gd name="T8" fmla="*/ 0 60000 65536"/>
                      <a:gd name="T9" fmla="*/ 0 w 4"/>
                      <a:gd name="T10" fmla="*/ 0 h 9"/>
                      <a:gd name="T11" fmla="*/ 4 w 4"/>
                      <a:gd name="T12" fmla="*/ 9 h 9"/>
                    </a:gdLst>
                    <a:ahLst/>
                    <a:cxnLst>
                      <a:cxn ang="T6">
                        <a:pos x="T0" y="T1"/>
                      </a:cxn>
                      <a:cxn ang="T7">
                        <a:pos x="T2" y="T3"/>
                      </a:cxn>
                      <a:cxn ang="T8">
                        <a:pos x="T4" y="T5"/>
                      </a:cxn>
                    </a:cxnLst>
                    <a:rect l="T9" t="T10" r="T11" b="T12"/>
                    <a:pathLst>
                      <a:path w="4" h="9">
                        <a:moveTo>
                          <a:pt x="0" y="0"/>
                        </a:moveTo>
                        <a:lnTo>
                          <a:pt x="3" y="9"/>
                        </a:lnTo>
                        <a:lnTo>
                          <a:pt x="4" y="9"/>
                        </a:lnTo>
                      </a:path>
                    </a:pathLst>
                  </a:custGeom>
                  <a:noFill/>
                  <a:ln w="6350">
                    <a:solidFill>
                      <a:srgbClr val="0C0CFF"/>
                    </a:solidFill>
                    <a:prstDash val="solid"/>
                    <a:round/>
                    <a:headEnd/>
                    <a:tailEnd/>
                  </a:ln>
                </p:spPr>
                <p:txBody>
                  <a:bodyPr/>
                  <a:lstStyle/>
                  <a:p>
                    <a:endParaRPr lang="en-US"/>
                  </a:p>
                </p:txBody>
              </p:sp>
              <p:sp>
                <p:nvSpPr>
                  <p:cNvPr id="2011" name="Freeform 5922"/>
                  <p:cNvSpPr>
                    <a:spLocks/>
                  </p:cNvSpPr>
                  <p:nvPr/>
                </p:nvSpPr>
                <p:spPr bwMode="auto">
                  <a:xfrm>
                    <a:off x="3795" y="3624"/>
                    <a:ext cx="1" cy="1"/>
                  </a:xfrm>
                  <a:custGeom>
                    <a:avLst/>
                    <a:gdLst>
                      <a:gd name="T0" fmla="*/ 0 w 3"/>
                      <a:gd name="T1" fmla="*/ 0 h 9"/>
                      <a:gd name="T2" fmla="*/ 2 w 3"/>
                      <a:gd name="T3" fmla="*/ 9 h 9"/>
                      <a:gd name="T4" fmla="*/ 3 w 3"/>
                      <a:gd name="T5" fmla="*/ 9 h 9"/>
                      <a:gd name="T6" fmla="*/ 0 60000 65536"/>
                      <a:gd name="T7" fmla="*/ 0 60000 65536"/>
                      <a:gd name="T8" fmla="*/ 0 60000 65536"/>
                      <a:gd name="T9" fmla="*/ 0 w 3"/>
                      <a:gd name="T10" fmla="*/ 0 h 9"/>
                      <a:gd name="T11" fmla="*/ 3 w 3"/>
                      <a:gd name="T12" fmla="*/ 9 h 9"/>
                    </a:gdLst>
                    <a:ahLst/>
                    <a:cxnLst>
                      <a:cxn ang="T6">
                        <a:pos x="T0" y="T1"/>
                      </a:cxn>
                      <a:cxn ang="T7">
                        <a:pos x="T2" y="T3"/>
                      </a:cxn>
                      <a:cxn ang="T8">
                        <a:pos x="T4" y="T5"/>
                      </a:cxn>
                    </a:cxnLst>
                    <a:rect l="T9" t="T10" r="T11" b="T12"/>
                    <a:pathLst>
                      <a:path w="3" h="9">
                        <a:moveTo>
                          <a:pt x="0" y="0"/>
                        </a:moveTo>
                        <a:lnTo>
                          <a:pt x="2" y="9"/>
                        </a:lnTo>
                        <a:lnTo>
                          <a:pt x="3" y="9"/>
                        </a:lnTo>
                      </a:path>
                    </a:pathLst>
                  </a:custGeom>
                  <a:noFill/>
                  <a:ln w="6350">
                    <a:solidFill>
                      <a:srgbClr val="0C0CFF"/>
                    </a:solidFill>
                    <a:prstDash val="solid"/>
                    <a:round/>
                    <a:headEnd/>
                    <a:tailEnd/>
                  </a:ln>
                </p:spPr>
                <p:txBody>
                  <a:bodyPr/>
                  <a:lstStyle/>
                  <a:p>
                    <a:endParaRPr lang="en-US"/>
                  </a:p>
                </p:txBody>
              </p:sp>
              <p:sp>
                <p:nvSpPr>
                  <p:cNvPr id="2012" name="Freeform 5923"/>
                  <p:cNvSpPr>
                    <a:spLocks/>
                  </p:cNvSpPr>
                  <p:nvPr/>
                </p:nvSpPr>
                <p:spPr bwMode="auto">
                  <a:xfrm>
                    <a:off x="3795" y="3625"/>
                    <a:ext cx="1" cy="2"/>
                  </a:xfrm>
                  <a:custGeom>
                    <a:avLst/>
                    <a:gdLst>
                      <a:gd name="T0" fmla="*/ 0 w 4"/>
                      <a:gd name="T1" fmla="*/ 0 h 7"/>
                      <a:gd name="T2" fmla="*/ 3 w 4"/>
                      <a:gd name="T3" fmla="*/ 7 h 7"/>
                      <a:gd name="T4" fmla="*/ 4 w 4"/>
                      <a:gd name="T5" fmla="*/ 7 h 7"/>
                      <a:gd name="T6" fmla="*/ 0 60000 65536"/>
                      <a:gd name="T7" fmla="*/ 0 60000 65536"/>
                      <a:gd name="T8" fmla="*/ 0 60000 65536"/>
                      <a:gd name="T9" fmla="*/ 0 w 4"/>
                      <a:gd name="T10" fmla="*/ 0 h 7"/>
                      <a:gd name="T11" fmla="*/ 4 w 4"/>
                      <a:gd name="T12" fmla="*/ 7 h 7"/>
                    </a:gdLst>
                    <a:ahLst/>
                    <a:cxnLst>
                      <a:cxn ang="T6">
                        <a:pos x="T0" y="T1"/>
                      </a:cxn>
                      <a:cxn ang="T7">
                        <a:pos x="T2" y="T3"/>
                      </a:cxn>
                      <a:cxn ang="T8">
                        <a:pos x="T4" y="T5"/>
                      </a:cxn>
                    </a:cxnLst>
                    <a:rect l="T9" t="T10" r="T11" b="T12"/>
                    <a:pathLst>
                      <a:path w="4" h="7">
                        <a:moveTo>
                          <a:pt x="0" y="0"/>
                        </a:moveTo>
                        <a:lnTo>
                          <a:pt x="3" y="7"/>
                        </a:lnTo>
                        <a:lnTo>
                          <a:pt x="4" y="7"/>
                        </a:lnTo>
                      </a:path>
                    </a:pathLst>
                  </a:custGeom>
                  <a:noFill/>
                  <a:ln w="6350">
                    <a:solidFill>
                      <a:srgbClr val="0C0CFF"/>
                    </a:solidFill>
                    <a:prstDash val="solid"/>
                    <a:round/>
                    <a:headEnd/>
                    <a:tailEnd/>
                  </a:ln>
                </p:spPr>
                <p:txBody>
                  <a:bodyPr/>
                  <a:lstStyle/>
                  <a:p>
                    <a:endParaRPr lang="en-US"/>
                  </a:p>
                </p:txBody>
              </p:sp>
              <p:sp>
                <p:nvSpPr>
                  <p:cNvPr id="2013" name="Freeform 5924"/>
                  <p:cNvSpPr>
                    <a:spLocks/>
                  </p:cNvSpPr>
                  <p:nvPr/>
                </p:nvSpPr>
                <p:spPr bwMode="auto">
                  <a:xfrm>
                    <a:off x="3796" y="3627"/>
                    <a:ext cx="1" cy="1"/>
                  </a:xfrm>
                  <a:custGeom>
                    <a:avLst/>
                    <a:gdLst>
                      <a:gd name="T0" fmla="*/ 0 w 3"/>
                      <a:gd name="T1" fmla="*/ 0 h 6"/>
                      <a:gd name="T2" fmla="*/ 2 w 3"/>
                      <a:gd name="T3" fmla="*/ 6 h 6"/>
                      <a:gd name="T4" fmla="*/ 3 w 3"/>
                      <a:gd name="T5" fmla="*/ 6 h 6"/>
                      <a:gd name="T6" fmla="*/ 0 60000 65536"/>
                      <a:gd name="T7" fmla="*/ 0 60000 65536"/>
                      <a:gd name="T8" fmla="*/ 0 60000 65536"/>
                      <a:gd name="T9" fmla="*/ 0 w 3"/>
                      <a:gd name="T10" fmla="*/ 0 h 6"/>
                      <a:gd name="T11" fmla="*/ 3 w 3"/>
                      <a:gd name="T12" fmla="*/ 6 h 6"/>
                    </a:gdLst>
                    <a:ahLst/>
                    <a:cxnLst>
                      <a:cxn ang="T6">
                        <a:pos x="T0" y="T1"/>
                      </a:cxn>
                      <a:cxn ang="T7">
                        <a:pos x="T2" y="T3"/>
                      </a:cxn>
                      <a:cxn ang="T8">
                        <a:pos x="T4" y="T5"/>
                      </a:cxn>
                    </a:cxnLst>
                    <a:rect l="T9" t="T10" r="T11" b="T12"/>
                    <a:pathLst>
                      <a:path w="3" h="6">
                        <a:moveTo>
                          <a:pt x="0" y="0"/>
                        </a:moveTo>
                        <a:lnTo>
                          <a:pt x="2" y="6"/>
                        </a:lnTo>
                        <a:lnTo>
                          <a:pt x="3" y="6"/>
                        </a:lnTo>
                      </a:path>
                    </a:pathLst>
                  </a:custGeom>
                  <a:noFill/>
                  <a:ln w="6350">
                    <a:solidFill>
                      <a:srgbClr val="0C0CFF"/>
                    </a:solidFill>
                    <a:prstDash val="solid"/>
                    <a:round/>
                    <a:headEnd/>
                    <a:tailEnd/>
                  </a:ln>
                </p:spPr>
                <p:txBody>
                  <a:bodyPr/>
                  <a:lstStyle/>
                  <a:p>
                    <a:endParaRPr lang="en-US"/>
                  </a:p>
                </p:txBody>
              </p:sp>
              <p:sp>
                <p:nvSpPr>
                  <p:cNvPr id="2014" name="Freeform 5925"/>
                  <p:cNvSpPr>
                    <a:spLocks/>
                  </p:cNvSpPr>
                  <p:nvPr/>
                </p:nvSpPr>
                <p:spPr bwMode="auto">
                  <a:xfrm>
                    <a:off x="3796" y="3628"/>
                    <a:ext cx="1" cy="1"/>
                  </a:xfrm>
                  <a:custGeom>
                    <a:avLst/>
                    <a:gdLst>
                      <a:gd name="T0" fmla="*/ 0 w 4"/>
                      <a:gd name="T1" fmla="*/ 0 h 6"/>
                      <a:gd name="T2" fmla="*/ 3 w 4"/>
                      <a:gd name="T3" fmla="*/ 6 h 6"/>
                      <a:gd name="T4" fmla="*/ 4 w 4"/>
                      <a:gd name="T5" fmla="*/ 6 h 6"/>
                      <a:gd name="T6" fmla="*/ 0 60000 65536"/>
                      <a:gd name="T7" fmla="*/ 0 60000 65536"/>
                      <a:gd name="T8" fmla="*/ 0 60000 65536"/>
                      <a:gd name="T9" fmla="*/ 0 w 4"/>
                      <a:gd name="T10" fmla="*/ 0 h 6"/>
                      <a:gd name="T11" fmla="*/ 4 w 4"/>
                      <a:gd name="T12" fmla="*/ 6 h 6"/>
                    </a:gdLst>
                    <a:ahLst/>
                    <a:cxnLst>
                      <a:cxn ang="T6">
                        <a:pos x="T0" y="T1"/>
                      </a:cxn>
                      <a:cxn ang="T7">
                        <a:pos x="T2" y="T3"/>
                      </a:cxn>
                      <a:cxn ang="T8">
                        <a:pos x="T4" y="T5"/>
                      </a:cxn>
                    </a:cxnLst>
                    <a:rect l="T9" t="T10" r="T11" b="T12"/>
                    <a:pathLst>
                      <a:path w="4" h="6">
                        <a:moveTo>
                          <a:pt x="0" y="0"/>
                        </a:moveTo>
                        <a:lnTo>
                          <a:pt x="3" y="6"/>
                        </a:lnTo>
                        <a:lnTo>
                          <a:pt x="4" y="6"/>
                        </a:lnTo>
                      </a:path>
                    </a:pathLst>
                  </a:custGeom>
                  <a:noFill/>
                  <a:ln w="6350">
                    <a:solidFill>
                      <a:srgbClr val="0C0CFF"/>
                    </a:solidFill>
                    <a:prstDash val="solid"/>
                    <a:round/>
                    <a:headEnd/>
                    <a:tailEnd/>
                  </a:ln>
                </p:spPr>
                <p:txBody>
                  <a:bodyPr/>
                  <a:lstStyle/>
                  <a:p>
                    <a:endParaRPr lang="en-US"/>
                  </a:p>
                </p:txBody>
              </p:sp>
              <p:sp>
                <p:nvSpPr>
                  <p:cNvPr id="2015" name="Freeform 5926"/>
                  <p:cNvSpPr>
                    <a:spLocks/>
                  </p:cNvSpPr>
                  <p:nvPr/>
                </p:nvSpPr>
                <p:spPr bwMode="auto">
                  <a:xfrm>
                    <a:off x="3797" y="3629"/>
                    <a:ext cx="1" cy="1"/>
                  </a:xfrm>
                  <a:custGeom>
                    <a:avLst/>
                    <a:gdLst>
                      <a:gd name="T0" fmla="*/ 0 w 3"/>
                      <a:gd name="T1" fmla="*/ 0 h 8"/>
                      <a:gd name="T2" fmla="*/ 2 w 3"/>
                      <a:gd name="T3" fmla="*/ 8 h 8"/>
                      <a:gd name="T4" fmla="*/ 3 w 3"/>
                      <a:gd name="T5" fmla="*/ 8 h 8"/>
                      <a:gd name="T6" fmla="*/ 0 60000 65536"/>
                      <a:gd name="T7" fmla="*/ 0 60000 65536"/>
                      <a:gd name="T8" fmla="*/ 0 60000 65536"/>
                      <a:gd name="T9" fmla="*/ 0 w 3"/>
                      <a:gd name="T10" fmla="*/ 0 h 8"/>
                      <a:gd name="T11" fmla="*/ 3 w 3"/>
                      <a:gd name="T12" fmla="*/ 8 h 8"/>
                    </a:gdLst>
                    <a:ahLst/>
                    <a:cxnLst>
                      <a:cxn ang="T6">
                        <a:pos x="T0" y="T1"/>
                      </a:cxn>
                      <a:cxn ang="T7">
                        <a:pos x="T2" y="T3"/>
                      </a:cxn>
                      <a:cxn ang="T8">
                        <a:pos x="T4" y="T5"/>
                      </a:cxn>
                    </a:cxnLst>
                    <a:rect l="T9" t="T10" r="T11" b="T12"/>
                    <a:pathLst>
                      <a:path w="3" h="8">
                        <a:moveTo>
                          <a:pt x="0" y="0"/>
                        </a:moveTo>
                        <a:lnTo>
                          <a:pt x="2" y="8"/>
                        </a:lnTo>
                        <a:lnTo>
                          <a:pt x="3" y="8"/>
                        </a:lnTo>
                      </a:path>
                    </a:pathLst>
                  </a:custGeom>
                  <a:noFill/>
                  <a:ln w="6350">
                    <a:solidFill>
                      <a:srgbClr val="0C0CFF"/>
                    </a:solidFill>
                    <a:prstDash val="solid"/>
                    <a:round/>
                    <a:headEnd/>
                    <a:tailEnd/>
                  </a:ln>
                </p:spPr>
                <p:txBody>
                  <a:bodyPr/>
                  <a:lstStyle/>
                  <a:p>
                    <a:endParaRPr lang="en-US"/>
                  </a:p>
                </p:txBody>
              </p:sp>
              <p:sp>
                <p:nvSpPr>
                  <p:cNvPr id="2016" name="Freeform 5927"/>
                  <p:cNvSpPr>
                    <a:spLocks/>
                  </p:cNvSpPr>
                  <p:nvPr/>
                </p:nvSpPr>
                <p:spPr bwMode="auto">
                  <a:xfrm>
                    <a:off x="3797" y="3630"/>
                    <a:ext cx="1" cy="1"/>
                  </a:xfrm>
                  <a:custGeom>
                    <a:avLst/>
                    <a:gdLst>
                      <a:gd name="T0" fmla="*/ 0 w 3"/>
                      <a:gd name="T1" fmla="*/ 0 h 6"/>
                      <a:gd name="T2" fmla="*/ 2 w 3"/>
                      <a:gd name="T3" fmla="*/ 6 h 6"/>
                      <a:gd name="T4" fmla="*/ 3 w 3"/>
                      <a:gd name="T5" fmla="*/ 6 h 6"/>
                      <a:gd name="T6" fmla="*/ 0 60000 65536"/>
                      <a:gd name="T7" fmla="*/ 0 60000 65536"/>
                      <a:gd name="T8" fmla="*/ 0 60000 65536"/>
                      <a:gd name="T9" fmla="*/ 0 w 3"/>
                      <a:gd name="T10" fmla="*/ 0 h 6"/>
                      <a:gd name="T11" fmla="*/ 3 w 3"/>
                      <a:gd name="T12" fmla="*/ 6 h 6"/>
                    </a:gdLst>
                    <a:ahLst/>
                    <a:cxnLst>
                      <a:cxn ang="T6">
                        <a:pos x="T0" y="T1"/>
                      </a:cxn>
                      <a:cxn ang="T7">
                        <a:pos x="T2" y="T3"/>
                      </a:cxn>
                      <a:cxn ang="T8">
                        <a:pos x="T4" y="T5"/>
                      </a:cxn>
                    </a:cxnLst>
                    <a:rect l="T9" t="T10" r="T11" b="T12"/>
                    <a:pathLst>
                      <a:path w="3" h="6">
                        <a:moveTo>
                          <a:pt x="0" y="0"/>
                        </a:moveTo>
                        <a:lnTo>
                          <a:pt x="2" y="6"/>
                        </a:lnTo>
                        <a:lnTo>
                          <a:pt x="3" y="6"/>
                        </a:lnTo>
                      </a:path>
                    </a:pathLst>
                  </a:custGeom>
                  <a:noFill/>
                  <a:ln w="6350">
                    <a:solidFill>
                      <a:srgbClr val="0C0CFF"/>
                    </a:solidFill>
                    <a:prstDash val="solid"/>
                    <a:round/>
                    <a:headEnd/>
                    <a:tailEnd/>
                  </a:ln>
                </p:spPr>
                <p:txBody>
                  <a:bodyPr/>
                  <a:lstStyle/>
                  <a:p>
                    <a:endParaRPr lang="en-US"/>
                  </a:p>
                </p:txBody>
              </p:sp>
              <p:sp>
                <p:nvSpPr>
                  <p:cNvPr id="2017" name="Freeform 5928"/>
                  <p:cNvSpPr>
                    <a:spLocks/>
                  </p:cNvSpPr>
                  <p:nvPr/>
                </p:nvSpPr>
                <p:spPr bwMode="auto">
                  <a:xfrm>
                    <a:off x="3798" y="3631"/>
                    <a:ext cx="1" cy="2"/>
                  </a:xfrm>
                  <a:custGeom>
                    <a:avLst/>
                    <a:gdLst>
                      <a:gd name="T0" fmla="*/ 0 w 4"/>
                      <a:gd name="T1" fmla="*/ 0 h 7"/>
                      <a:gd name="T2" fmla="*/ 3 w 4"/>
                      <a:gd name="T3" fmla="*/ 7 h 7"/>
                      <a:gd name="T4" fmla="*/ 4 w 4"/>
                      <a:gd name="T5" fmla="*/ 7 h 7"/>
                      <a:gd name="T6" fmla="*/ 0 60000 65536"/>
                      <a:gd name="T7" fmla="*/ 0 60000 65536"/>
                      <a:gd name="T8" fmla="*/ 0 60000 65536"/>
                      <a:gd name="T9" fmla="*/ 0 w 4"/>
                      <a:gd name="T10" fmla="*/ 0 h 7"/>
                      <a:gd name="T11" fmla="*/ 4 w 4"/>
                      <a:gd name="T12" fmla="*/ 7 h 7"/>
                    </a:gdLst>
                    <a:ahLst/>
                    <a:cxnLst>
                      <a:cxn ang="T6">
                        <a:pos x="T0" y="T1"/>
                      </a:cxn>
                      <a:cxn ang="T7">
                        <a:pos x="T2" y="T3"/>
                      </a:cxn>
                      <a:cxn ang="T8">
                        <a:pos x="T4" y="T5"/>
                      </a:cxn>
                    </a:cxnLst>
                    <a:rect l="T9" t="T10" r="T11" b="T12"/>
                    <a:pathLst>
                      <a:path w="4" h="7">
                        <a:moveTo>
                          <a:pt x="0" y="0"/>
                        </a:moveTo>
                        <a:lnTo>
                          <a:pt x="3" y="7"/>
                        </a:lnTo>
                        <a:lnTo>
                          <a:pt x="4" y="7"/>
                        </a:lnTo>
                      </a:path>
                    </a:pathLst>
                  </a:custGeom>
                  <a:noFill/>
                  <a:ln w="6350">
                    <a:solidFill>
                      <a:srgbClr val="0C0CFF"/>
                    </a:solidFill>
                    <a:prstDash val="solid"/>
                    <a:round/>
                    <a:headEnd/>
                    <a:tailEnd/>
                  </a:ln>
                </p:spPr>
                <p:txBody>
                  <a:bodyPr/>
                  <a:lstStyle/>
                  <a:p>
                    <a:endParaRPr lang="en-US"/>
                  </a:p>
                </p:txBody>
              </p:sp>
              <p:sp>
                <p:nvSpPr>
                  <p:cNvPr id="2018" name="Freeform 5929"/>
                  <p:cNvSpPr>
                    <a:spLocks/>
                  </p:cNvSpPr>
                  <p:nvPr/>
                </p:nvSpPr>
                <p:spPr bwMode="auto">
                  <a:xfrm>
                    <a:off x="3798" y="3633"/>
                    <a:ext cx="1" cy="1"/>
                  </a:xfrm>
                  <a:custGeom>
                    <a:avLst/>
                    <a:gdLst>
                      <a:gd name="T0" fmla="*/ 0 w 3"/>
                      <a:gd name="T1" fmla="*/ 0 h 7"/>
                      <a:gd name="T2" fmla="*/ 2 w 3"/>
                      <a:gd name="T3" fmla="*/ 7 h 7"/>
                      <a:gd name="T4" fmla="*/ 3 w 3"/>
                      <a:gd name="T5" fmla="*/ 7 h 7"/>
                      <a:gd name="T6" fmla="*/ 0 60000 65536"/>
                      <a:gd name="T7" fmla="*/ 0 60000 65536"/>
                      <a:gd name="T8" fmla="*/ 0 60000 65536"/>
                      <a:gd name="T9" fmla="*/ 0 w 3"/>
                      <a:gd name="T10" fmla="*/ 0 h 7"/>
                      <a:gd name="T11" fmla="*/ 3 w 3"/>
                      <a:gd name="T12" fmla="*/ 7 h 7"/>
                    </a:gdLst>
                    <a:ahLst/>
                    <a:cxnLst>
                      <a:cxn ang="T6">
                        <a:pos x="T0" y="T1"/>
                      </a:cxn>
                      <a:cxn ang="T7">
                        <a:pos x="T2" y="T3"/>
                      </a:cxn>
                      <a:cxn ang="T8">
                        <a:pos x="T4" y="T5"/>
                      </a:cxn>
                    </a:cxnLst>
                    <a:rect l="T9" t="T10" r="T11" b="T12"/>
                    <a:pathLst>
                      <a:path w="3" h="7">
                        <a:moveTo>
                          <a:pt x="0" y="0"/>
                        </a:moveTo>
                        <a:lnTo>
                          <a:pt x="2" y="7"/>
                        </a:lnTo>
                        <a:lnTo>
                          <a:pt x="3" y="7"/>
                        </a:lnTo>
                      </a:path>
                    </a:pathLst>
                  </a:custGeom>
                  <a:noFill/>
                  <a:ln w="6350">
                    <a:solidFill>
                      <a:srgbClr val="0C0CFF"/>
                    </a:solidFill>
                    <a:prstDash val="solid"/>
                    <a:round/>
                    <a:headEnd/>
                    <a:tailEnd/>
                  </a:ln>
                </p:spPr>
                <p:txBody>
                  <a:bodyPr/>
                  <a:lstStyle/>
                  <a:p>
                    <a:endParaRPr lang="en-US"/>
                  </a:p>
                </p:txBody>
              </p:sp>
              <p:sp>
                <p:nvSpPr>
                  <p:cNvPr id="2019" name="Freeform 5930"/>
                  <p:cNvSpPr>
                    <a:spLocks/>
                  </p:cNvSpPr>
                  <p:nvPr/>
                </p:nvSpPr>
                <p:spPr bwMode="auto">
                  <a:xfrm>
                    <a:off x="3799" y="3634"/>
                    <a:ext cx="1" cy="1"/>
                  </a:xfrm>
                  <a:custGeom>
                    <a:avLst/>
                    <a:gdLst>
                      <a:gd name="T0" fmla="*/ 0 w 4"/>
                      <a:gd name="T1" fmla="*/ 0 h 7"/>
                      <a:gd name="T2" fmla="*/ 3 w 4"/>
                      <a:gd name="T3" fmla="*/ 7 h 7"/>
                      <a:gd name="T4" fmla="*/ 4 w 4"/>
                      <a:gd name="T5" fmla="*/ 7 h 7"/>
                      <a:gd name="T6" fmla="*/ 0 60000 65536"/>
                      <a:gd name="T7" fmla="*/ 0 60000 65536"/>
                      <a:gd name="T8" fmla="*/ 0 60000 65536"/>
                      <a:gd name="T9" fmla="*/ 0 w 4"/>
                      <a:gd name="T10" fmla="*/ 0 h 7"/>
                      <a:gd name="T11" fmla="*/ 4 w 4"/>
                      <a:gd name="T12" fmla="*/ 7 h 7"/>
                    </a:gdLst>
                    <a:ahLst/>
                    <a:cxnLst>
                      <a:cxn ang="T6">
                        <a:pos x="T0" y="T1"/>
                      </a:cxn>
                      <a:cxn ang="T7">
                        <a:pos x="T2" y="T3"/>
                      </a:cxn>
                      <a:cxn ang="T8">
                        <a:pos x="T4" y="T5"/>
                      </a:cxn>
                    </a:cxnLst>
                    <a:rect l="T9" t="T10" r="T11" b="T12"/>
                    <a:pathLst>
                      <a:path w="4" h="7">
                        <a:moveTo>
                          <a:pt x="0" y="0"/>
                        </a:moveTo>
                        <a:lnTo>
                          <a:pt x="3" y="7"/>
                        </a:lnTo>
                        <a:lnTo>
                          <a:pt x="4" y="7"/>
                        </a:lnTo>
                      </a:path>
                    </a:pathLst>
                  </a:custGeom>
                  <a:noFill/>
                  <a:ln w="6350">
                    <a:solidFill>
                      <a:srgbClr val="0C0CFF"/>
                    </a:solidFill>
                    <a:prstDash val="solid"/>
                    <a:round/>
                    <a:headEnd/>
                    <a:tailEnd/>
                  </a:ln>
                </p:spPr>
                <p:txBody>
                  <a:bodyPr/>
                  <a:lstStyle/>
                  <a:p>
                    <a:endParaRPr lang="en-US"/>
                  </a:p>
                </p:txBody>
              </p:sp>
              <p:sp>
                <p:nvSpPr>
                  <p:cNvPr id="2020" name="Freeform 5931"/>
                  <p:cNvSpPr>
                    <a:spLocks/>
                  </p:cNvSpPr>
                  <p:nvPr/>
                </p:nvSpPr>
                <p:spPr bwMode="auto">
                  <a:xfrm>
                    <a:off x="3799" y="3635"/>
                    <a:ext cx="1" cy="2"/>
                  </a:xfrm>
                  <a:custGeom>
                    <a:avLst/>
                    <a:gdLst>
                      <a:gd name="T0" fmla="*/ 0 w 3"/>
                      <a:gd name="T1" fmla="*/ 0 h 7"/>
                      <a:gd name="T2" fmla="*/ 2 w 3"/>
                      <a:gd name="T3" fmla="*/ 7 h 7"/>
                      <a:gd name="T4" fmla="*/ 3 w 3"/>
                      <a:gd name="T5" fmla="*/ 7 h 7"/>
                      <a:gd name="T6" fmla="*/ 0 60000 65536"/>
                      <a:gd name="T7" fmla="*/ 0 60000 65536"/>
                      <a:gd name="T8" fmla="*/ 0 60000 65536"/>
                      <a:gd name="T9" fmla="*/ 0 w 3"/>
                      <a:gd name="T10" fmla="*/ 0 h 7"/>
                      <a:gd name="T11" fmla="*/ 3 w 3"/>
                      <a:gd name="T12" fmla="*/ 7 h 7"/>
                    </a:gdLst>
                    <a:ahLst/>
                    <a:cxnLst>
                      <a:cxn ang="T6">
                        <a:pos x="T0" y="T1"/>
                      </a:cxn>
                      <a:cxn ang="T7">
                        <a:pos x="T2" y="T3"/>
                      </a:cxn>
                      <a:cxn ang="T8">
                        <a:pos x="T4" y="T5"/>
                      </a:cxn>
                    </a:cxnLst>
                    <a:rect l="T9" t="T10" r="T11" b="T12"/>
                    <a:pathLst>
                      <a:path w="3" h="7">
                        <a:moveTo>
                          <a:pt x="0" y="0"/>
                        </a:moveTo>
                        <a:lnTo>
                          <a:pt x="2" y="7"/>
                        </a:lnTo>
                        <a:lnTo>
                          <a:pt x="3" y="7"/>
                        </a:lnTo>
                      </a:path>
                    </a:pathLst>
                  </a:custGeom>
                  <a:noFill/>
                  <a:ln w="6350">
                    <a:solidFill>
                      <a:srgbClr val="0C0CFF"/>
                    </a:solidFill>
                    <a:prstDash val="solid"/>
                    <a:round/>
                    <a:headEnd/>
                    <a:tailEnd/>
                  </a:ln>
                </p:spPr>
                <p:txBody>
                  <a:bodyPr/>
                  <a:lstStyle/>
                  <a:p>
                    <a:endParaRPr lang="en-US"/>
                  </a:p>
                </p:txBody>
              </p:sp>
              <p:sp>
                <p:nvSpPr>
                  <p:cNvPr id="2021" name="Freeform 5932"/>
                  <p:cNvSpPr>
                    <a:spLocks/>
                  </p:cNvSpPr>
                  <p:nvPr/>
                </p:nvSpPr>
                <p:spPr bwMode="auto">
                  <a:xfrm>
                    <a:off x="3799" y="3637"/>
                    <a:ext cx="1" cy="1"/>
                  </a:xfrm>
                  <a:custGeom>
                    <a:avLst/>
                    <a:gdLst>
                      <a:gd name="T0" fmla="*/ 0 w 4"/>
                      <a:gd name="T1" fmla="*/ 0 h 6"/>
                      <a:gd name="T2" fmla="*/ 3 w 4"/>
                      <a:gd name="T3" fmla="*/ 6 h 6"/>
                      <a:gd name="T4" fmla="*/ 4 w 4"/>
                      <a:gd name="T5" fmla="*/ 6 h 6"/>
                      <a:gd name="T6" fmla="*/ 0 60000 65536"/>
                      <a:gd name="T7" fmla="*/ 0 60000 65536"/>
                      <a:gd name="T8" fmla="*/ 0 60000 65536"/>
                      <a:gd name="T9" fmla="*/ 0 w 4"/>
                      <a:gd name="T10" fmla="*/ 0 h 6"/>
                      <a:gd name="T11" fmla="*/ 4 w 4"/>
                      <a:gd name="T12" fmla="*/ 6 h 6"/>
                    </a:gdLst>
                    <a:ahLst/>
                    <a:cxnLst>
                      <a:cxn ang="T6">
                        <a:pos x="T0" y="T1"/>
                      </a:cxn>
                      <a:cxn ang="T7">
                        <a:pos x="T2" y="T3"/>
                      </a:cxn>
                      <a:cxn ang="T8">
                        <a:pos x="T4" y="T5"/>
                      </a:cxn>
                    </a:cxnLst>
                    <a:rect l="T9" t="T10" r="T11" b="T12"/>
                    <a:pathLst>
                      <a:path w="4" h="6">
                        <a:moveTo>
                          <a:pt x="0" y="0"/>
                        </a:moveTo>
                        <a:lnTo>
                          <a:pt x="3" y="6"/>
                        </a:lnTo>
                        <a:lnTo>
                          <a:pt x="4" y="6"/>
                        </a:lnTo>
                      </a:path>
                    </a:pathLst>
                  </a:custGeom>
                  <a:noFill/>
                  <a:ln w="6350">
                    <a:solidFill>
                      <a:srgbClr val="0C0CFF"/>
                    </a:solidFill>
                    <a:prstDash val="solid"/>
                    <a:round/>
                    <a:headEnd/>
                    <a:tailEnd/>
                  </a:ln>
                </p:spPr>
                <p:txBody>
                  <a:bodyPr/>
                  <a:lstStyle/>
                  <a:p>
                    <a:endParaRPr lang="en-US"/>
                  </a:p>
                </p:txBody>
              </p:sp>
              <p:sp>
                <p:nvSpPr>
                  <p:cNvPr id="2022" name="Freeform 5933"/>
                  <p:cNvSpPr>
                    <a:spLocks/>
                  </p:cNvSpPr>
                  <p:nvPr/>
                </p:nvSpPr>
                <p:spPr bwMode="auto">
                  <a:xfrm>
                    <a:off x="3800" y="3638"/>
                    <a:ext cx="1" cy="1"/>
                  </a:xfrm>
                  <a:custGeom>
                    <a:avLst/>
                    <a:gdLst>
                      <a:gd name="T0" fmla="*/ 0 w 3"/>
                      <a:gd name="T1" fmla="*/ 0 h 5"/>
                      <a:gd name="T2" fmla="*/ 2 w 3"/>
                      <a:gd name="T3" fmla="*/ 5 h 5"/>
                      <a:gd name="T4" fmla="*/ 3 w 3"/>
                      <a:gd name="T5" fmla="*/ 5 h 5"/>
                      <a:gd name="T6" fmla="*/ 0 60000 65536"/>
                      <a:gd name="T7" fmla="*/ 0 60000 65536"/>
                      <a:gd name="T8" fmla="*/ 0 60000 65536"/>
                      <a:gd name="T9" fmla="*/ 0 w 3"/>
                      <a:gd name="T10" fmla="*/ 0 h 5"/>
                      <a:gd name="T11" fmla="*/ 3 w 3"/>
                      <a:gd name="T12" fmla="*/ 5 h 5"/>
                    </a:gdLst>
                    <a:ahLst/>
                    <a:cxnLst>
                      <a:cxn ang="T6">
                        <a:pos x="T0" y="T1"/>
                      </a:cxn>
                      <a:cxn ang="T7">
                        <a:pos x="T2" y="T3"/>
                      </a:cxn>
                      <a:cxn ang="T8">
                        <a:pos x="T4" y="T5"/>
                      </a:cxn>
                    </a:cxnLst>
                    <a:rect l="T9" t="T10" r="T11" b="T12"/>
                    <a:pathLst>
                      <a:path w="3" h="5">
                        <a:moveTo>
                          <a:pt x="0" y="0"/>
                        </a:moveTo>
                        <a:lnTo>
                          <a:pt x="2" y="5"/>
                        </a:lnTo>
                        <a:lnTo>
                          <a:pt x="3" y="5"/>
                        </a:lnTo>
                      </a:path>
                    </a:pathLst>
                  </a:custGeom>
                  <a:noFill/>
                  <a:ln w="6350">
                    <a:solidFill>
                      <a:srgbClr val="0C0CFF"/>
                    </a:solidFill>
                    <a:prstDash val="solid"/>
                    <a:round/>
                    <a:headEnd/>
                    <a:tailEnd/>
                  </a:ln>
                </p:spPr>
                <p:txBody>
                  <a:bodyPr/>
                  <a:lstStyle/>
                  <a:p>
                    <a:endParaRPr lang="en-US"/>
                  </a:p>
                </p:txBody>
              </p:sp>
              <p:sp>
                <p:nvSpPr>
                  <p:cNvPr id="2023" name="Freeform 5934"/>
                  <p:cNvSpPr>
                    <a:spLocks/>
                  </p:cNvSpPr>
                  <p:nvPr/>
                </p:nvSpPr>
                <p:spPr bwMode="auto">
                  <a:xfrm>
                    <a:off x="3800" y="3639"/>
                    <a:ext cx="1" cy="1"/>
                  </a:xfrm>
                  <a:custGeom>
                    <a:avLst/>
                    <a:gdLst>
                      <a:gd name="T0" fmla="*/ 0 w 4"/>
                      <a:gd name="T1" fmla="*/ 0 h 6"/>
                      <a:gd name="T2" fmla="*/ 3 w 4"/>
                      <a:gd name="T3" fmla="*/ 6 h 6"/>
                      <a:gd name="T4" fmla="*/ 4 w 4"/>
                      <a:gd name="T5" fmla="*/ 6 h 6"/>
                      <a:gd name="T6" fmla="*/ 0 60000 65536"/>
                      <a:gd name="T7" fmla="*/ 0 60000 65536"/>
                      <a:gd name="T8" fmla="*/ 0 60000 65536"/>
                      <a:gd name="T9" fmla="*/ 0 w 4"/>
                      <a:gd name="T10" fmla="*/ 0 h 6"/>
                      <a:gd name="T11" fmla="*/ 4 w 4"/>
                      <a:gd name="T12" fmla="*/ 6 h 6"/>
                    </a:gdLst>
                    <a:ahLst/>
                    <a:cxnLst>
                      <a:cxn ang="T6">
                        <a:pos x="T0" y="T1"/>
                      </a:cxn>
                      <a:cxn ang="T7">
                        <a:pos x="T2" y="T3"/>
                      </a:cxn>
                      <a:cxn ang="T8">
                        <a:pos x="T4" y="T5"/>
                      </a:cxn>
                    </a:cxnLst>
                    <a:rect l="T9" t="T10" r="T11" b="T12"/>
                    <a:pathLst>
                      <a:path w="4" h="6">
                        <a:moveTo>
                          <a:pt x="0" y="0"/>
                        </a:moveTo>
                        <a:lnTo>
                          <a:pt x="3" y="6"/>
                        </a:lnTo>
                        <a:lnTo>
                          <a:pt x="4" y="6"/>
                        </a:lnTo>
                      </a:path>
                    </a:pathLst>
                  </a:custGeom>
                  <a:noFill/>
                  <a:ln w="6350">
                    <a:solidFill>
                      <a:srgbClr val="0C0CFF"/>
                    </a:solidFill>
                    <a:prstDash val="solid"/>
                    <a:round/>
                    <a:headEnd/>
                    <a:tailEnd/>
                  </a:ln>
                </p:spPr>
                <p:txBody>
                  <a:bodyPr/>
                  <a:lstStyle/>
                  <a:p>
                    <a:endParaRPr lang="en-US"/>
                  </a:p>
                </p:txBody>
              </p:sp>
              <p:sp>
                <p:nvSpPr>
                  <p:cNvPr id="2024" name="Freeform 5935"/>
                  <p:cNvSpPr>
                    <a:spLocks/>
                  </p:cNvSpPr>
                  <p:nvPr/>
                </p:nvSpPr>
                <p:spPr bwMode="auto">
                  <a:xfrm>
                    <a:off x="3801" y="3640"/>
                    <a:ext cx="1" cy="1"/>
                  </a:xfrm>
                  <a:custGeom>
                    <a:avLst/>
                    <a:gdLst>
                      <a:gd name="T0" fmla="*/ 0 w 3"/>
                      <a:gd name="T1" fmla="*/ 0 h 6"/>
                      <a:gd name="T2" fmla="*/ 2 w 3"/>
                      <a:gd name="T3" fmla="*/ 6 h 6"/>
                      <a:gd name="T4" fmla="*/ 3 w 3"/>
                      <a:gd name="T5" fmla="*/ 6 h 6"/>
                      <a:gd name="T6" fmla="*/ 0 60000 65536"/>
                      <a:gd name="T7" fmla="*/ 0 60000 65536"/>
                      <a:gd name="T8" fmla="*/ 0 60000 65536"/>
                      <a:gd name="T9" fmla="*/ 0 w 3"/>
                      <a:gd name="T10" fmla="*/ 0 h 6"/>
                      <a:gd name="T11" fmla="*/ 3 w 3"/>
                      <a:gd name="T12" fmla="*/ 6 h 6"/>
                    </a:gdLst>
                    <a:ahLst/>
                    <a:cxnLst>
                      <a:cxn ang="T6">
                        <a:pos x="T0" y="T1"/>
                      </a:cxn>
                      <a:cxn ang="T7">
                        <a:pos x="T2" y="T3"/>
                      </a:cxn>
                      <a:cxn ang="T8">
                        <a:pos x="T4" y="T5"/>
                      </a:cxn>
                    </a:cxnLst>
                    <a:rect l="T9" t="T10" r="T11" b="T12"/>
                    <a:pathLst>
                      <a:path w="3" h="6">
                        <a:moveTo>
                          <a:pt x="0" y="0"/>
                        </a:moveTo>
                        <a:lnTo>
                          <a:pt x="2" y="6"/>
                        </a:lnTo>
                        <a:lnTo>
                          <a:pt x="3" y="6"/>
                        </a:lnTo>
                      </a:path>
                    </a:pathLst>
                  </a:custGeom>
                  <a:noFill/>
                  <a:ln w="6350">
                    <a:solidFill>
                      <a:srgbClr val="0C0CFF"/>
                    </a:solidFill>
                    <a:prstDash val="solid"/>
                    <a:round/>
                    <a:headEnd/>
                    <a:tailEnd/>
                  </a:ln>
                </p:spPr>
                <p:txBody>
                  <a:bodyPr/>
                  <a:lstStyle/>
                  <a:p>
                    <a:endParaRPr lang="en-US"/>
                  </a:p>
                </p:txBody>
              </p:sp>
              <p:sp>
                <p:nvSpPr>
                  <p:cNvPr id="2025" name="Freeform 5936"/>
                  <p:cNvSpPr>
                    <a:spLocks/>
                  </p:cNvSpPr>
                  <p:nvPr/>
                </p:nvSpPr>
                <p:spPr bwMode="auto">
                  <a:xfrm>
                    <a:off x="3801" y="3641"/>
                    <a:ext cx="1" cy="1"/>
                  </a:xfrm>
                  <a:custGeom>
                    <a:avLst/>
                    <a:gdLst>
                      <a:gd name="T0" fmla="*/ 0 w 4"/>
                      <a:gd name="T1" fmla="*/ 0 h 7"/>
                      <a:gd name="T2" fmla="*/ 3 w 4"/>
                      <a:gd name="T3" fmla="*/ 7 h 7"/>
                      <a:gd name="T4" fmla="*/ 4 w 4"/>
                      <a:gd name="T5" fmla="*/ 7 h 7"/>
                      <a:gd name="T6" fmla="*/ 0 60000 65536"/>
                      <a:gd name="T7" fmla="*/ 0 60000 65536"/>
                      <a:gd name="T8" fmla="*/ 0 60000 65536"/>
                      <a:gd name="T9" fmla="*/ 0 w 4"/>
                      <a:gd name="T10" fmla="*/ 0 h 7"/>
                      <a:gd name="T11" fmla="*/ 4 w 4"/>
                      <a:gd name="T12" fmla="*/ 7 h 7"/>
                    </a:gdLst>
                    <a:ahLst/>
                    <a:cxnLst>
                      <a:cxn ang="T6">
                        <a:pos x="T0" y="T1"/>
                      </a:cxn>
                      <a:cxn ang="T7">
                        <a:pos x="T2" y="T3"/>
                      </a:cxn>
                      <a:cxn ang="T8">
                        <a:pos x="T4" y="T5"/>
                      </a:cxn>
                    </a:cxnLst>
                    <a:rect l="T9" t="T10" r="T11" b="T12"/>
                    <a:pathLst>
                      <a:path w="4" h="7">
                        <a:moveTo>
                          <a:pt x="0" y="0"/>
                        </a:moveTo>
                        <a:lnTo>
                          <a:pt x="3" y="7"/>
                        </a:lnTo>
                        <a:lnTo>
                          <a:pt x="4" y="7"/>
                        </a:lnTo>
                      </a:path>
                    </a:pathLst>
                  </a:custGeom>
                  <a:noFill/>
                  <a:ln w="6350">
                    <a:solidFill>
                      <a:srgbClr val="0C0CFF"/>
                    </a:solidFill>
                    <a:prstDash val="solid"/>
                    <a:round/>
                    <a:headEnd/>
                    <a:tailEnd/>
                  </a:ln>
                </p:spPr>
                <p:txBody>
                  <a:bodyPr/>
                  <a:lstStyle/>
                  <a:p>
                    <a:endParaRPr lang="en-US"/>
                  </a:p>
                </p:txBody>
              </p:sp>
              <p:sp>
                <p:nvSpPr>
                  <p:cNvPr id="2026" name="Freeform 5937"/>
                  <p:cNvSpPr>
                    <a:spLocks/>
                  </p:cNvSpPr>
                  <p:nvPr/>
                </p:nvSpPr>
                <p:spPr bwMode="auto">
                  <a:xfrm>
                    <a:off x="3802" y="3642"/>
                    <a:ext cx="1" cy="1"/>
                  </a:xfrm>
                  <a:custGeom>
                    <a:avLst/>
                    <a:gdLst>
                      <a:gd name="T0" fmla="*/ 0 w 3"/>
                      <a:gd name="T1" fmla="*/ 0 h 7"/>
                      <a:gd name="T2" fmla="*/ 2 w 3"/>
                      <a:gd name="T3" fmla="*/ 7 h 7"/>
                      <a:gd name="T4" fmla="*/ 3 w 3"/>
                      <a:gd name="T5" fmla="*/ 7 h 7"/>
                      <a:gd name="T6" fmla="*/ 0 60000 65536"/>
                      <a:gd name="T7" fmla="*/ 0 60000 65536"/>
                      <a:gd name="T8" fmla="*/ 0 60000 65536"/>
                      <a:gd name="T9" fmla="*/ 0 w 3"/>
                      <a:gd name="T10" fmla="*/ 0 h 7"/>
                      <a:gd name="T11" fmla="*/ 3 w 3"/>
                      <a:gd name="T12" fmla="*/ 7 h 7"/>
                    </a:gdLst>
                    <a:ahLst/>
                    <a:cxnLst>
                      <a:cxn ang="T6">
                        <a:pos x="T0" y="T1"/>
                      </a:cxn>
                      <a:cxn ang="T7">
                        <a:pos x="T2" y="T3"/>
                      </a:cxn>
                      <a:cxn ang="T8">
                        <a:pos x="T4" y="T5"/>
                      </a:cxn>
                    </a:cxnLst>
                    <a:rect l="T9" t="T10" r="T11" b="T12"/>
                    <a:pathLst>
                      <a:path w="3" h="7">
                        <a:moveTo>
                          <a:pt x="0" y="0"/>
                        </a:moveTo>
                        <a:lnTo>
                          <a:pt x="2" y="7"/>
                        </a:lnTo>
                        <a:lnTo>
                          <a:pt x="3" y="7"/>
                        </a:lnTo>
                      </a:path>
                    </a:pathLst>
                  </a:custGeom>
                  <a:noFill/>
                  <a:ln w="6350">
                    <a:solidFill>
                      <a:srgbClr val="0C0CFF"/>
                    </a:solidFill>
                    <a:prstDash val="solid"/>
                    <a:round/>
                    <a:headEnd/>
                    <a:tailEnd/>
                  </a:ln>
                </p:spPr>
                <p:txBody>
                  <a:bodyPr/>
                  <a:lstStyle/>
                  <a:p>
                    <a:endParaRPr lang="en-US"/>
                  </a:p>
                </p:txBody>
              </p:sp>
              <p:sp>
                <p:nvSpPr>
                  <p:cNvPr id="2027" name="Freeform 5938"/>
                  <p:cNvSpPr>
                    <a:spLocks/>
                  </p:cNvSpPr>
                  <p:nvPr/>
                </p:nvSpPr>
                <p:spPr bwMode="auto">
                  <a:xfrm>
                    <a:off x="3802" y="3643"/>
                    <a:ext cx="1" cy="1"/>
                  </a:xfrm>
                  <a:custGeom>
                    <a:avLst/>
                    <a:gdLst>
                      <a:gd name="T0" fmla="*/ 0 w 4"/>
                      <a:gd name="T1" fmla="*/ 0 h 5"/>
                      <a:gd name="T2" fmla="*/ 3 w 4"/>
                      <a:gd name="T3" fmla="*/ 5 h 5"/>
                      <a:gd name="T4" fmla="*/ 4 w 4"/>
                      <a:gd name="T5" fmla="*/ 5 h 5"/>
                      <a:gd name="T6" fmla="*/ 0 60000 65536"/>
                      <a:gd name="T7" fmla="*/ 0 60000 65536"/>
                      <a:gd name="T8" fmla="*/ 0 60000 65536"/>
                      <a:gd name="T9" fmla="*/ 0 w 4"/>
                      <a:gd name="T10" fmla="*/ 0 h 5"/>
                      <a:gd name="T11" fmla="*/ 4 w 4"/>
                      <a:gd name="T12" fmla="*/ 5 h 5"/>
                    </a:gdLst>
                    <a:ahLst/>
                    <a:cxnLst>
                      <a:cxn ang="T6">
                        <a:pos x="T0" y="T1"/>
                      </a:cxn>
                      <a:cxn ang="T7">
                        <a:pos x="T2" y="T3"/>
                      </a:cxn>
                      <a:cxn ang="T8">
                        <a:pos x="T4" y="T5"/>
                      </a:cxn>
                    </a:cxnLst>
                    <a:rect l="T9" t="T10" r="T11" b="T12"/>
                    <a:pathLst>
                      <a:path w="4" h="5">
                        <a:moveTo>
                          <a:pt x="0" y="0"/>
                        </a:moveTo>
                        <a:lnTo>
                          <a:pt x="3" y="5"/>
                        </a:lnTo>
                        <a:lnTo>
                          <a:pt x="4" y="5"/>
                        </a:lnTo>
                      </a:path>
                    </a:pathLst>
                  </a:custGeom>
                  <a:noFill/>
                  <a:ln w="6350">
                    <a:solidFill>
                      <a:srgbClr val="0C0CFF"/>
                    </a:solidFill>
                    <a:prstDash val="solid"/>
                    <a:round/>
                    <a:headEnd/>
                    <a:tailEnd/>
                  </a:ln>
                </p:spPr>
                <p:txBody>
                  <a:bodyPr/>
                  <a:lstStyle/>
                  <a:p>
                    <a:endParaRPr lang="en-US"/>
                  </a:p>
                </p:txBody>
              </p:sp>
              <p:sp>
                <p:nvSpPr>
                  <p:cNvPr id="2028" name="Freeform 5939"/>
                  <p:cNvSpPr>
                    <a:spLocks/>
                  </p:cNvSpPr>
                  <p:nvPr/>
                </p:nvSpPr>
                <p:spPr bwMode="auto">
                  <a:xfrm>
                    <a:off x="3803" y="3644"/>
                    <a:ext cx="1" cy="1"/>
                  </a:xfrm>
                  <a:custGeom>
                    <a:avLst/>
                    <a:gdLst>
                      <a:gd name="T0" fmla="*/ 0 w 3"/>
                      <a:gd name="T1" fmla="*/ 0 h 4"/>
                      <a:gd name="T2" fmla="*/ 2 w 3"/>
                      <a:gd name="T3" fmla="*/ 4 h 4"/>
                      <a:gd name="T4" fmla="*/ 3 w 3"/>
                      <a:gd name="T5" fmla="*/ 4 h 4"/>
                      <a:gd name="T6" fmla="*/ 0 60000 65536"/>
                      <a:gd name="T7" fmla="*/ 0 60000 65536"/>
                      <a:gd name="T8" fmla="*/ 0 60000 65536"/>
                      <a:gd name="T9" fmla="*/ 0 w 3"/>
                      <a:gd name="T10" fmla="*/ 0 h 4"/>
                      <a:gd name="T11" fmla="*/ 3 w 3"/>
                      <a:gd name="T12" fmla="*/ 4 h 4"/>
                    </a:gdLst>
                    <a:ahLst/>
                    <a:cxnLst>
                      <a:cxn ang="T6">
                        <a:pos x="T0" y="T1"/>
                      </a:cxn>
                      <a:cxn ang="T7">
                        <a:pos x="T2" y="T3"/>
                      </a:cxn>
                      <a:cxn ang="T8">
                        <a:pos x="T4" y="T5"/>
                      </a:cxn>
                    </a:cxnLst>
                    <a:rect l="T9" t="T10" r="T11" b="T12"/>
                    <a:pathLst>
                      <a:path w="3" h="4">
                        <a:moveTo>
                          <a:pt x="0" y="0"/>
                        </a:moveTo>
                        <a:lnTo>
                          <a:pt x="2" y="4"/>
                        </a:lnTo>
                        <a:lnTo>
                          <a:pt x="3" y="4"/>
                        </a:lnTo>
                      </a:path>
                    </a:pathLst>
                  </a:custGeom>
                  <a:noFill/>
                  <a:ln w="6350">
                    <a:solidFill>
                      <a:srgbClr val="0C0CFF"/>
                    </a:solidFill>
                    <a:prstDash val="solid"/>
                    <a:round/>
                    <a:headEnd/>
                    <a:tailEnd/>
                  </a:ln>
                </p:spPr>
                <p:txBody>
                  <a:bodyPr/>
                  <a:lstStyle/>
                  <a:p>
                    <a:endParaRPr lang="en-US"/>
                  </a:p>
                </p:txBody>
              </p:sp>
              <p:sp>
                <p:nvSpPr>
                  <p:cNvPr id="2029" name="Freeform 5940"/>
                  <p:cNvSpPr>
                    <a:spLocks/>
                  </p:cNvSpPr>
                  <p:nvPr/>
                </p:nvSpPr>
                <p:spPr bwMode="auto">
                  <a:xfrm>
                    <a:off x="3803" y="3645"/>
                    <a:ext cx="1" cy="1"/>
                  </a:xfrm>
                  <a:custGeom>
                    <a:avLst/>
                    <a:gdLst>
                      <a:gd name="T0" fmla="*/ 0 w 4"/>
                      <a:gd name="T1" fmla="*/ 0 h 3"/>
                      <a:gd name="T2" fmla="*/ 3 w 4"/>
                      <a:gd name="T3" fmla="*/ 3 h 3"/>
                      <a:gd name="T4" fmla="*/ 4 w 4"/>
                      <a:gd name="T5" fmla="*/ 3 h 3"/>
                      <a:gd name="T6" fmla="*/ 0 60000 65536"/>
                      <a:gd name="T7" fmla="*/ 0 60000 65536"/>
                      <a:gd name="T8" fmla="*/ 0 60000 65536"/>
                      <a:gd name="T9" fmla="*/ 0 w 4"/>
                      <a:gd name="T10" fmla="*/ 0 h 3"/>
                      <a:gd name="T11" fmla="*/ 4 w 4"/>
                      <a:gd name="T12" fmla="*/ 3 h 3"/>
                    </a:gdLst>
                    <a:ahLst/>
                    <a:cxnLst>
                      <a:cxn ang="T6">
                        <a:pos x="T0" y="T1"/>
                      </a:cxn>
                      <a:cxn ang="T7">
                        <a:pos x="T2" y="T3"/>
                      </a:cxn>
                      <a:cxn ang="T8">
                        <a:pos x="T4" y="T5"/>
                      </a:cxn>
                    </a:cxnLst>
                    <a:rect l="T9" t="T10" r="T11" b="T12"/>
                    <a:pathLst>
                      <a:path w="4" h="3">
                        <a:moveTo>
                          <a:pt x="0" y="0"/>
                        </a:moveTo>
                        <a:lnTo>
                          <a:pt x="3" y="3"/>
                        </a:lnTo>
                        <a:lnTo>
                          <a:pt x="4" y="3"/>
                        </a:lnTo>
                      </a:path>
                    </a:pathLst>
                  </a:custGeom>
                  <a:noFill/>
                  <a:ln w="6350">
                    <a:solidFill>
                      <a:srgbClr val="0C0CFF"/>
                    </a:solidFill>
                    <a:prstDash val="solid"/>
                    <a:round/>
                    <a:headEnd/>
                    <a:tailEnd/>
                  </a:ln>
                </p:spPr>
                <p:txBody>
                  <a:bodyPr/>
                  <a:lstStyle/>
                  <a:p>
                    <a:endParaRPr lang="en-US"/>
                  </a:p>
                </p:txBody>
              </p:sp>
              <p:sp>
                <p:nvSpPr>
                  <p:cNvPr id="2030" name="Freeform 5941"/>
                  <p:cNvSpPr>
                    <a:spLocks/>
                  </p:cNvSpPr>
                  <p:nvPr/>
                </p:nvSpPr>
                <p:spPr bwMode="auto">
                  <a:xfrm>
                    <a:off x="3804" y="3646"/>
                    <a:ext cx="1" cy="1"/>
                  </a:xfrm>
                  <a:custGeom>
                    <a:avLst/>
                    <a:gdLst>
                      <a:gd name="T0" fmla="*/ 0 w 3"/>
                      <a:gd name="T1" fmla="*/ 0 h 4"/>
                      <a:gd name="T2" fmla="*/ 2 w 3"/>
                      <a:gd name="T3" fmla="*/ 4 h 4"/>
                      <a:gd name="T4" fmla="*/ 3 w 3"/>
                      <a:gd name="T5" fmla="*/ 4 h 4"/>
                      <a:gd name="T6" fmla="*/ 0 60000 65536"/>
                      <a:gd name="T7" fmla="*/ 0 60000 65536"/>
                      <a:gd name="T8" fmla="*/ 0 60000 65536"/>
                      <a:gd name="T9" fmla="*/ 0 w 3"/>
                      <a:gd name="T10" fmla="*/ 0 h 4"/>
                      <a:gd name="T11" fmla="*/ 3 w 3"/>
                      <a:gd name="T12" fmla="*/ 4 h 4"/>
                    </a:gdLst>
                    <a:ahLst/>
                    <a:cxnLst>
                      <a:cxn ang="T6">
                        <a:pos x="T0" y="T1"/>
                      </a:cxn>
                      <a:cxn ang="T7">
                        <a:pos x="T2" y="T3"/>
                      </a:cxn>
                      <a:cxn ang="T8">
                        <a:pos x="T4" y="T5"/>
                      </a:cxn>
                    </a:cxnLst>
                    <a:rect l="T9" t="T10" r="T11" b="T12"/>
                    <a:pathLst>
                      <a:path w="3" h="4">
                        <a:moveTo>
                          <a:pt x="0" y="0"/>
                        </a:moveTo>
                        <a:lnTo>
                          <a:pt x="2" y="4"/>
                        </a:lnTo>
                        <a:lnTo>
                          <a:pt x="3" y="4"/>
                        </a:lnTo>
                      </a:path>
                    </a:pathLst>
                  </a:custGeom>
                  <a:noFill/>
                  <a:ln w="6350">
                    <a:solidFill>
                      <a:srgbClr val="0C0CFF"/>
                    </a:solidFill>
                    <a:prstDash val="solid"/>
                    <a:round/>
                    <a:headEnd/>
                    <a:tailEnd/>
                  </a:ln>
                </p:spPr>
                <p:txBody>
                  <a:bodyPr/>
                  <a:lstStyle/>
                  <a:p>
                    <a:endParaRPr lang="en-US"/>
                  </a:p>
                </p:txBody>
              </p:sp>
              <p:sp>
                <p:nvSpPr>
                  <p:cNvPr id="2031" name="Freeform 5942"/>
                  <p:cNvSpPr>
                    <a:spLocks/>
                  </p:cNvSpPr>
                  <p:nvPr/>
                </p:nvSpPr>
                <p:spPr bwMode="auto">
                  <a:xfrm>
                    <a:off x="3804" y="3646"/>
                    <a:ext cx="1" cy="1"/>
                  </a:xfrm>
                  <a:custGeom>
                    <a:avLst/>
                    <a:gdLst>
                      <a:gd name="T0" fmla="*/ 0 w 4"/>
                      <a:gd name="T1" fmla="*/ 0 h 5"/>
                      <a:gd name="T2" fmla="*/ 3 w 4"/>
                      <a:gd name="T3" fmla="*/ 5 h 5"/>
                      <a:gd name="T4" fmla="*/ 4 w 4"/>
                      <a:gd name="T5" fmla="*/ 5 h 5"/>
                      <a:gd name="T6" fmla="*/ 0 60000 65536"/>
                      <a:gd name="T7" fmla="*/ 0 60000 65536"/>
                      <a:gd name="T8" fmla="*/ 0 60000 65536"/>
                      <a:gd name="T9" fmla="*/ 0 w 4"/>
                      <a:gd name="T10" fmla="*/ 0 h 5"/>
                      <a:gd name="T11" fmla="*/ 4 w 4"/>
                      <a:gd name="T12" fmla="*/ 5 h 5"/>
                    </a:gdLst>
                    <a:ahLst/>
                    <a:cxnLst>
                      <a:cxn ang="T6">
                        <a:pos x="T0" y="T1"/>
                      </a:cxn>
                      <a:cxn ang="T7">
                        <a:pos x="T2" y="T3"/>
                      </a:cxn>
                      <a:cxn ang="T8">
                        <a:pos x="T4" y="T5"/>
                      </a:cxn>
                    </a:cxnLst>
                    <a:rect l="T9" t="T10" r="T11" b="T12"/>
                    <a:pathLst>
                      <a:path w="4" h="5">
                        <a:moveTo>
                          <a:pt x="0" y="0"/>
                        </a:moveTo>
                        <a:lnTo>
                          <a:pt x="3" y="5"/>
                        </a:lnTo>
                        <a:lnTo>
                          <a:pt x="4" y="5"/>
                        </a:lnTo>
                      </a:path>
                    </a:pathLst>
                  </a:custGeom>
                  <a:noFill/>
                  <a:ln w="6350">
                    <a:solidFill>
                      <a:srgbClr val="0C0CFF"/>
                    </a:solidFill>
                    <a:prstDash val="solid"/>
                    <a:round/>
                    <a:headEnd/>
                    <a:tailEnd/>
                  </a:ln>
                </p:spPr>
                <p:txBody>
                  <a:bodyPr/>
                  <a:lstStyle/>
                  <a:p>
                    <a:endParaRPr lang="en-US"/>
                  </a:p>
                </p:txBody>
              </p:sp>
              <p:sp>
                <p:nvSpPr>
                  <p:cNvPr id="2032" name="Freeform 5943"/>
                  <p:cNvSpPr>
                    <a:spLocks/>
                  </p:cNvSpPr>
                  <p:nvPr/>
                </p:nvSpPr>
                <p:spPr bwMode="auto">
                  <a:xfrm>
                    <a:off x="3805" y="3647"/>
                    <a:ext cx="1" cy="1"/>
                  </a:xfrm>
                  <a:custGeom>
                    <a:avLst/>
                    <a:gdLst>
                      <a:gd name="T0" fmla="*/ 0 w 3"/>
                      <a:gd name="T1" fmla="*/ 0 h 5"/>
                      <a:gd name="T2" fmla="*/ 2 w 3"/>
                      <a:gd name="T3" fmla="*/ 5 h 5"/>
                      <a:gd name="T4" fmla="*/ 3 w 3"/>
                      <a:gd name="T5" fmla="*/ 5 h 5"/>
                      <a:gd name="T6" fmla="*/ 0 60000 65536"/>
                      <a:gd name="T7" fmla="*/ 0 60000 65536"/>
                      <a:gd name="T8" fmla="*/ 0 60000 65536"/>
                      <a:gd name="T9" fmla="*/ 0 w 3"/>
                      <a:gd name="T10" fmla="*/ 0 h 5"/>
                      <a:gd name="T11" fmla="*/ 3 w 3"/>
                      <a:gd name="T12" fmla="*/ 5 h 5"/>
                    </a:gdLst>
                    <a:ahLst/>
                    <a:cxnLst>
                      <a:cxn ang="T6">
                        <a:pos x="T0" y="T1"/>
                      </a:cxn>
                      <a:cxn ang="T7">
                        <a:pos x="T2" y="T3"/>
                      </a:cxn>
                      <a:cxn ang="T8">
                        <a:pos x="T4" y="T5"/>
                      </a:cxn>
                    </a:cxnLst>
                    <a:rect l="T9" t="T10" r="T11" b="T12"/>
                    <a:pathLst>
                      <a:path w="3" h="5">
                        <a:moveTo>
                          <a:pt x="0" y="0"/>
                        </a:moveTo>
                        <a:lnTo>
                          <a:pt x="2" y="5"/>
                        </a:lnTo>
                        <a:lnTo>
                          <a:pt x="3" y="5"/>
                        </a:lnTo>
                      </a:path>
                    </a:pathLst>
                  </a:custGeom>
                  <a:noFill/>
                  <a:ln w="6350">
                    <a:solidFill>
                      <a:srgbClr val="0C0CFF"/>
                    </a:solidFill>
                    <a:prstDash val="solid"/>
                    <a:round/>
                    <a:headEnd/>
                    <a:tailEnd/>
                  </a:ln>
                </p:spPr>
                <p:txBody>
                  <a:bodyPr/>
                  <a:lstStyle/>
                  <a:p>
                    <a:endParaRPr lang="en-US"/>
                  </a:p>
                </p:txBody>
              </p:sp>
              <p:sp>
                <p:nvSpPr>
                  <p:cNvPr id="2033" name="Freeform 5944"/>
                  <p:cNvSpPr>
                    <a:spLocks/>
                  </p:cNvSpPr>
                  <p:nvPr/>
                </p:nvSpPr>
                <p:spPr bwMode="auto">
                  <a:xfrm>
                    <a:off x="3805" y="3648"/>
                    <a:ext cx="1" cy="1"/>
                  </a:xfrm>
                  <a:custGeom>
                    <a:avLst/>
                    <a:gdLst>
                      <a:gd name="T0" fmla="*/ 0 w 4"/>
                      <a:gd name="T1" fmla="*/ 0 h 5"/>
                      <a:gd name="T2" fmla="*/ 3 w 4"/>
                      <a:gd name="T3" fmla="*/ 5 h 5"/>
                      <a:gd name="T4" fmla="*/ 4 w 4"/>
                      <a:gd name="T5" fmla="*/ 5 h 5"/>
                      <a:gd name="T6" fmla="*/ 0 60000 65536"/>
                      <a:gd name="T7" fmla="*/ 0 60000 65536"/>
                      <a:gd name="T8" fmla="*/ 0 60000 65536"/>
                      <a:gd name="T9" fmla="*/ 0 w 4"/>
                      <a:gd name="T10" fmla="*/ 0 h 5"/>
                      <a:gd name="T11" fmla="*/ 4 w 4"/>
                      <a:gd name="T12" fmla="*/ 5 h 5"/>
                    </a:gdLst>
                    <a:ahLst/>
                    <a:cxnLst>
                      <a:cxn ang="T6">
                        <a:pos x="T0" y="T1"/>
                      </a:cxn>
                      <a:cxn ang="T7">
                        <a:pos x="T2" y="T3"/>
                      </a:cxn>
                      <a:cxn ang="T8">
                        <a:pos x="T4" y="T5"/>
                      </a:cxn>
                    </a:cxnLst>
                    <a:rect l="T9" t="T10" r="T11" b="T12"/>
                    <a:pathLst>
                      <a:path w="4" h="5">
                        <a:moveTo>
                          <a:pt x="0" y="0"/>
                        </a:moveTo>
                        <a:lnTo>
                          <a:pt x="3" y="5"/>
                        </a:lnTo>
                        <a:lnTo>
                          <a:pt x="4" y="5"/>
                        </a:lnTo>
                      </a:path>
                    </a:pathLst>
                  </a:custGeom>
                  <a:noFill/>
                  <a:ln w="6350">
                    <a:solidFill>
                      <a:srgbClr val="0C0CFF"/>
                    </a:solidFill>
                    <a:prstDash val="solid"/>
                    <a:round/>
                    <a:headEnd/>
                    <a:tailEnd/>
                  </a:ln>
                </p:spPr>
                <p:txBody>
                  <a:bodyPr/>
                  <a:lstStyle/>
                  <a:p>
                    <a:endParaRPr lang="en-US"/>
                  </a:p>
                </p:txBody>
              </p:sp>
              <p:sp>
                <p:nvSpPr>
                  <p:cNvPr id="2034" name="Freeform 5945"/>
                  <p:cNvSpPr>
                    <a:spLocks/>
                  </p:cNvSpPr>
                  <p:nvPr/>
                </p:nvSpPr>
                <p:spPr bwMode="auto">
                  <a:xfrm>
                    <a:off x="3806" y="3649"/>
                    <a:ext cx="1" cy="1"/>
                  </a:xfrm>
                  <a:custGeom>
                    <a:avLst/>
                    <a:gdLst>
                      <a:gd name="T0" fmla="*/ 0 w 3"/>
                      <a:gd name="T1" fmla="*/ 0 h 4"/>
                      <a:gd name="T2" fmla="*/ 2 w 3"/>
                      <a:gd name="T3" fmla="*/ 4 h 4"/>
                      <a:gd name="T4" fmla="*/ 3 w 3"/>
                      <a:gd name="T5" fmla="*/ 4 h 4"/>
                      <a:gd name="T6" fmla="*/ 0 60000 65536"/>
                      <a:gd name="T7" fmla="*/ 0 60000 65536"/>
                      <a:gd name="T8" fmla="*/ 0 60000 65536"/>
                      <a:gd name="T9" fmla="*/ 0 w 3"/>
                      <a:gd name="T10" fmla="*/ 0 h 4"/>
                      <a:gd name="T11" fmla="*/ 3 w 3"/>
                      <a:gd name="T12" fmla="*/ 4 h 4"/>
                    </a:gdLst>
                    <a:ahLst/>
                    <a:cxnLst>
                      <a:cxn ang="T6">
                        <a:pos x="T0" y="T1"/>
                      </a:cxn>
                      <a:cxn ang="T7">
                        <a:pos x="T2" y="T3"/>
                      </a:cxn>
                      <a:cxn ang="T8">
                        <a:pos x="T4" y="T5"/>
                      </a:cxn>
                    </a:cxnLst>
                    <a:rect l="T9" t="T10" r="T11" b="T12"/>
                    <a:pathLst>
                      <a:path w="3" h="4">
                        <a:moveTo>
                          <a:pt x="0" y="0"/>
                        </a:moveTo>
                        <a:lnTo>
                          <a:pt x="2" y="4"/>
                        </a:lnTo>
                        <a:lnTo>
                          <a:pt x="3" y="4"/>
                        </a:lnTo>
                      </a:path>
                    </a:pathLst>
                  </a:custGeom>
                  <a:noFill/>
                  <a:ln w="6350">
                    <a:solidFill>
                      <a:srgbClr val="0C0CFF"/>
                    </a:solidFill>
                    <a:prstDash val="solid"/>
                    <a:round/>
                    <a:headEnd/>
                    <a:tailEnd/>
                  </a:ln>
                </p:spPr>
                <p:txBody>
                  <a:bodyPr/>
                  <a:lstStyle/>
                  <a:p>
                    <a:endParaRPr lang="en-US"/>
                  </a:p>
                </p:txBody>
              </p:sp>
              <p:sp>
                <p:nvSpPr>
                  <p:cNvPr id="2035" name="Freeform 5946"/>
                  <p:cNvSpPr>
                    <a:spLocks/>
                  </p:cNvSpPr>
                  <p:nvPr/>
                </p:nvSpPr>
                <p:spPr bwMode="auto">
                  <a:xfrm>
                    <a:off x="3806" y="3650"/>
                    <a:ext cx="1" cy="1"/>
                  </a:xfrm>
                  <a:custGeom>
                    <a:avLst/>
                    <a:gdLst>
                      <a:gd name="T0" fmla="*/ 0 w 4"/>
                      <a:gd name="T1" fmla="*/ 0 h 3"/>
                      <a:gd name="T2" fmla="*/ 3 w 4"/>
                      <a:gd name="T3" fmla="*/ 3 h 3"/>
                      <a:gd name="T4" fmla="*/ 4 w 4"/>
                      <a:gd name="T5" fmla="*/ 3 h 3"/>
                      <a:gd name="T6" fmla="*/ 0 60000 65536"/>
                      <a:gd name="T7" fmla="*/ 0 60000 65536"/>
                      <a:gd name="T8" fmla="*/ 0 60000 65536"/>
                      <a:gd name="T9" fmla="*/ 0 w 4"/>
                      <a:gd name="T10" fmla="*/ 0 h 3"/>
                      <a:gd name="T11" fmla="*/ 4 w 4"/>
                      <a:gd name="T12" fmla="*/ 3 h 3"/>
                    </a:gdLst>
                    <a:ahLst/>
                    <a:cxnLst>
                      <a:cxn ang="T6">
                        <a:pos x="T0" y="T1"/>
                      </a:cxn>
                      <a:cxn ang="T7">
                        <a:pos x="T2" y="T3"/>
                      </a:cxn>
                      <a:cxn ang="T8">
                        <a:pos x="T4" y="T5"/>
                      </a:cxn>
                    </a:cxnLst>
                    <a:rect l="T9" t="T10" r="T11" b="T12"/>
                    <a:pathLst>
                      <a:path w="4" h="3">
                        <a:moveTo>
                          <a:pt x="0" y="0"/>
                        </a:moveTo>
                        <a:lnTo>
                          <a:pt x="3" y="3"/>
                        </a:lnTo>
                        <a:lnTo>
                          <a:pt x="4" y="3"/>
                        </a:lnTo>
                      </a:path>
                    </a:pathLst>
                  </a:custGeom>
                  <a:noFill/>
                  <a:ln w="6350">
                    <a:solidFill>
                      <a:srgbClr val="0C0CFF"/>
                    </a:solidFill>
                    <a:prstDash val="solid"/>
                    <a:round/>
                    <a:headEnd/>
                    <a:tailEnd/>
                  </a:ln>
                </p:spPr>
                <p:txBody>
                  <a:bodyPr/>
                  <a:lstStyle/>
                  <a:p>
                    <a:endParaRPr lang="en-US"/>
                  </a:p>
                </p:txBody>
              </p:sp>
              <p:sp>
                <p:nvSpPr>
                  <p:cNvPr id="2036" name="Freeform 5947"/>
                  <p:cNvSpPr>
                    <a:spLocks/>
                  </p:cNvSpPr>
                  <p:nvPr/>
                </p:nvSpPr>
                <p:spPr bwMode="auto">
                  <a:xfrm>
                    <a:off x="3807" y="3651"/>
                    <a:ext cx="1" cy="1"/>
                  </a:xfrm>
                  <a:custGeom>
                    <a:avLst/>
                    <a:gdLst>
                      <a:gd name="T0" fmla="*/ 0 w 3"/>
                      <a:gd name="T1" fmla="*/ 0 h 4"/>
                      <a:gd name="T2" fmla="*/ 2 w 3"/>
                      <a:gd name="T3" fmla="*/ 4 h 4"/>
                      <a:gd name="T4" fmla="*/ 3 w 3"/>
                      <a:gd name="T5" fmla="*/ 4 h 4"/>
                      <a:gd name="T6" fmla="*/ 0 60000 65536"/>
                      <a:gd name="T7" fmla="*/ 0 60000 65536"/>
                      <a:gd name="T8" fmla="*/ 0 60000 65536"/>
                      <a:gd name="T9" fmla="*/ 0 w 3"/>
                      <a:gd name="T10" fmla="*/ 0 h 4"/>
                      <a:gd name="T11" fmla="*/ 3 w 3"/>
                      <a:gd name="T12" fmla="*/ 4 h 4"/>
                    </a:gdLst>
                    <a:ahLst/>
                    <a:cxnLst>
                      <a:cxn ang="T6">
                        <a:pos x="T0" y="T1"/>
                      </a:cxn>
                      <a:cxn ang="T7">
                        <a:pos x="T2" y="T3"/>
                      </a:cxn>
                      <a:cxn ang="T8">
                        <a:pos x="T4" y="T5"/>
                      </a:cxn>
                    </a:cxnLst>
                    <a:rect l="T9" t="T10" r="T11" b="T12"/>
                    <a:pathLst>
                      <a:path w="3" h="4">
                        <a:moveTo>
                          <a:pt x="0" y="0"/>
                        </a:moveTo>
                        <a:lnTo>
                          <a:pt x="2" y="4"/>
                        </a:lnTo>
                        <a:lnTo>
                          <a:pt x="3" y="4"/>
                        </a:lnTo>
                      </a:path>
                    </a:pathLst>
                  </a:custGeom>
                  <a:noFill/>
                  <a:ln w="6350">
                    <a:solidFill>
                      <a:srgbClr val="0C0CFF"/>
                    </a:solidFill>
                    <a:prstDash val="solid"/>
                    <a:round/>
                    <a:headEnd/>
                    <a:tailEnd/>
                  </a:ln>
                </p:spPr>
                <p:txBody>
                  <a:bodyPr/>
                  <a:lstStyle/>
                  <a:p>
                    <a:endParaRPr lang="en-US"/>
                  </a:p>
                </p:txBody>
              </p:sp>
              <p:sp>
                <p:nvSpPr>
                  <p:cNvPr id="2037" name="Freeform 5948"/>
                  <p:cNvSpPr>
                    <a:spLocks/>
                  </p:cNvSpPr>
                  <p:nvPr/>
                </p:nvSpPr>
                <p:spPr bwMode="auto">
                  <a:xfrm>
                    <a:off x="3807" y="3651"/>
                    <a:ext cx="1" cy="1"/>
                  </a:xfrm>
                  <a:custGeom>
                    <a:avLst/>
                    <a:gdLst>
                      <a:gd name="T0" fmla="*/ 0 w 4"/>
                      <a:gd name="T1" fmla="*/ 0 h 3"/>
                      <a:gd name="T2" fmla="*/ 3 w 4"/>
                      <a:gd name="T3" fmla="*/ 3 h 3"/>
                      <a:gd name="T4" fmla="*/ 4 w 4"/>
                      <a:gd name="T5" fmla="*/ 3 h 3"/>
                      <a:gd name="T6" fmla="*/ 0 60000 65536"/>
                      <a:gd name="T7" fmla="*/ 0 60000 65536"/>
                      <a:gd name="T8" fmla="*/ 0 60000 65536"/>
                      <a:gd name="T9" fmla="*/ 0 w 4"/>
                      <a:gd name="T10" fmla="*/ 0 h 3"/>
                      <a:gd name="T11" fmla="*/ 4 w 4"/>
                      <a:gd name="T12" fmla="*/ 3 h 3"/>
                    </a:gdLst>
                    <a:ahLst/>
                    <a:cxnLst>
                      <a:cxn ang="T6">
                        <a:pos x="T0" y="T1"/>
                      </a:cxn>
                      <a:cxn ang="T7">
                        <a:pos x="T2" y="T3"/>
                      </a:cxn>
                      <a:cxn ang="T8">
                        <a:pos x="T4" y="T5"/>
                      </a:cxn>
                    </a:cxnLst>
                    <a:rect l="T9" t="T10" r="T11" b="T12"/>
                    <a:pathLst>
                      <a:path w="4" h="3">
                        <a:moveTo>
                          <a:pt x="0" y="0"/>
                        </a:moveTo>
                        <a:lnTo>
                          <a:pt x="3" y="3"/>
                        </a:lnTo>
                        <a:lnTo>
                          <a:pt x="4" y="3"/>
                        </a:lnTo>
                      </a:path>
                    </a:pathLst>
                  </a:custGeom>
                  <a:noFill/>
                  <a:ln w="6350">
                    <a:solidFill>
                      <a:srgbClr val="0C0CFF"/>
                    </a:solidFill>
                    <a:prstDash val="solid"/>
                    <a:round/>
                    <a:headEnd/>
                    <a:tailEnd/>
                  </a:ln>
                </p:spPr>
                <p:txBody>
                  <a:bodyPr/>
                  <a:lstStyle/>
                  <a:p>
                    <a:endParaRPr lang="en-US"/>
                  </a:p>
                </p:txBody>
              </p:sp>
              <p:sp>
                <p:nvSpPr>
                  <p:cNvPr id="2038" name="Freeform 5949"/>
                  <p:cNvSpPr>
                    <a:spLocks/>
                  </p:cNvSpPr>
                  <p:nvPr/>
                </p:nvSpPr>
                <p:spPr bwMode="auto">
                  <a:xfrm>
                    <a:off x="3807" y="3652"/>
                    <a:ext cx="1" cy="1"/>
                  </a:xfrm>
                  <a:custGeom>
                    <a:avLst/>
                    <a:gdLst>
                      <a:gd name="T0" fmla="*/ 0 w 3"/>
                      <a:gd name="T1" fmla="*/ 0 h 3"/>
                      <a:gd name="T2" fmla="*/ 2 w 3"/>
                      <a:gd name="T3" fmla="*/ 3 h 3"/>
                      <a:gd name="T4" fmla="*/ 3 w 3"/>
                      <a:gd name="T5" fmla="*/ 3 h 3"/>
                      <a:gd name="T6" fmla="*/ 0 60000 65536"/>
                      <a:gd name="T7" fmla="*/ 0 60000 65536"/>
                      <a:gd name="T8" fmla="*/ 0 60000 65536"/>
                      <a:gd name="T9" fmla="*/ 0 w 3"/>
                      <a:gd name="T10" fmla="*/ 0 h 3"/>
                      <a:gd name="T11" fmla="*/ 3 w 3"/>
                      <a:gd name="T12" fmla="*/ 3 h 3"/>
                    </a:gdLst>
                    <a:ahLst/>
                    <a:cxnLst>
                      <a:cxn ang="T6">
                        <a:pos x="T0" y="T1"/>
                      </a:cxn>
                      <a:cxn ang="T7">
                        <a:pos x="T2" y="T3"/>
                      </a:cxn>
                      <a:cxn ang="T8">
                        <a:pos x="T4" y="T5"/>
                      </a:cxn>
                    </a:cxnLst>
                    <a:rect l="T9" t="T10" r="T11" b="T12"/>
                    <a:pathLst>
                      <a:path w="3" h="3">
                        <a:moveTo>
                          <a:pt x="0" y="0"/>
                        </a:moveTo>
                        <a:lnTo>
                          <a:pt x="2" y="3"/>
                        </a:lnTo>
                        <a:lnTo>
                          <a:pt x="3" y="3"/>
                        </a:lnTo>
                      </a:path>
                    </a:pathLst>
                  </a:custGeom>
                  <a:noFill/>
                  <a:ln w="6350">
                    <a:solidFill>
                      <a:srgbClr val="0C0CFF"/>
                    </a:solidFill>
                    <a:prstDash val="solid"/>
                    <a:round/>
                    <a:headEnd/>
                    <a:tailEnd/>
                  </a:ln>
                </p:spPr>
                <p:txBody>
                  <a:bodyPr/>
                  <a:lstStyle/>
                  <a:p>
                    <a:endParaRPr lang="en-US"/>
                  </a:p>
                </p:txBody>
              </p:sp>
              <p:sp>
                <p:nvSpPr>
                  <p:cNvPr id="2039" name="Freeform 5950"/>
                  <p:cNvSpPr>
                    <a:spLocks/>
                  </p:cNvSpPr>
                  <p:nvPr/>
                </p:nvSpPr>
                <p:spPr bwMode="auto">
                  <a:xfrm>
                    <a:off x="3808" y="3652"/>
                    <a:ext cx="1" cy="1"/>
                  </a:xfrm>
                  <a:custGeom>
                    <a:avLst/>
                    <a:gdLst>
                      <a:gd name="T0" fmla="*/ 0 w 4"/>
                      <a:gd name="T1" fmla="*/ 0 h 2"/>
                      <a:gd name="T2" fmla="*/ 3 w 4"/>
                      <a:gd name="T3" fmla="*/ 2 h 2"/>
                      <a:gd name="T4" fmla="*/ 4 w 4"/>
                      <a:gd name="T5" fmla="*/ 2 h 2"/>
                      <a:gd name="T6" fmla="*/ 0 60000 65536"/>
                      <a:gd name="T7" fmla="*/ 0 60000 65536"/>
                      <a:gd name="T8" fmla="*/ 0 60000 65536"/>
                      <a:gd name="T9" fmla="*/ 0 w 4"/>
                      <a:gd name="T10" fmla="*/ 0 h 2"/>
                      <a:gd name="T11" fmla="*/ 4 w 4"/>
                      <a:gd name="T12" fmla="*/ 2 h 2"/>
                    </a:gdLst>
                    <a:ahLst/>
                    <a:cxnLst>
                      <a:cxn ang="T6">
                        <a:pos x="T0" y="T1"/>
                      </a:cxn>
                      <a:cxn ang="T7">
                        <a:pos x="T2" y="T3"/>
                      </a:cxn>
                      <a:cxn ang="T8">
                        <a:pos x="T4" y="T5"/>
                      </a:cxn>
                    </a:cxnLst>
                    <a:rect l="T9" t="T10" r="T11" b="T12"/>
                    <a:pathLst>
                      <a:path w="4" h="2">
                        <a:moveTo>
                          <a:pt x="0" y="0"/>
                        </a:moveTo>
                        <a:lnTo>
                          <a:pt x="3" y="2"/>
                        </a:lnTo>
                        <a:lnTo>
                          <a:pt x="4" y="2"/>
                        </a:lnTo>
                      </a:path>
                    </a:pathLst>
                  </a:custGeom>
                  <a:noFill/>
                  <a:ln w="6350">
                    <a:solidFill>
                      <a:srgbClr val="0C0CFF"/>
                    </a:solidFill>
                    <a:prstDash val="solid"/>
                    <a:round/>
                    <a:headEnd/>
                    <a:tailEnd/>
                  </a:ln>
                </p:spPr>
                <p:txBody>
                  <a:bodyPr/>
                  <a:lstStyle/>
                  <a:p>
                    <a:endParaRPr lang="en-US"/>
                  </a:p>
                </p:txBody>
              </p:sp>
              <p:sp>
                <p:nvSpPr>
                  <p:cNvPr id="2040" name="Freeform 5951"/>
                  <p:cNvSpPr>
                    <a:spLocks/>
                  </p:cNvSpPr>
                  <p:nvPr/>
                </p:nvSpPr>
                <p:spPr bwMode="auto">
                  <a:xfrm>
                    <a:off x="3808" y="3653"/>
                    <a:ext cx="1" cy="1"/>
                  </a:xfrm>
                  <a:custGeom>
                    <a:avLst/>
                    <a:gdLst>
                      <a:gd name="T0" fmla="*/ 0 w 3"/>
                      <a:gd name="T1" fmla="*/ 0 h 2"/>
                      <a:gd name="T2" fmla="*/ 2 w 3"/>
                      <a:gd name="T3" fmla="*/ 2 h 2"/>
                      <a:gd name="T4" fmla="*/ 3 w 3"/>
                      <a:gd name="T5" fmla="*/ 2 h 2"/>
                      <a:gd name="T6" fmla="*/ 0 60000 65536"/>
                      <a:gd name="T7" fmla="*/ 0 60000 65536"/>
                      <a:gd name="T8" fmla="*/ 0 60000 65536"/>
                      <a:gd name="T9" fmla="*/ 0 w 3"/>
                      <a:gd name="T10" fmla="*/ 0 h 2"/>
                      <a:gd name="T11" fmla="*/ 3 w 3"/>
                      <a:gd name="T12" fmla="*/ 2 h 2"/>
                    </a:gdLst>
                    <a:ahLst/>
                    <a:cxnLst>
                      <a:cxn ang="T6">
                        <a:pos x="T0" y="T1"/>
                      </a:cxn>
                      <a:cxn ang="T7">
                        <a:pos x="T2" y="T3"/>
                      </a:cxn>
                      <a:cxn ang="T8">
                        <a:pos x="T4" y="T5"/>
                      </a:cxn>
                    </a:cxnLst>
                    <a:rect l="T9" t="T10" r="T11" b="T12"/>
                    <a:pathLst>
                      <a:path w="3" h="2">
                        <a:moveTo>
                          <a:pt x="0" y="0"/>
                        </a:moveTo>
                        <a:lnTo>
                          <a:pt x="2" y="2"/>
                        </a:lnTo>
                        <a:lnTo>
                          <a:pt x="3" y="2"/>
                        </a:lnTo>
                      </a:path>
                    </a:pathLst>
                  </a:custGeom>
                  <a:noFill/>
                  <a:ln w="6350">
                    <a:solidFill>
                      <a:srgbClr val="0C0CFF"/>
                    </a:solidFill>
                    <a:prstDash val="solid"/>
                    <a:round/>
                    <a:headEnd/>
                    <a:tailEnd/>
                  </a:ln>
                </p:spPr>
                <p:txBody>
                  <a:bodyPr/>
                  <a:lstStyle/>
                  <a:p>
                    <a:endParaRPr lang="en-US"/>
                  </a:p>
                </p:txBody>
              </p:sp>
              <p:sp>
                <p:nvSpPr>
                  <p:cNvPr id="2041" name="Freeform 5952"/>
                  <p:cNvSpPr>
                    <a:spLocks/>
                  </p:cNvSpPr>
                  <p:nvPr/>
                </p:nvSpPr>
                <p:spPr bwMode="auto">
                  <a:xfrm>
                    <a:off x="3809" y="3653"/>
                    <a:ext cx="1" cy="1"/>
                  </a:xfrm>
                  <a:custGeom>
                    <a:avLst/>
                    <a:gdLst>
                      <a:gd name="T0" fmla="*/ 0 w 4"/>
                      <a:gd name="T1" fmla="*/ 0 h 3"/>
                      <a:gd name="T2" fmla="*/ 3 w 4"/>
                      <a:gd name="T3" fmla="*/ 3 h 3"/>
                      <a:gd name="T4" fmla="*/ 4 w 4"/>
                      <a:gd name="T5" fmla="*/ 3 h 3"/>
                      <a:gd name="T6" fmla="*/ 0 60000 65536"/>
                      <a:gd name="T7" fmla="*/ 0 60000 65536"/>
                      <a:gd name="T8" fmla="*/ 0 60000 65536"/>
                      <a:gd name="T9" fmla="*/ 0 w 4"/>
                      <a:gd name="T10" fmla="*/ 0 h 3"/>
                      <a:gd name="T11" fmla="*/ 4 w 4"/>
                      <a:gd name="T12" fmla="*/ 3 h 3"/>
                    </a:gdLst>
                    <a:ahLst/>
                    <a:cxnLst>
                      <a:cxn ang="T6">
                        <a:pos x="T0" y="T1"/>
                      </a:cxn>
                      <a:cxn ang="T7">
                        <a:pos x="T2" y="T3"/>
                      </a:cxn>
                      <a:cxn ang="T8">
                        <a:pos x="T4" y="T5"/>
                      </a:cxn>
                    </a:cxnLst>
                    <a:rect l="T9" t="T10" r="T11" b="T12"/>
                    <a:pathLst>
                      <a:path w="4" h="3">
                        <a:moveTo>
                          <a:pt x="0" y="0"/>
                        </a:moveTo>
                        <a:lnTo>
                          <a:pt x="3" y="3"/>
                        </a:lnTo>
                        <a:lnTo>
                          <a:pt x="4" y="3"/>
                        </a:lnTo>
                      </a:path>
                    </a:pathLst>
                  </a:custGeom>
                  <a:noFill/>
                  <a:ln w="6350">
                    <a:solidFill>
                      <a:srgbClr val="0C0CFF"/>
                    </a:solidFill>
                    <a:prstDash val="solid"/>
                    <a:round/>
                    <a:headEnd/>
                    <a:tailEnd/>
                  </a:ln>
                </p:spPr>
                <p:txBody>
                  <a:bodyPr/>
                  <a:lstStyle/>
                  <a:p>
                    <a:endParaRPr lang="en-US"/>
                  </a:p>
                </p:txBody>
              </p:sp>
              <p:sp>
                <p:nvSpPr>
                  <p:cNvPr id="2042" name="Freeform 5953"/>
                  <p:cNvSpPr>
                    <a:spLocks/>
                  </p:cNvSpPr>
                  <p:nvPr/>
                </p:nvSpPr>
                <p:spPr bwMode="auto">
                  <a:xfrm>
                    <a:off x="3809" y="3654"/>
                    <a:ext cx="1" cy="1"/>
                  </a:xfrm>
                  <a:custGeom>
                    <a:avLst/>
                    <a:gdLst>
                      <a:gd name="T0" fmla="*/ 0 w 3"/>
                      <a:gd name="T1" fmla="*/ 0 h 3"/>
                      <a:gd name="T2" fmla="*/ 2 w 3"/>
                      <a:gd name="T3" fmla="*/ 3 h 3"/>
                      <a:gd name="T4" fmla="*/ 3 w 3"/>
                      <a:gd name="T5" fmla="*/ 3 h 3"/>
                      <a:gd name="T6" fmla="*/ 0 60000 65536"/>
                      <a:gd name="T7" fmla="*/ 0 60000 65536"/>
                      <a:gd name="T8" fmla="*/ 0 60000 65536"/>
                      <a:gd name="T9" fmla="*/ 0 w 3"/>
                      <a:gd name="T10" fmla="*/ 0 h 3"/>
                      <a:gd name="T11" fmla="*/ 3 w 3"/>
                      <a:gd name="T12" fmla="*/ 3 h 3"/>
                    </a:gdLst>
                    <a:ahLst/>
                    <a:cxnLst>
                      <a:cxn ang="T6">
                        <a:pos x="T0" y="T1"/>
                      </a:cxn>
                      <a:cxn ang="T7">
                        <a:pos x="T2" y="T3"/>
                      </a:cxn>
                      <a:cxn ang="T8">
                        <a:pos x="T4" y="T5"/>
                      </a:cxn>
                    </a:cxnLst>
                    <a:rect l="T9" t="T10" r="T11" b="T12"/>
                    <a:pathLst>
                      <a:path w="3" h="3">
                        <a:moveTo>
                          <a:pt x="0" y="0"/>
                        </a:moveTo>
                        <a:lnTo>
                          <a:pt x="2" y="3"/>
                        </a:lnTo>
                        <a:lnTo>
                          <a:pt x="3" y="3"/>
                        </a:lnTo>
                      </a:path>
                    </a:pathLst>
                  </a:custGeom>
                  <a:noFill/>
                  <a:ln w="6350">
                    <a:solidFill>
                      <a:srgbClr val="0C0CFF"/>
                    </a:solidFill>
                    <a:prstDash val="solid"/>
                    <a:round/>
                    <a:headEnd/>
                    <a:tailEnd/>
                  </a:ln>
                </p:spPr>
                <p:txBody>
                  <a:bodyPr/>
                  <a:lstStyle/>
                  <a:p>
                    <a:endParaRPr lang="en-US"/>
                  </a:p>
                </p:txBody>
              </p:sp>
              <p:sp>
                <p:nvSpPr>
                  <p:cNvPr id="2043" name="Freeform 5954"/>
                  <p:cNvSpPr>
                    <a:spLocks/>
                  </p:cNvSpPr>
                  <p:nvPr/>
                </p:nvSpPr>
                <p:spPr bwMode="auto">
                  <a:xfrm>
                    <a:off x="3810" y="3654"/>
                    <a:ext cx="1" cy="1"/>
                  </a:xfrm>
                  <a:custGeom>
                    <a:avLst/>
                    <a:gdLst>
                      <a:gd name="T0" fmla="*/ 0 w 4"/>
                      <a:gd name="T1" fmla="*/ 0 h 2"/>
                      <a:gd name="T2" fmla="*/ 3 w 4"/>
                      <a:gd name="T3" fmla="*/ 2 h 2"/>
                      <a:gd name="T4" fmla="*/ 4 w 4"/>
                      <a:gd name="T5" fmla="*/ 2 h 2"/>
                      <a:gd name="T6" fmla="*/ 0 60000 65536"/>
                      <a:gd name="T7" fmla="*/ 0 60000 65536"/>
                      <a:gd name="T8" fmla="*/ 0 60000 65536"/>
                      <a:gd name="T9" fmla="*/ 0 w 4"/>
                      <a:gd name="T10" fmla="*/ 0 h 2"/>
                      <a:gd name="T11" fmla="*/ 4 w 4"/>
                      <a:gd name="T12" fmla="*/ 2 h 2"/>
                    </a:gdLst>
                    <a:ahLst/>
                    <a:cxnLst>
                      <a:cxn ang="T6">
                        <a:pos x="T0" y="T1"/>
                      </a:cxn>
                      <a:cxn ang="T7">
                        <a:pos x="T2" y="T3"/>
                      </a:cxn>
                      <a:cxn ang="T8">
                        <a:pos x="T4" y="T5"/>
                      </a:cxn>
                    </a:cxnLst>
                    <a:rect l="T9" t="T10" r="T11" b="T12"/>
                    <a:pathLst>
                      <a:path w="4" h="2">
                        <a:moveTo>
                          <a:pt x="0" y="0"/>
                        </a:moveTo>
                        <a:lnTo>
                          <a:pt x="3" y="2"/>
                        </a:lnTo>
                        <a:lnTo>
                          <a:pt x="4" y="2"/>
                        </a:lnTo>
                      </a:path>
                    </a:pathLst>
                  </a:custGeom>
                  <a:noFill/>
                  <a:ln w="6350">
                    <a:solidFill>
                      <a:srgbClr val="0C0CFF"/>
                    </a:solidFill>
                    <a:prstDash val="solid"/>
                    <a:round/>
                    <a:headEnd/>
                    <a:tailEnd/>
                  </a:ln>
                </p:spPr>
                <p:txBody>
                  <a:bodyPr/>
                  <a:lstStyle/>
                  <a:p>
                    <a:endParaRPr lang="en-US"/>
                  </a:p>
                </p:txBody>
              </p:sp>
              <p:sp>
                <p:nvSpPr>
                  <p:cNvPr id="2044" name="Freeform 5955"/>
                  <p:cNvSpPr>
                    <a:spLocks/>
                  </p:cNvSpPr>
                  <p:nvPr/>
                </p:nvSpPr>
                <p:spPr bwMode="auto">
                  <a:xfrm>
                    <a:off x="3810" y="3655"/>
                    <a:ext cx="1" cy="1"/>
                  </a:xfrm>
                  <a:custGeom>
                    <a:avLst/>
                    <a:gdLst>
                      <a:gd name="T0" fmla="*/ 0 w 3"/>
                      <a:gd name="T1" fmla="*/ 0 h 2"/>
                      <a:gd name="T2" fmla="*/ 2 w 3"/>
                      <a:gd name="T3" fmla="*/ 2 h 2"/>
                      <a:gd name="T4" fmla="*/ 3 w 3"/>
                      <a:gd name="T5" fmla="*/ 2 h 2"/>
                      <a:gd name="T6" fmla="*/ 0 60000 65536"/>
                      <a:gd name="T7" fmla="*/ 0 60000 65536"/>
                      <a:gd name="T8" fmla="*/ 0 60000 65536"/>
                      <a:gd name="T9" fmla="*/ 0 w 3"/>
                      <a:gd name="T10" fmla="*/ 0 h 2"/>
                      <a:gd name="T11" fmla="*/ 3 w 3"/>
                      <a:gd name="T12" fmla="*/ 2 h 2"/>
                    </a:gdLst>
                    <a:ahLst/>
                    <a:cxnLst>
                      <a:cxn ang="T6">
                        <a:pos x="T0" y="T1"/>
                      </a:cxn>
                      <a:cxn ang="T7">
                        <a:pos x="T2" y="T3"/>
                      </a:cxn>
                      <a:cxn ang="T8">
                        <a:pos x="T4" y="T5"/>
                      </a:cxn>
                    </a:cxnLst>
                    <a:rect l="T9" t="T10" r="T11" b="T12"/>
                    <a:pathLst>
                      <a:path w="3" h="2">
                        <a:moveTo>
                          <a:pt x="0" y="0"/>
                        </a:moveTo>
                        <a:lnTo>
                          <a:pt x="2" y="2"/>
                        </a:lnTo>
                        <a:lnTo>
                          <a:pt x="3" y="2"/>
                        </a:lnTo>
                      </a:path>
                    </a:pathLst>
                  </a:custGeom>
                  <a:noFill/>
                  <a:ln w="6350">
                    <a:solidFill>
                      <a:srgbClr val="0C0CFF"/>
                    </a:solidFill>
                    <a:prstDash val="solid"/>
                    <a:round/>
                    <a:headEnd/>
                    <a:tailEnd/>
                  </a:ln>
                </p:spPr>
                <p:txBody>
                  <a:bodyPr/>
                  <a:lstStyle/>
                  <a:p>
                    <a:endParaRPr lang="en-US"/>
                  </a:p>
                </p:txBody>
              </p:sp>
              <p:sp>
                <p:nvSpPr>
                  <p:cNvPr id="2045" name="Freeform 5956"/>
                  <p:cNvSpPr>
                    <a:spLocks/>
                  </p:cNvSpPr>
                  <p:nvPr/>
                </p:nvSpPr>
                <p:spPr bwMode="auto">
                  <a:xfrm>
                    <a:off x="3811" y="3655"/>
                    <a:ext cx="1" cy="1"/>
                  </a:xfrm>
                  <a:custGeom>
                    <a:avLst/>
                    <a:gdLst>
                      <a:gd name="T0" fmla="*/ 0 w 4"/>
                      <a:gd name="T1" fmla="*/ 0 h 3"/>
                      <a:gd name="T2" fmla="*/ 3 w 4"/>
                      <a:gd name="T3" fmla="*/ 3 h 3"/>
                      <a:gd name="T4" fmla="*/ 4 w 4"/>
                      <a:gd name="T5" fmla="*/ 3 h 3"/>
                      <a:gd name="T6" fmla="*/ 0 60000 65536"/>
                      <a:gd name="T7" fmla="*/ 0 60000 65536"/>
                      <a:gd name="T8" fmla="*/ 0 60000 65536"/>
                      <a:gd name="T9" fmla="*/ 0 w 4"/>
                      <a:gd name="T10" fmla="*/ 0 h 3"/>
                      <a:gd name="T11" fmla="*/ 4 w 4"/>
                      <a:gd name="T12" fmla="*/ 3 h 3"/>
                    </a:gdLst>
                    <a:ahLst/>
                    <a:cxnLst>
                      <a:cxn ang="T6">
                        <a:pos x="T0" y="T1"/>
                      </a:cxn>
                      <a:cxn ang="T7">
                        <a:pos x="T2" y="T3"/>
                      </a:cxn>
                      <a:cxn ang="T8">
                        <a:pos x="T4" y="T5"/>
                      </a:cxn>
                    </a:cxnLst>
                    <a:rect l="T9" t="T10" r="T11" b="T12"/>
                    <a:pathLst>
                      <a:path w="4" h="3">
                        <a:moveTo>
                          <a:pt x="0" y="0"/>
                        </a:moveTo>
                        <a:lnTo>
                          <a:pt x="3" y="3"/>
                        </a:lnTo>
                        <a:lnTo>
                          <a:pt x="4" y="3"/>
                        </a:lnTo>
                      </a:path>
                    </a:pathLst>
                  </a:custGeom>
                  <a:noFill/>
                  <a:ln w="6350">
                    <a:solidFill>
                      <a:srgbClr val="0C0CFF"/>
                    </a:solidFill>
                    <a:prstDash val="solid"/>
                    <a:round/>
                    <a:headEnd/>
                    <a:tailEnd/>
                  </a:ln>
                </p:spPr>
                <p:txBody>
                  <a:bodyPr/>
                  <a:lstStyle/>
                  <a:p>
                    <a:endParaRPr lang="en-US"/>
                  </a:p>
                </p:txBody>
              </p:sp>
              <p:sp>
                <p:nvSpPr>
                  <p:cNvPr id="2046" name="Freeform 5957"/>
                  <p:cNvSpPr>
                    <a:spLocks/>
                  </p:cNvSpPr>
                  <p:nvPr/>
                </p:nvSpPr>
                <p:spPr bwMode="auto">
                  <a:xfrm>
                    <a:off x="3811" y="3656"/>
                    <a:ext cx="1" cy="1"/>
                  </a:xfrm>
                  <a:custGeom>
                    <a:avLst/>
                    <a:gdLst>
                      <a:gd name="T0" fmla="*/ 0 w 3"/>
                      <a:gd name="T1" fmla="*/ 0 h 2"/>
                      <a:gd name="T2" fmla="*/ 2 w 3"/>
                      <a:gd name="T3" fmla="*/ 2 h 2"/>
                      <a:gd name="T4" fmla="*/ 3 w 3"/>
                      <a:gd name="T5" fmla="*/ 2 h 2"/>
                      <a:gd name="T6" fmla="*/ 0 60000 65536"/>
                      <a:gd name="T7" fmla="*/ 0 60000 65536"/>
                      <a:gd name="T8" fmla="*/ 0 60000 65536"/>
                      <a:gd name="T9" fmla="*/ 0 w 3"/>
                      <a:gd name="T10" fmla="*/ 0 h 2"/>
                      <a:gd name="T11" fmla="*/ 3 w 3"/>
                      <a:gd name="T12" fmla="*/ 2 h 2"/>
                    </a:gdLst>
                    <a:ahLst/>
                    <a:cxnLst>
                      <a:cxn ang="T6">
                        <a:pos x="T0" y="T1"/>
                      </a:cxn>
                      <a:cxn ang="T7">
                        <a:pos x="T2" y="T3"/>
                      </a:cxn>
                      <a:cxn ang="T8">
                        <a:pos x="T4" y="T5"/>
                      </a:cxn>
                    </a:cxnLst>
                    <a:rect l="T9" t="T10" r="T11" b="T12"/>
                    <a:pathLst>
                      <a:path w="3" h="2">
                        <a:moveTo>
                          <a:pt x="0" y="0"/>
                        </a:moveTo>
                        <a:lnTo>
                          <a:pt x="2" y="2"/>
                        </a:lnTo>
                        <a:lnTo>
                          <a:pt x="3" y="2"/>
                        </a:lnTo>
                      </a:path>
                    </a:pathLst>
                  </a:custGeom>
                  <a:noFill/>
                  <a:ln w="6350">
                    <a:solidFill>
                      <a:srgbClr val="0C0CFF"/>
                    </a:solidFill>
                    <a:prstDash val="solid"/>
                    <a:round/>
                    <a:headEnd/>
                    <a:tailEnd/>
                  </a:ln>
                </p:spPr>
                <p:txBody>
                  <a:bodyPr/>
                  <a:lstStyle/>
                  <a:p>
                    <a:endParaRPr lang="en-US"/>
                  </a:p>
                </p:txBody>
              </p:sp>
              <p:sp>
                <p:nvSpPr>
                  <p:cNvPr id="2047" name="Freeform 5958"/>
                  <p:cNvSpPr>
                    <a:spLocks/>
                  </p:cNvSpPr>
                  <p:nvPr/>
                </p:nvSpPr>
                <p:spPr bwMode="auto">
                  <a:xfrm>
                    <a:off x="3812" y="3656"/>
                    <a:ext cx="1" cy="1"/>
                  </a:xfrm>
                  <a:custGeom>
                    <a:avLst/>
                    <a:gdLst>
                      <a:gd name="T0" fmla="*/ 0 w 4"/>
                      <a:gd name="T1" fmla="*/ 0 h 3"/>
                      <a:gd name="T2" fmla="*/ 3 w 4"/>
                      <a:gd name="T3" fmla="*/ 3 h 3"/>
                      <a:gd name="T4" fmla="*/ 4 w 4"/>
                      <a:gd name="T5" fmla="*/ 3 h 3"/>
                      <a:gd name="T6" fmla="*/ 0 60000 65536"/>
                      <a:gd name="T7" fmla="*/ 0 60000 65536"/>
                      <a:gd name="T8" fmla="*/ 0 60000 65536"/>
                      <a:gd name="T9" fmla="*/ 0 w 4"/>
                      <a:gd name="T10" fmla="*/ 0 h 3"/>
                      <a:gd name="T11" fmla="*/ 4 w 4"/>
                      <a:gd name="T12" fmla="*/ 3 h 3"/>
                    </a:gdLst>
                    <a:ahLst/>
                    <a:cxnLst>
                      <a:cxn ang="T6">
                        <a:pos x="T0" y="T1"/>
                      </a:cxn>
                      <a:cxn ang="T7">
                        <a:pos x="T2" y="T3"/>
                      </a:cxn>
                      <a:cxn ang="T8">
                        <a:pos x="T4" y="T5"/>
                      </a:cxn>
                    </a:cxnLst>
                    <a:rect l="T9" t="T10" r="T11" b="T12"/>
                    <a:pathLst>
                      <a:path w="4" h="3">
                        <a:moveTo>
                          <a:pt x="0" y="0"/>
                        </a:moveTo>
                        <a:lnTo>
                          <a:pt x="3" y="3"/>
                        </a:lnTo>
                        <a:lnTo>
                          <a:pt x="4" y="3"/>
                        </a:lnTo>
                      </a:path>
                    </a:pathLst>
                  </a:custGeom>
                  <a:noFill/>
                  <a:ln w="6350">
                    <a:solidFill>
                      <a:srgbClr val="0C0CFF"/>
                    </a:solidFill>
                    <a:prstDash val="solid"/>
                    <a:round/>
                    <a:headEnd/>
                    <a:tailEnd/>
                  </a:ln>
                </p:spPr>
                <p:txBody>
                  <a:bodyPr/>
                  <a:lstStyle/>
                  <a:p>
                    <a:endParaRPr lang="en-US"/>
                  </a:p>
                </p:txBody>
              </p:sp>
              <p:sp>
                <p:nvSpPr>
                  <p:cNvPr id="2048" name="Freeform 5959"/>
                  <p:cNvSpPr>
                    <a:spLocks/>
                  </p:cNvSpPr>
                  <p:nvPr/>
                </p:nvSpPr>
                <p:spPr bwMode="auto">
                  <a:xfrm>
                    <a:off x="3812" y="3657"/>
                    <a:ext cx="1" cy="1"/>
                  </a:xfrm>
                  <a:custGeom>
                    <a:avLst/>
                    <a:gdLst>
                      <a:gd name="T0" fmla="*/ 0 w 3"/>
                      <a:gd name="T1" fmla="*/ 0 h 2"/>
                      <a:gd name="T2" fmla="*/ 2 w 3"/>
                      <a:gd name="T3" fmla="*/ 2 h 2"/>
                      <a:gd name="T4" fmla="*/ 3 w 3"/>
                      <a:gd name="T5" fmla="*/ 2 h 2"/>
                      <a:gd name="T6" fmla="*/ 0 60000 65536"/>
                      <a:gd name="T7" fmla="*/ 0 60000 65536"/>
                      <a:gd name="T8" fmla="*/ 0 60000 65536"/>
                      <a:gd name="T9" fmla="*/ 0 w 3"/>
                      <a:gd name="T10" fmla="*/ 0 h 2"/>
                      <a:gd name="T11" fmla="*/ 3 w 3"/>
                      <a:gd name="T12" fmla="*/ 2 h 2"/>
                    </a:gdLst>
                    <a:ahLst/>
                    <a:cxnLst>
                      <a:cxn ang="T6">
                        <a:pos x="T0" y="T1"/>
                      </a:cxn>
                      <a:cxn ang="T7">
                        <a:pos x="T2" y="T3"/>
                      </a:cxn>
                      <a:cxn ang="T8">
                        <a:pos x="T4" y="T5"/>
                      </a:cxn>
                    </a:cxnLst>
                    <a:rect l="T9" t="T10" r="T11" b="T12"/>
                    <a:pathLst>
                      <a:path w="3" h="2">
                        <a:moveTo>
                          <a:pt x="0" y="0"/>
                        </a:moveTo>
                        <a:lnTo>
                          <a:pt x="2" y="2"/>
                        </a:lnTo>
                        <a:lnTo>
                          <a:pt x="3" y="2"/>
                        </a:lnTo>
                      </a:path>
                    </a:pathLst>
                  </a:custGeom>
                  <a:noFill/>
                  <a:ln w="6350">
                    <a:solidFill>
                      <a:srgbClr val="0C0CFF"/>
                    </a:solidFill>
                    <a:prstDash val="solid"/>
                    <a:round/>
                    <a:headEnd/>
                    <a:tailEnd/>
                  </a:ln>
                </p:spPr>
                <p:txBody>
                  <a:bodyPr/>
                  <a:lstStyle/>
                  <a:p>
                    <a:endParaRPr lang="en-US"/>
                  </a:p>
                </p:txBody>
              </p:sp>
              <p:sp>
                <p:nvSpPr>
                  <p:cNvPr id="2049" name="Freeform 5960"/>
                  <p:cNvSpPr>
                    <a:spLocks/>
                  </p:cNvSpPr>
                  <p:nvPr/>
                </p:nvSpPr>
                <p:spPr bwMode="auto">
                  <a:xfrm>
                    <a:off x="3812" y="3657"/>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2050" name="Freeform 5961"/>
                  <p:cNvSpPr>
                    <a:spLocks/>
                  </p:cNvSpPr>
                  <p:nvPr/>
                </p:nvSpPr>
                <p:spPr bwMode="auto">
                  <a:xfrm>
                    <a:off x="3813" y="3657"/>
                    <a:ext cx="1" cy="1"/>
                  </a:xfrm>
                  <a:custGeom>
                    <a:avLst/>
                    <a:gdLst>
                      <a:gd name="T0" fmla="*/ 0 w 4"/>
                      <a:gd name="T1" fmla="*/ 0 h 2"/>
                      <a:gd name="T2" fmla="*/ 3 w 4"/>
                      <a:gd name="T3" fmla="*/ 2 h 2"/>
                      <a:gd name="T4" fmla="*/ 4 w 4"/>
                      <a:gd name="T5" fmla="*/ 2 h 2"/>
                      <a:gd name="T6" fmla="*/ 0 60000 65536"/>
                      <a:gd name="T7" fmla="*/ 0 60000 65536"/>
                      <a:gd name="T8" fmla="*/ 0 60000 65536"/>
                      <a:gd name="T9" fmla="*/ 0 w 4"/>
                      <a:gd name="T10" fmla="*/ 0 h 2"/>
                      <a:gd name="T11" fmla="*/ 4 w 4"/>
                      <a:gd name="T12" fmla="*/ 2 h 2"/>
                    </a:gdLst>
                    <a:ahLst/>
                    <a:cxnLst>
                      <a:cxn ang="T6">
                        <a:pos x="T0" y="T1"/>
                      </a:cxn>
                      <a:cxn ang="T7">
                        <a:pos x="T2" y="T3"/>
                      </a:cxn>
                      <a:cxn ang="T8">
                        <a:pos x="T4" y="T5"/>
                      </a:cxn>
                    </a:cxnLst>
                    <a:rect l="T9" t="T10" r="T11" b="T12"/>
                    <a:pathLst>
                      <a:path w="4" h="2">
                        <a:moveTo>
                          <a:pt x="0" y="0"/>
                        </a:moveTo>
                        <a:lnTo>
                          <a:pt x="3" y="2"/>
                        </a:lnTo>
                        <a:lnTo>
                          <a:pt x="4" y="2"/>
                        </a:lnTo>
                      </a:path>
                    </a:pathLst>
                  </a:custGeom>
                  <a:noFill/>
                  <a:ln w="6350">
                    <a:solidFill>
                      <a:srgbClr val="0C0CFF"/>
                    </a:solidFill>
                    <a:prstDash val="solid"/>
                    <a:round/>
                    <a:headEnd/>
                    <a:tailEnd/>
                  </a:ln>
                </p:spPr>
                <p:txBody>
                  <a:bodyPr/>
                  <a:lstStyle/>
                  <a:p>
                    <a:endParaRPr lang="en-US"/>
                  </a:p>
                </p:txBody>
              </p:sp>
              <p:sp>
                <p:nvSpPr>
                  <p:cNvPr id="2051" name="Freeform 5962"/>
                  <p:cNvSpPr>
                    <a:spLocks/>
                  </p:cNvSpPr>
                  <p:nvPr/>
                </p:nvSpPr>
                <p:spPr bwMode="auto">
                  <a:xfrm>
                    <a:off x="3813" y="3657"/>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2052" name="Freeform 5963"/>
                  <p:cNvSpPr>
                    <a:spLocks/>
                  </p:cNvSpPr>
                  <p:nvPr/>
                </p:nvSpPr>
                <p:spPr bwMode="auto">
                  <a:xfrm>
                    <a:off x="3814" y="3658"/>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053" name="Freeform 5964"/>
                  <p:cNvSpPr>
                    <a:spLocks/>
                  </p:cNvSpPr>
                  <p:nvPr/>
                </p:nvSpPr>
                <p:spPr bwMode="auto">
                  <a:xfrm>
                    <a:off x="3814" y="3658"/>
                    <a:ext cx="1" cy="1"/>
                  </a:xfrm>
                  <a:custGeom>
                    <a:avLst/>
                    <a:gdLst>
                      <a:gd name="T0" fmla="*/ 0 w 3"/>
                      <a:gd name="T1" fmla="*/ 0 h 2"/>
                      <a:gd name="T2" fmla="*/ 2 w 3"/>
                      <a:gd name="T3" fmla="*/ 2 h 2"/>
                      <a:gd name="T4" fmla="*/ 3 w 3"/>
                      <a:gd name="T5" fmla="*/ 2 h 2"/>
                      <a:gd name="T6" fmla="*/ 0 60000 65536"/>
                      <a:gd name="T7" fmla="*/ 0 60000 65536"/>
                      <a:gd name="T8" fmla="*/ 0 60000 65536"/>
                      <a:gd name="T9" fmla="*/ 0 w 3"/>
                      <a:gd name="T10" fmla="*/ 0 h 2"/>
                      <a:gd name="T11" fmla="*/ 3 w 3"/>
                      <a:gd name="T12" fmla="*/ 2 h 2"/>
                    </a:gdLst>
                    <a:ahLst/>
                    <a:cxnLst>
                      <a:cxn ang="T6">
                        <a:pos x="T0" y="T1"/>
                      </a:cxn>
                      <a:cxn ang="T7">
                        <a:pos x="T2" y="T3"/>
                      </a:cxn>
                      <a:cxn ang="T8">
                        <a:pos x="T4" y="T5"/>
                      </a:cxn>
                    </a:cxnLst>
                    <a:rect l="T9" t="T10" r="T11" b="T12"/>
                    <a:pathLst>
                      <a:path w="3" h="2">
                        <a:moveTo>
                          <a:pt x="0" y="0"/>
                        </a:moveTo>
                        <a:lnTo>
                          <a:pt x="2" y="2"/>
                        </a:lnTo>
                        <a:lnTo>
                          <a:pt x="3" y="2"/>
                        </a:lnTo>
                      </a:path>
                    </a:pathLst>
                  </a:custGeom>
                  <a:noFill/>
                  <a:ln w="6350">
                    <a:solidFill>
                      <a:srgbClr val="0C0CFF"/>
                    </a:solidFill>
                    <a:prstDash val="solid"/>
                    <a:round/>
                    <a:headEnd/>
                    <a:tailEnd/>
                  </a:ln>
                </p:spPr>
                <p:txBody>
                  <a:bodyPr/>
                  <a:lstStyle/>
                  <a:p>
                    <a:endParaRPr lang="en-US"/>
                  </a:p>
                </p:txBody>
              </p:sp>
              <p:sp>
                <p:nvSpPr>
                  <p:cNvPr id="2054" name="Freeform 5965"/>
                  <p:cNvSpPr>
                    <a:spLocks/>
                  </p:cNvSpPr>
                  <p:nvPr/>
                </p:nvSpPr>
                <p:spPr bwMode="auto">
                  <a:xfrm>
                    <a:off x="3815" y="3658"/>
                    <a:ext cx="1" cy="1"/>
                  </a:xfrm>
                  <a:custGeom>
                    <a:avLst/>
                    <a:gdLst>
                      <a:gd name="T0" fmla="*/ 0 w 4"/>
                      <a:gd name="T1" fmla="*/ 0 h 2"/>
                      <a:gd name="T2" fmla="*/ 3 w 4"/>
                      <a:gd name="T3" fmla="*/ 2 h 2"/>
                      <a:gd name="T4" fmla="*/ 4 w 4"/>
                      <a:gd name="T5" fmla="*/ 2 h 2"/>
                      <a:gd name="T6" fmla="*/ 0 60000 65536"/>
                      <a:gd name="T7" fmla="*/ 0 60000 65536"/>
                      <a:gd name="T8" fmla="*/ 0 60000 65536"/>
                      <a:gd name="T9" fmla="*/ 0 w 4"/>
                      <a:gd name="T10" fmla="*/ 0 h 2"/>
                      <a:gd name="T11" fmla="*/ 4 w 4"/>
                      <a:gd name="T12" fmla="*/ 2 h 2"/>
                    </a:gdLst>
                    <a:ahLst/>
                    <a:cxnLst>
                      <a:cxn ang="T6">
                        <a:pos x="T0" y="T1"/>
                      </a:cxn>
                      <a:cxn ang="T7">
                        <a:pos x="T2" y="T3"/>
                      </a:cxn>
                      <a:cxn ang="T8">
                        <a:pos x="T4" y="T5"/>
                      </a:cxn>
                    </a:cxnLst>
                    <a:rect l="T9" t="T10" r="T11" b="T12"/>
                    <a:pathLst>
                      <a:path w="4" h="2">
                        <a:moveTo>
                          <a:pt x="0" y="0"/>
                        </a:moveTo>
                        <a:lnTo>
                          <a:pt x="3" y="2"/>
                        </a:lnTo>
                        <a:lnTo>
                          <a:pt x="4" y="2"/>
                        </a:lnTo>
                      </a:path>
                    </a:pathLst>
                  </a:custGeom>
                  <a:noFill/>
                  <a:ln w="6350">
                    <a:solidFill>
                      <a:srgbClr val="0C0CFF"/>
                    </a:solidFill>
                    <a:prstDash val="solid"/>
                    <a:round/>
                    <a:headEnd/>
                    <a:tailEnd/>
                  </a:ln>
                </p:spPr>
                <p:txBody>
                  <a:bodyPr/>
                  <a:lstStyle/>
                  <a:p>
                    <a:endParaRPr lang="en-US"/>
                  </a:p>
                </p:txBody>
              </p:sp>
              <p:sp>
                <p:nvSpPr>
                  <p:cNvPr id="2055" name="Freeform 5966"/>
                  <p:cNvSpPr>
                    <a:spLocks/>
                  </p:cNvSpPr>
                  <p:nvPr/>
                </p:nvSpPr>
                <p:spPr bwMode="auto">
                  <a:xfrm>
                    <a:off x="3815" y="3658"/>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2056" name="Freeform 5967"/>
                  <p:cNvSpPr>
                    <a:spLocks/>
                  </p:cNvSpPr>
                  <p:nvPr/>
                </p:nvSpPr>
                <p:spPr bwMode="auto">
                  <a:xfrm>
                    <a:off x="3816" y="3659"/>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057" name="Freeform 5968"/>
                  <p:cNvSpPr>
                    <a:spLocks/>
                  </p:cNvSpPr>
                  <p:nvPr/>
                </p:nvSpPr>
                <p:spPr bwMode="auto">
                  <a:xfrm>
                    <a:off x="3816" y="3659"/>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058" name="Freeform 5969"/>
                  <p:cNvSpPr>
                    <a:spLocks/>
                  </p:cNvSpPr>
                  <p:nvPr/>
                </p:nvSpPr>
                <p:spPr bwMode="auto">
                  <a:xfrm>
                    <a:off x="3817" y="3659"/>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2059" name="Freeform 5970"/>
                  <p:cNvSpPr>
                    <a:spLocks/>
                  </p:cNvSpPr>
                  <p:nvPr/>
                </p:nvSpPr>
                <p:spPr bwMode="auto">
                  <a:xfrm>
                    <a:off x="3817" y="3659"/>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2060" name="Freeform 5971"/>
                  <p:cNvSpPr>
                    <a:spLocks/>
                  </p:cNvSpPr>
                  <p:nvPr/>
                </p:nvSpPr>
                <p:spPr bwMode="auto">
                  <a:xfrm>
                    <a:off x="3818" y="3659"/>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2061" name="Freeform 5972"/>
                  <p:cNvSpPr>
                    <a:spLocks/>
                  </p:cNvSpPr>
                  <p:nvPr/>
                </p:nvSpPr>
                <p:spPr bwMode="auto">
                  <a:xfrm>
                    <a:off x="3818" y="3659"/>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062" name="Freeform 5973"/>
                  <p:cNvSpPr>
                    <a:spLocks/>
                  </p:cNvSpPr>
                  <p:nvPr/>
                </p:nvSpPr>
                <p:spPr bwMode="auto">
                  <a:xfrm>
                    <a:off x="3818" y="3659"/>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063" name="Freeform 5974"/>
                  <p:cNvSpPr>
                    <a:spLocks/>
                  </p:cNvSpPr>
                  <p:nvPr/>
                </p:nvSpPr>
                <p:spPr bwMode="auto">
                  <a:xfrm>
                    <a:off x="3819" y="3659"/>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2064" name="Freeform 5975"/>
                  <p:cNvSpPr>
                    <a:spLocks/>
                  </p:cNvSpPr>
                  <p:nvPr/>
                </p:nvSpPr>
                <p:spPr bwMode="auto">
                  <a:xfrm>
                    <a:off x="3819" y="3659"/>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2065" name="Freeform 5976"/>
                  <p:cNvSpPr>
                    <a:spLocks/>
                  </p:cNvSpPr>
                  <p:nvPr/>
                </p:nvSpPr>
                <p:spPr bwMode="auto">
                  <a:xfrm>
                    <a:off x="3820" y="3659"/>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2066" name="Freeform 5977"/>
                  <p:cNvSpPr>
                    <a:spLocks/>
                  </p:cNvSpPr>
                  <p:nvPr/>
                </p:nvSpPr>
                <p:spPr bwMode="auto">
                  <a:xfrm>
                    <a:off x="3820" y="3659"/>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2067" name="Freeform 5978"/>
                  <p:cNvSpPr>
                    <a:spLocks/>
                  </p:cNvSpPr>
                  <p:nvPr/>
                </p:nvSpPr>
                <p:spPr bwMode="auto">
                  <a:xfrm>
                    <a:off x="3821" y="3659"/>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grpSp>
            <p:grpSp>
              <p:nvGrpSpPr>
                <p:cNvPr id="446" name="Group 6180"/>
                <p:cNvGrpSpPr>
                  <a:grpSpLocks/>
                </p:cNvGrpSpPr>
                <p:nvPr/>
              </p:nvGrpSpPr>
              <p:grpSpPr bwMode="auto">
                <a:xfrm>
                  <a:off x="3821" y="3659"/>
                  <a:ext cx="93" cy="3"/>
                  <a:chOff x="3821" y="3659"/>
                  <a:chExt cx="93" cy="3"/>
                </a:xfrm>
              </p:grpSpPr>
              <p:sp>
                <p:nvSpPr>
                  <p:cNvPr id="1668" name="Freeform 5980"/>
                  <p:cNvSpPr>
                    <a:spLocks/>
                  </p:cNvSpPr>
                  <p:nvPr/>
                </p:nvSpPr>
                <p:spPr bwMode="auto">
                  <a:xfrm>
                    <a:off x="3821" y="3659"/>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1669" name="Freeform 5981"/>
                  <p:cNvSpPr>
                    <a:spLocks/>
                  </p:cNvSpPr>
                  <p:nvPr/>
                </p:nvSpPr>
                <p:spPr bwMode="auto">
                  <a:xfrm>
                    <a:off x="3822" y="3659"/>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1670" name="Freeform 5982"/>
                  <p:cNvSpPr>
                    <a:spLocks/>
                  </p:cNvSpPr>
                  <p:nvPr/>
                </p:nvSpPr>
                <p:spPr bwMode="auto">
                  <a:xfrm>
                    <a:off x="3822" y="3659"/>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1671" name="Freeform 5983"/>
                  <p:cNvSpPr>
                    <a:spLocks/>
                  </p:cNvSpPr>
                  <p:nvPr/>
                </p:nvSpPr>
                <p:spPr bwMode="auto">
                  <a:xfrm>
                    <a:off x="3823" y="3659"/>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1672" name="Freeform 5984"/>
                  <p:cNvSpPr>
                    <a:spLocks/>
                  </p:cNvSpPr>
                  <p:nvPr/>
                </p:nvSpPr>
                <p:spPr bwMode="auto">
                  <a:xfrm>
                    <a:off x="3823" y="3659"/>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673" name="Freeform 5985"/>
                  <p:cNvSpPr>
                    <a:spLocks/>
                  </p:cNvSpPr>
                  <p:nvPr/>
                </p:nvSpPr>
                <p:spPr bwMode="auto">
                  <a:xfrm>
                    <a:off x="3824" y="3659"/>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1674" name="Freeform 5986"/>
                  <p:cNvSpPr>
                    <a:spLocks/>
                  </p:cNvSpPr>
                  <p:nvPr/>
                </p:nvSpPr>
                <p:spPr bwMode="auto">
                  <a:xfrm>
                    <a:off x="3824" y="3659"/>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675" name="Freeform 5987"/>
                  <p:cNvSpPr>
                    <a:spLocks/>
                  </p:cNvSpPr>
                  <p:nvPr/>
                </p:nvSpPr>
                <p:spPr bwMode="auto">
                  <a:xfrm>
                    <a:off x="3825" y="3659"/>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1676" name="Freeform 5988"/>
                  <p:cNvSpPr>
                    <a:spLocks/>
                  </p:cNvSpPr>
                  <p:nvPr/>
                </p:nvSpPr>
                <p:spPr bwMode="auto">
                  <a:xfrm>
                    <a:off x="3825" y="3659"/>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1677" name="Freeform 5989"/>
                  <p:cNvSpPr>
                    <a:spLocks/>
                  </p:cNvSpPr>
                  <p:nvPr/>
                </p:nvSpPr>
                <p:spPr bwMode="auto">
                  <a:xfrm>
                    <a:off x="3825" y="3659"/>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678" name="Freeform 5990"/>
                  <p:cNvSpPr>
                    <a:spLocks/>
                  </p:cNvSpPr>
                  <p:nvPr/>
                </p:nvSpPr>
                <p:spPr bwMode="auto">
                  <a:xfrm>
                    <a:off x="3826" y="3659"/>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1679" name="Freeform 5991"/>
                  <p:cNvSpPr>
                    <a:spLocks/>
                  </p:cNvSpPr>
                  <p:nvPr/>
                </p:nvSpPr>
                <p:spPr bwMode="auto">
                  <a:xfrm>
                    <a:off x="3826" y="3659"/>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680" name="Freeform 5992"/>
                  <p:cNvSpPr>
                    <a:spLocks/>
                  </p:cNvSpPr>
                  <p:nvPr/>
                </p:nvSpPr>
                <p:spPr bwMode="auto">
                  <a:xfrm>
                    <a:off x="3827" y="3659"/>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1681" name="Freeform 5993"/>
                  <p:cNvSpPr>
                    <a:spLocks/>
                  </p:cNvSpPr>
                  <p:nvPr/>
                </p:nvSpPr>
                <p:spPr bwMode="auto">
                  <a:xfrm>
                    <a:off x="3827" y="3659"/>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1682" name="Freeform 5994"/>
                  <p:cNvSpPr>
                    <a:spLocks/>
                  </p:cNvSpPr>
                  <p:nvPr/>
                </p:nvSpPr>
                <p:spPr bwMode="auto">
                  <a:xfrm>
                    <a:off x="3828" y="3659"/>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1683" name="Freeform 5995"/>
                  <p:cNvSpPr>
                    <a:spLocks/>
                  </p:cNvSpPr>
                  <p:nvPr/>
                </p:nvSpPr>
                <p:spPr bwMode="auto">
                  <a:xfrm>
                    <a:off x="3828" y="3659"/>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684" name="Freeform 5996"/>
                  <p:cNvSpPr>
                    <a:spLocks/>
                  </p:cNvSpPr>
                  <p:nvPr/>
                </p:nvSpPr>
                <p:spPr bwMode="auto">
                  <a:xfrm>
                    <a:off x="3829" y="3659"/>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1685" name="Freeform 5997"/>
                  <p:cNvSpPr>
                    <a:spLocks/>
                  </p:cNvSpPr>
                  <p:nvPr/>
                </p:nvSpPr>
                <p:spPr bwMode="auto">
                  <a:xfrm>
                    <a:off x="3829" y="3659"/>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686" name="Freeform 5998"/>
                  <p:cNvSpPr>
                    <a:spLocks/>
                  </p:cNvSpPr>
                  <p:nvPr/>
                </p:nvSpPr>
                <p:spPr bwMode="auto">
                  <a:xfrm>
                    <a:off x="3830" y="3659"/>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1687" name="Freeform 5999"/>
                  <p:cNvSpPr>
                    <a:spLocks/>
                  </p:cNvSpPr>
                  <p:nvPr/>
                </p:nvSpPr>
                <p:spPr bwMode="auto">
                  <a:xfrm>
                    <a:off x="3830" y="3659"/>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688" name="Freeform 6000"/>
                  <p:cNvSpPr>
                    <a:spLocks/>
                  </p:cNvSpPr>
                  <p:nvPr/>
                </p:nvSpPr>
                <p:spPr bwMode="auto">
                  <a:xfrm>
                    <a:off x="3831" y="3659"/>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1689" name="Freeform 6001"/>
                  <p:cNvSpPr>
                    <a:spLocks/>
                  </p:cNvSpPr>
                  <p:nvPr/>
                </p:nvSpPr>
                <p:spPr bwMode="auto">
                  <a:xfrm>
                    <a:off x="3831" y="3659"/>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1690" name="Freeform 6002"/>
                  <p:cNvSpPr>
                    <a:spLocks/>
                  </p:cNvSpPr>
                  <p:nvPr/>
                </p:nvSpPr>
                <p:spPr bwMode="auto">
                  <a:xfrm>
                    <a:off x="3831" y="3659"/>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1691" name="Freeform 6003"/>
                  <p:cNvSpPr>
                    <a:spLocks/>
                  </p:cNvSpPr>
                  <p:nvPr/>
                </p:nvSpPr>
                <p:spPr bwMode="auto">
                  <a:xfrm>
                    <a:off x="3832" y="3659"/>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1692" name="Freeform 6004"/>
                  <p:cNvSpPr>
                    <a:spLocks/>
                  </p:cNvSpPr>
                  <p:nvPr/>
                </p:nvSpPr>
                <p:spPr bwMode="auto">
                  <a:xfrm>
                    <a:off x="3832" y="3659"/>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1693" name="Freeform 6005"/>
                  <p:cNvSpPr>
                    <a:spLocks/>
                  </p:cNvSpPr>
                  <p:nvPr/>
                </p:nvSpPr>
                <p:spPr bwMode="auto">
                  <a:xfrm>
                    <a:off x="3833" y="3659"/>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1694" name="Freeform 6006"/>
                  <p:cNvSpPr>
                    <a:spLocks/>
                  </p:cNvSpPr>
                  <p:nvPr/>
                </p:nvSpPr>
                <p:spPr bwMode="auto">
                  <a:xfrm>
                    <a:off x="3833" y="3659"/>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1695" name="Freeform 6007"/>
                  <p:cNvSpPr>
                    <a:spLocks/>
                  </p:cNvSpPr>
                  <p:nvPr/>
                </p:nvSpPr>
                <p:spPr bwMode="auto">
                  <a:xfrm>
                    <a:off x="3834" y="3659"/>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696" name="Freeform 6008"/>
                  <p:cNvSpPr>
                    <a:spLocks/>
                  </p:cNvSpPr>
                  <p:nvPr/>
                </p:nvSpPr>
                <p:spPr bwMode="auto">
                  <a:xfrm>
                    <a:off x="3834" y="3659"/>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1697" name="Freeform 6009"/>
                  <p:cNvSpPr>
                    <a:spLocks/>
                  </p:cNvSpPr>
                  <p:nvPr/>
                </p:nvSpPr>
                <p:spPr bwMode="auto">
                  <a:xfrm>
                    <a:off x="3835" y="3660"/>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698" name="Freeform 6010"/>
                  <p:cNvSpPr>
                    <a:spLocks/>
                  </p:cNvSpPr>
                  <p:nvPr/>
                </p:nvSpPr>
                <p:spPr bwMode="auto">
                  <a:xfrm>
                    <a:off x="3835" y="3659"/>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1699" name="Freeform 6011"/>
                  <p:cNvSpPr>
                    <a:spLocks/>
                  </p:cNvSpPr>
                  <p:nvPr/>
                </p:nvSpPr>
                <p:spPr bwMode="auto">
                  <a:xfrm>
                    <a:off x="3836" y="3659"/>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700" name="Freeform 6012"/>
                  <p:cNvSpPr>
                    <a:spLocks/>
                  </p:cNvSpPr>
                  <p:nvPr/>
                </p:nvSpPr>
                <p:spPr bwMode="auto">
                  <a:xfrm>
                    <a:off x="3836" y="3659"/>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1701" name="Freeform 6013"/>
                  <p:cNvSpPr>
                    <a:spLocks/>
                  </p:cNvSpPr>
                  <p:nvPr/>
                </p:nvSpPr>
                <p:spPr bwMode="auto">
                  <a:xfrm>
                    <a:off x="3837" y="3660"/>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1702" name="Freeform 6014"/>
                  <p:cNvSpPr>
                    <a:spLocks/>
                  </p:cNvSpPr>
                  <p:nvPr/>
                </p:nvSpPr>
                <p:spPr bwMode="auto">
                  <a:xfrm>
                    <a:off x="3837" y="3660"/>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1703" name="Freeform 6015"/>
                  <p:cNvSpPr>
                    <a:spLocks/>
                  </p:cNvSpPr>
                  <p:nvPr/>
                </p:nvSpPr>
                <p:spPr bwMode="auto">
                  <a:xfrm>
                    <a:off x="3837" y="3660"/>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1704" name="Freeform 6016"/>
                  <p:cNvSpPr>
                    <a:spLocks/>
                  </p:cNvSpPr>
                  <p:nvPr/>
                </p:nvSpPr>
                <p:spPr bwMode="auto">
                  <a:xfrm>
                    <a:off x="3838" y="3660"/>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705" name="Freeform 6017"/>
                  <p:cNvSpPr>
                    <a:spLocks/>
                  </p:cNvSpPr>
                  <p:nvPr/>
                </p:nvSpPr>
                <p:spPr bwMode="auto">
                  <a:xfrm>
                    <a:off x="3838" y="3660"/>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1706" name="Freeform 6018"/>
                  <p:cNvSpPr>
                    <a:spLocks/>
                  </p:cNvSpPr>
                  <p:nvPr/>
                </p:nvSpPr>
                <p:spPr bwMode="auto">
                  <a:xfrm>
                    <a:off x="3839" y="3659"/>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1707" name="Freeform 6019"/>
                  <p:cNvSpPr>
                    <a:spLocks/>
                  </p:cNvSpPr>
                  <p:nvPr/>
                </p:nvSpPr>
                <p:spPr bwMode="auto">
                  <a:xfrm>
                    <a:off x="3839" y="3659"/>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1708" name="Freeform 6020"/>
                  <p:cNvSpPr>
                    <a:spLocks/>
                  </p:cNvSpPr>
                  <p:nvPr/>
                </p:nvSpPr>
                <p:spPr bwMode="auto">
                  <a:xfrm>
                    <a:off x="3840" y="3659"/>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709" name="Freeform 6021"/>
                  <p:cNvSpPr>
                    <a:spLocks/>
                  </p:cNvSpPr>
                  <p:nvPr/>
                </p:nvSpPr>
                <p:spPr bwMode="auto">
                  <a:xfrm>
                    <a:off x="3840" y="3659"/>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1710" name="Freeform 6022"/>
                  <p:cNvSpPr>
                    <a:spLocks/>
                  </p:cNvSpPr>
                  <p:nvPr/>
                </p:nvSpPr>
                <p:spPr bwMode="auto">
                  <a:xfrm>
                    <a:off x="3841" y="3659"/>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711" name="Freeform 6023"/>
                  <p:cNvSpPr>
                    <a:spLocks/>
                  </p:cNvSpPr>
                  <p:nvPr/>
                </p:nvSpPr>
                <p:spPr bwMode="auto">
                  <a:xfrm>
                    <a:off x="3841" y="3659"/>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1712" name="Freeform 6024"/>
                  <p:cNvSpPr>
                    <a:spLocks/>
                  </p:cNvSpPr>
                  <p:nvPr/>
                </p:nvSpPr>
                <p:spPr bwMode="auto">
                  <a:xfrm>
                    <a:off x="3842" y="3660"/>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1713" name="Freeform 6025"/>
                  <p:cNvSpPr>
                    <a:spLocks/>
                  </p:cNvSpPr>
                  <p:nvPr/>
                </p:nvSpPr>
                <p:spPr bwMode="auto">
                  <a:xfrm>
                    <a:off x="3842" y="3660"/>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1714" name="Freeform 6026"/>
                  <p:cNvSpPr>
                    <a:spLocks/>
                  </p:cNvSpPr>
                  <p:nvPr/>
                </p:nvSpPr>
                <p:spPr bwMode="auto">
                  <a:xfrm>
                    <a:off x="3842" y="3660"/>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1715" name="Freeform 6027"/>
                  <p:cNvSpPr>
                    <a:spLocks/>
                  </p:cNvSpPr>
                  <p:nvPr/>
                </p:nvSpPr>
                <p:spPr bwMode="auto">
                  <a:xfrm>
                    <a:off x="3843" y="3660"/>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1716" name="Freeform 6028"/>
                  <p:cNvSpPr>
                    <a:spLocks/>
                  </p:cNvSpPr>
                  <p:nvPr/>
                </p:nvSpPr>
                <p:spPr bwMode="auto">
                  <a:xfrm>
                    <a:off x="3843" y="3660"/>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717" name="Freeform 6029"/>
                  <p:cNvSpPr>
                    <a:spLocks/>
                  </p:cNvSpPr>
                  <p:nvPr/>
                </p:nvSpPr>
                <p:spPr bwMode="auto">
                  <a:xfrm>
                    <a:off x="3844" y="3660"/>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1718" name="Freeform 6030"/>
                  <p:cNvSpPr>
                    <a:spLocks/>
                  </p:cNvSpPr>
                  <p:nvPr/>
                </p:nvSpPr>
                <p:spPr bwMode="auto">
                  <a:xfrm>
                    <a:off x="3844" y="3660"/>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719" name="Freeform 6031"/>
                  <p:cNvSpPr>
                    <a:spLocks/>
                  </p:cNvSpPr>
                  <p:nvPr/>
                </p:nvSpPr>
                <p:spPr bwMode="auto">
                  <a:xfrm>
                    <a:off x="3845" y="3660"/>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1720" name="Freeform 6032"/>
                  <p:cNvSpPr>
                    <a:spLocks/>
                  </p:cNvSpPr>
                  <p:nvPr/>
                </p:nvSpPr>
                <p:spPr bwMode="auto">
                  <a:xfrm>
                    <a:off x="3845" y="3660"/>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721" name="Freeform 6033"/>
                  <p:cNvSpPr>
                    <a:spLocks/>
                  </p:cNvSpPr>
                  <p:nvPr/>
                </p:nvSpPr>
                <p:spPr bwMode="auto">
                  <a:xfrm>
                    <a:off x="3846" y="3660"/>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1722" name="Freeform 6034"/>
                  <p:cNvSpPr>
                    <a:spLocks/>
                  </p:cNvSpPr>
                  <p:nvPr/>
                </p:nvSpPr>
                <p:spPr bwMode="auto">
                  <a:xfrm>
                    <a:off x="3846" y="3660"/>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723" name="Freeform 6035"/>
                  <p:cNvSpPr>
                    <a:spLocks/>
                  </p:cNvSpPr>
                  <p:nvPr/>
                </p:nvSpPr>
                <p:spPr bwMode="auto">
                  <a:xfrm>
                    <a:off x="3847" y="3660"/>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1724" name="Freeform 6036"/>
                  <p:cNvSpPr>
                    <a:spLocks/>
                  </p:cNvSpPr>
                  <p:nvPr/>
                </p:nvSpPr>
                <p:spPr bwMode="auto">
                  <a:xfrm>
                    <a:off x="3847" y="3661"/>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725" name="Freeform 6037"/>
                  <p:cNvSpPr>
                    <a:spLocks/>
                  </p:cNvSpPr>
                  <p:nvPr/>
                </p:nvSpPr>
                <p:spPr bwMode="auto">
                  <a:xfrm>
                    <a:off x="3848" y="3661"/>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1726" name="Freeform 6038"/>
                  <p:cNvSpPr>
                    <a:spLocks/>
                  </p:cNvSpPr>
                  <p:nvPr/>
                </p:nvSpPr>
                <p:spPr bwMode="auto">
                  <a:xfrm>
                    <a:off x="3848" y="3660"/>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1727" name="Freeform 6039"/>
                  <p:cNvSpPr>
                    <a:spLocks/>
                  </p:cNvSpPr>
                  <p:nvPr/>
                </p:nvSpPr>
                <p:spPr bwMode="auto">
                  <a:xfrm>
                    <a:off x="3849" y="3660"/>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1728" name="Freeform 6040"/>
                  <p:cNvSpPr>
                    <a:spLocks/>
                  </p:cNvSpPr>
                  <p:nvPr/>
                </p:nvSpPr>
                <p:spPr bwMode="auto">
                  <a:xfrm>
                    <a:off x="3849" y="3660"/>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729" name="Freeform 6041"/>
                  <p:cNvSpPr>
                    <a:spLocks/>
                  </p:cNvSpPr>
                  <p:nvPr/>
                </p:nvSpPr>
                <p:spPr bwMode="auto">
                  <a:xfrm>
                    <a:off x="3850" y="3660"/>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1730" name="Freeform 6042"/>
                  <p:cNvSpPr>
                    <a:spLocks/>
                  </p:cNvSpPr>
                  <p:nvPr/>
                </p:nvSpPr>
                <p:spPr bwMode="auto">
                  <a:xfrm>
                    <a:off x="3850" y="3660"/>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731" name="Freeform 6043"/>
                  <p:cNvSpPr>
                    <a:spLocks/>
                  </p:cNvSpPr>
                  <p:nvPr/>
                </p:nvSpPr>
                <p:spPr bwMode="auto">
                  <a:xfrm>
                    <a:off x="3850" y="3660"/>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1732" name="Freeform 6044"/>
                  <p:cNvSpPr>
                    <a:spLocks/>
                  </p:cNvSpPr>
                  <p:nvPr/>
                </p:nvSpPr>
                <p:spPr bwMode="auto">
                  <a:xfrm>
                    <a:off x="3851" y="3660"/>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733" name="Freeform 6045"/>
                  <p:cNvSpPr>
                    <a:spLocks/>
                  </p:cNvSpPr>
                  <p:nvPr/>
                </p:nvSpPr>
                <p:spPr bwMode="auto">
                  <a:xfrm>
                    <a:off x="3851" y="3660"/>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1734" name="Freeform 6046"/>
                  <p:cNvSpPr>
                    <a:spLocks/>
                  </p:cNvSpPr>
                  <p:nvPr/>
                </p:nvSpPr>
                <p:spPr bwMode="auto">
                  <a:xfrm>
                    <a:off x="3852" y="3660"/>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1735" name="Freeform 6047"/>
                  <p:cNvSpPr>
                    <a:spLocks/>
                  </p:cNvSpPr>
                  <p:nvPr/>
                </p:nvSpPr>
                <p:spPr bwMode="auto">
                  <a:xfrm>
                    <a:off x="3852" y="3660"/>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736" name="Freeform 6048"/>
                  <p:cNvSpPr>
                    <a:spLocks/>
                  </p:cNvSpPr>
                  <p:nvPr/>
                </p:nvSpPr>
                <p:spPr bwMode="auto">
                  <a:xfrm>
                    <a:off x="3853" y="3660"/>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1737" name="Freeform 6049"/>
                  <p:cNvSpPr>
                    <a:spLocks/>
                  </p:cNvSpPr>
                  <p:nvPr/>
                </p:nvSpPr>
                <p:spPr bwMode="auto">
                  <a:xfrm>
                    <a:off x="3853" y="3660"/>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738" name="Freeform 6050"/>
                  <p:cNvSpPr>
                    <a:spLocks/>
                  </p:cNvSpPr>
                  <p:nvPr/>
                </p:nvSpPr>
                <p:spPr bwMode="auto">
                  <a:xfrm>
                    <a:off x="3854" y="3660"/>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1739" name="Freeform 6051"/>
                  <p:cNvSpPr>
                    <a:spLocks/>
                  </p:cNvSpPr>
                  <p:nvPr/>
                </p:nvSpPr>
                <p:spPr bwMode="auto">
                  <a:xfrm>
                    <a:off x="3854" y="3660"/>
                    <a:ext cx="1" cy="1"/>
                  </a:xfrm>
                  <a:custGeom>
                    <a:avLst/>
                    <a:gdLst>
                      <a:gd name="T0" fmla="*/ 0 w 4"/>
                      <a:gd name="T1" fmla="*/ 2 h 2"/>
                      <a:gd name="T2" fmla="*/ 3 w 4"/>
                      <a:gd name="T3" fmla="*/ 0 h 2"/>
                      <a:gd name="T4" fmla="*/ 4 w 4"/>
                      <a:gd name="T5" fmla="*/ 0 h 2"/>
                      <a:gd name="T6" fmla="*/ 0 60000 65536"/>
                      <a:gd name="T7" fmla="*/ 0 60000 65536"/>
                      <a:gd name="T8" fmla="*/ 0 60000 65536"/>
                      <a:gd name="T9" fmla="*/ 0 w 4"/>
                      <a:gd name="T10" fmla="*/ 0 h 2"/>
                      <a:gd name="T11" fmla="*/ 4 w 4"/>
                      <a:gd name="T12" fmla="*/ 2 h 2"/>
                    </a:gdLst>
                    <a:ahLst/>
                    <a:cxnLst>
                      <a:cxn ang="T6">
                        <a:pos x="T0" y="T1"/>
                      </a:cxn>
                      <a:cxn ang="T7">
                        <a:pos x="T2" y="T3"/>
                      </a:cxn>
                      <a:cxn ang="T8">
                        <a:pos x="T4" y="T5"/>
                      </a:cxn>
                    </a:cxnLst>
                    <a:rect l="T9" t="T10" r="T11" b="T12"/>
                    <a:pathLst>
                      <a:path w="4" h="2">
                        <a:moveTo>
                          <a:pt x="0" y="2"/>
                        </a:moveTo>
                        <a:lnTo>
                          <a:pt x="3" y="0"/>
                        </a:lnTo>
                        <a:lnTo>
                          <a:pt x="4" y="0"/>
                        </a:lnTo>
                      </a:path>
                    </a:pathLst>
                  </a:custGeom>
                  <a:noFill/>
                  <a:ln w="6350">
                    <a:solidFill>
                      <a:srgbClr val="0C0CFF"/>
                    </a:solidFill>
                    <a:prstDash val="solid"/>
                    <a:round/>
                    <a:headEnd/>
                    <a:tailEnd/>
                  </a:ln>
                </p:spPr>
                <p:txBody>
                  <a:bodyPr/>
                  <a:lstStyle/>
                  <a:p>
                    <a:endParaRPr lang="en-US"/>
                  </a:p>
                </p:txBody>
              </p:sp>
              <p:sp>
                <p:nvSpPr>
                  <p:cNvPr id="1740" name="Freeform 6052"/>
                  <p:cNvSpPr>
                    <a:spLocks/>
                  </p:cNvSpPr>
                  <p:nvPr/>
                </p:nvSpPr>
                <p:spPr bwMode="auto">
                  <a:xfrm>
                    <a:off x="3855" y="3660"/>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1741" name="Freeform 6053"/>
                  <p:cNvSpPr>
                    <a:spLocks/>
                  </p:cNvSpPr>
                  <p:nvPr/>
                </p:nvSpPr>
                <p:spPr bwMode="auto">
                  <a:xfrm>
                    <a:off x="3855" y="3660"/>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742" name="Freeform 6054"/>
                  <p:cNvSpPr>
                    <a:spLocks/>
                  </p:cNvSpPr>
                  <p:nvPr/>
                </p:nvSpPr>
                <p:spPr bwMode="auto">
                  <a:xfrm>
                    <a:off x="3856" y="3660"/>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1743" name="Freeform 6055"/>
                  <p:cNvSpPr>
                    <a:spLocks/>
                  </p:cNvSpPr>
                  <p:nvPr/>
                </p:nvSpPr>
                <p:spPr bwMode="auto">
                  <a:xfrm>
                    <a:off x="3856" y="3660"/>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1744" name="Freeform 6056"/>
                  <p:cNvSpPr>
                    <a:spLocks/>
                  </p:cNvSpPr>
                  <p:nvPr/>
                </p:nvSpPr>
                <p:spPr bwMode="auto">
                  <a:xfrm>
                    <a:off x="3856" y="3660"/>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1745" name="Freeform 6057"/>
                  <p:cNvSpPr>
                    <a:spLocks/>
                  </p:cNvSpPr>
                  <p:nvPr/>
                </p:nvSpPr>
                <p:spPr bwMode="auto">
                  <a:xfrm>
                    <a:off x="3857" y="3660"/>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1746" name="Freeform 6058"/>
                  <p:cNvSpPr>
                    <a:spLocks/>
                  </p:cNvSpPr>
                  <p:nvPr/>
                </p:nvSpPr>
                <p:spPr bwMode="auto">
                  <a:xfrm>
                    <a:off x="3857" y="3660"/>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1747" name="Freeform 6059"/>
                  <p:cNvSpPr>
                    <a:spLocks/>
                  </p:cNvSpPr>
                  <p:nvPr/>
                </p:nvSpPr>
                <p:spPr bwMode="auto">
                  <a:xfrm>
                    <a:off x="3858" y="3660"/>
                    <a:ext cx="1" cy="1"/>
                  </a:xfrm>
                  <a:custGeom>
                    <a:avLst/>
                    <a:gdLst>
                      <a:gd name="T0" fmla="*/ 0 w 4"/>
                      <a:gd name="T1" fmla="*/ 0 h 2"/>
                      <a:gd name="T2" fmla="*/ 3 w 4"/>
                      <a:gd name="T3" fmla="*/ 2 h 2"/>
                      <a:gd name="T4" fmla="*/ 4 w 4"/>
                      <a:gd name="T5" fmla="*/ 2 h 2"/>
                      <a:gd name="T6" fmla="*/ 0 60000 65536"/>
                      <a:gd name="T7" fmla="*/ 0 60000 65536"/>
                      <a:gd name="T8" fmla="*/ 0 60000 65536"/>
                      <a:gd name="T9" fmla="*/ 0 w 4"/>
                      <a:gd name="T10" fmla="*/ 0 h 2"/>
                      <a:gd name="T11" fmla="*/ 4 w 4"/>
                      <a:gd name="T12" fmla="*/ 2 h 2"/>
                    </a:gdLst>
                    <a:ahLst/>
                    <a:cxnLst>
                      <a:cxn ang="T6">
                        <a:pos x="T0" y="T1"/>
                      </a:cxn>
                      <a:cxn ang="T7">
                        <a:pos x="T2" y="T3"/>
                      </a:cxn>
                      <a:cxn ang="T8">
                        <a:pos x="T4" y="T5"/>
                      </a:cxn>
                    </a:cxnLst>
                    <a:rect l="T9" t="T10" r="T11" b="T12"/>
                    <a:pathLst>
                      <a:path w="4" h="2">
                        <a:moveTo>
                          <a:pt x="0" y="0"/>
                        </a:moveTo>
                        <a:lnTo>
                          <a:pt x="3" y="2"/>
                        </a:lnTo>
                        <a:lnTo>
                          <a:pt x="4" y="2"/>
                        </a:lnTo>
                      </a:path>
                    </a:pathLst>
                  </a:custGeom>
                  <a:noFill/>
                  <a:ln w="6350">
                    <a:solidFill>
                      <a:srgbClr val="0C0CFF"/>
                    </a:solidFill>
                    <a:prstDash val="solid"/>
                    <a:round/>
                    <a:headEnd/>
                    <a:tailEnd/>
                  </a:ln>
                </p:spPr>
                <p:txBody>
                  <a:bodyPr/>
                  <a:lstStyle/>
                  <a:p>
                    <a:endParaRPr lang="en-US"/>
                  </a:p>
                </p:txBody>
              </p:sp>
              <p:sp>
                <p:nvSpPr>
                  <p:cNvPr id="1748" name="Freeform 6060"/>
                  <p:cNvSpPr>
                    <a:spLocks/>
                  </p:cNvSpPr>
                  <p:nvPr/>
                </p:nvSpPr>
                <p:spPr bwMode="auto">
                  <a:xfrm>
                    <a:off x="3858" y="3660"/>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1749" name="Freeform 6061"/>
                  <p:cNvSpPr>
                    <a:spLocks/>
                  </p:cNvSpPr>
                  <p:nvPr/>
                </p:nvSpPr>
                <p:spPr bwMode="auto">
                  <a:xfrm>
                    <a:off x="3859" y="3661"/>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1750" name="Freeform 6062"/>
                  <p:cNvSpPr>
                    <a:spLocks/>
                  </p:cNvSpPr>
                  <p:nvPr/>
                </p:nvSpPr>
                <p:spPr bwMode="auto">
                  <a:xfrm>
                    <a:off x="3859" y="3661"/>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1751" name="Freeform 6063"/>
                  <p:cNvSpPr>
                    <a:spLocks/>
                  </p:cNvSpPr>
                  <p:nvPr/>
                </p:nvSpPr>
                <p:spPr bwMode="auto">
                  <a:xfrm>
                    <a:off x="3860" y="3660"/>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1752" name="Freeform 6064"/>
                  <p:cNvSpPr>
                    <a:spLocks/>
                  </p:cNvSpPr>
                  <p:nvPr/>
                </p:nvSpPr>
                <p:spPr bwMode="auto">
                  <a:xfrm>
                    <a:off x="3860" y="3660"/>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1753" name="Freeform 6065"/>
                  <p:cNvSpPr>
                    <a:spLocks/>
                  </p:cNvSpPr>
                  <p:nvPr/>
                </p:nvSpPr>
                <p:spPr bwMode="auto">
                  <a:xfrm>
                    <a:off x="3861" y="3660"/>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754" name="Freeform 6066"/>
                  <p:cNvSpPr>
                    <a:spLocks/>
                  </p:cNvSpPr>
                  <p:nvPr/>
                </p:nvSpPr>
                <p:spPr bwMode="auto">
                  <a:xfrm>
                    <a:off x="3861" y="3660"/>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1755" name="Freeform 6067"/>
                  <p:cNvSpPr>
                    <a:spLocks/>
                  </p:cNvSpPr>
                  <p:nvPr/>
                </p:nvSpPr>
                <p:spPr bwMode="auto">
                  <a:xfrm>
                    <a:off x="3861" y="3660"/>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1756" name="Freeform 6068"/>
                  <p:cNvSpPr>
                    <a:spLocks/>
                  </p:cNvSpPr>
                  <p:nvPr/>
                </p:nvSpPr>
                <p:spPr bwMode="auto">
                  <a:xfrm>
                    <a:off x="3862" y="3660"/>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1757" name="Freeform 6069"/>
                  <p:cNvSpPr>
                    <a:spLocks/>
                  </p:cNvSpPr>
                  <p:nvPr/>
                </p:nvSpPr>
                <p:spPr bwMode="auto">
                  <a:xfrm>
                    <a:off x="3862" y="3660"/>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758" name="Freeform 6070"/>
                  <p:cNvSpPr>
                    <a:spLocks/>
                  </p:cNvSpPr>
                  <p:nvPr/>
                </p:nvSpPr>
                <p:spPr bwMode="auto">
                  <a:xfrm>
                    <a:off x="3863" y="3660"/>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1759" name="Freeform 6071"/>
                  <p:cNvSpPr>
                    <a:spLocks/>
                  </p:cNvSpPr>
                  <p:nvPr/>
                </p:nvSpPr>
                <p:spPr bwMode="auto">
                  <a:xfrm>
                    <a:off x="3863" y="3660"/>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1760" name="Freeform 6072"/>
                  <p:cNvSpPr>
                    <a:spLocks/>
                  </p:cNvSpPr>
                  <p:nvPr/>
                </p:nvSpPr>
                <p:spPr bwMode="auto">
                  <a:xfrm>
                    <a:off x="3864" y="3660"/>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1761" name="Freeform 6073"/>
                  <p:cNvSpPr>
                    <a:spLocks/>
                  </p:cNvSpPr>
                  <p:nvPr/>
                </p:nvSpPr>
                <p:spPr bwMode="auto">
                  <a:xfrm>
                    <a:off x="3864" y="3660"/>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1762" name="Freeform 6074"/>
                  <p:cNvSpPr>
                    <a:spLocks/>
                  </p:cNvSpPr>
                  <p:nvPr/>
                </p:nvSpPr>
                <p:spPr bwMode="auto">
                  <a:xfrm>
                    <a:off x="3865" y="3660"/>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1763" name="Freeform 6075"/>
                  <p:cNvSpPr>
                    <a:spLocks/>
                  </p:cNvSpPr>
                  <p:nvPr/>
                </p:nvSpPr>
                <p:spPr bwMode="auto">
                  <a:xfrm>
                    <a:off x="3865" y="3660"/>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1764" name="Freeform 6076"/>
                  <p:cNvSpPr>
                    <a:spLocks/>
                  </p:cNvSpPr>
                  <p:nvPr/>
                </p:nvSpPr>
                <p:spPr bwMode="auto">
                  <a:xfrm>
                    <a:off x="3866" y="3660"/>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765" name="Freeform 6077"/>
                  <p:cNvSpPr>
                    <a:spLocks/>
                  </p:cNvSpPr>
                  <p:nvPr/>
                </p:nvSpPr>
                <p:spPr bwMode="auto">
                  <a:xfrm>
                    <a:off x="3866" y="3660"/>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1766" name="Freeform 6078"/>
                  <p:cNvSpPr>
                    <a:spLocks/>
                  </p:cNvSpPr>
                  <p:nvPr/>
                </p:nvSpPr>
                <p:spPr bwMode="auto">
                  <a:xfrm>
                    <a:off x="3867" y="3660"/>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767" name="Freeform 6079"/>
                  <p:cNvSpPr>
                    <a:spLocks/>
                  </p:cNvSpPr>
                  <p:nvPr/>
                </p:nvSpPr>
                <p:spPr bwMode="auto">
                  <a:xfrm>
                    <a:off x="3867" y="3660"/>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1768" name="Freeform 6080"/>
                  <p:cNvSpPr>
                    <a:spLocks/>
                  </p:cNvSpPr>
                  <p:nvPr/>
                </p:nvSpPr>
                <p:spPr bwMode="auto">
                  <a:xfrm>
                    <a:off x="3867" y="3660"/>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1769" name="Freeform 6081"/>
                  <p:cNvSpPr>
                    <a:spLocks/>
                  </p:cNvSpPr>
                  <p:nvPr/>
                </p:nvSpPr>
                <p:spPr bwMode="auto">
                  <a:xfrm>
                    <a:off x="3868" y="3660"/>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1770" name="Freeform 6082"/>
                  <p:cNvSpPr>
                    <a:spLocks/>
                  </p:cNvSpPr>
                  <p:nvPr/>
                </p:nvSpPr>
                <p:spPr bwMode="auto">
                  <a:xfrm>
                    <a:off x="3868" y="3660"/>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771" name="Freeform 6083"/>
                  <p:cNvSpPr>
                    <a:spLocks/>
                  </p:cNvSpPr>
                  <p:nvPr/>
                </p:nvSpPr>
                <p:spPr bwMode="auto">
                  <a:xfrm>
                    <a:off x="3869" y="3660"/>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1772" name="Freeform 6084"/>
                  <p:cNvSpPr>
                    <a:spLocks/>
                  </p:cNvSpPr>
                  <p:nvPr/>
                </p:nvSpPr>
                <p:spPr bwMode="auto">
                  <a:xfrm>
                    <a:off x="3869" y="3660"/>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773" name="Freeform 6085"/>
                  <p:cNvSpPr>
                    <a:spLocks/>
                  </p:cNvSpPr>
                  <p:nvPr/>
                </p:nvSpPr>
                <p:spPr bwMode="auto">
                  <a:xfrm>
                    <a:off x="3870" y="3660"/>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1774" name="Freeform 6086"/>
                  <p:cNvSpPr>
                    <a:spLocks/>
                  </p:cNvSpPr>
                  <p:nvPr/>
                </p:nvSpPr>
                <p:spPr bwMode="auto">
                  <a:xfrm>
                    <a:off x="3870" y="3660"/>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1775" name="Freeform 6087"/>
                  <p:cNvSpPr>
                    <a:spLocks/>
                  </p:cNvSpPr>
                  <p:nvPr/>
                </p:nvSpPr>
                <p:spPr bwMode="auto">
                  <a:xfrm>
                    <a:off x="3871" y="3660"/>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1776" name="Freeform 6088"/>
                  <p:cNvSpPr>
                    <a:spLocks/>
                  </p:cNvSpPr>
                  <p:nvPr/>
                </p:nvSpPr>
                <p:spPr bwMode="auto">
                  <a:xfrm>
                    <a:off x="3871" y="3660"/>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1777" name="Freeform 6089"/>
                  <p:cNvSpPr>
                    <a:spLocks/>
                  </p:cNvSpPr>
                  <p:nvPr/>
                </p:nvSpPr>
                <p:spPr bwMode="auto">
                  <a:xfrm>
                    <a:off x="3872" y="3660"/>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1778" name="Freeform 6090"/>
                  <p:cNvSpPr>
                    <a:spLocks/>
                  </p:cNvSpPr>
                  <p:nvPr/>
                </p:nvSpPr>
                <p:spPr bwMode="auto">
                  <a:xfrm>
                    <a:off x="3872" y="3660"/>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1779" name="Freeform 6091"/>
                  <p:cNvSpPr>
                    <a:spLocks/>
                  </p:cNvSpPr>
                  <p:nvPr/>
                </p:nvSpPr>
                <p:spPr bwMode="auto">
                  <a:xfrm>
                    <a:off x="3873" y="3660"/>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1780" name="Freeform 6092"/>
                  <p:cNvSpPr>
                    <a:spLocks/>
                  </p:cNvSpPr>
                  <p:nvPr/>
                </p:nvSpPr>
                <p:spPr bwMode="auto">
                  <a:xfrm>
                    <a:off x="3873" y="3660"/>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1781" name="Freeform 6093"/>
                  <p:cNvSpPr>
                    <a:spLocks/>
                  </p:cNvSpPr>
                  <p:nvPr/>
                </p:nvSpPr>
                <p:spPr bwMode="auto">
                  <a:xfrm>
                    <a:off x="3874" y="3660"/>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1782" name="Freeform 6094"/>
                  <p:cNvSpPr>
                    <a:spLocks/>
                  </p:cNvSpPr>
                  <p:nvPr/>
                </p:nvSpPr>
                <p:spPr bwMode="auto">
                  <a:xfrm>
                    <a:off x="3874" y="3660"/>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783" name="Freeform 6095"/>
                  <p:cNvSpPr>
                    <a:spLocks/>
                  </p:cNvSpPr>
                  <p:nvPr/>
                </p:nvSpPr>
                <p:spPr bwMode="auto">
                  <a:xfrm>
                    <a:off x="3875" y="3660"/>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1784" name="Freeform 6096"/>
                  <p:cNvSpPr>
                    <a:spLocks/>
                  </p:cNvSpPr>
                  <p:nvPr/>
                </p:nvSpPr>
                <p:spPr bwMode="auto">
                  <a:xfrm>
                    <a:off x="3875" y="3660"/>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1785" name="Freeform 6097"/>
                  <p:cNvSpPr>
                    <a:spLocks/>
                  </p:cNvSpPr>
                  <p:nvPr/>
                </p:nvSpPr>
                <p:spPr bwMode="auto">
                  <a:xfrm>
                    <a:off x="3875" y="3660"/>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1786" name="Freeform 6098"/>
                  <p:cNvSpPr>
                    <a:spLocks/>
                  </p:cNvSpPr>
                  <p:nvPr/>
                </p:nvSpPr>
                <p:spPr bwMode="auto">
                  <a:xfrm>
                    <a:off x="3876" y="3661"/>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787" name="Freeform 6099"/>
                  <p:cNvSpPr>
                    <a:spLocks/>
                  </p:cNvSpPr>
                  <p:nvPr/>
                </p:nvSpPr>
                <p:spPr bwMode="auto">
                  <a:xfrm>
                    <a:off x="3876" y="3661"/>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1788" name="Freeform 6100"/>
                  <p:cNvSpPr>
                    <a:spLocks/>
                  </p:cNvSpPr>
                  <p:nvPr/>
                </p:nvSpPr>
                <p:spPr bwMode="auto">
                  <a:xfrm>
                    <a:off x="3877" y="3661"/>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789" name="Freeform 6101"/>
                  <p:cNvSpPr>
                    <a:spLocks/>
                  </p:cNvSpPr>
                  <p:nvPr/>
                </p:nvSpPr>
                <p:spPr bwMode="auto">
                  <a:xfrm>
                    <a:off x="3877" y="3661"/>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1790" name="Freeform 6102"/>
                  <p:cNvSpPr>
                    <a:spLocks/>
                  </p:cNvSpPr>
                  <p:nvPr/>
                </p:nvSpPr>
                <p:spPr bwMode="auto">
                  <a:xfrm>
                    <a:off x="3878" y="3661"/>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1791" name="Freeform 6103"/>
                  <p:cNvSpPr>
                    <a:spLocks/>
                  </p:cNvSpPr>
                  <p:nvPr/>
                </p:nvSpPr>
                <p:spPr bwMode="auto">
                  <a:xfrm>
                    <a:off x="3878" y="3661"/>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1792" name="Freeform 6104"/>
                  <p:cNvSpPr>
                    <a:spLocks/>
                  </p:cNvSpPr>
                  <p:nvPr/>
                </p:nvSpPr>
                <p:spPr bwMode="auto">
                  <a:xfrm>
                    <a:off x="3879" y="3661"/>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793" name="Freeform 6105"/>
                  <p:cNvSpPr>
                    <a:spLocks/>
                  </p:cNvSpPr>
                  <p:nvPr/>
                </p:nvSpPr>
                <p:spPr bwMode="auto">
                  <a:xfrm>
                    <a:off x="3879" y="3660"/>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1794" name="Freeform 6106"/>
                  <p:cNvSpPr>
                    <a:spLocks/>
                  </p:cNvSpPr>
                  <p:nvPr/>
                </p:nvSpPr>
                <p:spPr bwMode="auto">
                  <a:xfrm>
                    <a:off x="3880" y="3660"/>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1795" name="Freeform 6107"/>
                  <p:cNvSpPr>
                    <a:spLocks/>
                  </p:cNvSpPr>
                  <p:nvPr/>
                </p:nvSpPr>
                <p:spPr bwMode="auto">
                  <a:xfrm>
                    <a:off x="3880" y="3660"/>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1796" name="Freeform 6108"/>
                  <p:cNvSpPr>
                    <a:spLocks/>
                  </p:cNvSpPr>
                  <p:nvPr/>
                </p:nvSpPr>
                <p:spPr bwMode="auto">
                  <a:xfrm>
                    <a:off x="3880" y="3660"/>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1797" name="Freeform 6109"/>
                  <p:cNvSpPr>
                    <a:spLocks/>
                  </p:cNvSpPr>
                  <p:nvPr/>
                </p:nvSpPr>
                <p:spPr bwMode="auto">
                  <a:xfrm>
                    <a:off x="3881" y="3660"/>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798" name="Freeform 6110"/>
                  <p:cNvSpPr>
                    <a:spLocks/>
                  </p:cNvSpPr>
                  <p:nvPr/>
                </p:nvSpPr>
                <p:spPr bwMode="auto">
                  <a:xfrm>
                    <a:off x="3881" y="3660"/>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1799" name="Freeform 6111"/>
                  <p:cNvSpPr>
                    <a:spLocks/>
                  </p:cNvSpPr>
                  <p:nvPr/>
                </p:nvSpPr>
                <p:spPr bwMode="auto">
                  <a:xfrm>
                    <a:off x="3882" y="3660"/>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1800" name="Freeform 6112"/>
                  <p:cNvSpPr>
                    <a:spLocks/>
                  </p:cNvSpPr>
                  <p:nvPr/>
                </p:nvSpPr>
                <p:spPr bwMode="auto">
                  <a:xfrm>
                    <a:off x="3882" y="3660"/>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1801" name="Freeform 6113"/>
                  <p:cNvSpPr>
                    <a:spLocks/>
                  </p:cNvSpPr>
                  <p:nvPr/>
                </p:nvSpPr>
                <p:spPr bwMode="auto">
                  <a:xfrm>
                    <a:off x="3883" y="3660"/>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1802" name="Freeform 6114"/>
                  <p:cNvSpPr>
                    <a:spLocks/>
                  </p:cNvSpPr>
                  <p:nvPr/>
                </p:nvSpPr>
                <p:spPr bwMode="auto">
                  <a:xfrm>
                    <a:off x="3883" y="3661"/>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1803" name="Freeform 6115"/>
                  <p:cNvSpPr>
                    <a:spLocks/>
                  </p:cNvSpPr>
                  <p:nvPr/>
                </p:nvSpPr>
                <p:spPr bwMode="auto">
                  <a:xfrm>
                    <a:off x="3884" y="3661"/>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1804" name="Freeform 6116"/>
                  <p:cNvSpPr>
                    <a:spLocks/>
                  </p:cNvSpPr>
                  <p:nvPr/>
                </p:nvSpPr>
                <p:spPr bwMode="auto">
                  <a:xfrm>
                    <a:off x="3884" y="3661"/>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1805" name="Freeform 6117"/>
                  <p:cNvSpPr>
                    <a:spLocks/>
                  </p:cNvSpPr>
                  <p:nvPr/>
                </p:nvSpPr>
                <p:spPr bwMode="auto">
                  <a:xfrm>
                    <a:off x="3885" y="3661"/>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1806" name="Freeform 6118"/>
                  <p:cNvSpPr>
                    <a:spLocks/>
                  </p:cNvSpPr>
                  <p:nvPr/>
                </p:nvSpPr>
                <p:spPr bwMode="auto">
                  <a:xfrm>
                    <a:off x="3885" y="3661"/>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1807" name="Freeform 6119"/>
                  <p:cNvSpPr>
                    <a:spLocks/>
                  </p:cNvSpPr>
                  <p:nvPr/>
                </p:nvSpPr>
                <p:spPr bwMode="auto">
                  <a:xfrm>
                    <a:off x="3886" y="3661"/>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808" name="Freeform 6120"/>
                  <p:cNvSpPr>
                    <a:spLocks/>
                  </p:cNvSpPr>
                  <p:nvPr/>
                </p:nvSpPr>
                <p:spPr bwMode="auto">
                  <a:xfrm>
                    <a:off x="3886" y="3661"/>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1809" name="Freeform 6121"/>
                  <p:cNvSpPr>
                    <a:spLocks/>
                  </p:cNvSpPr>
                  <p:nvPr/>
                </p:nvSpPr>
                <p:spPr bwMode="auto">
                  <a:xfrm>
                    <a:off x="3886" y="3661"/>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810" name="Freeform 6122"/>
                  <p:cNvSpPr>
                    <a:spLocks/>
                  </p:cNvSpPr>
                  <p:nvPr/>
                </p:nvSpPr>
                <p:spPr bwMode="auto">
                  <a:xfrm>
                    <a:off x="3887" y="3661"/>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1811" name="Freeform 6123"/>
                  <p:cNvSpPr>
                    <a:spLocks/>
                  </p:cNvSpPr>
                  <p:nvPr/>
                </p:nvSpPr>
                <p:spPr bwMode="auto">
                  <a:xfrm>
                    <a:off x="3887" y="3661"/>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1812" name="Freeform 6124"/>
                  <p:cNvSpPr>
                    <a:spLocks/>
                  </p:cNvSpPr>
                  <p:nvPr/>
                </p:nvSpPr>
                <p:spPr bwMode="auto">
                  <a:xfrm>
                    <a:off x="3888" y="3661"/>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1813" name="Freeform 6125"/>
                  <p:cNvSpPr>
                    <a:spLocks/>
                  </p:cNvSpPr>
                  <p:nvPr/>
                </p:nvSpPr>
                <p:spPr bwMode="auto">
                  <a:xfrm>
                    <a:off x="3888" y="3661"/>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814" name="Freeform 6126"/>
                  <p:cNvSpPr>
                    <a:spLocks/>
                  </p:cNvSpPr>
                  <p:nvPr/>
                </p:nvSpPr>
                <p:spPr bwMode="auto">
                  <a:xfrm>
                    <a:off x="3889" y="3661"/>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1815" name="Freeform 6127"/>
                  <p:cNvSpPr>
                    <a:spLocks/>
                  </p:cNvSpPr>
                  <p:nvPr/>
                </p:nvSpPr>
                <p:spPr bwMode="auto">
                  <a:xfrm>
                    <a:off x="3889" y="3661"/>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816" name="Freeform 6128"/>
                  <p:cNvSpPr>
                    <a:spLocks/>
                  </p:cNvSpPr>
                  <p:nvPr/>
                </p:nvSpPr>
                <p:spPr bwMode="auto">
                  <a:xfrm>
                    <a:off x="3890" y="3661"/>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1817" name="Freeform 6129"/>
                  <p:cNvSpPr>
                    <a:spLocks/>
                  </p:cNvSpPr>
                  <p:nvPr/>
                </p:nvSpPr>
                <p:spPr bwMode="auto">
                  <a:xfrm>
                    <a:off x="3890" y="3661"/>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818" name="Freeform 6130"/>
                  <p:cNvSpPr>
                    <a:spLocks/>
                  </p:cNvSpPr>
                  <p:nvPr/>
                </p:nvSpPr>
                <p:spPr bwMode="auto">
                  <a:xfrm>
                    <a:off x="3891" y="3661"/>
                    <a:ext cx="1" cy="1"/>
                  </a:xfrm>
                  <a:custGeom>
                    <a:avLst/>
                    <a:gdLst>
                      <a:gd name="T0" fmla="*/ 0 w 3"/>
                      <a:gd name="T1" fmla="*/ 2 h 2"/>
                      <a:gd name="T2" fmla="*/ 2 w 3"/>
                      <a:gd name="T3" fmla="*/ 0 h 2"/>
                      <a:gd name="T4" fmla="*/ 3 w 3"/>
                      <a:gd name="T5" fmla="*/ 0 h 2"/>
                      <a:gd name="T6" fmla="*/ 0 60000 65536"/>
                      <a:gd name="T7" fmla="*/ 0 60000 65536"/>
                      <a:gd name="T8" fmla="*/ 0 60000 65536"/>
                      <a:gd name="T9" fmla="*/ 0 w 3"/>
                      <a:gd name="T10" fmla="*/ 0 h 2"/>
                      <a:gd name="T11" fmla="*/ 3 w 3"/>
                      <a:gd name="T12" fmla="*/ 2 h 2"/>
                    </a:gdLst>
                    <a:ahLst/>
                    <a:cxnLst>
                      <a:cxn ang="T6">
                        <a:pos x="T0" y="T1"/>
                      </a:cxn>
                      <a:cxn ang="T7">
                        <a:pos x="T2" y="T3"/>
                      </a:cxn>
                      <a:cxn ang="T8">
                        <a:pos x="T4" y="T5"/>
                      </a:cxn>
                    </a:cxnLst>
                    <a:rect l="T9" t="T10" r="T11" b="T12"/>
                    <a:pathLst>
                      <a:path w="3" h="2">
                        <a:moveTo>
                          <a:pt x="0" y="2"/>
                        </a:moveTo>
                        <a:lnTo>
                          <a:pt x="2" y="0"/>
                        </a:lnTo>
                        <a:lnTo>
                          <a:pt x="3" y="0"/>
                        </a:lnTo>
                      </a:path>
                    </a:pathLst>
                  </a:custGeom>
                  <a:noFill/>
                  <a:ln w="6350">
                    <a:solidFill>
                      <a:srgbClr val="0C0CFF"/>
                    </a:solidFill>
                    <a:prstDash val="solid"/>
                    <a:round/>
                    <a:headEnd/>
                    <a:tailEnd/>
                  </a:ln>
                </p:spPr>
                <p:txBody>
                  <a:bodyPr/>
                  <a:lstStyle/>
                  <a:p>
                    <a:endParaRPr lang="en-US"/>
                  </a:p>
                </p:txBody>
              </p:sp>
              <p:sp>
                <p:nvSpPr>
                  <p:cNvPr id="1819" name="Freeform 6131"/>
                  <p:cNvSpPr>
                    <a:spLocks/>
                  </p:cNvSpPr>
                  <p:nvPr/>
                </p:nvSpPr>
                <p:spPr bwMode="auto">
                  <a:xfrm>
                    <a:off x="3891" y="3660"/>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1820" name="Freeform 6132"/>
                  <p:cNvSpPr>
                    <a:spLocks/>
                  </p:cNvSpPr>
                  <p:nvPr/>
                </p:nvSpPr>
                <p:spPr bwMode="auto">
                  <a:xfrm>
                    <a:off x="3892" y="3660"/>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1821" name="Freeform 6133"/>
                  <p:cNvSpPr>
                    <a:spLocks/>
                  </p:cNvSpPr>
                  <p:nvPr/>
                </p:nvSpPr>
                <p:spPr bwMode="auto">
                  <a:xfrm>
                    <a:off x="3892" y="3660"/>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1822" name="Freeform 6134"/>
                  <p:cNvSpPr>
                    <a:spLocks/>
                  </p:cNvSpPr>
                  <p:nvPr/>
                </p:nvSpPr>
                <p:spPr bwMode="auto">
                  <a:xfrm>
                    <a:off x="3892" y="3660"/>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1823" name="Freeform 6135"/>
                  <p:cNvSpPr>
                    <a:spLocks/>
                  </p:cNvSpPr>
                  <p:nvPr/>
                </p:nvSpPr>
                <p:spPr bwMode="auto">
                  <a:xfrm>
                    <a:off x="3893" y="3660"/>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1824" name="Freeform 6136"/>
                  <p:cNvSpPr>
                    <a:spLocks/>
                  </p:cNvSpPr>
                  <p:nvPr/>
                </p:nvSpPr>
                <p:spPr bwMode="auto">
                  <a:xfrm>
                    <a:off x="3893" y="3660"/>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825" name="Freeform 6137"/>
                  <p:cNvSpPr>
                    <a:spLocks/>
                  </p:cNvSpPr>
                  <p:nvPr/>
                </p:nvSpPr>
                <p:spPr bwMode="auto">
                  <a:xfrm>
                    <a:off x="3894" y="3660"/>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1826" name="Freeform 6138"/>
                  <p:cNvSpPr>
                    <a:spLocks/>
                  </p:cNvSpPr>
                  <p:nvPr/>
                </p:nvSpPr>
                <p:spPr bwMode="auto">
                  <a:xfrm>
                    <a:off x="3894" y="3660"/>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1827" name="Freeform 6139"/>
                  <p:cNvSpPr>
                    <a:spLocks/>
                  </p:cNvSpPr>
                  <p:nvPr/>
                </p:nvSpPr>
                <p:spPr bwMode="auto">
                  <a:xfrm>
                    <a:off x="3895" y="3660"/>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1828" name="Freeform 6140"/>
                  <p:cNvSpPr>
                    <a:spLocks/>
                  </p:cNvSpPr>
                  <p:nvPr/>
                </p:nvSpPr>
                <p:spPr bwMode="auto">
                  <a:xfrm>
                    <a:off x="3895" y="3660"/>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1829" name="Freeform 6141"/>
                  <p:cNvSpPr>
                    <a:spLocks/>
                  </p:cNvSpPr>
                  <p:nvPr/>
                </p:nvSpPr>
                <p:spPr bwMode="auto">
                  <a:xfrm>
                    <a:off x="3896" y="3660"/>
                    <a:ext cx="1" cy="1"/>
                  </a:xfrm>
                  <a:custGeom>
                    <a:avLst/>
                    <a:gdLst>
                      <a:gd name="T0" fmla="*/ 0 w 3"/>
                      <a:gd name="T1" fmla="*/ 0 h 2"/>
                      <a:gd name="T2" fmla="*/ 2 w 3"/>
                      <a:gd name="T3" fmla="*/ 2 h 2"/>
                      <a:gd name="T4" fmla="*/ 3 w 3"/>
                      <a:gd name="T5" fmla="*/ 2 h 2"/>
                      <a:gd name="T6" fmla="*/ 0 60000 65536"/>
                      <a:gd name="T7" fmla="*/ 0 60000 65536"/>
                      <a:gd name="T8" fmla="*/ 0 60000 65536"/>
                      <a:gd name="T9" fmla="*/ 0 w 3"/>
                      <a:gd name="T10" fmla="*/ 0 h 2"/>
                      <a:gd name="T11" fmla="*/ 3 w 3"/>
                      <a:gd name="T12" fmla="*/ 2 h 2"/>
                    </a:gdLst>
                    <a:ahLst/>
                    <a:cxnLst>
                      <a:cxn ang="T6">
                        <a:pos x="T0" y="T1"/>
                      </a:cxn>
                      <a:cxn ang="T7">
                        <a:pos x="T2" y="T3"/>
                      </a:cxn>
                      <a:cxn ang="T8">
                        <a:pos x="T4" y="T5"/>
                      </a:cxn>
                    </a:cxnLst>
                    <a:rect l="T9" t="T10" r="T11" b="T12"/>
                    <a:pathLst>
                      <a:path w="3" h="2">
                        <a:moveTo>
                          <a:pt x="0" y="0"/>
                        </a:moveTo>
                        <a:lnTo>
                          <a:pt x="2" y="2"/>
                        </a:lnTo>
                        <a:lnTo>
                          <a:pt x="3" y="2"/>
                        </a:lnTo>
                      </a:path>
                    </a:pathLst>
                  </a:custGeom>
                  <a:noFill/>
                  <a:ln w="6350">
                    <a:solidFill>
                      <a:srgbClr val="0C0CFF"/>
                    </a:solidFill>
                    <a:prstDash val="solid"/>
                    <a:round/>
                    <a:headEnd/>
                    <a:tailEnd/>
                  </a:ln>
                </p:spPr>
                <p:txBody>
                  <a:bodyPr/>
                  <a:lstStyle/>
                  <a:p>
                    <a:endParaRPr lang="en-US"/>
                  </a:p>
                </p:txBody>
              </p:sp>
              <p:sp>
                <p:nvSpPr>
                  <p:cNvPr id="1830" name="Freeform 6142"/>
                  <p:cNvSpPr>
                    <a:spLocks/>
                  </p:cNvSpPr>
                  <p:nvPr/>
                </p:nvSpPr>
                <p:spPr bwMode="auto">
                  <a:xfrm>
                    <a:off x="3896" y="3661"/>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831" name="Freeform 6143"/>
                  <p:cNvSpPr>
                    <a:spLocks/>
                  </p:cNvSpPr>
                  <p:nvPr/>
                </p:nvSpPr>
                <p:spPr bwMode="auto">
                  <a:xfrm>
                    <a:off x="3897" y="3661"/>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1832" name="Freeform 6144"/>
                  <p:cNvSpPr>
                    <a:spLocks/>
                  </p:cNvSpPr>
                  <p:nvPr/>
                </p:nvSpPr>
                <p:spPr bwMode="auto">
                  <a:xfrm>
                    <a:off x="3897" y="3660"/>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1833" name="Freeform 6145"/>
                  <p:cNvSpPr>
                    <a:spLocks/>
                  </p:cNvSpPr>
                  <p:nvPr/>
                </p:nvSpPr>
                <p:spPr bwMode="auto">
                  <a:xfrm>
                    <a:off x="3898" y="3660"/>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1834" name="Freeform 6146"/>
                  <p:cNvSpPr>
                    <a:spLocks/>
                  </p:cNvSpPr>
                  <p:nvPr/>
                </p:nvSpPr>
                <p:spPr bwMode="auto">
                  <a:xfrm>
                    <a:off x="3898" y="3660"/>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835" name="Freeform 6147"/>
                  <p:cNvSpPr>
                    <a:spLocks/>
                  </p:cNvSpPr>
                  <p:nvPr/>
                </p:nvSpPr>
                <p:spPr bwMode="auto">
                  <a:xfrm>
                    <a:off x="3899" y="3660"/>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1836" name="Freeform 6148"/>
                  <p:cNvSpPr>
                    <a:spLocks/>
                  </p:cNvSpPr>
                  <p:nvPr/>
                </p:nvSpPr>
                <p:spPr bwMode="auto">
                  <a:xfrm>
                    <a:off x="3899" y="3660"/>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837" name="Freeform 6149"/>
                  <p:cNvSpPr>
                    <a:spLocks/>
                  </p:cNvSpPr>
                  <p:nvPr/>
                </p:nvSpPr>
                <p:spPr bwMode="auto">
                  <a:xfrm>
                    <a:off x="3900" y="3660"/>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1838" name="Freeform 6150"/>
                  <p:cNvSpPr>
                    <a:spLocks/>
                  </p:cNvSpPr>
                  <p:nvPr/>
                </p:nvSpPr>
                <p:spPr bwMode="auto">
                  <a:xfrm>
                    <a:off x="3900" y="3660"/>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1839" name="Freeform 6151"/>
                  <p:cNvSpPr>
                    <a:spLocks/>
                  </p:cNvSpPr>
                  <p:nvPr/>
                </p:nvSpPr>
                <p:spPr bwMode="auto">
                  <a:xfrm>
                    <a:off x="3900" y="3660"/>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1840" name="Freeform 6152"/>
                  <p:cNvSpPr>
                    <a:spLocks/>
                  </p:cNvSpPr>
                  <p:nvPr/>
                </p:nvSpPr>
                <p:spPr bwMode="auto">
                  <a:xfrm>
                    <a:off x="3901" y="3660"/>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841" name="Freeform 6153"/>
                  <p:cNvSpPr>
                    <a:spLocks/>
                  </p:cNvSpPr>
                  <p:nvPr/>
                </p:nvSpPr>
                <p:spPr bwMode="auto">
                  <a:xfrm>
                    <a:off x="3901" y="3660"/>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1842" name="Freeform 6154"/>
                  <p:cNvSpPr>
                    <a:spLocks/>
                  </p:cNvSpPr>
                  <p:nvPr/>
                </p:nvSpPr>
                <p:spPr bwMode="auto">
                  <a:xfrm>
                    <a:off x="3902" y="3660"/>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843" name="Freeform 6155"/>
                  <p:cNvSpPr>
                    <a:spLocks/>
                  </p:cNvSpPr>
                  <p:nvPr/>
                </p:nvSpPr>
                <p:spPr bwMode="auto">
                  <a:xfrm>
                    <a:off x="3902" y="3660"/>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1844" name="Freeform 6156"/>
                  <p:cNvSpPr>
                    <a:spLocks/>
                  </p:cNvSpPr>
                  <p:nvPr/>
                </p:nvSpPr>
                <p:spPr bwMode="auto">
                  <a:xfrm>
                    <a:off x="3903" y="3660"/>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845" name="Freeform 6157"/>
                  <p:cNvSpPr>
                    <a:spLocks/>
                  </p:cNvSpPr>
                  <p:nvPr/>
                </p:nvSpPr>
                <p:spPr bwMode="auto">
                  <a:xfrm>
                    <a:off x="3903" y="3660"/>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1846" name="Freeform 6158"/>
                  <p:cNvSpPr>
                    <a:spLocks/>
                  </p:cNvSpPr>
                  <p:nvPr/>
                </p:nvSpPr>
                <p:spPr bwMode="auto">
                  <a:xfrm>
                    <a:off x="3904" y="3660"/>
                    <a:ext cx="1" cy="1"/>
                  </a:xfrm>
                  <a:custGeom>
                    <a:avLst/>
                    <a:gdLst>
                      <a:gd name="T0" fmla="*/ 0 w 4"/>
                      <a:gd name="T1" fmla="*/ 0 h 2"/>
                      <a:gd name="T2" fmla="*/ 3 w 4"/>
                      <a:gd name="T3" fmla="*/ 2 h 2"/>
                      <a:gd name="T4" fmla="*/ 4 w 4"/>
                      <a:gd name="T5" fmla="*/ 2 h 2"/>
                      <a:gd name="T6" fmla="*/ 0 60000 65536"/>
                      <a:gd name="T7" fmla="*/ 0 60000 65536"/>
                      <a:gd name="T8" fmla="*/ 0 60000 65536"/>
                      <a:gd name="T9" fmla="*/ 0 w 4"/>
                      <a:gd name="T10" fmla="*/ 0 h 2"/>
                      <a:gd name="T11" fmla="*/ 4 w 4"/>
                      <a:gd name="T12" fmla="*/ 2 h 2"/>
                    </a:gdLst>
                    <a:ahLst/>
                    <a:cxnLst>
                      <a:cxn ang="T6">
                        <a:pos x="T0" y="T1"/>
                      </a:cxn>
                      <a:cxn ang="T7">
                        <a:pos x="T2" y="T3"/>
                      </a:cxn>
                      <a:cxn ang="T8">
                        <a:pos x="T4" y="T5"/>
                      </a:cxn>
                    </a:cxnLst>
                    <a:rect l="T9" t="T10" r="T11" b="T12"/>
                    <a:pathLst>
                      <a:path w="4" h="2">
                        <a:moveTo>
                          <a:pt x="0" y="0"/>
                        </a:moveTo>
                        <a:lnTo>
                          <a:pt x="3" y="2"/>
                        </a:lnTo>
                        <a:lnTo>
                          <a:pt x="4" y="2"/>
                        </a:lnTo>
                      </a:path>
                    </a:pathLst>
                  </a:custGeom>
                  <a:noFill/>
                  <a:ln w="6350">
                    <a:solidFill>
                      <a:srgbClr val="0C0CFF"/>
                    </a:solidFill>
                    <a:prstDash val="solid"/>
                    <a:round/>
                    <a:headEnd/>
                    <a:tailEnd/>
                  </a:ln>
                </p:spPr>
                <p:txBody>
                  <a:bodyPr/>
                  <a:lstStyle/>
                  <a:p>
                    <a:endParaRPr lang="en-US"/>
                  </a:p>
                </p:txBody>
              </p:sp>
              <p:sp>
                <p:nvSpPr>
                  <p:cNvPr id="1847" name="Freeform 6159"/>
                  <p:cNvSpPr>
                    <a:spLocks/>
                  </p:cNvSpPr>
                  <p:nvPr/>
                </p:nvSpPr>
                <p:spPr bwMode="auto">
                  <a:xfrm>
                    <a:off x="3904" y="3661"/>
                    <a:ext cx="1" cy="1"/>
                  </a:xfrm>
                  <a:custGeom>
                    <a:avLst/>
                    <a:gdLst>
                      <a:gd name="T0" fmla="*/ 0 w 3"/>
                      <a:gd name="T1" fmla="*/ 0 h 2"/>
                      <a:gd name="T2" fmla="*/ 2 w 3"/>
                      <a:gd name="T3" fmla="*/ 2 h 2"/>
                      <a:gd name="T4" fmla="*/ 3 w 3"/>
                      <a:gd name="T5" fmla="*/ 2 h 2"/>
                      <a:gd name="T6" fmla="*/ 0 60000 65536"/>
                      <a:gd name="T7" fmla="*/ 0 60000 65536"/>
                      <a:gd name="T8" fmla="*/ 0 60000 65536"/>
                      <a:gd name="T9" fmla="*/ 0 w 3"/>
                      <a:gd name="T10" fmla="*/ 0 h 2"/>
                      <a:gd name="T11" fmla="*/ 3 w 3"/>
                      <a:gd name="T12" fmla="*/ 2 h 2"/>
                    </a:gdLst>
                    <a:ahLst/>
                    <a:cxnLst>
                      <a:cxn ang="T6">
                        <a:pos x="T0" y="T1"/>
                      </a:cxn>
                      <a:cxn ang="T7">
                        <a:pos x="T2" y="T3"/>
                      </a:cxn>
                      <a:cxn ang="T8">
                        <a:pos x="T4" y="T5"/>
                      </a:cxn>
                    </a:cxnLst>
                    <a:rect l="T9" t="T10" r="T11" b="T12"/>
                    <a:pathLst>
                      <a:path w="3" h="2">
                        <a:moveTo>
                          <a:pt x="0" y="0"/>
                        </a:moveTo>
                        <a:lnTo>
                          <a:pt x="2" y="2"/>
                        </a:lnTo>
                        <a:lnTo>
                          <a:pt x="3" y="2"/>
                        </a:lnTo>
                      </a:path>
                    </a:pathLst>
                  </a:custGeom>
                  <a:noFill/>
                  <a:ln w="6350">
                    <a:solidFill>
                      <a:srgbClr val="0C0CFF"/>
                    </a:solidFill>
                    <a:prstDash val="solid"/>
                    <a:round/>
                    <a:headEnd/>
                    <a:tailEnd/>
                  </a:ln>
                </p:spPr>
                <p:txBody>
                  <a:bodyPr/>
                  <a:lstStyle/>
                  <a:p>
                    <a:endParaRPr lang="en-US"/>
                  </a:p>
                </p:txBody>
              </p:sp>
              <p:sp>
                <p:nvSpPr>
                  <p:cNvPr id="1848" name="Freeform 6160"/>
                  <p:cNvSpPr>
                    <a:spLocks/>
                  </p:cNvSpPr>
                  <p:nvPr/>
                </p:nvSpPr>
                <p:spPr bwMode="auto">
                  <a:xfrm>
                    <a:off x="3905" y="3661"/>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1849" name="Freeform 6161"/>
                  <p:cNvSpPr>
                    <a:spLocks/>
                  </p:cNvSpPr>
                  <p:nvPr/>
                </p:nvSpPr>
                <p:spPr bwMode="auto">
                  <a:xfrm>
                    <a:off x="3905" y="3661"/>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1850" name="Freeform 6162"/>
                  <p:cNvSpPr>
                    <a:spLocks/>
                  </p:cNvSpPr>
                  <p:nvPr/>
                </p:nvSpPr>
                <p:spPr bwMode="auto">
                  <a:xfrm>
                    <a:off x="3905" y="3661"/>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1851" name="Freeform 6163"/>
                  <p:cNvSpPr>
                    <a:spLocks/>
                  </p:cNvSpPr>
                  <p:nvPr/>
                </p:nvSpPr>
                <p:spPr bwMode="auto">
                  <a:xfrm>
                    <a:off x="3906" y="3661"/>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852" name="Freeform 6164"/>
                  <p:cNvSpPr>
                    <a:spLocks/>
                  </p:cNvSpPr>
                  <p:nvPr/>
                </p:nvSpPr>
                <p:spPr bwMode="auto">
                  <a:xfrm>
                    <a:off x="3906" y="3661"/>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1853" name="Freeform 6165"/>
                  <p:cNvSpPr>
                    <a:spLocks/>
                  </p:cNvSpPr>
                  <p:nvPr/>
                </p:nvSpPr>
                <p:spPr bwMode="auto">
                  <a:xfrm>
                    <a:off x="3907" y="3661"/>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854" name="Freeform 6166"/>
                  <p:cNvSpPr>
                    <a:spLocks/>
                  </p:cNvSpPr>
                  <p:nvPr/>
                </p:nvSpPr>
                <p:spPr bwMode="auto">
                  <a:xfrm>
                    <a:off x="3907" y="3661"/>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1855" name="Freeform 6167"/>
                  <p:cNvSpPr>
                    <a:spLocks/>
                  </p:cNvSpPr>
                  <p:nvPr/>
                </p:nvSpPr>
                <p:spPr bwMode="auto">
                  <a:xfrm>
                    <a:off x="3908" y="3661"/>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856" name="Freeform 6168"/>
                  <p:cNvSpPr>
                    <a:spLocks/>
                  </p:cNvSpPr>
                  <p:nvPr/>
                </p:nvSpPr>
                <p:spPr bwMode="auto">
                  <a:xfrm>
                    <a:off x="3908" y="3661"/>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1857" name="Freeform 6169"/>
                  <p:cNvSpPr>
                    <a:spLocks/>
                  </p:cNvSpPr>
                  <p:nvPr/>
                </p:nvSpPr>
                <p:spPr bwMode="auto">
                  <a:xfrm>
                    <a:off x="3909" y="3661"/>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1858" name="Freeform 6170"/>
                  <p:cNvSpPr>
                    <a:spLocks/>
                  </p:cNvSpPr>
                  <p:nvPr/>
                </p:nvSpPr>
                <p:spPr bwMode="auto">
                  <a:xfrm>
                    <a:off x="3909" y="3661"/>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1859" name="Freeform 6171"/>
                  <p:cNvSpPr>
                    <a:spLocks/>
                  </p:cNvSpPr>
                  <p:nvPr/>
                </p:nvSpPr>
                <p:spPr bwMode="auto">
                  <a:xfrm>
                    <a:off x="3910" y="3661"/>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860" name="Freeform 6172"/>
                  <p:cNvSpPr>
                    <a:spLocks/>
                  </p:cNvSpPr>
                  <p:nvPr/>
                </p:nvSpPr>
                <p:spPr bwMode="auto">
                  <a:xfrm>
                    <a:off x="3910" y="3661"/>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1861" name="Freeform 6173"/>
                  <p:cNvSpPr>
                    <a:spLocks/>
                  </p:cNvSpPr>
                  <p:nvPr/>
                </p:nvSpPr>
                <p:spPr bwMode="auto">
                  <a:xfrm>
                    <a:off x="3910" y="3661"/>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862" name="Freeform 6174"/>
                  <p:cNvSpPr>
                    <a:spLocks/>
                  </p:cNvSpPr>
                  <p:nvPr/>
                </p:nvSpPr>
                <p:spPr bwMode="auto">
                  <a:xfrm>
                    <a:off x="3911" y="3661"/>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1863" name="Freeform 6175"/>
                  <p:cNvSpPr>
                    <a:spLocks/>
                  </p:cNvSpPr>
                  <p:nvPr/>
                </p:nvSpPr>
                <p:spPr bwMode="auto">
                  <a:xfrm>
                    <a:off x="3911" y="3661"/>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864" name="Freeform 6176"/>
                  <p:cNvSpPr>
                    <a:spLocks/>
                  </p:cNvSpPr>
                  <p:nvPr/>
                </p:nvSpPr>
                <p:spPr bwMode="auto">
                  <a:xfrm>
                    <a:off x="3912" y="3661"/>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1865" name="Freeform 6177"/>
                  <p:cNvSpPr>
                    <a:spLocks/>
                  </p:cNvSpPr>
                  <p:nvPr/>
                </p:nvSpPr>
                <p:spPr bwMode="auto">
                  <a:xfrm>
                    <a:off x="3912" y="3661"/>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866" name="Freeform 6178"/>
                  <p:cNvSpPr>
                    <a:spLocks/>
                  </p:cNvSpPr>
                  <p:nvPr/>
                </p:nvSpPr>
                <p:spPr bwMode="auto">
                  <a:xfrm>
                    <a:off x="3913" y="3661"/>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1867" name="Freeform 6179"/>
                  <p:cNvSpPr>
                    <a:spLocks/>
                  </p:cNvSpPr>
                  <p:nvPr/>
                </p:nvSpPr>
                <p:spPr bwMode="auto">
                  <a:xfrm>
                    <a:off x="3913" y="3660"/>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grpSp>
            <p:grpSp>
              <p:nvGrpSpPr>
                <p:cNvPr id="447" name="Group 6381"/>
                <p:cNvGrpSpPr>
                  <a:grpSpLocks/>
                </p:cNvGrpSpPr>
                <p:nvPr/>
              </p:nvGrpSpPr>
              <p:grpSpPr bwMode="auto">
                <a:xfrm>
                  <a:off x="3914" y="3659"/>
                  <a:ext cx="93" cy="4"/>
                  <a:chOff x="3914" y="3659"/>
                  <a:chExt cx="93" cy="4"/>
                </a:xfrm>
              </p:grpSpPr>
              <p:sp>
                <p:nvSpPr>
                  <p:cNvPr id="1468" name="Freeform 6181"/>
                  <p:cNvSpPr>
                    <a:spLocks/>
                  </p:cNvSpPr>
                  <p:nvPr/>
                </p:nvSpPr>
                <p:spPr bwMode="auto">
                  <a:xfrm>
                    <a:off x="3914" y="3660"/>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1469" name="Freeform 6182"/>
                  <p:cNvSpPr>
                    <a:spLocks/>
                  </p:cNvSpPr>
                  <p:nvPr/>
                </p:nvSpPr>
                <p:spPr bwMode="auto">
                  <a:xfrm>
                    <a:off x="3914" y="3660"/>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470" name="Freeform 6183"/>
                  <p:cNvSpPr>
                    <a:spLocks/>
                  </p:cNvSpPr>
                  <p:nvPr/>
                </p:nvSpPr>
                <p:spPr bwMode="auto">
                  <a:xfrm>
                    <a:off x="3915" y="3660"/>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1471" name="Freeform 6184"/>
                  <p:cNvSpPr>
                    <a:spLocks/>
                  </p:cNvSpPr>
                  <p:nvPr/>
                </p:nvSpPr>
                <p:spPr bwMode="auto">
                  <a:xfrm>
                    <a:off x="3915" y="3660"/>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1472" name="Freeform 6185"/>
                  <p:cNvSpPr>
                    <a:spLocks/>
                  </p:cNvSpPr>
                  <p:nvPr/>
                </p:nvSpPr>
                <p:spPr bwMode="auto">
                  <a:xfrm>
                    <a:off x="3916" y="3660"/>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1473" name="Freeform 6186"/>
                  <p:cNvSpPr>
                    <a:spLocks/>
                  </p:cNvSpPr>
                  <p:nvPr/>
                </p:nvSpPr>
                <p:spPr bwMode="auto">
                  <a:xfrm>
                    <a:off x="3916" y="3660"/>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474" name="Freeform 6187"/>
                  <p:cNvSpPr>
                    <a:spLocks/>
                  </p:cNvSpPr>
                  <p:nvPr/>
                </p:nvSpPr>
                <p:spPr bwMode="auto">
                  <a:xfrm>
                    <a:off x="3917" y="3660"/>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1475" name="Freeform 6188"/>
                  <p:cNvSpPr>
                    <a:spLocks/>
                  </p:cNvSpPr>
                  <p:nvPr/>
                </p:nvSpPr>
                <p:spPr bwMode="auto">
                  <a:xfrm>
                    <a:off x="3917" y="3660"/>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1476" name="Freeform 6189"/>
                  <p:cNvSpPr>
                    <a:spLocks/>
                  </p:cNvSpPr>
                  <p:nvPr/>
                </p:nvSpPr>
                <p:spPr bwMode="auto">
                  <a:xfrm>
                    <a:off x="3918" y="3660"/>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1477" name="Freeform 6190"/>
                  <p:cNvSpPr>
                    <a:spLocks/>
                  </p:cNvSpPr>
                  <p:nvPr/>
                </p:nvSpPr>
                <p:spPr bwMode="auto">
                  <a:xfrm>
                    <a:off x="3918" y="3660"/>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478" name="Freeform 6191"/>
                  <p:cNvSpPr>
                    <a:spLocks/>
                  </p:cNvSpPr>
                  <p:nvPr/>
                </p:nvSpPr>
                <p:spPr bwMode="auto">
                  <a:xfrm>
                    <a:off x="3919" y="3660"/>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1479" name="Freeform 6192"/>
                  <p:cNvSpPr>
                    <a:spLocks/>
                  </p:cNvSpPr>
                  <p:nvPr/>
                </p:nvSpPr>
                <p:spPr bwMode="auto">
                  <a:xfrm>
                    <a:off x="3919" y="3660"/>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1480" name="Freeform 6193"/>
                  <p:cNvSpPr>
                    <a:spLocks/>
                  </p:cNvSpPr>
                  <p:nvPr/>
                </p:nvSpPr>
                <p:spPr bwMode="auto">
                  <a:xfrm>
                    <a:off x="3919" y="3661"/>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481" name="Freeform 6194"/>
                  <p:cNvSpPr>
                    <a:spLocks/>
                  </p:cNvSpPr>
                  <p:nvPr/>
                </p:nvSpPr>
                <p:spPr bwMode="auto">
                  <a:xfrm>
                    <a:off x="3920" y="3661"/>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1482" name="Freeform 6195"/>
                  <p:cNvSpPr>
                    <a:spLocks/>
                  </p:cNvSpPr>
                  <p:nvPr/>
                </p:nvSpPr>
                <p:spPr bwMode="auto">
                  <a:xfrm>
                    <a:off x="3920" y="3660"/>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1483" name="Freeform 6196"/>
                  <p:cNvSpPr>
                    <a:spLocks/>
                  </p:cNvSpPr>
                  <p:nvPr/>
                </p:nvSpPr>
                <p:spPr bwMode="auto">
                  <a:xfrm>
                    <a:off x="3921" y="3660"/>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1484" name="Freeform 6197"/>
                  <p:cNvSpPr>
                    <a:spLocks/>
                  </p:cNvSpPr>
                  <p:nvPr/>
                </p:nvSpPr>
                <p:spPr bwMode="auto">
                  <a:xfrm>
                    <a:off x="3921" y="3660"/>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1485" name="Freeform 6198"/>
                  <p:cNvSpPr>
                    <a:spLocks/>
                  </p:cNvSpPr>
                  <p:nvPr/>
                </p:nvSpPr>
                <p:spPr bwMode="auto">
                  <a:xfrm>
                    <a:off x="3922" y="3661"/>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1486" name="Freeform 6199"/>
                  <p:cNvSpPr>
                    <a:spLocks/>
                  </p:cNvSpPr>
                  <p:nvPr/>
                </p:nvSpPr>
                <p:spPr bwMode="auto">
                  <a:xfrm>
                    <a:off x="3922" y="3661"/>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487" name="Freeform 6200"/>
                  <p:cNvSpPr>
                    <a:spLocks/>
                  </p:cNvSpPr>
                  <p:nvPr/>
                </p:nvSpPr>
                <p:spPr bwMode="auto">
                  <a:xfrm>
                    <a:off x="3923" y="3661"/>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1488" name="Freeform 6201"/>
                  <p:cNvSpPr>
                    <a:spLocks/>
                  </p:cNvSpPr>
                  <p:nvPr/>
                </p:nvSpPr>
                <p:spPr bwMode="auto">
                  <a:xfrm>
                    <a:off x="3923" y="3661"/>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1489" name="Freeform 6202"/>
                  <p:cNvSpPr>
                    <a:spLocks/>
                  </p:cNvSpPr>
                  <p:nvPr/>
                </p:nvSpPr>
                <p:spPr bwMode="auto">
                  <a:xfrm>
                    <a:off x="3924" y="3661"/>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1490" name="Freeform 6203"/>
                  <p:cNvSpPr>
                    <a:spLocks/>
                  </p:cNvSpPr>
                  <p:nvPr/>
                </p:nvSpPr>
                <p:spPr bwMode="auto">
                  <a:xfrm>
                    <a:off x="3924" y="3661"/>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491" name="Freeform 6204"/>
                  <p:cNvSpPr>
                    <a:spLocks/>
                  </p:cNvSpPr>
                  <p:nvPr/>
                </p:nvSpPr>
                <p:spPr bwMode="auto">
                  <a:xfrm>
                    <a:off x="3924" y="3661"/>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1492" name="Freeform 6205"/>
                  <p:cNvSpPr>
                    <a:spLocks/>
                  </p:cNvSpPr>
                  <p:nvPr/>
                </p:nvSpPr>
                <p:spPr bwMode="auto">
                  <a:xfrm>
                    <a:off x="3925" y="3661"/>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1493" name="Freeform 6206"/>
                  <p:cNvSpPr>
                    <a:spLocks/>
                  </p:cNvSpPr>
                  <p:nvPr/>
                </p:nvSpPr>
                <p:spPr bwMode="auto">
                  <a:xfrm>
                    <a:off x="3925" y="3660"/>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1494" name="Freeform 6207"/>
                  <p:cNvSpPr>
                    <a:spLocks/>
                  </p:cNvSpPr>
                  <p:nvPr/>
                </p:nvSpPr>
                <p:spPr bwMode="auto">
                  <a:xfrm>
                    <a:off x="3926" y="3660"/>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495" name="Freeform 6208"/>
                  <p:cNvSpPr>
                    <a:spLocks/>
                  </p:cNvSpPr>
                  <p:nvPr/>
                </p:nvSpPr>
                <p:spPr bwMode="auto">
                  <a:xfrm>
                    <a:off x="3926" y="3660"/>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1496" name="Freeform 6209"/>
                  <p:cNvSpPr>
                    <a:spLocks/>
                  </p:cNvSpPr>
                  <p:nvPr/>
                </p:nvSpPr>
                <p:spPr bwMode="auto">
                  <a:xfrm>
                    <a:off x="3927" y="3660"/>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1497" name="Freeform 6210"/>
                  <p:cNvSpPr>
                    <a:spLocks/>
                  </p:cNvSpPr>
                  <p:nvPr/>
                </p:nvSpPr>
                <p:spPr bwMode="auto">
                  <a:xfrm>
                    <a:off x="3927" y="3661"/>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1498" name="Freeform 6211"/>
                  <p:cNvSpPr>
                    <a:spLocks/>
                  </p:cNvSpPr>
                  <p:nvPr/>
                </p:nvSpPr>
                <p:spPr bwMode="auto">
                  <a:xfrm>
                    <a:off x="3928" y="3661"/>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499" name="Freeform 6212"/>
                  <p:cNvSpPr>
                    <a:spLocks/>
                  </p:cNvSpPr>
                  <p:nvPr/>
                </p:nvSpPr>
                <p:spPr bwMode="auto">
                  <a:xfrm>
                    <a:off x="3928" y="3661"/>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1500" name="Freeform 6213"/>
                  <p:cNvSpPr>
                    <a:spLocks/>
                  </p:cNvSpPr>
                  <p:nvPr/>
                </p:nvSpPr>
                <p:spPr bwMode="auto">
                  <a:xfrm>
                    <a:off x="3929" y="3661"/>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501" name="Freeform 6214"/>
                  <p:cNvSpPr>
                    <a:spLocks/>
                  </p:cNvSpPr>
                  <p:nvPr/>
                </p:nvSpPr>
                <p:spPr bwMode="auto">
                  <a:xfrm>
                    <a:off x="3929" y="3661"/>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1502" name="Freeform 6215"/>
                  <p:cNvSpPr>
                    <a:spLocks/>
                  </p:cNvSpPr>
                  <p:nvPr/>
                </p:nvSpPr>
                <p:spPr bwMode="auto">
                  <a:xfrm>
                    <a:off x="3930" y="3661"/>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1503" name="Freeform 6216"/>
                  <p:cNvSpPr>
                    <a:spLocks/>
                  </p:cNvSpPr>
                  <p:nvPr/>
                </p:nvSpPr>
                <p:spPr bwMode="auto">
                  <a:xfrm>
                    <a:off x="3930" y="3661"/>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1504" name="Freeform 6217"/>
                  <p:cNvSpPr>
                    <a:spLocks/>
                  </p:cNvSpPr>
                  <p:nvPr/>
                </p:nvSpPr>
                <p:spPr bwMode="auto">
                  <a:xfrm>
                    <a:off x="3930" y="3661"/>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505" name="Freeform 6218"/>
                  <p:cNvSpPr>
                    <a:spLocks/>
                  </p:cNvSpPr>
                  <p:nvPr/>
                </p:nvSpPr>
                <p:spPr bwMode="auto">
                  <a:xfrm>
                    <a:off x="3931" y="3661"/>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1506" name="Freeform 6219"/>
                  <p:cNvSpPr>
                    <a:spLocks/>
                  </p:cNvSpPr>
                  <p:nvPr/>
                </p:nvSpPr>
                <p:spPr bwMode="auto">
                  <a:xfrm>
                    <a:off x="3931" y="3661"/>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1507" name="Freeform 6220"/>
                  <p:cNvSpPr>
                    <a:spLocks/>
                  </p:cNvSpPr>
                  <p:nvPr/>
                </p:nvSpPr>
                <p:spPr bwMode="auto">
                  <a:xfrm>
                    <a:off x="3932" y="3661"/>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508" name="Freeform 6221"/>
                  <p:cNvSpPr>
                    <a:spLocks/>
                  </p:cNvSpPr>
                  <p:nvPr/>
                </p:nvSpPr>
                <p:spPr bwMode="auto">
                  <a:xfrm>
                    <a:off x="3932" y="3661"/>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1509" name="Freeform 6222"/>
                  <p:cNvSpPr>
                    <a:spLocks/>
                  </p:cNvSpPr>
                  <p:nvPr/>
                </p:nvSpPr>
                <p:spPr bwMode="auto">
                  <a:xfrm>
                    <a:off x="3933" y="3661"/>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510" name="Freeform 6223"/>
                  <p:cNvSpPr>
                    <a:spLocks/>
                  </p:cNvSpPr>
                  <p:nvPr/>
                </p:nvSpPr>
                <p:spPr bwMode="auto">
                  <a:xfrm>
                    <a:off x="3933" y="3661"/>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1511" name="Freeform 6224"/>
                  <p:cNvSpPr>
                    <a:spLocks/>
                  </p:cNvSpPr>
                  <p:nvPr/>
                </p:nvSpPr>
                <p:spPr bwMode="auto">
                  <a:xfrm>
                    <a:off x="3934" y="3661"/>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1512" name="Freeform 6225"/>
                  <p:cNvSpPr>
                    <a:spLocks/>
                  </p:cNvSpPr>
                  <p:nvPr/>
                </p:nvSpPr>
                <p:spPr bwMode="auto">
                  <a:xfrm>
                    <a:off x="3934" y="3661"/>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1513" name="Freeform 6226"/>
                  <p:cNvSpPr>
                    <a:spLocks/>
                  </p:cNvSpPr>
                  <p:nvPr/>
                </p:nvSpPr>
                <p:spPr bwMode="auto">
                  <a:xfrm>
                    <a:off x="3935" y="3661"/>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514" name="Freeform 6227"/>
                  <p:cNvSpPr>
                    <a:spLocks/>
                  </p:cNvSpPr>
                  <p:nvPr/>
                </p:nvSpPr>
                <p:spPr bwMode="auto">
                  <a:xfrm>
                    <a:off x="3935" y="3661"/>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1515" name="Freeform 6228"/>
                  <p:cNvSpPr>
                    <a:spLocks/>
                  </p:cNvSpPr>
                  <p:nvPr/>
                </p:nvSpPr>
                <p:spPr bwMode="auto">
                  <a:xfrm>
                    <a:off x="3935" y="3661"/>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1516" name="Freeform 6229"/>
                  <p:cNvSpPr>
                    <a:spLocks/>
                  </p:cNvSpPr>
                  <p:nvPr/>
                </p:nvSpPr>
                <p:spPr bwMode="auto">
                  <a:xfrm>
                    <a:off x="3936" y="3661"/>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1517" name="Freeform 6230"/>
                  <p:cNvSpPr>
                    <a:spLocks/>
                  </p:cNvSpPr>
                  <p:nvPr/>
                </p:nvSpPr>
                <p:spPr bwMode="auto">
                  <a:xfrm>
                    <a:off x="3936" y="3661"/>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1518" name="Freeform 6231"/>
                  <p:cNvSpPr>
                    <a:spLocks/>
                  </p:cNvSpPr>
                  <p:nvPr/>
                </p:nvSpPr>
                <p:spPr bwMode="auto">
                  <a:xfrm>
                    <a:off x="3937" y="3662"/>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1519" name="Freeform 6232"/>
                  <p:cNvSpPr>
                    <a:spLocks/>
                  </p:cNvSpPr>
                  <p:nvPr/>
                </p:nvSpPr>
                <p:spPr bwMode="auto">
                  <a:xfrm>
                    <a:off x="3937" y="3662"/>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1520" name="Freeform 6233"/>
                  <p:cNvSpPr>
                    <a:spLocks/>
                  </p:cNvSpPr>
                  <p:nvPr/>
                </p:nvSpPr>
                <p:spPr bwMode="auto">
                  <a:xfrm>
                    <a:off x="3938" y="3662"/>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1521" name="Freeform 6234"/>
                  <p:cNvSpPr>
                    <a:spLocks/>
                  </p:cNvSpPr>
                  <p:nvPr/>
                </p:nvSpPr>
                <p:spPr bwMode="auto">
                  <a:xfrm>
                    <a:off x="3938" y="3662"/>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522" name="Freeform 6235"/>
                  <p:cNvSpPr>
                    <a:spLocks/>
                  </p:cNvSpPr>
                  <p:nvPr/>
                </p:nvSpPr>
                <p:spPr bwMode="auto">
                  <a:xfrm>
                    <a:off x="3939" y="3662"/>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1523" name="Freeform 6236"/>
                  <p:cNvSpPr>
                    <a:spLocks/>
                  </p:cNvSpPr>
                  <p:nvPr/>
                </p:nvSpPr>
                <p:spPr bwMode="auto">
                  <a:xfrm>
                    <a:off x="3939" y="3662"/>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524" name="Freeform 6237"/>
                  <p:cNvSpPr>
                    <a:spLocks/>
                  </p:cNvSpPr>
                  <p:nvPr/>
                </p:nvSpPr>
                <p:spPr bwMode="auto">
                  <a:xfrm>
                    <a:off x="3940" y="3662"/>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1525" name="Freeform 6238"/>
                  <p:cNvSpPr>
                    <a:spLocks/>
                  </p:cNvSpPr>
                  <p:nvPr/>
                </p:nvSpPr>
                <p:spPr bwMode="auto">
                  <a:xfrm>
                    <a:off x="3940" y="3662"/>
                    <a:ext cx="1" cy="1"/>
                  </a:xfrm>
                  <a:custGeom>
                    <a:avLst/>
                    <a:gdLst>
                      <a:gd name="T0" fmla="*/ 0 w 4"/>
                      <a:gd name="T1" fmla="*/ 0 h 2"/>
                      <a:gd name="T2" fmla="*/ 3 w 4"/>
                      <a:gd name="T3" fmla="*/ 2 h 2"/>
                      <a:gd name="T4" fmla="*/ 4 w 4"/>
                      <a:gd name="T5" fmla="*/ 2 h 2"/>
                      <a:gd name="T6" fmla="*/ 0 60000 65536"/>
                      <a:gd name="T7" fmla="*/ 0 60000 65536"/>
                      <a:gd name="T8" fmla="*/ 0 60000 65536"/>
                      <a:gd name="T9" fmla="*/ 0 w 4"/>
                      <a:gd name="T10" fmla="*/ 0 h 2"/>
                      <a:gd name="T11" fmla="*/ 4 w 4"/>
                      <a:gd name="T12" fmla="*/ 2 h 2"/>
                    </a:gdLst>
                    <a:ahLst/>
                    <a:cxnLst>
                      <a:cxn ang="T6">
                        <a:pos x="T0" y="T1"/>
                      </a:cxn>
                      <a:cxn ang="T7">
                        <a:pos x="T2" y="T3"/>
                      </a:cxn>
                      <a:cxn ang="T8">
                        <a:pos x="T4" y="T5"/>
                      </a:cxn>
                    </a:cxnLst>
                    <a:rect l="T9" t="T10" r="T11" b="T12"/>
                    <a:pathLst>
                      <a:path w="4" h="2">
                        <a:moveTo>
                          <a:pt x="0" y="0"/>
                        </a:moveTo>
                        <a:lnTo>
                          <a:pt x="3" y="2"/>
                        </a:lnTo>
                        <a:lnTo>
                          <a:pt x="4" y="2"/>
                        </a:lnTo>
                      </a:path>
                    </a:pathLst>
                  </a:custGeom>
                  <a:noFill/>
                  <a:ln w="6350">
                    <a:solidFill>
                      <a:srgbClr val="0C0CFF"/>
                    </a:solidFill>
                    <a:prstDash val="solid"/>
                    <a:round/>
                    <a:headEnd/>
                    <a:tailEnd/>
                  </a:ln>
                </p:spPr>
                <p:txBody>
                  <a:bodyPr/>
                  <a:lstStyle/>
                  <a:p>
                    <a:endParaRPr lang="en-US"/>
                  </a:p>
                </p:txBody>
              </p:sp>
              <p:sp>
                <p:nvSpPr>
                  <p:cNvPr id="1526" name="Freeform 6239"/>
                  <p:cNvSpPr>
                    <a:spLocks/>
                  </p:cNvSpPr>
                  <p:nvPr/>
                </p:nvSpPr>
                <p:spPr bwMode="auto">
                  <a:xfrm>
                    <a:off x="3941" y="3662"/>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1527" name="Freeform 6240"/>
                  <p:cNvSpPr>
                    <a:spLocks/>
                  </p:cNvSpPr>
                  <p:nvPr/>
                </p:nvSpPr>
                <p:spPr bwMode="auto">
                  <a:xfrm>
                    <a:off x="3941" y="3662"/>
                    <a:ext cx="1" cy="1"/>
                  </a:xfrm>
                  <a:custGeom>
                    <a:avLst/>
                    <a:gdLst>
                      <a:gd name="T0" fmla="*/ 0 w 4"/>
                      <a:gd name="T1" fmla="*/ 2 h 2"/>
                      <a:gd name="T2" fmla="*/ 3 w 4"/>
                      <a:gd name="T3" fmla="*/ 0 h 2"/>
                      <a:gd name="T4" fmla="*/ 4 w 4"/>
                      <a:gd name="T5" fmla="*/ 0 h 2"/>
                      <a:gd name="T6" fmla="*/ 0 60000 65536"/>
                      <a:gd name="T7" fmla="*/ 0 60000 65536"/>
                      <a:gd name="T8" fmla="*/ 0 60000 65536"/>
                      <a:gd name="T9" fmla="*/ 0 w 4"/>
                      <a:gd name="T10" fmla="*/ 0 h 2"/>
                      <a:gd name="T11" fmla="*/ 4 w 4"/>
                      <a:gd name="T12" fmla="*/ 2 h 2"/>
                    </a:gdLst>
                    <a:ahLst/>
                    <a:cxnLst>
                      <a:cxn ang="T6">
                        <a:pos x="T0" y="T1"/>
                      </a:cxn>
                      <a:cxn ang="T7">
                        <a:pos x="T2" y="T3"/>
                      </a:cxn>
                      <a:cxn ang="T8">
                        <a:pos x="T4" y="T5"/>
                      </a:cxn>
                    </a:cxnLst>
                    <a:rect l="T9" t="T10" r="T11" b="T12"/>
                    <a:pathLst>
                      <a:path w="4" h="2">
                        <a:moveTo>
                          <a:pt x="0" y="2"/>
                        </a:moveTo>
                        <a:lnTo>
                          <a:pt x="3" y="0"/>
                        </a:lnTo>
                        <a:lnTo>
                          <a:pt x="4" y="0"/>
                        </a:lnTo>
                      </a:path>
                    </a:pathLst>
                  </a:custGeom>
                  <a:noFill/>
                  <a:ln w="6350">
                    <a:solidFill>
                      <a:srgbClr val="0C0CFF"/>
                    </a:solidFill>
                    <a:prstDash val="solid"/>
                    <a:round/>
                    <a:headEnd/>
                    <a:tailEnd/>
                  </a:ln>
                </p:spPr>
                <p:txBody>
                  <a:bodyPr/>
                  <a:lstStyle/>
                  <a:p>
                    <a:endParaRPr lang="en-US"/>
                  </a:p>
                </p:txBody>
              </p:sp>
              <p:sp>
                <p:nvSpPr>
                  <p:cNvPr id="1528" name="Freeform 6241"/>
                  <p:cNvSpPr>
                    <a:spLocks/>
                  </p:cNvSpPr>
                  <p:nvPr/>
                </p:nvSpPr>
                <p:spPr bwMode="auto">
                  <a:xfrm>
                    <a:off x="3942" y="3662"/>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1529" name="Freeform 6242"/>
                  <p:cNvSpPr>
                    <a:spLocks/>
                  </p:cNvSpPr>
                  <p:nvPr/>
                </p:nvSpPr>
                <p:spPr bwMode="auto">
                  <a:xfrm>
                    <a:off x="3942" y="3662"/>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530" name="Freeform 6243"/>
                  <p:cNvSpPr>
                    <a:spLocks/>
                  </p:cNvSpPr>
                  <p:nvPr/>
                </p:nvSpPr>
                <p:spPr bwMode="auto">
                  <a:xfrm>
                    <a:off x="3943" y="3662"/>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1531" name="Freeform 6244"/>
                  <p:cNvSpPr>
                    <a:spLocks/>
                  </p:cNvSpPr>
                  <p:nvPr/>
                </p:nvSpPr>
                <p:spPr bwMode="auto">
                  <a:xfrm>
                    <a:off x="3943" y="3662"/>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532" name="Freeform 6245"/>
                  <p:cNvSpPr>
                    <a:spLocks/>
                  </p:cNvSpPr>
                  <p:nvPr/>
                </p:nvSpPr>
                <p:spPr bwMode="auto">
                  <a:xfrm>
                    <a:off x="3943" y="3662"/>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1533" name="Freeform 6246"/>
                  <p:cNvSpPr>
                    <a:spLocks/>
                  </p:cNvSpPr>
                  <p:nvPr/>
                </p:nvSpPr>
                <p:spPr bwMode="auto">
                  <a:xfrm>
                    <a:off x="3944" y="3662"/>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1534" name="Freeform 6247"/>
                  <p:cNvSpPr>
                    <a:spLocks/>
                  </p:cNvSpPr>
                  <p:nvPr/>
                </p:nvSpPr>
                <p:spPr bwMode="auto">
                  <a:xfrm>
                    <a:off x="3944" y="3662"/>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1535" name="Freeform 6248"/>
                  <p:cNvSpPr>
                    <a:spLocks/>
                  </p:cNvSpPr>
                  <p:nvPr/>
                </p:nvSpPr>
                <p:spPr bwMode="auto">
                  <a:xfrm>
                    <a:off x="3945" y="3662"/>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1536" name="Freeform 6249"/>
                  <p:cNvSpPr>
                    <a:spLocks/>
                  </p:cNvSpPr>
                  <p:nvPr/>
                </p:nvSpPr>
                <p:spPr bwMode="auto">
                  <a:xfrm>
                    <a:off x="3945" y="3662"/>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1537" name="Freeform 6250"/>
                  <p:cNvSpPr>
                    <a:spLocks/>
                  </p:cNvSpPr>
                  <p:nvPr/>
                </p:nvSpPr>
                <p:spPr bwMode="auto">
                  <a:xfrm>
                    <a:off x="3946" y="3662"/>
                    <a:ext cx="1" cy="1"/>
                  </a:xfrm>
                  <a:custGeom>
                    <a:avLst/>
                    <a:gdLst>
                      <a:gd name="T0" fmla="*/ 0 w 4"/>
                      <a:gd name="T1" fmla="*/ 2 h 2"/>
                      <a:gd name="T2" fmla="*/ 3 w 4"/>
                      <a:gd name="T3" fmla="*/ 0 h 2"/>
                      <a:gd name="T4" fmla="*/ 4 w 4"/>
                      <a:gd name="T5" fmla="*/ 0 h 2"/>
                      <a:gd name="T6" fmla="*/ 0 60000 65536"/>
                      <a:gd name="T7" fmla="*/ 0 60000 65536"/>
                      <a:gd name="T8" fmla="*/ 0 60000 65536"/>
                      <a:gd name="T9" fmla="*/ 0 w 4"/>
                      <a:gd name="T10" fmla="*/ 0 h 2"/>
                      <a:gd name="T11" fmla="*/ 4 w 4"/>
                      <a:gd name="T12" fmla="*/ 2 h 2"/>
                    </a:gdLst>
                    <a:ahLst/>
                    <a:cxnLst>
                      <a:cxn ang="T6">
                        <a:pos x="T0" y="T1"/>
                      </a:cxn>
                      <a:cxn ang="T7">
                        <a:pos x="T2" y="T3"/>
                      </a:cxn>
                      <a:cxn ang="T8">
                        <a:pos x="T4" y="T5"/>
                      </a:cxn>
                    </a:cxnLst>
                    <a:rect l="T9" t="T10" r="T11" b="T12"/>
                    <a:pathLst>
                      <a:path w="4" h="2">
                        <a:moveTo>
                          <a:pt x="0" y="2"/>
                        </a:moveTo>
                        <a:lnTo>
                          <a:pt x="3" y="0"/>
                        </a:lnTo>
                        <a:lnTo>
                          <a:pt x="4" y="0"/>
                        </a:lnTo>
                      </a:path>
                    </a:pathLst>
                  </a:custGeom>
                  <a:noFill/>
                  <a:ln w="6350">
                    <a:solidFill>
                      <a:srgbClr val="0C0CFF"/>
                    </a:solidFill>
                    <a:prstDash val="solid"/>
                    <a:round/>
                    <a:headEnd/>
                    <a:tailEnd/>
                  </a:ln>
                </p:spPr>
                <p:txBody>
                  <a:bodyPr/>
                  <a:lstStyle/>
                  <a:p>
                    <a:endParaRPr lang="en-US"/>
                  </a:p>
                </p:txBody>
              </p:sp>
              <p:sp>
                <p:nvSpPr>
                  <p:cNvPr id="1538" name="Freeform 6251"/>
                  <p:cNvSpPr>
                    <a:spLocks/>
                  </p:cNvSpPr>
                  <p:nvPr/>
                </p:nvSpPr>
                <p:spPr bwMode="auto">
                  <a:xfrm>
                    <a:off x="3946" y="3662"/>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1539" name="Freeform 6252"/>
                  <p:cNvSpPr>
                    <a:spLocks/>
                  </p:cNvSpPr>
                  <p:nvPr/>
                </p:nvSpPr>
                <p:spPr bwMode="auto">
                  <a:xfrm>
                    <a:off x="3947" y="3662"/>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1540" name="Freeform 6253"/>
                  <p:cNvSpPr>
                    <a:spLocks/>
                  </p:cNvSpPr>
                  <p:nvPr/>
                </p:nvSpPr>
                <p:spPr bwMode="auto">
                  <a:xfrm>
                    <a:off x="3947" y="3662"/>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541" name="Freeform 6254"/>
                  <p:cNvSpPr>
                    <a:spLocks/>
                  </p:cNvSpPr>
                  <p:nvPr/>
                </p:nvSpPr>
                <p:spPr bwMode="auto">
                  <a:xfrm>
                    <a:off x="3948" y="3662"/>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1542" name="Freeform 6255"/>
                  <p:cNvSpPr>
                    <a:spLocks/>
                  </p:cNvSpPr>
                  <p:nvPr/>
                </p:nvSpPr>
                <p:spPr bwMode="auto">
                  <a:xfrm>
                    <a:off x="3948" y="3662"/>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543" name="Freeform 6256"/>
                  <p:cNvSpPr>
                    <a:spLocks/>
                  </p:cNvSpPr>
                  <p:nvPr/>
                </p:nvSpPr>
                <p:spPr bwMode="auto">
                  <a:xfrm>
                    <a:off x="3949" y="3661"/>
                    <a:ext cx="1" cy="1"/>
                  </a:xfrm>
                  <a:custGeom>
                    <a:avLst/>
                    <a:gdLst>
                      <a:gd name="T0" fmla="*/ 0 w 3"/>
                      <a:gd name="T1" fmla="*/ 2 h 2"/>
                      <a:gd name="T2" fmla="*/ 2 w 3"/>
                      <a:gd name="T3" fmla="*/ 0 h 2"/>
                      <a:gd name="T4" fmla="*/ 3 w 3"/>
                      <a:gd name="T5" fmla="*/ 0 h 2"/>
                      <a:gd name="T6" fmla="*/ 0 60000 65536"/>
                      <a:gd name="T7" fmla="*/ 0 60000 65536"/>
                      <a:gd name="T8" fmla="*/ 0 60000 65536"/>
                      <a:gd name="T9" fmla="*/ 0 w 3"/>
                      <a:gd name="T10" fmla="*/ 0 h 2"/>
                      <a:gd name="T11" fmla="*/ 3 w 3"/>
                      <a:gd name="T12" fmla="*/ 2 h 2"/>
                    </a:gdLst>
                    <a:ahLst/>
                    <a:cxnLst>
                      <a:cxn ang="T6">
                        <a:pos x="T0" y="T1"/>
                      </a:cxn>
                      <a:cxn ang="T7">
                        <a:pos x="T2" y="T3"/>
                      </a:cxn>
                      <a:cxn ang="T8">
                        <a:pos x="T4" y="T5"/>
                      </a:cxn>
                    </a:cxnLst>
                    <a:rect l="T9" t="T10" r="T11" b="T12"/>
                    <a:pathLst>
                      <a:path w="3" h="2">
                        <a:moveTo>
                          <a:pt x="0" y="2"/>
                        </a:moveTo>
                        <a:lnTo>
                          <a:pt x="2" y="0"/>
                        </a:lnTo>
                        <a:lnTo>
                          <a:pt x="3" y="0"/>
                        </a:lnTo>
                      </a:path>
                    </a:pathLst>
                  </a:custGeom>
                  <a:noFill/>
                  <a:ln w="6350">
                    <a:solidFill>
                      <a:srgbClr val="0C0CFF"/>
                    </a:solidFill>
                    <a:prstDash val="solid"/>
                    <a:round/>
                    <a:headEnd/>
                    <a:tailEnd/>
                  </a:ln>
                </p:spPr>
                <p:txBody>
                  <a:bodyPr/>
                  <a:lstStyle/>
                  <a:p>
                    <a:endParaRPr lang="en-US"/>
                  </a:p>
                </p:txBody>
              </p:sp>
              <p:sp>
                <p:nvSpPr>
                  <p:cNvPr id="1544" name="Freeform 6257"/>
                  <p:cNvSpPr>
                    <a:spLocks/>
                  </p:cNvSpPr>
                  <p:nvPr/>
                </p:nvSpPr>
                <p:spPr bwMode="auto">
                  <a:xfrm>
                    <a:off x="3949" y="3661"/>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1545" name="Freeform 6258"/>
                  <p:cNvSpPr>
                    <a:spLocks/>
                  </p:cNvSpPr>
                  <p:nvPr/>
                </p:nvSpPr>
                <p:spPr bwMode="auto">
                  <a:xfrm>
                    <a:off x="3949" y="3661"/>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1546" name="Freeform 6259"/>
                  <p:cNvSpPr>
                    <a:spLocks/>
                  </p:cNvSpPr>
                  <p:nvPr/>
                </p:nvSpPr>
                <p:spPr bwMode="auto">
                  <a:xfrm>
                    <a:off x="3950" y="3661"/>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547" name="Freeform 6260"/>
                  <p:cNvSpPr>
                    <a:spLocks/>
                  </p:cNvSpPr>
                  <p:nvPr/>
                </p:nvSpPr>
                <p:spPr bwMode="auto">
                  <a:xfrm>
                    <a:off x="3950" y="3661"/>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1548" name="Freeform 6261"/>
                  <p:cNvSpPr>
                    <a:spLocks/>
                  </p:cNvSpPr>
                  <p:nvPr/>
                </p:nvSpPr>
                <p:spPr bwMode="auto">
                  <a:xfrm>
                    <a:off x="3951" y="3661"/>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549" name="Freeform 6262"/>
                  <p:cNvSpPr>
                    <a:spLocks/>
                  </p:cNvSpPr>
                  <p:nvPr/>
                </p:nvSpPr>
                <p:spPr bwMode="auto">
                  <a:xfrm>
                    <a:off x="3951" y="3661"/>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1550" name="Freeform 6263"/>
                  <p:cNvSpPr>
                    <a:spLocks/>
                  </p:cNvSpPr>
                  <p:nvPr/>
                </p:nvSpPr>
                <p:spPr bwMode="auto">
                  <a:xfrm>
                    <a:off x="3952" y="3661"/>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1551" name="Freeform 6264"/>
                  <p:cNvSpPr>
                    <a:spLocks/>
                  </p:cNvSpPr>
                  <p:nvPr/>
                </p:nvSpPr>
                <p:spPr bwMode="auto">
                  <a:xfrm>
                    <a:off x="3952" y="3661"/>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1552" name="Freeform 6265"/>
                  <p:cNvSpPr>
                    <a:spLocks/>
                  </p:cNvSpPr>
                  <p:nvPr/>
                </p:nvSpPr>
                <p:spPr bwMode="auto">
                  <a:xfrm>
                    <a:off x="3953" y="3661"/>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553" name="Freeform 6266"/>
                  <p:cNvSpPr>
                    <a:spLocks/>
                  </p:cNvSpPr>
                  <p:nvPr/>
                </p:nvSpPr>
                <p:spPr bwMode="auto">
                  <a:xfrm>
                    <a:off x="3953" y="3661"/>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1554" name="Freeform 6267"/>
                  <p:cNvSpPr>
                    <a:spLocks/>
                  </p:cNvSpPr>
                  <p:nvPr/>
                </p:nvSpPr>
                <p:spPr bwMode="auto">
                  <a:xfrm>
                    <a:off x="3954" y="3661"/>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555" name="Freeform 6268"/>
                  <p:cNvSpPr>
                    <a:spLocks/>
                  </p:cNvSpPr>
                  <p:nvPr/>
                </p:nvSpPr>
                <p:spPr bwMode="auto">
                  <a:xfrm>
                    <a:off x="3954" y="3661"/>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1556" name="Freeform 6269"/>
                  <p:cNvSpPr>
                    <a:spLocks/>
                  </p:cNvSpPr>
                  <p:nvPr/>
                </p:nvSpPr>
                <p:spPr bwMode="auto">
                  <a:xfrm>
                    <a:off x="3954" y="3661"/>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1557" name="Freeform 6270"/>
                  <p:cNvSpPr>
                    <a:spLocks/>
                  </p:cNvSpPr>
                  <p:nvPr/>
                </p:nvSpPr>
                <p:spPr bwMode="auto">
                  <a:xfrm>
                    <a:off x="3955" y="3661"/>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1558" name="Freeform 6271"/>
                  <p:cNvSpPr>
                    <a:spLocks/>
                  </p:cNvSpPr>
                  <p:nvPr/>
                </p:nvSpPr>
                <p:spPr bwMode="auto">
                  <a:xfrm>
                    <a:off x="3955" y="3661"/>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559" name="Freeform 6272"/>
                  <p:cNvSpPr>
                    <a:spLocks/>
                  </p:cNvSpPr>
                  <p:nvPr/>
                </p:nvSpPr>
                <p:spPr bwMode="auto">
                  <a:xfrm>
                    <a:off x="3956" y="3661"/>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1560" name="Freeform 6273"/>
                  <p:cNvSpPr>
                    <a:spLocks/>
                  </p:cNvSpPr>
                  <p:nvPr/>
                </p:nvSpPr>
                <p:spPr bwMode="auto">
                  <a:xfrm>
                    <a:off x="3956" y="3661"/>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561" name="Freeform 6274"/>
                  <p:cNvSpPr>
                    <a:spLocks/>
                  </p:cNvSpPr>
                  <p:nvPr/>
                </p:nvSpPr>
                <p:spPr bwMode="auto">
                  <a:xfrm>
                    <a:off x="3957" y="3661"/>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1562" name="Freeform 6275"/>
                  <p:cNvSpPr>
                    <a:spLocks/>
                  </p:cNvSpPr>
                  <p:nvPr/>
                </p:nvSpPr>
                <p:spPr bwMode="auto">
                  <a:xfrm>
                    <a:off x="3957" y="3661"/>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563" name="Freeform 6276"/>
                  <p:cNvSpPr>
                    <a:spLocks/>
                  </p:cNvSpPr>
                  <p:nvPr/>
                </p:nvSpPr>
                <p:spPr bwMode="auto">
                  <a:xfrm>
                    <a:off x="3958" y="3661"/>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1564" name="Freeform 6277"/>
                  <p:cNvSpPr>
                    <a:spLocks/>
                  </p:cNvSpPr>
                  <p:nvPr/>
                </p:nvSpPr>
                <p:spPr bwMode="auto">
                  <a:xfrm>
                    <a:off x="3958" y="3661"/>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565" name="Freeform 6278"/>
                  <p:cNvSpPr>
                    <a:spLocks/>
                  </p:cNvSpPr>
                  <p:nvPr/>
                </p:nvSpPr>
                <p:spPr bwMode="auto">
                  <a:xfrm>
                    <a:off x="3959" y="3661"/>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1566" name="Freeform 6279"/>
                  <p:cNvSpPr>
                    <a:spLocks/>
                  </p:cNvSpPr>
                  <p:nvPr/>
                </p:nvSpPr>
                <p:spPr bwMode="auto">
                  <a:xfrm>
                    <a:off x="3959" y="3661"/>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1567" name="Freeform 6280"/>
                  <p:cNvSpPr>
                    <a:spLocks/>
                  </p:cNvSpPr>
                  <p:nvPr/>
                </p:nvSpPr>
                <p:spPr bwMode="auto">
                  <a:xfrm>
                    <a:off x="3960" y="3661"/>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1568" name="Freeform 6281"/>
                  <p:cNvSpPr>
                    <a:spLocks/>
                  </p:cNvSpPr>
                  <p:nvPr/>
                </p:nvSpPr>
                <p:spPr bwMode="auto">
                  <a:xfrm>
                    <a:off x="3960" y="3661"/>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1569" name="Freeform 6282"/>
                  <p:cNvSpPr>
                    <a:spLocks/>
                  </p:cNvSpPr>
                  <p:nvPr/>
                </p:nvSpPr>
                <p:spPr bwMode="auto">
                  <a:xfrm>
                    <a:off x="3960" y="3661"/>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1570" name="Freeform 6283"/>
                  <p:cNvSpPr>
                    <a:spLocks/>
                  </p:cNvSpPr>
                  <p:nvPr/>
                </p:nvSpPr>
                <p:spPr bwMode="auto">
                  <a:xfrm>
                    <a:off x="3961" y="3661"/>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1571" name="Freeform 6284"/>
                  <p:cNvSpPr>
                    <a:spLocks/>
                  </p:cNvSpPr>
                  <p:nvPr/>
                </p:nvSpPr>
                <p:spPr bwMode="auto">
                  <a:xfrm>
                    <a:off x="3961" y="3660"/>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1572" name="Freeform 6285"/>
                  <p:cNvSpPr>
                    <a:spLocks/>
                  </p:cNvSpPr>
                  <p:nvPr/>
                </p:nvSpPr>
                <p:spPr bwMode="auto">
                  <a:xfrm>
                    <a:off x="3962" y="3660"/>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1573" name="Freeform 6286"/>
                  <p:cNvSpPr>
                    <a:spLocks/>
                  </p:cNvSpPr>
                  <p:nvPr/>
                </p:nvSpPr>
                <p:spPr bwMode="auto">
                  <a:xfrm>
                    <a:off x="3962" y="3660"/>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1574" name="Freeform 6287"/>
                  <p:cNvSpPr>
                    <a:spLocks/>
                  </p:cNvSpPr>
                  <p:nvPr/>
                </p:nvSpPr>
                <p:spPr bwMode="auto">
                  <a:xfrm>
                    <a:off x="3963" y="3661"/>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1575" name="Freeform 6288"/>
                  <p:cNvSpPr>
                    <a:spLocks/>
                  </p:cNvSpPr>
                  <p:nvPr/>
                </p:nvSpPr>
                <p:spPr bwMode="auto">
                  <a:xfrm>
                    <a:off x="3963" y="3661"/>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576" name="Freeform 6289"/>
                  <p:cNvSpPr>
                    <a:spLocks/>
                  </p:cNvSpPr>
                  <p:nvPr/>
                </p:nvSpPr>
                <p:spPr bwMode="auto">
                  <a:xfrm>
                    <a:off x="3964" y="3661"/>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1577" name="Freeform 6290"/>
                  <p:cNvSpPr>
                    <a:spLocks/>
                  </p:cNvSpPr>
                  <p:nvPr/>
                </p:nvSpPr>
                <p:spPr bwMode="auto">
                  <a:xfrm>
                    <a:off x="3964" y="3660"/>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1578" name="Freeform 6291"/>
                  <p:cNvSpPr>
                    <a:spLocks/>
                  </p:cNvSpPr>
                  <p:nvPr/>
                </p:nvSpPr>
                <p:spPr bwMode="auto">
                  <a:xfrm>
                    <a:off x="3965" y="3660"/>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1579" name="Freeform 6292"/>
                  <p:cNvSpPr>
                    <a:spLocks/>
                  </p:cNvSpPr>
                  <p:nvPr/>
                </p:nvSpPr>
                <p:spPr bwMode="auto">
                  <a:xfrm>
                    <a:off x="3965" y="3661"/>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580" name="Freeform 6293"/>
                  <p:cNvSpPr>
                    <a:spLocks/>
                  </p:cNvSpPr>
                  <p:nvPr/>
                </p:nvSpPr>
                <p:spPr bwMode="auto">
                  <a:xfrm>
                    <a:off x="3966" y="3660"/>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1581" name="Freeform 6294"/>
                  <p:cNvSpPr>
                    <a:spLocks/>
                  </p:cNvSpPr>
                  <p:nvPr/>
                </p:nvSpPr>
                <p:spPr bwMode="auto">
                  <a:xfrm>
                    <a:off x="3966" y="3660"/>
                    <a:ext cx="1" cy="1"/>
                  </a:xfrm>
                  <a:custGeom>
                    <a:avLst/>
                    <a:gdLst>
                      <a:gd name="T0" fmla="*/ 0 w 4"/>
                      <a:gd name="T1" fmla="*/ 2 h 2"/>
                      <a:gd name="T2" fmla="*/ 3 w 4"/>
                      <a:gd name="T3" fmla="*/ 0 h 2"/>
                      <a:gd name="T4" fmla="*/ 4 w 4"/>
                      <a:gd name="T5" fmla="*/ 0 h 2"/>
                      <a:gd name="T6" fmla="*/ 0 60000 65536"/>
                      <a:gd name="T7" fmla="*/ 0 60000 65536"/>
                      <a:gd name="T8" fmla="*/ 0 60000 65536"/>
                      <a:gd name="T9" fmla="*/ 0 w 4"/>
                      <a:gd name="T10" fmla="*/ 0 h 2"/>
                      <a:gd name="T11" fmla="*/ 4 w 4"/>
                      <a:gd name="T12" fmla="*/ 2 h 2"/>
                    </a:gdLst>
                    <a:ahLst/>
                    <a:cxnLst>
                      <a:cxn ang="T6">
                        <a:pos x="T0" y="T1"/>
                      </a:cxn>
                      <a:cxn ang="T7">
                        <a:pos x="T2" y="T3"/>
                      </a:cxn>
                      <a:cxn ang="T8">
                        <a:pos x="T4" y="T5"/>
                      </a:cxn>
                    </a:cxnLst>
                    <a:rect l="T9" t="T10" r="T11" b="T12"/>
                    <a:pathLst>
                      <a:path w="4" h="2">
                        <a:moveTo>
                          <a:pt x="0" y="2"/>
                        </a:moveTo>
                        <a:lnTo>
                          <a:pt x="3" y="0"/>
                        </a:lnTo>
                        <a:lnTo>
                          <a:pt x="4" y="0"/>
                        </a:lnTo>
                      </a:path>
                    </a:pathLst>
                  </a:custGeom>
                  <a:noFill/>
                  <a:ln w="6350">
                    <a:solidFill>
                      <a:srgbClr val="0C0CFF"/>
                    </a:solidFill>
                    <a:prstDash val="solid"/>
                    <a:round/>
                    <a:headEnd/>
                    <a:tailEnd/>
                  </a:ln>
                </p:spPr>
                <p:txBody>
                  <a:bodyPr/>
                  <a:lstStyle/>
                  <a:p>
                    <a:endParaRPr lang="en-US"/>
                  </a:p>
                </p:txBody>
              </p:sp>
              <p:sp>
                <p:nvSpPr>
                  <p:cNvPr id="1582" name="Freeform 6295"/>
                  <p:cNvSpPr>
                    <a:spLocks/>
                  </p:cNvSpPr>
                  <p:nvPr/>
                </p:nvSpPr>
                <p:spPr bwMode="auto">
                  <a:xfrm>
                    <a:off x="3967" y="3660"/>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1583" name="Freeform 6296"/>
                  <p:cNvSpPr>
                    <a:spLocks/>
                  </p:cNvSpPr>
                  <p:nvPr/>
                </p:nvSpPr>
                <p:spPr bwMode="auto">
                  <a:xfrm>
                    <a:off x="3967" y="3660"/>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1584" name="Freeform 6297"/>
                  <p:cNvSpPr>
                    <a:spLocks/>
                  </p:cNvSpPr>
                  <p:nvPr/>
                </p:nvSpPr>
                <p:spPr bwMode="auto">
                  <a:xfrm>
                    <a:off x="3968" y="3659"/>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1585" name="Freeform 6298"/>
                  <p:cNvSpPr>
                    <a:spLocks/>
                  </p:cNvSpPr>
                  <p:nvPr/>
                </p:nvSpPr>
                <p:spPr bwMode="auto">
                  <a:xfrm>
                    <a:off x="3968" y="3659"/>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1586" name="Freeform 6299"/>
                  <p:cNvSpPr>
                    <a:spLocks/>
                  </p:cNvSpPr>
                  <p:nvPr/>
                </p:nvSpPr>
                <p:spPr bwMode="auto">
                  <a:xfrm>
                    <a:off x="3968" y="3659"/>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1587" name="Freeform 6300"/>
                  <p:cNvSpPr>
                    <a:spLocks/>
                  </p:cNvSpPr>
                  <p:nvPr/>
                </p:nvSpPr>
                <p:spPr bwMode="auto">
                  <a:xfrm>
                    <a:off x="3969" y="3659"/>
                    <a:ext cx="1" cy="1"/>
                  </a:xfrm>
                  <a:custGeom>
                    <a:avLst/>
                    <a:gdLst>
                      <a:gd name="T0" fmla="*/ 0 w 4"/>
                      <a:gd name="T1" fmla="*/ 0 h 2"/>
                      <a:gd name="T2" fmla="*/ 3 w 4"/>
                      <a:gd name="T3" fmla="*/ 2 h 2"/>
                      <a:gd name="T4" fmla="*/ 4 w 4"/>
                      <a:gd name="T5" fmla="*/ 2 h 2"/>
                      <a:gd name="T6" fmla="*/ 0 60000 65536"/>
                      <a:gd name="T7" fmla="*/ 0 60000 65536"/>
                      <a:gd name="T8" fmla="*/ 0 60000 65536"/>
                      <a:gd name="T9" fmla="*/ 0 w 4"/>
                      <a:gd name="T10" fmla="*/ 0 h 2"/>
                      <a:gd name="T11" fmla="*/ 4 w 4"/>
                      <a:gd name="T12" fmla="*/ 2 h 2"/>
                    </a:gdLst>
                    <a:ahLst/>
                    <a:cxnLst>
                      <a:cxn ang="T6">
                        <a:pos x="T0" y="T1"/>
                      </a:cxn>
                      <a:cxn ang="T7">
                        <a:pos x="T2" y="T3"/>
                      </a:cxn>
                      <a:cxn ang="T8">
                        <a:pos x="T4" y="T5"/>
                      </a:cxn>
                    </a:cxnLst>
                    <a:rect l="T9" t="T10" r="T11" b="T12"/>
                    <a:pathLst>
                      <a:path w="4" h="2">
                        <a:moveTo>
                          <a:pt x="0" y="0"/>
                        </a:moveTo>
                        <a:lnTo>
                          <a:pt x="3" y="2"/>
                        </a:lnTo>
                        <a:lnTo>
                          <a:pt x="4" y="2"/>
                        </a:lnTo>
                      </a:path>
                    </a:pathLst>
                  </a:custGeom>
                  <a:noFill/>
                  <a:ln w="6350">
                    <a:solidFill>
                      <a:srgbClr val="0C0CFF"/>
                    </a:solidFill>
                    <a:prstDash val="solid"/>
                    <a:round/>
                    <a:headEnd/>
                    <a:tailEnd/>
                  </a:ln>
                </p:spPr>
                <p:txBody>
                  <a:bodyPr/>
                  <a:lstStyle/>
                  <a:p>
                    <a:endParaRPr lang="en-US"/>
                  </a:p>
                </p:txBody>
              </p:sp>
              <p:sp>
                <p:nvSpPr>
                  <p:cNvPr id="1588" name="Freeform 6301"/>
                  <p:cNvSpPr>
                    <a:spLocks/>
                  </p:cNvSpPr>
                  <p:nvPr/>
                </p:nvSpPr>
                <p:spPr bwMode="auto">
                  <a:xfrm>
                    <a:off x="3969" y="3660"/>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1589" name="Freeform 6302"/>
                  <p:cNvSpPr>
                    <a:spLocks/>
                  </p:cNvSpPr>
                  <p:nvPr/>
                </p:nvSpPr>
                <p:spPr bwMode="auto">
                  <a:xfrm>
                    <a:off x="3970" y="3660"/>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1590" name="Freeform 6303"/>
                  <p:cNvSpPr>
                    <a:spLocks/>
                  </p:cNvSpPr>
                  <p:nvPr/>
                </p:nvSpPr>
                <p:spPr bwMode="auto">
                  <a:xfrm>
                    <a:off x="3970" y="3660"/>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1591" name="Freeform 6304"/>
                  <p:cNvSpPr>
                    <a:spLocks/>
                  </p:cNvSpPr>
                  <p:nvPr/>
                </p:nvSpPr>
                <p:spPr bwMode="auto">
                  <a:xfrm>
                    <a:off x="3971" y="3660"/>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592" name="Freeform 6305"/>
                  <p:cNvSpPr>
                    <a:spLocks/>
                  </p:cNvSpPr>
                  <p:nvPr/>
                </p:nvSpPr>
                <p:spPr bwMode="auto">
                  <a:xfrm>
                    <a:off x="3971" y="3660"/>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1593" name="Freeform 6306"/>
                  <p:cNvSpPr>
                    <a:spLocks/>
                  </p:cNvSpPr>
                  <p:nvPr/>
                </p:nvSpPr>
                <p:spPr bwMode="auto">
                  <a:xfrm>
                    <a:off x="3972" y="3660"/>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1594" name="Freeform 6307"/>
                  <p:cNvSpPr>
                    <a:spLocks/>
                  </p:cNvSpPr>
                  <p:nvPr/>
                </p:nvSpPr>
                <p:spPr bwMode="auto">
                  <a:xfrm>
                    <a:off x="3972" y="3660"/>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595" name="Freeform 6308"/>
                  <p:cNvSpPr>
                    <a:spLocks/>
                  </p:cNvSpPr>
                  <p:nvPr/>
                </p:nvSpPr>
                <p:spPr bwMode="auto">
                  <a:xfrm>
                    <a:off x="3973" y="3660"/>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1596" name="Freeform 6309"/>
                  <p:cNvSpPr>
                    <a:spLocks/>
                  </p:cNvSpPr>
                  <p:nvPr/>
                </p:nvSpPr>
                <p:spPr bwMode="auto">
                  <a:xfrm>
                    <a:off x="3973" y="3660"/>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597" name="Freeform 6310"/>
                  <p:cNvSpPr>
                    <a:spLocks/>
                  </p:cNvSpPr>
                  <p:nvPr/>
                </p:nvSpPr>
                <p:spPr bwMode="auto">
                  <a:xfrm>
                    <a:off x="3973" y="3660"/>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1598" name="Freeform 6311"/>
                  <p:cNvSpPr>
                    <a:spLocks/>
                  </p:cNvSpPr>
                  <p:nvPr/>
                </p:nvSpPr>
                <p:spPr bwMode="auto">
                  <a:xfrm>
                    <a:off x="3974" y="3660"/>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1599" name="Freeform 6312"/>
                  <p:cNvSpPr>
                    <a:spLocks/>
                  </p:cNvSpPr>
                  <p:nvPr/>
                </p:nvSpPr>
                <p:spPr bwMode="auto">
                  <a:xfrm>
                    <a:off x="3974" y="3660"/>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1600" name="Freeform 6313"/>
                  <p:cNvSpPr>
                    <a:spLocks/>
                  </p:cNvSpPr>
                  <p:nvPr/>
                </p:nvSpPr>
                <p:spPr bwMode="auto">
                  <a:xfrm>
                    <a:off x="3975" y="3660"/>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1601" name="Freeform 6314"/>
                  <p:cNvSpPr>
                    <a:spLocks/>
                  </p:cNvSpPr>
                  <p:nvPr/>
                </p:nvSpPr>
                <p:spPr bwMode="auto">
                  <a:xfrm>
                    <a:off x="3975" y="3660"/>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1602" name="Freeform 6315"/>
                  <p:cNvSpPr>
                    <a:spLocks/>
                  </p:cNvSpPr>
                  <p:nvPr/>
                </p:nvSpPr>
                <p:spPr bwMode="auto">
                  <a:xfrm>
                    <a:off x="3976" y="3660"/>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1603" name="Freeform 6316"/>
                  <p:cNvSpPr>
                    <a:spLocks/>
                  </p:cNvSpPr>
                  <p:nvPr/>
                </p:nvSpPr>
                <p:spPr bwMode="auto">
                  <a:xfrm>
                    <a:off x="3976" y="3660"/>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1604" name="Freeform 6317"/>
                  <p:cNvSpPr>
                    <a:spLocks/>
                  </p:cNvSpPr>
                  <p:nvPr/>
                </p:nvSpPr>
                <p:spPr bwMode="auto">
                  <a:xfrm>
                    <a:off x="3977" y="3660"/>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1605" name="Freeform 6318"/>
                  <p:cNvSpPr>
                    <a:spLocks/>
                  </p:cNvSpPr>
                  <p:nvPr/>
                </p:nvSpPr>
                <p:spPr bwMode="auto">
                  <a:xfrm>
                    <a:off x="3977" y="3660"/>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1606" name="Freeform 6319"/>
                  <p:cNvSpPr>
                    <a:spLocks/>
                  </p:cNvSpPr>
                  <p:nvPr/>
                </p:nvSpPr>
                <p:spPr bwMode="auto">
                  <a:xfrm>
                    <a:off x="3978" y="3660"/>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1607" name="Freeform 6320"/>
                  <p:cNvSpPr>
                    <a:spLocks/>
                  </p:cNvSpPr>
                  <p:nvPr/>
                </p:nvSpPr>
                <p:spPr bwMode="auto">
                  <a:xfrm>
                    <a:off x="3978" y="3660"/>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1608" name="Freeform 6321"/>
                  <p:cNvSpPr>
                    <a:spLocks/>
                  </p:cNvSpPr>
                  <p:nvPr/>
                </p:nvSpPr>
                <p:spPr bwMode="auto">
                  <a:xfrm>
                    <a:off x="3979" y="3660"/>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1609" name="Freeform 6322"/>
                  <p:cNvSpPr>
                    <a:spLocks/>
                  </p:cNvSpPr>
                  <p:nvPr/>
                </p:nvSpPr>
                <p:spPr bwMode="auto">
                  <a:xfrm>
                    <a:off x="3979" y="3660"/>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1610" name="Freeform 6323"/>
                  <p:cNvSpPr>
                    <a:spLocks/>
                  </p:cNvSpPr>
                  <p:nvPr/>
                </p:nvSpPr>
                <p:spPr bwMode="auto">
                  <a:xfrm>
                    <a:off x="3979" y="3660"/>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611" name="Freeform 6324"/>
                  <p:cNvSpPr>
                    <a:spLocks/>
                  </p:cNvSpPr>
                  <p:nvPr/>
                </p:nvSpPr>
                <p:spPr bwMode="auto">
                  <a:xfrm>
                    <a:off x="3980" y="3660"/>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1612" name="Freeform 6325"/>
                  <p:cNvSpPr>
                    <a:spLocks/>
                  </p:cNvSpPr>
                  <p:nvPr/>
                </p:nvSpPr>
                <p:spPr bwMode="auto">
                  <a:xfrm>
                    <a:off x="3980" y="3660"/>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613" name="Freeform 6326"/>
                  <p:cNvSpPr>
                    <a:spLocks/>
                  </p:cNvSpPr>
                  <p:nvPr/>
                </p:nvSpPr>
                <p:spPr bwMode="auto">
                  <a:xfrm>
                    <a:off x="3981" y="3660"/>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1614" name="Freeform 6327"/>
                  <p:cNvSpPr>
                    <a:spLocks/>
                  </p:cNvSpPr>
                  <p:nvPr/>
                </p:nvSpPr>
                <p:spPr bwMode="auto">
                  <a:xfrm>
                    <a:off x="3981" y="3660"/>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1615" name="Freeform 6328"/>
                  <p:cNvSpPr>
                    <a:spLocks/>
                  </p:cNvSpPr>
                  <p:nvPr/>
                </p:nvSpPr>
                <p:spPr bwMode="auto">
                  <a:xfrm>
                    <a:off x="3982" y="3660"/>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1616" name="Freeform 6329"/>
                  <p:cNvSpPr>
                    <a:spLocks/>
                  </p:cNvSpPr>
                  <p:nvPr/>
                </p:nvSpPr>
                <p:spPr bwMode="auto">
                  <a:xfrm>
                    <a:off x="3982" y="3661"/>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617" name="Freeform 6330"/>
                  <p:cNvSpPr>
                    <a:spLocks/>
                  </p:cNvSpPr>
                  <p:nvPr/>
                </p:nvSpPr>
                <p:spPr bwMode="auto">
                  <a:xfrm>
                    <a:off x="3983" y="3661"/>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1618" name="Freeform 6331"/>
                  <p:cNvSpPr>
                    <a:spLocks/>
                  </p:cNvSpPr>
                  <p:nvPr/>
                </p:nvSpPr>
                <p:spPr bwMode="auto">
                  <a:xfrm>
                    <a:off x="3983" y="3661"/>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619" name="Freeform 6332"/>
                  <p:cNvSpPr>
                    <a:spLocks/>
                  </p:cNvSpPr>
                  <p:nvPr/>
                </p:nvSpPr>
                <p:spPr bwMode="auto">
                  <a:xfrm>
                    <a:off x="3984" y="3661"/>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1620" name="Freeform 6333"/>
                  <p:cNvSpPr>
                    <a:spLocks/>
                  </p:cNvSpPr>
                  <p:nvPr/>
                </p:nvSpPr>
                <p:spPr bwMode="auto">
                  <a:xfrm>
                    <a:off x="3984" y="3661"/>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1621" name="Freeform 6334"/>
                  <p:cNvSpPr>
                    <a:spLocks/>
                  </p:cNvSpPr>
                  <p:nvPr/>
                </p:nvSpPr>
                <p:spPr bwMode="auto">
                  <a:xfrm>
                    <a:off x="3985" y="3661"/>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1622" name="Freeform 6335"/>
                  <p:cNvSpPr>
                    <a:spLocks/>
                  </p:cNvSpPr>
                  <p:nvPr/>
                </p:nvSpPr>
                <p:spPr bwMode="auto">
                  <a:xfrm>
                    <a:off x="3985" y="3661"/>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623" name="Freeform 6336"/>
                  <p:cNvSpPr>
                    <a:spLocks/>
                  </p:cNvSpPr>
                  <p:nvPr/>
                </p:nvSpPr>
                <p:spPr bwMode="auto">
                  <a:xfrm>
                    <a:off x="3986" y="3661"/>
                    <a:ext cx="1" cy="1"/>
                  </a:xfrm>
                  <a:custGeom>
                    <a:avLst/>
                    <a:gdLst>
                      <a:gd name="T0" fmla="*/ 0 w 3"/>
                      <a:gd name="T1" fmla="*/ 0 h 2"/>
                      <a:gd name="T2" fmla="*/ 2 w 3"/>
                      <a:gd name="T3" fmla="*/ 2 h 2"/>
                      <a:gd name="T4" fmla="*/ 3 w 3"/>
                      <a:gd name="T5" fmla="*/ 2 h 2"/>
                      <a:gd name="T6" fmla="*/ 0 60000 65536"/>
                      <a:gd name="T7" fmla="*/ 0 60000 65536"/>
                      <a:gd name="T8" fmla="*/ 0 60000 65536"/>
                      <a:gd name="T9" fmla="*/ 0 w 3"/>
                      <a:gd name="T10" fmla="*/ 0 h 2"/>
                      <a:gd name="T11" fmla="*/ 3 w 3"/>
                      <a:gd name="T12" fmla="*/ 2 h 2"/>
                    </a:gdLst>
                    <a:ahLst/>
                    <a:cxnLst>
                      <a:cxn ang="T6">
                        <a:pos x="T0" y="T1"/>
                      </a:cxn>
                      <a:cxn ang="T7">
                        <a:pos x="T2" y="T3"/>
                      </a:cxn>
                      <a:cxn ang="T8">
                        <a:pos x="T4" y="T5"/>
                      </a:cxn>
                    </a:cxnLst>
                    <a:rect l="T9" t="T10" r="T11" b="T12"/>
                    <a:pathLst>
                      <a:path w="3" h="2">
                        <a:moveTo>
                          <a:pt x="0" y="0"/>
                        </a:moveTo>
                        <a:lnTo>
                          <a:pt x="2" y="2"/>
                        </a:lnTo>
                        <a:lnTo>
                          <a:pt x="3" y="2"/>
                        </a:lnTo>
                      </a:path>
                    </a:pathLst>
                  </a:custGeom>
                  <a:noFill/>
                  <a:ln w="6350">
                    <a:solidFill>
                      <a:srgbClr val="0C0CFF"/>
                    </a:solidFill>
                    <a:prstDash val="solid"/>
                    <a:round/>
                    <a:headEnd/>
                    <a:tailEnd/>
                  </a:ln>
                </p:spPr>
                <p:txBody>
                  <a:bodyPr/>
                  <a:lstStyle/>
                  <a:p>
                    <a:endParaRPr lang="en-US"/>
                  </a:p>
                </p:txBody>
              </p:sp>
              <p:sp>
                <p:nvSpPr>
                  <p:cNvPr id="1624" name="Freeform 6337"/>
                  <p:cNvSpPr>
                    <a:spLocks/>
                  </p:cNvSpPr>
                  <p:nvPr/>
                </p:nvSpPr>
                <p:spPr bwMode="auto">
                  <a:xfrm>
                    <a:off x="3986" y="3661"/>
                    <a:ext cx="1" cy="1"/>
                  </a:xfrm>
                  <a:custGeom>
                    <a:avLst/>
                    <a:gdLst>
                      <a:gd name="T0" fmla="*/ 0 w 3"/>
                      <a:gd name="T1" fmla="*/ 0 h 2"/>
                      <a:gd name="T2" fmla="*/ 2 w 3"/>
                      <a:gd name="T3" fmla="*/ 2 h 2"/>
                      <a:gd name="T4" fmla="*/ 3 w 3"/>
                      <a:gd name="T5" fmla="*/ 2 h 2"/>
                      <a:gd name="T6" fmla="*/ 0 60000 65536"/>
                      <a:gd name="T7" fmla="*/ 0 60000 65536"/>
                      <a:gd name="T8" fmla="*/ 0 60000 65536"/>
                      <a:gd name="T9" fmla="*/ 0 w 3"/>
                      <a:gd name="T10" fmla="*/ 0 h 2"/>
                      <a:gd name="T11" fmla="*/ 3 w 3"/>
                      <a:gd name="T12" fmla="*/ 2 h 2"/>
                    </a:gdLst>
                    <a:ahLst/>
                    <a:cxnLst>
                      <a:cxn ang="T6">
                        <a:pos x="T0" y="T1"/>
                      </a:cxn>
                      <a:cxn ang="T7">
                        <a:pos x="T2" y="T3"/>
                      </a:cxn>
                      <a:cxn ang="T8">
                        <a:pos x="T4" y="T5"/>
                      </a:cxn>
                    </a:cxnLst>
                    <a:rect l="T9" t="T10" r="T11" b="T12"/>
                    <a:pathLst>
                      <a:path w="3" h="2">
                        <a:moveTo>
                          <a:pt x="0" y="0"/>
                        </a:moveTo>
                        <a:lnTo>
                          <a:pt x="2" y="2"/>
                        </a:lnTo>
                        <a:lnTo>
                          <a:pt x="3" y="2"/>
                        </a:lnTo>
                      </a:path>
                    </a:pathLst>
                  </a:custGeom>
                  <a:noFill/>
                  <a:ln w="6350">
                    <a:solidFill>
                      <a:srgbClr val="0C0CFF"/>
                    </a:solidFill>
                    <a:prstDash val="solid"/>
                    <a:round/>
                    <a:headEnd/>
                    <a:tailEnd/>
                  </a:ln>
                </p:spPr>
                <p:txBody>
                  <a:bodyPr/>
                  <a:lstStyle/>
                  <a:p>
                    <a:endParaRPr lang="en-US"/>
                  </a:p>
                </p:txBody>
              </p:sp>
              <p:sp>
                <p:nvSpPr>
                  <p:cNvPr id="1625" name="Freeform 6338"/>
                  <p:cNvSpPr>
                    <a:spLocks/>
                  </p:cNvSpPr>
                  <p:nvPr/>
                </p:nvSpPr>
                <p:spPr bwMode="auto">
                  <a:xfrm>
                    <a:off x="3986" y="3662"/>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1626" name="Freeform 6339"/>
                  <p:cNvSpPr>
                    <a:spLocks/>
                  </p:cNvSpPr>
                  <p:nvPr/>
                </p:nvSpPr>
                <p:spPr bwMode="auto">
                  <a:xfrm>
                    <a:off x="3987" y="3662"/>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1627" name="Freeform 6340"/>
                  <p:cNvSpPr>
                    <a:spLocks/>
                  </p:cNvSpPr>
                  <p:nvPr/>
                </p:nvSpPr>
                <p:spPr bwMode="auto">
                  <a:xfrm>
                    <a:off x="3987" y="3662"/>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628" name="Freeform 6341"/>
                  <p:cNvSpPr>
                    <a:spLocks/>
                  </p:cNvSpPr>
                  <p:nvPr/>
                </p:nvSpPr>
                <p:spPr bwMode="auto">
                  <a:xfrm>
                    <a:off x="3988" y="3662"/>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1629" name="Freeform 6342"/>
                  <p:cNvSpPr>
                    <a:spLocks/>
                  </p:cNvSpPr>
                  <p:nvPr/>
                </p:nvSpPr>
                <p:spPr bwMode="auto">
                  <a:xfrm>
                    <a:off x="3988" y="3662"/>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630" name="Freeform 6343"/>
                  <p:cNvSpPr>
                    <a:spLocks/>
                  </p:cNvSpPr>
                  <p:nvPr/>
                </p:nvSpPr>
                <p:spPr bwMode="auto">
                  <a:xfrm>
                    <a:off x="3989" y="3662"/>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1631" name="Freeform 6344"/>
                  <p:cNvSpPr>
                    <a:spLocks/>
                  </p:cNvSpPr>
                  <p:nvPr/>
                </p:nvSpPr>
                <p:spPr bwMode="auto">
                  <a:xfrm>
                    <a:off x="3989" y="3662"/>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632" name="Freeform 6345"/>
                  <p:cNvSpPr>
                    <a:spLocks/>
                  </p:cNvSpPr>
                  <p:nvPr/>
                </p:nvSpPr>
                <p:spPr bwMode="auto">
                  <a:xfrm>
                    <a:off x="3990" y="3662"/>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1633" name="Freeform 6346"/>
                  <p:cNvSpPr>
                    <a:spLocks/>
                  </p:cNvSpPr>
                  <p:nvPr/>
                </p:nvSpPr>
                <p:spPr bwMode="auto">
                  <a:xfrm>
                    <a:off x="3990" y="3662"/>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634" name="Freeform 6347"/>
                  <p:cNvSpPr>
                    <a:spLocks/>
                  </p:cNvSpPr>
                  <p:nvPr/>
                </p:nvSpPr>
                <p:spPr bwMode="auto">
                  <a:xfrm>
                    <a:off x="3991" y="3662"/>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1635" name="Freeform 6348"/>
                  <p:cNvSpPr>
                    <a:spLocks/>
                  </p:cNvSpPr>
                  <p:nvPr/>
                </p:nvSpPr>
                <p:spPr bwMode="auto">
                  <a:xfrm>
                    <a:off x="3991" y="3662"/>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636" name="Freeform 6349"/>
                  <p:cNvSpPr>
                    <a:spLocks/>
                  </p:cNvSpPr>
                  <p:nvPr/>
                </p:nvSpPr>
                <p:spPr bwMode="auto">
                  <a:xfrm>
                    <a:off x="3992" y="3662"/>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1637" name="Freeform 6350"/>
                  <p:cNvSpPr>
                    <a:spLocks/>
                  </p:cNvSpPr>
                  <p:nvPr/>
                </p:nvSpPr>
                <p:spPr bwMode="auto">
                  <a:xfrm>
                    <a:off x="3992" y="3662"/>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1638" name="Freeform 6351"/>
                  <p:cNvSpPr>
                    <a:spLocks/>
                  </p:cNvSpPr>
                  <p:nvPr/>
                </p:nvSpPr>
                <p:spPr bwMode="auto">
                  <a:xfrm>
                    <a:off x="3992" y="3662"/>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1639" name="Freeform 6352"/>
                  <p:cNvSpPr>
                    <a:spLocks/>
                  </p:cNvSpPr>
                  <p:nvPr/>
                </p:nvSpPr>
                <p:spPr bwMode="auto">
                  <a:xfrm>
                    <a:off x="3993" y="3662"/>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640" name="Freeform 6353"/>
                  <p:cNvSpPr>
                    <a:spLocks/>
                  </p:cNvSpPr>
                  <p:nvPr/>
                </p:nvSpPr>
                <p:spPr bwMode="auto">
                  <a:xfrm>
                    <a:off x="3993" y="3662"/>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1641" name="Freeform 6354"/>
                  <p:cNvSpPr>
                    <a:spLocks/>
                  </p:cNvSpPr>
                  <p:nvPr/>
                </p:nvSpPr>
                <p:spPr bwMode="auto">
                  <a:xfrm>
                    <a:off x="3994" y="3662"/>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642" name="Freeform 6355"/>
                  <p:cNvSpPr>
                    <a:spLocks/>
                  </p:cNvSpPr>
                  <p:nvPr/>
                </p:nvSpPr>
                <p:spPr bwMode="auto">
                  <a:xfrm>
                    <a:off x="3994" y="3661"/>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1643" name="Freeform 6356"/>
                  <p:cNvSpPr>
                    <a:spLocks/>
                  </p:cNvSpPr>
                  <p:nvPr/>
                </p:nvSpPr>
                <p:spPr bwMode="auto">
                  <a:xfrm>
                    <a:off x="3995" y="3661"/>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644" name="Freeform 6357"/>
                  <p:cNvSpPr>
                    <a:spLocks/>
                  </p:cNvSpPr>
                  <p:nvPr/>
                </p:nvSpPr>
                <p:spPr bwMode="auto">
                  <a:xfrm>
                    <a:off x="3995" y="3661"/>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1645" name="Freeform 6358"/>
                  <p:cNvSpPr>
                    <a:spLocks/>
                  </p:cNvSpPr>
                  <p:nvPr/>
                </p:nvSpPr>
                <p:spPr bwMode="auto">
                  <a:xfrm>
                    <a:off x="3996" y="3662"/>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1646" name="Freeform 6359"/>
                  <p:cNvSpPr>
                    <a:spLocks/>
                  </p:cNvSpPr>
                  <p:nvPr/>
                </p:nvSpPr>
                <p:spPr bwMode="auto">
                  <a:xfrm>
                    <a:off x="3996" y="3662"/>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1647" name="Freeform 6360"/>
                  <p:cNvSpPr>
                    <a:spLocks/>
                  </p:cNvSpPr>
                  <p:nvPr/>
                </p:nvSpPr>
                <p:spPr bwMode="auto">
                  <a:xfrm>
                    <a:off x="3997" y="3662"/>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1648" name="Freeform 6361"/>
                  <p:cNvSpPr>
                    <a:spLocks/>
                  </p:cNvSpPr>
                  <p:nvPr/>
                </p:nvSpPr>
                <p:spPr bwMode="auto">
                  <a:xfrm>
                    <a:off x="3997" y="3662"/>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1649" name="Freeform 6362"/>
                  <p:cNvSpPr>
                    <a:spLocks/>
                  </p:cNvSpPr>
                  <p:nvPr/>
                </p:nvSpPr>
                <p:spPr bwMode="auto">
                  <a:xfrm>
                    <a:off x="3998" y="3662"/>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650" name="Freeform 6363"/>
                  <p:cNvSpPr>
                    <a:spLocks/>
                  </p:cNvSpPr>
                  <p:nvPr/>
                </p:nvSpPr>
                <p:spPr bwMode="auto">
                  <a:xfrm>
                    <a:off x="3998" y="3662"/>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1651" name="Freeform 6364"/>
                  <p:cNvSpPr>
                    <a:spLocks/>
                  </p:cNvSpPr>
                  <p:nvPr/>
                </p:nvSpPr>
                <p:spPr bwMode="auto">
                  <a:xfrm>
                    <a:off x="3998" y="3662"/>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1652" name="Freeform 6365"/>
                  <p:cNvSpPr>
                    <a:spLocks/>
                  </p:cNvSpPr>
                  <p:nvPr/>
                </p:nvSpPr>
                <p:spPr bwMode="auto">
                  <a:xfrm>
                    <a:off x="3999" y="3662"/>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653" name="Freeform 6366"/>
                  <p:cNvSpPr>
                    <a:spLocks/>
                  </p:cNvSpPr>
                  <p:nvPr/>
                </p:nvSpPr>
                <p:spPr bwMode="auto">
                  <a:xfrm>
                    <a:off x="3999" y="3662"/>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1654" name="Freeform 6367"/>
                  <p:cNvSpPr>
                    <a:spLocks/>
                  </p:cNvSpPr>
                  <p:nvPr/>
                </p:nvSpPr>
                <p:spPr bwMode="auto">
                  <a:xfrm>
                    <a:off x="4000" y="3662"/>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1655" name="Freeform 6368"/>
                  <p:cNvSpPr>
                    <a:spLocks/>
                  </p:cNvSpPr>
                  <p:nvPr/>
                </p:nvSpPr>
                <p:spPr bwMode="auto">
                  <a:xfrm>
                    <a:off x="4000" y="3662"/>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1656" name="Freeform 6369"/>
                  <p:cNvSpPr>
                    <a:spLocks/>
                  </p:cNvSpPr>
                  <p:nvPr/>
                </p:nvSpPr>
                <p:spPr bwMode="auto">
                  <a:xfrm>
                    <a:off x="4001" y="3662"/>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657" name="Freeform 6370"/>
                  <p:cNvSpPr>
                    <a:spLocks/>
                  </p:cNvSpPr>
                  <p:nvPr/>
                </p:nvSpPr>
                <p:spPr bwMode="auto">
                  <a:xfrm>
                    <a:off x="4001" y="3662"/>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1658" name="Freeform 6371"/>
                  <p:cNvSpPr>
                    <a:spLocks/>
                  </p:cNvSpPr>
                  <p:nvPr/>
                </p:nvSpPr>
                <p:spPr bwMode="auto">
                  <a:xfrm>
                    <a:off x="4002" y="3662"/>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1659" name="Freeform 6372"/>
                  <p:cNvSpPr>
                    <a:spLocks/>
                  </p:cNvSpPr>
                  <p:nvPr/>
                </p:nvSpPr>
                <p:spPr bwMode="auto">
                  <a:xfrm>
                    <a:off x="4002" y="3662"/>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1660" name="Freeform 6373"/>
                  <p:cNvSpPr>
                    <a:spLocks/>
                  </p:cNvSpPr>
                  <p:nvPr/>
                </p:nvSpPr>
                <p:spPr bwMode="auto">
                  <a:xfrm>
                    <a:off x="4003" y="3662"/>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661" name="Freeform 6374"/>
                  <p:cNvSpPr>
                    <a:spLocks/>
                  </p:cNvSpPr>
                  <p:nvPr/>
                </p:nvSpPr>
                <p:spPr bwMode="auto">
                  <a:xfrm>
                    <a:off x="4003" y="3661"/>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1662" name="Freeform 6375"/>
                  <p:cNvSpPr>
                    <a:spLocks/>
                  </p:cNvSpPr>
                  <p:nvPr/>
                </p:nvSpPr>
                <p:spPr bwMode="auto">
                  <a:xfrm>
                    <a:off x="4003" y="3661"/>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663" name="Freeform 6376"/>
                  <p:cNvSpPr>
                    <a:spLocks/>
                  </p:cNvSpPr>
                  <p:nvPr/>
                </p:nvSpPr>
                <p:spPr bwMode="auto">
                  <a:xfrm>
                    <a:off x="4004" y="3661"/>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1664" name="Freeform 6377"/>
                  <p:cNvSpPr>
                    <a:spLocks/>
                  </p:cNvSpPr>
                  <p:nvPr/>
                </p:nvSpPr>
                <p:spPr bwMode="auto">
                  <a:xfrm>
                    <a:off x="4004" y="3661"/>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1665" name="Freeform 6378"/>
                  <p:cNvSpPr>
                    <a:spLocks/>
                  </p:cNvSpPr>
                  <p:nvPr/>
                </p:nvSpPr>
                <p:spPr bwMode="auto">
                  <a:xfrm>
                    <a:off x="4005" y="3661"/>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1666" name="Freeform 6379"/>
                  <p:cNvSpPr>
                    <a:spLocks/>
                  </p:cNvSpPr>
                  <p:nvPr/>
                </p:nvSpPr>
                <p:spPr bwMode="auto">
                  <a:xfrm>
                    <a:off x="4005" y="3661"/>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1667" name="Freeform 6380"/>
                  <p:cNvSpPr>
                    <a:spLocks/>
                  </p:cNvSpPr>
                  <p:nvPr/>
                </p:nvSpPr>
                <p:spPr bwMode="auto">
                  <a:xfrm>
                    <a:off x="4006" y="3661"/>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grpSp>
            <p:grpSp>
              <p:nvGrpSpPr>
                <p:cNvPr id="5669" name="Group 6582"/>
                <p:cNvGrpSpPr>
                  <a:grpSpLocks/>
                </p:cNvGrpSpPr>
                <p:nvPr/>
              </p:nvGrpSpPr>
              <p:grpSpPr bwMode="auto">
                <a:xfrm>
                  <a:off x="4006" y="3657"/>
                  <a:ext cx="93" cy="5"/>
                  <a:chOff x="4006" y="3657"/>
                  <a:chExt cx="93" cy="5"/>
                </a:xfrm>
              </p:grpSpPr>
              <p:sp>
                <p:nvSpPr>
                  <p:cNvPr id="1268" name="Freeform 6382"/>
                  <p:cNvSpPr>
                    <a:spLocks/>
                  </p:cNvSpPr>
                  <p:nvPr/>
                </p:nvSpPr>
                <p:spPr bwMode="auto">
                  <a:xfrm>
                    <a:off x="4006" y="3661"/>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1269" name="Freeform 6383"/>
                  <p:cNvSpPr>
                    <a:spLocks/>
                  </p:cNvSpPr>
                  <p:nvPr/>
                </p:nvSpPr>
                <p:spPr bwMode="auto">
                  <a:xfrm>
                    <a:off x="4007" y="3661"/>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1270" name="Freeform 6384"/>
                  <p:cNvSpPr>
                    <a:spLocks/>
                  </p:cNvSpPr>
                  <p:nvPr/>
                </p:nvSpPr>
                <p:spPr bwMode="auto">
                  <a:xfrm>
                    <a:off x="4007" y="3661"/>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1271" name="Freeform 6385"/>
                  <p:cNvSpPr>
                    <a:spLocks/>
                  </p:cNvSpPr>
                  <p:nvPr/>
                </p:nvSpPr>
                <p:spPr bwMode="auto">
                  <a:xfrm>
                    <a:off x="4008" y="3661"/>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1272" name="Freeform 6386"/>
                  <p:cNvSpPr>
                    <a:spLocks/>
                  </p:cNvSpPr>
                  <p:nvPr/>
                </p:nvSpPr>
                <p:spPr bwMode="auto">
                  <a:xfrm>
                    <a:off x="4008" y="3661"/>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1273" name="Freeform 6387"/>
                  <p:cNvSpPr>
                    <a:spLocks/>
                  </p:cNvSpPr>
                  <p:nvPr/>
                </p:nvSpPr>
                <p:spPr bwMode="auto">
                  <a:xfrm>
                    <a:off x="4009" y="3661"/>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1274" name="Freeform 6388"/>
                  <p:cNvSpPr>
                    <a:spLocks/>
                  </p:cNvSpPr>
                  <p:nvPr/>
                </p:nvSpPr>
                <p:spPr bwMode="auto">
                  <a:xfrm>
                    <a:off x="4009" y="3661"/>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1275" name="Freeform 6389"/>
                  <p:cNvSpPr>
                    <a:spLocks/>
                  </p:cNvSpPr>
                  <p:nvPr/>
                </p:nvSpPr>
                <p:spPr bwMode="auto">
                  <a:xfrm>
                    <a:off x="4010" y="3661"/>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1276" name="Freeform 6390"/>
                  <p:cNvSpPr>
                    <a:spLocks/>
                  </p:cNvSpPr>
                  <p:nvPr/>
                </p:nvSpPr>
                <p:spPr bwMode="auto">
                  <a:xfrm>
                    <a:off x="4010" y="3661"/>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1277" name="Freeform 6391"/>
                  <p:cNvSpPr>
                    <a:spLocks/>
                  </p:cNvSpPr>
                  <p:nvPr/>
                </p:nvSpPr>
                <p:spPr bwMode="auto">
                  <a:xfrm>
                    <a:off x="4011" y="3661"/>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1278" name="Freeform 6392"/>
                  <p:cNvSpPr>
                    <a:spLocks/>
                  </p:cNvSpPr>
                  <p:nvPr/>
                </p:nvSpPr>
                <p:spPr bwMode="auto">
                  <a:xfrm>
                    <a:off x="4011" y="3661"/>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279" name="Freeform 6393"/>
                  <p:cNvSpPr>
                    <a:spLocks/>
                  </p:cNvSpPr>
                  <p:nvPr/>
                </p:nvSpPr>
                <p:spPr bwMode="auto">
                  <a:xfrm>
                    <a:off x="4011" y="3661"/>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1280" name="Freeform 6394"/>
                  <p:cNvSpPr>
                    <a:spLocks/>
                  </p:cNvSpPr>
                  <p:nvPr/>
                </p:nvSpPr>
                <p:spPr bwMode="auto">
                  <a:xfrm>
                    <a:off x="4012" y="3661"/>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281" name="Freeform 6395"/>
                  <p:cNvSpPr>
                    <a:spLocks/>
                  </p:cNvSpPr>
                  <p:nvPr/>
                </p:nvSpPr>
                <p:spPr bwMode="auto">
                  <a:xfrm>
                    <a:off x="4012" y="3661"/>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1282" name="Freeform 6396"/>
                  <p:cNvSpPr>
                    <a:spLocks/>
                  </p:cNvSpPr>
                  <p:nvPr/>
                </p:nvSpPr>
                <p:spPr bwMode="auto">
                  <a:xfrm>
                    <a:off x="4013" y="3660"/>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1283" name="Freeform 6397"/>
                  <p:cNvSpPr>
                    <a:spLocks/>
                  </p:cNvSpPr>
                  <p:nvPr/>
                </p:nvSpPr>
                <p:spPr bwMode="auto">
                  <a:xfrm>
                    <a:off x="4013" y="3660"/>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1284" name="Freeform 6398"/>
                  <p:cNvSpPr>
                    <a:spLocks/>
                  </p:cNvSpPr>
                  <p:nvPr/>
                </p:nvSpPr>
                <p:spPr bwMode="auto">
                  <a:xfrm>
                    <a:off x="4014" y="3660"/>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1285" name="Freeform 6399"/>
                  <p:cNvSpPr>
                    <a:spLocks/>
                  </p:cNvSpPr>
                  <p:nvPr/>
                </p:nvSpPr>
                <p:spPr bwMode="auto">
                  <a:xfrm>
                    <a:off x="4014" y="3660"/>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1286" name="Freeform 6400"/>
                  <p:cNvSpPr>
                    <a:spLocks/>
                  </p:cNvSpPr>
                  <p:nvPr/>
                </p:nvSpPr>
                <p:spPr bwMode="auto">
                  <a:xfrm>
                    <a:off x="4015" y="3660"/>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1287" name="Freeform 6401"/>
                  <p:cNvSpPr>
                    <a:spLocks/>
                  </p:cNvSpPr>
                  <p:nvPr/>
                </p:nvSpPr>
                <p:spPr bwMode="auto">
                  <a:xfrm>
                    <a:off x="4015" y="3660"/>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288" name="Freeform 6402"/>
                  <p:cNvSpPr>
                    <a:spLocks/>
                  </p:cNvSpPr>
                  <p:nvPr/>
                </p:nvSpPr>
                <p:spPr bwMode="auto">
                  <a:xfrm>
                    <a:off x="4016" y="3660"/>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1289" name="Freeform 6403"/>
                  <p:cNvSpPr>
                    <a:spLocks/>
                  </p:cNvSpPr>
                  <p:nvPr/>
                </p:nvSpPr>
                <p:spPr bwMode="auto">
                  <a:xfrm>
                    <a:off x="4016" y="3660"/>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290" name="Freeform 6404"/>
                  <p:cNvSpPr>
                    <a:spLocks/>
                  </p:cNvSpPr>
                  <p:nvPr/>
                </p:nvSpPr>
                <p:spPr bwMode="auto">
                  <a:xfrm>
                    <a:off x="4017" y="3660"/>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1291" name="Freeform 6405"/>
                  <p:cNvSpPr>
                    <a:spLocks/>
                  </p:cNvSpPr>
                  <p:nvPr/>
                </p:nvSpPr>
                <p:spPr bwMode="auto">
                  <a:xfrm>
                    <a:off x="4017" y="3660"/>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1292" name="Freeform 6406"/>
                  <p:cNvSpPr>
                    <a:spLocks/>
                  </p:cNvSpPr>
                  <p:nvPr/>
                </p:nvSpPr>
                <p:spPr bwMode="auto">
                  <a:xfrm>
                    <a:off x="4017" y="3660"/>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1293" name="Freeform 6407"/>
                  <p:cNvSpPr>
                    <a:spLocks/>
                  </p:cNvSpPr>
                  <p:nvPr/>
                </p:nvSpPr>
                <p:spPr bwMode="auto">
                  <a:xfrm>
                    <a:off x="4018" y="3660"/>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294" name="Freeform 6408"/>
                  <p:cNvSpPr>
                    <a:spLocks/>
                  </p:cNvSpPr>
                  <p:nvPr/>
                </p:nvSpPr>
                <p:spPr bwMode="auto">
                  <a:xfrm>
                    <a:off x="4018" y="3660"/>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1295" name="Freeform 6409"/>
                  <p:cNvSpPr>
                    <a:spLocks/>
                  </p:cNvSpPr>
                  <p:nvPr/>
                </p:nvSpPr>
                <p:spPr bwMode="auto">
                  <a:xfrm>
                    <a:off x="4019" y="3660"/>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296" name="Freeform 6410"/>
                  <p:cNvSpPr>
                    <a:spLocks/>
                  </p:cNvSpPr>
                  <p:nvPr/>
                </p:nvSpPr>
                <p:spPr bwMode="auto">
                  <a:xfrm>
                    <a:off x="4019" y="3660"/>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1297" name="Freeform 6411"/>
                  <p:cNvSpPr>
                    <a:spLocks/>
                  </p:cNvSpPr>
                  <p:nvPr/>
                </p:nvSpPr>
                <p:spPr bwMode="auto">
                  <a:xfrm>
                    <a:off x="4020" y="3660"/>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298" name="Freeform 6412"/>
                  <p:cNvSpPr>
                    <a:spLocks/>
                  </p:cNvSpPr>
                  <p:nvPr/>
                </p:nvSpPr>
                <p:spPr bwMode="auto">
                  <a:xfrm>
                    <a:off x="4020" y="3660"/>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1299" name="Freeform 6413"/>
                  <p:cNvSpPr>
                    <a:spLocks/>
                  </p:cNvSpPr>
                  <p:nvPr/>
                </p:nvSpPr>
                <p:spPr bwMode="auto">
                  <a:xfrm>
                    <a:off x="4021" y="3660"/>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1300" name="Freeform 6414"/>
                  <p:cNvSpPr>
                    <a:spLocks/>
                  </p:cNvSpPr>
                  <p:nvPr/>
                </p:nvSpPr>
                <p:spPr bwMode="auto">
                  <a:xfrm>
                    <a:off x="4021" y="3660"/>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1301" name="Freeform 6415"/>
                  <p:cNvSpPr>
                    <a:spLocks/>
                  </p:cNvSpPr>
                  <p:nvPr/>
                </p:nvSpPr>
                <p:spPr bwMode="auto">
                  <a:xfrm>
                    <a:off x="4022" y="3660"/>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1302" name="Freeform 6416"/>
                  <p:cNvSpPr>
                    <a:spLocks/>
                  </p:cNvSpPr>
                  <p:nvPr/>
                </p:nvSpPr>
                <p:spPr bwMode="auto">
                  <a:xfrm>
                    <a:off x="4022" y="3660"/>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1303" name="Freeform 6417"/>
                  <p:cNvSpPr>
                    <a:spLocks/>
                  </p:cNvSpPr>
                  <p:nvPr/>
                </p:nvSpPr>
                <p:spPr bwMode="auto">
                  <a:xfrm>
                    <a:off x="4022" y="3660"/>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304" name="Freeform 6418"/>
                  <p:cNvSpPr>
                    <a:spLocks/>
                  </p:cNvSpPr>
                  <p:nvPr/>
                </p:nvSpPr>
                <p:spPr bwMode="auto">
                  <a:xfrm>
                    <a:off x="4023" y="3660"/>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1305" name="Freeform 6419"/>
                  <p:cNvSpPr>
                    <a:spLocks/>
                  </p:cNvSpPr>
                  <p:nvPr/>
                </p:nvSpPr>
                <p:spPr bwMode="auto">
                  <a:xfrm>
                    <a:off x="4023" y="3660"/>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306" name="Freeform 6420"/>
                  <p:cNvSpPr>
                    <a:spLocks/>
                  </p:cNvSpPr>
                  <p:nvPr/>
                </p:nvSpPr>
                <p:spPr bwMode="auto">
                  <a:xfrm>
                    <a:off x="4024" y="3660"/>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1307" name="Freeform 6421"/>
                  <p:cNvSpPr>
                    <a:spLocks/>
                  </p:cNvSpPr>
                  <p:nvPr/>
                </p:nvSpPr>
                <p:spPr bwMode="auto">
                  <a:xfrm>
                    <a:off x="4024" y="3660"/>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308" name="Freeform 6422"/>
                  <p:cNvSpPr>
                    <a:spLocks/>
                  </p:cNvSpPr>
                  <p:nvPr/>
                </p:nvSpPr>
                <p:spPr bwMode="auto">
                  <a:xfrm>
                    <a:off x="4025" y="3660"/>
                    <a:ext cx="1" cy="1"/>
                  </a:xfrm>
                  <a:custGeom>
                    <a:avLst/>
                    <a:gdLst>
                      <a:gd name="T0" fmla="*/ 0 w 3"/>
                      <a:gd name="T1" fmla="*/ 2 h 2"/>
                      <a:gd name="T2" fmla="*/ 2 w 3"/>
                      <a:gd name="T3" fmla="*/ 0 h 2"/>
                      <a:gd name="T4" fmla="*/ 3 w 3"/>
                      <a:gd name="T5" fmla="*/ 0 h 2"/>
                      <a:gd name="T6" fmla="*/ 0 60000 65536"/>
                      <a:gd name="T7" fmla="*/ 0 60000 65536"/>
                      <a:gd name="T8" fmla="*/ 0 60000 65536"/>
                      <a:gd name="T9" fmla="*/ 0 w 3"/>
                      <a:gd name="T10" fmla="*/ 0 h 2"/>
                      <a:gd name="T11" fmla="*/ 3 w 3"/>
                      <a:gd name="T12" fmla="*/ 2 h 2"/>
                    </a:gdLst>
                    <a:ahLst/>
                    <a:cxnLst>
                      <a:cxn ang="T6">
                        <a:pos x="T0" y="T1"/>
                      </a:cxn>
                      <a:cxn ang="T7">
                        <a:pos x="T2" y="T3"/>
                      </a:cxn>
                      <a:cxn ang="T8">
                        <a:pos x="T4" y="T5"/>
                      </a:cxn>
                    </a:cxnLst>
                    <a:rect l="T9" t="T10" r="T11" b="T12"/>
                    <a:pathLst>
                      <a:path w="3" h="2">
                        <a:moveTo>
                          <a:pt x="0" y="2"/>
                        </a:moveTo>
                        <a:lnTo>
                          <a:pt x="2" y="0"/>
                        </a:lnTo>
                        <a:lnTo>
                          <a:pt x="3" y="0"/>
                        </a:lnTo>
                      </a:path>
                    </a:pathLst>
                  </a:custGeom>
                  <a:noFill/>
                  <a:ln w="6350">
                    <a:solidFill>
                      <a:srgbClr val="0C0CFF"/>
                    </a:solidFill>
                    <a:prstDash val="solid"/>
                    <a:round/>
                    <a:headEnd/>
                    <a:tailEnd/>
                  </a:ln>
                </p:spPr>
                <p:txBody>
                  <a:bodyPr/>
                  <a:lstStyle/>
                  <a:p>
                    <a:endParaRPr lang="en-US"/>
                  </a:p>
                </p:txBody>
              </p:sp>
              <p:sp>
                <p:nvSpPr>
                  <p:cNvPr id="1309" name="Freeform 6423"/>
                  <p:cNvSpPr>
                    <a:spLocks/>
                  </p:cNvSpPr>
                  <p:nvPr/>
                </p:nvSpPr>
                <p:spPr bwMode="auto">
                  <a:xfrm>
                    <a:off x="4025" y="3660"/>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1310" name="Freeform 6424"/>
                  <p:cNvSpPr>
                    <a:spLocks/>
                  </p:cNvSpPr>
                  <p:nvPr/>
                </p:nvSpPr>
                <p:spPr bwMode="auto">
                  <a:xfrm>
                    <a:off x="4026" y="3659"/>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1311" name="Freeform 6425"/>
                  <p:cNvSpPr>
                    <a:spLocks/>
                  </p:cNvSpPr>
                  <p:nvPr/>
                </p:nvSpPr>
                <p:spPr bwMode="auto">
                  <a:xfrm>
                    <a:off x="4026" y="3659"/>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1312" name="Freeform 6426"/>
                  <p:cNvSpPr>
                    <a:spLocks/>
                  </p:cNvSpPr>
                  <p:nvPr/>
                </p:nvSpPr>
                <p:spPr bwMode="auto">
                  <a:xfrm>
                    <a:off x="4027" y="3660"/>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313" name="Freeform 6427"/>
                  <p:cNvSpPr>
                    <a:spLocks/>
                  </p:cNvSpPr>
                  <p:nvPr/>
                </p:nvSpPr>
                <p:spPr bwMode="auto">
                  <a:xfrm>
                    <a:off x="4027" y="3660"/>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1314" name="Freeform 6428"/>
                  <p:cNvSpPr>
                    <a:spLocks/>
                  </p:cNvSpPr>
                  <p:nvPr/>
                </p:nvSpPr>
                <p:spPr bwMode="auto">
                  <a:xfrm>
                    <a:off x="4028" y="3659"/>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1315" name="Freeform 6429"/>
                  <p:cNvSpPr>
                    <a:spLocks/>
                  </p:cNvSpPr>
                  <p:nvPr/>
                </p:nvSpPr>
                <p:spPr bwMode="auto">
                  <a:xfrm>
                    <a:off x="4028" y="3659"/>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1316" name="Freeform 6430"/>
                  <p:cNvSpPr>
                    <a:spLocks/>
                  </p:cNvSpPr>
                  <p:nvPr/>
                </p:nvSpPr>
                <p:spPr bwMode="auto">
                  <a:xfrm>
                    <a:off x="4028" y="3659"/>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317" name="Freeform 6431"/>
                  <p:cNvSpPr>
                    <a:spLocks/>
                  </p:cNvSpPr>
                  <p:nvPr/>
                </p:nvSpPr>
                <p:spPr bwMode="auto">
                  <a:xfrm>
                    <a:off x="4029" y="3659"/>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1318" name="Freeform 6432"/>
                  <p:cNvSpPr>
                    <a:spLocks/>
                  </p:cNvSpPr>
                  <p:nvPr/>
                </p:nvSpPr>
                <p:spPr bwMode="auto">
                  <a:xfrm>
                    <a:off x="4029" y="3659"/>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319" name="Freeform 6433"/>
                  <p:cNvSpPr>
                    <a:spLocks/>
                  </p:cNvSpPr>
                  <p:nvPr/>
                </p:nvSpPr>
                <p:spPr bwMode="auto">
                  <a:xfrm>
                    <a:off x="4030" y="3659"/>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1320" name="Freeform 6434"/>
                  <p:cNvSpPr>
                    <a:spLocks/>
                  </p:cNvSpPr>
                  <p:nvPr/>
                </p:nvSpPr>
                <p:spPr bwMode="auto">
                  <a:xfrm>
                    <a:off x="4030" y="3659"/>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1321" name="Freeform 6435"/>
                  <p:cNvSpPr>
                    <a:spLocks/>
                  </p:cNvSpPr>
                  <p:nvPr/>
                </p:nvSpPr>
                <p:spPr bwMode="auto">
                  <a:xfrm>
                    <a:off x="4031" y="3659"/>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1322" name="Freeform 6436"/>
                  <p:cNvSpPr>
                    <a:spLocks/>
                  </p:cNvSpPr>
                  <p:nvPr/>
                </p:nvSpPr>
                <p:spPr bwMode="auto">
                  <a:xfrm>
                    <a:off x="4031" y="3659"/>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323" name="Freeform 6437"/>
                  <p:cNvSpPr>
                    <a:spLocks/>
                  </p:cNvSpPr>
                  <p:nvPr/>
                </p:nvSpPr>
                <p:spPr bwMode="auto">
                  <a:xfrm>
                    <a:off x="4032" y="3659"/>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1324" name="Freeform 6438"/>
                  <p:cNvSpPr>
                    <a:spLocks/>
                  </p:cNvSpPr>
                  <p:nvPr/>
                </p:nvSpPr>
                <p:spPr bwMode="auto">
                  <a:xfrm>
                    <a:off x="4032" y="3659"/>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325" name="Freeform 6439"/>
                  <p:cNvSpPr>
                    <a:spLocks/>
                  </p:cNvSpPr>
                  <p:nvPr/>
                </p:nvSpPr>
                <p:spPr bwMode="auto">
                  <a:xfrm>
                    <a:off x="4033" y="3659"/>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1326" name="Freeform 6440"/>
                  <p:cNvSpPr>
                    <a:spLocks/>
                  </p:cNvSpPr>
                  <p:nvPr/>
                </p:nvSpPr>
                <p:spPr bwMode="auto">
                  <a:xfrm>
                    <a:off x="4033" y="3659"/>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327" name="Freeform 6441"/>
                  <p:cNvSpPr>
                    <a:spLocks/>
                  </p:cNvSpPr>
                  <p:nvPr/>
                </p:nvSpPr>
                <p:spPr bwMode="auto">
                  <a:xfrm>
                    <a:off x="4034" y="3659"/>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1328" name="Freeform 6442"/>
                  <p:cNvSpPr>
                    <a:spLocks/>
                  </p:cNvSpPr>
                  <p:nvPr/>
                </p:nvSpPr>
                <p:spPr bwMode="auto">
                  <a:xfrm>
                    <a:off x="4034" y="3659"/>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329" name="Freeform 6443"/>
                  <p:cNvSpPr>
                    <a:spLocks/>
                  </p:cNvSpPr>
                  <p:nvPr/>
                </p:nvSpPr>
                <p:spPr bwMode="auto">
                  <a:xfrm>
                    <a:off x="4035" y="3659"/>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1330" name="Freeform 6444"/>
                  <p:cNvSpPr>
                    <a:spLocks/>
                  </p:cNvSpPr>
                  <p:nvPr/>
                </p:nvSpPr>
                <p:spPr bwMode="auto">
                  <a:xfrm>
                    <a:off x="4035" y="3659"/>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331" name="Freeform 6445"/>
                  <p:cNvSpPr>
                    <a:spLocks/>
                  </p:cNvSpPr>
                  <p:nvPr/>
                </p:nvSpPr>
                <p:spPr bwMode="auto">
                  <a:xfrm>
                    <a:off x="4036" y="3659"/>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1332" name="Freeform 6446"/>
                  <p:cNvSpPr>
                    <a:spLocks/>
                  </p:cNvSpPr>
                  <p:nvPr/>
                </p:nvSpPr>
                <p:spPr bwMode="auto">
                  <a:xfrm>
                    <a:off x="4036" y="3659"/>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333" name="Freeform 6447"/>
                  <p:cNvSpPr>
                    <a:spLocks/>
                  </p:cNvSpPr>
                  <p:nvPr/>
                </p:nvSpPr>
                <p:spPr bwMode="auto">
                  <a:xfrm>
                    <a:off x="4036" y="3659"/>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1334" name="Freeform 6448"/>
                  <p:cNvSpPr>
                    <a:spLocks/>
                  </p:cNvSpPr>
                  <p:nvPr/>
                </p:nvSpPr>
                <p:spPr bwMode="auto">
                  <a:xfrm>
                    <a:off x="4037" y="3659"/>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1335" name="Freeform 6449"/>
                  <p:cNvSpPr>
                    <a:spLocks/>
                  </p:cNvSpPr>
                  <p:nvPr/>
                </p:nvSpPr>
                <p:spPr bwMode="auto">
                  <a:xfrm>
                    <a:off x="4037" y="3659"/>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1336" name="Freeform 6450"/>
                  <p:cNvSpPr>
                    <a:spLocks/>
                  </p:cNvSpPr>
                  <p:nvPr/>
                </p:nvSpPr>
                <p:spPr bwMode="auto">
                  <a:xfrm>
                    <a:off x="4038" y="3659"/>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337" name="Freeform 6451"/>
                  <p:cNvSpPr>
                    <a:spLocks/>
                  </p:cNvSpPr>
                  <p:nvPr/>
                </p:nvSpPr>
                <p:spPr bwMode="auto">
                  <a:xfrm>
                    <a:off x="4038" y="3659"/>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1338" name="Freeform 6452"/>
                  <p:cNvSpPr>
                    <a:spLocks/>
                  </p:cNvSpPr>
                  <p:nvPr/>
                </p:nvSpPr>
                <p:spPr bwMode="auto">
                  <a:xfrm>
                    <a:off x="4039" y="3659"/>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1339" name="Freeform 6453"/>
                  <p:cNvSpPr>
                    <a:spLocks/>
                  </p:cNvSpPr>
                  <p:nvPr/>
                </p:nvSpPr>
                <p:spPr bwMode="auto">
                  <a:xfrm>
                    <a:off x="4039" y="3659"/>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1340" name="Freeform 6454"/>
                  <p:cNvSpPr>
                    <a:spLocks/>
                  </p:cNvSpPr>
                  <p:nvPr/>
                </p:nvSpPr>
                <p:spPr bwMode="auto">
                  <a:xfrm>
                    <a:off x="4040" y="3659"/>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1341" name="Freeform 6455"/>
                  <p:cNvSpPr>
                    <a:spLocks/>
                  </p:cNvSpPr>
                  <p:nvPr/>
                </p:nvSpPr>
                <p:spPr bwMode="auto">
                  <a:xfrm>
                    <a:off x="4040" y="3659"/>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342" name="Freeform 6456"/>
                  <p:cNvSpPr>
                    <a:spLocks/>
                  </p:cNvSpPr>
                  <p:nvPr/>
                </p:nvSpPr>
                <p:spPr bwMode="auto">
                  <a:xfrm>
                    <a:off x="4041" y="3659"/>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1343" name="Freeform 6457"/>
                  <p:cNvSpPr>
                    <a:spLocks/>
                  </p:cNvSpPr>
                  <p:nvPr/>
                </p:nvSpPr>
                <p:spPr bwMode="auto">
                  <a:xfrm>
                    <a:off x="4041" y="3660"/>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344" name="Freeform 6458"/>
                  <p:cNvSpPr>
                    <a:spLocks/>
                  </p:cNvSpPr>
                  <p:nvPr/>
                </p:nvSpPr>
                <p:spPr bwMode="auto">
                  <a:xfrm>
                    <a:off x="4041" y="3659"/>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1345" name="Freeform 6459"/>
                  <p:cNvSpPr>
                    <a:spLocks/>
                  </p:cNvSpPr>
                  <p:nvPr/>
                </p:nvSpPr>
                <p:spPr bwMode="auto">
                  <a:xfrm>
                    <a:off x="4042" y="3659"/>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1346" name="Freeform 6460"/>
                  <p:cNvSpPr>
                    <a:spLocks/>
                  </p:cNvSpPr>
                  <p:nvPr/>
                </p:nvSpPr>
                <p:spPr bwMode="auto">
                  <a:xfrm>
                    <a:off x="4042" y="3659"/>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1347" name="Freeform 6461"/>
                  <p:cNvSpPr>
                    <a:spLocks/>
                  </p:cNvSpPr>
                  <p:nvPr/>
                </p:nvSpPr>
                <p:spPr bwMode="auto">
                  <a:xfrm>
                    <a:off x="4043" y="3659"/>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348" name="Freeform 6462"/>
                  <p:cNvSpPr>
                    <a:spLocks/>
                  </p:cNvSpPr>
                  <p:nvPr/>
                </p:nvSpPr>
                <p:spPr bwMode="auto">
                  <a:xfrm>
                    <a:off x="4043" y="3659"/>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1349" name="Freeform 6463"/>
                  <p:cNvSpPr>
                    <a:spLocks/>
                  </p:cNvSpPr>
                  <p:nvPr/>
                </p:nvSpPr>
                <p:spPr bwMode="auto">
                  <a:xfrm>
                    <a:off x="4044" y="3659"/>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350" name="Freeform 6464"/>
                  <p:cNvSpPr>
                    <a:spLocks/>
                  </p:cNvSpPr>
                  <p:nvPr/>
                </p:nvSpPr>
                <p:spPr bwMode="auto">
                  <a:xfrm>
                    <a:off x="4044" y="3659"/>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1351" name="Freeform 6465"/>
                  <p:cNvSpPr>
                    <a:spLocks/>
                  </p:cNvSpPr>
                  <p:nvPr/>
                </p:nvSpPr>
                <p:spPr bwMode="auto">
                  <a:xfrm>
                    <a:off x="4045" y="3659"/>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352" name="Freeform 6466"/>
                  <p:cNvSpPr>
                    <a:spLocks/>
                  </p:cNvSpPr>
                  <p:nvPr/>
                </p:nvSpPr>
                <p:spPr bwMode="auto">
                  <a:xfrm>
                    <a:off x="4045" y="3659"/>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1353" name="Freeform 6467"/>
                  <p:cNvSpPr>
                    <a:spLocks/>
                  </p:cNvSpPr>
                  <p:nvPr/>
                </p:nvSpPr>
                <p:spPr bwMode="auto">
                  <a:xfrm>
                    <a:off x="4046" y="3659"/>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1354" name="Freeform 6468"/>
                  <p:cNvSpPr>
                    <a:spLocks/>
                  </p:cNvSpPr>
                  <p:nvPr/>
                </p:nvSpPr>
                <p:spPr bwMode="auto">
                  <a:xfrm>
                    <a:off x="4046" y="3659"/>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1355" name="Freeform 6469"/>
                  <p:cNvSpPr>
                    <a:spLocks/>
                  </p:cNvSpPr>
                  <p:nvPr/>
                </p:nvSpPr>
                <p:spPr bwMode="auto">
                  <a:xfrm>
                    <a:off x="4047" y="3659"/>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356" name="Freeform 6470"/>
                  <p:cNvSpPr>
                    <a:spLocks/>
                  </p:cNvSpPr>
                  <p:nvPr/>
                </p:nvSpPr>
                <p:spPr bwMode="auto">
                  <a:xfrm>
                    <a:off x="4047" y="3659"/>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1357" name="Freeform 6471"/>
                  <p:cNvSpPr>
                    <a:spLocks/>
                  </p:cNvSpPr>
                  <p:nvPr/>
                </p:nvSpPr>
                <p:spPr bwMode="auto">
                  <a:xfrm>
                    <a:off x="4047" y="3659"/>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358" name="Freeform 6472"/>
                  <p:cNvSpPr>
                    <a:spLocks/>
                  </p:cNvSpPr>
                  <p:nvPr/>
                </p:nvSpPr>
                <p:spPr bwMode="auto">
                  <a:xfrm>
                    <a:off x="4048" y="3659"/>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1359" name="Freeform 6473"/>
                  <p:cNvSpPr>
                    <a:spLocks/>
                  </p:cNvSpPr>
                  <p:nvPr/>
                </p:nvSpPr>
                <p:spPr bwMode="auto">
                  <a:xfrm>
                    <a:off x="4048" y="3659"/>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360" name="Freeform 6474"/>
                  <p:cNvSpPr>
                    <a:spLocks/>
                  </p:cNvSpPr>
                  <p:nvPr/>
                </p:nvSpPr>
                <p:spPr bwMode="auto">
                  <a:xfrm>
                    <a:off x="4049" y="3659"/>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1361" name="Freeform 6475"/>
                  <p:cNvSpPr>
                    <a:spLocks/>
                  </p:cNvSpPr>
                  <p:nvPr/>
                </p:nvSpPr>
                <p:spPr bwMode="auto">
                  <a:xfrm>
                    <a:off x="4049" y="3659"/>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1362" name="Freeform 6476"/>
                  <p:cNvSpPr>
                    <a:spLocks/>
                  </p:cNvSpPr>
                  <p:nvPr/>
                </p:nvSpPr>
                <p:spPr bwMode="auto">
                  <a:xfrm>
                    <a:off x="4050" y="3659"/>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1363" name="Freeform 6477"/>
                  <p:cNvSpPr>
                    <a:spLocks/>
                  </p:cNvSpPr>
                  <p:nvPr/>
                </p:nvSpPr>
                <p:spPr bwMode="auto">
                  <a:xfrm>
                    <a:off x="4050" y="3659"/>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364" name="Freeform 6478"/>
                  <p:cNvSpPr>
                    <a:spLocks/>
                  </p:cNvSpPr>
                  <p:nvPr/>
                </p:nvSpPr>
                <p:spPr bwMode="auto">
                  <a:xfrm>
                    <a:off x="4051" y="3659"/>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1365" name="Freeform 6479"/>
                  <p:cNvSpPr>
                    <a:spLocks/>
                  </p:cNvSpPr>
                  <p:nvPr/>
                </p:nvSpPr>
                <p:spPr bwMode="auto">
                  <a:xfrm>
                    <a:off x="4051" y="3660"/>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366" name="Freeform 6480"/>
                  <p:cNvSpPr>
                    <a:spLocks/>
                  </p:cNvSpPr>
                  <p:nvPr/>
                </p:nvSpPr>
                <p:spPr bwMode="auto">
                  <a:xfrm>
                    <a:off x="4052" y="3660"/>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1367" name="Freeform 6481"/>
                  <p:cNvSpPr>
                    <a:spLocks/>
                  </p:cNvSpPr>
                  <p:nvPr/>
                </p:nvSpPr>
                <p:spPr bwMode="auto">
                  <a:xfrm>
                    <a:off x="4052" y="3660"/>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1368" name="Freeform 6482"/>
                  <p:cNvSpPr>
                    <a:spLocks/>
                  </p:cNvSpPr>
                  <p:nvPr/>
                </p:nvSpPr>
                <p:spPr bwMode="auto">
                  <a:xfrm>
                    <a:off x="4053" y="3660"/>
                    <a:ext cx="1" cy="1"/>
                  </a:xfrm>
                  <a:custGeom>
                    <a:avLst/>
                    <a:gdLst>
                      <a:gd name="T0" fmla="*/ 0 w 3"/>
                      <a:gd name="T1" fmla="*/ 0 h 2"/>
                      <a:gd name="T2" fmla="*/ 2 w 3"/>
                      <a:gd name="T3" fmla="*/ 2 h 2"/>
                      <a:gd name="T4" fmla="*/ 3 w 3"/>
                      <a:gd name="T5" fmla="*/ 2 h 2"/>
                      <a:gd name="T6" fmla="*/ 0 60000 65536"/>
                      <a:gd name="T7" fmla="*/ 0 60000 65536"/>
                      <a:gd name="T8" fmla="*/ 0 60000 65536"/>
                      <a:gd name="T9" fmla="*/ 0 w 3"/>
                      <a:gd name="T10" fmla="*/ 0 h 2"/>
                      <a:gd name="T11" fmla="*/ 3 w 3"/>
                      <a:gd name="T12" fmla="*/ 2 h 2"/>
                    </a:gdLst>
                    <a:ahLst/>
                    <a:cxnLst>
                      <a:cxn ang="T6">
                        <a:pos x="T0" y="T1"/>
                      </a:cxn>
                      <a:cxn ang="T7">
                        <a:pos x="T2" y="T3"/>
                      </a:cxn>
                      <a:cxn ang="T8">
                        <a:pos x="T4" y="T5"/>
                      </a:cxn>
                    </a:cxnLst>
                    <a:rect l="T9" t="T10" r="T11" b="T12"/>
                    <a:pathLst>
                      <a:path w="3" h="2">
                        <a:moveTo>
                          <a:pt x="0" y="0"/>
                        </a:moveTo>
                        <a:lnTo>
                          <a:pt x="2" y="2"/>
                        </a:lnTo>
                        <a:lnTo>
                          <a:pt x="3" y="2"/>
                        </a:lnTo>
                      </a:path>
                    </a:pathLst>
                  </a:custGeom>
                  <a:noFill/>
                  <a:ln w="6350">
                    <a:solidFill>
                      <a:srgbClr val="0C0CFF"/>
                    </a:solidFill>
                    <a:prstDash val="solid"/>
                    <a:round/>
                    <a:headEnd/>
                    <a:tailEnd/>
                  </a:ln>
                </p:spPr>
                <p:txBody>
                  <a:bodyPr/>
                  <a:lstStyle/>
                  <a:p>
                    <a:endParaRPr lang="en-US"/>
                  </a:p>
                </p:txBody>
              </p:sp>
              <p:sp>
                <p:nvSpPr>
                  <p:cNvPr id="1369" name="Freeform 6483"/>
                  <p:cNvSpPr>
                    <a:spLocks/>
                  </p:cNvSpPr>
                  <p:nvPr/>
                </p:nvSpPr>
                <p:spPr bwMode="auto">
                  <a:xfrm>
                    <a:off x="4053" y="3660"/>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1370" name="Freeform 6484"/>
                  <p:cNvSpPr>
                    <a:spLocks/>
                  </p:cNvSpPr>
                  <p:nvPr/>
                </p:nvSpPr>
                <p:spPr bwMode="auto">
                  <a:xfrm>
                    <a:off x="4053" y="3661"/>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371" name="Freeform 6485"/>
                  <p:cNvSpPr>
                    <a:spLocks/>
                  </p:cNvSpPr>
                  <p:nvPr/>
                </p:nvSpPr>
                <p:spPr bwMode="auto">
                  <a:xfrm>
                    <a:off x="4054" y="3660"/>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1372" name="Freeform 6486"/>
                  <p:cNvSpPr>
                    <a:spLocks/>
                  </p:cNvSpPr>
                  <p:nvPr/>
                </p:nvSpPr>
                <p:spPr bwMode="auto">
                  <a:xfrm>
                    <a:off x="4054" y="3660"/>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1373" name="Freeform 6487"/>
                  <p:cNvSpPr>
                    <a:spLocks/>
                  </p:cNvSpPr>
                  <p:nvPr/>
                </p:nvSpPr>
                <p:spPr bwMode="auto">
                  <a:xfrm>
                    <a:off x="4055" y="3661"/>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1374" name="Freeform 6488"/>
                  <p:cNvSpPr>
                    <a:spLocks/>
                  </p:cNvSpPr>
                  <p:nvPr/>
                </p:nvSpPr>
                <p:spPr bwMode="auto">
                  <a:xfrm>
                    <a:off x="4055" y="3661"/>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375" name="Freeform 6489"/>
                  <p:cNvSpPr>
                    <a:spLocks/>
                  </p:cNvSpPr>
                  <p:nvPr/>
                </p:nvSpPr>
                <p:spPr bwMode="auto">
                  <a:xfrm>
                    <a:off x="4056" y="3661"/>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1376" name="Freeform 6490"/>
                  <p:cNvSpPr>
                    <a:spLocks/>
                  </p:cNvSpPr>
                  <p:nvPr/>
                </p:nvSpPr>
                <p:spPr bwMode="auto">
                  <a:xfrm>
                    <a:off x="4056" y="3660"/>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1377" name="Freeform 6491"/>
                  <p:cNvSpPr>
                    <a:spLocks/>
                  </p:cNvSpPr>
                  <p:nvPr/>
                </p:nvSpPr>
                <p:spPr bwMode="auto">
                  <a:xfrm>
                    <a:off x="4057" y="3660"/>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1378" name="Freeform 6492"/>
                  <p:cNvSpPr>
                    <a:spLocks/>
                  </p:cNvSpPr>
                  <p:nvPr/>
                </p:nvSpPr>
                <p:spPr bwMode="auto">
                  <a:xfrm>
                    <a:off x="4057" y="3661"/>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1379" name="Freeform 6493"/>
                  <p:cNvSpPr>
                    <a:spLocks/>
                  </p:cNvSpPr>
                  <p:nvPr/>
                </p:nvSpPr>
                <p:spPr bwMode="auto">
                  <a:xfrm>
                    <a:off x="4058" y="3661"/>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1380" name="Freeform 6494"/>
                  <p:cNvSpPr>
                    <a:spLocks/>
                  </p:cNvSpPr>
                  <p:nvPr/>
                </p:nvSpPr>
                <p:spPr bwMode="auto">
                  <a:xfrm>
                    <a:off x="4058" y="3661"/>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381" name="Freeform 6495"/>
                  <p:cNvSpPr>
                    <a:spLocks/>
                  </p:cNvSpPr>
                  <p:nvPr/>
                </p:nvSpPr>
                <p:spPr bwMode="auto">
                  <a:xfrm>
                    <a:off x="4059" y="3661"/>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1382" name="Freeform 6496"/>
                  <p:cNvSpPr>
                    <a:spLocks/>
                  </p:cNvSpPr>
                  <p:nvPr/>
                </p:nvSpPr>
                <p:spPr bwMode="auto">
                  <a:xfrm>
                    <a:off x="4059" y="3661"/>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383" name="Freeform 6497"/>
                  <p:cNvSpPr>
                    <a:spLocks/>
                  </p:cNvSpPr>
                  <p:nvPr/>
                </p:nvSpPr>
                <p:spPr bwMode="auto">
                  <a:xfrm>
                    <a:off x="4060" y="3661"/>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1384" name="Freeform 6498"/>
                  <p:cNvSpPr>
                    <a:spLocks/>
                  </p:cNvSpPr>
                  <p:nvPr/>
                </p:nvSpPr>
                <p:spPr bwMode="auto">
                  <a:xfrm>
                    <a:off x="4060" y="3661"/>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385" name="Freeform 6499"/>
                  <p:cNvSpPr>
                    <a:spLocks/>
                  </p:cNvSpPr>
                  <p:nvPr/>
                </p:nvSpPr>
                <p:spPr bwMode="auto">
                  <a:xfrm>
                    <a:off x="4060" y="3660"/>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1386" name="Freeform 6500"/>
                  <p:cNvSpPr>
                    <a:spLocks/>
                  </p:cNvSpPr>
                  <p:nvPr/>
                </p:nvSpPr>
                <p:spPr bwMode="auto">
                  <a:xfrm>
                    <a:off x="4061" y="3660"/>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387" name="Freeform 6501"/>
                  <p:cNvSpPr>
                    <a:spLocks/>
                  </p:cNvSpPr>
                  <p:nvPr/>
                </p:nvSpPr>
                <p:spPr bwMode="auto">
                  <a:xfrm>
                    <a:off x="4061" y="3660"/>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1388" name="Freeform 6502"/>
                  <p:cNvSpPr>
                    <a:spLocks/>
                  </p:cNvSpPr>
                  <p:nvPr/>
                </p:nvSpPr>
                <p:spPr bwMode="auto">
                  <a:xfrm>
                    <a:off x="4062" y="3660"/>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1389" name="Freeform 6503"/>
                  <p:cNvSpPr>
                    <a:spLocks/>
                  </p:cNvSpPr>
                  <p:nvPr/>
                </p:nvSpPr>
                <p:spPr bwMode="auto">
                  <a:xfrm>
                    <a:off x="4062" y="3660"/>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1390" name="Freeform 6504"/>
                  <p:cNvSpPr>
                    <a:spLocks/>
                  </p:cNvSpPr>
                  <p:nvPr/>
                </p:nvSpPr>
                <p:spPr bwMode="auto">
                  <a:xfrm>
                    <a:off x="4063" y="3660"/>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1391" name="Freeform 6505"/>
                  <p:cNvSpPr>
                    <a:spLocks/>
                  </p:cNvSpPr>
                  <p:nvPr/>
                </p:nvSpPr>
                <p:spPr bwMode="auto">
                  <a:xfrm>
                    <a:off x="4063" y="3659"/>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1392" name="Freeform 6506"/>
                  <p:cNvSpPr>
                    <a:spLocks/>
                  </p:cNvSpPr>
                  <p:nvPr/>
                </p:nvSpPr>
                <p:spPr bwMode="auto">
                  <a:xfrm>
                    <a:off x="4064" y="3659"/>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393" name="Freeform 6507"/>
                  <p:cNvSpPr>
                    <a:spLocks/>
                  </p:cNvSpPr>
                  <p:nvPr/>
                </p:nvSpPr>
                <p:spPr bwMode="auto">
                  <a:xfrm>
                    <a:off x="4064" y="3659"/>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1394" name="Freeform 6508"/>
                  <p:cNvSpPr>
                    <a:spLocks/>
                  </p:cNvSpPr>
                  <p:nvPr/>
                </p:nvSpPr>
                <p:spPr bwMode="auto">
                  <a:xfrm>
                    <a:off x="4065" y="3659"/>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1395" name="Freeform 6509"/>
                  <p:cNvSpPr>
                    <a:spLocks/>
                  </p:cNvSpPr>
                  <p:nvPr/>
                </p:nvSpPr>
                <p:spPr bwMode="auto">
                  <a:xfrm>
                    <a:off x="4065" y="3660"/>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1396" name="Freeform 6510"/>
                  <p:cNvSpPr>
                    <a:spLocks/>
                  </p:cNvSpPr>
                  <p:nvPr/>
                </p:nvSpPr>
                <p:spPr bwMode="auto">
                  <a:xfrm>
                    <a:off x="4066" y="3660"/>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1397" name="Freeform 6511"/>
                  <p:cNvSpPr>
                    <a:spLocks/>
                  </p:cNvSpPr>
                  <p:nvPr/>
                </p:nvSpPr>
                <p:spPr bwMode="auto">
                  <a:xfrm>
                    <a:off x="4066" y="3660"/>
                    <a:ext cx="1" cy="1"/>
                  </a:xfrm>
                  <a:custGeom>
                    <a:avLst/>
                    <a:gdLst>
                      <a:gd name="T0" fmla="*/ 0 w 4"/>
                      <a:gd name="T1" fmla="*/ 0 h 2"/>
                      <a:gd name="T2" fmla="*/ 3 w 4"/>
                      <a:gd name="T3" fmla="*/ 2 h 2"/>
                      <a:gd name="T4" fmla="*/ 4 w 4"/>
                      <a:gd name="T5" fmla="*/ 2 h 2"/>
                      <a:gd name="T6" fmla="*/ 0 60000 65536"/>
                      <a:gd name="T7" fmla="*/ 0 60000 65536"/>
                      <a:gd name="T8" fmla="*/ 0 60000 65536"/>
                      <a:gd name="T9" fmla="*/ 0 w 4"/>
                      <a:gd name="T10" fmla="*/ 0 h 2"/>
                      <a:gd name="T11" fmla="*/ 4 w 4"/>
                      <a:gd name="T12" fmla="*/ 2 h 2"/>
                    </a:gdLst>
                    <a:ahLst/>
                    <a:cxnLst>
                      <a:cxn ang="T6">
                        <a:pos x="T0" y="T1"/>
                      </a:cxn>
                      <a:cxn ang="T7">
                        <a:pos x="T2" y="T3"/>
                      </a:cxn>
                      <a:cxn ang="T8">
                        <a:pos x="T4" y="T5"/>
                      </a:cxn>
                    </a:cxnLst>
                    <a:rect l="T9" t="T10" r="T11" b="T12"/>
                    <a:pathLst>
                      <a:path w="4" h="2">
                        <a:moveTo>
                          <a:pt x="0" y="0"/>
                        </a:moveTo>
                        <a:lnTo>
                          <a:pt x="3" y="2"/>
                        </a:lnTo>
                        <a:lnTo>
                          <a:pt x="4" y="2"/>
                        </a:lnTo>
                      </a:path>
                    </a:pathLst>
                  </a:custGeom>
                  <a:noFill/>
                  <a:ln w="6350">
                    <a:solidFill>
                      <a:srgbClr val="0C0CFF"/>
                    </a:solidFill>
                    <a:prstDash val="solid"/>
                    <a:round/>
                    <a:headEnd/>
                    <a:tailEnd/>
                  </a:ln>
                </p:spPr>
                <p:txBody>
                  <a:bodyPr/>
                  <a:lstStyle/>
                  <a:p>
                    <a:endParaRPr lang="en-US"/>
                  </a:p>
                </p:txBody>
              </p:sp>
              <p:sp>
                <p:nvSpPr>
                  <p:cNvPr id="1398" name="Freeform 6512"/>
                  <p:cNvSpPr>
                    <a:spLocks/>
                  </p:cNvSpPr>
                  <p:nvPr/>
                </p:nvSpPr>
                <p:spPr bwMode="auto">
                  <a:xfrm>
                    <a:off x="4066" y="3660"/>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1399" name="Freeform 6513"/>
                  <p:cNvSpPr>
                    <a:spLocks/>
                  </p:cNvSpPr>
                  <p:nvPr/>
                </p:nvSpPr>
                <p:spPr bwMode="auto">
                  <a:xfrm>
                    <a:off x="4067" y="3660"/>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400" name="Freeform 6514"/>
                  <p:cNvSpPr>
                    <a:spLocks/>
                  </p:cNvSpPr>
                  <p:nvPr/>
                </p:nvSpPr>
                <p:spPr bwMode="auto">
                  <a:xfrm>
                    <a:off x="4067" y="3660"/>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1401" name="Freeform 6515"/>
                  <p:cNvSpPr>
                    <a:spLocks/>
                  </p:cNvSpPr>
                  <p:nvPr/>
                </p:nvSpPr>
                <p:spPr bwMode="auto">
                  <a:xfrm>
                    <a:off x="4068" y="3660"/>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1402" name="Freeform 6516"/>
                  <p:cNvSpPr>
                    <a:spLocks/>
                  </p:cNvSpPr>
                  <p:nvPr/>
                </p:nvSpPr>
                <p:spPr bwMode="auto">
                  <a:xfrm>
                    <a:off x="4068" y="3660"/>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1403" name="Freeform 6517"/>
                  <p:cNvSpPr>
                    <a:spLocks/>
                  </p:cNvSpPr>
                  <p:nvPr/>
                </p:nvSpPr>
                <p:spPr bwMode="auto">
                  <a:xfrm>
                    <a:off x="4069" y="3660"/>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404" name="Freeform 6518"/>
                  <p:cNvSpPr>
                    <a:spLocks/>
                  </p:cNvSpPr>
                  <p:nvPr/>
                </p:nvSpPr>
                <p:spPr bwMode="auto">
                  <a:xfrm>
                    <a:off x="4069" y="3660"/>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1405" name="Freeform 6519"/>
                  <p:cNvSpPr>
                    <a:spLocks/>
                  </p:cNvSpPr>
                  <p:nvPr/>
                </p:nvSpPr>
                <p:spPr bwMode="auto">
                  <a:xfrm>
                    <a:off x="4070" y="3660"/>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1406" name="Freeform 6520"/>
                  <p:cNvSpPr>
                    <a:spLocks/>
                  </p:cNvSpPr>
                  <p:nvPr/>
                </p:nvSpPr>
                <p:spPr bwMode="auto">
                  <a:xfrm>
                    <a:off x="4070" y="3660"/>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1407" name="Freeform 6521"/>
                  <p:cNvSpPr>
                    <a:spLocks/>
                  </p:cNvSpPr>
                  <p:nvPr/>
                </p:nvSpPr>
                <p:spPr bwMode="auto">
                  <a:xfrm>
                    <a:off x="4071" y="3660"/>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408" name="Freeform 6522"/>
                  <p:cNvSpPr>
                    <a:spLocks/>
                  </p:cNvSpPr>
                  <p:nvPr/>
                </p:nvSpPr>
                <p:spPr bwMode="auto">
                  <a:xfrm>
                    <a:off x="4071" y="3660"/>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1409" name="Freeform 6523"/>
                  <p:cNvSpPr>
                    <a:spLocks/>
                  </p:cNvSpPr>
                  <p:nvPr/>
                </p:nvSpPr>
                <p:spPr bwMode="auto">
                  <a:xfrm>
                    <a:off x="4071" y="3660"/>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1410" name="Freeform 6524"/>
                  <p:cNvSpPr>
                    <a:spLocks/>
                  </p:cNvSpPr>
                  <p:nvPr/>
                </p:nvSpPr>
                <p:spPr bwMode="auto">
                  <a:xfrm>
                    <a:off x="4072" y="3660"/>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1411" name="Freeform 6525"/>
                  <p:cNvSpPr>
                    <a:spLocks/>
                  </p:cNvSpPr>
                  <p:nvPr/>
                </p:nvSpPr>
                <p:spPr bwMode="auto">
                  <a:xfrm>
                    <a:off x="4072" y="3660"/>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1412" name="Freeform 6526"/>
                  <p:cNvSpPr>
                    <a:spLocks/>
                  </p:cNvSpPr>
                  <p:nvPr/>
                </p:nvSpPr>
                <p:spPr bwMode="auto">
                  <a:xfrm>
                    <a:off x="4073" y="3659"/>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1413" name="Freeform 6527"/>
                  <p:cNvSpPr>
                    <a:spLocks/>
                  </p:cNvSpPr>
                  <p:nvPr/>
                </p:nvSpPr>
                <p:spPr bwMode="auto">
                  <a:xfrm>
                    <a:off x="4073" y="3659"/>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414" name="Freeform 6528"/>
                  <p:cNvSpPr>
                    <a:spLocks/>
                  </p:cNvSpPr>
                  <p:nvPr/>
                </p:nvSpPr>
                <p:spPr bwMode="auto">
                  <a:xfrm>
                    <a:off x="4074" y="3659"/>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1415" name="Freeform 6529"/>
                  <p:cNvSpPr>
                    <a:spLocks/>
                  </p:cNvSpPr>
                  <p:nvPr/>
                </p:nvSpPr>
                <p:spPr bwMode="auto">
                  <a:xfrm>
                    <a:off x="4074" y="3659"/>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416" name="Freeform 6530"/>
                  <p:cNvSpPr>
                    <a:spLocks/>
                  </p:cNvSpPr>
                  <p:nvPr/>
                </p:nvSpPr>
                <p:spPr bwMode="auto">
                  <a:xfrm>
                    <a:off x="4075" y="3659"/>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1417" name="Freeform 6531"/>
                  <p:cNvSpPr>
                    <a:spLocks/>
                  </p:cNvSpPr>
                  <p:nvPr/>
                </p:nvSpPr>
                <p:spPr bwMode="auto">
                  <a:xfrm>
                    <a:off x="4075" y="3659"/>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418" name="Freeform 6532"/>
                  <p:cNvSpPr>
                    <a:spLocks/>
                  </p:cNvSpPr>
                  <p:nvPr/>
                </p:nvSpPr>
                <p:spPr bwMode="auto">
                  <a:xfrm>
                    <a:off x="4076" y="3659"/>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1419" name="Freeform 6533"/>
                  <p:cNvSpPr>
                    <a:spLocks/>
                  </p:cNvSpPr>
                  <p:nvPr/>
                </p:nvSpPr>
                <p:spPr bwMode="auto">
                  <a:xfrm>
                    <a:off x="4076" y="3659"/>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1420" name="Freeform 6534"/>
                  <p:cNvSpPr>
                    <a:spLocks/>
                  </p:cNvSpPr>
                  <p:nvPr/>
                </p:nvSpPr>
                <p:spPr bwMode="auto">
                  <a:xfrm>
                    <a:off x="4077" y="3659"/>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1421" name="Freeform 6535"/>
                  <p:cNvSpPr>
                    <a:spLocks/>
                  </p:cNvSpPr>
                  <p:nvPr/>
                </p:nvSpPr>
                <p:spPr bwMode="auto">
                  <a:xfrm>
                    <a:off x="4077" y="3659"/>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422" name="Freeform 6536"/>
                  <p:cNvSpPr>
                    <a:spLocks/>
                  </p:cNvSpPr>
                  <p:nvPr/>
                </p:nvSpPr>
                <p:spPr bwMode="auto">
                  <a:xfrm>
                    <a:off x="4078" y="3659"/>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1423" name="Freeform 6537"/>
                  <p:cNvSpPr>
                    <a:spLocks/>
                  </p:cNvSpPr>
                  <p:nvPr/>
                </p:nvSpPr>
                <p:spPr bwMode="auto">
                  <a:xfrm>
                    <a:off x="4078" y="3659"/>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1424" name="Freeform 6538"/>
                  <p:cNvSpPr>
                    <a:spLocks/>
                  </p:cNvSpPr>
                  <p:nvPr/>
                </p:nvSpPr>
                <p:spPr bwMode="auto">
                  <a:xfrm>
                    <a:off x="4079" y="3659"/>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1425" name="Freeform 6539"/>
                  <p:cNvSpPr>
                    <a:spLocks/>
                  </p:cNvSpPr>
                  <p:nvPr/>
                </p:nvSpPr>
                <p:spPr bwMode="auto">
                  <a:xfrm>
                    <a:off x="4079" y="3659"/>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426" name="Freeform 6540"/>
                  <p:cNvSpPr>
                    <a:spLocks/>
                  </p:cNvSpPr>
                  <p:nvPr/>
                </p:nvSpPr>
                <p:spPr bwMode="auto">
                  <a:xfrm>
                    <a:off x="4080" y="3659"/>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1427" name="Freeform 6541"/>
                  <p:cNvSpPr>
                    <a:spLocks/>
                  </p:cNvSpPr>
                  <p:nvPr/>
                </p:nvSpPr>
                <p:spPr bwMode="auto">
                  <a:xfrm>
                    <a:off x="4080" y="3659"/>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428" name="Freeform 6542"/>
                  <p:cNvSpPr>
                    <a:spLocks/>
                  </p:cNvSpPr>
                  <p:nvPr/>
                </p:nvSpPr>
                <p:spPr bwMode="auto">
                  <a:xfrm>
                    <a:off x="4080" y="3659"/>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1429" name="Freeform 6543"/>
                  <p:cNvSpPr>
                    <a:spLocks/>
                  </p:cNvSpPr>
                  <p:nvPr/>
                </p:nvSpPr>
                <p:spPr bwMode="auto">
                  <a:xfrm>
                    <a:off x="4081" y="3659"/>
                    <a:ext cx="1" cy="1"/>
                  </a:xfrm>
                  <a:custGeom>
                    <a:avLst/>
                    <a:gdLst>
                      <a:gd name="T0" fmla="*/ 0 w 3"/>
                      <a:gd name="T1" fmla="*/ 0 h 2"/>
                      <a:gd name="T2" fmla="*/ 2 w 3"/>
                      <a:gd name="T3" fmla="*/ 2 h 2"/>
                      <a:gd name="T4" fmla="*/ 3 w 3"/>
                      <a:gd name="T5" fmla="*/ 2 h 2"/>
                      <a:gd name="T6" fmla="*/ 0 60000 65536"/>
                      <a:gd name="T7" fmla="*/ 0 60000 65536"/>
                      <a:gd name="T8" fmla="*/ 0 60000 65536"/>
                      <a:gd name="T9" fmla="*/ 0 w 3"/>
                      <a:gd name="T10" fmla="*/ 0 h 2"/>
                      <a:gd name="T11" fmla="*/ 3 w 3"/>
                      <a:gd name="T12" fmla="*/ 2 h 2"/>
                    </a:gdLst>
                    <a:ahLst/>
                    <a:cxnLst>
                      <a:cxn ang="T6">
                        <a:pos x="T0" y="T1"/>
                      </a:cxn>
                      <a:cxn ang="T7">
                        <a:pos x="T2" y="T3"/>
                      </a:cxn>
                      <a:cxn ang="T8">
                        <a:pos x="T4" y="T5"/>
                      </a:cxn>
                    </a:cxnLst>
                    <a:rect l="T9" t="T10" r="T11" b="T12"/>
                    <a:pathLst>
                      <a:path w="3" h="2">
                        <a:moveTo>
                          <a:pt x="0" y="0"/>
                        </a:moveTo>
                        <a:lnTo>
                          <a:pt x="2" y="2"/>
                        </a:lnTo>
                        <a:lnTo>
                          <a:pt x="3" y="2"/>
                        </a:lnTo>
                      </a:path>
                    </a:pathLst>
                  </a:custGeom>
                  <a:noFill/>
                  <a:ln w="6350">
                    <a:solidFill>
                      <a:srgbClr val="0C0CFF"/>
                    </a:solidFill>
                    <a:prstDash val="solid"/>
                    <a:round/>
                    <a:headEnd/>
                    <a:tailEnd/>
                  </a:ln>
                </p:spPr>
                <p:txBody>
                  <a:bodyPr/>
                  <a:lstStyle/>
                  <a:p>
                    <a:endParaRPr lang="en-US"/>
                  </a:p>
                </p:txBody>
              </p:sp>
              <p:sp>
                <p:nvSpPr>
                  <p:cNvPr id="1430" name="Freeform 6544"/>
                  <p:cNvSpPr>
                    <a:spLocks/>
                  </p:cNvSpPr>
                  <p:nvPr/>
                </p:nvSpPr>
                <p:spPr bwMode="auto">
                  <a:xfrm>
                    <a:off x="4081" y="3659"/>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1431" name="Freeform 6545"/>
                  <p:cNvSpPr>
                    <a:spLocks/>
                  </p:cNvSpPr>
                  <p:nvPr/>
                </p:nvSpPr>
                <p:spPr bwMode="auto">
                  <a:xfrm>
                    <a:off x="4082" y="3659"/>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1432" name="Freeform 6546"/>
                  <p:cNvSpPr>
                    <a:spLocks/>
                  </p:cNvSpPr>
                  <p:nvPr/>
                </p:nvSpPr>
                <p:spPr bwMode="auto">
                  <a:xfrm>
                    <a:off x="4082" y="3659"/>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1433" name="Freeform 6547"/>
                  <p:cNvSpPr>
                    <a:spLocks/>
                  </p:cNvSpPr>
                  <p:nvPr/>
                </p:nvSpPr>
                <p:spPr bwMode="auto">
                  <a:xfrm>
                    <a:off x="4083" y="3659"/>
                    <a:ext cx="1" cy="1"/>
                  </a:xfrm>
                  <a:custGeom>
                    <a:avLst/>
                    <a:gdLst>
                      <a:gd name="T0" fmla="*/ 0 w 3"/>
                      <a:gd name="T1" fmla="*/ 2 h 2"/>
                      <a:gd name="T2" fmla="*/ 2 w 3"/>
                      <a:gd name="T3" fmla="*/ 0 h 2"/>
                      <a:gd name="T4" fmla="*/ 3 w 3"/>
                      <a:gd name="T5" fmla="*/ 0 h 2"/>
                      <a:gd name="T6" fmla="*/ 0 60000 65536"/>
                      <a:gd name="T7" fmla="*/ 0 60000 65536"/>
                      <a:gd name="T8" fmla="*/ 0 60000 65536"/>
                      <a:gd name="T9" fmla="*/ 0 w 3"/>
                      <a:gd name="T10" fmla="*/ 0 h 2"/>
                      <a:gd name="T11" fmla="*/ 3 w 3"/>
                      <a:gd name="T12" fmla="*/ 2 h 2"/>
                    </a:gdLst>
                    <a:ahLst/>
                    <a:cxnLst>
                      <a:cxn ang="T6">
                        <a:pos x="T0" y="T1"/>
                      </a:cxn>
                      <a:cxn ang="T7">
                        <a:pos x="T2" y="T3"/>
                      </a:cxn>
                      <a:cxn ang="T8">
                        <a:pos x="T4" y="T5"/>
                      </a:cxn>
                    </a:cxnLst>
                    <a:rect l="T9" t="T10" r="T11" b="T12"/>
                    <a:pathLst>
                      <a:path w="3" h="2">
                        <a:moveTo>
                          <a:pt x="0" y="2"/>
                        </a:moveTo>
                        <a:lnTo>
                          <a:pt x="2" y="0"/>
                        </a:lnTo>
                        <a:lnTo>
                          <a:pt x="3" y="0"/>
                        </a:lnTo>
                      </a:path>
                    </a:pathLst>
                  </a:custGeom>
                  <a:noFill/>
                  <a:ln w="6350">
                    <a:solidFill>
                      <a:srgbClr val="0C0CFF"/>
                    </a:solidFill>
                    <a:prstDash val="solid"/>
                    <a:round/>
                    <a:headEnd/>
                    <a:tailEnd/>
                  </a:ln>
                </p:spPr>
                <p:txBody>
                  <a:bodyPr/>
                  <a:lstStyle/>
                  <a:p>
                    <a:endParaRPr lang="en-US"/>
                  </a:p>
                </p:txBody>
              </p:sp>
              <p:sp>
                <p:nvSpPr>
                  <p:cNvPr id="1434" name="Freeform 6548"/>
                  <p:cNvSpPr>
                    <a:spLocks/>
                  </p:cNvSpPr>
                  <p:nvPr/>
                </p:nvSpPr>
                <p:spPr bwMode="auto">
                  <a:xfrm>
                    <a:off x="4083" y="3659"/>
                    <a:ext cx="1" cy="1"/>
                  </a:xfrm>
                  <a:custGeom>
                    <a:avLst/>
                    <a:gdLst>
                      <a:gd name="T0" fmla="*/ 0 w 4"/>
                      <a:gd name="T1" fmla="*/ 2 h 2"/>
                      <a:gd name="T2" fmla="*/ 3 w 4"/>
                      <a:gd name="T3" fmla="*/ 0 h 2"/>
                      <a:gd name="T4" fmla="*/ 4 w 4"/>
                      <a:gd name="T5" fmla="*/ 0 h 2"/>
                      <a:gd name="T6" fmla="*/ 0 60000 65536"/>
                      <a:gd name="T7" fmla="*/ 0 60000 65536"/>
                      <a:gd name="T8" fmla="*/ 0 60000 65536"/>
                      <a:gd name="T9" fmla="*/ 0 w 4"/>
                      <a:gd name="T10" fmla="*/ 0 h 2"/>
                      <a:gd name="T11" fmla="*/ 4 w 4"/>
                      <a:gd name="T12" fmla="*/ 2 h 2"/>
                    </a:gdLst>
                    <a:ahLst/>
                    <a:cxnLst>
                      <a:cxn ang="T6">
                        <a:pos x="T0" y="T1"/>
                      </a:cxn>
                      <a:cxn ang="T7">
                        <a:pos x="T2" y="T3"/>
                      </a:cxn>
                      <a:cxn ang="T8">
                        <a:pos x="T4" y="T5"/>
                      </a:cxn>
                    </a:cxnLst>
                    <a:rect l="T9" t="T10" r="T11" b="T12"/>
                    <a:pathLst>
                      <a:path w="4" h="2">
                        <a:moveTo>
                          <a:pt x="0" y="2"/>
                        </a:moveTo>
                        <a:lnTo>
                          <a:pt x="3" y="0"/>
                        </a:lnTo>
                        <a:lnTo>
                          <a:pt x="4" y="0"/>
                        </a:lnTo>
                      </a:path>
                    </a:pathLst>
                  </a:custGeom>
                  <a:noFill/>
                  <a:ln w="6350">
                    <a:solidFill>
                      <a:srgbClr val="0C0CFF"/>
                    </a:solidFill>
                    <a:prstDash val="solid"/>
                    <a:round/>
                    <a:headEnd/>
                    <a:tailEnd/>
                  </a:ln>
                </p:spPr>
                <p:txBody>
                  <a:bodyPr/>
                  <a:lstStyle/>
                  <a:p>
                    <a:endParaRPr lang="en-US"/>
                  </a:p>
                </p:txBody>
              </p:sp>
              <p:sp>
                <p:nvSpPr>
                  <p:cNvPr id="1435" name="Freeform 6549"/>
                  <p:cNvSpPr>
                    <a:spLocks/>
                  </p:cNvSpPr>
                  <p:nvPr/>
                </p:nvSpPr>
                <p:spPr bwMode="auto">
                  <a:xfrm>
                    <a:off x="4084" y="3658"/>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1436" name="Freeform 6550"/>
                  <p:cNvSpPr>
                    <a:spLocks/>
                  </p:cNvSpPr>
                  <p:nvPr/>
                </p:nvSpPr>
                <p:spPr bwMode="auto">
                  <a:xfrm>
                    <a:off x="4084" y="3658"/>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437" name="Freeform 6551"/>
                  <p:cNvSpPr>
                    <a:spLocks/>
                  </p:cNvSpPr>
                  <p:nvPr/>
                </p:nvSpPr>
                <p:spPr bwMode="auto">
                  <a:xfrm>
                    <a:off x="4085" y="3658"/>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1438" name="Freeform 6552"/>
                  <p:cNvSpPr>
                    <a:spLocks/>
                  </p:cNvSpPr>
                  <p:nvPr/>
                </p:nvSpPr>
                <p:spPr bwMode="auto">
                  <a:xfrm>
                    <a:off x="4085" y="3658"/>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439" name="Freeform 6553"/>
                  <p:cNvSpPr>
                    <a:spLocks/>
                  </p:cNvSpPr>
                  <p:nvPr/>
                </p:nvSpPr>
                <p:spPr bwMode="auto">
                  <a:xfrm>
                    <a:off x="4085" y="3658"/>
                    <a:ext cx="1" cy="1"/>
                  </a:xfrm>
                  <a:custGeom>
                    <a:avLst/>
                    <a:gdLst>
                      <a:gd name="T0" fmla="*/ 0 w 3"/>
                      <a:gd name="T1" fmla="*/ 2 h 2"/>
                      <a:gd name="T2" fmla="*/ 2 w 3"/>
                      <a:gd name="T3" fmla="*/ 0 h 2"/>
                      <a:gd name="T4" fmla="*/ 3 w 3"/>
                      <a:gd name="T5" fmla="*/ 0 h 2"/>
                      <a:gd name="T6" fmla="*/ 0 60000 65536"/>
                      <a:gd name="T7" fmla="*/ 0 60000 65536"/>
                      <a:gd name="T8" fmla="*/ 0 60000 65536"/>
                      <a:gd name="T9" fmla="*/ 0 w 3"/>
                      <a:gd name="T10" fmla="*/ 0 h 2"/>
                      <a:gd name="T11" fmla="*/ 3 w 3"/>
                      <a:gd name="T12" fmla="*/ 2 h 2"/>
                    </a:gdLst>
                    <a:ahLst/>
                    <a:cxnLst>
                      <a:cxn ang="T6">
                        <a:pos x="T0" y="T1"/>
                      </a:cxn>
                      <a:cxn ang="T7">
                        <a:pos x="T2" y="T3"/>
                      </a:cxn>
                      <a:cxn ang="T8">
                        <a:pos x="T4" y="T5"/>
                      </a:cxn>
                    </a:cxnLst>
                    <a:rect l="T9" t="T10" r="T11" b="T12"/>
                    <a:pathLst>
                      <a:path w="3" h="2">
                        <a:moveTo>
                          <a:pt x="0" y="2"/>
                        </a:moveTo>
                        <a:lnTo>
                          <a:pt x="2" y="0"/>
                        </a:lnTo>
                        <a:lnTo>
                          <a:pt x="3" y="0"/>
                        </a:lnTo>
                      </a:path>
                    </a:pathLst>
                  </a:custGeom>
                  <a:noFill/>
                  <a:ln w="6350">
                    <a:solidFill>
                      <a:srgbClr val="0C0CFF"/>
                    </a:solidFill>
                    <a:prstDash val="solid"/>
                    <a:round/>
                    <a:headEnd/>
                    <a:tailEnd/>
                  </a:ln>
                </p:spPr>
                <p:txBody>
                  <a:bodyPr/>
                  <a:lstStyle/>
                  <a:p>
                    <a:endParaRPr lang="en-US"/>
                  </a:p>
                </p:txBody>
              </p:sp>
              <p:sp>
                <p:nvSpPr>
                  <p:cNvPr id="1440" name="Freeform 6554"/>
                  <p:cNvSpPr>
                    <a:spLocks/>
                  </p:cNvSpPr>
                  <p:nvPr/>
                </p:nvSpPr>
                <p:spPr bwMode="auto">
                  <a:xfrm>
                    <a:off x="4086" y="3657"/>
                    <a:ext cx="1" cy="1"/>
                  </a:xfrm>
                  <a:custGeom>
                    <a:avLst/>
                    <a:gdLst>
                      <a:gd name="T0" fmla="*/ 0 w 4"/>
                      <a:gd name="T1" fmla="*/ 2 h 2"/>
                      <a:gd name="T2" fmla="*/ 3 w 4"/>
                      <a:gd name="T3" fmla="*/ 0 h 2"/>
                      <a:gd name="T4" fmla="*/ 4 w 4"/>
                      <a:gd name="T5" fmla="*/ 0 h 2"/>
                      <a:gd name="T6" fmla="*/ 0 60000 65536"/>
                      <a:gd name="T7" fmla="*/ 0 60000 65536"/>
                      <a:gd name="T8" fmla="*/ 0 60000 65536"/>
                      <a:gd name="T9" fmla="*/ 0 w 4"/>
                      <a:gd name="T10" fmla="*/ 0 h 2"/>
                      <a:gd name="T11" fmla="*/ 4 w 4"/>
                      <a:gd name="T12" fmla="*/ 2 h 2"/>
                    </a:gdLst>
                    <a:ahLst/>
                    <a:cxnLst>
                      <a:cxn ang="T6">
                        <a:pos x="T0" y="T1"/>
                      </a:cxn>
                      <a:cxn ang="T7">
                        <a:pos x="T2" y="T3"/>
                      </a:cxn>
                      <a:cxn ang="T8">
                        <a:pos x="T4" y="T5"/>
                      </a:cxn>
                    </a:cxnLst>
                    <a:rect l="T9" t="T10" r="T11" b="T12"/>
                    <a:pathLst>
                      <a:path w="4" h="2">
                        <a:moveTo>
                          <a:pt x="0" y="2"/>
                        </a:moveTo>
                        <a:lnTo>
                          <a:pt x="3" y="0"/>
                        </a:lnTo>
                        <a:lnTo>
                          <a:pt x="4" y="0"/>
                        </a:lnTo>
                      </a:path>
                    </a:pathLst>
                  </a:custGeom>
                  <a:noFill/>
                  <a:ln w="6350">
                    <a:solidFill>
                      <a:srgbClr val="0C0CFF"/>
                    </a:solidFill>
                    <a:prstDash val="solid"/>
                    <a:round/>
                    <a:headEnd/>
                    <a:tailEnd/>
                  </a:ln>
                </p:spPr>
                <p:txBody>
                  <a:bodyPr/>
                  <a:lstStyle/>
                  <a:p>
                    <a:endParaRPr lang="en-US"/>
                  </a:p>
                </p:txBody>
              </p:sp>
              <p:sp>
                <p:nvSpPr>
                  <p:cNvPr id="1441" name="Freeform 6555"/>
                  <p:cNvSpPr>
                    <a:spLocks/>
                  </p:cNvSpPr>
                  <p:nvPr/>
                </p:nvSpPr>
                <p:spPr bwMode="auto">
                  <a:xfrm>
                    <a:off x="4086" y="3657"/>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1442" name="Freeform 6556"/>
                  <p:cNvSpPr>
                    <a:spLocks/>
                  </p:cNvSpPr>
                  <p:nvPr/>
                </p:nvSpPr>
                <p:spPr bwMode="auto">
                  <a:xfrm>
                    <a:off x="4087" y="3657"/>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1443" name="Freeform 6557"/>
                  <p:cNvSpPr>
                    <a:spLocks/>
                  </p:cNvSpPr>
                  <p:nvPr/>
                </p:nvSpPr>
                <p:spPr bwMode="auto">
                  <a:xfrm>
                    <a:off x="4087" y="3657"/>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1444" name="Freeform 6558"/>
                  <p:cNvSpPr>
                    <a:spLocks/>
                  </p:cNvSpPr>
                  <p:nvPr/>
                </p:nvSpPr>
                <p:spPr bwMode="auto">
                  <a:xfrm>
                    <a:off x="4088" y="3657"/>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1445" name="Freeform 6559"/>
                  <p:cNvSpPr>
                    <a:spLocks/>
                  </p:cNvSpPr>
                  <p:nvPr/>
                </p:nvSpPr>
                <p:spPr bwMode="auto">
                  <a:xfrm>
                    <a:off x="4088" y="3657"/>
                    <a:ext cx="1" cy="1"/>
                  </a:xfrm>
                  <a:custGeom>
                    <a:avLst/>
                    <a:gdLst>
                      <a:gd name="T0" fmla="*/ 0 w 3"/>
                      <a:gd name="T1" fmla="*/ 2 h 2"/>
                      <a:gd name="T2" fmla="*/ 2 w 3"/>
                      <a:gd name="T3" fmla="*/ 0 h 2"/>
                      <a:gd name="T4" fmla="*/ 3 w 3"/>
                      <a:gd name="T5" fmla="*/ 0 h 2"/>
                      <a:gd name="T6" fmla="*/ 0 60000 65536"/>
                      <a:gd name="T7" fmla="*/ 0 60000 65536"/>
                      <a:gd name="T8" fmla="*/ 0 60000 65536"/>
                      <a:gd name="T9" fmla="*/ 0 w 3"/>
                      <a:gd name="T10" fmla="*/ 0 h 2"/>
                      <a:gd name="T11" fmla="*/ 3 w 3"/>
                      <a:gd name="T12" fmla="*/ 2 h 2"/>
                    </a:gdLst>
                    <a:ahLst/>
                    <a:cxnLst>
                      <a:cxn ang="T6">
                        <a:pos x="T0" y="T1"/>
                      </a:cxn>
                      <a:cxn ang="T7">
                        <a:pos x="T2" y="T3"/>
                      </a:cxn>
                      <a:cxn ang="T8">
                        <a:pos x="T4" y="T5"/>
                      </a:cxn>
                    </a:cxnLst>
                    <a:rect l="T9" t="T10" r="T11" b="T12"/>
                    <a:pathLst>
                      <a:path w="3" h="2">
                        <a:moveTo>
                          <a:pt x="0" y="2"/>
                        </a:moveTo>
                        <a:lnTo>
                          <a:pt x="2" y="0"/>
                        </a:lnTo>
                        <a:lnTo>
                          <a:pt x="3" y="0"/>
                        </a:lnTo>
                      </a:path>
                    </a:pathLst>
                  </a:custGeom>
                  <a:noFill/>
                  <a:ln w="6350">
                    <a:solidFill>
                      <a:srgbClr val="0C0CFF"/>
                    </a:solidFill>
                    <a:prstDash val="solid"/>
                    <a:round/>
                    <a:headEnd/>
                    <a:tailEnd/>
                  </a:ln>
                </p:spPr>
                <p:txBody>
                  <a:bodyPr/>
                  <a:lstStyle/>
                  <a:p>
                    <a:endParaRPr lang="en-US"/>
                  </a:p>
                </p:txBody>
              </p:sp>
              <p:sp>
                <p:nvSpPr>
                  <p:cNvPr id="1446" name="Freeform 6560"/>
                  <p:cNvSpPr>
                    <a:spLocks/>
                  </p:cNvSpPr>
                  <p:nvPr/>
                </p:nvSpPr>
                <p:spPr bwMode="auto">
                  <a:xfrm>
                    <a:off x="4089" y="3657"/>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447" name="Freeform 6561"/>
                  <p:cNvSpPr>
                    <a:spLocks/>
                  </p:cNvSpPr>
                  <p:nvPr/>
                </p:nvSpPr>
                <p:spPr bwMode="auto">
                  <a:xfrm>
                    <a:off x="4089" y="3657"/>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1448" name="Freeform 6562"/>
                  <p:cNvSpPr>
                    <a:spLocks/>
                  </p:cNvSpPr>
                  <p:nvPr/>
                </p:nvSpPr>
                <p:spPr bwMode="auto">
                  <a:xfrm>
                    <a:off x="4090" y="3657"/>
                    <a:ext cx="1" cy="1"/>
                  </a:xfrm>
                  <a:custGeom>
                    <a:avLst/>
                    <a:gdLst>
                      <a:gd name="T0" fmla="*/ 0 w 4"/>
                      <a:gd name="T1" fmla="*/ 0 h 2"/>
                      <a:gd name="T2" fmla="*/ 3 w 4"/>
                      <a:gd name="T3" fmla="*/ 2 h 2"/>
                      <a:gd name="T4" fmla="*/ 4 w 4"/>
                      <a:gd name="T5" fmla="*/ 2 h 2"/>
                      <a:gd name="T6" fmla="*/ 0 60000 65536"/>
                      <a:gd name="T7" fmla="*/ 0 60000 65536"/>
                      <a:gd name="T8" fmla="*/ 0 60000 65536"/>
                      <a:gd name="T9" fmla="*/ 0 w 4"/>
                      <a:gd name="T10" fmla="*/ 0 h 2"/>
                      <a:gd name="T11" fmla="*/ 4 w 4"/>
                      <a:gd name="T12" fmla="*/ 2 h 2"/>
                    </a:gdLst>
                    <a:ahLst/>
                    <a:cxnLst>
                      <a:cxn ang="T6">
                        <a:pos x="T0" y="T1"/>
                      </a:cxn>
                      <a:cxn ang="T7">
                        <a:pos x="T2" y="T3"/>
                      </a:cxn>
                      <a:cxn ang="T8">
                        <a:pos x="T4" y="T5"/>
                      </a:cxn>
                    </a:cxnLst>
                    <a:rect l="T9" t="T10" r="T11" b="T12"/>
                    <a:pathLst>
                      <a:path w="4" h="2">
                        <a:moveTo>
                          <a:pt x="0" y="0"/>
                        </a:moveTo>
                        <a:lnTo>
                          <a:pt x="3" y="2"/>
                        </a:lnTo>
                        <a:lnTo>
                          <a:pt x="4" y="2"/>
                        </a:lnTo>
                      </a:path>
                    </a:pathLst>
                  </a:custGeom>
                  <a:noFill/>
                  <a:ln w="6350">
                    <a:solidFill>
                      <a:srgbClr val="0C0CFF"/>
                    </a:solidFill>
                    <a:prstDash val="solid"/>
                    <a:round/>
                    <a:headEnd/>
                    <a:tailEnd/>
                  </a:ln>
                </p:spPr>
                <p:txBody>
                  <a:bodyPr/>
                  <a:lstStyle/>
                  <a:p>
                    <a:endParaRPr lang="en-US"/>
                  </a:p>
                </p:txBody>
              </p:sp>
              <p:sp>
                <p:nvSpPr>
                  <p:cNvPr id="1449" name="Freeform 6563"/>
                  <p:cNvSpPr>
                    <a:spLocks/>
                  </p:cNvSpPr>
                  <p:nvPr/>
                </p:nvSpPr>
                <p:spPr bwMode="auto">
                  <a:xfrm>
                    <a:off x="4090" y="3657"/>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1450" name="Freeform 6564"/>
                  <p:cNvSpPr>
                    <a:spLocks/>
                  </p:cNvSpPr>
                  <p:nvPr/>
                </p:nvSpPr>
                <p:spPr bwMode="auto">
                  <a:xfrm>
                    <a:off x="4091" y="3658"/>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451" name="Freeform 6565"/>
                  <p:cNvSpPr>
                    <a:spLocks/>
                  </p:cNvSpPr>
                  <p:nvPr/>
                </p:nvSpPr>
                <p:spPr bwMode="auto">
                  <a:xfrm>
                    <a:off x="4091" y="3658"/>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1452" name="Freeform 6566"/>
                  <p:cNvSpPr>
                    <a:spLocks/>
                  </p:cNvSpPr>
                  <p:nvPr/>
                </p:nvSpPr>
                <p:spPr bwMode="auto">
                  <a:xfrm>
                    <a:off x="4091" y="3658"/>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453" name="Freeform 6567"/>
                  <p:cNvSpPr>
                    <a:spLocks/>
                  </p:cNvSpPr>
                  <p:nvPr/>
                </p:nvSpPr>
                <p:spPr bwMode="auto">
                  <a:xfrm>
                    <a:off x="4092" y="3658"/>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1454" name="Freeform 6568"/>
                  <p:cNvSpPr>
                    <a:spLocks/>
                  </p:cNvSpPr>
                  <p:nvPr/>
                </p:nvSpPr>
                <p:spPr bwMode="auto">
                  <a:xfrm>
                    <a:off x="4092" y="3658"/>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455" name="Freeform 6569"/>
                  <p:cNvSpPr>
                    <a:spLocks/>
                  </p:cNvSpPr>
                  <p:nvPr/>
                </p:nvSpPr>
                <p:spPr bwMode="auto">
                  <a:xfrm>
                    <a:off x="4093" y="3658"/>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1456" name="Freeform 6570"/>
                  <p:cNvSpPr>
                    <a:spLocks/>
                  </p:cNvSpPr>
                  <p:nvPr/>
                </p:nvSpPr>
                <p:spPr bwMode="auto">
                  <a:xfrm>
                    <a:off x="4093" y="3658"/>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1457" name="Freeform 6571"/>
                  <p:cNvSpPr>
                    <a:spLocks/>
                  </p:cNvSpPr>
                  <p:nvPr/>
                </p:nvSpPr>
                <p:spPr bwMode="auto">
                  <a:xfrm>
                    <a:off x="4094" y="3658"/>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1458" name="Freeform 6572"/>
                  <p:cNvSpPr>
                    <a:spLocks/>
                  </p:cNvSpPr>
                  <p:nvPr/>
                </p:nvSpPr>
                <p:spPr bwMode="auto">
                  <a:xfrm>
                    <a:off x="4094" y="3658"/>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1459" name="Freeform 6573"/>
                  <p:cNvSpPr>
                    <a:spLocks/>
                  </p:cNvSpPr>
                  <p:nvPr/>
                </p:nvSpPr>
                <p:spPr bwMode="auto">
                  <a:xfrm>
                    <a:off x="4095" y="3658"/>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1460" name="Freeform 6574"/>
                  <p:cNvSpPr>
                    <a:spLocks/>
                  </p:cNvSpPr>
                  <p:nvPr/>
                </p:nvSpPr>
                <p:spPr bwMode="auto">
                  <a:xfrm>
                    <a:off x="4095" y="3658"/>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1461" name="Freeform 6575"/>
                  <p:cNvSpPr>
                    <a:spLocks/>
                  </p:cNvSpPr>
                  <p:nvPr/>
                </p:nvSpPr>
                <p:spPr bwMode="auto">
                  <a:xfrm>
                    <a:off x="4096" y="3658"/>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462" name="Freeform 6576"/>
                  <p:cNvSpPr>
                    <a:spLocks/>
                  </p:cNvSpPr>
                  <p:nvPr/>
                </p:nvSpPr>
                <p:spPr bwMode="auto">
                  <a:xfrm>
                    <a:off x="4096" y="3658"/>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1463" name="Freeform 6577"/>
                  <p:cNvSpPr>
                    <a:spLocks/>
                  </p:cNvSpPr>
                  <p:nvPr/>
                </p:nvSpPr>
                <p:spPr bwMode="auto">
                  <a:xfrm>
                    <a:off x="4096" y="3658"/>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464" name="Freeform 6578"/>
                  <p:cNvSpPr>
                    <a:spLocks/>
                  </p:cNvSpPr>
                  <p:nvPr/>
                </p:nvSpPr>
                <p:spPr bwMode="auto">
                  <a:xfrm>
                    <a:off x="4097" y="3658"/>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1465" name="Freeform 6579"/>
                  <p:cNvSpPr>
                    <a:spLocks/>
                  </p:cNvSpPr>
                  <p:nvPr/>
                </p:nvSpPr>
                <p:spPr bwMode="auto">
                  <a:xfrm>
                    <a:off x="4097" y="3658"/>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466" name="Freeform 6580"/>
                  <p:cNvSpPr>
                    <a:spLocks/>
                  </p:cNvSpPr>
                  <p:nvPr/>
                </p:nvSpPr>
                <p:spPr bwMode="auto">
                  <a:xfrm>
                    <a:off x="4098" y="3658"/>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1467" name="Freeform 6581"/>
                  <p:cNvSpPr>
                    <a:spLocks/>
                  </p:cNvSpPr>
                  <p:nvPr/>
                </p:nvSpPr>
                <p:spPr bwMode="auto">
                  <a:xfrm>
                    <a:off x="4098" y="3658"/>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grpSp>
            <p:grpSp>
              <p:nvGrpSpPr>
                <p:cNvPr id="5670" name="Group 6783"/>
                <p:cNvGrpSpPr>
                  <a:grpSpLocks/>
                </p:cNvGrpSpPr>
                <p:nvPr/>
              </p:nvGrpSpPr>
              <p:grpSpPr bwMode="auto">
                <a:xfrm>
                  <a:off x="4099" y="3657"/>
                  <a:ext cx="93" cy="4"/>
                  <a:chOff x="4099" y="3657"/>
                  <a:chExt cx="93" cy="4"/>
                </a:xfrm>
              </p:grpSpPr>
              <p:sp>
                <p:nvSpPr>
                  <p:cNvPr id="1068" name="Freeform 6583"/>
                  <p:cNvSpPr>
                    <a:spLocks/>
                  </p:cNvSpPr>
                  <p:nvPr/>
                </p:nvSpPr>
                <p:spPr bwMode="auto">
                  <a:xfrm>
                    <a:off x="4099" y="3658"/>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1069" name="Freeform 6584"/>
                  <p:cNvSpPr>
                    <a:spLocks/>
                  </p:cNvSpPr>
                  <p:nvPr/>
                </p:nvSpPr>
                <p:spPr bwMode="auto">
                  <a:xfrm>
                    <a:off x="4099" y="3658"/>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070" name="Freeform 6585"/>
                  <p:cNvSpPr>
                    <a:spLocks/>
                  </p:cNvSpPr>
                  <p:nvPr/>
                </p:nvSpPr>
                <p:spPr bwMode="auto">
                  <a:xfrm>
                    <a:off x="4100" y="3658"/>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1071" name="Freeform 6586"/>
                  <p:cNvSpPr>
                    <a:spLocks/>
                  </p:cNvSpPr>
                  <p:nvPr/>
                </p:nvSpPr>
                <p:spPr bwMode="auto">
                  <a:xfrm>
                    <a:off x="4100" y="3658"/>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072" name="Freeform 6587"/>
                  <p:cNvSpPr>
                    <a:spLocks/>
                  </p:cNvSpPr>
                  <p:nvPr/>
                </p:nvSpPr>
                <p:spPr bwMode="auto">
                  <a:xfrm>
                    <a:off x="4101" y="3658"/>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1073" name="Freeform 6588"/>
                  <p:cNvSpPr>
                    <a:spLocks/>
                  </p:cNvSpPr>
                  <p:nvPr/>
                </p:nvSpPr>
                <p:spPr bwMode="auto">
                  <a:xfrm>
                    <a:off x="4101" y="3658"/>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074" name="Freeform 6589"/>
                  <p:cNvSpPr>
                    <a:spLocks/>
                  </p:cNvSpPr>
                  <p:nvPr/>
                </p:nvSpPr>
                <p:spPr bwMode="auto">
                  <a:xfrm>
                    <a:off x="4102" y="3658"/>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1075" name="Freeform 6590"/>
                  <p:cNvSpPr>
                    <a:spLocks/>
                  </p:cNvSpPr>
                  <p:nvPr/>
                </p:nvSpPr>
                <p:spPr bwMode="auto">
                  <a:xfrm>
                    <a:off x="4102" y="3658"/>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1076" name="Freeform 6591"/>
                  <p:cNvSpPr>
                    <a:spLocks/>
                  </p:cNvSpPr>
                  <p:nvPr/>
                </p:nvSpPr>
                <p:spPr bwMode="auto">
                  <a:xfrm>
                    <a:off x="4103" y="3658"/>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1077" name="Freeform 6592"/>
                  <p:cNvSpPr>
                    <a:spLocks/>
                  </p:cNvSpPr>
                  <p:nvPr/>
                </p:nvSpPr>
                <p:spPr bwMode="auto">
                  <a:xfrm>
                    <a:off x="4103" y="3658"/>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078" name="Freeform 6593"/>
                  <p:cNvSpPr>
                    <a:spLocks/>
                  </p:cNvSpPr>
                  <p:nvPr/>
                </p:nvSpPr>
                <p:spPr bwMode="auto">
                  <a:xfrm>
                    <a:off x="4104" y="3658"/>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1079" name="Freeform 6594"/>
                  <p:cNvSpPr>
                    <a:spLocks/>
                  </p:cNvSpPr>
                  <p:nvPr/>
                </p:nvSpPr>
                <p:spPr bwMode="auto">
                  <a:xfrm>
                    <a:off x="4104" y="3658"/>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1080" name="Freeform 6595"/>
                  <p:cNvSpPr>
                    <a:spLocks/>
                  </p:cNvSpPr>
                  <p:nvPr/>
                </p:nvSpPr>
                <p:spPr bwMode="auto">
                  <a:xfrm>
                    <a:off x="4104" y="3659"/>
                    <a:ext cx="1" cy="1"/>
                  </a:xfrm>
                  <a:custGeom>
                    <a:avLst/>
                    <a:gdLst>
                      <a:gd name="T0" fmla="*/ 0 w 3"/>
                      <a:gd name="T1" fmla="*/ 0 h 2"/>
                      <a:gd name="T2" fmla="*/ 2 w 3"/>
                      <a:gd name="T3" fmla="*/ 2 h 2"/>
                      <a:gd name="T4" fmla="*/ 3 w 3"/>
                      <a:gd name="T5" fmla="*/ 2 h 2"/>
                      <a:gd name="T6" fmla="*/ 0 60000 65536"/>
                      <a:gd name="T7" fmla="*/ 0 60000 65536"/>
                      <a:gd name="T8" fmla="*/ 0 60000 65536"/>
                      <a:gd name="T9" fmla="*/ 0 w 3"/>
                      <a:gd name="T10" fmla="*/ 0 h 2"/>
                      <a:gd name="T11" fmla="*/ 3 w 3"/>
                      <a:gd name="T12" fmla="*/ 2 h 2"/>
                    </a:gdLst>
                    <a:ahLst/>
                    <a:cxnLst>
                      <a:cxn ang="T6">
                        <a:pos x="T0" y="T1"/>
                      </a:cxn>
                      <a:cxn ang="T7">
                        <a:pos x="T2" y="T3"/>
                      </a:cxn>
                      <a:cxn ang="T8">
                        <a:pos x="T4" y="T5"/>
                      </a:cxn>
                    </a:cxnLst>
                    <a:rect l="T9" t="T10" r="T11" b="T12"/>
                    <a:pathLst>
                      <a:path w="3" h="2">
                        <a:moveTo>
                          <a:pt x="0" y="0"/>
                        </a:moveTo>
                        <a:lnTo>
                          <a:pt x="2" y="2"/>
                        </a:lnTo>
                        <a:lnTo>
                          <a:pt x="3" y="2"/>
                        </a:lnTo>
                      </a:path>
                    </a:pathLst>
                  </a:custGeom>
                  <a:noFill/>
                  <a:ln w="6350">
                    <a:solidFill>
                      <a:srgbClr val="0C0CFF"/>
                    </a:solidFill>
                    <a:prstDash val="solid"/>
                    <a:round/>
                    <a:headEnd/>
                    <a:tailEnd/>
                  </a:ln>
                </p:spPr>
                <p:txBody>
                  <a:bodyPr/>
                  <a:lstStyle/>
                  <a:p>
                    <a:endParaRPr lang="en-US"/>
                  </a:p>
                </p:txBody>
              </p:sp>
              <p:sp>
                <p:nvSpPr>
                  <p:cNvPr id="1081" name="Freeform 6596"/>
                  <p:cNvSpPr>
                    <a:spLocks/>
                  </p:cNvSpPr>
                  <p:nvPr/>
                </p:nvSpPr>
                <p:spPr bwMode="auto">
                  <a:xfrm>
                    <a:off x="4105" y="3659"/>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1082" name="Freeform 6597"/>
                  <p:cNvSpPr>
                    <a:spLocks/>
                  </p:cNvSpPr>
                  <p:nvPr/>
                </p:nvSpPr>
                <p:spPr bwMode="auto">
                  <a:xfrm>
                    <a:off x="4105" y="3659"/>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1083" name="Freeform 6598"/>
                  <p:cNvSpPr>
                    <a:spLocks/>
                  </p:cNvSpPr>
                  <p:nvPr/>
                </p:nvSpPr>
                <p:spPr bwMode="auto">
                  <a:xfrm>
                    <a:off x="4106" y="3659"/>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1084" name="Freeform 6599"/>
                  <p:cNvSpPr>
                    <a:spLocks/>
                  </p:cNvSpPr>
                  <p:nvPr/>
                </p:nvSpPr>
                <p:spPr bwMode="auto">
                  <a:xfrm>
                    <a:off x="4106" y="3659"/>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085" name="Freeform 6600"/>
                  <p:cNvSpPr>
                    <a:spLocks/>
                  </p:cNvSpPr>
                  <p:nvPr/>
                </p:nvSpPr>
                <p:spPr bwMode="auto">
                  <a:xfrm>
                    <a:off x="4107" y="3659"/>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1086" name="Freeform 6601"/>
                  <p:cNvSpPr>
                    <a:spLocks/>
                  </p:cNvSpPr>
                  <p:nvPr/>
                </p:nvSpPr>
                <p:spPr bwMode="auto">
                  <a:xfrm>
                    <a:off x="4107" y="3659"/>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1087" name="Freeform 6602"/>
                  <p:cNvSpPr>
                    <a:spLocks/>
                  </p:cNvSpPr>
                  <p:nvPr/>
                </p:nvSpPr>
                <p:spPr bwMode="auto">
                  <a:xfrm>
                    <a:off x="4108" y="3660"/>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1088" name="Freeform 6603"/>
                  <p:cNvSpPr>
                    <a:spLocks/>
                  </p:cNvSpPr>
                  <p:nvPr/>
                </p:nvSpPr>
                <p:spPr bwMode="auto">
                  <a:xfrm>
                    <a:off x="4108" y="3660"/>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089" name="Freeform 6604"/>
                  <p:cNvSpPr>
                    <a:spLocks/>
                  </p:cNvSpPr>
                  <p:nvPr/>
                </p:nvSpPr>
                <p:spPr bwMode="auto">
                  <a:xfrm>
                    <a:off x="4109" y="3660"/>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1090" name="Freeform 6605"/>
                  <p:cNvSpPr>
                    <a:spLocks/>
                  </p:cNvSpPr>
                  <p:nvPr/>
                </p:nvSpPr>
                <p:spPr bwMode="auto">
                  <a:xfrm>
                    <a:off x="4109" y="3660"/>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091" name="Freeform 6606"/>
                  <p:cNvSpPr>
                    <a:spLocks/>
                  </p:cNvSpPr>
                  <p:nvPr/>
                </p:nvSpPr>
                <p:spPr bwMode="auto">
                  <a:xfrm>
                    <a:off x="4110" y="3660"/>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1092" name="Freeform 6607"/>
                  <p:cNvSpPr>
                    <a:spLocks/>
                  </p:cNvSpPr>
                  <p:nvPr/>
                </p:nvSpPr>
                <p:spPr bwMode="auto">
                  <a:xfrm>
                    <a:off x="4110" y="3660"/>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1093" name="Freeform 6608"/>
                  <p:cNvSpPr>
                    <a:spLocks/>
                  </p:cNvSpPr>
                  <p:nvPr/>
                </p:nvSpPr>
                <p:spPr bwMode="auto">
                  <a:xfrm>
                    <a:off x="4110" y="3660"/>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1094" name="Freeform 6609"/>
                  <p:cNvSpPr>
                    <a:spLocks/>
                  </p:cNvSpPr>
                  <p:nvPr/>
                </p:nvSpPr>
                <p:spPr bwMode="auto">
                  <a:xfrm>
                    <a:off x="4111" y="3660"/>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095" name="Freeform 6610"/>
                  <p:cNvSpPr>
                    <a:spLocks/>
                  </p:cNvSpPr>
                  <p:nvPr/>
                </p:nvSpPr>
                <p:spPr bwMode="auto">
                  <a:xfrm>
                    <a:off x="4111" y="3660"/>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1096" name="Freeform 6611"/>
                  <p:cNvSpPr>
                    <a:spLocks/>
                  </p:cNvSpPr>
                  <p:nvPr/>
                </p:nvSpPr>
                <p:spPr bwMode="auto">
                  <a:xfrm>
                    <a:off x="4112" y="3660"/>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1097" name="Freeform 6612"/>
                  <p:cNvSpPr>
                    <a:spLocks/>
                  </p:cNvSpPr>
                  <p:nvPr/>
                </p:nvSpPr>
                <p:spPr bwMode="auto">
                  <a:xfrm>
                    <a:off x="4112" y="3660"/>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1098" name="Freeform 6613"/>
                  <p:cNvSpPr>
                    <a:spLocks/>
                  </p:cNvSpPr>
                  <p:nvPr/>
                </p:nvSpPr>
                <p:spPr bwMode="auto">
                  <a:xfrm>
                    <a:off x="4113" y="3660"/>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1099" name="Freeform 6614"/>
                  <p:cNvSpPr>
                    <a:spLocks/>
                  </p:cNvSpPr>
                  <p:nvPr/>
                </p:nvSpPr>
                <p:spPr bwMode="auto">
                  <a:xfrm>
                    <a:off x="4113" y="3660"/>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1100" name="Freeform 6615"/>
                  <p:cNvSpPr>
                    <a:spLocks/>
                  </p:cNvSpPr>
                  <p:nvPr/>
                </p:nvSpPr>
                <p:spPr bwMode="auto">
                  <a:xfrm>
                    <a:off x="4114" y="3659"/>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1101" name="Freeform 6616"/>
                  <p:cNvSpPr>
                    <a:spLocks/>
                  </p:cNvSpPr>
                  <p:nvPr/>
                </p:nvSpPr>
                <p:spPr bwMode="auto">
                  <a:xfrm>
                    <a:off x="4114" y="3659"/>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1102" name="Freeform 6617"/>
                  <p:cNvSpPr>
                    <a:spLocks/>
                  </p:cNvSpPr>
                  <p:nvPr/>
                </p:nvSpPr>
                <p:spPr bwMode="auto">
                  <a:xfrm>
                    <a:off x="4115" y="3660"/>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1103" name="Freeform 6618"/>
                  <p:cNvSpPr>
                    <a:spLocks/>
                  </p:cNvSpPr>
                  <p:nvPr/>
                </p:nvSpPr>
                <p:spPr bwMode="auto">
                  <a:xfrm>
                    <a:off x="4115" y="3660"/>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1104" name="Freeform 6619"/>
                  <p:cNvSpPr>
                    <a:spLocks/>
                  </p:cNvSpPr>
                  <p:nvPr/>
                </p:nvSpPr>
                <p:spPr bwMode="auto">
                  <a:xfrm>
                    <a:off x="4115" y="3660"/>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105" name="Freeform 6620"/>
                  <p:cNvSpPr>
                    <a:spLocks/>
                  </p:cNvSpPr>
                  <p:nvPr/>
                </p:nvSpPr>
                <p:spPr bwMode="auto">
                  <a:xfrm>
                    <a:off x="4116" y="3660"/>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1106" name="Freeform 6621"/>
                  <p:cNvSpPr>
                    <a:spLocks/>
                  </p:cNvSpPr>
                  <p:nvPr/>
                </p:nvSpPr>
                <p:spPr bwMode="auto">
                  <a:xfrm>
                    <a:off x="4116" y="3660"/>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1107" name="Freeform 6622"/>
                  <p:cNvSpPr>
                    <a:spLocks/>
                  </p:cNvSpPr>
                  <p:nvPr/>
                </p:nvSpPr>
                <p:spPr bwMode="auto">
                  <a:xfrm>
                    <a:off x="4117" y="3660"/>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1108" name="Freeform 6623"/>
                  <p:cNvSpPr>
                    <a:spLocks/>
                  </p:cNvSpPr>
                  <p:nvPr/>
                </p:nvSpPr>
                <p:spPr bwMode="auto">
                  <a:xfrm>
                    <a:off x="4117" y="3660"/>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109" name="Freeform 6624"/>
                  <p:cNvSpPr>
                    <a:spLocks/>
                  </p:cNvSpPr>
                  <p:nvPr/>
                </p:nvSpPr>
                <p:spPr bwMode="auto">
                  <a:xfrm>
                    <a:off x="4118" y="3660"/>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1110" name="Freeform 6625"/>
                  <p:cNvSpPr>
                    <a:spLocks/>
                  </p:cNvSpPr>
                  <p:nvPr/>
                </p:nvSpPr>
                <p:spPr bwMode="auto">
                  <a:xfrm>
                    <a:off x="4118" y="3660"/>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111" name="Freeform 6626"/>
                  <p:cNvSpPr>
                    <a:spLocks/>
                  </p:cNvSpPr>
                  <p:nvPr/>
                </p:nvSpPr>
                <p:spPr bwMode="auto">
                  <a:xfrm>
                    <a:off x="4119" y="3660"/>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1112" name="Freeform 6627"/>
                  <p:cNvSpPr>
                    <a:spLocks/>
                  </p:cNvSpPr>
                  <p:nvPr/>
                </p:nvSpPr>
                <p:spPr bwMode="auto">
                  <a:xfrm>
                    <a:off x="4119" y="3660"/>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113" name="Freeform 6628"/>
                  <p:cNvSpPr>
                    <a:spLocks/>
                  </p:cNvSpPr>
                  <p:nvPr/>
                </p:nvSpPr>
                <p:spPr bwMode="auto">
                  <a:xfrm>
                    <a:off x="4120" y="3660"/>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1114" name="Freeform 6629"/>
                  <p:cNvSpPr>
                    <a:spLocks/>
                  </p:cNvSpPr>
                  <p:nvPr/>
                </p:nvSpPr>
                <p:spPr bwMode="auto">
                  <a:xfrm>
                    <a:off x="4120" y="3659"/>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1115" name="Freeform 6630"/>
                  <p:cNvSpPr>
                    <a:spLocks/>
                  </p:cNvSpPr>
                  <p:nvPr/>
                </p:nvSpPr>
                <p:spPr bwMode="auto">
                  <a:xfrm>
                    <a:off x="4121" y="3659"/>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116" name="Freeform 6631"/>
                  <p:cNvSpPr>
                    <a:spLocks/>
                  </p:cNvSpPr>
                  <p:nvPr/>
                </p:nvSpPr>
                <p:spPr bwMode="auto">
                  <a:xfrm>
                    <a:off x="4121" y="3659"/>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1117" name="Freeform 6632"/>
                  <p:cNvSpPr>
                    <a:spLocks/>
                  </p:cNvSpPr>
                  <p:nvPr/>
                </p:nvSpPr>
                <p:spPr bwMode="auto">
                  <a:xfrm>
                    <a:off x="4121" y="3659"/>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118" name="Freeform 6633"/>
                  <p:cNvSpPr>
                    <a:spLocks/>
                  </p:cNvSpPr>
                  <p:nvPr/>
                </p:nvSpPr>
                <p:spPr bwMode="auto">
                  <a:xfrm>
                    <a:off x="4122" y="3659"/>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1119" name="Freeform 6634"/>
                  <p:cNvSpPr>
                    <a:spLocks/>
                  </p:cNvSpPr>
                  <p:nvPr/>
                </p:nvSpPr>
                <p:spPr bwMode="auto">
                  <a:xfrm>
                    <a:off x="4122" y="3659"/>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1120" name="Freeform 6635"/>
                  <p:cNvSpPr>
                    <a:spLocks/>
                  </p:cNvSpPr>
                  <p:nvPr/>
                </p:nvSpPr>
                <p:spPr bwMode="auto">
                  <a:xfrm>
                    <a:off x="4123" y="3659"/>
                    <a:ext cx="1" cy="1"/>
                  </a:xfrm>
                  <a:custGeom>
                    <a:avLst/>
                    <a:gdLst>
                      <a:gd name="T0" fmla="*/ 0 w 3"/>
                      <a:gd name="T1" fmla="*/ 2 h 2"/>
                      <a:gd name="T2" fmla="*/ 2 w 3"/>
                      <a:gd name="T3" fmla="*/ 0 h 2"/>
                      <a:gd name="T4" fmla="*/ 3 w 3"/>
                      <a:gd name="T5" fmla="*/ 0 h 2"/>
                      <a:gd name="T6" fmla="*/ 0 60000 65536"/>
                      <a:gd name="T7" fmla="*/ 0 60000 65536"/>
                      <a:gd name="T8" fmla="*/ 0 60000 65536"/>
                      <a:gd name="T9" fmla="*/ 0 w 3"/>
                      <a:gd name="T10" fmla="*/ 0 h 2"/>
                      <a:gd name="T11" fmla="*/ 3 w 3"/>
                      <a:gd name="T12" fmla="*/ 2 h 2"/>
                    </a:gdLst>
                    <a:ahLst/>
                    <a:cxnLst>
                      <a:cxn ang="T6">
                        <a:pos x="T0" y="T1"/>
                      </a:cxn>
                      <a:cxn ang="T7">
                        <a:pos x="T2" y="T3"/>
                      </a:cxn>
                      <a:cxn ang="T8">
                        <a:pos x="T4" y="T5"/>
                      </a:cxn>
                    </a:cxnLst>
                    <a:rect l="T9" t="T10" r="T11" b="T12"/>
                    <a:pathLst>
                      <a:path w="3" h="2">
                        <a:moveTo>
                          <a:pt x="0" y="2"/>
                        </a:moveTo>
                        <a:lnTo>
                          <a:pt x="2" y="0"/>
                        </a:lnTo>
                        <a:lnTo>
                          <a:pt x="3" y="0"/>
                        </a:lnTo>
                      </a:path>
                    </a:pathLst>
                  </a:custGeom>
                  <a:noFill/>
                  <a:ln w="6350">
                    <a:solidFill>
                      <a:srgbClr val="0C0CFF"/>
                    </a:solidFill>
                    <a:prstDash val="solid"/>
                    <a:round/>
                    <a:headEnd/>
                    <a:tailEnd/>
                  </a:ln>
                </p:spPr>
                <p:txBody>
                  <a:bodyPr/>
                  <a:lstStyle/>
                  <a:p>
                    <a:endParaRPr lang="en-US"/>
                  </a:p>
                </p:txBody>
              </p:sp>
              <p:sp>
                <p:nvSpPr>
                  <p:cNvPr id="1121" name="Freeform 6636"/>
                  <p:cNvSpPr>
                    <a:spLocks/>
                  </p:cNvSpPr>
                  <p:nvPr/>
                </p:nvSpPr>
                <p:spPr bwMode="auto">
                  <a:xfrm>
                    <a:off x="4123" y="3659"/>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1122" name="Freeform 6637"/>
                  <p:cNvSpPr>
                    <a:spLocks/>
                  </p:cNvSpPr>
                  <p:nvPr/>
                </p:nvSpPr>
                <p:spPr bwMode="auto">
                  <a:xfrm>
                    <a:off x="4124" y="3659"/>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1123" name="Freeform 6638"/>
                  <p:cNvSpPr>
                    <a:spLocks/>
                  </p:cNvSpPr>
                  <p:nvPr/>
                </p:nvSpPr>
                <p:spPr bwMode="auto">
                  <a:xfrm>
                    <a:off x="4124" y="3659"/>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1124" name="Freeform 6639"/>
                  <p:cNvSpPr>
                    <a:spLocks/>
                  </p:cNvSpPr>
                  <p:nvPr/>
                </p:nvSpPr>
                <p:spPr bwMode="auto">
                  <a:xfrm>
                    <a:off x="4125" y="3659"/>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1125" name="Freeform 6640"/>
                  <p:cNvSpPr>
                    <a:spLocks/>
                  </p:cNvSpPr>
                  <p:nvPr/>
                </p:nvSpPr>
                <p:spPr bwMode="auto">
                  <a:xfrm>
                    <a:off x="4125" y="3659"/>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1126" name="Freeform 6641"/>
                  <p:cNvSpPr>
                    <a:spLocks/>
                  </p:cNvSpPr>
                  <p:nvPr/>
                </p:nvSpPr>
                <p:spPr bwMode="auto">
                  <a:xfrm>
                    <a:off x="4126" y="3659"/>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1127" name="Freeform 6642"/>
                  <p:cNvSpPr>
                    <a:spLocks/>
                  </p:cNvSpPr>
                  <p:nvPr/>
                </p:nvSpPr>
                <p:spPr bwMode="auto">
                  <a:xfrm>
                    <a:off x="4126" y="3659"/>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128" name="Freeform 6643"/>
                  <p:cNvSpPr>
                    <a:spLocks/>
                  </p:cNvSpPr>
                  <p:nvPr/>
                </p:nvSpPr>
                <p:spPr bwMode="auto">
                  <a:xfrm>
                    <a:off x="4127" y="3659"/>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1129" name="Freeform 6644"/>
                  <p:cNvSpPr>
                    <a:spLocks/>
                  </p:cNvSpPr>
                  <p:nvPr/>
                </p:nvSpPr>
                <p:spPr bwMode="auto">
                  <a:xfrm>
                    <a:off x="4127" y="3659"/>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1130" name="Freeform 6645"/>
                  <p:cNvSpPr>
                    <a:spLocks/>
                  </p:cNvSpPr>
                  <p:nvPr/>
                </p:nvSpPr>
                <p:spPr bwMode="auto">
                  <a:xfrm>
                    <a:off x="4128" y="3659"/>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1131" name="Freeform 6646"/>
                  <p:cNvSpPr>
                    <a:spLocks/>
                  </p:cNvSpPr>
                  <p:nvPr/>
                </p:nvSpPr>
                <p:spPr bwMode="auto">
                  <a:xfrm>
                    <a:off x="4128" y="3659"/>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132" name="Freeform 6647"/>
                  <p:cNvSpPr>
                    <a:spLocks/>
                  </p:cNvSpPr>
                  <p:nvPr/>
                </p:nvSpPr>
                <p:spPr bwMode="auto">
                  <a:xfrm>
                    <a:off x="4129" y="3659"/>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1133" name="Freeform 6648"/>
                  <p:cNvSpPr>
                    <a:spLocks/>
                  </p:cNvSpPr>
                  <p:nvPr/>
                </p:nvSpPr>
                <p:spPr bwMode="auto">
                  <a:xfrm>
                    <a:off x="4129" y="3659"/>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134" name="Freeform 6649"/>
                  <p:cNvSpPr>
                    <a:spLocks/>
                  </p:cNvSpPr>
                  <p:nvPr/>
                </p:nvSpPr>
                <p:spPr bwMode="auto">
                  <a:xfrm>
                    <a:off x="4129" y="3659"/>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1135" name="Freeform 6650"/>
                  <p:cNvSpPr>
                    <a:spLocks/>
                  </p:cNvSpPr>
                  <p:nvPr/>
                </p:nvSpPr>
                <p:spPr bwMode="auto">
                  <a:xfrm>
                    <a:off x="4130" y="3659"/>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136" name="Freeform 6651"/>
                  <p:cNvSpPr>
                    <a:spLocks/>
                  </p:cNvSpPr>
                  <p:nvPr/>
                </p:nvSpPr>
                <p:spPr bwMode="auto">
                  <a:xfrm>
                    <a:off x="4130" y="3659"/>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1137" name="Freeform 6652"/>
                  <p:cNvSpPr>
                    <a:spLocks/>
                  </p:cNvSpPr>
                  <p:nvPr/>
                </p:nvSpPr>
                <p:spPr bwMode="auto">
                  <a:xfrm>
                    <a:off x="4131" y="3659"/>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1138" name="Freeform 6653"/>
                  <p:cNvSpPr>
                    <a:spLocks/>
                  </p:cNvSpPr>
                  <p:nvPr/>
                </p:nvSpPr>
                <p:spPr bwMode="auto">
                  <a:xfrm>
                    <a:off x="4131" y="3659"/>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1139" name="Freeform 6654"/>
                  <p:cNvSpPr>
                    <a:spLocks/>
                  </p:cNvSpPr>
                  <p:nvPr/>
                </p:nvSpPr>
                <p:spPr bwMode="auto">
                  <a:xfrm>
                    <a:off x="4132" y="3659"/>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1140" name="Freeform 6655"/>
                  <p:cNvSpPr>
                    <a:spLocks/>
                  </p:cNvSpPr>
                  <p:nvPr/>
                </p:nvSpPr>
                <p:spPr bwMode="auto">
                  <a:xfrm>
                    <a:off x="4132" y="3659"/>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1141" name="Freeform 6656"/>
                  <p:cNvSpPr>
                    <a:spLocks/>
                  </p:cNvSpPr>
                  <p:nvPr/>
                </p:nvSpPr>
                <p:spPr bwMode="auto">
                  <a:xfrm>
                    <a:off x="4133" y="3659"/>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1142" name="Freeform 6657"/>
                  <p:cNvSpPr>
                    <a:spLocks/>
                  </p:cNvSpPr>
                  <p:nvPr/>
                </p:nvSpPr>
                <p:spPr bwMode="auto">
                  <a:xfrm>
                    <a:off x="4133" y="3659"/>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1143" name="Freeform 6658"/>
                  <p:cNvSpPr>
                    <a:spLocks/>
                  </p:cNvSpPr>
                  <p:nvPr/>
                </p:nvSpPr>
                <p:spPr bwMode="auto">
                  <a:xfrm>
                    <a:off x="4134" y="3659"/>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1144" name="Freeform 6659"/>
                  <p:cNvSpPr>
                    <a:spLocks/>
                  </p:cNvSpPr>
                  <p:nvPr/>
                </p:nvSpPr>
                <p:spPr bwMode="auto">
                  <a:xfrm>
                    <a:off x="4134" y="3658"/>
                    <a:ext cx="1" cy="1"/>
                  </a:xfrm>
                  <a:custGeom>
                    <a:avLst/>
                    <a:gdLst>
                      <a:gd name="T0" fmla="*/ 0 w 4"/>
                      <a:gd name="T1" fmla="*/ 2 h 2"/>
                      <a:gd name="T2" fmla="*/ 3 w 4"/>
                      <a:gd name="T3" fmla="*/ 0 h 2"/>
                      <a:gd name="T4" fmla="*/ 4 w 4"/>
                      <a:gd name="T5" fmla="*/ 0 h 2"/>
                      <a:gd name="T6" fmla="*/ 0 60000 65536"/>
                      <a:gd name="T7" fmla="*/ 0 60000 65536"/>
                      <a:gd name="T8" fmla="*/ 0 60000 65536"/>
                      <a:gd name="T9" fmla="*/ 0 w 4"/>
                      <a:gd name="T10" fmla="*/ 0 h 2"/>
                      <a:gd name="T11" fmla="*/ 4 w 4"/>
                      <a:gd name="T12" fmla="*/ 2 h 2"/>
                    </a:gdLst>
                    <a:ahLst/>
                    <a:cxnLst>
                      <a:cxn ang="T6">
                        <a:pos x="T0" y="T1"/>
                      </a:cxn>
                      <a:cxn ang="T7">
                        <a:pos x="T2" y="T3"/>
                      </a:cxn>
                      <a:cxn ang="T8">
                        <a:pos x="T4" y="T5"/>
                      </a:cxn>
                    </a:cxnLst>
                    <a:rect l="T9" t="T10" r="T11" b="T12"/>
                    <a:pathLst>
                      <a:path w="4" h="2">
                        <a:moveTo>
                          <a:pt x="0" y="2"/>
                        </a:moveTo>
                        <a:lnTo>
                          <a:pt x="3" y="0"/>
                        </a:lnTo>
                        <a:lnTo>
                          <a:pt x="4" y="0"/>
                        </a:lnTo>
                      </a:path>
                    </a:pathLst>
                  </a:custGeom>
                  <a:noFill/>
                  <a:ln w="6350">
                    <a:solidFill>
                      <a:srgbClr val="0C0CFF"/>
                    </a:solidFill>
                    <a:prstDash val="solid"/>
                    <a:round/>
                    <a:headEnd/>
                    <a:tailEnd/>
                  </a:ln>
                </p:spPr>
                <p:txBody>
                  <a:bodyPr/>
                  <a:lstStyle/>
                  <a:p>
                    <a:endParaRPr lang="en-US"/>
                  </a:p>
                </p:txBody>
              </p:sp>
              <p:sp>
                <p:nvSpPr>
                  <p:cNvPr id="1145" name="Freeform 6660"/>
                  <p:cNvSpPr>
                    <a:spLocks/>
                  </p:cNvSpPr>
                  <p:nvPr/>
                </p:nvSpPr>
                <p:spPr bwMode="auto">
                  <a:xfrm>
                    <a:off x="4134" y="3658"/>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1146" name="Freeform 6661"/>
                  <p:cNvSpPr>
                    <a:spLocks/>
                  </p:cNvSpPr>
                  <p:nvPr/>
                </p:nvSpPr>
                <p:spPr bwMode="auto">
                  <a:xfrm>
                    <a:off x="4135" y="3658"/>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147" name="Freeform 6662"/>
                  <p:cNvSpPr>
                    <a:spLocks/>
                  </p:cNvSpPr>
                  <p:nvPr/>
                </p:nvSpPr>
                <p:spPr bwMode="auto">
                  <a:xfrm>
                    <a:off x="4135" y="3658"/>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1148" name="Freeform 6663"/>
                  <p:cNvSpPr>
                    <a:spLocks/>
                  </p:cNvSpPr>
                  <p:nvPr/>
                </p:nvSpPr>
                <p:spPr bwMode="auto">
                  <a:xfrm>
                    <a:off x="4136" y="3658"/>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149" name="Freeform 6664"/>
                  <p:cNvSpPr>
                    <a:spLocks/>
                  </p:cNvSpPr>
                  <p:nvPr/>
                </p:nvSpPr>
                <p:spPr bwMode="auto">
                  <a:xfrm>
                    <a:off x="4136" y="3658"/>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1150" name="Freeform 6665"/>
                  <p:cNvSpPr>
                    <a:spLocks/>
                  </p:cNvSpPr>
                  <p:nvPr/>
                </p:nvSpPr>
                <p:spPr bwMode="auto">
                  <a:xfrm>
                    <a:off x="4137" y="3658"/>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1151" name="Freeform 6666"/>
                  <p:cNvSpPr>
                    <a:spLocks/>
                  </p:cNvSpPr>
                  <p:nvPr/>
                </p:nvSpPr>
                <p:spPr bwMode="auto">
                  <a:xfrm>
                    <a:off x="4137" y="3658"/>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1152" name="Freeform 6667"/>
                  <p:cNvSpPr>
                    <a:spLocks/>
                  </p:cNvSpPr>
                  <p:nvPr/>
                </p:nvSpPr>
                <p:spPr bwMode="auto">
                  <a:xfrm>
                    <a:off x="4138" y="3658"/>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153" name="Freeform 6668"/>
                  <p:cNvSpPr>
                    <a:spLocks/>
                  </p:cNvSpPr>
                  <p:nvPr/>
                </p:nvSpPr>
                <p:spPr bwMode="auto">
                  <a:xfrm>
                    <a:off x="4138" y="3658"/>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1154" name="Freeform 6669"/>
                  <p:cNvSpPr>
                    <a:spLocks/>
                  </p:cNvSpPr>
                  <p:nvPr/>
                </p:nvSpPr>
                <p:spPr bwMode="auto">
                  <a:xfrm>
                    <a:off x="4139" y="3658"/>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1155" name="Freeform 6670"/>
                  <p:cNvSpPr>
                    <a:spLocks/>
                  </p:cNvSpPr>
                  <p:nvPr/>
                </p:nvSpPr>
                <p:spPr bwMode="auto">
                  <a:xfrm>
                    <a:off x="4139" y="3659"/>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1156" name="Freeform 6671"/>
                  <p:cNvSpPr>
                    <a:spLocks/>
                  </p:cNvSpPr>
                  <p:nvPr/>
                </p:nvSpPr>
                <p:spPr bwMode="auto">
                  <a:xfrm>
                    <a:off x="4140" y="3659"/>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157" name="Freeform 6672"/>
                  <p:cNvSpPr>
                    <a:spLocks/>
                  </p:cNvSpPr>
                  <p:nvPr/>
                </p:nvSpPr>
                <p:spPr bwMode="auto">
                  <a:xfrm>
                    <a:off x="4140" y="3659"/>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1158" name="Freeform 6673"/>
                  <p:cNvSpPr>
                    <a:spLocks/>
                  </p:cNvSpPr>
                  <p:nvPr/>
                </p:nvSpPr>
                <p:spPr bwMode="auto">
                  <a:xfrm>
                    <a:off x="4140" y="3659"/>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1159" name="Freeform 6674"/>
                  <p:cNvSpPr>
                    <a:spLocks/>
                  </p:cNvSpPr>
                  <p:nvPr/>
                </p:nvSpPr>
                <p:spPr bwMode="auto">
                  <a:xfrm>
                    <a:off x="4141" y="3659"/>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1160" name="Freeform 6675"/>
                  <p:cNvSpPr>
                    <a:spLocks/>
                  </p:cNvSpPr>
                  <p:nvPr/>
                </p:nvSpPr>
                <p:spPr bwMode="auto">
                  <a:xfrm>
                    <a:off x="4141" y="3659"/>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1161" name="Freeform 6676"/>
                  <p:cNvSpPr>
                    <a:spLocks/>
                  </p:cNvSpPr>
                  <p:nvPr/>
                </p:nvSpPr>
                <p:spPr bwMode="auto">
                  <a:xfrm>
                    <a:off x="4142" y="3659"/>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1162" name="Freeform 6677"/>
                  <p:cNvSpPr>
                    <a:spLocks/>
                  </p:cNvSpPr>
                  <p:nvPr/>
                </p:nvSpPr>
                <p:spPr bwMode="auto">
                  <a:xfrm>
                    <a:off x="4142" y="3659"/>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163" name="Freeform 6678"/>
                  <p:cNvSpPr>
                    <a:spLocks/>
                  </p:cNvSpPr>
                  <p:nvPr/>
                </p:nvSpPr>
                <p:spPr bwMode="auto">
                  <a:xfrm>
                    <a:off x="4143" y="3659"/>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1164" name="Freeform 6679"/>
                  <p:cNvSpPr>
                    <a:spLocks/>
                  </p:cNvSpPr>
                  <p:nvPr/>
                </p:nvSpPr>
                <p:spPr bwMode="auto">
                  <a:xfrm>
                    <a:off x="4143" y="3659"/>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1165" name="Freeform 6680"/>
                  <p:cNvSpPr>
                    <a:spLocks/>
                  </p:cNvSpPr>
                  <p:nvPr/>
                </p:nvSpPr>
                <p:spPr bwMode="auto">
                  <a:xfrm>
                    <a:off x="4144" y="3659"/>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1166" name="Freeform 6681"/>
                  <p:cNvSpPr>
                    <a:spLocks/>
                  </p:cNvSpPr>
                  <p:nvPr/>
                </p:nvSpPr>
                <p:spPr bwMode="auto">
                  <a:xfrm>
                    <a:off x="4144" y="3659"/>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167" name="Freeform 6682"/>
                  <p:cNvSpPr>
                    <a:spLocks/>
                  </p:cNvSpPr>
                  <p:nvPr/>
                </p:nvSpPr>
                <p:spPr bwMode="auto">
                  <a:xfrm>
                    <a:off x="4145" y="3659"/>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1168" name="Freeform 6683"/>
                  <p:cNvSpPr>
                    <a:spLocks/>
                  </p:cNvSpPr>
                  <p:nvPr/>
                </p:nvSpPr>
                <p:spPr bwMode="auto">
                  <a:xfrm>
                    <a:off x="4145" y="3660"/>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1169" name="Freeform 6684"/>
                  <p:cNvSpPr>
                    <a:spLocks/>
                  </p:cNvSpPr>
                  <p:nvPr/>
                </p:nvSpPr>
                <p:spPr bwMode="auto">
                  <a:xfrm>
                    <a:off x="4146" y="3660"/>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1170" name="Freeform 6685"/>
                  <p:cNvSpPr>
                    <a:spLocks/>
                  </p:cNvSpPr>
                  <p:nvPr/>
                </p:nvSpPr>
                <p:spPr bwMode="auto">
                  <a:xfrm>
                    <a:off x="4146" y="3660"/>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1171" name="Freeform 6686"/>
                  <p:cNvSpPr>
                    <a:spLocks/>
                  </p:cNvSpPr>
                  <p:nvPr/>
                </p:nvSpPr>
                <p:spPr bwMode="auto">
                  <a:xfrm>
                    <a:off x="4147" y="3660"/>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1172" name="Freeform 6687"/>
                  <p:cNvSpPr>
                    <a:spLocks/>
                  </p:cNvSpPr>
                  <p:nvPr/>
                </p:nvSpPr>
                <p:spPr bwMode="auto">
                  <a:xfrm>
                    <a:off x="4147" y="3659"/>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1173" name="Freeform 6688"/>
                  <p:cNvSpPr>
                    <a:spLocks/>
                  </p:cNvSpPr>
                  <p:nvPr/>
                </p:nvSpPr>
                <p:spPr bwMode="auto">
                  <a:xfrm>
                    <a:off x="4148" y="3659"/>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1174" name="Freeform 6689"/>
                  <p:cNvSpPr>
                    <a:spLocks/>
                  </p:cNvSpPr>
                  <p:nvPr/>
                </p:nvSpPr>
                <p:spPr bwMode="auto">
                  <a:xfrm>
                    <a:off x="4148" y="3659"/>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1175" name="Freeform 6690"/>
                  <p:cNvSpPr>
                    <a:spLocks/>
                  </p:cNvSpPr>
                  <p:nvPr/>
                </p:nvSpPr>
                <p:spPr bwMode="auto">
                  <a:xfrm>
                    <a:off x="4148" y="3659"/>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1176" name="Freeform 6691"/>
                  <p:cNvSpPr>
                    <a:spLocks/>
                  </p:cNvSpPr>
                  <p:nvPr/>
                </p:nvSpPr>
                <p:spPr bwMode="auto">
                  <a:xfrm>
                    <a:off x="4149" y="3659"/>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1177" name="Freeform 6692"/>
                  <p:cNvSpPr>
                    <a:spLocks/>
                  </p:cNvSpPr>
                  <p:nvPr/>
                </p:nvSpPr>
                <p:spPr bwMode="auto">
                  <a:xfrm>
                    <a:off x="4149" y="3659"/>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1178" name="Freeform 6693"/>
                  <p:cNvSpPr>
                    <a:spLocks/>
                  </p:cNvSpPr>
                  <p:nvPr/>
                </p:nvSpPr>
                <p:spPr bwMode="auto">
                  <a:xfrm>
                    <a:off x="4150" y="3659"/>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1179" name="Freeform 6694"/>
                  <p:cNvSpPr>
                    <a:spLocks/>
                  </p:cNvSpPr>
                  <p:nvPr/>
                </p:nvSpPr>
                <p:spPr bwMode="auto">
                  <a:xfrm>
                    <a:off x="4150" y="3659"/>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180" name="Freeform 6695"/>
                  <p:cNvSpPr>
                    <a:spLocks/>
                  </p:cNvSpPr>
                  <p:nvPr/>
                </p:nvSpPr>
                <p:spPr bwMode="auto">
                  <a:xfrm>
                    <a:off x="4151" y="3659"/>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1181" name="Freeform 6696"/>
                  <p:cNvSpPr>
                    <a:spLocks/>
                  </p:cNvSpPr>
                  <p:nvPr/>
                </p:nvSpPr>
                <p:spPr bwMode="auto">
                  <a:xfrm>
                    <a:off x="4151" y="3659"/>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1182" name="Freeform 6697"/>
                  <p:cNvSpPr>
                    <a:spLocks/>
                  </p:cNvSpPr>
                  <p:nvPr/>
                </p:nvSpPr>
                <p:spPr bwMode="auto">
                  <a:xfrm>
                    <a:off x="4152" y="3659"/>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1183" name="Freeform 6698"/>
                  <p:cNvSpPr>
                    <a:spLocks/>
                  </p:cNvSpPr>
                  <p:nvPr/>
                </p:nvSpPr>
                <p:spPr bwMode="auto">
                  <a:xfrm>
                    <a:off x="4152" y="3659"/>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1184" name="Freeform 6699"/>
                  <p:cNvSpPr>
                    <a:spLocks/>
                  </p:cNvSpPr>
                  <p:nvPr/>
                </p:nvSpPr>
                <p:spPr bwMode="auto">
                  <a:xfrm>
                    <a:off x="4153" y="3659"/>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1185" name="Freeform 6700"/>
                  <p:cNvSpPr>
                    <a:spLocks/>
                  </p:cNvSpPr>
                  <p:nvPr/>
                </p:nvSpPr>
                <p:spPr bwMode="auto">
                  <a:xfrm>
                    <a:off x="4153" y="3659"/>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1186" name="Freeform 6701"/>
                  <p:cNvSpPr>
                    <a:spLocks/>
                  </p:cNvSpPr>
                  <p:nvPr/>
                </p:nvSpPr>
                <p:spPr bwMode="auto">
                  <a:xfrm>
                    <a:off x="4153" y="3659"/>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1187" name="Freeform 6702"/>
                  <p:cNvSpPr>
                    <a:spLocks/>
                  </p:cNvSpPr>
                  <p:nvPr/>
                </p:nvSpPr>
                <p:spPr bwMode="auto">
                  <a:xfrm>
                    <a:off x="4154" y="3659"/>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188" name="Freeform 6703"/>
                  <p:cNvSpPr>
                    <a:spLocks/>
                  </p:cNvSpPr>
                  <p:nvPr/>
                </p:nvSpPr>
                <p:spPr bwMode="auto">
                  <a:xfrm>
                    <a:off x="4154" y="3659"/>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1189" name="Freeform 6704"/>
                  <p:cNvSpPr>
                    <a:spLocks/>
                  </p:cNvSpPr>
                  <p:nvPr/>
                </p:nvSpPr>
                <p:spPr bwMode="auto">
                  <a:xfrm>
                    <a:off x="4155" y="3659"/>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190" name="Freeform 6705"/>
                  <p:cNvSpPr>
                    <a:spLocks/>
                  </p:cNvSpPr>
                  <p:nvPr/>
                </p:nvSpPr>
                <p:spPr bwMode="auto">
                  <a:xfrm>
                    <a:off x="4155" y="3659"/>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1191" name="Freeform 6706"/>
                  <p:cNvSpPr>
                    <a:spLocks/>
                  </p:cNvSpPr>
                  <p:nvPr/>
                </p:nvSpPr>
                <p:spPr bwMode="auto">
                  <a:xfrm>
                    <a:off x="4156" y="3659"/>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1192" name="Freeform 6707"/>
                  <p:cNvSpPr>
                    <a:spLocks/>
                  </p:cNvSpPr>
                  <p:nvPr/>
                </p:nvSpPr>
                <p:spPr bwMode="auto">
                  <a:xfrm>
                    <a:off x="4156" y="3659"/>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1193" name="Freeform 6708"/>
                  <p:cNvSpPr>
                    <a:spLocks/>
                  </p:cNvSpPr>
                  <p:nvPr/>
                </p:nvSpPr>
                <p:spPr bwMode="auto">
                  <a:xfrm>
                    <a:off x="4157" y="3659"/>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194" name="Freeform 6709"/>
                  <p:cNvSpPr>
                    <a:spLocks/>
                  </p:cNvSpPr>
                  <p:nvPr/>
                </p:nvSpPr>
                <p:spPr bwMode="auto">
                  <a:xfrm>
                    <a:off x="4157" y="3659"/>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1195" name="Freeform 6710"/>
                  <p:cNvSpPr>
                    <a:spLocks/>
                  </p:cNvSpPr>
                  <p:nvPr/>
                </p:nvSpPr>
                <p:spPr bwMode="auto">
                  <a:xfrm>
                    <a:off x="4158" y="3659"/>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1196" name="Freeform 6711"/>
                  <p:cNvSpPr>
                    <a:spLocks/>
                  </p:cNvSpPr>
                  <p:nvPr/>
                </p:nvSpPr>
                <p:spPr bwMode="auto">
                  <a:xfrm>
                    <a:off x="4158" y="3659"/>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1197" name="Freeform 6712"/>
                  <p:cNvSpPr>
                    <a:spLocks/>
                  </p:cNvSpPr>
                  <p:nvPr/>
                </p:nvSpPr>
                <p:spPr bwMode="auto">
                  <a:xfrm>
                    <a:off x="4159" y="3659"/>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198" name="Freeform 6713"/>
                  <p:cNvSpPr>
                    <a:spLocks/>
                  </p:cNvSpPr>
                  <p:nvPr/>
                </p:nvSpPr>
                <p:spPr bwMode="auto">
                  <a:xfrm>
                    <a:off x="4159" y="3659"/>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1199" name="Freeform 6714"/>
                  <p:cNvSpPr>
                    <a:spLocks/>
                  </p:cNvSpPr>
                  <p:nvPr/>
                </p:nvSpPr>
                <p:spPr bwMode="auto">
                  <a:xfrm>
                    <a:off x="4159" y="3658"/>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1200" name="Freeform 6715"/>
                  <p:cNvSpPr>
                    <a:spLocks/>
                  </p:cNvSpPr>
                  <p:nvPr/>
                </p:nvSpPr>
                <p:spPr bwMode="auto">
                  <a:xfrm>
                    <a:off x="4160" y="3658"/>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1201" name="Freeform 6716"/>
                  <p:cNvSpPr>
                    <a:spLocks/>
                  </p:cNvSpPr>
                  <p:nvPr/>
                </p:nvSpPr>
                <p:spPr bwMode="auto">
                  <a:xfrm>
                    <a:off x="4160" y="3658"/>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1202" name="Freeform 6717"/>
                  <p:cNvSpPr>
                    <a:spLocks/>
                  </p:cNvSpPr>
                  <p:nvPr/>
                </p:nvSpPr>
                <p:spPr bwMode="auto">
                  <a:xfrm>
                    <a:off x="4161" y="3658"/>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1203" name="Freeform 6718"/>
                  <p:cNvSpPr>
                    <a:spLocks/>
                  </p:cNvSpPr>
                  <p:nvPr/>
                </p:nvSpPr>
                <p:spPr bwMode="auto">
                  <a:xfrm>
                    <a:off x="4161" y="3658"/>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1204" name="Freeform 6719"/>
                  <p:cNvSpPr>
                    <a:spLocks/>
                  </p:cNvSpPr>
                  <p:nvPr/>
                </p:nvSpPr>
                <p:spPr bwMode="auto">
                  <a:xfrm>
                    <a:off x="4162" y="3658"/>
                    <a:ext cx="1" cy="1"/>
                  </a:xfrm>
                  <a:custGeom>
                    <a:avLst/>
                    <a:gdLst>
                      <a:gd name="T0" fmla="*/ 0 w 4"/>
                      <a:gd name="T1" fmla="*/ 0 h 2"/>
                      <a:gd name="T2" fmla="*/ 3 w 4"/>
                      <a:gd name="T3" fmla="*/ 2 h 2"/>
                      <a:gd name="T4" fmla="*/ 4 w 4"/>
                      <a:gd name="T5" fmla="*/ 2 h 2"/>
                      <a:gd name="T6" fmla="*/ 0 60000 65536"/>
                      <a:gd name="T7" fmla="*/ 0 60000 65536"/>
                      <a:gd name="T8" fmla="*/ 0 60000 65536"/>
                      <a:gd name="T9" fmla="*/ 0 w 4"/>
                      <a:gd name="T10" fmla="*/ 0 h 2"/>
                      <a:gd name="T11" fmla="*/ 4 w 4"/>
                      <a:gd name="T12" fmla="*/ 2 h 2"/>
                    </a:gdLst>
                    <a:ahLst/>
                    <a:cxnLst>
                      <a:cxn ang="T6">
                        <a:pos x="T0" y="T1"/>
                      </a:cxn>
                      <a:cxn ang="T7">
                        <a:pos x="T2" y="T3"/>
                      </a:cxn>
                      <a:cxn ang="T8">
                        <a:pos x="T4" y="T5"/>
                      </a:cxn>
                    </a:cxnLst>
                    <a:rect l="T9" t="T10" r="T11" b="T12"/>
                    <a:pathLst>
                      <a:path w="4" h="2">
                        <a:moveTo>
                          <a:pt x="0" y="0"/>
                        </a:moveTo>
                        <a:lnTo>
                          <a:pt x="3" y="2"/>
                        </a:lnTo>
                        <a:lnTo>
                          <a:pt x="4" y="2"/>
                        </a:lnTo>
                      </a:path>
                    </a:pathLst>
                  </a:custGeom>
                  <a:noFill/>
                  <a:ln w="6350">
                    <a:solidFill>
                      <a:srgbClr val="0C0CFF"/>
                    </a:solidFill>
                    <a:prstDash val="solid"/>
                    <a:round/>
                    <a:headEnd/>
                    <a:tailEnd/>
                  </a:ln>
                </p:spPr>
                <p:txBody>
                  <a:bodyPr/>
                  <a:lstStyle/>
                  <a:p>
                    <a:endParaRPr lang="en-US"/>
                  </a:p>
                </p:txBody>
              </p:sp>
              <p:sp>
                <p:nvSpPr>
                  <p:cNvPr id="1205" name="Freeform 6720"/>
                  <p:cNvSpPr>
                    <a:spLocks/>
                  </p:cNvSpPr>
                  <p:nvPr/>
                </p:nvSpPr>
                <p:spPr bwMode="auto">
                  <a:xfrm>
                    <a:off x="4162" y="3658"/>
                    <a:ext cx="1" cy="1"/>
                  </a:xfrm>
                  <a:custGeom>
                    <a:avLst/>
                    <a:gdLst>
                      <a:gd name="T0" fmla="*/ 0 w 3"/>
                      <a:gd name="T1" fmla="*/ 0 h 2"/>
                      <a:gd name="T2" fmla="*/ 2 w 3"/>
                      <a:gd name="T3" fmla="*/ 2 h 2"/>
                      <a:gd name="T4" fmla="*/ 3 w 3"/>
                      <a:gd name="T5" fmla="*/ 2 h 2"/>
                      <a:gd name="T6" fmla="*/ 0 60000 65536"/>
                      <a:gd name="T7" fmla="*/ 0 60000 65536"/>
                      <a:gd name="T8" fmla="*/ 0 60000 65536"/>
                      <a:gd name="T9" fmla="*/ 0 w 3"/>
                      <a:gd name="T10" fmla="*/ 0 h 2"/>
                      <a:gd name="T11" fmla="*/ 3 w 3"/>
                      <a:gd name="T12" fmla="*/ 2 h 2"/>
                    </a:gdLst>
                    <a:ahLst/>
                    <a:cxnLst>
                      <a:cxn ang="T6">
                        <a:pos x="T0" y="T1"/>
                      </a:cxn>
                      <a:cxn ang="T7">
                        <a:pos x="T2" y="T3"/>
                      </a:cxn>
                      <a:cxn ang="T8">
                        <a:pos x="T4" y="T5"/>
                      </a:cxn>
                    </a:cxnLst>
                    <a:rect l="T9" t="T10" r="T11" b="T12"/>
                    <a:pathLst>
                      <a:path w="3" h="2">
                        <a:moveTo>
                          <a:pt x="0" y="0"/>
                        </a:moveTo>
                        <a:lnTo>
                          <a:pt x="2" y="2"/>
                        </a:lnTo>
                        <a:lnTo>
                          <a:pt x="3" y="2"/>
                        </a:lnTo>
                      </a:path>
                    </a:pathLst>
                  </a:custGeom>
                  <a:noFill/>
                  <a:ln w="6350">
                    <a:solidFill>
                      <a:srgbClr val="0C0CFF"/>
                    </a:solidFill>
                    <a:prstDash val="solid"/>
                    <a:round/>
                    <a:headEnd/>
                    <a:tailEnd/>
                  </a:ln>
                </p:spPr>
                <p:txBody>
                  <a:bodyPr/>
                  <a:lstStyle/>
                  <a:p>
                    <a:endParaRPr lang="en-US"/>
                  </a:p>
                </p:txBody>
              </p:sp>
              <p:sp>
                <p:nvSpPr>
                  <p:cNvPr id="1206" name="Freeform 6721"/>
                  <p:cNvSpPr>
                    <a:spLocks/>
                  </p:cNvSpPr>
                  <p:nvPr/>
                </p:nvSpPr>
                <p:spPr bwMode="auto">
                  <a:xfrm>
                    <a:off x="4163" y="3659"/>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1207" name="Freeform 6722"/>
                  <p:cNvSpPr>
                    <a:spLocks/>
                  </p:cNvSpPr>
                  <p:nvPr/>
                </p:nvSpPr>
                <p:spPr bwMode="auto">
                  <a:xfrm>
                    <a:off x="4163" y="3659"/>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1208" name="Freeform 6723"/>
                  <p:cNvSpPr>
                    <a:spLocks/>
                  </p:cNvSpPr>
                  <p:nvPr/>
                </p:nvSpPr>
                <p:spPr bwMode="auto">
                  <a:xfrm>
                    <a:off x="4164" y="3659"/>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1209" name="Freeform 6724"/>
                  <p:cNvSpPr>
                    <a:spLocks/>
                  </p:cNvSpPr>
                  <p:nvPr/>
                </p:nvSpPr>
                <p:spPr bwMode="auto">
                  <a:xfrm>
                    <a:off x="4164" y="3659"/>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1210" name="Freeform 6725"/>
                  <p:cNvSpPr>
                    <a:spLocks/>
                  </p:cNvSpPr>
                  <p:nvPr/>
                </p:nvSpPr>
                <p:spPr bwMode="auto">
                  <a:xfrm>
                    <a:off x="4164" y="3658"/>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1211" name="Freeform 6726"/>
                  <p:cNvSpPr>
                    <a:spLocks/>
                  </p:cNvSpPr>
                  <p:nvPr/>
                </p:nvSpPr>
                <p:spPr bwMode="auto">
                  <a:xfrm>
                    <a:off x="4165" y="3658"/>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1212" name="Freeform 6727"/>
                  <p:cNvSpPr>
                    <a:spLocks/>
                  </p:cNvSpPr>
                  <p:nvPr/>
                </p:nvSpPr>
                <p:spPr bwMode="auto">
                  <a:xfrm>
                    <a:off x="4165" y="3658"/>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213" name="Freeform 6728"/>
                  <p:cNvSpPr>
                    <a:spLocks/>
                  </p:cNvSpPr>
                  <p:nvPr/>
                </p:nvSpPr>
                <p:spPr bwMode="auto">
                  <a:xfrm>
                    <a:off x="4166" y="3658"/>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1214" name="Freeform 6729"/>
                  <p:cNvSpPr>
                    <a:spLocks/>
                  </p:cNvSpPr>
                  <p:nvPr/>
                </p:nvSpPr>
                <p:spPr bwMode="auto">
                  <a:xfrm>
                    <a:off x="4166" y="3658"/>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1215" name="Freeform 6730"/>
                  <p:cNvSpPr>
                    <a:spLocks/>
                  </p:cNvSpPr>
                  <p:nvPr/>
                </p:nvSpPr>
                <p:spPr bwMode="auto">
                  <a:xfrm>
                    <a:off x="4167" y="3658"/>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1216" name="Freeform 6731"/>
                  <p:cNvSpPr>
                    <a:spLocks/>
                  </p:cNvSpPr>
                  <p:nvPr/>
                </p:nvSpPr>
                <p:spPr bwMode="auto">
                  <a:xfrm>
                    <a:off x="4167" y="3658"/>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1217" name="Freeform 6732"/>
                  <p:cNvSpPr>
                    <a:spLocks/>
                  </p:cNvSpPr>
                  <p:nvPr/>
                </p:nvSpPr>
                <p:spPr bwMode="auto">
                  <a:xfrm>
                    <a:off x="4168" y="3658"/>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1218" name="Freeform 6733"/>
                  <p:cNvSpPr>
                    <a:spLocks/>
                  </p:cNvSpPr>
                  <p:nvPr/>
                </p:nvSpPr>
                <p:spPr bwMode="auto">
                  <a:xfrm>
                    <a:off x="4168" y="3658"/>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219" name="Freeform 6734"/>
                  <p:cNvSpPr>
                    <a:spLocks/>
                  </p:cNvSpPr>
                  <p:nvPr/>
                </p:nvSpPr>
                <p:spPr bwMode="auto">
                  <a:xfrm>
                    <a:off x="4169" y="3658"/>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1220" name="Freeform 6735"/>
                  <p:cNvSpPr>
                    <a:spLocks/>
                  </p:cNvSpPr>
                  <p:nvPr/>
                </p:nvSpPr>
                <p:spPr bwMode="auto">
                  <a:xfrm>
                    <a:off x="4169" y="3658"/>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221" name="Freeform 6736"/>
                  <p:cNvSpPr>
                    <a:spLocks/>
                  </p:cNvSpPr>
                  <p:nvPr/>
                </p:nvSpPr>
                <p:spPr bwMode="auto">
                  <a:xfrm>
                    <a:off x="4170" y="3658"/>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1222" name="Freeform 6737"/>
                  <p:cNvSpPr>
                    <a:spLocks/>
                  </p:cNvSpPr>
                  <p:nvPr/>
                </p:nvSpPr>
                <p:spPr bwMode="auto">
                  <a:xfrm>
                    <a:off x="4170" y="3658"/>
                    <a:ext cx="1" cy="1"/>
                  </a:xfrm>
                  <a:custGeom>
                    <a:avLst/>
                    <a:gdLst>
                      <a:gd name="T0" fmla="*/ 0 w 4"/>
                      <a:gd name="T1" fmla="*/ 0 h 2"/>
                      <a:gd name="T2" fmla="*/ 3 w 4"/>
                      <a:gd name="T3" fmla="*/ 2 h 2"/>
                      <a:gd name="T4" fmla="*/ 4 w 4"/>
                      <a:gd name="T5" fmla="*/ 2 h 2"/>
                      <a:gd name="T6" fmla="*/ 0 60000 65536"/>
                      <a:gd name="T7" fmla="*/ 0 60000 65536"/>
                      <a:gd name="T8" fmla="*/ 0 60000 65536"/>
                      <a:gd name="T9" fmla="*/ 0 w 4"/>
                      <a:gd name="T10" fmla="*/ 0 h 2"/>
                      <a:gd name="T11" fmla="*/ 4 w 4"/>
                      <a:gd name="T12" fmla="*/ 2 h 2"/>
                    </a:gdLst>
                    <a:ahLst/>
                    <a:cxnLst>
                      <a:cxn ang="T6">
                        <a:pos x="T0" y="T1"/>
                      </a:cxn>
                      <a:cxn ang="T7">
                        <a:pos x="T2" y="T3"/>
                      </a:cxn>
                      <a:cxn ang="T8">
                        <a:pos x="T4" y="T5"/>
                      </a:cxn>
                    </a:cxnLst>
                    <a:rect l="T9" t="T10" r="T11" b="T12"/>
                    <a:pathLst>
                      <a:path w="4" h="2">
                        <a:moveTo>
                          <a:pt x="0" y="0"/>
                        </a:moveTo>
                        <a:lnTo>
                          <a:pt x="3" y="2"/>
                        </a:lnTo>
                        <a:lnTo>
                          <a:pt x="4" y="2"/>
                        </a:lnTo>
                      </a:path>
                    </a:pathLst>
                  </a:custGeom>
                  <a:noFill/>
                  <a:ln w="6350">
                    <a:solidFill>
                      <a:srgbClr val="0C0CFF"/>
                    </a:solidFill>
                    <a:prstDash val="solid"/>
                    <a:round/>
                    <a:headEnd/>
                    <a:tailEnd/>
                  </a:ln>
                </p:spPr>
                <p:txBody>
                  <a:bodyPr/>
                  <a:lstStyle/>
                  <a:p>
                    <a:endParaRPr lang="en-US"/>
                  </a:p>
                </p:txBody>
              </p:sp>
              <p:sp>
                <p:nvSpPr>
                  <p:cNvPr id="1223" name="Freeform 6738"/>
                  <p:cNvSpPr>
                    <a:spLocks/>
                  </p:cNvSpPr>
                  <p:nvPr/>
                </p:nvSpPr>
                <p:spPr bwMode="auto">
                  <a:xfrm>
                    <a:off x="4171" y="3659"/>
                    <a:ext cx="1" cy="1"/>
                  </a:xfrm>
                  <a:custGeom>
                    <a:avLst/>
                    <a:gdLst>
                      <a:gd name="T0" fmla="*/ 0 w 3"/>
                      <a:gd name="T1" fmla="*/ 0 h 3"/>
                      <a:gd name="T2" fmla="*/ 2 w 3"/>
                      <a:gd name="T3" fmla="*/ 3 h 3"/>
                      <a:gd name="T4" fmla="*/ 3 w 3"/>
                      <a:gd name="T5" fmla="*/ 3 h 3"/>
                      <a:gd name="T6" fmla="*/ 0 60000 65536"/>
                      <a:gd name="T7" fmla="*/ 0 60000 65536"/>
                      <a:gd name="T8" fmla="*/ 0 60000 65536"/>
                      <a:gd name="T9" fmla="*/ 0 w 3"/>
                      <a:gd name="T10" fmla="*/ 0 h 3"/>
                      <a:gd name="T11" fmla="*/ 3 w 3"/>
                      <a:gd name="T12" fmla="*/ 3 h 3"/>
                    </a:gdLst>
                    <a:ahLst/>
                    <a:cxnLst>
                      <a:cxn ang="T6">
                        <a:pos x="T0" y="T1"/>
                      </a:cxn>
                      <a:cxn ang="T7">
                        <a:pos x="T2" y="T3"/>
                      </a:cxn>
                      <a:cxn ang="T8">
                        <a:pos x="T4" y="T5"/>
                      </a:cxn>
                    </a:cxnLst>
                    <a:rect l="T9" t="T10" r="T11" b="T12"/>
                    <a:pathLst>
                      <a:path w="3" h="3">
                        <a:moveTo>
                          <a:pt x="0" y="0"/>
                        </a:moveTo>
                        <a:lnTo>
                          <a:pt x="2" y="3"/>
                        </a:lnTo>
                        <a:lnTo>
                          <a:pt x="3" y="3"/>
                        </a:lnTo>
                      </a:path>
                    </a:pathLst>
                  </a:custGeom>
                  <a:noFill/>
                  <a:ln w="6350">
                    <a:solidFill>
                      <a:srgbClr val="0C0CFF"/>
                    </a:solidFill>
                    <a:prstDash val="solid"/>
                    <a:round/>
                    <a:headEnd/>
                    <a:tailEnd/>
                  </a:ln>
                </p:spPr>
                <p:txBody>
                  <a:bodyPr/>
                  <a:lstStyle/>
                  <a:p>
                    <a:endParaRPr lang="en-US"/>
                  </a:p>
                </p:txBody>
              </p:sp>
              <p:sp>
                <p:nvSpPr>
                  <p:cNvPr id="1224" name="Freeform 6739"/>
                  <p:cNvSpPr>
                    <a:spLocks/>
                  </p:cNvSpPr>
                  <p:nvPr/>
                </p:nvSpPr>
                <p:spPr bwMode="auto">
                  <a:xfrm>
                    <a:off x="4171" y="3659"/>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1225" name="Freeform 6740"/>
                  <p:cNvSpPr>
                    <a:spLocks/>
                  </p:cNvSpPr>
                  <p:nvPr/>
                </p:nvSpPr>
                <p:spPr bwMode="auto">
                  <a:xfrm>
                    <a:off x="4172" y="3659"/>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1226" name="Freeform 6741"/>
                  <p:cNvSpPr>
                    <a:spLocks/>
                  </p:cNvSpPr>
                  <p:nvPr/>
                </p:nvSpPr>
                <p:spPr bwMode="auto">
                  <a:xfrm>
                    <a:off x="4172" y="3659"/>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1227" name="Freeform 6742"/>
                  <p:cNvSpPr>
                    <a:spLocks/>
                  </p:cNvSpPr>
                  <p:nvPr/>
                </p:nvSpPr>
                <p:spPr bwMode="auto">
                  <a:xfrm>
                    <a:off x="4172" y="3659"/>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1228" name="Freeform 6743"/>
                  <p:cNvSpPr>
                    <a:spLocks/>
                  </p:cNvSpPr>
                  <p:nvPr/>
                </p:nvSpPr>
                <p:spPr bwMode="auto">
                  <a:xfrm>
                    <a:off x="4173" y="3659"/>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1229" name="Freeform 6744"/>
                  <p:cNvSpPr>
                    <a:spLocks/>
                  </p:cNvSpPr>
                  <p:nvPr/>
                </p:nvSpPr>
                <p:spPr bwMode="auto">
                  <a:xfrm>
                    <a:off x="4173" y="3659"/>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230" name="Freeform 6745"/>
                  <p:cNvSpPr>
                    <a:spLocks/>
                  </p:cNvSpPr>
                  <p:nvPr/>
                </p:nvSpPr>
                <p:spPr bwMode="auto">
                  <a:xfrm>
                    <a:off x="4174" y="3659"/>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1231" name="Freeform 6746"/>
                  <p:cNvSpPr>
                    <a:spLocks/>
                  </p:cNvSpPr>
                  <p:nvPr/>
                </p:nvSpPr>
                <p:spPr bwMode="auto">
                  <a:xfrm>
                    <a:off x="4174" y="3659"/>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232" name="Freeform 6747"/>
                  <p:cNvSpPr>
                    <a:spLocks/>
                  </p:cNvSpPr>
                  <p:nvPr/>
                </p:nvSpPr>
                <p:spPr bwMode="auto">
                  <a:xfrm>
                    <a:off x="4175" y="3659"/>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1233" name="Freeform 6748"/>
                  <p:cNvSpPr>
                    <a:spLocks/>
                  </p:cNvSpPr>
                  <p:nvPr/>
                </p:nvSpPr>
                <p:spPr bwMode="auto">
                  <a:xfrm>
                    <a:off x="4175" y="3659"/>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1234" name="Freeform 6749"/>
                  <p:cNvSpPr>
                    <a:spLocks/>
                  </p:cNvSpPr>
                  <p:nvPr/>
                </p:nvSpPr>
                <p:spPr bwMode="auto">
                  <a:xfrm>
                    <a:off x="4176" y="3659"/>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1235" name="Freeform 6750"/>
                  <p:cNvSpPr>
                    <a:spLocks/>
                  </p:cNvSpPr>
                  <p:nvPr/>
                </p:nvSpPr>
                <p:spPr bwMode="auto">
                  <a:xfrm>
                    <a:off x="4176" y="3659"/>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1236" name="Freeform 6751"/>
                  <p:cNvSpPr>
                    <a:spLocks/>
                  </p:cNvSpPr>
                  <p:nvPr/>
                </p:nvSpPr>
                <p:spPr bwMode="auto">
                  <a:xfrm>
                    <a:off x="4177" y="3659"/>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1237" name="Freeform 6752"/>
                  <p:cNvSpPr>
                    <a:spLocks/>
                  </p:cNvSpPr>
                  <p:nvPr/>
                </p:nvSpPr>
                <p:spPr bwMode="auto">
                  <a:xfrm>
                    <a:off x="4177" y="3659"/>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238" name="Freeform 6753"/>
                  <p:cNvSpPr>
                    <a:spLocks/>
                  </p:cNvSpPr>
                  <p:nvPr/>
                </p:nvSpPr>
                <p:spPr bwMode="auto">
                  <a:xfrm>
                    <a:off x="4178" y="3659"/>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1239" name="Freeform 6754"/>
                  <p:cNvSpPr>
                    <a:spLocks/>
                  </p:cNvSpPr>
                  <p:nvPr/>
                </p:nvSpPr>
                <p:spPr bwMode="auto">
                  <a:xfrm>
                    <a:off x="4178" y="3658"/>
                    <a:ext cx="1" cy="1"/>
                  </a:xfrm>
                  <a:custGeom>
                    <a:avLst/>
                    <a:gdLst>
                      <a:gd name="T0" fmla="*/ 0 w 4"/>
                      <a:gd name="T1" fmla="*/ 2 h 2"/>
                      <a:gd name="T2" fmla="*/ 3 w 4"/>
                      <a:gd name="T3" fmla="*/ 0 h 2"/>
                      <a:gd name="T4" fmla="*/ 4 w 4"/>
                      <a:gd name="T5" fmla="*/ 0 h 2"/>
                      <a:gd name="T6" fmla="*/ 0 60000 65536"/>
                      <a:gd name="T7" fmla="*/ 0 60000 65536"/>
                      <a:gd name="T8" fmla="*/ 0 60000 65536"/>
                      <a:gd name="T9" fmla="*/ 0 w 4"/>
                      <a:gd name="T10" fmla="*/ 0 h 2"/>
                      <a:gd name="T11" fmla="*/ 4 w 4"/>
                      <a:gd name="T12" fmla="*/ 2 h 2"/>
                    </a:gdLst>
                    <a:ahLst/>
                    <a:cxnLst>
                      <a:cxn ang="T6">
                        <a:pos x="T0" y="T1"/>
                      </a:cxn>
                      <a:cxn ang="T7">
                        <a:pos x="T2" y="T3"/>
                      </a:cxn>
                      <a:cxn ang="T8">
                        <a:pos x="T4" y="T5"/>
                      </a:cxn>
                    </a:cxnLst>
                    <a:rect l="T9" t="T10" r="T11" b="T12"/>
                    <a:pathLst>
                      <a:path w="4" h="2">
                        <a:moveTo>
                          <a:pt x="0" y="2"/>
                        </a:moveTo>
                        <a:lnTo>
                          <a:pt x="3" y="0"/>
                        </a:lnTo>
                        <a:lnTo>
                          <a:pt x="4" y="0"/>
                        </a:lnTo>
                      </a:path>
                    </a:pathLst>
                  </a:custGeom>
                  <a:noFill/>
                  <a:ln w="6350">
                    <a:solidFill>
                      <a:srgbClr val="0C0CFF"/>
                    </a:solidFill>
                    <a:prstDash val="solid"/>
                    <a:round/>
                    <a:headEnd/>
                    <a:tailEnd/>
                  </a:ln>
                </p:spPr>
                <p:txBody>
                  <a:bodyPr/>
                  <a:lstStyle/>
                  <a:p>
                    <a:endParaRPr lang="en-US"/>
                  </a:p>
                </p:txBody>
              </p:sp>
              <p:sp>
                <p:nvSpPr>
                  <p:cNvPr id="1240" name="Freeform 6755"/>
                  <p:cNvSpPr>
                    <a:spLocks/>
                  </p:cNvSpPr>
                  <p:nvPr/>
                </p:nvSpPr>
                <p:spPr bwMode="auto">
                  <a:xfrm>
                    <a:off x="4178" y="3658"/>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1241" name="Freeform 6756"/>
                  <p:cNvSpPr>
                    <a:spLocks/>
                  </p:cNvSpPr>
                  <p:nvPr/>
                </p:nvSpPr>
                <p:spPr bwMode="auto">
                  <a:xfrm>
                    <a:off x="4179" y="3658"/>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242" name="Freeform 6757"/>
                  <p:cNvSpPr>
                    <a:spLocks/>
                  </p:cNvSpPr>
                  <p:nvPr/>
                </p:nvSpPr>
                <p:spPr bwMode="auto">
                  <a:xfrm>
                    <a:off x="4179" y="3658"/>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1243" name="Freeform 6758"/>
                  <p:cNvSpPr>
                    <a:spLocks/>
                  </p:cNvSpPr>
                  <p:nvPr/>
                </p:nvSpPr>
                <p:spPr bwMode="auto">
                  <a:xfrm>
                    <a:off x="4180" y="3658"/>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1244" name="Freeform 6759"/>
                  <p:cNvSpPr>
                    <a:spLocks/>
                  </p:cNvSpPr>
                  <p:nvPr/>
                </p:nvSpPr>
                <p:spPr bwMode="auto">
                  <a:xfrm>
                    <a:off x="4180" y="3658"/>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1245" name="Freeform 6760"/>
                  <p:cNvSpPr>
                    <a:spLocks/>
                  </p:cNvSpPr>
                  <p:nvPr/>
                </p:nvSpPr>
                <p:spPr bwMode="auto">
                  <a:xfrm>
                    <a:off x="4181" y="3659"/>
                    <a:ext cx="1" cy="1"/>
                  </a:xfrm>
                  <a:custGeom>
                    <a:avLst/>
                    <a:gdLst>
                      <a:gd name="T0" fmla="*/ 0 w 4"/>
                      <a:gd name="T1" fmla="*/ 0 h 2"/>
                      <a:gd name="T2" fmla="*/ 3 w 4"/>
                      <a:gd name="T3" fmla="*/ 2 h 2"/>
                      <a:gd name="T4" fmla="*/ 4 w 4"/>
                      <a:gd name="T5" fmla="*/ 2 h 2"/>
                      <a:gd name="T6" fmla="*/ 0 60000 65536"/>
                      <a:gd name="T7" fmla="*/ 0 60000 65536"/>
                      <a:gd name="T8" fmla="*/ 0 60000 65536"/>
                      <a:gd name="T9" fmla="*/ 0 w 4"/>
                      <a:gd name="T10" fmla="*/ 0 h 2"/>
                      <a:gd name="T11" fmla="*/ 4 w 4"/>
                      <a:gd name="T12" fmla="*/ 2 h 2"/>
                    </a:gdLst>
                    <a:ahLst/>
                    <a:cxnLst>
                      <a:cxn ang="T6">
                        <a:pos x="T0" y="T1"/>
                      </a:cxn>
                      <a:cxn ang="T7">
                        <a:pos x="T2" y="T3"/>
                      </a:cxn>
                      <a:cxn ang="T8">
                        <a:pos x="T4" y="T5"/>
                      </a:cxn>
                    </a:cxnLst>
                    <a:rect l="T9" t="T10" r="T11" b="T12"/>
                    <a:pathLst>
                      <a:path w="4" h="2">
                        <a:moveTo>
                          <a:pt x="0" y="0"/>
                        </a:moveTo>
                        <a:lnTo>
                          <a:pt x="3" y="2"/>
                        </a:lnTo>
                        <a:lnTo>
                          <a:pt x="4" y="2"/>
                        </a:lnTo>
                      </a:path>
                    </a:pathLst>
                  </a:custGeom>
                  <a:noFill/>
                  <a:ln w="6350">
                    <a:solidFill>
                      <a:srgbClr val="0C0CFF"/>
                    </a:solidFill>
                    <a:prstDash val="solid"/>
                    <a:round/>
                    <a:headEnd/>
                    <a:tailEnd/>
                  </a:ln>
                </p:spPr>
                <p:txBody>
                  <a:bodyPr/>
                  <a:lstStyle/>
                  <a:p>
                    <a:endParaRPr lang="en-US"/>
                  </a:p>
                </p:txBody>
              </p:sp>
              <p:sp>
                <p:nvSpPr>
                  <p:cNvPr id="1246" name="Freeform 6761"/>
                  <p:cNvSpPr>
                    <a:spLocks/>
                  </p:cNvSpPr>
                  <p:nvPr/>
                </p:nvSpPr>
                <p:spPr bwMode="auto">
                  <a:xfrm>
                    <a:off x="4181" y="3659"/>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1247" name="Freeform 6762"/>
                  <p:cNvSpPr>
                    <a:spLocks/>
                  </p:cNvSpPr>
                  <p:nvPr/>
                </p:nvSpPr>
                <p:spPr bwMode="auto">
                  <a:xfrm>
                    <a:off x="4182" y="3659"/>
                    <a:ext cx="1" cy="1"/>
                  </a:xfrm>
                  <a:custGeom>
                    <a:avLst/>
                    <a:gdLst>
                      <a:gd name="T0" fmla="*/ 0 w 4"/>
                      <a:gd name="T1" fmla="*/ 2 h 2"/>
                      <a:gd name="T2" fmla="*/ 3 w 4"/>
                      <a:gd name="T3" fmla="*/ 0 h 2"/>
                      <a:gd name="T4" fmla="*/ 4 w 4"/>
                      <a:gd name="T5" fmla="*/ 0 h 2"/>
                      <a:gd name="T6" fmla="*/ 0 60000 65536"/>
                      <a:gd name="T7" fmla="*/ 0 60000 65536"/>
                      <a:gd name="T8" fmla="*/ 0 60000 65536"/>
                      <a:gd name="T9" fmla="*/ 0 w 4"/>
                      <a:gd name="T10" fmla="*/ 0 h 2"/>
                      <a:gd name="T11" fmla="*/ 4 w 4"/>
                      <a:gd name="T12" fmla="*/ 2 h 2"/>
                    </a:gdLst>
                    <a:ahLst/>
                    <a:cxnLst>
                      <a:cxn ang="T6">
                        <a:pos x="T0" y="T1"/>
                      </a:cxn>
                      <a:cxn ang="T7">
                        <a:pos x="T2" y="T3"/>
                      </a:cxn>
                      <a:cxn ang="T8">
                        <a:pos x="T4" y="T5"/>
                      </a:cxn>
                    </a:cxnLst>
                    <a:rect l="T9" t="T10" r="T11" b="T12"/>
                    <a:pathLst>
                      <a:path w="4" h="2">
                        <a:moveTo>
                          <a:pt x="0" y="2"/>
                        </a:moveTo>
                        <a:lnTo>
                          <a:pt x="3" y="0"/>
                        </a:lnTo>
                        <a:lnTo>
                          <a:pt x="4" y="0"/>
                        </a:lnTo>
                      </a:path>
                    </a:pathLst>
                  </a:custGeom>
                  <a:noFill/>
                  <a:ln w="6350">
                    <a:solidFill>
                      <a:srgbClr val="0C0CFF"/>
                    </a:solidFill>
                    <a:prstDash val="solid"/>
                    <a:round/>
                    <a:headEnd/>
                    <a:tailEnd/>
                  </a:ln>
                </p:spPr>
                <p:txBody>
                  <a:bodyPr/>
                  <a:lstStyle/>
                  <a:p>
                    <a:endParaRPr lang="en-US"/>
                  </a:p>
                </p:txBody>
              </p:sp>
              <p:sp>
                <p:nvSpPr>
                  <p:cNvPr id="1248" name="Freeform 6763"/>
                  <p:cNvSpPr>
                    <a:spLocks/>
                  </p:cNvSpPr>
                  <p:nvPr/>
                </p:nvSpPr>
                <p:spPr bwMode="auto">
                  <a:xfrm>
                    <a:off x="4182" y="3658"/>
                    <a:ext cx="1" cy="1"/>
                  </a:xfrm>
                  <a:custGeom>
                    <a:avLst/>
                    <a:gdLst>
                      <a:gd name="T0" fmla="*/ 0 w 3"/>
                      <a:gd name="T1" fmla="*/ 2 h 2"/>
                      <a:gd name="T2" fmla="*/ 2 w 3"/>
                      <a:gd name="T3" fmla="*/ 0 h 2"/>
                      <a:gd name="T4" fmla="*/ 3 w 3"/>
                      <a:gd name="T5" fmla="*/ 0 h 2"/>
                      <a:gd name="T6" fmla="*/ 0 60000 65536"/>
                      <a:gd name="T7" fmla="*/ 0 60000 65536"/>
                      <a:gd name="T8" fmla="*/ 0 60000 65536"/>
                      <a:gd name="T9" fmla="*/ 0 w 3"/>
                      <a:gd name="T10" fmla="*/ 0 h 2"/>
                      <a:gd name="T11" fmla="*/ 3 w 3"/>
                      <a:gd name="T12" fmla="*/ 2 h 2"/>
                    </a:gdLst>
                    <a:ahLst/>
                    <a:cxnLst>
                      <a:cxn ang="T6">
                        <a:pos x="T0" y="T1"/>
                      </a:cxn>
                      <a:cxn ang="T7">
                        <a:pos x="T2" y="T3"/>
                      </a:cxn>
                      <a:cxn ang="T8">
                        <a:pos x="T4" y="T5"/>
                      </a:cxn>
                    </a:cxnLst>
                    <a:rect l="T9" t="T10" r="T11" b="T12"/>
                    <a:pathLst>
                      <a:path w="3" h="2">
                        <a:moveTo>
                          <a:pt x="0" y="2"/>
                        </a:moveTo>
                        <a:lnTo>
                          <a:pt x="2" y="0"/>
                        </a:lnTo>
                        <a:lnTo>
                          <a:pt x="3" y="0"/>
                        </a:lnTo>
                      </a:path>
                    </a:pathLst>
                  </a:custGeom>
                  <a:noFill/>
                  <a:ln w="6350">
                    <a:solidFill>
                      <a:srgbClr val="0C0CFF"/>
                    </a:solidFill>
                    <a:prstDash val="solid"/>
                    <a:round/>
                    <a:headEnd/>
                    <a:tailEnd/>
                  </a:ln>
                </p:spPr>
                <p:txBody>
                  <a:bodyPr/>
                  <a:lstStyle/>
                  <a:p>
                    <a:endParaRPr lang="en-US"/>
                  </a:p>
                </p:txBody>
              </p:sp>
              <p:sp>
                <p:nvSpPr>
                  <p:cNvPr id="1249" name="Freeform 6764"/>
                  <p:cNvSpPr>
                    <a:spLocks/>
                  </p:cNvSpPr>
                  <p:nvPr/>
                </p:nvSpPr>
                <p:spPr bwMode="auto">
                  <a:xfrm>
                    <a:off x="4183" y="3658"/>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250" name="Freeform 6765"/>
                  <p:cNvSpPr>
                    <a:spLocks/>
                  </p:cNvSpPr>
                  <p:nvPr/>
                </p:nvSpPr>
                <p:spPr bwMode="auto">
                  <a:xfrm>
                    <a:off x="4183" y="3658"/>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1251" name="Freeform 6766"/>
                  <p:cNvSpPr>
                    <a:spLocks/>
                  </p:cNvSpPr>
                  <p:nvPr/>
                </p:nvSpPr>
                <p:spPr bwMode="auto">
                  <a:xfrm>
                    <a:off x="4183" y="3658"/>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1252" name="Freeform 6767"/>
                  <p:cNvSpPr>
                    <a:spLocks/>
                  </p:cNvSpPr>
                  <p:nvPr/>
                </p:nvSpPr>
                <p:spPr bwMode="auto">
                  <a:xfrm>
                    <a:off x="4184" y="3658"/>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1253" name="Freeform 6768"/>
                  <p:cNvSpPr>
                    <a:spLocks/>
                  </p:cNvSpPr>
                  <p:nvPr/>
                </p:nvSpPr>
                <p:spPr bwMode="auto">
                  <a:xfrm>
                    <a:off x="4184" y="3658"/>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254" name="Freeform 6769"/>
                  <p:cNvSpPr>
                    <a:spLocks/>
                  </p:cNvSpPr>
                  <p:nvPr/>
                </p:nvSpPr>
                <p:spPr bwMode="auto">
                  <a:xfrm>
                    <a:off x="4185" y="3658"/>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1255" name="Freeform 6770"/>
                  <p:cNvSpPr>
                    <a:spLocks/>
                  </p:cNvSpPr>
                  <p:nvPr/>
                </p:nvSpPr>
                <p:spPr bwMode="auto">
                  <a:xfrm>
                    <a:off x="4185" y="3658"/>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256" name="Freeform 6771"/>
                  <p:cNvSpPr>
                    <a:spLocks/>
                  </p:cNvSpPr>
                  <p:nvPr/>
                </p:nvSpPr>
                <p:spPr bwMode="auto">
                  <a:xfrm>
                    <a:off x="4186" y="3658"/>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1257" name="Freeform 6772"/>
                  <p:cNvSpPr>
                    <a:spLocks/>
                  </p:cNvSpPr>
                  <p:nvPr/>
                </p:nvSpPr>
                <p:spPr bwMode="auto">
                  <a:xfrm>
                    <a:off x="4186" y="3658"/>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258" name="Freeform 6773"/>
                  <p:cNvSpPr>
                    <a:spLocks/>
                  </p:cNvSpPr>
                  <p:nvPr/>
                </p:nvSpPr>
                <p:spPr bwMode="auto">
                  <a:xfrm>
                    <a:off x="4187" y="3658"/>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1259" name="Freeform 6774"/>
                  <p:cNvSpPr>
                    <a:spLocks/>
                  </p:cNvSpPr>
                  <p:nvPr/>
                </p:nvSpPr>
                <p:spPr bwMode="auto">
                  <a:xfrm>
                    <a:off x="4187" y="3658"/>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1260" name="Freeform 6775"/>
                  <p:cNvSpPr>
                    <a:spLocks/>
                  </p:cNvSpPr>
                  <p:nvPr/>
                </p:nvSpPr>
                <p:spPr bwMode="auto">
                  <a:xfrm>
                    <a:off x="4188" y="3658"/>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1261" name="Freeform 6776"/>
                  <p:cNvSpPr>
                    <a:spLocks/>
                  </p:cNvSpPr>
                  <p:nvPr/>
                </p:nvSpPr>
                <p:spPr bwMode="auto">
                  <a:xfrm>
                    <a:off x="4188" y="3657"/>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1262" name="Freeform 6777"/>
                  <p:cNvSpPr>
                    <a:spLocks/>
                  </p:cNvSpPr>
                  <p:nvPr/>
                </p:nvSpPr>
                <p:spPr bwMode="auto">
                  <a:xfrm>
                    <a:off x="4189" y="3657"/>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1263" name="Freeform 6778"/>
                  <p:cNvSpPr>
                    <a:spLocks/>
                  </p:cNvSpPr>
                  <p:nvPr/>
                </p:nvSpPr>
                <p:spPr bwMode="auto">
                  <a:xfrm>
                    <a:off x="4189" y="3657"/>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1264" name="Freeform 6779"/>
                  <p:cNvSpPr>
                    <a:spLocks/>
                  </p:cNvSpPr>
                  <p:nvPr/>
                </p:nvSpPr>
                <p:spPr bwMode="auto">
                  <a:xfrm>
                    <a:off x="4189" y="3657"/>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1265" name="Freeform 6780"/>
                  <p:cNvSpPr>
                    <a:spLocks/>
                  </p:cNvSpPr>
                  <p:nvPr/>
                </p:nvSpPr>
                <p:spPr bwMode="auto">
                  <a:xfrm>
                    <a:off x="4190" y="3658"/>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1266" name="Freeform 6781"/>
                  <p:cNvSpPr>
                    <a:spLocks/>
                  </p:cNvSpPr>
                  <p:nvPr/>
                </p:nvSpPr>
                <p:spPr bwMode="auto">
                  <a:xfrm>
                    <a:off x="4190" y="3658"/>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267" name="Freeform 6782"/>
                  <p:cNvSpPr>
                    <a:spLocks/>
                  </p:cNvSpPr>
                  <p:nvPr/>
                </p:nvSpPr>
                <p:spPr bwMode="auto">
                  <a:xfrm>
                    <a:off x="4191" y="3657"/>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grpSp>
            <p:grpSp>
              <p:nvGrpSpPr>
                <p:cNvPr id="5671" name="Group 6984"/>
                <p:cNvGrpSpPr>
                  <a:grpSpLocks/>
                </p:cNvGrpSpPr>
                <p:nvPr/>
              </p:nvGrpSpPr>
              <p:grpSpPr bwMode="auto">
                <a:xfrm>
                  <a:off x="4191" y="3610"/>
                  <a:ext cx="93" cy="48"/>
                  <a:chOff x="4191" y="3610"/>
                  <a:chExt cx="93" cy="48"/>
                </a:xfrm>
              </p:grpSpPr>
              <p:sp>
                <p:nvSpPr>
                  <p:cNvPr id="868" name="Freeform 6784"/>
                  <p:cNvSpPr>
                    <a:spLocks/>
                  </p:cNvSpPr>
                  <p:nvPr/>
                </p:nvSpPr>
                <p:spPr bwMode="auto">
                  <a:xfrm>
                    <a:off x="4191" y="3657"/>
                    <a:ext cx="1" cy="1"/>
                  </a:xfrm>
                  <a:custGeom>
                    <a:avLst/>
                    <a:gdLst>
                      <a:gd name="T0" fmla="*/ 0 w 4"/>
                      <a:gd name="T1" fmla="*/ 2 h 2"/>
                      <a:gd name="T2" fmla="*/ 3 w 4"/>
                      <a:gd name="T3" fmla="*/ 0 h 2"/>
                      <a:gd name="T4" fmla="*/ 4 w 4"/>
                      <a:gd name="T5" fmla="*/ 0 h 2"/>
                      <a:gd name="T6" fmla="*/ 0 60000 65536"/>
                      <a:gd name="T7" fmla="*/ 0 60000 65536"/>
                      <a:gd name="T8" fmla="*/ 0 60000 65536"/>
                      <a:gd name="T9" fmla="*/ 0 w 4"/>
                      <a:gd name="T10" fmla="*/ 0 h 2"/>
                      <a:gd name="T11" fmla="*/ 4 w 4"/>
                      <a:gd name="T12" fmla="*/ 2 h 2"/>
                    </a:gdLst>
                    <a:ahLst/>
                    <a:cxnLst>
                      <a:cxn ang="T6">
                        <a:pos x="T0" y="T1"/>
                      </a:cxn>
                      <a:cxn ang="T7">
                        <a:pos x="T2" y="T3"/>
                      </a:cxn>
                      <a:cxn ang="T8">
                        <a:pos x="T4" y="T5"/>
                      </a:cxn>
                    </a:cxnLst>
                    <a:rect l="T9" t="T10" r="T11" b="T12"/>
                    <a:pathLst>
                      <a:path w="4" h="2">
                        <a:moveTo>
                          <a:pt x="0" y="2"/>
                        </a:moveTo>
                        <a:lnTo>
                          <a:pt x="3" y="0"/>
                        </a:lnTo>
                        <a:lnTo>
                          <a:pt x="4" y="0"/>
                        </a:lnTo>
                      </a:path>
                    </a:pathLst>
                  </a:custGeom>
                  <a:noFill/>
                  <a:ln w="6350">
                    <a:solidFill>
                      <a:srgbClr val="0C0CFF"/>
                    </a:solidFill>
                    <a:prstDash val="solid"/>
                    <a:round/>
                    <a:headEnd/>
                    <a:tailEnd/>
                  </a:ln>
                </p:spPr>
                <p:txBody>
                  <a:bodyPr/>
                  <a:lstStyle/>
                  <a:p>
                    <a:endParaRPr lang="en-US"/>
                  </a:p>
                </p:txBody>
              </p:sp>
              <p:sp>
                <p:nvSpPr>
                  <p:cNvPr id="869" name="Freeform 6785"/>
                  <p:cNvSpPr>
                    <a:spLocks/>
                  </p:cNvSpPr>
                  <p:nvPr/>
                </p:nvSpPr>
                <p:spPr bwMode="auto">
                  <a:xfrm>
                    <a:off x="4192" y="3657"/>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870" name="Freeform 6786"/>
                  <p:cNvSpPr>
                    <a:spLocks/>
                  </p:cNvSpPr>
                  <p:nvPr/>
                </p:nvSpPr>
                <p:spPr bwMode="auto">
                  <a:xfrm>
                    <a:off x="4192" y="3657"/>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871" name="Freeform 6787"/>
                  <p:cNvSpPr>
                    <a:spLocks/>
                  </p:cNvSpPr>
                  <p:nvPr/>
                </p:nvSpPr>
                <p:spPr bwMode="auto">
                  <a:xfrm>
                    <a:off x="4193" y="3657"/>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872" name="Freeform 6788"/>
                  <p:cNvSpPr>
                    <a:spLocks/>
                  </p:cNvSpPr>
                  <p:nvPr/>
                </p:nvSpPr>
                <p:spPr bwMode="auto">
                  <a:xfrm>
                    <a:off x="4193" y="3657"/>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873" name="Freeform 6789"/>
                  <p:cNvSpPr>
                    <a:spLocks/>
                  </p:cNvSpPr>
                  <p:nvPr/>
                </p:nvSpPr>
                <p:spPr bwMode="auto">
                  <a:xfrm>
                    <a:off x="4194" y="3657"/>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874" name="Freeform 6790"/>
                  <p:cNvSpPr>
                    <a:spLocks/>
                  </p:cNvSpPr>
                  <p:nvPr/>
                </p:nvSpPr>
                <p:spPr bwMode="auto">
                  <a:xfrm>
                    <a:off x="4194" y="3657"/>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875" name="Freeform 6791"/>
                  <p:cNvSpPr>
                    <a:spLocks/>
                  </p:cNvSpPr>
                  <p:nvPr/>
                </p:nvSpPr>
                <p:spPr bwMode="auto">
                  <a:xfrm>
                    <a:off x="4195" y="3657"/>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876" name="Freeform 6792"/>
                  <p:cNvSpPr>
                    <a:spLocks/>
                  </p:cNvSpPr>
                  <p:nvPr/>
                </p:nvSpPr>
                <p:spPr bwMode="auto">
                  <a:xfrm>
                    <a:off x="4195" y="3657"/>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877" name="Freeform 6793"/>
                  <p:cNvSpPr>
                    <a:spLocks/>
                  </p:cNvSpPr>
                  <p:nvPr/>
                </p:nvSpPr>
                <p:spPr bwMode="auto">
                  <a:xfrm>
                    <a:off x="4196" y="3657"/>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878" name="Freeform 6794"/>
                  <p:cNvSpPr>
                    <a:spLocks/>
                  </p:cNvSpPr>
                  <p:nvPr/>
                </p:nvSpPr>
                <p:spPr bwMode="auto">
                  <a:xfrm>
                    <a:off x="4196" y="3657"/>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879" name="Freeform 6795"/>
                  <p:cNvSpPr>
                    <a:spLocks/>
                  </p:cNvSpPr>
                  <p:nvPr/>
                </p:nvSpPr>
                <p:spPr bwMode="auto">
                  <a:xfrm>
                    <a:off x="4197" y="3657"/>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880" name="Freeform 6796"/>
                  <p:cNvSpPr>
                    <a:spLocks/>
                  </p:cNvSpPr>
                  <p:nvPr/>
                </p:nvSpPr>
                <p:spPr bwMode="auto">
                  <a:xfrm>
                    <a:off x="4197" y="3657"/>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881" name="Freeform 6797"/>
                  <p:cNvSpPr>
                    <a:spLocks/>
                  </p:cNvSpPr>
                  <p:nvPr/>
                </p:nvSpPr>
                <p:spPr bwMode="auto">
                  <a:xfrm>
                    <a:off x="4197" y="3657"/>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882" name="Freeform 6798"/>
                  <p:cNvSpPr>
                    <a:spLocks/>
                  </p:cNvSpPr>
                  <p:nvPr/>
                </p:nvSpPr>
                <p:spPr bwMode="auto">
                  <a:xfrm>
                    <a:off x="4198" y="3657"/>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883" name="Freeform 6799"/>
                  <p:cNvSpPr>
                    <a:spLocks/>
                  </p:cNvSpPr>
                  <p:nvPr/>
                </p:nvSpPr>
                <p:spPr bwMode="auto">
                  <a:xfrm>
                    <a:off x="4198" y="3657"/>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884" name="Freeform 6800"/>
                  <p:cNvSpPr>
                    <a:spLocks/>
                  </p:cNvSpPr>
                  <p:nvPr/>
                </p:nvSpPr>
                <p:spPr bwMode="auto">
                  <a:xfrm>
                    <a:off x="4199" y="3657"/>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885" name="Freeform 6801"/>
                  <p:cNvSpPr>
                    <a:spLocks/>
                  </p:cNvSpPr>
                  <p:nvPr/>
                </p:nvSpPr>
                <p:spPr bwMode="auto">
                  <a:xfrm>
                    <a:off x="4199" y="3656"/>
                    <a:ext cx="1" cy="1"/>
                  </a:xfrm>
                  <a:custGeom>
                    <a:avLst/>
                    <a:gdLst>
                      <a:gd name="T0" fmla="*/ 0 w 3"/>
                      <a:gd name="T1" fmla="*/ 2 h 2"/>
                      <a:gd name="T2" fmla="*/ 2 w 3"/>
                      <a:gd name="T3" fmla="*/ 0 h 2"/>
                      <a:gd name="T4" fmla="*/ 3 w 3"/>
                      <a:gd name="T5" fmla="*/ 0 h 2"/>
                      <a:gd name="T6" fmla="*/ 0 60000 65536"/>
                      <a:gd name="T7" fmla="*/ 0 60000 65536"/>
                      <a:gd name="T8" fmla="*/ 0 60000 65536"/>
                      <a:gd name="T9" fmla="*/ 0 w 3"/>
                      <a:gd name="T10" fmla="*/ 0 h 2"/>
                      <a:gd name="T11" fmla="*/ 3 w 3"/>
                      <a:gd name="T12" fmla="*/ 2 h 2"/>
                    </a:gdLst>
                    <a:ahLst/>
                    <a:cxnLst>
                      <a:cxn ang="T6">
                        <a:pos x="T0" y="T1"/>
                      </a:cxn>
                      <a:cxn ang="T7">
                        <a:pos x="T2" y="T3"/>
                      </a:cxn>
                      <a:cxn ang="T8">
                        <a:pos x="T4" y="T5"/>
                      </a:cxn>
                    </a:cxnLst>
                    <a:rect l="T9" t="T10" r="T11" b="T12"/>
                    <a:pathLst>
                      <a:path w="3" h="2">
                        <a:moveTo>
                          <a:pt x="0" y="2"/>
                        </a:moveTo>
                        <a:lnTo>
                          <a:pt x="2" y="0"/>
                        </a:lnTo>
                        <a:lnTo>
                          <a:pt x="3" y="0"/>
                        </a:lnTo>
                      </a:path>
                    </a:pathLst>
                  </a:custGeom>
                  <a:noFill/>
                  <a:ln w="6350">
                    <a:solidFill>
                      <a:srgbClr val="0C0CFF"/>
                    </a:solidFill>
                    <a:prstDash val="solid"/>
                    <a:round/>
                    <a:headEnd/>
                    <a:tailEnd/>
                  </a:ln>
                </p:spPr>
                <p:txBody>
                  <a:bodyPr/>
                  <a:lstStyle/>
                  <a:p>
                    <a:endParaRPr lang="en-US"/>
                  </a:p>
                </p:txBody>
              </p:sp>
              <p:sp>
                <p:nvSpPr>
                  <p:cNvPr id="886" name="Freeform 6802"/>
                  <p:cNvSpPr>
                    <a:spLocks/>
                  </p:cNvSpPr>
                  <p:nvPr/>
                </p:nvSpPr>
                <p:spPr bwMode="auto">
                  <a:xfrm>
                    <a:off x="4200" y="3656"/>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887" name="Freeform 6803"/>
                  <p:cNvSpPr>
                    <a:spLocks/>
                  </p:cNvSpPr>
                  <p:nvPr/>
                </p:nvSpPr>
                <p:spPr bwMode="auto">
                  <a:xfrm>
                    <a:off x="4200" y="3656"/>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888" name="Freeform 6804"/>
                  <p:cNvSpPr>
                    <a:spLocks/>
                  </p:cNvSpPr>
                  <p:nvPr/>
                </p:nvSpPr>
                <p:spPr bwMode="auto">
                  <a:xfrm>
                    <a:off x="4201" y="3656"/>
                    <a:ext cx="1" cy="1"/>
                  </a:xfrm>
                  <a:custGeom>
                    <a:avLst/>
                    <a:gdLst>
                      <a:gd name="T0" fmla="*/ 0 w 3"/>
                      <a:gd name="T1" fmla="*/ 0 h 2"/>
                      <a:gd name="T2" fmla="*/ 2 w 3"/>
                      <a:gd name="T3" fmla="*/ 2 h 2"/>
                      <a:gd name="T4" fmla="*/ 3 w 3"/>
                      <a:gd name="T5" fmla="*/ 2 h 2"/>
                      <a:gd name="T6" fmla="*/ 0 60000 65536"/>
                      <a:gd name="T7" fmla="*/ 0 60000 65536"/>
                      <a:gd name="T8" fmla="*/ 0 60000 65536"/>
                      <a:gd name="T9" fmla="*/ 0 w 3"/>
                      <a:gd name="T10" fmla="*/ 0 h 2"/>
                      <a:gd name="T11" fmla="*/ 3 w 3"/>
                      <a:gd name="T12" fmla="*/ 2 h 2"/>
                    </a:gdLst>
                    <a:ahLst/>
                    <a:cxnLst>
                      <a:cxn ang="T6">
                        <a:pos x="T0" y="T1"/>
                      </a:cxn>
                      <a:cxn ang="T7">
                        <a:pos x="T2" y="T3"/>
                      </a:cxn>
                      <a:cxn ang="T8">
                        <a:pos x="T4" y="T5"/>
                      </a:cxn>
                    </a:cxnLst>
                    <a:rect l="T9" t="T10" r="T11" b="T12"/>
                    <a:pathLst>
                      <a:path w="3" h="2">
                        <a:moveTo>
                          <a:pt x="0" y="0"/>
                        </a:moveTo>
                        <a:lnTo>
                          <a:pt x="2" y="2"/>
                        </a:lnTo>
                        <a:lnTo>
                          <a:pt x="3" y="2"/>
                        </a:lnTo>
                      </a:path>
                    </a:pathLst>
                  </a:custGeom>
                  <a:noFill/>
                  <a:ln w="6350">
                    <a:solidFill>
                      <a:srgbClr val="0C0CFF"/>
                    </a:solidFill>
                    <a:prstDash val="solid"/>
                    <a:round/>
                    <a:headEnd/>
                    <a:tailEnd/>
                  </a:ln>
                </p:spPr>
                <p:txBody>
                  <a:bodyPr/>
                  <a:lstStyle/>
                  <a:p>
                    <a:endParaRPr lang="en-US"/>
                  </a:p>
                </p:txBody>
              </p:sp>
              <p:sp>
                <p:nvSpPr>
                  <p:cNvPr id="889" name="Freeform 6805"/>
                  <p:cNvSpPr>
                    <a:spLocks/>
                  </p:cNvSpPr>
                  <p:nvPr/>
                </p:nvSpPr>
                <p:spPr bwMode="auto">
                  <a:xfrm>
                    <a:off x="4201" y="3656"/>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890" name="Freeform 6806"/>
                  <p:cNvSpPr>
                    <a:spLocks/>
                  </p:cNvSpPr>
                  <p:nvPr/>
                </p:nvSpPr>
                <p:spPr bwMode="auto">
                  <a:xfrm>
                    <a:off x="4202" y="3656"/>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891" name="Freeform 6807"/>
                  <p:cNvSpPr>
                    <a:spLocks/>
                  </p:cNvSpPr>
                  <p:nvPr/>
                </p:nvSpPr>
                <p:spPr bwMode="auto">
                  <a:xfrm>
                    <a:off x="4202" y="3656"/>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892" name="Freeform 6808"/>
                  <p:cNvSpPr>
                    <a:spLocks/>
                  </p:cNvSpPr>
                  <p:nvPr/>
                </p:nvSpPr>
                <p:spPr bwMode="auto">
                  <a:xfrm>
                    <a:off x="4202" y="3656"/>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893" name="Freeform 6809"/>
                  <p:cNvSpPr>
                    <a:spLocks/>
                  </p:cNvSpPr>
                  <p:nvPr/>
                </p:nvSpPr>
                <p:spPr bwMode="auto">
                  <a:xfrm>
                    <a:off x="4203" y="3656"/>
                    <a:ext cx="1" cy="1"/>
                  </a:xfrm>
                  <a:custGeom>
                    <a:avLst/>
                    <a:gdLst>
                      <a:gd name="T0" fmla="*/ 0 w 4"/>
                      <a:gd name="T1" fmla="*/ 0 h 2"/>
                      <a:gd name="T2" fmla="*/ 3 w 4"/>
                      <a:gd name="T3" fmla="*/ 2 h 2"/>
                      <a:gd name="T4" fmla="*/ 4 w 4"/>
                      <a:gd name="T5" fmla="*/ 2 h 2"/>
                      <a:gd name="T6" fmla="*/ 0 60000 65536"/>
                      <a:gd name="T7" fmla="*/ 0 60000 65536"/>
                      <a:gd name="T8" fmla="*/ 0 60000 65536"/>
                      <a:gd name="T9" fmla="*/ 0 w 4"/>
                      <a:gd name="T10" fmla="*/ 0 h 2"/>
                      <a:gd name="T11" fmla="*/ 4 w 4"/>
                      <a:gd name="T12" fmla="*/ 2 h 2"/>
                    </a:gdLst>
                    <a:ahLst/>
                    <a:cxnLst>
                      <a:cxn ang="T6">
                        <a:pos x="T0" y="T1"/>
                      </a:cxn>
                      <a:cxn ang="T7">
                        <a:pos x="T2" y="T3"/>
                      </a:cxn>
                      <a:cxn ang="T8">
                        <a:pos x="T4" y="T5"/>
                      </a:cxn>
                    </a:cxnLst>
                    <a:rect l="T9" t="T10" r="T11" b="T12"/>
                    <a:pathLst>
                      <a:path w="4" h="2">
                        <a:moveTo>
                          <a:pt x="0" y="0"/>
                        </a:moveTo>
                        <a:lnTo>
                          <a:pt x="3" y="2"/>
                        </a:lnTo>
                        <a:lnTo>
                          <a:pt x="4" y="2"/>
                        </a:lnTo>
                      </a:path>
                    </a:pathLst>
                  </a:custGeom>
                  <a:noFill/>
                  <a:ln w="6350">
                    <a:solidFill>
                      <a:srgbClr val="0C0CFF"/>
                    </a:solidFill>
                    <a:prstDash val="solid"/>
                    <a:round/>
                    <a:headEnd/>
                    <a:tailEnd/>
                  </a:ln>
                </p:spPr>
                <p:txBody>
                  <a:bodyPr/>
                  <a:lstStyle/>
                  <a:p>
                    <a:endParaRPr lang="en-US"/>
                  </a:p>
                </p:txBody>
              </p:sp>
              <p:sp>
                <p:nvSpPr>
                  <p:cNvPr id="894" name="Freeform 6810"/>
                  <p:cNvSpPr>
                    <a:spLocks/>
                  </p:cNvSpPr>
                  <p:nvPr/>
                </p:nvSpPr>
                <p:spPr bwMode="auto">
                  <a:xfrm>
                    <a:off x="4203" y="3657"/>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895" name="Freeform 6811"/>
                  <p:cNvSpPr>
                    <a:spLocks/>
                  </p:cNvSpPr>
                  <p:nvPr/>
                </p:nvSpPr>
                <p:spPr bwMode="auto">
                  <a:xfrm>
                    <a:off x="4204" y="3657"/>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896" name="Freeform 6812"/>
                  <p:cNvSpPr>
                    <a:spLocks/>
                  </p:cNvSpPr>
                  <p:nvPr/>
                </p:nvSpPr>
                <p:spPr bwMode="auto">
                  <a:xfrm>
                    <a:off x="4204" y="3657"/>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897" name="Freeform 6813"/>
                  <p:cNvSpPr>
                    <a:spLocks/>
                  </p:cNvSpPr>
                  <p:nvPr/>
                </p:nvSpPr>
                <p:spPr bwMode="auto">
                  <a:xfrm>
                    <a:off x="4205" y="3657"/>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898" name="Freeform 6814"/>
                  <p:cNvSpPr>
                    <a:spLocks/>
                  </p:cNvSpPr>
                  <p:nvPr/>
                </p:nvSpPr>
                <p:spPr bwMode="auto">
                  <a:xfrm>
                    <a:off x="4205" y="3657"/>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899" name="Freeform 6815"/>
                  <p:cNvSpPr>
                    <a:spLocks/>
                  </p:cNvSpPr>
                  <p:nvPr/>
                </p:nvSpPr>
                <p:spPr bwMode="auto">
                  <a:xfrm>
                    <a:off x="4206" y="3657"/>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900" name="Freeform 6816"/>
                  <p:cNvSpPr>
                    <a:spLocks/>
                  </p:cNvSpPr>
                  <p:nvPr/>
                </p:nvSpPr>
                <p:spPr bwMode="auto">
                  <a:xfrm>
                    <a:off x="4206" y="3657"/>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901" name="Freeform 6817"/>
                  <p:cNvSpPr>
                    <a:spLocks/>
                  </p:cNvSpPr>
                  <p:nvPr/>
                </p:nvSpPr>
                <p:spPr bwMode="auto">
                  <a:xfrm>
                    <a:off x="4207" y="3657"/>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902" name="Freeform 6818"/>
                  <p:cNvSpPr>
                    <a:spLocks/>
                  </p:cNvSpPr>
                  <p:nvPr/>
                </p:nvSpPr>
                <p:spPr bwMode="auto">
                  <a:xfrm>
                    <a:off x="4207" y="3657"/>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903" name="Freeform 6819"/>
                  <p:cNvSpPr>
                    <a:spLocks/>
                  </p:cNvSpPr>
                  <p:nvPr/>
                </p:nvSpPr>
                <p:spPr bwMode="auto">
                  <a:xfrm>
                    <a:off x="4208" y="3657"/>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904" name="Freeform 6820"/>
                  <p:cNvSpPr>
                    <a:spLocks/>
                  </p:cNvSpPr>
                  <p:nvPr/>
                </p:nvSpPr>
                <p:spPr bwMode="auto">
                  <a:xfrm>
                    <a:off x="4208" y="3657"/>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905" name="Freeform 6821"/>
                  <p:cNvSpPr>
                    <a:spLocks/>
                  </p:cNvSpPr>
                  <p:nvPr/>
                </p:nvSpPr>
                <p:spPr bwMode="auto">
                  <a:xfrm>
                    <a:off x="4208" y="3657"/>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906" name="Freeform 6822"/>
                  <p:cNvSpPr>
                    <a:spLocks/>
                  </p:cNvSpPr>
                  <p:nvPr/>
                </p:nvSpPr>
                <p:spPr bwMode="auto">
                  <a:xfrm>
                    <a:off x="4209" y="3657"/>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907" name="Freeform 6823"/>
                  <p:cNvSpPr>
                    <a:spLocks/>
                  </p:cNvSpPr>
                  <p:nvPr/>
                </p:nvSpPr>
                <p:spPr bwMode="auto">
                  <a:xfrm>
                    <a:off x="4209" y="3657"/>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908" name="Freeform 6824"/>
                  <p:cNvSpPr>
                    <a:spLocks/>
                  </p:cNvSpPr>
                  <p:nvPr/>
                </p:nvSpPr>
                <p:spPr bwMode="auto">
                  <a:xfrm>
                    <a:off x="4210" y="3657"/>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909" name="Freeform 6825"/>
                  <p:cNvSpPr>
                    <a:spLocks/>
                  </p:cNvSpPr>
                  <p:nvPr/>
                </p:nvSpPr>
                <p:spPr bwMode="auto">
                  <a:xfrm>
                    <a:off x="4210" y="3657"/>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910" name="Freeform 6826"/>
                  <p:cNvSpPr>
                    <a:spLocks/>
                  </p:cNvSpPr>
                  <p:nvPr/>
                </p:nvSpPr>
                <p:spPr bwMode="auto">
                  <a:xfrm>
                    <a:off x="4211" y="3657"/>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911" name="Freeform 6827"/>
                  <p:cNvSpPr>
                    <a:spLocks/>
                  </p:cNvSpPr>
                  <p:nvPr/>
                </p:nvSpPr>
                <p:spPr bwMode="auto">
                  <a:xfrm>
                    <a:off x="4211" y="3657"/>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912" name="Freeform 6828"/>
                  <p:cNvSpPr>
                    <a:spLocks/>
                  </p:cNvSpPr>
                  <p:nvPr/>
                </p:nvSpPr>
                <p:spPr bwMode="auto">
                  <a:xfrm>
                    <a:off x="4212" y="3657"/>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913" name="Freeform 6829"/>
                  <p:cNvSpPr>
                    <a:spLocks/>
                  </p:cNvSpPr>
                  <p:nvPr/>
                </p:nvSpPr>
                <p:spPr bwMode="auto">
                  <a:xfrm>
                    <a:off x="4212" y="3657"/>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914" name="Freeform 6830"/>
                  <p:cNvSpPr>
                    <a:spLocks/>
                  </p:cNvSpPr>
                  <p:nvPr/>
                </p:nvSpPr>
                <p:spPr bwMode="auto">
                  <a:xfrm>
                    <a:off x="4213" y="3657"/>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915" name="Freeform 6831"/>
                  <p:cNvSpPr>
                    <a:spLocks/>
                  </p:cNvSpPr>
                  <p:nvPr/>
                </p:nvSpPr>
                <p:spPr bwMode="auto">
                  <a:xfrm>
                    <a:off x="4213" y="3656"/>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916" name="Freeform 6832"/>
                  <p:cNvSpPr>
                    <a:spLocks/>
                  </p:cNvSpPr>
                  <p:nvPr/>
                </p:nvSpPr>
                <p:spPr bwMode="auto">
                  <a:xfrm>
                    <a:off x="4214" y="3656"/>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917" name="Freeform 6833"/>
                  <p:cNvSpPr>
                    <a:spLocks/>
                  </p:cNvSpPr>
                  <p:nvPr/>
                </p:nvSpPr>
                <p:spPr bwMode="auto">
                  <a:xfrm>
                    <a:off x="4214" y="3656"/>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918" name="Freeform 6834"/>
                  <p:cNvSpPr>
                    <a:spLocks/>
                  </p:cNvSpPr>
                  <p:nvPr/>
                </p:nvSpPr>
                <p:spPr bwMode="auto">
                  <a:xfrm>
                    <a:off x="4215" y="3656"/>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919" name="Freeform 6835"/>
                  <p:cNvSpPr>
                    <a:spLocks/>
                  </p:cNvSpPr>
                  <p:nvPr/>
                </p:nvSpPr>
                <p:spPr bwMode="auto">
                  <a:xfrm>
                    <a:off x="4215" y="3656"/>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920" name="Freeform 6836"/>
                  <p:cNvSpPr>
                    <a:spLocks/>
                  </p:cNvSpPr>
                  <p:nvPr/>
                </p:nvSpPr>
                <p:spPr bwMode="auto">
                  <a:xfrm>
                    <a:off x="4215" y="3656"/>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921" name="Freeform 6837"/>
                  <p:cNvSpPr>
                    <a:spLocks/>
                  </p:cNvSpPr>
                  <p:nvPr/>
                </p:nvSpPr>
                <p:spPr bwMode="auto">
                  <a:xfrm>
                    <a:off x="4216" y="3656"/>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922" name="Freeform 6838"/>
                  <p:cNvSpPr>
                    <a:spLocks/>
                  </p:cNvSpPr>
                  <p:nvPr/>
                </p:nvSpPr>
                <p:spPr bwMode="auto">
                  <a:xfrm>
                    <a:off x="4216" y="3657"/>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923" name="Freeform 6839"/>
                  <p:cNvSpPr>
                    <a:spLocks/>
                  </p:cNvSpPr>
                  <p:nvPr/>
                </p:nvSpPr>
                <p:spPr bwMode="auto">
                  <a:xfrm>
                    <a:off x="4217" y="3657"/>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924" name="Freeform 6840"/>
                  <p:cNvSpPr>
                    <a:spLocks/>
                  </p:cNvSpPr>
                  <p:nvPr/>
                </p:nvSpPr>
                <p:spPr bwMode="auto">
                  <a:xfrm>
                    <a:off x="4217" y="3657"/>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925" name="Freeform 6841"/>
                  <p:cNvSpPr>
                    <a:spLocks/>
                  </p:cNvSpPr>
                  <p:nvPr/>
                </p:nvSpPr>
                <p:spPr bwMode="auto">
                  <a:xfrm>
                    <a:off x="4218" y="3657"/>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926" name="Freeform 6842"/>
                  <p:cNvSpPr>
                    <a:spLocks/>
                  </p:cNvSpPr>
                  <p:nvPr/>
                </p:nvSpPr>
                <p:spPr bwMode="auto">
                  <a:xfrm>
                    <a:off x="4218" y="3657"/>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927" name="Freeform 6843"/>
                  <p:cNvSpPr>
                    <a:spLocks/>
                  </p:cNvSpPr>
                  <p:nvPr/>
                </p:nvSpPr>
                <p:spPr bwMode="auto">
                  <a:xfrm>
                    <a:off x="4219" y="3657"/>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928" name="Freeform 6844"/>
                  <p:cNvSpPr>
                    <a:spLocks/>
                  </p:cNvSpPr>
                  <p:nvPr/>
                </p:nvSpPr>
                <p:spPr bwMode="auto">
                  <a:xfrm>
                    <a:off x="4219" y="3657"/>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929" name="Freeform 6845"/>
                  <p:cNvSpPr>
                    <a:spLocks/>
                  </p:cNvSpPr>
                  <p:nvPr/>
                </p:nvSpPr>
                <p:spPr bwMode="auto">
                  <a:xfrm>
                    <a:off x="4220" y="3657"/>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930" name="Freeform 6846"/>
                  <p:cNvSpPr>
                    <a:spLocks/>
                  </p:cNvSpPr>
                  <p:nvPr/>
                </p:nvSpPr>
                <p:spPr bwMode="auto">
                  <a:xfrm>
                    <a:off x="4220" y="3657"/>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931" name="Freeform 6847"/>
                  <p:cNvSpPr>
                    <a:spLocks/>
                  </p:cNvSpPr>
                  <p:nvPr/>
                </p:nvSpPr>
                <p:spPr bwMode="auto">
                  <a:xfrm>
                    <a:off x="4221" y="3657"/>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932" name="Freeform 6848"/>
                  <p:cNvSpPr>
                    <a:spLocks/>
                  </p:cNvSpPr>
                  <p:nvPr/>
                </p:nvSpPr>
                <p:spPr bwMode="auto">
                  <a:xfrm>
                    <a:off x="4221" y="3657"/>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933" name="Freeform 6849"/>
                  <p:cNvSpPr>
                    <a:spLocks/>
                  </p:cNvSpPr>
                  <p:nvPr/>
                </p:nvSpPr>
                <p:spPr bwMode="auto">
                  <a:xfrm>
                    <a:off x="4221" y="3657"/>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934" name="Freeform 6850"/>
                  <p:cNvSpPr>
                    <a:spLocks/>
                  </p:cNvSpPr>
                  <p:nvPr/>
                </p:nvSpPr>
                <p:spPr bwMode="auto">
                  <a:xfrm>
                    <a:off x="4222" y="3657"/>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935" name="Freeform 6851"/>
                  <p:cNvSpPr>
                    <a:spLocks/>
                  </p:cNvSpPr>
                  <p:nvPr/>
                </p:nvSpPr>
                <p:spPr bwMode="auto">
                  <a:xfrm>
                    <a:off x="4222" y="3657"/>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936" name="Freeform 6852"/>
                  <p:cNvSpPr>
                    <a:spLocks/>
                  </p:cNvSpPr>
                  <p:nvPr/>
                </p:nvSpPr>
                <p:spPr bwMode="auto">
                  <a:xfrm>
                    <a:off x="4223" y="3657"/>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937" name="Freeform 6853"/>
                  <p:cNvSpPr>
                    <a:spLocks/>
                  </p:cNvSpPr>
                  <p:nvPr/>
                </p:nvSpPr>
                <p:spPr bwMode="auto">
                  <a:xfrm>
                    <a:off x="4223" y="3657"/>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938" name="Freeform 6854"/>
                  <p:cNvSpPr>
                    <a:spLocks/>
                  </p:cNvSpPr>
                  <p:nvPr/>
                </p:nvSpPr>
                <p:spPr bwMode="auto">
                  <a:xfrm>
                    <a:off x="4224" y="3657"/>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939" name="Freeform 6855"/>
                  <p:cNvSpPr>
                    <a:spLocks/>
                  </p:cNvSpPr>
                  <p:nvPr/>
                </p:nvSpPr>
                <p:spPr bwMode="auto">
                  <a:xfrm>
                    <a:off x="4224" y="3657"/>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940" name="Freeform 6856"/>
                  <p:cNvSpPr>
                    <a:spLocks/>
                  </p:cNvSpPr>
                  <p:nvPr/>
                </p:nvSpPr>
                <p:spPr bwMode="auto">
                  <a:xfrm>
                    <a:off x="4225" y="3657"/>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941" name="Freeform 6857"/>
                  <p:cNvSpPr>
                    <a:spLocks/>
                  </p:cNvSpPr>
                  <p:nvPr/>
                </p:nvSpPr>
                <p:spPr bwMode="auto">
                  <a:xfrm>
                    <a:off x="4225" y="3657"/>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942" name="Freeform 6858"/>
                  <p:cNvSpPr>
                    <a:spLocks/>
                  </p:cNvSpPr>
                  <p:nvPr/>
                </p:nvSpPr>
                <p:spPr bwMode="auto">
                  <a:xfrm>
                    <a:off x="4226" y="3657"/>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943" name="Freeform 6859"/>
                  <p:cNvSpPr>
                    <a:spLocks/>
                  </p:cNvSpPr>
                  <p:nvPr/>
                </p:nvSpPr>
                <p:spPr bwMode="auto">
                  <a:xfrm>
                    <a:off x="4226" y="3657"/>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944" name="Freeform 6860"/>
                  <p:cNvSpPr>
                    <a:spLocks/>
                  </p:cNvSpPr>
                  <p:nvPr/>
                </p:nvSpPr>
                <p:spPr bwMode="auto">
                  <a:xfrm>
                    <a:off x="4227" y="3657"/>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945" name="Freeform 6861"/>
                  <p:cNvSpPr>
                    <a:spLocks/>
                  </p:cNvSpPr>
                  <p:nvPr/>
                </p:nvSpPr>
                <p:spPr bwMode="auto">
                  <a:xfrm>
                    <a:off x="4227" y="3657"/>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946" name="Freeform 6862"/>
                  <p:cNvSpPr>
                    <a:spLocks/>
                  </p:cNvSpPr>
                  <p:nvPr/>
                </p:nvSpPr>
                <p:spPr bwMode="auto">
                  <a:xfrm>
                    <a:off x="4227" y="3657"/>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947" name="Freeform 6863"/>
                  <p:cNvSpPr>
                    <a:spLocks/>
                  </p:cNvSpPr>
                  <p:nvPr/>
                </p:nvSpPr>
                <p:spPr bwMode="auto">
                  <a:xfrm>
                    <a:off x="4228" y="3657"/>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948" name="Freeform 6864"/>
                  <p:cNvSpPr>
                    <a:spLocks/>
                  </p:cNvSpPr>
                  <p:nvPr/>
                </p:nvSpPr>
                <p:spPr bwMode="auto">
                  <a:xfrm>
                    <a:off x="4228" y="3656"/>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949" name="Freeform 6865"/>
                  <p:cNvSpPr>
                    <a:spLocks/>
                  </p:cNvSpPr>
                  <p:nvPr/>
                </p:nvSpPr>
                <p:spPr bwMode="auto">
                  <a:xfrm>
                    <a:off x="4229" y="3656"/>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950" name="Freeform 6866"/>
                  <p:cNvSpPr>
                    <a:spLocks/>
                  </p:cNvSpPr>
                  <p:nvPr/>
                </p:nvSpPr>
                <p:spPr bwMode="auto">
                  <a:xfrm>
                    <a:off x="4229" y="3656"/>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951" name="Freeform 6867"/>
                  <p:cNvSpPr>
                    <a:spLocks/>
                  </p:cNvSpPr>
                  <p:nvPr/>
                </p:nvSpPr>
                <p:spPr bwMode="auto">
                  <a:xfrm>
                    <a:off x="4230" y="3656"/>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952" name="Freeform 6868"/>
                  <p:cNvSpPr>
                    <a:spLocks/>
                  </p:cNvSpPr>
                  <p:nvPr/>
                </p:nvSpPr>
                <p:spPr bwMode="auto">
                  <a:xfrm>
                    <a:off x="4230" y="3656"/>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953" name="Freeform 6869"/>
                  <p:cNvSpPr>
                    <a:spLocks/>
                  </p:cNvSpPr>
                  <p:nvPr/>
                </p:nvSpPr>
                <p:spPr bwMode="auto">
                  <a:xfrm>
                    <a:off x="4231" y="3655"/>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954" name="Freeform 6870"/>
                  <p:cNvSpPr>
                    <a:spLocks/>
                  </p:cNvSpPr>
                  <p:nvPr/>
                </p:nvSpPr>
                <p:spPr bwMode="auto">
                  <a:xfrm>
                    <a:off x="4231" y="3655"/>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955" name="Freeform 6871"/>
                  <p:cNvSpPr>
                    <a:spLocks/>
                  </p:cNvSpPr>
                  <p:nvPr/>
                </p:nvSpPr>
                <p:spPr bwMode="auto">
                  <a:xfrm>
                    <a:off x="4232" y="3655"/>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956" name="Freeform 6872"/>
                  <p:cNvSpPr>
                    <a:spLocks/>
                  </p:cNvSpPr>
                  <p:nvPr/>
                </p:nvSpPr>
                <p:spPr bwMode="auto">
                  <a:xfrm>
                    <a:off x="4232" y="3655"/>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957" name="Freeform 6873"/>
                  <p:cNvSpPr>
                    <a:spLocks/>
                  </p:cNvSpPr>
                  <p:nvPr/>
                </p:nvSpPr>
                <p:spPr bwMode="auto">
                  <a:xfrm>
                    <a:off x="4232" y="3655"/>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958" name="Freeform 6874"/>
                  <p:cNvSpPr>
                    <a:spLocks/>
                  </p:cNvSpPr>
                  <p:nvPr/>
                </p:nvSpPr>
                <p:spPr bwMode="auto">
                  <a:xfrm>
                    <a:off x="4233" y="3655"/>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959" name="Freeform 6875"/>
                  <p:cNvSpPr>
                    <a:spLocks/>
                  </p:cNvSpPr>
                  <p:nvPr/>
                </p:nvSpPr>
                <p:spPr bwMode="auto">
                  <a:xfrm>
                    <a:off x="4233" y="3654"/>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960" name="Freeform 6876"/>
                  <p:cNvSpPr>
                    <a:spLocks/>
                  </p:cNvSpPr>
                  <p:nvPr/>
                </p:nvSpPr>
                <p:spPr bwMode="auto">
                  <a:xfrm>
                    <a:off x="4234" y="3654"/>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961" name="Freeform 6877"/>
                  <p:cNvSpPr>
                    <a:spLocks/>
                  </p:cNvSpPr>
                  <p:nvPr/>
                </p:nvSpPr>
                <p:spPr bwMode="auto">
                  <a:xfrm>
                    <a:off x="4234" y="3654"/>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962" name="Freeform 6878"/>
                  <p:cNvSpPr>
                    <a:spLocks/>
                  </p:cNvSpPr>
                  <p:nvPr/>
                </p:nvSpPr>
                <p:spPr bwMode="auto">
                  <a:xfrm>
                    <a:off x="4235" y="3654"/>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963" name="Freeform 6879"/>
                  <p:cNvSpPr>
                    <a:spLocks/>
                  </p:cNvSpPr>
                  <p:nvPr/>
                </p:nvSpPr>
                <p:spPr bwMode="auto">
                  <a:xfrm>
                    <a:off x="4235" y="3654"/>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964" name="Freeform 6880"/>
                  <p:cNvSpPr>
                    <a:spLocks/>
                  </p:cNvSpPr>
                  <p:nvPr/>
                </p:nvSpPr>
                <p:spPr bwMode="auto">
                  <a:xfrm>
                    <a:off x="4236" y="3654"/>
                    <a:ext cx="1" cy="1"/>
                  </a:xfrm>
                  <a:custGeom>
                    <a:avLst/>
                    <a:gdLst>
                      <a:gd name="T0" fmla="*/ 0 w 3"/>
                      <a:gd name="T1" fmla="*/ 2 h 2"/>
                      <a:gd name="T2" fmla="*/ 2 w 3"/>
                      <a:gd name="T3" fmla="*/ 0 h 2"/>
                      <a:gd name="T4" fmla="*/ 3 w 3"/>
                      <a:gd name="T5" fmla="*/ 0 h 2"/>
                      <a:gd name="T6" fmla="*/ 0 60000 65536"/>
                      <a:gd name="T7" fmla="*/ 0 60000 65536"/>
                      <a:gd name="T8" fmla="*/ 0 60000 65536"/>
                      <a:gd name="T9" fmla="*/ 0 w 3"/>
                      <a:gd name="T10" fmla="*/ 0 h 2"/>
                      <a:gd name="T11" fmla="*/ 3 w 3"/>
                      <a:gd name="T12" fmla="*/ 2 h 2"/>
                    </a:gdLst>
                    <a:ahLst/>
                    <a:cxnLst>
                      <a:cxn ang="T6">
                        <a:pos x="T0" y="T1"/>
                      </a:cxn>
                      <a:cxn ang="T7">
                        <a:pos x="T2" y="T3"/>
                      </a:cxn>
                      <a:cxn ang="T8">
                        <a:pos x="T4" y="T5"/>
                      </a:cxn>
                    </a:cxnLst>
                    <a:rect l="T9" t="T10" r="T11" b="T12"/>
                    <a:pathLst>
                      <a:path w="3" h="2">
                        <a:moveTo>
                          <a:pt x="0" y="2"/>
                        </a:moveTo>
                        <a:lnTo>
                          <a:pt x="2" y="0"/>
                        </a:lnTo>
                        <a:lnTo>
                          <a:pt x="3" y="0"/>
                        </a:lnTo>
                      </a:path>
                    </a:pathLst>
                  </a:custGeom>
                  <a:noFill/>
                  <a:ln w="6350">
                    <a:solidFill>
                      <a:srgbClr val="0C0CFF"/>
                    </a:solidFill>
                    <a:prstDash val="solid"/>
                    <a:round/>
                    <a:headEnd/>
                    <a:tailEnd/>
                  </a:ln>
                </p:spPr>
                <p:txBody>
                  <a:bodyPr/>
                  <a:lstStyle/>
                  <a:p>
                    <a:endParaRPr lang="en-US"/>
                  </a:p>
                </p:txBody>
              </p:sp>
              <p:sp>
                <p:nvSpPr>
                  <p:cNvPr id="965" name="Freeform 6881"/>
                  <p:cNvSpPr>
                    <a:spLocks/>
                  </p:cNvSpPr>
                  <p:nvPr/>
                </p:nvSpPr>
                <p:spPr bwMode="auto">
                  <a:xfrm>
                    <a:off x="4236" y="3654"/>
                    <a:ext cx="1" cy="1"/>
                  </a:xfrm>
                  <a:custGeom>
                    <a:avLst/>
                    <a:gdLst>
                      <a:gd name="T0" fmla="*/ 0 w 4"/>
                      <a:gd name="T1" fmla="*/ 2 h 2"/>
                      <a:gd name="T2" fmla="*/ 3 w 4"/>
                      <a:gd name="T3" fmla="*/ 0 h 2"/>
                      <a:gd name="T4" fmla="*/ 4 w 4"/>
                      <a:gd name="T5" fmla="*/ 0 h 2"/>
                      <a:gd name="T6" fmla="*/ 0 60000 65536"/>
                      <a:gd name="T7" fmla="*/ 0 60000 65536"/>
                      <a:gd name="T8" fmla="*/ 0 60000 65536"/>
                      <a:gd name="T9" fmla="*/ 0 w 4"/>
                      <a:gd name="T10" fmla="*/ 0 h 2"/>
                      <a:gd name="T11" fmla="*/ 4 w 4"/>
                      <a:gd name="T12" fmla="*/ 2 h 2"/>
                    </a:gdLst>
                    <a:ahLst/>
                    <a:cxnLst>
                      <a:cxn ang="T6">
                        <a:pos x="T0" y="T1"/>
                      </a:cxn>
                      <a:cxn ang="T7">
                        <a:pos x="T2" y="T3"/>
                      </a:cxn>
                      <a:cxn ang="T8">
                        <a:pos x="T4" y="T5"/>
                      </a:cxn>
                    </a:cxnLst>
                    <a:rect l="T9" t="T10" r="T11" b="T12"/>
                    <a:pathLst>
                      <a:path w="4" h="2">
                        <a:moveTo>
                          <a:pt x="0" y="2"/>
                        </a:moveTo>
                        <a:lnTo>
                          <a:pt x="3" y="0"/>
                        </a:lnTo>
                        <a:lnTo>
                          <a:pt x="4" y="0"/>
                        </a:lnTo>
                      </a:path>
                    </a:pathLst>
                  </a:custGeom>
                  <a:noFill/>
                  <a:ln w="6350">
                    <a:solidFill>
                      <a:srgbClr val="0C0CFF"/>
                    </a:solidFill>
                    <a:prstDash val="solid"/>
                    <a:round/>
                    <a:headEnd/>
                    <a:tailEnd/>
                  </a:ln>
                </p:spPr>
                <p:txBody>
                  <a:bodyPr/>
                  <a:lstStyle/>
                  <a:p>
                    <a:endParaRPr lang="en-US"/>
                  </a:p>
                </p:txBody>
              </p:sp>
              <p:sp>
                <p:nvSpPr>
                  <p:cNvPr id="966" name="Freeform 6882"/>
                  <p:cNvSpPr>
                    <a:spLocks/>
                  </p:cNvSpPr>
                  <p:nvPr/>
                </p:nvSpPr>
                <p:spPr bwMode="auto">
                  <a:xfrm>
                    <a:off x="4237" y="3653"/>
                    <a:ext cx="1" cy="1"/>
                  </a:xfrm>
                  <a:custGeom>
                    <a:avLst/>
                    <a:gdLst>
                      <a:gd name="T0" fmla="*/ 0 w 3"/>
                      <a:gd name="T1" fmla="*/ 2 h 2"/>
                      <a:gd name="T2" fmla="*/ 2 w 3"/>
                      <a:gd name="T3" fmla="*/ 0 h 2"/>
                      <a:gd name="T4" fmla="*/ 3 w 3"/>
                      <a:gd name="T5" fmla="*/ 0 h 2"/>
                      <a:gd name="T6" fmla="*/ 0 60000 65536"/>
                      <a:gd name="T7" fmla="*/ 0 60000 65536"/>
                      <a:gd name="T8" fmla="*/ 0 60000 65536"/>
                      <a:gd name="T9" fmla="*/ 0 w 3"/>
                      <a:gd name="T10" fmla="*/ 0 h 2"/>
                      <a:gd name="T11" fmla="*/ 3 w 3"/>
                      <a:gd name="T12" fmla="*/ 2 h 2"/>
                    </a:gdLst>
                    <a:ahLst/>
                    <a:cxnLst>
                      <a:cxn ang="T6">
                        <a:pos x="T0" y="T1"/>
                      </a:cxn>
                      <a:cxn ang="T7">
                        <a:pos x="T2" y="T3"/>
                      </a:cxn>
                      <a:cxn ang="T8">
                        <a:pos x="T4" y="T5"/>
                      </a:cxn>
                    </a:cxnLst>
                    <a:rect l="T9" t="T10" r="T11" b="T12"/>
                    <a:pathLst>
                      <a:path w="3" h="2">
                        <a:moveTo>
                          <a:pt x="0" y="2"/>
                        </a:moveTo>
                        <a:lnTo>
                          <a:pt x="2" y="0"/>
                        </a:lnTo>
                        <a:lnTo>
                          <a:pt x="3" y="0"/>
                        </a:lnTo>
                      </a:path>
                    </a:pathLst>
                  </a:custGeom>
                  <a:noFill/>
                  <a:ln w="6350">
                    <a:solidFill>
                      <a:srgbClr val="0C0CFF"/>
                    </a:solidFill>
                    <a:prstDash val="solid"/>
                    <a:round/>
                    <a:headEnd/>
                    <a:tailEnd/>
                  </a:ln>
                </p:spPr>
                <p:txBody>
                  <a:bodyPr/>
                  <a:lstStyle/>
                  <a:p>
                    <a:endParaRPr lang="en-US"/>
                  </a:p>
                </p:txBody>
              </p:sp>
              <p:sp>
                <p:nvSpPr>
                  <p:cNvPr id="967" name="Freeform 6883"/>
                  <p:cNvSpPr>
                    <a:spLocks/>
                  </p:cNvSpPr>
                  <p:nvPr/>
                </p:nvSpPr>
                <p:spPr bwMode="auto">
                  <a:xfrm>
                    <a:off x="4237" y="3653"/>
                    <a:ext cx="1" cy="1"/>
                  </a:xfrm>
                  <a:custGeom>
                    <a:avLst/>
                    <a:gdLst>
                      <a:gd name="T0" fmla="*/ 0 w 4"/>
                      <a:gd name="T1" fmla="*/ 2 h 2"/>
                      <a:gd name="T2" fmla="*/ 3 w 4"/>
                      <a:gd name="T3" fmla="*/ 0 h 2"/>
                      <a:gd name="T4" fmla="*/ 4 w 4"/>
                      <a:gd name="T5" fmla="*/ 0 h 2"/>
                      <a:gd name="T6" fmla="*/ 0 60000 65536"/>
                      <a:gd name="T7" fmla="*/ 0 60000 65536"/>
                      <a:gd name="T8" fmla="*/ 0 60000 65536"/>
                      <a:gd name="T9" fmla="*/ 0 w 4"/>
                      <a:gd name="T10" fmla="*/ 0 h 2"/>
                      <a:gd name="T11" fmla="*/ 4 w 4"/>
                      <a:gd name="T12" fmla="*/ 2 h 2"/>
                    </a:gdLst>
                    <a:ahLst/>
                    <a:cxnLst>
                      <a:cxn ang="T6">
                        <a:pos x="T0" y="T1"/>
                      </a:cxn>
                      <a:cxn ang="T7">
                        <a:pos x="T2" y="T3"/>
                      </a:cxn>
                      <a:cxn ang="T8">
                        <a:pos x="T4" y="T5"/>
                      </a:cxn>
                    </a:cxnLst>
                    <a:rect l="T9" t="T10" r="T11" b="T12"/>
                    <a:pathLst>
                      <a:path w="4" h="2">
                        <a:moveTo>
                          <a:pt x="0" y="2"/>
                        </a:moveTo>
                        <a:lnTo>
                          <a:pt x="3" y="0"/>
                        </a:lnTo>
                        <a:lnTo>
                          <a:pt x="4" y="0"/>
                        </a:lnTo>
                      </a:path>
                    </a:pathLst>
                  </a:custGeom>
                  <a:noFill/>
                  <a:ln w="6350">
                    <a:solidFill>
                      <a:srgbClr val="0C0CFF"/>
                    </a:solidFill>
                    <a:prstDash val="solid"/>
                    <a:round/>
                    <a:headEnd/>
                    <a:tailEnd/>
                  </a:ln>
                </p:spPr>
                <p:txBody>
                  <a:bodyPr/>
                  <a:lstStyle/>
                  <a:p>
                    <a:endParaRPr lang="en-US"/>
                  </a:p>
                </p:txBody>
              </p:sp>
              <p:sp>
                <p:nvSpPr>
                  <p:cNvPr id="968" name="Freeform 6884"/>
                  <p:cNvSpPr>
                    <a:spLocks/>
                  </p:cNvSpPr>
                  <p:nvPr/>
                </p:nvSpPr>
                <p:spPr bwMode="auto">
                  <a:xfrm>
                    <a:off x="4238" y="3652"/>
                    <a:ext cx="1" cy="1"/>
                  </a:xfrm>
                  <a:custGeom>
                    <a:avLst/>
                    <a:gdLst>
                      <a:gd name="T0" fmla="*/ 0 w 3"/>
                      <a:gd name="T1" fmla="*/ 2 h 2"/>
                      <a:gd name="T2" fmla="*/ 2 w 3"/>
                      <a:gd name="T3" fmla="*/ 0 h 2"/>
                      <a:gd name="T4" fmla="*/ 3 w 3"/>
                      <a:gd name="T5" fmla="*/ 0 h 2"/>
                      <a:gd name="T6" fmla="*/ 0 60000 65536"/>
                      <a:gd name="T7" fmla="*/ 0 60000 65536"/>
                      <a:gd name="T8" fmla="*/ 0 60000 65536"/>
                      <a:gd name="T9" fmla="*/ 0 w 3"/>
                      <a:gd name="T10" fmla="*/ 0 h 2"/>
                      <a:gd name="T11" fmla="*/ 3 w 3"/>
                      <a:gd name="T12" fmla="*/ 2 h 2"/>
                    </a:gdLst>
                    <a:ahLst/>
                    <a:cxnLst>
                      <a:cxn ang="T6">
                        <a:pos x="T0" y="T1"/>
                      </a:cxn>
                      <a:cxn ang="T7">
                        <a:pos x="T2" y="T3"/>
                      </a:cxn>
                      <a:cxn ang="T8">
                        <a:pos x="T4" y="T5"/>
                      </a:cxn>
                    </a:cxnLst>
                    <a:rect l="T9" t="T10" r="T11" b="T12"/>
                    <a:pathLst>
                      <a:path w="3" h="2">
                        <a:moveTo>
                          <a:pt x="0" y="2"/>
                        </a:moveTo>
                        <a:lnTo>
                          <a:pt x="2" y="0"/>
                        </a:lnTo>
                        <a:lnTo>
                          <a:pt x="3" y="0"/>
                        </a:lnTo>
                      </a:path>
                    </a:pathLst>
                  </a:custGeom>
                  <a:noFill/>
                  <a:ln w="6350">
                    <a:solidFill>
                      <a:srgbClr val="0C0CFF"/>
                    </a:solidFill>
                    <a:prstDash val="solid"/>
                    <a:round/>
                    <a:headEnd/>
                    <a:tailEnd/>
                  </a:ln>
                </p:spPr>
                <p:txBody>
                  <a:bodyPr/>
                  <a:lstStyle/>
                  <a:p>
                    <a:endParaRPr lang="en-US"/>
                  </a:p>
                </p:txBody>
              </p:sp>
              <p:sp>
                <p:nvSpPr>
                  <p:cNvPr id="969" name="Freeform 6885"/>
                  <p:cNvSpPr>
                    <a:spLocks/>
                  </p:cNvSpPr>
                  <p:nvPr/>
                </p:nvSpPr>
                <p:spPr bwMode="auto">
                  <a:xfrm>
                    <a:off x="4238" y="3652"/>
                    <a:ext cx="1" cy="1"/>
                  </a:xfrm>
                  <a:custGeom>
                    <a:avLst/>
                    <a:gdLst>
                      <a:gd name="T0" fmla="*/ 0 w 4"/>
                      <a:gd name="T1" fmla="*/ 2 h 2"/>
                      <a:gd name="T2" fmla="*/ 3 w 4"/>
                      <a:gd name="T3" fmla="*/ 0 h 2"/>
                      <a:gd name="T4" fmla="*/ 4 w 4"/>
                      <a:gd name="T5" fmla="*/ 0 h 2"/>
                      <a:gd name="T6" fmla="*/ 0 60000 65536"/>
                      <a:gd name="T7" fmla="*/ 0 60000 65536"/>
                      <a:gd name="T8" fmla="*/ 0 60000 65536"/>
                      <a:gd name="T9" fmla="*/ 0 w 4"/>
                      <a:gd name="T10" fmla="*/ 0 h 2"/>
                      <a:gd name="T11" fmla="*/ 4 w 4"/>
                      <a:gd name="T12" fmla="*/ 2 h 2"/>
                    </a:gdLst>
                    <a:ahLst/>
                    <a:cxnLst>
                      <a:cxn ang="T6">
                        <a:pos x="T0" y="T1"/>
                      </a:cxn>
                      <a:cxn ang="T7">
                        <a:pos x="T2" y="T3"/>
                      </a:cxn>
                      <a:cxn ang="T8">
                        <a:pos x="T4" y="T5"/>
                      </a:cxn>
                    </a:cxnLst>
                    <a:rect l="T9" t="T10" r="T11" b="T12"/>
                    <a:pathLst>
                      <a:path w="4" h="2">
                        <a:moveTo>
                          <a:pt x="0" y="2"/>
                        </a:moveTo>
                        <a:lnTo>
                          <a:pt x="3" y="0"/>
                        </a:lnTo>
                        <a:lnTo>
                          <a:pt x="4" y="0"/>
                        </a:lnTo>
                      </a:path>
                    </a:pathLst>
                  </a:custGeom>
                  <a:noFill/>
                  <a:ln w="6350">
                    <a:solidFill>
                      <a:srgbClr val="0C0CFF"/>
                    </a:solidFill>
                    <a:prstDash val="solid"/>
                    <a:round/>
                    <a:headEnd/>
                    <a:tailEnd/>
                  </a:ln>
                </p:spPr>
                <p:txBody>
                  <a:bodyPr/>
                  <a:lstStyle/>
                  <a:p>
                    <a:endParaRPr lang="en-US"/>
                  </a:p>
                </p:txBody>
              </p:sp>
              <p:sp>
                <p:nvSpPr>
                  <p:cNvPr id="970" name="Freeform 6886"/>
                  <p:cNvSpPr>
                    <a:spLocks/>
                  </p:cNvSpPr>
                  <p:nvPr/>
                </p:nvSpPr>
                <p:spPr bwMode="auto">
                  <a:xfrm>
                    <a:off x="4239" y="3652"/>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971" name="Freeform 6887"/>
                  <p:cNvSpPr>
                    <a:spLocks/>
                  </p:cNvSpPr>
                  <p:nvPr/>
                </p:nvSpPr>
                <p:spPr bwMode="auto">
                  <a:xfrm>
                    <a:off x="4239" y="3652"/>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972" name="Freeform 6888"/>
                  <p:cNvSpPr>
                    <a:spLocks/>
                  </p:cNvSpPr>
                  <p:nvPr/>
                </p:nvSpPr>
                <p:spPr bwMode="auto">
                  <a:xfrm>
                    <a:off x="4240" y="3651"/>
                    <a:ext cx="1" cy="1"/>
                  </a:xfrm>
                  <a:custGeom>
                    <a:avLst/>
                    <a:gdLst>
                      <a:gd name="T0" fmla="*/ 0 w 3"/>
                      <a:gd name="T1" fmla="*/ 2 h 2"/>
                      <a:gd name="T2" fmla="*/ 2 w 3"/>
                      <a:gd name="T3" fmla="*/ 0 h 2"/>
                      <a:gd name="T4" fmla="*/ 3 w 3"/>
                      <a:gd name="T5" fmla="*/ 0 h 2"/>
                      <a:gd name="T6" fmla="*/ 0 60000 65536"/>
                      <a:gd name="T7" fmla="*/ 0 60000 65536"/>
                      <a:gd name="T8" fmla="*/ 0 60000 65536"/>
                      <a:gd name="T9" fmla="*/ 0 w 3"/>
                      <a:gd name="T10" fmla="*/ 0 h 2"/>
                      <a:gd name="T11" fmla="*/ 3 w 3"/>
                      <a:gd name="T12" fmla="*/ 2 h 2"/>
                    </a:gdLst>
                    <a:ahLst/>
                    <a:cxnLst>
                      <a:cxn ang="T6">
                        <a:pos x="T0" y="T1"/>
                      </a:cxn>
                      <a:cxn ang="T7">
                        <a:pos x="T2" y="T3"/>
                      </a:cxn>
                      <a:cxn ang="T8">
                        <a:pos x="T4" y="T5"/>
                      </a:cxn>
                    </a:cxnLst>
                    <a:rect l="T9" t="T10" r="T11" b="T12"/>
                    <a:pathLst>
                      <a:path w="3" h="2">
                        <a:moveTo>
                          <a:pt x="0" y="2"/>
                        </a:moveTo>
                        <a:lnTo>
                          <a:pt x="2" y="0"/>
                        </a:lnTo>
                        <a:lnTo>
                          <a:pt x="3" y="0"/>
                        </a:lnTo>
                      </a:path>
                    </a:pathLst>
                  </a:custGeom>
                  <a:noFill/>
                  <a:ln w="6350">
                    <a:solidFill>
                      <a:srgbClr val="0C0CFF"/>
                    </a:solidFill>
                    <a:prstDash val="solid"/>
                    <a:round/>
                    <a:headEnd/>
                    <a:tailEnd/>
                  </a:ln>
                </p:spPr>
                <p:txBody>
                  <a:bodyPr/>
                  <a:lstStyle/>
                  <a:p>
                    <a:endParaRPr lang="en-US"/>
                  </a:p>
                </p:txBody>
              </p:sp>
              <p:sp>
                <p:nvSpPr>
                  <p:cNvPr id="973" name="Freeform 6889"/>
                  <p:cNvSpPr>
                    <a:spLocks/>
                  </p:cNvSpPr>
                  <p:nvPr/>
                </p:nvSpPr>
                <p:spPr bwMode="auto">
                  <a:xfrm>
                    <a:off x="4240" y="3651"/>
                    <a:ext cx="1" cy="1"/>
                  </a:xfrm>
                  <a:custGeom>
                    <a:avLst/>
                    <a:gdLst>
                      <a:gd name="T0" fmla="*/ 0 w 3"/>
                      <a:gd name="T1" fmla="*/ 2 h 2"/>
                      <a:gd name="T2" fmla="*/ 2 w 3"/>
                      <a:gd name="T3" fmla="*/ 0 h 2"/>
                      <a:gd name="T4" fmla="*/ 3 w 3"/>
                      <a:gd name="T5" fmla="*/ 0 h 2"/>
                      <a:gd name="T6" fmla="*/ 0 60000 65536"/>
                      <a:gd name="T7" fmla="*/ 0 60000 65536"/>
                      <a:gd name="T8" fmla="*/ 0 60000 65536"/>
                      <a:gd name="T9" fmla="*/ 0 w 3"/>
                      <a:gd name="T10" fmla="*/ 0 h 2"/>
                      <a:gd name="T11" fmla="*/ 3 w 3"/>
                      <a:gd name="T12" fmla="*/ 2 h 2"/>
                    </a:gdLst>
                    <a:ahLst/>
                    <a:cxnLst>
                      <a:cxn ang="T6">
                        <a:pos x="T0" y="T1"/>
                      </a:cxn>
                      <a:cxn ang="T7">
                        <a:pos x="T2" y="T3"/>
                      </a:cxn>
                      <a:cxn ang="T8">
                        <a:pos x="T4" y="T5"/>
                      </a:cxn>
                    </a:cxnLst>
                    <a:rect l="T9" t="T10" r="T11" b="T12"/>
                    <a:pathLst>
                      <a:path w="3" h="2">
                        <a:moveTo>
                          <a:pt x="0" y="2"/>
                        </a:moveTo>
                        <a:lnTo>
                          <a:pt x="2" y="0"/>
                        </a:lnTo>
                        <a:lnTo>
                          <a:pt x="3" y="0"/>
                        </a:lnTo>
                      </a:path>
                    </a:pathLst>
                  </a:custGeom>
                  <a:noFill/>
                  <a:ln w="6350">
                    <a:solidFill>
                      <a:srgbClr val="0C0CFF"/>
                    </a:solidFill>
                    <a:prstDash val="solid"/>
                    <a:round/>
                    <a:headEnd/>
                    <a:tailEnd/>
                  </a:ln>
                </p:spPr>
                <p:txBody>
                  <a:bodyPr/>
                  <a:lstStyle/>
                  <a:p>
                    <a:endParaRPr lang="en-US"/>
                  </a:p>
                </p:txBody>
              </p:sp>
              <p:sp>
                <p:nvSpPr>
                  <p:cNvPr id="974" name="Freeform 6890"/>
                  <p:cNvSpPr>
                    <a:spLocks/>
                  </p:cNvSpPr>
                  <p:nvPr/>
                </p:nvSpPr>
                <p:spPr bwMode="auto">
                  <a:xfrm>
                    <a:off x="4240" y="3650"/>
                    <a:ext cx="1" cy="1"/>
                  </a:xfrm>
                  <a:custGeom>
                    <a:avLst/>
                    <a:gdLst>
                      <a:gd name="T0" fmla="*/ 0 w 4"/>
                      <a:gd name="T1" fmla="*/ 4 h 4"/>
                      <a:gd name="T2" fmla="*/ 3 w 4"/>
                      <a:gd name="T3" fmla="*/ 0 h 4"/>
                      <a:gd name="T4" fmla="*/ 4 w 4"/>
                      <a:gd name="T5" fmla="*/ 0 h 4"/>
                      <a:gd name="T6" fmla="*/ 0 60000 65536"/>
                      <a:gd name="T7" fmla="*/ 0 60000 65536"/>
                      <a:gd name="T8" fmla="*/ 0 60000 65536"/>
                      <a:gd name="T9" fmla="*/ 0 w 4"/>
                      <a:gd name="T10" fmla="*/ 0 h 4"/>
                      <a:gd name="T11" fmla="*/ 4 w 4"/>
                      <a:gd name="T12" fmla="*/ 4 h 4"/>
                    </a:gdLst>
                    <a:ahLst/>
                    <a:cxnLst>
                      <a:cxn ang="T6">
                        <a:pos x="T0" y="T1"/>
                      </a:cxn>
                      <a:cxn ang="T7">
                        <a:pos x="T2" y="T3"/>
                      </a:cxn>
                      <a:cxn ang="T8">
                        <a:pos x="T4" y="T5"/>
                      </a:cxn>
                    </a:cxnLst>
                    <a:rect l="T9" t="T10" r="T11" b="T12"/>
                    <a:pathLst>
                      <a:path w="4" h="4">
                        <a:moveTo>
                          <a:pt x="0" y="4"/>
                        </a:moveTo>
                        <a:lnTo>
                          <a:pt x="3" y="0"/>
                        </a:lnTo>
                        <a:lnTo>
                          <a:pt x="4" y="0"/>
                        </a:lnTo>
                      </a:path>
                    </a:pathLst>
                  </a:custGeom>
                  <a:noFill/>
                  <a:ln w="6350">
                    <a:solidFill>
                      <a:srgbClr val="0C0CFF"/>
                    </a:solidFill>
                    <a:prstDash val="solid"/>
                    <a:round/>
                    <a:headEnd/>
                    <a:tailEnd/>
                  </a:ln>
                </p:spPr>
                <p:txBody>
                  <a:bodyPr/>
                  <a:lstStyle/>
                  <a:p>
                    <a:endParaRPr lang="en-US"/>
                  </a:p>
                </p:txBody>
              </p:sp>
              <p:sp>
                <p:nvSpPr>
                  <p:cNvPr id="975" name="Freeform 6891"/>
                  <p:cNvSpPr>
                    <a:spLocks/>
                  </p:cNvSpPr>
                  <p:nvPr/>
                </p:nvSpPr>
                <p:spPr bwMode="auto">
                  <a:xfrm>
                    <a:off x="4241" y="3650"/>
                    <a:ext cx="1" cy="1"/>
                  </a:xfrm>
                  <a:custGeom>
                    <a:avLst/>
                    <a:gdLst>
                      <a:gd name="T0" fmla="*/ 0 w 3"/>
                      <a:gd name="T1" fmla="*/ 3 h 3"/>
                      <a:gd name="T2" fmla="*/ 2 w 3"/>
                      <a:gd name="T3" fmla="*/ 0 h 3"/>
                      <a:gd name="T4" fmla="*/ 3 w 3"/>
                      <a:gd name="T5" fmla="*/ 0 h 3"/>
                      <a:gd name="T6" fmla="*/ 0 60000 65536"/>
                      <a:gd name="T7" fmla="*/ 0 60000 65536"/>
                      <a:gd name="T8" fmla="*/ 0 60000 65536"/>
                      <a:gd name="T9" fmla="*/ 0 w 3"/>
                      <a:gd name="T10" fmla="*/ 0 h 3"/>
                      <a:gd name="T11" fmla="*/ 3 w 3"/>
                      <a:gd name="T12" fmla="*/ 3 h 3"/>
                    </a:gdLst>
                    <a:ahLst/>
                    <a:cxnLst>
                      <a:cxn ang="T6">
                        <a:pos x="T0" y="T1"/>
                      </a:cxn>
                      <a:cxn ang="T7">
                        <a:pos x="T2" y="T3"/>
                      </a:cxn>
                      <a:cxn ang="T8">
                        <a:pos x="T4" y="T5"/>
                      </a:cxn>
                    </a:cxnLst>
                    <a:rect l="T9" t="T10" r="T11" b="T12"/>
                    <a:pathLst>
                      <a:path w="3" h="3">
                        <a:moveTo>
                          <a:pt x="0" y="3"/>
                        </a:moveTo>
                        <a:lnTo>
                          <a:pt x="2" y="0"/>
                        </a:lnTo>
                        <a:lnTo>
                          <a:pt x="3" y="0"/>
                        </a:lnTo>
                      </a:path>
                    </a:pathLst>
                  </a:custGeom>
                  <a:noFill/>
                  <a:ln w="6350">
                    <a:solidFill>
                      <a:srgbClr val="0C0CFF"/>
                    </a:solidFill>
                    <a:prstDash val="solid"/>
                    <a:round/>
                    <a:headEnd/>
                    <a:tailEnd/>
                  </a:ln>
                </p:spPr>
                <p:txBody>
                  <a:bodyPr/>
                  <a:lstStyle/>
                  <a:p>
                    <a:endParaRPr lang="en-US"/>
                  </a:p>
                </p:txBody>
              </p:sp>
              <p:sp>
                <p:nvSpPr>
                  <p:cNvPr id="976" name="Freeform 6892"/>
                  <p:cNvSpPr>
                    <a:spLocks/>
                  </p:cNvSpPr>
                  <p:nvPr/>
                </p:nvSpPr>
                <p:spPr bwMode="auto">
                  <a:xfrm>
                    <a:off x="4241" y="3649"/>
                    <a:ext cx="1" cy="1"/>
                  </a:xfrm>
                  <a:custGeom>
                    <a:avLst/>
                    <a:gdLst>
                      <a:gd name="T0" fmla="*/ 0 w 4"/>
                      <a:gd name="T1" fmla="*/ 2 h 2"/>
                      <a:gd name="T2" fmla="*/ 3 w 4"/>
                      <a:gd name="T3" fmla="*/ 0 h 2"/>
                      <a:gd name="T4" fmla="*/ 4 w 4"/>
                      <a:gd name="T5" fmla="*/ 0 h 2"/>
                      <a:gd name="T6" fmla="*/ 0 60000 65536"/>
                      <a:gd name="T7" fmla="*/ 0 60000 65536"/>
                      <a:gd name="T8" fmla="*/ 0 60000 65536"/>
                      <a:gd name="T9" fmla="*/ 0 w 4"/>
                      <a:gd name="T10" fmla="*/ 0 h 2"/>
                      <a:gd name="T11" fmla="*/ 4 w 4"/>
                      <a:gd name="T12" fmla="*/ 2 h 2"/>
                    </a:gdLst>
                    <a:ahLst/>
                    <a:cxnLst>
                      <a:cxn ang="T6">
                        <a:pos x="T0" y="T1"/>
                      </a:cxn>
                      <a:cxn ang="T7">
                        <a:pos x="T2" y="T3"/>
                      </a:cxn>
                      <a:cxn ang="T8">
                        <a:pos x="T4" y="T5"/>
                      </a:cxn>
                    </a:cxnLst>
                    <a:rect l="T9" t="T10" r="T11" b="T12"/>
                    <a:pathLst>
                      <a:path w="4" h="2">
                        <a:moveTo>
                          <a:pt x="0" y="2"/>
                        </a:moveTo>
                        <a:lnTo>
                          <a:pt x="3" y="0"/>
                        </a:lnTo>
                        <a:lnTo>
                          <a:pt x="4" y="0"/>
                        </a:lnTo>
                      </a:path>
                    </a:pathLst>
                  </a:custGeom>
                  <a:noFill/>
                  <a:ln w="6350">
                    <a:solidFill>
                      <a:srgbClr val="0C0CFF"/>
                    </a:solidFill>
                    <a:prstDash val="solid"/>
                    <a:round/>
                    <a:headEnd/>
                    <a:tailEnd/>
                  </a:ln>
                </p:spPr>
                <p:txBody>
                  <a:bodyPr/>
                  <a:lstStyle/>
                  <a:p>
                    <a:endParaRPr lang="en-US"/>
                  </a:p>
                </p:txBody>
              </p:sp>
              <p:sp>
                <p:nvSpPr>
                  <p:cNvPr id="977" name="Freeform 6893"/>
                  <p:cNvSpPr>
                    <a:spLocks/>
                  </p:cNvSpPr>
                  <p:nvPr/>
                </p:nvSpPr>
                <p:spPr bwMode="auto">
                  <a:xfrm>
                    <a:off x="4242" y="3649"/>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978" name="Freeform 6894"/>
                  <p:cNvSpPr>
                    <a:spLocks/>
                  </p:cNvSpPr>
                  <p:nvPr/>
                </p:nvSpPr>
                <p:spPr bwMode="auto">
                  <a:xfrm>
                    <a:off x="4242" y="3649"/>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979" name="Freeform 6895"/>
                  <p:cNvSpPr>
                    <a:spLocks/>
                  </p:cNvSpPr>
                  <p:nvPr/>
                </p:nvSpPr>
                <p:spPr bwMode="auto">
                  <a:xfrm>
                    <a:off x="4243" y="3648"/>
                    <a:ext cx="1" cy="1"/>
                  </a:xfrm>
                  <a:custGeom>
                    <a:avLst/>
                    <a:gdLst>
                      <a:gd name="T0" fmla="*/ 0 w 3"/>
                      <a:gd name="T1" fmla="*/ 3 h 3"/>
                      <a:gd name="T2" fmla="*/ 2 w 3"/>
                      <a:gd name="T3" fmla="*/ 0 h 3"/>
                      <a:gd name="T4" fmla="*/ 3 w 3"/>
                      <a:gd name="T5" fmla="*/ 0 h 3"/>
                      <a:gd name="T6" fmla="*/ 0 60000 65536"/>
                      <a:gd name="T7" fmla="*/ 0 60000 65536"/>
                      <a:gd name="T8" fmla="*/ 0 60000 65536"/>
                      <a:gd name="T9" fmla="*/ 0 w 3"/>
                      <a:gd name="T10" fmla="*/ 0 h 3"/>
                      <a:gd name="T11" fmla="*/ 3 w 3"/>
                      <a:gd name="T12" fmla="*/ 3 h 3"/>
                    </a:gdLst>
                    <a:ahLst/>
                    <a:cxnLst>
                      <a:cxn ang="T6">
                        <a:pos x="T0" y="T1"/>
                      </a:cxn>
                      <a:cxn ang="T7">
                        <a:pos x="T2" y="T3"/>
                      </a:cxn>
                      <a:cxn ang="T8">
                        <a:pos x="T4" y="T5"/>
                      </a:cxn>
                    </a:cxnLst>
                    <a:rect l="T9" t="T10" r="T11" b="T12"/>
                    <a:pathLst>
                      <a:path w="3" h="3">
                        <a:moveTo>
                          <a:pt x="0" y="3"/>
                        </a:moveTo>
                        <a:lnTo>
                          <a:pt x="2" y="0"/>
                        </a:lnTo>
                        <a:lnTo>
                          <a:pt x="3" y="0"/>
                        </a:lnTo>
                      </a:path>
                    </a:pathLst>
                  </a:custGeom>
                  <a:noFill/>
                  <a:ln w="6350">
                    <a:solidFill>
                      <a:srgbClr val="0C0CFF"/>
                    </a:solidFill>
                    <a:prstDash val="solid"/>
                    <a:round/>
                    <a:headEnd/>
                    <a:tailEnd/>
                  </a:ln>
                </p:spPr>
                <p:txBody>
                  <a:bodyPr/>
                  <a:lstStyle/>
                  <a:p>
                    <a:endParaRPr lang="en-US"/>
                  </a:p>
                </p:txBody>
              </p:sp>
              <p:sp>
                <p:nvSpPr>
                  <p:cNvPr id="980" name="Freeform 6896"/>
                  <p:cNvSpPr>
                    <a:spLocks/>
                  </p:cNvSpPr>
                  <p:nvPr/>
                </p:nvSpPr>
                <p:spPr bwMode="auto">
                  <a:xfrm>
                    <a:off x="4243" y="3648"/>
                    <a:ext cx="1" cy="1"/>
                  </a:xfrm>
                  <a:custGeom>
                    <a:avLst/>
                    <a:gdLst>
                      <a:gd name="T0" fmla="*/ 0 w 4"/>
                      <a:gd name="T1" fmla="*/ 3 h 3"/>
                      <a:gd name="T2" fmla="*/ 3 w 4"/>
                      <a:gd name="T3" fmla="*/ 0 h 3"/>
                      <a:gd name="T4" fmla="*/ 4 w 4"/>
                      <a:gd name="T5" fmla="*/ 0 h 3"/>
                      <a:gd name="T6" fmla="*/ 0 60000 65536"/>
                      <a:gd name="T7" fmla="*/ 0 60000 65536"/>
                      <a:gd name="T8" fmla="*/ 0 60000 65536"/>
                      <a:gd name="T9" fmla="*/ 0 w 4"/>
                      <a:gd name="T10" fmla="*/ 0 h 3"/>
                      <a:gd name="T11" fmla="*/ 4 w 4"/>
                      <a:gd name="T12" fmla="*/ 3 h 3"/>
                    </a:gdLst>
                    <a:ahLst/>
                    <a:cxnLst>
                      <a:cxn ang="T6">
                        <a:pos x="T0" y="T1"/>
                      </a:cxn>
                      <a:cxn ang="T7">
                        <a:pos x="T2" y="T3"/>
                      </a:cxn>
                      <a:cxn ang="T8">
                        <a:pos x="T4" y="T5"/>
                      </a:cxn>
                    </a:cxnLst>
                    <a:rect l="T9" t="T10" r="T11" b="T12"/>
                    <a:pathLst>
                      <a:path w="4" h="3">
                        <a:moveTo>
                          <a:pt x="0" y="3"/>
                        </a:moveTo>
                        <a:lnTo>
                          <a:pt x="3" y="0"/>
                        </a:lnTo>
                        <a:lnTo>
                          <a:pt x="4" y="0"/>
                        </a:lnTo>
                      </a:path>
                    </a:pathLst>
                  </a:custGeom>
                  <a:noFill/>
                  <a:ln w="6350">
                    <a:solidFill>
                      <a:srgbClr val="0C0CFF"/>
                    </a:solidFill>
                    <a:prstDash val="solid"/>
                    <a:round/>
                    <a:headEnd/>
                    <a:tailEnd/>
                  </a:ln>
                </p:spPr>
                <p:txBody>
                  <a:bodyPr/>
                  <a:lstStyle/>
                  <a:p>
                    <a:endParaRPr lang="en-US"/>
                  </a:p>
                </p:txBody>
              </p:sp>
              <p:sp>
                <p:nvSpPr>
                  <p:cNvPr id="981" name="Freeform 6897"/>
                  <p:cNvSpPr>
                    <a:spLocks/>
                  </p:cNvSpPr>
                  <p:nvPr/>
                </p:nvSpPr>
                <p:spPr bwMode="auto">
                  <a:xfrm>
                    <a:off x="4244" y="3647"/>
                    <a:ext cx="1" cy="1"/>
                  </a:xfrm>
                  <a:custGeom>
                    <a:avLst/>
                    <a:gdLst>
                      <a:gd name="T0" fmla="*/ 0 w 3"/>
                      <a:gd name="T1" fmla="*/ 2 h 2"/>
                      <a:gd name="T2" fmla="*/ 2 w 3"/>
                      <a:gd name="T3" fmla="*/ 0 h 2"/>
                      <a:gd name="T4" fmla="*/ 3 w 3"/>
                      <a:gd name="T5" fmla="*/ 0 h 2"/>
                      <a:gd name="T6" fmla="*/ 0 60000 65536"/>
                      <a:gd name="T7" fmla="*/ 0 60000 65536"/>
                      <a:gd name="T8" fmla="*/ 0 60000 65536"/>
                      <a:gd name="T9" fmla="*/ 0 w 3"/>
                      <a:gd name="T10" fmla="*/ 0 h 2"/>
                      <a:gd name="T11" fmla="*/ 3 w 3"/>
                      <a:gd name="T12" fmla="*/ 2 h 2"/>
                    </a:gdLst>
                    <a:ahLst/>
                    <a:cxnLst>
                      <a:cxn ang="T6">
                        <a:pos x="T0" y="T1"/>
                      </a:cxn>
                      <a:cxn ang="T7">
                        <a:pos x="T2" y="T3"/>
                      </a:cxn>
                      <a:cxn ang="T8">
                        <a:pos x="T4" y="T5"/>
                      </a:cxn>
                    </a:cxnLst>
                    <a:rect l="T9" t="T10" r="T11" b="T12"/>
                    <a:pathLst>
                      <a:path w="3" h="2">
                        <a:moveTo>
                          <a:pt x="0" y="2"/>
                        </a:moveTo>
                        <a:lnTo>
                          <a:pt x="2" y="0"/>
                        </a:lnTo>
                        <a:lnTo>
                          <a:pt x="3" y="0"/>
                        </a:lnTo>
                      </a:path>
                    </a:pathLst>
                  </a:custGeom>
                  <a:noFill/>
                  <a:ln w="6350">
                    <a:solidFill>
                      <a:srgbClr val="0C0CFF"/>
                    </a:solidFill>
                    <a:prstDash val="solid"/>
                    <a:round/>
                    <a:headEnd/>
                    <a:tailEnd/>
                  </a:ln>
                </p:spPr>
                <p:txBody>
                  <a:bodyPr/>
                  <a:lstStyle/>
                  <a:p>
                    <a:endParaRPr lang="en-US"/>
                  </a:p>
                </p:txBody>
              </p:sp>
              <p:sp>
                <p:nvSpPr>
                  <p:cNvPr id="982" name="Freeform 6898"/>
                  <p:cNvSpPr>
                    <a:spLocks/>
                  </p:cNvSpPr>
                  <p:nvPr/>
                </p:nvSpPr>
                <p:spPr bwMode="auto">
                  <a:xfrm>
                    <a:off x="4244" y="3647"/>
                    <a:ext cx="1" cy="1"/>
                  </a:xfrm>
                  <a:custGeom>
                    <a:avLst/>
                    <a:gdLst>
                      <a:gd name="T0" fmla="*/ 0 w 4"/>
                      <a:gd name="T1" fmla="*/ 2 h 2"/>
                      <a:gd name="T2" fmla="*/ 3 w 4"/>
                      <a:gd name="T3" fmla="*/ 0 h 2"/>
                      <a:gd name="T4" fmla="*/ 4 w 4"/>
                      <a:gd name="T5" fmla="*/ 0 h 2"/>
                      <a:gd name="T6" fmla="*/ 0 60000 65536"/>
                      <a:gd name="T7" fmla="*/ 0 60000 65536"/>
                      <a:gd name="T8" fmla="*/ 0 60000 65536"/>
                      <a:gd name="T9" fmla="*/ 0 w 4"/>
                      <a:gd name="T10" fmla="*/ 0 h 2"/>
                      <a:gd name="T11" fmla="*/ 4 w 4"/>
                      <a:gd name="T12" fmla="*/ 2 h 2"/>
                    </a:gdLst>
                    <a:ahLst/>
                    <a:cxnLst>
                      <a:cxn ang="T6">
                        <a:pos x="T0" y="T1"/>
                      </a:cxn>
                      <a:cxn ang="T7">
                        <a:pos x="T2" y="T3"/>
                      </a:cxn>
                      <a:cxn ang="T8">
                        <a:pos x="T4" y="T5"/>
                      </a:cxn>
                    </a:cxnLst>
                    <a:rect l="T9" t="T10" r="T11" b="T12"/>
                    <a:pathLst>
                      <a:path w="4" h="2">
                        <a:moveTo>
                          <a:pt x="0" y="2"/>
                        </a:moveTo>
                        <a:lnTo>
                          <a:pt x="3" y="0"/>
                        </a:lnTo>
                        <a:lnTo>
                          <a:pt x="4" y="0"/>
                        </a:lnTo>
                      </a:path>
                    </a:pathLst>
                  </a:custGeom>
                  <a:noFill/>
                  <a:ln w="6350">
                    <a:solidFill>
                      <a:srgbClr val="0C0CFF"/>
                    </a:solidFill>
                    <a:prstDash val="solid"/>
                    <a:round/>
                    <a:headEnd/>
                    <a:tailEnd/>
                  </a:ln>
                </p:spPr>
                <p:txBody>
                  <a:bodyPr/>
                  <a:lstStyle/>
                  <a:p>
                    <a:endParaRPr lang="en-US"/>
                  </a:p>
                </p:txBody>
              </p:sp>
              <p:sp>
                <p:nvSpPr>
                  <p:cNvPr id="983" name="Freeform 6899"/>
                  <p:cNvSpPr>
                    <a:spLocks/>
                  </p:cNvSpPr>
                  <p:nvPr/>
                </p:nvSpPr>
                <p:spPr bwMode="auto">
                  <a:xfrm>
                    <a:off x="4245" y="3647"/>
                    <a:ext cx="1" cy="1"/>
                  </a:xfrm>
                  <a:custGeom>
                    <a:avLst/>
                    <a:gdLst>
                      <a:gd name="T0" fmla="*/ 0 w 3"/>
                      <a:gd name="T1" fmla="*/ 2 h 2"/>
                      <a:gd name="T2" fmla="*/ 2 w 3"/>
                      <a:gd name="T3" fmla="*/ 0 h 2"/>
                      <a:gd name="T4" fmla="*/ 3 w 3"/>
                      <a:gd name="T5" fmla="*/ 0 h 2"/>
                      <a:gd name="T6" fmla="*/ 0 60000 65536"/>
                      <a:gd name="T7" fmla="*/ 0 60000 65536"/>
                      <a:gd name="T8" fmla="*/ 0 60000 65536"/>
                      <a:gd name="T9" fmla="*/ 0 w 3"/>
                      <a:gd name="T10" fmla="*/ 0 h 2"/>
                      <a:gd name="T11" fmla="*/ 3 w 3"/>
                      <a:gd name="T12" fmla="*/ 2 h 2"/>
                    </a:gdLst>
                    <a:ahLst/>
                    <a:cxnLst>
                      <a:cxn ang="T6">
                        <a:pos x="T0" y="T1"/>
                      </a:cxn>
                      <a:cxn ang="T7">
                        <a:pos x="T2" y="T3"/>
                      </a:cxn>
                      <a:cxn ang="T8">
                        <a:pos x="T4" y="T5"/>
                      </a:cxn>
                    </a:cxnLst>
                    <a:rect l="T9" t="T10" r="T11" b="T12"/>
                    <a:pathLst>
                      <a:path w="3" h="2">
                        <a:moveTo>
                          <a:pt x="0" y="2"/>
                        </a:moveTo>
                        <a:lnTo>
                          <a:pt x="2" y="0"/>
                        </a:lnTo>
                        <a:lnTo>
                          <a:pt x="3" y="0"/>
                        </a:lnTo>
                      </a:path>
                    </a:pathLst>
                  </a:custGeom>
                  <a:noFill/>
                  <a:ln w="6350">
                    <a:solidFill>
                      <a:srgbClr val="0C0CFF"/>
                    </a:solidFill>
                    <a:prstDash val="solid"/>
                    <a:round/>
                    <a:headEnd/>
                    <a:tailEnd/>
                  </a:ln>
                </p:spPr>
                <p:txBody>
                  <a:bodyPr/>
                  <a:lstStyle/>
                  <a:p>
                    <a:endParaRPr lang="en-US"/>
                  </a:p>
                </p:txBody>
              </p:sp>
              <p:sp>
                <p:nvSpPr>
                  <p:cNvPr id="984" name="Freeform 6900"/>
                  <p:cNvSpPr>
                    <a:spLocks/>
                  </p:cNvSpPr>
                  <p:nvPr/>
                </p:nvSpPr>
                <p:spPr bwMode="auto">
                  <a:xfrm>
                    <a:off x="4245" y="3646"/>
                    <a:ext cx="1" cy="1"/>
                  </a:xfrm>
                  <a:custGeom>
                    <a:avLst/>
                    <a:gdLst>
                      <a:gd name="T0" fmla="*/ 0 w 4"/>
                      <a:gd name="T1" fmla="*/ 2 h 2"/>
                      <a:gd name="T2" fmla="*/ 3 w 4"/>
                      <a:gd name="T3" fmla="*/ 0 h 2"/>
                      <a:gd name="T4" fmla="*/ 4 w 4"/>
                      <a:gd name="T5" fmla="*/ 0 h 2"/>
                      <a:gd name="T6" fmla="*/ 0 60000 65536"/>
                      <a:gd name="T7" fmla="*/ 0 60000 65536"/>
                      <a:gd name="T8" fmla="*/ 0 60000 65536"/>
                      <a:gd name="T9" fmla="*/ 0 w 4"/>
                      <a:gd name="T10" fmla="*/ 0 h 2"/>
                      <a:gd name="T11" fmla="*/ 4 w 4"/>
                      <a:gd name="T12" fmla="*/ 2 h 2"/>
                    </a:gdLst>
                    <a:ahLst/>
                    <a:cxnLst>
                      <a:cxn ang="T6">
                        <a:pos x="T0" y="T1"/>
                      </a:cxn>
                      <a:cxn ang="T7">
                        <a:pos x="T2" y="T3"/>
                      </a:cxn>
                      <a:cxn ang="T8">
                        <a:pos x="T4" y="T5"/>
                      </a:cxn>
                    </a:cxnLst>
                    <a:rect l="T9" t="T10" r="T11" b="T12"/>
                    <a:pathLst>
                      <a:path w="4" h="2">
                        <a:moveTo>
                          <a:pt x="0" y="2"/>
                        </a:moveTo>
                        <a:lnTo>
                          <a:pt x="3" y="0"/>
                        </a:lnTo>
                        <a:lnTo>
                          <a:pt x="4" y="0"/>
                        </a:lnTo>
                      </a:path>
                    </a:pathLst>
                  </a:custGeom>
                  <a:noFill/>
                  <a:ln w="6350">
                    <a:solidFill>
                      <a:srgbClr val="0C0CFF"/>
                    </a:solidFill>
                    <a:prstDash val="solid"/>
                    <a:round/>
                    <a:headEnd/>
                    <a:tailEnd/>
                  </a:ln>
                </p:spPr>
                <p:txBody>
                  <a:bodyPr/>
                  <a:lstStyle/>
                  <a:p>
                    <a:endParaRPr lang="en-US"/>
                  </a:p>
                </p:txBody>
              </p:sp>
              <p:sp>
                <p:nvSpPr>
                  <p:cNvPr id="985" name="Freeform 6901"/>
                  <p:cNvSpPr>
                    <a:spLocks/>
                  </p:cNvSpPr>
                  <p:nvPr/>
                </p:nvSpPr>
                <p:spPr bwMode="auto">
                  <a:xfrm>
                    <a:off x="4246" y="3646"/>
                    <a:ext cx="1" cy="1"/>
                  </a:xfrm>
                  <a:custGeom>
                    <a:avLst/>
                    <a:gdLst>
                      <a:gd name="T0" fmla="*/ 0 w 3"/>
                      <a:gd name="T1" fmla="*/ 3 h 3"/>
                      <a:gd name="T2" fmla="*/ 2 w 3"/>
                      <a:gd name="T3" fmla="*/ 0 h 3"/>
                      <a:gd name="T4" fmla="*/ 3 w 3"/>
                      <a:gd name="T5" fmla="*/ 0 h 3"/>
                      <a:gd name="T6" fmla="*/ 0 60000 65536"/>
                      <a:gd name="T7" fmla="*/ 0 60000 65536"/>
                      <a:gd name="T8" fmla="*/ 0 60000 65536"/>
                      <a:gd name="T9" fmla="*/ 0 w 3"/>
                      <a:gd name="T10" fmla="*/ 0 h 3"/>
                      <a:gd name="T11" fmla="*/ 3 w 3"/>
                      <a:gd name="T12" fmla="*/ 3 h 3"/>
                    </a:gdLst>
                    <a:ahLst/>
                    <a:cxnLst>
                      <a:cxn ang="T6">
                        <a:pos x="T0" y="T1"/>
                      </a:cxn>
                      <a:cxn ang="T7">
                        <a:pos x="T2" y="T3"/>
                      </a:cxn>
                      <a:cxn ang="T8">
                        <a:pos x="T4" y="T5"/>
                      </a:cxn>
                    </a:cxnLst>
                    <a:rect l="T9" t="T10" r="T11" b="T12"/>
                    <a:pathLst>
                      <a:path w="3" h="3">
                        <a:moveTo>
                          <a:pt x="0" y="3"/>
                        </a:moveTo>
                        <a:lnTo>
                          <a:pt x="2" y="0"/>
                        </a:lnTo>
                        <a:lnTo>
                          <a:pt x="3" y="0"/>
                        </a:lnTo>
                      </a:path>
                    </a:pathLst>
                  </a:custGeom>
                  <a:noFill/>
                  <a:ln w="6350">
                    <a:solidFill>
                      <a:srgbClr val="0C0CFF"/>
                    </a:solidFill>
                    <a:prstDash val="solid"/>
                    <a:round/>
                    <a:headEnd/>
                    <a:tailEnd/>
                  </a:ln>
                </p:spPr>
                <p:txBody>
                  <a:bodyPr/>
                  <a:lstStyle/>
                  <a:p>
                    <a:endParaRPr lang="en-US"/>
                  </a:p>
                </p:txBody>
              </p:sp>
              <p:sp>
                <p:nvSpPr>
                  <p:cNvPr id="986" name="Freeform 6902"/>
                  <p:cNvSpPr>
                    <a:spLocks/>
                  </p:cNvSpPr>
                  <p:nvPr/>
                </p:nvSpPr>
                <p:spPr bwMode="auto">
                  <a:xfrm>
                    <a:off x="4246" y="3645"/>
                    <a:ext cx="1" cy="1"/>
                  </a:xfrm>
                  <a:custGeom>
                    <a:avLst/>
                    <a:gdLst>
                      <a:gd name="T0" fmla="*/ 0 w 4"/>
                      <a:gd name="T1" fmla="*/ 2 h 2"/>
                      <a:gd name="T2" fmla="*/ 3 w 4"/>
                      <a:gd name="T3" fmla="*/ 0 h 2"/>
                      <a:gd name="T4" fmla="*/ 4 w 4"/>
                      <a:gd name="T5" fmla="*/ 0 h 2"/>
                      <a:gd name="T6" fmla="*/ 0 60000 65536"/>
                      <a:gd name="T7" fmla="*/ 0 60000 65536"/>
                      <a:gd name="T8" fmla="*/ 0 60000 65536"/>
                      <a:gd name="T9" fmla="*/ 0 w 4"/>
                      <a:gd name="T10" fmla="*/ 0 h 2"/>
                      <a:gd name="T11" fmla="*/ 4 w 4"/>
                      <a:gd name="T12" fmla="*/ 2 h 2"/>
                    </a:gdLst>
                    <a:ahLst/>
                    <a:cxnLst>
                      <a:cxn ang="T6">
                        <a:pos x="T0" y="T1"/>
                      </a:cxn>
                      <a:cxn ang="T7">
                        <a:pos x="T2" y="T3"/>
                      </a:cxn>
                      <a:cxn ang="T8">
                        <a:pos x="T4" y="T5"/>
                      </a:cxn>
                    </a:cxnLst>
                    <a:rect l="T9" t="T10" r="T11" b="T12"/>
                    <a:pathLst>
                      <a:path w="4" h="2">
                        <a:moveTo>
                          <a:pt x="0" y="2"/>
                        </a:moveTo>
                        <a:lnTo>
                          <a:pt x="3" y="0"/>
                        </a:lnTo>
                        <a:lnTo>
                          <a:pt x="4" y="0"/>
                        </a:lnTo>
                      </a:path>
                    </a:pathLst>
                  </a:custGeom>
                  <a:noFill/>
                  <a:ln w="6350">
                    <a:solidFill>
                      <a:srgbClr val="0C0CFF"/>
                    </a:solidFill>
                    <a:prstDash val="solid"/>
                    <a:round/>
                    <a:headEnd/>
                    <a:tailEnd/>
                  </a:ln>
                </p:spPr>
                <p:txBody>
                  <a:bodyPr/>
                  <a:lstStyle/>
                  <a:p>
                    <a:endParaRPr lang="en-US"/>
                  </a:p>
                </p:txBody>
              </p:sp>
              <p:sp>
                <p:nvSpPr>
                  <p:cNvPr id="987" name="Freeform 6903"/>
                  <p:cNvSpPr>
                    <a:spLocks/>
                  </p:cNvSpPr>
                  <p:nvPr/>
                </p:nvSpPr>
                <p:spPr bwMode="auto">
                  <a:xfrm>
                    <a:off x="4246" y="3645"/>
                    <a:ext cx="1" cy="1"/>
                  </a:xfrm>
                  <a:custGeom>
                    <a:avLst/>
                    <a:gdLst>
                      <a:gd name="T0" fmla="*/ 0 w 3"/>
                      <a:gd name="T1" fmla="*/ 4 h 4"/>
                      <a:gd name="T2" fmla="*/ 2 w 3"/>
                      <a:gd name="T3" fmla="*/ 0 h 4"/>
                      <a:gd name="T4" fmla="*/ 3 w 3"/>
                      <a:gd name="T5" fmla="*/ 0 h 4"/>
                      <a:gd name="T6" fmla="*/ 0 60000 65536"/>
                      <a:gd name="T7" fmla="*/ 0 60000 65536"/>
                      <a:gd name="T8" fmla="*/ 0 60000 65536"/>
                      <a:gd name="T9" fmla="*/ 0 w 3"/>
                      <a:gd name="T10" fmla="*/ 0 h 4"/>
                      <a:gd name="T11" fmla="*/ 3 w 3"/>
                      <a:gd name="T12" fmla="*/ 4 h 4"/>
                    </a:gdLst>
                    <a:ahLst/>
                    <a:cxnLst>
                      <a:cxn ang="T6">
                        <a:pos x="T0" y="T1"/>
                      </a:cxn>
                      <a:cxn ang="T7">
                        <a:pos x="T2" y="T3"/>
                      </a:cxn>
                      <a:cxn ang="T8">
                        <a:pos x="T4" y="T5"/>
                      </a:cxn>
                    </a:cxnLst>
                    <a:rect l="T9" t="T10" r="T11" b="T12"/>
                    <a:pathLst>
                      <a:path w="3" h="4">
                        <a:moveTo>
                          <a:pt x="0" y="4"/>
                        </a:moveTo>
                        <a:lnTo>
                          <a:pt x="2" y="0"/>
                        </a:lnTo>
                        <a:lnTo>
                          <a:pt x="3" y="0"/>
                        </a:lnTo>
                      </a:path>
                    </a:pathLst>
                  </a:custGeom>
                  <a:noFill/>
                  <a:ln w="6350">
                    <a:solidFill>
                      <a:srgbClr val="0C0CFF"/>
                    </a:solidFill>
                    <a:prstDash val="solid"/>
                    <a:round/>
                    <a:headEnd/>
                    <a:tailEnd/>
                  </a:ln>
                </p:spPr>
                <p:txBody>
                  <a:bodyPr/>
                  <a:lstStyle/>
                  <a:p>
                    <a:endParaRPr lang="en-US"/>
                  </a:p>
                </p:txBody>
              </p:sp>
              <p:sp>
                <p:nvSpPr>
                  <p:cNvPr id="988" name="Freeform 6904"/>
                  <p:cNvSpPr>
                    <a:spLocks/>
                  </p:cNvSpPr>
                  <p:nvPr/>
                </p:nvSpPr>
                <p:spPr bwMode="auto">
                  <a:xfrm>
                    <a:off x="4247" y="3644"/>
                    <a:ext cx="1" cy="1"/>
                  </a:xfrm>
                  <a:custGeom>
                    <a:avLst/>
                    <a:gdLst>
                      <a:gd name="T0" fmla="*/ 0 w 4"/>
                      <a:gd name="T1" fmla="*/ 3 h 3"/>
                      <a:gd name="T2" fmla="*/ 3 w 4"/>
                      <a:gd name="T3" fmla="*/ 0 h 3"/>
                      <a:gd name="T4" fmla="*/ 4 w 4"/>
                      <a:gd name="T5" fmla="*/ 0 h 3"/>
                      <a:gd name="T6" fmla="*/ 0 60000 65536"/>
                      <a:gd name="T7" fmla="*/ 0 60000 65536"/>
                      <a:gd name="T8" fmla="*/ 0 60000 65536"/>
                      <a:gd name="T9" fmla="*/ 0 w 4"/>
                      <a:gd name="T10" fmla="*/ 0 h 3"/>
                      <a:gd name="T11" fmla="*/ 4 w 4"/>
                      <a:gd name="T12" fmla="*/ 3 h 3"/>
                    </a:gdLst>
                    <a:ahLst/>
                    <a:cxnLst>
                      <a:cxn ang="T6">
                        <a:pos x="T0" y="T1"/>
                      </a:cxn>
                      <a:cxn ang="T7">
                        <a:pos x="T2" y="T3"/>
                      </a:cxn>
                      <a:cxn ang="T8">
                        <a:pos x="T4" y="T5"/>
                      </a:cxn>
                    </a:cxnLst>
                    <a:rect l="T9" t="T10" r="T11" b="T12"/>
                    <a:pathLst>
                      <a:path w="4" h="3">
                        <a:moveTo>
                          <a:pt x="0" y="3"/>
                        </a:moveTo>
                        <a:lnTo>
                          <a:pt x="3" y="0"/>
                        </a:lnTo>
                        <a:lnTo>
                          <a:pt x="4" y="0"/>
                        </a:lnTo>
                      </a:path>
                    </a:pathLst>
                  </a:custGeom>
                  <a:noFill/>
                  <a:ln w="6350">
                    <a:solidFill>
                      <a:srgbClr val="0C0CFF"/>
                    </a:solidFill>
                    <a:prstDash val="solid"/>
                    <a:round/>
                    <a:headEnd/>
                    <a:tailEnd/>
                  </a:ln>
                </p:spPr>
                <p:txBody>
                  <a:bodyPr/>
                  <a:lstStyle/>
                  <a:p>
                    <a:endParaRPr lang="en-US"/>
                  </a:p>
                </p:txBody>
              </p:sp>
              <p:sp>
                <p:nvSpPr>
                  <p:cNvPr id="989" name="Freeform 6905"/>
                  <p:cNvSpPr>
                    <a:spLocks/>
                  </p:cNvSpPr>
                  <p:nvPr/>
                </p:nvSpPr>
                <p:spPr bwMode="auto">
                  <a:xfrm>
                    <a:off x="4247" y="3644"/>
                    <a:ext cx="1" cy="1"/>
                  </a:xfrm>
                  <a:custGeom>
                    <a:avLst/>
                    <a:gdLst>
                      <a:gd name="T0" fmla="*/ 0 w 3"/>
                      <a:gd name="T1" fmla="*/ 2 h 2"/>
                      <a:gd name="T2" fmla="*/ 2 w 3"/>
                      <a:gd name="T3" fmla="*/ 0 h 2"/>
                      <a:gd name="T4" fmla="*/ 3 w 3"/>
                      <a:gd name="T5" fmla="*/ 0 h 2"/>
                      <a:gd name="T6" fmla="*/ 0 60000 65536"/>
                      <a:gd name="T7" fmla="*/ 0 60000 65536"/>
                      <a:gd name="T8" fmla="*/ 0 60000 65536"/>
                      <a:gd name="T9" fmla="*/ 0 w 3"/>
                      <a:gd name="T10" fmla="*/ 0 h 2"/>
                      <a:gd name="T11" fmla="*/ 3 w 3"/>
                      <a:gd name="T12" fmla="*/ 2 h 2"/>
                    </a:gdLst>
                    <a:ahLst/>
                    <a:cxnLst>
                      <a:cxn ang="T6">
                        <a:pos x="T0" y="T1"/>
                      </a:cxn>
                      <a:cxn ang="T7">
                        <a:pos x="T2" y="T3"/>
                      </a:cxn>
                      <a:cxn ang="T8">
                        <a:pos x="T4" y="T5"/>
                      </a:cxn>
                    </a:cxnLst>
                    <a:rect l="T9" t="T10" r="T11" b="T12"/>
                    <a:pathLst>
                      <a:path w="3" h="2">
                        <a:moveTo>
                          <a:pt x="0" y="2"/>
                        </a:moveTo>
                        <a:lnTo>
                          <a:pt x="2" y="0"/>
                        </a:lnTo>
                        <a:lnTo>
                          <a:pt x="3" y="0"/>
                        </a:lnTo>
                      </a:path>
                    </a:pathLst>
                  </a:custGeom>
                  <a:noFill/>
                  <a:ln w="6350">
                    <a:solidFill>
                      <a:srgbClr val="0C0CFF"/>
                    </a:solidFill>
                    <a:prstDash val="solid"/>
                    <a:round/>
                    <a:headEnd/>
                    <a:tailEnd/>
                  </a:ln>
                </p:spPr>
                <p:txBody>
                  <a:bodyPr/>
                  <a:lstStyle/>
                  <a:p>
                    <a:endParaRPr lang="en-US"/>
                  </a:p>
                </p:txBody>
              </p:sp>
              <p:sp>
                <p:nvSpPr>
                  <p:cNvPr id="990" name="Freeform 6906"/>
                  <p:cNvSpPr>
                    <a:spLocks/>
                  </p:cNvSpPr>
                  <p:nvPr/>
                </p:nvSpPr>
                <p:spPr bwMode="auto">
                  <a:xfrm>
                    <a:off x="4248" y="3643"/>
                    <a:ext cx="1" cy="1"/>
                  </a:xfrm>
                  <a:custGeom>
                    <a:avLst/>
                    <a:gdLst>
                      <a:gd name="T0" fmla="*/ 0 w 4"/>
                      <a:gd name="T1" fmla="*/ 3 h 3"/>
                      <a:gd name="T2" fmla="*/ 3 w 4"/>
                      <a:gd name="T3" fmla="*/ 0 h 3"/>
                      <a:gd name="T4" fmla="*/ 4 w 4"/>
                      <a:gd name="T5" fmla="*/ 0 h 3"/>
                      <a:gd name="T6" fmla="*/ 0 60000 65536"/>
                      <a:gd name="T7" fmla="*/ 0 60000 65536"/>
                      <a:gd name="T8" fmla="*/ 0 60000 65536"/>
                      <a:gd name="T9" fmla="*/ 0 w 4"/>
                      <a:gd name="T10" fmla="*/ 0 h 3"/>
                      <a:gd name="T11" fmla="*/ 4 w 4"/>
                      <a:gd name="T12" fmla="*/ 3 h 3"/>
                    </a:gdLst>
                    <a:ahLst/>
                    <a:cxnLst>
                      <a:cxn ang="T6">
                        <a:pos x="T0" y="T1"/>
                      </a:cxn>
                      <a:cxn ang="T7">
                        <a:pos x="T2" y="T3"/>
                      </a:cxn>
                      <a:cxn ang="T8">
                        <a:pos x="T4" y="T5"/>
                      </a:cxn>
                    </a:cxnLst>
                    <a:rect l="T9" t="T10" r="T11" b="T12"/>
                    <a:pathLst>
                      <a:path w="4" h="3">
                        <a:moveTo>
                          <a:pt x="0" y="3"/>
                        </a:moveTo>
                        <a:lnTo>
                          <a:pt x="3" y="0"/>
                        </a:lnTo>
                        <a:lnTo>
                          <a:pt x="4" y="0"/>
                        </a:lnTo>
                      </a:path>
                    </a:pathLst>
                  </a:custGeom>
                  <a:noFill/>
                  <a:ln w="6350">
                    <a:solidFill>
                      <a:srgbClr val="0C0CFF"/>
                    </a:solidFill>
                    <a:prstDash val="solid"/>
                    <a:round/>
                    <a:headEnd/>
                    <a:tailEnd/>
                  </a:ln>
                </p:spPr>
                <p:txBody>
                  <a:bodyPr/>
                  <a:lstStyle/>
                  <a:p>
                    <a:endParaRPr lang="en-US"/>
                  </a:p>
                </p:txBody>
              </p:sp>
              <p:sp>
                <p:nvSpPr>
                  <p:cNvPr id="991" name="Freeform 6907"/>
                  <p:cNvSpPr>
                    <a:spLocks/>
                  </p:cNvSpPr>
                  <p:nvPr/>
                </p:nvSpPr>
                <p:spPr bwMode="auto">
                  <a:xfrm>
                    <a:off x="4248" y="3642"/>
                    <a:ext cx="1" cy="1"/>
                  </a:xfrm>
                  <a:custGeom>
                    <a:avLst/>
                    <a:gdLst>
                      <a:gd name="T0" fmla="*/ 0 w 3"/>
                      <a:gd name="T1" fmla="*/ 4 h 4"/>
                      <a:gd name="T2" fmla="*/ 2 w 3"/>
                      <a:gd name="T3" fmla="*/ 0 h 4"/>
                      <a:gd name="T4" fmla="*/ 3 w 3"/>
                      <a:gd name="T5" fmla="*/ 0 h 4"/>
                      <a:gd name="T6" fmla="*/ 0 60000 65536"/>
                      <a:gd name="T7" fmla="*/ 0 60000 65536"/>
                      <a:gd name="T8" fmla="*/ 0 60000 65536"/>
                      <a:gd name="T9" fmla="*/ 0 w 3"/>
                      <a:gd name="T10" fmla="*/ 0 h 4"/>
                      <a:gd name="T11" fmla="*/ 3 w 3"/>
                      <a:gd name="T12" fmla="*/ 4 h 4"/>
                    </a:gdLst>
                    <a:ahLst/>
                    <a:cxnLst>
                      <a:cxn ang="T6">
                        <a:pos x="T0" y="T1"/>
                      </a:cxn>
                      <a:cxn ang="T7">
                        <a:pos x="T2" y="T3"/>
                      </a:cxn>
                      <a:cxn ang="T8">
                        <a:pos x="T4" y="T5"/>
                      </a:cxn>
                    </a:cxnLst>
                    <a:rect l="T9" t="T10" r="T11" b="T12"/>
                    <a:pathLst>
                      <a:path w="3" h="4">
                        <a:moveTo>
                          <a:pt x="0" y="4"/>
                        </a:moveTo>
                        <a:lnTo>
                          <a:pt x="2" y="0"/>
                        </a:lnTo>
                        <a:lnTo>
                          <a:pt x="3" y="0"/>
                        </a:lnTo>
                      </a:path>
                    </a:pathLst>
                  </a:custGeom>
                  <a:noFill/>
                  <a:ln w="6350">
                    <a:solidFill>
                      <a:srgbClr val="0C0CFF"/>
                    </a:solidFill>
                    <a:prstDash val="solid"/>
                    <a:round/>
                    <a:headEnd/>
                    <a:tailEnd/>
                  </a:ln>
                </p:spPr>
                <p:txBody>
                  <a:bodyPr/>
                  <a:lstStyle/>
                  <a:p>
                    <a:endParaRPr lang="en-US"/>
                  </a:p>
                </p:txBody>
              </p:sp>
              <p:sp>
                <p:nvSpPr>
                  <p:cNvPr id="992" name="Freeform 6908"/>
                  <p:cNvSpPr>
                    <a:spLocks/>
                  </p:cNvSpPr>
                  <p:nvPr/>
                </p:nvSpPr>
                <p:spPr bwMode="auto">
                  <a:xfrm>
                    <a:off x="4249" y="3642"/>
                    <a:ext cx="1" cy="1"/>
                  </a:xfrm>
                  <a:custGeom>
                    <a:avLst/>
                    <a:gdLst>
                      <a:gd name="T0" fmla="*/ 0 w 4"/>
                      <a:gd name="T1" fmla="*/ 3 h 3"/>
                      <a:gd name="T2" fmla="*/ 3 w 4"/>
                      <a:gd name="T3" fmla="*/ 0 h 3"/>
                      <a:gd name="T4" fmla="*/ 4 w 4"/>
                      <a:gd name="T5" fmla="*/ 0 h 3"/>
                      <a:gd name="T6" fmla="*/ 0 60000 65536"/>
                      <a:gd name="T7" fmla="*/ 0 60000 65536"/>
                      <a:gd name="T8" fmla="*/ 0 60000 65536"/>
                      <a:gd name="T9" fmla="*/ 0 w 4"/>
                      <a:gd name="T10" fmla="*/ 0 h 3"/>
                      <a:gd name="T11" fmla="*/ 4 w 4"/>
                      <a:gd name="T12" fmla="*/ 3 h 3"/>
                    </a:gdLst>
                    <a:ahLst/>
                    <a:cxnLst>
                      <a:cxn ang="T6">
                        <a:pos x="T0" y="T1"/>
                      </a:cxn>
                      <a:cxn ang="T7">
                        <a:pos x="T2" y="T3"/>
                      </a:cxn>
                      <a:cxn ang="T8">
                        <a:pos x="T4" y="T5"/>
                      </a:cxn>
                    </a:cxnLst>
                    <a:rect l="T9" t="T10" r="T11" b="T12"/>
                    <a:pathLst>
                      <a:path w="4" h="3">
                        <a:moveTo>
                          <a:pt x="0" y="3"/>
                        </a:moveTo>
                        <a:lnTo>
                          <a:pt x="3" y="0"/>
                        </a:lnTo>
                        <a:lnTo>
                          <a:pt x="4" y="0"/>
                        </a:lnTo>
                      </a:path>
                    </a:pathLst>
                  </a:custGeom>
                  <a:noFill/>
                  <a:ln w="6350">
                    <a:solidFill>
                      <a:srgbClr val="0C0CFF"/>
                    </a:solidFill>
                    <a:prstDash val="solid"/>
                    <a:round/>
                    <a:headEnd/>
                    <a:tailEnd/>
                  </a:ln>
                </p:spPr>
                <p:txBody>
                  <a:bodyPr/>
                  <a:lstStyle/>
                  <a:p>
                    <a:endParaRPr lang="en-US"/>
                  </a:p>
                </p:txBody>
              </p:sp>
              <p:sp>
                <p:nvSpPr>
                  <p:cNvPr id="993" name="Freeform 6909"/>
                  <p:cNvSpPr>
                    <a:spLocks/>
                  </p:cNvSpPr>
                  <p:nvPr/>
                </p:nvSpPr>
                <p:spPr bwMode="auto">
                  <a:xfrm>
                    <a:off x="4249" y="3641"/>
                    <a:ext cx="1" cy="1"/>
                  </a:xfrm>
                  <a:custGeom>
                    <a:avLst/>
                    <a:gdLst>
                      <a:gd name="T0" fmla="*/ 0 w 3"/>
                      <a:gd name="T1" fmla="*/ 3 h 3"/>
                      <a:gd name="T2" fmla="*/ 2 w 3"/>
                      <a:gd name="T3" fmla="*/ 0 h 3"/>
                      <a:gd name="T4" fmla="*/ 3 w 3"/>
                      <a:gd name="T5" fmla="*/ 0 h 3"/>
                      <a:gd name="T6" fmla="*/ 0 60000 65536"/>
                      <a:gd name="T7" fmla="*/ 0 60000 65536"/>
                      <a:gd name="T8" fmla="*/ 0 60000 65536"/>
                      <a:gd name="T9" fmla="*/ 0 w 3"/>
                      <a:gd name="T10" fmla="*/ 0 h 3"/>
                      <a:gd name="T11" fmla="*/ 3 w 3"/>
                      <a:gd name="T12" fmla="*/ 3 h 3"/>
                    </a:gdLst>
                    <a:ahLst/>
                    <a:cxnLst>
                      <a:cxn ang="T6">
                        <a:pos x="T0" y="T1"/>
                      </a:cxn>
                      <a:cxn ang="T7">
                        <a:pos x="T2" y="T3"/>
                      </a:cxn>
                      <a:cxn ang="T8">
                        <a:pos x="T4" y="T5"/>
                      </a:cxn>
                    </a:cxnLst>
                    <a:rect l="T9" t="T10" r="T11" b="T12"/>
                    <a:pathLst>
                      <a:path w="3" h="3">
                        <a:moveTo>
                          <a:pt x="0" y="3"/>
                        </a:moveTo>
                        <a:lnTo>
                          <a:pt x="2" y="0"/>
                        </a:lnTo>
                        <a:lnTo>
                          <a:pt x="3" y="0"/>
                        </a:lnTo>
                      </a:path>
                    </a:pathLst>
                  </a:custGeom>
                  <a:noFill/>
                  <a:ln w="6350">
                    <a:solidFill>
                      <a:srgbClr val="0C0CFF"/>
                    </a:solidFill>
                    <a:prstDash val="solid"/>
                    <a:round/>
                    <a:headEnd/>
                    <a:tailEnd/>
                  </a:ln>
                </p:spPr>
                <p:txBody>
                  <a:bodyPr/>
                  <a:lstStyle/>
                  <a:p>
                    <a:endParaRPr lang="en-US"/>
                  </a:p>
                </p:txBody>
              </p:sp>
              <p:sp>
                <p:nvSpPr>
                  <p:cNvPr id="994" name="Freeform 6910"/>
                  <p:cNvSpPr>
                    <a:spLocks/>
                  </p:cNvSpPr>
                  <p:nvPr/>
                </p:nvSpPr>
                <p:spPr bwMode="auto">
                  <a:xfrm>
                    <a:off x="4250" y="3640"/>
                    <a:ext cx="1" cy="1"/>
                  </a:xfrm>
                  <a:custGeom>
                    <a:avLst/>
                    <a:gdLst>
                      <a:gd name="T0" fmla="*/ 0 w 4"/>
                      <a:gd name="T1" fmla="*/ 4 h 4"/>
                      <a:gd name="T2" fmla="*/ 3 w 4"/>
                      <a:gd name="T3" fmla="*/ 0 h 4"/>
                      <a:gd name="T4" fmla="*/ 4 w 4"/>
                      <a:gd name="T5" fmla="*/ 0 h 4"/>
                      <a:gd name="T6" fmla="*/ 0 60000 65536"/>
                      <a:gd name="T7" fmla="*/ 0 60000 65536"/>
                      <a:gd name="T8" fmla="*/ 0 60000 65536"/>
                      <a:gd name="T9" fmla="*/ 0 w 4"/>
                      <a:gd name="T10" fmla="*/ 0 h 4"/>
                      <a:gd name="T11" fmla="*/ 4 w 4"/>
                      <a:gd name="T12" fmla="*/ 4 h 4"/>
                    </a:gdLst>
                    <a:ahLst/>
                    <a:cxnLst>
                      <a:cxn ang="T6">
                        <a:pos x="T0" y="T1"/>
                      </a:cxn>
                      <a:cxn ang="T7">
                        <a:pos x="T2" y="T3"/>
                      </a:cxn>
                      <a:cxn ang="T8">
                        <a:pos x="T4" y="T5"/>
                      </a:cxn>
                    </a:cxnLst>
                    <a:rect l="T9" t="T10" r="T11" b="T12"/>
                    <a:pathLst>
                      <a:path w="4" h="4">
                        <a:moveTo>
                          <a:pt x="0" y="4"/>
                        </a:moveTo>
                        <a:lnTo>
                          <a:pt x="3" y="0"/>
                        </a:lnTo>
                        <a:lnTo>
                          <a:pt x="4" y="0"/>
                        </a:lnTo>
                      </a:path>
                    </a:pathLst>
                  </a:custGeom>
                  <a:noFill/>
                  <a:ln w="6350">
                    <a:solidFill>
                      <a:srgbClr val="0C0CFF"/>
                    </a:solidFill>
                    <a:prstDash val="solid"/>
                    <a:round/>
                    <a:headEnd/>
                    <a:tailEnd/>
                  </a:ln>
                </p:spPr>
                <p:txBody>
                  <a:bodyPr/>
                  <a:lstStyle/>
                  <a:p>
                    <a:endParaRPr lang="en-US"/>
                  </a:p>
                </p:txBody>
              </p:sp>
              <p:sp>
                <p:nvSpPr>
                  <p:cNvPr id="995" name="Freeform 6911"/>
                  <p:cNvSpPr>
                    <a:spLocks/>
                  </p:cNvSpPr>
                  <p:nvPr/>
                </p:nvSpPr>
                <p:spPr bwMode="auto">
                  <a:xfrm>
                    <a:off x="4250" y="3640"/>
                    <a:ext cx="1" cy="1"/>
                  </a:xfrm>
                  <a:custGeom>
                    <a:avLst/>
                    <a:gdLst>
                      <a:gd name="T0" fmla="*/ 0 w 3"/>
                      <a:gd name="T1" fmla="*/ 5 h 5"/>
                      <a:gd name="T2" fmla="*/ 2 w 3"/>
                      <a:gd name="T3" fmla="*/ 0 h 5"/>
                      <a:gd name="T4" fmla="*/ 3 w 3"/>
                      <a:gd name="T5" fmla="*/ 0 h 5"/>
                      <a:gd name="T6" fmla="*/ 0 60000 65536"/>
                      <a:gd name="T7" fmla="*/ 0 60000 65536"/>
                      <a:gd name="T8" fmla="*/ 0 60000 65536"/>
                      <a:gd name="T9" fmla="*/ 0 w 3"/>
                      <a:gd name="T10" fmla="*/ 0 h 5"/>
                      <a:gd name="T11" fmla="*/ 3 w 3"/>
                      <a:gd name="T12" fmla="*/ 5 h 5"/>
                    </a:gdLst>
                    <a:ahLst/>
                    <a:cxnLst>
                      <a:cxn ang="T6">
                        <a:pos x="T0" y="T1"/>
                      </a:cxn>
                      <a:cxn ang="T7">
                        <a:pos x="T2" y="T3"/>
                      </a:cxn>
                      <a:cxn ang="T8">
                        <a:pos x="T4" y="T5"/>
                      </a:cxn>
                    </a:cxnLst>
                    <a:rect l="T9" t="T10" r="T11" b="T12"/>
                    <a:pathLst>
                      <a:path w="3" h="5">
                        <a:moveTo>
                          <a:pt x="0" y="5"/>
                        </a:moveTo>
                        <a:lnTo>
                          <a:pt x="2" y="0"/>
                        </a:lnTo>
                        <a:lnTo>
                          <a:pt x="3" y="0"/>
                        </a:lnTo>
                      </a:path>
                    </a:pathLst>
                  </a:custGeom>
                  <a:noFill/>
                  <a:ln w="6350">
                    <a:solidFill>
                      <a:srgbClr val="0C0CFF"/>
                    </a:solidFill>
                    <a:prstDash val="solid"/>
                    <a:round/>
                    <a:headEnd/>
                    <a:tailEnd/>
                  </a:ln>
                </p:spPr>
                <p:txBody>
                  <a:bodyPr/>
                  <a:lstStyle/>
                  <a:p>
                    <a:endParaRPr lang="en-US"/>
                  </a:p>
                </p:txBody>
              </p:sp>
              <p:sp>
                <p:nvSpPr>
                  <p:cNvPr id="996" name="Freeform 6912"/>
                  <p:cNvSpPr>
                    <a:spLocks/>
                  </p:cNvSpPr>
                  <p:nvPr/>
                </p:nvSpPr>
                <p:spPr bwMode="auto">
                  <a:xfrm>
                    <a:off x="4251" y="3639"/>
                    <a:ext cx="1" cy="1"/>
                  </a:xfrm>
                  <a:custGeom>
                    <a:avLst/>
                    <a:gdLst>
                      <a:gd name="T0" fmla="*/ 0 w 4"/>
                      <a:gd name="T1" fmla="*/ 4 h 4"/>
                      <a:gd name="T2" fmla="*/ 3 w 4"/>
                      <a:gd name="T3" fmla="*/ 0 h 4"/>
                      <a:gd name="T4" fmla="*/ 4 w 4"/>
                      <a:gd name="T5" fmla="*/ 0 h 4"/>
                      <a:gd name="T6" fmla="*/ 0 60000 65536"/>
                      <a:gd name="T7" fmla="*/ 0 60000 65536"/>
                      <a:gd name="T8" fmla="*/ 0 60000 65536"/>
                      <a:gd name="T9" fmla="*/ 0 w 4"/>
                      <a:gd name="T10" fmla="*/ 0 h 4"/>
                      <a:gd name="T11" fmla="*/ 4 w 4"/>
                      <a:gd name="T12" fmla="*/ 4 h 4"/>
                    </a:gdLst>
                    <a:ahLst/>
                    <a:cxnLst>
                      <a:cxn ang="T6">
                        <a:pos x="T0" y="T1"/>
                      </a:cxn>
                      <a:cxn ang="T7">
                        <a:pos x="T2" y="T3"/>
                      </a:cxn>
                      <a:cxn ang="T8">
                        <a:pos x="T4" y="T5"/>
                      </a:cxn>
                    </a:cxnLst>
                    <a:rect l="T9" t="T10" r="T11" b="T12"/>
                    <a:pathLst>
                      <a:path w="4" h="4">
                        <a:moveTo>
                          <a:pt x="0" y="4"/>
                        </a:moveTo>
                        <a:lnTo>
                          <a:pt x="3" y="0"/>
                        </a:lnTo>
                        <a:lnTo>
                          <a:pt x="4" y="0"/>
                        </a:lnTo>
                      </a:path>
                    </a:pathLst>
                  </a:custGeom>
                  <a:noFill/>
                  <a:ln w="6350">
                    <a:solidFill>
                      <a:srgbClr val="0C0CFF"/>
                    </a:solidFill>
                    <a:prstDash val="solid"/>
                    <a:round/>
                    <a:headEnd/>
                    <a:tailEnd/>
                  </a:ln>
                </p:spPr>
                <p:txBody>
                  <a:bodyPr/>
                  <a:lstStyle/>
                  <a:p>
                    <a:endParaRPr lang="en-US"/>
                  </a:p>
                </p:txBody>
              </p:sp>
              <p:sp>
                <p:nvSpPr>
                  <p:cNvPr id="997" name="Freeform 6913"/>
                  <p:cNvSpPr>
                    <a:spLocks/>
                  </p:cNvSpPr>
                  <p:nvPr/>
                </p:nvSpPr>
                <p:spPr bwMode="auto">
                  <a:xfrm>
                    <a:off x="4251" y="3638"/>
                    <a:ext cx="1" cy="1"/>
                  </a:xfrm>
                  <a:custGeom>
                    <a:avLst/>
                    <a:gdLst>
                      <a:gd name="T0" fmla="*/ 0 w 3"/>
                      <a:gd name="T1" fmla="*/ 3 h 3"/>
                      <a:gd name="T2" fmla="*/ 2 w 3"/>
                      <a:gd name="T3" fmla="*/ 0 h 3"/>
                      <a:gd name="T4" fmla="*/ 3 w 3"/>
                      <a:gd name="T5" fmla="*/ 0 h 3"/>
                      <a:gd name="T6" fmla="*/ 0 60000 65536"/>
                      <a:gd name="T7" fmla="*/ 0 60000 65536"/>
                      <a:gd name="T8" fmla="*/ 0 60000 65536"/>
                      <a:gd name="T9" fmla="*/ 0 w 3"/>
                      <a:gd name="T10" fmla="*/ 0 h 3"/>
                      <a:gd name="T11" fmla="*/ 3 w 3"/>
                      <a:gd name="T12" fmla="*/ 3 h 3"/>
                    </a:gdLst>
                    <a:ahLst/>
                    <a:cxnLst>
                      <a:cxn ang="T6">
                        <a:pos x="T0" y="T1"/>
                      </a:cxn>
                      <a:cxn ang="T7">
                        <a:pos x="T2" y="T3"/>
                      </a:cxn>
                      <a:cxn ang="T8">
                        <a:pos x="T4" y="T5"/>
                      </a:cxn>
                    </a:cxnLst>
                    <a:rect l="T9" t="T10" r="T11" b="T12"/>
                    <a:pathLst>
                      <a:path w="3" h="3">
                        <a:moveTo>
                          <a:pt x="0" y="3"/>
                        </a:moveTo>
                        <a:lnTo>
                          <a:pt x="2" y="0"/>
                        </a:lnTo>
                        <a:lnTo>
                          <a:pt x="3" y="0"/>
                        </a:lnTo>
                      </a:path>
                    </a:pathLst>
                  </a:custGeom>
                  <a:noFill/>
                  <a:ln w="6350">
                    <a:solidFill>
                      <a:srgbClr val="0C0CFF"/>
                    </a:solidFill>
                    <a:prstDash val="solid"/>
                    <a:round/>
                    <a:headEnd/>
                    <a:tailEnd/>
                  </a:ln>
                </p:spPr>
                <p:txBody>
                  <a:bodyPr/>
                  <a:lstStyle/>
                  <a:p>
                    <a:endParaRPr lang="en-US"/>
                  </a:p>
                </p:txBody>
              </p:sp>
              <p:sp>
                <p:nvSpPr>
                  <p:cNvPr id="998" name="Freeform 6914"/>
                  <p:cNvSpPr>
                    <a:spLocks/>
                  </p:cNvSpPr>
                  <p:nvPr/>
                </p:nvSpPr>
                <p:spPr bwMode="auto">
                  <a:xfrm>
                    <a:off x="4251" y="3638"/>
                    <a:ext cx="1" cy="1"/>
                  </a:xfrm>
                  <a:custGeom>
                    <a:avLst/>
                    <a:gdLst>
                      <a:gd name="T0" fmla="*/ 0 w 4"/>
                      <a:gd name="T1" fmla="*/ 2 h 2"/>
                      <a:gd name="T2" fmla="*/ 3 w 4"/>
                      <a:gd name="T3" fmla="*/ 0 h 2"/>
                      <a:gd name="T4" fmla="*/ 4 w 4"/>
                      <a:gd name="T5" fmla="*/ 0 h 2"/>
                      <a:gd name="T6" fmla="*/ 0 60000 65536"/>
                      <a:gd name="T7" fmla="*/ 0 60000 65536"/>
                      <a:gd name="T8" fmla="*/ 0 60000 65536"/>
                      <a:gd name="T9" fmla="*/ 0 w 4"/>
                      <a:gd name="T10" fmla="*/ 0 h 2"/>
                      <a:gd name="T11" fmla="*/ 4 w 4"/>
                      <a:gd name="T12" fmla="*/ 2 h 2"/>
                    </a:gdLst>
                    <a:ahLst/>
                    <a:cxnLst>
                      <a:cxn ang="T6">
                        <a:pos x="T0" y="T1"/>
                      </a:cxn>
                      <a:cxn ang="T7">
                        <a:pos x="T2" y="T3"/>
                      </a:cxn>
                      <a:cxn ang="T8">
                        <a:pos x="T4" y="T5"/>
                      </a:cxn>
                    </a:cxnLst>
                    <a:rect l="T9" t="T10" r="T11" b="T12"/>
                    <a:pathLst>
                      <a:path w="4" h="2">
                        <a:moveTo>
                          <a:pt x="0" y="2"/>
                        </a:moveTo>
                        <a:lnTo>
                          <a:pt x="3" y="0"/>
                        </a:lnTo>
                        <a:lnTo>
                          <a:pt x="4" y="0"/>
                        </a:lnTo>
                      </a:path>
                    </a:pathLst>
                  </a:custGeom>
                  <a:noFill/>
                  <a:ln w="6350">
                    <a:solidFill>
                      <a:srgbClr val="0C0CFF"/>
                    </a:solidFill>
                    <a:prstDash val="solid"/>
                    <a:round/>
                    <a:headEnd/>
                    <a:tailEnd/>
                  </a:ln>
                </p:spPr>
                <p:txBody>
                  <a:bodyPr/>
                  <a:lstStyle/>
                  <a:p>
                    <a:endParaRPr lang="en-US"/>
                  </a:p>
                </p:txBody>
              </p:sp>
              <p:sp>
                <p:nvSpPr>
                  <p:cNvPr id="999" name="Freeform 6915"/>
                  <p:cNvSpPr>
                    <a:spLocks/>
                  </p:cNvSpPr>
                  <p:nvPr/>
                </p:nvSpPr>
                <p:spPr bwMode="auto">
                  <a:xfrm>
                    <a:off x="4252" y="3637"/>
                    <a:ext cx="1" cy="1"/>
                  </a:xfrm>
                  <a:custGeom>
                    <a:avLst/>
                    <a:gdLst>
                      <a:gd name="T0" fmla="*/ 0 w 3"/>
                      <a:gd name="T1" fmla="*/ 4 h 4"/>
                      <a:gd name="T2" fmla="*/ 2 w 3"/>
                      <a:gd name="T3" fmla="*/ 0 h 4"/>
                      <a:gd name="T4" fmla="*/ 3 w 3"/>
                      <a:gd name="T5" fmla="*/ 0 h 4"/>
                      <a:gd name="T6" fmla="*/ 0 60000 65536"/>
                      <a:gd name="T7" fmla="*/ 0 60000 65536"/>
                      <a:gd name="T8" fmla="*/ 0 60000 65536"/>
                      <a:gd name="T9" fmla="*/ 0 w 3"/>
                      <a:gd name="T10" fmla="*/ 0 h 4"/>
                      <a:gd name="T11" fmla="*/ 3 w 3"/>
                      <a:gd name="T12" fmla="*/ 4 h 4"/>
                    </a:gdLst>
                    <a:ahLst/>
                    <a:cxnLst>
                      <a:cxn ang="T6">
                        <a:pos x="T0" y="T1"/>
                      </a:cxn>
                      <a:cxn ang="T7">
                        <a:pos x="T2" y="T3"/>
                      </a:cxn>
                      <a:cxn ang="T8">
                        <a:pos x="T4" y="T5"/>
                      </a:cxn>
                    </a:cxnLst>
                    <a:rect l="T9" t="T10" r="T11" b="T12"/>
                    <a:pathLst>
                      <a:path w="3" h="4">
                        <a:moveTo>
                          <a:pt x="0" y="4"/>
                        </a:moveTo>
                        <a:lnTo>
                          <a:pt x="2" y="0"/>
                        </a:lnTo>
                        <a:lnTo>
                          <a:pt x="3" y="0"/>
                        </a:lnTo>
                      </a:path>
                    </a:pathLst>
                  </a:custGeom>
                  <a:noFill/>
                  <a:ln w="6350">
                    <a:solidFill>
                      <a:srgbClr val="0C0CFF"/>
                    </a:solidFill>
                    <a:prstDash val="solid"/>
                    <a:round/>
                    <a:headEnd/>
                    <a:tailEnd/>
                  </a:ln>
                </p:spPr>
                <p:txBody>
                  <a:bodyPr/>
                  <a:lstStyle/>
                  <a:p>
                    <a:endParaRPr lang="en-US"/>
                  </a:p>
                </p:txBody>
              </p:sp>
              <p:sp>
                <p:nvSpPr>
                  <p:cNvPr id="1000" name="Freeform 6916"/>
                  <p:cNvSpPr>
                    <a:spLocks/>
                  </p:cNvSpPr>
                  <p:nvPr/>
                </p:nvSpPr>
                <p:spPr bwMode="auto">
                  <a:xfrm>
                    <a:off x="4252" y="3636"/>
                    <a:ext cx="1" cy="1"/>
                  </a:xfrm>
                  <a:custGeom>
                    <a:avLst/>
                    <a:gdLst>
                      <a:gd name="T0" fmla="*/ 0 w 4"/>
                      <a:gd name="T1" fmla="*/ 5 h 5"/>
                      <a:gd name="T2" fmla="*/ 3 w 4"/>
                      <a:gd name="T3" fmla="*/ 0 h 5"/>
                      <a:gd name="T4" fmla="*/ 4 w 4"/>
                      <a:gd name="T5" fmla="*/ 0 h 5"/>
                      <a:gd name="T6" fmla="*/ 0 60000 65536"/>
                      <a:gd name="T7" fmla="*/ 0 60000 65536"/>
                      <a:gd name="T8" fmla="*/ 0 60000 65536"/>
                      <a:gd name="T9" fmla="*/ 0 w 4"/>
                      <a:gd name="T10" fmla="*/ 0 h 5"/>
                      <a:gd name="T11" fmla="*/ 4 w 4"/>
                      <a:gd name="T12" fmla="*/ 5 h 5"/>
                    </a:gdLst>
                    <a:ahLst/>
                    <a:cxnLst>
                      <a:cxn ang="T6">
                        <a:pos x="T0" y="T1"/>
                      </a:cxn>
                      <a:cxn ang="T7">
                        <a:pos x="T2" y="T3"/>
                      </a:cxn>
                      <a:cxn ang="T8">
                        <a:pos x="T4" y="T5"/>
                      </a:cxn>
                    </a:cxnLst>
                    <a:rect l="T9" t="T10" r="T11" b="T12"/>
                    <a:pathLst>
                      <a:path w="4" h="5">
                        <a:moveTo>
                          <a:pt x="0" y="5"/>
                        </a:moveTo>
                        <a:lnTo>
                          <a:pt x="3" y="0"/>
                        </a:lnTo>
                        <a:lnTo>
                          <a:pt x="4" y="0"/>
                        </a:lnTo>
                      </a:path>
                    </a:pathLst>
                  </a:custGeom>
                  <a:noFill/>
                  <a:ln w="6350">
                    <a:solidFill>
                      <a:srgbClr val="0C0CFF"/>
                    </a:solidFill>
                    <a:prstDash val="solid"/>
                    <a:round/>
                    <a:headEnd/>
                    <a:tailEnd/>
                  </a:ln>
                </p:spPr>
                <p:txBody>
                  <a:bodyPr/>
                  <a:lstStyle/>
                  <a:p>
                    <a:endParaRPr lang="en-US"/>
                  </a:p>
                </p:txBody>
              </p:sp>
              <p:sp>
                <p:nvSpPr>
                  <p:cNvPr id="1001" name="Freeform 6917"/>
                  <p:cNvSpPr>
                    <a:spLocks/>
                  </p:cNvSpPr>
                  <p:nvPr/>
                </p:nvSpPr>
                <p:spPr bwMode="auto">
                  <a:xfrm>
                    <a:off x="4253" y="3635"/>
                    <a:ext cx="1" cy="1"/>
                  </a:xfrm>
                  <a:custGeom>
                    <a:avLst/>
                    <a:gdLst>
                      <a:gd name="T0" fmla="*/ 0 w 3"/>
                      <a:gd name="T1" fmla="*/ 4 h 4"/>
                      <a:gd name="T2" fmla="*/ 2 w 3"/>
                      <a:gd name="T3" fmla="*/ 0 h 4"/>
                      <a:gd name="T4" fmla="*/ 3 w 3"/>
                      <a:gd name="T5" fmla="*/ 0 h 4"/>
                      <a:gd name="T6" fmla="*/ 0 60000 65536"/>
                      <a:gd name="T7" fmla="*/ 0 60000 65536"/>
                      <a:gd name="T8" fmla="*/ 0 60000 65536"/>
                      <a:gd name="T9" fmla="*/ 0 w 3"/>
                      <a:gd name="T10" fmla="*/ 0 h 4"/>
                      <a:gd name="T11" fmla="*/ 3 w 3"/>
                      <a:gd name="T12" fmla="*/ 4 h 4"/>
                    </a:gdLst>
                    <a:ahLst/>
                    <a:cxnLst>
                      <a:cxn ang="T6">
                        <a:pos x="T0" y="T1"/>
                      </a:cxn>
                      <a:cxn ang="T7">
                        <a:pos x="T2" y="T3"/>
                      </a:cxn>
                      <a:cxn ang="T8">
                        <a:pos x="T4" y="T5"/>
                      </a:cxn>
                    </a:cxnLst>
                    <a:rect l="T9" t="T10" r="T11" b="T12"/>
                    <a:pathLst>
                      <a:path w="3" h="4">
                        <a:moveTo>
                          <a:pt x="0" y="4"/>
                        </a:moveTo>
                        <a:lnTo>
                          <a:pt x="2" y="0"/>
                        </a:lnTo>
                        <a:lnTo>
                          <a:pt x="3" y="0"/>
                        </a:lnTo>
                      </a:path>
                    </a:pathLst>
                  </a:custGeom>
                  <a:noFill/>
                  <a:ln w="6350">
                    <a:solidFill>
                      <a:srgbClr val="0C0CFF"/>
                    </a:solidFill>
                    <a:prstDash val="solid"/>
                    <a:round/>
                    <a:headEnd/>
                    <a:tailEnd/>
                  </a:ln>
                </p:spPr>
                <p:txBody>
                  <a:bodyPr/>
                  <a:lstStyle/>
                  <a:p>
                    <a:endParaRPr lang="en-US"/>
                  </a:p>
                </p:txBody>
              </p:sp>
              <p:sp>
                <p:nvSpPr>
                  <p:cNvPr id="1002" name="Freeform 6918"/>
                  <p:cNvSpPr>
                    <a:spLocks/>
                  </p:cNvSpPr>
                  <p:nvPr/>
                </p:nvSpPr>
                <p:spPr bwMode="auto">
                  <a:xfrm>
                    <a:off x="4253" y="3635"/>
                    <a:ext cx="1" cy="1"/>
                  </a:xfrm>
                  <a:custGeom>
                    <a:avLst/>
                    <a:gdLst>
                      <a:gd name="T0" fmla="*/ 0 w 4"/>
                      <a:gd name="T1" fmla="*/ 3 h 3"/>
                      <a:gd name="T2" fmla="*/ 3 w 4"/>
                      <a:gd name="T3" fmla="*/ 0 h 3"/>
                      <a:gd name="T4" fmla="*/ 4 w 4"/>
                      <a:gd name="T5" fmla="*/ 0 h 3"/>
                      <a:gd name="T6" fmla="*/ 0 60000 65536"/>
                      <a:gd name="T7" fmla="*/ 0 60000 65536"/>
                      <a:gd name="T8" fmla="*/ 0 60000 65536"/>
                      <a:gd name="T9" fmla="*/ 0 w 4"/>
                      <a:gd name="T10" fmla="*/ 0 h 3"/>
                      <a:gd name="T11" fmla="*/ 4 w 4"/>
                      <a:gd name="T12" fmla="*/ 3 h 3"/>
                    </a:gdLst>
                    <a:ahLst/>
                    <a:cxnLst>
                      <a:cxn ang="T6">
                        <a:pos x="T0" y="T1"/>
                      </a:cxn>
                      <a:cxn ang="T7">
                        <a:pos x="T2" y="T3"/>
                      </a:cxn>
                      <a:cxn ang="T8">
                        <a:pos x="T4" y="T5"/>
                      </a:cxn>
                    </a:cxnLst>
                    <a:rect l="T9" t="T10" r="T11" b="T12"/>
                    <a:pathLst>
                      <a:path w="4" h="3">
                        <a:moveTo>
                          <a:pt x="0" y="3"/>
                        </a:moveTo>
                        <a:lnTo>
                          <a:pt x="3" y="0"/>
                        </a:lnTo>
                        <a:lnTo>
                          <a:pt x="4" y="0"/>
                        </a:lnTo>
                      </a:path>
                    </a:pathLst>
                  </a:custGeom>
                  <a:noFill/>
                  <a:ln w="6350">
                    <a:solidFill>
                      <a:srgbClr val="0C0CFF"/>
                    </a:solidFill>
                    <a:prstDash val="solid"/>
                    <a:round/>
                    <a:headEnd/>
                    <a:tailEnd/>
                  </a:ln>
                </p:spPr>
                <p:txBody>
                  <a:bodyPr/>
                  <a:lstStyle/>
                  <a:p>
                    <a:endParaRPr lang="en-US"/>
                  </a:p>
                </p:txBody>
              </p:sp>
              <p:sp>
                <p:nvSpPr>
                  <p:cNvPr id="1003" name="Freeform 6919"/>
                  <p:cNvSpPr>
                    <a:spLocks/>
                  </p:cNvSpPr>
                  <p:nvPr/>
                </p:nvSpPr>
                <p:spPr bwMode="auto">
                  <a:xfrm>
                    <a:off x="4254" y="3634"/>
                    <a:ext cx="1" cy="1"/>
                  </a:xfrm>
                  <a:custGeom>
                    <a:avLst/>
                    <a:gdLst>
                      <a:gd name="T0" fmla="*/ 0 w 3"/>
                      <a:gd name="T1" fmla="*/ 4 h 4"/>
                      <a:gd name="T2" fmla="*/ 2 w 3"/>
                      <a:gd name="T3" fmla="*/ 0 h 4"/>
                      <a:gd name="T4" fmla="*/ 3 w 3"/>
                      <a:gd name="T5" fmla="*/ 0 h 4"/>
                      <a:gd name="T6" fmla="*/ 0 60000 65536"/>
                      <a:gd name="T7" fmla="*/ 0 60000 65536"/>
                      <a:gd name="T8" fmla="*/ 0 60000 65536"/>
                      <a:gd name="T9" fmla="*/ 0 w 3"/>
                      <a:gd name="T10" fmla="*/ 0 h 4"/>
                      <a:gd name="T11" fmla="*/ 3 w 3"/>
                      <a:gd name="T12" fmla="*/ 4 h 4"/>
                    </a:gdLst>
                    <a:ahLst/>
                    <a:cxnLst>
                      <a:cxn ang="T6">
                        <a:pos x="T0" y="T1"/>
                      </a:cxn>
                      <a:cxn ang="T7">
                        <a:pos x="T2" y="T3"/>
                      </a:cxn>
                      <a:cxn ang="T8">
                        <a:pos x="T4" y="T5"/>
                      </a:cxn>
                    </a:cxnLst>
                    <a:rect l="T9" t="T10" r="T11" b="T12"/>
                    <a:pathLst>
                      <a:path w="3" h="4">
                        <a:moveTo>
                          <a:pt x="0" y="4"/>
                        </a:moveTo>
                        <a:lnTo>
                          <a:pt x="2" y="0"/>
                        </a:lnTo>
                        <a:lnTo>
                          <a:pt x="3" y="0"/>
                        </a:lnTo>
                      </a:path>
                    </a:pathLst>
                  </a:custGeom>
                  <a:noFill/>
                  <a:ln w="6350">
                    <a:solidFill>
                      <a:srgbClr val="0C0CFF"/>
                    </a:solidFill>
                    <a:prstDash val="solid"/>
                    <a:round/>
                    <a:headEnd/>
                    <a:tailEnd/>
                  </a:ln>
                </p:spPr>
                <p:txBody>
                  <a:bodyPr/>
                  <a:lstStyle/>
                  <a:p>
                    <a:endParaRPr lang="en-US"/>
                  </a:p>
                </p:txBody>
              </p:sp>
              <p:sp>
                <p:nvSpPr>
                  <p:cNvPr id="1004" name="Freeform 6920"/>
                  <p:cNvSpPr>
                    <a:spLocks/>
                  </p:cNvSpPr>
                  <p:nvPr/>
                </p:nvSpPr>
                <p:spPr bwMode="auto">
                  <a:xfrm>
                    <a:off x="4254" y="3633"/>
                    <a:ext cx="1" cy="1"/>
                  </a:xfrm>
                  <a:custGeom>
                    <a:avLst/>
                    <a:gdLst>
                      <a:gd name="T0" fmla="*/ 0 w 3"/>
                      <a:gd name="T1" fmla="*/ 6 h 6"/>
                      <a:gd name="T2" fmla="*/ 2 w 3"/>
                      <a:gd name="T3" fmla="*/ 0 h 6"/>
                      <a:gd name="T4" fmla="*/ 3 w 3"/>
                      <a:gd name="T5" fmla="*/ 0 h 6"/>
                      <a:gd name="T6" fmla="*/ 0 60000 65536"/>
                      <a:gd name="T7" fmla="*/ 0 60000 65536"/>
                      <a:gd name="T8" fmla="*/ 0 60000 65536"/>
                      <a:gd name="T9" fmla="*/ 0 w 3"/>
                      <a:gd name="T10" fmla="*/ 0 h 6"/>
                      <a:gd name="T11" fmla="*/ 3 w 3"/>
                      <a:gd name="T12" fmla="*/ 6 h 6"/>
                    </a:gdLst>
                    <a:ahLst/>
                    <a:cxnLst>
                      <a:cxn ang="T6">
                        <a:pos x="T0" y="T1"/>
                      </a:cxn>
                      <a:cxn ang="T7">
                        <a:pos x="T2" y="T3"/>
                      </a:cxn>
                      <a:cxn ang="T8">
                        <a:pos x="T4" y="T5"/>
                      </a:cxn>
                    </a:cxnLst>
                    <a:rect l="T9" t="T10" r="T11" b="T12"/>
                    <a:pathLst>
                      <a:path w="3" h="6">
                        <a:moveTo>
                          <a:pt x="0" y="6"/>
                        </a:moveTo>
                        <a:lnTo>
                          <a:pt x="2" y="0"/>
                        </a:lnTo>
                        <a:lnTo>
                          <a:pt x="3" y="0"/>
                        </a:lnTo>
                      </a:path>
                    </a:pathLst>
                  </a:custGeom>
                  <a:noFill/>
                  <a:ln w="6350">
                    <a:solidFill>
                      <a:srgbClr val="0C0CFF"/>
                    </a:solidFill>
                    <a:prstDash val="solid"/>
                    <a:round/>
                    <a:headEnd/>
                    <a:tailEnd/>
                  </a:ln>
                </p:spPr>
                <p:txBody>
                  <a:bodyPr/>
                  <a:lstStyle/>
                  <a:p>
                    <a:endParaRPr lang="en-US"/>
                  </a:p>
                </p:txBody>
              </p:sp>
              <p:sp>
                <p:nvSpPr>
                  <p:cNvPr id="1005" name="Freeform 6921"/>
                  <p:cNvSpPr>
                    <a:spLocks/>
                  </p:cNvSpPr>
                  <p:nvPr/>
                </p:nvSpPr>
                <p:spPr bwMode="auto">
                  <a:xfrm>
                    <a:off x="4255" y="3632"/>
                    <a:ext cx="1" cy="1"/>
                  </a:xfrm>
                  <a:custGeom>
                    <a:avLst/>
                    <a:gdLst>
                      <a:gd name="T0" fmla="*/ 0 w 4"/>
                      <a:gd name="T1" fmla="*/ 4 h 4"/>
                      <a:gd name="T2" fmla="*/ 3 w 4"/>
                      <a:gd name="T3" fmla="*/ 0 h 4"/>
                      <a:gd name="T4" fmla="*/ 4 w 4"/>
                      <a:gd name="T5" fmla="*/ 0 h 4"/>
                      <a:gd name="T6" fmla="*/ 0 60000 65536"/>
                      <a:gd name="T7" fmla="*/ 0 60000 65536"/>
                      <a:gd name="T8" fmla="*/ 0 60000 65536"/>
                      <a:gd name="T9" fmla="*/ 0 w 4"/>
                      <a:gd name="T10" fmla="*/ 0 h 4"/>
                      <a:gd name="T11" fmla="*/ 4 w 4"/>
                      <a:gd name="T12" fmla="*/ 4 h 4"/>
                    </a:gdLst>
                    <a:ahLst/>
                    <a:cxnLst>
                      <a:cxn ang="T6">
                        <a:pos x="T0" y="T1"/>
                      </a:cxn>
                      <a:cxn ang="T7">
                        <a:pos x="T2" y="T3"/>
                      </a:cxn>
                      <a:cxn ang="T8">
                        <a:pos x="T4" y="T5"/>
                      </a:cxn>
                    </a:cxnLst>
                    <a:rect l="T9" t="T10" r="T11" b="T12"/>
                    <a:pathLst>
                      <a:path w="4" h="4">
                        <a:moveTo>
                          <a:pt x="0" y="4"/>
                        </a:moveTo>
                        <a:lnTo>
                          <a:pt x="3" y="0"/>
                        </a:lnTo>
                        <a:lnTo>
                          <a:pt x="4" y="0"/>
                        </a:lnTo>
                      </a:path>
                    </a:pathLst>
                  </a:custGeom>
                  <a:noFill/>
                  <a:ln w="6350">
                    <a:solidFill>
                      <a:srgbClr val="0C0CFF"/>
                    </a:solidFill>
                    <a:prstDash val="solid"/>
                    <a:round/>
                    <a:headEnd/>
                    <a:tailEnd/>
                  </a:ln>
                </p:spPr>
                <p:txBody>
                  <a:bodyPr/>
                  <a:lstStyle/>
                  <a:p>
                    <a:endParaRPr lang="en-US"/>
                  </a:p>
                </p:txBody>
              </p:sp>
              <p:sp>
                <p:nvSpPr>
                  <p:cNvPr id="1006" name="Freeform 6922"/>
                  <p:cNvSpPr>
                    <a:spLocks/>
                  </p:cNvSpPr>
                  <p:nvPr/>
                </p:nvSpPr>
                <p:spPr bwMode="auto">
                  <a:xfrm>
                    <a:off x="4255" y="3631"/>
                    <a:ext cx="1" cy="1"/>
                  </a:xfrm>
                  <a:custGeom>
                    <a:avLst/>
                    <a:gdLst>
                      <a:gd name="T0" fmla="*/ 0 w 3"/>
                      <a:gd name="T1" fmla="*/ 5 h 5"/>
                      <a:gd name="T2" fmla="*/ 2 w 3"/>
                      <a:gd name="T3" fmla="*/ 0 h 5"/>
                      <a:gd name="T4" fmla="*/ 3 w 3"/>
                      <a:gd name="T5" fmla="*/ 0 h 5"/>
                      <a:gd name="T6" fmla="*/ 0 60000 65536"/>
                      <a:gd name="T7" fmla="*/ 0 60000 65536"/>
                      <a:gd name="T8" fmla="*/ 0 60000 65536"/>
                      <a:gd name="T9" fmla="*/ 0 w 3"/>
                      <a:gd name="T10" fmla="*/ 0 h 5"/>
                      <a:gd name="T11" fmla="*/ 3 w 3"/>
                      <a:gd name="T12" fmla="*/ 5 h 5"/>
                    </a:gdLst>
                    <a:ahLst/>
                    <a:cxnLst>
                      <a:cxn ang="T6">
                        <a:pos x="T0" y="T1"/>
                      </a:cxn>
                      <a:cxn ang="T7">
                        <a:pos x="T2" y="T3"/>
                      </a:cxn>
                      <a:cxn ang="T8">
                        <a:pos x="T4" y="T5"/>
                      </a:cxn>
                    </a:cxnLst>
                    <a:rect l="T9" t="T10" r="T11" b="T12"/>
                    <a:pathLst>
                      <a:path w="3" h="5">
                        <a:moveTo>
                          <a:pt x="0" y="5"/>
                        </a:moveTo>
                        <a:lnTo>
                          <a:pt x="2" y="0"/>
                        </a:lnTo>
                        <a:lnTo>
                          <a:pt x="3" y="0"/>
                        </a:lnTo>
                      </a:path>
                    </a:pathLst>
                  </a:custGeom>
                  <a:noFill/>
                  <a:ln w="6350">
                    <a:solidFill>
                      <a:srgbClr val="0C0CFF"/>
                    </a:solidFill>
                    <a:prstDash val="solid"/>
                    <a:round/>
                    <a:headEnd/>
                    <a:tailEnd/>
                  </a:ln>
                </p:spPr>
                <p:txBody>
                  <a:bodyPr/>
                  <a:lstStyle/>
                  <a:p>
                    <a:endParaRPr lang="en-US"/>
                  </a:p>
                </p:txBody>
              </p:sp>
              <p:sp>
                <p:nvSpPr>
                  <p:cNvPr id="1007" name="Freeform 6923"/>
                  <p:cNvSpPr>
                    <a:spLocks/>
                  </p:cNvSpPr>
                  <p:nvPr/>
                </p:nvSpPr>
                <p:spPr bwMode="auto">
                  <a:xfrm>
                    <a:off x="4256" y="3631"/>
                    <a:ext cx="1" cy="1"/>
                  </a:xfrm>
                  <a:custGeom>
                    <a:avLst/>
                    <a:gdLst>
                      <a:gd name="T0" fmla="*/ 0 w 4"/>
                      <a:gd name="T1" fmla="*/ 3 h 3"/>
                      <a:gd name="T2" fmla="*/ 3 w 4"/>
                      <a:gd name="T3" fmla="*/ 0 h 3"/>
                      <a:gd name="T4" fmla="*/ 4 w 4"/>
                      <a:gd name="T5" fmla="*/ 0 h 3"/>
                      <a:gd name="T6" fmla="*/ 0 60000 65536"/>
                      <a:gd name="T7" fmla="*/ 0 60000 65536"/>
                      <a:gd name="T8" fmla="*/ 0 60000 65536"/>
                      <a:gd name="T9" fmla="*/ 0 w 4"/>
                      <a:gd name="T10" fmla="*/ 0 h 3"/>
                      <a:gd name="T11" fmla="*/ 4 w 4"/>
                      <a:gd name="T12" fmla="*/ 3 h 3"/>
                    </a:gdLst>
                    <a:ahLst/>
                    <a:cxnLst>
                      <a:cxn ang="T6">
                        <a:pos x="T0" y="T1"/>
                      </a:cxn>
                      <a:cxn ang="T7">
                        <a:pos x="T2" y="T3"/>
                      </a:cxn>
                      <a:cxn ang="T8">
                        <a:pos x="T4" y="T5"/>
                      </a:cxn>
                    </a:cxnLst>
                    <a:rect l="T9" t="T10" r="T11" b="T12"/>
                    <a:pathLst>
                      <a:path w="4" h="3">
                        <a:moveTo>
                          <a:pt x="0" y="3"/>
                        </a:moveTo>
                        <a:lnTo>
                          <a:pt x="3" y="0"/>
                        </a:lnTo>
                        <a:lnTo>
                          <a:pt x="4" y="0"/>
                        </a:lnTo>
                      </a:path>
                    </a:pathLst>
                  </a:custGeom>
                  <a:noFill/>
                  <a:ln w="6350">
                    <a:solidFill>
                      <a:srgbClr val="0C0CFF"/>
                    </a:solidFill>
                    <a:prstDash val="solid"/>
                    <a:round/>
                    <a:headEnd/>
                    <a:tailEnd/>
                  </a:ln>
                </p:spPr>
                <p:txBody>
                  <a:bodyPr/>
                  <a:lstStyle/>
                  <a:p>
                    <a:endParaRPr lang="en-US"/>
                  </a:p>
                </p:txBody>
              </p:sp>
              <p:sp>
                <p:nvSpPr>
                  <p:cNvPr id="1008" name="Freeform 6924"/>
                  <p:cNvSpPr>
                    <a:spLocks/>
                  </p:cNvSpPr>
                  <p:nvPr/>
                </p:nvSpPr>
                <p:spPr bwMode="auto">
                  <a:xfrm>
                    <a:off x="4256" y="3630"/>
                    <a:ext cx="1" cy="1"/>
                  </a:xfrm>
                  <a:custGeom>
                    <a:avLst/>
                    <a:gdLst>
                      <a:gd name="T0" fmla="*/ 0 w 3"/>
                      <a:gd name="T1" fmla="*/ 4 h 4"/>
                      <a:gd name="T2" fmla="*/ 2 w 3"/>
                      <a:gd name="T3" fmla="*/ 0 h 4"/>
                      <a:gd name="T4" fmla="*/ 3 w 3"/>
                      <a:gd name="T5" fmla="*/ 0 h 4"/>
                      <a:gd name="T6" fmla="*/ 0 60000 65536"/>
                      <a:gd name="T7" fmla="*/ 0 60000 65536"/>
                      <a:gd name="T8" fmla="*/ 0 60000 65536"/>
                      <a:gd name="T9" fmla="*/ 0 w 3"/>
                      <a:gd name="T10" fmla="*/ 0 h 4"/>
                      <a:gd name="T11" fmla="*/ 3 w 3"/>
                      <a:gd name="T12" fmla="*/ 4 h 4"/>
                    </a:gdLst>
                    <a:ahLst/>
                    <a:cxnLst>
                      <a:cxn ang="T6">
                        <a:pos x="T0" y="T1"/>
                      </a:cxn>
                      <a:cxn ang="T7">
                        <a:pos x="T2" y="T3"/>
                      </a:cxn>
                      <a:cxn ang="T8">
                        <a:pos x="T4" y="T5"/>
                      </a:cxn>
                    </a:cxnLst>
                    <a:rect l="T9" t="T10" r="T11" b="T12"/>
                    <a:pathLst>
                      <a:path w="3" h="4">
                        <a:moveTo>
                          <a:pt x="0" y="4"/>
                        </a:moveTo>
                        <a:lnTo>
                          <a:pt x="2" y="0"/>
                        </a:lnTo>
                        <a:lnTo>
                          <a:pt x="3" y="0"/>
                        </a:lnTo>
                      </a:path>
                    </a:pathLst>
                  </a:custGeom>
                  <a:noFill/>
                  <a:ln w="6350">
                    <a:solidFill>
                      <a:srgbClr val="0C0CFF"/>
                    </a:solidFill>
                    <a:prstDash val="solid"/>
                    <a:round/>
                    <a:headEnd/>
                    <a:tailEnd/>
                  </a:ln>
                </p:spPr>
                <p:txBody>
                  <a:bodyPr/>
                  <a:lstStyle/>
                  <a:p>
                    <a:endParaRPr lang="en-US"/>
                  </a:p>
                </p:txBody>
              </p:sp>
              <p:sp>
                <p:nvSpPr>
                  <p:cNvPr id="1009" name="Freeform 6925"/>
                  <p:cNvSpPr>
                    <a:spLocks/>
                  </p:cNvSpPr>
                  <p:nvPr/>
                </p:nvSpPr>
                <p:spPr bwMode="auto">
                  <a:xfrm>
                    <a:off x="4257" y="3629"/>
                    <a:ext cx="1" cy="1"/>
                  </a:xfrm>
                  <a:custGeom>
                    <a:avLst/>
                    <a:gdLst>
                      <a:gd name="T0" fmla="*/ 0 w 4"/>
                      <a:gd name="T1" fmla="*/ 5 h 5"/>
                      <a:gd name="T2" fmla="*/ 3 w 4"/>
                      <a:gd name="T3" fmla="*/ 0 h 5"/>
                      <a:gd name="T4" fmla="*/ 4 w 4"/>
                      <a:gd name="T5" fmla="*/ 0 h 5"/>
                      <a:gd name="T6" fmla="*/ 0 60000 65536"/>
                      <a:gd name="T7" fmla="*/ 0 60000 65536"/>
                      <a:gd name="T8" fmla="*/ 0 60000 65536"/>
                      <a:gd name="T9" fmla="*/ 0 w 4"/>
                      <a:gd name="T10" fmla="*/ 0 h 5"/>
                      <a:gd name="T11" fmla="*/ 4 w 4"/>
                      <a:gd name="T12" fmla="*/ 5 h 5"/>
                    </a:gdLst>
                    <a:ahLst/>
                    <a:cxnLst>
                      <a:cxn ang="T6">
                        <a:pos x="T0" y="T1"/>
                      </a:cxn>
                      <a:cxn ang="T7">
                        <a:pos x="T2" y="T3"/>
                      </a:cxn>
                      <a:cxn ang="T8">
                        <a:pos x="T4" y="T5"/>
                      </a:cxn>
                    </a:cxnLst>
                    <a:rect l="T9" t="T10" r="T11" b="T12"/>
                    <a:pathLst>
                      <a:path w="4" h="5">
                        <a:moveTo>
                          <a:pt x="0" y="5"/>
                        </a:moveTo>
                        <a:lnTo>
                          <a:pt x="3" y="0"/>
                        </a:lnTo>
                        <a:lnTo>
                          <a:pt x="4" y="0"/>
                        </a:lnTo>
                      </a:path>
                    </a:pathLst>
                  </a:custGeom>
                  <a:noFill/>
                  <a:ln w="6350">
                    <a:solidFill>
                      <a:srgbClr val="0C0CFF"/>
                    </a:solidFill>
                    <a:prstDash val="solid"/>
                    <a:round/>
                    <a:headEnd/>
                    <a:tailEnd/>
                  </a:ln>
                </p:spPr>
                <p:txBody>
                  <a:bodyPr/>
                  <a:lstStyle/>
                  <a:p>
                    <a:endParaRPr lang="en-US"/>
                  </a:p>
                </p:txBody>
              </p:sp>
              <p:sp>
                <p:nvSpPr>
                  <p:cNvPr id="1010" name="Freeform 6926"/>
                  <p:cNvSpPr>
                    <a:spLocks/>
                  </p:cNvSpPr>
                  <p:nvPr/>
                </p:nvSpPr>
                <p:spPr bwMode="auto">
                  <a:xfrm>
                    <a:off x="4257" y="3628"/>
                    <a:ext cx="1" cy="1"/>
                  </a:xfrm>
                  <a:custGeom>
                    <a:avLst/>
                    <a:gdLst>
                      <a:gd name="T0" fmla="*/ 0 w 3"/>
                      <a:gd name="T1" fmla="*/ 6 h 6"/>
                      <a:gd name="T2" fmla="*/ 2 w 3"/>
                      <a:gd name="T3" fmla="*/ 0 h 6"/>
                      <a:gd name="T4" fmla="*/ 3 w 3"/>
                      <a:gd name="T5" fmla="*/ 0 h 6"/>
                      <a:gd name="T6" fmla="*/ 0 60000 65536"/>
                      <a:gd name="T7" fmla="*/ 0 60000 65536"/>
                      <a:gd name="T8" fmla="*/ 0 60000 65536"/>
                      <a:gd name="T9" fmla="*/ 0 w 3"/>
                      <a:gd name="T10" fmla="*/ 0 h 6"/>
                      <a:gd name="T11" fmla="*/ 3 w 3"/>
                      <a:gd name="T12" fmla="*/ 6 h 6"/>
                    </a:gdLst>
                    <a:ahLst/>
                    <a:cxnLst>
                      <a:cxn ang="T6">
                        <a:pos x="T0" y="T1"/>
                      </a:cxn>
                      <a:cxn ang="T7">
                        <a:pos x="T2" y="T3"/>
                      </a:cxn>
                      <a:cxn ang="T8">
                        <a:pos x="T4" y="T5"/>
                      </a:cxn>
                    </a:cxnLst>
                    <a:rect l="T9" t="T10" r="T11" b="T12"/>
                    <a:pathLst>
                      <a:path w="3" h="6">
                        <a:moveTo>
                          <a:pt x="0" y="6"/>
                        </a:moveTo>
                        <a:lnTo>
                          <a:pt x="2" y="0"/>
                        </a:lnTo>
                        <a:lnTo>
                          <a:pt x="3" y="0"/>
                        </a:lnTo>
                      </a:path>
                    </a:pathLst>
                  </a:custGeom>
                  <a:noFill/>
                  <a:ln w="6350">
                    <a:solidFill>
                      <a:srgbClr val="0C0CFF"/>
                    </a:solidFill>
                    <a:prstDash val="solid"/>
                    <a:round/>
                    <a:headEnd/>
                    <a:tailEnd/>
                  </a:ln>
                </p:spPr>
                <p:txBody>
                  <a:bodyPr/>
                  <a:lstStyle/>
                  <a:p>
                    <a:endParaRPr lang="en-US"/>
                  </a:p>
                </p:txBody>
              </p:sp>
              <p:sp>
                <p:nvSpPr>
                  <p:cNvPr id="1011" name="Freeform 6927"/>
                  <p:cNvSpPr>
                    <a:spLocks/>
                  </p:cNvSpPr>
                  <p:nvPr/>
                </p:nvSpPr>
                <p:spPr bwMode="auto">
                  <a:xfrm>
                    <a:off x="4257" y="3627"/>
                    <a:ext cx="1" cy="1"/>
                  </a:xfrm>
                  <a:custGeom>
                    <a:avLst/>
                    <a:gdLst>
                      <a:gd name="T0" fmla="*/ 0 w 4"/>
                      <a:gd name="T1" fmla="*/ 4 h 4"/>
                      <a:gd name="T2" fmla="*/ 3 w 4"/>
                      <a:gd name="T3" fmla="*/ 0 h 4"/>
                      <a:gd name="T4" fmla="*/ 4 w 4"/>
                      <a:gd name="T5" fmla="*/ 0 h 4"/>
                      <a:gd name="T6" fmla="*/ 0 60000 65536"/>
                      <a:gd name="T7" fmla="*/ 0 60000 65536"/>
                      <a:gd name="T8" fmla="*/ 0 60000 65536"/>
                      <a:gd name="T9" fmla="*/ 0 w 4"/>
                      <a:gd name="T10" fmla="*/ 0 h 4"/>
                      <a:gd name="T11" fmla="*/ 4 w 4"/>
                      <a:gd name="T12" fmla="*/ 4 h 4"/>
                    </a:gdLst>
                    <a:ahLst/>
                    <a:cxnLst>
                      <a:cxn ang="T6">
                        <a:pos x="T0" y="T1"/>
                      </a:cxn>
                      <a:cxn ang="T7">
                        <a:pos x="T2" y="T3"/>
                      </a:cxn>
                      <a:cxn ang="T8">
                        <a:pos x="T4" y="T5"/>
                      </a:cxn>
                    </a:cxnLst>
                    <a:rect l="T9" t="T10" r="T11" b="T12"/>
                    <a:pathLst>
                      <a:path w="4" h="4">
                        <a:moveTo>
                          <a:pt x="0" y="4"/>
                        </a:moveTo>
                        <a:lnTo>
                          <a:pt x="3" y="0"/>
                        </a:lnTo>
                        <a:lnTo>
                          <a:pt x="4" y="0"/>
                        </a:lnTo>
                      </a:path>
                    </a:pathLst>
                  </a:custGeom>
                  <a:noFill/>
                  <a:ln w="6350">
                    <a:solidFill>
                      <a:srgbClr val="0C0CFF"/>
                    </a:solidFill>
                    <a:prstDash val="solid"/>
                    <a:round/>
                    <a:headEnd/>
                    <a:tailEnd/>
                  </a:ln>
                </p:spPr>
                <p:txBody>
                  <a:bodyPr/>
                  <a:lstStyle/>
                  <a:p>
                    <a:endParaRPr lang="en-US"/>
                  </a:p>
                </p:txBody>
              </p:sp>
              <p:sp>
                <p:nvSpPr>
                  <p:cNvPr id="1012" name="Freeform 6928"/>
                  <p:cNvSpPr>
                    <a:spLocks/>
                  </p:cNvSpPr>
                  <p:nvPr/>
                </p:nvSpPr>
                <p:spPr bwMode="auto">
                  <a:xfrm>
                    <a:off x="4258" y="3627"/>
                    <a:ext cx="1" cy="1"/>
                  </a:xfrm>
                  <a:custGeom>
                    <a:avLst/>
                    <a:gdLst>
                      <a:gd name="T0" fmla="*/ 0 w 3"/>
                      <a:gd name="T1" fmla="*/ 4 h 4"/>
                      <a:gd name="T2" fmla="*/ 2 w 3"/>
                      <a:gd name="T3" fmla="*/ 0 h 4"/>
                      <a:gd name="T4" fmla="*/ 3 w 3"/>
                      <a:gd name="T5" fmla="*/ 0 h 4"/>
                      <a:gd name="T6" fmla="*/ 0 60000 65536"/>
                      <a:gd name="T7" fmla="*/ 0 60000 65536"/>
                      <a:gd name="T8" fmla="*/ 0 60000 65536"/>
                      <a:gd name="T9" fmla="*/ 0 w 3"/>
                      <a:gd name="T10" fmla="*/ 0 h 4"/>
                      <a:gd name="T11" fmla="*/ 3 w 3"/>
                      <a:gd name="T12" fmla="*/ 4 h 4"/>
                    </a:gdLst>
                    <a:ahLst/>
                    <a:cxnLst>
                      <a:cxn ang="T6">
                        <a:pos x="T0" y="T1"/>
                      </a:cxn>
                      <a:cxn ang="T7">
                        <a:pos x="T2" y="T3"/>
                      </a:cxn>
                      <a:cxn ang="T8">
                        <a:pos x="T4" y="T5"/>
                      </a:cxn>
                    </a:cxnLst>
                    <a:rect l="T9" t="T10" r="T11" b="T12"/>
                    <a:pathLst>
                      <a:path w="3" h="4">
                        <a:moveTo>
                          <a:pt x="0" y="4"/>
                        </a:moveTo>
                        <a:lnTo>
                          <a:pt x="2" y="0"/>
                        </a:lnTo>
                        <a:lnTo>
                          <a:pt x="3" y="0"/>
                        </a:lnTo>
                      </a:path>
                    </a:pathLst>
                  </a:custGeom>
                  <a:noFill/>
                  <a:ln w="6350">
                    <a:solidFill>
                      <a:srgbClr val="0C0CFF"/>
                    </a:solidFill>
                    <a:prstDash val="solid"/>
                    <a:round/>
                    <a:headEnd/>
                    <a:tailEnd/>
                  </a:ln>
                </p:spPr>
                <p:txBody>
                  <a:bodyPr/>
                  <a:lstStyle/>
                  <a:p>
                    <a:endParaRPr lang="en-US"/>
                  </a:p>
                </p:txBody>
              </p:sp>
              <p:sp>
                <p:nvSpPr>
                  <p:cNvPr id="1013" name="Freeform 6929"/>
                  <p:cNvSpPr>
                    <a:spLocks/>
                  </p:cNvSpPr>
                  <p:nvPr/>
                </p:nvSpPr>
                <p:spPr bwMode="auto">
                  <a:xfrm>
                    <a:off x="4258" y="3626"/>
                    <a:ext cx="1" cy="1"/>
                  </a:xfrm>
                  <a:custGeom>
                    <a:avLst/>
                    <a:gdLst>
                      <a:gd name="T0" fmla="*/ 0 w 4"/>
                      <a:gd name="T1" fmla="*/ 3 h 3"/>
                      <a:gd name="T2" fmla="*/ 3 w 4"/>
                      <a:gd name="T3" fmla="*/ 0 h 3"/>
                      <a:gd name="T4" fmla="*/ 4 w 4"/>
                      <a:gd name="T5" fmla="*/ 0 h 3"/>
                      <a:gd name="T6" fmla="*/ 0 60000 65536"/>
                      <a:gd name="T7" fmla="*/ 0 60000 65536"/>
                      <a:gd name="T8" fmla="*/ 0 60000 65536"/>
                      <a:gd name="T9" fmla="*/ 0 w 4"/>
                      <a:gd name="T10" fmla="*/ 0 h 3"/>
                      <a:gd name="T11" fmla="*/ 4 w 4"/>
                      <a:gd name="T12" fmla="*/ 3 h 3"/>
                    </a:gdLst>
                    <a:ahLst/>
                    <a:cxnLst>
                      <a:cxn ang="T6">
                        <a:pos x="T0" y="T1"/>
                      </a:cxn>
                      <a:cxn ang="T7">
                        <a:pos x="T2" y="T3"/>
                      </a:cxn>
                      <a:cxn ang="T8">
                        <a:pos x="T4" y="T5"/>
                      </a:cxn>
                    </a:cxnLst>
                    <a:rect l="T9" t="T10" r="T11" b="T12"/>
                    <a:pathLst>
                      <a:path w="4" h="3">
                        <a:moveTo>
                          <a:pt x="0" y="3"/>
                        </a:moveTo>
                        <a:lnTo>
                          <a:pt x="3" y="0"/>
                        </a:lnTo>
                        <a:lnTo>
                          <a:pt x="4" y="0"/>
                        </a:lnTo>
                      </a:path>
                    </a:pathLst>
                  </a:custGeom>
                  <a:noFill/>
                  <a:ln w="6350">
                    <a:solidFill>
                      <a:srgbClr val="0C0CFF"/>
                    </a:solidFill>
                    <a:prstDash val="solid"/>
                    <a:round/>
                    <a:headEnd/>
                    <a:tailEnd/>
                  </a:ln>
                </p:spPr>
                <p:txBody>
                  <a:bodyPr/>
                  <a:lstStyle/>
                  <a:p>
                    <a:endParaRPr lang="en-US"/>
                  </a:p>
                </p:txBody>
              </p:sp>
              <p:sp>
                <p:nvSpPr>
                  <p:cNvPr id="1014" name="Freeform 6930"/>
                  <p:cNvSpPr>
                    <a:spLocks/>
                  </p:cNvSpPr>
                  <p:nvPr/>
                </p:nvSpPr>
                <p:spPr bwMode="auto">
                  <a:xfrm>
                    <a:off x="4259" y="3625"/>
                    <a:ext cx="1" cy="1"/>
                  </a:xfrm>
                  <a:custGeom>
                    <a:avLst/>
                    <a:gdLst>
                      <a:gd name="T0" fmla="*/ 0 w 3"/>
                      <a:gd name="T1" fmla="*/ 4 h 4"/>
                      <a:gd name="T2" fmla="*/ 2 w 3"/>
                      <a:gd name="T3" fmla="*/ 0 h 4"/>
                      <a:gd name="T4" fmla="*/ 3 w 3"/>
                      <a:gd name="T5" fmla="*/ 0 h 4"/>
                      <a:gd name="T6" fmla="*/ 0 60000 65536"/>
                      <a:gd name="T7" fmla="*/ 0 60000 65536"/>
                      <a:gd name="T8" fmla="*/ 0 60000 65536"/>
                      <a:gd name="T9" fmla="*/ 0 w 3"/>
                      <a:gd name="T10" fmla="*/ 0 h 4"/>
                      <a:gd name="T11" fmla="*/ 3 w 3"/>
                      <a:gd name="T12" fmla="*/ 4 h 4"/>
                    </a:gdLst>
                    <a:ahLst/>
                    <a:cxnLst>
                      <a:cxn ang="T6">
                        <a:pos x="T0" y="T1"/>
                      </a:cxn>
                      <a:cxn ang="T7">
                        <a:pos x="T2" y="T3"/>
                      </a:cxn>
                      <a:cxn ang="T8">
                        <a:pos x="T4" y="T5"/>
                      </a:cxn>
                    </a:cxnLst>
                    <a:rect l="T9" t="T10" r="T11" b="T12"/>
                    <a:pathLst>
                      <a:path w="3" h="4">
                        <a:moveTo>
                          <a:pt x="0" y="4"/>
                        </a:moveTo>
                        <a:lnTo>
                          <a:pt x="2" y="0"/>
                        </a:lnTo>
                        <a:lnTo>
                          <a:pt x="3" y="0"/>
                        </a:lnTo>
                      </a:path>
                    </a:pathLst>
                  </a:custGeom>
                  <a:noFill/>
                  <a:ln w="6350">
                    <a:solidFill>
                      <a:srgbClr val="0C0CFF"/>
                    </a:solidFill>
                    <a:prstDash val="solid"/>
                    <a:round/>
                    <a:headEnd/>
                    <a:tailEnd/>
                  </a:ln>
                </p:spPr>
                <p:txBody>
                  <a:bodyPr/>
                  <a:lstStyle/>
                  <a:p>
                    <a:endParaRPr lang="en-US"/>
                  </a:p>
                </p:txBody>
              </p:sp>
              <p:sp>
                <p:nvSpPr>
                  <p:cNvPr id="1015" name="Freeform 6931"/>
                  <p:cNvSpPr>
                    <a:spLocks/>
                  </p:cNvSpPr>
                  <p:nvPr/>
                </p:nvSpPr>
                <p:spPr bwMode="auto">
                  <a:xfrm>
                    <a:off x="4259" y="3624"/>
                    <a:ext cx="1" cy="1"/>
                  </a:xfrm>
                  <a:custGeom>
                    <a:avLst/>
                    <a:gdLst>
                      <a:gd name="T0" fmla="*/ 0 w 4"/>
                      <a:gd name="T1" fmla="*/ 5 h 5"/>
                      <a:gd name="T2" fmla="*/ 3 w 4"/>
                      <a:gd name="T3" fmla="*/ 0 h 5"/>
                      <a:gd name="T4" fmla="*/ 4 w 4"/>
                      <a:gd name="T5" fmla="*/ 0 h 5"/>
                      <a:gd name="T6" fmla="*/ 0 60000 65536"/>
                      <a:gd name="T7" fmla="*/ 0 60000 65536"/>
                      <a:gd name="T8" fmla="*/ 0 60000 65536"/>
                      <a:gd name="T9" fmla="*/ 0 w 4"/>
                      <a:gd name="T10" fmla="*/ 0 h 5"/>
                      <a:gd name="T11" fmla="*/ 4 w 4"/>
                      <a:gd name="T12" fmla="*/ 5 h 5"/>
                    </a:gdLst>
                    <a:ahLst/>
                    <a:cxnLst>
                      <a:cxn ang="T6">
                        <a:pos x="T0" y="T1"/>
                      </a:cxn>
                      <a:cxn ang="T7">
                        <a:pos x="T2" y="T3"/>
                      </a:cxn>
                      <a:cxn ang="T8">
                        <a:pos x="T4" y="T5"/>
                      </a:cxn>
                    </a:cxnLst>
                    <a:rect l="T9" t="T10" r="T11" b="T12"/>
                    <a:pathLst>
                      <a:path w="4" h="5">
                        <a:moveTo>
                          <a:pt x="0" y="5"/>
                        </a:moveTo>
                        <a:lnTo>
                          <a:pt x="3" y="0"/>
                        </a:lnTo>
                        <a:lnTo>
                          <a:pt x="4" y="0"/>
                        </a:lnTo>
                      </a:path>
                    </a:pathLst>
                  </a:custGeom>
                  <a:noFill/>
                  <a:ln w="6350">
                    <a:solidFill>
                      <a:srgbClr val="0C0CFF"/>
                    </a:solidFill>
                    <a:prstDash val="solid"/>
                    <a:round/>
                    <a:headEnd/>
                    <a:tailEnd/>
                  </a:ln>
                </p:spPr>
                <p:txBody>
                  <a:bodyPr/>
                  <a:lstStyle/>
                  <a:p>
                    <a:endParaRPr lang="en-US"/>
                  </a:p>
                </p:txBody>
              </p:sp>
              <p:sp>
                <p:nvSpPr>
                  <p:cNvPr id="1016" name="Freeform 6932"/>
                  <p:cNvSpPr>
                    <a:spLocks/>
                  </p:cNvSpPr>
                  <p:nvPr/>
                </p:nvSpPr>
                <p:spPr bwMode="auto">
                  <a:xfrm>
                    <a:off x="4260" y="3624"/>
                    <a:ext cx="1" cy="1"/>
                  </a:xfrm>
                  <a:custGeom>
                    <a:avLst/>
                    <a:gdLst>
                      <a:gd name="T0" fmla="*/ 0 w 3"/>
                      <a:gd name="T1" fmla="*/ 4 h 4"/>
                      <a:gd name="T2" fmla="*/ 2 w 3"/>
                      <a:gd name="T3" fmla="*/ 0 h 4"/>
                      <a:gd name="T4" fmla="*/ 3 w 3"/>
                      <a:gd name="T5" fmla="*/ 0 h 4"/>
                      <a:gd name="T6" fmla="*/ 0 60000 65536"/>
                      <a:gd name="T7" fmla="*/ 0 60000 65536"/>
                      <a:gd name="T8" fmla="*/ 0 60000 65536"/>
                      <a:gd name="T9" fmla="*/ 0 w 3"/>
                      <a:gd name="T10" fmla="*/ 0 h 4"/>
                      <a:gd name="T11" fmla="*/ 3 w 3"/>
                      <a:gd name="T12" fmla="*/ 4 h 4"/>
                    </a:gdLst>
                    <a:ahLst/>
                    <a:cxnLst>
                      <a:cxn ang="T6">
                        <a:pos x="T0" y="T1"/>
                      </a:cxn>
                      <a:cxn ang="T7">
                        <a:pos x="T2" y="T3"/>
                      </a:cxn>
                      <a:cxn ang="T8">
                        <a:pos x="T4" y="T5"/>
                      </a:cxn>
                    </a:cxnLst>
                    <a:rect l="T9" t="T10" r="T11" b="T12"/>
                    <a:pathLst>
                      <a:path w="3" h="4">
                        <a:moveTo>
                          <a:pt x="0" y="4"/>
                        </a:moveTo>
                        <a:lnTo>
                          <a:pt x="2" y="0"/>
                        </a:lnTo>
                        <a:lnTo>
                          <a:pt x="3" y="0"/>
                        </a:lnTo>
                      </a:path>
                    </a:pathLst>
                  </a:custGeom>
                  <a:noFill/>
                  <a:ln w="6350">
                    <a:solidFill>
                      <a:srgbClr val="0C0CFF"/>
                    </a:solidFill>
                    <a:prstDash val="solid"/>
                    <a:round/>
                    <a:headEnd/>
                    <a:tailEnd/>
                  </a:ln>
                </p:spPr>
                <p:txBody>
                  <a:bodyPr/>
                  <a:lstStyle/>
                  <a:p>
                    <a:endParaRPr lang="en-US"/>
                  </a:p>
                </p:txBody>
              </p:sp>
              <p:sp>
                <p:nvSpPr>
                  <p:cNvPr id="1017" name="Freeform 6933"/>
                  <p:cNvSpPr>
                    <a:spLocks/>
                  </p:cNvSpPr>
                  <p:nvPr/>
                </p:nvSpPr>
                <p:spPr bwMode="auto">
                  <a:xfrm>
                    <a:off x="4260" y="3623"/>
                    <a:ext cx="1" cy="1"/>
                  </a:xfrm>
                  <a:custGeom>
                    <a:avLst/>
                    <a:gdLst>
                      <a:gd name="T0" fmla="*/ 0 w 4"/>
                      <a:gd name="T1" fmla="*/ 5 h 5"/>
                      <a:gd name="T2" fmla="*/ 3 w 4"/>
                      <a:gd name="T3" fmla="*/ 0 h 5"/>
                      <a:gd name="T4" fmla="*/ 4 w 4"/>
                      <a:gd name="T5" fmla="*/ 0 h 5"/>
                      <a:gd name="T6" fmla="*/ 0 60000 65536"/>
                      <a:gd name="T7" fmla="*/ 0 60000 65536"/>
                      <a:gd name="T8" fmla="*/ 0 60000 65536"/>
                      <a:gd name="T9" fmla="*/ 0 w 4"/>
                      <a:gd name="T10" fmla="*/ 0 h 5"/>
                      <a:gd name="T11" fmla="*/ 4 w 4"/>
                      <a:gd name="T12" fmla="*/ 5 h 5"/>
                    </a:gdLst>
                    <a:ahLst/>
                    <a:cxnLst>
                      <a:cxn ang="T6">
                        <a:pos x="T0" y="T1"/>
                      </a:cxn>
                      <a:cxn ang="T7">
                        <a:pos x="T2" y="T3"/>
                      </a:cxn>
                      <a:cxn ang="T8">
                        <a:pos x="T4" y="T5"/>
                      </a:cxn>
                    </a:cxnLst>
                    <a:rect l="T9" t="T10" r="T11" b="T12"/>
                    <a:pathLst>
                      <a:path w="4" h="5">
                        <a:moveTo>
                          <a:pt x="0" y="5"/>
                        </a:moveTo>
                        <a:lnTo>
                          <a:pt x="3" y="0"/>
                        </a:lnTo>
                        <a:lnTo>
                          <a:pt x="4" y="0"/>
                        </a:lnTo>
                      </a:path>
                    </a:pathLst>
                  </a:custGeom>
                  <a:noFill/>
                  <a:ln w="6350">
                    <a:solidFill>
                      <a:srgbClr val="0C0CFF"/>
                    </a:solidFill>
                    <a:prstDash val="solid"/>
                    <a:round/>
                    <a:headEnd/>
                    <a:tailEnd/>
                  </a:ln>
                </p:spPr>
                <p:txBody>
                  <a:bodyPr/>
                  <a:lstStyle/>
                  <a:p>
                    <a:endParaRPr lang="en-US"/>
                  </a:p>
                </p:txBody>
              </p:sp>
              <p:sp>
                <p:nvSpPr>
                  <p:cNvPr id="1018" name="Freeform 6934"/>
                  <p:cNvSpPr>
                    <a:spLocks/>
                  </p:cNvSpPr>
                  <p:nvPr/>
                </p:nvSpPr>
                <p:spPr bwMode="auto">
                  <a:xfrm>
                    <a:off x="4261" y="3622"/>
                    <a:ext cx="1" cy="1"/>
                  </a:xfrm>
                  <a:custGeom>
                    <a:avLst/>
                    <a:gdLst>
                      <a:gd name="T0" fmla="*/ 0 w 3"/>
                      <a:gd name="T1" fmla="*/ 3 h 3"/>
                      <a:gd name="T2" fmla="*/ 2 w 3"/>
                      <a:gd name="T3" fmla="*/ 0 h 3"/>
                      <a:gd name="T4" fmla="*/ 3 w 3"/>
                      <a:gd name="T5" fmla="*/ 0 h 3"/>
                      <a:gd name="T6" fmla="*/ 0 60000 65536"/>
                      <a:gd name="T7" fmla="*/ 0 60000 65536"/>
                      <a:gd name="T8" fmla="*/ 0 60000 65536"/>
                      <a:gd name="T9" fmla="*/ 0 w 3"/>
                      <a:gd name="T10" fmla="*/ 0 h 3"/>
                      <a:gd name="T11" fmla="*/ 3 w 3"/>
                      <a:gd name="T12" fmla="*/ 3 h 3"/>
                    </a:gdLst>
                    <a:ahLst/>
                    <a:cxnLst>
                      <a:cxn ang="T6">
                        <a:pos x="T0" y="T1"/>
                      </a:cxn>
                      <a:cxn ang="T7">
                        <a:pos x="T2" y="T3"/>
                      </a:cxn>
                      <a:cxn ang="T8">
                        <a:pos x="T4" y="T5"/>
                      </a:cxn>
                    </a:cxnLst>
                    <a:rect l="T9" t="T10" r="T11" b="T12"/>
                    <a:pathLst>
                      <a:path w="3" h="3">
                        <a:moveTo>
                          <a:pt x="0" y="3"/>
                        </a:moveTo>
                        <a:lnTo>
                          <a:pt x="2" y="0"/>
                        </a:lnTo>
                        <a:lnTo>
                          <a:pt x="3" y="0"/>
                        </a:lnTo>
                      </a:path>
                    </a:pathLst>
                  </a:custGeom>
                  <a:noFill/>
                  <a:ln w="6350">
                    <a:solidFill>
                      <a:srgbClr val="0C0CFF"/>
                    </a:solidFill>
                    <a:prstDash val="solid"/>
                    <a:round/>
                    <a:headEnd/>
                    <a:tailEnd/>
                  </a:ln>
                </p:spPr>
                <p:txBody>
                  <a:bodyPr/>
                  <a:lstStyle/>
                  <a:p>
                    <a:endParaRPr lang="en-US"/>
                  </a:p>
                </p:txBody>
              </p:sp>
              <p:sp>
                <p:nvSpPr>
                  <p:cNvPr id="1019" name="Freeform 6935"/>
                  <p:cNvSpPr>
                    <a:spLocks/>
                  </p:cNvSpPr>
                  <p:nvPr/>
                </p:nvSpPr>
                <p:spPr bwMode="auto">
                  <a:xfrm>
                    <a:off x="4261" y="3621"/>
                    <a:ext cx="1" cy="1"/>
                  </a:xfrm>
                  <a:custGeom>
                    <a:avLst/>
                    <a:gdLst>
                      <a:gd name="T0" fmla="*/ 0 w 4"/>
                      <a:gd name="T1" fmla="*/ 4 h 4"/>
                      <a:gd name="T2" fmla="*/ 3 w 4"/>
                      <a:gd name="T3" fmla="*/ 0 h 4"/>
                      <a:gd name="T4" fmla="*/ 4 w 4"/>
                      <a:gd name="T5" fmla="*/ 0 h 4"/>
                      <a:gd name="T6" fmla="*/ 0 60000 65536"/>
                      <a:gd name="T7" fmla="*/ 0 60000 65536"/>
                      <a:gd name="T8" fmla="*/ 0 60000 65536"/>
                      <a:gd name="T9" fmla="*/ 0 w 4"/>
                      <a:gd name="T10" fmla="*/ 0 h 4"/>
                      <a:gd name="T11" fmla="*/ 4 w 4"/>
                      <a:gd name="T12" fmla="*/ 4 h 4"/>
                    </a:gdLst>
                    <a:ahLst/>
                    <a:cxnLst>
                      <a:cxn ang="T6">
                        <a:pos x="T0" y="T1"/>
                      </a:cxn>
                      <a:cxn ang="T7">
                        <a:pos x="T2" y="T3"/>
                      </a:cxn>
                      <a:cxn ang="T8">
                        <a:pos x="T4" y="T5"/>
                      </a:cxn>
                    </a:cxnLst>
                    <a:rect l="T9" t="T10" r="T11" b="T12"/>
                    <a:pathLst>
                      <a:path w="4" h="4">
                        <a:moveTo>
                          <a:pt x="0" y="4"/>
                        </a:moveTo>
                        <a:lnTo>
                          <a:pt x="3" y="0"/>
                        </a:lnTo>
                        <a:lnTo>
                          <a:pt x="4" y="0"/>
                        </a:lnTo>
                      </a:path>
                    </a:pathLst>
                  </a:custGeom>
                  <a:noFill/>
                  <a:ln w="6350">
                    <a:solidFill>
                      <a:srgbClr val="0C0CFF"/>
                    </a:solidFill>
                    <a:prstDash val="solid"/>
                    <a:round/>
                    <a:headEnd/>
                    <a:tailEnd/>
                  </a:ln>
                </p:spPr>
                <p:txBody>
                  <a:bodyPr/>
                  <a:lstStyle/>
                  <a:p>
                    <a:endParaRPr lang="en-US"/>
                  </a:p>
                </p:txBody>
              </p:sp>
              <p:sp>
                <p:nvSpPr>
                  <p:cNvPr id="1020" name="Freeform 6936"/>
                  <p:cNvSpPr>
                    <a:spLocks/>
                  </p:cNvSpPr>
                  <p:nvPr/>
                </p:nvSpPr>
                <p:spPr bwMode="auto">
                  <a:xfrm>
                    <a:off x="4262" y="3621"/>
                    <a:ext cx="1" cy="1"/>
                  </a:xfrm>
                  <a:custGeom>
                    <a:avLst/>
                    <a:gdLst>
                      <a:gd name="T0" fmla="*/ 0 w 3"/>
                      <a:gd name="T1" fmla="*/ 4 h 4"/>
                      <a:gd name="T2" fmla="*/ 2 w 3"/>
                      <a:gd name="T3" fmla="*/ 0 h 4"/>
                      <a:gd name="T4" fmla="*/ 3 w 3"/>
                      <a:gd name="T5" fmla="*/ 0 h 4"/>
                      <a:gd name="T6" fmla="*/ 0 60000 65536"/>
                      <a:gd name="T7" fmla="*/ 0 60000 65536"/>
                      <a:gd name="T8" fmla="*/ 0 60000 65536"/>
                      <a:gd name="T9" fmla="*/ 0 w 3"/>
                      <a:gd name="T10" fmla="*/ 0 h 4"/>
                      <a:gd name="T11" fmla="*/ 3 w 3"/>
                      <a:gd name="T12" fmla="*/ 4 h 4"/>
                    </a:gdLst>
                    <a:ahLst/>
                    <a:cxnLst>
                      <a:cxn ang="T6">
                        <a:pos x="T0" y="T1"/>
                      </a:cxn>
                      <a:cxn ang="T7">
                        <a:pos x="T2" y="T3"/>
                      </a:cxn>
                      <a:cxn ang="T8">
                        <a:pos x="T4" y="T5"/>
                      </a:cxn>
                    </a:cxnLst>
                    <a:rect l="T9" t="T10" r="T11" b="T12"/>
                    <a:pathLst>
                      <a:path w="3" h="4">
                        <a:moveTo>
                          <a:pt x="0" y="4"/>
                        </a:moveTo>
                        <a:lnTo>
                          <a:pt x="2" y="0"/>
                        </a:lnTo>
                        <a:lnTo>
                          <a:pt x="3" y="0"/>
                        </a:lnTo>
                      </a:path>
                    </a:pathLst>
                  </a:custGeom>
                  <a:noFill/>
                  <a:ln w="6350">
                    <a:solidFill>
                      <a:srgbClr val="0C0CFF"/>
                    </a:solidFill>
                    <a:prstDash val="solid"/>
                    <a:round/>
                    <a:headEnd/>
                    <a:tailEnd/>
                  </a:ln>
                </p:spPr>
                <p:txBody>
                  <a:bodyPr/>
                  <a:lstStyle/>
                  <a:p>
                    <a:endParaRPr lang="en-US"/>
                  </a:p>
                </p:txBody>
              </p:sp>
              <p:sp>
                <p:nvSpPr>
                  <p:cNvPr id="1021" name="Freeform 6937"/>
                  <p:cNvSpPr>
                    <a:spLocks/>
                  </p:cNvSpPr>
                  <p:nvPr/>
                </p:nvSpPr>
                <p:spPr bwMode="auto">
                  <a:xfrm>
                    <a:off x="4262" y="3620"/>
                    <a:ext cx="1" cy="1"/>
                  </a:xfrm>
                  <a:custGeom>
                    <a:avLst/>
                    <a:gdLst>
                      <a:gd name="T0" fmla="*/ 0 w 4"/>
                      <a:gd name="T1" fmla="*/ 4 h 4"/>
                      <a:gd name="T2" fmla="*/ 3 w 4"/>
                      <a:gd name="T3" fmla="*/ 0 h 4"/>
                      <a:gd name="T4" fmla="*/ 4 w 4"/>
                      <a:gd name="T5" fmla="*/ 0 h 4"/>
                      <a:gd name="T6" fmla="*/ 0 60000 65536"/>
                      <a:gd name="T7" fmla="*/ 0 60000 65536"/>
                      <a:gd name="T8" fmla="*/ 0 60000 65536"/>
                      <a:gd name="T9" fmla="*/ 0 w 4"/>
                      <a:gd name="T10" fmla="*/ 0 h 4"/>
                      <a:gd name="T11" fmla="*/ 4 w 4"/>
                      <a:gd name="T12" fmla="*/ 4 h 4"/>
                    </a:gdLst>
                    <a:ahLst/>
                    <a:cxnLst>
                      <a:cxn ang="T6">
                        <a:pos x="T0" y="T1"/>
                      </a:cxn>
                      <a:cxn ang="T7">
                        <a:pos x="T2" y="T3"/>
                      </a:cxn>
                      <a:cxn ang="T8">
                        <a:pos x="T4" y="T5"/>
                      </a:cxn>
                    </a:cxnLst>
                    <a:rect l="T9" t="T10" r="T11" b="T12"/>
                    <a:pathLst>
                      <a:path w="4" h="4">
                        <a:moveTo>
                          <a:pt x="0" y="4"/>
                        </a:moveTo>
                        <a:lnTo>
                          <a:pt x="3" y="0"/>
                        </a:lnTo>
                        <a:lnTo>
                          <a:pt x="4" y="0"/>
                        </a:lnTo>
                      </a:path>
                    </a:pathLst>
                  </a:custGeom>
                  <a:noFill/>
                  <a:ln w="6350">
                    <a:solidFill>
                      <a:srgbClr val="0C0CFF"/>
                    </a:solidFill>
                    <a:prstDash val="solid"/>
                    <a:round/>
                    <a:headEnd/>
                    <a:tailEnd/>
                  </a:ln>
                </p:spPr>
                <p:txBody>
                  <a:bodyPr/>
                  <a:lstStyle/>
                  <a:p>
                    <a:endParaRPr lang="en-US"/>
                  </a:p>
                </p:txBody>
              </p:sp>
              <p:sp>
                <p:nvSpPr>
                  <p:cNvPr id="1022" name="Freeform 6938"/>
                  <p:cNvSpPr>
                    <a:spLocks/>
                  </p:cNvSpPr>
                  <p:nvPr/>
                </p:nvSpPr>
                <p:spPr bwMode="auto">
                  <a:xfrm>
                    <a:off x="4263" y="3619"/>
                    <a:ext cx="1" cy="1"/>
                  </a:xfrm>
                  <a:custGeom>
                    <a:avLst/>
                    <a:gdLst>
                      <a:gd name="T0" fmla="*/ 0 w 3"/>
                      <a:gd name="T1" fmla="*/ 3 h 3"/>
                      <a:gd name="T2" fmla="*/ 2 w 3"/>
                      <a:gd name="T3" fmla="*/ 0 h 3"/>
                      <a:gd name="T4" fmla="*/ 3 w 3"/>
                      <a:gd name="T5" fmla="*/ 0 h 3"/>
                      <a:gd name="T6" fmla="*/ 0 60000 65536"/>
                      <a:gd name="T7" fmla="*/ 0 60000 65536"/>
                      <a:gd name="T8" fmla="*/ 0 60000 65536"/>
                      <a:gd name="T9" fmla="*/ 0 w 3"/>
                      <a:gd name="T10" fmla="*/ 0 h 3"/>
                      <a:gd name="T11" fmla="*/ 3 w 3"/>
                      <a:gd name="T12" fmla="*/ 3 h 3"/>
                    </a:gdLst>
                    <a:ahLst/>
                    <a:cxnLst>
                      <a:cxn ang="T6">
                        <a:pos x="T0" y="T1"/>
                      </a:cxn>
                      <a:cxn ang="T7">
                        <a:pos x="T2" y="T3"/>
                      </a:cxn>
                      <a:cxn ang="T8">
                        <a:pos x="T4" y="T5"/>
                      </a:cxn>
                    </a:cxnLst>
                    <a:rect l="T9" t="T10" r="T11" b="T12"/>
                    <a:pathLst>
                      <a:path w="3" h="3">
                        <a:moveTo>
                          <a:pt x="0" y="3"/>
                        </a:moveTo>
                        <a:lnTo>
                          <a:pt x="2" y="0"/>
                        </a:lnTo>
                        <a:lnTo>
                          <a:pt x="3" y="0"/>
                        </a:lnTo>
                      </a:path>
                    </a:pathLst>
                  </a:custGeom>
                  <a:noFill/>
                  <a:ln w="6350">
                    <a:solidFill>
                      <a:srgbClr val="0C0CFF"/>
                    </a:solidFill>
                    <a:prstDash val="solid"/>
                    <a:round/>
                    <a:headEnd/>
                    <a:tailEnd/>
                  </a:ln>
                </p:spPr>
                <p:txBody>
                  <a:bodyPr/>
                  <a:lstStyle/>
                  <a:p>
                    <a:endParaRPr lang="en-US"/>
                  </a:p>
                </p:txBody>
              </p:sp>
              <p:sp>
                <p:nvSpPr>
                  <p:cNvPr id="1023" name="Freeform 6939"/>
                  <p:cNvSpPr>
                    <a:spLocks/>
                  </p:cNvSpPr>
                  <p:nvPr/>
                </p:nvSpPr>
                <p:spPr bwMode="auto">
                  <a:xfrm>
                    <a:off x="4263" y="3619"/>
                    <a:ext cx="1" cy="1"/>
                  </a:xfrm>
                  <a:custGeom>
                    <a:avLst/>
                    <a:gdLst>
                      <a:gd name="T0" fmla="*/ 0 w 4"/>
                      <a:gd name="T1" fmla="*/ 4 h 4"/>
                      <a:gd name="T2" fmla="*/ 3 w 4"/>
                      <a:gd name="T3" fmla="*/ 0 h 4"/>
                      <a:gd name="T4" fmla="*/ 4 w 4"/>
                      <a:gd name="T5" fmla="*/ 0 h 4"/>
                      <a:gd name="T6" fmla="*/ 0 60000 65536"/>
                      <a:gd name="T7" fmla="*/ 0 60000 65536"/>
                      <a:gd name="T8" fmla="*/ 0 60000 65536"/>
                      <a:gd name="T9" fmla="*/ 0 w 4"/>
                      <a:gd name="T10" fmla="*/ 0 h 4"/>
                      <a:gd name="T11" fmla="*/ 4 w 4"/>
                      <a:gd name="T12" fmla="*/ 4 h 4"/>
                    </a:gdLst>
                    <a:ahLst/>
                    <a:cxnLst>
                      <a:cxn ang="T6">
                        <a:pos x="T0" y="T1"/>
                      </a:cxn>
                      <a:cxn ang="T7">
                        <a:pos x="T2" y="T3"/>
                      </a:cxn>
                      <a:cxn ang="T8">
                        <a:pos x="T4" y="T5"/>
                      </a:cxn>
                    </a:cxnLst>
                    <a:rect l="T9" t="T10" r="T11" b="T12"/>
                    <a:pathLst>
                      <a:path w="4" h="4">
                        <a:moveTo>
                          <a:pt x="0" y="4"/>
                        </a:moveTo>
                        <a:lnTo>
                          <a:pt x="3" y="0"/>
                        </a:lnTo>
                        <a:lnTo>
                          <a:pt x="4" y="0"/>
                        </a:lnTo>
                      </a:path>
                    </a:pathLst>
                  </a:custGeom>
                  <a:noFill/>
                  <a:ln w="6350">
                    <a:solidFill>
                      <a:srgbClr val="0C0CFF"/>
                    </a:solidFill>
                    <a:prstDash val="solid"/>
                    <a:round/>
                    <a:headEnd/>
                    <a:tailEnd/>
                  </a:ln>
                </p:spPr>
                <p:txBody>
                  <a:bodyPr/>
                  <a:lstStyle/>
                  <a:p>
                    <a:endParaRPr lang="en-US"/>
                  </a:p>
                </p:txBody>
              </p:sp>
              <p:sp>
                <p:nvSpPr>
                  <p:cNvPr id="1024" name="Freeform 6940"/>
                  <p:cNvSpPr>
                    <a:spLocks/>
                  </p:cNvSpPr>
                  <p:nvPr/>
                </p:nvSpPr>
                <p:spPr bwMode="auto">
                  <a:xfrm>
                    <a:off x="4264" y="3618"/>
                    <a:ext cx="1" cy="1"/>
                  </a:xfrm>
                  <a:custGeom>
                    <a:avLst/>
                    <a:gdLst>
                      <a:gd name="T0" fmla="*/ 0 w 3"/>
                      <a:gd name="T1" fmla="*/ 4 h 4"/>
                      <a:gd name="T2" fmla="*/ 2 w 3"/>
                      <a:gd name="T3" fmla="*/ 0 h 4"/>
                      <a:gd name="T4" fmla="*/ 3 w 3"/>
                      <a:gd name="T5" fmla="*/ 0 h 4"/>
                      <a:gd name="T6" fmla="*/ 0 60000 65536"/>
                      <a:gd name="T7" fmla="*/ 0 60000 65536"/>
                      <a:gd name="T8" fmla="*/ 0 60000 65536"/>
                      <a:gd name="T9" fmla="*/ 0 w 3"/>
                      <a:gd name="T10" fmla="*/ 0 h 4"/>
                      <a:gd name="T11" fmla="*/ 3 w 3"/>
                      <a:gd name="T12" fmla="*/ 4 h 4"/>
                    </a:gdLst>
                    <a:ahLst/>
                    <a:cxnLst>
                      <a:cxn ang="T6">
                        <a:pos x="T0" y="T1"/>
                      </a:cxn>
                      <a:cxn ang="T7">
                        <a:pos x="T2" y="T3"/>
                      </a:cxn>
                      <a:cxn ang="T8">
                        <a:pos x="T4" y="T5"/>
                      </a:cxn>
                    </a:cxnLst>
                    <a:rect l="T9" t="T10" r="T11" b="T12"/>
                    <a:pathLst>
                      <a:path w="3" h="4">
                        <a:moveTo>
                          <a:pt x="0" y="4"/>
                        </a:moveTo>
                        <a:lnTo>
                          <a:pt x="2" y="0"/>
                        </a:lnTo>
                        <a:lnTo>
                          <a:pt x="3" y="0"/>
                        </a:lnTo>
                      </a:path>
                    </a:pathLst>
                  </a:custGeom>
                  <a:noFill/>
                  <a:ln w="6350">
                    <a:solidFill>
                      <a:srgbClr val="0C0CFF"/>
                    </a:solidFill>
                    <a:prstDash val="solid"/>
                    <a:round/>
                    <a:headEnd/>
                    <a:tailEnd/>
                  </a:ln>
                </p:spPr>
                <p:txBody>
                  <a:bodyPr/>
                  <a:lstStyle/>
                  <a:p>
                    <a:endParaRPr lang="en-US"/>
                  </a:p>
                </p:txBody>
              </p:sp>
              <p:sp>
                <p:nvSpPr>
                  <p:cNvPr id="1025" name="Freeform 6941"/>
                  <p:cNvSpPr>
                    <a:spLocks/>
                  </p:cNvSpPr>
                  <p:nvPr/>
                </p:nvSpPr>
                <p:spPr bwMode="auto">
                  <a:xfrm>
                    <a:off x="4264" y="3617"/>
                    <a:ext cx="1" cy="1"/>
                  </a:xfrm>
                  <a:custGeom>
                    <a:avLst/>
                    <a:gdLst>
                      <a:gd name="T0" fmla="*/ 0 w 4"/>
                      <a:gd name="T1" fmla="*/ 5 h 5"/>
                      <a:gd name="T2" fmla="*/ 3 w 4"/>
                      <a:gd name="T3" fmla="*/ 0 h 5"/>
                      <a:gd name="T4" fmla="*/ 4 w 4"/>
                      <a:gd name="T5" fmla="*/ 0 h 5"/>
                      <a:gd name="T6" fmla="*/ 0 60000 65536"/>
                      <a:gd name="T7" fmla="*/ 0 60000 65536"/>
                      <a:gd name="T8" fmla="*/ 0 60000 65536"/>
                      <a:gd name="T9" fmla="*/ 0 w 4"/>
                      <a:gd name="T10" fmla="*/ 0 h 5"/>
                      <a:gd name="T11" fmla="*/ 4 w 4"/>
                      <a:gd name="T12" fmla="*/ 5 h 5"/>
                    </a:gdLst>
                    <a:ahLst/>
                    <a:cxnLst>
                      <a:cxn ang="T6">
                        <a:pos x="T0" y="T1"/>
                      </a:cxn>
                      <a:cxn ang="T7">
                        <a:pos x="T2" y="T3"/>
                      </a:cxn>
                      <a:cxn ang="T8">
                        <a:pos x="T4" y="T5"/>
                      </a:cxn>
                    </a:cxnLst>
                    <a:rect l="T9" t="T10" r="T11" b="T12"/>
                    <a:pathLst>
                      <a:path w="4" h="5">
                        <a:moveTo>
                          <a:pt x="0" y="5"/>
                        </a:moveTo>
                        <a:lnTo>
                          <a:pt x="3" y="0"/>
                        </a:lnTo>
                        <a:lnTo>
                          <a:pt x="4" y="0"/>
                        </a:lnTo>
                      </a:path>
                    </a:pathLst>
                  </a:custGeom>
                  <a:noFill/>
                  <a:ln w="6350">
                    <a:solidFill>
                      <a:srgbClr val="0C0CFF"/>
                    </a:solidFill>
                    <a:prstDash val="solid"/>
                    <a:round/>
                    <a:headEnd/>
                    <a:tailEnd/>
                  </a:ln>
                </p:spPr>
                <p:txBody>
                  <a:bodyPr/>
                  <a:lstStyle/>
                  <a:p>
                    <a:endParaRPr lang="en-US"/>
                  </a:p>
                </p:txBody>
              </p:sp>
              <p:sp>
                <p:nvSpPr>
                  <p:cNvPr id="1026" name="Freeform 6942"/>
                  <p:cNvSpPr>
                    <a:spLocks/>
                  </p:cNvSpPr>
                  <p:nvPr/>
                </p:nvSpPr>
                <p:spPr bwMode="auto">
                  <a:xfrm>
                    <a:off x="4265" y="3616"/>
                    <a:ext cx="1" cy="1"/>
                  </a:xfrm>
                  <a:custGeom>
                    <a:avLst/>
                    <a:gdLst>
                      <a:gd name="T0" fmla="*/ 0 w 3"/>
                      <a:gd name="T1" fmla="*/ 3 h 3"/>
                      <a:gd name="T2" fmla="*/ 2 w 3"/>
                      <a:gd name="T3" fmla="*/ 0 h 3"/>
                      <a:gd name="T4" fmla="*/ 3 w 3"/>
                      <a:gd name="T5" fmla="*/ 0 h 3"/>
                      <a:gd name="T6" fmla="*/ 0 60000 65536"/>
                      <a:gd name="T7" fmla="*/ 0 60000 65536"/>
                      <a:gd name="T8" fmla="*/ 0 60000 65536"/>
                      <a:gd name="T9" fmla="*/ 0 w 3"/>
                      <a:gd name="T10" fmla="*/ 0 h 3"/>
                      <a:gd name="T11" fmla="*/ 3 w 3"/>
                      <a:gd name="T12" fmla="*/ 3 h 3"/>
                    </a:gdLst>
                    <a:ahLst/>
                    <a:cxnLst>
                      <a:cxn ang="T6">
                        <a:pos x="T0" y="T1"/>
                      </a:cxn>
                      <a:cxn ang="T7">
                        <a:pos x="T2" y="T3"/>
                      </a:cxn>
                      <a:cxn ang="T8">
                        <a:pos x="T4" y="T5"/>
                      </a:cxn>
                    </a:cxnLst>
                    <a:rect l="T9" t="T10" r="T11" b="T12"/>
                    <a:pathLst>
                      <a:path w="3" h="3">
                        <a:moveTo>
                          <a:pt x="0" y="3"/>
                        </a:moveTo>
                        <a:lnTo>
                          <a:pt x="2" y="0"/>
                        </a:lnTo>
                        <a:lnTo>
                          <a:pt x="3" y="0"/>
                        </a:lnTo>
                      </a:path>
                    </a:pathLst>
                  </a:custGeom>
                  <a:noFill/>
                  <a:ln w="6350">
                    <a:solidFill>
                      <a:srgbClr val="0C0CFF"/>
                    </a:solidFill>
                    <a:prstDash val="solid"/>
                    <a:round/>
                    <a:headEnd/>
                    <a:tailEnd/>
                  </a:ln>
                </p:spPr>
                <p:txBody>
                  <a:bodyPr/>
                  <a:lstStyle/>
                  <a:p>
                    <a:endParaRPr lang="en-US"/>
                  </a:p>
                </p:txBody>
              </p:sp>
              <p:sp>
                <p:nvSpPr>
                  <p:cNvPr id="1027" name="Freeform 6943"/>
                  <p:cNvSpPr>
                    <a:spLocks/>
                  </p:cNvSpPr>
                  <p:nvPr/>
                </p:nvSpPr>
                <p:spPr bwMode="auto">
                  <a:xfrm>
                    <a:off x="4265" y="3616"/>
                    <a:ext cx="1" cy="1"/>
                  </a:xfrm>
                  <a:custGeom>
                    <a:avLst/>
                    <a:gdLst>
                      <a:gd name="T0" fmla="*/ 0 w 4"/>
                      <a:gd name="T1" fmla="*/ 2 h 2"/>
                      <a:gd name="T2" fmla="*/ 3 w 4"/>
                      <a:gd name="T3" fmla="*/ 0 h 2"/>
                      <a:gd name="T4" fmla="*/ 4 w 4"/>
                      <a:gd name="T5" fmla="*/ 0 h 2"/>
                      <a:gd name="T6" fmla="*/ 0 60000 65536"/>
                      <a:gd name="T7" fmla="*/ 0 60000 65536"/>
                      <a:gd name="T8" fmla="*/ 0 60000 65536"/>
                      <a:gd name="T9" fmla="*/ 0 w 4"/>
                      <a:gd name="T10" fmla="*/ 0 h 2"/>
                      <a:gd name="T11" fmla="*/ 4 w 4"/>
                      <a:gd name="T12" fmla="*/ 2 h 2"/>
                    </a:gdLst>
                    <a:ahLst/>
                    <a:cxnLst>
                      <a:cxn ang="T6">
                        <a:pos x="T0" y="T1"/>
                      </a:cxn>
                      <a:cxn ang="T7">
                        <a:pos x="T2" y="T3"/>
                      </a:cxn>
                      <a:cxn ang="T8">
                        <a:pos x="T4" y="T5"/>
                      </a:cxn>
                    </a:cxnLst>
                    <a:rect l="T9" t="T10" r="T11" b="T12"/>
                    <a:pathLst>
                      <a:path w="4" h="2">
                        <a:moveTo>
                          <a:pt x="0" y="2"/>
                        </a:moveTo>
                        <a:lnTo>
                          <a:pt x="3" y="0"/>
                        </a:lnTo>
                        <a:lnTo>
                          <a:pt x="4" y="0"/>
                        </a:lnTo>
                      </a:path>
                    </a:pathLst>
                  </a:custGeom>
                  <a:noFill/>
                  <a:ln w="6350">
                    <a:solidFill>
                      <a:srgbClr val="0C0CFF"/>
                    </a:solidFill>
                    <a:prstDash val="solid"/>
                    <a:round/>
                    <a:headEnd/>
                    <a:tailEnd/>
                  </a:ln>
                </p:spPr>
                <p:txBody>
                  <a:bodyPr/>
                  <a:lstStyle/>
                  <a:p>
                    <a:endParaRPr lang="en-US"/>
                  </a:p>
                </p:txBody>
              </p:sp>
              <p:sp>
                <p:nvSpPr>
                  <p:cNvPr id="1028" name="Freeform 6944"/>
                  <p:cNvSpPr>
                    <a:spLocks/>
                  </p:cNvSpPr>
                  <p:nvPr/>
                </p:nvSpPr>
                <p:spPr bwMode="auto">
                  <a:xfrm>
                    <a:off x="4265" y="3615"/>
                    <a:ext cx="1" cy="1"/>
                  </a:xfrm>
                  <a:custGeom>
                    <a:avLst/>
                    <a:gdLst>
                      <a:gd name="T0" fmla="*/ 0 w 3"/>
                      <a:gd name="T1" fmla="*/ 3 h 3"/>
                      <a:gd name="T2" fmla="*/ 2 w 3"/>
                      <a:gd name="T3" fmla="*/ 0 h 3"/>
                      <a:gd name="T4" fmla="*/ 3 w 3"/>
                      <a:gd name="T5" fmla="*/ 0 h 3"/>
                      <a:gd name="T6" fmla="*/ 0 60000 65536"/>
                      <a:gd name="T7" fmla="*/ 0 60000 65536"/>
                      <a:gd name="T8" fmla="*/ 0 60000 65536"/>
                      <a:gd name="T9" fmla="*/ 0 w 3"/>
                      <a:gd name="T10" fmla="*/ 0 h 3"/>
                      <a:gd name="T11" fmla="*/ 3 w 3"/>
                      <a:gd name="T12" fmla="*/ 3 h 3"/>
                    </a:gdLst>
                    <a:ahLst/>
                    <a:cxnLst>
                      <a:cxn ang="T6">
                        <a:pos x="T0" y="T1"/>
                      </a:cxn>
                      <a:cxn ang="T7">
                        <a:pos x="T2" y="T3"/>
                      </a:cxn>
                      <a:cxn ang="T8">
                        <a:pos x="T4" y="T5"/>
                      </a:cxn>
                    </a:cxnLst>
                    <a:rect l="T9" t="T10" r="T11" b="T12"/>
                    <a:pathLst>
                      <a:path w="3" h="3">
                        <a:moveTo>
                          <a:pt x="0" y="3"/>
                        </a:moveTo>
                        <a:lnTo>
                          <a:pt x="2" y="0"/>
                        </a:lnTo>
                        <a:lnTo>
                          <a:pt x="3" y="0"/>
                        </a:lnTo>
                      </a:path>
                    </a:pathLst>
                  </a:custGeom>
                  <a:noFill/>
                  <a:ln w="6350">
                    <a:solidFill>
                      <a:srgbClr val="0C0CFF"/>
                    </a:solidFill>
                    <a:prstDash val="solid"/>
                    <a:round/>
                    <a:headEnd/>
                    <a:tailEnd/>
                  </a:ln>
                </p:spPr>
                <p:txBody>
                  <a:bodyPr/>
                  <a:lstStyle/>
                  <a:p>
                    <a:endParaRPr lang="en-US"/>
                  </a:p>
                </p:txBody>
              </p:sp>
              <p:sp>
                <p:nvSpPr>
                  <p:cNvPr id="1029" name="Freeform 6945"/>
                  <p:cNvSpPr>
                    <a:spLocks/>
                  </p:cNvSpPr>
                  <p:nvPr/>
                </p:nvSpPr>
                <p:spPr bwMode="auto">
                  <a:xfrm>
                    <a:off x="4266" y="3615"/>
                    <a:ext cx="1" cy="1"/>
                  </a:xfrm>
                  <a:custGeom>
                    <a:avLst/>
                    <a:gdLst>
                      <a:gd name="T0" fmla="*/ 0 w 4"/>
                      <a:gd name="T1" fmla="*/ 3 h 3"/>
                      <a:gd name="T2" fmla="*/ 3 w 4"/>
                      <a:gd name="T3" fmla="*/ 0 h 3"/>
                      <a:gd name="T4" fmla="*/ 4 w 4"/>
                      <a:gd name="T5" fmla="*/ 0 h 3"/>
                      <a:gd name="T6" fmla="*/ 0 60000 65536"/>
                      <a:gd name="T7" fmla="*/ 0 60000 65536"/>
                      <a:gd name="T8" fmla="*/ 0 60000 65536"/>
                      <a:gd name="T9" fmla="*/ 0 w 4"/>
                      <a:gd name="T10" fmla="*/ 0 h 3"/>
                      <a:gd name="T11" fmla="*/ 4 w 4"/>
                      <a:gd name="T12" fmla="*/ 3 h 3"/>
                    </a:gdLst>
                    <a:ahLst/>
                    <a:cxnLst>
                      <a:cxn ang="T6">
                        <a:pos x="T0" y="T1"/>
                      </a:cxn>
                      <a:cxn ang="T7">
                        <a:pos x="T2" y="T3"/>
                      </a:cxn>
                      <a:cxn ang="T8">
                        <a:pos x="T4" y="T5"/>
                      </a:cxn>
                    </a:cxnLst>
                    <a:rect l="T9" t="T10" r="T11" b="T12"/>
                    <a:pathLst>
                      <a:path w="4" h="3">
                        <a:moveTo>
                          <a:pt x="0" y="3"/>
                        </a:moveTo>
                        <a:lnTo>
                          <a:pt x="3" y="0"/>
                        </a:lnTo>
                        <a:lnTo>
                          <a:pt x="4" y="0"/>
                        </a:lnTo>
                      </a:path>
                    </a:pathLst>
                  </a:custGeom>
                  <a:noFill/>
                  <a:ln w="6350">
                    <a:solidFill>
                      <a:srgbClr val="0C0CFF"/>
                    </a:solidFill>
                    <a:prstDash val="solid"/>
                    <a:round/>
                    <a:headEnd/>
                    <a:tailEnd/>
                  </a:ln>
                </p:spPr>
                <p:txBody>
                  <a:bodyPr/>
                  <a:lstStyle/>
                  <a:p>
                    <a:endParaRPr lang="en-US"/>
                  </a:p>
                </p:txBody>
              </p:sp>
              <p:sp>
                <p:nvSpPr>
                  <p:cNvPr id="1030" name="Freeform 6946"/>
                  <p:cNvSpPr>
                    <a:spLocks/>
                  </p:cNvSpPr>
                  <p:nvPr/>
                </p:nvSpPr>
                <p:spPr bwMode="auto">
                  <a:xfrm>
                    <a:off x="4266" y="3614"/>
                    <a:ext cx="1" cy="1"/>
                  </a:xfrm>
                  <a:custGeom>
                    <a:avLst/>
                    <a:gdLst>
                      <a:gd name="T0" fmla="*/ 0 w 3"/>
                      <a:gd name="T1" fmla="*/ 4 h 4"/>
                      <a:gd name="T2" fmla="*/ 2 w 3"/>
                      <a:gd name="T3" fmla="*/ 0 h 4"/>
                      <a:gd name="T4" fmla="*/ 3 w 3"/>
                      <a:gd name="T5" fmla="*/ 0 h 4"/>
                      <a:gd name="T6" fmla="*/ 0 60000 65536"/>
                      <a:gd name="T7" fmla="*/ 0 60000 65536"/>
                      <a:gd name="T8" fmla="*/ 0 60000 65536"/>
                      <a:gd name="T9" fmla="*/ 0 w 3"/>
                      <a:gd name="T10" fmla="*/ 0 h 4"/>
                      <a:gd name="T11" fmla="*/ 3 w 3"/>
                      <a:gd name="T12" fmla="*/ 4 h 4"/>
                    </a:gdLst>
                    <a:ahLst/>
                    <a:cxnLst>
                      <a:cxn ang="T6">
                        <a:pos x="T0" y="T1"/>
                      </a:cxn>
                      <a:cxn ang="T7">
                        <a:pos x="T2" y="T3"/>
                      </a:cxn>
                      <a:cxn ang="T8">
                        <a:pos x="T4" y="T5"/>
                      </a:cxn>
                    </a:cxnLst>
                    <a:rect l="T9" t="T10" r="T11" b="T12"/>
                    <a:pathLst>
                      <a:path w="3" h="4">
                        <a:moveTo>
                          <a:pt x="0" y="4"/>
                        </a:moveTo>
                        <a:lnTo>
                          <a:pt x="2" y="0"/>
                        </a:lnTo>
                        <a:lnTo>
                          <a:pt x="3" y="0"/>
                        </a:lnTo>
                      </a:path>
                    </a:pathLst>
                  </a:custGeom>
                  <a:noFill/>
                  <a:ln w="6350">
                    <a:solidFill>
                      <a:srgbClr val="0C0CFF"/>
                    </a:solidFill>
                    <a:prstDash val="solid"/>
                    <a:round/>
                    <a:headEnd/>
                    <a:tailEnd/>
                  </a:ln>
                </p:spPr>
                <p:txBody>
                  <a:bodyPr/>
                  <a:lstStyle/>
                  <a:p>
                    <a:endParaRPr lang="en-US"/>
                  </a:p>
                </p:txBody>
              </p:sp>
              <p:sp>
                <p:nvSpPr>
                  <p:cNvPr id="1031" name="Freeform 6947"/>
                  <p:cNvSpPr>
                    <a:spLocks/>
                  </p:cNvSpPr>
                  <p:nvPr/>
                </p:nvSpPr>
                <p:spPr bwMode="auto">
                  <a:xfrm>
                    <a:off x="4267" y="3613"/>
                    <a:ext cx="1" cy="1"/>
                  </a:xfrm>
                  <a:custGeom>
                    <a:avLst/>
                    <a:gdLst>
                      <a:gd name="T0" fmla="*/ 0 w 3"/>
                      <a:gd name="T1" fmla="*/ 4 h 4"/>
                      <a:gd name="T2" fmla="*/ 2 w 3"/>
                      <a:gd name="T3" fmla="*/ 0 h 4"/>
                      <a:gd name="T4" fmla="*/ 3 w 3"/>
                      <a:gd name="T5" fmla="*/ 0 h 4"/>
                      <a:gd name="T6" fmla="*/ 0 60000 65536"/>
                      <a:gd name="T7" fmla="*/ 0 60000 65536"/>
                      <a:gd name="T8" fmla="*/ 0 60000 65536"/>
                      <a:gd name="T9" fmla="*/ 0 w 3"/>
                      <a:gd name="T10" fmla="*/ 0 h 4"/>
                      <a:gd name="T11" fmla="*/ 3 w 3"/>
                      <a:gd name="T12" fmla="*/ 4 h 4"/>
                    </a:gdLst>
                    <a:ahLst/>
                    <a:cxnLst>
                      <a:cxn ang="T6">
                        <a:pos x="T0" y="T1"/>
                      </a:cxn>
                      <a:cxn ang="T7">
                        <a:pos x="T2" y="T3"/>
                      </a:cxn>
                      <a:cxn ang="T8">
                        <a:pos x="T4" y="T5"/>
                      </a:cxn>
                    </a:cxnLst>
                    <a:rect l="T9" t="T10" r="T11" b="T12"/>
                    <a:pathLst>
                      <a:path w="3" h="4">
                        <a:moveTo>
                          <a:pt x="0" y="4"/>
                        </a:moveTo>
                        <a:lnTo>
                          <a:pt x="2" y="0"/>
                        </a:lnTo>
                        <a:lnTo>
                          <a:pt x="3" y="0"/>
                        </a:lnTo>
                      </a:path>
                    </a:pathLst>
                  </a:custGeom>
                  <a:noFill/>
                  <a:ln w="6350">
                    <a:solidFill>
                      <a:srgbClr val="0C0CFF"/>
                    </a:solidFill>
                    <a:prstDash val="solid"/>
                    <a:round/>
                    <a:headEnd/>
                    <a:tailEnd/>
                  </a:ln>
                </p:spPr>
                <p:txBody>
                  <a:bodyPr/>
                  <a:lstStyle/>
                  <a:p>
                    <a:endParaRPr lang="en-US"/>
                  </a:p>
                </p:txBody>
              </p:sp>
              <p:sp>
                <p:nvSpPr>
                  <p:cNvPr id="1032" name="Freeform 6948"/>
                  <p:cNvSpPr>
                    <a:spLocks/>
                  </p:cNvSpPr>
                  <p:nvPr/>
                </p:nvSpPr>
                <p:spPr bwMode="auto">
                  <a:xfrm>
                    <a:off x="4267" y="3613"/>
                    <a:ext cx="1" cy="1"/>
                  </a:xfrm>
                  <a:custGeom>
                    <a:avLst/>
                    <a:gdLst>
                      <a:gd name="T0" fmla="*/ 0 w 4"/>
                      <a:gd name="T1" fmla="*/ 2 h 2"/>
                      <a:gd name="T2" fmla="*/ 3 w 4"/>
                      <a:gd name="T3" fmla="*/ 0 h 2"/>
                      <a:gd name="T4" fmla="*/ 4 w 4"/>
                      <a:gd name="T5" fmla="*/ 0 h 2"/>
                      <a:gd name="T6" fmla="*/ 0 60000 65536"/>
                      <a:gd name="T7" fmla="*/ 0 60000 65536"/>
                      <a:gd name="T8" fmla="*/ 0 60000 65536"/>
                      <a:gd name="T9" fmla="*/ 0 w 4"/>
                      <a:gd name="T10" fmla="*/ 0 h 2"/>
                      <a:gd name="T11" fmla="*/ 4 w 4"/>
                      <a:gd name="T12" fmla="*/ 2 h 2"/>
                    </a:gdLst>
                    <a:ahLst/>
                    <a:cxnLst>
                      <a:cxn ang="T6">
                        <a:pos x="T0" y="T1"/>
                      </a:cxn>
                      <a:cxn ang="T7">
                        <a:pos x="T2" y="T3"/>
                      </a:cxn>
                      <a:cxn ang="T8">
                        <a:pos x="T4" y="T5"/>
                      </a:cxn>
                    </a:cxnLst>
                    <a:rect l="T9" t="T10" r="T11" b="T12"/>
                    <a:pathLst>
                      <a:path w="4" h="2">
                        <a:moveTo>
                          <a:pt x="0" y="2"/>
                        </a:moveTo>
                        <a:lnTo>
                          <a:pt x="3" y="0"/>
                        </a:lnTo>
                        <a:lnTo>
                          <a:pt x="4" y="0"/>
                        </a:lnTo>
                      </a:path>
                    </a:pathLst>
                  </a:custGeom>
                  <a:noFill/>
                  <a:ln w="6350">
                    <a:solidFill>
                      <a:srgbClr val="0C0CFF"/>
                    </a:solidFill>
                    <a:prstDash val="solid"/>
                    <a:round/>
                    <a:headEnd/>
                    <a:tailEnd/>
                  </a:ln>
                </p:spPr>
                <p:txBody>
                  <a:bodyPr/>
                  <a:lstStyle/>
                  <a:p>
                    <a:endParaRPr lang="en-US"/>
                  </a:p>
                </p:txBody>
              </p:sp>
              <p:sp>
                <p:nvSpPr>
                  <p:cNvPr id="1033" name="Freeform 6949"/>
                  <p:cNvSpPr>
                    <a:spLocks/>
                  </p:cNvSpPr>
                  <p:nvPr/>
                </p:nvSpPr>
                <p:spPr bwMode="auto">
                  <a:xfrm>
                    <a:off x="4268" y="3613"/>
                    <a:ext cx="1" cy="1"/>
                  </a:xfrm>
                  <a:custGeom>
                    <a:avLst/>
                    <a:gdLst>
                      <a:gd name="T0" fmla="*/ 0 w 3"/>
                      <a:gd name="T1" fmla="*/ 2 h 2"/>
                      <a:gd name="T2" fmla="*/ 2 w 3"/>
                      <a:gd name="T3" fmla="*/ 0 h 2"/>
                      <a:gd name="T4" fmla="*/ 3 w 3"/>
                      <a:gd name="T5" fmla="*/ 0 h 2"/>
                      <a:gd name="T6" fmla="*/ 0 60000 65536"/>
                      <a:gd name="T7" fmla="*/ 0 60000 65536"/>
                      <a:gd name="T8" fmla="*/ 0 60000 65536"/>
                      <a:gd name="T9" fmla="*/ 0 w 3"/>
                      <a:gd name="T10" fmla="*/ 0 h 2"/>
                      <a:gd name="T11" fmla="*/ 3 w 3"/>
                      <a:gd name="T12" fmla="*/ 2 h 2"/>
                    </a:gdLst>
                    <a:ahLst/>
                    <a:cxnLst>
                      <a:cxn ang="T6">
                        <a:pos x="T0" y="T1"/>
                      </a:cxn>
                      <a:cxn ang="T7">
                        <a:pos x="T2" y="T3"/>
                      </a:cxn>
                      <a:cxn ang="T8">
                        <a:pos x="T4" y="T5"/>
                      </a:cxn>
                    </a:cxnLst>
                    <a:rect l="T9" t="T10" r="T11" b="T12"/>
                    <a:pathLst>
                      <a:path w="3" h="2">
                        <a:moveTo>
                          <a:pt x="0" y="2"/>
                        </a:moveTo>
                        <a:lnTo>
                          <a:pt x="2" y="0"/>
                        </a:lnTo>
                        <a:lnTo>
                          <a:pt x="3" y="0"/>
                        </a:lnTo>
                      </a:path>
                    </a:pathLst>
                  </a:custGeom>
                  <a:noFill/>
                  <a:ln w="6350">
                    <a:solidFill>
                      <a:srgbClr val="0C0CFF"/>
                    </a:solidFill>
                    <a:prstDash val="solid"/>
                    <a:round/>
                    <a:headEnd/>
                    <a:tailEnd/>
                  </a:ln>
                </p:spPr>
                <p:txBody>
                  <a:bodyPr/>
                  <a:lstStyle/>
                  <a:p>
                    <a:endParaRPr lang="en-US"/>
                  </a:p>
                </p:txBody>
              </p:sp>
              <p:sp>
                <p:nvSpPr>
                  <p:cNvPr id="1034" name="Freeform 6950"/>
                  <p:cNvSpPr>
                    <a:spLocks/>
                  </p:cNvSpPr>
                  <p:nvPr/>
                </p:nvSpPr>
                <p:spPr bwMode="auto">
                  <a:xfrm>
                    <a:off x="4268" y="3612"/>
                    <a:ext cx="1" cy="1"/>
                  </a:xfrm>
                  <a:custGeom>
                    <a:avLst/>
                    <a:gdLst>
                      <a:gd name="T0" fmla="*/ 0 w 4"/>
                      <a:gd name="T1" fmla="*/ 2 h 2"/>
                      <a:gd name="T2" fmla="*/ 3 w 4"/>
                      <a:gd name="T3" fmla="*/ 0 h 2"/>
                      <a:gd name="T4" fmla="*/ 4 w 4"/>
                      <a:gd name="T5" fmla="*/ 0 h 2"/>
                      <a:gd name="T6" fmla="*/ 0 60000 65536"/>
                      <a:gd name="T7" fmla="*/ 0 60000 65536"/>
                      <a:gd name="T8" fmla="*/ 0 60000 65536"/>
                      <a:gd name="T9" fmla="*/ 0 w 4"/>
                      <a:gd name="T10" fmla="*/ 0 h 2"/>
                      <a:gd name="T11" fmla="*/ 4 w 4"/>
                      <a:gd name="T12" fmla="*/ 2 h 2"/>
                    </a:gdLst>
                    <a:ahLst/>
                    <a:cxnLst>
                      <a:cxn ang="T6">
                        <a:pos x="T0" y="T1"/>
                      </a:cxn>
                      <a:cxn ang="T7">
                        <a:pos x="T2" y="T3"/>
                      </a:cxn>
                      <a:cxn ang="T8">
                        <a:pos x="T4" y="T5"/>
                      </a:cxn>
                    </a:cxnLst>
                    <a:rect l="T9" t="T10" r="T11" b="T12"/>
                    <a:pathLst>
                      <a:path w="4" h="2">
                        <a:moveTo>
                          <a:pt x="0" y="2"/>
                        </a:moveTo>
                        <a:lnTo>
                          <a:pt x="3" y="0"/>
                        </a:lnTo>
                        <a:lnTo>
                          <a:pt x="4" y="0"/>
                        </a:lnTo>
                      </a:path>
                    </a:pathLst>
                  </a:custGeom>
                  <a:noFill/>
                  <a:ln w="6350">
                    <a:solidFill>
                      <a:srgbClr val="0C0CFF"/>
                    </a:solidFill>
                    <a:prstDash val="solid"/>
                    <a:round/>
                    <a:headEnd/>
                    <a:tailEnd/>
                  </a:ln>
                </p:spPr>
                <p:txBody>
                  <a:bodyPr/>
                  <a:lstStyle/>
                  <a:p>
                    <a:endParaRPr lang="en-US"/>
                  </a:p>
                </p:txBody>
              </p:sp>
              <p:sp>
                <p:nvSpPr>
                  <p:cNvPr id="1035" name="Freeform 6951"/>
                  <p:cNvSpPr>
                    <a:spLocks/>
                  </p:cNvSpPr>
                  <p:nvPr/>
                </p:nvSpPr>
                <p:spPr bwMode="auto">
                  <a:xfrm>
                    <a:off x="4269" y="3612"/>
                    <a:ext cx="1" cy="1"/>
                  </a:xfrm>
                  <a:custGeom>
                    <a:avLst/>
                    <a:gdLst>
                      <a:gd name="T0" fmla="*/ 0 w 3"/>
                      <a:gd name="T1" fmla="*/ 3 h 3"/>
                      <a:gd name="T2" fmla="*/ 2 w 3"/>
                      <a:gd name="T3" fmla="*/ 0 h 3"/>
                      <a:gd name="T4" fmla="*/ 3 w 3"/>
                      <a:gd name="T5" fmla="*/ 0 h 3"/>
                      <a:gd name="T6" fmla="*/ 0 60000 65536"/>
                      <a:gd name="T7" fmla="*/ 0 60000 65536"/>
                      <a:gd name="T8" fmla="*/ 0 60000 65536"/>
                      <a:gd name="T9" fmla="*/ 0 w 3"/>
                      <a:gd name="T10" fmla="*/ 0 h 3"/>
                      <a:gd name="T11" fmla="*/ 3 w 3"/>
                      <a:gd name="T12" fmla="*/ 3 h 3"/>
                    </a:gdLst>
                    <a:ahLst/>
                    <a:cxnLst>
                      <a:cxn ang="T6">
                        <a:pos x="T0" y="T1"/>
                      </a:cxn>
                      <a:cxn ang="T7">
                        <a:pos x="T2" y="T3"/>
                      </a:cxn>
                      <a:cxn ang="T8">
                        <a:pos x="T4" y="T5"/>
                      </a:cxn>
                    </a:cxnLst>
                    <a:rect l="T9" t="T10" r="T11" b="T12"/>
                    <a:pathLst>
                      <a:path w="3" h="3">
                        <a:moveTo>
                          <a:pt x="0" y="3"/>
                        </a:moveTo>
                        <a:lnTo>
                          <a:pt x="2" y="0"/>
                        </a:lnTo>
                        <a:lnTo>
                          <a:pt x="3" y="0"/>
                        </a:lnTo>
                      </a:path>
                    </a:pathLst>
                  </a:custGeom>
                  <a:noFill/>
                  <a:ln w="6350">
                    <a:solidFill>
                      <a:srgbClr val="0C0CFF"/>
                    </a:solidFill>
                    <a:prstDash val="solid"/>
                    <a:round/>
                    <a:headEnd/>
                    <a:tailEnd/>
                  </a:ln>
                </p:spPr>
                <p:txBody>
                  <a:bodyPr/>
                  <a:lstStyle/>
                  <a:p>
                    <a:endParaRPr lang="en-US"/>
                  </a:p>
                </p:txBody>
              </p:sp>
              <p:sp>
                <p:nvSpPr>
                  <p:cNvPr id="1036" name="Freeform 6952"/>
                  <p:cNvSpPr>
                    <a:spLocks/>
                  </p:cNvSpPr>
                  <p:nvPr/>
                </p:nvSpPr>
                <p:spPr bwMode="auto">
                  <a:xfrm>
                    <a:off x="4269" y="3611"/>
                    <a:ext cx="1" cy="1"/>
                  </a:xfrm>
                  <a:custGeom>
                    <a:avLst/>
                    <a:gdLst>
                      <a:gd name="T0" fmla="*/ 0 w 4"/>
                      <a:gd name="T1" fmla="*/ 2 h 2"/>
                      <a:gd name="T2" fmla="*/ 3 w 4"/>
                      <a:gd name="T3" fmla="*/ 0 h 2"/>
                      <a:gd name="T4" fmla="*/ 4 w 4"/>
                      <a:gd name="T5" fmla="*/ 0 h 2"/>
                      <a:gd name="T6" fmla="*/ 0 60000 65536"/>
                      <a:gd name="T7" fmla="*/ 0 60000 65536"/>
                      <a:gd name="T8" fmla="*/ 0 60000 65536"/>
                      <a:gd name="T9" fmla="*/ 0 w 4"/>
                      <a:gd name="T10" fmla="*/ 0 h 2"/>
                      <a:gd name="T11" fmla="*/ 4 w 4"/>
                      <a:gd name="T12" fmla="*/ 2 h 2"/>
                    </a:gdLst>
                    <a:ahLst/>
                    <a:cxnLst>
                      <a:cxn ang="T6">
                        <a:pos x="T0" y="T1"/>
                      </a:cxn>
                      <a:cxn ang="T7">
                        <a:pos x="T2" y="T3"/>
                      </a:cxn>
                      <a:cxn ang="T8">
                        <a:pos x="T4" y="T5"/>
                      </a:cxn>
                    </a:cxnLst>
                    <a:rect l="T9" t="T10" r="T11" b="T12"/>
                    <a:pathLst>
                      <a:path w="4" h="2">
                        <a:moveTo>
                          <a:pt x="0" y="2"/>
                        </a:moveTo>
                        <a:lnTo>
                          <a:pt x="3" y="0"/>
                        </a:lnTo>
                        <a:lnTo>
                          <a:pt x="4" y="0"/>
                        </a:lnTo>
                      </a:path>
                    </a:pathLst>
                  </a:custGeom>
                  <a:noFill/>
                  <a:ln w="6350">
                    <a:solidFill>
                      <a:srgbClr val="0C0CFF"/>
                    </a:solidFill>
                    <a:prstDash val="solid"/>
                    <a:round/>
                    <a:headEnd/>
                    <a:tailEnd/>
                  </a:ln>
                </p:spPr>
                <p:txBody>
                  <a:bodyPr/>
                  <a:lstStyle/>
                  <a:p>
                    <a:endParaRPr lang="en-US"/>
                  </a:p>
                </p:txBody>
              </p:sp>
              <p:sp>
                <p:nvSpPr>
                  <p:cNvPr id="1037" name="Freeform 6953"/>
                  <p:cNvSpPr>
                    <a:spLocks/>
                  </p:cNvSpPr>
                  <p:nvPr/>
                </p:nvSpPr>
                <p:spPr bwMode="auto">
                  <a:xfrm>
                    <a:off x="4270" y="3611"/>
                    <a:ext cx="1" cy="1"/>
                  </a:xfrm>
                  <a:custGeom>
                    <a:avLst/>
                    <a:gdLst>
                      <a:gd name="T0" fmla="*/ 0 w 3"/>
                      <a:gd name="T1" fmla="*/ 2 h 2"/>
                      <a:gd name="T2" fmla="*/ 2 w 3"/>
                      <a:gd name="T3" fmla="*/ 0 h 2"/>
                      <a:gd name="T4" fmla="*/ 3 w 3"/>
                      <a:gd name="T5" fmla="*/ 0 h 2"/>
                      <a:gd name="T6" fmla="*/ 0 60000 65536"/>
                      <a:gd name="T7" fmla="*/ 0 60000 65536"/>
                      <a:gd name="T8" fmla="*/ 0 60000 65536"/>
                      <a:gd name="T9" fmla="*/ 0 w 3"/>
                      <a:gd name="T10" fmla="*/ 0 h 2"/>
                      <a:gd name="T11" fmla="*/ 3 w 3"/>
                      <a:gd name="T12" fmla="*/ 2 h 2"/>
                    </a:gdLst>
                    <a:ahLst/>
                    <a:cxnLst>
                      <a:cxn ang="T6">
                        <a:pos x="T0" y="T1"/>
                      </a:cxn>
                      <a:cxn ang="T7">
                        <a:pos x="T2" y="T3"/>
                      </a:cxn>
                      <a:cxn ang="T8">
                        <a:pos x="T4" y="T5"/>
                      </a:cxn>
                    </a:cxnLst>
                    <a:rect l="T9" t="T10" r="T11" b="T12"/>
                    <a:pathLst>
                      <a:path w="3" h="2">
                        <a:moveTo>
                          <a:pt x="0" y="2"/>
                        </a:moveTo>
                        <a:lnTo>
                          <a:pt x="2" y="0"/>
                        </a:lnTo>
                        <a:lnTo>
                          <a:pt x="3" y="0"/>
                        </a:lnTo>
                      </a:path>
                    </a:pathLst>
                  </a:custGeom>
                  <a:noFill/>
                  <a:ln w="6350">
                    <a:solidFill>
                      <a:srgbClr val="0C0CFF"/>
                    </a:solidFill>
                    <a:prstDash val="solid"/>
                    <a:round/>
                    <a:headEnd/>
                    <a:tailEnd/>
                  </a:ln>
                </p:spPr>
                <p:txBody>
                  <a:bodyPr/>
                  <a:lstStyle/>
                  <a:p>
                    <a:endParaRPr lang="en-US"/>
                  </a:p>
                </p:txBody>
              </p:sp>
              <p:sp>
                <p:nvSpPr>
                  <p:cNvPr id="1038" name="Freeform 6954"/>
                  <p:cNvSpPr>
                    <a:spLocks/>
                  </p:cNvSpPr>
                  <p:nvPr/>
                </p:nvSpPr>
                <p:spPr bwMode="auto">
                  <a:xfrm>
                    <a:off x="4270" y="3611"/>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1039" name="Freeform 6955"/>
                  <p:cNvSpPr>
                    <a:spLocks/>
                  </p:cNvSpPr>
                  <p:nvPr/>
                </p:nvSpPr>
                <p:spPr bwMode="auto">
                  <a:xfrm>
                    <a:off x="4271" y="3610"/>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1040" name="Freeform 6956"/>
                  <p:cNvSpPr>
                    <a:spLocks/>
                  </p:cNvSpPr>
                  <p:nvPr/>
                </p:nvSpPr>
                <p:spPr bwMode="auto">
                  <a:xfrm>
                    <a:off x="4271" y="3610"/>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041" name="Freeform 6957"/>
                  <p:cNvSpPr>
                    <a:spLocks/>
                  </p:cNvSpPr>
                  <p:nvPr/>
                </p:nvSpPr>
                <p:spPr bwMode="auto">
                  <a:xfrm>
                    <a:off x="4271" y="3610"/>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1042" name="Freeform 6958"/>
                  <p:cNvSpPr>
                    <a:spLocks/>
                  </p:cNvSpPr>
                  <p:nvPr/>
                </p:nvSpPr>
                <p:spPr bwMode="auto">
                  <a:xfrm>
                    <a:off x="4272" y="3610"/>
                    <a:ext cx="1" cy="1"/>
                  </a:xfrm>
                  <a:custGeom>
                    <a:avLst/>
                    <a:gdLst>
                      <a:gd name="T0" fmla="*/ 0 w 4"/>
                      <a:gd name="T1" fmla="*/ 2 h 2"/>
                      <a:gd name="T2" fmla="*/ 3 w 4"/>
                      <a:gd name="T3" fmla="*/ 0 h 2"/>
                      <a:gd name="T4" fmla="*/ 4 w 4"/>
                      <a:gd name="T5" fmla="*/ 0 h 2"/>
                      <a:gd name="T6" fmla="*/ 0 60000 65536"/>
                      <a:gd name="T7" fmla="*/ 0 60000 65536"/>
                      <a:gd name="T8" fmla="*/ 0 60000 65536"/>
                      <a:gd name="T9" fmla="*/ 0 w 4"/>
                      <a:gd name="T10" fmla="*/ 0 h 2"/>
                      <a:gd name="T11" fmla="*/ 4 w 4"/>
                      <a:gd name="T12" fmla="*/ 2 h 2"/>
                    </a:gdLst>
                    <a:ahLst/>
                    <a:cxnLst>
                      <a:cxn ang="T6">
                        <a:pos x="T0" y="T1"/>
                      </a:cxn>
                      <a:cxn ang="T7">
                        <a:pos x="T2" y="T3"/>
                      </a:cxn>
                      <a:cxn ang="T8">
                        <a:pos x="T4" y="T5"/>
                      </a:cxn>
                    </a:cxnLst>
                    <a:rect l="T9" t="T10" r="T11" b="T12"/>
                    <a:pathLst>
                      <a:path w="4" h="2">
                        <a:moveTo>
                          <a:pt x="0" y="2"/>
                        </a:moveTo>
                        <a:lnTo>
                          <a:pt x="3" y="0"/>
                        </a:lnTo>
                        <a:lnTo>
                          <a:pt x="4" y="0"/>
                        </a:lnTo>
                      </a:path>
                    </a:pathLst>
                  </a:custGeom>
                  <a:noFill/>
                  <a:ln w="6350">
                    <a:solidFill>
                      <a:srgbClr val="0C0CFF"/>
                    </a:solidFill>
                    <a:prstDash val="solid"/>
                    <a:round/>
                    <a:headEnd/>
                    <a:tailEnd/>
                  </a:ln>
                </p:spPr>
                <p:txBody>
                  <a:bodyPr/>
                  <a:lstStyle/>
                  <a:p>
                    <a:endParaRPr lang="en-US"/>
                  </a:p>
                </p:txBody>
              </p:sp>
              <p:sp>
                <p:nvSpPr>
                  <p:cNvPr id="1043" name="Freeform 6959"/>
                  <p:cNvSpPr>
                    <a:spLocks/>
                  </p:cNvSpPr>
                  <p:nvPr/>
                </p:nvSpPr>
                <p:spPr bwMode="auto">
                  <a:xfrm>
                    <a:off x="4272" y="3610"/>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1044" name="Freeform 6960"/>
                  <p:cNvSpPr>
                    <a:spLocks/>
                  </p:cNvSpPr>
                  <p:nvPr/>
                </p:nvSpPr>
                <p:spPr bwMode="auto">
                  <a:xfrm>
                    <a:off x="4273" y="3610"/>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1045" name="Freeform 6961"/>
                  <p:cNvSpPr>
                    <a:spLocks/>
                  </p:cNvSpPr>
                  <p:nvPr/>
                </p:nvSpPr>
                <p:spPr bwMode="auto">
                  <a:xfrm>
                    <a:off x="4273" y="3610"/>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1046" name="Freeform 6962"/>
                  <p:cNvSpPr>
                    <a:spLocks/>
                  </p:cNvSpPr>
                  <p:nvPr/>
                </p:nvSpPr>
                <p:spPr bwMode="auto">
                  <a:xfrm>
                    <a:off x="4274" y="3610"/>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1047" name="Freeform 6963"/>
                  <p:cNvSpPr>
                    <a:spLocks/>
                  </p:cNvSpPr>
                  <p:nvPr/>
                </p:nvSpPr>
                <p:spPr bwMode="auto">
                  <a:xfrm>
                    <a:off x="4274" y="3610"/>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1048" name="Freeform 6964"/>
                  <p:cNvSpPr>
                    <a:spLocks/>
                  </p:cNvSpPr>
                  <p:nvPr/>
                </p:nvSpPr>
                <p:spPr bwMode="auto">
                  <a:xfrm>
                    <a:off x="4275" y="3610"/>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1049" name="Freeform 6965"/>
                  <p:cNvSpPr>
                    <a:spLocks/>
                  </p:cNvSpPr>
                  <p:nvPr/>
                </p:nvSpPr>
                <p:spPr bwMode="auto">
                  <a:xfrm>
                    <a:off x="4275" y="3610"/>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1050" name="Freeform 6966"/>
                  <p:cNvSpPr>
                    <a:spLocks/>
                  </p:cNvSpPr>
                  <p:nvPr/>
                </p:nvSpPr>
                <p:spPr bwMode="auto">
                  <a:xfrm>
                    <a:off x="4276" y="3610"/>
                    <a:ext cx="1" cy="1"/>
                  </a:xfrm>
                  <a:custGeom>
                    <a:avLst/>
                    <a:gdLst>
                      <a:gd name="T0" fmla="*/ 0 w 4"/>
                      <a:gd name="T1" fmla="*/ 0 h 2"/>
                      <a:gd name="T2" fmla="*/ 3 w 4"/>
                      <a:gd name="T3" fmla="*/ 2 h 2"/>
                      <a:gd name="T4" fmla="*/ 4 w 4"/>
                      <a:gd name="T5" fmla="*/ 2 h 2"/>
                      <a:gd name="T6" fmla="*/ 0 60000 65536"/>
                      <a:gd name="T7" fmla="*/ 0 60000 65536"/>
                      <a:gd name="T8" fmla="*/ 0 60000 65536"/>
                      <a:gd name="T9" fmla="*/ 0 w 4"/>
                      <a:gd name="T10" fmla="*/ 0 h 2"/>
                      <a:gd name="T11" fmla="*/ 4 w 4"/>
                      <a:gd name="T12" fmla="*/ 2 h 2"/>
                    </a:gdLst>
                    <a:ahLst/>
                    <a:cxnLst>
                      <a:cxn ang="T6">
                        <a:pos x="T0" y="T1"/>
                      </a:cxn>
                      <a:cxn ang="T7">
                        <a:pos x="T2" y="T3"/>
                      </a:cxn>
                      <a:cxn ang="T8">
                        <a:pos x="T4" y="T5"/>
                      </a:cxn>
                    </a:cxnLst>
                    <a:rect l="T9" t="T10" r="T11" b="T12"/>
                    <a:pathLst>
                      <a:path w="4" h="2">
                        <a:moveTo>
                          <a:pt x="0" y="0"/>
                        </a:moveTo>
                        <a:lnTo>
                          <a:pt x="3" y="2"/>
                        </a:lnTo>
                        <a:lnTo>
                          <a:pt x="4" y="2"/>
                        </a:lnTo>
                      </a:path>
                    </a:pathLst>
                  </a:custGeom>
                  <a:noFill/>
                  <a:ln w="6350">
                    <a:solidFill>
                      <a:srgbClr val="0C0CFF"/>
                    </a:solidFill>
                    <a:prstDash val="solid"/>
                    <a:round/>
                    <a:headEnd/>
                    <a:tailEnd/>
                  </a:ln>
                </p:spPr>
                <p:txBody>
                  <a:bodyPr/>
                  <a:lstStyle/>
                  <a:p>
                    <a:endParaRPr lang="en-US"/>
                  </a:p>
                </p:txBody>
              </p:sp>
              <p:sp>
                <p:nvSpPr>
                  <p:cNvPr id="1051" name="Freeform 6967"/>
                  <p:cNvSpPr>
                    <a:spLocks/>
                  </p:cNvSpPr>
                  <p:nvPr/>
                </p:nvSpPr>
                <p:spPr bwMode="auto">
                  <a:xfrm>
                    <a:off x="4276" y="3610"/>
                    <a:ext cx="1" cy="1"/>
                  </a:xfrm>
                  <a:custGeom>
                    <a:avLst/>
                    <a:gdLst>
                      <a:gd name="T0" fmla="*/ 0 w 3"/>
                      <a:gd name="T1" fmla="*/ 0 h 2"/>
                      <a:gd name="T2" fmla="*/ 2 w 3"/>
                      <a:gd name="T3" fmla="*/ 2 h 2"/>
                      <a:gd name="T4" fmla="*/ 3 w 3"/>
                      <a:gd name="T5" fmla="*/ 2 h 2"/>
                      <a:gd name="T6" fmla="*/ 0 60000 65536"/>
                      <a:gd name="T7" fmla="*/ 0 60000 65536"/>
                      <a:gd name="T8" fmla="*/ 0 60000 65536"/>
                      <a:gd name="T9" fmla="*/ 0 w 3"/>
                      <a:gd name="T10" fmla="*/ 0 h 2"/>
                      <a:gd name="T11" fmla="*/ 3 w 3"/>
                      <a:gd name="T12" fmla="*/ 2 h 2"/>
                    </a:gdLst>
                    <a:ahLst/>
                    <a:cxnLst>
                      <a:cxn ang="T6">
                        <a:pos x="T0" y="T1"/>
                      </a:cxn>
                      <a:cxn ang="T7">
                        <a:pos x="T2" y="T3"/>
                      </a:cxn>
                      <a:cxn ang="T8">
                        <a:pos x="T4" y="T5"/>
                      </a:cxn>
                    </a:cxnLst>
                    <a:rect l="T9" t="T10" r="T11" b="T12"/>
                    <a:pathLst>
                      <a:path w="3" h="2">
                        <a:moveTo>
                          <a:pt x="0" y="0"/>
                        </a:moveTo>
                        <a:lnTo>
                          <a:pt x="2" y="2"/>
                        </a:lnTo>
                        <a:lnTo>
                          <a:pt x="3" y="2"/>
                        </a:lnTo>
                      </a:path>
                    </a:pathLst>
                  </a:custGeom>
                  <a:noFill/>
                  <a:ln w="6350">
                    <a:solidFill>
                      <a:srgbClr val="0C0CFF"/>
                    </a:solidFill>
                    <a:prstDash val="solid"/>
                    <a:round/>
                    <a:headEnd/>
                    <a:tailEnd/>
                  </a:ln>
                </p:spPr>
                <p:txBody>
                  <a:bodyPr/>
                  <a:lstStyle/>
                  <a:p>
                    <a:endParaRPr lang="en-US"/>
                  </a:p>
                </p:txBody>
              </p:sp>
              <p:sp>
                <p:nvSpPr>
                  <p:cNvPr id="1052" name="Freeform 6968"/>
                  <p:cNvSpPr>
                    <a:spLocks/>
                  </p:cNvSpPr>
                  <p:nvPr/>
                </p:nvSpPr>
                <p:spPr bwMode="auto">
                  <a:xfrm>
                    <a:off x="4276" y="3611"/>
                    <a:ext cx="1" cy="1"/>
                  </a:xfrm>
                  <a:custGeom>
                    <a:avLst/>
                    <a:gdLst>
                      <a:gd name="T0" fmla="*/ 0 w 4"/>
                      <a:gd name="T1" fmla="*/ 0 h 2"/>
                      <a:gd name="T2" fmla="*/ 3 w 4"/>
                      <a:gd name="T3" fmla="*/ 2 h 2"/>
                      <a:gd name="T4" fmla="*/ 4 w 4"/>
                      <a:gd name="T5" fmla="*/ 2 h 2"/>
                      <a:gd name="T6" fmla="*/ 0 60000 65536"/>
                      <a:gd name="T7" fmla="*/ 0 60000 65536"/>
                      <a:gd name="T8" fmla="*/ 0 60000 65536"/>
                      <a:gd name="T9" fmla="*/ 0 w 4"/>
                      <a:gd name="T10" fmla="*/ 0 h 2"/>
                      <a:gd name="T11" fmla="*/ 4 w 4"/>
                      <a:gd name="T12" fmla="*/ 2 h 2"/>
                    </a:gdLst>
                    <a:ahLst/>
                    <a:cxnLst>
                      <a:cxn ang="T6">
                        <a:pos x="T0" y="T1"/>
                      </a:cxn>
                      <a:cxn ang="T7">
                        <a:pos x="T2" y="T3"/>
                      </a:cxn>
                      <a:cxn ang="T8">
                        <a:pos x="T4" y="T5"/>
                      </a:cxn>
                    </a:cxnLst>
                    <a:rect l="T9" t="T10" r="T11" b="T12"/>
                    <a:pathLst>
                      <a:path w="4" h="2">
                        <a:moveTo>
                          <a:pt x="0" y="0"/>
                        </a:moveTo>
                        <a:lnTo>
                          <a:pt x="3" y="2"/>
                        </a:lnTo>
                        <a:lnTo>
                          <a:pt x="4" y="2"/>
                        </a:lnTo>
                      </a:path>
                    </a:pathLst>
                  </a:custGeom>
                  <a:noFill/>
                  <a:ln w="6350">
                    <a:solidFill>
                      <a:srgbClr val="0C0CFF"/>
                    </a:solidFill>
                    <a:prstDash val="solid"/>
                    <a:round/>
                    <a:headEnd/>
                    <a:tailEnd/>
                  </a:ln>
                </p:spPr>
                <p:txBody>
                  <a:bodyPr/>
                  <a:lstStyle/>
                  <a:p>
                    <a:endParaRPr lang="en-US"/>
                  </a:p>
                </p:txBody>
              </p:sp>
              <p:sp>
                <p:nvSpPr>
                  <p:cNvPr id="1053" name="Freeform 6969"/>
                  <p:cNvSpPr>
                    <a:spLocks/>
                  </p:cNvSpPr>
                  <p:nvPr/>
                </p:nvSpPr>
                <p:spPr bwMode="auto">
                  <a:xfrm>
                    <a:off x="4277" y="3611"/>
                    <a:ext cx="1" cy="1"/>
                  </a:xfrm>
                  <a:custGeom>
                    <a:avLst/>
                    <a:gdLst>
                      <a:gd name="T0" fmla="*/ 0 w 3"/>
                      <a:gd name="T1" fmla="*/ 0 h 3"/>
                      <a:gd name="T2" fmla="*/ 2 w 3"/>
                      <a:gd name="T3" fmla="*/ 3 h 3"/>
                      <a:gd name="T4" fmla="*/ 3 w 3"/>
                      <a:gd name="T5" fmla="*/ 3 h 3"/>
                      <a:gd name="T6" fmla="*/ 0 60000 65536"/>
                      <a:gd name="T7" fmla="*/ 0 60000 65536"/>
                      <a:gd name="T8" fmla="*/ 0 60000 65536"/>
                      <a:gd name="T9" fmla="*/ 0 w 3"/>
                      <a:gd name="T10" fmla="*/ 0 h 3"/>
                      <a:gd name="T11" fmla="*/ 3 w 3"/>
                      <a:gd name="T12" fmla="*/ 3 h 3"/>
                    </a:gdLst>
                    <a:ahLst/>
                    <a:cxnLst>
                      <a:cxn ang="T6">
                        <a:pos x="T0" y="T1"/>
                      </a:cxn>
                      <a:cxn ang="T7">
                        <a:pos x="T2" y="T3"/>
                      </a:cxn>
                      <a:cxn ang="T8">
                        <a:pos x="T4" y="T5"/>
                      </a:cxn>
                    </a:cxnLst>
                    <a:rect l="T9" t="T10" r="T11" b="T12"/>
                    <a:pathLst>
                      <a:path w="3" h="3">
                        <a:moveTo>
                          <a:pt x="0" y="0"/>
                        </a:moveTo>
                        <a:lnTo>
                          <a:pt x="2" y="3"/>
                        </a:lnTo>
                        <a:lnTo>
                          <a:pt x="3" y="3"/>
                        </a:lnTo>
                      </a:path>
                    </a:pathLst>
                  </a:custGeom>
                  <a:noFill/>
                  <a:ln w="6350">
                    <a:solidFill>
                      <a:srgbClr val="0C0CFF"/>
                    </a:solidFill>
                    <a:prstDash val="solid"/>
                    <a:round/>
                    <a:headEnd/>
                    <a:tailEnd/>
                  </a:ln>
                </p:spPr>
                <p:txBody>
                  <a:bodyPr/>
                  <a:lstStyle/>
                  <a:p>
                    <a:endParaRPr lang="en-US"/>
                  </a:p>
                </p:txBody>
              </p:sp>
              <p:sp>
                <p:nvSpPr>
                  <p:cNvPr id="1054" name="Freeform 6970"/>
                  <p:cNvSpPr>
                    <a:spLocks/>
                  </p:cNvSpPr>
                  <p:nvPr/>
                </p:nvSpPr>
                <p:spPr bwMode="auto">
                  <a:xfrm>
                    <a:off x="4277" y="3612"/>
                    <a:ext cx="1" cy="1"/>
                  </a:xfrm>
                  <a:custGeom>
                    <a:avLst/>
                    <a:gdLst>
                      <a:gd name="T0" fmla="*/ 0 w 4"/>
                      <a:gd name="T1" fmla="*/ 0 h 3"/>
                      <a:gd name="T2" fmla="*/ 3 w 4"/>
                      <a:gd name="T3" fmla="*/ 3 h 3"/>
                      <a:gd name="T4" fmla="*/ 4 w 4"/>
                      <a:gd name="T5" fmla="*/ 3 h 3"/>
                      <a:gd name="T6" fmla="*/ 0 60000 65536"/>
                      <a:gd name="T7" fmla="*/ 0 60000 65536"/>
                      <a:gd name="T8" fmla="*/ 0 60000 65536"/>
                      <a:gd name="T9" fmla="*/ 0 w 4"/>
                      <a:gd name="T10" fmla="*/ 0 h 3"/>
                      <a:gd name="T11" fmla="*/ 4 w 4"/>
                      <a:gd name="T12" fmla="*/ 3 h 3"/>
                    </a:gdLst>
                    <a:ahLst/>
                    <a:cxnLst>
                      <a:cxn ang="T6">
                        <a:pos x="T0" y="T1"/>
                      </a:cxn>
                      <a:cxn ang="T7">
                        <a:pos x="T2" y="T3"/>
                      </a:cxn>
                      <a:cxn ang="T8">
                        <a:pos x="T4" y="T5"/>
                      </a:cxn>
                    </a:cxnLst>
                    <a:rect l="T9" t="T10" r="T11" b="T12"/>
                    <a:pathLst>
                      <a:path w="4" h="3">
                        <a:moveTo>
                          <a:pt x="0" y="0"/>
                        </a:moveTo>
                        <a:lnTo>
                          <a:pt x="3" y="3"/>
                        </a:lnTo>
                        <a:lnTo>
                          <a:pt x="4" y="3"/>
                        </a:lnTo>
                      </a:path>
                    </a:pathLst>
                  </a:custGeom>
                  <a:noFill/>
                  <a:ln w="6350">
                    <a:solidFill>
                      <a:srgbClr val="0C0CFF"/>
                    </a:solidFill>
                    <a:prstDash val="solid"/>
                    <a:round/>
                    <a:headEnd/>
                    <a:tailEnd/>
                  </a:ln>
                </p:spPr>
                <p:txBody>
                  <a:bodyPr/>
                  <a:lstStyle/>
                  <a:p>
                    <a:endParaRPr lang="en-US"/>
                  </a:p>
                </p:txBody>
              </p:sp>
              <p:sp>
                <p:nvSpPr>
                  <p:cNvPr id="1055" name="Freeform 6971"/>
                  <p:cNvSpPr>
                    <a:spLocks/>
                  </p:cNvSpPr>
                  <p:nvPr/>
                </p:nvSpPr>
                <p:spPr bwMode="auto">
                  <a:xfrm>
                    <a:off x="4278" y="3612"/>
                    <a:ext cx="1" cy="1"/>
                  </a:xfrm>
                  <a:custGeom>
                    <a:avLst/>
                    <a:gdLst>
                      <a:gd name="T0" fmla="*/ 0 w 3"/>
                      <a:gd name="T1" fmla="*/ 0 h 2"/>
                      <a:gd name="T2" fmla="*/ 2 w 3"/>
                      <a:gd name="T3" fmla="*/ 2 h 2"/>
                      <a:gd name="T4" fmla="*/ 3 w 3"/>
                      <a:gd name="T5" fmla="*/ 2 h 2"/>
                      <a:gd name="T6" fmla="*/ 0 60000 65536"/>
                      <a:gd name="T7" fmla="*/ 0 60000 65536"/>
                      <a:gd name="T8" fmla="*/ 0 60000 65536"/>
                      <a:gd name="T9" fmla="*/ 0 w 3"/>
                      <a:gd name="T10" fmla="*/ 0 h 2"/>
                      <a:gd name="T11" fmla="*/ 3 w 3"/>
                      <a:gd name="T12" fmla="*/ 2 h 2"/>
                    </a:gdLst>
                    <a:ahLst/>
                    <a:cxnLst>
                      <a:cxn ang="T6">
                        <a:pos x="T0" y="T1"/>
                      </a:cxn>
                      <a:cxn ang="T7">
                        <a:pos x="T2" y="T3"/>
                      </a:cxn>
                      <a:cxn ang="T8">
                        <a:pos x="T4" y="T5"/>
                      </a:cxn>
                    </a:cxnLst>
                    <a:rect l="T9" t="T10" r="T11" b="T12"/>
                    <a:pathLst>
                      <a:path w="3" h="2">
                        <a:moveTo>
                          <a:pt x="0" y="0"/>
                        </a:moveTo>
                        <a:lnTo>
                          <a:pt x="2" y="2"/>
                        </a:lnTo>
                        <a:lnTo>
                          <a:pt x="3" y="2"/>
                        </a:lnTo>
                      </a:path>
                    </a:pathLst>
                  </a:custGeom>
                  <a:noFill/>
                  <a:ln w="6350">
                    <a:solidFill>
                      <a:srgbClr val="0C0CFF"/>
                    </a:solidFill>
                    <a:prstDash val="solid"/>
                    <a:round/>
                    <a:headEnd/>
                    <a:tailEnd/>
                  </a:ln>
                </p:spPr>
                <p:txBody>
                  <a:bodyPr/>
                  <a:lstStyle/>
                  <a:p>
                    <a:endParaRPr lang="en-US"/>
                  </a:p>
                </p:txBody>
              </p:sp>
              <p:sp>
                <p:nvSpPr>
                  <p:cNvPr id="1056" name="Freeform 6972"/>
                  <p:cNvSpPr>
                    <a:spLocks/>
                  </p:cNvSpPr>
                  <p:nvPr/>
                </p:nvSpPr>
                <p:spPr bwMode="auto">
                  <a:xfrm>
                    <a:off x="4278" y="3613"/>
                    <a:ext cx="1" cy="1"/>
                  </a:xfrm>
                  <a:custGeom>
                    <a:avLst/>
                    <a:gdLst>
                      <a:gd name="T0" fmla="*/ 0 w 4"/>
                      <a:gd name="T1" fmla="*/ 0 h 2"/>
                      <a:gd name="T2" fmla="*/ 3 w 4"/>
                      <a:gd name="T3" fmla="*/ 2 h 2"/>
                      <a:gd name="T4" fmla="*/ 4 w 4"/>
                      <a:gd name="T5" fmla="*/ 2 h 2"/>
                      <a:gd name="T6" fmla="*/ 0 60000 65536"/>
                      <a:gd name="T7" fmla="*/ 0 60000 65536"/>
                      <a:gd name="T8" fmla="*/ 0 60000 65536"/>
                      <a:gd name="T9" fmla="*/ 0 w 4"/>
                      <a:gd name="T10" fmla="*/ 0 h 2"/>
                      <a:gd name="T11" fmla="*/ 4 w 4"/>
                      <a:gd name="T12" fmla="*/ 2 h 2"/>
                    </a:gdLst>
                    <a:ahLst/>
                    <a:cxnLst>
                      <a:cxn ang="T6">
                        <a:pos x="T0" y="T1"/>
                      </a:cxn>
                      <a:cxn ang="T7">
                        <a:pos x="T2" y="T3"/>
                      </a:cxn>
                      <a:cxn ang="T8">
                        <a:pos x="T4" y="T5"/>
                      </a:cxn>
                    </a:cxnLst>
                    <a:rect l="T9" t="T10" r="T11" b="T12"/>
                    <a:pathLst>
                      <a:path w="4" h="2">
                        <a:moveTo>
                          <a:pt x="0" y="0"/>
                        </a:moveTo>
                        <a:lnTo>
                          <a:pt x="3" y="2"/>
                        </a:lnTo>
                        <a:lnTo>
                          <a:pt x="4" y="2"/>
                        </a:lnTo>
                      </a:path>
                    </a:pathLst>
                  </a:custGeom>
                  <a:noFill/>
                  <a:ln w="6350">
                    <a:solidFill>
                      <a:srgbClr val="0C0CFF"/>
                    </a:solidFill>
                    <a:prstDash val="solid"/>
                    <a:round/>
                    <a:headEnd/>
                    <a:tailEnd/>
                  </a:ln>
                </p:spPr>
                <p:txBody>
                  <a:bodyPr/>
                  <a:lstStyle/>
                  <a:p>
                    <a:endParaRPr lang="en-US"/>
                  </a:p>
                </p:txBody>
              </p:sp>
              <p:sp>
                <p:nvSpPr>
                  <p:cNvPr id="1057" name="Freeform 6973"/>
                  <p:cNvSpPr>
                    <a:spLocks/>
                  </p:cNvSpPr>
                  <p:nvPr/>
                </p:nvSpPr>
                <p:spPr bwMode="auto">
                  <a:xfrm>
                    <a:off x="4279" y="3613"/>
                    <a:ext cx="1" cy="1"/>
                  </a:xfrm>
                  <a:custGeom>
                    <a:avLst/>
                    <a:gdLst>
                      <a:gd name="T0" fmla="*/ 0 w 3"/>
                      <a:gd name="T1" fmla="*/ 0 h 4"/>
                      <a:gd name="T2" fmla="*/ 2 w 3"/>
                      <a:gd name="T3" fmla="*/ 4 h 4"/>
                      <a:gd name="T4" fmla="*/ 3 w 3"/>
                      <a:gd name="T5" fmla="*/ 4 h 4"/>
                      <a:gd name="T6" fmla="*/ 0 60000 65536"/>
                      <a:gd name="T7" fmla="*/ 0 60000 65536"/>
                      <a:gd name="T8" fmla="*/ 0 60000 65536"/>
                      <a:gd name="T9" fmla="*/ 0 w 3"/>
                      <a:gd name="T10" fmla="*/ 0 h 4"/>
                      <a:gd name="T11" fmla="*/ 3 w 3"/>
                      <a:gd name="T12" fmla="*/ 4 h 4"/>
                    </a:gdLst>
                    <a:ahLst/>
                    <a:cxnLst>
                      <a:cxn ang="T6">
                        <a:pos x="T0" y="T1"/>
                      </a:cxn>
                      <a:cxn ang="T7">
                        <a:pos x="T2" y="T3"/>
                      </a:cxn>
                      <a:cxn ang="T8">
                        <a:pos x="T4" y="T5"/>
                      </a:cxn>
                    </a:cxnLst>
                    <a:rect l="T9" t="T10" r="T11" b="T12"/>
                    <a:pathLst>
                      <a:path w="3" h="4">
                        <a:moveTo>
                          <a:pt x="0" y="0"/>
                        </a:moveTo>
                        <a:lnTo>
                          <a:pt x="2" y="4"/>
                        </a:lnTo>
                        <a:lnTo>
                          <a:pt x="3" y="4"/>
                        </a:lnTo>
                      </a:path>
                    </a:pathLst>
                  </a:custGeom>
                  <a:noFill/>
                  <a:ln w="6350">
                    <a:solidFill>
                      <a:srgbClr val="0C0CFF"/>
                    </a:solidFill>
                    <a:prstDash val="solid"/>
                    <a:round/>
                    <a:headEnd/>
                    <a:tailEnd/>
                  </a:ln>
                </p:spPr>
                <p:txBody>
                  <a:bodyPr/>
                  <a:lstStyle/>
                  <a:p>
                    <a:endParaRPr lang="en-US"/>
                  </a:p>
                </p:txBody>
              </p:sp>
              <p:sp>
                <p:nvSpPr>
                  <p:cNvPr id="1058" name="Freeform 6974"/>
                  <p:cNvSpPr>
                    <a:spLocks/>
                  </p:cNvSpPr>
                  <p:nvPr/>
                </p:nvSpPr>
                <p:spPr bwMode="auto">
                  <a:xfrm>
                    <a:off x="4279" y="3614"/>
                    <a:ext cx="1" cy="1"/>
                  </a:xfrm>
                  <a:custGeom>
                    <a:avLst/>
                    <a:gdLst>
                      <a:gd name="T0" fmla="*/ 0 w 4"/>
                      <a:gd name="T1" fmla="*/ 0 h 3"/>
                      <a:gd name="T2" fmla="*/ 3 w 4"/>
                      <a:gd name="T3" fmla="*/ 3 h 3"/>
                      <a:gd name="T4" fmla="*/ 4 w 4"/>
                      <a:gd name="T5" fmla="*/ 3 h 3"/>
                      <a:gd name="T6" fmla="*/ 0 60000 65536"/>
                      <a:gd name="T7" fmla="*/ 0 60000 65536"/>
                      <a:gd name="T8" fmla="*/ 0 60000 65536"/>
                      <a:gd name="T9" fmla="*/ 0 w 4"/>
                      <a:gd name="T10" fmla="*/ 0 h 3"/>
                      <a:gd name="T11" fmla="*/ 4 w 4"/>
                      <a:gd name="T12" fmla="*/ 3 h 3"/>
                    </a:gdLst>
                    <a:ahLst/>
                    <a:cxnLst>
                      <a:cxn ang="T6">
                        <a:pos x="T0" y="T1"/>
                      </a:cxn>
                      <a:cxn ang="T7">
                        <a:pos x="T2" y="T3"/>
                      </a:cxn>
                      <a:cxn ang="T8">
                        <a:pos x="T4" y="T5"/>
                      </a:cxn>
                    </a:cxnLst>
                    <a:rect l="T9" t="T10" r="T11" b="T12"/>
                    <a:pathLst>
                      <a:path w="4" h="3">
                        <a:moveTo>
                          <a:pt x="0" y="0"/>
                        </a:moveTo>
                        <a:lnTo>
                          <a:pt x="3" y="3"/>
                        </a:lnTo>
                        <a:lnTo>
                          <a:pt x="4" y="3"/>
                        </a:lnTo>
                      </a:path>
                    </a:pathLst>
                  </a:custGeom>
                  <a:noFill/>
                  <a:ln w="6350">
                    <a:solidFill>
                      <a:srgbClr val="0C0CFF"/>
                    </a:solidFill>
                    <a:prstDash val="solid"/>
                    <a:round/>
                    <a:headEnd/>
                    <a:tailEnd/>
                  </a:ln>
                </p:spPr>
                <p:txBody>
                  <a:bodyPr/>
                  <a:lstStyle/>
                  <a:p>
                    <a:endParaRPr lang="en-US"/>
                  </a:p>
                </p:txBody>
              </p:sp>
              <p:sp>
                <p:nvSpPr>
                  <p:cNvPr id="1059" name="Freeform 6975"/>
                  <p:cNvSpPr>
                    <a:spLocks/>
                  </p:cNvSpPr>
                  <p:nvPr/>
                </p:nvSpPr>
                <p:spPr bwMode="auto">
                  <a:xfrm>
                    <a:off x="4280" y="3614"/>
                    <a:ext cx="1" cy="1"/>
                  </a:xfrm>
                  <a:custGeom>
                    <a:avLst/>
                    <a:gdLst>
                      <a:gd name="T0" fmla="*/ 0 w 3"/>
                      <a:gd name="T1" fmla="*/ 0 h 3"/>
                      <a:gd name="T2" fmla="*/ 2 w 3"/>
                      <a:gd name="T3" fmla="*/ 3 h 3"/>
                      <a:gd name="T4" fmla="*/ 3 w 3"/>
                      <a:gd name="T5" fmla="*/ 3 h 3"/>
                      <a:gd name="T6" fmla="*/ 0 60000 65536"/>
                      <a:gd name="T7" fmla="*/ 0 60000 65536"/>
                      <a:gd name="T8" fmla="*/ 0 60000 65536"/>
                      <a:gd name="T9" fmla="*/ 0 w 3"/>
                      <a:gd name="T10" fmla="*/ 0 h 3"/>
                      <a:gd name="T11" fmla="*/ 3 w 3"/>
                      <a:gd name="T12" fmla="*/ 3 h 3"/>
                    </a:gdLst>
                    <a:ahLst/>
                    <a:cxnLst>
                      <a:cxn ang="T6">
                        <a:pos x="T0" y="T1"/>
                      </a:cxn>
                      <a:cxn ang="T7">
                        <a:pos x="T2" y="T3"/>
                      </a:cxn>
                      <a:cxn ang="T8">
                        <a:pos x="T4" y="T5"/>
                      </a:cxn>
                    </a:cxnLst>
                    <a:rect l="T9" t="T10" r="T11" b="T12"/>
                    <a:pathLst>
                      <a:path w="3" h="3">
                        <a:moveTo>
                          <a:pt x="0" y="0"/>
                        </a:moveTo>
                        <a:lnTo>
                          <a:pt x="2" y="3"/>
                        </a:lnTo>
                        <a:lnTo>
                          <a:pt x="3" y="3"/>
                        </a:lnTo>
                      </a:path>
                    </a:pathLst>
                  </a:custGeom>
                  <a:noFill/>
                  <a:ln w="6350">
                    <a:solidFill>
                      <a:srgbClr val="0C0CFF"/>
                    </a:solidFill>
                    <a:prstDash val="solid"/>
                    <a:round/>
                    <a:headEnd/>
                    <a:tailEnd/>
                  </a:ln>
                </p:spPr>
                <p:txBody>
                  <a:bodyPr/>
                  <a:lstStyle/>
                  <a:p>
                    <a:endParaRPr lang="en-US"/>
                  </a:p>
                </p:txBody>
              </p:sp>
              <p:sp>
                <p:nvSpPr>
                  <p:cNvPr id="1060" name="Freeform 6976"/>
                  <p:cNvSpPr>
                    <a:spLocks/>
                  </p:cNvSpPr>
                  <p:nvPr/>
                </p:nvSpPr>
                <p:spPr bwMode="auto">
                  <a:xfrm>
                    <a:off x="4280" y="3615"/>
                    <a:ext cx="1" cy="1"/>
                  </a:xfrm>
                  <a:custGeom>
                    <a:avLst/>
                    <a:gdLst>
                      <a:gd name="T0" fmla="*/ 0 w 4"/>
                      <a:gd name="T1" fmla="*/ 0 h 3"/>
                      <a:gd name="T2" fmla="*/ 3 w 4"/>
                      <a:gd name="T3" fmla="*/ 3 h 3"/>
                      <a:gd name="T4" fmla="*/ 4 w 4"/>
                      <a:gd name="T5" fmla="*/ 3 h 3"/>
                      <a:gd name="T6" fmla="*/ 0 60000 65536"/>
                      <a:gd name="T7" fmla="*/ 0 60000 65536"/>
                      <a:gd name="T8" fmla="*/ 0 60000 65536"/>
                      <a:gd name="T9" fmla="*/ 0 w 4"/>
                      <a:gd name="T10" fmla="*/ 0 h 3"/>
                      <a:gd name="T11" fmla="*/ 4 w 4"/>
                      <a:gd name="T12" fmla="*/ 3 h 3"/>
                    </a:gdLst>
                    <a:ahLst/>
                    <a:cxnLst>
                      <a:cxn ang="T6">
                        <a:pos x="T0" y="T1"/>
                      </a:cxn>
                      <a:cxn ang="T7">
                        <a:pos x="T2" y="T3"/>
                      </a:cxn>
                      <a:cxn ang="T8">
                        <a:pos x="T4" y="T5"/>
                      </a:cxn>
                    </a:cxnLst>
                    <a:rect l="T9" t="T10" r="T11" b="T12"/>
                    <a:pathLst>
                      <a:path w="4" h="3">
                        <a:moveTo>
                          <a:pt x="0" y="0"/>
                        </a:moveTo>
                        <a:lnTo>
                          <a:pt x="3" y="3"/>
                        </a:lnTo>
                        <a:lnTo>
                          <a:pt x="4" y="3"/>
                        </a:lnTo>
                      </a:path>
                    </a:pathLst>
                  </a:custGeom>
                  <a:noFill/>
                  <a:ln w="6350">
                    <a:solidFill>
                      <a:srgbClr val="0C0CFF"/>
                    </a:solidFill>
                    <a:prstDash val="solid"/>
                    <a:round/>
                    <a:headEnd/>
                    <a:tailEnd/>
                  </a:ln>
                </p:spPr>
                <p:txBody>
                  <a:bodyPr/>
                  <a:lstStyle/>
                  <a:p>
                    <a:endParaRPr lang="en-US"/>
                  </a:p>
                </p:txBody>
              </p:sp>
              <p:sp>
                <p:nvSpPr>
                  <p:cNvPr id="1061" name="Freeform 6977"/>
                  <p:cNvSpPr>
                    <a:spLocks/>
                  </p:cNvSpPr>
                  <p:nvPr/>
                </p:nvSpPr>
                <p:spPr bwMode="auto">
                  <a:xfrm>
                    <a:off x="4281" y="3616"/>
                    <a:ext cx="1" cy="1"/>
                  </a:xfrm>
                  <a:custGeom>
                    <a:avLst/>
                    <a:gdLst>
                      <a:gd name="T0" fmla="*/ 0 w 3"/>
                      <a:gd name="T1" fmla="*/ 0 h 3"/>
                      <a:gd name="T2" fmla="*/ 2 w 3"/>
                      <a:gd name="T3" fmla="*/ 3 h 3"/>
                      <a:gd name="T4" fmla="*/ 3 w 3"/>
                      <a:gd name="T5" fmla="*/ 3 h 3"/>
                      <a:gd name="T6" fmla="*/ 0 60000 65536"/>
                      <a:gd name="T7" fmla="*/ 0 60000 65536"/>
                      <a:gd name="T8" fmla="*/ 0 60000 65536"/>
                      <a:gd name="T9" fmla="*/ 0 w 3"/>
                      <a:gd name="T10" fmla="*/ 0 h 3"/>
                      <a:gd name="T11" fmla="*/ 3 w 3"/>
                      <a:gd name="T12" fmla="*/ 3 h 3"/>
                    </a:gdLst>
                    <a:ahLst/>
                    <a:cxnLst>
                      <a:cxn ang="T6">
                        <a:pos x="T0" y="T1"/>
                      </a:cxn>
                      <a:cxn ang="T7">
                        <a:pos x="T2" y="T3"/>
                      </a:cxn>
                      <a:cxn ang="T8">
                        <a:pos x="T4" y="T5"/>
                      </a:cxn>
                    </a:cxnLst>
                    <a:rect l="T9" t="T10" r="T11" b="T12"/>
                    <a:pathLst>
                      <a:path w="3" h="3">
                        <a:moveTo>
                          <a:pt x="0" y="0"/>
                        </a:moveTo>
                        <a:lnTo>
                          <a:pt x="2" y="3"/>
                        </a:lnTo>
                        <a:lnTo>
                          <a:pt x="3" y="3"/>
                        </a:lnTo>
                      </a:path>
                    </a:pathLst>
                  </a:custGeom>
                  <a:noFill/>
                  <a:ln w="6350">
                    <a:solidFill>
                      <a:srgbClr val="0C0CFF"/>
                    </a:solidFill>
                    <a:prstDash val="solid"/>
                    <a:round/>
                    <a:headEnd/>
                    <a:tailEnd/>
                  </a:ln>
                </p:spPr>
                <p:txBody>
                  <a:bodyPr/>
                  <a:lstStyle/>
                  <a:p>
                    <a:endParaRPr lang="en-US"/>
                  </a:p>
                </p:txBody>
              </p:sp>
              <p:sp>
                <p:nvSpPr>
                  <p:cNvPr id="1062" name="Freeform 6978"/>
                  <p:cNvSpPr>
                    <a:spLocks/>
                  </p:cNvSpPr>
                  <p:nvPr/>
                </p:nvSpPr>
                <p:spPr bwMode="auto">
                  <a:xfrm>
                    <a:off x="4281" y="3616"/>
                    <a:ext cx="1" cy="1"/>
                  </a:xfrm>
                  <a:custGeom>
                    <a:avLst/>
                    <a:gdLst>
                      <a:gd name="T0" fmla="*/ 0 w 4"/>
                      <a:gd name="T1" fmla="*/ 0 h 4"/>
                      <a:gd name="T2" fmla="*/ 3 w 4"/>
                      <a:gd name="T3" fmla="*/ 4 h 4"/>
                      <a:gd name="T4" fmla="*/ 4 w 4"/>
                      <a:gd name="T5" fmla="*/ 4 h 4"/>
                      <a:gd name="T6" fmla="*/ 0 60000 65536"/>
                      <a:gd name="T7" fmla="*/ 0 60000 65536"/>
                      <a:gd name="T8" fmla="*/ 0 60000 65536"/>
                      <a:gd name="T9" fmla="*/ 0 w 4"/>
                      <a:gd name="T10" fmla="*/ 0 h 4"/>
                      <a:gd name="T11" fmla="*/ 4 w 4"/>
                      <a:gd name="T12" fmla="*/ 4 h 4"/>
                    </a:gdLst>
                    <a:ahLst/>
                    <a:cxnLst>
                      <a:cxn ang="T6">
                        <a:pos x="T0" y="T1"/>
                      </a:cxn>
                      <a:cxn ang="T7">
                        <a:pos x="T2" y="T3"/>
                      </a:cxn>
                      <a:cxn ang="T8">
                        <a:pos x="T4" y="T5"/>
                      </a:cxn>
                    </a:cxnLst>
                    <a:rect l="T9" t="T10" r="T11" b="T12"/>
                    <a:pathLst>
                      <a:path w="4" h="4">
                        <a:moveTo>
                          <a:pt x="0" y="0"/>
                        </a:moveTo>
                        <a:lnTo>
                          <a:pt x="3" y="4"/>
                        </a:lnTo>
                        <a:lnTo>
                          <a:pt x="4" y="4"/>
                        </a:lnTo>
                      </a:path>
                    </a:pathLst>
                  </a:custGeom>
                  <a:noFill/>
                  <a:ln w="6350">
                    <a:solidFill>
                      <a:srgbClr val="0C0CFF"/>
                    </a:solidFill>
                    <a:prstDash val="solid"/>
                    <a:round/>
                    <a:headEnd/>
                    <a:tailEnd/>
                  </a:ln>
                </p:spPr>
                <p:txBody>
                  <a:bodyPr/>
                  <a:lstStyle/>
                  <a:p>
                    <a:endParaRPr lang="en-US"/>
                  </a:p>
                </p:txBody>
              </p:sp>
              <p:sp>
                <p:nvSpPr>
                  <p:cNvPr id="1063" name="Freeform 6979"/>
                  <p:cNvSpPr>
                    <a:spLocks/>
                  </p:cNvSpPr>
                  <p:nvPr/>
                </p:nvSpPr>
                <p:spPr bwMode="auto">
                  <a:xfrm>
                    <a:off x="4282" y="3617"/>
                    <a:ext cx="1" cy="1"/>
                  </a:xfrm>
                  <a:custGeom>
                    <a:avLst/>
                    <a:gdLst>
                      <a:gd name="T0" fmla="*/ 0 w 3"/>
                      <a:gd name="T1" fmla="*/ 0 h 4"/>
                      <a:gd name="T2" fmla="*/ 2 w 3"/>
                      <a:gd name="T3" fmla="*/ 4 h 4"/>
                      <a:gd name="T4" fmla="*/ 3 w 3"/>
                      <a:gd name="T5" fmla="*/ 4 h 4"/>
                      <a:gd name="T6" fmla="*/ 0 60000 65536"/>
                      <a:gd name="T7" fmla="*/ 0 60000 65536"/>
                      <a:gd name="T8" fmla="*/ 0 60000 65536"/>
                      <a:gd name="T9" fmla="*/ 0 w 3"/>
                      <a:gd name="T10" fmla="*/ 0 h 4"/>
                      <a:gd name="T11" fmla="*/ 3 w 3"/>
                      <a:gd name="T12" fmla="*/ 4 h 4"/>
                    </a:gdLst>
                    <a:ahLst/>
                    <a:cxnLst>
                      <a:cxn ang="T6">
                        <a:pos x="T0" y="T1"/>
                      </a:cxn>
                      <a:cxn ang="T7">
                        <a:pos x="T2" y="T3"/>
                      </a:cxn>
                      <a:cxn ang="T8">
                        <a:pos x="T4" y="T5"/>
                      </a:cxn>
                    </a:cxnLst>
                    <a:rect l="T9" t="T10" r="T11" b="T12"/>
                    <a:pathLst>
                      <a:path w="3" h="4">
                        <a:moveTo>
                          <a:pt x="0" y="0"/>
                        </a:moveTo>
                        <a:lnTo>
                          <a:pt x="2" y="4"/>
                        </a:lnTo>
                        <a:lnTo>
                          <a:pt x="3" y="4"/>
                        </a:lnTo>
                      </a:path>
                    </a:pathLst>
                  </a:custGeom>
                  <a:noFill/>
                  <a:ln w="6350">
                    <a:solidFill>
                      <a:srgbClr val="0C0CFF"/>
                    </a:solidFill>
                    <a:prstDash val="solid"/>
                    <a:round/>
                    <a:headEnd/>
                    <a:tailEnd/>
                  </a:ln>
                </p:spPr>
                <p:txBody>
                  <a:bodyPr/>
                  <a:lstStyle/>
                  <a:p>
                    <a:endParaRPr lang="en-US"/>
                  </a:p>
                </p:txBody>
              </p:sp>
              <p:sp>
                <p:nvSpPr>
                  <p:cNvPr id="1064" name="Freeform 6980"/>
                  <p:cNvSpPr>
                    <a:spLocks/>
                  </p:cNvSpPr>
                  <p:nvPr/>
                </p:nvSpPr>
                <p:spPr bwMode="auto">
                  <a:xfrm>
                    <a:off x="4282" y="3618"/>
                    <a:ext cx="1" cy="1"/>
                  </a:xfrm>
                  <a:custGeom>
                    <a:avLst/>
                    <a:gdLst>
                      <a:gd name="T0" fmla="*/ 0 w 3"/>
                      <a:gd name="T1" fmla="*/ 0 h 3"/>
                      <a:gd name="T2" fmla="*/ 2 w 3"/>
                      <a:gd name="T3" fmla="*/ 3 h 3"/>
                      <a:gd name="T4" fmla="*/ 3 w 3"/>
                      <a:gd name="T5" fmla="*/ 3 h 3"/>
                      <a:gd name="T6" fmla="*/ 0 60000 65536"/>
                      <a:gd name="T7" fmla="*/ 0 60000 65536"/>
                      <a:gd name="T8" fmla="*/ 0 60000 65536"/>
                      <a:gd name="T9" fmla="*/ 0 w 3"/>
                      <a:gd name="T10" fmla="*/ 0 h 3"/>
                      <a:gd name="T11" fmla="*/ 3 w 3"/>
                      <a:gd name="T12" fmla="*/ 3 h 3"/>
                    </a:gdLst>
                    <a:ahLst/>
                    <a:cxnLst>
                      <a:cxn ang="T6">
                        <a:pos x="T0" y="T1"/>
                      </a:cxn>
                      <a:cxn ang="T7">
                        <a:pos x="T2" y="T3"/>
                      </a:cxn>
                      <a:cxn ang="T8">
                        <a:pos x="T4" y="T5"/>
                      </a:cxn>
                    </a:cxnLst>
                    <a:rect l="T9" t="T10" r="T11" b="T12"/>
                    <a:pathLst>
                      <a:path w="3" h="3">
                        <a:moveTo>
                          <a:pt x="0" y="0"/>
                        </a:moveTo>
                        <a:lnTo>
                          <a:pt x="2" y="3"/>
                        </a:lnTo>
                        <a:lnTo>
                          <a:pt x="3" y="3"/>
                        </a:lnTo>
                      </a:path>
                    </a:pathLst>
                  </a:custGeom>
                  <a:noFill/>
                  <a:ln w="6350">
                    <a:solidFill>
                      <a:srgbClr val="0C0CFF"/>
                    </a:solidFill>
                    <a:prstDash val="solid"/>
                    <a:round/>
                    <a:headEnd/>
                    <a:tailEnd/>
                  </a:ln>
                </p:spPr>
                <p:txBody>
                  <a:bodyPr/>
                  <a:lstStyle/>
                  <a:p>
                    <a:endParaRPr lang="en-US"/>
                  </a:p>
                </p:txBody>
              </p:sp>
              <p:sp>
                <p:nvSpPr>
                  <p:cNvPr id="1065" name="Freeform 6981"/>
                  <p:cNvSpPr>
                    <a:spLocks/>
                  </p:cNvSpPr>
                  <p:nvPr/>
                </p:nvSpPr>
                <p:spPr bwMode="auto">
                  <a:xfrm>
                    <a:off x="4282" y="3618"/>
                    <a:ext cx="1" cy="1"/>
                  </a:xfrm>
                  <a:custGeom>
                    <a:avLst/>
                    <a:gdLst>
                      <a:gd name="T0" fmla="*/ 0 w 4"/>
                      <a:gd name="T1" fmla="*/ 0 h 4"/>
                      <a:gd name="T2" fmla="*/ 3 w 4"/>
                      <a:gd name="T3" fmla="*/ 4 h 4"/>
                      <a:gd name="T4" fmla="*/ 4 w 4"/>
                      <a:gd name="T5" fmla="*/ 4 h 4"/>
                      <a:gd name="T6" fmla="*/ 0 60000 65536"/>
                      <a:gd name="T7" fmla="*/ 0 60000 65536"/>
                      <a:gd name="T8" fmla="*/ 0 60000 65536"/>
                      <a:gd name="T9" fmla="*/ 0 w 4"/>
                      <a:gd name="T10" fmla="*/ 0 h 4"/>
                      <a:gd name="T11" fmla="*/ 4 w 4"/>
                      <a:gd name="T12" fmla="*/ 4 h 4"/>
                    </a:gdLst>
                    <a:ahLst/>
                    <a:cxnLst>
                      <a:cxn ang="T6">
                        <a:pos x="T0" y="T1"/>
                      </a:cxn>
                      <a:cxn ang="T7">
                        <a:pos x="T2" y="T3"/>
                      </a:cxn>
                      <a:cxn ang="T8">
                        <a:pos x="T4" y="T5"/>
                      </a:cxn>
                    </a:cxnLst>
                    <a:rect l="T9" t="T10" r="T11" b="T12"/>
                    <a:pathLst>
                      <a:path w="4" h="4">
                        <a:moveTo>
                          <a:pt x="0" y="0"/>
                        </a:moveTo>
                        <a:lnTo>
                          <a:pt x="3" y="4"/>
                        </a:lnTo>
                        <a:lnTo>
                          <a:pt x="4" y="4"/>
                        </a:lnTo>
                      </a:path>
                    </a:pathLst>
                  </a:custGeom>
                  <a:noFill/>
                  <a:ln w="6350">
                    <a:solidFill>
                      <a:srgbClr val="0C0CFF"/>
                    </a:solidFill>
                    <a:prstDash val="solid"/>
                    <a:round/>
                    <a:headEnd/>
                    <a:tailEnd/>
                  </a:ln>
                </p:spPr>
                <p:txBody>
                  <a:bodyPr/>
                  <a:lstStyle/>
                  <a:p>
                    <a:endParaRPr lang="en-US"/>
                  </a:p>
                </p:txBody>
              </p:sp>
              <p:sp>
                <p:nvSpPr>
                  <p:cNvPr id="1066" name="Freeform 6982"/>
                  <p:cNvSpPr>
                    <a:spLocks/>
                  </p:cNvSpPr>
                  <p:nvPr/>
                </p:nvSpPr>
                <p:spPr bwMode="auto">
                  <a:xfrm>
                    <a:off x="4283" y="3619"/>
                    <a:ext cx="1" cy="1"/>
                  </a:xfrm>
                  <a:custGeom>
                    <a:avLst/>
                    <a:gdLst>
                      <a:gd name="T0" fmla="*/ 0 w 3"/>
                      <a:gd name="T1" fmla="*/ 0 h 5"/>
                      <a:gd name="T2" fmla="*/ 2 w 3"/>
                      <a:gd name="T3" fmla="*/ 5 h 5"/>
                      <a:gd name="T4" fmla="*/ 3 w 3"/>
                      <a:gd name="T5" fmla="*/ 5 h 5"/>
                      <a:gd name="T6" fmla="*/ 0 60000 65536"/>
                      <a:gd name="T7" fmla="*/ 0 60000 65536"/>
                      <a:gd name="T8" fmla="*/ 0 60000 65536"/>
                      <a:gd name="T9" fmla="*/ 0 w 3"/>
                      <a:gd name="T10" fmla="*/ 0 h 5"/>
                      <a:gd name="T11" fmla="*/ 3 w 3"/>
                      <a:gd name="T12" fmla="*/ 5 h 5"/>
                    </a:gdLst>
                    <a:ahLst/>
                    <a:cxnLst>
                      <a:cxn ang="T6">
                        <a:pos x="T0" y="T1"/>
                      </a:cxn>
                      <a:cxn ang="T7">
                        <a:pos x="T2" y="T3"/>
                      </a:cxn>
                      <a:cxn ang="T8">
                        <a:pos x="T4" y="T5"/>
                      </a:cxn>
                    </a:cxnLst>
                    <a:rect l="T9" t="T10" r="T11" b="T12"/>
                    <a:pathLst>
                      <a:path w="3" h="5">
                        <a:moveTo>
                          <a:pt x="0" y="0"/>
                        </a:moveTo>
                        <a:lnTo>
                          <a:pt x="2" y="5"/>
                        </a:lnTo>
                        <a:lnTo>
                          <a:pt x="3" y="5"/>
                        </a:lnTo>
                      </a:path>
                    </a:pathLst>
                  </a:custGeom>
                  <a:noFill/>
                  <a:ln w="6350">
                    <a:solidFill>
                      <a:srgbClr val="0C0CFF"/>
                    </a:solidFill>
                    <a:prstDash val="solid"/>
                    <a:round/>
                    <a:headEnd/>
                    <a:tailEnd/>
                  </a:ln>
                </p:spPr>
                <p:txBody>
                  <a:bodyPr/>
                  <a:lstStyle/>
                  <a:p>
                    <a:endParaRPr lang="en-US"/>
                  </a:p>
                </p:txBody>
              </p:sp>
              <p:sp>
                <p:nvSpPr>
                  <p:cNvPr id="1067" name="Freeform 6983"/>
                  <p:cNvSpPr>
                    <a:spLocks/>
                  </p:cNvSpPr>
                  <p:nvPr/>
                </p:nvSpPr>
                <p:spPr bwMode="auto">
                  <a:xfrm>
                    <a:off x="4283" y="3620"/>
                    <a:ext cx="1" cy="1"/>
                  </a:xfrm>
                  <a:custGeom>
                    <a:avLst/>
                    <a:gdLst>
                      <a:gd name="T0" fmla="*/ 0 w 4"/>
                      <a:gd name="T1" fmla="*/ 0 h 6"/>
                      <a:gd name="T2" fmla="*/ 3 w 4"/>
                      <a:gd name="T3" fmla="*/ 6 h 6"/>
                      <a:gd name="T4" fmla="*/ 4 w 4"/>
                      <a:gd name="T5" fmla="*/ 6 h 6"/>
                      <a:gd name="T6" fmla="*/ 0 60000 65536"/>
                      <a:gd name="T7" fmla="*/ 0 60000 65536"/>
                      <a:gd name="T8" fmla="*/ 0 60000 65536"/>
                      <a:gd name="T9" fmla="*/ 0 w 4"/>
                      <a:gd name="T10" fmla="*/ 0 h 6"/>
                      <a:gd name="T11" fmla="*/ 4 w 4"/>
                      <a:gd name="T12" fmla="*/ 6 h 6"/>
                    </a:gdLst>
                    <a:ahLst/>
                    <a:cxnLst>
                      <a:cxn ang="T6">
                        <a:pos x="T0" y="T1"/>
                      </a:cxn>
                      <a:cxn ang="T7">
                        <a:pos x="T2" y="T3"/>
                      </a:cxn>
                      <a:cxn ang="T8">
                        <a:pos x="T4" y="T5"/>
                      </a:cxn>
                    </a:cxnLst>
                    <a:rect l="T9" t="T10" r="T11" b="T12"/>
                    <a:pathLst>
                      <a:path w="4" h="6">
                        <a:moveTo>
                          <a:pt x="0" y="0"/>
                        </a:moveTo>
                        <a:lnTo>
                          <a:pt x="3" y="6"/>
                        </a:lnTo>
                        <a:lnTo>
                          <a:pt x="4" y="6"/>
                        </a:lnTo>
                      </a:path>
                    </a:pathLst>
                  </a:custGeom>
                  <a:noFill/>
                  <a:ln w="6350">
                    <a:solidFill>
                      <a:srgbClr val="0C0CFF"/>
                    </a:solidFill>
                    <a:prstDash val="solid"/>
                    <a:round/>
                    <a:headEnd/>
                    <a:tailEnd/>
                  </a:ln>
                </p:spPr>
                <p:txBody>
                  <a:bodyPr/>
                  <a:lstStyle/>
                  <a:p>
                    <a:endParaRPr lang="en-US"/>
                  </a:p>
                </p:txBody>
              </p:sp>
            </p:grpSp>
            <p:grpSp>
              <p:nvGrpSpPr>
                <p:cNvPr id="5672" name="Group 7185"/>
                <p:cNvGrpSpPr>
                  <a:grpSpLocks/>
                </p:cNvGrpSpPr>
                <p:nvPr/>
              </p:nvGrpSpPr>
              <p:grpSpPr bwMode="auto">
                <a:xfrm>
                  <a:off x="4284" y="3621"/>
                  <a:ext cx="93" cy="39"/>
                  <a:chOff x="4284" y="3621"/>
                  <a:chExt cx="93" cy="39"/>
                </a:xfrm>
              </p:grpSpPr>
              <p:sp>
                <p:nvSpPr>
                  <p:cNvPr id="668" name="Freeform 6985"/>
                  <p:cNvSpPr>
                    <a:spLocks/>
                  </p:cNvSpPr>
                  <p:nvPr/>
                </p:nvSpPr>
                <p:spPr bwMode="auto">
                  <a:xfrm>
                    <a:off x="4284" y="3621"/>
                    <a:ext cx="1" cy="1"/>
                  </a:xfrm>
                  <a:custGeom>
                    <a:avLst/>
                    <a:gdLst>
                      <a:gd name="T0" fmla="*/ 0 w 3"/>
                      <a:gd name="T1" fmla="*/ 0 h 5"/>
                      <a:gd name="T2" fmla="*/ 2 w 3"/>
                      <a:gd name="T3" fmla="*/ 5 h 5"/>
                      <a:gd name="T4" fmla="*/ 3 w 3"/>
                      <a:gd name="T5" fmla="*/ 5 h 5"/>
                      <a:gd name="T6" fmla="*/ 0 60000 65536"/>
                      <a:gd name="T7" fmla="*/ 0 60000 65536"/>
                      <a:gd name="T8" fmla="*/ 0 60000 65536"/>
                      <a:gd name="T9" fmla="*/ 0 w 3"/>
                      <a:gd name="T10" fmla="*/ 0 h 5"/>
                      <a:gd name="T11" fmla="*/ 3 w 3"/>
                      <a:gd name="T12" fmla="*/ 5 h 5"/>
                    </a:gdLst>
                    <a:ahLst/>
                    <a:cxnLst>
                      <a:cxn ang="T6">
                        <a:pos x="T0" y="T1"/>
                      </a:cxn>
                      <a:cxn ang="T7">
                        <a:pos x="T2" y="T3"/>
                      </a:cxn>
                      <a:cxn ang="T8">
                        <a:pos x="T4" y="T5"/>
                      </a:cxn>
                    </a:cxnLst>
                    <a:rect l="T9" t="T10" r="T11" b="T12"/>
                    <a:pathLst>
                      <a:path w="3" h="5">
                        <a:moveTo>
                          <a:pt x="0" y="0"/>
                        </a:moveTo>
                        <a:lnTo>
                          <a:pt x="2" y="5"/>
                        </a:lnTo>
                        <a:lnTo>
                          <a:pt x="3" y="5"/>
                        </a:lnTo>
                      </a:path>
                    </a:pathLst>
                  </a:custGeom>
                  <a:noFill/>
                  <a:ln w="6350">
                    <a:solidFill>
                      <a:srgbClr val="0C0CFF"/>
                    </a:solidFill>
                    <a:prstDash val="solid"/>
                    <a:round/>
                    <a:headEnd/>
                    <a:tailEnd/>
                  </a:ln>
                </p:spPr>
                <p:txBody>
                  <a:bodyPr/>
                  <a:lstStyle/>
                  <a:p>
                    <a:endParaRPr lang="en-US"/>
                  </a:p>
                </p:txBody>
              </p:sp>
              <p:sp>
                <p:nvSpPr>
                  <p:cNvPr id="669" name="Freeform 6986"/>
                  <p:cNvSpPr>
                    <a:spLocks/>
                  </p:cNvSpPr>
                  <p:nvPr/>
                </p:nvSpPr>
                <p:spPr bwMode="auto">
                  <a:xfrm>
                    <a:off x="4284" y="3622"/>
                    <a:ext cx="1" cy="1"/>
                  </a:xfrm>
                  <a:custGeom>
                    <a:avLst/>
                    <a:gdLst>
                      <a:gd name="T0" fmla="*/ 0 w 4"/>
                      <a:gd name="T1" fmla="*/ 0 h 4"/>
                      <a:gd name="T2" fmla="*/ 3 w 4"/>
                      <a:gd name="T3" fmla="*/ 4 h 4"/>
                      <a:gd name="T4" fmla="*/ 4 w 4"/>
                      <a:gd name="T5" fmla="*/ 4 h 4"/>
                      <a:gd name="T6" fmla="*/ 0 60000 65536"/>
                      <a:gd name="T7" fmla="*/ 0 60000 65536"/>
                      <a:gd name="T8" fmla="*/ 0 60000 65536"/>
                      <a:gd name="T9" fmla="*/ 0 w 4"/>
                      <a:gd name="T10" fmla="*/ 0 h 4"/>
                      <a:gd name="T11" fmla="*/ 4 w 4"/>
                      <a:gd name="T12" fmla="*/ 4 h 4"/>
                    </a:gdLst>
                    <a:ahLst/>
                    <a:cxnLst>
                      <a:cxn ang="T6">
                        <a:pos x="T0" y="T1"/>
                      </a:cxn>
                      <a:cxn ang="T7">
                        <a:pos x="T2" y="T3"/>
                      </a:cxn>
                      <a:cxn ang="T8">
                        <a:pos x="T4" y="T5"/>
                      </a:cxn>
                    </a:cxnLst>
                    <a:rect l="T9" t="T10" r="T11" b="T12"/>
                    <a:pathLst>
                      <a:path w="4" h="4">
                        <a:moveTo>
                          <a:pt x="0" y="0"/>
                        </a:moveTo>
                        <a:lnTo>
                          <a:pt x="3" y="4"/>
                        </a:lnTo>
                        <a:lnTo>
                          <a:pt x="4" y="4"/>
                        </a:lnTo>
                      </a:path>
                    </a:pathLst>
                  </a:custGeom>
                  <a:noFill/>
                  <a:ln w="6350">
                    <a:solidFill>
                      <a:srgbClr val="0C0CFF"/>
                    </a:solidFill>
                    <a:prstDash val="solid"/>
                    <a:round/>
                    <a:headEnd/>
                    <a:tailEnd/>
                  </a:ln>
                </p:spPr>
                <p:txBody>
                  <a:bodyPr/>
                  <a:lstStyle/>
                  <a:p>
                    <a:endParaRPr lang="en-US"/>
                  </a:p>
                </p:txBody>
              </p:sp>
              <p:sp>
                <p:nvSpPr>
                  <p:cNvPr id="670" name="Freeform 6987"/>
                  <p:cNvSpPr>
                    <a:spLocks/>
                  </p:cNvSpPr>
                  <p:nvPr/>
                </p:nvSpPr>
                <p:spPr bwMode="auto">
                  <a:xfrm>
                    <a:off x="4285" y="3623"/>
                    <a:ext cx="1" cy="1"/>
                  </a:xfrm>
                  <a:custGeom>
                    <a:avLst/>
                    <a:gdLst>
                      <a:gd name="T0" fmla="*/ 0 w 3"/>
                      <a:gd name="T1" fmla="*/ 0 h 3"/>
                      <a:gd name="T2" fmla="*/ 2 w 3"/>
                      <a:gd name="T3" fmla="*/ 3 h 3"/>
                      <a:gd name="T4" fmla="*/ 3 w 3"/>
                      <a:gd name="T5" fmla="*/ 3 h 3"/>
                      <a:gd name="T6" fmla="*/ 0 60000 65536"/>
                      <a:gd name="T7" fmla="*/ 0 60000 65536"/>
                      <a:gd name="T8" fmla="*/ 0 60000 65536"/>
                      <a:gd name="T9" fmla="*/ 0 w 3"/>
                      <a:gd name="T10" fmla="*/ 0 h 3"/>
                      <a:gd name="T11" fmla="*/ 3 w 3"/>
                      <a:gd name="T12" fmla="*/ 3 h 3"/>
                    </a:gdLst>
                    <a:ahLst/>
                    <a:cxnLst>
                      <a:cxn ang="T6">
                        <a:pos x="T0" y="T1"/>
                      </a:cxn>
                      <a:cxn ang="T7">
                        <a:pos x="T2" y="T3"/>
                      </a:cxn>
                      <a:cxn ang="T8">
                        <a:pos x="T4" y="T5"/>
                      </a:cxn>
                    </a:cxnLst>
                    <a:rect l="T9" t="T10" r="T11" b="T12"/>
                    <a:pathLst>
                      <a:path w="3" h="3">
                        <a:moveTo>
                          <a:pt x="0" y="0"/>
                        </a:moveTo>
                        <a:lnTo>
                          <a:pt x="2" y="3"/>
                        </a:lnTo>
                        <a:lnTo>
                          <a:pt x="3" y="3"/>
                        </a:lnTo>
                      </a:path>
                    </a:pathLst>
                  </a:custGeom>
                  <a:noFill/>
                  <a:ln w="6350">
                    <a:solidFill>
                      <a:srgbClr val="0C0CFF"/>
                    </a:solidFill>
                    <a:prstDash val="solid"/>
                    <a:round/>
                    <a:headEnd/>
                    <a:tailEnd/>
                  </a:ln>
                </p:spPr>
                <p:txBody>
                  <a:bodyPr/>
                  <a:lstStyle/>
                  <a:p>
                    <a:endParaRPr lang="en-US"/>
                  </a:p>
                </p:txBody>
              </p:sp>
              <p:sp>
                <p:nvSpPr>
                  <p:cNvPr id="671" name="Freeform 6988"/>
                  <p:cNvSpPr>
                    <a:spLocks/>
                  </p:cNvSpPr>
                  <p:nvPr/>
                </p:nvSpPr>
                <p:spPr bwMode="auto">
                  <a:xfrm>
                    <a:off x="4285" y="3623"/>
                    <a:ext cx="1" cy="1"/>
                  </a:xfrm>
                  <a:custGeom>
                    <a:avLst/>
                    <a:gdLst>
                      <a:gd name="T0" fmla="*/ 0 w 4"/>
                      <a:gd name="T1" fmla="*/ 0 h 5"/>
                      <a:gd name="T2" fmla="*/ 3 w 4"/>
                      <a:gd name="T3" fmla="*/ 5 h 5"/>
                      <a:gd name="T4" fmla="*/ 4 w 4"/>
                      <a:gd name="T5" fmla="*/ 5 h 5"/>
                      <a:gd name="T6" fmla="*/ 0 60000 65536"/>
                      <a:gd name="T7" fmla="*/ 0 60000 65536"/>
                      <a:gd name="T8" fmla="*/ 0 60000 65536"/>
                      <a:gd name="T9" fmla="*/ 0 w 4"/>
                      <a:gd name="T10" fmla="*/ 0 h 5"/>
                      <a:gd name="T11" fmla="*/ 4 w 4"/>
                      <a:gd name="T12" fmla="*/ 5 h 5"/>
                    </a:gdLst>
                    <a:ahLst/>
                    <a:cxnLst>
                      <a:cxn ang="T6">
                        <a:pos x="T0" y="T1"/>
                      </a:cxn>
                      <a:cxn ang="T7">
                        <a:pos x="T2" y="T3"/>
                      </a:cxn>
                      <a:cxn ang="T8">
                        <a:pos x="T4" y="T5"/>
                      </a:cxn>
                    </a:cxnLst>
                    <a:rect l="T9" t="T10" r="T11" b="T12"/>
                    <a:pathLst>
                      <a:path w="4" h="5">
                        <a:moveTo>
                          <a:pt x="0" y="0"/>
                        </a:moveTo>
                        <a:lnTo>
                          <a:pt x="3" y="5"/>
                        </a:lnTo>
                        <a:lnTo>
                          <a:pt x="4" y="5"/>
                        </a:lnTo>
                      </a:path>
                    </a:pathLst>
                  </a:custGeom>
                  <a:noFill/>
                  <a:ln w="6350">
                    <a:solidFill>
                      <a:srgbClr val="0C0CFF"/>
                    </a:solidFill>
                    <a:prstDash val="solid"/>
                    <a:round/>
                    <a:headEnd/>
                    <a:tailEnd/>
                  </a:ln>
                </p:spPr>
                <p:txBody>
                  <a:bodyPr/>
                  <a:lstStyle/>
                  <a:p>
                    <a:endParaRPr lang="en-US"/>
                  </a:p>
                </p:txBody>
              </p:sp>
              <p:sp>
                <p:nvSpPr>
                  <p:cNvPr id="672" name="Freeform 6989"/>
                  <p:cNvSpPr>
                    <a:spLocks/>
                  </p:cNvSpPr>
                  <p:nvPr/>
                </p:nvSpPr>
                <p:spPr bwMode="auto">
                  <a:xfrm>
                    <a:off x="4286" y="3624"/>
                    <a:ext cx="1" cy="1"/>
                  </a:xfrm>
                  <a:custGeom>
                    <a:avLst/>
                    <a:gdLst>
                      <a:gd name="T0" fmla="*/ 0 w 3"/>
                      <a:gd name="T1" fmla="*/ 0 h 4"/>
                      <a:gd name="T2" fmla="*/ 2 w 3"/>
                      <a:gd name="T3" fmla="*/ 4 h 4"/>
                      <a:gd name="T4" fmla="*/ 3 w 3"/>
                      <a:gd name="T5" fmla="*/ 4 h 4"/>
                      <a:gd name="T6" fmla="*/ 0 60000 65536"/>
                      <a:gd name="T7" fmla="*/ 0 60000 65536"/>
                      <a:gd name="T8" fmla="*/ 0 60000 65536"/>
                      <a:gd name="T9" fmla="*/ 0 w 3"/>
                      <a:gd name="T10" fmla="*/ 0 h 4"/>
                      <a:gd name="T11" fmla="*/ 3 w 3"/>
                      <a:gd name="T12" fmla="*/ 4 h 4"/>
                    </a:gdLst>
                    <a:ahLst/>
                    <a:cxnLst>
                      <a:cxn ang="T6">
                        <a:pos x="T0" y="T1"/>
                      </a:cxn>
                      <a:cxn ang="T7">
                        <a:pos x="T2" y="T3"/>
                      </a:cxn>
                      <a:cxn ang="T8">
                        <a:pos x="T4" y="T5"/>
                      </a:cxn>
                    </a:cxnLst>
                    <a:rect l="T9" t="T10" r="T11" b="T12"/>
                    <a:pathLst>
                      <a:path w="3" h="4">
                        <a:moveTo>
                          <a:pt x="0" y="0"/>
                        </a:moveTo>
                        <a:lnTo>
                          <a:pt x="2" y="4"/>
                        </a:lnTo>
                        <a:lnTo>
                          <a:pt x="3" y="4"/>
                        </a:lnTo>
                      </a:path>
                    </a:pathLst>
                  </a:custGeom>
                  <a:noFill/>
                  <a:ln w="6350">
                    <a:solidFill>
                      <a:srgbClr val="0C0CFF"/>
                    </a:solidFill>
                    <a:prstDash val="solid"/>
                    <a:round/>
                    <a:headEnd/>
                    <a:tailEnd/>
                  </a:ln>
                </p:spPr>
                <p:txBody>
                  <a:bodyPr/>
                  <a:lstStyle/>
                  <a:p>
                    <a:endParaRPr lang="en-US"/>
                  </a:p>
                </p:txBody>
              </p:sp>
              <p:sp>
                <p:nvSpPr>
                  <p:cNvPr id="673" name="Freeform 6990"/>
                  <p:cNvSpPr>
                    <a:spLocks/>
                  </p:cNvSpPr>
                  <p:nvPr/>
                </p:nvSpPr>
                <p:spPr bwMode="auto">
                  <a:xfrm>
                    <a:off x="4286" y="3625"/>
                    <a:ext cx="1" cy="1"/>
                  </a:xfrm>
                  <a:custGeom>
                    <a:avLst/>
                    <a:gdLst>
                      <a:gd name="T0" fmla="*/ 0 w 4"/>
                      <a:gd name="T1" fmla="*/ 0 h 4"/>
                      <a:gd name="T2" fmla="*/ 3 w 4"/>
                      <a:gd name="T3" fmla="*/ 4 h 4"/>
                      <a:gd name="T4" fmla="*/ 4 w 4"/>
                      <a:gd name="T5" fmla="*/ 4 h 4"/>
                      <a:gd name="T6" fmla="*/ 0 60000 65536"/>
                      <a:gd name="T7" fmla="*/ 0 60000 65536"/>
                      <a:gd name="T8" fmla="*/ 0 60000 65536"/>
                      <a:gd name="T9" fmla="*/ 0 w 4"/>
                      <a:gd name="T10" fmla="*/ 0 h 4"/>
                      <a:gd name="T11" fmla="*/ 4 w 4"/>
                      <a:gd name="T12" fmla="*/ 4 h 4"/>
                    </a:gdLst>
                    <a:ahLst/>
                    <a:cxnLst>
                      <a:cxn ang="T6">
                        <a:pos x="T0" y="T1"/>
                      </a:cxn>
                      <a:cxn ang="T7">
                        <a:pos x="T2" y="T3"/>
                      </a:cxn>
                      <a:cxn ang="T8">
                        <a:pos x="T4" y="T5"/>
                      </a:cxn>
                    </a:cxnLst>
                    <a:rect l="T9" t="T10" r="T11" b="T12"/>
                    <a:pathLst>
                      <a:path w="4" h="4">
                        <a:moveTo>
                          <a:pt x="0" y="0"/>
                        </a:moveTo>
                        <a:lnTo>
                          <a:pt x="3" y="4"/>
                        </a:lnTo>
                        <a:lnTo>
                          <a:pt x="4" y="4"/>
                        </a:lnTo>
                      </a:path>
                    </a:pathLst>
                  </a:custGeom>
                  <a:noFill/>
                  <a:ln w="6350">
                    <a:solidFill>
                      <a:srgbClr val="0C0CFF"/>
                    </a:solidFill>
                    <a:prstDash val="solid"/>
                    <a:round/>
                    <a:headEnd/>
                    <a:tailEnd/>
                  </a:ln>
                </p:spPr>
                <p:txBody>
                  <a:bodyPr/>
                  <a:lstStyle/>
                  <a:p>
                    <a:endParaRPr lang="en-US"/>
                  </a:p>
                </p:txBody>
              </p:sp>
              <p:sp>
                <p:nvSpPr>
                  <p:cNvPr id="674" name="Freeform 6991"/>
                  <p:cNvSpPr>
                    <a:spLocks/>
                  </p:cNvSpPr>
                  <p:nvPr/>
                </p:nvSpPr>
                <p:spPr bwMode="auto">
                  <a:xfrm>
                    <a:off x="4287" y="3626"/>
                    <a:ext cx="1" cy="1"/>
                  </a:xfrm>
                  <a:custGeom>
                    <a:avLst/>
                    <a:gdLst>
                      <a:gd name="T0" fmla="*/ 0 w 3"/>
                      <a:gd name="T1" fmla="*/ 0 h 5"/>
                      <a:gd name="T2" fmla="*/ 2 w 3"/>
                      <a:gd name="T3" fmla="*/ 5 h 5"/>
                      <a:gd name="T4" fmla="*/ 3 w 3"/>
                      <a:gd name="T5" fmla="*/ 5 h 5"/>
                      <a:gd name="T6" fmla="*/ 0 60000 65536"/>
                      <a:gd name="T7" fmla="*/ 0 60000 65536"/>
                      <a:gd name="T8" fmla="*/ 0 60000 65536"/>
                      <a:gd name="T9" fmla="*/ 0 w 3"/>
                      <a:gd name="T10" fmla="*/ 0 h 5"/>
                      <a:gd name="T11" fmla="*/ 3 w 3"/>
                      <a:gd name="T12" fmla="*/ 5 h 5"/>
                    </a:gdLst>
                    <a:ahLst/>
                    <a:cxnLst>
                      <a:cxn ang="T6">
                        <a:pos x="T0" y="T1"/>
                      </a:cxn>
                      <a:cxn ang="T7">
                        <a:pos x="T2" y="T3"/>
                      </a:cxn>
                      <a:cxn ang="T8">
                        <a:pos x="T4" y="T5"/>
                      </a:cxn>
                    </a:cxnLst>
                    <a:rect l="T9" t="T10" r="T11" b="T12"/>
                    <a:pathLst>
                      <a:path w="3" h="5">
                        <a:moveTo>
                          <a:pt x="0" y="0"/>
                        </a:moveTo>
                        <a:lnTo>
                          <a:pt x="2" y="5"/>
                        </a:lnTo>
                        <a:lnTo>
                          <a:pt x="3" y="5"/>
                        </a:lnTo>
                      </a:path>
                    </a:pathLst>
                  </a:custGeom>
                  <a:noFill/>
                  <a:ln w="6350">
                    <a:solidFill>
                      <a:srgbClr val="0C0CFF"/>
                    </a:solidFill>
                    <a:prstDash val="solid"/>
                    <a:round/>
                    <a:headEnd/>
                    <a:tailEnd/>
                  </a:ln>
                </p:spPr>
                <p:txBody>
                  <a:bodyPr/>
                  <a:lstStyle/>
                  <a:p>
                    <a:endParaRPr lang="en-US"/>
                  </a:p>
                </p:txBody>
              </p:sp>
              <p:sp>
                <p:nvSpPr>
                  <p:cNvPr id="675" name="Freeform 6992"/>
                  <p:cNvSpPr>
                    <a:spLocks/>
                  </p:cNvSpPr>
                  <p:nvPr/>
                </p:nvSpPr>
                <p:spPr bwMode="auto">
                  <a:xfrm>
                    <a:off x="4287" y="3627"/>
                    <a:ext cx="1" cy="1"/>
                  </a:xfrm>
                  <a:custGeom>
                    <a:avLst/>
                    <a:gdLst>
                      <a:gd name="T0" fmla="*/ 0 w 4"/>
                      <a:gd name="T1" fmla="*/ 0 h 4"/>
                      <a:gd name="T2" fmla="*/ 3 w 4"/>
                      <a:gd name="T3" fmla="*/ 4 h 4"/>
                      <a:gd name="T4" fmla="*/ 4 w 4"/>
                      <a:gd name="T5" fmla="*/ 4 h 4"/>
                      <a:gd name="T6" fmla="*/ 0 60000 65536"/>
                      <a:gd name="T7" fmla="*/ 0 60000 65536"/>
                      <a:gd name="T8" fmla="*/ 0 60000 65536"/>
                      <a:gd name="T9" fmla="*/ 0 w 4"/>
                      <a:gd name="T10" fmla="*/ 0 h 4"/>
                      <a:gd name="T11" fmla="*/ 4 w 4"/>
                      <a:gd name="T12" fmla="*/ 4 h 4"/>
                    </a:gdLst>
                    <a:ahLst/>
                    <a:cxnLst>
                      <a:cxn ang="T6">
                        <a:pos x="T0" y="T1"/>
                      </a:cxn>
                      <a:cxn ang="T7">
                        <a:pos x="T2" y="T3"/>
                      </a:cxn>
                      <a:cxn ang="T8">
                        <a:pos x="T4" y="T5"/>
                      </a:cxn>
                    </a:cxnLst>
                    <a:rect l="T9" t="T10" r="T11" b="T12"/>
                    <a:pathLst>
                      <a:path w="4" h="4">
                        <a:moveTo>
                          <a:pt x="0" y="0"/>
                        </a:moveTo>
                        <a:lnTo>
                          <a:pt x="3" y="4"/>
                        </a:lnTo>
                        <a:lnTo>
                          <a:pt x="4" y="4"/>
                        </a:lnTo>
                      </a:path>
                    </a:pathLst>
                  </a:custGeom>
                  <a:noFill/>
                  <a:ln w="6350">
                    <a:solidFill>
                      <a:srgbClr val="0C0CFF"/>
                    </a:solidFill>
                    <a:prstDash val="solid"/>
                    <a:round/>
                    <a:headEnd/>
                    <a:tailEnd/>
                  </a:ln>
                </p:spPr>
                <p:txBody>
                  <a:bodyPr/>
                  <a:lstStyle/>
                  <a:p>
                    <a:endParaRPr lang="en-US"/>
                  </a:p>
                </p:txBody>
              </p:sp>
              <p:sp>
                <p:nvSpPr>
                  <p:cNvPr id="676" name="Freeform 6993"/>
                  <p:cNvSpPr>
                    <a:spLocks/>
                  </p:cNvSpPr>
                  <p:nvPr/>
                </p:nvSpPr>
                <p:spPr bwMode="auto">
                  <a:xfrm>
                    <a:off x="4288" y="3627"/>
                    <a:ext cx="1" cy="1"/>
                  </a:xfrm>
                  <a:custGeom>
                    <a:avLst/>
                    <a:gdLst>
                      <a:gd name="T0" fmla="*/ 0 w 3"/>
                      <a:gd name="T1" fmla="*/ 0 h 4"/>
                      <a:gd name="T2" fmla="*/ 2 w 3"/>
                      <a:gd name="T3" fmla="*/ 4 h 4"/>
                      <a:gd name="T4" fmla="*/ 3 w 3"/>
                      <a:gd name="T5" fmla="*/ 4 h 4"/>
                      <a:gd name="T6" fmla="*/ 0 60000 65536"/>
                      <a:gd name="T7" fmla="*/ 0 60000 65536"/>
                      <a:gd name="T8" fmla="*/ 0 60000 65536"/>
                      <a:gd name="T9" fmla="*/ 0 w 3"/>
                      <a:gd name="T10" fmla="*/ 0 h 4"/>
                      <a:gd name="T11" fmla="*/ 3 w 3"/>
                      <a:gd name="T12" fmla="*/ 4 h 4"/>
                    </a:gdLst>
                    <a:ahLst/>
                    <a:cxnLst>
                      <a:cxn ang="T6">
                        <a:pos x="T0" y="T1"/>
                      </a:cxn>
                      <a:cxn ang="T7">
                        <a:pos x="T2" y="T3"/>
                      </a:cxn>
                      <a:cxn ang="T8">
                        <a:pos x="T4" y="T5"/>
                      </a:cxn>
                    </a:cxnLst>
                    <a:rect l="T9" t="T10" r="T11" b="T12"/>
                    <a:pathLst>
                      <a:path w="3" h="4">
                        <a:moveTo>
                          <a:pt x="0" y="0"/>
                        </a:moveTo>
                        <a:lnTo>
                          <a:pt x="2" y="4"/>
                        </a:lnTo>
                        <a:lnTo>
                          <a:pt x="3" y="4"/>
                        </a:lnTo>
                      </a:path>
                    </a:pathLst>
                  </a:custGeom>
                  <a:noFill/>
                  <a:ln w="6350">
                    <a:solidFill>
                      <a:srgbClr val="0C0CFF"/>
                    </a:solidFill>
                    <a:prstDash val="solid"/>
                    <a:round/>
                    <a:headEnd/>
                    <a:tailEnd/>
                  </a:ln>
                </p:spPr>
                <p:txBody>
                  <a:bodyPr/>
                  <a:lstStyle/>
                  <a:p>
                    <a:endParaRPr lang="en-US"/>
                  </a:p>
                </p:txBody>
              </p:sp>
              <p:sp>
                <p:nvSpPr>
                  <p:cNvPr id="677" name="Freeform 6994"/>
                  <p:cNvSpPr>
                    <a:spLocks/>
                  </p:cNvSpPr>
                  <p:nvPr/>
                </p:nvSpPr>
                <p:spPr bwMode="auto">
                  <a:xfrm>
                    <a:off x="4288" y="3628"/>
                    <a:ext cx="1" cy="1"/>
                  </a:xfrm>
                  <a:custGeom>
                    <a:avLst/>
                    <a:gdLst>
                      <a:gd name="T0" fmla="*/ 0 w 4"/>
                      <a:gd name="T1" fmla="*/ 0 h 4"/>
                      <a:gd name="T2" fmla="*/ 3 w 4"/>
                      <a:gd name="T3" fmla="*/ 4 h 4"/>
                      <a:gd name="T4" fmla="*/ 4 w 4"/>
                      <a:gd name="T5" fmla="*/ 4 h 4"/>
                      <a:gd name="T6" fmla="*/ 0 60000 65536"/>
                      <a:gd name="T7" fmla="*/ 0 60000 65536"/>
                      <a:gd name="T8" fmla="*/ 0 60000 65536"/>
                      <a:gd name="T9" fmla="*/ 0 w 4"/>
                      <a:gd name="T10" fmla="*/ 0 h 4"/>
                      <a:gd name="T11" fmla="*/ 4 w 4"/>
                      <a:gd name="T12" fmla="*/ 4 h 4"/>
                    </a:gdLst>
                    <a:ahLst/>
                    <a:cxnLst>
                      <a:cxn ang="T6">
                        <a:pos x="T0" y="T1"/>
                      </a:cxn>
                      <a:cxn ang="T7">
                        <a:pos x="T2" y="T3"/>
                      </a:cxn>
                      <a:cxn ang="T8">
                        <a:pos x="T4" y="T5"/>
                      </a:cxn>
                    </a:cxnLst>
                    <a:rect l="T9" t="T10" r="T11" b="T12"/>
                    <a:pathLst>
                      <a:path w="4" h="4">
                        <a:moveTo>
                          <a:pt x="0" y="0"/>
                        </a:moveTo>
                        <a:lnTo>
                          <a:pt x="3" y="4"/>
                        </a:lnTo>
                        <a:lnTo>
                          <a:pt x="4" y="4"/>
                        </a:lnTo>
                      </a:path>
                    </a:pathLst>
                  </a:custGeom>
                  <a:noFill/>
                  <a:ln w="6350">
                    <a:solidFill>
                      <a:srgbClr val="0C0CFF"/>
                    </a:solidFill>
                    <a:prstDash val="solid"/>
                    <a:round/>
                    <a:headEnd/>
                    <a:tailEnd/>
                  </a:ln>
                </p:spPr>
                <p:txBody>
                  <a:bodyPr/>
                  <a:lstStyle/>
                  <a:p>
                    <a:endParaRPr lang="en-US"/>
                  </a:p>
                </p:txBody>
              </p:sp>
              <p:sp>
                <p:nvSpPr>
                  <p:cNvPr id="678" name="Freeform 6995"/>
                  <p:cNvSpPr>
                    <a:spLocks/>
                  </p:cNvSpPr>
                  <p:nvPr/>
                </p:nvSpPr>
                <p:spPr bwMode="auto">
                  <a:xfrm>
                    <a:off x="4289" y="3629"/>
                    <a:ext cx="1" cy="1"/>
                  </a:xfrm>
                  <a:custGeom>
                    <a:avLst/>
                    <a:gdLst>
                      <a:gd name="T0" fmla="*/ 0 w 3"/>
                      <a:gd name="T1" fmla="*/ 0 h 4"/>
                      <a:gd name="T2" fmla="*/ 2 w 3"/>
                      <a:gd name="T3" fmla="*/ 4 h 4"/>
                      <a:gd name="T4" fmla="*/ 3 w 3"/>
                      <a:gd name="T5" fmla="*/ 4 h 4"/>
                      <a:gd name="T6" fmla="*/ 0 60000 65536"/>
                      <a:gd name="T7" fmla="*/ 0 60000 65536"/>
                      <a:gd name="T8" fmla="*/ 0 60000 65536"/>
                      <a:gd name="T9" fmla="*/ 0 w 3"/>
                      <a:gd name="T10" fmla="*/ 0 h 4"/>
                      <a:gd name="T11" fmla="*/ 3 w 3"/>
                      <a:gd name="T12" fmla="*/ 4 h 4"/>
                    </a:gdLst>
                    <a:ahLst/>
                    <a:cxnLst>
                      <a:cxn ang="T6">
                        <a:pos x="T0" y="T1"/>
                      </a:cxn>
                      <a:cxn ang="T7">
                        <a:pos x="T2" y="T3"/>
                      </a:cxn>
                      <a:cxn ang="T8">
                        <a:pos x="T4" y="T5"/>
                      </a:cxn>
                    </a:cxnLst>
                    <a:rect l="T9" t="T10" r="T11" b="T12"/>
                    <a:pathLst>
                      <a:path w="3" h="4">
                        <a:moveTo>
                          <a:pt x="0" y="0"/>
                        </a:moveTo>
                        <a:lnTo>
                          <a:pt x="2" y="4"/>
                        </a:lnTo>
                        <a:lnTo>
                          <a:pt x="3" y="4"/>
                        </a:lnTo>
                      </a:path>
                    </a:pathLst>
                  </a:custGeom>
                  <a:noFill/>
                  <a:ln w="6350">
                    <a:solidFill>
                      <a:srgbClr val="0C0CFF"/>
                    </a:solidFill>
                    <a:prstDash val="solid"/>
                    <a:round/>
                    <a:headEnd/>
                    <a:tailEnd/>
                  </a:ln>
                </p:spPr>
                <p:txBody>
                  <a:bodyPr/>
                  <a:lstStyle/>
                  <a:p>
                    <a:endParaRPr lang="en-US"/>
                  </a:p>
                </p:txBody>
              </p:sp>
              <p:sp>
                <p:nvSpPr>
                  <p:cNvPr id="679" name="Freeform 6996"/>
                  <p:cNvSpPr>
                    <a:spLocks/>
                  </p:cNvSpPr>
                  <p:nvPr/>
                </p:nvSpPr>
                <p:spPr bwMode="auto">
                  <a:xfrm>
                    <a:off x="4289" y="3629"/>
                    <a:ext cx="1" cy="1"/>
                  </a:xfrm>
                  <a:custGeom>
                    <a:avLst/>
                    <a:gdLst>
                      <a:gd name="T0" fmla="*/ 0 w 4"/>
                      <a:gd name="T1" fmla="*/ 0 h 4"/>
                      <a:gd name="T2" fmla="*/ 3 w 4"/>
                      <a:gd name="T3" fmla="*/ 4 h 4"/>
                      <a:gd name="T4" fmla="*/ 4 w 4"/>
                      <a:gd name="T5" fmla="*/ 4 h 4"/>
                      <a:gd name="T6" fmla="*/ 0 60000 65536"/>
                      <a:gd name="T7" fmla="*/ 0 60000 65536"/>
                      <a:gd name="T8" fmla="*/ 0 60000 65536"/>
                      <a:gd name="T9" fmla="*/ 0 w 4"/>
                      <a:gd name="T10" fmla="*/ 0 h 4"/>
                      <a:gd name="T11" fmla="*/ 4 w 4"/>
                      <a:gd name="T12" fmla="*/ 4 h 4"/>
                    </a:gdLst>
                    <a:ahLst/>
                    <a:cxnLst>
                      <a:cxn ang="T6">
                        <a:pos x="T0" y="T1"/>
                      </a:cxn>
                      <a:cxn ang="T7">
                        <a:pos x="T2" y="T3"/>
                      </a:cxn>
                      <a:cxn ang="T8">
                        <a:pos x="T4" y="T5"/>
                      </a:cxn>
                    </a:cxnLst>
                    <a:rect l="T9" t="T10" r="T11" b="T12"/>
                    <a:pathLst>
                      <a:path w="4" h="4">
                        <a:moveTo>
                          <a:pt x="0" y="0"/>
                        </a:moveTo>
                        <a:lnTo>
                          <a:pt x="3" y="4"/>
                        </a:lnTo>
                        <a:lnTo>
                          <a:pt x="4" y="4"/>
                        </a:lnTo>
                      </a:path>
                    </a:pathLst>
                  </a:custGeom>
                  <a:noFill/>
                  <a:ln w="6350">
                    <a:solidFill>
                      <a:srgbClr val="0C0CFF"/>
                    </a:solidFill>
                    <a:prstDash val="solid"/>
                    <a:round/>
                    <a:headEnd/>
                    <a:tailEnd/>
                  </a:ln>
                </p:spPr>
                <p:txBody>
                  <a:bodyPr/>
                  <a:lstStyle/>
                  <a:p>
                    <a:endParaRPr lang="en-US"/>
                  </a:p>
                </p:txBody>
              </p:sp>
              <p:sp>
                <p:nvSpPr>
                  <p:cNvPr id="680" name="Freeform 6997"/>
                  <p:cNvSpPr>
                    <a:spLocks/>
                  </p:cNvSpPr>
                  <p:nvPr/>
                </p:nvSpPr>
                <p:spPr bwMode="auto">
                  <a:xfrm>
                    <a:off x="4290" y="3630"/>
                    <a:ext cx="1" cy="1"/>
                  </a:xfrm>
                  <a:custGeom>
                    <a:avLst/>
                    <a:gdLst>
                      <a:gd name="T0" fmla="*/ 0 w 3"/>
                      <a:gd name="T1" fmla="*/ 0 h 5"/>
                      <a:gd name="T2" fmla="*/ 2 w 3"/>
                      <a:gd name="T3" fmla="*/ 5 h 5"/>
                      <a:gd name="T4" fmla="*/ 3 w 3"/>
                      <a:gd name="T5" fmla="*/ 5 h 5"/>
                      <a:gd name="T6" fmla="*/ 0 60000 65536"/>
                      <a:gd name="T7" fmla="*/ 0 60000 65536"/>
                      <a:gd name="T8" fmla="*/ 0 60000 65536"/>
                      <a:gd name="T9" fmla="*/ 0 w 3"/>
                      <a:gd name="T10" fmla="*/ 0 h 5"/>
                      <a:gd name="T11" fmla="*/ 3 w 3"/>
                      <a:gd name="T12" fmla="*/ 5 h 5"/>
                    </a:gdLst>
                    <a:ahLst/>
                    <a:cxnLst>
                      <a:cxn ang="T6">
                        <a:pos x="T0" y="T1"/>
                      </a:cxn>
                      <a:cxn ang="T7">
                        <a:pos x="T2" y="T3"/>
                      </a:cxn>
                      <a:cxn ang="T8">
                        <a:pos x="T4" y="T5"/>
                      </a:cxn>
                    </a:cxnLst>
                    <a:rect l="T9" t="T10" r="T11" b="T12"/>
                    <a:pathLst>
                      <a:path w="3" h="5">
                        <a:moveTo>
                          <a:pt x="0" y="0"/>
                        </a:moveTo>
                        <a:lnTo>
                          <a:pt x="2" y="5"/>
                        </a:lnTo>
                        <a:lnTo>
                          <a:pt x="3" y="5"/>
                        </a:lnTo>
                      </a:path>
                    </a:pathLst>
                  </a:custGeom>
                  <a:noFill/>
                  <a:ln w="6350">
                    <a:solidFill>
                      <a:srgbClr val="0C0CFF"/>
                    </a:solidFill>
                    <a:prstDash val="solid"/>
                    <a:round/>
                    <a:headEnd/>
                    <a:tailEnd/>
                  </a:ln>
                </p:spPr>
                <p:txBody>
                  <a:bodyPr/>
                  <a:lstStyle/>
                  <a:p>
                    <a:endParaRPr lang="en-US"/>
                  </a:p>
                </p:txBody>
              </p:sp>
              <p:sp>
                <p:nvSpPr>
                  <p:cNvPr id="681" name="Freeform 6998"/>
                  <p:cNvSpPr>
                    <a:spLocks/>
                  </p:cNvSpPr>
                  <p:nvPr/>
                </p:nvSpPr>
                <p:spPr bwMode="auto">
                  <a:xfrm>
                    <a:off x="4290" y="3631"/>
                    <a:ext cx="1" cy="1"/>
                  </a:xfrm>
                  <a:custGeom>
                    <a:avLst/>
                    <a:gdLst>
                      <a:gd name="T0" fmla="*/ 0 w 4"/>
                      <a:gd name="T1" fmla="*/ 0 h 5"/>
                      <a:gd name="T2" fmla="*/ 3 w 4"/>
                      <a:gd name="T3" fmla="*/ 5 h 5"/>
                      <a:gd name="T4" fmla="*/ 4 w 4"/>
                      <a:gd name="T5" fmla="*/ 5 h 5"/>
                      <a:gd name="T6" fmla="*/ 0 60000 65536"/>
                      <a:gd name="T7" fmla="*/ 0 60000 65536"/>
                      <a:gd name="T8" fmla="*/ 0 60000 65536"/>
                      <a:gd name="T9" fmla="*/ 0 w 4"/>
                      <a:gd name="T10" fmla="*/ 0 h 5"/>
                      <a:gd name="T11" fmla="*/ 4 w 4"/>
                      <a:gd name="T12" fmla="*/ 5 h 5"/>
                    </a:gdLst>
                    <a:ahLst/>
                    <a:cxnLst>
                      <a:cxn ang="T6">
                        <a:pos x="T0" y="T1"/>
                      </a:cxn>
                      <a:cxn ang="T7">
                        <a:pos x="T2" y="T3"/>
                      </a:cxn>
                      <a:cxn ang="T8">
                        <a:pos x="T4" y="T5"/>
                      </a:cxn>
                    </a:cxnLst>
                    <a:rect l="T9" t="T10" r="T11" b="T12"/>
                    <a:pathLst>
                      <a:path w="4" h="5">
                        <a:moveTo>
                          <a:pt x="0" y="0"/>
                        </a:moveTo>
                        <a:lnTo>
                          <a:pt x="3" y="5"/>
                        </a:lnTo>
                        <a:lnTo>
                          <a:pt x="4" y="5"/>
                        </a:lnTo>
                      </a:path>
                    </a:pathLst>
                  </a:custGeom>
                  <a:noFill/>
                  <a:ln w="6350">
                    <a:solidFill>
                      <a:srgbClr val="0C0CFF"/>
                    </a:solidFill>
                    <a:prstDash val="solid"/>
                    <a:round/>
                    <a:headEnd/>
                    <a:tailEnd/>
                  </a:ln>
                </p:spPr>
                <p:txBody>
                  <a:bodyPr/>
                  <a:lstStyle/>
                  <a:p>
                    <a:endParaRPr lang="en-US"/>
                  </a:p>
                </p:txBody>
              </p:sp>
              <p:sp>
                <p:nvSpPr>
                  <p:cNvPr id="682" name="Freeform 6999"/>
                  <p:cNvSpPr>
                    <a:spLocks/>
                  </p:cNvSpPr>
                  <p:nvPr/>
                </p:nvSpPr>
                <p:spPr bwMode="auto">
                  <a:xfrm>
                    <a:off x="4290" y="3632"/>
                    <a:ext cx="1" cy="1"/>
                  </a:xfrm>
                  <a:custGeom>
                    <a:avLst/>
                    <a:gdLst>
                      <a:gd name="T0" fmla="*/ 0 w 3"/>
                      <a:gd name="T1" fmla="*/ 0 h 5"/>
                      <a:gd name="T2" fmla="*/ 2 w 3"/>
                      <a:gd name="T3" fmla="*/ 5 h 5"/>
                      <a:gd name="T4" fmla="*/ 3 w 3"/>
                      <a:gd name="T5" fmla="*/ 5 h 5"/>
                      <a:gd name="T6" fmla="*/ 0 60000 65536"/>
                      <a:gd name="T7" fmla="*/ 0 60000 65536"/>
                      <a:gd name="T8" fmla="*/ 0 60000 65536"/>
                      <a:gd name="T9" fmla="*/ 0 w 3"/>
                      <a:gd name="T10" fmla="*/ 0 h 5"/>
                      <a:gd name="T11" fmla="*/ 3 w 3"/>
                      <a:gd name="T12" fmla="*/ 5 h 5"/>
                    </a:gdLst>
                    <a:ahLst/>
                    <a:cxnLst>
                      <a:cxn ang="T6">
                        <a:pos x="T0" y="T1"/>
                      </a:cxn>
                      <a:cxn ang="T7">
                        <a:pos x="T2" y="T3"/>
                      </a:cxn>
                      <a:cxn ang="T8">
                        <a:pos x="T4" y="T5"/>
                      </a:cxn>
                    </a:cxnLst>
                    <a:rect l="T9" t="T10" r="T11" b="T12"/>
                    <a:pathLst>
                      <a:path w="3" h="5">
                        <a:moveTo>
                          <a:pt x="0" y="0"/>
                        </a:moveTo>
                        <a:lnTo>
                          <a:pt x="2" y="5"/>
                        </a:lnTo>
                        <a:lnTo>
                          <a:pt x="3" y="5"/>
                        </a:lnTo>
                      </a:path>
                    </a:pathLst>
                  </a:custGeom>
                  <a:noFill/>
                  <a:ln w="6350">
                    <a:solidFill>
                      <a:srgbClr val="0C0CFF"/>
                    </a:solidFill>
                    <a:prstDash val="solid"/>
                    <a:round/>
                    <a:headEnd/>
                    <a:tailEnd/>
                  </a:ln>
                </p:spPr>
                <p:txBody>
                  <a:bodyPr/>
                  <a:lstStyle/>
                  <a:p>
                    <a:endParaRPr lang="en-US"/>
                  </a:p>
                </p:txBody>
              </p:sp>
              <p:sp>
                <p:nvSpPr>
                  <p:cNvPr id="683" name="Freeform 7000"/>
                  <p:cNvSpPr>
                    <a:spLocks/>
                  </p:cNvSpPr>
                  <p:nvPr/>
                </p:nvSpPr>
                <p:spPr bwMode="auto">
                  <a:xfrm>
                    <a:off x="4291" y="3633"/>
                    <a:ext cx="1" cy="1"/>
                  </a:xfrm>
                  <a:custGeom>
                    <a:avLst/>
                    <a:gdLst>
                      <a:gd name="T0" fmla="*/ 0 w 4"/>
                      <a:gd name="T1" fmla="*/ 0 h 3"/>
                      <a:gd name="T2" fmla="*/ 3 w 4"/>
                      <a:gd name="T3" fmla="*/ 3 h 3"/>
                      <a:gd name="T4" fmla="*/ 4 w 4"/>
                      <a:gd name="T5" fmla="*/ 3 h 3"/>
                      <a:gd name="T6" fmla="*/ 0 60000 65536"/>
                      <a:gd name="T7" fmla="*/ 0 60000 65536"/>
                      <a:gd name="T8" fmla="*/ 0 60000 65536"/>
                      <a:gd name="T9" fmla="*/ 0 w 4"/>
                      <a:gd name="T10" fmla="*/ 0 h 3"/>
                      <a:gd name="T11" fmla="*/ 4 w 4"/>
                      <a:gd name="T12" fmla="*/ 3 h 3"/>
                    </a:gdLst>
                    <a:ahLst/>
                    <a:cxnLst>
                      <a:cxn ang="T6">
                        <a:pos x="T0" y="T1"/>
                      </a:cxn>
                      <a:cxn ang="T7">
                        <a:pos x="T2" y="T3"/>
                      </a:cxn>
                      <a:cxn ang="T8">
                        <a:pos x="T4" y="T5"/>
                      </a:cxn>
                    </a:cxnLst>
                    <a:rect l="T9" t="T10" r="T11" b="T12"/>
                    <a:pathLst>
                      <a:path w="4" h="3">
                        <a:moveTo>
                          <a:pt x="0" y="0"/>
                        </a:moveTo>
                        <a:lnTo>
                          <a:pt x="3" y="3"/>
                        </a:lnTo>
                        <a:lnTo>
                          <a:pt x="4" y="3"/>
                        </a:lnTo>
                      </a:path>
                    </a:pathLst>
                  </a:custGeom>
                  <a:noFill/>
                  <a:ln w="6350">
                    <a:solidFill>
                      <a:srgbClr val="0C0CFF"/>
                    </a:solidFill>
                    <a:prstDash val="solid"/>
                    <a:round/>
                    <a:headEnd/>
                    <a:tailEnd/>
                  </a:ln>
                </p:spPr>
                <p:txBody>
                  <a:bodyPr/>
                  <a:lstStyle/>
                  <a:p>
                    <a:endParaRPr lang="en-US"/>
                  </a:p>
                </p:txBody>
              </p:sp>
              <p:sp>
                <p:nvSpPr>
                  <p:cNvPr id="684" name="Freeform 7001"/>
                  <p:cNvSpPr>
                    <a:spLocks/>
                  </p:cNvSpPr>
                  <p:nvPr/>
                </p:nvSpPr>
                <p:spPr bwMode="auto">
                  <a:xfrm>
                    <a:off x="4291" y="3634"/>
                    <a:ext cx="1" cy="1"/>
                  </a:xfrm>
                  <a:custGeom>
                    <a:avLst/>
                    <a:gdLst>
                      <a:gd name="T0" fmla="*/ 0 w 3"/>
                      <a:gd name="T1" fmla="*/ 0 h 3"/>
                      <a:gd name="T2" fmla="*/ 2 w 3"/>
                      <a:gd name="T3" fmla="*/ 3 h 3"/>
                      <a:gd name="T4" fmla="*/ 3 w 3"/>
                      <a:gd name="T5" fmla="*/ 3 h 3"/>
                      <a:gd name="T6" fmla="*/ 0 60000 65536"/>
                      <a:gd name="T7" fmla="*/ 0 60000 65536"/>
                      <a:gd name="T8" fmla="*/ 0 60000 65536"/>
                      <a:gd name="T9" fmla="*/ 0 w 3"/>
                      <a:gd name="T10" fmla="*/ 0 h 3"/>
                      <a:gd name="T11" fmla="*/ 3 w 3"/>
                      <a:gd name="T12" fmla="*/ 3 h 3"/>
                    </a:gdLst>
                    <a:ahLst/>
                    <a:cxnLst>
                      <a:cxn ang="T6">
                        <a:pos x="T0" y="T1"/>
                      </a:cxn>
                      <a:cxn ang="T7">
                        <a:pos x="T2" y="T3"/>
                      </a:cxn>
                      <a:cxn ang="T8">
                        <a:pos x="T4" y="T5"/>
                      </a:cxn>
                    </a:cxnLst>
                    <a:rect l="T9" t="T10" r="T11" b="T12"/>
                    <a:pathLst>
                      <a:path w="3" h="3">
                        <a:moveTo>
                          <a:pt x="0" y="0"/>
                        </a:moveTo>
                        <a:lnTo>
                          <a:pt x="2" y="3"/>
                        </a:lnTo>
                        <a:lnTo>
                          <a:pt x="3" y="3"/>
                        </a:lnTo>
                      </a:path>
                    </a:pathLst>
                  </a:custGeom>
                  <a:noFill/>
                  <a:ln w="6350">
                    <a:solidFill>
                      <a:srgbClr val="0C0CFF"/>
                    </a:solidFill>
                    <a:prstDash val="solid"/>
                    <a:round/>
                    <a:headEnd/>
                    <a:tailEnd/>
                  </a:ln>
                </p:spPr>
                <p:txBody>
                  <a:bodyPr/>
                  <a:lstStyle/>
                  <a:p>
                    <a:endParaRPr lang="en-US"/>
                  </a:p>
                </p:txBody>
              </p:sp>
              <p:sp>
                <p:nvSpPr>
                  <p:cNvPr id="685" name="Freeform 7002"/>
                  <p:cNvSpPr>
                    <a:spLocks/>
                  </p:cNvSpPr>
                  <p:nvPr/>
                </p:nvSpPr>
                <p:spPr bwMode="auto">
                  <a:xfrm>
                    <a:off x="4292" y="3634"/>
                    <a:ext cx="1" cy="1"/>
                  </a:xfrm>
                  <a:custGeom>
                    <a:avLst/>
                    <a:gdLst>
                      <a:gd name="T0" fmla="*/ 0 w 4"/>
                      <a:gd name="T1" fmla="*/ 0 h 5"/>
                      <a:gd name="T2" fmla="*/ 3 w 4"/>
                      <a:gd name="T3" fmla="*/ 5 h 5"/>
                      <a:gd name="T4" fmla="*/ 4 w 4"/>
                      <a:gd name="T5" fmla="*/ 5 h 5"/>
                      <a:gd name="T6" fmla="*/ 0 60000 65536"/>
                      <a:gd name="T7" fmla="*/ 0 60000 65536"/>
                      <a:gd name="T8" fmla="*/ 0 60000 65536"/>
                      <a:gd name="T9" fmla="*/ 0 w 4"/>
                      <a:gd name="T10" fmla="*/ 0 h 5"/>
                      <a:gd name="T11" fmla="*/ 4 w 4"/>
                      <a:gd name="T12" fmla="*/ 5 h 5"/>
                    </a:gdLst>
                    <a:ahLst/>
                    <a:cxnLst>
                      <a:cxn ang="T6">
                        <a:pos x="T0" y="T1"/>
                      </a:cxn>
                      <a:cxn ang="T7">
                        <a:pos x="T2" y="T3"/>
                      </a:cxn>
                      <a:cxn ang="T8">
                        <a:pos x="T4" y="T5"/>
                      </a:cxn>
                    </a:cxnLst>
                    <a:rect l="T9" t="T10" r="T11" b="T12"/>
                    <a:pathLst>
                      <a:path w="4" h="5">
                        <a:moveTo>
                          <a:pt x="0" y="0"/>
                        </a:moveTo>
                        <a:lnTo>
                          <a:pt x="3" y="5"/>
                        </a:lnTo>
                        <a:lnTo>
                          <a:pt x="4" y="5"/>
                        </a:lnTo>
                      </a:path>
                    </a:pathLst>
                  </a:custGeom>
                  <a:noFill/>
                  <a:ln w="6350">
                    <a:solidFill>
                      <a:srgbClr val="0C0CFF"/>
                    </a:solidFill>
                    <a:prstDash val="solid"/>
                    <a:round/>
                    <a:headEnd/>
                    <a:tailEnd/>
                  </a:ln>
                </p:spPr>
                <p:txBody>
                  <a:bodyPr/>
                  <a:lstStyle/>
                  <a:p>
                    <a:endParaRPr lang="en-US"/>
                  </a:p>
                </p:txBody>
              </p:sp>
              <p:sp>
                <p:nvSpPr>
                  <p:cNvPr id="686" name="Freeform 7003"/>
                  <p:cNvSpPr>
                    <a:spLocks/>
                  </p:cNvSpPr>
                  <p:nvPr/>
                </p:nvSpPr>
                <p:spPr bwMode="auto">
                  <a:xfrm>
                    <a:off x="4292" y="3635"/>
                    <a:ext cx="1" cy="1"/>
                  </a:xfrm>
                  <a:custGeom>
                    <a:avLst/>
                    <a:gdLst>
                      <a:gd name="T0" fmla="*/ 0 w 3"/>
                      <a:gd name="T1" fmla="*/ 0 h 4"/>
                      <a:gd name="T2" fmla="*/ 2 w 3"/>
                      <a:gd name="T3" fmla="*/ 4 h 4"/>
                      <a:gd name="T4" fmla="*/ 3 w 3"/>
                      <a:gd name="T5" fmla="*/ 4 h 4"/>
                      <a:gd name="T6" fmla="*/ 0 60000 65536"/>
                      <a:gd name="T7" fmla="*/ 0 60000 65536"/>
                      <a:gd name="T8" fmla="*/ 0 60000 65536"/>
                      <a:gd name="T9" fmla="*/ 0 w 3"/>
                      <a:gd name="T10" fmla="*/ 0 h 4"/>
                      <a:gd name="T11" fmla="*/ 3 w 3"/>
                      <a:gd name="T12" fmla="*/ 4 h 4"/>
                    </a:gdLst>
                    <a:ahLst/>
                    <a:cxnLst>
                      <a:cxn ang="T6">
                        <a:pos x="T0" y="T1"/>
                      </a:cxn>
                      <a:cxn ang="T7">
                        <a:pos x="T2" y="T3"/>
                      </a:cxn>
                      <a:cxn ang="T8">
                        <a:pos x="T4" y="T5"/>
                      </a:cxn>
                    </a:cxnLst>
                    <a:rect l="T9" t="T10" r="T11" b="T12"/>
                    <a:pathLst>
                      <a:path w="3" h="4">
                        <a:moveTo>
                          <a:pt x="0" y="0"/>
                        </a:moveTo>
                        <a:lnTo>
                          <a:pt x="2" y="4"/>
                        </a:lnTo>
                        <a:lnTo>
                          <a:pt x="3" y="4"/>
                        </a:lnTo>
                      </a:path>
                    </a:pathLst>
                  </a:custGeom>
                  <a:noFill/>
                  <a:ln w="6350">
                    <a:solidFill>
                      <a:srgbClr val="0C0CFF"/>
                    </a:solidFill>
                    <a:prstDash val="solid"/>
                    <a:round/>
                    <a:headEnd/>
                    <a:tailEnd/>
                  </a:ln>
                </p:spPr>
                <p:txBody>
                  <a:bodyPr/>
                  <a:lstStyle/>
                  <a:p>
                    <a:endParaRPr lang="en-US"/>
                  </a:p>
                </p:txBody>
              </p:sp>
              <p:sp>
                <p:nvSpPr>
                  <p:cNvPr id="687" name="Freeform 7004"/>
                  <p:cNvSpPr>
                    <a:spLocks/>
                  </p:cNvSpPr>
                  <p:nvPr/>
                </p:nvSpPr>
                <p:spPr bwMode="auto">
                  <a:xfrm>
                    <a:off x="4293" y="3636"/>
                    <a:ext cx="1" cy="1"/>
                  </a:xfrm>
                  <a:custGeom>
                    <a:avLst/>
                    <a:gdLst>
                      <a:gd name="T0" fmla="*/ 0 w 4"/>
                      <a:gd name="T1" fmla="*/ 0 h 4"/>
                      <a:gd name="T2" fmla="*/ 3 w 4"/>
                      <a:gd name="T3" fmla="*/ 4 h 4"/>
                      <a:gd name="T4" fmla="*/ 4 w 4"/>
                      <a:gd name="T5" fmla="*/ 4 h 4"/>
                      <a:gd name="T6" fmla="*/ 0 60000 65536"/>
                      <a:gd name="T7" fmla="*/ 0 60000 65536"/>
                      <a:gd name="T8" fmla="*/ 0 60000 65536"/>
                      <a:gd name="T9" fmla="*/ 0 w 4"/>
                      <a:gd name="T10" fmla="*/ 0 h 4"/>
                      <a:gd name="T11" fmla="*/ 4 w 4"/>
                      <a:gd name="T12" fmla="*/ 4 h 4"/>
                    </a:gdLst>
                    <a:ahLst/>
                    <a:cxnLst>
                      <a:cxn ang="T6">
                        <a:pos x="T0" y="T1"/>
                      </a:cxn>
                      <a:cxn ang="T7">
                        <a:pos x="T2" y="T3"/>
                      </a:cxn>
                      <a:cxn ang="T8">
                        <a:pos x="T4" y="T5"/>
                      </a:cxn>
                    </a:cxnLst>
                    <a:rect l="T9" t="T10" r="T11" b="T12"/>
                    <a:pathLst>
                      <a:path w="4" h="4">
                        <a:moveTo>
                          <a:pt x="0" y="0"/>
                        </a:moveTo>
                        <a:lnTo>
                          <a:pt x="3" y="4"/>
                        </a:lnTo>
                        <a:lnTo>
                          <a:pt x="4" y="4"/>
                        </a:lnTo>
                      </a:path>
                    </a:pathLst>
                  </a:custGeom>
                  <a:noFill/>
                  <a:ln w="6350">
                    <a:solidFill>
                      <a:srgbClr val="0C0CFF"/>
                    </a:solidFill>
                    <a:prstDash val="solid"/>
                    <a:round/>
                    <a:headEnd/>
                    <a:tailEnd/>
                  </a:ln>
                </p:spPr>
                <p:txBody>
                  <a:bodyPr/>
                  <a:lstStyle/>
                  <a:p>
                    <a:endParaRPr lang="en-US"/>
                  </a:p>
                </p:txBody>
              </p:sp>
              <p:sp>
                <p:nvSpPr>
                  <p:cNvPr id="688" name="Freeform 7005"/>
                  <p:cNvSpPr>
                    <a:spLocks/>
                  </p:cNvSpPr>
                  <p:nvPr/>
                </p:nvSpPr>
                <p:spPr bwMode="auto">
                  <a:xfrm>
                    <a:off x="4293" y="3637"/>
                    <a:ext cx="1" cy="1"/>
                  </a:xfrm>
                  <a:custGeom>
                    <a:avLst/>
                    <a:gdLst>
                      <a:gd name="T0" fmla="*/ 0 w 3"/>
                      <a:gd name="T1" fmla="*/ 0 h 4"/>
                      <a:gd name="T2" fmla="*/ 2 w 3"/>
                      <a:gd name="T3" fmla="*/ 4 h 4"/>
                      <a:gd name="T4" fmla="*/ 3 w 3"/>
                      <a:gd name="T5" fmla="*/ 4 h 4"/>
                      <a:gd name="T6" fmla="*/ 0 60000 65536"/>
                      <a:gd name="T7" fmla="*/ 0 60000 65536"/>
                      <a:gd name="T8" fmla="*/ 0 60000 65536"/>
                      <a:gd name="T9" fmla="*/ 0 w 3"/>
                      <a:gd name="T10" fmla="*/ 0 h 4"/>
                      <a:gd name="T11" fmla="*/ 3 w 3"/>
                      <a:gd name="T12" fmla="*/ 4 h 4"/>
                    </a:gdLst>
                    <a:ahLst/>
                    <a:cxnLst>
                      <a:cxn ang="T6">
                        <a:pos x="T0" y="T1"/>
                      </a:cxn>
                      <a:cxn ang="T7">
                        <a:pos x="T2" y="T3"/>
                      </a:cxn>
                      <a:cxn ang="T8">
                        <a:pos x="T4" y="T5"/>
                      </a:cxn>
                    </a:cxnLst>
                    <a:rect l="T9" t="T10" r="T11" b="T12"/>
                    <a:pathLst>
                      <a:path w="3" h="4">
                        <a:moveTo>
                          <a:pt x="0" y="0"/>
                        </a:moveTo>
                        <a:lnTo>
                          <a:pt x="2" y="4"/>
                        </a:lnTo>
                        <a:lnTo>
                          <a:pt x="3" y="4"/>
                        </a:lnTo>
                      </a:path>
                    </a:pathLst>
                  </a:custGeom>
                  <a:noFill/>
                  <a:ln w="6350">
                    <a:solidFill>
                      <a:srgbClr val="0C0CFF"/>
                    </a:solidFill>
                    <a:prstDash val="solid"/>
                    <a:round/>
                    <a:headEnd/>
                    <a:tailEnd/>
                  </a:ln>
                </p:spPr>
                <p:txBody>
                  <a:bodyPr/>
                  <a:lstStyle/>
                  <a:p>
                    <a:endParaRPr lang="en-US"/>
                  </a:p>
                </p:txBody>
              </p:sp>
              <p:sp>
                <p:nvSpPr>
                  <p:cNvPr id="689" name="Freeform 7006"/>
                  <p:cNvSpPr>
                    <a:spLocks/>
                  </p:cNvSpPr>
                  <p:nvPr/>
                </p:nvSpPr>
                <p:spPr bwMode="auto">
                  <a:xfrm>
                    <a:off x="4294" y="3637"/>
                    <a:ext cx="1" cy="1"/>
                  </a:xfrm>
                  <a:custGeom>
                    <a:avLst/>
                    <a:gdLst>
                      <a:gd name="T0" fmla="*/ 0 w 4"/>
                      <a:gd name="T1" fmla="*/ 0 h 3"/>
                      <a:gd name="T2" fmla="*/ 3 w 4"/>
                      <a:gd name="T3" fmla="*/ 3 h 3"/>
                      <a:gd name="T4" fmla="*/ 4 w 4"/>
                      <a:gd name="T5" fmla="*/ 3 h 3"/>
                      <a:gd name="T6" fmla="*/ 0 60000 65536"/>
                      <a:gd name="T7" fmla="*/ 0 60000 65536"/>
                      <a:gd name="T8" fmla="*/ 0 60000 65536"/>
                      <a:gd name="T9" fmla="*/ 0 w 4"/>
                      <a:gd name="T10" fmla="*/ 0 h 3"/>
                      <a:gd name="T11" fmla="*/ 4 w 4"/>
                      <a:gd name="T12" fmla="*/ 3 h 3"/>
                    </a:gdLst>
                    <a:ahLst/>
                    <a:cxnLst>
                      <a:cxn ang="T6">
                        <a:pos x="T0" y="T1"/>
                      </a:cxn>
                      <a:cxn ang="T7">
                        <a:pos x="T2" y="T3"/>
                      </a:cxn>
                      <a:cxn ang="T8">
                        <a:pos x="T4" y="T5"/>
                      </a:cxn>
                    </a:cxnLst>
                    <a:rect l="T9" t="T10" r="T11" b="T12"/>
                    <a:pathLst>
                      <a:path w="4" h="3">
                        <a:moveTo>
                          <a:pt x="0" y="0"/>
                        </a:moveTo>
                        <a:lnTo>
                          <a:pt x="3" y="3"/>
                        </a:lnTo>
                        <a:lnTo>
                          <a:pt x="4" y="3"/>
                        </a:lnTo>
                      </a:path>
                    </a:pathLst>
                  </a:custGeom>
                  <a:noFill/>
                  <a:ln w="6350">
                    <a:solidFill>
                      <a:srgbClr val="0C0CFF"/>
                    </a:solidFill>
                    <a:prstDash val="solid"/>
                    <a:round/>
                    <a:headEnd/>
                    <a:tailEnd/>
                  </a:ln>
                </p:spPr>
                <p:txBody>
                  <a:bodyPr/>
                  <a:lstStyle/>
                  <a:p>
                    <a:endParaRPr lang="en-US"/>
                  </a:p>
                </p:txBody>
              </p:sp>
              <p:sp>
                <p:nvSpPr>
                  <p:cNvPr id="690" name="Freeform 7007"/>
                  <p:cNvSpPr>
                    <a:spLocks/>
                  </p:cNvSpPr>
                  <p:nvPr/>
                </p:nvSpPr>
                <p:spPr bwMode="auto">
                  <a:xfrm>
                    <a:off x="4294" y="3638"/>
                    <a:ext cx="1" cy="1"/>
                  </a:xfrm>
                  <a:custGeom>
                    <a:avLst/>
                    <a:gdLst>
                      <a:gd name="T0" fmla="*/ 0 w 3"/>
                      <a:gd name="T1" fmla="*/ 0 h 5"/>
                      <a:gd name="T2" fmla="*/ 2 w 3"/>
                      <a:gd name="T3" fmla="*/ 5 h 5"/>
                      <a:gd name="T4" fmla="*/ 3 w 3"/>
                      <a:gd name="T5" fmla="*/ 5 h 5"/>
                      <a:gd name="T6" fmla="*/ 0 60000 65536"/>
                      <a:gd name="T7" fmla="*/ 0 60000 65536"/>
                      <a:gd name="T8" fmla="*/ 0 60000 65536"/>
                      <a:gd name="T9" fmla="*/ 0 w 3"/>
                      <a:gd name="T10" fmla="*/ 0 h 5"/>
                      <a:gd name="T11" fmla="*/ 3 w 3"/>
                      <a:gd name="T12" fmla="*/ 5 h 5"/>
                    </a:gdLst>
                    <a:ahLst/>
                    <a:cxnLst>
                      <a:cxn ang="T6">
                        <a:pos x="T0" y="T1"/>
                      </a:cxn>
                      <a:cxn ang="T7">
                        <a:pos x="T2" y="T3"/>
                      </a:cxn>
                      <a:cxn ang="T8">
                        <a:pos x="T4" y="T5"/>
                      </a:cxn>
                    </a:cxnLst>
                    <a:rect l="T9" t="T10" r="T11" b="T12"/>
                    <a:pathLst>
                      <a:path w="3" h="5">
                        <a:moveTo>
                          <a:pt x="0" y="0"/>
                        </a:moveTo>
                        <a:lnTo>
                          <a:pt x="2" y="5"/>
                        </a:lnTo>
                        <a:lnTo>
                          <a:pt x="3" y="5"/>
                        </a:lnTo>
                      </a:path>
                    </a:pathLst>
                  </a:custGeom>
                  <a:noFill/>
                  <a:ln w="6350">
                    <a:solidFill>
                      <a:srgbClr val="0C0CFF"/>
                    </a:solidFill>
                    <a:prstDash val="solid"/>
                    <a:round/>
                    <a:headEnd/>
                    <a:tailEnd/>
                  </a:ln>
                </p:spPr>
                <p:txBody>
                  <a:bodyPr/>
                  <a:lstStyle/>
                  <a:p>
                    <a:endParaRPr lang="en-US"/>
                  </a:p>
                </p:txBody>
              </p:sp>
              <p:sp>
                <p:nvSpPr>
                  <p:cNvPr id="691" name="Freeform 7008"/>
                  <p:cNvSpPr>
                    <a:spLocks/>
                  </p:cNvSpPr>
                  <p:nvPr/>
                </p:nvSpPr>
                <p:spPr bwMode="auto">
                  <a:xfrm>
                    <a:off x="4295" y="3639"/>
                    <a:ext cx="1" cy="1"/>
                  </a:xfrm>
                  <a:custGeom>
                    <a:avLst/>
                    <a:gdLst>
                      <a:gd name="T0" fmla="*/ 0 w 3"/>
                      <a:gd name="T1" fmla="*/ 0 h 4"/>
                      <a:gd name="T2" fmla="*/ 2 w 3"/>
                      <a:gd name="T3" fmla="*/ 4 h 4"/>
                      <a:gd name="T4" fmla="*/ 3 w 3"/>
                      <a:gd name="T5" fmla="*/ 4 h 4"/>
                      <a:gd name="T6" fmla="*/ 0 60000 65536"/>
                      <a:gd name="T7" fmla="*/ 0 60000 65536"/>
                      <a:gd name="T8" fmla="*/ 0 60000 65536"/>
                      <a:gd name="T9" fmla="*/ 0 w 3"/>
                      <a:gd name="T10" fmla="*/ 0 h 4"/>
                      <a:gd name="T11" fmla="*/ 3 w 3"/>
                      <a:gd name="T12" fmla="*/ 4 h 4"/>
                    </a:gdLst>
                    <a:ahLst/>
                    <a:cxnLst>
                      <a:cxn ang="T6">
                        <a:pos x="T0" y="T1"/>
                      </a:cxn>
                      <a:cxn ang="T7">
                        <a:pos x="T2" y="T3"/>
                      </a:cxn>
                      <a:cxn ang="T8">
                        <a:pos x="T4" y="T5"/>
                      </a:cxn>
                    </a:cxnLst>
                    <a:rect l="T9" t="T10" r="T11" b="T12"/>
                    <a:pathLst>
                      <a:path w="3" h="4">
                        <a:moveTo>
                          <a:pt x="0" y="0"/>
                        </a:moveTo>
                        <a:lnTo>
                          <a:pt x="2" y="4"/>
                        </a:lnTo>
                        <a:lnTo>
                          <a:pt x="3" y="4"/>
                        </a:lnTo>
                      </a:path>
                    </a:pathLst>
                  </a:custGeom>
                  <a:noFill/>
                  <a:ln w="6350">
                    <a:solidFill>
                      <a:srgbClr val="0C0CFF"/>
                    </a:solidFill>
                    <a:prstDash val="solid"/>
                    <a:round/>
                    <a:headEnd/>
                    <a:tailEnd/>
                  </a:ln>
                </p:spPr>
                <p:txBody>
                  <a:bodyPr/>
                  <a:lstStyle/>
                  <a:p>
                    <a:endParaRPr lang="en-US"/>
                  </a:p>
                </p:txBody>
              </p:sp>
              <p:sp>
                <p:nvSpPr>
                  <p:cNvPr id="692" name="Freeform 7009"/>
                  <p:cNvSpPr>
                    <a:spLocks/>
                  </p:cNvSpPr>
                  <p:nvPr/>
                </p:nvSpPr>
                <p:spPr bwMode="auto">
                  <a:xfrm>
                    <a:off x="4295" y="3640"/>
                    <a:ext cx="1" cy="1"/>
                  </a:xfrm>
                  <a:custGeom>
                    <a:avLst/>
                    <a:gdLst>
                      <a:gd name="T0" fmla="*/ 0 w 4"/>
                      <a:gd name="T1" fmla="*/ 0 h 4"/>
                      <a:gd name="T2" fmla="*/ 3 w 4"/>
                      <a:gd name="T3" fmla="*/ 4 h 4"/>
                      <a:gd name="T4" fmla="*/ 4 w 4"/>
                      <a:gd name="T5" fmla="*/ 4 h 4"/>
                      <a:gd name="T6" fmla="*/ 0 60000 65536"/>
                      <a:gd name="T7" fmla="*/ 0 60000 65536"/>
                      <a:gd name="T8" fmla="*/ 0 60000 65536"/>
                      <a:gd name="T9" fmla="*/ 0 w 4"/>
                      <a:gd name="T10" fmla="*/ 0 h 4"/>
                      <a:gd name="T11" fmla="*/ 4 w 4"/>
                      <a:gd name="T12" fmla="*/ 4 h 4"/>
                    </a:gdLst>
                    <a:ahLst/>
                    <a:cxnLst>
                      <a:cxn ang="T6">
                        <a:pos x="T0" y="T1"/>
                      </a:cxn>
                      <a:cxn ang="T7">
                        <a:pos x="T2" y="T3"/>
                      </a:cxn>
                      <a:cxn ang="T8">
                        <a:pos x="T4" y="T5"/>
                      </a:cxn>
                    </a:cxnLst>
                    <a:rect l="T9" t="T10" r="T11" b="T12"/>
                    <a:pathLst>
                      <a:path w="4" h="4">
                        <a:moveTo>
                          <a:pt x="0" y="0"/>
                        </a:moveTo>
                        <a:lnTo>
                          <a:pt x="3" y="4"/>
                        </a:lnTo>
                        <a:lnTo>
                          <a:pt x="4" y="4"/>
                        </a:lnTo>
                      </a:path>
                    </a:pathLst>
                  </a:custGeom>
                  <a:noFill/>
                  <a:ln w="6350">
                    <a:solidFill>
                      <a:srgbClr val="0C0CFF"/>
                    </a:solidFill>
                    <a:prstDash val="solid"/>
                    <a:round/>
                    <a:headEnd/>
                    <a:tailEnd/>
                  </a:ln>
                </p:spPr>
                <p:txBody>
                  <a:bodyPr/>
                  <a:lstStyle/>
                  <a:p>
                    <a:endParaRPr lang="en-US"/>
                  </a:p>
                </p:txBody>
              </p:sp>
              <p:sp>
                <p:nvSpPr>
                  <p:cNvPr id="693" name="Freeform 7010"/>
                  <p:cNvSpPr>
                    <a:spLocks/>
                  </p:cNvSpPr>
                  <p:nvPr/>
                </p:nvSpPr>
                <p:spPr bwMode="auto">
                  <a:xfrm>
                    <a:off x="4295" y="3640"/>
                    <a:ext cx="1" cy="1"/>
                  </a:xfrm>
                  <a:custGeom>
                    <a:avLst/>
                    <a:gdLst>
                      <a:gd name="T0" fmla="*/ 0 w 3"/>
                      <a:gd name="T1" fmla="*/ 0 h 4"/>
                      <a:gd name="T2" fmla="*/ 2 w 3"/>
                      <a:gd name="T3" fmla="*/ 4 h 4"/>
                      <a:gd name="T4" fmla="*/ 3 w 3"/>
                      <a:gd name="T5" fmla="*/ 4 h 4"/>
                      <a:gd name="T6" fmla="*/ 0 60000 65536"/>
                      <a:gd name="T7" fmla="*/ 0 60000 65536"/>
                      <a:gd name="T8" fmla="*/ 0 60000 65536"/>
                      <a:gd name="T9" fmla="*/ 0 w 3"/>
                      <a:gd name="T10" fmla="*/ 0 h 4"/>
                      <a:gd name="T11" fmla="*/ 3 w 3"/>
                      <a:gd name="T12" fmla="*/ 4 h 4"/>
                    </a:gdLst>
                    <a:ahLst/>
                    <a:cxnLst>
                      <a:cxn ang="T6">
                        <a:pos x="T0" y="T1"/>
                      </a:cxn>
                      <a:cxn ang="T7">
                        <a:pos x="T2" y="T3"/>
                      </a:cxn>
                      <a:cxn ang="T8">
                        <a:pos x="T4" y="T5"/>
                      </a:cxn>
                    </a:cxnLst>
                    <a:rect l="T9" t="T10" r="T11" b="T12"/>
                    <a:pathLst>
                      <a:path w="3" h="4">
                        <a:moveTo>
                          <a:pt x="0" y="0"/>
                        </a:moveTo>
                        <a:lnTo>
                          <a:pt x="2" y="4"/>
                        </a:lnTo>
                        <a:lnTo>
                          <a:pt x="3" y="4"/>
                        </a:lnTo>
                      </a:path>
                    </a:pathLst>
                  </a:custGeom>
                  <a:noFill/>
                  <a:ln w="6350">
                    <a:solidFill>
                      <a:srgbClr val="0C0CFF"/>
                    </a:solidFill>
                    <a:prstDash val="solid"/>
                    <a:round/>
                    <a:headEnd/>
                    <a:tailEnd/>
                  </a:ln>
                </p:spPr>
                <p:txBody>
                  <a:bodyPr/>
                  <a:lstStyle/>
                  <a:p>
                    <a:endParaRPr lang="en-US"/>
                  </a:p>
                </p:txBody>
              </p:sp>
              <p:sp>
                <p:nvSpPr>
                  <p:cNvPr id="694" name="Freeform 7011"/>
                  <p:cNvSpPr>
                    <a:spLocks/>
                  </p:cNvSpPr>
                  <p:nvPr/>
                </p:nvSpPr>
                <p:spPr bwMode="auto">
                  <a:xfrm>
                    <a:off x="4296" y="3641"/>
                    <a:ext cx="1" cy="1"/>
                  </a:xfrm>
                  <a:custGeom>
                    <a:avLst/>
                    <a:gdLst>
                      <a:gd name="T0" fmla="*/ 0 w 4"/>
                      <a:gd name="T1" fmla="*/ 0 h 4"/>
                      <a:gd name="T2" fmla="*/ 3 w 4"/>
                      <a:gd name="T3" fmla="*/ 4 h 4"/>
                      <a:gd name="T4" fmla="*/ 4 w 4"/>
                      <a:gd name="T5" fmla="*/ 4 h 4"/>
                      <a:gd name="T6" fmla="*/ 0 60000 65536"/>
                      <a:gd name="T7" fmla="*/ 0 60000 65536"/>
                      <a:gd name="T8" fmla="*/ 0 60000 65536"/>
                      <a:gd name="T9" fmla="*/ 0 w 4"/>
                      <a:gd name="T10" fmla="*/ 0 h 4"/>
                      <a:gd name="T11" fmla="*/ 4 w 4"/>
                      <a:gd name="T12" fmla="*/ 4 h 4"/>
                    </a:gdLst>
                    <a:ahLst/>
                    <a:cxnLst>
                      <a:cxn ang="T6">
                        <a:pos x="T0" y="T1"/>
                      </a:cxn>
                      <a:cxn ang="T7">
                        <a:pos x="T2" y="T3"/>
                      </a:cxn>
                      <a:cxn ang="T8">
                        <a:pos x="T4" y="T5"/>
                      </a:cxn>
                    </a:cxnLst>
                    <a:rect l="T9" t="T10" r="T11" b="T12"/>
                    <a:pathLst>
                      <a:path w="4" h="4">
                        <a:moveTo>
                          <a:pt x="0" y="0"/>
                        </a:moveTo>
                        <a:lnTo>
                          <a:pt x="3" y="4"/>
                        </a:lnTo>
                        <a:lnTo>
                          <a:pt x="4" y="4"/>
                        </a:lnTo>
                      </a:path>
                    </a:pathLst>
                  </a:custGeom>
                  <a:noFill/>
                  <a:ln w="6350">
                    <a:solidFill>
                      <a:srgbClr val="0C0CFF"/>
                    </a:solidFill>
                    <a:prstDash val="solid"/>
                    <a:round/>
                    <a:headEnd/>
                    <a:tailEnd/>
                  </a:ln>
                </p:spPr>
                <p:txBody>
                  <a:bodyPr/>
                  <a:lstStyle/>
                  <a:p>
                    <a:endParaRPr lang="en-US"/>
                  </a:p>
                </p:txBody>
              </p:sp>
              <p:sp>
                <p:nvSpPr>
                  <p:cNvPr id="695" name="Freeform 7012"/>
                  <p:cNvSpPr>
                    <a:spLocks/>
                  </p:cNvSpPr>
                  <p:nvPr/>
                </p:nvSpPr>
                <p:spPr bwMode="auto">
                  <a:xfrm>
                    <a:off x="4296" y="3642"/>
                    <a:ext cx="1" cy="1"/>
                  </a:xfrm>
                  <a:custGeom>
                    <a:avLst/>
                    <a:gdLst>
                      <a:gd name="T0" fmla="*/ 0 w 3"/>
                      <a:gd name="T1" fmla="*/ 0 h 3"/>
                      <a:gd name="T2" fmla="*/ 2 w 3"/>
                      <a:gd name="T3" fmla="*/ 3 h 3"/>
                      <a:gd name="T4" fmla="*/ 3 w 3"/>
                      <a:gd name="T5" fmla="*/ 3 h 3"/>
                      <a:gd name="T6" fmla="*/ 0 60000 65536"/>
                      <a:gd name="T7" fmla="*/ 0 60000 65536"/>
                      <a:gd name="T8" fmla="*/ 0 60000 65536"/>
                      <a:gd name="T9" fmla="*/ 0 w 3"/>
                      <a:gd name="T10" fmla="*/ 0 h 3"/>
                      <a:gd name="T11" fmla="*/ 3 w 3"/>
                      <a:gd name="T12" fmla="*/ 3 h 3"/>
                    </a:gdLst>
                    <a:ahLst/>
                    <a:cxnLst>
                      <a:cxn ang="T6">
                        <a:pos x="T0" y="T1"/>
                      </a:cxn>
                      <a:cxn ang="T7">
                        <a:pos x="T2" y="T3"/>
                      </a:cxn>
                      <a:cxn ang="T8">
                        <a:pos x="T4" y="T5"/>
                      </a:cxn>
                    </a:cxnLst>
                    <a:rect l="T9" t="T10" r="T11" b="T12"/>
                    <a:pathLst>
                      <a:path w="3" h="3">
                        <a:moveTo>
                          <a:pt x="0" y="0"/>
                        </a:moveTo>
                        <a:lnTo>
                          <a:pt x="2" y="3"/>
                        </a:lnTo>
                        <a:lnTo>
                          <a:pt x="3" y="3"/>
                        </a:lnTo>
                      </a:path>
                    </a:pathLst>
                  </a:custGeom>
                  <a:noFill/>
                  <a:ln w="6350">
                    <a:solidFill>
                      <a:srgbClr val="0C0CFF"/>
                    </a:solidFill>
                    <a:prstDash val="solid"/>
                    <a:round/>
                    <a:headEnd/>
                    <a:tailEnd/>
                  </a:ln>
                </p:spPr>
                <p:txBody>
                  <a:bodyPr/>
                  <a:lstStyle/>
                  <a:p>
                    <a:endParaRPr lang="en-US"/>
                  </a:p>
                </p:txBody>
              </p:sp>
              <p:sp>
                <p:nvSpPr>
                  <p:cNvPr id="696" name="Freeform 7013"/>
                  <p:cNvSpPr>
                    <a:spLocks/>
                  </p:cNvSpPr>
                  <p:nvPr/>
                </p:nvSpPr>
                <p:spPr bwMode="auto">
                  <a:xfrm>
                    <a:off x="4297" y="3642"/>
                    <a:ext cx="1" cy="1"/>
                  </a:xfrm>
                  <a:custGeom>
                    <a:avLst/>
                    <a:gdLst>
                      <a:gd name="T0" fmla="*/ 0 w 4"/>
                      <a:gd name="T1" fmla="*/ 0 h 3"/>
                      <a:gd name="T2" fmla="*/ 3 w 4"/>
                      <a:gd name="T3" fmla="*/ 3 h 3"/>
                      <a:gd name="T4" fmla="*/ 4 w 4"/>
                      <a:gd name="T5" fmla="*/ 3 h 3"/>
                      <a:gd name="T6" fmla="*/ 0 60000 65536"/>
                      <a:gd name="T7" fmla="*/ 0 60000 65536"/>
                      <a:gd name="T8" fmla="*/ 0 60000 65536"/>
                      <a:gd name="T9" fmla="*/ 0 w 4"/>
                      <a:gd name="T10" fmla="*/ 0 h 3"/>
                      <a:gd name="T11" fmla="*/ 4 w 4"/>
                      <a:gd name="T12" fmla="*/ 3 h 3"/>
                    </a:gdLst>
                    <a:ahLst/>
                    <a:cxnLst>
                      <a:cxn ang="T6">
                        <a:pos x="T0" y="T1"/>
                      </a:cxn>
                      <a:cxn ang="T7">
                        <a:pos x="T2" y="T3"/>
                      </a:cxn>
                      <a:cxn ang="T8">
                        <a:pos x="T4" y="T5"/>
                      </a:cxn>
                    </a:cxnLst>
                    <a:rect l="T9" t="T10" r="T11" b="T12"/>
                    <a:pathLst>
                      <a:path w="4" h="3">
                        <a:moveTo>
                          <a:pt x="0" y="0"/>
                        </a:moveTo>
                        <a:lnTo>
                          <a:pt x="3" y="3"/>
                        </a:lnTo>
                        <a:lnTo>
                          <a:pt x="4" y="3"/>
                        </a:lnTo>
                      </a:path>
                    </a:pathLst>
                  </a:custGeom>
                  <a:noFill/>
                  <a:ln w="6350">
                    <a:solidFill>
                      <a:srgbClr val="0C0CFF"/>
                    </a:solidFill>
                    <a:prstDash val="solid"/>
                    <a:round/>
                    <a:headEnd/>
                    <a:tailEnd/>
                  </a:ln>
                </p:spPr>
                <p:txBody>
                  <a:bodyPr/>
                  <a:lstStyle/>
                  <a:p>
                    <a:endParaRPr lang="en-US"/>
                  </a:p>
                </p:txBody>
              </p:sp>
              <p:sp>
                <p:nvSpPr>
                  <p:cNvPr id="697" name="Freeform 7014"/>
                  <p:cNvSpPr>
                    <a:spLocks/>
                  </p:cNvSpPr>
                  <p:nvPr/>
                </p:nvSpPr>
                <p:spPr bwMode="auto">
                  <a:xfrm>
                    <a:off x="4297" y="3643"/>
                    <a:ext cx="1" cy="1"/>
                  </a:xfrm>
                  <a:custGeom>
                    <a:avLst/>
                    <a:gdLst>
                      <a:gd name="T0" fmla="*/ 0 w 3"/>
                      <a:gd name="T1" fmla="*/ 0 h 3"/>
                      <a:gd name="T2" fmla="*/ 2 w 3"/>
                      <a:gd name="T3" fmla="*/ 3 h 3"/>
                      <a:gd name="T4" fmla="*/ 3 w 3"/>
                      <a:gd name="T5" fmla="*/ 3 h 3"/>
                      <a:gd name="T6" fmla="*/ 0 60000 65536"/>
                      <a:gd name="T7" fmla="*/ 0 60000 65536"/>
                      <a:gd name="T8" fmla="*/ 0 60000 65536"/>
                      <a:gd name="T9" fmla="*/ 0 w 3"/>
                      <a:gd name="T10" fmla="*/ 0 h 3"/>
                      <a:gd name="T11" fmla="*/ 3 w 3"/>
                      <a:gd name="T12" fmla="*/ 3 h 3"/>
                    </a:gdLst>
                    <a:ahLst/>
                    <a:cxnLst>
                      <a:cxn ang="T6">
                        <a:pos x="T0" y="T1"/>
                      </a:cxn>
                      <a:cxn ang="T7">
                        <a:pos x="T2" y="T3"/>
                      </a:cxn>
                      <a:cxn ang="T8">
                        <a:pos x="T4" y="T5"/>
                      </a:cxn>
                    </a:cxnLst>
                    <a:rect l="T9" t="T10" r="T11" b="T12"/>
                    <a:pathLst>
                      <a:path w="3" h="3">
                        <a:moveTo>
                          <a:pt x="0" y="0"/>
                        </a:moveTo>
                        <a:lnTo>
                          <a:pt x="2" y="3"/>
                        </a:lnTo>
                        <a:lnTo>
                          <a:pt x="3" y="3"/>
                        </a:lnTo>
                      </a:path>
                    </a:pathLst>
                  </a:custGeom>
                  <a:noFill/>
                  <a:ln w="6350">
                    <a:solidFill>
                      <a:srgbClr val="0C0CFF"/>
                    </a:solidFill>
                    <a:prstDash val="solid"/>
                    <a:round/>
                    <a:headEnd/>
                    <a:tailEnd/>
                  </a:ln>
                </p:spPr>
                <p:txBody>
                  <a:bodyPr/>
                  <a:lstStyle/>
                  <a:p>
                    <a:endParaRPr lang="en-US"/>
                  </a:p>
                </p:txBody>
              </p:sp>
              <p:sp>
                <p:nvSpPr>
                  <p:cNvPr id="698" name="Freeform 7015"/>
                  <p:cNvSpPr>
                    <a:spLocks/>
                  </p:cNvSpPr>
                  <p:nvPr/>
                </p:nvSpPr>
                <p:spPr bwMode="auto">
                  <a:xfrm>
                    <a:off x="4298" y="3643"/>
                    <a:ext cx="1" cy="1"/>
                  </a:xfrm>
                  <a:custGeom>
                    <a:avLst/>
                    <a:gdLst>
                      <a:gd name="T0" fmla="*/ 0 w 4"/>
                      <a:gd name="T1" fmla="*/ 0 h 3"/>
                      <a:gd name="T2" fmla="*/ 3 w 4"/>
                      <a:gd name="T3" fmla="*/ 3 h 3"/>
                      <a:gd name="T4" fmla="*/ 4 w 4"/>
                      <a:gd name="T5" fmla="*/ 3 h 3"/>
                      <a:gd name="T6" fmla="*/ 0 60000 65536"/>
                      <a:gd name="T7" fmla="*/ 0 60000 65536"/>
                      <a:gd name="T8" fmla="*/ 0 60000 65536"/>
                      <a:gd name="T9" fmla="*/ 0 w 4"/>
                      <a:gd name="T10" fmla="*/ 0 h 3"/>
                      <a:gd name="T11" fmla="*/ 4 w 4"/>
                      <a:gd name="T12" fmla="*/ 3 h 3"/>
                    </a:gdLst>
                    <a:ahLst/>
                    <a:cxnLst>
                      <a:cxn ang="T6">
                        <a:pos x="T0" y="T1"/>
                      </a:cxn>
                      <a:cxn ang="T7">
                        <a:pos x="T2" y="T3"/>
                      </a:cxn>
                      <a:cxn ang="T8">
                        <a:pos x="T4" y="T5"/>
                      </a:cxn>
                    </a:cxnLst>
                    <a:rect l="T9" t="T10" r="T11" b="T12"/>
                    <a:pathLst>
                      <a:path w="4" h="3">
                        <a:moveTo>
                          <a:pt x="0" y="0"/>
                        </a:moveTo>
                        <a:lnTo>
                          <a:pt x="3" y="3"/>
                        </a:lnTo>
                        <a:lnTo>
                          <a:pt x="4" y="3"/>
                        </a:lnTo>
                      </a:path>
                    </a:pathLst>
                  </a:custGeom>
                  <a:noFill/>
                  <a:ln w="6350">
                    <a:solidFill>
                      <a:srgbClr val="0C0CFF"/>
                    </a:solidFill>
                    <a:prstDash val="solid"/>
                    <a:round/>
                    <a:headEnd/>
                    <a:tailEnd/>
                  </a:ln>
                </p:spPr>
                <p:txBody>
                  <a:bodyPr/>
                  <a:lstStyle/>
                  <a:p>
                    <a:endParaRPr lang="en-US"/>
                  </a:p>
                </p:txBody>
              </p:sp>
              <p:sp>
                <p:nvSpPr>
                  <p:cNvPr id="699" name="Freeform 7016"/>
                  <p:cNvSpPr>
                    <a:spLocks/>
                  </p:cNvSpPr>
                  <p:nvPr/>
                </p:nvSpPr>
                <p:spPr bwMode="auto">
                  <a:xfrm>
                    <a:off x="4298" y="3644"/>
                    <a:ext cx="1" cy="1"/>
                  </a:xfrm>
                  <a:custGeom>
                    <a:avLst/>
                    <a:gdLst>
                      <a:gd name="T0" fmla="*/ 0 w 3"/>
                      <a:gd name="T1" fmla="*/ 0 h 3"/>
                      <a:gd name="T2" fmla="*/ 2 w 3"/>
                      <a:gd name="T3" fmla="*/ 3 h 3"/>
                      <a:gd name="T4" fmla="*/ 3 w 3"/>
                      <a:gd name="T5" fmla="*/ 3 h 3"/>
                      <a:gd name="T6" fmla="*/ 0 60000 65536"/>
                      <a:gd name="T7" fmla="*/ 0 60000 65536"/>
                      <a:gd name="T8" fmla="*/ 0 60000 65536"/>
                      <a:gd name="T9" fmla="*/ 0 w 3"/>
                      <a:gd name="T10" fmla="*/ 0 h 3"/>
                      <a:gd name="T11" fmla="*/ 3 w 3"/>
                      <a:gd name="T12" fmla="*/ 3 h 3"/>
                    </a:gdLst>
                    <a:ahLst/>
                    <a:cxnLst>
                      <a:cxn ang="T6">
                        <a:pos x="T0" y="T1"/>
                      </a:cxn>
                      <a:cxn ang="T7">
                        <a:pos x="T2" y="T3"/>
                      </a:cxn>
                      <a:cxn ang="T8">
                        <a:pos x="T4" y="T5"/>
                      </a:cxn>
                    </a:cxnLst>
                    <a:rect l="T9" t="T10" r="T11" b="T12"/>
                    <a:pathLst>
                      <a:path w="3" h="3">
                        <a:moveTo>
                          <a:pt x="0" y="0"/>
                        </a:moveTo>
                        <a:lnTo>
                          <a:pt x="2" y="3"/>
                        </a:lnTo>
                        <a:lnTo>
                          <a:pt x="3" y="3"/>
                        </a:lnTo>
                      </a:path>
                    </a:pathLst>
                  </a:custGeom>
                  <a:noFill/>
                  <a:ln w="6350">
                    <a:solidFill>
                      <a:srgbClr val="0C0CFF"/>
                    </a:solidFill>
                    <a:prstDash val="solid"/>
                    <a:round/>
                    <a:headEnd/>
                    <a:tailEnd/>
                  </a:ln>
                </p:spPr>
                <p:txBody>
                  <a:bodyPr/>
                  <a:lstStyle/>
                  <a:p>
                    <a:endParaRPr lang="en-US"/>
                  </a:p>
                </p:txBody>
              </p:sp>
              <p:sp>
                <p:nvSpPr>
                  <p:cNvPr id="700" name="Freeform 7017"/>
                  <p:cNvSpPr>
                    <a:spLocks/>
                  </p:cNvSpPr>
                  <p:nvPr/>
                </p:nvSpPr>
                <p:spPr bwMode="auto">
                  <a:xfrm>
                    <a:off x="4299" y="3645"/>
                    <a:ext cx="1" cy="1"/>
                  </a:xfrm>
                  <a:custGeom>
                    <a:avLst/>
                    <a:gdLst>
                      <a:gd name="T0" fmla="*/ 0 w 4"/>
                      <a:gd name="T1" fmla="*/ 0 h 2"/>
                      <a:gd name="T2" fmla="*/ 3 w 4"/>
                      <a:gd name="T3" fmla="*/ 2 h 2"/>
                      <a:gd name="T4" fmla="*/ 4 w 4"/>
                      <a:gd name="T5" fmla="*/ 2 h 2"/>
                      <a:gd name="T6" fmla="*/ 0 60000 65536"/>
                      <a:gd name="T7" fmla="*/ 0 60000 65536"/>
                      <a:gd name="T8" fmla="*/ 0 60000 65536"/>
                      <a:gd name="T9" fmla="*/ 0 w 4"/>
                      <a:gd name="T10" fmla="*/ 0 h 2"/>
                      <a:gd name="T11" fmla="*/ 4 w 4"/>
                      <a:gd name="T12" fmla="*/ 2 h 2"/>
                    </a:gdLst>
                    <a:ahLst/>
                    <a:cxnLst>
                      <a:cxn ang="T6">
                        <a:pos x="T0" y="T1"/>
                      </a:cxn>
                      <a:cxn ang="T7">
                        <a:pos x="T2" y="T3"/>
                      </a:cxn>
                      <a:cxn ang="T8">
                        <a:pos x="T4" y="T5"/>
                      </a:cxn>
                    </a:cxnLst>
                    <a:rect l="T9" t="T10" r="T11" b="T12"/>
                    <a:pathLst>
                      <a:path w="4" h="2">
                        <a:moveTo>
                          <a:pt x="0" y="0"/>
                        </a:moveTo>
                        <a:lnTo>
                          <a:pt x="3" y="2"/>
                        </a:lnTo>
                        <a:lnTo>
                          <a:pt x="4" y="2"/>
                        </a:lnTo>
                      </a:path>
                    </a:pathLst>
                  </a:custGeom>
                  <a:noFill/>
                  <a:ln w="6350">
                    <a:solidFill>
                      <a:srgbClr val="0C0CFF"/>
                    </a:solidFill>
                    <a:prstDash val="solid"/>
                    <a:round/>
                    <a:headEnd/>
                    <a:tailEnd/>
                  </a:ln>
                </p:spPr>
                <p:txBody>
                  <a:bodyPr/>
                  <a:lstStyle/>
                  <a:p>
                    <a:endParaRPr lang="en-US"/>
                  </a:p>
                </p:txBody>
              </p:sp>
              <p:sp>
                <p:nvSpPr>
                  <p:cNvPr id="701" name="Freeform 7018"/>
                  <p:cNvSpPr>
                    <a:spLocks/>
                  </p:cNvSpPr>
                  <p:nvPr/>
                </p:nvSpPr>
                <p:spPr bwMode="auto">
                  <a:xfrm>
                    <a:off x="4299" y="3645"/>
                    <a:ext cx="1" cy="1"/>
                  </a:xfrm>
                  <a:custGeom>
                    <a:avLst/>
                    <a:gdLst>
                      <a:gd name="T0" fmla="*/ 0 w 3"/>
                      <a:gd name="T1" fmla="*/ 0 h 3"/>
                      <a:gd name="T2" fmla="*/ 2 w 3"/>
                      <a:gd name="T3" fmla="*/ 3 h 3"/>
                      <a:gd name="T4" fmla="*/ 3 w 3"/>
                      <a:gd name="T5" fmla="*/ 3 h 3"/>
                      <a:gd name="T6" fmla="*/ 0 60000 65536"/>
                      <a:gd name="T7" fmla="*/ 0 60000 65536"/>
                      <a:gd name="T8" fmla="*/ 0 60000 65536"/>
                      <a:gd name="T9" fmla="*/ 0 w 3"/>
                      <a:gd name="T10" fmla="*/ 0 h 3"/>
                      <a:gd name="T11" fmla="*/ 3 w 3"/>
                      <a:gd name="T12" fmla="*/ 3 h 3"/>
                    </a:gdLst>
                    <a:ahLst/>
                    <a:cxnLst>
                      <a:cxn ang="T6">
                        <a:pos x="T0" y="T1"/>
                      </a:cxn>
                      <a:cxn ang="T7">
                        <a:pos x="T2" y="T3"/>
                      </a:cxn>
                      <a:cxn ang="T8">
                        <a:pos x="T4" y="T5"/>
                      </a:cxn>
                    </a:cxnLst>
                    <a:rect l="T9" t="T10" r="T11" b="T12"/>
                    <a:pathLst>
                      <a:path w="3" h="3">
                        <a:moveTo>
                          <a:pt x="0" y="0"/>
                        </a:moveTo>
                        <a:lnTo>
                          <a:pt x="2" y="3"/>
                        </a:lnTo>
                        <a:lnTo>
                          <a:pt x="3" y="3"/>
                        </a:lnTo>
                      </a:path>
                    </a:pathLst>
                  </a:custGeom>
                  <a:noFill/>
                  <a:ln w="6350">
                    <a:solidFill>
                      <a:srgbClr val="0C0CFF"/>
                    </a:solidFill>
                    <a:prstDash val="solid"/>
                    <a:round/>
                    <a:headEnd/>
                    <a:tailEnd/>
                  </a:ln>
                </p:spPr>
                <p:txBody>
                  <a:bodyPr/>
                  <a:lstStyle/>
                  <a:p>
                    <a:endParaRPr lang="en-US"/>
                  </a:p>
                </p:txBody>
              </p:sp>
              <p:sp>
                <p:nvSpPr>
                  <p:cNvPr id="702" name="Freeform 7019"/>
                  <p:cNvSpPr>
                    <a:spLocks/>
                  </p:cNvSpPr>
                  <p:nvPr/>
                </p:nvSpPr>
                <p:spPr bwMode="auto">
                  <a:xfrm>
                    <a:off x="4300" y="3646"/>
                    <a:ext cx="1" cy="1"/>
                  </a:xfrm>
                  <a:custGeom>
                    <a:avLst/>
                    <a:gdLst>
                      <a:gd name="T0" fmla="*/ 0 w 4"/>
                      <a:gd name="T1" fmla="*/ 0 h 2"/>
                      <a:gd name="T2" fmla="*/ 3 w 4"/>
                      <a:gd name="T3" fmla="*/ 2 h 2"/>
                      <a:gd name="T4" fmla="*/ 4 w 4"/>
                      <a:gd name="T5" fmla="*/ 2 h 2"/>
                      <a:gd name="T6" fmla="*/ 0 60000 65536"/>
                      <a:gd name="T7" fmla="*/ 0 60000 65536"/>
                      <a:gd name="T8" fmla="*/ 0 60000 65536"/>
                      <a:gd name="T9" fmla="*/ 0 w 4"/>
                      <a:gd name="T10" fmla="*/ 0 h 2"/>
                      <a:gd name="T11" fmla="*/ 4 w 4"/>
                      <a:gd name="T12" fmla="*/ 2 h 2"/>
                    </a:gdLst>
                    <a:ahLst/>
                    <a:cxnLst>
                      <a:cxn ang="T6">
                        <a:pos x="T0" y="T1"/>
                      </a:cxn>
                      <a:cxn ang="T7">
                        <a:pos x="T2" y="T3"/>
                      </a:cxn>
                      <a:cxn ang="T8">
                        <a:pos x="T4" y="T5"/>
                      </a:cxn>
                    </a:cxnLst>
                    <a:rect l="T9" t="T10" r="T11" b="T12"/>
                    <a:pathLst>
                      <a:path w="4" h="2">
                        <a:moveTo>
                          <a:pt x="0" y="0"/>
                        </a:moveTo>
                        <a:lnTo>
                          <a:pt x="3" y="2"/>
                        </a:lnTo>
                        <a:lnTo>
                          <a:pt x="4" y="2"/>
                        </a:lnTo>
                      </a:path>
                    </a:pathLst>
                  </a:custGeom>
                  <a:noFill/>
                  <a:ln w="6350">
                    <a:solidFill>
                      <a:srgbClr val="0C0CFF"/>
                    </a:solidFill>
                    <a:prstDash val="solid"/>
                    <a:round/>
                    <a:headEnd/>
                    <a:tailEnd/>
                  </a:ln>
                </p:spPr>
                <p:txBody>
                  <a:bodyPr/>
                  <a:lstStyle/>
                  <a:p>
                    <a:endParaRPr lang="en-US"/>
                  </a:p>
                </p:txBody>
              </p:sp>
              <p:sp>
                <p:nvSpPr>
                  <p:cNvPr id="703" name="Freeform 7020"/>
                  <p:cNvSpPr>
                    <a:spLocks/>
                  </p:cNvSpPr>
                  <p:nvPr/>
                </p:nvSpPr>
                <p:spPr bwMode="auto">
                  <a:xfrm>
                    <a:off x="4300" y="3646"/>
                    <a:ext cx="1" cy="1"/>
                  </a:xfrm>
                  <a:custGeom>
                    <a:avLst/>
                    <a:gdLst>
                      <a:gd name="T0" fmla="*/ 0 w 3"/>
                      <a:gd name="T1" fmla="*/ 0 h 2"/>
                      <a:gd name="T2" fmla="*/ 2 w 3"/>
                      <a:gd name="T3" fmla="*/ 2 h 2"/>
                      <a:gd name="T4" fmla="*/ 3 w 3"/>
                      <a:gd name="T5" fmla="*/ 2 h 2"/>
                      <a:gd name="T6" fmla="*/ 0 60000 65536"/>
                      <a:gd name="T7" fmla="*/ 0 60000 65536"/>
                      <a:gd name="T8" fmla="*/ 0 60000 65536"/>
                      <a:gd name="T9" fmla="*/ 0 w 3"/>
                      <a:gd name="T10" fmla="*/ 0 h 2"/>
                      <a:gd name="T11" fmla="*/ 3 w 3"/>
                      <a:gd name="T12" fmla="*/ 2 h 2"/>
                    </a:gdLst>
                    <a:ahLst/>
                    <a:cxnLst>
                      <a:cxn ang="T6">
                        <a:pos x="T0" y="T1"/>
                      </a:cxn>
                      <a:cxn ang="T7">
                        <a:pos x="T2" y="T3"/>
                      </a:cxn>
                      <a:cxn ang="T8">
                        <a:pos x="T4" y="T5"/>
                      </a:cxn>
                    </a:cxnLst>
                    <a:rect l="T9" t="T10" r="T11" b="T12"/>
                    <a:pathLst>
                      <a:path w="3" h="2">
                        <a:moveTo>
                          <a:pt x="0" y="0"/>
                        </a:moveTo>
                        <a:lnTo>
                          <a:pt x="2" y="2"/>
                        </a:lnTo>
                        <a:lnTo>
                          <a:pt x="3" y="2"/>
                        </a:lnTo>
                      </a:path>
                    </a:pathLst>
                  </a:custGeom>
                  <a:noFill/>
                  <a:ln w="6350">
                    <a:solidFill>
                      <a:srgbClr val="0C0CFF"/>
                    </a:solidFill>
                    <a:prstDash val="solid"/>
                    <a:round/>
                    <a:headEnd/>
                    <a:tailEnd/>
                  </a:ln>
                </p:spPr>
                <p:txBody>
                  <a:bodyPr/>
                  <a:lstStyle/>
                  <a:p>
                    <a:endParaRPr lang="en-US"/>
                  </a:p>
                </p:txBody>
              </p:sp>
              <p:sp>
                <p:nvSpPr>
                  <p:cNvPr id="704" name="Freeform 7021"/>
                  <p:cNvSpPr>
                    <a:spLocks/>
                  </p:cNvSpPr>
                  <p:nvPr/>
                </p:nvSpPr>
                <p:spPr bwMode="auto">
                  <a:xfrm>
                    <a:off x="4301" y="3646"/>
                    <a:ext cx="1" cy="1"/>
                  </a:xfrm>
                  <a:custGeom>
                    <a:avLst/>
                    <a:gdLst>
                      <a:gd name="T0" fmla="*/ 0 w 4"/>
                      <a:gd name="T1" fmla="*/ 0 h 3"/>
                      <a:gd name="T2" fmla="*/ 3 w 4"/>
                      <a:gd name="T3" fmla="*/ 3 h 3"/>
                      <a:gd name="T4" fmla="*/ 4 w 4"/>
                      <a:gd name="T5" fmla="*/ 3 h 3"/>
                      <a:gd name="T6" fmla="*/ 0 60000 65536"/>
                      <a:gd name="T7" fmla="*/ 0 60000 65536"/>
                      <a:gd name="T8" fmla="*/ 0 60000 65536"/>
                      <a:gd name="T9" fmla="*/ 0 w 4"/>
                      <a:gd name="T10" fmla="*/ 0 h 3"/>
                      <a:gd name="T11" fmla="*/ 4 w 4"/>
                      <a:gd name="T12" fmla="*/ 3 h 3"/>
                    </a:gdLst>
                    <a:ahLst/>
                    <a:cxnLst>
                      <a:cxn ang="T6">
                        <a:pos x="T0" y="T1"/>
                      </a:cxn>
                      <a:cxn ang="T7">
                        <a:pos x="T2" y="T3"/>
                      </a:cxn>
                      <a:cxn ang="T8">
                        <a:pos x="T4" y="T5"/>
                      </a:cxn>
                    </a:cxnLst>
                    <a:rect l="T9" t="T10" r="T11" b="T12"/>
                    <a:pathLst>
                      <a:path w="4" h="3">
                        <a:moveTo>
                          <a:pt x="0" y="0"/>
                        </a:moveTo>
                        <a:lnTo>
                          <a:pt x="3" y="3"/>
                        </a:lnTo>
                        <a:lnTo>
                          <a:pt x="4" y="3"/>
                        </a:lnTo>
                      </a:path>
                    </a:pathLst>
                  </a:custGeom>
                  <a:noFill/>
                  <a:ln w="6350">
                    <a:solidFill>
                      <a:srgbClr val="0C0CFF"/>
                    </a:solidFill>
                    <a:prstDash val="solid"/>
                    <a:round/>
                    <a:headEnd/>
                    <a:tailEnd/>
                  </a:ln>
                </p:spPr>
                <p:txBody>
                  <a:bodyPr/>
                  <a:lstStyle/>
                  <a:p>
                    <a:endParaRPr lang="en-US"/>
                  </a:p>
                </p:txBody>
              </p:sp>
              <p:sp>
                <p:nvSpPr>
                  <p:cNvPr id="705" name="Freeform 7022"/>
                  <p:cNvSpPr>
                    <a:spLocks/>
                  </p:cNvSpPr>
                  <p:nvPr/>
                </p:nvSpPr>
                <p:spPr bwMode="auto">
                  <a:xfrm>
                    <a:off x="4301" y="3647"/>
                    <a:ext cx="1" cy="1"/>
                  </a:xfrm>
                  <a:custGeom>
                    <a:avLst/>
                    <a:gdLst>
                      <a:gd name="T0" fmla="*/ 0 w 3"/>
                      <a:gd name="T1" fmla="*/ 0 h 4"/>
                      <a:gd name="T2" fmla="*/ 2 w 3"/>
                      <a:gd name="T3" fmla="*/ 4 h 4"/>
                      <a:gd name="T4" fmla="*/ 3 w 3"/>
                      <a:gd name="T5" fmla="*/ 4 h 4"/>
                      <a:gd name="T6" fmla="*/ 0 60000 65536"/>
                      <a:gd name="T7" fmla="*/ 0 60000 65536"/>
                      <a:gd name="T8" fmla="*/ 0 60000 65536"/>
                      <a:gd name="T9" fmla="*/ 0 w 3"/>
                      <a:gd name="T10" fmla="*/ 0 h 4"/>
                      <a:gd name="T11" fmla="*/ 3 w 3"/>
                      <a:gd name="T12" fmla="*/ 4 h 4"/>
                    </a:gdLst>
                    <a:ahLst/>
                    <a:cxnLst>
                      <a:cxn ang="T6">
                        <a:pos x="T0" y="T1"/>
                      </a:cxn>
                      <a:cxn ang="T7">
                        <a:pos x="T2" y="T3"/>
                      </a:cxn>
                      <a:cxn ang="T8">
                        <a:pos x="T4" y="T5"/>
                      </a:cxn>
                    </a:cxnLst>
                    <a:rect l="T9" t="T10" r="T11" b="T12"/>
                    <a:pathLst>
                      <a:path w="3" h="4">
                        <a:moveTo>
                          <a:pt x="0" y="0"/>
                        </a:moveTo>
                        <a:lnTo>
                          <a:pt x="2" y="4"/>
                        </a:lnTo>
                        <a:lnTo>
                          <a:pt x="3" y="4"/>
                        </a:lnTo>
                      </a:path>
                    </a:pathLst>
                  </a:custGeom>
                  <a:noFill/>
                  <a:ln w="6350">
                    <a:solidFill>
                      <a:srgbClr val="0C0CFF"/>
                    </a:solidFill>
                    <a:prstDash val="solid"/>
                    <a:round/>
                    <a:headEnd/>
                    <a:tailEnd/>
                  </a:ln>
                </p:spPr>
                <p:txBody>
                  <a:bodyPr/>
                  <a:lstStyle/>
                  <a:p>
                    <a:endParaRPr lang="en-US"/>
                  </a:p>
                </p:txBody>
              </p:sp>
              <p:sp>
                <p:nvSpPr>
                  <p:cNvPr id="706" name="Freeform 7023"/>
                  <p:cNvSpPr>
                    <a:spLocks/>
                  </p:cNvSpPr>
                  <p:nvPr/>
                </p:nvSpPr>
                <p:spPr bwMode="auto">
                  <a:xfrm>
                    <a:off x="4301" y="3648"/>
                    <a:ext cx="1" cy="1"/>
                  </a:xfrm>
                  <a:custGeom>
                    <a:avLst/>
                    <a:gdLst>
                      <a:gd name="T0" fmla="*/ 0 w 4"/>
                      <a:gd name="T1" fmla="*/ 0 h 3"/>
                      <a:gd name="T2" fmla="*/ 3 w 4"/>
                      <a:gd name="T3" fmla="*/ 3 h 3"/>
                      <a:gd name="T4" fmla="*/ 4 w 4"/>
                      <a:gd name="T5" fmla="*/ 3 h 3"/>
                      <a:gd name="T6" fmla="*/ 0 60000 65536"/>
                      <a:gd name="T7" fmla="*/ 0 60000 65536"/>
                      <a:gd name="T8" fmla="*/ 0 60000 65536"/>
                      <a:gd name="T9" fmla="*/ 0 w 4"/>
                      <a:gd name="T10" fmla="*/ 0 h 3"/>
                      <a:gd name="T11" fmla="*/ 4 w 4"/>
                      <a:gd name="T12" fmla="*/ 3 h 3"/>
                    </a:gdLst>
                    <a:ahLst/>
                    <a:cxnLst>
                      <a:cxn ang="T6">
                        <a:pos x="T0" y="T1"/>
                      </a:cxn>
                      <a:cxn ang="T7">
                        <a:pos x="T2" y="T3"/>
                      </a:cxn>
                      <a:cxn ang="T8">
                        <a:pos x="T4" y="T5"/>
                      </a:cxn>
                    </a:cxnLst>
                    <a:rect l="T9" t="T10" r="T11" b="T12"/>
                    <a:pathLst>
                      <a:path w="4" h="3">
                        <a:moveTo>
                          <a:pt x="0" y="0"/>
                        </a:moveTo>
                        <a:lnTo>
                          <a:pt x="3" y="3"/>
                        </a:lnTo>
                        <a:lnTo>
                          <a:pt x="4" y="3"/>
                        </a:lnTo>
                      </a:path>
                    </a:pathLst>
                  </a:custGeom>
                  <a:noFill/>
                  <a:ln w="6350">
                    <a:solidFill>
                      <a:srgbClr val="0C0CFF"/>
                    </a:solidFill>
                    <a:prstDash val="solid"/>
                    <a:round/>
                    <a:headEnd/>
                    <a:tailEnd/>
                  </a:ln>
                </p:spPr>
                <p:txBody>
                  <a:bodyPr/>
                  <a:lstStyle/>
                  <a:p>
                    <a:endParaRPr lang="en-US"/>
                  </a:p>
                </p:txBody>
              </p:sp>
              <p:sp>
                <p:nvSpPr>
                  <p:cNvPr id="707" name="Freeform 7024"/>
                  <p:cNvSpPr>
                    <a:spLocks/>
                  </p:cNvSpPr>
                  <p:nvPr/>
                </p:nvSpPr>
                <p:spPr bwMode="auto">
                  <a:xfrm>
                    <a:off x="4302" y="3648"/>
                    <a:ext cx="1" cy="1"/>
                  </a:xfrm>
                  <a:custGeom>
                    <a:avLst/>
                    <a:gdLst>
                      <a:gd name="T0" fmla="*/ 0 w 3"/>
                      <a:gd name="T1" fmla="*/ 0 h 3"/>
                      <a:gd name="T2" fmla="*/ 2 w 3"/>
                      <a:gd name="T3" fmla="*/ 3 h 3"/>
                      <a:gd name="T4" fmla="*/ 3 w 3"/>
                      <a:gd name="T5" fmla="*/ 3 h 3"/>
                      <a:gd name="T6" fmla="*/ 0 60000 65536"/>
                      <a:gd name="T7" fmla="*/ 0 60000 65536"/>
                      <a:gd name="T8" fmla="*/ 0 60000 65536"/>
                      <a:gd name="T9" fmla="*/ 0 w 3"/>
                      <a:gd name="T10" fmla="*/ 0 h 3"/>
                      <a:gd name="T11" fmla="*/ 3 w 3"/>
                      <a:gd name="T12" fmla="*/ 3 h 3"/>
                    </a:gdLst>
                    <a:ahLst/>
                    <a:cxnLst>
                      <a:cxn ang="T6">
                        <a:pos x="T0" y="T1"/>
                      </a:cxn>
                      <a:cxn ang="T7">
                        <a:pos x="T2" y="T3"/>
                      </a:cxn>
                      <a:cxn ang="T8">
                        <a:pos x="T4" y="T5"/>
                      </a:cxn>
                    </a:cxnLst>
                    <a:rect l="T9" t="T10" r="T11" b="T12"/>
                    <a:pathLst>
                      <a:path w="3" h="3">
                        <a:moveTo>
                          <a:pt x="0" y="0"/>
                        </a:moveTo>
                        <a:lnTo>
                          <a:pt x="2" y="3"/>
                        </a:lnTo>
                        <a:lnTo>
                          <a:pt x="3" y="3"/>
                        </a:lnTo>
                      </a:path>
                    </a:pathLst>
                  </a:custGeom>
                  <a:noFill/>
                  <a:ln w="6350">
                    <a:solidFill>
                      <a:srgbClr val="0C0CFF"/>
                    </a:solidFill>
                    <a:prstDash val="solid"/>
                    <a:round/>
                    <a:headEnd/>
                    <a:tailEnd/>
                  </a:ln>
                </p:spPr>
                <p:txBody>
                  <a:bodyPr/>
                  <a:lstStyle/>
                  <a:p>
                    <a:endParaRPr lang="en-US"/>
                  </a:p>
                </p:txBody>
              </p:sp>
              <p:sp>
                <p:nvSpPr>
                  <p:cNvPr id="708" name="Freeform 7025"/>
                  <p:cNvSpPr>
                    <a:spLocks/>
                  </p:cNvSpPr>
                  <p:nvPr/>
                </p:nvSpPr>
                <p:spPr bwMode="auto">
                  <a:xfrm>
                    <a:off x="4302" y="3649"/>
                    <a:ext cx="1" cy="1"/>
                  </a:xfrm>
                  <a:custGeom>
                    <a:avLst/>
                    <a:gdLst>
                      <a:gd name="T0" fmla="*/ 0 w 4"/>
                      <a:gd name="T1" fmla="*/ 0 h 2"/>
                      <a:gd name="T2" fmla="*/ 3 w 4"/>
                      <a:gd name="T3" fmla="*/ 2 h 2"/>
                      <a:gd name="T4" fmla="*/ 4 w 4"/>
                      <a:gd name="T5" fmla="*/ 2 h 2"/>
                      <a:gd name="T6" fmla="*/ 0 60000 65536"/>
                      <a:gd name="T7" fmla="*/ 0 60000 65536"/>
                      <a:gd name="T8" fmla="*/ 0 60000 65536"/>
                      <a:gd name="T9" fmla="*/ 0 w 4"/>
                      <a:gd name="T10" fmla="*/ 0 h 2"/>
                      <a:gd name="T11" fmla="*/ 4 w 4"/>
                      <a:gd name="T12" fmla="*/ 2 h 2"/>
                    </a:gdLst>
                    <a:ahLst/>
                    <a:cxnLst>
                      <a:cxn ang="T6">
                        <a:pos x="T0" y="T1"/>
                      </a:cxn>
                      <a:cxn ang="T7">
                        <a:pos x="T2" y="T3"/>
                      </a:cxn>
                      <a:cxn ang="T8">
                        <a:pos x="T4" y="T5"/>
                      </a:cxn>
                    </a:cxnLst>
                    <a:rect l="T9" t="T10" r="T11" b="T12"/>
                    <a:pathLst>
                      <a:path w="4" h="2">
                        <a:moveTo>
                          <a:pt x="0" y="0"/>
                        </a:moveTo>
                        <a:lnTo>
                          <a:pt x="3" y="2"/>
                        </a:lnTo>
                        <a:lnTo>
                          <a:pt x="4" y="2"/>
                        </a:lnTo>
                      </a:path>
                    </a:pathLst>
                  </a:custGeom>
                  <a:noFill/>
                  <a:ln w="6350">
                    <a:solidFill>
                      <a:srgbClr val="0C0CFF"/>
                    </a:solidFill>
                    <a:prstDash val="solid"/>
                    <a:round/>
                    <a:headEnd/>
                    <a:tailEnd/>
                  </a:ln>
                </p:spPr>
                <p:txBody>
                  <a:bodyPr/>
                  <a:lstStyle/>
                  <a:p>
                    <a:endParaRPr lang="en-US"/>
                  </a:p>
                </p:txBody>
              </p:sp>
              <p:sp>
                <p:nvSpPr>
                  <p:cNvPr id="709" name="Freeform 7026"/>
                  <p:cNvSpPr>
                    <a:spLocks/>
                  </p:cNvSpPr>
                  <p:nvPr/>
                </p:nvSpPr>
                <p:spPr bwMode="auto">
                  <a:xfrm>
                    <a:off x="4303" y="3649"/>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710" name="Freeform 7027"/>
                  <p:cNvSpPr>
                    <a:spLocks/>
                  </p:cNvSpPr>
                  <p:nvPr/>
                </p:nvSpPr>
                <p:spPr bwMode="auto">
                  <a:xfrm>
                    <a:off x="4303" y="3649"/>
                    <a:ext cx="1" cy="1"/>
                  </a:xfrm>
                  <a:custGeom>
                    <a:avLst/>
                    <a:gdLst>
                      <a:gd name="T0" fmla="*/ 0 w 4"/>
                      <a:gd name="T1" fmla="*/ 0 h 2"/>
                      <a:gd name="T2" fmla="*/ 3 w 4"/>
                      <a:gd name="T3" fmla="*/ 2 h 2"/>
                      <a:gd name="T4" fmla="*/ 4 w 4"/>
                      <a:gd name="T5" fmla="*/ 2 h 2"/>
                      <a:gd name="T6" fmla="*/ 0 60000 65536"/>
                      <a:gd name="T7" fmla="*/ 0 60000 65536"/>
                      <a:gd name="T8" fmla="*/ 0 60000 65536"/>
                      <a:gd name="T9" fmla="*/ 0 w 4"/>
                      <a:gd name="T10" fmla="*/ 0 h 2"/>
                      <a:gd name="T11" fmla="*/ 4 w 4"/>
                      <a:gd name="T12" fmla="*/ 2 h 2"/>
                    </a:gdLst>
                    <a:ahLst/>
                    <a:cxnLst>
                      <a:cxn ang="T6">
                        <a:pos x="T0" y="T1"/>
                      </a:cxn>
                      <a:cxn ang="T7">
                        <a:pos x="T2" y="T3"/>
                      </a:cxn>
                      <a:cxn ang="T8">
                        <a:pos x="T4" y="T5"/>
                      </a:cxn>
                    </a:cxnLst>
                    <a:rect l="T9" t="T10" r="T11" b="T12"/>
                    <a:pathLst>
                      <a:path w="4" h="2">
                        <a:moveTo>
                          <a:pt x="0" y="0"/>
                        </a:moveTo>
                        <a:lnTo>
                          <a:pt x="3" y="2"/>
                        </a:lnTo>
                        <a:lnTo>
                          <a:pt x="4" y="2"/>
                        </a:lnTo>
                      </a:path>
                    </a:pathLst>
                  </a:custGeom>
                  <a:noFill/>
                  <a:ln w="6350">
                    <a:solidFill>
                      <a:srgbClr val="0C0CFF"/>
                    </a:solidFill>
                    <a:prstDash val="solid"/>
                    <a:round/>
                    <a:headEnd/>
                    <a:tailEnd/>
                  </a:ln>
                </p:spPr>
                <p:txBody>
                  <a:bodyPr/>
                  <a:lstStyle/>
                  <a:p>
                    <a:endParaRPr lang="en-US"/>
                  </a:p>
                </p:txBody>
              </p:sp>
              <p:sp>
                <p:nvSpPr>
                  <p:cNvPr id="711" name="Freeform 7028"/>
                  <p:cNvSpPr>
                    <a:spLocks/>
                  </p:cNvSpPr>
                  <p:nvPr/>
                </p:nvSpPr>
                <p:spPr bwMode="auto">
                  <a:xfrm>
                    <a:off x="4304" y="3650"/>
                    <a:ext cx="1" cy="1"/>
                  </a:xfrm>
                  <a:custGeom>
                    <a:avLst/>
                    <a:gdLst>
                      <a:gd name="T0" fmla="*/ 0 w 3"/>
                      <a:gd name="T1" fmla="*/ 0 h 3"/>
                      <a:gd name="T2" fmla="*/ 2 w 3"/>
                      <a:gd name="T3" fmla="*/ 3 h 3"/>
                      <a:gd name="T4" fmla="*/ 3 w 3"/>
                      <a:gd name="T5" fmla="*/ 3 h 3"/>
                      <a:gd name="T6" fmla="*/ 0 60000 65536"/>
                      <a:gd name="T7" fmla="*/ 0 60000 65536"/>
                      <a:gd name="T8" fmla="*/ 0 60000 65536"/>
                      <a:gd name="T9" fmla="*/ 0 w 3"/>
                      <a:gd name="T10" fmla="*/ 0 h 3"/>
                      <a:gd name="T11" fmla="*/ 3 w 3"/>
                      <a:gd name="T12" fmla="*/ 3 h 3"/>
                    </a:gdLst>
                    <a:ahLst/>
                    <a:cxnLst>
                      <a:cxn ang="T6">
                        <a:pos x="T0" y="T1"/>
                      </a:cxn>
                      <a:cxn ang="T7">
                        <a:pos x="T2" y="T3"/>
                      </a:cxn>
                      <a:cxn ang="T8">
                        <a:pos x="T4" y="T5"/>
                      </a:cxn>
                    </a:cxnLst>
                    <a:rect l="T9" t="T10" r="T11" b="T12"/>
                    <a:pathLst>
                      <a:path w="3" h="3">
                        <a:moveTo>
                          <a:pt x="0" y="0"/>
                        </a:moveTo>
                        <a:lnTo>
                          <a:pt x="2" y="3"/>
                        </a:lnTo>
                        <a:lnTo>
                          <a:pt x="3" y="3"/>
                        </a:lnTo>
                      </a:path>
                    </a:pathLst>
                  </a:custGeom>
                  <a:noFill/>
                  <a:ln w="6350">
                    <a:solidFill>
                      <a:srgbClr val="0C0CFF"/>
                    </a:solidFill>
                    <a:prstDash val="solid"/>
                    <a:round/>
                    <a:headEnd/>
                    <a:tailEnd/>
                  </a:ln>
                </p:spPr>
                <p:txBody>
                  <a:bodyPr/>
                  <a:lstStyle/>
                  <a:p>
                    <a:endParaRPr lang="en-US"/>
                  </a:p>
                </p:txBody>
              </p:sp>
              <p:sp>
                <p:nvSpPr>
                  <p:cNvPr id="712" name="Freeform 7029"/>
                  <p:cNvSpPr>
                    <a:spLocks/>
                  </p:cNvSpPr>
                  <p:nvPr/>
                </p:nvSpPr>
                <p:spPr bwMode="auto">
                  <a:xfrm>
                    <a:off x="4304" y="3650"/>
                    <a:ext cx="1" cy="1"/>
                  </a:xfrm>
                  <a:custGeom>
                    <a:avLst/>
                    <a:gdLst>
                      <a:gd name="T0" fmla="*/ 0 w 4"/>
                      <a:gd name="T1" fmla="*/ 0 h 2"/>
                      <a:gd name="T2" fmla="*/ 3 w 4"/>
                      <a:gd name="T3" fmla="*/ 2 h 2"/>
                      <a:gd name="T4" fmla="*/ 4 w 4"/>
                      <a:gd name="T5" fmla="*/ 2 h 2"/>
                      <a:gd name="T6" fmla="*/ 0 60000 65536"/>
                      <a:gd name="T7" fmla="*/ 0 60000 65536"/>
                      <a:gd name="T8" fmla="*/ 0 60000 65536"/>
                      <a:gd name="T9" fmla="*/ 0 w 4"/>
                      <a:gd name="T10" fmla="*/ 0 h 2"/>
                      <a:gd name="T11" fmla="*/ 4 w 4"/>
                      <a:gd name="T12" fmla="*/ 2 h 2"/>
                    </a:gdLst>
                    <a:ahLst/>
                    <a:cxnLst>
                      <a:cxn ang="T6">
                        <a:pos x="T0" y="T1"/>
                      </a:cxn>
                      <a:cxn ang="T7">
                        <a:pos x="T2" y="T3"/>
                      </a:cxn>
                      <a:cxn ang="T8">
                        <a:pos x="T4" y="T5"/>
                      </a:cxn>
                    </a:cxnLst>
                    <a:rect l="T9" t="T10" r="T11" b="T12"/>
                    <a:pathLst>
                      <a:path w="4" h="2">
                        <a:moveTo>
                          <a:pt x="0" y="0"/>
                        </a:moveTo>
                        <a:lnTo>
                          <a:pt x="3" y="2"/>
                        </a:lnTo>
                        <a:lnTo>
                          <a:pt x="4" y="2"/>
                        </a:lnTo>
                      </a:path>
                    </a:pathLst>
                  </a:custGeom>
                  <a:noFill/>
                  <a:ln w="6350">
                    <a:solidFill>
                      <a:srgbClr val="0C0CFF"/>
                    </a:solidFill>
                    <a:prstDash val="solid"/>
                    <a:round/>
                    <a:headEnd/>
                    <a:tailEnd/>
                  </a:ln>
                </p:spPr>
                <p:txBody>
                  <a:bodyPr/>
                  <a:lstStyle/>
                  <a:p>
                    <a:endParaRPr lang="en-US"/>
                  </a:p>
                </p:txBody>
              </p:sp>
              <p:sp>
                <p:nvSpPr>
                  <p:cNvPr id="713" name="Freeform 7030"/>
                  <p:cNvSpPr>
                    <a:spLocks/>
                  </p:cNvSpPr>
                  <p:nvPr/>
                </p:nvSpPr>
                <p:spPr bwMode="auto">
                  <a:xfrm>
                    <a:off x="4305" y="3651"/>
                    <a:ext cx="1" cy="1"/>
                  </a:xfrm>
                  <a:custGeom>
                    <a:avLst/>
                    <a:gdLst>
                      <a:gd name="T0" fmla="*/ 0 w 3"/>
                      <a:gd name="T1" fmla="*/ 0 h 2"/>
                      <a:gd name="T2" fmla="*/ 2 w 3"/>
                      <a:gd name="T3" fmla="*/ 2 h 2"/>
                      <a:gd name="T4" fmla="*/ 3 w 3"/>
                      <a:gd name="T5" fmla="*/ 2 h 2"/>
                      <a:gd name="T6" fmla="*/ 0 60000 65536"/>
                      <a:gd name="T7" fmla="*/ 0 60000 65536"/>
                      <a:gd name="T8" fmla="*/ 0 60000 65536"/>
                      <a:gd name="T9" fmla="*/ 0 w 3"/>
                      <a:gd name="T10" fmla="*/ 0 h 2"/>
                      <a:gd name="T11" fmla="*/ 3 w 3"/>
                      <a:gd name="T12" fmla="*/ 2 h 2"/>
                    </a:gdLst>
                    <a:ahLst/>
                    <a:cxnLst>
                      <a:cxn ang="T6">
                        <a:pos x="T0" y="T1"/>
                      </a:cxn>
                      <a:cxn ang="T7">
                        <a:pos x="T2" y="T3"/>
                      </a:cxn>
                      <a:cxn ang="T8">
                        <a:pos x="T4" y="T5"/>
                      </a:cxn>
                    </a:cxnLst>
                    <a:rect l="T9" t="T10" r="T11" b="T12"/>
                    <a:pathLst>
                      <a:path w="3" h="2">
                        <a:moveTo>
                          <a:pt x="0" y="0"/>
                        </a:moveTo>
                        <a:lnTo>
                          <a:pt x="2" y="2"/>
                        </a:lnTo>
                        <a:lnTo>
                          <a:pt x="3" y="2"/>
                        </a:lnTo>
                      </a:path>
                    </a:pathLst>
                  </a:custGeom>
                  <a:noFill/>
                  <a:ln w="6350">
                    <a:solidFill>
                      <a:srgbClr val="0C0CFF"/>
                    </a:solidFill>
                    <a:prstDash val="solid"/>
                    <a:round/>
                    <a:headEnd/>
                    <a:tailEnd/>
                  </a:ln>
                </p:spPr>
                <p:txBody>
                  <a:bodyPr/>
                  <a:lstStyle/>
                  <a:p>
                    <a:endParaRPr lang="en-US"/>
                  </a:p>
                </p:txBody>
              </p:sp>
              <p:sp>
                <p:nvSpPr>
                  <p:cNvPr id="714" name="Freeform 7031"/>
                  <p:cNvSpPr>
                    <a:spLocks/>
                  </p:cNvSpPr>
                  <p:nvPr/>
                </p:nvSpPr>
                <p:spPr bwMode="auto">
                  <a:xfrm>
                    <a:off x="4305" y="3651"/>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715" name="Freeform 7032"/>
                  <p:cNvSpPr>
                    <a:spLocks/>
                  </p:cNvSpPr>
                  <p:nvPr/>
                </p:nvSpPr>
                <p:spPr bwMode="auto">
                  <a:xfrm>
                    <a:off x="4306" y="3651"/>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716" name="Freeform 7033"/>
                  <p:cNvSpPr>
                    <a:spLocks/>
                  </p:cNvSpPr>
                  <p:nvPr/>
                </p:nvSpPr>
                <p:spPr bwMode="auto">
                  <a:xfrm>
                    <a:off x="4306" y="3651"/>
                    <a:ext cx="1" cy="1"/>
                  </a:xfrm>
                  <a:custGeom>
                    <a:avLst/>
                    <a:gdLst>
                      <a:gd name="T0" fmla="*/ 0 w 4"/>
                      <a:gd name="T1" fmla="*/ 0 h 2"/>
                      <a:gd name="T2" fmla="*/ 3 w 4"/>
                      <a:gd name="T3" fmla="*/ 2 h 2"/>
                      <a:gd name="T4" fmla="*/ 4 w 4"/>
                      <a:gd name="T5" fmla="*/ 2 h 2"/>
                      <a:gd name="T6" fmla="*/ 0 60000 65536"/>
                      <a:gd name="T7" fmla="*/ 0 60000 65536"/>
                      <a:gd name="T8" fmla="*/ 0 60000 65536"/>
                      <a:gd name="T9" fmla="*/ 0 w 4"/>
                      <a:gd name="T10" fmla="*/ 0 h 2"/>
                      <a:gd name="T11" fmla="*/ 4 w 4"/>
                      <a:gd name="T12" fmla="*/ 2 h 2"/>
                    </a:gdLst>
                    <a:ahLst/>
                    <a:cxnLst>
                      <a:cxn ang="T6">
                        <a:pos x="T0" y="T1"/>
                      </a:cxn>
                      <a:cxn ang="T7">
                        <a:pos x="T2" y="T3"/>
                      </a:cxn>
                      <a:cxn ang="T8">
                        <a:pos x="T4" y="T5"/>
                      </a:cxn>
                    </a:cxnLst>
                    <a:rect l="T9" t="T10" r="T11" b="T12"/>
                    <a:pathLst>
                      <a:path w="4" h="2">
                        <a:moveTo>
                          <a:pt x="0" y="0"/>
                        </a:moveTo>
                        <a:lnTo>
                          <a:pt x="3" y="2"/>
                        </a:lnTo>
                        <a:lnTo>
                          <a:pt x="4" y="2"/>
                        </a:lnTo>
                      </a:path>
                    </a:pathLst>
                  </a:custGeom>
                  <a:noFill/>
                  <a:ln w="6350">
                    <a:solidFill>
                      <a:srgbClr val="0C0CFF"/>
                    </a:solidFill>
                    <a:prstDash val="solid"/>
                    <a:round/>
                    <a:headEnd/>
                    <a:tailEnd/>
                  </a:ln>
                </p:spPr>
                <p:txBody>
                  <a:bodyPr/>
                  <a:lstStyle/>
                  <a:p>
                    <a:endParaRPr lang="en-US"/>
                  </a:p>
                </p:txBody>
              </p:sp>
              <p:sp>
                <p:nvSpPr>
                  <p:cNvPr id="717" name="Freeform 7034"/>
                  <p:cNvSpPr>
                    <a:spLocks/>
                  </p:cNvSpPr>
                  <p:nvPr/>
                </p:nvSpPr>
                <p:spPr bwMode="auto">
                  <a:xfrm>
                    <a:off x="4307" y="3652"/>
                    <a:ext cx="1" cy="1"/>
                  </a:xfrm>
                  <a:custGeom>
                    <a:avLst/>
                    <a:gdLst>
                      <a:gd name="T0" fmla="*/ 0 w 3"/>
                      <a:gd name="T1" fmla="*/ 0 h 3"/>
                      <a:gd name="T2" fmla="*/ 2 w 3"/>
                      <a:gd name="T3" fmla="*/ 3 h 3"/>
                      <a:gd name="T4" fmla="*/ 3 w 3"/>
                      <a:gd name="T5" fmla="*/ 3 h 3"/>
                      <a:gd name="T6" fmla="*/ 0 60000 65536"/>
                      <a:gd name="T7" fmla="*/ 0 60000 65536"/>
                      <a:gd name="T8" fmla="*/ 0 60000 65536"/>
                      <a:gd name="T9" fmla="*/ 0 w 3"/>
                      <a:gd name="T10" fmla="*/ 0 h 3"/>
                      <a:gd name="T11" fmla="*/ 3 w 3"/>
                      <a:gd name="T12" fmla="*/ 3 h 3"/>
                    </a:gdLst>
                    <a:ahLst/>
                    <a:cxnLst>
                      <a:cxn ang="T6">
                        <a:pos x="T0" y="T1"/>
                      </a:cxn>
                      <a:cxn ang="T7">
                        <a:pos x="T2" y="T3"/>
                      </a:cxn>
                      <a:cxn ang="T8">
                        <a:pos x="T4" y="T5"/>
                      </a:cxn>
                    </a:cxnLst>
                    <a:rect l="T9" t="T10" r="T11" b="T12"/>
                    <a:pathLst>
                      <a:path w="3" h="3">
                        <a:moveTo>
                          <a:pt x="0" y="0"/>
                        </a:moveTo>
                        <a:lnTo>
                          <a:pt x="2" y="3"/>
                        </a:lnTo>
                        <a:lnTo>
                          <a:pt x="3" y="3"/>
                        </a:lnTo>
                      </a:path>
                    </a:pathLst>
                  </a:custGeom>
                  <a:noFill/>
                  <a:ln w="6350">
                    <a:solidFill>
                      <a:srgbClr val="0C0CFF"/>
                    </a:solidFill>
                    <a:prstDash val="solid"/>
                    <a:round/>
                    <a:headEnd/>
                    <a:tailEnd/>
                  </a:ln>
                </p:spPr>
                <p:txBody>
                  <a:bodyPr/>
                  <a:lstStyle/>
                  <a:p>
                    <a:endParaRPr lang="en-US"/>
                  </a:p>
                </p:txBody>
              </p:sp>
              <p:sp>
                <p:nvSpPr>
                  <p:cNvPr id="718" name="Freeform 7035"/>
                  <p:cNvSpPr>
                    <a:spLocks/>
                  </p:cNvSpPr>
                  <p:nvPr/>
                </p:nvSpPr>
                <p:spPr bwMode="auto">
                  <a:xfrm>
                    <a:off x="4307" y="3652"/>
                    <a:ext cx="1" cy="1"/>
                  </a:xfrm>
                  <a:custGeom>
                    <a:avLst/>
                    <a:gdLst>
                      <a:gd name="T0" fmla="*/ 0 w 3"/>
                      <a:gd name="T1" fmla="*/ 0 h 2"/>
                      <a:gd name="T2" fmla="*/ 2 w 3"/>
                      <a:gd name="T3" fmla="*/ 2 h 2"/>
                      <a:gd name="T4" fmla="*/ 3 w 3"/>
                      <a:gd name="T5" fmla="*/ 2 h 2"/>
                      <a:gd name="T6" fmla="*/ 0 60000 65536"/>
                      <a:gd name="T7" fmla="*/ 0 60000 65536"/>
                      <a:gd name="T8" fmla="*/ 0 60000 65536"/>
                      <a:gd name="T9" fmla="*/ 0 w 3"/>
                      <a:gd name="T10" fmla="*/ 0 h 2"/>
                      <a:gd name="T11" fmla="*/ 3 w 3"/>
                      <a:gd name="T12" fmla="*/ 2 h 2"/>
                    </a:gdLst>
                    <a:ahLst/>
                    <a:cxnLst>
                      <a:cxn ang="T6">
                        <a:pos x="T0" y="T1"/>
                      </a:cxn>
                      <a:cxn ang="T7">
                        <a:pos x="T2" y="T3"/>
                      </a:cxn>
                      <a:cxn ang="T8">
                        <a:pos x="T4" y="T5"/>
                      </a:cxn>
                    </a:cxnLst>
                    <a:rect l="T9" t="T10" r="T11" b="T12"/>
                    <a:pathLst>
                      <a:path w="3" h="2">
                        <a:moveTo>
                          <a:pt x="0" y="0"/>
                        </a:moveTo>
                        <a:lnTo>
                          <a:pt x="2" y="2"/>
                        </a:lnTo>
                        <a:lnTo>
                          <a:pt x="3" y="2"/>
                        </a:lnTo>
                      </a:path>
                    </a:pathLst>
                  </a:custGeom>
                  <a:noFill/>
                  <a:ln w="6350">
                    <a:solidFill>
                      <a:srgbClr val="0C0CFF"/>
                    </a:solidFill>
                    <a:prstDash val="solid"/>
                    <a:round/>
                    <a:headEnd/>
                    <a:tailEnd/>
                  </a:ln>
                </p:spPr>
                <p:txBody>
                  <a:bodyPr/>
                  <a:lstStyle/>
                  <a:p>
                    <a:endParaRPr lang="en-US"/>
                  </a:p>
                </p:txBody>
              </p:sp>
              <p:sp>
                <p:nvSpPr>
                  <p:cNvPr id="719" name="Freeform 7036"/>
                  <p:cNvSpPr>
                    <a:spLocks/>
                  </p:cNvSpPr>
                  <p:nvPr/>
                </p:nvSpPr>
                <p:spPr bwMode="auto">
                  <a:xfrm>
                    <a:off x="4307" y="3653"/>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720" name="Freeform 7037"/>
                  <p:cNvSpPr>
                    <a:spLocks/>
                  </p:cNvSpPr>
                  <p:nvPr/>
                </p:nvSpPr>
                <p:spPr bwMode="auto">
                  <a:xfrm>
                    <a:off x="4308" y="3653"/>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721" name="Freeform 7038"/>
                  <p:cNvSpPr>
                    <a:spLocks/>
                  </p:cNvSpPr>
                  <p:nvPr/>
                </p:nvSpPr>
                <p:spPr bwMode="auto">
                  <a:xfrm>
                    <a:off x="4308" y="3653"/>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722" name="Freeform 7039"/>
                  <p:cNvSpPr>
                    <a:spLocks/>
                  </p:cNvSpPr>
                  <p:nvPr/>
                </p:nvSpPr>
                <p:spPr bwMode="auto">
                  <a:xfrm>
                    <a:off x="4309" y="3653"/>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723" name="Freeform 7040"/>
                  <p:cNvSpPr>
                    <a:spLocks/>
                  </p:cNvSpPr>
                  <p:nvPr/>
                </p:nvSpPr>
                <p:spPr bwMode="auto">
                  <a:xfrm>
                    <a:off x="4309" y="3653"/>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724" name="Freeform 7041"/>
                  <p:cNvSpPr>
                    <a:spLocks/>
                  </p:cNvSpPr>
                  <p:nvPr/>
                </p:nvSpPr>
                <p:spPr bwMode="auto">
                  <a:xfrm>
                    <a:off x="4310" y="3653"/>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725" name="Freeform 7042"/>
                  <p:cNvSpPr>
                    <a:spLocks/>
                  </p:cNvSpPr>
                  <p:nvPr/>
                </p:nvSpPr>
                <p:spPr bwMode="auto">
                  <a:xfrm>
                    <a:off x="4310" y="3653"/>
                    <a:ext cx="1" cy="1"/>
                  </a:xfrm>
                  <a:custGeom>
                    <a:avLst/>
                    <a:gdLst>
                      <a:gd name="T0" fmla="*/ 0 w 4"/>
                      <a:gd name="T1" fmla="*/ 0 h 2"/>
                      <a:gd name="T2" fmla="*/ 3 w 4"/>
                      <a:gd name="T3" fmla="*/ 2 h 2"/>
                      <a:gd name="T4" fmla="*/ 4 w 4"/>
                      <a:gd name="T5" fmla="*/ 2 h 2"/>
                      <a:gd name="T6" fmla="*/ 0 60000 65536"/>
                      <a:gd name="T7" fmla="*/ 0 60000 65536"/>
                      <a:gd name="T8" fmla="*/ 0 60000 65536"/>
                      <a:gd name="T9" fmla="*/ 0 w 4"/>
                      <a:gd name="T10" fmla="*/ 0 h 2"/>
                      <a:gd name="T11" fmla="*/ 4 w 4"/>
                      <a:gd name="T12" fmla="*/ 2 h 2"/>
                    </a:gdLst>
                    <a:ahLst/>
                    <a:cxnLst>
                      <a:cxn ang="T6">
                        <a:pos x="T0" y="T1"/>
                      </a:cxn>
                      <a:cxn ang="T7">
                        <a:pos x="T2" y="T3"/>
                      </a:cxn>
                      <a:cxn ang="T8">
                        <a:pos x="T4" y="T5"/>
                      </a:cxn>
                    </a:cxnLst>
                    <a:rect l="T9" t="T10" r="T11" b="T12"/>
                    <a:pathLst>
                      <a:path w="4" h="2">
                        <a:moveTo>
                          <a:pt x="0" y="0"/>
                        </a:moveTo>
                        <a:lnTo>
                          <a:pt x="3" y="2"/>
                        </a:lnTo>
                        <a:lnTo>
                          <a:pt x="4" y="2"/>
                        </a:lnTo>
                      </a:path>
                    </a:pathLst>
                  </a:custGeom>
                  <a:noFill/>
                  <a:ln w="6350">
                    <a:solidFill>
                      <a:srgbClr val="0C0CFF"/>
                    </a:solidFill>
                    <a:prstDash val="solid"/>
                    <a:round/>
                    <a:headEnd/>
                    <a:tailEnd/>
                  </a:ln>
                </p:spPr>
                <p:txBody>
                  <a:bodyPr/>
                  <a:lstStyle/>
                  <a:p>
                    <a:endParaRPr lang="en-US"/>
                  </a:p>
                </p:txBody>
              </p:sp>
              <p:sp>
                <p:nvSpPr>
                  <p:cNvPr id="726" name="Freeform 7043"/>
                  <p:cNvSpPr>
                    <a:spLocks/>
                  </p:cNvSpPr>
                  <p:nvPr/>
                </p:nvSpPr>
                <p:spPr bwMode="auto">
                  <a:xfrm>
                    <a:off x="4311" y="3654"/>
                    <a:ext cx="1" cy="1"/>
                  </a:xfrm>
                  <a:custGeom>
                    <a:avLst/>
                    <a:gdLst>
                      <a:gd name="T0" fmla="*/ 0 w 3"/>
                      <a:gd name="T1" fmla="*/ 0 h 3"/>
                      <a:gd name="T2" fmla="*/ 2 w 3"/>
                      <a:gd name="T3" fmla="*/ 3 h 3"/>
                      <a:gd name="T4" fmla="*/ 3 w 3"/>
                      <a:gd name="T5" fmla="*/ 3 h 3"/>
                      <a:gd name="T6" fmla="*/ 0 60000 65536"/>
                      <a:gd name="T7" fmla="*/ 0 60000 65536"/>
                      <a:gd name="T8" fmla="*/ 0 60000 65536"/>
                      <a:gd name="T9" fmla="*/ 0 w 3"/>
                      <a:gd name="T10" fmla="*/ 0 h 3"/>
                      <a:gd name="T11" fmla="*/ 3 w 3"/>
                      <a:gd name="T12" fmla="*/ 3 h 3"/>
                    </a:gdLst>
                    <a:ahLst/>
                    <a:cxnLst>
                      <a:cxn ang="T6">
                        <a:pos x="T0" y="T1"/>
                      </a:cxn>
                      <a:cxn ang="T7">
                        <a:pos x="T2" y="T3"/>
                      </a:cxn>
                      <a:cxn ang="T8">
                        <a:pos x="T4" y="T5"/>
                      </a:cxn>
                    </a:cxnLst>
                    <a:rect l="T9" t="T10" r="T11" b="T12"/>
                    <a:pathLst>
                      <a:path w="3" h="3">
                        <a:moveTo>
                          <a:pt x="0" y="0"/>
                        </a:moveTo>
                        <a:lnTo>
                          <a:pt x="2" y="3"/>
                        </a:lnTo>
                        <a:lnTo>
                          <a:pt x="3" y="3"/>
                        </a:lnTo>
                      </a:path>
                    </a:pathLst>
                  </a:custGeom>
                  <a:noFill/>
                  <a:ln w="6350">
                    <a:solidFill>
                      <a:srgbClr val="0C0CFF"/>
                    </a:solidFill>
                    <a:prstDash val="solid"/>
                    <a:round/>
                    <a:headEnd/>
                    <a:tailEnd/>
                  </a:ln>
                </p:spPr>
                <p:txBody>
                  <a:bodyPr/>
                  <a:lstStyle/>
                  <a:p>
                    <a:endParaRPr lang="en-US"/>
                  </a:p>
                </p:txBody>
              </p:sp>
              <p:sp>
                <p:nvSpPr>
                  <p:cNvPr id="727" name="Freeform 7044"/>
                  <p:cNvSpPr>
                    <a:spLocks/>
                  </p:cNvSpPr>
                  <p:nvPr/>
                </p:nvSpPr>
                <p:spPr bwMode="auto">
                  <a:xfrm>
                    <a:off x="4311" y="3654"/>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728" name="Freeform 7045"/>
                  <p:cNvSpPr>
                    <a:spLocks/>
                  </p:cNvSpPr>
                  <p:nvPr/>
                </p:nvSpPr>
                <p:spPr bwMode="auto">
                  <a:xfrm>
                    <a:off x="4312" y="3654"/>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729" name="Freeform 7046"/>
                  <p:cNvSpPr>
                    <a:spLocks/>
                  </p:cNvSpPr>
                  <p:nvPr/>
                </p:nvSpPr>
                <p:spPr bwMode="auto">
                  <a:xfrm>
                    <a:off x="4312" y="3654"/>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730" name="Freeform 7047"/>
                  <p:cNvSpPr>
                    <a:spLocks/>
                  </p:cNvSpPr>
                  <p:nvPr/>
                </p:nvSpPr>
                <p:spPr bwMode="auto">
                  <a:xfrm>
                    <a:off x="4313" y="3654"/>
                    <a:ext cx="1" cy="1"/>
                  </a:xfrm>
                  <a:custGeom>
                    <a:avLst/>
                    <a:gdLst>
                      <a:gd name="T0" fmla="*/ 0 w 3"/>
                      <a:gd name="T1" fmla="*/ 0 h 2"/>
                      <a:gd name="T2" fmla="*/ 2 w 3"/>
                      <a:gd name="T3" fmla="*/ 2 h 2"/>
                      <a:gd name="T4" fmla="*/ 3 w 3"/>
                      <a:gd name="T5" fmla="*/ 2 h 2"/>
                      <a:gd name="T6" fmla="*/ 0 60000 65536"/>
                      <a:gd name="T7" fmla="*/ 0 60000 65536"/>
                      <a:gd name="T8" fmla="*/ 0 60000 65536"/>
                      <a:gd name="T9" fmla="*/ 0 w 3"/>
                      <a:gd name="T10" fmla="*/ 0 h 2"/>
                      <a:gd name="T11" fmla="*/ 3 w 3"/>
                      <a:gd name="T12" fmla="*/ 2 h 2"/>
                    </a:gdLst>
                    <a:ahLst/>
                    <a:cxnLst>
                      <a:cxn ang="T6">
                        <a:pos x="T0" y="T1"/>
                      </a:cxn>
                      <a:cxn ang="T7">
                        <a:pos x="T2" y="T3"/>
                      </a:cxn>
                      <a:cxn ang="T8">
                        <a:pos x="T4" y="T5"/>
                      </a:cxn>
                    </a:cxnLst>
                    <a:rect l="T9" t="T10" r="T11" b="T12"/>
                    <a:pathLst>
                      <a:path w="3" h="2">
                        <a:moveTo>
                          <a:pt x="0" y="0"/>
                        </a:moveTo>
                        <a:lnTo>
                          <a:pt x="2" y="2"/>
                        </a:lnTo>
                        <a:lnTo>
                          <a:pt x="3" y="2"/>
                        </a:lnTo>
                      </a:path>
                    </a:pathLst>
                  </a:custGeom>
                  <a:noFill/>
                  <a:ln w="6350">
                    <a:solidFill>
                      <a:srgbClr val="0C0CFF"/>
                    </a:solidFill>
                    <a:prstDash val="solid"/>
                    <a:round/>
                    <a:headEnd/>
                    <a:tailEnd/>
                  </a:ln>
                </p:spPr>
                <p:txBody>
                  <a:bodyPr/>
                  <a:lstStyle/>
                  <a:p>
                    <a:endParaRPr lang="en-US"/>
                  </a:p>
                </p:txBody>
              </p:sp>
              <p:sp>
                <p:nvSpPr>
                  <p:cNvPr id="731" name="Freeform 7048"/>
                  <p:cNvSpPr>
                    <a:spLocks/>
                  </p:cNvSpPr>
                  <p:nvPr/>
                </p:nvSpPr>
                <p:spPr bwMode="auto">
                  <a:xfrm>
                    <a:off x="4313" y="3654"/>
                    <a:ext cx="1" cy="1"/>
                  </a:xfrm>
                  <a:custGeom>
                    <a:avLst/>
                    <a:gdLst>
                      <a:gd name="T0" fmla="*/ 0 w 4"/>
                      <a:gd name="T1" fmla="*/ 0 h 3"/>
                      <a:gd name="T2" fmla="*/ 3 w 4"/>
                      <a:gd name="T3" fmla="*/ 3 h 3"/>
                      <a:gd name="T4" fmla="*/ 4 w 4"/>
                      <a:gd name="T5" fmla="*/ 3 h 3"/>
                      <a:gd name="T6" fmla="*/ 0 60000 65536"/>
                      <a:gd name="T7" fmla="*/ 0 60000 65536"/>
                      <a:gd name="T8" fmla="*/ 0 60000 65536"/>
                      <a:gd name="T9" fmla="*/ 0 w 4"/>
                      <a:gd name="T10" fmla="*/ 0 h 3"/>
                      <a:gd name="T11" fmla="*/ 4 w 4"/>
                      <a:gd name="T12" fmla="*/ 3 h 3"/>
                    </a:gdLst>
                    <a:ahLst/>
                    <a:cxnLst>
                      <a:cxn ang="T6">
                        <a:pos x="T0" y="T1"/>
                      </a:cxn>
                      <a:cxn ang="T7">
                        <a:pos x="T2" y="T3"/>
                      </a:cxn>
                      <a:cxn ang="T8">
                        <a:pos x="T4" y="T5"/>
                      </a:cxn>
                    </a:cxnLst>
                    <a:rect l="T9" t="T10" r="T11" b="T12"/>
                    <a:pathLst>
                      <a:path w="4" h="3">
                        <a:moveTo>
                          <a:pt x="0" y="0"/>
                        </a:moveTo>
                        <a:lnTo>
                          <a:pt x="3" y="3"/>
                        </a:lnTo>
                        <a:lnTo>
                          <a:pt x="4" y="3"/>
                        </a:lnTo>
                      </a:path>
                    </a:pathLst>
                  </a:custGeom>
                  <a:noFill/>
                  <a:ln w="6350">
                    <a:solidFill>
                      <a:srgbClr val="0C0CFF"/>
                    </a:solidFill>
                    <a:prstDash val="solid"/>
                    <a:round/>
                    <a:headEnd/>
                    <a:tailEnd/>
                  </a:ln>
                </p:spPr>
                <p:txBody>
                  <a:bodyPr/>
                  <a:lstStyle/>
                  <a:p>
                    <a:endParaRPr lang="en-US"/>
                  </a:p>
                </p:txBody>
              </p:sp>
              <p:sp>
                <p:nvSpPr>
                  <p:cNvPr id="732" name="Freeform 7049"/>
                  <p:cNvSpPr>
                    <a:spLocks/>
                  </p:cNvSpPr>
                  <p:nvPr/>
                </p:nvSpPr>
                <p:spPr bwMode="auto">
                  <a:xfrm>
                    <a:off x="4314" y="3655"/>
                    <a:ext cx="1" cy="1"/>
                  </a:xfrm>
                  <a:custGeom>
                    <a:avLst/>
                    <a:gdLst>
                      <a:gd name="T0" fmla="*/ 0 w 3"/>
                      <a:gd name="T1" fmla="*/ 0 h 2"/>
                      <a:gd name="T2" fmla="*/ 2 w 3"/>
                      <a:gd name="T3" fmla="*/ 2 h 2"/>
                      <a:gd name="T4" fmla="*/ 3 w 3"/>
                      <a:gd name="T5" fmla="*/ 2 h 2"/>
                      <a:gd name="T6" fmla="*/ 0 60000 65536"/>
                      <a:gd name="T7" fmla="*/ 0 60000 65536"/>
                      <a:gd name="T8" fmla="*/ 0 60000 65536"/>
                      <a:gd name="T9" fmla="*/ 0 w 3"/>
                      <a:gd name="T10" fmla="*/ 0 h 2"/>
                      <a:gd name="T11" fmla="*/ 3 w 3"/>
                      <a:gd name="T12" fmla="*/ 2 h 2"/>
                    </a:gdLst>
                    <a:ahLst/>
                    <a:cxnLst>
                      <a:cxn ang="T6">
                        <a:pos x="T0" y="T1"/>
                      </a:cxn>
                      <a:cxn ang="T7">
                        <a:pos x="T2" y="T3"/>
                      </a:cxn>
                      <a:cxn ang="T8">
                        <a:pos x="T4" y="T5"/>
                      </a:cxn>
                    </a:cxnLst>
                    <a:rect l="T9" t="T10" r="T11" b="T12"/>
                    <a:pathLst>
                      <a:path w="3" h="2">
                        <a:moveTo>
                          <a:pt x="0" y="0"/>
                        </a:moveTo>
                        <a:lnTo>
                          <a:pt x="2" y="2"/>
                        </a:lnTo>
                        <a:lnTo>
                          <a:pt x="3" y="2"/>
                        </a:lnTo>
                      </a:path>
                    </a:pathLst>
                  </a:custGeom>
                  <a:noFill/>
                  <a:ln w="6350">
                    <a:solidFill>
                      <a:srgbClr val="0C0CFF"/>
                    </a:solidFill>
                    <a:prstDash val="solid"/>
                    <a:round/>
                    <a:headEnd/>
                    <a:tailEnd/>
                  </a:ln>
                </p:spPr>
                <p:txBody>
                  <a:bodyPr/>
                  <a:lstStyle/>
                  <a:p>
                    <a:endParaRPr lang="en-US"/>
                  </a:p>
                </p:txBody>
              </p:sp>
              <p:sp>
                <p:nvSpPr>
                  <p:cNvPr id="733" name="Freeform 7050"/>
                  <p:cNvSpPr>
                    <a:spLocks/>
                  </p:cNvSpPr>
                  <p:nvPr/>
                </p:nvSpPr>
                <p:spPr bwMode="auto">
                  <a:xfrm>
                    <a:off x="4314" y="3655"/>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734" name="Freeform 7051"/>
                  <p:cNvSpPr>
                    <a:spLocks/>
                  </p:cNvSpPr>
                  <p:nvPr/>
                </p:nvSpPr>
                <p:spPr bwMode="auto">
                  <a:xfrm>
                    <a:off x="4314" y="3655"/>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735" name="Freeform 7052"/>
                  <p:cNvSpPr>
                    <a:spLocks/>
                  </p:cNvSpPr>
                  <p:nvPr/>
                </p:nvSpPr>
                <p:spPr bwMode="auto">
                  <a:xfrm>
                    <a:off x="4315" y="3655"/>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736" name="Freeform 7053"/>
                  <p:cNvSpPr>
                    <a:spLocks/>
                  </p:cNvSpPr>
                  <p:nvPr/>
                </p:nvSpPr>
                <p:spPr bwMode="auto">
                  <a:xfrm>
                    <a:off x="4315" y="3656"/>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737" name="Freeform 7054"/>
                  <p:cNvSpPr>
                    <a:spLocks/>
                  </p:cNvSpPr>
                  <p:nvPr/>
                </p:nvSpPr>
                <p:spPr bwMode="auto">
                  <a:xfrm>
                    <a:off x="4316" y="3656"/>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738" name="Freeform 7055"/>
                  <p:cNvSpPr>
                    <a:spLocks/>
                  </p:cNvSpPr>
                  <p:nvPr/>
                </p:nvSpPr>
                <p:spPr bwMode="auto">
                  <a:xfrm>
                    <a:off x="4316" y="3656"/>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739" name="Freeform 7056"/>
                  <p:cNvSpPr>
                    <a:spLocks/>
                  </p:cNvSpPr>
                  <p:nvPr/>
                </p:nvSpPr>
                <p:spPr bwMode="auto">
                  <a:xfrm>
                    <a:off x="4317" y="3656"/>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740" name="Freeform 7057"/>
                  <p:cNvSpPr>
                    <a:spLocks/>
                  </p:cNvSpPr>
                  <p:nvPr/>
                </p:nvSpPr>
                <p:spPr bwMode="auto">
                  <a:xfrm>
                    <a:off x="4317" y="3656"/>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741" name="Freeform 7058"/>
                  <p:cNvSpPr>
                    <a:spLocks/>
                  </p:cNvSpPr>
                  <p:nvPr/>
                </p:nvSpPr>
                <p:spPr bwMode="auto">
                  <a:xfrm>
                    <a:off x="4318" y="3656"/>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742" name="Freeform 7059"/>
                  <p:cNvSpPr>
                    <a:spLocks/>
                  </p:cNvSpPr>
                  <p:nvPr/>
                </p:nvSpPr>
                <p:spPr bwMode="auto">
                  <a:xfrm>
                    <a:off x="4318" y="3656"/>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743" name="Freeform 7060"/>
                  <p:cNvSpPr>
                    <a:spLocks/>
                  </p:cNvSpPr>
                  <p:nvPr/>
                </p:nvSpPr>
                <p:spPr bwMode="auto">
                  <a:xfrm>
                    <a:off x="4319" y="3656"/>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744" name="Freeform 7061"/>
                  <p:cNvSpPr>
                    <a:spLocks/>
                  </p:cNvSpPr>
                  <p:nvPr/>
                </p:nvSpPr>
                <p:spPr bwMode="auto">
                  <a:xfrm>
                    <a:off x="4319" y="3656"/>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745" name="Freeform 7062"/>
                  <p:cNvSpPr>
                    <a:spLocks/>
                  </p:cNvSpPr>
                  <p:nvPr/>
                </p:nvSpPr>
                <p:spPr bwMode="auto">
                  <a:xfrm>
                    <a:off x="4320" y="3657"/>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746" name="Freeform 7063"/>
                  <p:cNvSpPr>
                    <a:spLocks/>
                  </p:cNvSpPr>
                  <p:nvPr/>
                </p:nvSpPr>
                <p:spPr bwMode="auto">
                  <a:xfrm>
                    <a:off x="4320" y="3657"/>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747" name="Freeform 7064"/>
                  <p:cNvSpPr>
                    <a:spLocks/>
                  </p:cNvSpPr>
                  <p:nvPr/>
                </p:nvSpPr>
                <p:spPr bwMode="auto">
                  <a:xfrm>
                    <a:off x="4320" y="3657"/>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748" name="Freeform 7065"/>
                  <p:cNvSpPr>
                    <a:spLocks/>
                  </p:cNvSpPr>
                  <p:nvPr/>
                </p:nvSpPr>
                <p:spPr bwMode="auto">
                  <a:xfrm>
                    <a:off x="4321" y="3657"/>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749" name="Freeform 7066"/>
                  <p:cNvSpPr>
                    <a:spLocks/>
                  </p:cNvSpPr>
                  <p:nvPr/>
                </p:nvSpPr>
                <p:spPr bwMode="auto">
                  <a:xfrm>
                    <a:off x="4321" y="3656"/>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750" name="Freeform 7067"/>
                  <p:cNvSpPr>
                    <a:spLocks/>
                  </p:cNvSpPr>
                  <p:nvPr/>
                </p:nvSpPr>
                <p:spPr bwMode="auto">
                  <a:xfrm>
                    <a:off x="4322" y="3656"/>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751" name="Freeform 7068"/>
                  <p:cNvSpPr>
                    <a:spLocks/>
                  </p:cNvSpPr>
                  <p:nvPr/>
                </p:nvSpPr>
                <p:spPr bwMode="auto">
                  <a:xfrm>
                    <a:off x="4322" y="3656"/>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752" name="Freeform 7069"/>
                  <p:cNvSpPr>
                    <a:spLocks/>
                  </p:cNvSpPr>
                  <p:nvPr/>
                </p:nvSpPr>
                <p:spPr bwMode="auto">
                  <a:xfrm>
                    <a:off x="4323" y="3656"/>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753" name="Freeform 7070"/>
                  <p:cNvSpPr>
                    <a:spLocks/>
                  </p:cNvSpPr>
                  <p:nvPr/>
                </p:nvSpPr>
                <p:spPr bwMode="auto">
                  <a:xfrm>
                    <a:off x="4323" y="3656"/>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754" name="Freeform 7071"/>
                  <p:cNvSpPr>
                    <a:spLocks/>
                  </p:cNvSpPr>
                  <p:nvPr/>
                </p:nvSpPr>
                <p:spPr bwMode="auto">
                  <a:xfrm>
                    <a:off x="4324" y="3656"/>
                    <a:ext cx="1" cy="1"/>
                  </a:xfrm>
                  <a:custGeom>
                    <a:avLst/>
                    <a:gdLst>
                      <a:gd name="T0" fmla="*/ 0 w 4"/>
                      <a:gd name="T1" fmla="*/ 0 h 2"/>
                      <a:gd name="T2" fmla="*/ 3 w 4"/>
                      <a:gd name="T3" fmla="*/ 2 h 2"/>
                      <a:gd name="T4" fmla="*/ 4 w 4"/>
                      <a:gd name="T5" fmla="*/ 2 h 2"/>
                      <a:gd name="T6" fmla="*/ 0 60000 65536"/>
                      <a:gd name="T7" fmla="*/ 0 60000 65536"/>
                      <a:gd name="T8" fmla="*/ 0 60000 65536"/>
                      <a:gd name="T9" fmla="*/ 0 w 4"/>
                      <a:gd name="T10" fmla="*/ 0 h 2"/>
                      <a:gd name="T11" fmla="*/ 4 w 4"/>
                      <a:gd name="T12" fmla="*/ 2 h 2"/>
                    </a:gdLst>
                    <a:ahLst/>
                    <a:cxnLst>
                      <a:cxn ang="T6">
                        <a:pos x="T0" y="T1"/>
                      </a:cxn>
                      <a:cxn ang="T7">
                        <a:pos x="T2" y="T3"/>
                      </a:cxn>
                      <a:cxn ang="T8">
                        <a:pos x="T4" y="T5"/>
                      </a:cxn>
                    </a:cxnLst>
                    <a:rect l="T9" t="T10" r="T11" b="T12"/>
                    <a:pathLst>
                      <a:path w="4" h="2">
                        <a:moveTo>
                          <a:pt x="0" y="0"/>
                        </a:moveTo>
                        <a:lnTo>
                          <a:pt x="3" y="2"/>
                        </a:lnTo>
                        <a:lnTo>
                          <a:pt x="4" y="2"/>
                        </a:lnTo>
                      </a:path>
                    </a:pathLst>
                  </a:custGeom>
                  <a:noFill/>
                  <a:ln w="6350">
                    <a:solidFill>
                      <a:srgbClr val="0C0CFF"/>
                    </a:solidFill>
                    <a:prstDash val="solid"/>
                    <a:round/>
                    <a:headEnd/>
                    <a:tailEnd/>
                  </a:ln>
                </p:spPr>
                <p:txBody>
                  <a:bodyPr/>
                  <a:lstStyle/>
                  <a:p>
                    <a:endParaRPr lang="en-US"/>
                  </a:p>
                </p:txBody>
              </p:sp>
              <p:sp>
                <p:nvSpPr>
                  <p:cNvPr id="755" name="Freeform 7072"/>
                  <p:cNvSpPr>
                    <a:spLocks/>
                  </p:cNvSpPr>
                  <p:nvPr/>
                </p:nvSpPr>
                <p:spPr bwMode="auto">
                  <a:xfrm>
                    <a:off x="4324" y="3657"/>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756" name="Freeform 7073"/>
                  <p:cNvSpPr>
                    <a:spLocks/>
                  </p:cNvSpPr>
                  <p:nvPr/>
                </p:nvSpPr>
                <p:spPr bwMode="auto">
                  <a:xfrm>
                    <a:off x="4325" y="3657"/>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757" name="Freeform 7074"/>
                  <p:cNvSpPr>
                    <a:spLocks/>
                  </p:cNvSpPr>
                  <p:nvPr/>
                </p:nvSpPr>
                <p:spPr bwMode="auto">
                  <a:xfrm>
                    <a:off x="4325" y="3657"/>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758" name="Freeform 7075"/>
                  <p:cNvSpPr>
                    <a:spLocks/>
                  </p:cNvSpPr>
                  <p:nvPr/>
                </p:nvSpPr>
                <p:spPr bwMode="auto">
                  <a:xfrm>
                    <a:off x="4325" y="3657"/>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759" name="Freeform 7076"/>
                  <p:cNvSpPr>
                    <a:spLocks/>
                  </p:cNvSpPr>
                  <p:nvPr/>
                </p:nvSpPr>
                <p:spPr bwMode="auto">
                  <a:xfrm>
                    <a:off x="4326" y="3657"/>
                    <a:ext cx="1" cy="1"/>
                  </a:xfrm>
                  <a:custGeom>
                    <a:avLst/>
                    <a:gdLst>
                      <a:gd name="T0" fmla="*/ 0 w 3"/>
                      <a:gd name="T1" fmla="*/ 0 h 2"/>
                      <a:gd name="T2" fmla="*/ 2 w 3"/>
                      <a:gd name="T3" fmla="*/ 2 h 2"/>
                      <a:gd name="T4" fmla="*/ 3 w 3"/>
                      <a:gd name="T5" fmla="*/ 2 h 2"/>
                      <a:gd name="T6" fmla="*/ 0 60000 65536"/>
                      <a:gd name="T7" fmla="*/ 0 60000 65536"/>
                      <a:gd name="T8" fmla="*/ 0 60000 65536"/>
                      <a:gd name="T9" fmla="*/ 0 w 3"/>
                      <a:gd name="T10" fmla="*/ 0 h 2"/>
                      <a:gd name="T11" fmla="*/ 3 w 3"/>
                      <a:gd name="T12" fmla="*/ 2 h 2"/>
                    </a:gdLst>
                    <a:ahLst/>
                    <a:cxnLst>
                      <a:cxn ang="T6">
                        <a:pos x="T0" y="T1"/>
                      </a:cxn>
                      <a:cxn ang="T7">
                        <a:pos x="T2" y="T3"/>
                      </a:cxn>
                      <a:cxn ang="T8">
                        <a:pos x="T4" y="T5"/>
                      </a:cxn>
                    </a:cxnLst>
                    <a:rect l="T9" t="T10" r="T11" b="T12"/>
                    <a:pathLst>
                      <a:path w="3" h="2">
                        <a:moveTo>
                          <a:pt x="0" y="0"/>
                        </a:moveTo>
                        <a:lnTo>
                          <a:pt x="2" y="2"/>
                        </a:lnTo>
                        <a:lnTo>
                          <a:pt x="3" y="2"/>
                        </a:lnTo>
                      </a:path>
                    </a:pathLst>
                  </a:custGeom>
                  <a:noFill/>
                  <a:ln w="6350">
                    <a:solidFill>
                      <a:srgbClr val="0C0CFF"/>
                    </a:solidFill>
                    <a:prstDash val="solid"/>
                    <a:round/>
                    <a:headEnd/>
                    <a:tailEnd/>
                  </a:ln>
                </p:spPr>
                <p:txBody>
                  <a:bodyPr/>
                  <a:lstStyle/>
                  <a:p>
                    <a:endParaRPr lang="en-US"/>
                  </a:p>
                </p:txBody>
              </p:sp>
              <p:sp>
                <p:nvSpPr>
                  <p:cNvPr id="760" name="Freeform 7077"/>
                  <p:cNvSpPr>
                    <a:spLocks/>
                  </p:cNvSpPr>
                  <p:nvPr/>
                </p:nvSpPr>
                <p:spPr bwMode="auto">
                  <a:xfrm>
                    <a:off x="4326" y="3657"/>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761" name="Freeform 7078"/>
                  <p:cNvSpPr>
                    <a:spLocks/>
                  </p:cNvSpPr>
                  <p:nvPr/>
                </p:nvSpPr>
                <p:spPr bwMode="auto">
                  <a:xfrm>
                    <a:off x="4327" y="3657"/>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762" name="Freeform 7079"/>
                  <p:cNvSpPr>
                    <a:spLocks/>
                  </p:cNvSpPr>
                  <p:nvPr/>
                </p:nvSpPr>
                <p:spPr bwMode="auto">
                  <a:xfrm>
                    <a:off x="4327" y="3657"/>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763" name="Freeform 7080"/>
                  <p:cNvSpPr>
                    <a:spLocks/>
                  </p:cNvSpPr>
                  <p:nvPr/>
                </p:nvSpPr>
                <p:spPr bwMode="auto">
                  <a:xfrm>
                    <a:off x="4328" y="3657"/>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764" name="Freeform 7081"/>
                  <p:cNvSpPr>
                    <a:spLocks/>
                  </p:cNvSpPr>
                  <p:nvPr/>
                </p:nvSpPr>
                <p:spPr bwMode="auto">
                  <a:xfrm>
                    <a:off x="4328" y="3657"/>
                    <a:ext cx="1" cy="1"/>
                  </a:xfrm>
                  <a:custGeom>
                    <a:avLst/>
                    <a:gdLst>
                      <a:gd name="T0" fmla="*/ 0 w 4"/>
                      <a:gd name="T1" fmla="*/ 2 h 2"/>
                      <a:gd name="T2" fmla="*/ 3 w 4"/>
                      <a:gd name="T3" fmla="*/ 0 h 2"/>
                      <a:gd name="T4" fmla="*/ 4 w 4"/>
                      <a:gd name="T5" fmla="*/ 0 h 2"/>
                      <a:gd name="T6" fmla="*/ 0 60000 65536"/>
                      <a:gd name="T7" fmla="*/ 0 60000 65536"/>
                      <a:gd name="T8" fmla="*/ 0 60000 65536"/>
                      <a:gd name="T9" fmla="*/ 0 w 4"/>
                      <a:gd name="T10" fmla="*/ 0 h 2"/>
                      <a:gd name="T11" fmla="*/ 4 w 4"/>
                      <a:gd name="T12" fmla="*/ 2 h 2"/>
                    </a:gdLst>
                    <a:ahLst/>
                    <a:cxnLst>
                      <a:cxn ang="T6">
                        <a:pos x="T0" y="T1"/>
                      </a:cxn>
                      <a:cxn ang="T7">
                        <a:pos x="T2" y="T3"/>
                      </a:cxn>
                      <a:cxn ang="T8">
                        <a:pos x="T4" y="T5"/>
                      </a:cxn>
                    </a:cxnLst>
                    <a:rect l="T9" t="T10" r="T11" b="T12"/>
                    <a:pathLst>
                      <a:path w="4" h="2">
                        <a:moveTo>
                          <a:pt x="0" y="2"/>
                        </a:moveTo>
                        <a:lnTo>
                          <a:pt x="3" y="0"/>
                        </a:lnTo>
                        <a:lnTo>
                          <a:pt x="4" y="0"/>
                        </a:lnTo>
                      </a:path>
                    </a:pathLst>
                  </a:custGeom>
                  <a:noFill/>
                  <a:ln w="6350">
                    <a:solidFill>
                      <a:srgbClr val="0C0CFF"/>
                    </a:solidFill>
                    <a:prstDash val="solid"/>
                    <a:round/>
                    <a:headEnd/>
                    <a:tailEnd/>
                  </a:ln>
                </p:spPr>
                <p:txBody>
                  <a:bodyPr/>
                  <a:lstStyle/>
                  <a:p>
                    <a:endParaRPr lang="en-US"/>
                  </a:p>
                </p:txBody>
              </p:sp>
              <p:sp>
                <p:nvSpPr>
                  <p:cNvPr id="765" name="Freeform 7082"/>
                  <p:cNvSpPr>
                    <a:spLocks/>
                  </p:cNvSpPr>
                  <p:nvPr/>
                </p:nvSpPr>
                <p:spPr bwMode="auto">
                  <a:xfrm>
                    <a:off x="4329" y="3657"/>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766" name="Freeform 7083"/>
                  <p:cNvSpPr>
                    <a:spLocks/>
                  </p:cNvSpPr>
                  <p:nvPr/>
                </p:nvSpPr>
                <p:spPr bwMode="auto">
                  <a:xfrm>
                    <a:off x="4329" y="3657"/>
                    <a:ext cx="1" cy="1"/>
                  </a:xfrm>
                  <a:custGeom>
                    <a:avLst/>
                    <a:gdLst>
                      <a:gd name="T0" fmla="*/ 0 w 4"/>
                      <a:gd name="T1" fmla="*/ 0 h 2"/>
                      <a:gd name="T2" fmla="*/ 3 w 4"/>
                      <a:gd name="T3" fmla="*/ 2 h 2"/>
                      <a:gd name="T4" fmla="*/ 4 w 4"/>
                      <a:gd name="T5" fmla="*/ 2 h 2"/>
                      <a:gd name="T6" fmla="*/ 0 60000 65536"/>
                      <a:gd name="T7" fmla="*/ 0 60000 65536"/>
                      <a:gd name="T8" fmla="*/ 0 60000 65536"/>
                      <a:gd name="T9" fmla="*/ 0 w 4"/>
                      <a:gd name="T10" fmla="*/ 0 h 2"/>
                      <a:gd name="T11" fmla="*/ 4 w 4"/>
                      <a:gd name="T12" fmla="*/ 2 h 2"/>
                    </a:gdLst>
                    <a:ahLst/>
                    <a:cxnLst>
                      <a:cxn ang="T6">
                        <a:pos x="T0" y="T1"/>
                      </a:cxn>
                      <a:cxn ang="T7">
                        <a:pos x="T2" y="T3"/>
                      </a:cxn>
                      <a:cxn ang="T8">
                        <a:pos x="T4" y="T5"/>
                      </a:cxn>
                    </a:cxnLst>
                    <a:rect l="T9" t="T10" r="T11" b="T12"/>
                    <a:pathLst>
                      <a:path w="4" h="2">
                        <a:moveTo>
                          <a:pt x="0" y="0"/>
                        </a:moveTo>
                        <a:lnTo>
                          <a:pt x="3" y="2"/>
                        </a:lnTo>
                        <a:lnTo>
                          <a:pt x="4" y="2"/>
                        </a:lnTo>
                      </a:path>
                    </a:pathLst>
                  </a:custGeom>
                  <a:noFill/>
                  <a:ln w="6350">
                    <a:solidFill>
                      <a:srgbClr val="0C0CFF"/>
                    </a:solidFill>
                    <a:prstDash val="solid"/>
                    <a:round/>
                    <a:headEnd/>
                    <a:tailEnd/>
                  </a:ln>
                </p:spPr>
                <p:txBody>
                  <a:bodyPr/>
                  <a:lstStyle/>
                  <a:p>
                    <a:endParaRPr lang="en-US"/>
                  </a:p>
                </p:txBody>
              </p:sp>
              <p:sp>
                <p:nvSpPr>
                  <p:cNvPr id="767" name="Freeform 7084"/>
                  <p:cNvSpPr>
                    <a:spLocks/>
                  </p:cNvSpPr>
                  <p:nvPr/>
                </p:nvSpPr>
                <p:spPr bwMode="auto">
                  <a:xfrm>
                    <a:off x="4330" y="3657"/>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768" name="Freeform 7085"/>
                  <p:cNvSpPr>
                    <a:spLocks/>
                  </p:cNvSpPr>
                  <p:nvPr/>
                </p:nvSpPr>
                <p:spPr bwMode="auto">
                  <a:xfrm>
                    <a:off x="4330" y="3657"/>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769" name="Freeform 7086"/>
                  <p:cNvSpPr>
                    <a:spLocks/>
                  </p:cNvSpPr>
                  <p:nvPr/>
                </p:nvSpPr>
                <p:spPr bwMode="auto">
                  <a:xfrm>
                    <a:off x="4331" y="3657"/>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770" name="Freeform 7087"/>
                  <p:cNvSpPr>
                    <a:spLocks/>
                  </p:cNvSpPr>
                  <p:nvPr/>
                </p:nvSpPr>
                <p:spPr bwMode="auto">
                  <a:xfrm>
                    <a:off x="4331" y="3657"/>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771" name="Freeform 7088"/>
                  <p:cNvSpPr>
                    <a:spLocks/>
                  </p:cNvSpPr>
                  <p:nvPr/>
                </p:nvSpPr>
                <p:spPr bwMode="auto">
                  <a:xfrm>
                    <a:off x="4332" y="3657"/>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772" name="Freeform 7089"/>
                  <p:cNvSpPr>
                    <a:spLocks/>
                  </p:cNvSpPr>
                  <p:nvPr/>
                </p:nvSpPr>
                <p:spPr bwMode="auto">
                  <a:xfrm>
                    <a:off x="4332" y="3657"/>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773" name="Freeform 7090"/>
                  <p:cNvSpPr>
                    <a:spLocks/>
                  </p:cNvSpPr>
                  <p:nvPr/>
                </p:nvSpPr>
                <p:spPr bwMode="auto">
                  <a:xfrm>
                    <a:off x="4333" y="3657"/>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774" name="Freeform 7091"/>
                  <p:cNvSpPr>
                    <a:spLocks/>
                  </p:cNvSpPr>
                  <p:nvPr/>
                </p:nvSpPr>
                <p:spPr bwMode="auto">
                  <a:xfrm>
                    <a:off x="4333" y="3657"/>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775" name="Freeform 7092"/>
                  <p:cNvSpPr>
                    <a:spLocks/>
                  </p:cNvSpPr>
                  <p:nvPr/>
                </p:nvSpPr>
                <p:spPr bwMode="auto">
                  <a:xfrm>
                    <a:off x="4333" y="3657"/>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776" name="Freeform 7093"/>
                  <p:cNvSpPr>
                    <a:spLocks/>
                  </p:cNvSpPr>
                  <p:nvPr/>
                </p:nvSpPr>
                <p:spPr bwMode="auto">
                  <a:xfrm>
                    <a:off x="4334" y="3657"/>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777" name="Freeform 7094"/>
                  <p:cNvSpPr>
                    <a:spLocks/>
                  </p:cNvSpPr>
                  <p:nvPr/>
                </p:nvSpPr>
                <p:spPr bwMode="auto">
                  <a:xfrm>
                    <a:off x="4334" y="3657"/>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778" name="Freeform 7095"/>
                  <p:cNvSpPr>
                    <a:spLocks/>
                  </p:cNvSpPr>
                  <p:nvPr/>
                </p:nvSpPr>
                <p:spPr bwMode="auto">
                  <a:xfrm>
                    <a:off x="4335" y="3657"/>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779" name="Freeform 7096"/>
                  <p:cNvSpPr>
                    <a:spLocks/>
                  </p:cNvSpPr>
                  <p:nvPr/>
                </p:nvSpPr>
                <p:spPr bwMode="auto">
                  <a:xfrm>
                    <a:off x="4335" y="3657"/>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780" name="Freeform 7097"/>
                  <p:cNvSpPr>
                    <a:spLocks/>
                  </p:cNvSpPr>
                  <p:nvPr/>
                </p:nvSpPr>
                <p:spPr bwMode="auto">
                  <a:xfrm>
                    <a:off x="4336" y="3657"/>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781" name="Freeform 7098"/>
                  <p:cNvSpPr>
                    <a:spLocks/>
                  </p:cNvSpPr>
                  <p:nvPr/>
                </p:nvSpPr>
                <p:spPr bwMode="auto">
                  <a:xfrm>
                    <a:off x="4336" y="3657"/>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782" name="Freeform 7099"/>
                  <p:cNvSpPr>
                    <a:spLocks/>
                  </p:cNvSpPr>
                  <p:nvPr/>
                </p:nvSpPr>
                <p:spPr bwMode="auto">
                  <a:xfrm>
                    <a:off x="4337" y="3657"/>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783" name="Freeform 7100"/>
                  <p:cNvSpPr>
                    <a:spLocks/>
                  </p:cNvSpPr>
                  <p:nvPr/>
                </p:nvSpPr>
                <p:spPr bwMode="auto">
                  <a:xfrm>
                    <a:off x="4337" y="3657"/>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784" name="Freeform 7101"/>
                  <p:cNvSpPr>
                    <a:spLocks/>
                  </p:cNvSpPr>
                  <p:nvPr/>
                </p:nvSpPr>
                <p:spPr bwMode="auto">
                  <a:xfrm>
                    <a:off x="4338" y="3657"/>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785" name="Freeform 7102"/>
                  <p:cNvSpPr>
                    <a:spLocks/>
                  </p:cNvSpPr>
                  <p:nvPr/>
                </p:nvSpPr>
                <p:spPr bwMode="auto">
                  <a:xfrm>
                    <a:off x="4338" y="3657"/>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786" name="Freeform 7103"/>
                  <p:cNvSpPr>
                    <a:spLocks/>
                  </p:cNvSpPr>
                  <p:nvPr/>
                </p:nvSpPr>
                <p:spPr bwMode="auto">
                  <a:xfrm>
                    <a:off x="4339" y="3657"/>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787" name="Freeform 7104"/>
                  <p:cNvSpPr>
                    <a:spLocks/>
                  </p:cNvSpPr>
                  <p:nvPr/>
                </p:nvSpPr>
                <p:spPr bwMode="auto">
                  <a:xfrm>
                    <a:off x="4339" y="3658"/>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788" name="Freeform 7105"/>
                  <p:cNvSpPr>
                    <a:spLocks/>
                  </p:cNvSpPr>
                  <p:nvPr/>
                </p:nvSpPr>
                <p:spPr bwMode="auto">
                  <a:xfrm>
                    <a:off x="4339" y="3658"/>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789" name="Freeform 7106"/>
                  <p:cNvSpPr>
                    <a:spLocks/>
                  </p:cNvSpPr>
                  <p:nvPr/>
                </p:nvSpPr>
                <p:spPr bwMode="auto">
                  <a:xfrm>
                    <a:off x="4340" y="3658"/>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790" name="Freeform 7107"/>
                  <p:cNvSpPr>
                    <a:spLocks/>
                  </p:cNvSpPr>
                  <p:nvPr/>
                </p:nvSpPr>
                <p:spPr bwMode="auto">
                  <a:xfrm>
                    <a:off x="4340" y="3658"/>
                    <a:ext cx="1" cy="1"/>
                  </a:xfrm>
                  <a:custGeom>
                    <a:avLst/>
                    <a:gdLst>
                      <a:gd name="T0" fmla="*/ 0 w 3"/>
                      <a:gd name="T1" fmla="*/ 0 h 2"/>
                      <a:gd name="T2" fmla="*/ 2 w 3"/>
                      <a:gd name="T3" fmla="*/ 2 h 2"/>
                      <a:gd name="T4" fmla="*/ 3 w 3"/>
                      <a:gd name="T5" fmla="*/ 2 h 2"/>
                      <a:gd name="T6" fmla="*/ 0 60000 65536"/>
                      <a:gd name="T7" fmla="*/ 0 60000 65536"/>
                      <a:gd name="T8" fmla="*/ 0 60000 65536"/>
                      <a:gd name="T9" fmla="*/ 0 w 3"/>
                      <a:gd name="T10" fmla="*/ 0 h 2"/>
                      <a:gd name="T11" fmla="*/ 3 w 3"/>
                      <a:gd name="T12" fmla="*/ 2 h 2"/>
                    </a:gdLst>
                    <a:ahLst/>
                    <a:cxnLst>
                      <a:cxn ang="T6">
                        <a:pos x="T0" y="T1"/>
                      </a:cxn>
                      <a:cxn ang="T7">
                        <a:pos x="T2" y="T3"/>
                      </a:cxn>
                      <a:cxn ang="T8">
                        <a:pos x="T4" y="T5"/>
                      </a:cxn>
                    </a:cxnLst>
                    <a:rect l="T9" t="T10" r="T11" b="T12"/>
                    <a:pathLst>
                      <a:path w="3" h="2">
                        <a:moveTo>
                          <a:pt x="0" y="0"/>
                        </a:moveTo>
                        <a:lnTo>
                          <a:pt x="2" y="2"/>
                        </a:lnTo>
                        <a:lnTo>
                          <a:pt x="3" y="2"/>
                        </a:lnTo>
                      </a:path>
                    </a:pathLst>
                  </a:custGeom>
                  <a:noFill/>
                  <a:ln w="6350">
                    <a:solidFill>
                      <a:srgbClr val="0C0CFF"/>
                    </a:solidFill>
                    <a:prstDash val="solid"/>
                    <a:round/>
                    <a:headEnd/>
                    <a:tailEnd/>
                  </a:ln>
                </p:spPr>
                <p:txBody>
                  <a:bodyPr/>
                  <a:lstStyle/>
                  <a:p>
                    <a:endParaRPr lang="en-US"/>
                  </a:p>
                </p:txBody>
              </p:sp>
              <p:sp>
                <p:nvSpPr>
                  <p:cNvPr id="791" name="Freeform 7108"/>
                  <p:cNvSpPr>
                    <a:spLocks/>
                  </p:cNvSpPr>
                  <p:nvPr/>
                </p:nvSpPr>
                <p:spPr bwMode="auto">
                  <a:xfrm>
                    <a:off x="4341" y="3658"/>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792" name="Freeform 7109"/>
                  <p:cNvSpPr>
                    <a:spLocks/>
                  </p:cNvSpPr>
                  <p:nvPr/>
                </p:nvSpPr>
                <p:spPr bwMode="auto">
                  <a:xfrm>
                    <a:off x="4341" y="3658"/>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793" name="Freeform 7110"/>
                  <p:cNvSpPr>
                    <a:spLocks/>
                  </p:cNvSpPr>
                  <p:nvPr/>
                </p:nvSpPr>
                <p:spPr bwMode="auto">
                  <a:xfrm>
                    <a:off x="4342" y="3658"/>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794" name="Freeform 7111"/>
                  <p:cNvSpPr>
                    <a:spLocks/>
                  </p:cNvSpPr>
                  <p:nvPr/>
                </p:nvSpPr>
                <p:spPr bwMode="auto">
                  <a:xfrm>
                    <a:off x="4342" y="3658"/>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795" name="Freeform 7112"/>
                  <p:cNvSpPr>
                    <a:spLocks/>
                  </p:cNvSpPr>
                  <p:nvPr/>
                </p:nvSpPr>
                <p:spPr bwMode="auto">
                  <a:xfrm>
                    <a:off x="4343" y="3658"/>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796" name="Freeform 7113"/>
                  <p:cNvSpPr>
                    <a:spLocks/>
                  </p:cNvSpPr>
                  <p:nvPr/>
                </p:nvSpPr>
                <p:spPr bwMode="auto">
                  <a:xfrm>
                    <a:off x="4343" y="3658"/>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797" name="Freeform 7114"/>
                  <p:cNvSpPr>
                    <a:spLocks/>
                  </p:cNvSpPr>
                  <p:nvPr/>
                </p:nvSpPr>
                <p:spPr bwMode="auto">
                  <a:xfrm>
                    <a:off x="4344" y="3658"/>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798" name="Freeform 7115"/>
                  <p:cNvSpPr>
                    <a:spLocks/>
                  </p:cNvSpPr>
                  <p:nvPr/>
                </p:nvSpPr>
                <p:spPr bwMode="auto">
                  <a:xfrm>
                    <a:off x="4344" y="3658"/>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799" name="Freeform 7116"/>
                  <p:cNvSpPr>
                    <a:spLocks/>
                  </p:cNvSpPr>
                  <p:nvPr/>
                </p:nvSpPr>
                <p:spPr bwMode="auto">
                  <a:xfrm>
                    <a:off x="4344" y="3658"/>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800" name="Freeform 7117"/>
                  <p:cNvSpPr>
                    <a:spLocks/>
                  </p:cNvSpPr>
                  <p:nvPr/>
                </p:nvSpPr>
                <p:spPr bwMode="auto">
                  <a:xfrm>
                    <a:off x="4345" y="3658"/>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801" name="Freeform 7118"/>
                  <p:cNvSpPr>
                    <a:spLocks/>
                  </p:cNvSpPr>
                  <p:nvPr/>
                </p:nvSpPr>
                <p:spPr bwMode="auto">
                  <a:xfrm>
                    <a:off x="4345" y="3658"/>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802" name="Freeform 7119"/>
                  <p:cNvSpPr>
                    <a:spLocks/>
                  </p:cNvSpPr>
                  <p:nvPr/>
                </p:nvSpPr>
                <p:spPr bwMode="auto">
                  <a:xfrm>
                    <a:off x="4346" y="3658"/>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803" name="Freeform 7120"/>
                  <p:cNvSpPr>
                    <a:spLocks/>
                  </p:cNvSpPr>
                  <p:nvPr/>
                </p:nvSpPr>
                <p:spPr bwMode="auto">
                  <a:xfrm>
                    <a:off x="4346" y="3658"/>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804" name="Freeform 7121"/>
                  <p:cNvSpPr>
                    <a:spLocks/>
                  </p:cNvSpPr>
                  <p:nvPr/>
                </p:nvSpPr>
                <p:spPr bwMode="auto">
                  <a:xfrm>
                    <a:off x="4347" y="3658"/>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805" name="Freeform 7122"/>
                  <p:cNvSpPr>
                    <a:spLocks/>
                  </p:cNvSpPr>
                  <p:nvPr/>
                </p:nvSpPr>
                <p:spPr bwMode="auto">
                  <a:xfrm>
                    <a:off x="4347" y="3658"/>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806" name="Freeform 7123"/>
                  <p:cNvSpPr>
                    <a:spLocks/>
                  </p:cNvSpPr>
                  <p:nvPr/>
                </p:nvSpPr>
                <p:spPr bwMode="auto">
                  <a:xfrm>
                    <a:off x="4348" y="3658"/>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807" name="Freeform 7124"/>
                  <p:cNvSpPr>
                    <a:spLocks/>
                  </p:cNvSpPr>
                  <p:nvPr/>
                </p:nvSpPr>
                <p:spPr bwMode="auto">
                  <a:xfrm>
                    <a:off x="4348" y="3658"/>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808" name="Freeform 7125"/>
                  <p:cNvSpPr>
                    <a:spLocks/>
                  </p:cNvSpPr>
                  <p:nvPr/>
                </p:nvSpPr>
                <p:spPr bwMode="auto">
                  <a:xfrm>
                    <a:off x="4349" y="3658"/>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809" name="Freeform 7126"/>
                  <p:cNvSpPr>
                    <a:spLocks/>
                  </p:cNvSpPr>
                  <p:nvPr/>
                </p:nvSpPr>
                <p:spPr bwMode="auto">
                  <a:xfrm>
                    <a:off x="4349" y="3658"/>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810" name="Freeform 7127"/>
                  <p:cNvSpPr>
                    <a:spLocks/>
                  </p:cNvSpPr>
                  <p:nvPr/>
                </p:nvSpPr>
                <p:spPr bwMode="auto">
                  <a:xfrm>
                    <a:off x="4350" y="3658"/>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811" name="Freeform 7128"/>
                  <p:cNvSpPr>
                    <a:spLocks/>
                  </p:cNvSpPr>
                  <p:nvPr/>
                </p:nvSpPr>
                <p:spPr bwMode="auto">
                  <a:xfrm>
                    <a:off x="4350" y="3658"/>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812" name="Freeform 7129"/>
                  <p:cNvSpPr>
                    <a:spLocks/>
                  </p:cNvSpPr>
                  <p:nvPr/>
                </p:nvSpPr>
                <p:spPr bwMode="auto">
                  <a:xfrm>
                    <a:off x="4350" y="3658"/>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813" name="Freeform 7130"/>
                  <p:cNvSpPr>
                    <a:spLocks/>
                  </p:cNvSpPr>
                  <p:nvPr/>
                </p:nvSpPr>
                <p:spPr bwMode="auto">
                  <a:xfrm>
                    <a:off x="4351" y="3658"/>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814" name="Freeform 7131"/>
                  <p:cNvSpPr>
                    <a:spLocks/>
                  </p:cNvSpPr>
                  <p:nvPr/>
                </p:nvSpPr>
                <p:spPr bwMode="auto">
                  <a:xfrm>
                    <a:off x="4351" y="3658"/>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815" name="Freeform 7132"/>
                  <p:cNvSpPr>
                    <a:spLocks/>
                  </p:cNvSpPr>
                  <p:nvPr/>
                </p:nvSpPr>
                <p:spPr bwMode="auto">
                  <a:xfrm>
                    <a:off x="4352" y="3658"/>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816" name="Freeform 7133"/>
                  <p:cNvSpPr>
                    <a:spLocks/>
                  </p:cNvSpPr>
                  <p:nvPr/>
                </p:nvSpPr>
                <p:spPr bwMode="auto">
                  <a:xfrm>
                    <a:off x="4352" y="3658"/>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817" name="Freeform 7134"/>
                  <p:cNvSpPr>
                    <a:spLocks/>
                  </p:cNvSpPr>
                  <p:nvPr/>
                </p:nvSpPr>
                <p:spPr bwMode="auto">
                  <a:xfrm>
                    <a:off x="4353" y="3658"/>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818" name="Freeform 7135"/>
                  <p:cNvSpPr>
                    <a:spLocks/>
                  </p:cNvSpPr>
                  <p:nvPr/>
                </p:nvSpPr>
                <p:spPr bwMode="auto">
                  <a:xfrm>
                    <a:off x="4353" y="3658"/>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819" name="Freeform 7136"/>
                  <p:cNvSpPr>
                    <a:spLocks/>
                  </p:cNvSpPr>
                  <p:nvPr/>
                </p:nvSpPr>
                <p:spPr bwMode="auto">
                  <a:xfrm>
                    <a:off x="4354" y="3658"/>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820" name="Freeform 7137"/>
                  <p:cNvSpPr>
                    <a:spLocks/>
                  </p:cNvSpPr>
                  <p:nvPr/>
                </p:nvSpPr>
                <p:spPr bwMode="auto">
                  <a:xfrm>
                    <a:off x="4354" y="3658"/>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821" name="Freeform 7138"/>
                  <p:cNvSpPr>
                    <a:spLocks/>
                  </p:cNvSpPr>
                  <p:nvPr/>
                </p:nvSpPr>
                <p:spPr bwMode="auto">
                  <a:xfrm>
                    <a:off x="4355" y="3658"/>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822" name="Freeform 7139"/>
                  <p:cNvSpPr>
                    <a:spLocks/>
                  </p:cNvSpPr>
                  <p:nvPr/>
                </p:nvSpPr>
                <p:spPr bwMode="auto">
                  <a:xfrm>
                    <a:off x="4355" y="3658"/>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823" name="Freeform 7140"/>
                  <p:cNvSpPr>
                    <a:spLocks/>
                  </p:cNvSpPr>
                  <p:nvPr/>
                </p:nvSpPr>
                <p:spPr bwMode="auto">
                  <a:xfrm>
                    <a:off x="4356" y="3658"/>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824" name="Freeform 7141"/>
                  <p:cNvSpPr>
                    <a:spLocks/>
                  </p:cNvSpPr>
                  <p:nvPr/>
                </p:nvSpPr>
                <p:spPr bwMode="auto">
                  <a:xfrm>
                    <a:off x="4356" y="3658"/>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825" name="Freeform 7142"/>
                  <p:cNvSpPr>
                    <a:spLocks/>
                  </p:cNvSpPr>
                  <p:nvPr/>
                </p:nvSpPr>
                <p:spPr bwMode="auto">
                  <a:xfrm>
                    <a:off x="4357" y="3658"/>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826" name="Freeform 7143"/>
                  <p:cNvSpPr>
                    <a:spLocks/>
                  </p:cNvSpPr>
                  <p:nvPr/>
                </p:nvSpPr>
                <p:spPr bwMode="auto">
                  <a:xfrm>
                    <a:off x="4357" y="3658"/>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827" name="Freeform 7144"/>
                  <p:cNvSpPr>
                    <a:spLocks/>
                  </p:cNvSpPr>
                  <p:nvPr/>
                </p:nvSpPr>
                <p:spPr bwMode="auto">
                  <a:xfrm>
                    <a:off x="4358" y="3658"/>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828" name="Freeform 7145"/>
                  <p:cNvSpPr>
                    <a:spLocks/>
                  </p:cNvSpPr>
                  <p:nvPr/>
                </p:nvSpPr>
                <p:spPr bwMode="auto">
                  <a:xfrm>
                    <a:off x="4358" y="3658"/>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829" name="Freeform 7146"/>
                  <p:cNvSpPr>
                    <a:spLocks/>
                  </p:cNvSpPr>
                  <p:nvPr/>
                </p:nvSpPr>
                <p:spPr bwMode="auto">
                  <a:xfrm>
                    <a:off x="4358" y="3658"/>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830" name="Freeform 7147"/>
                  <p:cNvSpPr>
                    <a:spLocks/>
                  </p:cNvSpPr>
                  <p:nvPr/>
                </p:nvSpPr>
                <p:spPr bwMode="auto">
                  <a:xfrm>
                    <a:off x="4359" y="3658"/>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831" name="Freeform 7148"/>
                  <p:cNvSpPr>
                    <a:spLocks/>
                  </p:cNvSpPr>
                  <p:nvPr/>
                </p:nvSpPr>
                <p:spPr bwMode="auto">
                  <a:xfrm>
                    <a:off x="4359" y="3658"/>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832" name="Freeform 7149"/>
                  <p:cNvSpPr>
                    <a:spLocks/>
                  </p:cNvSpPr>
                  <p:nvPr/>
                </p:nvSpPr>
                <p:spPr bwMode="auto">
                  <a:xfrm>
                    <a:off x="4360" y="3658"/>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833" name="Freeform 7150"/>
                  <p:cNvSpPr>
                    <a:spLocks/>
                  </p:cNvSpPr>
                  <p:nvPr/>
                </p:nvSpPr>
                <p:spPr bwMode="auto">
                  <a:xfrm>
                    <a:off x="4360" y="3658"/>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834" name="Freeform 7151"/>
                  <p:cNvSpPr>
                    <a:spLocks/>
                  </p:cNvSpPr>
                  <p:nvPr/>
                </p:nvSpPr>
                <p:spPr bwMode="auto">
                  <a:xfrm>
                    <a:off x="4361" y="3658"/>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835" name="Freeform 7152"/>
                  <p:cNvSpPr>
                    <a:spLocks/>
                  </p:cNvSpPr>
                  <p:nvPr/>
                </p:nvSpPr>
                <p:spPr bwMode="auto">
                  <a:xfrm>
                    <a:off x="4361" y="3658"/>
                    <a:ext cx="1" cy="1"/>
                  </a:xfrm>
                  <a:custGeom>
                    <a:avLst/>
                    <a:gdLst>
                      <a:gd name="T0" fmla="*/ 0 w 3"/>
                      <a:gd name="T1" fmla="*/ 0 h 2"/>
                      <a:gd name="T2" fmla="*/ 2 w 3"/>
                      <a:gd name="T3" fmla="*/ 2 h 2"/>
                      <a:gd name="T4" fmla="*/ 3 w 3"/>
                      <a:gd name="T5" fmla="*/ 2 h 2"/>
                      <a:gd name="T6" fmla="*/ 0 60000 65536"/>
                      <a:gd name="T7" fmla="*/ 0 60000 65536"/>
                      <a:gd name="T8" fmla="*/ 0 60000 65536"/>
                      <a:gd name="T9" fmla="*/ 0 w 3"/>
                      <a:gd name="T10" fmla="*/ 0 h 2"/>
                      <a:gd name="T11" fmla="*/ 3 w 3"/>
                      <a:gd name="T12" fmla="*/ 2 h 2"/>
                    </a:gdLst>
                    <a:ahLst/>
                    <a:cxnLst>
                      <a:cxn ang="T6">
                        <a:pos x="T0" y="T1"/>
                      </a:cxn>
                      <a:cxn ang="T7">
                        <a:pos x="T2" y="T3"/>
                      </a:cxn>
                      <a:cxn ang="T8">
                        <a:pos x="T4" y="T5"/>
                      </a:cxn>
                    </a:cxnLst>
                    <a:rect l="T9" t="T10" r="T11" b="T12"/>
                    <a:pathLst>
                      <a:path w="3" h="2">
                        <a:moveTo>
                          <a:pt x="0" y="0"/>
                        </a:moveTo>
                        <a:lnTo>
                          <a:pt x="2" y="2"/>
                        </a:lnTo>
                        <a:lnTo>
                          <a:pt x="3" y="2"/>
                        </a:lnTo>
                      </a:path>
                    </a:pathLst>
                  </a:custGeom>
                  <a:noFill/>
                  <a:ln w="6350">
                    <a:solidFill>
                      <a:srgbClr val="0C0CFF"/>
                    </a:solidFill>
                    <a:prstDash val="solid"/>
                    <a:round/>
                    <a:headEnd/>
                    <a:tailEnd/>
                  </a:ln>
                </p:spPr>
                <p:txBody>
                  <a:bodyPr/>
                  <a:lstStyle/>
                  <a:p>
                    <a:endParaRPr lang="en-US"/>
                  </a:p>
                </p:txBody>
              </p:sp>
              <p:sp>
                <p:nvSpPr>
                  <p:cNvPr id="836" name="Freeform 7153"/>
                  <p:cNvSpPr>
                    <a:spLocks/>
                  </p:cNvSpPr>
                  <p:nvPr/>
                </p:nvSpPr>
                <p:spPr bwMode="auto">
                  <a:xfrm>
                    <a:off x="4362" y="3659"/>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837" name="Freeform 7154"/>
                  <p:cNvSpPr>
                    <a:spLocks/>
                  </p:cNvSpPr>
                  <p:nvPr/>
                </p:nvSpPr>
                <p:spPr bwMode="auto">
                  <a:xfrm>
                    <a:off x="4362" y="3659"/>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838" name="Freeform 7155"/>
                  <p:cNvSpPr>
                    <a:spLocks/>
                  </p:cNvSpPr>
                  <p:nvPr/>
                </p:nvSpPr>
                <p:spPr bwMode="auto">
                  <a:xfrm>
                    <a:off x="4363" y="3659"/>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839" name="Freeform 7156"/>
                  <p:cNvSpPr>
                    <a:spLocks/>
                  </p:cNvSpPr>
                  <p:nvPr/>
                </p:nvSpPr>
                <p:spPr bwMode="auto">
                  <a:xfrm>
                    <a:off x="4363" y="3658"/>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840" name="Freeform 7157"/>
                  <p:cNvSpPr>
                    <a:spLocks/>
                  </p:cNvSpPr>
                  <p:nvPr/>
                </p:nvSpPr>
                <p:spPr bwMode="auto">
                  <a:xfrm>
                    <a:off x="4363" y="3658"/>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841" name="Freeform 7158"/>
                  <p:cNvSpPr>
                    <a:spLocks/>
                  </p:cNvSpPr>
                  <p:nvPr/>
                </p:nvSpPr>
                <p:spPr bwMode="auto">
                  <a:xfrm>
                    <a:off x="4364" y="3658"/>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842" name="Freeform 7159"/>
                  <p:cNvSpPr>
                    <a:spLocks/>
                  </p:cNvSpPr>
                  <p:nvPr/>
                </p:nvSpPr>
                <p:spPr bwMode="auto">
                  <a:xfrm>
                    <a:off x="4364" y="3658"/>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843" name="Freeform 7160"/>
                  <p:cNvSpPr>
                    <a:spLocks/>
                  </p:cNvSpPr>
                  <p:nvPr/>
                </p:nvSpPr>
                <p:spPr bwMode="auto">
                  <a:xfrm>
                    <a:off x="4365" y="3659"/>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844" name="Freeform 7161"/>
                  <p:cNvSpPr>
                    <a:spLocks/>
                  </p:cNvSpPr>
                  <p:nvPr/>
                </p:nvSpPr>
                <p:spPr bwMode="auto">
                  <a:xfrm>
                    <a:off x="4365" y="3659"/>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845" name="Freeform 7162"/>
                  <p:cNvSpPr>
                    <a:spLocks/>
                  </p:cNvSpPr>
                  <p:nvPr/>
                </p:nvSpPr>
                <p:spPr bwMode="auto">
                  <a:xfrm>
                    <a:off x="4366" y="3659"/>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846" name="Freeform 7163"/>
                  <p:cNvSpPr>
                    <a:spLocks/>
                  </p:cNvSpPr>
                  <p:nvPr/>
                </p:nvSpPr>
                <p:spPr bwMode="auto">
                  <a:xfrm>
                    <a:off x="4366" y="3659"/>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847" name="Freeform 7164"/>
                  <p:cNvSpPr>
                    <a:spLocks/>
                  </p:cNvSpPr>
                  <p:nvPr/>
                </p:nvSpPr>
                <p:spPr bwMode="auto">
                  <a:xfrm>
                    <a:off x="4367" y="3659"/>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848" name="Freeform 7165"/>
                  <p:cNvSpPr>
                    <a:spLocks/>
                  </p:cNvSpPr>
                  <p:nvPr/>
                </p:nvSpPr>
                <p:spPr bwMode="auto">
                  <a:xfrm>
                    <a:off x="4367" y="3659"/>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849" name="Freeform 7166"/>
                  <p:cNvSpPr>
                    <a:spLocks/>
                  </p:cNvSpPr>
                  <p:nvPr/>
                </p:nvSpPr>
                <p:spPr bwMode="auto">
                  <a:xfrm>
                    <a:off x="4368" y="3659"/>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850" name="Freeform 7167"/>
                  <p:cNvSpPr>
                    <a:spLocks/>
                  </p:cNvSpPr>
                  <p:nvPr/>
                </p:nvSpPr>
                <p:spPr bwMode="auto">
                  <a:xfrm>
                    <a:off x="4368" y="3659"/>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851" name="Freeform 7168"/>
                  <p:cNvSpPr>
                    <a:spLocks/>
                  </p:cNvSpPr>
                  <p:nvPr/>
                </p:nvSpPr>
                <p:spPr bwMode="auto">
                  <a:xfrm>
                    <a:off x="4369" y="3659"/>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852" name="Freeform 7169"/>
                  <p:cNvSpPr>
                    <a:spLocks/>
                  </p:cNvSpPr>
                  <p:nvPr/>
                </p:nvSpPr>
                <p:spPr bwMode="auto">
                  <a:xfrm>
                    <a:off x="4369" y="3659"/>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853" name="Freeform 7170"/>
                  <p:cNvSpPr>
                    <a:spLocks/>
                  </p:cNvSpPr>
                  <p:nvPr/>
                </p:nvSpPr>
                <p:spPr bwMode="auto">
                  <a:xfrm>
                    <a:off x="4369" y="3659"/>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854" name="Freeform 7171"/>
                  <p:cNvSpPr>
                    <a:spLocks/>
                  </p:cNvSpPr>
                  <p:nvPr/>
                </p:nvSpPr>
                <p:spPr bwMode="auto">
                  <a:xfrm>
                    <a:off x="4370" y="3659"/>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855" name="Freeform 7172"/>
                  <p:cNvSpPr>
                    <a:spLocks/>
                  </p:cNvSpPr>
                  <p:nvPr/>
                </p:nvSpPr>
                <p:spPr bwMode="auto">
                  <a:xfrm>
                    <a:off x="4370" y="3659"/>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856" name="Freeform 7173"/>
                  <p:cNvSpPr>
                    <a:spLocks/>
                  </p:cNvSpPr>
                  <p:nvPr/>
                </p:nvSpPr>
                <p:spPr bwMode="auto">
                  <a:xfrm>
                    <a:off x="4371" y="3659"/>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857" name="Freeform 7174"/>
                  <p:cNvSpPr>
                    <a:spLocks/>
                  </p:cNvSpPr>
                  <p:nvPr/>
                </p:nvSpPr>
                <p:spPr bwMode="auto">
                  <a:xfrm>
                    <a:off x="4371" y="3659"/>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858" name="Freeform 7175"/>
                  <p:cNvSpPr>
                    <a:spLocks/>
                  </p:cNvSpPr>
                  <p:nvPr/>
                </p:nvSpPr>
                <p:spPr bwMode="auto">
                  <a:xfrm>
                    <a:off x="4372" y="3659"/>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859" name="Freeform 7176"/>
                  <p:cNvSpPr>
                    <a:spLocks/>
                  </p:cNvSpPr>
                  <p:nvPr/>
                </p:nvSpPr>
                <p:spPr bwMode="auto">
                  <a:xfrm>
                    <a:off x="4372" y="3659"/>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860" name="Freeform 7177"/>
                  <p:cNvSpPr>
                    <a:spLocks/>
                  </p:cNvSpPr>
                  <p:nvPr/>
                </p:nvSpPr>
                <p:spPr bwMode="auto">
                  <a:xfrm>
                    <a:off x="4373" y="3659"/>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861" name="Freeform 7178"/>
                  <p:cNvSpPr>
                    <a:spLocks/>
                  </p:cNvSpPr>
                  <p:nvPr/>
                </p:nvSpPr>
                <p:spPr bwMode="auto">
                  <a:xfrm>
                    <a:off x="4373" y="3659"/>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862" name="Freeform 7179"/>
                  <p:cNvSpPr>
                    <a:spLocks/>
                  </p:cNvSpPr>
                  <p:nvPr/>
                </p:nvSpPr>
                <p:spPr bwMode="auto">
                  <a:xfrm>
                    <a:off x="4374" y="3659"/>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863" name="Freeform 7180"/>
                  <p:cNvSpPr>
                    <a:spLocks/>
                  </p:cNvSpPr>
                  <p:nvPr/>
                </p:nvSpPr>
                <p:spPr bwMode="auto">
                  <a:xfrm>
                    <a:off x="4374" y="3659"/>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864" name="Freeform 7181"/>
                  <p:cNvSpPr>
                    <a:spLocks/>
                  </p:cNvSpPr>
                  <p:nvPr/>
                </p:nvSpPr>
                <p:spPr bwMode="auto">
                  <a:xfrm>
                    <a:off x="4374" y="3659"/>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865" name="Freeform 7182"/>
                  <p:cNvSpPr>
                    <a:spLocks/>
                  </p:cNvSpPr>
                  <p:nvPr/>
                </p:nvSpPr>
                <p:spPr bwMode="auto">
                  <a:xfrm>
                    <a:off x="4375" y="3659"/>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866" name="Freeform 7183"/>
                  <p:cNvSpPr>
                    <a:spLocks/>
                  </p:cNvSpPr>
                  <p:nvPr/>
                </p:nvSpPr>
                <p:spPr bwMode="auto">
                  <a:xfrm>
                    <a:off x="4375" y="3659"/>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867" name="Freeform 7184"/>
                  <p:cNvSpPr>
                    <a:spLocks/>
                  </p:cNvSpPr>
                  <p:nvPr/>
                </p:nvSpPr>
                <p:spPr bwMode="auto">
                  <a:xfrm>
                    <a:off x="4376" y="3659"/>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grpSp>
            <p:grpSp>
              <p:nvGrpSpPr>
                <p:cNvPr id="5673" name="Group 7386"/>
                <p:cNvGrpSpPr>
                  <a:grpSpLocks/>
                </p:cNvGrpSpPr>
                <p:nvPr/>
              </p:nvGrpSpPr>
              <p:grpSpPr bwMode="auto">
                <a:xfrm>
                  <a:off x="4376" y="3657"/>
                  <a:ext cx="93" cy="4"/>
                  <a:chOff x="4376" y="3657"/>
                  <a:chExt cx="93" cy="4"/>
                </a:xfrm>
              </p:grpSpPr>
              <p:sp>
                <p:nvSpPr>
                  <p:cNvPr id="468" name="Freeform 7186"/>
                  <p:cNvSpPr>
                    <a:spLocks/>
                  </p:cNvSpPr>
                  <p:nvPr/>
                </p:nvSpPr>
                <p:spPr bwMode="auto">
                  <a:xfrm>
                    <a:off x="4376" y="3658"/>
                    <a:ext cx="1" cy="1"/>
                  </a:xfrm>
                  <a:custGeom>
                    <a:avLst/>
                    <a:gdLst>
                      <a:gd name="T0" fmla="*/ 0 w 4"/>
                      <a:gd name="T1" fmla="*/ 2 h 2"/>
                      <a:gd name="T2" fmla="*/ 3 w 4"/>
                      <a:gd name="T3" fmla="*/ 0 h 2"/>
                      <a:gd name="T4" fmla="*/ 4 w 4"/>
                      <a:gd name="T5" fmla="*/ 0 h 2"/>
                      <a:gd name="T6" fmla="*/ 0 60000 65536"/>
                      <a:gd name="T7" fmla="*/ 0 60000 65536"/>
                      <a:gd name="T8" fmla="*/ 0 60000 65536"/>
                      <a:gd name="T9" fmla="*/ 0 w 4"/>
                      <a:gd name="T10" fmla="*/ 0 h 2"/>
                      <a:gd name="T11" fmla="*/ 4 w 4"/>
                      <a:gd name="T12" fmla="*/ 2 h 2"/>
                    </a:gdLst>
                    <a:ahLst/>
                    <a:cxnLst>
                      <a:cxn ang="T6">
                        <a:pos x="T0" y="T1"/>
                      </a:cxn>
                      <a:cxn ang="T7">
                        <a:pos x="T2" y="T3"/>
                      </a:cxn>
                      <a:cxn ang="T8">
                        <a:pos x="T4" y="T5"/>
                      </a:cxn>
                    </a:cxnLst>
                    <a:rect l="T9" t="T10" r="T11" b="T12"/>
                    <a:pathLst>
                      <a:path w="4" h="2">
                        <a:moveTo>
                          <a:pt x="0" y="2"/>
                        </a:moveTo>
                        <a:lnTo>
                          <a:pt x="3" y="0"/>
                        </a:lnTo>
                        <a:lnTo>
                          <a:pt x="4" y="0"/>
                        </a:lnTo>
                      </a:path>
                    </a:pathLst>
                  </a:custGeom>
                  <a:noFill/>
                  <a:ln w="6350">
                    <a:solidFill>
                      <a:srgbClr val="0C0CFF"/>
                    </a:solidFill>
                    <a:prstDash val="solid"/>
                    <a:round/>
                    <a:headEnd/>
                    <a:tailEnd/>
                  </a:ln>
                </p:spPr>
                <p:txBody>
                  <a:bodyPr/>
                  <a:lstStyle/>
                  <a:p>
                    <a:endParaRPr lang="en-US"/>
                  </a:p>
                </p:txBody>
              </p:sp>
              <p:sp>
                <p:nvSpPr>
                  <p:cNvPr id="469" name="Freeform 7187"/>
                  <p:cNvSpPr>
                    <a:spLocks/>
                  </p:cNvSpPr>
                  <p:nvPr/>
                </p:nvSpPr>
                <p:spPr bwMode="auto">
                  <a:xfrm>
                    <a:off x="4377" y="3658"/>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470" name="Freeform 7188"/>
                  <p:cNvSpPr>
                    <a:spLocks/>
                  </p:cNvSpPr>
                  <p:nvPr/>
                </p:nvSpPr>
                <p:spPr bwMode="auto">
                  <a:xfrm>
                    <a:off x="4377" y="3658"/>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471" name="Freeform 7189"/>
                  <p:cNvSpPr>
                    <a:spLocks/>
                  </p:cNvSpPr>
                  <p:nvPr/>
                </p:nvSpPr>
                <p:spPr bwMode="auto">
                  <a:xfrm>
                    <a:off x="4378" y="3659"/>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472" name="Freeform 7190"/>
                  <p:cNvSpPr>
                    <a:spLocks/>
                  </p:cNvSpPr>
                  <p:nvPr/>
                </p:nvSpPr>
                <p:spPr bwMode="auto">
                  <a:xfrm>
                    <a:off x="4378" y="3659"/>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473" name="Freeform 7191"/>
                  <p:cNvSpPr>
                    <a:spLocks/>
                  </p:cNvSpPr>
                  <p:nvPr/>
                </p:nvSpPr>
                <p:spPr bwMode="auto">
                  <a:xfrm>
                    <a:off x="4379" y="3658"/>
                    <a:ext cx="1" cy="1"/>
                  </a:xfrm>
                  <a:custGeom>
                    <a:avLst/>
                    <a:gdLst>
                      <a:gd name="T0" fmla="*/ 0 w 3"/>
                      <a:gd name="T1" fmla="*/ 2 h 2"/>
                      <a:gd name="T2" fmla="*/ 2 w 3"/>
                      <a:gd name="T3" fmla="*/ 0 h 2"/>
                      <a:gd name="T4" fmla="*/ 3 w 3"/>
                      <a:gd name="T5" fmla="*/ 0 h 2"/>
                      <a:gd name="T6" fmla="*/ 0 60000 65536"/>
                      <a:gd name="T7" fmla="*/ 0 60000 65536"/>
                      <a:gd name="T8" fmla="*/ 0 60000 65536"/>
                      <a:gd name="T9" fmla="*/ 0 w 3"/>
                      <a:gd name="T10" fmla="*/ 0 h 2"/>
                      <a:gd name="T11" fmla="*/ 3 w 3"/>
                      <a:gd name="T12" fmla="*/ 2 h 2"/>
                    </a:gdLst>
                    <a:ahLst/>
                    <a:cxnLst>
                      <a:cxn ang="T6">
                        <a:pos x="T0" y="T1"/>
                      </a:cxn>
                      <a:cxn ang="T7">
                        <a:pos x="T2" y="T3"/>
                      </a:cxn>
                      <a:cxn ang="T8">
                        <a:pos x="T4" y="T5"/>
                      </a:cxn>
                    </a:cxnLst>
                    <a:rect l="T9" t="T10" r="T11" b="T12"/>
                    <a:pathLst>
                      <a:path w="3" h="2">
                        <a:moveTo>
                          <a:pt x="0" y="2"/>
                        </a:moveTo>
                        <a:lnTo>
                          <a:pt x="2" y="0"/>
                        </a:lnTo>
                        <a:lnTo>
                          <a:pt x="3" y="0"/>
                        </a:lnTo>
                      </a:path>
                    </a:pathLst>
                  </a:custGeom>
                  <a:noFill/>
                  <a:ln w="6350">
                    <a:solidFill>
                      <a:srgbClr val="0C0CFF"/>
                    </a:solidFill>
                    <a:prstDash val="solid"/>
                    <a:round/>
                    <a:headEnd/>
                    <a:tailEnd/>
                  </a:ln>
                </p:spPr>
                <p:txBody>
                  <a:bodyPr/>
                  <a:lstStyle/>
                  <a:p>
                    <a:endParaRPr lang="en-US"/>
                  </a:p>
                </p:txBody>
              </p:sp>
              <p:sp>
                <p:nvSpPr>
                  <p:cNvPr id="474" name="Freeform 7192"/>
                  <p:cNvSpPr>
                    <a:spLocks/>
                  </p:cNvSpPr>
                  <p:nvPr/>
                </p:nvSpPr>
                <p:spPr bwMode="auto">
                  <a:xfrm>
                    <a:off x="4379" y="3658"/>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475" name="Freeform 7193"/>
                  <p:cNvSpPr>
                    <a:spLocks/>
                  </p:cNvSpPr>
                  <p:nvPr/>
                </p:nvSpPr>
                <p:spPr bwMode="auto">
                  <a:xfrm>
                    <a:off x="4380" y="3658"/>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476" name="Freeform 7194"/>
                  <p:cNvSpPr>
                    <a:spLocks/>
                  </p:cNvSpPr>
                  <p:nvPr/>
                </p:nvSpPr>
                <p:spPr bwMode="auto">
                  <a:xfrm>
                    <a:off x="4380" y="3658"/>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477" name="Freeform 7195"/>
                  <p:cNvSpPr>
                    <a:spLocks/>
                  </p:cNvSpPr>
                  <p:nvPr/>
                </p:nvSpPr>
                <p:spPr bwMode="auto">
                  <a:xfrm>
                    <a:off x="4381" y="3658"/>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478" name="Freeform 7196"/>
                  <p:cNvSpPr>
                    <a:spLocks/>
                  </p:cNvSpPr>
                  <p:nvPr/>
                </p:nvSpPr>
                <p:spPr bwMode="auto">
                  <a:xfrm>
                    <a:off x="4381" y="3658"/>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479" name="Freeform 7197"/>
                  <p:cNvSpPr>
                    <a:spLocks/>
                  </p:cNvSpPr>
                  <p:nvPr/>
                </p:nvSpPr>
                <p:spPr bwMode="auto">
                  <a:xfrm>
                    <a:off x="4382" y="3658"/>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480" name="Freeform 7198"/>
                  <p:cNvSpPr>
                    <a:spLocks/>
                  </p:cNvSpPr>
                  <p:nvPr/>
                </p:nvSpPr>
                <p:spPr bwMode="auto">
                  <a:xfrm>
                    <a:off x="4382" y="3658"/>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481" name="Freeform 7199"/>
                  <p:cNvSpPr>
                    <a:spLocks/>
                  </p:cNvSpPr>
                  <p:nvPr/>
                </p:nvSpPr>
                <p:spPr bwMode="auto">
                  <a:xfrm>
                    <a:off x="4382" y="3657"/>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482" name="Freeform 7200"/>
                  <p:cNvSpPr>
                    <a:spLocks/>
                  </p:cNvSpPr>
                  <p:nvPr/>
                </p:nvSpPr>
                <p:spPr bwMode="auto">
                  <a:xfrm>
                    <a:off x="4383" y="3657"/>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483" name="Freeform 7201"/>
                  <p:cNvSpPr>
                    <a:spLocks/>
                  </p:cNvSpPr>
                  <p:nvPr/>
                </p:nvSpPr>
                <p:spPr bwMode="auto">
                  <a:xfrm>
                    <a:off x="4383" y="3657"/>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484" name="Freeform 7202"/>
                  <p:cNvSpPr>
                    <a:spLocks/>
                  </p:cNvSpPr>
                  <p:nvPr/>
                </p:nvSpPr>
                <p:spPr bwMode="auto">
                  <a:xfrm>
                    <a:off x="4384" y="3657"/>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485" name="Freeform 7203"/>
                  <p:cNvSpPr>
                    <a:spLocks/>
                  </p:cNvSpPr>
                  <p:nvPr/>
                </p:nvSpPr>
                <p:spPr bwMode="auto">
                  <a:xfrm>
                    <a:off x="4384" y="3657"/>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486" name="Freeform 7204"/>
                  <p:cNvSpPr>
                    <a:spLocks/>
                  </p:cNvSpPr>
                  <p:nvPr/>
                </p:nvSpPr>
                <p:spPr bwMode="auto">
                  <a:xfrm>
                    <a:off x="4385" y="3657"/>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487" name="Freeform 7205"/>
                  <p:cNvSpPr>
                    <a:spLocks/>
                  </p:cNvSpPr>
                  <p:nvPr/>
                </p:nvSpPr>
                <p:spPr bwMode="auto">
                  <a:xfrm>
                    <a:off x="4385" y="3657"/>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488" name="Freeform 7206"/>
                  <p:cNvSpPr>
                    <a:spLocks/>
                  </p:cNvSpPr>
                  <p:nvPr/>
                </p:nvSpPr>
                <p:spPr bwMode="auto">
                  <a:xfrm>
                    <a:off x="4386" y="3657"/>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489" name="Freeform 7207"/>
                  <p:cNvSpPr>
                    <a:spLocks/>
                  </p:cNvSpPr>
                  <p:nvPr/>
                </p:nvSpPr>
                <p:spPr bwMode="auto">
                  <a:xfrm>
                    <a:off x="4386" y="3657"/>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490" name="Freeform 7208"/>
                  <p:cNvSpPr>
                    <a:spLocks/>
                  </p:cNvSpPr>
                  <p:nvPr/>
                </p:nvSpPr>
                <p:spPr bwMode="auto">
                  <a:xfrm>
                    <a:off x="4387" y="3657"/>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491" name="Freeform 7209"/>
                  <p:cNvSpPr>
                    <a:spLocks/>
                  </p:cNvSpPr>
                  <p:nvPr/>
                </p:nvSpPr>
                <p:spPr bwMode="auto">
                  <a:xfrm>
                    <a:off x="4387" y="3657"/>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492" name="Freeform 7210"/>
                  <p:cNvSpPr>
                    <a:spLocks/>
                  </p:cNvSpPr>
                  <p:nvPr/>
                </p:nvSpPr>
                <p:spPr bwMode="auto">
                  <a:xfrm>
                    <a:off x="4388" y="3657"/>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493" name="Freeform 7211"/>
                  <p:cNvSpPr>
                    <a:spLocks/>
                  </p:cNvSpPr>
                  <p:nvPr/>
                </p:nvSpPr>
                <p:spPr bwMode="auto">
                  <a:xfrm>
                    <a:off x="4388" y="3657"/>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494" name="Freeform 7212"/>
                  <p:cNvSpPr>
                    <a:spLocks/>
                  </p:cNvSpPr>
                  <p:nvPr/>
                </p:nvSpPr>
                <p:spPr bwMode="auto">
                  <a:xfrm>
                    <a:off x="4388" y="3657"/>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495" name="Freeform 7213"/>
                  <p:cNvSpPr>
                    <a:spLocks/>
                  </p:cNvSpPr>
                  <p:nvPr/>
                </p:nvSpPr>
                <p:spPr bwMode="auto">
                  <a:xfrm>
                    <a:off x="4389" y="3657"/>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496" name="Freeform 7214"/>
                  <p:cNvSpPr>
                    <a:spLocks/>
                  </p:cNvSpPr>
                  <p:nvPr/>
                </p:nvSpPr>
                <p:spPr bwMode="auto">
                  <a:xfrm>
                    <a:off x="4389" y="3657"/>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497" name="Freeform 7215"/>
                  <p:cNvSpPr>
                    <a:spLocks/>
                  </p:cNvSpPr>
                  <p:nvPr/>
                </p:nvSpPr>
                <p:spPr bwMode="auto">
                  <a:xfrm>
                    <a:off x="4390" y="3657"/>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498" name="Freeform 7216"/>
                  <p:cNvSpPr>
                    <a:spLocks/>
                  </p:cNvSpPr>
                  <p:nvPr/>
                </p:nvSpPr>
                <p:spPr bwMode="auto">
                  <a:xfrm>
                    <a:off x="4390" y="3657"/>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499" name="Freeform 7217"/>
                  <p:cNvSpPr>
                    <a:spLocks/>
                  </p:cNvSpPr>
                  <p:nvPr/>
                </p:nvSpPr>
                <p:spPr bwMode="auto">
                  <a:xfrm>
                    <a:off x="4391" y="3657"/>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500" name="Freeform 7218"/>
                  <p:cNvSpPr>
                    <a:spLocks/>
                  </p:cNvSpPr>
                  <p:nvPr/>
                </p:nvSpPr>
                <p:spPr bwMode="auto">
                  <a:xfrm>
                    <a:off x="4391" y="3657"/>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501" name="Freeform 7219"/>
                  <p:cNvSpPr>
                    <a:spLocks/>
                  </p:cNvSpPr>
                  <p:nvPr/>
                </p:nvSpPr>
                <p:spPr bwMode="auto">
                  <a:xfrm>
                    <a:off x="4392" y="3657"/>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502" name="Freeform 7220"/>
                  <p:cNvSpPr>
                    <a:spLocks/>
                  </p:cNvSpPr>
                  <p:nvPr/>
                </p:nvSpPr>
                <p:spPr bwMode="auto">
                  <a:xfrm>
                    <a:off x="4392" y="3657"/>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503" name="Freeform 7221"/>
                  <p:cNvSpPr>
                    <a:spLocks/>
                  </p:cNvSpPr>
                  <p:nvPr/>
                </p:nvSpPr>
                <p:spPr bwMode="auto">
                  <a:xfrm>
                    <a:off x="4393" y="3657"/>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504" name="Freeform 7222"/>
                  <p:cNvSpPr>
                    <a:spLocks/>
                  </p:cNvSpPr>
                  <p:nvPr/>
                </p:nvSpPr>
                <p:spPr bwMode="auto">
                  <a:xfrm>
                    <a:off x="4393" y="3657"/>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505" name="Freeform 7223"/>
                  <p:cNvSpPr>
                    <a:spLocks/>
                  </p:cNvSpPr>
                  <p:nvPr/>
                </p:nvSpPr>
                <p:spPr bwMode="auto">
                  <a:xfrm>
                    <a:off x="4393" y="3657"/>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506" name="Freeform 7224"/>
                  <p:cNvSpPr>
                    <a:spLocks/>
                  </p:cNvSpPr>
                  <p:nvPr/>
                </p:nvSpPr>
                <p:spPr bwMode="auto">
                  <a:xfrm>
                    <a:off x="4394" y="3657"/>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507" name="Freeform 7225"/>
                  <p:cNvSpPr>
                    <a:spLocks/>
                  </p:cNvSpPr>
                  <p:nvPr/>
                </p:nvSpPr>
                <p:spPr bwMode="auto">
                  <a:xfrm>
                    <a:off x="4394" y="3657"/>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508" name="Freeform 7226"/>
                  <p:cNvSpPr>
                    <a:spLocks/>
                  </p:cNvSpPr>
                  <p:nvPr/>
                </p:nvSpPr>
                <p:spPr bwMode="auto">
                  <a:xfrm>
                    <a:off x="4395" y="3657"/>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509" name="Freeform 7227"/>
                  <p:cNvSpPr>
                    <a:spLocks/>
                  </p:cNvSpPr>
                  <p:nvPr/>
                </p:nvSpPr>
                <p:spPr bwMode="auto">
                  <a:xfrm>
                    <a:off x="4395" y="3657"/>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510" name="Freeform 7228"/>
                  <p:cNvSpPr>
                    <a:spLocks/>
                  </p:cNvSpPr>
                  <p:nvPr/>
                </p:nvSpPr>
                <p:spPr bwMode="auto">
                  <a:xfrm>
                    <a:off x="4396" y="3657"/>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511" name="Freeform 7229"/>
                  <p:cNvSpPr>
                    <a:spLocks/>
                  </p:cNvSpPr>
                  <p:nvPr/>
                </p:nvSpPr>
                <p:spPr bwMode="auto">
                  <a:xfrm>
                    <a:off x="4396" y="3657"/>
                    <a:ext cx="1" cy="1"/>
                  </a:xfrm>
                  <a:custGeom>
                    <a:avLst/>
                    <a:gdLst>
                      <a:gd name="T0" fmla="*/ 0 w 4"/>
                      <a:gd name="T1" fmla="*/ 0 h 2"/>
                      <a:gd name="T2" fmla="*/ 3 w 4"/>
                      <a:gd name="T3" fmla="*/ 2 h 2"/>
                      <a:gd name="T4" fmla="*/ 4 w 4"/>
                      <a:gd name="T5" fmla="*/ 2 h 2"/>
                      <a:gd name="T6" fmla="*/ 0 60000 65536"/>
                      <a:gd name="T7" fmla="*/ 0 60000 65536"/>
                      <a:gd name="T8" fmla="*/ 0 60000 65536"/>
                      <a:gd name="T9" fmla="*/ 0 w 4"/>
                      <a:gd name="T10" fmla="*/ 0 h 2"/>
                      <a:gd name="T11" fmla="*/ 4 w 4"/>
                      <a:gd name="T12" fmla="*/ 2 h 2"/>
                    </a:gdLst>
                    <a:ahLst/>
                    <a:cxnLst>
                      <a:cxn ang="T6">
                        <a:pos x="T0" y="T1"/>
                      </a:cxn>
                      <a:cxn ang="T7">
                        <a:pos x="T2" y="T3"/>
                      </a:cxn>
                      <a:cxn ang="T8">
                        <a:pos x="T4" y="T5"/>
                      </a:cxn>
                    </a:cxnLst>
                    <a:rect l="T9" t="T10" r="T11" b="T12"/>
                    <a:pathLst>
                      <a:path w="4" h="2">
                        <a:moveTo>
                          <a:pt x="0" y="0"/>
                        </a:moveTo>
                        <a:lnTo>
                          <a:pt x="3" y="2"/>
                        </a:lnTo>
                        <a:lnTo>
                          <a:pt x="4" y="2"/>
                        </a:lnTo>
                      </a:path>
                    </a:pathLst>
                  </a:custGeom>
                  <a:noFill/>
                  <a:ln w="6350">
                    <a:solidFill>
                      <a:srgbClr val="0C0CFF"/>
                    </a:solidFill>
                    <a:prstDash val="solid"/>
                    <a:round/>
                    <a:headEnd/>
                    <a:tailEnd/>
                  </a:ln>
                </p:spPr>
                <p:txBody>
                  <a:bodyPr/>
                  <a:lstStyle/>
                  <a:p>
                    <a:endParaRPr lang="en-US"/>
                  </a:p>
                </p:txBody>
              </p:sp>
              <p:sp>
                <p:nvSpPr>
                  <p:cNvPr id="512" name="Freeform 7230"/>
                  <p:cNvSpPr>
                    <a:spLocks/>
                  </p:cNvSpPr>
                  <p:nvPr/>
                </p:nvSpPr>
                <p:spPr bwMode="auto">
                  <a:xfrm>
                    <a:off x="4397" y="3658"/>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513" name="Freeform 7231"/>
                  <p:cNvSpPr>
                    <a:spLocks/>
                  </p:cNvSpPr>
                  <p:nvPr/>
                </p:nvSpPr>
                <p:spPr bwMode="auto">
                  <a:xfrm>
                    <a:off x="4397" y="3658"/>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514" name="Freeform 7232"/>
                  <p:cNvSpPr>
                    <a:spLocks/>
                  </p:cNvSpPr>
                  <p:nvPr/>
                </p:nvSpPr>
                <p:spPr bwMode="auto">
                  <a:xfrm>
                    <a:off x="4398" y="3658"/>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515" name="Freeform 7233"/>
                  <p:cNvSpPr>
                    <a:spLocks/>
                  </p:cNvSpPr>
                  <p:nvPr/>
                </p:nvSpPr>
                <p:spPr bwMode="auto">
                  <a:xfrm>
                    <a:off x="4398" y="3658"/>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516" name="Freeform 7234"/>
                  <p:cNvSpPr>
                    <a:spLocks/>
                  </p:cNvSpPr>
                  <p:nvPr/>
                </p:nvSpPr>
                <p:spPr bwMode="auto">
                  <a:xfrm>
                    <a:off x="4399" y="3658"/>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517" name="Freeform 7235"/>
                  <p:cNvSpPr>
                    <a:spLocks/>
                  </p:cNvSpPr>
                  <p:nvPr/>
                </p:nvSpPr>
                <p:spPr bwMode="auto">
                  <a:xfrm>
                    <a:off x="4399" y="3658"/>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518" name="Freeform 7236"/>
                  <p:cNvSpPr>
                    <a:spLocks/>
                  </p:cNvSpPr>
                  <p:nvPr/>
                </p:nvSpPr>
                <p:spPr bwMode="auto">
                  <a:xfrm>
                    <a:off x="4400" y="3658"/>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519" name="Freeform 7237"/>
                  <p:cNvSpPr>
                    <a:spLocks/>
                  </p:cNvSpPr>
                  <p:nvPr/>
                </p:nvSpPr>
                <p:spPr bwMode="auto">
                  <a:xfrm>
                    <a:off x="4400" y="3658"/>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520" name="Freeform 7238"/>
                  <p:cNvSpPr>
                    <a:spLocks/>
                  </p:cNvSpPr>
                  <p:nvPr/>
                </p:nvSpPr>
                <p:spPr bwMode="auto">
                  <a:xfrm>
                    <a:off x="4401" y="3658"/>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521" name="Freeform 7239"/>
                  <p:cNvSpPr>
                    <a:spLocks/>
                  </p:cNvSpPr>
                  <p:nvPr/>
                </p:nvSpPr>
                <p:spPr bwMode="auto">
                  <a:xfrm>
                    <a:off x="4401" y="3659"/>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522" name="Freeform 7240"/>
                  <p:cNvSpPr>
                    <a:spLocks/>
                  </p:cNvSpPr>
                  <p:nvPr/>
                </p:nvSpPr>
                <p:spPr bwMode="auto">
                  <a:xfrm>
                    <a:off x="4401" y="3659"/>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523" name="Freeform 7241"/>
                  <p:cNvSpPr>
                    <a:spLocks/>
                  </p:cNvSpPr>
                  <p:nvPr/>
                </p:nvSpPr>
                <p:spPr bwMode="auto">
                  <a:xfrm>
                    <a:off x="4402" y="3659"/>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524" name="Freeform 7242"/>
                  <p:cNvSpPr>
                    <a:spLocks/>
                  </p:cNvSpPr>
                  <p:nvPr/>
                </p:nvSpPr>
                <p:spPr bwMode="auto">
                  <a:xfrm>
                    <a:off x="4402" y="3659"/>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525" name="Freeform 7243"/>
                  <p:cNvSpPr>
                    <a:spLocks/>
                  </p:cNvSpPr>
                  <p:nvPr/>
                </p:nvSpPr>
                <p:spPr bwMode="auto">
                  <a:xfrm>
                    <a:off x="4403" y="3659"/>
                    <a:ext cx="1" cy="1"/>
                  </a:xfrm>
                  <a:custGeom>
                    <a:avLst/>
                    <a:gdLst>
                      <a:gd name="T0" fmla="*/ 0 w 3"/>
                      <a:gd name="T1" fmla="*/ 0 h 2"/>
                      <a:gd name="T2" fmla="*/ 2 w 3"/>
                      <a:gd name="T3" fmla="*/ 2 h 2"/>
                      <a:gd name="T4" fmla="*/ 3 w 3"/>
                      <a:gd name="T5" fmla="*/ 2 h 2"/>
                      <a:gd name="T6" fmla="*/ 0 60000 65536"/>
                      <a:gd name="T7" fmla="*/ 0 60000 65536"/>
                      <a:gd name="T8" fmla="*/ 0 60000 65536"/>
                      <a:gd name="T9" fmla="*/ 0 w 3"/>
                      <a:gd name="T10" fmla="*/ 0 h 2"/>
                      <a:gd name="T11" fmla="*/ 3 w 3"/>
                      <a:gd name="T12" fmla="*/ 2 h 2"/>
                    </a:gdLst>
                    <a:ahLst/>
                    <a:cxnLst>
                      <a:cxn ang="T6">
                        <a:pos x="T0" y="T1"/>
                      </a:cxn>
                      <a:cxn ang="T7">
                        <a:pos x="T2" y="T3"/>
                      </a:cxn>
                      <a:cxn ang="T8">
                        <a:pos x="T4" y="T5"/>
                      </a:cxn>
                    </a:cxnLst>
                    <a:rect l="T9" t="T10" r="T11" b="T12"/>
                    <a:pathLst>
                      <a:path w="3" h="2">
                        <a:moveTo>
                          <a:pt x="0" y="0"/>
                        </a:moveTo>
                        <a:lnTo>
                          <a:pt x="2" y="2"/>
                        </a:lnTo>
                        <a:lnTo>
                          <a:pt x="3" y="2"/>
                        </a:lnTo>
                      </a:path>
                    </a:pathLst>
                  </a:custGeom>
                  <a:noFill/>
                  <a:ln w="6350">
                    <a:solidFill>
                      <a:srgbClr val="0C0CFF"/>
                    </a:solidFill>
                    <a:prstDash val="solid"/>
                    <a:round/>
                    <a:headEnd/>
                    <a:tailEnd/>
                  </a:ln>
                </p:spPr>
                <p:txBody>
                  <a:bodyPr/>
                  <a:lstStyle/>
                  <a:p>
                    <a:endParaRPr lang="en-US"/>
                  </a:p>
                </p:txBody>
              </p:sp>
              <p:sp>
                <p:nvSpPr>
                  <p:cNvPr id="526" name="Freeform 7244"/>
                  <p:cNvSpPr>
                    <a:spLocks/>
                  </p:cNvSpPr>
                  <p:nvPr/>
                </p:nvSpPr>
                <p:spPr bwMode="auto">
                  <a:xfrm>
                    <a:off x="4403" y="3659"/>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527" name="Freeform 7245"/>
                  <p:cNvSpPr>
                    <a:spLocks/>
                  </p:cNvSpPr>
                  <p:nvPr/>
                </p:nvSpPr>
                <p:spPr bwMode="auto">
                  <a:xfrm>
                    <a:off x="4404" y="3659"/>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528" name="Freeform 7246"/>
                  <p:cNvSpPr>
                    <a:spLocks/>
                  </p:cNvSpPr>
                  <p:nvPr/>
                </p:nvSpPr>
                <p:spPr bwMode="auto">
                  <a:xfrm>
                    <a:off x="4404" y="3660"/>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529" name="Freeform 7247"/>
                  <p:cNvSpPr>
                    <a:spLocks/>
                  </p:cNvSpPr>
                  <p:nvPr/>
                </p:nvSpPr>
                <p:spPr bwMode="auto">
                  <a:xfrm>
                    <a:off x="4405" y="3659"/>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530" name="Freeform 7248"/>
                  <p:cNvSpPr>
                    <a:spLocks/>
                  </p:cNvSpPr>
                  <p:nvPr/>
                </p:nvSpPr>
                <p:spPr bwMode="auto">
                  <a:xfrm>
                    <a:off x="4405" y="3659"/>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531" name="Freeform 7249"/>
                  <p:cNvSpPr>
                    <a:spLocks/>
                  </p:cNvSpPr>
                  <p:nvPr/>
                </p:nvSpPr>
                <p:spPr bwMode="auto">
                  <a:xfrm>
                    <a:off x="4406" y="3659"/>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532" name="Freeform 7250"/>
                  <p:cNvSpPr>
                    <a:spLocks/>
                  </p:cNvSpPr>
                  <p:nvPr/>
                </p:nvSpPr>
                <p:spPr bwMode="auto">
                  <a:xfrm>
                    <a:off x="4406" y="3659"/>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533" name="Freeform 7251"/>
                  <p:cNvSpPr>
                    <a:spLocks/>
                  </p:cNvSpPr>
                  <p:nvPr/>
                </p:nvSpPr>
                <p:spPr bwMode="auto">
                  <a:xfrm>
                    <a:off x="4407" y="3659"/>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534" name="Freeform 7252"/>
                  <p:cNvSpPr>
                    <a:spLocks/>
                  </p:cNvSpPr>
                  <p:nvPr/>
                </p:nvSpPr>
                <p:spPr bwMode="auto">
                  <a:xfrm>
                    <a:off x="4407" y="3659"/>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535" name="Freeform 7253"/>
                  <p:cNvSpPr>
                    <a:spLocks/>
                  </p:cNvSpPr>
                  <p:nvPr/>
                </p:nvSpPr>
                <p:spPr bwMode="auto">
                  <a:xfrm>
                    <a:off x="4407" y="3659"/>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536" name="Freeform 7254"/>
                  <p:cNvSpPr>
                    <a:spLocks/>
                  </p:cNvSpPr>
                  <p:nvPr/>
                </p:nvSpPr>
                <p:spPr bwMode="auto">
                  <a:xfrm>
                    <a:off x="4408" y="3659"/>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537" name="Freeform 7255"/>
                  <p:cNvSpPr>
                    <a:spLocks/>
                  </p:cNvSpPr>
                  <p:nvPr/>
                </p:nvSpPr>
                <p:spPr bwMode="auto">
                  <a:xfrm>
                    <a:off x="4408" y="3659"/>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538" name="Freeform 7256"/>
                  <p:cNvSpPr>
                    <a:spLocks/>
                  </p:cNvSpPr>
                  <p:nvPr/>
                </p:nvSpPr>
                <p:spPr bwMode="auto">
                  <a:xfrm>
                    <a:off x="4409" y="3659"/>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539" name="Freeform 7257"/>
                  <p:cNvSpPr>
                    <a:spLocks/>
                  </p:cNvSpPr>
                  <p:nvPr/>
                </p:nvSpPr>
                <p:spPr bwMode="auto">
                  <a:xfrm>
                    <a:off x="4409" y="3659"/>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540" name="Freeform 7258"/>
                  <p:cNvSpPr>
                    <a:spLocks/>
                  </p:cNvSpPr>
                  <p:nvPr/>
                </p:nvSpPr>
                <p:spPr bwMode="auto">
                  <a:xfrm>
                    <a:off x="4410" y="3659"/>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541" name="Freeform 7259"/>
                  <p:cNvSpPr>
                    <a:spLocks/>
                  </p:cNvSpPr>
                  <p:nvPr/>
                </p:nvSpPr>
                <p:spPr bwMode="auto">
                  <a:xfrm>
                    <a:off x="4410" y="3659"/>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542" name="Freeform 7260"/>
                  <p:cNvSpPr>
                    <a:spLocks/>
                  </p:cNvSpPr>
                  <p:nvPr/>
                </p:nvSpPr>
                <p:spPr bwMode="auto">
                  <a:xfrm>
                    <a:off x="4411" y="3659"/>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543" name="Freeform 7261"/>
                  <p:cNvSpPr>
                    <a:spLocks/>
                  </p:cNvSpPr>
                  <p:nvPr/>
                </p:nvSpPr>
                <p:spPr bwMode="auto">
                  <a:xfrm>
                    <a:off x="4411" y="3659"/>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544" name="Freeform 7262"/>
                  <p:cNvSpPr>
                    <a:spLocks/>
                  </p:cNvSpPr>
                  <p:nvPr/>
                </p:nvSpPr>
                <p:spPr bwMode="auto">
                  <a:xfrm>
                    <a:off x="4412" y="3659"/>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545" name="Freeform 7263"/>
                  <p:cNvSpPr>
                    <a:spLocks/>
                  </p:cNvSpPr>
                  <p:nvPr/>
                </p:nvSpPr>
                <p:spPr bwMode="auto">
                  <a:xfrm>
                    <a:off x="4412" y="3659"/>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546" name="Freeform 7264"/>
                  <p:cNvSpPr>
                    <a:spLocks/>
                  </p:cNvSpPr>
                  <p:nvPr/>
                </p:nvSpPr>
                <p:spPr bwMode="auto">
                  <a:xfrm>
                    <a:off x="4412" y="3659"/>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547" name="Freeform 7265"/>
                  <p:cNvSpPr>
                    <a:spLocks/>
                  </p:cNvSpPr>
                  <p:nvPr/>
                </p:nvSpPr>
                <p:spPr bwMode="auto">
                  <a:xfrm>
                    <a:off x="4413" y="3659"/>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548" name="Freeform 7266"/>
                  <p:cNvSpPr>
                    <a:spLocks/>
                  </p:cNvSpPr>
                  <p:nvPr/>
                </p:nvSpPr>
                <p:spPr bwMode="auto">
                  <a:xfrm>
                    <a:off x="4413" y="3659"/>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549" name="Freeform 7267"/>
                  <p:cNvSpPr>
                    <a:spLocks/>
                  </p:cNvSpPr>
                  <p:nvPr/>
                </p:nvSpPr>
                <p:spPr bwMode="auto">
                  <a:xfrm>
                    <a:off x="4414" y="3660"/>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550" name="Freeform 7268"/>
                  <p:cNvSpPr>
                    <a:spLocks/>
                  </p:cNvSpPr>
                  <p:nvPr/>
                </p:nvSpPr>
                <p:spPr bwMode="auto">
                  <a:xfrm>
                    <a:off x="4414" y="3660"/>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551" name="Freeform 7269"/>
                  <p:cNvSpPr>
                    <a:spLocks/>
                  </p:cNvSpPr>
                  <p:nvPr/>
                </p:nvSpPr>
                <p:spPr bwMode="auto">
                  <a:xfrm>
                    <a:off x="4415" y="3659"/>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552" name="Freeform 7270"/>
                  <p:cNvSpPr>
                    <a:spLocks/>
                  </p:cNvSpPr>
                  <p:nvPr/>
                </p:nvSpPr>
                <p:spPr bwMode="auto">
                  <a:xfrm>
                    <a:off x="4415" y="3659"/>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553" name="Freeform 7271"/>
                  <p:cNvSpPr>
                    <a:spLocks/>
                  </p:cNvSpPr>
                  <p:nvPr/>
                </p:nvSpPr>
                <p:spPr bwMode="auto">
                  <a:xfrm>
                    <a:off x="4416" y="3659"/>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554" name="Freeform 7272"/>
                  <p:cNvSpPr>
                    <a:spLocks/>
                  </p:cNvSpPr>
                  <p:nvPr/>
                </p:nvSpPr>
                <p:spPr bwMode="auto">
                  <a:xfrm>
                    <a:off x="4416" y="3659"/>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555" name="Freeform 7273"/>
                  <p:cNvSpPr>
                    <a:spLocks/>
                  </p:cNvSpPr>
                  <p:nvPr/>
                </p:nvSpPr>
                <p:spPr bwMode="auto">
                  <a:xfrm>
                    <a:off x="4417" y="3659"/>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556" name="Freeform 7274"/>
                  <p:cNvSpPr>
                    <a:spLocks/>
                  </p:cNvSpPr>
                  <p:nvPr/>
                </p:nvSpPr>
                <p:spPr bwMode="auto">
                  <a:xfrm>
                    <a:off x="4417" y="3659"/>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557" name="Freeform 7275"/>
                  <p:cNvSpPr>
                    <a:spLocks/>
                  </p:cNvSpPr>
                  <p:nvPr/>
                </p:nvSpPr>
                <p:spPr bwMode="auto">
                  <a:xfrm>
                    <a:off x="4418" y="3659"/>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558" name="Freeform 7276"/>
                  <p:cNvSpPr>
                    <a:spLocks/>
                  </p:cNvSpPr>
                  <p:nvPr/>
                </p:nvSpPr>
                <p:spPr bwMode="auto">
                  <a:xfrm>
                    <a:off x="4418" y="3659"/>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559" name="Freeform 7277"/>
                  <p:cNvSpPr>
                    <a:spLocks/>
                  </p:cNvSpPr>
                  <p:nvPr/>
                </p:nvSpPr>
                <p:spPr bwMode="auto">
                  <a:xfrm>
                    <a:off x="4418" y="3659"/>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560" name="Freeform 7278"/>
                  <p:cNvSpPr>
                    <a:spLocks/>
                  </p:cNvSpPr>
                  <p:nvPr/>
                </p:nvSpPr>
                <p:spPr bwMode="auto">
                  <a:xfrm>
                    <a:off x="4419" y="3659"/>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561" name="Freeform 7279"/>
                  <p:cNvSpPr>
                    <a:spLocks/>
                  </p:cNvSpPr>
                  <p:nvPr/>
                </p:nvSpPr>
                <p:spPr bwMode="auto">
                  <a:xfrm>
                    <a:off x="4419" y="3659"/>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562" name="Freeform 7280"/>
                  <p:cNvSpPr>
                    <a:spLocks/>
                  </p:cNvSpPr>
                  <p:nvPr/>
                </p:nvSpPr>
                <p:spPr bwMode="auto">
                  <a:xfrm>
                    <a:off x="4420" y="3659"/>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563" name="Freeform 7281"/>
                  <p:cNvSpPr>
                    <a:spLocks/>
                  </p:cNvSpPr>
                  <p:nvPr/>
                </p:nvSpPr>
                <p:spPr bwMode="auto">
                  <a:xfrm>
                    <a:off x="4420" y="3658"/>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564" name="Freeform 7282"/>
                  <p:cNvSpPr>
                    <a:spLocks/>
                  </p:cNvSpPr>
                  <p:nvPr/>
                </p:nvSpPr>
                <p:spPr bwMode="auto">
                  <a:xfrm>
                    <a:off x="4421" y="3658"/>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565" name="Freeform 7283"/>
                  <p:cNvSpPr>
                    <a:spLocks/>
                  </p:cNvSpPr>
                  <p:nvPr/>
                </p:nvSpPr>
                <p:spPr bwMode="auto">
                  <a:xfrm>
                    <a:off x="4421" y="3659"/>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566" name="Freeform 7284"/>
                  <p:cNvSpPr>
                    <a:spLocks/>
                  </p:cNvSpPr>
                  <p:nvPr/>
                </p:nvSpPr>
                <p:spPr bwMode="auto">
                  <a:xfrm>
                    <a:off x="4422" y="3659"/>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567" name="Freeform 7285"/>
                  <p:cNvSpPr>
                    <a:spLocks/>
                  </p:cNvSpPr>
                  <p:nvPr/>
                </p:nvSpPr>
                <p:spPr bwMode="auto">
                  <a:xfrm>
                    <a:off x="4422" y="3659"/>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568" name="Freeform 7286"/>
                  <p:cNvSpPr>
                    <a:spLocks/>
                  </p:cNvSpPr>
                  <p:nvPr/>
                </p:nvSpPr>
                <p:spPr bwMode="auto">
                  <a:xfrm>
                    <a:off x="4423" y="3658"/>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569" name="Freeform 7287"/>
                  <p:cNvSpPr>
                    <a:spLocks/>
                  </p:cNvSpPr>
                  <p:nvPr/>
                </p:nvSpPr>
                <p:spPr bwMode="auto">
                  <a:xfrm>
                    <a:off x="4423" y="3658"/>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570" name="Freeform 7288"/>
                  <p:cNvSpPr>
                    <a:spLocks/>
                  </p:cNvSpPr>
                  <p:nvPr/>
                </p:nvSpPr>
                <p:spPr bwMode="auto">
                  <a:xfrm>
                    <a:off x="4424" y="3659"/>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571" name="Freeform 7289"/>
                  <p:cNvSpPr>
                    <a:spLocks/>
                  </p:cNvSpPr>
                  <p:nvPr/>
                </p:nvSpPr>
                <p:spPr bwMode="auto">
                  <a:xfrm>
                    <a:off x="4424" y="3659"/>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572" name="Freeform 7290"/>
                  <p:cNvSpPr>
                    <a:spLocks/>
                  </p:cNvSpPr>
                  <p:nvPr/>
                </p:nvSpPr>
                <p:spPr bwMode="auto">
                  <a:xfrm>
                    <a:off x="4425" y="3659"/>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573" name="Freeform 7291"/>
                  <p:cNvSpPr>
                    <a:spLocks/>
                  </p:cNvSpPr>
                  <p:nvPr/>
                </p:nvSpPr>
                <p:spPr bwMode="auto">
                  <a:xfrm>
                    <a:off x="4425" y="3659"/>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574" name="Freeform 7292"/>
                  <p:cNvSpPr>
                    <a:spLocks/>
                  </p:cNvSpPr>
                  <p:nvPr/>
                </p:nvSpPr>
                <p:spPr bwMode="auto">
                  <a:xfrm>
                    <a:off x="4426" y="3659"/>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575" name="Freeform 7293"/>
                  <p:cNvSpPr>
                    <a:spLocks/>
                  </p:cNvSpPr>
                  <p:nvPr/>
                </p:nvSpPr>
                <p:spPr bwMode="auto">
                  <a:xfrm>
                    <a:off x="4426" y="3659"/>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576" name="Freeform 7294"/>
                  <p:cNvSpPr>
                    <a:spLocks/>
                  </p:cNvSpPr>
                  <p:nvPr/>
                </p:nvSpPr>
                <p:spPr bwMode="auto">
                  <a:xfrm>
                    <a:off x="4426" y="3659"/>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577" name="Freeform 7295"/>
                  <p:cNvSpPr>
                    <a:spLocks/>
                  </p:cNvSpPr>
                  <p:nvPr/>
                </p:nvSpPr>
                <p:spPr bwMode="auto">
                  <a:xfrm>
                    <a:off x="4427" y="3659"/>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578" name="Freeform 7296"/>
                  <p:cNvSpPr>
                    <a:spLocks/>
                  </p:cNvSpPr>
                  <p:nvPr/>
                </p:nvSpPr>
                <p:spPr bwMode="auto">
                  <a:xfrm>
                    <a:off x="4427" y="3659"/>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579" name="Freeform 7297"/>
                  <p:cNvSpPr>
                    <a:spLocks/>
                  </p:cNvSpPr>
                  <p:nvPr/>
                </p:nvSpPr>
                <p:spPr bwMode="auto">
                  <a:xfrm>
                    <a:off x="4428" y="3659"/>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580" name="Freeform 7298"/>
                  <p:cNvSpPr>
                    <a:spLocks/>
                  </p:cNvSpPr>
                  <p:nvPr/>
                </p:nvSpPr>
                <p:spPr bwMode="auto">
                  <a:xfrm>
                    <a:off x="4428" y="3659"/>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581" name="Freeform 7299"/>
                  <p:cNvSpPr>
                    <a:spLocks/>
                  </p:cNvSpPr>
                  <p:nvPr/>
                </p:nvSpPr>
                <p:spPr bwMode="auto">
                  <a:xfrm>
                    <a:off x="4429" y="3660"/>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582" name="Freeform 7300"/>
                  <p:cNvSpPr>
                    <a:spLocks/>
                  </p:cNvSpPr>
                  <p:nvPr/>
                </p:nvSpPr>
                <p:spPr bwMode="auto">
                  <a:xfrm>
                    <a:off x="4429" y="3660"/>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583" name="Freeform 7301"/>
                  <p:cNvSpPr>
                    <a:spLocks/>
                  </p:cNvSpPr>
                  <p:nvPr/>
                </p:nvSpPr>
                <p:spPr bwMode="auto">
                  <a:xfrm>
                    <a:off x="4430" y="3660"/>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584" name="Freeform 7302"/>
                  <p:cNvSpPr>
                    <a:spLocks/>
                  </p:cNvSpPr>
                  <p:nvPr/>
                </p:nvSpPr>
                <p:spPr bwMode="auto">
                  <a:xfrm>
                    <a:off x="4430" y="3660"/>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585" name="Freeform 7303"/>
                  <p:cNvSpPr>
                    <a:spLocks/>
                  </p:cNvSpPr>
                  <p:nvPr/>
                </p:nvSpPr>
                <p:spPr bwMode="auto">
                  <a:xfrm>
                    <a:off x="4431" y="3659"/>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586" name="Freeform 7304"/>
                  <p:cNvSpPr>
                    <a:spLocks/>
                  </p:cNvSpPr>
                  <p:nvPr/>
                </p:nvSpPr>
                <p:spPr bwMode="auto">
                  <a:xfrm>
                    <a:off x="4431" y="3659"/>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587" name="Freeform 7305"/>
                  <p:cNvSpPr>
                    <a:spLocks/>
                  </p:cNvSpPr>
                  <p:nvPr/>
                </p:nvSpPr>
                <p:spPr bwMode="auto">
                  <a:xfrm>
                    <a:off x="4432" y="3659"/>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588" name="Freeform 7306"/>
                  <p:cNvSpPr>
                    <a:spLocks/>
                  </p:cNvSpPr>
                  <p:nvPr/>
                </p:nvSpPr>
                <p:spPr bwMode="auto">
                  <a:xfrm>
                    <a:off x="4432" y="3659"/>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589" name="Freeform 7307"/>
                  <p:cNvSpPr>
                    <a:spLocks/>
                  </p:cNvSpPr>
                  <p:nvPr/>
                </p:nvSpPr>
                <p:spPr bwMode="auto">
                  <a:xfrm>
                    <a:off x="4432" y="3659"/>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590" name="Freeform 7308"/>
                  <p:cNvSpPr>
                    <a:spLocks/>
                  </p:cNvSpPr>
                  <p:nvPr/>
                </p:nvSpPr>
                <p:spPr bwMode="auto">
                  <a:xfrm>
                    <a:off x="4433" y="3660"/>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591" name="Freeform 7309"/>
                  <p:cNvSpPr>
                    <a:spLocks/>
                  </p:cNvSpPr>
                  <p:nvPr/>
                </p:nvSpPr>
                <p:spPr bwMode="auto">
                  <a:xfrm>
                    <a:off x="4433" y="3660"/>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592" name="Freeform 7310"/>
                  <p:cNvSpPr>
                    <a:spLocks/>
                  </p:cNvSpPr>
                  <p:nvPr/>
                </p:nvSpPr>
                <p:spPr bwMode="auto">
                  <a:xfrm>
                    <a:off x="4434" y="3660"/>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593" name="Freeform 7311"/>
                  <p:cNvSpPr>
                    <a:spLocks/>
                  </p:cNvSpPr>
                  <p:nvPr/>
                </p:nvSpPr>
                <p:spPr bwMode="auto">
                  <a:xfrm>
                    <a:off x="4434" y="3660"/>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594" name="Freeform 7312"/>
                  <p:cNvSpPr>
                    <a:spLocks/>
                  </p:cNvSpPr>
                  <p:nvPr/>
                </p:nvSpPr>
                <p:spPr bwMode="auto">
                  <a:xfrm>
                    <a:off x="4435" y="3660"/>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595" name="Freeform 7313"/>
                  <p:cNvSpPr>
                    <a:spLocks/>
                  </p:cNvSpPr>
                  <p:nvPr/>
                </p:nvSpPr>
                <p:spPr bwMode="auto">
                  <a:xfrm>
                    <a:off x="4435" y="3660"/>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596" name="Freeform 7314"/>
                  <p:cNvSpPr>
                    <a:spLocks/>
                  </p:cNvSpPr>
                  <p:nvPr/>
                </p:nvSpPr>
                <p:spPr bwMode="auto">
                  <a:xfrm>
                    <a:off x="4436" y="3659"/>
                    <a:ext cx="1" cy="1"/>
                  </a:xfrm>
                  <a:custGeom>
                    <a:avLst/>
                    <a:gdLst>
                      <a:gd name="T0" fmla="*/ 0 w 4"/>
                      <a:gd name="T1" fmla="*/ 2 h 2"/>
                      <a:gd name="T2" fmla="*/ 3 w 4"/>
                      <a:gd name="T3" fmla="*/ 0 h 2"/>
                      <a:gd name="T4" fmla="*/ 4 w 4"/>
                      <a:gd name="T5" fmla="*/ 0 h 2"/>
                      <a:gd name="T6" fmla="*/ 0 60000 65536"/>
                      <a:gd name="T7" fmla="*/ 0 60000 65536"/>
                      <a:gd name="T8" fmla="*/ 0 60000 65536"/>
                      <a:gd name="T9" fmla="*/ 0 w 4"/>
                      <a:gd name="T10" fmla="*/ 0 h 2"/>
                      <a:gd name="T11" fmla="*/ 4 w 4"/>
                      <a:gd name="T12" fmla="*/ 2 h 2"/>
                    </a:gdLst>
                    <a:ahLst/>
                    <a:cxnLst>
                      <a:cxn ang="T6">
                        <a:pos x="T0" y="T1"/>
                      </a:cxn>
                      <a:cxn ang="T7">
                        <a:pos x="T2" y="T3"/>
                      </a:cxn>
                      <a:cxn ang="T8">
                        <a:pos x="T4" y="T5"/>
                      </a:cxn>
                    </a:cxnLst>
                    <a:rect l="T9" t="T10" r="T11" b="T12"/>
                    <a:pathLst>
                      <a:path w="4" h="2">
                        <a:moveTo>
                          <a:pt x="0" y="2"/>
                        </a:moveTo>
                        <a:lnTo>
                          <a:pt x="3" y="0"/>
                        </a:lnTo>
                        <a:lnTo>
                          <a:pt x="4" y="0"/>
                        </a:lnTo>
                      </a:path>
                    </a:pathLst>
                  </a:custGeom>
                  <a:noFill/>
                  <a:ln w="6350">
                    <a:solidFill>
                      <a:srgbClr val="0C0CFF"/>
                    </a:solidFill>
                    <a:prstDash val="solid"/>
                    <a:round/>
                    <a:headEnd/>
                    <a:tailEnd/>
                  </a:ln>
                </p:spPr>
                <p:txBody>
                  <a:bodyPr/>
                  <a:lstStyle/>
                  <a:p>
                    <a:endParaRPr lang="en-US"/>
                  </a:p>
                </p:txBody>
              </p:sp>
              <p:sp>
                <p:nvSpPr>
                  <p:cNvPr id="597" name="Freeform 7315"/>
                  <p:cNvSpPr>
                    <a:spLocks/>
                  </p:cNvSpPr>
                  <p:nvPr/>
                </p:nvSpPr>
                <p:spPr bwMode="auto">
                  <a:xfrm>
                    <a:off x="4436" y="3659"/>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598" name="Freeform 7316"/>
                  <p:cNvSpPr>
                    <a:spLocks/>
                  </p:cNvSpPr>
                  <p:nvPr/>
                </p:nvSpPr>
                <p:spPr bwMode="auto">
                  <a:xfrm>
                    <a:off x="4437" y="3659"/>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599" name="Freeform 7317"/>
                  <p:cNvSpPr>
                    <a:spLocks/>
                  </p:cNvSpPr>
                  <p:nvPr/>
                </p:nvSpPr>
                <p:spPr bwMode="auto">
                  <a:xfrm>
                    <a:off x="4437" y="3659"/>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600" name="Freeform 7318"/>
                  <p:cNvSpPr>
                    <a:spLocks/>
                  </p:cNvSpPr>
                  <p:nvPr/>
                </p:nvSpPr>
                <p:spPr bwMode="auto">
                  <a:xfrm>
                    <a:off x="4437" y="3659"/>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601" name="Freeform 7319"/>
                  <p:cNvSpPr>
                    <a:spLocks/>
                  </p:cNvSpPr>
                  <p:nvPr/>
                </p:nvSpPr>
                <p:spPr bwMode="auto">
                  <a:xfrm>
                    <a:off x="4438" y="3659"/>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602" name="Freeform 7320"/>
                  <p:cNvSpPr>
                    <a:spLocks/>
                  </p:cNvSpPr>
                  <p:nvPr/>
                </p:nvSpPr>
                <p:spPr bwMode="auto">
                  <a:xfrm>
                    <a:off x="4438" y="3660"/>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603" name="Freeform 7321"/>
                  <p:cNvSpPr>
                    <a:spLocks/>
                  </p:cNvSpPr>
                  <p:nvPr/>
                </p:nvSpPr>
                <p:spPr bwMode="auto">
                  <a:xfrm>
                    <a:off x="4439" y="3660"/>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604" name="Freeform 7322"/>
                  <p:cNvSpPr>
                    <a:spLocks/>
                  </p:cNvSpPr>
                  <p:nvPr/>
                </p:nvSpPr>
                <p:spPr bwMode="auto">
                  <a:xfrm>
                    <a:off x="4439" y="3659"/>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605" name="Freeform 7323"/>
                  <p:cNvSpPr>
                    <a:spLocks/>
                  </p:cNvSpPr>
                  <p:nvPr/>
                </p:nvSpPr>
                <p:spPr bwMode="auto">
                  <a:xfrm>
                    <a:off x="4440" y="3659"/>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606" name="Freeform 7324"/>
                  <p:cNvSpPr>
                    <a:spLocks/>
                  </p:cNvSpPr>
                  <p:nvPr/>
                </p:nvSpPr>
                <p:spPr bwMode="auto">
                  <a:xfrm>
                    <a:off x="4440" y="3659"/>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607" name="Freeform 7325"/>
                  <p:cNvSpPr>
                    <a:spLocks/>
                  </p:cNvSpPr>
                  <p:nvPr/>
                </p:nvSpPr>
                <p:spPr bwMode="auto">
                  <a:xfrm>
                    <a:off x="4441" y="3659"/>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608" name="Freeform 7326"/>
                  <p:cNvSpPr>
                    <a:spLocks/>
                  </p:cNvSpPr>
                  <p:nvPr/>
                </p:nvSpPr>
                <p:spPr bwMode="auto">
                  <a:xfrm>
                    <a:off x="4441" y="3660"/>
                    <a:ext cx="1" cy="1"/>
                  </a:xfrm>
                  <a:custGeom>
                    <a:avLst/>
                    <a:gdLst>
                      <a:gd name="T0" fmla="*/ 0 w 3"/>
                      <a:gd name="T1" fmla="*/ 0 h 2"/>
                      <a:gd name="T2" fmla="*/ 2 w 3"/>
                      <a:gd name="T3" fmla="*/ 2 h 2"/>
                      <a:gd name="T4" fmla="*/ 3 w 3"/>
                      <a:gd name="T5" fmla="*/ 2 h 2"/>
                      <a:gd name="T6" fmla="*/ 0 60000 65536"/>
                      <a:gd name="T7" fmla="*/ 0 60000 65536"/>
                      <a:gd name="T8" fmla="*/ 0 60000 65536"/>
                      <a:gd name="T9" fmla="*/ 0 w 3"/>
                      <a:gd name="T10" fmla="*/ 0 h 2"/>
                      <a:gd name="T11" fmla="*/ 3 w 3"/>
                      <a:gd name="T12" fmla="*/ 2 h 2"/>
                    </a:gdLst>
                    <a:ahLst/>
                    <a:cxnLst>
                      <a:cxn ang="T6">
                        <a:pos x="T0" y="T1"/>
                      </a:cxn>
                      <a:cxn ang="T7">
                        <a:pos x="T2" y="T3"/>
                      </a:cxn>
                      <a:cxn ang="T8">
                        <a:pos x="T4" y="T5"/>
                      </a:cxn>
                    </a:cxnLst>
                    <a:rect l="T9" t="T10" r="T11" b="T12"/>
                    <a:pathLst>
                      <a:path w="3" h="2">
                        <a:moveTo>
                          <a:pt x="0" y="0"/>
                        </a:moveTo>
                        <a:lnTo>
                          <a:pt x="2" y="2"/>
                        </a:lnTo>
                        <a:lnTo>
                          <a:pt x="3" y="2"/>
                        </a:lnTo>
                      </a:path>
                    </a:pathLst>
                  </a:custGeom>
                  <a:noFill/>
                  <a:ln w="6350">
                    <a:solidFill>
                      <a:srgbClr val="0C0CFF"/>
                    </a:solidFill>
                    <a:prstDash val="solid"/>
                    <a:round/>
                    <a:headEnd/>
                    <a:tailEnd/>
                  </a:ln>
                </p:spPr>
                <p:txBody>
                  <a:bodyPr/>
                  <a:lstStyle/>
                  <a:p>
                    <a:endParaRPr lang="en-US"/>
                  </a:p>
                </p:txBody>
              </p:sp>
              <p:sp>
                <p:nvSpPr>
                  <p:cNvPr id="609" name="Freeform 7327"/>
                  <p:cNvSpPr>
                    <a:spLocks/>
                  </p:cNvSpPr>
                  <p:nvPr/>
                </p:nvSpPr>
                <p:spPr bwMode="auto">
                  <a:xfrm>
                    <a:off x="4442" y="3660"/>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610" name="Freeform 7328"/>
                  <p:cNvSpPr>
                    <a:spLocks/>
                  </p:cNvSpPr>
                  <p:nvPr/>
                </p:nvSpPr>
                <p:spPr bwMode="auto">
                  <a:xfrm>
                    <a:off x="4442" y="3660"/>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611" name="Freeform 7329"/>
                  <p:cNvSpPr>
                    <a:spLocks/>
                  </p:cNvSpPr>
                  <p:nvPr/>
                </p:nvSpPr>
                <p:spPr bwMode="auto">
                  <a:xfrm>
                    <a:off x="4442" y="3660"/>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612" name="Freeform 7330"/>
                  <p:cNvSpPr>
                    <a:spLocks/>
                  </p:cNvSpPr>
                  <p:nvPr/>
                </p:nvSpPr>
                <p:spPr bwMode="auto">
                  <a:xfrm>
                    <a:off x="4443" y="3660"/>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613" name="Freeform 7331"/>
                  <p:cNvSpPr>
                    <a:spLocks/>
                  </p:cNvSpPr>
                  <p:nvPr/>
                </p:nvSpPr>
                <p:spPr bwMode="auto">
                  <a:xfrm>
                    <a:off x="4443" y="3660"/>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614" name="Freeform 7332"/>
                  <p:cNvSpPr>
                    <a:spLocks/>
                  </p:cNvSpPr>
                  <p:nvPr/>
                </p:nvSpPr>
                <p:spPr bwMode="auto">
                  <a:xfrm>
                    <a:off x="4444" y="3660"/>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615" name="Freeform 7333"/>
                  <p:cNvSpPr>
                    <a:spLocks/>
                  </p:cNvSpPr>
                  <p:nvPr/>
                </p:nvSpPr>
                <p:spPr bwMode="auto">
                  <a:xfrm>
                    <a:off x="4444" y="3660"/>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616" name="Freeform 7334"/>
                  <p:cNvSpPr>
                    <a:spLocks/>
                  </p:cNvSpPr>
                  <p:nvPr/>
                </p:nvSpPr>
                <p:spPr bwMode="auto">
                  <a:xfrm>
                    <a:off x="4445" y="3660"/>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617" name="Freeform 7335"/>
                  <p:cNvSpPr>
                    <a:spLocks/>
                  </p:cNvSpPr>
                  <p:nvPr/>
                </p:nvSpPr>
                <p:spPr bwMode="auto">
                  <a:xfrm>
                    <a:off x="4445" y="3659"/>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618" name="Freeform 7336"/>
                  <p:cNvSpPr>
                    <a:spLocks/>
                  </p:cNvSpPr>
                  <p:nvPr/>
                </p:nvSpPr>
                <p:spPr bwMode="auto">
                  <a:xfrm>
                    <a:off x="4446" y="3659"/>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619" name="Freeform 7337"/>
                  <p:cNvSpPr>
                    <a:spLocks/>
                  </p:cNvSpPr>
                  <p:nvPr/>
                </p:nvSpPr>
                <p:spPr bwMode="auto">
                  <a:xfrm>
                    <a:off x="4446" y="3659"/>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620" name="Freeform 7338"/>
                  <p:cNvSpPr>
                    <a:spLocks/>
                  </p:cNvSpPr>
                  <p:nvPr/>
                </p:nvSpPr>
                <p:spPr bwMode="auto">
                  <a:xfrm>
                    <a:off x="4447" y="3659"/>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621" name="Freeform 7339"/>
                  <p:cNvSpPr>
                    <a:spLocks/>
                  </p:cNvSpPr>
                  <p:nvPr/>
                </p:nvSpPr>
                <p:spPr bwMode="auto">
                  <a:xfrm>
                    <a:off x="4447" y="3659"/>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622" name="Freeform 7340"/>
                  <p:cNvSpPr>
                    <a:spLocks/>
                  </p:cNvSpPr>
                  <p:nvPr/>
                </p:nvSpPr>
                <p:spPr bwMode="auto">
                  <a:xfrm>
                    <a:off x="4448" y="3659"/>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623" name="Freeform 7341"/>
                  <p:cNvSpPr>
                    <a:spLocks/>
                  </p:cNvSpPr>
                  <p:nvPr/>
                </p:nvSpPr>
                <p:spPr bwMode="auto">
                  <a:xfrm>
                    <a:off x="4448" y="3659"/>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624" name="Freeform 7342"/>
                  <p:cNvSpPr>
                    <a:spLocks/>
                  </p:cNvSpPr>
                  <p:nvPr/>
                </p:nvSpPr>
                <p:spPr bwMode="auto">
                  <a:xfrm>
                    <a:off x="4449" y="3659"/>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625" name="Freeform 7343"/>
                  <p:cNvSpPr>
                    <a:spLocks/>
                  </p:cNvSpPr>
                  <p:nvPr/>
                </p:nvSpPr>
                <p:spPr bwMode="auto">
                  <a:xfrm>
                    <a:off x="4449" y="3659"/>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626" name="Freeform 7344"/>
                  <p:cNvSpPr>
                    <a:spLocks/>
                  </p:cNvSpPr>
                  <p:nvPr/>
                </p:nvSpPr>
                <p:spPr bwMode="auto">
                  <a:xfrm>
                    <a:off x="4450" y="3659"/>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627" name="Freeform 7345"/>
                  <p:cNvSpPr>
                    <a:spLocks/>
                  </p:cNvSpPr>
                  <p:nvPr/>
                </p:nvSpPr>
                <p:spPr bwMode="auto">
                  <a:xfrm>
                    <a:off x="4450" y="3659"/>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628" name="Freeform 7346"/>
                  <p:cNvSpPr>
                    <a:spLocks/>
                  </p:cNvSpPr>
                  <p:nvPr/>
                </p:nvSpPr>
                <p:spPr bwMode="auto">
                  <a:xfrm>
                    <a:off x="4451" y="3659"/>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629" name="Freeform 7347"/>
                  <p:cNvSpPr>
                    <a:spLocks/>
                  </p:cNvSpPr>
                  <p:nvPr/>
                </p:nvSpPr>
                <p:spPr bwMode="auto">
                  <a:xfrm>
                    <a:off x="4451" y="3659"/>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630" name="Freeform 7348"/>
                  <p:cNvSpPr>
                    <a:spLocks/>
                  </p:cNvSpPr>
                  <p:nvPr/>
                </p:nvSpPr>
                <p:spPr bwMode="auto">
                  <a:xfrm>
                    <a:off x="4451" y="3659"/>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631" name="Freeform 7349"/>
                  <p:cNvSpPr>
                    <a:spLocks/>
                  </p:cNvSpPr>
                  <p:nvPr/>
                </p:nvSpPr>
                <p:spPr bwMode="auto">
                  <a:xfrm>
                    <a:off x="4452" y="3659"/>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632" name="Freeform 7350"/>
                  <p:cNvSpPr>
                    <a:spLocks/>
                  </p:cNvSpPr>
                  <p:nvPr/>
                </p:nvSpPr>
                <p:spPr bwMode="auto">
                  <a:xfrm>
                    <a:off x="4452" y="3659"/>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633" name="Freeform 7351"/>
                  <p:cNvSpPr>
                    <a:spLocks/>
                  </p:cNvSpPr>
                  <p:nvPr/>
                </p:nvSpPr>
                <p:spPr bwMode="auto">
                  <a:xfrm>
                    <a:off x="4453" y="3659"/>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634" name="Freeform 7352"/>
                  <p:cNvSpPr>
                    <a:spLocks/>
                  </p:cNvSpPr>
                  <p:nvPr/>
                </p:nvSpPr>
                <p:spPr bwMode="auto">
                  <a:xfrm>
                    <a:off x="4453" y="3659"/>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635" name="Freeform 7353"/>
                  <p:cNvSpPr>
                    <a:spLocks/>
                  </p:cNvSpPr>
                  <p:nvPr/>
                </p:nvSpPr>
                <p:spPr bwMode="auto">
                  <a:xfrm>
                    <a:off x="4454" y="3659"/>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636" name="Freeform 7354"/>
                  <p:cNvSpPr>
                    <a:spLocks/>
                  </p:cNvSpPr>
                  <p:nvPr/>
                </p:nvSpPr>
                <p:spPr bwMode="auto">
                  <a:xfrm>
                    <a:off x="4454" y="3659"/>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637" name="Freeform 7355"/>
                  <p:cNvSpPr>
                    <a:spLocks/>
                  </p:cNvSpPr>
                  <p:nvPr/>
                </p:nvSpPr>
                <p:spPr bwMode="auto">
                  <a:xfrm>
                    <a:off x="4455" y="3659"/>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638" name="Freeform 7356"/>
                  <p:cNvSpPr>
                    <a:spLocks/>
                  </p:cNvSpPr>
                  <p:nvPr/>
                </p:nvSpPr>
                <p:spPr bwMode="auto">
                  <a:xfrm>
                    <a:off x="4455" y="3659"/>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639" name="Freeform 7357"/>
                  <p:cNvSpPr>
                    <a:spLocks/>
                  </p:cNvSpPr>
                  <p:nvPr/>
                </p:nvSpPr>
                <p:spPr bwMode="auto">
                  <a:xfrm>
                    <a:off x="4456" y="3659"/>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640" name="Freeform 7358"/>
                  <p:cNvSpPr>
                    <a:spLocks/>
                  </p:cNvSpPr>
                  <p:nvPr/>
                </p:nvSpPr>
                <p:spPr bwMode="auto">
                  <a:xfrm>
                    <a:off x="4456" y="3659"/>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641" name="Freeform 7359"/>
                  <p:cNvSpPr>
                    <a:spLocks/>
                  </p:cNvSpPr>
                  <p:nvPr/>
                </p:nvSpPr>
                <p:spPr bwMode="auto">
                  <a:xfrm>
                    <a:off x="4456" y="3659"/>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642" name="Freeform 7360"/>
                  <p:cNvSpPr>
                    <a:spLocks/>
                  </p:cNvSpPr>
                  <p:nvPr/>
                </p:nvSpPr>
                <p:spPr bwMode="auto">
                  <a:xfrm>
                    <a:off x="4457" y="3659"/>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643" name="Freeform 7361"/>
                  <p:cNvSpPr>
                    <a:spLocks/>
                  </p:cNvSpPr>
                  <p:nvPr/>
                </p:nvSpPr>
                <p:spPr bwMode="auto">
                  <a:xfrm>
                    <a:off x="4457" y="3659"/>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644" name="Freeform 7362"/>
                  <p:cNvSpPr>
                    <a:spLocks/>
                  </p:cNvSpPr>
                  <p:nvPr/>
                </p:nvSpPr>
                <p:spPr bwMode="auto">
                  <a:xfrm>
                    <a:off x="4458" y="3659"/>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645" name="Freeform 7363"/>
                  <p:cNvSpPr>
                    <a:spLocks/>
                  </p:cNvSpPr>
                  <p:nvPr/>
                </p:nvSpPr>
                <p:spPr bwMode="auto">
                  <a:xfrm>
                    <a:off x="4458" y="3659"/>
                    <a:ext cx="1" cy="1"/>
                  </a:xfrm>
                  <a:custGeom>
                    <a:avLst/>
                    <a:gdLst>
                      <a:gd name="T0" fmla="*/ 0 w 3"/>
                      <a:gd name="T1" fmla="*/ 0 h 2"/>
                      <a:gd name="T2" fmla="*/ 2 w 3"/>
                      <a:gd name="T3" fmla="*/ 2 h 2"/>
                      <a:gd name="T4" fmla="*/ 3 w 3"/>
                      <a:gd name="T5" fmla="*/ 2 h 2"/>
                      <a:gd name="T6" fmla="*/ 0 60000 65536"/>
                      <a:gd name="T7" fmla="*/ 0 60000 65536"/>
                      <a:gd name="T8" fmla="*/ 0 60000 65536"/>
                      <a:gd name="T9" fmla="*/ 0 w 3"/>
                      <a:gd name="T10" fmla="*/ 0 h 2"/>
                      <a:gd name="T11" fmla="*/ 3 w 3"/>
                      <a:gd name="T12" fmla="*/ 2 h 2"/>
                    </a:gdLst>
                    <a:ahLst/>
                    <a:cxnLst>
                      <a:cxn ang="T6">
                        <a:pos x="T0" y="T1"/>
                      </a:cxn>
                      <a:cxn ang="T7">
                        <a:pos x="T2" y="T3"/>
                      </a:cxn>
                      <a:cxn ang="T8">
                        <a:pos x="T4" y="T5"/>
                      </a:cxn>
                    </a:cxnLst>
                    <a:rect l="T9" t="T10" r="T11" b="T12"/>
                    <a:pathLst>
                      <a:path w="3" h="2">
                        <a:moveTo>
                          <a:pt x="0" y="0"/>
                        </a:moveTo>
                        <a:lnTo>
                          <a:pt x="2" y="2"/>
                        </a:lnTo>
                        <a:lnTo>
                          <a:pt x="3" y="2"/>
                        </a:lnTo>
                      </a:path>
                    </a:pathLst>
                  </a:custGeom>
                  <a:noFill/>
                  <a:ln w="6350">
                    <a:solidFill>
                      <a:srgbClr val="0C0CFF"/>
                    </a:solidFill>
                    <a:prstDash val="solid"/>
                    <a:round/>
                    <a:headEnd/>
                    <a:tailEnd/>
                  </a:ln>
                </p:spPr>
                <p:txBody>
                  <a:bodyPr/>
                  <a:lstStyle/>
                  <a:p>
                    <a:endParaRPr lang="en-US"/>
                  </a:p>
                </p:txBody>
              </p:sp>
              <p:sp>
                <p:nvSpPr>
                  <p:cNvPr id="646" name="Freeform 7364"/>
                  <p:cNvSpPr>
                    <a:spLocks/>
                  </p:cNvSpPr>
                  <p:nvPr/>
                </p:nvSpPr>
                <p:spPr bwMode="auto">
                  <a:xfrm>
                    <a:off x="4459" y="3660"/>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647" name="Freeform 7365"/>
                  <p:cNvSpPr>
                    <a:spLocks/>
                  </p:cNvSpPr>
                  <p:nvPr/>
                </p:nvSpPr>
                <p:spPr bwMode="auto">
                  <a:xfrm>
                    <a:off x="4459" y="3660"/>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648" name="Freeform 7366"/>
                  <p:cNvSpPr>
                    <a:spLocks/>
                  </p:cNvSpPr>
                  <p:nvPr/>
                </p:nvSpPr>
                <p:spPr bwMode="auto">
                  <a:xfrm>
                    <a:off x="4460" y="3660"/>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649" name="Freeform 7367"/>
                  <p:cNvSpPr>
                    <a:spLocks/>
                  </p:cNvSpPr>
                  <p:nvPr/>
                </p:nvSpPr>
                <p:spPr bwMode="auto">
                  <a:xfrm>
                    <a:off x="4460" y="3660"/>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650" name="Freeform 7368"/>
                  <p:cNvSpPr>
                    <a:spLocks/>
                  </p:cNvSpPr>
                  <p:nvPr/>
                </p:nvSpPr>
                <p:spPr bwMode="auto">
                  <a:xfrm>
                    <a:off x="4461" y="3660"/>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651" name="Freeform 7369"/>
                  <p:cNvSpPr>
                    <a:spLocks/>
                  </p:cNvSpPr>
                  <p:nvPr/>
                </p:nvSpPr>
                <p:spPr bwMode="auto">
                  <a:xfrm>
                    <a:off x="4461" y="3660"/>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652" name="Freeform 7370"/>
                  <p:cNvSpPr>
                    <a:spLocks/>
                  </p:cNvSpPr>
                  <p:nvPr/>
                </p:nvSpPr>
                <p:spPr bwMode="auto">
                  <a:xfrm>
                    <a:off x="4462" y="3660"/>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653" name="Freeform 7371"/>
                  <p:cNvSpPr>
                    <a:spLocks/>
                  </p:cNvSpPr>
                  <p:nvPr/>
                </p:nvSpPr>
                <p:spPr bwMode="auto">
                  <a:xfrm>
                    <a:off x="4462" y="3659"/>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654" name="Freeform 7372"/>
                  <p:cNvSpPr>
                    <a:spLocks/>
                  </p:cNvSpPr>
                  <p:nvPr/>
                </p:nvSpPr>
                <p:spPr bwMode="auto">
                  <a:xfrm>
                    <a:off x="4462" y="3659"/>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655" name="Freeform 7373"/>
                  <p:cNvSpPr>
                    <a:spLocks/>
                  </p:cNvSpPr>
                  <p:nvPr/>
                </p:nvSpPr>
                <p:spPr bwMode="auto">
                  <a:xfrm>
                    <a:off x="4463" y="3659"/>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656" name="Freeform 7374"/>
                  <p:cNvSpPr>
                    <a:spLocks/>
                  </p:cNvSpPr>
                  <p:nvPr/>
                </p:nvSpPr>
                <p:spPr bwMode="auto">
                  <a:xfrm>
                    <a:off x="4463" y="3659"/>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657" name="Freeform 7375"/>
                  <p:cNvSpPr>
                    <a:spLocks/>
                  </p:cNvSpPr>
                  <p:nvPr/>
                </p:nvSpPr>
                <p:spPr bwMode="auto">
                  <a:xfrm>
                    <a:off x="4464" y="3660"/>
                    <a:ext cx="1" cy="1"/>
                  </a:xfrm>
                  <a:custGeom>
                    <a:avLst/>
                    <a:gdLst>
                      <a:gd name="T0" fmla="*/ 0 w 3"/>
                      <a:gd name="T1" fmla="*/ 0 h 1"/>
                      <a:gd name="T2" fmla="*/ 2 w 3"/>
                      <a:gd name="T3" fmla="*/ 1 h 1"/>
                      <a:gd name="T4" fmla="*/ 3 w 3"/>
                      <a:gd name="T5" fmla="*/ 1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1"/>
                        </a:lnTo>
                        <a:lnTo>
                          <a:pt x="3" y="1"/>
                        </a:lnTo>
                      </a:path>
                    </a:pathLst>
                  </a:custGeom>
                  <a:noFill/>
                  <a:ln w="6350">
                    <a:solidFill>
                      <a:srgbClr val="0C0CFF"/>
                    </a:solidFill>
                    <a:prstDash val="solid"/>
                    <a:round/>
                    <a:headEnd/>
                    <a:tailEnd/>
                  </a:ln>
                </p:spPr>
                <p:txBody>
                  <a:bodyPr/>
                  <a:lstStyle/>
                  <a:p>
                    <a:endParaRPr lang="en-US"/>
                  </a:p>
                </p:txBody>
              </p:sp>
              <p:sp>
                <p:nvSpPr>
                  <p:cNvPr id="658" name="Freeform 7376"/>
                  <p:cNvSpPr>
                    <a:spLocks/>
                  </p:cNvSpPr>
                  <p:nvPr/>
                </p:nvSpPr>
                <p:spPr bwMode="auto">
                  <a:xfrm>
                    <a:off x="4464" y="3660"/>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659" name="Freeform 7377"/>
                  <p:cNvSpPr>
                    <a:spLocks/>
                  </p:cNvSpPr>
                  <p:nvPr/>
                </p:nvSpPr>
                <p:spPr bwMode="auto">
                  <a:xfrm>
                    <a:off x="4465" y="3660"/>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660" name="Freeform 7378"/>
                  <p:cNvSpPr>
                    <a:spLocks/>
                  </p:cNvSpPr>
                  <p:nvPr/>
                </p:nvSpPr>
                <p:spPr bwMode="auto">
                  <a:xfrm>
                    <a:off x="4465" y="3660"/>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661" name="Freeform 7379"/>
                  <p:cNvSpPr>
                    <a:spLocks/>
                  </p:cNvSpPr>
                  <p:nvPr/>
                </p:nvSpPr>
                <p:spPr bwMode="auto">
                  <a:xfrm>
                    <a:off x="4466" y="3660"/>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662" name="Freeform 7380"/>
                  <p:cNvSpPr>
                    <a:spLocks/>
                  </p:cNvSpPr>
                  <p:nvPr/>
                </p:nvSpPr>
                <p:spPr bwMode="auto">
                  <a:xfrm>
                    <a:off x="4466" y="3660"/>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sp>
                <p:nvSpPr>
                  <p:cNvPr id="663" name="Freeform 7381"/>
                  <p:cNvSpPr>
                    <a:spLocks/>
                  </p:cNvSpPr>
                  <p:nvPr/>
                </p:nvSpPr>
                <p:spPr bwMode="auto">
                  <a:xfrm>
                    <a:off x="4467" y="3660"/>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664" name="Freeform 7382"/>
                  <p:cNvSpPr>
                    <a:spLocks/>
                  </p:cNvSpPr>
                  <p:nvPr/>
                </p:nvSpPr>
                <p:spPr bwMode="auto">
                  <a:xfrm>
                    <a:off x="4467" y="3660"/>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665" name="Freeform 7383"/>
                  <p:cNvSpPr>
                    <a:spLocks/>
                  </p:cNvSpPr>
                  <p:nvPr/>
                </p:nvSpPr>
                <p:spPr bwMode="auto">
                  <a:xfrm>
                    <a:off x="4468" y="3660"/>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666" name="Freeform 7384"/>
                  <p:cNvSpPr>
                    <a:spLocks/>
                  </p:cNvSpPr>
                  <p:nvPr/>
                </p:nvSpPr>
                <p:spPr bwMode="auto">
                  <a:xfrm>
                    <a:off x="4468" y="3660"/>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667" name="Freeform 7385"/>
                  <p:cNvSpPr>
                    <a:spLocks/>
                  </p:cNvSpPr>
                  <p:nvPr/>
                </p:nvSpPr>
                <p:spPr bwMode="auto">
                  <a:xfrm>
                    <a:off x="4468" y="3660"/>
                    <a:ext cx="1" cy="1"/>
                  </a:xfrm>
                  <a:custGeom>
                    <a:avLst/>
                    <a:gdLst>
                      <a:gd name="T0" fmla="*/ 0 w 4"/>
                      <a:gd name="T1" fmla="*/ 0 h 1"/>
                      <a:gd name="T2" fmla="*/ 3 w 4"/>
                      <a:gd name="T3" fmla="*/ 1 h 1"/>
                      <a:gd name="T4" fmla="*/ 4 w 4"/>
                      <a:gd name="T5" fmla="*/ 1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1"/>
                        </a:lnTo>
                        <a:lnTo>
                          <a:pt x="4" y="1"/>
                        </a:lnTo>
                      </a:path>
                    </a:pathLst>
                  </a:custGeom>
                  <a:noFill/>
                  <a:ln w="6350">
                    <a:solidFill>
                      <a:srgbClr val="0C0CFF"/>
                    </a:solidFill>
                    <a:prstDash val="solid"/>
                    <a:round/>
                    <a:headEnd/>
                    <a:tailEnd/>
                  </a:ln>
                </p:spPr>
                <p:txBody>
                  <a:bodyPr/>
                  <a:lstStyle/>
                  <a:p>
                    <a:endParaRPr lang="en-US"/>
                  </a:p>
                </p:txBody>
              </p:sp>
            </p:grpSp>
            <p:sp>
              <p:nvSpPr>
                <p:cNvPr id="448" name="Freeform 7387"/>
                <p:cNvSpPr>
                  <a:spLocks/>
                </p:cNvSpPr>
                <p:nvPr/>
              </p:nvSpPr>
              <p:spPr bwMode="auto">
                <a:xfrm>
                  <a:off x="4469" y="3660"/>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449" name="Freeform 7388"/>
                <p:cNvSpPr>
                  <a:spLocks/>
                </p:cNvSpPr>
                <p:nvPr/>
              </p:nvSpPr>
              <p:spPr bwMode="auto">
                <a:xfrm>
                  <a:off x="4469" y="3660"/>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450" name="Freeform 7389"/>
                <p:cNvSpPr>
                  <a:spLocks/>
                </p:cNvSpPr>
                <p:nvPr/>
              </p:nvSpPr>
              <p:spPr bwMode="auto">
                <a:xfrm>
                  <a:off x="4470" y="3660"/>
                  <a:ext cx="1" cy="1"/>
                </a:xfrm>
                <a:custGeom>
                  <a:avLst/>
                  <a:gdLst>
                    <a:gd name="T0" fmla="*/ 0 w 3"/>
                    <a:gd name="T1" fmla="*/ 2 h 2"/>
                    <a:gd name="T2" fmla="*/ 2 w 3"/>
                    <a:gd name="T3" fmla="*/ 0 h 2"/>
                    <a:gd name="T4" fmla="*/ 3 w 3"/>
                    <a:gd name="T5" fmla="*/ 0 h 2"/>
                    <a:gd name="T6" fmla="*/ 0 60000 65536"/>
                    <a:gd name="T7" fmla="*/ 0 60000 65536"/>
                    <a:gd name="T8" fmla="*/ 0 60000 65536"/>
                    <a:gd name="T9" fmla="*/ 0 w 3"/>
                    <a:gd name="T10" fmla="*/ 0 h 2"/>
                    <a:gd name="T11" fmla="*/ 3 w 3"/>
                    <a:gd name="T12" fmla="*/ 2 h 2"/>
                  </a:gdLst>
                  <a:ahLst/>
                  <a:cxnLst>
                    <a:cxn ang="T6">
                      <a:pos x="T0" y="T1"/>
                    </a:cxn>
                    <a:cxn ang="T7">
                      <a:pos x="T2" y="T3"/>
                    </a:cxn>
                    <a:cxn ang="T8">
                      <a:pos x="T4" y="T5"/>
                    </a:cxn>
                  </a:cxnLst>
                  <a:rect l="T9" t="T10" r="T11" b="T12"/>
                  <a:pathLst>
                    <a:path w="3" h="2">
                      <a:moveTo>
                        <a:pt x="0" y="2"/>
                      </a:moveTo>
                      <a:lnTo>
                        <a:pt x="2" y="0"/>
                      </a:lnTo>
                      <a:lnTo>
                        <a:pt x="3" y="0"/>
                      </a:lnTo>
                    </a:path>
                  </a:pathLst>
                </a:custGeom>
                <a:noFill/>
                <a:ln w="6350">
                  <a:solidFill>
                    <a:srgbClr val="0C0CFF"/>
                  </a:solidFill>
                  <a:prstDash val="solid"/>
                  <a:round/>
                  <a:headEnd/>
                  <a:tailEnd/>
                </a:ln>
              </p:spPr>
              <p:txBody>
                <a:bodyPr/>
                <a:lstStyle/>
                <a:p>
                  <a:endParaRPr lang="en-US"/>
                </a:p>
              </p:txBody>
            </p:sp>
            <p:sp>
              <p:nvSpPr>
                <p:cNvPr id="451" name="Freeform 7390"/>
                <p:cNvSpPr>
                  <a:spLocks/>
                </p:cNvSpPr>
                <p:nvPr/>
              </p:nvSpPr>
              <p:spPr bwMode="auto">
                <a:xfrm>
                  <a:off x="4470" y="3660"/>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452" name="Freeform 7391"/>
                <p:cNvSpPr>
                  <a:spLocks/>
                </p:cNvSpPr>
                <p:nvPr/>
              </p:nvSpPr>
              <p:spPr bwMode="auto">
                <a:xfrm>
                  <a:off x="4471" y="3660"/>
                  <a:ext cx="1" cy="1"/>
                </a:xfrm>
                <a:custGeom>
                  <a:avLst/>
                  <a:gdLst>
                    <a:gd name="T0" fmla="*/ 0 w 3"/>
                    <a:gd name="T1" fmla="*/ 1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1"/>
                      </a:moveTo>
                      <a:lnTo>
                        <a:pt x="2" y="0"/>
                      </a:lnTo>
                      <a:lnTo>
                        <a:pt x="3" y="0"/>
                      </a:lnTo>
                    </a:path>
                  </a:pathLst>
                </a:custGeom>
                <a:noFill/>
                <a:ln w="6350">
                  <a:solidFill>
                    <a:srgbClr val="0C0CFF"/>
                  </a:solidFill>
                  <a:prstDash val="solid"/>
                  <a:round/>
                  <a:headEnd/>
                  <a:tailEnd/>
                </a:ln>
              </p:spPr>
              <p:txBody>
                <a:bodyPr/>
                <a:lstStyle/>
                <a:p>
                  <a:endParaRPr lang="en-US"/>
                </a:p>
              </p:txBody>
            </p:sp>
            <p:sp>
              <p:nvSpPr>
                <p:cNvPr id="453" name="Freeform 7392"/>
                <p:cNvSpPr>
                  <a:spLocks/>
                </p:cNvSpPr>
                <p:nvPr/>
              </p:nvSpPr>
              <p:spPr bwMode="auto">
                <a:xfrm>
                  <a:off x="4471" y="3660"/>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454" name="Freeform 7393"/>
                <p:cNvSpPr>
                  <a:spLocks/>
                </p:cNvSpPr>
                <p:nvPr/>
              </p:nvSpPr>
              <p:spPr bwMode="auto">
                <a:xfrm>
                  <a:off x="4472" y="3659"/>
                  <a:ext cx="1" cy="1"/>
                </a:xfrm>
                <a:custGeom>
                  <a:avLst/>
                  <a:gdLst>
                    <a:gd name="T0" fmla="*/ 0 w 3"/>
                    <a:gd name="T1" fmla="*/ 2 h 2"/>
                    <a:gd name="T2" fmla="*/ 2 w 3"/>
                    <a:gd name="T3" fmla="*/ 0 h 2"/>
                    <a:gd name="T4" fmla="*/ 3 w 3"/>
                    <a:gd name="T5" fmla="*/ 0 h 2"/>
                    <a:gd name="T6" fmla="*/ 0 60000 65536"/>
                    <a:gd name="T7" fmla="*/ 0 60000 65536"/>
                    <a:gd name="T8" fmla="*/ 0 60000 65536"/>
                    <a:gd name="T9" fmla="*/ 0 w 3"/>
                    <a:gd name="T10" fmla="*/ 0 h 2"/>
                    <a:gd name="T11" fmla="*/ 3 w 3"/>
                    <a:gd name="T12" fmla="*/ 2 h 2"/>
                  </a:gdLst>
                  <a:ahLst/>
                  <a:cxnLst>
                    <a:cxn ang="T6">
                      <a:pos x="T0" y="T1"/>
                    </a:cxn>
                    <a:cxn ang="T7">
                      <a:pos x="T2" y="T3"/>
                    </a:cxn>
                    <a:cxn ang="T8">
                      <a:pos x="T4" y="T5"/>
                    </a:cxn>
                  </a:cxnLst>
                  <a:rect l="T9" t="T10" r="T11" b="T12"/>
                  <a:pathLst>
                    <a:path w="3" h="2">
                      <a:moveTo>
                        <a:pt x="0" y="2"/>
                      </a:moveTo>
                      <a:lnTo>
                        <a:pt x="2" y="0"/>
                      </a:lnTo>
                      <a:lnTo>
                        <a:pt x="3" y="0"/>
                      </a:lnTo>
                    </a:path>
                  </a:pathLst>
                </a:custGeom>
                <a:noFill/>
                <a:ln w="6350">
                  <a:solidFill>
                    <a:srgbClr val="0C0CFF"/>
                  </a:solidFill>
                  <a:prstDash val="solid"/>
                  <a:round/>
                  <a:headEnd/>
                  <a:tailEnd/>
                </a:ln>
              </p:spPr>
              <p:txBody>
                <a:bodyPr/>
                <a:lstStyle/>
                <a:p>
                  <a:endParaRPr lang="en-US"/>
                </a:p>
              </p:txBody>
            </p:sp>
            <p:sp>
              <p:nvSpPr>
                <p:cNvPr id="455" name="Freeform 7394"/>
                <p:cNvSpPr>
                  <a:spLocks/>
                </p:cNvSpPr>
                <p:nvPr/>
              </p:nvSpPr>
              <p:spPr bwMode="auto">
                <a:xfrm>
                  <a:off x="4472" y="3659"/>
                  <a:ext cx="1" cy="1"/>
                </a:xfrm>
                <a:custGeom>
                  <a:avLst/>
                  <a:gdLst>
                    <a:gd name="T0" fmla="*/ 0 w 4"/>
                    <a:gd name="T1" fmla="*/ 1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1"/>
                      </a:moveTo>
                      <a:lnTo>
                        <a:pt x="3" y="0"/>
                      </a:lnTo>
                      <a:lnTo>
                        <a:pt x="4" y="0"/>
                      </a:lnTo>
                    </a:path>
                  </a:pathLst>
                </a:custGeom>
                <a:noFill/>
                <a:ln w="6350">
                  <a:solidFill>
                    <a:srgbClr val="0C0CFF"/>
                  </a:solidFill>
                  <a:prstDash val="solid"/>
                  <a:round/>
                  <a:headEnd/>
                  <a:tailEnd/>
                </a:ln>
              </p:spPr>
              <p:txBody>
                <a:bodyPr/>
                <a:lstStyle/>
                <a:p>
                  <a:endParaRPr lang="en-US"/>
                </a:p>
              </p:txBody>
            </p:sp>
            <p:sp>
              <p:nvSpPr>
                <p:cNvPr id="456" name="Freeform 7395"/>
                <p:cNvSpPr>
                  <a:spLocks/>
                </p:cNvSpPr>
                <p:nvPr/>
              </p:nvSpPr>
              <p:spPr bwMode="auto">
                <a:xfrm>
                  <a:off x="4473" y="3659"/>
                  <a:ext cx="1" cy="1"/>
                </a:xfrm>
                <a:custGeom>
                  <a:avLst/>
                  <a:gdLst>
                    <a:gd name="T0" fmla="*/ 0 w 3"/>
                    <a:gd name="T1" fmla="*/ 0 h 1"/>
                    <a:gd name="T2" fmla="*/ 2 w 3"/>
                    <a:gd name="T3" fmla="*/ 0 h 1"/>
                    <a:gd name="T4" fmla="*/ 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0" y="0"/>
                      </a:moveTo>
                      <a:lnTo>
                        <a:pt x="2" y="0"/>
                      </a:lnTo>
                      <a:lnTo>
                        <a:pt x="3" y="0"/>
                      </a:lnTo>
                    </a:path>
                  </a:pathLst>
                </a:custGeom>
                <a:noFill/>
                <a:ln w="6350">
                  <a:solidFill>
                    <a:srgbClr val="0C0CFF"/>
                  </a:solidFill>
                  <a:prstDash val="solid"/>
                  <a:round/>
                  <a:headEnd/>
                  <a:tailEnd/>
                </a:ln>
              </p:spPr>
              <p:txBody>
                <a:bodyPr/>
                <a:lstStyle/>
                <a:p>
                  <a:endParaRPr lang="en-US"/>
                </a:p>
              </p:txBody>
            </p:sp>
            <p:sp>
              <p:nvSpPr>
                <p:cNvPr id="457" name="Freeform 7396"/>
                <p:cNvSpPr>
                  <a:spLocks/>
                </p:cNvSpPr>
                <p:nvPr/>
              </p:nvSpPr>
              <p:spPr bwMode="auto">
                <a:xfrm>
                  <a:off x="4473" y="3659"/>
                  <a:ext cx="1" cy="1"/>
                </a:xfrm>
                <a:custGeom>
                  <a:avLst/>
                  <a:gdLst>
                    <a:gd name="T0" fmla="*/ 0 w 4"/>
                    <a:gd name="T1" fmla="*/ 0 h 1"/>
                    <a:gd name="T2" fmla="*/ 3 w 4"/>
                    <a:gd name="T3" fmla="*/ 0 h 1"/>
                    <a:gd name="T4" fmla="*/ 4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lnTo>
                        <a:pt x="3" y="0"/>
                      </a:lnTo>
                      <a:lnTo>
                        <a:pt x="4" y="0"/>
                      </a:lnTo>
                    </a:path>
                  </a:pathLst>
                </a:custGeom>
                <a:noFill/>
                <a:ln w="6350">
                  <a:solidFill>
                    <a:srgbClr val="0C0CFF"/>
                  </a:solidFill>
                  <a:prstDash val="solid"/>
                  <a:round/>
                  <a:headEnd/>
                  <a:tailEnd/>
                </a:ln>
              </p:spPr>
              <p:txBody>
                <a:bodyPr/>
                <a:lstStyle/>
                <a:p>
                  <a:endParaRPr lang="en-US"/>
                </a:p>
              </p:txBody>
            </p:sp>
            <p:sp>
              <p:nvSpPr>
                <p:cNvPr id="458" name="Rectangle 7397"/>
                <p:cNvSpPr>
                  <a:spLocks noChangeArrowheads="1"/>
                </p:cNvSpPr>
                <p:nvPr/>
              </p:nvSpPr>
              <p:spPr bwMode="auto">
                <a:xfrm>
                  <a:off x="2736" y="3814"/>
                  <a:ext cx="0" cy="190"/>
                </a:xfrm>
                <a:prstGeom prst="rect">
                  <a:avLst/>
                </a:prstGeom>
                <a:noFill/>
                <a:ln w="9525">
                  <a:noFill/>
                  <a:miter lim="800000"/>
                  <a:headEnd/>
                  <a:tailEnd/>
                </a:ln>
              </p:spPr>
              <p:txBody>
                <a:bodyPr wrap="none" lIns="0" tIns="0" rIns="0" bIns="0">
                  <a:spAutoFit/>
                </a:bodyPr>
                <a:lstStyle/>
                <a:p>
                  <a:endParaRPr lang="en-US"/>
                </a:p>
              </p:txBody>
            </p:sp>
            <p:sp>
              <p:nvSpPr>
                <p:cNvPr id="459" name="Rectangle 7398"/>
                <p:cNvSpPr>
                  <a:spLocks noChangeArrowheads="1"/>
                </p:cNvSpPr>
                <p:nvPr/>
              </p:nvSpPr>
              <p:spPr bwMode="auto">
                <a:xfrm>
                  <a:off x="2751" y="3456"/>
                  <a:ext cx="0" cy="190"/>
                </a:xfrm>
                <a:prstGeom prst="rect">
                  <a:avLst/>
                </a:prstGeom>
                <a:noFill/>
                <a:ln w="9525">
                  <a:noFill/>
                  <a:miter lim="800000"/>
                  <a:headEnd/>
                  <a:tailEnd/>
                </a:ln>
              </p:spPr>
              <p:txBody>
                <a:bodyPr wrap="none" lIns="0" tIns="0" rIns="0" bIns="0">
                  <a:spAutoFit/>
                </a:bodyPr>
                <a:lstStyle/>
                <a:p>
                  <a:endParaRPr lang="en-US"/>
                </a:p>
              </p:txBody>
            </p:sp>
            <p:sp>
              <p:nvSpPr>
                <p:cNvPr id="460" name="Rectangle 7399"/>
                <p:cNvSpPr>
                  <a:spLocks noChangeArrowheads="1"/>
                </p:cNvSpPr>
                <p:nvPr/>
              </p:nvSpPr>
              <p:spPr bwMode="auto">
                <a:xfrm>
                  <a:off x="2751" y="3098"/>
                  <a:ext cx="0" cy="190"/>
                </a:xfrm>
                <a:prstGeom prst="rect">
                  <a:avLst/>
                </a:prstGeom>
                <a:noFill/>
                <a:ln w="9525">
                  <a:noFill/>
                  <a:miter lim="800000"/>
                  <a:headEnd/>
                  <a:tailEnd/>
                </a:ln>
              </p:spPr>
              <p:txBody>
                <a:bodyPr wrap="none" lIns="0" tIns="0" rIns="0" bIns="0">
                  <a:spAutoFit/>
                </a:bodyPr>
                <a:lstStyle/>
                <a:p>
                  <a:endParaRPr lang="en-US"/>
                </a:p>
              </p:txBody>
            </p:sp>
            <p:sp>
              <p:nvSpPr>
                <p:cNvPr id="461" name="Rectangle 7400"/>
                <p:cNvSpPr>
                  <a:spLocks noChangeArrowheads="1"/>
                </p:cNvSpPr>
                <p:nvPr/>
              </p:nvSpPr>
              <p:spPr bwMode="auto">
                <a:xfrm>
                  <a:off x="2751" y="2741"/>
                  <a:ext cx="0" cy="190"/>
                </a:xfrm>
                <a:prstGeom prst="rect">
                  <a:avLst/>
                </a:prstGeom>
                <a:noFill/>
                <a:ln w="9525">
                  <a:noFill/>
                  <a:miter lim="800000"/>
                  <a:headEnd/>
                  <a:tailEnd/>
                </a:ln>
              </p:spPr>
              <p:txBody>
                <a:bodyPr wrap="none" lIns="0" tIns="0" rIns="0" bIns="0">
                  <a:spAutoFit/>
                </a:bodyPr>
                <a:lstStyle/>
                <a:p>
                  <a:endParaRPr lang="en-US"/>
                </a:p>
              </p:txBody>
            </p:sp>
            <p:sp>
              <p:nvSpPr>
                <p:cNvPr id="462" name="Rectangle 7401"/>
                <p:cNvSpPr>
                  <a:spLocks noChangeArrowheads="1"/>
                </p:cNvSpPr>
                <p:nvPr/>
              </p:nvSpPr>
              <p:spPr bwMode="auto">
                <a:xfrm>
                  <a:off x="2887" y="3898"/>
                  <a:ext cx="0" cy="190"/>
                </a:xfrm>
                <a:prstGeom prst="rect">
                  <a:avLst/>
                </a:prstGeom>
                <a:noFill/>
                <a:ln w="9525">
                  <a:noFill/>
                  <a:miter lim="800000"/>
                  <a:headEnd/>
                  <a:tailEnd/>
                </a:ln>
              </p:spPr>
              <p:txBody>
                <a:bodyPr wrap="none" lIns="0" tIns="0" rIns="0" bIns="0">
                  <a:spAutoFit/>
                </a:bodyPr>
                <a:lstStyle/>
                <a:p>
                  <a:endParaRPr lang="en-US"/>
                </a:p>
              </p:txBody>
            </p:sp>
            <p:sp>
              <p:nvSpPr>
                <p:cNvPr id="463" name="Rectangle 7402"/>
                <p:cNvSpPr>
                  <a:spLocks noChangeArrowheads="1"/>
                </p:cNvSpPr>
                <p:nvPr/>
              </p:nvSpPr>
              <p:spPr bwMode="auto">
                <a:xfrm>
                  <a:off x="3151" y="3898"/>
                  <a:ext cx="0" cy="190"/>
                </a:xfrm>
                <a:prstGeom prst="rect">
                  <a:avLst/>
                </a:prstGeom>
                <a:noFill/>
                <a:ln w="9525">
                  <a:noFill/>
                  <a:miter lim="800000"/>
                  <a:headEnd/>
                  <a:tailEnd/>
                </a:ln>
              </p:spPr>
              <p:txBody>
                <a:bodyPr wrap="none" lIns="0" tIns="0" rIns="0" bIns="0">
                  <a:spAutoFit/>
                </a:bodyPr>
                <a:lstStyle/>
                <a:p>
                  <a:endParaRPr lang="en-US"/>
                </a:p>
              </p:txBody>
            </p:sp>
            <p:sp>
              <p:nvSpPr>
                <p:cNvPr id="464" name="Rectangle 7403"/>
                <p:cNvSpPr>
                  <a:spLocks noChangeArrowheads="1"/>
                </p:cNvSpPr>
                <p:nvPr/>
              </p:nvSpPr>
              <p:spPr bwMode="auto">
                <a:xfrm>
                  <a:off x="3429" y="3898"/>
                  <a:ext cx="0" cy="190"/>
                </a:xfrm>
                <a:prstGeom prst="rect">
                  <a:avLst/>
                </a:prstGeom>
                <a:noFill/>
                <a:ln w="9525">
                  <a:noFill/>
                  <a:miter lim="800000"/>
                  <a:headEnd/>
                  <a:tailEnd/>
                </a:ln>
              </p:spPr>
              <p:txBody>
                <a:bodyPr wrap="none" lIns="0" tIns="0" rIns="0" bIns="0">
                  <a:spAutoFit/>
                </a:bodyPr>
                <a:lstStyle/>
                <a:p>
                  <a:endParaRPr lang="en-US"/>
                </a:p>
              </p:txBody>
            </p:sp>
            <p:sp>
              <p:nvSpPr>
                <p:cNvPr id="465" name="Rectangle 7404"/>
                <p:cNvSpPr>
                  <a:spLocks noChangeArrowheads="1"/>
                </p:cNvSpPr>
                <p:nvPr/>
              </p:nvSpPr>
              <p:spPr bwMode="auto">
                <a:xfrm>
                  <a:off x="3706" y="3898"/>
                  <a:ext cx="0" cy="190"/>
                </a:xfrm>
                <a:prstGeom prst="rect">
                  <a:avLst/>
                </a:prstGeom>
                <a:noFill/>
                <a:ln w="9525">
                  <a:noFill/>
                  <a:miter lim="800000"/>
                  <a:headEnd/>
                  <a:tailEnd/>
                </a:ln>
              </p:spPr>
              <p:txBody>
                <a:bodyPr wrap="none" lIns="0" tIns="0" rIns="0" bIns="0">
                  <a:spAutoFit/>
                </a:bodyPr>
                <a:lstStyle/>
                <a:p>
                  <a:endParaRPr lang="en-US"/>
                </a:p>
              </p:txBody>
            </p:sp>
            <p:sp>
              <p:nvSpPr>
                <p:cNvPr id="466" name="Rectangle 7405"/>
                <p:cNvSpPr>
                  <a:spLocks noChangeArrowheads="1"/>
                </p:cNvSpPr>
                <p:nvPr/>
              </p:nvSpPr>
              <p:spPr bwMode="auto">
                <a:xfrm>
                  <a:off x="3984" y="3898"/>
                  <a:ext cx="0" cy="190"/>
                </a:xfrm>
                <a:prstGeom prst="rect">
                  <a:avLst/>
                </a:prstGeom>
                <a:noFill/>
                <a:ln w="9525">
                  <a:noFill/>
                  <a:miter lim="800000"/>
                  <a:headEnd/>
                  <a:tailEnd/>
                </a:ln>
              </p:spPr>
              <p:txBody>
                <a:bodyPr wrap="none" lIns="0" tIns="0" rIns="0" bIns="0">
                  <a:spAutoFit/>
                </a:bodyPr>
                <a:lstStyle/>
                <a:p>
                  <a:endParaRPr lang="en-US"/>
                </a:p>
              </p:txBody>
            </p:sp>
            <p:sp>
              <p:nvSpPr>
                <p:cNvPr id="467" name="Rectangle 7406"/>
                <p:cNvSpPr>
                  <a:spLocks noChangeArrowheads="1"/>
                </p:cNvSpPr>
                <p:nvPr/>
              </p:nvSpPr>
              <p:spPr bwMode="auto">
                <a:xfrm>
                  <a:off x="4262" y="3898"/>
                  <a:ext cx="0" cy="190"/>
                </a:xfrm>
                <a:prstGeom prst="rect">
                  <a:avLst/>
                </a:prstGeom>
                <a:noFill/>
                <a:ln w="9525">
                  <a:noFill/>
                  <a:miter lim="800000"/>
                  <a:headEnd/>
                  <a:tailEnd/>
                </a:ln>
              </p:spPr>
              <p:txBody>
                <a:bodyPr wrap="none" lIns="0" tIns="0" rIns="0" bIns="0">
                  <a:spAutoFit/>
                </a:bodyPr>
                <a:lstStyle/>
                <a:p>
                  <a:endParaRPr lang="en-US"/>
                </a:p>
              </p:txBody>
            </p:sp>
          </p:grpSp>
        </p:grpSp>
        <p:sp>
          <p:nvSpPr>
            <p:cNvPr id="7398" name="Oval 7397"/>
            <p:cNvSpPr/>
            <p:nvPr/>
          </p:nvSpPr>
          <p:spPr bwMode="auto">
            <a:xfrm>
              <a:off x="3016611" y="2795323"/>
              <a:ext cx="288035" cy="518463"/>
            </a:xfrm>
            <a:prstGeom prst="ellipse">
              <a:avLst/>
            </a:prstGeom>
            <a:noFill/>
            <a:ln w="19050" cap="flat" cmpd="sng" algn="ctr">
              <a:solidFill>
                <a:srgbClr val="FF0000"/>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US" sz="1600" b="0" i="0" u="none" strike="noStrike" cap="none" normalizeH="0" baseline="0" smtClean="0">
                <a:ln>
                  <a:noFill/>
                </a:ln>
                <a:solidFill>
                  <a:schemeClr val="tx1"/>
                </a:solidFill>
                <a:effectLst/>
                <a:latin typeface="Verdana" pitchFamily="34" charset="0"/>
              </a:endParaRPr>
            </a:p>
          </p:txBody>
        </p:sp>
        <p:sp>
          <p:nvSpPr>
            <p:cNvPr id="7399" name="Oval 7398"/>
            <p:cNvSpPr/>
            <p:nvPr/>
          </p:nvSpPr>
          <p:spPr bwMode="auto">
            <a:xfrm>
              <a:off x="1000366" y="4120284"/>
              <a:ext cx="172821" cy="1036926"/>
            </a:xfrm>
            <a:prstGeom prst="ellipse">
              <a:avLst/>
            </a:prstGeom>
            <a:noFill/>
            <a:ln w="19050" cap="flat" cmpd="sng" algn="ctr">
              <a:solidFill>
                <a:srgbClr val="FF0000"/>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US" sz="1600" b="0" i="0" u="none" strike="noStrike" cap="none" normalizeH="0" baseline="0" smtClean="0">
                <a:ln>
                  <a:noFill/>
                </a:ln>
                <a:solidFill>
                  <a:schemeClr val="tx1"/>
                </a:solidFill>
                <a:effectLst/>
                <a:latin typeface="Verdana" pitchFamily="34" charset="0"/>
              </a:endParaRPr>
            </a:p>
          </p:txBody>
        </p:sp>
        <p:sp>
          <p:nvSpPr>
            <p:cNvPr id="7400" name="Oval 7399"/>
            <p:cNvSpPr/>
            <p:nvPr/>
          </p:nvSpPr>
          <p:spPr bwMode="auto">
            <a:xfrm>
              <a:off x="6300210" y="2622502"/>
              <a:ext cx="403249" cy="460856"/>
            </a:xfrm>
            <a:prstGeom prst="ellipse">
              <a:avLst/>
            </a:prstGeom>
            <a:noFill/>
            <a:ln w="19050" cap="flat" cmpd="sng" algn="ctr">
              <a:solidFill>
                <a:srgbClr val="FF0000"/>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US" sz="1600" b="0" i="0" u="none" strike="noStrike" cap="none" normalizeH="0" baseline="0" smtClean="0">
                <a:ln>
                  <a:noFill/>
                </a:ln>
                <a:solidFill>
                  <a:schemeClr val="tx1"/>
                </a:solidFill>
                <a:effectLst/>
                <a:latin typeface="Verdana" pitchFamily="34" charset="0"/>
              </a:endParaRPr>
            </a:p>
          </p:txBody>
        </p:sp>
        <p:sp>
          <p:nvSpPr>
            <p:cNvPr id="7401" name="Oval 7400"/>
            <p:cNvSpPr/>
            <p:nvPr/>
          </p:nvSpPr>
          <p:spPr bwMode="auto">
            <a:xfrm>
              <a:off x="4226358" y="3544214"/>
              <a:ext cx="172821" cy="1304540"/>
            </a:xfrm>
            <a:prstGeom prst="ellipse">
              <a:avLst/>
            </a:prstGeom>
            <a:noFill/>
            <a:ln w="19050" cap="flat" cmpd="sng" algn="ctr">
              <a:solidFill>
                <a:srgbClr val="FF0000"/>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US" sz="1600" b="0" i="0" u="none" strike="noStrike" cap="none" normalizeH="0" baseline="0" smtClean="0">
                <a:ln>
                  <a:noFill/>
                </a:ln>
                <a:solidFill>
                  <a:schemeClr val="tx1"/>
                </a:solidFill>
                <a:effectLst/>
                <a:latin typeface="Verdana" pitchFamily="34" charset="0"/>
              </a:endParaRPr>
            </a:p>
          </p:txBody>
        </p:sp>
      </p:grpSp>
    </p:spTree>
  </p:cSld>
  <p:clrMapOvr>
    <a:masterClrMapping/>
  </p:clrMapOvr>
  <p:transition/>
  <p:timing>
    <p:tnLst>
      <p:par>
        <p:cTn id="1" dur="indefinite" restart="never" nodeType="tmRoot"/>
      </p:par>
    </p:tnLst>
  </p:timing>
</p:sld>
</file>

<file path=ppt/slides/slide97.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5" name="Content Placeholder 4"/>
          <p:cNvSpPr>
            <a:spLocks noGrp="1"/>
          </p:cNvSpPr>
          <p:nvPr>
            <p:ph sz="half" idx="12"/>
          </p:nvPr>
        </p:nvSpPr>
        <p:spPr>
          <a:xfrm>
            <a:off x="193868" y="5330031"/>
            <a:ext cx="8686800" cy="1324960"/>
          </a:xfrm>
          <a:solidFill>
            <a:srgbClr val="FFFFCC"/>
          </a:solidFill>
          <a:ln>
            <a:solidFill>
              <a:schemeClr val="tx1"/>
            </a:solidFill>
          </a:ln>
        </p:spPr>
        <p:txBody>
          <a:bodyPr/>
          <a:lstStyle/>
          <a:p>
            <a:r>
              <a:rPr lang="en-US" dirty="0" smtClean="0"/>
              <a:t>Basic compounds are retained more at high pH, Peaks 1 and 4.</a:t>
            </a:r>
          </a:p>
          <a:p>
            <a:r>
              <a:rPr lang="en-US" dirty="0" smtClean="0"/>
              <a:t>Acidic compounds are retained more at acid pH, Peak 3.</a:t>
            </a:r>
          </a:p>
          <a:p>
            <a:r>
              <a:rPr lang="en-US" dirty="0" smtClean="0"/>
              <a:t>Non-ionic compounds do not move with changes in pH, Peak 2.</a:t>
            </a:r>
            <a:endParaRPr lang="en-US" dirty="0"/>
          </a:p>
        </p:txBody>
      </p:sp>
      <p:sp>
        <p:nvSpPr>
          <p:cNvPr id="2" name="Title 1"/>
          <p:cNvSpPr>
            <a:spLocks noGrp="1"/>
          </p:cNvSpPr>
          <p:nvPr>
            <p:ph type="title"/>
          </p:nvPr>
        </p:nvSpPr>
        <p:spPr/>
        <p:txBody>
          <a:bodyPr/>
          <a:lstStyle/>
          <a:p>
            <a:r>
              <a:rPr lang="en-US" dirty="0" smtClean="0"/>
              <a:t>Selectivity Differences: Mobile Phase pH </a:t>
            </a:r>
            <a:endParaRPr lang="en-US" dirty="0"/>
          </a:p>
        </p:txBody>
      </p:sp>
      <p:pic>
        <p:nvPicPr>
          <p:cNvPr id="4" name="Picture 3"/>
          <p:cNvPicPr>
            <a:picLocks noChangeAspect="1" noChangeArrowheads="1"/>
          </p:cNvPicPr>
          <p:nvPr/>
        </p:nvPicPr>
        <p:blipFill>
          <a:blip r:embed="rId3" cstate="print"/>
          <a:srcRect/>
          <a:stretch>
            <a:fillRect/>
          </a:stretch>
        </p:blipFill>
        <p:spPr bwMode="auto">
          <a:xfrm>
            <a:off x="136261" y="836685"/>
            <a:ext cx="4786312" cy="4454525"/>
          </a:xfrm>
          <a:prstGeom prst="rect">
            <a:avLst/>
          </a:prstGeom>
          <a:noFill/>
          <a:ln w="25400">
            <a:noFill/>
            <a:miter lim="800000"/>
            <a:headEnd/>
            <a:tailEnd/>
          </a:ln>
          <a:effectLst/>
        </p:spPr>
      </p:pic>
      <p:grpSp>
        <p:nvGrpSpPr>
          <p:cNvPr id="3" name="Group 10"/>
          <p:cNvGrpSpPr/>
          <p:nvPr/>
        </p:nvGrpSpPr>
        <p:grpSpPr>
          <a:xfrm>
            <a:off x="4917642" y="779078"/>
            <a:ext cx="4032490" cy="4398125"/>
            <a:chOff x="4917642" y="779078"/>
            <a:chExt cx="4032490" cy="4398125"/>
          </a:xfrm>
        </p:grpSpPr>
        <p:pic>
          <p:nvPicPr>
            <p:cNvPr id="146436" name="Picture 4"/>
            <p:cNvPicPr>
              <a:picLocks noChangeAspect="1" noChangeArrowheads="1"/>
            </p:cNvPicPr>
            <p:nvPr/>
          </p:nvPicPr>
          <p:blipFill>
            <a:blip r:embed="rId4" cstate="print"/>
            <a:srcRect/>
            <a:stretch>
              <a:fillRect/>
            </a:stretch>
          </p:blipFill>
          <p:spPr bwMode="auto">
            <a:xfrm>
              <a:off x="4917642" y="779078"/>
              <a:ext cx="3914775" cy="2924175"/>
            </a:xfrm>
            <a:prstGeom prst="rect">
              <a:avLst/>
            </a:prstGeom>
            <a:noFill/>
            <a:ln w="9525">
              <a:noFill/>
              <a:miter lim="800000"/>
              <a:headEnd/>
              <a:tailEnd/>
            </a:ln>
          </p:spPr>
        </p:pic>
        <p:pic>
          <p:nvPicPr>
            <p:cNvPr id="146437" name="Picture 5"/>
            <p:cNvPicPr>
              <a:picLocks noChangeAspect="1" noChangeArrowheads="1"/>
            </p:cNvPicPr>
            <p:nvPr/>
          </p:nvPicPr>
          <p:blipFill>
            <a:blip r:embed="rId5" cstate="print"/>
            <a:srcRect/>
            <a:stretch>
              <a:fillRect/>
            </a:stretch>
          </p:blipFill>
          <p:spPr bwMode="auto">
            <a:xfrm>
              <a:off x="5608926" y="3717035"/>
              <a:ext cx="1785817" cy="1460168"/>
            </a:xfrm>
            <a:prstGeom prst="rect">
              <a:avLst/>
            </a:prstGeom>
            <a:noFill/>
            <a:ln w="9525">
              <a:noFill/>
              <a:miter lim="800000"/>
              <a:headEnd/>
              <a:tailEnd/>
            </a:ln>
          </p:spPr>
        </p:pic>
        <p:sp>
          <p:nvSpPr>
            <p:cNvPr id="10" name="Rectangle 9"/>
            <p:cNvSpPr/>
            <p:nvPr/>
          </p:nvSpPr>
          <p:spPr bwMode="white">
            <a:xfrm>
              <a:off x="8143634" y="2737716"/>
              <a:ext cx="806498" cy="1036926"/>
            </a:xfrm>
            <a:prstGeom prst="rect">
              <a:avLst/>
            </a:prstGeom>
            <a:solidFill>
              <a:schemeClr val="bg1"/>
            </a:solidFill>
            <a:ln w="12700" cap="flat" cmpd="sng" algn="ctr">
              <a:solidFill>
                <a:schemeClr val="bg1"/>
              </a:solidFill>
              <a:prstDash val="solid"/>
              <a:round/>
              <a:headEnd type="none" w="med" len="med"/>
              <a:tailEnd type="none" w="med" len="med"/>
            </a:ln>
            <a:effectLst/>
          </p:spPr>
          <p:txBody>
            <a:bodyPr rtlCol="0" anchor="ctr"/>
            <a:lstStyle/>
            <a:p>
              <a:pPr algn="ctr"/>
              <a:endParaRPr lang="en-US"/>
            </a:p>
          </p:txBody>
        </p:sp>
      </p:grpSp>
    </p:spTree>
  </p:cSld>
  <p:clrMapOvr>
    <a:masterClrMapping/>
  </p:clrMapOvr>
  <p:transition/>
  <p:timing>
    <p:tnLst>
      <p:par>
        <p:cTn id="1" dur="indefinite" restart="never" nodeType="tmRoot"/>
      </p:par>
    </p:tnLst>
  </p:timing>
</p:sld>
</file>

<file path=ppt/slides/slide98.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5" name="Content Placeholder 4"/>
          <p:cNvSpPr>
            <a:spLocks noGrp="1"/>
          </p:cNvSpPr>
          <p:nvPr>
            <p:ph sz="half" idx="12"/>
          </p:nvPr>
        </p:nvSpPr>
        <p:spPr>
          <a:xfrm>
            <a:off x="412376" y="5906101"/>
            <a:ext cx="8468292" cy="748890"/>
          </a:xfrm>
          <a:solidFill>
            <a:srgbClr val="FFFFCC"/>
          </a:solidFill>
          <a:ln>
            <a:solidFill>
              <a:schemeClr val="tx1"/>
            </a:solidFill>
          </a:ln>
        </p:spPr>
        <p:txBody>
          <a:bodyPr/>
          <a:lstStyle/>
          <a:p>
            <a:pPr>
              <a:buNone/>
            </a:pPr>
            <a:r>
              <a:rPr lang="en-US" dirty="0" smtClean="0"/>
              <a:t>The primary effect of increasing column temperature is to decrease the </a:t>
            </a:r>
          </a:p>
          <a:p>
            <a:pPr>
              <a:buNone/>
            </a:pPr>
            <a:r>
              <a:rPr lang="en-US" dirty="0" smtClean="0"/>
              <a:t>retention time.  </a:t>
            </a:r>
            <a:endParaRPr lang="en-US" dirty="0"/>
          </a:p>
        </p:txBody>
      </p:sp>
      <p:sp>
        <p:nvSpPr>
          <p:cNvPr id="2" name="Title 1"/>
          <p:cNvSpPr>
            <a:spLocks noGrp="1"/>
          </p:cNvSpPr>
          <p:nvPr>
            <p:ph type="title"/>
          </p:nvPr>
        </p:nvSpPr>
        <p:spPr/>
        <p:txBody>
          <a:bodyPr/>
          <a:lstStyle/>
          <a:p>
            <a:r>
              <a:rPr lang="en-US" dirty="0" smtClean="0"/>
              <a:t>Selectivity Differences:  Column Temperature</a:t>
            </a:r>
            <a:endParaRPr lang="en-US" dirty="0"/>
          </a:p>
        </p:txBody>
      </p:sp>
      <p:grpSp>
        <p:nvGrpSpPr>
          <p:cNvPr id="3" name="Group 3"/>
          <p:cNvGrpSpPr>
            <a:grpSpLocks/>
          </p:cNvGrpSpPr>
          <p:nvPr/>
        </p:nvGrpSpPr>
        <p:grpSpPr bwMode="auto">
          <a:xfrm>
            <a:off x="481904" y="951900"/>
            <a:ext cx="7949766" cy="4723774"/>
            <a:chOff x="198" y="829"/>
            <a:chExt cx="5347" cy="3238"/>
          </a:xfrm>
        </p:grpSpPr>
        <p:pic>
          <p:nvPicPr>
            <p:cNvPr id="6" name="Picture 4"/>
            <p:cNvPicPr>
              <a:picLocks noChangeAspect="1" noChangeArrowheads="1"/>
            </p:cNvPicPr>
            <p:nvPr/>
          </p:nvPicPr>
          <p:blipFill>
            <a:blip r:embed="rId3" cstate="print"/>
            <a:srcRect/>
            <a:stretch>
              <a:fillRect/>
            </a:stretch>
          </p:blipFill>
          <p:spPr bwMode="auto">
            <a:xfrm>
              <a:off x="198" y="829"/>
              <a:ext cx="5347" cy="3238"/>
            </a:xfrm>
            <a:prstGeom prst="rect">
              <a:avLst/>
            </a:prstGeom>
            <a:noFill/>
            <a:ln w="25400" algn="ctr">
              <a:noFill/>
              <a:miter lim="800000"/>
              <a:headEnd/>
              <a:tailEnd/>
            </a:ln>
            <a:effectLst/>
          </p:spPr>
        </p:pic>
        <p:sp>
          <p:nvSpPr>
            <p:cNvPr id="7" name="Text Box 5"/>
            <p:cNvSpPr txBox="1">
              <a:spLocks noChangeArrowheads="1"/>
            </p:cNvSpPr>
            <p:nvPr/>
          </p:nvSpPr>
          <p:spPr bwMode="auto">
            <a:xfrm>
              <a:off x="833" y="1065"/>
              <a:ext cx="511" cy="212"/>
            </a:xfrm>
            <a:prstGeom prst="rect">
              <a:avLst/>
            </a:prstGeom>
            <a:noFill/>
            <a:ln w="25400" algn="ctr">
              <a:noFill/>
              <a:miter lim="800000"/>
              <a:headEnd/>
              <a:tailEnd/>
            </a:ln>
            <a:effectLst/>
          </p:spPr>
          <p:txBody>
            <a:bodyPr wrap="none">
              <a:spAutoFit/>
            </a:bodyPr>
            <a:lstStyle/>
            <a:p>
              <a:r>
                <a:rPr lang="en-US" b="1"/>
                <a:t>30°C</a:t>
              </a:r>
              <a:r>
                <a:rPr lang="en-US"/>
                <a:t> </a:t>
              </a:r>
            </a:p>
          </p:txBody>
        </p:sp>
        <p:sp>
          <p:nvSpPr>
            <p:cNvPr id="8" name="Text Box 6"/>
            <p:cNvSpPr txBox="1">
              <a:spLocks noChangeArrowheads="1"/>
            </p:cNvSpPr>
            <p:nvPr/>
          </p:nvSpPr>
          <p:spPr bwMode="auto">
            <a:xfrm>
              <a:off x="833" y="3497"/>
              <a:ext cx="511" cy="212"/>
            </a:xfrm>
            <a:prstGeom prst="rect">
              <a:avLst/>
            </a:prstGeom>
            <a:noFill/>
            <a:ln w="25400" algn="ctr">
              <a:noFill/>
              <a:miter lim="800000"/>
              <a:headEnd/>
              <a:tailEnd/>
            </a:ln>
            <a:effectLst/>
          </p:spPr>
          <p:txBody>
            <a:bodyPr wrap="none">
              <a:spAutoFit/>
            </a:bodyPr>
            <a:lstStyle/>
            <a:p>
              <a:r>
                <a:rPr lang="en-US" b="1"/>
                <a:t>60°C</a:t>
              </a:r>
              <a:r>
                <a:rPr lang="en-US"/>
                <a:t> </a:t>
              </a:r>
            </a:p>
          </p:txBody>
        </p:sp>
        <p:sp>
          <p:nvSpPr>
            <p:cNvPr id="9" name="Text Box 7"/>
            <p:cNvSpPr txBox="1">
              <a:spLocks noChangeArrowheads="1"/>
            </p:cNvSpPr>
            <p:nvPr/>
          </p:nvSpPr>
          <p:spPr bwMode="auto">
            <a:xfrm>
              <a:off x="833" y="2707"/>
              <a:ext cx="511" cy="212"/>
            </a:xfrm>
            <a:prstGeom prst="rect">
              <a:avLst/>
            </a:prstGeom>
            <a:noFill/>
            <a:ln w="25400" algn="ctr">
              <a:noFill/>
              <a:miter lim="800000"/>
              <a:headEnd/>
              <a:tailEnd/>
            </a:ln>
            <a:effectLst/>
          </p:spPr>
          <p:txBody>
            <a:bodyPr wrap="none">
              <a:spAutoFit/>
            </a:bodyPr>
            <a:lstStyle/>
            <a:p>
              <a:r>
                <a:rPr lang="en-US" b="1"/>
                <a:t>50°C</a:t>
              </a:r>
              <a:r>
                <a:rPr lang="en-US"/>
                <a:t> </a:t>
              </a:r>
            </a:p>
          </p:txBody>
        </p:sp>
        <p:sp>
          <p:nvSpPr>
            <p:cNvPr id="10" name="Text Box 8"/>
            <p:cNvSpPr txBox="1">
              <a:spLocks noChangeArrowheads="1"/>
            </p:cNvSpPr>
            <p:nvPr/>
          </p:nvSpPr>
          <p:spPr bwMode="auto">
            <a:xfrm>
              <a:off x="833" y="1859"/>
              <a:ext cx="511" cy="212"/>
            </a:xfrm>
            <a:prstGeom prst="rect">
              <a:avLst/>
            </a:prstGeom>
            <a:noFill/>
            <a:ln w="25400" algn="ctr">
              <a:noFill/>
              <a:miter lim="800000"/>
              <a:headEnd/>
              <a:tailEnd/>
            </a:ln>
            <a:effectLst/>
          </p:spPr>
          <p:txBody>
            <a:bodyPr wrap="none">
              <a:spAutoFit/>
            </a:bodyPr>
            <a:lstStyle/>
            <a:p>
              <a:r>
                <a:rPr lang="en-US" b="1"/>
                <a:t>40°C</a:t>
              </a:r>
              <a:r>
                <a:rPr lang="en-US"/>
                <a:t> </a:t>
              </a:r>
            </a:p>
          </p:txBody>
        </p:sp>
        <p:sp>
          <p:nvSpPr>
            <p:cNvPr id="11" name="Line 9"/>
            <p:cNvSpPr>
              <a:spLocks noChangeShapeType="1"/>
            </p:cNvSpPr>
            <p:nvPr/>
          </p:nvSpPr>
          <p:spPr bwMode="auto">
            <a:xfrm flipV="1">
              <a:off x="1307" y="981"/>
              <a:ext cx="171" cy="2592"/>
            </a:xfrm>
            <a:prstGeom prst="line">
              <a:avLst/>
            </a:prstGeom>
            <a:noFill/>
            <a:ln w="9525">
              <a:solidFill>
                <a:schemeClr val="bg2"/>
              </a:solidFill>
              <a:round/>
              <a:headEnd/>
              <a:tailEnd/>
            </a:ln>
            <a:effectLst/>
          </p:spPr>
          <p:txBody>
            <a:bodyPr/>
            <a:lstStyle/>
            <a:p>
              <a:endParaRPr lang="en-US"/>
            </a:p>
          </p:txBody>
        </p:sp>
        <p:sp>
          <p:nvSpPr>
            <p:cNvPr id="12" name="Line 10"/>
            <p:cNvSpPr>
              <a:spLocks noChangeShapeType="1"/>
            </p:cNvSpPr>
            <p:nvPr/>
          </p:nvSpPr>
          <p:spPr bwMode="auto">
            <a:xfrm flipV="1">
              <a:off x="2719" y="1023"/>
              <a:ext cx="396" cy="2645"/>
            </a:xfrm>
            <a:prstGeom prst="line">
              <a:avLst/>
            </a:prstGeom>
            <a:noFill/>
            <a:ln w="9525">
              <a:solidFill>
                <a:schemeClr val="bg2"/>
              </a:solidFill>
              <a:round/>
              <a:headEnd/>
              <a:tailEnd/>
            </a:ln>
            <a:effectLst/>
          </p:spPr>
          <p:txBody>
            <a:bodyPr/>
            <a:lstStyle/>
            <a:p>
              <a:endParaRPr lang="en-US"/>
            </a:p>
          </p:txBody>
        </p:sp>
        <p:sp>
          <p:nvSpPr>
            <p:cNvPr id="13" name="Line 11"/>
            <p:cNvSpPr>
              <a:spLocks noChangeShapeType="1"/>
            </p:cNvSpPr>
            <p:nvPr/>
          </p:nvSpPr>
          <p:spPr bwMode="auto">
            <a:xfrm flipV="1">
              <a:off x="4408" y="883"/>
              <a:ext cx="396" cy="2645"/>
            </a:xfrm>
            <a:prstGeom prst="line">
              <a:avLst/>
            </a:prstGeom>
            <a:noFill/>
            <a:ln w="9525">
              <a:solidFill>
                <a:schemeClr val="bg2"/>
              </a:solidFill>
              <a:round/>
              <a:headEnd/>
              <a:tailEnd/>
            </a:ln>
            <a:effectLst/>
          </p:spPr>
          <p:txBody>
            <a:bodyPr/>
            <a:lstStyle/>
            <a:p>
              <a:endParaRPr lang="en-US"/>
            </a:p>
          </p:txBody>
        </p:sp>
      </p:grpSp>
    </p:spTree>
  </p:cSld>
  <p:clrMapOvr>
    <a:masterClrMapping/>
  </p:clrMapOvr>
  <p:transition/>
  <p:timing>
    <p:tnLst>
      <p:par>
        <p:cTn id="1" dur="indefinite" restart="never" nodeType="tmRoot"/>
      </p:par>
    </p:tnLst>
  </p:timing>
</p:sld>
</file>

<file path=ppt/slides/slide99.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5" name="Content Placeholder 4"/>
          <p:cNvSpPr>
            <a:spLocks noGrp="1"/>
          </p:cNvSpPr>
          <p:nvPr>
            <p:ph sz="half" idx="12"/>
          </p:nvPr>
        </p:nvSpPr>
        <p:spPr>
          <a:xfrm>
            <a:off x="366689" y="5214817"/>
            <a:ext cx="8375005" cy="748890"/>
          </a:xfrm>
          <a:solidFill>
            <a:srgbClr val="FFFFCC"/>
          </a:solidFill>
          <a:ln>
            <a:solidFill>
              <a:schemeClr val="tx1"/>
            </a:solidFill>
          </a:ln>
        </p:spPr>
        <p:txBody>
          <a:bodyPr/>
          <a:lstStyle/>
          <a:p>
            <a:pPr>
              <a:buNone/>
            </a:pPr>
            <a:r>
              <a:rPr lang="en-US" dirty="0" smtClean="0"/>
              <a:t>Small changes in temperature can alter the selectivity for some </a:t>
            </a:r>
          </a:p>
          <a:p>
            <a:pPr>
              <a:buNone/>
            </a:pPr>
            <a:r>
              <a:rPr lang="en-US" dirty="0" smtClean="0"/>
              <a:t>compounds.</a:t>
            </a:r>
            <a:endParaRPr lang="en-US" dirty="0"/>
          </a:p>
        </p:txBody>
      </p:sp>
      <p:sp>
        <p:nvSpPr>
          <p:cNvPr id="2" name="Title 1"/>
          <p:cNvSpPr>
            <a:spLocks noGrp="1"/>
          </p:cNvSpPr>
          <p:nvPr>
            <p:ph type="title"/>
          </p:nvPr>
        </p:nvSpPr>
        <p:spPr/>
        <p:txBody>
          <a:bodyPr/>
          <a:lstStyle/>
          <a:p>
            <a:r>
              <a:rPr lang="en-US" dirty="0" smtClean="0"/>
              <a:t>Selectivity Differences:  Column Temperature</a:t>
            </a:r>
            <a:endParaRPr lang="en-US" dirty="0"/>
          </a:p>
        </p:txBody>
      </p:sp>
      <p:sp>
        <p:nvSpPr>
          <p:cNvPr id="15" name="Text Box 4"/>
          <p:cNvSpPr txBox="1">
            <a:spLocks noChangeArrowheads="1"/>
          </p:cNvSpPr>
          <p:nvPr/>
        </p:nvSpPr>
        <p:spPr bwMode="auto">
          <a:xfrm>
            <a:off x="6703459" y="1182327"/>
            <a:ext cx="1785817" cy="584775"/>
          </a:xfrm>
          <a:prstGeom prst="rect">
            <a:avLst/>
          </a:prstGeom>
          <a:noFill/>
          <a:ln w="9525" algn="ctr">
            <a:noFill/>
            <a:miter lim="800000"/>
            <a:headEnd/>
            <a:tailEnd/>
          </a:ln>
          <a:effectLst/>
        </p:spPr>
        <p:txBody>
          <a:bodyPr wrap="square">
            <a:spAutoFit/>
          </a:bodyPr>
          <a:lstStyle/>
          <a:p>
            <a:r>
              <a:rPr lang="en-US" dirty="0"/>
              <a:t>Polyaromatic hydrocarbons</a:t>
            </a:r>
          </a:p>
        </p:txBody>
      </p:sp>
      <p:sp>
        <p:nvSpPr>
          <p:cNvPr id="7" name="Rectangle 6"/>
          <p:cNvSpPr/>
          <p:nvPr/>
        </p:nvSpPr>
        <p:spPr>
          <a:xfrm>
            <a:off x="193868" y="6078113"/>
            <a:ext cx="8698656" cy="461665"/>
          </a:xfrm>
          <a:prstGeom prst="rect">
            <a:avLst/>
          </a:prstGeom>
        </p:spPr>
        <p:txBody>
          <a:bodyPr wrap="square">
            <a:spAutoFit/>
          </a:bodyPr>
          <a:lstStyle/>
          <a:p>
            <a:pPr>
              <a:buNone/>
            </a:pPr>
            <a:r>
              <a:rPr lang="en-US" sz="1200" dirty="0" smtClean="0"/>
              <a:t>Snyder, L.D., Kirkland, J.J., </a:t>
            </a:r>
            <a:r>
              <a:rPr lang="en-US" sz="1200" dirty="0" err="1" smtClean="0"/>
              <a:t>Glajch</a:t>
            </a:r>
            <a:r>
              <a:rPr lang="en-US" sz="1200" dirty="0" smtClean="0"/>
              <a:t>, J.L., “Practical HPLC Method Development”, 2</a:t>
            </a:r>
            <a:r>
              <a:rPr lang="en-US" sz="1200" baseline="30000" dirty="0" smtClean="0"/>
              <a:t>nd</a:t>
            </a:r>
            <a:r>
              <a:rPr lang="en-US" sz="1200" dirty="0" smtClean="0"/>
              <a:t> ed.,  John Wiley &amp; Sons, Inc.,1997</a:t>
            </a:r>
            <a:endParaRPr lang="en-US" sz="1200" dirty="0"/>
          </a:p>
        </p:txBody>
      </p:sp>
      <p:grpSp>
        <p:nvGrpSpPr>
          <p:cNvPr id="23" name="Group 22"/>
          <p:cNvGrpSpPr/>
          <p:nvPr/>
        </p:nvGrpSpPr>
        <p:grpSpPr>
          <a:xfrm>
            <a:off x="1230794" y="663864"/>
            <a:ext cx="5351354" cy="4320524"/>
            <a:chOff x="1230794" y="663864"/>
            <a:chExt cx="5351354" cy="4320524"/>
          </a:xfrm>
        </p:grpSpPr>
        <p:pic>
          <p:nvPicPr>
            <p:cNvPr id="14" name="Picture 3"/>
            <p:cNvPicPr>
              <a:picLocks noChangeAspect="1" noChangeArrowheads="1"/>
            </p:cNvPicPr>
            <p:nvPr/>
          </p:nvPicPr>
          <p:blipFill>
            <a:blip r:embed="rId3" cstate="print"/>
            <a:srcRect/>
            <a:stretch>
              <a:fillRect/>
            </a:stretch>
          </p:blipFill>
          <p:spPr bwMode="auto">
            <a:xfrm>
              <a:off x="1230794" y="663864"/>
              <a:ext cx="5351354" cy="4320524"/>
            </a:xfrm>
            <a:prstGeom prst="rect">
              <a:avLst/>
            </a:prstGeom>
            <a:noFill/>
            <a:ln w="9525" algn="ctr">
              <a:noFill/>
              <a:miter lim="800000"/>
              <a:headEnd/>
              <a:tailEnd/>
            </a:ln>
            <a:effectLst/>
          </p:spPr>
        </p:pic>
        <p:cxnSp>
          <p:nvCxnSpPr>
            <p:cNvPr id="13" name="Straight Arrow Connector 12"/>
            <p:cNvCxnSpPr/>
            <p:nvPr/>
          </p:nvCxnSpPr>
          <p:spPr bwMode="auto">
            <a:xfrm>
              <a:off x="4053537" y="1067113"/>
              <a:ext cx="345642" cy="288035"/>
            </a:xfrm>
            <a:prstGeom prst="straightConnector1">
              <a:avLst/>
            </a:prstGeom>
            <a:solidFill>
              <a:srgbClr val="3374D4"/>
            </a:solidFill>
            <a:ln w="28575" cap="flat" cmpd="sng" algn="ctr">
              <a:solidFill>
                <a:srgbClr val="FF0000"/>
              </a:solidFill>
              <a:prstDash val="solid"/>
              <a:round/>
              <a:headEnd type="none" w="med" len="med"/>
              <a:tailEnd type="arrow"/>
            </a:ln>
            <a:effectLst/>
          </p:spPr>
        </p:cxnSp>
        <p:cxnSp>
          <p:nvCxnSpPr>
            <p:cNvPr id="18" name="Straight Arrow Connector 17"/>
            <p:cNvCxnSpPr/>
            <p:nvPr/>
          </p:nvCxnSpPr>
          <p:spPr bwMode="auto">
            <a:xfrm>
              <a:off x="3880716" y="2449681"/>
              <a:ext cx="288035" cy="345642"/>
            </a:xfrm>
            <a:prstGeom prst="straightConnector1">
              <a:avLst/>
            </a:prstGeom>
            <a:solidFill>
              <a:srgbClr val="3374D4"/>
            </a:solidFill>
            <a:ln w="28575" cap="flat" cmpd="sng" algn="ctr">
              <a:solidFill>
                <a:srgbClr val="FF0000"/>
              </a:solidFill>
              <a:prstDash val="solid"/>
              <a:round/>
              <a:headEnd type="none" w="med" len="med"/>
              <a:tailEnd type="arrow"/>
            </a:ln>
            <a:effectLst/>
          </p:spPr>
        </p:cxnSp>
        <p:cxnSp>
          <p:nvCxnSpPr>
            <p:cNvPr id="19" name="Straight Arrow Connector 18"/>
            <p:cNvCxnSpPr/>
            <p:nvPr/>
          </p:nvCxnSpPr>
          <p:spPr bwMode="auto">
            <a:xfrm>
              <a:off x="3650288" y="3889856"/>
              <a:ext cx="345642" cy="345642"/>
            </a:xfrm>
            <a:prstGeom prst="straightConnector1">
              <a:avLst/>
            </a:prstGeom>
            <a:solidFill>
              <a:srgbClr val="3374D4"/>
            </a:solidFill>
            <a:ln w="28575" cap="flat" cmpd="sng" algn="ctr">
              <a:solidFill>
                <a:srgbClr val="FF0000"/>
              </a:solidFill>
              <a:prstDash val="solid"/>
              <a:round/>
              <a:headEnd type="none" w="med" len="med"/>
              <a:tailEnd type="arrow"/>
            </a:ln>
            <a:effectLst/>
          </p:spPr>
        </p:cxnSp>
      </p:grpSp>
    </p:spTree>
  </p:cSld>
  <p:clrMapOvr>
    <a:masterClrMapping/>
  </p:clrMapOvr>
  <p:transition/>
  <p:timing>
    <p:tnLst>
      <p:par>
        <p:cTn id="1" dur="indefinite" restart="never" nodeType="tmRoot"/>
      </p:par>
    </p:tnLst>
  </p:timing>
</p:sld>
</file>

<file path=ppt/slides/slide100.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Content Placeholder 2"/>
          <p:cNvSpPr>
            <a:spLocks noGrp="1"/>
          </p:cNvSpPr>
          <p:nvPr>
            <p:ph idx="1"/>
          </p:nvPr>
        </p:nvSpPr>
        <p:spPr/>
        <p:txBody>
          <a:bodyPr/>
          <a:lstStyle/>
          <a:p>
            <a:r>
              <a:rPr lang="en-US" dirty="0" smtClean="0"/>
              <a:t>Different size columns provide options for the separation.</a:t>
            </a:r>
          </a:p>
          <a:p>
            <a:r>
              <a:rPr lang="en-US" dirty="0" smtClean="0"/>
              <a:t>Column dimensions are:</a:t>
            </a:r>
          </a:p>
          <a:p>
            <a:pPr lvl="1"/>
            <a:r>
              <a:rPr lang="en-US" dirty="0" smtClean="0"/>
              <a:t>Length in cm or mm</a:t>
            </a:r>
          </a:p>
          <a:p>
            <a:pPr lvl="1"/>
            <a:r>
              <a:rPr lang="en-US" dirty="0" smtClean="0"/>
              <a:t>Internal diameter in mm or µm</a:t>
            </a:r>
            <a:endParaRPr lang="en-US" dirty="0"/>
          </a:p>
        </p:txBody>
      </p:sp>
      <p:sp>
        <p:nvSpPr>
          <p:cNvPr id="2" name="Title 1"/>
          <p:cNvSpPr>
            <a:spLocks noGrp="1"/>
          </p:cNvSpPr>
          <p:nvPr>
            <p:ph type="title"/>
          </p:nvPr>
        </p:nvSpPr>
        <p:spPr/>
        <p:txBody>
          <a:bodyPr/>
          <a:lstStyle/>
          <a:p>
            <a:r>
              <a:rPr lang="en-US" dirty="0" smtClean="0"/>
              <a:t>Why do we need different size columns?</a:t>
            </a:r>
            <a:endParaRPr lang="en-US" dirty="0"/>
          </a:p>
        </p:txBody>
      </p:sp>
      <p:sp>
        <p:nvSpPr>
          <p:cNvPr id="4" name="Action Button: Beginning 3">
            <a:hlinkClick r:id="rId3" action="ppaction://hlinksldjump" highlightClick="1"/>
          </p:cNvPr>
          <p:cNvSpPr/>
          <p:nvPr/>
        </p:nvSpPr>
        <p:spPr bwMode="auto">
          <a:xfrm>
            <a:off x="8719704" y="6424564"/>
            <a:ext cx="235917" cy="293525"/>
          </a:xfrm>
          <a:prstGeom prst="actionButtonBeginning">
            <a:avLst/>
          </a:prstGeom>
          <a:solidFill>
            <a:srgbClr val="3374D4"/>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US" sz="1600" b="0" i="0" u="none" strike="noStrike" cap="none" normalizeH="0" baseline="0" smtClean="0">
              <a:ln>
                <a:noFill/>
              </a:ln>
              <a:solidFill>
                <a:schemeClr val="tx1"/>
              </a:solidFill>
              <a:effectLst/>
              <a:latin typeface="Verdana" pitchFamily="34" charset="0"/>
            </a:endParaRPr>
          </a:p>
        </p:txBody>
      </p:sp>
    </p:spTree>
  </p:cSld>
  <p:clrMapOvr>
    <a:masterClrMapping/>
  </p:clrMapOvr>
  <p:transition/>
  <p:timing>
    <p:tnLst>
      <p:par>
        <p:cTn id="1" dur="indefinite" restart="never" nodeType="tmRoot"/>
      </p:par>
    </p:tnLst>
  </p:timing>
</p:sld>
</file>

<file path=ppt/slides/slide101.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6" name="Content Placeholder 5"/>
          <p:cNvSpPr>
            <a:spLocks noGrp="1"/>
          </p:cNvSpPr>
          <p:nvPr>
            <p:ph sz="half" idx="1"/>
          </p:nvPr>
        </p:nvSpPr>
        <p:spPr>
          <a:xfrm>
            <a:off x="182336" y="1212514"/>
            <a:ext cx="4343400" cy="5226386"/>
          </a:xfrm>
        </p:spPr>
        <p:txBody>
          <a:bodyPr/>
          <a:lstStyle/>
          <a:p>
            <a:pPr>
              <a:buNone/>
            </a:pPr>
            <a:r>
              <a:rPr lang="en-US" b="1" dirty="0" smtClean="0">
                <a:solidFill>
                  <a:srgbClr val="0000FF"/>
                </a:solidFill>
              </a:rPr>
              <a:t>ADVANTAGES</a:t>
            </a:r>
          </a:p>
          <a:p>
            <a:r>
              <a:rPr lang="en-US" dirty="0" smtClean="0"/>
              <a:t>Longer column</a:t>
            </a:r>
          </a:p>
          <a:p>
            <a:pPr lvl="1"/>
            <a:r>
              <a:rPr lang="en-US" dirty="0" smtClean="0"/>
              <a:t>Increased peak resolution</a:t>
            </a:r>
          </a:p>
          <a:p>
            <a:pPr lvl="1"/>
            <a:r>
              <a:rPr lang="en-US" dirty="0" smtClean="0"/>
              <a:t>Increased sample loading capacity</a:t>
            </a:r>
          </a:p>
          <a:p>
            <a:pPr lvl="1"/>
            <a:endParaRPr lang="en-US" dirty="0" smtClean="0"/>
          </a:p>
          <a:p>
            <a:pPr lvl="1"/>
            <a:endParaRPr lang="en-US" dirty="0" smtClean="0"/>
          </a:p>
          <a:p>
            <a:r>
              <a:rPr lang="en-US" dirty="0" smtClean="0"/>
              <a:t>Shorter column</a:t>
            </a:r>
          </a:p>
          <a:p>
            <a:pPr lvl="1"/>
            <a:r>
              <a:rPr lang="en-US" dirty="0" smtClean="0"/>
              <a:t>Shorter run times</a:t>
            </a:r>
          </a:p>
          <a:p>
            <a:pPr lvl="1"/>
            <a:r>
              <a:rPr lang="en-US" dirty="0" smtClean="0"/>
              <a:t>Higher sample throughput</a:t>
            </a:r>
          </a:p>
          <a:p>
            <a:pPr lvl="1"/>
            <a:r>
              <a:rPr lang="en-US" dirty="0" smtClean="0"/>
              <a:t>Lower solvent consumption</a:t>
            </a:r>
            <a:endParaRPr lang="en-US" dirty="0"/>
          </a:p>
        </p:txBody>
      </p:sp>
      <p:sp>
        <p:nvSpPr>
          <p:cNvPr id="4" name="Content Placeholder 3"/>
          <p:cNvSpPr>
            <a:spLocks noGrp="1"/>
          </p:cNvSpPr>
          <p:nvPr>
            <p:ph sz="half" idx="2"/>
          </p:nvPr>
        </p:nvSpPr>
        <p:spPr>
          <a:xfrm>
            <a:off x="4711700" y="1212514"/>
            <a:ext cx="4343400" cy="5226386"/>
          </a:xfrm>
        </p:spPr>
        <p:txBody>
          <a:bodyPr/>
          <a:lstStyle/>
          <a:p>
            <a:pPr>
              <a:buNone/>
            </a:pPr>
            <a:r>
              <a:rPr lang="en-US" b="1" dirty="0" smtClean="0">
                <a:solidFill>
                  <a:srgbClr val="0000FF"/>
                </a:solidFill>
              </a:rPr>
              <a:t>DISADVANTAGES</a:t>
            </a:r>
          </a:p>
          <a:p>
            <a:r>
              <a:rPr lang="en-US" dirty="0" smtClean="0"/>
              <a:t>Longer column</a:t>
            </a:r>
          </a:p>
          <a:p>
            <a:pPr lvl="1"/>
            <a:r>
              <a:rPr lang="en-US" dirty="0" smtClean="0"/>
              <a:t>Increased peak retention times</a:t>
            </a:r>
          </a:p>
          <a:p>
            <a:pPr lvl="1"/>
            <a:r>
              <a:rPr lang="en-US" dirty="0" smtClean="0"/>
              <a:t>Longer run times</a:t>
            </a:r>
          </a:p>
          <a:p>
            <a:pPr lvl="1"/>
            <a:r>
              <a:rPr lang="en-US" dirty="0" smtClean="0"/>
              <a:t>Increased backpressure</a:t>
            </a:r>
          </a:p>
          <a:p>
            <a:pPr lvl="1"/>
            <a:endParaRPr lang="en-US" dirty="0" smtClean="0"/>
          </a:p>
          <a:p>
            <a:r>
              <a:rPr lang="en-US" dirty="0" smtClean="0"/>
              <a:t>Shorter column</a:t>
            </a:r>
          </a:p>
          <a:p>
            <a:pPr lvl="1"/>
            <a:r>
              <a:rPr lang="en-US" dirty="0" smtClean="0"/>
              <a:t>Decreased peak resolution</a:t>
            </a:r>
          </a:p>
          <a:p>
            <a:pPr lvl="1"/>
            <a:r>
              <a:rPr lang="en-US" dirty="0" smtClean="0"/>
              <a:t>Decreased sample loading capacity</a:t>
            </a:r>
            <a:endParaRPr lang="en-US" dirty="0"/>
          </a:p>
        </p:txBody>
      </p:sp>
      <p:sp>
        <p:nvSpPr>
          <p:cNvPr id="5" name="Title 4"/>
          <p:cNvSpPr>
            <a:spLocks noGrp="1"/>
          </p:cNvSpPr>
          <p:nvPr>
            <p:ph type="title"/>
          </p:nvPr>
        </p:nvSpPr>
        <p:spPr/>
        <p:txBody>
          <a:bodyPr/>
          <a:lstStyle/>
          <a:p>
            <a:r>
              <a:rPr lang="en-US" dirty="0" smtClean="0"/>
              <a:t>Different Length Columns</a:t>
            </a:r>
            <a:endParaRPr lang="en-US" dirty="0"/>
          </a:p>
        </p:txBody>
      </p:sp>
      <p:sp>
        <p:nvSpPr>
          <p:cNvPr id="7" name="TextBox 6"/>
          <p:cNvSpPr txBox="1"/>
          <p:nvPr/>
        </p:nvSpPr>
        <p:spPr>
          <a:xfrm>
            <a:off x="427383" y="735496"/>
            <a:ext cx="6147837" cy="369332"/>
          </a:xfrm>
          <a:prstGeom prst="rect">
            <a:avLst/>
          </a:prstGeom>
          <a:noFill/>
        </p:spPr>
        <p:txBody>
          <a:bodyPr wrap="none" rtlCol="0">
            <a:spAutoFit/>
          </a:bodyPr>
          <a:lstStyle/>
          <a:p>
            <a:r>
              <a:rPr lang="en-US" sz="1800" dirty="0" smtClean="0"/>
              <a:t>Columns come in different lengths from 1 to 30 cm</a:t>
            </a:r>
          </a:p>
        </p:txBody>
      </p:sp>
    </p:spTree>
  </p:cSld>
  <p:clrMapOvr>
    <a:masterClrMapping/>
  </p:clrMapOvr>
  <p:transition/>
  <p:timing>
    <p:tnLst>
      <p:par>
        <p:cTn id="1" dur="indefinite" restart="never" nodeType="tmRoot"/>
      </p:par>
    </p:tnLst>
  </p:timing>
</p:sld>
</file>

<file path=ppt/slides/slide102.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3" name="Content Placeholder 32"/>
          <p:cNvSpPr>
            <a:spLocks noGrp="1"/>
          </p:cNvSpPr>
          <p:nvPr>
            <p:ph sz="half" idx="13"/>
          </p:nvPr>
        </p:nvSpPr>
        <p:spPr>
          <a:xfrm>
            <a:off x="309082" y="5790887"/>
            <a:ext cx="8686800" cy="691284"/>
          </a:xfrm>
        </p:spPr>
        <p:txBody>
          <a:bodyPr/>
          <a:lstStyle/>
          <a:p>
            <a:r>
              <a:rPr lang="en-US" dirty="0" smtClean="0"/>
              <a:t>The large change in resolution is the result of increasing the column length when the particle size is the same.</a:t>
            </a:r>
          </a:p>
        </p:txBody>
      </p:sp>
      <p:sp>
        <p:nvSpPr>
          <p:cNvPr id="4" name="Title 3"/>
          <p:cNvSpPr>
            <a:spLocks noGrp="1"/>
          </p:cNvSpPr>
          <p:nvPr>
            <p:ph type="title"/>
          </p:nvPr>
        </p:nvSpPr>
        <p:spPr/>
        <p:txBody>
          <a:bodyPr/>
          <a:lstStyle/>
          <a:p>
            <a:r>
              <a:rPr lang="en-US" dirty="0" smtClean="0"/>
              <a:t>Increased Column Length for Resolution</a:t>
            </a:r>
            <a:endParaRPr lang="en-US" dirty="0"/>
          </a:p>
        </p:txBody>
      </p:sp>
      <p:grpSp>
        <p:nvGrpSpPr>
          <p:cNvPr id="29" name="Group 28"/>
          <p:cNvGrpSpPr/>
          <p:nvPr/>
        </p:nvGrpSpPr>
        <p:grpSpPr>
          <a:xfrm>
            <a:off x="366689" y="1124720"/>
            <a:ext cx="8295408" cy="4309077"/>
            <a:chOff x="309082" y="1124720"/>
            <a:chExt cx="8295408" cy="4309077"/>
          </a:xfrm>
        </p:grpSpPr>
        <p:grpSp>
          <p:nvGrpSpPr>
            <p:cNvPr id="2" name="Group 23"/>
            <p:cNvGrpSpPr/>
            <p:nvPr/>
          </p:nvGrpSpPr>
          <p:grpSpPr>
            <a:xfrm>
              <a:off x="309082" y="1124720"/>
              <a:ext cx="8253601" cy="4309077"/>
              <a:chOff x="463757" y="1349994"/>
              <a:chExt cx="8477632" cy="4424290"/>
            </a:xfrm>
          </p:grpSpPr>
          <p:pic>
            <p:nvPicPr>
              <p:cNvPr id="12" name="Picture 11" descr="Image1.jpg"/>
              <p:cNvPicPr>
                <a:picLocks noChangeAspect="1"/>
              </p:cNvPicPr>
              <p:nvPr/>
            </p:nvPicPr>
            <p:blipFill>
              <a:blip r:embed="rId3" cstate="print"/>
              <a:stretch>
                <a:fillRect/>
              </a:stretch>
            </p:blipFill>
            <p:spPr>
              <a:xfrm>
                <a:off x="4917648" y="3474142"/>
                <a:ext cx="74994" cy="39712"/>
              </a:xfrm>
              <a:prstGeom prst="rect">
                <a:avLst/>
              </a:prstGeom>
            </p:spPr>
          </p:pic>
          <p:grpSp>
            <p:nvGrpSpPr>
              <p:cNvPr id="5" name="Group 8"/>
              <p:cNvGrpSpPr/>
              <p:nvPr/>
            </p:nvGrpSpPr>
            <p:grpSpPr>
              <a:xfrm>
                <a:off x="463757" y="1349994"/>
                <a:ext cx="8477632" cy="4424290"/>
                <a:chOff x="463757" y="1349994"/>
                <a:chExt cx="8477632" cy="4424290"/>
              </a:xfrm>
            </p:grpSpPr>
            <p:pic>
              <p:nvPicPr>
                <p:cNvPr id="15" name="Picture 2"/>
                <p:cNvPicPr>
                  <a:picLocks noChangeAspect="1" noChangeArrowheads="1"/>
                </p:cNvPicPr>
                <p:nvPr/>
              </p:nvPicPr>
              <p:blipFill>
                <a:blip r:embed="rId4" cstate="print"/>
                <a:srcRect/>
                <a:stretch>
                  <a:fillRect/>
                </a:stretch>
              </p:blipFill>
              <p:spPr bwMode="auto">
                <a:xfrm>
                  <a:off x="463757" y="1349994"/>
                  <a:ext cx="8477632" cy="4424290"/>
                </a:xfrm>
                <a:prstGeom prst="rect">
                  <a:avLst/>
                </a:prstGeom>
                <a:noFill/>
                <a:ln w="9525">
                  <a:noFill/>
                  <a:miter lim="800000"/>
                  <a:headEnd/>
                  <a:tailEnd/>
                </a:ln>
              </p:spPr>
            </p:pic>
            <p:sp>
              <p:nvSpPr>
                <p:cNvPr id="16" name="Freeform 15"/>
                <p:cNvSpPr/>
                <p:nvPr/>
              </p:nvSpPr>
              <p:spPr bwMode="auto">
                <a:xfrm>
                  <a:off x="931718" y="1634836"/>
                  <a:ext cx="2157846" cy="654628"/>
                </a:xfrm>
                <a:custGeom>
                  <a:avLst/>
                  <a:gdLst>
                    <a:gd name="connsiteX0" fmla="*/ 0 w 2157846"/>
                    <a:gd name="connsiteY0" fmla="*/ 654628 h 654628"/>
                    <a:gd name="connsiteX1" fmla="*/ 692727 w 2157846"/>
                    <a:gd name="connsiteY1" fmla="*/ 654628 h 654628"/>
                    <a:gd name="connsiteX2" fmla="*/ 713509 w 2157846"/>
                    <a:gd name="connsiteY2" fmla="*/ 647700 h 654628"/>
                    <a:gd name="connsiteX3" fmla="*/ 727364 w 2157846"/>
                    <a:gd name="connsiteY3" fmla="*/ 630382 h 654628"/>
                    <a:gd name="connsiteX4" fmla="*/ 737755 w 2157846"/>
                    <a:gd name="connsiteY4" fmla="*/ 533400 h 654628"/>
                    <a:gd name="connsiteX5" fmla="*/ 744682 w 2157846"/>
                    <a:gd name="connsiteY5" fmla="*/ 446809 h 654628"/>
                    <a:gd name="connsiteX6" fmla="*/ 741218 w 2157846"/>
                    <a:gd name="connsiteY6" fmla="*/ 370609 h 654628"/>
                    <a:gd name="connsiteX7" fmla="*/ 755073 w 2157846"/>
                    <a:gd name="connsiteY7" fmla="*/ 280555 h 654628"/>
                    <a:gd name="connsiteX8" fmla="*/ 772391 w 2157846"/>
                    <a:gd name="connsiteY8" fmla="*/ 367146 h 654628"/>
                    <a:gd name="connsiteX9" fmla="*/ 779318 w 2157846"/>
                    <a:gd name="connsiteY9" fmla="*/ 471055 h 654628"/>
                    <a:gd name="connsiteX10" fmla="*/ 789709 w 2157846"/>
                    <a:gd name="connsiteY10" fmla="*/ 543791 h 654628"/>
                    <a:gd name="connsiteX11" fmla="*/ 803564 w 2157846"/>
                    <a:gd name="connsiteY11" fmla="*/ 609600 h 654628"/>
                    <a:gd name="connsiteX12" fmla="*/ 820882 w 2157846"/>
                    <a:gd name="connsiteY12" fmla="*/ 644237 h 654628"/>
                    <a:gd name="connsiteX13" fmla="*/ 855518 w 2157846"/>
                    <a:gd name="connsiteY13" fmla="*/ 654628 h 654628"/>
                    <a:gd name="connsiteX14" fmla="*/ 893618 w 2157846"/>
                    <a:gd name="connsiteY14" fmla="*/ 651164 h 654628"/>
                    <a:gd name="connsiteX15" fmla="*/ 900546 w 2157846"/>
                    <a:gd name="connsiteY15" fmla="*/ 619991 h 654628"/>
                    <a:gd name="connsiteX16" fmla="*/ 921327 w 2157846"/>
                    <a:gd name="connsiteY16" fmla="*/ 284019 h 654628"/>
                    <a:gd name="connsiteX17" fmla="*/ 931718 w 2157846"/>
                    <a:gd name="connsiteY17" fmla="*/ 0 h 654628"/>
                    <a:gd name="connsiteX18" fmla="*/ 952500 w 2157846"/>
                    <a:gd name="connsiteY18" fmla="*/ 142009 h 654628"/>
                    <a:gd name="connsiteX19" fmla="*/ 955964 w 2157846"/>
                    <a:gd name="connsiteY19" fmla="*/ 277091 h 654628"/>
                    <a:gd name="connsiteX20" fmla="*/ 966355 w 2157846"/>
                    <a:gd name="connsiteY20" fmla="*/ 415637 h 654628"/>
                    <a:gd name="connsiteX21" fmla="*/ 976746 w 2157846"/>
                    <a:gd name="connsiteY21" fmla="*/ 523009 h 654628"/>
                    <a:gd name="connsiteX22" fmla="*/ 990600 w 2157846"/>
                    <a:gd name="connsiteY22" fmla="*/ 585355 h 654628"/>
                    <a:gd name="connsiteX23" fmla="*/ 990600 w 2157846"/>
                    <a:gd name="connsiteY23" fmla="*/ 585355 h 654628"/>
                    <a:gd name="connsiteX24" fmla="*/ 1007918 w 2157846"/>
                    <a:gd name="connsiteY24" fmla="*/ 536864 h 654628"/>
                    <a:gd name="connsiteX25" fmla="*/ 1011382 w 2157846"/>
                    <a:gd name="connsiteY25" fmla="*/ 398319 h 654628"/>
                    <a:gd name="connsiteX26" fmla="*/ 1018309 w 2157846"/>
                    <a:gd name="connsiteY26" fmla="*/ 270164 h 654628"/>
                    <a:gd name="connsiteX27" fmla="*/ 1028700 w 2157846"/>
                    <a:gd name="connsiteY27" fmla="*/ 114300 h 654628"/>
                    <a:gd name="connsiteX28" fmla="*/ 1039091 w 2157846"/>
                    <a:gd name="connsiteY28" fmla="*/ 27709 h 654628"/>
                    <a:gd name="connsiteX29" fmla="*/ 1056409 w 2157846"/>
                    <a:gd name="connsiteY29" fmla="*/ 193964 h 654628"/>
                    <a:gd name="connsiteX30" fmla="*/ 1063337 w 2157846"/>
                    <a:gd name="connsiteY30" fmla="*/ 370609 h 654628"/>
                    <a:gd name="connsiteX31" fmla="*/ 1073727 w 2157846"/>
                    <a:gd name="connsiteY31" fmla="*/ 464128 h 654628"/>
                    <a:gd name="connsiteX32" fmla="*/ 1077191 w 2157846"/>
                    <a:gd name="connsiteY32" fmla="*/ 523009 h 654628"/>
                    <a:gd name="connsiteX33" fmla="*/ 1094509 w 2157846"/>
                    <a:gd name="connsiteY33" fmla="*/ 595746 h 654628"/>
                    <a:gd name="connsiteX34" fmla="*/ 1101437 w 2157846"/>
                    <a:gd name="connsiteY34" fmla="*/ 623455 h 654628"/>
                    <a:gd name="connsiteX35" fmla="*/ 1122218 w 2157846"/>
                    <a:gd name="connsiteY35" fmla="*/ 651164 h 654628"/>
                    <a:gd name="connsiteX36" fmla="*/ 1156855 w 2157846"/>
                    <a:gd name="connsiteY36" fmla="*/ 654628 h 654628"/>
                    <a:gd name="connsiteX37" fmla="*/ 1427018 w 2157846"/>
                    <a:gd name="connsiteY37" fmla="*/ 654628 h 654628"/>
                    <a:gd name="connsiteX38" fmla="*/ 1440873 w 2157846"/>
                    <a:gd name="connsiteY38" fmla="*/ 651164 h 654628"/>
                    <a:gd name="connsiteX39" fmla="*/ 1451264 w 2157846"/>
                    <a:gd name="connsiteY39" fmla="*/ 640773 h 654628"/>
                    <a:gd name="connsiteX40" fmla="*/ 1468582 w 2157846"/>
                    <a:gd name="connsiteY40" fmla="*/ 574964 h 654628"/>
                    <a:gd name="connsiteX41" fmla="*/ 1482437 w 2157846"/>
                    <a:gd name="connsiteY41" fmla="*/ 457200 h 654628"/>
                    <a:gd name="connsiteX42" fmla="*/ 1489364 w 2157846"/>
                    <a:gd name="connsiteY42" fmla="*/ 432955 h 654628"/>
                    <a:gd name="connsiteX43" fmla="*/ 1496291 w 2157846"/>
                    <a:gd name="connsiteY43" fmla="*/ 415637 h 654628"/>
                    <a:gd name="connsiteX44" fmla="*/ 1496291 w 2157846"/>
                    <a:gd name="connsiteY44" fmla="*/ 415637 h 654628"/>
                    <a:gd name="connsiteX45" fmla="*/ 1517073 w 2157846"/>
                    <a:gd name="connsiteY45" fmla="*/ 460664 h 654628"/>
                    <a:gd name="connsiteX46" fmla="*/ 1530927 w 2157846"/>
                    <a:gd name="connsiteY46" fmla="*/ 526473 h 654628"/>
                    <a:gd name="connsiteX47" fmla="*/ 1544782 w 2157846"/>
                    <a:gd name="connsiteY47" fmla="*/ 574964 h 654628"/>
                    <a:gd name="connsiteX48" fmla="*/ 1565564 w 2157846"/>
                    <a:gd name="connsiteY48" fmla="*/ 626919 h 654628"/>
                    <a:gd name="connsiteX49" fmla="*/ 1579418 w 2157846"/>
                    <a:gd name="connsiteY49" fmla="*/ 647700 h 654628"/>
                    <a:gd name="connsiteX50" fmla="*/ 1624446 w 2157846"/>
                    <a:gd name="connsiteY50" fmla="*/ 654628 h 654628"/>
                    <a:gd name="connsiteX51" fmla="*/ 2157846 w 2157846"/>
                    <a:gd name="connsiteY51" fmla="*/ 654628 h 654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2157846" h="654628">
                      <a:moveTo>
                        <a:pt x="0" y="654628"/>
                      </a:moveTo>
                      <a:lnTo>
                        <a:pt x="692727" y="654628"/>
                      </a:lnTo>
                      <a:lnTo>
                        <a:pt x="713509" y="647700"/>
                      </a:lnTo>
                      <a:lnTo>
                        <a:pt x="727364" y="630382"/>
                      </a:lnTo>
                      <a:lnTo>
                        <a:pt x="737755" y="533400"/>
                      </a:lnTo>
                      <a:lnTo>
                        <a:pt x="744682" y="446809"/>
                      </a:lnTo>
                      <a:lnTo>
                        <a:pt x="741218" y="370609"/>
                      </a:lnTo>
                      <a:lnTo>
                        <a:pt x="755073" y="280555"/>
                      </a:lnTo>
                      <a:lnTo>
                        <a:pt x="772391" y="367146"/>
                      </a:lnTo>
                      <a:lnTo>
                        <a:pt x="779318" y="471055"/>
                      </a:lnTo>
                      <a:lnTo>
                        <a:pt x="789709" y="543791"/>
                      </a:lnTo>
                      <a:lnTo>
                        <a:pt x="803564" y="609600"/>
                      </a:lnTo>
                      <a:lnTo>
                        <a:pt x="820882" y="644237"/>
                      </a:lnTo>
                      <a:lnTo>
                        <a:pt x="855518" y="654628"/>
                      </a:lnTo>
                      <a:lnTo>
                        <a:pt x="893618" y="651164"/>
                      </a:lnTo>
                      <a:lnTo>
                        <a:pt x="900546" y="619991"/>
                      </a:lnTo>
                      <a:lnTo>
                        <a:pt x="921327" y="284019"/>
                      </a:lnTo>
                      <a:lnTo>
                        <a:pt x="931718" y="0"/>
                      </a:lnTo>
                      <a:lnTo>
                        <a:pt x="952500" y="142009"/>
                      </a:lnTo>
                      <a:cubicBezTo>
                        <a:pt x="953655" y="187036"/>
                        <a:pt x="954809" y="232064"/>
                        <a:pt x="955964" y="277091"/>
                      </a:cubicBezTo>
                      <a:lnTo>
                        <a:pt x="966355" y="415637"/>
                      </a:lnTo>
                      <a:lnTo>
                        <a:pt x="976746" y="523009"/>
                      </a:lnTo>
                      <a:lnTo>
                        <a:pt x="990600" y="585355"/>
                      </a:lnTo>
                      <a:lnTo>
                        <a:pt x="990600" y="585355"/>
                      </a:lnTo>
                      <a:lnTo>
                        <a:pt x="1007918" y="536864"/>
                      </a:lnTo>
                      <a:cubicBezTo>
                        <a:pt x="1009073" y="490682"/>
                        <a:pt x="1010227" y="444501"/>
                        <a:pt x="1011382" y="398319"/>
                      </a:cubicBezTo>
                      <a:lnTo>
                        <a:pt x="1018309" y="270164"/>
                      </a:lnTo>
                      <a:lnTo>
                        <a:pt x="1028700" y="114300"/>
                      </a:lnTo>
                      <a:lnTo>
                        <a:pt x="1039091" y="27709"/>
                      </a:lnTo>
                      <a:lnTo>
                        <a:pt x="1056409" y="193964"/>
                      </a:lnTo>
                      <a:lnTo>
                        <a:pt x="1063337" y="370609"/>
                      </a:lnTo>
                      <a:lnTo>
                        <a:pt x="1073727" y="464128"/>
                      </a:lnTo>
                      <a:lnTo>
                        <a:pt x="1077191" y="523009"/>
                      </a:lnTo>
                      <a:lnTo>
                        <a:pt x="1094509" y="595746"/>
                      </a:lnTo>
                      <a:lnTo>
                        <a:pt x="1101437" y="623455"/>
                      </a:lnTo>
                      <a:lnTo>
                        <a:pt x="1122218" y="651164"/>
                      </a:lnTo>
                      <a:lnTo>
                        <a:pt x="1156855" y="654628"/>
                      </a:lnTo>
                      <a:lnTo>
                        <a:pt x="1427018" y="654628"/>
                      </a:lnTo>
                      <a:lnTo>
                        <a:pt x="1440873" y="651164"/>
                      </a:lnTo>
                      <a:lnTo>
                        <a:pt x="1451264" y="640773"/>
                      </a:lnTo>
                      <a:lnTo>
                        <a:pt x="1468582" y="574964"/>
                      </a:lnTo>
                      <a:lnTo>
                        <a:pt x="1482437" y="457200"/>
                      </a:lnTo>
                      <a:lnTo>
                        <a:pt x="1489364" y="432955"/>
                      </a:lnTo>
                      <a:lnTo>
                        <a:pt x="1496291" y="415637"/>
                      </a:lnTo>
                      <a:lnTo>
                        <a:pt x="1496291" y="415637"/>
                      </a:lnTo>
                      <a:lnTo>
                        <a:pt x="1517073" y="460664"/>
                      </a:lnTo>
                      <a:lnTo>
                        <a:pt x="1530927" y="526473"/>
                      </a:lnTo>
                      <a:lnTo>
                        <a:pt x="1544782" y="574964"/>
                      </a:lnTo>
                      <a:lnTo>
                        <a:pt x="1565564" y="626919"/>
                      </a:lnTo>
                      <a:lnTo>
                        <a:pt x="1579418" y="647700"/>
                      </a:lnTo>
                      <a:lnTo>
                        <a:pt x="1624446" y="654628"/>
                      </a:lnTo>
                      <a:lnTo>
                        <a:pt x="2157846" y="654628"/>
                      </a:lnTo>
                    </a:path>
                  </a:pathLst>
                </a:custGeom>
                <a:noFill/>
                <a:ln w="12700" cap="flat" cmpd="sng" algn="ctr">
                  <a:solidFill>
                    <a:srgbClr val="FF0000"/>
                  </a:solidFill>
                  <a:prstDash val="solid"/>
                  <a:round/>
                  <a:headEnd type="none" w="med" len="med"/>
                  <a:tailEnd type="none" w="med" len="med"/>
                </a:ln>
                <a:effectLst/>
              </p:spPr>
              <p:txBody>
                <a:bodyPr rtlCol="0" anchor="ctr"/>
                <a:lstStyle/>
                <a:p>
                  <a:pPr algn="ctr"/>
                  <a:endParaRPr lang="en-US"/>
                </a:p>
              </p:txBody>
            </p:sp>
            <p:sp>
              <p:nvSpPr>
                <p:cNvPr id="17" name="Freeform 16"/>
                <p:cNvSpPr/>
                <p:nvPr/>
              </p:nvSpPr>
              <p:spPr bwMode="auto">
                <a:xfrm>
                  <a:off x="935182" y="2639291"/>
                  <a:ext cx="3515591" cy="651164"/>
                </a:xfrm>
                <a:custGeom>
                  <a:avLst/>
                  <a:gdLst>
                    <a:gd name="connsiteX0" fmla="*/ 0 w 3515591"/>
                    <a:gd name="connsiteY0" fmla="*/ 647700 h 651164"/>
                    <a:gd name="connsiteX1" fmla="*/ 1143000 w 3515591"/>
                    <a:gd name="connsiteY1" fmla="*/ 651164 h 651164"/>
                    <a:gd name="connsiteX2" fmla="*/ 1170709 w 3515591"/>
                    <a:gd name="connsiteY2" fmla="*/ 647700 h 651164"/>
                    <a:gd name="connsiteX3" fmla="*/ 1181100 w 3515591"/>
                    <a:gd name="connsiteY3" fmla="*/ 619991 h 651164"/>
                    <a:gd name="connsiteX4" fmla="*/ 1205345 w 3515591"/>
                    <a:gd name="connsiteY4" fmla="*/ 346364 h 651164"/>
                    <a:gd name="connsiteX5" fmla="*/ 1219200 w 3515591"/>
                    <a:gd name="connsiteY5" fmla="*/ 280554 h 651164"/>
                    <a:gd name="connsiteX6" fmla="*/ 1233054 w 3515591"/>
                    <a:gd name="connsiteY6" fmla="*/ 381000 h 651164"/>
                    <a:gd name="connsiteX7" fmla="*/ 1243445 w 3515591"/>
                    <a:gd name="connsiteY7" fmla="*/ 481445 h 651164"/>
                    <a:gd name="connsiteX8" fmla="*/ 1250373 w 3515591"/>
                    <a:gd name="connsiteY8" fmla="*/ 554182 h 651164"/>
                    <a:gd name="connsiteX9" fmla="*/ 1281545 w 3515591"/>
                    <a:gd name="connsiteY9" fmla="*/ 623454 h 651164"/>
                    <a:gd name="connsiteX10" fmla="*/ 1302327 w 3515591"/>
                    <a:gd name="connsiteY10" fmla="*/ 640773 h 651164"/>
                    <a:gd name="connsiteX11" fmla="*/ 1357745 w 3515591"/>
                    <a:gd name="connsiteY11" fmla="*/ 651164 h 651164"/>
                    <a:gd name="connsiteX12" fmla="*/ 1465118 w 3515591"/>
                    <a:gd name="connsiteY12" fmla="*/ 647700 h 651164"/>
                    <a:gd name="connsiteX13" fmla="*/ 1485900 w 3515591"/>
                    <a:gd name="connsiteY13" fmla="*/ 619991 h 651164"/>
                    <a:gd name="connsiteX14" fmla="*/ 1496291 w 3515591"/>
                    <a:gd name="connsiteY14" fmla="*/ 457200 h 651164"/>
                    <a:gd name="connsiteX15" fmla="*/ 1503218 w 3515591"/>
                    <a:gd name="connsiteY15" fmla="*/ 245918 h 651164"/>
                    <a:gd name="connsiteX16" fmla="*/ 1513609 w 3515591"/>
                    <a:gd name="connsiteY16" fmla="*/ 55418 h 651164"/>
                    <a:gd name="connsiteX17" fmla="*/ 1520536 w 3515591"/>
                    <a:gd name="connsiteY17" fmla="*/ 0 h 651164"/>
                    <a:gd name="connsiteX18" fmla="*/ 1534391 w 3515591"/>
                    <a:gd name="connsiteY18" fmla="*/ 142009 h 651164"/>
                    <a:gd name="connsiteX19" fmla="*/ 1548245 w 3515591"/>
                    <a:gd name="connsiteY19" fmla="*/ 339436 h 651164"/>
                    <a:gd name="connsiteX20" fmla="*/ 1558636 w 3515591"/>
                    <a:gd name="connsiteY20" fmla="*/ 474518 h 651164"/>
                    <a:gd name="connsiteX21" fmla="*/ 1572491 w 3515591"/>
                    <a:gd name="connsiteY21" fmla="*/ 536864 h 651164"/>
                    <a:gd name="connsiteX22" fmla="*/ 1586345 w 3515591"/>
                    <a:gd name="connsiteY22" fmla="*/ 602673 h 651164"/>
                    <a:gd name="connsiteX23" fmla="*/ 1603663 w 3515591"/>
                    <a:gd name="connsiteY23" fmla="*/ 626918 h 651164"/>
                    <a:gd name="connsiteX24" fmla="*/ 1624445 w 3515591"/>
                    <a:gd name="connsiteY24" fmla="*/ 644236 h 651164"/>
                    <a:gd name="connsiteX25" fmla="*/ 1641763 w 3515591"/>
                    <a:gd name="connsiteY25" fmla="*/ 644236 h 651164"/>
                    <a:gd name="connsiteX26" fmla="*/ 1662545 w 3515591"/>
                    <a:gd name="connsiteY26" fmla="*/ 606136 h 651164"/>
                    <a:gd name="connsiteX27" fmla="*/ 1672936 w 3515591"/>
                    <a:gd name="connsiteY27" fmla="*/ 405245 h 651164"/>
                    <a:gd name="connsiteX28" fmla="*/ 1679863 w 3515591"/>
                    <a:gd name="connsiteY28" fmla="*/ 207818 h 651164"/>
                    <a:gd name="connsiteX29" fmla="*/ 1686791 w 3515591"/>
                    <a:gd name="connsiteY29" fmla="*/ 93518 h 651164"/>
                    <a:gd name="connsiteX30" fmla="*/ 1697182 w 3515591"/>
                    <a:gd name="connsiteY30" fmla="*/ 24245 h 651164"/>
                    <a:gd name="connsiteX31" fmla="*/ 1714500 w 3515591"/>
                    <a:gd name="connsiteY31" fmla="*/ 200891 h 651164"/>
                    <a:gd name="connsiteX32" fmla="*/ 1724891 w 3515591"/>
                    <a:gd name="connsiteY32" fmla="*/ 353291 h 651164"/>
                    <a:gd name="connsiteX33" fmla="*/ 1738745 w 3515591"/>
                    <a:gd name="connsiteY33" fmla="*/ 502227 h 651164"/>
                    <a:gd name="connsiteX34" fmla="*/ 1762991 w 3515591"/>
                    <a:gd name="connsiteY34" fmla="*/ 595745 h 651164"/>
                    <a:gd name="connsiteX35" fmla="*/ 1780309 w 3515591"/>
                    <a:gd name="connsiteY35" fmla="*/ 619991 h 651164"/>
                    <a:gd name="connsiteX36" fmla="*/ 1825336 w 3515591"/>
                    <a:gd name="connsiteY36" fmla="*/ 647700 h 651164"/>
                    <a:gd name="connsiteX37" fmla="*/ 1884218 w 3515591"/>
                    <a:gd name="connsiteY37" fmla="*/ 651164 h 651164"/>
                    <a:gd name="connsiteX38" fmla="*/ 2410691 w 3515591"/>
                    <a:gd name="connsiteY38" fmla="*/ 647700 h 651164"/>
                    <a:gd name="connsiteX39" fmla="*/ 2424545 w 3515591"/>
                    <a:gd name="connsiteY39" fmla="*/ 644236 h 651164"/>
                    <a:gd name="connsiteX40" fmla="*/ 2438400 w 3515591"/>
                    <a:gd name="connsiteY40" fmla="*/ 616527 h 651164"/>
                    <a:gd name="connsiteX41" fmla="*/ 2452254 w 3515591"/>
                    <a:gd name="connsiteY41" fmla="*/ 536864 h 651164"/>
                    <a:gd name="connsiteX42" fmla="*/ 2473036 w 3515591"/>
                    <a:gd name="connsiteY42" fmla="*/ 439882 h 651164"/>
                    <a:gd name="connsiteX43" fmla="*/ 2479963 w 3515591"/>
                    <a:gd name="connsiteY43" fmla="*/ 401782 h 651164"/>
                    <a:gd name="connsiteX44" fmla="*/ 2479963 w 3515591"/>
                    <a:gd name="connsiteY44" fmla="*/ 401782 h 651164"/>
                    <a:gd name="connsiteX45" fmla="*/ 2500745 w 3515591"/>
                    <a:gd name="connsiteY45" fmla="*/ 422564 h 651164"/>
                    <a:gd name="connsiteX46" fmla="*/ 2514600 w 3515591"/>
                    <a:gd name="connsiteY46" fmla="*/ 495300 h 651164"/>
                    <a:gd name="connsiteX47" fmla="*/ 2538845 w 3515591"/>
                    <a:gd name="connsiteY47" fmla="*/ 592282 h 651164"/>
                    <a:gd name="connsiteX48" fmla="*/ 2563091 w 3515591"/>
                    <a:gd name="connsiteY48" fmla="*/ 630382 h 651164"/>
                    <a:gd name="connsiteX49" fmla="*/ 2611582 w 3515591"/>
                    <a:gd name="connsiteY49" fmla="*/ 647700 h 651164"/>
                    <a:gd name="connsiteX50" fmla="*/ 2670463 w 3515591"/>
                    <a:gd name="connsiteY50" fmla="*/ 640773 h 651164"/>
                    <a:gd name="connsiteX51" fmla="*/ 3515591 w 3515591"/>
                    <a:gd name="connsiteY51" fmla="*/ 647700 h 651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3515591" h="651164">
                      <a:moveTo>
                        <a:pt x="0" y="647700"/>
                      </a:moveTo>
                      <a:lnTo>
                        <a:pt x="1143000" y="651164"/>
                      </a:lnTo>
                      <a:lnTo>
                        <a:pt x="1170709" y="647700"/>
                      </a:lnTo>
                      <a:lnTo>
                        <a:pt x="1181100" y="619991"/>
                      </a:lnTo>
                      <a:lnTo>
                        <a:pt x="1205345" y="346364"/>
                      </a:lnTo>
                      <a:lnTo>
                        <a:pt x="1219200" y="280554"/>
                      </a:lnTo>
                      <a:lnTo>
                        <a:pt x="1233054" y="381000"/>
                      </a:lnTo>
                      <a:lnTo>
                        <a:pt x="1243445" y="481445"/>
                      </a:lnTo>
                      <a:lnTo>
                        <a:pt x="1250373" y="554182"/>
                      </a:lnTo>
                      <a:lnTo>
                        <a:pt x="1281545" y="623454"/>
                      </a:lnTo>
                      <a:lnTo>
                        <a:pt x="1302327" y="640773"/>
                      </a:lnTo>
                      <a:lnTo>
                        <a:pt x="1357745" y="651164"/>
                      </a:lnTo>
                      <a:lnTo>
                        <a:pt x="1465118" y="647700"/>
                      </a:lnTo>
                      <a:lnTo>
                        <a:pt x="1485900" y="619991"/>
                      </a:lnTo>
                      <a:lnTo>
                        <a:pt x="1496291" y="457200"/>
                      </a:lnTo>
                      <a:lnTo>
                        <a:pt x="1503218" y="245918"/>
                      </a:lnTo>
                      <a:lnTo>
                        <a:pt x="1513609" y="55418"/>
                      </a:lnTo>
                      <a:lnTo>
                        <a:pt x="1520536" y="0"/>
                      </a:lnTo>
                      <a:lnTo>
                        <a:pt x="1534391" y="142009"/>
                      </a:lnTo>
                      <a:lnTo>
                        <a:pt x="1548245" y="339436"/>
                      </a:lnTo>
                      <a:lnTo>
                        <a:pt x="1558636" y="474518"/>
                      </a:lnTo>
                      <a:lnTo>
                        <a:pt x="1572491" y="536864"/>
                      </a:lnTo>
                      <a:lnTo>
                        <a:pt x="1586345" y="602673"/>
                      </a:lnTo>
                      <a:lnTo>
                        <a:pt x="1603663" y="626918"/>
                      </a:lnTo>
                      <a:lnTo>
                        <a:pt x="1624445" y="644236"/>
                      </a:lnTo>
                      <a:lnTo>
                        <a:pt x="1641763" y="644236"/>
                      </a:lnTo>
                      <a:lnTo>
                        <a:pt x="1662545" y="606136"/>
                      </a:lnTo>
                      <a:lnTo>
                        <a:pt x="1672936" y="405245"/>
                      </a:lnTo>
                      <a:lnTo>
                        <a:pt x="1679863" y="207818"/>
                      </a:lnTo>
                      <a:lnTo>
                        <a:pt x="1686791" y="93518"/>
                      </a:lnTo>
                      <a:lnTo>
                        <a:pt x="1697182" y="24245"/>
                      </a:lnTo>
                      <a:lnTo>
                        <a:pt x="1714500" y="200891"/>
                      </a:lnTo>
                      <a:lnTo>
                        <a:pt x="1724891" y="353291"/>
                      </a:lnTo>
                      <a:lnTo>
                        <a:pt x="1738745" y="502227"/>
                      </a:lnTo>
                      <a:lnTo>
                        <a:pt x="1762991" y="595745"/>
                      </a:lnTo>
                      <a:lnTo>
                        <a:pt x="1780309" y="619991"/>
                      </a:lnTo>
                      <a:lnTo>
                        <a:pt x="1825336" y="647700"/>
                      </a:lnTo>
                      <a:lnTo>
                        <a:pt x="1884218" y="651164"/>
                      </a:lnTo>
                      <a:lnTo>
                        <a:pt x="2410691" y="647700"/>
                      </a:lnTo>
                      <a:lnTo>
                        <a:pt x="2424545" y="644236"/>
                      </a:lnTo>
                      <a:lnTo>
                        <a:pt x="2438400" y="616527"/>
                      </a:lnTo>
                      <a:lnTo>
                        <a:pt x="2452254" y="536864"/>
                      </a:lnTo>
                      <a:lnTo>
                        <a:pt x="2473036" y="439882"/>
                      </a:lnTo>
                      <a:lnTo>
                        <a:pt x="2479963" y="401782"/>
                      </a:lnTo>
                      <a:lnTo>
                        <a:pt x="2479963" y="401782"/>
                      </a:lnTo>
                      <a:lnTo>
                        <a:pt x="2500745" y="422564"/>
                      </a:lnTo>
                      <a:lnTo>
                        <a:pt x="2514600" y="495300"/>
                      </a:lnTo>
                      <a:lnTo>
                        <a:pt x="2538845" y="592282"/>
                      </a:lnTo>
                      <a:lnTo>
                        <a:pt x="2563091" y="630382"/>
                      </a:lnTo>
                      <a:lnTo>
                        <a:pt x="2611582" y="647700"/>
                      </a:lnTo>
                      <a:lnTo>
                        <a:pt x="2670463" y="640773"/>
                      </a:lnTo>
                      <a:lnTo>
                        <a:pt x="3515591" y="647700"/>
                      </a:lnTo>
                    </a:path>
                  </a:pathLst>
                </a:custGeom>
                <a:noFill/>
                <a:ln w="12700" cap="flat" cmpd="sng" algn="ctr">
                  <a:solidFill>
                    <a:srgbClr val="0033CC"/>
                  </a:solidFill>
                  <a:prstDash val="solid"/>
                  <a:round/>
                  <a:headEnd type="none" w="med" len="med"/>
                  <a:tailEnd type="none" w="med" len="med"/>
                </a:ln>
                <a:effectLst/>
              </p:spPr>
              <p:txBody>
                <a:bodyPr rtlCol="0" anchor="ctr"/>
                <a:lstStyle/>
                <a:p>
                  <a:pPr algn="ctr"/>
                  <a:endParaRPr lang="en-US"/>
                </a:p>
              </p:txBody>
            </p:sp>
            <p:sp>
              <p:nvSpPr>
                <p:cNvPr id="18" name="Freeform 17"/>
                <p:cNvSpPr/>
                <p:nvPr/>
              </p:nvSpPr>
              <p:spPr bwMode="auto">
                <a:xfrm>
                  <a:off x="959427" y="3674918"/>
                  <a:ext cx="4173682" cy="658091"/>
                </a:xfrm>
                <a:custGeom>
                  <a:avLst/>
                  <a:gdLst>
                    <a:gd name="connsiteX0" fmla="*/ 0 w 4173682"/>
                    <a:gd name="connsiteY0" fmla="*/ 651164 h 658091"/>
                    <a:gd name="connsiteX1" fmla="*/ 1939637 w 4173682"/>
                    <a:gd name="connsiteY1" fmla="*/ 654627 h 658091"/>
                    <a:gd name="connsiteX2" fmla="*/ 1981200 w 4173682"/>
                    <a:gd name="connsiteY2" fmla="*/ 644237 h 658091"/>
                    <a:gd name="connsiteX3" fmla="*/ 2008909 w 4173682"/>
                    <a:gd name="connsiteY3" fmla="*/ 654627 h 658091"/>
                    <a:gd name="connsiteX4" fmla="*/ 2036618 w 4173682"/>
                    <a:gd name="connsiteY4" fmla="*/ 651164 h 658091"/>
                    <a:gd name="connsiteX5" fmla="*/ 2261755 w 4173682"/>
                    <a:gd name="connsiteY5" fmla="*/ 654627 h 658091"/>
                    <a:gd name="connsiteX6" fmla="*/ 2275609 w 4173682"/>
                    <a:gd name="connsiteY6" fmla="*/ 606137 h 658091"/>
                    <a:gd name="connsiteX7" fmla="*/ 2292928 w 4173682"/>
                    <a:gd name="connsiteY7" fmla="*/ 408709 h 658091"/>
                    <a:gd name="connsiteX8" fmla="*/ 2303318 w 4173682"/>
                    <a:gd name="connsiteY8" fmla="*/ 363682 h 658091"/>
                    <a:gd name="connsiteX9" fmla="*/ 2313709 w 4173682"/>
                    <a:gd name="connsiteY9" fmla="*/ 297873 h 658091"/>
                    <a:gd name="connsiteX10" fmla="*/ 2327564 w 4173682"/>
                    <a:gd name="connsiteY10" fmla="*/ 349827 h 658091"/>
                    <a:gd name="connsiteX11" fmla="*/ 2348346 w 4173682"/>
                    <a:gd name="connsiteY11" fmla="*/ 495300 h 658091"/>
                    <a:gd name="connsiteX12" fmla="*/ 2372591 w 4173682"/>
                    <a:gd name="connsiteY12" fmla="*/ 585355 h 658091"/>
                    <a:gd name="connsiteX13" fmla="*/ 2403764 w 4173682"/>
                    <a:gd name="connsiteY13" fmla="*/ 633846 h 658091"/>
                    <a:gd name="connsiteX14" fmla="*/ 2438400 w 4173682"/>
                    <a:gd name="connsiteY14" fmla="*/ 651164 h 658091"/>
                    <a:gd name="connsiteX15" fmla="*/ 2438400 w 4173682"/>
                    <a:gd name="connsiteY15" fmla="*/ 651164 h 658091"/>
                    <a:gd name="connsiteX16" fmla="*/ 2826328 w 4173682"/>
                    <a:gd name="connsiteY16" fmla="*/ 658091 h 658091"/>
                    <a:gd name="connsiteX17" fmla="*/ 2854037 w 4173682"/>
                    <a:gd name="connsiteY17" fmla="*/ 647700 h 658091"/>
                    <a:gd name="connsiteX18" fmla="*/ 2878282 w 4173682"/>
                    <a:gd name="connsiteY18" fmla="*/ 602673 h 658091"/>
                    <a:gd name="connsiteX19" fmla="*/ 2895600 w 4173682"/>
                    <a:gd name="connsiteY19" fmla="*/ 280555 h 658091"/>
                    <a:gd name="connsiteX20" fmla="*/ 2899064 w 4173682"/>
                    <a:gd name="connsiteY20" fmla="*/ 148937 h 658091"/>
                    <a:gd name="connsiteX21" fmla="*/ 2919846 w 4173682"/>
                    <a:gd name="connsiteY21" fmla="*/ 0 h 658091"/>
                    <a:gd name="connsiteX22" fmla="*/ 2940628 w 4173682"/>
                    <a:gd name="connsiteY22" fmla="*/ 131618 h 658091"/>
                    <a:gd name="connsiteX23" fmla="*/ 2971800 w 4173682"/>
                    <a:gd name="connsiteY23" fmla="*/ 443346 h 658091"/>
                    <a:gd name="connsiteX24" fmla="*/ 2985655 w 4173682"/>
                    <a:gd name="connsiteY24" fmla="*/ 529937 h 658091"/>
                    <a:gd name="connsiteX25" fmla="*/ 3002973 w 4173682"/>
                    <a:gd name="connsiteY25" fmla="*/ 595746 h 658091"/>
                    <a:gd name="connsiteX26" fmla="*/ 3037609 w 4173682"/>
                    <a:gd name="connsiteY26" fmla="*/ 637309 h 658091"/>
                    <a:gd name="connsiteX27" fmla="*/ 3068782 w 4173682"/>
                    <a:gd name="connsiteY27" fmla="*/ 654627 h 658091"/>
                    <a:gd name="connsiteX28" fmla="*/ 3155373 w 4173682"/>
                    <a:gd name="connsiteY28" fmla="*/ 658091 h 658091"/>
                    <a:gd name="connsiteX29" fmla="*/ 3193473 w 4173682"/>
                    <a:gd name="connsiteY29" fmla="*/ 651164 h 658091"/>
                    <a:gd name="connsiteX30" fmla="*/ 3217718 w 4173682"/>
                    <a:gd name="connsiteY30" fmla="*/ 585355 h 658091"/>
                    <a:gd name="connsiteX31" fmla="*/ 3235037 w 4173682"/>
                    <a:gd name="connsiteY31" fmla="*/ 353291 h 658091"/>
                    <a:gd name="connsiteX32" fmla="*/ 3248891 w 4173682"/>
                    <a:gd name="connsiteY32" fmla="*/ 155864 h 658091"/>
                    <a:gd name="connsiteX33" fmla="*/ 3245428 w 4173682"/>
                    <a:gd name="connsiteY33" fmla="*/ 103909 h 658091"/>
                    <a:gd name="connsiteX34" fmla="*/ 3259282 w 4173682"/>
                    <a:gd name="connsiteY34" fmla="*/ 55418 h 658091"/>
                    <a:gd name="connsiteX35" fmla="*/ 3262746 w 4173682"/>
                    <a:gd name="connsiteY35" fmla="*/ 41564 h 658091"/>
                    <a:gd name="connsiteX36" fmla="*/ 3286991 w 4173682"/>
                    <a:gd name="connsiteY36" fmla="*/ 193964 h 658091"/>
                    <a:gd name="connsiteX37" fmla="*/ 3304309 w 4173682"/>
                    <a:gd name="connsiteY37" fmla="*/ 381000 h 658091"/>
                    <a:gd name="connsiteX38" fmla="*/ 3325091 w 4173682"/>
                    <a:gd name="connsiteY38" fmla="*/ 523009 h 658091"/>
                    <a:gd name="connsiteX39" fmla="*/ 3338946 w 4173682"/>
                    <a:gd name="connsiteY39" fmla="*/ 581891 h 658091"/>
                    <a:gd name="connsiteX40" fmla="*/ 3356264 w 4173682"/>
                    <a:gd name="connsiteY40" fmla="*/ 619991 h 658091"/>
                    <a:gd name="connsiteX41" fmla="*/ 3415146 w 4173682"/>
                    <a:gd name="connsiteY41" fmla="*/ 658091 h 658091"/>
                    <a:gd name="connsiteX42" fmla="*/ 3484418 w 4173682"/>
                    <a:gd name="connsiteY42" fmla="*/ 658091 h 658091"/>
                    <a:gd name="connsiteX43" fmla="*/ 3785755 w 4173682"/>
                    <a:gd name="connsiteY43" fmla="*/ 658091 h 658091"/>
                    <a:gd name="connsiteX44" fmla="*/ 4173682 w 4173682"/>
                    <a:gd name="connsiteY44" fmla="*/ 658091 h 658091"/>
                    <a:gd name="connsiteX45" fmla="*/ 4173682 w 4173682"/>
                    <a:gd name="connsiteY45" fmla="*/ 658091 h 6580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4173682" h="658091">
                      <a:moveTo>
                        <a:pt x="0" y="651164"/>
                      </a:moveTo>
                      <a:lnTo>
                        <a:pt x="1939637" y="654627"/>
                      </a:lnTo>
                      <a:lnTo>
                        <a:pt x="1981200" y="644237"/>
                      </a:lnTo>
                      <a:lnTo>
                        <a:pt x="2008909" y="654627"/>
                      </a:lnTo>
                      <a:lnTo>
                        <a:pt x="2036618" y="651164"/>
                      </a:lnTo>
                      <a:lnTo>
                        <a:pt x="2261755" y="654627"/>
                      </a:lnTo>
                      <a:lnTo>
                        <a:pt x="2275609" y="606137"/>
                      </a:lnTo>
                      <a:lnTo>
                        <a:pt x="2292928" y="408709"/>
                      </a:lnTo>
                      <a:lnTo>
                        <a:pt x="2303318" y="363682"/>
                      </a:lnTo>
                      <a:lnTo>
                        <a:pt x="2313709" y="297873"/>
                      </a:lnTo>
                      <a:lnTo>
                        <a:pt x="2327564" y="349827"/>
                      </a:lnTo>
                      <a:lnTo>
                        <a:pt x="2348346" y="495300"/>
                      </a:lnTo>
                      <a:lnTo>
                        <a:pt x="2372591" y="585355"/>
                      </a:lnTo>
                      <a:lnTo>
                        <a:pt x="2403764" y="633846"/>
                      </a:lnTo>
                      <a:lnTo>
                        <a:pt x="2438400" y="651164"/>
                      </a:lnTo>
                      <a:lnTo>
                        <a:pt x="2438400" y="651164"/>
                      </a:lnTo>
                      <a:lnTo>
                        <a:pt x="2826328" y="658091"/>
                      </a:lnTo>
                      <a:lnTo>
                        <a:pt x="2854037" y="647700"/>
                      </a:lnTo>
                      <a:lnTo>
                        <a:pt x="2878282" y="602673"/>
                      </a:lnTo>
                      <a:lnTo>
                        <a:pt x="2895600" y="280555"/>
                      </a:lnTo>
                      <a:cubicBezTo>
                        <a:pt x="2896755" y="236682"/>
                        <a:pt x="2897909" y="192810"/>
                        <a:pt x="2899064" y="148937"/>
                      </a:cubicBezTo>
                      <a:lnTo>
                        <a:pt x="2919846" y="0"/>
                      </a:lnTo>
                      <a:lnTo>
                        <a:pt x="2940628" y="131618"/>
                      </a:lnTo>
                      <a:lnTo>
                        <a:pt x="2971800" y="443346"/>
                      </a:lnTo>
                      <a:lnTo>
                        <a:pt x="2985655" y="529937"/>
                      </a:lnTo>
                      <a:lnTo>
                        <a:pt x="3002973" y="595746"/>
                      </a:lnTo>
                      <a:lnTo>
                        <a:pt x="3037609" y="637309"/>
                      </a:lnTo>
                      <a:lnTo>
                        <a:pt x="3068782" y="654627"/>
                      </a:lnTo>
                      <a:lnTo>
                        <a:pt x="3155373" y="658091"/>
                      </a:lnTo>
                      <a:lnTo>
                        <a:pt x="3193473" y="651164"/>
                      </a:lnTo>
                      <a:lnTo>
                        <a:pt x="3217718" y="585355"/>
                      </a:lnTo>
                      <a:lnTo>
                        <a:pt x="3235037" y="353291"/>
                      </a:lnTo>
                      <a:lnTo>
                        <a:pt x="3248891" y="155864"/>
                      </a:lnTo>
                      <a:lnTo>
                        <a:pt x="3245428" y="103909"/>
                      </a:lnTo>
                      <a:lnTo>
                        <a:pt x="3259282" y="55418"/>
                      </a:lnTo>
                      <a:lnTo>
                        <a:pt x="3262746" y="41564"/>
                      </a:lnTo>
                      <a:lnTo>
                        <a:pt x="3286991" y="193964"/>
                      </a:lnTo>
                      <a:lnTo>
                        <a:pt x="3304309" y="381000"/>
                      </a:lnTo>
                      <a:lnTo>
                        <a:pt x="3325091" y="523009"/>
                      </a:lnTo>
                      <a:lnTo>
                        <a:pt x="3338946" y="581891"/>
                      </a:lnTo>
                      <a:lnTo>
                        <a:pt x="3356264" y="619991"/>
                      </a:lnTo>
                      <a:lnTo>
                        <a:pt x="3415146" y="658091"/>
                      </a:lnTo>
                      <a:lnTo>
                        <a:pt x="3484418" y="658091"/>
                      </a:lnTo>
                      <a:lnTo>
                        <a:pt x="3785755" y="658091"/>
                      </a:lnTo>
                      <a:lnTo>
                        <a:pt x="4173682" y="658091"/>
                      </a:lnTo>
                      <a:lnTo>
                        <a:pt x="4173682" y="658091"/>
                      </a:lnTo>
                    </a:path>
                  </a:pathLst>
                </a:custGeom>
                <a:noFill/>
                <a:ln w="12700" cap="flat" cmpd="sng" algn="ctr">
                  <a:solidFill>
                    <a:srgbClr val="339966"/>
                  </a:solidFill>
                  <a:prstDash val="solid"/>
                  <a:round/>
                  <a:headEnd type="none" w="med" len="med"/>
                  <a:tailEnd type="none" w="med" len="med"/>
                </a:ln>
                <a:effectLst/>
              </p:spPr>
              <p:txBody>
                <a:bodyPr rtlCol="0" anchor="ctr"/>
                <a:lstStyle/>
                <a:p>
                  <a:pPr algn="ctr"/>
                  <a:endParaRPr lang="en-US"/>
                </a:p>
              </p:txBody>
            </p:sp>
            <p:sp>
              <p:nvSpPr>
                <p:cNvPr id="19" name="Freeform 18"/>
                <p:cNvSpPr/>
                <p:nvPr/>
              </p:nvSpPr>
              <p:spPr bwMode="auto">
                <a:xfrm>
                  <a:off x="5136573" y="4097482"/>
                  <a:ext cx="2452254" cy="235527"/>
                </a:xfrm>
                <a:custGeom>
                  <a:avLst/>
                  <a:gdLst>
                    <a:gd name="connsiteX0" fmla="*/ 0 w 2452254"/>
                    <a:gd name="connsiteY0" fmla="*/ 235527 h 235527"/>
                    <a:gd name="connsiteX1" fmla="*/ 370609 w 2452254"/>
                    <a:gd name="connsiteY1" fmla="*/ 232063 h 235527"/>
                    <a:gd name="connsiteX2" fmla="*/ 512618 w 2452254"/>
                    <a:gd name="connsiteY2" fmla="*/ 228600 h 235527"/>
                    <a:gd name="connsiteX3" fmla="*/ 543791 w 2452254"/>
                    <a:gd name="connsiteY3" fmla="*/ 193963 h 235527"/>
                    <a:gd name="connsiteX4" fmla="*/ 564572 w 2452254"/>
                    <a:gd name="connsiteY4" fmla="*/ 121227 h 235527"/>
                    <a:gd name="connsiteX5" fmla="*/ 578427 w 2452254"/>
                    <a:gd name="connsiteY5" fmla="*/ 20782 h 235527"/>
                    <a:gd name="connsiteX6" fmla="*/ 592282 w 2452254"/>
                    <a:gd name="connsiteY6" fmla="*/ 0 h 235527"/>
                    <a:gd name="connsiteX7" fmla="*/ 609600 w 2452254"/>
                    <a:gd name="connsiteY7" fmla="*/ 0 h 235527"/>
                    <a:gd name="connsiteX8" fmla="*/ 619991 w 2452254"/>
                    <a:gd name="connsiteY8" fmla="*/ 38100 h 235527"/>
                    <a:gd name="connsiteX9" fmla="*/ 665018 w 2452254"/>
                    <a:gd name="connsiteY9" fmla="*/ 148936 h 235527"/>
                    <a:gd name="connsiteX10" fmla="*/ 689263 w 2452254"/>
                    <a:gd name="connsiteY10" fmla="*/ 193963 h 235527"/>
                    <a:gd name="connsiteX11" fmla="*/ 710045 w 2452254"/>
                    <a:gd name="connsiteY11" fmla="*/ 221673 h 235527"/>
                    <a:gd name="connsiteX12" fmla="*/ 755072 w 2452254"/>
                    <a:gd name="connsiteY12" fmla="*/ 232063 h 235527"/>
                    <a:gd name="connsiteX13" fmla="*/ 893618 w 2452254"/>
                    <a:gd name="connsiteY13" fmla="*/ 232063 h 235527"/>
                    <a:gd name="connsiteX14" fmla="*/ 2452254 w 2452254"/>
                    <a:gd name="connsiteY14" fmla="*/ 232063 h 2355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452254" h="235527">
                      <a:moveTo>
                        <a:pt x="0" y="235527"/>
                      </a:moveTo>
                      <a:lnTo>
                        <a:pt x="370609" y="232063"/>
                      </a:lnTo>
                      <a:lnTo>
                        <a:pt x="512618" y="228600"/>
                      </a:lnTo>
                      <a:lnTo>
                        <a:pt x="543791" y="193963"/>
                      </a:lnTo>
                      <a:lnTo>
                        <a:pt x="564572" y="121227"/>
                      </a:lnTo>
                      <a:lnTo>
                        <a:pt x="578427" y="20782"/>
                      </a:lnTo>
                      <a:lnTo>
                        <a:pt x="592282" y="0"/>
                      </a:lnTo>
                      <a:lnTo>
                        <a:pt x="609600" y="0"/>
                      </a:lnTo>
                      <a:lnTo>
                        <a:pt x="619991" y="38100"/>
                      </a:lnTo>
                      <a:lnTo>
                        <a:pt x="665018" y="148936"/>
                      </a:lnTo>
                      <a:lnTo>
                        <a:pt x="689263" y="193963"/>
                      </a:lnTo>
                      <a:lnTo>
                        <a:pt x="710045" y="221673"/>
                      </a:lnTo>
                      <a:lnTo>
                        <a:pt x="755072" y="232063"/>
                      </a:lnTo>
                      <a:lnTo>
                        <a:pt x="893618" y="232063"/>
                      </a:lnTo>
                      <a:lnTo>
                        <a:pt x="2452254" y="232063"/>
                      </a:lnTo>
                    </a:path>
                  </a:pathLst>
                </a:custGeom>
                <a:noFill/>
                <a:ln w="12700" cap="flat" cmpd="sng" algn="ctr">
                  <a:solidFill>
                    <a:srgbClr val="339966"/>
                  </a:solidFill>
                  <a:prstDash val="solid"/>
                  <a:round/>
                  <a:headEnd type="none" w="med" len="med"/>
                  <a:tailEnd type="none" w="med" len="med"/>
                </a:ln>
                <a:effectLst/>
              </p:spPr>
              <p:txBody>
                <a:bodyPr rtlCol="0" anchor="ctr"/>
                <a:lstStyle/>
                <a:p>
                  <a:pPr algn="ctr"/>
                  <a:endParaRPr lang="en-US"/>
                </a:p>
              </p:txBody>
            </p:sp>
            <p:sp>
              <p:nvSpPr>
                <p:cNvPr id="20" name="Freeform 19"/>
                <p:cNvSpPr/>
                <p:nvPr/>
              </p:nvSpPr>
              <p:spPr bwMode="auto">
                <a:xfrm>
                  <a:off x="952500" y="5313219"/>
                  <a:ext cx="3207327" cy="13854"/>
                </a:xfrm>
                <a:custGeom>
                  <a:avLst/>
                  <a:gdLst>
                    <a:gd name="connsiteX0" fmla="*/ 0 w 3207327"/>
                    <a:gd name="connsiteY0" fmla="*/ 13854 h 13854"/>
                    <a:gd name="connsiteX1" fmla="*/ 2805545 w 3207327"/>
                    <a:gd name="connsiteY1" fmla="*/ 10390 h 13854"/>
                    <a:gd name="connsiteX2" fmla="*/ 2847109 w 3207327"/>
                    <a:gd name="connsiteY2" fmla="*/ 0 h 13854"/>
                    <a:gd name="connsiteX3" fmla="*/ 2864427 w 3207327"/>
                    <a:gd name="connsiteY3" fmla="*/ 10390 h 13854"/>
                    <a:gd name="connsiteX4" fmla="*/ 3207327 w 3207327"/>
                    <a:gd name="connsiteY4" fmla="*/ 10390 h 138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7327" h="13854">
                      <a:moveTo>
                        <a:pt x="0" y="13854"/>
                      </a:moveTo>
                      <a:lnTo>
                        <a:pt x="2805545" y="10390"/>
                      </a:lnTo>
                      <a:lnTo>
                        <a:pt x="2847109" y="0"/>
                      </a:lnTo>
                      <a:lnTo>
                        <a:pt x="2864427" y="10390"/>
                      </a:lnTo>
                      <a:lnTo>
                        <a:pt x="3207327" y="10390"/>
                      </a:lnTo>
                    </a:path>
                  </a:pathLst>
                </a:custGeom>
                <a:solidFill>
                  <a:srgbClr val="3374D4"/>
                </a:solidFill>
                <a:ln w="12700" cap="flat" cmpd="sng" algn="ctr">
                  <a:solidFill>
                    <a:srgbClr val="7030A0"/>
                  </a:solidFill>
                  <a:prstDash val="solid"/>
                  <a:round/>
                  <a:headEnd type="none" w="med" len="med"/>
                  <a:tailEnd type="none" w="med" len="med"/>
                </a:ln>
                <a:effectLst/>
              </p:spPr>
              <p:txBody>
                <a:bodyPr rtlCol="0" anchor="ctr"/>
                <a:lstStyle/>
                <a:p>
                  <a:pPr algn="ctr"/>
                  <a:endParaRPr lang="en-US"/>
                </a:p>
              </p:txBody>
            </p:sp>
            <p:sp>
              <p:nvSpPr>
                <p:cNvPr id="21" name="Freeform 20"/>
                <p:cNvSpPr/>
                <p:nvPr/>
              </p:nvSpPr>
              <p:spPr bwMode="auto">
                <a:xfrm>
                  <a:off x="4163291" y="4672445"/>
                  <a:ext cx="3553691" cy="658091"/>
                </a:xfrm>
                <a:custGeom>
                  <a:avLst/>
                  <a:gdLst>
                    <a:gd name="connsiteX0" fmla="*/ 0 w 3553691"/>
                    <a:gd name="connsiteY0" fmla="*/ 647700 h 658091"/>
                    <a:gd name="connsiteX1" fmla="*/ 45027 w 3553691"/>
                    <a:gd name="connsiteY1" fmla="*/ 640773 h 658091"/>
                    <a:gd name="connsiteX2" fmla="*/ 62345 w 3553691"/>
                    <a:gd name="connsiteY2" fmla="*/ 543791 h 658091"/>
                    <a:gd name="connsiteX3" fmla="*/ 83127 w 3553691"/>
                    <a:gd name="connsiteY3" fmla="*/ 346364 h 658091"/>
                    <a:gd name="connsiteX4" fmla="*/ 93518 w 3553691"/>
                    <a:gd name="connsiteY4" fmla="*/ 297873 h 658091"/>
                    <a:gd name="connsiteX5" fmla="*/ 93518 w 3553691"/>
                    <a:gd name="connsiteY5" fmla="*/ 297873 h 658091"/>
                    <a:gd name="connsiteX6" fmla="*/ 110836 w 3553691"/>
                    <a:gd name="connsiteY6" fmla="*/ 315191 h 658091"/>
                    <a:gd name="connsiteX7" fmla="*/ 124691 w 3553691"/>
                    <a:gd name="connsiteY7" fmla="*/ 394855 h 658091"/>
                    <a:gd name="connsiteX8" fmla="*/ 145473 w 3553691"/>
                    <a:gd name="connsiteY8" fmla="*/ 502228 h 658091"/>
                    <a:gd name="connsiteX9" fmla="*/ 166254 w 3553691"/>
                    <a:gd name="connsiteY9" fmla="*/ 578428 h 658091"/>
                    <a:gd name="connsiteX10" fmla="*/ 190500 w 3553691"/>
                    <a:gd name="connsiteY10" fmla="*/ 619991 h 658091"/>
                    <a:gd name="connsiteX11" fmla="*/ 225136 w 3553691"/>
                    <a:gd name="connsiteY11" fmla="*/ 647700 h 658091"/>
                    <a:gd name="connsiteX12" fmla="*/ 294409 w 3553691"/>
                    <a:gd name="connsiteY12" fmla="*/ 654628 h 658091"/>
                    <a:gd name="connsiteX13" fmla="*/ 893618 w 3553691"/>
                    <a:gd name="connsiteY13" fmla="*/ 654628 h 658091"/>
                    <a:gd name="connsiteX14" fmla="*/ 938645 w 3553691"/>
                    <a:gd name="connsiteY14" fmla="*/ 651164 h 658091"/>
                    <a:gd name="connsiteX15" fmla="*/ 955964 w 3553691"/>
                    <a:gd name="connsiteY15" fmla="*/ 599210 h 658091"/>
                    <a:gd name="connsiteX16" fmla="*/ 980209 w 3553691"/>
                    <a:gd name="connsiteY16" fmla="*/ 363682 h 658091"/>
                    <a:gd name="connsiteX17" fmla="*/ 994064 w 3553691"/>
                    <a:gd name="connsiteY17" fmla="*/ 159328 h 658091"/>
                    <a:gd name="connsiteX18" fmla="*/ 997527 w 3553691"/>
                    <a:gd name="connsiteY18" fmla="*/ 58882 h 658091"/>
                    <a:gd name="connsiteX19" fmla="*/ 1014845 w 3553691"/>
                    <a:gd name="connsiteY19" fmla="*/ 0 h 658091"/>
                    <a:gd name="connsiteX20" fmla="*/ 1028700 w 3553691"/>
                    <a:gd name="connsiteY20" fmla="*/ 159328 h 658091"/>
                    <a:gd name="connsiteX21" fmla="*/ 1059873 w 3553691"/>
                    <a:gd name="connsiteY21" fmla="*/ 419100 h 658091"/>
                    <a:gd name="connsiteX22" fmla="*/ 1080654 w 3553691"/>
                    <a:gd name="connsiteY22" fmla="*/ 512619 h 658091"/>
                    <a:gd name="connsiteX23" fmla="*/ 1115291 w 3553691"/>
                    <a:gd name="connsiteY23" fmla="*/ 599210 h 658091"/>
                    <a:gd name="connsiteX24" fmla="*/ 1156854 w 3553691"/>
                    <a:gd name="connsiteY24" fmla="*/ 647700 h 658091"/>
                    <a:gd name="connsiteX25" fmla="*/ 1288473 w 3553691"/>
                    <a:gd name="connsiteY25" fmla="*/ 658091 h 658091"/>
                    <a:gd name="connsiteX26" fmla="*/ 1437409 w 3553691"/>
                    <a:gd name="connsiteY26" fmla="*/ 651164 h 658091"/>
                    <a:gd name="connsiteX27" fmla="*/ 1475509 w 3553691"/>
                    <a:gd name="connsiteY27" fmla="*/ 616528 h 658091"/>
                    <a:gd name="connsiteX28" fmla="*/ 1475509 w 3553691"/>
                    <a:gd name="connsiteY28" fmla="*/ 609600 h 658091"/>
                    <a:gd name="connsiteX29" fmla="*/ 1465118 w 3553691"/>
                    <a:gd name="connsiteY29" fmla="*/ 599210 h 658091"/>
                    <a:gd name="connsiteX30" fmla="*/ 1482436 w 3553691"/>
                    <a:gd name="connsiteY30" fmla="*/ 429491 h 658091"/>
                    <a:gd name="connsiteX31" fmla="*/ 1513609 w 3553691"/>
                    <a:gd name="connsiteY31" fmla="*/ 79664 h 658091"/>
                    <a:gd name="connsiteX32" fmla="*/ 1524000 w 3553691"/>
                    <a:gd name="connsiteY32" fmla="*/ 31173 h 658091"/>
                    <a:gd name="connsiteX33" fmla="*/ 1541318 w 3553691"/>
                    <a:gd name="connsiteY33" fmla="*/ 148937 h 658091"/>
                    <a:gd name="connsiteX34" fmla="*/ 1575954 w 3553691"/>
                    <a:gd name="connsiteY34" fmla="*/ 367146 h 658091"/>
                    <a:gd name="connsiteX35" fmla="*/ 1596736 w 3553691"/>
                    <a:gd name="connsiteY35" fmla="*/ 512619 h 658091"/>
                    <a:gd name="connsiteX36" fmla="*/ 1631373 w 3553691"/>
                    <a:gd name="connsiteY36" fmla="*/ 602673 h 658091"/>
                    <a:gd name="connsiteX37" fmla="*/ 1672936 w 3553691"/>
                    <a:gd name="connsiteY37" fmla="*/ 637310 h 658091"/>
                    <a:gd name="connsiteX38" fmla="*/ 1752600 w 3553691"/>
                    <a:gd name="connsiteY38" fmla="*/ 644237 h 658091"/>
                    <a:gd name="connsiteX39" fmla="*/ 1808018 w 3553691"/>
                    <a:gd name="connsiteY39" fmla="*/ 651164 h 658091"/>
                    <a:gd name="connsiteX40" fmla="*/ 3553691 w 3553691"/>
                    <a:gd name="connsiteY40" fmla="*/ 654628 h 658091"/>
                    <a:gd name="connsiteX0" fmla="*/ 0 w 3553691"/>
                    <a:gd name="connsiteY0" fmla="*/ 647700 h 658091"/>
                    <a:gd name="connsiteX1" fmla="*/ 45027 w 3553691"/>
                    <a:gd name="connsiteY1" fmla="*/ 640773 h 658091"/>
                    <a:gd name="connsiteX2" fmla="*/ 62345 w 3553691"/>
                    <a:gd name="connsiteY2" fmla="*/ 543791 h 658091"/>
                    <a:gd name="connsiteX3" fmla="*/ 83127 w 3553691"/>
                    <a:gd name="connsiteY3" fmla="*/ 346364 h 658091"/>
                    <a:gd name="connsiteX4" fmla="*/ 93518 w 3553691"/>
                    <a:gd name="connsiteY4" fmla="*/ 297873 h 658091"/>
                    <a:gd name="connsiteX5" fmla="*/ 93518 w 3553691"/>
                    <a:gd name="connsiteY5" fmla="*/ 297873 h 658091"/>
                    <a:gd name="connsiteX6" fmla="*/ 110836 w 3553691"/>
                    <a:gd name="connsiteY6" fmla="*/ 315191 h 658091"/>
                    <a:gd name="connsiteX7" fmla="*/ 124691 w 3553691"/>
                    <a:gd name="connsiteY7" fmla="*/ 394855 h 658091"/>
                    <a:gd name="connsiteX8" fmla="*/ 145473 w 3553691"/>
                    <a:gd name="connsiteY8" fmla="*/ 502228 h 658091"/>
                    <a:gd name="connsiteX9" fmla="*/ 166254 w 3553691"/>
                    <a:gd name="connsiteY9" fmla="*/ 578428 h 658091"/>
                    <a:gd name="connsiteX10" fmla="*/ 190500 w 3553691"/>
                    <a:gd name="connsiteY10" fmla="*/ 619991 h 658091"/>
                    <a:gd name="connsiteX11" fmla="*/ 225136 w 3553691"/>
                    <a:gd name="connsiteY11" fmla="*/ 647700 h 658091"/>
                    <a:gd name="connsiteX12" fmla="*/ 294409 w 3553691"/>
                    <a:gd name="connsiteY12" fmla="*/ 654628 h 658091"/>
                    <a:gd name="connsiteX13" fmla="*/ 893618 w 3553691"/>
                    <a:gd name="connsiteY13" fmla="*/ 654628 h 658091"/>
                    <a:gd name="connsiteX14" fmla="*/ 938645 w 3553691"/>
                    <a:gd name="connsiteY14" fmla="*/ 651164 h 658091"/>
                    <a:gd name="connsiteX15" fmla="*/ 955964 w 3553691"/>
                    <a:gd name="connsiteY15" fmla="*/ 599210 h 658091"/>
                    <a:gd name="connsiteX16" fmla="*/ 980209 w 3553691"/>
                    <a:gd name="connsiteY16" fmla="*/ 363682 h 658091"/>
                    <a:gd name="connsiteX17" fmla="*/ 994064 w 3553691"/>
                    <a:gd name="connsiteY17" fmla="*/ 159328 h 658091"/>
                    <a:gd name="connsiteX18" fmla="*/ 997527 w 3553691"/>
                    <a:gd name="connsiteY18" fmla="*/ 58882 h 658091"/>
                    <a:gd name="connsiteX19" fmla="*/ 1014845 w 3553691"/>
                    <a:gd name="connsiteY19" fmla="*/ 0 h 658091"/>
                    <a:gd name="connsiteX20" fmla="*/ 1028700 w 3553691"/>
                    <a:gd name="connsiteY20" fmla="*/ 159328 h 658091"/>
                    <a:gd name="connsiteX21" fmla="*/ 1059873 w 3553691"/>
                    <a:gd name="connsiteY21" fmla="*/ 419100 h 658091"/>
                    <a:gd name="connsiteX22" fmla="*/ 1080654 w 3553691"/>
                    <a:gd name="connsiteY22" fmla="*/ 512619 h 658091"/>
                    <a:gd name="connsiteX23" fmla="*/ 1115291 w 3553691"/>
                    <a:gd name="connsiteY23" fmla="*/ 599210 h 658091"/>
                    <a:gd name="connsiteX24" fmla="*/ 1156854 w 3553691"/>
                    <a:gd name="connsiteY24" fmla="*/ 647700 h 658091"/>
                    <a:gd name="connsiteX25" fmla="*/ 1288473 w 3553691"/>
                    <a:gd name="connsiteY25" fmla="*/ 658091 h 658091"/>
                    <a:gd name="connsiteX26" fmla="*/ 1437409 w 3553691"/>
                    <a:gd name="connsiteY26" fmla="*/ 651164 h 658091"/>
                    <a:gd name="connsiteX27" fmla="*/ 1475509 w 3553691"/>
                    <a:gd name="connsiteY27" fmla="*/ 616528 h 658091"/>
                    <a:gd name="connsiteX28" fmla="*/ 1475509 w 3553691"/>
                    <a:gd name="connsiteY28" fmla="*/ 609600 h 658091"/>
                    <a:gd name="connsiteX29" fmla="*/ 1454727 w 3553691"/>
                    <a:gd name="connsiteY29" fmla="*/ 599210 h 658091"/>
                    <a:gd name="connsiteX30" fmla="*/ 1482436 w 3553691"/>
                    <a:gd name="connsiteY30" fmla="*/ 429491 h 658091"/>
                    <a:gd name="connsiteX31" fmla="*/ 1513609 w 3553691"/>
                    <a:gd name="connsiteY31" fmla="*/ 79664 h 658091"/>
                    <a:gd name="connsiteX32" fmla="*/ 1524000 w 3553691"/>
                    <a:gd name="connsiteY32" fmla="*/ 31173 h 658091"/>
                    <a:gd name="connsiteX33" fmla="*/ 1541318 w 3553691"/>
                    <a:gd name="connsiteY33" fmla="*/ 148937 h 658091"/>
                    <a:gd name="connsiteX34" fmla="*/ 1575954 w 3553691"/>
                    <a:gd name="connsiteY34" fmla="*/ 367146 h 658091"/>
                    <a:gd name="connsiteX35" fmla="*/ 1596736 w 3553691"/>
                    <a:gd name="connsiteY35" fmla="*/ 512619 h 658091"/>
                    <a:gd name="connsiteX36" fmla="*/ 1631373 w 3553691"/>
                    <a:gd name="connsiteY36" fmla="*/ 602673 h 658091"/>
                    <a:gd name="connsiteX37" fmla="*/ 1672936 w 3553691"/>
                    <a:gd name="connsiteY37" fmla="*/ 637310 h 658091"/>
                    <a:gd name="connsiteX38" fmla="*/ 1752600 w 3553691"/>
                    <a:gd name="connsiteY38" fmla="*/ 644237 h 658091"/>
                    <a:gd name="connsiteX39" fmla="*/ 1808018 w 3553691"/>
                    <a:gd name="connsiteY39" fmla="*/ 651164 h 658091"/>
                    <a:gd name="connsiteX40" fmla="*/ 3553691 w 3553691"/>
                    <a:gd name="connsiteY40" fmla="*/ 654628 h 658091"/>
                    <a:gd name="connsiteX0" fmla="*/ 0 w 3553691"/>
                    <a:gd name="connsiteY0" fmla="*/ 647700 h 658091"/>
                    <a:gd name="connsiteX1" fmla="*/ 45027 w 3553691"/>
                    <a:gd name="connsiteY1" fmla="*/ 640773 h 658091"/>
                    <a:gd name="connsiteX2" fmla="*/ 62345 w 3553691"/>
                    <a:gd name="connsiteY2" fmla="*/ 543791 h 658091"/>
                    <a:gd name="connsiteX3" fmla="*/ 83127 w 3553691"/>
                    <a:gd name="connsiteY3" fmla="*/ 346364 h 658091"/>
                    <a:gd name="connsiteX4" fmla="*/ 93518 w 3553691"/>
                    <a:gd name="connsiteY4" fmla="*/ 297873 h 658091"/>
                    <a:gd name="connsiteX5" fmla="*/ 93518 w 3553691"/>
                    <a:gd name="connsiteY5" fmla="*/ 297873 h 658091"/>
                    <a:gd name="connsiteX6" fmla="*/ 110836 w 3553691"/>
                    <a:gd name="connsiteY6" fmla="*/ 315191 h 658091"/>
                    <a:gd name="connsiteX7" fmla="*/ 124691 w 3553691"/>
                    <a:gd name="connsiteY7" fmla="*/ 394855 h 658091"/>
                    <a:gd name="connsiteX8" fmla="*/ 145473 w 3553691"/>
                    <a:gd name="connsiteY8" fmla="*/ 502228 h 658091"/>
                    <a:gd name="connsiteX9" fmla="*/ 166254 w 3553691"/>
                    <a:gd name="connsiteY9" fmla="*/ 578428 h 658091"/>
                    <a:gd name="connsiteX10" fmla="*/ 190500 w 3553691"/>
                    <a:gd name="connsiteY10" fmla="*/ 619991 h 658091"/>
                    <a:gd name="connsiteX11" fmla="*/ 225136 w 3553691"/>
                    <a:gd name="connsiteY11" fmla="*/ 647700 h 658091"/>
                    <a:gd name="connsiteX12" fmla="*/ 294409 w 3553691"/>
                    <a:gd name="connsiteY12" fmla="*/ 654628 h 658091"/>
                    <a:gd name="connsiteX13" fmla="*/ 893618 w 3553691"/>
                    <a:gd name="connsiteY13" fmla="*/ 654628 h 658091"/>
                    <a:gd name="connsiteX14" fmla="*/ 938645 w 3553691"/>
                    <a:gd name="connsiteY14" fmla="*/ 651164 h 658091"/>
                    <a:gd name="connsiteX15" fmla="*/ 955964 w 3553691"/>
                    <a:gd name="connsiteY15" fmla="*/ 599210 h 658091"/>
                    <a:gd name="connsiteX16" fmla="*/ 980209 w 3553691"/>
                    <a:gd name="connsiteY16" fmla="*/ 363682 h 658091"/>
                    <a:gd name="connsiteX17" fmla="*/ 994064 w 3553691"/>
                    <a:gd name="connsiteY17" fmla="*/ 159328 h 658091"/>
                    <a:gd name="connsiteX18" fmla="*/ 997527 w 3553691"/>
                    <a:gd name="connsiteY18" fmla="*/ 58882 h 658091"/>
                    <a:gd name="connsiteX19" fmla="*/ 1014845 w 3553691"/>
                    <a:gd name="connsiteY19" fmla="*/ 0 h 658091"/>
                    <a:gd name="connsiteX20" fmla="*/ 1028700 w 3553691"/>
                    <a:gd name="connsiteY20" fmla="*/ 159328 h 658091"/>
                    <a:gd name="connsiteX21" fmla="*/ 1059873 w 3553691"/>
                    <a:gd name="connsiteY21" fmla="*/ 419100 h 658091"/>
                    <a:gd name="connsiteX22" fmla="*/ 1080654 w 3553691"/>
                    <a:gd name="connsiteY22" fmla="*/ 512619 h 658091"/>
                    <a:gd name="connsiteX23" fmla="*/ 1115291 w 3553691"/>
                    <a:gd name="connsiteY23" fmla="*/ 599210 h 658091"/>
                    <a:gd name="connsiteX24" fmla="*/ 1156854 w 3553691"/>
                    <a:gd name="connsiteY24" fmla="*/ 647700 h 658091"/>
                    <a:gd name="connsiteX25" fmla="*/ 1288473 w 3553691"/>
                    <a:gd name="connsiteY25" fmla="*/ 658091 h 658091"/>
                    <a:gd name="connsiteX26" fmla="*/ 1437409 w 3553691"/>
                    <a:gd name="connsiteY26" fmla="*/ 651164 h 658091"/>
                    <a:gd name="connsiteX27" fmla="*/ 1475509 w 3553691"/>
                    <a:gd name="connsiteY27" fmla="*/ 616528 h 658091"/>
                    <a:gd name="connsiteX28" fmla="*/ 1451264 w 3553691"/>
                    <a:gd name="connsiteY28" fmla="*/ 613064 h 658091"/>
                    <a:gd name="connsiteX29" fmla="*/ 1454727 w 3553691"/>
                    <a:gd name="connsiteY29" fmla="*/ 599210 h 658091"/>
                    <a:gd name="connsiteX30" fmla="*/ 1482436 w 3553691"/>
                    <a:gd name="connsiteY30" fmla="*/ 429491 h 658091"/>
                    <a:gd name="connsiteX31" fmla="*/ 1513609 w 3553691"/>
                    <a:gd name="connsiteY31" fmla="*/ 79664 h 658091"/>
                    <a:gd name="connsiteX32" fmla="*/ 1524000 w 3553691"/>
                    <a:gd name="connsiteY32" fmla="*/ 31173 h 658091"/>
                    <a:gd name="connsiteX33" fmla="*/ 1541318 w 3553691"/>
                    <a:gd name="connsiteY33" fmla="*/ 148937 h 658091"/>
                    <a:gd name="connsiteX34" fmla="*/ 1575954 w 3553691"/>
                    <a:gd name="connsiteY34" fmla="*/ 367146 h 658091"/>
                    <a:gd name="connsiteX35" fmla="*/ 1596736 w 3553691"/>
                    <a:gd name="connsiteY35" fmla="*/ 512619 h 658091"/>
                    <a:gd name="connsiteX36" fmla="*/ 1631373 w 3553691"/>
                    <a:gd name="connsiteY36" fmla="*/ 602673 h 658091"/>
                    <a:gd name="connsiteX37" fmla="*/ 1672936 w 3553691"/>
                    <a:gd name="connsiteY37" fmla="*/ 637310 h 658091"/>
                    <a:gd name="connsiteX38" fmla="*/ 1752600 w 3553691"/>
                    <a:gd name="connsiteY38" fmla="*/ 644237 h 658091"/>
                    <a:gd name="connsiteX39" fmla="*/ 1808018 w 3553691"/>
                    <a:gd name="connsiteY39" fmla="*/ 651164 h 658091"/>
                    <a:gd name="connsiteX40" fmla="*/ 3553691 w 3553691"/>
                    <a:gd name="connsiteY40" fmla="*/ 654628 h 658091"/>
                    <a:gd name="connsiteX0" fmla="*/ 0 w 3553691"/>
                    <a:gd name="connsiteY0" fmla="*/ 647700 h 658091"/>
                    <a:gd name="connsiteX1" fmla="*/ 45027 w 3553691"/>
                    <a:gd name="connsiteY1" fmla="*/ 640773 h 658091"/>
                    <a:gd name="connsiteX2" fmla="*/ 62345 w 3553691"/>
                    <a:gd name="connsiteY2" fmla="*/ 543791 h 658091"/>
                    <a:gd name="connsiteX3" fmla="*/ 83127 w 3553691"/>
                    <a:gd name="connsiteY3" fmla="*/ 346364 h 658091"/>
                    <a:gd name="connsiteX4" fmla="*/ 93518 w 3553691"/>
                    <a:gd name="connsiteY4" fmla="*/ 297873 h 658091"/>
                    <a:gd name="connsiteX5" fmla="*/ 93518 w 3553691"/>
                    <a:gd name="connsiteY5" fmla="*/ 297873 h 658091"/>
                    <a:gd name="connsiteX6" fmla="*/ 110836 w 3553691"/>
                    <a:gd name="connsiteY6" fmla="*/ 315191 h 658091"/>
                    <a:gd name="connsiteX7" fmla="*/ 124691 w 3553691"/>
                    <a:gd name="connsiteY7" fmla="*/ 394855 h 658091"/>
                    <a:gd name="connsiteX8" fmla="*/ 145473 w 3553691"/>
                    <a:gd name="connsiteY8" fmla="*/ 502228 h 658091"/>
                    <a:gd name="connsiteX9" fmla="*/ 166254 w 3553691"/>
                    <a:gd name="connsiteY9" fmla="*/ 578428 h 658091"/>
                    <a:gd name="connsiteX10" fmla="*/ 190500 w 3553691"/>
                    <a:gd name="connsiteY10" fmla="*/ 619991 h 658091"/>
                    <a:gd name="connsiteX11" fmla="*/ 225136 w 3553691"/>
                    <a:gd name="connsiteY11" fmla="*/ 647700 h 658091"/>
                    <a:gd name="connsiteX12" fmla="*/ 294409 w 3553691"/>
                    <a:gd name="connsiteY12" fmla="*/ 654628 h 658091"/>
                    <a:gd name="connsiteX13" fmla="*/ 893618 w 3553691"/>
                    <a:gd name="connsiteY13" fmla="*/ 654628 h 658091"/>
                    <a:gd name="connsiteX14" fmla="*/ 938645 w 3553691"/>
                    <a:gd name="connsiteY14" fmla="*/ 651164 h 658091"/>
                    <a:gd name="connsiteX15" fmla="*/ 955964 w 3553691"/>
                    <a:gd name="connsiteY15" fmla="*/ 599210 h 658091"/>
                    <a:gd name="connsiteX16" fmla="*/ 980209 w 3553691"/>
                    <a:gd name="connsiteY16" fmla="*/ 363682 h 658091"/>
                    <a:gd name="connsiteX17" fmla="*/ 994064 w 3553691"/>
                    <a:gd name="connsiteY17" fmla="*/ 159328 h 658091"/>
                    <a:gd name="connsiteX18" fmla="*/ 997527 w 3553691"/>
                    <a:gd name="connsiteY18" fmla="*/ 58882 h 658091"/>
                    <a:gd name="connsiteX19" fmla="*/ 1014845 w 3553691"/>
                    <a:gd name="connsiteY19" fmla="*/ 0 h 658091"/>
                    <a:gd name="connsiteX20" fmla="*/ 1028700 w 3553691"/>
                    <a:gd name="connsiteY20" fmla="*/ 159328 h 658091"/>
                    <a:gd name="connsiteX21" fmla="*/ 1059873 w 3553691"/>
                    <a:gd name="connsiteY21" fmla="*/ 419100 h 658091"/>
                    <a:gd name="connsiteX22" fmla="*/ 1080654 w 3553691"/>
                    <a:gd name="connsiteY22" fmla="*/ 512619 h 658091"/>
                    <a:gd name="connsiteX23" fmla="*/ 1115291 w 3553691"/>
                    <a:gd name="connsiteY23" fmla="*/ 599210 h 658091"/>
                    <a:gd name="connsiteX24" fmla="*/ 1156854 w 3553691"/>
                    <a:gd name="connsiteY24" fmla="*/ 647700 h 658091"/>
                    <a:gd name="connsiteX25" fmla="*/ 1288473 w 3553691"/>
                    <a:gd name="connsiteY25" fmla="*/ 658091 h 658091"/>
                    <a:gd name="connsiteX26" fmla="*/ 1437409 w 3553691"/>
                    <a:gd name="connsiteY26" fmla="*/ 651164 h 658091"/>
                    <a:gd name="connsiteX27" fmla="*/ 1475509 w 3553691"/>
                    <a:gd name="connsiteY27" fmla="*/ 616528 h 658091"/>
                    <a:gd name="connsiteX28" fmla="*/ 1451264 w 3553691"/>
                    <a:gd name="connsiteY28" fmla="*/ 613064 h 658091"/>
                    <a:gd name="connsiteX29" fmla="*/ 1465118 w 3553691"/>
                    <a:gd name="connsiteY29" fmla="*/ 564574 h 658091"/>
                    <a:gd name="connsiteX30" fmla="*/ 1482436 w 3553691"/>
                    <a:gd name="connsiteY30" fmla="*/ 429491 h 658091"/>
                    <a:gd name="connsiteX31" fmla="*/ 1513609 w 3553691"/>
                    <a:gd name="connsiteY31" fmla="*/ 79664 h 658091"/>
                    <a:gd name="connsiteX32" fmla="*/ 1524000 w 3553691"/>
                    <a:gd name="connsiteY32" fmla="*/ 31173 h 658091"/>
                    <a:gd name="connsiteX33" fmla="*/ 1541318 w 3553691"/>
                    <a:gd name="connsiteY33" fmla="*/ 148937 h 658091"/>
                    <a:gd name="connsiteX34" fmla="*/ 1575954 w 3553691"/>
                    <a:gd name="connsiteY34" fmla="*/ 367146 h 658091"/>
                    <a:gd name="connsiteX35" fmla="*/ 1596736 w 3553691"/>
                    <a:gd name="connsiteY35" fmla="*/ 512619 h 658091"/>
                    <a:gd name="connsiteX36" fmla="*/ 1631373 w 3553691"/>
                    <a:gd name="connsiteY36" fmla="*/ 602673 h 658091"/>
                    <a:gd name="connsiteX37" fmla="*/ 1672936 w 3553691"/>
                    <a:gd name="connsiteY37" fmla="*/ 637310 h 658091"/>
                    <a:gd name="connsiteX38" fmla="*/ 1752600 w 3553691"/>
                    <a:gd name="connsiteY38" fmla="*/ 644237 h 658091"/>
                    <a:gd name="connsiteX39" fmla="*/ 1808018 w 3553691"/>
                    <a:gd name="connsiteY39" fmla="*/ 651164 h 658091"/>
                    <a:gd name="connsiteX40" fmla="*/ 3553691 w 3553691"/>
                    <a:gd name="connsiteY40" fmla="*/ 654628 h 658091"/>
                    <a:gd name="connsiteX0" fmla="*/ 0 w 3553691"/>
                    <a:gd name="connsiteY0" fmla="*/ 647700 h 658091"/>
                    <a:gd name="connsiteX1" fmla="*/ 45027 w 3553691"/>
                    <a:gd name="connsiteY1" fmla="*/ 640773 h 658091"/>
                    <a:gd name="connsiteX2" fmla="*/ 62345 w 3553691"/>
                    <a:gd name="connsiteY2" fmla="*/ 543791 h 658091"/>
                    <a:gd name="connsiteX3" fmla="*/ 83127 w 3553691"/>
                    <a:gd name="connsiteY3" fmla="*/ 346364 h 658091"/>
                    <a:gd name="connsiteX4" fmla="*/ 93518 w 3553691"/>
                    <a:gd name="connsiteY4" fmla="*/ 297873 h 658091"/>
                    <a:gd name="connsiteX5" fmla="*/ 93518 w 3553691"/>
                    <a:gd name="connsiteY5" fmla="*/ 297873 h 658091"/>
                    <a:gd name="connsiteX6" fmla="*/ 110836 w 3553691"/>
                    <a:gd name="connsiteY6" fmla="*/ 315191 h 658091"/>
                    <a:gd name="connsiteX7" fmla="*/ 124691 w 3553691"/>
                    <a:gd name="connsiteY7" fmla="*/ 394855 h 658091"/>
                    <a:gd name="connsiteX8" fmla="*/ 145473 w 3553691"/>
                    <a:gd name="connsiteY8" fmla="*/ 502228 h 658091"/>
                    <a:gd name="connsiteX9" fmla="*/ 166254 w 3553691"/>
                    <a:gd name="connsiteY9" fmla="*/ 578428 h 658091"/>
                    <a:gd name="connsiteX10" fmla="*/ 190500 w 3553691"/>
                    <a:gd name="connsiteY10" fmla="*/ 619991 h 658091"/>
                    <a:gd name="connsiteX11" fmla="*/ 225136 w 3553691"/>
                    <a:gd name="connsiteY11" fmla="*/ 647700 h 658091"/>
                    <a:gd name="connsiteX12" fmla="*/ 294409 w 3553691"/>
                    <a:gd name="connsiteY12" fmla="*/ 654628 h 658091"/>
                    <a:gd name="connsiteX13" fmla="*/ 893618 w 3553691"/>
                    <a:gd name="connsiteY13" fmla="*/ 654628 h 658091"/>
                    <a:gd name="connsiteX14" fmla="*/ 938645 w 3553691"/>
                    <a:gd name="connsiteY14" fmla="*/ 651164 h 658091"/>
                    <a:gd name="connsiteX15" fmla="*/ 955964 w 3553691"/>
                    <a:gd name="connsiteY15" fmla="*/ 599210 h 658091"/>
                    <a:gd name="connsiteX16" fmla="*/ 980209 w 3553691"/>
                    <a:gd name="connsiteY16" fmla="*/ 363682 h 658091"/>
                    <a:gd name="connsiteX17" fmla="*/ 994064 w 3553691"/>
                    <a:gd name="connsiteY17" fmla="*/ 159328 h 658091"/>
                    <a:gd name="connsiteX18" fmla="*/ 997527 w 3553691"/>
                    <a:gd name="connsiteY18" fmla="*/ 58882 h 658091"/>
                    <a:gd name="connsiteX19" fmla="*/ 1014845 w 3553691"/>
                    <a:gd name="connsiteY19" fmla="*/ 0 h 658091"/>
                    <a:gd name="connsiteX20" fmla="*/ 1028700 w 3553691"/>
                    <a:gd name="connsiteY20" fmla="*/ 159328 h 658091"/>
                    <a:gd name="connsiteX21" fmla="*/ 1059873 w 3553691"/>
                    <a:gd name="connsiteY21" fmla="*/ 419100 h 658091"/>
                    <a:gd name="connsiteX22" fmla="*/ 1080654 w 3553691"/>
                    <a:gd name="connsiteY22" fmla="*/ 512619 h 658091"/>
                    <a:gd name="connsiteX23" fmla="*/ 1115291 w 3553691"/>
                    <a:gd name="connsiteY23" fmla="*/ 599210 h 658091"/>
                    <a:gd name="connsiteX24" fmla="*/ 1156854 w 3553691"/>
                    <a:gd name="connsiteY24" fmla="*/ 647700 h 658091"/>
                    <a:gd name="connsiteX25" fmla="*/ 1288473 w 3553691"/>
                    <a:gd name="connsiteY25" fmla="*/ 658091 h 658091"/>
                    <a:gd name="connsiteX26" fmla="*/ 1437409 w 3553691"/>
                    <a:gd name="connsiteY26" fmla="*/ 651164 h 658091"/>
                    <a:gd name="connsiteX27" fmla="*/ 1447800 w 3553691"/>
                    <a:gd name="connsiteY27" fmla="*/ 616528 h 658091"/>
                    <a:gd name="connsiteX28" fmla="*/ 1451264 w 3553691"/>
                    <a:gd name="connsiteY28" fmla="*/ 613064 h 658091"/>
                    <a:gd name="connsiteX29" fmla="*/ 1465118 w 3553691"/>
                    <a:gd name="connsiteY29" fmla="*/ 564574 h 658091"/>
                    <a:gd name="connsiteX30" fmla="*/ 1482436 w 3553691"/>
                    <a:gd name="connsiteY30" fmla="*/ 429491 h 658091"/>
                    <a:gd name="connsiteX31" fmla="*/ 1513609 w 3553691"/>
                    <a:gd name="connsiteY31" fmla="*/ 79664 h 658091"/>
                    <a:gd name="connsiteX32" fmla="*/ 1524000 w 3553691"/>
                    <a:gd name="connsiteY32" fmla="*/ 31173 h 658091"/>
                    <a:gd name="connsiteX33" fmla="*/ 1541318 w 3553691"/>
                    <a:gd name="connsiteY33" fmla="*/ 148937 h 658091"/>
                    <a:gd name="connsiteX34" fmla="*/ 1575954 w 3553691"/>
                    <a:gd name="connsiteY34" fmla="*/ 367146 h 658091"/>
                    <a:gd name="connsiteX35" fmla="*/ 1596736 w 3553691"/>
                    <a:gd name="connsiteY35" fmla="*/ 512619 h 658091"/>
                    <a:gd name="connsiteX36" fmla="*/ 1631373 w 3553691"/>
                    <a:gd name="connsiteY36" fmla="*/ 602673 h 658091"/>
                    <a:gd name="connsiteX37" fmla="*/ 1672936 w 3553691"/>
                    <a:gd name="connsiteY37" fmla="*/ 637310 h 658091"/>
                    <a:gd name="connsiteX38" fmla="*/ 1752600 w 3553691"/>
                    <a:gd name="connsiteY38" fmla="*/ 644237 h 658091"/>
                    <a:gd name="connsiteX39" fmla="*/ 1808018 w 3553691"/>
                    <a:gd name="connsiteY39" fmla="*/ 651164 h 658091"/>
                    <a:gd name="connsiteX40" fmla="*/ 3553691 w 3553691"/>
                    <a:gd name="connsiteY40" fmla="*/ 654628 h 6580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3553691" h="658091">
                      <a:moveTo>
                        <a:pt x="0" y="647700"/>
                      </a:moveTo>
                      <a:lnTo>
                        <a:pt x="45027" y="640773"/>
                      </a:lnTo>
                      <a:lnTo>
                        <a:pt x="62345" y="543791"/>
                      </a:lnTo>
                      <a:lnTo>
                        <a:pt x="83127" y="346364"/>
                      </a:lnTo>
                      <a:lnTo>
                        <a:pt x="93518" y="297873"/>
                      </a:lnTo>
                      <a:lnTo>
                        <a:pt x="93518" y="297873"/>
                      </a:lnTo>
                      <a:lnTo>
                        <a:pt x="110836" y="315191"/>
                      </a:lnTo>
                      <a:lnTo>
                        <a:pt x="124691" y="394855"/>
                      </a:lnTo>
                      <a:lnTo>
                        <a:pt x="145473" y="502228"/>
                      </a:lnTo>
                      <a:lnTo>
                        <a:pt x="166254" y="578428"/>
                      </a:lnTo>
                      <a:lnTo>
                        <a:pt x="190500" y="619991"/>
                      </a:lnTo>
                      <a:lnTo>
                        <a:pt x="225136" y="647700"/>
                      </a:lnTo>
                      <a:lnTo>
                        <a:pt x="294409" y="654628"/>
                      </a:lnTo>
                      <a:lnTo>
                        <a:pt x="893618" y="654628"/>
                      </a:lnTo>
                      <a:lnTo>
                        <a:pt x="938645" y="651164"/>
                      </a:lnTo>
                      <a:lnTo>
                        <a:pt x="955964" y="599210"/>
                      </a:lnTo>
                      <a:lnTo>
                        <a:pt x="980209" y="363682"/>
                      </a:lnTo>
                      <a:lnTo>
                        <a:pt x="994064" y="159328"/>
                      </a:lnTo>
                      <a:lnTo>
                        <a:pt x="997527" y="58882"/>
                      </a:lnTo>
                      <a:lnTo>
                        <a:pt x="1014845" y="0"/>
                      </a:lnTo>
                      <a:lnTo>
                        <a:pt x="1028700" y="159328"/>
                      </a:lnTo>
                      <a:lnTo>
                        <a:pt x="1059873" y="419100"/>
                      </a:lnTo>
                      <a:lnTo>
                        <a:pt x="1080654" y="512619"/>
                      </a:lnTo>
                      <a:lnTo>
                        <a:pt x="1115291" y="599210"/>
                      </a:lnTo>
                      <a:lnTo>
                        <a:pt x="1156854" y="647700"/>
                      </a:lnTo>
                      <a:lnTo>
                        <a:pt x="1288473" y="658091"/>
                      </a:lnTo>
                      <a:lnTo>
                        <a:pt x="1437409" y="651164"/>
                      </a:lnTo>
                      <a:lnTo>
                        <a:pt x="1447800" y="616528"/>
                      </a:lnTo>
                      <a:lnTo>
                        <a:pt x="1451264" y="613064"/>
                      </a:lnTo>
                      <a:lnTo>
                        <a:pt x="1465118" y="564574"/>
                      </a:lnTo>
                      <a:lnTo>
                        <a:pt x="1482436" y="429491"/>
                      </a:lnTo>
                      <a:lnTo>
                        <a:pt x="1513609" y="79664"/>
                      </a:lnTo>
                      <a:lnTo>
                        <a:pt x="1524000" y="31173"/>
                      </a:lnTo>
                      <a:lnTo>
                        <a:pt x="1541318" y="148937"/>
                      </a:lnTo>
                      <a:lnTo>
                        <a:pt x="1575954" y="367146"/>
                      </a:lnTo>
                      <a:lnTo>
                        <a:pt x="1596736" y="512619"/>
                      </a:lnTo>
                      <a:lnTo>
                        <a:pt x="1631373" y="602673"/>
                      </a:lnTo>
                      <a:lnTo>
                        <a:pt x="1672936" y="637310"/>
                      </a:lnTo>
                      <a:lnTo>
                        <a:pt x="1752600" y="644237"/>
                      </a:lnTo>
                      <a:lnTo>
                        <a:pt x="1808018" y="651164"/>
                      </a:lnTo>
                      <a:lnTo>
                        <a:pt x="3553691" y="654628"/>
                      </a:lnTo>
                    </a:path>
                  </a:pathLst>
                </a:custGeom>
                <a:noFill/>
                <a:ln w="12700" cap="flat" cmpd="sng" algn="ctr">
                  <a:solidFill>
                    <a:srgbClr val="7030A0"/>
                  </a:solidFill>
                  <a:prstDash val="solid"/>
                  <a:round/>
                  <a:headEnd type="none" w="med" len="med"/>
                  <a:tailEnd type="none" w="med" len="med"/>
                </a:ln>
                <a:effectLst/>
              </p:spPr>
              <p:txBody>
                <a:bodyPr rtlCol="0" anchor="ctr"/>
                <a:lstStyle/>
                <a:p>
                  <a:pPr algn="ctr"/>
                  <a:endParaRPr lang="en-US"/>
                </a:p>
              </p:txBody>
            </p:sp>
            <p:sp>
              <p:nvSpPr>
                <p:cNvPr id="22" name="Freeform 21"/>
                <p:cNvSpPr/>
                <p:nvPr/>
              </p:nvSpPr>
              <p:spPr bwMode="auto">
                <a:xfrm>
                  <a:off x="7706591" y="5088082"/>
                  <a:ext cx="803564" cy="242454"/>
                </a:xfrm>
                <a:custGeom>
                  <a:avLst/>
                  <a:gdLst>
                    <a:gd name="connsiteX0" fmla="*/ 0 w 803564"/>
                    <a:gd name="connsiteY0" fmla="*/ 235527 h 242454"/>
                    <a:gd name="connsiteX1" fmla="*/ 107373 w 803564"/>
                    <a:gd name="connsiteY1" fmla="*/ 235527 h 242454"/>
                    <a:gd name="connsiteX2" fmla="*/ 131618 w 803564"/>
                    <a:gd name="connsiteY2" fmla="*/ 207818 h 242454"/>
                    <a:gd name="connsiteX3" fmla="*/ 173182 w 803564"/>
                    <a:gd name="connsiteY3" fmla="*/ 90054 h 242454"/>
                    <a:gd name="connsiteX4" fmla="*/ 190500 w 803564"/>
                    <a:gd name="connsiteY4" fmla="*/ 24245 h 242454"/>
                    <a:gd name="connsiteX5" fmla="*/ 204354 w 803564"/>
                    <a:gd name="connsiteY5" fmla="*/ 0 h 242454"/>
                    <a:gd name="connsiteX6" fmla="*/ 228600 w 803564"/>
                    <a:gd name="connsiteY6" fmla="*/ 27709 h 242454"/>
                    <a:gd name="connsiteX7" fmla="*/ 249382 w 803564"/>
                    <a:gd name="connsiteY7" fmla="*/ 86591 h 242454"/>
                    <a:gd name="connsiteX8" fmla="*/ 287482 w 803564"/>
                    <a:gd name="connsiteY8" fmla="*/ 180109 h 242454"/>
                    <a:gd name="connsiteX9" fmla="*/ 315191 w 803564"/>
                    <a:gd name="connsiteY9" fmla="*/ 211282 h 242454"/>
                    <a:gd name="connsiteX10" fmla="*/ 346364 w 803564"/>
                    <a:gd name="connsiteY10" fmla="*/ 235527 h 242454"/>
                    <a:gd name="connsiteX11" fmla="*/ 426027 w 803564"/>
                    <a:gd name="connsiteY11" fmla="*/ 235527 h 242454"/>
                    <a:gd name="connsiteX12" fmla="*/ 803564 w 803564"/>
                    <a:gd name="connsiteY12" fmla="*/ 242454 h 242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03564" h="242454">
                      <a:moveTo>
                        <a:pt x="0" y="235527"/>
                      </a:moveTo>
                      <a:lnTo>
                        <a:pt x="107373" y="235527"/>
                      </a:lnTo>
                      <a:lnTo>
                        <a:pt x="131618" y="207818"/>
                      </a:lnTo>
                      <a:lnTo>
                        <a:pt x="173182" y="90054"/>
                      </a:lnTo>
                      <a:lnTo>
                        <a:pt x="190500" y="24245"/>
                      </a:lnTo>
                      <a:lnTo>
                        <a:pt x="204354" y="0"/>
                      </a:lnTo>
                      <a:lnTo>
                        <a:pt x="228600" y="27709"/>
                      </a:lnTo>
                      <a:lnTo>
                        <a:pt x="249382" y="86591"/>
                      </a:lnTo>
                      <a:lnTo>
                        <a:pt x="287482" y="180109"/>
                      </a:lnTo>
                      <a:lnTo>
                        <a:pt x="315191" y="211282"/>
                      </a:lnTo>
                      <a:lnTo>
                        <a:pt x="346364" y="235527"/>
                      </a:lnTo>
                      <a:lnTo>
                        <a:pt x="426027" y="235527"/>
                      </a:lnTo>
                      <a:lnTo>
                        <a:pt x="803564" y="242454"/>
                      </a:lnTo>
                    </a:path>
                  </a:pathLst>
                </a:custGeom>
                <a:noFill/>
                <a:ln w="12700" cap="flat" cmpd="sng" algn="ctr">
                  <a:solidFill>
                    <a:srgbClr val="7030A0"/>
                  </a:solidFill>
                  <a:prstDash val="solid"/>
                  <a:round/>
                  <a:headEnd type="none" w="med" len="med"/>
                  <a:tailEnd type="none" w="med" len="med"/>
                </a:ln>
                <a:effectLst/>
              </p:spPr>
              <p:txBody>
                <a:bodyPr rtlCol="0" anchor="ctr"/>
                <a:lstStyle/>
                <a:p>
                  <a:pPr algn="ctr"/>
                  <a:endParaRPr lang="en-US"/>
                </a:p>
              </p:txBody>
            </p:sp>
          </p:grpSp>
        </p:grpSp>
        <p:sp>
          <p:nvSpPr>
            <p:cNvPr id="23" name="Rectangle 22"/>
            <p:cNvSpPr/>
            <p:nvPr/>
          </p:nvSpPr>
          <p:spPr bwMode="white">
            <a:xfrm>
              <a:off x="7913206" y="1239934"/>
              <a:ext cx="691284" cy="1497782"/>
            </a:xfrm>
            <a:prstGeom prst="rect">
              <a:avLst/>
            </a:prstGeom>
            <a:solidFill>
              <a:schemeClr val="bg1"/>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US" sz="1600" b="0" i="0" u="none" strike="noStrike" cap="none" normalizeH="0" baseline="0" smtClean="0">
                <a:ln>
                  <a:noFill/>
                </a:ln>
                <a:solidFill>
                  <a:schemeClr val="tx1"/>
                </a:solidFill>
                <a:effectLst/>
                <a:latin typeface="Verdana" pitchFamily="34" charset="0"/>
              </a:endParaRPr>
            </a:p>
          </p:txBody>
        </p:sp>
        <p:sp>
          <p:nvSpPr>
            <p:cNvPr id="24" name="TextBox 23"/>
            <p:cNvSpPr txBox="1"/>
            <p:nvPr/>
          </p:nvSpPr>
          <p:spPr>
            <a:xfrm>
              <a:off x="2325327" y="1412755"/>
              <a:ext cx="761747" cy="307777"/>
            </a:xfrm>
            <a:prstGeom prst="rect">
              <a:avLst/>
            </a:prstGeom>
            <a:noFill/>
          </p:spPr>
          <p:txBody>
            <a:bodyPr wrap="none" rtlCol="0">
              <a:spAutoFit/>
            </a:bodyPr>
            <a:lstStyle/>
            <a:p>
              <a:r>
                <a:rPr lang="en-US" sz="1400" dirty="0" smtClean="0"/>
                <a:t>30mm</a:t>
              </a:r>
              <a:endParaRPr lang="en-US" sz="1400" dirty="0"/>
            </a:p>
          </p:txBody>
        </p:sp>
        <p:sp>
          <p:nvSpPr>
            <p:cNvPr id="26" name="TextBox 25"/>
            <p:cNvSpPr txBox="1"/>
            <p:nvPr/>
          </p:nvSpPr>
          <p:spPr>
            <a:xfrm>
              <a:off x="3419860" y="2507288"/>
              <a:ext cx="761747" cy="307777"/>
            </a:xfrm>
            <a:prstGeom prst="rect">
              <a:avLst/>
            </a:prstGeom>
            <a:noFill/>
          </p:spPr>
          <p:txBody>
            <a:bodyPr wrap="none" rtlCol="0">
              <a:spAutoFit/>
            </a:bodyPr>
            <a:lstStyle/>
            <a:p>
              <a:r>
                <a:rPr lang="en-US" sz="1400" dirty="0" smtClean="0"/>
                <a:t>50mm</a:t>
              </a:r>
              <a:endParaRPr lang="en-US" sz="1400" dirty="0"/>
            </a:p>
          </p:txBody>
        </p:sp>
        <p:sp>
          <p:nvSpPr>
            <p:cNvPr id="27" name="TextBox 26"/>
            <p:cNvSpPr txBox="1"/>
            <p:nvPr/>
          </p:nvSpPr>
          <p:spPr>
            <a:xfrm>
              <a:off x="6300210" y="3429000"/>
              <a:ext cx="875561" cy="307777"/>
            </a:xfrm>
            <a:prstGeom prst="rect">
              <a:avLst/>
            </a:prstGeom>
            <a:noFill/>
          </p:spPr>
          <p:txBody>
            <a:bodyPr wrap="none" rtlCol="0">
              <a:spAutoFit/>
            </a:bodyPr>
            <a:lstStyle/>
            <a:p>
              <a:r>
                <a:rPr lang="en-US" sz="1400" dirty="0" smtClean="0"/>
                <a:t>100mm</a:t>
              </a:r>
              <a:endParaRPr lang="en-US" sz="1400" dirty="0"/>
            </a:p>
          </p:txBody>
        </p:sp>
        <p:sp>
          <p:nvSpPr>
            <p:cNvPr id="28" name="TextBox 27"/>
            <p:cNvSpPr txBox="1"/>
            <p:nvPr/>
          </p:nvSpPr>
          <p:spPr>
            <a:xfrm>
              <a:off x="7337136" y="4350712"/>
              <a:ext cx="875561" cy="307777"/>
            </a:xfrm>
            <a:prstGeom prst="rect">
              <a:avLst/>
            </a:prstGeom>
            <a:noFill/>
          </p:spPr>
          <p:txBody>
            <a:bodyPr wrap="none" rtlCol="0">
              <a:spAutoFit/>
            </a:bodyPr>
            <a:lstStyle/>
            <a:p>
              <a:r>
                <a:rPr lang="en-US" sz="1400" dirty="0" smtClean="0"/>
                <a:t>150mm</a:t>
              </a:r>
              <a:endParaRPr lang="en-US" sz="1400" dirty="0"/>
            </a:p>
          </p:txBody>
        </p:sp>
      </p:grpSp>
      <p:sp>
        <p:nvSpPr>
          <p:cNvPr id="30" name="TextBox 29"/>
          <p:cNvSpPr txBox="1"/>
          <p:nvPr/>
        </p:nvSpPr>
        <p:spPr>
          <a:xfrm>
            <a:off x="1518829" y="5560459"/>
            <a:ext cx="184731" cy="338554"/>
          </a:xfrm>
          <a:prstGeom prst="rect">
            <a:avLst/>
          </a:prstGeom>
          <a:noFill/>
        </p:spPr>
        <p:txBody>
          <a:bodyPr wrap="none" rtlCol="0">
            <a:spAutoFit/>
          </a:bodyPr>
          <a:lstStyle/>
          <a:p>
            <a:endParaRPr lang="en-US" dirty="0"/>
          </a:p>
        </p:txBody>
      </p:sp>
    </p:spTree>
  </p:cSld>
  <p:clrMapOvr>
    <a:masterClrMapping/>
  </p:clrMapOvr>
  <p:transition/>
  <p:timing>
    <p:tnLst>
      <p:par>
        <p:cTn id="1" dur="indefinite" restart="never" nodeType="tmRoot"/>
      </p:par>
    </p:tnLst>
  </p:timing>
</p:sld>
</file>

<file path=ppt/slides/slide103.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56" name="Content Placeholder 55"/>
          <p:cNvSpPr>
            <a:spLocks noGrp="1"/>
          </p:cNvSpPr>
          <p:nvPr>
            <p:ph sz="half" idx="12"/>
          </p:nvPr>
        </p:nvSpPr>
        <p:spPr>
          <a:xfrm>
            <a:off x="402336" y="5157216"/>
            <a:ext cx="4937760" cy="1362456"/>
          </a:xfrm>
          <a:solidFill>
            <a:srgbClr val="FFFFCC"/>
          </a:solidFill>
          <a:ln>
            <a:solidFill>
              <a:schemeClr val="tx1"/>
            </a:solidFill>
          </a:ln>
        </p:spPr>
        <p:txBody>
          <a:bodyPr/>
          <a:lstStyle/>
          <a:p>
            <a:r>
              <a:rPr lang="en-US" dirty="0" smtClean="0"/>
              <a:t>For equivalent peak resolution, use the same L/</a:t>
            </a:r>
            <a:r>
              <a:rPr lang="en-US" dirty="0" err="1" smtClean="0"/>
              <a:t>dp</a:t>
            </a:r>
            <a:r>
              <a:rPr lang="en-US" dirty="0" smtClean="0"/>
              <a:t> ratio.  </a:t>
            </a:r>
          </a:p>
          <a:p>
            <a:r>
              <a:rPr lang="en-US" dirty="0" smtClean="0"/>
              <a:t>For more resolution, use a longer column or smaller particle size.</a:t>
            </a:r>
            <a:endParaRPr lang="en-US" dirty="0"/>
          </a:p>
        </p:txBody>
      </p:sp>
      <p:sp>
        <p:nvSpPr>
          <p:cNvPr id="2" name="Title 1"/>
          <p:cNvSpPr>
            <a:spLocks noGrp="1"/>
          </p:cNvSpPr>
          <p:nvPr>
            <p:ph type="title"/>
          </p:nvPr>
        </p:nvSpPr>
        <p:spPr>
          <a:xfrm>
            <a:off x="141766" y="81871"/>
            <a:ext cx="8577937" cy="749327"/>
          </a:xfrm>
        </p:spPr>
        <p:txBody>
          <a:bodyPr/>
          <a:lstStyle/>
          <a:p>
            <a:r>
              <a:rPr lang="en-US" dirty="0" smtClean="0"/>
              <a:t>Equivalent Resolution</a:t>
            </a:r>
            <a:br>
              <a:rPr lang="en-US" dirty="0" smtClean="0"/>
            </a:br>
            <a:r>
              <a:rPr lang="en-US" dirty="0" smtClean="0"/>
              <a:t>Column Length (L) to Particle Size (</a:t>
            </a:r>
            <a:r>
              <a:rPr lang="en-US" dirty="0" err="1" smtClean="0"/>
              <a:t>dp</a:t>
            </a:r>
            <a:r>
              <a:rPr lang="en-US" dirty="0" smtClean="0"/>
              <a:t>) Ratio</a:t>
            </a:r>
            <a:endParaRPr lang="en-US" dirty="0"/>
          </a:p>
        </p:txBody>
      </p:sp>
      <p:grpSp>
        <p:nvGrpSpPr>
          <p:cNvPr id="3" name="Group 57"/>
          <p:cNvGrpSpPr/>
          <p:nvPr/>
        </p:nvGrpSpPr>
        <p:grpSpPr>
          <a:xfrm>
            <a:off x="655320" y="1069863"/>
            <a:ext cx="4804856" cy="3908272"/>
            <a:chOff x="1039368" y="987567"/>
            <a:chExt cx="4804856" cy="3908272"/>
          </a:xfrm>
        </p:grpSpPr>
        <p:sp>
          <p:nvSpPr>
            <p:cNvPr id="10" name="Text Box 9"/>
            <p:cNvSpPr txBox="1">
              <a:spLocks/>
            </p:cNvSpPr>
            <p:nvPr/>
          </p:nvSpPr>
          <p:spPr bwMode="auto">
            <a:xfrm>
              <a:off x="2408931" y="4187953"/>
              <a:ext cx="1274709" cy="707886"/>
            </a:xfrm>
            <a:prstGeom prst="rect">
              <a:avLst/>
            </a:prstGeom>
            <a:noFill/>
            <a:ln w="12700">
              <a:noFill/>
              <a:miter lim="800000"/>
              <a:headEnd/>
              <a:tailEnd/>
            </a:ln>
            <a:effectLst/>
          </p:spPr>
          <p:txBody>
            <a:bodyPr wrap="square">
              <a:spAutoFit/>
            </a:bodyPr>
            <a:lstStyle/>
            <a:p>
              <a:pPr algn="ctr">
                <a:tabLst>
                  <a:tab pos="355600" algn="l"/>
                  <a:tab pos="711200" algn="l"/>
                  <a:tab pos="1066800" algn="l"/>
                  <a:tab pos="1422400" algn="l"/>
                  <a:tab pos="1778000" algn="l"/>
                  <a:tab pos="2133600" algn="l"/>
                  <a:tab pos="2489200" algn="l"/>
                  <a:tab pos="2844800" algn="l"/>
                  <a:tab pos="3200400" algn="l"/>
                  <a:tab pos="3556000" algn="l"/>
                  <a:tab pos="3911600" algn="l"/>
                  <a:tab pos="4267200" algn="l"/>
                </a:tabLst>
              </a:pPr>
              <a:r>
                <a:rPr lang="en-US" sz="2000" b="1" u="sng" dirty="0">
                  <a:solidFill>
                    <a:srgbClr val="FF0000"/>
                  </a:solidFill>
                  <a:latin typeface="+mn-lt"/>
                  <a:cs typeface="Arial" charset="0"/>
                </a:rPr>
                <a:t>100mm</a:t>
              </a:r>
            </a:p>
            <a:p>
              <a:pPr algn="ctr">
                <a:tabLst>
                  <a:tab pos="355600" algn="l"/>
                  <a:tab pos="711200" algn="l"/>
                  <a:tab pos="1066800" algn="l"/>
                  <a:tab pos="1422400" algn="l"/>
                  <a:tab pos="1778000" algn="l"/>
                  <a:tab pos="2133600" algn="l"/>
                  <a:tab pos="2489200" algn="l"/>
                  <a:tab pos="2844800" algn="l"/>
                  <a:tab pos="3200400" algn="l"/>
                  <a:tab pos="3556000" algn="l"/>
                  <a:tab pos="3911600" algn="l"/>
                  <a:tab pos="4267200" algn="l"/>
                </a:tabLst>
              </a:pPr>
              <a:r>
                <a:rPr lang="en-US" sz="2000" b="1" dirty="0">
                  <a:solidFill>
                    <a:srgbClr val="FF0000"/>
                  </a:solidFill>
                  <a:latin typeface="+mn-lt"/>
                  <a:cs typeface="Arial" charset="0"/>
                  <a:sym typeface="Symbol" pitchFamily="18" charset="2"/>
                </a:rPr>
                <a:t>1.7</a:t>
              </a:r>
              <a:r>
                <a:rPr lang="en-US" sz="2000" b="1" dirty="0" smtClean="0">
                  <a:solidFill>
                    <a:srgbClr val="FF0000"/>
                  </a:solidFill>
                  <a:latin typeface="+mn-lt"/>
                  <a:cs typeface="Arial" charset="0"/>
                  <a:sym typeface="Symbol" pitchFamily="18" charset="2"/>
                </a:rPr>
                <a:t>m</a:t>
              </a:r>
              <a:endParaRPr lang="en-US" sz="2000" b="1" u="sng" dirty="0">
                <a:solidFill>
                  <a:srgbClr val="FF0000"/>
                </a:solidFill>
                <a:latin typeface="+mn-lt"/>
                <a:cs typeface="Arial" charset="0"/>
              </a:endParaRPr>
            </a:p>
          </p:txBody>
        </p:sp>
        <p:grpSp>
          <p:nvGrpSpPr>
            <p:cNvPr id="4" name="Group 54"/>
            <p:cNvGrpSpPr/>
            <p:nvPr/>
          </p:nvGrpSpPr>
          <p:grpSpPr>
            <a:xfrm>
              <a:off x="1039368" y="2100072"/>
              <a:ext cx="448841" cy="870841"/>
              <a:chOff x="582168" y="2054352"/>
              <a:chExt cx="448841" cy="870841"/>
            </a:xfrm>
          </p:grpSpPr>
          <p:sp>
            <p:nvSpPr>
              <p:cNvPr id="12" name="Text Box 11"/>
              <p:cNvSpPr txBox="1">
                <a:spLocks noChangeArrowheads="1"/>
              </p:cNvSpPr>
              <p:nvPr/>
            </p:nvSpPr>
            <p:spPr bwMode="auto">
              <a:xfrm>
                <a:off x="688848" y="2054352"/>
                <a:ext cx="327013" cy="538609"/>
              </a:xfrm>
              <a:prstGeom prst="rect">
                <a:avLst/>
              </a:prstGeom>
              <a:noFill/>
              <a:ln w="9525">
                <a:noFill/>
                <a:miter lim="800000"/>
                <a:headEnd/>
                <a:tailEnd/>
              </a:ln>
              <a:effectLst/>
            </p:spPr>
            <p:txBody>
              <a:bodyPr wrap="none" lIns="0" tIns="0" rIns="0" bIns="0">
                <a:spAutoFit/>
              </a:bodyPr>
              <a:lstStyle/>
              <a:p>
                <a:pPr>
                  <a:lnSpc>
                    <a:spcPts val="4200"/>
                  </a:lnSpc>
                  <a:tabLst>
                    <a:tab pos="0" algn="l"/>
                  </a:tabLst>
                </a:pPr>
                <a:r>
                  <a:rPr lang="en-US" sz="2800" u="sng" dirty="0">
                    <a:solidFill>
                      <a:srgbClr val="000099"/>
                    </a:solidFill>
                    <a:latin typeface="+mn-lt"/>
                    <a:cs typeface="Arial" charset="0"/>
                  </a:rPr>
                  <a:t>L </a:t>
                </a:r>
              </a:p>
            </p:txBody>
          </p:sp>
          <p:sp>
            <p:nvSpPr>
              <p:cNvPr id="13" name="Text Box 12"/>
              <p:cNvSpPr txBox="1">
                <a:spLocks noChangeArrowheads="1"/>
              </p:cNvSpPr>
              <p:nvPr/>
            </p:nvSpPr>
            <p:spPr bwMode="auto">
              <a:xfrm>
                <a:off x="582168" y="2386584"/>
                <a:ext cx="448841" cy="538609"/>
              </a:xfrm>
              <a:prstGeom prst="rect">
                <a:avLst/>
              </a:prstGeom>
              <a:noFill/>
              <a:ln w="9525">
                <a:noFill/>
                <a:miter lim="800000"/>
                <a:headEnd/>
                <a:tailEnd/>
              </a:ln>
              <a:effectLst/>
            </p:spPr>
            <p:txBody>
              <a:bodyPr wrap="none" lIns="0" tIns="0" rIns="0" bIns="0">
                <a:spAutoFit/>
              </a:bodyPr>
              <a:lstStyle/>
              <a:p>
                <a:pPr>
                  <a:lnSpc>
                    <a:spcPts val="4200"/>
                  </a:lnSpc>
                  <a:tabLst>
                    <a:tab pos="0" algn="l"/>
                  </a:tabLst>
                </a:pPr>
                <a:r>
                  <a:rPr lang="en-US" sz="2800" dirty="0" err="1">
                    <a:solidFill>
                      <a:srgbClr val="000099"/>
                    </a:solidFill>
                    <a:latin typeface="+mn-lt"/>
                    <a:cs typeface="Arial" charset="0"/>
                  </a:rPr>
                  <a:t>dp</a:t>
                </a:r>
                <a:endParaRPr lang="en-US" sz="2800" dirty="0">
                  <a:solidFill>
                    <a:srgbClr val="000099"/>
                  </a:solidFill>
                  <a:latin typeface="+mn-lt"/>
                  <a:cs typeface="Arial" charset="0"/>
                </a:endParaRPr>
              </a:p>
            </p:txBody>
          </p:sp>
        </p:grpSp>
        <p:sp>
          <p:nvSpPr>
            <p:cNvPr id="14" name="Text Box 13"/>
            <p:cNvSpPr txBox="1">
              <a:spLocks noChangeArrowheads="1"/>
            </p:cNvSpPr>
            <p:nvPr/>
          </p:nvSpPr>
          <p:spPr bwMode="auto">
            <a:xfrm>
              <a:off x="1563624" y="2282952"/>
              <a:ext cx="419987" cy="538609"/>
            </a:xfrm>
            <a:prstGeom prst="rect">
              <a:avLst/>
            </a:prstGeom>
            <a:noFill/>
            <a:ln w="9525">
              <a:noFill/>
              <a:miter lim="800000"/>
              <a:headEnd/>
              <a:tailEnd/>
            </a:ln>
            <a:effectLst/>
          </p:spPr>
          <p:txBody>
            <a:bodyPr wrap="none" lIns="0" tIns="0" rIns="0" bIns="0">
              <a:spAutoFit/>
            </a:bodyPr>
            <a:lstStyle/>
            <a:p>
              <a:pPr>
                <a:lnSpc>
                  <a:spcPts val="4200"/>
                </a:lnSpc>
                <a:tabLst>
                  <a:tab pos="0" algn="l"/>
                </a:tabLst>
              </a:pPr>
              <a:r>
                <a:rPr lang="en-US" sz="2800" dirty="0">
                  <a:solidFill>
                    <a:srgbClr val="000099"/>
                  </a:solidFill>
                  <a:latin typeface="+mn-lt"/>
                  <a:cs typeface="Arial" charset="0"/>
                </a:rPr>
                <a:t>= </a:t>
              </a:r>
            </a:p>
          </p:txBody>
        </p:sp>
        <p:grpSp>
          <p:nvGrpSpPr>
            <p:cNvPr id="5" name="Group 14"/>
            <p:cNvGrpSpPr>
              <a:grpSpLocks/>
            </p:cNvGrpSpPr>
            <p:nvPr/>
          </p:nvGrpSpPr>
          <p:grpSpPr bwMode="auto">
            <a:xfrm>
              <a:off x="2517648" y="987567"/>
              <a:ext cx="3081338" cy="731845"/>
              <a:chOff x="2199" y="816"/>
              <a:chExt cx="1941" cy="461"/>
            </a:xfrm>
          </p:grpSpPr>
          <p:sp>
            <p:nvSpPr>
              <p:cNvPr id="48" name="Text Box 15"/>
              <p:cNvSpPr txBox="1">
                <a:spLocks noChangeArrowheads="1"/>
              </p:cNvSpPr>
              <p:nvPr/>
            </p:nvSpPr>
            <p:spPr bwMode="auto">
              <a:xfrm>
                <a:off x="2199" y="816"/>
                <a:ext cx="624" cy="250"/>
              </a:xfrm>
              <a:prstGeom prst="rect">
                <a:avLst/>
              </a:prstGeom>
              <a:noFill/>
              <a:ln w="9525">
                <a:noFill/>
                <a:miter lim="800000"/>
                <a:headEnd/>
                <a:tailEnd/>
              </a:ln>
              <a:effectLst/>
            </p:spPr>
            <p:txBody>
              <a:bodyPr wrap="none" lIns="0" tIns="0" rIns="0" bIns="0">
                <a:spAutoFit/>
              </a:bodyPr>
              <a:lstStyle/>
              <a:p>
                <a:pPr>
                  <a:lnSpc>
                    <a:spcPts val="3100"/>
                  </a:lnSpc>
                  <a:tabLst>
                    <a:tab pos="0" algn="l"/>
                    <a:tab pos="914400" algn="l"/>
                  </a:tabLst>
                </a:pPr>
                <a:r>
                  <a:rPr lang="en-US" sz="2000" u="sng" dirty="0">
                    <a:solidFill>
                      <a:srgbClr val="000099"/>
                    </a:solidFill>
                    <a:latin typeface="+mn-lt"/>
                    <a:cs typeface="Arial" charset="0"/>
                  </a:rPr>
                  <a:t>300mm</a:t>
                </a:r>
              </a:p>
            </p:txBody>
          </p:sp>
          <p:grpSp>
            <p:nvGrpSpPr>
              <p:cNvPr id="6" name="Group 16"/>
              <p:cNvGrpSpPr>
                <a:grpSpLocks/>
              </p:cNvGrpSpPr>
              <p:nvPr/>
            </p:nvGrpSpPr>
            <p:grpSpPr bwMode="auto">
              <a:xfrm>
                <a:off x="2245" y="1013"/>
                <a:ext cx="509" cy="264"/>
                <a:chOff x="1981" y="953"/>
                <a:chExt cx="520" cy="383"/>
              </a:xfrm>
            </p:grpSpPr>
            <p:sp>
              <p:nvSpPr>
                <p:cNvPr id="52" name="Text Box 17"/>
                <p:cNvSpPr txBox="1">
                  <a:spLocks noChangeArrowheads="1"/>
                </p:cNvSpPr>
                <p:nvPr/>
              </p:nvSpPr>
              <p:spPr bwMode="auto">
                <a:xfrm>
                  <a:off x="1981" y="966"/>
                  <a:ext cx="312" cy="366"/>
                </a:xfrm>
                <a:prstGeom prst="rect">
                  <a:avLst/>
                </a:prstGeom>
                <a:noFill/>
                <a:ln w="9525">
                  <a:noFill/>
                  <a:miter lim="800000"/>
                  <a:headEnd/>
                  <a:tailEnd/>
                </a:ln>
                <a:effectLst/>
              </p:spPr>
              <p:txBody>
                <a:bodyPr lIns="0" tIns="0" rIns="0" bIns="0">
                  <a:spAutoFit/>
                </a:bodyPr>
                <a:lstStyle/>
                <a:p>
                  <a:pPr>
                    <a:lnSpc>
                      <a:spcPts val="3100"/>
                    </a:lnSpc>
                    <a:tabLst>
                      <a:tab pos="0" algn="l"/>
                    </a:tabLst>
                  </a:pPr>
                  <a:r>
                    <a:rPr lang="en-US" sz="2000" dirty="0">
                      <a:solidFill>
                        <a:srgbClr val="000099"/>
                      </a:solidFill>
                      <a:latin typeface="+mn-lt"/>
                      <a:cs typeface="Arial" charset="0"/>
                    </a:rPr>
                    <a:t>10</a:t>
                  </a:r>
                </a:p>
              </p:txBody>
            </p:sp>
            <p:sp>
              <p:nvSpPr>
                <p:cNvPr id="53" name="Text Box 18"/>
                <p:cNvSpPr txBox="1">
                  <a:spLocks noChangeArrowheads="1"/>
                </p:cNvSpPr>
                <p:nvPr/>
              </p:nvSpPr>
              <p:spPr bwMode="auto">
                <a:xfrm>
                  <a:off x="2241" y="966"/>
                  <a:ext cx="105" cy="370"/>
                </a:xfrm>
                <a:prstGeom prst="rect">
                  <a:avLst/>
                </a:prstGeom>
                <a:noFill/>
                <a:ln w="9525">
                  <a:noFill/>
                  <a:miter lim="800000"/>
                  <a:headEnd/>
                  <a:tailEnd/>
                </a:ln>
                <a:effectLst/>
              </p:spPr>
              <p:txBody>
                <a:bodyPr wrap="none" lIns="0" tIns="0" rIns="0" bIns="0">
                  <a:spAutoFit/>
                </a:bodyPr>
                <a:lstStyle/>
                <a:p>
                  <a:pPr>
                    <a:lnSpc>
                      <a:spcPts val="3100"/>
                    </a:lnSpc>
                    <a:tabLst>
                      <a:tab pos="0" algn="l"/>
                    </a:tabLst>
                  </a:pPr>
                  <a:r>
                    <a:rPr lang="en-US" sz="2000" dirty="0">
                      <a:solidFill>
                        <a:srgbClr val="000099"/>
                      </a:solidFill>
                      <a:latin typeface="+mn-lt"/>
                      <a:cs typeface="Arial" charset="0"/>
                    </a:rPr>
                    <a:t>μ</a:t>
                  </a:r>
                </a:p>
              </p:txBody>
            </p:sp>
            <p:sp>
              <p:nvSpPr>
                <p:cNvPr id="54" name="Text Box 19"/>
                <p:cNvSpPr txBox="1">
                  <a:spLocks noChangeArrowheads="1"/>
                </p:cNvSpPr>
                <p:nvPr/>
              </p:nvSpPr>
              <p:spPr bwMode="auto">
                <a:xfrm>
                  <a:off x="2340" y="953"/>
                  <a:ext cx="161" cy="364"/>
                </a:xfrm>
                <a:prstGeom prst="rect">
                  <a:avLst/>
                </a:prstGeom>
                <a:noFill/>
                <a:ln w="9525">
                  <a:noFill/>
                  <a:miter lim="800000"/>
                  <a:headEnd/>
                  <a:tailEnd/>
                </a:ln>
                <a:effectLst/>
              </p:spPr>
              <p:txBody>
                <a:bodyPr wrap="none" lIns="0" tIns="0" rIns="0" bIns="0">
                  <a:spAutoFit/>
                </a:bodyPr>
                <a:lstStyle/>
                <a:p>
                  <a:pPr>
                    <a:lnSpc>
                      <a:spcPts val="3100"/>
                    </a:lnSpc>
                    <a:tabLst>
                      <a:tab pos="0" algn="l"/>
                    </a:tabLst>
                  </a:pPr>
                  <a:r>
                    <a:rPr lang="en-US" sz="2000" dirty="0">
                      <a:solidFill>
                        <a:srgbClr val="000099"/>
                      </a:solidFill>
                      <a:latin typeface="+mn-lt"/>
                      <a:cs typeface="Arial" charset="0"/>
                    </a:rPr>
                    <a:t>m</a:t>
                  </a:r>
                </a:p>
              </p:txBody>
            </p:sp>
          </p:grpSp>
          <p:sp>
            <p:nvSpPr>
              <p:cNvPr id="50" name="Text Box 20"/>
              <p:cNvSpPr txBox="1">
                <a:spLocks noChangeArrowheads="1"/>
              </p:cNvSpPr>
              <p:nvPr/>
            </p:nvSpPr>
            <p:spPr bwMode="auto">
              <a:xfrm>
                <a:off x="3142" y="914"/>
                <a:ext cx="132" cy="250"/>
              </a:xfrm>
              <a:prstGeom prst="rect">
                <a:avLst/>
              </a:prstGeom>
              <a:noFill/>
              <a:ln w="9525">
                <a:noFill/>
                <a:miter lim="800000"/>
                <a:headEnd/>
                <a:tailEnd/>
              </a:ln>
              <a:effectLst/>
            </p:spPr>
            <p:txBody>
              <a:bodyPr wrap="none" lIns="0" tIns="0" rIns="0" bIns="0">
                <a:spAutoFit/>
              </a:bodyPr>
              <a:lstStyle/>
              <a:p>
                <a:pPr>
                  <a:lnSpc>
                    <a:spcPts val="3100"/>
                  </a:lnSpc>
                  <a:tabLst>
                    <a:tab pos="0" algn="l"/>
                  </a:tabLst>
                </a:pPr>
                <a:r>
                  <a:rPr lang="en-US" sz="2000">
                    <a:solidFill>
                      <a:srgbClr val="000099"/>
                    </a:solidFill>
                    <a:latin typeface="+mn-lt"/>
                    <a:cs typeface="Arial" charset="0"/>
                  </a:rPr>
                  <a:t>=</a:t>
                </a:r>
              </a:p>
            </p:txBody>
          </p:sp>
          <p:sp>
            <p:nvSpPr>
              <p:cNvPr id="51" name="Text Box 21"/>
              <p:cNvSpPr txBox="1">
                <a:spLocks noChangeArrowheads="1"/>
              </p:cNvSpPr>
              <p:nvPr/>
            </p:nvSpPr>
            <p:spPr bwMode="auto">
              <a:xfrm>
                <a:off x="3566" y="881"/>
                <a:ext cx="574" cy="250"/>
              </a:xfrm>
              <a:prstGeom prst="rect">
                <a:avLst/>
              </a:prstGeom>
              <a:noFill/>
              <a:ln w="9525">
                <a:noFill/>
                <a:miter lim="800000"/>
                <a:headEnd/>
                <a:tailEnd/>
              </a:ln>
              <a:effectLst/>
            </p:spPr>
            <p:txBody>
              <a:bodyPr wrap="none" lIns="0" tIns="0" rIns="0" bIns="0">
                <a:spAutoFit/>
              </a:bodyPr>
              <a:lstStyle/>
              <a:p>
                <a:pPr>
                  <a:lnSpc>
                    <a:spcPts val="3100"/>
                  </a:lnSpc>
                  <a:tabLst>
                    <a:tab pos="0" algn="l"/>
                    <a:tab pos="914400" algn="l"/>
                  </a:tabLst>
                </a:pPr>
                <a:r>
                  <a:rPr lang="en-US" sz="2000">
                    <a:solidFill>
                      <a:srgbClr val="000099"/>
                    </a:solidFill>
                    <a:latin typeface="+mn-lt"/>
                    <a:cs typeface="Arial" charset="0"/>
                  </a:rPr>
                  <a:t>30,000</a:t>
                </a:r>
              </a:p>
            </p:txBody>
          </p:sp>
        </p:grpSp>
        <p:grpSp>
          <p:nvGrpSpPr>
            <p:cNvPr id="7" name="Group 22"/>
            <p:cNvGrpSpPr>
              <a:grpSpLocks/>
            </p:cNvGrpSpPr>
            <p:nvPr/>
          </p:nvGrpSpPr>
          <p:grpSpPr bwMode="auto">
            <a:xfrm>
              <a:off x="2533524" y="1749552"/>
              <a:ext cx="3081338" cy="698500"/>
              <a:chOff x="2246" y="1370"/>
              <a:chExt cx="1941" cy="440"/>
            </a:xfrm>
          </p:grpSpPr>
          <p:sp>
            <p:nvSpPr>
              <p:cNvPr id="42" name="Text Box 23"/>
              <p:cNvSpPr txBox="1">
                <a:spLocks noChangeArrowheads="1"/>
              </p:cNvSpPr>
              <p:nvPr/>
            </p:nvSpPr>
            <p:spPr bwMode="auto">
              <a:xfrm>
                <a:off x="3613" y="1435"/>
                <a:ext cx="574" cy="250"/>
              </a:xfrm>
              <a:prstGeom prst="rect">
                <a:avLst/>
              </a:prstGeom>
              <a:noFill/>
              <a:ln w="9525">
                <a:noFill/>
                <a:miter lim="800000"/>
                <a:headEnd/>
                <a:tailEnd/>
              </a:ln>
              <a:effectLst/>
            </p:spPr>
            <p:txBody>
              <a:bodyPr wrap="none" lIns="0" tIns="0" rIns="0" bIns="0">
                <a:spAutoFit/>
              </a:bodyPr>
              <a:lstStyle/>
              <a:p>
                <a:pPr>
                  <a:lnSpc>
                    <a:spcPts val="3100"/>
                  </a:lnSpc>
                  <a:tabLst>
                    <a:tab pos="0" algn="l"/>
                    <a:tab pos="914400" algn="l"/>
                  </a:tabLst>
                </a:pPr>
                <a:r>
                  <a:rPr lang="en-US" sz="2000">
                    <a:solidFill>
                      <a:srgbClr val="000099"/>
                    </a:solidFill>
                    <a:latin typeface="+mn-lt"/>
                    <a:cs typeface="Arial" charset="0"/>
                  </a:rPr>
                  <a:t>30,000</a:t>
                </a:r>
              </a:p>
            </p:txBody>
          </p:sp>
          <p:sp>
            <p:nvSpPr>
              <p:cNvPr id="43" name="Text Box 24"/>
              <p:cNvSpPr txBox="1">
                <a:spLocks noChangeArrowheads="1"/>
              </p:cNvSpPr>
              <p:nvPr/>
            </p:nvSpPr>
            <p:spPr bwMode="auto">
              <a:xfrm>
                <a:off x="2246" y="1370"/>
                <a:ext cx="624" cy="250"/>
              </a:xfrm>
              <a:prstGeom prst="rect">
                <a:avLst/>
              </a:prstGeom>
              <a:noFill/>
              <a:ln w="9525">
                <a:noFill/>
                <a:miter lim="800000"/>
                <a:headEnd/>
                <a:tailEnd/>
              </a:ln>
              <a:effectLst/>
            </p:spPr>
            <p:txBody>
              <a:bodyPr wrap="none" lIns="0" tIns="0" rIns="0" bIns="0">
                <a:spAutoFit/>
              </a:bodyPr>
              <a:lstStyle/>
              <a:p>
                <a:pPr>
                  <a:lnSpc>
                    <a:spcPts val="3100"/>
                  </a:lnSpc>
                  <a:tabLst>
                    <a:tab pos="0" algn="l"/>
                    <a:tab pos="914400" algn="l"/>
                  </a:tabLst>
                </a:pPr>
                <a:r>
                  <a:rPr lang="en-US" sz="2000" u="sng" dirty="0">
                    <a:solidFill>
                      <a:srgbClr val="000099"/>
                    </a:solidFill>
                    <a:latin typeface="+mn-lt"/>
                    <a:cs typeface="Arial" charset="0"/>
                  </a:rPr>
                  <a:t>150mm</a:t>
                </a:r>
              </a:p>
            </p:txBody>
          </p:sp>
          <p:sp>
            <p:nvSpPr>
              <p:cNvPr id="44" name="Text Box 25"/>
              <p:cNvSpPr txBox="1">
                <a:spLocks noChangeArrowheads="1"/>
              </p:cNvSpPr>
              <p:nvPr/>
            </p:nvSpPr>
            <p:spPr bwMode="auto">
              <a:xfrm>
                <a:off x="3189" y="1435"/>
                <a:ext cx="132" cy="250"/>
              </a:xfrm>
              <a:prstGeom prst="rect">
                <a:avLst/>
              </a:prstGeom>
              <a:noFill/>
              <a:ln w="9525">
                <a:noFill/>
                <a:miter lim="800000"/>
                <a:headEnd/>
                <a:tailEnd/>
              </a:ln>
              <a:effectLst/>
            </p:spPr>
            <p:txBody>
              <a:bodyPr wrap="none" lIns="0" tIns="0" rIns="0" bIns="0">
                <a:spAutoFit/>
              </a:bodyPr>
              <a:lstStyle/>
              <a:p>
                <a:pPr>
                  <a:lnSpc>
                    <a:spcPts val="3100"/>
                  </a:lnSpc>
                  <a:tabLst>
                    <a:tab pos="0" algn="l"/>
                  </a:tabLst>
                </a:pPr>
                <a:r>
                  <a:rPr lang="en-US" sz="2000">
                    <a:solidFill>
                      <a:srgbClr val="000099"/>
                    </a:solidFill>
                    <a:latin typeface="+mn-lt"/>
                    <a:cs typeface="Arial" charset="0"/>
                  </a:rPr>
                  <a:t>=</a:t>
                </a:r>
              </a:p>
            </p:txBody>
          </p:sp>
          <p:sp>
            <p:nvSpPr>
              <p:cNvPr id="45" name="Text Box 26"/>
              <p:cNvSpPr txBox="1">
                <a:spLocks noChangeArrowheads="1"/>
              </p:cNvSpPr>
              <p:nvPr/>
            </p:nvSpPr>
            <p:spPr bwMode="auto">
              <a:xfrm>
                <a:off x="2321" y="1560"/>
                <a:ext cx="103" cy="250"/>
              </a:xfrm>
              <a:prstGeom prst="rect">
                <a:avLst/>
              </a:prstGeom>
              <a:noFill/>
              <a:ln w="9525">
                <a:noFill/>
                <a:miter lim="800000"/>
                <a:headEnd/>
                <a:tailEnd/>
              </a:ln>
              <a:effectLst/>
            </p:spPr>
            <p:txBody>
              <a:bodyPr wrap="none" lIns="0" tIns="0" rIns="0" bIns="0">
                <a:spAutoFit/>
              </a:bodyPr>
              <a:lstStyle/>
              <a:p>
                <a:pPr>
                  <a:lnSpc>
                    <a:spcPts val="3100"/>
                  </a:lnSpc>
                  <a:tabLst>
                    <a:tab pos="0" algn="l"/>
                  </a:tabLst>
                </a:pPr>
                <a:r>
                  <a:rPr lang="en-US" sz="2000">
                    <a:solidFill>
                      <a:srgbClr val="000099"/>
                    </a:solidFill>
                    <a:latin typeface="+mn-lt"/>
                    <a:cs typeface="Arial" charset="0"/>
                  </a:rPr>
                  <a:t>5</a:t>
                </a:r>
              </a:p>
            </p:txBody>
          </p:sp>
          <p:sp>
            <p:nvSpPr>
              <p:cNvPr id="46" name="Text Box 27"/>
              <p:cNvSpPr txBox="1">
                <a:spLocks noChangeArrowheads="1"/>
              </p:cNvSpPr>
              <p:nvPr/>
            </p:nvSpPr>
            <p:spPr bwMode="auto">
              <a:xfrm>
                <a:off x="2455" y="1559"/>
                <a:ext cx="103" cy="250"/>
              </a:xfrm>
              <a:prstGeom prst="rect">
                <a:avLst/>
              </a:prstGeom>
              <a:noFill/>
              <a:ln w="9525">
                <a:noFill/>
                <a:miter lim="800000"/>
                <a:headEnd/>
                <a:tailEnd/>
              </a:ln>
              <a:effectLst/>
            </p:spPr>
            <p:txBody>
              <a:bodyPr wrap="none" lIns="0" tIns="0" rIns="0" bIns="0">
                <a:spAutoFit/>
              </a:bodyPr>
              <a:lstStyle/>
              <a:p>
                <a:pPr>
                  <a:lnSpc>
                    <a:spcPts val="3100"/>
                  </a:lnSpc>
                  <a:tabLst>
                    <a:tab pos="0" algn="l"/>
                  </a:tabLst>
                </a:pPr>
                <a:r>
                  <a:rPr lang="en-US" sz="2000" dirty="0" smtClean="0">
                    <a:solidFill>
                      <a:srgbClr val="000099"/>
                    </a:solidFill>
                    <a:latin typeface="+mn-lt"/>
                    <a:cs typeface="Arial" charset="0"/>
                  </a:rPr>
                  <a:t>μ</a:t>
                </a:r>
                <a:endParaRPr lang="en-US" sz="2000" dirty="0">
                  <a:solidFill>
                    <a:srgbClr val="000099"/>
                  </a:solidFill>
                  <a:latin typeface="+mn-lt"/>
                  <a:cs typeface="Arial" charset="0"/>
                </a:endParaRPr>
              </a:p>
            </p:txBody>
          </p:sp>
          <p:sp>
            <p:nvSpPr>
              <p:cNvPr id="47" name="Text Box 28"/>
              <p:cNvSpPr txBox="1">
                <a:spLocks noChangeArrowheads="1"/>
              </p:cNvSpPr>
              <p:nvPr/>
            </p:nvSpPr>
            <p:spPr bwMode="auto">
              <a:xfrm>
                <a:off x="2563" y="1560"/>
                <a:ext cx="158" cy="250"/>
              </a:xfrm>
              <a:prstGeom prst="rect">
                <a:avLst/>
              </a:prstGeom>
              <a:noFill/>
              <a:ln w="9525">
                <a:noFill/>
                <a:miter lim="800000"/>
                <a:headEnd/>
                <a:tailEnd/>
              </a:ln>
              <a:effectLst/>
            </p:spPr>
            <p:txBody>
              <a:bodyPr wrap="none" lIns="0" tIns="0" rIns="0" bIns="0">
                <a:spAutoFit/>
              </a:bodyPr>
              <a:lstStyle/>
              <a:p>
                <a:pPr>
                  <a:lnSpc>
                    <a:spcPts val="3100"/>
                  </a:lnSpc>
                  <a:tabLst>
                    <a:tab pos="0" algn="l"/>
                  </a:tabLst>
                </a:pPr>
                <a:r>
                  <a:rPr lang="en-US" sz="2000">
                    <a:solidFill>
                      <a:srgbClr val="000099"/>
                    </a:solidFill>
                    <a:latin typeface="+mn-lt"/>
                    <a:cs typeface="Arial" charset="0"/>
                  </a:rPr>
                  <a:t>m</a:t>
                </a:r>
              </a:p>
            </p:txBody>
          </p:sp>
        </p:grpSp>
        <p:grpSp>
          <p:nvGrpSpPr>
            <p:cNvPr id="8" name="Group 29"/>
            <p:cNvGrpSpPr>
              <a:grpSpLocks/>
            </p:cNvGrpSpPr>
            <p:nvPr/>
          </p:nvGrpSpPr>
          <p:grpSpPr bwMode="auto">
            <a:xfrm>
              <a:off x="2593848" y="2511554"/>
              <a:ext cx="3006725" cy="706438"/>
              <a:chOff x="2340" y="1892"/>
              <a:chExt cx="1894" cy="445"/>
            </a:xfrm>
          </p:grpSpPr>
          <p:sp>
            <p:nvSpPr>
              <p:cNvPr id="36" name="Text Box 30"/>
              <p:cNvSpPr txBox="1">
                <a:spLocks noChangeArrowheads="1"/>
              </p:cNvSpPr>
              <p:nvPr/>
            </p:nvSpPr>
            <p:spPr bwMode="auto">
              <a:xfrm>
                <a:off x="2340" y="1892"/>
                <a:ext cx="521" cy="250"/>
              </a:xfrm>
              <a:prstGeom prst="rect">
                <a:avLst/>
              </a:prstGeom>
              <a:noFill/>
              <a:ln w="9525">
                <a:noFill/>
                <a:miter lim="800000"/>
                <a:headEnd/>
                <a:tailEnd/>
              </a:ln>
              <a:effectLst/>
            </p:spPr>
            <p:txBody>
              <a:bodyPr wrap="none" lIns="0" tIns="0" rIns="0" bIns="0">
                <a:spAutoFit/>
              </a:bodyPr>
              <a:lstStyle/>
              <a:p>
                <a:pPr>
                  <a:lnSpc>
                    <a:spcPts val="3100"/>
                  </a:lnSpc>
                  <a:tabLst>
                    <a:tab pos="0" algn="l"/>
                    <a:tab pos="914400" algn="l"/>
                  </a:tabLst>
                </a:pPr>
                <a:r>
                  <a:rPr lang="en-US" sz="2000" u="sng" dirty="0">
                    <a:solidFill>
                      <a:srgbClr val="000099"/>
                    </a:solidFill>
                    <a:latin typeface="+mn-lt"/>
                    <a:cs typeface="Arial" charset="0"/>
                  </a:rPr>
                  <a:t>90mm</a:t>
                </a:r>
              </a:p>
            </p:txBody>
          </p:sp>
          <p:sp>
            <p:nvSpPr>
              <p:cNvPr id="37" name="Text Box 31"/>
              <p:cNvSpPr txBox="1">
                <a:spLocks noChangeArrowheads="1"/>
              </p:cNvSpPr>
              <p:nvPr/>
            </p:nvSpPr>
            <p:spPr bwMode="auto">
              <a:xfrm>
                <a:off x="3236" y="1990"/>
                <a:ext cx="132" cy="250"/>
              </a:xfrm>
              <a:prstGeom prst="rect">
                <a:avLst/>
              </a:prstGeom>
              <a:noFill/>
              <a:ln w="9525">
                <a:noFill/>
                <a:miter lim="800000"/>
                <a:headEnd/>
                <a:tailEnd/>
              </a:ln>
              <a:effectLst/>
            </p:spPr>
            <p:txBody>
              <a:bodyPr wrap="none" lIns="0" tIns="0" rIns="0" bIns="0">
                <a:spAutoFit/>
              </a:bodyPr>
              <a:lstStyle/>
              <a:p>
                <a:pPr>
                  <a:lnSpc>
                    <a:spcPts val="3100"/>
                  </a:lnSpc>
                  <a:tabLst>
                    <a:tab pos="0" algn="l"/>
                  </a:tabLst>
                </a:pPr>
                <a:r>
                  <a:rPr lang="en-US" sz="2000">
                    <a:solidFill>
                      <a:srgbClr val="000099"/>
                    </a:solidFill>
                    <a:latin typeface="+mn-lt"/>
                    <a:cs typeface="Arial" charset="0"/>
                  </a:rPr>
                  <a:t>=</a:t>
                </a:r>
              </a:p>
            </p:txBody>
          </p:sp>
          <p:sp>
            <p:nvSpPr>
              <p:cNvPr id="38" name="Text Box 32"/>
              <p:cNvSpPr txBox="1">
                <a:spLocks noChangeArrowheads="1"/>
              </p:cNvSpPr>
              <p:nvPr/>
            </p:nvSpPr>
            <p:spPr bwMode="auto">
              <a:xfrm>
                <a:off x="2387" y="2087"/>
                <a:ext cx="103" cy="250"/>
              </a:xfrm>
              <a:prstGeom prst="rect">
                <a:avLst/>
              </a:prstGeom>
              <a:noFill/>
              <a:ln w="9525">
                <a:noFill/>
                <a:miter lim="800000"/>
                <a:headEnd/>
                <a:tailEnd/>
              </a:ln>
              <a:effectLst/>
            </p:spPr>
            <p:txBody>
              <a:bodyPr wrap="none" lIns="0" tIns="0" rIns="0" bIns="0">
                <a:spAutoFit/>
              </a:bodyPr>
              <a:lstStyle/>
              <a:p>
                <a:pPr>
                  <a:lnSpc>
                    <a:spcPts val="3100"/>
                  </a:lnSpc>
                  <a:tabLst>
                    <a:tab pos="0" algn="l"/>
                  </a:tabLst>
                </a:pPr>
                <a:r>
                  <a:rPr lang="en-US" sz="2000">
                    <a:solidFill>
                      <a:srgbClr val="000099"/>
                    </a:solidFill>
                    <a:latin typeface="+mn-lt"/>
                    <a:cs typeface="Arial" charset="0"/>
                  </a:rPr>
                  <a:t>3</a:t>
                </a:r>
              </a:p>
            </p:txBody>
          </p:sp>
          <p:sp>
            <p:nvSpPr>
              <p:cNvPr id="39" name="Text Box 33"/>
              <p:cNvSpPr txBox="1">
                <a:spLocks noChangeArrowheads="1"/>
              </p:cNvSpPr>
              <p:nvPr/>
            </p:nvSpPr>
            <p:spPr bwMode="auto">
              <a:xfrm>
                <a:off x="2529" y="2081"/>
                <a:ext cx="103" cy="250"/>
              </a:xfrm>
              <a:prstGeom prst="rect">
                <a:avLst/>
              </a:prstGeom>
              <a:noFill/>
              <a:ln w="9525">
                <a:noFill/>
                <a:miter lim="800000"/>
                <a:headEnd/>
                <a:tailEnd/>
              </a:ln>
              <a:effectLst/>
            </p:spPr>
            <p:txBody>
              <a:bodyPr wrap="none" lIns="0" tIns="0" rIns="0" bIns="0">
                <a:spAutoFit/>
              </a:bodyPr>
              <a:lstStyle/>
              <a:p>
                <a:pPr>
                  <a:lnSpc>
                    <a:spcPts val="3100"/>
                  </a:lnSpc>
                  <a:tabLst>
                    <a:tab pos="0" algn="l"/>
                  </a:tabLst>
                </a:pPr>
                <a:r>
                  <a:rPr lang="en-US" sz="2000" dirty="0">
                    <a:solidFill>
                      <a:srgbClr val="000099"/>
                    </a:solidFill>
                    <a:latin typeface="+mn-lt"/>
                    <a:cs typeface="Arial" charset="0"/>
                  </a:rPr>
                  <a:t>μ</a:t>
                </a:r>
              </a:p>
            </p:txBody>
          </p:sp>
          <p:sp>
            <p:nvSpPr>
              <p:cNvPr id="40" name="Text Box 34"/>
              <p:cNvSpPr txBox="1">
                <a:spLocks noChangeArrowheads="1"/>
              </p:cNvSpPr>
              <p:nvPr/>
            </p:nvSpPr>
            <p:spPr bwMode="auto">
              <a:xfrm>
                <a:off x="2641" y="2082"/>
                <a:ext cx="158" cy="250"/>
              </a:xfrm>
              <a:prstGeom prst="rect">
                <a:avLst/>
              </a:prstGeom>
              <a:noFill/>
              <a:ln w="9525">
                <a:noFill/>
                <a:miter lim="800000"/>
                <a:headEnd/>
                <a:tailEnd/>
              </a:ln>
              <a:effectLst/>
            </p:spPr>
            <p:txBody>
              <a:bodyPr wrap="none" lIns="0" tIns="0" rIns="0" bIns="0">
                <a:spAutoFit/>
              </a:bodyPr>
              <a:lstStyle/>
              <a:p>
                <a:pPr>
                  <a:lnSpc>
                    <a:spcPts val="3100"/>
                  </a:lnSpc>
                  <a:tabLst>
                    <a:tab pos="0" algn="l"/>
                  </a:tabLst>
                </a:pPr>
                <a:r>
                  <a:rPr lang="en-US" sz="2000" dirty="0">
                    <a:solidFill>
                      <a:srgbClr val="000099"/>
                    </a:solidFill>
                    <a:latin typeface="+mn-lt"/>
                    <a:cs typeface="Arial" charset="0"/>
                  </a:rPr>
                  <a:t>m</a:t>
                </a:r>
              </a:p>
            </p:txBody>
          </p:sp>
          <p:sp>
            <p:nvSpPr>
              <p:cNvPr id="41" name="Text Box 35"/>
              <p:cNvSpPr txBox="1">
                <a:spLocks noChangeArrowheads="1"/>
              </p:cNvSpPr>
              <p:nvPr/>
            </p:nvSpPr>
            <p:spPr bwMode="auto">
              <a:xfrm>
                <a:off x="3660" y="1957"/>
                <a:ext cx="574" cy="250"/>
              </a:xfrm>
              <a:prstGeom prst="rect">
                <a:avLst/>
              </a:prstGeom>
              <a:noFill/>
              <a:ln w="9525">
                <a:noFill/>
                <a:miter lim="800000"/>
                <a:headEnd/>
                <a:tailEnd/>
              </a:ln>
              <a:effectLst/>
            </p:spPr>
            <p:txBody>
              <a:bodyPr wrap="none" lIns="0" tIns="0" rIns="0" bIns="0">
                <a:spAutoFit/>
              </a:bodyPr>
              <a:lstStyle/>
              <a:p>
                <a:pPr>
                  <a:lnSpc>
                    <a:spcPts val="3100"/>
                  </a:lnSpc>
                  <a:tabLst>
                    <a:tab pos="0" algn="l"/>
                    <a:tab pos="914400" algn="l"/>
                  </a:tabLst>
                </a:pPr>
                <a:r>
                  <a:rPr lang="en-US" sz="2000">
                    <a:solidFill>
                      <a:srgbClr val="000099"/>
                    </a:solidFill>
                    <a:latin typeface="+mn-lt"/>
                    <a:cs typeface="Arial" charset="0"/>
                  </a:rPr>
                  <a:t>30,000</a:t>
                </a:r>
              </a:p>
            </p:txBody>
          </p:sp>
        </p:grpSp>
        <p:grpSp>
          <p:nvGrpSpPr>
            <p:cNvPr id="9" name="Group 36"/>
            <p:cNvGrpSpPr>
              <a:grpSpLocks/>
            </p:cNvGrpSpPr>
            <p:nvPr/>
          </p:nvGrpSpPr>
          <p:grpSpPr bwMode="auto">
            <a:xfrm>
              <a:off x="2489074" y="3349752"/>
              <a:ext cx="3325813" cy="708025"/>
              <a:chOff x="1614" y="2304"/>
              <a:chExt cx="2095" cy="446"/>
            </a:xfrm>
            <a:noFill/>
          </p:grpSpPr>
          <p:sp>
            <p:nvSpPr>
              <p:cNvPr id="34" name="Text Box 37"/>
              <p:cNvSpPr txBox="1">
                <a:spLocks/>
              </p:cNvSpPr>
              <p:nvPr/>
            </p:nvSpPr>
            <p:spPr bwMode="auto">
              <a:xfrm>
                <a:off x="1614" y="2304"/>
                <a:ext cx="688" cy="446"/>
              </a:xfrm>
              <a:prstGeom prst="rect">
                <a:avLst/>
              </a:prstGeom>
              <a:grpFill/>
              <a:ln w="12700">
                <a:noFill/>
                <a:miter lim="800000"/>
                <a:headEnd/>
                <a:tailEnd/>
              </a:ln>
              <a:effectLst/>
            </p:spPr>
            <p:txBody>
              <a:bodyPr wrap="none">
                <a:spAutoFit/>
              </a:bodyPr>
              <a:lstStyle/>
              <a:p>
                <a:pPr algn="ctr">
                  <a:tabLst>
                    <a:tab pos="355600" algn="l"/>
                    <a:tab pos="711200" algn="l"/>
                    <a:tab pos="1066800" algn="l"/>
                    <a:tab pos="1422400" algn="l"/>
                    <a:tab pos="1778000" algn="l"/>
                    <a:tab pos="2133600" algn="l"/>
                    <a:tab pos="2489200" algn="l"/>
                    <a:tab pos="2844800" algn="l"/>
                    <a:tab pos="3200400" algn="l"/>
                    <a:tab pos="3556000" algn="l"/>
                    <a:tab pos="3911600" algn="l"/>
                    <a:tab pos="4267200" algn="l"/>
                  </a:tabLst>
                </a:pPr>
                <a:r>
                  <a:rPr lang="en-US" sz="2000" b="1" u="sng" dirty="0">
                    <a:solidFill>
                      <a:srgbClr val="FF0000"/>
                    </a:solidFill>
                    <a:latin typeface="+mn-lt"/>
                    <a:cs typeface="Arial" charset="0"/>
                  </a:rPr>
                  <a:t>50mm</a:t>
                </a:r>
              </a:p>
              <a:p>
                <a:pPr algn="ctr">
                  <a:tabLst>
                    <a:tab pos="355600" algn="l"/>
                    <a:tab pos="711200" algn="l"/>
                    <a:tab pos="1066800" algn="l"/>
                    <a:tab pos="1422400" algn="l"/>
                    <a:tab pos="1778000" algn="l"/>
                    <a:tab pos="2133600" algn="l"/>
                    <a:tab pos="2489200" algn="l"/>
                    <a:tab pos="2844800" algn="l"/>
                    <a:tab pos="3200400" algn="l"/>
                    <a:tab pos="3556000" algn="l"/>
                    <a:tab pos="3911600" algn="l"/>
                    <a:tab pos="4267200" algn="l"/>
                  </a:tabLst>
                </a:pPr>
                <a:r>
                  <a:rPr lang="en-US" sz="2000" b="1" dirty="0">
                    <a:solidFill>
                      <a:srgbClr val="FF0000"/>
                    </a:solidFill>
                    <a:latin typeface="+mn-lt"/>
                    <a:cs typeface="Arial" charset="0"/>
                    <a:sym typeface="Symbol" pitchFamily="18" charset="2"/>
                  </a:rPr>
                  <a:t>1.7m</a:t>
                </a:r>
              </a:p>
            </p:txBody>
          </p:sp>
          <p:sp>
            <p:nvSpPr>
              <p:cNvPr id="35" name="Text Box 38"/>
              <p:cNvSpPr txBox="1">
                <a:spLocks/>
              </p:cNvSpPr>
              <p:nvPr/>
            </p:nvSpPr>
            <p:spPr bwMode="auto">
              <a:xfrm>
                <a:off x="2596" y="2322"/>
                <a:ext cx="1113" cy="252"/>
              </a:xfrm>
              <a:prstGeom prst="rect">
                <a:avLst/>
              </a:prstGeom>
              <a:grpFill/>
              <a:ln w="12700">
                <a:noFill/>
                <a:miter lim="800000"/>
                <a:headEnd/>
                <a:tailEnd/>
              </a:ln>
              <a:effectLst/>
            </p:spPr>
            <p:txBody>
              <a:bodyPr wrap="none">
                <a:spAutoFit/>
              </a:bodyPr>
              <a:lstStyle/>
              <a:p>
                <a:pPr algn="ctr">
                  <a:tabLst>
                    <a:tab pos="355600" algn="l"/>
                    <a:tab pos="711200" algn="l"/>
                    <a:tab pos="1066800" algn="l"/>
                    <a:tab pos="1422400" algn="l"/>
                    <a:tab pos="1778000" algn="l"/>
                    <a:tab pos="2133600" algn="l"/>
                    <a:tab pos="2489200" algn="l"/>
                    <a:tab pos="2844800" algn="l"/>
                    <a:tab pos="3200400" algn="l"/>
                    <a:tab pos="3556000" algn="l"/>
                    <a:tab pos="3911600" algn="l"/>
                    <a:tab pos="4267200" algn="l"/>
                  </a:tabLst>
                </a:pPr>
                <a:r>
                  <a:rPr lang="en-US" sz="2000" b="1" dirty="0">
                    <a:solidFill>
                      <a:srgbClr val="FF0000"/>
                    </a:solidFill>
                    <a:latin typeface="+mn-lt"/>
                    <a:cs typeface="Arial" charset="0"/>
                  </a:rPr>
                  <a:t>=    </a:t>
                </a:r>
                <a:r>
                  <a:rPr lang="en-US" sz="2000" b="1" dirty="0" smtClean="0">
                    <a:solidFill>
                      <a:srgbClr val="FF0000"/>
                    </a:solidFill>
                    <a:latin typeface="+mn-lt"/>
                    <a:cs typeface="Arial" charset="0"/>
                  </a:rPr>
                  <a:t>29,500</a:t>
                </a:r>
                <a:endParaRPr lang="en-US" sz="2000" b="1" dirty="0">
                  <a:solidFill>
                    <a:srgbClr val="FF0000"/>
                  </a:solidFill>
                  <a:latin typeface="+mn-lt"/>
                  <a:cs typeface="Arial" charset="0"/>
                </a:endParaRPr>
              </a:p>
            </p:txBody>
          </p:sp>
        </p:grpSp>
        <p:sp>
          <p:nvSpPr>
            <p:cNvPr id="19" name="Text Box 39"/>
            <p:cNvSpPr txBox="1">
              <a:spLocks/>
            </p:cNvSpPr>
            <p:nvPr/>
          </p:nvSpPr>
          <p:spPr bwMode="auto">
            <a:xfrm>
              <a:off x="4077395" y="4187952"/>
              <a:ext cx="1766829" cy="400110"/>
            </a:xfrm>
            <a:prstGeom prst="rect">
              <a:avLst/>
            </a:prstGeom>
            <a:noFill/>
            <a:ln w="12700">
              <a:noFill/>
              <a:miter lim="800000"/>
              <a:headEnd/>
              <a:tailEnd/>
            </a:ln>
            <a:effectLst/>
          </p:spPr>
          <p:txBody>
            <a:bodyPr wrap="none">
              <a:spAutoFit/>
            </a:bodyPr>
            <a:lstStyle/>
            <a:p>
              <a:pPr algn="ctr">
                <a:tabLst>
                  <a:tab pos="355600" algn="l"/>
                  <a:tab pos="711200" algn="l"/>
                  <a:tab pos="1066800" algn="l"/>
                  <a:tab pos="1422400" algn="l"/>
                  <a:tab pos="1778000" algn="l"/>
                  <a:tab pos="2133600" algn="l"/>
                  <a:tab pos="2489200" algn="l"/>
                  <a:tab pos="2844800" algn="l"/>
                  <a:tab pos="3200400" algn="l"/>
                  <a:tab pos="3556000" algn="l"/>
                  <a:tab pos="3911600" algn="l"/>
                  <a:tab pos="4267200" algn="l"/>
                </a:tabLst>
              </a:pPr>
              <a:r>
                <a:rPr lang="en-US" sz="2000" b="1" dirty="0">
                  <a:solidFill>
                    <a:srgbClr val="FF0000"/>
                  </a:solidFill>
                  <a:latin typeface="+mn-lt"/>
                  <a:cs typeface="Arial" charset="0"/>
                </a:rPr>
                <a:t>=</a:t>
              </a:r>
              <a:r>
                <a:rPr lang="en-US" sz="2000" b="1" dirty="0">
                  <a:solidFill>
                    <a:srgbClr val="000000"/>
                  </a:solidFill>
                  <a:latin typeface="+mn-lt"/>
                  <a:cs typeface="Arial" charset="0"/>
                </a:rPr>
                <a:t>    </a:t>
              </a:r>
              <a:r>
                <a:rPr lang="en-US" sz="2000" b="1" dirty="0" smtClean="0">
                  <a:solidFill>
                    <a:srgbClr val="FF0000"/>
                  </a:solidFill>
                  <a:latin typeface="+mn-lt"/>
                  <a:cs typeface="Arial" charset="0"/>
                </a:rPr>
                <a:t>58,820</a:t>
              </a:r>
              <a:endParaRPr lang="en-US" sz="2000" b="1" dirty="0">
                <a:solidFill>
                  <a:srgbClr val="FF0000"/>
                </a:solidFill>
                <a:latin typeface="+mn-lt"/>
                <a:cs typeface="Arial" charset="0"/>
              </a:endParaRPr>
            </a:p>
          </p:txBody>
        </p:sp>
      </p:grpSp>
      <p:sp>
        <p:nvSpPr>
          <p:cNvPr id="20" name="Text Box 40"/>
          <p:cNvSpPr txBox="1">
            <a:spLocks noChangeArrowheads="1"/>
          </p:cNvSpPr>
          <p:nvPr/>
        </p:nvSpPr>
        <p:spPr bwMode="auto">
          <a:xfrm>
            <a:off x="6268023" y="874578"/>
            <a:ext cx="2069797" cy="3360920"/>
          </a:xfrm>
          <a:prstGeom prst="rect">
            <a:avLst/>
          </a:prstGeom>
          <a:noFill/>
          <a:ln w="9525" algn="ctr">
            <a:noFill/>
            <a:miter lim="800000"/>
            <a:headEnd/>
            <a:tailEnd/>
          </a:ln>
          <a:effectLst/>
        </p:spPr>
        <p:txBody>
          <a:bodyPr wrap="square">
            <a:spAutoFit/>
          </a:bodyPr>
          <a:lstStyle/>
          <a:p>
            <a:pPr marL="342900" indent="-342900" algn="ctr" eaLnBrk="0" hangingPunct="0">
              <a:lnSpc>
                <a:spcPct val="95000"/>
              </a:lnSpc>
              <a:spcBef>
                <a:spcPct val="50000"/>
              </a:spcBef>
              <a:buClr>
                <a:schemeClr val="accent1"/>
              </a:buClr>
              <a:buFont typeface="Times" pitchFamily="18" charset="0"/>
              <a:buNone/>
            </a:pPr>
            <a:r>
              <a:rPr lang="en-US" u="sng" dirty="0" smtClean="0">
                <a:latin typeface="+mn-lt"/>
                <a:cs typeface="Arial" charset="0"/>
              </a:rPr>
              <a:t>Separation Time</a:t>
            </a:r>
          </a:p>
          <a:p>
            <a:pPr marL="342900" indent="-342900" eaLnBrk="0" hangingPunct="0">
              <a:lnSpc>
                <a:spcPct val="95000"/>
              </a:lnSpc>
              <a:spcBef>
                <a:spcPct val="50000"/>
              </a:spcBef>
              <a:buClr>
                <a:schemeClr val="accent1"/>
              </a:buClr>
              <a:buFont typeface="Times" pitchFamily="18" charset="0"/>
              <a:buNone/>
            </a:pPr>
            <a:r>
              <a:rPr lang="en-US" dirty="0" smtClean="0">
                <a:latin typeface="+mn-lt"/>
                <a:cs typeface="Arial" charset="0"/>
              </a:rPr>
              <a:t>1970’s  ~ </a:t>
            </a:r>
            <a:r>
              <a:rPr lang="en-US" dirty="0">
                <a:latin typeface="+mn-lt"/>
                <a:cs typeface="Arial" charset="0"/>
              </a:rPr>
              <a:t>40 min.</a:t>
            </a:r>
          </a:p>
          <a:p>
            <a:pPr marL="342900" indent="-342900" eaLnBrk="0" hangingPunct="0">
              <a:lnSpc>
                <a:spcPct val="95000"/>
              </a:lnSpc>
              <a:spcBef>
                <a:spcPct val="50000"/>
              </a:spcBef>
              <a:buClr>
                <a:schemeClr val="accent1"/>
              </a:buClr>
              <a:buFont typeface="Times" pitchFamily="18" charset="0"/>
              <a:buNone/>
            </a:pPr>
            <a:endParaRPr lang="en-US" dirty="0">
              <a:latin typeface="+mn-lt"/>
              <a:cs typeface="Arial" charset="0"/>
            </a:endParaRPr>
          </a:p>
          <a:p>
            <a:pPr marL="342900" indent="-342900" eaLnBrk="0" hangingPunct="0">
              <a:lnSpc>
                <a:spcPct val="95000"/>
              </a:lnSpc>
              <a:spcBef>
                <a:spcPct val="50000"/>
              </a:spcBef>
              <a:buClr>
                <a:schemeClr val="accent1"/>
              </a:buClr>
              <a:buFont typeface="Times" pitchFamily="18" charset="0"/>
              <a:buNone/>
            </a:pPr>
            <a:r>
              <a:rPr lang="en-US" dirty="0" smtClean="0"/>
              <a:t>1980’s	~15 min.</a:t>
            </a:r>
            <a:endParaRPr lang="en-US" dirty="0">
              <a:latin typeface="+mn-lt"/>
              <a:cs typeface="Arial" charset="0"/>
            </a:endParaRPr>
          </a:p>
          <a:p>
            <a:pPr marL="342900" indent="-342900" eaLnBrk="0" hangingPunct="0">
              <a:lnSpc>
                <a:spcPct val="95000"/>
              </a:lnSpc>
              <a:spcBef>
                <a:spcPct val="50000"/>
              </a:spcBef>
              <a:buClr>
                <a:schemeClr val="accent1"/>
              </a:buClr>
              <a:buFont typeface="Times" pitchFamily="18" charset="0"/>
              <a:buNone/>
            </a:pPr>
            <a:endParaRPr lang="en-US" dirty="0" smtClean="0">
              <a:latin typeface="+mn-lt"/>
              <a:cs typeface="Arial" charset="0"/>
            </a:endParaRPr>
          </a:p>
          <a:p>
            <a:pPr marL="342900" indent="-342900" eaLnBrk="0" hangingPunct="0">
              <a:lnSpc>
                <a:spcPct val="95000"/>
              </a:lnSpc>
              <a:spcBef>
                <a:spcPct val="50000"/>
              </a:spcBef>
              <a:buClr>
                <a:schemeClr val="accent1"/>
              </a:buClr>
              <a:buFont typeface="Times" pitchFamily="18" charset="0"/>
              <a:buNone/>
            </a:pPr>
            <a:endParaRPr lang="en-US" sz="800" dirty="0">
              <a:latin typeface="+mn-lt"/>
              <a:cs typeface="Arial" charset="0"/>
            </a:endParaRPr>
          </a:p>
          <a:p>
            <a:pPr marL="342900" indent="-342900" eaLnBrk="0" hangingPunct="0">
              <a:lnSpc>
                <a:spcPct val="95000"/>
              </a:lnSpc>
              <a:spcBef>
                <a:spcPct val="50000"/>
              </a:spcBef>
              <a:buClr>
                <a:schemeClr val="accent1"/>
              </a:buClr>
              <a:buFont typeface="Times" pitchFamily="18" charset="0"/>
              <a:buNone/>
            </a:pPr>
            <a:r>
              <a:rPr lang="en-US" dirty="0" smtClean="0">
                <a:latin typeface="+mn-lt"/>
                <a:cs typeface="Arial" charset="0"/>
              </a:rPr>
              <a:t> 1990’s</a:t>
            </a:r>
            <a:r>
              <a:rPr lang="en-US" dirty="0" smtClean="0">
                <a:latin typeface="+mn-lt"/>
              </a:rPr>
              <a:t>  </a:t>
            </a:r>
            <a:r>
              <a:rPr lang="en-US" dirty="0" smtClean="0">
                <a:latin typeface="+mn-lt"/>
                <a:cs typeface="Arial" charset="0"/>
              </a:rPr>
              <a:t>~ </a:t>
            </a:r>
            <a:r>
              <a:rPr lang="en-US" dirty="0">
                <a:latin typeface="+mn-lt"/>
                <a:cs typeface="Arial" charset="0"/>
              </a:rPr>
              <a:t>5 min</a:t>
            </a:r>
            <a:r>
              <a:rPr lang="en-US" dirty="0" smtClean="0">
                <a:latin typeface="+mn-lt"/>
                <a:cs typeface="Arial" charset="0"/>
              </a:rPr>
              <a:t>.</a:t>
            </a:r>
          </a:p>
          <a:p>
            <a:pPr marL="342900" indent="-342900" eaLnBrk="0" hangingPunct="0">
              <a:lnSpc>
                <a:spcPct val="95000"/>
              </a:lnSpc>
              <a:spcBef>
                <a:spcPct val="50000"/>
              </a:spcBef>
              <a:buClr>
                <a:schemeClr val="accent1"/>
              </a:buClr>
              <a:buFont typeface="Times" pitchFamily="18" charset="0"/>
              <a:buNone/>
            </a:pPr>
            <a:endParaRPr lang="en-US" dirty="0" smtClean="0">
              <a:latin typeface="+mn-lt"/>
            </a:endParaRPr>
          </a:p>
          <a:p>
            <a:pPr marL="342900" indent="-342900" eaLnBrk="0" hangingPunct="0">
              <a:lnSpc>
                <a:spcPct val="95000"/>
              </a:lnSpc>
              <a:spcBef>
                <a:spcPct val="50000"/>
              </a:spcBef>
              <a:buClr>
                <a:schemeClr val="accent1"/>
              </a:buClr>
              <a:buFont typeface="Times" pitchFamily="18" charset="0"/>
              <a:buNone/>
            </a:pPr>
            <a:endParaRPr lang="en-US" dirty="0" smtClean="0">
              <a:latin typeface="+mn-lt"/>
            </a:endParaRPr>
          </a:p>
          <a:p>
            <a:pPr marL="342900" indent="-342900" eaLnBrk="0" hangingPunct="0">
              <a:lnSpc>
                <a:spcPct val="95000"/>
              </a:lnSpc>
              <a:spcBef>
                <a:spcPct val="50000"/>
              </a:spcBef>
              <a:buClr>
                <a:schemeClr val="accent1"/>
              </a:buClr>
            </a:pPr>
            <a:r>
              <a:rPr lang="en-US" dirty="0" smtClean="0">
                <a:solidFill>
                  <a:srgbClr val="FF3300"/>
                </a:solidFill>
              </a:rPr>
              <a:t>  2004    ~ 1 min.</a:t>
            </a:r>
            <a:endParaRPr lang="en-US" dirty="0">
              <a:latin typeface="+mn-lt"/>
              <a:cs typeface="Arial" charset="0"/>
            </a:endParaRPr>
          </a:p>
        </p:txBody>
      </p:sp>
      <p:sp>
        <p:nvSpPr>
          <p:cNvPr id="25" name="Text Box 48"/>
          <p:cNvSpPr txBox="1">
            <a:spLocks noChangeArrowheads="1"/>
          </p:cNvSpPr>
          <p:nvPr/>
        </p:nvSpPr>
        <p:spPr bwMode="auto">
          <a:xfrm>
            <a:off x="5742432" y="5122101"/>
            <a:ext cx="3191256" cy="1397306"/>
          </a:xfrm>
          <a:prstGeom prst="rect">
            <a:avLst/>
          </a:prstGeom>
          <a:solidFill>
            <a:schemeClr val="accent1">
              <a:lumMod val="40000"/>
              <a:lumOff val="60000"/>
            </a:schemeClr>
          </a:solidFill>
          <a:ln w="9525">
            <a:noFill/>
            <a:miter lim="800000"/>
            <a:headEnd/>
            <a:tailEnd/>
          </a:ln>
          <a:effectLst/>
        </p:spPr>
        <p:txBody>
          <a:bodyPr wrap="square">
            <a:spAutoFit/>
          </a:bodyPr>
          <a:lstStyle/>
          <a:p>
            <a:pPr eaLnBrk="0" hangingPunct="0">
              <a:lnSpc>
                <a:spcPct val="95000"/>
              </a:lnSpc>
              <a:spcBef>
                <a:spcPct val="50000"/>
              </a:spcBef>
              <a:buClr>
                <a:schemeClr val="accent1"/>
              </a:buClr>
              <a:buFont typeface="Times" pitchFamily="18" charset="0"/>
              <a:buNone/>
            </a:pPr>
            <a:r>
              <a:rPr lang="en-US" b="1" dirty="0" smtClean="0">
                <a:latin typeface="+mn-lt"/>
                <a:cs typeface="Arial" charset="0"/>
              </a:rPr>
              <a:t>L/</a:t>
            </a:r>
            <a:r>
              <a:rPr lang="en-US" b="1" dirty="0" err="1" smtClean="0">
                <a:latin typeface="+mn-lt"/>
                <a:cs typeface="Arial" charset="0"/>
              </a:rPr>
              <a:t>dp</a:t>
            </a:r>
            <a:r>
              <a:rPr lang="en-US" b="1" dirty="0" smtClean="0">
                <a:latin typeface="+mn-lt"/>
                <a:cs typeface="Arial" charset="0"/>
              </a:rPr>
              <a:t> </a:t>
            </a:r>
            <a:r>
              <a:rPr lang="en-US" b="1" dirty="0">
                <a:latin typeface="+mn-lt"/>
                <a:cs typeface="Arial" charset="0"/>
              </a:rPr>
              <a:t>Separations Guide</a:t>
            </a:r>
          </a:p>
          <a:p>
            <a:pPr eaLnBrk="0" hangingPunct="0">
              <a:lnSpc>
                <a:spcPct val="95000"/>
              </a:lnSpc>
              <a:spcBef>
                <a:spcPct val="50000"/>
              </a:spcBef>
              <a:buClr>
                <a:schemeClr val="accent1"/>
              </a:buClr>
              <a:buFont typeface="Times" pitchFamily="18" charset="0"/>
              <a:buNone/>
            </a:pPr>
            <a:r>
              <a:rPr lang="en-US" b="1" dirty="0" smtClean="0">
                <a:latin typeface="+mn-lt"/>
                <a:cs typeface="Arial" charset="0"/>
              </a:rPr>
              <a:t>    Difficult</a:t>
            </a:r>
            <a:r>
              <a:rPr lang="en-US" b="1" dirty="0">
                <a:latin typeface="+mn-lt"/>
                <a:cs typeface="Arial" charset="0"/>
              </a:rPr>
              <a:t>	</a:t>
            </a:r>
            <a:r>
              <a:rPr lang="en-US" b="1" dirty="0" smtClean="0">
                <a:latin typeface="+mn-lt"/>
                <a:cs typeface="Arial" charset="0"/>
              </a:rPr>
              <a:t>30,000</a:t>
            </a:r>
            <a:endParaRPr lang="en-US" b="1" dirty="0">
              <a:latin typeface="+mn-lt"/>
              <a:cs typeface="Arial" charset="0"/>
            </a:endParaRPr>
          </a:p>
          <a:p>
            <a:pPr eaLnBrk="0" hangingPunct="0">
              <a:lnSpc>
                <a:spcPct val="95000"/>
              </a:lnSpc>
              <a:spcBef>
                <a:spcPct val="50000"/>
              </a:spcBef>
              <a:buClr>
                <a:schemeClr val="accent1"/>
              </a:buClr>
              <a:buFont typeface="Times" pitchFamily="18" charset="0"/>
              <a:buNone/>
            </a:pPr>
            <a:r>
              <a:rPr lang="en-US" b="1" dirty="0" smtClean="0">
                <a:latin typeface="+mn-lt"/>
                <a:cs typeface="Arial" charset="0"/>
              </a:rPr>
              <a:t>    Moderate</a:t>
            </a:r>
            <a:r>
              <a:rPr lang="en-US" b="1" dirty="0">
                <a:latin typeface="+mn-lt"/>
                <a:cs typeface="Arial" charset="0"/>
              </a:rPr>
              <a:t>	</a:t>
            </a:r>
            <a:r>
              <a:rPr lang="en-US" b="1" dirty="0" smtClean="0">
                <a:latin typeface="+mn-lt"/>
              </a:rPr>
              <a:t>2</a:t>
            </a:r>
            <a:r>
              <a:rPr lang="en-US" b="1" dirty="0" smtClean="0">
                <a:latin typeface="+mn-lt"/>
                <a:cs typeface="Arial" charset="0"/>
              </a:rPr>
              <a:t>0,000</a:t>
            </a:r>
            <a:endParaRPr lang="en-US" b="1" dirty="0">
              <a:latin typeface="+mn-lt"/>
              <a:cs typeface="Arial" charset="0"/>
            </a:endParaRPr>
          </a:p>
          <a:p>
            <a:pPr eaLnBrk="0" hangingPunct="0">
              <a:lnSpc>
                <a:spcPct val="95000"/>
              </a:lnSpc>
              <a:spcBef>
                <a:spcPct val="50000"/>
              </a:spcBef>
              <a:buClr>
                <a:schemeClr val="accent1"/>
              </a:buClr>
              <a:buFont typeface="Times" pitchFamily="18" charset="0"/>
              <a:buNone/>
            </a:pPr>
            <a:r>
              <a:rPr lang="en-US" b="1" dirty="0" smtClean="0">
                <a:latin typeface="+mn-lt"/>
                <a:cs typeface="Arial" charset="0"/>
              </a:rPr>
              <a:t>    Easy</a:t>
            </a:r>
            <a:r>
              <a:rPr lang="en-US" b="1" dirty="0">
                <a:latin typeface="+mn-lt"/>
                <a:cs typeface="Arial" charset="0"/>
              </a:rPr>
              <a:t>		10,000	</a:t>
            </a:r>
            <a:endParaRPr lang="en-US" dirty="0">
              <a:latin typeface="+mn-lt"/>
              <a:cs typeface="Arial" charset="0"/>
            </a:endParaRPr>
          </a:p>
        </p:txBody>
      </p:sp>
    </p:spTree>
  </p:cSld>
  <p:clrMapOvr>
    <a:masterClrMapping/>
  </p:clrMapOvr>
  <p:transition/>
  <p:timing>
    <p:tnLst>
      <p:par>
        <p:cTn id="1" dur="indefinite" restart="never" nodeType="tmRoot"/>
      </p:par>
    </p:tnLst>
  </p:timing>
</p:sld>
</file>

<file path=ppt/slides/slide104.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5" name="Content Placeholder 4"/>
          <p:cNvSpPr>
            <a:spLocks noGrp="1"/>
          </p:cNvSpPr>
          <p:nvPr>
            <p:ph sz="half" idx="2"/>
          </p:nvPr>
        </p:nvSpPr>
        <p:spPr>
          <a:xfrm>
            <a:off x="5839354" y="1009506"/>
            <a:ext cx="3069950" cy="5013637"/>
          </a:xfrm>
          <a:solidFill>
            <a:srgbClr val="FFFFCC"/>
          </a:solidFill>
          <a:ln>
            <a:solidFill>
              <a:schemeClr val="tx1"/>
            </a:solidFill>
          </a:ln>
        </p:spPr>
        <p:txBody>
          <a:bodyPr>
            <a:normAutofit lnSpcReduction="10000"/>
          </a:bodyPr>
          <a:lstStyle/>
          <a:p>
            <a:r>
              <a:rPr lang="en-US" dirty="0" smtClean="0"/>
              <a:t>The same L/</a:t>
            </a:r>
            <a:r>
              <a:rPr lang="en-US" dirty="0" err="1" smtClean="0"/>
              <a:t>dp</a:t>
            </a:r>
            <a:r>
              <a:rPr lang="en-US" dirty="0" smtClean="0"/>
              <a:t> provides the same resolution.</a:t>
            </a:r>
          </a:p>
          <a:p>
            <a:r>
              <a:rPr lang="en-US" dirty="0" smtClean="0"/>
              <a:t>Smaller particles requires a shorter column and a shorter run time.</a:t>
            </a:r>
          </a:p>
          <a:p>
            <a:r>
              <a:rPr lang="en-US" dirty="0" smtClean="0"/>
              <a:t>Smaller particles give narrower, sharper peaks.</a:t>
            </a:r>
          </a:p>
          <a:p>
            <a:pPr lvl="1"/>
            <a:r>
              <a:rPr lang="en-US" dirty="0" smtClean="0"/>
              <a:t>Y-axes are the same. </a:t>
            </a:r>
          </a:p>
          <a:p>
            <a:pPr lvl="1"/>
            <a:r>
              <a:rPr lang="en-US" dirty="0" smtClean="0"/>
              <a:t>X-axis times scales are different.</a:t>
            </a:r>
          </a:p>
          <a:p>
            <a:r>
              <a:rPr lang="en-US" dirty="0" smtClean="0"/>
              <a:t>Smaller particles result in greater sensitivity with greater peak height.</a:t>
            </a:r>
          </a:p>
        </p:txBody>
      </p:sp>
      <p:sp>
        <p:nvSpPr>
          <p:cNvPr id="3" name="Title 2"/>
          <p:cNvSpPr>
            <a:spLocks noGrp="1"/>
          </p:cNvSpPr>
          <p:nvPr>
            <p:ph type="title"/>
          </p:nvPr>
        </p:nvSpPr>
        <p:spPr>
          <a:xfrm>
            <a:off x="141767" y="-9569"/>
            <a:ext cx="8635544" cy="749327"/>
          </a:xfrm>
          <a:ln>
            <a:noFill/>
          </a:ln>
        </p:spPr>
        <p:txBody>
          <a:bodyPr/>
          <a:lstStyle/>
          <a:p>
            <a:r>
              <a:rPr lang="en-US" dirty="0" smtClean="0"/>
              <a:t>Equivalent L/</a:t>
            </a:r>
            <a:r>
              <a:rPr lang="en-US" dirty="0" err="1" smtClean="0"/>
              <a:t>dp</a:t>
            </a:r>
            <a:r>
              <a:rPr lang="en-US" dirty="0" smtClean="0"/>
              <a:t> Ratio</a:t>
            </a:r>
            <a:endParaRPr lang="en-US" dirty="0"/>
          </a:p>
        </p:txBody>
      </p:sp>
      <p:grpSp>
        <p:nvGrpSpPr>
          <p:cNvPr id="364" name="Group 363"/>
          <p:cNvGrpSpPr/>
          <p:nvPr/>
        </p:nvGrpSpPr>
        <p:grpSpPr>
          <a:xfrm>
            <a:off x="219456" y="1022732"/>
            <a:ext cx="5489075" cy="5314060"/>
            <a:chOff x="95631" y="1022732"/>
            <a:chExt cx="5489075" cy="5314060"/>
          </a:xfrm>
        </p:grpSpPr>
        <p:grpSp>
          <p:nvGrpSpPr>
            <p:cNvPr id="4" name="Group 5"/>
            <p:cNvGrpSpPr/>
            <p:nvPr/>
          </p:nvGrpSpPr>
          <p:grpSpPr>
            <a:xfrm>
              <a:off x="95631" y="1022732"/>
              <a:ext cx="5020056" cy="5314060"/>
              <a:chOff x="4729163" y="1717676"/>
              <a:chExt cx="4114800" cy="4583113"/>
            </a:xfrm>
          </p:grpSpPr>
          <p:grpSp>
            <p:nvGrpSpPr>
              <p:cNvPr id="6" name="Group 359"/>
              <p:cNvGrpSpPr>
                <a:grpSpLocks noChangeAspect="1"/>
              </p:cNvGrpSpPr>
              <p:nvPr/>
            </p:nvGrpSpPr>
            <p:grpSpPr bwMode="auto">
              <a:xfrm>
                <a:off x="5176838" y="5222876"/>
                <a:ext cx="3667125" cy="1077913"/>
                <a:chOff x="3312" y="2880"/>
                <a:chExt cx="2310" cy="806"/>
              </a:xfrm>
            </p:grpSpPr>
            <p:sp>
              <p:nvSpPr>
                <p:cNvPr id="258" name="AutoShape 360"/>
                <p:cNvSpPr>
                  <a:spLocks noChangeAspect="1" noChangeArrowheads="1" noTextEdit="1"/>
                </p:cNvSpPr>
                <p:nvPr/>
              </p:nvSpPr>
              <p:spPr bwMode="auto">
                <a:xfrm>
                  <a:off x="3312" y="2880"/>
                  <a:ext cx="2310" cy="780"/>
                </a:xfrm>
                <a:prstGeom prst="rect">
                  <a:avLst/>
                </a:prstGeom>
                <a:noFill/>
                <a:ln w="9525">
                  <a:noFill/>
                  <a:miter lim="800000"/>
                  <a:headEnd/>
                  <a:tailEnd/>
                </a:ln>
              </p:spPr>
              <p:txBody>
                <a:bodyPr/>
                <a:lstStyle/>
                <a:p>
                  <a:endParaRPr lang="en-US"/>
                </a:p>
              </p:txBody>
            </p:sp>
            <p:sp>
              <p:nvSpPr>
                <p:cNvPr id="259" name="Line 361"/>
                <p:cNvSpPr>
                  <a:spLocks noChangeShapeType="1"/>
                </p:cNvSpPr>
                <p:nvPr/>
              </p:nvSpPr>
              <p:spPr bwMode="auto">
                <a:xfrm flipV="1">
                  <a:off x="3504" y="2880"/>
                  <a:ext cx="1" cy="630"/>
                </a:xfrm>
                <a:prstGeom prst="line">
                  <a:avLst/>
                </a:prstGeom>
                <a:noFill/>
                <a:ln w="0">
                  <a:solidFill>
                    <a:srgbClr val="000000"/>
                  </a:solidFill>
                  <a:round/>
                  <a:headEnd/>
                  <a:tailEnd/>
                </a:ln>
              </p:spPr>
              <p:txBody>
                <a:bodyPr/>
                <a:lstStyle/>
                <a:p>
                  <a:endParaRPr lang="en-US"/>
                </a:p>
              </p:txBody>
            </p:sp>
            <p:sp>
              <p:nvSpPr>
                <p:cNvPr id="260" name="Rectangle 362"/>
                <p:cNvSpPr>
                  <a:spLocks noChangeArrowheads="1"/>
                </p:cNvSpPr>
                <p:nvPr/>
              </p:nvSpPr>
              <p:spPr bwMode="auto">
                <a:xfrm rot="16200000">
                  <a:off x="3302" y="3160"/>
                  <a:ext cx="92" cy="67"/>
                </a:xfrm>
                <a:prstGeom prst="rect">
                  <a:avLst/>
                </a:prstGeom>
                <a:noFill/>
                <a:ln w="9525">
                  <a:noFill/>
                  <a:miter lim="800000"/>
                  <a:headEnd/>
                  <a:tailEnd/>
                </a:ln>
              </p:spPr>
              <p:txBody>
                <a:bodyPr wrap="none" lIns="0" tIns="0" rIns="0" bIns="0">
                  <a:spAutoFit/>
                </a:bodyPr>
                <a:lstStyle/>
                <a:p>
                  <a:pPr eaLnBrk="0" hangingPunct="0"/>
                  <a:r>
                    <a:rPr lang="en-US" sz="700">
                      <a:solidFill>
                        <a:srgbClr val="000000"/>
                      </a:solidFill>
                      <a:latin typeface="Arial" charset="0"/>
                    </a:rPr>
                    <a:t>AU</a:t>
                  </a:r>
                  <a:endParaRPr lang="en-US" sz="700">
                    <a:latin typeface="Arial" charset="0"/>
                  </a:endParaRPr>
                </a:p>
              </p:txBody>
            </p:sp>
            <p:sp>
              <p:nvSpPr>
                <p:cNvPr id="261" name="Line 363"/>
                <p:cNvSpPr>
                  <a:spLocks noChangeShapeType="1"/>
                </p:cNvSpPr>
                <p:nvPr/>
              </p:nvSpPr>
              <p:spPr bwMode="auto">
                <a:xfrm flipH="1">
                  <a:off x="3492" y="3479"/>
                  <a:ext cx="11" cy="1"/>
                </a:xfrm>
                <a:prstGeom prst="line">
                  <a:avLst/>
                </a:prstGeom>
                <a:noFill/>
                <a:ln w="0">
                  <a:solidFill>
                    <a:srgbClr val="000000"/>
                  </a:solidFill>
                  <a:round/>
                  <a:headEnd/>
                  <a:tailEnd/>
                </a:ln>
              </p:spPr>
              <p:txBody>
                <a:bodyPr/>
                <a:lstStyle/>
                <a:p>
                  <a:endParaRPr lang="en-US"/>
                </a:p>
              </p:txBody>
            </p:sp>
            <p:sp>
              <p:nvSpPr>
                <p:cNvPr id="262" name="Line 364"/>
                <p:cNvSpPr>
                  <a:spLocks noChangeShapeType="1"/>
                </p:cNvSpPr>
                <p:nvPr/>
              </p:nvSpPr>
              <p:spPr bwMode="auto">
                <a:xfrm flipH="1">
                  <a:off x="3482" y="3444"/>
                  <a:ext cx="21" cy="1"/>
                </a:xfrm>
                <a:prstGeom prst="line">
                  <a:avLst/>
                </a:prstGeom>
                <a:noFill/>
                <a:ln w="0">
                  <a:solidFill>
                    <a:srgbClr val="000000"/>
                  </a:solidFill>
                  <a:round/>
                  <a:headEnd/>
                  <a:tailEnd/>
                </a:ln>
              </p:spPr>
              <p:txBody>
                <a:bodyPr/>
                <a:lstStyle/>
                <a:p>
                  <a:endParaRPr lang="en-US"/>
                </a:p>
              </p:txBody>
            </p:sp>
            <p:sp>
              <p:nvSpPr>
                <p:cNvPr id="263" name="Rectangle 365"/>
                <p:cNvSpPr>
                  <a:spLocks noChangeArrowheads="1"/>
                </p:cNvSpPr>
                <p:nvPr/>
              </p:nvSpPr>
              <p:spPr bwMode="auto">
                <a:xfrm>
                  <a:off x="3354" y="3419"/>
                  <a:ext cx="109" cy="79"/>
                </a:xfrm>
                <a:prstGeom prst="rect">
                  <a:avLst/>
                </a:prstGeom>
                <a:noFill/>
                <a:ln w="9525">
                  <a:noFill/>
                  <a:miter lim="800000"/>
                  <a:headEnd/>
                  <a:tailEnd/>
                </a:ln>
              </p:spPr>
              <p:txBody>
                <a:bodyPr wrap="none" lIns="0" tIns="0" rIns="0" bIns="0">
                  <a:spAutoFit/>
                </a:bodyPr>
                <a:lstStyle/>
                <a:p>
                  <a:pPr eaLnBrk="0" hangingPunct="0"/>
                  <a:r>
                    <a:rPr lang="en-US" sz="700">
                      <a:solidFill>
                        <a:srgbClr val="000000"/>
                      </a:solidFill>
                      <a:latin typeface="Arial" charset="0"/>
                    </a:rPr>
                    <a:t>0.00</a:t>
                  </a:r>
                  <a:endParaRPr lang="en-US" sz="700">
                    <a:latin typeface="Arial" charset="0"/>
                  </a:endParaRPr>
                </a:p>
              </p:txBody>
            </p:sp>
            <p:sp>
              <p:nvSpPr>
                <p:cNvPr id="264" name="Line 366"/>
                <p:cNvSpPr>
                  <a:spLocks noChangeShapeType="1"/>
                </p:cNvSpPr>
                <p:nvPr/>
              </p:nvSpPr>
              <p:spPr bwMode="auto">
                <a:xfrm flipH="1">
                  <a:off x="3492" y="3410"/>
                  <a:ext cx="11" cy="1"/>
                </a:xfrm>
                <a:prstGeom prst="line">
                  <a:avLst/>
                </a:prstGeom>
                <a:noFill/>
                <a:ln w="0">
                  <a:solidFill>
                    <a:srgbClr val="000000"/>
                  </a:solidFill>
                  <a:round/>
                  <a:headEnd/>
                  <a:tailEnd/>
                </a:ln>
              </p:spPr>
              <p:txBody>
                <a:bodyPr/>
                <a:lstStyle/>
                <a:p>
                  <a:endParaRPr lang="en-US"/>
                </a:p>
              </p:txBody>
            </p:sp>
            <p:sp>
              <p:nvSpPr>
                <p:cNvPr id="265" name="Line 367"/>
                <p:cNvSpPr>
                  <a:spLocks noChangeShapeType="1"/>
                </p:cNvSpPr>
                <p:nvPr/>
              </p:nvSpPr>
              <p:spPr bwMode="auto">
                <a:xfrm flipH="1">
                  <a:off x="3492" y="3375"/>
                  <a:ext cx="11" cy="1"/>
                </a:xfrm>
                <a:prstGeom prst="line">
                  <a:avLst/>
                </a:prstGeom>
                <a:noFill/>
                <a:ln w="0">
                  <a:solidFill>
                    <a:srgbClr val="000000"/>
                  </a:solidFill>
                  <a:round/>
                  <a:headEnd/>
                  <a:tailEnd/>
                </a:ln>
              </p:spPr>
              <p:txBody>
                <a:bodyPr/>
                <a:lstStyle/>
                <a:p>
                  <a:endParaRPr lang="en-US"/>
                </a:p>
              </p:txBody>
            </p:sp>
            <p:sp>
              <p:nvSpPr>
                <p:cNvPr id="266" name="Line 368"/>
                <p:cNvSpPr>
                  <a:spLocks noChangeShapeType="1"/>
                </p:cNvSpPr>
                <p:nvPr/>
              </p:nvSpPr>
              <p:spPr bwMode="auto">
                <a:xfrm flipH="1">
                  <a:off x="3492" y="3341"/>
                  <a:ext cx="11" cy="1"/>
                </a:xfrm>
                <a:prstGeom prst="line">
                  <a:avLst/>
                </a:prstGeom>
                <a:noFill/>
                <a:ln w="0">
                  <a:solidFill>
                    <a:srgbClr val="000000"/>
                  </a:solidFill>
                  <a:round/>
                  <a:headEnd/>
                  <a:tailEnd/>
                </a:ln>
              </p:spPr>
              <p:txBody>
                <a:bodyPr/>
                <a:lstStyle/>
                <a:p>
                  <a:endParaRPr lang="en-US"/>
                </a:p>
              </p:txBody>
            </p:sp>
            <p:sp>
              <p:nvSpPr>
                <p:cNvPr id="267" name="Line 369"/>
                <p:cNvSpPr>
                  <a:spLocks noChangeShapeType="1"/>
                </p:cNvSpPr>
                <p:nvPr/>
              </p:nvSpPr>
              <p:spPr bwMode="auto">
                <a:xfrm flipH="1">
                  <a:off x="3492" y="3306"/>
                  <a:ext cx="11" cy="1"/>
                </a:xfrm>
                <a:prstGeom prst="line">
                  <a:avLst/>
                </a:prstGeom>
                <a:noFill/>
                <a:ln w="0">
                  <a:solidFill>
                    <a:srgbClr val="000000"/>
                  </a:solidFill>
                  <a:round/>
                  <a:headEnd/>
                  <a:tailEnd/>
                </a:ln>
              </p:spPr>
              <p:txBody>
                <a:bodyPr/>
                <a:lstStyle/>
                <a:p>
                  <a:endParaRPr lang="en-US"/>
                </a:p>
              </p:txBody>
            </p:sp>
            <p:sp>
              <p:nvSpPr>
                <p:cNvPr id="268" name="Line 370"/>
                <p:cNvSpPr>
                  <a:spLocks noChangeShapeType="1"/>
                </p:cNvSpPr>
                <p:nvPr/>
              </p:nvSpPr>
              <p:spPr bwMode="auto">
                <a:xfrm flipH="1">
                  <a:off x="3482" y="3271"/>
                  <a:ext cx="21" cy="1"/>
                </a:xfrm>
                <a:prstGeom prst="line">
                  <a:avLst/>
                </a:prstGeom>
                <a:noFill/>
                <a:ln w="0">
                  <a:solidFill>
                    <a:srgbClr val="000000"/>
                  </a:solidFill>
                  <a:round/>
                  <a:headEnd/>
                  <a:tailEnd/>
                </a:ln>
              </p:spPr>
              <p:txBody>
                <a:bodyPr/>
                <a:lstStyle/>
                <a:p>
                  <a:endParaRPr lang="en-US"/>
                </a:p>
              </p:txBody>
            </p:sp>
            <p:sp>
              <p:nvSpPr>
                <p:cNvPr id="269" name="Rectangle 371"/>
                <p:cNvSpPr>
                  <a:spLocks noChangeArrowheads="1"/>
                </p:cNvSpPr>
                <p:nvPr/>
              </p:nvSpPr>
              <p:spPr bwMode="auto">
                <a:xfrm>
                  <a:off x="3354" y="3246"/>
                  <a:ext cx="109" cy="79"/>
                </a:xfrm>
                <a:prstGeom prst="rect">
                  <a:avLst/>
                </a:prstGeom>
                <a:noFill/>
                <a:ln w="9525">
                  <a:noFill/>
                  <a:miter lim="800000"/>
                  <a:headEnd/>
                  <a:tailEnd/>
                </a:ln>
              </p:spPr>
              <p:txBody>
                <a:bodyPr wrap="none" lIns="0" tIns="0" rIns="0" bIns="0">
                  <a:spAutoFit/>
                </a:bodyPr>
                <a:lstStyle/>
                <a:p>
                  <a:pPr eaLnBrk="0" hangingPunct="0"/>
                  <a:r>
                    <a:rPr lang="en-US" sz="700">
                      <a:solidFill>
                        <a:srgbClr val="000000"/>
                      </a:solidFill>
                      <a:latin typeface="Arial" charset="0"/>
                    </a:rPr>
                    <a:t>0.05</a:t>
                  </a:r>
                  <a:endParaRPr lang="en-US" sz="700">
                    <a:latin typeface="Arial" charset="0"/>
                  </a:endParaRPr>
                </a:p>
              </p:txBody>
            </p:sp>
            <p:sp>
              <p:nvSpPr>
                <p:cNvPr id="270" name="Line 372"/>
                <p:cNvSpPr>
                  <a:spLocks noChangeShapeType="1"/>
                </p:cNvSpPr>
                <p:nvPr/>
              </p:nvSpPr>
              <p:spPr bwMode="auto">
                <a:xfrm flipH="1">
                  <a:off x="3492" y="3237"/>
                  <a:ext cx="11" cy="1"/>
                </a:xfrm>
                <a:prstGeom prst="line">
                  <a:avLst/>
                </a:prstGeom>
                <a:noFill/>
                <a:ln w="0">
                  <a:solidFill>
                    <a:srgbClr val="000000"/>
                  </a:solidFill>
                  <a:round/>
                  <a:headEnd/>
                  <a:tailEnd/>
                </a:ln>
              </p:spPr>
              <p:txBody>
                <a:bodyPr/>
                <a:lstStyle/>
                <a:p>
                  <a:endParaRPr lang="en-US"/>
                </a:p>
              </p:txBody>
            </p:sp>
            <p:sp>
              <p:nvSpPr>
                <p:cNvPr id="271" name="Line 373"/>
                <p:cNvSpPr>
                  <a:spLocks noChangeShapeType="1"/>
                </p:cNvSpPr>
                <p:nvPr/>
              </p:nvSpPr>
              <p:spPr bwMode="auto">
                <a:xfrm flipH="1">
                  <a:off x="3492" y="3202"/>
                  <a:ext cx="11" cy="1"/>
                </a:xfrm>
                <a:prstGeom prst="line">
                  <a:avLst/>
                </a:prstGeom>
                <a:noFill/>
                <a:ln w="0">
                  <a:solidFill>
                    <a:srgbClr val="000000"/>
                  </a:solidFill>
                  <a:round/>
                  <a:headEnd/>
                  <a:tailEnd/>
                </a:ln>
              </p:spPr>
              <p:txBody>
                <a:bodyPr/>
                <a:lstStyle/>
                <a:p>
                  <a:endParaRPr lang="en-US"/>
                </a:p>
              </p:txBody>
            </p:sp>
            <p:sp>
              <p:nvSpPr>
                <p:cNvPr id="272" name="Line 374"/>
                <p:cNvSpPr>
                  <a:spLocks noChangeShapeType="1"/>
                </p:cNvSpPr>
                <p:nvPr/>
              </p:nvSpPr>
              <p:spPr bwMode="auto">
                <a:xfrm flipH="1">
                  <a:off x="3492" y="3168"/>
                  <a:ext cx="11" cy="1"/>
                </a:xfrm>
                <a:prstGeom prst="line">
                  <a:avLst/>
                </a:prstGeom>
                <a:noFill/>
                <a:ln w="0">
                  <a:solidFill>
                    <a:srgbClr val="000000"/>
                  </a:solidFill>
                  <a:round/>
                  <a:headEnd/>
                  <a:tailEnd/>
                </a:ln>
              </p:spPr>
              <p:txBody>
                <a:bodyPr/>
                <a:lstStyle/>
                <a:p>
                  <a:endParaRPr lang="en-US"/>
                </a:p>
              </p:txBody>
            </p:sp>
            <p:sp>
              <p:nvSpPr>
                <p:cNvPr id="273" name="Line 375"/>
                <p:cNvSpPr>
                  <a:spLocks noChangeShapeType="1"/>
                </p:cNvSpPr>
                <p:nvPr/>
              </p:nvSpPr>
              <p:spPr bwMode="auto">
                <a:xfrm flipH="1">
                  <a:off x="3492" y="3133"/>
                  <a:ext cx="11" cy="1"/>
                </a:xfrm>
                <a:prstGeom prst="line">
                  <a:avLst/>
                </a:prstGeom>
                <a:noFill/>
                <a:ln w="0">
                  <a:solidFill>
                    <a:srgbClr val="000000"/>
                  </a:solidFill>
                  <a:round/>
                  <a:headEnd/>
                  <a:tailEnd/>
                </a:ln>
              </p:spPr>
              <p:txBody>
                <a:bodyPr/>
                <a:lstStyle/>
                <a:p>
                  <a:endParaRPr lang="en-US"/>
                </a:p>
              </p:txBody>
            </p:sp>
            <p:sp>
              <p:nvSpPr>
                <p:cNvPr id="274" name="Line 376"/>
                <p:cNvSpPr>
                  <a:spLocks noChangeShapeType="1"/>
                </p:cNvSpPr>
                <p:nvPr/>
              </p:nvSpPr>
              <p:spPr bwMode="auto">
                <a:xfrm flipH="1">
                  <a:off x="3482" y="3098"/>
                  <a:ext cx="21" cy="1"/>
                </a:xfrm>
                <a:prstGeom prst="line">
                  <a:avLst/>
                </a:prstGeom>
                <a:noFill/>
                <a:ln w="0">
                  <a:solidFill>
                    <a:srgbClr val="000000"/>
                  </a:solidFill>
                  <a:round/>
                  <a:headEnd/>
                  <a:tailEnd/>
                </a:ln>
              </p:spPr>
              <p:txBody>
                <a:bodyPr/>
                <a:lstStyle/>
                <a:p>
                  <a:endParaRPr lang="en-US"/>
                </a:p>
              </p:txBody>
            </p:sp>
            <p:sp>
              <p:nvSpPr>
                <p:cNvPr id="275" name="Rectangle 377"/>
                <p:cNvSpPr>
                  <a:spLocks noChangeArrowheads="1"/>
                </p:cNvSpPr>
                <p:nvPr/>
              </p:nvSpPr>
              <p:spPr bwMode="auto">
                <a:xfrm>
                  <a:off x="3354" y="3073"/>
                  <a:ext cx="109" cy="80"/>
                </a:xfrm>
                <a:prstGeom prst="rect">
                  <a:avLst/>
                </a:prstGeom>
                <a:noFill/>
                <a:ln w="9525">
                  <a:noFill/>
                  <a:miter lim="800000"/>
                  <a:headEnd/>
                  <a:tailEnd/>
                </a:ln>
              </p:spPr>
              <p:txBody>
                <a:bodyPr wrap="none" lIns="0" tIns="0" rIns="0" bIns="0">
                  <a:spAutoFit/>
                </a:bodyPr>
                <a:lstStyle/>
                <a:p>
                  <a:pPr eaLnBrk="0" hangingPunct="0"/>
                  <a:r>
                    <a:rPr lang="en-US" sz="700">
                      <a:solidFill>
                        <a:srgbClr val="000000"/>
                      </a:solidFill>
                      <a:latin typeface="Arial" charset="0"/>
                    </a:rPr>
                    <a:t>0.10</a:t>
                  </a:r>
                  <a:endParaRPr lang="en-US" sz="700">
                    <a:latin typeface="Arial" charset="0"/>
                  </a:endParaRPr>
                </a:p>
              </p:txBody>
            </p:sp>
            <p:sp>
              <p:nvSpPr>
                <p:cNvPr id="276" name="Line 378"/>
                <p:cNvSpPr>
                  <a:spLocks noChangeShapeType="1"/>
                </p:cNvSpPr>
                <p:nvPr/>
              </p:nvSpPr>
              <p:spPr bwMode="auto">
                <a:xfrm flipH="1">
                  <a:off x="3492" y="3064"/>
                  <a:ext cx="11" cy="1"/>
                </a:xfrm>
                <a:prstGeom prst="line">
                  <a:avLst/>
                </a:prstGeom>
                <a:noFill/>
                <a:ln w="0">
                  <a:solidFill>
                    <a:srgbClr val="000000"/>
                  </a:solidFill>
                  <a:round/>
                  <a:headEnd/>
                  <a:tailEnd/>
                </a:ln>
              </p:spPr>
              <p:txBody>
                <a:bodyPr/>
                <a:lstStyle/>
                <a:p>
                  <a:endParaRPr lang="en-US"/>
                </a:p>
              </p:txBody>
            </p:sp>
            <p:sp>
              <p:nvSpPr>
                <p:cNvPr id="277" name="Line 379"/>
                <p:cNvSpPr>
                  <a:spLocks noChangeShapeType="1"/>
                </p:cNvSpPr>
                <p:nvPr/>
              </p:nvSpPr>
              <p:spPr bwMode="auto">
                <a:xfrm flipH="1">
                  <a:off x="3492" y="3029"/>
                  <a:ext cx="11" cy="1"/>
                </a:xfrm>
                <a:prstGeom prst="line">
                  <a:avLst/>
                </a:prstGeom>
                <a:noFill/>
                <a:ln w="0">
                  <a:solidFill>
                    <a:srgbClr val="000000"/>
                  </a:solidFill>
                  <a:round/>
                  <a:headEnd/>
                  <a:tailEnd/>
                </a:ln>
              </p:spPr>
              <p:txBody>
                <a:bodyPr/>
                <a:lstStyle/>
                <a:p>
                  <a:endParaRPr lang="en-US"/>
                </a:p>
              </p:txBody>
            </p:sp>
            <p:sp>
              <p:nvSpPr>
                <p:cNvPr id="278" name="Line 380"/>
                <p:cNvSpPr>
                  <a:spLocks noChangeShapeType="1"/>
                </p:cNvSpPr>
                <p:nvPr/>
              </p:nvSpPr>
              <p:spPr bwMode="auto">
                <a:xfrm flipH="1">
                  <a:off x="3492" y="2995"/>
                  <a:ext cx="11" cy="1"/>
                </a:xfrm>
                <a:prstGeom prst="line">
                  <a:avLst/>
                </a:prstGeom>
                <a:noFill/>
                <a:ln w="0">
                  <a:solidFill>
                    <a:srgbClr val="000000"/>
                  </a:solidFill>
                  <a:round/>
                  <a:headEnd/>
                  <a:tailEnd/>
                </a:ln>
              </p:spPr>
              <p:txBody>
                <a:bodyPr/>
                <a:lstStyle/>
                <a:p>
                  <a:endParaRPr lang="en-US"/>
                </a:p>
              </p:txBody>
            </p:sp>
            <p:sp>
              <p:nvSpPr>
                <p:cNvPr id="279" name="Line 381"/>
                <p:cNvSpPr>
                  <a:spLocks noChangeShapeType="1"/>
                </p:cNvSpPr>
                <p:nvPr/>
              </p:nvSpPr>
              <p:spPr bwMode="auto">
                <a:xfrm flipH="1">
                  <a:off x="3492" y="2960"/>
                  <a:ext cx="11" cy="1"/>
                </a:xfrm>
                <a:prstGeom prst="line">
                  <a:avLst/>
                </a:prstGeom>
                <a:noFill/>
                <a:ln w="0">
                  <a:solidFill>
                    <a:srgbClr val="000000"/>
                  </a:solidFill>
                  <a:round/>
                  <a:headEnd/>
                  <a:tailEnd/>
                </a:ln>
              </p:spPr>
              <p:txBody>
                <a:bodyPr/>
                <a:lstStyle/>
                <a:p>
                  <a:endParaRPr lang="en-US"/>
                </a:p>
              </p:txBody>
            </p:sp>
            <p:sp>
              <p:nvSpPr>
                <p:cNvPr id="280" name="Line 382"/>
                <p:cNvSpPr>
                  <a:spLocks noChangeShapeType="1"/>
                </p:cNvSpPr>
                <p:nvPr/>
              </p:nvSpPr>
              <p:spPr bwMode="auto">
                <a:xfrm flipH="1">
                  <a:off x="3482" y="2926"/>
                  <a:ext cx="21" cy="1"/>
                </a:xfrm>
                <a:prstGeom prst="line">
                  <a:avLst/>
                </a:prstGeom>
                <a:noFill/>
                <a:ln w="0">
                  <a:solidFill>
                    <a:srgbClr val="000000"/>
                  </a:solidFill>
                  <a:round/>
                  <a:headEnd/>
                  <a:tailEnd/>
                </a:ln>
              </p:spPr>
              <p:txBody>
                <a:bodyPr/>
                <a:lstStyle/>
                <a:p>
                  <a:endParaRPr lang="en-US"/>
                </a:p>
              </p:txBody>
            </p:sp>
            <p:sp>
              <p:nvSpPr>
                <p:cNvPr id="281" name="Rectangle 383"/>
                <p:cNvSpPr>
                  <a:spLocks noChangeArrowheads="1"/>
                </p:cNvSpPr>
                <p:nvPr/>
              </p:nvSpPr>
              <p:spPr bwMode="auto">
                <a:xfrm>
                  <a:off x="3354" y="2901"/>
                  <a:ext cx="109" cy="80"/>
                </a:xfrm>
                <a:prstGeom prst="rect">
                  <a:avLst/>
                </a:prstGeom>
                <a:noFill/>
                <a:ln w="9525">
                  <a:noFill/>
                  <a:miter lim="800000"/>
                  <a:headEnd/>
                  <a:tailEnd/>
                </a:ln>
              </p:spPr>
              <p:txBody>
                <a:bodyPr wrap="none" lIns="0" tIns="0" rIns="0" bIns="0">
                  <a:spAutoFit/>
                </a:bodyPr>
                <a:lstStyle/>
                <a:p>
                  <a:pPr eaLnBrk="0" hangingPunct="0"/>
                  <a:r>
                    <a:rPr lang="en-US" sz="700">
                      <a:solidFill>
                        <a:srgbClr val="000000"/>
                      </a:solidFill>
                      <a:latin typeface="Arial" charset="0"/>
                    </a:rPr>
                    <a:t>0.15</a:t>
                  </a:r>
                  <a:endParaRPr lang="en-US" sz="700">
                    <a:latin typeface="Arial" charset="0"/>
                  </a:endParaRPr>
                </a:p>
              </p:txBody>
            </p:sp>
            <p:sp>
              <p:nvSpPr>
                <p:cNvPr id="282" name="Line 384"/>
                <p:cNvSpPr>
                  <a:spLocks noChangeShapeType="1"/>
                </p:cNvSpPr>
                <p:nvPr/>
              </p:nvSpPr>
              <p:spPr bwMode="auto">
                <a:xfrm flipH="1">
                  <a:off x="3492" y="2891"/>
                  <a:ext cx="11" cy="1"/>
                </a:xfrm>
                <a:prstGeom prst="line">
                  <a:avLst/>
                </a:prstGeom>
                <a:noFill/>
                <a:ln w="0">
                  <a:solidFill>
                    <a:srgbClr val="000000"/>
                  </a:solidFill>
                  <a:round/>
                  <a:headEnd/>
                  <a:tailEnd/>
                </a:ln>
              </p:spPr>
              <p:txBody>
                <a:bodyPr/>
                <a:lstStyle/>
                <a:p>
                  <a:endParaRPr lang="en-US"/>
                </a:p>
              </p:txBody>
            </p:sp>
            <p:sp>
              <p:nvSpPr>
                <p:cNvPr id="283" name="Line 385"/>
                <p:cNvSpPr>
                  <a:spLocks noChangeShapeType="1"/>
                </p:cNvSpPr>
                <p:nvPr/>
              </p:nvSpPr>
              <p:spPr bwMode="auto">
                <a:xfrm flipH="1">
                  <a:off x="3504" y="3510"/>
                  <a:ext cx="2076" cy="1"/>
                </a:xfrm>
                <a:prstGeom prst="line">
                  <a:avLst/>
                </a:prstGeom>
                <a:noFill/>
                <a:ln w="0">
                  <a:solidFill>
                    <a:srgbClr val="000000"/>
                  </a:solidFill>
                  <a:round/>
                  <a:headEnd/>
                  <a:tailEnd/>
                </a:ln>
              </p:spPr>
              <p:txBody>
                <a:bodyPr/>
                <a:lstStyle/>
                <a:p>
                  <a:endParaRPr lang="en-US"/>
                </a:p>
              </p:txBody>
            </p:sp>
            <p:sp>
              <p:nvSpPr>
                <p:cNvPr id="284" name="Rectangle 386"/>
                <p:cNvSpPr>
                  <a:spLocks noChangeArrowheads="1"/>
                </p:cNvSpPr>
                <p:nvPr/>
              </p:nvSpPr>
              <p:spPr bwMode="auto">
                <a:xfrm>
                  <a:off x="4436" y="3607"/>
                  <a:ext cx="196" cy="79"/>
                </a:xfrm>
                <a:prstGeom prst="rect">
                  <a:avLst/>
                </a:prstGeom>
                <a:noFill/>
                <a:ln w="9525">
                  <a:noFill/>
                  <a:miter lim="800000"/>
                  <a:headEnd/>
                  <a:tailEnd/>
                </a:ln>
              </p:spPr>
              <p:txBody>
                <a:bodyPr wrap="none" lIns="0" tIns="0" rIns="0" bIns="0">
                  <a:spAutoFit/>
                </a:bodyPr>
                <a:lstStyle/>
                <a:p>
                  <a:pPr eaLnBrk="0" hangingPunct="0"/>
                  <a:r>
                    <a:rPr lang="en-US" sz="700">
                      <a:solidFill>
                        <a:srgbClr val="000000"/>
                      </a:solidFill>
                      <a:latin typeface="Arial" charset="0"/>
                    </a:rPr>
                    <a:t>Minutes</a:t>
                  </a:r>
                  <a:endParaRPr lang="en-US" sz="700">
                    <a:latin typeface="Arial" charset="0"/>
                  </a:endParaRPr>
                </a:p>
              </p:txBody>
            </p:sp>
            <p:sp>
              <p:nvSpPr>
                <p:cNvPr id="285" name="Line 387"/>
                <p:cNvSpPr>
                  <a:spLocks noChangeShapeType="1"/>
                </p:cNvSpPr>
                <p:nvPr/>
              </p:nvSpPr>
              <p:spPr bwMode="auto">
                <a:xfrm>
                  <a:off x="3504" y="3513"/>
                  <a:ext cx="1" cy="23"/>
                </a:xfrm>
                <a:prstGeom prst="line">
                  <a:avLst/>
                </a:prstGeom>
                <a:noFill/>
                <a:ln w="0">
                  <a:solidFill>
                    <a:srgbClr val="000000"/>
                  </a:solidFill>
                  <a:round/>
                  <a:headEnd/>
                  <a:tailEnd/>
                </a:ln>
              </p:spPr>
              <p:txBody>
                <a:bodyPr/>
                <a:lstStyle/>
                <a:p>
                  <a:endParaRPr lang="en-US"/>
                </a:p>
              </p:txBody>
            </p:sp>
            <p:sp>
              <p:nvSpPr>
                <p:cNvPr id="286" name="Rectangle 388"/>
                <p:cNvSpPr>
                  <a:spLocks noChangeArrowheads="1"/>
                </p:cNvSpPr>
                <p:nvPr/>
              </p:nvSpPr>
              <p:spPr bwMode="auto">
                <a:xfrm>
                  <a:off x="3440" y="3536"/>
                  <a:ext cx="109" cy="79"/>
                </a:xfrm>
                <a:prstGeom prst="rect">
                  <a:avLst/>
                </a:prstGeom>
                <a:noFill/>
                <a:ln w="9525">
                  <a:noFill/>
                  <a:miter lim="800000"/>
                  <a:headEnd/>
                  <a:tailEnd/>
                </a:ln>
              </p:spPr>
              <p:txBody>
                <a:bodyPr wrap="none" lIns="0" tIns="0" rIns="0" bIns="0">
                  <a:spAutoFit/>
                </a:bodyPr>
                <a:lstStyle/>
                <a:p>
                  <a:pPr eaLnBrk="0" hangingPunct="0"/>
                  <a:r>
                    <a:rPr lang="en-US" sz="700">
                      <a:solidFill>
                        <a:srgbClr val="000000"/>
                      </a:solidFill>
                      <a:latin typeface="Arial" charset="0"/>
                    </a:rPr>
                    <a:t>0.00</a:t>
                  </a:r>
                  <a:endParaRPr lang="en-US" sz="700">
                    <a:latin typeface="Arial" charset="0"/>
                  </a:endParaRPr>
                </a:p>
              </p:txBody>
            </p:sp>
            <p:sp>
              <p:nvSpPr>
                <p:cNvPr id="287" name="Line 389"/>
                <p:cNvSpPr>
                  <a:spLocks noChangeShapeType="1"/>
                </p:cNvSpPr>
                <p:nvPr/>
              </p:nvSpPr>
              <p:spPr bwMode="auto">
                <a:xfrm>
                  <a:off x="3541" y="3513"/>
                  <a:ext cx="1" cy="11"/>
                </a:xfrm>
                <a:prstGeom prst="line">
                  <a:avLst/>
                </a:prstGeom>
                <a:noFill/>
                <a:ln w="0">
                  <a:solidFill>
                    <a:srgbClr val="000000"/>
                  </a:solidFill>
                  <a:round/>
                  <a:headEnd/>
                  <a:tailEnd/>
                </a:ln>
              </p:spPr>
              <p:txBody>
                <a:bodyPr/>
                <a:lstStyle/>
                <a:p>
                  <a:endParaRPr lang="en-US"/>
                </a:p>
              </p:txBody>
            </p:sp>
            <p:sp>
              <p:nvSpPr>
                <p:cNvPr id="288" name="Line 390"/>
                <p:cNvSpPr>
                  <a:spLocks noChangeShapeType="1"/>
                </p:cNvSpPr>
                <p:nvPr/>
              </p:nvSpPr>
              <p:spPr bwMode="auto">
                <a:xfrm>
                  <a:off x="3579" y="3513"/>
                  <a:ext cx="1" cy="11"/>
                </a:xfrm>
                <a:prstGeom prst="line">
                  <a:avLst/>
                </a:prstGeom>
                <a:noFill/>
                <a:ln w="0">
                  <a:solidFill>
                    <a:srgbClr val="000000"/>
                  </a:solidFill>
                  <a:round/>
                  <a:headEnd/>
                  <a:tailEnd/>
                </a:ln>
              </p:spPr>
              <p:txBody>
                <a:bodyPr/>
                <a:lstStyle/>
                <a:p>
                  <a:endParaRPr lang="en-US"/>
                </a:p>
              </p:txBody>
            </p:sp>
            <p:sp>
              <p:nvSpPr>
                <p:cNvPr id="289" name="Line 391"/>
                <p:cNvSpPr>
                  <a:spLocks noChangeShapeType="1"/>
                </p:cNvSpPr>
                <p:nvPr/>
              </p:nvSpPr>
              <p:spPr bwMode="auto">
                <a:xfrm>
                  <a:off x="3617" y="3513"/>
                  <a:ext cx="1" cy="11"/>
                </a:xfrm>
                <a:prstGeom prst="line">
                  <a:avLst/>
                </a:prstGeom>
                <a:noFill/>
                <a:ln w="0">
                  <a:solidFill>
                    <a:srgbClr val="000000"/>
                  </a:solidFill>
                  <a:round/>
                  <a:headEnd/>
                  <a:tailEnd/>
                </a:ln>
              </p:spPr>
              <p:txBody>
                <a:bodyPr/>
                <a:lstStyle/>
                <a:p>
                  <a:endParaRPr lang="en-US"/>
                </a:p>
              </p:txBody>
            </p:sp>
            <p:sp>
              <p:nvSpPr>
                <p:cNvPr id="290" name="Line 392"/>
                <p:cNvSpPr>
                  <a:spLocks noChangeShapeType="1"/>
                </p:cNvSpPr>
                <p:nvPr/>
              </p:nvSpPr>
              <p:spPr bwMode="auto">
                <a:xfrm>
                  <a:off x="3654" y="3513"/>
                  <a:ext cx="1" cy="11"/>
                </a:xfrm>
                <a:prstGeom prst="line">
                  <a:avLst/>
                </a:prstGeom>
                <a:noFill/>
                <a:ln w="0">
                  <a:solidFill>
                    <a:srgbClr val="000000"/>
                  </a:solidFill>
                  <a:round/>
                  <a:headEnd/>
                  <a:tailEnd/>
                </a:ln>
              </p:spPr>
              <p:txBody>
                <a:bodyPr/>
                <a:lstStyle/>
                <a:p>
                  <a:endParaRPr lang="en-US"/>
                </a:p>
              </p:txBody>
            </p:sp>
            <p:sp>
              <p:nvSpPr>
                <p:cNvPr id="291" name="Line 393"/>
                <p:cNvSpPr>
                  <a:spLocks noChangeShapeType="1"/>
                </p:cNvSpPr>
                <p:nvPr/>
              </p:nvSpPr>
              <p:spPr bwMode="auto">
                <a:xfrm>
                  <a:off x="3692" y="3513"/>
                  <a:ext cx="1" cy="23"/>
                </a:xfrm>
                <a:prstGeom prst="line">
                  <a:avLst/>
                </a:prstGeom>
                <a:noFill/>
                <a:ln w="0">
                  <a:solidFill>
                    <a:srgbClr val="000000"/>
                  </a:solidFill>
                  <a:round/>
                  <a:headEnd/>
                  <a:tailEnd/>
                </a:ln>
              </p:spPr>
              <p:txBody>
                <a:bodyPr/>
                <a:lstStyle/>
                <a:p>
                  <a:endParaRPr lang="en-US"/>
                </a:p>
              </p:txBody>
            </p:sp>
            <p:sp>
              <p:nvSpPr>
                <p:cNvPr id="292" name="Rectangle 394"/>
                <p:cNvSpPr>
                  <a:spLocks noChangeArrowheads="1"/>
                </p:cNvSpPr>
                <p:nvPr/>
              </p:nvSpPr>
              <p:spPr bwMode="auto">
                <a:xfrm>
                  <a:off x="3628" y="3536"/>
                  <a:ext cx="109" cy="79"/>
                </a:xfrm>
                <a:prstGeom prst="rect">
                  <a:avLst/>
                </a:prstGeom>
                <a:noFill/>
                <a:ln w="9525">
                  <a:noFill/>
                  <a:miter lim="800000"/>
                  <a:headEnd/>
                  <a:tailEnd/>
                </a:ln>
              </p:spPr>
              <p:txBody>
                <a:bodyPr wrap="none" lIns="0" tIns="0" rIns="0" bIns="0">
                  <a:spAutoFit/>
                </a:bodyPr>
                <a:lstStyle/>
                <a:p>
                  <a:pPr eaLnBrk="0" hangingPunct="0"/>
                  <a:r>
                    <a:rPr lang="en-US" sz="700">
                      <a:solidFill>
                        <a:srgbClr val="000000"/>
                      </a:solidFill>
                      <a:latin typeface="Arial" charset="0"/>
                    </a:rPr>
                    <a:t>0.10</a:t>
                  </a:r>
                  <a:endParaRPr lang="en-US" sz="700">
                    <a:latin typeface="Arial" charset="0"/>
                  </a:endParaRPr>
                </a:p>
              </p:txBody>
            </p:sp>
            <p:sp>
              <p:nvSpPr>
                <p:cNvPr id="293" name="Line 395"/>
                <p:cNvSpPr>
                  <a:spLocks noChangeShapeType="1"/>
                </p:cNvSpPr>
                <p:nvPr/>
              </p:nvSpPr>
              <p:spPr bwMode="auto">
                <a:xfrm>
                  <a:off x="3730" y="3513"/>
                  <a:ext cx="1" cy="11"/>
                </a:xfrm>
                <a:prstGeom prst="line">
                  <a:avLst/>
                </a:prstGeom>
                <a:noFill/>
                <a:ln w="0">
                  <a:solidFill>
                    <a:srgbClr val="000000"/>
                  </a:solidFill>
                  <a:round/>
                  <a:headEnd/>
                  <a:tailEnd/>
                </a:ln>
              </p:spPr>
              <p:txBody>
                <a:bodyPr/>
                <a:lstStyle/>
                <a:p>
                  <a:endParaRPr lang="en-US"/>
                </a:p>
              </p:txBody>
            </p:sp>
            <p:sp>
              <p:nvSpPr>
                <p:cNvPr id="294" name="Line 396"/>
                <p:cNvSpPr>
                  <a:spLocks noChangeShapeType="1"/>
                </p:cNvSpPr>
                <p:nvPr/>
              </p:nvSpPr>
              <p:spPr bwMode="auto">
                <a:xfrm>
                  <a:off x="3768" y="3513"/>
                  <a:ext cx="1" cy="11"/>
                </a:xfrm>
                <a:prstGeom prst="line">
                  <a:avLst/>
                </a:prstGeom>
                <a:noFill/>
                <a:ln w="0">
                  <a:solidFill>
                    <a:srgbClr val="000000"/>
                  </a:solidFill>
                  <a:round/>
                  <a:headEnd/>
                  <a:tailEnd/>
                </a:ln>
              </p:spPr>
              <p:txBody>
                <a:bodyPr/>
                <a:lstStyle/>
                <a:p>
                  <a:endParaRPr lang="en-US"/>
                </a:p>
              </p:txBody>
            </p:sp>
            <p:sp>
              <p:nvSpPr>
                <p:cNvPr id="295" name="Line 397"/>
                <p:cNvSpPr>
                  <a:spLocks noChangeShapeType="1"/>
                </p:cNvSpPr>
                <p:nvPr/>
              </p:nvSpPr>
              <p:spPr bwMode="auto">
                <a:xfrm>
                  <a:off x="3805" y="3513"/>
                  <a:ext cx="1" cy="11"/>
                </a:xfrm>
                <a:prstGeom prst="line">
                  <a:avLst/>
                </a:prstGeom>
                <a:noFill/>
                <a:ln w="0">
                  <a:solidFill>
                    <a:srgbClr val="000000"/>
                  </a:solidFill>
                  <a:round/>
                  <a:headEnd/>
                  <a:tailEnd/>
                </a:ln>
              </p:spPr>
              <p:txBody>
                <a:bodyPr/>
                <a:lstStyle/>
                <a:p>
                  <a:endParaRPr lang="en-US"/>
                </a:p>
              </p:txBody>
            </p:sp>
            <p:sp>
              <p:nvSpPr>
                <p:cNvPr id="296" name="Line 398"/>
                <p:cNvSpPr>
                  <a:spLocks noChangeShapeType="1"/>
                </p:cNvSpPr>
                <p:nvPr/>
              </p:nvSpPr>
              <p:spPr bwMode="auto">
                <a:xfrm>
                  <a:off x="3843" y="3513"/>
                  <a:ext cx="1" cy="11"/>
                </a:xfrm>
                <a:prstGeom prst="line">
                  <a:avLst/>
                </a:prstGeom>
                <a:noFill/>
                <a:ln w="0">
                  <a:solidFill>
                    <a:srgbClr val="000000"/>
                  </a:solidFill>
                  <a:round/>
                  <a:headEnd/>
                  <a:tailEnd/>
                </a:ln>
              </p:spPr>
              <p:txBody>
                <a:bodyPr/>
                <a:lstStyle/>
                <a:p>
                  <a:endParaRPr lang="en-US"/>
                </a:p>
              </p:txBody>
            </p:sp>
            <p:sp>
              <p:nvSpPr>
                <p:cNvPr id="297" name="Line 399"/>
                <p:cNvSpPr>
                  <a:spLocks noChangeShapeType="1"/>
                </p:cNvSpPr>
                <p:nvPr/>
              </p:nvSpPr>
              <p:spPr bwMode="auto">
                <a:xfrm>
                  <a:off x="3881" y="3513"/>
                  <a:ext cx="1" cy="23"/>
                </a:xfrm>
                <a:prstGeom prst="line">
                  <a:avLst/>
                </a:prstGeom>
                <a:noFill/>
                <a:ln w="0">
                  <a:solidFill>
                    <a:srgbClr val="000000"/>
                  </a:solidFill>
                  <a:round/>
                  <a:headEnd/>
                  <a:tailEnd/>
                </a:ln>
              </p:spPr>
              <p:txBody>
                <a:bodyPr/>
                <a:lstStyle/>
                <a:p>
                  <a:endParaRPr lang="en-US"/>
                </a:p>
              </p:txBody>
            </p:sp>
            <p:sp>
              <p:nvSpPr>
                <p:cNvPr id="298" name="Rectangle 400"/>
                <p:cNvSpPr>
                  <a:spLocks noChangeArrowheads="1"/>
                </p:cNvSpPr>
                <p:nvPr/>
              </p:nvSpPr>
              <p:spPr bwMode="auto">
                <a:xfrm>
                  <a:off x="3817" y="3536"/>
                  <a:ext cx="109" cy="79"/>
                </a:xfrm>
                <a:prstGeom prst="rect">
                  <a:avLst/>
                </a:prstGeom>
                <a:noFill/>
                <a:ln w="9525">
                  <a:noFill/>
                  <a:miter lim="800000"/>
                  <a:headEnd/>
                  <a:tailEnd/>
                </a:ln>
              </p:spPr>
              <p:txBody>
                <a:bodyPr wrap="none" lIns="0" tIns="0" rIns="0" bIns="0">
                  <a:spAutoFit/>
                </a:bodyPr>
                <a:lstStyle/>
                <a:p>
                  <a:pPr eaLnBrk="0" hangingPunct="0"/>
                  <a:r>
                    <a:rPr lang="en-US" sz="700">
                      <a:solidFill>
                        <a:srgbClr val="000000"/>
                      </a:solidFill>
                      <a:latin typeface="Arial" charset="0"/>
                    </a:rPr>
                    <a:t>0.20</a:t>
                  </a:r>
                  <a:endParaRPr lang="en-US" sz="700">
                    <a:latin typeface="Arial" charset="0"/>
                  </a:endParaRPr>
                </a:p>
              </p:txBody>
            </p:sp>
            <p:sp>
              <p:nvSpPr>
                <p:cNvPr id="299" name="Line 401"/>
                <p:cNvSpPr>
                  <a:spLocks noChangeShapeType="1"/>
                </p:cNvSpPr>
                <p:nvPr/>
              </p:nvSpPr>
              <p:spPr bwMode="auto">
                <a:xfrm>
                  <a:off x="3919" y="3513"/>
                  <a:ext cx="1" cy="11"/>
                </a:xfrm>
                <a:prstGeom prst="line">
                  <a:avLst/>
                </a:prstGeom>
                <a:noFill/>
                <a:ln w="0">
                  <a:solidFill>
                    <a:srgbClr val="000000"/>
                  </a:solidFill>
                  <a:round/>
                  <a:headEnd/>
                  <a:tailEnd/>
                </a:ln>
              </p:spPr>
              <p:txBody>
                <a:bodyPr/>
                <a:lstStyle/>
                <a:p>
                  <a:endParaRPr lang="en-US"/>
                </a:p>
              </p:txBody>
            </p:sp>
            <p:sp>
              <p:nvSpPr>
                <p:cNvPr id="300" name="Line 402"/>
                <p:cNvSpPr>
                  <a:spLocks noChangeShapeType="1"/>
                </p:cNvSpPr>
                <p:nvPr/>
              </p:nvSpPr>
              <p:spPr bwMode="auto">
                <a:xfrm>
                  <a:off x="3956" y="3513"/>
                  <a:ext cx="1" cy="11"/>
                </a:xfrm>
                <a:prstGeom prst="line">
                  <a:avLst/>
                </a:prstGeom>
                <a:noFill/>
                <a:ln w="0">
                  <a:solidFill>
                    <a:srgbClr val="000000"/>
                  </a:solidFill>
                  <a:round/>
                  <a:headEnd/>
                  <a:tailEnd/>
                </a:ln>
              </p:spPr>
              <p:txBody>
                <a:bodyPr/>
                <a:lstStyle/>
                <a:p>
                  <a:endParaRPr lang="en-US"/>
                </a:p>
              </p:txBody>
            </p:sp>
            <p:sp>
              <p:nvSpPr>
                <p:cNvPr id="301" name="Line 403"/>
                <p:cNvSpPr>
                  <a:spLocks noChangeShapeType="1"/>
                </p:cNvSpPr>
                <p:nvPr/>
              </p:nvSpPr>
              <p:spPr bwMode="auto">
                <a:xfrm>
                  <a:off x="3994" y="3513"/>
                  <a:ext cx="1" cy="11"/>
                </a:xfrm>
                <a:prstGeom prst="line">
                  <a:avLst/>
                </a:prstGeom>
                <a:noFill/>
                <a:ln w="0">
                  <a:solidFill>
                    <a:srgbClr val="000000"/>
                  </a:solidFill>
                  <a:round/>
                  <a:headEnd/>
                  <a:tailEnd/>
                </a:ln>
              </p:spPr>
              <p:txBody>
                <a:bodyPr/>
                <a:lstStyle/>
                <a:p>
                  <a:endParaRPr lang="en-US"/>
                </a:p>
              </p:txBody>
            </p:sp>
            <p:sp>
              <p:nvSpPr>
                <p:cNvPr id="302" name="Line 404"/>
                <p:cNvSpPr>
                  <a:spLocks noChangeShapeType="1"/>
                </p:cNvSpPr>
                <p:nvPr/>
              </p:nvSpPr>
              <p:spPr bwMode="auto">
                <a:xfrm>
                  <a:off x="4032" y="3513"/>
                  <a:ext cx="1" cy="11"/>
                </a:xfrm>
                <a:prstGeom prst="line">
                  <a:avLst/>
                </a:prstGeom>
                <a:noFill/>
                <a:ln w="0">
                  <a:solidFill>
                    <a:srgbClr val="000000"/>
                  </a:solidFill>
                  <a:round/>
                  <a:headEnd/>
                  <a:tailEnd/>
                </a:ln>
              </p:spPr>
              <p:txBody>
                <a:bodyPr/>
                <a:lstStyle/>
                <a:p>
                  <a:endParaRPr lang="en-US"/>
                </a:p>
              </p:txBody>
            </p:sp>
            <p:sp>
              <p:nvSpPr>
                <p:cNvPr id="303" name="Line 405"/>
                <p:cNvSpPr>
                  <a:spLocks noChangeShapeType="1"/>
                </p:cNvSpPr>
                <p:nvPr/>
              </p:nvSpPr>
              <p:spPr bwMode="auto">
                <a:xfrm>
                  <a:off x="4070" y="3513"/>
                  <a:ext cx="1" cy="23"/>
                </a:xfrm>
                <a:prstGeom prst="line">
                  <a:avLst/>
                </a:prstGeom>
                <a:noFill/>
                <a:ln w="0">
                  <a:solidFill>
                    <a:srgbClr val="000000"/>
                  </a:solidFill>
                  <a:round/>
                  <a:headEnd/>
                  <a:tailEnd/>
                </a:ln>
              </p:spPr>
              <p:txBody>
                <a:bodyPr/>
                <a:lstStyle/>
                <a:p>
                  <a:endParaRPr lang="en-US"/>
                </a:p>
              </p:txBody>
            </p:sp>
            <p:sp>
              <p:nvSpPr>
                <p:cNvPr id="304" name="Rectangle 406"/>
                <p:cNvSpPr>
                  <a:spLocks noChangeArrowheads="1"/>
                </p:cNvSpPr>
                <p:nvPr/>
              </p:nvSpPr>
              <p:spPr bwMode="auto">
                <a:xfrm>
                  <a:off x="4006" y="3536"/>
                  <a:ext cx="109" cy="79"/>
                </a:xfrm>
                <a:prstGeom prst="rect">
                  <a:avLst/>
                </a:prstGeom>
                <a:noFill/>
                <a:ln w="9525">
                  <a:noFill/>
                  <a:miter lim="800000"/>
                  <a:headEnd/>
                  <a:tailEnd/>
                </a:ln>
              </p:spPr>
              <p:txBody>
                <a:bodyPr wrap="none" lIns="0" tIns="0" rIns="0" bIns="0">
                  <a:spAutoFit/>
                </a:bodyPr>
                <a:lstStyle/>
                <a:p>
                  <a:pPr eaLnBrk="0" hangingPunct="0"/>
                  <a:r>
                    <a:rPr lang="en-US" sz="700">
                      <a:solidFill>
                        <a:srgbClr val="000000"/>
                      </a:solidFill>
                      <a:latin typeface="Arial" charset="0"/>
                    </a:rPr>
                    <a:t>0.30</a:t>
                  </a:r>
                  <a:endParaRPr lang="en-US" sz="700">
                    <a:latin typeface="Arial" charset="0"/>
                  </a:endParaRPr>
                </a:p>
              </p:txBody>
            </p:sp>
            <p:sp>
              <p:nvSpPr>
                <p:cNvPr id="305" name="Line 407"/>
                <p:cNvSpPr>
                  <a:spLocks noChangeShapeType="1"/>
                </p:cNvSpPr>
                <p:nvPr/>
              </p:nvSpPr>
              <p:spPr bwMode="auto">
                <a:xfrm>
                  <a:off x="4107" y="3513"/>
                  <a:ext cx="1" cy="11"/>
                </a:xfrm>
                <a:prstGeom prst="line">
                  <a:avLst/>
                </a:prstGeom>
                <a:noFill/>
                <a:ln w="0">
                  <a:solidFill>
                    <a:srgbClr val="000000"/>
                  </a:solidFill>
                  <a:round/>
                  <a:headEnd/>
                  <a:tailEnd/>
                </a:ln>
              </p:spPr>
              <p:txBody>
                <a:bodyPr/>
                <a:lstStyle/>
                <a:p>
                  <a:endParaRPr lang="en-US"/>
                </a:p>
              </p:txBody>
            </p:sp>
            <p:sp>
              <p:nvSpPr>
                <p:cNvPr id="306" name="Line 408"/>
                <p:cNvSpPr>
                  <a:spLocks noChangeShapeType="1"/>
                </p:cNvSpPr>
                <p:nvPr/>
              </p:nvSpPr>
              <p:spPr bwMode="auto">
                <a:xfrm>
                  <a:off x="4145" y="3513"/>
                  <a:ext cx="1" cy="11"/>
                </a:xfrm>
                <a:prstGeom prst="line">
                  <a:avLst/>
                </a:prstGeom>
                <a:noFill/>
                <a:ln w="0">
                  <a:solidFill>
                    <a:srgbClr val="000000"/>
                  </a:solidFill>
                  <a:round/>
                  <a:headEnd/>
                  <a:tailEnd/>
                </a:ln>
              </p:spPr>
              <p:txBody>
                <a:bodyPr/>
                <a:lstStyle/>
                <a:p>
                  <a:endParaRPr lang="en-US"/>
                </a:p>
              </p:txBody>
            </p:sp>
            <p:sp>
              <p:nvSpPr>
                <p:cNvPr id="307" name="Line 409"/>
                <p:cNvSpPr>
                  <a:spLocks noChangeShapeType="1"/>
                </p:cNvSpPr>
                <p:nvPr/>
              </p:nvSpPr>
              <p:spPr bwMode="auto">
                <a:xfrm>
                  <a:off x="4183" y="3513"/>
                  <a:ext cx="1" cy="11"/>
                </a:xfrm>
                <a:prstGeom prst="line">
                  <a:avLst/>
                </a:prstGeom>
                <a:noFill/>
                <a:ln w="0">
                  <a:solidFill>
                    <a:srgbClr val="000000"/>
                  </a:solidFill>
                  <a:round/>
                  <a:headEnd/>
                  <a:tailEnd/>
                </a:ln>
              </p:spPr>
              <p:txBody>
                <a:bodyPr/>
                <a:lstStyle/>
                <a:p>
                  <a:endParaRPr lang="en-US"/>
                </a:p>
              </p:txBody>
            </p:sp>
            <p:sp>
              <p:nvSpPr>
                <p:cNvPr id="308" name="Line 410"/>
                <p:cNvSpPr>
                  <a:spLocks noChangeShapeType="1"/>
                </p:cNvSpPr>
                <p:nvPr/>
              </p:nvSpPr>
              <p:spPr bwMode="auto">
                <a:xfrm>
                  <a:off x="4221" y="3513"/>
                  <a:ext cx="1" cy="11"/>
                </a:xfrm>
                <a:prstGeom prst="line">
                  <a:avLst/>
                </a:prstGeom>
                <a:noFill/>
                <a:ln w="0">
                  <a:solidFill>
                    <a:srgbClr val="000000"/>
                  </a:solidFill>
                  <a:round/>
                  <a:headEnd/>
                  <a:tailEnd/>
                </a:ln>
              </p:spPr>
              <p:txBody>
                <a:bodyPr/>
                <a:lstStyle/>
                <a:p>
                  <a:endParaRPr lang="en-US"/>
                </a:p>
              </p:txBody>
            </p:sp>
            <p:sp>
              <p:nvSpPr>
                <p:cNvPr id="309" name="Line 411"/>
                <p:cNvSpPr>
                  <a:spLocks noChangeShapeType="1"/>
                </p:cNvSpPr>
                <p:nvPr/>
              </p:nvSpPr>
              <p:spPr bwMode="auto">
                <a:xfrm>
                  <a:off x="4258" y="3513"/>
                  <a:ext cx="1" cy="23"/>
                </a:xfrm>
                <a:prstGeom prst="line">
                  <a:avLst/>
                </a:prstGeom>
                <a:noFill/>
                <a:ln w="0">
                  <a:solidFill>
                    <a:srgbClr val="000000"/>
                  </a:solidFill>
                  <a:round/>
                  <a:headEnd/>
                  <a:tailEnd/>
                </a:ln>
              </p:spPr>
              <p:txBody>
                <a:bodyPr/>
                <a:lstStyle/>
                <a:p>
                  <a:endParaRPr lang="en-US"/>
                </a:p>
              </p:txBody>
            </p:sp>
            <p:sp>
              <p:nvSpPr>
                <p:cNvPr id="310" name="Rectangle 412"/>
                <p:cNvSpPr>
                  <a:spLocks noChangeArrowheads="1"/>
                </p:cNvSpPr>
                <p:nvPr/>
              </p:nvSpPr>
              <p:spPr bwMode="auto">
                <a:xfrm>
                  <a:off x="4194" y="3536"/>
                  <a:ext cx="109" cy="79"/>
                </a:xfrm>
                <a:prstGeom prst="rect">
                  <a:avLst/>
                </a:prstGeom>
                <a:noFill/>
                <a:ln w="9525">
                  <a:noFill/>
                  <a:miter lim="800000"/>
                  <a:headEnd/>
                  <a:tailEnd/>
                </a:ln>
              </p:spPr>
              <p:txBody>
                <a:bodyPr wrap="none" lIns="0" tIns="0" rIns="0" bIns="0">
                  <a:spAutoFit/>
                </a:bodyPr>
                <a:lstStyle/>
                <a:p>
                  <a:pPr eaLnBrk="0" hangingPunct="0"/>
                  <a:r>
                    <a:rPr lang="en-US" sz="700">
                      <a:solidFill>
                        <a:srgbClr val="000000"/>
                      </a:solidFill>
                      <a:latin typeface="Arial" charset="0"/>
                    </a:rPr>
                    <a:t>0.40</a:t>
                  </a:r>
                  <a:endParaRPr lang="en-US" sz="700">
                    <a:latin typeface="Arial" charset="0"/>
                  </a:endParaRPr>
                </a:p>
              </p:txBody>
            </p:sp>
            <p:sp>
              <p:nvSpPr>
                <p:cNvPr id="311" name="Line 413"/>
                <p:cNvSpPr>
                  <a:spLocks noChangeShapeType="1"/>
                </p:cNvSpPr>
                <p:nvPr/>
              </p:nvSpPr>
              <p:spPr bwMode="auto">
                <a:xfrm>
                  <a:off x="4296" y="3513"/>
                  <a:ext cx="1" cy="11"/>
                </a:xfrm>
                <a:prstGeom prst="line">
                  <a:avLst/>
                </a:prstGeom>
                <a:noFill/>
                <a:ln w="0">
                  <a:solidFill>
                    <a:srgbClr val="000000"/>
                  </a:solidFill>
                  <a:round/>
                  <a:headEnd/>
                  <a:tailEnd/>
                </a:ln>
              </p:spPr>
              <p:txBody>
                <a:bodyPr/>
                <a:lstStyle/>
                <a:p>
                  <a:endParaRPr lang="en-US"/>
                </a:p>
              </p:txBody>
            </p:sp>
            <p:sp>
              <p:nvSpPr>
                <p:cNvPr id="312" name="Line 414"/>
                <p:cNvSpPr>
                  <a:spLocks noChangeShapeType="1"/>
                </p:cNvSpPr>
                <p:nvPr/>
              </p:nvSpPr>
              <p:spPr bwMode="auto">
                <a:xfrm>
                  <a:off x="4334" y="3513"/>
                  <a:ext cx="1" cy="11"/>
                </a:xfrm>
                <a:prstGeom prst="line">
                  <a:avLst/>
                </a:prstGeom>
                <a:noFill/>
                <a:ln w="0">
                  <a:solidFill>
                    <a:srgbClr val="000000"/>
                  </a:solidFill>
                  <a:round/>
                  <a:headEnd/>
                  <a:tailEnd/>
                </a:ln>
              </p:spPr>
              <p:txBody>
                <a:bodyPr/>
                <a:lstStyle/>
                <a:p>
                  <a:endParaRPr lang="en-US"/>
                </a:p>
              </p:txBody>
            </p:sp>
            <p:sp>
              <p:nvSpPr>
                <p:cNvPr id="313" name="Line 415"/>
                <p:cNvSpPr>
                  <a:spLocks noChangeShapeType="1"/>
                </p:cNvSpPr>
                <p:nvPr/>
              </p:nvSpPr>
              <p:spPr bwMode="auto">
                <a:xfrm>
                  <a:off x="4372" y="3513"/>
                  <a:ext cx="1" cy="11"/>
                </a:xfrm>
                <a:prstGeom prst="line">
                  <a:avLst/>
                </a:prstGeom>
                <a:noFill/>
                <a:ln w="0">
                  <a:solidFill>
                    <a:srgbClr val="000000"/>
                  </a:solidFill>
                  <a:round/>
                  <a:headEnd/>
                  <a:tailEnd/>
                </a:ln>
              </p:spPr>
              <p:txBody>
                <a:bodyPr/>
                <a:lstStyle/>
                <a:p>
                  <a:endParaRPr lang="en-US"/>
                </a:p>
              </p:txBody>
            </p:sp>
            <p:sp>
              <p:nvSpPr>
                <p:cNvPr id="314" name="Line 416"/>
                <p:cNvSpPr>
                  <a:spLocks noChangeShapeType="1"/>
                </p:cNvSpPr>
                <p:nvPr/>
              </p:nvSpPr>
              <p:spPr bwMode="auto">
                <a:xfrm>
                  <a:off x="4409" y="3513"/>
                  <a:ext cx="1" cy="11"/>
                </a:xfrm>
                <a:prstGeom prst="line">
                  <a:avLst/>
                </a:prstGeom>
                <a:noFill/>
                <a:ln w="0">
                  <a:solidFill>
                    <a:srgbClr val="000000"/>
                  </a:solidFill>
                  <a:round/>
                  <a:headEnd/>
                  <a:tailEnd/>
                </a:ln>
              </p:spPr>
              <p:txBody>
                <a:bodyPr/>
                <a:lstStyle/>
                <a:p>
                  <a:endParaRPr lang="en-US"/>
                </a:p>
              </p:txBody>
            </p:sp>
            <p:sp>
              <p:nvSpPr>
                <p:cNvPr id="315" name="Line 417"/>
                <p:cNvSpPr>
                  <a:spLocks noChangeShapeType="1"/>
                </p:cNvSpPr>
                <p:nvPr/>
              </p:nvSpPr>
              <p:spPr bwMode="auto">
                <a:xfrm>
                  <a:off x="4447" y="3513"/>
                  <a:ext cx="1" cy="23"/>
                </a:xfrm>
                <a:prstGeom prst="line">
                  <a:avLst/>
                </a:prstGeom>
                <a:noFill/>
                <a:ln w="0">
                  <a:solidFill>
                    <a:srgbClr val="000000"/>
                  </a:solidFill>
                  <a:round/>
                  <a:headEnd/>
                  <a:tailEnd/>
                </a:ln>
              </p:spPr>
              <p:txBody>
                <a:bodyPr/>
                <a:lstStyle/>
                <a:p>
                  <a:endParaRPr lang="en-US"/>
                </a:p>
              </p:txBody>
            </p:sp>
            <p:sp>
              <p:nvSpPr>
                <p:cNvPr id="316" name="Rectangle 418"/>
                <p:cNvSpPr>
                  <a:spLocks noChangeArrowheads="1"/>
                </p:cNvSpPr>
                <p:nvPr/>
              </p:nvSpPr>
              <p:spPr bwMode="auto">
                <a:xfrm>
                  <a:off x="4383" y="3536"/>
                  <a:ext cx="109" cy="79"/>
                </a:xfrm>
                <a:prstGeom prst="rect">
                  <a:avLst/>
                </a:prstGeom>
                <a:noFill/>
                <a:ln w="9525">
                  <a:noFill/>
                  <a:miter lim="800000"/>
                  <a:headEnd/>
                  <a:tailEnd/>
                </a:ln>
              </p:spPr>
              <p:txBody>
                <a:bodyPr wrap="none" lIns="0" tIns="0" rIns="0" bIns="0">
                  <a:spAutoFit/>
                </a:bodyPr>
                <a:lstStyle/>
                <a:p>
                  <a:pPr eaLnBrk="0" hangingPunct="0"/>
                  <a:r>
                    <a:rPr lang="en-US" sz="700">
                      <a:solidFill>
                        <a:srgbClr val="000000"/>
                      </a:solidFill>
                      <a:latin typeface="Arial" charset="0"/>
                    </a:rPr>
                    <a:t>0.50</a:t>
                  </a:r>
                  <a:endParaRPr lang="en-US" sz="700">
                    <a:latin typeface="Arial" charset="0"/>
                  </a:endParaRPr>
                </a:p>
              </p:txBody>
            </p:sp>
            <p:sp>
              <p:nvSpPr>
                <p:cNvPr id="317" name="Line 419"/>
                <p:cNvSpPr>
                  <a:spLocks noChangeShapeType="1"/>
                </p:cNvSpPr>
                <p:nvPr/>
              </p:nvSpPr>
              <p:spPr bwMode="auto">
                <a:xfrm>
                  <a:off x="4485" y="3513"/>
                  <a:ext cx="1" cy="11"/>
                </a:xfrm>
                <a:prstGeom prst="line">
                  <a:avLst/>
                </a:prstGeom>
                <a:noFill/>
                <a:ln w="0">
                  <a:solidFill>
                    <a:srgbClr val="000000"/>
                  </a:solidFill>
                  <a:round/>
                  <a:headEnd/>
                  <a:tailEnd/>
                </a:ln>
              </p:spPr>
              <p:txBody>
                <a:bodyPr/>
                <a:lstStyle/>
                <a:p>
                  <a:endParaRPr lang="en-US"/>
                </a:p>
              </p:txBody>
            </p:sp>
            <p:sp>
              <p:nvSpPr>
                <p:cNvPr id="318" name="Line 420"/>
                <p:cNvSpPr>
                  <a:spLocks noChangeShapeType="1"/>
                </p:cNvSpPr>
                <p:nvPr/>
              </p:nvSpPr>
              <p:spPr bwMode="auto">
                <a:xfrm>
                  <a:off x="4523" y="3513"/>
                  <a:ext cx="1" cy="11"/>
                </a:xfrm>
                <a:prstGeom prst="line">
                  <a:avLst/>
                </a:prstGeom>
                <a:noFill/>
                <a:ln w="0">
                  <a:solidFill>
                    <a:srgbClr val="000000"/>
                  </a:solidFill>
                  <a:round/>
                  <a:headEnd/>
                  <a:tailEnd/>
                </a:ln>
              </p:spPr>
              <p:txBody>
                <a:bodyPr/>
                <a:lstStyle/>
                <a:p>
                  <a:endParaRPr lang="en-US"/>
                </a:p>
              </p:txBody>
            </p:sp>
            <p:sp>
              <p:nvSpPr>
                <p:cNvPr id="319" name="Line 421"/>
                <p:cNvSpPr>
                  <a:spLocks noChangeShapeType="1"/>
                </p:cNvSpPr>
                <p:nvPr/>
              </p:nvSpPr>
              <p:spPr bwMode="auto">
                <a:xfrm>
                  <a:off x="4560" y="3513"/>
                  <a:ext cx="1" cy="11"/>
                </a:xfrm>
                <a:prstGeom prst="line">
                  <a:avLst/>
                </a:prstGeom>
                <a:noFill/>
                <a:ln w="0">
                  <a:solidFill>
                    <a:srgbClr val="000000"/>
                  </a:solidFill>
                  <a:round/>
                  <a:headEnd/>
                  <a:tailEnd/>
                </a:ln>
              </p:spPr>
              <p:txBody>
                <a:bodyPr/>
                <a:lstStyle/>
                <a:p>
                  <a:endParaRPr lang="en-US"/>
                </a:p>
              </p:txBody>
            </p:sp>
            <p:sp>
              <p:nvSpPr>
                <p:cNvPr id="320" name="Line 422"/>
                <p:cNvSpPr>
                  <a:spLocks noChangeShapeType="1"/>
                </p:cNvSpPr>
                <p:nvPr/>
              </p:nvSpPr>
              <p:spPr bwMode="auto">
                <a:xfrm>
                  <a:off x="4598" y="3513"/>
                  <a:ext cx="1" cy="11"/>
                </a:xfrm>
                <a:prstGeom prst="line">
                  <a:avLst/>
                </a:prstGeom>
                <a:noFill/>
                <a:ln w="0">
                  <a:solidFill>
                    <a:srgbClr val="000000"/>
                  </a:solidFill>
                  <a:round/>
                  <a:headEnd/>
                  <a:tailEnd/>
                </a:ln>
              </p:spPr>
              <p:txBody>
                <a:bodyPr/>
                <a:lstStyle/>
                <a:p>
                  <a:endParaRPr lang="en-US"/>
                </a:p>
              </p:txBody>
            </p:sp>
            <p:sp>
              <p:nvSpPr>
                <p:cNvPr id="321" name="Line 423"/>
                <p:cNvSpPr>
                  <a:spLocks noChangeShapeType="1"/>
                </p:cNvSpPr>
                <p:nvPr/>
              </p:nvSpPr>
              <p:spPr bwMode="auto">
                <a:xfrm>
                  <a:off x="4636" y="3513"/>
                  <a:ext cx="1" cy="23"/>
                </a:xfrm>
                <a:prstGeom prst="line">
                  <a:avLst/>
                </a:prstGeom>
                <a:noFill/>
                <a:ln w="0">
                  <a:solidFill>
                    <a:srgbClr val="000000"/>
                  </a:solidFill>
                  <a:round/>
                  <a:headEnd/>
                  <a:tailEnd/>
                </a:ln>
              </p:spPr>
              <p:txBody>
                <a:bodyPr/>
                <a:lstStyle/>
                <a:p>
                  <a:endParaRPr lang="en-US"/>
                </a:p>
              </p:txBody>
            </p:sp>
            <p:sp>
              <p:nvSpPr>
                <p:cNvPr id="322" name="Rectangle 424"/>
                <p:cNvSpPr>
                  <a:spLocks noChangeArrowheads="1"/>
                </p:cNvSpPr>
                <p:nvPr/>
              </p:nvSpPr>
              <p:spPr bwMode="auto">
                <a:xfrm>
                  <a:off x="4572" y="3536"/>
                  <a:ext cx="109" cy="79"/>
                </a:xfrm>
                <a:prstGeom prst="rect">
                  <a:avLst/>
                </a:prstGeom>
                <a:noFill/>
                <a:ln w="9525">
                  <a:noFill/>
                  <a:miter lim="800000"/>
                  <a:headEnd/>
                  <a:tailEnd/>
                </a:ln>
              </p:spPr>
              <p:txBody>
                <a:bodyPr wrap="none" lIns="0" tIns="0" rIns="0" bIns="0">
                  <a:spAutoFit/>
                </a:bodyPr>
                <a:lstStyle/>
                <a:p>
                  <a:pPr eaLnBrk="0" hangingPunct="0"/>
                  <a:r>
                    <a:rPr lang="en-US" sz="700">
                      <a:solidFill>
                        <a:srgbClr val="000000"/>
                      </a:solidFill>
                      <a:latin typeface="Arial" charset="0"/>
                    </a:rPr>
                    <a:t>0.60</a:t>
                  </a:r>
                  <a:endParaRPr lang="en-US" sz="700">
                    <a:latin typeface="Arial" charset="0"/>
                  </a:endParaRPr>
                </a:p>
              </p:txBody>
            </p:sp>
            <p:sp>
              <p:nvSpPr>
                <p:cNvPr id="323" name="Line 425"/>
                <p:cNvSpPr>
                  <a:spLocks noChangeShapeType="1"/>
                </p:cNvSpPr>
                <p:nvPr/>
              </p:nvSpPr>
              <p:spPr bwMode="auto">
                <a:xfrm>
                  <a:off x="4674" y="3513"/>
                  <a:ext cx="1" cy="11"/>
                </a:xfrm>
                <a:prstGeom prst="line">
                  <a:avLst/>
                </a:prstGeom>
                <a:noFill/>
                <a:ln w="0">
                  <a:solidFill>
                    <a:srgbClr val="000000"/>
                  </a:solidFill>
                  <a:round/>
                  <a:headEnd/>
                  <a:tailEnd/>
                </a:ln>
              </p:spPr>
              <p:txBody>
                <a:bodyPr/>
                <a:lstStyle/>
                <a:p>
                  <a:endParaRPr lang="en-US"/>
                </a:p>
              </p:txBody>
            </p:sp>
            <p:sp>
              <p:nvSpPr>
                <p:cNvPr id="324" name="Line 426"/>
                <p:cNvSpPr>
                  <a:spLocks noChangeShapeType="1"/>
                </p:cNvSpPr>
                <p:nvPr/>
              </p:nvSpPr>
              <p:spPr bwMode="auto">
                <a:xfrm>
                  <a:off x="4711" y="3513"/>
                  <a:ext cx="1" cy="11"/>
                </a:xfrm>
                <a:prstGeom prst="line">
                  <a:avLst/>
                </a:prstGeom>
                <a:noFill/>
                <a:ln w="0">
                  <a:solidFill>
                    <a:srgbClr val="000000"/>
                  </a:solidFill>
                  <a:round/>
                  <a:headEnd/>
                  <a:tailEnd/>
                </a:ln>
              </p:spPr>
              <p:txBody>
                <a:bodyPr/>
                <a:lstStyle/>
                <a:p>
                  <a:endParaRPr lang="en-US"/>
                </a:p>
              </p:txBody>
            </p:sp>
            <p:sp>
              <p:nvSpPr>
                <p:cNvPr id="325" name="Line 427"/>
                <p:cNvSpPr>
                  <a:spLocks noChangeShapeType="1"/>
                </p:cNvSpPr>
                <p:nvPr/>
              </p:nvSpPr>
              <p:spPr bwMode="auto">
                <a:xfrm>
                  <a:off x="4749" y="3513"/>
                  <a:ext cx="1" cy="11"/>
                </a:xfrm>
                <a:prstGeom prst="line">
                  <a:avLst/>
                </a:prstGeom>
                <a:noFill/>
                <a:ln w="0">
                  <a:solidFill>
                    <a:srgbClr val="000000"/>
                  </a:solidFill>
                  <a:round/>
                  <a:headEnd/>
                  <a:tailEnd/>
                </a:ln>
              </p:spPr>
              <p:txBody>
                <a:bodyPr/>
                <a:lstStyle/>
                <a:p>
                  <a:endParaRPr lang="en-US"/>
                </a:p>
              </p:txBody>
            </p:sp>
            <p:sp>
              <p:nvSpPr>
                <p:cNvPr id="326" name="Line 428"/>
                <p:cNvSpPr>
                  <a:spLocks noChangeShapeType="1"/>
                </p:cNvSpPr>
                <p:nvPr/>
              </p:nvSpPr>
              <p:spPr bwMode="auto">
                <a:xfrm>
                  <a:off x="4787" y="3513"/>
                  <a:ext cx="1" cy="11"/>
                </a:xfrm>
                <a:prstGeom prst="line">
                  <a:avLst/>
                </a:prstGeom>
                <a:noFill/>
                <a:ln w="0">
                  <a:solidFill>
                    <a:srgbClr val="000000"/>
                  </a:solidFill>
                  <a:round/>
                  <a:headEnd/>
                  <a:tailEnd/>
                </a:ln>
              </p:spPr>
              <p:txBody>
                <a:bodyPr/>
                <a:lstStyle/>
                <a:p>
                  <a:endParaRPr lang="en-US"/>
                </a:p>
              </p:txBody>
            </p:sp>
            <p:sp>
              <p:nvSpPr>
                <p:cNvPr id="327" name="Line 429"/>
                <p:cNvSpPr>
                  <a:spLocks noChangeShapeType="1"/>
                </p:cNvSpPr>
                <p:nvPr/>
              </p:nvSpPr>
              <p:spPr bwMode="auto">
                <a:xfrm>
                  <a:off x="4825" y="3513"/>
                  <a:ext cx="1" cy="23"/>
                </a:xfrm>
                <a:prstGeom prst="line">
                  <a:avLst/>
                </a:prstGeom>
                <a:noFill/>
                <a:ln w="0">
                  <a:solidFill>
                    <a:srgbClr val="000000"/>
                  </a:solidFill>
                  <a:round/>
                  <a:headEnd/>
                  <a:tailEnd/>
                </a:ln>
              </p:spPr>
              <p:txBody>
                <a:bodyPr/>
                <a:lstStyle/>
                <a:p>
                  <a:endParaRPr lang="en-US"/>
                </a:p>
              </p:txBody>
            </p:sp>
            <p:sp>
              <p:nvSpPr>
                <p:cNvPr id="328" name="Rectangle 430"/>
                <p:cNvSpPr>
                  <a:spLocks noChangeArrowheads="1"/>
                </p:cNvSpPr>
                <p:nvPr/>
              </p:nvSpPr>
              <p:spPr bwMode="auto">
                <a:xfrm>
                  <a:off x="4761" y="3536"/>
                  <a:ext cx="109" cy="79"/>
                </a:xfrm>
                <a:prstGeom prst="rect">
                  <a:avLst/>
                </a:prstGeom>
                <a:noFill/>
                <a:ln w="9525">
                  <a:noFill/>
                  <a:miter lim="800000"/>
                  <a:headEnd/>
                  <a:tailEnd/>
                </a:ln>
              </p:spPr>
              <p:txBody>
                <a:bodyPr wrap="none" lIns="0" tIns="0" rIns="0" bIns="0">
                  <a:spAutoFit/>
                </a:bodyPr>
                <a:lstStyle/>
                <a:p>
                  <a:pPr eaLnBrk="0" hangingPunct="0"/>
                  <a:r>
                    <a:rPr lang="en-US" sz="700">
                      <a:solidFill>
                        <a:srgbClr val="000000"/>
                      </a:solidFill>
                      <a:latin typeface="Arial" charset="0"/>
                    </a:rPr>
                    <a:t>0.70</a:t>
                  </a:r>
                  <a:endParaRPr lang="en-US" sz="700">
                    <a:latin typeface="Arial" charset="0"/>
                  </a:endParaRPr>
                </a:p>
              </p:txBody>
            </p:sp>
            <p:sp>
              <p:nvSpPr>
                <p:cNvPr id="329" name="Line 431"/>
                <p:cNvSpPr>
                  <a:spLocks noChangeShapeType="1"/>
                </p:cNvSpPr>
                <p:nvPr/>
              </p:nvSpPr>
              <p:spPr bwMode="auto">
                <a:xfrm>
                  <a:off x="4862" y="3513"/>
                  <a:ext cx="1" cy="11"/>
                </a:xfrm>
                <a:prstGeom prst="line">
                  <a:avLst/>
                </a:prstGeom>
                <a:noFill/>
                <a:ln w="0">
                  <a:solidFill>
                    <a:srgbClr val="000000"/>
                  </a:solidFill>
                  <a:round/>
                  <a:headEnd/>
                  <a:tailEnd/>
                </a:ln>
              </p:spPr>
              <p:txBody>
                <a:bodyPr/>
                <a:lstStyle/>
                <a:p>
                  <a:endParaRPr lang="en-US"/>
                </a:p>
              </p:txBody>
            </p:sp>
            <p:sp>
              <p:nvSpPr>
                <p:cNvPr id="330" name="Line 432"/>
                <p:cNvSpPr>
                  <a:spLocks noChangeShapeType="1"/>
                </p:cNvSpPr>
                <p:nvPr/>
              </p:nvSpPr>
              <p:spPr bwMode="auto">
                <a:xfrm>
                  <a:off x="4900" y="3513"/>
                  <a:ext cx="1" cy="11"/>
                </a:xfrm>
                <a:prstGeom prst="line">
                  <a:avLst/>
                </a:prstGeom>
                <a:noFill/>
                <a:ln w="0">
                  <a:solidFill>
                    <a:srgbClr val="000000"/>
                  </a:solidFill>
                  <a:round/>
                  <a:headEnd/>
                  <a:tailEnd/>
                </a:ln>
              </p:spPr>
              <p:txBody>
                <a:bodyPr/>
                <a:lstStyle/>
                <a:p>
                  <a:endParaRPr lang="en-US"/>
                </a:p>
              </p:txBody>
            </p:sp>
            <p:sp>
              <p:nvSpPr>
                <p:cNvPr id="331" name="Line 433"/>
                <p:cNvSpPr>
                  <a:spLocks noChangeShapeType="1"/>
                </p:cNvSpPr>
                <p:nvPr/>
              </p:nvSpPr>
              <p:spPr bwMode="auto">
                <a:xfrm>
                  <a:off x="4938" y="3513"/>
                  <a:ext cx="1" cy="11"/>
                </a:xfrm>
                <a:prstGeom prst="line">
                  <a:avLst/>
                </a:prstGeom>
                <a:noFill/>
                <a:ln w="0">
                  <a:solidFill>
                    <a:srgbClr val="000000"/>
                  </a:solidFill>
                  <a:round/>
                  <a:headEnd/>
                  <a:tailEnd/>
                </a:ln>
              </p:spPr>
              <p:txBody>
                <a:bodyPr/>
                <a:lstStyle/>
                <a:p>
                  <a:endParaRPr lang="en-US"/>
                </a:p>
              </p:txBody>
            </p:sp>
            <p:sp>
              <p:nvSpPr>
                <p:cNvPr id="332" name="Line 434"/>
                <p:cNvSpPr>
                  <a:spLocks noChangeShapeType="1"/>
                </p:cNvSpPr>
                <p:nvPr/>
              </p:nvSpPr>
              <p:spPr bwMode="auto">
                <a:xfrm>
                  <a:off x="4976" y="3513"/>
                  <a:ext cx="1" cy="11"/>
                </a:xfrm>
                <a:prstGeom prst="line">
                  <a:avLst/>
                </a:prstGeom>
                <a:noFill/>
                <a:ln w="0">
                  <a:solidFill>
                    <a:srgbClr val="000000"/>
                  </a:solidFill>
                  <a:round/>
                  <a:headEnd/>
                  <a:tailEnd/>
                </a:ln>
              </p:spPr>
              <p:txBody>
                <a:bodyPr/>
                <a:lstStyle/>
                <a:p>
                  <a:endParaRPr lang="en-US"/>
                </a:p>
              </p:txBody>
            </p:sp>
            <p:sp>
              <p:nvSpPr>
                <p:cNvPr id="333" name="Line 435"/>
                <p:cNvSpPr>
                  <a:spLocks noChangeShapeType="1"/>
                </p:cNvSpPr>
                <p:nvPr/>
              </p:nvSpPr>
              <p:spPr bwMode="auto">
                <a:xfrm>
                  <a:off x="5013" y="3513"/>
                  <a:ext cx="1" cy="23"/>
                </a:xfrm>
                <a:prstGeom prst="line">
                  <a:avLst/>
                </a:prstGeom>
                <a:noFill/>
                <a:ln w="0">
                  <a:solidFill>
                    <a:srgbClr val="000000"/>
                  </a:solidFill>
                  <a:round/>
                  <a:headEnd/>
                  <a:tailEnd/>
                </a:ln>
              </p:spPr>
              <p:txBody>
                <a:bodyPr/>
                <a:lstStyle/>
                <a:p>
                  <a:endParaRPr lang="en-US"/>
                </a:p>
              </p:txBody>
            </p:sp>
            <p:sp>
              <p:nvSpPr>
                <p:cNvPr id="334" name="Rectangle 436"/>
                <p:cNvSpPr>
                  <a:spLocks noChangeArrowheads="1"/>
                </p:cNvSpPr>
                <p:nvPr/>
              </p:nvSpPr>
              <p:spPr bwMode="auto">
                <a:xfrm>
                  <a:off x="4949" y="3536"/>
                  <a:ext cx="109" cy="79"/>
                </a:xfrm>
                <a:prstGeom prst="rect">
                  <a:avLst/>
                </a:prstGeom>
                <a:noFill/>
                <a:ln w="9525">
                  <a:noFill/>
                  <a:miter lim="800000"/>
                  <a:headEnd/>
                  <a:tailEnd/>
                </a:ln>
              </p:spPr>
              <p:txBody>
                <a:bodyPr wrap="none" lIns="0" tIns="0" rIns="0" bIns="0">
                  <a:spAutoFit/>
                </a:bodyPr>
                <a:lstStyle/>
                <a:p>
                  <a:pPr eaLnBrk="0" hangingPunct="0"/>
                  <a:r>
                    <a:rPr lang="en-US" sz="700">
                      <a:solidFill>
                        <a:srgbClr val="000000"/>
                      </a:solidFill>
                      <a:latin typeface="Arial" charset="0"/>
                    </a:rPr>
                    <a:t>0.80</a:t>
                  </a:r>
                  <a:endParaRPr lang="en-US" sz="700">
                    <a:latin typeface="Arial" charset="0"/>
                  </a:endParaRPr>
                </a:p>
              </p:txBody>
            </p:sp>
            <p:sp>
              <p:nvSpPr>
                <p:cNvPr id="335" name="Line 437"/>
                <p:cNvSpPr>
                  <a:spLocks noChangeShapeType="1"/>
                </p:cNvSpPr>
                <p:nvPr/>
              </p:nvSpPr>
              <p:spPr bwMode="auto">
                <a:xfrm>
                  <a:off x="5051" y="3513"/>
                  <a:ext cx="1" cy="11"/>
                </a:xfrm>
                <a:prstGeom prst="line">
                  <a:avLst/>
                </a:prstGeom>
                <a:noFill/>
                <a:ln w="0">
                  <a:solidFill>
                    <a:srgbClr val="000000"/>
                  </a:solidFill>
                  <a:round/>
                  <a:headEnd/>
                  <a:tailEnd/>
                </a:ln>
              </p:spPr>
              <p:txBody>
                <a:bodyPr/>
                <a:lstStyle/>
                <a:p>
                  <a:endParaRPr lang="en-US"/>
                </a:p>
              </p:txBody>
            </p:sp>
            <p:sp>
              <p:nvSpPr>
                <p:cNvPr id="336" name="Line 438"/>
                <p:cNvSpPr>
                  <a:spLocks noChangeShapeType="1"/>
                </p:cNvSpPr>
                <p:nvPr/>
              </p:nvSpPr>
              <p:spPr bwMode="auto">
                <a:xfrm>
                  <a:off x="5089" y="3513"/>
                  <a:ext cx="1" cy="11"/>
                </a:xfrm>
                <a:prstGeom prst="line">
                  <a:avLst/>
                </a:prstGeom>
                <a:noFill/>
                <a:ln w="0">
                  <a:solidFill>
                    <a:srgbClr val="000000"/>
                  </a:solidFill>
                  <a:round/>
                  <a:headEnd/>
                  <a:tailEnd/>
                </a:ln>
              </p:spPr>
              <p:txBody>
                <a:bodyPr/>
                <a:lstStyle/>
                <a:p>
                  <a:endParaRPr lang="en-US"/>
                </a:p>
              </p:txBody>
            </p:sp>
            <p:sp>
              <p:nvSpPr>
                <p:cNvPr id="337" name="Line 439"/>
                <p:cNvSpPr>
                  <a:spLocks noChangeShapeType="1"/>
                </p:cNvSpPr>
                <p:nvPr/>
              </p:nvSpPr>
              <p:spPr bwMode="auto">
                <a:xfrm>
                  <a:off x="5127" y="3513"/>
                  <a:ext cx="1" cy="11"/>
                </a:xfrm>
                <a:prstGeom prst="line">
                  <a:avLst/>
                </a:prstGeom>
                <a:noFill/>
                <a:ln w="0">
                  <a:solidFill>
                    <a:srgbClr val="000000"/>
                  </a:solidFill>
                  <a:round/>
                  <a:headEnd/>
                  <a:tailEnd/>
                </a:ln>
              </p:spPr>
              <p:txBody>
                <a:bodyPr/>
                <a:lstStyle/>
                <a:p>
                  <a:endParaRPr lang="en-US"/>
                </a:p>
              </p:txBody>
            </p:sp>
            <p:sp>
              <p:nvSpPr>
                <p:cNvPr id="338" name="Line 440"/>
                <p:cNvSpPr>
                  <a:spLocks noChangeShapeType="1"/>
                </p:cNvSpPr>
                <p:nvPr/>
              </p:nvSpPr>
              <p:spPr bwMode="auto">
                <a:xfrm>
                  <a:off x="5164" y="3513"/>
                  <a:ext cx="1" cy="11"/>
                </a:xfrm>
                <a:prstGeom prst="line">
                  <a:avLst/>
                </a:prstGeom>
                <a:noFill/>
                <a:ln w="0">
                  <a:solidFill>
                    <a:srgbClr val="000000"/>
                  </a:solidFill>
                  <a:round/>
                  <a:headEnd/>
                  <a:tailEnd/>
                </a:ln>
              </p:spPr>
              <p:txBody>
                <a:bodyPr/>
                <a:lstStyle/>
                <a:p>
                  <a:endParaRPr lang="en-US"/>
                </a:p>
              </p:txBody>
            </p:sp>
            <p:sp>
              <p:nvSpPr>
                <p:cNvPr id="339" name="Line 441"/>
                <p:cNvSpPr>
                  <a:spLocks noChangeShapeType="1"/>
                </p:cNvSpPr>
                <p:nvPr/>
              </p:nvSpPr>
              <p:spPr bwMode="auto">
                <a:xfrm>
                  <a:off x="5202" y="3513"/>
                  <a:ext cx="1" cy="23"/>
                </a:xfrm>
                <a:prstGeom prst="line">
                  <a:avLst/>
                </a:prstGeom>
                <a:noFill/>
                <a:ln w="0">
                  <a:solidFill>
                    <a:srgbClr val="000000"/>
                  </a:solidFill>
                  <a:round/>
                  <a:headEnd/>
                  <a:tailEnd/>
                </a:ln>
              </p:spPr>
              <p:txBody>
                <a:bodyPr/>
                <a:lstStyle/>
                <a:p>
                  <a:endParaRPr lang="en-US"/>
                </a:p>
              </p:txBody>
            </p:sp>
            <p:sp>
              <p:nvSpPr>
                <p:cNvPr id="340" name="Rectangle 442"/>
                <p:cNvSpPr>
                  <a:spLocks noChangeArrowheads="1"/>
                </p:cNvSpPr>
                <p:nvPr/>
              </p:nvSpPr>
              <p:spPr bwMode="auto">
                <a:xfrm>
                  <a:off x="5138" y="3536"/>
                  <a:ext cx="109" cy="79"/>
                </a:xfrm>
                <a:prstGeom prst="rect">
                  <a:avLst/>
                </a:prstGeom>
                <a:noFill/>
                <a:ln w="9525">
                  <a:noFill/>
                  <a:miter lim="800000"/>
                  <a:headEnd/>
                  <a:tailEnd/>
                </a:ln>
              </p:spPr>
              <p:txBody>
                <a:bodyPr wrap="none" lIns="0" tIns="0" rIns="0" bIns="0">
                  <a:spAutoFit/>
                </a:bodyPr>
                <a:lstStyle/>
                <a:p>
                  <a:pPr eaLnBrk="0" hangingPunct="0"/>
                  <a:r>
                    <a:rPr lang="en-US" sz="700">
                      <a:solidFill>
                        <a:srgbClr val="000000"/>
                      </a:solidFill>
                      <a:latin typeface="Arial" charset="0"/>
                    </a:rPr>
                    <a:t>0.90</a:t>
                  </a:r>
                  <a:endParaRPr lang="en-US" sz="700">
                    <a:latin typeface="Arial" charset="0"/>
                  </a:endParaRPr>
                </a:p>
              </p:txBody>
            </p:sp>
            <p:sp>
              <p:nvSpPr>
                <p:cNvPr id="341" name="Line 443"/>
                <p:cNvSpPr>
                  <a:spLocks noChangeShapeType="1"/>
                </p:cNvSpPr>
                <p:nvPr/>
              </p:nvSpPr>
              <p:spPr bwMode="auto">
                <a:xfrm>
                  <a:off x="5240" y="3513"/>
                  <a:ext cx="1" cy="11"/>
                </a:xfrm>
                <a:prstGeom prst="line">
                  <a:avLst/>
                </a:prstGeom>
                <a:noFill/>
                <a:ln w="0">
                  <a:solidFill>
                    <a:srgbClr val="000000"/>
                  </a:solidFill>
                  <a:round/>
                  <a:headEnd/>
                  <a:tailEnd/>
                </a:ln>
              </p:spPr>
              <p:txBody>
                <a:bodyPr/>
                <a:lstStyle/>
                <a:p>
                  <a:endParaRPr lang="en-US"/>
                </a:p>
              </p:txBody>
            </p:sp>
            <p:sp>
              <p:nvSpPr>
                <p:cNvPr id="342" name="Line 444"/>
                <p:cNvSpPr>
                  <a:spLocks noChangeShapeType="1"/>
                </p:cNvSpPr>
                <p:nvPr/>
              </p:nvSpPr>
              <p:spPr bwMode="auto">
                <a:xfrm>
                  <a:off x="5278" y="3513"/>
                  <a:ext cx="1" cy="11"/>
                </a:xfrm>
                <a:prstGeom prst="line">
                  <a:avLst/>
                </a:prstGeom>
                <a:noFill/>
                <a:ln w="0">
                  <a:solidFill>
                    <a:srgbClr val="000000"/>
                  </a:solidFill>
                  <a:round/>
                  <a:headEnd/>
                  <a:tailEnd/>
                </a:ln>
              </p:spPr>
              <p:txBody>
                <a:bodyPr/>
                <a:lstStyle/>
                <a:p>
                  <a:endParaRPr lang="en-US"/>
                </a:p>
              </p:txBody>
            </p:sp>
            <p:sp>
              <p:nvSpPr>
                <p:cNvPr id="343" name="Line 445"/>
                <p:cNvSpPr>
                  <a:spLocks noChangeShapeType="1"/>
                </p:cNvSpPr>
                <p:nvPr/>
              </p:nvSpPr>
              <p:spPr bwMode="auto">
                <a:xfrm>
                  <a:off x="5315" y="3513"/>
                  <a:ext cx="1" cy="11"/>
                </a:xfrm>
                <a:prstGeom prst="line">
                  <a:avLst/>
                </a:prstGeom>
                <a:noFill/>
                <a:ln w="0">
                  <a:solidFill>
                    <a:srgbClr val="000000"/>
                  </a:solidFill>
                  <a:round/>
                  <a:headEnd/>
                  <a:tailEnd/>
                </a:ln>
              </p:spPr>
              <p:txBody>
                <a:bodyPr/>
                <a:lstStyle/>
                <a:p>
                  <a:endParaRPr lang="en-US"/>
                </a:p>
              </p:txBody>
            </p:sp>
            <p:sp>
              <p:nvSpPr>
                <p:cNvPr id="344" name="Line 446"/>
                <p:cNvSpPr>
                  <a:spLocks noChangeShapeType="1"/>
                </p:cNvSpPr>
                <p:nvPr/>
              </p:nvSpPr>
              <p:spPr bwMode="auto">
                <a:xfrm>
                  <a:off x="5353" y="3513"/>
                  <a:ext cx="1" cy="11"/>
                </a:xfrm>
                <a:prstGeom prst="line">
                  <a:avLst/>
                </a:prstGeom>
                <a:noFill/>
                <a:ln w="0">
                  <a:solidFill>
                    <a:srgbClr val="000000"/>
                  </a:solidFill>
                  <a:round/>
                  <a:headEnd/>
                  <a:tailEnd/>
                </a:ln>
              </p:spPr>
              <p:txBody>
                <a:bodyPr/>
                <a:lstStyle/>
                <a:p>
                  <a:endParaRPr lang="en-US"/>
                </a:p>
              </p:txBody>
            </p:sp>
            <p:sp>
              <p:nvSpPr>
                <p:cNvPr id="345" name="Line 447"/>
                <p:cNvSpPr>
                  <a:spLocks noChangeShapeType="1"/>
                </p:cNvSpPr>
                <p:nvPr/>
              </p:nvSpPr>
              <p:spPr bwMode="auto">
                <a:xfrm>
                  <a:off x="5391" y="3513"/>
                  <a:ext cx="1" cy="23"/>
                </a:xfrm>
                <a:prstGeom prst="line">
                  <a:avLst/>
                </a:prstGeom>
                <a:noFill/>
                <a:ln w="0">
                  <a:solidFill>
                    <a:srgbClr val="000000"/>
                  </a:solidFill>
                  <a:round/>
                  <a:headEnd/>
                  <a:tailEnd/>
                </a:ln>
              </p:spPr>
              <p:txBody>
                <a:bodyPr/>
                <a:lstStyle/>
                <a:p>
                  <a:endParaRPr lang="en-US"/>
                </a:p>
              </p:txBody>
            </p:sp>
            <p:sp>
              <p:nvSpPr>
                <p:cNvPr id="346" name="Rectangle 448"/>
                <p:cNvSpPr>
                  <a:spLocks noChangeArrowheads="1"/>
                </p:cNvSpPr>
                <p:nvPr/>
              </p:nvSpPr>
              <p:spPr bwMode="auto">
                <a:xfrm>
                  <a:off x="5327" y="3536"/>
                  <a:ext cx="109" cy="79"/>
                </a:xfrm>
                <a:prstGeom prst="rect">
                  <a:avLst/>
                </a:prstGeom>
                <a:noFill/>
                <a:ln w="9525">
                  <a:noFill/>
                  <a:miter lim="800000"/>
                  <a:headEnd/>
                  <a:tailEnd/>
                </a:ln>
              </p:spPr>
              <p:txBody>
                <a:bodyPr wrap="none" lIns="0" tIns="0" rIns="0" bIns="0">
                  <a:spAutoFit/>
                </a:bodyPr>
                <a:lstStyle/>
                <a:p>
                  <a:pPr eaLnBrk="0" hangingPunct="0"/>
                  <a:r>
                    <a:rPr lang="en-US" sz="700">
                      <a:solidFill>
                        <a:srgbClr val="000000"/>
                      </a:solidFill>
                      <a:latin typeface="Arial" charset="0"/>
                    </a:rPr>
                    <a:t>1.00</a:t>
                  </a:r>
                  <a:endParaRPr lang="en-US" sz="700">
                    <a:latin typeface="Arial" charset="0"/>
                  </a:endParaRPr>
                </a:p>
              </p:txBody>
            </p:sp>
            <p:sp>
              <p:nvSpPr>
                <p:cNvPr id="347" name="Line 449"/>
                <p:cNvSpPr>
                  <a:spLocks noChangeShapeType="1"/>
                </p:cNvSpPr>
                <p:nvPr/>
              </p:nvSpPr>
              <p:spPr bwMode="auto">
                <a:xfrm>
                  <a:off x="5429" y="3513"/>
                  <a:ext cx="1" cy="11"/>
                </a:xfrm>
                <a:prstGeom prst="line">
                  <a:avLst/>
                </a:prstGeom>
                <a:noFill/>
                <a:ln w="0">
                  <a:solidFill>
                    <a:srgbClr val="000000"/>
                  </a:solidFill>
                  <a:round/>
                  <a:headEnd/>
                  <a:tailEnd/>
                </a:ln>
              </p:spPr>
              <p:txBody>
                <a:bodyPr/>
                <a:lstStyle/>
                <a:p>
                  <a:endParaRPr lang="en-US"/>
                </a:p>
              </p:txBody>
            </p:sp>
            <p:sp>
              <p:nvSpPr>
                <p:cNvPr id="348" name="Line 450"/>
                <p:cNvSpPr>
                  <a:spLocks noChangeShapeType="1"/>
                </p:cNvSpPr>
                <p:nvPr/>
              </p:nvSpPr>
              <p:spPr bwMode="auto">
                <a:xfrm>
                  <a:off x="5466" y="3513"/>
                  <a:ext cx="1" cy="11"/>
                </a:xfrm>
                <a:prstGeom prst="line">
                  <a:avLst/>
                </a:prstGeom>
                <a:noFill/>
                <a:ln w="0">
                  <a:solidFill>
                    <a:srgbClr val="000000"/>
                  </a:solidFill>
                  <a:round/>
                  <a:headEnd/>
                  <a:tailEnd/>
                </a:ln>
              </p:spPr>
              <p:txBody>
                <a:bodyPr/>
                <a:lstStyle/>
                <a:p>
                  <a:endParaRPr lang="en-US"/>
                </a:p>
              </p:txBody>
            </p:sp>
            <p:sp>
              <p:nvSpPr>
                <p:cNvPr id="349" name="Line 451"/>
                <p:cNvSpPr>
                  <a:spLocks noChangeShapeType="1"/>
                </p:cNvSpPr>
                <p:nvPr/>
              </p:nvSpPr>
              <p:spPr bwMode="auto">
                <a:xfrm>
                  <a:off x="5504" y="3513"/>
                  <a:ext cx="1" cy="11"/>
                </a:xfrm>
                <a:prstGeom prst="line">
                  <a:avLst/>
                </a:prstGeom>
                <a:noFill/>
                <a:ln w="0">
                  <a:solidFill>
                    <a:srgbClr val="000000"/>
                  </a:solidFill>
                  <a:round/>
                  <a:headEnd/>
                  <a:tailEnd/>
                </a:ln>
              </p:spPr>
              <p:txBody>
                <a:bodyPr/>
                <a:lstStyle/>
                <a:p>
                  <a:endParaRPr lang="en-US"/>
                </a:p>
              </p:txBody>
            </p:sp>
            <p:sp>
              <p:nvSpPr>
                <p:cNvPr id="350" name="Line 452"/>
                <p:cNvSpPr>
                  <a:spLocks noChangeShapeType="1"/>
                </p:cNvSpPr>
                <p:nvPr/>
              </p:nvSpPr>
              <p:spPr bwMode="auto">
                <a:xfrm>
                  <a:off x="5542" y="3513"/>
                  <a:ext cx="1" cy="11"/>
                </a:xfrm>
                <a:prstGeom prst="line">
                  <a:avLst/>
                </a:prstGeom>
                <a:noFill/>
                <a:ln w="0">
                  <a:solidFill>
                    <a:srgbClr val="000000"/>
                  </a:solidFill>
                  <a:round/>
                  <a:headEnd/>
                  <a:tailEnd/>
                </a:ln>
              </p:spPr>
              <p:txBody>
                <a:bodyPr/>
                <a:lstStyle/>
                <a:p>
                  <a:endParaRPr lang="en-US"/>
                </a:p>
              </p:txBody>
            </p:sp>
            <p:sp>
              <p:nvSpPr>
                <p:cNvPr id="351" name="Line 453"/>
                <p:cNvSpPr>
                  <a:spLocks noChangeShapeType="1"/>
                </p:cNvSpPr>
                <p:nvPr/>
              </p:nvSpPr>
              <p:spPr bwMode="auto">
                <a:xfrm>
                  <a:off x="5580" y="3513"/>
                  <a:ext cx="1" cy="23"/>
                </a:xfrm>
                <a:prstGeom prst="line">
                  <a:avLst/>
                </a:prstGeom>
                <a:noFill/>
                <a:ln w="0">
                  <a:solidFill>
                    <a:srgbClr val="000000"/>
                  </a:solidFill>
                  <a:round/>
                  <a:headEnd/>
                  <a:tailEnd/>
                </a:ln>
              </p:spPr>
              <p:txBody>
                <a:bodyPr/>
                <a:lstStyle/>
                <a:p>
                  <a:endParaRPr lang="en-US"/>
                </a:p>
              </p:txBody>
            </p:sp>
            <p:sp>
              <p:nvSpPr>
                <p:cNvPr id="352" name="Rectangle 454"/>
                <p:cNvSpPr>
                  <a:spLocks noChangeArrowheads="1"/>
                </p:cNvSpPr>
                <p:nvPr/>
              </p:nvSpPr>
              <p:spPr bwMode="auto">
                <a:xfrm>
                  <a:off x="5516" y="3535"/>
                  <a:ext cx="1" cy="80"/>
                </a:xfrm>
                <a:prstGeom prst="rect">
                  <a:avLst/>
                </a:prstGeom>
                <a:noFill/>
                <a:ln w="9525">
                  <a:noFill/>
                  <a:miter lim="800000"/>
                  <a:headEnd/>
                  <a:tailEnd/>
                </a:ln>
              </p:spPr>
              <p:txBody>
                <a:bodyPr wrap="none" lIns="0" tIns="0" rIns="0" bIns="0">
                  <a:spAutoFit/>
                </a:bodyPr>
                <a:lstStyle/>
                <a:p>
                  <a:pPr eaLnBrk="0" hangingPunct="0"/>
                  <a:endParaRPr lang="en-US" sz="700">
                    <a:latin typeface="Arial" charset="0"/>
                  </a:endParaRPr>
                </a:p>
              </p:txBody>
            </p:sp>
            <p:sp>
              <p:nvSpPr>
                <p:cNvPr id="353" name="Freeform 455"/>
                <p:cNvSpPr>
                  <a:spLocks/>
                </p:cNvSpPr>
                <p:nvPr/>
              </p:nvSpPr>
              <p:spPr bwMode="auto">
                <a:xfrm>
                  <a:off x="3504" y="2909"/>
                  <a:ext cx="2076" cy="572"/>
                </a:xfrm>
                <a:custGeom>
                  <a:avLst/>
                  <a:gdLst/>
                  <a:ahLst/>
                  <a:cxnLst>
                    <a:cxn ang="0">
                      <a:pos x="32" y="535"/>
                    </a:cxn>
                    <a:cxn ang="0">
                      <a:pos x="66" y="535"/>
                    </a:cxn>
                    <a:cxn ang="0">
                      <a:pos x="99" y="535"/>
                    </a:cxn>
                    <a:cxn ang="0">
                      <a:pos x="132" y="535"/>
                    </a:cxn>
                    <a:cxn ang="0">
                      <a:pos x="165" y="535"/>
                    </a:cxn>
                    <a:cxn ang="0">
                      <a:pos x="199" y="535"/>
                    </a:cxn>
                    <a:cxn ang="0">
                      <a:pos x="231" y="535"/>
                    </a:cxn>
                    <a:cxn ang="0">
                      <a:pos x="265" y="535"/>
                    </a:cxn>
                    <a:cxn ang="0">
                      <a:pos x="298" y="535"/>
                    </a:cxn>
                    <a:cxn ang="0">
                      <a:pos x="331" y="535"/>
                    </a:cxn>
                    <a:cxn ang="0">
                      <a:pos x="365" y="535"/>
                    </a:cxn>
                    <a:cxn ang="0">
                      <a:pos x="398" y="535"/>
                    </a:cxn>
                    <a:cxn ang="0">
                      <a:pos x="431" y="535"/>
                    </a:cxn>
                    <a:cxn ang="0">
                      <a:pos x="464" y="527"/>
                    </a:cxn>
                    <a:cxn ang="0">
                      <a:pos x="497" y="528"/>
                    </a:cxn>
                    <a:cxn ang="0">
                      <a:pos x="530" y="527"/>
                    </a:cxn>
                    <a:cxn ang="0">
                      <a:pos x="563" y="536"/>
                    </a:cxn>
                    <a:cxn ang="0">
                      <a:pos x="596" y="535"/>
                    </a:cxn>
                    <a:cxn ang="0">
                      <a:pos x="629" y="534"/>
                    </a:cxn>
                    <a:cxn ang="0">
                      <a:pos x="662" y="535"/>
                    </a:cxn>
                    <a:cxn ang="0">
                      <a:pos x="696" y="534"/>
                    </a:cxn>
                    <a:cxn ang="0">
                      <a:pos x="728" y="535"/>
                    </a:cxn>
                    <a:cxn ang="0">
                      <a:pos x="762" y="534"/>
                    </a:cxn>
                    <a:cxn ang="0">
                      <a:pos x="795" y="516"/>
                    </a:cxn>
                    <a:cxn ang="0">
                      <a:pos x="829" y="445"/>
                    </a:cxn>
                    <a:cxn ang="0">
                      <a:pos x="861" y="529"/>
                    </a:cxn>
                    <a:cxn ang="0">
                      <a:pos x="895" y="533"/>
                    </a:cxn>
                    <a:cxn ang="0">
                      <a:pos x="927" y="535"/>
                    </a:cxn>
                    <a:cxn ang="0">
                      <a:pos x="960" y="533"/>
                    </a:cxn>
                    <a:cxn ang="0">
                      <a:pos x="994" y="531"/>
                    </a:cxn>
                    <a:cxn ang="0">
                      <a:pos x="1027" y="405"/>
                    </a:cxn>
                    <a:cxn ang="0">
                      <a:pos x="1060" y="320"/>
                    </a:cxn>
                    <a:cxn ang="0">
                      <a:pos x="1093" y="520"/>
                    </a:cxn>
                    <a:cxn ang="0">
                      <a:pos x="1127" y="438"/>
                    </a:cxn>
                    <a:cxn ang="0">
                      <a:pos x="1159" y="228"/>
                    </a:cxn>
                    <a:cxn ang="0">
                      <a:pos x="1193" y="518"/>
                    </a:cxn>
                    <a:cxn ang="0">
                      <a:pos x="1226" y="532"/>
                    </a:cxn>
                    <a:cxn ang="0">
                      <a:pos x="1259" y="535"/>
                    </a:cxn>
                    <a:cxn ang="0">
                      <a:pos x="1292" y="535"/>
                    </a:cxn>
                    <a:cxn ang="0">
                      <a:pos x="1325" y="535"/>
                    </a:cxn>
                    <a:cxn ang="0">
                      <a:pos x="1358" y="535"/>
                    </a:cxn>
                    <a:cxn ang="0">
                      <a:pos x="1391" y="535"/>
                    </a:cxn>
                    <a:cxn ang="0">
                      <a:pos x="1424" y="535"/>
                    </a:cxn>
                    <a:cxn ang="0">
                      <a:pos x="1457" y="536"/>
                    </a:cxn>
                    <a:cxn ang="0">
                      <a:pos x="1490" y="535"/>
                    </a:cxn>
                    <a:cxn ang="0">
                      <a:pos x="1524" y="535"/>
                    </a:cxn>
                    <a:cxn ang="0">
                      <a:pos x="1557" y="535"/>
                    </a:cxn>
                    <a:cxn ang="0">
                      <a:pos x="1590" y="535"/>
                    </a:cxn>
                    <a:cxn ang="0">
                      <a:pos x="1624" y="535"/>
                    </a:cxn>
                    <a:cxn ang="0">
                      <a:pos x="1657" y="535"/>
                    </a:cxn>
                    <a:cxn ang="0">
                      <a:pos x="1690" y="534"/>
                    </a:cxn>
                    <a:cxn ang="0">
                      <a:pos x="1723" y="488"/>
                    </a:cxn>
                    <a:cxn ang="0">
                      <a:pos x="1757" y="243"/>
                    </a:cxn>
                    <a:cxn ang="0">
                      <a:pos x="1789" y="466"/>
                    </a:cxn>
                    <a:cxn ang="0">
                      <a:pos x="1823" y="528"/>
                    </a:cxn>
                    <a:cxn ang="0">
                      <a:pos x="1855" y="534"/>
                    </a:cxn>
                    <a:cxn ang="0">
                      <a:pos x="1889" y="535"/>
                    </a:cxn>
                    <a:cxn ang="0">
                      <a:pos x="1922" y="535"/>
                    </a:cxn>
                    <a:cxn ang="0">
                      <a:pos x="1956" y="535"/>
                    </a:cxn>
                    <a:cxn ang="0">
                      <a:pos x="1989" y="535"/>
                    </a:cxn>
                    <a:cxn ang="0">
                      <a:pos x="2022" y="535"/>
                    </a:cxn>
                    <a:cxn ang="0">
                      <a:pos x="2055" y="535"/>
                    </a:cxn>
                  </a:cxnLst>
                  <a:rect l="0" t="0" r="r" b="b"/>
                  <a:pathLst>
                    <a:path w="2076" h="572">
                      <a:moveTo>
                        <a:pt x="0" y="535"/>
                      </a:moveTo>
                      <a:lnTo>
                        <a:pt x="0" y="535"/>
                      </a:lnTo>
                      <a:lnTo>
                        <a:pt x="1" y="535"/>
                      </a:lnTo>
                      <a:lnTo>
                        <a:pt x="3" y="535"/>
                      </a:lnTo>
                      <a:lnTo>
                        <a:pt x="3" y="535"/>
                      </a:lnTo>
                      <a:lnTo>
                        <a:pt x="4" y="535"/>
                      </a:lnTo>
                      <a:lnTo>
                        <a:pt x="5" y="535"/>
                      </a:lnTo>
                      <a:lnTo>
                        <a:pt x="6" y="535"/>
                      </a:lnTo>
                      <a:lnTo>
                        <a:pt x="6" y="535"/>
                      </a:lnTo>
                      <a:lnTo>
                        <a:pt x="7" y="535"/>
                      </a:lnTo>
                      <a:lnTo>
                        <a:pt x="8" y="535"/>
                      </a:lnTo>
                      <a:lnTo>
                        <a:pt x="9" y="535"/>
                      </a:lnTo>
                      <a:lnTo>
                        <a:pt x="10" y="535"/>
                      </a:lnTo>
                      <a:lnTo>
                        <a:pt x="10" y="535"/>
                      </a:lnTo>
                      <a:lnTo>
                        <a:pt x="11" y="535"/>
                      </a:lnTo>
                      <a:lnTo>
                        <a:pt x="12" y="535"/>
                      </a:lnTo>
                      <a:lnTo>
                        <a:pt x="13" y="535"/>
                      </a:lnTo>
                      <a:lnTo>
                        <a:pt x="14" y="535"/>
                      </a:lnTo>
                      <a:lnTo>
                        <a:pt x="14" y="535"/>
                      </a:lnTo>
                      <a:lnTo>
                        <a:pt x="15" y="535"/>
                      </a:lnTo>
                      <a:lnTo>
                        <a:pt x="16" y="535"/>
                      </a:lnTo>
                      <a:lnTo>
                        <a:pt x="17" y="535"/>
                      </a:lnTo>
                      <a:lnTo>
                        <a:pt x="18" y="535"/>
                      </a:lnTo>
                      <a:lnTo>
                        <a:pt x="18" y="535"/>
                      </a:lnTo>
                      <a:lnTo>
                        <a:pt x="19" y="535"/>
                      </a:lnTo>
                      <a:lnTo>
                        <a:pt x="20" y="535"/>
                      </a:lnTo>
                      <a:lnTo>
                        <a:pt x="21" y="535"/>
                      </a:lnTo>
                      <a:lnTo>
                        <a:pt x="22" y="535"/>
                      </a:lnTo>
                      <a:lnTo>
                        <a:pt x="22" y="535"/>
                      </a:lnTo>
                      <a:lnTo>
                        <a:pt x="23" y="535"/>
                      </a:lnTo>
                      <a:lnTo>
                        <a:pt x="24" y="535"/>
                      </a:lnTo>
                      <a:lnTo>
                        <a:pt x="25" y="534"/>
                      </a:lnTo>
                      <a:lnTo>
                        <a:pt x="26" y="534"/>
                      </a:lnTo>
                      <a:lnTo>
                        <a:pt x="26" y="534"/>
                      </a:lnTo>
                      <a:lnTo>
                        <a:pt x="27" y="534"/>
                      </a:lnTo>
                      <a:lnTo>
                        <a:pt x="28" y="534"/>
                      </a:lnTo>
                      <a:lnTo>
                        <a:pt x="28" y="534"/>
                      </a:lnTo>
                      <a:lnTo>
                        <a:pt x="29" y="534"/>
                      </a:lnTo>
                      <a:lnTo>
                        <a:pt x="30" y="535"/>
                      </a:lnTo>
                      <a:lnTo>
                        <a:pt x="31" y="535"/>
                      </a:lnTo>
                      <a:lnTo>
                        <a:pt x="32" y="535"/>
                      </a:lnTo>
                      <a:lnTo>
                        <a:pt x="32" y="535"/>
                      </a:lnTo>
                      <a:lnTo>
                        <a:pt x="33" y="535"/>
                      </a:lnTo>
                      <a:lnTo>
                        <a:pt x="34" y="535"/>
                      </a:lnTo>
                      <a:lnTo>
                        <a:pt x="35" y="535"/>
                      </a:lnTo>
                      <a:lnTo>
                        <a:pt x="36" y="535"/>
                      </a:lnTo>
                      <a:lnTo>
                        <a:pt x="36" y="534"/>
                      </a:lnTo>
                      <a:lnTo>
                        <a:pt x="37" y="534"/>
                      </a:lnTo>
                      <a:lnTo>
                        <a:pt x="38" y="534"/>
                      </a:lnTo>
                      <a:lnTo>
                        <a:pt x="39" y="534"/>
                      </a:lnTo>
                      <a:lnTo>
                        <a:pt x="40" y="534"/>
                      </a:lnTo>
                      <a:lnTo>
                        <a:pt x="40" y="535"/>
                      </a:lnTo>
                      <a:lnTo>
                        <a:pt x="41" y="535"/>
                      </a:lnTo>
                      <a:lnTo>
                        <a:pt x="42" y="535"/>
                      </a:lnTo>
                      <a:lnTo>
                        <a:pt x="43" y="535"/>
                      </a:lnTo>
                      <a:lnTo>
                        <a:pt x="44" y="535"/>
                      </a:lnTo>
                      <a:lnTo>
                        <a:pt x="44" y="535"/>
                      </a:lnTo>
                      <a:lnTo>
                        <a:pt x="45" y="535"/>
                      </a:lnTo>
                      <a:lnTo>
                        <a:pt x="46" y="535"/>
                      </a:lnTo>
                      <a:lnTo>
                        <a:pt x="46" y="535"/>
                      </a:lnTo>
                      <a:lnTo>
                        <a:pt x="48" y="535"/>
                      </a:lnTo>
                      <a:lnTo>
                        <a:pt x="48" y="535"/>
                      </a:lnTo>
                      <a:lnTo>
                        <a:pt x="49" y="535"/>
                      </a:lnTo>
                      <a:lnTo>
                        <a:pt x="50" y="535"/>
                      </a:lnTo>
                      <a:lnTo>
                        <a:pt x="50" y="535"/>
                      </a:lnTo>
                      <a:lnTo>
                        <a:pt x="52" y="535"/>
                      </a:lnTo>
                      <a:lnTo>
                        <a:pt x="52" y="535"/>
                      </a:lnTo>
                      <a:lnTo>
                        <a:pt x="53" y="535"/>
                      </a:lnTo>
                      <a:lnTo>
                        <a:pt x="54" y="535"/>
                      </a:lnTo>
                      <a:lnTo>
                        <a:pt x="54" y="535"/>
                      </a:lnTo>
                      <a:lnTo>
                        <a:pt x="55" y="535"/>
                      </a:lnTo>
                      <a:lnTo>
                        <a:pt x="56" y="535"/>
                      </a:lnTo>
                      <a:lnTo>
                        <a:pt x="57" y="535"/>
                      </a:lnTo>
                      <a:lnTo>
                        <a:pt x="58" y="535"/>
                      </a:lnTo>
                      <a:lnTo>
                        <a:pt x="58" y="535"/>
                      </a:lnTo>
                      <a:lnTo>
                        <a:pt x="59" y="535"/>
                      </a:lnTo>
                      <a:lnTo>
                        <a:pt x="60" y="535"/>
                      </a:lnTo>
                      <a:lnTo>
                        <a:pt x="61" y="535"/>
                      </a:lnTo>
                      <a:lnTo>
                        <a:pt x="62" y="535"/>
                      </a:lnTo>
                      <a:lnTo>
                        <a:pt x="62" y="535"/>
                      </a:lnTo>
                      <a:lnTo>
                        <a:pt x="63" y="535"/>
                      </a:lnTo>
                      <a:lnTo>
                        <a:pt x="64" y="535"/>
                      </a:lnTo>
                      <a:lnTo>
                        <a:pt x="65" y="535"/>
                      </a:lnTo>
                      <a:lnTo>
                        <a:pt x="66" y="535"/>
                      </a:lnTo>
                      <a:lnTo>
                        <a:pt x="66" y="535"/>
                      </a:lnTo>
                      <a:lnTo>
                        <a:pt x="67" y="535"/>
                      </a:lnTo>
                      <a:lnTo>
                        <a:pt x="68" y="535"/>
                      </a:lnTo>
                      <a:lnTo>
                        <a:pt x="69" y="535"/>
                      </a:lnTo>
                      <a:lnTo>
                        <a:pt x="70" y="535"/>
                      </a:lnTo>
                      <a:lnTo>
                        <a:pt x="70" y="535"/>
                      </a:lnTo>
                      <a:lnTo>
                        <a:pt x="71" y="535"/>
                      </a:lnTo>
                      <a:lnTo>
                        <a:pt x="72" y="535"/>
                      </a:lnTo>
                      <a:lnTo>
                        <a:pt x="72" y="535"/>
                      </a:lnTo>
                      <a:lnTo>
                        <a:pt x="74" y="535"/>
                      </a:lnTo>
                      <a:lnTo>
                        <a:pt x="74" y="535"/>
                      </a:lnTo>
                      <a:lnTo>
                        <a:pt x="75" y="535"/>
                      </a:lnTo>
                      <a:lnTo>
                        <a:pt x="76" y="535"/>
                      </a:lnTo>
                      <a:lnTo>
                        <a:pt x="76" y="535"/>
                      </a:lnTo>
                      <a:lnTo>
                        <a:pt x="77" y="535"/>
                      </a:lnTo>
                      <a:lnTo>
                        <a:pt x="78" y="535"/>
                      </a:lnTo>
                      <a:lnTo>
                        <a:pt x="79" y="535"/>
                      </a:lnTo>
                      <a:lnTo>
                        <a:pt x="80" y="535"/>
                      </a:lnTo>
                      <a:lnTo>
                        <a:pt x="80" y="535"/>
                      </a:lnTo>
                      <a:lnTo>
                        <a:pt x="81" y="535"/>
                      </a:lnTo>
                      <a:lnTo>
                        <a:pt x="82" y="535"/>
                      </a:lnTo>
                      <a:lnTo>
                        <a:pt x="83" y="535"/>
                      </a:lnTo>
                      <a:lnTo>
                        <a:pt x="84" y="535"/>
                      </a:lnTo>
                      <a:lnTo>
                        <a:pt x="84" y="535"/>
                      </a:lnTo>
                      <a:lnTo>
                        <a:pt x="85" y="535"/>
                      </a:lnTo>
                      <a:lnTo>
                        <a:pt x="86" y="535"/>
                      </a:lnTo>
                      <a:lnTo>
                        <a:pt x="87" y="535"/>
                      </a:lnTo>
                      <a:lnTo>
                        <a:pt x="88" y="535"/>
                      </a:lnTo>
                      <a:lnTo>
                        <a:pt x="88" y="535"/>
                      </a:lnTo>
                      <a:lnTo>
                        <a:pt x="89" y="535"/>
                      </a:lnTo>
                      <a:lnTo>
                        <a:pt x="90" y="535"/>
                      </a:lnTo>
                      <a:lnTo>
                        <a:pt x="91" y="534"/>
                      </a:lnTo>
                      <a:lnTo>
                        <a:pt x="92" y="534"/>
                      </a:lnTo>
                      <a:lnTo>
                        <a:pt x="92" y="534"/>
                      </a:lnTo>
                      <a:lnTo>
                        <a:pt x="93" y="534"/>
                      </a:lnTo>
                      <a:lnTo>
                        <a:pt x="94" y="535"/>
                      </a:lnTo>
                      <a:lnTo>
                        <a:pt x="95" y="535"/>
                      </a:lnTo>
                      <a:lnTo>
                        <a:pt x="96" y="535"/>
                      </a:lnTo>
                      <a:lnTo>
                        <a:pt x="96" y="535"/>
                      </a:lnTo>
                      <a:lnTo>
                        <a:pt x="97" y="535"/>
                      </a:lnTo>
                      <a:lnTo>
                        <a:pt x="98" y="535"/>
                      </a:lnTo>
                      <a:lnTo>
                        <a:pt x="99" y="535"/>
                      </a:lnTo>
                      <a:lnTo>
                        <a:pt x="100" y="535"/>
                      </a:lnTo>
                      <a:lnTo>
                        <a:pt x="101" y="535"/>
                      </a:lnTo>
                      <a:lnTo>
                        <a:pt x="102" y="535"/>
                      </a:lnTo>
                      <a:lnTo>
                        <a:pt x="102" y="535"/>
                      </a:lnTo>
                      <a:lnTo>
                        <a:pt x="103" y="535"/>
                      </a:lnTo>
                      <a:lnTo>
                        <a:pt x="104" y="535"/>
                      </a:lnTo>
                      <a:lnTo>
                        <a:pt x="105" y="535"/>
                      </a:lnTo>
                      <a:lnTo>
                        <a:pt x="106" y="535"/>
                      </a:lnTo>
                      <a:lnTo>
                        <a:pt x="106" y="535"/>
                      </a:lnTo>
                      <a:lnTo>
                        <a:pt x="107" y="535"/>
                      </a:lnTo>
                      <a:lnTo>
                        <a:pt x="108" y="535"/>
                      </a:lnTo>
                      <a:lnTo>
                        <a:pt x="109" y="535"/>
                      </a:lnTo>
                      <a:lnTo>
                        <a:pt x="110" y="535"/>
                      </a:lnTo>
                      <a:lnTo>
                        <a:pt x="110" y="535"/>
                      </a:lnTo>
                      <a:lnTo>
                        <a:pt x="111" y="535"/>
                      </a:lnTo>
                      <a:lnTo>
                        <a:pt x="112" y="535"/>
                      </a:lnTo>
                      <a:lnTo>
                        <a:pt x="113" y="535"/>
                      </a:lnTo>
                      <a:lnTo>
                        <a:pt x="114" y="535"/>
                      </a:lnTo>
                      <a:lnTo>
                        <a:pt x="114" y="535"/>
                      </a:lnTo>
                      <a:lnTo>
                        <a:pt x="115" y="535"/>
                      </a:lnTo>
                      <a:lnTo>
                        <a:pt x="116" y="535"/>
                      </a:lnTo>
                      <a:lnTo>
                        <a:pt x="117" y="535"/>
                      </a:lnTo>
                      <a:lnTo>
                        <a:pt x="117" y="535"/>
                      </a:lnTo>
                      <a:lnTo>
                        <a:pt x="118" y="535"/>
                      </a:lnTo>
                      <a:lnTo>
                        <a:pt x="119" y="535"/>
                      </a:lnTo>
                      <a:lnTo>
                        <a:pt x="120" y="535"/>
                      </a:lnTo>
                      <a:lnTo>
                        <a:pt x="121" y="535"/>
                      </a:lnTo>
                      <a:lnTo>
                        <a:pt x="121" y="535"/>
                      </a:lnTo>
                      <a:lnTo>
                        <a:pt x="122" y="535"/>
                      </a:lnTo>
                      <a:lnTo>
                        <a:pt x="123" y="535"/>
                      </a:lnTo>
                      <a:lnTo>
                        <a:pt x="124" y="535"/>
                      </a:lnTo>
                      <a:lnTo>
                        <a:pt x="124" y="535"/>
                      </a:lnTo>
                      <a:lnTo>
                        <a:pt x="125" y="535"/>
                      </a:lnTo>
                      <a:lnTo>
                        <a:pt x="126" y="535"/>
                      </a:lnTo>
                      <a:lnTo>
                        <a:pt x="127" y="535"/>
                      </a:lnTo>
                      <a:lnTo>
                        <a:pt x="128" y="535"/>
                      </a:lnTo>
                      <a:lnTo>
                        <a:pt x="128" y="535"/>
                      </a:lnTo>
                      <a:lnTo>
                        <a:pt x="129" y="535"/>
                      </a:lnTo>
                      <a:lnTo>
                        <a:pt x="130" y="535"/>
                      </a:lnTo>
                      <a:lnTo>
                        <a:pt x="131" y="535"/>
                      </a:lnTo>
                      <a:lnTo>
                        <a:pt x="132" y="535"/>
                      </a:lnTo>
                      <a:lnTo>
                        <a:pt x="132" y="535"/>
                      </a:lnTo>
                      <a:lnTo>
                        <a:pt x="133" y="535"/>
                      </a:lnTo>
                      <a:lnTo>
                        <a:pt x="134" y="535"/>
                      </a:lnTo>
                      <a:lnTo>
                        <a:pt x="135" y="535"/>
                      </a:lnTo>
                      <a:lnTo>
                        <a:pt x="136" y="535"/>
                      </a:lnTo>
                      <a:lnTo>
                        <a:pt x="136" y="535"/>
                      </a:lnTo>
                      <a:lnTo>
                        <a:pt x="137" y="535"/>
                      </a:lnTo>
                      <a:lnTo>
                        <a:pt x="138" y="535"/>
                      </a:lnTo>
                      <a:lnTo>
                        <a:pt x="139" y="535"/>
                      </a:lnTo>
                      <a:lnTo>
                        <a:pt x="139" y="535"/>
                      </a:lnTo>
                      <a:lnTo>
                        <a:pt x="140" y="535"/>
                      </a:lnTo>
                      <a:lnTo>
                        <a:pt x="141" y="535"/>
                      </a:lnTo>
                      <a:lnTo>
                        <a:pt x="142" y="535"/>
                      </a:lnTo>
                      <a:lnTo>
                        <a:pt x="143" y="535"/>
                      </a:lnTo>
                      <a:lnTo>
                        <a:pt x="143" y="535"/>
                      </a:lnTo>
                      <a:lnTo>
                        <a:pt x="144" y="535"/>
                      </a:lnTo>
                      <a:lnTo>
                        <a:pt x="145" y="535"/>
                      </a:lnTo>
                      <a:lnTo>
                        <a:pt x="146" y="535"/>
                      </a:lnTo>
                      <a:lnTo>
                        <a:pt x="147" y="535"/>
                      </a:lnTo>
                      <a:lnTo>
                        <a:pt x="147" y="535"/>
                      </a:lnTo>
                      <a:lnTo>
                        <a:pt x="148" y="535"/>
                      </a:lnTo>
                      <a:lnTo>
                        <a:pt x="149" y="535"/>
                      </a:lnTo>
                      <a:lnTo>
                        <a:pt x="150" y="535"/>
                      </a:lnTo>
                      <a:lnTo>
                        <a:pt x="150" y="535"/>
                      </a:lnTo>
                      <a:lnTo>
                        <a:pt x="151" y="535"/>
                      </a:lnTo>
                      <a:lnTo>
                        <a:pt x="152" y="535"/>
                      </a:lnTo>
                      <a:lnTo>
                        <a:pt x="153" y="535"/>
                      </a:lnTo>
                      <a:lnTo>
                        <a:pt x="154" y="535"/>
                      </a:lnTo>
                      <a:lnTo>
                        <a:pt x="154" y="535"/>
                      </a:lnTo>
                      <a:lnTo>
                        <a:pt x="155" y="535"/>
                      </a:lnTo>
                      <a:lnTo>
                        <a:pt x="156" y="535"/>
                      </a:lnTo>
                      <a:lnTo>
                        <a:pt x="157" y="535"/>
                      </a:lnTo>
                      <a:lnTo>
                        <a:pt x="157" y="535"/>
                      </a:lnTo>
                      <a:lnTo>
                        <a:pt x="158" y="535"/>
                      </a:lnTo>
                      <a:lnTo>
                        <a:pt x="159" y="535"/>
                      </a:lnTo>
                      <a:lnTo>
                        <a:pt x="160" y="535"/>
                      </a:lnTo>
                      <a:lnTo>
                        <a:pt x="161" y="535"/>
                      </a:lnTo>
                      <a:lnTo>
                        <a:pt x="161" y="535"/>
                      </a:lnTo>
                      <a:lnTo>
                        <a:pt x="162" y="535"/>
                      </a:lnTo>
                      <a:lnTo>
                        <a:pt x="163" y="535"/>
                      </a:lnTo>
                      <a:lnTo>
                        <a:pt x="164" y="535"/>
                      </a:lnTo>
                      <a:lnTo>
                        <a:pt x="165" y="535"/>
                      </a:lnTo>
                      <a:lnTo>
                        <a:pt x="165" y="535"/>
                      </a:lnTo>
                      <a:lnTo>
                        <a:pt x="166" y="535"/>
                      </a:lnTo>
                      <a:lnTo>
                        <a:pt x="167" y="535"/>
                      </a:lnTo>
                      <a:lnTo>
                        <a:pt x="168" y="535"/>
                      </a:lnTo>
                      <a:lnTo>
                        <a:pt x="169" y="535"/>
                      </a:lnTo>
                      <a:lnTo>
                        <a:pt x="169" y="535"/>
                      </a:lnTo>
                      <a:lnTo>
                        <a:pt x="170" y="535"/>
                      </a:lnTo>
                      <a:lnTo>
                        <a:pt x="171" y="535"/>
                      </a:lnTo>
                      <a:lnTo>
                        <a:pt x="172" y="535"/>
                      </a:lnTo>
                      <a:lnTo>
                        <a:pt x="173" y="535"/>
                      </a:lnTo>
                      <a:lnTo>
                        <a:pt x="173" y="535"/>
                      </a:lnTo>
                      <a:lnTo>
                        <a:pt x="174" y="535"/>
                      </a:lnTo>
                      <a:lnTo>
                        <a:pt x="175" y="535"/>
                      </a:lnTo>
                      <a:lnTo>
                        <a:pt x="176" y="535"/>
                      </a:lnTo>
                      <a:lnTo>
                        <a:pt x="176" y="535"/>
                      </a:lnTo>
                      <a:lnTo>
                        <a:pt x="177" y="535"/>
                      </a:lnTo>
                      <a:lnTo>
                        <a:pt x="178" y="535"/>
                      </a:lnTo>
                      <a:lnTo>
                        <a:pt x="179" y="535"/>
                      </a:lnTo>
                      <a:lnTo>
                        <a:pt x="179" y="535"/>
                      </a:lnTo>
                      <a:lnTo>
                        <a:pt x="180" y="535"/>
                      </a:lnTo>
                      <a:lnTo>
                        <a:pt x="181" y="535"/>
                      </a:lnTo>
                      <a:lnTo>
                        <a:pt x="182" y="535"/>
                      </a:lnTo>
                      <a:lnTo>
                        <a:pt x="183" y="535"/>
                      </a:lnTo>
                      <a:lnTo>
                        <a:pt x="183" y="535"/>
                      </a:lnTo>
                      <a:lnTo>
                        <a:pt x="184" y="535"/>
                      </a:lnTo>
                      <a:lnTo>
                        <a:pt x="185" y="535"/>
                      </a:lnTo>
                      <a:lnTo>
                        <a:pt x="186" y="535"/>
                      </a:lnTo>
                      <a:lnTo>
                        <a:pt x="187" y="535"/>
                      </a:lnTo>
                      <a:lnTo>
                        <a:pt x="187" y="535"/>
                      </a:lnTo>
                      <a:lnTo>
                        <a:pt x="188" y="535"/>
                      </a:lnTo>
                      <a:lnTo>
                        <a:pt x="189" y="535"/>
                      </a:lnTo>
                      <a:lnTo>
                        <a:pt x="190" y="535"/>
                      </a:lnTo>
                      <a:lnTo>
                        <a:pt x="191" y="535"/>
                      </a:lnTo>
                      <a:lnTo>
                        <a:pt x="191" y="535"/>
                      </a:lnTo>
                      <a:lnTo>
                        <a:pt x="192" y="535"/>
                      </a:lnTo>
                      <a:lnTo>
                        <a:pt x="193" y="535"/>
                      </a:lnTo>
                      <a:lnTo>
                        <a:pt x="194" y="535"/>
                      </a:lnTo>
                      <a:lnTo>
                        <a:pt x="195" y="535"/>
                      </a:lnTo>
                      <a:lnTo>
                        <a:pt x="195" y="535"/>
                      </a:lnTo>
                      <a:lnTo>
                        <a:pt x="196" y="535"/>
                      </a:lnTo>
                      <a:lnTo>
                        <a:pt x="197" y="535"/>
                      </a:lnTo>
                      <a:lnTo>
                        <a:pt x="197" y="535"/>
                      </a:lnTo>
                      <a:lnTo>
                        <a:pt x="199" y="535"/>
                      </a:lnTo>
                      <a:lnTo>
                        <a:pt x="199" y="535"/>
                      </a:lnTo>
                      <a:lnTo>
                        <a:pt x="200" y="535"/>
                      </a:lnTo>
                      <a:lnTo>
                        <a:pt x="201" y="535"/>
                      </a:lnTo>
                      <a:lnTo>
                        <a:pt x="201" y="535"/>
                      </a:lnTo>
                      <a:lnTo>
                        <a:pt x="203" y="535"/>
                      </a:lnTo>
                      <a:lnTo>
                        <a:pt x="203" y="535"/>
                      </a:lnTo>
                      <a:lnTo>
                        <a:pt x="204" y="535"/>
                      </a:lnTo>
                      <a:lnTo>
                        <a:pt x="205" y="535"/>
                      </a:lnTo>
                      <a:lnTo>
                        <a:pt x="205" y="535"/>
                      </a:lnTo>
                      <a:lnTo>
                        <a:pt x="206" y="535"/>
                      </a:lnTo>
                      <a:lnTo>
                        <a:pt x="207" y="535"/>
                      </a:lnTo>
                      <a:lnTo>
                        <a:pt x="208" y="535"/>
                      </a:lnTo>
                      <a:lnTo>
                        <a:pt x="209" y="535"/>
                      </a:lnTo>
                      <a:lnTo>
                        <a:pt x="209" y="535"/>
                      </a:lnTo>
                      <a:lnTo>
                        <a:pt x="210" y="535"/>
                      </a:lnTo>
                      <a:lnTo>
                        <a:pt x="211" y="535"/>
                      </a:lnTo>
                      <a:lnTo>
                        <a:pt x="212" y="535"/>
                      </a:lnTo>
                      <a:lnTo>
                        <a:pt x="213" y="535"/>
                      </a:lnTo>
                      <a:lnTo>
                        <a:pt x="213" y="534"/>
                      </a:lnTo>
                      <a:lnTo>
                        <a:pt x="214" y="534"/>
                      </a:lnTo>
                      <a:lnTo>
                        <a:pt x="215" y="534"/>
                      </a:lnTo>
                      <a:lnTo>
                        <a:pt x="216" y="534"/>
                      </a:lnTo>
                      <a:lnTo>
                        <a:pt x="217" y="535"/>
                      </a:lnTo>
                      <a:lnTo>
                        <a:pt x="217" y="535"/>
                      </a:lnTo>
                      <a:lnTo>
                        <a:pt x="218" y="534"/>
                      </a:lnTo>
                      <a:lnTo>
                        <a:pt x="219" y="534"/>
                      </a:lnTo>
                      <a:lnTo>
                        <a:pt x="220" y="535"/>
                      </a:lnTo>
                      <a:lnTo>
                        <a:pt x="221" y="535"/>
                      </a:lnTo>
                      <a:lnTo>
                        <a:pt x="221" y="535"/>
                      </a:lnTo>
                      <a:lnTo>
                        <a:pt x="222" y="535"/>
                      </a:lnTo>
                      <a:lnTo>
                        <a:pt x="223" y="535"/>
                      </a:lnTo>
                      <a:lnTo>
                        <a:pt x="223" y="535"/>
                      </a:lnTo>
                      <a:lnTo>
                        <a:pt x="225" y="535"/>
                      </a:lnTo>
                      <a:lnTo>
                        <a:pt x="225" y="535"/>
                      </a:lnTo>
                      <a:lnTo>
                        <a:pt x="226" y="534"/>
                      </a:lnTo>
                      <a:lnTo>
                        <a:pt x="227" y="534"/>
                      </a:lnTo>
                      <a:lnTo>
                        <a:pt x="227" y="534"/>
                      </a:lnTo>
                      <a:lnTo>
                        <a:pt x="228" y="535"/>
                      </a:lnTo>
                      <a:lnTo>
                        <a:pt x="229" y="535"/>
                      </a:lnTo>
                      <a:lnTo>
                        <a:pt x="230" y="534"/>
                      </a:lnTo>
                      <a:lnTo>
                        <a:pt x="231" y="534"/>
                      </a:lnTo>
                      <a:lnTo>
                        <a:pt x="231" y="535"/>
                      </a:lnTo>
                      <a:lnTo>
                        <a:pt x="232" y="534"/>
                      </a:lnTo>
                      <a:lnTo>
                        <a:pt x="233" y="534"/>
                      </a:lnTo>
                      <a:lnTo>
                        <a:pt x="234" y="534"/>
                      </a:lnTo>
                      <a:lnTo>
                        <a:pt x="235" y="534"/>
                      </a:lnTo>
                      <a:lnTo>
                        <a:pt x="235" y="534"/>
                      </a:lnTo>
                      <a:lnTo>
                        <a:pt x="236" y="535"/>
                      </a:lnTo>
                      <a:lnTo>
                        <a:pt x="237" y="535"/>
                      </a:lnTo>
                      <a:lnTo>
                        <a:pt x="238" y="535"/>
                      </a:lnTo>
                      <a:lnTo>
                        <a:pt x="239" y="536"/>
                      </a:lnTo>
                      <a:lnTo>
                        <a:pt x="239" y="536"/>
                      </a:lnTo>
                      <a:lnTo>
                        <a:pt x="240" y="536"/>
                      </a:lnTo>
                      <a:lnTo>
                        <a:pt x="241" y="535"/>
                      </a:lnTo>
                      <a:lnTo>
                        <a:pt x="242" y="535"/>
                      </a:lnTo>
                      <a:lnTo>
                        <a:pt x="243" y="535"/>
                      </a:lnTo>
                      <a:lnTo>
                        <a:pt x="243" y="535"/>
                      </a:lnTo>
                      <a:lnTo>
                        <a:pt x="244" y="535"/>
                      </a:lnTo>
                      <a:lnTo>
                        <a:pt x="245" y="535"/>
                      </a:lnTo>
                      <a:lnTo>
                        <a:pt x="246" y="535"/>
                      </a:lnTo>
                      <a:lnTo>
                        <a:pt x="247" y="535"/>
                      </a:lnTo>
                      <a:lnTo>
                        <a:pt x="247" y="535"/>
                      </a:lnTo>
                      <a:lnTo>
                        <a:pt x="248" y="535"/>
                      </a:lnTo>
                      <a:lnTo>
                        <a:pt x="249" y="535"/>
                      </a:lnTo>
                      <a:lnTo>
                        <a:pt x="249" y="535"/>
                      </a:lnTo>
                      <a:lnTo>
                        <a:pt x="250" y="535"/>
                      </a:lnTo>
                      <a:lnTo>
                        <a:pt x="251" y="535"/>
                      </a:lnTo>
                      <a:lnTo>
                        <a:pt x="252" y="535"/>
                      </a:lnTo>
                      <a:lnTo>
                        <a:pt x="253" y="535"/>
                      </a:lnTo>
                      <a:lnTo>
                        <a:pt x="253" y="535"/>
                      </a:lnTo>
                      <a:lnTo>
                        <a:pt x="255" y="535"/>
                      </a:lnTo>
                      <a:lnTo>
                        <a:pt x="256" y="535"/>
                      </a:lnTo>
                      <a:lnTo>
                        <a:pt x="257" y="535"/>
                      </a:lnTo>
                      <a:lnTo>
                        <a:pt x="257" y="535"/>
                      </a:lnTo>
                      <a:lnTo>
                        <a:pt x="258" y="535"/>
                      </a:lnTo>
                      <a:lnTo>
                        <a:pt x="259" y="535"/>
                      </a:lnTo>
                      <a:lnTo>
                        <a:pt x="260" y="535"/>
                      </a:lnTo>
                      <a:lnTo>
                        <a:pt x="261" y="535"/>
                      </a:lnTo>
                      <a:lnTo>
                        <a:pt x="261" y="535"/>
                      </a:lnTo>
                      <a:lnTo>
                        <a:pt x="262" y="535"/>
                      </a:lnTo>
                      <a:lnTo>
                        <a:pt x="263" y="535"/>
                      </a:lnTo>
                      <a:lnTo>
                        <a:pt x="264" y="535"/>
                      </a:lnTo>
                      <a:lnTo>
                        <a:pt x="265" y="535"/>
                      </a:lnTo>
                      <a:lnTo>
                        <a:pt x="265" y="535"/>
                      </a:lnTo>
                      <a:lnTo>
                        <a:pt x="266" y="535"/>
                      </a:lnTo>
                      <a:lnTo>
                        <a:pt x="267" y="535"/>
                      </a:lnTo>
                      <a:lnTo>
                        <a:pt x="268" y="535"/>
                      </a:lnTo>
                      <a:lnTo>
                        <a:pt x="268" y="535"/>
                      </a:lnTo>
                      <a:lnTo>
                        <a:pt x="269" y="535"/>
                      </a:lnTo>
                      <a:lnTo>
                        <a:pt x="270" y="535"/>
                      </a:lnTo>
                      <a:lnTo>
                        <a:pt x="271" y="535"/>
                      </a:lnTo>
                      <a:lnTo>
                        <a:pt x="272" y="535"/>
                      </a:lnTo>
                      <a:lnTo>
                        <a:pt x="272" y="535"/>
                      </a:lnTo>
                      <a:lnTo>
                        <a:pt x="273" y="535"/>
                      </a:lnTo>
                      <a:lnTo>
                        <a:pt x="274" y="535"/>
                      </a:lnTo>
                      <a:lnTo>
                        <a:pt x="275" y="535"/>
                      </a:lnTo>
                      <a:lnTo>
                        <a:pt x="275" y="535"/>
                      </a:lnTo>
                      <a:lnTo>
                        <a:pt x="276" y="535"/>
                      </a:lnTo>
                      <a:lnTo>
                        <a:pt x="277" y="535"/>
                      </a:lnTo>
                      <a:lnTo>
                        <a:pt x="278" y="535"/>
                      </a:lnTo>
                      <a:lnTo>
                        <a:pt x="279" y="535"/>
                      </a:lnTo>
                      <a:lnTo>
                        <a:pt x="279" y="535"/>
                      </a:lnTo>
                      <a:lnTo>
                        <a:pt x="280" y="535"/>
                      </a:lnTo>
                      <a:lnTo>
                        <a:pt x="281" y="535"/>
                      </a:lnTo>
                      <a:lnTo>
                        <a:pt x="282" y="535"/>
                      </a:lnTo>
                      <a:lnTo>
                        <a:pt x="283" y="535"/>
                      </a:lnTo>
                      <a:lnTo>
                        <a:pt x="283" y="535"/>
                      </a:lnTo>
                      <a:lnTo>
                        <a:pt x="284" y="535"/>
                      </a:lnTo>
                      <a:lnTo>
                        <a:pt x="285" y="535"/>
                      </a:lnTo>
                      <a:lnTo>
                        <a:pt x="286" y="535"/>
                      </a:lnTo>
                      <a:lnTo>
                        <a:pt x="287" y="534"/>
                      </a:lnTo>
                      <a:lnTo>
                        <a:pt x="287" y="535"/>
                      </a:lnTo>
                      <a:lnTo>
                        <a:pt x="288" y="535"/>
                      </a:lnTo>
                      <a:lnTo>
                        <a:pt x="289" y="535"/>
                      </a:lnTo>
                      <a:lnTo>
                        <a:pt x="290" y="535"/>
                      </a:lnTo>
                      <a:lnTo>
                        <a:pt x="290" y="535"/>
                      </a:lnTo>
                      <a:lnTo>
                        <a:pt x="291" y="535"/>
                      </a:lnTo>
                      <a:lnTo>
                        <a:pt x="292" y="535"/>
                      </a:lnTo>
                      <a:lnTo>
                        <a:pt x="293" y="535"/>
                      </a:lnTo>
                      <a:lnTo>
                        <a:pt x="294" y="535"/>
                      </a:lnTo>
                      <a:lnTo>
                        <a:pt x="294" y="535"/>
                      </a:lnTo>
                      <a:lnTo>
                        <a:pt x="295" y="535"/>
                      </a:lnTo>
                      <a:lnTo>
                        <a:pt x="296" y="535"/>
                      </a:lnTo>
                      <a:lnTo>
                        <a:pt x="297" y="535"/>
                      </a:lnTo>
                      <a:lnTo>
                        <a:pt x="298" y="535"/>
                      </a:lnTo>
                      <a:lnTo>
                        <a:pt x="298" y="535"/>
                      </a:lnTo>
                      <a:lnTo>
                        <a:pt x="299" y="535"/>
                      </a:lnTo>
                      <a:lnTo>
                        <a:pt x="300" y="535"/>
                      </a:lnTo>
                      <a:lnTo>
                        <a:pt x="301" y="535"/>
                      </a:lnTo>
                      <a:lnTo>
                        <a:pt x="301" y="535"/>
                      </a:lnTo>
                      <a:lnTo>
                        <a:pt x="302" y="535"/>
                      </a:lnTo>
                      <a:lnTo>
                        <a:pt x="303" y="535"/>
                      </a:lnTo>
                      <a:lnTo>
                        <a:pt x="304" y="535"/>
                      </a:lnTo>
                      <a:lnTo>
                        <a:pt x="305" y="535"/>
                      </a:lnTo>
                      <a:lnTo>
                        <a:pt x="305" y="535"/>
                      </a:lnTo>
                      <a:lnTo>
                        <a:pt x="306" y="535"/>
                      </a:lnTo>
                      <a:lnTo>
                        <a:pt x="307" y="535"/>
                      </a:lnTo>
                      <a:lnTo>
                        <a:pt x="308" y="535"/>
                      </a:lnTo>
                      <a:lnTo>
                        <a:pt x="308" y="535"/>
                      </a:lnTo>
                      <a:lnTo>
                        <a:pt x="309" y="535"/>
                      </a:lnTo>
                      <a:lnTo>
                        <a:pt x="310" y="535"/>
                      </a:lnTo>
                      <a:lnTo>
                        <a:pt x="311" y="535"/>
                      </a:lnTo>
                      <a:lnTo>
                        <a:pt x="312" y="535"/>
                      </a:lnTo>
                      <a:lnTo>
                        <a:pt x="312" y="535"/>
                      </a:lnTo>
                      <a:lnTo>
                        <a:pt x="313" y="535"/>
                      </a:lnTo>
                      <a:lnTo>
                        <a:pt x="314" y="535"/>
                      </a:lnTo>
                      <a:lnTo>
                        <a:pt x="315" y="535"/>
                      </a:lnTo>
                      <a:lnTo>
                        <a:pt x="316" y="535"/>
                      </a:lnTo>
                      <a:lnTo>
                        <a:pt x="316" y="535"/>
                      </a:lnTo>
                      <a:lnTo>
                        <a:pt x="317" y="535"/>
                      </a:lnTo>
                      <a:lnTo>
                        <a:pt x="318" y="535"/>
                      </a:lnTo>
                      <a:lnTo>
                        <a:pt x="319" y="535"/>
                      </a:lnTo>
                      <a:lnTo>
                        <a:pt x="320" y="535"/>
                      </a:lnTo>
                      <a:lnTo>
                        <a:pt x="320" y="535"/>
                      </a:lnTo>
                      <a:lnTo>
                        <a:pt x="321" y="535"/>
                      </a:lnTo>
                      <a:lnTo>
                        <a:pt x="322" y="535"/>
                      </a:lnTo>
                      <a:lnTo>
                        <a:pt x="323" y="535"/>
                      </a:lnTo>
                      <a:lnTo>
                        <a:pt x="324" y="535"/>
                      </a:lnTo>
                      <a:lnTo>
                        <a:pt x="324" y="535"/>
                      </a:lnTo>
                      <a:lnTo>
                        <a:pt x="325" y="535"/>
                      </a:lnTo>
                      <a:lnTo>
                        <a:pt x="326" y="535"/>
                      </a:lnTo>
                      <a:lnTo>
                        <a:pt x="327" y="535"/>
                      </a:lnTo>
                      <a:lnTo>
                        <a:pt x="327" y="535"/>
                      </a:lnTo>
                      <a:lnTo>
                        <a:pt x="328" y="535"/>
                      </a:lnTo>
                      <a:lnTo>
                        <a:pt x="329" y="535"/>
                      </a:lnTo>
                      <a:lnTo>
                        <a:pt x="330" y="535"/>
                      </a:lnTo>
                      <a:lnTo>
                        <a:pt x="330" y="535"/>
                      </a:lnTo>
                      <a:lnTo>
                        <a:pt x="331" y="535"/>
                      </a:lnTo>
                      <a:lnTo>
                        <a:pt x="332" y="535"/>
                      </a:lnTo>
                      <a:lnTo>
                        <a:pt x="333" y="535"/>
                      </a:lnTo>
                      <a:lnTo>
                        <a:pt x="334" y="535"/>
                      </a:lnTo>
                      <a:lnTo>
                        <a:pt x="334" y="535"/>
                      </a:lnTo>
                      <a:lnTo>
                        <a:pt x="335" y="535"/>
                      </a:lnTo>
                      <a:lnTo>
                        <a:pt x="336" y="535"/>
                      </a:lnTo>
                      <a:lnTo>
                        <a:pt x="337" y="535"/>
                      </a:lnTo>
                      <a:lnTo>
                        <a:pt x="338" y="535"/>
                      </a:lnTo>
                      <a:lnTo>
                        <a:pt x="339" y="535"/>
                      </a:lnTo>
                      <a:lnTo>
                        <a:pt x="340" y="535"/>
                      </a:lnTo>
                      <a:lnTo>
                        <a:pt x="341" y="535"/>
                      </a:lnTo>
                      <a:lnTo>
                        <a:pt x="342" y="535"/>
                      </a:lnTo>
                      <a:lnTo>
                        <a:pt x="342" y="535"/>
                      </a:lnTo>
                      <a:lnTo>
                        <a:pt x="343" y="535"/>
                      </a:lnTo>
                      <a:lnTo>
                        <a:pt x="344" y="535"/>
                      </a:lnTo>
                      <a:lnTo>
                        <a:pt x="345" y="535"/>
                      </a:lnTo>
                      <a:lnTo>
                        <a:pt x="346" y="535"/>
                      </a:lnTo>
                      <a:lnTo>
                        <a:pt x="346" y="535"/>
                      </a:lnTo>
                      <a:lnTo>
                        <a:pt x="347" y="535"/>
                      </a:lnTo>
                      <a:lnTo>
                        <a:pt x="348" y="535"/>
                      </a:lnTo>
                      <a:lnTo>
                        <a:pt x="349" y="535"/>
                      </a:lnTo>
                      <a:lnTo>
                        <a:pt x="350" y="535"/>
                      </a:lnTo>
                      <a:lnTo>
                        <a:pt x="350" y="535"/>
                      </a:lnTo>
                      <a:lnTo>
                        <a:pt x="351" y="535"/>
                      </a:lnTo>
                      <a:lnTo>
                        <a:pt x="352" y="535"/>
                      </a:lnTo>
                      <a:lnTo>
                        <a:pt x="352" y="535"/>
                      </a:lnTo>
                      <a:lnTo>
                        <a:pt x="353" y="535"/>
                      </a:lnTo>
                      <a:lnTo>
                        <a:pt x="354" y="535"/>
                      </a:lnTo>
                      <a:lnTo>
                        <a:pt x="355" y="534"/>
                      </a:lnTo>
                      <a:lnTo>
                        <a:pt x="356" y="534"/>
                      </a:lnTo>
                      <a:lnTo>
                        <a:pt x="356" y="534"/>
                      </a:lnTo>
                      <a:lnTo>
                        <a:pt x="357" y="534"/>
                      </a:lnTo>
                      <a:lnTo>
                        <a:pt x="358" y="534"/>
                      </a:lnTo>
                      <a:lnTo>
                        <a:pt x="359" y="534"/>
                      </a:lnTo>
                      <a:lnTo>
                        <a:pt x="360" y="534"/>
                      </a:lnTo>
                      <a:lnTo>
                        <a:pt x="360" y="535"/>
                      </a:lnTo>
                      <a:lnTo>
                        <a:pt x="361" y="535"/>
                      </a:lnTo>
                      <a:lnTo>
                        <a:pt x="362" y="535"/>
                      </a:lnTo>
                      <a:lnTo>
                        <a:pt x="363" y="535"/>
                      </a:lnTo>
                      <a:lnTo>
                        <a:pt x="364" y="535"/>
                      </a:lnTo>
                      <a:lnTo>
                        <a:pt x="364" y="535"/>
                      </a:lnTo>
                      <a:lnTo>
                        <a:pt x="365" y="535"/>
                      </a:lnTo>
                      <a:lnTo>
                        <a:pt x="366" y="535"/>
                      </a:lnTo>
                      <a:lnTo>
                        <a:pt x="367" y="535"/>
                      </a:lnTo>
                      <a:lnTo>
                        <a:pt x="368" y="535"/>
                      </a:lnTo>
                      <a:lnTo>
                        <a:pt x="368" y="534"/>
                      </a:lnTo>
                      <a:lnTo>
                        <a:pt x="369" y="534"/>
                      </a:lnTo>
                      <a:lnTo>
                        <a:pt x="370" y="534"/>
                      </a:lnTo>
                      <a:lnTo>
                        <a:pt x="370" y="534"/>
                      </a:lnTo>
                      <a:lnTo>
                        <a:pt x="372" y="534"/>
                      </a:lnTo>
                      <a:lnTo>
                        <a:pt x="372" y="534"/>
                      </a:lnTo>
                      <a:lnTo>
                        <a:pt x="373" y="534"/>
                      </a:lnTo>
                      <a:lnTo>
                        <a:pt x="374" y="534"/>
                      </a:lnTo>
                      <a:lnTo>
                        <a:pt x="374" y="534"/>
                      </a:lnTo>
                      <a:lnTo>
                        <a:pt x="376" y="535"/>
                      </a:lnTo>
                      <a:lnTo>
                        <a:pt x="376" y="534"/>
                      </a:lnTo>
                      <a:lnTo>
                        <a:pt x="377" y="534"/>
                      </a:lnTo>
                      <a:lnTo>
                        <a:pt x="378" y="534"/>
                      </a:lnTo>
                      <a:lnTo>
                        <a:pt x="378" y="534"/>
                      </a:lnTo>
                      <a:lnTo>
                        <a:pt x="379" y="535"/>
                      </a:lnTo>
                      <a:lnTo>
                        <a:pt x="380" y="535"/>
                      </a:lnTo>
                      <a:lnTo>
                        <a:pt x="381" y="535"/>
                      </a:lnTo>
                      <a:lnTo>
                        <a:pt x="382" y="535"/>
                      </a:lnTo>
                      <a:lnTo>
                        <a:pt x="382" y="535"/>
                      </a:lnTo>
                      <a:lnTo>
                        <a:pt x="383" y="535"/>
                      </a:lnTo>
                      <a:lnTo>
                        <a:pt x="384" y="535"/>
                      </a:lnTo>
                      <a:lnTo>
                        <a:pt x="385" y="535"/>
                      </a:lnTo>
                      <a:lnTo>
                        <a:pt x="386" y="534"/>
                      </a:lnTo>
                      <a:lnTo>
                        <a:pt x="386" y="534"/>
                      </a:lnTo>
                      <a:lnTo>
                        <a:pt x="387" y="534"/>
                      </a:lnTo>
                      <a:lnTo>
                        <a:pt x="388" y="534"/>
                      </a:lnTo>
                      <a:lnTo>
                        <a:pt x="389" y="535"/>
                      </a:lnTo>
                      <a:lnTo>
                        <a:pt x="390" y="535"/>
                      </a:lnTo>
                      <a:lnTo>
                        <a:pt x="390" y="535"/>
                      </a:lnTo>
                      <a:lnTo>
                        <a:pt x="391" y="535"/>
                      </a:lnTo>
                      <a:lnTo>
                        <a:pt x="392" y="535"/>
                      </a:lnTo>
                      <a:lnTo>
                        <a:pt x="393" y="535"/>
                      </a:lnTo>
                      <a:lnTo>
                        <a:pt x="394" y="535"/>
                      </a:lnTo>
                      <a:lnTo>
                        <a:pt x="394" y="535"/>
                      </a:lnTo>
                      <a:lnTo>
                        <a:pt x="395" y="535"/>
                      </a:lnTo>
                      <a:lnTo>
                        <a:pt x="396" y="535"/>
                      </a:lnTo>
                      <a:lnTo>
                        <a:pt x="397" y="535"/>
                      </a:lnTo>
                      <a:lnTo>
                        <a:pt x="398" y="535"/>
                      </a:lnTo>
                      <a:lnTo>
                        <a:pt x="398" y="535"/>
                      </a:lnTo>
                      <a:lnTo>
                        <a:pt x="399" y="535"/>
                      </a:lnTo>
                      <a:lnTo>
                        <a:pt x="400" y="535"/>
                      </a:lnTo>
                      <a:lnTo>
                        <a:pt x="400" y="535"/>
                      </a:lnTo>
                      <a:lnTo>
                        <a:pt x="401" y="535"/>
                      </a:lnTo>
                      <a:lnTo>
                        <a:pt x="402" y="535"/>
                      </a:lnTo>
                      <a:lnTo>
                        <a:pt x="403" y="535"/>
                      </a:lnTo>
                      <a:lnTo>
                        <a:pt x="404" y="535"/>
                      </a:lnTo>
                      <a:lnTo>
                        <a:pt x="404" y="534"/>
                      </a:lnTo>
                      <a:lnTo>
                        <a:pt x="405" y="535"/>
                      </a:lnTo>
                      <a:lnTo>
                        <a:pt x="406" y="535"/>
                      </a:lnTo>
                      <a:lnTo>
                        <a:pt x="407" y="535"/>
                      </a:lnTo>
                      <a:lnTo>
                        <a:pt x="408" y="534"/>
                      </a:lnTo>
                      <a:lnTo>
                        <a:pt x="408" y="534"/>
                      </a:lnTo>
                      <a:lnTo>
                        <a:pt x="409" y="534"/>
                      </a:lnTo>
                      <a:lnTo>
                        <a:pt x="410" y="534"/>
                      </a:lnTo>
                      <a:lnTo>
                        <a:pt x="411" y="534"/>
                      </a:lnTo>
                      <a:lnTo>
                        <a:pt x="412" y="534"/>
                      </a:lnTo>
                      <a:lnTo>
                        <a:pt x="412" y="534"/>
                      </a:lnTo>
                      <a:lnTo>
                        <a:pt x="413" y="534"/>
                      </a:lnTo>
                      <a:lnTo>
                        <a:pt x="414" y="535"/>
                      </a:lnTo>
                      <a:lnTo>
                        <a:pt x="415" y="535"/>
                      </a:lnTo>
                      <a:lnTo>
                        <a:pt x="416" y="535"/>
                      </a:lnTo>
                      <a:lnTo>
                        <a:pt x="416" y="535"/>
                      </a:lnTo>
                      <a:lnTo>
                        <a:pt x="417" y="535"/>
                      </a:lnTo>
                      <a:lnTo>
                        <a:pt x="418" y="535"/>
                      </a:lnTo>
                      <a:lnTo>
                        <a:pt x="419" y="535"/>
                      </a:lnTo>
                      <a:lnTo>
                        <a:pt x="420" y="535"/>
                      </a:lnTo>
                      <a:lnTo>
                        <a:pt x="420" y="535"/>
                      </a:lnTo>
                      <a:lnTo>
                        <a:pt x="421" y="535"/>
                      </a:lnTo>
                      <a:lnTo>
                        <a:pt x="422" y="535"/>
                      </a:lnTo>
                      <a:lnTo>
                        <a:pt x="423" y="535"/>
                      </a:lnTo>
                      <a:lnTo>
                        <a:pt x="423" y="535"/>
                      </a:lnTo>
                      <a:lnTo>
                        <a:pt x="424" y="535"/>
                      </a:lnTo>
                      <a:lnTo>
                        <a:pt x="425" y="535"/>
                      </a:lnTo>
                      <a:lnTo>
                        <a:pt x="426" y="535"/>
                      </a:lnTo>
                      <a:lnTo>
                        <a:pt x="426" y="535"/>
                      </a:lnTo>
                      <a:lnTo>
                        <a:pt x="427" y="535"/>
                      </a:lnTo>
                      <a:lnTo>
                        <a:pt x="428" y="535"/>
                      </a:lnTo>
                      <a:lnTo>
                        <a:pt x="429" y="535"/>
                      </a:lnTo>
                      <a:lnTo>
                        <a:pt x="430" y="535"/>
                      </a:lnTo>
                      <a:lnTo>
                        <a:pt x="430" y="535"/>
                      </a:lnTo>
                      <a:lnTo>
                        <a:pt x="431" y="535"/>
                      </a:lnTo>
                      <a:lnTo>
                        <a:pt x="432" y="535"/>
                      </a:lnTo>
                      <a:lnTo>
                        <a:pt x="433" y="535"/>
                      </a:lnTo>
                      <a:lnTo>
                        <a:pt x="434" y="535"/>
                      </a:lnTo>
                      <a:lnTo>
                        <a:pt x="434" y="535"/>
                      </a:lnTo>
                      <a:lnTo>
                        <a:pt x="435" y="535"/>
                      </a:lnTo>
                      <a:lnTo>
                        <a:pt x="436" y="535"/>
                      </a:lnTo>
                      <a:lnTo>
                        <a:pt x="437" y="535"/>
                      </a:lnTo>
                      <a:lnTo>
                        <a:pt x="438" y="535"/>
                      </a:lnTo>
                      <a:lnTo>
                        <a:pt x="438" y="535"/>
                      </a:lnTo>
                      <a:lnTo>
                        <a:pt x="439" y="535"/>
                      </a:lnTo>
                      <a:lnTo>
                        <a:pt x="440" y="536"/>
                      </a:lnTo>
                      <a:lnTo>
                        <a:pt x="441" y="536"/>
                      </a:lnTo>
                      <a:lnTo>
                        <a:pt x="441" y="536"/>
                      </a:lnTo>
                      <a:lnTo>
                        <a:pt x="442" y="536"/>
                      </a:lnTo>
                      <a:lnTo>
                        <a:pt x="443" y="536"/>
                      </a:lnTo>
                      <a:lnTo>
                        <a:pt x="444" y="536"/>
                      </a:lnTo>
                      <a:lnTo>
                        <a:pt x="445" y="536"/>
                      </a:lnTo>
                      <a:lnTo>
                        <a:pt x="445" y="536"/>
                      </a:lnTo>
                      <a:lnTo>
                        <a:pt x="446" y="536"/>
                      </a:lnTo>
                      <a:lnTo>
                        <a:pt x="447" y="536"/>
                      </a:lnTo>
                      <a:lnTo>
                        <a:pt x="448" y="535"/>
                      </a:lnTo>
                      <a:lnTo>
                        <a:pt x="449" y="535"/>
                      </a:lnTo>
                      <a:lnTo>
                        <a:pt x="449" y="535"/>
                      </a:lnTo>
                      <a:lnTo>
                        <a:pt x="450" y="535"/>
                      </a:lnTo>
                      <a:lnTo>
                        <a:pt x="451" y="534"/>
                      </a:lnTo>
                      <a:lnTo>
                        <a:pt x="452" y="533"/>
                      </a:lnTo>
                      <a:lnTo>
                        <a:pt x="452" y="533"/>
                      </a:lnTo>
                      <a:lnTo>
                        <a:pt x="453" y="532"/>
                      </a:lnTo>
                      <a:lnTo>
                        <a:pt x="454" y="532"/>
                      </a:lnTo>
                      <a:lnTo>
                        <a:pt x="455" y="531"/>
                      </a:lnTo>
                      <a:lnTo>
                        <a:pt x="456" y="530"/>
                      </a:lnTo>
                      <a:lnTo>
                        <a:pt x="456" y="530"/>
                      </a:lnTo>
                      <a:lnTo>
                        <a:pt x="457" y="530"/>
                      </a:lnTo>
                      <a:lnTo>
                        <a:pt x="458" y="529"/>
                      </a:lnTo>
                      <a:lnTo>
                        <a:pt x="459" y="529"/>
                      </a:lnTo>
                      <a:lnTo>
                        <a:pt x="460" y="529"/>
                      </a:lnTo>
                      <a:lnTo>
                        <a:pt x="460" y="529"/>
                      </a:lnTo>
                      <a:lnTo>
                        <a:pt x="461" y="529"/>
                      </a:lnTo>
                      <a:lnTo>
                        <a:pt x="462" y="528"/>
                      </a:lnTo>
                      <a:lnTo>
                        <a:pt x="463" y="528"/>
                      </a:lnTo>
                      <a:lnTo>
                        <a:pt x="463" y="528"/>
                      </a:lnTo>
                      <a:lnTo>
                        <a:pt x="464" y="527"/>
                      </a:lnTo>
                      <a:lnTo>
                        <a:pt x="465" y="527"/>
                      </a:lnTo>
                      <a:lnTo>
                        <a:pt x="466" y="527"/>
                      </a:lnTo>
                      <a:lnTo>
                        <a:pt x="467" y="527"/>
                      </a:lnTo>
                      <a:lnTo>
                        <a:pt x="467" y="527"/>
                      </a:lnTo>
                      <a:lnTo>
                        <a:pt x="468" y="527"/>
                      </a:lnTo>
                      <a:lnTo>
                        <a:pt x="469" y="527"/>
                      </a:lnTo>
                      <a:lnTo>
                        <a:pt x="470" y="527"/>
                      </a:lnTo>
                      <a:lnTo>
                        <a:pt x="471" y="527"/>
                      </a:lnTo>
                      <a:lnTo>
                        <a:pt x="471" y="527"/>
                      </a:lnTo>
                      <a:lnTo>
                        <a:pt x="472" y="527"/>
                      </a:lnTo>
                      <a:lnTo>
                        <a:pt x="473" y="527"/>
                      </a:lnTo>
                      <a:lnTo>
                        <a:pt x="474" y="527"/>
                      </a:lnTo>
                      <a:lnTo>
                        <a:pt x="475" y="527"/>
                      </a:lnTo>
                      <a:lnTo>
                        <a:pt x="475" y="527"/>
                      </a:lnTo>
                      <a:lnTo>
                        <a:pt x="476" y="527"/>
                      </a:lnTo>
                      <a:lnTo>
                        <a:pt x="477" y="527"/>
                      </a:lnTo>
                      <a:lnTo>
                        <a:pt x="478" y="527"/>
                      </a:lnTo>
                      <a:lnTo>
                        <a:pt x="478" y="527"/>
                      </a:lnTo>
                      <a:lnTo>
                        <a:pt x="479" y="527"/>
                      </a:lnTo>
                      <a:lnTo>
                        <a:pt x="480" y="527"/>
                      </a:lnTo>
                      <a:lnTo>
                        <a:pt x="481" y="527"/>
                      </a:lnTo>
                      <a:lnTo>
                        <a:pt x="481" y="527"/>
                      </a:lnTo>
                      <a:lnTo>
                        <a:pt x="482" y="527"/>
                      </a:lnTo>
                      <a:lnTo>
                        <a:pt x="483" y="527"/>
                      </a:lnTo>
                      <a:lnTo>
                        <a:pt x="484" y="527"/>
                      </a:lnTo>
                      <a:lnTo>
                        <a:pt x="485" y="527"/>
                      </a:lnTo>
                      <a:lnTo>
                        <a:pt x="485" y="527"/>
                      </a:lnTo>
                      <a:lnTo>
                        <a:pt x="486" y="527"/>
                      </a:lnTo>
                      <a:lnTo>
                        <a:pt x="487" y="527"/>
                      </a:lnTo>
                      <a:lnTo>
                        <a:pt x="488" y="527"/>
                      </a:lnTo>
                      <a:lnTo>
                        <a:pt x="489" y="527"/>
                      </a:lnTo>
                      <a:lnTo>
                        <a:pt x="489" y="527"/>
                      </a:lnTo>
                      <a:lnTo>
                        <a:pt x="490" y="527"/>
                      </a:lnTo>
                      <a:lnTo>
                        <a:pt x="491" y="527"/>
                      </a:lnTo>
                      <a:lnTo>
                        <a:pt x="492" y="527"/>
                      </a:lnTo>
                      <a:lnTo>
                        <a:pt x="493" y="527"/>
                      </a:lnTo>
                      <a:lnTo>
                        <a:pt x="493" y="527"/>
                      </a:lnTo>
                      <a:lnTo>
                        <a:pt x="494" y="528"/>
                      </a:lnTo>
                      <a:lnTo>
                        <a:pt x="495" y="528"/>
                      </a:lnTo>
                      <a:lnTo>
                        <a:pt x="496" y="528"/>
                      </a:lnTo>
                      <a:lnTo>
                        <a:pt x="497" y="528"/>
                      </a:lnTo>
                      <a:lnTo>
                        <a:pt x="497" y="528"/>
                      </a:lnTo>
                      <a:lnTo>
                        <a:pt x="498" y="527"/>
                      </a:lnTo>
                      <a:lnTo>
                        <a:pt x="499" y="527"/>
                      </a:lnTo>
                      <a:lnTo>
                        <a:pt x="500" y="527"/>
                      </a:lnTo>
                      <a:lnTo>
                        <a:pt x="501" y="527"/>
                      </a:lnTo>
                      <a:lnTo>
                        <a:pt x="501" y="527"/>
                      </a:lnTo>
                      <a:lnTo>
                        <a:pt x="502" y="527"/>
                      </a:lnTo>
                      <a:lnTo>
                        <a:pt x="503" y="527"/>
                      </a:lnTo>
                      <a:lnTo>
                        <a:pt x="503" y="527"/>
                      </a:lnTo>
                      <a:lnTo>
                        <a:pt x="504" y="528"/>
                      </a:lnTo>
                      <a:lnTo>
                        <a:pt x="505" y="528"/>
                      </a:lnTo>
                      <a:lnTo>
                        <a:pt x="506" y="528"/>
                      </a:lnTo>
                      <a:lnTo>
                        <a:pt x="507" y="528"/>
                      </a:lnTo>
                      <a:lnTo>
                        <a:pt x="507" y="527"/>
                      </a:lnTo>
                      <a:lnTo>
                        <a:pt x="508" y="527"/>
                      </a:lnTo>
                      <a:lnTo>
                        <a:pt x="509" y="527"/>
                      </a:lnTo>
                      <a:lnTo>
                        <a:pt x="510" y="527"/>
                      </a:lnTo>
                      <a:lnTo>
                        <a:pt x="511" y="527"/>
                      </a:lnTo>
                      <a:lnTo>
                        <a:pt x="511" y="527"/>
                      </a:lnTo>
                      <a:lnTo>
                        <a:pt x="512" y="527"/>
                      </a:lnTo>
                      <a:lnTo>
                        <a:pt x="513" y="527"/>
                      </a:lnTo>
                      <a:lnTo>
                        <a:pt x="514" y="527"/>
                      </a:lnTo>
                      <a:lnTo>
                        <a:pt x="515" y="527"/>
                      </a:lnTo>
                      <a:lnTo>
                        <a:pt x="515" y="527"/>
                      </a:lnTo>
                      <a:lnTo>
                        <a:pt x="516" y="527"/>
                      </a:lnTo>
                      <a:lnTo>
                        <a:pt x="517" y="527"/>
                      </a:lnTo>
                      <a:lnTo>
                        <a:pt x="518" y="527"/>
                      </a:lnTo>
                      <a:lnTo>
                        <a:pt x="519" y="527"/>
                      </a:lnTo>
                      <a:lnTo>
                        <a:pt x="519" y="527"/>
                      </a:lnTo>
                      <a:lnTo>
                        <a:pt x="520" y="528"/>
                      </a:lnTo>
                      <a:lnTo>
                        <a:pt x="521" y="528"/>
                      </a:lnTo>
                      <a:lnTo>
                        <a:pt x="521" y="528"/>
                      </a:lnTo>
                      <a:lnTo>
                        <a:pt x="523" y="527"/>
                      </a:lnTo>
                      <a:lnTo>
                        <a:pt x="523" y="527"/>
                      </a:lnTo>
                      <a:lnTo>
                        <a:pt x="524" y="527"/>
                      </a:lnTo>
                      <a:lnTo>
                        <a:pt x="525" y="527"/>
                      </a:lnTo>
                      <a:lnTo>
                        <a:pt x="525" y="527"/>
                      </a:lnTo>
                      <a:lnTo>
                        <a:pt x="527" y="527"/>
                      </a:lnTo>
                      <a:lnTo>
                        <a:pt x="527" y="527"/>
                      </a:lnTo>
                      <a:lnTo>
                        <a:pt x="528" y="527"/>
                      </a:lnTo>
                      <a:lnTo>
                        <a:pt x="529" y="527"/>
                      </a:lnTo>
                      <a:lnTo>
                        <a:pt x="529" y="527"/>
                      </a:lnTo>
                      <a:lnTo>
                        <a:pt x="530" y="527"/>
                      </a:lnTo>
                      <a:lnTo>
                        <a:pt x="531" y="527"/>
                      </a:lnTo>
                      <a:lnTo>
                        <a:pt x="532" y="527"/>
                      </a:lnTo>
                      <a:lnTo>
                        <a:pt x="533" y="527"/>
                      </a:lnTo>
                      <a:lnTo>
                        <a:pt x="533" y="527"/>
                      </a:lnTo>
                      <a:lnTo>
                        <a:pt x="534" y="527"/>
                      </a:lnTo>
                      <a:lnTo>
                        <a:pt x="535" y="527"/>
                      </a:lnTo>
                      <a:lnTo>
                        <a:pt x="536" y="527"/>
                      </a:lnTo>
                      <a:lnTo>
                        <a:pt x="537" y="527"/>
                      </a:lnTo>
                      <a:lnTo>
                        <a:pt x="537" y="527"/>
                      </a:lnTo>
                      <a:lnTo>
                        <a:pt x="538" y="527"/>
                      </a:lnTo>
                      <a:lnTo>
                        <a:pt x="539" y="527"/>
                      </a:lnTo>
                      <a:lnTo>
                        <a:pt x="540" y="527"/>
                      </a:lnTo>
                      <a:lnTo>
                        <a:pt x="541" y="527"/>
                      </a:lnTo>
                      <a:lnTo>
                        <a:pt x="541" y="527"/>
                      </a:lnTo>
                      <a:lnTo>
                        <a:pt x="542" y="528"/>
                      </a:lnTo>
                      <a:lnTo>
                        <a:pt x="543" y="529"/>
                      </a:lnTo>
                      <a:lnTo>
                        <a:pt x="544" y="532"/>
                      </a:lnTo>
                      <a:lnTo>
                        <a:pt x="545" y="535"/>
                      </a:lnTo>
                      <a:lnTo>
                        <a:pt x="545" y="540"/>
                      </a:lnTo>
                      <a:lnTo>
                        <a:pt x="546" y="546"/>
                      </a:lnTo>
                      <a:lnTo>
                        <a:pt x="547" y="552"/>
                      </a:lnTo>
                      <a:lnTo>
                        <a:pt x="547" y="559"/>
                      </a:lnTo>
                      <a:lnTo>
                        <a:pt x="549" y="565"/>
                      </a:lnTo>
                      <a:lnTo>
                        <a:pt x="549" y="570"/>
                      </a:lnTo>
                      <a:lnTo>
                        <a:pt x="550" y="572"/>
                      </a:lnTo>
                      <a:lnTo>
                        <a:pt x="551" y="572"/>
                      </a:lnTo>
                      <a:lnTo>
                        <a:pt x="551" y="570"/>
                      </a:lnTo>
                      <a:lnTo>
                        <a:pt x="552" y="567"/>
                      </a:lnTo>
                      <a:lnTo>
                        <a:pt x="553" y="562"/>
                      </a:lnTo>
                      <a:lnTo>
                        <a:pt x="554" y="557"/>
                      </a:lnTo>
                      <a:lnTo>
                        <a:pt x="555" y="552"/>
                      </a:lnTo>
                      <a:lnTo>
                        <a:pt x="555" y="548"/>
                      </a:lnTo>
                      <a:lnTo>
                        <a:pt x="556" y="545"/>
                      </a:lnTo>
                      <a:lnTo>
                        <a:pt x="557" y="542"/>
                      </a:lnTo>
                      <a:lnTo>
                        <a:pt x="558" y="540"/>
                      </a:lnTo>
                      <a:lnTo>
                        <a:pt x="559" y="539"/>
                      </a:lnTo>
                      <a:lnTo>
                        <a:pt x="559" y="538"/>
                      </a:lnTo>
                      <a:lnTo>
                        <a:pt x="560" y="538"/>
                      </a:lnTo>
                      <a:lnTo>
                        <a:pt x="561" y="537"/>
                      </a:lnTo>
                      <a:lnTo>
                        <a:pt x="562" y="536"/>
                      </a:lnTo>
                      <a:lnTo>
                        <a:pt x="563" y="536"/>
                      </a:lnTo>
                      <a:lnTo>
                        <a:pt x="563" y="536"/>
                      </a:lnTo>
                      <a:lnTo>
                        <a:pt x="564" y="536"/>
                      </a:lnTo>
                      <a:lnTo>
                        <a:pt x="565" y="536"/>
                      </a:lnTo>
                      <a:lnTo>
                        <a:pt x="566" y="536"/>
                      </a:lnTo>
                      <a:lnTo>
                        <a:pt x="567" y="536"/>
                      </a:lnTo>
                      <a:lnTo>
                        <a:pt x="567" y="536"/>
                      </a:lnTo>
                      <a:lnTo>
                        <a:pt x="568" y="535"/>
                      </a:lnTo>
                      <a:lnTo>
                        <a:pt x="569" y="535"/>
                      </a:lnTo>
                      <a:lnTo>
                        <a:pt x="570" y="535"/>
                      </a:lnTo>
                      <a:lnTo>
                        <a:pt x="571" y="535"/>
                      </a:lnTo>
                      <a:lnTo>
                        <a:pt x="571" y="535"/>
                      </a:lnTo>
                      <a:lnTo>
                        <a:pt x="572" y="535"/>
                      </a:lnTo>
                      <a:lnTo>
                        <a:pt x="573" y="535"/>
                      </a:lnTo>
                      <a:lnTo>
                        <a:pt x="574" y="535"/>
                      </a:lnTo>
                      <a:lnTo>
                        <a:pt x="574" y="535"/>
                      </a:lnTo>
                      <a:lnTo>
                        <a:pt x="575" y="535"/>
                      </a:lnTo>
                      <a:lnTo>
                        <a:pt x="576" y="535"/>
                      </a:lnTo>
                      <a:lnTo>
                        <a:pt x="577" y="535"/>
                      </a:lnTo>
                      <a:lnTo>
                        <a:pt x="577" y="535"/>
                      </a:lnTo>
                      <a:lnTo>
                        <a:pt x="578" y="535"/>
                      </a:lnTo>
                      <a:lnTo>
                        <a:pt x="579" y="535"/>
                      </a:lnTo>
                      <a:lnTo>
                        <a:pt x="580" y="534"/>
                      </a:lnTo>
                      <a:lnTo>
                        <a:pt x="581" y="535"/>
                      </a:lnTo>
                      <a:lnTo>
                        <a:pt x="581" y="535"/>
                      </a:lnTo>
                      <a:lnTo>
                        <a:pt x="582" y="535"/>
                      </a:lnTo>
                      <a:lnTo>
                        <a:pt x="583" y="535"/>
                      </a:lnTo>
                      <a:lnTo>
                        <a:pt x="584" y="535"/>
                      </a:lnTo>
                      <a:lnTo>
                        <a:pt x="585" y="535"/>
                      </a:lnTo>
                      <a:lnTo>
                        <a:pt x="585" y="535"/>
                      </a:lnTo>
                      <a:lnTo>
                        <a:pt x="586" y="534"/>
                      </a:lnTo>
                      <a:lnTo>
                        <a:pt x="587" y="534"/>
                      </a:lnTo>
                      <a:lnTo>
                        <a:pt x="588" y="534"/>
                      </a:lnTo>
                      <a:lnTo>
                        <a:pt x="589" y="534"/>
                      </a:lnTo>
                      <a:lnTo>
                        <a:pt x="589" y="534"/>
                      </a:lnTo>
                      <a:lnTo>
                        <a:pt x="590" y="534"/>
                      </a:lnTo>
                      <a:lnTo>
                        <a:pt x="591" y="534"/>
                      </a:lnTo>
                      <a:lnTo>
                        <a:pt x="592" y="534"/>
                      </a:lnTo>
                      <a:lnTo>
                        <a:pt x="592" y="535"/>
                      </a:lnTo>
                      <a:lnTo>
                        <a:pt x="593" y="534"/>
                      </a:lnTo>
                      <a:lnTo>
                        <a:pt x="594" y="534"/>
                      </a:lnTo>
                      <a:lnTo>
                        <a:pt x="595" y="534"/>
                      </a:lnTo>
                      <a:lnTo>
                        <a:pt x="596" y="535"/>
                      </a:lnTo>
                      <a:lnTo>
                        <a:pt x="596" y="535"/>
                      </a:lnTo>
                      <a:lnTo>
                        <a:pt x="597" y="535"/>
                      </a:lnTo>
                      <a:lnTo>
                        <a:pt x="598" y="535"/>
                      </a:lnTo>
                      <a:lnTo>
                        <a:pt x="599" y="535"/>
                      </a:lnTo>
                      <a:lnTo>
                        <a:pt x="600" y="534"/>
                      </a:lnTo>
                      <a:lnTo>
                        <a:pt x="600" y="534"/>
                      </a:lnTo>
                      <a:lnTo>
                        <a:pt x="601" y="534"/>
                      </a:lnTo>
                      <a:lnTo>
                        <a:pt x="602" y="534"/>
                      </a:lnTo>
                      <a:lnTo>
                        <a:pt x="603" y="534"/>
                      </a:lnTo>
                      <a:lnTo>
                        <a:pt x="603" y="534"/>
                      </a:lnTo>
                      <a:lnTo>
                        <a:pt x="604" y="534"/>
                      </a:lnTo>
                      <a:lnTo>
                        <a:pt x="605" y="534"/>
                      </a:lnTo>
                      <a:lnTo>
                        <a:pt x="606" y="534"/>
                      </a:lnTo>
                      <a:lnTo>
                        <a:pt x="607" y="534"/>
                      </a:lnTo>
                      <a:lnTo>
                        <a:pt x="607" y="534"/>
                      </a:lnTo>
                      <a:lnTo>
                        <a:pt x="608" y="534"/>
                      </a:lnTo>
                      <a:lnTo>
                        <a:pt x="609" y="534"/>
                      </a:lnTo>
                      <a:lnTo>
                        <a:pt x="610" y="534"/>
                      </a:lnTo>
                      <a:lnTo>
                        <a:pt x="611" y="534"/>
                      </a:lnTo>
                      <a:lnTo>
                        <a:pt x="611" y="534"/>
                      </a:lnTo>
                      <a:lnTo>
                        <a:pt x="612" y="534"/>
                      </a:lnTo>
                      <a:lnTo>
                        <a:pt x="613" y="534"/>
                      </a:lnTo>
                      <a:lnTo>
                        <a:pt x="614" y="534"/>
                      </a:lnTo>
                      <a:lnTo>
                        <a:pt x="614" y="534"/>
                      </a:lnTo>
                      <a:lnTo>
                        <a:pt x="615" y="534"/>
                      </a:lnTo>
                      <a:lnTo>
                        <a:pt x="616" y="534"/>
                      </a:lnTo>
                      <a:lnTo>
                        <a:pt x="617" y="534"/>
                      </a:lnTo>
                      <a:lnTo>
                        <a:pt x="618" y="534"/>
                      </a:lnTo>
                      <a:lnTo>
                        <a:pt x="618" y="534"/>
                      </a:lnTo>
                      <a:lnTo>
                        <a:pt x="619" y="534"/>
                      </a:lnTo>
                      <a:lnTo>
                        <a:pt x="620" y="534"/>
                      </a:lnTo>
                      <a:lnTo>
                        <a:pt x="621" y="534"/>
                      </a:lnTo>
                      <a:lnTo>
                        <a:pt x="622" y="534"/>
                      </a:lnTo>
                      <a:lnTo>
                        <a:pt x="622" y="534"/>
                      </a:lnTo>
                      <a:lnTo>
                        <a:pt x="623" y="534"/>
                      </a:lnTo>
                      <a:lnTo>
                        <a:pt x="624" y="534"/>
                      </a:lnTo>
                      <a:lnTo>
                        <a:pt x="625" y="534"/>
                      </a:lnTo>
                      <a:lnTo>
                        <a:pt x="626" y="534"/>
                      </a:lnTo>
                      <a:lnTo>
                        <a:pt x="626" y="534"/>
                      </a:lnTo>
                      <a:lnTo>
                        <a:pt x="627" y="534"/>
                      </a:lnTo>
                      <a:lnTo>
                        <a:pt x="628" y="534"/>
                      </a:lnTo>
                      <a:lnTo>
                        <a:pt x="629" y="534"/>
                      </a:lnTo>
                      <a:lnTo>
                        <a:pt x="629" y="534"/>
                      </a:lnTo>
                      <a:lnTo>
                        <a:pt x="630" y="534"/>
                      </a:lnTo>
                      <a:lnTo>
                        <a:pt x="631" y="534"/>
                      </a:lnTo>
                      <a:lnTo>
                        <a:pt x="632" y="534"/>
                      </a:lnTo>
                      <a:lnTo>
                        <a:pt x="632" y="534"/>
                      </a:lnTo>
                      <a:lnTo>
                        <a:pt x="633" y="534"/>
                      </a:lnTo>
                      <a:lnTo>
                        <a:pt x="634" y="534"/>
                      </a:lnTo>
                      <a:lnTo>
                        <a:pt x="635" y="534"/>
                      </a:lnTo>
                      <a:lnTo>
                        <a:pt x="636" y="534"/>
                      </a:lnTo>
                      <a:lnTo>
                        <a:pt x="636" y="534"/>
                      </a:lnTo>
                      <a:lnTo>
                        <a:pt x="637" y="534"/>
                      </a:lnTo>
                      <a:lnTo>
                        <a:pt x="638" y="534"/>
                      </a:lnTo>
                      <a:lnTo>
                        <a:pt x="639" y="534"/>
                      </a:lnTo>
                      <a:lnTo>
                        <a:pt x="640" y="534"/>
                      </a:lnTo>
                      <a:lnTo>
                        <a:pt x="640" y="534"/>
                      </a:lnTo>
                      <a:lnTo>
                        <a:pt x="641" y="534"/>
                      </a:lnTo>
                      <a:lnTo>
                        <a:pt x="642" y="535"/>
                      </a:lnTo>
                      <a:lnTo>
                        <a:pt x="643" y="535"/>
                      </a:lnTo>
                      <a:lnTo>
                        <a:pt x="644" y="535"/>
                      </a:lnTo>
                      <a:lnTo>
                        <a:pt x="644" y="535"/>
                      </a:lnTo>
                      <a:lnTo>
                        <a:pt x="645" y="534"/>
                      </a:lnTo>
                      <a:lnTo>
                        <a:pt x="646" y="534"/>
                      </a:lnTo>
                      <a:lnTo>
                        <a:pt x="647" y="534"/>
                      </a:lnTo>
                      <a:lnTo>
                        <a:pt x="648" y="534"/>
                      </a:lnTo>
                      <a:lnTo>
                        <a:pt x="648" y="534"/>
                      </a:lnTo>
                      <a:lnTo>
                        <a:pt x="649" y="534"/>
                      </a:lnTo>
                      <a:lnTo>
                        <a:pt x="650" y="534"/>
                      </a:lnTo>
                      <a:lnTo>
                        <a:pt x="651" y="534"/>
                      </a:lnTo>
                      <a:lnTo>
                        <a:pt x="652" y="534"/>
                      </a:lnTo>
                      <a:lnTo>
                        <a:pt x="652" y="534"/>
                      </a:lnTo>
                      <a:lnTo>
                        <a:pt x="653" y="534"/>
                      </a:lnTo>
                      <a:lnTo>
                        <a:pt x="654" y="534"/>
                      </a:lnTo>
                      <a:lnTo>
                        <a:pt x="654" y="534"/>
                      </a:lnTo>
                      <a:lnTo>
                        <a:pt x="655" y="534"/>
                      </a:lnTo>
                      <a:lnTo>
                        <a:pt x="656" y="534"/>
                      </a:lnTo>
                      <a:lnTo>
                        <a:pt x="657" y="534"/>
                      </a:lnTo>
                      <a:lnTo>
                        <a:pt x="658" y="534"/>
                      </a:lnTo>
                      <a:lnTo>
                        <a:pt x="658" y="534"/>
                      </a:lnTo>
                      <a:lnTo>
                        <a:pt x="659" y="534"/>
                      </a:lnTo>
                      <a:lnTo>
                        <a:pt x="660" y="534"/>
                      </a:lnTo>
                      <a:lnTo>
                        <a:pt x="661" y="534"/>
                      </a:lnTo>
                      <a:lnTo>
                        <a:pt x="662" y="534"/>
                      </a:lnTo>
                      <a:lnTo>
                        <a:pt x="662" y="535"/>
                      </a:lnTo>
                      <a:lnTo>
                        <a:pt x="663" y="535"/>
                      </a:lnTo>
                      <a:lnTo>
                        <a:pt x="664" y="535"/>
                      </a:lnTo>
                      <a:lnTo>
                        <a:pt x="665" y="535"/>
                      </a:lnTo>
                      <a:lnTo>
                        <a:pt x="666" y="535"/>
                      </a:lnTo>
                      <a:lnTo>
                        <a:pt x="666" y="535"/>
                      </a:lnTo>
                      <a:lnTo>
                        <a:pt x="667" y="535"/>
                      </a:lnTo>
                      <a:lnTo>
                        <a:pt x="668" y="535"/>
                      </a:lnTo>
                      <a:lnTo>
                        <a:pt x="669" y="535"/>
                      </a:lnTo>
                      <a:lnTo>
                        <a:pt x="670" y="535"/>
                      </a:lnTo>
                      <a:lnTo>
                        <a:pt x="670" y="535"/>
                      </a:lnTo>
                      <a:lnTo>
                        <a:pt x="671" y="535"/>
                      </a:lnTo>
                      <a:lnTo>
                        <a:pt x="672" y="535"/>
                      </a:lnTo>
                      <a:lnTo>
                        <a:pt x="672" y="534"/>
                      </a:lnTo>
                      <a:lnTo>
                        <a:pt x="674" y="534"/>
                      </a:lnTo>
                      <a:lnTo>
                        <a:pt x="674" y="534"/>
                      </a:lnTo>
                      <a:lnTo>
                        <a:pt x="675" y="534"/>
                      </a:lnTo>
                      <a:lnTo>
                        <a:pt x="676" y="534"/>
                      </a:lnTo>
                      <a:lnTo>
                        <a:pt x="676" y="534"/>
                      </a:lnTo>
                      <a:lnTo>
                        <a:pt x="678" y="534"/>
                      </a:lnTo>
                      <a:lnTo>
                        <a:pt x="678" y="534"/>
                      </a:lnTo>
                      <a:lnTo>
                        <a:pt x="679" y="534"/>
                      </a:lnTo>
                      <a:lnTo>
                        <a:pt x="680" y="534"/>
                      </a:lnTo>
                      <a:lnTo>
                        <a:pt x="680" y="534"/>
                      </a:lnTo>
                      <a:lnTo>
                        <a:pt x="681" y="534"/>
                      </a:lnTo>
                      <a:lnTo>
                        <a:pt x="682" y="534"/>
                      </a:lnTo>
                      <a:lnTo>
                        <a:pt x="683" y="534"/>
                      </a:lnTo>
                      <a:lnTo>
                        <a:pt x="684" y="534"/>
                      </a:lnTo>
                      <a:lnTo>
                        <a:pt x="684" y="534"/>
                      </a:lnTo>
                      <a:lnTo>
                        <a:pt x="685" y="534"/>
                      </a:lnTo>
                      <a:lnTo>
                        <a:pt x="686" y="534"/>
                      </a:lnTo>
                      <a:lnTo>
                        <a:pt x="687" y="534"/>
                      </a:lnTo>
                      <a:lnTo>
                        <a:pt x="688" y="534"/>
                      </a:lnTo>
                      <a:lnTo>
                        <a:pt x="688" y="534"/>
                      </a:lnTo>
                      <a:lnTo>
                        <a:pt x="689" y="534"/>
                      </a:lnTo>
                      <a:lnTo>
                        <a:pt x="690" y="534"/>
                      </a:lnTo>
                      <a:lnTo>
                        <a:pt x="691" y="534"/>
                      </a:lnTo>
                      <a:lnTo>
                        <a:pt x="692" y="534"/>
                      </a:lnTo>
                      <a:lnTo>
                        <a:pt x="692" y="534"/>
                      </a:lnTo>
                      <a:lnTo>
                        <a:pt x="693" y="534"/>
                      </a:lnTo>
                      <a:lnTo>
                        <a:pt x="694" y="534"/>
                      </a:lnTo>
                      <a:lnTo>
                        <a:pt x="695" y="534"/>
                      </a:lnTo>
                      <a:lnTo>
                        <a:pt x="696" y="534"/>
                      </a:lnTo>
                      <a:lnTo>
                        <a:pt x="696" y="534"/>
                      </a:lnTo>
                      <a:lnTo>
                        <a:pt x="697" y="534"/>
                      </a:lnTo>
                      <a:lnTo>
                        <a:pt x="698" y="535"/>
                      </a:lnTo>
                      <a:lnTo>
                        <a:pt x="698" y="535"/>
                      </a:lnTo>
                      <a:lnTo>
                        <a:pt x="700" y="535"/>
                      </a:lnTo>
                      <a:lnTo>
                        <a:pt x="700" y="534"/>
                      </a:lnTo>
                      <a:lnTo>
                        <a:pt x="701" y="534"/>
                      </a:lnTo>
                      <a:lnTo>
                        <a:pt x="702" y="534"/>
                      </a:lnTo>
                      <a:lnTo>
                        <a:pt x="702" y="534"/>
                      </a:lnTo>
                      <a:lnTo>
                        <a:pt x="703" y="534"/>
                      </a:lnTo>
                      <a:lnTo>
                        <a:pt x="704" y="534"/>
                      </a:lnTo>
                      <a:lnTo>
                        <a:pt x="705" y="535"/>
                      </a:lnTo>
                      <a:lnTo>
                        <a:pt x="706" y="535"/>
                      </a:lnTo>
                      <a:lnTo>
                        <a:pt x="706" y="534"/>
                      </a:lnTo>
                      <a:lnTo>
                        <a:pt x="707" y="534"/>
                      </a:lnTo>
                      <a:lnTo>
                        <a:pt x="708" y="534"/>
                      </a:lnTo>
                      <a:lnTo>
                        <a:pt x="709" y="534"/>
                      </a:lnTo>
                      <a:lnTo>
                        <a:pt x="710" y="534"/>
                      </a:lnTo>
                      <a:lnTo>
                        <a:pt x="710" y="534"/>
                      </a:lnTo>
                      <a:lnTo>
                        <a:pt x="711" y="534"/>
                      </a:lnTo>
                      <a:lnTo>
                        <a:pt x="712" y="535"/>
                      </a:lnTo>
                      <a:lnTo>
                        <a:pt x="713" y="535"/>
                      </a:lnTo>
                      <a:lnTo>
                        <a:pt x="714" y="535"/>
                      </a:lnTo>
                      <a:lnTo>
                        <a:pt x="714" y="535"/>
                      </a:lnTo>
                      <a:lnTo>
                        <a:pt x="715" y="535"/>
                      </a:lnTo>
                      <a:lnTo>
                        <a:pt x="716" y="535"/>
                      </a:lnTo>
                      <a:lnTo>
                        <a:pt x="717" y="535"/>
                      </a:lnTo>
                      <a:lnTo>
                        <a:pt x="718" y="535"/>
                      </a:lnTo>
                      <a:lnTo>
                        <a:pt x="718" y="535"/>
                      </a:lnTo>
                      <a:lnTo>
                        <a:pt x="719" y="535"/>
                      </a:lnTo>
                      <a:lnTo>
                        <a:pt x="720" y="535"/>
                      </a:lnTo>
                      <a:lnTo>
                        <a:pt x="721" y="535"/>
                      </a:lnTo>
                      <a:lnTo>
                        <a:pt x="722" y="535"/>
                      </a:lnTo>
                      <a:lnTo>
                        <a:pt x="722" y="535"/>
                      </a:lnTo>
                      <a:lnTo>
                        <a:pt x="723" y="535"/>
                      </a:lnTo>
                      <a:lnTo>
                        <a:pt x="724" y="535"/>
                      </a:lnTo>
                      <a:lnTo>
                        <a:pt x="724" y="535"/>
                      </a:lnTo>
                      <a:lnTo>
                        <a:pt x="725" y="535"/>
                      </a:lnTo>
                      <a:lnTo>
                        <a:pt x="726" y="535"/>
                      </a:lnTo>
                      <a:lnTo>
                        <a:pt x="727" y="535"/>
                      </a:lnTo>
                      <a:lnTo>
                        <a:pt x="728" y="535"/>
                      </a:lnTo>
                      <a:lnTo>
                        <a:pt x="728" y="535"/>
                      </a:lnTo>
                      <a:lnTo>
                        <a:pt x="729" y="535"/>
                      </a:lnTo>
                      <a:lnTo>
                        <a:pt x="731" y="535"/>
                      </a:lnTo>
                      <a:lnTo>
                        <a:pt x="732" y="535"/>
                      </a:lnTo>
                      <a:lnTo>
                        <a:pt x="732" y="535"/>
                      </a:lnTo>
                      <a:lnTo>
                        <a:pt x="733" y="535"/>
                      </a:lnTo>
                      <a:lnTo>
                        <a:pt x="734" y="535"/>
                      </a:lnTo>
                      <a:lnTo>
                        <a:pt x="735" y="535"/>
                      </a:lnTo>
                      <a:lnTo>
                        <a:pt x="736" y="535"/>
                      </a:lnTo>
                      <a:lnTo>
                        <a:pt x="736" y="535"/>
                      </a:lnTo>
                      <a:lnTo>
                        <a:pt x="737" y="535"/>
                      </a:lnTo>
                      <a:lnTo>
                        <a:pt x="738" y="535"/>
                      </a:lnTo>
                      <a:lnTo>
                        <a:pt x="739" y="535"/>
                      </a:lnTo>
                      <a:lnTo>
                        <a:pt x="740" y="535"/>
                      </a:lnTo>
                      <a:lnTo>
                        <a:pt x="740" y="535"/>
                      </a:lnTo>
                      <a:lnTo>
                        <a:pt x="741" y="535"/>
                      </a:lnTo>
                      <a:lnTo>
                        <a:pt x="742" y="535"/>
                      </a:lnTo>
                      <a:lnTo>
                        <a:pt x="743" y="535"/>
                      </a:lnTo>
                      <a:lnTo>
                        <a:pt x="743" y="535"/>
                      </a:lnTo>
                      <a:lnTo>
                        <a:pt x="744" y="535"/>
                      </a:lnTo>
                      <a:lnTo>
                        <a:pt x="745" y="535"/>
                      </a:lnTo>
                      <a:lnTo>
                        <a:pt x="746" y="535"/>
                      </a:lnTo>
                      <a:lnTo>
                        <a:pt x="747" y="535"/>
                      </a:lnTo>
                      <a:lnTo>
                        <a:pt x="747" y="534"/>
                      </a:lnTo>
                      <a:lnTo>
                        <a:pt x="748" y="534"/>
                      </a:lnTo>
                      <a:lnTo>
                        <a:pt x="749" y="534"/>
                      </a:lnTo>
                      <a:lnTo>
                        <a:pt x="750" y="534"/>
                      </a:lnTo>
                      <a:lnTo>
                        <a:pt x="750" y="534"/>
                      </a:lnTo>
                      <a:lnTo>
                        <a:pt x="751" y="534"/>
                      </a:lnTo>
                      <a:lnTo>
                        <a:pt x="752" y="534"/>
                      </a:lnTo>
                      <a:lnTo>
                        <a:pt x="753" y="534"/>
                      </a:lnTo>
                      <a:lnTo>
                        <a:pt x="754" y="534"/>
                      </a:lnTo>
                      <a:lnTo>
                        <a:pt x="754" y="534"/>
                      </a:lnTo>
                      <a:lnTo>
                        <a:pt x="755" y="534"/>
                      </a:lnTo>
                      <a:lnTo>
                        <a:pt x="756" y="534"/>
                      </a:lnTo>
                      <a:lnTo>
                        <a:pt x="757" y="534"/>
                      </a:lnTo>
                      <a:lnTo>
                        <a:pt x="758" y="534"/>
                      </a:lnTo>
                      <a:lnTo>
                        <a:pt x="758" y="534"/>
                      </a:lnTo>
                      <a:lnTo>
                        <a:pt x="759" y="534"/>
                      </a:lnTo>
                      <a:lnTo>
                        <a:pt x="760" y="534"/>
                      </a:lnTo>
                      <a:lnTo>
                        <a:pt x="761" y="534"/>
                      </a:lnTo>
                      <a:lnTo>
                        <a:pt x="762" y="534"/>
                      </a:lnTo>
                      <a:lnTo>
                        <a:pt x="762" y="534"/>
                      </a:lnTo>
                      <a:lnTo>
                        <a:pt x="763" y="534"/>
                      </a:lnTo>
                      <a:lnTo>
                        <a:pt x="764" y="534"/>
                      </a:lnTo>
                      <a:lnTo>
                        <a:pt x="765" y="534"/>
                      </a:lnTo>
                      <a:lnTo>
                        <a:pt x="765" y="535"/>
                      </a:lnTo>
                      <a:lnTo>
                        <a:pt x="766" y="535"/>
                      </a:lnTo>
                      <a:lnTo>
                        <a:pt x="767" y="535"/>
                      </a:lnTo>
                      <a:lnTo>
                        <a:pt x="768" y="534"/>
                      </a:lnTo>
                      <a:lnTo>
                        <a:pt x="769" y="534"/>
                      </a:lnTo>
                      <a:lnTo>
                        <a:pt x="769" y="534"/>
                      </a:lnTo>
                      <a:lnTo>
                        <a:pt x="770" y="534"/>
                      </a:lnTo>
                      <a:lnTo>
                        <a:pt x="771" y="534"/>
                      </a:lnTo>
                      <a:lnTo>
                        <a:pt x="772" y="535"/>
                      </a:lnTo>
                      <a:lnTo>
                        <a:pt x="773" y="535"/>
                      </a:lnTo>
                      <a:lnTo>
                        <a:pt x="773" y="535"/>
                      </a:lnTo>
                      <a:lnTo>
                        <a:pt x="774" y="535"/>
                      </a:lnTo>
                      <a:lnTo>
                        <a:pt x="775" y="535"/>
                      </a:lnTo>
                      <a:lnTo>
                        <a:pt x="776" y="535"/>
                      </a:lnTo>
                      <a:lnTo>
                        <a:pt x="777" y="535"/>
                      </a:lnTo>
                      <a:lnTo>
                        <a:pt x="777" y="535"/>
                      </a:lnTo>
                      <a:lnTo>
                        <a:pt x="778" y="535"/>
                      </a:lnTo>
                      <a:lnTo>
                        <a:pt x="779" y="535"/>
                      </a:lnTo>
                      <a:lnTo>
                        <a:pt x="780" y="535"/>
                      </a:lnTo>
                      <a:lnTo>
                        <a:pt x="780" y="535"/>
                      </a:lnTo>
                      <a:lnTo>
                        <a:pt x="781" y="535"/>
                      </a:lnTo>
                      <a:lnTo>
                        <a:pt x="782" y="535"/>
                      </a:lnTo>
                      <a:lnTo>
                        <a:pt x="783" y="535"/>
                      </a:lnTo>
                      <a:lnTo>
                        <a:pt x="784" y="534"/>
                      </a:lnTo>
                      <a:lnTo>
                        <a:pt x="784" y="534"/>
                      </a:lnTo>
                      <a:lnTo>
                        <a:pt x="785" y="533"/>
                      </a:lnTo>
                      <a:lnTo>
                        <a:pt x="786" y="533"/>
                      </a:lnTo>
                      <a:lnTo>
                        <a:pt x="787" y="533"/>
                      </a:lnTo>
                      <a:lnTo>
                        <a:pt x="787" y="533"/>
                      </a:lnTo>
                      <a:lnTo>
                        <a:pt x="788" y="532"/>
                      </a:lnTo>
                      <a:lnTo>
                        <a:pt x="789" y="532"/>
                      </a:lnTo>
                      <a:lnTo>
                        <a:pt x="790" y="531"/>
                      </a:lnTo>
                      <a:lnTo>
                        <a:pt x="791" y="530"/>
                      </a:lnTo>
                      <a:lnTo>
                        <a:pt x="791" y="528"/>
                      </a:lnTo>
                      <a:lnTo>
                        <a:pt x="792" y="527"/>
                      </a:lnTo>
                      <a:lnTo>
                        <a:pt x="793" y="525"/>
                      </a:lnTo>
                      <a:lnTo>
                        <a:pt x="794" y="523"/>
                      </a:lnTo>
                      <a:lnTo>
                        <a:pt x="795" y="520"/>
                      </a:lnTo>
                      <a:lnTo>
                        <a:pt x="795" y="516"/>
                      </a:lnTo>
                      <a:lnTo>
                        <a:pt x="796" y="513"/>
                      </a:lnTo>
                      <a:lnTo>
                        <a:pt x="797" y="508"/>
                      </a:lnTo>
                      <a:lnTo>
                        <a:pt x="798" y="502"/>
                      </a:lnTo>
                      <a:lnTo>
                        <a:pt x="799" y="496"/>
                      </a:lnTo>
                      <a:lnTo>
                        <a:pt x="799" y="489"/>
                      </a:lnTo>
                      <a:lnTo>
                        <a:pt x="800" y="480"/>
                      </a:lnTo>
                      <a:lnTo>
                        <a:pt x="801" y="471"/>
                      </a:lnTo>
                      <a:lnTo>
                        <a:pt x="802" y="460"/>
                      </a:lnTo>
                      <a:lnTo>
                        <a:pt x="803" y="448"/>
                      </a:lnTo>
                      <a:lnTo>
                        <a:pt x="803" y="434"/>
                      </a:lnTo>
                      <a:lnTo>
                        <a:pt x="804" y="419"/>
                      </a:lnTo>
                      <a:lnTo>
                        <a:pt x="805" y="404"/>
                      </a:lnTo>
                      <a:lnTo>
                        <a:pt x="805" y="387"/>
                      </a:lnTo>
                      <a:lnTo>
                        <a:pt x="806" y="369"/>
                      </a:lnTo>
                      <a:lnTo>
                        <a:pt x="807" y="352"/>
                      </a:lnTo>
                      <a:lnTo>
                        <a:pt x="808" y="334"/>
                      </a:lnTo>
                      <a:lnTo>
                        <a:pt x="809" y="316"/>
                      </a:lnTo>
                      <a:lnTo>
                        <a:pt x="809" y="299"/>
                      </a:lnTo>
                      <a:lnTo>
                        <a:pt x="810" y="284"/>
                      </a:lnTo>
                      <a:lnTo>
                        <a:pt x="811" y="270"/>
                      </a:lnTo>
                      <a:lnTo>
                        <a:pt x="812" y="258"/>
                      </a:lnTo>
                      <a:lnTo>
                        <a:pt x="813" y="248"/>
                      </a:lnTo>
                      <a:lnTo>
                        <a:pt x="813" y="241"/>
                      </a:lnTo>
                      <a:lnTo>
                        <a:pt x="814" y="238"/>
                      </a:lnTo>
                      <a:lnTo>
                        <a:pt x="815" y="237"/>
                      </a:lnTo>
                      <a:lnTo>
                        <a:pt x="816" y="239"/>
                      </a:lnTo>
                      <a:lnTo>
                        <a:pt x="817" y="244"/>
                      </a:lnTo>
                      <a:lnTo>
                        <a:pt x="817" y="252"/>
                      </a:lnTo>
                      <a:lnTo>
                        <a:pt x="818" y="262"/>
                      </a:lnTo>
                      <a:lnTo>
                        <a:pt x="819" y="274"/>
                      </a:lnTo>
                      <a:lnTo>
                        <a:pt x="820" y="288"/>
                      </a:lnTo>
                      <a:lnTo>
                        <a:pt x="821" y="303"/>
                      </a:lnTo>
                      <a:lnTo>
                        <a:pt x="821" y="319"/>
                      </a:lnTo>
                      <a:lnTo>
                        <a:pt x="822" y="335"/>
                      </a:lnTo>
                      <a:lnTo>
                        <a:pt x="823" y="352"/>
                      </a:lnTo>
                      <a:lnTo>
                        <a:pt x="824" y="368"/>
                      </a:lnTo>
                      <a:lnTo>
                        <a:pt x="825" y="383"/>
                      </a:lnTo>
                      <a:lnTo>
                        <a:pt x="825" y="398"/>
                      </a:lnTo>
                      <a:lnTo>
                        <a:pt x="826" y="411"/>
                      </a:lnTo>
                      <a:lnTo>
                        <a:pt x="827" y="423"/>
                      </a:lnTo>
                      <a:lnTo>
                        <a:pt x="827" y="435"/>
                      </a:lnTo>
                      <a:lnTo>
                        <a:pt x="829" y="445"/>
                      </a:lnTo>
                      <a:lnTo>
                        <a:pt x="829" y="454"/>
                      </a:lnTo>
                      <a:lnTo>
                        <a:pt x="830" y="462"/>
                      </a:lnTo>
                      <a:lnTo>
                        <a:pt x="831" y="469"/>
                      </a:lnTo>
                      <a:lnTo>
                        <a:pt x="831" y="475"/>
                      </a:lnTo>
                      <a:lnTo>
                        <a:pt x="832" y="481"/>
                      </a:lnTo>
                      <a:lnTo>
                        <a:pt x="833" y="486"/>
                      </a:lnTo>
                      <a:lnTo>
                        <a:pt x="834" y="490"/>
                      </a:lnTo>
                      <a:lnTo>
                        <a:pt x="835" y="493"/>
                      </a:lnTo>
                      <a:lnTo>
                        <a:pt x="835" y="497"/>
                      </a:lnTo>
                      <a:lnTo>
                        <a:pt x="836" y="499"/>
                      </a:lnTo>
                      <a:lnTo>
                        <a:pt x="837" y="502"/>
                      </a:lnTo>
                      <a:lnTo>
                        <a:pt x="838" y="504"/>
                      </a:lnTo>
                      <a:lnTo>
                        <a:pt x="839" y="507"/>
                      </a:lnTo>
                      <a:lnTo>
                        <a:pt x="839" y="508"/>
                      </a:lnTo>
                      <a:lnTo>
                        <a:pt x="840" y="510"/>
                      </a:lnTo>
                      <a:lnTo>
                        <a:pt x="841" y="512"/>
                      </a:lnTo>
                      <a:lnTo>
                        <a:pt x="842" y="513"/>
                      </a:lnTo>
                      <a:lnTo>
                        <a:pt x="843" y="514"/>
                      </a:lnTo>
                      <a:lnTo>
                        <a:pt x="843" y="516"/>
                      </a:lnTo>
                      <a:lnTo>
                        <a:pt x="844" y="517"/>
                      </a:lnTo>
                      <a:lnTo>
                        <a:pt x="845" y="518"/>
                      </a:lnTo>
                      <a:lnTo>
                        <a:pt x="846" y="518"/>
                      </a:lnTo>
                      <a:lnTo>
                        <a:pt x="847" y="519"/>
                      </a:lnTo>
                      <a:lnTo>
                        <a:pt x="847" y="520"/>
                      </a:lnTo>
                      <a:lnTo>
                        <a:pt x="848" y="521"/>
                      </a:lnTo>
                      <a:lnTo>
                        <a:pt x="849" y="521"/>
                      </a:lnTo>
                      <a:lnTo>
                        <a:pt x="849" y="522"/>
                      </a:lnTo>
                      <a:lnTo>
                        <a:pt x="851" y="523"/>
                      </a:lnTo>
                      <a:lnTo>
                        <a:pt x="851" y="523"/>
                      </a:lnTo>
                      <a:lnTo>
                        <a:pt x="852" y="524"/>
                      </a:lnTo>
                      <a:lnTo>
                        <a:pt x="853" y="524"/>
                      </a:lnTo>
                      <a:lnTo>
                        <a:pt x="853" y="525"/>
                      </a:lnTo>
                      <a:lnTo>
                        <a:pt x="854" y="526"/>
                      </a:lnTo>
                      <a:lnTo>
                        <a:pt x="855" y="526"/>
                      </a:lnTo>
                      <a:lnTo>
                        <a:pt x="856" y="526"/>
                      </a:lnTo>
                      <a:lnTo>
                        <a:pt x="857" y="527"/>
                      </a:lnTo>
                      <a:lnTo>
                        <a:pt x="857" y="527"/>
                      </a:lnTo>
                      <a:lnTo>
                        <a:pt x="858" y="527"/>
                      </a:lnTo>
                      <a:lnTo>
                        <a:pt x="859" y="528"/>
                      </a:lnTo>
                      <a:lnTo>
                        <a:pt x="860" y="528"/>
                      </a:lnTo>
                      <a:lnTo>
                        <a:pt x="861" y="528"/>
                      </a:lnTo>
                      <a:lnTo>
                        <a:pt x="861" y="529"/>
                      </a:lnTo>
                      <a:lnTo>
                        <a:pt x="862" y="529"/>
                      </a:lnTo>
                      <a:lnTo>
                        <a:pt x="863" y="529"/>
                      </a:lnTo>
                      <a:lnTo>
                        <a:pt x="864" y="530"/>
                      </a:lnTo>
                      <a:lnTo>
                        <a:pt x="865" y="530"/>
                      </a:lnTo>
                      <a:lnTo>
                        <a:pt x="865" y="530"/>
                      </a:lnTo>
                      <a:lnTo>
                        <a:pt x="866" y="530"/>
                      </a:lnTo>
                      <a:lnTo>
                        <a:pt x="867" y="530"/>
                      </a:lnTo>
                      <a:lnTo>
                        <a:pt x="868" y="531"/>
                      </a:lnTo>
                      <a:lnTo>
                        <a:pt x="869" y="531"/>
                      </a:lnTo>
                      <a:lnTo>
                        <a:pt x="869" y="531"/>
                      </a:lnTo>
                      <a:lnTo>
                        <a:pt x="870" y="531"/>
                      </a:lnTo>
                      <a:lnTo>
                        <a:pt x="871" y="531"/>
                      </a:lnTo>
                      <a:lnTo>
                        <a:pt x="872" y="532"/>
                      </a:lnTo>
                      <a:lnTo>
                        <a:pt x="873" y="532"/>
                      </a:lnTo>
                      <a:lnTo>
                        <a:pt x="873" y="532"/>
                      </a:lnTo>
                      <a:lnTo>
                        <a:pt x="874" y="532"/>
                      </a:lnTo>
                      <a:lnTo>
                        <a:pt x="875" y="532"/>
                      </a:lnTo>
                      <a:lnTo>
                        <a:pt x="875" y="532"/>
                      </a:lnTo>
                      <a:lnTo>
                        <a:pt x="876" y="532"/>
                      </a:lnTo>
                      <a:lnTo>
                        <a:pt x="877" y="532"/>
                      </a:lnTo>
                      <a:lnTo>
                        <a:pt x="878" y="532"/>
                      </a:lnTo>
                      <a:lnTo>
                        <a:pt x="879" y="532"/>
                      </a:lnTo>
                      <a:lnTo>
                        <a:pt x="879" y="532"/>
                      </a:lnTo>
                      <a:lnTo>
                        <a:pt x="880" y="533"/>
                      </a:lnTo>
                      <a:lnTo>
                        <a:pt x="881" y="533"/>
                      </a:lnTo>
                      <a:lnTo>
                        <a:pt x="882" y="533"/>
                      </a:lnTo>
                      <a:lnTo>
                        <a:pt x="883" y="533"/>
                      </a:lnTo>
                      <a:lnTo>
                        <a:pt x="883" y="533"/>
                      </a:lnTo>
                      <a:lnTo>
                        <a:pt x="884" y="533"/>
                      </a:lnTo>
                      <a:lnTo>
                        <a:pt x="885" y="533"/>
                      </a:lnTo>
                      <a:lnTo>
                        <a:pt x="886" y="533"/>
                      </a:lnTo>
                      <a:lnTo>
                        <a:pt x="887" y="533"/>
                      </a:lnTo>
                      <a:lnTo>
                        <a:pt x="887" y="533"/>
                      </a:lnTo>
                      <a:lnTo>
                        <a:pt x="888" y="533"/>
                      </a:lnTo>
                      <a:lnTo>
                        <a:pt x="889" y="533"/>
                      </a:lnTo>
                      <a:lnTo>
                        <a:pt x="890" y="533"/>
                      </a:lnTo>
                      <a:lnTo>
                        <a:pt x="891" y="533"/>
                      </a:lnTo>
                      <a:lnTo>
                        <a:pt x="891" y="533"/>
                      </a:lnTo>
                      <a:lnTo>
                        <a:pt x="892" y="533"/>
                      </a:lnTo>
                      <a:lnTo>
                        <a:pt x="893" y="533"/>
                      </a:lnTo>
                      <a:lnTo>
                        <a:pt x="894" y="533"/>
                      </a:lnTo>
                      <a:lnTo>
                        <a:pt x="895" y="533"/>
                      </a:lnTo>
                      <a:lnTo>
                        <a:pt x="895" y="533"/>
                      </a:lnTo>
                      <a:lnTo>
                        <a:pt x="896" y="533"/>
                      </a:lnTo>
                      <a:lnTo>
                        <a:pt x="897" y="534"/>
                      </a:lnTo>
                      <a:lnTo>
                        <a:pt x="898" y="534"/>
                      </a:lnTo>
                      <a:lnTo>
                        <a:pt x="898" y="534"/>
                      </a:lnTo>
                      <a:lnTo>
                        <a:pt x="899" y="534"/>
                      </a:lnTo>
                      <a:lnTo>
                        <a:pt x="900" y="534"/>
                      </a:lnTo>
                      <a:lnTo>
                        <a:pt x="901" y="534"/>
                      </a:lnTo>
                      <a:lnTo>
                        <a:pt x="901" y="534"/>
                      </a:lnTo>
                      <a:lnTo>
                        <a:pt x="902" y="534"/>
                      </a:lnTo>
                      <a:lnTo>
                        <a:pt x="903" y="534"/>
                      </a:lnTo>
                      <a:lnTo>
                        <a:pt x="904" y="534"/>
                      </a:lnTo>
                      <a:lnTo>
                        <a:pt x="905" y="534"/>
                      </a:lnTo>
                      <a:lnTo>
                        <a:pt x="905" y="534"/>
                      </a:lnTo>
                      <a:lnTo>
                        <a:pt x="906" y="534"/>
                      </a:lnTo>
                      <a:lnTo>
                        <a:pt x="907" y="534"/>
                      </a:lnTo>
                      <a:lnTo>
                        <a:pt x="908" y="534"/>
                      </a:lnTo>
                      <a:lnTo>
                        <a:pt x="909" y="534"/>
                      </a:lnTo>
                      <a:lnTo>
                        <a:pt x="909" y="534"/>
                      </a:lnTo>
                      <a:lnTo>
                        <a:pt x="910" y="534"/>
                      </a:lnTo>
                      <a:lnTo>
                        <a:pt x="911" y="534"/>
                      </a:lnTo>
                      <a:lnTo>
                        <a:pt x="912" y="534"/>
                      </a:lnTo>
                      <a:lnTo>
                        <a:pt x="913" y="534"/>
                      </a:lnTo>
                      <a:lnTo>
                        <a:pt x="913" y="534"/>
                      </a:lnTo>
                      <a:lnTo>
                        <a:pt x="914" y="534"/>
                      </a:lnTo>
                      <a:lnTo>
                        <a:pt x="915" y="534"/>
                      </a:lnTo>
                      <a:lnTo>
                        <a:pt x="916" y="534"/>
                      </a:lnTo>
                      <a:lnTo>
                        <a:pt x="916" y="534"/>
                      </a:lnTo>
                      <a:lnTo>
                        <a:pt x="917" y="534"/>
                      </a:lnTo>
                      <a:lnTo>
                        <a:pt x="918" y="534"/>
                      </a:lnTo>
                      <a:lnTo>
                        <a:pt x="919" y="534"/>
                      </a:lnTo>
                      <a:lnTo>
                        <a:pt x="920" y="534"/>
                      </a:lnTo>
                      <a:lnTo>
                        <a:pt x="920" y="534"/>
                      </a:lnTo>
                      <a:lnTo>
                        <a:pt x="921" y="534"/>
                      </a:lnTo>
                      <a:lnTo>
                        <a:pt x="922" y="534"/>
                      </a:lnTo>
                      <a:lnTo>
                        <a:pt x="923" y="534"/>
                      </a:lnTo>
                      <a:lnTo>
                        <a:pt x="924" y="534"/>
                      </a:lnTo>
                      <a:lnTo>
                        <a:pt x="924" y="535"/>
                      </a:lnTo>
                      <a:lnTo>
                        <a:pt x="925" y="535"/>
                      </a:lnTo>
                      <a:lnTo>
                        <a:pt x="926" y="535"/>
                      </a:lnTo>
                      <a:lnTo>
                        <a:pt x="927" y="535"/>
                      </a:lnTo>
                      <a:lnTo>
                        <a:pt x="927" y="535"/>
                      </a:lnTo>
                      <a:lnTo>
                        <a:pt x="928" y="534"/>
                      </a:lnTo>
                      <a:lnTo>
                        <a:pt x="929" y="534"/>
                      </a:lnTo>
                      <a:lnTo>
                        <a:pt x="930" y="534"/>
                      </a:lnTo>
                      <a:lnTo>
                        <a:pt x="931" y="534"/>
                      </a:lnTo>
                      <a:lnTo>
                        <a:pt x="931" y="534"/>
                      </a:lnTo>
                      <a:lnTo>
                        <a:pt x="932" y="534"/>
                      </a:lnTo>
                      <a:lnTo>
                        <a:pt x="933" y="534"/>
                      </a:lnTo>
                      <a:lnTo>
                        <a:pt x="934" y="534"/>
                      </a:lnTo>
                      <a:lnTo>
                        <a:pt x="935" y="534"/>
                      </a:lnTo>
                      <a:lnTo>
                        <a:pt x="935" y="534"/>
                      </a:lnTo>
                      <a:lnTo>
                        <a:pt x="936" y="534"/>
                      </a:lnTo>
                      <a:lnTo>
                        <a:pt x="937" y="534"/>
                      </a:lnTo>
                      <a:lnTo>
                        <a:pt x="938" y="534"/>
                      </a:lnTo>
                      <a:lnTo>
                        <a:pt x="938" y="534"/>
                      </a:lnTo>
                      <a:lnTo>
                        <a:pt x="939" y="534"/>
                      </a:lnTo>
                      <a:lnTo>
                        <a:pt x="940" y="534"/>
                      </a:lnTo>
                      <a:lnTo>
                        <a:pt x="941" y="534"/>
                      </a:lnTo>
                      <a:lnTo>
                        <a:pt x="942" y="534"/>
                      </a:lnTo>
                      <a:lnTo>
                        <a:pt x="942" y="534"/>
                      </a:lnTo>
                      <a:lnTo>
                        <a:pt x="943" y="534"/>
                      </a:lnTo>
                      <a:lnTo>
                        <a:pt x="944" y="534"/>
                      </a:lnTo>
                      <a:lnTo>
                        <a:pt x="945" y="534"/>
                      </a:lnTo>
                      <a:lnTo>
                        <a:pt x="946" y="534"/>
                      </a:lnTo>
                      <a:lnTo>
                        <a:pt x="946" y="534"/>
                      </a:lnTo>
                      <a:lnTo>
                        <a:pt x="947" y="534"/>
                      </a:lnTo>
                      <a:lnTo>
                        <a:pt x="948" y="534"/>
                      </a:lnTo>
                      <a:lnTo>
                        <a:pt x="949" y="534"/>
                      </a:lnTo>
                      <a:lnTo>
                        <a:pt x="950" y="534"/>
                      </a:lnTo>
                      <a:lnTo>
                        <a:pt x="950" y="534"/>
                      </a:lnTo>
                      <a:lnTo>
                        <a:pt x="951" y="534"/>
                      </a:lnTo>
                      <a:lnTo>
                        <a:pt x="952" y="534"/>
                      </a:lnTo>
                      <a:lnTo>
                        <a:pt x="953" y="534"/>
                      </a:lnTo>
                      <a:lnTo>
                        <a:pt x="954" y="534"/>
                      </a:lnTo>
                      <a:lnTo>
                        <a:pt x="954" y="534"/>
                      </a:lnTo>
                      <a:lnTo>
                        <a:pt x="955" y="534"/>
                      </a:lnTo>
                      <a:lnTo>
                        <a:pt x="956" y="534"/>
                      </a:lnTo>
                      <a:lnTo>
                        <a:pt x="956" y="533"/>
                      </a:lnTo>
                      <a:lnTo>
                        <a:pt x="957" y="533"/>
                      </a:lnTo>
                      <a:lnTo>
                        <a:pt x="958" y="533"/>
                      </a:lnTo>
                      <a:lnTo>
                        <a:pt x="959" y="533"/>
                      </a:lnTo>
                      <a:lnTo>
                        <a:pt x="960" y="533"/>
                      </a:lnTo>
                      <a:lnTo>
                        <a:pt x="960" y="533"/>
                      </a:lnTo>
                      <a:lnTo>
                        <a:pt x="961" y="533"/>
                      </a:lnTo>
                      <a:lnTo>
                        <a:pt x="962" y="533"/>
                      </a:lnTo>
                      <a:lnTo>
                        <a:pt x="963" y="533"/>
                      </a:lnTo>
                      <a:lnTo>
                        <a:pt x="964" y="533"/>
                      </a:lnTo>
                      <a:lnTo>
                        <a:pt x="964" y="532"/>
                      </a:lnTo>
                      <a:lnTo>
                        <a:pt x="965" y="532"/>
                      </a:lnTo>
                      <a:lnTo>
                        <a:pt x="966" y="532"/>
                      </a:lnTo>
                      <a:lnTo>
                        <a:pt x="967" y="532"/>
                      </a:lnTo>
                      <a:lnTo>
                        <a:pt x="968" y="532"/>
                      </a:lnTo>
                      <a:lnTo>
                        <a:pt x="968" y="532"/>
                      </a:lnTo>
                      <a:lnTo>
                        <a:pt x="969" y="532"/>
                      </a:lnTo>
                      <a:lnTo>
                        <a:pt x="970" y="532"/>
                      </a:lnTo>
                      <a:lnTo>
                        <a:pt x="971" y="532"/>
                      </a:lnTo>
                      <a:lnTo>
                        <a:pt x="972" y="532"/>
                      </a:lnTo>
                      <a:lnTo>
                        <a:pt x="972" y="532"/>
                      </a:lnTo>
                      <a:lnTo>
                        <a:pt x="973" y="532"/>
                      </a:lnTo>
                      <a:lnTo>
                        <a:pt x="974" y="532"/>
                      </a:lnTo>
                      <a:lnTo>
                        <a:pt x="975" y="532"/>
                      </a:lnTo>
                      <a:lnTo>
                        <a:pt x="976" y="532"/>
                      </a:lnTo>
                      <a:lnTo>
                        <a:pt x="976" y="532"/>
                      </a:lnTo>
                      <a:lnTo>
                        <a:pt x="977" y="532"/>
                      </a:lnTo>
                      <a:lnTo>
                        <a:pt x="978" y="532"/>
                      </a:lnTo>
                      <a:lnTo>
                        <a:pt x="978" y="531"/>
                      </a:lnTo>
                      <a:lnTo>
                        <a:pt x="980" y="531"/>
                      </a:lnTo>
                      <a:lnTo>
                        <a:pt x="980" y="531"/>
                      </a:lnTo>
                      <a:lnTo>
                        <a:pt x="981" y="531"/>
                      </a:lnTo>
                      <a:lnTo>
                        <a:pt x="982" y="532"/>
                      </a:lnTo>
                      <a:lnTo>
                        <a:pt x="982" y="532"/>
                      </a:lnTo>
                      <a:lnTo>
                        <a:pt x="983" y="532"/>
                      </a:lnTo>
                      <a:lnTo>
                        <a:pt x="984" y="532"/>
                      </a:lnTo>
                      <a:lnTo>
                        <a:pt x="985" y="532"/>
                      </a:lnTo>
                      <a:lnTo>
                        <a:pt x="986" y="532"/>
                      </a:lnTo>
                      <a:lnTo>
                        <a:pt x="986" y="532"/>
                      </a:lnTo>
                      <a:lnTo>
                        <a:pt x="987" y="531"/>
                      </a:lnTo>
                      <a:lnTo>
                        <a:pt x="988" y="531"/>
                      </a:lnTo>
                      <a:lnTo>
                        <a:pt x="989" y="531"/>
                      </a:lnTo>
                      <a:lnTo>
                        <a:pt x="990" y="531"/>
                      </a:lnTo>
                      <a:lnTo>
                        <a:pt x="990" y="531"/>
                      </a:lnTo>
                      <a:lnTo>
                        <a:pt x="991" y="531"/>
                      </a:lnTo>
                      <a:lnTo>
                        <a:pt x="992" y="531"/>
                      </a:lnTo>
                      <a:lnTo>
                        <a:pt x="994" y="531"/>
                      </a:lnTo>
                      <a:lnTo>
                        <a:pt x="994" y="531"/>
                      </a:lnTo>
                      <a:lnTo>
                        <a:pt x="995" y="531"/>
                      </a:lnTo>
                      <a:lnTo>
                        <a:pt x="996" y="531"/>
                      </a:lnTo>
                      <a:lnTo>
                        <a:pt x="997" y="531"/>
                      </a:lnTo>
                      <a:lnTo>
                        <a:pt x="998" y="531"/>
                      </a:lnTo>
                      <a:lnTo>
                        <a:pt x="998" y="531"/>
                      </a:lnTo>
                      <a:lnTo>
                        <a:pt x="999" y="530"/>
                      </a:lnTo>
                      <a:lnTo>
                        <a:pt x="1000" y="530"/>
                      </a:lnTo>
                      <a:lnTo>
                        <a:pt x="1000" y="530"/>
                      </a:lnTo>
                      <a:lnTo>
                        <a:pt x="1002" y="530"/>
                      </a:lnTo>
                      <a:lnTo>
                        <a:pt x="1002" y="530"/>
                      </a:lnTo>
                      <a:lnTo>
                        <a:pt x="1003" y="530"/>
                      </a:lnTo>
                      <a:lnTo>
                        <a:pt x="1004" y="529"/>
                      </a:lnTo>
                      <a:lnTo>
                        <a:pt x="1004" y="529"/>
                      </a:lnTo>
                      <a:lnTo>
                        <a:pt x="1006" y="529"/>
                      </a:lnTo>
                      <a:lnTo>
                        <a:pt x="1006" y="528"/>
                      </a:lnTo>
                      <a:lnTo>
                        <a:pt x="1007" y="528"/>
                      </a:lnTo>
                      <a:lnTo>
                        <a:pt x="1008" y="527"/>
                      </a:lnTo>
                      <a:lnTo>
                        <a:pt x="1008" y="526"/>
                      </a:lnTo>
                      <a:lnTo>
                        <a:pt x="1009" y="526"/>
                      </a:lnTo>
                      <a:lnTo>
                        <a:pt x="1010" y="525"/>
                      </a:lnTo>
                      <a:lnTo>
                        <a:pt x="1011" y="524"/>
                      </a:lnTo>
                      <a:lnTo>
                        <a:pt x="1012" y="523"/>
                      </a:lnTo>
                      <a:lnTo>
                        <a:pt x="1012" y="521"/>
                      </a:lnTo>
                      <a:lnTo>
                        <a:pt x="1013" y="520"/>
                      </a:lnTo>
                      <a:lnTo>
                        <a:pt x="1014" y="518"/>
                      </a:lnTo>
                      <a:lnTo>
                        <a:pt x="1015" y="516"/>
                      </a:lnTo>
                      <a:lnTo>
                        <a:pt x="1016" y="513"/>
                      </a:lnTo>
                      <a:lnTo>
                        <a:pt x="1016" y="511"/>
                      </a:lnTo>
                      <a:lnTo>
                        <a:pt x="1017" y="507"/>
                      </a:lnTo>
                      <a:lnTo>
                        <a:pt x="1018" y="504"/>
                      </a:lnTo>
                      <a:lnTo>
                        <a:pt x="1019" y="499"/>
                      </a:lnTo>
                      <a:lnTo>
                        <a:pt x="1020" y="495"/>
                      </a:lnTo>
                      <a:lnTo>
                        <a:pt x="1020" y="490"/>
                      </a:lnTo>
                      <a:lnTo>
                        <a:pt x="1021" y="484"/>
                      </a:lnTo>
                      <a:lnTo>
                        <a:pt x="1022" y="477"/>
                      </a:lnTo>
                      <a:lnTo>
                        <a:pt x="1023" y="470"/>
                      </a:lnTo>
                      <a:lnTo>
                        <a:pt x="1024" y="462"/>
                      </a:lnTo>
                      <a:lnTo>
                        <a:pt x="1024" y="452"/>
                      </a:lnTo>
                      <a:lnTo>
                        <a:pt x="1025" y="442"/>
                      </a:lnTo>
                      <a:lnTo>
                        <a:pt x="1026" y="431"/>
                      </a:lnTo>
                      <a:lnTo>
                        <a:pt x="1026" y="419"/>
                      </a:lnTo>
                      <a:lnTo>
                        <a:pt x="1027" y="405"/>
                      </a:lnTo>
                      <a:lnTo>
                        <a:pt x="1028" y="391"/>
                      </a:lnTo>
                      <a:lnTo>
                        <a:pt x="1029" y="375"/>
                      </a:lnTo>
                      <a:lnTo>
                        <a:pt x="1030" y="357"/>
                      </a:lnTo>
                      <a:lnTo>
                        <a:pt x="1030" y="339"/>
                      </a:lnTo>
                      <a:lnTo>
                        <a:pt x="1031" y="319"/>
                      </a:lnTo>
                      <a:lnTo>
                        <a:pt x="1032" y="298"/>
                      </a:lnTo>
                      <a:lnTo>
                        <a:pt x="1033" y="277"/>
                      </a:lnTo>
                      <a:lnTo>
                        <a:pt x="1034" y="254"/>
                      </a:lnTo>
                      <a:lnTo>
                        <a:pt x="1034" y="231"/>
                      </a:lnTo>
                      <a:lnTo>
                        <a:pt x="1035" y="208"/>
                      </a:lnTo>
                      <a:lnTo>
                        <a:pt x="1036" y="185"/>
                      </a:lnTo>
                      <a:lnTo>
                        <a:pt x="1037" y="161"/>
                      </a:lnTo>
                      <a:lnTo>
                        <a:pt x="1038" y="138"/>
                      </a:lnTo>
                      <a:lnTo>
                        <a:pt x="1038" y="116"/>
                      </a:lnTo>
                      <a:lnTo>
                        <a:pt x="1039" y="95"/>
                      </a:lnTo>
                      <a:lnTo>
                        <a:pt x="1040" y="75"/>
                      </a:lnTo>
                      <a:lnTo>
                        <a:pt x="1041" y="57"/>
                      </a:lnTo>
                      <a:lnTo>
                        <a:pt x="1042" y="41"/>
                      </a:lnTo>
                      <a:lnTo>
                        <a:pt x="1042" y="27"/>
                      </a:lnTo>
                      <a:lnTo>
                        <a:pt x="1043" y="16"/>
                      </a:lnTo>
                      <a:lnTo>
                        <a:pt x="1044" y="7"/>
                      </a:lnTo>
                      <a:lnTo>
                        <a:pt x="1045" y="2"/>
                      </a:lnTo>
                      <a:lnTo>
                        <a:pt x="1046" y="0"/>
                      </a:lnTo>
                      <a:lnTo>
                        <a:pt x="1046" y="0"/>
                      </a:lnTo>
                      <a:lnTo>
                        <a:pt x="1047" y="4"/>
                      </a:lnTo>
                      <a:lnTo>
                        <a:pt x="1048" y="10"/>
                      </a:lnTo>
                      <a:lnTo>
                        <a:pt x="1049" y="20"/>
                      </a:lnTo>
                      <a:lnTo>
                        <a:pt x="1049" y="32"/>
                      </a:lnTo>
                      <a:lnTo>
                        <a:pt x="1050" y="47"/>
                      </a:lnTo>
                      <a:lnTo>
                        <a:pt x="1051" y="64"/>
                      </a:lnTo>
                      <a:lnTo>
                        <a:pt x="1052" y="83"/>
                      </a:lnTo>
                      <a:lnTo>
                        <a:pt x="1052" y="103"/>
                      </a:lnTo>
                      <a:lnTo>
                        <a:pt x="1053" y="125"/>
                      </a:lnTo>
                      <a:lnTo>
                        <a:pt x="1054" y="147"/>
                      </a:lnTo>
                      <a:lnTo>
                        <a:pt x="1055" y="169"/>
                      </a:lnTo>
                      <a:lnTo>
                        <a:pt x="1056" y="192"/>
                      </a:lnTo>
                      <a:lnTo>
                        <a:pt x="1056" y="215"/>
                      </a:lnTo>
                      <a:lnTo>
                        <a:pt x="1057" y="238"/>
                      </a:lnTo>
                      <a:lnTo>
                        <a:pt x="1058" y="260"/>
                      </a:lnTo>
                      <a:lnTo>
                        <a:pt x="1059" y="281"/>
                      </a:lnTo>
                      <a:lnTo>
                        <a:pt x="1060" y="301"/>
                      </a:lnTo>
                      <a:lnTo>
                        <a:pt x="1060" y="320"/>
                      </a:lnTo>
                      <a:lnTo>
                        <a:pt x="1061" y="338"/>
                      </a:lnTo>
                      <a:lnTo>
                        <a:pt x="1062" y="354"/>
                      </a:lnTo>
                      <a:lnTo>
                        <a:pt x="1063" y="370"/>
                      </a:lnTo>
                      <a:lnTo>
                        <a:pt x="1064" y="384"/>
                      </a:lnTo>
                      <a:lnTo>
                        <a:pt x="1064" y="397"/>
                      </a:lnTo>
                      <a:lnTo>
                        <a:pt x="1065" y="408"/>
                      </a:lnTo>
                      <a:lnTo>
                        <a:pt x="1066" y="419"/>
                      </a:lnTo>
                      <a:lnTo>
                        <a:pt x="1067" y="429"/>
                      </a:lnTo>
                      <a:lnTo>
                        <a:pt x="1067" y="438"/>
                      </a:lnTo>
                      <a:lnTo>
                        <a:pt x="1068" y="446"/>
                      </a:lnTo>
                      <a:lnTo>
                        <a:pt x="1069" y="453"/>
                      </a:lnTo>
                      <a:lnTo>
                        <a:pt x="1070" y="459"/>
                      </a:lnTo>
                      <a:lnTo>
                        <a:pt x="1071" y="465"/>
                      </a:lnTo>
                      <a:lnTo>
                        <a:pt x="1071" y="470"/>
                      </a:lnTo>
                      <a:lnTo>
                        <a:pt x="1072" y="475"/>
                      </a:lnTo>
                      <a:lnTo>
                        <a:pt x="1073" y="479"/>
                      </a:lnTo>
                      <a:lnTo>
                        <a:pt x="1074" y="483"/>
                      </a:lnTo>
                      <a:lnTo>
                        <a:pt x="1075" y="486"/>
                      </a:lnTo>
                      <a:lnTo>
                        <a:pt x="1075" y="489"/>
                      </a:lnTo>
                      <a:lnTo>
                        <a:pt x="1076" y="492"/>
                      </a:lnTo>
                      <a:lnTo>
                        <a:pt x="1077" y="495"/>
                      </a:lnTo>
                      <a:lnTo>
                        <a:pt x="1078" y="497"/>
                      </a:lnTo>
                      <a:lnTo>
                        <a:pt x="1078" y="499"/>
                      </a:lnTo>
                      <a:lnTo>
                        <a:pt x="1079" y="501"/>
                      </a:lnTo>
                      <a:lnTo>
                        <a:pt x="1080" y="503"/>
                      </a:lnTo>
                      <a:lnTo>
                        <a:pt x="1081" y="505"/>
                      </a:lnTo>
                      <a:lnTo>
                        <a:pt x="1082" y="506"/>
                      </a:lnTo>
                      <a:lnTo>
                        <a:pt x="1082" y="508"/>
                      </a:lnTo>
                      <a:lnTo>
                        <a:pt x="1083" y="509"/>
                      </a:lnTo>
                      <a:lnTo>
                        <a:pt x="1084" y="510"/>
                      </a:lnTo>
                      <a:lnTo>
                        <a:pt x="1085" y="511"/>
                      </a:lnTo>
                      <a:lnTo>
                        <a:pt x="1086" y="513"/>
                      </a:lnTo>
                      <a:lnTo>
                        <a:pt x="1086" y="514"/>
                      </a:lnTo>
                      <a:lnTo>
                        <a:pt x="1087" y="514"/>
                      </a:lnTo>
                      <a:lnTo>
                        <a:pt x="1088" y="516"/>
                      </a:lnTo>
                      <a:lnTo>
                        <a:pt x="1089" y="516"/>
                      </a:lnTo>
                      <a:lnTo>
                        <a:pt x="1089" y="517"/>
                      </a:lnTo>
                      <a:lnTo>
                        <a:pt x="1090" y="518"/>
                      </a:lnTo>
                      <a:lnTo>
                        <a:pt x="1091" y="518"/>
                      </a:lnTo>
                      <a:lnTo>
                        <a:pt x="1092" y="519"/>
                      </a:lnTo>
                      <a:lnTo>
                        <a:pt x="1093" y="520"/>
                      </a:lnTo>
                      <a:lnTo>
                        <a:pt x="1093" y="520"/>
                      </a:lnTo>
                      <a:lnTo>
                        <a:pt x="1094" y="521"/>
                      </a:lnTo>
                      <a:lnTo>
                        <a:pt x="1095" y="521"/>
                      </a:lnTo>
                      <a:lnTo>
                        <a:pt x="1096" y="522"/>
                      </a:lnTo>
                      <a:lnTo>
                        <a:pt x="1097" y="523"/>
                      </a:lnTo>
                      <a:lnTo>
                        <a:pt x="1097" y="523"/>
                      </a:lnTo>
                      <a:lnTo>
                        <a:pt x="1098" y="523"/>
                      </a:lnTo>
                      <a:lnTo>
                        <a:pt x="1099" y="524"/>
                      </a:lnTo>
                      <a:lnTo>
                        <a:pt x="1100" y="524"/>
                      </a:lnTo>
                      <a:lnTo>
                        <a:pt x="1101" y="524"/>
                      </a:lnTo>
                      <a:lnTo>
                        <a:pt x="1101" y="525"/>
                      </a:lnTo>
                      <a:lnTo>
                        <a:pt x="1102" y="525"/>
                      </a:lnTo>
                      <a:lnTo>
                        <a:pt x="1103" y="525"/>
                      </a:lnTo>
                      <a:lnTo>
                        <a:pt x="1104" y="525"/>
                      </a:lnTo>
                      <a:lnTo>
                        <a:pt x="1104" y="525"/>
                      </a:lnTo>
                      <a:lnTo>
                        <a:pt x="1105" y="525"/>
                      </a:lnTo>
                      <a:lnTo>
                        <a:pt x="1106" y="525"/>
                      </a:lnTo>
                      <a:lnTo>
                        <a:pt x="1107" y="525"/>
                      </a:lnTo>
                      <a:lnTo>
                        <a:pt x="1107" y="524"/>
                      </a:lnTo>
                      <a:lnTo>
                        <a:pt x="1108" y="524"/>
                      </a:lnTo>
                      <a:lnTo>
                        <a:pt x="1109" y="524"/>
                      </a:lnTo>
                      <a:lnTo>
                        <a:pt x="1110" y="523"/>
                      </a:lnTo>
                      <a:lnTo>
                        <a:pt x="1111" y="523"/>
                      </a:lnTo>
                      <a:lnTo>
                        <a:pt x="1111" y="521"/>
                      </a:lnTo>
                      <a:lnTo>
                        <a:pt x="1112" y="521"/>
                      </a:lnTo>
                      <a:lnTo>
                        <a:pt x="1113" y="520"/>
                      </a:lnTo>
                      <a:lnTo>
                        <a:pt x="1114" y="518"/>
                      </a:lnTo>
                      <a:lnTo>
                        <a:pt x="1115" y="517"/>
                      </a:lnTo>
                      <a:lnTo>
                        <a:pt x="1115" y="515"/>
                      </a:lnTo>
                      <a:lnTo>
                        <a:pt x="1116" y="513"/>
                      </a:lnTo>
                      <a:lnTo>
                        <a:pt x="1117" y="510"/>
                      </a:lnTo>
                      <a:lnTo>
                        <a:pt x="1118" y="507"/>
                      </a:lnTo>
                      <a:lnTo>
                        <a:pt x="1119" y="504"/>
                      </a:lnTo>
                      <a:lnTo>
                        <a:pt x="1119" y="500"/>
                      </a:lnTo>
                      <a:lnTo>
                        <a:pt x="1120" y="496"/>
                      </a:lnTo>
                      <a:lnTo>
                        <a:pt x="1121" y="491"/>
                      </a:lnTo>
                      <a:lnTo>
                        <a:pt x="1122" y="486"/>
                      </a:lnTo>
                      <a:lnTo>
                        <a:pt x="1123" y="480"/>
                      </a:lnTo>
                      <a:lnTo>
                        <a:pt x="1123" y="473"/>
                      </a:lnTo>
                      <a:lnTo>
                        <a:pt x="1124" y="466"/>
                      </a:lnTo>
                      <a:lnTo>
                        <a:pt x="1125" y="457"/>
                      </a:lnTo>
                      <a:lnTo>
                        <a:pt x="1126" y="448"/>
                      </a:lnTo>
                      <a:lnTo>
                        <a:pt x="1127" y="438"/>
                      </a:lnTo>
                      <a:lnTo>
                        <a:pt x="1127" y="426"/>
                      </a:lnTo>
                      <a:lnTo>
                        <a:pt x="1128" y="414"/>
                      </a:lnTo>
                      <a:lnTo>
                        <a:pt x="1129" y="401"/>
                      </a:lnTo>
                      <a:lnTo>
                        <a:pt x="1129" y="386"/>
                      </a:lnTo>
                      <a:lnTo>
                        <a:pt x="1130" y="370"/>
                      </a:lnTo>
                      <a:lnTo>
                        <a:pt x="1131" y="354"/>
                      </a:lnTo>
                      <a:lnTo>
                        <a:pt x="1132" y="336"/>
                      </a:lnTo>
                      <a:lnTo>
                        <a:pt x="1133" y="317"/>
                      </a:lnTo>
                      <a:lnTo>
                        <a:pt x="1133" y="298"/>
                      </a:lnTo>
                      <a:lnTo>
                        <a:pt x="1134" y="277"/>
                      </a:lnTo>
                      <a:lnTo>
                        <a:pt x="1135" y="256"/>
                      </a:lnTo>
                      <a:lnTo>
                        <a:pt x="1136" y="234"/>
                      </a:lnTo>
                      <a:lnTo>
                        <a:pt x="1137" y="212"/>
                      </a:lnTo>
                      <a:lnTo>
                        <a:pt x="1137" y="189"/>
                      </a:lnTo>
                      <a:lnTo>
                        <a:pt x="1138" y="167"/>
                      </a:lnTo>
                      <a:lnTo>
                        <a:pt x="1139" y="145"/>
                      </a:lnTo>
                      <a:lnTo>
                        <a:pt x="1140" y="124"/>
                      </a:lnTo>
                      <a:lnTo>
                        <a:pt x="1141" y="104"/>
                      </a:lnTo>
                      <a:lnTo>
                        <a:pt x="1141" y="84"/>
                      </a:lnTo>
                      <a:lnTo>
                        <a:pt x="1142" y="66"/>
                      </a:lnTo>
                      <a:lnTo>
                        <a:pt x="1143" y="50"/>
                      </a:lnTo>
                      <a:lnTo>
                        <a:pt x="1144" y="36"/>
                      </a:lnTo>
                      <a:lnTo>
                        <a:pt x="1145" y="25"/>
                      </a:lnTo>
                      <a:lnTo>
                        <a:pt x="1145" y="15"/>
                      </a:lnTo>
                      <a:lnTo>
                        <a:pt x="1146" y="9"/>
                      </a:lnTo>
                      <a:lnTo>
                        <a:pt x="1147" y="4"/>
                      </a:lnTo>
                      <a:lnTo>
                        <a:pt x="1148" y="3"/>
                      </a:lnTo>
                      <a:lnTo>
                        <a:pt x="1149" y="5"/>
                      </a:lnTo>
                      <a:lnTo>
                        <a:pt x="1149" y="9"/>
                      </a:lnTo>
                      <a:lnTo>
                        <a:pt x="1150" y="16"/>
                      </a:lnTo>
                      <a:lnTo>
                        <a:pt x="1151" y="25"/>
                      </a:lnTo>
                      <a:lnTo>
                        <a:pt x="1151" y="37"/>
                      </a:lnTo>
                      <a:lnTo>
                        <a:pt x="1153" y="51"/>
                      </a:lnTo>
                      <a:lnTo>
                        <a:pt x="1153" y="66"/>
                      </a:lnTo>
                      <a:lnTo>
                        <a:pt x="1154" y="84"/>
                      </a:lnTo>
                      <a:lnTo>
                        <a:pt x="1155" y="102"/>
                      </a:lnTo>
                      <a:lnTo>
                        <a:pt x="1155" y="122"/>
                      </a:lnTo>
                      <a:lnTo>
                        <a:pt x="1157" y="143"/>
                      </a:lnTo>
                      <a:lnTo>
                        <a:pt x="1157" y="164"/>
                      </a:lnTo>
                      <a:lnTo>
                        <a:pt x="1158" y="185"/>
                      </a:lnTo>
                      <a:lnTo>
                        <a:pt x="1159" y="207"/>
                      </a:lnTo>
                      <a:lnTo>
                        <a:pt x="1159" y="228"/>
                      </a:lnTo>
                      <a:lnTo>
                        <a:pt x="1160" y="249"/>
                      </a:lnTo>
                      <a:lnTo>
                        <a:pt x="1161" y="269"/>
                      </a:lnTo>
                      <a:lnTo>
                        <a:pt x="1162" y="289"/>
                      </a:lnTo>
                      <a:lnTo>
                        <a:pt x="1163" y="307"/>
                      </a:lnTo>
                      <a:lnTo>
                        <a:pt x="1163" y="325"/>
                      </a:lnTo>
                      <a:lnTo>
                        <a:pt x="1164" y="342"/>
                      </a:lnTo>
                      <a:lnTo>
                        <a:pt x="1165" y="357"/>
                      </a:lnTo>
                      <a:lnTo>
                        <a:pt x="1166" y="372"/>
                      </a:lnTo>
                      <a:lnTo>
                        <a:pt x="1167" y="385"/>
                      </a:lnTo>
                      <a:lnTo>
                        <a:pt x="1167" y="398"/>
                      </a:lnTo>
                      <a:lnTo>
                        <a:pt x="1168" y="409"/>
                      </a:lnTo>
                      <a:lnTo>
                        <a:pt x="1169" y="420"/>
                      </a:lnTo>
                      <a:lnTo>
                        <a:pt x="1170" y="429"/>
                      </a:lnTo>
                      <a:lnTo>
                        <a:pt x="1171" y="438"/>
                      </a:lnTo>
                      <a:lnTo>
                        <a:pt x="1171" y="445"/>
                      </a:lnTo>
                      <a:lnTo>
                        <a:pt x="1172" y="452"/>
                      </a:lnTo>
                      <a:lnTo>
                        <a:pt x="1173" y="459"/>
                      </a:lnTo>
                      <a:lnTo>
                        <a:pt x="1174" y="464"/>
                      </a:lnTo>
                      <a:lnTo>
                        <a:pt x="1175" y="470"/>
                      </a:lnTo>
                      <a:lnTo>
                        <a:pt x="1175" y="474"/>
                      </a:lnTo>
                      <a:lnTo>
                        <a:pt x="1176" y="479"/>
                      </a:lnTo>
                      <a:lnTo>
                        <a:pt x="1177" y="483"/>
                      </a:lnTo>
                      <a:lnTo>
                        <a:pt x="1177" y="486"/>
                      </a:lnTo>
                      <a:lnTo>
                        <a:pt x="1178" y="489"/>
                      </a:lnTo>
                      <a:lnTo>
                        <a:pt x="1179" y="492"/>
                      </a:lnTo>
                      <a:lnTo>
                        <a:pt x="1180" y="495"/>
                      </a:lnTo>
                      <a:lnTo>
                        <a:pt x="1181" y="497"/>
                      </a:lnTo>
                      <a:lnTo>
                        <a:pt x="1181" y="499"/>
                      </a:lnTo>
                      <a:lnTo>
                        <a:pt x="1182" y="501"/>
                      </a:lnTo>
                      <a:lnTo>
                        <a:pt x="1183" y="503"/>
                      </a:lnTo>
                      <a:lnTo>
                        <a:pt x="1184" y="505"/>
                      </a:lnTo>
                      <a:lnTo>
                        <a:pt x="1185" y="507"/>
                      </a:lnTo>
                      <a:lnTo>
                        <a:pt x="1185" y="508"/>
                      </a:lnTo>
                      <a:lnTo>
                        <a:pt x="1186" y="510"/>
                      </a:lnTo>
                      <a:lnTo>
                        <a:pt x="1187" y="511"/>
                      </a:lnTo>
                      <a:lnTo>
                        <a:pt x="1188" y="512"/>
                      </a:lnTo>
                      <a:lnTo>
                        <a:pt x="1189" y="513"/>
                      </a:lnTo>
                      <a:lnTo>
                        <a:pt x="1189" y="514"/>
                      </a:lnTo>
                      <a:lnTo>
                        <a:pt x="1190" y="515"/>
                      </a:lnTo>
                      <a:lnTo>
                        <a:pt x="1191" y="516"/>
                      </a:lnTo>
                      <a:lnTo>
                        <a:pt x="1192" y="517"/>
                      </a:lnTo>
                      <a:lnTo>
                        <a:pt x="1193" y="518"/>
                      </a:lnTo>
                      <a:lnTo>
                        <a:pt x="1193" y="518"/>
                      </a:lnTo>
                      <a:lnTo>
                        <a:pt x="1194" y="519"/>
                      </a:lnTo>
                      <a:lnTo>
                        <a:pt x="1195" y="520"/>
                      </a:lnTo>
                      <a:lnTo>
                        <a:pt x="1196" y="521"/>
                      </a:lnTo>
                      <a:lnTo>
                        <a:pt x="1197" y="521"/>
                      </a:lnTo>
                      <a:lnTo>
                        <a:pt x="1197" y="522"/>
                      </a:lnTo>
                      <a:lnTo>
                        <a:pt x="1198" y="523"/>
                      </a:lnTo>
                      <a:lnTo>
                        <a:pt x="1199" y="523"/>
                      </a:lnTo>
                      <a:lnTo>
                        <a:pt x="1200" y="523"/>
                      </a:lnTo>
                      <a:lnTo>
                        <a:pt x="1200" y="524"/>
                      </a:lnTo>
                      <a:lnTo>
                        <a:pt x="1201" y="524"/>
                      </a:lnTo>
                      <a:lnTo>
                        <a:pt x="1202" y="525"/>
                      </a:lnTo>
                      <a:lnTo>
                        <a:pt x="1203" y="526"/>
                      </a:lnTo>
                      <a:lnTo>
                        <a:pt x="1203" y="526"/>
                      </a:lnTo>
                      <a:lnTo>
                        <a:pt x="1204" y="526"/>
                      </a:lnTo>
                      <a:lnTo>
                        <a:pt x="1205" y="527"/>
                      </a:lnTo>
                      <a:lnTo>
                        <a:pt x="1206" y="527"/>
                      </a:lnTo>
                      <a:lnTo>
                        <a:pt x="1207" y="527"/>
                      </a:lnTo>
                      <a:lnTo>
                        <a:pt x="1207" y="527"/>
                      </a:lnTo>
                      <a:lnTo>
                        <a:pt x="1208" y="528"/>
                      </a:lnTo>
                      <a:lnTo>
                        <a:pt x="1209" y="528"/>
                      </a:lnTo>
                      <a:lnTo>
                        <a:pt x="1210" y="528"/>
                      </a:lnTo>
                      <a:lnTo>
                        <a:pt x="1211" y="529"/>
                      </a:lnTo>
                      <a:lnTo>
                        <a:pt x="1211" y="529"/>
                      </a:lnTo>
                      <a:lnTo>
                        <a:pt x="1212" y="529"/>
                      </a:lnTo>
                      <a:lnTo>
                        <a:pt x="1213" y="529"/>
                      </a:lnTo>
                      <a:lnTo>
                        <a:pt x="1214" y="529"/>
                      </a:lnTo>
                      <a:lnTo>
                        <a:pt x="1215" y="530"/>
                      </a:lnTo>
                      <a:lnTo>
                        <a:pt x="1215" y="530"/>
                      </a:lnTo>
                      <a:lnTo>
                        <a:pt x="1216" y="530"/>
                      </a:lnTo>
                      <a:lnTo>
                        <a:pt x="1217" y="530"/>
                      </a:lnTo>
                      <a:lnTo>
                        <a:pt x="1218" y="531"/>
                      </a:lnTo>
                      <a:lnTo>
                        <a:pt x="1218" y="531"/>
                      </a:lnTo>
                      <a:lnTo>
                        <a:pt x="1219" y="531"/>
                      </a:lnTo>
                      <a:lnTo>
                        <a:pt x="1220" y="531"/>
                      </a:lnTo>
                      <a:lnTo>
                        <a:pt x="1221" y="531"/>
                      </a:lnTo>
                      <a:lnTo>
                        <a:pt x="1222" y="532"/>
                      </a:lnTo>
                      <a:lnTo>
                        <a:pt x="1222" y="532"/>
                      </a:lnTo>
                      <a:lnTo>
                        <a:pt x="1223" y="532"/>
                      </a:lnTo>
                      <a:lnTo>
                        <a:pt x="1224" y="532"/>
                      </a:lnTo>
                      <a:lnTo>
                        <a:pt x="1225" y="532"/>
                      </a:lnTo>
                      <a:lnTo>
                        <a:pt x="1226" y="532"/>
                      </a:lnTo>
                      <a:lnTo>
                        <a:pt x="1226" y="532"/>
                      </a:lnTo>
                      <a:lnTo>
                        <a:pt x="1227" y="532"/>
                      </a:lnTo>
                      <a:lnTo>
                        <a:pt x="1228" y="532"/>
                      </a:lnTo>
                      <a:lnTo>
                        <a:pt x="1229" y="532"/>
                      </a:lnTo>
                      <a:lnTo>
                        <a:pt x="1229" y="533"/>
                      </a:lnTo>
                      <a:lnTo>
                        <a:pt x="1230" y="533"/>
                      </a:lnTo>
                      <a:lnTo>
                        <a:pt x="1231" y="533"/>
                      </a:lnTo>
                      <a:lnTo>
                        <a:pt x="1232" y="533"/>
                      </a:lnTo>
                      <a:lnTo>
                        <a:pt x="1233" y="533"/>
                      </a:lnTo>
                      <a:lnTo>
                        <a:pt x="1233" y="533"/>
                      </a:lnTo>
                      <a:lnTo>
                        <a:pt x="1234" y="533"/>
                      </a:lnTo>
                      <a:lnTo>
                        <a:pt x="1235" y="533"/>
                      </a:lnTo>
                      <a:lnTo>
                        <a:pt x="1236" y="533"/>
                      </a:lnTo>
                      <a:lnTo>
                        <a:pt x="1237" y="533"/>
                      </a:lnTo>
                      <a:lnTo>
                        <a:pt x="1237" y="533"/>
                      </a:lnTo>
                      <a:lnTo>
                        <a:pt x="1238" y="533"/>
                      </a:lnTo>
                      <a:lnTo>
                        <a:pt x="1239" y="533"/>
                      </a:lnTo>
                      <a:lnTo>
                        <a:pt x="1240" y="534"/>
                      </a:lnTo>
                      <a:lnTo>
                        <a:pt x="1240" y="534"/>
                      </a:lnTo>
                      <a:lnTo>
                        <a:pt x="1241" y="534"/>
                      </a:lnTo>
                      <a:lnTo>
                        <a:pt x="1242" y="534"/>
                      </a:lnTo>
                      <a:lnTo>
                        <a:pt x="1243" y="534"/>
                      </a:lnTo>
                      <a:lnTo>
                        <a:pt x="1244" y="534"/>
                      </a:lnTo>
                      <a:lnTo>
                        <a:pt x="1244" y="534"/>
                      </a:lnTo>
                      <a:lnTo>
                        <a:pt x="1245" y="534"/>
                      </a:lnTo>
                      <a:lnTo>
                        <a:pt x="1246" y="534"/>
                      </a:lnTo>
                      <a:lnTo>
                        <a:pt x="1247" y="534"/>
                      </a:lnTo>
                      <a:lnTo>
                        <a:pt x="1248" y="534"/>
                      </a:lnTo>
                      <a:lnTo>
                        <a:pt x="1248" y="534"/>
                      </a:lnTo>
                      <a:lnTo>
                        <a:pt x="1249" y="534"/>
                      </a:lnTo>
                      <a:lnTo>
                        <a:pt x="1250" y="534"/>
                      </a:lnTo>
                      <a:lnTo>
                        <a:pt x="1251" y="534"/>
                      </a:lnTo>
                      <a:lnTo>
                        <a:pt x="1252" y="534"/>
                      </a:lnTo>
                      <a:lnTo>
                        <a:pt x="1252" y="534"/>
                      </a:lnTo>
                      <a:lnTo>
                        <a:pt x="1253" y="534"/>
                      </a:lnTo>
                      <a:lnTo>
                        <a:pt x="1254" y="534"/>
                      </a:lnTo>
                      <a:lnTo>
                        <a:pt x="1255" y="535"/>
                      </a:lnTo>
                      <a:lnTo>
                        <a:pt x="1255" y="535"/>
                      </a:lnTo>
                      <a:lnTo>
                        <a:pt x="1256" y="535"/>
                      </a:lnTo>
                      <a:lnTo>
                        <a:pt x="1257" y="535"/>
                      </a:lnTo>
                      <a:lnTo>
                        <a:pt x="1258" y="535"/>
                      </a:lnTo>
                      <a:lnTo>
                        <a:pt x="1259" y="535"/>
                      </a:lnTo>
                      <a:lnTo>
                        <a:pt x="1259" y="535"/>
                      </a:lnTo>
                      <a:lnTo>
                        <a:pt x="1260" y="535"/>
                      </a:lnTo>
                      <a:lnTo>
                        <a:pt x="1261" y="535"/>
                      </a:lnTo>
                      <a:lnTo>
                        <a:pt x="1262" y="535"/>
                      </a:lnTo>
                      <a:lnTo>
                        <a:pt x="1262" y="535"/>
                      </a:lnTo>
                      <a:lnTo>
                        <a:pt x="1263" y="535"/>
                      </a:lnTo>
                      <a:lnTo>
                        <a:pt x="1264" y="535"/>
                      </a:lnTo>
                      <a:lnTo>
                        <a:pt x="1265" y="535"/>
                      </a:lnTo>
                      <a:lnTo>
                        <a:pt x="1266" y="535"/>
                      </a:lnTo>
                      <a:lnTo>
                        <a:pt x="1266" y="535"/>
                      </a:lnTo>
                      <a:lnTo>
                        <a:pt x="1267" y="535"/>
                      </a:lnTo>
                      <a:lnTo>
                        <a:pt x="1268" y="535"/>
                      </a:lnTo>
                      <a:lnTo>
                        <a:pt x="1269" y="535"/>
                      </a:lnTo>
                      <a:lnTo>
                        <a:pt x="1270" y="535"/>
                      </a:lnTo>
                      <a:lnTo>
                        <a:pt x="1270" y="535"/>
                      </a:lnTo>
                      <a:lnTo>
                        <a:pt x="1271" y="535"/>
                      </a:lnTo>
                      <a:lnTo>
                        <a:pt x="1272" y="535"/>
                      </a:lnTo>
                      <a:lnTo>
                        <a:pt x="1273" y="535"/>
                      </a:lnTo>
                      <a:lnTo>
                        <a:pt x="1274" y="535"/>
                      </a:lnTo>
                      <a:lnTo>
                        <a:pt x="1274" y="535"/>
                      </a:lnTo>
                      <a:lnTo>
                        <a:pt x="1275" y="535"/>
                      </a:lnTo>
                      <a:lnTo>
                        <a:pt x="1276" y="535"/>
                      </a:lnTo>
                      <a:lnTo>
                        <a:pt x="1277" y="535"/>
                      </a:lnTo>
                      <a:lnTo>
                        <a:pt x="1278" y="535"/>
                      </a:lnTo>
                      <a:lnTo>
                        <a:pt x="1278" y="535"/>
                      </a:lnTo>
                      <a:lnTo>
                        <a:pt x="1279" y="535"/>
                      </a:lnTo>
                      <a:lnTo>
                        <a:pt x="1280" y="535"/>
                      </a:lnTo>
                      <a:lnTo>
                        <a:pt x="1280" y="535"/>
                      </a:lnTo>
                      <a:lnTo>
                        <a:pt x="1281" y="535"/>
                      </a:lnTo>
                      <a:lnTo>
                        <a:pt x="1282" y="535"/>
                      </a:lnTo>
                      <a:lnTo>
                        <a:pt x="1283" y="535"/>
                      </a:lnTo>
                      <a:lnTo>
                        <a:pt x="1284" y="535"/>
                      </a:lnTo>
                      <a:lnTo>
                        <a:pt x="1284" y="535"/>
                      </a:lnTo>
                      <a:lnTo>
                        <a:pt x="1285" y="535"/>
                      </a:lnTo>
                      <a:lnTo>
                        <a:pt x="1286" y="535"/>
                      </a:lnTo>
                      <a:lnTo>
                        <a:pt x="1287" y="535"/>
                      </a:lnTo>
                      <a:lnTo>
                        <a:pt x="1288" y="535"/>
                      </a:lnTo>
                      <a:lnTo>
                        <a:pt x="1288" y="535"/>
                      </a:lnTo>
                      <a:lnTo>
                        <a:pt x="1289" y="535"/>
                      </a:lnTo>
                      <a:lnTo>
                        <a:pt x="1290" y="535"/>
                      </a:lnTo>
                      <a:lnTo>
                        <a:pt x="1291" y="535"/>
                      </a:lnTo>
                      <a:lnTo>
                        <a:pt x="1292" y="535"/>
                      </a:lnTo>
                      <a:lnTo>
                        <a:pt x="1292" y="535"/>
                      </a:lnTo>
                      <a:lnTo>
                        <a:pt x="1293" y="535"/>
                      </a:lnTo>
                      <a:lnTo>
                        <a:pt x="1294" y="535"/>
                      </a:lnTo>
                      <a:lnTo>
                        <a:pt x="1295" y="535"/>
                      </a:lnTo>
                      <a:lnTo>
                        <a:pt x="1296" y="535"/>
                      </a:lnTo>
                      <a:lnTo>
                        <a:pt x="1296" y="535"/>
                      </a:lnTo>
                      <a:lnTo>
                        <a:pt x="1297" y="535"/>
                      </a:lnTo>
                      <a:lnTo>
                        <a:pt x="1298" y="535"/>
                      </a:lnTo>
                      <a:lnTo>
                        <a:pt x="1299" y="535"/>
                      </a:lnTo>
                      <a:lnTo>
                        <a:pt x="1300" y="535"/>
                      </a:lnTo>
                      <a:lnTo>
                        <a:pt x="1300" y="535"/>
                      </a:lnTo>
                      <a:lnTo>
                        <a:pt x="1301" y="535"/>
                      </a:lnTo>
                      <a:lnTo>
                        <a:pt x="1302" y="535"/>
                      </a:lnTo>
                      <a:lnTo>
                        <a:pt x="1302" y="535"/>
                      </a:lnTo>
                      <a:lnTo>
                        <a:pt x="1304" y="535"/>
                      </a:lnTo>
                      <a:lnTo>
                        <a:pt x="1304" y="535"/>
                      </a:lnTo>
                      <a:lnTo>
                        <a:pt x="1305" y="535"/>
                      </a:lnTo>
                      <a:lnTo>
                        <a:pt x="1306" y="535"/>
                      </a:lnTo>
                      <a:lnTo>
                        <a:pt x="1306" y="535"/>
                      </a:lnTo>
                      <a:lnTo>
                        <a:pt x="1307" y="535"/>
                      </a:lnTo>
                      <a:lnTo>
                        <a:pt x="1308" y="535"/>
                      </a:lnTo>
                      <a:lnTo>
                        <a:pt x="1309" y="535"/>
                      </a:lnTo>
                      <a:lnTo>
                        <a:pt x="1310" y="535"/>
                      </a:lnTo>
                      <a:lnTo>
                        <a:pt x="1310" y="535"/>
                      </a:lnTo>
                      <a:lnTo>
                        <a:pt x="1311" y="535"/>
                      </a:lnTo>
                      <a:lnTo>
                        <a:pt x="1312" y="535"/>
                      </a:lnTo>
                      <a:lnTo>
                        <a:pt x="1313" y="535"/>
                      </a:lnTo>
                      <a:lnTo>
                        <a:pt x="1314" y="535"/>
                      </a:lnTo>
                      <a:lnTo>
                        <a:pt x="1314" y="535"/>
                      </a:lnTo>
                      <a:lnTo>
                        <a:pt x="1315" y="535"/>
                      </a:lnTo>
                      <a:lnTo>
                        <a:pt x="1316" y="535"/>
                      </a:lnTo>
                      <a:lnTo>
                        <a:pt x="1317" y="535"/>
                      </a:lnTo>
                      <a:lnTo>
                        <a:pt x="1318" y="535"/>
                      </a:lnTo>
                      <a:lnTo>
                        <a:pt x="1318" y="535"/>
                      </a:lnTo>
                      <a:lnTo>
                        <a:pt x="1319" y="535"/>
                      </a:lnTo>
                      <a:lnTo>
                        <a:pt x="1320" y="535"/>
                      </a:lnTo>
                      <a:lnTo>
                        <a:pt x="1321" y="535"/>
                      </a:lnTo>
                      <a:lnTo>
                        <a:pt x="1322" y="535"/>
                      </a:lnTo>
                      <a:lnTo>
                        <a:pt x="1322" y="535"/>
                      </a:lnTo>
                      <a:lnTo>
                        <a:pt x="1323" y="535"/>
                      </a:lnTo>
                      <a:lnTo>
                        <a:pt x="1324" y="535"/>
                      </a:lnTo>
                      <a:lnTo>
                        <a:pt x="1325" y="535"/>
                      </a:lnTo>
                      <a:lnTo>
                        <a:pt x="1326" y="535"/>
                      </a:lnTo>
                      <a:lnTo>
                        <a:pt x="1326" y="535"/>
                      </a:lnTo>
                      <a:lnTo>
                        <a:pt x="1327" y="535"/>
                      </a:lnTo>
                      <a:lnTo>
                        <a:pt x="1328" y="535"/>
                      </a:lnTo>
                      <a:lnTo>
                        <a:pt x="1328" y="535"/>
                      </a:lnTo>
                      <a:lnTo>
                        <a:pt x="1329" y="535"/>
                      </a:lnTo>
                      <a:lnTo>
                        <a:pt x="1330" y="535"/>
                      </a:lnTo>
                      <a:lnTo>
                        <a:pt x="1331" y="535"/>
                      </a:lnTo>
                      <a:lnTo>
                        <a:pt x="1332" y="535"/>
                      </a:lnTo>
                      <a:lnTo>
                        <a:pt x="1332" y="535"/>
                      </a:lnTo>
                      <a:lnTo>
                        <a:pt x="1333" y="535"/>
                      </a:lnTo>
                      <a:lnTo>
                        <a:pt x="1334" y="535"/>
                      </a:lnTo>
                      <a:lnTo>
                        <a:pt x="1335" y="535"/>
                      </a:lnTo>
                      <a:lnTo>
                        <a:pt x="1336" y="535"/>
                      </a:lnTo>
                      <a:lnTo>
                        <a:pt x="1336" y="535"/>
                      </a:lnTo>
                      <a:lnTo>
                        <a:pt x="1337" y="535"/>
                      </a:lnTo>
                      <a:lnTo>
                        <a:pt x="1338" y="535"/>
                      </a:lnTo>
                      <a:lnTo>
                        <a:pt x="1339" y="535"/>
                      </a:lnTo>
                      <a:lnTo>
                        <a:pt x="1340" y="535"/>
                      </a:lnTo>
                      <a:lnTo>
                        <a:pt x="1340" y="535"/>
                      </a:lnTo>
                      <a:lnTo>
                        <a:pt x="1341" y="535"/>
                      </a:lnTo>
                      <a:lnTo>
                        <a:pt x="1342" y="535"/>
                      </a:lnTo>
                      <a:lnTo>
                        <a:pt x="1343" y="535"/>
                      </a:lnTo>
                      <a:lnTo>
                        <a:pt x="1344" y="535"/>
                      </a:lnTo>
                      <a:lnTo>
                        <a:pt x="1344" y="535"/>
                      </a:lnTo>
                      <a:lnTo>
                        <a:pt x="1345" y="535"/>
                      </a:lnTo>
                      <a:lnTo>
                        <a:pt x="1346" y="535"/>
                      </a:lnTo>
                      <a:lnTo>
                        <a:pt x="1347" y="536"/>
                      </a:lnTo>
                      <a:lnTo>
                        <a:pt x="1348" y="536"/>
                      </a:lnTo>
                      <a:lnTo>
                        <a:pt x="1348" y="536"/>
                      </a:lnTo>
                      <a:lnTo>
                        <a:pt x="1349" y="536"/>
                      </a:lnTo>
                      <a:lnTo>
                        <a:pt x="1350" y="535"/>
                      </a:lnTo>
                      <a:lnTo>
                        <a:pt x="1351" y="535"/>
                      </a:lnTo>
                      <a:lnTo>
                        <a:pt x="1351" y="535"/>
                      </a:lnTo>
                      <a:lnTo>
                        <a:pt x="1352" y="535"/>
                      </a:lnTo>
                      <a:lnTo>
                        <a:pt x="1353" y="535"/>
                      </a:lnTo>
                      <a:lnTo>
                        <a:pt x="1354" y="535"/>
                      </a:lnTo>
                      <a:lnTo>
                        <a:pt x="1354" y="535"/>
                      </a:lnTo>
                      <a:lnTo>
                        <a:pt x="1355" y="535"/>
                      </a:lnTo>
                      <a:lnTo>
                        <a:pt x="1356" y="535"/>
                      </a:lnTo>
                      <a:lnTo>
                        <a:pt x="1357" y="535"/>
                      </a:lnTo>
                      <a:lnTo>
                        <a:pt x="1358" y="535"/>
                      </a:lnTo>
                      <a:lnTo>
                        <a:pt x="1358" y="535"/>
                      </a:lnTo>
                      <a:lnTo>
                        <a:pt x="1359" y="535"/>
                      </a:lnTo>
                      <a:lnTo>
                        <a:pt x="1360" y="535"/>
                      </a:lnTo>
                      <a:lnTo>
                        <a:pt x="1361" y="535"/>
                      </a:lnTo>
                      <a:lnTo>
                        <a:pt x="1362" y="535"/>
                      </a:lnTo>
                      <a:lnTo>
                        <a:pt x="1362" y="535"/>
                      </a:lnTo>
                      <a:lnTo>
                        <a:pt x="1363" y="535"/>
                      </a:lnTo>
                      <a:lnTo>
                        <a:pt x="1364" y="535"/>
                      </a:lnTo>
                      <a:lnTo>
                        <a:pt x="1365" y="535"/>
                      </a:lnTo>
                      <a:lnTo>
                        <a:pt x="1366" y="535"/>
                      </a:lnTo>
                      <a:lnTo>
                        <a:pt x="1366" y="535"/>
                      </a:lnTo>
                      <a:lnTo>
                        <a:pt x="1367" y="535"/>
                      </a:lnTo>
                      <a:lnTo>
                        <a:pt x="1368" y="535"/>
                      </a:lnTo>
                      <a:lnTo>
                        <a:pt x="1369" y="535"/>
                      </a:lnTo>
                      <a:lnTo>
                        <a:pt x="1370" y="535"/>
                      </a:lnTo>
                      <a:lnTo>
                        <a:pt x="1370" y="535"/>
                      </a:lnTo>
                      <a:lnTo>
                        <a:pt x="1371" y="535"/>
                      </a:lnTo>
                      <a:lnTo>
                        <a:pt x="1372" y="535"/>
                      </a:lnTo>
                      <a:lnTo>
                        <a:pt x="1373" y="535"/>
                      </a:lnTo>
                      <a:lnTo>
                        <a:pt x="1373" y="535"/>
                      </a:lnTo>
                      <a:lnTo>
                        <a:pt x="1374" y="535"/>
                      </a:lnTo>
                      <a:lnTo>
                        <a:pt x="1375" y="535"/>
                      </a:lnTo>
                      <a:lnTo>
                        <a:pt x="1376" y="535"/>
                      </a:lnTo>
                      <a:lnTo>
                        <a:pt x="1377" y="535"/>
                      </a:lnTo>
                      <a:lnTo>
                        <a:pt x="1377" y="535"/>
                      </a:lnTo>
                      <a:lnTo>
                        <a:pt x="1378" y="535"/>
                      </a:lnTo>
                      <a:lnTo>
                        <a:pt x="1379" y="535"/>
                      </a:lnTo>
                      <a:lnTo>
                        <a:pt x="1380" y="535"/>
                      </a:lnTo>
                      <a:lnTo>
                        <a:pt x="1380" y="535"/>
                      </a:lnTo>
                      <a:lnTo>
                        <a:pt x="1381" y="535"/>
                      </a:lnTo>
                      <a:lnTo>
                        <a:pt x="1382" y="535"/>
                      </a:lnTo>
                      <a:lnTo>
                        <a:pt x="1383" y="535"/>
                      </a:lnTo>
                      <a:lnTo>
                        <a:pt x="1384" y="535"/>
                      </a:lnTo>
                      <a:lnTo>
                        <a:pt x="1384" y="535"/>
                      </a:lnTo>
                      <a:lnTo>
                        <a:pt x="1385" y="535"/>
                      </a:lnTo>
                      <a:lnTo>
                        <a:pt x="1386" y="535"/>
                      </a:lnTo>
                      <a:lnTo>
                        <a:pt x="1387" y="535"/>
                      </a:lnTo>
                      <a:lnTo>
                        <a:pt x="1388" y="535"/>
                      </a:lnTo>
                      <a:lnTo>
                        <a:pt x="1388" y="535"/>
                      </a:lnTo>
                      <a:lnTo>
                        <a:pt x="1389" y="535"/>
                      </a:lnTo>
                      <a:lnTo>
                        <a:pt x="1390" y="535"/>
                      </a:lnTo>
                      <a:lnTo>
                        <a:pt x="1391" y="535"/>
                      </a:lnTo>
                      <a:lnTo>
                        <a:pt x="1391" y="535"/>
                      </a:lnTo>
                      <a:lnTo>
                        <a:pt x="1392" y="535"/>
                      </a:lnTo>
                      <a:lnTo>
                        <a:pt x="1393" y="535"/>
                      </a:lnTo>
                      <a:lnTo>
                        <a:pt x="1394" y="535"/>
                      </a:lnTo>
                      <a:lnTo>
                        <a:pt x="1395" y="535"/>
                      </a:lnTo>
                      <a:lnTo>
                        <a:pt x="1395" y="535"/>
                      </a:lnTo>
                      <a:lnTo>
                        <a:pt x="1396" y="535"/>
                      </a:lnTo>
                      <a:lnTo>
                        <a:pt x="1397" y="535"/>
                      </a:lnTo>
                      <a:lnTo>
                        <a:pt x="1398" y="535"/>
                      </a:lnTo>
                      <a:lnTo>
                        <a:pt x="1399" y="535"/>
                      </a:lnTo>
                      <a:lnTo>
                        <a:pt x="1399" y="535"/>
                      </a:lnTo>
                      <a:lnTo>
                        <a:pt x="1400" y="535"/>
                      </a:lnTo>
                      <a:lnTo>
                        <a:pt x="1401" y="535"/>
                      </a:lnTo>
                      <a:lnTo>
                        <a:pt x="1402" y="535"/>
                      </a:lnTo>
                      <a:lnTo>
                        <a:pt x="1403" y="535"/>
                      </a:lnTo>
                      <a:lnTo>
                        <a:pt x="1403" y="535"/>
                      </a:lnTo>
                      <a:lnTo>
                        <a:pt x="1404" y="535"/>
                      </a:lnTo>
                      <a:lnTo>
                        <a:pt x="1405" y="535"/>
                      </a:lnTo>
                      <a:lnTo>
                        <a:pt x="1406" y="535"/>
                      </a:lnTo>
                      <a:lnTo>
                        <a:pt x="1406" y="535"/>
                      </a:lnTo>
                      <a:lnTo>
                        <a:pt x="1407" y="535"/>
                      </a:lnTo>
                      <a:lnTo>
                        <a:pt x="1408" y="535"/>
                      </a:lnTo>
                      <a:lnTo>
                        <a:pt x="1409" y="535"/>
                      </a:lnTo>
                      <a:lnTo>
                        <a:pt x="1410" y="535"/>
                      </a:lnTo>
                      <a:lnTo>
                        <a:pt x="1410" y="535"/>
                      </a:lnTo>
                      <a:lnTo>
                        <a:pt x="1411" y="535"/>
                      </a:lnTo>
                      <a:lnTo>
                        <a:pt x="1412" y="535"/>
                      </a:lnTo>
                      <a:lnTo>
                        <a:pt x="1413" y="535"/>
                      </a:lnTo>
                      <a:lnTo>
                        <a:pt x="1413" y="535"/>
                      </a:lnTo>
                      <a:lnTo>
                        <a:pt x="1414" y="535"/>
                      </a:lnTo>
                      <a:lnTo>
                        <a:pt x="1415" y="535"/>
                      </a:lnTo>
                      <a:lnTo>
                        <a:pt x="1416" y="535"/>
                      </a:lnTo>
                      <a:lnTo>
                        <a:pt x="1417" y="535"/>
                      </a:lnTo>
                      <a:lnTo>
                        <a:pt x="1417" y="535"/>
                      </a:lnTo>
                      <a:lnTo>
                        <a:pt x="1418" y="536"/>
                      </a:lnTo>
                      <a:lnTo>
                        <a:pt x="1419" y="536"/>
                      </a:lnTo>
                      <a:lnTo>
                        <a:pt x="1420" y="536"/>
                      </a:lnTo>
                      <a:lnTo>
                        <a:pt x="1421" y="535"/>
                      </a:lnTo>
                      <a:lnTo>
                        <a:pt x="1421" y="535"/>
                      </a:lnTo>
                      <a:lnTo>
                        <a:pt x="1422" y="535"/>
                      </a:lnTo>
                      <a:lnTo>
                        <a:pt x="1423" y="535"/>
                      </a:lnTo>
                      <a:lnTo>
                        <a:pt x="1424" y="535"/>
                      </a:lnTo>
                      <a:lnTo>
                        <a:pt x="1425" y="535"/>
                      </a:lnTo>
                      <a:lnTo>
                        <a:pt x="1425" y="535"/>
                      </a:lnTo>
                      <a:lnTo>
                        <a:pt x="1426" y="535"/>
                      </a:lnTo>
                      <a:lnTo>
                        <a:pt x="1427" y="535"/>
                      </a:lnTo>
                      <a:lnTo>
                        <a:pt x="1428" y="535"/>
                      </a:lnTo>
                      <a:lnTo>
                        <a:pt x="1429" y="535"/>
                      </a:lnTo>
                      <a:lnTo>
                        <a:pt x="1429" y="535"/>
                      </a:lnTo>
                      <a:lnTo>
                        <a:pt x="1430" y="535"/>
                      </a:lnTo>
                      <a:lnTo>
                        <a:pt x="1431" y="535"/>
                      </a:lnTo>
                      <a:lnTo>
                        <a:pt x="1431" y="535"/>
                      </a:lnTo>
                      <a:lnTo>
                        <a:pt x="1432" y="535"/>
                      </a:lnTo>
                      <a:lnTo>
                        <a:pt x="1433" y="535"/>
                      </a:lnTo>
                      <a:lnTo>
                        <a:pt x="1434" y="535"/>
                      </a:lnTo>
                      <a:lnTo>
                        <a:pt x="1435" y="535"/>
                      </a:lnTo>
                      <a:lnTo>
                        <a:pt x="1435" y="535"/>
                      </a:lnTo>
                      <a:lnTo>
                        <a:pt x="1436" y="535"/>
                      </a:lnTo>
                      <a:lnTo>
                        <a:pt x="1437" y="535"/>
                      </a:lnTo>
                      <a:lnTo>
                        <a:pt x="1438" y="535"/>
                      </a:lnTo>
                      <a:lnTo>
                        <a:pt x="1439" y="535"/>
                      </a:lnTo>
                      <a:lnTo>
                        <a:pt x="1439" y="535"/>
                      </a:lnTo>
                      <a:lnTo>
                        <a:pt x="1440" y="535"/>
                      </a:lnTo>
                      <a:lnTo>
                        <a:pt x="1441" y="535"/>
                      </a:lnTo>
                      <a:lnTo>
                        <a:pt x="1442" y="535"/>
                      </a:lnTo>
                      <a:lnTo>
                        <a:pt x="1443" y="535"/>
                      </a:lnTo>
                      <a:lnTo>
                        <a:pt x="1443" y="535"/>
                      </a:lnTo>
                      <a:lnTo>
                        <a:pt x="1444" y="535"/>
                      </a:lnTo>
                      <a:lnTo>
                        <a:pt x="1445" y="535"/>
                      </a:lnTo>
                      <a:lnTo>
                        <a:pt x="1446" y="535"/>
                      </a:lnTo>
                      <a:lnTo>
                        <a:pt x="1447" y="535"/>
                      </a:lnTo>
                      <a:lnTo>
                        <a:pt x="1447" y="535"/>
                      </a:lnTo>
                      <a:lnTo>
                        <a:pt x="1448" y="535"/>
                      </a:lnTo>
                      <a:lnTo>
                        <a:pt x="1449" y="535"/>
                      </a:lnTo>
                      <a:lnTo>
                        <a:pt x="1450" y="535"/>
                      </a:lnTo>
                      <a:lnTo>
                        <a:pt x="1451" y="535"/>
                      </a:lnTo>
                      <a:lnTo>
                        <a:pt x="1451" y="535"/>
                      </a:lnTo>
                      <a:lnTo>
                        <a:pt x="1452" y="535"/>
                      </a:lnTo>
                      <a:lnTo>
                        <a:pt x="1453" y="535"/>
                      </a:lnTo>
                      <a:lnTo>
                        <a:pt x="1453" y="535"/>
                      </a:lnTo>
                      <a:lnTo>
                        <a:pt x="1455" y="536"/>
                      </a:lnTo>
                      <a:lnTo>
                        <a:pt x="1455" y="536"/>
                      </a:lnTo>
                      <a:lnTo>
                        <a:pt x="1456" y="536"/>
                      </a:lnTo>
                      <a:lnTo>
                        <a:pt x="1457" y="536"/>
                      </a:lnTo>
                      <a:lnTo>
                        <a:pt x="1457" y="535"/>
                      </a:lnTo>
                      <a:lnTo>
                        <a:pt x="1458" y="535"/>
                      </a:lnTo>
                      <a:lnTo>
                        <a:pt x="1459" y="535"/>
                      </a:lnTo>
                      <a:lnTo>
                        <a:pt x="1460" y="535"/>
                      </a:lnTo>
                      <a:lnTo>
                        <a:pt x="1461" y="535"/>
                      </a:lnTo>
                      <a:lnTo>
                        <a:pt x="1461" y="535"/>
                      </a:lnTo>
                      <a:lnTo>
                        <a:pt x="1462" y="535"/>
                      </a:lnTo>
                      <a:lnTo>
                        <a:pt x="1463" y="535"/>
                      </a:lnTo>
                      <a:lnTo>
                        <a:pt x="1464" y="535"/>
                      </a:lnTo>
                      <a:lnTo>
                        <a:pt x="1465" y="535"/>
                      </a:lnTo>
                      <a:lnTo>
                        <a:pt x="1465" y="535"/>
                      </a:lnTo>
                      <a:lnTo>
                        <a:pt x="1466" y="535"/>
                      </a:lnTo>
                      <a:lnTo>
                        <a:pt x="1467" y="535"/>
                      </a:lnTo>
                      <a:lnTo>
                        <a:pt x="1468" y="535"/>
                      </a:lnTo>
                      <a:lnTo>
                        <a:pt x="1469" y="535"/>
                      </a:lnTo>
                      <a:lnTo>
                        <a:pt x="1469" y="536"/>
                      </a:lnTo>
                      <a:lnTo>
                        <a:pt x="1470" y="536"/>
                      </a:lnTo>
                      <a:lnTo>
                        <a:pt x="1471" y="536"/>
                      </a:lnTo>
                      <a:lnTo>
                        <a:pt x="1472" y="536"/>
                      </a:lnTo>
                      <a:lnTo>
                        <a:pt x="1473" y="536"/>
                      </a:lnTo>
                      <a:lnTo>
                        <a:pt x="1473" y="535"/>
                      </a:lnTo>
                      <a:lnTo>
                        <a:pt x="1474" y="535"/>
                      </a:lnTo>
                      <a:lnTo>
                        <a:pt x="1475" y="535"/>
                      </a:lnTo>
                      <a:lnTo>
                        <a:pt x="1475" y="535"/>
                      </a:lnTo>
                      <a:lnTo>
                        <a:pt x="1477" y="535"/>
                      </a:lnTo>
                      <a:lnTo>
                        <a:pt x="1477" y="535"/>
                      </a:lnTo>
                      <a:lnTo>
                        <a:pt x="1478" y="535"/>
                      </a:lnTo>
                      <a:lnTo>
                        <a:pt x="1479" y="535"/>
                      </a:lnTo>
                      <a:lnTo>
                        <a:pt x="1479" y="535"/>
                      </a:lnTo>
                      <a:lnTo>
                        <a:pt x="1481" y="535"/>
                      </a:lnTo>
                      <a:lnTo>
                        <a:pt x="1481" y="535"/>
                      </a:lnTo>
                      <a:lnTo>
                        <a:pt x="1482" y="535"/>
                      </a:lnTo>
                      <a:lnTo>
                        <a:pt x="1483" y="535"/>
                      </a:lnTo>
                      <a:lnTo>
                        <a:pt x="1483" y="536"/>
                      </a:lnTo>
                      <a:lnTo>
                        <a:pt x="1484" y="536"/>
                      </a:lnTo>
                      <a:lnTo>
                        <a:pt x="1485" y="535"/>
                      </a:lnTo>
                      <a:lnTo>
                        <a:pt x="1486" y="535"/>
                      </a:lnTo>
                      <a:lnTo>
                        <a:pt x="1487" y="535"/>
                      </a:lnTo>
                      <a:lnTo>
                        <a:pt x="1487" y="535"/>
                      </a:lnTo>
                      <a:lnTo>
                        <a:pt x="1488" y="535"/>
                      </a:lnTo>
                      <a:lnTo>
                        <a:pt x="1489" y="535"/>
                      </a:lnTo>
                      <a:lnTo>
                        <a:pt x="1490" y="535"/>
                      </a:lnTo>
                      <a:lnTo>
                        <a:pt x="1491" y="535"/>
                      </a:lnTo>
                      <a:lnTo>
                        <a:pt x="1491" y="535"/>
                      </a:lnTo>
                      <a:lnTo>
                        <a:pt x="1492" y="535"/>
                      </a:lnTo>
                      <a:lnTo>
                        <a:pt x="1493" y="535"/>
                      </a:lnTo>
                      <a:lnTo>
                        <a:pt x="1494" y="535"/>
                      </a:lnTo>
                      <a:lnTo>
                        <a:pt x="1495" y="535"/>
                      </a:lnTo>
                      <a:lnTo>
                        <a:pt x="1495" y="535"/>
                      </a:lnTo>
                      <a:lnTo>
                        <a:pt x="1496" y="535"/>
                      </a:lnTo>
                      <a:lnTo>
                        <a:pt x="1497" y="535"/>
                      </a:lnTo>
                      <a:lnTo>
                        <a:pt x="1498" y="535"/>
                      </a:lnTo>
                      <a:lnTo>
                        <a:pt x="1499" y="535"/>
                      </a:lnTo>
                      <a:lnTo>
                        <a:pt x="1499" y="535"/>
                      </a:lnTo>
                      <a:lnTo>
                        <a:pt x="1500" y="535"/>
                      </a:lnTo>
                      <a:lnTo>
                        <a:pt x="1501" y="535"/>
                      </a:lnTo>
                      <a:lnTo>
                        <a:pt x="1501" y="535"/>
                      </a:lnTo>
                      <a:lnTo>
                        <a:pt x="1502" y="535"/>
                      </a:lnTo>
                      <a:lnTo>
                        <a:pt x="1503" y="535"/>
                      </a:lnTo>
                      <a:lnTo>
                        <a:pt x="1504" y="535"/>
                      </a:lnTo>
                      <a:lnTo>
                        <a:pt x="1505" y="535"/>
                      </a:lnTo>
                      <a:lnTo>
                        <a:pt x="1505" y="535"/>
                      </a:lnTo>
                      <a:lnTo>
                        <a:pt x="1506" y="535"/>
                      </a:lnTo>
                      <a:lnTo>
                        <a:pt x="1507" y="535"/>
                      </a:lnTo>
                      <a:lnTo>
                        <a:pt x="1509" y="535"/>
                      </a:lnTo>
                      <a:lnTo>
                        <a:pt x="1509" y="535"/>
                      </a:lnTo>
                      <a:lnTo>
                        <a:pt x="1510" y="535"/>
                      </a:lnTo>
                      <a:lnTo>
                        <a:pt x="1511" y="535"/>
                      </a:lnTo>
                      <a:lnTo>
                        <a:pt x="1512" y="535"/>
                      </a:lnTo>
                      <a:lnTo>
                        <a:pt x="1513" y="535"/>
                      </a:lnTo>
                      <a:lnTo>
                        <a:pt x="1513" y="535"/>
                      </a:lnTo>
                      <a:lnTo>
                        <a:pt x="1514" y="535"/>
                      </a:lnTo>
                      <a:lnTo>
                        <a:pt x="1515" y="535"/>
                      </a:lnTo>
                      <a:lnTo>
                        <a:pt x="1516" y="535"/>
                      </a:lnTo>
                      <a:lnTo>
                        <a:pt x="1517" y="535"/>
                      </a:lnTo>
                      <a:lnTo>
                        <a:pt x="1517" y="535"/>
                      </a:lnTo>
                      <a:lnTo>
                        <a:pt x="1518" y="535"/>
                      </a:lnTo>
                      <a:lnTo>
                        <a:pt x="1519" y="535"/>
                      </a:lnTo>
                      <a:lnTo>
                        <a:pt x="1520" y="535"/>
                      </a:lnTo>
                      <a:lnTo>
                        <a:pt x="1521" y="535"/>
                      </a:lnTo>
                      <a:lnTo>
                        <a:pt x="1521" y="535"/>
                      </a:lnTo>
                      <a:lnTo>
                        <a:pt x="1522" y="535"/>
                      </a:lnTo>
                      <a:lnTo>
                        <a:pt x="1523" y="535"/>
                      </a:lnTo>
                      <a:lnTo>
                        <a:pt x="1524" y="535"/>
                      </a:lnTo>
                      <a:lnTo>
                        <a:pt x="1524" y="535"/>
                      </a:lnTo>
                      <a:lnTo>
                        <a:pt x="1525" y="535"/>
                      </a:lnTo>
                      <a:lnTo>
                        <a:pt x="1526" y="535"/>
                      </a:lnTo>
                      <a:lnTo>
                        <a:pt x="1527" y="535"/>
                      </a:lnTo>
                      <a:lnTo>
                        <a:pt x="1528" y="535"/>
                      </a:lnTo>
                      <a:lnTo>
                        <a:pt x="1528" y="535"/>
                      </a:lnTo>
                      <a:lnTo>
                        <a:pt x="1529" y="535"/>
                      </a:lnTo>
                      <a:lnTo>
                        <a:pt x="1530" y="535"/>
                      </a:lnTo>
                      <a:lnTo>
                        <a:pt x="1531" y="535"/>
                      </a:lnTo>
                      <a:lnTo>
                        <a:pt x="1531" y="535"/>
                      </a:lnTo>
                      <a:lnTo>
                        <a:pt x="1532" y="535"/>
                      </a:lnTo>
                      <a:lnTo>
                        <a:pt x="1533" y="535"/>
                      </a:lnTo>
                      <a:lnTo>
                        <a:pt x="1535" y="535"/>
                      </a:lnTo>
                      <a:lnTo>
                        <a:pt x="1535" y="535"/>
                      </a:lnTo>
                      <a:lnTo>
                        <a:pt x="1536" y="535"/>
                      </a:lnTo>
                      <a:lnTo>
                        <a:pt x="1537" y="535"/>
                      </a:lnTo>
                      <a:lnTo>
                        <a:pt x="1538" y="535"/>
                      </a:lnTo>
                      <a:lnTo>
                        <a:pt x="1539" y="535"/>
                      </a:lnTo>
                      <a:lnTo>
                        <a:pt x="1539" y="535"/>
                      </a:lnTo>
                      <a:lnTo>
                        <a:pt x="1540" y="535"/>
                      </a:lnTo>
                      <a:lnTo>
                        <a:pt x="1541" y="535"/>
                      </a:lnTo>
                      <a:lnTo>
                        <a:pt x="1542" y="535"/>
                      </a:lnTo>
                      <a:lnTo>
                        <a:pt x="1542" y="535"/>
                      </a:lnTo>
                      <a:lnTo>
                        <a:pt x="1543" y="535"/>
                      </a:lnTo>
                      <a:lnTo>
                        <a:pt x="1544" y="535"/>
                      </a:lnTo>
                      <a:lnTo>
                        <a:pt x="1545" y="535"/>
                      </a:lnTo>
                      <a:lnTo>
                        <a:pt x="1546" y="535"/>
                      </a:lnTo>
                      <a:lnTo>
                        <a:pt x="1546" y="535"/>
                      </a:lnTo>
                      <a:lnTo>
                        <a:pt x="1547" y="535"/>
                      </a:lnTo>
                      <a:lnTo>
                        <a:pt x="1548" y="535"/>
                      </a:lnTo>
                      <a:lnTo>
                        <a:pt x="1549" y="535"/>
                      </a:lnTo>
                      <a:lnTo>
                        <a:pt x="1550" y="535"/>
                      </a:lnTo>
                      <a:lnTo>
                        <a:pt x="1550" y="535"/>
                      </a:lnTo>
                      <a:lnTo>
                        <a:pt x="1551" y="535"/>
                      </a:lnTo>
                      <a:lnTo>
                        <a:pt x="1552" y="535"/>
                      </a:lnTo>
                      <a:lnTo>
                        <a:pt x="1553" y="535"/>
                      </a:lnTo>
                      <a:lnTo>
                        <a:pt x="1554" y="535"/>
                      </a:lnTo>
                      <a:lnTo>
                        <a:pt x="1554" y="535"/>
                      </a:lnTo>
                      <a:lnTo>
                        <a:pt x="1555" y="535"/>
                      </a:lnTo>
                      <a:lnTo>
                        <a:pt x="1556" y="535"/>
                      </a:lnTo>
                      <a:lnTo>
                        <a:pt x="1557" y="535"/>
                      </a:lnTo>
                      <a:lnTo>
                        <a:pt x="1557" y="535"/>
                      </a:lnTo>
                      <a:lnTo>
                        <a:pt x="1558" y="535"/>
                      </a:lnTo>
                      <a:lnTo>
                        <a:pt x="1559" y="535"/>
                      </a:lnTo>
                      <a:lnTo>
                        <a:pt x="1560" y="535"/>
                      </a:lnTo>
                      <a:lnTo>
                        <a:pt x="1561" y="535"/>
                      </a:lnTo>
                      <a:lnTo>
                        <a:pt x="1561" y="535"/>
                      </a:lnTo>
                      <a:lnTo>
                        <a:pt x="1562" y="535"/>
                      </a:lnTo>
                      <a:lnTo>
                        <a:pt x="1563" y="535"/>
                      </a:lnTo>
                      <a:lnTo>
                        <a:pt x="1564" y="535"/>
                      </a:lnTo>
                      <a:lnTo>
                        <a:pt x="1564" y="535"/>
                      </a:lnTo>
                      <a:lnTo>
                        <a:pt x="1565" y="535"/>
                      </a:lnTo>
                      <a:lnTo>
                        <a:pt x="1566" y="535"/>
                      </a:lnTo>
                      <a:lnTo>
                        <a:pt x="1567" y="535"/>
                      </a:lnTo>
                      <a:lnTo>
                        <a:pt x="1568" y="535"/>
                      </a:lnTo>
                      <a:lnTo>
                        <a:pt x="1568" y="535"/>
                      </a:lnTo>
                      <a:lnTo>
                        <a:pt x="1569" y="535"/>
                      </a:lnTo>
                      <a:lnTo>
                        <a:pt x="1570" y="535"/>
                      </a:lnTo>
                      <a:lnTo>
                        <a:pt x="1571" y="535"/>
                      </a:lnTo>
                      <a:lnTo>
                        <a:pt x="1572" y="535"/>
                      </a:lnTo>
                      <a:lnTo>
                        <a:pt x="1572" y="535"/>
                      </a:lnTo>
                      <a:lnTo>
                        <a:pt x="1573" y="535"/>
                      </a:lnTo>
                      <a:lnTo>
                        <a:pt x="1574" y="535"/>
                      </a:lnTo>
                      <a:lnTo>
                        <a:pt x="1575" y="535"/>
                      </a:lnTo>
                      <a:lnTo>
                        <a:pt x="1576" y="535"/>
                      </a:lnTo>
                      <a:lnTo>
                        <a:pt x="1576" y="535"/>
                      </a:lnTo>
                      <a:lnTo>
                        <a:pt x="1577" y="535"/>
                      </a:lnTo>
                      <a:lnTo>
                        <a:pt x="1578" y="535"/>
                      </a:lnTo>
                      <a:lnTo>
                        <a:pt x="1579" y="535"/>
                      </a:lnTo>
                      <a:lnTo>
                        <a:pt x="1580" y="535"/>
                      </a:lnTo>
                      <a:lnTo>
                        <a:pt x="1580" y="535"/>
                      </a:lnTo>
                      <a:lnTo>
                        <a:pt x="1581" y="535"/>
                      </a:lnTo>
                      <a:lnTo>
                        <a:pt x="1582" y="535"/>
                      </a:lnTo>
                      <a:lnTo>
                        <a:pt x="1582" y="535"/>
                      </a:lnTo>
                      <a:lnTo>
                        <a:pt x="1583" y="535"/>
                      </a:lnTo>
                      <a:lnTo>
                        <a:pt x="1584" y="535"/>
                      </a:lnTo>
                      <a:lnTo>
                        <a:pt x="1585" y="535"/>
                      </a:lnTo>
                      <a:lnTo>
                        <a:pt x="1586" y="535"/>
                      </a:lnTo>
                      <a:lnTo>
                        <a:pt x="1586" y="535"/>
                      </a:lnTo>
                      <a:lnTo>
                        <a:pt x="1587" y="535"/>
                      </a:lnTo>
                      <a:lnTo>
                        <a:pt x="1588" y="535"/>
                      </a:lnTo>
                      <a:lnTo>
                        <a:pt x="1589" y="535"/>
                      </a:lnTo>
                      <a:lnTo>
                        <a:pt x="1590" y="535"/>
                      </a:lnTo>
                      <a:lnTo>
                        <a:pt x="1590" y="535"/>
                      </a:lnTo>
                      <a:lnTo>
                        <a:pt x="1591" y="535"/>
                      </a:lnTo>
                      <a:lnTo>
                        <a:pt x="1592" y="535"/>
                      </a:lnTo>
                      <a:lnTo>
                        <a:pt x="1593" y="535"/>
                      </a:lnTo>
                      <a:lnTo>
                        <a:pt x="1594" y="535"/>
                      </a:lnTo>
                      <a:lnTo>
                        <a:pt x="1594" y="535"/>
                      </a:lnTo>
                      <a:lnTo>
                        <a:pt x="1595" y="535"/>
                      </a:lnTo>
                      <a:lnTo>
                        <a:pt x="1596" y="535"/>
                      </a:lnTo>
                      <a:lnTo>
                        <a:pt x="1597" y="535"/>
                      </a:lnTo>
                      <a:lnTo>
                        <a:pt x="1598" y="535"/>
                      </a:lnTo>
                      <a:lnTo>
                        <a:pt x="1598" y="535"/>
                      </a:lnTo>
                      <a:lnTo>
                        <a:pt x="1599" y="535"/>
                      </a:lnTo>
                      <a:lnTo>
                        <a:pt x="1600" y="535"/>
                      </a:lnTo>
                      <a:lnTo>
                        <a:pt x="1601" y="535"/>
                      </a:lnTo>
                      <a:lnTo>
                        <a:pt x="1602" y="535"/>
                      </a:lnTo>
                      <a:lnTo>
                        <a:pt x="1602" y="535"/>
                      </a:lnTo>
                      <a:lnTo>
                        <a:pt x="1603" y="535"/>
                      </a:lnTo>
                      <a:lnTo>
                        <a:pt x="1604" y="535"/>
                      </a:lnTo>
                      <a:lnTo>
                        <a:pt x="1604" y="535"/>
                      </a:lnTo>
                      <a:lnTo>
                        <a:pt x="1606" y="535"/>
                      </a:lnTo>
                      <a:lnTo>
                        <a:pt x="1606" y="535"/>
                      </a:lnTo>
                      <a:lnTo>
                        <a:pt x="1607" y="535"/>
                      </a:lnTo>
                      <a:lnTo>
                        <a:pt x="1608" y="535"/>
                      </a:lnTo>
                      <a:lnTo>
                        <a:pt x="1608" y="536"/>
                      </a:lnTo>
                      <a:lnTo>
                        <a:pt x="1609" y="536"/>
                      </a:lnTo>
                      <a:lnTo>
                        <a:pt x="1610" y="536"/>
                      </a:lnTo>
                      <a:lnTo>
                        <a:pt x="1611" y="536"/>
                      </a:lnTo>
                      <a:lnTo>
                        <a:pt x="1612" y="536"/>
                      </a:lnTo>
                      <a:lnTo>
                        <a:pt x="1612" y="536"/>
                      </a:lnTo>
                      <a:lnTo>
                        <a:pt x="1613" y="535"/>
                      </a:lnTo>
                      <a:lnTo>
                        <a:pt x="1614" y="535"/>
                      </a:lnTo>
                      <a:lnTo>
                        <a:pt x="1615" y="535"/>
                      </a:lnTo>
                      <a:lnTo>
                        <a:pt x="1616" y="535"/>
                      </a:lnTo>
                      <a:lnTo>
                        <a:pt x="1616" y="535"/>
                      </a:lnTo>
                      <a:lnTo>
                        <a:pt x="1617" y="535"/>
                      </a:lnTo>
                      <a:lnTo>
                        <a:pt x="1618" y="535"/>
                      </a:lnTo>
                      <a:lnTo>
                        <a:pt x="1619" y="535"/>
                      </a:lnTo>
                      <a:lnTo>
                        <a:pt x="1620" y="535"/>
                      </a:lnTo>
                      <a:lnTo>
                        <a:pt x="1620" y="535"/>
                      </a:lnTo>
                      <a:lnTo>
                        <a:pt x="1621" y="535"/>
                      </a:lnTo>
                      <a:lnTo>
                        <a:pt x="1622" y="535"/>
                      </a:lnTo>
                      <a:lnTo>
                        <a:pt x="1623" y="535"/>
                      </a:lnTo>
                      <a:lnTo>
                        <a:pt x="1624" y="535"/>
                      </a:lnTo>
                      <a:lnTo>
                        <a:pt x="1624" y="535"/>
                      </a:lnTo>
                      <a:lnTo>
                        <a:pt x="1625" y="535"/>
                      </a:lnTo>
                      <a:lnTo>
                        <a:pt x="1626" y="536"/>
                      </a:lnTo>
                      <a:lnTo>
                        <a:pt x="1626" y="536"/>
                      </a:lnTo>
                      <a:lnTo>
                        <a:pt x="1628" y="536"/>
                      </a:lnTo>
                      <a:lnTo>
                        <a:pt x="1628" y="535"/>
                      </a:lnTo>
                      <a:lnTo>
                        <a:pt x="1629" y="535"/>
                      </a:lnTo>
                      <a:lnTo>
                        <a:pt x="1630" y="535"/>
                      </a:lnTo>
                      <a:lnTo>
                        <a:pt x="1630" y="535"/>
                      </a:lnTo>
                      <a:lnTo>
                        <a:pt x="1632" y="535"/>
                      </a:lnTo>
                      <a:lnTo>
                        <a:pt x="1632" y="535"/>
                      </a:lnTo>
                      <a:lnTo>
                        <a:pt x="1633" y="535"/>
                      </a:lnTo>
                      <a:lnTo>
                        <a:pt x="1634" y="535"/>
                      </a:lnTo>
                      <a:lnTo>
                        <a:pt x="1634" y="535"/>
                      </a:lnTo>
                      <a:lnTo>
                        <a:pt x="1635" y="535"/>
                      </a:lnTo>
                      <a:lnTo>
                        <a:pt x="1636" y="535"/>
                      </a:lnTo>
                      <a:lnTo>
                        <a:pt x="1637" y="535"/>
                      </a:lnTo>
                      <a:lnTo>
                        <a:pt x="1638" y="535"/>
                      </a:lnTo>
                      <a:lnTo>
                        <a:pt x="1638" y="536"/>
                      </a:lnTo>
                      <a:lnTo>
                        <a:pt x="1639" y="535"/>
                      </a:lnTo>
                      <a:lnTo>
                        <a:pt x="1640" y="535"/>
                      </a:lnTo>
                      <a:lnTo>
                        <a:pt x="1641" y="535"/>
                      </a:lnTo>
                      <a:lnTo>
                        <a:pt x="1642" y="535"/>
                      </a:lnTo>
                      <a:lnTo>
                        <a:pt x="1642" y="535"/>
                      </a:lnTo>
                      <a:lnTo>
                        <a:pt x="1643" y="535"/>
                      </a:lnTo>
                      <a:lnTo>
                        <a:pt x="1644" y="535"/>
                      </a:lnTo>
                      <a:lnTo>
                        <a:pt x="1645" y="535"/>
                      </a:lnTo>
                      <a:lnTo>
                        <a:pt x="1646" y="535"/>
                      </a:lnTo>
                      <a:lnTo>
                        <a:pt x="1646" y="535"/>
                      </a:lnTo>
                      <a:lnTo>
                        <a:pt x="1648" y="535"/>
                      </a:lnTo>
                      <a:lnTo>
                        <a:pt x="1649" y="535"/>
                      </a:lnTo>
                      <a:lnTo>
                        <a:pt x="1650" y="535"/>
                      </a:lnTo>
                      <a:lnTo>
                        <a:pt x="1650" y="535"/>
                      </a:lnTo>
                      <a:lnTo>
                        <a:pt x="1651" y="535"/>
                      </a:lnTo>
                      <a:lnTo>
                        <a:pt x="1652" y="535"/>
                      </a:lnTo>
                      <a:lnTo>
                        <a:pt x="1652" y="535"/>
                      </a:lnTo>
                      <a:lnTo>
                        <a:pt x="1653" y="535"/>
                      </a:lnTo>
                      <a:lnTo>
                        <a:pt x="1654" y="535"/>
                      </a:lnTo>
                      <a:lnTo>
                        <a:pt x="1655" y="535"/>
                      </a:lnTo>
                      <a:lnTo>
                        <a:pt x="1656" y="535"/>
                      </a:lnTo>
                      <a:lnTo>
                        <a:pt x="1656" y="535"/>
                      </a:lnTo>
                      <a:lnTo>
                        <a:pt x="1657" y="535"/>
                      </a:lnTo>
                      <a:lnTo>
                        <a:pt x="1658" y="535"/>
                      </a:lnTo>
                      <a:lnTo>
                        <a:pt x="1659" y="535"/>
                      </a:lnTo>
                      <a:lnTo>
                        <a:pt x="1660" y="535"/>
                      </a:lnTo>
                      <a:lnTo>
                        <a:pt x="1660" y="535"/>
                      </a:lnTo>
                      <a:lnTo>
                        <a:pt x="1661" y="535"/>
                      </a:lnTo>
                      <a:lnTo>
                        <a:pt x="1662" y="535"/>
                      </a:lnTo>
                      <a:lnTo>
                        <a:pt x="1663" y="535"/>
                      </a:lnTo>
                      <a:lnTo>
                        <a:pt x="1664" y="535"/>
                      </a:lnTo>
                      <a:lnTo>
                        <a:pt x="1664" y="535"/>
                      </a:lnTo>
                      <a:lnTo>
                        <a:pt x="1665" y="535"/>
                      </a:lnTo>
                      <a:lnTo>
                        <a:pt x="1666" y="535"/>
                      </a:lnTo>
                      <a:lnTo>
                        <a:pt x="1667" y="535"/>
                      </a:lnTo>
                      <a:lnTo>
                        <a:pt x="1668" y="535"/>
                      </a:lnTo>
                      <a:lnTo>
                        <a:pt x="1668" y="535"/>
                      </a:lnTo>
                      <a:lnTo>
                        <a:pt x="1669" y="535"/>
                      </a:lnTo>
                      <a:lnTo>
                        <a:pt x="1670" y="535"/>
                      </a:lnTo>
                      <a:lnTo>
                        <a:pt x="1671" y="535"/>
                      </a:lnTo>
                      <a:lnTo>
                        <a:pt x="1672" y="535"/>
                      </a:lnTo>
                      <a:lnTo>
                        <a:pt x="1672" y="535"/>
                      </a:lnTo>
                      <a:lnTo>
                        <a:pt x="1673" y="535"/>
                      </a:lnTo>
                      <a:lnTo>
                        <a:pt x="1674" y="535"/>
                      </a:lnTo>
                      <a:lnTo>
                        <a:pt x="1675" y="535"/>
                      </a:lnTo>
                      <a:lnTo>
                        <a:pt x="1675" y="535"/>
                      </a:lnTo>
                      <a:lnTo>
                        <a:pt x="1676" y="535"/>
                      </a:lnTo>
                      <a:lnTo>
                        <a:pt x="1677" y="535"/>
                      </a:lnTo>
                      <a:lnTo>
                        <a:pt x="1678" y="535"/>
                      </a:lnTo>
                      <a:lnTo>
                        <a:pt x="1678" y="535"/>
                      </a:lnTo>
                      <a:lnTo>
                        <a:pt x="1679" y="535"/>
                      </a:lnTo>
                      <a:lnTo>
                        <a:pt x="1680" y="535"/>
                      </a:lnTo>
                      <a:lnTo>
                        <a:pt x="1681" y="535"/>
                      </a:lnTo>
                      <a:lnTo>
                        <a:pt x="1682" y="535"/>
                      </a:lnTo>
                      <a:lnTo>
                        <a:pt x="1682" y="535"/>
                      </a:lnTo>
                      <a:lnTo>
                        <a:pt x="1683" y="535"/>
                      </a:lnTo>
                      <a:lnTo>
                        <a:pt x="1684" y="535"/>
                      </a:lnTo>
                      <a:lnTo>
                        <a:pt x="1685" y="535"/>
                      </a:lnTo>
                      <a:lnTo>
                        <a:pt x="1686" y="535"/>
                      </a:lnTo>
                      <a:lnTo>
                        <a:pt x="1686" y="535"/>
                      </a:lnTo>
                      <a:lnTo>
                        <a:pt x="1687" y="535"/>
                      </a:lnTo>
                      <a:lnTo>
                        <a:pt x="1688" y="534"/>
                      </a:lnTo>
                      <a:lnTo>
                        <a:pt x="1689" y="534"/>
                      </a:lnTo>
                      <a:lnTo>
                        <a:pt x="1690" y="534"/>
                      </a:lnTo>
                      <a:lnTo>
                        <a:pt x="1690" y="534"/>
                      </a:lnTo>
                      <a:lnTo>
                        <a:pt x="1691" y="534"/>
                      </a:lnTo>
                      <a:lnTo>
                        <a:pt x="1692" y="533"/>
                      </a:lnTo>
                      <a:lnTo>
                        <a:pt x="1693" y="533"/>
                      </a:lnTo>
                      <a:lnTo>
                        <a:pt x="1693" y="533"/>
                      </a:lnTo>
                      <a:lnTo>
                        <a:pt x="1694" y="533"/>
                      </a:lnTo>
                      <a:lnTo>
                        <a:pt x="1695" y="533"/>
                      </a:lnTo>
                      <a:lnTo>
                        <a:pt x="1696" y="533"/>
                      </a:lnTo>
                      <a:lnTo>
                        <a:pt x="1697" y="532"/>
                      </a:lnTo>
                      <a:lnTo>
                        <a:pt x="1697" y="532"/>
                      </a:lnTo>
                      <a:lnTo>
                        <a:pt x="1698" y="532"/>
                      </a:lnTo>
                      <a:lnTo>
                        <a:pt x="1699" y="532"/>
                      </a:lnTo>
                      <a:lnTo>
                        <a:pt x="1700" y="532"/>
                      </a:lnTo>
                      <a:lnTo>
                        <a:pt x="1701" y="531"/>
                      </a:lnTo>
                      <a:lnTo>
                        <a:pt x="1701" y="530"/>
                      </a:lnTo>
                      <a:lnTo>
                        <a:pt x="1702" y="530"/>
                      </a:lnTo>
                      <a:lnTo>
                        <a:pt x="1703" y="529"/>
                      </a:lnTo>
                      <a:lnTo>
                        <a:pt x="1704" y="529"/>
                      </a:lnTo>
                      <a:lnTo>
                        <a:pt x="1705" y="528"/>
                      </a:lnTo>
                      <a:lnTo>
                        <a:pt x="1705" y="527"/>
                      </a:lnTo>
                      <a:lnTo>
                        <a:pt x="1706" y="527"/>
                      </a:lnTo>
                      <a:lnTo>
                        <a:pt x="1707" y="526"/>
                      </a:lnTo>
                      <a:lnTo>
                        <a:pt x="1708" y="525"/>
                      </a:lnTo>
                      <a:lnTo>
                        <a:pt x="1708" y="524"/>
                      </a:lnTo>
                      <a:lnTo>
                        <a:pt x="1709" y="524"/>
                      </a:lnTo>
                      <a:lnTo>
                        <a:pt x="1710" y="523"/>
                      </a:lnTo>
                      <a:lnTo>
                        <a:pt x="1711" y="521"/>
                      </a:lnTo>
                      <a:lnTo>
                        <a:pt x="1712" y="520"/>
                      </a:lnTo>
                      <a:lnTo>
                        <a:pt x="1712" y="519"/>
                      </a:lnTo>
                      <a:lnTo>
                        <a:pt x="1713" y="518"/>
                      </a:lnTo>
                      <a:lnTo>
                        <a:pt x="1714" y="516"/>
                      </a:lnTo>
                      <a:lnTo>
                        <a:pt x="1715" y="514"/>
                      </a:lnTo>
                      <a:lnTo>
                        <a:pt x="1715" y="513"/>
                      </a:lnTo>
                      <a:lnTo>
                        <a:pt x="1716" y="511"/>
                      </a:lnTo>
                      <a:lnTo>
                        <a:pt x="1717" y="509"/>
                      </a:lnTo>
                      <a:lnTo>
                        <a:pt x="1718" y="507"/>
                      </a:lnTo>
                      <a:lnTo>
                        <a:pt x="1719" y="505"/>
                      </a:lnTo>
                      <a:lnTo>
                        <a:pt x="1719" y="503"/>
                      </a:lnTo>
                      <a:lnTo>
                        <a:pt x="1720" y="500"/>
                      </a:lnTo>
                      <a:lnTo>
                        <a:pt x="1721" y="498"/>
                      </a:lnTo>
                      <a:lnTo>
                        <a:pt x="1722" y="495"/>
                      </a:lnTo>
                      <a:lnTo>
                        <a:pt x="1723" y="492"/>
                      </a:lnTo>
                      <a:lnTo>
                        <a:pt x="1723" y="488"/>
                      </a:lnTo>
                      <a:lnTo>
                        <a:pt x="1724" y="485"/>
                      </a:lnTo>
                      <a:lnTo>
                        <a:pt x="1725" y="482"/>
                      </a:lnTo>
                      <a:lnTo>
                        <a:pt x="1726" y="478"/>
                      </a:lnTo>
                      <a:lnTo>
                        <a:pt x="1727" y="474"/>
                      </a:lnTo>
                      <a:lnTo>
                        <a:pt x="1727" y="470"/>
                      </a:lnTo>
                      <a:lnTo>
                        <a:pt x="1728" y="466"/>
                      </a:lnTo>
                      <a:lnTo>
                        <a:pt x="1729" y="461"/>
                      </a:lnTo>
                      <a:lnTo>
                        <a:pt x="1730" y="456"/>
                      </a:lnTo>
                      <a:lnTo>
                        <a:pt x="1731" y="451"/>
                      </a:lnTo>
                      <a:lnTo>
                        <a:pt x="1731" y="446"/>
                      </a:lnTo>
                      <a:lnTo>
                        <a:pt x="1732" y="441"/>
                      </a:lnTo>
                      <a:lnTo>
                        <a:pt x="1733" y="435"/>
                      </a:lnTo>
                      <a:lnTo>
                        <a:pt x="1734" y="429"/>
                      </a:lnTo>
                      <a:lnTo>
                        <a:pt x="1734" y="423"/>
                      </a:lnTo>
                      <a:lnTo>
                        <a:pt x="1735" y="417"/>
                      </a:lnTo>
                      <a:lnTo>
                        <a:pt x="1736" y="410"/>
                      </a:lnTo>
                      <a:lnTo>
                        <a:pt x="1737" y="404"/>
                      </a:lnTo>
                      <a:lnTo>
                        <a:pt x="1737" y="397"/>
                      </a:lnTo>
                      <a:lnTo>
                        <a:pt x="1738" y="389"/>
                      </a:lnTo>
                      <a:lnTo>
                        <a:pt x="1739" y="382"/>
                      </a:lnTo>
                      <a:lnTo>
                        <a:pt x="1740" y="375"/>
                      </a:lnTo>
                      <a:lnTo>
                        <a:pt x="1741" y="367"/>
                      </a:lnTo>
                      <a:lnTo>
                        <a:pt x="1741" y="360"/>
                      </a:lnTo>
                      <a:lnTo>
                        <a:pt x="1742" y="352"/>
                      </a:lnTo>
                      <a:lnTo>
                        <a:pt x="1743" y="345"/>
                      </a:lnTo>
                      <a:lnTo>
                        <a:pt x="1744" y="337"/>
                      </a:lnTo>
                      <a:lnTo>
                        <a:pt x="1745" y="329"/>
                      </a:lnTo>
                      <a:lnTo>
                        <a:pt x="1745" y="322"/>
                      </a:lnTo>
                      <a:lnTo>
                        <a:pt x="1746" y="314"/>
                      </a:lnTo>
                      <a:lnTo>
                        <a:pt x="1747" y="306"/>
                      </a:lnTo>
                      <a:lnTo>
                        <a:pt x="1748" y="299"/>
                      </a:lnTo>
                      <a:lnTo>
                        <a:pt x="1749" y="292"/>
                      </a:lnTo>
                      <a:lnTo>
                        <a:pt x="1749" y="285"/>
                      </a:lnTo>
                      <a:lnTo>
                        <a:pt x="1750" y="279"/>
                      </a:lnTo>
                      <a:lnTo>
                        <a:pt x="1751" y="273"/>
                      </a:lnTo>
                      <a:lnTo>
                        <a:pt x="1752" y="267"/>
                      </a:lnTo>
                      <a:lnTo>
                        <a:pt x="1753" y="262"/>
                      </a:lnTo>
                      <a:lnTo>
                        <a:pt x="1753" y="257"/>
                      </a:lnTo>
                      <a:lnTo>
                        <a:pt x="1754" y="253"/>
                      </a:lnTo>
                      <a:lnTo>
                        <a:pt x="1755" y="249"/>
                      </a:lnTo>
                      <a:lnTo>
                        <a:pt x="1755" y="245"/>
                      </a:lnTo>
                      <a:lnTo>
                        <a:pt x="1757" y="243"/>
                      </a:lnTo>
                      <a:lnTo>
                        <a:pt x="1757" y="241"/>
                      </a:lnTo>
                      <a:lnTo>
                        <a:pt x="1758" y="239"/>
                      </a:lnTo>
                      <a:lnTo>
                        <a:pt x="1759" y="239"/>
                      </a:lnTo>
                      <a:lnTo>
                        <a:pt x="1759" y="239"/>
                      </a:lnTo>
                      <a:lnTo>
                        <a:pt x="1760" y="239"/>
                      </a:lnTo>
                      <a:lnTo>
                        <a:pt x="1761" y="240"/>
                      </a:lnTo>
                      <a:lnTo>
                        <a:pt x="1762" y="242"/>
                      </a:lnTo>
                      <a:lnTo>
                        <a:pt x="1763" y="244"/>
                      </a:lnTo>
                      <a:lnTo>
                        <a:pt x="1763" y="247"/>
                      </a:lnTo>
                      <a:lnTo>
                        <a:pt x="1764" y="251"/>
                      </a:lnTo>
                      <a:lnTo>
                        <a:pt x="1765" y="256"/>
                      </a:lnTo>
                      <a:lnTo>
                        <a:pt x="1766" y="260"/>
                      </a:lnTo>
                      <a:lnTo>
                        <a:pt x="1767" y="265"/>
                      </a:lnTo>
                      <a:lnTo>
                        <a:pt x="1767" y="271"/>
                      </a:lnTo>
                      <a:lnTo>
                        <a:pt x="1768" y="277"/>
                      </a:lnTo>
                      <a:lnTo>
                        <a:pt x="1769" y="284"/>
                      </a:lnTo>
                      <a:lnTo>
                        <a:pt x="1770" y="291"/>
                      </a:lnTo>
                      <a:lnTo>
                        <a:pt x="1771" y="298"/>
                      </a:lnTo>
                      <a:lnTo>
                        <a:pt x="1771" y="306"/>
                      </a:lnTo>
                      <a:lnTo>
                        <a:pt x="1772" y="314"/>
                      </a:lnTo>
                      <a:lnTo>
                        <a:pt x="1773" y="322"/>
                      </a:lnTo>
                      <a:lnTo>
                        <a:pt x="1774" y="330"/>
                      </a:lnTo>
                      <a:lnTo>
                        <a:pt x="1775" y="338"/>
                      </a:lnTo>
                      <a:lnTo>
                        <a:pt x="1775" y="346"/>
                      </a:lnTo>
                      <a:lnTo>
                        <a:pt x="1776" y="354"/>
                      </a:lnTo>
                      <a:lnTo>
                        <a:pt x="1777" y="362"/>
                      </a:lnTo>
                      <a:lnTo>
                        <a:pt x="1777" y="370"/>
                      </a:lnTo>
                      <a:lnTo>
                        <a:pt x="1779" y="378"/>
                      </a:lnTo>
                      <a:lnTo>
                        <a:pt x="1779" y="386"/>
                      </a:lnTo>
                      <a:lnTo>
                        <a:pt x="1780" y="393"/>
                      </a:lnTo>
                      <a:lnTo>
                        <a:pt x="1781" y="401"/>
                      </a:lnTo>
                      <a:lnTo>
                        <a:pt x="1781" y="408"/>
                      </a:lnTo>
                      <a:lnTo>
                        <a:pt x="1783" y="415"/>
                      </a:lnTo>
                      <a:lnTo>
                        <a:pt x="1783" y="422"/>
                      </a:lnTo>
                      <a:lnTo>
                        <a:pt x="1784" y="428"/>
                      </a:lnTo>
                      <a:lnTo>
                        <a:pt x="1785" y="434"/>
                      </a:lnTo>
                      <a:lnTo>
                        <a:pt x="1785" y="440"/>
                      </a:lnTo>
                      <a:lnTo>
                        <a:pt x="1786" y="446"/>
                      </a:lnTo>
                      <a:lnTo>
                        <a:pt x="1787" y="451"/>
                      </a:lnTo>
                      <a:lnTo>
                        <a:pt x="1788" y="456"/>
                      </a:lnTo>
                      <a:lnTo>
                        <a:pt x="1789" y="461"/>
                      </a:lnTo>
                      <a:lnTo>
                        <a:pt x="1789" y="466"/>
                      </a:lnTo>
                      <a:lnTo>
                        <a:pt x="1790" y="470"/>
                      </a:lnTo>
                      <a:lnTo>
                        <a:pt x="1791" y="474"/>
                      </a:lnTo>
                      <a:lnTo>
                        <a:pt x="1792" y="478"/>
                      </a:lnTo>
                      <a:lnTo>
                        <a:pt x="1793" y="482"/>
                      </a:lnTo>
                      <a:lnTo>
                        <a:pt x="1793" y="485"/>
                      </a:lnTo>
                      <a:lnTo>
                        <a:pt x="1794" y="488"/>
                      </a:lnTo>
                      <a:lnTo>
                        <a:pt x="1795" y="491"/>
                      </a:lnTo>
                      <a:lnTo>
                        <a:pt x="1796" y="494"/>
                      </a:lnTo>
                      <a:lnTo>
                        <a:pt x="1797" y="496"/>
                      </a:lnTo>
                      <a:lnTo>
                        <a:pt x="1797" y="499"/>
                      </a:lnTo>
                      <a:lnTo>
                        <a:pt x="1798" y="501"/>
                      </a:lnTo>
                      <a:lnTo>
                        <a:pt x="1799" y="503"/>
                      </a:lnTo>
                      <a:lnTo>
                        <a:pt x="1800" y="505"/>
                      </a:lnTo>
                      <a:lnTo>
                        <a:pt x="1801" y="507"/>
                      </a:lnTo>
                      <a:lnTo>
                        <a:pt x="1801" y="508"/>
                      </a:lnTo>
                      <a:lnTo>
                        <a:pt x="1802" y="510"/>
                      </a:lnTo>
                      <a:lnTo>
                        <a:pt x="1803" y="511"/>
                      </a:lnTo>
                      <a:lnTo>
                        <a:pt x="1803" y="513"/>
                      </a:lnTo>
                      <a:lnTo>
                        <a:pt x="1805" y="514"/>
                      </a:lnTo>
                      <a:lnTo>
                        <a:pt x="1805" y="515"/>
                      </a:lnTo>
                      <a:lnTo>
                        <a:pt x="1806" y="516"/>
                      </a:lnTo>
                      <a:lnTo>
                        <a:pt x="1807" y="517"/>
                      </a:lnTo>
                      <a:lnTo>
                        <a:pt x="1807" y="518"/>
                      </a:lnTo>
                      <a:lnTo>
                        <a:pt x="1808" y="519"/>
                      </a:lnTo>
                      <a:lnTo>
                        <a:pt x="1809" y="520"/>
                      </a:lnTo>
                      <a:lnTo>
                        <a:pt x="1810" y="521"/>
                      </a:lnTo>
                      <a:lnTo>
                        <a:pt x="1811" y="521"/>
                      </a:lnTo>
                      <a:lnTo>
                        <a:pt x="1811" y="522"/>
                      </a:lnTo>
                      <a:lnTo>
                        <a:pt x="1812" y="523"/>
                      </a:lnTo>
                      <a:lnTo>
                        <a:pt x="1813" y="523"/>
                      </a:lnTo>
                      <a:lnTo>
                        <a:pt x="1814" y="524"/>
                      </a:lnTo>
                      <a:lnTo>
                        <a:pt x="1815" y="524"/>
                      </a:lnTo>
                      <a:lnTo>
                        <a:pt x="1815" y="525"/>
                      </a:lnTo>
                      <a:lnTo>
                        <a:pt x="1816" y="525"/>
                      </a:lnTo>
                      <a:lnTo>
                        <a:pt x="1817" y="526"/>
                      </a:lnTo>
                      <a:lnTo>
                        <a:pt x="1818" y="526"/>
                      </a:lnTo>
                      <a:lnTo>
                        <a:pt x="1819" y="526"/>
                      </a:lnTo>
                      <a:lnTo>
                        <a:pt x="1819" y="527"/>
                      </a:lnTo>
                      <a:lnTo>
                        <a:pt x="1820" y="527"/>
                      </a:lnTo>
                      <a:lnTo>
                        <a:pt x="1821" y="527"/>
                      </a:lnTo>
                      <a:lnTo>
                        <a:pt x="1822" y="528"/>
                      </a:lnTo>
                      <a:lnTo>
                        <a:pt x="1823" y="528"/>
                      </a:lnTo>
                      <a:lnTo>
                        <a:pt x="1823" y="529"/>
                      </a:lnTo>
                      <a:lnTo>
                        <a:pt x="1824" y="529"/>
                      </a:lnTo>
                      <a:lnTo>
                        <a:pt x="1825" y="529"/>
                      </a:lnTo>
                      <a:lnTo>
                        <a:pt x="1826" y="529"/>
                      </a:lnTo>
                      <a:lnTo>
                        <a:pt x="1826" y="530"/>
                      </a:lnTo>
                      <a:lnTo>
                        <a:pt x="1827" y="530"/>
                      </a:lnTo>
                      <a:lnTo>
                        <a:pt x="1828" y="530"/>
                      </a:lnTo>
                      <a:lnTo>
                        <a:pt x="1829" y="530"/>
                      </a:lnTo>
                      <a:lnTo>
                        <a:pt x="1829" y="530"/>
                      </a:lnTo>
                      <a:lnTo>
                        <a:pt x="1830" y="530"/>
                      </a:lnTo>
                      <a:lnTo>
                        <a:pt x="1831" y="531"/>
                      </a:lnTo>
                      <a:lnTo>
                        <a:pt x="1832" y="531"/>
                      </a:lnTo>
                      <a:lnTo>
                        <a:pt x="1833" y="531"/>
                      </a:lnTo>
                      <a:lnTo>
                        <a:pt x="1833" y="531"/>
                      </a:lnTo>
                      <a:lnTo>
                        <a:pt x="1834" y="531"/>
                      </a:lnTo>
                      <a:lnTo>
                        <a:pt x="1835" y="532"/>
                      </a:lnTo>
                      <a:lnTo>
                        <a:pt x="1836" y="532"/>
                      </a:lnTo>
                      <a:lnTo>
                        <a:pt x="1837" y="532"/>
                      </a:lnTo>
                      <a:lnTo>
                        <a:pt x="1837" y="532"/>
                      </a:lnTo>
                      <a:lnTo>
                        <a:pt x="1838" y="532"/>
                      </a:lnTo>
                      <a:lnTo>
                        <a:pt x="1839" y="532"/>
                      </a:lnTo>
                      <a:lnTo>
                        <a:pt x="1840" y="532"/>
                      </a:lnTo>
                      <a:lnTo>
                        <a:pt x="1841" y="532"/>
                      </a:lnTo>
                      <a:lnTo>
                        <a:pt x="1841" y="533"/>
                      </a:lnTo>
                      <a:lnTo>
                        <a:pt x="1842" y="533"/>
                      </a:lnTo>
                      <a:lnTo>
                        <a:pt x="1843" y="533"/>
                      </a:lnTo>
                      <a:lnTo>
                        <a:pt x="1844" y="533"/>
                      </a:lnTo>
                      <a:lnTo>
                        <a:pt x="1845" y="533"/>
                      </a:lnTo>
                      <a:lnTo>
                        <a:pt x="1845" y="533"/>
                      </a:lnTo>
                      <a:lnTo>
                        <a:pt x="1846" y="533"/>
                      </a:lnTo>
                      <a:lnTo>
                        <a:pt x="1847" y="533"/>
                      </a:lnTo>
                      <a:lnTo>
                        <a:pt x="1848" y="533"/>
                      </a:lnTo>
                      <a:lnTo>
                        <a:pt x="1848" y="533"/>
                      </a:lnTo>
                      <a:lnTo>
                        <a:pt x="1849" y="533"/>
                      </a:lnTo>
                      <a:lnTo>
                        <a:pt x="1850" y="533"/>
                      </a:lnTo>
                      <a:lnTo>
                        <a:pt x="1851" y="533"/>
                      </a:lnTo>
                      <a:lnTo>
                        <a:pt x="1852" y="533"/>
                      </a:lnTo>
                      <a:lnTo>
                        <a:pt x="1852" y="534"/>
                      </a:lnTo>
                      <a:lnTo>
                        <a:pt x="1853" y="534"/>
                      </a:lnTo>
                      <a:lnTo>
                        <a:pt x="1854" y="534"/>
                      </a:lnTo>
                      <a:lnTo>
                        <a:pt x="1855" y="534"/>
                      </a:lnTo>
                      <a:lnTo>
                        <a:pt x="1855" y="534"/>
                      </a:lnTo>
                      <a:lnTo>
                        <a:pt x="1856" y="534"/>
                      </a:lnTo>
                      <a:lnTo>
                        <a:pt x="1857" y="534"/>
                      </a:lnTo>
                      <a:lnTo>
                        <a:pt x="1858" y="534"/>
                      </a:lnTo>
                      <a:lnTo>
                        <a:pt x="1859" y="534"/>
                      </a:lnTo>
                      <a:lnTo>
                        <a:pt x="1859" y="534"/>
                      </a:lnTo>
                      <a:lnTo>
                        <a:pt x="1860" y="534"/>
                      </a:lnTo>
                      <a:lnTo>
                        <a:pt x="1861" y="534"/>
                      </a:lnTo>
                      <a:lnTo>
                        <a:pt x="1862" y="534"/>
                      </a:lnTo>
                      <a:lnTo>
                        <a:pt x="1863" y="534"/>
                      </a:lnTo>
                      <a:lnTo>
                        <a:pt x="1863" y="534"/>
                      </a:lnTo>
                      <a:lnTo>
                        <a:pt x="1864" y="534"/>
                      </a:lnTo>
                      <a:lnTo>
                        <a:pt x="1865" y="534"/>
                      </a:lnTo>
                      <a:lnTo>
                        <a:pt x="1866" y="534"/>
                      </a:lnTo>
                      <a:lnTo>
                        <a:pt x="1866" y="535"/>
                      </a:lnTo>
                      <a:lnTo>
                        <a:pt x="1867" y="535"/>
                      </a:lnTo>
                      <a:lnTo>
                        <a:pt x="1868" y="535"/>
                      </a:lnTo>
                      <a:lnTo>
                        <a:pt x="1869" y="535"/>
                      </a:lnTo>
                      <a:lnTo>
                        <a:pt x="1870" y="535"/>
                      </a:lnTo>
                      <a:lnTo>
                        <a:pt x="1870" y="535"/>
                      </a:lnTo>
                      <a:lnTo>
                        <a:pt x="1871" y="535"/>
                      </a:lnTo>
                      <a:lnTo>
                        <a:pt x="1872" y="535"/>
                      </a:lnTo>
                      <a:lnTo>
                        <a:pt x="1873" y="535"/>
                      </a:lnTo>
                      <a:lnTo>
                        <a:pt x="1874" y="535"/>
                      </a:lnTo>
                      <a:lnTo>
                        <a:pt x="1874" y="535"/>
                      </a:lnTo>
                      <a:lnTo>
                        <a:pt x="1875" y="535"/>
                      </a:lnTo>
                      <a:lnTo>
                        <a:pt x="1876" y="535"/>
                      </a:lnTo>
                      <a:lnTo>
                        <a:pt x="1877" y="535"/>
                      </a:lnTo>
                      <a:lnTo>
                        <a:pt x="1878" y="535"/>
                      </a:lnTo>
                      <a:lnTo>
                        <a:pt x="1878" y="535"/>
                      </a:lnTo>
                      <a:lnTo>
                        <a:pt x="1879" y="535"/>
                      </a:lnTo>
                      <a:lnTo>
                        <a:pt x="1881" y="535"/>
                      </a:lnTo>
                      <a:lnTo>
                        <a:pt x="1881" y="535"/>
                      </a:lnTo>
                      <a:lnTo>
                        <a:pt x="1882" y="535"/>
                      </a:lnTo>
                      <a:lnTo>
                        <a:pt x="1883" y="535"/>
                      </a:lnTo>
                      <a:lnTo>
                        <a:pt x="1884" y="535"/>
                      </a:lnTo>
                      <a:lnTo>
                        <a:pt x="1885" y="535"/>
                      </a:lnTo>
                      <a:lnTo>
                        <a:pt x="1885" y="535"/>
                      </a:lnTo>
                      <a:lnTo>
                        <a:pt x="1886" y="535"/>
                      </a:lnTo>
                      <a:lnTo>
                        <a:pt x="1887" y="535"/>
                      </a:lnTo>
                      <a:lnTo>
                        <a:pt x="1888" y="535"/>
                      </a:lnTo>
                      <a:lnTo>
                        <a:pt x="1888" y="535"/>
                      </a:lnTo>
                      <a:lnTo>
                        <a:pt x="1889" y="535"/>
                      </a:lnTo>
                      <a:lnTo>
                        <a:pt x="1890" y="535"/>
                      </a:lnTo>
                      <a:lnTo>
                        <a:pt x="1891" y="535"/>
                      </a:lnTo>
                      <a:lnTo>
                        <a:pt x="1892" y="535"/>
                      </a:lnTo>
                      <a:lnTo>
                        <a:pt x="1892" y="535"/>
                      </a:lnTo>
                      <a:lnTo>
                        <a:pt x="1893" y="535"/>
                      </a:lnTo>
                      <a:lnTo>
                        <a:pt x="1894" y="535"/>
                      </a:lnTo>
                      <a:lnTo>
                        <a:pt x="1895" y="535"/>
                      </a:lnTo>
                      <a:lnTo>
                        <a:pt x="1896" y="535"/>
                      </a:lnTo>
                      <a:lnTo>
                        <a:pt x="1896" y="535"/>
                      </a:lnTo>
                      <a:lnTo>
                        <a:pt x="1897" y="535"/>
                      </a:lnTo>
                      <a:lnTo>
                        <a:pt x="1898" y="535"/>
                      </a:lnTo>
                      <a:lnTo>
                        <a:pt x="1899" y="535"/>
                      </a:lnTo>
                      <a:lnTo>
                        <a:pt x="1900" y="535"/>
                      </a:lnTo>
                      <a:lnTo>
                        <a:pt x="1900" y="535"/>
                      </a:lnTo>
                      <a:lnTo>
                        <a:pt x="1901" y="535"/>
                      </a:lnTo>
                      <a:lnTo>
                        <a:pt x="1902" y="535"/>
                      </a:lnTo>
                      <a:lnTo>
                        <a:pt x="1903" y="535"/>
                      </a:lnTo>
                      <a:lnTo>
                        <a:pt x="1904" y="535"/>
                      </a:lnTo>
                      <a:lnTo>
                        <a:pt x="1904" y="535"/>
                      </a:lnTo>
                      <a:lnTo>
                        <a:pt x="1905" y="535"/>
                      </a:lnTo>
                      <a:lnTo>
                        <a:pt x="1906" y="535"/>
                      </a:lnTo>
                      <a:lnTo>
                        <a:pt x="1906" y="535"/>
                      </a:lnTo>
                      <a:lnTo>
                        <a:pt x="1908" y="535"/>
                      </a:lnTo>
                      <a:lnTo>
                        <a:pt x="1908" y="535"/>
                      </a:lnTo>
                      <a:lnTo>
                        <a:pt x="1909" y="535"/>
                      </a:lnTo>
                      <a:lnTo>
                        <a:pt x="1910" y="535"/>
                      </a:lnTo>
                      <a:lnTo>
                        <a:pt x="1910" y="535"/>
                      </a:lnTo>
                      <a:lnTo>
                        <a:pt x="1911" y="535"/>
                      </a:lnTo>
                      <a:lnTo>
                        <a:pt x="1912" y="535"/>
                      </a:lnTo>
                      <a:lnTo>
                        <a:pt x="1913" y="535"/>
                      </a:lnTo>
                      <a:lnTo>
                        <a:pt x="1914" y="535"/>
                      </a:lnTo>
                      <a:lnTo>
                        <a:pt x="1914" y="535"/>
                      </a:lnTo>
                      <a:lnTo>
                        <a:pt x="1915" y="535"/>
                      </a:lnTo>
                      <a:lnTo>
                        <a:pt x="1916" y="535"/>
                      </a:lnTo>
                      <a:lnTo>
                        <a:pt x="1917" y="535"/>
                      </a:lnTo>
                      <a:lnTo>
                        <a:pt x="1918" y="535"/>
                      </a:lnTo>
                      <a:lnTo>
                        <a:pt x="1918" y="535"/>
                      </a:lnTo>
                      <a:lnTo>
                        <a:pt x="1919" y="535"/>
                      </a:lnTo>
                      <a:lnTo>
                        <a:pt x="1920" y="535"/>
                      </a:lnTo>
                      <a:lnTo>
                        <a:pt x="1921" y="535"/>
                      </a:lnTo>
                      <a:lnTo>
                        <a:pt x="1922" y="535"/>
                      </a:lnTo>
                      <a:lnTo>
                        <a:pt x="1922" y="535"/>
                      </a:lnTo>
                      <a:lnTo>
                        <a:pt x="1923" y="535"/>
                      </a:lnTo>
                      <a:lnTo>
                        <a:pt x="1924" y="535"/>
                      </a:lnTo>
                      <a:lnTo>
                        <a:pt x="1925" y="535"/>
                      </a:lnTo>
                      <a:lnTo>
                        <a:pt x="1926" y="535"/>
                      </a:lnTo>
                      <a:lnTo>
                        <a:pt x="1926" y="535"/>
                      </a:lnTo>
                      <a:lnTo>
                        <a:pt x="1927" y="535"/>
                      </a:lnTo>
                      <a:lnTo>
                        <a:pt x="1928" y="535"/>
                      </a:lnTo>
                      <a:lnTo>
                        <a:pt x="1928" y="535"/>
                      </a:lnTo>
                      <a:lnTo>
                        <a:pt x="1930" y="535"/>
                      </a:lnTo>
                      <a:lnTo>
                        <a:pt x="1930" y="535"/>
                      </a:lnTo>
                      <a:lnTo>
                        <a:pt x="1931" y="535"/>
                      </a:lnTo>
                      <a:lnTo>
                        <a:pt x="1932" y="535"/>
                      </a:lnTo>
                      <a:lnTo>
                        <a:pt x="1932" y="535"/>
                      </a:lnTo>
                      <a:lnTo>
                        <a:pt x="1934" y="535"/>
                      </a:lnTo>
                      <a:lnTo>
                        <a:pt x="1934" y="535"/>
                      </a:lnTo>
                      <a:lnTo>
                        <a:pt x="1935" y="535"/>
                      </a:lnTo>
                      <a:lnTo>
                        <a:pt x="1936" y="535"/>
                      </a:lnTo>
                      <a:lnTo>
                        <a:pt x="1936" y="535"/>
                      </a:lnTo>
                      <a:lnTo>
                        <a:pt x="1937" y="535"/>
                      </a:lnTo>
                      <a:lnTo>
                        <a:pt x="1938" y="535"/>
                      </a:lnTo>
                      <a:lnTo>
                        <a:pt x="1939" y="535"/>
                      </a:lnTo>
                      <a:lnTo>
                        <a:pt x="1940" y="535"/>
                      </a:lnTo>
                      <a:lnTo>
                        <a:pt x="1940" y="535"/>
                      </a:lnTo>
                      <a:lnTo>
                        <a:pt x="1941" y="535"/>
                      </a:lnTo>
                      <a:lnTo>
                        <a:pt x="1942" y="535"/>
                      </a:lnTo>
                      <a:lnTo>
                        <a:pt x="1943" y="536"/>
                      </a:lnTo>
                      <a:lnTo>
                        <a:pt x="1944" y="535"/>
                      </a:lnTo>
                      <a:lnTo>
                        <a:pt x="1944" y="535"/>
                      </a:lnTo>
                      <a:lnTo>
                        <a:pt x="1945" y="535"/>
                      </a:lnTo>
                      <a:lnTo>
                        <a:pt x="1946" y="535"/>
                      </a:lnTo>
                      <a:lnTo>
                        <a:pt x="1947" y="535"/>
                      </a:lnTo>
                      <a:lnTo>
                        <a:pt x="1948" y="535"/>
                      </a:lnTo>
                      <a:lnTo>
                        <a:pt x="1948" y="535"/>
                      </a:lnTo>
                      <a:lnTo>
                        <a:pt x="1949" y="535"/>
                      </a:lnTo>
                      <a:lnTo>
                        <a:pt x="1950" y="535"/>
                      </a:lnTo>
                      <a:lnTo>
                        <a:pt x="1951" y="535"/>
                      </a:lnTo>
                      <a:lnTo>
                        <a:pt x="1952" y="535"/>
                      </a:lnTo>
                      <a:lnTo>
                        <a:pt x="1952" y="535"/>
                      </a:lnTo>
                      <a:lnTo>
                        <a:pt x="1953" y="535"/>
                      </a:lnTo>
                      <a:lnTo>
                        <a:pt x="1954" y="535"/>
                      </a:lnTo>
                      <a:lnTo>
                        <a:pt x="1956" y="535"/>
                      </a:lnTo>
                      <a:lnTo>
                        <a:pt x="1956" y="535"/>
                      </a:lnTo>
                      <a:lnTo>
                        <a:pt x="1957" y="535"/>
                      </a:lnTo>
                      <a:lnTo>
                        <a:pt x="1958" y="535"/>
                      </a:lnTo>
                      <a:lnTo>
                        <a:pt x="1958" y="535"/>
                      </a:lnTo>
                      <a:lnTo>
                        <a:pt x="1959" y="535"/>
                      </a:lnTo>
                      <a:lnTo>
                        <a:pt x="1960" y="535"/>
                      </a:lnTo>
                      <a:lnTo>
                        <a:pt x="1961" y="535"/>
                      </a:lnTo>
                      <a:lnTo>
                        <a:pt x="1962" y="535"/>
                      </a:lnTo>
                      <a:lnTo>
                        <a:pt x="1962" y="535"/>
                      </a:lnTo>
                      <a:lnTo>
                        <a:pt x="1963" y="535"/>
                      </a:lnTo>
                      <a:lnTo>
                        <a:pt x="1964" y="535"/>
                      </a:lnTo>
                      <a:lnTo>
                        <a:pt x="1965" y="535"/>
                      </a:lnTo>
                      <a:lnTo>
                        <a:pt x="1966" y="535"/>
                      </a:lnTo>
                      <a:lnTo>
                        <a:pt x="1966" y="535"/>
                      </a:lnTo>
                      <a:lnTo>
                        <a:pt x="1967" y="535"/>
                      </a:lnTo>
                      <a:lnTo>
                        <a:pt x="1968" y="535"/>
                      </a:lnTo>
                      <a:lnTo>
                        <a:pt x="1969" y="535"/>
                      </a:lnTo>
                      <a:lnTo>
                        <a:pt x="1970" y="535"/>
                      </a:lnTo>
                      <a:lnTo>
                        <a:pt x="1970" y="535"/>
                      </a:lnTo>
                      <a:lnTo>
                        <a:pt x="1971" y="535"/>
                      </a:lnTo>
                      <a:lnTo>
                        <a:pt x="1972" y="535"/>
                      </a:lnTo>
                      <a:lnTo>
                        <a:pt x="1973" y="535"/>
                      </a:lnTo>
                      <a:lnTo>
                        <a:pt x="1974" y="535"/>
                      </a:lnTo>
                      <a:lnTo>
                        <a:pt x="1974" y="535"/>
                      </a:lnTo>
                      <a:lnTo>
                        <a:pt x="1975" y="535"/>
                      </a:lnTo>
                      <a:lnTo>
                        <a:pt x="1976" y="535"/>
                      </a:lnTo>
                      <a:lnTo>
                        <a:pt x="1977" y="535"/>
                      </a:lnTo>
                      <a:lnTo>
                        <a:pt x="1977" y="535"/>
                      </a:lnTo>
                      <a:lnTo>
                        <a:pt x="1978" y="535"/>
                      </a:lnTo>
                      <a:lnTo>
                        <a:pt x="1979" y="535"/>
                      </a:lnTo>
                      <a:lnTo>
                        <a:pt x="1980" y="535"/>
                      </a:lnTo>
                      <a:lnTo>
                        <a:pt x="1980" y="535"/>
                      </a:lnTo>
                      <a:lnTo>
                        <a:pt x="1981" y="535"/>
                      </a:lnTo>
                      <a:lnTo>
                        <a:pt x="1982" y="535"/>
                      </a:lnTo>
                      <a:lnTo>
                        <a:pt x="1983" y="535"/>
                      </a:lnTo>
                      <a:lnTo>
                        <a:pt x="1984" y="535"/>
                      </a:lnTo>
                      <a:lnTo>
                        <a:pt x="1984" y="535"/>
                      </a:lnTo>
                      <a:lnTo>
                        <a:pt x="1985" y="535"/>
                      </a:lnTo>
                      <a:lnTo>
                        <a:pt x="1986" y="535"/>
                      </a:lnTo>
                      <a:lnTo>
                        <a:pt x="1987" y="535"/>
                      </a:lnTo>
                      <a:lnTo>
                        <a:pt x="1988" y="535"/>
                      </a:lnTo>
                      <a:lnTo>
                        <a:pt x="1988" y="535"/>
                      </a:lnTo>
                      <a:lnTo>
                        <a:pt x="1989" y="535"/>
                      </a:lnTo>
                      <a:lnTo>
                        <a:pt x="1990" y="535"/>
                      </a:lnTo>
                      <a:lnTo>
                        <a:pt x="1991" y="535"/>
                      </a:lnTo>
                      <a:lnTo>
                        <a:pt x="1992" y="535"/>
                      </a:lnTo>
                      <a:lnTo>
                        <a:pt x="1992" y="535"/>
                      </a:lnTo>
                      <a:lnTo>
                        <a:pt x="1993" y="535"/>
                      </a:lnTo>
                      <a:lnTo>
                        <a:pt x="1994" y="535"/>
                      </a:lnTo>
                      <a:lnTo>
                        <a:pt x="1995" y="535"/>
                      </a:lnTo>
                      <a:lnTo>
                        <a:pt x="1996" y="535"/>
                      </a:lnTo>
                      <a:lnTo>
                        <a:pt x="1996" y="535"/>
                      </a:lnTo>
                      <a:lnTo>
                        <a:pt x="1997" y="535"/>
                      </a:lnTo>
                      <a:lnTo>
                        <a:pt x="1998" y="535"/>
                      </a:lnTo>
                      <a:lnTo>
                        <a:pt x="1999" y="535"/>
                      </a:lnTo>
                      <a:lnTo>
                        <a:pt x="1999" y="535"/>
                      </a:lnTo>
                      <a:lnTo>
                        <a:pt x="2000" y="535"/>
                      </a:lnTo>
                      <a:lnTo>
                        <a:pt x="2001" y="535"/>
                      </a:lnTo>
                      <a:lnTo>
                        <a:pt x="2002" y="535"/>
                      </a:lnTo>
                      <a:lnTo>
                        <a:pt x="2003" y="535"/>
                      </a:lnTo>
                      <a:lnTo>
                        <a:pt x="2003" y="535"/>
                      </a:lnTo>
                      <a:lnTo>
                        <a:pt x="2004" y="535"/>
                      </a:lnTo>
                      <a:lnTo>
                        <a:pt x="2005" y="535"/>
                      </a:lnTo>
                      <a:lnTo>
                        <a:pt x="2006" y="535"/>
                      </a:lnTo>
                      <a:lnTo>
                        <a:pt x="2006" y="535"/>
                      </a:lnTo>
                      <a:lnTo>
                        <a:pt x="2007" y="535"/>
                      </a:lnTo>
                      <a:lnTo>
                        <a:pt x="2008" y="535"/>
                      </a:lnTo>
                      <a:lnTo>
                        <a:pt x="2009" y="535"/>
                      </a:lnTo>
                      <a:lnTo>
                        <a:pt x="2010" y="535"/>
                      </a:lnTo>
                      <a:lnTo>
                        <a:pt x="2010" y="535"/>
                      </a:lnTo>
                      <a:lnTo>
                        <a:pt x="2011" y="535"/>
                      </a:lnTo>
                      <a:lnTo>
                        <a:pt x="2012" y="535"/>
                      </a:lnTo>
                      <a:lnTo>
                        <a:pt x="2013" y="535"/>
                      </a:lnTo>
                      <a:lnTo>
                        <a:pt x="2014" y="535"/>
                      </a:lnTo>
                      <a:lnTo>
                        <a:pt x="2014" y="535"/>
                      </a:lnTo>
                      <a:lnTo>
                        <a:pt x="2015" y="535"/>
                      </a:lnTo>
                      <a:lnTo>
                        <a:pt x="2016" y="535"/>
                      </a:lnTo>
                      <a:lnTo>
                        <a:pt x="2017" y="535"/>
                      </a:lnTo>
                      <a:lnTo>
                        <a:pt x="2017" y="535"/>
                      </a:lnTo>
                      <a:lnTo>
                        <a:pt x="2018" y="535"/>
                      </a:lnTo>
                      <a:lnTo>
                        <a:pt x="2019" y="535"/>
                      </a:lnTo>
                      <a:lnTo>
                        <a:pt x="2020" y="535"/>
                      </a:lnTo>
                      <a:lnTo>
                        <a:pt x="2021" y="535"/>
                      </a:lnTo>
                      <a:lnTo>
                        <a:pt x="2021" y="535"/>
                      </a:lnTo>
                      <a:lnTo>
                        <a:pt x="2022" y="535"/>
                      </a:lnTo>
                      <a:lnTo>
                        <a:pt x="2023" y="535"/>
                      </a:lnTo>
                      <a:lnTo>
                        <a:pt x="2024" y="535"/>
                      </a:lnTo>
                      <a:lnTo>
                        <a:pt x="2025" y="535"/>
                      </a:lnTo>
                      <a:lnTo>
                        <a:pt x="2025" y="535"/>
                      </a:lnTo>
                      <a:lnTo>
                        <a:pt x="2026" y="535"/>
                      </a:lnTo>
                      <a:lnTo>
                        <a:pt x="2027" y="535"/>
                      </a:lnTo>
                      <a:lnTo>
                        <a:pt x="2028" y="535"/>
                      </a:lnTo>
                      <a:lnTo>
                        <a:pt x="2029" y="535"/>
                      </a:lnTo>
                      <a:lnTo>
                        <a:pt x="2029" y="535"/>
                      </a:lnTo>
                      <a:lnTo>
                        <a:pt x="2030" y="535"/>
                      </a:lnTo>
                      <a:lnTo>
                        <a:pt x="2031" y="535"/>
                      </a:lnTo>
                      <a:lnTo>
                        <a:pt x="2032" y="535"/>
                      </a:lnTo>
                      <a:lnTo>
                        <a:pt x="2032" y="535"/>
                      </a:lnTo>
                      <a:lnTo>
                        <a:pt x="2033" y="535"/>
                      </a:lnTo>
                      <a:lnTo>
                        <a:pt x="2034" y="535"/>
                      </a:lnTo>
                      <a:lnTo>
                        <a:pt x="2035" y="535"/>
                      </a:lnTo>
                      <a:lnTo>
                        <a:pt x="2036" y="535"/>
                      </a:lnTo>
                      <a:lnTo>
                        <a:pt x="2036" y="535"/>
                      </a:lnTo>
                      <a:lnTo>
                        <a:pt x="2037" y="535"/>
                      </a:lnTo>
                      <a:lnTo>
                        <a:pt x="2038" y="535"/>
                      </a:lnTo>
                      <a:lnTo>
                        <a:pt x="2039" y="535"/>
                      </a:lnTo>
                      <a:lnTo>
                        <a:pt x="2039" y="535"/>
                      </a:lnTo>
                      <a:lnTo>
                        <a:pt x="2040" y="535"/>
                      </a:lnTo>
                      <a:lnTo>
                        <a:pt x="2041" y="535"/>
                      </a:lnTo>
                      <a:lnTo>
                        <a:pt x="2042" y="535"/>
                      </a:lnTo>
                      <a:lnTo>
                        <a:pt x="2043" y="535"/>
                      </a:lnTo>
                      <a:lnTo>
                        <a:pt x="2043" y="535"/>
                      </a:lnTo>
                      <a:lnTo>
                        <a:pt x="2044" y="535"/>
                      </a:lnTo>
                      <a:lnTo>
                        <a:pt x="2045" y="535"/>
                      </a:lnTo>
                      <a:lnTo>
                        <a:pt x="2046" y="535"/>
                      </a:lnTo>
                      <a:lnTo>
                        <a:pt x="2047" y="535"/>
                      </a:lnTo>
                      <a:lnTo>
                        <a:pt x="2047" y="535"/>
                      </a:lnTo>
                      <a:lnTo>
                        <a:pt x="2048" y="535"/>
                      </a:lnTo>
                      <a:lnTo>
                        <a:pt x="2049" y="535"/>
                      </a:lnTo>
                      <a:lnTo>
                        <a:pt x="2050" y="535"/>
                      </a:lnTo>
                      <a:lnTo>
                        <a:pt x="2051" y="535"/>
                      </a:lnTo>
                      <a:lnTo>
                        <a:pt x="2051" y="535"/>
                      </a:lnTo>
                      <a:lnTo>
                        <a:pt x="2052" y="535"/>
                      </a:lnTo>
                      <a:lnTo>
                        <a:pt x="2053" y="535"/>
                      </a:lnTo>
                      <a:lnTo>
                        <a:pt x="2054" y="535"/>
                      </a:lnTo>
                      <a:lnTo>
                        <a:pt x="2055" y="535"/>
                      </a:lnTo>
                      <a:lnTo>
                        <a:pt x="2055" y="535"/>
                      </a:lnTo>
                      <a:lnTo>
                        <a:pt x="2056" y="535"/>
                      </a:lnTo>
                      <a:lnTo>
                        <a:pt x="2057" y="535"/>
                      </a:lnTo>
                      <a:lnTo>
                        <a:pt x="2057" y="535"/>
                      </a:lnTo>
                      <a:lnTo>
                        <a:pt x="2058" y="535"/>
                      </a:lnTo>
                      <a:lnTo>
                        <a:pt x="2059" y="535"/>
                      </a:lnTo>
                      <a:lnTo>
                        <a:pt x="2060" y="535"/>
                      </a:lnTo>
                      <a:lnTo>
                        <a:pt x="2061" y="535"/>
                      </a:lnTo>
                      <a:lnTo>
                        <a:pt x="2061" y="535"/>
                      </a:lnTo>
                      <a:lnTo>
                        <a:pt x="2062" y="535"/>
                      </a:lnTo>
                      <a:lnTo>
                        <a:pt x="2063" y="535"/>
                      </a:lnTo>
                      <a:lnTo>
                        <a:pt x="2064" y="535"/>
                      </a:lnTo>
                      <a:lnTo>
                        <a:pt x="2065" y="535"/>
                      </a:lnTo>
                      <a:lnTo>
                        <a:pt x="2065" y="535"/>
                      </a:lnTo>
                      <a:lnTo>
                        <a:pt x="2066" y="535"/>
                      </a:lnTo>
                      <a:lnTo>
                        <a:pt x="2067" y="535"/>
                      </a:lnTo>
                      <a:lnTo>
                        <a:pt x="2068" y="535"/>
                      </a:lnTo>
                      <a:lnTo>
                        <a:pt x="2069" y="535"/>
                      </a:lnTo>
                      <a:lnTo>
                        <a:pt x="2069" y="535"/>
                      </a:lnTo>
                      <a:lnTo>
                        <a:pt x="2070" y="535"/>
                      </a:lnTo>
                      <a:lnTo>
                        <a:pt x="2071" y="535"/>
                      </a:lnTo>
                      <a:lnTo>
                        <a:pt x="2072" y="535"/>
                      </a:lnTo>
                      <a:lnTo>
                        <a:pt x="2073" y="535"/>
                      </a:lnTo>
                      <a:lnTo>
                        <a:pt x="2073" y="535"/>
                      </a:lnTo>
                      <a:lnTo>
                        <a:pt x="2074" y="535"/>
                      </a:lnTo>
                      <a:lnTo>
                        <a:pt x="2075" y="535"/>
                      </a:lnTo>
                      <a:lnTo>
                        <a:pt x="2076" y="535"/>
                      </a:lnTo>
                    </a:path>
                  </a:pathLst>
                </a:custGeom>
                <a:noFill/>
                <a:ln w="0">
                  <a:solidFill>
                    <a:srgbClr val="000000"/>
                  </a:solidFill>
                  <a:prstDash val="solid"/>
                  <a:round/>
                  <a:headEnd/>
                  <a:tailEnd/>
                </a:ln>
              </p:spPr>
              <p:txBody>
                <a:bodyPr/>
                <a:lstStyle/>
                <a:p>
                  <a:endParaRPr lang="en-US"/>
                </a:p>
              </p:txBody>
            </p:sp>
          </p:grpSp>
          <p:grpSp>
            <p:nvGrpSpPr>
              <p:cNvPr id="7" name="Group 456"/>
              <p:cNvGrpSpPr>
                <a:grpSpLocks noChangeAspect="1"/>
              </p:cNvGrpSpPr>
              <p:nvPr/>
            </p:nvGrpSpPr>
            <p:grpSpPr bwMode="auto">
              <a:xfrm>
                <a:off x="5176838" y="4079876"/>
                <a:ext cx="3624263" cy="1077913"/>
                <a:chOff x="3360" y="1872"/>
                <a:chExt cx="2283" cy="1056"/>
              </a:xfrm>
            </p:grpSpPr>
            <p:sp>
              <p:nvSpPr>
                <p:cNvPr id="174" name="AutoShape 457"/>
                <p:cNvSpPr>
                  <a:spLocks noChangeAspect="1" noChangeArrowheads="1" noTextEdit="1"/>
                </p:cNvSpPr>
                <p:nvPr/>
              </p:nvSpPr>
              <p:spPr bwMode="auto">
                <a:xfrm>
                  <a:off x="3360" y="1872"/>
                  <a:ext cx="2283" cy="1020"/>
                </a:xfrm>
                <a:prstGeom prst="rect">
                  <a:avLst/>
                </a:prstGeom>
                <a:noFill/>
                <a:ln w="9525">
                  <a:noFill/>
                  <a:miter lim="800000"/>
                  <a:headEnd/>
                  <a:tailEnd/>
                </a:ln>
              </p:spPr>
              <p:txBody>
                <a:bodyPr/>
                <a:lstStyle/>
                <a:p>
                  <a:endParaRPr lang="en-US"/>
                </a:p>
              </p:txBody>
            </p:sp>
            <p:sp>
              <p:nvSpPr>
                <p:cNvPr id="175" name="Line 458"/>
                <p:cNvSpPr>
                  <a:spLocks noChangeShapeType="1"/>
                </p:cNvSpPr>
                <p:nvPr/>
              </p:nvSpPr>
              <p:spPr bwMode="auto">
                <a:xfrm flipV="1">
                  <a:off x="3549" y="1872"/>
                  <a:ext cx="1" cy="823"/>
                </a:xfrm>
                <a:prstGeom prst="line">
                  <a:avLst/>
                </a:prstGeom>
                <a:noFill/>
                <a:ln w="0">
                  <a:solidFill>
                    <a:srgbClr val="000000"/>
                  </a:solidFill>
                  <a:round/>
                  <a:headEnd/>
                  <a:tailEnd/>
                </a:ln>
              </p:spPr>
              <p:txBody>
                <a:bodyPr/>
                <a:lstStyle/>
                <a:p>
                  <a:endParaRPr lang="en-US"/>
                </a:p>
              </p:txBody>
            </p:sp>
            <p:sp>
              <p:nvSpPr>
                <p:cNvPr id="176" name="Rectangle 459"/>
                <p:cNvSpPr>
                  <a:spLocks noChangeArrowheads="1"/>
                </p:cNvSpPr>
                <p:nvPr/>
              </p:nvSpPr>
              <p:spPr bwMode="auto">
                <a:xfrm rot="16200000">
                  <a:off x="3339" y="2232"/>
                  <a:ext cx="120" cy="67"/>
                </a:xfrm>
                <a:prstGeom prst="rect">
                  <a:avLst/>
                </a:prstGeom>
                <a:noFill/>
                <a:ln w="9525">
                  <a:noFill/>
                  <a:miter lim="800000"/>
                  <a:headEnd/>
                  <a:tailEnd/>
                </a:ln>
              </p:spPr>
              <p:txBody>
                <a:bodyPr wrap="none" lIns="0" tIns="0" rIns="0" bIns="0">
                  <a:spAutoFit/>
                </a:bodyPr>
                <a:lstStyle/>
                <a:p>
                  <a:pPr eaLnBrk="0" hangingPunct="0"/>
                  <a:r>
                    <a:rPr lang="en-US" sz="700">
                      <a:solidFill>
                        <a:srgbClr val="000000"/>
                      </a:solidFill>
                      <a:latin typeface="Arial" charset="0"/>
                    </a:rPr>
                    <a:t>AU</a:t>
                  </a:r>
                  <a:endParaRPr lang="en-US" sz="700">
                    <a:latin typeface="Arial" charset="0"/>
                  </a:endParaRPr>
                </a:p>
              </p:txBody>
            </p:sp>
            <p:sp>
              <p:nvSpPr>
                <p:cNvPr id="177" name="Line 460"/>
                <p:cNvSpPr>
                  <a:spLocks noChangeShapeType="1"/>
                </p:cNvSpPr>
                <p:nvPr/>
              </p:nvSpPr>
              <p:spPr bwMode="auto">
                <a:xfrm flipH="1">
                  <a:off x="3538" y="2655"/>
                  <a:ext cx="11" cy="1"/>
                </a:xfrm>
                <a:prstGeom prst="line">
                  <a:avLst/>
                </a:prstGeom>
                <a:noFill/>
                <a:ln w="0">
                  <a:solidFill>
                    <a:srgbClr val="000000"/>
                  </a:solidFill>
                  <a:round/>
                  <a:headEnd/>
                  <a:tailEnd/>
                </a:ln>
              </p:spPr>
              <p:txBody>
                <a:bodyPr/>
                <a:lstStyle/>
                <a:p>
                  <a:endParaRPr lang="en-US"/>
                </a:p>
              </p:txBody>
            </p:sp>
            <p:sp>
              <p:nvSpPr>
                <p:cNvPr id="178" name="Line 461"/>
                <p:cNvSpPr>
                  <a:spLocks noChangeShapeType="1"/>
                </p:cNvSpPr>
                <p:nvPr/>
              </p:nvSpPr>
              <p:spPr bwMode="auto">
                <a:xfrm flipH="1">
                  <a:off x="3528" y="2609"/>
                  <a:ext cx="21" cy="1"/>
                </a:xfrm>
                <a:prstGeom prst="line">
                  <a:avLst/>
                </a:prstGeom>
                <a:noFill/>
                <a:ln w="0">
                  <a:solidFill>
                    <a:srgbClr val="000000"/>
                  </a:solidFill>
                  <a:round/>
                  <a:headEnd/>
                  <a:tailEnd/>
                </a:ln>
              </p:spPr>
              <p:txBody>
                <a:bodyPr/>
                <a:lstStyle/>
                <a:p>
                  <a:endParaRPr lang="en-US"/>
                </a:p>
              </p:txBody>
            </p:sp>
            <p:sp>
              <p:nvSpPr>
                <p:cNvPr id="179" name="Rectangle 462"/>
                <p:cNvSpPr>
                  <a:spLocks noChangeArrowheads="1"/>
                </p:cNvSpPr>
                <p:nvPr/>
              </p:nvSpPr>
              <p:spPr bwMode="auto">
                <a:xfrm>
                  <a:off x="3403" y="2577"/>
                  <a:ext cx="109" cy="104"/>
                </a:xfrm>
                <a:prstGeom prst="rect">
                  <a:avLst/>
                </a:prstGeom>
                <a:noFill/>
                <a:ln w="9525">
                  <a:noFill/>
                  <a:miter lim="800000"/>
                  <a:headEnd/>
                  <a:tailEnd/>
                </a:ln>
              </p:spPr>
              <p:txBody>
                <a:bodyPr wrap="none" lIns="0" tIns="0" rIns="0" bIns="0">
                  <a:spAutoFit/>
                </a:bodyPr>
                <a:lstStyle/>
                <a:p>
                  <a:pPr eaLnBrk="0" hangingPunct="0"/>
                  <a:r>
                    <a:rPr lang="en-US" sz="700">
                      <a:solidFill>
                        <a:srgbClr val="000000"/>
                      </a:solidFill>
                      <a:latin typeface="Arial" charset="0"/>
                    </a:rPr>
                    <a:t>0.00</a:t>
                  </a:r>
                  <a:endParaRPr lang="en-US" sz="700">
                    <a:latin typeface="Arial" charset="0"/>
                  </a:endParaRPr>
                </a:p>
              </p:txBody>
            </p:sp>
            <p:sp>
              <p:nvSpPr>
                <p:cNvPr id="180" name="Line 463"/>
                <p:cNvSpPr>
                  <a:spLocks noChangeShapeType="1"/>
                </p:cNvSpPr>
                <p:nvPr/>
              </p:nvSpPr>
              <p:spPr bwMode="auto">
                <a:xfrm flipH="1">
                  <a:off x="3538" y="2565"/>
                  <a:ext cx="11" cy="1"/>
                </a:xfrm>
                <a:prstGeom prst="line">
                  <a:avLst/>
                </a:prstGeom>
                <a:noFill/>
                <a:ln w="0">
                  <a:solidFill>
                    <a:srgbClr val="000000"/>
                  </a:solidFill>
                  <a:round/>
                  <a:headEnd/>
                  <a:tailEnd/>
                </a:ln>
              </p:spPr>
              <p:txBody>
                <a:bodyPr/>
                <a:lstStyle/>
                <a:p>
                  <a:endParaRPr lang="en-US"/>
                </a:p>
              </p:txBody>
            </p:sp>
            <p:sp>
              <p:nvSpPr>
                <p:cNvPr id="181" name="Line 464"/>
                <p:cNvSpPr>
                  <a:spLocks noChangeShapeType="1"/>
                </p:cNvSpPr>
                <p:nvPr/>
              </p:nvSpPr>
              <p:spPr bwMode="auto">
                <a:xfrm flipH="1">
                  <a:off x="3538" y="2519"/>
                  <a:ext cx="11" cy="1"/>
                </a:xfrm>
                <a:prstGeom prst="line">
                  <a:avLst/>
                </a:prstGeom>
                <a:noFill/>
                <a:ln w="0">
                  <a:solidFill>
                    <a:srgbClr val="000000"/>
                  </a:solidFill>
                  <a:round/>
                  <a:headEnd/>
                  <a:tailEnd/>
                </a:ln>
              </p:spPr>
              <p:txBody>
                <a:bodyPr/>
                <a:lstStyle/>
                <a:p>
                  <a:endParaRPr lang="en-US"/>
                </a:p>
              </p:txBody>
            </p:sp>
            <p:sp>
              <p:nvSpPr>
                <p:cNvPr id="182" name="Line 465"/>
                <p:cNvSpPr>
                  <a:spLocks noChangeShapeType="1"/>
                </p:cNvSpPr>
                <p:nvPr/>
              </p:nvSpPr>
              <p:spPr bwMode="auto">
                <a:xfrm flipH="1">
                  <a:off x="3538" y="2474"/>
                  <a:ext cx="11" cy="1"/>
                </a:xfrm>
                <a:prstGeom prst="line">
                  <a:avLst/>
                </a:prstGeom>
                <a:noFill/>
                <a:ln w="0">
                  <a:solidFill>
                    <a:srgbClr val="000000"/>
                  </a:solidFill>
                  <a:round/>
                  <a:headEnd/>
                  <a:tailEnd/>
                </a:ln>
              </p:spPr>
              <p:txBody>
                <a:bodyPr/>
                <a:lstStyle/>
                <a:p>
                  <a:endParaRPr lang="en-US"/>
                </a:p>
              </p:txBody>
            </p:sp>
            <p:sp>
              <p:nvSpPr>
                <p:cNvPr id="183" name="Line 466"/>
                <p:cNvSpPr>
                  <a:spLocks noChangeShapeType="1"/>
                </p:cNvSpPr>
                <p:nvPr/>
              </p:nvSpPr>
              <p:spPr bwMode="auto">
                <a:xfrm flipH="1">
                  <a:off x="3538" y="2429"/>
                  <a:ext cx="11" cy="1"/>
                </a:xfrm>
                <a:prstGeom prst="line">
                  <a:avLst/>
                </a:prstGeom>
                <a:noFill/>
                <a:ln w="0">
                  <a:solidFill>
                    <a:srgbClr val="000000"/>
                  </a:solidFill>
                  <a:round/>
                  <a:headEnd/>
                  <a:tailEnd/>
                </a:ln>
              </p:spPr>
              <p:txBody>
                <a:bodyPr/>
                <a:lstStyle/>
                <a:p>
                  <a:endParaRPr lang="en-US"/>
                </a:p>
              </p:txBody>
            </p:sp>
            <p:sp>
              <p:nvSpPr>
                <p:cNvPr id="184" name="Line 467"/>
                <p:cNvSpPr>
                  <a:spLocks noChangeShapeType="1"/>
                </p:cNvSpPr>
                <p:nvPr/>
              </p:nvSpPr>
              <p:spPr bwMode="auto">
                <a:xfrm flipH="1">
                  <a:off x="3528" y="2384"/>
                  <a:ext cx="21" cy="1"/>
                </a:xfrm>
                <a:prstGeom prst="line">
                  <a:avLst/>
                </a:prstGeom>
                <a:noFill/>
                <a:ln w="0">
                  <a:solidFill>
                    <a:srgbClr val="000000"/>
                  </a:solidFill>
                  <a:round/>
                  <a:headEnd/>
                  <a:tailEnd/>
                </a:ln>
              </p:spPr>
              <p:txBody>
                <a:bodyPr/>
                <a:lstStyle/>
                <a:p>
                  <a:endParaRPr lang="en-US"/>
                </a:p>
              </p:txBody>
            </p:sp>
            <p:sp>
              <p:nvSpPr>
                <p:cNvPr id="185" name="Rectangle 468"/>
                <p:cNvSpPr>
                  <a:spLocks noChangeArrowheads="1"/>
                </p:cNvSpPr>
                <p:nvPr/>
              </p:nvSpPr>
              <p:spPr bwMode="auto">
                <a:xfrm>
                  <a:off x="3403" y="2353"/>
                  <a:ext cx="109" cy="104"/>
                </a:xfrm>
                <a:prstGeom prst="rect">
                  <a:avLst/>
                </a:prstGeom>
                <a:noFill/>
                <a:ln w="9525">
                  <a:noFill/>
                  <a:miter lim="800000"/>
                  <a:headEnd/>
                  <a:tailEnd/>
                </a:ln>
              </p:spPr>
              <p:txBody>
                <a:bodyPr wrap="none" lIns="0" tIns="0" rIns="0" bIns="0">
                  <a:spAutoFit/>
                </a:bodyPr>
                <a:lstStyle/>
                <a:p>
                  <a:pPr eaLnBrk="0" hangingPunct="0"/>
                  <a:r>
                    <a:rPr lang="en-US" sz="700">
                      <a:solidFill>
                        <a:srgbClr val="000000"/>
                      </a:solidFill>
                      <a:latin typeface="Arial" charset="0"/>
                    </a:rPr>
                    <a:t>0.05</a:t>
                  </a:r>
                  <a:endParaRPr lang="en-US" sz="700">
                    <a:latin typeface="Arial" charset="0"/>
                  </a:endParaRPr>
                </a:p>
              </p:txBody>
            </p:sp>
            <p:sp>
              <p:nvSpPr>
                <p:cNvPr id="186" name="Line 469"/>
                <p:cNvSpPr>
                  <a:spLocks noChangeShapeType="1"/>
                </p:cNvSpPr>
                <p:nvPr/>
              </p:nvSpPr>
              <p:spPr bwMode="auto">
                <a:xfrm flipH="1">
                  <a:off x="3538" y="2339"/>
                  <a:ext cx="11" cy="1"/>
                </a:xfrm>
                <a:prstGeom prst="line">
                  <a:avLst/>
                </a:prstGeom>
                <a:noFill/>
                <a:ln w="0">
                  <a:solidFill>
                    <a:srgbClr val="000000"/>
                  </a:solidFill>
                  <a:round/>
                  <a:headEnd/>
                  <a:tailEnd/>
                </a:ln>
              </p:spPr>
              <p:txBody>
                <a:bodyPr/>
                <a:lstStyle/>
                <a:p>
                  <a:endParaRPr lang="en-US"/>
                </a:p>
              </p:txBody>
            </p:sp>
            <p:sp>
              <p:nvSpPr>
                <p:cNvPr id="187" name="Line 470"/>
                <p:cNvSpPr>
                  <a:spLocks noChangeShapeType="1"/>
                </p:cNvSpPr>
                <p:nvPr/>
              </p:nvSpPr>
              <p:spPr bwMode="auto">
                <a:xfrm flipH="1">
                  <a:off x="3538" y="2293"/>
                  <a:ext cx="11" cy="1"/>
                </a:xfrm>
                <a:prstGeom prst="line">
                  <a:avLst/>
                </a:prstGeom>
                <a:noFill/>
                <a:ln w="0">
                  <a:solidFill>
                    <a:srgbClr val="000000"/>
                  </a:solidFill>
                  <a:round/>
                  <a:headEnd/>
                  <a:tailEnd/>
                </a:ln>
              </p:spPr>
              <p:txBody>
                <a:bodyPr/>
                <a:lstStyle/>
                <a:p>
                  <a:endParaRPr lang="en-US"/>
                </a:p>
              </p:txBody>
            </p:sp>
            <p:sp>
              <p:nvSpPr>
                <p:cNvPr id="188" name="Line 471"/>
                <p:cNvSpPr>
                  <a:spLocks noChangeShapeType="1"/>
                </p:cNvSpPr>
                <p:nvPr/>
              </p:nvSpPr>
              <p:spPr bwMode="auto">
                <a:xfrm flipH="1">
                  <a:off x="3538" y="2248"/>
                  <a:ext cx="11" cy="1"/>
                </a:xfrm>
                <a:prstGeom prst="line">
                  <a:avLst/>
                </a:prstGeom>
                <a:noFill/>
                <a:ln w="0">
                  <a:solidFill>
                    <a:srgbClr val="000000"/>
                  </a:solidFill>
                  <a:round/>
                  <a:headEnd/>
                  <a:tailEnd/>
                </a:ln>
              </p:spPr>
              <p:txBody>
                <a:bodyPr/>
                <a:lstStyle/>
                <a:p>
                  <a:endParaRPr lang="en-US"/>
                </a:p>
              </p:txBody>
            </p:sp>
            <p:sp>
              <p:nvSpPr>
                <p:cNvPr id="189" name="Line 472"/>
                <p:cNvSpPr>
                  <a:spLocks noChangeShapeType="1"/>
                </p:cNvSpPr>
                <p:nvPr/>
              </p:nvSpPr>
              <p:spPr bwMode="auto">
                <a:xfrm flipH="1">
                  <a:off x="3538" y="2203"/>
                  <a:ext cx="11" cy="1"/>
                </a:xfrm>
                <a:prstGeom prst="line">
                  <a:avLst/>
                </a:prstGeom>
                <a:noFill/>
                <a:ln w="0">
                  <a:solidFill>
                    <a:srgbClr val="000000"/>
                  </a:solidFill>
                  <a:round/>
                  <a:headEnd/>
                  <a:tailEnd/>
                </a:ln>
              </p:spPr>
              <p:txBody>
                <a:bodyPr/>
                <a:lstStyle/>
                <a:p>
                  <a:endParaRPr lang="en-US"/>
                </a:p>
              </p:txBody>
            </p:sp>
            <p:sp>
              <p:nvSpPr>
                <p:cNvPr id="190" name="Line 473"/>
                <p:cNvSpPr>
                  <a:spLocks noChangeShapeType="1"/>
                </p:cNvSpPr>
                <p:nvPr/>
              </p:nvSpPr>
              <p:spPr bwMode="auto">
                <a:xfrm flipH="1">
                  <a:off x="3528" y="2158"/>
                  <a:ext cx="21" cy="1"/>
                </a:xfrm>
                <a:prstGeom prst="line">
                  <a:avLst/>
                </a:prstGeom>
                <a:noFill/>
                <a:ln w="0">
                  <a:solidFill>
                    <a:srgbClr val="000000"/>
                  </a:solidFill>
                  <a:round/>
                  <a:headEnd/>
                  <a:tailEnd/>
                </a:ln>
              </p:spPr>
              <p:txBody>
                <a:bodyPr/>
                <a:lstStyle/>
                <a:p>
                  <a:endParaRPr lang="en-US"/>
                </a:p>
              </p:txBody>
            </p:sp>
            <p:sp>
              <p:nvSpPr>
                <p:cNvPr id="191" name="Rectangle 474"/>
                <p:cNvSpPr>
                  <a:spLocks noChangeArrowheads="1"/>
                </p:cNvSpPr>
                <p:nvPr/>
              </p:nvSpPr>
              <p:spPr bwMode="auto">
                <a:xfrm>
                  <a:off x="3403" y="2127"/>
                  <a:ext cx="109" cy="104"/>
                </a:xfrm>
                <a:prstGeom prst="rect">
                  <a:avLst/>
                </a:prstGeom>
                <a:noFill/>
                <a:ln w="9525">
                  <a:noFill/>
                  <a:miter lim="800000"/>
                  <a:headEnd/>
                  <a:tailEnd/>
                </a:ln>
              </p:spPr>
              <p:txBody>
                <a:bodyPr wrap="none" lIns="0" tIns="0" rIns="0" bIns="0">
                  <a:spAutoFit/>
                </a:bodyPr>
                <a:lstStyle/>
                <a:p>
                  <a:pPr eaLnBrk="0" hangingPunct="0"/>
                  <a:r>
                    <a:rPr lang="en-US" sz="700">
                      <a:solidFill>
                        <a:srgbClr val="000000"/>
                      </a:solidFill>
                      <a:latin typeface="Arial" charset="0"/>
                    </a:rPr>
                    <a:t>0.10</a:t>
                  </a:r>
                  <a:endParaRPr lang="en-US" sz="700">
                    <a:latin typeface="Arial" charset="0"/>
                  </a:endParaRPr>
                </a:p>
              </p:txBody>
            </p:sp>
            <p:sp>
              <p:nvSpPr>
                <p:cNvPr id="192" name="Line 475"/>
                <p:cNvSpPr>
                  <a:spLocks noChangeShapeType="1"/>
                </p:cNvSpPr>
                <p:nvPr/>
              </p:nvSpPr>
              <p:spPr bwMode="auto">
                <a:xfrm flipH="1">
                  <a:off x="3538" y="2112"/>
                  <a:ext cx="11" cy="1"/>
                </a:xfrm>
                <a:prstGeom prst="line">
                  <a:avLst/>
                </a:prstGeom>
                <a:noFill/>
                <a:ln w="0">
                  <a:solidFill>
                    <a:srgbClr val="000000"/>
                  </a:solidFill>
                  <a:round/>
                  <a:headEnd/>
                  <a:tailEnd/>
                </a:ln>
              </p:spPr>
              <p:txBody>
                <a:bodyPr/>
                <a:lstStyle/>
                <a:p>
                  <a:endParaRPr lang="en-US"/>
                </a:p>
              </p:txBody>
            </p:sp>
            <p:sp>
              <p:nvSpPr>
                <p:cNvPr id="193" name="Line 476"/>
                <p:cNvSpPr>
                  <a:spLocks noChangeShapeType="1"/>
                </p:cNvSpPr>
                <p:nvPr/>
              </p:nvSpPr>
              <p:spPr bwMode="auto">
                <a:xfrm flipH="1">
                  <a:off x="3538" y="2068"/>
                  <a:ext cx="11" cy="1"/>
                </a:xfrm>
                <a:prstGeom prst="line">
                  <a:avLst/>
                </a:prstGeom>
                <a:noFill/>
                <a:ln w="0">
                  <a:solidFill>
                    <a:srgbClr val="000000"/>
                  </a:solidFill>
                  <a:round/>
                  <a:headEnd/>
                  <a:tailEnd/>
                </a:ln>
              </p:spPr>
              <p:txBody>
                <a:bodyPr/>
                <a:lstStyle/>
                <a:p>
                  <a:endParaRPr lang="en-US"/>
                </a:p>
              </p:txBody>
            </p:sp>
            <p:sp>
              <p:nvSpPr>
                <p:cNvPr id="194" name="Line 477"/>
                <p:cNvSpPr>
                  <a:spLocks noChangeShapeType="1"/>
                </p:cNvSpPr>
                <p:nvPr/>
              </p:nvSpPr>
              <p:spPr bwMode="auto">
                <a:xfrm flipH="1">
                  <a:off x="3538" y="2022"/>
                  <a:ext cx="11" cy="1"/>
                </a:xfrm>
                <a:prstGeom prst="line">
                  <a:avLst/>
                </a:prstGeom>
                <a:noFill/>
                <a:ln w="0">
                  <a:solidFill>
                    <a:srgbClr val="000000"/>
                  </a:solidFill>
                  <a:round/>
                  <a:headEnd/>
                  <a:tailEnd/>
                </a:ln>
              </p:spPr>
              <p:txBody>
                <a:bodyPr/>
                <a:lstStyle/>
                <a:p>
                  <a:endParaRPr lang="en-US"/>
                </a:p>
              </p:txBody>
            </p:sp>
            <p:sp>
              <p:nvSpPr>
                <p:cNvPr id="195" name="Line 478"/>
                <p:cNvSpPr>
                  <a:spLocks noChangeShapeType="1"/>
                </p:cNvSpPr>
                <p:nvPr/>
              </p:nvSpPr>
              <p:spPr bwMode="auto">
                <a:xfrm flipH="1">
                  <a:off x="3538" y="1977"/>
                  <a:ext cx="11" cy="1"/>
                </a:xfrm>
                <a:prstGeom prst="line">
                  <a:avLst/>
                </a:prstGeom>
                <a:noFill/>
                <a:ln w="0">
                  <a:solidFill>
                    <a:srgbClr val="000000"/>
                  </a:solidFill>
                  <a:round/>
                  <a:headEnd/>
                  <a:tailEnd/>
                </a:ln>
              </p:spPr>
              <p:txBody>
                <a:bodyPr/>
                <a:lstStyle/>
                <a:p>
                  <a:endParaRPr lang="en-US"/>
                </a:p>
              </p:txBody>
            </p:sp>
            <p:sp>
              <p:nvSpPr>
                <p:cNvPr id="196" name="Line 479"/>
                <p:cNvSpPr>
                  <a:spLocks noChangeShapeType="1"/>
                </p:cNvSpPr>
                <p:nvPr/>
              </p:nvSpPr>
              <p:spPr bwMode="auto">
                <a:xfrm flipH="1">
                  <a:off x="3528" y="1932"/>
                  <a:ext cx="21" cy="1"/>
                </a:xfrm>
                <a:prstGeom prst="line">
                  <a:avLst/>
                </a:prstGeom>
                <a:noFill/>
                <a:ln w="0">
                  <a:solidFill>
                    <a:srgbClr val="000000"/>
                  </a:solidFill>
                  <a:round/>
                  <a:headEnd/>
                  <a:tailEnd/>
                </a:ln>
              </p:spPr>
              <p:txBody>
                <a:bodyPr/>
                <a:lstStyle/>
                <a:p>
                  <a:endParaRPr lang="en-US"/>
                </a:p>
              </p:txBody>
            </p:sp>
            <p:sp>
              <p:nvSpPr>
                <p:cNvPr id="197" name="Rectangle 480"/>
                <p:cNvSpPr>
                  <a:spLocks noChangeArrowheads="1"/>
                </p:cNvSpPr>
                <p:nvPr/>
              </p:nvSpPr>
              <p:spPr bwMode="auto">
                <a:xfrm>
                  <a:off x="3403" y="1898"/>
                  <a:ext cx="109" cy="105"/>
                </a:xfrm>
                <a:prstGeom prst="rect">
                  <a:avLst/>
                </a:prstGeom>
                <a:noFill/>
                <a:ln w="9525">
                  <a:noFill/>
                  <a:miter lim="800000"/>
                  <a:headEnd/>
                  <a:tailEnd/>
                </a:ln>
              </p:spPr>
              <p:txBody>
                <a:bodyPr wrap="none" lIns="0" tIns="0" rIns="0" bIns="0">
                  <a:spAutoFit/>
                </a:bodyPr>
                <a:lstStyle/>
                <a:p>
                  <a:pPr eaLnBrk="0" hangingPunct="0"/>
                  <a:r>
                    <a:rPr lang="en-US" sz="700">
                      <a:solidFill>
                        <a:srgbClr val="000000"/>
                      </a:solidFill>
                      <a:latin typeface="Arial" charset="0"/>
                    </a:rPr>
                    <a:t>0.15</a:t>
                  </a:r>
                  <a:endParaRPr lang="en-US" sz="700">
                    <a:latin typeface="Arial" charset="0"/>
                  </a:endParaRPr>
                </a:p>
              </p:txBody>
            </p:sp>
            <p:sp>
              <p:nvSpPr>
                <p:cNvPr id="198" name="Line 481"/>
                <p:cNvSpPr>
                  <a:spLocks noChangeShapeType="1"/>
                </p:cNvSpPr>
                <p:nvPr/>
              </p:nvSpPr>
              <p:spPr bwMode="auto">
                <a:xfrm flipH="1">
                  <a:off x="3538" y="1887"/>
                  <a:ext cx="11" cy="1"/>
                </a:xfrm>
                <a:prstGeom prst="line">
                  <a:avLst/>
                </a:prstGeom>
                <a:noFill/>
                <a:ln w="0">
                  <a:solidFill>
                    <a:srgbClr val="000000"/>
                  </a:solidFill>
                  <a:round/>
                  <a:headEnd/>
                  <a:tailEnd/>
                </a:ln>
              </p:spPr>
              <p:txBody>
                <a:bodyPr/>
                <a:lstStyle/>
                <a:p>
                  <a:endParaRPr lang="en-US"/>
                </a:p>
              </p:txBody>
            </p:sp>
            <p:sp>
              <p:nvSpPr>
                <p:cNvPr id="199" name="Line 482"/>
                <p:cNvSpPr>
                  <a:spLocks noChangeShapeType="1"/>
                </p:cNvSpPr>
                <p:nvPr/>
              </p:nvSpPr>
              <p:spPr bwMode="auto">
                <a:xfrm flipH="1">
                  <a:off x="3549" y="2695"/>
                  <a:ext cx="2052" cy="1"/>
                </a:xfrm>
                <a:prstGeom prst="line">
                  <a:avLst/>
                </a:prstGeom>
                <a:noFill/>
                <a:ln w="0">
                  <a:solidFill>
                    <a:srgbClr val="000000"/>
                  </a:solidFill>
                  <a:round/>
                  <a:headEnd/>
                  <a:tailEnd/>
                </a:ln>
              </p:spPr>
              <p:txBody>
                <a:bodyPr/>
                <a:lstStyle/>
                <a:p>
                  <a:endParaRPr lang="en-US"/>
                </a:p>
              </p:txBody>
            </p:sp>
            <p:sp>
              <p:nvSpPr>
                <p:cNvPr id="200" name="Rectangle 483"/>
                <p:cNvSpPr>
                  <a:spLocks noChangeArrowheads="1"/>
                </p:cNvSpPr>
                <p:nvPr/>
              </p:nvSpPr>
              <p:spPr bwMode="auto">
                <a:xfrm>
                  <a:off x="4472" y="2824"/>
                  <a:ext cx="196" cy="104"/>
                </a:xfrm>
                <a:prstGeom prst="rect">
                  <a:avLst/>
                </a:prstGeom>
                <a:noFill/>
                <a:ln w="9525">
                  <a:noFill/>
                  <a:miter lim="800000"/>
                  <a:headEnd/>
                  <a:tailEnd/>
                </a:ln>
              </p:spPr>
              <p:txBody>
                <a:bodyPr wrap="none" lIns="0" tIns="0" rIns="0" bIns="0">
                  <a:spAutoFit/>
                </a:bodyPr>
                <a:lstStyle/>
                <a:p>
                  <a:pPr eaLnBrk="0" hangingPunct="0"/>
                  <a:r>
                    <a:rPr lang="en-US" sz="700">
                      <a:solidFill>
                        <a:srgbClr val="000000"/>
                      </a:solidFill>
                      <a:latin typeface="Arial" charset="0"/>
                    </a:rPr>
                    <a:t>Minutes</a:t>
                  </a:r>
                  <a:endParaRPr lang="en-US" sz="700">
                    <a:latin typeface="Arial" charset="0"/>
                  </a:endParaRPr>
                </a:p>
              </p:txBody>
            </p:sp>
            <p:sp>
              <p:nvSpPr>
                <p:cNvPr id="201" name="Line 484"/>
                <p:cNvSpPr>
                  <a:spLocks noChangeShapeType="1"/>
                </p:cNvSpPr>
                <p:nvPr/>
              </p:nvSpPr>
              <p:spPr bwMode="auto">
                <a:xfrm>
                  <a:off x="3549" y="2700"/>
                  <a:ext cx="1" cy="29"/>
                </a:xfrm>
                <a:prstGeom prst="line">
                  <a:avLst/>
                </a:prstGeom>
                <a:noFill/>
                <a:ln w="0">
                  <a:solidFill>
                    <a:srgbClr val="000000"/>
                  </a:solidFill>
                  <a:round/>
                  <a:headEnd/>
                  <a:tailEnd/>
                </a:ln>
              </p:spPr>
              <p:txBody>
                <a:bodyPr/>
                <a:lstStyle/>
                <a:p>
                  <a:endParaRPr lang="en-US"/>
                </a:p>
              </p:txBody>
            </p:sp>
            <p:sp>
              <p:nvSpPr>
                <p:cNvPr id="202" name="Rectangle 485"/>
                <p:cNvSpPr>
                  <a:spLocks noChangeArrowheads="1"/>
                </p:cNvSpPr>
                <p:nvPr/>
              </p:nvSpPr>
              <p:spPr bwMode="auto">
                <a:xfrm>
                  <a:off x="3487" y="2729"/>
                  <a:ext cx="109" cy="104"/>
                </a:xfrm>
                <a:prstGeom prst="rect">
                  <a:avLst/>
                </a:prstGeom>
                <a:noFill/>
                <a:ln w="9525">
                  <a:noFill/>
                  <a:miter lim="800000"/>
                  <a:headEnd/>
                  <a:tailEnd/>
                </a:ln>
              </p:spPr>
              <p:txBody>
                <a:bodyPr wrap="none" lIns="0" tIns="0" rIns="0" bIns="0">
                  <a:spAutoFit/>
                </a:bodyPr>
                <a:lstStyle/>
                <a:p>
                  <a:pPr eaLnBrk="0" hangingPunct="0"/>
                  <a:r>
                    <a:rPr lang="en-US" sz="700">
                      <a:solidFill>
                        <a:srgbClr val="000000"/>
                      </a:solidFill>
                      <a:latin typeface="Arial" charset="0"/>
                    </a:rPr>
                    <a:t>0.00</a:t>
                  </a:r>
                  <a:endParaRPr lang="en-US" sz="700">
                    <a:latin typeface="Arial" charset="0"/>
                  </a:endParaRPr>
                </a:p>
              </p:txBody>
            </p:sp>
            <p:sp>
              <p:nvSpPr>
                <p:cNvPr id="203" name="Line 486"/>
                <p:cNvSpPr>
                  <a:spLocks noChangeShapeType="1"/>
                </p:cNvSpPr>
                <p:nvPr/>
              </p:nvSpPr>
              <p:spPr bwMode="auto">
                <a:xfrm>
                  <a:off x="3595" y="2700"/>
                  <a:ext cx="1" cy="15"/>
                </a:xfrm>
                <a:prstGeom prst="line">
                  <a:avLst/>
                </a:prstGeom>
                <a:noFill/>
                <a:ln w="0">
                  <a:solidFill>
                    <a:srgbClr val="000000"/>
                  </a:solidFill>
                  <a:round/>
                  <a:headEnd/>
                  <a:tailEnd/>
                </a:ln>
              </p:spPr>
              <p:txBody>
                <a:bodyPr/>
                <a:lstStyle/>
                <a:p>
                  <a:endParaRPr lang="en-US"/>
                </a:p>
              </p:txBody>
            </p:sp>
            <p:sp>
              <p:nvSpPr>
                <p:cNvPr id="204" name="Line 487"/>
                <p:cNvSpPr>
                  <a:spLocks noChangeShapeType="1"/>
                </p:cNvSpPr>
                <p:nvPr/>
              </p:nvSpPr>
              <p:spPr bwMode="auto">
                <a:xfrm>
                  <a:off x="3641" y="2700"/>
                  <a:ext cx="1" cy="15"/>
                </a:xfrm>
                <a:prstGeom prst="line">
                  <a:avLst/>
                </a:prstGeom>
                <a:noFill/>
                <a:ln w="0">
                  <a:solidFill>
                    <a:srgbClr val="000000"/>
                  </a:solidFill>
                  <a:round/>
                  <a:headEnd/>
                  <a:tailEnd/>
                </a:ln>
              </p:spPr>
              <p:txBody>
                <a:bodyPr/>
                <a:lstStyle/>
                <a:p>
                  <a:endParaRPr lang="en-US"/>
                </a:p>
              </p:txBody>
            </p:sp>
            <p:sp>
              <p:nvSpPr>
                <p:cNvPr id="205" name="Line 488"/>
                <p:cNvSpPr>
                  <a:spLocks noChangeShapeType="1"/>
                </p:cNvSpPr>
                <p:nvPr/>
              </p:nvSpPr>
              <p:spPr bwMode="auto">
                <a:xfrm>
                  <a:off x="3686" y="2700"/>
                  <a:ext cx="1" cy="15"/>
                </a:xfrm>
                <a:prstGeom prst="line">
                  <a:avLst/>
                </a:prstGeom>
                <a:noFill/>
                <a:ln w="0">
                  <a:solidFill>
                    <a:srgbClr val="000000"/>
                  </a:solidFill>
                  <a:round/>
                  <a:headEnd/>
                  <a:tailEnd/>
                </a:ln>
              </p:spPr>
              <p:txBody>
                <a:bodyPr/>
                <a:lstStyle/>
                <a:p>
                  <a:endParaRPr lang="en-US"/>
                </a:p>
              </p:txBody>
            </p:sp>
            <p:sp>
              <p:nvSpPr>
                <p:cNvPr id="206" name="Line 489"/>
                <p:cNvSpPr>
                  <a:spLocks noChangeShapeType="1"/>
                </p:cNvSpPr>
                <p:nvPr/>
              </p:nvSpPr>
              <p:spPr bwMode="auto">
                <a:xfrm>
                  <a:off x="3732" y="2700"/>
                  <a:ext cx="1" cy="15"/>
                </a:xfrm>
                <a:prstGeom prst="line">
                  <a:avLst/>
                </a:prstGeom>
                <a:noFill/>
                <a:ln w="0">
                  <a:solidFill>
                    <a:srgbClr val="000000"/>
                  </a:solidFill>
                  <a:round/>
                  <a:headEnd/>
                  <a:tailEnd/>
                </a:ln>
              </p:spPr>
              <p:txBody>
                <a:bodyPr/>
                <a:lstStyle/>
                <a:p>
                  <a:endParaRPr lang="en-US"/>
                </a:p>
              </p:txBody>
            </p:sp>
            <p:sp>
              <p:nvSpPr>
                <p:cNvPr id="207" name="Line 490"/>
                <p:cNvSpPr>
                  <a:spLocks noChangeShapeType="1"/>
                </p:cNvSpPr>
                <p:nvPr/>
              </p:nvSpPr>
              <p:spPr bwMode="auto">
                <a:xfrm>
                  <a:off x="3777" y="2700"/>
                  <a:ext cx="1" cy="29"/>
                </a:xfrm>
                <a:prstGeom prst="line">
                  <a:avLst/>
                </a:prstGeom>
                <a:noFill/>
                <a:ln w="0">
                  <a:solidFill>
                    <a:srgbClr val="000000"/>
                  </a:solidFill>
                  <a:round/>
                  <a:headEnd/>
                  <a:tailEnd/>
                </a:ln>
              </p:spPr>
              <p:txBody>
                <a:bodyPr/>
                <a:lstStyle/>
                <a:p>
                  <a:endParaRPr lang="en-US"/>
                </a:p>
              </p:txBody>
            </p:sp>
            <p:sp>
              <p:nvSpPr>
                <p:cNvPr id="208" name="Rectangle 491"/>
                <p:cNvSpPr>
                  <a:spLocks noChangeArrowheads="1"/>
                </p:cNvSpPr>
                <p:nvPr/>
              </p:nvSpPr>
              <p:spPr bwMode="auto">
                <a:xfrm>
                  <a:off x="3715" y="2729"/>
                  <a:ext cx="109" cy="104"/>
                </a:xfrm>
                <a:prstGeom prst="rect">
                  <a:avLst/>
                </a:prstGeom>
                <a:noFill/>
                <a:ln w="9525">
                  <a:noFill/>
                  <a:miter lim="800000"/>
                  <a:headEnd/>
                  <a:tailEnd/>
                </a:ln>
              </p:spPr>
              <p:txBody>
                <a:bodyPr wrap="none" lIns="0" tIns="0" rIns="0" bIns="0">
                  <a:spAutoFit/>
                </a:bodyPr>
                <a:lstStyle/>
                <a:p>
                  <a:pPr eaLnBrk="0" hangingPunct="0"/>
                  <a:r>
                    <a:rPr lang="en-US" sz="700">
                      <a:solidFill>
                        <a:srgbClr val="000000"/>
                      </a:solidFill>
                      <a:latin typeface="Arial" charset="0"/>
                    </a:rPr>
                    <a:t>0.50</a:t>
                  </a:r>
                  <a:endParaRPr lang="en-US" sz="700">
                    <a:latin typeface="Arial" charset="0"/>
                  </a:endParaRPr>
                </a:p>
              </p:txBody>
            </p:sp>
            <p:sp>
              <p:nvSpPr>
                <p:cNvPr id="209" name="Line 492"/>
                <p:cNvSpPr>
                  <a:spLocks noChangeShapeType="1"/>
                </p:cNvSpPr>
                <p:nvPr/>
              </p:nvSpPr>
              <p:spPr bwMode="auto">
                <a:xfrm>
                  <a:off x="3823" y="2700"/>
                  <a:ext cx="1" cy="15"/>
                </a:xfrm>
                <a:prstGeom prst="line">
                  <a:avLst/>
                </a:prstGeom>
                <a:noFill/>
                <a:ln w="0">
                  <a:solidFill>
                    <a:srgbClr val="000000"/>
                  </a:solidFill>
                  <a:round/>
                  <a:headEnd/>
                  <a:tailEnd/>
                </a:ln>
              </p:spPr>
              <p:txBody>
                <a:bodyPr/>
                <a:lstStyle/>
                <a:p>
                  <a:endParaRPr lang="en-US"/>
                </a:p>
              </p:txBody>
            </p:sp>
            <p:sp>
              <p:nvSpPr>
                <p:cNvPr id="210" name="Line 493"/>
                <p:cNvSpPr>
                  <a:spLocks noChangeShapeType="1"/>
                </p:cNvSpPr>
                <p:nvPr/>
              </p:nvSpPr>
              <p:spPr bwMode="auto">
                <a:xfrm>
                  <a:off x="3869" y="2700"/>
                  <a:ext cx="1" cy="15"/>
                </a:xfrm>
                <a:prstGeom prst="line">
                  <a:avLst/>
                </a:prstGeom>
                <a:noFill/>
                <a:ln w="0">
                  <a:solidFill>
                    <a:srgbClr val="000000"/>
                  </a:solidFill>
                  <a:round/>
                  <a:headEnd/>
                  <a:tailEnd/>
                </a:ln>
              </p:spPr>
              <p:txBody>
                <a:bodyPr/>
                <a:lstStyle/>
                <a:p>
                  <a:endParaRPr lang="en-US"/>
                </a:p>
              </p:txBody>
            </p:sp>
            <p:sp>
              <p:nvSpPr>
                <p:cNvPr id="211" name="Line 494"/>
                <p:cNvSpPr>
                  <a:spLocks noChangeShapeType="1"/>
                </p:cNvSpPr>
                <p:nvPr/>
              </p:nvSpPr>
              <p:spPr bwMode="auto">
                <a:xfrm>
                  <a:off x="3914" y="2700"/>
                  <a:ext cx="1" cy="15"/>
                </a:xfrm>
                <a:prstGeom prst="line">
                  <a:avLst/>
                </a:prstGeom>
                <a:noFill/>
                <a:ln w="0">
                  <a:solidFill>
                    <a:srgbClr val="000000"/>
                  </a:solidFill>
                  <a:round/>
                  <a:headEnd/>
                  <a:tailEnd/>
                </a:ln>
              </p:spPr>
              <p:txBody>
                <a:bodyPr/>
                <a:lstStyle/>
                <a:p>
                  <a:endParaRPr lang="en-US"/>
                </a:p>
              </p:txBody>
            </p:sp>
            <p:sp>
              <p:nvSpPr>
                <p:cNvPr id="212" name="Line 495"/>
                <p:cNvSpPr>
                  <a:spLocks noChangeShapeType="1"/>
                </p:cNvSpPr>
                <p:nvPr/>
              </p:nvSpPr>
              <p:spPr bwMode="auto">
                <a:xfrm>
                  <a:off x="3960" y="2700"/>
                  <a:ext cx="1" cy="15"/>
                </a:xfrm>
                <a:prstGeom prst="line">
                  <a:avLst/>
                </a:prstGeom>
                <a:noFill/>
                <a:ln w="0">
                  <a:solidFill>
                    <a:srgbClr val="000000"/>
                  </a:solidFill>
                  <a:round/>
                  <a:headEnd/>
                  <a:tailEnd/>
                </a:ln>
              </p:spPr>
              <p:txBody>
                <a:bodyPr/>
                <a:lstStyle/>
                <a:p>
                  <a:endParaRPr lang="en-US"/>
                </a:p>
              </p:txBody>
            </p:sp>
            <p:sp>
              <p:nvSpPr>
                <p:cNvPr id="213" name="Line 496"/>
                <p:cNvSpPr>
                  <a:spLocks noChangeShapeType="1"/>
                </p:cNvSpPr>
                <p:nvPr/>
              </p:nvSpPr>
              <p:spPr bwMode="auto">
                <a:xfrm>
                  <a:off x="4005" y="2700"/>
                  <a:ext cx="1" cy="29"/>
                </a:xfrm>
                <a:prstGeom prst="line">
                  <a:avLst/>
                </a:prstGeom>
                <a:noFill/>
                <a:ln w="0">
                  <a:solidFill>
                    <a:srgbClr val="000000"/>
                  </a:solidFill>
                  <a:round/>
                  <a:headEnd/>
                  <a:tailEnd/>
                </a:ln>
              </p:spPr>
              <p:txBody>
                <a:bodyPr/>
                <a:lstStyle/>
                <a:p>
                  <a:endParaRPr lang="en-US"/>
                </a:p>
              </p:txBody>
            </p:sp>
            <p:sp>
              <p:nvSpPr>
                <p:cNvPr id="214" name="Rectangle 497"/>
                <p:cNvSpPr>
                  <a:spLocks noChangeArrowheads="1"/>
                </p:cNvSpPr>
                <p:nvPr/>
              </p:nvSpPr>
              <p:spPr bwMode="auto">
                <a:xfrm>
                  <a:off x="3943" y="2729"/>
                  <a:ext cx="109" cy="104"/>
                </a:xfrm>
                <a:prstGeom prst="rect">
                  <a:avLst/>
                </a:prstGeom>
                <a:noFill/>
                <a:ln w="9525">
                  <a:noFill/>
                  <a:miter lim="800000"/>
                  <a:headEnd/>
                  <a:tailEnd/>
                </a:ln>
              </p:spPr>
              <p:txBody>
                <a:bodyPr wrap="none" lIns="0" tIns="0" rIns="0" bIns="0">
                  <a:spAutoFit/>
                </a:bodyPr>
                <a:lstStyle/>
                <a:p>
                  <a:pPr eaLnBrk="0" hangingPunct="0"/>
                  <a:r>
                    <a:rPr lang="en-US" sz="700">
                      <a:solidFill>
                        <a:srgbClr val="000000"/>
                      </a:solidFill>
                      <a:latin typeface="Arial" charset="0"/>
                    </a:rPr>
                    <a:t>1.00</a:t>
                  </a:r>
                  <a:endParaRPr lang="en-US" sz="700">
                    <a:latin typeface="Arial" charset="0"/>
                  </a:endParaRPr>
                </a:p>
              </p:txBody>
            </p:sp>
            <p:sp>
              <p:nvSpPr>
                <p:cNvPr id="215" name="Line 498"/>
                <p:cNvSpPr>
                  <a:spLocks noChangeShapeType="1"/>
                </p:cNvSpPr>
                <p:nvPr/>
              </p:nvSpPr>
              <p:spPr bwMode="auto">
                <a:xfrm>
                  <a:off x="4051" y="2700"/>
                  <a:ext cx="1" cy="15"/>
                </a:xfrm>
                <a:prstGeom prst="line">
                  <a:avLst/>
                </a:prstGeom>
                <a:noFill/>
                <a:ln w="0">
                  <a:solidFill>
                    <a:srgbClr val="000000"/>
                  </a:solidFill>
                  <a:round/>
                  <a:headEnd/>
                  <a:tailEnd/>
                </a:ln>
              </p:spPr>
              <p:txBody>
                <a:bodyPr/>
                <a:lstStyle/>
                <a:p>
                  <a:endParaRPr lang="en-US"/>
                </a:p>
              </p:txBody>
            </p:sp>
            <p:sp>
              <p:nvSpPr>
                <p:cNvPr id="216" name="Line 499"/>
                <p:cNvSpPr>
                  <a:spLocks noChangeShapeType="1"/>
                </p:cNvSpPr>
                <p:nvPr/>
              </p:nvSpPr>
              <p:spPr bwMode="auto">
                <a:xfrm>
                  <a:off x="4097" y="2700"/>
                  <a:ext cx="1" cy="15"/>
                </a:xfrm>
                <a:prstGeom prst="line">
                  <a:avLst/>
                </a:prstGeom>
                <a:noFill/>
                <a:ln w="0">
                  <a:solidFill>
                    <a:srgbClr val="000000"/>
                  </a:solidFill>
                  <a:round/>
                  <a:headEnd/>
                  <a:tailEnd/>
                </a:ln>
              </p:spPr>
              <p:txBody>
                <a:bodyPr/>
                <a:lstStyle/>
                <a:p>
                  <a:endParaRPr lang="en-US"/>
                </a:p>
              </p:txBody>
            </p:sp>
            <p:sp>
              <p:nvSpPr>
                <p:cNvPr id="217" name="Line 500"/>
                <p:cNvSpPr>
                  <a:spLocks noChangeShapeType="1"/>
                </p:cNvSpPr>
                <p:nvPr/>
              </p:nvSpPr>
              <p:spPr bwMode="auto">
                <a:xfrm>
                  <a:off x="4142" y="2700"/>
                  <a:ext cx="1" cy="15"/>
                </a:xfrm>
                <a:prstGeom prst="line">
                  <a:avLst/>
                </a:prstGeom>
                <a:noFill/>
                <a:ln w="0">
                  <a:solidFill>
                    <a:srgbClr val="000000"/>
                  </a:solidFill>
                  <a:round/>
                  <a:headEnd/>
                  <a:tailEnd/>
                </a:ln>
              </p:spPr>
              <p:txBody>
                <a:bodyPr/>
                <a:lstStyle/>
                <a:p>
                  <a:endParaRPr lang="en-US"/>
                </a:p>
              </p:txBody>
            </p:sp>
            <p:sp>
              <p:nvSpPr>
                <p:cNvPr id="218" name="Line 501"/>
                <p:cNvSpPr>
                  <a:spLocks noChangeShapeType="1"/>
                </p:cNvSpPr>
                <p:nvPr/>
              </p:nvSpPr>
              <p:spPr bwMode="auto">
                <a:xfrm>
                  <a:off x="4188" y="2700"/>
                  <a:ext cx="1" cy="15"/>
                </a:xfrm>
                <a:prstGeom prst="line">
                  <a:avLst/>
                </a:prstGeom>
                <a:noFill/>
                <a:ln w="0">
                  <a:solidFill>
                    <a:srgbClr val="000000"/>
                  </a:solidFill>
                  <a:round/>
                  <a:headEnd/>
                  <a:tailEnd/>
                </a:ln>
              </p:spPr>
              <p:txBody>
                <a:bodyPr/>
                <a:lstStyle/>
                <a:p>
                  <a:endParaRPr lang="en-US"/>
                </a:p>
              </p:txBody>
            </p:sp>
            <p:sp>
              <p:nvSpPr>
                <p:cNvPr id="219" name="Line 502"/>
                <p:cNvSpPr>
                  <a:spLocks noChangeShapeType="1"/>
                </p:cNvSpPr>
                <p:nvPr/>
              </p:nvSpPr>
              <p:spPr bwMode="auto">
                <a:xfrm>
                  <a:off x="4233" y="2700"/>
                  <a:ext cx="1" cy="29"/>
                </a:xfrm>
                <a:prstGeom prst="line">
                  <a:avLst/>
                </a:prstGeom>
                <a:noFill/>
                <a:ln w="0">
                  <a:solidFill>
                    <a:srgbClr val="000000"/>
                  </a:solidFill>
                  <a:round/>
                  <a:headEnd/>
                  <a:tailEnd/>
                </a:ln>
              </p:spPr>
              <p:txBody>
                <a:bodyPr/>
                <a:lstStyle/>
                <a:p>
                  <a:endParaRPr lang="en-US"/>
                </a:p>
              </p:txBody>
            </p:sp>
            <p:sp>
              <p:nvSpPr>
                <p:cNvPr id="220" name="Rectangle 503"/>
                <p:cNvSpPr>
                  <a:spLocks noChangeArrowheads="1"/>
                </p:cNvSpPr>
                <p:nvPr/>
              </p:nvSpPr>
              <p:spPr bwMode="auto">
                <a:xfrm>
                  <a:off x="4171" y="2729"/>
                  <a:ext cx="109" cy="104"/>
                </a:xfrm>
                <a:prstGeom prst="rect">
                  <a:avLst/>
                </a:prstGeom>
                <a:noFill/>
                <a:ln w="9525">
                  <a:noFill/>
                  <a:miter lim="800000"/>
                  <a:headEnd/>
                  <a:tailEnd/>
                </a:ln>
              </p:spPr>
              <p:txBody>
                <a:bodyPr wrap="none" lIns="0" tIns="0" rIns="0" bIns="0">
                  <a:spAutoFit/>
                </a:bodyPr>
                <a:lstStyle/>
                <a:p>
                  <a:pPr eaLnBrk="0" hangingPunct="0"/>
                  <a:r>
                    <a:rPr lang="en-US" sz="700">
                      <a:solidFill>
                        <a:srgbClr val="000000"/>
                      </a:solidFill>
                      <a:latin typeface="Arial" charset="0"/>
                    </a:rPr>
                    <a:t>1.50</a:t>
                  </a:r>
                  <a:endParaRPr lang="en-US" sz="700">
                    <a:latin typeface="Arial" charset="0"/>
                  </a:endParaRPr>
                </a:p>
              </p:txBody>
            </p:sp>
            <p:sp>
              <p:nvSpPr>
                <p:cNvPr id="221" name="Line 504"/>
                <p:cNvSpPr>
                  <a:spLocks noChangeShapeType="1"/>
                </p:cNvSpPr>
                <p:nvPr/>
              </p:nvSpPr>
              <p:spPr bwMode="auto">
                <a:xfrm>
                  <a:off x="4279" y="2700"/>
                  <a:ext cx="1" cy="15"/>
                </a:xfrm>
                <a:prstGeom prst="line">
                  <a:avLst/>
                </a:prstGeom>
                <a:noFill/>
                <a:ln w="0">
                  <a:solidFill>
                    <a:srgbClr val="000000"/>
                  </a:solidFill>
                  <a:round/>
                  <a:headEnd/>
                  <a:tailEnd/>
                </a:ln>
              </p:spPr>
              <p:txBody>
                <a:bodyPr/>
                <a:lstStyle/>
                <a:p>
                  <a:endParaRPr lang="en-US"/>
                </a:p>
              </p:txBody>
            </p:sp>
            <p:sp>
              <p:nvSpPr>
                <p:cNvPr id="222" name="Line 505"/>
                <p:cNvSpPr>
                  <a:spLocks noChangeShapeType="1"/>
                </p:cNvSpPr>
                <p:nvPr/>
              </p:nvSpPr>
              <p:spPr bwMode="auto">
                <a:xfrm>
                  <a:off x="4324" y="2700"/>
                  <a:ext cx="1" cy="15"/>
                </a:xfrm>
                <a:prstGeom prst="line">
                  <a:avLst/>
                </a:prstGeom>
                <a:noFill/>
                <a:ln w="0">
                  <a:solidFill>
                    <a:srgbClr val="000000"/>
                  </a:solidFill>
                  <a:round/>
                  <a:headEnd/>
                  <a:tailEnd/>
                </a:ln>
              </p:spPr>
              <p:txBody>
                <a:bodyPr/>
                <a:lstStyle/>
                <a:p>
                  <a:endParaRPr lang="en-US"/>
                </a:p>
              </p:txBody>
            </p:sp>
            <p:sp>
              <p:nvSpPr>
                <p:cNvPr id="223" name="Line 506"/>
                <p:cNvSpPr>
                  <a:spLocks noChangeShapeType="1"/>
                </p:cNvSpPr>
                <p:nvPr/>
              </p:nvSpPr>
              <p:spPr bwMode="auto">
                <a:xfrm>
                  <a:off x="4370" y="2700"/>
                  <a:ext cx="1" cy="15"/>
                </a:xfrm>
                <a:prstGeom prst="line">
                  <a:avLst/>
                </a:prstGeom>
                <a:noFill/>
                <a:ln w="0">
                  <a:solidFill>
                    <a:srgbClr val="000000"/>
                  </a:solidFill>
                  <a:round/>
                  <a:headEnd/>
                  <a:tailEnd/>
                </a:ln>
              </p:spPr>
              <p:txBody>
                <a:bodyPr/>
                <a:lstStyle/>
                <a:p>
                  <a:endParaRPr lang="en-US"/>
                </a:p>
              </p:txBody>
            </p:sp>
            <p:sp>
              <p:nvSpPr>
                <p:cNvPr id="224" name="Line 507"/>
                <p:cNvSpPr>
                  <a:spLocks noChangeShapeType="1"/>
                </p:cNvSpPr>
                <p:nvPr/>
              </p:nvSpPr>
              <p:spPr bwMode="auto">
                <a:xfrm>
                  <a:off x="4416" y="2700"/>
                  <a:ext cx="1" cy="15"/>
                </a:xfrm>
                <a:prstGeom prst="line">
                  <a:avLst/>
                </a:prstGeom>
                <a:noFill/>
                <a:ln w="0">
                  <a:solidFill>
                    <a:srgbClr val="000000"/>
                  </a:solidFill>
                  <a:round/>
                  <a:headEnd/>
                  <a:tailEnd/>
                </a:ln>
              </p:spPr>
              <p:txBody>
                <a:bodyPr/>
                <a:lstStyle/>
                <a:p>
                  <a:endParaRPr lang="en-US"/>
                </a:p>
              </p:txBody>
            </p:sp>
            <p:sp>
              <p:nvSpPr>
                <p:cNvPr id="225" name="Line 508"/>
                <p:cNvSpPr>
                  <a:spLocks noChangeShapeType="1"/>
                </p:cNvSpPr>
                <p:nvPr/>
              </p:nvSpPr>
              <p:spPr bwMode="auto">
                <a:xfrm>
                  <a:off x="4461" y="2700"/>
                  <a:ext cx="1" cy="29"/>
                </a:xfrm>
                <a:prstGeom prst="line">
                  <a:avLst/>
                </a:prstGeom>
                <a:noFill/>
                <a:ln w="0">
                  <a:solidFill>
                    <a:srgbClr val="000000"/>
                  </a:solidFill>
                  <a:round/>
                  <a:headEnd/>
                  <a:tailEnd/>
                </a:ln>
              </p:spPr>
              <p:txBody>
                <a:bodyPr/>
                <a:lstStyle/>
                <a:p>
                  <a:endParaRPr lang="en-US"/>
                </a:p>
              </p:txBody>
            </p:sp>
            <p:sp>
              <p:nvSpPr>
                <p:cNvPr id="226" name="Rectangle 509"/>
                <p:cNvSpPr>
                  <a:spLocks noChangeArrowheads="1"/>
                </p:cNvSpPr>
                <p:nvPr/>
              </p:nvSpPr>
              <p:spPr bwMode="auto">
                <a:xfrm>
                  <a:off x="4399" y="2729"/>
                  <a:ext cx="109" cy="104"/>
                </a:xfrm>
                <a:prstGeom prst="rect">
                  <a:avLst/>
                </a:prstGeom>
                <a:noFill/>
                <a:ln w="9525">
                  <a:noFill/>
                  <a:miter lim="800000"/>
                  <a:headEnd/>
                  <a:tailEnd/>
                </a:ln>
              </p:spPr>
              <p:txBody>
                <a:bodyPr wrap="none" lIns="0" tIns="0" rIns="0" bIns="0">
                  <a:spAutoFit/>
                </a:bodyPr>
                <a:lstStyle/>
                <a:p>
                  <a:pPr eaLnBrk="0" hangingPunct="0"/>
                  <a:r>
                    <a:rPr lang="en-US" sz="700">
                      <a:solidFill>
                        <a:srgbClr val="000000"/>
                      </a:solidFill>
                      <a:latin typeface="Arial" charset="0"/>
                    </a:rPr>
                    <a:t>2.00</a:t>
                  </a:r>
                  <a:endParaRPr lang="en-US" sz="700">
                    <a:latin typeface="Arial" charset="0"/>
                  </a:endParaRPr>
                </a:p>
              </p:txBody>
            </p:sp>
            <p:sp>
              <p:nvSpPr>
                <p:cNvPr id="227" name="Line 510"/>
                <p:cNvSpPr>
                  <a:spLocks noChangeShapeType="1"/>
                </p:cNvSpPr>
                <p:nvPr/>
              </p:nvSpPr>
              <p:spPr bwMode="auto">
                <a:xfrm>
                  <a:off x="4507" y="2700"/>
                  <a:ext cx="1" cy="15"/>
                </a:xfrm>
                <a:prstGeom prst="line">
                  <a:avLst/>
                </a:prstGeom>
                <a:noFill/>
                <a:ln w="0">
                  <a:solidFill>
                    <a:srgbClr val="000000"/>
                  </a:solidFill>
                  <a:round/>
                  <a:headEnd/>
                  <a:tailEnd/>
                </a:ln>
              </p:spPr>
              <p:txBody>
                <a:bodyPr/>
                <a:lstStyle/>
                <a:p>
                  <a:endParaRPr lang="en-US"/>
                </a:p>
              </p:txBody>
            </p:sp>
            <p:sp>
              <p:nvSpPr>
                <p:cNvPr id="228" name="Line 511"/>
                <p:cNvSpPr>
                  <a:spLocks noChangeShapeType="1"/>
                </p:cNvSpPr>
                <p:nvPr/>
              </p:nvSpPr>
              <p:spPr bwMode="auto">
                <a:xfrm>
                  <a:off x="4552" y="2700"/>
                  <a:ext cx="1" cy="15"/>
                </a:xfrm>
                <a:prstGeom prst="line">
                  <a:avLst/>
                </a:prstGeom>
                <a:noFill/>
                <a:ln w="0">
                  <a:solidFill>
                    <a:srgbClr val="000000"/>
                  </a:solidFill>
                  <a:round/>
                  <a:headEnd/>
                  <a:tailEnd/>
                </a:ln>
              </p:spPr>
              <p:txBody>
                <a:bodyPr/>
                <a:lstStyle/>
                <a:p>
                  <a:endParaRPr lang="en-US"/>
                </a:p>
              </p:txBody>
            </p:sp>
            <p:sp>
              <p:nvSpPr>
                <p:cNvPr id="229" name="Line 512"/>
                <p:cNvSpPr>
                  <a:spLocks noChangeShapeType="1"/>
                </p:cNvSpPr>
                <p:nvPr/>
              </p:nvSpPr>
              <p:spPr bwMode="auto">
                <a:xfrm>
                  <a:off x="4598" y="2700"/>
                  <a:ext cx="1" cy="15"/>
                </a:xfrm>
                <a:prstGeom prst="line">
                  <a:avLst/>
                </a:prstGeom>
                <a:noFill/>
                <a:ln w="0">
                  <a:solidFill>
                    <a:srgbClr val="000000"/>
                  </a:solidFill>
                  <a:round/>
                  <a:headEnd/>
                  <a:tailEnd/>
                </a:ln>
              </p:spPr>
              <p:txBody>
                <a:bodyPr/>
                <a:lstStyle/>
                <a:p>
                  <a:endParaRPr lang="en-US"/>
                </a:p>
              </p:txBody>
            </p:sp>
            <p:sp>
              <p:nvSpPr>
                <p:cNvPr id="230" name="Line 513"/>
                <p:cNvSpPr>
                  <a:spLocks noChangeShapeType="1"/>
                </p:cNvSpPr>
                <p:nvPr/>
              </p:nvSpPr>
              <p:spPr bwMode="auto">
                <a:xfrm>
                  <a:off x="4644" y="2700"/>
                  <a:ext cx="1" cy="15"/>
                </a:xfrm>
                <a:prstGeom prst="line">
                  <a:avLst/>
                </a:prstGeom>
                <a:noFill/>
                <a:ln w="0">
                  <a:solidFill>
                    <a:srgbClr val="000000"/>
                  </a:solidFill>
                  <a:round/>
                  <a:headEnd/>
                  <a:tailEnd/>
                </a:ln>
              </p:spPr>
              <p:txBody>
                <a:bodyPr/>
                <a:lstStyle/>
                <a:p>
                  <a:endParaRPr lang="en-US"/>
                </a:p>
              </p:txBody>
            </p:sp>
            <p:sp>
              <p:nvSpPr>
                <p:cNvPr id="231" name="Line 514"/>
                <p:cNvSpPr>
                  <a:spLocks noChangeShapeType="1"/>
                </p:cNvSpPr>
                <p:nvPr/>
              </p:nvSpPr>
              <p:spPr bwMode="auto">
                <a:xfrm>
                  <a:off x="4689" y="2700"/>
                  <a:ext cx="1" cy="29"/>
                </a:xfrm>
                <a:prstGeom prst="line">
                  <a:avLst/>
                </a:prstGeom>
                <a:noFill/>
                <a:ln w="0">
                  <a:solidFill>
                    <a:srgbClr val="000000"/>
                  </a:solidFill>
                  <a:round/>
                  <a:headEnd/>
                  <a:tailEnd/>
                </a:ln>
              </p:spPr>
              <p:txBody>
                <a:bodyPr/>
                <a:lstStyle/>
                <a:p>
                  <a:endParaRPr lang="en-US"/>
                </a:p>
              </p:txBody>
            </p:sp>
            <p:sp>
              <p:nvSpPr>
                <p:cNvPr id="232" name="Rectangle 515"/>
                <p:cNvSpPr>
                  <a:spLocks noChangeArrowheads="1"/>
                </p:cNvSpPr>
                <p:nvPr/>
              </p:nvSpPr>
              <p:spPr bwMode="auto">
                <a:xfrm>
                  <a:off x="4627" y="2729"/>
                  <a:ext cx="109" cy="104"/>
                </a:xfrm>
                <a:prstGeom prst="rect">
                  <a:avLst/>
                </a:prstGeom>
                <a:noFill/>
                <a:ln w="9525">
                  <a:noFill/>
                  <a:miter lim="800000"/>
                  <a:headEnd/>
                  <a:tailEnd/>
                </a:ln>
              </p:spPr>
              <p:txBody>
                <a:bodyPr wrap="none" lIns="0" tIns="0" rIns="0" bIns="0">
                  <a:spAutoFit/>
                </a:bodyPr>
                <a:lstStyle/>
                <a:p>
                  <a:pPr eaLnBrk="0" hangingPunct="0"/>
                  <a:r>
                    <a:rPr lang="en-US" sz="700">
                      <a:solidFill>
                        <a:srgbClr val="000000"/>
                      </a:solidFill>
                      <a:latin typeface="Arial" charset="0"/>
                    </a:rPr>
                    <a:t>2.50</a:t>
                  </a:r>
                  <a:endParaRPr lang="en-US" sz="700">
                    <a:latin typeface="Arial" charset="0"/>
                  </a:endParaRPr>
                </a:p>
              </p:txBody>
            </p:sp>
            <p:sp>
              <p:nvSpPr>
                <p:cNvPr id="233" name="Line 516"/>
                <p:cNvSpPr>
                  <a:spLocks noChangeShapeType="1"/>
                </p:cNvSpPr>
                <p:nvPr/>
              </p:nvSpPr>
              <p:spPr bwMode="auto">
                <a:xfrm>
                  <a:off x="4735" y="2700"/>
                  <a:ext cx="1" cy="15"/>
                </a:xfrm>
                <a:prstGeom prst="line">
                  <a:avLst/>
                </a:prstGeom>
                <a:noFill/>
                <a:ln w="0">
                  <a:solidFill>
                    <a:srgbClr val="000000"/>
                  </a:solidFill>
                  <a:round/>
                  <a:headEnd/>
                  <a:tailEnd/>
                </a:ln>
              </p:spPr>
              <p:txBody>
                <a:bodyPr/>
                <a:lstStyle/>
                <a:p>
                  <a:endParaRPr lang="en-US"/>
                </a:p>
              </p:txBody>
            </p:sp>
            <p:sp>
              <p:nvSpPr>
                <p:cNvPr id="234" name="Line 517"/>
                <p:cNvSpPr>
                  <a:spLocks noChangeShapeType="1"/>
                </p:cNvSpPr>
                <p:nvPr/>
              </p:nvSpPr>
              <p:spPr bwMode="auto">
                <a:xfrm>
                  <a:off x="4780" y="2700"/>
                  <a:ext cx="1" cy="15"/>
                </a:xfrm>
                <a:prstGeom prst="line">
                  <a:avLst/>
                </a:prstGeom>
                <a:noFill/>
                <a:ln w="0">
                  <a:solidFill>
                    <a:srgbClr val="000000"/>
                  </a:solidFill>
                  <a:round/>
                  <a:headEnd/>
                  <a:tailEnd/>
                </a:ln>
              </p:spPr>
              <p:txBody>
                <a:bodyPr/>
                <a:lstStyle/>
                <a:p>
                  <a:endParaRPr lang="en-US"/>
                </a:p>
              </p:txBody>
            </p:sp>
            <p:sp>
              <p:nvSpPr>
                <p:cNvPr id="235" name="Line 518"/>
                <p:cNvSpPr>
                  <a:spLocks noChangeShapeType="1"/>
                </p:cNvSpPr>
                <p:nvPr/>
              </p:nvSpPr>
              <p:spPr bwMode="auto">
                <a:xfrm>
                  <a:off x="4826" y="2700"/>
                  <a:ext cx="1" cy="15"/>
                </a:xfrm>
                <a:prstGeom prst="line">
                  <a:avLst/>
                </a:prstGeom>
                <a:noFill/>
                <a:ln w="0">
                  <a:solidFill>
                    <a:srgbClr val="000000"/>
                  </a:solidFill>
                  <a:round/>
                  <a:headEnd/>
                  <a:tailEnd/>
                </a:ln>
              </p:spPr>
              <p:txBody>
                <a:bodyPr/>
                <a:lstStyle/>
                <a:p>
                  <a:endParaRPr lang="en-US"/>
                </a:p>
              </p:txBody>
            </p:sp>
            <p:sp>
              <p:nvSpPr>
                <p:cNvPr id="236" name="Line 519"/>
                <p:cNvSpPr>
                  <a:spLocks noChangeShapeType="1"/>
                </p:cNvSpPr>
                <p:nvPr/>
              </p:nvSpPr>
              <p:spPr bwMode="auto">
                <a:xfrm>
                  <a:off x="4872" y="2700"/>
                  <a:ext cx="1" cy="15"/>
                </a:xfrm>
                <a:prstGeom prst="line">
                  <a:avLst/>
                </a:prstGeom>
                <a:noFill/>
                <a:ln w="0">
                  <a:solidFill>
                    <a:srgbClr val="000000"/>
                  </a:solidFill>
                  <a:round/>
                  <a:headEnd/>
                  <a:tailEnd/>
                </a:ln>
              </p:spPr>
              <p:txBody>
                <a:bodyPr/>
                <a:lstStyle/>
                <a:p>
                  <a:endParaRPr lang="en-US"/>
                </a:p>
              </p:txBody>
            </p:sp>
            <p:sp>
              <p:nvSpPr>
                <p:cNvPr id="237" name="Line 520"/>
                <p:cNvSpPr>
                  <a:spLocks noChangeShapeType="1"/>
                </p:cNvSpPr>
                <p:nvPr/>
              </p:nvSpPr>
              <p:spPr bwMode="auto">
                <a:xfrm>
                  <a:off x="4917" y="2700"/>
                  <a:ext cx="1" cy="29"/>
                </a:xfrm>
                <a:prstGeom prst="line">
                  <a:avLst/>
                </a:prstGeom>
                <a:noFill/>
                <a:ln w="0">
                  <a:solidFill>
                    <a:srgbClr val="000000"/>
                  </a:solidFill>
                  <a:round/>
                  <a:headEnd/>
                  <a:tailEnd/>
                </a:ln>
              </p:spPr>
              <p:txBody>
                <a:bodyPr/>
                <a:lstStyle/>
                <a:p>
                  <a:endParaRPr lang="en-US"/>
                </a:p>
              </p:txBody>
            </p:sp>
            <p:sp>
              <p:nvSpPr>
                <p:cNvPr id="238" name="Rectangle 521"/>
                <p:cNvSpPr>
                  <a:spLocks noChangeArrowheads="1"/>
                </p:cNvSpPr>
                <p:nvPr/>
              </p:nvSpPr>
              <p:spPr bwMode="auto">
                <a:xfrm>
                  <a:off x="4855" y="2729"/>
                  <a:ext cx="109" cy="104"/>
                </a:xfrm>
                <a:prstGeom prst="rect">
                  <a:avLst/>
                </a:prstGeom>
                <a:noFill/>
                <a:ln w="9525">
                  <a:noFill/>
                  <a:miter lim="800000"/>
                  <a:headEnd/>
                  <a:tailEnd/>
                </a:ln>
              </p:spPr>
              <p:txBody>
                <a:bodyPr wrap="none" lIns="0" tIns="0" rIns="0" bIns="0">
                  <a:spAutoFit/>
                </a:bodyPr>
                <a:lstStyle/>
                <a:p>
                  <a:pPr eaLnBrk="0" hangingPunct="0"/>
                  <a:r>
                    <a:rPr lang="en-US" sz="700">
                      <a:solidFill>
                        <a:srgbClr val="000000"/>
                      </a:solidFill>
                      <a:latin typeface="Arial" charset="0"/>
                    </a:rPr>
                    <a:t>3.00</a:t>
                  </a:r>
                  <a:endParaRPr lang="en-US" sz="700">
                    <a:latin typeface="Arial" charset="0"/>
                  </a:endParaRPr>
                </a:p>
              </p:txBody>
            </p:sp>
            <p:sp>
              <p:nvSpPr>
                <p:cNvPr id="239" name="Line 522"/>
                <p:cNvSpPr>
                  <a:spLocks noChangeShapeType="1"/>
                </p:cNvSpPr>
                <p:nvPr/>
              </p:nvSpPr>
              <p:spPr bwMode="auto">
                <a:xfrm>
                  <a:off x="4963" y="2700"/>
                  <a:ext cx="1" cy="15"/>
                </a:xfrm>
                <a:prstGeom prst="line">
                  <a:avLst/>
                </a:prstGeom>
                <a:noFill/>
                <a:ln w="0">
                  <a:solidFill>
                    <a:srgbClr val="000000"/>
                  </a:solidFill>
                  <a:round/>
                  <a:headEnd/>
                  <a:tailEnd/>
                </a:ln>
              </p:spPr>
              <p:txBody>
                <a:bodyPr/>
                <a:lstStyle/>
                <a:p>
                  <a:endParaRPr lang="en-US"/>
                </a:p>
              </p:txBody>
            </p:sp>
            <p:sp>
              <p:nvSpPr>
                <p:cNvPr id="240" name="Line 523"/>
                <p:cNvSpPr>
                  <a:spLocks noChangeShapeType="1"/>
                </p:cNvSpPr>
                <p:nvPr/>
              </p:nvSpPr>
              <p:spPr bwMode="auto">
                <a:xfrm>
                  <a:off x="5008" y="2700"/>
                  <a:ext cx="1" cy="15"/>
                </a:xfrm>
                <a:prstGeom prst="line">
                  <a:avLst/>
                </a:prstGeom>
                <a:noFill/>
                <a:ln w="0">
                  <a:solidFill>
                    <a:srgbClr val="000000"/>
                  </a:solidFill>
                  <a:round/>
                  <a:headEnd/>
                  <a:tailEnd/>
                </a:ln>
              </p:spPr>
              <p:txBody>
                <a:bodyPr/>
                <a:lstStyle/>
                <a:p>
                  <a:endParaRPr lang="en-US"/>
                </a:p>
              </p:txBody>
            </p:sp>
            <p:sp>
              <p:nvSpPr>
                <p:cNvPr id="241" name="Line 524"/>
                <p:cNvSpPr>
                  <a:spLocks noChangeShapeType="1"/>
                </p:cNvSpPr>
                <p:nvPr/>
              </p:nvSpPr>
              <p:spPr bwMode="auto">
                <a:xfrm>
                  <a:off x="5054" y="2700"/>
                  <a:ext cx="1" cy="15"/>
                </a:xfrm>
                <a:prstGeom prst="line">
                  <a:avLst/>
                </a:prstGeom>
                <a:noFill/>
                <a:ln w="0">
                  <a:solidFill>
                    <a:srgbClr val="000000"/>
                  </a:solidFill>
                  <a:round/>
                  <a:headEnd/>
                  <a:tailEnd/>
                </a:ln>
              </p:spPr>
              <p:txBody>
                <a:bodyPr/>
                <a:lstStyle/>
                <a:p>
                  <a:endParaRPr lang="en-US"/>
                </a:p>
              </p:txBody>
            </p:sp>
            <p:sp>
              <p:nvSpPr>
                <p:cNvPr id="242" name="Line 525"/>
                <p:cNvSpPr>
                  <a:spLocks noChangeShapeType="1"/>
                </p:cNvSpPr>
                <p:nvPr/>
              </p:nvSpPr>
              <p:spPr bwMode="auto">
                <a:xfrm>
                  <a:off x="5100" y="2700"/>
                  <a:ext cx="1" cy="15"/>
                </a:xfrm>
                <a:prstGeom prst="line">
                  <a:avLst/>
                </a:prstGeom>
                <a:noFill/>
                <a:ln w="0">
                  <a:solidFill>
                    <a:srgbClr val="000000"/>
                  </a:solidFill>
                  <a:round/>
                  <a:headEnd/>
                  <a:tailEnd/>
                </a:ln>
              </p:spPr>
              <p:txBody>
                <a:bodyPr/>
                <a:lstStyle/>
                <a:p>
                  <a:endParaRPr lang="en-US"/>
                </a:p>
              </p:txBody>
            </p:sp>
            <p:sp>
              <p:nvSpPr>
                <p:cNvPr id="243" name="Line 526"/>
                <p:cNvSpPr>
                  <a:spLocks noChangeShapeType="1"/>
                </p:cNvSpPr>
                <p:nvPr/>
              </p:nvSpPr>
              <p:spPr bwMode="auto">
                <a:xfrm>
                  <a:off x="5145" y="2700"/>
                  <a:ext cx="1" cy="29"/>
                </a:xfrm>
                <a:prstGeom prst="line">
                  <a:avLst/>
                </a:prstGeom>
                <a:noFill/>
                <a:ln w="0">
                  <a:solidFill>
                    <a:srgbClr val="000000"/>
                  </a:solidFill>
                  <a:round/>
                  <a:headEnd/>
                  <a:tailEnd/>
                </a:ln>
              </p:spPr>
              <p:txBody>
                <a:bodyPr/>
                <a:lstStyle/>
                <a:p>
                  <a:endParaRPr lang="en-US"/>
                </a:p>
              </p:txBody>
            </p:sp>
            <p:sp>
              <p:nvSpPr>
                <p:cNvPr id="244" name="Rectangle 527"/>
                <p:cNvSpPr>
                  <a:spLocks noChangeArrowheads="1"/>
                </p:cNvSpPr>
                <p:nvPr/>
              </p:nvSpPr>
              <p:spPr bwMode="auto">
                <a:xfrm>
                  <a:off x="5083" y="2729"/>
                  <a:ext cx="109" cy="104"/>
                </a:xfrm>
                <a:prstGeom prst="rect">
                  <a:avLst/>
                </a:prstGeom>
                <a:noFill/>
                <a:ln w="9525">
                  <a:noFill/>
                  <a:miter lim="800000"/>
                  <a:headEnd/>
                  <a:tailEnd/>
                </a:ln>
              </p:spPr>
              <p:txBody>
                <a:bodyPr wrap="none" lIns="0" tIns="0" rIns="0" bIns="0">
                  <a:spAutoFit/>
                </a:bodyPr>
                <a:lstStyle/>
                <a:p>
                  <a:pPr eaLnBrk="0" hangingPunct="0"/>
                  <a:r>
                    <a:rPr lang="en-US" sz="700">
                      <a:solidFill>
                        <a:srgbClr val="000000"/>
                      </a:solidFill>
                      <a:latin typeface="Arial" charset="0"/>
                    </a:rPr>
                    <a:t>3.50</a:t>
                  </a:r>
                  <a:endParaRPr lang="en-US" sz="700">
                    <a:latin typeface="Arial" charset="0"/>
                  </a:endParaRPr>
                </a:p>
              </p:txBody>
            </p:sp>
            <p:sp>
              <p:nvSpPr>
                <p:cNvPr id="245" name="Line 528"/>
                <p:cNvSpPr>
                  <a:spLocks noChangeShapeType="1"/>
                </p:cNvSpPr>
                <p:nvPr/>
              </p:nvSpPr>
              <p:spPr bwMode="auto">
                <a:xfrm>
                  <a:off x="5191" y="2700"/>
                  <a:ext cx="1" cy="15"/>
                </a:xfrm>
                <a:prstGeom prst="line">
                  <a:avLst/>
                </a:prstGeom>
                <a:noFill/>
                <a:ln w="0">
                  <a:solidFill>
                    <a:srgbClr val="000000"/>
                  </a:solidFill>
                  <a:round/>
                  <a:headEnd/>
                  <a:tailEnd/>
                </a:ln>
              </p:spPr>
              <p:txBody>
                <a:bodyPr/>
                <a:lstStyle/>
                <a:p>
                  <a:endParaRPr lang="en-US"/>
                </a:p>
              </p:txBody>
            </p:sp>
            <p:sp>
              <p:nvSpPr>
                <p:cNvPr id="246" name="Line 529"/>
                <p:cNvSpPr>
                  <a:spLocks noChangeShapeType="1"/>
                </p:cNvSpPr>
                <p:nvPr/>
              </p:nvSpPr>
              <p:spPr bwMode="auto">
                <a:xfrm>
                  <a:off x="5236" y="2700"/>
                  <a:ext cx="1" cy="15"/>
                </a:xfrm>
                <a:prstGeom prst="line">
                  <a:avLst/>
                </a:prstGeom>
                <a:noFill/>
                <a:ln w="0">
                  <a:solidFill>
                    <a:srgbClr val="000000"/>
                  </a:solidFill>
                  <a:round/>
                  <a:headEnd/>
                  <a:tailEnd/>
                </a:ln>
              </p:spPr>
              <p:txBody>
                <a:bodyPr/>
                <a:lstStyle/>
                <a:p>
                  <a:endParaRPr lang="en-US"/>
                </a:p>
              </p:txBody>
            </p:sp>
            <p:sp>
              <p:nvSpPr>
                <p:cNvPr id="247" name="Line 530"/>
                <p:cNvSpPr>
                  <a:spLocks noChangeShapeType="1"/>
                </p:cNvSpPr>
                <p:nvPr/>
              </p:nvSpPr>
              <p:spPr bwMode="auto">
                <a:xfrm>
                  <a:off x="5282" y="2700"/>
                  <a:ext cx="1" cy="15"/>
                </a:xfrm>
                <a:prstGeom prst="line">
                  <a:avLst/>
                </a:prstGeom>
                <a:noFill/>
                <a:ln w="0">
                  <a:solidFill>
                    <a:srgbClr val="000000"/>
                  </a:solidFill>
                  <a:round/>
                  <a:headEnd/>
                  <a:tailEnd/>
                </a:ln>
              </p:spPr>
              <p:txBody>
                <a:bodyPr/>
                <a:lstStyle/>
                <a:p>
                  <a:endParaRPr lang="en-US"/>
                </a:p>
              </p:txBody>
            </p:sp>
            <p:sp>
              <p:nvSpPr>
                <p:cNvPr id="248" name="Line 531"/>
                <p:cNvSpPr>
                  <a:spLocks noChangeShapeType="1"/>
                </p:cNvSpPr>
                <p:nvPr/>
              </p:nvSpPr>
              <p:spPr bwMode="auto">
                <a:xfrm>
                  <a:off x="5327" y="2700"/>
                  <a:ext cx="1" cy="15"/>
                </a:xfrm>
                <a:prstGeom prst="line">
                  <a:avLst/>
                </a:prstGeom>
                <a:noFill/>
                <a:ln w="0">
                  <a:solidFill>
                    <a:srgbClr val="000000"/>
                  </a:solidFill>
                  <a:round/>
                  <a:headEnd/>
                  <a:tailEnd/>
                </a:ln>
              </p:spPr>
              <p:txBody>
                <a:bodyPr/>
                <a:lstStyle/>
                <a:p>
                  <a:endParaRPr lang="en-US"/>
                </a:p>
              </p:txBody>
            </p:sp>
            <p:sp>
              <p:nvSpPr>
                <p:cNvPr id="249" name="Line 532"/>
                <p:cNvSpPr>
                  <a:spLocks noChangeShapeType="1"/>
                </p:cNvSpPr>
                <p:nvPr/>
              </p:nvSpPr>
              <p:spPr bwMode="auto">
                <a:xfrm>
                  <a:off x="5373" y="2700"/>
                  <a:ext cx="1" cy="29"/>
                </a:xfrm>
                <a:prstGeom prst="line">
                  <a:avLst/>
                </a:prstGeom>
                <a:noFill/>
                <a:ln w="0">
                  <a:solidFill>
                    <a:srgbClr val="000000"/>
                  </a:solidFill>
                  <a:round/>
                  <a:headEnd/>
                  <a:tailEnd/>
                </a:ln>
              </p:spPr>
              <p:txBody>
                <a:bodyPr/>
                <a:lstStyle/>
                <a:p>
                  <a:endParaRPr lang="en-US"/>
                </a:p>
              </p:txBody>
            </p:sp>
            <p:sp>
              <p:nvSpPr>
                <p:cNvPr id="250" name="Rectangle 533"/>
                <p:cNvSpPr>
                  <a:spLocks noChangeArrowheads="1"/>
                </p:cNvSpPr>
                <p:nvPr/>
              </p:nvSpPr>
              <p:spPr bwMode="auto">
                <a:xfrm>
                  <a:off x="5311" y="2729"/>
                  <a:ext cx="109" cy="104"/>
                </a:xfrm>
                <a:prstGeom prst="rect">
                  <a:avLst/>
                </a:prstGeom>
                <a:noFill/>
                <a:ln w="9525">
                  <a:noFill/>
                  <a:miter lim="800000"/>
                  <a:headEnd/>
                  <a:tailEnd/>
                </a:ln>
              </p:spPr>
              <p:txBody>
                <a:bodyPr wrap="none" lIns="0" tIns="0" rIns="0" bIns="0">
                  <a:spAutoFit/>
                </a:bodyPr>
                <a:lstStyle/>
                <a:p>
                  <a:pPr eaLnBrk="0" hangingPunct="0"/>
                  <a:r>
                    <a:rPr lang="en-US" sz="700">
                      <a:solidFill>
                        <a:srgbClr val="000000"/>
                      </a:solidFill>
                      <a:latin typeface="Arial" charset="0"/>
                    </a:rPr>
                    <a:t>4.00</a:t>
                  </a:r>
                  <a:endParaRPr lang="en-US" sz="700">
                    <a:latin typeface="Arial" charset="0"/>
                  </a:endParaRPr>
                </a:p>
              </p:txBody>
            </p:sp>
            <p:sp>
              <p:nvSpPr>
                <p:cNvPr id="251" name="Line 534"/>
                <p:cNvSpPr>
                  <a:spLocks noChangeShapeType="1"/>
                </p:cNvSpPr>
                <p:nvPr/>
              </p:nvSpPr>
              <p:spPr bwMode="auto">
                <a:xfrm>
                  <a:off x="5419" y="2700"/>
                  <a:ext cx="1" cy="15"/>
                </a:xfrm>
                <a:prstGeom prst="line">
                  <a:avLst/>
                </a:prstGeom>
                <a:noFill/>
                <a:ln w="0">
                  <a:solidFill>
                    <a:srgbClr val="000000"/>
                  </a:solidFill>
                  <a:round/>
                  <a:headEnd/>
                  <a:tailEnd/>
                </a:ln>
              </p:spPr>
              <p:txBody>
                <a:bodyPr/>
                <a:lstStyle/>
                <a:p>
                  <a:endParaRPr lang="en-US"/>
                </a:p>
              </p:txBody>
            </p:sp>
            <p:sp>
              <p:nvSpPr>
                <p:cNvPr id="252" name="Line 535"/>
                <p:cNvSpPr>
                  <a:spLocks noChangeShapeType="1"/>
                </p:cNvSpPr>
                <p:nvPr/>
              </p:nvSpPr>
              <p:spPr bwMode="auto">
                <a:xfrm>
                  <a:off x="5464" y="2700"/>
                  <a:ext cx="1" cy="15"/>
                </a:xfrm>
                <a:prstGeom prst="line">
                  <a:avLst/>
                </a:prstGeom>
                <a:noFill/>
                <a:ln w="0">
                  <a:solidFill>
                    <a:srgbClr val="000000"/>
                  </a:solidFill>
                  <a:round/>
                  <a:headEnd/>
                  <a:tailEnd/>
                </a:ln>
              </p:spPr>
              <p:txBody>
                <a:bodyPr/>
                <a:lstStyle/>
                <a:p>
                  <a:endParaRPr lang="en-US"/>
                </a:p>
              </p:txBody>
            </p:sp>
            <p:sp>
              <p:nvSpPr>
                <p:cNvPr id="253" name="Line 536"/>
                <p:cNvSpPr>
                  <a:spLocks noChangeShapeType="1"/>
                </p:cNvSpPr>
                <p:nvPr/>
              </p:nvSpPr>
              <p:spPr bwMode="auto">
                <a:xfrm>
                  <a:off x="5510" y="2700"/>
                  <a:ext cx="1" cy="15"/>
                </a:xfrm>
                <a:prstGeom prst="line">
                  <a:avLst/>
                </a:prstGeom>
                <a:noFill/>
                <a:ln w="0">
                  <a:solidFill>
                    <a:srgbClr val="000000"/>
                  </a:solidFill>
                  <a:round/>
                  <a:headEnd/>
                  <a:tailEnd/>
                </a:ln>
              </p:spPr>
              <p:txBody>
                <a:bodyPr/>
                <a:lstStyle/>
                <a:p>
                  <a:endParaRPr lang="en-US"/>
                </a:p>
              </p:txBody>
            </p:sp>
            <p:sp>
              <p:nvSpPr>
                <p:cNvPr id="254" name="Line 537"/>
                <p:cNvSpPr>
                  <a:spLocks noChangeShapeType="1"/>
                </p:cNvSpPr>
                <p:nvPr/>
              </p:nvSpPr>
              <p:spPr bwMode="auto">
                <a:xfrm>
                  <a:off x="5555" y="2700"/>
                  <a:ext cx="1" cy="15"/>
                </a:xfrm>
                <a:prstGeom prst="line">
                  <a:avLst/>
                </a:prstGeom>
                <a:noFill/>
                <a:ln w="0">
                  <a:solidFill>
                    <a:srgbClr val="000000"/>
                  </a:solidFill>
                  <a:round/>
                  <a:headEnd/>
                  <a:tailEnd/>
                </a:ln>
              </p:spPr>
              <p:txBody>
                <a:bodyPr/>
                <a:lstStyle/>
                <a:p>
                  <a:endParaRPr lang="en-US"/>
                </a:p>
              </p:txBody>
            </p:sp>
            <p:sp>
              <p:nvSpPr>
                <p:cNvPr id="255" name="Line 538"/>
                <p:cNvSpPr>
                  <a:spLocks noChangeShapeType="1"/>
                </p:cNvSpPr>
                <p:nvPr/>
              </p:nvSpPr>
              <p:spPr bwMode="auto">
                <a:xfrm>
                  <a:off x="5601" y="2700"/>
                  <a:ext cx="1" cy="29"/>
                </a:xfrm>
                <a:prstGeom prst="line">
                  <a:avLst/>
                </a:prstGeom>
                <a:noFill/>
                <a:ln w="0">
                  <a:solidFill>
                    <a:srgbClr val="000000"/>
                  </a:solidFill>
                  <a:round/>
                  <a:headEnd/>
                  <a:tailEnd/>
                </a:ln>
              </p:spPr>
              <p:txBody>
                <a:bodyPr/>
                <a:lstStyle/>
                <a:p>
                  <a:endParaRPr lang="en-US"/>
                </a:p>
              </p:txBody>
            </p:sp>
            <p:sp>
              <p:nvSpPr>
                <p:cNvPr id="256" name="Rectangle 539"/>
                <p:cNvSpPr>
                  <a:spLocks noChangeArrowheads="1"/>
                </p:cNvSpPr>
                <p:nvPr/>
              </p:nvSpPr>
              <p:spPr bwMode="auto">
                <a:xfrm>
                  <a:off x="5539" y="2729"/>
                  <a:ext cx="1" cy="104"/>
                </a:xfrm>
                <a:prstGeom prst="rect">
                  <a:avLst/>
                </a:prstGeom>
                <a:noFill/>
                <a:ln w="9525">
                  <a:noFill/>
                  <a:miter lim="800000"/>
                  <a:headEnd/>
                  <a:tailEnd/>
                </a:ln>
              </p:spPr>
              <p:txBody>
                <a:bodyPr wrap="none" lIns="0" tIns="0" rIns="0" bIns="0">
                  <a:spAutoFit/>
                </a:bodyPr>
                <a:lstStyle/>
                <a:p>
                  <a:pPr eaLnBrk="0" hangingPunct="0"/>
                  <a:endParaRPr lang="en-US" sz="700">
                    <a:latin typeface="Arial" charset="0"/>
                  </a:endParaRPr>
                </a:p>
              </p:txBody>
            </p:sp>
            <p:sp>
              <p:nvSpPr>
                <p:cNvPr id="257" name="Freeform 540"/>
                <p:cNvSpPr>
                  <a:spLocks/>
                </p:cNvSpPr>
                <p:nvPr/>
              </p:nvSpPr>
              <p:spPr bwMode="auto">
                <a:xfrm>
                  <a:off x="3549" y="2257"/>
                  <a:ext cx="2052" cy="367"/>
                </a:xfrm>
                <a:custGeom>
                  <a:avLst/>
                  <a:gdLst/>
                  <a:ahLst/>
                  <a:cxnLst>
                    <a:cxn ang="0">
                      <a:pos x="32" y="353"/>
                    </a:cxn>
                    <a:cxn ang="0">
                      <a:pos x="65" y="353"/>
                    </a:cxn>
                    <a:cxn ang="0">
                      <a:pos x="97" y="353"/>
                    </a:cxn>
                    <a:cxn ang="0">
                      <a:pos x="129" y="353"/>
                    </a:cxn>
                    <a:cxn ang="0">
                      <a:pos x="162" y="353"/>
                    </a:cxn>
                    <a:cxn ang="0">
                      <a:pos x="194" y="353"/>
                    </a:cxn>
                    <a:cxn ang="0">
                      <a:pos x="226" y="353"/>
                    </a:cxn>
                    <a:cxn ang="0">
                      <a:pos x="259" y="353"/>
                    </a:cxn>
                    <a:cxn ang="0">
                      <a:pos x="291" y="353"/>
                    </a:cxn>
                    <a:cxn ang="0">
                      <a:pos x="323" y="353"/>
                    </a:cxn>
                    <a:cxn ang="0">
                      <a:pos x="356" y="353"/>
                    </a:cxn>
                    <a:cxn ang="0">
                      <a:pos x="388" y="354"/>
                    </a:cxn>
                    <a:cxn ang="0">
                      <a:pos x="420" y="354"/>
                    </a:cxn>
                    <a:cxn ang="0">
                      <a:pos x="452" y="352"/>
                    </a:cxn>
                    <a:cxn ang="0">
                      <a:pos x="485" y="348"/>
                    </a:cxn>
                    <a:cxn ang="0">
                      <a:pos x="517" y="366"/>
                    </a:cxn>
                    <a:cxn ang="0">
                      <a:pos x="550" y="353"/>
                    </a:cxn>
                    <a:cxn ang="0">
                      <a:pos x="582" y="353"/>
                    </a:cxn>
                    <a:cxn ang="0">
                      <a:pos x="614" y="354"/>
                    </a:cxn>
                    <a:cxn ang="0">
                      <a:pos x="647" y="354"/>
                    </a:cxn>
                    <a:cxn ang="0">
                      <a:pos x="679" y="353"/>
                    </a:cxn>
                    <a:cxn ang="0">
                      <a:pos x="711" y="353"/>
                    </a:cxn>
                    <a:cxn ang="0">
                      <a:pos x="744" y="354"/>
                    </a:cxn>
                    <a:cxn ang="0">
                      <a:pos x="776" y="168"/>
                    </a:cxn>
                    <a:cxn ang="0">
                      <a:pos x="809" y="349"/>
                    </a:cxn>
                    <a:cxn ang="0">
                      <a:pos x="841" y="353"/>
                    </a:cxn>
                    <a:cxn ang="0">
                      <a:pos x="873" y="354"/>
                    </a:cxn>
                    <a:cxn ang="0">
                      <a:pos x="905" y="354"/>
                    </a:cxn>
                    <a:cxn ang="0">
                      <a:pos x="938" y="354"/>
                    </a:cxn>
                    <a:cxn ang="0">
                      <a:pos x="970" y="275"/>
                    </a:cxn>
                    <a:cxn ang="0">
                      <a:pos x="1002" y="158"/>
                    </a:cxn>
                    <a:cxn ang="0">
                      <a:pos x="1034" y="348"/>
                    </a:cxn>
                    <a:cxn ang="0">
                      <a:pos x="1067" y="350"/>
                    </a:cxn>
                    <a:cxn ang="0">
                      <a:pos x="1099" y="7"/>
                    </a:cxn>
                    <a:cxn ang="0">
                      <a:pos x="1132" y="321"/>
                    </a:cxn>
                    <a:cxn ang="0">
                      <a:pos x="1164" y="352"/>
                    </a:cxn>
                    <a:cxn ang="0">
                      <a:pos x="1196" y="354"/>
                    </a:cxn>
                    <a:cxn ang="0">
                      <a:pos x="1229" y="354"/>
                    </a:cxn>
                    <a:cxn ang="0">
                      <a:pos x="1261" y="354"/>
                    </a:cxn>
                    <a:cxn ang="0">
                      <a:pos x="1294" y="354"/>
                    </a:cxn>
                    <a:cxn ang="0">
                      <a:pos x="1326" y="353"/>
                    </a:cxn>
                    <a:cxn ang="0">
                      <a:pos x="1358" y="354"/>
                    </a:cxn>
                    <a:cxn ang="0">
                      <a:pos x="1391" y="352"/>
                    </a:cxn>
                    <a:cxn ang="0">
                      <a:pos x="1423" y="354"/>
                    </a:cxn>
                    <a:cxn ang="0">
                      <a:pos x="1455" y="355"/>
                    </a:cxn>
                    <a:cxn ang="0">
                      <a:pos x="1487" y="355"/>
                    </a:cxn>
                    <a:cxn ang="0">
                      <a:pos x="1520" y="355"/>
                    </a:cxn>
                    <a:cxn ang="0">
                      <a:pos x="1552" y="355"/>
                    </a:cxn>
                    <a:cxn ang="0">
                      <a:pos x="1585" y="355"/>
                    </a:cxn>
                    <a:cxn ang="0">
                      <a:pos x="1616" y="344"/>
                    </a:cxn>
                    <a:cxn ang="0">
                      <a:pos x="1649" y="163"/>
                    </a:cxn>
                    <a:cxn ang="0">
                      <a:pos x="1681" y="270"/>
                    </a:cxn>
                    <a:cxn ang="0">
                      <a:pos x="1714" y="350"/>
                    </a:cxn>
                    <a:cxn ang="0">
                      <a:pos x="1746" y="354"/>
                    </a:cxn>
                    <a:cxn ang="0">
                      <a:pos x="1778" y="355"/>
                    </a:cxn>
                    <a:cxn ang="0">
                      <a:pos x="1811" y="355"/>
                    </a:cxn>
                    <a:cxn ang="0">
                      <a:pos x="1843" y="355"/>
                    </a:cxn>
                    <a:cxn ang="0">
                      <a:pos x="1876" y="355"/>
                    </a:cxn>
                    <a:cxn ang="0">
                      <a:pos x="1908" y="355"/>
                    </a:cxn>
                    <a:cxn ang="0">
                      <a:pos x="1940" y="355"/>
                    </a:cxn>
                    <a:cxn ang="0">
                      <a:pos x="1972" y="355"/>
                    </a:cxn>
                    <a:cxn ang="0">
                      <a:pos x="2005" y="355"/>
                    </a:cxn>
                    <a:cxn ang="0">
                      <a:pos x="2037" y="355"/>
                    </a:cxn>
                  </a:cxnLst>
                  <a:rect l="0" t="0" r="r" b="b"/>
                  <a:pathLst>
                    <a:path w="2052" h="367">
                      <a:moveTo>
                        <a:pt x="0" y="352"/>
                      </a:moveTo>
                      <a:lnTo>
                        <a:pt x="1" y="352"/>
                      </a:lnTo>
                      <a:lnTo>
                        <a:pt x="1" y="353"/>
                      </a:lnTo>
                      <a:lnTo>
                        <a:pt x="2" y="353"/>
                      </a:lnTo>
                      <a:lnTo>
                        <a:pt x="3" y="353"/>
                      </a:lnTo>
                      <a:lnTo>
                        <a:pt x="3" y="353"/>
                      </a:lnTo>
                      <a:lnTo>
                        <a:pt x="4" y="353"/>
                      </a:lnTo>
                      <a:lnTo>
                        <a:pt x="4" y="353"/>
                      </a:lnTo>
                      <a:lnTo>
                        <a:pt x="5" y="353"/>
                      </a:lnTo>
                      <a:lnTo>
                        <a:pt x="5" y="353"/>
                      </a:lnTo>
                      <a:lnTo>
                        <a:pt x="5" y="353"/>
                      </a:lnTo>
                      <a:lnTo>
                        <a:pt x="6" y="353"/>
                      </a:lnTo>
                      <a:lnTo>
                        <a:pt x="7" y="352"/>
                      </a:lnTo>
                      <a:lnTo>
                        <a:pt x="7" y="353"/>
                      </a:lnTo>
                      <a:lnTo>
                        <a:pt x="8" y="353"/>
                      </a:lnTo>
                      <a:lnTo>
                        <a:pt x="8" y="353"/>
                      </a:lnTo>
                      <a:lnTo>
                        <a:pt x="9" y="353"/>
                      </a:lnTo>
                      <a:lnTo>
                        <a:pt x="9" y="353"/>
                      </a:lnTo>
                      <a:lnTo>
                        <a:pt x="9" y="353"/>
                      </a:lnTo>
                      <a:lnTo>
                        <a:pt x="10" y="353"/>
                      </a:lnTo>
                      <a:lnTo>
                        <a:pt x="10" y="353"/>
                      </a:lnTo>
                      <a:lnTo>
                        <a:pt x="11" y="353"/>
                      </a:lnTo>
                      <a:lnTo>
                        <a:pt x="12" y="352"/>
                      </a:lnTo>
                      <a:lnTo>
                        <a:pt x="12" y="352"/>
                      </a:lnTo>
                      <a:lnTo>
                        <a:pt x="13" y="352"/>
                      </a:lnTo>
                      <a:lnTo>
                        <a:pt x="13" y="353"/>
                      </a:lnTo>
                      <a:lnTo>
                        <a:pt x="14" y="353"/>
                      </a:lnTo>
                      <a:lnTo>
                        <a:pt x="14" y="353"/>
                      </a:lnTo>
                      <a:lnTo>
                        <a:pt x="15" y="353"/>
                      </a:lnTo>
                      <a:lnTo>
                        <a:pt x="15" y="353"/>
                      </a:lnTo>
                      <a:lnTo>
                        <a:pt x="16" y="353"/>
                      </a:lnTo>
                      <a:lnTo>
                        <a:pt x="17" y="353"/>
                      </a:lnTo>
                      <a:lnTo>
                        <a:pt x="17" y="353"/>
                      </a:lnTo>
                      <a:lnTo>
                        <a:pt x="18" y="353"/>
                      </a:lnTo>
                      <a:lnTo>
                        <a:pt x="18" y="353"/>
                      </a:lnTo>
                      <a:lnTo>
                        <a:pt x="18" y="353"/>
                      </a:lnTo>
                      <a:lnTo>
                        <a:pt x="19" y="353"/>
                      </a:lnTo>
                      <a:lnTo>
                        <a:pt x="19" y="353"/>
                      </a:lnTo>
                      <a:lnTo>
                        <a:pt x="20" y="354"/>
                      </a:lnTo>
                      <a:lnTo>
                        <a:pt x="20" y="354"/>
                      </a:lnTo>
                      <a:lnTo>
                        <a:pt x="21" y="352"/>
                      </a:lnTo>
                      <a:lnTo>
                        <a:pt x="21" y="352"/>
                      </a:lnTo>
                      <a:lnTo>
                        <a:pt x="22" y="352"/>
                      </a:lnTo>
                      <a:lnTo>
                        <a:pt x="22" y="352"/>
                      </a:lnTo>
                      <a:lnTo>
                        <a:pt x="23" y="353"/>
                      </a:lnTo>
                      <a:lnTo>
                        <a:pt x="24" y="353"/>
                      </a:lnTo>
                      <a:lnTo>
                        <a:pt x="24" y="353"/>
                      </a:lnTo>
                      <a:lnTo>
                        <a:pt x="24" y="353"/>
                      </a:lnTo>
                      <a:lnTo>
                        <a:pt x="25" y="354"/>
                      </a:lnTo>
                      <a:lnTo>
                        <a:pt x="26" y="354"/>
                      </a:lnTo>
                      <a:lnTo>
                        <a:pt x="26" y="353"/>
                      </a:lnTo>
                      <a:lnTo>
                        <a:pt x="27" y="353"/>
                      </a:lnTo>
                      <a:lnTo>
                        <a:pt x="27" y="353"/>
                      </a:lnTo>
                      <a:lnTo>
                        <a:pt x="27" y="353"/>
                      </a:lnTo>
                      <a:lnTo>
                        <a:pt x="28" y="353"/>
                      </a:lnTo>
                      <a:lnTo>
                        <a:pt x="29" y="353"/>
                      </a:lnTo>
                      <a:lnTo>
                        <a:pt x="29" y="353"/>
                      </a:lnTo>
                      <a:lnTo>
                        <a:pt x="30" y="353"/>
                      </a:lnTo>
                      <a:lnTo>
                        <a:pt x="30" y="353"/>
                      </a:lnTo>
                      <a:lnTo>
                        <a:pt x="31" y="353"/>
                      </a:lnTo>
                      <a:lnTo>
                        <a:pt x="31" y="353"/>
                      </a:lnTo>
                      <a:lnTo>
                        <a:pt x="32" y="353"/>
                      </a:lnTo>
                      <a:lnTo>
                        <a:pt x="32" y="353"/>
                      </a:lnTo>
                      <a:lnTo>
                        <a:pt x="33" y="353"/>
                      </a:lnTo>
                      <a:lnTo>
                        <a:pt x="34" y="353"/>
                      </a:lnTo>
                      <a:lnTo>
                        <a:pt x="34" y="353"/>
                      </a:lnTo>
                      <a:lnTo>
                        <a:pt x="35" y="353"/>
                      </a:lnTo>
                      <a:lnTo>
                        <a:pt x="35" y="353"/>
                      </a:lnTo>
                      <a:lnTo>
                        <a:pt x="36" y="353"/>
                      </a:lnTo>
                      <a:lnTo>
                        <a:pt x="36" y="352"/>
                      </a:lnTo>
                      <a:lnTo>
                        <a:pt x="36" y="353"/>
                      </a:lnTo>
                      <a:lnTo>
                        <a:pt x="37" y="353"/>
                      </a:lnTo>
                      <a:lnTo>
                        <a:pt x="38" y="353"/>
                      </a:lnTo>
                      <a:lnTo>
                        <a:pt x="38" y="353"/>
                      </a:lnTo>
                      <a:lnTo>
                        <a:pt x="39" y="353"/>
                      </a:lnTo>
                      <a:lnTo>
                        <a:pt x="39" y="353"/>
                      </a:lnTo>
                      <a:lnTo>
                        <a:pt x="40" y="353"/>
                      </a:lnTo>
                      <a:lnTo>
                        <a:pt x="40" y="353"/>
                      </a:lnTo>
                      <a:lnTo>
                        <a:pt x="41" y="353"/>
                      </a:lnTo>
                      <a:lnTo>
                        <a:pt x="41" y="353"/>
                      </a:lnTo>
                      <a:lnTo>
                        <a:pt x="42" y="353"/>
                      </a:lnTo>
                      <a:lnTo>
                        <a:pt x="42" y="353"/>
                      </a:lnTo>
                      <a:lnTo>
                        <a:pt x="42" y="353"/>
                      </a:lnTo>
                      <a:lnTo>
                        <a:pt x="43" y="353"/>
                      </a:lnTo>
                      <a:lnTo>
                        <a:pt x="44" y="353"/>
                      </a:lnTo>
                      <a:lnTo>
                        <a:pt x="44" y="353"/>
                      </a:lnTo>
                      <a:lnTo>
                        <a:pt x="45" y="353"/>
                      </a:lnTo>
                      <a:lnTo>
                        <a:pt x="45" y="353"/>
                      </a:lnTo>
                      <a:lnTo>
                        <a:pt x="46" y="353"/>
                      </a:lnTo>
                      <a:lnTo>
                        <a:pt x="46" y="353"/>
                      </a:lnTo>
                      <a:lnTo>
                        <a:pt x="47" y="353"/>
                      </a:lnTo>
                      <a:lnTo>
                        <a:pt x="47" y="353"/>
                      </a:lnTo>
                      <a:lnTo>
                        <a:pt x="48" y="353"/>
                      </a:lnTo>
                      <a:lnTo>
                        <a:pt x="48" y="353"/>
                      </a:lnTo>
                      <a:lnTo>
                        <a:pt x="49" y="353"/>
                      </a:lnTo>
                      <a:lnTo>
                        <a:pt x="49" y="353"/>
                      </a:lnTo>
                      <a:lnTo>
                        <a:pt x="50" y="354"/>
                      </a:lnTo>
                      <a:lnTo>
                        <a:pt x="50" y="354"/>
                      </a:lnTo>
                      <a:lnTo>
                        <a:pt x="51" y="353"/>
                      </a:lnTo>
                      <a:lnTo>
                        <a:pt x="51" y="353"/>
                      </a:lnTo>
                      <a:lnTo>
                        <a:pt x="52" y="352"/>
                      </a:lnTo>
                      <a:lnTo>
                        <a:pt x="52" y="352"/>
                      </a:lnTo>
                      <a:lnTo>
                        <a:pt x="53" y="353"/>
                      </a:lnTo>
                      <a:lnTo>
                        <a:pt x="53" y="353"/>
                      </a:lnTo>
                      <a:lnTo>
                        <a:pt x="53" y="353"/>
                      </a:lnTo>
                      <a:lnTo>
                        <a:pt x="55" y="353"/>
                      </a:lnTo>
                      <a:lnTo>
                        <a:pt x="55" y="353"/>
                      </a:lnTo>
                      <a:lnTo>
                        <a:pt x="55" y="353"/>
                      </a:lnTo>
                      <a:lnTo>
                        <a:pt x="56" y="353"/>
                      </a:lnTo>
                      <a:lnTo>
                        <a:pt x="56" y="353"/>
                      </a:lnTo>
                      <a:lnTo>
                        <a:pt x="57" y="353"/>
                      </a:lnTo>
                      <a:lnTo>
                        <a:pt x="58" y="352"/>
                      </a:lnTo>
                      <a:lnTo>
                        <a:pt x="58" y="353"/>
                      </a:lnTo>
                      <a:lnTo>
                        <a:pt x="58" y="353"/>
                      </a:lnTo>
                      <a:lnTo>
                        <a:pt x="59" y="353"/>
                      </a:lnTo>
                      <a:lnTo>
                        <a:pt x="59" y="353"/>
                      </a:lnTo>
                      <a:lnTo>
                        <a:pt x="60" y="353"/>
                      </a:lnTo>
                      <a:lnTo>
                        <a:pt x="61" y="353"/>
                      </a:lnTo>
                      <a:lnTo>
                        <a:pt x="61" y="353"/>
                      </a:lnTo>
                      <a:lnTo>
                        <a:pt x="61" y="353"/>
                      </a:lnTo>
                      <a:lnTo>
                        <a:pt x="62" y="352"/>
                      </a:lnTo>
                      <a:lnTo>
                        <a:pt x="62" y="353"/>
                      </a:lnTo>
                      <a:lnTo>
                        <a:pt x="63" y="353"/>
                      </a:lnTo>
                      <a:lnTo>
                        <a:pt x="64" y="353"/>
                      </a:lnTo>
                      <a:lnTo>
                        <a:pt x="64" y="353"/>
                      </a:lnTo>
                      <a:lnTo>
                        <a:pt x="65" y="353"/>
                      </a:lnTo>
                      <a:lnTo>
                        <a:pt x="65" y="353"/>
                      </a:lnTo>
                      <a:lnTo>
                        <a:pt x="66" y="353"/>
                      </a:lnTo>
                      <a:lnTo>
                        <a:pt x="66" y="353"/>
                      </a:lnTo>
                      <a:lnTo>
                        <a:pt x="67" y="353"/>
                      </a:lnTo>
                      <a:lnTo>
                        <a:pt x="67" y="353"/>
                      </a:lnTo>
                      <a:lnTo>
                        <a:pt x="68" y="353"/>
                      </a:lnTo>
                      <a:lnTo>
                        <a:pt x="68" y="353"/>
                      </a:lnTo>
                      <a:lnTo>
                        <a:pt x="69" y="353"/>
                      </a:lnTo>
                      <a:lnTo>
                        <a:pt x="69" y="353"/>
                      </a:lnTo>
                      <a:lnTo>
                        <a:pt x="70" y="353"/>
                      </a:lnTo>
                      <a:lnTo>
                        <a:pt x="70" y="353"/>
                      </a:lnTo>
                      <a:lnTo>
                        <a:pt x="71" y="353"/>
                      </a:lnTo>
                      <a:lnTo>
                        <a:pt x="72" y="353"/>
                      </a:lnTo>
                      <a:lnTo>
                        <a:pt x="72" y="353"/>
                      </a:lnTo>
                      <a:lnTo>
                        <a:pt x="72" y="353"/>
                      </a:lnTo>
                      <a:lnTo>
                        <a:pt x="73" y="353"/>
                      </a:lnTo>
                      <a:lnTo>
                        <a:pt x="73" y="353"/>
                      </a:lnTo>
                      <a:lnTo>
                        <a:pt x="74" y="353"/>
                      </a:lnTo>
                      <a:lnTo>
                        <a:pt x="74" y="353"/>
                      </a:lnTo>
                      <a:lnTo>
                        <a:pt x="75" y="353"/>
                      </a:lnTo>
                      <a:lnTo>
                        <a:pt x="76" y="353"/>
                      </a:lnTo>
                      <a:lnTo>
                        <a:pt x="76" y="353"/>
                      </a:lnTo>
                      <a:lnTo>
                        <a:pt x="77" y="353"/>
                      </a:lnTo>
                      <a:lnTo>
                        <a:pt x="77" y="353"/>
                      </a:lnTo>
                      <a:lnTo>
                        <a:pt x="78" y="353"/>
                      </a:lnTo>
                      <a:lnTo>
                        <a:pt x="78" y="353"/>
                      </a:lnTo>
                      <a:lnTo>
                        <a:pt x="79" y="353"/>
                      </a:lnTo>
                      <a:lnTo>
                        <a:pt x="79" y="353"/>
                      </a:lnTo>
                      <a:lnTo>
                        <a:pt x="79" y="353"/>
                      </a:lnTo>
                      <a:lnTo>
                        <a:pt x="80" y="353"/>
                      </a:lnTo>
                      <a:lnTo>
                        <a:pt x="81" y="353"/>
                      </a:lnTo>
                      <a:lnTo>
                        <a:pt x="81" y="353"/>
                      </a:lnTo>
                      <a:lnTo>
                        <a:pt x="82" y="353"/>
                      </a:lnTo>
                      <a:lnTo>
                        <a:pt x="82" y="353"/>
                      </a:lnTo>
                      <a:lnTo>
                        <a:pt x="83" y="353"/>
                      </a:lnTo>
                      <a:lnTo>
                        <a:pt x="83" y="353"/>
                      </a:lnTo>
                      <a:lnTo>
                        <a:pt x="84" y="353"/>
                      </a:lnTo>
                      <a:lnTo>
                        <a:pt x="84" y="353"/>
                      </a:lnTo>
                      <a:lnTo>
                        <a:pt x="85" y="353"/>
                      </a:lnTo>
                      <a:lnTo>
                        <a:pt x="86" y="353"/>
                      </a:lnTo>
                      <a:lnTo>
                        <a:pt x="86" y="353"/>
                      </a:lnTo>
                      <a:lnTo>
                        <a:pt x="87" y="353"/>
                      </a:lnTo>
                      <a:lnTo>
                        <a:pt x="87" y="353"/>
                      </a:lnTo>
                      <a:lnTo>
                        <a:pt x="87" y="353"/>
                      </a:lnTo>
                      <a:lnTo>
                        <a:pt x="88" y="353"/>
                      </a:lnTo>
                      <a:lnTo>
                        <a:pt x="88" y="353"/>
                      </a:lnTo>
                      <a:lnTo>
                        <a:pt x="89" y="353"/>
                      </a:lnTo>
                      <a:lnTo>
                        <a:pt x="89" y="353"/>
                      </a:lnTo>
                      <a:lnTo>
                        <a:pt x="90" y="353"/>
                      </a:lnTo>
                      <a:lnTo>
                        <a:pt x="90" y="353"/>
                      </a:lnTo>
                      <a:lnTo>
                        <a:pt x="91" y="353"/>
                      </a:lnTo>
                      <a:lnTo>
                        <a:pt x="92" y="352"/>
                      </a:lnTo>
                      <a:lnTo>
                        <a:pt x="92" y="353"/>
                      </a:lnTo>
                      <a:lnTo>
                        <a:pt x="93" y="353"/>
                      </a:lnTo>
                      <a:lnTo>
                        <a:pt x="93" y="353"/>
                      </a:lnTo>
                      <a:lnTo>
                        <a:pt x="93" y="353"/>
                      </a:lnTo>
                      <a:lnTo>
                        <a:pt x="94" y="353"/>
                      </a:lnTo>
                      <a:lnTo>
                        <a:pt x="94" y="353"/>
                      </a:lnTo>
                      <a:lnTo>
                        <a:pt x="95" y="353"/>
                      </a:lnTo>
                      <a:lnTo>
                        <a:pt x="96" y="353"/>
                      </a:lnTo>
                      <a:lnTo>
                        <a:pt x="96" y="353"/>
                      </a:lnTo>
                      <a:lnTo>
                        <a:pt x="96" y="353"/>
                      </a:lnTo>
                      <a:lnTo>
                        <a:pt x="97" y="353"/>
                      </a:lnTo>
                      <a:lnTo>
                        <a:pt x="97" y="353"/>
                      </a:lnTo>
                      <a:lnTo>
                        <a:pt x="98" y="353"/>
                      </a:lnTo>
                      <a:lnTo>
                        <a:pt x="98" y="353"/>
                      </a:lnTo>
                      <a:lnTo>
                        <a:pt x="99" y="353"/>
                      </a:lnTo>
                      <a:lnTo>
                        <a:pt x="100" y="353"/>
                      </a:lnTo>
                      <a:lnTo>
                        <a:pt x="100" y="353"/>
                      </a:lnTo>
                      <a:lnTo>
                        <a:pt x="100" y="353"/>
                      </a:lnTo>
                      <a:lnTo>
                        <a:pt x="101" y="353"/>
                      </a:lnTo>
                      <a:lnTo>
                        <a:pt x="102" y="353"/>
                      </a:lnTo>
                      <a:lnTo>
                        <a:pt x="102" y="353"/>
                      </a:lnTo>
                      <a:lnTo>
                        <a:pt x="102" y="353"/>
                      </a:lnTo>
                      <a:lnTo>
                        <a:pt x="103" y="353"/>
                      </a:lnTo>
                      <a:lnTo>
                        <a:pt x="103" y="353"/>
                      </a:lnTo>
                      <a:lnTo>
                        <a:pt x="104" y="353"/>
                      </a:lnTo>
                      <a:lnTo>
                        <a:pt x="105" y="353"/>
                      </a:lnTo>
                      <a:lnTo>
                        <a:pt x="105" y="353"/>
                      </a:lnTo>
                      <a:lnTo>
                        <a:pt x="105" y="353"/>
                      </a:lnTo>
                      <a:lnTo>
                        <a:pt x="106" y="353"/>
                      </a:lnTo>
                      <a:lnTo>
                        <a:pt x="107" y="353"/>
                      </a:lnTo>
                      <a:lnTo>
                        <a:pt x="107" y="353"/>
                      </a:lnTo>
                      <a:lnTo>
                        <a:pt x="108" y="353"/>
                      </a:lnTo>
                      <a:lnTo>
                        <a:pt x="108" y="353"/>
                      </a:lnTo>
                      <a:lnTo>
                        <a:pt x="109" y="353"/>
                      </a:lnTo>
                      <a:lnTo>
                        <a:pt x="109" y="353"/>
                      </a:lnTo>
                      <a:lnTo>
                        <a:pt x="110" y="353"/>
                      </a:lnTo>
                      <a:lnTo>
                        <a:pt x="110" y="353"/>
                      </a:lnTo>
                      <a:lnTo>
                        <a:pt x="111" y="353"/>
                      </a:lnTo>
                      <a:lnTo>
                        <a:pt x="112" y="353"/>
                      </a:lnTo>
                      <a:lnTo>
                        <a:pt x="112" y="353"/>
                      </a:lnTo>
                      <a:lnTo>
                        <a:pt x="113" y="353"/>
                      </a:lnTo>
                      <a:lnTo>
                        <a:pt x="113" y="353"/>
                      </a:lnTo>
                      <a:lnTo>
                        <a:pt x="113" y="353"/>
                      </a:lnTo>
                      <a:lnTo>
                        <a:pt x="114" y="353"/>
                      </a:lnTo>
                      <a:lnTo>
                        <a:pt x="115" y="353"/>
                      </a:lnTo>
                      <a:lnTo>
                        <a:pt x="115" y="353"/>
                      </a:lnTo>
                      <a:lnTo>
                        <a:pt x="115" y="353"/>
                      </a:lnTo>
                      <a:lnTo>
                        <a:pt x="116" y="353"/>
                      </a:lnTo>
                      <a:lnTo>
                        <a:pt x="116" y="353"/>
                      </a:lnTo>
                      <a:lnTo>
                        <a:pt x="117" y="353"/>
                      </a:lnTo>
                      <a:lnTo>
                        <a:pt x="118" y="353"/>
                      </a:lnTo>
                      <a:lnTo>
                        <a:pt x="118" y="353"/>
                      </a:lnTo>
                      <a:lnTo>
                        <a:pt x="119" y="353"/>
                      </a:lnTo>
                      <a:lnTo>
                        <a:pt x="119" y="353"/>
                      </a:lnTo>
                      <a:lnTo>
                        <a:pt x="120" y="354"/>
                      </a:lnTo>
                      <a:lnTo>
                        <a:pt x="120" y="353"/>
                      </a:lnTo>
                      <a:lnTo>
                        <a:pt x="121" y="353"/>
                      </a:lnTo>
                      <a:lnTo>
                        <a:pt x="121" y="353"/>
                      </a:lnTo>
                      <a:lnTo>
                        <a:pt x="122" y="353"/>
                      </a:lnTo>
                      <a:lnTo>
                        <a:pt x="122" y="353"/>
                      </a:lnTo>
                      <a:lnTo>
                        <a:pt x="123" y="353"/>
                      </a:lnTo>
                      <a:lnTo>
                        <a:pt x="123" y="353"/>
                      </a:lnTo>
                      <a:lnTo>
                        <a:pt x="124" y="353"/>
                      </a:lnTo>
                      <a:lnTo>
                        <a:pt x="124" y="353"/>
                      </a:lnTo>
                      <a:lnTo>
                        <a:pt x="124" y="353"/>
                      </a:lnTo>
                      <a:lnTo>
                        <a:pt x="125" y="353"/>
                      </a:lnTo>
                      <a:lnTo>
                        <a:pt x="126" y="353"/>
                      </a:lnTo>
                      <a:lnTo>
                        <a:pt x="126" y="353"/>
                      </a:lnTo>
                      <a:lnTo>
                        <a:pt x="127" y="353"/>
                      </a:lnTo>
                      <a:lnTo>
                        <a:pt x="127" y="353"/>
                      </a:lnTo>
                      <a:lnTo>
                        <a:pt x="128" y="353"/>
                      </a:lnTo>
                      <a:lnTo>
                        <a:pt x="128" y="353"/>
                      </a:lnTo>
                      <a:lnTo>
                        <a:pt x="129" y="353"/>
                      </a:lnTo>
                      <a:lnTo>
                        <a:pt x="129" y="353"/>
                      </a:lnTo>
                      <a:lnTo>
                        <a:pt x="130" y="353"/>
                      </a:lnTo>
                      <a:lnTo>
                        <a:pt x="130" y="353"/>
                      </a:lnTo>
                      <a:lnTo>
                        <a:pt x="131" y="353"/>
                      </a:lnTo>
                      <a:lnTo>
                        <a:pt x="131" y="353"/>
                      </a:lnTo>
                      <a:lnTo>
                        <a:pt x="132" y="353"/>
                      </a:lnTo>
                      <a:lnTo>
                        <a:pt x="132" y="353"/>
                      </a:lnTo>
                      <a:lnTo>
                        <a:pt x="133" y="353"/>
                      </a:lnTo>
                      <a:lnTo>
                        <a:pt x="133" y="353"/>
                      </a:lnTo>
                      <a:lnTo>
                        <a:pt x="134" y="353"/>
                      </a:lnTo>
                      <a:lnTo>
                        <a:pt x="134" y="353"/>
                      </a:lnTo>
                      <a:lnTo>
                        <a:pt x="135" y="353"/>
                      </a:lnTo>
                      <a:lnTo>
                        <a:pt x="135" y="353"/>
                      </a:lnTo>
                      <a:lnTo>
                        <a:pt x="136" y="353"/>
                      </a:lnTo>
                      <a:lnTo>
                        <a:pt x="136" y="353"/>
                      </a:lnTo>
                      <a:lnTo>
                        <a:pt x="137" y="353"/>
                      </a:lnTo>
                      <a:lnTo>
                        <a:pt x="138" y="353"/>
                      </a:lnTo>
                      <a:lnTo>
                        <a:pt x="138" y="353"/>
                      </a:lnTo>
                      <a:lnTo>
                        <a:pt x="138" y="353"/>
                      </a:lnTo>
                      <a:lnTo>
                        <a:pt x="139" y="353"/>
                      </a:lnTo>
                      <a:lnTo>
                        <a:pt x="140" y="353"/>
                      </a:lnTo>
                      <a:lnTo>
                        <a:pt x="140" y="353"/>
                      </a:lnTo>
                      <a:lnTo>
                        <a:pt x="141" y="353"/>
                      </a:lnTo>
                      <a:lnTo>
                        <a:pt x="141" y="353"/>
                      </a:lnTo>
                      <a:lnTo>
                        <a:pt x="141" y="353"/>
                      </a:lnTo>
                      <a:lnTo>
                        <a:pt x="142" y="353"/>
                      </a:lnTo>
                      <a:lnTo>
                        <a:pt x="143" y="353"/>
                      </a:lnTo>
                      <a:lnTo>
                        <a:pt x="143" y="353"/>
                      </a:lnTo>
                      <a:lnTo>
                        <a:pt x="144" y="353"/>
                      </a:lnTo>
                      <a:lnTo>
                        <a:pt x="144" y="353"/>
                      </a:lnTo>
                      <a:lnTo>
                        <a:pt x="145" y="352"/>
                      </a:lnTo>
                      <a:lnTo>
                        <a:pt x="145" y="353"/>
                      </a:lnTo>
                      <a:lnTo>
                        <a:pt x="146" y="353"/>
                      </a:lnTo>
                      <a:lnTo>
                        <a:pt x="146" y="353"/>
                      </a:lnTo>
                      <a:lnTo>
                        <a:pt x="146" y="353"/>
                      </a:lnTo>
                      <a:lnTo>
                        <a:pt x="148" y="353"/>
                      </a:lnTo>
                      <a:lnTo>
                        <a:pt x="148" y="353"/>
                      </a:lnTo>
                      <a:lnTo>
                        <a:pt x="149" y="353"/>
                      </a:lnTo>
                      <a:lnTo>
                        <a:pt x="149" y="353"/>
                      </a:lnTo>
                      <a:lnTo>
                        <a:pt x="150" y="353"/>
                      </a:lnTo>
                      <a:lnTo>
                        <a:pt x="150" y="353"/>
                      </a:lnTo>
                      <a:lnTo>
                        <a:pt x="150" y="353"/>
                      </a:lnTo>
                      <a:lnTo>
                        <a:pt x="151" y="353"/>
                      </a:lnTo>
                      <a:lnTo>
                        <a:pt x="151" y="353"/>
                      </a:lnTo>
                      <a:lnTo>
                        <a:pt x="152" y="353"/>
                      </a:lnTo>
                      <a:lnTo>
                        <a:pt x="152" y="353"/>
                      </a:lnTo>
                      <a:lnTo>
                        <a:pt x="153" y="353"/>
                      </a:lnTo>
                      <a:lnTo>
                        <a:pt x="153" y="353"/>
                      </a:lnTo>
                      <a:lnTo>
                        <a:pt x="154" y="353"/>
                      </a:lnTo>
                      <a:lnTo>
                        <a:pt x="155" y="353"/>
                      </a:lnTo>
                      <a:lnTo>
                        <a:pt x="155" y="353"/>
                      </a:lnTo>
                      <a:lnTo>
                        <a:pt x="155" y="353"/>
                      </a:lnTo>
                      <a:lnTo>
                        <a:pt x="156" y="353"/>
                      </a:lnTo>
                      <a:lnTo>
                        <a:pt x="156" y="353"/>
                      </a:lnTo>
                      <a:lnTo>
                        <a:pt x="157" y="353"/>
                      </a:lnTo>
                      <a:lnTo>
                        <a:pt x="158" y="353"/>
                      </a:lnTo>
                      <a:lnTo>
                        <a:pt x="158" y="353"/>
                      </a:lnTo>
                      <a:lnTo>
                        <a:pt x="159" y="353"/>
                      </a:lnTo>
                      <a:lnTo>
                        <a:pt x="159" y="353"/>
                      </a:lnTo>
                      <a:lnTo>
                        <a:pt x="160" y="353"/>
                      </a:lnTo>
                      <a:lnTo>
                        <a:pt x="160" y="353"/>
                      </a:lnTo>
                      <a:lnTo>
                        <a:pt x="161" y="353"/>
                      </a:lnTo>
                      <a:lnTo>
                        <a:pt x="161" y="353"/>
                      </a:lnTo>
                      <a:lnTo>
                        <a:pt x="162" y="353"/>
                      </a:lnTo>
                      <a:lnTo>
                        <a:pt x="162" y="353"/>
                      </a:lnTo>
                      <a:lnTo>
                        <a:pt x="162" y="353"/>
                      </a:lnTo>
                      <a:lnTo>
                        <a:pt x="163" y="353"/>
                      </a:lnTo>
                      <a:lnTo>
                        <a:pt x="164" y="353"/>
                      </a:lnTo>
                      <a:lnTo>
                        <a:pt x="164" y="353"/>
                      </a:lnTo>
                      <a:lnTo>
                        <a:pt x="165" y="353"/>
                      </a:lnTo>
                      <a:lnTo>
                        <a:pt x="165" y="353"/>
                      </a:lnTo>
                      <a:lnTo>
                        <a:pt x="166" y="353"/>
                      </a:lnTo>
                      <a:lnTo>
                        <a:pt x="166" y="353"/>
                      </a:lnTo>
                      <a:lnTo>
                        <a:pt x="166" y="353"/>
                      </a:lnTo>
                      <a:lnTo>
                        <a:pt x="167" y="353"/>
                      </a:lnTo>
                      <a:lnTo>
                        <a:pt x="168" y="353"/>
                      </a:lnTo>
                      <a:lnTo>
                        <a:pt x="169" y="353"/>
                      </a:lnTo>
                      <a:lnTo>
                        <a:pt x="169" y="353"/>
                      </a:lnTo>
                      <a:lnTo>
                        <a:pt x="169" y="353"/>
                      </a:lnTo>
                      <a:lnTo>
                        <a:pt x="170" y="353"/>
                      </a:lnTo>
                      <a:lnTo>
                        <a:pt x="170" y="353"/>
                      </a:lnTo>
                      <a:lnTo>
                        <a:pt x="171" y="353"/>
                      </a:lnTo>
                      <a:lnTo>
                        <a:pt x="171" y="353"/>
                      </a:lnTo>
                      <a:lnTo>
                        <a:pt x="171" y="353"/>
                      </a:lnTo>
                      <a:lnTo>
                        <a:pt x="172" y="353"/>
                      </a:lnTo>
                      <a:lnTo>
                        <a:pt x="172" y="353"/>
                      </a:lnTo>
                      <a:lnTo>
                        <a:pt x="173" y="353"/>
                      </a:lnTo>
                      <a:lnTo>
                        <a:pt x="174" y="353"/>
                      </a:lnTo>
                      <a:lnTo>
                        <a:pt x="175" y="353"/>
                      </a:lnTo>
                      <a:lnTo>
                        <a:pt x="175" y="353"/>
                      </a:lnTo>
                      <a:lnTo>
                        <a:pt x="176" y="353"/>
                      </a:lnTo>
                      <a:lnTo>
                        <a:pt x="176" y="353"/>
                      </a:lnTo>
                      <a:lnTo>
                        <a:pt x="176" y="353"/>
                      </a:lnTo>
                      <a:lnTo>
                        <a:pt x="177" y="353"/>
                      </a:lnTo>
                      <a:lnTo>
                        <a:pt x="177" y="353"/>
                      </a:lnTo>
                      <a:lnTo>
                        <a:pt x="178" y="353"/>
                      </a:lnTo>
                      <a:lnTo>
                        <a:pt x="178" y="353"/>
                      </a:lnTo>
                      <a:lnTo>
                        <a:pt x="179" y="353"/>
                      </a:lnTo>
                      <a:lnTo>
                        <a:pt x="180" y="353"/>
                      </a:lnTo>
                      <a:lnTo>
                        <a:pt x="180" y="353"/>
                      </a:lnTo>
                      <a:lnTo>
                        <a:pt x="181" y="353"/>
                      </a:lnTo>
                      <a:lnTo>
                        <a:pt x="181" y="353"/>
                      </a:lnTo>
                      <a:lnTo>
                        <a:pt x="181" y="353"/>
                      </a:lnTo>
                      <a:lnTo>
                        <a:pt x="182" y="353"/>
                      </a:lnTo>
                      <a:lnTo>
                        <a:pt x="183" y="353"/>
                      </a:lnTo>
                      <a:lnTo>
                        <a:pt x="183" y="353"/>
                      </a:lnTo>
                      <a:lnTo>
                        <a:pt x="183" y="353"/>
                      </a:lnTo>
                      <a:lnTo>
                        <a:pt x="184" y="353"/>
                      </a:lnTo>
                      <a:lnTo>
                        <a:pt x="185" y="353"/>
                      </a:lnTo>
                      <a:lnTo>
                        <a:pt x="186" y="353"/>
                      </a:lnTo>
                      <a:lnTo>
                        <a:pt x="186" y="353"/>
                      </a:lnTo>
                      <a:lnTo>
                        <a:pt x="186" y="353"/>
                      </a:lnTo>
                      <a:lnTo>
                        <a:pt x="187" y="353"/>
                      </a:lnTo>
                      <a:lnTo>
                        <a:pt x="187" y="353"/>
                      </a:lnTo>
                      <a:lnTo>
                        <a:pt x="188" y="354"/>
                      </a:lnTo>
                      <a:lnTo>
                        <a:pt x="188" y="353"/>
                      </a:lnTo>
                      <a:lnTo>
                        <a:pt x="189" y="353"/>
                      </a:lnTo>
                      <a:lnTo>
                        <a:pt x="189" y="353"/>
                      </a:lnTo>
                      <a:lnTo>
                        <a:pt x="190" y="353"/>
                      </a:lnTo>
                      <a:lnTo>
                        <a:pt x="191" y="353"/>
                      </a:lnTo>
                      <a:lnTo>
                        <a:pt x="191" y="353"/>
                      </a:lnTo>
                      <a:lnTo>
                        <a:pt x="192" y="354"/>
                      </a:lnTo>
                      <a:lnTo>
                        <a:pt x="192" y="354"/>
                      </a:lnTo>
                      <a:lnTo>
                        <a:pt x="193" y="353"/>
                      </a:lnTo>
                      <a:lnTo>
                        <a:pt x="193" y="353"/>
                      </a:lnTo>
                      <a:lnTo>
                        <a:pt x="194" y="353"/>
                      </a:lnTo>
                      <a:lnTo>
                        <a:pt x="194" y="353"/>
                      </a:lnTo>
                      <a:lnTo>
                        <a:pt x="195" y="353"/>
                      </a:lnTo>
                      <a:lnTo>
                        <a:pt x="195" y="353"/>
                      </a:lnTo>
                      <a:lnTo>
                        <a:pt x="196" y="354"/>
                      </a:lnTo>
                      <a:lnTo>
                        <a:pt x="196" y="354"/>
                      </a:lnTo>
                      <a:lnTo>
                        <a:pt x="197" y="353"/>
                      </a:lnTo>
                      <a:lnTo>
                        <a:pt x="197" y="353"/>
                      </a:lnTo>
                      <a:lnTo>
                        <a:pt x="197" y="353"/>
                      </a:lnTo>
                      <a:lnTo>
                        <a:pt x="198" y="353"/>
                      </a:lnTo>
                      <a:lnTo>
                        <a:pt x="199" y="353"/>
                      </a:lnTo>
                      <a:lnTo>
                        <a:pt x="199" y="353"/>
                      </a:lnTo>
                      <a:lnTo>
                        <a:pt x="200" y="354"/>
                      </a:lnTo>
                      <a:lnTo>
                        <a:pt x="200" y="354"/>
                      </a:lnTo>
                      <a:lnTo>
                        <a:pt x="201" y="353"/>
                      </a:lnTo>
                      <a:lnTo>
                        <a:pt x="201" y="353"/>
                      </a:lnTo>
                      <a:lnTo>
                        <a:pt x="202" y="353"/>
                      </a:lnTo>
                      <a:lnTo>
                        <a:pt x="202" y="353"/>
                      </a:lnTo>
                      <a:lnTo>
                        <a:pt x="203" y="353"/>
                      </a:lnTo>
                      <a:lnTo>
                        <a:pt x="203" y="353"/>
                      </a:lnTo>
                      <a:lnTo>
                        <a:pt x="204" y="353"/>
                      </a:lnTo>
                      <a:lnTo>
                        <a:pt x="204" y="354"/>
                      </a:lnTo>
                      <a:lnTo>
                        <a:pt x="205" y="353"/>
                      </a:lnTo>
                      <a:lnTo>
                        <a:pt x="205" y="353"/>
                      </a:lnTo>
                      <a:lnTo>
                        <a:pt x="206" y="353"/>
                      </a:lnTo>
                      <a:lnTo>
                        <a:pt x="206" y="353"/>
                      </a:lnTo>
                      <a:lnTo>
                        <a:pt x="207" y="353"/>
                      </a:lnTo>
                      <a:lnTo>
                        <a:pt x="207" y="353"/>
                      </a:lnTo>
                      <a:lnTo>
                        <a:pt x="208" y="353"/>
                      </a:lnTo>
                      <a:lnTo>
                        <a:pt x="208" y="353"/>
                      </a:lnTo>
                      <a:lnTo>
                        <a:pt x="209" y="353"/>
                      </a:lnTo>
                      <a:lnTo>
                        <a:pt x="209" y="353"/>
                      </a:lnTo>
                      <a:lnTo>
                        <a:pt x="210" y="353"/>
                      </a:lnTo>
                      <a:lnTo>
                        <a:pt x="210" y="353"/>
                      </a:lnTo>
                      <a:lnTo>
                        <a:pt x="210" y="353"/>
                      </a:lnTo>
                      <a:lnTo>
                        <a:pt x="211" y="353"/>
                      </a:lnTo>
                      <a:lnTo>
                        <a:pt x="212" y="353"/>
                      </a:lnTo>
                      <a:lnTo>
                        <a:pt x="212" y="353"/>
                      </a:lnTo>
                      <a:lnTo>
                        <a:pt x="213" y="353"/>
                      </a:lnTo>
                      <a:lnTo>
                        <a:pt x="213" y="353"/>
                      </a:lnTo>
                      <a:lnTo>
                        <a:pt x="214" y="353"/>
                      </a:lnTo>
                      <a:lnTo>
                        <a:pt x="214" y="353"/>
                      </a:lnTo>
                      <a:lnTo>
                        <a:pt x="215" y="353"/>
                      </a:lnTo>
                      <a:lnTo>
                        <a:pt x="216" y="353"/>
                      </a:lnTo>
                      <a:lnTo>
                        <a:pt x="216" y="353"/>
                      </a:lnTo>
                      <a:lnTo>
                        <a:pt x="217" y="353"/>
                      </a:lnTo>
                      <a:lnTo>
                        <a:pt x="217" y="353"/>
                      </a:lnTo>
                      <a:lnTo>
                        <a:pt x="217" y="353"/>
                      </a:lnTo>
                      <a:lnTo>
                        <a:pt x="218" y="354"/>
                      </a:lnTo>
                      <a:lnTo>
                        <a:pt x="219" y="354"/>
                      </a:lnTo>
                      <a:lnTo>
                        <a:pt x="219" y="353"/>
                      </a:lnTo>
                      <a:lnTo>
                        <a:pt x="219" y="353"/>
                      </a:lnTo>
                      <a:lnTo>
                        <a:pt x="220" y="353"/>
                      </a:lnTo>
                      <a:lnTo>
                        <a:pt x="221" y="353"/>
                      </a:lnTo>
                      <a:lnTo>
                        <a:pt x="221" y="353"/>
                      </a:lnTo>
                      <a:lnTo>
                        <a:pt x="222" y="353"/>
                      </a:lnTo>
                      <a:lnTo>
                        <a:pt x="222" y="354"/>
                      </a:lnTo>
                      <a:lnTo>
                        <a:pt x="223" y="354"/>
                      </a:lnTo>
                      <a:lnTo>
                        <a:pt x="223" y="353"/>
                      </a:lnTo>
                      <a:lnTo>
                        <a:pt x="224" y="353"/>
                      </a:lnTo>
                      <a:lnTo>
                        <a:pt x="224" y="353"/>
                      </a:lnTo>
                      <a:lnTo>
                        <a:pt x="225" y="353"/>
                      </a:lnTo>
                      <a:lnTo>
                        <a:pt x="225" y="353"/>
                      </a:lnTo>
                      <a:lnTo>
                        <a:pt x="226" y="353"/>
                      </a:lnTo>
                      <a:lnTo>
                        <a:pt x="226" y="353"/>
                      </a:lnTo>
                      <a:lnTo>
                        <a:pt x="227" y="353"/>
                      </a:lnTo>
                      <a:lnTo>
                        <a:pt x="227" y="353"/>
                      </a:lnTo>
                      <a:lnTo>
                        <a:pt x="228" y="353"/>
                      </a:lnTo>
                      <a:lnTo>
                        <a:pt x="229" y="353"/>
                      </a:lnTo>
                      <a:lnTo>
                        <a:pt x="229" y="353"/>
                      </a:lnTo>
                      <a:lnTo>
                        <a:pt x="229" y="354"/>
                      </a:lnTo>
                      <a:lnTo>
                        <a:pt x="230" y="354"/>
                      </a:lnTo>
                      <a:lnTo>
                        <a:pt x="231" y="353"/>
                      </a:lnTo>
                      <a:lnTo>
                        <a:pt x="231" y="353"/>
                      </a:lnTo>
                      <a:lnTo>
                        <a:pt x="231" y="353"/>
                      </a:lnTo>
                      <a:lnTo>
                        <a:pt x="232" y="353"/>
                      </a:lnTo>
                      <a:lnTo>
                        <a:pt x="233" y="354"/>
                      </a:lnTo>
                      <a:lnTo>
                        <a:pt x="233" y="354"/>
                      </a:lnTo>
                      <a:lnTo>
                        <a:pt x="234" y="353"/>
                      </a:lnTo>
                      <a:lnTo>
                        <a:pt x="234" y="353"/>
                      </a:lnTo>
                      <a:lnTo>
                        <a:pt x="234" y="353"/>
                      </a:lnTo>
                      <a:lnTo>
                        <a:pt x="235" y="353"/>
                      </a:lnTo>
                      <a:lnTo>
                        <a:pt x="235" y="353"/>
                      </a:lnTo>
                      <a:lnTo>
                        <a:pt x="236" y="353"/>
                      </a:lnTo>
                      <a:lnTo>
                        <a:pt x="237" y="353"/>
                      </a:lnTo>
                      <a:lnTo>
                        <a:pt x="237" y="353"/>
                      </a:lnTo>
                      <a:lnTo>
                        <a:pt x="238" y="353"/>
                      </a:lnTo>
                      <a:lnTo>
                        <a:pt x="238" y="353"/>
                      </a:lnTo>
                      <a:lnTo>
                        <a:pt x="238" y="353"/>
                      </a:lnTo>
                      <a:lnTo>
                        <a:pt x="239" y="353"/>
                      </a:lnTo>
                      <a:lnTo>
                        <a:pt x="240" y="353"/>
                      </a:lnTo>
                      <a:lnTo>
                        <a:pt x="240" y="353"/>
                      </a:lnTo>
                      <a:lnTo>
                        <a:pt x="241" y="353"/>
                      </a:lnTo>
                      <a:lnTo>
                        <a:pt x="241" y="353"/>
                      </a:lnTo>
                      <a:lnTo>
                        <a:pt x="242" y="353"/>
                      </a:lnTo>
                      <a:lnTo>
                        <a:pt x="242" y="354"/>
                      </a:lnTo>
                      <a:lnTo>
                        <a:pt x="243" y="353"/>
                      </a:lnTo>
                      <a:lnTo>
                        <a:pt x="243" y="353"/>
                      </a:lnTo>
                      <a:lnTo>
                        <a:pt x="244" y="353"/>
                      </a:lnTo>
                      <a:lnTo>
                        <a:pt x="244" y="353"/>
                      </a:lnTo>
                      <a:lnTo>
                        <a:pt x="245" y="353"/>
                      </a:lnTo>
                      <a:lnTo>
                        <a:pt x="245" y="353"/>
                      </a:lnTo>
                      <a:lnTo>
                        <a:pt x="246" y="353"/>
                      </a:lnTo>
                      <a:lnTo>
                        <a:pt x="246" y="353"/>
                      </a:lnTo>
                      <a:lnTo>
                        <a:pt x="247" y="353"/>
                      </a:lnTo>
                      <a:lnTo>
                        <a:pt x="247" y="353"/>
                      </a:lnTo>
                      <a:lnTo>
                        <a:pt x="248" y="353"/>
                      </a:lnTo>
                      <a:lnTo>
                        <a:pt x="248" y="354"/>
                      </a:lnTo>
                      <a:lnTo>
                        <a:pt x="249" y="354"/>
                      </a:lnTo>
                      <a:lnTo>
                        <a:pt x="249" y="353"/>
                      </a:lnTo>
                      <a:lnTo>
                        <a:pt x="250" y="353"/>
                      </a:lnTo>
                      <a:lnTo>
                        <a:pt x="250" y="353"/>
                      </a:lnTo>
                      <a:lnTo>
                        <a:pt x="251" y="353"/>
                      </a:lnTo>
                      <a:lnTo>
                        <a:pt x="252" y="353"/>
                      </a:lnTo>
                      <a:lnTo>
                        <a:pt x="252" y="353"/>
                      </a:lnTo>
                      <a:lnTo>
                        <a:pt x="253" y="353"/>
                      </a:lnTo>
                      <a:lnTo>
                        <a:pt x="253" y="353"/>
                      </a:lnTo>
                      <a:lnTo>
                        <a:pt x="254" y="353"/>
                      </a:lnTo>
                      <a:lnTo>
                        <a:pt x="254" y="353"/>
                      </a:lnTo>
                      <a:lnTo>
                        <a:pt x="255" y="353"/>
                      </a:lnTo>
                      <a:lnTo>
                        <a:pt x="255" y="353"/>
                      </a:lnTo>
                      <a:lnTo>
                        <a:pt x="255" y="353"/>
                      </a:lnTo>
                      <a:lnTo>
                        <a:pt x="256" y="354"/>
                      </a:lnTo>
                      <a:lnTo>
                        <a:pt x="257" y="354"/>
                      </a:lnTo>
                      <a:lnTo>
                        <a:pt x="257" y="353"/>
                      </a:lnTo>
                      <a:lnTo>
                        <a:pt x="258" y="353"/>
                      </a:lnTo>
                      <a:lnTo>
                        <a:pt x="258" y="353"/>
                      </a:lnTo>
                      <a:lnTo>
                        <a:pt x="259" y="353"/>
                      </a:lnTo>
                      <a:lnTo>
                        <a:pt x="259" y="353"/>
                      </a:lnTo>
                      <a:lnTo>
                        <a:pt x="260" y="353"/>
                      </a:lnTo>
                      <a:lnTo>
                        <a:pt x="260" y="353"/>
                      </a:lnTo>
                      <a:lnTo>
                        <a:pt x="260" y="353"/>
                      </a:lnTo>
                      <a:lnTo>
                        <a:pt x="261" y="354"/>
                      </a:lnTo>
                      <a:lnTo>
                        <a:pt x="261" y="354"/>
                      </a:lnTo>
                      <a:lnTo>
                        <a:pt x="263" y="353"/>
                      </a:lnTo>
                      <a:lnTo>
                        <a:pt x="263" y="353"/>
                      </a:lnTo>
                      <a:lnTo>
                        <a:pt x="263" y="353"/>
                      </a:lnTo>
                      <a:lnTo>
                        <a:pt x="264" y="353"/>
                      </a:lnTo>
                      <a:lnTo>
                        <a:pt x="264" y="353"/>
                      </a:lnTo>
                      <a:lnTo>
                        <a:pt x="265" y="353"/>
                      </a:lnTo>
                      <a:lnTo>
                        <a:pt x="265" y="353"/>
                      </a:lnTo>
                      <a:lnTo>
                        <a:pt x="266" y="353"/>
                      </a:lnTo>
                      <a:lnTo>
                        <a:pt x="266" y="353"/>
                      </a:lnTo>
                      <a:lnTo>
                        <a:pt x="267" y="353"/>
                      </a:lnTo>
                      <a:lnTo>
                        <a:pt x="268" y="354"/>
                      </a:lnTo>
                      <a:lnTo>
                        <a:pt x="268" y="354"/>
                      </a:lnTo>
                      <a:lnTo>
                        <a:pt x="269" y="353"/>
                      </a:lnTo>
                      <a:lnTo>
                        <a:pt x="269" y="353"/>
                      </a:lnTo>
                      <a:lnTo>
                        <a:pt x="270" y="353"/>
                      </a:lnTo>
                      <a:lnTo>
                        <a:pt x="270" y="353"/>
                      </a:lnTo>
                      <a:lnTo>
                        <a:pt x="270" y="353"/>
                      </a:lnTo>
                      <a:lnTo>
                        <a:pt x="271" y="353"/>
                      </a:lnTo>
                      <a:lnTo>
                        <a:pt x="272" y="353"/>
                      </a:lnTo>
                      <a:lnTo>
                        <a:pt x="272" y="353"/>
                      </a:lnTo>
                      <a:lnTo>
                        <a:pt x="273" y="353"/>
                      </a:lnTo>
                      <a:lnTo>
                        <a:pt x="273" y="353"/>
                      </a:lnTo>
                      <a:lnTo>
                        <a:pt x="273" y="353"/>
                      </a:lnTo>
                      <a:lnTo>
                        <a:pt x="274" y="353"/>
                      </a:lnTo>
                      <a:lnTo>
                        <a:pt x="275" y="353"/>
                      </a:lnTo>
                      <a:lnTo>
                        <a:pt x="275" y="353"/>
                      </a:lnTo>
                      <a:lnTo>
                        <a:pt x="276" y="353"/>
                      </a:lnTo>
                      <a:lnTo>
                        <a:pt x="276" y="353"/>
                      </a:lnTo>
                      <a:lnTo>
                        <a:pt x="276" y="353"/>
                      </a:lnTo>
                      <a:lnTo>
                        <a:pt x="277" y="353"/>
                      </a:lnTo>
                      <a:lnTo>
                        <a:pt x="278" y="353"/>
                      </a:lnTo>
                      <a:lnTo>
                        <a:pt x="278" y="353"/>
                      </a:lnTo>
                      <a:lnTo>
                        <a:pt x="278" y="353"/>
                      </a:lnTo>
                      <a:lnTo>
                        <a:pt x="279" y="353"/>
                      </a:lnTo>
                      <a:lnTo>
                        <a:pt x="280" y="353"/>
                      </a:lnTo>
                      <a:lnTo>
                        <a:pt x="280" y="353"/>
                      </a:lnTo>
                      <a:lnTo>
                        <a:pt x="281" y="353"/>
                      </a:lnTo>
                      <a:lnTo>
                        <a:pt x="281" y="353"/>
                      </a:lnTo>
                      <a:lnTo>
                        <a:pt x="282" y="353"/>
                      </a:lnTo>
                      <a:lnTo>
                        <a:pt x="282" y="353"/>
                      </a:lnTo>
                      <a:lnTo>
                        <a:pt x="283" y="353"/>
                      </a:lnTo>
                      <a:lnTo>
                        <a:pt x="283" y="353"/>
                      </a:lnTo>
                      <a:lnTo>
                        <a:pt x="284" y="353"/>
                      </a:lnTo>
                      <a:lnTo>
                        <a:pt x="285" y="353"/>
                      </a:lnTo>
                      <a:lnTo>
                        <a:pt x="285" y="353"/>
                      </a:lnTo>
                      <a:lnTo>
                        <a:pt x="285" y="353"/>
                      </a:lnTo>
                      <a:lnTo>
                        <a:pt x="286" y="354"/>
                      </a:lnTo>
                      <a:lnTo>
                        <a:pt x="286" y="354"/>
                      </a:lnTo>
                      <a:lnTo>
                        <a:pt x="287" y="353"/>
                      </a:lnTo>
                      <a:lnTo>
                        <a:pt x="287" y="353"/>
                      </a:lnTo>
                      <a:lnTo>
                        <a:pt x="288" y="353"/>
                      </a:lnTo>
                      <a:lnTo>
                        <a:pt x="289" y="353"/>
                      </a:lnTo>
                      <a:lnTo>
                        <a:pt x="289" y="353"/>
                      </a:lnTo>
                      <a:lnTo>
                        <a:pt x="289" y="353"/>
                      </a:lnTo>
                      <a:lnTo>
                        <a:pt x="290" y="353"/>
                      </a:lnTo>
                      <a:lnTo>
                        <a:pt x="290" y="353"/>
                      </a:lnTo>
                      <a:lnTo>
                        <a:pt x="291" y="353"/>
                      </a:lnTo>
                      <a:lnTo>
                        <a:pt x="291" y="353"/>
                      </a:lnTo>
                      <a:lnTo>
                        <a:pt x="292" y="353"/>
                      </a:lnTo>
                      <a:lnTo>
                        <a:pt x="293" y="353"/>
                      </a:lnTo>
                      <a:lnTo>
                        <a:pt x="293" y="353"/>
                      </a:lnTo>
                      <a:lnTo>
                        <a:pt x="294" y="353"/>
                      </a:lnTo>
                      <a:lnTo>
                        <a:pt x="294" y="354"/>
                      </a:lnTo>
                      <a:lnTo>
                        <a:pt x="294" y="353"/>
                      </a:lnTo>
                      <a:lnTo>
                        <a:pt x="295" y="353"/>
                      </a:lnTo>
                      <a:lnTo>
                        <a:pt x="295" y="353"/>
                      </a:lnTo>
                      <a:lnTo>
                        <a:pt x="296" y="353"/>
                      </a:lnTo>
                      <a:lnTo>
                        <a:pt x="297" y="353"/>
                      </a:lnTo>
                      <a:lnTo>
                        <a:pt x="297" y="353"/>
                      </a:lnTo>
                      <a:lnTo>
                        <a:pt x="297" y="353"/>
                      </a:lnTo>
                      <a:lnTo>
                        <a:pt x="298" y="353"/>
                      </a:lnTo>
                      <a:lnTo>
                        <a:pt x="299" y="353"/>
                      </a:lnTo>
                      <a:lnTo>
                        <a:pt x="299" y="353"/>
                      </a:lnTo>
                      <a:lnTo>
                        <a:pt x="300" y="353"/>
                      </a:lnTo>
                      <a:lnTo>
                        <a:pt x="300" y="353"/>
                      </a:lnTo>
                      <a:lnTo>
                        <a:pt x="301" y="353"/>
                      </a:lnTo>
                      <a:lnTo>
                        <a:pt x="301" y="353"/>
                      </a:lnTo>
                      <a:lnTo>
                        <a:pt x="302" y="353"/>
                      </a:lnTo>
                      <a:lnTo>
                        <a:pt x="302" y="353"/>
                      </a:lnTo>
                      <a:lnTo>
                        <a:pt x="303" y="353"/>
                      </a:lnTo>
                      <a:lnTo>
                        <a:pt x="304" y="353"/>
                      </a:lnTo>
                      <a:lnTo>
                        <a:pt x="304" y="353"/>
                      </a:lnTo>
                      <a:lnTo>
                        <a:pt x="304" y="353"/>
                      </a:lnTo>
                      <a:lnTo>
                        <a:pt x="305" y="353"/>
                      </a:lnTo>
                      <a:lnTo>
                        <a:pt x="305" y="353"/>
                      </a:lnTo>
                      <a:lnTo>
                        <a:pt x="306" y="353"/>
                      </a:lnTo>
                      <a:lnTo>
                        <a:pt x="306" y="353"/>
                      </a:lnTo>
                      <a:lnTo>
                        <a:pt x="307" y="353"/>
                      </a:lnTo>
                      <a:lnTo>
                        <a:pt x="308" y="353"/>
                      </a:lnTo>
                      <a:lnTo>
                        <a:pt x="308" y="353"/>
                      </a:lnTo>
                      <a:lnTo>
                        <a:pt x="309" y="353"/>
                      </a:lnTo>
                      <a:lnTo>
                        <a:pt x="309" y="353"/>
                      </a:lnTo>
                      <a:lnTo>
                        <a:pt x="309" y="353"/>
                      </a:lnTo>
                      <a:lnTo>
                        <a:pt x="310" y="353"/>
                      </a:lnTo>
                      <a:lnTo>
                        <a:pt x="311" y="353"/>
                      </a:lnTo>
                      <a:lnTo>
                        <a:pt x="311" y="353"/>
                      </a:lnTo>
                      <a:lnTo>
                        <a:pt x="312" y="353"/>
                      </a:lnTo>
                      <a:lnTo>
                        <a:pt x="312" y="353"/>
                      </a:lnTo>
                      <a:lnTo>
                        <a:pt x="312" y="353"/>
                      </a:lnTo>
                      <a:lnTo>
                        <a:pt x="313" y="353"/>
                      </a:lnTo>
                      <a:lnTo>
                        <a:pt x="314" y="353"/>
                      </a:lnTo>
                      <a:lnTo>
                        <a:pt x="314" y="353"/>
                      </a:lnTo>
                      <a:lnTo>
                        <a:pt x="314" y="353"/>
                      </a:lnTo>
                      <a:lnTo>
                        <a:pt x="315" y="353"/>
                      </a:lnTo>
                      <a:lnTo>
                        <a:pt x="315" y="353"/>
                      </a:lnTo>
                      <a:lnTo>
                        <a:pt x="316" y="353"/>
                      </a:lnTo>
                      <a:lnTo>
                        <a:pt x="317" y="353"/>
                      </a:lnTo>
                      <a:lnTo>
                        <a:pt x="317" y="353"/>
                      </a:lnTo>
                      <a:lnTo>
                        <a:pt x="318" y="353"/>
                      </a:lnTo>
                      <a:lnTo>
                        <a:pt x="318" y="353"/>
                      </a:lnTo>
                      <a:lnTo>
                        <a:pt x="319" y="354"/>
                      </a:lnTo>
                      <a:lnTo>
                        <a:pt x="319" y="354"/>
                      </a:lnTo>
                      <a:lnTo>
                        <a:pt x="320" y="354"/>
                      </a:lnTo>
                      <a:lnTo>
                        <a:pt x="320" y="353"/>
                      </a:lnTo>
                      <a:lnTo>
                        <a:pt x="321" y="353"/>
                      </a:lnTo>
                      <a:lnTo>
                        <a:pt x="321" y="353"/>
                      </a:lnTo>
                      <a:lnTo>
                        <a:pt x="321" y="353"/>
                      </a:lnTo>
                      <a:lnTo>
                        <a:pt x="322" y="353"/>
                      </a:lnTo>
                      <a:lnTo>
                        <a:pt x="323" y="353"/>
                      </a:lnTo>
                      <a:lnTo>
                        <a:pt x="323" y="353"/>
                      </a:lnTo>
                      <a:lnTo>
                        <a:pt x="324" y="354"/>
                      </a:lnTo>
                      <a:lnTo>
                        <a:pt x="324" y="354"/>
                      </a:lnTo>
                      <a:lnTo>
                        <a:pt x="325" y="353"/>
                      </a:lnTo>
                      <a:lnTo>
                        <a:pt x="325" y="353"/>
                      </a:lnTo>
                      <a:lnTo>
                        <a:pt x="326" y="353"/>
                      </a:lnTo>
                      <a:lnTo>
                        <a:pt x="326" y="353"/>
                      </a:lnTo>
                      <a:lnTo>
                        <a:pt x="327" y="353"/>
                      </a:lnTo>
                      <a:lnTo>
                        <a:pt x="327" y="354"/>
                      </a:lnTo>
                      <a:lnTo>
                        <a:pt x="328" y="353"/>
                      </a:lnTo>
                      <a:lnTo>
                        <a:pt x="328" y="353"/>
                      </a:lnTo>
                      <a:lnTo>
                        <a:pt x="329" y="353"/>
                      </a:lnTo>
                      <a:lnTo>
                        <a:pt x="330" y="353"/>
                      </a:lnTo>
                      <a:lnTo>
                        <a:pt x="330" y="353"/>
                      </a:lnTo>
                      <a:lnTo>
                        <a:pt x="330" y="353"/>
                      </a:lnTo>
                      <a:lnTo>
                        <a:pt x="331" y="354"/>
                      </a:lnTo>
                      <a:lnTo>
                        <a:pt x="331" y="353"/>
                      </a:lnTo>
                      <a:lnTo>
                        <a:pt x="332" y="353"/>
                      </a:lnTo>
                      <a:lnTo>
                        <a:pt x="332" y="353"/>
                      </a:lnTo>
                      <a:lnTo>
                        <a:pt x="333" y="353"/>
                      </a:lnTo>
                      <a:lnTo>
                        <a:pt x="333" y="353"/>
                      </a:lnTo>
                      <a:lnTo>
                        <a:pt x="334" y="353"/>
                      </a:lnTo>
                      <a:lnTo>
                        <a:pt x="335" y="353"/>
                      </a:lnTo>
                      <a:lnTo>
                        <a:pt x="335" y="353"/>
                      </a:lnTo>
                      <a:lnTo>
                        <a:pt x="335" y="353"/>
                      </a:lnTo>
                      <a:lnTo>
                        <a:pt x="336" y="353"/>
                      </a:lnTo>
                      <a:lnTo>
                        <a:pt x="337" y="353"/>
                      </a:lnTo>
                      <a:lnTo>
                        <a:pt x="337" y="354"/>
                      </a:lnTo>
                      <a:lnTo>
                        <a:pt x="338" y="354"/>
                      </a:lnTo>
                      <a:lnTo>
                        <a:pt x="338" y="354"/>
                      </a:lnTo>
                      <a:lnTo>
                        <a:pt x="339" y="354"/>
                      </a:lnTo>
                      <a:lnTo>
                        <a:pt x="339" y="353"/>
                      </a:lnTo>
                      <a:lnTo>
                        <a:pt x="340" y="354"/>
                      </a:lnTo>
                      <a:lnTo>
                        <a:pt x="340" y="353"/>
                      </a:lnTo>
                      <a:lnTo>
                        <a:pt x="341" y="353"/>
                      </a:lnTo>
                      <a:lnTo>
                        <a:pt x="342" y="353"/>
                      </a:lnTo>
                      <a:lnTo>
                        <a:pt x="342" y="353"/>
                      </a:lnTo>
                      <a:lnTo>
                        <a:pt x="342" y="354"/>
                      </a:lnTo>
                      <a:lnTo>
                        <a:pt x="343" y="354"/>
                      </a:lnTo>
                      <a:lnTo>
                        <a:pt x="343" y="354"/>
                      </a:lnTo>
                      <a:lnTo>
                        <a:pt x="344" y="353"/>
                      </a:lnTo>
                      <a:lnTo>
                        <a:pt x="344" y="353"/>
                      </a:lnTo>
                      <a:lnTo>
                        <a:pt x="345" y="353"/>
                      </a:lnTo>
                      <a:lnTo>
                        <a:pt x="346" y="354"/>
                      </a:lnTo>
                      <a:lnTo>
                        <a:pt x="346" y="354"/>
                      </a:lnTo>
                      <a:lnTo>
                        <a:pt x="347" y="353"/>
                      </a:lnTo>
                      <a:lnTo>
                        <a:pt x="347" y="353"/>
                      </a:lnTo>
                      <a:lnTo>
                        <a:pt x="347" y="353"/>
                      </a:lnTo>
                      <a:lnTo>
                        <a:pt x="348" y="353"/>
                      </a:lnTo>
                      <a:lnTo>
                        <a:pt x="348" y="353"/>
                      </a:lnTo>
                      <a:lnTo>
                        <a:pt x="349" y="353"/>
                      </a:lnTo>
                      <a:lnTo>
                        <a:pt x="349" y="353"/>
                      </a:lnTo>
                      <a:lnTo>
                        <a:pt x="350" y="354"/>
                      </a:lnTo>
                      <a:lnTo>
                        <a:pt x="351" y="354"/>
                      </a:lnTo>
                      <a:lnTo>
                        <a:pt x="351" y="354"/>
                      </a:lnTo>
                      <a:lnTo>
                        <a:pt x="352" y="353"/>
                      </a:lnTo>
                      <a:lnTo>
                        <a:pt x="352" y="353"/>
                      </a:lnTo>
                      <a:lnTo>
                        <a:pt x="353" y="353"/>
                      </a:lnTo>
                      <a:lnTo>
                        <a:pt x="353" y="353"/>
                      </a:lnTo>
                      <a:lnTo>
                        <a:pt x="354" y="354"/>
                      </a:lnTo>
                      <a:lnTo>
                        <a:pt x="354" y="354"/>
                      </a:lnTo>
                      <a:lnTo>
                        <a:pt x="355" y="354"/>
                      </a:lnTo>
                      <a:lnTo>
                        <a:pt x="355" y="354"/>
                      </a:lnTo>
                      <a:lnTo>
                        <a:pt x="356" y="353"/>
                      </a:lnTo>
                      <a:lnTo>
                        <a:pt x="356" y="353"/>
                      </a:lnTo>
                      <a:lnTo>
                        <a:pt x="357" y="354"/>
                      </a:lnTo>
                      <a:lnTo>
                        <a:pt x="357" y="353"/>
                      </a:lnTo>
                      <a:lnTo>
                        <a:pt x="358" y="353"/>
                      </a:lnTo>
                      <a:lnTo>
                        <a:pt x="358" y="353"/>
                      </a:lnTo>
                      <a:lnTo>
                        <a:pt x="359" y="353"/>
                      </a:lnTo>
                      <a:lnTo>
                        <a:pt x="359" y="353"/>
                      </a:lnTo>
                      <a:lnTo>
                        <a:pt x="360" y="353"/>
                      </a:lnTo>
                      <a:lnTo>
                        <a:pt x="360" y="353"/>
                      </a:lnTo>
                      <a:lnTo>
                        <a:pt x="361" y="354"/>
                      </a:lnTo>
                      <a:lnTo>
                        <a:pt x="361" y="354"/>
                      </a:lnTo>
                      <a:lnTo>
                        <a:pt x="362" y="353"/>
                      </a:lnTo>
                      <a:lnTo>
                        <a:pt x="362" y="353"/>
                      </a:lnTo>
                      <a:lnTo>
                        <a:pt x="363" y="353"/>
                      </a:lnTo>
                      <a:lnTo>
                        <a:pt x="363" y="353"/>
                      </a:lnTo>
                      <a:lnTo>
                        <a:pt x="364" y="353"/>
                      </a:lnTo>
                      <a:lnTo>
                        <a:pt x="365" y="354"/>
                      </a:lnTo>
                      <a:lnTo>
                        <a:pt x="365" y="354"/>
                      </a:lnTo>
                      <a:lnTo>
                        <a:pt x="365" y="354"/>
                      </a:lnTo>
                      <a:lnTo>
                        <a:pt x="366" y="353"/>
                      </a:lnTo>
                      <a:lnTo>
                        <a:pt x="366" y="353"/>
                      </a:lnTo>
                      <a:lnTo>
                        <a:pt x="367" y="353"/>
                      </a:lnTo>
                      <a:lnTo>
                        <a:pt x="367" y="353"/>
                      </a:lnTo>
                      <a:lnTo>
                        <a:pt x="368" y="354"/>
                      </a:lnTo>
                      <a:lnTo>
                        <a:pt x="368" y="354"/>
                      </a:lnTo>
                      <a:lnTo>
                        <a:pt x="369" y="353"/>
                      </a:lnTo>
                      <a:lnTo>
                        <a:pt x="369" y="353"/>
                      </a:lnTo>
                      <a:lnTo>
                        <a:pt x="370" y="353"/>
                      </a:lnTo>
                      <a:lnTo>
                        <a:pt x="370" y="353"/>
                      </a:lnTo>
                      <a:lnTo>
                        <a:pt x="371" y="353"/>
                      </a:lnTo>
                      <a:lnTo>
                        <a:pt x="372" y="353"/>
                      </a:lnTo>
                      <a:lnTo>
                        <a:pt x="372" y="353"/>
                      </a:lnTo>
                      <a:lnTo>
                        <a:pt x="372" y="353"/>
                      </a:lnTo>
                      <a:lnTo>
                        <a:pt x="373" y="353"/>
                      </a:lnTo>
                      <a:lnTo>
                        <a:pt x="374" y="353"/>
                      </a:lnTo>
                      <a:lnTo>
                        <a:pt x="374" y="353"/>
                      </a:lnTo>
                      <a:lnTo>
                        <a:pt x="374" y="353"/>
                      </a:lnTo>
                      <a:lnTo>
                        <a:pt x="375" y="354"/>
                      </a:lnTo>
                      <a:lnTo>
                        <a:pt x="375" y="354"/>
                      </a:lnTo>
                      <a:lnTo>
                        <a:pt x="377" y="353"/>
                      </a:lnTo>
                      <a:lnTo>
                        <a:pt x="377" y="353"/>
                      </a:lnTo>
                      <a:lnTo>
                        <a:pt x="377" y="353"/>
                      </a:lnTo>
                      <a:lnTo>
                        <a:pt x="378" y="353"/>
                      </a:lnTo>
                      <a:lnTo>
                        <a:pt x="378" y="353"/>
                      </a:lnTo>
                      <a:lnTo>
                        <a:pt x="379" y="354"/>
                      </a:lnTo>
                      <a:lnTo>
                        <a:pt x="379" y="353"/>
                      </a:lnTo>
                      <a:lnTo>
                        <a:pt x="380" y="353"/>
                      </a:lnTo>
                      <a:lnTo>
                        <a:pt x="380" y="353"/>
                      </a:lnTo>
                      <a:lnTo>
                        <a:pt x="380" y="353"/>
                      </a:lnTo>
                      <a:lnTo>
                        <a:pt x="382" y="354"/>
                      </a:lnTo>
                      <a:lnTo>
                        <a:pt x="382" y="354"/>
                      </a:lnTo>
                      <a:lnTo>
                        <a:pt x="383" y="353"/>
                      </a:lnTo>
                      <a:lnTo>
                        <a:pt x="383" y="353"/>
                      </a:lnTo>
                      <a:lnTo>
                        <a:pt x="383" y="353"/>
                      </a:lnTo>
                      <a:lnTo>
                        <a:pt x="384" y="354"/>
                      </a:lnTo>
                      <a:lnTo>
                        <a:pt x="385" y="353"/>
                      </a:lnTo>
                      <a:lnTo>
                        <a:pt x="385" y="353"/>
                      </a:lnTo>
                      <a:lnTo>
                        <a:pt x="385" y="353"/>
                      </a:lnTo>
                      <a:lnTo>
                        <a:pt x="386" y="353"/>
                      </a:lnTo>
                      <a:lnTo>
                        <a:pt x="387" y="354"/>
                      </a:lnTo>
                      <a:lnTo>
                        <a:pt x="387" y="354"/>
                      </a:lnTo>
                      <a:lnTo>
                        <a:pt x="387" y="353"/>
                      </a:lnTo>
                      <a:lnTo>
                        <a:pt x="388" y="354"/>
                      </a:lnTo>
                      <a:lnTo>
                        <a:pt x="389" y="353"/>
                      </a:lnTo>
                      <a:lnTo>
                        <a:pt x="389" y="353"/>
                      </a:lnTo>
                      <a:lnTo>
                        <a:pt x="390" y="354"/>
                      </a:lnTo>
                      <a:lnTo>
                        <a:pt x="390" y="354"/>
                      </a:lnTo>
                      <a:lnTo>
                        <a:pt x="391" y="353"/>
                      </a:lnTo>
                      <a:lnTo>
                        <a:pt x="391" y="353"/>
                      </a:lnTo>
                      <a:lnTo>
                        <a:pt x="392" y="353"/>
                      </a:lnTo>
                      <a:lnTo>
                        <a:pt x="392" y="354"/>
                      </a:lnTo>
                      <a:lnTo>
                        <a:pt x="393" y="353"/>
                      </a:lnTo>
                      <a:lnTo>
                        <a:pt x="393" y="353"/>
                      </a:lnTo>
                      <a:lnTo>
                        <a:pt x="393" y="353"/>
                      </a:lnTo>
                      <a:lnTo>
                        <a:pt x="394" y="353"/>
                      </a:lnTo>
                      <a:lnTo>
                        <a:pt x="395" y="354"/>
                      </a:lnTo>
                      <a:lnTo>
                        <a:pt x="395" y="354"/>
                      </a:lnTo>
                      <a:lnTo>
                        <a:pt x="396" y="354"/>
                      </a:lnTo>
                      <a:lnTo>
                        <a:pt x="396" y="354"/>
                      </a:lnTo>
                      <a:lnTo>
                        <a:pt x="397" y="353"/>
                      </a:lnTo>
                      <a:lnTo>
                        <a:pt x="397" y="353"/>
                      </a:lnTo>
                      <a:lnTo>
                        <a:pt x="398" y="353"/>
                      </a:lnTo>
                      <a:lnTo>
                        <a:pt x="398" y="353"/>
                      </a:lnTo>
                      <a:lnTo>
                        <a:pt x="399" y="353"/>
                      </a:lnTo>
                      <a:lnTo>
                        <a:pt x="399" y="354"/>
                      </a:lnTo>
                      <a:lnTo>
                        <a:pt x="399" y="354"/>
                      </a:lnTo>
                      <a:lnTo>
                        <a:pt x="400" y="354"/>
                      </a:lnTo>
                      <a:lnTo>
                        <a:pt x="401" y="353"/>
                      </a:lnTo>
                      <a:lnTo>
                        <a:pt x="401" y="353"/>
                      </a:lnTo>
                      <a:lnTo>
                        <a:pt x="402" y="353"/>
                      </a:lnTo>
                      <a:lnTo>
                        <a:pt x="402" y="353"/>
                      </a:lnTo>
                      <a:lnTo>
                        <a:pt x="403" y="353"/>
                      </a:lnTo>
                      <a:lnTo>
                        <a:pt x="404" y="354"/>
                      </a:lnTo>
                      <a:lnTo>
                        <a:pt x="404" y="353"/>
                      </a:lnTo>
                      <a:lnTo>
                        <a:pt x="405" y="353"/>
                      </a:lnTo>
                      <a:lnTo>
                        <a:pt x="405" y="353"/>
                      </a:lnTo>
                      <a:lnTo>
                        <a:pt x="405" y="353"/>
                      </a:lnTo>
                      <a:lnTo>
                        <a:pt x="406" y="354"/>
                      </a:lnTo>
                      <a:lnTo>
                        <a:pt x="406" y="354"/>
                      </a:lnTo>
                      <a:lnTo>
                        <a:pt x="407" y="354"/>
                      </a:lnTo>
                      <a:lnTo>
                        <a:pt x="408" y="354"/>
                      </a:lnTo>
                      <a:lnTo>
                        <a:pt x="408" y="353"/>
                      </a:lnTo>
                      <a:lnTo>
                        <a:pt x="408" y="353"/>
                      </a:lnTo>
                      <a:lnTo>
                        <a:pt x="409" y="353"/>
                      </a:lnTo>
                      <a:lnTo>
                        <a:pt x="409" y="353"/>
                      </a:lnTo>
                      <a:lnTo>
                        <a:pt x="410" y="354"/>
                      </a:lnTo>
                      <a:lnTo>
                        <a:pt x="411" y="354"/>
                      </a:lnTo>
                      <a:lnTo>
                        <a:pt x="411" y="354"/>
                      </a:lnTo>
                      <a:lnTo>
                        <a:pt x="411" y="354"/>
                      </a:lnTo>
                      <a:lnTo>
                        <a:pt x="412" y="354"/>
                      </a:lnTo>
                      <a:lnTo>
                        <a:pt x="413" y="354"/>
                      </a:lnTo>
                      <a:lnTo>
                        <a:pt x="413" y="354"/>
                      </a:lnTo>
                      <a:lnTo>
                        <a:pt x="414" y="354"/>
                      </a:lnTo>
                      <a:lnTo>
                        <a:pt x="414" y="354"/>
                      </a:lnTo>
                      <a:lnTo>
                        <a:pt x="414" y="354"/>
                      </a:lnTo>
                      <a:lnTo>
                        <a:pt x="415" y="353"/>
                      </a:lnTo>
                      <a:lnTo>
                        <a:pt x="416" y="353"/>
                      </a:lnTo>
                      <a:lnTo>
                        <a:pt x="416" y="353"/>
                      </a:lnTo>
                      <a:lnTo>
                        <a:pt x="416" y="354"/>
                      </a:lnTo>
                      <a:lnTo>
                        <a:pt x="417" y="354"/>
                      </a:lnTo>
                      <a:lnTo>
                        <a:pt x="417" y="354"/>
                      </a:lnTo>
                      <a:lnTo>
                        <a:pt x="418" y="354"/>
                      </a:lnTo>
                      <a:lnTo>
                        <a:pt x="419" y="354"/>
                      </a:lnTo>
                      <a:lnTo>
                        <a:pt x="420" y="354"/>
                      </a:lnTo>
                      <a:lnTo>
                        <a:pt x="420" y="354"/>
                      </a:lnTo>
                      <a:lnTo>
                        <a:pt x="420" y="354"/>
                      </a:lnTo>
                      <a:lnTo>
                        <a:pt x="421" y="354"/>
                      </a:lnTo>
                      <a:lnTo>
                        <a:pt x="421" y="354"/>
                      </a:lnTo>
                      <a:lnTo>
                        <a:pt x="422" y="354"/>
                      </a:lnTo>
                      <a:lnTo>
                        <a:pt x="422" y="354"/>
                      </a:lnTo>
                      <a:lnTo>
                        <a:pt x="423" y="354"/>
                      </a:lnTo>
                      <a:lnTo>
                        <a:pt x="423" y="354"/>
                      </a:lnTo>
                      <a:lnTo>
                        <a:pt x="424" y="353"/>
                      </a:lnTo>
                      <a:lnTo>
                        <a:pt x="425" y="354"/>
                      </a:lnTo>
                      <a:lnTo>
                        <a:pt x="425" y="354"/>
                      </a:lnTo>
                      <a:lnTo>
                        <a:pt x="425" y="354"/>
                      </a:lnTo>
                      <a:lnTo>
                        <a:pt x="426" y="354"/>
                      </a:lnTo>
                      <a:lnTo>
                        <a:pt x="426" y="354"/>
                      </a:lnTo>
                      <a:lnTo>
                        <a:pt x="427" y="354"/>
                      </a:lnTo>
                      <a:lnTo>
                        <a:pt x="428" y="354"/>
                      </a:lnTo>
                      <a:lnTo>
                        <a:pt x="428" y="353"/>
                      </a:lnTo>
                      <a:lnTo>
                        <a:pt x="429" y="354"/>
                      </a:lnTo>
                      <a:lnTo>
                        <a:pt x="429" y="354"/>
                      </a:lnTo>
                      <a:lnTo>
                        <a:pt x="430" y="354"/>
                      </a:lnTo>
                      <a:lnTo>
                        <a:pt x="430" y="353"/>
                      </a:lnTo>
                      <a:lnTo>
                        <a:pt x="431" y="354"/>
                      </a:lnTo>
                      <a:lnTo>
                        <a:pt x="431" y="354"/>
                      </a:lnTo>
                      <a:lnTo>
                        <a:pt x="431" y="354"/>
                      </a:lnTo>
                      <a:lnTo>
                        <a:pt x="432" y="354"/>
                      </a:lnTo>
                      <a:lnTo>
                        <a:pt x="433" y="354"/>
                      </a:lnTo>
                      <a:lnTo>
                        <a:pt x="433" y="354"/>
                      </a:lnTo>
                      <a:lnTo>
                        <a:pt x="434" y="354"/>
                      </a:lnTo>
                      <a:lnTo>
                        <a:pt x="434" y="354"/>
                      </a:lnTo>
                      <a:lnTo>
                        <a:pt x="435" y="354"/>
                      </a:lnTo>
                      <a:lnTo>
                        <a:pt x="435" y="354"/>
                      </a:lnTo>
                      <a:lnTo>
                        <a:pt x="436" y="354"/>
                      </a:lnTo>
                      <a:lnTo>
                        <a:pt x="436" y="354"/>
                      </a:lnTo>
                      <a:lnTo>
                        <a:pt x="437" y="354"/>
                      </a:lnTo>
                      <a:lnTo>
                        <a:pt x="437" y="354"/>
                      </a:lnTo>
                      <a:lnTo>
                        <a:pt x="438" y="354"/>
                      </a:lnTo>
                      <a:lnTo>
                        <a:pt x="439" y="354"/>
                      </a:lnTo>
                      <a:lnTo>
                        <a:pt x="439" y="354"/>
                      </a:lnTo>
                      <a:lnTo>
                        <a:pt x="440" y="354"/>
                      </a:lnTo>
                      <a:lnTo>
                        <a:pt x="440" y="354"/>
                      </a:lnTo>
                      <a:lnTo>
                        <a:pt x="440" y="354"/>
                      </a:lnTo>
                      <a:lnTo>
                        <a:pt x="441" y="354"/>
                      </a:lnTo>
                      <a:lnTo>
                        <a:pt x="441" y="354"/>
                      </a:lnTo>
                      <a:lnTo>
                        <a:pt x="442" y="354"/>
                      </a:lnTo>
                      <a:lnTo>
                        <a:pt x="442" y="354"/>
                      </a:lnTo>
                      <a:lnTo>
                        <a:pt x="443" y="353"/>
                      </a:lnTo>
                      <a:lnTo>
                        <a:pt x="443" y="353"/>
                      </a:lnTo>
                      <a:lnTo>
                        <a:pt x="444" y="354"/>
                      </a:lnTo>
                      <a:lnTo>
                        <a:pt x="445" y="354"/>
                      </a:lnTo>
                      <a:lnTo>
                        <a:pt x="445" y="354"/>
                      </a:lnTo>
                      <a:lnTo>
                        <a:pt x="446" y="354"/>
                      </a:lnTo>
                      <a:lnTo>
                        <a:pt x="446" y="353"/>
                      </a:lnTo>
                      <a:lnTo>
                        <a:pt x="446" y="353"/>
                      </a:lnTo>
                      <a:lnTo>
                        <a:pt x="447" y="353"/>
                      </a:lnTo>
                      <a:lnTo>
                        <a:pt x="447" y="353"/>
                      </a:lnTo>
                      <a:lnTo>
                        <a:pt x="448" y="353"/>
                      </a:lnTo>
                      <a:lnTo>
                        <a:pt x="449" y="353"/>
                      </a:lnTo>
                      <a:lnTo>
                        <a:pt x="449" y="353"/>
                      </a:lnTo>
                      <a:lnTo>
                        <a:pt x="450" y="353"/>
                      </a:lnTo>
                      <a:lnTo>
                        <a:pt x="450" y="353"/>
                      </a:lnTo>
                      <a:lnTo>
                        <a:pt x="451" y="353"/>
                      </a:lnTo>
                      <a:lnTo>
                        <a:pt x="451" y="353"/>
                      </a:lnTo>
                      <a:lnTo>
                        <a:pt x="451" y="353"/>
                      </a:lnTo>
                      <a:lnTo>
                        <a:pt x="452" y="352"/>
                      </a:lnTo>
                      <a:lnTo>
                        <a:pt x="452" y="352"/>
                      </a:lnTo>
                      <a:lnTo>
                        <a:pt x="453" y="352"/>
                      </a:lnTo>
                      <a:lnTo>
                        <a:pt x="454" y="352"/>
                      </a:lnTo>
                      <a:lnTo>
                        <a:pt x="454" y="352"/>
                      </a:lnTo>
                      <a:lnTo>
                        <a:pt x="455" y="352"/>
                      </a:lnTo>
                      <a:lnTo>
                        <a:pt x="456" y="352"/>
                      </a:lnTo>
                      <a:lnTo>
                        <a:pt x="456" y="352"/>
                      </a:lnTo>
                      <a:lnTo>
                        <a:pt x="456" y="352"/>
                      </a:lnTo>
                      <a:lnTo>
                        <a:pt x="457" y="352"/>
                      </a:lnTo>
                      <a:lnTo>
                        <a:pt x="457" y="351"/>
                      </a:lnTo>
                      <a:lnTo>
                        <a:pt x="458" y="351"/>
                      </a:lnTo>
                      <a:lnTo>
                        <a:pt x="458" y="351"/>
                      </a:lnTo>
                      <a:lnTo>
                        <a:pt x="459" y="351"/>
                      </a:lnTo>
                      <a:lnTo>
                        <a:pt x="459" y="351"/>
                      </a:lnTo>
                      <a:lnTo>
                        <a:pt x="460" y="351"/>
                      </a:lnTo>
                      <a:lnTo>
                        <a:pt x="460" y="351"/>
                      </a:lnTo>
                      <a:lnTo>
                        <a:pt x="461" y="351"/>
                      </a:lnTo>
                      <a:lnTo>
                        <a:pt x="462" y="350"/>
                      </a:lnTo>
                      <a:lnTo>
                        <a:pt x="462" y="350"/>
                      </a:lnTo>
                      <a:lnTo>
                        <a:pt x="462" y="350"/>
                      </a:lnTo>
                      <a:lnTo>
                        <a:pt x="463" y="350"/>
                      </a:lnTo>
                      <a:lnTo>
                        <a:pt x="463" y="350"/>
                      </a:lnTo>
                      <a:lnTo>
                        <a:pt x="464" y="350"/>
                      </a:lnTo>
                      <a:lnTo>
                        <a:pt x="464" y="350"/>
                      </a:lnTo>
                      <a:lnTo>
                        <a:pt x="465" y="350"/>
                      </a:lnTo>
                      <a:lnTo>
                        <a:pt x="465" y="350"/>
                      </a:lnTo>
                      <a:lnTo>
                        <a:pt x="466" y="350"/>
                      </a:lnTo>
                      <a:lnTo>
                        <a:pt x="467" y="349"/>
                      </a:lnTo>
                      <a:lnTo>
                        <a:pt x="467" y="349"/>
                      </a:lnTo>
                      <a:lnTo>
                        <a:pt x="468" y="349"/>
                      </a:lnTo>
                      <a:lnTo>
                        <a:pt x="468" y="350"/>
                      </a:lnTo>
                      <a:lnTo>
                        <a:pt x="469" y="349"/>
                      </a:lnTo>
                      <a:lnTo>
                        <a:pt x="469" y="349"/>
                      </a:lnTo>
                      <a:lnTo>
                        <a:pt x="470" y="349"/>
                      </a:lnTo>
                      <a:lnTo>
                        <a:pt x="470" y="349"/>
                      </a:lnTo>
                      <a:lnTo>
                        <a:pt x="471" y="349"/>
                      </a:lnTo>
                      <a:lnTo>
                        <a:pt x="471" y="349"/>
                      </a:lnTo>
                      <a:lnTo>
                        <a:pt x="472" y="349"/>
                      </a:lnTo>
                      <a:lnTo>
                        <a:pt x="472" y="349"/>
                      </a:lnTo>
                      <a:lnTo>
                        <a:pt x="473" y="349"/>
                      </a:lnTo>
                      <a:lnTo>
                        <a:pt x="473" y="349"/>
                      </a:lnTo>
                      <a:lnTo>
                        <a:pt x="474" y="349"/>
                      </a:lnTo>
                      <a:lnTo>
                        <a:pt x="474" y="349"/>
                      </a:lnTo>
                      <a:lnTo>
                        <a:pt x="475" y="349"/>
                      </a:lnTo>
                      <a:lnTo>
                        <a:pt x="475" y="349"/>
                      </a:lnTo>
                      <a:lnTo>
                        <a:pt x="476" y="349"/>
                      </a:lnTo>
                      <a:lnTo>
                        <a:pt x="476" y="349"/>
                      </a:lnTo>
                      <a:lnTo>
                        <a:pt x="477" y="349"/>
                      </a:lnTo>
                      <a:lnTo>
                        <a:pt x="477" y="349"/>
                      </a:lnTo>
                      <a:lnTo>
                        <a:pt x="478" y="349"/>
                      </a:lnTo>
                      <a:lnTo>
                        <a:pt x="478" y="349"/>
                      </a:lnTo>
                      <a:lnTo>
                        <a:pt x="479" y="349"/>
                      </a:lnTo>
                      <a:lnTo>
                        <a:pt x="479" y="349"/>
                      </a:lnTo>
                      <a:lnTo>
                        <a:pt x="480" y="348"/>
                      </a:lnTo>
                      <a:lnTo>
                        <a:pt x="480" y="348"/>
                      </a:lnTo>
                      <a:lnTo>
                        <a:pt x="481" y="348"/>
                      </a:lnTo>
                      <a:lnTo>
                        <a:pt x="481" y="348"/>
                      </a:lnTo>
                      <a:lnTo>
                        <a:pt x="482" y="349"/>
                      </a:lnTo>
                      <a:lnTo>
                        <a:pt x="483" y="349"/>
                      </a:lnTo>
                      <a:lnTo>
                        <a:pt x="483" y="349"/>
                      </a:lnTo>
                      <a:lnTo>
                        <a:pt x="483" y="349"/>
                      </a:lnTo>
                      <a:lnTo>
                        <a:pt x="484" y="348"/>
                      </a:lnTo>
                      <a:lnTo>
                        <a:pt x="484" y="348"/>
                      </a:lnTo>
                      <a:lnTo>
                        <a:pt x="485" y="348"/>
                      </a:lnTo>
                      <a:lnTo>
                        <a:pt x="485" y="348"/>
                      </a:lnTo>
                      <a:lnTo>
                        <a:pt x="486" y="348"/>
                      </a:lnTo>
                      <a:lnTo>
                        <a:pt x="487" y="348"/>
                      </a:lnTo>
                      <a:lnTo>
                        <a:pt x="487" y="348"/>
                      </a:lnTo>
                      <a:lnTo>
                        <a:pt x="487" y="348"/>
                      </a:lnTo>
                      <a:lnTo>
                        <a:pt x="488" y="348"/>
                      </a:lnTo>
                      <a:lnTo>
                        <a:pt x="488" y="348"/>
                      </a:lnTo>
                      <a:lnTo>
                        <a:pt x="489" y="348"/>
                      </a:lnTo>
                      <a:lnTo>
                        <a:pt x="489" y="348"/>
                      </a:lnTo>
                      <a:lnTo>
                        <a:pt x="490" y="348"/>
                      </a:lnTo>
                      <a:lnTo>
                        <a:pt x="491" y="348"/>
                      </a:lnTo>
                      <a:lnTo>
                        <a:pt x="491" y="347"/>
                      </a:lnTo>
                      <a:lnTo>
                        <a:pt x="492" y="348"/>
                      </a:lnTo>
                      <a:lnTo>
                        <a:pt x="492" y="347"/>
                      </a:lnTo>
                      <a:lnTo>
                        <a:pt x="493" y="348"/>
                      </a:lnTo>
                      <a:lnTo>
                        <a:pt x="493" y="347"/>
                      </a:lnTo>
                      <a:lnTo>
                        <a:pt x="493" y="348"/>
                      </a:lnTo>
                      <a:lnTo>
                        <a:pt x="494" y="348"/>
                      </a:lnTo>
                      <a:lnTo>
                        <a:pt x="494" y="348"/>
                      </a:lnTo>
                      <a:lnTo>
                        <a:pt x="496" y="347"/>
                      </a:lnTo>
                      <a:lnTo>
                        <a:pt x="496" y="347"/>
                      </a:lnTo>
                      <a:lnTo>
                        <a:pt x="497" y="347"/>
                      </a:lnTo>
                      <a:lnTo>
                        <a:pt x="497" y="347"/>
                      </a:lnTo>
                      <a:lnTo>
                        <a:pt x="497" y="347"/>
                      </a:lnTo>
                      <a:lnTo>
                        <a:pt x="498" y="347"/>
                      </a:lnTo>
                      <a:lnTo>
                        <a:pt x="498" y="347"/>
                      </a:lnTo>
                      <a:lnTo>
                        <a:pt x="499" y="347"/>
                      </a:lnTo>
                      <a:lnTo>
                        <a:pt x="499" y="347"/>
                      </a:lnTo>
                      <a:lnTo>
                        <a:pt x="500" y="347"/>
                      </a:lnTo>
                      <a:lnTo>
                        <a:pt x="500" y="347"/>
                      </a:lnTo>
                      <a:lnTo>
                        <a:pt x="501" y="347"/>
                      </a:lnTo>
                      <a:lnTo>
                        <a:pt x="502" y="347"/>
                      </a:lnTo>
                      <a:lnTo>
                        <a:pt x="502" y="347"/>
                      </a:lnTo>
                      <a:lnTo>
                        <a:pt x="503" y="347"/>
                      </a:lnTo>
                      <a:lnTo>
                        <a:pt x="503" y="347"/>
                      </a:lnTo>
                      <a:lnTo>
                        <a:pt x="504" y="347"/>
                      </a:lnTo>
                      <a:lnTo>
                        <a:pt x="504" y="347"/>
                      </a:lnTo>
                      <a:lnTo>
                        <a:pt x="505" y="347"/>
                      </a:lnTo>
                      <a:lnTo>
                        <a:pt x="505" y="347"/>
                      </a:lnTo>
                      <a:lnTo>
                        <a:pt x="505" y="347"/>
                      </a:lnTo>
                      <a:lnTo>
                        <a:pt x="506" y="347"/>
                      </a:lnTo>
                      <a:lnTo>
                        <a:pt x="507" y="347"/>
                      </a:lnTo>
                      <a:lnTo>
                        <a:pt x="507" y="347"/>
                      </a:lnTo>
                      <a:lnTo>
                        <a:pt x="508" y="347"/>
                      </a:lnTo>
                      <a:lnTo>
                        <a:pt x="508" y="347"/>
                      </a:lnTo>
                      <a:lnTo>
                        <a:pt x="509" y="347"/>
                      </a:lnTo>
                      <a:lnTo>
                        <a:pt x="509" y="347"/>
                      </a:lnTo>
                      <a:lnTo>
                        <a:pt x="510" y="347"/>
                      </a:lnTo>
                      <a:lnTo>
                        <a:pt x="510" y="347"/>
                      </a:lnTo>
                      <a:lnTo>
                        <a:pt x="511" y="347"/>
                      </a:lnTo>
                      <a:lnTo>
                        <a:pt x="511" y="347"/>
                      </a:lnTo>
                      <a:lnTo>
                        <a:pt x="512" y="348"/>
                      </a:lnTo>
                      <a:lnTo>
                        <a:pt x="512" y="349"/>
                      </a:lnTo>
                      <a:lnTo>
                        <a:pt x="513" y="351"/>
                      </a:lnTo>
                      <a:lnTo>
                        <a:pt x="513" y="352"/>
                      </a:lnTo>
                      <a:lnTo>
                        <a:pt x="514" y="359"/>
                      </a:lnTo>
                      <a:lnTo>
                        <a:pt x="514" y="360"/>
                      </a:lnTo>
                      <a:lnTo>
                        <a:pt x="515" y="365"/>
                      </a:lnTo>
                      <a:lnTo>
                        <a:pt x="515" y="365"/>
                      </a:lnTo>
                      <a:lnTo>
                        <a:pt x="516" y="367"/>
                      </a:lnTo>
                      <a:lnTo>
                        <a:pt x="516" y="367"/>
                      </a:lnTo>
                      <a:lnTo>
                        <a:pt x="517" y="366"/>
                      </a:lnTo>
                      <a:lnTo>
                        <a:pt x="517" y="366"/>
                      </a:lnTo>
                      <a:lnTo>
                        <a:pt x="518" y="364"/>
                      </a:lnTo>
                      <a:lnTo>
                        <a:pt x="518" y="363"/>
                      </a:lnTo>
                      <a:lnTo>
                        <a:pt x="519" y="361"/>
                      </a:lnTo>
                      <a:lnTo>
                        <a:pt x="519" y="360"/>
                      </a:lnTo>
                      <a:lnTo>
                        <a:pt x="520" y="359"/>
                      </a:lnTo>
                      <a:lnTo>
                        <a:pt x="520" y="358"/>
                      </a:lnTo>
                      <a:lnTo>
                        <a:pt x="521" y="357"/>
                      </a:lnTo>
                      <a:lnTo>
                        <a:pt x="521" y="357"/>
                      </a:lnTo>
                      <a:lnTo>
                        <a:pt x="522" y="356"/>
                      </a:lnTo>
                      <a:lnTo>
                        <a:pt x="522" y="356"/>
                      </a:lnTo>
                      <a:lnTo>
                        <a:pt x="523" y="355"/>
                      </a:lnTo>
                      <a:lnTo>
                        <a:pt x="523" y="355"/>
                      </a:lnTo>
                      <a:lnTo>
                        <a:pt x="524" y="354"/>
                      </a:lnTo>
                      <a:lnTo>
                        <a:pt x="524" y="354"/>
                      </a:lnTo>
                      <a:lnTo>
                        <a:pt x="525" y="354"/>
                      </a:lnTo>
                      <a:lnTo>
                        <a:pt x="525" y="354"/>
                      </a:lnTo>
                      <a:lnTo>
                        <a:pt x="526" y="354"/>
                      </a:lnTo>
                      <a:lnTo>
                        <a:pt x="526" y="354"/>
                      </a:lnTo>
                      <a:lnTo>
                        <a:pt x="527" y="354"/>
                      </a:lnTo>
                      <a:lnTo>
                        <a:pt x="528" y="354"/>
                      </a:lnTo>
                      <a:lnTo>
                        <a:pt x="528" y="353"/>
                      </a:lnTo>
                      <a:lnTo>
                        <a:pt x="529" y="353"/>
                      </a:lnTo>
                      <a:lnTo>
                        <a:pt x="529" y="353"/>
                      </a:lnTo>
                      <a:lnTo>
                        <a:pt x="530" y="353"/>
                      </a:lnTo>
                      <a:lnTo>
                        <a:pt x="530" y="353"/>
                      </a:lnTo>
                      <a:lnTo>
                        <a:pt x="531" y="353"/>
                      </a:lnTo>
                      <a:lnTo>
                        <a:pt x="531" y="353"/>
                      </a:lnTo>
                      <a:lnTo>
                        <a:pt x="532" y="353"/>
                      </a:lnTo>
                      <a:lnTo>
                        <a:pt x="533" y="353"/>
                      </a:lnTo>
                      <a:lnTo>
                        <a:pt x="533" y="353"/>
                      </a:lnTo>
                      <a:lnTo>
                        <a:pt x="533" y="353"/>
                      </a:lnTo>
                      <a:lnTo>
                        <a:pt x="534" y="353"/>
                      </a:lnTo>
                      <a:lnTo>
                        <a:pt x="534" y="353"/>
                      </a:lnTo>
                      <a:lnTo>
                        <a:pt x="535" y="353"/>
                      </a:lnTo>
                      <a:lnTo>
                        <a:pt x="535" y="353"/>
                      </a:lnTo>
                      <a:lnTo>
                        <a:pt x="536" y="353"/>
                      </a:lnTo>
                      <a:lnTo>
                        <a:pt x="536" y="353"/>
                      </a:lnTo>
                      <a:lnTo>
                        <a:pt x="537" y="353"/>
                      </a:lnTo>
                      <a:lnTo>
                        <a:pt x="538" y="353"/>
                      </a:lnTo>
                      <a:lnTo>
                        <a:pt x="538" y="353"/>
                      </a:lnTo>
                      <a:lnTo>
                        <a:pt x="539" y="353"/>
                      </a:lnTo>
                      <a:lnTo>
                        <a:pt x="539" y="353"/>
                      </a:lnTo>
                      <a:lnTo>
                        <a:pt x="540" y="353"/>
                      </a:lnTo>
                      <a:lnTo>
                        <a:pt x="540" y="353"/>
                      </a:lnTo>
                      <a:lnTo>
                        <a:pt x="541" y="353"/>
                      </a:lnTo>
                      <a:lnTo>
                        <a:pt x="541" y="353"/>
                      </a:lnTo>
                      <a:lnTo>
                        <a:pt x="541" y="353"/>
                      </a:lnTo>
                      <a:lnTo>
                        <a:pt x="542" y="353"/>
                      </a:lnTo>
                      <a:lnTo>
                        <a:pt x="543" y="353"/>
                      </a:lnTo>
                      <a:lnTo>
                        <a:pt x="543" y="353"/>
                      </a:lnTo>
                      <a:lnTo>
                        <a:pt x="544" y="353"/>
                      </a:lnTo>
                      <a:lnTo>
                        <a:pt x="544" y="353"/>
                      </a:lnTo>
                      <a:lnTo>
                        <a:pt x="545" y="353"/>
                      </a:lnTo>
                      <a:lnTo>
                        <a:pt x="545" y="353"/>
                      </a:lnTo>
                      <a:lnTo>
                        <a:pt x="546" y="353"/>
                      </a:lnTo>
                      <a:lnTo>
                        <a:pt x="546" y="353"/>
                      </a:lnTo>
                      <a:lnTo>
                        <a:pt x="547" y="353"/>
                      </a:lnTo>
                      <a:lnTo>
                        <a:pt x="547" y="353"/>
                      </a:lnTo>
                      <a:lnTo>
                        <a:pt x="547" y="353"/>
                      </a:lnTo>
                      <a:lnTo>
                        <a:pt x="548" y="353"/>
                      </a:lnTo>
                      <a:lnTo>
                        <a:pt x="549" y="353"/>
                      </a:lnTo>
                      <a:lnTo>
                        <a:pt x="549" y="353"/>
                      </a:lnTo>
                      <a:lnTo>
                        <a:pt x="550" y="353"/>
                      </a:lnTo>
                      <a:lnTo>
                        <a:pt x="550" y="353"/>
                      </a:lnTo>
                      <a:lnTo>
                        <a:pt x="551" y="353"/>
                      </a:lnTo>
                      <a:lnTo>
                        <a:pt x="551" y="353"/>
                      </a:lnTo>
                      <a:lnTo>
                        <a:pt x="552" y="353"/>
                      </a:lnTo>
                      <a:lnTo>
                        <a:pt x="552" y="353"/>
                      </a:lnTo>
                      <a:lnTo>
                        <a:pt x="553" y="353"/>
                      </a:lnTo>
                      <a:lnTo>
                        <a:pt x="554" y="353"/>
                      </a:lnTo>
                      <a:lnTo>
                        <a:pt x="554" y="353"/>
                      </a:lnTo>
                      <a:lnTo>
                        <a:pt x="554" y="353"/>
                      </a:lnTo>
                      <a:lnTo>
                        <a:pt x="555" y="353"/>
                      </a:lnTo>
                      <a:lnTo>
                        <a:pt x="555" y="353"/>
                      </a:lnTo>
                      <a:lnTo>
                        <a:pt x="556" y="353"/>
                      </a:lnTo>
                      <a:lnTo>
                        <a:pt x="556" y="353"/>
                      </a:lnTo>
                      <a:lnTo>
                        <a:pt x="557" y="353"/>
                      </a:lnTo>
                      <a:lnTo>
                        <a:pt x="558" y="353"/>
                      </a:lnTo>
                      <a:lnTo>
                        <a:pt x="558" y="353"/>
                      </a:lnTo>
                      <a:lnTo>
                        <a:pt x="559" y="353"/>
                      </a:lnTo>
                      <a:lnTo>
                        <a:pt x="559" y="353"/>
                      </a:lnTo>
                      <a:lnTo>
                        <a:pt x="559" y="353"/>
                      </a:lnTo>
                      <a:lnTo>
                        <a:pt x="560" y="353"/>
                      </a:lnTo>
                      <a:lnTo>
                        <a:pt x="561" y="353"/>
                      </a:lnTo>
                      <a:lnTo>
                        <a:pt x="561" y="353"/>
                      </a:lnTo>
                      <a:lnTo>
                        <a:pt x="561" y="353"/>
                      </a:lnTo>
                      <a:lnTo>
                        <a:pt x="562" y="353"/>
                      </a:lnTo>
                      <a:lnTo>
                        <a:pt x="562" y="353"/>
                      </a:lnTo>
                      <a:lnTo>
                        <a:pt x="563" y="353"/>
                      </a:lnTo>
                      <a:lnTo>
                        <a:pt x="564" y="353"/>
                      </a:lnTo>
                      <a:lnTo>
                        <a:pt x="564" y="353"/>
                      </a:lnTo>
                      <a:lnTo>
                        <a:pt x="565" y="353"/>
                      </a:lnTo>
                      <a:lnTo>
                        <a:pt x="565" y="353"/>
                      </a:lnTo>
                      <a:lnTo>
                        <a:pt x="565" y="353"/>
                      </a:lnTo>
                      <a:lnTo>
                        <a:pt x="566" y="353"/>
                      </a:lnTo>
                      <a:lnTo>
                        <a:pt x="566" y="353"/>
                      </a:lnTo>
                      <a:lnTo>
                        <a:pt x="567" y="353"/>
                      </a:lnTo>
                      <a:lnTo>
                        <a:pt x="568" y="353"/>
                      </a:lnTo>
                      <a:lnTo>
                        <a:pt x="568" y="353"/>
                      </a:lnTo>
                      <a:lnTo>
                        <a:pt x="569" y="353"/>
                      </a:lnTo>
                      <a:lnTo>
                        <a:pt x="569" y="353"/>
                      </a:lnTo>
                      <a:lnTo>
                        <a:pt x="570" y="353"/>
                      </a:lnTo>
                      <a:lnTo>
                        <a:pt x="570" y="353"/>
                      </a:lnTo>
                      <a:lnTo>
                        <a:pt x="571" y="353"/>
                      </a:lnTo>
                      <a:lnTo>
                        <a:pt x="571" y="353"/>
                      </a:lnTo>
                      <a:lnTo>
                        <a:pt x="572" y="353"/>
                      </a:lnTo>
                      <a:lnTo>
                        <a:pt x="572" y="353"/>
                      </a:lnTo>
                      <a:lnTo>
                        <a:pt x="573" y="353"/>
                      </a:lnTo>
                      <a:lnTo>
                        <a:pt x="573" y="353"/>
                      </a:lnTo>
                      <a:lnTo>
                        <a:pt x="574" y="353"/>
                      </a:lnTo>
                      <a:lnTo>
                        <a:pt x="575" y="353"/>
                      </a:lnTo>
                      <a:lnTo>
                        <a:pt x="575" y="353"/>
                      </a:lnTo>
                      <a:lnTo>
                        <a:pt x="576" y="353"/>
                      </a:lnTo>
                      <a:lnTo>
                        <a:pt x="576" y="353"/>
                      </a:lnTo>
                      <a:lnTo>
                        <a:pt x="576" y="353"/>
                      </a:lnTo>
                      <a:lnTo>
                        <a:pt x="577" y="353"/>
                      </a:lnTo>
                      <a:lnTo>
                        <a:pt x="577" y="353"/>
                      </a:lnTo>
                      <a:lnTo>
                        <a:pt x="578" y="353"/>
                      </a:lnTo>
                      <a:lnTo>
                        <a:pt x="578" y="353"/>
                      </a:lnTo>
                      <a:lnTo>
                        <a:pt x="579" y="353"/>
                      </a:lnTo>
                      <a:lnTo>
                        <a:pt x="580" y="353"/>
                      </a:lnTo>
                      <a:lnTo>
                        <a:pt x="580" y="353"/>
                      </a:lnTo>
                      <a:lnTo>
                        <a:pt x="581" y="353"/>
                      </a:lnTo>
                      <a:lnTo>
                        <a:pt x="581" y="353"/>
                      </a:lnTo>
                      <a:lnTo>
                        <a:pt x="582" y="353"/>
                      </a:lnTo>
                      <a:lnTo>
                        <a:pt x="582" y="353"/>
                      </a:lnTo>
                      <a:lnTo>
                        <a:pt x="583" y="353"/>
                      </a:lnTo>
                      <a:lnTo>
                        <a:pt x="583" y="353"/>
                      </a:lnTo>
                      <a:lnTo>
                        <a:pt x="584" y="353"/>
                      </a:lnTo>
                      <a:lnTo>
                        <a:pt x="584" y="353"/>
                      </a:lnTo>
                      <a:lnTo>
                        <a:pt x="585" y="353"/>
                      </a:lnTo>
                      <a:lnTo>
                        <a:pt x="585" y="353"/>
                      </a:lnTo>
                      <a:lnTo>
                        <a:pt x="585" y="354"/>
                      </a:lnTo>
                      <a:lnTo>
                        <a:pt x="586" y="353"/>
                      </a:lnTo>
                      <a:lnTo>
                        <a:pt x="587" y="353"/>
                      </a:lnTo>
                      <a:lnTo>
                        <a:pt x="587" y="353"/>
                      </a:lnTo>
                      <a:lnTo>
                        <a:pt x="588" y="353"/>
                      </a:lnTo>
                      <a:lnTo>
                        <a:pt x="588" y="353"/>
                      </a:lnTo>
                      <a:lnTo>
                        <a:pt x="589" y="353"/>
                      </a:lnTo>
                      <a:lnTo>
                        <a:pt x="590" y="354"/>
                      </a:lnTo>
                      <a:lnTo>
                        <a:pt x="590" y="353"/>
                      </a:lnTo>
                      <a:lnTo>
                        <a:pt x="590" y="353"/>
                      </a:lnTo>
                      <a:lnTo>
                        <a:pt x="591" y="353"/>
                      </a:lnTo>
                      <a:lnTo>
                        <a:pt x="592" y="353"/>
                      </a:lnTo>
                      <a:lnTo>
                        <a:pt x="592" y="353"/>
                      </a:lnTo>
                      <a:lnTo>
                        <a:pt x="592" y="353"/>
                      </a:lnTo>
                      <a:lnTo>
                        <a:pt x="592" y="353"/>
                      </a:lnTo>
                      <a:lnTo>
                        <a:pt x="593" y="353"/>
                      </a:lnTo>
                      <a:lnTo>
                        <a:pt x="594" y="354"/>
                      </a:lnTo>
                      <a:lnTo>
                        <a:pt x="594" y="353"/>
                      </a:lnTo>
                      <a:lnTo>
                        <a:pt x="595" y="353"/>
                      </a:lnTo>
                      <a:lnTo>
                        <a:pt x="595" y="353"/>
                      </a:lnTo>
                      <a:lnTo>
                        <a:pt x="596" y="353"/>
                      </a:lnTo>
                      <a:lnTo>
                        <a:pt x="596" y="353"/>
                      </a:lnTo>
                      <a:lnTo>
                        <a:pt x="597" y="353"/>
                      </a:lnTo>
                      <a:lnTo>
                        <a:pt x="597" y="353"/>
                      </a:lnTo>
                      <a:lnTo>
                        <a:pt x="598" y="354"/>
                      </a:lnTo>
                      <a:lnTo>
                        <a:pt x="598" y="354"/>
                      </a:lnTo>
                      <a:lnTo>
                        <a:pt x="599" y="353"/>
                      </a:lnTo>
                      <a:lnTo>
                        <a:pt x="599" y="353"/>
                      </a:lnTo>
                      <a:lnTo>
                        <a:pt x="600" y="353"/>
                      </a:lnTo>
                      <a:lnTo>
                        <a:pt x="601" y="353"/>
                      </a:lnTo>
                      <a:lnTo>
                        <a:pt x="601" y="353"/>
                      </a:lnTo>
                      <a:lnTo>
                        <a:pt x="601" y="353"/>
                      </a:lnTo>
                      <a:lnTo>
                        <a:pt x="602" y="353"/>
                      </a:lnTo>
                      <a:lnTo>
                        <a:pt x="602" y="353"/>
                      </a:lnTo>
                      <a:lnTo>
                        <a:pt x="603" y="354"/>
                      </a:lnTo>
                      <a:lnTo>
                        <a:pt x="604" y="354"/>
                      </a:lnTo>
                      <a:lnTo>
                        <a:pt x="604" y="354"/>
                      </a:lnTo>
                      <a:lnTo>
                        <a:pt x="604" y="354"/>
                      </a:lnTo>
                      <a:lnTo>
                        <a:pt x="605" y="353"/>
                      </a:lnTo>
                      <a:lnTo>
                        <a:pt x="605" y="353"/>
                      </a:lnTo>
                      <a:lnTo>
                        <a:pt x="606" y="353"/>
                      </a:lnTo>
                      <a:lnTo>
                        <a:pt x="607" y="353"/>
                      </a:lnTo>
                      <a:lnTo>
                        <a:pt x="607" y="353"/>
                      </a:lnTo>
                      <a:lnTo>
                        <a:pt x="608" y="353"/>
                      </a:lnTo>
                      <a:lnTo>
                        <a:pt x="608" y="354"/>
                      </a:lnTo>
                      <a:lnTo>
                        <a:pt x="609" y="354"/>
                      </a:lnTo>
                      <a:lnTo>
                        <a:pt x="609" y="354"/>
                      </a:lnTo>
                      <a:lnTo>
                        <a:pt x="610" y="354"/>
                      </a:lnTo>
                      <a:lnTo>
                        <a:pt x="610" y="354"/>
                      </a:lnTo>
                      <a:lnTo>
                        <a:pt x="611" y="354"/>
                      </a:lnTo>
                      <a:lnTo>
                        <a:pt x="612" y="353"/>
                      </a:lnTo>
                      <a:lnTo>
                        <a:pt x="612" y="353"/>
                      </a:lnTo>
                      <a:lnTo>
                        <a:pt x="612" y="353"/>
                      </a:lnTo>
                      <a:lnTo>
                        <a:pt x="613" y="354"/>
                      </a:lnTo>
                      <a:lnTo>
                        <a:pt x="613" y="353"/>
                      </a:lnTo>
                      <a:lnTo>
                        <a:pt x="614" y="353"/>
                      </a:lnTo>
                      <a:lnTo>
                        <a:pt x="614" y="354"/>
                      </a:lnTo>
                      <a:lnTo>
                        <a:pt x="615" y="353"/>
                      </a:lnTo>
                      <a:lnTo>
                        <a:pt x="616" y="353"/>
                      </a:lnTo>
                      <a:lnTo>
                        <a:pt x="616" y="353"/>
                      </a:lnTo>
                      <a:lnTo>
                        <a:pt x="617" y="354"/>
                      </a:lnTo>
                      <a:lnTo>
                        <a:pt x="617" y="354"/>
                      </a:lnTo>
                      <a:lnTo>
                        <a:pt x="617" y="353"/>
                      </a:lnTo>
                      <a:lnTo>
                        <a:pt x="618" y="353"/>
                      </a:lnTo>
                      <a:lnTo>
                        <a:pt x="619" y="354"/>
                      </a:lnTo>
                      <a:lnTo>
                        <a:pt x="619" y="354"/>
                      </a:lnTo>
                      <a:lnTo>
                        <a:pt x="619" y="354"/>
                      </a:lnTo>
                      <a:lnTo>
                        <a:pt x="620" y="354"/>
                      </a:lnTo>
                      <a:lnTo>
                        <a:pt x="621" y="353"/>
                      </a:lnTo>
                      <a:lnTo>
                        <a:pt x="621" y="353"/>
                      </a:lnTo>
                      <a:lnTo>
                        <a:pt x="621" y="353"/>
                      </a:lnTo>
                      <a:lnTo>
                        <a:pt x="622" y="353"/>
                      </a:lnTo>
                      <a:lnTo>
                        <a:pt x="622" y="354"/>
                      </a:lnTo>
                      <a:lnTo>
                        <a:pt x="623" y="353"/>
                      </a:lnTo>
                      <a:lnTo>
                        <a:pt x="624" y="354"/>
                      </a:lnTo>
                      <a:lnTo>
                        <a:pt x="624" y="354"/>
                      </a:lnTo>
                      <a:lnTo>
                        <a:pt x="624" y="354"/>
                      </a:lnTo>
                      <a:lnTo>
                        <a:pt x="625" y="353"/>
                      </a:lnTo>
                      <a:lnTo>
                        <a:pt x="625" y="354"/>
                      </a:lnTo>
                      <a:lnTo>
                        <a:pt x="626" y="353"/>
                      </a:lnTo>
                      <a:lnTo>
                        <a:pt x="626" y="354"/>
                      </a:lnTo>
                      <a:lnTo>
                        <a:pt x="627" y="353"/>
                      </a:lnTo>
                      <a:lnTo>
                        <a:pt x="628" y="353"/>
                      </a:lnTo>
                      <a:lnTo>
                        <a:pt x="628" y="353"/>
                      </a:lnTo>
                      <a:lnTo>
                        <a:pt x="629" y="354"/>
                      </a:lnTo>
                      <a:lnTo>
                        <a:pt x="629" y="353"/>
                      </a:lnTo>
                      <a:lnTo>
                        <a:pt x="630" y="353"/>
                      </a:lnTo>
                      <a:lnTo>
                        <a:pt x="630" y="353"/>
                      </a:lnTo>
                      <a:lnTo>
                        <a:pt x="631" y="354"/>
                      </a:lnTo>
                      <a:lnTo>
                        <a:pt x="631" y="354"/>
                      </a:lnTo>
                      <a:lnTo>
                        <a:pt x="632" y="354"/>
                      </a:lnTo>
                      <a:lnTo>
                        <a:pt x="632" y="354"/>
                      </a:lnTo>
                      <a:lnTo>
                        <a:pt x="633" y="353"/>
                      </a:lnTo>
                      <a:lnTo>
                        <a:pt x="633" y="353"/>
                      </a:lnTo>
                      <a:lnTo>
                        <a:pt x="634" y="353"/>
                      </a:lnTo>
                      <a:lnTo>
                        <a:pt x="634" y="353"/>
                      </a:lnTo>
                      <a:lnTo>
                        <a:pt x="635" y="354"/>
                      </a:lnTo>
                      <a:lnTo>
                        <a:pt x="635" y="354"/>
                      </a:lnTo>
                      <a:lnTo>
                        <a:pt x="636" y="354"/>
                      </a:lnTo>
                      <a:lnTo>
                        <a:pt x="636" y="354"/>
                      </a:lnTo>
                      <a:lnTo>
                        <a:pt x="637" y="353"/>
                      </a:lnTo>
                      <a:lnTo>
                        <a:pt x="637" y="353"/>
                      </a:lnTo>
                      <a:lnTo>
                        <a:pt x="638" y="353"/>
                      </a:lnTo>
                      <a:lnTo>
                        <a:pt x="638" y="353"/>
                      </a:lnTo>
                      <a:lnTo>
                        <a:pt x="639" y="354"/>
                      </a:lnTo>
                      <a:lnTo>
                        <a:pt x="639" y="354"/>
                      </a:lnTo>
                      <a:lnTo>
                        <a:pt x="640" y="353"/>
                      </a:lnTo>
                      <a:lnTo>
                        <a:pt x="641" y="353"/>
                      </a:lnTo>
                      <a:lnTo>
                        <a:pt x="641" y="353"/>
                      </a:lnTo>
                      <a:lnTo>
                        <a:pt x="641" y="353"/>
                      </a:lnTo>
                      <a:lnTo>
                        <a:pt x="642" y="354"/>
                      </a:lnTo>
                      <a:lnTo>
                        <a:pt x="642" y="354"/>
                      </a:lnTo>
                      <a:lnTo>
                        <a:pt x="643" y="354"/>
                      </a:lnTo>
                      <a:lnTo>
                        <a:pt x="643" y="354"/>
                      </a:lnTo>
                      <a:lnTo>
                        <a:pt x="644" y="353"/>
                      </a:lnTo>
                      <a:lnTo>
                        <a:pt x="645" y="353"/>
                      </a:lnTo>
                      <a:lnTo>
                        <a:pt x="645" y="353"/>
                      </a:lnTo>
                      <a:lnTo>
                        <a:pt x="645" y="353"/>
                      </a:lnTo>
                      <a:lnTo>
                        <a:pt x="647" y="354"/>
                      </a:lnTo>
                      <a:lnTo>
                        <a:pt x="647" y="354"/>
                      </a:lnTo>
                      <a:lnTo>
                        <a:pt x="647" y="354"/>
                      </a:lnTo>
                      <a:lnTo>
                        <a:pt x="648" y="354"/>
                      </a:lnTo>
                      <a:lnTo>
                        <a:pt x="648" y="354"/>
                      </a:lnTo>
                      <a:lnTo>
                        <a:pt x="649" y="353"/>
                      </a:lnTo>
                      <a:lnTo>
                        <a:pt x="649" y="353"/>
                      </a:lnTo>
                      <a:lnTo>
                        <a:pt x="650" y="353"/>
                      </a:lnTo>
                      <a:lnTo>
                        <a:pt x="650" y="354"/>
                      </a:lnTo>
                      <a:lnTo>
                        <a:pt x="651" y="354"/>
                      </a:lnTo>
                      <a:lnTo>
                        <a:pt x="652" y="353"/>
                      </a:lnTo>
                      <a:lnTo>
                        <a:pt x="652" y="353"/>
                      </a:lnTo>
                      <a:lnTo>
                        <a:pt x="653" y="353"/>
                      </a:lnTo>
                      <a:lnTo>
                        <a:pt x="653" y="353"/>
                      </a:lnTo>
                      <a:lnTo>
                        <a:pt x="653" y="354"/>
                      </a:lnTo>
                      <a:lnTo>
                        <a:pt x="654" y="354"/>
                      </a:lnTo>
                      <a:lnTo>
                        <a:pt x="654" y="354"/>
                      </a:lnTo>
                      <a:lnTo>
                        <a:pt x="655" y="354"/>
                      </a:lnTo>
                      <a:lnTo>
                        <a:pt x="655" y="353"/>
                      </a:lnTo>
                      <a:lnTo>
                        <a:pt x="656" y="353"/>
                      </a:lnTo>
                      <a:lnTo>
                        <a:pt x="656" y="353"/>
                      </a:lnTo>
                      <a:lnTo>
                        <a:pt x="657" y="353"/>
                      </a:lnTo>
                      <a:lnTo>
                        <a:pt x="658" y="354"/>
                      </a:lnTo>
                      <a:lnTo>
                        <a:pt x="658" y="354"/>
                      </a:lnTo>
                      <a:lnTo>
                        <a:pt x="658" y="354"/>
                      </a:lnTo>
                      <a:lnTo>
                        <a:pt x="659" y="354"/>
                      </a:lnTo>
                      <a:lnTo>
                        <a:pt x="660" y="353"/>
                      </a:lnTo>
                      <a:lnTo>
                        <a:pt x="660" y="353"/>
                      </a:lnTo>
                      <a:lnTo>
                        <a:pt x="661" y="353"/>
                      </a:lnTo>
                      <a:lnTo>
                        <a:pt x="661" y="353"/>
                      </a:lnTo>
                      <a:lnTo>
                        <a:pt x="662" y="354"/>
                      </a:lnTo>
                      <a:lnTo>
                        <a:pt x="662" y="354"/>
                      </a:lnTo>
                      <a:lnTo>
                        <a:pt x="663" y="353"/>
                      </a:lnTo>
                      <a:lnTo>
                        <a:pt x="663" y="353"/>
                      </a:lnTo>
                      <a:lnTo>
                        <a:pt x="664" y="353"/>
                      </a:lnTo>
                      <a:lnTo>
                        <a:pt x="664" y="353"/>
                      </a:lnTo>
                      <a:lnTo>
                        <a:pt x="665" y="353"/>
                      </a:lnTo>
                      <a:lnTo>
                        <a:pt x="665" y="353"/>
                      </a:lnTo>
                      <a:lnTo>
                        <a:pt x="666" y="354"/>
                      </a:lnTo>
                      <a:lnTo>
                        <a:pt x="666" y="354"/>
                      </a:lnTo>
                      <a:lnTo>
                        <a:pt x="667" y="353"/>
                      </a:lnTo>
                      <a:lnTo>
                        <a:pt x="667" y="353"/>
                      </a:lnTo>
                      <a:lnTo>
                        <a:pt x="668" y="353"/>
                      </a:lnTo>
                      <a:lnTo>
                        <a:pt x="668" y="354"/>
                      </a:lnTo>
                      <a:lnTo>
                        <a:pt x="669" y="354"/>
                      </a:lnTo>
                      <a:lnTo>
                        <a:pt x="669" y="354"/>
                      </a:lnTo>
                      <a:lnTo>
                        <a:pt x="670" y="353"/>
                      </a:lnTo>
                      <a:lnTo>
                        <a:pt x="670" y="353"/>
                      </a:lnTo>
                      <a:lnTo>
                        <a:pt x="671" y="353"/>
                      </a:lnTo>
                      <a:lnTo>
                        <a:pt x="671" y="353"/>
                      </a:lnTo>
                      <a:lnTo>
                        <a:pt x="672" y="354"/>
                      </a:lnTo>
                      <a:lnTo>
                        <a:pt x="672" y="354"/>
                      </a:lnTo>
                      <a:lnTo>
                        <a:pt x="673" y="354"/>
                      </a:lnTo>
                      <a:lnTo>
                        <a:pt x="674" y="354"/>
                      </a:lnTo>
                      <a:lnTo>
                        <a:pt x="674" y="354"/>
                      </a:lnTo>
                      <a:lnTo>
                        <a:pt x="674" y="354"/>
                      </a:lnTo>
                      <a:lnTo>
                        <a:pt x="675" y="354"/>
                      </a:lnTo>
                      <a:lnTo>
                        <a:pt x="675" y="354"/>
                      </a:lnTo>
                      <a:lnTo>
                        <a:pt x="676" y="354"/>
                      </a:lnTo>
                      <a:lnTo>
                        <a:pt x="676" y="354"/>
                      </a:lnTo>
                      <a:lnTo>
                        <a:pt x="677" y="353"/>
                      </a:lnTo>
                      <a:lnTo>
                        <a:pt x="678" y="354"/>
                      </a:lnTo>
                      <a:lnTo>
                        <a:pt x="678" y="354"/>
                      </a:lnTo>
                      <a:lnTo>
                        <a:pt x="678" y="354"/>
                      </a:lnTo>
                      <a:lnTo>
                        <a:pt x="679" y="353"/>
                      </a:lnTo>
                      <a:lnTo>
                        <a:pt x="679" y="354"/>
                      </a:lnTo>
                      <a:lnTo>
                        <a:pt x="680" y="354"/>
                      </a:lnTo>
                      <a:lnTo>
                        <a:pt x="680" y="354"/>
                      </a:lnTo>
                      <a:lnTo>
                        <a:pt x="681" y="354"/>
                      </a:lnTo>
                      <a:lnTo>
                        <a:pt x="681" y="354"/>
                      </a:lnTo>
                      <a:lnTo>
                        <a:pt x="682" y="354"/>
                      </a:lnTo>
                      <a:lnTo>
                        <a:pt x="682" y="354"/>
                      </a:lnTo>
                      <a:lnTo>
                        <a:pt x="683" y="353"/>
                      </a:lnTo>
                      <a:lnTo>
                        <a:pt x="684" y="353"/>
                      </a:lnTo>
                      <a:lnTo>
                        <a:pt x="684" y="354"/>
                      </a:lnTo>
                      <a:lnTo>
                        <a:pt x="684" y="354"/>
                      </a:lnTo>
                      <a:lnTo>
                        <a:pt x="685" y="354"/>
                      </a:lnTo>
                      <a:lnTo>
                        <a:pt x="686" y="354"/>
                      </a:lnTo>
                      <a:lnTo>
                        <a:pt x="686" y="354"/>
                      </a:lnTo>
                      <a:lnTo>
                        <a:pt x="687" y="353"/>
                      </a:lnTo>
                      <a:lnTo>
                        <a:pt x="687" y="354"/>
                      </a:lnTo>
                      <a:lnTo>
                        <a:pt x="688" y="354"/>
                      </a:lnTo>
                      <a:lnTo>
                        <a:pt x="689" y="354"/>
                      </a:lnTo>
                      <a:lnTo>
                        <a:pt x="689" y="354"/>
                      </a:lnTo>
                      <a:lnTo>
                        <a:pt x="689" y="354"/>
                      </a:lnTo>
                      <a:lnTo>
                        <a:pt x="690" y="354"/>
                      </a:lnTo>
                      <a:lnTo>
                        <a:pt x="690" y="354"/>
                      </a:lnTo>
                      <a:lnTo>
                        <a:pt x="691" y="353"/>
                      </a:lnTo>
                      <a:lnTo>
                        <a:pt x="691" y="354"/>
                      </a:lnTo>
                      <a:lnTo>
                        <a:pt x="692" y="354"/>
                      </a:lnTo>
                      <a:lnTo>
                        <a:pt x="692" y="354"/>
                      </a:lnTo>
                      <a:lnTo>
                        <a:pt x="693" y="354"/>
                      </a:lnTo>
                      <a:lnTo>
                        <a:pt x="693" y="354"/>
                      </a:lnTo>
                      <a:lnTo>
                        <a:pt x="694" y="354"/>
                      </a:lnTo>
                      <a:lnTo>
                        <a:pt x="695" y="353"/>
                      </a:lnTo>
                      <a:lnTo>
                        <a:pt x="695" y="353"/>
                      </a:lnTo>
                      <a:lnTo>
                        <a:pt x="696" y="354"/>
                      </a:lnTo>
                      <a:lnTo>
                        <a:pt x="696" y="354"/>
                      </a:lnTo>
                      <a:lnTo>
                        <a:pt x="696" y="354"/>
                      </a:lnTo>
                      <a:lnTo>
                        <a:pt x="697" y="354"/>
                      </a:lnTo>
                      <a:lnTo>
                        <a:pt x="698" y="353"/>
                      </a:lnTo>
                      <a:lnTo>
                        <a:pt x="698" y="353"/>
                      </a:lnTo>
                      <a:lnTo>
                        <a:pt x="699" y="353"/>
                      </a:lnTo>
                      <a:lnTo>
                        <a:pt x="699" y="353"/>
                      </a:lnTo>
                      <a:lnTo>
                        <a:pt x="700" y="354"/>
                      </a:lnTo>
                      <a:lnTo>
                        <a:pt x="700" y="354"/>
                      </a:lnTo>
                      <a:lnTo>
                        <a:pt x="701" y="354"/>
                      </a:lnTo>
                      <a:lnTo>
                        <a:pt x="701" y="354"/>
                      </a:lnTo>
                      <a:lnTo>
                        <a:pt x="702" y="353"/>
                      </a:lnTo>
                      <a:lnTo>
                        <a:pt x="702" y="353"/>
                      </a:lnTo>
                      <a:lnTo>
                        <a:pt x="703" y="353"/>
                      </a:lnTo>
                      <a:lnTo>
                        <a:pt x="703" y="353"/>
                      </a:lnTo>
                      <a:lnTo>
                        <a:pt x="704" y="354"/>
                      </a:lnTo>
                      <a:lnTo>
                        <a:pt x="704" y="354"/>
                      </a:lnTo>
                      <a:lnTo>
                        <a:pt x="705" y="354"/>
                      </a:lnTo>
                      <a:lnTo>
                        <a:pt x="705" y="354"/>
                      </a:lnTo>
                      <a:lnTo>
                        <a:pt x="706" y="353"/>
                      </a:lnTo>
                      <a:lnTo>
                        <a:pt x="706" y="353"/>
                      </a:lnTo>
                      <a:lnTo>
                        <a:pt x="707" y="353"/>
                      </a:lnTo>
                      <a:lnTo>
                        <a:pt x="707" y="353"/>
                      </a:lnTo>
                      <a:lnTo>
                        <a:pt x="707" y="353"/>
                      </a:lnTo>
                      <a:lnTo>
                        <a:pt x="708" y="353"/>
                      </a:lnTo>
                      <a:lnTo>
                        <a:pt x="708" y="353"/>
                      </a:lnTo>
                      <a:lnTo>
                        <a:pt x="709" y="353"/>
                      </a:lnTo>
                      <a:lnTo>
                        <a:pt x="710" y="353"/>
                      </a:lnTo>
                      <a:lnTo>
                        <a:pt x="710" y="353"/>
                      </a:lnTo>
                      <a:lnTo>
                        <a:pt x="711" y="353"/>
                      </a:lnTo>
                      <a:lnTo>
                        <a:pt x="711" y="353"/>
                      </a:lnTo>
                      <a:lnTo>
                        <a:pt x="712" y="354"/>
                      </a:lnTo>
                      <a:lnTo>
                        <a:pt x="712" y="354"/>
                      </a:lnTo>
                      <a:lnTo>
                        <a:pt x="713" y="353"/>
                      </a:lnTo>
                      <a:lnTo>
                        <a:pt x="714" y="353"/>
                      </a:lnTo>
                      <a:lnTo>
                        <a:pt x="714" y="353"/>
                      </a:lnTo>
                      <a:lnTo>
                        <a:pt x="714" y="353"/>
                      </a:lnTo>
                      <a:lnTo>
                        <a:pt x="715" y="353"/>
                      </a:lnTo>
                      <a:lnTo>
                        <a:pt x="715" y="353"/>
                      </a:lnTo>
                      <a:lnTo>
                        <a:pt x="716" y="354"/>
                      </a:lnTo>
                      <a:lnTo>
                        <a:pt x="716" y="354"/>
                      </a:lnTo>
                      <a:lnTo>
                        <a:pt x="717" y="353"/>
                      </a:lnTo>
                      <a:lnTo>
                        <a:pt x="718" y="353"/>
                      </a:lnTo>
                      <a:lnTo>
                        <a:pt x="718" y="353"/>
                      </a:lnTo>
                      <a:lnTo>
                        <a:pt x="718" y="353"/>
                      </a:lnTo>
                      <a:lnTo>
                        <a:pt x="719" y="354"/>
                      </a:lnTo>
                      <a:lnTo>
                        <a:pt x="720" y="354"/>
                      </a:lnTo>
                      <a:lnTo>
                        <a:pt x="720" y="354"/>
                      </a:lnTo>
                      <a:lnTo>
                        <a:pt x="720" y="354"/>
                      </a:lnTo>
                      <a:lnTo>
                        <a:pt x="721" y="353"/>
                      </a:lnTo>
                      <a:lnTo>
                        <a:pt x="722" y="353"/>
                      </a:lnTo>
                      <a:lnTo>
                        <a:pt x="722" y="354"/>
                      </a:lnTo>
                      <a:lnTo>
                        <a:pt x="722" y="354"/>
                      </a:lnTo>
                      <a:lnTo>
                        <a:pt x="723" y="353"/>
                      </a:lnTo>
                      <a:lnTo>
                        <a:pt x="723" y="354"/>
                      </a:lnTo>
                      <a:lnTo>
                        <a:pt x="724" y="354"/>
                      </a:lnTo>
                      <a:lnTo>
                        <a:pt x="725" y="354"/>
                      </a:lnTo>
                      <a:lnTo>
                        <a:pt x="726" y="354"/>
                      </a:lnTo>
                      <a:lnTo>
                        <a:pt x="726" y="354"/>
                      </a:lnTo>
                      <a:lnTo>
                        <a:pt x="726" y="353"/>
                      </a:lnTo>
                      <a:lnTo>
                        <a:pt x="727" y="353"/>
                      </a:lnTo>
                      <a:lnTo>
                        <a:pt x="727" y="353"/>
                      </a:lnTo>
                      <a:lnTo>
                        <a:pt x="727" y="354"/>
                      </a:lnTo>
                      <a:lnTo>
                        <a:pt x="728" y="354"/>
                      </a:lnTo>
                      <a:lnTo>
                        <a:pt x="729" y="354"/>
                      </a:lnTo>
                      <a:lnTo>
                        <a:pt x="729" y="354"/>
                      </a:lnTo>
                      <a:lnTo>
                        <a:pt x="730" y="353"/>
                      </a:lnTo>
                      <a:lnTo>
                        <a:pt x="730" y="354"/>
                      </a:lnTo>
                      <a:lnTo>
                        <a:pt x="731" y="354"/>
                      </a:lnTo>
                      <a:lnTo>
                        <a:pt x="731" y="354"/>
                      </a:lnTo>
                      <a:lnTo>
                        <a:pt x="732" y="354"/>
                      </a:lnTo>
                      <a:lnTo>
                        <a:pt x="732" y="354"/>
                      </a:lnTo>
                      <a:lnTo>
                        <a:pt x="733" y="354"/>
                      </a:lnTo>
                      <a:lnTo>
                        <a:pt x="733" y="353"/>
                      </a:lnTo>
                      <a:lnTo>
                        <a:pt x="734" y="353"/>
                      </a:lnTo>
                      <a:lnTo>
                        <a:pt x="735" y="354"/>
                      </a:lnTo>
                      <a:lnTo>
                        <a:pt x="735" y="353"/>
                      </a:lnTo>
                      <a:lnTo>
                        <a:pt x="736" y="354"/>
                      </a:lnTo>
                      <a:lnTo>
                        <a:pt x="736" y="354"/>
                      </a:lnTo>
                      <a:lnTo>
                        <a:pt x="737" y="354"/>
                      </a:lnTo>
                      <a:lnTo>
                        <a:pt x="737" y="354"/>
                      </a:lnTo>
                      <a:lnTo>
                        <a:pt x="737" y="354"/>
                      </a:lnTo>
                      <a:lnTo>
                        <a:pt x="738" y="354"/>
                      </a:lnTo>
                      <a:lnTo>
                        <a:pt x="739" y="353"/>
                      </a:lnTo>
                      <a:lnTo>
                        <a:pt x="739" y="353"/>
                      </a:lnTo>
                      <a:lnTo>
                        <a:pt x="740" y="354"/>
                      </a:lnTo>
                      <a:lnTo>
                        <a:pt x="740" y="354"/>
                      </a:lnTo>
                      <a:lnTo>
                        <a:pt x="741" y="354"/>
                      </a:lnTo>
                      <a:lnTo>
                        <a:pt x="741" y="353"/>
                      </a:lnTo>
                      <a:lnTo>
                        <a:pt x="741" y="353"/>
                      </a:lnTo>
                      <a:lnTo>
                        <a:pt x="742" y="353"/>
                      </a:lnTo>
                      <a:lnTo>
                        <a:pt x="743" y="354"/>
                      </a:lnTo>
                      <a:lnTo>
                        <a:pt x="743" y="354"/>
                      </a:lnTo>
                      <a:lnTo>
                        <a:pt x="744" y="354"/>
                      </a:lnTo>
                      <a:lnTo>
                        <a:pt x="744" y="354"/>
                      </a:lnTo>
                      <a:lnTo>
                        <a:pt x="745" y="353"/>
                      </a:lnTo>
                      <a:lnTo>
                        <a:pt x="745" y="353"/>
                      </a:lnTo>
                      <a:lnTo>
                        <a:pt x="746" y="353"/>
                      </a:lnTo>
                      <a:lnTo>
                        <a:pt x="746" y="353"/>
                      </a:lnTo>
                      <a:lnTo>
                        <a:pt x="747" y="353"/>
                      </a:lnTo>
                      <a:lnTo>
                        <a:pt x="747" y="353"/>
                      </a:lnTo>
                      <a:lnTo>
                        <a:pt x="748" y="352"/>
                      </a:lnTo>
                      <a:lnTo>
                        <a:pt x="748" y="352"/>
                      </a:lnTo>
                      <a:lnTo>
                        <a:pt x="749" y="351"/>
                      </a:lnTo>
                      <a:lnTo>
                        <a:pt x="749" y="351"/>
                      </a:lnTo>
                      <a:lnTo>
                        <a:pt x="750" y="351"/>
                      </a:lnTo>
                      <a:lnTo>
                        <a:pt x="750" y="351"/>
                      </a:lnTo>
                      <a:lnTo>
                        <a:pt x="751" y="349"/>
                      </a:lnTo>
                      <a:lnTo>
                        <a:pt x="751" y="349"/>
                      </a:lnTo>
                      <a:lnTo>
                        <a:pt x="752" y="348"/>
                      </a:lnTo>
                      <a:lnTo>
                        <a:pt x="752" y="347"/>
                      </a:lnTo>
                      <a:lnTo>
                        <a:pt x="753" y="345"/>
                      </a:lnTo>
                      <a:lnTo>
                        <a:pt x="753" y="345"/>
                      </a:lnTo>
                      <a:lnTo>
                        <a:pt x="754" y="341"/>
                      </a:lnTo>
                      <a:lnTo>
                        <a:pt x="754" y="341"/>
                      </a:lnTo>
                      <a:lnTo>
                        <a:pt x="755" y="337"/>
                      </a:lnTo>
                      <a:lnTo>
                        <a:pt x="755" y="337"/>
                      </a:lnTo>
                      <a:lnTo>
                        <a:pt x="756" y="332"/>
                      </a:lnTo>
                      <a:lnTo>
                        <a:pt x="757" y="330"/>
                      </a:lnTo>
                      <a:lnTo>
                        <a:pt x="757" y="326"/>
                      </a:lnTo>
                      <a:lnTo>
                        <a:pt x="757" y="325"/>
                      </a:lnTo>
                      <a:lnTo>
                        <a:pt x="758" y="319"/>
                      </a:lnTo>
                      <a:lnTo>
                        <a:pt x="758" y="317"/>
                      </a:lnTo>
                      <a:lnTo>
                        <a:pt x="759" y="309"/>
                      </a:lnTo>
                      <a:lnTo>
                        <a:pt x="759" y="307"/>
                      </a:lnTo>
                      <a:lnTo>
                        <a:pt x="760" y="299"/>
                      </a:lnTo>
                      <a:lnTo>
                        <a:pt x="761" y="297"/>
                      </a:lnTo>
                      <a:lnTo>
                        <a:pt x="761" y="287"/>
                      </a:lnTo>
                      <a:lnTo>
                        <a:pt x="762" y="285"/>
                      </a:lnTo>
                      <a:lnTo>
                        <a:pt x="762" y="275"/>
                      </a:lnTo>
                      <a:lnTo>
                        <a:pt x="763" y="272"/>
                      </a:lnTo>
                      <a:lnTo>
                        <a:pt x="763" y="263"/>
                      </a:lnTo>
                      <a:lnTo>
                        <a:pt x="763" y="260"/>
                      </a:lnTo>
                      <a:lnTo>
                        <a:pt x="764" y="248"/>
                      </a:lnTo>
                      <a:lnTo>
                        <a:pt x="764" y="245"/>
                      </a:lnTo>
                      <a:lnTo>
                        <a:pt x="765" y="235"/>
                      </a:lnTo>
                      <a:lnTo>
                        <a:pt x="765" y="232"/>
                      </a:lnTo>
                      <a:lnTo>
                        <a:pt x="767" y="219"/>
                      </a:lnTo>
                      <a:lnTo>
                        <a:pt x="767" y="217"/>
                      </a:lnTo>
                      <a:lnTo>
                        <a:pt x="767" y="208"/>
                      </a:lnTo>
                      <a:lnTo>
                        <a:pt x="768" y="206"/>
                      </a:lnTo>
                      <a:lnTo>
                        <a:pt x="768" y="197"/>
                      </a:lnTo>
                      <a:lnTo>
                        <a:pt x="769" y="195"/>
                      </a:lnTo>
                      <a:lnTo>
                        <a:pt x="769" y="185"/>
                      </a:lnTo>
                      <a:lnTo>
                        <a:pt x="770" y="184"/>
                      </a:lnTo>
                      <a:lnTo>
                        <a:pt x="770" y="177"/>
                      </a:lnTo>
                      <a:lnTo>
                        <a:pt x="771" y="176"/>
                      </a:lnTo>
                      <a:lnTo>
                        <a:pt x="772" y="170"/>
                      </a:lnTo>
                      <a:lnTo>
                        <a:pt x="772" y="169"/>
                      </a:lnTo>
                      <a:lnTo>
                        <a:pt x="773" y="167"/>
                      </a:lnTo>
                      <a:lnTo>
                        <a:pt x="773" y="166"/>
                      </a:lnTo>
                      <a:lnTo>
                        <a:pt x="774" y="164"/>
                      </a:lnTo>
                      <a:lnTo>
                        <a:pt x="774" y="164"/>
                      </a:lnTo>
                      <a:lnTo>
                        <a:pt x="775" y="165"/>
                      </a:lnTo>
                      <a:lnTo>
                        <a:pt x="775" y="165"/>
                      </a:lnTo>
                      <a:lnTo>
                        <a:pt x="775" y="167"/>
                      </a:lnTo>
                      <a:lnTo>
                        <a:pt x="776" y="168"/>
                      </a:lnTo>
                      <a:lnTo>
                        <a:pt x="777" y="172"/>
                      </a:lnTo>
                      <a:lnTo>
                        <a:pt x="777" y="174"/>
                      </a:lnTo>
                      <a:lnTo>
                        <a:pt x="778" y="179"/>
                      </a:lnTo>
                      <a:lnTo>
                        <a:pt x="778" y="180"/>
                      </a:lnTo>
                      <a:lnTo>
                        <a:pt x="779" y="186"/>
                      </a:lnTo>
                      <a:lnTo>
                        <a:pt x="779" y="188"/>
                      </a:lnTo>
                      <a:lnTo>
                        <a:pt x="780" y="196"/>
                      </a:lnTo>
                      <a:lnTo>
                        <a:pt x="780" y="198"/>
                      </a:lnTo>
                      <a:lnTo>
                        <a:pt x="781" y="206"/>
                      </a:lnTo>
                      <a:lnTo>
                        <a:pt x="781" y="208"/>
                      </a:lnTo>
                      <a:lnTo>
                        <a:pt x="782" y="218"/>
                      </a:lnTo>
                      <a:lnTo>
                        <a:pt x="782" y="220"/>
                      </a:lnTo>
                      <a:lnTo>
                        <a:pt x="783" y="229"/>
                      </a:lnTo>
                      <a:lnTo>
                        <a:pt x="783" y="230"/>
                      </a:lnTo>
                      <a:lnTo>
                        <a:pt x="784" y="239"/>
                      </a:lnTo>
                      <a:lnTo>
                        <a:pt x="784" y="241"/>
                      </a:lnTo>
                      <a:lnTo>
                        <a:pt x="785" y="250"/>
                      </a:lnTo>
                      <a:lnTo>
                        <a:pt x="785" y="252"/>
                      </a:lnTo>
                      <a:lnTo>
                        <a:pt x="786" y="261"/>
                      </a:lnTo>
                      <a:lnTo>
                        <a:pt x="786" y="263"/>
                      </a:lnTo>
                      <a:lnTo>
                        <a:pt x="787" y="272"/>
                      </a:lnTo>
                      <a:lnTo>
                        <a:pt x="787" y="274"/>
                      </a:lnTo>
                      <a:lnTo>
                        <a:pt x="788" y="281"/>
                      </a:lnTo>
                      <a:lnTo>
                        <a:pt x="788" y="282"/>
                      </a:lnTo>
                      <a:lnTo>
                        <a:pt x="789" y="289"/>
                      </a:lnTo>
                      <a:lnTo>
                        <a:pt x="789" y="290"/>
                      </a:lnTo>
                      <a:lnTo>
                        <a:pt x="790" y="297"/>
                      </a:lnTo>
                      <a:lnTo>
                        <a:pt x="790" y="299"/>
                      </a:lnTo>
                      <a:lnTo>
                        <a:pt x="791" y="304"/>
                      </a:lnTo>
                      <a:lnTo>
                        <a:pt x="791" y="305"/>
                      </a:lnTo>
                      <a:lnTo>
                        <a:pt x="792" y="311"/>
                      </a:lnTo>
                      <a:lnTo>
                        <a:pt x="792" y="312"/>
                      </a:lnTo>
                      <a:lnTo>
                        <a:pt x="793" y="317"/>
                      </a:lnTo>
                      <a:lnTo>
                        <a:pt x="793" y="318"/>
                      </a:lnTo>
                      <a:lnTo>
                        <a:pt x="794" y="321"/>
                      </a:lnTo>
                      <a:lnTo>
                        <a:pt x="794" y="322"/>
                      </a:lnTo>
                      <a:lnTo>
                        <a:pt x="795" y="326"/>
                      </a:lnTo>
                      <a:lnTo>
                        <a:pt x="795" y="327"/>
                      </a:lnTo>
                      <a:lnTo>
                        <a:pt x="796" y="330"/>
                      </a:lnTo>
                      <a:lnTo>
                        <a:pt x="796" y="330"/>
                      </a:lnTo>
                      <a:lnTo>
                        <a:pt x="797" y="333"/>
                      </a:lnTo>
                      <a:lnTo>
                        <a:pt x="798" y="333"/>
                      </a:lnTo>
                      <a:lnTo>
                        <a:pt x="798" y="335"/>
                      </a:lnTo>
                      <a:lnTo>
                        <a:pt x="798" y="336"/>
                      </a:lnTo>
                      <a:lnTo>
                        <a:pt x="799" y="338"/>
                      </a:lnTo>
                      <a:lnTo>
                        <a:pt x="800" y="339"/>
                      </a:lnTo>
                      <a:lnTo>
                        <a:pt x="800" y="340"/>
                      </a:lnTo>
                      <a:lnTo>
                        <a:pt x="800" y="341"/>
                      </a:lnTo>
                      <a:lnTo>
                        <a:pt x="801" y="342"/>
                      </a:lnTo>
                      <a:lnTo>
                        <a:pt x="801" y="342"/>
                      </a:lnTo>
                      <a:lnTo>
                        <a:pt x="803" y="343"/>
                      </a:lnTo>
                      <a:lnTo>
                        <a:pt x="803" y="344"/>
                      </a:lnTo>
                      <a:lnTo>
                        <a:pt x="803" y="345"/>
                      </a:lnTo>
                      <a:lnTo>
                        <a:pt x="804" y="345"/>
                      </a:lnTo>
                      <a:lnTo>
                        <a:pt x="804" y="346"/>
                      </a:lnTo>
                      <a:lnTo>
                        <a:pt x="805" y="346"/>
                      </a:lnTo>
                      <a:lnTo>
                        <a:pt x="805" y="347"/>
                      </a:lnTo>
                      <a:lnTo>
                        <a:pt x="806" y="347"/>
                      </a:lnTo>
                      <a:lnTo>
                        <a:pt x="806" y="348"/>
                      </a:lnTo>
                      <a:lnTo>
                        <a:pt x="806" y="348"/>
                      </a:lnTo>
                      <a:lnTo>
                        <a:pt x="808" y="349"/>
                      </a:lnTo>
                      <a:lnTo>
                        <a:pt x="808" y="349"/>
                      </a:lnTo>
                      <a:lnTo>
                        <a:pt x="809" y="349"/>
                      </a:lnTo>
                      <a:lnTo>
                        <a:pt x="809" y="349"/>
                      </a:lnTo>
                      <a:lnTo>
                        <a:pt x="810" y="349"/>
                      </a:lnTo>
                      <a:lnTo>
                        <a:pt x="810" y="349"/>
                      </a:lnTo>
                      <a:lnTo>
                        <a:pt x="811" y="350"/>
                      </a:lnTo>
                      <a:lnTo>
                        <a:pt x="811" y="350"/>
                      </a:lnTo>
                      <a:lnTo>
                        <a:pt x="811" y="350"/>
                      </a:lnTo>
                      <a:lnTo>
                        <a:pt x="812" y="350"/>
                      </a:lnTo>
                      <a:lnTo>
                        <a:pt x="813" y="351"/>
                      </a:lnTo>
                      <a:lnTo>
                        <a:pt x="813" y="351"/>
                      </a:lnTo>
                      <a:lnTo>
                        <a:pt x="814" y="351"/>
                      </a:lnTo>
                      <a:lnTo>
                        <a:pt x="814" y="351"/>
                      </a:lnTo>
                      <a:lnTo>
                        <a:pt x="814" y="351"/>
                      </a:lnTo>
                      <a:lnTo>
                        <a:pt x="815" y="351"/>
                      </a:lnTo>
                      <a:lnTo>
                        <a:pt x="815" y="351"/>
                      </a:lnTo>
                      <a:lnTo>
                        <a:pt x="816" y="351"/>
                      </a:lnTo>
                      <a:lnTo>
                        <a:pt x="817" y="351"/>
                      </a:lnTo>
                      <a:lnTo>
                        <a:pt x="817" y="351"/>
                      </a:lnTo>
                      <a:lnTo>
                        <a:pt x="818" y="352"/>
                      </a:lnTo>
                      <a:lnTo>
                        <a:pt x="818" y="352"/>
                      </a:lnTo>
                      <a:lnTo>
                        <a:pt x="819" y="352"/>
                      </a:lnTo>
                      <a:lnTo>
                        <a:pt x="819" y="352"/>
                      </a:lnTo>
                      <a:lnTo>
                        <a:pt x="820" y="352"/>
                      </a:lnTo>
                      <a:lnTo>
                        <a:pt x="820" y="352"/>
                      </a:lnTo>
                      <a:lnTo>
                        <a:pt x="821" y="352"/>
                      </a:lnTo>
                      <a:lnTo>
                        <a:pt x="821" y="352"/>
                      </a:lnTo>
                      <a:lnTo>
                        <a:pt x="822" y="353"/>
                      </a:lnTo>
                      <a:lnTo>
                        <a:pt x="822" y="353"/>
                      </a:lnTo>
                      <a:lnTo>
                        <a:pt x="823" y="352"/>
                      </a:lnTo>
                      <a:lnTo>
                        <a:pt x="823" y="352"/>
                      </a:lnTo>
                      <a:lnTo>
                        <a:pt x="824" y="352"/>
                      </a:lnTo>
                      <a:lnTo>
                        <a:pt x="824" y="352"/>
                      </a:lnTo>
                      <a:lnTo>
                        <a:pt x="825" y="353"/>
                      </a:lnTo>
                      <a:lnTo>
                        <a:pt x="825" y="353"/>
                      </a:lnTo>
                      <a:lnTo>
                        <a:pt x="826" y="353"/>
                      </a:lnTo>
                      <a:lnTo>
                        <a:pt x="826" y="353"/>
                      </a:lnTo>
                      <a:lnTo>
                        <a:pt x="827" y="353"/>
                      </a:lnTo>
                      <a:lnTo>
                        <a:pt x="827" y="353"/>
                      </a:lnTo>
                      <a:lnTo>
                        <a:pt x="828" y="353"/>
                      </a:lnTo>
                      <a:lnTo>
                        <a:pt x="829" y="353"/>
                      </a:lnTo>
                      <a:lnTo>
                        <a:pt x="829" y="353"/>
                      </a:lnTo>
                      <a:lnTo>
                        <a:pt x="829" y="353"/>
                      </a:lnTo>
                      <a:lnTo>
                        <a:pt x="830" y="353"/>
                      </a:lnTo>
                      <a:lnTo>
                        <a:pt x="830" y="353"/>
                      </a:lnTo>
                      <a:lnTo>
                        <a:pt x="831" y="353"/>
                      </a:lnTo>
                      <a:lnTo>
                        <a:pt x="831" y="353"/>
                      </a:lnTo>
                      <a:lnTo>
                        <a:pt x="832" y="353"/>
                      </a:lnTo>
                      <a:lnTo>
                        <a:pt x="833" y="353"/>
                      </a:lnTo>
                      <a:lnTo>
                        <a:pt x="833" y="353"/>
                      </a:lnTo>
                      <a:lnTo>
                        <a:pt x="834" y="353"/>
                      </a:lnTo>
                      <a:lnTo>
                        <a:pt x="834" y="353"/>
                      </a:lnTo>
                      <a:lnTo>
                        <a:pt x="834" y="353"/>
                      </a:lnTo>
                      <a:lnTo>
                        <a:pt x="835" y="353"/>
                      </a:lnTo>
                      <a:lnTo>
                        <a:pt x="836" y="353"/>
                      </a:lnTo>
                      <a:lnTo>
                        <a:pt x="836" y="353"/>
                      </a:lnTo>
                      <a:lnTo>
                        <a:pt x="836" y="353"/>
                      </a:lnTo>
                      <a:lnTo>
                        <a:pt x="837" y="353"/>
                      </a:lnTo>
                      <a:lnTo>
                        <a:pt x="837" y="353"/>
                      </a:lnTo>
                      <a:lnTo>
                        <a:pt x="838" y="353"/>
                      </a:lnTo>
                      <a:lnTo>
                        <a:pt x="839" y="353"/>
                      </a:lnTo>
                      <a:lnTo>
                        <a:pt x="839" y="353"/>
                      </a:lnTo>
                      <a:lnTo>
                        <a:pt x="840" y="353"/>
                      </a:lnTo>
                      <a:lnTo>
                        <a:pt x="840" y="353"/>
                      </a:lnTo>
                      <a:lnTo>
                        <a:pt x="841" y="353"/>
                      </a:lnTo>
                      <a:lnTo>
                        <a:pt x="841" y="353"/>
                      </a:lnTo>
                      <a:lnTo>
                        <a:pt x="842" y="354"/>
                      </a:lnTo>
                      <a:lnTo>
                        <a:pt x="842" y="353"/>
                      </a:lnTo>
                      <a:lnTo>
                        <a:pt x="843" y="354"/>
                      </a:lnTo>
                      <a:lnTo>
                        <a:pt x="843" y="353"/>
                      </a:lnTo>
                      <a:lnTo>
                        <a:pt x="844" y="353"/>
                      </a:lnTo>
                      <a:lnTo>
                        <a:pt x="844" y="353"/>
                      </a:lnTo>
                      <a:lnTo>
                        <a:pt x="845" y="353"/>
                      </a:lnTo>
                      <a:lnTo>
                        <a:pt x="846" y="354"/>
                      </a:lnTo>
                      <a:lnTo>
                        <a:pt x="846" y="354"/>
                      </a:lnTo>
                      <a:lnTo>
                        <a:pt x="846" y="354"/>
                      </a:lnTo>
                      <a:lnTo>
                        <a:pt x="847" y="353"/>
                      </a:lnTo>
                      <a:lnTo>
                        <a:pt x="847" y="353"/>
                      </a:lnTo>
                      <a:lnTo>
                        <a:pt x="848" y="353"/>
                      </a:lnTo>
                      <a:lnTo>
                        <a:pt x="848" y="353"/>
                      </a:lnTo>
                      <a:lnTo>
                        <a:pt x="849" y="353"/>
                      </a:lnTo>
                      <a:lnTo>
                        <a:pt x="850" y="353"/>
                      </a:lnTo>
                      <a:lnTo>
                        <a:pt x="850" y="353"/>
                      </a:lnTo>
                      <a:lnTo>
                        <a:pt x="851" y="353"/>
                      </a:lnTo>
                      <a:lnTo>
                        <a:pt x="851" y="353"/>
                      </a:lnTo>
                      <a:lnTo>
                        <a:pt x="852" y="353"/>
                      </a:lnTo>
                      <a:lnTo>
                        <a:pt x="852" y="353"/>
                      </a:lnTo>
                      <a:lnTo>
                        <a:pt x="852" y="354"/>
                      </a:lnTo>
                      <a:lnTo>
                        <a:pt x="853" y="354"/>
                      </a:lnTo>
                      <a:lnTo>
                        <a:pt x="853" y="354"/>
                      </a:lnTo>
                      <a:lnTo>
                        <a:pt x="854" y="353"/>
                      </a:lnTo>
                      <a:lnTo>
                        <a:pt x="855" y="353"/>
                      </a:lnTo>
                      <a:lnTo>
                        <a:pt x="855" y="353"/>
                      </a:lnTo>
                      <a:lnTo>
                        <a:pt x="856" y="353"/>
                      </a:lnTo>
                      <a:lnTo>
                        <a:pt x="856" y="354"/>
                      </a:lnTo>
                      <a:lnTo>
                        <a:pt x="857" y="354"/>
                      </a:lnTo>
                      <a:lnTo>
                        <a:pt x="857" y="354"/>
                      </a:lnTo>
                      <a:lnTo>
                        <a:pt x="857" y="354"/>
                      </a:lnTo>
                      <a:lnTo>
                        <a:pt x="858" y="354"/>
                      </a:lnTo>
                      <a:lnTo>
                        <a:pt x="858" y="354"/>
                      </a:lnTo>
                      <a:lnTo>
                        <a:pt x="859" y="354"/>
                      </a:lnTo>
                      <a:lnTo>
                        <a:pt x="860" y="353"/>
                      </a:lnTo>
                      <a:lnTo>
                        <a:pt x="860" y="353"/>
                      </a:lnTo>
                      <a:lnTo>
                        <a:pt x="860" y="353"/>
                      </a:lnTo>
                      <a:lnTo>
                        <a:pt x="861" y="353"/>
                      </a:lnTo>
                      <a:lnTo>
                        <a:pt x="862" y="353"/>
                      </a:lnTo>
                      <a:lnTo>
                        <a:pt x="862" y="353"/>
                      </a:lnTo>
                      <a:lnTo>
                        <a:pt x="863" y="354"/>
                      </a:lnTo>
                      <a:lnTo>
                        <a:pt x="863" y="354"/>
                      </a:lnTo>
                      <a:lnTo>
                        <a:pt x="864" y="354"/>
                      </a:lnTo>
                      <a:lnTo>
                        <a:pt x="864" y="354"/>
                      </a:lnTo>
                      <a:lnTo>
                        <a:pt x="865" y="353"/>
                      </a:lnTo>
                      <a:lnTo>
                        <a:pt x="865" y="353"/>
                      </a:lnTo>
                      <a:lnTo>
                        <a:pt x="866" y="353"/>
                      </a:lnTo>
                      <a:lnTo>
                        <a:pt x="866" y="353"/>
                      </a:lnTo>
                      <a:lnTo>
                        <a:pt x="867" y="354"/>
                      </a:lnTo>
                      <a:lnTo>
                        <a:pt x="867" y="354"/>
                      </a:lnTo>
                      <a:lnTo>
                        <a:pt x="868" y="354"/>
                      </a:lnTo>
                      <a:lnTo>
                        <a:pt x="868" y="354"/>
                      </a:lnTo>
                      <a:lnTo>
                        <a:pt x="869" y="354"/>
                      </a:lnTo>
                      <a:lnTo>
                        <a:pt x="869" y="353"/>
                      </a:lnTo>
                      <a:lnTo>
                        <a:pt x="870" y="354"/>
                      </a:lnTo>
                      <a:lnTo>
                        <a:pt x="870" y="354"/>
                      </a:lnTo>
                      <a:lnTo>
                        <a:pt x="871" y="354"/>
                      </a:lnTo>
                      <a:lnTo>
                        <a:pt x="871" y="354"/>
                      </a:lnTo>
                      <a:lnTo>
                        <a:pt x="872" y="354"/>
                      </a:lnTo>
                      <a:lnTo>
                        <a:pt x="872" y="354"/>
                      </a:lnTo>
                      <a:lnTo>
                        <a:pt x="873" y="354"/>
                      </a:lnTo>
                      <a:lnTo>
                        <a:pt x="873" y="354"/>
                      </a:lnTo>
                      <a:lnTo>
                        <a:pt x="874" y="354"/>
                      </a:lnTo>
                      <a:lnTo>
                        <a:pt x="874" y="354"/>
                      </a:lnTo>
                      <a:lnTo>
                        <a:pt x="875" y="354"/>
                      </a:lnTo>
                      <a:lnTo>
                        <a:pt x="876" y="354"/>
                      </a:lnTo>
                      <a:lnTo>
                        <a:pt x="876" y="354"/>
                      </a:lnTo>
                      <a:lnTo>
                        <a:pt x="877" y="354"/>
                      </a:lnTo>
                      <a:lnTo>
                        <a:pt x="877" y="354"/>
                      </a:lnTo>
                      <a:lnTo>
                        <a:pt x="877" y="354"/>
                      </a:lnTo>
                      <a:lnTo>
                        <a:pt x="878" y="354"/>
                      </a:lnTo>
                      <a:lnTo>
                        <a:pt x="879" y="354"/>
                      </a:lnTo>
                      <a:lnTo>
                        <a:pt x="879" y="353"/>
                      </a:lnTo>
                      <a:lnTo>
                        <a:pt x="879" y="354"/>
                      </a:lnTo>
                      <a:lnTo>
                        <a:pt x="880" y="354"/>
                      </a:lnTo>
                      <a:lnTo>
                        <a:pt x="881" y="354"/>
                      </a:lnTo>
                      <a:lnTo>
                        <a:pt x="882" y="354"/>
                      </a:lnTo>
                      <a:lnTo>
                        <a:pt x="882" y="354"/>
                      </a:lnTo>
                      <a:lnTo>
                        <a:pt x="882" y="354"/>
                      </a:lnTo>
                      <a:lnTo>
                        <a:pt x="883" y="354"/>
                      </a:lnTo>
                      <a:lnTo>
                        <a:pt x="883" y="354"/>
                      </a:lnTo>
                      <a:lnTo>
                        <a:pt x="884" y="354"/>
                      </a:lnTo>
                      <a:lnTo>
                        <a:pt x="884" y="354"/>
                      </a:lnTo>
                      <a:lnTo>
                        <a:pt x="885" y="354"/>
                      </a:lnTo>
                      <a:lnTo>
                        <a:pt x="886" y="354"/>
                      </a:lnTo>
                      <a:lnTo>
                        <a:pt x="886" y="354"/>
                      </a:lnTo>
                      <a:lnTo>
                        <a:pt x="887" y="354"/>
                      </a:lnTo>
                      <a:lnTo>
                        <a:pt x="887" y="354"/>
                      </a:lnTo>
                      <a:lnTo>
                        <a:pt x="888" y="353"/>
                      </a:lnTo>
                      <a:lnTo>
                        <a:pt x="888" y="354"/>
                      </a:lnTo>
                      <a:lnTo>
                        <a:pt x="888" y="354"/>
                      </a:lnTo>
                      <a:lnTo>
                        <a:pt x="889" y="354"/>
                      </a:lnTo>
                      <a:lnTo>
                        <a:pt x="889" y="354"/>
                      </a:lnTo>
                      <a:lnTo>
                        <a:pt x="890" y="353"/>
                      </a:lnTo>
                      <a:lnTo>
                        <a:pt x="891" y="354"/>
                      </a:lnTo>
                      <a:lnTo>
                        <a:pt x="891" y="354"/>
                      </a:lnTo>
                      <a:lnTo>
                        <a:pt x="892" y="354"/>
                      </a:lnTo>
                      <a:lnTo>
                        <a:pt x="892" y="354"/>
                      </a:lnTo>
                      <a:lnTo>
                        <a:pt x="892" y="354"/>
                      </a:lnTo>
                      <a:lnTo>
                        <a:pt x="893" y="354"/>
                      </a:lnTo>
                      <a:lnTo>
                        <a:pt x="894" y="354"/>
                      </a:lnTo>
                      <a:lnTo>
                        <a:pt x="894" y="353"/>
                      </a:lnTo>
                      <a:lnTo>
                        <a:pt x="895" y="354"/>
                      </a:lnTo>
                      <a:lnTo>
                        <a:pt x="895" y="354"/>
                      </a:lnTo>
                      <a:lnTo>
                        <a:pt x="896" y="354"/>
                      </a:lnTo>
                      <a:lnTo>
                        <a:pt x="896" y="354"/>
                      </a:lnTo>
                      <a:lnTo>
                        <a:pt x="897" y="354"/>
                      </a:lnTo>
                      <a:lnTo>
                        <a:pt x="897" y="354"/>
                      </a:lnTo>
                      <a:lnTo>
                        <a:pt x="898" y="354"/>
                      </a:lnTo>
                      <a:lnTo>
                        <a:pt x="898" y="354"/>
                      </a:lnTo>
                      <a:lnTo>
                        <a:pt x="899" y="354"/>
                      </a:lnTo>
                      <a:lnTo>
                        <a:pt x="899" y="354"/>
                      </a:lnTo>
                      <a:lnTo>
                        <a:pt x="900" y="354"/>
                      </a:lnTo>
                      <a:lnTo>
                        <a:pt x="900" y="354"/>
                      </a:lnTo>
                      <a:lnTo>
                        <a:pt x="901" y="354"/>
                      </a:lnTo>
                      <a:lnTo>
                        <a:pt x="901" y="354"/>
                      </a:lnTo>
                      <a:lnTo>
                        <a:pt x="902" y="353"/>
                      </a:lnTo>
                      <a:lnTo>
                        <a:pt x="902" y="353"/>
                      </a:lnTo>
                      <a:lnTo>
                        <a:pt x="903" y="354"/>
                      </a:lnTo>
                      <a:lnTo>
                        <a:pt x="903" y="354"/>
                      </a:lnTo>
                      <a:lnTo>
                        <a:pt x="904" y="354"/>
                      </a:lnTo>
                      <a:lnTo>
                        <a:pt x="904" y="354"/>
                      </a:lnTo>
                      <a:lnTo>
                        <a:pt x="905" y="354"/>
                      </a:lnTo>
                      <a:lnTo>
                        <a:pt x="905" y="354"/>
                      </a:lnTo>
                      <a:lnTo>
                        <a:pt x="906" y="354"/>
                      </a:lnTo>
                      <a:lnTo>
                        <a:pt x="906" y="354"/>
                      </a:lnTo>
                      <a:lnTo>
                        <a:pt x="907" y="354"/>
                      </a:lnTo>
                      <a:lnTo>
                        <a:pt x="908" y="354"/>
                      </a:lnTo>
                      <a:lnTo>
                        <a:pt x="908" y="354"/>
                      </a:lnTo>
                      <a:lnTo>
                        <a:pt x="908" y="354"/>
                      </a:lnTo>
                      <a:lnTo>
                        <a:pt x="909" y="354"/>
                      </a:lnTo>
                      <a:lnTo>
                        <a:pt x="909" y="354"/>
                      </a:lnTo>
                      <a:lnTo>
                        <a:pt x="910" y="354"/>
                      </a:lnTo>
                      <a:lnTo>
                        <a:pt x="910" y="354"/>
                      </a:lnTo>
                      <a:lnTo>
                        <a:pt x="911" y="354"/>
                      </a:lnTo>
                      <a:lnTo>
                        <a:pt x="911" y="354"/>
                      </a:lnTo>
                      <a:lnTo>
                        <a:pt x="912" y="353"/>
                      </a:lnTo>
                      <a:lnTo>
                        <a:pt x="912" y="354"/>
                      </a:lnTo>
                      <a:lnTo>
                        <a:pt x="913" y="354"/>
                      </a:lnTo>
                      <a:lnTo>
                        <a:pt x="913" y="354"/>
                      </a:lnTo>
                      <a:lnTo>
                        <a:pt x="914" y="354"/>
                      </a:lnTo>
                      <a:lnTo>
                        <a:pt x="914" y="354"/>
                      </a:lnTo>
                      <a:lnTo>
                        <a:pt x="915" y="354"/>
                      </a:lnTo>
                      <a:lnTo>
                        <a:pt x="915" y="354"/>
                      </a:lnTo>
                      <a:lnTo>
                        <a:pt x="916" y="354"/>
                      </a:lnTo>
                      <a:lnTo>
                        <a:pt x="917" y="354"/>
                      </a:lnTo>
                      <a:lnTo>
                        <a:pt x="917" y="354"/>
                      </a:lnTo>
                      <a:lnTo>
                        <a:pt x="918" y="354"/>
                      </a:lnTo>
                      <a:lnTo>
                        <a:pt x="918" y="354"/>
                      </a:lnTo>
                      <a:lnTo>
                        <a:pt x="919" y="354"/>
                      </a:lnTo>
                      <a:lnTo>
                        <a:pt x="919" y="353"/>
                      </a:lnTo>
                      <a:lnTo>
                        <a:pt x="920" y="353"/>
                      </a:lnTo>
                      <a:lnTo>
                        <a:pt x="920" y="354"/>
                      </a:lnTo>
                      <a:lnTo>
                        <a:pt x="920" y="354"/>
                      </a:lnTo>
                      <a:lnTo>
                        <a:pt x="921" y="354"/>
                      </a:lnTo>
                      <a:lnTo>
                        <a:pt x="921" y="354"/>
                      </a:lnTo>
                      <a:lnTo>
                        <a:pt x="923" y="354"/>
                      </a:lnTo>
                      <a:lnTo>
                        <a:pt x="923" y="354"/>
                      </a:lnTo>
                      <a:lnTo>
                        <a:pt x="923" y="354"/>
                      </a:lnTo>
                      <a:lnTo>
                        <a:pt x="924" y="354"/>
                      </a:lnTo>
                      <a:lnTo>
                        <a:pt x="925" y="354"/>
                      </a:lnTo>
                      <a:lnTo>
                        <a:pt x="925" y="354"/>
                      </a:lnTo>
                      <a:lnTo>
                        <a:pt x="925" y="353"/>
                      </a:lnTo>
                      <a:lnTo>
                        <a:pt x="926" y="353"/>
                      </a:lnTo>
                      <a:lnTo>
                        <a:pt x="926" y="354"/>
                      </a:lnTo>
                      <a:lnTo>
                        <a:pt x="926" y="354"/>
                      </a:lnTo>
                      <a:lnTo>
                        <a:pt x="928" y="354"/>
                      </a:lnTo>
                      <a:lnTo>
                        <a:pt x="928" y="354"/>
                      </a:lnTo>
                      <a:lnTo>
                        <a:pt x="929" y="354"/>
                      </a:lnTo>
                      <a:lnTo>
                        <a:pt x="929" y="354"/>
                      </a:lnTo>
                      <a:lnTo>
                        <a:pt x="929" y="354"/>
                      </a:lnTo>
                      <a:lnTo>
                        <a:pt x="930" y="354"/>
                      </a:lnTo>
                      <a:lnTo>
                        <a:pt x="931" y="354"/>
                      </a:lnTo>
                      <a:lnTo>
                        <a:pt x="931" y="354"/>
                      </a:lnTo>
                      <a:lnTo>
                        <a:pt x="931" y="354"/>
                      </a:lnTo>
                      <a:lnTo>
                        <a:pt x="932" y="354"/>
                      </a:lnTo>
                      <a:lnTo>
                        <a:pt x="932" y="354"/>
                      </a:lnTo>
                      <a:lnTo>
                        <a:pt x="933" y="354"/>
                      </a:lnTo>
                      <a:lnTo>
                        <a:pt x="934" y="354"/>
                      </a:lnTo>
                      <a:lnTo>
                        <a:pt x="934" y="354"/>
                      </a:lnTo>
                      <a:lnTo>
                        <a:pt x="935" y="354"/>
                      </a:lnTo>
                      <a:lnTo>
                        <a:pt x="935" y="354"/>
                      </a:lnTo>
                      <a:lnTo>
                        <a:pt x="936" y="354"/>
                      </a:lnTo>
                      <a:lnTo>
                        <a:pt x="936" y="354"/>
                      </a:lnTo>
                      <a:lnTo>
                        <a:pt x="937" y="354"/>
                      </a:lnTo>
                      <a:lnTo>
                        <a:pt x="937" y="354"/>
                      </a:lnTo>
                      <a:lnTo>
                        <a:pt x="938" y="354"/>
                      </a:lnTo>
                      <a:lnTo>
                        <a:pt x="938" y="354"/>
                      </a:lnTo>
                      <a:lnTo>
                        <a:pt x="939" y="354"/>
                      </a:lnTo>
                      <a:lnTo>
                        <a:pt x="939" y="354"/>
                      </a:lnTo>
                      <a:lnTo>
                        <a:pt x="940" y="354"/>
                      </a:lnTo>
                      <a:lnTo>
                        <a:pt x="940" y="354"/>
                      </a:lnTo>
                      <a:lnTo>
                        <a:pt x="941" y="354"/>
                      </a:lnTo>
                      <a:lnTo>
                        <a:pt x="941" y="354"/>
                      </a:lnTo>
                      <a:lnTo>
                        <a:pt x="942" y="354"/>
                      </a:lnTo>
                      <a:lnTo>
                        <a:pt x="942" y="354"/>
                      </a:lnTo>
                      <a:lnTo>
                        <a:pt x="943" y="354"/>
                      </a:lnTo>
                      <a:lnTo>
                        <a:pt x="943" y="354"/>
                      </a:lnTo>
                      <a:lnTo>
                        <a:pt x="944" y="354"/>
                      </a:lnTo>
                      <a:lnTo>
                        <a:pt x="944" y="354"/>
                      </a:lnTo>
                      <a:lnTo>
                        <a:pt x="945" y="354"/>
                      </a:lnTo>
                      <a:lnTo>
                        <a:pt x="945" y="354"/>
                      </a:lnTo>
                      <a:lnTo>
                        <a:pt x="946" y="354"/>
                      </a:lnTo>
                      <a:lnTo>
                        <a:pt x="946" y="354"/>
                      </a:lnTo>
                      <a:lnTo>
                        <a:pt x="947" y="354"/>
                      </a:lnTo>
                      <a:lnTo>
                        <a:pt x="947" y="354"/>
                      </a:lnTo>
                      <a:lnTo>
                        <a:pt x="947" y="354"/>
                      </a:lnTo>
                      <a:lnTo>
                        <a:pt x="948" y="354"/>
                      </a:lnTo>
                      <a:lnTo>
                        <a:pt x="949" y="353"/>
                      </a:lnTo>
                      <a:lnTo>
                        <a:pt x="949" y="353"/>
                      </a:lnTo>
                      <a:lnTo>
                        <a:pt x="950" y="354"/>
                      </a:lnTo>
                      <a:lnTo>
                        <a:pt x="950" y="353"/>
                      </a:lnTo>
                      <a:lnTo>
                        <a:pt x="951" y="353"/>
                      </a:lnTo>
                      <a:lnTo>
                        <a:pt x="951" y="353"/>
                      </a:lnTo>
                      <a:lnTo>
                        <a:pt x="952" y="353"/>
                      </a:lnTo>
                      <a:lnTo>
                        <a:pt x="952" y="353"/>
                      </a:lnTo>
                      <a:lnTo>
                        <a:pt x="953" y="353"/>
                      </a:lnTo>
                      <a:lnTo>
                        <a:pt x="954" y="352"/>
                      </a:lnTo>
                      <a:lnTo>
                        <a:pt x="954" y="352"/>
                      </a:lnTo>
                      <a:lnTo>
                        <a:pt x="954" y="352"/>
                      </a:lnTo>
                      <a:lnTo>
                        <a:pt x="955" y="351"/>
                      </a:lnTo>
                      <a:lnTo>
                        <a:pt x="956" y="351"/>
                      </a:lnTo>
                      <a:lnTo>
                        <a:pt x="956" y="350"/>
                      </a:lnTo>
                      <a:lnTo>
                        <a:pt x="956" y="350"/>
                      </a:lnTo>
                      <a:lnTo>
                        <a:pt x="957" y="349"/>
                      </a:lnTo>
                      <a:lnTo>
                        <a:pt x="957" y="349"/>
                      </a:lnTo>
                      <a:lnTo>
                        <a:pt x="959" y="348"/>
                      </a:lnTo>
                      <a:lnTo>
                        <a:pt x="959" y="348"/>
                      </a:lnTo>
                      <a:lnTo>
                        <a:pt x="959" y="346"/>
                      </a:lnTo>
                      <a:lnTo>
                        <a:pt x="960" y="346"/>
                      </a:lnTo>
                      <a:lnTo>
                        <a:pt x="960" y="343"/>
                      </a:lnTo>
                      <a:lnTo>
                        <a:pt x="961" y="342"/>
                      </a:lnTo>
                      <a:lnTo>
                        <a:pt x="961" y="340"/>
                      </a:lnTo>
                      <a:lnTo>
                        <a:pt x="962" y="339"/>
                      </a:lnTo>
                      <a:lnTo>
                        <a:pt x="962" y="335"/>
                      </a:lnTo>
                      <a:lnTo>
                        <a:pt x="963" y="334"/>
                      </a:lnTo>
                      <a:lnTo>
                        <a:pt x="964" y="331"/>
                      </a:lnTo>
                      <a:lnTo>
                        <a:pt x="964" y="330"/>
                      </a:lnTo>
                      <a:lnTo>
                        <a:pt x="965" y="325"/>
                      </a:lnTo>
                      <a:lnTo>
                        <a:pt x="965" y="324"/>
                      </a:lnTo>
                      <a:lnTo>
                        <a:pt x="966" y="317"/>
                      </a:lnTo>
                      <a:lnTo>
                        <a:pt x="966" y="316"/>
                      </a:lnTo>
                      <a:lnTo>
                        <a:pt x="967" y="310"/>
                      </a:lnTo>
                      <a:lnTo>
                        <a:pt x="967" y="309"/>
                      </a:lnTo>
                      <a:lnTo>
                        <a:pt x="968" y="299"/>
                      </a:lnTo>
                      <a:lnTo>
                        <a:pt x="968" y="297"/>
                      </a:lnTo>
                      <a:lnTo>
                        <a:pt x="969" y="289"/>
                      </a:lnTo>
                      <a:lnTo>
                        <a:pt x="969" y="287"/>
                      </a:lnTo>
                      <a:lnTo>
                        <a:pt x="970" y="277"/>
                      </a:lnTo>
                      <a:lnTo>
                        <a:pt x="970" y="275"/>
                      </a:lnTo>
                      <a:lnTo>
                        <a:pt x="971" y="263"/>
                      </a:lnTo>
                      <a:lnTo>
                        <a:pt x="971" y="260"/>
                      </a:lnTo>
                      <a:lnTo>
                        <a:pt x="972" y="249"/>
                      </a:lnTo>
                      <a:lnTo>
                        <a:pt x="972" y="246"/>
                      </a:lnTo>
                      <a:lnTo>
                        <a:pt x="973" y="230"/>
                      </a:lnTo>
                      <a:lnTo>
                        <a:pt x="973" y="227"/>
                      </a:lnTo>
                      <a:lnTo>
                        <a:pt x="974" y="214"/>
                      </a:lnTo>
                      <a:lnTo>
                        <a:pt x="974" y="211"/>
                      </a:lnTo>
                      <a:lnTo>
                        <a:pt x="975" y="197"/>
                      </a:lnTo>
                      <a:lnTo>
                        <a:pt x="975" y="194"/>
                      </a:lnTo>
                      <a:lnTo>
                        <a:pt x="976" y="176"/>
                      </a:lnTo>
                      <a:lnTo>
                        <a:pt x="976" y="172"/>
                      </a:lnTo>
                      <a:lnTo>
                        <a:pt x="977" y="158"/>
                      </a:lnTo>
                      <a:lnTo>
                        <a:pt x="977" y="154"/>
                      </a:lnTo>
                      <a:lnTo>
                        <a:pt x="978" y="136"/>
                      </a:lnTo>
                      <a:lnTo>
                        <a:pt x="978" y="133"/>
                      </a:lnTo>
                      <a:lnTo>
                        <a:pt x="979" y="118"/>
                      </a:lnTo>
                      <a:lnTo>
                        <a:pt x="979" y="114"/>
                      </a:lnTo>
                      <a:lnTo>
                        <a:pt x="980" y="100"/>
                      </a:lnTo>
                      <a:lnTo>
                        <a:pt x="980" y="97"/>
                      </a:lnTo>
                      <a:lnTo>
                        <a:pt x="981" y="80"/>
                      </a:lnTo>
                      <a:lnTo>
                        <a:pt x="981" y="77"/>
                      </a:lnTo>
                      <a:lnTo>
                        <a:pt x="982" y="65"/>
                      </a:lnTo>
                      <a:lnTo>
                        <a:pt x="982" y="62"/>
                      </a:lnTo>
                      <a:lnTo>
                        <a:pt x="983" y="48"/>
                      </a:lnTo>
                      <a:lnTo>
                        <a:pt x="983" y="46"/>
                      </a:lnTo>
                      <a:lnTo>
                        <a:pt x="984" y="36"/>
                      </a:lnTo>
                      <a:lnTo>
                        <a:pt x="984" y="34"/>
                      </a:lnTo>
                      <a:lnTo>
                        <a:pt x="985" y="26"/>
                      </a:lnTo>
                      <a:lnTo>
                        <a:pt x="985" y="24"/>
                      </a:lnTo>
                      <a:lnTo>
                        <a:pt x="986" y="16"/>
                      </a:lnTo>
                      <a:lnTo>
                        <a:pt x="986" y="14"/>
                      </a:lnTo>
                      <a:lnTo>
                        <a:pt x="987" y="10"/>
                      </a:lnTo>
                      <a:lnTo>
                        <a:pt x="987" y="10"/>
                      </a:lnTo>
                      <a:lnTo>
                        <a:pt x="988" y="6"/>
                      </a:lnTo>
                      <a:lnTo>
                        <a:pt x="988" y="6"/>
                      </a:lnTo>
                      <a:lnTo>
                        <a:pt x="989" y="6"/>
                      </a:lnTo>
                      <a:lnTo>
                        <a:pt x="990" y="6"/>
                      </a:lnTo>
                      <a:lnTo>
                        <a:pt x="990" y="7"/>
                      </a:lnTo>
                      <a:lnTo>
                        <a:pt x="990" y="8"/>
                      </a:lnTo>
                      <a:lnTo>
                        <a:pt x="991" y="11"/>
                      </a:lnTo>
                      <a:lnTo>
                        <a:pt x="991" y="12"/>
                      </a:lnTo>
                      <a:lnTo>
                        <a:pt x="992" y="18"/>
                      </a:lnTo>
                      <a:lnTo>
                        <a:pt x="992" y="19"/>
                      </a:lnTo>
                      <a:lnTo>
                        <a:pt x="993" y="27"/>
                      </a:lnTo>
                      <a:lnTo>
                        <a:pt x="993" y="29"/>
                      </a:lnTo>
                      <a:lnTo>
                        <a:pt x="994" y="37"/>
                      </a:lnTo>
                      <a:lnTo>
                        <a:pt x="995" y="39"/>
                      </a:lnTo>
                      <a:lnTo>
                        <a:pt x="995" y="49"/>
                      </a:lnTo>
                      <a:lnTo>
                        <a:pt x="996" y="51"/>
                      </a:lnTo>
                      <a:lnTo>
                        <a:pt x="996" y="63"/>
                      </a:lnTo>
                      <a:lnTo>
                        <a:pt x="997" y="66"/>
                      </a:lnTo>
                      <a:lnTo>
                        <a:pt x="997" y="77"/>
                      </a:lnTo>
                      <a:lnTo>
                        <a:pt x="997" y="80"/>
                      </a:lnTo>
                      <a:lnTo>
                        <a:pt x="998" y="94"/>
                      </a:lnTo>
                      <a:lnTo>
                        <a:pt x="999" y="97"/>
                      </a:lnTo>
                      <a:lnTo>
                        <a:pt x="1000" y="109"/>
                      </a:lnTo>
                      <a:lnTo>
                        <a:pt x="1000" y="112"/>
                      </a:lnTo>
                      <a:lnTo>
                        <a:pt x="1000" y="124"/>
                      </a:lnTo>
                      <a:lnTo>
                        <a:pt x="1001" y="127"/>
                      </a:lnTo>
                      <a:lnTo>
                        <a:pt x="1002" y="143"/>
                      </a:lnTo>
                      <a:lnTo>
                        <a:pt x="1002" y="146"/>
                      </a:lnTo>
                      <a:lnTo>
                        <a:pt x="1002" y="158"/>
                      </a:lnTo>
                      <a:lnTo>
                        <a:pt x="1003" y="161"/>
                      </a:lnTo>
                      <a:lnTo>
                        <a:pt x="1004" y="175"/>
                      </a:lnTo>
                      <a:lnTo>
                        <a:pt x="1004" y="178"/>
                      </a:lnTo>
                      <a:lnTo>
                        <a:pt x="1004" y="190"/>
                      </a:lnTo>
                      <a:lnTo>
                        <a:pt x="1005" y="192"/>
                      </a:lnTo>
                      <a:lnTo>
                        <a:pt x="1006" y="204"/>
                      </a:lnTo>
                      <a:lnTo>
                        <a:pt x="1006" y="206"/>
                      </a:lnTo>
                      <a:lnTo>
                        <a:pt x="1007" y="219"/>
                      </a:lnTo>
                      <a:lnTo>
                        <a:pt x="1007" y="221"/>
                      </a:lnTo>
                      <a:lnTo>
                        <a:pt x="1008" y="231"/>
                      </a:lnTo>
                      <a:lnTo>
                        <a:pt x="1008" y="233"/>
                      </a:lnTo>
                      <a:lnTo>
                        <a:pt x="1009" y="245"/>
                      </a:lnTo>
                      <a:lnTo>
                        <a:pt x="1009" y="247"/>
                      </a:lnTo>
                      <a:lnTo>
                        <a:pt x="1010" y="255"/>
                      </a:lnTo>
                      <a:lnTo>
                        <a:pt x="1010" y="257"/>
                      </a:lnTo>
                      <a:lnTo>
                        <a:pt x="1011" y="266"/>
                      </a:lnTo>
                      <a:lnTo>
                        <a:pt x="1011" y="267"/>
                      </a:lnTo>
                      <a:lnTo>
                        <a:pt x="1012" y="276"/>
                      </a:lnTo>
                      <a:lnTo>
                        <a:pt x="1012" y="277"/>
                      </a:lnTo>
                      <a:lnTo>
                        <a:pt x="1013" y="284"/>
                      </a:lnTo>
                      <a:lnTo>
                        <a:pt x="1013" y="286"/>
                      </a:lnTo>
                      <a:lnTo>
                        <a:pt x="1014" y="293"/>
                      </a:lnTo>
                      <a:lnTo>
                        <a:pt x="1014" y="294"/>
                      </a:lnTo>
                      <a:lnTo>
                        <a:pt x="1015" y="299"/>
                      </a:lnTo>
                      <a:lnTo>
                        <a:pt x="1015" y="300"/>
                      </a:lnTo>
                      <a:lnTo>
                        <a:pt x="1016" y="305"/>
                      </a:lnTo>
                      <a:lnTo>
                        <a:pt x="1016" y="306"/>
                      </a:lnTo>
                      <a:lnTo>
                        <a:pt x="1017" y="311"/>
                      </a:lnTo>
                      <a:lnTo>
                        <a:pt x="1017" y="312"/>
                      </a:lnTo>
                      <a:lnTo>
                        <a:pt x="1018" y="316"/>
                      </a:lnTo>
                      <a:lnTo>
                        <a:pt x="1018" y="317"/>
                      </a:lnTo>
                      <a:lnTo>
                        <a:pt x="1019" y="321"/>
                      </a:lnTo>
                      <a:lnTo>
                        <a:pt x="1019" y="322"/>
                      </a:lnTo>
                      <a:lnTo>
                        <a:pt x="1020" y="325"/>
                      </a:lnTo>
                      <a:lnTo>
                        <a:pt x="1020" y="325"/>
                      </a:lnTo>
                      <a:lnTo>
                        <a:pt x="1021" y="328"/>
                      </a:lnTo>
                      <a:lnTo>
                        <a:pt x="1021" y="328"/>
                      </a:lnTo>
                      <a:lnTo>
                        <a:pt x="1022" y="331"/>
                      </a:lnTo>
                      <a:lnTo>
                        <a:pt x="1022" y="331"/>
                      </a:lnTo>
                      <a:lnTo>
                        <a:pt x="1023" y="333"/>
                      </a:lnTo>
                      <a:lnTo>
                        <a:pt x="1023" y="334"/>
                      </a:lnTo>
                      <a:lnTo>
                        <a:pt x="1024" y="336"/>
                      </a:lnTo>
                      <a:lnTo>
                        <a:pt x="1024" y="337"/>
                      </a:lnTo>
                      <a:lnTo>
                        <a:pt x="1025" y="338"/>
                      </a:lnTo>
                      <a:lnTo>
                        <a:pt x="1025" y="338"/>
                      </a:lnTo>
                      <a:lnTo>
                        <a:pt x="1026" y="340"/>
                      </a:lnTo>
                      <a:lnTo>
                        <a:pt x="1027" y="340"/>
                      </a:lnTo>
                      <a:lnTo>
                        <a:pt x="1027" y="341"/>
                      </a:lnTo>
                      <a:lnTo>
                        <a:pt x="1027" y="342"/>
                      </a:lnTo>
                      <a:lnTo>
                        <a:pt x="1028" y="342"/>
                      </a:lnTo>
                      <a:lnTo>
                        <a:pt x="1028" y="343"/>
                      </a:lnTo>
                      <a:lnTo>
                        <a:pt x="1029" y="344"/>
                      </a:lnTo>
                      <a:lnTo>
                        <a:pt x="1029" y="344"/>
                      </a:lnTo>
                      <a:lnTo>
                        <a:pt x="1030" y="345"/>
                      </a:lnTo>
                      <a:lnTo>
                        <a:pt x="1030" y="345"/>
                      </a:lnTo>
                      <a:lnTo>
                        <a:pt x="1031" y="346"/>
                      </a:lnTo>
                      <a:lnTo>
                        <a:pt x="1032" y="346"/>
                      </a:lnTo>
                      <a:lnTo>
                        <a:pt x="1032" y="347"/>
                      </a:lnTo>
                      <a:lnTo>
                        <a:pt x="1033" y="347"/>
                      </a:lnTo>
                      <a:lnTo>
                        <a:pt x="1033" y="347"/>
                      </a:lnTo>
                      <a:lnTo>
                        <a:pt x="1033" y="347"/>
                      </a:lnTo>
                      <a:lnTo>
                        <a:pt x="1034" y="348"/>
                      </a:lnTo>
                      <a:lnTo>
                        <a:pt x="1034" y="348"/>
                      </a:lnTo>
                      <a:lnTo>
                        <a:pt x="1035" y="349"/>
                      </a:lnTo>
                      <a:lnTo>
                        <a:pt x="1035" y="349"/>
                      </a:lnTo>
                      <a:lnTo>
                        <a:pt x="1037" y="349"/>
                      </a:lnTo>
                      <a:lnTo>
                        <a:pt x="1037" y="349"/>
                      </a:lnTo>
                      <a:lnTo>
                        <a:pt x="1037" y="349"/>
                      </a:lnTo>
                      <a:lnTo>
                        <a:pt x="1038" y="349"/>
                      </a:lnTo>
                      <a:lnTo>
                        <a:pt x="1038" y="349"/>
                      </a:lnTo>
                      <a:lnTo>
                        <a:pt x="1039" y="349"/>
                      </a:lnTo>
                      <a:lnTo>
                        <a:pt x="1039" y="350"/>
                      </a:lnTo>
                      <a:lnTo>
                        <a:pt x="1040" y="350"/>
                      </a:lnTo>
                      <a:lnTo>
                        <a:pt x="1040" y="350"/>
                      </a:lnTo>
                      <a:lnTo>
                        <a:pt x="1041" y="350"/>
                      </a:lnTo>
                      <a:lnTo>
                        <a:pt x="1042" y="350"/>
                      </a:lnTo>
                      <a:lnTo>
                        <a:pt x="1042" y="351"/>
                      </a:lnTo>
                      <a:lnTo>
                        <a:pt x="1042" y="351"/>
                      </a:lnTo>
                      <a:lnTo>
                        <a:pt x="1043" y="351"/>
                      </a:lnTo>
                      <a:lnTo>
                        <a:pt x="1043" y="351"/>
                      </a:lnTo>
                      <a:lnTo>
                        <a:pt x="1044" y="351"/>
                      </a:lnTo>
                      <a:lnTo>
                        <a:pt x="1045" y="351"/>
                      </a:lnTo>
                      <a:lnTo>
                        <a:pt x="1045" y="351"/>
                      </a:lnTo>
                      <a:lnTo>
                        <a:pt x="1045" y="351"/>
                      </a:lnTo>
                      <a:lnTo>
                        <a:pt x="1046" y="351"/>
                      </a:lnTo>
                      <a:lnTo>
                        <a:pt x="1046" y="351"/>
                      </a:lnTo>
                      <a:lnTo>
                        <a:pt x="1047" y="351"/>
                      </a:lnTo>
                      <a:lnTo>
                        <a:pt x="1048" y="352"/>
                      </a:lnTo>
                      <a:lnTo>
                        <a:pt x="1048" y="352"/>
                      </a:lnTo>
                      <a:lnTo>
                        <a:pt x="1049" y="352"/>
                      </a:lnTo>
                      <a:lnTo>
                        <a:pt x="1049" y="352"/>
                      </a:lnTo>
                      <a:lnTo>
                        <a:pt x="1050" y="352"/>
                      </a:lnTo>
                      <a:lnTo>
                        <a:pt x="1050" y="352"/>
                      </a:lnTo>
                      <a:lnTo>
                        <a:pt x="1050" y="352"/>
                      </a:lnTo>
                      <a:lnTo>
                        <a:pt x="1051" y="352"/>
                      </a:lnTo>
                      <a:lnTo>
                        <a:pt x="1052" y="352"/>
                      </a:lnTo>
                      <a:lnTo>
                        <a:pt x="1052" y="352"/>
                      </a:lnTo>
                      <a:lnTo>
                        <a:pt x="1053" y="352"/>
                      </a:lnTo>
                      <a:lnTo>
                        <a:pt x="1053" y="352"/>
                      </a:lnTo>
                      <a:lnTo>
                        <a:pt x="1054" y="352"/>
                      </a:lnTo>
                      <a:lnTo>
                        <a:pt x="1054" y="352"/>
                      </a:lnTo>
                      <a:lnTo>
                        <a:pt x="1055" y="352"/>
                      </a:lnTo>
                      <a:lnTo>
                        <a:pt x="1055" y="352"/>
                      </a:lnTo>
                      <a:lnTo>
                        <a:pt x="1056" y="352"/>
                      </a:lnTo>
                      <a:lnTo>
                        <a:pt x="1056" y="352"/>
                      </a:lnTo>
                      <a:lnTo>
                        <a:pt x="1057" y="352"/>
                      </a:lnTo>
                      <a:lnTo>
                        <a:pt x="1057" y="352"/>
                      </a:lnTo>
                      <a:lnTo>
                        <a:pt x="1058" y="352"/>
                      </a:lnTo>
                      <a:lnTo>
                        <a:pt x="1058" y="352"/>
                      </a:lnTo>
                      <a:lnTo>
                        <a:pt x="1059" y="352"/>
                      </a:lnTo>
                      <a:lnTo>
                        <a:pt x="1059" y="352"/>
                      </a:lnTo>
                      <a:lnTo>
                        <a:pt x="1060" y="352"/>
                      </a:lnTo>
                      <a:lnTo>
                        <a:pt x="1060" y="352"/>
                      </a:lnTo>
                      <a:lnTo>
                        <a:pt x="1061" y="352"/>
                      </a:lnTo>
                      <a:lnTo>
                        <a:pt x="1061" y="352"/>
                      </a:lnTo>
                      <a:lnTo>
                        <a:pt x="1062" y="352"/>
                      </a:lnTo>
                      <a:lnTo>
                        <a:pt x="1063" y="352"/>
                      </a:lnTo>
                      <a:lnTo>
                        <a:pt x="1063" y="352"/>
                      </a:lnTo>
                      <a:lnTo>
                        <a:pt x="1063" y="352"/>
                      </a:lnTo>
                      <a:lnTo>
                        <a:pt x="1064" y="351"/>
                      </a:lnTo>
                      <a:lnTo>
                        <a:pt x="1064" y="351"/>
                      </a:lnTo>
                      <a:lnTo>
                        <a:pt x="1065" y="351"/>
                      </a:lnTo>
                      <a:lnTo>
                        <a:pt x="1065" y="351"/>
                      </a:lnTo>
                      <a:lnTo>
                        <a:pt x="1066" y="351"/>
                      </a:lnTo>
                      <a:lnTo>
                        <a:pt x="1066" y="351"/>
                      </a:lnTo>
                      <a:lnTo>
                        <a:pt x="1067" y="350"/>
                      </a:lnTo>
                      <a:lnTo>
                        <a:pt x="1068" y="350"/>
                      </a:lnTo>
                      <a:lnTo>
                        <a:pt x="1068" y="349"/>
                      </a:lnTo>
                      <a:lnTo>
                        <a:pt x="1068" y="349"/>
                      </a:lnTo>
                      <a:lnTo>
                        <a:pt x="1069" y="348"/>
                      </a:lnTo>
                      <a:lnTo>
                        <a:pt x="1069" y="348"/>
                      </a:lnTo>
                      <a:lnTo>
                        <a:pt x="1070" y="346"/>
                      </a:lnTo>
                      <a:lnTo>
                        <a:pt x="1070" y="346"/>
                      </a:lnTo>
                      <a:lnTo>
                        <a:pt x="1071" y="344"/>
                      </a:lnTo>
                      <a:lnTo>
                        <a:pt x="1071" y="343"/>
                      </a:lnTo>
                      <a:lnTo>
                        <a:pt x="1073" y="341"/>
                      </a:lnTo>
                      <a:lnTo>
                        <a:pt x="1073" y="340"/>
                      </a:lnTo>
                      <a:lnTo>
                        <a:pt x="1073" y="337"/>
                      </a:lnTo>
                      <a:lnTo>
                        <a:pt x="1074" y="337"/>
                      </a:lnTo>
                      <a:lnTo>
                        <a:pt x="1074" y="334"/>
                      </a:lnTo>
                      <a:lnTo>
                        <a:pt x="1074" y="333"/>
                      </a:lnTo>
                      <a:lnTo>
                        <a:pt x="1075" y="329"/>
                      </a:lnTo>
                      <a:lnTo>
                        <a:pt x="1076" y="328"/>
                      </a:lnTo>
                      <a:lnTo>
                        <a:pt x="1076" y="323"/>
                      </a:lnTo>
                      <a:lnTo>
                        <a:pt x="1076" y="321"/>
                      </a:lnTo>
                      <a:lnTo>
                        <a:pt x="1078" y="315"/>
                      </a:lnTo>
                      <a:lnTo>
                        <a:pt x="1078" y="313"/>
                      </a:lnTo>
                      <a:lnTo>
                        <a:pt x="1079" y="307"/>
                      </a:lnTo>
                      <a:lnTo>
                        <a:pt x="1079" y="306"/>
                      </a:lnTo>
                      <a:lnTo>
                        <a:pt x="1079" y="298"/>
                      </a:lnTo>
                      <a:lnTo>
                        <a:pt x="1080" y="296"/>
                      </a:lnTo>
                      <a:lnTo>
                        <a:pt x="1081" y="287"/>
                      </a:lnTo>
                      <a:lnTo>
                        <a:pt x="1081" y="285"/>
                      </a:lnTo>
                      <a:lnTo>
                        <a:pt x="1081" y="276"/>
                      </a:lnTo>
                      <a:lnTo>
                        <a:pt x="1082" y="273"/>
                      </a:lnTo>
                      <a:lnTo>
                        <a:pt x="1082" y="261"/>
                      </a:lnTo>
                      <a:lnTo>
                        <a:pt x="1083" y="258"/>
                      </a:lnTo>
                      <a:lnTo>
                        <a:pt x="1084" y="247"/>
                      </a:lnTo>
                      <a:lnTo>
                        <a:pt x="1084" y="244"/>
                      </a:lnTo>
                      <a:lnTo>
                        <a:pt x="1085" y="232"/>
                      </a:lnTo>
                      <a:lnTo>
                        <a:pt x="1085" y="230"/>
                      </a:lnTo>
                      <a:lnTo>
                        <a:pt x="1086" y="214"/>
                      </a:lnTo>
                      <a:lnTo>
                        <a:pt x="1086" y="210"/>
                      </a:lnTo>
                      <a:lnTo>
                        <a:pt x="1087" y="197"/>
                      </a:lnTo>
                      <a:lnTo>
                        <a:pt x="1087" y="194"/>
                      </a:lnTo>
                      <a:lnTo>
                        <a:pt x="1088" y="177"/>
                      </a:lnTo>
                      <a:lnTo>
                        <a:pt x="1088" y="173"/>
                      </a:lnTo>
                      <a:lnTo>
                        <a:pt x="1089" y="159"/>
                      </a:lnTo>
                      <a:lnTo>
                        <a:pt x="1089" y="155"/>
                      </a:lnTo>
                      <a:lnTo>
                        <a:pt x="1090" y="141"/>
                      </a:lnTo>
                      <a:lnTo>
                        <a:pt x="1090" y="138"/>
                      </a:lnTo>
                      <a:lnTo>
                        <a:pt x="1091" y="120"/>
                      </a:lnTo>
                      <a:lnTo>
                        <a:pt x="1091" y="116"/>
                      </a:lnTo>
                      <a:lnTo>
                        <a:pt x="1092" y="102"/>
                      </a:lnTo>
                      <a:lnTo>
                        <a:pt x="1092" y="99"/>
                      </a:lnTo>
                      <a:lnTo>
                        <a:pt x="1093" y="83"/>
                      </a:lnTo>
                      <a:lnTo>
                        <a:pt x="1093" y="80"/>
                      </a:lnTo>
                      <a:lnTo>
                        <a:pt x="1094" y="67"/>
                      </a:lnTo>
                      <a:lnTo>
                        <a:pt x="1094" y="64"/>
                      </a:lnTo>
                      <a:lnTo>
                        <a:pt x="1095" y="52"/>
                      </a:lnTo>
                      <a:lnTo>
                        <a:pt x="1095" y="50"/>
                      </a:lnTo>
                      <a:lnTo>
                        <a:pt x="1096" y="37"/>
                      </a:lnTo>
                      <a:lnTo>
                        <a:pt x="1096" y="34"/>
                      </a:lnTo>
                      <a:lnTo>
                        <a:pt x="1097" y="26"/>
                      </a:lnTo>
                      <a:lnTo>
                        <a:pt x="1097" y="24"/>
                      </a:lnTo>
                      <a:lnTo>
                        <a:pt x="1098" y="15"/>
                      </a:lnTo>
                      <a:lnTo>
                        <a:pt x="1098" y="13"/>
                      </a:lnTo>
                      <a:lnTo>
                        <a:pt x="1099" y="8"/>
                      </a:lnTo>
                      <a:lnTo>
                        <a:pt x="1099" y="7"/>
                      </a:lnTo>
                      <a:lnTo>
                        <a:pt x="1100" y="4"/>
                      </a:lnTo>
                      <a:lnTo>
                        <a:pt x="1100" y="3"/>
                      </a:lnTo>
                      <a:lnTo>
                        <a:pt x="1101" y="1"/>
                      </a:lnTo>
                      <a:lnTo>
                        <a:pt x="1101" y="0"/>
                      </a:lnTo>
                      <a:lnTo>
                        <a:pt x="1102" y="1"/>
                      </a:lnTo>
                      <a:lnTo>
                        <a:pt x="1102" y="1"/>
                      </a:lnTo>
                      <a:lnTo>
                        <a:pt x="1103" y="3"/>
                      </a:lnTo>
                      <a:lnTo>
                        <a:pt x="1104" y="4"/>
                      </a:lnTo>
                      <a:lnTo>
                        <a:pt x="1104" y="8"/>
                      </a:lnTo>
                      <a:lnTo>
                        <a:pt x="1104" y="10"/>
                      </a:lnTo>
                      <a:lnTo>
                        <a:pt x="1105" y="16"/>
                      </a:lnTo>
                      <a:lnTo>
                        <a:pt x="1105" y="17"/>
                      </a:lnTo>
                      <a:lnTo>
                        <a:pt x="1106" y="25"/>
                      </a:lnTo>
                      <a:lnTo>
                        <a:pt x="1106" y="27"/>
                      </a:lnTo>
                      <a:lnTo>
                        <a:pt x="1107" y="35"/>
                      </a:lnTo>
                      <a:lnTo>
                        <a:pt x="1107" y="37"/>
                      </a:lnTo>
                      <a:lnTo>
                        <a:pt x="1108" y="49"/>
                      </a:lnTo>
                      <a:lnTo>
                        <a:pt x="1108" y="51"/>
                      </a:lnTo>
                      <a:lnTo>
                        <a:pt x="1109" y="61"/>
                      </a:lnTo>
                      <a:lnTo>
                        <a:pt x="1110" y="64"/>
                      </a:lnTo>
                      <a:lnTo>
                        <a:pt x="1110" y="78"/>
                      </a:lnTo>
                      <a:lnTo>
                        <a:pt x="1111" y="81"/>
                      </a:lnTo>
                      <a:lnTo>
                        <a:pt x="1111" y="92"/>
                      </a:lnTo>
                      <a:lnTo>
                        <a:pt x="1112" y="95"/>
                      </a:lnTo>
                      <a:lnTo>
                        <a:pt x="1112" y="108"/>
                      </a:lnTo>
                      <a:lnTo>
                        <a:pt x="1112" y="110"/>
                      </a:lnTo>
                      <a:lnTo>
                        <a:pt x="1113" y="126"/>
                      </a:lnTo>
                      <a:lnTo>
                        <a:pt x="1113" y="129"/>
                      </a:lnTo>
                      <a:lnTo>
                        <a:pt x="1115" y="141"/>
                      </a:lnTo>
                      <a:lnTo>
                        <a:pt x="1115" y="144"/>
                      </a:lnTo>
                      <a:lnTo>
                        <a:pt x="1116" y="159"/>
                      </a:lnTo>
                      <a:lnTo>
                        <a:pt x="1116" y="162"/>
                      </a:lnTo>
                      <a:lnTo>
                        <a:pt x="1116" y="173"/>
                      </a:lnTo>
                      <a:lnTo>
                        <a:pt x="1117" y="176"/>
                      </a:lnTo>
                      <a:lnTo>
                        <a:pt x="1117" y="188"/>
                      </a:lnTo>
                      <a:lnTo>
                        <a:pt x="1118" y="191"/>
                      </a:lnTo>
                      <a:lnTo>
                        <a:pt x="1118" y="205"/>
                      </a:lnTo>
                      <a:lnTo>
                        <a:pt x="1119" y="208"/>
                      </a:lnTo>
                      <a:lnTo>
                        <a:pt x="1120" y="218"/>
                      </a:lnTo>
                      <a:lnTo>
                        <a:pt x="1120" y="220"/>
                      </a:lnTo>
                      <a:lnTo>
                        <a:pt x="1121" y="233"/>
                      </a:lnTo>
                      <a:lnTo>
                        <a:pt x="1121" y="235"/>
                      </a:lnTo>
                      <a:lnTo>
                        <a:pt x="1122" y="244"/>
                      </a:lnTo>
                      <a:lnTo>
                        <a:pt x="1122" y="246"/>
                      </a:lnTo>
                      <a:lnTo>
                        <a:pt x="1122" y="254"/>
                      </a:lnTo>
                      <a:lnTo>
                        <a:pt x="1123" y="256"/>
                      </a:lnTo>
                      <a:lnTo>
                        <a:pt x="1124" y="266"/>
                      </a:lnTo>
                      <a:lnTo>
                        <a:pt x="1124" y="268"/>
                      </a:lnTo>
                      <a:lnTo>
                        <a:pt x="1125" y="275"/>
                      </a:lnTo>
                      <a:lnTo>
                        <a:pt x="1125" y="277"/>
                      </a:lnTo>
                      <a:lnTo>
                        <a:pt x="1126" y="285"/>
                      </a:lnTo>
                      <a:lnTo>
                        <a:pt x="1126" y="287"/>
                      </a:lnTo>
                      <a:lnTo>
                        <a:pt x="1127" y="292"/>
                      </a:lnTo>
                      <a:lnTo>
                        <a:pt x="1127" y="294"/>
                      </a:lnTo>
                      <a:lnTo>
                        <a:pt x="1128" y="299"/>
                      </a:lnTo>
                      <a:lnTo>
                        <a:pt x="1128" y="300"/>
                      </a:lnTo>
                      <a:lnTo>
                        <a:pt x="1129" y="306"/>
                      </a:lnTo>
                      <a:lnTo>
                        <a:pt x="1129" y="307"/>
                      </a:lnTo>
                      <a:lnTo>
                        <a:pt x="1130" y="311"/>
                      </a:lnTo>
                      <a:lnTo>
                        <a:pt x="1130" y="312"/>
                      </a:lnTo>
                      <a:lnTo>
                        <a:pt x="1131" y="317"/>
                      </a:lnTo>
                      <a:lnTo>
                        <a:pt x="1131" y="318"/>
                      </a:lnTo>
                      <a:lnTo>
                        <a:pt x="1132" y="321"/>
                      </a:lnTo>
                      <a:lnTo>
                        <a:pt x="1132" y="322"/>
                      </a:lnTo>
                      <a:lnTo>
                        <a:pt x="1133" y="325"/>
                      </a:lnTo>
                      <a:lnTo>
                        <a:pt x="1133" y="325"/>
                      </a:lnTo>
                      <a:lnTo>
                        <a:pt x="1134" y="329"/>
                      </a:lnTo>
                      <a:lnTo>
                        <a:pt x="1134" y="329"/>
                      </a:lnTo>
                      <a:lnTo>
                        <a:pt x="1135" y="331"/>
                      </a:lnTo>
                      <a:lnTo>
                        <a:pt x="1135" y="332"/>
                      </a:lnTo>
                      <a:lnTo>
                        <a:pt x="1136" y="334"/>
                      </a:lnTo>
                      <a:lnTo>
                        <a:pt x="1136" y="334"/>
                      </a:lnTo>
                      <a:lnTo>
                        <a:pt x="1137" y="336"/>
                      </a:lnTo>
                      <a:lnTo>
                        <a:pt x="1137" y="337"/>
                      </a:lnTo>
                      <a:lnTo>
                        <a:pt x="1138" y="339"/>
                      </a:lnTo>
                      <a:lnTo>
                        <a:pt x="1138" y="339"/>
                      </a:lnTo>
                      <a:lnTo>
                        <a:pt x="1139" y="341"/>
                      </a:lnTo>
                      <a:lnTo>
                        <a:pt x="1139" y="341"/>
                      </a:lnTo>
                      <a:lnTo>
                        <a:pt x="1140" y="342"/>
                      </a:lnTo>
                      <a:lnTo>
                        <a:pt x="1140" y="342"/>
                      </a:lnTo>
                      <a:lnTo>
                        <a:pt x="1141" y="343"/>
                      </a:lnTo>
                      <a:lnTo>
                        <a:pt x="1141" y="343"/>
                      </a:lnTo>
                      <a:lnTo>
                        <a:pt x="1142" y="345"/>
                      </a:lnTo>
                      <a:lnTo>
                        <a:pt x="1142" y="345"/>
                      </a:lnTo>
                      <a:lnTo>
                        <a:pt x="1143" y="346"/>
                      </a:lnTo>
                      <a:lnTo>
                        <a:pt x="1143" y="346"/>
                      </a:lnTo>
                      <a:lnTo>
                        <a:pt x="1144" y="346"/>
                      </a:lnTo>
                      <a:lnTo>
                        <a:pt x="1144" y="347"/>
                      </a:lnTo>
                      <a:lnTo>
                        <a:pt x="1145" y="347"/>
                      </a:lnTo>
                      <a:lnTo>
                        <a:pt x="1145" y="348"/>
                      </a:lnTo>
                      <a:lnTo>
                        <a:pt x="1146" y="348"/>
                      </a:lnTo>
                      <a:lnTo>
                        <a:pt x="1147" y="348"/>
                      </a:lnTo>
                      <a:lnTo>
                        <a:pt x="1147" y="349"/>
                      </a:lnTo>
                      <a:lnTo>
                        <a:pt x="1147" y="349"/>
                      </a:lnTo>
                      <a:lnTo>
                        <a:pt x="1148" y="349"/>
                      </a:lnTo>
                      <a:lnTo>
                        <a:pt x="1148" y="349"/>
                      </a:lnTo>
                      <a:lnTo>
                        <a:pt x="1149" y="349"/>
                      </a:lnTo>
                      <a:lnTo>
                        <a:pt x="1149" y="349"/>
                      </a:lnTo>
                      <a:lnTo>
                        <a:pt x="1150" y="350"/>
                      </a:lnTo>
                      <a:lnTo>
                        <a:pt x="1151" y="350"/>
                      </a:lnTo>
                      <a:lnTo>
                        <a:pt x="1151" y="350"/>
                      </a:lnTo>
                      <a:lnTo>
                        <a:pt x="1152" y="350"/>
                      </a:lnTo>
                      <a:lnTo>
                        <a:pt x="1152" y="350"/>
                      </a:lnTo>
                      <a:lnTo>
                        <a:pt x="1153" y="350"/>
                      </a:lnTo>
                      <a:lnTo>
                        <a:pt x="1153" y="350"/>
                      </a:lnTo>
                      <a:lnTo>
                        <a:pt x="1153" y="350"/>
                      </a:lnTo>
                      <a:lnTo>
                        <a:pt x="1154" y="351"/>
                      </a:lnTo>
                      <a:lnTo>
                        <a:pt x="1155" y="351"/>
                      </a:lnTo>
                      <a:lnTo>
                        <a:pt x="1156" y="351"/>
                      </a:lnTo>
                      <a:lnTo>
                        <a:pt x="1156" y="351"/>
                      </a:lnTo>
                      <a:lnTo>
                        <a:pt x="1157" y="351"/>
                      </a:lnTo>
                      <a:lnTo>
                        <a:pt x="1157" y="351"/>
                      </a:lnTo>
                      <a:lnTo>
                        <a:pt x="1157" y="351"/>
                      </a:lnTo>
                      <a:lnTo>
                        <a:pt x="1158" y="351"/>
                      </a:lnTo>
                      <a:lnTo>
                        <a:pt x="1158" y="352"/>
                      </a:lnTo>
                      <a:lnTo>
                        <a:pt x="1159" y="352"/>
                      </a:lnTo>
                      <a:lnTo>
                        <a:pt x="1159" y="352"/>
                      </a:lnTo>
                      <a:lnTo>
                        <a:pt x="1160" y="352"/>
                      </a:lnTo>
                      <a:lnTo>
                        <a:pt x="1160" y="352"/>
                      </a:lnTo>
                      <a:lnTo>
                        <a:pt x="1161" y="352"/>
                      </a:lnTo>
                      <a:lnTo>
                        <a:pt x="1161" y="352"/>
                      </a:lnTo>
                      <a:lnTo>
                        <a:pt x="1162" y="352"/>
                      </a:lnTo>
                      <a:lnTo>
                        <a:pt x="1163" y="352"/>
                      </a:lnTo>
                      <a:lnTo>
                        <a:pt x="1163" y="352"/>
                      </a:lnTo>
                      <a:lnTo>
                        <a:pt x="1163" y="352"/>
                      </a:lnTo>
                      <a:lnTo>
                        <a:pt x="1164" y="352"/>
                      </a:lnTo>
                      <a:lnTo>
                        <a:pt x="1164" y="352"/>
                      </a:lnTo>
                      <a:lnTo>
                        <a:pt x="1165" y="352"/>
                      </a:lnTo>
                      <a:lnTo>
                        <a:pt x="1166" y="353"/>
                      </a:lnTo>
                      <a:lnTo>
                        <a:pt x="1166" y="353"/>
                      </a:lnTo>
                      <a:lnTo>
                        <a:pt x="1167" y="352"/>
                      </a:lnTo>
                      <a:lnTo>
                        <a:pt x="1167" y="352"/>
                      </a:lnTo>
                      <a:lnTo>
                        <a:pt x="1168" y="352"/>
                      </a:lnTo>
                      <a:lnTo>
                        <a:pt x="1168" y="352"/>
                      </a:lnTo>
                      <a:lnTo>
                        <a:pt x="1169" y="353"/>
                      </a:lnTo>
                      <a:lnTo>
                        <a:pt x="1169" y="353"/>
                      </a:lnTo>
                      <a:lnTo>
                        <a:pt x="1170" y="353"/>
                      </a:lnTo>
                      <a:lnTo>
                        <a:pt x="1170" y="353"/>
                      </a:lnTo>
                      <a:lnTo>
                        <a:pt x="1170" y="353"/>
                      </a:lnTo>
                      <a:lnTo>
                        <a:pt x="1171" y="353"/>
                      </a:lnTo>
                      <a:lnTo>
                        <a:pt x="1172" y="353"/>
                      </a:lnTo>
                      <a:lnTo>
                        <a:pt x="1172" y="353"/>
                      </a:lnTo>
                      <a:lnTo>
                        <a:pt x="1172" y="353"/>
                      </a:lnTo>
                      <a:lnTo>
                        <a:pt x="1173" y="353"/>
                      </a:lnTo>
                      <a:lnTo>
                        <a:pt x="1173" y="353"/>
                      </a:lnTo>
                      <a:lnTo>
                        <a:pt x="1175" y="353"/>
                      </a:lnTo>
                      <a:lnTo>
                        <a:pt x="1175" y="353"/>
                      </a:lnTo>
                      <a:lnTo>
                        <a:pt x="1175" y="353"/>
                      </a:lnTo>
                      <a:lnTo>
                        <a:pt x="1175" y="353"/>
                      </a:lnTo>
                      <a:lnTo>
                        <a:pt x="1176" y="353"/>
                      </a:lnTo>
                      <a:lnTo>
                        <a:pt x="1177" y="353"/>
                      </a:lnTo>
                      <a:lnTo>
                        <a:pt x="1178" y="353"/>
                      </a:lnTo>
                      <a:lnTo>
                        <a:pt x="1178" y="353"/>
                      </a:lnTo>
                      <a:lnTo>
                        <a:pt x="1178" y="353"/>
                      </a:lnTo>
                      <a:lnTo>
                        <a:pt x="1179" y="353"/>
                      </a:lnTo>
                      <a:lnTo>
                        <a:pt x="1179" y="353"/>
                      </a:lnTo>
                      <a:lnTo>
                        <a:pt x="1180" y="353"/>
                      </a:lnTo>
                      <a:lnTo>
                        <a:pt x="1180" y="353"/>
                      </a:lnTo>
                      <a:lnTo>
                        <a:pt x="1181" y="353"/>
                      </a:lnTo>
                      <a:lnTo>
                        <a:pt x="1182" y="353"/>
                      </a:lnTo>
                      <a:lnTo>
                        <a:pt x="1182" y="353"/>
                      </a:lnTo>
                      <a:lnTo>
                        <a:pt x="1182" y="353"/>
                      </a:lnTo>
                      <a:lnTo>
                        <a:pt x="1183" y="353"/>
                      </a:lnTo>
                      <a:lnTo>
                        <a:pt x="1183" y="353"/>
                      </a:lnTo>
                      <a:lnTo>
                        <a:pt x="1184" y="353"/>
                      </a:lnTo>
                      <a:lnTo>
                        <a:pt x="1184" y="353"/>
                      </a:lnTo>
                      <a:lnTo>
                        <a:pt x="1185" y="354"/>
                      </a:lnTo>
                      <a:lnTo>
                        <a:pt x="1185" y="353"/>
                      </a:lnTo>
                      <a:lnTo>
                        <a:pt x="1186" y="353"/>
                      </a:lnTo>
                      <a:lnTo>
                        <a:pt x="1186" y="353"/>
                      </a:lnTo>
                      <a:lnTo>
                        <a:pt x="1187" y="353"/>
                      </a:lnTo>
                      <a:lnTo>
                        <a:pt x="1188" y="353"/>
                      </a:lnTo>
                      <a:lnTo>
                        <a:pt x="1188" y="353"/>
                      </a:lnTo>
                      <a:lnTo>
                        <a:pt x="1189" y="354"/>
                      </a:lnTo>
                      <a:lnTo>
                        <a:pt x="1189" y="353"/>
                      </a:lnTo>
                      <a:lnTo>
                        <a:pt x="1190" y="353"/>
                      </a:lnTo>
                      <a:lnTo>
                        <a:pt x="1190" y="353"/>
                      </a:lnTo>
                      <a:lnTo>
                        <a:pt x="1191" y="353"/>
                      </a:lnTo>
                      <a:lnTo>
                        <a:pt x="1191" y="353"/>
                      </a:lnTo>
                      <a:lnTo>
                        <a:pt x="1192" y="353"/>
                      </a:lnTo>
                      <a:lnTo>
                        <a:pt x="1193" y="353"/>
                      </a:lnTo>
                      <a:lnTo>
                        <a:pt x="1193" y="353"/>
                      </a:lnTo>
                      <a:lnTo>
                        <a:pt x="1193" y="353"/>
                      </a:lnTo>
                      <a:lnTo>
                        <a:pt x="1194" y="353"/>
                      </a:lnTo>
                      <a:lnTo>
                        <a:pt x="1195" y="353"/>
                      </a:lnTo>
                      <a:lnTo>
                        <a:pt x="1195" y="353"/>
                      </a:lnTo>
                      <a:lnTo>
                        <a:pt x="1195" y="353"/>
                      </a:lnTo>
                      <a:lnTo>
                        <a:pt x="1196" y="353"/>
                      </a:lnTo>
                      <a:lnTo>
                        <a:pt x="1196" y="354"/>
                      </a:lnTo>
                      <a:lnTo>
                        <a:pt x="1197" y="354"/>
                      </a:lnTo>
                      <a:lnTo>
                        <a:pt x="1198" y="353"/>
                      </a:lnTo>
                      <a:lnTo>
                        <a:pt x="1198" y="353"/>
                      </a:lnTo>
                      <a:lnTo>
                        <a:pt x="1198" y="353"/>
                      </a:lnTo>
                      <a:lnTo>
                        <a:pt x="1199" y="353"/>
                      </a:lnTo>
                      <a:lnTo>
                        <a:pt x="1200" y="354"/>
                      </a:lnTo>
                      <a:lnTo>
                        <a:pt x="1200" y="354"/>
                      </a:lnTo>
                      <a:lnTo>
                        <a:pt x="1201" y="354"/>
                      </a:lnTo>
                      <a:lnTo>
                        <a:pt x="1201" y="354"/>
                      </a:lnTo>
                      <a:lnTo>
                        <a:pt x="1201" y="353"/>
                      </a:lnTo>
                      <a:lnTo>
                        <a:pt x="1202" y="353"/>
                      </a:lnTo>
                      <a:lnTo>
                        <a:pt x="1203" y="354"/>
                      </a:lnTo>
                      <a:lnTo>
                        <a:pt x="1203" y="354"/>
                      </a:lnTo>
                      <a:lnTo>
                        <a:pt x="1204" y="354"/>
                      </a:lnTo>
                      <a:lnTo>
                        <a:pt x="1204" y="354"/>
                      </a:lnTo>
                      <a:lnTo>
                        <a:pt x="1205" y="353"/>
                      </a:lnTo>
                      <a:lnTo>
                        <a:pt x="1205" y="353"/>
                      </a:lnTo>
                      <a:lnTo>
                        <a:pt x="1206" y="354"/>
                      </a:lnTo>
                      <a:lnTo>
                        <a:pt x="1206" y="354"/>
                      </a:lnTo>
                      <a:lnTo>
                        <a:pt x="1207" y="353"/>
                      </a:lnTo>
                      <a:lnTo>
                        <a:pt x="1207" y="353"/>
                      </a:lnTo>
                      <a:lnTo>
                        <a:pt x="1208" y="354"/>
                      </a:lnTo>
                      <a:lnTo>
                        <a:pt x="1208" y="354"/>
                      </a:lnTo>
                      <a:lnTo>
                        <a:pt x="1209" y="353"/>
                      </a:lnTo>
                      <a:lnTo>
                        <a:pt x="1209" y="353"/>
                      </a:lnTo>
                      <a:lnTo>
                        <a:pt x="1210" y="354"/>
                      </a:lnTo>
                      <a:lnTo>
                        <a:pt x="1210" y="354"/>
                      </a:lnTo>
                      <a:lnTo>
                        <a:pt x="1211" y="354"/>
                      </a:lnTo>
                      <a:lnTo>
                        <a:pt x="1211" y="354"/>
                      </a:lnTo>
                      <a:lnTo>
                        <a:pt x="1212" y="354"/>
                      </a:lnTo>
                      <a:lnTo>
                        <a:pt x="1212" y="354"/>
                      </a:lnTo>
                      <a:lnTo>
                        <a:pt x="1212" y="354"/>
                      </a:lnTo>
                      <a:lnTo>
                        <a:pt x="1213" y="354"/>
                      </a:lnTo>
                      <a:lnTo>
                        <a:pt x="1214" y="353"/>
                      </a:lnTo>
                      <a:lnTo>
                        <a:pt x="1214" y="354"/>
                      </a:lnTo>
                      <a:lnTo>
                        <a:pt x="1215" y="354"/>
                      </a:lnTo>
                      <a:lnTo>
                        <a:pt x="1215" y="354"/>
                      </a:lnTo>
                      <a:lnTo>
                        <a:pt x="1216" y="354"/>
                      </a:lnTo>
                      <a:lnTo>
                        <a:pt x="1216" y="354"/>
                      </a:lnTo>
                      <a:lnTo>
                        <a:pt x="1217" y="354"/>
                      </a:lnTo>
                      <a:lnTo>
                        <a:pt x="1217" y="354"/>
                      </a:lnTo>
                      <a:lnTo>
                        <a:pt x="1218" y="353"/>
                      </a:lnTo>
                      <a:lnTo>
                        <a:pt x="1219" y="353"/>
                      </a:lnTo>
                      <a:lnTo>
                        <a:pt x="1219" y="353"/>
                      </a:lnTo>
                      <a:lnTo>
                        <a:pt x="1219" y="354"/>
                      </a:lnTo>
                      <a:lnTo>
                        <a:pt x="1220" y="354"/>
                      </a:lnTo>
                      <a:lnTo>
                        <a:pt x="1220" y="354"/>
                      </a:lnTo>
                      <a:lnTo>
                        <a:pt x="1221" y="354"/>
                      </a:lnTo>
                      <a:lnTo>
                        <a:pt x="1221" y="354"/>
                      </a:lnTo>
                      <a:lnTo>
                        <a:pt x="1222" y="354"/>
                      </a:lnTo>
                      <a:lnTo>
                        <a:pt x="1223" y="354"/>
                      </a:lnTo>
                      <a:lnTo>
                        <a:pt x="1223" y="354"/>
                      </a:lnTo>
                      <a:lnTo>
                        <a:pt x="1224" y="354"/>
                      </a:lnTo>
                      <a:lnTo>
                        <a:pt x="1224" y="354"/>
                      </a:lnTo>
                      <a:lnTo>
                        <a:pt x="1224" y="354"/>
                      </a:lnTo>
                      <a:lnTo>
                        <a:pt x="1225" y="354"/>
                      </a:lnTo>
                      <a:lnTo>
                        <a:pt x="1226" y="354"/>
                      </a:lnTo>
                      <a:lnTo>
                        <a:pt x="1226" y="354"/>
                      </a:lnTo>
                      <a:lnTo>
                        <a:pt x="1226" y="354"/>
                      </a:lnTo>
                      <a:lnTo>
                        <a:pt x="1227" y="354"/>
                      </a:lnTo>
                      <a:lnTo>
                        <a:pt x="1227" y="354"/>
                      </a:lnTo>
                      <a:lnTo>
                        <a:pt x="1228" y="354"/>
                      </a:lnTo>
                      <a:lnTo>
                        <a:pt x="1229" y="354"/>
                      </a:lnTo>
                      <a:lnTo>
                        <a:pt x="1229" y="353"/>
                      </a:lnTo>
                      <a:lnTo>
                        <a:pt x="1230" y="354"/>
                      </a:lnTo>
                      <a:lnTo>
                        <a:pt x="1230" y="354"/>
                      </a:lnTo>
                      <a:lnTo>
                        <a:pt x="1231" y="354"/>
                      </a:lnTo>
                      <a:lnTo>
                        <a:pt x="1231" y="354"/>
                      </a:lnTo>
                      <a:lnTo>
                        <a:pt x="1232" y="354"/>
                      </a:lnTo>
                      <a:lnTo>
                        <a:pt x="1232" y="353"/>
                      </a:lnTo>
                      <a:lnTo>
                        <a:pt x="1232" y="353"/>
                      </a:lnTo>
                      <a:lnTo>
                        <a:pt x="1234" y="354"/>
                      </a:lnTo>
                      <a:lnTo>
                        <a:pt x="1234" y="354"/>
                      </a:lnTo>
                      <a:lnTo>
                        <a:pt x="1234" y="354"/>
                      </a:lnTo>
                      <a:lnTo>
                        <a:pt x="1235" y="354"/>
                      </a:lnTo>
                      <a:lnTo>
                        <a:pt x="1236" y="354"/>
                      </a:lnTo>
                      <a:lnTo>
                        <a:pt x="1236" y="354"/>
                      </a:lnTo>
                      <a:lnTo>
                        <a:pt x="1237" y="354"/>
                      </a:lnTo>
                      <a:lnTo>
                        <a:pt x="1237" y="354"/>
                      </a:lnTo>
                      <a:lnTo>
                        <a:pt x="1237" y="354"/>
                      </a:lnTo>
                      <a:lnTo>
                        <a:pt x="1238" y="354"/>
                      </a:lnTo>
                      <a:lnTo>
                        <a:pt x="1238" y="354"/>
                      </a:lnTo>
                      <a:lnTo>
                        <a:pt x="1239" y="354"/>
                      </a:lnTo>
                      <a:lnTo>
                        <a:pt x="1240" y="354"/>
                      </a:lnTo>
                      <a:lnTo>
                        <a:pt x="1240" y="354"/>
                      </a:lnTo>
                      <a:lnTo>
                        <a:pt x="1241" y="354"/>
                      </a:lnTo>
                      <a:lnTo>
                        <a:pt x="1241" y="354"/>
                      </a:lnTo>
                      <a:lnTo>
                        <a:pt x="1242" y="354"/>
                      </a:lnTo>
                      <a:lnTo>
                        <a:pt x="1242" y="354"/>
                      </a:lnTo>
                      <a:lnTo>
                        <a:pt x="1243" y="354"/>
                      </a:lnTo>
                      <a:lnTo>
                        <a:pt x="1243" y="354"/>
                      </a:lnTo>
                      <a:lnTo>
                        <a:pt x="1244" y="353"/>
                      </a:lnTo>
                      <a:lnTo>
                        <a:pt x="1244" y="353"/>
                      </a:lnTo>
                      <a:lnTo>
                        <a:pt x="1245" y="354"/>
                      </a:lnTo>
                      <a:lnTo>
                        <a:pt x="1246" y="354"/>
                      </a:lnTo>
                      <a:lnTo>
                        <a:pt x="1246" y="354"/>
                      </a:lnTo>
                      <a:lnTo>
                        <a:pt x="1246" y="354"/>
                      </a:lnTo>
                      <a:lnTo>
                        <a:pt x="1247" y="354"/>
                      </a:lnTo>
                      <a:lnTo>
                        <a:pt x="1247" y="354"/>
                      </a:lnTo>
                      <a:lnTo>
                        <a:pt x="1248" y="354"/>
                      </a:lnTo>
                      <a:lnTo>
                        <a:pt x="1248" y="353"/>
                      </a:lnTo>
                      <a:lnTo>
                        <a:pt x="1249" y="354"/>
                      </a:lnTo>
                      <a:lnTo>
                        <a:pt x="1249" y="354"/>
                      </a:lnTo>
                      <a:lnTo>
                        <a:pt x="1250" y="354"/>
                      </a:lnTo>
                      <a:lnTo>
                        <a:pt x="1250" y="354"/>
                      </a:lnTo>
                      <a:lnTo>
                        <a:pt x="1251" y="353"/>
                      </a:lnTo>
                      <a:lnTo>
                        <a:pt x="1251" y="353"/>
                      </a:lnTo>
                      <a:lnTo>
                        <a:pt x="1252" y="354"/>
                      </a:lnTo>
                      <a:lnTo>
                        <a:pt x="1252" y="354"/>
                      </a:lnTo>
                      <a:lnTo>
                        <a:pt x="1253" y="354"/>
                      </a:lnTo>
                      <a:lnTo>
                        <a:pt x="1253" y="354"/>
                      </a:lnTo>
                      <a:lnTo>
                        <a:pt x="1254" y="354"/>
                      </a:lnTo>
                      <a:lnTo>
                        <a:pt x="1254" y="354"/>
                      </a:lnTo>
                      <a:lnTo>
                        <a:pt x="1255" y="354"/>
                      </a:lnTo>
                      <a:lnTo>
                        <a:pt x="1255" y="354"/>
                      </a:lnTo>
                      <a:lnTo>
                        <a:pt x="1256" y="354"/>
                      </a:lnTo>
                      <a:lnTo>
                        <a:pt x="1257" y="354"/>
                      </a:lnTo>
                      <a:lnTo>
                        <a:pt x="1257" y="354"/>
                      </a:lnTo>
                      <a:lnTo>
                        <a:pt x="1258" y="354"/>
                      </a:lnTo>
                      <a:lnTo>
                        <a:pt x="1258" y="354"/>
                      </a:lnTo>
                      <a:lnTo>
                        <a:pt x="1258" y="354"/>
                      </a:lnTo>
                      <a:lnTo>
                        <a:pt x="1259" y="354"/>
                      </a:lnTo>
                      <a:lnTo>
                        <a:pt x="1260" y="354"/>
                      </a:lnTo>
                      <a:lnTo>
                        <a:pt x="1260" y="354"/>
                      </a:lnTo>
                      <a:lnTo>
                        <a:pt x="1260" y="354"/>
                      </a:lnTo>
                      <a:lnTo>
                        <a:pt x="1261" y="354"/>
                      </a:lnTo>
                      <a:lnTo>
                        <a:pt x="1261" y="354"/>
                      </a:lnTo>
                      <a:lnTo>
                        <a:pt x="1262" y="354"/>
                      </a:lnTo>
                      <a:lnTo>
                        <a:pt x="1262" y="354"/>
                      </a:lnTo>
                      <a:lnTo>
                        <a:pt x="1263" y="354"/>
                      </a:lnTo>
                      <a:lnTo>
                        <a:pt x="1263" y="354"/>
                      </a:lnTo>
                      <a:lnTo>
                        <a:pt x="1264" y="354"/>
                      </a:lnTo>
                      <a:lnTo>
                        <a:pt x="1265" y="354"/>
                      </a:lnTo>
                      <a:lnTo>
                        <a:pt x="1265" y="354"/>
                      </a:lnTo>
                      <a:lnTo>
                        <a:pt x="1266" y="354"/>
                      </a:lnTo>
                      <a:lnTo>
                        <a:pt x="1266" y="354"/>
                      </a:lnTo>
                      <a:lnTo>
                        <a:pt x="1267" y="354"/>
                      </a:lnTo>
                      <a:lnTo>
                        <a:pt x="1267" y="354"/>
                      </a:lnTo>
                      <a:lnTo>
                        <a:pt x="1268" y="354"/>
                      </a:lnTo>
                      <a:lnTo>
                        <a:pt x="1268" y="354"/>
                      </a:lnTo>
                      <a:lnTo>
                        <a:pt x="1269" y="354"/>
                      </a:lnTo>
                      <a:lnTo>
                        <a:pt x="1269" y="354"/>
                      </a:lnTo>
                      <a:lnTo>
                        <a:pt x="1269" y="354"/>
                      </a:lnTo>
                      <a:lnTo>
                        <a:pt x="1270" y="354"/>
                      </a:lnTo>
                      <a:lnTo>
                        <a:pt x="1271" y="354"/>
                      </a:lnTo>
                      <a:lnTo>
                        <a:pt x="1272" y="354"/>
                      </a:lnTo>
                      <a:lnTo>
                        <a:pt x="1272" y="354"/>
                      </a:lnTo>
                      <a:lnTo>
                        <a:pt x="1272" y="354"/>
                      </a:lnTo>
                      <a:lnTo>
                        <a:pt x="1273" y="354"/>
                      </a:lnTo>
                      <a:lnTo>
                        <a:pt x="1274" y="354"/>
                      </a:lnTo>
                      <a:lnTo>
                        <a:pt x="1274" y="354"/>
                      </a:lnTo>
                      <a:lnTo>
                        <a:pt x="1274" y="354"/>
                      </a:lnTo>
                      <a:lnTo>
                        <a:pt x="1275" y="354"/>
                      </a:lnTo>
                      <a:lnTo>
                        <a:pt x="1275" y="354"/>
                      </a:lnTo>
                      <a:lnTo>
                        <a:pt x="1276" y="354"/>
                      </a:lnTo>
                      <a:lnTo>
                        <a:pt x="1277" y="354"/>
                      </a:lnTo>
                      <a:lnTo>
                        <a:pt x="1277" y="354"/>
                      </a:lnTo>
                      <a:lnTo>
                        <a:pt x="1277" y="354"/>
                      </a:lnTo>
                      <a:lnTo>
                        <a:pt x="1278" y="354"/>
                      </a:lnTo>
                      <a:lnTo>
                        <a:pt x="1279" y="354"/>
                      </a:lnTo>
                      <a:lnTo>
                        <a:pt x="1279" y="354"/>
                      </a:lnTo>
                      <a:lnTo>
                        <a:pt x="1280" y="354"/>
                      </a:lnTo>
                      <a:lnTo>
                        <a:pt x="1280" y="354"/>
                      </a:lnTo>
                      <a:lnTo>
                        <a:pt x="1281" y="354"/>
                      </a:lnTo>
                      <a:lnTo>
                        <a:pt x="1281" y="354"/>
                      </a:lnTo>
                      <a:lnTo>
                        <a:pt x="1282" y="353"/>
                      </a:lnTo>
                      <a:lnTo>
                        <a:pt x="1282" y="354"/>
                      </a:lnTo>
                      <a:lnTo>
                        <a:pt x="1283" y="354"/>
                      </a:lnTo>
                      <a:lnTo>
                        <a:pt x="1283" y="354"/>
                      </a:lnTo>
                      <a:lnTo>
                        <a:pt x="1283" y="354"/>
                      </a:lnTo>
                      <a:lnTo>
                        <a:pt x="1284" y="354"/>
                      </a:lnTo>
                      <a:lnTo>
                        <a:pt x="1284" y="354"/>
                      </a:lnTo>
                      <a:lnTo>
                        <a:pt x="1285" y="354"/>
                      </a:lnTo>
                      <a:lnTo>
                        <a:pt x="1286" y="354"/>
                      </a:lnTo>
                      <a:lnTo>
                        <a:pt x="1286" y="354"/>
                      </a:lnTo>
                      <a:lnTo>
                        <a:pt x="1287" y="354"/>
                      </a:lnTo>
                      <a:lnTo>
                        <a:pt x="1287" y="354"/>
                      </a:lnTo>
                      <a:lnTo>
                        <a:pt x="1288" y="354"/>
                      </a:lnTo>
                      <a:lnTo>
                        <a:pt x="1288" y="354"/>
                      </a:lnTo>
                      <a:lnTo>
                        <a:pt x="1289" y="354"/>
                      </a:lnTo>
                      <a:lnTo>
                        <a:pt x="1289" y="354"/>
                      </a:lnTo>
                      <a:lnTo>
                        <a:pt x="1290" y="354"/>
                      </a:lnTo>
                      <a:lnTo>
                        <a:pt x="1291" y="354"/>
                      </a:lnTo>
                      <a:lnTo>
                        <a:pt x="1291" y="354"/>
                      </a:lnTo>
                      <a:lnTo>
                        <a:pt x="1292" y="354"/>
                      </a:lnTo>
                      <a:lnTo>
                        <a:pt x="1292" y="354"/>
                      </a:lnTo>
                      <a:lnTo>
                        <a:pt x="1292" y="354"/>
                      </a:lnTo>
                      <a:lnTo>
                        <a:pt x="1293" y="354"/>
                      </a:lnTo>
                      <a:lnTo>
                        <a:pt x="1294" y="354"/>
                      </a:lnTo>
                      <a:lnTo>
                        <a:pt x="1294" y="354"/>
                      </a:lnTo>
                      <a:lnTo>
                        <a:pt x="1294" y="354"/>
                      </a:lnTo>
                      <a:lnTo>
                        <a:pt x="1295" y="354"/>
                      </a:lnTo>
                      <a:lnTo>
                        <a:pt x="1295" y="354"/>
                      </a:lnTo>
                      <a:lnTo>
                        <a:pt x="1296" y="354"/>
                      </a:lnTo>
                      <a:lnTo>
                        <a:pt x="1296" y="354"/>
                      </a:lnTo>
                      <a:lnTo>
                        <a:pt x="1297" y="354"/>
                      </a:lnTo>
                      <a:lnTo>
                        <a:pt x="1298" y="354"/>
                      </a:lnTo>
                      <a:lnTo>
                        <a:pt x="1298" y="354"/>
                      </a:lnTo>
                      <a:lnTo>
                        <a:pt x="1298" y="354"/>
                      </a:lnTo>
                      <a:lnTo>
                        <a:pt x="1299" y="354"/>
                      </a:lnTo>
                      <a:lnTo>
                        <a:pt x="1300" y="354"/>
                      </a:lnTo>
                      <a:lnTo>
                        <a:pt x="1300" y="354"/>
                      </a:lnTo>
                      <a:lnTo>
                        <a:pt x="1300" y="354"/>
                      </a:lnTo>
                      <a:lnTo>
                        <a:pt x="1301" y="354"/>
                      </a:lnTo>
                      <a:lnTo>
                        <a:pt x="1301" y="354"/>
                      </a:lnTo>
                      <a:lnTo>
                        <a:pt x="1302" y="354"/>
                      </a:lnTo>
                      <a:lnTo>
                        <a:pt x="1303" y="354"/>
                      </a:lnTo>
                      <a:lnTo>
                        <a:pt x="1303" y="354"/>
                      </a:lnTo>
                      <a:lnTo>
                        <a:pt x="1303" y="354"/>
                      </a:lnTo>
                      <a:lnTo>
                        <a:pt x="1304" y="354"/>
                      </a:lnTo>
                      <a:lnTo>
                        <a:pt x="1305" y="354"/>
                      </a:lnTo>
                      <a:lnTo>
                        <a:pt x="1305" y="354"/>
                      </a:lnTo>
                      <a:lnTo>
                        <a:pt x="1306" y="354"/>
                      </a:lnTo>
                      <a:lnTo>
                        <a:pt x="1306" y="354"/>
                      </a:lnTo>
                      <a:lnTo>
                        <a:pt x="1307" y="354"/>
                      </a:lnTo>
                      <a:lnTo>
                        <a:pt x="1307" y="354"/>
                      </a:lnTo>
                      <a:lnTo>
                        <a:pt x="1308" y="354"/>
                      </a:lnTo>
                      <a:lnTo>
                        <a:pt x="1308" y="354"/>
                      </a:lnTo>
                      <a:lnTo>
                        <a:pt x="1309" y="354"/>
                      </a:lnTo>
                      <a:lnTo>
                        <a:pt x="1309" y="354"/>
                      </a:lnTo>
                      <a:lnTo>
                        <a:pt x="1310" y="353"/>
                      </a:lnTo>
                      <a:lnTo>
                        <a:pt x="1310" y="354"/>
                      </a:lnTo>
                      <a:lnTo>
                        <a:pt x="1311" y="354"/>
                      </a:lnTo>
                      <a:lnTo>
                        <a:pt x="1312" y="354"/>
                      </a:lnTo>
                      <a:lnTo>
                        <a:pt x="1312" y="354"/>
                      </a:lnTo>
                      <a:lnTo>
                        <a:pt x="1313" y="354"/>
                      </a:lnTo>
                      <a:lnTo>
                        <a:pt x="1313" y="354"/>
                      </a:lnTo>
                      <a:lnTo>
                        <a:pt x="1314" y="354"/>
                      </a:lnTo>
                      <a:lnTo>
                        <a:pt x="1314" y="354"/>
                      </a:lnTo>
                      <a:lnTo>
                        <a:pt x="1315" y="354"/>
                      </a:lnTo>
                      <a:lnTo>
                        <a:pt x="1315" y="354"/>
                      </a:lnTo>
                      <a:lnTo>
                        <a:pt x="1315" y="354"/>
                      </a:lnTo>
                      <a:lnTo>
                        <a:pt x="1316" y="354"/>
                      </a:lnTo>
                      <a:lnTo>
                        <a:pt x="1317" y="354"/>
                      </a:lnTo>
                      <a:lnTo>
                        <a:pt x="1317" y="354"/>
                      </a:lnTo>
                      <a:lnTo>
                        <a:pt x="1318" y="354"/>
                      </a:lnTo>
                      <a:lnTo>
                        <a:pt x="1318" y="354"/>
                      </a:lnTo>
                      <a:lnTo>
                        <a:pt x="1319" y="354"/>
                      </a:lnTo>
                      <a:lnTo>
                        <a:pt x="1319" y="354"/>
                      </a:lnTo>
                      <a:lnTo>
                        <a:pt x="1320" y="354"/>
                      </a:lnTo>
                      <a:lnTo>
                        <a:pt x="1320" y="354"/>
                      </a:lnTo>
                      <a:lnTo>
                        <a:pt x="1321" y="353"/>
                      </a:lnTo>
                      <a:lnTo>
                        <a:pt x="1321" y="353"/>
                      </a:lnTo>
                      <a:lnTo>
                        <a:pt x="1321" y="354"/>
                      </a:lnTo>
                      <a:lnTo>
                        <a:pt x="1322" y="354"/>
                      </a:lnTo>
                      <a:lnTo>
                        <a:pt x="1322" y="354"/>
                      </a:lnTo>
                      <a:lnTo>
                        <a:pt x="1323" y="354"/>
                      </a:lnTo>
                      <a:lnTo>
                        <a:pt x="1324" y="353"/>
                      </a:lnTo>
                      <a:lnTo>
                        <a:pt x="1324" y="353"/>
                      </a:lnTo>
                      <a:lnTo>
                        <a:pt x="1325" y="353"/>
                      </a:lnTo>
                      <a:lnTo>
                        <a:pt x="1325" y="353"/>
                      </a:lnTo>
                      <a:lnTo>
                        <a:pt x="1326" y="353"/>
                      </a:lnTo>
                      <a:lnTo>
                        <a:pt x="1326" y="353"/>
                      </a:lnTo>
                      <a:lnTo>
                        <a:pt x="1326" y="353"/>
                      </a:lnTo>
                      <a:lnTo>
                        <a:pt x="1327" y="353"/>
                      </a:lnTo>
                      <a:lnTo>
                        <a:pt x="1328" y="353"/>
                      </a:lnTo>
                      <a:lnTo>
                        <a:pt x="1328" y="353"/>
                      </a:lnTo>
                      <a:lnTo>
                        <a:pt x="1329" y="353"/>
                      </a:lnTo>
                      <a:lnTo>
                        <a:pt x="1329" y="353"/>
                      </a:lnTo>
                      <a:lnTo>
                        <a:pt x="1330" y="353"/>
                      </a:lnTo>
                      <a:lnTo>
                        <a:pt x="1330" y="353"/>
                      </a:lnTo>
                      <a:lnTo>
                        <a:pt x="1331" y="353"/>
                      </a:lnTo>
                      <a:lnTo>
                        <a:pt x="1331" y="353"/>
                      </a:lnTo>
                      <a:lnTo>
                        <a:pt x="1332" y="353"/>
                      </a:lnTo>
                      <a:lnTo>
                        <a:pt x="1332" y="353"/>
                      </a:lnTo>
                      <a:lnTo>
                        <a:pt x="1333" y="353"/>
                      </a:lnTo>
                      <a:lnTo>
                        <a:pt x="1333" y="353"/>
                      </a:lnTo>
                      <a:lnTo>
                        <a:pt x="1334" y="353"/>
                      </a:lnTo>
                      <a:lnTo>
                        <a:pt x="1334" y="353"/>
                      </a:lnTo>
                      <a:lnTo>
                        <a:pt x="1335" y="352"/>
                      </a:lnTo>
                      <a:lnTo>
                        <a:pt x="1335" y="353"/>
                      </a:lnTo>
                      <a:lnTo>
                        <a:pt x="1336" y="353"/>
                      </a:lnTo>
                      <a:lnTo>
                        <a:pt x="1336" y="353"/>
                      </a:lnTo>
                      <a:lnTo>
                        <a:pt x="1337" y="353"/>
                      </a:lnTo>
                      <a:lnTo>
                        <a:pt x="1338" y="353"/>
                      </a:lnTo>
                      <a:lnTo>
                        <a:pt x="1338" y="353"/>
                      </a:lnTo>
                      <a:lnTo>
                        <a:pt x="1338" y="353"/>
                      </a:lnTo>
                      <a:lnTo>
                        <a:pt x="1339" y="353"/>
                      </a:lnTo>
                      <a:lnTo>
                        <a:pt x="1340" y="352"/>
                      </a:lnTo>
                      <a:lnTo>
                        <a:pt x="1340" y="353"/>
                      </a:lnTo>
                      <a:lnTo>
                        <a:pt x="1340" y="353"/>
                      </a:lnTo>
                      <a:lnTo>
                        <a:pt x="1341" y="353"/>
                      </a:lnTo>
                      <a:lnTo>
                        <a:pt x="1341" y="353"/>
                      </a:lnTo>
                      <a:lnTo>
                        <a:pt x="1343" y="353"/>
                      </a:lnTo>
                      <a:lnTo>
                        <a:pt x="1343" y="353"/>
                      </a:lnTo>
                      <a:lnTo>
                        <a:pt x="1343" y="353"/>
                      </a:lnTo>
                      <a:lnTo>
                        <a:pt x="1344" y="353"/>
                      </a:lnTo>
                      <a:lnTo>
                        <a:pt x="1344" y="353"/>
                      </a:lnTo>
                      <a:lnTo>
                        <a:pt x="1344" y="353"/>
                      </a:lnTo>
                      <a:lnTo>
                        <a:pt x="1345" y="353"/>
                      </a:lnTo>
                      <a:lnTo>
                        <a:pt x="1346" y="353"/>
                      </a:lnTo>
                      <a:lnTo>
                        <a:pt x="1346" y="353"/>
                      </a:lnTo>
                      <a:lnTo>
                        <a:pt x="1346" y="353"/>
                      </a:lnTo>
                      <a:lnTo>
                        <a:pt x="1347" y="353"/>
                      </a:lnTo>
                      <a:lnTo>
                        <a:pt x="1348" y="353"/>
                      </a:lnTo>
                      <a:lnTo>
                        <a:pt x="1349" y="353"/>
                      </a:lnTo>
                      <a:lnTo>
                        <a:pt x="1349" y="353"/>
                      </a:lnTo>
                      <a:lnTo>
                        <a:pt x="1349" y="353"/>
                      </a:lnTo>
                      <a:lnTo>
                        <a:pt x="1350" y="353"/>
                      </a:lnTo>
                      <a:lnTo>
                        <a:pt x="1350" y="353"/>
                      </a:lnTo>
                      <a:lnTo>
                        <a:pt x="1351" y="353"/>
                      </a:lnTo>
                      <a:lnTo>
                        <a:pt x="1351" y="353"/>
                      </a:lnTo>
                      <a:lnTo>
                        <a:pt x="1352" y="353"/>
                      </a:lnTo>
                      <a:lnTo>
                        <a:pt x="1352" y="353"/>
                      </a:lnTo>
                      <a:lnTo>
                        <a:pt x="1353" y="353"/>
                      </a:lnTo>
                      <a:lnTo>
                        <a:pt x="1354" y="354"/>
                      </a:lnTo>
                      <a:lnTo>
                        <a:pt x="1354" y="354"/>
                      </a:lnTo>
                      <a:lnTo>
                        <a:pt x="1354" y="354"/>
                      </a:lnTo>
                      <a:lnTo>
                        <a:pt x="1355" y="354"/>
                      </a:lnTo>
                      <a:lnTo>
                        <a:pt x="1356" y="354"/>
                      </a:lnTo>
                      <a:lnTo>
                        <a:pt x="1356" y="354"/>
                      </a:lnTo>
                      <a:lnTo>
                        <a:pt x="1357" y="354"/>
                      </a:lnTo>
                      <a:lnTo>
                        <a:pt x="1357" y="354"/>
                      </a:lnTo>
                      <a:lnTo>
                        <a:pt x="1358" y="354"/>
                      </a:lnTo>
                      <a:lnTo>
                        <a:pt x="1358" y="354"/>
                      </a:lnTo>
                      <a:lnTo>
                        <a:pt x="1358" y="354"/>
                      </a:lnTo>
                      <a:lnTo>
                        <a:pt x="1359" y="354"/>
                      </a:lnTo>
                      <a:lnTo>
                        <a:pt x="1360" y="354"/>
                      </a:lnTo>
                      <a:lnTo>
                        <a:pt x="1360" y="354"/>
                      </a:lnTo>
                      <a:lnTo>
                        <a:pt x="1361" y="354"/>
                      </a:lnTo>
                      <a:lnTo>
                        <a:pt x="1361" y="354"/>
                      </a:lnTo>
                      <a:lnTo>
                        <a:pt x="1362" y="354"/>
                      </a:lnTo>
                      <a:lnTo>
                        <a:pt x="1362" y="354"/>
                      </a:lnTo>
                      <a:lnTo>
                        <a:pt x="1363" y="354"/>
                      </a:lnTo>
                      <a:lnTo>
                        <a:pt x="1363" y="354"/>
                      </a:lnTo>
                      <a:lnTo>
                        <a:pt x="1364" y="354"/>
                      </a:lnTo>
                      <a:lnTo>
                        <a:pt x="1364" y="354"/>
                      </a:lnTo>
                      <a:lnTo>
                        <a:pt x="1365" y="354"/>
                      </a:lnTo>
                      <a:lnTo>
                        <a:pt x="1365" y="354"/>
                      </a:lnTo>
                      <a:lnTo>
                        <a:pt x="1366" y="354"/>
                      </a:lnTo>
                      <a:lnTo>
                        <a:pt x="1366" y="354"/>
                      </a:lnTo>
                      <a:lnTo>
                        <a:pt x="1367" y="354"/>
                      </a:lnTo>
                      <a:lnTo>
                        <a:pt x="1367" y="354"/>
                      </a:lnTo>
                      <a:lnTo>
                        <a:pt x="1368" y="354"/>
                      </a:lnTo>
                      <a:lnTo>
                        <a:pt x="1368" y="354"/>
                      </a:lnTo>
                      <a:lnTo>
                        <a:pt x="1369" y="354"/>
                      </a:lnTo>
                      <a:lnTo>
                        <a:pt x="1369" y="354"/>
                      </a:lnTo>
                      <a:lnTo>
                        <a:pt x="1369" y="354"/>
                      </a:lnTo>
                      <a:lnTo>
                        <a:pt x="1370" y="354"/>
                      </a:lnTo>
                      <a:lnTo>
                        <a:pt x="1371" y="354"/>
                      </a:lnTo>
                      <a:lnTo>
                        <a:pt x="1371" y="354"/>
                      </a:lnTo>
                      <a:lnTo>
                        <a:pt x="1372" y="354"/>
                      </a:lnTo>
                      <a:lnTo>
                        <a:pt x="1372" y="354"/>
                      </a:lnTo>
                      <a:lnTo>
                        <a:pt x="1373" y="354"/>
                      </a:lnTo>
                      <a:lnTo>
                        <a:pt x="1373" y="354"/>
                      </a:lnTo>
                      <a:lnTo>
                        <a:pt x="1374" y="354"/>
                      </a:lnTo>
                      <a:lnTo>
                        <a:pt x="1374" y="354"/>
                      </a:lnTo>
                      <a:lnTo>
                        <a:pt x="1375" y="353"/>
                      </a:lnTo>
                      <a:lnTo>
                        <a:pt x="1375" y="353"/>
                      </a:lnTo>
                      <a:lnTo>
                        <a:pt x="1376" y="353"/>
                      </a:lnTo>
                      <a:lnTo>
                        <a:pt x="1376" y="353"/>
                      </a:lnTo>
                      <a:lnTo>
                        <a:pt x="1377" y="353"/>
                      </a:lnTo>
                      <a:lnTo>
                        <a:pt x="1377" y="353"/>
                      </a:lnTo>
                      <a:lnTo>
                        <a:pt x="1378" y="353"/>
                      </a:lnTo>
                      <a:lnTo>
                        <a:pt x="1379" y="353"/>
                      </a:lnTo>
                      <a:lnTo>
                        <a:pt x="1379" y="353"/>
                      </a:lnTo>
                      <a:lnTo>
                        <a:pt x="1380" y="353"/>
                      </a:lnTo>
                      <a:lnTo>
                        <a:pt x="1380" y="353"/>
                      </a:lnTo>
                      <a:lnTo>
                        <a:pt x="1380" y="353"/>
                      </a:lnTo>
                      <a:lnTo>
                        <a:pt x="1381" y="353"/>
                      </a:lnTo>
                      <a:lnTo>
                        <a:pt x="1382" y="352"/>
                      </a:lnTo>
                      <a:lnTo>
                        <a:pt x="1382" y="352"/>
                      </a:lnTo>
                      <a:lnTo>
                        <a:pt x="1382" y="352"/>
                      </a:lnTo>
                      <a:lnTo>
                        <a:pt x="1383" y="353"/>
                      </a:lnTo>
                      <a:lnTo>
                        <a:pt x="1383" y="353"/>
                      </a:lnTo>
                      <a:lnTo>
                        <a:pt x="1385" y="352"/>
                      </a:lnTo>
                      <a:lnTo>
                        <a:pt x="1385" y="352"/>
                      </a:lnTo>
                      <a:lnTo>
                        <a:pt x="1385" y="352"/>
                      </a:lnTo>
                      <a:lnTo>
                        <a:pt x="1386" y="352"/>
                      </a:lnTo>
                      <a:lnTo>
                        <a:pt x="1386" y="352"/>
                      </a:lnTo>
                      <a:lnTo>
                        <a:pt x="1387" y="352"/>
                      </a:lnTo>
                      <a:lnTo>
                        <a:pt x="1387" y="352"/>
                      </a:lnTo>
                      <a:lnTo>
                        <a:pt x="1388" y="352"/>
                      </a:lnTo>
                      <a:lnTo>
                        <a:pt x="1388" y="352"/>
                      </a:lnTo>
                      <a:lnTo>
                        <a:pt x="1389" y="351"/>
                      </a:lnTo>
                      <a:lnTo>
                        <a:pt x="1390" y="352"/>
                      </a:lnTo>
                      <a:lnTo>
                        <a:pt x="1390" y="352"/>
                      </a:lnTo>
                      <a:lnTo>
                        <a:pt x="1391" y="352"/>
                      </a:lnTo>
                      <a:lnTo>
                        <a:pt x="1391" y="351"/>
                      </a:lnTo>
                      <a:lnTo>
                        <a:pt x="1392" y="352"/>
                      </a:lnTo>
                      <a:lnTo>
                        <a:pt x="1392" y="352"/>
                      </a:lnTo>
                      <a:lnTo>
                        <a:pt x="1392" y="352"/>
                      </a:lnTo>
                      <a:lnTo>
                        <a:pt x="1393" y="352"/>
                      </a:lnTo>
                      <a:lnTo>
                        <a:pt x="1393" y="351"/>
                      </a:lnTo>
                      <a:lnTo>
                        <a:pt x="1394" y="351"/>
                      </a:lnTo>
                      <a:lnTo>
                        <a:pt x="1395" y="351"/>
                      </a:lnTo>
                      <a:lnTo>
                        <a:pt x="1395" y="351"/>
                      </a:lnTo>
                      <a:lnTo>
                        <a:pt x="1396" y="351"/>
                      </a:lnTo>
                      <a:lnTo>
                        <a:pt x="1396" y="351"/>
                      </a:lnTo>
                      <a:lnTo>
                        <a:pt x="1396" y="351"/>
                      </a:lnTo>
                      <a:lnTo>
                        <a:pt x="1397" y="351"/>
                      </a:lnTo>
                      <a:lnTo>
                        <a:pt x="1398" y="351"/>
                      </a:lnTo>
                      <a:lnTo>
                        <a:pt x="1398" y="351"/>
                      </a:lnTo>
                      <a:lnTo>
                        <a:pt x="1399" y="352"/>
                      </a:lnTo>
                      <a:lnTo>
                        <a:pt x="1399" y="352"/>
                      </a:lnTo>
                      <a:lnTo>
                        <a:pt x="1399" y="351"/>
                      </a:lnTo>
                      <a:lnTo>
                        <a:pt x="1400" y="351"/>
                      </a:lnTo>
                      <a:lnTo>
                        <a:pt x="1401" y="351"/>
                      </a:lnTo>
                      <a:lnTo>
                        <a:pt x="1401" y="351"/>
                      </a:lnTo>
                      <a:lnTo>
                        <a:pt x="1402" y="352"/>
                      </a:lnTo>
                      <a:lnTo>
                        <a:pt x="1402" y="352"/>
                      </a:lnTo>
                      <a:lnTo>
                        <a:pt x="1403" y="352"/>
                      </a:lnTo>
                      <a:lnTo>
                        <a:pt x="1403" y="352"/>
                      </a:lnTo>
                      <a:lnTo>
                        <a:pt x="1404" y="352"/>
                      </a:lnTo>
                      <a:lnTo>
                        <a:pt x="1404" y="352"/>
                      </a:lnTo>
                      <a:lnTo>
                        <a:pt x="1405" y="352"/>
                      </a:lnTo>
                      <a:lnTo>
                        <a:pt x="1405" y="352"/>
                      </a:lnTo>
                      <a:lnTo>
                        <a:pt x="1406" y="352"/>
                      </a:lnTo>
                      <a:lnTo>
                        <a:pt x="1406" y="352"/>
                      </a:lnTo>
                      <a:lnTo>
                        <a:pt x="1407" y="352"/>
                      </a:lnTo>
                      <a:lnTo>
                        <a:pt x="1407" y="352"/>
                      </a:lnTo>
                      <a:lnTo>
                        <a:pt x="1408" y="352"/>
                      </a:lnTo>
                      <a:lnTo>
                        <a:pt x="1408" y="352"/>
                      </a:lnTo>
                      <a:lnTo>
                        <a:pt x="1409" y="352"/>
                      </a:lnTo>
                      <a:lnTo>
                        <a:pt x="1409" y="352"/>
                      </a:lnTo>
                      <a:lnTo>
                        <a:pt x="1410" y="352"/>
                      </a:lnTo>
                      <a:lnTo>
                        <a:pt x="1410" y="352"/>
                      </a:lnTo>
                      <a:lnTo>
                        <a:pt x="1411" y="353"/>
                      </a:lnTo>
                      <a:lnTo>
                        <a:pt x="1411" y="353"/>
                      </a:lnTo>
                      <a:lnTo>
                        <a:pt x="1412" y="353"/>
                      </a:lnTo>
                      <a:lnTo>
                        <a:pt x="1412" y="353"/>
                      </a:lnTo>
                      <a:lnTo>
                        <a:pt x="1413" y="353"/>
                      </a:lnTo>
                      <a:lnTo>
                        <a:pt x="1413" y="353"/>
                      </a:lnTo>
                      <a:lnTo>
                        <a:pt x="1414" y="353"/>
                      </a:lnTo>
                      <a:lnTo>
                        <a:pt x="1414" y="353"/>
                      </a:lnTo>
                      <a:lnTo>
                        <a:pt x="1415" y="353"/>
                      </a:lnTo>
                      <a:lnTo>
                        <a:pt x="1415" y="353"/>
                      </a:lnTo>
                      <a:lnTo>
                        <a:pt x="1416" y="353"/>
                      </a:lnTo>
                      <a:lnTo>
                        <a:pt x="1417" y="353"/>
                      </a:lnTo>
                      <a:lnTo>
                        <a:pt x="1417" y="353"/>
                      </a:lnTo>
                      <a:lnTo>
                        <a:pt x="1417" y="353"/>
                      </a:lnTo>
                      <a:lnTo>
                        <a:pt x="1418" y="354"/>
                      </a:lnTo>
                      <a:lnTo>
                        <a:pt x="1418" y="354"/>
                      </a:lnTo>
                      <a:lnTo>
                        <a:pt x="1419" y="354"/>
                      </a:lnTo>
                      <a:lnTo>
                        <a:pt x="1419" y="354"/>
                      </a:lnTo>
                      <a:lnTo>
                        <a:pt x="1420" y="353"/>
                      </a:lnTo>
                      <a:lnTo>
                        <a:pt x="1421" y="353"/>
                      </a:lnTo>
                      <a:lnTo>
                        <a:pt x="1421" y="353"/>
                      </a:lnTo>
                      <a:lnTo>
                        <a:pt x="1422" y="354"/>
                      </a:lnTo>
                      <a:lnTo>
                        <a:pt x="1422" y="354"/>
                      </a:lnTo>
                      <a:lnTo>
                        <a:pt x="1423" y="354"/>
                      </a:lnTo>
                      <a:lnTo>
                        <a:pt x="1423" y="354"/>
                      </a:lnTo>
                      <a:lnTo>
                        <a:pt x="1423" y="354"/>
                      </a:lnTo>
                      <a:lnTo>
                        <a:pt x="1424" y="354"/>
                      </a:lnTo>
                      <a:lnTo>
                        <a:pt x="1425" y="354"/>
                      </a:lnTo>
                      <a:lnTo>
                        <a:pt x="1425" y="354"/>
                      </a:lnTo>
                      <a:lnTo>
                        <a:pt x="1425" y="354"/>
                      </a:lnTo>
                      <a:lnTo>
                        <a:pt x="1426" y="354"/>
                      </a:lnTo>
                      <a:lnTo>
                        <a:pt x="1427" y="354"/>
                      </a:lnTo>
                      <a:lnTo>
                        <a:pt x="1428" y="354"/>
                      </a:lnTo>
                      <a:lnTo>
                        <a:pt x="1428" y="354"/>
                      </a:lnTo>
                      <a:lnTo>
                        <a:pt x="1428" y="354"/>
                      </a:lnTo>
                      <a:lnTo>
                        <a:pt x="1429" y="354"/>
                      </a:lnTo>
                      <a:lnTo>
                        <a:pt x="1429" y="354"/>
                      </a:lnTo>
                      <a:lnTo>
                        <a:pt x="1430" y="354"/>
                      </a:lnTo>
                      <a:lnTo>
                        <a:pt x="1430" y="354"/>
                      </a:lnTo>
                      <a:lnTo>
                        <a:pt x="1431" y="354"/>
                      </a:lnTo>
                      <a:lnTo>
                        <a:pt x="1431" y="354"/>
                      </a:lnTo>
                      <a:lnTo>
                        <a:pt x="1432" y="354"/>
                      </a:lnTo>
                      <a:lnTo>
                        <a:pt x="1433" y="355"/>
                      </a:lnTo>
                      <a:lnTo>
                        <a:pt x="1433" y="355"/>
                      </a:lnTo>
                      <a:lnTo>
                        <a:pt x="1434" y="355"/>
                      </a:lnTo>
                      <a:lnTo>
                        <a:pt x="1434" y="355"/>
                      </a:lnTo>
                      <a:lnTo>
                        <a:pt x="1435" y="354"/>
                      </a:lnTo>
                      <a:lnTo>
                        <a:pt x="1435" y="354"/>
                      </a:lnTo>
                      <a:lnTo>
                        <a:pt x="1436" y="355"/>
                      </a:lnTo>
                      <a:lnTo>
                        <a:pt x="1436" y="355"/>
                      </a:lnTo>
                      <a:lnTo>
                        <a:pt x="1437" y="355"/>
                      </a:lnTo>
                      <a:lnTo>
                        <a:pt x="1437" y="355"/>
                      </a:lnTo>
                      <a:lnTo>
                        <a:pt x="1438" y="354"/>
                      </a:lnTo>
                      <a:lnTo>
                        <a:pt x="1438" y="354"/>
                      </a:lnTo>
                      <a:lnTo>
                        <a:pt x="1439" y="355"/>
                      </a:lnTo>
                      <a:lnTo>
                        <a:pt x="1439" y="355"/>
                      </a:lnTo>
                      <a:lnTo>
                        <a:pt x="1440" y="355"/>
                      </a:lnTo>
                      <a:lnTo>
                        <a:pt x="1440" y="355"/>
                      </a:lnTo>
                      <a:lnTo>
                        <a:pt x="1440" y="355"/>
                      </a:lnTo>
                      <a:lnTo>
                        <a:pt x="1441" y="355"/>
                      </a:lnTo>
                      <a:lnTo>
                        <a:pt x="1442" y="355"/>
                      </a:lnTo>
                      <a:lnTo>
                        <a:pt x="1442" y="355"/>
                      </a:lnTo>
                      <a:lnTo>
                        <a:pt x="1443" y="355"/>
                      </a:lnTo>
                      <a:lnTo>
                        <a:pt x="1443" y="355"/>
                      </a:lnTo>
                      <a:lnTo>
                        <a:pt x="1444" y="355"/>
                      </a:lnTo>
                      <a:lnTo>
                        <a:pt x="1444" y="355"/>
                      </a:lnTo>
                      <a:lnTo>
                        <a:pt x="1445" y="355"/>
                      </a:lnTo>
                      <a:lnTo>
                        <a:pt x="1445" y="355"/>
                      </a:lnTo>
                      <a:lnTo>
                        <a:pt x="1445" y="355"/>
                      </a:lnTo>
                      <a:lnTo>
                        <a:pt x="1446" y="355"/>
                      </a:lnTo>
                      <a:lnTo>
                        <a:pt x="1447" y="355"/>
                      </a:lnTo>
                      <a:lnTo>
                        <a:pt x="1448" y="355"/>
                      </a:lnTo>
                      <a:lnTo>
                        <a:pt x="1448" y="355"/>
                      </a:lnTo>
                      <a:lnTo>
                        <a:pt x="1448" y="355"/>
                      </a:lnTo>
                      <a:lnTo>
                        <a:pt x="1449" y="355"/>
                      </a:lnTo>
                      <a:lnTo>
                        <a:pt x="1449" y="355"/>
                      </a:lnTo>
                      <a:lnTo>
                        <a:pt x="1450" y="355"/>
                      </a:lnTo>
                      <a:lnTo>
                        <a:pt x="1450" y="355"/>
                      </a:lnTo>
                      <a:lnTo>
                        <a:pt x="1451" y="355"/>
                      </a:lnTo>
                      <a:lnTo>
                        <a:pt x="1451" y="355"/>
                      </a:lnTo>
                      <a:lnTo>
                        <a:pt x="1452" y="355"/>
                      </a:lnTo>
                      <a:lnTo>
                        <a:pt x="1452" y="355"/>
                      </a:lnTo>
                      <a:lnTo>
                        <a:pt x="1453" y="355"/>
                      </a:lnTo>
                      <a:lnTo>
                        <a:pt x="1453" y="355"/>
                      </a:lnTo>
                      <a:lnTo>
                        <a:pt x="1454" y="355"/>
                      </a:lnTo>
                      <a:lnTo>
                        <a:pt x="1454" y="356"/>
                      </a:lnTo>
                      <a:lnTo>
                        <a:pt x="1455" y="355"/>
                      </a:lnTo>
                      <a:lnTo>
                        <a:pt x="1455" y="355"/>
                      </a:lnTo>
                      <a:lnTo>
                        <a:pt x="1456" y="355"/>
                      </a:lnTo>
                      <a:lnTo>
                        <a:pt x="1456" y="355"/>
                      </a:lnTo>
                      <a:lnTo>
                        <a:pt x="1457" y="355"/>
                      </a:lnTo>
                      <a:lnTo>
                        <a:pt x="1458" y="355"/>
                      </a:lnTo>
                      <a:lnTo>
                        <a:pt x="1458" y="356"/>
                      </a:lnTo>
                      <a:lnTo>
                        <a:pt x="1459" y="356"/>
                      </a:lnTo>
                      <a:lnTo>
                        <a:pt x="1459" y="355"/>
                      </a:lnTo>
                      <a:lnTo>
                        <a:pt x="1459" y="355"/>
                      </a:lnTo>
                      <a:lnTo>
                        <a:pt x="1460" y="355"/>
                      </a:lnTo>
                      <a:lnTo>
                        <a:pt x="1460" y="355"/>
                      </a:lnTo>
                      <a:lnTo>
                        <a:pt x="1461" y="356"/>
                      </a:lnTo>
                      <a:lnTo>
                        <a:pt x="1461" y="356"/>
                      </a:lnTo>
                      <a:lnTo>
                        <a:pt x="1463" y="355"/>
                      </a:lnTo>
                      <a:lnTo>
                        <a:pt x="1463" y="355"/>
                      </a:lnTo>
                      <a:lnTo>
                        <a:pt x="1463" y="355"/>
                      </a:lnTo>
                      <a:lnTo>
                        <a:pt x="1464" y="355"/>
                      </a:lnTo>
                      <a:lnTo>
                        <a:pt x="1464" y="356"/>
                      </a:lnTo>
                      <a:lnTo>
                        <a:pt x="1465" y="356"/>
                      </a:lnTo>
                      <a:lnTo>
                        <a:pt x="1465" y="355"/>
                      </a:lnTo>
                      <a:lnTo>
                        <a:pt x="1466" y="355"/>
                      </a:lnTo>
                      <a:lnTo>
                        <a:pt x="1466" y="355"/>
                      </a:lnTo>
                      <a:lnTo>
                        <a:pt x="1466" y="355"/>
                      </a:lnTo>
                      <a:lnTo>
                        <a:pt x="1468" y="356"/>
                      </a:lnTo>
                      <a:lnTo>
                        <a:pt x="1468" y="355"/>
                      </a:lnTo>
                      <a:lnTo>
                        <a:pt x="1468" y="356"/>
                      </a:lnTo>
                      <a:lnTo>
                        <a:pt x="1469" y="356"/>
                      </a:lnTo>
                      <a:lnTo>
                        <a:pt x="1469" y="356"/>
                      </a:lnTo>
                      <a:lnTo>
                        <a:pt x="1470" y="356"/>
                      </a:lnTo>
                      <a:lnTo>
                        <a:pt x="1471" y="356"/>
                      </a:lnTo>
                      <a:lnTo>
                        <a:pt x="1471" y="356"/>
                      </a:lnTo>
                      <a:lnTo>
                        <a:pt x="1471" y="356"/>
                      </a:lnTo>
                      <a:lnTo>
                        <a:pt x="1472" y="356"/>
                      </a:lnTo>
                      <a:lnTo>
                        <a:pt x="1473" y="355"/>
                      </a:lnTo>
                      <a:lnTo>
                        <a:pt x="1473" y="355"/>
                      </a:lnTo>
                      <a:lnTo>
                        <a:pt x="1473" y="355"/>
                      </a:lnTo>
                      <a:lnTo>
                        <a:pt x="1474" y="355"/>
                      </a:lnTo>
                      <a:lnTo>
                        <a:pt x="1475" y="356"/>
                      </a:lnTo>
                      <a:lnTo>
                        <a:pt x="1475" y="356"/>
                      </a:lnTo>
                      <a:lnTo>
                        <a:pt x="1476" y="356"/>
                      </a:lnTo>
                      <a:lnTo>
                        <a:pt x="1476" y="356"/>
                      </a:lnTo>
                      <a:lnTo>
                        <a:pt x="1477" y="355"/>
                      </a:lnTo>
                      <a:lnTo>
                        <a:pt x="1477" y="355"/>
                      </a:lnTo>
                      <a:lnTo>
                        <a:pt x="1478" y="355"/>
                      </a:lnTo>
                      <a:lnTo>
                        <a:pt x="1479" y="355"/>
                      </a:lnTo>
                      <a:lnTo>
                        <a:pt x="1479" y="355"/>
                      </a:lnTo>
                      <a:lnTo>
                        <a:pt x="1479" y="355"/>
                      </a:lnTo>
                      <a:lnTo>
                        <a:pt x="1480" y="356"/>
                      </a:lnTo>
                      <a:lnTo>
                        <a:pt x="1480" y="355"/>
                      </a:lnTo>
                      <a:lnTo>
                        <a:pt x="1480" y="356"/>
                      </a:lnTo>
                      <a:lnTo>
                        <a:pt x="1481" y="356"/>
                      </a:lnTo>
                      <a:lnTo>
                        <a:pt x="1482" y="356"/>
                      </a:lnTo>
                      <a:lnTo>
                        <a:pt x="1482" y="356"/>
                      </a:lnTo>
                      <a:lnTo>
                        <a:pt x="1483" y="356"/>
                      </a:lnTo>
                      <a:lnTo>
                        <a:pt x="1483" y="356"/>
                      </a:lnTo>
                      <a:lnTo>
                        <a:pt x="1484" y="356"/>
                      </a:lnTo>
                      <a:lnTo>
                        <a:pt x="1484" y="355"/>
                      </a:lnTo>
                      <a:lnTo>
                        <a:pt x="1485" y="356"/>
                      </a:lnTo>
                      <a:lnTo>
                        <a:pt x="1486" y="356"/>
                      </a:lnTo>
                      <a:lnTo>
                        <a:pt x="1486" y="356"/>
                      </a:lnTo>
                      <a:lnTo>
                        <a:pt x="1486" y="356"/>
                      </a:lnTo>
                      <a:lnTo>
                        <a:pt x="1487" y="355"/>
                      </a:lnTo>
                      <a:lnTo>
                        <a:pt x="1487" y="355"/>
                      </a:lnTo>
                      <a:lnTo>
                        <a:pt x="1488" y="355"/>
                      </a:lnTo>
                      <a:lnTo>
                        <a:pt x="1488" y="355"/>
                      </a:lnTo>
                      <a:lnTo>
                        <a:pt x="1489" y="356"/>
                      </a:lnTo>
                      <a:lnTo>
                        <a:pt x="1489" y="356"/>
                      </a:lnTo>
                      <a:lnTo>
                        <a:pt x="1490" y="356"/>
                      </a:lnTo>
                      <a:lnTo>
                        <a:pt x="1490" y="355"/>
                      </a:lnTo>
                      <a:lnTo>
                        <a:pt x="1491" y="355"/>
                      </a:lnTo>
                      <a:lnTo>
                        <a:pt x="1491" y="355"/>
                      </a:lnTo>
                      <a:lnTo>
                        <a:pt x="1492" y="356"/>
                      </a:lnTo>
                      <a:lnTo>
                        <a:pt x="1492" y="356"/>
                      </a:lnTo>
                      <a:lnTo>
                        <a:pt x="1493" y="356"/>
                      </a:lnTo>
                      <a:lnTo>
                        <a:pt x="1494" y="356"/>
                      </a:lnTo>
                      <a:lnTo>
                        <a:pt x="1494" y="355"/>
                      </a:lnTo>
                      <a:lnTo>
                        <a:pt x="1495" y="355"/>
                      </a:lnTo>
                      <a:lnTo>
                        <a:pt x="1495" y="355"/>
                      </a:lnTo>
                      <a:lnTo>
                        <a:pt x="1496" y="355"/>
                      </a:lnTo>
                      <a:lnTo>
                        <a:pt x="1496" y="356"/>
                      </a:lnTo>
                      <a:lnTo>
                        <a:pt x="1497" y="356"/>
                      </a:lnTo>
                      <a:lnTo>
                        <a:pt x="1497" y="356"/>
                      </a:lnTo>
                      <a:lnTo>
                        <a:pt x="1497" y="356"/>
                      </a:lnTo>
                      <a:lnTo>
                        <a:pt x="1499" y="355"/>
                      </a:lnTo>
                      <a:lnTo>
                        <a:pt x="1499" y="355"/>
                      </a:lnTo>
                      <a:lnTo>
                        <a:pt x="1499" y="356"/>
                      </a:lnTo>
                      <a:lnTo>
                        <a:pt x="1500" y="356"/>
                      </a:lnTo>
                      <a:lnTo>
                        <a:pt x="1500" y="356"/>
                      </a:lnTo>
                      <a:lnTo>
                        <a:pt x="1501" y="355"/>
                      </a:lnTo>
                      <a:lnTo>
                        <a:pt x="1501" y="356"/>
                      </a:lnTo>
                      <a:lnTo>
                        <a:pt x="1502" y="356"/>
                      </a:lnTo>
                      <a:lnTo>
                        <a:pt x="1502" y="356"/>
                      </a:lnTo>
                      <a:lnTo>
                        <a:pt x="1503" y="355"/>
                      </a:lnTo>
                      <a:lnTo>
                        <a:pt x="1503" y="355"/>
                      </a:lnTo>
                      <a:lnTo>
                        <a:pt x="1503" y="355"/>
                      </a:lnTo>
                      <a:lnTo>
                        <a:pt x="1505" y="356"/>
                      </a:lnTo>
                      <a:lnTo>
                        <a:pt x="1505" y="356"/>
                      </a:lnTo>
                      <a:lnTo>
                        <a:pt x="1505" y="355"/>
                      </a:lnTo>
                      <a:lnTo>
                        <a:pt x="1506" y="355"/>
                      </a:lnTo>
                      <a:lnTo>
                        <a:pt x="1506" y="356"/>
                      </a:lnTo>
                      <a:lnTo>
                        <a:pt x="1507" y="356"/>
                      </a:lnTo>
                      <a:lnTo>
                        <a:pt x="1507" y="355"/>
                      </a:lnTo>
                      <a:lnTo>
                        <a:pt x="1508" y="356"/>
                      </a:lnTo>
                      <a:lnTo>
                        <a:pt x="1508" y="356"/>
                      </a:lnTo>
                      <a:lnTo>
                        <a:pt x="1509" y="356"/>
                      </a:lnTo>
                      <a:lnTo>
                        <a:pt x="1510" y="356"/>
                      </a:lnTo>
                      <a:lnTo>
                        <a:pt x="1510" y="355"/>
                      </a:lnTo>
                      <a:lnTo>
                        <a:pt x="1510" y="355"/>
                      </a:lnTo>
                      <a:lnTo>
                        <a:pt x="1511" y="355"/>
                      </a:lnTo>
                      <a:lnTo>
                        <a:pt x="1512" y="355"/>
                      </a:lnTo>
                      <a:lnTo>
                        <a:pt x="1512" y="355"/>
                      </a:lnTo>
                      <a:lnTo>
                        <a:pt x="1513" y="355"/>
                      </a:lnTo>
                      <a:lnTo>
                        <a:pt x="1513" y="355"/>
                      </a:lnTo>
                      <a:lnTo>
                        <a:pt x="1514" y="355"/>
                      </a:lnTo>
                      <a:lnTo>
                        <a:pt x="1514" y="355"/>
                      </a:lnTo>
                      <a:lnTo>
                        <a:pt x="1515" y="355"/>
                      </a:lnTo>
                      <a:lnTo>
                        <a:pt x="1515" y="355"/>
                      </a:lnTo>
                      <a:lnTo>
                        <a:pt x="1516" y="355"/>
                      </a:lnTo>
                      <a:lnTo>
                        <a:pt x="1516" y="355"/>
                      </a:lnTo>
                      <a:lnTo>
                        <a:pt x="1517" y="355"/>
                      </a:lnTo>
                      <a:lnTo>
                        <a:pt x="1517" y="355"/>
                      </a:lnTo>
                      <a:lnTo>
                        <a:pt x="1517" y="356"/>
                      </a:lnTo>
                      <a:lnTo>
                        <a:pt x="1518" y="356"/>
                      </a:lnTo>
                      <a:lnTo>
                        <a:pt x="1519" y="355"/>
                      </a:lnTo>
                      <a:lnTo>
                        <a:pt x="1519" y="355"/>
                      </a:lnTo>
                      <a:lnTo>
                        <a:pt x="1520" y="355"/>
                      </a:lnTo>
                      <a:lnTo>
                        <a:pt x="1520" y="356"/>
                      </a:lnTo>
                      <a:lnTo>
                        <a:pt x="1521" y="355"/>
                      </a:lnTo>
                      <a:lnTo>
                        <a:pt x="1521" y="355"/>
                      </a:lnTo>
                      <a:lnTo>
                        <a:pt x="1522" y="355"/>
                      </a:lnTo>
                      <a:lnTo>
                        <a:pt x="1522" y="355"/>
                      </a:lnTo>
                      <a:lnTo>
                        <a:pt x="1523" y="355"/>
                      </a:lnTo>
                      <a:lnTo>
                        <a:pt x="1523" y="355"/>
                      </a:lnTo>
                      <a:lnTo>
                        <a:pt x="1524" y="356"/>
                      </a:lnTo>
                      <a:lnTo>
                        <a:pt x="1524" y="356"/>
                      </a:lnTo>
                      <a:lnTo>
                        <a:pt x="1525" y="355"/>
                      </a:lnTo>
                      <a:lnTo>
                        <a:pt x="1525" y="355"/>
                      </a:lnTo>
                      <a:lnTo>
                        <a:pt x="1526" y="355"/>
                      </a:lnTo>
                      <a:lnTo>
                        <a:pt x="1526" y="355"/>
                      </a:lnTo>
                      <a:lnTo>
                        <a:pt x="1527" y="355"/>
                      </a:lnTo>
                      <a:lnTo>
                        <a:pt x="1528" y="356"/>
                      </a:lnTo>
                      <a:lnTo>
                        <a:pt x="1528" y="356"/>
                      </a:lnTo>
                      <a:lnTo>
                        <a:pt x="1528" y="355"/>
                      </a:lnTo>
                      <a:lnTo>
                        <a:pt x="1529" y="355"/>
                      </a:lnTo>
                      <a:lnTo>
                        <a:pt x="1530" y="355"/>
                      </a:lnTo>
                      <a:lnTo>
                        <a:pt x="1530" y="355"/>
                      </a:lnTo>
                      <a:lnTo>
                        <a:pt x="1530" y="355"/>
                      </a:lnTo>
                      <a:lnTo>
                        <a:pt x="1531" y="355"/>
                      </a:lnTo>
                      <a:lnTo>
                        <a:pt x="1531" y="355"/>
                      </a:lnTo>
                      <a:lnTo>
                        <a:pt x="1532" y="355"/>
                      </a:lnTo>
                      <a:lnTo>
                        <a:pt x="1532" y="355"/>
                      </a:lnTo>
                      <a:lnTo>
                        <a:pt x="1533" y="356"/>
                      </a:lnTo>
                      <a:lnTo>
                        <a:pt x="1533" y="356"/>
                      </a:lnTo>
                      <a:lnTo>
                        <a:pt x="1534" y="355"/>
                      </a:lnTo>
                      <a:lnTo>
                        <a:pt x="1534" y="355"/>
                      </a:lnTo>
                      <a:lnTo>
                        <a:pt x="1535" y="355"/>
                      </a:lnTo>
                      <a:lnTo>
                        <a:pt x="1536" y="355"/>
                      </a:lnTo>
                      <a:lnTo>
                        <a:pt x="1536" y="355"/>
                      </a:lnTo>
                      <a:lnTo>
                        <a:pt x="1537" y="355"/>
                      </a:lnTo>
                      <a:lnTo>
                        <a:pt x="1537" y="355"/>
                      </a:lnTo>
                      <a:lnTo>
                        <a:pt x="1537" y="355"/>
                      </a:lnTo>
                      <a:lnTo>
                        <a:pt x="1538" y="355"/>
                      </a:lnTo>
                      <a:lnTo>
                        <a:pt x="1539" y="355"/>
                      </a:lnTo>
                      <a:lnTo>
                        <a:pt x="1539" y="355"/>
                      </a:lnTo>
                      <a:lnTo>
                        <a:pt x="1540" y="355"/>
                      </a:lnTo>
                      <a:lnTo>
                        <a:pt x="1540" y="355"/>
                      </a:lnTo>
                      <a:lnTo>
                        <a:pt x="1541" y="355"/>
                      </a:lnTo>
                      <a:lnTo>
                        <a:pt x="1542" y="355"/>
                      </a:lnTo>
                      <a:lnTo>
                        <a:pt x="1542" y="355"/>
                      </a:lnTo>
                      <a:lnTo>
                        <a:pt x="1542" y="355"/>
                      </a:lnTo>
                      <a:lnTo>
                        <a:pt x="1543" y="355"/>
                      </a:lnTo>
                      <a:lnTo>
                        <a:pt x="1543" y="355"/>
                      </a:lnTo>
                      <a:lnTo>
                        <a:pt x="1544" y="355"/>
                      </a:lnTo>
                      <a:lnTo>
                        <a:pt x="1544" y="355"/>
                      </a:lnTo>
                      <a:lnTo>
                        <a:pt x="1545" y="355"/>
                      </a:lnTo>
                      <a:lnTo>
                        <a:pt x="1546" y="355"/>
                      </a:lnTo>
                      <a:lnTo>
                        <a:pt x="1546" y="355"/>
                      </a:lnTo>
                      <a:lnTo>
                        <a:pt x="1547" y="355"/>
                      </a:lnTo>
                      <a:lnTo>
                        <a:pt x="1547" y="355"/>
                      </a:lnTo>
                      <a:lnTo>
                        <a:pt x="1547" y="355"/>
                      </a:lnTo>
                      <a:lnTo>
                        <a:pt x="1548" y="355"/>
                      </a:lnTo>
                      <a:lnTo>
                        <a:pt x="1548" y="355"/>
                      </a:lnTo>
                      <a:lnTo>
                        <a:pt x="1549" y="355"/>
                      </a:lnTo>
                      <a:lnTo>
                        <a:pt x="1549" y="355"/>
                      </a:lnTo>
                      <a:lnTo>
                        <a:pt x="1550" y="355"/>
                      </a:lnTo>
                      <a:lnTo>
                        <a:pt x="1551" y="355"/>
                      </a:lnTo>
                      <a:lnTo>
                        <a:pt x="1551" y="355"/>
                      </a:lnTo>
                      <a:lnTo>
                        <a:pt x="1552" y="355"/>
                      </a:lnTo>
                      <a:lnTo>
                        <a:pt x="1552" y="355"/>
                      </a:lnTo>
                      <a:lnTo>
                        <a:pt x="1553" y="355"/>
                      </a:lnTo>
                      <a:lnTo>
                        <a:pt x="1553" y="355"/>
                      </a:lnTo>
                      <a:lnTo>
                        <a:pt x="1554" y="355"/>
                      </a:lnTo>
                      <a:lnTo>
                        <a:pt x="1554" y="355"/>
                      </a:lnTo>
                      <a:lnTo>
                        <a:pt x="1554" y="355"/>
                      </a:lnTo>
                      <a:lnTo>
                        <a:pt x="1555" y="355"/>
                      </a:lnTo>
                      <a:lnTo>
                        <a:pt x="1556" y="355"/>
                      </a:lnTo>
                      <a:lnTo>
                        <a:pt x="1556" y="355"/>
                      </a:lnTo>
                      <a:lnTo>
                        <a:pt x="1557" y="355"/>
                      </a:lnTo>
                      <a:lnTo>
                        <a:pt x="1557" y="355"/>
                      </a:lnTo>
                      <a:lnTo>
                        <a:pt x="1557" y="355"/>
                      </a:lnTo>
                      <a:lnTo>
                        <a:pt x="1558" y="355"/>
                      </a:lnTo>
                      <a:lnTo>
                        <a:pt x="1558" y="355"/>
                      </a:lnTo>
                      <a:lnTo>
                        <a:pt x="1559" y="355"/>
                      </a:lnTo>
                      <a:lnTo>
                        <a:pt x="1560" y="355"/>
                      </a:lnTo>
                      <a:lnTo>
                        <a:pt x="1560" y="355"/>
                      </a:lnTo>
                      <a:lnTo>
                        <a:pt x="1561" y="355"/>
                      </a:lnTo>
                      <a:lnTo>
                        <a:pt x="1561" y="355"/>
                      </a:lnTo>
                      <a:lnTo>
                        <a:pt x="1562" y="355"/>
                      </a:lnTo>
                      <a:lnTo>
                        <a:pt x="1562" y="355"/>
                      </a:lnTo>
                      <a:lnTo>
                        <a:pt x="1563" y="355"/>
                      </a:lnTo>
                      <a:lnTo>
                        <a:pt x="1563" y="355"/>
                      </a:lnTo>
                      <a:lnTo>
                        <a:pt x="1564" y="355"/>
                      </a:lnTo>
                      <a:lnTo>
                        <a:pt x="1564" y="355"/>
                      </a:lnTo>
                      <a:lnTo>
                        <a:pt x="1565" y="355"/>
                      </a:lnTo>
                      <a:lnTo>
                        <a:pt x="1565" y="355"/>
                      </a:lnTo>
                      <a:lnTo>
                        <a:pt x="1566" y="355"/>
                      </a:lnTo>
                      <a:lnTo>
                        <a:pt x="1566" y="355"/>
                      </a:lnTo>
                      <a:lnTo>
                        <a:pt x="1567" y="355"/>
                      </a:lnTo>
                      <a:lnTo>
                        <a:pt x="1567" y="355"/>
                      </a:lnTo>
                      <a:lnTo>
                        <a:pt x="1568" y="355"/>
                      </a:lnTo>
                      <a:lnTo>
                        <a:pt x="1568" y="355"/>
                      </a:lnTo>
                      <a:lnTo>
                        <a:pt x="1569" y="355"/>
                      </a:lnTo>
                      <a:lnTo>
                        <a:pt x="1570" y="355"/>
                      </a:lnTo>
                      <a:lnTo>
                        <a:pt x="1570" y="355"/>
                      </a:lnTo>
                      <a:lnTo>
                        <a:pt x="1570" y="355"/>
                      </a:lnTo>
                      <a:lnTo>
                        <a:pt x="1571" y="355"/>
                      </a:lnTo>
                      <a:lnTo>
                        <a:pt x="1571" y="355"/>
                      </a:lnTo>
                      <a:lnTo>
                        <a:pt x="1572" y="355"/>
                      </a:lnTo>
                      <a:lnTo>
                        <a:pt x="1573" y="355"/>
                      </a:lnTo>
                      <a:lnTo>
                        <a:pt x="1573" y="355"/>
                      </a:lnTo>
                      <a:lnTo>
                        <a:pt x="1574" y="355"/>
                      </a:lnTo>
                      <a:lnTo>
                        <a:pt x="1574" y="355"/>
                      </a:lnTo>
                      <a:lnTo>
                        <a:pt x="1574" y="355"/>
                      </a:lnTo>
                      <a:lnTo>
                        <a:pt x="1575" y="355"/>
                      </a:lnTo>
                      <a:lnTo>
                        <a:pt x="1575" y="355"/>
                      </a:lnTo>
                      <a:lnTo>
                        <a:pt x="1576" y="355"/>
                      </a:lnTo>
                      <a:lnTo>
                        <a:pt x="1577" y="355"/>
                      </a:lnTo>
                      <a:lnTo>
                        <a:pt x="1577" y="355"/>
                      </a:lnTo>
                      <a:lnTo>
                        <a:pt x="1578" y="355"/>
                      </a:lnTo>
                      <a:lnTo>
                        <a:pt x="1578" y="355"/>
                      </a:lnTo>
                      <a:lnTo>
                        <a:pt x="1579" y="355"/>
                      </a:lnTo>
                      <a:lnTo>
                        <a:pt x="1579" y="355"/>
                      </a:lnTo>
                      <a:lnTo>
                        <a:pt x="1580" y="355"/>
                      </a:lnTo>
                      <a:lnTo>
                        <a:pt x="1580" y="355"/>
                      </a:lnTo>
                      <a:lnTo>
                        <a:pt x="1581" y="354"/>
                      </a:lnTo>
                      <a:lnTo>
                        <a:pt x="1581" y="354"/>
                      </a:lnTo>
                      <a:lnTo>
                        <a:pt x="1582" y="354"/>
                      </a:lnTo>
                      <a:lnTo>
                        <a:pt x="1582" y="354"/>
                      </a:lnTo>
                      <a:lnTo>
                        <a:pt x="1583" y="355"/>
                      </a:lnTo>
                      <a:lnTo>
                        <a:pt x="1584" y="355"/>
                      </a:lnTo>
                      <a:lnTo>
                        <a:pt x="1584" y="355"/>
                      </a:lnTo>
                      <a:lnTo>
                        <a:pt x="1585" y="355"/>
                      </a:lnTo>
                      <a:lnTo>
                        <a:pt x="1585" y="354"/>
                      </a:lnTo>
                      <a:lnTo>
                        <a:pt x="1585" y="354"/>
                      </a:lnTo>
                      <a:lnTo>
                        <a:pt x="1586" y="355"/>
                      </a:lnTo>
                      <a:lnTo>
                        <a:pt x="1586" y="355"/>
                      </a:lnTo>
                      <a:lnTo>
                        <a:pt x="1587" y="355"/>
                      </a:lnTo>
                      <a:lnTo>
                        <a:pt x="1588" y="354"/>
                      </a:lnTo>
                      <a:lnTo>
                        <a:pt x="1588" y="355"/>
                      </a:lnTo>
                      <a:lnTo>
                        <a:pt x="1588" y="355"/>
                      </a:lnTo>
                      <a:lnTo>
                        <a:pt x="1589" y="355"/>
                      </a:lnTo>
                      <a:lnTo>
                        <a:pt x="1589" y="354"/>
                      </a:lnTo>
                      <a:lnTo>
                        <a:pt x="1590" y="355"/>
                      </a:lnTo>
                      <a:lnTo>
                        <a:pt x="1590" y="355"/>
                      </a:lnTo>
                      <a:lnTo>
                        <a:pt x="1591" y="355"/>
                      </a:lnTo>
                      <a:lnTo>
                        <a:pt x="1591" y="355"/>
                      </a:lnTo>
                      <a:lnTo>
                        <a:pt x="1592" y="354"/>
                      </a:lnTo>
                      <a:lnTo>
                        <a:pt x="1593" y="355"/>
                      </a:lnTo>
                      <a:lnTo>
                        <a:pt x="1593" y="355"/>
                      </a:lnTo>
                      <a:lnTo>
                        <a:pt x="1594" y="355"/>
                      </a:lnTo>
                      <a:lnTo>
                        <a:pt x="1594" y="354"/>
                      </a:lnTo>
                      <a:lnTo>
                        <a:pt x="1595" y="354"/>
                      </a:lnTo>
                      <a:lnTo>
                        <a:pt x="1595" y="354"/>
                      </a:lnTo>
                      <a:lnTo>
                        <a:pt x="1596" y="355"/>
                      </a:lnTo>
                      <a:lnTo>
                        <a:pt x="1596" y="354"/>
                      </a:lnTo>
                      <a:lnTo>
                        <a:pt x="1596" y="354"/>
                      </a:lnTo>
                      <a:lnTo>
                        <a:pt x="1597" y="354"/>
                      </a:lnTo>
                      <a:lnTo>
                        <a:pt x="1598" y="354"/>
                      </a:lnTo>
                      <a:lnTo>
                        <a:pt x="1598" y="354"/>
                      </a:lnTo>
                      <a:lnTo>
                        <a:pt x="1598" y="354"/>
                      </a:lnTo>
                      <a:lnTo>
                        <a:pt x="1599" y="354"/>
                      </a:lnTo>
                      <a:lnTo>
                        <a:pt x="1600" y="354"/>
                      </a:lnTo>
                      <a:lnTo>
                        <a:pt x="1600" y="354"/>
                      </a:lnTo>
                      <a:lnTo>
                        <a:pt x="1601" y="354"/>
                      </a:lnTo>
                      <a:lnTo>
                        <a:pt x="1601" y="354"/>
                      </a:lnTo>
                      <a:lnTo>
                        <a:pt x="1602" y="354"/>
                      </a:lnTo>
                      <a:lnTo>
                        <a:pt x="1602" y="354"/>
                      </a:lnTo>
                      <a:lnTo>
                        <a:pt x="1603" y="353"/>
                      </a:lnTo>
                      <a:lnTo>
                        <a:pt x="1603" y="354"/>
                      </a:lnTo>
                      <a:lnTo>
                        <a:pt x="1604" y="354"/>
                      </a:lnTo>
                      <a:lnTo>
                        <a:pt x="1604" y="354"/>
                      </a:lnTo>
                      <a:lnTo>
                        <a:pt x="1605" y="353"/>
                      </a:lnTo>
                      <a:lnTo>
                        <a:pt x="1605" y="353"/>
                      </a:lnTo>
                      <a:lnTo>
                        <a:pt x="1606" y="353"/>
                      </a:lnTo>
                      <a:lnTo>
                        <a:pt x="1606" y="353"/>
                      </a:lnTo>
                      <a:lnTo>
                        <a:pt x="1607" y="352"/>
                      </a:lnTo>
                      <a:lnTo>
                        <a:pt x="1607" y="352"/>
                      </a:lnTo>
                      <a:lnTo>
                        <a:pt x="1608" y="352"/>
                      </a:lnTo>
                      <a:lnTo>
                        <a:pt x="1608" y="352"/>
                      </a:lnTo>
                      <a:lnTo>
                        <a:pt x="1609" y="351"/>
                      </a:lnTo>
                      <a:lnTo>
                        <a:pt x="1609" y="351"/>
                      </a:lnTo>
                      <a:lnTo>
                        <a:pt x="1610" y="351"/>
                      </a:lnTo>
                      <a:lnTo>
                        <a:pt x="1610" y="351"/>
                      </a:lnTo>
                      <a:lnTo>
                        <a:pt x="1611" y="350"/>
                      </a:lnTo>
                      <a:lnTo>
                        <a:pt x="1611" y="350"/>
                      </a:lnTo>
                      <a:lnTo>
                        <a:pt x="1612" y="349"/>
                      </a:lnTo>
                      <a:lnTo>
                        <a:pt x="1612" y="349"/>
                      </a:lnTo>
                      <a:lnTo>
                        <a:pt x="1613" y="348"/>
                      </a:lnTo>
                      <a:lnTo>
                        <a:pt x="1614" y="348"/>
                      </a:lnTo>
                      <a:lnTo>
                        <a:pt x="1614" y="347"/>
                      </a:lnTo>
                      <a:lnTo>
                        <a:pt x="1614" y="347"/>
                      </a:lnTo>
                      <a:lnTo>
                        <a:pt x="1615" y="346"/>
                      </a:lnTo>
                      <a:lnTo>
                        <a:pt x="1616" y="345"/>
                      </a:lnTo>
                      <a:lnTo>
                        <a:pt x="1616" y="344"/>
                      </a:lnTo>
                      <a:lnTo>
                        <a:pt x="1616" y="344"/>
                      </a:lnTo>
                      <a:lnTo>
                        <a:pt x="1617" y="343"/>
                      </a:lnTo>
                      <a:lnTo>
                        <a:pt x="1617" y="342"/>
                      </a:lnTo>
                      <a:lnTo>
                        <a:pt x="1619" y="340"/>
                      </a:lnTo>
                      <a:lnTo>
                        <a:pt x="1619" y="340"/>
                      </a:lnTo>
                      <a:lnTo>
                        <a:pt x="1619" y="338"/>
                      </a:lnTo>
                      <a:lnTo>
                        <a:pt x="1620" y="337"/>
                      </a:lnTo>
                      <a:lnTo>
                        <a:pt x="1621" y="335"/>
                      </a:lnTo>
                      <a:lnTo>
                        <a:pt x="1621" y="334"/>
                      </a:lnTo>
                      <a:lnTo>
                        <a:pt x="1621" y="332"/>
                      </a:lnTo>
                      <a:lnTo>
                        <a:pt x="1622" y="331"/>
                      </a:lnTo>
                      <a:lnTo>
                        <a:pt x="1622" y="329"/>
                      </a:lnTo>
                      <a:lnTo>
                        <a:pt x="1622" y="329"/>
                      </a:lnTo>
                      <a:lnTo>
                        <a:pt x="1624" y="326"/>
                      </a:lnTo>
                      <a:lnTo>
                        <a:pt x="1624" y="325"/>
                      </a:lnTo>
                      <a:lnTo>
                        <a:pt x="1625" y="322"/>
                      </a:lnTo>
                      <a:lnTo>
                        <a:pt x="1625" y="321"/>
                      </a:lnTo>
                      <a:lnTo>
                        <a:pt x="1626" y="317"/>
                      </a:lnTo>
                      <a:lnTo>
                        <a:pt x="1626" y="316"/>
                      </a:lnTo>
                      <a:lnTo>
                        <a:pt x="1627" y="313"/>
                      </a:lnTo>
                      <a:lnTo>
                        <a:pt x="1627" y="312"/>
                      </a:lnTo>
                      <a:lnTo>
                        <a:pt x="1627" y="308"/>
                      </a:lnTo>
                      <a:lnTo>
                        <a:pt x="1628" y="307"/>
                      </a:lnTo>
                      <a:lnTo>
                        <a:pt x="1629" y="302"/>
                      </a:lnTo>
                      <a:lnTo>
                        <a:pt x="1629" y="301"/>
                      </a:lnTo>
                      <a:lnTo>
                        <a:pt x="1630" y="297"/>
                      </a:lnTo>
                      <a:lnTo>
                        <a:pt x="1630" y="295"/>
                      </a:lnTo>
                      <a:lnTo>
                        <a:pt x="1631" y="290"/>
                      </a:lnTo>
                      <a:lnTo>
                        <a:pt x="1631" y="289"/>
                      </a:lnTo>
                      <a:lnTo>
                        <a:pt x="1632" y="284"/>
                      </a:lnTo>
                      <a:lnTo>
                        <a:pt x="1632" y="283"/>
                      </a:lnTo>
                      <a:lnTo>
                        <a:pt x="1633" y="277"/>
                      </a:lnTo>
                      <a:lnTo>
                        <a:pt x="1633" y="276"/>
                      </a:lnTo>
                      <a:lnTo>
                        <a:pt x="1634" y="270"/>
                      </a:lnTo>
                      <a:lnTo>
                        <a:pt x="1634" y="269"/>
                      </a:lnTo>
                      <a:lnTo>
                        <a:pt x="1635" y="263"/>
                      </a:lnTo>
                      <a:lnTo>
                        <a:pt x="1635" y="262"/>
                      </a:lnTo>
                      <a:lnTo>
                        <a:pt x="1636" y="255"/>
                      </a:lnTo>
                      <a:lnTo>
                        <a:pt x="1636" y="253"/>
                      </a:lnTo>
                      <a:lnTo>
                        <a:pt x="1637" y="248"/>
                      </a:lnTo>
                      <a:lnTo>
                        <a:pt x="1637" y="246"/>
                      </a:lnTo>
                      <a:lnTo>
                        <a:pt x="1638" y="239"/>
                      </a:lnTo>
                      <a:lnTo>
                        <a:pt x="1638" y="238"/>
                      </a:lnTo>
                      <a:lnTo>
                        <a:pt x="1639" y="231"/>
                      </a:lnTo>
                      <a:lnTo>
                        <a:pt x="1639" y="230"/>
                      </a:lnTo>
                      <a:lnTo>
                        <a:pt x="1640" y="224"/>
                      </a:lnTo>
                      <a:lnTo>
                        <a:pt x="1640" y="223"/>
                      </a:lnTo>
                      <a:lnTo>
                        <a:pt x="1641" y="216"/>
                      </a:lnTo>
                      <a:lnTo>
                        <a:pt x="1641" y="214"/>
                      </a:lnTo>
                      <a:lnTo>
                        <a:pt x="1642" y="209"/>
                      </a:lnTo>
                      <a:lnTo>
                        <a:pt x="1642" y="208"/>
                      </a:lnTo>
                      <a:lnTo>
                        <a:pt x="1643" y="200"/>
                      </a:lnTo>
                      <a:lnTo>
                        <a:pt x="1643" y="199"/>
                      </a:lnTo>
                      <a:lnTo>
                        <a:pt x="1644" y="193"/>
                      </a:lnTo>
                      <a:lnTo>
                        <a:pt x="1644" y="192"/>
                      </a:lnTo>
                      <a:lnTo>
                        <a:pt x="1645" y="187"/>
                      </a:lnTo>
                      <a:lnTo>
                        <a:pt x="1645" y="186"/>
                      </a:lnTo>
                      <a:lnTo>
                        <a:pt x="1646" y="180"/>
                      </a:lnTo>
                      <a:lnTo>
                        <a:pt x="1646" y="179"/>
                      </a:lnTo>
                      <a:lnTo>
                        <a:pt x="1647" y="174"/>
                      </a:lnTo>
                      <a:lnTo>
                        <a:pt x="1647" y="173"/>
                      </a:lnTo>
                      <a:lnTo>
                        <a:pt x="1648" y="168"/>
                      </a:lnTo>
                      <a:lnTo>
                        <a:pt x="1648" y="167"/>
                      </a:lnTo>
                      <a:lnTo>
                        <a:pt x="1649" y="163"/>
                      </a:lnTo>
                      <a:lnTo>
                        <a:pt x="1650" y="162"/>
                      </a:lnTo>
                      <a:lnTo>
                        <a:pt x="1650" y="159"/>
                      </a:lnTo>
                      <a:lnTo>
                        <a:pt x="1650" y="158"/>
                      </a:lnTo>
                      <a:lnTo>
                        <a:pt x="1651" y="155"/>
                      </a:lnTo>
                      <a:lnTo>
                        <a:pt x="1652" y="154"/>
                      </a:lnTo>
                      <a:lnTo>
                        <a:pt x="1652" y="152"/>
                      </a:lnTo>
                      <a:lnTo>
                        <a:pt x="1652" y="151"/>
                      </a:lnTo>
                      <a:lnTo>
                        <a:pt x="1653" y="149"/>
                      </a:lnTo>
                      <a:lnTo>
                        <a:pt x="1653" y="149"/>
                      </a:lnTo>
                      <a:lnTo>
                        <a:pt x="1655" y="148"/>
                      </a:lnTo>
                      <a:lnTo>
                        <a:pt x="1655" y="147"/>
                      </a:lnTo>
                      <a:lnTo>
                        <a:pt x="1655" y="147"/>
                      </a:lnTo>
                      <a:lnTo>
                        <a:pt x="1656" y="147"/>
                      </a:lnTo>
                      <a:lnTo>
                        <a:pt x="1656" y="146"/>
                      </a:lnTo>
                      <a:lnTo>
                        <a:pt x="1657" y="146"/>
                      </a:lnTo>
                      <a:lnTo>
                        <a:pt x="1657" y="147"/>
                      </a:lnTo>
                      <a:lnTo>
                        <a:pt x="1658" y="147"/>
                      </a:lnTo>
                      <a:lnTo>
                        <a:pt x="1658" y="148"/>
                      </a:lnTo>
                      <a:lnTo>
                        <a:pt x="1659" y="148"/>
                      </a:lnTo>
                      <a:lnTo>
                        <a:pt x="1660" y="150"/>
                      </a:lnTo>
                      <a:lnTo>
                        <a:pt x="1660" y="150"/>
                      </a:lnTo>
                      <a:lnTo>
                        <a:pt x="1661" y="151"/>
                      </a:lnTo>
                      <a:lnTo>
                        <a:pt x="1661" y="151"/>
                      </a:lnTo>
                      <a:lnTo>
                        <a:pt x="1662" y="154"/>
                      </a:lnTo>
                      <a:lnTo>
                        <a:pt x="1662" y="155"/>
                      </a:lnTo>
                      <a:lnTo>
                        <a:pt x="1662" y="158"/>
                      </a:lnTo>
                      <a:lnTo>
                        <a:pt x="1663" y="159"/>
                      </a:lnTo>
                      <a:lnTo>
                        <a:pt x="1664" y="163"/>
                      </a:lnTo>
                      <a:lnTo>
                        <a:pt x="1664" y="163"/>
                      </a:lnTo>
                      <a:lnTo>
                        <a:pt x="1664" y="167"/>
                      </a:lnTo>
                      <a:lnTo>
                        <a:pt x="1665" y="168"/>
                      </a:lnTo>
                      <a:lnTo>
                        <a:pt x="1666" y="172"/>
                      </a:lnTo>
                      <a:lnTo>
                        <a:pt x="1666" y="173"/>
                      </a:lnTo>
                      <a:lnTo>
                        <a:pt x="1667" y="178"/>
                      </a:lnTo>
                      <a:lnTo>
                        <a:pt x="1667" y="179"/>
                      </a:lnTo>
                      <a:lnTo>
                        <a:pt x="1668" y="183"/>
                      </a:lnTo>
                      <a:lnTo>
                        <a:pt x="1668" y="184"/>
                      </a:lnTo>
                      <a:lnTo>
                        <a:pt x="1669" y="190"/>
                      </a:lnTo>
                      <a:lnTo>
                        <a:pt x="1669" y="191"/>
                      </a:lnTo>
                      <a:lnTo>
                        <a:pt x="1670" y="196"/>
                      </a:lnTo>
                      <a:lnTo>
                        <a:pt x="1670" y="197"/>
                      </a:lnTo>
                      <a:lnTo>
                        <a:pt x="1671" y="202"/>
                      </a:lnTo>
                      <a:lnTo>
                        <a:pt x="1671" y="203"/>
                      </a:lnTo>
                      <a:lnTo>
                        <a:pt x="1672" y="210"/>
                      </a:lnTo>
                      <a:lnTo>
                        <a:pt x="1672" y="211"/>
                      </a:lnTo>
                      <a:lnTo>
                        <a:pt x="1673" y="216"/>
                      </a:lnTo>
                      <a:lnTo>
                        <a:pt x="1673" y="217"/>
                      </a:lnTo>
                      <a:lnTo>
                        <a:pt x="1674" y="223"/>
                      </a:lnTo>
                      <a:lnTo>
                        <a:pt x="1674" y="225"/>
                      </a:lnTo>
                      <a:lnTo>
                        <a:pt x="1675" y="230"/>
                      </a:lnTo>
                      <a:lnTo>
                        <a:pt x="1675" y="231"/>
                      </a:lnTo>
                      <a:lnTo>
                        <a:pt x="1676" y="236"/>
                      </a:lnTo>
                      <a:lnTo>
                        <a:pt x="1676" y="237"/>
                      </a:lnTo>
                      <a:lnTo>
                        <a:pt x="1677" y="244"/>
                      </a:lnTo>
                      <a:lnTo>
                        <a:pt x="1677" y="245"/>
                      </a:lnTo>
                      <a:lnTo>
                        <a:pt x="1678" y="250"/>
                      </a:lnTo>
                      <a:lnTo>
                        <a:pt x="1678" y="250"/>
                      </a:lnTo>
                      <a:lnTo>
                        <a:pt x="1679" y="257"/>
                      </a:lnTo>
                      <a:lnTo>
                        <a:pt x="1679" y="258"/>
                      </a:lnTo>
                      <a:lnTo>
                        <a:pt x="1680" y="263"/>
                      </a:lnTo>
                      <a:lnTo>
                        <a:pt x="1680" y="264"/>
                      </a:lnTo>
                      <a:lnTo>
                        <a:pt x="1681" y="269"/>
                      </a:lnTo>
                      <a:lnTo>
                        <a:pt x="1681" y="270"/>
                      </a:lnTo>
                      <a:lnTo>
                        <a:pt x="1682" y="274"/>
                      </a:lnTo>
                      <a:lnTo>
                        <a:pt x="1682" y="276"/>
                      </a:lnTo>
                      <a:lnTo>
                        <a:pt x="1683" y="280"/>
                      </a:lnTo>
                      <a:lnTo>
                        <a:pt x="1683" y="281"/>
                      </a:lnTo>
                      <a:lnTo>
                        <a:pt x="1684" y="286"/>
                      </a:lnTo>
                      <a:lnTo>
                        <a:pt x="1684" y="287"/>
                      </a:lnTo>
                      <a:lnTo>
                        <a:pt x="1685" y="290"/>
                      </a:lnTo>
                      <a:lnTo>
                        <a:pt x="1685" y="291"/>
                      </a:lnTo>
                      <a:lnTo>
                        <a:pt x="1686" y="295"/>
                      </a:lnTo>
                      <a:lnTo>
                        <a:pt x="1686" y="296"/>
                      </a:lnTo>
                      <a:lnTo>
                        <a:pt x="1687" y="300"/>
                      </a:lnTo>
                      <a:lnTo>
                        <a:pt x="1687" y="301"/>
                      </a:lnTo>
                      <a:lnTo>
                        <a:pt x="1688" y="305"/>
                      </a:lnTo>
                      <a:lnTo>
                        <a:pt x="1688" y="306"/>
                      </a:lnTo>
                      <a:lnTo>
                        <a:pt x="1689" y="309"/>
                      </a:lnTo>
                      <a:lnTo>
                        <a:pt x="1689" y="309"/>
                      </a:lnTo>
                      <a:lnTo>
                        <a:pt x="1690" y="312"/>
                      </a:lnTo>
                      <a:lnTo>
                        <a:pt x="1690" y="313"/>
                      </a:lnTo>
                      <a:lnTo>
                        <a:pt x="1691" y="316"/>
                      </a:lnTo>
                      <a:lnTo>
                        <a:pt x="1692" y="316"/>
                      </a:lnTo>
                      <a:lnTo>
                        <a:pt x="1692" y="319"/>
                      </a:lnTo>
                      <a:lnTo>
                        <a:pt x="1693" y="320"/>
                      </a:lnTo>
                      <a:lnTo>
                        <a:pt x="1693" y="323"/>
                      </a:lnTo>
                      <a:lnTo>
                        <a:pt x="1693" y="323"/>
                      </a:lnTo>
                      <a:lnTo>
                        <a:pt x="1694" y="326"/>
                      </a:lnTo>
                      <a:lnTo>
                        <a:pt x="1695" y="326"/>
                      </a:lnTo>
                      <a:lnTo>
                        <a:pt x="1695" y="328"/>
                      </a:lnTo>
                      <a:lnTo>
                        <a:pt x="1695" y="329"/>
                      </a:lnTo>
                      <a:lnTo>
                        <a:pt x="1696" y="330"/>
                      </a:lnTo>
                      <a:lnTo>
                        <a:pt x="1697" y="330"/>
                      </a:lnTo>
                      <a:lnTo>
                        <a:pt x="1698" y="333"/>
                      </a:lnTo>
                      <a:lnTo>
                        <a:pt x="1698" y="333"/>
                      </a:lnTo>
                      <a:lnTo>
                        <a:pt x="1698" y="334"/>
                      </a:lnTo>
                      <a:lnTo>
                        <a:pt x="1699" y="335"/>
                      </a:lnTo>
                      <a:lnTo>
                        <a:pt x="1699" y="337"/>
                      </a:lnTo>
                      <a:lnTo>
                        <a:pt x="1700" y="337"/>
                      </a:lnTo>
                      <a:lnTo>
                        <a:pt x="1700" y="338"/>
                      </a:lnTo>
                      <a:lnTo>
                        <a:pt x="1701" y="338"/>
                      </a:lnTo>
                      <a:lnTo>
                        <a:pt x="1702" y="339"/>
                      </a:lnTo>
                      <a:lnTo>
                        <a:pt x="1702" y="340"/>
                      </a:lnTo>
                      <a:lnTo>
                        <a:pt x="1703" y="341"/>
                      </a:lnTo>
                      <a:lnTo>
                        <a:pt x="1703" y="342"/>
                      </a:lnTo>
                      <a:lnTo>
                        <a:pt x="1704" y="343"/>
                      </a:lnTo>
                      <a:lnTo>
                        <a:pt x="1704" y="343"/>
                      </a:lnTo>
                      <a:lnTo>
                        <a:pt x="1705" y="344"/>
                      </a:lnTo>
                      <a:lnTo>
                        <a:pt x="1705" y="344"/>
                      </a:lnTo>
                      <a:lnTo>
                        <a:pt x="1706" y="345"/>
                      </a:lnTo>
                      <a:lnTo>
                        <a:pt x="1706" y="345"/>
                      </a:lnTo>
                      <a:lnTo>
                        <a:pt x="1707" y="346"/>
                      </a:lnTo>
                      <a:lnTo>
                        <a:pt x="1707" y="346"/>
                      </a:lnTo>
                      <a:lnTo>
                        <a:pt x="1708" y="347"/>
                      </a:lnTo>
                      <a:lnTo>
                        <a:pt x="1708" y="347"/>
                      </a:lnTo>
                      <a:lnTo>
                        <a:pt x="1709" y="347"/>
                      </a:lnTo>
                      <a:lnTo>
                        <a:pt x="1709" y="348"/>
                      </a:lnTo>
                      <a:lnTo>
                        <a:pt x="1710" y="348"/>
                      </a:lnTo>
                      <a:lnTo>
                        <a:pt x="1710" y="348"/>
                      </a:lnTo>
                      <a:lnTo>
                        <a:pt x="1711" y="349"/>
                      </a:lnTo>
                      <a:lnTo>
                        <a:pt x="1711" y="349"/>
                      </a:lnTo>
                      <a:lnTo>
                        <a:pt x="1712" y="349"/>
                      </a:lnTo>
                      <a:lnTo>
                        <a:pt x="1712" y="349"/>
                      </a:lnTo>
                      <a:lnTo>
                        <a:pt x="1713" y="350"/>
                      </a:lnTo>
                      <a:lnTo>
                        <a:pt x="1713" y="350"/>
                      </a:lnTo>
                      <a:lnTo>
                        <a:pt x="1714" y="350"/>
                      </a:lnTo>
                      <a:lnTo>
                        <a:pt x="1714" y="350"/>
                      </a:lnTo>
                      <a:lnTo>
                        <a:pt x="1714" y="350"/>
                      </a:lnTo>
                      <a:lnTo>
                        <a:pt x="1715" y="350"/>
                      </a:lnTo>
                      <a:lnTo>
                        <a:pt x="1716" y="351"/>
                      </a:lnTo>
                      <a:lnTo>
                        <a:pt x="1716" y="351"/>
                      </a:lnTo>
                      <a:lnTo>
                        <a:pt x="1717" y="351"/>
                      </a:lnTo>
                      <a:lnTo>
                        <a:pt x="1718" y="351"/>
                      </a:lnTo>
                      <a:lnTo>
                        <a:pt x="1718" y="351"/>
                      </a:lnTo>
                      <a:lnTo>
                        <a:pt x="1718" y="351"/>
                      </a:lnTo>
                      <a:lnTo>
                        <a:pt x="1719" y="352"/>
                      </a:lnTo>
                      <a:lnTo>
                        <a:pt x="1719" y="352"/>
                      </a:lnTo>
                      <a:lnTo>
                        <a:pt x="1719" y="352"/>
                      </a:lnTo>
                      <a:lnTo>
                        <a:pt x="1720" y="352"/>
                      </a:lnTo>
                      <a:lnTo>
                        <a:pt x="1721" y="352"/>
                      </a:lnTo>
                      <a:lnTo>
                        <a:pt x="1721" y="352"/>
                      </a:lnTo>
                      <a:lnTo>
                        <a:pt x="1722" y="352"/>
                      </a:lnTo>
                      <a:lnTo>
                        <a:pt x="1722" y="352"/>
                      </a:lnTo>
                      <a:lnTo>
                        <a:pt x="1723" y="352"/>
                      </a:lnTo>
                      <a:lnTo>
                        <a:pt x="1724" y="352"/>
                      </a:lnTo>
                      <a:lnTo>
                        <a:pt x="1724" y="353"/>
                      </a:lnTo>
                      <a:lnTo>
                        <a:pt x="1724" y="352"/>
                      </a:lnTo>
                      <a:lnTo>
                        <a:pt x="1725" y="353"/>
                      </a:lnTo>
                      <a:lnTo>
                        <a:pt x="1726" y="353"/>
                      </a:lnTo>
                      <a:lnTo>
                        <a:pt x="1726" y="353"/>
                      </a:lnTo>
                      <a:lnTo>
                        <a:pt x="1726" y="353"/>
                      </a:lnTo>
                      <a:lnTo>
                        <a:pt x="1727" y="353"/>
                      </a:lnTo>
                      <a:lnTo>
                        <a:pt x="1728" y="353"/>
                      </a:lnTo>
                      <a:lnTo>
                        <a:pt x="1728" y="353"/>
                      </a:lnTo>
                      <a:lnTo>
                        <a:pt x="1729" y="353"/>
                      </a:lnTo>
                      <a:lnTo>
                        <a:pt x="1729" y="353"/>
                      </a:lnTo>
                      <a:lnTo>
                        <a:pt x="1729" y="353"/>
                      </a:lnTo>
                      <a:lnTo>
                        <a:pt x="1730" y="353"/>
                      </a:lnTo>
                      <a:lnTo>
                        <a:pt x="1730" y="353"/>
                      </a:lnTo>
                      <a:lnTo>
                        <a:pt x="1731" y="354"/>
                      </a:lnTo>
                      <a:lnTo>
                        <a:pt x="1732" y="354"/>
                      </a:lnTo>
                      <a:lnTo>
                        <a:pt x="1733" y="354"/>
                      </a:lnTo>
                      <a:lnTo>
                        <a:pt x="1733" y="354"/>
                      </a:lnTo>
                      <a:lnTo>
                        <a:pt x="1733" y="354"/>
                      </a:lnTo>
                      <a:lnTo>
                        <a:pt x="1734" y="354"/>
                      </a:lnTo>
                      <a:lnTo>
                        <a:pt x="1734" y="354"/>
                      </a:lnTo>
                      <a:lnTo>
                        <a:pt x="1735" y="354"/>
                      </a:lnTo>
                      <a:lnTo>
                        <a:pt x="1735" y="354"/>
                      </a:lnTo>
                      <a:lnTo>
                        <a:pt x="1736" y="354"/>
                      </a:lnTo>
                      <a:lnTo>
                        <a:pt x="1736" y="354"/>
                      </a:lnTo>
                      <a:lnTo>
                        <a:pt x="1737" y="354"/>
                      </a:lnTo>
                      <a:lnTo>
                        <a:pt x="1737" y="354"/>
                      </a:lnTo>
                      <a:lnTo>
                        <a:pt x="1738" y="354"/>
                      </a:lnTo>
                      <a:lnTo>
                        <a:pt x="1738" y="354"/>
                      </a:lnTo>
                      <a:lnTo>
                        <a:pt x="1739" y="354"/>
                      </a:lnTo>
                      <a:lnTo>
                        <a:pt x="1739" y="354"/>
                      </a:lnTo>
                      <a:lnTo>
                        <a:pt x="1740" y="354"/>
                      </a:lnTo>
                      <a:lnTo>
                        <a:pt x="1741" y="354"/>
                      </a:lnTo>
                      <a:lnTo>
                        <a:pt x="1741" y="354"/>
                      </a:lnTo>
                      <a:lnTo>
                        <a:pt x="1741" y="354"/>
                      </a:lnTo>
                      <a:lnTo>
                        <a:pt x="1742" y="354"/>
                      </a:lnTo>
                      <a:lnTo>
                        <a:pt x="1743" y="354"/>
                      </a:lnTo>
                      <a:lnTo>
                        <a:pt x="1743" y="354"/>
                      </a:lnTo>
                      <a:lnTo>
                        <a:pt x="1744" y="354"/>
                      </a:lnTo>
                      <a:lnTo>
                        <a:pt x="1744" y="354"/>
                      </a:lnTo>
                      <a:lnTo>
                        <a:pt x="1745" y="354"/>
                      </a:lnTo>
                      <a:lnTo>
                        <a:pt x="1745" y="354"/>
                      </a:lnTo>
                      <a:lnTo>
                        <a:pt x="1746" y="354"/>
                      </a:lnTo>
                      <a:lnTo>
                        <a:pt x="1746" y="354"/>
                      </a:lnTo>
                      <a:lnTo>
                        <a:pt x="1747" y="354"/>
                      </a:lnTo>
                      <a:lnTo>
                        <a:pt x="1747" y="354"/>
                      </a:lnTo>
                      <a:lnTo>
                        <a:pt x="1748" y="354"/>
                      </a:lnTo>
                      <a:lnTo>
                        <a:pt x="1748" y="354"/>
                      </a:lnTo>
                      <a:lnTo>
                        <a:pt x="1749" y="354"/>
                      </a:lnTo>
                      <a:lnTo>
                        <a:pt x="1749" y="354"/>
                      </a:lnTo>
                      <a:lnTo>
                        <a:pt x="1750" y="354"/>
                      </a:lnTo>
                      <a:lnTo>
                        <a:pt x="1750" y="354"/>
                      </a:lnTo>
                      <a:lnTo>
                        <a:pt x="1751" y="354"/>
                      </a:lnTo>
                      <a:lnTo>
                        <a:pt x="1751" y="354"/>
                      </a:lnTo>
                      <a:lnTo>
                        <a:pt x="1752" y="354"/>
                      </a:lnTo>
                      <a:lnTo>
                        <a:pt x="1752" y="354"/>
                      </a:lnTo>
                      <a:lnTo>
                        <a:pt x="1752" y="355"/>
                      </a:lnTo>
                      <a:lnTo>
                        <a:pt x="1753" y="354"/>
                      </a:lnTo>
                      <a:lnTo>
                        <a:pt x="1754" y="354"/>
                      </a:lnTo>
                      <a:lnTo>
                        <a:pt x="1754" y="354"/>
                      </a:lnTo>
                      <a:lnTo>
                        <a:pt x="1755" y="354"/>
                      </a:lnTo>
                      <a:lnTo>
                        <a:pt x="1755" y="354"/>
                      </a:lnTo>
                      <a:lnTo>
                        <a:pt x="1756" y="355"/>
                      </a:lnTo>
                      <a:lnTo>
                        <a:pt x="1756" y="355"/>
                      </a:lnTo>
                      <a:lnTo>
                        <a:pt x="1757" y="354"/>
                      </a:lnTo>
                      <a:lnTo>
                        <a:pt x="1757" y="354"/>
                      </a:lnTo>
                      <a:lnTo>
                        <a:pt x="1758" y="354"/>
                      </a:lnTo>
                      <a:lnTo>
                        <a:pt x="1759" y="354"/>
                      </a:lnTo>
                      <a:lnTo>
                        <a:pt x="1759" y="354"/>
                      </a:lnTo>
                      <a:lnTo>
                        <a:pt x="1760" y="354"/>
                      </a:lnTo>
                      <a:lnTo>
                        <a:pt x="1760" y="354"/>
                      </a:lnTo>
                      <a:lnTo>
                        <a:pt x="1760" y="354"/>
                      </a:lnTo>
                      <a:lnTo>
                        <a:pt x="1761" y="354"/>
                      </a:lnTo>
                      <a:lnTo>
                        <a:pt x="1761" y="354"/>
                      </a:lnTo>
                      <a:lnTo>
                        <a:pt x="1762" y="355"/>
                      </a:lnTo>
                      <a:lnTo>
                        <a:pt x="1762" y="355"/>
                      </a:lnTo>
                      <a:lnTo>
                        <a:pt x="1763" y="355"/>
                      </a:lnTo>
                      <a:lnTo>
                        <a:pt x="1764" y="355"/>
                      </a:lnTo>
                      <a:lnTo>
                        <a:pt x="1764" y="354"/>
                      </a:lnTo>
                      <a:lnTo>
                        <a:pt x="1764" y="354"/>
                      </a:lnTo>
                      <a:lnTo>
                        <a:pt x="1765" y="354"/>
                      </a:lnTo>
                      <a:lnTo>
                        <a:pt x="1765" y="354"/>
                      </a:lnTo>
                      <a:lnTo>
                        <a:pt x="1766" y="355"/>
                      </a:lnTo>
                      <a:lnTo>
                        <a:pt x="1767" y="355"/>
                      </a:lnTo>
                      <a:lnTo>
                        <a:pt x="1767" y="355"/>
                      </a:lnTo>
                      <a:lnTo>
                        <a:pt x="1767" y="354"/>
                      </a:lnTo>
                      <a:lnTo>
                        <a:pt x="1768" y="354"/>
                      </a:lnTo>
                      <a:lnTo>
                        <a:pt x="1768" y="354"/>
                      </a:lnTo>
                      <a:lnTo>
                        <a:pt x="1769" y="355"/>
                      </a:lnTo>
                      <a:lnTo>
                        <a:pt x="1770" y="355"/>
                      </a:lnTo>
                      <a:lnTo>
                        <a:pt x="1770" y="355"/>
                      </a:lnTo>
                      <a:lnTo>
                        <a:pt x="1771" y="355"/>
                      </a:lnTo>
                      <a:lnTo>
                        <a:pt x="1771" y="355"/>
                      </a:lnTo>
                      <a:lnTo>
                        <a:pt x="1772" y="355"/>
                      </a:lnTo>
                      <a:lnTo>
                        <a:pt x="1772" y="354"/>
                      </a:lnTo>
                      <a:lnTo>
                        <a:pt x="1772" y="354"/>
                      </a:lnTo>
                      <a:lnTo>
                        <a:pt x="1773" y="355"/>
                      </a:lnTo>
                      <a:lnTo>
                        <a:pt x="1773" y="355"/>
                      </a:lnTo>
                      <a:lnTo>
                        <a:pt x="1774" y="355"/>
                      </a:lnTo>
                      <a:lnTo>
                        <a:pt x="1775" y="355"/>
                      </a:lnTo>
                      <a:lnTo>
                        <a:pt x="1775" y="355"/>
                      </a:lnTo>
                      <a:lnTo>
                        <a:pt x="1776" y="355"/>
                      </a:lnTo>
                      <a:lnTo>
                        <a:pt x="1776" y="355"/>
                      </a:lnTo>
                      <a:lnTo>
                        <a:pt x="1777" y="354"/>
                      </a:lnTo>
                      <a:lnTo>
                        <a:pt x="1777" y="355"/>
                      </a:lnTo>
                      <a:lnTo>
                        <a:pt x="1778" y="355"/>
                      </a:lnTo>
                      <a:lnTo>
                        <a:pt x="1778" y="355"/>
                      </a:lnTo>
                      <a:lnTo>
                        <a:pt x="1779" y="355"/>
                      </a:lnTo>
                      <a:lnTo>
                        <a:pt x="1780" y="355"/>
                      </a:lnTo>
                      <a:lnTo>
                        <a:pt x="1780" y="355"/>
                      </a:lnTo>
                      <a:lnTo>
                        <a:pt x="1781" y="354"/>
                      </a:lnTo>
                      <a:lnTo>
                        <a:pt x="1781" y="354"/>
                      </a:lnTo>
                      <a:lnTo>
                        <a:pt x="1782" y="355"/>
                      </a:lnTo>
                      <a:lnTo>
                        <a:pt x="1782" y="355"/>
                      </a:lnTo>
                      <a:lnTo>
                        <a:pt x="1782" y="355"/>
                      </a:lnTo>
                      <a:lnTo>
                        <a:pt x="1783" y="355"/>
                      </a:lnTo>
                      <a:lnTo>
                        <a:pt x="1783" y="355"/>
                      </a:lnTo>
                      <a:lnTo>
                        <a:pt x="1784" y="355"/>
                      </a:lnTo>
                      <a:lnTo>
                        <a:pt x="1785" y="355"/>
                      </a:lnTo>
                      <a:lnTo>
                        <a:pt x="1785" y="355"/>
                      </a:lnTo>
                      <a:lnTo>
                        <a:pt x="1785" y="354"/>
                      </a:lnTo>
                      <a:lnTo>
                        <a:pt x="1786" y="355"/>
                      </a:lnTo>
                      <a:lnTo>
                        <a:pt x="1787" y="355"/>
                      </a:lnTo>
                      <a:lnTo>
                        <a:pt x="1787" y="355"/>
                      </a:lnTo>
                      <a:lnTo>
                        <a:pt x="1788" y="355"/>
                      </a:lnTo>
                      <a:lnTo>
                        <a:pt x="1788" y="355"/>
                      </a:lnTo>
                      <a:lnTo>
                        <a:pt x="1789" y="355"/>
                      </a:lnTo>
                      <a:lnTo>
                        <a:pt x="1789" y="355"/>
                      </a:lnTo>
                      <a:lnTo>
                        <a:pt x="1790" y="354"/>
                      </a:lnTo>
                      <a:lnTo>
                        <a:pt x="1790" y="354"/>
                      </a:lnTo>
                      <a:lnTo>
                        <a:pt x="1791" y="355"/>
                      </a:lnTo>
                      <a:lnTo>
                        <a:pt x="1791" y="355"/>
                      </a:lnTo>
                      <a:lnTo>
                        <a:pt x="1792" y="355"/>
                      </a:lnTo>
                      <a:lnTo>
                        <a:pt x="1792" y="355"/>
                      </a:lnTo>
                      <a:lnTo>
                        <a:pt x="1793" y="354"/>
                      </a:lnTo>
                      <a:lnTo>
                        <a:pt x="1793" y="355"/>
                      </a:lnTo>
                      <a:lnTo>
                        <a:pt x="1794" y="355"/>
                      </a:lnTo>
                      <a:lnTo>
                        <a:pt x="1795" y="355"/>
                      </a:lnTo>
                      <a:lnTo>
                        <a:pt x="1795" y="355"/>
                      </a:lnTo>
                      <a:lnTo>
                        <a:pt x="1796" y="355"/>
                      </a:lnTo>
                      <a:lnTo>
                        <a:pt x="1796" y="355"/>
                      </a:lnTo>
                      <a:lnTo>
                        <a:pt x="1796" y="355"/>
                      </a:lnTo>
                      <a:lnTo>
                        <a:pt x="1797" y="355"/>
                      </a:lnTo>
                      <a:lnTo>
                        <a:pt x="1797" y="355"/>
                      </a:lnTo>
                      <a:lnTo>
                        <a:pt x="1798" y="355"/>
                      </a:lnTo>
                      <a:lnTo>
                        <a:pt x="1798" y="355"/>
                      </a:lnTo>
                      <a:lnTo>
                        <a:pt x="1799" y="355"/>
                      </a:lnTo>
                      <a:lnTo>
                        <a:pt x="1799" y="355"/>
                      </a:lnTo>
                      <a:lnTo>
                        <a:pt x="1800" y="355"/>
                      </a:lnTo>
                      <a:lnTo>
                        <a:pt x="1800" y="355"/>
                      </a:lnTo>
                      <a:lnTo>
                        <a:pt x="1801" y="355"/>
                      </a:lnTo>
                      <a:lnTo>
                        <a:pt x="1801" y="355"/>
                      </a:lnTo>
                      <a:lnTo>
                        <a:pt x="1802" y="355"/>
                      </a:lnTo>
                      <a:lnTo>
                        <a:pt x="1802" y="355"/>
                      </a:lnTo>
                      <a:lnTo>
                        <a:pt x="1803" y="355"/>
                      </a:lnTo>
                      <a:lnTo>
                        <a:pt x="1803" y="354"/>
                      </a:lnTo>
                      <a:lnTo>
                        <a:pt x="1804" y="354"/>
                      </a:lnTo>
                      <a:lnTo>
                        <a:pt x="1804" y="354"/>
                      </a:lnTo>
                      <a:lnTo>
                        <a:pt x="1805" y="355"/>
                      </a:lnTo>
                      <a:lnTo>
                        <a:pt x="1806" y="355"/>
                      </a:lnTo>
                      <a:lnTo>
                        <a:pt x="1806" y="355"/>
                      </a:lnTo>
                      <a:lnTo>
                        <a:pt x="1807" y="355"/>
                      </a:lnTo>
                      <a:lnTo>
                        <a:pt x="1807" y="355"/>
                      </a:lnTo>
                      <a:lnTo>
                        <a:pt x="1807" y="355"/>
                      </a:lnTo>
                      <a:lnTo>
                        <a:pt x="1808" y="354"/>
                      </a:lnTo>
                      <a:lnTo>
                        <a:pt x="1808" y="354"/>
                      </a:lnTo>
                      <a:lnTo>
                        <a:pt x="1809" y="355"/>
                      </a:lnTo>
                      <a:lnTo>
                        <a:pt x="1810" y="355"/>
                      </a:lnTo>
                      <a:lnTo>
                        <a:pt x="1810" y="355"/>
                      </a:lnTo>
                      <a:lnTo>
                        <a:pt x="1811" y="355"/>
                      </a:lnTo>
                      <a:lnTo>
                        <a:pt x="1811" y="354"/>
                      </a:lnTo>
                      <a:lnTo>
                        <a:pt x="1812" y="355"/>
                      </a:lnTo>
                      <a:lnTo>
                        <a:pt x="1812" y="355"/>
                      </a:lnTo>
                      <a:lnTo>
                        <a:pt x="1813" y="355"/>
                      </a:lnTo>
                      <a:lnTo>
                        <a:pt x="1813" y="355"/>
                      </a:lnTo>
                      <a:lnTo>
                        <a:pt x="1814" y="355"/>
                      </a:lnTo>
                      <a:lnTo>
                        <a:pt x="1814" y="355"/>
                      </a:lnTo>
                      <a:lnTo>
                        <a:pt x="1815" y="355"/>
                      </a:lnTo>
                      <a:lnTo>
                        <a:pt x="1815" y="354"/>
                      </a:lnTo>
                      <a:lnTo>
                        <a:pt x="1816" y="355"/>
                      </a:lnTo>
                      <a:lnTo>
                        <a:pt x="1817" y="355"/>
                      </a:lnTo>
                      <a:lnTo>
                        <a:pt x="1817" y="355"/>
                      </a:lnTo>
                      <a:lnTo>
                        <a:pt x="1817" y="355"/>
                      </a:lnTo>
                      <a:lnTo>
                        <a:pt x="1818" y="354"/>
                      </a:lnTo>
                      <a:lnTo>
                        <a:pt x="1818" y="355"/>
                      </a:lnTo>
                      <a:lnTo>
                        <a:pt x="1819" y="355"/>
                      </a:lnTo>
                      <a:lnTo>
                        <a:pt x="1820" y="355"/>
                      </a:lnTo>
                      <a:lnTo>
                        <a:pt x="1820" y="355"/>
                      </a:lnTo>
                      <a:lnTo>
                        <a:pt x="1821" y="355"/>
                      </a:lnTo>
                      <a:lnTo>
                        <a:pt x="1821" y="355"/>
                      </a:lnTo>
                      <a:lnTo>
                        <a:pt x="1822" y="355"/>
                      </a:lnTo>
                      <a:lnTo>
                        <a:pt x="1823" y="354"/>
                      </a:lnTo>
                      <a:lnTo>
                        <a:pt x="1823" y="355"/>
                      </a:lnTo>
                      <a:lnTo>
                        <a:pt x="1823" y="355"/>
                      </a:lnTo>
                      <a:lnTo>
                        <a:pt x="1824" y="355"/>
                      </a:lnTo>
                      <a:lnTo>
                        <a:pt x="1824" y="355"/>
                      </a:lnTo>
                      <a:lnTo>
                        <a:pt x="1824" y="355"/>
                      </a:lnTo>
                      <a:lnTo>
                        <a:pt x="1825" y="355"/>
                      </a:lnTo>
                      <a:lnTo>
                        <a:pt x="1825" y="355"/>
                      </a:lnTo>
                      <a:lnTo>
                        <a:pt x="1826" y="355"/>
                      </a:lnTo>
                      <a:lnTo>
                        <a:pt x="1827" y="355"/>
                      </a:lnTo>
                      <a:lnTo>
                        <a:pt x="1827" y="355"/>
                      </a:lnTo>
                      <a:lnTo>
                        <a:pt x="1828" y="355"/>
                      </a:lnTo>
                      <a:lnTo>
                        <a:pt x="1828" y="355"/>
                      </a:lnTo>
                      <a:lnTo>
                        <a:pt x="1829" y="355"/>
                      </a:lnTo>
                      <a:lnTo>
                        <a:pt x="1829" y="355"/>
                      </a:lnTo>
                      <a:lnTo>
                        <a:pt x="1830" y="355"/>
                      </a:lnTo>
                      <a:lnTo>
                        <a:pt x="1830" y="355"/>
                      </a:lnTo>
                      <a:lnTo>
                        <a:pt x="1831" y="355"/>
                      </a:lnTo>
                      <a:lnTo>
                        <a:pt x="1832" y="355"/>
                      </a:lnTo>
                      <a:lnTo>
                        <a:pt x="1832" y="355"/>
                      </a:lnTo>
                      <a:lnTo>
                        <a:pt x="1832" y="355"/>
                      </a:lnTo>
                      <a:lnTo>
                        <a:pt x="1833" y="355"/>
                      </a:lnTo>
                      <a:lnTo>
                        <a:pt x="1833" y="355"/>
                      </a:lnTo>
                      <a:lnTo>
                        <a:pt x="1834" y="355"/>
                      </a:lnTo>
                      <a:lnTo>
                        <a:pt x="1834" y="355"/>
                      </a:lnTo>
                      <a:lnTo>
                        <a:pt x="1835" y="355"/>
                      </a:lnTo>
                      <a:lnTo>
                        <a:pt x="1835" y="355"/>
                      </a:lnTo>
                      <a:lnTo>
                        <a:pt x="1835" y="355"/>
                      </a:lnTo>
                      <a:lnTo>
                        <a:pt x="1837" y="355"/>
                      </a:lnTo>
                      <a:lnTo>
                        <a:pt x="1837" y="355"/>
                      </a:lnTo>
                      <a:lnTo>
                        <a:pt x="1837" y="355"/>
                      </a:lnTo>
                      <a:lnTo>
                        <a:pt x="1838" y="355"/>
                      </a:lnTo>
                      <a:lnTo>
                        <a:pt x="1838" y="355"/>
                      </a:lnTo>
                      <a:lnTo>
                        <a:pt x="1839" y="355"/>
                      </a:lnTo>
                      <a:lnTo>
                        <a:pt x="1839" y="355"/>
                      </a:lnTo>
                      <a:lnTo>
                        <a:pt x="1840" y="355"/>
                      </a:lnTo>
                      <a:lnTo>
                        <a:pt x="1840" y="355"/>
                      </a:lnTo>
                      <a:lnTo>
                        <a:pt x="1841" y="355"/>
                      </a:lnTo>
                      <a:lnTo>
                        <a:pt x="1841" y="355"/>
                      </a:lnTo>
                      <a:lnTo>
                        <a:pt x="1842" y="355"/>
                      </a:lnTo>
                      <a:lnTo>
                        <a:pt x="1843" y="354"/>
                      </a:lnTo>
                      <a:lnTo>
                        <a:pt x="1843" y="355"/>
                      </a:lnTo>
                      <a:lnTo>
                        <a:pt x="1843" y="355"/>
                      </a:lnTo>
                      <a:lnTo>
                        <a:pt x="1844" y="355"/>
                      </a:lnTo>
                      <a:lnTo>
                        <a:pt x="1844" y="355"/>
                      </a:lnTo>
                      <a:lnTo>
                        <a:pt x="1845" y="355"/>
                      </a:lnTo>
                      <a:lnTo>
                        <a:pt x="1846" y="355"/>
                      </a:lnTo>
                      <a:lnTo>
                        <a:pt x="1846" y="355"/>
                      </a:lnTo>
                      <a:lnTo>
                        <a:pt x="1847" y="355"/>
                      </a:lnTo>
                      <a:lnTo>
                        <a:pt x="1847" y="355"/>
                      </a:lnTo>
                      <a:lnTo>
                        <a:pt x="1848" y="355"/>
                      </a:lnTo>
                      <a:lnTo>
                        <a:pt x="1848" y="355"/>
                      </a:lnTo>
                      <a:lnTo>
                        <a:pt x="1849" y="355"/>
                      </a:lnTo>
                      <a:lnTo>
                        <a:pt x="1849" y="355"/>
                      </a:lnTo>
                      <a:lnTo>
                        <a:pt x="1849" y="355"/>
                      </a:lnTo>
                      <a:lnTo>
                        <a:pt x="1850" y="355"/>
                      </a:lnTo>
                      <a:lnTo>
                        <a:pt x="1851" y="355"/>
                      </a:lnTo>
                      <a:lnTo>
                        <a:pt x="1851" y="355"/>
                      </a:lnTo>
                      <a:lnTo>
                        <a:pt x="1851" y="355"/>
                      </a:lnTo>
                      <a:lnTo>
                        <a:pt x="1852" y="355"/>
                      </a:lnTo>
                      <a:lnTo>
                        <a:pt x="1853" y="355"/>
                      </a:lnTo>
                      <a:lnTo>
                        <a:pt x="1853" y="355"/>
                      </a:lnTo>
                      <a:lnTo>
                        <a:pt x="1854" y="355"/>
                      </a:lnTo>
                      <a:lnTo>
                        <a:pt x="1854" y="355"/>
                      </a:lnTo>
                      <a:lnTo>
                        <a:pt x="1855" y="355"/>
                      </a:lnTo>
                      <a:lnTo>
                        <a:pt x="1855" y="355"/>
                      </a:lnTo>
                      <a:lnTo>
                        <a:pt x="1856" y="355"/>
                      </a:lnTo>
                      <a:lnTo>
                        <a:pt x="1856" y="355"/>
                      </a:lnTo>
                      <a:lnTo>
                        <a:pt x="1857" y="355"/>
                      </a:lnTo>
                      <a:lnTo>
                        <a:pt x="1858" y="355"/>
                      </a:lnTo>
                      <a:lnTo>
                        <a:pt x="1858" y="355"/>
                      </a:lnTo>
                      <a:lnTo>
                        <a:pt x="1859" y="355"/>
                      </a:lnTo>
                      <a:lnTo>
                        <a:pt x="1859" y="355"/>
                      </a:lnTo>
                      <a:lnTo>
                        <a:pt x="1860" y="355"/>
                      </a:lnTo>
                      <a:lnTo>
                        <a:pt x="1860" y="355"/>
                      </a:lnTo>
                      <a:lnTo>
                        <a:pt x="1861" y="355"/>
                      </a:lnTo>
                      <a:lnTo>
                        <a:pt x="1861" y="355"/>
                      </a:lnTo>
                      <a:lnTo>
                        <a:pt x="1861" y="355"/>
                      </a:lnTo>
                      <a:lnTo>
                        <a:pt x="1862" y="355"/>
                      </a:lnTo>
                      <a:lnTo>
                        <a:pt x="1863" y="355"/>
                      </a:lnTo>
                      <a:lnTo>
                        <a:pt x="1863" y="355"/>
                      </a:lnTo>
                      <a:lnTo>
                        <a:pt x="1864" y="355"/>
                      </a:lnTo>
                      <a:lnTo>
                        <a:pt x="1864" y="355"/>
                      </a:lnTo>
                      <a:lnTo>
                        <a:pt x="1865" y="355"/>
                      </a:lnTo>
                      <a:lnTo>
                        <a:pt x="1865" y="355"/>
                      </a:lnTo>
                      <a:lnTo>
                        <a:pt x="1866" y="355"/>
                      </a:lnTo>
                      <a:lnTo>
                        <a:pt x="1866" y="355"/>
                      </a:lnTo>
                      <a:lnTo>
                        <a:pt x="1866" y="355"/>
                      </a:lnTo>
                      <a:lnTo>
                        <a:pt x="1867" y="355"/>
                      </a:lnTo>
                      <a:lnTo>
                        <a:pt x="1868" y="355"/>
                      </a:lnTo>
                      <a:lnTo>
                        <a:pt x="1868" y="355"/>
                      </a:lnTo>
                      <a:lnTo>
                        <a:pt x="1869" y="355"/>
                      </a:lnTo>
                      <a:lnTo>
                        <a:pt x="1869" y="355"/>
                      </a:lnTo>
                      <a:lnTo>
                        <a:pt x="1870" y="355"/>
                      </a:lnTo>
                      <a:lnTo>
                        <a:pt x="1870" y="355"/>
                      </a:lnTo>
                      <a:lnTo>
                        <a:pt x="1871" y="355"/>
                      </a:lnTo>
                      <a:lnTo>
                        <a:pt x="1871" y="355"/>
                      </a:lnTo>
                      <a:lnTo>
                        <a:pt x="1872" y="355"/>
                      </a:lnTo>
                      <a:lnTo>
                        <a:pt x="1873" y="355"/>
                      </a:lnTo>
                      <a:lnTo>
                        <a:pt x="1873" y="355"/>
                      </a:lnTo>
                      <a:lnTo>
                        <a:pt x="1873" y="355"/>
                      </a:lnTo>
                      <a:lnTo>
                        <a:pt x="1874" y="355"/>
                      </a:lnTo>
                      <a:lnTo>
                        <a:pt x="1874" y="355"/>
                      </a:lnTo>
                      <a:lnTo>
                        <a:pt x="1875" y="355"/>
                      </a:lnTo>
                      <a:lnTo>
                        <a:pt x="1876" y="355"/>
                      </a:lnTo>
                      <a:lnTo>
                        <a:pt x="1876" y="355"/>
                      </a:lnTo>
                      <a:lnTo>
                        <a:pt x="1876" y="355"/>
                      </a:lnTo>
                      <a:lnTo>
                        <a:pt x="1877" y="355"/>
                      </a:lnTo>
                      <a:lnTo>
                        <a:pt x="1877" y="355"/>
                      </a:lnTo>
                      <a:lnTo>
                        <a:pt x="1878" y="355"/>
                      </a:lnTo>
                      <a:lnTo>
                        <a:pt x="1878" y="355"/>
                      </a:lnTo>
                      <a:lnTo>
                        <a:pt x="1879" y="355"/>
                      </a:lnTo>
                      <a:lnTo>
                        <a:pt x="1880" y="355"/>
                      </a:lnTo>
                      <a:lnTo>
                        <a:pt x="1880" y="355"/>
                      </a:lnTo>
                      <a:lnTo>
                        <a:pt x="1880" y="355"/>
                      </a:lnTo>
                      <a:lnTo>
                        <a:pt x="1881" y="355"/>
                      </a:lnTo>
                      <a:lnTo>
                        <a:pt x="1881" y="355"/>
                      </a:lnTo>
                      <a:lnTo>
                        <a:pt x="1882" y="355"/>
                      </a:lnTo>
                      <a:lnTo>
                        <a:pt x="1882" y="355"/>
                      </a:lnTo>
                      <a:lnTo>
                        <a:pt x="1883" y="355"/>
                      </a:lnTo>
                      <a:lnTo>
                        <a:pt x="1884" y="355"/>
                      </a:lnTo>
                      <a:lnTo>
                        <a:pt x="1884" y="355"/>
                      </a:lnTo>
                      <a:lnTo>
                        <a:pt x="1884" y="355"/>
                      </a:lnTo>
                      <a:lnTo>
                        <a:pt x="1885" y="355"/>
                      </a:lnTo>
                      <a:lnTo>
                        <a:pt x="1886" y="355"/>
                      </a:lnTo>
                      <a:lnTo>
                        <a:pt x="1886" y="355"/>
                      </a:lnTo>
                      <a:lnTo>
                        <a:pt x="1886" y="355"/>
                      </a:lnTo>
                      <a:lnTo>
                        <a:pt x="1887" y="355"/>
                      </a:lnTo>
                      <a:lnTo>
                        <a:pt x="1888" y="355"/>
                      </a:lnTo>
                      <a:lnTo>
                        <a:pt x="1888" y="355"/>
                      </a:lnTo>
                      <a:lnTo>
                        <a:pt x="1889" y="355"/>
                      </a:lnTo>
                      <a:lnTo>
                        <a:pt x="1889" y="355"/>
                      </a:lnTo>
                      <a:lnTo>
                        <a:pt x="1890" y="355"/>
                      </a:lnTo>
                      <a:lnTo>
                        <a:pt x="1890" y="354"/>
                      </a:lnTo>
                      <a:lnTo>
                        <a:pt x="1891" y="354"/>
                      </a:lnTo>
                      <a:lnTo>
                        <a:pt x="1891" y="355"/>
                      </a:lnTo>
                      <a:lnTo>
                        <a:pt x="1892" y="355"/>
                      </a:lnTo>
                      <a:lnTo>
                        <a:pt x="1892" y="355"/>
                      </a:lnTo>
                      <a:lnTo>
                        <a:pt x="1893" y="355"/>
                      </a:lnTo>
                      <a:lnTo>
                        <a:pt x="1894" y="355"/>
                      </a:lnTo>
                      <a:lnTo>
                        <a:pt x="1894" y="355"/>
                      </a:lnTo>
                      <a:lnTo>
                        <a:pt x="1894" y="355"/>
                      </a:lnTo>
                      <a:lnTo>
                        <a:pt x="1895" y="355"/>
                      </a:lnTo>
                      <a:lnTo>
                        <a:pt x="1896" y="355"/>
                      </a:lnTo>
                      <a:lnTo>
                        <a:pt x="1896" y="355"/>
                      </a:lnTo>
                      <a:lnTo>
                        <a:pt x="1897" y="355"/>
                      </a:lnTo>
                      <a:lnTo>
                        <a:pt x="1897" y="355"/>
                      </a:lnTo>
                      <a:lnTo>
                        <a:pt x="1897" y="355"/>
                      </a:lnTo>
                      <a:lnTo>
                        <a:pt x="1898" y="355"/>
                      </a:lnTo>
                      <a:lnTo>
                        <a:pt x="1899" y="355"/>
                      </a:lnTo>
                      <a:lnTo>
                        <a:pt x="1899" y="355"/>
                      </a:lnTo>
                      <a:lnTo>
                        <a:pt x="1899" y="355"/>
                      </a:lnTo>
                      <a:lnTo>
                        <a:pt x="1900" y="355"/>
                      </a:lnTo>
                      <a:lnTo>
                        <a:pt x="1900" y="355"/>
                      </a:lnTo>
                      <a:lnTo>
                        <a:pt x="1901" y="355"/>
                      </a:lnTo>
                      <a:lnTo>
                        <a:pt x="1902" y="355"/>
                      </a:lnTo>
                      <a:lnTo>
                        <a:pt x="1902" y="355"/>
                      </a:lnTo>
                      <a:lnTo>
                        <a:pt x="1902" y="355"/>
                      </a:lnTo>
                      <a:lnTo>
                        <a:pt x="1903" y="355"/>
                      </a:lnTo>
                      <a:lnTo>
                        <a:pt x="1904" y="355"/>
                      </a:lnTo>
                      <a:lnTo>
                        <a:pt x="1904" y="355"/>
                      </a:lnTo>
                      <a:lnTo>
                        <a:pt x="1905" y="355"/>
                      </a:lnTo>
                      <a:lnTo>
                        <a:pt x="1905" y="354"/>
                      </a:lnTo>
                      <a:lnTo>
                        <a:pt x="1906" y="355"/>
                      </a:lnTo>
                      <a:lnTo>
                        <a:pt x="1906" y="355"/>
                      </a:lnTo>
                      <a:lnTo>
                        <a:pt x="1907" y="355"/>
                      </a:lnTo>
                      <a:lnTo>
                        <a:pt x="1907" y="355"/>
                      </a:lnTo>
                      <a:lnTo>
                        <a:pt x="1908" y="355"/>
                      </a:lnTo>
                      <a:lnTo>
                        <a:pt x="1908" y="355"/>
                      </a:lnTo>
                      <a:lnTo>
                        <a:pt x="1909" y="355"/>
                      </a:lnTo>
                      <a:lnTo>
                        <a:pt x="1909" y="355"/>
                      </a:lnTo>
                      <a:lnTo>
                        <a:pt x="1910" y="355"/>
                      </a:lnTo>
                      <a:lnTo>
                        <a:pt x="1910" y="355"/>
                      </a:lnTo>
                      <a:lnTo>
                        <a:pt x="1911" y="355"/>
                      </a:lnTo>
                      <a:lnTo>
                        <a:pt x="1912" y="355"/>
                      </a:lnTo>
                      <a:lnTo>
                        <a:pt x="1912" y="355"/>
                      </a:lnTo>
                      <a:lnTo>
                        <a:pt x="1912" y="355"/>
                      </a:lnTo>
                      <a:lnTo>
                        <a:pt x="1913" y="355"/>
                      </a:lnTo>
                      <a:lnTo>
                        <a:pt x="1913" y="355"/>
                      </a:lnTo>
                      <a:lnTo>
                        <a:pt x="1914" y="355"/>
                      </a:lnTo>
                      <a:lnTo>
                        <a:pt x="1915" y="355"/>
                      </a:lnTo>
                      <a:lnTo>
                        <a:pt x="1915" y="355"/>
                      </a:lnTo>
                      <a:lnTo>
                        <a:pt x="1915" y="355"/>
                      </a:lnTo>
                      <a:lnTo>
                        <a:pt x="1916" y="355"/>
                      </a:lnTo>
                      <a:lnTo>
                        <a:pt x="1917" y="355"/>
                      </a:lnTo>
                      <a:lnTo>
                        <a:pt x="1917" y="355"/>
                      </a:lnTo>
                      <a:lnTo>
                        <a:pt x="1917" y="355"/>
                      </a:lnTo>
                      <a:lnTo>
                        <a:pt x="1918" y="355"/>
                      </a:lnTo>
                      <a:lnTo>
                        <a:pt x="1918" y="355"/>
                      </a:lnTo>
                      <a:lnTo>
                        <a:pt x="1919" y="355"/>
                      </a:lnTo>
                      <a:lnTo>
                        <a:pt x="1920" y="355"/>
                      </a:lnTo>
                      <a:lnTo>
                        <a:pt x="1920" y="355"/>
                      </a:lnTo>
                      <a:lnTo>
                        <a:pt x="1920" y="355"/>
                      </a:lnTo>
                      <a:lnTo>
                        <a:pt x="1921" y="355"/>
                      </a:lnTo>
                      <a:lnTo>
                        <a:pt x="1922" y="355"/>
                      </a:lnTo>
                      <a:lnTo>
                        <a:pt x="1922" y="355"/>
                      </a:lnTo>
                      <a:lnTo>
                        <a:pt x="1923" y="355"/>
                      </a:lnTo>
                      <a:lnTo>
                        <a:pt x="1923" y="355"/>
                      </a:lnTo>
                      <a:lnTo>
                        <a:pt x="1923" y="355"/>
                      </a:lnTo>
                      <a:lnTo>
                        <a:pt x="1924" y="355"/>
                      </a:lnTo>
                      <a:lnTo>
                        <a:pt x="1925" y="355"/>
                      </a:lnTo>
                      <a:lnTo>
                        <a:pt x="1925" y="355"/>
                      </a:lnTo>
                      <a:lnTo>
                        <a:pt x="1926" y="355"/>
                      </a:lnTo>
                      <a:lnTo>
                        <a:pt x="1926" y="355"/>
                      </a:lnTo>
                      <a:lnTo>
                        <a:pt x="1927" y="355"/>
                      </a:lnTo>
                      <a:lnTo>
                        <a:pt x="1927" y="355"/>
                      </a:lnTo>
                      <a:lnTo>
                        <a:pt x="1928" y="355"/>
                      </a:lnTo>
                      <a:lnTo>
                        <a:pt x="1928" y="355"/>
                      </a:lnTo>
                      <a:lnTo>
                        <a:pt x="1929" y="355"/>
                      </a:lnTo>
                      <a:lnTo>
                        <a:pt x="1929" y="355"/>
                      </a:lnTo>
                      <a:lnTo>
                        <a:pt x="1929" y="355"/>
                      </a:lnTo>
                      <a:lnTo>
                        <a:pt x="1931" y="355"/>
                      </a:lnTo>
                      <a:lnTo>
                        <a:pt x="1931" y="355"/>
                      </a:lnTo>
                      <a:lnTo>
                        <a:pt x="1931" y="355"/>
                      </a:lnTo>
                      <a:lnTo>
                        <a:pt x="1932" y="355"/>
                      </a:lnTo>
                      <a:lnTo>
                        <a:pt x="1932" y="355"/>
                      </a:lnTo>
                      <a:lnTo>
                        <a:pt x="1933" y="355"/>
                      </a:lnTo>
                      <a:lnTo>
                        <a:pt x="1933" y="355"/>
                      </a:lnTo>
                      <a:lnTo>
                        <a:pt x="1934" y="355"/>
                      </a:lnTo>
                      <a:lnTo>
                        <a:pt x="1934" y="355"/>
                      </a:lnTo>
                      <a:lnTo>
                        <a:pt x="1935" y="355"/>
                      </a:lnTo>
                      <a:lnTo>
                        <a:pt x="1936" y="355"/>
                      </a:lnTo>
                      <a:lnTo>
                        <a:pt x="1936" y="355"/>
                      </a:lnTo>
                      <a:lnTo>
                        <a:pt x="1937" y="355"/>
                      </a:lnTo>
                      <a:lnTo>
                        <a:pt x="1937" y="355"/>
                      </a:lnTo>
                      <a:lnTo>
                        <a:pt x="1938" y="355"/>
                      </a:lnTo>
                      <a:lnTo>
                        <a:pt x="1938" y="355"/>
                      </a:lnTo>
                      <a:lnTo>
                        <a:pt x="1938" y="355"/>
                      </a:lnTo>
                      <a:lnTo>
                        <a:pt x="1939" y="355"/>
                      </a:lnTo>
                      <a:lnTo>
                        <a:pt x="1940" y="355"/>
                      </a:lnTo>
                      <a:lnTo>
                        <a:pt x="1940" y="355"/>
                      </a:lnTo>
                      <a:lnTo>
                        <a:pt x="1941" y="355"/>
                      </a:lnTo>
                      <a:lnTo>
                        <a:pt x="1941" y="355"/>
                      </a:lnTo>
                      <a:lnTo>
                        <a:pt x="1942" y="355"/>
                      </a:lnTo>
                      <a:lnTo>
                        <a:pt x="1942" y="355"/>
                      </a:lnTo>
                      <a:lnTo>
                        <a:pt x="1943" y="355"/>
                      </a:lnTo>
                      <a:lnTo>
                        <a:pt x="1943" y="355"/>
                      </a:lnTo>
                      <a:lnTo>
                        <a:pt x="1943" y="355"/>
                      </a:lnTo>
                      <a:lnTo>
                        <a:pt x="1944" y="355"/>
                      </a:lnTo>
                      <a:lnTo>
                        <a:pt x="1945" y="355"/>
                      </a:lnTo>
                      <a:lnTo>
                        <a:pt x="1945" y="355"/>
                      </a:lnTo>
                      <a:lnTo>
                        <a:pt x="1946" y="355"/>
                      </a:lnTo>
                      <a:lnTo>
                        <a:pt x="1946" y="355"/>
                      </a:lnTo>
                      <a:lnTo>
                        <a:pt x="1947" y="355"/>
                      </a:lnTo>
                      <a:lnTo>
                        <a:pt x="1947" y="355"/>
                      </a:lnTo>
                      <a:lnTo>
                        <a:pt x="1948" y="355"/>
                      </a:lnTo>
                      <a:lnTo>
                        <a:pt x="1948" y="355"/>
                      </a:lnTo>
                      <a:lnTo>
                        <a:pt x="1949" y="355"/>
                      </a:lnTo>
                      <a:lnTo>
                        <a:pt x="1949" y="355"/>
                      </a:lnTo>
                      <a:lnTo>
                        <a:pt x="1950" y="355"/>
                      </a:lnTo>
                      <a:lnTo>
                        <a:pt x="1950" y="355"/>
                      </a:lnTo>
                      <a:lnTo>
                        <a:pt x="1951" y="355"/>
                      </a:lnTo>
                      <a:lnTo>
                        <a:pt x="1951" y="355"/>
                      </a:lnTo>
                      <a:lnTo>
                        <a:pt x="1952" y="355"/>
                      </a:lnTo>
                      <a:lnTo>
                        <a:pt x="1952" y="355"/>
                      </a:lnTo>
                      <a:lnTo>
                        <a:pt x="1953" y="355"/>
                      </a:lnTo>
                      <a:lnTo>
                        <a:pt x="1953" y="355"/>
                      </a:lnTo>
                      <a:lnTo>
                        <a:pt x="1954" y="355"/>
                      </a:lnTo>
                      <a:lnTo>
                        <a:pt x="1954" y="355"/>
                      </a:lnTo>
                      <a:lnTo>
                        <a:pt x="1955" y="355"/>
                      </a:lnTo>
                      <a:lnTo>
                        <a:pt x="1955" y="355"/>
                      </a:lnTo>
                      <a:lnTo>
                        <a:pt x="1956" y="355"/>
                      </a:lnTo>
                      <a:lnTo>
                        <a:pt x="1956" y="355"/>
                      </a:lnTo>
                      <a:lnTo>
                        <a:pt x="1957" y="355"/>
                      </a:lnTo>
                      <a:lnTo>
                        <a:pt x="1958" y="355"/>
                      </a:lnTo>
                      <a:lnTo>
                        <a:pt x="1958" y="355"/>
                      </a:lnTo>
                      <a:lnTo>
                        <a:pt x="1959" y="355"/>
                      </a:lnTo>
                      <a:lnTo>
                        <a:pt x="1959" y="355"/>
                      </a:lnTo>
                      <a:lnTo>
                        <a:pt x="1960" y="355"/>
                      </a:lnTo>
                      <a:lnTo>
                        <a:pt x="1960" y="355"/>
                      </a:lnTo>
                      <a:lnTo>
                        <a:pt x="1960" y="355"/>
                      </a:lnTo>
                      <a:lnTo>
                        <a:pt x="1961" y="355"/>
                      </a:lnTo>
                      <a:lnTo>
                        <a:pt x="1962" y="355"/>
                      </a:lnTo>
                      <a:lnTo>
                        <a:pt x="1962" y="355"/>
                      </a:lnTo>
                      <a:lnTo>
                        <a:pt x="1963" y="355"/>
                      </a:lnTo>
                      <a:lnTo>
                        <a:pt x="1963" y="355"/>
                      </a:lnTo>
                      <a:lnTo>
                        <a:pt x="1963" y="355"/>
                      </a:lnTo>
                      <a:lnTo>
                        <a:pt x="1964" y="355"/>
                      </a:lnTo>
                      <a:lnTo>
                        <a:pt x="1965" y="355"/>
                      </a:lnTo>
                      <a:lnTo>
                        <a:pt x="1965" y="355"/>
                      </a:lnTo>
                      <a:lnTo>
                        <a:pt x="1965" y="355"/>
                      </a:lnTo>
                      <a:lnTo>
                        <a:pt x="1966" y="355"/>
                      </a:lnTo>
                      <a:lnTo>
                        <a:pt x="1967" y="355"/>
                      </a:lnTo>
                      <a:lnTo>
                        <a:pt x="1968" y="355"/>
                      </a:lnTo>
                      <a:lnTo>
                        <a:pt x="1968" y="355"/>
                      </a:lnTo>
                      <a:lnTo>
                        <a:pt x="1968" y="355"/>
                      </a:lnTo>
                      <a:lnTo>
                        <a:pt x="1969" y="355"/>
                      </a:lnTo>
                      <a:lnTo>
                        <a:pt x="1969" y="355"/>
                      </a:lnTo>
                      <a:lnTo>
                        <a:pt x="1970" y="355"/>
                      </a:lnTo>
                      <a:lnTo>
                        <a:pt x="1970" y="355"/>
                      </a:lnTo>
                      <a:lnTo>
                        <a:pt x="1971" y="355"/>
                      </a:lnTo>
                      <a:lnTo>
                        <a:pt x="1972" y="355"/>
                      </a:lnTo>
                      <a:lnTo>
                        <a:pt x="1972" y="355"/>
                      </a:lnTo>
                      <a:lnTo>
                        <a:pt x="1972" y="355"/>
                      </a:lnTo>
                      <a:lnTo>
                        <a:pt x="1973" y="355"/>
                      </a:lnTo>
                      <a:lnTo>
                        <a:pt x="1974" y="355"/>
                      </a:lnTo>
                      <a:lnTo>
                        <a:pt x="1974" y="355"/>
                      </a:lnTo>
                      <a:lnTo>
                        <a:pt x="1974" y="355"/>
                      </a:lnTo>
                      <a:lnTo>
                        <a:pt x="1975" y="355"/>
                      </a:lnTo>
                      <a:lnTo>
                        <a:pt x="1976" y="355"/>
                      </a:lnTo>
                      <a:lnTo>
                        <a:pt x="1976" y="355"/>
                      </a:lnTo>
                      <a:lnTo>
                        <a:pt x="1977" y="355"/>
                      </a:lnTo>
                      <a:lnTo>
                        <a:pt x="1978" y="355"/>
                      </a:lnTo>
                      <a:lnTo>
                        <a:pt x="1978" y="355"/>
                      </a:lnTo>
                      <a:lnTo>
                        <a:pt x="1978" y="355"/>
                      </a:lnTo>
                      <a:lnTo>
                        <a:pt x="1979" y="355"/>
                      </a:lnTo>
                      <a:lnTo>
                        <a:pt x="1979" y="355"/>
                      </a:lnTo>
                      <a:lnTo>
                        <a:pt x="1980" y="355"/>
                      </a:lnTo>
                      <a:lnTo>
                        <a:pt x="1980" y="355"/>
                      </a:lnTo>
                      <a:lnTo>
                        <a:pt x="1981" y="355"/>
                      </a:lnTo>
                      <a:lnTo>
                        <a:pt x="1981" y="355"/>
                      </a:lnTo>
                      <a:lnTo>
                        <a:pt x="1982" y="355"/>
                      </a:lnTo>
                      <a:lnTo>
                        <a:pt x="1982" y="355"/>
                      </a:lnTo>
                      <a:lnTo>
                        <a:pt x="1983" y="355"/>
                      </a:lnTo>
                      <a:lnTo>
                        <a:pt x="1983" y="355"/>
                      </a:lnTo>
                      <a:lnTo>
                        <a:pt x="1983" y="355"/>
                      </a:lnTo>
                      <a:lnTo>
                        <a:pt x="1984" y="355"/>
                      </a:lnTo>
                      <a:lnTo>
                        <a:pt x="1985" y="355"/>
                      </a:lnTo>
                      <a:lnTo>
                        <a:pt x="1985" y="355"/>
                      </a:lnTo>
                      <a:lnTo>
                        <a:pt x="1986" y="355"/>
                      </a:lnTo>
                      <a:lnTo>
                        <a:pt x="1986" y="355"/>
                      </a:lnTo>
                      <a:lnTo>
                        <a:pt x="1987" y="355"/>
                      </a:lnTo>
                      <a:lnTo>
                        <a:pt x="1987" y="355"/>
                      </a:lnTo>
                      <a:lnTo>
                        <a:pt x="1988" y="355"/>
                      </a:lnTo>
                      <a:lnTo>
                        <a:pt x="1988" y="355"/>
                      </a:lnTo>
                      <a:lnTo>
                        <a:pt x="1989" y="355"/>
                      </a:lnTo>
                      <a:lnTo>
                        <a:pt x="1989" y="355"/>
                      </a:lnTo>
                      <a:lnTo>
                        <a:pt x="1990" y="355"/>
                      </a:lnTo>
                      <a:lnTo>
                        <a:pt x="1990" y="355"/>
                      </a:lnTo>
                      <a:lnTo>
                        <a:pt x="1991" y="355"/>
                      </a:lnTo>
                      <a:lnTo>
                        <a:pt x="1991" y="355"/>
                      </a:lnTo>
                      <a:lnTo>
                        <a:pt x="1991" y="355"/>
                      </a:lnTo>
                      <a:lnTo>
                        <a:pt x="1992" y="355"/>
                      </a:lnTo>
                      <a:lnTo>
                        <a:pt x="1993" y="355"/>
                      </a:lnTo>
                      <a:lnTo>
                        <a:pt x="1993" y="355"/>
                      </a:lnTo>
                      <a:lnTo>
                        <a:pt x="1994" y="354"/>
                      </a:lnTo>
                      <a:lnTo>
                        <a:pt x="1994" y="354"/>
                      </a:lnTo>
                      <a:lnTo>
                        <a:pt x="1995" y="355"/>
                      </a:lnTo>
                      <a:lnTo>
                        <a:pt x="1995" y="355"/>
                      </a:lnTo>
                      <a:lnTo>
                        <a:pt x="1996" y="355"/>
                      </a:lnTo>
                      <a:lnTo>
                        <a:pt x="1996" y="355"/>
                      </a:lnTo>
                      <a:lnTo>
                        <a:pt x="1997" y="355"/>
                      </a:lnTo>
                      <a:lnTo>
                        <a:pt x="1997" y="355"/>
                      </a:lnTo>
                      <a:lnTo>
                        <a:pt x="1998" y="355"/>
                      </a:lnTo>
                      <a:lnTo>
                        <a:pt x="1999" y="355"/>
                      </a:lnTo>
                      <a:lnTo>
                        <a:pt x="1999" y="355"/>
                      </a:lnTo>
                      <a:lnTo>
                        <a:pt x="2000" y="355"/>
                      </a:lnTo>
                      <a:lnTo>
                        <a:pt x="2000" y="355"/>
                      </a:lnTo>
                      <a:lnTo>
                        <a:pt x="2000" y="355"/>
                      </a:lnTo>
                      <a:lnTo>
                        <a:pt x="2001" y="354"/>
                      </a:lnTo>
                      <a:lnTo>
                        <a:pt x="2001" y="355"/>
                      </a:lnTo>
                      <a:lnTo>
                        <a:pt x="2002" y="355"/>
                      </a:lnTo>
                      <a:lnTo>
                        <a:pt x="2003" y="355"/>
                      </a:lnTo>
                      <a:lnTo>
                        <a:pt x="2003" y="355"/>
                      </a:lnTo>
                      <a:lnTo>
                        <a:pt x="2004" y="355"/>
                      </a:lnTo>
                      <a:lnTo>
                        <a:pt x="2004" y="355"/>
                      </a:lnTo>
                      <a:lnTo>
                        <a:pt x="2005" y="355"/>
                      </a:lnTo>
                      <a:lnTo>
                        <a:pt x="2005" y="355"/>
                      </a:lnTo>
                      <a:lnTo>
                        <a:pt x="2006" y="355"/>
                      </a:lnTo>
                      <a:lnTo>
                        <a:pt x="2006" y="355"/>
                      </a:lnTo>
                      <a:lnTo>
                        <a:pt x="2007" y="355"/>
                      </a:lnTo>
                      <a:lnTo>
                        <a:pt x="2007" y="355"/>
                      </a:lnTo>
                      <a:lnTo>
                        <a:pt x="2007" y="355"/>
                      </a:lnTo>
                      <a:lnTo>
                        <a:pt x="2008" y="355"/>
                      </a:lnTo>
                      <a:lnTo>
                        <a:pt x="2009" y="355"/>
                      </a:lnTo>
                      <a:lnTo>
                        <a:pt x="2009" y="355"/>
                      </a:lnTo>
                      <a:lnTo>
                        <a:pt x="2010" y="355"/>
                      </a:lnTo>
                      <a:lnTo>
                        <a:pt x="2010" y="355"/>
                      </a:lnTo>
                      <a:lnTo>
                        <a:pt x="2011" y="355"/>
                      </a:lnTo>
                      <a:lnTo>
                        <a:pt x="2011" y="355"/>
                      </a:lnTo>
                      <a:lnTo>
                        <a:pt x="2012" y="355"/>
                      </a:lnTo>
                      <a:lnTo>
                        <a:pt x="2012" y="355"/>
                      </a:lnTo>
                      <a:lnTo>
                        <a:pt x="2013" y="355"/>
                      </a:lnTo>
                      <a:lnTo>
                        <a:pt x="2013" y="355"/>
                      </a:lnTo>
                      <a:lnTo>
                        <a:pt x="2014" y="355"/>
                      </a:lnTo>
                      <a:lnTo>
                        <a:pt x="2015" y="355"/>
                      </a:lnTo>
                      <a:lnTo>
                        <a:pt x="2015" y="355"/>
                      </a:lnTo>
                      <a:lnTo>
                        <a:pt x="2016" y="355"/>
                      </a:lnTo>
                      <a:lnTo>
                        <a:pt x="2016" y="355"/>
                      </a:lnTo>
                      <a:lnTo>
                        <a:pt x="2017" y="355"/>
                      </a:lnTo>
                      <a:lnTo>
                        <a:pt x="2017" y="355"/>
                      </a:lnTo>
                      <a:lnTo>
                        <a:pt x="2018" y="355"/>
                      </a:lnTo>
                      <a:lnTo>
                        <a:pt x="2019" y="355"/>
                      </a:lnTo>
                      <a:lnTo>
                        <a:pt x="2019" y="355"/>
                      </a:lnTo>
                      <a:lnTo>
                        <a:pt x="2019" y="355"/>
                      </a:lnTo>
                      <a:lnTo>
                        <a:pt x="2020" y="355"/>
                      </a:lnTo>
                      <a:lnTo>
                        <a:pt x="2020" y="355"/>
                      </a:lnTo>
                      <a:lnTo>
                        <a:pt x="2021" y="355"/>
                      </a:lnTo>
                      <a:lnTo>
                        <a:pt x="2021" y="355"/>
                      </a:lnTo>
                      <a:lnTo>
                        <a:pt x="2022" y="355"/>
                      </a:lnTo>
                      <a:lnTo>
                        <a:pt x="2022" y="355"/>
                      </a:lnTo>
                      <a:lnTo>
                        <a:pt x="2023" y="355"/>
                      </a:lnTo>
                      <a:lnTo>
                        <a:pt x="2023" y="355"/>
                      </a:lnTo>
                      <a:lnTo>
                        <a:pt x="2024" y="355"/>
                      </a:lnTo>
                      <a:lnTo>
                        <a:pt x="2024" y="355"/>
                      </a:lnTo>
                      <a:lnTo>
                        <a:pt x="2025" y="355"/>
                      </a:lnTo>
                      <a:lnTo>
                        <a:pt x="2025" y="355"/>
                      </a:lnTo>
                      <a:lnTo>
                        <a:pt x="2026" y="355"/>
                      </a:lnTo>
                      <a:lnTo>
                        <a:pt x="2026" y="355"/>
                      </a:lnTo>
                      <a:lnTo>
                        <a:pt x="2027" y="355"/>
                      </a:lnTo>
                      <a:lnTo>
                        <a:pt x="2027" y="355"/>
                      </a:lnTo>
                      <a:lnTo>
                        <a:pt x="2028" y="355"/>
                      </a:lnTo>
                      <a:lnTo>
                        <a:pt x="2028" y="355"/>
                      </a:lnTo>
                      <a:lnTo>
                        <a:pt x="2029" y="355"/>
                      </a:lnTo>
                      <a:lnTo>
                        <a:pt x="2029" y="355"/>
                      </a:lnTo>
                      <a:lnTo>
                        <a:pt x="2030" y="355"/>
                      </a:lnTo>
                      <a:lnTo>
                        <a:pt x="2030" y="355"/>
                      </a:lnTo>
                      <a:lnTo>
                        <a:pt x="2031" y="355"/>
                      </a:lnTo>
                      <a:lnTo>
                        <a:pt x="2031" y="355"/>
                      </a:lnTo>
                      <a:lnTo>
                        <a:pt x="2032" y="355"/>
                      </a:lnTo>
                      <a:lnTo>
                        <a:pt x="2032" y="355"/>
                      </a:lnTo>
                      <a:lnTo>
                        <a:pt x="2033" y="355"/>
                      </a:lnTo>
                      <a:lnTo>
                        <a:pt x="2033" y="355"/>
                      </a:lnTo>
                      <a:lnTo>
                        <a:pt x="2034" y="355"/>
                      </a:lnTo>
                      <a:lnTo>
                        <a:pt x="2034" y="355"/>
                      </a:lnTo>
                      <a:lnTo>
                        <a:pt x="2035" y="355"/>
                      </a:lnTo>
                      <a:lnTo>
                        <a:pt x="2035" y="355"/>
                      </a:lnTo>
                      <a:lnTo>
                        <a:pt x="2036" y="355"/>
                      </a:lnTo>
                      <a:lnTo>
                        <a:pt x="2036" y="355"/>
                      </a:lnTo>
                      <a:lnTo>
                        <a:pt x="2037" y="355"/>
                      </a:lnTo>
                      <a:lnTo>
                        <a:pt x="2037" y="355"/>
                      </a:lnTo>
                      <a:lnTo>
                        <a:pt x="2038" y="355"/>
                      </a:lnTo>
                      <a:lnTo>
                        <a:pt x="2038" y="355"/>
                      </a:lnTo>
                      <a:lnTo>
                        <a:pt x="2039" y="355"/>
                      </a:lnTo>
                      <a:lnTo>
                        <a:pt x="2040" y="355"/>
                      </a:lnTo>
                      <a:lnTo>
                        <a:pt x="2040" y="355"/>
                      </a:lnTo>
                      <a:lnTo>
                        <a:pt x="2040" y="355"/>
                      </a:lnTo>
                      <a:lnTo>
                        <a:pt x="2041" y="355"/>
                      </a:lnTo>
                      <a:lnTo>
                        <a:pt x="2042" y="355"/>
                      </a:lnTo>
                      <a:lnTo>
                        <a:pt x="2042" y="355"/>
                      </a:lnTo>
                      <a:lnTo>
                        <a:pt x="2043" y="355"/>
                      </a:lnTo>
                      <a:lnTo>
                        <a:pt x="2043" y="355"/>
                      </a:lnTo>
                      <a:lnTo>
                        <a:pt x="2043" y="355"/>
                      </a:lnTo>
                      <a:lnTo>
                        <a:pt x="2044" y="355"/>
                      </a:lnTo>
                      <a:lnTo>
                        <a:pt x="2045" y="355"/>
                      </a:lnTo>
                      <a:lnTo>
                        <a:pt x="2045" y="355"/>
                      </a:lnTo>
                      <a:lnTo>
                        <a:pt x="2046" y="355"/>
                      </a:lnTo>
                      <a:lnTo>
                        <a:pt x="2046" y="355"/>
                      </a:lnTo>
                      <a:lnTo>
                        <a:pt x="2047" y="355"/>
                      </a:lnTo>
                      <a:lnTo>
                        <a:pt x="2047" y="355"/>
                      </a:lnTo>
                      <a:lnTo>
                        <a:pt x="2048" y="355"/>
                      </a:lnTo>
                      <a:lnTo>
                        <a:pt x="2048" y="355"/>
                      </a:lnTo>
                      <a:lnTo>
                        <a:pt x="2049" y="355"/>
                      </a:lnTo>
                      <a:lnTo>
                        <a:pt x="2050" y="355"/>
                      </a:lnTo>
                      <a:lnTo>
                        <a:pt x="2050" y="355"/>
                      </a:lnTo>
                      <a:lnTo>
                        <a:pt x="2051" y="355"/>
                      </a:lnTo>
                      <a:lnTo>
                        <a:pt x="2051" y="355"/>
                      </a:lnTo>
                      <a:lnTo>
                        <a:pt x="2051" y="355"/>
                      </a:lnTo>
                      <a:lnTo>
                        <a:pt x="2052" y="355"/>
                      </a:lnTo>
                      <a:lnTo>
                        <a:pt x="2052" y="355"/>
                      </a:lnTo>
                    </a:path>
                  </a:pathLst>
                </a:custGeom>
                <a:noFill/>
                <a:ln w="0">
                  <a:solidFill>
                    <a:srgbClr val="000000"/>
                  </a:solidFill>
                  <a:prstDash val="solid"/>
                  <a:round/>
                  <a:headEnd/>
                  <a:tailEnd/>
                </a:ln>
              </p:spPr>
              <p:txBody>
                <a:bodyPr/>
                <a:lstStyle/>
                <a:p>
                  <a:endParaRPr lang="en-US"/>
                </a:p>
              </p:txBody>
            </p:sp>
          </p:grpSp>
          <p:grpSp>
            <p:nvGrpSpPr>
              <p:cNvPr id="8" name="Group 541"/>
              <p:cNvGrpSpPr>
                <a:grpSpLocks noChangeAspect="1"/>
              </p:cNvGrpSpPr>
              <p:nvPr/>
            </p:nvGrpSpPr>
            <p:grpSpPr bwMode="auto">
              <a:xfrm>
                <a:off x="5176838" y="2860676"/>
                <a:ext cx="3581400" cy="1119188"/>
                <a:chOff x="3408" y="1536"/>
                <a:chExt cx="2208" cy="705"/>
              </a:xfrm>
            </p:grpSpPr>
            <p:sp>
              <p:nvSpPr>
                <p:cNvPr id="88" name="AutoShape 542"/>
                <p:cNvSpPr>
                  <a:spLocks noChangeAspect="1" noChangeArrowheads="1" noTextEdit="1"/>
                </p:cNvSpPr>
                <p:nvPr/>
              </p:nvSpPr>
              <p:spPr bwMode="auto">
                <a:xfrm>
                  <a:off x="3408" y="1536"/>
                  <a:ext cx="2208" cy="684"/>
                </a:xfrm>
                <a:prstGeom prst="rect">
                  <a:avLst/>
                </a:prstGeom>
                <a:noFill/>
                <a:ln w="9525">
                  <a:noFill/>
                  <a:miter lim="800000"/>
                  <a:headEnd/>
                  <a:tailEnd/>
                </a:ln>
              </p:spPr>
              <p:txBody>
                <a:bodyPr/>
                <a:lstStyle/>
                <a:p>
                  <a:endParaRPr lang="en-US"/>
                </a:p>
              </p:txBody>
            </p:sp>
            <p:sp>
              <p:nvSpPr>
                <p:cNvPr id="89" name="Line 543"/>
                <p:cNvSpPr>
                  <a:spLocks noChangeShapeType="1"/>
                </p:cNvSpPr>
                <p:nvPr/>
              </p:nvSpPr>
              <p:spPr bwMode="auto">
                <a:xfrm flipV="1">
                  <a:off x="3594" y="1536"/>
                  <a:ext cx="1" cy="552"/>
                </a:xfrm>
                <a:prstGeom prst="line">
                  <a:avLst/>
                </a:prstGeom>
                <a:noFill/>
                <a:ln w="0">
                  <a:solidFill>
                    <a:srgbClr val="000000"/>
                  </a:solidFill>
                  <a:round/>
                  <a:headEnd/>
                  <a:tailEnd/>
                </a:ln>
              </p:spPr>
              <p:txBody>
                <a:bodyPr/>
                <a:lstStyle/>
                <a:p>
                  <a:endParaRPr lang="en-US"/>
                </a:p>
              </p:txBody>
            </p:sp>
            <p:sp>
              <p:nvSpPr>
                <p:cNvPr id="90" name="Rectangle 544"/>
                <p:cNvSpPr>
                  <a:spLocks noChangeArrowheads="1"/>
                </p:cNvSpPr>
                <p:nvPr/>
              </p:nvSpPr>
              <p:spPr bwMode="auto">
                <a:xfrm rot="16200000">
                  <a:off x="3404" y="1784"/>
                  <a:ext cx="77" cy="67"/>
                </a:xfrm>
                <a:prstGeom prst="rect">
                  <a:avLst/>
                </a:prstGeom>
                <a:noFill/>
                <a:ln w="9525">
                  <a:noFill/>
                  <a:miter lim="800000"/>
                  <a:headEnd/>
                  <a:tailEnd/>
                </a:ln>
              </p:spPr>
              <p:txBody>
                <a:bodyPr wrap="none" lIns="0" tIns="0" rIns="0" bIns="0">
                  <a:spAutoFit/>
                </a:bodyPr>
                <a:lstStyle/>
                <a:p>
                  <a:pPr eaLnBrk="0" hangingPunct="0"/>
                  <a:r>
                    <a:rPr lang="en-US" sz="700">
                      <a:solidFill>
                        <a:srgbClr val="000000"/>
                      </a:solidFill>
                      <a:latin typeface="Arial" charset="0"/>
                    </a:rPr>
                    <a:t>AU</a:t>
                  </a:r>
                  <a:endParaRPr lang="en-US" sz="700">
                    <a:latin typeface="Arial" charset="0"/>
                  </a:endParaRPr>
                </a:p>
              </p:txBody>
            </p:sp>
            <p:sp>
              <p:nvSpPr>
                <p:cNvPr id="91" name="Line 545"/>
                <p:cNvSpPr>
                  <a:spLocks noChangeShapeType="1"/>
                </p:cNvSpPr>
                <p:nvPr/>
              </p:nvSpPr>
              <p:spPr bwMode="auto">
                <a:xfrm flipH="1">
                  <a:off x="3584" y="2061"/>
                  <a:ext cx="10" cy="1"/>
                </a:xfrm>
                <a:prstGeom prst="line">
                  <a:avLst/>
                </a:prstGeom>
                <a:noFill/>
                <a:ln w="0">
                  <a:solidFill>
                    <a:srgbClr val="000000"/>
                  </a:solidFill>
                  <a:round/>
                  <a:headEnd/>
                  <a:tailEnd/>
                </a:ln>
              </p:spPr>
              <p:txBody>
                <a:bodyPr/>
                <a:lstStyle/>
                <a:p>
                  <a:endParaRPr lang="en-US"/>
                </a:p>
              </p:txBody>
            </p:sp>
            <p:sp>
              <p:nvSpPr>
                <p:cNvPr id="92" name="Line 546"/>
                <p:cNvSpPr>
                  <a:spLocks noChangeShapeType="1"/>
                </p:cNvSpPr>
                <p:nvPr/>
              </p:nvSpPr>
              <p:spPr bwMode="auto">
                <a:xfrm flipH="1">
                  <a:off x="3573" y="2031"/>
                  <a:ext cx="21" cy="1"/>
                </a:xfrm>
                <a:prstGeom prst="line">
                  <a:avLst/>
                </a:prstGeom>
                <a:noFill/>
                <a:ln w="0">
                  <a:solidFill>
                    <a:srgbClr val="000000"/>
                  </a:solidFill>
                  <a:round/>
                  <a:headEnd/>
                  <a:tailEnd/>
                </a:ln>
              </p:spPr>
              <p:txBody>
                <a:bodyPr/>
                <a:lstStyle/>
                <a:p>
                  <a:endParaRPr lang="en-US"/>
                </a:p>
              </p:txBody>
            </p:sp>
            <p:sp>
              <p:nvSpPr>
                <p:cNvPr id="93" name="Rectangle 547"/>
                <p:cNvSpPr>
                  <a:spLocks noChangeArrowheads="1"/>
                </p:cNvSpPr>
                <p:nvPr/>
              </p:nvSpPr>
              <p:spPr bwMode="auto">
                <a:xfrm>
                  <a:off x="3450" y="2009"/>
                  <a:ext cx="107" cy="67"/>
                </a:xfrm>
                <a:prstGeom prst="rect">
                  <a:avLst/>
                </a:prstGeom>
                <a:noFill/>
                <a:ln w="9525">
                  <a:noFill/>
                  <a:miter lim="800000"/>
                  <a:headEnd/>
                  <a:tailEnd/>
                </a:ln>
              </p:spPr>
              <p:txBody>
                <a:bodyPr wrap="none" lIns="0" tIns="0" rIns="0" bIns="0">
                  <a:spAutoFit/>
                </a:bodyPr>
                <a:lstStyle/>
                <a:p>
                  <a:pPr eaLnBrk="0" hangingPunct="0"/>
                  <a:r>
                    <a:rPr lang="en-US" sz="700">
                      <a:solidFill>
                        <a:srgbClr val="000000"/>
                      </a:solidFill>
                      <a:latin typeface="Arial" charset="0"/>
                    </a:rPr>
                    <a:t>0.00</a:t>
                  </a:r>
                  <a:endParaRPr lang="en-US" sz="700">
                    <a:latin typeface="Arial" charset="0"/>
                  </a:endParaRPr>
                </a:p>
              </p:txBody>
            </p:sp>
            <p:sp>
              <p:nvSpPr>
                <p:cNvPr id="94" name="Line 548"/>
                <p:cNvSpPr>
                  <a:spLocks noChangeShapeType="1"/>
                </p:cNvSpPr>
                <p:nvPr/>
              </p:nvSpPr>
              <p:spPr bwMode="auto">
                <a:xfrm flipH="1">
                  <a:off x="3584" y="2000"/>
                  <a:ext cx="10" cy="1"/>
                </a:xfrm>
                <a:prstGeom prst="line">
                  <a:avLst/>
                </a:prstGeom>
                <a:noFill/>
                <a:ln w="0">
                  <a:solidFill>
                    <a:srgbClr val="000000"/>
                  </a:solidFill>
                  <a:round/>
                  <a:headEnd/>
                  <a:tailEnd/>
                </a:ln>
              </p:spPr>
              <p:txBody>
                <a:bodyPr/>
                <a:lstStyle/>
                <a:p>
                  <a:endParaRPr lang="en-US"/>
                </a:p>
              </p:txBody>
            </p:sp>
            <p:sp>
              <p:nvSpPr>
                <p:cNvPr id="95" name="Line 549"/>
                <p:cNvSpPr>
                  <a:spLocks noChangeShapeType="1"/>
                </p:cNvSpPr>
                <p:nvPr/>
              </p:nvSpPr>
              <p:spPr bwMode="auto">
                <a:xfrm flipH="1">
                  <a:off x="3584" y="1970"/>
                  <a:ext cx="10" cy="1"/>
                </a:xfrm>
                <a:prstGeom prst="line">
                  <a:avLst/>
                </a:prstGeom>
                <a:noFill/>
                <a:ln w="0">
                  <a:solidFill>
                    <a:srgbClr val="000000"/>
                  </a:solidFill>
                  <a:round/>
                  <a:headEnd/>
                  <a:tailEnd/>
                </a:ln>
              </p:spPr>
              <p:txBody>
                <a:bodyPr/>
                <a:lstStyle/>
                <a:p>
                  <a:endParaRPr lang="en-US"/>
                </a:p>
              </p:txBody>
            </p:sp>
            <p:sp>
              <p:nvSpPr>
                <p:cNvPr id="96" name="Line 550"/>
                <p:cNvSpPr>
                  <a:spLocks noChangeShapeType="1"/>
                </p:cNvSpPr>
                <p:nvPr/>
              </p:nvSpPr>
              <p:spPr bwMode="auto">
                <a:xfrm flipH="1">
                  <a:off x="3584" y="1940"/>
                  <a:ext cx="10" cy="1"/>
                </a:xfrm>
                <a:prstGeom prst="line">
                  <a:avLst/>
                </a:prstGeom>
                <a:noFill/>
                <a:ln w="0">
                  <a:solidFill>
                    <a:srgbClr val="000000"/>
                  </a:solidFill>
                  <a:round/>
                  <a:headEnd/>
                  <a:tailEnd/>
                </a:ln>
              </p:spPr>
              <p:txBody>
                <a:bodyPr/>
                <a:lstStyle/>
                <a:p>
                  <a:endParaRPr lang="en-US"/>
                </a:p>
              </p:txBody>
            </p:sp>
            <p:sp>
              <p:nvSpPr>
                <p:cNvPr id="97" name="Line 551"/>
                <p:cNvSpPr>
                  <a:spLocks noChangeShapeType="1"/>
                </p:cNvSpPr>
                <p:nvPr/>
              </p:nvSpPr>
              <p:spPr bwMode="auto">
                <a:xfrm flipH="1">
                  <a:off x="3584" y="1910"/>
                  <a:ext cx="10" cy="1"/>
                </a:xfrm>
                <a:prstGeom prst="line">
                  <a:avLst/>
                </a:prstGeom>
                <a:noFill/>
                <a:ln w="0">
                  <a:solidFill>
                    <a:srgbClr val="000000"/>
                  </a:solidFill>
                  <a:round/>
                  <a:headEnd/>
                  <a:tailEnd/>
                </a:ln>
              </p:spPr>
              <p:txBody>
                <a:bodyPr/>
                <a:lstStyle/>
                <a:p>
                  <a:endParaRPr lang="en-US"/>
                </a:p>
              </p:txBody>
            </p:sp>
            <p:sp>
              <p:nvSpPr>
                <p:cNvPr id="98" name="Line 552"/>
                <p:cNvSpPr>
                  <a:spLocks noChangeShapeType="1"/>
                </p:cNvSpPr>
                <p:nvPr/>
              </p:nvSpPr>
              <p:spPr bwMode="auto">
                <a:xfrm flipH="1">
                  <a:off x="3573" y="1879"/>
                  <a:ext cx="21" cy="1"/>
                </a:xfrm>
                <a:prstGeom prst="line">
                  <a:avLst/>
                </a:prstGeom>
                <a:noFill/>
                <a:ln w="0">
                  <a:solidFill>
                    <a:srgbClr val="000000"/>
                  </a:solidFill>
                  <a:round/>
                  <a:headEnd/>
                  <a:tailEnd/>
                </a:ln>
              </p:spPr>
              <p:txBody>
                <a:bodyPr/>
                <a:lstStyle/>
                <a:p>
                  <a:endParaRPr lang="en-US"/>
                </a:p>
              </p:txBody>
            </p:sp>
            <p:sp>
              <p:nvSpPr>
                <p:cNvPr id="99" name="Rectangle 553"/>
                <p:cNvSpPr>
                  <a:spLocks noChangeArrowheads="1"/>
                </p:cNvSpPr>
                <p:nvPr/>
              </p:nvSpPr>
              <p:spPr bwMode="auto">
                <a:xfrm>
                  <a:off x="3450" y="1857"/>
                  <a:ext cx="107" cy="67"/>
                </a:xfrm>
                <a:prstGeom prst="rect">
                  <a:avLst/>
                </a:prstGeom>
                <a:noFill/>
                <a:ln w="9525">
                  <a:noFill/>
                  <a:miter lim="800000"/>
                  <a:headEnd/>
                  <a:tailEnd/>
                </a:ln>
              </p:spPr>
              <p:txBody>
                <a:bodyPr wrap="none" lIns="0" tIns="0" rIns="0" bIns="0">
                  <a:spAutoFit/>
                </a:bodyPr>
                <a:lstStyle/>
                <a:p>
                  <a:pPr eaLnBrk="0" hangingPunct="0"/>
                  <a:r>
                    <a:rPr lang="en-US" sz="700">
                      <a:solidFill>
                        <a:srgbClr val="000000"/>
                      </a:solidFill>
                      <a:latin typeface="Arial" charset="0"/>
                    </a:rPr>
                    <a:t>0.05</a:t>
                  </a:r>
                  <a:endParaRPr lang="en-US" sz="700">
                    <a:latin typeface="Arial" charset="0"/>
                  </a:endParaRPr>
                </a:p>
              </p:txBody>
            </p:sp>
            <p:sp>
              <p:nvSpPr>
                <p:cNvPr id="100" name="Line 554"/>
                <p:cNvSpPr>
                  <a:spLocks noChangeShapeType="1"/>
                </p:cNvSpPr>
                <p:nvPr/>
              </p:nvSpPr>
              <p:spPr bwMode="auto">
                <a:xfrm flipH="1">
                  <a:off x="3584" y="1849"/>
                  <a:ext cx="10" cy="1"/>
                </a:xfrm>
                <a:prstGeom prst="line">
                  <a:avLst/>
                </a:prstGeom>
                <a:noFill/>
                <a:ln w="0">
                  <a:solidFill>
                    <a:srgbClr val="000000"/>
                  </a:solidFill>
                  <a:round/>
                  <a:headEnd/>
                  <a:tailEnd/>
                </a:ln>
              </p:spPr>
              <p:txBody>
                <a:bodyPr/>
                <a:lstStyle/>
                <a:p>
                  <a:endParaRPr lang="en-US"/>
                </a:p>
              </p:txBody>
            </p:sp>
            <p:sp>
              <p:nvSpPr>
                <p:cNvPr id="101" name="Line 555"/>
                <p:cNvSpPr>
                  <a:spLocks noChangeShapeType="1"/>
                </p:cNvSpPr>
                <p:nvPr/>
              </p:nvSpPr>
              <p:spPr bwMode="auto">
                <a:xfrm flipH="1">
                  <a:off x="3584" y="1819"/>
                  <a:ext cx="10" cy="1"/>
                </a:xfrm>
                <a:prstGeom prst="line">
                  <a:avLst/>
                </a:prstGeom>
                <a:noFill/>
                <a:ln w="0">
                  <a:solidFill>
                    <a:srgbClr val="000000"/>
                  </a:solidFill>
                  <a:round/>
                  <a:headEnd/>
                  <a:tailEnd/>
                </a:ln>
              </p:spPr>
              <p:txBody>
                <a:bodyPr/>
                <a:lstStyle/>
                <a:p>
                  <a:endParaRPr lang="en-US"/>
                </a:p>
              </p:txBody>
            </p:sp>
            <p:sp>
              <p:nvSpPr>
                <p:cNvPr id="102" name="Line 556"/>
                <p:cNvSpPr>
                  <a:spLocks noChangeShapeType="1"/>
                </p:cNvSpPr>
                <p:nvPr/>
              </p:nvSpPr>
              <p:spPr bwMode="auto">
                <a:xfrm flipH="1">
                  <a:off x="3584" y="1788"/>
                  <a:ext cx="10" cy="1"/>
                </a:xfrm>
                <a:prstGeom prst="line">
                  <a:avLst/>
                </a:prstGeom>
                <a:noFill/>
                <a:ln w="0">
                  <a:solidFill>
                    <a:srgbClr val="000000"/>
                  </a:solidFill>
                  <a:round/>
                  <a:headEnd/>
                  <a:tailEnd/>
                </a:ln>
              </p:spPr>
              <p:txBody>
                <a:bodyPr/>
                <a:lstStyle/>
                <a:p>
                  <a:endParaRPr lang="en-US"/>
                </a:p>
              </p:txBody>
            </p:sp>
            <p:sp>
              <p:nvSpPr>
                <p:cNvPr id="103" name="Line 557"/>
                <p:cNvSpPr>
                  <a:spLocks noChangeShapeType="1"/>
                </p:cNvSpPr>
                <p:nvPr/>
              </p:nvSpPr>
              <p:spPr bwMode="auto">
                <a:xfrm flipH="1">
                  <a:off x="3584" y="1758"/>
                  <a:ext cx="10" cy="1"/>
                </a:xfrm>
                <a:prstGeom prst="line">
                  <a:avLst/>
                </a:prstGeom>
                <a:noFill/>
                <a:ln w="0">
                  <a:solidFill>
                    <a:srgbClr val="000000"/>
                  </a:solidFill>
                  <a:round/>
                  <a:headEnd/>
                  <a:tailEnd/>
                </a:ln>
              </p:spPr>
              <p:txBody>
                <a:bodyPr/>
                <a:lstStyle/>
                <a:p>
                  <a:endParaRPr lang="en-US"/>
                </a:p>
              </p:txBody>
            </p:sp>
            <p:sp>
              <p:nvSpPr>
                <p:cNvPr id="104" name="Line 558"/>
                <p:cNvSpPr>
                  <a:spLocks noChangeShapeType="1"/>
                </p:cNvSpPr>
                <p:nvPr/>
              </p:nvSpPr>
              <p:spPr bwMode="auto">
                <a:xfrm flipH="1">
                  <a:off x="3573" y="1728"/>
                  <a:ext cx="21" cy="1"/>
                </a:xfrm>
                <a:prstGeom prst="line">
                  <a:avLst/>
                </a:prstGeom>
                <a:noFill/>
                <a:ln w="0">
                  <a:solidFill>
                    <a:srgbClr val="000000"/>
                  </a:solidFill>
                  <a:round/>
                  <a:headEnd/>
                  <a:tailEnd/>
                </a:ln>
              </p:spPr>
              <p:txBody>
                <a:bodyPr/>
                <a:lstStyle/>
                <a:p>
                  <a:endParaRPr lang="en-US"/>
                </a:p>
              </p:txBody>
            </p:sp>
            <p:sp>
              <p:nvSpPr>
                <p:cNvPr id="105" name="Rectangle 559"/>
                <p:cNvSpPr>
                  <a:spLocks noChangeArrowheads="1"/>
                </p:cNvSpPr>
                <p:nvPr/>
              </p:nvSpPr>
              <p:spPr bwMode="auto">
                <a:xfrm>
                  <a:off x="3450" y="1706"/>
                  <a:ext cx="107" cy="67"/>
                </a:xfrm>
                <a:prstGeom prst="rect">
                  <a:avLst/>
                </a:prstGeom>
                <a:noFill/>
                <a:ln w="9525">
                  <a:noFill/>
                  <a:miter lim="800000"/>
                  <a:headEnd/>
                  <a:tailEnd/>
                </a:ln>
              </p:spPr>
              <p:txBody>
                <a:bodyPr wrap="none" lIns="0" tIns="0" rIns="0" bIns="0">
                  <a:spAutoFit/>
                </a:bodyPr>
                <a:lstStyle/>
                <a:p>
                  <a:pPr eaLnBrk="0" hangingPunct="0"/>
                  <a:r>
                    <a:rPr lang="en-US" sz="700">
                      <a:solidFill>
                        <a:srgbClr val="000000"/>
                      </a:solidFill>
                      <a:latin typeface="Arial" charset="0"/>
                    </a:rPr>
                    <a:t>0.10</a:t>
                  </a:r>
                  <a:endParaRPr lang="en-US" sz="700">
                    <a:latin typeface="Arial" charset="0"/>
                  </a:endParaRPr>
                </a:p>
              </p:txBody>
            </p:sp>
            <p:sp>
              <p:nvSpPr>
                <p:cNvPr id="106" name="Line 560"/>
                <p:cNvSpPr>
                  <a:spLocks noChangeShapeType="1"/>
                </p:cNvSpPr>
                <p:nvPr/>
              </p:nvSpPr>
              <p:spPr bwMode="auto">
                <a:xfrm flipH="1">
                  <a:off x="3584" y="1697"/>
                  <a:ext cx="10" cy="1"/>
                </a:xfrm>
                <a:prstGeom prst="line">
                  <a:avLst/>
                </a:prstGeom>
                <a:noFill/>
                <a:ln w="0">
                  <a:solidFill>
                    <a:srgbClr val="000000"/>
                  </a:solidFill>
                  <a:round/>
                  <a:headEnd/>
                  <a:tailEnd/>
                </a:ln>
              </p:spPr>
              <p:txBody>
                <a:bodyPr/>
                <a:lstStyle/>
                <a:p>
                  <a:endParaRPr lang="en-US"/>
                </a:p>
              </p:txBody>
            </p:sp>
            <p:sp>
              <p:nvSpPr>
                <p:cNvPr id="107" name="Line 561"/>
                <p:cNvSpPr>
                  <a:spLocks noChangeShapeType="1"/>
                </p:cNvSpPr>
                <p:nvPr/>
              </p:nvSpPr>
              <p:spPr bwMode="auto">
                <a:xfrm flipH="1">
                  <a:off x="3584" y="1667"/>
                  <a:ext cx="10" cy="1"/>
                </a:xfrm>
                <a:prstGeom prst="line">
                  <a:avLst/>
                </a:prstGeom>
                <a:noFill/>
                <a:ln w="0">
                  <a:solidFill>
                    <a:srgbClr val="000000"/>
                  </a:solidFill>
                  <a:round/>
                  <a:headEnd/>
                  <a:tailEnd/>
                </a:ln>
              </p:spPr>
              <p:txBody>
                <a:bodyPr/>
                <a:lstStyle/>
                <a:p>
                  <a:endParaRPr lang="en-US"/>
                </a:p>
              </p:txBody>
            </p:sp>
            <p:sp>
              <p:nvSpPr>
                <p:cNvPr id="108" name="Line 562"/>
                <p:cNvSpPr>
                  <a:spLocks noChangeShapeType="1"/>
                </p:cNvSpPr>
                <p:nvPr/>
              </p:nvSpPr>
              <p:spPr bwMode="auto">
                <a:xfrm flipH="1">
                  <a:off x="3584" y="1637"/>
                  <a:ext cx="10" cy="1"/>
                </a:xfrm>
                <a:prstGeom prst="line">
                  <a:avLst/>
                </a:prstGeom>
                <a:noFill/>
                <a:ln w="0">
                  <a:solidFill>
                    <a:srgbClr val="000000"/>
                  </a:solidFill>
                  <a:round/>
                  <a:headEnd/>
                  <a:tailEnd/>
                </a:ln>
              </p:spPr>
              <p:txBody>
                <a:bodyPr/>
                <a:lstStyle/>
                <a:p>
                  <a:endParaRPr lang="en-US"/>
                </a:p>
              </p:txBody>
            </p:sp>
            <p:sp>
              <p:nvSpPr>
                <p:cNvPr id="109" name="Line 563"/>
                <p:cNvSpPr>
                  <a:spLocks noChangeShapeType="1"/>
                </p:cNvSpPr>
                <p:nvPr/>
              </p:nvSpPr>
              <p:spPr bwMode="auto">
                <a:xfrm flipH="1">
                  <a:off x="3584" y="1606"/>
                  <a:ext cx="10" cy="1"/>
                </a:xfrm>
                <a:prstGeom prst="line">
                  <a:avLst/>
                </a:prstGeom>
                <a:noFill/>
                <a:ln w="0">
                  <a:solidFill>
                    <a:srgbClr val="000000"/>
                  </a:solidFill>
                  <a:round/>
                  <a:headEnd/>
                  <a:tailEnd/>
                </a:ln>
              </p:spPr>
              <p:txBody>
                <a:bodyPr/>
                <a:lstStyle/>
                <a:p>
                  <a:endParaRPr lang="en-US"/>
                </a:p>
              </p:txBody>
            </p:sp>
            <p:sp>
              <p:nvSpPr>
                <p:cNvPr id="110" name="Line 564"/>
                <p:cNvSpPr>
                  <a:spLocks noChangeShapeType="1"/>
                </p:cNvSpPr>
                <p:nvPr/>
              </p:nvSpPr>
              <p:spPr bwMode="auto">
                <a:xfrm flipH="1">
                  <a:off x="3573" y="1576"/>
                  <a:ext cx="21" cy="1"/>
                </a:xfrm>
                <a:prstGeom prst="line">
                  <a:avLst/>
                </a:prstGeom>
                <a:noFill/>
                <a:ln w="0">
                  <a:solidFill>
                    <a:srgbClr val="000000"/>
                  </a:solidFill>
                  <a:round/>
                  <a:headEnd/>
                  <a:tailEnd/>
                </a:ln>
              </p:spPr>
              <p:txBody>
                <a:bodyPr/>
                <a:lstStyle/>
                <a:p>
                  <a:endParaRPr lang="en-US"/>
                </a:p>
              </p:txBody>
            </p:sp>
            <p:sp>
              <p:nvSpPr>
                <p:cNvPr id="111" name="Rectangle 565"/>
                <p:cNvSpPr>
                  <a:spLocks noChangeArrowheads="1"/>
                </p:cNvSpPr>
                <p:nvPr/>
              </p:nvSpPr>
              <p:spPr bwMode="auto">
                <a:xfrm>
                  <a:off x="3450" y="1554"/>
                  <a:ext cx="107" cy="67"/>
                </a:xfrm>
                <a:prstGeom prst="rect">
                  <a:avLst/>
                </a:prstGeom>
                <a:noFill/>
                <a:ln w="9525">
                  <a:noFill/>
                  <a:miter lim="800000"/>
                  <a:headEnd/>
                  <a:tailEnd/>
                </a:ln>
              </p:spPr>
              <p:txBody>
                <a:bodyPr wrap="none" lIns="0" tIns="0" rIns="0" bIns="0">
                  <a:spAutoFit/>
                </a:bodyPr>
                <a:lstStyle/>
                <a:p>
                  <a:pPr eaLnBrk="0" hangingPunct="0"/>
                  <a:r>
                    <a:rPr lang="en-US" sz="700">
                      <a:solidFill>
                        <a:srgbClr val="000000"/>
                      </a:solidFill>
                      <a:latin typeface="Arial" charset="0"/>
                    </a:rPr>
                    <a:t>0.15</a:t>
                  </a:r>
                  <a:endParaRPr lang="en-US" sz="700">
                    <a:latin typeface="Arial" charset="0"/>
                  </a:endParaRPr>
                </a:p>
              </p:txBody>
            </p:sp>
            <p:sp>
              <p:nvSpPr>
                <p:cNvPr id="112" name="Line 566"/>
                <p:cNvSpPr>
                  <a:spLocks noChangeShapeType="1"/>
                </p:cNvSpPr>
                <p:nvPr/>
              </p:nvSpPr>
              <p:spPr bwMode="auto">
                <a:xfrm flipH="1">
                  <a:off x="3584" y="1546"/>
                  <a:ext cx="10" cy="1"/>
                </a:xfrm>
                <a:prstGeom prst="line">
                  <a:avLst/>
                </a:prstGeom>
                <a:noFill/>
                <a:ln w="0">
                  <a:solidFill>
                    <a:srgbClr val="000000"/>
                  </a:solidFill>
                  <a:round/>
                  <a:headEnd/>
                  <a:tailEnd/>
                </a:ln>
              </p:spPr>
              <p:txBody>
                <a:bodyPr/>
                <a:lstStyle/>
                <a:p>
                  <a:endParaRPr lang="en-US"/>
                </a:p>
              </p:txBody>
            </p:sp>
            <p:sp>
              <p:nvSpPr>
                <p:cNvPr id="113" name="Line 567"/>
                <p:cNvSpPr>
                  <a:spLocks noChangeShapeType="1"/>
                </p:cNvSpPr>
                <p:nvPr/>
              </p:nvSpPr>
              <p:spPr bwMode="auto">
                <a:xfrm flipH="1">
                  <a:off x="3594" y="2088"/>
                  <a:ext cx="2020" cy="1"/>
                </a:xfrm>
                <a:prstGeom prst="line">
                  <a:avLst/>
                </a:prstGeom>
                <a:noFill/>
                <a:ln w="0">
                  <a:solidFill>
                    <a:srgbClr val="000000"/>
                  </a:solidFill>
                  <a:round/>
                  <a:headEnd/>
                  <a:tailEnd/>
                </a:ln>
              </p:spPr>
              <p:txBody>
                <a:bodyPr/>
                <a:lstStyle/>
                <a:p>
                  <a:endParaRPr lang="en-US"/>
                </a:p>
              </p:txBody>
            </p:sp>
            <p:sp>
              <p:nvSpPr>
                <p:cNvPr id="114" name="Rectangle 568"/>
                <p:cNvSpPr>
                  <a:spLocks noChangeArrowheads="1"/>
                </p:cNvSpPr>
                <p:nvPr/>
              </p:nvSpPr>
              <p:spPr bwMode="auto">
                <a:xfrm>
                  <a:off x="4503" y="2174"/>
                  <a:ext cx="192" cy="67"/>
                </a:xfrm>
                <a:prstGeom prst="rect">
                  <a:avLst/>
                </a:prstGeom>
                <a:noFill/>
                <a:ln w="9525">
                  <a:noFill/>
                  <a:miter lim="800000"/>
                  <a:headEnd/>
                  <a:tailEnd/>
                </a:ln>
              </p:spPr>
              <p:txBody>
                <a:bodyPr wrap="none" lIns="0" tIns="0" rIns="0" bIns="0">
                  <a:spAutoFit/>
                </a:bodyPr>
                <a:lstStyle/>
                <a:p>
                  <a:pPr eaLnBrk="0" hangingPunct="0"/>
                  <a:r>
                    <a:rPr lang="en-US" sz="700">
                      <a:solidFill>
                        <a:srgbClr val="000000"/>
                      </a:solidFill>
                      <a:latin typeface="Arial" charset="0"/>
                    </a:rPr>
                    <a:t>Minutes</a:t>
                  </a:r>
                  <a:endParaRPr lang="en-US" sz="700">
                    <a:latin typeface="Arial" charset="0"/>
                  </a:endParaRPr>
                </a:p>
              </p:txBody>
            </p:sp>
            <p:sp>
              <p:nvSpPr>
                <p:cNvPr id="115" name="Line 569"/>
                <p:cNvSpPr>
                  <a:spLocks noChangeShapeType="1"/>
                </p:cNvSpPr>
                <p:nvPr/>
              </p:nvSpPr>
              <p:spPr bwMode="auto">
                <a:xfrm>
                  <a:off x="3594" y="2091"/>
                  <a:ext cx="1" cy="20"/>
                </a:xfrm>
                <a:prstGeom prst="line">
                  <a:avLst/>
                </a:prstGeom>
                <a:noFill/>
                <a:ln w="0">
                  <a:solidFill>
                    <a:srgbClr val="000000"/>
                  </a:solidFill>
                  <a:round/>
                  <a:headEnd/>
                  <a:tailEnd/>
                </a:ln>
              </p:spPr>
              <p:txBody>
                <a:bodyPr/>
                <a:lstStyle/>
                <a:p>
                  <a:endParaRPr lang="en-US"/>
                </a:p>
              </p:txBody>
            </p:sp>
            <p:sp>
              <p:nvSpPr>
                <p:cNvPr id="116" name="Rectangle 570"/>
                <p:cNvSpPr>
                  <a:spLocks noChangeArrowheads="1"/>
                </p:cNvSpPr>
                <p:nvPr/>
              </p:nvSpPr>
              <p:spPr bwMode="auto">
                <a:xfrm>
                  <a:off x="3533" y="2111"/>
                  <a:ext cx="107" cy="67"/>
                </a:xfrm>
                <a:prstGeom prst="rect">
                  <a:avLst/>
                </a:prstGeom>
                <a:noFill/>
                <a:ln w="9525">
                  <a:noFill/>
                  <a:miter lim="800000"/>
                  <a:headEnd/>
                  <a:tailEnd/>
                </a:ln>
              </p:spPr>
              <p:txBody>
                <a:bodyPr wrap="none" lIns="0" tIns="0" rIns="0" bIns="0">
                  <a:spAutoFit/>
                </a:bodyPr>
                <a:lstStyle/>
                <a:p>
                  <a:pPr eaLnBrk="0" hangingPunct="0"/>
                  <a:r>
                    <a:rPr lang="en-US" sz="700">
                      <a:solidFill>
                        <a:srgbClr val="000000"/>
                      </a:solidFill>
                      <a:latin typeface="Arial" charset="0"/>
                    </a:rPr>
                    <a:t>0.00</a:t>
                  </a:r>
                  <a:endParaRPr lang="en-US" sz="700">
                    <a:latin typeface="Arial" charset="0"/>
                  </a:endParaRPr>
                </a:p>
              </p:txBody>
            </p:sp>
            <p:sp>
              <p:nvSpPr>
                <p:cNvPr id="117" name="Line 571"/>
                <p:cNvSpPr>
                  <a:spLocks noChangeShapeType="1"/>
                </p:cNvSpPr>
                <p:nvPr/>
              </p:nvSpPr>
              <p:spPr bwMode="auto">
                <a:xfrm>
                  <a:off x="3637" y="2091"/>
                  <a:ext cx="1" cy="10"/>
                </a:xfrm>
                <a:prstGeom prst="line">
                  <a:avLst/>
                </a:prstGeom>
                <a:noFill/>
                <a:ln w="0">
                  <a:solidFill>
                    <a:srgbClr val="000000"/>
                  </a:solidFill>
                  <a:round/>
                  <a:headEnd/>
                  <a:tailEnd/>
                </a:ln>
              </p:spPr>
              <p:txBody>
                <a:bodyPr/>
                <a:lstStyle/>
                <a:p>
                  <a:endParaRPr lang="en-US"/>
                </a:p>
              </p:txBody>
            </p:sp>
            <p:sp>
              <p:nvSpPr>
                <p:cNvPr id="118" name="Line 572"/>
                <p:cNvSpPr>
                  <a:spLocks noChangeShapeType="1"/>
                </p:cNvSpPr>
                <p:nvPr/>
              </p:nvSpPr>
              <p:spPr bwMode="auto">
                <a:xfrm>
                  <a:off x="3679" y="2091"/>
                  <a:ext cx="1" cy="10"/>
                </a:xfrm>
                <a:prstGeom prst="line">
                  <a:avLst/>
                </a:prstGeom>
                <a:noFill/>
                <a:ln w="0">
                  <a:solidFill>
                    <a:srgbClr val="000000"/>
                  </a:solidFill>
                  <a:round/>
                  <a:headEnd/>
                  <a:tailEnd/>
                </a:ln>
              </p:spPr>
              <p:txBody>
                <a:bodyPr/>
                <a:lstStyle/>
                <a:p>
                  <a:endParaRPr lang="en-US"/>
                </a:p>
              </p:txBody>
            </p:sp>
            <p:sp>
              <p:nvSpPr>
                <p:cNvPr id="119" name="Line 573"/>
                <p:cNvSpPr>
                  <a:spLocks noChangeShapeType="1"/>
                </p:cNvSpPr>
                <p:nvPr/>
              </p:nvSpPr>
              <p:spPr bwMode="auto">
                <a:xfrm>
                  <a:off x="3722" y="2091"/>
                  <a:ext cx="1" cy="10"/>
                </a:xfrm>
                <a:prstGeom prst="line">
                  <a:avLst/>
                </a:prstGeom>
                <a:noFill/>
                <a:ln w="0">
                  <a:solidFill>
                    <a:srgbClr val="000000"/>
                  </a:solidFill>
                  <a:round/>
                  <a:headEnd/>
                  <a:tailEnd/>
                </a:ln>
              </p:spPr>
              <p:txBody>
                <a:bodyPr/>
                <a:lstStyle/>
                <a:p>
                  <a:endParaRPr lang="en-US"/>
                </a:p>
              </p:txBody>
            </p:sp>
            <p:sp>
              <p:nvSpPr>
                <p:cNvPr id="120" name="Line 574"/>
                <p:cNvSpPr>
                  <a:spLocks noChangeShapeType="1"/>
                </p:cNvSpPr>
                <p:nvPr/>
              </p:nvSpPr>
              <p:spPr bwMode="auto">
                <a:xfrm>
                  <a:off x="3764" y="2091"/>
                  <a:ext cx="1" cy="10"/>
                </a:xfrm>
                <a:prstGeom prst="line">
                  <a:avLst/>
                </a:prstGeom>
                <a:noFill/>
                <a:ln w="0">
                  <a:solidFill>
                    <a:srgbClr val="000000"/>
                  </a:solidFill>
                  <a:round/>
                  <a:headEnd/>
                  <a:tailEnd/>
                </a:ln>
              </p:spPr>
              <p:txBody>
                <a:bodyPr/>
                <a:lstStyle/>
                <a:p>
                  <a:endParaRPr lang="en-US"/>
                </a:p>
              </p:txBody>
            </p:sp>
            <p:sp>
              <p:nvSpPr>
                <p:cNvPr id="121" name="Line 575"/>
                <p:cNvSpPr>
                  <a:spLocks noChangeShapeType="1"/>
                </p:cNvSpPr>
                <p:nvPr/>
              </p:nvSpPr>
              <p:spPr bwMode="auto">
                <a:xfrm>
                  <a:off x="3807" y="2091"/>
                  <a:ext cx="1" cy="20"/>
                </a:xfrm>
                <a:prstGeom prst="line">
                  <a:avLst/>
                </a:prstGeom>
                <a:noFill/>
                <a:ln w="0">
                  <a:solidFill>
                    <a:srgbClr val="000000"/>
                  </a:solidFill>
                  <a:round/>
                  <a:headEnd/>
                  <a:tailEnd/>
                </a:ln>
              </p:spPr>
              <p:txBody>
                <a:bodyPr/>
                <a:lstStyle/>
                <a:p>
                  <a:endParaRPr lang="en-US"/>
                </a:p>
              </p:txBody>
            </p:sp>
            <p:sp>
              <p:nvSpPr>
                <p:cNvPr id="122" name="Rectangle 576"/>
                <p:cNvSpPr>
                  <a:spLocks noChangeArrowheads="1"/>
                </p:cNvSpPr>
                <p:nvPr/>
              </p:nvSpPr>
              <p:spPr bwMode="auto">
                <a:xfrm>
                  <a:off x="3746" y="2111"/>
                  <a:ext cx="106" cy="67"/>
                </a:xfrm>
                <a:prstGeom prst="rect">
                  <a:avLst/>
                </a:prstGeom>
                <a:noFill/>
                <a:ln w="9525">
                  <a:noFill/>
                  <a:miter lim="800000"/>
                  <a:headEnd/>
                  <a:tailEnd/>
                </a:ln>
              </p:spPr>
              <p:txBody>
                <a:bodyPr wrap="none" lIns="0" tIns="0" rIns="0" bIns="0">
                  <a:spAutoFit/>
                </a:bodyPr>
                <a:lstStyle/>
                <a:p>
                  <a:pPr eaLnBrk="0" hangingPunct="0"/>
                  <a:r>
                    <a:rPr lang="en-US" sz="700">
                      <a:solidFill>
                        <a:srgbClr val="000000"/>
                      </a:solidFill>
                      <a:latin typeface="Arial" charset="0"/>
                    </a:rPr>
                    <a:t>1.00</a:t>
                  </a:r>
                  <a:endParaRPr lang="en-US" sz="700">
                    <a:latin typeface="Arial" charset="0"/>
                  </a:endParaRPr>
                </a:p>
              </p:txBody>
            </p:sp>
            <p:sp>
              <p:nvSpPr>
                <p:cNvPr id="123" name="Line 577"/>
                <p:cNvSpPr>
                  <a:spLocks noChangeShapeType="1"/>
                </p:cNvSpPr>
                <p:nvPr/>
              </p:nvSpPr>
              <p:spPr bwMode="auto">
                <a:xfrm>
                  <a:off x="3849" y="2091"/>
                  <a:ext cx="1" cy="10"/>
                </a:xfrm>
                <a:prstGeom prst="line">
                  <a:avLst/>
                </a:prstGeom>
                <a:noFill/>
                <a:ln w="0">
                  <a:solidFill>
                    <a:srgbClr val="000000"/>
                  </a:solidFill>
                  <a:round/>
                  <a:headEnd/>
                  <a:tailEnd/>
                </a:ln>
              </p:spPr>
              <p:txBody>
                <a:bodyPr/>
                <a:lstStyle/>
                <a:p>
                  <a:endParaRPr lang="en-US"/>
                </a:p>
              </p:txBody>
            </p:sp>
            <p:sp>
              <p:nvSpPr>
                <p:cNvPr id="124" name="Line 578"/>
                <p:cNvSpPr>
                  <a:spLocks noChangeShapeType="1"/>
                </p:cNvSpPr>
                <p:nvPr/>
              </p:nvSpPr>
              <p:spPr bwMode="auto">
                <a:xfrm>
                  <a:off x="3892" y="2091"/>
                  <a:ext cx="1" cy="10"/>
                </a:xfrm>
                <a:prstGeom prst="line">
                  <a:avLst/>
                </a:prstGeom>
                <a:noFill/>
                <a:ln w="0">
                  <a:solidFill>
                    <a:srgbClr val="000000"/>
                  </a:solidFill>
                  <a:round/>
                  <a:headEnd/>
                  <a:tailEnd/>
                </a:ln>
              </p:spPr>
              <p:txBody>
                <a:bodyPr/>
                <a:lstStyle/>
                <a:p>
                  <a:endParaRPr lang="en-US"/>
                </a:p>
              </p:txBody>
            </p:sp>
            <p:sp>
              <p:nvSpPr>
                <p:cNvPr id="125" name="Line 579"/>
                <p:cNvSpPr>
                  <a:spLocks noChangeShapeType="1"/>
                </p:cNvSpPr>
                <p:nvPr/>
              </p:nvSpPr>
              <p:spPr bwMode="auto">
                <a:xfrm>
                  <a:off x="3934" y="2091"/>
                  <a:ext cx="1" cy="10"/>
                </a:xfrm>
                <a:prstGeom prst="line">
                  <a:avLst/>
                </a:prstGeom>
                <a:noFill/>
                <a:ln w="0">
                  <a:solidFill>
                    <a:srgbClr val="000000"/>
                  </a:solidFill>
                  <a:round/>
                  <a:headEnd/>
                  <a:tailEnd/>
                </a:ln>
              </p:spPr>
              <p:txBody>
                <a:bodyPr/>
                <a:lstStyle/>
                <a:p>
                  <a:endParaRPr lang="en-US"/>
                </a:p>
              </p:txBody>
            </p:sp>
            <p:sp>
              <p:nvSpPr>
                <p:cNvPr id="126" name="Line 580"/>
                <p:cNvSpPr>
                  <a:spLocks noChangeShapeType="1"/>
                </p:cNvSpPr>
                <p:nvPr/>
              </p:nvSpPr>
              <p:spPr bwMode="auto">
                <a:xfrm>
                  <a:off x="3977" y="2091"/>
                  <a:ext cx="1" cy="10"/>
                </a:xfrm>
                <a:prstGeom prst="line">
                  <a:avLst/>
                </a:prstGeom>
                <a:noFill/>
                <a:ln w="0">
                  <a:solidFill>
                    <a:srgbClr val="000000"/>
                  </a:solidFill>
                  <a:round/>
                  <a:headEnd/>
                  <a:tailEnd/>
                </a:ln>
              </p:spPr>
              <p:txBody>
                <a:bodyPr/>
                <a:lstStyle/>
                <a:p>
                  <a:endParaRPr lang="en-US"/>
                </a:p>
              </p:txBody>
            </p:sp>
            <p:sp>
              <p:nvSpPr>
                <p:cNvPr id="127" name="Line 581"/>
                <p:cNvSpPr>
                  <a:spLocks noChangeShapeType="1"/>
                </p:cNvSpPr>
                <p:nvPr/>
              </p:nvSpPr>
              <p:spPr bwMode="auto">
                <a:xfrm>
                  <a:off x="4019" y="2091"/>
                  <a:ext cx="1" cy="20"/>
                </a:xfrm>
                <a:prstGeom prst="line">
                  <a:avLst/>
                </a:prstGeom>
                <a:noFill/>
                <a:ln w="0">
                  <a:solidFill>
                    <a:srgbClr val="000000"/>
                  </a:solidFill>
                  <a:round/>
                  <a:headEnd/>
                  <a:tailEnd/>
                </a:ln>
              </p:spPr>
              <p:txBody>
                <a:bodyPr/>
                <a:lstStyle/>
                <a:p>
                  <a:endParaRPr lang="en-US"/>
                </a:p>
              </p:txBody>
            </p:sp>
            <p:sp>
              <p:nvSpPr>
                <p:cNvPr id="128" name="Rectangle 582"/>
                <p:cNvSpPr>
                  <a:spLocks noChangeArrowheads="1"/>
                </p:cNvSpPr>
                <p:nvPr/>
              </p:nvSpPr>
              <p:spPr bwMode="auto">
                <a:xfrm>
                  <a:off x="3958" y="2111"/>
                  <a:ext cx="107" cy="67"/>
                </a:xfrm>
                <a:prstGeom prst="rect">
                  <a:avLst/>
                </a:prstGeom>
                <a:noFill/>
                <a:ln w="9525">
                  <a:noFill/>
                  <a:miter lim="800000"/>
                  <a:headEnd/>
                  <a:tailEnd/>
                </a:ln>
              </p:spPr>
              <p:txBody>
                <a:bodyPr wrap="none" lIns="0" tIns="0" rIns="0" bIns="0">
                  <a:spAutoFit/>
                </a:bodyPr>
                <a:lstStyle/>
                <a:p>
                  <a:pPr eaLnBrk="0" hangingPunct="0"/>
                  <a:r>
                    <a:rPr lang="en-US" sz="700">
                      <a:solidFill>
                        <a:srgbClr val="000000"/>
                      </a:solidFill>
                      <a:latin typeface="Arial" charset="0"/>
                    </a:rPr>
                    <a:t>2.00</a:t>
                  </a:r>
                  <a:endParaRPr lang="en-US" sz="700">
                    <a:latin typeface="Arial" charset="0"/>
                  </a:endParaRPr>
                </a:p>
              </p:txBody>
            </p:sp>
            <p:sp>
              <p:nvSpPr>
                <p:cNvPr id="129" name="Line 583"/>
                <p:cNvSpPr>
                  <a:spLocks noChangeShapeType="1"/>
                </p:cNvSpPr>
                <p:nvPr/>
              </p:nvSpPr>
              <p:spPr bwMode="auto">
                <a:xfrm>
                  <a:off x="4062" y="2091"/>
                  <a:ext cx="1" cy="10"/>
                </a:xfrm>
                <a:prstGeom prst="line">
                  <a:avLst/>
                </a:prstGeom>
                <a:noFill/>
                <a:ln w="0">
                  <a:solidFill>
                    <a:srgbClr val="000000"/>
                  </a:solidFill>
                  <a:round/>
                  <a:headEnd/>
                  <a:tailEnd/>
                </a:ln>
              </p:spPr>
              <p:txBody>
                <a:bodyPr/>
                <a:lstStyle/>
                <a:p>
                  <a:endParaRPr lang="en-US"/>
                </a:p>
              </p:txBody>
            </p:sp>
            <p:sp>
              <p:nvSpPr>
                <p:cNvPr id="130" name="Line 584"/>
                <p:cNvSpPr>
                  <a:spLocks noChangeShapeType="1"/>
                </p:cNvSpPr>
                <p:nvPr/>
              </p:nvSpPr>
              <p:spPr bwMode="auto">
                <a:xfrm>
                  <a:off x="4104" y="2091"/>
                  <a:ext cx="1" cy="10"/>
                </a:xfrm>
                <a:prstGeom prst="line">
                  <a:avLst/>
                </a:prstGeom>
                <a:noFill/>
                <a:ln w="0">
                  <a:solidFill>
                    <a:srgbClr val="000000"/>
                  </a:solidFill>
                  <a:round/>
                  <a:headEnd/>
                  <a:tailEnd/>
                </a:ln>
              </p:spPr>
              <p:txBody>
                <a:bodyPr/>
                <a:lstStyle/>
                <a:p>
                  <a:endParaRPr lang="en-US"/>
                </a:p>
              </p:txBody>
            </p:sp>
            <p:sp>
              <p:nvSpPr>
                <p:cNvPr id="131" name="Line 585"/>
                <p:cNvSpPr>
                  <a:spLocks noChangeShapeType="1"/>
                </p:cNvSpPr>
                <p:nvPr/>
              </p:nvSpPr>
              <p:spPr bwMode="auto">
                <a:xfrm>
                  <a:off x="4147" y="2091"/>
                  <a:ext cx="1" cy="10"/>
                </a:xfrm>
                <a:prstGeom prst="line">
                  <a:avLst/>
                </a:prstGeom>
                <a:noFill/>
                <a:ln w="0">
                  <a:solidFill>
                    <a:srgbClr val="000000"/>
                  </a:solidFill>
                  <a:round/>
                  <a:headEnd/>
                  <a:tailEnd/>
                </a:ln>
              </p:spPr>
              <p:txBody>
                <a:bodyPr/>
                <a:lstStyle/>
                <a:p>
                  <a:endParaRPr lang="en-US"/>
                </a:p>
              </p:txBody>
            </p:sp>
            <p:sp>
              <p:nvSpPr>
                <p:cNvPr id="132" name="Line 586"/>
                <p:cNvSpPr>
                  <a:spLocks noChangeShapeType="1"/>
                </p:cNvSpPr>
                <p:nvPr/>
              </p:nvSpPr>
              <p:spPr bwMode="auto">
                <a:xfrm>
                  <a:off x="4189" y="2091"/>
                  <a:ext cx="1" cy="10"/>
                </a:xfrm>
                <a:prstGeom prst="line">
                  <a:avLst/>
                </a:prstGeom>
                <a:noFill/>
                <a:ln w="0">
                  <a:solidFill>
                    <a:srgbClr val="000000"/>
                  </a:solidFill>
                  <a:round/>
                  <a:headEnd/>
                  <a:tailEnd/>
                </a:ln>
              </p:spPr>
              <p:txBody>
                <a:bodyPr/>
                <a:lstStyle/>
                <a:p>
                  <a:endParaRPr lang="en-US"/>
                </a:p>
              </p:txBody>
            </p:sp>
            <p:sp>
              <p:nvSpPr>
                <p:cNvPr id="133" name="Line 587"/>
                <p:cNvSpPr>
                  <a:spLocks noChangeShapeType="1"/>
                </p:cNvSpPr>
                <p:nvPr/>
              </p:nvSpPr>
              <p:spPr bwMode="auto">
                <a:xfrm>
                  <a:off x="4232" y="2091"/>
                  <a:ext cx="1" cy="20"/>
                </a:xfrm>
                <a:prstGeom prst="line">
                  <a:avLst/>
                </a:prstGeom>
                <a:noFill/>
                <a:ln w="0">
                  <a:solidFill>
                    <a:srgbClr val="000000"/>
                  </a:solidFill>
                  <a:round/>
                  <a:headEnd/>
                  <a:tailEnd/>
                </a:ln>
              </p:spPr>
              <p:txBody>
                <a:bodyPr/>
                <a:lstStyle/>
                <a:p>
                  <a:endParaRPr lang="en-US"/>
                </a:p>
              </p:txBody>
            </p:sp>
            <p:sp>
              <p:nvSpPr>
                <p:cNvPr id="134" name="Rectangle 588"/>
                <p:cNvSpPr>
                  <a:spLocks noChangeArrowheads="1"/>
                </p:cNvSpPr>
                <p:nvPr/>
              </p:nvSpPr>
              <p:spPr bwMode="auto">
                <a:xfrm>
                  <a:off x="4171" y="2111"/>
                  <a:ext cx="107" cy="67"/>
                </a:xfrm>
                <a:prstGeom prst="rect">
                  <a:avLst/>
                </a:prstGeom>
                <a:noFill/>
                <a:ln w="9525">
                  <a:noFill/>
                  <a:miter lim="800000"/>
                  <a:headEnd/>
                  <a:tailEnd/>
                </a:ln>
              </p:spPr>
              <p:txBody>
                <a:bodyPr wrap="none" lIns="0" tIns="0" rIns="0" bIns="0">
                  <a:spAutoFit/>
                </a:bodyPr>
                <a:lstStyle/>
                <a:p>
                  <a:pPr eaLnBrk="0" hangingPunct="0"/>
                  <a:r>
                    <a:rPr lang="en-US" sz="700">
                      <a:solidFill>
                        <a:srgbClr val="000000"/>
                      </a:solidFill>
                      <a:latin typeface="Arial" charset="0"/>
                    </a:rPr>
                    <a:t>3.00</a:t>
                  </a:r>
                  <a:endParaRPr lang="en-US" sz="700">
                    <a:latin typeface="Arial" charset="0"/>
                  </a:endParaRPr>
                </a:p>
              </p:txBody>
            </p:sp>
            <p:sp>
              <p:nvSpPr>
                <p:cNvPr id="135" name="Line 589"/>
                <p:cNvSpPr>
                  <a:spLocks noChangeShapeType="1"/>
                </p:cNvSpPr>
                <p:nvPr/>
              </p:nvSpPr>
              <p:spPr bwMode="auto">
                <a:xfrm>
                  <a:off x="4274" y="2091"/>
                  <a:ext cx="1" cy="10"/>
                </a:xfrm>
                <a:prstGeom prst="line">
                  <a:avLst/>
                </a:prstGeom>
                <a:noFill/>
                <a:ln w="0">
                  <a:solidFill>
                    <a:srgbClr val="000000"/>
                  </a:solidFill>
                  <a:round/>
                  <a:headEnd/>
                  <a:tailEnd/>
                </a:ln>
              </p:spPr>
              <p:txBody>
                <a:bodyPr/>
                <a:lstStyle/>
                <a:p>
                  <a:endParaRPr lang="en-US"/>
                </a:p>
              </p:txBody>
            </p:sp>
            <p:sp>
              <p:nvSpPr>
                <p:cNvPr id="136" name="Line 590"/>
                <p:cNvSpPr>
                  <a:spLocks noChangeShapeType="1"/>
                </p:cNvSpPr>
                <p:nvPr/>
              </p:nvSpPr>
              <p:spPr bwMode="auto">
                <a:xfrm>
                  <a:off x="4317" y="2091"/>
                  <a:ext cx="1" cy="10"/>
                </a:xfrm>
                <a:prstGeom prst="line">
                  <a:avLst/>
                </a:prstGeom>
                <a:noFill/>
                <a:ln w="0">
                  <a:solidFill>
                    <a:srgbClr val="000000"/>
                  </a:solidFill>
                  <a:round/>
                  <a:headEnd/>
                  <a:tailEnd/>
                </a:ln>
              </p:spPr>
              <p:txBody>
                <a:bodyPr/>
                <a:lstStyle/>
                <a:p>
                  <a:endParaRPr lang="en-US"/>
                </a:p>
              </p:txBody>
            </p:sp>
            <p:sp>
              <p:nvSpPr>
                <p:cNvPr id="137" name="Line 591"/>
                <p:cNvSpPr>
                  <a:spLocks noChangeShapeType="1"/>
                </p:cNvSpPr>
                <p:nvPr/>
              </p:nvSpPr>
              <p:spPr bwMode="auto">
                <a:xfrm>
                  <a:off x="4360" y="2091"/>
                  <a:ext cx="1" cy="10"/>
                </a:xfrm>
                <a:prstGeom prst="line">
                  <a:avLst/>
                </a:prstGeom>
                <a:noFill/>
                <a:ln w="0">
                  <a:solidFill>
                    <a:srgbClr val="000000"/>
                  </a:solidFill>
                  <a:round/>
                  <a:headEnd/>
                  <a:tailEnd/>
                </a:ln>
              </p:spPr>
              <p:txBody>
                <a:bodyPr/>
                <a:lstStyle/>
                <a:p>
                  <a:endParaRPr lang="en-US"/>
                </a:p>
              </p:txBody>
            </p:sp>
            <p:sp>
              <p:nvSpPr>
                <p:cNvPr id="138" name="Line 592"/>
                <p:cNvSpPr>
                  <a:spLocks noChangeShapeType="1"/>
                </p:cNvSpPr>
                <p:nvPr/>
              </p:nvSpPr>
              <p:spPr bwMode="auto">
                <a:xfrm>
                  <a:off x="4402" y="2091"/>
                  <a:ext cx="1" cy="10"/>
                </a:xfrm>
                <a:prstGeom prst="line">
                  <a:avLst/>
                </a:prstGeom>
                <a:noFill/>
                <a:ln w="0">
                  <a:solidFill>
                    <a:srgbClr val="000000"/>
                  </a:solidFill>
                  <a:round/>
                  <a:headEnd/>
                  <a:tailEnd/>
                </a:ln>
              </p:spPr>
              <p:txBody>
                <a:bodyPr/>
                <a:lstStyle/>
                <a:p>
                  <a:endParaRPr lang="en-US"/>
                </a:p>
              </p:txBody>
            </p:sp>
            <p:sp>
              <p:nvSpPr>
                <p:cNvPr id="139" name="Line 593"/>
                <p:cNvSpPr>
                  <a:spLocks noChangeShapeType="1"/>
                </p:cNvSpPr>
                <p:nvPr/>
              </p:nvSpPr>
              <p:spPr bwMode="auto">
                <a:xfrm>
                  <a:off x="4444" y="2091"/>
                  <a:ext cx="1" cy="20"/>
                </a:xfrm>
                <a:prstGeom prst="line">
                  <a:avLst/>
                </a:prstGeom>
                <a:noFill/>
                <a:ln w="0">
                  <a:solidFill>
                    <a:srgbClr val="000000"/>
                  </a:solidFill>
                  <a:round/>
                  <a:headEnd/>
                  <a:tailEnd/>
                </a:ln>
              </p:spPr>
              <p:txBody>
                <a:bodyPr/>
                <a:lstStyle/>
                <a:p>
                  <a:endParaRPr lang="en-US"/>
                </a:p>
              </p:txBody>
            </p:sp>
            <p:sp>
              <p:nvSpPr>
                <p:cNvPr id="140" name="Rectangle 594"/>
                <p:cNvSpPr>
                  <a:spLocks noChangeArrowheads="1"/>
                </p:cNvSpPr>
                <p:nvPr/>
              </p:nvSpPr>
              <p:spPr bwMode="auto">
                <a:xfrm>
                  <a:off x="4383" y="2111"/>
                  <a:ext cx="106" cy="67"/>
                </a:xfrm>
                <a:prstGeom prst="rect">
                  <a:avLst/>
                </a:prstGeom>
                <a:noFill/>
                <a:ln w="9525">
                  <a:noFill/>
                  <a:miter lim="800000"/>
                  <a:headEnd/>
                  <a:tailEnd/>
                </a:ln>
              </p:spPr>
              <p:txBody>
                <a:bodyPr wrap="none" lIns="0" tIns="0" rIns="0" bIns="0">
                  <a:spAutoFit/>
                </a:bodyPr>
                <a:lstStyle/>
                <a:p>
                  <a:pPr eaLnBrk="0" hangingPunct="0"/>
                  <a:r>
                    <a:rPr lang="en-US" sz="700">
                      <a:solidFill>
                        <a:srgbClr val="000000"/>
                      </a:solidFill>
                      <a:latin typeface="Arial" charset="0"/>
                    </a:rPr>
                    <a:t>4.00</a:t>
                  </a:r>
                  <a:endParaRPr lang="en-US" sz="700">
                    <a:latin typeface="Arial" charset="0"/>
                  </a:endParaRPr>
                </a:p>
              </p:txBody>
            </p:sp>
            <p:sp>
              <p:nvSpPr>
                <p:cNvPr id="141" name="Line 595"/>
                <p:cNvSpPr>
                  <a:spLocks noChangeShapeType="1"/>
                </p:cNvSpPr>
                <p:nvPr/>
              </p:nvSpPr>
              <p:spPr bwMode="auto">
                <a:xfrm>
                  <a:off x="4487" y="2091"/>
                  <a:ext cx="1" cy="10"/>
                </a:xfrm>
                <a:prstGeom prst="line">
                  <a:avLst/>
                </a:prstGeom>
                <a:noFill/>
                <a:ln w="0">
                  <a:solidFill>
                    <a:srgbClr val="000000"/>
                  </a:solidFill>
                  <a:round/>
                  <a:headEnd/>
                  <a:tailEnd/>
                </a:ln>
              </p:spPr>
              <p:txBody>
                <a:bodyPr/>
                <a:lstStyle/>
                <a:p>
                  <a:endParaRPr lang="en-US"/>
                </a:p>
              </p:txBody>
            </p:sp>
            <p:sp>
              <p:nvSpPr>
                <p:cNvPr id="142" name="Line 596"/>
                <p:cNvSpPr>
                  <a:spLocks noChangeShapeType="1"/>
                </p:cNvSpPr>
                <p:nvPr/>
              </p:nvSpPr>
              <p:spPr bwMode="auto">
                <a:xfrm>
                  <a:off x="4530" y="2091"/>
                  <a:ext cx="1" cy="10"/>
                </a:xfrm>
                <a:prstGeom prst="line">
                  <a:avLst/>
                </a:prstGeom>
                <a:noFill/>
                <a:ln w="0">
                  <a:solidFill>
                    <a:srgbClr val="000000"/>
                  </a:solidFill>
                  <a:round/>
                  <a:headEnd/>
                  <a:tailEnd/>
                </a:ln>
              </p:spPr>
              <p:txBody>
                <a:bodyPr/>
                <a:lstStyle/>
                <a:p>
                  <a:endParaRPr lang="en-US"/>
                </a:p>
              </p:txBody>
            </p:sp>
            <p:sp>
              <p:nvSpPr>
                <p:cNvPr id="143" name="Line 597"/>
                <p:cNvSpPr>
                  <a:spLocks noChangeShapeType="1"/>
                </p:cNvSpPr>
                <p:nvPr/>
              </p:nvSpPr>
              <p:spPr bwMode="auto">
                <a:xfrm>
                  <a:off x="4572" y="2091"/>
                  <a:ext cx="1" cy="10"/>
                </a:xfrm>
                <a:prstGeom prst="line">
                  <a:avLst/>
                </a:prstGeom>
                <a:noFill/>
                <a:ln w="0">
                  <a:solidFill>
                    <a:srgbClr val="000000"/>
                  </a:solidFill>
                  <a:round/>
                  <a:headEnd/>
                  <a:tailEnd/>
                </a:ln>
              </p:spPr>
              <p:txBody>
                <a:bodyPr/>
                <a:lstStyle/>
                <a:p>
                  <a:endParaRPr lang="en-US"/>
                </a:p>
              </p:txBody>
            </p:sp>
            <p:sp>
              <p:nvSpPr>
                <p:cNvPr id="144" name="Line 598"/>
                <p:cNvSpPr>
                  <a:spLocks noChangeShapeType="1"/>
                </p:cNvSpPr>
                <p:nvPr/>
              </p:nvSpPr>
              <p:spPr bwMode="auto">
                <a:xfrm>
                  <a:off x="4614" y="2091"/>
                  <a:ext cx="1" cy="10"/>
                </a:xfrm>
                <a:prstGeom prst="line">
                  <a:avLst/>
                </a:prstGeom>
                <a:noFill/>
                <a:ln w="0">
                  <a:solidFill>
                    <a:srgbClr val="000000"/>
                  </a:solidFill>
                  <a:round/>
                  <a:headEnd/>
                  <a:tailEnd/>
                </a:ln>
              </p:spPr>
              <p:txBody>
                <a:bodyPr/>
                <a:lstStyle/>
                <a:p>
                  <a:endParaRPr lang="en-US"/>
                </a:p>
              </p:txBody>
            </p:sp>
            <p:sp>
              <p:nvSpPr>
                <p:cNvPr id="145" name="Line 599"/>
                <p:cNvSpPr>
                  <a:spLocks noChangeShapeType="1"/>
                </p:cNvSpPr>
                <p:nvPr/>
              </p:nvSpPr>
              <p:spPr bwMode="auto">
                <a:xfrm>
                  <a:off x="4657" y="2091"/>
                  <a:ext cx="1" cy="20"/>
                </a:xfrm>
                <a:prstGeom prst="line">
                  <a:avLst/>
                </a:prstGeom>
                <a:noFill/>
                <a:ln w="0">
                  <a:solidFill>
                    <a:srgbClr val="000000"/>
                  </a:solidFill>
                  <a:round/>
                  <a:headEnd/>
                  <a:tailEnd/>
                </a:ln>
              </p:spPr>
              <p:txBody>
                <a:bodyPr/>
                <a:lstStyle/>
                <a:p>
                  <a:endParaRPr lang="en-US"/>
                </a:p>
              </p:txBody>
            </p:sp>
            <p:sp>
              <p:nvSpPr>
                <p:cNvPr id="146" name="Rectangle 600"/>
                <p:cNvSpPr>
                  <a:spLocks noChangeArrowheads="1"/>
                </p:cNvSpPr>
                <p:nvPr/>
              </p:nvSpPr>
              <p:spPr bwMode="auto">
                <a:xfrm>
                  <a:off x="4596" y="2111"/>
                  <a:ext cx="107" cy="67"/>
                </a:xfrm>
                <a:prstGeom prst="rect">
                  <a:avLst/>
                </a:prstGeom>
                <a:noFill/>
                <a:ln w="9525">
                  <a:noFill/>
                  <a:miter lim="800000"/>
                  <a:headEnd/>
                  <a:tailEnd/>
                </a:ln>
              </p:spPr>
              <p:txBody>
                <a:bodyPr wrap="none" lIns="0" tIns="0" rIns="0" bIns="0">
                  <a:spAutoFit/>
                </a:bodyPr>
                <a:lstStyle/>
                <a:p>
                  <a:pPr eaLnBrk="0" hangingPunct="0"/>
                  <a:r>
                    <a:rPr lang="en-US" sz="700">
                      <a:solidFill>
                        <a:srgbClr val="000000"/>
                      </a:solidFill>
                      <a:latin typeface="Arial" charset="0"/>
                    </a:rPr>
                    <a:t>5.00</a:t>
                  </a:r>
                  <a:endParaRPr lang="en-US" sz="700">
                    <a:latin typeface="Arial" charset="0"/>
                  </a:endParaRPr>
                </a:p>
              </p:txBody>
            </p:sp>
            <p:sp>
              <p:nvSpPr>
                <p:cNvPr id="147" name="Line 601"/>
                <p:cNvSpPr>
                  <a:spLocks noChangeShapeType="1"/>
                </p:cNvSpPr>
                <p:nvPr/>
              </p:nvSpPr>
              <p:spPr bwMode="auto">
                <a:xfrm>
                  <a:off x="4700" y="2091"/>
                  <a:ext cx="1" cy="10"/>
                </a:xfrm>
                <a:prstGeom prst="line">
                  <a:avLst/>
                </a:prstGeom>
                <a:noFill/>
                <a:ln w="0">
                  <a:solidFill>
                    <a:srgbClr val="000000"/>
                  </a:solidFill>
                  <a:round/>
                  <a:headEnd/>
                  <a:tailEnd/>
                </a:ln>
              </p:spPr>
              <p:txBody>
                <a:bodyPr/>
                <a:lstStyle/>
                <a:p>
                  <a:endParaRPr lang="en-US"/>
                </a:p>
              </p:txBody>
            </p:sp>
            <p:sp>
              <p:nvSpPr>
                <p:cNvPr id="148" name="Line 602"/>
                <p:cNvSpPr>
                  <a:spLocks noChangeShapeType="1"/>
                </p:cNvSpPr>
                <p:nvPr/>
              </p:nvSpPr>
              <p:spPr bwMode="auto">
                <a:xfrm>
                  <a:off x="4742" y="2091"/>
                  <a:ext cx="1" cy="10"/>
                </a:xfrm>
                <a:prstGeom prst="line">
                  <a:avLst/>
                </a:prstGeom>
                <a:noFill/>
                <a:ln w="0">
                  <a:solidFill>
                    <a:srgbClr val="000000"/>
                  </a:solidFill>
                  <a:round/>
                  <a:headEnd/>
                  <a:tailEnd/>
                </a:ln>
              </p:spPr>
              <p:txBody>
                <a:bodyPr/>
                <a:lstStyle/>
                <a:p>
                  <a:endParaRPr lang="en-US"/>
                </a:p>
              </p:txBody>
            </p:sp>
            <p:sp>
              <p:nvSpPr>
                <p:cNvPr id="149" name="Line 603"/>
                <p:cNvSpPr>
                  <a:spLocks noChangeShapeType="1"/>
                </p:cNvSpPr>
                <p:nvPr/>
              </p:nvSpPr>
              <p:spPr bwMode="auto">
                <a:xfrm>
                  <a:off x="4784" y="2091"/>
                  <a:ext cx="1" cy="10"/>
                </a:xfrm>
                <a:prstGeom prst="line">
                  <a:avLst/>
                </a:prstGeom>
                <a:noFill/>
                <a:ln w="0">
                  <a:solidFill>
                    <a:srgbClr val="000000"/>
                  </a:solidFill>
                  <a:round/>
                  <a:headEnd/>
                  <a:tailEnd/>
                </a:ln>
              </p:spPr>
              <p:txBody>
                <a:bodyPr/>
                <a:lstStyle/>
                <a:p>
                  <a:endParaRPr lang="en-US"/>
                </a:p>
              </p:txBody>
            </p:sp>
            <p:sp>
              <p:nvSpPr>
                <p:cNvPr id="150" name="Line 604"/>
                <p:cNvSpPr>
                  <a:spLocks noChangeShapeType="1"/>
                </p:cNvSpPr>
                <p:nvPr/>
              </p:nvSpPr>
              <p:spPr bwMode="auto">
                <a:xfrm>
                  <a:off x="4827" y="2091"/>
                  <a:ext cx="1" cy="10"/>
                </a:xfrm>
                <a:prstGeom prst="line">
                  <a:avLst/>
                </a:prstGeom>
                <a:noFill/>
                <a:ln w="0">
                  <a:solidFill>
                    <a:srgbClr val="000000"/>
                  </a:solidFill>
                  <a:round/>
                  <a:headEnd/>
                  <a:tailEnd/>
                </a:ln>
              </p:spPr>
              <p:txBody>
                <a:bodyPr/>
                <a:lstStyle/>
                <a:p>
                  <a:endParaRPr lang="en-US"/>
                </a:p>
              </p:txBody>
            </p:sp>
            <p:sp>
              <p:nvSpPr>
                <p:cNvPr id="151" name="Line 605"/>
                <p:cNvSpPr>
                  <a:spLocks noChangeShapeType="1"/>
                </p:cNvSpPr>
                <p:nvPr/>
              </p:nvSpPr>
              <p:spPr bwMode="auto">
                <a:xfrm>
                  <a:off x="4870" y="2091"/>
                  <a:ext cx="1" cy="20"/>
                </a:xfrm>
                <a:prstGeom prst="line">
                  <a:avLst/>
                </a:prstGeom>
                <a:noFill/>
                <a:ln w="0">
                  <a:solidFill>
                    <a:srgbClr val="000000"/>
                  </a:solidFill>
                  <a:round/>
                  <a:headEnd/>
                  <a:tailEnd/>
                </a:ln>
              </p:spPr>
              <p:txBody>
                <a:bodyPr/>
                <a:lstStyle/>
                <a:p>
                  <a:endParaRPr lang="en-US"/>
                </a:p>
              </p:txBody>
            </p:sp>
            <p:sp>
              <p:nvSpPr>
                <p:cNvPr id="152" name="Rectangle 606"/>
                <p:cNvSpPr>
                  <a:spLocks noChangeArrowheads="1"/>
                </p:cNvSpPr>
                <p:nvPr/>
              </p:nvSpPr>
              <p:spPr bwMode="auto">
                <a:xfrm>
                  <a:off x="4809" y="2111"/>
                  <a:ext cx="106" cy="67"/>
                </a:xfrm>
                <a:prstGeom prst="rect">
                  <a:avLst/>
                </a:prstGeom>
                <a:noFill/>
                <a:ln w="9525">
                  <a:noFill/>
                  <a:miter lim="800000"/>
                  <a:headEnd/>
                  <a:tailEnd/>
                </a:ln>
              </p:spPr>
              <p:txBody>
                <a:bodyPr wrap="none" lIns="0" tIns="0" rIns="0" bIns="0">
                  <a:spAutoFit/>
                </a:bodyPr>
                <a:lstStyle/>
                <a:p>
                  <a:pPr eaLnBrk="0" hangingPunct="0"/>
                  <a:r>
                    <a:rPr lang="en-US" sz="700">
                      <a:solidFill>
                        <a:srgbClr val="000000"/>
                      </a:solidFill>
                      <a:latin typeface="Arial" charset="0"/>
                    </a:rPr>
                    <a:t>6.00</a:t>
                  </a:r>
                  <a:endParaRPr lang="en-US" sz="700">
                    <a:latin typeface="Arial" charset="0"/>
                  </a:endParaRPr>
                </a:p>
              </p:txBody>
            </p:sp>
            <p:sp>
              <p:nvSpPr>
                <p:cNvPr id="153" name="Line 607"/>
                <p:cNvSpPr>
                  <a:spLocks noChangeShapeType="1"/>
                </p:cNvSpPr>
                <p:nvPr/>
              </p:nvSpPr>
              <p:spPr bwMode="auto">
                <a:xfrm>
                  <a:off x="4912" y="2091"/>
                  <a:ext cx="1" cy="10"/>
                </a:xfrm>
                <a:prstGeom prst="line">
                  <a:avLst/>
                </a:prstGeom>
                <a:noFill/>
                <a:ln w="0">
                  <a:solidFill>
                    <a:srgbClr val="000000"/>
                  </a:solidFill>
                  <a:round/>
                  <a:headEnd/>
                  <a:tailEnd/>
                </a:ln>
              </p:spPr>
              <p:txBody>
                <a:bodyPr/>
                <a:lstStyle/>
                <a:p>
                  <a:endParaRPr lang="en-US"/>
                </a:p>
              </p:txBody>
            </p:sp>
            <p:sp>
              <p:nvSpPr>
                <p:cNvPr id="154" name="Line 608"/>
                <p:cNvSpPr>
                  <a:spLocks noChangeShapeType="1"/>
                </p:cNvSpPr>
                <p:nvPr/>
              </p:nvSpPr>
              <p:spPr bwMode="auto">
                <a:xfrm>
                  <a:off x="4955" y="2091"/>
                  <a:ext cx="1" cy="10"/>
                </a:xfrm>
                <a:prstGeom prst="line">
                  <a:avLst/>
                </a:prstGeom>
                <a:noFill/>
                <a:ln w="0">
                  <a:solidFill>
                    <a:srgbClr val="000000"/>
                  </a:solidFill>
                  <a:round/>
                  <a:headEnd/>
                  <a:tailEnd/>
                </a:ln>
              </p:spPr>
              <p:txBody>
                <a:bodyPr/>
                <a:lstStyle/>
                <a:p>
                  <a:endParaRPr lang="en-US"/>
                </a:p>
              </p:txBody>
            </p:sp>
            <p:sp>
              <p:nvSpPr>
                <p:cNvPr id="155" name="Line 609"/>
                <p:cNvSpPr>
                  <a:spLocks noChangeShapeType="1"/>
                </p:cNvSpPr>
                <p:nvPr/>
              </p:nvSpPr>
              <p:spPr bwMode="auto">
                <a:xfrm>
                  <a:off x="4997" y="2091"/>
                  <a:ext cx="1" cy="10"/>
                </a:xfrm>
                <a:prstGeom prst="line">
                  <a:avLst/>
                </a:prstGeom>
                <a:noFill/>
                <a:ln w="0">
                  <a:solidFill>
                    <a:srgbClr val="000000"/>
                  </a:solidFill>
                  <a:round/>
                  <a:headEnd/>
                  <a:tailEnd/>
                </a:ln>
              </p:spPr>
              <p:txBody>
                <a:bodyPr/>
                <a:lstStyle/>
                <a:p>
                  <a:endParaRPr lang="en-US"/>
                </a:p>
              </p:txBody>
            </p:sp>
            <p:sp>
              <p:nvSpPr>
                <p:cNvPr id="156" name="Line 610"/>
                <p:cNvSpPr>
                  <a:spLocks noChangeShapeType="1"/>
                </p:cNvSpPr>
                <p:nvPr/>
              </p:nvSpPr>
              <p:spPr bwMode="auto">
                <a:xfrm>
                  <a:off x="5040" y="2091"/>
                  <a:ext cx="1" cy="10"/>
                </a:xfrm>
                <a:prstGeom prst="line">
                  <a:avLst/>
                </a:prstGeom>
                <a:noFill/>
                <a:ln w="0">
                  <a:solidFill>
                    <a:srgbClr val="000000"/>
                  </a:solidFill>
                  <a:round/>
                  <a:headEnd/>
                  <a:tailEnd/>
                </a:ln>
              </p:spPr>
              <p:txBody>
                <a:bodyPr/>
                <a:lstStyle/>
                <a:p>
                  <a:endParaRPr lang="en-US"/>
                </a:p>
              </p:txBody>
            </p:sp>
            <p:sp>
              <p:nvSpPr>
                <p:cNvPr id="157" name="Line 611"/>
                <p:cNvSpPr>
                  <a:spLocks noChangeShapeType="1"/>
                </p:cNvSpPr>
                <p:nvPr/>
              </p:nvSpPr>
              <p:spPr bwMode="auto">
                <a:xfrm>
                  <a:off x="5082" y="2091"/>
                  <a:ext cx="1" cy="20"/>
                </a:xfrm>
                <a:prstGeom prst="line">
                  <a:avLst/>
                </a:prstGeom>
                <a:noFill/>
                <a:ln w="0">
                  <a:solidFill>
                    <a:srgbClr val="000000"/>
                  </a:solidFill>
                  <a:round/>
                  <a:headEnd/>
                  <a:tailEnd/>
                </a:ln>
              </p:spPr>
              <p:txBody>
                <a:bodyPr/>
                <a:lstStyle/>
                <a:p>
                  <a:endParaRPr lang="en-US"/>
                </a:p>
              </p:txBody>
            </p:sp>
            <p:sp>
              <p:nvSpPr>
                <p:cNvPr id="158" name="Rectangle 612"/>
                <p:cNvSpPr>
                  <a:spLocks noChangeArrowheads="1"/>
                </p:cNvSpPr>
                <p:nvPr/>
              </p:nvSpPr>
              <p:spPr bwMode="auto">
                <a:xfrm>
                  <a:off x="5021" y="2111"/>
                  <a:ext cx="107" cy="67"/>
                </a:xfrm>
                <a:prstGeom prst="rect">
                  <a:avLst/>
                </a:prstGeom>
                <a:noFill/>
                <a:ln w="9525">
                  <a:noFill/>
                  <a:miter lim="800000"/>
                  <a:headEnd/>
                  <a:tailEnd/>
                </a:ln>
              </p:spPr>
              <p:txBody>
                <a:bodyPr wrap="none" lIns="0" tIns="0" rIns="0" bIns="0">
                  <a:spAutoFit/>
                </a:bodyPr>
                <a:lstStyle/>
                <a:p>
                  <a:pPr eaLnBrk="0" hangingPunct="0"/>
                  <a:r>
                    <a:rPr lang="en-US" sz="700">
                      <a:solidFill>
                        <a:srgbClr val="000000"/>
                      </a:solidFill>
                      <a:latin typeface="Arial" charset="0"/>
                    </a:rPr>
                    <a:t>7.00</a:t>
                  </a:r>
                  <a:endParaRPr lang="en-US" sz="700">
                    <a:latin typeface="Arial" charset="0"/>
                  </a:endParaRPr>
                </a:p>
              </p:txBody>
            </p:sp>
            <p:sp>
              <p:nvSpPr>
                <p:cNvPr id="159" name="Line 613"/>
                <p:cNvSpPr>
                  <a:spLocks noChangeShapeType="1"/>
                </p:cNvSpPr>
                <p:nvPr/>
              </p:nvSpPr>
              <p:spPr bwMode="auto">
                <a:xfrm>
                  <a:off x="5125" y="2091"/>
                  <a:ext cx="1" cy="10"/>
                </a:xfrm>
                <a:prstGeom prst="line">
                  <a:avLst/>
                </a:prstGeom>
                <a:noFill/>
                <a:ln w="0">
                  <a:solidFill>
                    <a:srgbClr val="000000"/>
                  </a:solidFill>
                  <a:round/>
                  <a:headEnd/>
                  <a:tailEnd/>
                </a:ln>
              </p:spPr>
              <p:txBody>
                <a:bodyPr/>
                <a:lstStyle/>
                <a:p>
                  <a:endParaRPr lang="en-US"/>
                </a:p>
              </p:txBody>
            </p:sp>
            <p:sp>
              <p:nvSpPr>
                <p:cNvPr id="160" name="Line 614"/>
                <p:cNvSpPr>
                  <a:spLocks noChangeShapeType="1"/>
                </p:cNvSpPr>
                <p:nvPr/>
              </p:nvSpPr>
              <p:spPr bwMode="auto">
                <a:xfrm>
                  <a:off x="5167" y="2091"/>
                  <a:ext cx="1" cy="10"/>
                </a:xfrm>
                <a:prstGeom prst="line">
                  <a:avLst/>
                </a:prstGeom>
                <a:noFill/>
                <a:ln w="0">
                  <a:solidFill>
                    <a:srgbClr val="000000"/>
                  </a:solidFill>
                  <a:round/>
                  <a:headEnd/>
                  <a:tailEnd/>
                </a:ln>
              </p:spPr>
              <p:txBody>
                <a:bodyPr/>
                <a:lstStyle/>
                <a:p>
                  <a:endParaRPr lang="en-US"/>
                </a:p>
              </p:txBody>
            </p:sp>
            <p:sp>
              <p:nvSpPr>
                <p:cNvPr id="161" name="Line 615"/>
                <p:cNvSpPr>
                  <a:spLocks noChangeShapeType="1"/>
                </p:cNvSpPr>
                <p:nvPr/>
              </p:nvSpPr>
              <p:spPr bwMode="auto">
                <a:xfrm>
                  <a:off x="5210" y="2091"/>
                  <a:ext cx="1" cy="10"/>
                </a:xfrm>
                <a:prstGeom prst="line">
                  <a:avLst/>
                </a:prstGeom>
                <a:noFill/>
                <a:ln w="0">
                  <a:solidFill>
                    <a:srgbClr val="000000"/>
                  </a:solidFill>
                  <a:round/>
                  <a:headEnd/>
                  <a:tailEnd/>
                </a:ln>
              </p:spPr>
              <p:txBody>
                <a:bodyPr/>
                <a:lstStyle/>
                <a:p>
                  <a:endParaRPr lang="en-US"/>
                </a:p>
              </p:txBody>
            </p:sp>
            <p:sp>
              <p:nvSpPr>
                <p:cNvPr id="162" name="Line 616"/>
                <p:cNvSpPr>
                  <a:spLocks noChangeShapeType="1"/>
                </p:cNvSpPr>
                <p:nvPr/>
              </p:nvSpPr>
              <p:spPr bwMode="auto">
                <a:xfrm>
                  <a:off x="5252" y="2091"/>
                  <a:ext cx="1" cy="10"/>
                </a:xfrm>
                <a:prstGeom prst="line">
                  <a:avLst/>
                </a:prstGeom>
                <a:noFill/>
                <a:ln w="0">
                  <a:solidFill>
                    <a:srgbClr val="000000"/>
                  </a:solidFill>
                  <a:round/>
                  <a:headEnd/>
                  <a:tailEnd/>
                </a:ln>
              </p:spPr>
              <p:txBody>
                <a:bodyPr/>
                <a:lstStyle/>
                <a:p>
                  <a:endParaRPr lang="en-US"/>
                </a:p>
              </p:txBody>
            </p:sp>
            <p:sp>
              <p:nvSpPr>
                <p:cNvPr id="163" name="Line 617"/>
                <p:cNvSpPr>
                  <a:spLocks noChangeShapeType="1"/>
                </p:cNvSpPr>
                <p:nvPr/>
              </p:nvSpPr>
              <p:spPr bwMode="auto">
                <a:xfrm>
                  <a:off x="5295" y="2091"/>
                  <a:ext cx="1" cy="20"/>
                </a:xfrm>
                <a:prstGeom prst="line">
                  <a:avLst/>
                </a:prstGeom>
                <a:noFill/>
                <a:ln w="0">
                  <a:solidFill>
                    <a:srgbClr val="000000"/>
                  </a:solidFill>
                  <a:round/>
                  <a:headEnd/>
                  <a:tailEnd/>
                </a:ln>
              </p:spPr>
              <p:txBody>
                <a:bodyPr/>
                <a:lstStyle/>
                <a:p>
                  <a:endParaRPr lang="en-US"/>
                </a:p>
              </p:txBody>
            </p:sp>
            <p:sp>
              <p:nvSpPr>
                <p:cNvPr id="164" name="Rectangle 618"/>
                <p:cNvSpPr>
                  <a:spLocks noChangeArrowheads="1"/>
                </p:cNvSpPr>
                <p:nvPr/>
              </p:nvSpPr>
              <p:spPr bwMode="auto">
                <a:xfrm>
                  <a:off x="5234" y="2111"/>
                  <a:ext cx="107" cy="67"/>
                </a:xfrm>
                <a:prstGeom prst="rect">
                  <a:avLst/>
                </a:prstGeom>
                <a:noFill/>
                <a:ln w="9525">
                  <a:noFill/>
                  <a:miter lim="800000"/>
                  <a:headEnd/>
                  <a:tailEnd/>
                </a:ln>
              </p:spPr>
              <p:txBody>
                <a:bodyPr wrap="none" lIns="0" tIns="0" rIns="0" bIns="0">
                  <a:spAutoFit/>
                </a:bodyPr>
                <a:lstStyle/>
                <a:p>
                  <a:pPr eaLnBrk="0" hangingPunct="0"/>
                  <a:r>
                    <a:rPr lang="en-US" sz="700">
                      <a:solidFill>
                        <a:srgbClr val="000000"/>
                      </a:solidFill>
                      <a:latin typeface="Arial" charset="0"/>
                    </a:rPr>
                    <a:t>8.00</a:t>
                  </a:r>
                  <a:endParaRPr lang="en-US" sz="700">
                    <a:latin typeface="Arial" charset="0"/>
                  </a:endParaRPr>
                </a:p>
              </p:txBody>
            </p:sp>
            <p:sp>
              <p:nvSpPr>
                <p:cNvPr id="165" name="Line 619"/>
                <p:cNvSpPr>
                  <a:spLocks noChangeShapeType="1"/>
                </p:cNvSpPr>
                <p:nvPr/>
              </p:nvSpPr>
              <p:spPr bwMode="auto">
                <a:xfrm>
                  <a:off x="5337" y="2091"/>
                  <a:ext cx="1" cy="10"/>
                </a:xfrm>
                <a:prstGeom prst="line">
                  <a:avLst/>
                </a:prstGeom>
                <a:noFill/>
                <a:ln w="0">
                  <a:solidFill>
                    <a:srgbClr val="000000"/>
                  </a:solidFill>
                  <a:round/>
                  <a:headEnd/>
                  <a:tailEnd/>
                </a:ln>
              </p:spPr>
              <p:txBody>
                <a:bodyPr/>
                <a:lstStyle/>
                <a:p>
                  <a:endParaRPr lang="en-US"/>
                </a:p>
              </p:txBody>
            </p:sp>
            <p:sp>
              <p:nvSpPr>
                <p:cNvPr id="166" name="Line 620"/>
                <p:cNvSpPr>
                  <a:spLocks noChangeShapeType="1"/>
                </p:cNvSpPr>
                <p:nvPr/>
              </p:nvSpPr>
              <p:spPr bwMode="auto">
                <a:xfrm>
                  <a:off x="5380" y="2091"/>
                  <a:ext cx="1" cy="10"/>
                </a:xfrm>
                <a:prstGeom prst="line">
                  <a:avLst/>
                </a:prstGeom>
                <a:noFill/>
                <a:ln w="0">
                  <a:solidFill>
                    <a:srgbClr val="000000"/>
                  </a:solidFill>
                  <a:round/>
                  <a:headEnd/>
                  <a:tailEnd/>
                </a:ln>
              </p:spPr>
              <p:txBody>
                <a:bodyPr/>
                <a:lstStyle/>
                <a:p>
                  <a:endParaRPr lang="en-US"/>
                </a:p>
              </p:txBody>
            </p:sp>
            <p:sp>
              <p:nvSpPr>
                <p:cNvPr id="167" name="Line 621"/>
                <p:cNvSpPr>
                  <a:spLocks noChangeShapeType="1"/>
                </p:cNvSpPr>
                <p:nvPr/>
              </p:nvSpPr>
              <p:spPr bwMode="auto">
                <a:xfrm>
                  <a:off x="5422" y="2091"/>
                  <a:ext cx="1" cy="10"/>
                </a:xfrm>
                <a:prstGeom prst="line">
                  <a:avLst/>
                </a:prstGeom>
                <a:noFill/>
                <a:ln w="0">
                  <a:solidFill>
                    <a:srgbClr val="000000"/>
                  </a:solidFill>
                  <a:round/>
                  <a:headEnd/>
                  <a:tailEnd/>
                </a:ln>
              </p:spPr>
              <p:txBody>
                <a:bodyPr/>
                <a:lstStyle/>
                <a:p>
                  <a:endParaRPr lang="en-US"/>
                </a:p>
              </p:txBody>
            </p:sp>
            <p:sp>
              <p:nvSpPr>
                <p:cNvPr id="168" name="Line 622"/>
                <p:cNvSpPr>
                  <a:spLocks noChangeShapeType="1"/>
                </p:cNvSpPr>
                <p:nvPr/>
              </p:nvSpPr>
              <p:spPr bwMode="auto">
                <a:xfrm>
                  <a:off x="5465" y="2091"/>
                  <a:ext cx="1" cy="10"/>
                </a:xfrm>
                <a:prstGeom prst="line">
                  <a:avLst/>
                </a:prstGeom>
                <a:noFill/>
                <a:ln w="0">
                  <a:solidFill>
                    <a:srgbClr val="000000"/>
                  </a:solidFill>
                  <a:round/>
                  <a:headEnd/>
                  <a:tailEnd/>
                </a:ln>
              </p:spPr>
              <p:txBody>
                <a:bodyPr/>
                <a:lstStyle/>
                <a:p>
                  <a:endParaRPr lang="en-US"/>
                </a:p>
              </p:txBody>
            </p:sp>
            <p:sp>
              <p:nvSpPr>
                <p:cNvPr id="169" name="Line 623"/>
                <p:cNvSpPr>
                  <a:spLocks noChangeShapeType="1"/>
                </p:cNvSpPr>
                <p:nvPr/>
              </p:nvSpPr>
              <p:spPr bwMode="auto">
                <a:xfrm>
                  <a:off x="5507" y="2091"/>
                  <a:ext cx="1" cy="20"/>
                </a:xfrm>
                <a:prstGeom prst="line">
                  <a:avLst/>
                </a:prstGeom>
                <a:noFill/>
                <a:ln w="0">
                  <a:solidFill>
                    <a:srgbClr val="000000"/>
                  </a:solidFill>
                  <a:round/>
                  <a:headEnd/>
                  <a:tailEnd/>
                </a:ln>
              </p:spPr>
              <p:txBody>
                <a:bodyPr/>
                <a:lstStyle/>
                <a:p>
                  <a:endParaRPr lang="en-US"/>
                </a:p>
              </p:txBody>
            </p:sp>
            <p:sp>
              <p:nvSpPr>
                <p:cNvPr id="170" name="Rectangle 624"/>
                <p:cNvSpPr>
                  <a:spLocks noChangeArrowheads="1"/>
                </p:cNvSpPr>
                <p:nvPr/>
              </p:nvSpPr>
              <p:spPr bwMode="auto">
                <a:xfrm>
                  <a:off x="5446" y="2111"/>
                  <a:ext cx="1" cy="67"/>
                </a:xfrm>
                <a:prstGeom prst="rect">
                  <a:avLst/>
                </a:prstGeom>
                <a:noFill/>
                <a:ln w="9525">
                  <a:noFill/>
                  <a:miter lim="800000"/>
                  <a:headEnd/>
                  <a:tailEnd/>
                </a:ln>
              </p:spPr>
              <p:txBody>
                <a:bodyPr wrap="none" lIns="0" tIns="0" rIns="0" bIns="0">
                  <a:spAutoFit/>
                </a:bodyPr>
                <a:lstStyle/>
                <a:p>
                  <a:pPr eaLnBrk="0" hangingPunct="0"/>
                  <a:endParaRPr lang="en-US" sz="700">
                    <a:latin typeface="Arial" charset="0"/>
                  </a:endParaRPr>
                </a:p>
              </p:txBody>
            </p:sp>
            <p:sp>
              <p:nvSpPr>
                <p:cNvPr id="171" name="Line 625"/>
                <p:cNvSpPr>
                  <a:spLocks noChangeShapeType="1"/>
                </p:cNvSpPr>
                <p:nvPr/>
              </p:nvSpPr>
              <p:spPr bwMode="auto">
                <a:xfrm>
                  <a:off x="5550" y="2091"/>
                  <a:ext cx="1" cy="10"/>
                </a:xfrm>
                <a:prstGeom prst="line">
                  <a:avLst/>
                </a:prstGeom>
                <a:noFill/>
                <a:ln w="0">
                  <a:solidFill>
                    <a:srgbClr val="000000"/>
                  </a:solidFill>
                  <a:round/>
                  <a:headEnd/>
                  <a:tailEnd/>
                </a:ln>
              </p:spPr>
              <p:txBody>
                <a:bodyPr/>
                <a:lstStyle/>
                <a:p>
                  <a:endParaRPr lang="en-US"/>
                </a:p>
              </p:txBody>
            </p:sp>
            <p:sp>
              <p:nvSpPr>
                <p:cNvPr id="172" name="Line 626"/>
                <p:cNvSpPr>
                  <a:spLocks noChangeShapeType="1"/>
                </p:cNvSpPr>
                <p:nvPr/>
              </p:nvSpPr>
              <p:spPr bwMode="auto">
                <a:xfrm>
                  <a:off x="5592" y="2091"/>
                  <a:ext cx="1" cy="10"/>
                </a:xfrm>
                <a:prstGeom prst="line">
                  <a:avLst/>
                </a:prstGeom>
                <a:noFill/>
                <a:ln w="0">
                  <a:solidFill>
                    <a:srgbClr val="000000"/>
                  </a:solidFill>
                  <a:round/>
                  <a:headEnd/>
                  <a:tailEnd/>
                </a:ln>
              </p:spPr>
              <p:txBody>
                <a:bodyPr/>
                <a:lstStyle/>
                <a:p>
                  <a:endParaRPr lang="en-US"/>
                </a:p>
              </p:txBody>
            </p:sp>
            <p:sp>
              <p:nvSpPr>
                <p:cNvPr id="173" name="Freeform 627"/>
                <p:cNvSpPr>
                  <a:spLocks/>
                </p:cNvSpPr>
                <p:nvPr/>
              </p:nvSpPr>
              <p:spPr bwMode="auto">
                <a:xfrm>
                  <a:off x="3594" y="1834"/>
                  <a:ext cx="2020" cy="206"/>
                </a:xfrm>
                <a:custGeom>
                  <a:avLst/>
                  <a:gdLst/>
                  <a:ahLst/>
                  <a:cxnLst>
                    <a:cxn ang="0">
                      <a:pos x="32" y="196"/>
                    </a:cxn>
                    <a:cxn ang="0">
                      <a:pos x="64" y="197"/>
                    </a:cxn>
                    <a:cxn ang="0">
                      <a:pos x="96" y="197"/>
                    </a:cxn>
                    <a:cxn ang="0">
                      <a:pos x="127" y="197"/>
                    </a:cxn>
                    <a:cxn ang="0">
                      <a:pos x="159" y="197"/>
                    </a:cxn>
                    <a:cxn ang="0">
                      <a:pos x="191" y="197"/>
                    </a:cxn>
                    <a:cxn ang="0">
                      <a:pos x="223" y="197"/>
                    </a:cxn>
                    <a:cxn ang="0">
                      <a:pos x="255" y="197"/>
                    </a:cxn>
                    <a:cxn ang="0">
                      <a:pos x="286" y="197"/>
                    </a:cxn>
                    <a:cxn ang="0">
                      <a:pos x="319" y="197"/>
                    </a:cxn>
                    <a:cxn ang="0">
                      <a:pos x="350" y="197"/>
                    </a:cxn>
                    <a:cxn ang="0">
                      <a:pos x="382" y="197"/>
                    </a:cxn>
                    <a:cxn ang="0">
                      <a:pos x="413" y="197"/>
                    </a:cxn>
                    <a:cxn ang="0">
                      <a:pos x="445" y="197"/>
                    </a:cxn>
                    <a:cxn ang="0">
                      <a:pos x="477" y="195"/>
                    </a:cxn>
                    <a:cxn ang="0">
                      <a:pos x="509" y="192"/>
                    </a:cxn>
                    <a:cxn ang="0">
                      <a:pos x="541" y="197"/>
                    </a:cxn>
                    <a:cxn ang="0">
                      <a:pos x="573" y="197"/>
                    </a:cxn>
                    <a:cxn ang="0">
                      <a:pos x="604" y="197"/>
                    </a:cxn>
                    <a:cxn ang="0">
                      <a:pos x="637" y="197"/>
                    </a:cxn>
                    <a:cxn ang="0">
                      <a:pos x="668" y="198"/>
                    </a:cxn>
                    <a:cxn ang="0">
                      <a:pos x="700" y="197"/>
                    </a:cxn>
                    <a:cxn ang="0">
                      <a:pos x="732" y="197"/>
                    </a:cxn>
                    <a:cxn ang="0">
                      <a:pos x="764" y="122"/>
                    </a:cxn>
                    <a:cxn ang="0">
                      <a:pos x="796" y="197"/>
                    </a:cxn>
                    <a:cxn ang="0">
                      <a:pos x="827" y="197"/>
                    </a:cxn>
                    <a:cxn ang="0">
                      <a:pos x="859" y="198"/>
                    </a:cxn>
                    <a:cxn ang="0">
                      <a:pos x="891" y="198"/>
                    </a:cxn>
                    <a:cxn ang="0">
                      <a:pos x="923" y="198"/>
                    </a:cxn>
                    <a:cxn ang="0">
                      <a:pos x="955" y="122"/>
                    </a:cxn>
                    <a:cxn ang="0">
                      <a:pos x="987" y="160"/>
                    </a:cxn>
                    <a:cxn ang="0">
                      <a:pos x="1018" y="197"/>
                    </a:cxn>
                    <a:cxn ang="0">
                      <a:pos x="1050" y="193"/>
                    </a:cxn>
                    <a:cxn ang="0">
                      <a:pos x="1082" y="15"/>
                    </a:cxn>
                    <a:cxn ang="0">
                      <a:pos x="1114" y="195"/>
                    </a:cxn>
                    <a:cxn ang="0">
                      <a:pos x="1145" y="198"/>
                    </a:cxn>
                    <a:cxn ang="0">
                      <a:pos x="1178" y="198"/>
                    </a:cxn>
                    <a:cxn ang="0">
                      <a:pos x="1209" y="198"/>
                    </a:cxn>
                    <a:cxn ang="0">
                      <a:pos x="1241" y="198"/>
                    </a:cxn>
                    <a:cxn ang="0">
                      <a:pos x="1273" y="198"/>
                    </a:cxn>
                    <a:cxn ang="0">
                      <a:pos x="1305" y="198"/>
                    </a:cxn>
                    <a:cxn ang="0">
                      <a:pos x="1336" y="198"/>
                    </a:cxn>
                    <a:cxn ang="0">
                      <a:pos x="1368" y="198"/>
                    </a:cxn>
                    <a:cxn ang="0">
                      <a:pos x="1400" y="199"/>
                    </a:cxn>
                    <a:cxn ang="0">
                      <a:pos x="1432" y="198"/>
                    </a:cxn>
                    <a:cxn ang="0">
                      <a:pos x="1464" y="198"/>
                    </a:cxn>
                    <a:cxn ang="0">
                      <a:pos x="1496" y="199"/>
                    </a:cxn>
                    <a:cxn ang="0">
                      <a:pos x="1527" y="198"/>
                    </a:cxn>
                    <a:cxn ang="0">
                      <a:pos x="1560" y="197"/>
                    </a:cxn>
                    <a:cxn ang="0">
                      <a:pos x="1591" y="133"/>
                    </a:cxn>
                    <a:cxn ang="0">
                      <a:pos x="1623" y="137"/>
                    </a:cxn>
                    <a:cxn ang="0">
                      <a:pos x="1655" y="197"/>
                    </a:cxn>
                    <a:cxn ang="0">
                      <a:pos x="1686" y="199"/>
                    </a:cxn>
                    <a:cxn ang="0">
                      <a:pos x="1718" y="199"/>
                    </a:cxn>
                    <a:cxn ang="0">
                      <a:pos x="1750" y="199"/>
                    </a:cxn>
                    <a:cxn ang="0">
                      <a:pos x="1782" y="199"/>
                    </a:cxn>
                    <a:cxn ang="0">
                      <a:pos x="1814" y="199"/>
                    </a:cxn>
                    <a:cxn ang="0">
                      <a:pos x="1846" y="199"/>
                    </a:cxn>
                    <a:cxn ang="0">
                      <a:pos x="1878" y="199"/>
                    </a:cxn>
                    <a:cxn ang="0">
                      <a:pos x="1909" y="199"/>
                    </a:cxn>
                    <a:cxn ang="0">
                      <a:pos x="1941" y="199"/>
                    </a:cxn>
                    <a:cxn ang="0">
                      <a:pos x="1973" y="199"/>
                    </a:cxn>
                    <a:cxn ang="0">
                      <a:pos x="2005" y="199"/>
                    </a:cxn>
                  </a:cxnLst>
                  <a:rect l="0" t="0" r="r" b="b"/>
                  <a:pathLst>
                    <a:path w="2020" h="206">
                      <a:moveTo>
                        <a:pt x="0" y="197"/>
                      </a:moveTo>
                      <a:lnTo>
                        <a:pt x="1" y="197"/>
                      </a:lnTo>
                      <a:lnTo>
                        <a:pt x="2" y="196"/>
                      </a:lnTo>
                      <a:lnTo>
                        <a:pt x="2" y="196"/>
                      </a:lnTo>
                      <a:lnTo>
                        <a:pt x="3" y="197"/>
                      </a:lnTo>
                      <a:lnTo>
                        <a:pt x="3" y="196"/>
                      </a:lnTo>
                      <a:lnTo>
                        <a:pt x="4" y="197"/>
                      </a:lnTo>
                      <a:lnTo>
                        <a:pt x="4" y="196"/>
                      </a:lnTo>
                      <a:lnTo>
                        <a:pt x="5" y="196"/>
                      </a:lnTo>
                      <a:lnTo>
                        <a:pt x="5" y="197"/>
                      </a:lnTo>
                      <a:lnTo>
                        <a:pt x="6" y="196"/>
                      </a:lnTo>
                      <a:lnTo>
                        <a:pt x="6" y="196"/>
                      </a:lnTo>
                      <a:lnTo>
                        <a:pt x="7" y="196"/>
                      </a:lnTo>
                      <a:lnTo>
                        <a:pt x="7" y="196"/>
                      </a:lnTo>
                      <a:lnTo>
                        <a:pt x="8" y="196"/>
                      </a:lnTo>
                      <a:lnTo>
                        <a:pt x="8" y="196"/>
                      </a:lnTo>
                      <a:lnTo>
                        <a:pt x="8" y="196"/>
                      </a:lnTo>
                      <a:lnTo>
                        <a:pt x="9" y="196"/>
                      </a:lnTo>
                      <a:lnTo>
                        <a:pt x="10" y="196"/>
                      </a:lnTo>
                      <a:lnTo>
                        <a:pt x="10" y="197"/>
                      </a:lnTo>
                      <a:lnTo>
                        <a:pt x="11" y="196"/>
                      </a:lnTo>
                      <a:lnTo>
                        <a:pt x="11" y="196"/>
                      </a:lnTo>
                      <a:lnTo>
                        <a:pt x="12" y="197"/>
                      </a:lnTo>
                      <a:lnTo>
                        <a:pt x="12" y="196"/>
                      </a:lnTo>
                      <a:lnTo>
                        <a:pt x="13" y="196"/>
                      </a:lnTo>
                      <a:lnTo>
                        <a:pt x="13" y="197"/>
                      </a:lnTo>
                      <a:lnTo>
                        <a:pt x="14" y="196"/>
                      </a:lnTo>
                      <a:lnTo>
                        <a:pt x="14" y="197"/>
                      </a:lnTo>
                      <a:lnTo>
                        <a:pt x="15" y="196"/>
                      </a:lnTo>
                      <a:lnTo>
                        <a:pt x="15" y="196"/>
                      </a:lnTo>
                      <a:lnTo>
                        <a:pt x="15" y="197"/>
                      </a:lnTo>
                      <a:lnTo>
                        <a:pt x="16" y="196"/>
                      </a:lnTo>
                      <a:lnTo>
                        <a:pt x="17" y="196"/>
                      </a:lnTo>
                      <a:lnTo>
                        <a:pt x="17" y="196"/>
                      </a:lnTo>
                      <a:lnTo>
                        <a:pt x="18" y="197"/>
                      </a:lnTo>
                      <a:lnTo>
                        <a:pt x="18" y="197"/>
                      </a:lnTo>
                      <a:lnTo>
                        <a:pt x="19" y="196"/>
                      </a:lnTo>
                      <a:lnTo>
                        <a:pt x="19" y="196"/>
                      </a:lnTo>
                      <a:lnTo>
                        <a:pt x="20" y="197"/>
                      </a:lnTo>
                      <a:lnTo>
                        <a:pt x="20" y="197"/>
                      </a:lnTo>
                      <a:lnTo>
                        <a:pt x="21" y="196"/>
                      </a:lnTo>
                      <a:lnTo>
                        <a:pt x="22" y="197"/>
                      </a:lnTo>
                      <a:lnTo>
                        <a:pt x="22" y="196"/>
                      </a:lnTo>
                      <a:lnTo>
                        <a:pt x="22" y="197"/>
                      </a:lnTo>
                      <a:lnTo>
                        <a:pt x="23" y="196"/>
                      </a:lnTo>
                      <a:lnTo>
                        <a:pt x="24" y="196"/>
                      </a:lnTo>
                      <a:lnTo>
                        <a:pt x="24" y="197"/>
                      </a:lnTo>
                      <a:lnTo>
                        <a:pt x="24" y="197"/>
                      </a:lnTo>
                      <a:lnTo>
                        <a:pt x="25" y="196"/>
                      </a:lnTo>
                      <a:lnTo>
                        <a:pt x="25" y="196"/>
                      </a:lnTo>
                      <a:lnTo>
                        <a:pt x="26" y="197"/>
                      </a:lnTo>
                      <a:lnTo>
                        <a:pt x="26" y="196"/>
                      </a:lnTo>
                      <a:lnTo>
                        <a:pt x="27" y="197"/>
                      </a:lnTo>
                      <a:lnTo>
                        <a:pt x="27" y="196"/>
                      </a:lnTo>
                      <a:lnTo>
                        <a:pt x="28" y="197"/>
                      </a:lnTo>
                      <a:lnTo>
                        <a:pt x="28" y="197"/>
                      </a:lnTo>
                      <a:lnTo>
                        <a:pt x="29" y="196"/>
                      </a:lnTo>
                      <a:lnTo>
                        <a:pt x="29" y="196"/>
                      </a:lnTo>
                      <a:lnTo>
                        <a:pt x="30" y="197"/>
                      </a:lnTo>
                      <a:lnTo>
                        <a:pt x="30" y="197"/>
                      </a:lnTo>
                      <a:lnTo>
                        <a:pt x="31" y="196"/>
                      </a:lnTo>
                      <a:lnTo>
                        <a:pt x="31" y="197"/>
                      </a:lnTo>
                      <a:lnTo>
                        <a:pt x="32" y="196"/>
                      </a:lnTo>
                      <a:lnTo>
                        <a:pt x="32" y="196"/>
                      </a:lnTo>
                      <a:lnTo>
                        <a:pt x="33" y="197"/>
                      </a:lnTo>
                      <a:lnTo>
                        <a:pt x="33" y="197"/>
                      </a:lnTo>
                      <a:lnTo>
                        <a:pt x="34" y="196"/>
                      </a:lnTo>
                      <a:lnTo>
                        <a:pt x="34" y="197"/>
                      </a:lnTo>
                      <a:lnTo>
                        <a:pt x="35" y="196"/>
                      </a:lnTo>
                      <a:lnTo>
                        <a:pt x="35" y="197"/>
                      </a:lnTo>
                      <a:lnTo>
                        <a:pt x="36" y="196"/>
                      </a:lnTo>
                      <a:lnTo>
                        <a:pt x="36" y="196"/>
                      </a:lnTo>
                      <a:lnTo>
                        <a:pt x="37" y="197"/>
                      </a:lnTo>
                      <a:lnTo>
                        <a:pt x="37" y="197"/>
                      </a:lnTo>
                      <a:lnTo>
                        <a:pt x="38" y="196"/>
                      </a:lnTo>
                      <a:lnTo>
                        <a:pt x="38" y="197"/>
                      </a:lnTo>
                      <a:lnTo>
                        <a:pt x="39" y="196"/>
                      </a:lnTo>
                      <a:lnTo>
                        <a:pt x="40" y="197"/>
                      </a:lnTo>
                      <a:lnTo>
                        <a:pt x="40" y="196"/>
                      </a:lnTo>
                      <a:lnTo>
                        <a:pt x="40" y="196"/>
                      </a:lnTo>
                      <a:lnTo>
                        <a:pt x="41" y="197"/>
                      </a:lnTo>
                      <a:lnTo>
                        <a:pt x="41" y="197"/>
                      </a:lnTo>
                      <a:lnTo>
                        <a:pt x="42" y="196"/>
                      </a:lnTo>
                      <a:lnTo>
                        <a:pt x="42" y="196"/>
                      </a:lnTo>
                      <a:lnTo>
                        <a:pt x="43" y="197"/>
                      </a:lnTo>
                      <a:lnTo>
                        <a:pt x="43" y="196"/>
                      </a:lnTo>
                      <a:lnTo>
                        <a:pt x="44" y="197"/>
                      </a:lnTo>
                      <a:lnTo>
                        <a:pt x="44" y="197"/>
                      </a:lnTo>
                      <a:lnTo>
                        <a:pt x="45" y="196"/>
                      </a:lnTo>
                      <a:lnTo>
                        <a:pt x="45" y="197"/>
                      </a:lnTo>
                      <a:lnTo>
                        <a:pt x="46" y="196"/>
                      </a:lnTo>
                      <a:lnTo>
                        <a:pt x="46" y="197"/>
                      </a:lnTo>
                      <a:lnTo>
                        <a:pt x="47" y="197"/>
                      </a:lnTo>
                      <a:lnTo>
                        <a:pt x="48" y="196"/>
                      </a:lnTo>
                      <a:lnTo>
                        <a:pt x="48" y="197"/>
                      </a:lnTo>
                      <a:lnTo>
                        <a:pt x="48" y="197"/>
                      </a:lnTo>
                      <a:lnTo>
                        <a:pt x="49" y="196"/>
                      </a:lnTo>
                      <a:lnTo>
                        <a:pt x="49" y="197"/>
                      </a:lnTo>
                      <a:lnTo>
                        <a:pt x="50" y="196"/>
                      </a:lnTo>
                      <a:lnTo>
                        <a:pt x="51" y="196"/>
                      </a:lnTo>
                      <a:lnTo>
                        <a:pt x="51" y="197"/>
                      </a:lnTo>
                      <a:lnTo>
                        <a:pt x="51" y="197"/>
                      </a:lnTo>
                      <a:lnTo>
                        <a:pt x="52" y="197"/>
                      </a:lnTo>
                      <a:lnTo>
                        <a:pt x="52" y="197"/>
                      </a:lnTo>
                      <a:lnTo>
                        <a:pt x="53" y="196"/>
                      </a:lnTo>
                      <a:lnTo>
                        <a:pt x="53" y="197"/>
                      </a:lnTo>
                      <a:lnTo>
                        <a:pt x="54" y="197"/>
                      </a:lnTo>
                      <a:lnTo>
                        <a:pt x="55" y="197"/>
                      </a:lnTo>
                      <a:lnTo>
                        <a:pt x="55" y="196"/>
                      </a:lnTo>
                      <a:lnTo>
                        <a:pt x="55" y="197"/>
                      </a:lnTo>
                      <a:lnTo>
                        <a:pt x="56" y="197"/>
                      </a:lnTo>
                      <a:lnTo>
                        <a:pt x="57" y="197"/>
                      </a:lnTo>
                      <a:lnTo>
                        <a:pt x="57" y="196"/>
                      </a:lnTo>
                      <a:lnTo>
                        <a:pt x="58" y="197"/>
                      </a:lnTo>
                      <a:lnTo>
                        <a:pt x="58" y="196"/>
                      </a:lnTo>
                      <a:lnTo>
                        <a:pt x="59" y="196"/>
                      </a:lnTo>
                      <a:lnTo>
                        <a:pt x="59" y="197"/>
                      </a:lnTo>
                      <a:lnTo>
                        <a:pt x="60" y="197"/>
                      </a:lnTo>
                      <a:lnTo>
                        <a:pt x="60" y="196"/>
                      </a:lnTo>
                      <a:lnTo>
                        <a:pt x="61" y="197"/>
                      </a:lnTo>
                      <a:lnTo>
                        <a:pt x="61" y="196"/>
                      </a:lnTo>
                      <a:lnTo>
                        <a:pt x="62" y="197"/>
                      </a:lnTo>
                      <a:lnTo>
                        <a:pt x="62" y="196"/>
                      </a:lnTo>
                      <a:lnTo>
                        <a:pt x="62" y="196"/>
                      </a:lnTo>
                      <a:lnTo>
                        <a:pt x="63" y="197"/>
                      </a:lnTo>
                      <a:lnTo>
                        <a:pt x="64" y="197"/>
                      </a:lnTo>
                      <a:lnTo>
                        <a:pt x="64" y="196"/>
                      </a:lnTo>
                      <a:lnTo>
                        <a:pt x="65" y="197"/>
                      </a:lnTo>
                      <a:lnTo>
                        <a:pt x="65" y="196"/>
                      </a:lnTo>
                      <a:lnTo>
                        <a:pt x="65" y="196"/>
                      </a:lnTo>
                      <a:lnTo>
                        <a:pt x="66" y="197"/>
                      </a:lnTo>
                      <a:lnTo>
                        <a:pt x="67" y="196"/>
                      </a:lnTo>
                      <a:lnTo>
                        <a:pt x="67" y="197"/>
                      </a:lnTo>
                      <a:lnTo>
                        <a:pt x="68" y="197"/>
                      </a:lnTo>
                      <a:lnTo>
                        <a:pt x="68" y="197"/>
                      </a:lnTo>
                      <a:lnTo>
                        <a:pt x="68" y="197"/>
                      </a:lnTo>
                      <a:lnTo>
                        <a:pt x="69" y="197"/>
                      </a:lnTo>
                      <a:lnTo>
                        <a:pt x="70" y="196"/>
                      </a:lnTo>
                      <a:lnTo>
                        <a:pt x="71" y="197"/>
                      </a:lnTo>
                      <a:lnTo>
                        <a:pt x="71" y="197"/>
                      </a:lnTo>
                      <a:lnTo>
                        <a:pt x="72" y="196"/>
                      </a:lnTo>
                      <a:lnTo>
                        <a:pt x="72" y="196"/>
                      </a:lnTo>
                      <a:lnTo>
                        <a:pt x="72" y="197"/>
                      </a:lnTo>
                      <a:lnTo>
                        <a:pt x="73" y="196"/>
                      </a:lnTo>
                      <a:lnTo>
                        <a:pt x="73" y="197"/>
                      </a:lnTo>
                      <a:lnTo>
                        <a:pt x="74" y="197"/>
                      </a:lnTo>
                      <a:lnTo>
                        <a:pt x="74" y="196"/>
                      </a:lnTo>
                      <a:lnTo>
                        <a:pt x="74" y="196"/>
                      </a:lnTo>
                      <a:lnTo>
                        <a:pt x="75" y="197"/>
                      </a:lnTo>
                      <a:lnTo>
                        <a:pt x="75" y="196"/>
                      </a:lnTo>
                      <a:lnTo>
                        <a:pt x="76" y="197"/>
                      </a:lnTo>
                      <a:lnTo>
                        <a:pt x="77" y="197"/>
                      </a:lnTo>
                      <a:lnTo>
                        <a:pt x="77" y="196"/>
                      </a:lnTo>
                      <a:lnTo>
                        <a:pt x="78" y="197"/>
                      </a:lnTo>
                      <a:lnTo>
                        <a:pt x="78" y="196"/>
                      </a:lnTo>
                      <a:lnTo>
                        <a:pt x="79" y="196"/>
                      </a:lnTo>
                      <a:lnTo>
                        <a:pt x="79" y="197"/>
                      </a:lnTo>
                      <a:lnTo>
                        <a:pt x="80" y="197"/>
                      </a:lnTo>
                      <a:lnTo>
                        <a:pt x="80" y="197"/>
                      </a:lnTo>
                      <a:lnTo>
                        <a:pt x="81" y="197"/>
                      </a:lnTo>
                      <a:lnTo>
                        <a:pt x="81" y="196"/>
                      </a:lnTo>
                      <a:lnTo>
                        <a:pt x="82" y="197"/>
                      </a:lnTo>
                      <a:lnTo>
                        <a:pt x="82" y="196"/>
                      </a:lnTo>
                      <a:lnTo>
                        <a:pt x="83" y="196"/>
                      </a:lnTo>
                      <a:lnTo>
                        <a:pt x="83" y="197"/>
                      </a:lnTo>
                      <a:lnTo>
                        <a:pt x="83" y="197"/>
                      </a:lnTo>
                      <a:lnTo>
                        <a:pt x="85" y="196"/>
                      </a:lnTo>
                      <a:lnTo>
                        <a:pt x="85" y="196"/>
                      </a:lnTo>
                      <a:lnTo>
                        <a:pt x="85" y="197"/>
                      </a:lnTo>
                      <a:lnTo>
                        <a:pt x="86" y="197"/>
                      </a:lnTo>
                      <a:lnTo>
                        <a:pt x="86" y="196"/>
                      </a:lnTo>
                      <a:lnTo>
                        <a:pt x="87" y="196"/>
                      </a:lnTo>
                      <a:lnTo>
                        <a:pt x="88" y="197"/>
                      </a:lnTo>
                      <a:lnTo>
                        <a:pt x="88" y="197"/>
                      </a:lnTo>
                      <a:lnTo>
                        <a:pt x="88" y="197"/>
                      </a:lnTo>
                      <a:lnTo>
                        <a:pt x="89" y="197"/>
                      </a:lnTo>
                      <a:lnTo>
                        <a:pt x="89" y="196"/>
                      </a:lnTo>
                      <a:lnTo>
                        <a:pt x="90" y="196"/>
                      </a:lnTo>
                      <a:lnTo>
                        <a:pt x="91" y="197"/>
                      </a:lnTo>
                      <a:lnTo>
                        <a:pt x="91" y="197"/>
                      </a:lnTo>
                      <a:lnTo>
                        <a:pt x="92" y="196"/>
                      </a:lnTo>
                      <a:lnTo>
                        <a:pt x="92" y="197"/>
                      </a:lnTo>
                      <a:lnTo>
                        <a:pt x="93" y="196"/>
                      </a:lnTo>
                      <a:lnTo>
                        <a:pt x="93" y="196"/>
                      </a:lnTo>
                      <a:lnTo>
                        <a:pt x="93" y="196"/>
                      </a:lnTo>
                      <a:lnTo>
                        <a:pt x="94" y="196"/>
                      </a:lnTo>
                      <a:lnTo>
                        <a:pt x="95" y="197"/>
                      </a:lnTo>
                      <a:lnTo>
                        <a:pt x="95" y="197"/>
                      </a:lnTo>
                      <a:lnTo>
                        <a:pt x="96" y="197"/>
                      </a:lnTo>
                      <a:lnTo>
                        <a:pt x="96" y="197"/>
                      </a:lnTo>
                      <a:lnTo>
                        <a:pt x="97" y="197"/>
                      </a:lnTo>
                      <a:lnTo>
                        <a:pt x="97" y="196"/>
                      </a:lnTo>
                      <a:lnTo>
                        <a:pt x="98" y="197"/>
                      </a:lnTo>
                      <a:lnTo>
                        <a:pt x="98" y="197"/>
                      </a:lnTo>
                      <a:lnTo>
                        <a:pt x="99" y="196"/>
                      </a:lnTo>
                      <a:lnTo>
                        <a:pt x="99" y="196"/>
                      </a:lnTo>
                      <a:lnTo>
                        <a:pt x="100" y="197"/>
                      </a:lnTo>
                      <a:lnTo>
                        <a:pt x="100" y="197"/>
                      </a:lnTo>
                      <a:lnTo>
                        <a:pt x="101" y="196"/>
                      </a:lnTo>
                      <a:lnTo>
                        <a:pt x="101" y="196"/>
                      </a:lnTo>
                      <a:lnTo>
                        <a:pt x="102" y="197"/>
                      </a:lnTo>
                      <a:lnTo>
                        <a:pt x="102" y="196"/>
                      </a:lnTo>
                      <a:lnTo>
                        <a:pt x="103" y="197"/>
                      </a:lnTo>
                      <a:lnTo>
                        <a:pt x="103" y="197"/>
                      </a:lnTo>
                      <a:lnTo>
                        <a:pt x="104" y="197"/>
                      </a:lnTo>
                      <a:lnTo>
                        <a:pt x="104" y="196"/>
                      </a:lnTo>
                      <a:lnTo>
                        <a:pt x="105" y="197"/>
                      </a:lnTo>
                      <a:lnTo>
                        <a:pt x="105" y="196"/>
                      </a:lnTo>
                      <a:lnTo>
                        <a:pt x="106" y="197"/>
                      </a:lnTo>
                      <a:lnTo>
                        <a:pt x="106" y="197"/>
                      </a:lnTo>
                      <a:lnTo>
                        <a:pt x="106" y="196"/>
                      </a:lnTo>
                      <a:lnTo>
                        <a:pt x="107" y="197"/>
                      </a:lnTo>
                      <a:lnTo>
                        <a:pt x="108" y="197"/>
                      </a:lnTo>
                      <a:lnTo>
                        <a:pt x="108" y="197"/>
                      </a:lnTo>
                      <a:lnTo>
                        <a:pt x="109" y="196"/>
                      </a:lnTo>
                      <a:lnTo>
                        <a:pt x="109" y="196"/>
                      </a:lnTo>
                      <a:lnTo>
                        <a:pt x="109" y="197"/>
                      </a:lnTo>
                      <a:lnTo>
                        <a:pt x="110" y="197"/>
                      </a:lnTo>
                      <a:lnTo>
                        <a:pt x="111" y="196"/>
                      </a:lnTo>
                      <a:lnTo>
                        <a:pt x="111" y="197"/>
                      </a:lnTo>
                      <a:lnTo>
                        <a:pt x="112" y="196"/>
                      </a:lnTo>
                      <a:lnTo>
                        <a:pt x="112" y="197"/>
                      </a:lnTo>
                      <a:lnTo>
                        <a:pt x="112" y="197"/>
                      </a:lnTo>
                      <a:lnTo>
                        <a:pt x="113" y="197"/>
                      </a:lnTo>
                      <a:lnTo>
                        <a:pt x="114" y="196"/>
                      </a:lnTo>
                      <a:lnTo>
                        <a:pt x="114" y="196"/>
                      </a:lnTo>
                      <a:lnTo>
                        <a:pt x="114" y="197"/>
                      </a:lnTo>
                      <a:lnTo>
                        <a:pt x="115" y="196"/>
                      </a:lnTo>
                      <a:lnTo>
                        <a:pt x="115" y="197"/>
                      </a:lnTo>
                      <a:lnTo>
                        <a:pt x="116" y="196"/>
                      </a:lnTo>
                      <a:lnTo>
                        <a:pt x="117" y="197"/>
                      </a:lnTo>
                      <a:lnTo>
                        <a:pt x="117" y="197"/>
                      </a:lnTo>
                      <a:lnTo>
                        <a:pt x="118" y="196"/>
                      </a:lnTo>
                      <a:lnTo>
                        <a:pt x="118" y="197"/>
                      </a:lnTo>
                      <a:lnTo>
                        <a:pt x="119" y="196"/>
                      </a:lnTo>
                      <a:lnTo>
                        <a:pt x="119" y="196"/>
                      </a:lnTo>
                      <a:lnTo>
                        <a:pt x="120" y="197"/>
                      </a:lnTo>
                      <a:lnTo>
                        <a:pt x="120" y="197"/>
                      </a:lnTo>
                      <a:lnTo>
                        <a:pt x="121" y="196"/>
                      </a:lnTo>
                      <a:lnTo>
                        <a:pt x="121" y="196"/>
                      </a:lnTo>
                      <a:lnTo>
                        <a:pt x="122" y="197"/>
                      </a:lnTo>
                      <a:lnTo>
                        <a:pt x="122" y="197"/>
                      </a:lnTo>
                      <a:lnTo>
                        <a:pt x="123" y="197"/>
                      </a:lnTo>
                      <a:lnTo>
                        <a:pt x="123" y="196"/>
                      </a:lnTo>
                      <a:lnTo>
                        <a:pt x="124" y="197"/>
                      </a:lnTo>
                      <a:lnTo>
                        <a:pt x="124" y="197"/>
                      </a:lnTo>
                      <a:lnTo>
                        <a:pt x="125" y="196"/>
                      </a:lnTo>
                      <a:lnTo>
                        <a:pt x="125" y="196"/>
                      </a:lnTo>
                      <a:lnTo>
                        <a:pt x="126" y="197"/>
                      </a:lnTo>
                      <a:lnTo>
                        <a:pt x="126" y="197"/>
                      </a:lnTo>
                      <a:lnTo>
                        <a:pt x="127" y="197"/>
                      </a:lnTo>
                      <a:lnTo>
                        <a:pt x="127" y="197"/>
                      </a:lnTo>
                      <a:lnTo>
                        <a:pt x="127" y="197"/>
                      </a:lnTo>
                      <a:lnTo>
                        <a:pt x="128" y="197"/>
                      </a:lnTo>
                      <a:lnTo>
                        <a:pt x="129" y="197"/>
                      </a:lnTo>
                      <a:lnTo>
                        <a:pt x="129" y="197"/>
                      </a:lnTo>
                      <a:lnTo>
                        <a:pt x="130" y="197"/>
                      </a:lnTo>
                      <a:lnTo>
                        <a:pt x="130" y="196"/>
                      </a:lnTo>
                      <a:lnTo>
                        <a:pt x="131" y="197"/>
                      </a:lnTo>
                      <a:lnTo>
                        <a:pt x="132" y="197"/>
                      </a:lnTo>
                      <a:lnTo>
                        <a:pt x="132" y="197"/>
                      </a:lnTo>
                      <a:lnTo>
                        <a:pt x="132" y="197"/>
                      </a:lnTo>
                      <a:lnTo>
                        <a:pt x="133" y="196"/>
                      </a:lnTo>
                      <a:lnTo>
                        <a:pt x="133" y="196"/>
                      </a:lnTo>
                      <a:lnTo>
                        <a:pt x="134" y="197"/>
                      </a:lnTo>
                      <a:lnTo>
                        <a:pt x="135" y="197"/>
                      </a:lnTo>
                      <a:lnTo>
                        <a:pt x="135" y="197"/>
                      </a:lnTo>
                      <a:lnTo>
                        <a:pt x="135" y="197"/>
                      </a:lnTo>
                      <a:lnTo>
                        <a:pt x="136" y="196"/>
                      </a:lnTo>
                      <a:lnTo>
                        <a:pt x="136" y="197"/>
                      </a:lnTo>
                      <a:lnTo>
                        <a:pt x="137" y="197"/>
                      </a:lnTo>
                      <a:lnTo>
                        <a:pt x="137" y="196"/>
                      </a:lnTo>
                      <a:lnTo>
                        <a:pt x="138" y="197"/>
                      </a:lnTo>
                      <a:lnTo>
                        <a:pt x="138" y="197"/>
                      </a:lnTo>
                      <a:lnTo>
                        <a:pt x="139" y="197"/>
                      </a:lnTo>
                      <a:lnTo>
                        <a:pt x="139" y="197"/>
                      </a:lnTo>
                      <a:lnTo>
                        <a:pt x="140" y="196"/>
                      </a:lnTo>
                      <a:lnTo>
                        <a:pt x="140" y="196"/>
                      </a:lnTo>
                      <a:lnTo>
                        <a:pt x="141" y="197"/>
                      </a:lnTo>
                      <a:lnTo>
                        <a:pt x="141" y="197"/>
                      </a:lnTo>
                      <a:lnTo>
                        <a:pt x="142" y="197"/>
                      </a:lnTo>
                      <a:lnTo>
                        <a:pt x="142" y="197"/>
                      </a:lnTo>
                      <a:lnTo>
                        <a:pt x="143" y="197"/>
                      </a:lnTo>
                      <a:lnTo>
                        <a:pt x="143" y="196"/>
                      </a:lnTo>
                      <a:lnTo>
                        <a:pt x="144" y="197"/>
                      </a:lnTo>
                      <a:lnTo>
                        <a:pt x="144" y="197"/>
                      </a:lnTo>
                      <a:lnTo>
                        <a:pt x="145" y="196"/>
                      </a:lnTo>
                      <a:lnTo>
                        <a:pt x="146" y="196"/>
                      </a:lnTo>
                      <a:lnTo>
                        <a:pt x="146" y="197"/>
                      </a:lnTo>
                      <a:lnTo>
                        <a:pt x="146" y="197"/>
                      </a:lnTo>
                      <a:lnTo>
                        <a:pt x="147" y="196"/>
                      </a:lnTo>
                      <a:lnTo>
                        <a:pt x="147" y="196"/>
                      </a:lnTo>
                      <a:lnTo>
                        <a:pt x="148" y="197"/>
                      </a:lnTo>
                      <a:lnTo>
                        <a:pt x="148" y="196"/>
                      </a:lnTo>
                      <a:lnTo>
                        <a:pt x="149" y="197"/>
                      </a:lnTo>
                      <a:lnTo>
                        <a:pt x="150" y="196"/>
                      </a:lnTo>
                      <a:lnTo>
                        <a:pt x="150" y="197"/>
                      </a:lnTo>
                      <a:lnTo>
                        <a:pt x="150" y="197"/>
                      </a:lnTo>
                      <a:lnTo>
                        <a:pt x="151" y="197"/>
                      </a:lnTo>
                      <a:lnTo>
                        <a:pt x="152" y="197"/>
                      </a:lnTo>
                      <a:lnTo>
                        <a:pt x="152" y="197"/>
                      </a:lnTo>
                      <a:lnTo>
                        <a:pt x="153" y="197"/>
                      </a:lnTo>
                      <a:lnTo>
                        <a:pt x="153" y="197"/>
                      </a:lnTo>
                      <a:lnTo>
                        <a:pt x="154" y="197"/>
                      </a:lnTo>
                      <a:lnTo>
                        <a:pt x="154" y="196"/>
                      </a:lnTo>
                      <a:lnTo>
                        <a:pt x="155" y="197"/>
                      </a:lnTo>
                      <a:lnTo>
                        <a:pt x="155" y="196"/>
                      </a:lnTo>
                      <a:lnTo>
                        <a:pt x="155" y="196"/>
                      </a:lnTo>
                      <a:lnTo>
                        <a:pt x="156" y="197"/>
                      </a:lnTo>
                      <a:lnTo>
                        <a:pt x="156" y="197"/>
                      </a:lnTo>
                      <a:lnTo>
                        <a:pt x="157" y="197"/>
                      </a:lnTo>
                      <a:lnTo>
                        <a:pt x="157" y="197"/>
                      </a:lnTo>
                      <a:lnTo>
                        <a:pt x="158" y="197"/>
                      </a:lnTo>
                      <a:lnTo>
                        <a:pt x="159" y="197"/>
                      </a:lnTo>
                      <a:lnTo>
                        <a:pt x="159" y="197"/>
                      </a:lnTo>
                      <a:lnTo>
                        <a:pt x="160" y="197"/>
                      </a:lnTo>
                      <a:lnTo>
                        <a:pt x="160" y="197"/>
                      </a:lnTo>
                      <a:lnTo>
                        <a:pt x="160" y="197"/>
                      </a:lnTo>
                      <a:lnTo>
                        <a:pt x="161" y="197"/>
                      </a:lnTo>
                      <a:lnTo>
                        <a:pt x="162" y="197"/>
                      </a:lnTo>
                      <a:lnTo>
                        <a:pt x="162" y="196"/>
                      </a:lnTo>
                      <a:lnTo>
                        <a:pt x="162" y="196"/>
                      </a:lnTo>
                      <a:lnTo>
                        <a:pt x="163" y="197"/>
                      </a:lnTo>
                      <a:lnTo>
                        <a:pt x="163" y="197"/>
                      </a:lnTo>
                      <a:lnTo>
                        <a:pt x="164" y="196"/>
                      </a:lnTo>
                      <a:lnTo>
                        <a:pt x="164" y="196"/>
                      </a:lnTo>
                      <a:lnTo>
                        <a:pt x="165" y="197"/>
                      </a:lnTo>
                      <a:lnTo>
                        <a:pt x="166" y="197"/>
                      </a:lnTo>
                      <a:lnTo>
                        <a:pt x="167" y="196"/>
                      </a:lnTo>
                      <a:lnTo>
                        <a:pt x="167" y="196"/>
                      </a:lnTo>
                      <a:lnTo>
                        <a:pt x="167" y="197"/>
                      </a:lnTo>
                      <a:lnTo>
                        <a:pt x="168" y="197"/>
                      </a:lnTo>
                      <a:lnTo>
                        <a:pt x="168" y="197"/>
                      </a:lnTo>
                      <a:lnTo>
                        <a:pt x="169" y="197"/>
                      </a:lnTo>
                      <a:lnTo>
                        <a:pt x="169" y="197"/>
                      </a:lnTo>
                      <a:lnTo>
                        <a:pt x="170" y="197"/>
                      </a:lnTo>
                      <a:lnTo>
                        <a:pt x="170" y="197"/>
                      </a:lnTo>
                      <a:lnTo>
                        <a:pt x="170" y="197"/>
                      </a:lnTo>
                      <a:lnTo>
                        <a:pt x="171" y="197"/>
                      </a:lnTo>
                      <a:lnTo>
                        <a:pt x="171" y="197"/>
                      </a:lnTo>
                      <a:lnTo>
                        <a:pt x="172" y="196"/>
                      </a:lnTo>
                      <a:lnTo>
                        <a:pt x="173" y="197"/>
                      </a:lnTo>
                      <a:lnTo>
                        <a:pt x="174" y="197"/>
                      </a:lnTo>
                      <a:lnTo>
                        <a:pt x="174" y="197"/>
                      </a:lnTo>
                      <a:lnTo>
                        <a:pt x="174" y="196"/>
                      </a:lnTo>
                      <a:lnTo>
                        <a:pt x="175" y="197"/>
                      </a:lnTo>
                      <a:lnTo>
                        <a:pt x="175" y="197"/>
                      </a:lnTo>
                      <a:lnTo>
                        <a:pt x="176" y="197"/>
                      </a:lnTo>
                      <a:lnTo>
                        <a:pt x="176" y="197"/>
                      </a:lnTo>
                      <a:lnTo>
                        <a:pt x="177" y="197"/>
                      </a:lnTo>
                      <a:lnTo>
                        <a:pt x="177" y="197"/>
                      </a:lnTo>
                      <a:lnTo>
                        <a:pt x="178" y="196"/>
                      </a:lnTo>
                      <a:lnTo>
                        <a:pt x="178" y="197"/>
                      </a:lnTo>
                      <a:lnTo>
                        <a:pt x="179" y="197"/>
                      </a:lnTo>
                      <a:lnTo>
                        <a:pt x="179" y="197"/>
                      </a:lnTo>
                      <a:lnTo>
                        <a:pt x="180" y="197"/>
                      </a:lnTo>
                      <a:lnTo>
                        <a:pt x="180" y="196"/>
                      </a:lnTo>
                      <a:lnTo>
                        <a:pt x="181" y="197"/>
                      </a:lnTo>
                      <a:lnTo>
                        <a:pt x="182" y="197"/>
                      </a:lnTo>
                      <a:lnTo>
                        <a:pt x="182" y="197"/>
                      </a:lnTo>
                      <a:lnTo>
                        <a:pt x="182" y="197"/>
                      </a:lnTo>
                      <a:lnTo>
                        <a:pt x="183" y="197"/>
                      </a:lnTo>
                      <a:lnTo>
                        <a:pt x="183" y="197"/>
                      </a:lnTo>
                      <a:lnTo>
                        <a:pt x="184" y="196"/>
                      </a:lnTo>
                      <a:lnTo>
                        <a:pt x="184" y="197"/>
                      </a:lnTo>
                      <a:lnTo>
                        <a:pt x="185" y="197"/>
                      </a:lnTo>
                      <a:lnTo>
                        <a:pt x="185" y="197"/>
                      </a:lnTo>
                      <a:lnTo>
                        <a:pt x="186" y="197"/>
                      </a:lnTo>
                      <a:lnTo>
                        <a:pt x="186" y="197"/>
                      </a:lnTo>
                      <a:lnTo>
                        <a:pt x="187" y="197"/>
                      </a:lnTo>
                      <a:lnTo>
                        <a:pt x="187" y="197"/>
                      </a:lnTo>
                      <a:lnTo>
                        <a:pt x="188" y="197"/>
                      </a:lnTo>
                      <a:lnTo>
                        <a:pt x="189" y="197"/>
                      </a:lnTo>
                      <a:lnTo>
                        <a:pt x="189" y="197"/>
                      </a:lnTo>
                      <a:lnTo>
                        <a:pt x="189" y="197"/>
                      </a:lnTo>
                      <a:lnTo>
                        <a:pt x="190" y="197"/>
                      </a:lnTo>
                      <a:lnTo>
                        <a:pt x="190" y="197"/>
                      </a:lnTo>
                      <a:lnTo>
                        <a:pt x="191" y="197"/>
                      </a:lnTo>
                      <a:lnTo>
                        <a:pt x="191" y="197"/>
                      </a:lnTo>
                      <a:lnTo>
                        <a:pt x="192" y="197"/>
                      </a:lnTo>
                      <a:lnTo>
                        <a:pt x="192" y="197"/>
                      </a:lnTo>
                      <a:lnTo>
                        <a:pt x="193" y="197"/>
                      </a:lnTo>
                      <a:lnTo>
                        <a:pt x="194" y="197"/>
                      </a:lnTo>
                      <a:lnTo>
                        <a:pt x="194" y="197"/>
                      </a:lnTo>
                      <a:lnTo>
                        <a:pt x="194" y="197"/>
                      </a:lnTo>
                      <a:lnTo>
                        <a:pt x="195" y="197"/>
                      </a:lnTo>
                      <a:lnTo>
                        <a:pt x="196" y="197"/>
                      </a:lnTo>
                      <a:lnTo>
                        <a:pt x="196" y="197"/>
                      </a:lnTo>
                      <a:lnTo>
                        <a:pt x="196" y="196"/>
                      </a:lnTo>
                      <a:lnTo>
                        <a:pt x="197" y="197"/>
                      </a:lnTo>
                      <a:lnTo>
                        <a:pt x="197" y="197"/>
                      </a:lnTo>
                      <a:lnTo>
                        <a:pt x="198" y="197"/>
                      </a:lnTo>
                      <a:lnTo>
                        <a:pt x="199" y="197"/>
                      </a:lnTo>
                      <a:lnTo>
                        <a:pt x="199" y="197"/>
                      </a:lnTo>
                      <a:lnTo>
                        <a:pt x="200" y="197"/>
                      </a:lnTo>
                      <a:lnTo>
                        <a:pt x="200" y="197"/>
                      </a:lnTo>
                      <a:lnTo>
                        <a:pt x="201" y="197"/>
                      </a:lnTo>
                      <a:lnTo>
                        <a:pt x="201" y="197"/>
                      </a:lnTo>
                      <a:lnTo>
                        <a:pt x="201" y="197"/>
                      </a:lnTo>
                      <a:lnTo>
                        <a:pt x="202" y="197"/>
                      </a:lnTo>
                      <a:lnTo>
                        <a:pt x="202" y="197"/>
                      </a:lnTo>
                      <a:lnTo>
                        <a:pt x="203" y="197"/>
                      </a:lnTo>
                      <a:lnTo>
                        <a:pt x="204" y="197"/>
                      </a:lnTo>
                      <a:lnTo>
                        <a:pt x="204" y="197"/>
                      </a:lnTo>
                      <a:lnTo>
                        <a:pt x="204" y="197"/>
                      </a:lnTo>
                      <a:lnTo>
                        <a:pt x="205" y="197"/>
                      </a:lnTo>
                      <a:lnTo>
                        <a:pt x="205" y="197"/>
                      </a:lnTo>
                      <a:lnTo>
                        <a:pt x="206" y="197"/>
                      </a:lnTo>
                      <a:lnTo>
                        <a:pt x="207" y="197"/>
                      </a:lnTo>
                      <a:lnTo>
                        <a:pt x="207" y="197"/>
                      </a:lnTo>
                      <a:lnTo>
                        <a:pt x="208" y="197"/>
                      </a:lnTo>
                      <a:lnTo>
                        <a:pt x="208" y="197"/>
                      </a:lnTo>
                      <a:lnTo>
                        <a:pt x="209" y="197"/>
                      </a:lnTo>
                      <a:lnTo>
                        <a:pt x="209" y="197"/>
                      </a:lnTo>
                      <a:lnTo>
                        <a:pt x="210" y="197"/>
                      </a:lnTo>
                      <a:lnTo>
                        <a:pt x="210" y="197"/>
                      </a:lnTo>
                      <a:lnTo>
                        <a:pt x="211" y="197"/>
                      </a:lnTo>
                      <a:lnTo>
                        <a:pt x="211" y="197"/>
                      </a:lnTo>
                      <a:lnTo>
                        <a:pt x="212" y="197"/>
                      </a:lnTo>
                      <a:lnTo>
                        <a:pt x="212" y="197"/>
                      </a:lnTo>
                      <a:lnTo>
                        <a:pt x="213" y="197"/>
                      </a:lnTo>
                      <a:lnTo>
                        <a:pt x="213" y="197"/>
                      </a:lnTo>
                      <a:lnTo>
                        <a:pt x="213" y="197"/>
                      </a:lnTo>
                      <a:lnTo>
                        <a:pt x="214" y="197"/>
                      </a:lnTo>
                      <a:lnTo>
                        <a:pt x="215" y="197"/>
                      </a:lnTo>
                      <a:lnTo>
                        <a:pt x="215" y="197"/>
                      </a:lnTo>
                      <a:lnTo>
                        <a:pt x="216" y="197"/>
                      </a:lnTo>
                      <a:lnTo>
                        <a:pt x="216" y="197"/>
                      </a:lnTo>
                      <a:lnTo>
                        <a:pt x="217" y="197"/>
                      </a:lnTo>
                      <a:lnTo>
                        <a:pt x="217" y="197"/>
                      </a:lnTo>
                      <a:lnTo>
                        <a:pt x="218" y="197"/>
                      </a:lnTo>
                      <a:lnTo>
                        <a:pt x="218" y="197"/>
                      </a:lnTo>
                      <a:lnTo>
                        <a:pt x="218" y="197"/>
                      </a:lnTo>
                      <a:lnTo>
                        <a:pt x="219" y="197"/>
                      </a:lnTo>
                      <a:lnTo>
                        <a:pt x="220" y="197"/>
                      </a:lnTo>
                      <a:lnTo>
                        <a:pt x="220" y="197"/>
                      </a:lnTo>
                      <a:lnTo>
                        <a:pt x="221" y="197"/>
                      </a:lnTo>
                      <a:lnTo>
                        <a:pt x="222" y="197"/>
                      </a:lnTo>
                      <a:lnTo>
                        <a:pt x="222" y="197"/>
                      </a:lnTo>
                      <a:lnTo>
                        <a:pt x="222" y="197"/>
                      </a:lnTo>
                      <a:lnTo>
                        <a:pt x="223" y="197"/>
                      </a:lnTo>
                      <a:lnTo>
                        <a:pt x="223" y="197"/>
                      </a:lnTo>
                      <a:lnTo>
                        <a:pt x="224" y="197"/>
                      </a:lnTo>
                      <a:lnTo>
                        <a:pt x="224" y="197"/>
                      </a:lnTo>
                      <a:lnTo>
                        <a:pt x="225" y="197"/>
                      </a:lnTo>
                      <a:lnTo>
                        <a:pt x="225" y="197"/>
                      </a:lnTo>
                      <a:lnTo>
                        <a:pt x="226" y="197"/>
                      </a:lnTo>
                      <a:lnTo>
                        <a:pt x="226" y="197"/>
                      </a:lnTo>
                      <a:lnTo>
                        <a:pt x="227" y="197"/>
                      </a:lnTo>
                      <a:lnTo>
                        <a:pt x="227" y="197"/>
                      </a:lnTo>
                      <a:lnTo>
                        <a:pt x="228" y="197"/>
                      </a:lnTo>
                      <a:lnTo>
                        <a:pt x="228" y="197"/>
                      </a:lnTo>
                      <a:lnTo>
                        <a:pt x="229" y="197"/>
                      </a:lnTo>
                      <a:lnTo>
                        <a:pt x="229" y="197"/>
                      </a:lnTo>
                      <a:lnTo>
                        <a:pt x="229" y="197"/>
                      </a:lnTo>
                      <a:lnTo>
                        <a:pt x="230" y="197"/>
                      </a:lnTo>
                      <a:lnTo>
                        <a:pt x="231" y="197"/>
                      </a:lnTo>
                      <a:lnTo>
                        <a:pt x="231" y="197"/>
                      </a:lnTo>
                      <a:lnTo>
                        <a:pt x="232" y="197"/>
                      </a:lnTo>
                      <a:lnTo>
                        <a:pt x="233" y="197"/>
                      </a:lnTo>
                      <a:lnTo>
                        <a:pt x="233" y="197"/>
                      </a:lnTo>
                      <a:lnTo>
                        <a:pt x="233" y="197"/>
                      </a:lnTo>
                      <a:lnTo>
                        <a:pt x="234" y="197"/>
                      </a:lnTo>
                      <a:lnTo>
                        <a:pt x="234" y="197"/>
                      </a:lnTo>
                      <a:lnTo>
                        <a:pt x="235" y="197"/>
                      </a:lnTo>
                      <a:lnTo>
                        <a:pt x="235" y="197"/>
                      </a:lnTo>
                      <a:lnTo>
                        <a:pt x="236" y="197"/>
                      </a:lnTo>
                      <a:lnTo>
                        <a:pt x="236" y="197"/>
                      </a:lnTo>
                      <a:lnTo>
                        <a:pt x="237" y="197"/>
                      </a:lnTo>
                      <a:lnTo>
                        <a:pt x="237" y="197"/>
                      </a:lnTo>
                      <a:lnTo>
                        <a:pt x="238" y="197"/>
                      </a:lnTo>
                      <a:lnTo>
                        <a:pt x="238" y="197"/>
                      </a:lnTo>
                      <a:lnTo>
                        <a:pt x="239" y="197"/>
                      </a:lnTo>
                      <a:lnTo>
                        <a:pt x="239" y="197"/>
                      </a:lnTo>
                      <a:lnTo>
                        <a:pt x="240" y="197"/>
                      </a:lnTo>
                      <a:lnTo>
                        <a:pt x="240" y="197"/>
                      </a:lnTo>
                      <a:lnTo>
                        <a:pt x="241" y="197"/>
                      </a:lnTo>
                      <a:lnTo>
                        <a:pt x="241" y="197"/>
                      </a:lnTo>
                      <a:lnTo>
                        <a:pt x="242" y="197"/>
                      </a:lnTo>
                      <a:lnTo>
                        <a:pt x="243" y="197"/>
                      </a:lnTo>
                      <a:lnTo>
                        <a:pt x="243" y="197"/>
                      </a:lnTo>
                      <a:lnTo>
                        <a:pt x="243" y="197"/>
                      </a:lnTo>
                      <a:lnTo>
                        <a:pt x="244" y="197"/>
                      </a:lnTo>
                      <a:lnTo>
                        <a:pt x="244" y="197"/>
                      </a:lnTo>
                      <a:lnTo>
                        <a:pt x="245" y="197"/>
                      </a:lnTo>
                      <a:lnTo>
                        <a:pt x="245" y="197"/>
                      </a:lnTo>
                      <a:lnTo>
                        <a:pt x="246" y="197"/>
                      </a:lnTo>
                      <a:lnTo>
                        <a:pt x="246" y="197"/>
                      </a:lnTo>
                      <a:lnTo>
                        <a:pt x="247" y="197"/>
                      </a:lnTo>
                      <a:lnTo>
                        <a:pt x="247" y="197"/>
                      </a:lnTo>
                      <a:lnTo>
                        <a:pt x="248" y="197"/>
                      </a:lnTo>
                      <a:lnTo>
                        <a:pt x="249" y="197"/>
                      </a:lnTo>
                      <a:lnTo>
                        <a:pt x="249" y="197"/>
                      </a:lnTo>
                      <a:lnTo>
                        <a:pt x="250" y="197"/>
                      </a:lnTo>
                      <a:lnTo>
                        <a:pt x="250" y="197"/>
                      </a:lnTo>
                      <a:lnTo>
                        <a:pt x="250" y="197"/>
                      </a:lnTo>
                      <a:lnTo>
                        <a:pt x="251" y="197"/>
                      </a:lnTo>
                      <a:lnTo>
                        <a:pt x="251" y="197"/>
                      </a:lnTo>
                      <a:lnTo>
                        <a:pt x="252" y="197"/>
                      </a:lnTo>
                      <a:lnTo>
                        <a:pt x="253" y="197"/>
                      </a:lnTo>
                      <a:lnTo>
                        <a:pt x="253" y="197"/>
                      </a:lnTo>
                      <a:lnTo>
                        <a:pt x="254" y="197"/>
                      </a:lnTo>
                      <a:lnTo>
                        <a:pt x="254" y="197"/>
                      </a:lnTo>
                      <a:lnTo>
                        <a:pt x="255" y="197"/>
                      </a:lnTo>
                      <a:lnTo>
                        <a:pt x="255" y="197"/>
                      </a:lnTo>
                      <a:lnTo>
                        <a:pt x="256" y="197"/>
                      </a:lnTo>
                      <a:lnTo>
                        <a:pt x="256" y="197"/>
                      </a:lnTo>
                      <a:lnTo>
                        <a:pt x="257" y="197"/>
                      </a:lnTo>
                      <a:lnTo>
                        <a:pt x="257" y="197"/>
                      </a:lnTo>
                      <a:lnTo>
                        <a:pt x="258" y="197"/>
                      </a:lnTo>
                      <a:lnTo>
                        <a:pt x="258" y="197"/>
                      </a:lnTo>
                      <a:lnTo>
                        <a:pt x="258" y="197"/>
                      </a:lnTo>
                      <a:lnTo>
                        <a:pt x="259" y="197"/>
                      </a:lnTo>
                      <a:lnTo>
                        <a:pt x="259" y="197"/>
                      </a:lnTo>
                      <a:lnTo>
                        <a:pt x="260" y="197"/>
                      </a:lnTo>
                      <a:lnTo>
                        <a:pt x="261" y="197"/>
                      </a:lnTo>
                      <a:lnTo>
                        <a:pt x="261" y="197"/>
                      </a:lnTo>
                      <a:lnTo>
                        <a:pt x="262" y="197"/>
                      </a:lnTo>
                      <a:lnTo>
                        <a:pt x="262" y="197"/>
                      </a:lnTo>
                      <a:lnTo>
                        <a:pt x="262" y="197"/>
                      </a:lnTo>
                      <a:lnTo>
                        <a:pt x="263" y="197"/>
                      </a:lnTo>
                      <a:lnTo>
                        <a:pt x="263" y="197"/>
                      </a:lnTo>
                      <a:lnTo>
                        <a:pt x="264" y="197"/>
                      </a:lnTo>
                      <a:lnTo>
                        <a:pt x="264" y="197"/>
                      </a:lnTo>
                      <a:lnTo>
                        <a:pt x="265" y="197"/>
                      </a:lnTo>
                      <a:lnTo>
                        <a:pt x="265" y="197"/>
                      </a:lnTo>
                      <a:lnTo>
                        <a:pt x="266" y="197"/>
                      </a:lnTo>
                      <a:lnTo>
                        <a:pt x="266" y="197"/>
                      </a:lnTo>
                      <a:lnTo>
                        <a:pt x="267" y="197"/>
                      </a:lnTo>
                      <a:lnTo>
                        <a:pt x="268" y="197"/>
                      </a:lnTo>
                      <a:lnTo>
                        <a:pt x="268" y="197"/>
                      </a:lnTo>
                      <a:lnTo>
                        <a:pt x="269" y="197"/>
                      </a:lnTo>
                      <a:lnTo>
                        <a:pt x="269" y="197"/>
                      </a:lnTo>
                      <a:lnTo>
                        <a:pt x="270" y="197"/>
                      </a:lnTo>
                      <a:lnTo>
                        <a:pt x="270" y="197"/>
                      </a:lnTo>
                      <a:lnTo>
                        <a:pt x="271" y="197"/>
                      </a:lnTo>
                      <a:lnTo>
                        <a:pt x="271" y="197"/>
                      </a:lnTo>
                      <a:lnTo>
                        <a:pt x="272" y="197"/>
                      </a:lnTo>
                      <a:lnTo>
                        <a:pt x="272" y="197"/>
                      </a:lnTo>
                      <a:lnTo>
                        <a:pt x="273" y="197"/>
                      </a:lnTo>
                      <a:lnTo>
                        <a:pt x="273" y="197"/>
                      </a:lnTo>
                      <a:lnTo>
                        <a:pt x="274" y="197"/>
                      </a:lnTo>
                      <a:lnTo>
                        <a:pt x="274" y="197"/>
                      </a:lnTo>
                      <a:lnTo>
                        <a:pt x="275" y="197"/>
                      </a:lnTo>
                      <a:lnTo>
                        <a:pt x="275" y="197"/>
                      </a:lnTo>
                      <a:lnTo>
                        <a:pt x="276" y="197"/>
                      </a:lnTo>
                      <a:lnTo>
                        <a:pt x="276" y="197"/>
                      </a:lnTo>
                      <a:lnTo>
                        <a:pt x="277" y="197"/>
                      </a:lnTo>
                      <a:lnTo>
                        <a:pt x="277" y="197"/>
                      </a:lnTo>
                      <a:lnTo>
                        <a:pt x="278" y="197"/>
                      </a:lnTo>
                      <a:lnTo>
                        <a:pt x="278" y="197"/>
                      </a:lnTo>
                      <a:lnTo>
                        <a:pt x="279" y="197"/>
                      </a:lnTo>
                      <a:lnTo>
                        <a:pt x="279" y="197"/>
                      </a:lnTo>
                      <a:lnTo>
                        <a:pt x="280" y="197"/>
                      </a:lnTo>
                      <a:lnTo>
                        <a:pt x="280" y="197"/>
                      </a:lnTo>
                      <a:lnTo>
                        <a:pt x="281" y="197"/>
                      </a:lnTo>
                      <a:lnTo>
                        <a:pt x="282" y="197"/>
                      </a:lnTo>
                      <a:lnTo>
                        <a:pt x="282" y="197"/>
                      </a:lnTo>
                      <a:lnTo>
                        <a:pt x="282" y="197"/>
                      </a:lnTo>
                      <a:lnTo>
                        <a:pt x="283" y="197"/>
                      </a:lnTo>
                      <a:lnTo>
                        <a:pt x="284" y="197"/>
                      </a:lnTo>
                      <a:lnTo>
                        <a:pt x="284" y="197"/>
                      </a:lnTo>
                      <a:lnTo>
                        <a:pt x="285" y="197"/>
                      </a:lnTo>
                      <a:lnTo>
                        <a:pt x="285" y="197"/>
                      </a:lnTo>
                      <a:lnTo>
                        <a:pt x="285" y="197"/>
                      </a:lnTo>
                      <a:lnTo>
                        <a:pt x="286" y="197"/>
                      </a:lnTo>
                      <a:lnTo>
                        <a:pt x="286" y="197"/>
                      </a:lnTo>
                      <a:lnTo>
                        <a:pt x="287" y="197"/>
                      </a:lnTo>
                      <a:lnTo>
                        <a:pt x="288" y="197"/>
                      </a:lnTo>
                      <a:lnTo>
                        <a:pt x="288" y="197"/>
                      </a:lnTo>
                      <a:lnTo>
                        <a:pt x="289" y="197"/>
                      </a:lnTo>
                      <a:lnTo>
                        <a:pt x="289" y="197"/>
                      </a:lnTo>
                      <a:lnTo>
                        <a:pt x="289" y="197"/>
                      </a:lnTo>
                      <a:lnTo>
                        <a:pt x="290" y="197"/>
                      </a:lnTo>
                      <a:lnTo>
                        <a:pt x="290" y="197"/>
                      </a:lnTo>
                      <a:lnTo>
                        <a:pt x="291" y="197"/>
                      </a:lnTo>
                      <a:lnTo>
                        <a:pt x="292" y="197"/>
                      </a:lnTo>
                      <a:lnTo>
                        <a:pt x="292" y="197"/>
                      </a:lnTo>
                      <a:lnTo>
                        <a:pt x="293" y="197"/>
                      </a:lnTo>
                      <a:lnTo>
                        <a:pt x="293" y="197"/>
                      </a:lnTo>
                      <a:lnTo>
                        <a:pt x="293" y="197"/>
                      </a:lnTo>
                      <a:lnTo>
                        <a:pt x="294" y="197"/>
                      </a:lnTo>
                      <a:lnTo>
                        <a:pt x="294" y="197"/>
                      </a:lnTo>
                      <a:lnTo>
                        <a:pt x="295" y="197"/>
                      </a:lnTo>
                      <a:lnTo>
                        <a:pt x="296" y="197"/>
                      </a:lnTo>
                      <a:lnTo>
                        <a:pt x="296" y="197"/>
                      </a:lnTo>
                      <a:lnTo>
                        <a:pt x="297" y="197"/>
                      </a:lnTo>
                      <a:lnTo>
                        <a:pt x="297" y="197"/>
                      </a:lnTo>
                      <a:lnTo>
                        <a:pt x="297" y="197"/>
                      </a:lnTo>
                      <a:lnTo>
                        <a:pt x="298" y="197"/>
                      </a:lnTo>
                      <a:lnTo>
                        <a:pt x="299" y="197"/>
                      </a:lnTo>
                      <a:lnTo>
                        <a:pt x="299" y="197"/>
                      </a:lnTo>
                      <a:lnTo>
                        <a:pt x="299" y="197"/>
                      </a:lnTo>
                      <a:lnTo>
                        <a:pt x="300" y="197"/>
                      </a:lnTo>
                      <a:lnTo>
                        <a:pt x="300" y="197"/>
                      </a:lnTo>
                      <a:lnTo>
                        <a:pt x="302" y="197"/>
                      </a:lnTo>
                      <a:lnTo>
                        <a:pt x="302" y="197"/>
                      </a:lnTo>
                      <a:lnTo>
                        <a:pt x="302" y="197"/>
                      </a:lnTo>
                      <a:lnTo>
                        <a:pt x="303" y="197"/>
                      </a:lnTo>
                      <a:lnTo>
                        <a:pt x="303" y="197"/>
                      </a:lnTo>
                      <a:lnTo>
                        <a:pt x="304" y="197"/>
                      </a:lnTo>
                      <a:lnTo>
                        <a:pt x="304" y="197"/>
                      </a:lnTo>
                      <a:lnTo>
                        <a:pt x="305" y="197"/>
                      </a:lnTo>
                      <a:lnTo>
                        <a:pt x="305" y="197"/>
                      </a:lnTo>
                      <a:lnTo>
                        <a:pt x="306" y="197"/>
                      </a:lnTo>
                      <a:lnTo>
                        <a:pt x="306" y="197"/>
                      </a:lnTo>
                      <a:lnTo>
                        <a:pt x="307" y="197"/>
                      </a:lnTo>
                      <a:lnTo>
                        <a:pt x="307" y="197"/>
                      </a:lnTo>
                      <a:lnTo>
                        <a:pt x="308" y="197"/>
                      </a:lnTo>
                      <a:lnTo>
                        <a:pt x="308" y="197"/>
                      </a:lnTo>
                      <a:lnTo>
                        <a:pt x="309" y="197"/>
                      </a:lnTo>
                      <a:lnTo>
                        <a:pt x="309" y="197"/>
                      </a:lnTo>
                      <a:lnTo>
                        <a:pt x="310" y="197"/>
                      </a:lnTo>
                      <a:lnTo>
                        <a:pt x="310" y="197"/>
                      </a:lnTo>
                      <a:lnTo>
                        <a:pt x="311" y="197"/>
                      </a:lnTo>
                      <a:lnTo>
                        <a:pt x="311" y="197"/>
                      </a:lnTo>
                      <a:lnTo>
                        <a:pt x="312" y="197"/>
                      </a:lnTo>
                      <a:lnTo>
                        <a:pt x="312" y="197"/>
                      </a:lnTo>
                      <a:lnTo>
                        <a:pt x="313" y="197"/>
                      </a:lnTo>
                      <a:lnTo>
                        <a:pt x="313" y="197"/>
                      </a:lnTo>
                      <a:lnTo>
                        <a:pt x="314" y="197"/>
                      </a:lnTo>
                      <a:lnTo>
                        <a:pt x="314" y="197"/>
                      </a:lnTo>
                      <a:lnTo>
                        <a:pt x="314" y="197"/>
                      </a:lnTo>
                      <a:lnTo>
                        <a:pt x="315" y="197"/>
                      </a:lnTo>
                      <a:lnTo>
                        <a:pt x="316" y="197"/>
                      </a:lnTo>
                      <a:lnTo>
                        <a:pt x="316" y="197"/>
                      </a:lnTo>
                      <a:lnTo>
                        <a:pt x="317" y="197"/>
                      </a:lnTo>
                      <a:lnTo>
                        <a:pt x="317" y="197"/>
                      </a:lnTo>
                      <a:lnTo>
                        <a:pt x="318" y="197"/>
                      </a:lnTo>
                      <a:lnTo>
                        <a:pt x="319" y="197"/>
                      </a:lnTo>
                      <a:lnTo>
                        <a:pt x="319" y="197"/>
                      </a:lnTo>
                      <a:lnTo>
                        <a:pt x="319" y="197"/>
                      </a:lnTo>
                      <a:lnTo>
                        <a:pt x="320" y="197"/>
                      </a:lnTo>
                      <a:lnTo>
                        <a:pt x="320" y="197"/>
                      </a:lnTo>
                      <a:lnTo>
                        <a:pt x="321" y="197"/>
                      </a:lnTo>
                      <a:lnTo>
                        <a:pt x="321" y="197"/>
                      </a:lnTo>
                      <a:lnTo>
                        <a:pt x="322" y="197"/>
                      </a:lnTo>
                      <a:lnTo>
                        <a:pt x="322" y="197"/>
                      </a:lnTo>
                      <a:lnTo>
                        <a:pt x="323" y="197"/>
                      </a:lnTo>
                      <a:lnTo>
                        <a:pt x="323" y="197"/>
                      </a:lnTo>
                      <a:lnTo>
                        <a:pt x="324" y="197"/>
                      </a:lnTo>
                      <a:lnTo>
                        <a:pt x="324" y="197"/>
                      </a:lnTo>
                      <a:lnTo>
                        <a:pt x="325" y="197"/>
                      </a:lnTo>
                      <a:lnTo>
                        <a:pt x="325" y="197"/>
                      </a:lnTo>
                      <a:lnTo>
                        <a:pt x="326" y="197"/>
                      </a:lnTo>
                      <a:lnTo>
                        <a:pt x="326" y="197"/>
                      </a:lnTo>
                      <a:lnTo>
                        <a:pt x="327" y="197"/>
                      </a:lnTo>
                      <a:lnTo>
                        <a:pt x="327" y="197"/>
                      </a:lnTo>
                      <a:lnTo>
                        <a:pt x="328" y="197"/>
                      </a:lnTo>
                      <a:lnTo>
                        <a:pt x="328" y="197"/>
                      </a:lnTo>
                      <a:lnTo>
                        <a:pt x="329" y="197"/>
                      </a:lnTo>
                      <a:lnTo>
                        <a:pt x="329" y="197"/>
                      </a:lnTo>
                      <a:lnTo>
                        <a:pt x="330" y="197"/>
                      </a:lnTo>
                      <a:lnTo>
                        <a:pt x="330" y="197"/>
                      </a:lnTo>
                      <a:lnTo>
                        <a:pt x="331" y="197"/>
                      </a:lnTo>
                      <a:lnTo>
                        <a:pt x="331" y="197"/>
                      </a:lnTo>
                      <a:lnTo>
                        <a:pt x="332" y="197"/>
                      </a:lnTo>
                      <a:lnTo>
                        <a:pt x="332" y="197"/>
                      </a:lnTo>
                      <a:lnTo>
                        <a:pt x="333" y="197"/>
                      </a:lnTo>
                      <a:lnTo>
                        <a:pt x="333" y="197"/>
                      </a:lnTo>
                      <a:lnTo>
                        <a:pt x="333" y="197"/>
                      </a:lnTo>
                      <a:lnTo>
                        <a:pt x="334" y="197"/>
                      </a:lnTo>
                      <a:lnTo>
                        <a:pt x="335" y="197"/>
                      </a:lnTo>
                      <a:lnTo>
                        <a:pt x="336" y="197"/>
                      </a:lnTo>
                      <a:lnTo>
                        <a:pt x="336" y="197"/>
                      </a:lnTo>
                      <a:lnTo>
                        <a:pt x="336" y="197"/>
                      </a:lnTo>
                      <a:lnTo>
                        <a:pt x="337" y="197"/>
                      </a:lnTo>
                      <a:lnTo>
                        <a:pt x="337" y="197"/>
                      </a:lnTo>
                      <a:lnTo>
                        <a:pt x="338" y="197"/>
                      </a:lnTo>
                      <a:lnTo>
                        <a:pt x="338" y="197"/>
                      </a:lnTo>
                      <a:lnTo>
                        <a:pt x="339" y="197"/>
                      </a:lnTo>
                      <a:lnTo>
                        <a:pt x="339" y="197"/>
                      </a:lnTo>
                      <a:lnTo>
                        <a:pt x="340" y="197"/>
                      </a:lnTo>
                      <a:lnTo>
                        <a:pt x="341" y="197"/>
                      </a:lnTo>
                      <a:lnTo>
                        <a:pt x="341" y="197"/>
                      </a:lnTo>
                      <a:lnTo>
                        <a:pt x="341" y="197"/>
                      </a:lnTo>
                      <a:lnTo>
                        <a:pt x="341" y="197"/>
                      </a:lnTo>
                      <a:lnTo>
                        <a:pt x="343" y="197"/>
                      </a:lnTo>
                      <a:lnTo>
                        <a:pt x="343" y="197"/>
                      </a:lnTo>
                      <a:lnTo>
                        <a:pt x="344" y="197"/>
                      </a:lnTo>
                      <a:lnTo>
                        <a:pt x="344" y="197"/>
                      </a:lnTo>
                      <a:lnTo>
                        <a:pt x="344" y="197"/>
                      </a:lnTo>
                      <a:lnTo>
                        <a:pt x="345" y="197"/>
                      </a:lnTo>
                      <a:lnTo>
                        <a:pt x="345" y="197"/>
                      </a:lnTo>
                      <a:lnTo>
                        <a:pt x="346" y="197"/>
                      </a:lnTo>
                      <a:lnTo>
                        <a:pt x="346" y="197"/>
                      </a:lnTo>
                      <a:lnTo>
                        <a:pt x="347" y="197"/>
                      </a:lnTo>
                      <a:lnTo>
                        <a:pt x="347" y="197"/>
                      </a:lnTo>
                      <a:lnTo>
                        <a:pt x="348" y="197"/>
                      </a:lnTo>
                      <a:lnTo>
                        <a:pt x="348" y="197"/>
                      </a:lnTo>
                      <a:lnTo>
                        <a:pt x="349" y="197"/>
                      </a:lnTo>
                      <a:lnTo>
                        <a:pt x="350" y="197"/>
                      </a:lnTo>
                      <a:lnTo>
                        <a:pt x="350" y="197"/>
                      </a:lnTo>
                      <a:lnTo>
                        <a:pt x="351" y="197"/>
                      </a:lnTo>
                      <a:lnTo>
                        <a:pt x="351" y="197"/>
                      </a:lnTo>
                      <a:lnTo>
                        <a:pt x="352" y="197"/>
                      </a:lnTo>
                      <a:lnTo>
                        <a:pt x="352" y="197"/>
                      </a:lnTo>
                      <a:lnTo>
                        <a:pt x="353" y="197"/>
                      </a:lnTo>
                      <a:lnTo>
                        <a:pt x="353" y="197"/>
                      </a:lnTo>
                      <a:lnTo>
                        <a:pt x="353" y="197"/>
                      </a:lnTo>
                      <a:lnTo>
                        <a:pt x="354" y="197"/>
                      </a:lnTo>
                      <a:lnTo>
                        <a:pt x="355" y="197"/>
                      </a:lnTo>
                      <a:lnTo>
                        <a:pt x="355" y="197"/>
                      </a:lnTo>
                      <a:lnTo>
                        <a:pt x="356" y="197"/>
                      </a:lnTo>
                      <a:lnTo>
                        <a:pt x="356" y="197"/>
                      </a:lnTo>
                      <a:lnTo>
                        <a:pt x="357" y="197"/>
                      </a:lnTo>
                      <a:lnTo>
                        <a:pt x="357" y="197"/>
                      </a:lnTo>
                      <a:lnTo>
                        <a:pt x="358" y="197"/>
                      </a:lnTo>
                      <a:lnTo>
                        <a:pt x="358" y="197"/>
                      </a:lnTo>
                      <a:lnTo>
                        <a:pt x="358" y="197"/>
                      </a:lnTo>
                      <a:lnTo>
                        <a:pt x="359" y="197"/>
                      </a:lnTo>
                      <a:lnTo>
                        <a:pt x="359" y="197"/>
                      </a:lnTo>
                      <a:lnTo>
                        <a:pt x="360" y="197"/>
                      </a:lnTo>
                      <a:lnTo>
                        <a:pt x="360" y="197"/>
                      </a:lnTo>
                      <a:lnTo>
                        <a:pt x="361" y="197"/>
                      </a:lnTo>
                      <a:lnTo>
                        <a:pt x="361" y="197"/>
                      </a:lnTo>
                      <a:lnTo>
                        <a:pt x="362" y="197"/>
                      </a:lnTo>
                      <a:lnTo>
                        <a:pt x="363" y="197"/>
                      </a:lnTo>
                      <a:lnTo>
                        <a:pt x="363" y="197"/>
                      </a:lnTo>
                      <a:lnTo>
                        <a:pt x="364" y="197"/>
                      </a:lnTo>
                      <a:lnTo>
                        <a:pt x="364" y="197"/>
                      </a:lnTo>
                      <a:lnTo>
                        <a:pt x="365" y="197"/>
                      </a:lnTo>
                      <a:lnTo>
                        <a:pt x="365" y="197"/>
                      </a:lnTo>
                      <a:lnTo>
                        <a:pt x="366" y="197"/>
                      </a:lnTo>
                      <a:lnTo>
                        <a:pt x="366" y="197"/>
                      </a:lnTo>
                      <a:lnTo>
                        <a:pt x="367" y="197"/>
                      </a:lnTo>
                      <a:lnTo>
                        <a:pt x="367" y="197"/>
                      </a:lnTo>
                      <a:lnTo>
                        <a:pt x="367" y="197"/>
                      </a:lnTo>
                      <a:lnTo>
                        <a:pt x="368" y="197"/>
                      </a:lnTo>
                      <a:lnTo>
                        <a:pt x="369" y="197"/>
                      </a:lnTo>
                      <a:lnTo>
                        <a:pt x="369" y="197"/>
                      </a:lnTo>
                      <a:lnTo>
                        <a:pt x="370" y="197"/>
                      </a:lnTo>
                      <a:lnTo>
                        <a:pt x="370" y="197"/>
                      </a:lnTo>
                      <a:lnTo>
                        <a:pt x="371" y="197"/>
                      </a:lnTo>
                      <a:lnTo>
                        <a:pt x="371" y="197"/>
                      </a:lnTo>
                      <a:lnTo>
                        <a:pt x="372" y="197"/>
                      </a:lnTo>
                      <a:lnTo>
                        <a:pt x="372" y="197"/>
                      </a:lnTo>
                      <a:lnTo>
                        <a:pt x="373" y="197"/>
                      </a:lnTo>
                      <a:lnTo>
                        <a:pt x="373" y="197"/>
                      </a:lnTo>
                      <a:lnTo>
                        <a:pt x="374" y="197"/>
                      </a:lnTo>
                      <a:lnTo>
                        <a:pt x="374" y="197"/>
                      </a:lnTo>
                      <a:lnTo>
                        <a:pt x="375" y="197"/>
                      </a:lnTo>
                      <a:lnTo>
                        <a:pt x="375" y="197"/>
                      </a:lnTo>
                      <a:lnTo>
                        <a:pt x="375" y="197"/>
                      </a:lnTo>
                      <a:lnTo>
                        <a:pt x="377" y="197"/>
                      </a:lnTo>
                      <a:lnTo>
                        <a:pt x="377" y="197"/>
                      </a:lnTo>
                      <a:lnTo>
                        <a:pt x="378" y="197"/>
                      </a:lnTo>
                      <a:lnTo>
                        <a:pt x="378" y="197"/>
                      </a:lnTo>
                      <a:lnTo>
                        <a:pt x="379" y="197"/>
                      </a:lnTo>
                      <a:lnTo>
                        <a:pt x="379" y="197"/>
                      </a:lnTo>
                      <a:lnTo>
                        <a:pt x="379" y="197"/>
                      </a:lnTo>
                      <a:lnTo>
                        <a:pt x="380" y="197"/>
                      </a:lnTo>
                      <a:lnTo>
                        <a:pt x="380" y="197"/>
                      </a:lnTo>
                      <a:lnTo>
                        <a:pt x="381" y="197"/>
                      </a:lnTo>
                      <a:lnTo>
                        <a:pt x="381" y="197"/>
                      </a:lnTo>
                      <a:lnTo>
                        <a:pt x="382" y="197"/>
                      </a:lnTo>
                      <a:lnTo>
                        <a:pt x="383" y="197"/>
                      </a:lnTo>
                      <a:lnTo>
                        <a:pt x="383" y="197"/>
                      </a:lnTo>
                      <a:lnTo>
                        <a:pt x="384" y="197"/>
                      </a:lnTo>
                      <a:lnTo>
                        <a:pt x="384" y="197"/>
                      </a:lnTo>
                      <a:lnTo>
                        <a:pt x="385" y="197"/>
                      </a:lnTo>
                      <a:lnTo>
                        <a:pt x="385" y="197"/>
                      </a:lnTo>
                      <a:lnTo>
                        <a:pt x="386" y="197"/>
                      </a:lnTo>
                      <a:lnTo>
                        <a:pt x="386" y="197"/>
                      </a:lnTo>
                      <a:lnTo>
                        <a:pt x="386" y="197"/>
                      </a:lnTo>
                      <a:lnTo>
                        <a:pt x="387" y="197"/>
                      </a:lnTo>
                      <a:lnTo>
                        <a:pt x="388" y="197"/>
                      </a:lnTo>
                      <a:lnTo>
                        <a:pt x="388" y="197"/>
                      </a:lnTo>
                      <a:lnTo>
                        <a:pt x="388" y="197"/>
                      </a:lnTo>
                      <a:lnTo>
                        <a:pt x="389" y="197"/>
                      </a:lnTo>
                      <a:lnTo>
                        <a:pt x="390" y="197"/>
                      </a:lnTo>
                      <a:lnTo>
                        <a:pt x="390" y="197"/>
                      </a:lnTo>
                      <a:lnTo>
                        <a:pt x="391" y="197"/>
                      </a:lnTo>
                      <a:lnTo>
                        <a:pt x="391" y="197"/>
                      </a:lnTo>
                      <a:lnTo>
                        <a:pt x="392" y="197"/>
                      </a:lnTo>
                      <a:lnTo>
                        <a:pt x="392" y="197"/>
                      </a:lnTo>
                      <a:lnTo>
                        <a:pt x="392" y="197"/>
                      </a:lnTo>
                      <a:lnTo>
                        <a:pt x="393" y="197"/>
                      </a:lnTo>
                      <a:lnTo>
                        <a:pt x="394" y="197"/>
                      </a:lnTo>
                      <a:lnTo>
                        <a:pt x="394" y="197"/>
                      </a:lnTo>
                      <a:lnTo>
                        <a:pt x="394" y="197"/>
                      </a:lnTo>
                      <a:lnTo>
                        <a:pt x="395" y="197"/>
                      </a:lnTo>
                      <a:lnTo>
                        <a:pt x="395" y="197"/>
                      </a:lnTo>
                      <a:lnTo>
                        <a:pt x="396" y="197"/>
                      </a:lnTo>
                      <a:lnTo>
                        <a:pt x="397" y="197"/>
                      </a:lnTo>
                      <a:lnTo>
                        <a:pt x="397" y="197"/>
                      </a:lnTo>
                      <a:lnTo>
                        <a:pt x="398" y="197"/>
                      </a:lnTo>
                      <a:lnTo>
                        <a:pt x="398" y="197"/>
                      </a:lnTo>
                      <a:lnTo>
                        <a:pt x="399" y="197"/>
                      </a:lnTo>
                      <a:lnTo>
                        <a:pt x="399" y="197"/>
                      </a:lnTo>
                      <a:lnTo>
                        <a:pt x="399" y="197"/>
                      </a:lnTo>
                      <a:lnTo>
                        <a:pt x="400" y="197"/>
                      </a:lnTo>
                      <a:lnTo>
                        <a:pt x="400" y="197"/>
                      </a:lnTo>
                      <a:lnTo>
                        <a:pt x="401" y="197"/>
                      </a:lnTo>
                      <a:lnTo>
                        <a:pt x="401" y="197"/>
                      </a:lnTo>
                      <a:lnTo>
                        <a:pt x="402" y="197"/>
                      </a:lnTo>
                      <a:lnTo>
                        <a:pt x="403" y="197"/>
                      </a:lnTo>
                      <a:lnTo>
                        <a:pt x="403" y="197"/>
                      </a:lnTo>
                      <a:lnTo>
                        <a:pt x="403" y="197"/>
                      </a:lnTo>
                      <a:lnTo>
                        <a:pt x="404" y="197"/>
                      </a:lnTo>
                      <a:lnTo>
                        <a:pt x="405" y="197"/>
                      </a:lnTo>
                      <a:lnTo>
                        <a:pt x="405" y="197"/>
                      </a:lnTo>
                      <a:lnTo>
                        <a:pt x="405" y="197"/>
                      </a:lnTo>
                      <a:lnTo>
                        <a:pt x="406" y="197"/>
                      </a:lnTo>
                      <a:lnTo>
                        <a:pt x="407" y="197"/>
                      </a:lnTo>
                      <a:lnTo>
                        <a:pt x="407" y="197"/>
                      </a:lnTo>
                      <a:lnTo>
                        <a:pt x="407" y="197"/>
                      </a:lnTo>
                      <a:lnTo>
                        <a:pt x="408" y="197"/>
                      </a:lnTo>
                      <a:lnTo>
                        <a:pt x="408" y="197"/>
                      </a:lnTo>
                      <a:lnTo>
                        <a:pt x="409" y="197"/>
                      </a:lnTo>
                      <a:lnTo>
                        <a:pt x="410" y="197"/>
                      </a:lnTo>
                      <a:lnTo>
                        <a:pt x="410" y="197"/>
                      </a:lnTo>
                      <a:lnTo>
                        <a:pt x="411" y="197"/>
                      </a:lnTo>
                      <a:lnTo>
                        <a:pt x="411" y="197"/>
                      </a:lnTo>
                      <a:lnTo>
                        <a:pt x="412" y="197"/>
                      </a:lnTo>
                      <a:lnTo>
                        <a:pt x="412" y="197"/>
                      </a:lnTo>
                      <a:lnTo>
                        <a:pt x="413" y="197"/>
                      </a:lnTo>
                      <a:lnTo>
                        <a:pt x="413" y="197"/>
                      </a:lnTo>
                      <a:lnTo>
                        <a:pt x="413" y="197"/>
                      </a:lnTo>
                      <a:lnTo>
                        <a:pt x="414" y="197"/>
                      </a:lnTo>
                      <a:lnTo>
                        <a:pt x="415" y="197"/>
                      </a:lnTo>
                      <a:lnTo>
                        <a:pt x="415" y="197"/>
                      </a:lnTo>
                      <a:lnTo>
                        <a:pt x="416" y="197"/>
                      </a:lnTo>
                      <a:lnTo>
                        <a:pt x="416" y="197"/>
                      </a:lnTo>
                      <a:lnTo>
                        <a:pt x="417" y="197"/>
                      </a:lnTo>
                      <a:lnTo>
                        <a:pt x="417" y="197"/>
                      </a:lnTo>
                      <a:lnTo>
                        <a:pt x="418" y="197"/>
                      </a:lnTo>
                      <a:lnTo>
                        <a:pt x="419" y="197"/>
                      </a:lnTo>
                      <a:lnTo>
                        <a:pt x="419" y="197"/>
                      </a:lnTo>
                      <a:lnTo>
                        <a:pt x="419" y="197"/>
                      </a:lnTo>
                      <a:lnTo>
                        <a:pt x="420" y="197"/>
                      </a:lnTo>
                      <a:lnTo>
                        <a:pt x="420" y="197"/>
                      </a:lnTo>
                      <a:lnTo>
                        <a:pt x="421" y="197"/>
                      </a:lnTo>
                      <a:lnTo>
                        <a:pt x="421" y="197"/>
                      </a:lnTo>
                      <a:lnTo>
                        <a:pt x="422" y="197"/>
                      </a:lnTo>
                      <a:lnTo>
                        <a:pt x="422" y="197"/>
                      </a:lnTo>
                      <a:lnTo>
                        <a:pt x="422" y="197"/>
                      </a:lnTo>
                      <a:lnTo>
                        <a:pt x="423" y="197"/>
                      </a:lnTo>
                      <a:lnTo>
                        <a:pt x="424" y="197"/>
                      </a:lnTo>
                      <a:lnTo>
                        <a:pt x="424" y="197"/>
                      </a:lnTo>
                      <a:lnTo>
                        <a:pt x="425" y="197"/>
                      </a:lnTo>
                      <a:lnTo>
                        <a:pt x="426" y="197"/>
                      </a:lnTo>
                      <a:lnTo>
                        <a:pt x="426" y="197"/>
                      </a:lnTo>
                      <a:lnTo>
                        <a:pt x="427" y="197"/>
                      </a:lnTo>
                      <a:lnTo>
                        <a:pt x="427" y="197"/>
                      </a:lnTo>
                      <a:lnTo>
                        <a:pt x="427" y="197"/>
                      </a:lnTo>
                      <a:lnTo>
                        <a:pt x="428" y="197"/>
                      </a:lnTo>
                      <a:lnTo>
                        <a:pt x="428" y="197"/>
                      </a:lnTo>
                      <a:lnTo>
                        <a:pt x="429" y="197"/>
                      </a:lnTo>
                      <a:lnTo>
                        <a:pt x="429" y="197"/>
                      </a:lnTo>
                      <a:lnTo>
                        <a:pt x="430" y="197"/>
                      </a:lnTo>
                      <a:lnTo>
                        <a:pt x="430" y="197"/>
                      </a:lnTo>
                      <a:lnTo>
                        <a:pt x="431" y="197"/>
                      </a:lnTo>
                      <a:lnTo>
                        <a:pt x="431" y="197"/>
                      </a:lnTo>
                      <a:lnTo>
                        <a:pt x="432" y="197"/>
                      </a:lnTo>
                      <a:lnTo>
                        <a:pt x="432" y="197"/>
                      </a:lnTo>
                      <a:lnTo>
                        <a:pt x="433" y="197"/>
                      </a:lnTo>
                      <a:lnTo>
                        <a:pt x="434" y="197"/>
                      </a:lnTo>
                      <a:lnTo>
                        <a:pt x="434" y="197"/>
                      </a:lnTo>
                      <a:lnTo>
                        <a:pt x="434" y="197"/>
                      </a:lnTo>
                      <a:lnTo>
                        <a:pt x="435" y="197"/>
                      </a:lnTo>
                      <a:lnTo>
                        <a:pt x="435" y="197"/>
                      </a:lnTo>
                      <a:lnTo>
                        <a:pt x="436" y="197"/>
                      </a:lnTo>
                      <a:lnTo>
                        <a:pt x="436" y="197"/>
                      </a:lnTo>
                      <a:lnTo>
                        <a:pt x="436" y="197"/>
                      </a:lnTo>
                      <a:lnTo>
                        <a:pt x="438" y="197"/>
                      </a:lnTo>
                      <a:lnTo>
                        <a:pt x="438" y="197"/>
                      </a:lnTo>
                      <a:lnTo>
                        <a:pt x="438" y="197"/>
                      </a:lnTo>
                      <a:lnTo>
                        <a:pt x="439" y="197"/>
                      </a:lnTo>
                      <a:lnTo>
                        <a:pt x="440" y="197"/>
                      </a:lnTo>
                      <a:lnTo>
                        <a:pt x="440" y="197"/>
                      </a:lnTo>
                      <a:lnTo>
                        <a:pt x="441" y="197"/>
                      </a:lnTo>
                      <a:lnTo>
                        <a:pt x="441" y="197"/>
                      </a:lnTo>
                      <a:lnTo>
                        <a:pt x="442" y="197"/>
                      </a:lnTo>
                      <a:lnTo>
                        <a:pt x="442" y="197"/>
                      </a:lnTo>
                      <a:lnTo>
                        <a:pt x="442" y="197"/>
                      </a:lnTo>
                      <a:lnTo>
                        <a:pt x="443" y="197"/>
                      </a:lnTo>
                      <a:lnTo>
                        <a:pt x="443" y="197"/>
                      </a:lnTo>
                      <a:lnTo>
                        <a:pt x="443" y="197"/>
                      </a:lnTo>
                      <a:lnTo>
                        <a:pt x="445" y="197"/>
                      </a:lnTo>
                      <a:lnTo>
                        <a:pt x="445" y="197"/>
                      </a:lnTo>
                      <a:lnTo>
                        <a:pt x="445" y="197"/>
                      </a:lnTo>
                      <a:lnTo>
                        <a:pt x="446" y="197"/>
                      </a:lnTo>
                      <a:lnTo>
                        <a:pt x="446" y="197"/>
                      </a:lnTo>
                      <a:lnTo>
                        <a:pt x="447" y="197"/>
                      </a:lnTo>
                      <a:lnTo>
                        <a:pt x="448" y="197"/>
                      </a:lnTo>
                      <a:lnTo>
                        <a:pt x="448" y="197"/>
                      </a:lnTo>
                      <a:lnTo>
                        <a:pt x="448" y="197"/>
                      </a:lnTo>
                      <a:lnTo>
                        <a:pt x="449" y="197"/>
                      </a:lnTo>
                      <a:lnTo>
                        <a:pt x="449" y="197"/>
                      </a:lnTo>
                      <a:lnTo>
                        <a:pt x="450" y="197"/>
                      </a:lnTo>
                      <a:lnTo>
                        <a:pt x="451" y="197"/>
                      </a:lnTo>
                      <a:lnTo>
                        <a:pt x="451" y="197"/>
                      </a:lnTo>
                      <a:lnTo>
                        <a:pt x="451" y="197"/>
                      </a:lnTo>
                      <a:lnTo>
                        <a:pt x="452" y="197"/>
                      </a:lnTo>
                      <a:lnTo>
                        <a:pt x="453" y="197"/>
                      </a:lnTo>
                      <a:lnTo>
                        <a:pt x="453" y="197"/>
                      </a:lnTo>
                      <a:lnTo>
                        <a:pt x="453" y="197"/>
                      </a:lnTo>
                      <a:lnTo>
                        <a:pt x="454" y="197"/>
                      </a:lnTo>
                      <a:lnTo>
                        <a:pt x="454" y="197"/>
                      </a:lnTo>
                      <a:lnTo>
                        <a:pt x="455" y="197"/>
                      </a:lnTo>
                      <a:lnTo>
                        <a:pt x="456" y="197"/>
                      </a:lnTo>
                      <a:lnTo>
                        <a:pt x="456" y="197"/>
                      </a:lnTo>
                      <a:lnTo>
                        <a:pt x="457" y="197"/>
                      </a:lnTo>
                      <a:lnTo>
                        <a:pt x="458" y="197"/>
                      </a:lnTo>
                      <a:lnTo>
                        <a:pt x="458" y="197"/>
                      </a:lnTo>
                      <a:lnTo>
                        <a:pt x="458" y="197"/>
                      </a:lnTo>
                      <a:lnTo>
                        <a:pt x="459" y="197"/>
                      </a:lnTo>
                      <a:lnTo>
                        <a:pt x="459" y="197"/>
                      </a:lnTo>
                      <a:lnTo>
                        <a:pt x="459" y="197"/>
                      </a:lnTo>
                      <a:lnTo>
                        <a:pt x="460" y="197"/>
                      </a:lnTo>
                      <a:lnTo>
                        <a:pt x="461" y="197"/>
                      </a:lnTo>
                      <a:lnTo>
                        <a:pt x="461" y="197"/>
                      </a:lnTo>
                      <a:lnTo>
                        <a:pt x="461" y="197"/>
                      </a:lnTo>
                      <a:lnTo>
                        <a:pt x="462" y="197"/>
                      </a:lnTo>
                      <a:lnTo>
                        <a:pt x="463" y="197"/>
                      </a:lnTo>
                      <a:lnTo>
                        <a:pt x="463" y="197"/>
                      </a:lnTo>
                      <a:lnTo>
                        <a:pt x="464" y="197"/>
                      </a:lnTo>
                      <a:lnTo>
                        <a:pt x="465" y="197"/>
                      </a:lnTo>
                      <a:lnTo>
                        <a:pt x="465" y="197"/>
                      </a:lnTo>
                      <a:lnTo>
                        <a:pt x="466" y="196"/>
                      </a:lnTo>
                      <a:lnTo>
                        <a:pt x="466" y="196"/>
                      </a:lnTo>
                      <a:lnTo>
                        <a:pt x="466" y="196"/>
                      </a:lnTo>
                      <a:lnTo>
                        <a:pt x="467" y="196"/>
                      </a:lnTo>
                      <a:lnTo>
                        <a:pt x="467" y="196"/>
                      </a:lnTo>
                      <a:lnTo>
                        <a:pt x="468" y="196"/>
                      </a:lnTo>
                      <a:lnTo>
                        <a:pt x="468" y="196"/>
                      </a:lnTo>
                      <a:lnTo>
                        <a:pt x="469" y="196"/>
                      </a:lnTo>
                      <a:lnTo>
                        <a:pt x="469" y="196"/>
                      </a:lnTo>
                      <a:lnTo>
                        <a:pt x="470" y="196"/>
                      </a:lnTo>
                      <a:lnTo>
                        <a:pt x="470" y="196"/>
                      </a:lnTo>
                      <a:lnTo>
                        <a:pt x="470" y="196"/>
                      </a:lnTo>
                      <a:lnTo>
                        <a:pt x="472" y="196"/>
                      </a:lnTo>
                      <a:lnTo>
                        <a:pt x="472" y="196"/>
                      </a:lnTo>
                      <a:lnTo>
                        <a:pt x="472" y="195"/>
                      </a:lnTo>
                      <a:lnTo>
                        <a:pt x="473" y="195"/>
                      </a:lnTo>
                      <a:lnTo>
                        <a:pt x="473" y="196"/>
                      </a:lnTo>
                      <a:lnTo>
                        <a:pt x="474" y="196"/>
                      </a:lnTo>
                      <a:lnTo>
                        <a:pt x="474" y="195"/>
                      </a:lnTo>
                      <a:lnTo>
                        <a:pt x="475" y="195"/>
                      </a:lnTo>
                      <a:lnTo>
                        <a:pt x="475" y="195"/>
                      </a:lnTo>
                      <a:lnTo>
                        <a:pt x="476" y="195"/>
                      </a:lnTo>
                      <a:lnTo>
                        <a:pt x="476" y="195"/>
                      </a:lnTo>
                      <a:lnTo>
                        <a:pt x="476" y="195"/>
                      </a:lnTo>
                      <a:lnTo>
                        <a:pt x="477" y="195"/>
                      </a:lnTo>
                      <a:lnTo>
                        <a:pt x="477" y="195"/>
                      </a:lnTo>
                      <a:lnTo>
                        <a:pt x="478" y="195"/>
                      </a:lnTo>
                      <a:lnTo>
                        <a:pt x="479" y="195"/>
                      </a:lnTo>
                      <a:lnTo>
                        <a:pt x="479" y="195"/>
                      </a:lnTo>
                      <a:lnTo>
                        <a:pt x="480" y="195"/>
                      </a:lnTo>
                      <a:lnTo>
                        <a:pt x="480" y="195"/>
                      </a:lnTo>
                      <a:lnTo>
                        <a:pt x="481" y="195"/>
                      </a:lnTo>
                      <a:lnTo>
                        <a:pt x="481" y="195"/>
                      </a:lnTo>
                      <a:lnTo>
                        <a:pt x="482" y="195"/>
                      </a:lnTo>
                      <a:lnTo>
                        <a:pt x="483" y="194"/>
                      </a:lnTo>
                      <a:lnTo>
                        <a:pt x="483" y="194"/>
                      </a:lnTo>
                      <a:lnTo>
                        <a:pt x="483" y="195"/>
                      </a:lnTo>
                      <a:lnTo>
                        <a:pt x="484" y="195"/>
                      </a:lnTo>
                      <a:lnTo>
                        <a:pt x="485" y="194"/>
                      </a:lnTo>
                      <a:lnTo>
                        <a:pt x="485" y="194"/>
                      </a:lnTo>
                      <a:lnTo>
                        <a:pt x="485" y="194"/>
                      </a:lnTo>
                      <a:lnTo>
                        <a:pt x="486" y="194"/>
                      </a:lnTo>
                      <a:lnTo>
                        <a:pt x="487" y="194"/>
                      </a:lnTo>
                      <a:lnTo>
                        <a:pt x="487" y="194"/>
                      </a:lnTo>
                      <a:lnTo>
                        <a:pt x="487" y="194"/>
                      </a:lnTo>
                      <a:lnTo>
                        <a:pt x="488" y="194"/>
                      </a:lnTo>
                      <a:lnTo>
                        <a:pt x="489" y="194"/>
                      </a:lnTo>
                      <a:lnTo>
                        <a:pt x="489" y="194"/>
                      </a:lnTo>
                      <a:lnTo>
                        <a:pt x="489" y="194"/>
                      </a:lnTo>
                      <a:lnTo>
                        <a:pt x="490" y="194"/>
                      </a:lnTo>
                      <a:lnTo>
                        <a:pt x="490" y="194"/>
                      </a:lnTo>
                      <a:lnTo>
                        <a:pt x="491" y="194"/>
                      </a:lnTo>
                      <a:lnTo>
                        <a:pt x="492" y="194"/>
                      </a:lnTo>
                      <a:lnTo>
                        <a:pt x="492" y="194"/>
                      </a:lnTo>
                      <a:lnTo>
                        <a:pt x="492" y="194"/>
                      </a:lnTo>
                      <a:lnTo>
                        <a:pt x="493" y="194"/>
                      </a:lnTo>
                      <a:lnTo>
                        <a:pt x="494" y="194"/>
                      </a:lnTo>
                      <a:lnTo>
                        <a:pt x="494" y="194"/>
                      </a:lnTo>
                      <a:lnTo>
                        <a:pt x="494" y="193"/>
                      </a:lnTo>
                      <a:lnTo>
                        <a:pt x="495" y="194"/>
                      </a:lnTo>
                      <a:lnTo>
                        <a:pt x="495" y="194"/>
                      </a:lnTo>
                      <a:lnTo>
                        <a:pt x="496" y="194"/>
                      </a:lnTo>
                      <a:lnTo>
                        <a:pt x="496" y="194"/>
                      </a:lnTo>
                      <a:lnTo>
                        <a:pt x="497" y="193"/>
                      </a:lnTo>
                      <a:lnTo>
                        <a:pt x="498" y="194"/>
                      </a:lnTo>
                      <a:lnTo>
                        <a:pt x="498" y="194"/>
                      </a:lnTo>
                      <a:lnTo>
                        <a:pt x="499" y="193"/>
                      </a:lnTo>
                      <a:lnTo>
                        <a:pt x="499" y="193"/>
                      </a:lnTo>
                      <a:lnTo>
                        <a:pt x="500" y="194"/>
                      </a:lnTo>
                      <a:lnTo>
                        <a:pt x="500" y="193"/>
                      </a:lnTo>
                      <a:lnTo>
                        <a:pt x="500" y="193"/>
                      </a:lnTo>
                      <a:lnTo>
                        <a:pt x="501" y="193"/>
                      </a:lnTo>
                      <a:lnTo>
                        <a:pt x="502" y="193"/>
                      </a:lnTo>
                      <a:lnTo>
                        <a:pt x="502" y="193"/>
                      </a:lnTo>
                      <a:lnTo>
                        <a:pt x="503" y="193"/>
                      </a:lnTo>
                      <a:lnTo>
                        <a:pt x="503" y="193"/>
                      </a:lnTo>
                      <a:lnTo>
                        <a:pt x="503" y="193"/>
                      </a:lnTo>
                      <a:lnTo>
                        <a:pt x="504" y="193"/>
                      </a:lnTo>
                      <a:lnTo>
                        <a:pt x="505" y="193"/>
                      </a:lnTo>
                      <a:lnTo>
                        <a:pt x="505" y="193"/>
                      </a:lnTo>
                      <a:lnTo>
                        <a:pt x="506" y="193"/>
                      </a:lnTo>
                      <a:lnTo>
                        <a:pt x="506" y="193"/>
                      </a:lnTo>
                      <a:lnTo>
                        <a:pt x="507" y="193"/>
                      </a:lnTo>
                      <a:lnTo>
                        <a:pt x="507" y="193"/>
                      </a:lnTo>
                      <a:lnTo>
                        <a:pt x="508" y="193"/>
                      </a:lnTo>
                      <a:lnTo>
                        <a:pt x="508" y="193"/>
                      </a:lnTo>
                      <a:lnTo>
                        <a:pt x="509" y="192"/>
                      </a:lnTo>
                      <a:lnTo>
                        <a:pt x="509" y="192"/>
                      </a:lnTo>
                      <a:lnTo>
                        <a:pt x="509" y="193"/>
                      </a:lnTo>
                      <a:lnTo>
                        <a:pt x="510" y="192"/>
                      </a:lnTo>
                      <a:lnTo>
                        <a:pt x="510" y="193"/>
                      </a:lnTo>
                      <a:lnTo>
                        <a:pt x="511" y="192"/>
                      </a:lnTo>
                      <a:lnTo>
                        <a:pt x="512" y="193"/>
                      </a:lnTo>
                      <a:lnTo>
                        <a:pt x="512" y="193"/>
                      </a:lnTo>
                      <a:lnTo>
                        <a:pt x="513" y="193"/>
                      </a:lnTo>
                      <a:lnTo>
                        <a:pt x="513" y="193"/>
                      </a:lnTo>
                      <a:lnTo>
                        <a:pt x="514" y="195"/>
                      </a:lnTo>
                      <a:lnTo>
                        <a:pt x="514" y="195"/>
                      </a:lnTo>
                      <a:lnTo>
                        <a:pt x="515" y="201"/>
                      </a:lnTo>
                      <a:lnTo>
                        <a:pt x="515" y="201"/>
                      </a:lnTo>
                      <a:lnTo>
                        <a:pt x="516" y="206"/>
                      </a:lnTo>
                      <a:lnTo>
                        <a:pt x="516" y="206"/>
                      </a:lnTo>
                      <a:lnTo>
                        <a:pt x="517" y="204"/>
                      </a:lnTo>
                      <a:lnTo>
                        <a:pt x="517" y="204"/>
                      </a:lnTo>
                      <a:lnTo>
                        <a:pt x="518" y="201"/>
                      </a:lnTo>
                      <a:lnTo>
                        <a:pt x="518" y="201"/>
                      </a:lnTo>
                      <a:lnTo>
                        <a:pt x="519" y="199"/>
                      </a:lnTo>
                      <a:lnTo>
                        <a:pt x="519" y="199"/>
                      </a:lnTo>
                      <a:lnTo>
                        <a:pt x="520" y="198"/>
                      </a:lnTo>
                      <a:lnTo>
                        <a:pt x="520" y="198"/>
                      </a:lnTo>
                      <a:lnTo>
                        <a:pt x="521" y="198"/>
                      </a:lnTo>
                      <a:lnTo>
                        <a:pt x="521" y="198"/>
                      </a:lnTo>
                      <a:lnTo>
                        <a:pt x="522" y="197"/>
                      </a:lnTo>
                      <a:lnTo>
                        <a:pt x="522" y="197"/>
                      </a:lnTo>
                      <a:lnTo>
                        <a:pt x="523" y="197"/>
                      </a:lnTo>
                      <a:lnTo>
                        <a:pt x="523" y="197"/>
                      </a:lnTo>
                      <a:lnTo>
                        <a:pt x="524" y="197"/>
                      </a:lnTo>
                      <a:lnTo>
                        <a:pt x="524" y="197"/>
                      </a:lnTo>
                      <a:lnTo>
                        <a:pt x="525" y="197"/>
                      </a:lnTo>
                      <a:lnTo>
                        <a:pt x="525" y="197"/>
                      </a:lnTo>
                      <a:lnTo>
                        <a:pt x="526" y="197"/>
                      </a:lnTo>
                      <a:lnTo>
                        <a:pt x="527" y="197"/>
                      </a:lnTo>
                      <a:lnTo>
                        <a:pt x="527" y="197"/>
                      </a:lnTo>
                      <a:lnTo>
                        <a:pt x="528" y="197"/>
                      </a:lnTo>
                      <a:lnTo>
                        <a:pt x="528" y="197"/>
                      </a:lnTo>
                      <a:lnTo>
                        <a:pt x="528" y="197"/>
                      </a:lnTo>
                      <a:lnTo>
                        <a:pt x="529" y="197"/>
                      </a:lnTo>
                      <a:lnTo>
                        <a:pt x="529" y="197"/>
                      </a:lnTo>
                      <a:lnTo>
                        <a:pt x="530" y="197"/>
                      </a:lnTo>
                      <a:lnTo>
                        <a:pt x="530" y="197"/>
                      </a:lnTo>
                      <a:lnTo>
                        <a:pt x="531" y="197"/>
                      </a:lnTo>
                      <a:lnTo>
                        <a:pt x="531" y="197"/>
                      </a:lnTo>
                      <a:lnTo>
                        <a:pt x="532" y="197"/>
                      </a:lnTo>
                      <a:lnTo>
                        <a:pt x="532" y="197"/>
                      </a:lnTo>
                      <a:lnTo>
                        <a:pt x="533" y="197"/>
                      </a:lnTo>
                      <a:lnTo>
                        <a:pt x="533" y="197"/>
                      </a:lnTo>
                      <a:lnTo>
                        <a:pt x="534" y="197"/>
                      </a:lnTo>
                      <a:lnTo>
                        <a:pt x="534" y="197"/>
                      </a:lnTo>
                      <a:lnTo>
                        <a:pt x="535" y="197"/>
                      </a:lnTo>
                      <a:lnTo>
                        <a:pt x="536" y="197"/>
                      </a:lnTo>
                      <a:lnTo>
                        <a:pt x="536" y="197"/>
                      </a:lnTo>
                      <a:lnTo>
                        <a:pt x="536" y="197"/>
                      </a:lnTo>
                      <a:lnTo>
                        <a:pt x="537" y="197"/>
                      </a:lnTo>
                      <a:lnTo>
                        <a:pt x="537" y="197"/>
                      </a:lnTo>
                      <a:lnTo>
                        <a:pt x="538" y="197"/>
                      </a:lnTo>
                      <a:lnTo>
                        <a:pt x="538" y="197"/>
                      </a:lnTo>
                      <a:lnTo>
                        <a:pt x="539" y="197"/>
                      </a:lnTo>
                      <a:lnTo>
                        <a:pt x="540" y="197"/>
                      </a:lnTo>
                      <a:lnTo>
                        <a:pt x="540" y="197"/>
                      </a:lnTo>
                      <a:lnTo>
                        <a:pt x="540" y="197"/>
                      </a:lnTo>
                      <a:lnTo>
                        <a:pt x="541" y="197"/>
                      </a:lnTo>
                      <a:lnTo>
                        <a:pt x="541" y="197"/>
                      </a:lnTo>
                      <a:lnTo>
                        <a:pt x="542" y="197"/>
                      </a:lnTo>
                      <a:lnTo>
                        <a:pt x="542" y="197"/>
                      </a:lnTo>
                      <a:lnTo>
                        <a:pt x="543" y="197"/>
                      </a:lnTo>
                      <a:lnTo>
                        <a:pt x="543" y="197"/>
                      </a:lnTo>
                      <a:lnTo>
                        <a:pt x="544" y="197"/>
                      </a:lnTo>
                      <a:lnTo>
                        <a:pt x="544" y="197"/>
                      </a:lnTo>
                      <a:lnTo>
                        <a:pt x="545" y="197"/>
                      </a:lnTo>
                      <a:lnTo>
                        <a:pt x="545" y="197"/>
                      </a:lnTo>
                      <a:lnTo>
                        <a:pt x="546" y="197"/>
                      </a:lnTo>
                      <a:lnTo>
                        <a:pt x="547" y="197"/>
                      </a:lnTo>
                      <a:lnTo>
                        <a:pt x="547" y="197"/>
                      </a:lnTo>
                      <a:lnTo>
                        <a:pt x="547" y="197"/>
                      </a:lnTo>
                      <a:lnTo>
                        <a:pt x="548" y="197"/>
                      </a:lnTo>
                      <a:lnTo>
                        <a:pt x="548" y="197"/>
                      </a:lnTo>
                      <a:lnTo>
                        <a:pt x="549" y="197"/>
                      </a:lnTo>
                      <a:lnTo>
                        <a:pt x="549" y="197"/>
                      </a:lnTo>
                      <a:lnTo>
                        <a:pt x="550" y="197"/>
                      </a:lnTo>
                      <a:lnTo>
                        <a:pt x="550" y="197"/>
                      </a:lnTo>
                      <a:lnTo>
                        <a:pt x="551" y="197"/>
                      </a:lnTo>
                      <a:lnTo>
                        <a:pt x="551" y="197"/>
                      </a:lnTo>
                      <a:lnTo>
                        <a:pt x="552" y="197"/>
                      </a:lnTo>
                      <a:lnTo>
                        <a:pt x="553" y="197"/>
                      </a:lnTo>
                      <a:lnTo>
                        <a:pt x="553" y="197"/>
                      </a:lnTo>
                      <a:lnTo>
                        <a:pt x="554" y="197"/>
                      </a:lnTo>
                      <a:lnTo>
                        <a:pt x="554" y="197"/>
                      </a:lnTo>
                      <a:lnTo>
                        <a:pt x="554" y="197"/>
                      </a:lnTo>
                      <a:lnTo>
                        <a:pt x="555" y="197"/>
                      </a:lnTo>
                      <a:lnTo>
                        <a:pt x="555" y="197"/>
                      </a:lnTo>
                      <a:lnTo>
                        <a:pt x="556" y="197"/>
                      </a:lnTo>
                      <a:lnTo>
                        <a:pt x="557" y="197"/>
                      </a:lnTo>
                      <a:lnTo>
                        <a:pt x="557" y="197"/>
                      </a:lnTo>
                      <a:lnTo>
                        <a:pt x="557" y="197"/>
                      </a:lnTo>
                      <a:lnTo>
                        <a:pt x="558" y="197"/>
                      </a:lnTo>
                      <a:lnTo>
                        <a:pt x="558" y="197"/>
                      </a:lnTo>
                      <a:lnTo>
                        <a:pt x="559" y="197"/>
                      </a:lnTo>
                      <a:lnTo>
                        <a:pt x="560" y="197"/>
                      </a:lnTo>
                      <a:lnTo>
                        <a:pt x="560" y="197"/>
                      </a:lnTo>
                      <a:lnTo>
                        <a:pt x="561" y="197"/>
                      </a:lnTo>
                      <a:lnTo>
                        <a:pt x="561" y="197"/>
                      </a:lnTo>
                      <a:lnTo>
                        <a:pt x="561" y="197"/>
                      </a:lnTo>
                      <a:lnTo>
                        <a:pt x="562" y="197"/>
                      </a:lnTo>
                      <a:lnTo>
                        <a:pt x="563" y="197"/>
                      </a:lnTo>
                      <a:lnTo>
                        <a:pt x="563" y="197"/>
                      </a:lnTo>
                      <a:lnTo>
                        <a:pt x="563" y="197"/>
                      </a:lnTo>
                      <a:lnTo>
                        <a:pt x="564" y="197"/>
                      </a:lnTo>
                      <a:lnTo>
                        <a:pt x="565" y="197"/>
                      </a:lnTo>
                      <a:lnTo>
                        <a:pt x="565" y="197"/>
                      </a:lnTo>
                      <a:lnTo>
                        <a:pt x="566" y="197"/>
                      </a:lnTo>
                      <a:lnTo>
                        <a:pt x="566" y="197"/>
                      </a:lnTo>
                      <a:lnTo>
                        <a:pt x="567" y="197"/>
                      </a:lnTo>
                      <a:lnTo>
                        <a:pt x="567" y="197"/>
                      </a:lnTo>
                      <a:lnTo>
                        <a:pt x="568" y="197"/>
                      </a:lnTo>
                      <a:lnTo>
                        <a:pt x="568" y="197"/>
                      </a:lnTo>
                      <a:lnTo>
                        <a:pt x="569" y="197"/>
                      </a:lnTo>
                      <a:lnTo>
                        <a:pt x="569" y="197"/>
                      </a:lnTo>
                      <a:lnTo>
                        <a:pt x="570" y="197"/>
                      </a:lnTo>
                      <a:lnTo>
                        <a:pt x="570" y="197"/>
                      </a:lnTo>
                      <a:lnTo>
                        <a:pt x="570" y="197"/>
                      </a:lnTo>
                      <a:lnTo>
                        <a:pt x="571" y="197"/>
                      </a:lnTo>
                      <a:lnTo>
                        <a:pt x="572" y="197"/>
                      </a:lnTo>
                      <a:lnTo>
                        <a:pt x="572" y="197"/>
                      </a:lnTo>
                      <a:lnTo>
                        <a:pt x="573" y="197"/>
                      </a:lnTo>
                      <a:lnTo>
                        <a:pt x="574" y="197"/>
                      </a:lnTo>
                      <a:lnTo>
                        <a:pt x="574" y="197"/>
                      </a:lnTo>
                      <a:lnTo>
                        <a:pt x="575" y="197"/>
                      </a:lnTo>
                      <a:lnTo>
                        <a:pt x="575" y="197"/>
                      </a:lnTo>
                      <a:lnTo>
                        <a:pt x="576" y="197"/>
                      </a:lnTo>
                      <a:lnTo>
                        <a:pt x="576" y="197"/>
                      </a:lnTo>
                      <a:lnTo>
                        <a:pt x="576" y="197"/>
                      </a:lnTo>
                      <a:lnTo>
                        <a:pt x="577" y="197"/>
                      </a:lnTo>
                      <a:lnTo>
                        <a:pt x="577" y="197"/>
                      </a:lnTo>
                      <a:lnTo>
                        <a:pt x="578" y="197"/>
                      </a:lnTo>
                      <a:lnTo>
                        <a:pt x="578" y="197"/>
                      </a:lnTo>
                      <a:lnTo>
                        <a:pt x="579" y="197"/>
                      </a:lnTo>
                      <a:lnTo>
                        <a:pt x="579" y="197"/>
                      </a:lnTo>
                      <a:lnTo>
                        <a:pt x="580" y="197"/>
                      </a:lnTo>
                      <a:lnTo>
                        <a:pt x="580" y="197"/>
                      </a:lnTo>
                      <a:lnTo>
                        <a:pt x="581" y="198"/>
                      </a:lnTo>
                      <a:lnTo>
                        <a:pt x="582" y="197"/>
                      </a:lnTo>
                      <a:lnTo>
                        <a:pt x="582" y="197"/>
                      </a:lnTo>
                      <a:lnTo>
                        <a:pt x="583" y="197"/>
                      </a:lnTo>
                      <a:lnTo>
                        <a:pt x="583" y="197"/>
                      </a:lnTo>
                      <a:lnTo>
                        <a:pt x="584" y="197"/>
                      </a:lnTo>
                      <a:lnTo>
                        <a:pt x="584" y="197"/>
                      </a:lnTo>
                      <a:lnTo>
                        <a:pt x="584" y="197"/>
                      </a:lnTo>
                      <a:lnTo>
                        <a:pt x="585" y="197"/>
                      </a:lnTo>
                      <a:lnTo>
                        <a:pt x="585" y="197"/>
                      </a:lnTo>
                      <a:lnTo>
                        <a:pt x="586" y="197"/>
                      </a:lnTo>
                      <a:lnTo>
                        <a:pt x="587" y="197"/>
                      </a:lnTo>
                      <a:lnTo>
                        <a:pt x="587" y="197"/>
                      </a:lnTo>
                      <a:lnTo>
                        <a:pt x="588" y="197"/>
                      </a:lnTo>
                      <a:lnTo>
                        <a:pt x="588" y="197"/>
                      </a:lnTo>
                      <a:lnTo>
                        <a:pt x="588" y="197"/>
                      </a:lnTo>
                      <a:lnTo>
                        <a:pt x="589" y="197"/>
                      </a:lnTo>
                      <a:lnTo>
                        <a:pt x="589" y="197"/>
                      </a:lnTo>
                      <a:lnTo>
                        <a:pt x="590" y="197"/>
                      </a:lnTo>
                      <a:lnTo>
                        <a:pt x="591" y="197"/>
                      </a:lnTo>
                      <a:lnTo>
                        <a:pt x="591" y="197"/>
                      </a:lnTo>
                      <a:lnTo>
                        <a:pt x="591" y="197"/>
                      </a:lnTo>
                      <a:lnTo>
                        <a:pt x="592" y="197"/>
                      </a:lnTo>
                      <a:lnTo>
                        <a:pt x="593" y="197"/>
                      </a:lnTo>
                      <a:lnTo>
                        <a:pt x="593" y="197"/>
                      </a:lnTo>
                      <a:lnTo>
                        <a:pt x="593" y="197"/>
                      </a:lnTo>
                      <a:lnTo>
                        <a:pt x="594" y="197"/>
                      </a:lnTo>
                      <a:lnTo>
                        <a:pt x="595" y="197"/>
                      </a:lnTo>
                      <a:lnTo>
                        <a:pt x="595" y="197"/>
                      </a:lnTo>
                      <a:lnTo>
                        <a:pt x="596" y="198"/>
                      </a:lnTo>
                      <a:lnTo>
                        <a:pt x="596" y="197"/>
                      </a:lnTo>
                      <a:lnTo>
                        <a:pt x="596" y="197"/>
                      </a:lnTo>
                      <a:lnTo>
                        <a:pt x="597" y="197"/>
                      </a:lnTo>
                      <a:lnTo>
                        <a:pt x="598" y="197"/>
                      </a:lnTo>
                      <a:lnTo>
                        <a:pt x="598" y="197"/>
                      </a:lnTo>
                      <a:lnTo>
                        <a:pt x="599" y="197"/>
                      </a:lnTo>
                      <a:lnTo>
                        <a:pt x="599" y="197"/>
                      </a:lnTo>
                      <a:lnTo>
                        <a:pt x="600" y="197"/>
                      </a:lnTo>
                      <a:lnTo>
                        <a:pt x="601" y="197"/>
                      </a:lnTo>
                      <a:lnTo>
                        <a:pt x="601" y="197"/>
                      </a:lnTo>
                      <a:lnTo>
                        <a:pt x="601" y="197"/>
                      </a:lnTo>
                      <a:lnTo>
                        <a:pt x="602" y="197"/>
                      </a:lnTo>
                      <a:lnTo>
                        <a:pt x="602" y="197"/>
                      </a:lnTo>
                      <a:lnTo>
                        <a:pt x="603" y="197"/>
                      </a:lnTo>
                      <a:lnTo>
                        <a:pt x="603" y="197"/>
                      </a:lnTo>
                      <a:lnTo>
                        <a:pt x="603" y="197"/>
                      </a:lnTo>
                      <a:lnTo>
                        <a:pt x="604" y="197"/>
                      </a:lnTo>
                      <a:lnTo>
                        <a:pt x="604" y="197"/>
                      </a:lnTo>
                      <a:lnTo>
                        <a:pt x="605" y="197"/>
                      </a:lnTo>
                      <a:lnTo>
                        <a:pt x="606" y="197"/>
                      </a:lnTo>
                      <a:lnTo>
                        <a:pt x="606" y="197"/>
                      </a:lnTo>
                      <a:lnTo>
                        <a:pt x="607" y="197"/>
                      </a:lnTo>
                      <a:lnTo>
                        <a:pt x="607" y="198"/>
                      </a:lnTo>
                      <a:lnTo>
                        <a:pt x="608" y="197"/>
                      </a:lnTo>
                      <a:lnTo>
                        <a:pt x="608" y="197"/>
                      </a:lnTo>
                      <a:lnTo>
                        <a:pt x="609" y="197"/>
                      </a:lnTo>
                      <a:lnTo>
                        <a:pt x="609" y="197"/>
                      </a:lnTo>
                      <a:lnTo>
                        <a:pt x="610" y="197"/>
                      </a:lnTo>
                      <a:lnTo>
                        <a:pt x="610" y="197"/>
                      </a:lnTo>
                      <a:lnTo>
                        <a:pt x="610" y="197"/>
                      </a:lnTo>
                      <a:lnTo>
                        <a:pt x="611" y="197"/>
                      </a:lnTo>
                      <a:lnTo>
                        <a:pt x="612" y="197"/>
                      </a:lnTo>
                      <a:lnTo>
                        <a:pt x="612" y="197"/>
                      </a:lnTo>
                      <a:lnTo>
                        <a:pt x="612" y="197"/>
                      </a:lnTo>
                      <a:lnTo>
                        <a:pt x="614" y="197"/>
                      </a:lnTo>
                      <a:lnTo>
                        <a:pt x="614" y="197"/>
                      </a:lnTo>
                      <a:lnTo>
                        <a:pt x="614" y="198"/>
                      </a:lnTo>
                      <a:lnTo>
                        <a:pt x="615" y="197"/>
                      </a:lnTo>
                      <a:lnTo>
                        <a:pt x="615" y="197"/>
                      </a:lnTo>
                      <a:lnTo>
                        <a:pt x="616" y="197"/>
                      </a:lnTo>
                      <a:lnTo>
                        <a:pt x="616" y="197"/>
                      </a:lnTo>
                      <a:lnTo>
                        <a:pt x="617" y="197"/>
                      </a:lnTo>
                      <a:lnTo>
                        <a:pt x="617" y="197"/>
                      </a:lnTo>
                      <a:lnTo>
                        <a:pt x="618" y="197"/>
                      </a:lnTo>
                      <a:lnTo>
                        <a:pt x="618" y="197"/>
                      </a:lnTo>
                      <a:lnTo>
                        <a:pt x="619" y="197"/>
                      </a:lnTo>
                      <a:lnTo>
                        <a:pt x="619" y="197"/>
                      </a:lnTo>
                      <a:lnTo>
                        <a:pt x="620" y="198"/>
                      </a:lnTo>
                      <a:lnTo>
                        <a:pt x="620" y="198"/>
                      </a:lnTo>
                      <a:lnTo>
                        <a:pt x="621" y="197"/>
                      </a:lnTo>
                      <a:lnTo>
                        <a:pt x="621" y="197"/>
                      </a:lnTo>
                      <a:lnTo>
                        <a:pt x="622" y="197"/>
                      </a:lnTo>
                      <a:lnTo>
                        <a:pt x="622" y="197"/>
                      </a:lnTo>
                      <a:lnTo>
                        <a:pt x="623" y="198"/>
                      </a:lnTo>
                      <a:lnTo>
                        <a:pt x="623" y="197"/>
                      </a:lnTo>
                      <a:lnTo>
                        <a:pt x="624" y="197"/>
                      </a:lnTo>
                      <a:lnTo>
                        <a:pt x="624" y="197"/>
                      </a:lnTo>
                      <a:lnTo>
                        <a:pt x="625" y="197"/>
                      </a:lnTo>
                      <a:lnTo>
                        <a:pt x="625" y="197"/>
                      </a:lnTo>
                      <a:lnTo>
                        <a:pt x="626" y="197"/>
                      </a:lnTo>
                      <a:lnTo>
                        <a:pt x="626" y="197"/>
                      </a:lnTo>
                      <a:lnTo>
                        <a:pt x="627" y="197"/>
                      </a:lnTo>
                      <a:lnTo>
                        <a:pt x="627" y="197"/>
                      </a:lnTo>
                      <a:lnTo>
                        <a:pt x="628" y="197"/>
                      </a:lnTo>
                      <a:lnTo>
                        <a:pt x="628" y="197"/>
                      </a:lnTo>
                      <a:lnTo>
                        <a:pt x="629" y="197"/>
                      </a:lnTo>
                      <a:lnTo>
                        <a:pt x="630" y="197"/>
                      </a:lnTo>
                      <a:lnTo>
                        <a:pt x="630" y="197"/>
                      </a:lnTo>
                      <a:lnTo>
                        <a:pt x="630" y="197"/>
                      </a:lnTo>
                      <a:lnTo>
                        <a:pt x="631" y="197"/>
                      </a:lnTo>
                      <a:lnTo>
                        <a:pt x="632" y="197"/>
                      </a:lnTo>
                      <a:lnTo>
                        <a:pt x="632" y="197"/>
                      </a:lnTo>
                      <a:lnTo>
                        <a:pt x="632" y="197"/>
                      </a:lnTo>
                      <a:lnTo>
                        <a:pt x="633" y="198"/>
                      </a:lnTo>
                      <a:lnTo>
                        <a:pt x="633" y="197"/>
                      </a:lnTo>
                      <a:lnTo>
                        <a:pt x="634" y="198"/>
                      </a:lnTo>
                      <a:lnTo>
                        <a:pt x="635" y="197"/>
                      </a:lnTo>
                      <a:lnTo>
                        <a:pt x="635" y="197"/>
                      </a:lnTo>
                      <a:lnTo>
                        <a:pt x="635" y="197"/>
                      </a:lnTo>
                      <a:lnTo>
                        <a:pt x="636" y="197"/>
                      </a:lnTo>
                      <a:lnTo>
                        <a:pt x="637" y="197"/>
                      </a:lnTo>
                      <a:lnTo>
                        <a:pt x="637" y="197"/>
                      </a:lnTo>
                      <a:lnTo>
                        <a:pt x="637" y="197"/>
                      </a:lnTo>
                      <a:lnTo>
                        <a:pt x="638" y="198"/>
                      </a:lnTo>
                      <a:lnTo>
                        <a:pt x="639" y="197"/>
                      </a:lnTo>
                      <a:lnTo>
                        <a:pt x="639" y="197"/>
                      </a:lnTo>
                      <a:lnTo>
                        <a:pt x="639" y="197"/>
                      </a:lnTo>
                      <a:lnTo>
                        <a:pt x="640" y="197"/>
                      </a:lnTo>
                      <a:lnTo>
                        <a:pt x="641" y="197"/>
                      </a:lnTo>
                      <a:lnTo>
                        <a:pt x="641" y="197"/>
                      </a:lnTo>
                      <a:lnTo>
                        <a:pt x="642" y="197"/>
                      </a:lnTo>
                      <a:lnTo>
                        <a:pt x="642" y="198"/>
                      </a:lnTo>
                      <a:lnTo>
                        <a:pt x="642" y="198"/>
                      </a:lnTo>
                      <a:lnTo>
                        <a:pt x="643" y="197"/>
                      </a:lnTo>
                      <a:lnTo>
                        <a:pt x="643" y="197"/>
                      </a:lnTo>
                      <a:lnTo>
                        <a:pt x="644" y="198"/>
                      </a:lnTo>
                      <a:lnTo>
                        <a:pt x="644" y="197"/>
                      </a:lnTo>
                      <a:lnTo>
                        <a:pt x="645" y="197"/>
                      </a:lnTo>
                      <a:lnTo>
                        <a:pt x="645" y="197"/>
                      </a:lnTo>
                      <a:lnTo>
                        <a:pt x="646" y="197"/>
                      </a:lnTo>
                      <a:lnTo>
                        <a:pt x="646" y="197"/>
                      </a:lnTo>
                      <a:lnTo>
                        <a:pt x="647" y="197"/>
                      </a:lnTo>
                      <a:lnTo>
                        <a:pt x="648" y="197"/>
                      </a:lnTo>
                      <a:lnTo>
                        <a:pt x="648" y="197"/>
                      </a:lnTo>
                      <a:lnTo>
                        <a:pt x="649" y="197"/>
                      </a:lnTo>
                      <a:lnTo>
                        <a:pt x="649" y="198"/>
                      </a:lnTo>
                      <a:lnTo>
                        <a:pt x="649" y="198"/>
                      </a:lnTo>
                      <a:lnTo>
                        <a:pt x="650" y="197"/>
                      </a:lnTo>
                      <a:lnTo>
                        <a:pt x="650" y="197"/>
                      </a:lnTo>
                      <a:lnTo>
                        <a:pt x="651" y="197"/>
                      </a:lnTo>
                      <a:lnTo>
                        <a:pt x="651" y="197"/>
                      </a:lnTo>
                      <a:lnTo>
                        <a:pt x="652" y="198"/>
                      </a:lnTo>
                      <a:lnTo>
                        <a:pt x="653" y="197"/>
                      </a:lnTo>
                      <a:lnTo>
                        <a:pt x="653" y="198"/>
                      </a:lnTo>
                      <a:lnTo>
                        <a:pt x="653" y="198"/>
                      </a:lnTo>
                      <a:lnTo>
                        <a:pt x="654" y="197"/>
                      </a:lnTo>
                      <a:lnTo>
                        <a:pt x="655" y="197"/>
                      </a:lnTo>
                      <a:lnTo>
                        <a:pt x="655" y="197"/>
                      </a:lnTo>
                      <a:lnTo>
                        <a:pt x="656" y="198"/>
                      </a:lnTo>
                      <a:lnTo>
                        <a:pt x="656" y="197"/>
                      </a:lnTo>
                      <a:lnTo>
                        <a:pt x="657" y="197"/>
                      </a:lnTo>
                      <a:lnTo>
                        <a:pt x="657" y="198"/>
                      </a:lnTo>
                      <a:lnTo>
                        <a:pt x="658" y="197"/>
                      </a:lnTo>
                      <a:lnTo>
                        <a:pt x="658" y="197"/>
                      </a:lnTo>
                      <a:lnTo>
                        <a:pt x="658" y="197"/>
                      </a:lnTo>
                      <a:lnTo>
                        <a:pt x="659" y="197"/>
                      </a:lnTo>
                      <a:lnTo>
                        <a:pt x="659" y="197"/>
                      </a:lnTo>
                      <a:lnTo>
                        <a:pt x="660" y="198"/>
                      </a:lnTo>
                      <a:lnTo>
                        <a:pt x="661" y="198"/>
                      </a:lnTo>
                      <a:lnTo>
                        <a:pt x="661" y="197"/>
                      </a:lnTo>
                      <a:lnTo>
                        <a:pt x="662" y="198"/>
                      </a:lnTo>
                      <a:lnTo>
                        <a:pt x="662" y="197"/>
                      </a:lnTo>
                      <a:lnTo>
                        <a:pt x="663" y="198"/>
                      </a:lnTo>
                      <a:lnTo>
                        <a:pt x="663" y="197"/>
                      </a:lnTo>
                      <a:lnTo>
                        <a:pt x="664" y="197"/>
                      </a:lnTo>
                      <a:lnTo>
                        <a:pt x="664" y="198"/>
                      </a:lnTo>
                      <a:lnTo>
                        <a:pt x="665" y="198"/>
                      </a:lnTo>
                      <a:lnTo>
                        <a:pt x="665" y="198"/>
                      </a:lnTo>
                      <a:lnTo>
                        <a:pt x="665" y="197"/>
                      </a:lnTo>
                      <a:lnTo>
                        <a:pt x="666" y="197"/>
                      </a:lnTo>
                      <a:lnTo>
                        <a:pt x="667" y="198"/>
                      </a:lnTo>
                      <a:lnTo>
                        <a:pt x="667" y="197"/>
                      </a:lnTo>
                      <a:lnTo>
                        <a:pt x="667" y="197"/>
                      </a:lnTo>
                      <a:lnTo>
                        <a:pt x="668" y="198"/>
                      </a:lnTo>
                      <a:lnTo>
                        <a:pt x="669" y="197"/>
                      </a:lnTo>
                      <a:lnTo>
                        <a:pt x="669" y="197"/>
                      </a:lnTo>
                      <a:lnTo>
                        <a:pt x="670" y="197"/>
                      </a:lnTo>
                      <a:lnTo>
                        <a:pt x="670" y="198"/>
                      </a:lnTo>
                      <a:lnTo>
                        <a:pt x="671" y="198"/>
                      </a:lnTo>
                      <a:lnTo>
                        <a:pt x="672" y="197"/>
                      </a:lnTo>
                      <a:lnTo>
                        <a:pt x="672" y="197"/>
                      </a:lnTo>
                      <a:lnTo>
                        <a:pt x="672" y="198"/>
                      </a:lnTo>
                      <a:lnTo>
                        <a:pt x="673" y="197"/>
                      </a:lnTo>
                      <a:lnTo>
                        <a:pt x="673" y="197"/>
                      </a:lnTo>
                      <a:lnTo>
                        <a:pt x="674" y="197"/>
                      </a:lnTo>
                      <a:lnTo>
                        <a:pt x="674" y="198"/>
                      </a:lnTo>
                      <a:lnTo>
                        <a:pt x="675" y="198"/>
                      </a:lnTo>
                      <a:lnTo>
                        <a:pt x="676" y="197"/>
                      </a:lnTo>
                      <a:lnTo>
                        <a:pt x="676" y="197"/>
                      </a:lnTo>
                      <a:lnTo>
                        <a:pt x="677" y="197"/>
                      </a:lnTo>
                      <a:lnTo>
                        <a:pt x="677" y="197"/>
                      </a:lnTo>
                      <a:lnTo>
                        <a:pt x="677" y="198"/>
                      </a:lnTo>
                      <a:lnTo>
                        <a:pt x="678" y="197"/>
                      </a:lnTo>
                      <a:lnTo>
                        <a:pt x="678" y="198"/>
                      </a:lnTo>
                      <a:lnTo>
                        <a:pt x="679" y="198"/>
                      </a:lnTo>
                      <a:lnTo>
                        <a:pt x="679" y="197"/>
                      </a:lnTo>
                      <a:lnTo>
                        <a:pt x="680" y="198"/>
                      </a:lnTo>
                      <a:lnTo>
                        <a:pt x="680" y="197"/>
                      </a:lnTo>
                      <a:lnTo>
                        <a:pt x="681" y="197"/>
                      </a:lnTo>
                      <a:lnTo>
                        <a:pt x="681" y="197"/>
                      </a:lnTo>
                      <a:lnTo>
                        <a:pt x="682" y="197"/>
                      </a:lnTo>
                      <a:lnTo>
                        <a:pt x="683" y="198"/>
                      </a:lnTo>
                      <a:lnTo>
                        <a:pt x="683" y="198"/>
                      </a:lnTo>
                      <a:lnTo>
                        <a:pt x="683" y="197"/>
                      </a:lnTo>
                      <a:lnTo>
                        <a:pt x="684" y="198"/>
                      </a:lnTo>
                      <a:lnTo>
                        <a:pt x="685" y="197"/>
                      </a:lnTo>
                      <a:lnTo>
                        <a:pt x="685" y="197"/>
                      </a:lnTo>
                      <a:lnTo>
                        <a:pt x="685" y="198"/>
                      </a:lnTo>
                      <a:lnTo>
                        <a:pt x="686" y="197"/>
                      </a:lnTo>
                      <a:lnTo>
                        <a:pt x="686" y="198"/>
                      </a:lnTo>
                      <a:lnTo>
                        <a:pt x="687" y="198"/>
                      </a:lnTo>
                      <a:lnTo>
                        <a:pt x="687" y="197"/>
                      </a:lnTo>
                      <a:lnTo>
                        <a:pt x="689" y="198"/>
                      </a:lnTo>
                      <a:lnTo>
                        <a:pt x="689" y="197"/>
                      </a:lnTo>
                      <a:lnTo>
                        <a:pt x="689" y="197"/>
                      </a:lnTo>
                      <a:lnTo>
                        <a:pt x="690" y="197"/>
                      </a:lnTo>
                      <a:lnTo>
                        <a:pt x="690" y="198"/>
                      </a:lnTo>
                      <a:lnTo>
                        <a:pt x="691" y="197"/>
                      </a:lnTo>
                      <a:lnTo>
                        <a:pt x="691" y="197"/>
                      </a:lnTo>
                      <a:lnTo>
                        <a:pt x="692" y="197"/>
                      </a:lnTo>
                      <a:lnTo>
                        <a:pt x="692" y="197"/>
                      </a:lnTo>
                      <a:lnTo>
                        <a:pt x="693" y="197"/>
                      </a:lnTo>
                      <a:lnTo>
                        <a:pt x="693" y="197"/>
                      </a:lnTo>
                      <a:lnTo>
                        <a:pt x="693" y="197"/>
                      </a:lnTo>
                      <a:lnTo>
                        <a:pt x="694" y="197"/>
                      </a:lnTo>
                      <a:lnTo>
                        <a:pt x="694" y="197"/>
                      </a:lnTo>
                      <a:lnTo>
                        <a:pt x="695" y="197"/>
                      </a:lnTo>
                      <a:lnTo>
                        <a:pt x="695" y="197"/>
                      </a:lnTo>
                      <a:lnTo>
                        <a:pt x="696" y="197"/>
                      </a:lnTo>
                      <a:lnTo>
                        <a:pt x="697" y="197"/>
                      </a:lnTo>
                      <a:lnTo>
                        <a:pt x="697" y="197"/>
                      </a:lnTo>
                      <a:lnTo>
                        <a:pt x="698" y="197"/>
                      </a:lnTo>
                      <a:lnTo>
                        <a:pt x="698" y="197"/>
                      </a:lnTo>
                      <a:lnTo>
                        <a:pt x="699" y="197"/>
                      </a:lnTo>
                      <a:lnTo>
                        <a:pt x="699" y="198"/>
                      </a:lnTo>
                      <a:lnTo>
                        <a:pt x="700" y="197"/>
                      </a:lnTo>
                      <a:lnTo>
                        <a:pt x="700" y="197"/>
                      </a:lnTo>
                      <a:lnTo>
                        <a:pt x="701" y="197"/>
                      </a:lnTo>
                      <a:lnTo>
                        <a:pt x="701" y="197"/>
                      </a:lnTo>
                      <a:lnTo>
                        <a:pt x="702" y="197"/>
                      </a:lnTo>
                      <a:lnTo>
                        <a:pt x="702" y="197"/>
                      </a:lnTo>
                      <a:lnTo>
                        <a:pt x="703" y="197"/>
                      </a:lnTo>
                      <a:lnTo>
                        <a:pt x="703" y="197"/>
                      </a:lnTo>
                      <a:lnTo>
                        <a:pt x="704" y="198"/>
                      </a:lnTo>
                      <a:lnTo>
                        <a:pt x="704" y="198"/>
                      </a:lnTo>
                      <a:lnTo>
                        <a:pt x="705" y="197"/>
                      </a:lnTo>
                      <a:lnTo>
                        <a:pt x="705" y="197"/>
                      </a:lnTo>
                      <a:lnTo>
                        <a:pt x="706" y="197"/>
                      </a:lnTo>
                      <a:lnTo>
                        <a:pt x="706" y="197"/>
                      </a:lnTo>
                      <a:lnTo>
                        <a:pt x="706" y="197"/>
                      </a:lnTo>
                      <a:lnTo>
                        <a:pt x="707" y="197"/>
                      </a:lnTo>
                      <a:lnTo>
                        <a:pt x="708" y="198"/>
                      </a:lnTo>
                      <a:lnTo>
                        <a:pt x="708" y="197"/>
                      </a:lnTo>
                      <a:lnTo>
                        <a:pt x="709" y="197"/>
                      </a:lnTo>
                      <a:lnTo>
                        <a:pt x="709" y="198"/>
                      </a:lnTo>
                      <a:lnTo>
                        <a:pt x="710" y="197"/>
                      </a:lnTo>
                      <a:lnTo>
                        <a:pt x="710" y="197"/>
                      </a:lnTo>
                      <a:lnTo>
                        <a:pt x="710" y="197"/>
                      </a:lnTo>
                      <a:lnTo>
                        <a:pt x="712" y="197"/>
                      </a:lnTo>
                      <a:lnTo>
                        <a:pt x="712" y="197"/>
                      </a:lnTo>
                      <a:lnTo>
                        <a:pt x="712" y="198"/>
                      </a:lnTo>
                      <a:lnTo>
                        <a:pt x="713" y="197"/>
                      </a:lnTo>
                      <a:lnTo>
                        <a:pt x="713" y="197"/>
                      </a:lnTo>
                      <a:lnTo>
                        <a:pt x="714" y="198"/>
                      </a:lnTo>
                      <a:lnTo>
                        <a:pt x="714" y="198"/>
                      </a:lnTo>
                      <a:lnTo>
                        <a:pt x="715" y="197"/>
                      </a:lnTo>
                      <a:lnTo>
                        <a:pt x="715" y="197"/>
                      </a:lnTo>
                      <a:lnTo>
                        <a:pt x="716" y="198"/>
                      </a:lnTo>
                      <a:lnTo>
                        <a:pt x="716" y="198"/>
                      </a:lnTo>
                      <a:lnTo>
                        <a:pt x="717" y="197"/>
                      </a:lnTo>
                      <a:lnTo>
                        <a:pt x="717" y="198"/>
                      </a:lnTo>
                      <a:lnTo>
                        <a:pt x="718" y="197"/>
                      </a:lnTo>
                      <a:lnTo>
                        <a:pt x="718" y="197"/>
                      </a:lnTo>
                      <a:lnTo>
                        <a:pt x="719" y="198"/>
                      </a:lnTo>
                      <a:lnTo>
                        <a:pt x="719" y="197"/>
                      </a:lnTo>
                      <a:lnTo>
                        <a:pt x="720" y="198"/>
                      </a:lnTo>
                      <a:lnTo>
                        <a:pt x="721" y="197"/>
                      </a:lnTo>
                      <a:lnTo>
                        <a:pt x="721" y="198"/>
                      </a:lnTo>
                      <a:lnTo>
                        <a:pt x="721" y="198"/>
                      </a:lnTo>
                      <a:lnTo>
                        <a:pt x="722" y="197"/>
                      </a:lnTo>
                      <a:lnTo>
                        <a:pt x="722" y="197"/>
                      </a:lnTo>
                      <a:lnTo>
                        <a:pt x="723" y="198"/>
                      </a:lnTo>
                      <a:lnTo>
                        <a:pt x="724" y="198"/>
                      </a:lnTo>
                      <a:lnTo>
                        <a:pt x="724" y="198"/>
                      </a:lnTo>
                      <a:lnTo>
                        <a:pt x="724" y="198"/>
                      </a:lnTo>
                      <a:lnTo>
                        <a:pt x="725" y="197"/>
                      </a:lnTo>
                      <a:lnTo>
                        <a:pt x="725" y="197"/>
                      </a:lnTo>
                      <a:lnTo>
                        <a:pt x="726" y="198"/>
                      </a:lnTo>
                      <a:lnTo>
                        <a:pt x="726" y="197"/>
                      </a:lnTo>
                      <a:lnTo>
                        <a:pt x="727" y="198"/>
                      </a:lnTo>
                      <a:lnTo>
                        <a:pt x="727" y="197"/>
                      </a:lnTo>
                      <a:lnTo>
                        <a:pt x="728" y="198"/>
                      </a:lnTo>
                      <a:lnTo>
                        <a:pt x="728" y="198"/>
                      </a:lnTo>
                      <a:lnTo>
                        <a:pt x="729" y="197"/>
                      </a:lnTo>
                      <a:lnTo>
                        <a:pt x="729" y="197"/>
                      </a:lnTo>
                      <a:lnTo>
                        <a:pt x="730" y="197"/>
                      </a:lnTo>
                      <a:lnTo>
                        <a:pt x="731" y="198"/>
                      </a:lnTo>
                      <a:lnTo>
                        <a:pt x="731" y="197"/>
                      </a:lnTo>
                      <a:lnTo>
                        <a:pt x="731" y="197"/>
                      </a:lnTo>
                      <a:lnTo>
                        <a:pt x="732" y="197"/>
                      </a:lnTo>
                      <a:lnTo>
                        <a:pt x="732" y="197"/>
                      </a:lnTo>
                      <a:lnTo>
                        <a:pt x="733" y="197"/>
                      </a:lnTo>
                      <a:lnTo>
                        <a:pt x="733" y="197"/>
                      </a:lnTo>
                      <a:lnTo>
                        <a:pt x="734" y="197"/>
                      </a:lnTo>
                      <a:lnTo>
                        <a:pt x="734" y="197"/>
                      </a:lnTo>
                      <a:lnTo>
                        <a:pt x="735" y="196"/>
                      </a:lnTo>
                      <a:lnTo>
                        <a:pt x="735" y="196"/>
                      </a:lnTo>
                      <a:lnTo>
                        <a:pt x="736" y="196"/>
                      </a:lnTo>
                      <a:lnTo>
                        <a:pt x="736" y="196"/>
                      </a:lnTo>
                      <a:lnTo>
                        <a:pt x="737" y="195"/>
                      </a:lnTo>
                      <a:lnTo>
                        <a:pt x="737" y="194"/>
                      </a:lnTo>
                      <a:lnTo>
                        <a:pt x="738" y="193"/>
                      </a:lnTo>
                      <a:lnTo>
                        <a:pt x="738" y="193"/>
                      </a:lnTo>
                      <a:lnTo>
                        <a:pt x="739" y="192"/>
                      </a:lnTo>
                      <a:lnTo>
                        <a:pt x="739" y="191"/>
                      </a:lnTo>
                      <a:lnTo>
                        <a:pt x="740" y="190"/>
                      </a:lnTo>
                      <a:lnTo>
                        <a:pt x="740" y="189"/>
                      </a:lnTo>
                      <a:lnTo>
                        <a:pt x="741" y="187"/>
                      </a:lnTo>
                      <a:lnTo>
                        <a:pt x="741" y="186"/>
                      </a:lnTo>
                      <a:lnTo>
                        <a:pt x="742" y="183"/>
                      </a:lnTo>
                      <a:lnTo>
                        <a:pt x="742" y="182"/>
                      </a:lnTo>
                      <a:lnTo>
                        <a:pt x="743" y="179"/>
                      </a:lnTo>
                      <a:lnTo>
                        <a:pt x="743" y="179"/>
                      </a:lnTo>
                      <a:lnTo>
                        <a:pt x="744" y="173"/>
                      </a:lnTo>
                      <a:lnTo>
                        <a:pt x="744" y="173"/>
                      </a:lnTo>
                      <a:lnTo>
                        <a:pt x="745" y="167"/>
                      </a:lnTo>
                      <a:lnTo>
                        <a:pt x="745" y="167"/>
                      </a:lnTo>
                      <a:lnTo>
                        <a:pt x="746" y="160"/>
                      </a:lnTo>
                      <a:lnTo>
                        <a:pt x="746" y="159"/>
                      </a:lnTo>
                      <a:lnTo>
                        <a:pt x="747" y="152"/>
                      </a:lnTo>
                      <a:lnTo>
                        <a:pt x="747" y="151"/>
                      </a:lnTo>
                      <a:lnTo>
                        <a:pt x="748" y="144"/>
                      </a:lnTo>
                      <a:lnTo>
                        <a:pt x="748" y="144"/>
                      </a:lnTo>
                      <a:lnTo>
                        <a:pt x="749" y="135"/>
                      </a:lnTo>
                      <a:lnTo>
                        <a:pt x="750" y="134"/>
                      </a:lnTo>
                      <a:lnTo>
                        <a:pt x="750" y="126"/>
                      </a:lnTo>
                      <a:lnTo>
                        <a:pt x="750" y="126"/>
                      </a:lnTo>
                      <a:lnTo>
                        <a:pt x="751" y="117"/>
                      </a:lnTo>
                      <a:lnTo>
                        <a:pt x="751" y="117"/>
                      </a:lnTo>
                      <a:lnTo>
                        <a:pt x="752" y="110"/>
                      </a:lnTo>
                      <a:lnTo>
                        <a:pt x="752" y="110"/>
                      </a:lnTo>
                      <a:lnTo>
                        <a:pt x="753" y="103"/>
                      </a:lnTo>
                      <a:lnTo>
                        <a:pt x="753" y="103"/>
                      </a:lnTo>
                      <a:lnTo>
                        <a:pt x="754" y="97"/>
                      </a:lnTo>
                      <a:lnTo>
                        <a:pt x="754" y="97"/>
                      </a:lnTo>
                      <a:lnTo>
                        <a:pt x="755" y="94"/>
                      </a:lnTo>
                      <a:lnTo>
                        <a:pt x="755" y="94"/>
                      </a:lnTo>
                      <a:lnTo>
                        <a:pt x="757" y="92"/>
                      </a:lnTo>
                      <a:lnTo>
                        <a:pt x="757" y="92"/>
                      </a:lnTo>
                      <a:lnTo>
                        <a:pt x="757" y="91"/>
                      </a:lnTo>
                      <a:lnTo>
                        <a:pt x="758" y="92"/>
                      </a:lnTo>
                      <a:lnTo>
                        <a:pt x="758" y="93"/>
                      </a:lnTo>
                      <a:lnTo>
                        <a:pt x="758" y="93"/>
                      </a:lnTo>
                      <a:lnTo>
                        <a:pt x="759" y="96"/>
                      </a:lnTo>
                      <a:lnTo>
                        <a:pt x="759" y="97"/>
                      </a:lnTo>
                      <a:lnTo>
                        <a:pt x="760" y="101"/>
                      </a:lnTo>
                      <a:lnTo>
                        <a:pt x="760" y="101"/>
                      </a:lnTo>
                      <a:lnTo>
                        <a:pt x="761" y="107"/>
                      </a:lnTo>
                      <a:lnTo>
                        <a:pt x="761" y="108"/>
                      </a:lnTo>
                      <a:lnTo>
                        <a:pt x="762" y="113"/>
                      </a:lnTo>
                      <a:lnTo>
                        <a:pt x="762" y="114"/>
                      </a:lnTo>
                      <a:lnTo>
                        <a:pt x="764" y="121"/>
                      </a:lnTo>
                      <a:lnTo>
                        <a:pt x="764" y="122"/>
                      </a:lnTo>
                      <a:lnTo>
                        <a:pt x="765" y="128"/>
                      </a:lnTo>
                      <a:lnTo>
                        <a:pt x="765" y="129"/>
                      </a:lnTo>
                      <a:lnTo>
                        <a:pt x="765" y="136"/>
                      </a:lnTo>
                      <a:lnTo>
                        <a:pt x="766" y="137"/>
                      </a:lnTo>
                      <a:lnTo>
                        <a:pt x="766" y="144"/>
                      </a:lnTo>
                      <a:lnTo>
                        <a:pt x="767" y="145"/>
                      </a:lnTo>
                      <a:lnTo>
                        <a:pt x="767" y="151"/>
                      </a:lnTo>
                      <a:lnTo>
                        <a:pt x="767" y="151"/>
                      </a:lnTo>
                      <a:lnTo>
                        <a:pt x="768" y="157"/>
                      </a:lnTo>
                      <a:lnTo>
                        <a:pt x="768" y="158"/>
                      </a:lnTo>
                      <a:lnTo>
                        <a:pt x="769" y="163"/>
                      </a:lnTo>
                      <a:lnTo>
                        <a:pt x="769" y="163"/>
                      </a:lnTo>
                      <a:lnTo>
                        <a:pt x="771" y="168"/>
                      </a:lnTo>
                      <a:lnTo>
                        <a:pt x="771" y="169"/>
                      </a:lnTo>
                      <a:lnTo>
                        <a:pt x="772" y="173"/>
                      </a:lnTo>
                      <a:lnTo>
                        <a:pt x="772" y="173"/>
                      </a:lnTo>
                      <a:lnTo>
                        <a:pt x="773" y="177"/>
                      </a:lnTo>
                      <a:lnTo>
                        <a:pt x="773" y="177"/>
                      </a:lnTo>
                      <a:lnTo>
                        <a:pt x="774" y="180"/>
                      </a:lnTo>
                      <a:lnTo>
                        <a:pt x="774" y="181"/>
                      </a:lnTo>
                      <a:lnTo>
                        <a:pt x="774" y="183"/>
                      </a:lnTo>
                      <a:lnTo>
                        <a:pt x="775" y="183"/>
                      </a:lnTo>
                      <a:lnTo>
                        <a:pt x="775" y="185"/>
                      </a:lnTo>
                      <a:lnTo>
                        <a:pt x="775" y="186"/>
                      </a:lnTo>
                      <a:lnTo>
                        <a:pt x="776" y="187"/>
                      </a:lnTo>
                      <a:lnTo>
                        <a:pt x="776" y="188"/>
                      </a:lnTo>
                      <a:lnTo>
                        <a:pt x="778" y="189"/>
                      </a:lnTo>
                      <a:lnTo>
                        <a:pt x="778" y="189"/>
                      </a:lnTo>
                      <a:lnTo>
                        <a:pt x="779" y="190"/>
                      </a:lnTo>
                      <a:lnTo>
                        <a:pt x="779" y="190"/>
                      </a:lnTo>
                      <a:lnTo>
                        <a:pt x="780" y="191"/>
                      </a:lnTo>
                      <a:lnTo>
                        <a:pt x="780" y="191"/>
                      </a:lnTo>
                      <a:lnTo>
                        <a:pt x="781" y="192"/>
                      </a:lnTo>
                      <a:lnTo>
                        <a:pt x="781" y="192"/>
                      </a:lnTo>
                      <a:lnTo>
                        <a:pt x="782" y="193"/>
                      </a:lnTo>
                      <a:lnTo>
                        <a:pt x="782" y="193"/>
                      </a:lnTo>
                      <a:lnTo>
                        <a:pt x="782" y="194"/>
                      </a:lnTo>
                      <a:lnTo>
                        <a:pt x="783" y="194"/>
                      </a:lnTo>
                      <a:lnTo>
                        <a:pt x="784" y="194"/>
                      </a:lnTo>
                      <a:lnTo>
                        <a:pt x="784" y="194"/>
                      </a:lnTo>
                      <a:lnTo>
                        <a:pt x="785" y="195"/>
                      </a:lnTo>
                      <a:lnTo>
                        <a:pt x="785" y="195"/>
                      </a:lnTo>
                      <a:lnTo>
                        <a:pt x="786" y="195"/>
                      </a:lnTo>
                      <a:lnTo>
                        <a:pt x="786" y="195"/>
                      </a:lnTo>
                      <a:lnTo>
                        <a:pt x="787" y="195"/>
                      </a:lnTo>
                      <a:lnTo>
                        <a:pt x="787" y="195"/>
                      </a:lnTo>
                      <a:lnTo>
                        <a:pt x="787" y="195"/>
                      </a:lnTo>
                      <a:lnTo>
                        <a:pt x="788" y="195"/>
                      </a:lnTo>
                      <a:lnTo>
                        <a:pt x="788" y="196"/>
                      </a:lnTo>
                      <a:lnTo>
                        <a:pt x="789" y="196"/>
                      </a:lnTo>
                      <a:lnTo>
                        <a:pt x="790" y="196"/>
                      </a:lnTo>
                      <a:lnTo>
                        <a:pt x="790" y="196"/>
                      </a:lnTo>
                      <a:lnTo>
                        <a:pt x="791" y="196"/>
                      </a:lnTo>
                      <a:lnTo>
                        <a:pt x="791" y="196"/>
                      </a:lnTo>
                      <a:lnTo>
                        <a:pt x="791" y="196"/>
                      </a:lnTo>
                      <a:lnTo>
                        <a:pt x="792" y="196"/>
                      </a:lnTo>
                      <a:lnTo>
                        <a:pt x="793" y="196"/>
                      </a:lnTo>
                      <a:lnTo>
                        <a:pt x="793" y="196"/>
                      </a:lnTo>
                      <a:lnTo>
                        <a:pt x="794" y="197"/>
                      </a:lnTo>
                      <a:lnTo>
                        <a:pt x="794" y="197"/>
                      </a:lnTo>
                      <a:lnTo>
                        <a:pt x="794" y="196"/>
                      </a:lnTo>
                      <a:lnTo>
                        <a:pt x="795" y="197"/>
                      </a:lnTo>
                      <a:lnTo>
                        <a:pt x="796" y="197"/>
                      </a:lnTo>
                      <a:lnTo>
                        <a:pt x="796" y="197"/>
                      </a:lnTo>
                      <a:lnTo>
                        <a:pt x="796" y="197"/>
                      </a:lnTo>
                      <a:lnTo>
                        <a:pt x="797" y="197"/>
                      </a:lnTo>
                      <a:lnTo>
                        <a:pt x="797" y="196"/>
                      </a:lnTo>
                      <a:lnTo>
                        <a:pt x="798" y="197"/>
                      </a:lnTo>
                      <a:lnTo>
                        <a:pt x="798" y="197"/>
                      </a:lnTo>
                      <a:lnTo>
                        <a:pt x="799" y="197"/>
                      </a:lnTo>
                      <a:lnTo>
                        <a:pt x="800" y="197"/>
                      </a:lnTo>
                      <a:lnTo>
                        <a:pt x="800" y="197"/>
                      </a:lnTo>
                      <a:lnTo>
                        <a:pt x="800" y="197"/>
                      </a:lnTo>
                      <a:lnTo>
                        <a:pt x="801" y="197"/>
                      </a:lnTo>
                      <a:lnTo>
                        <a:pt x="802" y="197"/>
                      </a:lnTo>
                      <a:lnTo>
                        <a:pt x="802" y="197"/>
                      </a:lnTo>
                      <a:lnTo>
                        <a:pt x="803" y="197"/>
                      </a:lnTo>
                      <a:lnTo>
                        <a:pt x="803" y="197"/>
                      </a:lnTo>
                      <a:lnTo>
                        <a:pt x="804" y="197"/>
                      </a:lnTo>
                      <a:lnTo>
                        <a:pt x="804" y="197"/>
                      </a:lnTo>
                      <a:lnTo>
                        <a:pt x="805" y="197"/>
                      </a:lnTo>
                      <a:lnTo>
                        <a:pt x="805" y="197"/>
                      </a:lnTo>
                      <a:lnTo>
                        <a:pt x="806" y="197"/>
                      </a:lnTo>
                      <a:lnTo>
                        <a:pt x="806" y="197"/>
                      </a:lnTo>
                      <a:lnTo>
                        <a:pt x="806" y="197"/>
                      </a:lnTo>
                      <a:lnTo>
                        <a:pt x="807" y="197"/>
                      </a:lnTo>
                      <a:lnTo>
                        <a:pt x="808" y="197"/>
                      </a:lnTo>
                      <a:lnTo>
                        <a:pt x="808" y="197"/>
                      </a:lnTo>
                      <a:lnTo>
                        <a:pt x="808" y="197"/>
                      </a:lnTo>
                      <a:lnTo>
                        <a:pt x="810" y="197"/>
                      </a:lnTo>
                      <a:lnTo>
                        <a:pt x="810" y="197"/>
                      </a:lnTo>
                      <a:lnTo>
                        <a:pt x="810" y="197"/>
                      </a:lnTo>
                      <a:lnTo>
                        <a:pt x="811" y="198"/>
                      </a:lnTo>
                      <a:lnTo>
                        <a:pt x="811" y="197"/>
                      </a:lnTo>
                      <a:lnTo>
                        <a:pt x="812" y="197"/>
                      </a:lnTo>
                      <a:lnTo>
                        <a:pt x="812" y="197"/>
                      </a:lnTo>
                      <a:lnTo>
                        <a:pt x="813" y="197"/>
                      </a:lnTo>
                      <a:lnTo>
                        <a:pt x="813" y="197"/>
                      </a:lnTo>
                      <a:lnTo>
                        <a:pt x="814" y="197"/>
                      </a:lnTo>
                      <a:lnTo>
                        <a:pt x="814" y="197"/>
                      </a:lnTo>
                      <a:lnTo>
                        <a:pt x="815" y="198"/>
                      </a:lnTo>
                      <a:lnTo>
                        <a:pt x="815" y="198"/>
                      </a:lnTo>
                      <a:lnTo>
                        <a:pt x="816" y="197"/>
                      </a:lnTo>
                      <a:lnTo>
                        <a:pt x="816" y="197"/>
                      </a:lnTo>
                      <a:lnTo>
                        <a:pt x="816" y="197"/>
                      </a:lnTo>
                      <a:lnTo>
                        <a:pt x="817" y="197"/>
                      </a:lnTo>
                      <a:lnTo>
                        <a:pt x="818" y="198"/>
                      </a:lnTo>
                      <a:lnTo>
                        <a:pt x="818" y="197"/>
                      </a:lnTo>
                      <a:lnTo>
                        <a:pt x="819" y="198"/>
                      </a:lnTo>
                      <a:lnTo>
                        <a:pt x="819" y="198"/>
                      </a:lnTo>
                      <a:lnTo>
                        <a:pt x="820" y="197"/>
                      </a:lnTo>
                      <a:lnTo>
                        <a:pt x="820" y="197"/>
                      </a:lnTo>
                      <a:lnTo>
                        <a:pt x="821" y="198"/>
                      </a:lnTo>
                      <a:lnTo>
                        <a:pt x="821" y="197"/>
                      </a:lnTo>
                      <a:lnTo>
                        <a:pt x="822" y="198"/>
                      </a:lnTo>
                      <a:lnTo>
                        <a:pt x="822" y="198"/>
                      </a:lnTo>
                      <a:lnTo>
                        <a:pt x="823" y="197"/>
                      </a:lnTo>
                      <a:lnTo>
                        <a:pt x="823" y="197"/>
                      </a:lnTo>
                      <a:lnTo>
                        <a:pt x="824" y="197"/>
                      </a:lnTo>
                      <a:lnTo>
                        <a:pt x="824" y="197"/>
                      </a:lnTo>
                      <a:lnTo>
                        <a:pt x="825" y="197"/>
                      </a:lnTo>
                      <a:lnTo>
                        <a:pt x="825" y="197"/>
                      </a:lnTo>
                      <a:lnTo>
                        <a:pt x="826" y="198"/>
                      </a:lnTo>
                      <a:lnTo>
                        <a:pt x="826" y="198"/>
                      </a:lnTo>
                      <a:lnTo>
                        <a:pt x="827" y="197"/>
                      </a:lnTo>
                      <a:lnTo>
                        <a:pt x="827" y="197"/>
                      </a:lnTo>
                      <a:lnTo>
                        <a:pt x="828" y="198"/>
                      </a:lnTo>
                      <a:lnTo>
                        <a:pt x="829" y="198"/>
                      </a:lnTo>
                      <a:lnTo>
                        <a:pt x="829" y="197"/>
                      </a:lnTo>
                      <a:lnTo>
                        <a:pt x="829" y="197"/>
                      </a:lnTo>
                      <a:lnTo>
                        <a:pt x="829" y="198"/>
                      </a:lnTo>
                      <a:lnTo>
                        <a:pt x="830" y="197"/>
                      </a:lnTo>
                      <a:lnTo>
                        <a:pt x="831" y="198"/>
                      </a:lnTo>
                      <a:lnTo>
                        <a:pt x="831" y="198"/>
                      </a:lnTo>
                      <a:lnTo>
                        <a:pt x="832" y="198"/>
                      </a:lnTo>
                      <a:lnTo>
                        <a:pt x="833" y="198"/>
                      </a:lnTo>
                      <a:lnTo>
                        <a:pt x="833" y="198"/>
                      </a:lnTo>
                      <a:lnTo>
                        <a:pt x="833" y="198"/>
                      </a:lnTo>
                      <a:lnTo>
                        <a:pt x="834" y="197"/>
                      </a:lnTo>
                      <a:lnTo>
                        <a:pt x="834" y="197"/>
                      </a:lnTo>
                      <a:lnTo>
                        <a:pt x="835" y="198"/>
                      </a:lnTo>
                      <a:lnTo>
                        <a:pt x="836" y="198"/>
                      </a:lnTo>
                      <a:lnTo>
                        <a:pt x="836" y="197"/>
                      </a:lnTo>
                      <a:lnTo>
                        <a:pt x="837" y="197"/>
                      </a:lnTo>
                      <a:lnTo>
                        <a:pt x="837" y="198"/>
                      </a:lnTo>
                      <a:lnTo>
                        <a:pt x="837" y="198"/>
                      </a:lnTo>
                      <a:lnTo>
                        <a:pt x="838" y="197"/>
                      </a:lnTo>
                      <a:lnTo>
                        <a:pt x="838" y="197"/>
                      </a:lnTo>
                      <a:lnTo>
                        <a:pt x="839" y="198"/>
                      </a:lnTo>
                      <a:lnTo>
                        <a:pt x="839" y="198"/>
                      </a:lnTo>
                      <a:lnTo>
                        <a:pt x="840" y="197"/>
                      </a:lnTo>
                      <a:lnTo>
                        <a:pt x="841" y="197"/>
                      </a:lnTo>
                      <a:lnTo>
                        <a:pt x="841" y="198"/>
                      </a:lnTo>
                      <a:lnTo>
                        <a:pt x="841" y="198"/>
                      </a:lnTo>
                      <a:lnTo>
                        <a:pt x="842" y="198"/>
                      </a:lnTo>
                      <a:lnTo>
                        <a:pt x="842" y="198"/>
                      </a:lnTo>
                      <a:lnTo>
                        <a:pt x="843" y="198"/>
                      </a:lnTo>
                      <a:lnTo>
                        <a:pt x="843" y="198"/>
                      </a:lnTo>
                      <a:lnTo>
                        <a:pt x="844" y="197"/>
                      </a:lnTo>
                      <a:lnTo>
                        <a:pt x="844" y="198"/>
                      </a:lnTo>
                      <a:lnTo>
                        <a:pt x="845" y="198"/>
                      </a:lnTo>
                      <a:lnTo>
                        <a:pt x="845" y="198"/>
                      </a:lnTo>
                      <a:lnTo>
                        <a:pt x="846" y="198"/>
                      </a:lnTo>
                      <a:lnTo>
                        <a:pt x="847" y="198"/>
                      </a:lnTo>
                      <a:lnTo>
                        <a:pt x="847" y="198"/>
                      </a:lnTo>
                      <a:lnTo>
                        <a:pt x="847" y="198"/>
                      </a:lnTo>
                      <a:lnTo>
                        <a:pt x="848" y="198"/>
                      </a:lnTo>
                      <a:lnTo>
                        <a:pt x="849" y="198"/>
                      </a:lnTo>
                      <a:lnTo>
                        <a:pt x="849" y="198"/>
                      </a:lnTo>
                      <a:lnTo>
                        <a:pt x="850" y="197"/>
                      </a:lnTo>
                      <a:lnTo>
                        <a:pt x="850" y="198"/>
                      </a:lnTo>
                      <a:lnTo>
                        <a:pt x="850" y="198"/>
                      </a:lnTo>
                      <a:lnTo>
                        <a:pt x="851" y="198"/>
                      </a:lnTo>
                      <a:lnTo>
                        <a:pt x="852" y="198"/>
                      </a:lnTo>
                      <a:lnTo>
                        <a:pt x="852" y="198"/>
                      </a:lnTo>
                      <a:lnTo>
                        <a:pt x="853" y="198"/>
                      </a:lnTo>
                      <a:lnTo>
                        <a:pt x="853" y="198"/>
                      </a:lnTo>
                      <a:lnTo>
                        <a:pt x="854" y="198"/>
                      </a:lnTo>
                      <a:lnTo>
                        <a:pt x="854" y="198"/>
                      </a:lnTo>
                      <a:lnTo>
                        <a:pt x="854" y="198"/>
                      </a:lnTo>
                      <a:lnTo>
                        <a:pt x="855" y="198"/>
                      </a:lnTo>
                      <a:lnTo>
                        <a:pt x="856" y="198"/>
                      </a:lnTo>
                      <a:lnTo>
                        <a:pt x="856" y="198"/>
                      </a:lnTo>
                      <a:lnTo>
                        <a:pt x="857" y="198"/>
                      </a:lnTo>
                      <a:lnTo>
                        <a:pt x="857" y="198"/>
                      </a:lnTo>
                      <a:lnTo>
                        <a:pt x="858" y="198"/>
                      </a:lnTo>
                      <a:lnTo>
                        <a:pt x="859" y="198"/>
                      </a:lnTo>
                      <a:lnTo>
                        <a:pt x="859" y="198"/>
                      </a:lnTo>
                      <a:lnTo>
                        <a:pt x="859" y="198"/>
                      </a:lnTo>
                      <a:lnTo>
                        <a:pt x="860" y="198"/>
                      </a:lnTo>
                      <a:lnTo>
                        <a:pt x="860" y="198"/>
                      </a:lnTo>
                      <a:lnTo>
                        <a:pt x="860" y="198"/>
                      </a:lnTo>
                      <a:lnTo>
                        <a:pt x="861" y="197"/>
                      </a:lnTo>
                      <a:lnTo>
                        <a:pt x="862" y="198"/>
                      </a:lnTo>
                      <a:lnTo>
                        <a:pt x="862" y="198"/>
                      </a:lnTo>
                      <a:lnTo>
                        <a:pt x="862" y="198"/>
                      </a:lnTo>
                      <a:lnTo>
                        <a:pt x="863" y="198"/>
                      </a:lnTo>
                      <a:lnTo>
                        <a:pt x="864" y="198"/>
                      </a:lnTo>
                      <a:lnTo>
                        <a:pt x="864" y="198"/>
                      </a:lnTo>
                      <a:lnTo>
                        <a:pt x="865" y="197"/>
                      </a:lnTo>
                      <a:lnTo>
                        <a:pt x="865" y="198"/>
                      </a:lnTo>
                      <a:lnTo>
                        <a:pt x="866" y="198"/>
                      </a:lnTo>
                      <a:lnTo>
                        <a:pt x="867" y="198"/>
                      </a:lnTo>
                      <a:lnTo>
                        <a:pt x="867" y="198"/>
                      </a:lnTo>
                      <a:lnTo>
                        <a:pt x="867" y="198"/>
                      </a:lnTo>
                      <a:lnTo>
                        <a:pt x="868" y="198"/>
                      </a:lnTo>
                      <a:lnTo>
                        <a:pt x="868" y="198"/>
                      </a:lnTo>
                      <a:lnTo>
                        <a:pt x="869" y="198"/>
                      </a:lnTo>
                      <a:lnTo>
                        <a:pt x="869" y="198"/>
                      </a:lnTo>
                      <a:lnTo>
                        <a:pt x="870" y="198"/>
                      </a:lnTo>
                      <a:lnTo>
                        <a:pt x="870" y="198"/>
                      </a:lnTo>
                      <a:lnTo>
                        <a:pt x="871" y="198"/>
                      </a:lnTo>
                      <a:lnTo>
                        <a:pt x="871" y="198"/>
                      </a:lnTo>
                      <a:lnTo>
                        <a:pt x="872" y="198"/>
                      </a:lnTo>
                      <a:lnTo>
                        <a:pt x="873" y="198"/>
                      </a:lnTo>
                      <a:lnTo>
                        <a:pt x="873" y="198"/>
                      </a:lnTo>
                      <a:lnTo>
                        <a:pt x="873" y="198"/>
                      </a:lnTo>
                      <a:lnTo>
                        <a:pt x="874" y="198"/>
                      </a:lnTo>
                      <a:lnTo>
                        <a:pt x="875" y="198"/>
                      </a:lnTo>
                      <a:lnTo>
                        <a:pt x="875" y="198"/>
                      </a:lnTo>
                      <a:lnTo>
                        <a:pt x="876" y="198"/>
                      </a:lnTo>
                      <a:lnTo>
                        <a:pt x="876" y="198"/>
                      </a:lnTo>
                      <a:lnTo>
                        <a:pt x="876" y="198"/>
                      </a:lnTo>
                      <a:lnTo>
                        <a:pt x="877" y="198"/>
                      </a:lnTo>
                      <a:lnTo>
                        <a:pt x="877" y="198"/>
                      </a:lnTo>
                      <a:lnTo>
                        <a:pt x="878" y="198"/>
                      </a:lnTo>
                      <a:lnTo>
                        <a:pt x="878" y="198"/>
                      </a:lnTo>
                      <a:lnTo>
                        <a:pt x="879" y="198"/>
                      </a:lnTo>
                      <a:lnTo>
                        <a:pt x="879" y="198"/>
                      </a:lnTo>
                      <a:lnTo>
                        <a:pt x="880" y="198"/>
                      </a:lnTo>
                      <a:lnTo>
                        <a:pt x="881" y="198"/>
                      </a:lnTo>
                      <a:lnTo>
                        <a:pt x="881" y="198"/>
                      </a:lnTo>
                      <a:lnTo>
                        <a:pt x="882" y="198"/>
                      </a:lnTo>
                      <a:lnTo>
                        <a:pt x="882" y="198"/>
                      </a:lnTo>
                      <a:lnTo>
                        <a:pt x="883" y="198"/>
                      </a:lnTo>
                      <a:lnTo>
                        <a:pt x="883" y="198"/>
                      </a:lnTo>
                      <a:lnTo>
                        <a:pt x="883" y="198"/>
                      </a:lnTo>
                      <a:lnTo>
                        <a:pt x="884" y="198"/>
                      </a:lnTo>
                      <a:lnTo>
                        <a:pt x="884" y="198"/>
                      </a:lnTo>
                      <a:lnTo>
                        <a:pt x="885" y="198"/>
                      </a:lnTo>
                      <a:lnTo>
                        <a:pt x="886" y="198"/>
                      </a:lnTo>
                      <a:lnTo>
                        <a:pt x="886" y="198"/>
                      </a:lnTo>
                      <a:lnTo>
                        <a:pt x="887" y="198"/>
                      </a:lnTo>
                      <a:lnTo>
                        <a:pt x="887" y="198"/>
                      </a:lnTo>
                      <a:lnTo>
                        <a:pt x="887" y="198"/>
                      </a:lnTo>
                      <a:lnTo>
                        <a:pt x="888" y="198"/>
                      </a:lnTo>
                      <a:lnTo>
                        <a:pt x="889" y="198"/>
                      </a:lnTo>
                      <a:lnTo>
                        <a:pt x="889" y="198"/>
                      </a:lnTo>
                      <a:lnTo>
                        <a:pt x="889" y="198"/>
                      </a:lnTo>
                      <a:lnTo>
                        <a:pt x="890" y="198"/>
                      </a:lnTo>
                      <a:lnTo>
                        <a:pt x="891" y="198"/>
                      </a:lnTo>
                      <a:lnTo>
                        <a:pt x="891" y="198"/>
                      </a:lnTo>
                      <a:lnTo>
                        <a:pt x="891" y="197"/>
                      </a:lnTo>
                      <a:lnTo>
                        <a:pt x="892" y="198"/>
                      </a:lnTo>
                      <a:lnTo>
                        <a:pt x="892" y="198"/>
                      </a:lnTo>
                      <a:lnTo>
                        <a:pt x="893" y="198"/>
                      </a:lnTo>
                      <a:lnTo>
                        <a:pt x="894" y="198"/>
                      </a:lnTo>
                      <a:lnTo>
                        <a:pt x="894" y="198"/>
                      </a:lnTo>
                      <a:lnTo>
                        <a:pt x="894" y="198"/>
                      </a:lnTo>
                      <a:lnTo>
                        <a:pt x="895" y="198"/>
                      </a:lnTo>
                      <a:lnTo>
                        <a:pt x="896" y="198"/>
                      </a:lnTo>
                      <a:lnTo>
                        <a:pt x="896" y="198"/>
                      </a:lnTo>
                      <a:lnTo>
                        <a:pt x="897" y="198"/>
                      </a:lnTo>
                      <a:lnTo>
                        <a:pt x="897" y="198"/>
                      </a:lnTo>
                      <a:lnTo>
                        <a:pt x="898" y="198"/>
                      </a:lnTo>
                      <a:lnTo>
                        <a:pt x="898" y="198"/>
                      </a:lnTo>
                      <a:lnTo>
                        <a:pt x="899" y="198"/>
                      </a:lnTo>
                      <a:lnTo>
                        <a:pt x="899" y="198"/>
                      </a:lnTo>
                      <a:lnTo>
                        <a:pt x="900" y="198"/>
                      </a:lnTo>
                      <a:lnTo>
                        <a:pt x="900" y="198"/>
                      </a:lnTo>
                      <a:lnTo>
                        <a:pt x="901" y="198"/>
                      </a:lnTo>
                      <a:lnTo>
                        <a:pt x="901" y="198"/>
                      </a:lnTo>
                      <a:lnTo>
                        <a:pt x="902" y="198"/>
                      </a:lnTo>
                      <a:lnTo>
                        <a:pt x="902" y="198"/>
                      </a:lnTo>
                      <a:lnTo>
                        <a:pt x="903" y="198"/>
                      </a:lnTo>
                      <a:lnTo>
                        <a:pt x="903" y="198"/>
                      </a:lnTo>
                      <a:lnTo>
                        <a:pt x="904" y="198"/>
                      </a:lnTo>
                      <a:lnTo>
                        <a:pt x="904" y="198"/>
                      </a:lnTo>
                      <a:lnTo>
                        <a:pt x="905" y="198"/>
                      </a:lnTo>
                      <a:lnTo>
                        <a:pt x="905" y="198"/>
                      </a:lnTo>
                      <a:lnTo>
                        <a:pt x="906" y="198"/>
                      </a:lnTo>
                      <a:lnTo>
                        <a:pt x="907" y="198"/>
                      </a:lnTo>
                      <a:lnTo>
                        <a:pt x="907" y="198"/>
                      </a:lnTo>
                      <a:lnTo>
                        <a:pt x="907" y="198"/>
                      </a:lnTo>
                      <a:lnTo>
                        <a:pt x="908" y="198"/>
                      </a:lnTo>
                      <a:lnTo>
                        <a:pt x="908" y="198"/>
                      </a:lnTo>
                      <a:lnTo>
                        <a:pt x="908" y="198"/>
                      </a:lnTo>
                      <a:lnTo>
                        <a:pt x="909" y="198"/>
                      </a:lnTo>
                      <a:lnTo>
                        <a:pt x="910" y="198"/>
                      </a:lnTo>
                      <a:lnTo>
                        <a:pt x="910" y="198"/>
                      </a:lnTo>
                      <a:lnTo>
                        <a:pt x="911" y="198"/>
                      </a:lnTo>
                      <a:lnTo>
                        <a:pt x="911" y="198"/>
                      </a:lnTo>
                      <a:lnTo>
                        <a:pt x="912" y="198"/>
                      </a:lnTo>
                      <a:lnTo>
                        <a:pt x="912" y="198"/>
                      </a:lnTo>
                      <a:lnTo>
                        <a:pt x="913" y="198"/>
                      </a:lnTo>
                      <a:lnTo>
                        <a:pt x="914" y="198"/>
                      </a:lnTo>
                      <a:lnTo>
                        <a:pt x="914" y="198"/>
                      </a:lnTo>
                      <a:lnTo>
                        <a:pt x="914" y="198"/>
                      </a:lnTo>
                      <a:lnTo>
                        <a:pt x="915" y="198"/>
                      </a:lnTo>
                      <a:lnTo>
                        <a:pt x="915" y="198"/>
                      </a:lnTo>
                      <a:lnTo>
                        <a:pt x="916" y="198"/>
                      </a:lnTo>
                      <a:lnTo>
                        <a:pt x="916" y="198"/>
                      </a:lnTo>
                      <a:lnTo>
                        <a:pt x="917" y="198"/>
                      </a:lnTo>
                      <a:lnTo>
                        <a:pt x="917" y="198"/>
                      </a:lnTo>
                      <a:lnTo>
                        <a:pt x="918" y="198"/>
                      </a:lnTo>
                      <a:lnTo>
                        <a:pt x="918" y="198"/>
                      </a:lnTo>
                      <a:lnTo>
                        <a:pt x="919" y="198"/>
                      </a:lnTo>
                      <a:lnTo>
                        <a:pt x="919" y="198"/>
                      </a:lnTo>
                      <a:lnTo>
                        <a:pt x="920" y="198"/>
                      </a:lnTo>
                      <a:lnTo>
                        <a:pt x="920" y="198"/>
                      </a:lnTo>
                      <a:lnTo>
                        <a:pt x="921" y="198"/>
                      </a:lnTo>
                      <a:lnTo>
                        <a:pt x="921" y="198"/>
                      </a:lnTo>
                      <a:lnTo>
                        <a:pt x="922" y="198"/>
                      </a:lnTo>
                      <a:lnTo>
                        <a:pt x="922" y="198"/>
                      </a:lnTo>
                      <a:lnTo>
                        <a:pt x="923" y="198"/>
                      </a:lnTo>
                      <a:lnTo>
                        <a:pt x="923" y="198"/>
                      </a:lnTo>
                      <a:lnTo>
                        <a:pt x="923" y="198"/>
                      </a:lnTo>
                      <a:lnTo>
                        <a:pt x="924" y="198"/>
                      </a:lnTo>
                      <a:lnTo>
                        <a:pt x="924" y="198"/>
                      </a:lnTo>
                      <a:lnTo>
                        <a:pt x="925" y="198"/>
                      </a:lnTo>
                      <a:lnTo>
                        <a:pt x="926" y="198"/>
                      </a:lnTo>
                      <a:lnTo>
                        <a:pt x="927" y="198"/>
                      </a:lnTo>
                      <a:lnTo>
                        <a:pt x="927" y="198"/>
                      </a:lnTo>
                      <a:lnTo>
                        <a:pt x="928" y="198"/>
                      </a:lnTo>
                      <a:lnTo>
                        <a:pt x="928" y="198"/>
                      </a:lnTo>
                      <a:lnTo>
                        <a:pt x="928" y="198"/>
                      </a:lnTo>
                      <a:lnTo>
                        <a:pt x="929" y="198"/>
                      </a:lnTo>
                      <a:lnTo>
                        <a:pt x="929" y="198"/>
                      </a:lnTo>
                      <a:lnTo>
                        <a:pt x="930" y="198"/>
                      </a:lnTo>
                      <a:lnTo>
                        <a:pt x="931" y="198"/>
                      </a:lnTo>
                      <a:lnTo>
                        <a:pt x="931" y="198"/>
                      </a:lnTo>
                      <a:lnTo>
                        <a:pt x="931" y="198"/>
                      </a:lnTo>
                      <a:lnTo>
                        <a:pt x="932" y="198"/>
                      </a:lnTo>
                      <a:lnTo>
                        <a:pt x="932" y="198"/>
                      </a:lnTo>
                      <a:lnTo>
                        <a:pt x="933" y="198"/>
                      </a:lnTo>
                      <a:lnTo>
                        <a:pt x="934" y="198"/>
                      </a:lnTo>
                      <a:lnTo>
                        <a:pt x="934" y="198"/>
                      </a:lnTo>
                      <a:lnTo>
                        <a:pt x="934" y="198"/>
                      </a:lnTo>
                      <a:lnTo>
                        <a:pt x="935" y="197"/>
                      </a:lnTo>
                      <a:lnTo>
                        <a:pt x="936" y="197"/>
                      </a:lnTo>
                      <a:lnTo>
                        <a:pt x="936" y="197"/>
                      </a:lnTo>
                      <a:lnTo>
                        <a:pt x="936" y="197"/>
                      </a:lnTo>
                      <a:lnTo>
                        <a:pt x="937" y="197"/>
                      </a:lnTo>
                      <a:lnTo>
                        <a:pt x="937" y="197"/>
                      </a:lnTo>
                      <a:lnTo>
                        <a:pt x="938" y="196"/>
                      </a:lnTo>
                      <a:lnTo>
                        <a:pt x="938" y="196"/>
                      </a:lnTo>
                      <a:lnTo>
                        <a:pt x="939" y="196"/>
                      </a:lnTo>
                      <a:lnTo>
                        <a:pt x="939" y="196"/>
                      </a:lnTo>
                      <a:lnTo>
                        <a:pt x="940" y="195"/>
                      </a:lnTo>
                      <a:lnTo>
                        <a:pt x="940" y="195"/>
                      </a:lnTo>
                      <a:lnTo>
                        <a:pt x="941" y="194"/>
                      </a:lnTo>
                      <a:lnTo>
                        <a:pt x="941" y="194"/>
                      </a:lnTo>
                      <a:lnTo>
                        <a:pt x="942" y="192"/>
                      </a:lnTo>
                      <a:lnTo>
                        <a:pt x="942" y="192"/>
                      </a:lnTo>
                      <a:lnTo>
                        <a:pt x="943" y="190"/>
                      </a:lnTo>
                      <a:lnTo>
                        <a:pt x="943" y="190"/>
                      </a:lnTo>
                      <a:lnTo>
                        <a:pt x="944" y="188"/>
                      </a:lnTo>
                      <a:lnTo>
                        <a:pt x="944" y="188"/>
                      </a:lnTo>
                      <a:lnTo>
                        <a:pt x="945" y="185"/>
                      </a:lnTo>
                      <a:lnTo>
                        <a:pt x="945" y="185"/>
                      </a:lnTo>
                      <a:lnTo>
                        <a:pt x="946" y="182"/>
                      </a:lnTo>
                      <a:lnTo>
                        <a:pt x="947" y="181"/>
                      </a:lnTo>
                      <a:lnTo>
                        <a:pt x="947" y="178"/>
                      </a:lnTo>
                      <a:lnTo>
                        <a:pt x="947" y="178"/>
                      </a:lnTo>
                      <a:lnTo>
                        <a:pt x="948" y="173"/>
                      </a:lnTo>
                      <a:lnTo>
                        <a:pt x="948" y="173"/>
                      </a:lnTo>
                      <a:lnTo>
                        <a:pt x="949" y="167"/>
                      </a:lnTo>
                      <a:lnTo>
                        <a:pt x="949" y="167"/>
                      </a:lnTo>
                      <a:lnTo>
                        <a:pt x="950" y="160"/>
                      </a:lnTo>
                      <a:lnTo>
                        <a:pt x="950" y="159"/>
                      </a:lnTo>
                      <a:lnTo>
                        <a:pt x="951" y="153"/>
                      </a:lnTo>
                      <a:lnTo>
                        <a:pt x="951" y="152"/>
                      </a:lnTo>
                      <a:lnTo>
                        <a:pt x="952" y="144"/>
                      </a:lnTo>
                      <a:lnTo>
                        <a:pt x="952" y="143"/>
                      </a:lnTo>
                      <a:lnTo>
                        <a:pt x="954" y="134"/>
                      </a:lnTo>
                      <a:lnTo>
                        <a:pt x="954" y="133"/>
                      </a:lnTo>
                      <a:lnTo>
                        <a:pt x="954" y="123"/>
                      </a:lnTo>
                      <a:lnTo>
                        <a:pt x="955" y="122"/>
                      </a:lnTo>
                      <a:lnTo>
                        <a:pt x="955" y="111"/>
                      </a:lnTo>
                      <a:lnTo>
                        <a:pt x="956" y="110"/>
                      </a:lnTo>
                      <a:lnTo>
                        <a:pt x="956" y="99"/>
                      </a:lnTo>
                      <a:lnTo>
                        <a:pt x="956" y="98"/>
                      </a:lnTo>
                      <a:lnTo>
                        <a:pt x="957" y="87"/>
                      </a:lnTo>
                      <a:lnTo>
                        <a:pt x="957" y="86"/>
                      </a:lnTo>
                      <a:lnTo>
                        <a:pt x="958" y="74"/>
                      </a:lnTo>
                      <a:lnTo>
                        <a:pt x="958" y="73"/>
                      </a:lnTo>
                      <a:lnTo>
                        <a:pt x="959" y="61"/>
                      </a:lnTo>
                      <a:lnTo>
                        <a:pt x="959" y="60"/>
                      </a:lnTo>
                      <a:lnTo>
                        <a:pt x="961" y="48"/>
                      </a:lnTo>
                      <a:lnTo>
                        <a:pt x="961" y="47"/>
                      </a:lnTo>
                      <a:lnTo>
                        <a:pt x="962" y="38"/>
                      </a:lnTo>
                      <a:lnTo>
                        <a:pt x="962" y="37"/>
                      </a:lnTo>
                      <a:lnTo>
                        <a:pt x="962" y="27"/>
                      </a:lnTo>
                      <a:lnTo>
                        <a:pt x="963" y="26"/>
                      </a:lnTo>
                      <a:lnTo>
                        <a:pt x="963" y="18"/>
                      </a:lnTo>
                      <a:lnTo>
                        <a:pt x="964" y="17"/>
                      </a:lnTo>
                      <a:lnTo>
                        <a:pt x="964" y="11"/>
                      </a:lnTo>
                      <a:lnTo>
                        <a:pt x="964" y="10"/>
                      </a:lnTo>
                      <a:lnTo>
                        <a:pt x="965" y="5"/>
                      </a:lnTo>
                      <a:lnTo>
                        <a:pt x="965" y="4"/>
                      </a:lnTo>
                      <a:lnTo>
                        <a:pt x="966" y="1"/>
                      </a:lnTo>
                      <a:lnTo>
                        <a:pt x="966" y="1"/>
                      </a:lnTo>
                      <a:lnTo>
                        <a:pt x="967" y="0"/>
                      </a:lnTo>
                      <a:lnTo>
                        <a:pt x="968" y="0"/>
                      </a:lnTo>
                      <a:lnTo>
                        <a:pt x="969" y="1"/>
                      </a:lnTo>
                      <a:lnTo>
                        <a:pt x="969" y="1"/>
                      </a:lnTo>
                      <a:lnTo>
                        <a:pt x="970" y="4"/>
                      </a:lnTo>
                      <a:lnTo>
                        <a:pt x="970" y="4"/>
                      </a:lnTo>
                      <a:lnTo>
                        <a:pt x="971" y="8"/>
                      </a:lnTo>
                      <a:lnTo>
                        <a:pt x="971" y="9"/>
                      </a:lnTo>
                      <a:lnTo>
                        <a:pt x="971" y="15"/>
                      </a:lnTo>
                      <a:lnTo>
                        <a:pt x="972" y="15"/>
                      </a:lnTo>
                      <a:lnTo>
                        <a:pt x="972" y="23"/>
                      </a:lnTo>
                      <a:lnTo>
                        <a:pt x="972" y="24"/>
                      </a:lnTo>
                      <a:lnTo>
                        <a:pt x="973" y="32"/>
                      </a:lnTo>
                      <a:lnTo>
                        <a:pt x="973" y="33"/>
                      </a:lnTo>
                      <a:lnTo>
                        <a:pt x="975" y="42"/>
                      </a:lnTo>
                      <a:lnTo>
                        <a:pt x="975" y="43"/>
                      </a:lnTo>
                      <a:lnTo>
                        <a:pt x="976" y="55"/>
                      </a:lnTo>
                      <a:lnTo>
                        <a:pt x="976" y="56"/>
                      </a:lnTo>
                      <a:lnTo>
                        <a:pt x="977" y="65"/>
                      </a:lnTo>
                      <a:lnTo>
                        <a:pt x="977" y="66"/>
                      </a:lnTo>
                      <a:lnTo>
                        <a:pt x="978" y="78"/>
                      </a:lnTo>
                      <a:lnTo>
                        <a:pt x="978" y="79"/>
                      </a:lnTo>
                      <a:lnTo>
                        <a:pt x="979" y="89"/>
                      </a:lnTo>
                      <a:lnTo>
                        <a:pt x="979" y="90"/>
                      </a:lnTo>
                      <a:lnTo>
                        <a:pt x="979" y="100"/>
                      </a:lnTo>
                      <a:lnTo>
                        <a:pt x="980" y="101"/>
                      </a:lnTo>
                      <a:lnTo>
                        <a:pt x="981" y="111"/>
                      </a:lnTo>
                      <a:lnTo>
                        <a:pt x="981" y="112"/>
                      </a:lnTo>
                      <a:lnTo>
                        <a:pt x="982" y="121"/>
                      </a:lnTo>
                      <a:lnTo>
                        <a:pt x="982" y="122"/>
                      </a:lnTo>
                      <a:lnTo>
                        <a:pt x="983" y="131"/>
                      </a:lnTo>
                      <a:lnTo>
                        <a:pt x="983" y="131"/>
                      </a:lnTo>
                      <a:lnTo>
                        <a:pt x="984" y="139"/>
                      </a:lnTo>
                      <a:lnTo>
                        <a:pt x="984" y="140"/>
                      </a:lnTo>
                      <a:lnTo>
                        <a:pt x="985" y="146"/>
                      </a:lnTo>
                      <a:lnTo>
                        <a:pt x="985" y="147"/>
                      </a:lnTo>
                      <a:lnTo>
                        <a:pt x="986" y="154"/>
                      </a:lnTo>
                      <a:lnTo>
                        <a:pt x="986" y="155"/>
                      </a:lnTo>
                      <a:lnTo>
                        <a:pt x="987" y="160"/>
                      </a:lnTo>
                      <a:lnTo>
                        <a:pt x="987" y="161"/>
                      </a:lnTo>
                      <a:lnTo>
                        <a:pt x="988" y="165"/>
                      </a:lnTo>
                      <a:lnTo>
                        <a:pt x="988" y="166"/>
                      </a:lnTo>
                      <a:lnTo>
                        <a:pt x="989" y="170"/>
                      </a:lnTo>
                      <a:lnTo>
                        <a:pt x="989" y="170"/>
                      </a:lnTo>
                      <a:lnTo>
                        <a:pt x="990" y="174"/>
                      </a:lnTo>
                      <a:lnTo>
                        <a:pt x="990" y="175"/>
                      </a:lnTo>
                      <a:lnTo>
                        <a:pt x="991" y="178"/>
                      </a:lnTo>
                      <a:lnTo>
                        <a:pt x="991" y="178"/>
                      </a:lnTo>
                      <a:lnTo>
                        <a:pt x="992" y="181"/>
                      </a:lnTo>
                      <a:lnTo>
                        <a:pt x="992" y="181"/>
                      </a:lnTo>
                      <a:lnTo>
                        <a:pt x="993" y="183"/>
                      </a:lnTo>
                      <a:lnTo>
                        <a:pt x="993" y="184"/>
                      </a:lnTo>
                      <a:lnTo>
                        <a:pt x="994" y="185"/>
                      </a:lnTo>
                      <a:lnTo>
                        <a:pt x="994" y="185"/>
                      </a:lnTo>
                      <a:lnTo>
                        <a:pt x="995" y="187"/>
                      </a:lnTo>
                      <a:lnTo>
                        <a:pt x="995" y="187"/>
                      </a:lnTo>
                      <a:lnTo>
                        <a:pt x="996" y="189"/>
                      </a:lnTo>
                      <a:lnTo>
                        <a:pt x="996" y="189"/>
                      </a:lnTo>
                      <a:lnTo>
                        <a:pt x="997" y="190"/>
                      </a:lnTo>
                      <a:lnTo>
                        <a:pt x="997" y="190"/>
                      </a:lnTo>
                      <a:lnTo>
                        <a:pt x="998" y="191"/>
                      </a:lnTo>
                      <a:lnTo>
                        <a:pt x="998" y="191"/>
                      </a:lnTo>
                      <a:lnTo>
                        <a:pt x="999" y="192"/>
                      </a:lnTo>
                      <a:lnTo>
                        <a:pt x="999" y="192"/>
                      </a:lnTo>
                      <a:lnTo>
                        <a:pt x="999" y="193"/>
                      </a:lnTo>
                      <a:lnTo>
                        <a:pt x="1000" y="193"/>
                      </a:lnTo>
                      <a:lnTo>
                        <a:pt x="1001" y="193"/>
                      </a:lnTo>
                      <a:lnTo>
                        <a:pt x="1001" y="194"/>
                      </a:lnTo>
                      <a:lnTo>
                        <a:pt x="1002" y="194"/>
                      </a:lnTo>
                      <a:lnTo>
                        <a:pt x="1002" y="194"/>
                      </a:lnTo>
                      <a:lnTo>
                        <a:pt x="1003" y="194"/>
                      </a:lnTo>
                      <a:lnTo>
                        <a:pt x="1003" y="194"/>
                      </a:lnTo>
                      <a:lnTo>
                        <a:pt x="1004" y="195"/>
                      </a:lnTo>
                      <a:lnTo>
                        <a:pt x="1004" y="195"/>
                      </a:lnTo>
                      <a:lnTo>
                        <a:pt x="1005" y="195"/>
                      </a:lnTo>
                      <a:lnTo>
                        <a:pt x="1005" y="195"/>
                      </a:lnTo>
                      <a:lnTo>
                        <a:pt x="1006" y="195"/>
                      </a:lnTo>
                      <a:lnTo>
                        <a:pt x="1006" y="195"/>
                      </a:lnTo>
                      <a:lnTo>
                        <a:pt x="1007" y="196"/>
                      </a:lnTo>
                      <a:lnTo>
                        <a:pt x="1007" y="196"/>
                      </a:lnTo>
                      <a:lnTo>
                        <a:pt x="1008" y="196"/>
                      </a:lnTo>
                      <a:lnTo>
                        <a:pt x="1008" y="196"/>
                      </a:lnTo>
                      <a:lnTo>
                        <a:pt x="1008" y="196"/>
                      </a:lnTo>
                      <a:lnTo>
                        <a:pt x="1009" y="196"/>
                      </a:lnTo>
                      <a:lnTo>
                        <a:pt x="1010" y="196"/>
                      </a:lnTo>
                      <a:lnTo>
                        <a:pt x="1010" y="197"/>
                      </a:lnTo>
                      <a:lnTo>
                        <a:pt x="1011" y="196"/>
                      </a:lnTo>
                      <a:lnTo>
                        <a:pt x="1011" y="196"/>
                      </a:lnTo>
                      <a:lnTo>
                        <a:pt x="1012" y="197"/>
                      </a:lnTo>
                      <a:lnTo>
                        <a:pt x="1012" y="196"/>
                      </a:lnTo>
                      <a:lnTo>
                        <a:pt x="1013" y="197"/>
                      </a:lnTo>
                      <a:lnTo>
                        <a:pt x="1013" y="197"/>
                      </a:lnTo>
                      <a:lnTo>
                        <a:pt x="1014" y="197"/>
                      </a:lnTo>
                      <a:lnTo>
                        <a:pt x="1014" y="197"/>
                      </a:lnTo>
                      <a:lnTo>
                        <a:pt x="1015" y="197"/>
                      </a:lnTo>
                      <a:lnTo>
                        <a:pt x="1015" y="197"/>
                      </a:lnTo>
                      <a:lnTo>
                        <a:pt x="1016" y="197"/>
                      </a:lnTo>
                      <a:lnTo>
                        <a:pt x="1016" y="197"/>
                      </a:lnTo>
                      <a:lnTo>
                        <a:pt x="1017" y="197"/>
                      </a:lnTo>
                      <a:lnTo>
                        <a:pt x="1017" y="197"/>
                      </a:lnTo>
                      <a:lnTo>
                        <a:pt x="1018" y="197"/>
                      </a:lnTo>
                      <a:lnTo>
                        <a:pt x="1018" y="197"/>
                      </a:lnTo>
                      <a:lnTo>
                        <a:pt x="1019" y="197"/>
                      </a:lnTo>
                      <a:lnTo>
                        <a:pt x="1019" y="197"/>
                      </a:lnTo>
                      <a:lnTo>
                        <a:pt x="1020" y="197"/>
                      </a:lnTo>
                      <a:lnTo>
                        <a:pt x="1020" y="197"/>
                      </a:lnTo>
                      <a:lnTo>
                        <a:pt x="1021" y="197"/>
                      </a:lnTo>
                      <a:lnTo>
                        <a:pt x="1021" y="197"/>
                      </a:lnTo>
                      <a:lnTo>
                        <a:pt x="1022" y="197"/>
                      </a:lnTo>
                      <a:lnTo>
                        <a:pt x="1022" y="197"/>
                      </a:lnTo>
                      <a:lnTo>
                        <a:pt x="1023" y="197"/>
                      </a:lnTo>
                      <a:lnTo>
                        <a:pt x="1023" y="197"/>
                      </a:lnTo>
                      <a:lnTo>
                        <a:pt x="1024" y="197"/>
                      </a:lnTo>
                      <a:lnTo>
                        <a:pt x="1024" y="197"/>
                      </a:lnTo>
                      <a:lnTo>
                        <a:pt x="1025" y="197"/>
                      </a:lnTo>
                      <a:lnTo>
                        <a:pt x="1025" y="197"/>
                      </a:lnTo>
                      <a:lnTo>
                        <a:pt x="1026" y="198"/>
                      </a:lnTo>
                      <a:lnTo>
                        <a:pt x="1026" y="197"/>
                      </a:lnTo>
                      <a:lnTo>
                        <a:pt x="1027" y="198"/>
                      </a:lnTo>
                      <a:lnTo>
                        <a:pt x="1027" y="198"/>
                      </a:lnTo>
                      <a:lnTo>
                        <a:pt x="1028" y="197"/>
                      </a:lnTo>
                      <a:lnTo>
                        <a:pt x="1028" y="198"/>
                      </a:lnTo>
                      <a:lnTo>
                        <a:pt x="1029" y="198"/>
                      </a:lnTo>
                      <a:lnTo>
                        <a:pt x="1029" y="198"/>
                      </a:lnTo>
                      <a:lnTo>
                        <a:pt x="1030" y="198"/>
                      </a:lnTo>
                      <a:lnTo>
                        <a:pt x="1031" y="198"/>
                      </a:lnTo>
                      <a:lnTo>
                        <a:pt x="1031" y="198"/>
                      </a:lnTo>
                      <a:lnTo>
                        <a:pt x="1031" y="198"/>
                      </a:lnTo>
                      <a:lnTo>
                        <a:pt x="1032" y="198"/>
                      </a:lnTo>
                      <a:lnTo>
                        <a:pt x="1032" y="198"/>
                      </a:lnTo>
                      <a:lnTo>
                        <a:pt x="1033" y="198"/>
                      </a:lnTo>
                      <a:lnTo>
                        <a:pt x="1033" y="198"/>
                      </a:lnTo>
                      <a:lnTo>
                        <a:pt x="1034" y="198"/>
                      </a:lnTo>
                      <a:lnTo>
                        <a:pt x="1034" y="197"/>
                      </a:lnTo>
                      <a:lnTo>
                        <a:pt x="1035" y="198"/>
                      </a:lnTo>
                      <a:lnTo>
                        <a:pt x="1036" y="198"/>
                      </a:lnTo>
                      <a:lnTo>
                        <a:pt x="1036" y="198"/>
                      </a:lnTo>
                      <a:lnTo>
                        <a:pt x="1037" y="198"/>
                      </a:lnTo>
                      <a:lnTo>
                        <a:pt x="1037" y="198"/>
                      </a:lnTo>
                      <a:lnTo>
                        <a:pt x="1037" y="198"/>
                      </a:lnTo>
                      <a:lnTo>
                        <a:pt x="1038" y="198"/>
                      </a:lnTo>
                      <a:lnTo>
                        <a:pt x="1038" y="198"/>
                      </a:lnTo>
                      <a:lnTo>
                        <a:pt x="1039" y="197"/>
                      </a:lnTo>
                      <a:lnTo>
                        <a:pt x="1039" y="197"/>
                      </a:lnTo>
                      <a:lnTo>
                        <a:pt x="1040" y="198"/>
                      </a:lnTo>
                      <a:lnTo>
                        <a:pt x="1040" y="198"/>
                      </a:lnTo>
                      <a:lnTo>
                        <a:pt x="1041" y="198"/>
                      </a:lnTo>
                      <a:lnTo>
                        <a:pt x="1042" y="198"/>
                      </a:lnTo>
                      <a:lnTo>
                        <a:pt x="1042" y="197"/>
                      </a:lnTo>
                      <a:lnTo>
                        <a:pt x="1042" y="197"/>
                      </a:lnTo>
                      <a:lnTo>
                        <a:pt x="1043" y="197"/>
                      </a:lnTo>
                      <a:lnTo>
                        <a:pt x="1044" y="197"/>
                      </a:lnTo>
                      <a:lnTo>
                        <a:pt x="1044" y="197"/>
                      </a:lnTo>
                      <a:lnTo>
                        <a:pt x="1044" y="197"/>
                      </a:lnTo>
                      <a:lnTo>
                        <a:pt x="1045" y="197"/>
                      </a:lnTo>
                      <a:lnTo>
                        <a:pt x="1045" y="197"/>
                      </a:lnTo>
                      <a:lnTo>
                        <a:pt x="1046" y="196"/>
                      </a:lnTo>
                      <a:lnTo>
                        <a:pt x="1046" y="196"/>
                      </a:lnTo>
                      <a:lnTo>
                        <a:pt x="1047" y="196"/>
                      </a:lnTo>
                      <a:lnTo>
                        <a:pt x="1047" y="196"/>
                      </a:lnTo>
                      <a:lnTo>
                        <a:pt x="1048" y="195"/>
                      </a:lnTo>
                      <a:lnTo>
                        <a:pt x="1049" y="195"/>
                      </a:lnTo>
                      <a:lnTo>
                        <a:pt x="1049" y="194"/>
                      </a:lnTo>
                      <a:lnTo>
                        <a:pt x="1049" y="194"/>
                      </a:lnTo>
                      <a:lnTo>
                        <a:pt x="1050" y="193"/>
                      </a:lnTo>
                      <a:lnTo>
                        <a:pt x="1050" y="193"/>
                      </a:lnTo>
                      <a:lnTo>
                        <a:pt x="1051" y="192"/>
                      </a:lnTo>
                      <a:lnTo>
                        <a:pt x="1051" y="192"/>
                      </a:lnTo>
                      <a:lnTo>
                        <a:pt x="1052" y="190"/>
                      </a:lnTo>
                      <a:lnTo>
                        <a:pt x="1052" y="190"/>
                      </a:lnTo>
                      <a:lnTo>
                        <a:pt x="1053" y="188"/>
                      </a:lnTo>
                      <a:lnTo>
                        <a:pt x="1053" y="188"/>
                      </a:lnTo>
                      <a:lnTo>
                        <a:pt x="1054" y="185"/>
                      </a:lnTo>
                      <a:lnTo>
                        <a:pt x="1054" y="185"/>
                      </a:lnTo>
                      <a:lnTo>
                        <a:pt x="1056" y="182"/>
                      </a:lnTo>
                      <a:lnTo>
                        <a:pt x="1056" y="182"/>
                      </a:lnTo>
                      <a:lnTo>
                        <a:pt x="1056" y="178"/>
                      </a:lnTo>
                      <a:lnTo>
                        <a:pt x="1057" y="178"/>
                      </a:lnTo>
                      <a:lnTo>
                        <a:pt x="1057" y="174"/>
                      </a:lnTo>
                      <a:lnTo>
                        <a:pt x="1058" y="173"/>
                      </a:lnTo>
                      <a:lnTo>
                        <a:pt x="1058" y="168"/>
                      </a:lnTo>
                      <a:lnTo>
                        <a:pt x="1058" y="168"/>
                      </a:lnTo>
                      <a:lnTo>
                        <a:pt x="1059" y="162"/>
                      </a:lnTo>
                      <a:lnTo>
                        <a:pt x="1059" y="162"/>
                      </a:lnTo>
                      <a:lnTo>
                        <a:pt x="1060" y="155"/>
                      </a:lnTo>
                      <a:lnTo>
                        <a:pt x="1060" y="154"/>
                      </a:lnTo>
                      <a:lnTo>
                        <a:pt x="1061" y="147"/>
                      </a:lnTo>
                      <a:lnTo>
                        <a:pt x="1061" y="146"/>
                      </a:lnTo>
                      <a:lnTo>
                        <a:pt x="1063" y="138"/>
                      </a:lnTo>
                      <a:lnTo>
                        <a:pt x="1063" y="137"/>
                      </a:lnTo>
                      <a:lnTo>
                        <a:pt x="1064" y="129"/>
                      </a:lnTo>
                      <a:lnTo>
                        <a:pt x="1064" y="128"/>
                      </a:lnTo>
                      <a:lnTo>
                        <a:pt x="1064" y="118"/>
                      </a:lnTo>
                      <a:lnTo>
                        <a:pt x="1065" y="117"/>
                      </a:lnTo>
                      <a:lnTo>
                        <a:pt x="1065" y="107"/>
                      </a:lnTo>
                      <a:lnTo>
                        <a:pt x="1066" y="106"/>
                      </a:lnTo>
                      <a:lnTo>
                        <a:pt x="1066" y="95"/>
                      </a:lnTo>
                      <a:lnTo>
                        <a:pt x="1066" y="94"/>
                      </a:lnTo>
                      <a:lnTo>
                        <a:pt x="1067" y="83"/>
                      </a:lnTo>
                      <a:lnTo>
                        <a:pt x="1067" y="82"/>
                      </a:lnTo>
                      <a:lnTo>
                        <a:pt x="1068" y="72"/>
                      </a:lnTo>
                      <a:lnTo>
                        <a:pt x="1068" y="71"/>
                      </a:lnTo>
                      <a:lnTo>
                        <a:pt x="1070" y="60"/>
                      </a:lnTo>
                      <a:lnTo>
                        <a:pt x="1070" y="59"/>
                      </a:lnTo>
                      <a:lnTo>
                        <a:pt x="1071" y="48"/>
                      </a:lnTo>
                      <a:lnTo>
                        <a:pt x="1071" y="47"/>
                      </a:lnTo>
                      <a:lnTo>
                        <a:pt x="1072" y="38"/>
                      </a:lnTo>
                      <a:lnTo>
                        <a:pt x="1072" y="37"/>
                      </a:lnTo>
                      <a:lnTo>
                        <a:pt x="1073" y="28"/>
                      </a:lnTo>
                      <a:lnTo>
                        <a:pt x="1073" y="27"/>
                      </a:lnTo>
                      <a:lnTo>
                        <a:pt x="1073" y="20"/>
                      </a:lnTo>
                      <a:lnTo>
                        <a:pt x="1074" y="19"/>
                      </a:lnTo>
                      <a:lnTo>
                        <a:pt x="1074" y="13"/>
                      </a:lnTo>
                      <a:lnTo>
                        <a:pt x="1074" y="12"/>
                      </a:lnTo>
                      <a:lnTo>
                        <a:pt x="1076" y="7"/>
                      </a:lnTo>
                      <a:lnTo>
                        <a:pt x="1076" y="7"/>
                      </a:lnTo>
                      <a:lnTo>
                        <a:pt x="1077" y="4"/>
                      </a:lnTo>
                      <a:lnTo>
                        <a:pt x="1077" y="4"/>
                      </a:lnTo>
                      <a:lnTo>
                        <a:pt x="1078" y="2"/>
                      </a:lnTo>
                      <a:lnTo>
                        <a:pt x="1078" y="2"/>
                      </a:lnTo>
                      <a:lnTo>
                        <a:pt x="1079" y="3"/>
                      </a:lnTo>
                      <a:lnTo>
                        <a:pt x="1079" y="3"/>
                      </a:lnTo>
                      <a:lnTo>
                        <a:pt x="1080" y="5"/>
                      </a:lnTo>
                      <a:lnTo>
                        <a:pt x="1080" y="5"/>
                      </a:lnTo>
                      <a:lnTo>
                        <a:pt x="1081" y="9"/>
                      </a:lnTo>
                      <a:lnTo>
                        <a:pt x="1081" y="9"/>
                      </a:lnTo>
                      <a:lnTo>
                        <a:pt x="1081" y="14"/>
                      </a:lnTo>
                      <a:lnTo>
                        <a:pt x="1082" y="15"/>
                      </a:lnTo>
                      <a:lnTo>
                        <a:pt x="1083" y="22"/>
                      </a:lnTo>
                      <a:lnTo>
                        <a:pt x="1083" y="23"/>
                      </a:lnTo>
                      <a:lnTo>
                        <a:pt x="1084" y="30"/>
                      </a:lnTo>
                      <a:lnTo>
                        <a:pt x="1084" y="31"/>
                      </a:lnTo>
                      <a:lnTo>
                        <a:pt x="1085" y="40"/>
                      </a:lnTo>
                      <a:lnTo>
                        <a:pt x="1085" y="41"/>
                      </a:lnTo>
                      <a:lnTo>
                        <a:pt x="1086" y="50"/>
                      </a:lnTo>
                      <a:lnTo>
                        <a:pt x="1086" y="51"/>
                      </a:lnTo>
                      <a:lnTo>
                        <a:pt x="1087" y="60"/>
                      </a:lnTo>
                      <a:lnTo>
                        <a:pt x="1087" y="61"/>
                      </a:lnTo>
                      <a:lnTo>
                        <a:pt x="1088" y="72"/>
                      </a:lnTo>
                      <a:lnTo>
                        <a:pt x="1088" y="73"/>
                      </a:lnTo>
                      <a:lnTo>
                        <a:pt x="1089" y="82"/>
                      </a:lnTo>
                      <a:lnTo>
                        <a:pt x="1089" y="83"/>
                      </a:lnTo>
                      <a:lnTo>
                        <a:pt x="1090" y="94"/>
                      </a:lnTo>
                      <a:lnTo>
                        <a:pt x="1090" y="95"/>
                      </a:lnTo>
                      <a:lnTo>
                        <a:pt x="1091" y="104"/>
                      </a:lnTo>
                      <a:lnTo>
                        <a:pt x="1091" y="105"/>
                      </a:lnTo>
                      <a:lnTo>
                        <a:pt x="1092" y="114"/>
                      </a:lnTo>
                      <a:lnTo>
                        <a:pt x="1092" y="115"/>
                      </a:lnTo>
                      <a:lnTo>
                        <a:pt x="1093" y="124"/>
                      </a:lnTo>
                      <a:lnTo>
                        <a:pt x="1093" y="125"/>
                      </a:lnTo>
                      <a:lnTo>
                        <a:pt x="1094" y="132"/>
                      </a:lnTo>
                      <a:lnTo>
                        <a:pt x="1094" y="133"/>
                      </a:lnTo>
                      <a:lnTo>
                        <a:pt x="1095" y="141"/>
                      </a:lnTo>
                      <a:lnTo>
                        <a:pt x="1095" y="142"/>
                      </a:lnTo>
                      <a:lnTo>
                        <a:pt x="1096" y="148"/>
                      </a:lnTo>
                      <a:lnTo>
                        <a:pt x="1096" y="149"/>
                      </a:lnTo>
                      <a:lnTo>
                        <a:pt x="1097" y="155"/>
                      </a:lnTo>
                      <a:lnTo>
                        <a:pt x="1097" y="155"/>
                      </a:lnTo>
                      <a:lnTo>
                        <a:pt x="1098" y="161"/>
                      </a:lnTo>
                      <a:lnTo>
                        <a:pt x="1098" y="161"/>
                      </a:lnTo>
                      <a:lnTo>
                        <a:pt x="1099" y="166"/>
                      </a:lnTo>
                      <a:lnTo>
                        <a:pt x="1099" y="166"/>
                      </a:lnTo>
                      <a:lnTo>
                        <a:pt x="1100" y="171"/>
                      </a:lnTo>
                      <a:lnTo>
                        <a:pt x="1100" y="171"/>
                      </a:lnTo>
                      <a:lnTo>
                        <a:pt x="1101" y="175"/>
                      </a:lnTo>
                      <a:lnTo>
                        <a:pt x="1101" y="175"/>
                      </a:lnTo>
                      <a:lnTo>
                        <a:pt x="1102" y="178"/>
                      </a:lnTo>
                      <a:lnTo>
                        <a:pt x="1102" y="178"/>
                      </a:lnTo>
                      <a:lnTo>
                        <a:pt x="1103" y="181"/>
                      </a:lnTo>
                      <a:lnTo>
                        <a:pt x="1103" y="181"/>
                      </a:lnTo>
                      <a:lnTo>
                        <a:pt x="1104" y="183"/>
                      </a:lnTo>
                      <a:lnTo>
                        <a:pt x="1104" y="184"/>
                      </a:lnTo>
                      <a:lnTo>
                        <a:pt x="1105" y="186"/>
                      </a:lnTo>
                      <a:lnTo>
                        <a:pt x="1105" y="186"/>
                      </a:lnTo>
                      <a:lnTo>
                        <a:pt x="1106" y="188"/>
                      </a:lnTo>
                      <a:lnTo>
                        <a:pt x="1106" y="188"/>
                      </a:lnTo>
                      <a:lnTo>
                        <a:pt x="1107" y="189"/>
                      </a:lnTo>
                      <a:lnTo>
                        <a:pt x="1107" y="189"/>
                      </a:lnTo>
                      <a:lnTo>
                        <a:pt x="1108" y="190"/>
                      </a:lnTo>
                      <a:lnTo>
                        <a:pt x="1108" y="190"/>
                      </a:lnTo>
                      <a:lnTo>
                        <a:pt x="1109" y="192"/>
                      </a:lnTo>
                      <a:lnTo>
                        <a:pt x="1109" y="192"/>
                      </a:lnTo>
                      <a:lnTo>
                        <a:pt x="1110" y="192"/>
                      </a:lnTo>
                      <a:lnTo>
                        <a:pt x="1110" y="192"/>
                      </a:lnTo>
                      <a:lnTo>
                        <a:pt x="1111" y="193"/>
                      </a:lnTo>
                      <a:lnTo>
                        <a:pt x="1111" y="193"/>
                      </a:lnTo>
                      <a:lnTo>
                        <a:pt x="1112" y="194"/>
                      </a:lnTo>
                      <a:lnTo>
                        <a:pt x="1112" y="194"/>
                      </a:lnTo>
                      <a:lnTo>
                        <a:pt x="1113" y="194"/>
                      </a:lnTo>
                      <a:lnTo>
                        <a:pt x="1113" y="194"/>
                      </a:lnTo>
                      <a:lnTo>
                        <a:pt x="1114" y="195"/>
                      </a:lnTo>
                      <a:lnTo>
                        <a:pt x="1114" y="195"/>
                      </a:lnTo>
                      <a:lnTo>
                        <a:pt x="1115" y="195"/>
                      </a:lnTo>
                      <a:lnTo>
                        <a:pt x="1115" y="195"/>
                      </a:lnTo>
                      <a:lnTo>
                        <a:pt x="1116" y="196"/>
                      </a:lnTo>
                      <a:lnTo>
                        <a:pt x="1116" y="196"/>
                      </a:lnTo>
                      <a:lnTo>
                        <a:pt x="1117" y="196"/>
                      </a:lnTo>
                      <a:lnTo>
                        <a:pt x="1117" y="196"/>
                      </a:lnTo>
                      <a:lnTo>
                        <a:pt x="1118" y="196"/>
                      </a:lnTo>
                      <a:lnTo>
                        <a:pt x="1118" y="196"/>
                      </a:lnTo>
                      <a:lnTo>
                        <a:pt x="1119" y="196"/>
                      </a:lnTo>
                      <a:lnTo>
                        <a:pt x="1119" y="196"/>
                      </a:lnTo>
                      <a:lnTo>
                        <a:pt x="1120" y="196"/>
                      </a:lnTo>
                      <a:lnTo>
                        <a:pt x="1120" y="196"/>
                      </a:lnTo>
                      <a:lnTo>
                        <a:pt x="1121" y="197"/>
                      </a:lnTo>
                      <a:lnTo>
                        <a:pt x="1121" y="197"/>
                      </a:lnTo>
                      <a:lnTo>
                        <a:pt x="1122" y="197"/>
                      </a:lnTo>
                      <a:lnTo>
                        <a:pt x="1122" y="197"/>
                      </a:lnTo>
                      <a:lnTo>
                        <a:pt x="1123" y="197"/>
                      </a:lnTo>
                      <a:lnTo>
                        <a:pt x="1124" y="197"/>
                      </a:lnTo>
                      <a:lnTo>
                        <a:pt x="1124" y="197"/>
                      </a:lnTo>
                      <a:lnTo>
                        <a:pt x="1124" y="197"/>
                      </a:lnTo>
                      <a:lnTo>
                        <a:pt x="1125" y="197"/>
                      </a:lnTo>
                      <a:lnTo>
                        <a:pt x="1125" y="197"/>
                      </a:lnTo>
                      <a:lnTo>
                        <a:pt x="1126" y="197"/>
                      </a:lnTo>
                      <a:lnTo>
                        <a:pt x="1126" y="197"/>
                      </a:lnTo>
                      <a:lnTo>
                        <a:pt x="1127" y="197"/>
                      </a:lnTo>
                      <a:lnTo>
                        <a:pt x="1127" y="197"/>
                      </a:lnTo>
                      <a:lnTo>
                        <a:pt x="1128" y="197"/>
                      </a:lnTo>
                      <a:lnTo>
                        <a:pt x="1128" y="197"/>
                      </a:lnTo>
                      <a:lnTo>
                        <a:pt x="1129" y="197"/>
                      </a:lnTo>
                      <a:lnTo>
                        <a:pt x="1129" y="197"/>
                      </a:lnTo>
                      <a:lnTo>
                        <a:pt x="1130" y="198"/>
                      </a:lnTo>
                      <a:lnTo>
                        <a:pt x="1131" y="198"/>
                      </a:lnTo>
                      <a:lnTo>
                        <a:pt x="1131" y="197"/>
                      </a:lnTo>
                      <a:lnTo>
                        <a:pt x="1131" y="197"/>
                      </a:lnTo>
                      <a:lnTo>
                        <a:pt x="1132" y="198"/>
                      </a:lnTo>
                      <a:lnTo>
                        <a:pt x="1132" y="197"/>
                      </a:lnTo>
                      <a:lnTo>
                        <a:pt x="1133" y="198"/>
                      </a:lnTo>
                      <a:lnTo>
                        <a:pt x="1134" y="198"/>
                      </a:lnTo>
                      <a:lnTo>
                        <a:pt x="1134" y="197"/>
                      </a:lnTo>
                      <a:lnTo>
                        <a:pt x="1134" y="197"/>
                      </a:lnTo>
                      <a:lnTo>
                        <a:pt x="1135" y="198"/>
                      </a:lnTo>
                      <a:lnTo>
                        <a:pt x="1135" y="197"/>
                      </a:lnTo>
                      <a:lnTo>
                        <a:pt x="1136" y="198"/>
                      </a:lnTo>
                      <a:lnTo>
                        <a:pt x="1136" y="198"/>
                      </a:lnTo>
                      <a:lnTo>
                        <a:pt x="1137" y="198"/>
                      </a:lnTo>
                      <a:lnTo>
                        <a:pt x="1137" y="198"/>
                      </a:lnTo>
                      <a:lnTo>
                        <a:pt x="1138" y="198"/>
                      </a:lnTo>
                      <a:lnTo>
                        <a:pt x="1138" y="198"/>
                      </a:lnTo>
                      <a:lnTo>
                        <a:pt x="1139" y="198"/>
                      </a:lnTo>
                      <a:lnTo>
                        <a:pt x="1139" y="198"/>
                      </a:lnTo>
                      <a:lnTo>
                        <a:pt x="1140" y="198"/>
                      </a:lnTo>
                      <a:lnTo>
                        <a:pt x="1141" y="198"/>
                      </a:lnTo>
                      <a:lnTo>
                        <a:pt x="1141" y="198"/>
                      </a:lnTo>
                      <a:lnTo>
                        <a:pt x="1141" y="198"/>
                      </a:lnTo>
                      <a:lnTo>
                        <a:pt x="1142" y="198"/>
                      </a:lnTo>
                      <a:lnTo>
                        <a:pt x="1142" y="198"/>
                      </a:lnTo>
                      <a:lnTo>
                        <a:pt x="1143" y="198"/>
                      </a:lnTo>
                      <a:lnTo>
                        <a:pt x="1144" y="198"/>
                      </a:lnTo>
                      <a:lnTo>
                        <a:pt x="1144" y="198"/>
                      </a:lnTo>
                      <a:lnTo>
                        <a:pt x="1145" y="198"/>
                      </a:lnTo>
                      <a:lnTo>
                        <a:pt x="1145" y="198"/>
                      </a:lnTo>
                      <a:lnTo>
                        <a:pt x="1145" y="198"/>
                      </a:lnTo>
                      <a:lnTo>
                        <a:pt x="1146" y="198"/>
                      </a:lnTo>
                      <a:lnTo>
                        <a:pt x="1147" y="198"/>
                      </a:lnTo>
                      <a:lnTo>
                        <a:pt x="1147" y="198"/>
                      </a:lnTo>
                      <a:lnTo>
                        <a:pt x="1148" y="198"/>
                      </a:lnTo>
                      <a:lnTo>
                        <a:pt x="1148" y="198"/>
                      </a:lnTo>
                      <a:lnTo>
                        <a:pt x="1149" y="198"/>
                      </a:lnTo>
                      <a:lnTo>
                        <a:pt x="1149" y="198"/>
                      </a:lnTo>
                      <a:lnTo>
                        <a:pt x="1149" y="198"/>
                      </a:lnTo>
                      <a:lnTo>
                        <a:pt x="1150" y="198"/>
                      </a:lnTo>
                      <a:lnTo>
                        <a:pt x="1151" y="198"/>
                      </a:lnTo>
                      <a:lnTo>
                        <a:pt x="1151" y="198"/>
                      </a:lnTo>
                      <a:lnTo>
                        <a:pt x="1152" y="198"/>
                      </a:lnTo>
                      <a:lnTo>
                        <a:pt x="1152" y="198"/>
                      </a:lnTo>
                      <a:lnTo>
                        <a:pt x="1153" y="198"/>
                      </a:lnTo>
                      <a:lnTo>
                        <a:pt x="1153" y="198"/>
                      </a:lnTo>
                      <a:lnTo>
                        <a:pt x="1154" y="198"/>
                      </a:lnTo>
                      <a:lnTo>
                        <a:pt x="1154" y="198"/>
                      </a:lnTo>
                      <a:lnTo>
                        <a:pt x="1154" y="198"/>
                      </a:lnTo>
                      <a:lnTo>
                        <a:pt x="1155" y="198"/>
                      </a:lnTo>
                      <a:lnTo>
                        <a:pt x="1156" y="198"/>
                      </a:lnTo>
                      <a:lnTo>
                        <a:pt x="1156" y="198"/>
                      </a:lnTo>
                      <a:lnTo>
                        <a:pt x="1156" y="198"/>
                      </a:lnTo>
                      <a:lnTo>
                        <a:pt x="1157" y="198"/>
                      </a:lnTo>
                      <a:lnTo>
                        <a:pt x="1158" y="198"/>
                      </a:lnTo>
                      <a:lnTo>
                        <a:pt x="1158" y="198"/>
                      </a:lnTo>
                      <a:lnTo>
                        <a:pt x="1159" y="198"/>
                      </a:lnTo>
                      <a:lnTo>
                        <a:pt x="1159" y="198"/>
                      </a:lnTo>
                      <a:lnTo>
                        <a:pt x="1160" y="198"/>
                      </a:lnTo>
                      <a:lnTo>
                        <a:pt x="1160" y="198"/>
                      </a:lnTo>
                      <a:lnTo>
                        <a:pt x="1161" y="198"/>
                      </a:lnTo>
                      <a:lnTo>
                        <a:pt x="1161" y="198"/>
                      </a:lnTo>
                      <a:lnTo>
                        <a:pt x="1161" y="198"/>
                      </a:lnTo>
                      <a:lnTo>
                        <a:pt x="1162" y="198"/>
                      </a:lnTo>
                      <a:lnTo>
                        <a:pt x="1163" y="198"/>
                      </a:lnTo>
                      <a:lnTo>
                        <a:pt x="1163" y="198"/>
                      </a:lnTo>
                      <a:lnTo>
                        <a:pt x="1163" y="198"/>
                      </a:lnTo>
                      <a:lnTo>
                        <a:pt x="1164" y="198"/>
                      </a:lnTo>
                      <a:lnTo>
                        <a:pt x="1165" y="198"/>
                      </a:lnTo>
                      <a:lnTo>
                        <a:pt x="1166" y="198"/>
                      </a:lnTo>
                      <a:lnTo>
                        <a:pt x="1166" y="198"/>
                      </a:lnTo>
                      <a:lnTo>
                        <a:pt x="1166" y="198"/>
                      </a:lnTo>
                      <a:lnTo>
                        <a:pt x="1167" y="198"/>
                      </a:lnTo>
                      <a:lnTo>
                        <a:pt x="1167" y="198"/>
                      </a:lnTo>
                      <a:lnTo>
                        <a:pt x="1168" y="198"/>
                      </a:lnTo>
                      <a:lnTo>
                        <a:pt x="1168" y="198"/>
                      </a:lnTo>
                      <a:lnTo>
                        <a:pt x="1169" y="198"/>
                      </a:lnTo>
                      <a:lnTo>
                        <a:pt x="1169" y="198"/>
                      </a:lnTo>
                      <a:lnTo>
                        <a:pt x="1170" y="198"/>
                      </a:lnTo>
                      <a:lnTo>
                        <a:pt x="1170" y="198"/>
                      </a:lnTo>
                      <a:lnTo>
                        <a:pt x="1170" y="198"/>
                      </a:lnTo>
                      <a:lnTo>
                        <a:pt x="1171" y="198"/>
                      </a:lnTo>
                      <a:lnTo>
                        <a:pt x="1172" y="198"/>
                      </a:lnTo>
                      <a:lnTo>
                        <a:pt x="1173" y="198"/>
                      </a:lnTo>
                      <a:lnTo>
                        <a:pt x="1173" y="198"/>
                      </a:lnTo>
                      <a:lnTo>
                        <a:pt x="1173" y="198"/>
                      </a:lnTo>
                      <a:lnTo>
                        <a:pt x="1174" y="198"/>
                      </a:lnTo>
                      <a:lnTo>
                        <a:pt x="1174" y="198"/>
                      </a:lnTo>
                      <a:lnTo>
                        <a:pt x="1175" y="198"/>
                      </a:lnTo>
                      <a:lnTo>
                        <a:pt x="1175" y="198"/>
                      </a:lnTo>
                      <a:lnTo>
                        <a:pt x="1176" y="198"/>
                      </a:lnTo>
                      <a:lnTo>
                        <a:pt x="1176" y="198"/>
                      </a:lnTo>
                      <a:lnTo>
                        <a:pt x="1177" y="198"/>
                      </a:lnTo>
                      <a:lnTo>
                        <a:pt x="1178" y="198"/>
                      </a:lnTo>
                      <a:lnTo>
                        <a:pt x="1178" y="198"/>
                      </a:lnTo>
                      <a:lnTo>
                        <a:pt x="1178" y="198"/>
                      </a:lnTo>
                      <a:lnTo>
                        <a:pt x="1179" y="198"/>
                      </a:lnTo>
                      <a:lnTo>
                        <a:pt x="1180" y="198"/>
                      </a:lnTo>
                      <a:lnTo>
                        <a:pt x="1180" y="198"/>
                      </a:lnTo>
                      <a:lnTo>
                        <a:pt x="1181" y="198"/>
                      </a:lnTo>
                      <a:lnTo>
                        <a:pt x="1181" y="198"/>
                      </a:lnTo>
                      <a:lnTo>
                        <a:pt x="1181" y="198"/>
                      </a:lnTo>
                      <a:lnTo>
                        <a:pt x="1182" y="198"/>
                      </a:lnTo>
                      <a:lnTo>
                        <a:pt x="1183" y="198"/>
                      </a:lnTo>
                      <a:lnTo>
                        <a:pt x="1183" y="198"/>
                      </a:lnTo>
                      <a:lnTo>
                        <a:pt x="1183" y="198"/>
                      </a:lnTo>
                      <a:lnTo>
                        <a:pt x="1185" y="198"/>
                      </a:lnTo>
                      <a:lnTo>
                        <a:pt x="1185" y="198"/>
                      </a:lnTo>
                      <a:lnTo>
                        <a:pt x="1185" y="198"/>
                      </a:lnTo>
                      <a:lnTo>
                        <a:pt x="1186" y="198"/>
                      </a:lnTo>
                      <a:lnTo>
                        <a:pt x="1186" y="198"/>
                      </a:lnTo>
                      <a:lnTo>
                        <a:pt x="1187" y="198"/>
                      </a:lnTo>
                      <a:lnTo>
                        <a:pt x="1187" y="198"/>
                      </a:lnTo>
                      <a:lnTo>
                        <a:pt x="1188" y="198"/>
                      </a:lnTo>
                      <a:lnTo>
                        <a:pt x="1188" y="198"/>
                      </a:lnTo>
                      <a:lnTo>
                        <a:pt x="1188" y="198"/>
                      </a:lnTo>
                      <a:lnTo>
                        <a:pt x="1189" y="198"/>
                      </a:lnTo>
                      <a:lnTo>
                        <a:pt x="1190" y="198"/>
                      </a:lnTo>
                      <a:lnTo>
                        <a:pt x="1190" y="198"/>
                      </a:lnTo>
                      <a:lnTo>
                        <a:pt x="1191" y="198"/>
                      </a:lnTo>
                      <a:lnTo>
                        <a:pt x="1191" y="198"/>
                      </a:lnTo>
                      <a:lnTo>
                        <a:pt x="1192" y="198"/>
                      </a:lnTo>
                      <a:lnTo>
                        <a:pt x="1192" y="198"/>
                      </a:lnTo>
                      <a:lnTo>
                        <a:pt x="1193" y="198"/>
                      </a:lnTo>
                      <a:lnTo>
                        <a:pt x="1193" y="198"/>
                      </a:lnTo>
                      <a:lnTo>
                        <a:pt x="1194" y="198"/>
                      </a:lnTo>
                      <a:lnTo>
                        <a:pt x="1194" y="198"/>
                      </a:lnTo>
                      <a:lnTo>
                        <a:pt x="1194" y="198"/>
                      </a:lnTo>
                      <a:lnTo>
                        <a:pt x="1195" y="198"/>
                      </a:lnTo>
                      <a:lnTo>
                        <a:pt x="1196" y="198"/>
                      </a:lnTo>
                      <a:lnTo>
                        <a:pt x="1196" y="198"/>
                      </a:lnTo>
                      <a:lnTo>
                        <a:pt x="1196" y="198"/>
                      </a:lnTo>
                      <a:lnTo>
                        <a:pt x="1197" y="198"/>
                      </a:lnTo>
                      <a:lnTo>
                        <a:pt x="1198" y="198"/>
                      </a:lnTo>
                      <a:lnTo>
                        <a:pt x="1198" y="198"/>
                      </a:lnTo>
                      <a:lnTo>
                        <a:pt x="1198" y="198"/>
                      </a:lnTo>
                      <a:lnTo>
                        <a:pt x="1199" y="198"/>
                      </a:lnTo>
                      <a:lnTo>
                        <a:pt x="1200" y="198"/>
                      </a:lnTo>
                      <a:lnTo>
                        <a:pt x="1200" y="198"/>
                      </a:lnTo>
                      <a:lnTo>
                        <a:pt x="1201" y="198"/>
                      </a:lnTo>
                      <a:lnTo>
                        <a:pt x="1201" y="198"/>
                      </a:lnTo>
                      <a:lnTo>
                        <a:pt x="1201" y="198"/>
                      </a:lnTo>
                      <a:lnTo>
                        <a:pt x="1202" y="198"/>
                      </a:lnTo>
                      <a:lnTo>
                        <a:pt x="1202" y="198"/>
                      </a:lnTo>
                      <a:lnTo>
                        <a:pt x="1203" y="198"/>
                      </a:lnTo>
                      <a:lnTo>
                        <a:pt x="1203" y="198"/>
                      </a:lnTo>
                      <a:lnTo>
                        <a:pt x="1204" y="198"/>
                      </a:lnTo>
                      <a:lnTo>
                        <a:pt x="1204" y="198"/>
                      </a:lnTo>
                      <a:lnTo>
                        <a:pt x="1205" y="198"/>
                      </a:lnTo>
                      <a:lnTo>
                        <a:pt x="1206" y="198"/>
                      </a:lnTo>
                      <a:lnTo>
                        <a:pt x="1206" y="198"/>
                      </a:lnTo>
                      <a:lnTo>
                        <a:pt x="1207" y="198"/>
                      </a:lnTo>
                      <a:lnTo>
                        <a:pt x="1207" y="198"/>
                      </a:lnTo>
                      <a:lnTo>
                        <a:pt x="1208" y="198"/>
                      </a:lnTo>
                      <a:lnTo>
                        <a:pt x="1208" y="198"/>
                      </a:lnTo>
                      <a:lnTo>
                        <a:pt x="1209" y="198"/>
                      </a:lnTo>
                      <a:lnTo>
                        <a:pt x="1209" y="198"/>
                      </a:lnTo>
                      <a:lnTo>
                        <a:pt x="1210" y="198"/>
                      </a:lnTo>
                      <a:lnTo>
                        <a:pt x="1210" y="198"/>
                      </a:lnTo>
                      <a:lnTo>
                        <a:pt x="1211" y="198"/>
                      </a:lnTo>
                      <a:lnTo>
                        <a:pt x="1211" y="198"/>
                      </a:lnTo>
                      <a:lnTo>
                        <a:pt x="1212" y="198"/>
                      </a:lnTo>
                      <a:lnTo>
                        <a:pt x="1212" y="198"/>
                      </a:lnTo>
                      <a:lnTo>
                        <a:pt x="1213" y="198"/>
                      </a:lnTo>
                      <a:lnTo>
                        <a:pt x="1213" y="198"/>
                      </a:lnTo>
                      <a:lnTo>
                        <a:pt x="1214" y="198"/>
                      </a:lnTo>
                      <a:lnTo>
                        <a:pt x="1214" y="198"/>
                      </a:lnTo>
                      <a:lnTo>
                        <a:pt x="1215" y="198"/>
                      </a:lnTo>
                      <a:lnTo>
                        <a:pt x="1216" y="198"/>
                      </a:lnTo>
                      <a:lnTo>
                        <a:pt x="1216" y="198"/>
                      </a:lnTo>
                      <a:lnTo>
                        <a:pt x="1216" y="198"/>
                      </a:lnTo>
                      <a:lnTo>
                        <a:pt x="1217" y="198"/>
                      </a:lnTo>
                      <a:lnTo>
                        <a:pt x="1217" y="198"/>
                      </a:lnTo>
                      <a:lnTo>
                        <a:pt x="1218" y="198"/>
                      </a:lnTo>
                      <a:lnTo>
                        <a:pt x="1218" y="198"/>
                      </a:lnTo>
                      <a:lnTo>
                        <a:pt x="1219" y="198"/>
                      </a:lnTo>
                      <a:lnTo>
                        <a:pt x="1220" y="198"/>
                      </a:lnTo>
                      <a:lnTo>
                        <a:pt x="1220" y="198"/>
                      </a:lnTo>
                      <a:lnTo>
                        <a:pt x="1220" y="198"/>
                      </a:lnTo>
                      <a:lnTo>
                        <a:pt x="1221" y="198"/>
                      </a:lnTo>
                      <a:lnTo>
                        <a:pt x="1221" y="198"/>
                      </a:lnTo>
                      <a:lnTo>
                        <a:pt x="1222" y="198"/>
                      </a:lnTo>
                      <a:lnTo>
                        <a:pt x="1222" y="198"/>
                      </a:lnTo>
                      <a:lnTo>
                        <a:pt x="1223" y="198"/>
                      </a:lnTo>
                      <a:lnTo>
                        <a:pt x="1223" y="198"/>
                      </a:lnTo>
                      <a:lnTo>
                        <a:pt x="1224" y="198"/>
                      </a:lnTo>
                      <a:lnTo>
                        <a:pt x="1224" y="198"/>
                      </a:lnTo>
                      <a:lnTo>
                        <a:pt x="1225" y="198"/>
                      </a:lnTo>
                      <a:lnTo>
                        <a:pt x="1226" y="198"/>
                      </a:lnTo>
                      <a:lnTo>
                        <a:pt x="1226" y="198"/>
                      </a:lnTo>
                      <a:lnTo>
                        <a:pt x="1226" y="198"/>
                      </a:lnTo>
                      <a:lnTo>
                        <a:pt x="1227" y="198"/>
                      </a:lnTo>
                      <a:lnTo>
                        <a:pt x="1227" y="198"/>
                      </a:lnTo>
                      <a:lnTo>
                        <a:pt x="1228" y="198"/>
                      </a:lnTo>
                      <a:lnTo>
                        <a:pt x="1228" y="198"/>
                      </a:lnTo>
                      <a:lnTo>
                        <a:pt x="1229" y="198"/>
                      </a:lnTo>
                      <a:lnTo>
                        <a:pt x="1230" y="198"/>
                      </a:lnTo>
                      <a:lnTo>
                        <a:pt x="1230" y="198"/>
                      </a:lnTo>
                      <a:lnTo>
                        <a:pt x="1230" y="198"/>
                      </a:lnTo>
                      <a:lnTo>
                        <a:pt x="1231" y="198"/>
                      </a:lnTo>
                      <a:lnTo>
                        <a:pt x="1231" y="198"/>
                      </a:lnTo>
                      <a:lnTo>
                        <a:pt x="1232" y="198"/>
                      </a:lnTo>
                      <a:lnTo>
                        <a:pt x="1232" y="198"/>
                      </a:lnTo>
                      <a:lnTo>
                        <a:pt x="1233" y="198"/>
                      </a:lnTo>
                      <a:lnTo>
                        <a:pt x="1233" y="198"/>
                      </a:lnTo>
                      <a:lnTo>
                        <a:pt x="1234" y="198"/>
                      </a:lnTo>
                      <a:lnTo>
                        <a:pt x="1234" y="198"/>
                      </a:lnTo>
                      <a:lnTo>
                        <a:pt x="1235" y="198"/>
                      </a:lnTo>
                      <a:lnTo>
                        <a:pt x="1236" y="198"/>
                      </a:lnTo>
                      <a:lnTo>
                        <a:pt x="1236" y="198"/>
                      </a:lnTo>
                      <a:lnTo>
                        <a:pt x="1236" y="198"/>
                      </a:lnTo>
                      <a:lnTo>
                        <a:pt x="1237" y="198"/>
                      </a:lnTo>
                      <a:lnTo>
                        <a:pt x="1237" y="198"/>
                      </a:lnTo>
                      <a:lnTo>
                        <a:pt x="1238" y="198"/>
                      </a:lnTo>
                      <a:lnTo>
                        <a:pt x="1238" y="198"/>
                      </a:lnTo>
                      <a:lnTo>
                        <a:pt x="1239" y="198"/>
                      </a:lnTo>
                      <a:lnTo>
                        <a:pt x="1240" y="198"/>
                      </a:lnTo>
                      <a:lnTo>
                        <a:pt x="1240" y="198"/>
                      </a:lnTo>
                      <a:lnTo>
                        <a:pt x="1241" y="198"/>
                      </a:lnTo>
                      <a:lnTo>
                        <a:pt x="1241" y="198"/>
                      </a:lnTo>
                      <a:lnTo>
                        <a:pt x="1242" y="198"/>
                      </a:lnTo>
                      <a:lnTo>
                        <a:pt x="1242" y="198"/>
                      </a:lnTo>
                      <a:lnTo>
                        <a:pt x="1242" y="198"/>
                      </a:lnTo>
                      <a:lnTo>
                        <a:pt x="1243" y="198"/>
                      </a:lnTo>
                      <a:lnTo>
                        <a:pt x="1244" y="198"/>
                      </a:lnTo>
                      <a:lnTo>
                        <a:pt x="1244" y="198"/>
                      </a:lnTo>
                      <a:lnTo>
                        <a:pt x="1244" y="198"/>
                      </a:lnTo>
                      <a:lnTo>
                        <a:pt x="1245" y="198"/>
                      </a:lnTo>
                      <a:lnTo>
                        <a:pt x="1246" y="198"/>
                      </a:lnTo>
                      <a:lnTo>
                        <a:pt x="1246" y="198"/>
                      </a:lnTo>
                      <a:lnTo>
                        <a:pt x="1246" y="198"/>
                      </a:lnTo>
                      <a:lnTo>
                        <a:pt x="1247" y="198"/>
                      </a:lnTo>
                      <a:lnTo>
                        <a:pt x="1247" y="198"/>
                      </a:lnTo>
                      <a:lnTo>
                        <a:pt x="1248" y="198"/>
                      </a:lnTo>
                      <a:lnTo>
                        <a:pt x="1249" y="198"/>
                      </a:lnTo>
                      <a:lnTo>
                        <a:pt x="1249" y="198"/>
                      </a:lnTo>
                      <a:lnTo>
                        <a:pt x="1249" y="198"/>
                      </a:lnTo>
                      <a:lnTo>
                        <a:pt x="1250" y="198"/>
                      </a:lnTo>
                      <a:lnTo>
                        <a:pt x="1250" y="198"/>
                      </a:lnTo>
                      <a:lnTo>
                        <a:pt x="1251" y="198"/>
                      </a:lnTo>
                      <a:lnTo>
                        <a:pt x="1251" y="198"/>
                      </a:lnTo>
                      <a:lnTo>
                        <a:pt x="1252" y="198"/>
                      </a:lnTo>
                      <a:lnTo>
                        <a:pt x="1253" y="198"/>
                      </a:lnTo>
                      <a:lnTo>
                        <a:pt x="1253" y="198"/>
                      </a:lnTo>
                      <a:lnTo>
                        <a:pt x="1254" y="198"/>
                      </a:lnTo>
                      <a:lnTo>
                        <a:pt x="1254" y="199"/>
                      </a:lnTo>
                      <a:lnTo>
                        <a:pt x="1255" y="199"/>
                      </a:lnTo>
                      <a:lnTo>
                        <a:pt x="1255" y="198"/>
                      </a:lnTo>
                      <a:lnTo>
                        <a:pt x="1255" y="198"/>
                      </a:lnTo>
                      <a:lnTo>
                        <a:pt x="1256" y="198"/>
                      </a:lnTo>
                      <a:lnTo>
                        <a:pt x="1256" y="198"/>
                      </a:lnTo>
                      <a:lnTo>
                        <a:pt x="1257" y="198"/>
                      </a:lnTo>
                      <a:lnTo>
                        <a:pt x="1258" y="198"/>
                      </a:lnTo>
                      <a:lnTo>
                        <a:pt x="1258" y="198"/>
                      </a:lnTo>
                      <a:lnTo>
                        <a:pt x="1259" y="198"/>
                      </a:lnTo>
                      <a:lnTo>
                        <a:pt x="1260" y="198"/>
                      </a:lnTo>
                      <a:lnTo>
                        <a:pt x="1260" y="198"/>
                      </a:lnTo>
                      <a:lnTo>
                        <a:pt x="1261" y="198"/>
                      </a:lnTo>
                      <a:lnTo>
                        <a:pt x="1261" y="198"/>
                      </a:lnTo>
                      <a:lnTo>
                        <a:pt x="1261" y="198"/>
                      </a:lnTo>
                      <a:lnTo>
                        <a:pt x="1262" y="198"/>
                      </a:lnTo>
                      <a:lnTo>
                        <a:pt x="1262" y="198"/>
                      </a:lnTo>
                      <a:lnTo>
                        <a:pt x="1263" y="198"/>
                      </a:lnTo>
                      <a:lnTo>
                        <a:pt x="1263" y="198"/>
                      </a:lnTo>
                      <a:lnTo>
                        <a:pt x="1264" y="198"/>
                      </a:lnTo>
                      <a:lnTo>
                        <a:pt x="1264" y="198"/>
                      </a:lnTo>
                      <a:lnTo>
                        <a:pt x="1265" y="198"/>
                      </a:lnTo>
                      <a:lnTo>
                        <a:pt x="1265" y="198"/>
                      </a:lnTo>
                      <a:lnTo>
                        <a:pt x="1265" y="198"/>
                      </a:lnTo>
                      <a:lnTo>
                        <a:pt x="1266" y="198"/>
                      </a:lnTo>
                      <a:lnTo>
                        <a:pt x="1267" y="198"/>
                      </a:lnTo>
                      <a:lnTo>
                        <a:pt x="1268" y="198"/>
                      </a:lnTo>
                      <a:lnTo>
                        <a:pt x="1268" y="198"/>
                      </a:lnTo>
                      <a:lnTo>
                        <a:pt x="1268" y="198"/>
                      </a:lnTo>
                      <a:lnTo>
                        <a:pt x="1269" y="198"/>
                      </a:lnTo>
                      <a:lnTo>
                        <a:pt x="1269" y="198"/>
                      </a:lnTo>
                      <a:lnTo>
                        <a:pt x="1270" y="198"/>
                      </a:lnTo>
                      <a:lnTo>
                        <a:pt x="1270" y="198"/>
                      </a:lnTo>
                      <a:lnTo>
                        <a:pt x="1271" y="198"/>
                      </a:lnTo>
                      <a:lnTo>
                        <a:pt x="1271" y="198"/>
                      </a:lnTo>
                      <a:lnTo>
                        <a:pt x="1272" y="198"/>
                      </a:lnTo>
                      <a:lnTo>
                        <a:pt x="1272" y="198"/>
                      </a:lnTo>
                      <a:lnTo>
                        <a:pt x="1273" y="198"/>
                      </a:lnTo>
                      <a:lnTo>
                        <a:pt x="1274" y="198"/>
                      </a:lnTo>
                      <a:lnTo>
                        <a:pt x="1274" y="198"/>
                      </a:lnTo>
                      <a:lnTo>
                        <a:pt x="1275" y="198"/>
                      </a:lnTo>
                      <a:lnTo>
                        <a:pt x="1275" y="198"/>
                      </a:lnTo>
                      <a:lnTo>
                        <a:pt x="1276" y="198"/>
                      </a:lnTo>
                      <a:lnTo>
                        <a:pt x="1276" y="198"/>
                      </a:lnTo>
                      <a:lnTo>
                        <a:pt x="1276" y="198"/>
                      </a:lnTo>
                      <a:lnTo>
                        <a:pt x="1277" y="198"/>
                      </a:lnTo>
                      <a:lnTo>
                        <a:pt x="1278" y="198"/>
                      </a:lnTo>
                      <a:lnTo>
                        <a:pt x="1278" y="198"/>
                      </a:lnTo>
                      <a:lnTo>
                        <a:pt x="1278" y="198"/>
                      </a:lnTo>
                      <a:lnTo>
                        <a:pt x="1279" y="198"/>
                      </a:lnTo>
                      <a:lnTo>
                        <a:pt x="1280" y="198"/>
                      </a:lnTo>
                      <a:lnTo>
                        <a:pt x="1280" y="198"/>
                      </a:lnTo>
                      <a:lnTo>
                        <a:pt x="1281" y="198"/>
                      </a:lnTo>
                      <a:lnTo>
                        <a:pt x="1281" y="198"/>
                      </a:lnTo>
                      <a:lnTo>
                        <a:pt x="1282" y="198"/>
                      </a:lnTo>
                      <a:lnTo>
                        <a:pt x="1282" y="198"/>
                      </a:lnTo>
                      <a:lnTo>
                        <a:pt x="1282" y="198"/>
                      </a:lnTo>
                      <a:lnTo>
                        <a:pt x="1283" y="198"/>
                      </a:lnTo>
                      <a:lnTo>
                        <a:pt x="1283" y="198"/>
                      </a:lnTo>
                      <a:lnTo>
                        <a:pt x="1284" y="198"/>
                      </a:lnTo>
                      <a:lnTo>
                        <a:pt x="1284" y="198"/>
                      </a:lnTo>
                      <a:lnTo>
                        <a:pt x="1285" y="198"/>
                      </a:lnTo>
                      <a:lnTo>
                        <a:pt x="1286" y="198"/>
                      </a:lnTo>
                      <a:lnTo>
                        <a:pt x="1286" y="198"/>
                      </a:lnTo>
                      <a:lnTo>
                        <a:pt x="1287" y="198"/>
                      </a:lnTo>
                      <a:lnTo>
                        <a:pt x="1287" y="198"/>
                      </a:lnTo>
                      <a:lnTo>
                        <a:pt x="1288" y="198"/>
                      </a:lnTo>
                      <a:lnTo>
                        <a:pt x="1288" y="198"/>
                      </a:lnTo>
                      <a:lnTo>
                        <a:pt x="1289" y="198"/>
                      </a:lnTo>
                      <a:lnTo>
                        <a:pt x="1289" y="198"/>
                      </a:lnTo>
                      <a:lnTo>
                        <a:pt x="1290" y="198"/>
                      </a:lnTo>
                      <a:lnTo>
                        <a:pt x="1290" y="198"/>
                      </a:lnTo>
                      <a:lnTo>
                        <a:pt x="1290" y="198"/>
                      </a:lnTo>
                      <a:lnTo>
                        <a:pt x="1291" y="198"/>
                      </a:lnTo>
                      <a:lnTo>
                        <a:pt x="1292" y="198"/>
                      </a:lnTo>
                      <a:lnTo>
                        <a:pt x="1292" y="199"/>
                      </a:lnTo>
                      <a:lnTo>
                        <a:pt x="1293" y="198"/>
                      </a:lnTo>
                      <a:lnTo>
                        <a:pt x="1294" y="198"/>
                      </a:lnTo>
                      <a:lnTo>
                        <a:pt x="1294" y="198"/>
                      </a:lnTo>
                      <a:lnTo>
                        <a:pt x="1294" y="198"/>
                      </a:lnTo>
                      <a:lnTo>
                        <a:pt x="1295" y="199"/>
                      </a:lnTo>
                      <a:lnTo>
                        <a:pt x="1295" y="199"/>
                      </a:lnTo>
                      <a:lnTo>
                        <a:pt x="1296" y="198"/>
                      </a:lnTo>
                      <a:lnTo>
                        <a:pt x="1296" y="198"/>
                      </a:lnTo>
                      <a:lnTo>
                        <a:pt x="1296" y="198"/>
                      </a:lnTo>
                      <a:lnTo>
                        <a:pt x="1297" y="198"/>
                      </a:lnTo>
                      <a:lnTo>
                        <a:pt x="1297" y="199"/>
                      </a:lnTo>
                      <a:lnTo>
                        <a:pt x="1298" y="198"/>
                      </a:lnTo>
                      <a:lnTo>
                        <a:pt x="1299" y="198"/>
                      </a:lnTo>
                      <a:lnTo>
                        <a:pt x="1299" y="199"/>
                      </a:lnTo>
                      <a:lnTo>
                        <a:pt x="1300" y="198"/>
                      </a:lnTo>
                      <a:lnTo>
                        <a:pt x="1300" y="198"/>
                      </a:lnTo>
                      <a:lnTo>
                        <a:pt x="1301" y="198"/>
                      </a:lnTo>
                      <a:lnTo>
                        <a:pt x="1301" y="198"/>
                      </a:lnTo>
                      <a:lnTo>
                        <a:pt x="1302" y="198"/>
                      </a:lnTo>
                      <a:lnTo>
                        <a:pt x="1302" y="198"/>
                      </a:lnTo>
                      <a:lnTo>
                        <a:pt x="1303" y="198"/>
                      </a:lnTo>
                      <a:lnTo>
                        <a:pt x="1303" y="198"/>
                      </a:lnTo>
                      <a:lnTo>
                        <a:pt x="1303" y="198"/>
                      </a:lnTo>
                      <a:lnTo>
                        <a:pt x="1304" y="199"/>
                      </a:lnTo>
                      <a:lnTo>
                        <a:pt x="1305" y="198"/>
                      </a:lnTo>
                      <a:lnTo>
                        <a:pt x="1305" y="198"/>
                      </a:lnTo>
                      <a:lnTo>
                        <a:pt x="1305" y="199"/>
                      </a:lnTo>
                      <a:lnTo>
                        <a:pt x="1306" y="198"/>
                      </a:lnTo>
                      <a:lnTo>
                        <a:pt x="1307" y="198"/>
                      </a:lnTo>
                      <a:lnTo>
                        <a:pt x="1307" y="198"/>
                      </a:lnTo>
                      <a:lnTo>
                        <a:pt x="1308" y="198"/>
                      </a:lnTo>
                      <a:lnTo>
                        <a:pt x="1308" y="198"/>
                      </a:lnTo>
                      <a:lnTo>
                        <a:pt x="1309" y="199"/>
                      </a:lnTo>
                      <a:lnTo>
                        <a:pt x="1309" y="198"/>
                      </a:lnTo>
                      <a:lnTo>
                        <a:pt x="1310" y="198"/>
                      </a:lnTo>
                      <a:lnTo>
                        <a:pt x="1310" y="198"/>
                      </a:lnTo>
                      <a:lnTo>
                        <a:pt x="1311" y="198"/>
                      </a:lnTo>
                      <a:lnTo>
                        <a:pt x="1311" y="198"/>
                      </a:lnTo>
                      <a:lnTo>
                        <a:pt x="1312" y="198"/>
                      </a:lnTo>
                      <a:lnTo>
                        <a:pt x="1312" y="198"/>
                      </a:lnTo>
                      <a:lnTo>
                        <a:pt x="1313" y="198"/>
                      </a:lnTo>
                      <a:lnTo>
                        <a:pt x="1313" y="198"/>
                      </a:lnTo>
                      <a:lnTo>
                        <a:pt x="1314" y="198"/>
                      </a:lnTo>
                      <a:lnTo>
                        <a:pt x="1314" y="198"/>
                      </a:lnTo>
                      <a:lnTo>
                        <a:pt x="1315" y="198"/>
                      </a:lnTo>
                      <a:lnTo>
                        <a:pt x="1315" y="199"/>
                      </a:lnTo>
                      <a:lnTo>
                        <a:pt x="1316" y="198"/>
                      </a:lnTo>
                      <a:lnTo>
                        <a:pt x="1316" y="198"/>
                      </a:lnTo>
                      <a:lnTo>
                        <a:pt x="1316" y="198"/>
                      </a:lnTo>
                      <a:lnTo>
                        <a:pt x="1318" y="198"/>
                      </a:lnTo>
                      <a:lnTo>
                        <a:pt x="1318" y="198"/>
                      </a:lnTo>
                      <a:lnTo>
                        <a:pt x="1318" y="199"/>
                      </a:lnTo>
                      <a:lnTo>
                        <a:pt x="1319" y="198"/>
                      </a:lnTo>
                      <a:lnTo>
                        <a:pt x="1319" y="198"/>
                      </a:lnTo>
                      <a:lnTo>
                        <a:pt x="1320" y="198"/>
                      </a:lnTo>
                      <a:lnTo>
                        <a:pt x="1320" y="198"/>
                      </a:lnTo>
                      <a:lnTo>
                        <a:pt x="1321" y="198"/>
                      </a:lnTo>
                      <a:lnTo>
                        <a:pt x="1322" y="198"/>
                      </a:lnTo>
                      <a:lnTo>
                        <a:pt x="1322" y="198"/>
                      </a:lnTo>
                      <a:lnTo>
                        <a:pt x="1322" y="199"/>
                      </a:lnTo>
                      <a:lnTo>
                        <a:pt x="1323" y="198"/>
                      </a:lnTo>
                      <a:lnTo>
                        <a:pt x="1323" y="198"/>
                      </a:lnTo>
                      <a:lnTo>
                        <a:pt x="1324" y="199"/>
                      </a:lnTo>
                      <a:lnTo>
                        <a:pt x="1324" y="198"/>
                      </a:lnTo>
                      <a:lnTo>
                        <a:pt x="1325" y="198"/>
                      </a:lnTo>
                      <a:lnTo>
                        <a:pt x="1325" y="198"/>
                      </a:lnTo>
                      <a:lnTo>
                        <a:pt x="1326" y="199"/>
                      </a:lnTo>
                      <a:lnTo>
                        <a:pt x="1326" y="198"/>
                      </a:lnTo>
                      <a:lnTo>
                        <a:pt x="1327" y="198"/>
                      </a:lnTo>
                      <a:lnTo>
                        <a:pt x="1328" y="198"/>
                      </a:lnTo>
                      <a:lnTo>
                        <a:pt x="1328" y="199"/>
                      </a:lnTo>
                      <a:lnTo>
                        <a:pt x="1328" y="199"/>
                      </a:lnTo>
                      <a:lnTo>
                        <a:pt x="1329" y="198"/>
                      </a:lnTo>
                      <a:lnTo>
                        <a:pt x="1329" y="198"/>
                      </a:lnTo>
                      <a:lnTo>
                        <a:pt x="1330" y="198"/>
                      </a:lnTo>
                      <a:lnTo>
                        <a:pt x="1330" y="198"/>
                      </a:lnTo>
                      <a:lnTo>
                        <a:pt x="1331" y="199"/>
                      </a:lnTo>
                      <a:lnTo>
                        <a:pt x="1331" y="198"/>
                      </a:lnTo>
                      <a:lnTo>
                        <a:pt x="1332" y="198"/>
                      </a:lnTo>
                      <a:lnTo>
                        <a:pt x="1332" y="198"/>
                      </a:lnTo>
                      <a:lnTo>
                        <a:pt x="1333" y="198"/>
                      </a:lnTo>
                      <a:lnTo>
                        <a:pt x="1333" y="198"/>
                      </a:lnTo>
                      <a:lnTo>
                        <a:pt x="1333" y="199"/>
                      </a:lnTo>
                      <a:lnTo>
                        <a:pt x="1334" y="198"/>
                      </a:lnTo>
                      <a:lnTo>
                        <a:pt x="1335" y="199"/>
                      </a:lnTo>
                      <a:lnTo>
                        <a:pt x="1335" y="198"/>
                      </a:lnTo>
                      <a:lnTo>
                        <a:pt x="1336" y="198"/>
                      </a:lnTo>
                      <a:lnTo>
                        <a:pt x="1336" y="198"/>
                      </a:lnTo>
                      <a:lnTo>
                        <a:pt x="1337" y="198"/>
                      </a:lnTo>
                      <a:lnTo>
                        <a:pt x="1337" y="199"/>
                      </a:lnTo>
                      <a:lnTo>
                        <a:pt x="1338" y="198"/>
                      </a:lnTo>
                      <a:lnTo>
                        <a:pt x="1338" y="198"/>
                      </a:lnTo>
                      <a:lnTo>
                        <a:pt x="1339" y="199"/>
                      </a:lnTo>
                      <a:lnTo>
                        <a:pt x="1339" y="199"/>
                      </a:lnTo>
                      <a:lnTo>
                        <a:pt x="1340" y="198"/>
                      </a:lnTo>
                      <a:lnTo>
                        <a:pt x="1341" y="199"/>
                      </a:lnTo>
                      <a:lnTo>
                        <a:pt x="1341" y="198"/>
                      </a:lnTo>
                      <a:lnTo>
                        <a:pt x="1342" y="198"/>
                      </a:lnTo>
                      <a:lnTo>
                        <a:pt x="1342" y="198"/>
                      </a:lnTo>
                      <a:lnTo>
                        <a:pt x="1342" y="198"/>
                      </a:lnTo>
                      <a:lnTo>
                        <a:pt x="1343" y="198"/>
                      </a:lnTo>
                      <a:lnTo>
                        <a:pt x="1343" y="198"/>
                      </a:lnTo>
                      <a:lnTo>
                        <a:pt x="1344" y="198"/>
                      </a:lnTo>
                      <a:lnTo>
                        <a:pt x="1344" y="198"/>
                      </a:lnTo>
                      <a:lnTo>
                        <a:pt x="1345" y="199"/>
                      </a:lnTo>
                      <a:lnTo>
                        <a:pt x="1346" y="198"/>
                      </a:lnTo>
                      <a:lnTo>
                        <a:pt x="1346" y="198"/>
                      </a:lnTo>
                      <a:lnTo>
                        <a:pt x="1346" y="198"/>
                      </a:lnTo>
                      <a:lnTo>
                        <a:pt x="1347" y="198"/>
                      </a:lnTo>
                      <a:lnTo>
                        <a:pt x="1348" y="198"/>
                      </a:lnTo>
                      <a:lnTo>
                        <a:pt x="1348" y="199"/>
                      </a:lnTo>
                      <a:lnTo>
                        <a:pt x="1348" y="198"/>
                      </a:lnTo>
                      <a:lnTo>
                        <a:pt x="1349" y="199"/>
                      </a:lnTo>
                      <a:lnTo>
                        <a:pt x="1350" y="199"/>
                      </a:lnTo>
                      <a:lnTo>
                        <a:pt x="1350" y="198"/>
                      </a:lnTo>
                      <a:lnTo>
                        <a:pt x="1351" y="199"/>
                      </a:lnTo>
                      <a:lnTo>
                        <a:pt x="1351" y="198"/>
                      </a:lnTo>
                      <a:lnTo>
                        <a:pt x="1352" y="198"/>
                      </a:lnTo>
                      <a:lnTo>
                        <a:pt x="1352" y="198"/>
                      </a:lnTo>
                      <a:lnTo>
                        <a:pt x="1353" y="198"/>
                      </a:lnTo>
                      <a:lnTo>
                        <a:pt x="1353" y="198"/>
                      </a:lnTo>
                      <a:lnTo>
                        <a:pt x="1354" y="198"/>
                      </a:lnTo>
                      <a:lnTo>
                        <a:pt x="1355" y="199"/>
                      </a:lnTo>
                      <a:lnTo>
                        <a:pt x="1355" y="199"/>
                      </a:lnTo>
                      <a:lnTo>
                        <a:pt x="1355" y="198"/>
                      </a:lnTo>
                      <a:lnTo>
                        <a:pt x="1356" y="198"/>
                      </a:lnTo>
                      <a:lnTo>
                        <a:pt x="1356" y="198"/>
                      </a:lnTo>
                      <a:lnTo>
                        <a:pt x="1357" y="198"/>
                      </a:lnTo>
                      <a:lnTo>
                        <a:pt x="1357" y="199"/>
                      </a:lnTo>
                      <a:lnTo>
                        <a:pt x="1357" y="198"/>
                      </a:lnTo>
                      <a:lnTo>
                        <a:pt x="1358" y="198"/>
                      </a:lnTo>
                      <a:lnTo>
                        <a:pt x="1359" y="199"/>
                      </a:lnTo>
                      <a:lnTo>
                        <a:pt x="1359" y="198"/>
                      </a:lnTo>
                      <a:lnTo>
                        <a:pt x="1360" y="198"/>
                      </a:lnTo>
                      <a:lnTo>
                        <a:pt x="1360" y="199"/>
                      </a:lnTo>
                      <a:lnTo>
                        <a:pt x="1360" y="199"/>
                      </a:lnTo>
                      <a:lnTo>
                        <a:pt x="1361" y="198"/>
                      </a:lnTo>
                      <a:lnTo>
                        <a:pt x="1362" y="199"/>
                      </a:lnTo>
                      <a:lnTo>
                        <a:pt x="1363" y="198"/>
                      </a:lnTo>
                      <a:lnTo>
                        <a:pt x="1363" y="198"/>
                      </a:lnTo>
                      <a:lnTo>
                        <a:pt x="1363" y="198"/>
                      </a:lnTo>
                      <a:lnTo>
                        <a:pt x="1364" y="199"/>
                      </a:lnTo>
                      <a:lnTo>
                        <a:pt x="1364" y="198"/>
                      </a:lnTo>
                      <a:lnTo>
                        <a:pt x="1365" y="199"/>
                      </a:lnTo>
                      <a:lnTo>
                        <a:pt x="1365" y="198"/>
                      </a:lnTo>
                      <a:lnTo>
                        <a:pt x="1366" y="198"/>
                      </a:lnTo>
                      <a:lnTo>
                        <a:pt x="1366" y="198"/>
                      </a:lnTo>
                      <a:lnTo>
                        <a:pt x="1367" y="198"/>
                      </a:lnTo>
                      <a:lnTo>
                        <a:pt x="1367" y="199"/>
                      </a:lnTo>
                      <a:lnTo>
                        <a:pt x="1367" y="199"/>
                      </a:lnTo>
                      <a:lnTo>
                        <a:pt x="1368" y="198"/>
                      </a:lnTo>
                      <a:lnTo>
                        <a:pt x="1369" y="198"/>
                      </a:lnTo>
                      <a:lnTo>
                        <a:pt x="1370" y="198"/>
                      </a:lnTo>
                      <a:lnTo>
                        <a:pt x="1370" y="198"/>
                      </a:lnTo>
                      <a:lnTo>
                        <a:pt x="1370" y="199"/>
                      </a:lnTo>
                      <a:lnTo>
                        <a:pt x="1371" y="198"/>
                      </a:lnTo>
                      <a:lnTo>
                        <a:pt x="1372" y="199"/>
                      </a:lnTo>
                      <a:lnTo>
                        <a:pt x="1372" y="199"/>
                      </a:lnTo>
                      <a:lnTo>
                        <a:pt x="1372" y="198"/>
                      </a:lnTo>
                      <a:lnTo>
                        <a:pt x="1373" y="198"/>
                      </a:lnTo>
                      <a:lnTo>
                        <a:pt x="1373" y="198"/>
                      </a:lnTo>
                      <a:lnTo>
                        <a:pt x="1374" y="198"/>
                      </a:lnTo>
                      <a:lnTo>
                        <a:pt x="1375" y="199"/>
                      </a:lnTo>
                      <a:lnTo>
                        <a:pt x="1375" y="199"/>
                      </a:lnTo>
                      <a:lnTo>
                        <a:pt x="1375" y="198"/>
                      </a:lnTo>
                      <a:lnTo>
                        <a:pt x="1376" y="198"/>
                      </a:lnTo>
                      <a:lnTo>
                        <a:pt x="1377" y="198"/>
                      </a:lnTo>
                      <a:lnTo>
                        <a:pt x="1377" y="198"/>
                      </a:lnTo>
                      <a:lnTo>
                        <a:pt x="1378" y="199"/>
                      </a:lnTo>
                      <a:lnTo>
                        <a:pt x="1378" y="198"/>
                      </a:lnTo>
                      <a:lnTo>
                        <a:pt x="1378" y="198"/>
                      </a:lnTo>
                      <a:lnTo>
                        <a:pt x="1379" y="198"/>
                      </a:lnTo>
                      <a:lnTo>
                        <a:pt x="1380" y="198"/>
                      </a:lnTo>
                      <a:lnTo>
                        <a:pt x="1380" y="198"/>
                      </a:lnTo>
                      <a:lnTo>
                        <a:pt x="1380" y="199"/>
                      </a:lnTo>
                      <a:lnTo>
                        <a:pt x="1381" y="199"/>
                      </a:lnTo>
                      <a:lnTo>
                        <a:pt x="1382" y="199"/>
                      </a:lnTo>
                      <a:lnTo>
                        <a:pt x="1382" y="199"/>
                      </a:lnTo>
                      <a:lnTo>
                        <a:pt x="1382" y="198"/>
                      </a:lnTo>
                      <a:lnTo>
                        <a:pt x="1383" y="198"/>
                      </a:lnTo>
                      <a:lnTo>
                        <a:pt x="1384" y="199"/>
                      </a:lnTo>
                      <a:lnTo>
                        <a:pt x="1384" y="198"/>
                      </a:lnTo>
                      <a:lnTo>
                        <a:pt x="1385" y="199"/>
                      </a:lnTo>
                      <a:lnTo>
                        <a:pt x="1385" y="199"/>
                      </a:lnTo>
                      <a:lnTo>
                        <a:pt x="1386" y="198"/>
                      </a:lnTo>
                      <a:lnTo>
                        <a:pt x="1386" y="198"/>
                      </a:lnTo>
                      <a:lnTo>
                        <a:pt x="1387" y="198"/>
                      </a:lnTo>
                      <a:lnTo>
                        <a:pt x="1387" y="199"/>
                      </a:lnTo>
                      <a:lnTo>
                        <a:pt x="1388" y="198"/>
                      </a:lnTo>
                      <a:lnTo>
                        <a:pt x="1388" y="198"/>
                      </a:lnTo>
                      <a:lnTo>
                        <a:pt x="1389" y="199"/>
                      </a:lnTo>
                      <a:lnTo>
                        <a:pt x="1389" y="199"/>
                      </a:lnTo>
                      <a:lnTo>
                        <a:pt x="1390" y="198"/>
                      </a:lnTo>
                      <a:lnTo>
                        <a:pt x="1390" y="198"/>
                      </a:lnTo>
                      <a:lnTo>
                        <a:pt x="1391" y="199"/>
                      </a:lnTo>
                      <a:lnTo>
                        <a:pt x="1391" y="199"/>
                      </a:lnTo>
                      <a:lnTo>
                        <a:pt x="1392" y="198"/>
                      </a:lnTo>
                      <a:lnTo>
                        <a:pt x="1392" y="198"/>
                      </a:lnTo>
                      <a:lnTo>
                        <a:pt x="1393" y="199"/>
                      </a:lnTo>
                      <a:lnTo>
                        <a:pt x="1393" y="199"/>
                      </a:lnTo>
                      <a:lnTo>
                        <a:pt x="1394" y="198"/>
                      </a:lnTo>
                      <a:lnTo>
                        <a:pt x="1394" y="198"/>
                      </a:lnTo>
                      <a:lnTo>
                        <a:pt x="1395" y="198"/>
                      </a:lnTo>
                      <a:lnTo>
                        <a:pt x="1395" y="199"/>
                      </a:lnTo>
                      <a:lnTo>
                        <a:pt x="1396" y="198"/>
                      </a:lnTo>
                      <a:lnTo>
                        <a:pt x="1396" y="198"/>
                      </a:lnTo>
                      <a:lnTo>
                        <a:pt x="1397" y="199"/>
                      </a:lnTo>
                      <a:lnTo>
                        <a:pt x="1397" y="199"/>
                      </a:lnTo>
                      <a:lnTo>
                        <a:pt x="1398" y="198"/>
                      </a:lnTo>
                      <a:lnTo>
                        <a:pt x="1398" y="198"/>
                      </a:lnTo>
                      <a:lnTo>
                        <a:pt x="1398" y="199"/>
                      </a:lnTo>
                      <a:lnTo>
                        <a:pt x="1399" y="198"/>
                      </a:lnTo>
                      <a:lnTo>
                        <a:pt x="1399" y="198"/>
                      </a:lnTo>
                      <a:lnTo>
                        <a:pt x="1400" y="199"/>
                      </a:lnTo>
                      <a:lnTo>
                        <a:pt x="1400" y="198"/>
                      </a:lnTo>
                      <a:lnTo>
                        <a:pt x="1401" y="199"/>
                      </a:lnTo>
                      <a:lnTo>
                        <a:pt x="1401" y="198"/>
                      </a:lnTo>
                      <a:lnTo>
                        <a:pt x="1402" y="199"/>
                      </a:lnTo>
                      <a:lnTo>
                        <a:pt x="1403" y="198"/>
                      </a:lnTo>
                      <a:lnTo>
                        <a:pt x="1403" y="199"/>
                      </a:lnTo>
                      <a:lnTo>
                        <a:pt x="1403" y="198"/>
                      </a:lnTo>
                      <a:lnTo>
                        <a:pt x="1404" y="198"/>
                      </a:lnTo>
                      <a:lnTo>
                        <a:pt x="1405" y="199"/>
                      </a:lnTo>
                      <a:lnTo>
                        <a:pt x="1405" y="199"/>
                      </a:lnTo>
                      <a:lnTo>
                        <a:pt x="1406" y="198"/>
                      </a:lnTo>
                      <a:lnTo>
                        <a:pt x="1406" y="198"/>
                      </a:lnTo>
                      <a:lnTo>
                        <a:pt x="1407" y="198"/>
                      </a:lnTo>
                      <a:lnTo>
                        <a:pt x="1407" y="199"/>
                      </a:lnTo>
                      <a:lnTo>
                        <a:pt x="1408" y="198"/>
                      </a:lnTo>
                      <a:lnTo>
                        <a:pt x="1409" y="199"/>
                      </a:lnTo>
                      <a:lnTo>
                        <a:pt x="1409" y="198"/>
                      </a:lnTo>
                      <a:lnTo>
                        <a:pt x="1409" y="198"/>
                      </a:lnTo>
                      <a:lnTo>
                        <a:pt x="1410" y="199"/>
                      </a:lnTo>
                      <a:lnTo>
                        <a:pt x="1411" y="198"/>
                      </a:lnTo>
                      <a:lnTo>
                        <a:pt x="1411" y="198"/>
                      </a:lnTo>
                      <a:lnTo>
                        <a:pt x="1411" y="198"/>
                      </a:lnTo>
                      <a:lnTo>
                        <a:pt x="1411" y="199"/>
                      </a:lnTo>
                      <a:lnTo>
                        <a:pt x="1412" y="198"/>
                      </a:lnTo>
                      <a:lnTo>
                        <a:pt x="1413" y="199"/>
                      </a:lnTo>
                      <a:lnTo>
                        <a:pt x="1413" y="198"/>
                      </a:lnTo>
                      <a:lnTo>
                        <a:pt x="1414" y="199"/>
                      </a:lnTo>
                      <a:lnTo>
                        <a:pt x="1414" y="199"/>
                      </a:lnTo>
                      <a:lnTo>
                        <a:pt x="1414" y="198"/>
                      </a:lnTo>
                      <a:lnTo>
                        <a:pt x="1415" y="199"/>
                      </a:lnTo>
                      <a:lnTo>
                        <a:pt x="1416" y="198"/>
                      </a:lnTo>
                      <a:lnTo>
                        <a:pt x="1416" y="198"/>
                      </a:lnTo>
                      <a:lnTo>
                        <a:pt x="1417" y="199"/>
                      </a:lnTo>
                      <a:lnTo>
                        <a:pt x="1417" y="199"/>
                      </a:lnTo>
                      <a:lnTo>
                        <a:pt x="1418" y="198"/>
                      </a:lnTo>
                      <a:lnTo>
                        <a:pt x="1418" y="198"/>
                      </a:lnTo>
                      <a:lnTo>
                        <a:pt x="1419" y="199"/>
                      </a:lnTo>
                      <a:lnTo>
                        <a:pt x="1419" y="198"/>
                      </a:lnTo>
                      <a:lnTo>
                        <a:pt x="1420" y="199"/>
                      </a:lnTo>
                      <a:lnTo>
                        <a:pt x="1420" y="198"/>
                      </a:lnTo>
                      <a:lnTo>
                        <a:pt x="1421" y="199"/>
                      </a:lnTo>
                      <a:lnTo>
                        <a:pt x="1421" y="199"/>
                      </a:lnTo>
                      <a:lnTo>
                        <a:pt x="1421" y="199"/>
                      </a:lnTo>
                      <a:lnTo>
                        <a:pt x="1422" y="199"/>
                      </a:lnTo>
                      <a:lnTo>
                        <a:pt x="1423" y="199"/>
                      </a:lnTo>
                      <a:lnTo>
                        <a:pt x="1424" y="198"/>
                      </a:lnTo>
                      <a:lnTo>
                        <a:pt x="1424" y="199"/>
                      </a:lnTo>
                      <a:lnTo>
                        <a:pt x="1425" y="198"/>
                      </a:lnTo>
                      <a:lnTo>
                        <a:pt x="1425" y="199"/>
                      </a:lnTo>
                      <a:lnTo>
                        <a:pt x="1425" y="199"/>
                      </a:lnTo>
                      <a:lnTo>
                        <a:pt x="1426" y="198"/>
                      </a:lnTo>
                      <a:lnTo>
                        <a:pt x="1427" y="199"/>
                      </a:lnTo>
                      <a:lnTo>
                        <a:pt x="1427" y="198"/>
                      </a:lnTo>
                      <a:lnTo>
                        <a:pt x="1427" y="198"/>
                      </a:lnTo>
                      <a:lnTo>
                        <a:pt x="1428" y="199"/>
                      </a:lnTo>
                      <a:lnTo>
                        <a:pt x="1429" y="199"/>
                      </a:lnTo>
                      <a:lnTo>
                        <a:pt x="1429" y="198"/>
                      </a:lnTo>
                      <a:lnTo>
                        <a:pt x="1429" y="198"/>
                      </a:lnTo>
                      <a:lnTo>
                        <a:pt x="1430" y="199"/>
                      </a:lnTo>
                      <a:lnTo>
                        <a:pt x="1431" y="199"/>
                      </a:lnTo>
                      <a:lnTo>
                        <a:pt x="1431" y="198"/>
                      </a:lnTo>
                      <a:lnTo>
                        <a:pt x="1432" y="198"/>
                      </a:lnTo>
                      <a:lnTo>
                        <a:pt x="1432" y="198"/>
                      </a:lnTo>
                      <a:lnTo>
                        <a:pt x="1433" y="198"/>
                      </a:lnTo>
                      <a:lnTo>
                        <a:pt x="1433" y="198"/>
                      </a:lnTo>
                      <a:lnTo>
                        <a:pt x="1433" y="198"/>
                      </a:lnTo>
                      <a:lnTo>
                        <a:pt x="1434" y="198"/>
                      </a:lnTo>
                      <a:lnTo>
                        <a:pt x="1435" y="198"/>
                      </a:lnTo>
                      <a:lnTo>
                        <a:pt x="1435" y="198"/>
                      </a:lnTo>
                      <a:lnTo>
                        <a:pt x="1435" y="198"/>
                      </a:lnTo>
                      <a:lnTo>
                        <a:pt x="1436" y="198"/>
                      </a:lnTo>
                      <a:lnTo>
                        <a:pt x="1436" y="198"/>
                      </a:lnTo>
                      <a:lnTo>
                        <a:pt x="1437" y="198"/>
                      </a:lnTo>
                      <a:lnTo>
                        <a:pt x="1437" y="198"/>
                      </a:lnTo>
                      <a:lnTo>
                        <a:pt x="1438" y="198"/>
                      </a:lnTo>
                      <a:lnTo>
                        <a:pt x="1438" y="198"/>
                      </a:lnTo>
                      <a:lnTo>
                        <a:pt x="1439" y="198"/>
                      </a:lnTo>
                      <a:lnTo>
                        <a:pt x="1439" y="198"/>
                      </a:lnTo>
                      <a:lnTo>
                        <a:pt x="1440" y="198"/>
                      </a:lnTo>
                      <a:lnTo>
                        <a:pt x="1441" y="198"/>
                      </a:lnTo>
                      <a:lnTo>
                        <a:pt x="1441" y="198"/>
                      </a:lnTo>
                      <a:lnTo>
                        <a:pt x="1442" y="198"/>
                      </a:lnTo>
                      <a:lnTo>
                        <a:pt x="1442" y="198"/>
                      </a:lnTo>
                      <a:lnTo>
                        <a:pt x="1443" y="198"/>
                      </a:lnTo>
                      <a:lnTo>
                        <a:pt x="1443" y="198"/>
                      </a:lnTo>
                      <a:lnTo>
                        <a:pt x="1444" y="198"/>
                      </a:lnTo>
                      <a:lnTo>
                        <a:pt x="1444" y="198"/>
                      </a:lnTo>
                      <a:lnTo>
                        <a:pt x="1444" y="198"/>
                      </a:lnTo>
                      <a:lnTo>
                        <a:pt x="1445" y="198"/>
                      </a:lnTo>
                      <a:lnTo>
                        <a:pt x="1445" y="198"/>
                      </a:lnTo>
                      <a:lnTo>
                        <a:pt x="1446" y="198"/>
                      </a:lnTo>
                      <a:lnTo>
                        <a:pt x="1447" y="198"/>
                      </a:lnTo>
                      <a:lnTo>
                        <a:pt x="1447" y="198"/>
                      </a:lnTo>
                      <a:lnTo>
                        <a:pt x="1448" y="198"/>
                      </a:lnTo>
                      <a:lnTo>
                        <a:pt x="1448" y="198"/>
                      </a:lnTo>
                      <a:lnTo>
                        <a:pt x="1448" y="198"/>
                      </a:lnTo>
                      <a:lnTo>
                        <a:pt x="1449" y="198"/>
                      </a:lnTo>
                      <a:lnTo>
                        <a:pt x="1450" y="198"/>
                      </a:lnTo>
                      <a:lnTo>
                        <a:pt x="1450" y="198"/>
                      </a:lnTo>
                      <a:lnTo>
                        <a:pt x="1451" y="198"/>
                      </a:lnTo>
                      <a:lnTo>
                        <a:pt x="1451" y="198"/>
                      </a:lnTo>
                      <a:lnTo>
                        <a:pt x="1452" y="198"/>
                      </a:lnTo>
                      <a:lnTo>
                        <a:pt x="1452" y="198"/>
                      </a:lnTo>
                      <a:lnTo>
                        <a:pt x="1453" y="198"/>
                      </a:lnTo>
                      <a:lnTo>
                        <a:pt x="1453" y="198"/>
                      </a:lnTo>
                      <a:lnTo>
                        <a:pt x="1454" y="198"/>
                      </a:lnTo>
                      <a:lnTo>
                        <a:pt x="1454" y="198"/>
                      </a:lnTo>
                      <a:lnTo>
                        <a:pt x="1454" y="198"/>
                      </a:lnTo>
                      <a:lnTo>
                        <a:pt x="1455" y="198"/>
                      </a:lnTo>
                      <a:lnTo>
                        <a:pt x="1456" y="198"/>
                      </a:lnTo>
                      <a:lnTo>
                        <a:pt x="1456" y="198"/>
                      </a:lnTo>
                      <a:lnTo>
                        <a:pt x="1457" y="198"/>
                      </a:lnTo>
                      <a:lnTo>
                        <a:pt x="1457" y="198"/>
                      </a:lnTo>
                      <a:lnTo>
                        <a:pt x="1458" y="198"/>
                      </a:lnTo>
                      <a:lnTo>
                        <a:pt x="1458" y="198"/>
                      </a:lnTo>
                      <a:lnTo>
                        <a:pt x="1459" y="198"/>
                      </a:lnTo>
                      <a:lnTo>
                        <a:pt x="1459" y="198"/>
                      </a:lnTo>
                      <a:lnTo>
                        <a:pt x="1460" y="198"/>
                      </a:lnTo>
                      <a:lnTo>
                        <a:pt x="1460" y="198"/>
                      </a:lnTo>
                      <a:lnTo>
                        <a:pt x="1460" y="199"/>
                      </a:lnTo>
                      <a:lnTo>
                        <a:pt x="1461" y="198"/>
                      </a:lnTo>
                      <a:lnTo>
                        <a:pt x="1461" y="198"/>
                      </a:lnTo>
                      <a:lnTo>
                        <a:pt x="1462" y="198"/>
                      </a:lnTo>
                      <a:lnTo>
                        <a:pt x="1463" y="198"/>
                      </a:lnTo>
                      <a:lnTo>
                        <a:pt x="1464" y="198"/>
                      </a:lnTo>
                      <a:lnTo>
                        <a:pt x="1464" y="198"/>
                      </a:lnTo>
                      <a:lnTo>
                        <a:pt x="1465" y="198"/>
                      </a:lnTo>
                      <a:lnTo>
                        <a:pt x="1465" y="198"/>
                      </a:lnTo>
                      <a:lnTo>
                        <a:pt x="1466" y="198"/>
                      </a:lnTo>
                      <a:lnTo>
                        <a:pt x="1466" y="199"/>
                      </a:lnTo>
                      <a:lnTo>
                        <a:pt x="1467" y="198"/>
                      </a:lnTo>
                      <a:lnTo>
                        <a:pt x="1467" y="198"/>
                      </a:lnTo>
                      <a:lnTo>
                        <a:pt x="1467" y="198"/>
                      </a:lnTo>
                      <a:lnTo>
                        <a:pt x="1468" y="198"/>
                      </a:lnTo>
                      <a:lnTo>
                        <a:pt x="1468" y="199"/>
                      </a:lnTo>
                      <a:lnTo>
                        <a:pt x="1469" y="198"/>
                      </a:lnTo>
                      <a:lnTo>
                        <a:pt x="1469" y="198"/>
                      </a:lnTo>
                      <a:lnTo>
                        <a:pt x="1470" y="198"/>
                      </a:lnTo>
                      <a:lnTo>
                        <a:pt x="1471" y="199"/>
                      </a:lnTo>
                      <a:lnTo>
                        <a:pt x="1471" y="198"/>
                      </a:lnTo>
                      <a:lnTo>
                        <a:pt x="1471" y="198"/>
                      </a:lnTo>
                      <a:lnTo>
                        <a:pt x="1472" y="198"/>
                      </a:lnTo>
                      <a:lnTo>
                        <a:pt x="1472" y="199"/>
                      </a:lnTo>
                      <a:lnTo>
                        <a:pt x="1473" y="199"/>
                      </a:lnTo>
                      <a:lnTo>
                        <a:pt x="1473" y="199"/>
                      </a:lnTo>
                      <a:lnTo>
                        <a:pt x="1474" y="199"/>
                      </a:lnTo>
                      <a:lnTo>
                        <a:pt x="1474" y="198"/>
                      </a:lnTo>
                      <a:lnTo>
                        <a:pt x="1475" y="198"/>
                      </a:lnTo>
                      <a:lnTo>
                        <a:pt x="1476" y="199"/>
                      </a:lnTo>
                      <a:lnTo>
                        <a:pt x="1476" y="199"/>
                      </a:lnTo>
                      <a:lnTo>
                        <a:pt x="1477" y="198"/>
                      </a:lnTo>
                      <a:lnTo>
                        <a:pt x="1477" y="199"/>
                      </a:lnTo>
                      <a:lnTo>
                        <a:pt x="1478" y="198"/>
                      </a:lnTo>
                      <a:lnTo>
                        <a:pt x="1478" y="198"/>
                      </a:lnTo>
                      <a:lnTo>
                        <a:pt x="1478" y="199"/>
                      </a:lnTo>
                      <a:lnTo>
                        <a:pt x="1479" y="199"/>
                      </a:lnTo>
                      <a:lnTo>
                        <a:pt x="1480" y="199"/>
                      </a:lnTo>
                      <a:lnTo>
                        <a:pt x="1480" y="199"/>
                      </a:lnTo>
                      <a:lnTo>
                        <a:pt x="1481" y="199"/>
                      </a:lnTo>
                      <a:lnTo>
                        <a:pt x="1481" y="199"/>
                      </a:lnTo>
                      <a:lnTo>
                        <a:pt x="1482" y="199"/>
                      </a:lnTo>
                      <a:lnTo>
                        <a:pt x="1482" y="199"/>
                      </a:lnTo>
                      <a:lnTo>
                        <a:pt x="1483" y="199"/>
                      </a:lnTo>
                      <a:lnTo>
                        <a:pt x="1483" y="199"/>
                      </a:lnTo>
                      <a:lnTo>
                        <a:pt x="1484" y="199"/>
                      </a:lnTo>
                      <a:lnTo>
                        <a:pt x="1484" y="199"/>
                      </a:lnTo>
                      <a:lnTo>
                        <a:pt x="1484" y="199"/>
                      </a:lnTo>
                      <a:lnTo>
                        <a:pt x="1485" y="199"/>
                      </a:lnTo>
                      <a:lnTo>
                        <a:pt x="1486" y="199"/>
                      </a:lnTo>
                      <a:lnTo>
                        <a:pt x="1486" y="199"/>
                      </a:lnTo>
                      <a:lnTo>
                        <a:pt x="1486" y="199"/>
                      </a:lnTo>
                      <a:lnTo>
                        <a:pt x="1487" y="199"/>
                      </a:lnTo>
                      <a:lnTo>
                        <a:pt x="1488" y="199"/>
                      </a:lnTo>
                      <a:lnTo>
                        <a:pt x="1488" y="199"/>
                      </a:lnTo>
                      <a:lnTo>
                        <a:pt x="1489" y="199"/>
                      </a:lnTo>
                      <a:lnTo>
                        <a:pt x="1489" y="199"/>
                      </a:lnTo>
                      <a:lnTo>
                        <a:pt x="1489" y="199"/>
                      </a:lnTo>
                      <a:lnTo>
                        <a:pt x="1490" y="199"/>
                      </a:lnTo>
                      <a:lnTo>
                        <a:pt x="1491" y="199"/>
                      </a:lnTo>
                      <a:lnTo>
                        <a:pt x="1491" y="199"/>
                      </a:lnTo>
                      <a:lnTo>
                        <a:pt x="1491" y="199"/>
                      </a:lnTo>
                      <a:lnTo>
                        <a:pt x="1492" y="199"/>
                      </a:lnTo>
                      <a:lnTo>
                        <a:pt x="1493" y="199"/>
                      </a:lnTo>
                      <a:lnTo>
                        <a:pt x="1493" y="199"/>
                      </a:lnTo>
                      <a:lnTo>
                        <a:pt x="1494" y="199"/>
                      </a:lnTo>
                      <a:lnTo>
                        <a:pt x="1494" y="199"/>
                      </a:lnTo>
                      <a:lnTo>
                        <a:pt x="1495" y="199"/>
                      </a:lnTo>
                      <a:lnTo>
                        <a:pt x="1495" y="199"/>
                      </a:lnTo>
                      <a:lnTo>
                        <a:pt x="1496" y="199"/>
                      </a:lnTo>
                      <a:lnTo>
                        <a:pt x="1496" y="199"/>
                      </a:lnTo>
                      <a:lnTo>
                        <a:pt x="1496" y="199"/>
                      </a:lnTo>
                      <a:lnTo>
                        <a:pt x="1497" y="198"/>
                      </a:lnTo>
                      <a:lnTo>
                        <a:pt x="1498" y="199"/>
                      </a:lnTo>
                      <a:lnTo>
                        <a:pt x="1498" y="199"/>
                      </a:lnTo>
                      <a:lnTo>
                        <a:pt x="1499" y="199"/>
                      </a:lnTo>
                      <a:lnTo>
                        <a:pt x="1499" y="199"/>
                      </a:lnTo>
                      <a:lnTo>
                        <a:pt x="1500" y="199"/>
                      </a:lnTo>
                      <a:lnTo>
                        <a:pt x="1500" y="199"/>
                      </a:lnTo>
                      <a:lnTo>
                        <a:pt x="1501" y="199"/>
                      </a:lnTo>
                      <a:lnTo>
                        <a:pt x="1501" y="198"/>
                      </a:lnTo>
                      <a:lnTo>
                        <a:pt x="1502" y="199"/>
                      </a:lnTo>
                      <a:lnTo>
                        <a:pt x="1502" y="199"/>
                      </a:lnTo>
                      <a:lnTo>
                        <a:pt x="1503" y="199"/>
                      </a:lnTo>
                      <a:lnTo>
                        <a:pt x="1503" y="199"/>
                      </a:lnTo>
                      <a:lnTo>
                        <a:pt x="1504" y="199"/>
                      </a:lnTo>
                      <a:lnTo>
                        <a:pt x="1504" y="199"/>
                      </a:lnTo>
                      <a:lnTo>
                        <a:pt x="1505" y="199"/>
                      </a:lnTo>
                      <a:lnTo>
                        <a:pt x="1505" y="199"/>
                      </a:lnTo>
                      <a:lnTo>
                        <a:pt x="1506" y="199"/>
                      </a:lnTo>
                      <a:lnTo>
                        <a:pt x="1506" y="199"/>
                      </a:lnTo>
                      <a:lnTo>
                        <a:pt x="1507" y="199"/>
                      </a:lnTo>
                      <a:lnTo>
                        <a:pt x="1507" y="199"/>
                      </a:lnTo>
                      <a:lnTo>
                        <a:pt x="1508" y="199"/>
                      </a:lnTo>
                      <a:lnTo>
                        <a:pt x="1508" y="199"/>
                      </a:lnTo>
                      <a:lnTo>
                        <a:pt x="1509" y="199"/>
                      </a:lnTo>
                      <a:lnTo>
                        <a:pt x="1509" y="199"/>
                      </a:lnTo>
                      <a:lnTo>
                        <a:pt x="1510" y="199"/>
                      </a:lnTo>
                      <a:lnTo>
                        <a:pt x="1510" y="199"/>
                      </a:lnTo>
                      <a:lnTo>
                        <a:pt x="1511" y="199"/>
                      </a:lnTo>
                      <a:lnTo>
                        <a:pt x="1511" y="199"/>
                      </a:lnTo>
                      <a:lnTo>
                        <a:pt x="1512" y="199"/>
                      </a:lnTo>
                      <a:lnTo>
                        <a:pt x="1512" y="198"/>
                      </a:lnTo>
                      <a:lnTo>
                        <a:pt x="1513" y="199"/>
                      </a:lnTo>
                      <a:lnTo>
                        <a:pt x="1513" y="199"/>
                      </a:lnTo>
                      <a:lnTo>
                        <a:pt x="1514" y="198"/>
                      </a:lnTo>
                      <a:lnTo>
                        <a:pt x="1514" y="198"/>
                      </a:lnTo>
                      <a:lnTo>
                        <a:pt x="1515" y="199"/>
                      </a:lnTo>
                      <a:lnTo>
                        <a:pt x="1515" y="199"/>
                      </a:lnTo>
                      <a:lnTo>
                        <a:pt x="1516" y="198"/>
                      </a:lnTo>
                      <a:lnTo>
                        <a:pt x="1517" y="198"/>
                      </a:lnTo>
                      <a:lnTo>
                        <a:pt x="1517" y="198"/>
                      </a:lnTo>
                      <a:lnTo>
                        <a:pt x="1517" y="199"/>
                      </a:lnTo>
                      <a:lnTo>
                        <a:pt x="1518" y="198"/>
                      </a:lnTo>
                      <a:lnTo>
                        <a:pt x="1518" y="198"/>
                      </a:lnTo>
                      <a:lnTo>
                        <a:pt x="1519" y="199"/>
                      </a:lnTo>
                      <a:lnTo>
                        <a:pt x="1519" y="198"/>
                      </a:lnTo>
                      <a:lnTo>
                        <a:pt x="1520" y="198"/>
                      </a:lnTo>
                      <a:lnTo>
                        <a:pt x="1520" y="198"/>
                      </a:lnTo>
                      <a:lnTo>
                        <a:pt x="1521" y="198"/>
                      </a:lnTo>
                      <a:lnTo>
                        <a:pt x="1521" y="198"/>
                      </a:lnTo>
                      <a:lnTo>
                        <a:pt x="1522" y="198"/>
                      </a:lnTo>
                      <a:lnTo>
                        <a:pt x="1522" y="198"/>
                      </a:lnTo>
                      <a:lnTo>
                        <a:pt x="1523" y="198"/>
                      </a:lnTo>
                      <a:lnTo>
                        <a:pt x="1524" y="198"/>
                      </a:lnTo>
                      <a:lnTo>
                        <a:pt x="1524" y="198"/>
                      </a:lnTo>
                      <a:lnTo>
                        <a:pt x="1524" y="198"/>
                      </a:lnTo>
                      <a:lnTo>
                        <a:pt x="1525" y="198"/>
                      </a:lnTo>
                      <a:lnTo>
                        <a:pt x="1525" y="198"/>
                      </a:lnTo>
                      <a:lnTo>
                        <a:pt x="1526" y="198"/>
                      </a:lnTo>
                      <a:lnTo>
                        <a:pt x="1526" y="198"/>
                      </a:lnTo>
                      <a:lnTo>
                        <a:pt x="1527" y="198"/>
                      </a:lnTo>
                      <a:lnTo>
                        <a:pt x="1527" y="198"/>
                      </a:lnTo>
                      <a:lnTo>
                        <a:pt x="1528" y="198"/>
                      </a:lnTo>
                      <a:lnTo>
                        <a:pt x="1529" y="198"/>
                      </a:lnTo>
                      <a:lnTo>
                        <a:pt x="1529" y="198"/>
                      </a:lnTo>
                      <a:lnTo>
                        <a:pt x="1529" y="198"/>
                      </a:lnTo>
                      <a:lnTo>
                        <a:pt x="1530" y="198"/>
                      </a:lnTo>
                      <a:lnTo>
                        <a:pt x="1531" y="198"/>
                      </a:lnTo>
                      <a:lnTo>
                        <a:pt x="1531" y="198"/>
                      </a:lnTo>
                      <a:lnTo>
                        <a:pt x="1532" y="198"/>
                      </a:lnTo>
                      <a:lnTo>
                        <a:pt x="1532" y="198"/>
                      </a:lnTo>
                      <a:lnTo>
                        <a:pt x="1532" y="198"/>
                      </a:lnTo>
                      <a:lnTo>
                        <a:pt x="1533" y="198"/>
                      </a:lnTo>
                      <a:lnTo>
                        <a:pt x="1533" y="198"/>
                      </a:lnTo>
                      <a:lnTo>
                        <a:pt x="1534" y="198"/>
                      </a:lnTo>
                      <a:lnTo>
                        <a:pt x="1534" y="198"/>
                      </a:lnTo>
                      <a:lnTo>
                        <a:pt x="1535" y="198"/>
                      </a:lnTo>
                      <a:lnTo>
                        <a:pt x="1535" y="198"/>
                      </a:lnTo>
                      <a:lnTo>
                        <a:pt x="1536" y="198"/>
                      </a:lnTo>
                      <a:lnTo>
                        <a:pt x="1536" y="198"/>
                      </a:lnTo>
                      <a:lnTo>
                        <a:pt x="1537" y="198"/>
                      </a:lnTo>
                      <a:lnTo>
                        <a:pt x="1537" y="198"/>
                      </a:lnTo>
                      <a:lnTo>
                        <a:pt x="1538" y="198"/>
                      </a:lnTo>
                      <a:lnTo>
                        <a:pt x="1538" y="198"/>
                      </a:lnTo>
                      <a:lnTo>
                        <a:pt x="1539" y="198"/>
                      </a:lnTo>
                      <a:lnTo>
                        <a:pt x="1539" y="198"/>
                      </a:lnTo>
                      <a:lnTo>
                        <a:pt x="1540" y="198"/>
                      </a:lnTo>
                      <a:lnTo>
                        <a:pt x="1540" y="198"/>
                      </a:lnTo>
                      <a:lnTo>
                        <a:pt x="1541" y="198"/>
                      </a:lnTo>
                      <a:lnTo>
                        <a:pt x="1542" y="198"/>
                      </a:lnTo>
                      <a:lnTo>
                        <a:pt x="1542" y="198"/>
                      </a:lnTo>
                      <a:lnTo>
                        <a:pt x="1543" y="198"/>
                      </a:lnTo>
                      <a:lnTo>
                        <a:pt x="1543" y="198"/>
                      </a:lnTo>
                      <a:lnTo>
                        <a:pt x="1543" y="198"/>
                      </a:lnTo>
                      <a:lnTo>
                        <a:pt x="1544" y="198"/>
                      </a:lnTo>
                      <a:lnTo>
                        <a:pt x="1545" y="198"/>
                      </a:lnTo>
                      <a:lnTo>
                        <a:pt x="1545" y="198"/>
                      </a:lnTo>
                      <a:lnTo>
                        <a:pt x="1546" y="198"/>
                      </a:lnTo>
                      <a:lnTo>
                        <a:pt x="1546" y="198"/>
                      </a:lnTo>
                      <a:lnTo>
                        <a:pt x="1546" y="198"/>
                      </a:lnTo>
                      <a:lnTo>
                        <a:pt x="1547" y="198"/>
                      </a:lnTo>
                      <a:lnTo>
                        <a:pt x="1547" y="198"/>
                      </a:lnTo>
                      <a:lnTo>
                        <a:pt x="1548" y="198"/>
                      </a:lnTo>
                      <a:lnTo>
                        <a:pt x="1548" y="198"/>
                      </a:lnTo>
                      <a:lnTo>
                        <a:pt x="1549" y="198"/>
                      </a:lnTo>
                      <a:lnTo>
                        <a:pt x="1549" y="198"/>
                      </a:lnTo>
                      <a:lnTo>
                        <a:pt x="1550" y="198"/>
                      </a:lnTo>
                      <a:lnTo>
                        <a:pt x="1550" y="198"/>
                      </a:lnTo>
                      <a:lnTo>
                        <a:pt x="1551" y="198"/>
                      </a:lnTo>
                      <a:lnTo>
                        <a:pt x="1552" y="198"/>
                      </a:lnTo>
                      <a:lnTo>
                        <a:pt x="1552" y="198"/>
                      </a:lnTo>
                      <a:lnTo>
                        <a:pt x="1553" y="198"/>
                      </a:lnTo>
                      <a:lnTo>
                        <a:pt x="1553" y="198"/>
                      </a:lnTo>
                      <a:lnTo>
                        <a:pt x="1554" y="198"/>
                      </a:lnTo>
                      <a:lnTo>
                        <a:pt x="1554" y="198"/>
                      </a:lnTo>
                      <a:lnTo>
                        <a:pt x="1555" y="198"/>
                      </a:lnTo>
                      <a:lnTo>
                        <a:pt x="1555" y="197"/>
                      </a:lnTo>
                      <a:lnTo>
                        <a:pt x="1556" y="197"/>
                      </a:lnTo>
                      <a:lnTo>
                        <a:pt x="1556" y="198"/>
                      </a:lnTo>
                      <a:lnTo>
                        <a:pt x="1557" y="198"/>
                      </a:lnTo>
                      <a:lnTo>
                        <a:pt x="1557" y="197"/>
                      </a:lnTo>
                      <a:lnTo>
                        <a:pt x="1557" y="198"/>
                      </a:lnTo>
                      <a:lnTo>
                        <a:pt x="1559" y="197"/>
                      </a:lnTo>
                      <a:lnTo>
                        <a:pt x="1559" y="197"/>
                      </a:lnTo>
                      <a:lnTo>
                        <a:pt x="1560" y="197"/>
                      </a:lnTo>
                      <a:lnTo>
                        <a:pt x="1560" y="197"/>
                      </a:lnTo>
                      <a:lnTo>
                        <a:pt x="1560" y="197"/>
                      </a:lnTo>
                      <a:lnTo>
                        <a:pt x="1561" y="197"/>
                      </a:lnTo>
                      <a:lnTo>
                        <a:pt x="1561" y="196"/>
                      </a:lnTo>
                      <a:lnTo>
                        <a:pt x="1562" y="196"/>
                      </a:lnTo>
                      <a:lnTo>
                        <a:pt x="1562" y="196"/>
                      </a:lnTo>
                      <a:lnTo>
                        <a:pt x="1562" y="196"/>
                      </a:lnTo>
                      <a:lnTo>
                        <a:pt x="1563" y="196"/>
                      </a:lnTo>
                      <a:lnTo>
                        <a:pt x="1564" y="196"/>
                      </a:lnTo>
                      <a:lnTo>
                        <a:pt x="1564" y="195"/>
                      </a:lnTo>
                      <a:lnTo>
                        <a:pt x="1564" y="195"/>
                      </a:lnTo>
                      <a:lnTo>
                        <a:pt x="1566" y="195"/>
                      </a:lnTo>
                      <a:lnTo>
                        <a:pt x="1566" y="195"/>
                      </a:lnTo>
                      <a:lnTo>
                        <a:pt x="1567" y="194"/>
                      </a:lnTo>
                      <a:lnTo>
                        <a:pt x="1567" y="194"/>
                      </a:lnTo>
                      <a:lnTo>
                        <a:pt x="1567" y="193"/>
                      </a:lnTo>
                      <a:lnTo>
                        <a:pt x="1568" y="194"/>
                      </a:lnTo>
                      <a:lnTo>
                        <a:pt x="1569" y="192"/>
                      </a:lnTo>
                      <a:lnTo>
                        <a:pt x="1569" y="192"/>
                      </a:lnTo>
                      <a:lnTo>
                        <a:pt x="1569" y="191"/>
                      </a:lnTo>
                      <a:lnTo>
                        <a:pt x="1570" y="191"/>
                      </a:lnTo>
                      <a:lnTo>
                        <a:pt x="1570" y="190"/>
                      </a:lnTo>
                      <a:lnTo>
                        <a:pt x="1571" y="190"/>
                      </a:lnTo>
                      <a:lnTo>
                        <a:pt x="1572" y="189"/>
                      </a:lnTo>
                      <a:lnTo>
                        <a:pt x="1572" y="189"/>
                      </a:lnTo>
                      <a:lnTo>
                        <a:pt x="1573" y="188"/>
                      </a:lnTo>
                      <a:lnTo>
                        <a:pt x="1573" y="188"/>
                      </a:lnTo>
                      <a:lnTo>
                        <a:pt x="1574" y="186"/>
                      </a:lnTo>
                      <a:lnTo>
                        <a:pt x="1574" y="186"/>
                      </a:lnTo>
                      <a:lnTo>
                        <a:pt x="1575" y="185"/>
                      </a:lnTo>
                      <a:lnTo>
                        <a:pt x="1575" y="185"/>
                      </a:lnTo>
                      <a:lnTo>
                        <a:pt x="1576" y="183"/>
                      </a:lnTo>
                      <a:lnTo>
                        <a:pt x="1576" y="182"/>
                      </a:lnTo>
                      <a:lnTo>
                        <a:pt x="1577" y="181"/>
                      </a:lnTo>
                      <a:lnTo>
                        <a:pt x="1577" y="181"/>
                      </a:lnTo>
                      <a:lnTo>
                        <a:pt x="1578" y="178"/>
                      </a:lnTo>
                      <a:lnTo>
                        <a:pt x="1578" y="178"/>
                      </a:lnTo>
                      <a:lnTo>
                        <a:pt x="1579" y="176"/>
                      </a:lnTo>
                      <a:lnTo>
                        <a:pt x="1579" y="176"/>
                      </a:lnTo>
                      <a:lnTo>
                        <a:pt x="1580" y="173"/>
                      </a:lnTo>
                      <a:lnTo>
                        <a:pt x="1580" y="173"/>
                      </a:lnTo>
                      <a:lnTo>
                        <a:pt x="1581" y="171"/>
                      </a:lnTo>
                      <a:lnTo>
                        <a:pt x="1581" y="170"/>
                      </a:lnTo>
                      <a:lnTo>
                        <a:pt x="1582" y="168"/>
                      </a:lnTo>
                      <a:lnTo>
                        <a:pt x="1582" y="167"/>
                      </a:lnTo>
                      <a:lnTo>
                        <a:pt x="1583" y="164"/>
                      </a:lnTo>
                      <a:lnTo>
                        <a:pt x="1583" y="163"/>
                      </a:lnTo>
                      <a:lnTo>
                        <a:pt x="1584" y="161"/>
                      </a:lnTo>
                      <a:lnTo>
                        <a:pt x="1584" y="161"/>
                      </a:lnTo>
                      <a:lnTo>
                        <a:pt x="1585" y="158"/>
                      </a:lnTo>
                      <a:lnTo>
                        <a:pt x="1585" y="157"/>
                      </a:lnTo>
                      <a:lnTo>
                        <a:pt x="1586" y="153"/>
                      </a:lnTo>
                      <a:lnTo>
                        <a:pt x="1586" y="153"/>
                      </a:lnTo>
                      <a:lnTo>
                        <a:pt x="1587" y="150"/>
                      </a:lnTo>
                      <a:lnTo>
                        <a:pt x="1587" y="150"/>
                      </a:lnTo>
                      <a:lnTo>
                        <a:pt x="1588" y="146"/>
                      </a:lnTo>
                      <a:lnTo>
                        <a:pt x="1588" y="145"/>
                      </a:lnTo>
                      <a:lnTo>
                        <a:pt x="1589" y="142"/>
                      </a:lnTo>
                      <a:lnTo>
                        <a:pt x="1589" y="141"/>
                      </a:lnTo>
                      <a:lnTo>
                        <a:pt x="1590" y="138"/>
                      </a:lnTo>
                      <a:lnTo>
                        <a:pt x="1590" y="137"/>
                      </a:lnTo>
                      <a:lnTo>
                        <a:pt x="1591" y="133"/>
                      </a:lnTo>
                      <a:lnTo>
                        <a:pt x="1591" y="133"/>
                      </a:lnTo>
                      <a:lnTo>
                        <a:pt x="1592" y="129"/>
                      </a:lnTo>
                      <a:lnTo>
                        <a:pt x="1592" y="129"/>
                      </a:lnTo>
                      <a:lnTo>
                        <a:pt x="1593" y="125"/>
                      </a:lnTo>
                      <a:lnTo>
                        <a:pt x="1593" y="125"/>
                      </a:lnTo>
                      <a:lnTo>
                        <a:pt x="1594" y="121"/>
                      </a:lnTo>
                      <a:lnTo>
                        <a:pt x="1594" y="121"/>
                      </a:lnTo>
                      <a:lnTo>
                        <a:pt x="1595" y="117"/>
                      </a:lnTo>
                      <a:lnTo>
                        <a:pt x="1595" y="117"/>
                      </a:lnTo>
                      <a:lnTo>
                        <a:pt x="1596" y="114"/>
                      </a:lnTo>
                      <a:lnTo>
                        <a:pt x="1596" y="113"/>
                      </a:lnTo>
                      <a:lnTo>
                        <a:pt x="1597" y="110"/>
                      </a:lnTo>
                      <a:lnTo>
                        <a:pt x="1597" y="110"/>
                      </a:lnTo>
                      <a:lnTo>
                        <a:pt x="1598" y="106"/>
                      </a:lnTo>
                      <a:lnTo>
                        <a:pt x="1598" y="106"/>
                      </a:lnTo>
                      <a:lnTo>
                        <a:pt x="1599" y="103"/>
                      </a:lnTo>
                      <a:lnTo>
                        <a:pt x="1599" y="103"/>
                      </a:lnTo>
                      <a:lnTo>
                        <a:pt x="1600" y="100"/>
                      </a:lnTo>
                      <a:lnTo>
                        <a:pt x="1600" y="100"/>
                      </a:lnTo>
                      <a:lnTo>
                        <a:pt x="1601" y="98"/>
                      </a:lnTo>
                      <a:lnTo>
                        <a:pt x="1601" y="98"/>
                      </a:lnTo>
                      <a:lnTo>
                        <a:pt x="1602" y="96"/>
                      </a:lnTo>
                      <a:lnTo>
                        <a:pt x="1602" y="96"/>
                      </a:lnTo>
                      <a:lnTo>
                        <a:pt x="1603" y="94"/>
                      </a:lnTo>
                      <a:lnTo>
                        <a:pt x="1603" y="94"/>
                      </a:lnTo>
                      <a:lnTo>
                        <a:pt x="1604" y="93"/>
                      </a:lnTo>
                      <a:lnTo>
                        <a:pt x="1604" y="93"/>
                      </a:lnTo>
                      <a:lnTo>
                        <a:pt x="1605" y="92"/>
                      </a:lnTo>
                      <a:lnTo>
                        <a:pt x="1605" y="92"/>
                      </a:lnTo>
                      <a:lnTo>
                        <a:pt x="1606" y="92"/>
                      </a:lnTo>
                      <a:lnTo>
                        <a:pt x="1606" y="92"/>
                      </a:lnTo>
                      <a:lnTo>
                        <a:pt x="1607" y="91"/>
                      </a:lnTo>
                      <a:lnTo>
                        <a:pt x="1607" y="92"/>
                      </a:lnTo>
                      <a:lnTo>
                        <a:pt x="1608" y="92"/>
                      </a:lnTo>
                      <a:lnTo>
                        <a:pt x="1608" y="92"/>
                      </a:lnTo>
                      <a:lnTo>
                        <a:pt x="1609" y="93"/>
                      </a:lnTo>
                      <a:lnTo>
                        <a:pt x="1609" y="93"/>
                      </a:lnTo>
                      <a:lnTo>
                        <a:pt x="1610" y="94"/>
                      </a:lnTo>
                      <a:lnTo>
                        <a:pt x="1610" y="94"/>
                      </a:lnTo>
                      <a:lnTo>
                        <a:pt x="1611" y="96"/>
                      </a:lnTo>
                      <a:lnTo>
                        <a:pt x="1611" y="96"/>
                      </a:lnTo>
                      <a:lnTo>
                        <a:pt x="1612" y="98"/>
                      </a:lnTo>
                      <a:lnTo>
                        <a:pt x="1612" y="98"/>
                      </a:lnTo>
                      <a:lnTo>
                        <a:pt x="1613" y="101"/>
                      </a:lnTo>
                      <a:lnTo>
                        <a:pt x="1613" y="101"/>
                      </a:lnTo>
                      <a:lnTo>
                        <a:pt x="1614" y="103"/>
                      </a:lnTo>
                      <a:lnTo>
                        <a:pt x="1614" y="103"/>
                      </a:lnTo>
                      <a:lnTo>
                        <a:pt x="1615" y="107"/>
                      </a:lnTo>
                      <a:lnTo>
                        <a:pt x="1615" y="107"/>
                      </a:lnTo>
                      <a:lnTo>
                        <a:pt x="1616" y="110"/>
                      </a:lnTo>
                      <a:lnTo>
                        <a:pt x="1616" y="110"/>
                      </a:lnTo>
                      <a:lnTo>
                        <a:pt x="1617" y="113"/>
                      </a:lnTo>
                      <a:lnTo>
                        <a:pt x="1617" y="113"/>
                      </a:lnTo>
                      <a:lnTo>
                        <a:pt x="1618" y="117"/>
                      </a:lnTo>
                      <a:lnTo>
                        <a:pt x="1618" y="117"/>
                      </a:lnTo>
                      <a:lnTo>
                        <a:pt x="1619" y="121"/>
                      </a:lnTo>
                      <a:lnTo>
                        <a:pt x="1619" y="121"/>
                      </a:lnTo>
                      <a:lnTo>
                        <a:pt x="1620" y="125"/>
                      </a:lnTo>
                      <a:lnTo>
                        <a:pt x="1620" y="126"/>
                      </a:lnTo>
                      <a:lnTo>
                        <a:pt x="1621" y="129"/>
                      </a:lnTo>
                      <a:lnTo>
                        <a:pt x="1621" y="129"/>
                      </a:lnTo>
                      <a:lnTo>
                        <a:pt x="1622" y="133"/>
                      </a:lnTo>
                      <a:lnTo>
                        <a:pt x="1622" y="133"/>
                      </a:lnTo>
                      <a:lnTo>
                        <a:pt x="1623" y="137"/>
                      </a:lnTo>
                      <a:lnTo>
                        <a:pt x="1623" y="138"/>
                      </a:lnTo>
                      <a:lnTo>
                        <a:pt x="1624" y="141"/>
                      </a:lnTo>
                      <a:lnTo>
                        <a:pt x="1624" y="142"/>
                      </a:lnTo>
                      <a:lnTo>
                        <a:pt x="1625" y="146"/>
                      </a:lnTo>
                      <a:lnTo>
                        <a:pt x="1625" y="146"/>
                      </a:lnTo>
                      <a:lnTo>
                        <a:pt x="1626" y="149"/>
                      </a:lnTo>
                      <a:lnTo>
                        <a:pt x="1626" y="150"/>
                      </a:lnTo>
                      <a:lnTo>
                        <a:pt x="1627" y="153"/>
                      </a:lnTo>
                      <a:lnTo>
                        <a:pt x="1627" y="153"/>
                      </a:lnTo>
                      <a:lnTo>
                        <a:pt x="1628" y="157"/>
                      </a:lnTo>
                      <a:lnTo>
                        <a:pt x="1628" y="157"/>
                      </a:lnTo>
                      <a:lnTo>
                        <a:pt x="1629" y="160"/>
                      </a:lnTo>
                      <a:lnTo>
                        <a:pt x="1629" y="160"/>
                      </a:lnTo>
                      <a:lnTo>
                        <a:pt x="1630" y="164"/>
                      </a:lnTo>
                      <a:lnTo>
                        <a:pt x="1630" y="164"/>
                      </a:lnTo>
                      <a:lnTo>
                        <a:pt x="1631" y="166"/>
                      </a:lnTo>
                      <a:lnTo>
                        <a:pt x="1631" y="167"/>
                      </a:lnTo>
                      <a:lnTo>
                        <a:pt x="1632" y="169"/>
                      </a:lnTo>
                      <a:lnTo>
                        <a:pt x="1632" y="170"/>
                      </a:lnTo>
                      <a:lnTo>
                        <a:pt x="1633" y="172"/>
                      </a:lnTo>
                      <a:lnTo>
                        <a:pt x="1633" y="173"/>
                      </a:lnTo>
                      <a:lnTo>
                        <a:pt x="1634" y="175"/>
                      </a:lnTo>
                      <a:lnTo>
                        <a:pt x="1634" y="175"/>
                      </a:lnTo>
                      <a:lnTo>
                        <a:pt x="1635" y="178"/>
                      </a:lnTo>
                      <a:lnTo>
                        <a:pt x="1635" y="178"/>
                      </a:lnTo>
                      <a:lnTo>
                        <a:pt x="1636" y="180"/>
                      </a:lnTo>
                      <a:lnTo>
                        <a:pt x="1636" y="180"/>
                      </a:lnTo>
                      <a:lnTo>
                        <a:pt x="1637" y="182"/>
                      </a:lnTo>
                      <a:lnTo>
                        <a:pt x="1637" y="182"/>
                      </a:lnTo>
                      <a:lnTo>
                        <a:pt x="1638" y="184"/>
                      </a:lnTo>
                      <a:lnTo>
                        <a:pt x="1638" y="184"/>
                      </a:lnTo>
                      <a:lnTo>
                        <a:pt x="1639" y="185"/>
                      </a:lnTo>
                      <a:lnTo>
                        <a:pt x="1640" y="185"/>
                      </a:lnTo>
                      <a:lnTo>
                        <a:pt x="1640" y="187"/>
                      </a:lnTo>
                      <a:lnTo>
                        <a:pt x="1641" y="187"/>
                      </a:lnTo>
                      <a:lnTo>
                        <a:pt x="1641" y="188"/>
                      </a:lnTo>
                      <a:lnTo>
                        <a:pt x="1641" y="188"/>
                      </a:lnTo>
                      <a:lnTo>
                        <a:pt x="1642" y="189"/>
                      </a:lnTo>
                      <a:lnTo>
                        <a:pt x="1642" y="190"/>
                      </a:lnTo>
                      <a:lnTo>
                        <a:pt x="1643" y="191"/>
                      </a:lnTo>
                      <a:lnTo>
                        <a:pt x="1643" y="191"/>
                      </a:lnTo>
                      <a:lnTo>
                        <a:pt x="1644" y="192"/>
                      </a:lnTo>
                      <a:lnTo>
                        <a:pt x="1644" y="192"/>
                      </a:lnTo>
                      <a:lnTo>
                        <a:pt x="1645" y="193"/>
                      </a:lnTo>
                      <a:lnTo>
                        <a:pt x="1645" y="193"/>
                      </a:lnTo>
                      <a:lnTo>
                        <a:pt x="1646" y="193"/>
                      </a:lnTo>
                      <a:lnTo>
                        <a:pt x="1647" y="193"/>
                      </a:lnTo>
                      <a:lnTo>
                        <a:pt x="1647" y="194"/>
                      </a:lnTo>
                      <a:lnTo>
                        <a:pt x="1648" y="194"/>
                      </a:lnTo>
                      <a:lnTo>
                        <a:pt x="1648" y="195"/>
                      </a:lnTo>
                      <a:lnTo>
                        <a:pt x="1649" y="195"/>
                      </a:lnTo>
                      <a:lnTo>
                        <a:pt x="1649" y="195"/>
                      </a:lnTo>
                      <a:lnTo>
                        <a:pt x="1649" y="196"/>
                      </a:lnTo>
                      <a:lnTo>
                        <a:pt x="1650" y="196"/>
                      </a:lnTo>
                      <a:lnTo>
                        <a:pt x="1650" y="196"/>
                      </a:lnTo>
                      <a:lnTo>
                        <a:pt x="1651" y="196"/>
                      </a:lnTo>
                      <a:lnTo>
                        <a:pt x="1651" y="196"/>
                      </a:lnTo>
                      <a:lnTo>
                        <a:pt x="1652" y="197"/>
                      </a:lnTo>
                      <a:lnTo>
                        <a:pt x="1652" y="197"/>
                      </a:lnTo>
                      <a:lnTo>
                        <a:pt x="1654" y="197"/>
                      </a:lnTo>
                      <a:lnTo>
                        <a:pt x="1654" y="197"/>
                      </a:lnTo>
                      <a:lnTo>
                        <a:pt x="1654" y="197"/>
                      </a:lnTo>
                      <a:lnTo>
                        <a:pt x="1655" y="197"/>
                      </a:lnTo>
                      <a:lnTo>
                        <a:pt x="1655" y="198"/>
                      </a:lnTo>
                      <a:lnTo>
                        <a:pt x="1656" y="198"/>
                      </a:lnTo>
                      <a:lnTo>
                        <a:pt x="1656" y="198"/>
                      </a:lnTo>
                      <a:lnTo>
                        <a:pt x="1657" y="198"/>
                      </a:lnTo>
                      <a:lnTo>
                        <a:pt x="1657" y="198"/>
                      </a:lnTo>
                      <a:lnTo>
                        <a:pt x="1658" y="198"/>
                      </a:lnTo>
                      <a:lnTo>
                        <a:pt x="1658" y="198"/>
                      </a:lnTo>
                      <a:lnTo>
                        <a:pt x="1659" y="198"/>
                      </a:lnTo>
                      <a:lnTo>
                        <a:pt x="1659" y="198"/>
                      </a:lnTo>
                      <a:lnTo>
                        <a:pt x="1659" y="198"/>
                      </a:lnTo>
                      <a:lnTo>
                        <a:pt x="1660" y="198"/>
                      </a:lnTo>
                      <a:lnTo>
                        <a:pt x="1661" y="198"/>
                      </a:lnTo>
                      <a:lnTo>
                        <a:pt x="1661" y="198"/>
                      </a:lnTo>
                      <a:lnTo>
                        <a:pt x="1662" y="198"/>
                      </a:lnTo>
                      <a:lnTo>
                        <a:pt x="1663" y="198"/>
                      </a:lnTo>
                      <a:lnTo>
                        <a:pt x="1663" y="198"/>
                      </a:lnTo>
                      <a:lnTo>
                        <a:pt x="1663" y="198"/>
                      </a:lnTo>
                      <a:lnTo>
                        <a:pt x="1664" y="198"/>
                      </a:lnTo>
                      <a:lnTo>
                        <a:pt x="1664" y="199"/>
                      </a:lnTo>
                      <a:lnTo>
                        <a:pt x="1665" y="198"/>
                      </a:lnTo>
                      <a:lnTo>
                        <a:pt x="1665" y="198"/>
                      </a:lnTo>
                      <a:lnTo>
                        <a:pt x="1666" y="198"/>
                      </a:lnTo>
                      <a:lnTo>
                        <a:pt x="1666" y="199"/>
                      </a:lnTo>
                      <a:lnTo>
                        <a:pt x="1667" y="199"/>
                      </a:lnTo>
                      <a:lnTo>
                        <a:pt x="1667" y="199"/>
                      </a:lnTo>
                      <a:lnTo>
                        <a:pt x="1668" y="198"/>
                      </a:lnTo>
                      <a:lnTo>
                        <a:pt x="1669" y="199"/>
                      </a:lnTo>
                      <a:lnTo>
                        <a:pt x="1669" y="199"/>
                      </a:lnTo>
                      <a:lnTo>
                        <a:pt x="1669" y="199"/>
                      </a:lnTo>
                      <a:lnTo>
                        <a:pt x="1670" y="199"/>
                      </a:lnTo>
                      <a:lnTo>
                        <a:pt x="1670" y="199"/>
                      </a:lnTo>
                      <a:lnTo>
                        <a:pt x="1671" y="199"/>
                      </a:lnTo>
                      <a:lnTo>
                        <a:pt x="1671" y="199"/>
                      </a:lnTo>
                      <a:lnTo>
                        <a:pt x="1672" y="199"/>
                      </a:lnTo>
                      <a:lnTo>
                        <a:pt x="1673" y="199"/>
                      </a:lnTo>
                      <a:lnTo>
                        <a:pt x="1673" y="199"/>
                      </a:lnTo>
                      <a:lnTo>
                        <a:pt x="1674" y="199"/>
                      </a:lnTo>
                      <a:lnTo>
                        <a:pt x="1674" y="199"/>
                      </a:lnTo>
                      <a:lnTo>
                        <a:pt x="1675" y="199"/>
                      </a:lnTo>
                      <a:lnTo>
                        <a:pt x="1675" y="199"/>
                      </a:lnTo>
                      <a:lnTo>
                        <a:pt x="1675" y="199"/>
                      </a:lnTo>
                      <a:lnTo>
                        <a:pt x="1676" y="199"/>
                      </a:lnTo>
                      <a:lnTo>
                        <a:pt x="1677" y="199"/>
                      </a:lnTo>
                      <a:lnTo>
                        <a:pt x="1677" y="199"/>
                      </a:lnTo>
                      <a:lnTo>
                        <a:pt x="1677" y="199"/>
                      </a:lnTo>
                      <a:lnTo>
                        <a:pt x="1678" y="199"/>
                      </a:lnTo>
                      <a:lnTo>
                        <a:pt x="1679" y="199"/>
                      </a:lnTo>
                      <a:lnTo>
                        <a:pt x="1679" y="199"/>
                      </a:lnTo>
                      <a:lnTo>
                        <a:pt x="1679" y="199"/>
                      </a:lnTo>
                      <a:lnTo>
                        <a:pt x="1680" y="199"/>
                      </a:lnTo>
                      <a:lnTo>
                        <a:pt x="1681" y="199"/>
                      </a:lnTo>
                      <a:lnTo>
                        <a:pt x="1681" y="199"/>
                      </a:lnTo>
                      <a:lnTo>
                        <a:pt x="1682" y="199"/>
                      </a:lnTo>
                      <a:lnTo>
                        <a:pt x="1682" y="199"/>
                      </a:lnTo>
                      <a:lnTo>
                        <a:pt x="1683" y="199"/>
                      </a:lnTo>
                      <a:lnTo>
                        <a:pt x="1683" y="199"/>
                      </a:lnTo>
                      <a:lnTo>
                        <a:pt x="1684" y="199"/>
                      </a:lnTo>
                      <a:lnTo>
                        <a:pt x="1684" y="199"/>
                      </a:lnTo>
                      <a:lnTo>
                        <a:pt x="1685" y="199"/>
                      </a:lnTo>
                      <a:lnTo>
                        <a:pt x="1685" y="199"/>
                      </a:lnTo>
                      <a:lnTo>
                        <a:pt x="1685" y="199"/>
                      </a:lnTo>
                      <a:lnTo>
                        <a:pt x="1686" y="199"/>
                      </a:lnTo>
                      <a:lnTo>
                        <a:pt x="1686" y="199"/>
                      </a:lnTo>
                      <a:lnTo>
                        <a:pt x="1687" y="199"/>
                      </a:lnTo>
                      <a:lnTo>
                        <a:pt x="1688" y="199"/>
                      </a:lnTo>
                      <a:lnTo>
                        <a:pt x="1688" y="199"/>
                      </a:lnTo>
                      <a:lnTo>
                        <a:pt x="1689" y="199"/>
                      </a:lnTo>
                      <a:lnTo>
                        <a:pt x="1689" y="199"/>
                      </a:lnTo>
                      <a:lnTo>
                        <a:pt x="1690" y="199"/>
                      </a:lnTo>
                      <a:lnTo>
                        <a:pt x="1690" y="199"/>
                      </a:lnTo>
                      <a:lnTo>
                        <a:pt x="1691" y="199"/>
                      </a:lnTo>
                      <a:lnTo>
                        <a:pt x="1691" y="199"/>
                      </a:lnTo>
                      <a:lnTo>
                        <a:pt x="1691" y="199"/>
                      </a:lnTo>
                      <a:lnTo>
                        <a:pt x="1692" y="199"/>
                      </a:lnTo>
                      <a:lnTo>
                        <a:pt x="1693" y="199"/>
                      </a:lnTo>
                      <a:lnTo>
                        <a:pt x="1693" y="199"/>
                      </a:lnTo>
                      <a:lnTo>
                        <a:pt x="1694" y="199"/>
                      </a:lnTo>
                      <a:lnTo>
                        <a:pt x="1694" y="199"/>
                      </a:lnTo>
                      <a:lnTo>
                        <a:pt x="1695" y="199"/>
                      </a:lnTo>
                      <a:lnTo>
                        <a:pt x="1695" y="199"/>
                      </a:lnTo>
                      <a:lnTo>
                        <a:pt x="1696" y="199"/>
                      </a:lnTo>
                      <a:lnTo>
                        <a:pt x="1696" y="199"/>
                      </a:lnTo>
                      <a:lnTo>
                        <a:pt x="1697" y="199"/>
                      </a:lnTo>
                      <a:lnTo>
                        <a:pt x="1697" y="199"/>
                      </a:lnTo>
                      <a:lnTo>
                        <a:pt x="1697" y="199"/>
                      </a:lnTo>
                      <a:lnTo>
                        <a:pt x="1698" y="199"/>
                      </a:lnTo>
                      <a:lnTo>
                        <a:pt x="1699" y="199"/>
                      </a:lnTo>
                      <a:lnTo>
                        <a:pt x="1699" y="199"/>
                      </a:lnTo>
                      <a:lnTo>
                        <a:pt x="1700" y="199"/>
                      </a:lnTo>
                      <a:lnTo>
                        <a:pt x="1700" y="199"/>
                      </a:lnTo>
                      <a:lnTo>
                        <a:pt x="1701" y="199"/>
                      </a:lnTo>
                      <a:lnTo>
                        <a:pt x="1701" y="199"/>
                      </a:lnTo>
                      <a:lnTo>
                        <a:pt x="1702" y="199"/>
                      </a:lnTo>
                      <a:lnTo>
                        <a:pt x="1702" y="199"/>
                      </a:lnTo>
                      <a:lnTo>
                        <a:pt x="1703" y="199"/>
                      </a:lnTo>
                      <a:lnTo>
                        <a:pt x="1703" y="199"/>
                      </a:lnTo>
                      <a:lnTo>
                        <a:pt x="1703" y="199"/>
                      </a:lnTo>
                      <a:lnTo>
                        <a:pt x="1704" y="199"/>
                      </a:lnTo>
                      <a:lnTo>
                        <a:pt x="1705" y="199"/>
                      </a:lnTo>
                      <a:lnTo>
                        <a:pt x="1705" y="199"/>
                      </a:lnTo>
                      <a:lnTo>
                        <a:pt x="1706" y="199"/>
                      </a:lnTo>
                      <a:lnTo>
                        <a:pt x="1706" y="199"/>
                      </a:lnTo>
                      <a:lnTo>
                        <a:pt x="1707" y="199"/>
                      </a:lnTo>
                      <a:lnTo>
                        <a:pt x="1707" y="199"/>
                      </a:lnTo>
                      <a:lnTo>
                        <a:pt x="1708" y="199"/>
                      </a:lnTo>
                      <a:lnTo>
                        <a:pt x="1708" y="199"/>
                      </a:lnTo>
                      <a:lnTo>
                        <a:pt x="1709" y="199"/>
                      </a:lnTo>
                      <a:lnTo>
                        <a:pt x="1709" y="199"/>
                      </a:lnTo>
                      <a:lnTo>
                        <a:pt x="1710" y="199"/>
                      </a:lnTo>
                      <a:lnTo>
                        <a:pt x="1710" y="199"/>
                      </a:lnTo>
                      <a:lnTo>
                        <a:pt x="1711" y="199"/>
                      </a:lnTo>
                      <a:lnTo>
                        <a:pt x="1711" y="199"/>
                      </a:lnTo>
                      <a:lnTo>
                        <a:pt x="1712" y="199"/>
                      </a:lnTo>
                      <a:lnTo>
                        <a:pt x="1712" y="199"/>
                      </a:lnTo>
                      <a:lnTo>
                        <a:pt x="1713" y="199"/>
                      </a:lnTo>
                      <a:lnTo>
                        <a:pt x="1713" y="199"/>
                      </a:lnTo>
                      <a:lnTo>
                        <a:pt x="1714" y="199"/>
                      </a:lnTo>
                      <a:lnTo>
                        <a:pt x="1714" y="199"/>
                      </a:lnTo>
                      <a:lnTo>
                        <a:pt x="1715" y="199"/>
                      </a:lnTo>
                      <a:lnTo>
                        <a:pt x="1715" y="199"/>
                      </a:lnTo>
                      <a:lnTo>
                        <a:pt x="1716" y="199"/>
                      </a:lnTo>
                      <a:lnTo>
                        <a:pt x="1716" y="199"/>
                      </a:lnTo>
                      <a:lnTo>
                        <a:pt x="1717" y="199"/>
                      </a:lnTo>
                      <a:lnTo>
                        <a:pt x="1717" y="199"/>
                      </a:lnTo>
                      <a:lnTo>
                        <a:pt x="1718" y="199"/>
                      </a:lnTo>
                      <a:lnTo>
                        <a:pt x="1718" y="199"/>
                      </a:lnTo>
                      <a:lnTo>
                        <a:pt x="1719" y="199"/>
                      </a:lnTo>
                      <a:lnTo>
                        <a:pt x="1719" y="199"/>
                      </a:lnTo>
                      <a:lnTo>
                        <a:pt x="1720" y="199"/>
                      </a:lnTo>
                      <a:lnTo>
                        <a:pt x="1721" y="199"/>
                      </a:lnTo>
                      <a:lnTo>
                        <a:pt x="1721" y="199"/>
                      </a:lnTo>
                      <a:lnTo>
                        <a:pt x="1722" y="199"/>
                      </a:lnTo>
                      <a:lnTo>
                        <a:pt x="1722" y="199"/>
                      </a:lnTo>
                      <a:lnTo>
                        <a:pt x="1722" y="199"/>
                      </a:lnTo>
                      <a:lnTo>
                        <a:pt x="1723" y="199"/>
                      </a:lnTo>
                      <a:lnTo>
                        <a:pt x="1724" y="199"/>
                      </a:lnTo>
                      <a:lnTo>
                        <a:pt x="1724" y="199"/>
                      </a:lnTo>
                      <a:lnTo>
                        <a:pt x="1724" y="199"/>
                      </a:lnTo>
                      <a:lnTo>
                        <a:pt x="1725" y="199"/>
                      </a:lnTo>
                      <a:lnTo>
                        <a:pt x="1726" y="199"/>
                      </a:lnTo>
                      <a:lnTo>
                        <a:pt x="1726" y="199"/>
                      </a:lnTo>
                      <a:lnTo>
                        <a:pt x="1727" y="199"/>
                      </a:lnTo>
                      <a:lnTo>
                        <a:pt x="1727" y="199"/>
                      </a:lnTo>
                      <a:lnTo>
                        <a:pt x="1727" y="199"/>
                      </a:lnTo>
                      <a:lnTo>
                        <a:pt x="1728" y="199"/>
                      </a:lnTo>
                      <a:lnTo>
                        <a:pt x="1729" y="199"/>
                      </a:lnTo>
                      <a:lnTo>
                        <a:pt x="1729" y="199"/>
                      </a:lnTo>
                      <a:lnTo>
                        <a:pt x="1729" y="199"/>
                      </a:lnTo>
                      <a:lnTo>
                        <a:pt x="1730" y="199"/>
                      </a:lnTo>
                      <a:lnTo>
                        <a:pt x="1731" y="199"/>
                      </a:lnTo>
                      <a:lnTo>
                        <a:pt x="1731" y="199"/>
                      </a:lnTo>
                      <a:lnTo>
                        <a:pt x="1731" y="199"/>
                      </a:lnTo>
                      <a:lnTo>
                        <a:pt x="1732" y="199"/>
                      </a:lnTo>
                      <a:lnTo>
                        <a:pt x="1732" y="199"/>
                      </a:lnTo>
                      <a:lnTo>
                        <a:pt x="1733" y="199"/>
                      </a:lnTo>
                      <a:lnTo>
                        <a:pt x="1734" y="199"/>
                      </a:lnTo>
                      <a:lnTo>
                        <a:pt x="1734" y="199"/>
                      </a:lnTo>
                      <a:lnTo>
                        <a:pt x="1734" y="199"/>
                      </a:lnTo>
                      <a:lnTo>
                        <a:pt x="1735" y="199"/>
                      </a:lnTo>
                      <a:lnTo>
                        <a:pt x="1735" y="199"/>
                      </a:lnTo>
                      <a:lnTo>
                        <a:pt x="1736" y="199"/>
                      </a:lnTo>
                      <a:lnTo>
                        <a:pt x="1737" y="199"/>
                      </a:lnTo>
                      <a:lnTo>
                        <a:pt x="1737" y="199"/>
                      </a:lnTo>
                      <a:lnTo>
                        <a:pt x="1738" y="199"/>
                      </a:lnTo>
                      <a:lnTo>
                        <a:pt x="1738" y="199"/>
                      </a:lnTo>
                      <a:lnTo>
                        <a:pt x="1739" y="199"/>
                      </a:lnTo>
                      <a:lnTo>
                        <a:pt x="1739" y="199"/>
                      </a:lnTo>
                      <a:lnTo>
                        <a:pt x="1740" y="199"/>
                      </a:lnTo>
                      <a:lnTo>
                        <a:pt x="1740" y="199"/>
                      </a:lnTo>
                      <a:lnTo>
                        <a:pt x="1740" y="199"/>
                      </a:lnTo>
                      <a:lnTo>
                        <a:pt x="1741" y="199"/>
                      </a:lnTo>
                      <a:lnTo>
                        <a:pt x="1742" y="199"/>
                      </a:lnTo>
                      <a:lnTo>
                        <a:pt x="1742" y="199"/>
                      </a:lnTo>
                      <a:lnTo>
                        <a:pt x="1743" y="199"/>
                      </a:lnTo>
                      <a:lnTo>
                        <a:pt x="1743" y="199"/>
                      </a:lnTo>
                      <a:lnTo>
                        <a:pt x="1743" y="199"/>
                      </a:lnTo>
                      <a:lnTo>
                        <a:pt x="1744" y="199"/>
                      </a:lnTo>
                      <a:lnTo>
                        <a:pt x="1744" y="199"/>
                      </a:lnTo>
                      <a:lnTo>
                        <a:pt x="1745" y="199"/>
                      </a:lnTo>
                      <a:lnTo>
                        <a:pt x="1745" y="199"/>
                      </a:lnTo>
                      <a:lnTo>
                        <a:pt x="1746" y="199"/>
                      </a:lnTo>
                      <a:lnTo>
                        <a:pt x="1747" y="199"/>
                      </a:lnTo>
                      <a:lnTo>
                        <a:pt x="1747" y="199"/>
                      </a:lnTo>
                      <a:lnTo>
                        <a:pt x="1747" y="199"/>
                      </a:lnTo>
                      <a:lnTo>
                        <a:pt x="1748" y="199"/>
                      </a:lnTo>
                      <a:lnTo>
                        <a:pt x="1749" y="199"/>
                      </a:lnTo>
                      <a:lnTo>
                        <a:pt x="1749" y="199"/>
                      </a:lnTo>
                      <a:lnTo>
                        <a:pt x="1750" y="199"/>
                      </a:lnTo>
                      <a:lnTo>
                        <a:pt x="1750" y="199"/>
                      </a:lnTo>
                      <a:lnTo>
                        <a:pt x="1751" y="199"/>
                      </a:lnTo>
                      <a:lnTo>
                        <a:pt x="1751" y="199"/>
                      </a:lnTo>
                      <a:lnTo>
                        <a:pt x="1752" y="199"/>
                      </a:lnTo>
                      <a:lnTo>
                        <a:pt x="1752" y="199"/>
                      </a:lnTo>
                      <a:lnTo>
                        <a:pt x="1753" y="199"/>
                      </a:lnTo>
                      <a:lnTo>
                        <a:pt x="1753" y="199"/>
                      </a:lnTo>
                      <a:lnTo>
                        <a:pt x="1753" y="199"/>
                      </a:lnTo>
                      <a:lnTo>
                        <a:pt x="1754" y="199"/>
                      </a:lnTo>
                      <a:lnTo>
                        <a:pt x="1754" y="199"/>
                      </a:lnTo>
                      <a:lnTo>
                        <a:pt x="1755" y="199"/>
                      </a:lnTo>
                      <a:lnTo>
                        <a:pt x="1756" y="199"/>
                      </a:lnTo>
                      <a:lnTo>
                        <a:pt x="1757" y="199"/>
                      </a:lnTo>
                      <a:lnTo>
                        <a:pt x="1757" y="199"/>
                      </a:lnTo>
                      <a:lnTo>
                        <a:pt x="1757" y="199"/>
                      </a:lnTo>
                      <a:lnTo>
                        <a:pt x="1758" y="199"/>
                      </a:lnTo>
                      <a:lnTo>
                        <a:pt x="1758" y="199"/>
                      </a:lnTo>
                      <a:lnTo>
                        <a:pt x="1759" y="199"/>
                      </a:lnTo>
                      <a:lnTo>
                        <a:pt x="1759" y="199"/>
                      </a:lnTo>
                      <a:lnTo>
                        <a:pt x="1760" y="199"/>
                      </a:lnTo>
                      <a:lnTo>
                        <a:pt x="1760" y="199"/>
                      </a:lnTo>
                      <a:lnTo>
                        <a:pt x="1760" y="199"/>
                      </a:lnTo>
                      <a:lnTo>
                        <a:pt x="1761" y="199"/>
                      </a:lnTo>
                      <a:lnTo>
                        <a:pt x="1761" y="199"/>
                      </a:lnTo>
                      <a:lnTo>
                        <a:pt x="1762" y="199"/>
                      </a:lnTo>
                      <a:lnTo>
                        <a:pt x="1763" y="199"/>
                      </a:lnTo>
                      <a:lnTo>
                        <a:pt x="1764" y="199"/>
                      </a:lnTo>
                      <a:lnTo>
                        <a:pt x="1764" y="199"/>
                      </a:lnTo>
                      <a:lnTo>
                        <a:pt x="1764" y="199"/>
                      </a:lnTo>
                      <a:lnTo>
                        <a:pt x="1765" y="199"/>
                      </a:lnTo>
                      <a:lnTo>
                        <a:pt x="1765" y="199"/>
                      </a:lnTo>
                      <a:lnTo>
                        <a:pt x="1766" y="199"/>
                      </a:lnTo>
                      <a:lnTo>
                        <a:pt x="1766" y="199"/>
                      </a:lnTo>
                      <a:lnTo>
                        <a:pt x="1767" y="199"/>
                      </a:lnTo>
                      <a:lnTo>
                        <a:pt x="1767" y="199"/>
                      </a:lnTo>
                      <a:lnTo>
                        <a:pt x="1768" y="199"/>
                      </a:lnTo>
                      <a:lnTo>
                        <a:pt x="1769" y="199"/>
                      </a:lnTo>
                      <a:lnTo>
                        <a:pt x="1769" y="199"/>
                      </a:lnTo>
                      <a:lnTo>
                        <a:pt x="1770" y="199"/>
                      </a:lnTo>
                      <a:lnTo>
                        <a:pt x="1770" y="199"/>
                      </a:lnTo>
                      <a:lnTo>
                        <a:pt x="1770" y="199"/>
                      </a:lnTo>
                      <a:lnTo>
                        <a:pt x="1771" y="199"/>
                      </a:lnTo>
                      <a:lnTo>
                        <a:pt x="1772" y="200"/>
                      </a:lnTo>
                      <a:lnTo>
                        <a:pt x="1772" y="199"/>
                      </a:lnTo>
                      <a:lnTo>
                        <a:pt x="1772" y="199"/>
                      </a:lnTo>
                      <a:lnTo>
                        <a:pt x="1773" y="199"/>
                      </a:lnTo>
                      <a:lnTo>
                        <a:pt x="1773" y="199"/>
                      </a:lnTo>
                      <a:lnTo>
                        <a:pt x="1774" y="199"/>
                      </a:lnTo>
                      <a:lnTo>
                        <a:pt x="1775" y="199"/>
                      </a:lnTo>
                      <a:lnTo>
                        <a:pt x="1775" y="199"/>
                      </a:lnTo>
                      <a:lnTo>
                        <a:pt x="1776" y="199"/>
                      </a:lnTo>
                      <a:lnTo>
                        <a:pt x="1776" y="199"/>
                      </a:lnTo>
                      <a:lnTo>
                        <a:pt x="1776" y="199"/>
                      </a:lnTo>
                      <a:lnTo>
                        <a:pt x="1777" y="199"/>
                      </a:lnTo>
                      <a:lnTo>
                        <a:pt x="1778" y="199"/>
                      </a:lnTo>
                      <a:lnTo>
                        <a:pt x="1778" y="199"/>
                      </a:lnTo>
                      <a:lnTo>
                        <a:pt x="1779" y="199"/>
                      </a:lnTo>
                      <a:lnTo>
                        <a:pt x="1779" y="199"/>
                      </a:lnTo>
                      <a:lnTo>
                        <a:pt x="1780" y="199"/>
                      </a:lnTo>
                      <a:lnTo>
                        <a:pt x="1780" y="199"/>
                      </a:lnTo>
                      <a:lnTo>
                        <a:pt x="1780" y="199"/>
                      </a:lnTo>
                      <a:lnTo>
                        <a:pt x="1781" y="199"/>
                      </a:lnTo>
                      <a:lnTo>
                        <a:pt x="1781" y="199"/>
                      </a:lnTo>
                      <a:lnTo>
                        <a:pt x="1782" y="199"/>
                      </a:lnTo>
                      <a:lnTo>
                        <a:pt x="1783" y="199"/>
                      </a:lnTo>
                      <a:lnTo>
                        <a:pt x="1783" y="199"/>
                      </a:lnTo>
                      <a:lnTo>
                        <a:pt x="1784" y="199"/>
                      </a:lnTo>
                      <a:lnTo>
                        <a:pt x="1784" y="199"/>
                      </a:lnTo>
                      <a:lnTo>
                        <a:pt x="1785" y="199"/>
                      </a:lnTo>
                      <a:lnTo>
                        <a:pt x="1785" y="199"/>
                      </a:lnTo>
                      <a:lnTo>
                        <a:pt x="1786" y="199"/>
                      </a:lnTo>
                      <a:lnTo>
                        <a:pt x="1786" y="199"/>
                      </a:lnTo>
                      <a:lnTo>
                        <a:pt x="1786" y="199"/>
                      </a:lnTo>
                      <a:lnTo>
                        <a:pt x="1787" y="199"/>
                      </a:lnTo>
                      <a:lnTo>
                        <a:pt x="1787" y="199"/>
                      </a:lnTo>
                      <a:lnTo>
                        <a:pt x="1788" y="199"/>
                      </a:lnTo>
                      <a:lnTo>
                        <a:pt x="1789" y="199"/>
                      </a:lnTo>
                      <a:lnTo>
                        <a:pt x="1789" y="199"/>
                      </a:lnTo>
                      <a:lnTo>
                        <a:pt x="1790" y="199"/>
                      </a:lnTo>
                      <a:lnTo>
                        <a:pt x="1790" y="199"/>
                      </a:lnTo>
                      <a:lnTo>
                        <a:pt x="1791" y="199"/>
                      </a:lnTo>
                      <a:lnTo>
                        <a:pt x="1791" y="199"/>
                      </a:lnTo>
                      <a:lnTo>
                        <a:pt x="1792" y="199"/>
                      </a:lnTo>
                      <a:lnTo>
                        <a:pt x="1792" y="199"/>
                      </a:lnTo>
                      <a:lnTo>
                        <a:pt x="1792" y="199"/>
                      </a:lnTo>
                      <a:lnTo>
                        <a:pt x="1793" y="199"/>
                      </a:lnTo>
                      <a:lnTo>
                        <a:pt x="1793" y="199"/>
                      </a:lnTo>
                      <a:lnTo>
                        <a:pt x="1794" y="199"/>
                      </a:lnTo>
                      <a:lnTo>
                        <a:pt x="1794" y="199"/>
                      </a:lnTo>
                      <a:lnTo>
                        <a:pt x="1795" y="199"/>
                      </a:lnTo>
                      <a:lnTo>
                        <a:pt x="1795" y="199"/>
                      </a:lnTo>
                      <a:lnTo>
                        <a:pt x="1796" y="199"/>
                      </a:lnTo>
                      <a:lnTo>
                        <a:pt x="1797" y="199"/>
                      </a:lnTo>
                      <a:lnTo>
                        <a:pt x="1797" y="199"/>
                      </a:lnTo>
                      <a:lnTo>
                        <a:pt x="1798" y="199"/>
                      </a:lnTo>
                      <a:lnTo>
                        <a:pt x="1798" y="199"/>
                      </a:lnTo>
                      <a:lnTo>
                        <a:pt x="1798" y="199"/>
                      </a:lnTo>
                      <a:lnTo>
                        <a:pt x="1799" y="199"/>
                      </a:lnTo>
                      <a:lnTo>
                        <a:pt x="1800" y="199"/>
                      </a:lnTo>
                      <a:lnTo>
                        <a:pt x="1800" y="199"/>
                      </a:lnTo>
                      <a:lnTo>
                        <a:pt x="1801" y="199"/>
                      </a:lnTo>
                      <a:lnTo>
                        <a:pt x="1801" y="199"/>
                      </a:lnTo>
                      <a:lnTo>
                        <a:pt x="1801" y="199"/>
                      </a:lnTo>
                      <a:lnTo>
                        <a:pt x="1802" y="199"/>
                      </a:lnTo>
                      <a:lnTo>
                        <a:pt x="1803" y="199"/>
                      </a:lnTo>
                      <a:lnTo>
                        <a:pt x="1803" y="199"/>
                      </a:lnTo>
                      <a:lnTo>
                        <a:pt x="1804" y="199"/>
                      </a:lnTo>
                      <a:lnTo>
                        <a:pt x="1804" y="199"/>
                      </a:lnTo>
                      <a:lnTo>
                        <a:pt x="1804" y="199"/>
                      </a:lnTo>
                      <a:lnTo>
                        <a:pt x="1805" y="199"/>
                      </a:lnTo>
                      <a:lnTo>
                        <a:pt x="1806" y="199"/>
                      </a:lnTo>
                      <a:lnTo>
                        <a:pt x="1806" y="199"/>
                      </a:lnTo>
                      <a:lnTo>
                        <a:pt x="1807" y="199"/>
                      </a:lnTo>
                      <a:lnTo>
                        <a:pt x="1808" y="199"/>
                      </a:lnTo>
                      <a:lnTo>
                        <a:pt x="1808" y="199"/>
                      </a:lnTo>
                      <a:lnTo>
                        <a:pt x="1808" y="199"/>
                      </a:lnTo>
                      <a:lnTo>
                        <a:pt x="1809" y="199"/>
                      </a:lnTo>
                      <a:lnTo>
                        <a:pt x="1809" y="199"/>
                      </a:lnTo>
                      <a:lnTo>
                        <a:pt x="1810" y="199"/>
                      </a:lnTo>
                      <a:lnTo>
                        <a:pt x="1810" y="199"/>
                      </a:lnTo>
                      <a:lnTo>
                        <a:pt x="1811" y="199"/>
                      </a:lnTo>
                      <a:lnTo>
                        <a:pt x="1811" y="199"/>
                      </a:lnTo>
                      <a:lnTo>
                        <a:pt x="1812" y="199"/>
                      </a:lnTo>
                      <a:lnTo>
                        <a:pt x="1812" y="199"/>
                      </a:lnTo>
                      <a:lnTo>
                        <a:pt x="1813" y="199"/>
                      </a:lnTo>
                      <a:lnTo>
                        <a:pt x="1813" y="199"/>
                      </a:lnTo>
                      <a:lnTo>
                        <a:pt x="1814" y="199"/>
                      </a:lnTo>
                      <a:lnTo>
                        <a:pt x="1814" y="199"/>
                      </a:lnTo>
                      <a:lnTo>
                        <a:pt x="1815" y="199"/>
                      </a:lnTo>
                      <a:lnTo>
                        <a:pt x="1815" y="199"/>
                      </a:lnTo>
                      <a:lnTo>
                        <a:pt x="1815" y="199"/>
                      </a:lnTo>
                      <a:lnTo>
                        <a:pt x="1817" y="199"/>
                      </a:lnTo>
                      <a:lnTo>
                        <a:pt x="1817" y="199"/>
                      </a:lnTo>
                      <a:lnTo>
                        <a:pt x="1817" y="199"/>
                      </a:lnTo>
                      <a:lnTo>
                        <a:pt x="1818" y="199"/>
                      </a:lnTo>
                      <a:lnTo>
                        <a:pt x="1819" y="199"/>
                      </a:lnTo>
                      <a:lnTo>
                        <a:pt x="1819" y="199"/>
                      </a:lnTo>
                      <a:lnTo>
                        <a:pt x="1819" y="199"/>
                      </a:lnTo>
                      <a:lnTo>
                        <a:pt x="1820" y="199"/>
                      </a:lnTo>
                      <a:lnTo>
                        <a:pt x="1820" y="199"/>
                      </a:lnTo>
                      <a:lnTo>
                        <a:pt x="1821" y="199"/>
                      </a:lnTo>
                      <a:lnTo>
                        <a:pt x="1822" y="199"/>
                      </a:lnTo>
                      <a:lnTo>
                        <a:pt x="1822" y="199"/>
                      </a:lnTo>
                      <a:lnTo>
                        <a:pt x="1822" y="199"/>
                      </a:lnTo>
                      <a:lnTo>
                        <a:pt x="1823" y="199"/>
                      </a:lnTo>
                      <a:lnTo>
                        <a:pt x="1823" y="199"/>
                      </a:lnTo>
                      <a:lnTo>
                        <a:pt x="1824" y="199"/>
                      </a:lnTo>
                      <a:lnTo>
                        <a:pt x="1824" y="199"/>
                      </a:lnTo>
                      <a:lnTo>
                        <a:pt x="1825" y="199"/>
                      </a:lnTo>
                      <a:lnTo>
                        <a:pt x="1825" y="199"/>
                      </a:lnTo>
                      <a:lnTo>
                        <a:pt x="1826" y="199"/>
                      </a:lnTo>
                      <a:lnTo>
                        <a:pt x="1826" y="199"/>
                      </a:lnTo>
                      <a:lnTo>
                        <a:pt x="1827" y="199"/>
                      </a:lnTo>
                      <a:lnTo>
                        <a:pt x="1827" y="199"/>
                      </a:lnTo>
                      <a:lnTo>
                        <a:pt x="1828" y="199"/>
                      </a:lnTo>
                      <a:lnTo>
                        <a:pt x="1828" y="199"/>
                      </a:lnTo>
                      <a:lnTo>
                        <a:pt x="1829" y="199"/>
                      </a:lnTo>
                      <a:lnTo>
                        <a:pt x="1829" y="199"/>
                      </a:lnTo>
                      <a:lnTo>
                        <a:pt x="1830" y="199"/>
                      </a:lnTo>
                      <a:lnTo>
                        <a:pt x="1830" y="199"/>
                      </a:lnTo>
                      <a:lnTo>
                        <a:pt x="1831" y="200"/>
                      </a:lnTo>
                      <a:lnTo>
                        <a:pt x="1831" y="199"/>
                      </a:lnTo>
                      <a:lnTo>
                        <a:pt x="1832" y="199"/>
                      </a:lnTo>
                      <a:lnTo>
                        <a:pt x="1833" y="199"/>
                      </a:lnTo>
                      <a:lnTo>
                        <a:pt x="1833" y="199"/>
                      </a:lnTo>
                      <a:lnTo>
                        <a:pt x="1833" y="199"/>
                      </a:lnTo>
                      <a:lnTo>
                        <a:pt x="1834" y="199"/>
                      </a:lnTo>
                      <a:lnTo>
                        <a:pt x="1834" y="199"/>
                      </a:lnTo>
                      <a:lnTo>
                        <a:pt x="1835" y="199"/>
                      </a:lnTo>
                      <a:lnTo>
                        <a:pt x="1835" y="199"/>
                      </a:lnTo>
                      <a:lnTo>
                        <a:pt x="1836" y="199"/>
                      </a:lnTo>
                      <a:lnTo>
                        <a:pt x="1836" y="199"/>
                      </a:lnTo>
                      <a:lnTo>
                        <a:pt x="1837" y="199"/>
                      </a:lnTo>
                      <a:lnTo>
                        <a:pt x="1838" y="199"/>
                      </a:lnTo>
                      <a:lnTo>
                        <a:pt x="1838" y="199"/>
                      </a:lnTo>
                      <a:lnTo>
                        <a:pt x="1838" y="199"/>
                      </a:lnTo>
                      <a:lnTo>
                        <a:pt x="1839" y="199"/>
                      </a:lnTo>
                      <a:lnTo>
                        <a:pt x="1840" y="199"/>
                      </a:lnTo>
                      <a:lnTo>
                        <a:pt x="1840" y="199"/>
                      </a:lnTo>
                      <a:lnTo>
                        <a:pt x="1841" y="199"/>
                      </a:lnTo>
                      <a:lnTo>
                        <a:pt x="1841" y="199"/>
                      </a:lnTo>
                      <a:lnTo>
                        <a:pt x="1842" y="199"/>
                      </a:lnTo>
                      <a:lnTo>
                        <a:pt x="1842" y="199"/>
                      </a:lnTo>
                      <a:lnTo>
                        <a:pt x="1842" y="199"/>
                      </a:lnTo>
                      <a:lnTo>
                        <a:pt x="1843" y="199"/>
                      </a:lnTo>
                      <a:lnTo>
                        <a:pt x="1844" y="199"/>
                      </a:lnTo>
                      <a:lnTo>
                        <a:pt x="1844" y="199"/>
                      </a:lnTo>
                      <a:lnTo>
                        <a:pt x="1845" y="199"/>
                      </a:lnTo>
                      <a:lnTo>
                        <a:pt x="1845" y="199"/>
                      </a:lnTo>
                      <a:lnTo>
                        <a:pt x="1846" y="199"/>
                      </a:lnTo>
                      <a:lnTo>
                        <a:pt x="1846" y="199"/>
                      </a:lnTo>
                      <a:lnTo>
                        <a:pt x="1847" y="199"/>
                      </a:lnTo>
                      <a:lnTo>
                        <a:pt x="1847" y="199"/>
                      </a:lnTo>
                      <a:lnTo>
                        <a:pt x="1848" y="199"/>
                      </a:lnTo>
                      <a:lnTo>
                        <a:pt x="1848" y="199"/>
                      </a:lnTo>
                      <a:lnTo>
                        <a:pt x="1848" y="199"/>
                      </a:lnTo>
                      <a:lnTo>
                        <a:pt x="1849" y="199"/>
                      </a:lnTo>
                      <a:lnTo>
                        <a:pt x="1850" y="199"/>
                      </a:lnTo>
                      <a:lnTo>
                        <a:pt x="1850" y="199"/>
                      </a:lnTo>
                      <a:lnTo>
                        <a:pt x="1851" y="199"/>
                      </a:lnTo>
                      <a:lnTo>
                        <a:pt x="1851" y="199"/>
                      </a:lnTo>
                      <a:lnTo>
                        <a:pt x="1852" y="199"/>
                      </a:lnTo>
                      <a:lnTo>
                        <a:pt x="1852" y="199"/>
                      </a:lnTo>
                      <a:lnTo>
                        <a:pt x="1853" y="199"/>
                      </a:lnTo>
                      <a:lnTo>
                        <a:pt x="1853" y="199"/>
                      </a:lnTo>
                      <a:lnTo>
                        <a:pt x="1854" y="199"/>
                      </a:lnTo>
                      <a:lnTo>
                        <a:pt x="1854" y="199"/>
                      </a:lnTo>
                      <a:lnTo>
                        <a:pt x="1855" y="199"/>
                      </a:lnTo>
                      <a:lnTo>
                        <a:pt x="1855" y="199"/>
                      </a:lnTo>
                      <a:lnTo>
                        <a:pt x="1856" y="199"/>
                      </a:lnTo>
                      <a:lnTo>
                        <a:pt x="1856" y="199"/>
                      </a:lnTo>
                      <a:lnTo>
                        <a:pt x="1856" y="199"/>
                      </a:lnTo>
                      <a:lnTo>
                        <a:pt x="1857" y="199"/>
                      </a:lnTo>
                      <a:lnTo>
                        <a:pt x="1858" y="199"/>
                      </a:lnTo>
                      <a:lnTo>
                        <a:pt x="1858" y="199"/>
                      </a:lnTo>
                      <a:lnTo>
                        <a:pt x="1859" y="199"/>
                      </a:lnTo>
                      <a:lnTo>
                        <a:pt x="1859" y="199"/>
                      </a:lnTo>
                      <a:lnTo>
                        <a:pt x="1860" y="199"/>
                      </a:lnTo>
                      <a:lnTo>
                        <a:pt x="1860" y="199"/>
                      </a:lnTo>
                      <a:lnTo>
                        <a:pt x="1861" y="199"/>
                      </a:lnTo>
                      <a:lnTo>
                        <a:pt x="1861" y="199"/>
                      </a:lnTo>
                      <a:lnTo>
                        <a:pt x="1862" y="199"/>
                      </a:lnTo>
                      <a:lnTo>
                        <a:pt x="1862" y="199"/>
                      </a:lnTo>
                      <a:lnTo>
                        <a:pt x="1863" y="199"/>
                      </a:lnTo>
                      <a:lnTo>
                        <a:pt x="1863" y="199"/>
                      </a:lnTo>
                      <a:lnTo>
                        <a:pt x="1863" y="199"/>
                      </a:lnTo>
                      <a:lnTo>
                        <a:pt x="1864" y="199"/>
                      </a:lnTo>
                      <a:lnTo>
                        <a:pt x="1865" y="199"/>
                      </a:lnTo>
                      <a:lnTo>
                        <a:pt x="1865" y="199"/>
                      </a:lnTo>
                      <a:lnTo>
                        <a:pt x="1866" y="199"/>
                      </a:lnTo>
                      <a:lnTo>
                        <a:pt x="1867" y="199"/>
                      </a:lnTo>
                      <a:lnTo>
                        <a:pt x="1867" y="199"/>
                      </a:lnTo>
                      <a:lnTo>
                        <a:pt x="1867" y="199"/>
                      </a:lnTo>
                      <a:lnTo>
                        <a:pt x="1868" y="199"/>
                      </a:lnTo>
                      <a:lnTo>
                        <a:pt x="1868" y="199"/>
                      </a:lnTo>
                      <a:lnTo>
                        <a:pt x="1869" y="199"/>
                      </a:lnTo>
                      <a:lnTo>
                        <a:pt x="1869" y="199"/>
                      </a:lnTo>
                      <a:lnTo>
                        <a:pt x="1870" y="199"/>
                      </a:lnTo>
                      <a:lnTo>
                        <a:pt x="1871" y="199"/>
                      </a:lnTo>
                      <a:lnTo>
                        <a:pt x="1871" y="199"/>
                      </a:lnTo>
                      <a:lnTo>
                        <a:pt x="1871" y="199"/>
                      </a:lnTo>
                      <a:lnTo>
                        <a:pt x="1872" y="199"/>
                      </a:lnTo>
                      <a:lnTo>
                        <a:pt x="1873" y="199"/>
                      </a:lnTo>
                      <a:lnTo>
                        <a:pt x="1873" y="199"/>
                      </a:lnTo>
                      <a:lnTo>
                        <a:pt x="1873" y="199"/>
                      </a:lnTo>
                      <a:lnTo>
                        <a:pt x="1874" y="199"/>
                      </a:lnTo>
                      <a:lnTo>
                        <a:pt x="1875" y="199"/>
                      </a:lnTo>
                      <a:lnTo>
                        <a:pt x="1875" y="199"/>
                      </a:lnTo>
                      <a:lnTo>
                        <a:pt x="1875" y="199"/>
                      </a:lnTo>
                      <a:lnTo>
                        <a:pt x="1876" y="199"/>
                      </a:lnTo>
                      <a:lnTo>
                        <a:pt x="1877" y="199"/>
                      </a:lnTo>
                      <a:lnTo>
                        <a:pt x="1877" y="199"/>
                      </a:lnTo>
                      <a:lnTo>
                        <a:pt x="1878" y="199"/>
                      </a:lnTo>
                      <a:lnTo>
                        <a:pt x="1878" y="199"/>
                      </a:lnTo>
                      <a:lnTo>
                        <a:pt x="1879" y="199"/>
                      </a:lnTo>
                      <a:lnTo>
                        <a:pt x="1879" y="199"/>
                      </a:lnTo>
                      <a:lnTo>
                        <a:pt x="1880" y="199"/>
                      </a:lnTo>
                      <a:lnTo>
                        <a:pt x="1880" y="199"/>
                      </a:lnTo>
                      <a:lnTo>
                        <a:pt x="1880" y="199"/>
                      </a:lnTo>
                      <a:lnTo>
                        <a:pt x="1881" y="199"/>
                      </a:lnTo>
                      <a:lnTo>
                        <a:pt x="1882" y="199"/>
                      </a:lnTo>
                      <a:lnTo>
                        <a:pt x="1882" y="199"/>
                      </a:lnTo>
                      <a:lnTo>
                        <a:pt x="1882" y="199"/>
                      </a:lnTo>
                      <a:lnTo>
                        <a:pt x="1883" y="199"/>
                      </a:lnTo>
                      <a:lnTo>
                        <a:pt x="1883" y="199"/>
                      </a:lnTo>
                      <a:lnTo>
                        <a:pt x="1884" y="199"/>
                      </a:lnTo>
                      <a:lnTo>
                        <a:pt x="1885" y="199"/>
                      </a:lnTo>
                      <a:lnTo>
                        <a:pt x="1885" y="199"/>
                      </a:lnTo>
                      <a:lnTo>
                        <a:pt x="1886" y="199"/>
                      </a:lnTo>
                      <a:lnTo>
                        <a:pt x="1886" y="199"/>
                      </a:lnTo>
                      <a:lnTo>
                        <a:pt x="1887" y="199"/>
                      </a:lnTo>
                      <a:lnTo>
                        <a:pt x="1887" y="199"/>
                      </a:lnTo>
                      <a:lnTo>
                        <a:pt x="1887" y="199"/>
                      </a:lnTo>
                      <a:lnTo>
                        <a:pt x="1888" y="199"/>
                      </a:lnTo>
                      <a:lnTo>
                        <a:pt x="1889" y="199"/>
                      </a:lnTo>
                      <a:lnTo>
                        <a:pt x="1889" y="199"/>
                      </a:lnTo>
                      <a:lnTo>
                        <a:pt x="1889" y="199"/>
                      </a:lnTo>
                      <a:lnTo>
                        <a:pt x="1890" y="199"/>
                      </a:lnTo>
                      <a:lnTo>
                        <a:pt x="1891" y="199"/>
                      </a:lnTo>
                      <a:lnTo>
                        <a:pt x="1891" y="199"/>
                      </a:lnTo>
                      <a:lnTo>
                        <a:pt x="1892" y="199"/>
                      </a:lnTo>
                      <a:lnTo>
                        <a:pt x="1892" y="199"/>
                      </a:lnTo>
                      <a:lnTo>
                        <a:pt x="1893" y="199"/>
                      </a:lnTo>
                      <a:lnTo>
                        <a:pt x="1893" y="199"/>
                      </a:lnTo>
                      <a:lnTo>
                        <a:pt x="1893" y="199"/>
                      </a:lnTo>
                      <a:lnTo>
                        <a:pt x="1894" y="199"/>
                      </a:lnTo>
                      <a:lnTo>
                        <a:pt x="1895" y="199"/>
                      </a:lnTo>
                      <a:lnTo>
                        <a:pt x="1895" y="199"/>
                      </a:lnTo>
                      <a:lnTo>
                        <a:pt x="1896" y="199"/>
                      </a:lnTo>
                      <a:lnTo>
                        <a:pt x="1896" y="199"/>
                      </a:lnTo>
                      <a:lnTo>
                        <a:pt x="1897" y="199"/>
                      </a:lnTo>
                      <a:lnTo>
                        <a:pt x="1897" y="199"/>
                      </a:lnTo>
                      <a:lnTo>
                        <a:pt x="1898" y="199"/>
                      </a:lnTo>
                      <a:lnTo>
                        <a:pt x="1898" y="199"/>
                      </a:lnTo>
                      <a:lnTo>
                        <a:pt x="1899" y="199"/>
                      </a:lnTo>
                      <a:lnTo>
                        <a:pt x="1899" y="199"/>
                      </a:lnTo>
                      <a:lnTo>
                        <a:pt x="1900" y="199"/>
                      </a:lnTo>
                      <a:lnTo>
                        <a:pt x="1900" y="199"/>
                      </a:lnTo>
                      <a:lnTo>
                        <a:pt x="1901" y="199"/>
                      </a:lnTo>
                      <a:lnTo>
                        <a:pt x="1901" y="199"/>
                      </a:lnTo>
                      <a:lnTo>
                        <a:pt x="1902" y="199"/>
                      </a:lnTo>
                      <a:lnTo>
                        <a:pt x="1902" y="199"/>
                      </a:lnTo>
                      <a:lnTo>
                        <a:pt x="1902" y="199"/>
                      </a:lnTo>
                      <a:lnTo>
                        <a:pt x="1903" y="199"/>
                      </a:lnTo>
                      <a:lnTo>
                        <a:pt x="1903" y="199"/>
                      </a:lnTo>
                      <a:lnTo>
                        <a:pt x="1904" y="199"/>
                      </a:lnTo>
                      <a:lnTo>
                        <a:pt x="1905" y="199"/>
                      </a:lnTo>
                      <a:lnTo>
                        <a:pt x="1905" y="199"/>
                      </a:lnTo>
                      <a:lnTo>
                        <a:pt x="1906" y="199"/>
                      </a:lnTo>
                      <a:lnTo>
                        <a:pt x="1907" y="199"/>
                      </a:lnTo>
                      <a:lnTo>
                        <a:pt x="1907" y="199"/>
                      </a:lnTo>
                      <a:lnTo>
                        <a:pt x="1908" y="199"/>
                      </a:lnTo>
                      <a:lnTo>
                        <a:pt x="1908" y="199"/>
                      </a:lnTo>
                      <a:lnTo>
                        <a:pt x="1908" y="199"/>
                      </a:lnTo>
                      <a:lnTo>
                        <a:pt x="1909" y="199"/>
                      </a:lnTo>
                      <a:lnTo>
                        <a:pt x="1909" y="199"/>
                      </a:lnTo>
                      <a:lnTo>
                        <a:pt x="1909" y="199"/>
                      </a:lnTo>
                      <a:lnTo>
                        <a:pt x="1910" y="199"/>
                      </a:lnTo>
                      <a:lnTo>
                        <a:pt x="1910" y="199"/>
                      </a:lnTo>
                      <a:lnTo>
                        <a:pt x="1912" y="199"/>
                      </a:lnTo>
                      <a:lnTo>
                        <a:pt x="1912" y="199"/>
                      </a:lnTo>
                      <a:lnTo>
                        <a:pt x="1913" y="199"/>
                      </a:lnTo>
                      <a:lnTo>
                        <a:pt x="1913" y="199"/>
                      </a:lnTo>
                      <a:lnTo>
                        <a:pt x="1913" y="199"/>
                      </a:lnTo>
                      <a:lnTo>
                        <a:pt x="1914" y="199"/>
                      </a:lnTo>
                      <a:lnTo>
                        <a:pt x="1915" y="199"/>
                      </a:lnTo>
                      <a:lnTo>
                        <a:pt x="1915" y="199"/>
                      </a:lnTo>
                      <a:lnTo>
                        <a:pt x="1915" y="199"/>
                      </a:lnTo>
                      <a:lnTo>
                        <a:pt x="1916" y="199"/>
                      </a:lnTo>
                      <a:lnTo>
                        <a:pt x="1916" y="199"/>
                      </a:lnTo>
                      <a:lnTo>
                        <a:pt x="1917" y="199"/>
                      </a:lnTo>
                      <a:lnTo>
                        <a:pt x="1917" y="199"/>
                      </a:lnTo>
                      <a:lnTo>
                        <a:pt x="1918" y="199"/>
                      </a:lnTo>
                      <a:lnTo>
                        <a:pt x="1918" y="199"/>
                      </a:lnTo>
                      <a:lnTo>
                        <a:pt x="1919" y="199"/>
                      </a:lnTo>
                      <a:lnTo>
                        <a:pt x="1919" y="199"/>
                      </a:lnTo>
                      <a:lnTo>
                        <a:pt x="1920" y="199"/>
                      </a:lnTo>
                      <a:lnTo>
                        <a:pt x="1920" y="199"/>
                      </a:lnTo>
                      <a:lnTo>
                        <a:pt x="1921" y="199"/>
                      </a:lnTo>
                      <a:lnTo>
                        <a:pt x="1922" y="200"/>
                      </a:lnTo>
                      <a:lnTo>
                        <a:pt x="1922" y="199"/>
                      </a:lnTo>
                      <a:lnTo>
                        <a:pt x="1923" y="199"/>
                      </a:lnTo>
                      <a:lnTo>
                        <a:pt x="1923" y="199"/>
                      </a:lnTo>
                      <a:lnTo>
                        <a:pt x="1923" y="199"/>
                      </a:lnTo>
                      <a:lnTo>
                        <a:pt x="1924" y="199"/>
                      </a:lnTo>
                      <a:lnTo>
                        <a:pt x="1924" y="199"/>
                      </a:lnTo>
                      <a:lnTo>
                        <a:pt x="1925" y="199"/>
                      </a:lnTo>
                      <a:lnTo>
                        <a:pt x="1925" y="199"/>
                      </a:lnTo>
                      <a:lnTo>
                        <a:pt x="1926" y="199"/>
                      </a:lnTo>
                      <a:lnTo>
                        <a:pt x="1927" y="199"/>
                      </a:lnTo>
                      <a:lnTo>
                        <a:pt x="1927" y="199"/>
                      </a:lnTo>
                      <a:lnTo>
                        <a:pt x="1927" y="199"/>
                      </a:lnTo>
                      <a:lnTo>
                        <a:pt x="1928" y="199"/>
                      </a:lnTo>
                      <a:lnTo>
                        <a:pt x="1928" y="199"/>
                      </a:lnTo>
                      <a:lnTo>
                        <a:pt x="1929" y="199"/>
                      </a:lnTo>
                      <a:lnTo>
                        <a:pt x="1930" y="199"/>
                      </a:lnTo>
                      <a:lnTo>
                        <a:pt x="1930" y="199"/>
                      </a:lnTo>
                      <a:lnTo>
                        <a:pt x="1930" y="199"/>
                      </a:lnTo>
                      <a:lnTo>
                        <a:pt x="1931" y="199"/>
                      </a:lnTo>
                      <a:lnTo>
                        <a:pt x="1932" y="199"/>
                      </a:lnTo>
                      <a:lnTo>
                        <a:pt x="1932" y="199"/>
                      </a:lnTo>
                      <a:lnTo>
                        <a:pt x="1933" y="199"/>
                      </a:lnTo>
                      <a:lnTo>
                        <a:pt x="1933" y="199"/>
                      </a:lnTo>
                      <a:lnTo>
                        <a:pt x="1933" y="199"/>
                      </a:lnTo>
                      <a:lnTo>
                        <a:pt x="1934" y="199"/>
                      </a:lnTo>
                      <a:lnTo>
                        <a:pt x="1935" y="199"/>
                      </a:lnTo>
                      <a:lnTo>
                        <a:pt x="1935" y="199"/>
                      </a:lnTo>
                      <a:lnTo>
                        <a:pt x="1936" y="199"/>
                      </a:lnTo>
                      <a:lnTo>
                        <a:pt x="1936" y="199"/>
                      </a:lnTo>
                      <a:lnTo>
                        <a:pt x="1936" y="199"/>
                      </a:lnTo>
                      <a:lnTo>
                        <a:pt x="1937" y="199"/>
                      </a:lnTo>
                      <a:lnTo>
                        <a:pt x="1937" y="199"/>
                      </a:lnTo>
                      <a:lnTo>
                        <a:pt x="1938" y="199"/>
                      </a:lnTo>
                      <a:lnTo>
                        <a:pt x="1939" y="199"/>
                      </a:lnTo>
                      <a:lnTo>
                        <a:pt x="1939" y="199"/>
                      </a:lnTo>
                      <a:lnTo>
                        <a:pt x="1940" y="199"/>
                      </a:lnTo>
                      <a:lnTo>
                        <a:pt x="1940" y="199"/>
                      </a:lnTo>
                      <a:lnTo>
                        <a:pt x="1940" y="199"/>
                      </a:lnTo>
                      <a:lnTo>
                        <a:pt x="1941" y="199"/>
                      </a:lnTo>
                      <a:lnTo>
                        <a:pt x="1941" y="199"/>
                      </a:lnTo>
                      <a:lnTo>
                        <a:pt x="1942" y="199"/>
                      </a:lnTo>
                      <a:lnTo>
                        <a:pt x="1942" y="199"/>
                      </a:lnTo>
                      <a:lnTo>
                        <a:pt x="1943" y="199"/>
                      </a:lnTo>
                      <a:lnTo>
                        <a:pt x="1943" y="199"/>
                      </a:lnTo>
                      <a:lnTo>
                        <a:pt x="1944" y="199"/>
                      </a:lnTo>
                      <a:lnTo>
                        <a:pt x="1945" y="199"/>
                      </a:lnTo>
                      <a:lnTo>
                        <a:pt x="1946" y="199"/>
                      </a:lnTo>
                      <a:lnTo>
                        <a:pt x="1946" y="199"/>
                      </a:lnTo>
                      <a:lnTo>
                        <a:pt x="1946" y="199"/>
                      </a:lnTo>
                      <a:lnTo>
                        <a:pt x="1947" y="199"/>
                      </a:lnTo>
                      <a:lnTo>
                        <a:pt x="1947" y="199"/>
                      </a:lnTo>
                      <a:lnTo>
                        <a:pt x="1948" y="199"/>
                      </a:lnTo>
                      <a:lnTo>
                        <a:pt x="1948" y="199"/>
                      </a:lnTo>
                      <a:lnTo>
                        <a:pt x="1949" y="200"/>
                      </a:lnTo>
                      <a:lnTo>
                        <a:pt x="1949" y="199"/>
                      </a:lnTo>
                      <a:lnTo>
                        <a:pt x="1950" y="199"/>
                      </a:lnTo>
                      <a:lnTo>
                        <a:pt x="1950" y="199"/>
                      </a:lnTo>
                      <a:lnTo>
                        <a:pt x="1951" y="199"/>
                      </a:lnTo>
                      <a:lnTo>
                        <a:pt x="1951" y="199"/>
                      </a:lnTo>
                      <a:lnTo>
                        <a:pt x="1951" y="199"/>
                      </a:lnTo>
                      <a:lnTo>
                        <a:pt x="1952" y="199"/>
                      </a:lnTo>
                      <a:lnTo>
                        <a:pt x="1953" y="199"/>
                      </a:lnTo>
                      <a:lnTo>
                        <a:pt x="1953" y="199"/>
                      </a:lnTo>
                      <a:lnTo>
                        <a:pt x="1954" y="199"/>
                      </a:lnTo>
                      <a:lnTo>
                        <a:pt x="1954" y="199"/>
                      </a:lnTo>
                      <a:lnTo>
                        <a:pt x="1955" y="199"/>
                      </a:lnTo>
                      <a:lnTo>
                        <a:pt x="1955" y="199"/>
                      </a:lnTo>
                      <a:lnTo>
                        <a:pt x="1956" y="199"/>
                      </a:lnTo>
                      <a:lnTo>
                        <a:pt x="1956" y="199"/>
                      </a:lnTo>
                      <a:lnTo>
                        <a:pt x="1957" y="199"/>
                      </a:lnTo>
                      <a:lnTo>
                        <a:pt x="1957" y="199"/>
                      </a:lnTo>
                      <a:lnTo>
                        <a:pt x="1957" y="199"/>
                      </a:lnTo>
                      <a:lnTo>
                        <a:pt x="1958" y="199"/>
                      </a:lnTo>
                      <a:lnTo>
                        <a:pt x="1959" y="199"/>
                      </a:lnTo>
                      <a:lnTo>
                        <a:pt x="1959" y="199"/>
                      </a:lnTo>
                      <a:lnTo>
                        <a:pt x="1960" y="199"/>
                      </a:lnTo>
                      <a:lnTo>
                        <a:pt x="1960" y="199"/>
                      </a:lnTo>
                      <a:lnTo>
                        <a:pt x="1961" y="199"/>
                      </a:lnTo>
                      <a:lnTo>
                        <a:pt x="1962" y="199"/>
                      </a:lnTo>
                      <a:lnTo>
                        <a:pt x="1962" y="199"/>
                      </a:lnTo>
                      <a:lnTo>
                        <a:pt x="1962" y="199"/>
                      </a:lnTo>
                      <a:lnTo>
                        <a:pt x="1963" y="199"/>
                      </a:lnTo>
                      <a:lnTo>
                        <a:pt x="1963" y="199"/>
                      </a:lnTo>
                      <a:lnTo>
                        <a:pt x="1964" y="200"/>
                      </a:lnTo>
                      <a:lnTo>
                        <a:pt x="1964" y="199"/>
                      </a:lnTo>
                      <a:lnTo>
                        <a:pt x="1965" y="199"/>
                      </a:lnTo>
                      <a:lnTo>
                        <a:pt x="1966" y="199"/>
                      </a:lnTo>
                      <a:lnTo>
                        <a:pt x="1966" y="199"/>
                      </a:lnTo>
                      <a:lnTo>
                        <a:pt x="1966" y="199"/>
                      </a:lnTo>
                      <a:lnTo>
                        <a:pt x="1967" y="199"/>
                      </a:lnTo>
                      <a:lnTo>
                        <a:pt x="1967" y="199"/>
                      </a:lnTo>
                      <a:lnTo>
                        <a:pt x="1968" y="199"/>
                      </a:lnTo>
                      <a:lnTo>
                        <a:pt x="1969" y="199"/>
                      </a:lnTo>
                      <a:lnTo>
                        <a:pt x="1969" y="199"/>
                      </a:lnTo>
                      <a:lnTo>
                        <a:pt x="1969" y="199"/>
                      </a:lnTo>
                      <a:lnTo>
                        <a:pt x="1970" y="199"/>
                      </a:lnTo>
                      <a:lnTo>
                        <a:pt x="1971" y="199"/>
                      </a:lnTo>
                      <a:lnTo>
                        <a:pt x="1971" y="199"/>
                      </a:lnTo>
                      <a:lnTo>
                        <a:pt x="1971" y="199"/>
                      </a:lnTo>
                      <a:lnTo>
                        <a:pt x="1972" y="200"/>
                      </a:lnTo>
                      <a:lnTo>
                        <a:pt x="1973" y="199"/>
                      </a:lnTo>
                      <a:lnTo>
                        <a:pt x="1973" y="199"/>
                      </a:lnTo>
                      <a:lnTo>
                        <a:pt x="1974" y="199"/>
                      </a:lnTo>
                      <a:lnTo>
                        <a:pt x="1974" y="199"/>
                      </a:lnTo>
                      <a:lnTo>
                        <a:pt x="1975" y="199"/>
                      </a:lnTo>
                      <a:lnTo>
                        <a:pt x="1975" y="200"/>
                      </a:lnTo>
                      <a:lnTo>
                        <a:pt x="1976" y="199"/>
                      </a:lnTo>
                      <a:lnTo>
                        <a:pt x="1976" y="199"/>
                      </a:lnTo>
                      <a:lnTo>
                        <a:pt x="1976" y="200"/>
                      </a:lnTo>
                      <a:lnTo>
                        <a:pt x="1977" y="199"/>
                      </a:lnTo>
                      <a:lnTo>
                        <a:pt x="1978" y="200"/>
                      </a:lnTo>
                      <a:lnTo>
                        <a:pt x="1978" y="200"/>
                      </a:lnTo>
                      <a:lnTo>
                        <a:pt x="1978" y="199"/>
                      </a:lnTo>
                      <a:lnTo>
                        <a:pt x="1979" y="199"/>
                      </a:lnTo>
                      <a:lnTo>
                        <a:pt x="1980" y="200"/>
                      </a:lnTo>
                      <a:lnTo>
                        <a:pt x="1980" y="199"/>
                      </a:lnTo>
                      <a:lnTo>
                        <a:pt x="1981" y="199"/>
                      </a:lnTo>
                      <a:lnTo>
                        <a:pt x="1981" y="199"/>
                      </a:lnTo>
                      <a:lnTo>
                        <a:pt x="1982" y="199"/>
                      </a:lnTo>
                      <a:lnTo>
                        <a:pt x="1982" y="200"/>
                      </a:lnTo>
                      <a:lnTo>
                        <a:pt x="1983" y="199"/>
                      </a:lnTo>
                      <a:lnTo>
                        <a:pt x="1983" y="199"/>
                      </a:lnTo>
                      <a:lnTo>
                        <a:pt x="1983" y="199"/>
                      </a:lnTo>
                      <a:lnTo>
                        <a:pt x="1984" y="199"/>
                      </a:lnTo>
                      <a:lnTo>
                        <a:pt x="1985" y="200"/>
                      </a:lnTo>
                      <a:lnTo>
                        <a:pt x="1985" y="200"/>
                      </a:lnTo>
                      <a:lnTo>
                        <a:pt x="1985" y="199"/>
                      </a:lnTo>
                      <a:lnTo>
                        <a:pt x="1986" y="200"/>
                      </a:lnTo>
                      <a:lnTo>
                        <a:pt x="1987" y="199"/>
                      </a:lnTo>
                      <a:lnTo>
                        <a:pt x="1987" y="199"/>
                      </a:lnTo>
                      <a:lnTo>
                        <a:pt x="1988" y="200"/>
                      </a:lnTo>
                      <a:lnTo>
                        <a:pt x="1988" y="200"/>
                      </a:lnTo>
                      <a:lnTo>
                        <a:pt x="1988" y="199"/>
                      </a:lnTo>
                      <a:lnTo>
                        <a:pt x="1989" y="199"/>
                      </a:lnTo>
                      <a:lnTo>
                        <a:pt x="1990" y="199"/>
                      </a:lnTo>
                      <a:lnTo>
                        <a:pt x="1990" y="199"/>
                      </a:lnTo>
                      <a:lnTo>
                        <a:pt x="1990" y="199"/>
                      </a:lnTo>
                      <a:lnTo>
                        <a:pt x="1991" y="199"/>
                      </a:lnTo>
                      <a:lnTo>
                        <a:pt x="1992" y="200"/>
                      </a:lnTo>
                      <a:lnTo>
                        <a:pt x="1992" y="200"/>
                      </a:lnTo>
                      <a:lnTo>
                        <a:pt x="1993" y="199"/>
                      </a:lnTo>
                      <a:lnTo>
                        <a:pt x="1993" y="199"/>
                      </a:lnTo>
                      <a:lnTo>
                        <a:pt x="1994" y="200"/>
                      </a:lnTo>
                      <a:lnTo>
                        <a:pt x="1994" y="199"/>
                      </a:lnTo>
                      <a:lnTo>
                        <a:pt x="1995" y="199"/>
                      </a:lnTo>
                      <a:lnTo>
                        <a:pt x="1995" y="199"/>
                      </a:lnTo>
                      <a:lnTo>
                        <a:pt x="1996" y="200"/>
                      </a:lnTo>
                      <a:lnTo>
                        <a:pt x="1996" y="200"/>
                      </a:lnTo>
                      <a:lnTo>
                        <a:pt x="1997" y="199"/>
                      </a:lnTo>
                      <a:lnTo>
                        <a:pt x="1997" y="199"/>
                      </a:lnTo>
                      <a:lnTo>
                        <a:pt x="1998" y="200"/>
                      </a:lnTo>
                      <a:lnTo>
                        <a:pt x="1998" y="199"/>
                      </a:lnTo>
                      <a:lnTo>
                        <a:pt x="1999" y="199"/>
                      </a:lnTo>
                      <a:lnTo>
                        <a:pt x="1999" y="199"/>
                      </a:lnTo>
                      <a:lnTo>
                        <a:pt x="2000" y="199"/>
                      </a:lnTo>
                      <a:lnTo>
                        <a:pt x="2000" y="199"/>
                      </a:lnTo>
                      <a:lnTo>
                        <a:pt x="2001" y="199"/>
                      </a:lnTo>
                      <a:lnTo>
                        <a:pt x="2001" y="200"/>
                      </a:lnTo>
                      <a:lnTo>
                        <a:pt x="2002" y="199"/>
                      </a:lnTo>
                      <a:lnTo>
                        <a:pt x="2002" y="199"/>
                      </a:lnTo>
                      <a:lnTo>
                        <a:pt x="2003" y="200"/>
                      </a:lnTo>
                      <a:lnTo>
                        <a:pt x="2003" y="200"/>
                      </a:lnTo>
                      <a:lnTo>
                        <a:pt x="2004" y="199"/>
                      </a:lnTo>
                      <a:lnTo>
                        <a:pt x="2004" y="200"/>
                      </a:lnTo>
                      <a:lnTo>
                        <a:pt x="2005" y="199"/>
                      </a:lnTo>
                      <a:lnTo>
                        <a:pt x="2005" y="199"/>
                      </a:lnTo>
                      <a:lnTo>
                        <a:pt x="2006" y="199"/>
                      </a:lnTo>
                      <a:lnTo>
                        <a:pt x="2007" y="199"/>
                      </a:lnTo>
                      <a:lnTo>
                        <a:pt x="2007" y="200"/>
                      </a:lnTo>
                      <a:lnTo>
                        <a:pt x="2007" y="200"/>
                      </a:lnTo>
                      <a:lnTo>
                        <a:pt x="2008" y="199"/>
                      </a:lnTo>
                      <a:lnTo>
                        <a:pt x="2008" y="199"/>
                      </a:lnTo>
                      <a:lnTo>
                        <a:pt x="2009" y="200"/>
                      </a:lnTo>
                      <a:lnTo>
                        <a:pt x="2009" y="199"/>
                      </a:lnTo>
                      <a:lnTo>
                        <a:pt x="2010" y="200"/>
                      </a:lnTo>
                      <a:lnTo>
                        <a:pt x="2010" y="200"/>
                      </a:lnTo>
                      <a:lnTo>
                        <a:pt x="2011" y="199"/>
                      </a:lnTo>
                      <a:lnTo>
                        <a:pt x="2011" y="199"/>
                      </a:lnTo>
                      <a:lnTo>
                        <a:pt x="2012" y="199"/>
                      </a:lnTo>
                      <a:lnTo>
                        <a:pt x="2012" y="199"/>
                      </a:lnTo>
                      <a:lnTo>
                        <a:pt x="2013" y="200"/>
                      </a:lnTo>
                      <a:lnTo>
                        <a:pt x="2014" y="200"/>
                      </a:lnTo>
                      <a:lnTo>
                        <a:pt x="2014" y="199"/>
                      </a:lnTo>
                      <a:lnTo>
                        <a:pt x="2014" y="199"/>
                      </a:lnTo>
                      <a:lnTo>
                        <a:pt x="2015" y="200"/>
                      </a:lnTo>
                      <a:lnTo>
                        <a:pt x="2015" y="200"/>
                      </a:lnTo>
                      <a:lnTo>
                        <a:pt x="2016" y="199"/>
                      </a:lnTo>
                      <a:lnTo>
                        <a:pt x="2016" y="199"/>
                      </a:lnTo>
                      <a:lnTo>
                        <a:pt x="2017" y="199"/>
                      </a:lnTo>
                      <a:lnTo>
                        <a:pt x="2017" y="199"/>
                      </a:lnTo>
                      <a:lnTo>
                        <a:pt x="2018" y="200"/>
                      </a:lnTo>
                      <a:lnTo>
                        <a:pt x="2018" y="200"/>
                      </a:lnTo>
                      <a:lnTo>
                        <a:pt x="2019" y="199"/>
                      </a:lnTo>
                      <a:lnTo>
                        <a:pt x="2019" y="199"/>
                      </a:lnTo>
                      <a:lnTo>
                        <a:pt x="2019" y="200"/>
                      </a:lnTo>
                      <a:lnTo>
                        <a:pt x="2020" y="200"/>
                      </a:lnTo>
                    </a:path>
                  </a:pathLst>
                </a:custGeom>
                <a:noFill/>
                <a:ln w="0">
                  <a:solidFill>
                    <a:srgbClr val="000000"/>
                  </a:solidFill>
                  <a:prstDash val="solid"/>
                  <a:round/>
                  <a:headEnd/>
                  <a:tailEnd/>
                </a:ln>
              </p:spPr>
              <p:txBody>
                <a:bodyPr/>
                <a:lstStyle/>
                <a:p>
                  <a:endParaRPr lang="en-US"/>
                </a:p>
              </p:txBody>
            </p:sp>
          </p:grpSp>
          <p:grpSp>
            <p:nvGrpSpPr>
              <p:cNvPr id="9" name="Group 628"/>
              <p:cNvGrpSpPr>
                <a:grpSpLocks noChangeAspect="1"/>
              </p:cNvGrpSpPr>
              <p:nvPr/>
            </p:nvGrpSpPr>
            <p:grpSpPr bwMode="auto">
              <a:xfrm>
                <a:off x="5176838" y="1717676"/>
                <a:ext cx="3632200" cy="1185863"/>
                <a:chOff x="3408" y="816"/>
                <a:chExt cx="1467" cy="605"/>
              </a:xfrm>
            </p:grpSpPr>
            <p:sp>
              <p:nvSpPr>
                <p:cNvPr id="16" name="AutoShape 629"/>
                <p:cNvSpPr>
                  <a:spLocks noChangeAspect="1" noChangeArrowheads="1" noTextEdit="1"/>
                </p:cNvSpPr>
                <p:nvPr/>
              </p:nvSpPr>
              <p:spPr bwMode="auto">
                <a:xfrm>
                  <a:off x="3408" y="816"/>
                  <a:ext cx="1467" cy="591"/>
                </a:xfrm>
                <a:prstGeom prst="rect">
                  <a:avLst/>
                </a:prstGeom>
                <a:noFill/>
                <a:ln w="9525">
                  <a:noFill/>
                  <a:miter lim="800000"/>
                  <a:headEnd/>
                  <a:tailEnd/>
                </a:ln>
              </p:spPr>
              <p:txBody>
                <a:bodyPr/>
                <a:lstStyle/>
                <a:p>
                  <a:endParaRPr lang="en-US"/>
                </a:p>
              </p:txBody>
            </p:sp>
            <p:sp>
              <p:nvSpPr>
                <p:cNvPr id="17" name="Line 630"/>
                <p:cNvSpPr>
                  <a:spLocks noChangeShapeType="1"/>
                </p:cNvSpPr>
                <p:nvPr/>
              </p:nvSpPr>
              <p:spPr bwMode="auto">
                <a:xfrm flipV="1">
                  <a:off x="3530" y="816"/>
                  <a:ext cx="1" cy="477"/>
                </a:xfrm>
                <a:prstGeom prst="line">
                  <a:avLst/>
                </a:prstGeom>
                <a:noFill/>
                <a:ln w="1588">
                  <a:solidFill>
                    <a:srgbClr val="000000"/>
                  </a:solidFill>
                  <a:round/>
                  <a:headEnd/>
                  <a:tailEnd/>
                </a:ln>
              </p:spPr>
              <p:txBody>
                <a:bodyPr/>
                <a:lstStyle/>
                <a:p>
                  <a:endParaRPr lang="en-US"/>
                </a:p>
              </p:txBody>
            </p:sp>
            <p:sp>
              <p:nvSpPr>
                <p:cNvPr id="18" name="Rectangle 631"/>
                <p:cNvSpPr>
                  <a:spLocks noChangeArrowheads="1"/>
                </p:cNvSpPr>
                <p:nvPr/>
              </p:nvSpPr>
              <p:spPr bwMode="auto">
                <a:xfrm rot="16200000">
                  <a:off x="3402" y="1025"/>
                  <a:ext cx="62" cy="43"/>
                </a:xfrm>
                <a:prstGeom prst="rect">
                  <a:avLst/>
                </a:prstGeom>
                <a:noFill/>
                <a:ln w="9525">
                  <a:noFill/>
                  <a:miter lim="800000"/>
                  <a:headEnd/>
                  <a:tailEnd/>
                </a:ln>
              </p:spPr>
              <p:txBody>
                <a:bodyPr wrap="none" lIns="0" tIns="0" rIns="0" bIns="0">
                  <a:spAutoFit/>
                </a:bodyPr>
                <a:lstStyle/>
                <a:p>
                  <a:pPr eaLnBrk="0" hangingPunct="0"/>
                  <a:r>
                    <a:rPr lang="en-US" sz="700">
                      <a:solidFill>
                        <a:srgbClr val="000000"/>
                      </a:solidFill>
                      <a:latin typeface="Arial" charset="0"/>
                    </a:rPr>
                    <a:t>AU</a:t>
                  </a:r>
                  <a:endParaRPr lang="en-US" sz="700">
                    <a:latin typeface="Arial" charset="0"/>
                  </a:endParaRPr>
                </a:p>
              </p:txBody>
            </p:sp>
            <p:sp>
              <p:nvSpPr>
                <p:cNvPr id="19" name="Line 632"/>
                <p:cNvSpPr>
                  <a:spLocks noChangeShapeType="1"/>
                </p:cNvSpPr>
                <p:nvPr/>
              </p:nvSpPr>
              <p:spPr bwMode="auto">
                <a:xfrm flipH="1">
                  <a:off x="3523" y="1270"/>
                  <a:ext cx="7" cy="1"/>
                </a:xfrm>
                <a:prstGeom prst="line">
                  <a:avLst/>
                </a:prstGeom>
                <a:noFill/>
                <a:ln w="1588">
                  <a:solidFill>
                    <a:srgbClr val="000000"/>
                  </a:solidFill>
                  <a:round/>
                  <a:headEnd/>
                  <a:tailEnd/>
                </a:ln>
              </p:spPr>
              <p:txBody>
                <a:bodyPr/>
                <a:lstStyle/>
                <a:p>
                  <a:endParaRPr lang="en-US"/>
                </a:p>
              </p:txBody>
            </p:sp>
            <p:sp>
              <p:nvSpPr>
                <p:cNvPr id="20" name="Line 633"/>
                <p:cNvSpPr>
                  <a:spLocks noChangeShapeType="1"/>
                </p:cNvSpPr>
                <p:nvPr/>
              </p:nvSpPr>
              <p:spPr bwMode="auto">
                <a:xfrm flipH="1">
                  <a:off x="3516" y="1243"/>
                  <a:ext cx="14" cy="1"/>
                </a:xfrm>
                <a:prstGeom prst="line">
                  <a:avLst/>
                </a:prstGeom>
                <a:noFill/>
                <a:ln w="1588">
                  <a:solidFill>
                    <a:srgbClr val="000000"/>
                  </a:solidFill>
                  <a:round/>
                  <a:headEnd/>
                  <a:tailEnd/>
                </a:ln>
              </p:spPr>
              <p:txBody>
                <a:bodyPr/>
                <a:lstStyle/>
                <a:p>
                  <a:endParaRPr lang="en-US"/>
                </a:p>
              </p:txBody>
            </p:sp>
            <p:sp>
              <p:nvSpPr>
                <p:cNvPr id="21" name="Rectangle 634"/>
                <p:cNvSpPr>
                  <a:spLocks noChangeArrowheads="1"/>
                </p:cNvSpPr>
                <p:nvPr/>
              </p:nvSpPr>
              <p:spPr bwMode="auto">
                <a:xfrm>
                  <a:off x="3438" y="1225"/>
                  <a:ext cx="70" cy="54"/>
                </a:xfrm>
                <a:prstGeom prst="rect">
                  <a:avLst/>
                </a:prstGeom>
                <a:noFill/>
                <a:ln w="9525">
                  <a:noFill/>
                  <a:miter lim="800000"/>
                  <a:headEnd/>
                  <a:tailEnd/>
                </a:ln>
              </p:spPr>
              <p:txBody>
                <a:bodyPr wrap="none" lIns="0" tIns="0" rIns="0" bIns="0">
                  <a:spAutoFit/>
                </a:bodyPr>
                <a:lstStyle/>
                <a:p>
                  <a:pPr eaLnBrk="0" hangingPunct="0"/>
                  <a:r>
                    <a:rPr lang="en-US" sz="700">
                      <a:solidFill>
                        <a:srgbClr val="000000"/>
                      </a:solidFill>
                      <a:latin typeface="Arial" charset="0"/>
                    </a:rPr>
                    <a:t>0.00</a:t>
                  </a:r>
                  <a:endParaRPr lang="en-US" sz="700">
                    <a:latin typeface="Arial" charset="0"/>
                  </a:endParaRPr>
                </a:p>
              </p:txBody>
            </p:sp>
            <p:sp>
              <p:nvSpPr>
                <p:cNvPr id="22" name="Line 635"/>
                <p:cNvSpPr>
                  <a:spLocks noChangeShapeType="1"/>
                </p:cNvSpPr>
                <p:nvPr/>
              </p:nvSpPr>
              <p:spPr bwMode="auto">
                <a:xfrm flipH="1">
                  <a:off x="3523" y="1217"/>
                  <a:ext cx="7" cy="1"/>
                </a:xfrm>
                <a:prstGeom prst="line">
                  <a:avLst/>
                </a:prstGeom>
                <a:noFill/>
                <a:ln w="1588">
                  <a:solidFill>
                    <a:srgbClr val="000000"/>
                  </a:solidFill>
                  <a:round/>
                  <a:headEnd/>
                  <a:tailEnd/>
                </a:ln>
              </p:spPr>
              <p:txBody>
                <a:bodyPr/>
                <a:lstStyle/>
                <a:p>
                  <a:endParaRPr lang="en-US"/>
                </a:p>
              </p:txBody>
            </p:sp>
            <p:sp>
              <p:nvSpPr>
                <p:cNvPr id="23" name="Line 636"/>
                <p:cNvSpPr>
                  <a:spLocks noChangeShapeType="1"/>
                </p:cNvSpPr>
                <p:nvPr/>
              </p:nvSpPr>
              <p:spPr bwMode="auto">
                <a:xfrm flipH="1">
                  <a:off x="3523" y="1191"/>
                  <a:ext cx="7" cy="1"/>
                </a:xfrm>
                <a:prstGeom prst="line">
                  <a:avLst/>
                </a:prstGeom>
                <a:noFill/>
                <a:ln w="1588">
                  <a:solidFill>
                    <a:srgbClr val="000000"/>
                  </a:solidFill>
                  <a:round/>
                  <a:headEnd/>
                  <a:tailEnd/>
                </a:ln>
              </p:spPr>
              <p:txBody>
                <a:bodyPr/>
                <a:lstStyle/>
                <a:p>
                  <a:endParaRPr lang="en-US"/>
                </a:p>
              </p:txBody>
            </p:sp>
            <p:sp>
              <p:nvSpPr>
                <p:cNvPr id="24" name="Line 637"/>
                <p:cNvSpPr>
                  <a:spLocks noChangeShapeType="1"/>
                </p:cNvSpPr>
                <p:nvPr/>
              </p:nvSpPr>
              <p:spPr bwMode="auto">
                <a:xfrm flipH="1">
                  <a:off x="3523" y="1165"/>
                  <a:ext cx="7" cy="1"/>
                </a:xfrm>
                <a:prstGeom prst="line">
                  <a:avLst/>
                </a:prstGeom>
                <a:noFill/>
                <a:ln w="1588">
                  <a:solidFill>
                    <a:srgbClr val="000000"/>
                  </a:solidFill>
                  <a:round/>
                  <a:headEnd/>
                  <a:tailEnd/>
                </a:ln>
              </p:spPr>
              <p:txBody>
                <a:bodyPr/>
                <a:lstStyle/>
                <a:p>
                  <a:endParaRPr lang="en-US"/>
                </a:p>
              </p:txBody>
            </p:sp>
            <p:sp>
              <p:nvSpPr>
                <p:cNvPr id="25" name="Line 638"/>
                <p:cNvSpPr>
                  <a:spLocks noChangeShapeType="1"/>
                </p:cNvSpPr>
                <p:nvPr/>
              </p:nvSpPr>
              <p:spPr bwMode="auto">
                <a:xfrm flipH="1">
                  <a:off x="3523" y="1139"/>
                  <a:ext cx="7" cy="1"/>
                </a:xfrm>
                <a:prstGeom prst="line">
                  <a:avLst/>
                </a:prstGeom>
                <a:noFill/>
                <a:ln w="1588">
                  <a:solidFill>
                    <a:srgbClr val="000000"/>
                  </a:solidFill>
                  <a:round/>
                  <a:headEnd/>
                  <a:tailEnd/>
                </a:ln>
              </p:spPr>
              <p:txBody>
                <a:bodyPr/>
                <a:lstStyle/>
                <a:p>
                  <a:endParaRPr lang="en-US"/>
                </a:p>
              </p:txBody>
            </p:sp>
            <p:sp>
              <p:nvSpPr>
                <p:cNvPr id="26" name="Line 639"/>
                <p:cNvSpPr>
                  <a:spLocks noChangeShapeType="1"/>
                </p:cNvSpPr>
                <p:nvPr/>
              </p:nvSpPr>
              <p:spPr bwMode="auto">
                <a:xfrm flipH="1">
                  <a:off x="3516" y="1112"/>
                  <a:ext cx="14" cy="1"/>
                </a:xfrm>
                <a:prstGeom prst="line">
                  <a:avLst/>
                </a:prstGeom>
                <a:noFill/>
                <a:ln w="1588">
                  <a:solidFill>
                    <a:srgbClr val="000000"/>
                  </a:solidFill>
                  <a:round/>
                  <a:headEnd/>
                  <a:tailEnd/>
                </a:ln>
              </p:spPr>
              <p:txBody>
                <a:bodyPr/>
                <a:lstStyle/>
                <a:p>
                  <a:endParaRPr lang="en-US"/>
                </a:p>
              </p:txBody>
            </p:sp>
            <p:sp>
              <p:nvSpPr>
                <p:cNvPr id="27" name="Rectangle 640"/>
                <p:cNvSpPr>
                  <a:spLocks noChangeArrowheads="1"/>
                </p:cNvSpPr>
                <p:nvPr/>
              </p:nvSpPr>
              <p:spPr bwMode="auto">
                <a:xfrm>
                  <a:off x="3438" y="1094"/>
                  <a:ext cx="70" cy="54"/>
                </a:xfrm>
                <a:prstGeom prst="rect">
                  <a:avLst/>
                </a:prstGeom>
                <a:noFill/>
                <a:ln w="9525">
                  <a:noFill/>
                  <a:miter lim="800000"/>
                  <a:headEnd/>
                  <a:tailEnd/>
                </a:ln>
              </p:spPr>
              <p:txBody>
                <a:bodyPr wrap="none" lIns="0" tIns="0" rIns="0" bIns="0">
                  <a:spAutoFit/>
                </a:bodyPr>
                <a:lstStyle/>
                <a:p>
                  <a:pPr eaLnBrk="0" hangingPunct="0"/>
                  <a:r>
                    <a:rPr lang="en-US" sz="700">
                      <a:solidFill>
                        <a:srgbClr val="000000"/>
                      </a:solidFill>
                      <a:latin typeface="Arial" charset="0"/>
                    </a:rPr>
                    <a:t>0.05</a:t>
                  </a:r>
                  <a:endParaRPr lang="en-US" sz="700">
                    <a:latin typeface="Arial" charset="0"/>
                  </a:endParaRPr>
                </a:p>
              </p:txBody>
            </p:sp>
            <p:sp>
              <p:nvSpPr>
                <p:cNvPr id="28" name="Line 641"/>
                <p:cNvSpPr>
                  <a:spLocks noChangeShapeType="1"/>
                </p:cNvSpPr>
                <p:nvPr/>
              </p:nvSpPr>
              <p:spPr bwMode="auto">
                <a:xfrm flipH="1">
                  <a:off x="3523" y="1086"/>
                  <a:ext cx="7" cy="1"/>
                </a:xfrm>
                <a:prstGeom prst="line">
                  <a:avLst/>
                </a:prstGeom>
                <a:noFill/>
                <a:ln w="1588">
                  <a:solidFill>
                    <a:srgbClr val="000000"/>
                  </a:solidFill>
                  <a:round/>
                  <a:headEnd/>
                  <a:tailEnd/>
                </a:ln>
              </p:spPr>
              <p:txBody>
                <a:bodyPr/>
                <a:lstStyle/>
                <a:p>
                  <a:endParaRPr lang="en-US"/>
                </a:p>
              </p:txBody>
            </p:sp>
            <p:sp>
              <p:nvSpPr>
                <p:cNvPr id="29" name="Line 642"/>
                <p:cNvSpPr>
                  <a:spLocks noChangeShapeType="1"/>
                </p:cNvSpPr>
                <p:nvPr/>
              </p:nvSpPr>
              <p:spPr bwMode="auto">
                <a:xfrm flipH="1">
                  <a:off x="3523" y="1060"/>
                  <a:ext cx="7" cy="1"/>
                </a:xfrm>
                <a:prstGeom prst="line">
                  <a:avLst/>
                </a:prstGeom>
                <a:noFill/>
                <a:ln w="1588">
                  <a:solidFill>
                    <a:srgbClr val="000000"/>
                  </a:solidFill>
                  <a:round/>
                  <a:headEnd/>
                  <a:tailEnd/>
                </a:ln>
              </p:spPr>
              <p:txBody>
                <a:bodyPr/>
                <a:lstStyle/>
                <a:p>
                  <a:endParaRPr lang="en-US"/>
                </a:p>
              </p:txBody>
            </p:sp>
            <p:sp>
              <p:nvSpPr>
                <p:cNvPr id="30" name="Line 643"/>
                <p:cNvSpPr>
                  <a:spLocks noChangeShapeType="1"/>
                </p:cNvSpPr>
                <p:nvPr/>
              </p:nvSpPr>
              <p:spPr bwMode="auto">
                <a:xfrm flipH="1">
                  <a:off x="3523" y="1034"/>
                  <a:ext cx="7" cy="1"/>
                </a:xfrm>
                <a:prstGeom prst="line">
                  <a:avLst/>
                </a:prstGeom>
                <a:noFill/>
                <a:ln w="1588">
                  <a:solidFill>
                    <a:srgbClr val="000000"/>
                  </a:solidFill>
                  <a:round/>
                  <a:headEnd/>
                  <a:tailEnd/>
                </a:ln>
              </p:spPr>
              <p:txBody>
                <a:bodyPr/>
                <a:lstStyle/>
                <a:p>
                  <a:endParaRPr lang="en-US"/>
                </a:p>
              </p:txBody>
            </p:sp>
            <p:sp>
              <p:nvSpPr>
                <p:cNvPr id="31" name="Line 644"/>
                <p:cNvSpPr>
                  <a:spLocks noChangeShapeType="1"/>
                </p:cNvSpPr>
                <p:nvPr/>
              </p:nvSpPr>
              <p:spPr bwMode="auto">
                <a:xfrm flipH="1">
                  <a:off x="3523" y="1008"/>
                  <a:ext cx="7" cy="1"/>
                </a:xfrm>
                <a:prstGeom prst="line">
                  <a:avLst/>
                </a:prstGeom>
                <a:noFill/>
                <a:ln w="1588">
                  <a:solidFill>
                    <a:srgbClr val="000000"/>
                  </a:solidFill>
                  <a:round/>
                  <a:headEnd/>
                  <a:tailEnd/>
                </a:ln>
              </p:spPr>
              <p:txBody>
                <a:bodyPr/>
                <a:lstStyle/>
                <a:p>
                  <a:endParaRPr lang="en-US"/>
                </a:p>
              </p:txBody>
            </p:sp>
            <p:sp>
              <p:nvSpPr>
                <p:cNvPr id="32" name="Line 645"/>
                <p:cNvSpPr>
                  <a:spLocks noChangeShapeType="1"/>
                </p:cNvSpPr>
                <p:nvPr/>
              </p:nvSpPr>
              <p:spPr bwMode="auto">
                <a:xfrm flipH="1">
                  <a:off x="3516" y="982"/>
                  <a:ext cx="14" cy="1"/>
                </a:xfrm>
                <a:prstGeom prst="line">
                  <a:avLst/>
                </a:prstGeom>
                <a:noFill/>
                <a:ln w="1588">
                  <a:solidFill>
                    <a:srgbClr val="000000"/>
                  </a:solidFill>
                  <a:round/>
                  <a:headEnd/>
                  <a:tailEnd/>
                </a:ln>
              </p:spPr>
              <p:txBody>
                <a:bodyPr/>
                <a:lstStyle/>
                <a:p>
                  <a:endParaRPr lang="en-US"/>
                </a:p>
              </p:txBody>
            </p:sp>
            <p:sp>
              <p:nvSpPr>
                <p:cNvPr id="33" name="Rectangle 646"/>
                <p:cNvSpPr>
                  <a:spLocks noChangeArrowheads="1"/>
                </p:cNvSpPr>
                <p:nvPr/>
              </p:nvSpPr>
              <p:spPr bwMode="auto">
                <a:xfrm>
                  <a:off x="3438" y="963"/>
                  <a:ext cx="70" cy="55"/>
                </a:xfrm>
                <a:prstGeom prst="rect">
                  <a:avLst/>
                </a:prstGeom>
                <a:noFill/>
                <a:ln w="9525">
                  <a:noFill/>
                  <a:miter lim="800000"/>
                  <a:headEnd/>
                  <a:tailEnd/>
                </a:ln>
              </p:spPr>
              <p:txBody>
                <a:bodyPr wrap="none" lIns="0" tIns="0" rIns="0" bIns="0">
                  <a:spAutoFit/>
                </a:bodyPr>
                <a:lstStyle/>
                <a:p>
                  <a:pPr eaLnBrk="0" hangingPunct="0"/>
                  <a:r>
                    <a:rPr lang="en-US" sz="700">
                      <a:solidFill>
                        <a:srgbClr val="000000"/>
                      </a:solidFill>
                      <a:latin typeface="Arial" charset="0"/>
                    </a:rPr>
                    <a:t>0.10</a:t>
                  </a:r>
                  <a:endParaRPr lang="en-US" sz="700">
                    <a:latin typeface="Arial" charset="0"/>
                  </a:endParaRPr>
                </a:p>
              </p:txBody>
            </p:sp>
            <p:sp>
              <p:nvSpPr>
                <p:cNvPr id="34" name="Line 647"/>
                <p:cNvSpPr>
                  <a:spLocks noChangeShapeType="1"/>
                </p:cNvSpPr>
                <p:nvPr/>
              </p:nvSpPr>
              <p:spPr bwMode="auto">
                <a:xfrm flipH="1">
                  <a:off x="3523" y="955"/>
                  <a:ext cx="7" cy="1"/>
                </a:xfrm>
                <a:prstGeom prst="line">
                  <a:avLst/>
                </a:prstGeom>
                <a:noFill/>
                <a:ln w="1588">
                  <a:solidFill>
                    <a:srgbClr val="000000"/>
                  </a:solidFill>
                  <a:round/>
                  <a:headEnd/>
                  <a:tailEnd/>
                </a:ln>
              </p:spPr>
              <p:txBody>
                <a:bodyPr/>
                <a:lstStyle/>
                <a:p>
                  <a:endParaRPr lang="en-US"/>
                </a:p>
              </p:txBody>
            </p:sp>
            <p:sp>
              <p:nvSpPr>
                <p:cNvPr id="35" name="Line 648"/>
                <p:cNvSpPr>
                  <a:spLocks noChangeShapeType="1"/>
                </p:cNvSpPr>
                <p:nvPr/>
              </p:nvSpPr>
              <p:spPr bwMode="auto">
                <a:xfrm flipH="1">
                  <a:off x="3523" y="929"/>
                  <a:ext cx="7" cy="1"/>
                </a:xfrm>
                <a:prstGeom prst="line">
                  <a:avLst/>
                </a:prstGeom>
                <a:noFill/>
                <a:ln w="1588">
                  <a:solidFill>
                    <a:srgbClr val="000000"/>
                  </a:solidFill>
                  <a:round/>
                  <a:headEnd/>
                  <a:tailEnd/>
                </a:ln>
              </p:spPr>
              <p:txBody>
                <a:bodyPr/>
                <a:lstStyle/>
                <a:p>
                  <a:endParaRPr lang="en-US"/>
                </a:p>
              </p:txBody>
            </p:sp>
            <p:sp>
              <p:nvSpPr>
                <p:cNvPr id="36" name="Line 649"/>
                <p:cNvSpPr>
                  <a:spLocks noChangeShapeType="1"/>
                </p:cNvSpPr>
                <p:nvPr/>
              </p:nvSpPr>
              <p:spPr bwMode="auto">
                <a:xfrm flipH="1">
                  <a:off x="3523" y="903"/>
                  <a:ext cx="7" cy="1"/>
                </a:xfrm>
                <a:prstGeom prst="line">
                  <a:avLst/>
                </a:prstGeom>
                <a:noFill/>
                <a:ln w="1588">
                  <a:solidFill>
                    <a:srgbClr val="000000"/>
                  </a:solidFill>
                  <a:round/>
                  <a:headEnd/>
                  <a:tailEnd/>
                </a:ln>
              </p:spPr>
              <p:txBody>
                <a:bodyPr/>
                <a:lstStyle/>
                <a:p>
                  <a:endParaRPr lang="en-US"/>
                </a:p>
              </p:txBody>
            </p:sp>
            <p:sp>
              <p:nvSpPr>
                <p:cNvPr id="37" name="Line 650"/>
                <p:cNvSpPr>
                  <a:spLocks noChangeShapeType="1"/>
                </p:cNvSpPr>
                <p:nvPr/>
              </p:nvSpPr>
              <p:spPr bwMode="auto">
                <a:xfrm flipH="1">
                  <a:off x="3523" y="877"/>
                  <a:ext cx="7" cy="1"/>
                </a:xfrm>
                <a:prstGeom prst="line">
                  <a:avLst/>
                </a:prstGeom>
                <a:noFill/>
                <a:ln w="1588">
                  <a:solidFill>
                    <a:srgbClr val="000000"/>
                  </a:solidFill>
                  <a:round/>
                  <a:headEnd/>
                  <a:tailEnd/>
                </a:ln>
              </p:spPr>
              <p:txBody>
                <a:bodyPr/>
                <a:lstStyle/>
                <a:p>
                  <a:endParaRPr lang="en-US"/>
                </a:p>
              </p:txBody>
            </p:sp>
            <p:sp>
              <p:nvSpPr>
                <p:cNvPr id="38" name="Line 651"/>
                <p:cNvSpPr>
                  <a:spLocks noChangeShapeType="1"/>
                </p:cNvSpPr>
                <p:nvPr/>
              </p:nvSpPr>
              <p:spPr bwMode="auto">
                <a:xfrm flipH="1">
                  <a:off x="3516" y="851"/>
                  <a:ext cx="14" cy="1"/>
                </a:xfrm>
                <a:prstGeom prst="line">
                  <a:avLst/>
                </a:prstGeom>
                <a:noFill/>
                <a:ln w="1588">
                  <a:solidFill>
                    <a:srgbClr val="000000"/>
                  </a:solidFill>
                  <a:round/>
                  <a:headEnd/>
                  <a:tailEnd/>
                </a:ln>
              </p:spPr>
              <p:txBody>
                <a:bodyPr/>
                <a:lstStyle/>
                <a:p>
                  <a:endParaRPr lang="en-US"/>
                </a:p>
              </p:txBody>
            </p:sp>
            <p:sp>
              <p:nvSpPr>
                <p:cNvPr id="39" name="Rectangle 652"/>
                <p:cNvSpPr>
                  <a:spLocks noChangeArrowheads="1"/>
                </p:cNvSpPr>
                <p:nvPr/>
              </p:nvSpPr>
              <p:spPr bwMode="auto">
                <a:xfrm>
                  <a:off x="3438" y="832"/>
                  <a:ext cx="70" cy="54"/>
                </a:xfrm>
                <a:prstGeom prst="rect">
                  <a:avLst/>
                </a:prstGeom>
                <a:noFill/>
                <a:ln w="9525">
                  <a:noFill/>
                  <a:miter lim="800000"/>
                  <a:headEnd/>
                  <a:tailEnd/>
                </a:ln>
              </p:spPr>
              <p:txBody>
                <a:bodyPr wrap="none" lIns="0" tIns="0" rIns="0" bIns="0">
                  <a:spAutoFit/>
                </a:bodyPr>
                <a:lstStyle/>
                <a:p>
                  <a:pPr eaLnBrk="0" hangingPunct="0"/>
                  <a:r>
                    <a:rPr lang="en-US" sz="700">
                      <a:solidFill>
                        <a:srgbClr val="000000"/>
                      </a:solidFill>
                      <a:latin typeface="Arial" charset="0"/>
                    </a:rPr>
                    <a:t>0.15</a:t>
                  </a:r>
                  <a:endParaRPr lang="en-US" sz="700">
                    <a:latin typeface="Arial" charset="0"/>
                  </a:endParaRPr>
                </a:p>
              </p:txBody>
            </p:sp>
            <p:sp>
              <p:nvSpPr>
                <p:cNvPr id="40" name="Line 653"/>
                <p:cNvSpPr>
                  <a:spLocks noChangeShapeType="1"/>
                </p:cNvSpPr>
                <p:nvPr/>
              </p:nvSpPr>
              <p:spPr bwMode="auto">
                <a:xfrm flipH="1">
                  <a:off x="3523" y="824"/>
                  <a:ext cx="7" cy="1"/>
                </a:xfrm>
                <a:prstGeom prst="line">
                  <a:avLst/>
                </a:prstGeom>
                <a:noFill/>
                <a:ln w="1588">
                  <a:solidFill>
                    <a:srgbClr val="000000"/>
                  </a:solidFill>
                  <a:round/>
                  <a:headEnd/>
                  <a:tailEnd/>
                </a:ln>
              </p:spPr>
              <p:txBody>
                <a:bodyPr/>
                <a:lstStyle/>
                <a:p>
                  <a:endParaRPr lang="en-US"/>
                </a:p>
              </p:txBody>
            </p:sp>
            <p:sp>
              <p:nvSpPr>
                <p:cNvPr id="41" name="Line 654"/>
                <p:cNvSpPr>
                  <a:spLocks noChangeShapeType="1"/>
                </p:cNvSpPr>
                <p:nvPr/>
              </p:nvSpPr>
              <p:spPr bwMode="auto">
                <a:xfrm flipH="1">
                  <a:off x="3530" y="1293"/>
                  <a:ext cx="1310" cy="1"/>
                </a:xfrm>
                <a:prstGeom prst="line">
                  <a:avLst/>
                </a:prstGeom>
                <a:noFill/>
                <a:ln w="1588">
                  <a:solidFill>
                    <a:srgbClr val="000000"/>
                  </a:solidFill>
                  <a:round/>
                  <a:headEnd/>
                  <a:tailEnd/>
                </a:ln>
              </p:spPr>
              <p:txBody>
                <a:bodyPr/>
                <a:lstStyle/>
                <a:p>
                  <a:endParaRPr lang="en-US"/>
                </a:p>
              </p:txBody>
            </p:sp>
            <p:sp>
              <p:nvSpPr>
                <p:cNvPr id="42" name="Rectangle 655"/>
                <p:cNvSpPr>
                  <a:spLocks noChangeArrowheads="1"/>
                </p:cNvSpPr>
                <p:nvPr/>
              </p:nvSpPr>
              <p:spPr bwMode="auto">
                <a:xfrm>
                  <a:off x="4121" y="1367"/>
                  <a:ext cx="126" cy="54"/>
                </a:xfrm>
                <a:prstGeom prst="rect">
                  <a:avLst/>
                </a:prstGeom>
                <a:noFill/>
                <a:ln w="9525">
                  <a:noFill/>
                  <a:miter lim="800000"/>
                  <a:headEnd/>
                  <a:tailEnd/>
                </a:ln>
              </p:spPr>
              <p:txBody>
                <a:bodyPr wrap="none" lIns="0" tIns="0" rIns="0" bIns="0">
                  <a:spAutoFit/>
                </a:bodyPr>
                <a:lstStyle/>
                <a:p>
                  <a:pPr eaLnBrk="0" hangingPunct="0"/>
                  <a:r>
                    <a:rPr lang="en-US" sz="700">
                      <a:solidFill>
                        <a:srgbClr val="000000"/>
                      </a:solidFill>
                      <a:latin typeface="Arial" charset="0"/>
                    </a:rPr>
                    <a:t>Minutes</a:t>
                  </a:r>
                  <a:endParaRPr lang="en-US" sz="700">
                    <a:latin typeface="Arial" charset="0"/>
                  </a:endParaRPr>
                </a:p>
              </p:txBody>
            </p:sp>
            <p:sp>
              <p:nvSpPr>
                <p:cNvPr id="43" name="Line 656"/>
                <p:cNvSpPr>
                  <a:spLocks noChangeShapeType="1"/>
                </p:cNvSpPr>
                <p:nvPr/>
              </p:nvSpPr>
              <p:spPr bwMode="auto">
                <a:xfrm>
                  <a:off x="3530" y="1296"/>
                  <a:ext cx="1" cy="17"/>
                </a:xfrm>
                <a:prstGeom prst="line">
                  <a:avLst/>
                </a:prstGeom>
                <a:noFill/>
                <a:ln w="1588">
                  <a:solidFill>
                    <a:srgbClr val="000000"/>
                  </a:solidFill>
                  <a:round/>
                  <a:headEnd/>
                  <a:tailEnd/>
                </a:ln>
              </p:spPr>
              <p:txBody>
                <a:bodyPr/>
                <a:lstStyle/>
                <a:p>
                  <a:endParaRPr lang="en-US"/>
                </a:p>
              </p:txBody>
            </p:sp>
            <p:sp>
              <p:nvSpPr>
                <p:cNvPr id="44" name="Rectangle 657"/>
                <p:cNvSpPr>
                  <a:spLocks noChangeArrowheads="1"/>
                </p:cNvSpPr>
                <p:nvPr/>
              </p:nvSpPr>
              <p:spPr bwMode="auto">
                <a:xfrm>
                  <a:off x="3491" y="1313"/>
                  <a:ext cx="70" cy="55"/>
                </a:xfrm>
                <a:prstGeom prst="rect">
                  <a:avLst/>
                </a:prstGeom>
                <a:noFill/>
                <a:ln w="9525">
                  <a:noFill/>
                  <a:miter lim="800000"/>
                  <a:headEnd/>
                  <a:tailEnd/>
                </a:ln>
              </p:spPr>
              <p:txBody>
                <a:bodyPr wrap="none" lIns="0" tIns="0" rIns="0" bIns="0">
                  <a:spAutoFit/>
                </a:bodyPr>
                <a:lstStyle/>
                <a:p>
                  <a:pPr eaLnBrk="0" hangingPunct="0"/>
                  <a:r>
                    <a:rPr lang="en-US" sz="700">
                      <a:solidFill>
                        <a:srgbClr val="000000"/>
                      </a:solidFill>
                      <a:latin typeface="Arial" charset="0"/>
                    </a:rPr>
                    <a:t>0.00</a:t>
                  </a:r>
                  <a:endParaRPr lang="en-US" sz="700">
                    <a:latin typeface="Arial" charset="0"/>
                  </a:endParaRPr>
                </a:p>
              </p:txBody>
            </p:sp>
            <p:sp>
              <p:nvSpPr>
                <p:cNvPr id="45" name="Line 658"/>
                <p:cNvSpPr>
                  <a:spLocks noChangeShapeType="1"/>
                </p:cNvSpPr>
                <p:nvPr/>
              </p:nvSpPr>
              <p:spPr bwMode="auto">
                <a:xfrm>
                  <a:off x="3567" y="1296"/>
                  <a:ext cx="1" cy="8"/>
                </a:xfrm>
                <a:prstGeom prst="line">
                  <a:avLst/>
                </a:prstGeom>
                <a:noFill/>
                <a:ln w="1588">
                  <a:solidFill>
                    <a:srgbClr val="000000"/>
                  </a:solidFill>
                  <a:round/>
                  <a:headEnd/>
                  <a:tailEnd/>
                </a:ln>
              </p:spPr>
              <p:txBody>
                <a:bodyPr/>
                <a:lstStyle/>
                <a:p>
                  <a:endParaRPr lang="en-US"/>
                </a:p>
              </p:txBody>
            </p:sp>
            <p:sp>
              <p:nvSpPr>
                <p:cNvPr id="46" name="Line 659"/>
                <p:cNvSpPr>
                  <a:spLocks noChangeShapeType="1"/>
                </p:cNvSpPr>
                <p:nvPr/>
              </p:nvSpPr>
              <p:spPr bwMode="auto">
                <a:xfrm>
                  <a:off x="3605" y="1296"/>
                  <a:ext cx="1" cy="8"/>
                </a:xfrm>
                <a:prstGeom prst="line">
                  <a:avLst/>
                </a:prstGeom>
                <a:noFill/>
                <a:ln w="1588">
                  <a:solidFill>
                    <a:srgbClr val="000000"/>
                  </a:solidFill>
                  <a:round/>
                  <a:headEnd/>
                  <a:tailEnd/>
                </a:ln>
              </p:spPr>
              <p:txBody>
                <a:bodyPr/>
                <a:lstStyle/>
                <a:p>
                  <a:endParaRPr lang="en-US"/>
                </a:p>
              </p:txBody>
            </p:sp>
            <p:sp>
              <p:nvSpPr>
                <p:cNvPr id="47" name="Line 660"/>
                <p:cNvSpPr>
                  <a:spLocks noChangeShapeType="1"/>
                </p:cNvSpPr>
                <p:nvPr/>
              </p:nvSpPr>
              <p:spPr bwMode="auto">
                <a:xfrm>
                  <a:off x="3642" y="1296"/>
                  <a:ext cx="1" cy="8"/>
                </a:xfrm>
                <a:prstGeom prst="line">
                  <a:avLst/>
                </a:prstGeom>
                <a:noFill/>
                <a:ln w="1588">
                  <a:solidFill>
                    <a:srgbClr val="000000"/>
                  </a:solidFill>
                  <a:round/>
                  <a:headEnd/>
                  <a:tailEnd/>
                </a:ln>
              </p:spPr>
              <p:txBody>
                <a:bodyPr/>
                <a:lstStyle/>
                <a:p>
                  <a:endParaRPr lang="en-US"/>
                </a:p>
              </p:txBody>
            </p:sp>
            <p:sp>
              <p:nvSpPr>
                <p:cNvPr id="48" name="Line 661"/>
                <p:cNvSpPr>
                  <a:spLocks noChangeShapeType="1"/>
                </p:cNvSpPr>
                <p:nvPr/>
              </p:nvSpPr>
              <p:spPr bwMode="auto">
                <a:xfrm>
                  <a:off x="3679" y="1296"/>
                  <a:ext cx="1" cy="8"/>
                </a:xfrm>
                <a:prstGeom prst="line">
                  <a:avLst/>
                </a:prstGeom>
                <a:noFill/>
                <a:ln w="1588">
                  <a:solidFill>
                    <a:srgbClr val="000000"/>
                  </a:solidFill>
                  <a:round/>
                  <a:headEnd/>
                  <a:tailEnd/>
                </a:ln>
              </p:spPr>
              <p:txBody>
                <a:bodyPr/>
                <a:lstStyle/>
                <a:p>
                  <a:endParaRPr lang="en-US"/>
                </a:p>
              </p:txBody>
            </p:sp>
            <p:sp>
              <p:nvSpPr>
                <p:cNvPr id="49" name="Line 662"/>
                <p:cNvSpPr>
                  <a:spLocks noChangeShapeType="1"/>
                </p:cNvSpPr>
                <p:nvPr/>
              </p:nvSpPr>
              <p:spPr bwMode="auto">
                <a:xfrm>
                  <a:off x="3717" y="1296"/>
                  <a:ext cx="1" cy="17"/>
                </a:xfrm>
                <a:prstGeom prst="line">
                  <a:avLst/>
                </a:prstGeom>
                <a:noFill/>
                <a:ln w="1588">
                  <a:solidFill>
                    <a:srgbClr val="000000"/>
                  </a:solidFill>
                  <a:round/>
                  <a:headEnd/>
                  <a:tailEnd/>
                </a:ln>
              </p:spPr>
              <p:txBody>
                <a:bodyPr/>
                <a:lstStyle/>
                <a:p>
                  <a:endParaRPr lang="en-US"/>
                </a:p>
              </p:txBody>
            </p:sp>
            <p:sp>
              <p:nvSpPr>
                <p:cNvPr id="50" name="Rectangle 663"/>
                <p:cNvSpPr>
                  <a:spLocks noChangeArrowheads="1"/>
                </p:cNvSpPr>
                <p:nvPr/>
              </p:nvSpPr>
              <p:spPr bwMode="auto">
                <a:xfrm>
                  <a:off x="3678" y="1313"/>
                  <a:ext cx="70" cy="55"/>
                </a:xfrm>
                <a:prstGeom prst="rect">
                  <a:avLst/>
                </a:prstGeom>
                <a:noFill/>
                <a:ln w="9525">
                  <a:noFill/>
                  <a:miter lim="800000"/>
                  <a:headEnd/>
                  <a:tailEnd/>
                </a:ln>
              </p:spPr>
              <p:txBody>
                <a:bodyPr wrap="none" lIns="0" tIns="0" rIns="0" bIns="0">
                  <a:spAutoFit/>
                </a:bodyPr>
                <a:lstStyle/>
                <a:p>
                  <a:pPr eaLnBrk="0" hangingPunct="0"/>
                  <a:r>
                    <a:rPr lang="en-US" sz="700">
                      <a:solidFill>
                        <a:srgbClr val="000000"/>
                      </a:solidFill>
                      <a:latin typeface="Arial" charset="0"/>
                    </a:rPr>
                    <a:t>5.00</a:t>
                  </a:r>
                  <a:endParaRPr lang="en-US" sz="700">
                    <a:latin typeface="Arial" charset="0"/>
                  </a:endParaRPr>
                </a:p>
              </p:txBody>
            </p:sp>
            <p:sp>
              <p:nvSpPr>
                <p:cNvPr id="51" name="Line 664"/>
                <p:cNvSpPr>
                  <a:spLocks noChangeShapeType="1"/>
                </p:cNvSpPr>
                <p:nvPr/>
              </p:nvSpPr>
              <p:spPr bwMode="auto">
                <a:xfrm>
                  <a:off x="3754" y="1296"/>
                  <a:ext cx="1" cy="8"/>
                </a:xfrm>
                <a:prstGeom prst="line">
                  <a:avLst/>
                </a:prstGeom>
                <a:noFill/>
                <a:ln w="1588">
                  <a:solidFill>
                    <a:srgbClr val="000000"/>
                  </a:solidFill>
                  <a:round/>
                  <a:headEnd/>
                  <a:tailEnd/>
                </a:ln>
              </p:spPr>
              <p:txBody>
                <a:bodyPr/>
                <a:lstStyle/>
                <a:p>
                  <a:endParaRPr lang="en-US"/>
                </a:p>
              </p:txBody>
            </p:sp>
            <p:sp>
              <p:nvSpPr>
                <p:cNvPr id="52" name="Line 665"/>
                <p:cNvSpPr>
                  <a:spLocks noChangeShapeType="1"/>
                </p:cNvSpPr>
                <p:nvPr/>
              </p:nvSpPr>
              <p:spPr bwMode="auto">
                <a:xfrm>
                  <a:off x="3792" y="1296"/>
                  <a:ext cx="1" cy="8"/>
                </a:xfrm>
                <a:prstGeom prst="line">
                  <a:avLst/>
                </a:prstGeom>
                <a:noFill/>
                <a:ln w="1588">
                  <a:solidFill>
                    <a:srgbClr val="000000"/>
                  </a:solidFill>
                  <a:round/>
                  <a:headEnd/>
                  <a:tailEnd/>
                </a:ln>
              </p:spPr>
              <p:txBody>
                <a:bodyPr/>
                <a:lstStyle/>
                <a:p>
                  <a:endParaRPr lang="en-US"/>
                </a:p>
              </p:txBody>
            </p:sp>
            <p:sp>
              <p:nvSpPr>
                <p:cNvPr id="53" name="Line 666"/>
                <p:cNvSpPr>
                  <a:spLocks noChangeShapeType="1"/>
                </p:cNvSpPr>
                <p:nvPr/>
              </p:nvSpPr>
              <p:spPr bwMode="auto">
                <a:xfrm>
                  <a:off x="3829" y="1296"/>
                  <a:ext cx="1" cy="8"/>
                </a:xfrm>
                <a:prstGeom prst="line">
                  <a:avLst/>
                </a:prstGeom>
                <a:noFill/>
                <a:ln w="1588">
                  <a:solidFill>
                    <a:srgbClr val="000000"/>
                  </a:solidFill>
                  <a:round/>
                  <a:headEnd/>
                  <a:tailEnd/>
                </a:ln>
              </p:spPr>
              <p:txBody>
                <a:bodyPr/>
                <a:lstStyle/>
                <a:p>
                  <a:endParaRPr lang="en-US"/>
                </a:p>
              </p:txBody>
            </p:sp>
            <p:sp>
              <p:nvSpPr>
                <p:cNvPr id="54" name="Line 667"/>
                <p:cNvSpPr>
                  <a:spLocks noChangeShapeType="1"/>
                </p:cNvSpPr>
                <p:nvPr/>
              </p:nvSpPr>
              <p:spPr bwMode="auto">
                <a:xfrm>
                  <a:off x="3866" y="1296"/>
                  <a:ext cx="1" cy="8"/>
                </a:xfrm>
                <a:prstGeom prst="line">
                  <a:avLst/>
                </a:prstGeom>
                <a:noFill/>
                <a:ln w="1588">
                  <a:solidFill>
                    <a:srgbClr val="000000"/>
                  </a:solidFill>
                  <a:round/>
                  <a:headEnd/>
                  <a:tailEnd/>
                </a:ln>
              </p:spPr>
              <p:txBody>
                <a:bodyPr/>
                <a:lstStyle/>
                <a:p>
                  <a:endParaRPr lang="en-US"/>
                </a:p>
              </p:txBody>
            </p:sp>
            <p:sp>
              <p:nvSpPr>
                <p:cNvPr id="55" name="Line 668"/>
                <p:cNvSpPr>
                  <a:spLocks noChangeShapeType="1"/>
                </p:cNvSpPr>
                <p:nvPr/>
              </p:nvSpPr>
              <p:spPr bwMode="auto">
                <a:xfrm>
                  <a:off x="3904" y="1296"/>
                  <a:ext cx="1" cy="17"/>
                </a:xfrm>
                <a:prstGeom prst="line">
                  <a:avLst/>
                </a:prstGeom>
                <a:noFill/>
                <a:ln w="1588">
                  <a:solidFill>
                    <a:srgbClr val="000000"/>
                  </a:solidFill>
                  <a:round/>
                  <a:headEnd/>
                  <a:tailEnd/>
                </a:ln>
              </p:spPr>
              <p:txBody>
                <a:bodyPr/>
                <a:lstStyle/>
                <a:p>
                  <a:endParaRPr lang="en-US"/>
                </a:p>
              </p:txBody>
            </p:sp>
            <p:sp>
              <p:nvSpPr>
                <p:cNvPr id="56" name="Rectangle 669"/>
                <p:cNvSpPr>
                  <a:spLocks noChangeArrowheads="1"/>
                </p:cNvSpPr>
                <p:nvPr/>
              </p:nvSpPr>
              <p:spPr bwMode="auto">
                <a:xfrm>
                  <a:off x="3856" y="1313"/>
                  <a:ext cx="90" cy="55"/>
                </a:xfrm>
                <a:prstGeom prst="rect">
                  <a:avLst/>
                </a:prstGeom>
                <a:noFill/>
                <a:ln w="9525">
                  <a:noFill/>
                  <a:miter lim="800000"/>
                  <a:headEnd/>
                  <a:tailEnd/>
                </a:ln>
              </p:spPr>
              <p:txBody>
                <a:bodyPr wrap="none" lIns="0" tIns="0" rIns="0" bIns="0">
                  <a:spAutoFit/>
                </a:bodyPr>
                <a:lstStyle/>
                <a:p>
                  <a:pPr eaLnBrk="0" hangingPunct="0"/>
                  <a:r>
                    <a:rPr lang="en-US" sz="700">
                      <a:solidFill>
                        <a:srgbClr val="000000"/>
                      </a:solidFill>
                      <a:latin typeface="Arial" charset="0"/>
                    </a:rPr>
                    <a:t>10.00</a:t>
                  </a:r>
                  <a:endParaRPr lang="en-US" sz="700">
                    <a:latin typeface="Arial" charset="0"/>
                  </a:endParaRPr>
                </a:p>
              </p:txBody>
            </p:sp>
            <p:sp>
              <p:nvSpPr>
                <p:cNvPr id="57" name="Line 670"/>
                <p:cNvSpPr>
                  <a:spLocks noChangeShapeType="1"/>
                </p:cNvSpPr>
                <p:nvPr/>
              </p:nvSpPr>
              <p:spPr bwMode="auto">
                <a:xfrm>
                  <a:off x="3941" y="1296"/>
                  <a:ext cx="1" cy="8"/>
                </a:xfrm>
                <a:prstGeom prst="line">
                  <a:avLst/>
                </a:prstGeom>
                <a:noFill/>
                <a:ln w="1588">
                  <a:solidFill>
                    <a:srgbClr val="000000"/>
                  </a:solidFill>
                  <a:round/>
                  <a:headEnd/>
                  <a:tailEnd/>
                </a:ln>
              </p:spPr>
              <p:txBody>
                <a:bodyPr/>
                <a:lstStyle/>
                <a:p>
                  <a:endParaRPr lang="en-US"/>
                </a:p>
              </p:txBody>
            </p:sp>
            <p:sp>
              <p:nvSpPr>
                <p:cNvPr id="58" name="Line 671"/>
                <p:cNvSpPr>
                  <a:spLocks noChangeShapeType="1"/>
                </p:cNvSpPr>
                <p:nvPr/>
              </p:nvSpPr>
              <p:spPr bwMode="auto">
                <a:xfrm>
                  <a:off x="3979" y="1296"/>
                  <a:ext cx="1" cy="8"/>
                </a:xfrm>
                <a:prstGeom prst="line">
                  <a:avLst/>
                </a:prstGeom>
                <a:noFill/>
                <a:ln w="1588">
                  <a:solidFill>
                    <a:srgbClr val="000000"/>
                  </a:solidFill>
                  <a:round/>
                  <a:headEnd/>
                  <a:tailEnd/>
                </a:ln>
              </p:spPr>
              <p:txBody>
                <a:bodyPr/>
                <a:lstStyle/>
                <a:p>
                  <a:endParaRPr lang="en-US"/>
                </a:p>
              </p:txBody>
            </p:sp>
            <p:sp>
              <p:nvSpPr>
                <p:cNvPr id="59" name="Line 672"/>
                <p:cNvSpPr>
                  <a:spLocks noChangeShapeType="1"/>
                </p:cNvSpPr>
                <p:nvPr/>
              </p:nvSpPr>
              <p:spPr bwMode="auto">
                <a:xfrm>
                  <a:off x="4016" y="1296"/>
                  <a:ext cx="1" cy="8"/>
                </a:xfrm>
                <a:prstGeom prst="line">
                  <a:avLst/>
                </a:prstGeom>
                <a:noFill/>
                <a:ln w="1588">
                  <a:solidFill>
                    <a:srgbClr val="000000"/>
                  </a:solidFill>
                  <a:round/>
                  <a:headEnd/>
                  <a:tailEnd/>
                </a:ln>
              </p:spPr>
              <p:txBody>
                <a:bodyPr/>
                <a:lstStyle/>
                <a:p>
                  <a:endParaRPr lang="en-US"/>
                </a:p>
              </p:txBody>
            </p:sp>
            <p:sp>
              <p:nvSpPr>
                <p:cNvPr id="60" name="Line 673"/>
                <p:cNvSpPr>
                  <a:spLocks noChangeShapeType="1"/>
                </p:cNvSpPr>
                <p:nvPr/>
              </p:nvSpPr>
              <p:spPr bwMode="auto">
                <a:xfrm>
                  <a:off x="4054" y="1296"/>
                  <a:ext cx="1" cy="8"/>
                </a:xfrm>
                <a:prstGeom prst="line">
                  <a:avLst/>
                </a:prstGeom>
                <a:noFill/>
                <a:ln w="1588">
                  <a:solidFill>
                    <a:srgbClr val="000000"/>
                  </a:solidFill>
                  <a:round/>
                  <a:headEnd/>
                  <a:tailEnd/>
                </a:ln>
              </p:spPr>
              <p:txBody>
                <a:bodyPr/>
                <a:lstStyle/>
                <a:p>
                  <a:endParaRPr lang="en-US"/>
                </a:p>
              </p:txBody>
            </p:sp>
            <p:sp>
              <p:nvSpPr>
                <p:cNvPr id="61" name="Line 674"/>
                <p:cNvSpPr>
                  <a:spLocks noChangeShapeType="1"/>
                </p:cNvSpPr>
                <p:nvPr/>
              </p:nvSpPr>
              <p:spPr bwMode="auto">
                <a:xfrm>
                  <a:off x="4091" y="1296"/>
                  <a:ext cx="1" cy="17"/>
                </a:xfrm>
                <a:prstGeom prst="line">
                  <a:avLst/>
                </a:prstGeom>
                <a:noFill/>
                <a:ln w="1588">
                  <a:solidFill>
                    <a:srgbClr val="000000"/>
                  </a:solidFill>
                  <a:round/>
                  <a:headEnd/>
                  <a:tailEnd/>
                </a:ln>
              </p:spPr>
              <p:txBody>
                <a:bodyPr/>
                <a:lstStyle/>
                <a:p>
                  <a:endParaRPr lang="en-US"/>
                </a:p>
              </p:txBody>
            </p:sp>
            <p:sp>
              <p:nvSpPr>
                <p:cNvPr id="62" name="Rectangle 675"/>
                <p:cNvSpPr>
                  <a:spLocks noChangeArrowheads="1"/>
                </p:cNvSpPr>
                <p:nvPr/>
              </p:nvSpPr>
              <p:spPr bwMode="auto">
                <a:xfrm>
                  <a:off x="4043" y="1313"/>
                  <a:ext cx="89" cy="55"/>
                </a:xfrm>
                <a:prstGeom prst="rect">
                  <a:avLst/>
                </a:prstGeom>
                <a:noFill/>
                <a:ln w="9525">
                  <a:noFill/>
                  <a:miter lim="800000"/>
                  <a:headEnd/>
                  <a:tailEnd/>
                </a:ln>
              </p:spPr>
              <p:txBody>
                <a:bodyPr wrap="none" lIns="0" tIns="0" rIns="0" bIns="0">
                  <a:spAutoFit/>
                </a:bodyPr>
                <a:lstStyle/>
                <a:p>
                  <a:pPr eaLnBrk="0" hangingPunct="0"/>
                  <a:r>
                    <a:rPr lang="en-US" sz="700">
                      <a:solidFill>
                        <a:srgbClr val="000000"/>
                      </a:solidFill>
                      <a:latin typeface="Arial" charset="0"/>
                    </a:rPr>
                    <a:t>15.00</a:t>
                  </a:r>
                  <a:endParaRPr lang="en-US" sz="700">
                    <a:latin typeface="Arial" charset="0"/>
                  </a:endParaRPr>
                </a:p>
              </p:txBody>
            </p:sp>
            <p:sp>
              <p:nvSpPr>
                <p:cNvPr id="63" name="Line 676"/>
                <p:cNvSpPr>
                  <a:spLocks noChangeShapeType="1"/>
                </p:cNvSpPr>
                <p:nvPr/>
              </p:nvSpPr>
              <p:spPr bwMode="auto">
                <a:xfrm>
                  <a:off x="4128" y="1296"/>
                  <a:ext cx="1" cy="8"/>
                </a:xfrm>
                <a:prstGeom prst="line">
                  <a:avLst/>
                </a:prstGeom>
                <a:noFill/>
                <a:ln w="1588">
                  <a:solidFill>
                    <a:srgbClr val="000000"/>
                  </a:solidFill>
                  <a:round/>
                  <a:headEnd/>
                  <a:tailEnd/>
                </a:ln>
              </p:spPr>
              <p:txBody>
                <a:bodyPr/>
                <a:lstStyle/>
                <a:p>
                  <a:endParaRPr lang="en-US"/>
                </a:p>
              </p:txBody>
            </p:sp>
            <p:sp>
              <p:nvSpPr>
                <p:cNvPr id="64" name="Line 677"/>
                <p:cNvSpPr>
                  <a:spLocks noChangeShapeType="1"/>
                </p:cNvSpPr>
                <p:nvPr/>
              </p:nvSpPr>
              <p:spPr bwMode="auto">
                <a:xfrm>
                  <a:off x="4166" y="1296"/>
                  <a:ext cx="1" cy="8"/>
                </a:xfrm>
                <a:prstGeom prst="line">
                  <a:avLst/>
                </a:prstGeom>
                <a:noFill/>
                <a:ln w="1588">
                  <a:solidFill>
                    <a:srgbClr val="000000"/>
                  </a:solidFill>
                  <a:round/>
                  <a:headEnd/>
                  <a:tailEnd/>
                </a:ln>
              </p:spPr>
              <p:txBody>
                <a:bodyPr/>
                <a:lstStyle/>
                <a:p>
                  <a:endParaRPr lang="en-US"/>
                </a:p>
              </p:txBody>
            </p:sp>
            <p:sp>
              <p:nvSpPr>
                <p:cNvPr id="65" name="Line 678"/>
                <p:cNvSpPr>
                  <a:spLocks noChangeShapeType="1"/>
                </p:cNvSpPr>
                <p:nvPr/>
              </p:nvSpPr>
              <p:spPr bwMode="auto">
                <a:xfrm>
                  <a:off x="4203" y="1296"/>
                  <a:ext cx="1" cy="8"/>
                </a:xfrm>
                <a:prstGeom prst="line">
                  <a:avLst/>
                </a:prstGeom>
                <a:noFill/>
                <a:ln w="1588">
                  <a:solidFill>
                    <a:srgbClr val="000000"/>
                  </a:solidFill>
                  <a:round/>
                  <a:headEnd/>
                  <a:tailEnd/>
                </a:ln>
              </p:spPr>
              <p:txBody>
                <a:bodyPr/>
                <a:lstStyle/>
                <a:p>
                  <a:endParaRPr lang="en-US"/>
                </a:p>
              </p:txBody>
            </p:sp>
            <p:sp>
              <p:nvSpPr>
                <p:cNvPr id="66" name="Line 679"/>
                <p:cNvSpPr>
                  <a:spLocks noChangeShapeType="1"/>
                </p:cNvSpPr>
                <p:nvPr/>
              </p:nvSpPr>
              <p:spPr bwMode="auto">
                <a:xfrm>
                  <a:off x="4241" y="1296"/>
                  <a:ext cx="1" cy="8"/>
                </a:xfrm>
                <a:prstGeom prst="line">
                  <a:avLst/>
                </a:prstGeom>
                <a:noFill/>
                <a:ln w="1588">
                  <a:solidFill>
                    <a:srgbClr val="000000"/>
                  </a:solidFill>
                  <a:round/>
                  <a:headEnd/>
                  <a:tailEnd/>
                </a:ln>
              </p:spPr>
              <p:txBody>
                <a:bodyPr/>
                <a:lstStyle/>
                <a:p>
                  <a:endParaRPr lang="en-US"/>
                </a:p>
              </p:txBody>
            </p:sp>
            <p:sp>
              <p:nvSpPr>
                <p:cNvPr id="67" name="Line 680"/>
                <p:cNvSpPr>
                  <a:spLocks noChangeShapeType="1"/>
                </p:cNvSpPr>
                <p:nvPr/>
              </p:nvSpPr>
              <p:spPr bwMode="auto">
                <a:xfrm>
                  <a:off x="4278" y="1296"/>
                  <a:ext cx="1" cy="17"/>
                </a:xfrm>
                <a:prstGeom prst="line">
                  <a:avLst/>
                </a:prstGeom>
                <a:noFill/>
                <a:ln w="1588">
                  <a:solidFill>
                    <a:srgbClr val="000000"/>
                  </a:solidFill>
                  <a:round/>
                  <a:headEnd/>
                  <a:tailEnd/>
                </a:ln>
              </p:spPr>
              <p:txBody>
                <a:bodyPr/>
                <a:lstStyle/>
                <a:p>
                  <a:endParaRPr lang="en-US"/>
                </a:p>
              </p:txBody>
            </p:sp>
            <p:sp>
              <p:nvSpPr>
                <p:cNvPr id="68" name="Rectangle 681"/>
                <p:cNvSpPr>
                  <a:spLocks noChangeArrowheads="1"/>
                </p:cNvSpPr>
                <p:nvPr/>
              </p:nvSpPr>
              <p:spPr bwMode="auto">
                <a:xfrm>
                  <a:off x="4230" y="1313"/>
                  <a:ext cx="90" cy="55"/>
                </a:xfrm>
                <a:prstGeom prst="rect">
                  <a:avLst/>
                </a:prstGeom>
                <a:noFill/>
                <a:ln w="9525">
                  <a:noFill/>
                  <a:miter lim="800000"/>
                  <a:headEnd/>
                  <a:tailEnd/>
                </a:ln>
              </p:spPr>
              <p:txBody>
                <a:bodyPr wrap="none" lIns="0" tIns="0" rIns="0" bIns="0">
                  <a:spAutoFit/>
                </a:bodyPr>
                <a:lstStyle/>
                <a:p>
                  <a:pPr eaLnBrk="0" hangingPunct="0"/>
                  <a:r>
                    <a:rPr lang="en-US" sz="700">
                      <a:solidFill>
                        <a:srgbClr val="000000"/>
                      </a:solidFill>
                      <a:latin typeface="Arial" charset="0"/>
                    </a:rPr>
                    <a:t>20.00</a:t>
                  </a:r>
                  <a:endParaRPr lang="en-US" sz="700">
                    <a:latin typeface="Arial" charset="0"/>
                  </a:endParaRPr>
                </a:p>
              </p:txBody>
            </p:sp>
            <p:sp>
              <p:nvSpPr>
                <p:cNvPr id="69" name="Line 682"/>
                <p:cNvSpPr>
                  <a:spLocks noChangeShapeType="1"/>
                </p:cNvSpPr>
                <p:nvPr/>
              </p:nvSpPr>
              <p:spPr bwMode="auto">
                <a:xfrm>
                  <a:off x="4316" y="1296"/>
                  <a:ext cx="1" cy="8"/>
                </a:xfrm>
                <a:prstGeom prst="line">
                  <a:avLst/>
                </a:prstGeom>
                <a:noFill/>
                <a:ln w="1588">
                  <a:solidFill>
                    <a:srgbClr val="000000"/>
                  </a:solidFill>
                  <a:round/>
                  <a:headEnd/>
                  <a:tailEnd/>
                </a:ln>
              </p:spPr>
              <p:txBody>
                <a:bodyPr/>
                <a:lstStyle/>
                <a:p>
                  <a:endParaRPr lang="en-US"/>
                </a:p>
              </p:txBody>
            </p:sp>
            <p:sp>
              <p:nvSpPr>
                <p:cNvPr id="70" name="Line 683"/>
                <p:cNvSpPr>
                  <a:spLocks noChangeShapeType="1"/>
                </p:cNvSpPr>
                <p:nvPr/>
              </p:nvSpPr>
              <p:spPr bwMode="auto">
                <a:xfrm>
                  <a:off x="4353" y="1296"/>
                  <a:ext cx="1" cy="8"/>
                </a:xfrm>
                <a:prstGeom prst="line">
                  <a:avLst/>
                </a:prstGeom>
                <a:noFill/>
                <a:ln w="1588">
                  <a:solidFill>
                    <a:srgbClr val="000000"/>
                  </a:solidFill>
                  <a:round/>
                  <a:headEnd/>
                  <a:tailEnd/>
                </a:ln>
              </p:spPr>
              <p:txBody>
                <a:bodyPr/>
                <a:lstStyle/>
                <a:p>
                  <a:endParaRPr lang="en-US"/>
                </a:p>
              </p:txBody>
            </p:sp>
            <p:sp>
              <p:nvSpPr>
                <p:cNvPr id="71" name="Line 684"/>
                <p:cNvSpPr>
                  <a:spLocks noChangeShapeType="1"/>
                </p:cNvSpPr>
                <p:nvPr/>
              </p:nvSpPr>
              <p:spPr bwMode="auto">
                <a:xfrm>
                  <a:off x="4391" y="1296"/>
                  <a:ext cx="1" cy="8"/>
                </a:xfrm>
                <a:prstGeom prst="line">
                  <a:avLst/>
                </a:prstGeom>
                <a:noFill/>
                <a:ln w="1588">
                  <a:solidFill>
                    <a:srgbClr val="000000"/>
                  </a:solidFill>
                  <a:round/>
                  <a:headEnd/>
                  <a:tailEnd/>
                </a:ln>
              </p:spPr>
              <p:txBody>
                <a:bodyPr/>
                <a:lstStyle/>
                <a:p>
                  <a:endParaRPr lang="en-US"/>
                </a:p>
              </p:txBody>
            </p:sp>
            <p:sp>
              <p:nvSpPr>
                <p:cNvPr id="72" name="Line 685"/>
                <p:cNvSpPr>
                  <a:spLocks noChangeShapeType="1"/>
                </p:cNvSpPr>
                <p:nvPr/>
              </p:nvSpPr>
              <p:spPr bwMode="auto">
                <a:xfrm>
                  <a:off x="4428" y="1296"/>
                  <a:ext cx="1" cy="8"/>
                </a:xfrm>
                <a:prstGeom prst="line">
                  <a:avLst/>
                </a:prstGeom>
                <a:noFill/>
                <a:ln w="1588">
                  <a:solidFill>
                    <a:srgbClr val="000000"/>
                  </a:solidFill>
                  <a:round/>
                  <a:headEnd/>
                  <a:tailEnd/>
                </a:ln>
              </p:spPr>
              <p:txBody>
                <a:bodyPr/>
                <a:lstStyle/>
                <a:p>
                  <a:endParaRPr lang="en-US"/>
                </a:p>
              </p:txBody>
            </p:sp>
            <p:sp>
              <p:nvSpPr>
                <p:cNvPr id="73" name="Line 686"/>
                <p:cNvSpPr>
                  <a:spLocks noChangeShapeType="1"/>
                </p:cNvSpPr>
                <p:nvPr/>
              </p:nvSpPr>
              <p:spPr bwMode="auto">
                <a:xfrm>
                  <a:off x="4465" y="1296"/>
                  <a:ext cx="1" cy="17"/>
                </a:xfrm>
                <a:prstGeom prst="line">
                  <a:avLst/>
                </a:prstGeom>
                <a:noFill/>
                <a:ln w="1588">
                  <a:solidFill>
                    <a:srgbClr val="000000"/>
                  </a:solidFill>
                  <a:round/>
                  <a:headEnd/>
                  <a:tailEnd/>
                </a:ln>
              </p:spPr>
              <p:txBody>
                <a:bodyPr/>
                <a:lstStyle/>
                <a:p>
                  <a:endParaRPr lang="en-US"/>
                </a:p>
              </p:txBody>
            </p:sp>
            <p:sp>
              <p:nvSpPr>
                <p:cNvPr id="74" name="Rectangle 687"/>
                <p:cNvSpPr>
                  <a:spLocks noChangeArrowheads="1"/>
                </p:cNvSpPr>
                <p:nvPr/>
              </p:nvSpPr>
              <p:spPr bwMode="auto">
                <a:xfrm>
                  <a:off x="4417" y="1313"/>
                  <a:ext cx="90" cy="55"/>
                </a:xfrm>
                <a:prstGeom prst="rect">
                  <a:avLst/>
                </a:prstGeom>
                <a:noFill/>
                <a:ln w="9525">
                  <a:noFill/>
                  <a:miter lim="800000"/>
                  <a:headEnd/>
                  <a:tailEnd/>
                </a:ln>
              </p:spPr>
              <p:txBody>
                <a:bodyPr wrap="none" lIns="0" tIns="0" rIns="0" bIns="0">
                  <a:spAutoFit/>
                </a:bodyPr>
                <a:lstStyle/>
                <a:p>
                  <a:pPr eaLnBrk="0" hangingPunct="0"/>
                  <a:r>
                    <a:rPr lang="en-US" sz="700">
                      <a:solidFill>
                        <a:srgbClr val="000000"/>
                      </a:solidFill>
                      <a:latin typeface="Arial" charset="0"/>
                    </a:rPr>
                    <a:t>25.00</a:t>
                  </a:r>
                  <a:endParaRPr lang="en-US" sz="700">
                    <a:latin typeface="Arial" charset="0"/>
                  </a:endParaRPr>
                </a:p>
              </p:txBody>
            </p:sp>
            <p:sp>
              <p:nvSpPr>
                <p:cNvPr id="75" name="Line 688"/>
                <p:cNvSpPr>
                  <a:spLocks noChangeShapeType="1"/>
                </p:cNvSpPr>
                <p:nvPr/>
              </p:nvSpPr>
              <p:spPr bwMode="auto">
                <a:xfrm>
                  <a:off x="4503" y="1296"/>
                  <a:ext cx="1" cy="8"/>
                </a:xfrm>
                <a:prstGeom prst="line">
                  <a:avLst/>
                </a:prstGeom>
                <a:noFill/>
                <a:ln w="1588">
                  <a:solidFill>
                    <a:srgbClr val="000000"/>
                  </a:solidFill>
                  <a:round/>
                  <a:headEnd/>
                  <a:tailEnd/>
                </a:ln>
              </p:spPr>
              <p:txBody>
                <a:bodyPr/>
                <a:lstStyle/>
                <a:p>
                  <a:endParaRPr lang="en-US"/>
                </a:p>
              </p:txBody>
            </p:sp>
            <p:sp>
              <p:nvSpPr>
                <p:cNvPr id="76" name="Line 689"/>
                <p:cNvSpPr>
                  <a:spLocks noChangeShapeType="1"/>
                </p:cNvSpPr>
                <p:nvPr/>
              </p:nvSpPr>
              <p:spPr bwMode="auto">
                <a:xfrm>
                  <a:off x="4540" y="1296"/>
                  <a:ext cx="1" cy="8"/>
                </a:xfrm>
                <a:prstGeom prst="line">
                  <a:avLst/>
                </a:prstGeom>
                <a:noFill/>
                <a:ln w="1588">
                  <a:solidFill>
                    <a:srgbClr val="000000"/>
                  </a:solidFill>
                  <a:round/>
                  <a:headEnd/>
                  <a:tailEnd/>
                </a:ln>
              </p:spPr>
              <p:txBody>
                <a:bodyPr/>
                <a:lstStyle/>
                <a:p>
                  <a:endParaRPr lang="en-US"/>
                </a:p>
              </p:txBody>
            </p:sp>
            <p:sp>
              <p:nvSpPr>
                <p:cNvPr id="77" name="Line 690"/>
                <p:cNvSpPr>
                  <a:spLocks noChangeShapeType="1"/>
                </p:cNvSpPr>
                <p:nvPr/>
              </p:nvSpPr>
              <p:spPr bwMode="auto">
                <a:xfrm>
                  <a:off x="4578" y="1296"/>
                  <a:ext cx="1" cy="8"/>
                </a:xfrm>
                <a:prstGeom prst="line">
                  <a:avLst/>
                </a:prstGeom>
                <a:noFill/>
                <a:ln w="1588">
                  <a:solidFill>
                    <a:srgbClr val="000000"/>
                  </a:solidFill>
                  <a:round/>
                  <a:headEnd/>
                  <a:tailEnd/>
                </a:ln>
              </p:spPr>
              <p:txBody>
                <a:bodyPr/>
                <a:lstStyle/>
                <a:p>
                  <a:endParaRPr lang="en-US"/>
                </a:p>
              </p:txBody>
            </p:sp>
            <p:sp>
              <p:nvSpPr>
                <p:cNvPr id="78" name="Line 691"/>
                <p:cNvSpPr>
                  <a:spLocks noChangeShapeType="1"/>
                </p:cNvSpPr>
                <p:nvPr/>
              </p:nvSpPr>
              <p:spPr bwMode="auto">
                <a:xfrm>
                  <a:off x="4615" y="1296"/>
                  <a:ext cx="1" cy="8"/>
                </a:xfrm>
                <a:prstGeom prst="line">
                  <a:avLst/>
                </a:prstGeom>
                <a:noFill/>
                <a:ln w="1588">
                  <a:solidFill>
                    <a:srgbClr val="000000"/>
                  </a:solidFill>
                  <a:round/>
                  <a:headEnd/>
                  <a:tailEnd/>
                </a:ln>
              </p:spPr>
              <p:txBody>
                <a:bodyPr/>
                <a:lstStyle/>
                <a:p>
                  <a:endParaRPr lang="en-US"/>
                </a:p>
              </p:txBody>
            </p:sp>
            <p:sp>
              <p:nvSpPr>
                <p:cNvPr id="79" name="Line 692"/>
                <p:cNvSpPr>
                  <a:spLocks noChangeShapeType="1"/>
                </p:cNvSpPr>
                <p:nvPr/>
              </p:nvSpPr>
              <p:spPr bwMode="auto">
                <a:xfrm>
                  <a:off x="4653" y="1296"/>
                  <a:ext cx="1" cy="17"/>
                </a:xfrm>
                <a:prstGeom prst="line">
                  <a:avLst/>
                </a:prstGeom>
                <a:noFill/>
                <a:ln w="1588">
                  <a:solidFill>
                    <a:srgbClr val="000000"/>
                  </a:solidFill>
                  <a:round/>
                  <a:headEnd/>
                  <a:tailEnd/>
                </a:ln>
              </p:spPr>
              <p:txBody>
                <a:bodyPr/>
                <a:lstStyle/>
                <a:p>
                  <a:endParaRPr lang="en-US"/>
                </a:p>
              </p:txBody>
            </p:sp>
            <p:sp>
              <p:nvSpPr>
                <p:cNvPr id="80" name="Rectangle 693"/>
                <p:cNvSpPr>
                  <a:spLocks noChangeArrowheads="1"/>
                </p:cNvSpPr>
                <p:nvPr/>
              </p:nvSpPr>
              <p:spPr bwMode="auto">
                <a:xfrm>
                  <a:off x="4605" y="1313"/>
                  <a:ext cx="90" cy="55"/>
                </a:xfrm>
                <a:prstGeom prst="rect">
                  <a:avLst/>
                </a:prstGeom>
                <a:noFill/>
                <a:ln w="9525">
                  <a:noFill/>
                  <a:miter lim="800000"/>
                  <a:headEnd/>
                  <a:tailEnd/>
                </a:ln>
              </p:spPr>
              <p:txBody>
                <a:bodyPr wrap="none" lIns="0" tIns="0" rIns="0" bIns="0">
                  <a:spAutoFit/>
                </a:bodyPr>
                <a:lstStyle/>
                <a:p>
                  <a:pPr eaLnBrk="0" hangingPunct="0"/>
                  <a:r>
                    <a:rPr lang="en-US" sz="700">
                      <a:solidFill>
                        <a:srgbClr val="000000"/>
                      </a:solidFill>
                      <a:latin typeface="Arial" charset="0"/>
                    </a:rPr>
                    <a:t>30.00</a:t>
                  </a:r>
                  <a:endParaRPr lang="en-US" sz="700">
                    <a:latin typeface="Arial" charset="0"/>
                  </a:endParaRPr>
                </a:p>
              </p:txBody>
            </p:sp>
            <p:sp>
              <p:nvSpPr>
                <p:cNvPr id="81" name="Line 694"/>
                <p:cNvSpPr>
                  <a:spLocks noChangeShapeType="1"/>
                </p:cNvSpPr>
                <p:nvPr/>
              </p:nvSpPr>
              <p:spPr bwMode="auto">
                <a:xfrm>
                  <a:off x="4690" y="1296"/>
                  <a:ext cx="1" cy="8"/>
                </a:xfrm>
                <a:prstGeom prst="line">
                  <a:avLst/>
                </a:prstGeom>
                <a:noFill/>
                <a:ln w="1588">
                  <a:solidFill>
                    <a:srgbClr val="000000"/>
                  </a:solidFill>
                  <a:round/>
                  <a:headEnd/>
                  <a:tailEnd/>
                </a:ln>
              </p:spPr>
              <p:txBody>
                <a:bodyPr/>
                <a:lstStyle/>
                <a:p>
                  <a:endParaRPr lang="en-US"/>
                </a:p>
              </p:txBody>
            </p:sp>
            <p:sp>
              <p:nvSpPr>
                <p:cNvPr id="82" name="Line 695"/>
                <p:cNvSpPr>
                  <a:spLocks noChangeShapeType="1"/>
                </p:cNvSpPr>
                <p:nvPr/>
              </p:nvSpPr>
              <p:spPr bwMode="auto">
                <a:xfrm>
                  <a:off x="4727" y="1296"/>
                  <a:ext cx="1" cy="8"/>
                </a:xfrm>
                <a:prstGeom prst="line">
                  <a:avLst/>
                </a:prstGeom>
                <a:noFill/>
                <a:ln w="1588">
                  <a:solidFill>
                    <a:srgbClr val="000000"/>
                  </a:solidFill>
                  <a:round/>
                  <a:headEnd/>
                  <a:tailEnd/>
                </a:ln>
              </p:spPr>
              <p:txBody>
                <a:bodyPr/>
                <a:lstStyle/>
                <a:p>
                  <a:endParaRPr lang="en-US"/>
                </a:p>
              </p:txBody>
            </p:sp>
            <p:sp>
              <p:nvSpPr>
                <p:cNvPr id="83" name="Line 696"/>
                <p:cNvSpPr>
                  <a:spLocks noChangeShapeType="1"/>
                </p:cNvSpPr>
                <p:nvPr/>
              </p:nvSpPr>
              <p:spPr bwMode="auto">
                <a:xfrm>
                  <a:off x="4765" y="1296"/>
                  <a:ext cx="1" cy="8"/>
                </a:xfrm>
                <a:prstGeom prst="line">
                  <a:avLst/>
                </a:prstGeom>
                <a:noFill/>
                <a:ln w="1588">
                  <a:solidFill>
                    <a:srgbClr val="000000"/>
                  </a:solidFill>
                  <a:round/>
                  <a:headEnd/>
                  <a:tailEnd/>
                </a:ln>
              </p:spPr>
              <p:txBody>
                <a:bodyPr/>
                <a:lstStyle/>
                <a:p>
                  <a:endParaRPr lang="en-US"/>
                </a:p>
              </p:txBody>
            </p:sp>
            <p:sp>
              <p:nvSpPr>
                <p:cNvPr id="84" name="Line 697"/>
                <p:cNvSpPr>
                  <a:spLocks noChangeShapeType="1"/>
                </p:cNvSpPr>
                <p:nvPr/>
              </p:nvSpPr>
              <p:spPr bwMode="auto">
                <a:xfrm>
                  <a:off x="4802" y="1296"/>
                  <a:ext cx="1" cy="8"/>
                </a:xfrm>
                <a:prstGeom prst="line">
                  <a:avLst/>
                </a:prstGeom>
                <a:noFill/>
                <a:ln w="1588">
                  <a:solidFill>
                    <a:srgbClr val="000000"/>
                  </a:solidFill>
                  <a:round/>
                  <a:headEnd/>
                  <a:tailEnd/>
                </a:ln>
              </p:spPr>
              <p:txBody>
                <a:bodyPr/>
                <a:lstStyle/>
                <a:p>
                  <a:endParaRPr lang="en-US"/>
                </a:p>
              </p:txBody>
            </p:sp>
            <p:sp>
              <p:nvSpPr>
                <p:cNvPr id="85" name="Line 698"/>
                <p:cNvSpPr>
                  <a:spLocks noChangeShapeType="1"/>
                </p:cNvSpPr>
                <p:nvPr/>
              </p:nvSpPr>
              <p:spPr bwMode="auto">
                <a:xfrm>
                  <a:off x="4840" y="1296"/>
                  <a:ext cx="1" cy="17"/>
                </a:xfrm>
                <a:prstGeom prst="line">
                  <a:avLst/>
                </a:prstGeom>
                <a:noFill/>
                <a:ln w="1588">
                  <a:solidFill>
                    <a:srgbClr val="000000"/>
                  </a:solidFill>
                  <a:round/>
                  <a:headEnd/>
                  <a:tailEnd/>
                </a:ln>
              </p:spPr>
              <p:txBody>
                <a:bodyPr/>
                <a:lstStyle/>
                <a:p>
                  <a:endParaRPr lang="en-US"/>
                </a:p>
              </p:txBody>
            </p:sp>
            <p:sp>
              <p:nvSpPr>
                <p:cNvPr id="86" name="Rectangle 699"/>
                <p:cNvSpPr>
                  <a:spLocks noChangeArrowheads="1"/>
                </p:cNvSpPr>
                <p:nvPr/>
              </p:nvSpPr>
              <p:spPr bwMode="auto">
                <a:xfrm>
                  <a:off x="4792" y="1313"/>
                  <a:ext cx="1" cy="55"/>
                </a:xfrm>
                <a:prstGeom prst="rect">
                  <a:avLst/>
                </a:prstGeom>
                <a:noFill/>
                <a:ln w="9525">
                  <a:noFill/>
                  <a:miter lim="800000"/>
                  <a:headEnd/>
                  <a:tailEnd/>
                </a:ln>
              </p:spPr>
              <p:txBody>
                <a:bodyPr wrap="none" lIns="0" tIns="0" rIns="0" bIns="0">
                  <a:spAutoFit/>
                </a:bodyPr>
                <a:lstStyle/>
                <a:p>
                  <a:pPr eaLnBrk="0" hangingPunct="0"/>
                  <a:endParaRPr lang="en-US" sz="700">
                    <a:latin typeface="Arial" charset="0"/>
                  </a:endParaRPr>
                </a:p>
              </p:txBody>
            </p:sp>
            <p:sp>
              <p:nvSpPr>
                <p:cNvPr id="87" name="Freeform 700"/>
                <p:cNvSpPr>
                  <a:spLocks/>
                </p:cNvSpPr>
                <p:nvPr/>
              </p:nvSpPr>
              <p:spPr bwMode="auto">
                <a:xfrm>
                  <a:off x="3530" y="1181"/>
                  <a:ext cx="1310" cy="65"/>
                </a:xfrm>
                <a:custGeom>
                  <a:avLst/>
                  <a:gdLst/>
                  <a:ahLst/>
                  <a:cxnLst>
                    <a:cxn ang="0">
                      <a:pos x="20" y="62"/>
                    </a:cxn>
                    <a:cxn ang="0">
                      <a:pos x="40" y="63"/>
                    </a:cxn>
                    <a:cxn ang="0">
                      <a:pos x="61" y="62"/>
                    </a:cxn>
                    <a:cxn ang="0">
                      <a:pos x="82" y="62"/>
                    </a:cxn>
                    <a:cxn ang="0">
                      <a:pos x="102" y="63"/>
                    </a:cxn>
                    <a:cxn ang="0">
                      <a:pos x="123" y="62"/>
                    </a:cxn>
                    <a:cxn ang="0">
                      <a:pos x="143" y="63"/>
                    </a:cxn>
                    <a:cxn ang="0">
                      <a:pos x="164" y="63"/>
                    </a:cxn>
                    <a:cxn ang="0">
                      <a:pos x="185" y="63"/>
                    </a:cxn>
                    <a:cxn ang="0">
                      <a:pos x="206" y="63"/>
                    </a:cxn>
                    <a:cxn ang="0">
                      <a:pos x="227" y="63"/>
                    </a:cxn>
                    <a:cxn ang="0">
                      <a:pos x="247" y="63"/>
                    </a:cxn>
                    <a:cxn ang="0">
                      <a:pos x="268" y="63"/>
                    </a:cxn>
                    <a:cxn ang="0">
                      <a:pos x="288" y="61"/>
                    </a:cxn>
                    <a:cxn ang="0">
                      <a:pos x="309" y="63"/>
                    </a:cxn>
                    <a:cxn ang="0">
                      <a:pos x="330" y="63"/>
                    </a:cxn>
                    <a:cxn ang="0">
                      <a:pos x="350" y="63"/>
                    </a:cxn>
                    <a:cxn ang="0">
                      <a:pos x="371" y="63"/>
                    </a:cxn>
                    <a:cxn ang="0">
                      <a:pos x="391" y="63"/>
                    </a:cxn>
                    <a:cxn ang="0">
                      <a:pos x="412" y="63"/>
                    </a:cxn>
                    <a:cxn ang="0">
                      <a:pos x="433" y="63"/>
                    </a:cxn>
                    <a:cxn ang="0">
                      <a:pos x="453" y="60"/>
                    </a:cxn>
                    <a:cxn ang="0">
                      <a:pos x="474" y="30"/>
                    </a:cxn>
                    <a:cxn ang="0">
                      <a:pos x="495" y="63"/>
                    </a:cxn>
                    <a:cxn ang="0">
                      <a:pos x="515" y="63"/>
                    </a:cxn>
                    <a:cxn ang="0">
                      <a:pos x="536" y="63"/>
                    </a:cxn>
                    <a:cxn ang="0">
                      <a:pos x="556" y="64"/>
                    </a:cxn>
                    <a:cxn ang="0">
                      <a:pos x="577" y="63"/>
                    </a:cxn>
                    <a:cxn ang="0">
                      <a:pos x="598" y="53"/>
                    </a:cxn>
                    <a:cxn ang="0">
                      <a:pos x="619" y="0"/>
                    </a:cxn>
                    <a:cxn ang="0">
                      <a:pos x="639" y="60"/>
                    </a:cxn>
                    <a:cxn ang="0">
                      <a:pos x="660" y="50"/>
                    </a:cxn>
                    <a:cxn ang="0">
                      <a:pos x="680" y="0"/>
                    </a:cxn>
                    <a:cxn ang="0">
                      <a:pos x="701" y="60"/>
                    </a:cxn>
                    <a:cxn ang="0">
                      <a:pos x="722" y="63"/>
                    </a:cxn>
                    <a:cxn ang="0">
                      <a:pos x="742" y="64"/>
                    </a:cxn>
                    <a:cxn ang="0">
                      <a:pos x="763" y="64"/>
                    </a:cxn>
                    <a:cxn ang="0">
                      <a:pos x="784" y="64"/>
                    </a:cxn>
                    <a:cxn ang="0">
                      <a:pos x="804" y="64"/>
                    </a:cxn>
                    <a:cxn ang="0">
                      <a:pos x="825" y="64"/>
                    </a:cxn>
                    <a:cxn ang="0">
                      <a:pos x="846" y="64"/>
                    </a:cxn>
                    <a:cxn ang="0">
                      <a:pos x="866" y="65"/>
                    </a:cxn>
                    <a:cxn ang="0">
                      <a:pos x="887" y="64"/>
                    </a:cxn>
                    <a:cxn ang="0">
                      <a:pos x="907" y="64"/>
                    </a:cxn>
                    <a:cxn ang="0">
                      <a:pos x="929" y="65"/>
                    </a:cxn>
                    <a:cxn ang="0">
                      <a:pos x="949" y="64"/>
                    </a:cxn>
                    <a:cxn ang="0">
                      <a:pos x="969" y="65"/>
                    </a:cxn>
                    <a:cxn ang="0">
                      <a:pos x="990" y="65"/>
                    </a:cxn>
                    <a:cxn ang="0">
                      <a:pos x="1011" y="65"/>
                    </a:cxn>
                    <a:cxn ang="0">
                      <a:pos x="1031" y="62"/>
                    </a:cxn>
                    <a:cxn ang="0">
                      <a:pos x="1052" y="44"/>
                    </a:cxn>
                    <a:cxn ang="0">
                      <a:pos x="1073" y="30"/>
                    </a:cxn>
                    <a:cxn ang="0">
                      <a:pos x="1093" y="57"/>
                    </a:cxn>
                    <a:cxn ang="0">
                      <a:pos x="1114" y="65"/>
                    </a:cxn>
                    <a:cxn ang="0">
                      <a:pos x="1135" y="65"/>
                    </a:cxn>
                    <a:cxn ang="0">
                      <a:pos x="1155" y="65"/>
                    </a:cxn>
                    <a:cxn ang="0">
                      <a:pos x="1176" y="65"/>
                    </a:cxn>
                    <a:cxn ang="0">
                      <a:pos x="1197" y="65"/>
                    </a:cxn>
                    <a:cxn ang="0">
                      <a:pos x="1217" y="65"/>
                    </a:cxn>
                    <a:cxn ang="0">
                      <a:pos x="1238" y="65"/>
                    </a:cxn>
                    <a:cxn ang="0">
                      <a:pos x="1259" y="65"/>
                    </a:cxn>
                    <a:cxn ang="0">
                      <a:pos x="1279" y="65"/>
                    </a:cxn>
                    <a:cxn ang="0">
                      <a:pos x="1300" y="65"/>
                    </a:cxn>
                  </a:cxnLst>
                  <a:rect l="0" t="0" r="r" b="b"/>
                  <a:pathLst>
                    <a:path w="1310" h="65">
                      <a:moveTo>
                        <a:pt x="0" y="62"/>
                      </a:moveTo>
                      <a:lnTo>
                        <a:pt x="0" y="62"/>
                      </a:lnTo>
                      <a:lnTo>
                        <a:pt x="0" y="62"/>
                      </a:lnTo>
                      <a:lnTo>
                        <a:pt x="1" y="62"/>
                      </a:lnTo>
                      <a:lnTo>
                        <a:pt x="1" y="62"/>
                      </a:lnTo>
                      <a:lnTo>
                        <a:pt x="1" y="62"/>
                      </a:lnTo>
                      <a:lnTo>
                        <a:pt x="1" y="62"/>
                      </a:lnTo>
                      <a:lnTo>
                        <a:pt x="2" y="62"/>
                      </a:lnTo>
                      <a:lnTo>
                        <a:pt x="2" y="62"/>
                      </a:lnTo>
                      <a:lnTo>
                        <a:pt x="2" y="62"/>
                      </a:lnTo>
                      <a:lnTo>
                        <a:pt x="3" y="62"/>
                      </a:lnTo>
                      <a:lnTo>
                        <a:pt x="3" y="62"/>
                      </a:lnTo>
                      <a:lnTo>
                        <a:pt x="3" y="62"/>
                      </a:lnTo>
                      <a:lnTo>
                        <a:pt x="3" y="62"/>
                      </a:lnTo>
                      <a:lnTo>
                        <a:pt x="4" y="62"/>
                      </a:lnTo>
                      <a:lnTo>
                        <a:pt x="4" y="63"/>
                      </a:lnTo>
                      <a:lnTo>
                        <a:pt x="5" y="62"/>
                      </a:lnTo>
                      <a:lnTo>
                        <a:pt x="5" y="62"/>
                      </a:lnTo>
                      <a:lnTo>
                        <a:pt x="5" y="63"/>
                      </a:lnTo>
                      <a:lnTo>
                        <a:pt x="5" y="62"/>
                      </a:lnTo>
                      <a:lnTo>
                        <a:pt x="6" y="62"/>
                      </a:lnTo>
                      <a:lnTo>
                        <a:pt x="7" y="62"/>
                      </a:lnTo>
                      <a:lnTo>
                        <a:pt x="7" y="62"/>
                      </a:lnTo>
                      <a:lnTo>
                        <a:pt x="7" y="62"/>
                      </a:lnTo>
                      <a:lnTo>
                        <a:pt x="7" y="62"/>
                      </a:lnTo>
                      <a:lnTo>
                        <a:pt x="8" y="62"/>
                      </a:lnTo>
                      <a:lnTo>
                        <a:pt x="8" y="62"/>
                      </a:lnTo>
                      <a:lnTo>
                        <a:pt x="8" y="62"/>
                      </a:lnTo>
                      <a:lnTo>
                        <a:pt x="9" y="62"/>
                      </a:lnTo>
                      <a:lnTo>
                        <a:pt x="9" y="62"/>
                      </a:lnTo>
                      <a:lnTo>
                        <a:pt x="9" y="62"/>
                      </a:lnTo>
                      <a:lnTo>
                        <a:pt x="10" y="62"/>
                      </a:lnTo>
                      <a:lnTo>
                        <a:pt x="10" y="62"/>
                      </a:lnTo>
                      <a:lnTo>
                        <a:pt x="10" y="63"/>
                      </a:lnTo>
                      <a:lnTo>
                        <a:pt x="11" y="63"/>
                      </a:lnTo>
                      <a:lnTo>
                        <a:pt x="11" y="62"/>
                      </a:lnTo>
                      <a:lnTo>
                        <a:pt x="11" y="63"/>
                      </a:lnTo>
                      <a:lnTo>
                        <a:pt x="11" y="62"/>
                      </a:lnTo>
                      <a:lnTo>
                        <a:pt x="12" y="62"/>
                      </a:lnTo>
                      <a:lnTo>
                        <a:pt x="12" y="62"/>
                      </a:lnTo>
                      <a:lnTo>
                        <a:pt x="13" y="62"/>
                      </a:lnTo>
                      <a:lnTo>
                        <a:pt x="13" y="63"/>
                      </a:lnTo>
                      <a:lnTo>
                        <a:pt x="13" y="63"/>
                      </a:lnTo>
                      <a:lnTo>
                        <a:pt x="13" y="62"/>
                      </a:lnTo>
                      <a:lnTo>
                        <a:pt x="14" y="62"/>
                      </a:lnTo>
                      <a:lnTo>
                        <a:pt x="14" y="63"/>
                      </a:lnTo>
                      <a:lnTo>
                        <a:pt x="14" y="63"/>
                      </a:lnTo>
                      <a:lnTo>
                        <a:pt x="15" y="62"/>
                      </a:lnTo>
                      <a:lnTo>
                        <a:pt x="15" y="63"/>
                      </a:lnTo>
                      <a:lnTo>
                        <a:pt x="16" y="62"/>
                      </a:lnTo>
                      <a:lnTo>
                        <a:pt x="16" y="63"/>
                      </a:lnTo>
                      <a:lnTo>
                        <a:pt x="16" y="62"/>
                      </a:lnTo>
                      <a:lnTo>
                        <a:pt x="16" y="62"/>
                      </a:lnTo>
                      <a:lnTo>
                        <a:pt x="16" y="63"/>
                      </a:lnTo>
                      <a:lnTo>
                        <a:pt x="17" y="62"/>
                      </a:lnTo>
                      <a:lnTo>
                        <a:pt x="17" y="63"/>
                      </a:lnTo>
                      <a:lnTo>
                        <a:pt x="18" y="62"/>
                      </a:lnTo>
                      <a:lnTo>
                        <a:pt x="18" y="63"/>
                      </a:lnTo>
                      <a:lnTo>
                        <a:pt x="19" y="63"/>
                      </a:lnTo>
                      <a:lnTo>
                        <a:pt x="19" y="62"/>
                      </a:lnTo>
                      <a:lnTo>
                        <a:pt x="19" y="63"/>
                      </a:lnTo>
                      <a:lnTo>
                        <a:pt x="20" y="62"/>
                      </a:lnTo>
                      <a:lnTo>
                        <a:pt x="20" y="62"/>
                      </a:lnTo>
                      <a:lnTo>
                        <a:pt x="20" y="63"/>
                      </a:lnTo>
                      <a:lnTo>
                        <a:pt x="21" y="62"/>
                      </a:lnTo>
                      <a:lnTo>
                        <a:pt x="21" y="63"/>
                      </a:lnTo>
                      <a:lnTo>
                        <a:pt x="21" y="62"/>
                      </a:lnTo>
                      <a:lnTo>
                        <a:pt x="21" y="63"/>
                      </a:lnTo>
                      <a:lnTo>
                        <a:pt x="22" y="62"/>
                      </a:lnTo>
                      <a:lnTo>
                        <a:pt x="22" y="63"/>
                      </a:lnTo>
                      <a:lnTo>
                        <a:pt x="22" y="62"/>
                      </a:lnTo>
                      <a:lnTo>
                        <a:pt x="22" y="63"/>
                      </a:lnTo>
                      <a:lnTo>
                        <a:pt x="23" y="63"/>
                      </a:lnTo>
                      <a:lnTo>
                        <a:pt x="24" y="62"/>
                      </a:lnTo>
                      <a:lnTo>
                        <a:pt x="24" y="63"/>
                      </a:lnTo>
                      <a:lnTo>
                        <a:pt x="24" y="62"/>
                      </a:lnTo>
                      <a:lnTo>
                        <a:pt x="24" y="62"/>
                      </a:lnTo>
                      <a:lnTo>
                        <a:pt x="25" y="63"/>
                      </a:lnTo>
                      <a:lnTo>
                        <a:pt x="25" y="63"/>
                      </a:lnTo>
                      <a:lnTo>
                        <a:pt x="25" y="62"/>
                      </a:lnTo>
                      <a:lnTo>
                        <a:pt x="26" y="62"/>
                      </a:lnTo>
                      <a:lnTo>
                        <a:pt x="26" y="63"/>
                      </a:lnTo>
                      <a:lnTo>
                        <a:pt x="26" y="62"/>
                      </a:lnTo>
                      <a:lnTo>
                        <a:pt x="27" y="63"/>
                      </a:lnTo>
                      <a:lnTo>
                        <a:pt x="27" y="62"/>
                      </a:lnTo>
                      <a:lnTo>
                        <a:pt x="27" y="63"/>
                      </a:lnTo>
                      <a:lnTo>
                        <a:pt x="28" y="63"/>
                      </a:lnTo>
                      <a:lnTo>
                        <a:pt x="28" y="62"/>
                      </a:lnTo>
                      <a:lnTo>
                        <a:pt x="28" y="62"/>
                      </a:lnTo>
                      <a:lnTo>
                        <a:pt x="28" y="63"/>
                      </a:lnTo>
                      <a:lnTo>
                        <a:pt x="29" y="63"/>
                      </a:lnTo>
                      <a:lnTo>
                        <a:pt x="29" y="62"/>
                      </a:lnTo>
                      <a:lnTo>
                        <a:pt x="30" y="63"/>
                      </a:lnTo>
                      <a:lnTo>
                        <a:pt x="30" y="62"/>
                      </a:lnTo>
                      <a:lnTo>
                        <a:pt x="30" y="63"/>
                      </a:lnTo>
                      <a:lnTo>
                        <a:pt x="30" y="62"/>
                      </a:lnTo>
                      <a:lnTo>
                        <a:pt x="31" y="62"/>
                      </a:lnTo>
                      <a:lnTo>
                        <a:pt x="31" y="63"/>
                      </a:lnTo>
                      <a:lnTo>
                        <a:pt x="32" y="62"/>
                      </a:lnTo>
                      <a:lnTo>
                        <a:pt x="32" y="63"/>
                      </a:lnTo>
                      <a:lnTo>
                        <a:pt x="32" y="63"/>
                      </a:lnTo>
                      <a:lnTo>
                        <a:pt x="32" y="62"/>
                      </a:lnTo>
                      <a:lnTo>
                        <a:pt x="33" y="62"/>
                      </a:lnTo>
                      <a:lnTo>
                        <a:pt x="33" y="63"/>
                      </a:lnTo>
                      <a:lnTo>
                        <a:pt x="34" y="63"/>
                      </a:lnTo>
                      <a:lnTo>
                        <a:pt x="34" y="62"/>
                      </a:lnTo>
                      <a:lnTo>
                        <a:pt x="34" y="62"/>
                      </a:lnTo>
                      <a:lnTo>
                        <a:pt x="34" y="63"/>
                      </a:lnTo>
                      <a:lnTo>
                        <a:pt x="35" y="62"/>
                      </a:lnTo>
                      <a:lnTo>
                        <a:pt x="35" y="63"/>
                      </a:lnTo>
                      <a:lnTo>
                        <a:pt x="35" y="63"/>
                      </a:lnTo>
                      <a:lnTo>
                        <a:pt x="36" y="62"/>
                      </a:lnTo>
                      <a:lnTo>
                        <a:pt x="36" y="62"/>
                      </a:lnTo>
                      <a:lnTo>
                        <a:pt x="37" y="63"/>
                      </a:lnTo>
                      <a:lnTo>
                        <a:pt x="37" y="63"/>
                      </a:lnTo>
                      <a:lnTo>
                        <a:pt x="37" y="62"/>
                      </a:lnTo>
                      <a:lnTo>
                        <a:pt x="38" y="63"/>
                      </a:lnTo>
                      <a:lnTo>
                        <a:pt x="38" y="62"/>
                      </a:lnTo>
                      <a:lnTo>
                        <a:pt x="38" y="63"/>
                      </a:lnTo>
                      <a:lnTo>
                        <a:pt x="38" y="62"/>
                      </a:lnTo>
                      <a:lnTo>
                        <a:pt x="39" y="63"/>
                      </a:lnTo>
                      <a:lnTo>
                        <a:pt x="39" y="62"/>
                      </a:lnTo>
                      <a:lnTo>
                        <a:pt x="39" y="63"/>
                      </a:lnTo>
                      <a:lnTo>
                        <a:pt x="40" y="62"/>
                      </a:lnTo>
                      <a:lnTo>
                        <a:pt x="40" y="62"/>
                      </a:lnTo>
                      <a:lnTo>
                        <a:pt x="40" y="63"/>
                      </a:lnTo>
                      <a:lnTo>
                        <a:pt x="41" y="62"/>
                      </a:lnTo>
                      <a:lnTo>
                        <a:pt x="41" y="63"/>
                      </a:lnTo>
                      <a:lnTo>
                        <a:pt x="41" y="63"/>
                      </a:lnTo>
                      <a:lnTo>
                        <a:pt x="42" y="62"/>
                      </a:lnTo>
                      <a:lnTo>
                        <a:pt x="42" y="62"/>
                      </a:lnTo>
                      <a:lnTo>
                        <a:pt x="43" y="63"/>
                      </a:lnTo>
                      <a:lnTo>
                        <a:pt x="43" y="63"/>
                      </a:lnTo>
                      <a:lnTo>
                        <a:pt x="43" y="62"/>
                      </a:lnTo>
                      <a:lnTo>
                        <a:pt x="43" y="63"/>
                      </a:lnTo>
                      <a:lnTo>
                        <a:pt x="43" y="62"/>
                      </a:lnTo>
                      <a:lnTo>
                        <a:pt x="44" y="63"/>
                      </a:lnTo>
                      <a:lnTo>
                        <a:pt x="44" y="62"/>
                      </a:lnTo>
                      <a:lnTo>
                        <a:pt x="45" y="62"/>
                      </a:lnTo>
                      <a:lnTo>
                        <a:pt x="45" y="63"/>
                      </a:lnTo>
                      <a:lnTo>
                        <a:pt x="46" y="63"/>
                      </a:lnTo>
                      <a:lnTo>
                        <a:pt x="46" y="62"/>
                      </a:lnTo>
                      <a:lnTo>
                        <a:pt x="46" y="62"/>
                      </a:lnTo>
                      <a:lnTo>
                        <a:pt x="46" y="63"/>
                      </a:lnTo>
                      <a:lnTo>
                        <a:pt x="47" y="62"/>
                      </a:lnTo>
                      <a:lnTo>
                        <a:pt x="47" y="63"/>
                      </a:lnTo>
                      <a:lnTo>
                        <a:pt x="48" y="62"/>
                      </a:lnTo>
                      <a:lnTo>
                        <a:pt x="48" y="63"/>
                      </a:lnTo>
                      <a:lnTo>
                        <a:pt x="48" y="63"/>
                      </a:lnTo>
                      <a:lnTo>
                        <a:pt x="48" y="62"/>
                      </a:lnTo>
                      <a:lnTo>
                        <a:pt x="49" y="62"/>
                      </a:lnTo>
                      <a:lnTo>
                        <a:pt x="49" y="63"/>
                      </a:lnTo>
                      <a:lnTo>
                        <a:pt x="49" y="63"/>
                      </a:lnTo>
                      <a:lnTo>
                        <a:pt x="49" y="62"/>
                      </a:lnTo>
                      <a:lnTo>
                        <a:pt x="50" y="62"/>
                      </a:lnTo>
                      <a:lnTo>
                        <a:pt x="50" y="63"/>
                      </a:lnTo>
                      <a:lnTo>
                        <a:pt x="51" y="62"/>
                      </a:lnTo>
                      <a:lnTo>
                        <a:pt x="51" y="63"/>
                      </a:lnTo>
                      <a:lnTo>
                        <a:pt x="51" y="63"/>
                      </a:lnTo>
                      <a:lnTo>
                        <a:pt x="52" y="62"/>
                      </a:lnTo>
                      <a:lnTo>
                        <a:pt x="52" y="63"/>
                      </a:lnTo>
                      <a:lnTo>
                        <a:pt x="52" y="62"/>
                      </a:lnTo>
                      <a:lnTo>
                        <a:pt x="53" y="63"/>
                      </a:lnTo>
                      <a:lnTo>
                        <a:pt x="53" y="62"/>
                      </a:lnTo>
                      <a:lnTo>
                        <a:pt x="53" y="62"/>
                      </a:lnTo>
                      <a:lnTo>
                        <a:pt x="54" y="63"/>
                      </a:lnTo>
                      <a:lnTo>
                        <a:pt x="54" y="63"/>
                      </a:lnTo>
                      <a:lnTo>
                        <a:pt x="54" y="62"/>
                      </a:lnTo>
                      <a:lnTo>
                        <a:pt x="54" y="63"/>
                      </a:lnTo>
                      <a:lnTo>
                        <a:pt x="55" y="62"/>
                      </a:lnTo>
                      <a:lnTo>
                        <a:pt x="55" y="62"/>
                      </a:lnTo>
                      <a:lnTo>
                        <a:pt x="55" y="63"/>
                      </a:lnTo>
                      <a:lnTo>
                        <a:pt x="56" y="63"/>
                      </a:lnTo>
                      <a:lnTo>
                        <a:pt x="56" y="62"/>
                      </a:lnTo>
                      <a:lnTo>
                        <a:pt x="56" y="62"/>
                      </a:lnTo>
                      <a:lnTo>
                        <a:pt x="57" y="63"/>
                      </a:lnTo>
                      <a:lnTo>
                        <a:pt x="57" y="63"/>
                      </a:lnTo>
                      <a:lnTo>
                        <a:pt x="58" y="62"/>
                      </a:lnTo>
                      <a:lnTo>
                        <a:pt x="58" y="63"/>
                      </a:lnTo>
                      <a:lnTo>
                        <a:pt x="58" y="63"/>
                      </a:lnTo>
                      <a:lnTo>
                        <a:pt x="59" y="62"/>
                      </a:lnTo>
                      <a:lnTo>
                        <a:pt x="59" y="63"/>
                      </a:lnTo>
                      <a:lnTo>
                        <a:pt x="59" y="63"/>
                      </a:lnTo>
                      <a:lnTo>
                        <a:pt x="59" y="62"/>
                      </a:lnTo>
                      <a:lnTo>
                        <a:pt x="60" y="63"/>
                      </a:lnTo>
                      <a:lnTo>
                        <a:pt x="60" y="62"/>
                      </a:lnTo>
                      <a:lnTo>
                        <a:pt x="60" y="63"/>
                      </a:lnTo>
                      <a:lnTo>
                        <a:pt x="61" y="62"/>
                      </a:lnTo>
                      <a:lnTo>
                        <a:pt x="61" y="62"/>
                      </a:lnTo>
                      <a:lnTo>
                        <a:pt x="61" y="63"/>
                      </a:lnTo>
                      <a:lnTo>
                        <a:pt x="62" y="63"/>
                      </a:lnTo>
                      <a:lnTo>
                        <a:pt x="62" y="62"/>
                      </a:lnTo>
                      <a:lnTo>
                        <a:pt x="63" y="62"/>
                      </a:lnTo>
                      <a:lnTo>
                        <a:pt x="63" y="63"/>
                      </a:lnTo>
                      <a:lnTo>
                        <a:pt x="63" y="62"/>
                      </a:lnTo>
                      <a:lnTo>
                        <a:pt x="63" y="63"/>
                      </a:lnTo>
                      <a:lnTo>
                        <a:pt x="64" y="63"/>
                      </a:lnTo>
                      <a:lnTo>
                        <a:pt x="64" y="62"/>
                      </a:lnTo>
                      <a:lnTo>
                        <a:pt x="64" y="62"/>
                      </a:lnTo>
                      <a:lnTo>
                        <a:pt x="65" y="63"/>
                      </a:lnTo>
                      <a:lnTo>
                        <a:pt x="65" y="62"/>
                      </a:lnTo>
                      <a:lnTo>
                        <a:pt x="65" y="63"/>
                      </a:lnTo>
                      <a:lnTo>
                        <a:pt x="65" y="63"/>
                      </a:lnTo>
                      <a:lnTo>
                        <a:pt x="66" y="62"/>
                      </a:lnTo>
                      <a:lnTo>
                        <a:pt x="66" y="63"/>
                      </a:lnTo>
                      <a:lnTo>
                        <a:pt x="67" y="62"/>
                      </a:lnTo>
                      <a:lnTo>
                        <a:pt x="67" y="63"/>
                      </a:lnTo>
                      <a:lnTo>
                        <a:pt x="67" y="62"/>
                      </a:lnTo>
                      <a:lnTo>
                        <a:pt x="67" y="62"/>
                      </a:lnTo>
                      <a:lnTo>
                        <a:pt x="68" y="63"/>
                      </a:lnTo>
                      <a:lnTo>
                        <a:pt x="68" y="63"/>
                      </a:lnTo>
                      <a:lnTo>
                        <a:pt x="69" y="62"/>
                      </a:lnTo>
                      <a:lnTo>
                        <a:pt x="69" y="63"/>
                      </a:lnTo>
                      <a:lnTo>
                        <a:pt x="69" y="62"/>
                      </a:lnTo>
                      <a:lnTo>
                        <a:pt x="70" y="62"/>
                      </a:lnTo>
                      <a:lnTo>
                        <a:pt x="70" y="63"/>
                      </a:lnTo>
                      <a:lnTo>
                        <a:pt x="70" y="62"/>
                      </a:lnTo>
                      <a:lnTo>
                        <a:pt x="70" y="63"/>
                      </a:lnTo>
                      <a:lnTo>
                        <a:pt x="71" y="63"/>
                      </a:lnTo>
                      <a:lnTo>
                        <a:pt x="71" y="63"/>
                      </a:lnTo>
                      <a:lnTo>
                        <a:pt x="72" y="63"/>
                      </a:lnTo>
                      <a:lnTo>
                        <a:pt x="72" y="62"/>
                      </a:lnTo>
                      <a:lnTo>
                        <a:pt x="72" y="63"/>
                      </a:lnTo>
                      <a:lnTo>
                        <a:pt x="73" y="63"/>
                      </a:lnTo>
                      <a:lnTo>
                        <a:pt x="73" y="62"/>
                      </a:lnTo>
                      <a:lnTo>
                        <a:pt x="73" y="63"/>
                      </a:lnTo>
                      <a:lnTo>
                        <a:pt x="73" y="63"/>
                      </a:lnTo>
                      <a:lnTo>
                        <a:pt x="74" y="62"/>
                      </a:lnTo>
                      <a:lnTo>
                        <a:pt x="74" y="62"/>
                      </a:lnTo>
                      <a:lnTo>
                        <a:pt x="75" y="63"/>
                      </a:lnTo>
                      <a:lnTo>
                        <a:pt x="75" y="63"/>
                      </a:lnTo>
                      <a:lnTo>
                        <a:pt x="75" y="62"/>
                      </a:lnTo>
                      <a:lnTo>
                        <a:pt x="76" y="63"/>
                      </a:lnTo>
                      <a:lnTo>
                        <a:pt x="76" y="63"/>
                      </a:lnTo>
                      <a:lnTo>
                        <a:pt x="76" y="63"/>
                      </a:lnTo>
                      <a:lnTo>
                        <a:pt x="76" y="62"/>
                      </a:lnTo>
                      <a:lnTo>
                        <a:pt x="77" y="62"/>
                      </a:lnTo>
                      <a:lnTo>
                        <a:pt x="77" y="63"/>
                      </a:lnTo>
                      <a:lnTo>
                        <a:pt x="78" y="63"/>
                      </a:lnTo>
                      <a:lnTo>
                        <a:pt x="78" y="63"/>
                      </a:lnTo>
                      <a:lnTo>
                        <a:pt x="78" y="63"/>
                      </a:lnTo>
                      <a:lnTo>
                        <a:pt x="78" y="63"/>
                      </a:lnTo>
                      <a:lnTo>
                        <a:pt x="79" y="63"/>
                      </a:lnTo>
                      <a:lnTo>
                        <a:pt x="79" y="62"/>
                      </a:lnTo>
                      <a:lnTo>
                        <a:pt x="80" y="62"/>
                      </a:lnTo>
                      <a:lnTo>
                        <a:pt x="80" y="63"/>
                      </a:lnTo>
                      <a:lnTo>
                        <a:pt x="80" y="63"/>
                      </a:lnTo>
                      <a:lnTo>
                        <a:pt x="80" y="63"/>
                      </a:lnTo>
                      <a:lnTo>
                        <a:pt x="81" y="63"/>
                      </a:lnTo>
                      <a:lnTo>
                        <a:pt x="81" y="63"/>
                      </a:lnTo>
                      <a:lnTo>
                        <a:pt x="81" y="63"/>
                      </a:lnTo>
                      <a:lnTo>
                        <a:pt x="82" y="62"/>
                      </a:lnTo>
                      <a:lnTo>
                        <a:pt x="82" y="62"/>
                      </a:lnTo>
                      <a:lnTo>
                        <a:pt x="82" y="63"/>
                      </a:lnTo>
                      <a:lnTo>
                        <a:pt x="83" y="63"/>
                      </a:lnTo>
                      <a:lnTo>
                        <a:pt x="83" y="63"/>
                      </a:lnTo>
                      <a:lnTo>
                        <a:pt x="84" y="63"/>
                      </a:lnTo>
                      <a:lnTo>
                        <a:pt x="84" y="63"/>
                      </a:lnTo>
                      <a:lnTo>
                        <a:pt x="84" y="62"/>
                      </a:lnTo>
                      <a:lnTo>
                        <a:pt x="84" y="63"/>
                      </a:lnTo>
                      <a:lnTo>
                        <a:pt x="84" y="63"/>
                      </a:lnTo>
                      <a:lnTo>
                        <a:pt x="85" y="63"/>
                      </a:lnTo>
                      <a:lnTo>
                        <a:pt x="85" y="63"/>
                      </a:lnTo>
                      <a:lnTo>
                        <a:pt x="86" y="62"/>
                      </a:lnTo>
                      <a:lnTo>
                        <a:pt x="86" y="62"/>
                      </a:lnTo>
                      <a:lnTo>
                        <a:pt x="86" y="63"/>
                      </a:lnTo>
                      <a:lnTo>
                        <a:pt x="87" y="63"/>
                      </a:lnTo>
                      <a:lnTo>
                        <a:pt x="87" y="63"/>
                      </a:lnTo>
                      <a:lnTo>
                        <a:pt x="87" y="63"/>
                      </a:lnTo>
                      <a:lnTo>
                        <a:pt x="88" y="63"/>
                      </a:lnTo>
                      <a:lnTo>
                        <a:pt x="88" y="63"/>
                      </a:lnTo>
                      <a:lnTo>
                        <a:pt x="88" y="63"/>
                      </a:lnTo>
                      <a:lnTo>
                        <a:pt x="89" y="63"/>
                      </a:lnTo>
                      <a:lnTo>
                        <a:pt x="89" y="63"/>
                      </a:lnTo>
                      <a:lnTo>
                        <a:pt x="90" y="63"/>
                      </a:lnTo>
                      <a:lnTo>
                        <a:pt x="90" y="63"/>
                      </a:lnTo>
                      <a:lnTo>
                        <a:pt x="90" y="62"/>
                      </a:lnTo>
                      <a:lnTo>
                        <a:pt x="90" y="63"/>
                      </a:lnTo>
                      <a:lnTo>
                        <a:pt x="91" y="62"/>
                      </a:lnTo>
                      <a:lnTo>
                        <a:pt x="91" y="63"/>
                      </a:lnTo>
                      <a:lnTo>
                        <a:pt x="91" y="62"/>
                      </a:lnTo>
                      <a:lnTo>
                        <a:pt x="92" y="63"/>
                      </a:lnTo>
                      <a:lnTo>
                        <a:pt x="92" y="63"/>
                      </a:lnTo>
                      <a:lnTo>
                        <a:pt x="92" y="63"/>
                      </a:lnTo>
                      <a:lnTo>
                        <a:pt x="93" y="62"/>
                      </a:lnTo>
                      <a:lnTo>
                        <a:pt x="93" y="63"/>
                      </a:lnTo>
                      <a:lnTo>
                        <a:pt x="93" y="62"/>
                      </a:lnTo>
                      <a:lnTo>
                        <a:pt x="93" y="63"/>
                      </a:lnTo>
                      <a:lnTo>
                        <a:pt x="94" y="63"/>
                      </a:lnTo>
                      <a:lnTo>
                        <a:pt x="94" y="63"/>
                      </a:lnTo>
                      <a:lnTo>
                        <a:pt x="95" y="63"/>
                      </a:lnTo>
                      <a:lnTo>
                        <a:pt x="95" y="62"/>
                      </a:lnTo>
                      <a:lnTo>
                        <a:pt x="95" y="62"/>
                      </a:lnTo>
                      <a:lnTo>
                        <a:pt x="95" y="63"/>
                      </a:lnTo>
                      <a:lnTo>
                        <a:pt x="96" y="63"/>
                      </a:lnTo>
                      <a:lnTo>
                        <a:pt x="96" y="63"/>
                      </a:lnTo>
                      <a:lnTo>
                        <a:pt x="96" y="62"/>
                      </a:lnTo>
                      <a:lnTo>
                        <a:pt x="97" y="63"/>
                      </a:lnTo>
                      <a:lnTo>
                        <a:pt x="97" y="63"/>
                      </a:lnTo>
                      <a:lnTo>
                        <a:pt x="98" y="63"/>
                      </a:lnTo>
                      <a:lnTo>
                        <a:pt x="98" y="62"/>
                      </a:lnTo>
                      <a:lnTo>
                        <a:pt x="98" y="63"/>
                      </a:lnTo>
                      <a:lnTo>
                        <a:pt x="98" y="63"/>
                      </a:lnTo>
                      <a:lnTo>
                        <a:pt x="99" y="63"/>
                      </a:lnTo>
                      <a:lnTo>
                        <a:pt x="99" y="62"/>
                      </a:lnTo>
                      <a:lnTo>
                        <a:pt x="100" y="63"/>
                      </a:lnTo>
                      <a:lnTo>
                        <a:pt x="100" y="62"/>
                      </a:lnTo>
                      <a:lnTo>
                        <a:pt x="100" y="63"/>
                      </a:lnTo>
                      <a:lnTo>
                        <a:pt x="100" y="63"/>
                      </a:lnTo>
                      <a:lnTo>
                        <a:pt x="100" y="63"/>
                      </a:lnTo>
                      <a:lnTo>
                        <a:pt x="101" y="62"/>
                      </a:lnTo>
                      <a:lnTo>
                        <a:pt x="101" y="63"/>
                      </a:lnTo>
                      <a:lnTo>
                        <a:pt x="102" y="63"/>
                      </a:lnTo>
                      <a:lnTo>
                        <a:pt x="102" y="62"/>
                      </a:lnTo>
                      <a:lnTo>
                        <a:pt x="102" y="63"/>
                      </a:lnTo>
                      <a:lnTo>
                        <a:pt x="103" y="63"/>
                      </a:lnTo>
                      <a:lnTo>
                        <a:pt x="103" y="63"/>
                      </a:lnTo>
                      <a:lnTo>
                        <a:pt x="103" y="63"/>
                      </a:lnTo>
                      <a:lnTo>
                        <a:pt x="104" y="62"/>
                      </a:lnTo>
                      <a:lnTo>
                        <a:pt x="104" y="63"/>
                      </a:lnTo>
                      <a:lnTo>
                        <a:pt x="104" y="62"/>
                      </a:lnTo>
                      <a:lnTo>
                        <a:pt x="105" y="63"/>
                      </a:lnTo>
                      <a:lnTo>
                        <a:pt x="105" y="63"/>
                      </a:lnTo>
                      <a:lnTo>
                        <a:pt x="105" y="63"/>
                      </a:lnTo>
                      <a:lnTo>
                        <a:pt x="106" y="63"/>
                      </a:lnTo>
                      <a:lnTo>
                        <a:pt x="106" y="62"/>
                      </a:lnTo>
                      <a:lnTo>
                        <a:pt x="106" y="63"/>
                      </a:lnTo>
                      <a:lnTo>
                        <a:pt x="107" y="62"/>
                      </a:lnTo>
                      <a:lnTo>
                        <a:pt x="107" y="62"/>
                      </a:lnTo>
                      <a:lnTo>
                        <a:pt x="107" y="63"/>
                      </a:lnTo>
                      <a:lnTo>
                        <a:pt x="108" y="63"/>
                      </a:lnTo>
                      <a:lnTo>
                        <a:pt x="108" y="63"/>
                      </a:lnTo>
                      <a:lnTo>
                        <a:pt x="109" y="63"/>
                      </a:lnTo>
                      <a:lnTo>
                        <a:pt x="109" y="63"/>
                      </a:lnTo>
                      <a:lnTo>
                        <a:pt x="109" y="63"/>
                      </a:lnTo>
                      <a:lnTo>
                        <a:pt x="109" y="63"/>
                      </a:lnTo>
                      <a:lnTo>
                        <a:pt x="110" y="63"/>
                      </a:lnTo>
                      <a:lnTo>
                        <a:pt x="110" y="63"/>
                      </a:lnTo>
                      <a:lnTo>
                        <a:pt x="111" y="63"/>
                      </a:lnTo>
                      <a:lnTo>
                        <a:pt x="111" y="63"/>
                      </a:lnTo>
                      <a:lnTo>
                        <a:pt x="111" y="63"/>
                      </a:lnTo>
                      <a:lnTo>
                        <a:pt x="111" y="63"/>
                      </a:lnTo>
                      <a:lnTo>
                        <a:pt x="112" y="63"/>
                      </a:lnTo>
                      <a:lnTo>
                        <a:pt x="112" y="63"/>
                      </a:lnTo>
                      <a:lnTo>
                        <a:pt x="112" y="63"/>
                      </a:lnTo>
                      <a:lnTo>
                        <a:pt x="113" y="63"/>
                      </a:lnTo>
                      <a:lnTo>
                        <a:pt x="113" y="63"/>
                      </a:lnTo>
                      <a:lnTo>
                        <a:pt x="113" y="63"/>
                      </a:lnTo>
                      <a:lnTo>
                        <a:pt x="113" y="63"/>
                      </a:lnTo>
                      <a:lnTo>
                        <a:pt x="113" y="63"/>
                      </a:lnTo>
                      <a:lnTo>
                        <a:pt x="114" y="63"/>
                      </a:lnTo>
                      <a:lnTo>
                        <a:pt x="114" y="63"/>
                      </a:lnTo>
                      <a:lnTo>
                        <a:pt x="115" y="63"/>
                      </a:lnTo>
                      <a:lnTo>
                        <a:pt x="115" y="63"/>
                      </a:lnTo>
                      <a:lnTo>
                        <a:pt x="116" y="63"/>
                      </a:lnTo>
                      <a:lnTo>
                        <a:pt x="116" y="63"/>
                      </a:lnTo>
                      <a:lnTo>
                        <a:pt x="116" y="63"/>
                      </a:lnTo>
                      <a:lnTo>
                        <a:pt x="116" y="63"/>
                      </a:lnTo>
                      <a:lnTo>
                        <a:pt x="117" y="63"/>
                      </a:lnTo>
                      <a:lnTo>
                        <a:pt x="117" y="63"/>
                      </a:lnTo>
                      <a:lnTo>
                        <a:pt x="117" y="63"/>
                      </a:lnTo>
                      <a:lnTo>
                        <a:pt x="117" y="63"/>
                      </a:lnTo>
                      <a:lnTo>
                        <a:pt x="118" y="63"/>
                      </a:lnTo>
                      <a:lnTo>
                        <a:pt x="118" y="63"/>
                      </a:lnTo>
                      <a:lnTo>
                        <a:pt x="119" y="63"/>
                      </a:lnTo>
                      <a:lnTo>
                        <a:pt x="119" y="63"/>
                      </a:lnTo>
                      <a:lnTo>
                        <a:pt x="120" y="63"/>
                      </a:lnTo>
                      <a:lnTo>
                        <a:pt x="120" y="63"/>
                      </a:lnTo>
                      <a:lnTo>
                        <a:pt x="120" y="63"/>
                      </a:lnTo>
                      <a:lnTo>
                        <a:pt x="121" y="63"/>
                      </a:lnTo>
                      <a:lnTo>
                        <a:pt x="121" y="63"/>
                      </a:lnTo>
                      <a:lnTo>
                        <a:pt x="121" y="63"/>
                      </a:lnTo>
                      <a:lnTo>
                        <a:pt x="122" y="63"/>
                      </a:lnTo>
                      <a:lnTo>
                        <a:pt x="122" y="63"/>
                      </a:lnTo>
                      <a:lnTo>
                        <a:pt x="122" y="63"/>
                      </a:lnTo>
                      <a:lnTo>
                        <a:pt x="122" y="63"/>
                      </a:lnTo>
                      <a:lnTo>
                        <a:pt x="123" y="63"/>
                      </a:lnTo>
                      <a:lnTo>
                        <a:pt x="123" y="62"/>
                      </a:lnTo>
                      <a:lnTo>
                        <a:pt x="124" y="63"/>
                      </a:lnTo>
                      <a:lnTo>
                        <a:pt x="124" y="63"/>
                      </a:lnTo>
                      <a:lnTo>
                        <a:pt x="124" y="63"/>
                      </a:lnTo>
                      <a:lnTo>
                        <a:pt x="124" y="63"/>
                      </a:lnTo>
                      <a:lnTo>
                        <a:pt x="125" y="63"/>
                      </a:lnTo>
                      <a:lnTo>
                        <a:pt x="125" y="63"/>
                      </a:lnTo>
                      <a:lnTo>
                        <a:pt x="125" y="63"/>
                      </a:lnTo>
                      <a:lnTo>
                        <a:pt x="126" y="63"/>
                      </a:lnTo>
                      <a:lnTo>
                        <a:pt x="126" y="63"/>
                      </a:lnTo>
                      <a:lnTo>
                        <a:pt x="126" y="63"/>
                      </a:lnTo>
                      <a:lnTo>
                        <a:pt x="127" y="63"/>
                      </a:lnTo>
                      <a:lnTo>
                        <a:pt x="127" y="63"/>
                      </a:lnTo>
                      <a:lnTo>
                        <a:pt x="127" y="63"/>
                      </a:lnTo>
                      <a:lnTo>
                        <a:pt x="128" y="63"/>
                      </a:lnTo>
                      <a:lnTo>
                        <a:pt x="128" y="63"/>
                      </a:lnTo>
                      <a:lnTo>
                        <a:pt x="128" y="63"/>
                      </a:lnTo>
                      <a:lnTo>
                        <a:pt x="128" y="63"/>
                      </a:lnTo>
                      <a:lnTo>
                        <a:pt x="129" y="63"/>
                      </a:lnTo>
                      <a:lnTo>
                        <a:pt x="130" y="63"/>
                      </a:lnTo>
                      <a:lnTo>
                        <a:pt x="130" y="63"/>
                      </a:lnTo>
                      <a:lnTo>
                        <a:pt x="130" y="63"/>
                      </a:lnTo>
                      <a:lnTo>
                        <a:pt x="130" y="63"/>
                      </a:lnTo>
                      <a:lnTo>
                        <a:pt x="130" y="63"/>
                      </a:lnTo>
                      <a:lnTo>
                        <a:pt x="131" y="63"/>
                      </a:lnTo>
                      <a:lnTo>
                        <a:pt x="131" y="63"/>
                      </a:lnTo>
                      <a:lnTo>
                        <a:pt x="132" y="63"/>
                      </a:lnTo>
                      <a:lnTo>
                        <a:pt x="132" y="63"/>
                      </a:lnTo>
                      <a:lnTo>
                        <a:pt x="132" y="63"/>
                      </a:lnTo>
                      <a:lnTo>
                        <a:pt x="132" y="63"/>
                      </a:lnTo>
                      <a:lnTo>
                        <a:pt x="133" y="63"/>
                      </a:lnTo>
                      <a:lnTo>
                        <a:pt x="133" y="63"/>
                      </a:lnTo>
                      <a:lnTo>
                        <a:pt x="133" y="63"/>
                      </a:lnTo>
                      <a:lnTo>
                        <a:pt x="134" y="63"/>
                      </a:lnTo>
                      <a:lnTo>
                        <a:pt x="134" y="63"/>
                      </a:lnTo>
                      <a:lnTo>
                        <a:pt x="134" y="63"/>
                      </a:lnTo>
                      <a:lnTo>
                        <a:pt x="135" y="63"/>
                      </a:lnTo>
                      <a:lnTo>
                        <a:pt x="135" y="63"/>
                      </a:lnTo>
                      <a:lnTo>
                        <a:pt x="135" y="63"/>
                      </a:lnTo>
                      <a:lnTo>
                        <a:pt x="136" y="63"/>
                      </a:lnTo>
                      <a:lnTo>
                        <a:pt x="136" y="63"/>
                      </a:lnTo>
                      <a:lnTo>
                        <a:pt x="136" y="63"/>
                      </a:lnTo>
                      <a:lnTo>
                        <a:pt x="137" y="63"/>
                      </a:lnTo>
                      <a:lnTo>
                        <a:pt x="137" y="63"/>
                      </a:lnTo>
                      <a:lnTo>
                        <a:pt x="137" y="63"/>
                      </a:lnTo>
                      <a:lnTo>
                        <a:pt x="138" y="63"/>
                      </a:lnTo>
                      <a:lnTo>
                        <a:pt x="138" y="63"/>
                      </a:lnTo>
                      <a:lnTo>
                        <a:pt x="139" y="63"/>
                      </a:lnTo>
                      <a:lnTo>
                        <a:pt x="139" y="63"/>
                      </a:lnTo>
                      <a:lnTo>
                        <a:pt x="139" y="63"/>
                      </a:lnTo>
                      <a:lnTo>
                        <a:pt x="139" y="63"/>
                      </a:lnTo>
                      <a:lnTo>
                        <a:pt x="140" y="63"/>
                      </a:lnTo>
                      <a:lnTo>
                        <a:pt x="140" y="63"/>
                      </a:lnTo>
                      <a:lnTo>
                        <a:pt x="141" y="63"/>
                      </a:lnTo>
                      <a:lnTo>
                        <a:pt x="141" y="63"/>
                      </a:lnTo>
                      <a:lnTo>
                        <a:pt x="141" y="63"/>
                      </a:lnTo>
                      <a:lnTo>
                        <a:pt x="141" y="63"/>
                      </a:lnTo>
                      <a:lnTo>
                        <a:pt x="142" y="63"/>
                      </a:lnTo>
                      <a:lnTo>
                        <a:pt x="142" y="63"/>
                      </a:lnTo>
                      <a:lnTo>
                        <a:pt x="142" y="63"/>
                      </a:lnTo>
                      <a:lnTo>
                        <a:pt x="143" y="63"/>
                      </a:lnTo>
                      <a:lnTo>
                        <a:pt x="143" y="63"/>
                      </a:lnTo>
                      <a:lnTo>
                        <a:pt x="143" y="63"/>
                      </a:lnTo>
                      <a:lnTo>
                        <a:pt x="143" y="63"/>
                      </a:lnTo>
                      <a:lnTo>
                        <a:pt x="144" y="63"/>
                      </a:lnTo>
                      <a:lnTo>
                        <a:pt x="144" y="63"/>
                      </a:lnTo>
                      <a:lnTo>
                        <a:pt x="145" y="63"/>
                      </a:lnTo>
                      <a:lnTo>
                        <a:pt x="145" y="63"/>
                      </a:lnTo>
                      <a:lnTo>
                        <a:pt x="145" y="63"/>
                      </a:lnTo>
                      <a:lnTo>
                        <a:pt x="146" y="63"/>
                      </a:lnTo>
                      <a:lnTo>
                        <a:pt x="146" y="63"/>
                      </a:lnTo>
                      <a:lnTo>
                        <a:pt x="147" y="63"/>
                      </a:lnTo>
                      <a:lnTo>
                        <a:pt x="147" y="63"/>
                      </a:lnTo>
                      <a:lnTo>
                        <a:pt x="147" y="63"/>
                      </a:lnTo>
                      <a:lnTo>
                        <a:pt x="147" y="63"/>
                      </a:lnTo>
                      <a:lnTo>
                        <a:pt x="148" y="63"/>
                      </a:lnTo>
                      <a:lnTo>
                        <a:pt x="148" y="63"/>
                      </a:lnTo>
                      <a:lnTo>
                        <a:pt x="148" y="63"/>
                      </a:lnTo>
                      <a:lnTo>
                        <a:pt x="149" y="63"/>
                      </a:lnTo>
                      <a:lnTo>
                        <a:pt x="149" y="63"/>
                      </a:lnTo>
                      <a:lnTo>
                        <a:pt x="149" y="63"/>
                      </a:lnTo>
                      <a:lnTo>
                        <a:pt x="150" y="63"/>
                      </a:lnTo>
                      <a:lnTo>
                        <a:pt x="150" y="63"/>
                      </a:lnTo>
                      <a:lnTo>
                        <a:pt x="150" y="63"/>
                      </a:lnTo>
                      <a:lnTo>
                        <a:pt x="151" y="63"/>
                      </a:lnTo>
                      <a:lnTo>
                        <a:pt x="151" y="63"/>
                      </a:lnTo>
                      <a:lnTo>
                        <a:pt x="151" y="63"/>
                      </a:lnTo>
                      <a:lnTo>
                        <a:pt x="151" y="63"/>
                      </a:lnTo>
                      <a:lnTo>
                        <a:pt x="152" y="63"/>
                      </a:lnTo>
                      <a:lnTo>
                        <a:pt x="152" y="63"/>
                      </a:lnTo>
                      <a:lnTo>
                        <a:pt x="152" y="63"/>
                      </a:lnTo>
                      <a:lnTo>
                        <a:pt x="153" y="63"/>
                      </a:lnTo>
                      <a:lnTo>
                        <a:pt x="153" y="63"/>
                      </a:lnTo>
                      <a:lnTo>
                        <a:pt x="153" y="63"/>
                      </a:lnTo>
                      <a:lnTo>
                        <a:pt x="154" y="63"/>
                      </a:lnTo>
                      <a:lnTo>
                        <a:pt x="154" y="63"/>
                      </a:lnTo>
                      <a:lnTo>
                        <a:pt x="154" y="63"/>
                      </a:lnTo>
                      <a:lnTo>
                        <a:pt x="155" y="63"/>
                      </a:lnTo>
                      <a:lnTo>
                        <a:pt x="155" y="63"/>
                      </a:lnTo>
                      <a:lnTo>
                        <a:pt x="156" y="63"/>
                      </a:lnTo>
                      <a:lnTo>
                        <a:pt x="156" y="63"/>
                      </a:lnTo>
                      <a:lnTo>
                        <a:pt x="156" y="63"/>
                      </a:lnTo>
                      <a:lnTo>
                        <a:pt x="156" y="63"/>
                      </a:lnTo>
                      <a:lnTo>
                        <a:pt x="157" y="63"/>
                      </a:lnTo>
                      <a:lnTo>
                        <a:pt x="157" y="63"/>
                      </a:lnTo>
                      <a:lnTo>
                        <a:pt x="158" y="63"/>
                      </a:lnTo>
                      <a:lnTo>
                        <a:pt x="158" y="63"/>
                      </a:lnTo>
                      <a:lnTo>
                        <a:pt x="158" y="63"/>
                      </a:lnTo>
                      <a:lnTo>
                        <a:pt x="159" y="63"/>
                      </a:lnTo>
                      <a:lnTo>
                        <a:pt x="159" y="63"/>
                      </a:lnTo>
                      <a:lnTo>
                        <a:pt x="159" y="63"/>
                      </a:lnTo>
                      <a:lnTo>
                        <a:pt x="159" y="63"/>
                      </a:lnTo>
                      <a:lnTo>
                        <a:pt x="160" y="63"/>
                      </a:lnTo>
                      <a:lnTo>
                        <a:pt x="160" y="63"/>
                      </a:lnTo>
                      <a:lnTo>
                        <a:pt x="160" y="63"/>
                      </a:lnTo>
                      <a:lnTo>
                        <a:pt x="161" y="63"/>
                      </a:lnTo>
                      <a:lnTo>
                        <a:pt x="161" y="63"/>
                      </a:lnTo>
                      <a:lnTo>
                        <a:pt x="161" y="63"/>
                      </a:lnTo>
                      <a:lnTo>
                        <a:pt x="162" y="63"/>
                      </a:lnTo>
                      <a:lnTo>
                        <a:pt x="162" y="63"/>
                      </a:lnTo>
                      <a:lnTo>
                        <a:pt x="162" y="63"/>
                      </a:lnTo>
                      <a:lnTo>
                        <a:pt x="163" y="63"/>
                      </a:lnTo>
                      <a:lnTo>
                        <a:pt x="163" y="63"/>
                      </a:lnTo>
                      <a:lnTo>
                        <a:pt x="164" y="63"/>
                      </a:lnTo>
                      <a:lnTo>
                        <a:pt x="164" y="63"/>
                      </a:lnTo>
                      <a:lnTo>
                        <a:pt x="164" y="63"/>
                      </a:lnTo>
                      <a:lnTo>
                        <a:pt x="164" y="63"/>
                      </a:lnTo>
                      <a:lnTo>
                        <a:pt x="165" y="63"/>
                      </a:lnTo>
                      <a:lnTo>
                        <a:pt x="165" y="63"/>
                      </a:lnTo>
                      <a:lnTo>
                        <a:pt x="165" y="63"/>
                      </a:lnTo>
                      <a:lnTo>
                        <a:pt x="166" y="63"/>
                      </a:lnTo>
                      <a:lnTo>
                        <a:pt x="166" y="63"/>
                      </a:lnTo>
                      <a:lnTo>
                        <a:pt x="166" y="63"/>
                      </a:lnTo>
                      <a:lnTo>
                        <a:pt x="167" y="63"/>
                      </a:lnTo>
                      <a:lnTo>
                        <a:pt x="167" y="63"/>
                      </a:lnTo>
                      <a:lnTo>
                        <a:pt x="168" y="63"/>
                      </a:lnTo>
                      <a:lnTo>
                        <a:pt x="168" y="63"/>
                      </a:lnTo>
                      <a:lnTo>
                        <a:pt x="168" y="63"/>
                      </a:lnTo>
                      <a:lnTo>
                        <a:pt x="168" y="63"/>
                      </a:lnTo>
                      <a:lnTo>
                        <a:pt x="169" y="63"/>
                      </a:lnTo>
                      <a:lnTo>
                        <a:pt x="169" y="63"/>
                      </a:lnTo>
                      <a:lnTo>
                        <a:pt x="169" y="63"/>
                      </a:lnTo>
                      <a:lnTo>
                        <a:pt x="170" y="63"/>
                      </a:lnTo>
                      <a:lnTo>
                        <a:pt x="170" y="63"/>
                      </a:lnTo>
                      <a:lnTo>
                        <a:pt x="170" y="63"/>
                      </a:lnTo>
                      <a:lnTo>
                        <a:pt x="171" y="63"/>
                      </a:lnTo>
                      <a:lnTo>
                        <a:pt x="171" y="63"/>
                      </a:lnTo>
                      <a:lnTo>
                        <a:pt x="171" y="63"/>
                      </a:lnTo>
                      <a:lnTo>
                        <a:pt x="172" y="63"/>
                      </a:lnTo>
                      <a:lnTo>
                        <a:pt x="172" y="63"/>
                      </a:lnTo>
                      <a:lnTo>
                        <a:pt x="172" y="63"/>
                      </a:lnTo>
                      <a:lnTo>
                        <a:pt x="172" y="63"/>
                      </a:lnTo>
                      <a:lnTo>
                        <a:pt x="173" y="63"/>
                      </a:lnTo>
                      <a:lnTo>
                        <a:pt x="173" y="63"/>
                      </a:lnTo>
                      <a:lnTo>
                        <a:pt x="173" y="63"/>
                      </a:lnTo>
                      <a:lnTo>
                        <a:pt x="174" y="63"/>
                      </a:lnTo>
                      <a:lnTo>
                        <a:pt x="174" y="63"/>
                      </a:lnTo>
                      <a:lnTo>
                        <a:pt x="175" y="63"/>
                      </a:lnTo>
                      <a:lnTo>
                        <a:pt x="175" y="63"/>
                      </a:lnTo>
                      <a:lnTo>
                        <a:pt x="175" y="63"/>
                      </a:lnTo>
                      <a:lnTo>
                        <a:pt x="176" y="63"/>
                      </a:lnTo>
                      <a:lnTo>
                        <a:pt x="176" y="63"/>
                      </a:lnTo>
                      <a:lnTo>
                        <a:pt x="176" y="63"/>
                      </a:lnTo>
                      <a:lnTo>
                        <a:pt x="176" y="63"/>
                      </a:lnTo>
                      <a:lnTo>
                        <a:pt x="176" y="63"/>
                      </a:lnTo>
                      <a:lnTo>
                        <a:pt x="177" y="63"/>
                      </a:lnTo>
                      <a:lnTo>
                        <a:pt x="177" y="63"/>
                      </a:lnTo>
                      <a:lnTo>
                        <a:pt x="178" y="63"/>
                      </a:lnTo>
                      <a:lnTo>
                        <a:pt x="178" y="63"/>
                      </a:lnTo>
                      <a:lnTo>
                        <a:pt x="178" y="63"/>
                      </a:lnTo>
                      <a:lnTo>
                        <a:pt x="179" y="63"/>
                      </a:lnTo>
                      <a:lnTo>
                        <a:pt x="179" y="63"/>
                      </a:lnTo>
                      <a:lnTo>
                        <a:pt x="179" y="63"/>
                      </a:lnTo>
                      <a:lnTo>
                        <a:pt x="180" y="63"/>
                      </a:lnTo>
                      <a:lnTo>
                        <a:pt x="180" y="63"/>
                      </a:lnTo>
                      <a:lnTo>
                        <a:pt x="180" y="63"/>
                      </a:lnTo>
                      <a:lnTo>
                        <a:pt x="180" y="63"/>
                      </a:lnTo>
                      <a:lnTo>
                        <a:pt x="181" y="63"/>
                      </a:lnTo>
                      <a:lnTo>
                        <a:pt x="181" y="63"/>
                      </a:lnTo>
                      <a:lnTo>
                        <a:pt x="182" y="63"/>
                      </a:lnTo>
                      <a:lnTo>
                        <a:pt x="182" y="63"/>
                      </a:lnTo>
                      <a:lnTo>
                        <a:pt x="182" y="63"/>
                      </a:lnTo>
                      <a:lnTo>
                        <a:pt x="183" y="63"/>
                      </a:lnTo>
                      <a:lnTo>
                        <a:pt x="183" y="63"/>
                      </a:lnTo>
                      <a:lnTo>
                        <a:pt x="183" y="63"/>
                      </a:lnTo>
                      <a:lnTo>
                        <a:pt x="184" y="63"/>
                      </a:lnTo>
                      <a:lnTo>
                        <a:pt x="184" y="63"/>
                      </a:lnTo>
                      <a:lnTo>
                        <a:pt x="184" y="63"/>
                      </a:lnTo>
                      <a:lnTo>
                        <a:pt x="185" y="63"/>
                      </a:lnTo>
                      <a:lnTo>
                        <a:pt x="185" y="63"/>
                      </a:lnTo>
                      <a:lnTo>
                        <a:pt x="185" y="63"/>
                      </a:lnTo>
                      <a:lnTo>
                        <a:pt x="186" y="63"/>
                      </a:lnTo>
                      <a:lnTo>
                        <a:pt x="186" y="63"/>
                      </a:lnTo>
                      <a:lnTo>
                        <a:pt x="187" y="63"/>
                      </a:lnTo>
                      <a:lnTo>
                        <a:pt x="187" y="63"/>
                      </a:lnTo>
                      <a:lnTo>
                        <a:pt x="187" y="63"/>
                      </a:lnTo>
                      <a:lnTo>
                        <a:pt x="187" y="63"/>
                      </a:lnTo>
                      <a:lnTo>
                        <a:pt x="187" y="63"/>
                      </a:lnTo>
                      <a:lnTo>
                        <a:pt x="187" y="63"/>
                      </a:lnTo>
                      <a:lnTo>
                        <a:pt x="188" y="63"/>
                      </a:lnTo>
                      <a:lnTo>
                        <a:pt x="189" y="63"/>
                      </a:lnTo>
                      <a:lnTo>
                        <a:pt x="189" y="63"/>
                      </a:lnTo>
                      <a:lnTo>
                        <a:pt x="189" y="63"/>
                      </a:lnTo>
                      <a:lnTo>
                        <a:pt x="190" y="63"/>
                      </a:lnTo>
                      <a:lnTo>
                        <a:pt x="190" y="63"/>
                      </a:lnTo>
                      <a:lnTo>
                        <a:pt x="190" y="63"/>
                      </a:lnTo>
                      <a:lnTo>
                        <a:pt x="191" y="63"/>
                      </a:lnTo>
                      <a:lnTo>
                        <a:pt x="191" y="63"/>
                      </a:lnTo>
                      <a:lnTo>
                        <a:pt x="191" y="63"/>
                      </a:lnTo>
                      <a:lnTo>
                        <a:pt x="191" y="63"/>
                      </a:lnTo>
                      <a:lnTo>
                        <a:pt x="192" y="63"/>
                      </a:lnTo>
                      <a:lnTo>
                        <a:pt x="192" y="63"/>
                      </a:lnTo>
                      <a:lnTo>
                        <a:pt x="193" y="63"/>
                      </a:lnTo>
                      <a:lnTo>
                        <a:pt x="193" y="63"/>
                      </a:lnTo>
                      <a:lnTo>
                        <a:pt x="193" y="63"/>
                      </a:lnTo>
                      <a:lnTo>
                        <a:pt x="194" y="63"/>
                      </a:lnTo>
                      <a:lnTo>
                        <a:pt x="194" y="63"/>
                      </a:lnTo>
                      <a:lnTo>
                        <a:pt x="194" y="63"/>
                      </a:lnTo>
                      <a:lnTo>
                        <a:pt x="194" y="63"/>
                      </a:lnTo>
                      <a:lnTo>
                        <a:pt x="195" y="63"/>
                      </a:lnTo>
                      <a:lnTo>
                        <a:pt x="195" y="63"/>
                      </a:lnTo>
                      <a:lnTo>
                        <a:pt x="195" y="63"/>
                      </a:lnTo>
                      <a:lnTo>
                        <a:pt x="195" y="63"/>
                      </a:lnTo>
                      <a:lnTo>
                        <a:pt x="196" y="63"/>
                      </a:lnTo>
                      <a:lnTo>
                        <a:pt x="196" y="63"/>
                      </a:lnTo>
                      <a:lnTo>
                        <a:pt x="197" y="63"/>
                      </a:lnTo>
                      <a:lnTo>
                        <a:pt x="197" y="63"/>
                      </a:lnTo>
                      <a:lnTo>
                        <a:pt x="197" y="63"/>
                      </a:lnTo>
                      <a:lnTo>
                        <a:pt x="197" y="63"/>
                      </a:lnTo>
                      <a:lnTo>
                        <a:pt x="198" y="63"/>
                      </a:lnTo>
                      <a:lnTo>
                        <a:pt x="198" y="63"/>
                      </a:lnTo>
                      <a:lnTo>
                        <a:pt x="199" y="63"/>
                      </a:lnTo>
                      <a:lnTo>
                        <a:pt x="199" y="63"/>
                      </a:lnTo>
                      <a:lnTo>
                        <a:pt x="199" y="63"/>
                      </a:lnTo>
                      <a:lnTo>
                        <a:pt x="200" y="63"/>
                      </a:lnTo>
                      <a:lnTo>
                        <a:pt x="200" y="63"/>
                      </a:lnTo>
                      <a:lnTo>
                        <a:pt x="200" y="63"/>
                      </a:lnTo>
                      <a:lnTo>
                        <a:pt x="201" y="63"/>
                      </a:lnTo>
                      <a:lnTo>
                        <a:pt x="201" y="63"/>
                      </a:lnTo>
                      <a:lnTo>
                        <a:pt x="202" y="63"/>
                      </a:lnTo>
                      <a:lnTo>
                        <a:pt x="202" y="63"/>
                      </a:lnTo>
                      <a:lnTo>
                        <a:pt x="202" y="63"/>
                      </a:lnTo>
                      <a:lnTo>
                        <a:pt x="202" y="63"/>
                      </a:lnTo>
                      <a:lnTo>
                        <a:pt x="203" y="63"/>
                      </a:lnTo>
                      <a:lnTo>
                        <a:pt x="203" y="63"/>
                      </a:lnTo>
                      <a:lnTo>
                        <a:pt x="203" y="63"/>
                      </a:lnTo>
                      <a:lnTo>
                        <a:pt x="203" y="63"/>
                      </a:lnTo>
                      <a:lnTo>
                        <a:pt x="204" y="63"/>
                      </a:lnTo>
                      <a:lnTo>
                        <a:pt x="204" y="63"/>
                      </a:lnTo>
                      <a:lnTo>
                        <a:pt x="205" y="63"/>
                      </a:lnTo>
                      <a:lnTo>
                        <a:pt x="205" y="63"/>
                      </a:lnTo>
                      <a:lnTo>
                        <a:pt x="205" y="63"/>
                      </a:lnTo>
                      <a:lnTo>
                        <a:pt x="206" y="63"/>
                      </a:lnTo>
                      <a:lnTo>
                        <a:pt x="206" y="63"/>
                      </a:lnTo>
                      <a:lnTo>
                        <a:pt x="206" y="63"/>
                      </a:lnTo>
                      <a:lnTo>
                        <a:pt x="207" y="63"/>
                      </a:lnTo>
                      <a:lnTo>
                        <a:pt x="207" y="63"/>
                      </a:lnTo>
                      <a:lnTo>
                        <a:pt x="207" y="63"/>
                      </a:lnTo>
                      <a:lnTo>
                        <a:pt x="208" y="63"/>
                      </a:lnTo>
                      <a:lnTo>
                        <a:pt x="208" y="63"/>
                      </a:lnTo>
                      <a:lnTo>
                        <a:pt x="208" y="63"/>
                      </a:lnTo>
                      <a:lnTo>
                        <a:pt x="208" y="63"/>
                      </a:lnTo>
                      <a:lnTo>
                        <a:pt x="208" y="63"/>
                      </a:lnTo>
                      <a:lnTo>
                        <a:pt x="209" y="63"/>
                      </a:lnTo>
                      <a:lnTo>
                        <a:pt x="209" y="63"/>
                      </a:lnTo>
                      <a:lnTo>
                        <a:pt x="210" y="63"/>
                      </a:lnTo>
                      <a:lnTo>
                        <a:pt x="210" y="63"/>
                      </a:lnTo>
                      <a:lnTo>
                        <a:pt x="210" y="63"/>
                      </a:lnTo>
                      <a:lnTo>
                        <a:pt x="211" y="63"/>
                      </a:lnTo>
                      <a:lnTo>
                        <a:pt x="211" y="63"/>
                      </a:lnTo>
                      <a:lnTo>
                        <a:pt x="211" y="63"/>
                      </a:lnTo>
                      <a:lnTo>
                        <a:pt x="212" y="63"/>
                      </a:lnTo>
                      <a:lnTo>
                        <a:pt x="212" y="63"/>
                      </a:lnTo>
                      <a:lnTo>
                        <a:pt x="212" y="63"/>
                      </a:lnTo>
                      <a:lnTo>
                        <a:pt x="213" y="63"/>
                      </a:lnTo>
                      <a:lnTo>
                        <a:pt x="213" y="63"/>
                      </a:lnTo>
                      <a:lnTo>
                        <a:pt x="213" y="63"/>
                      </a:lnTo>
                      <a:lnTo>
                        <a:pt x="214" y="63"/>
                      </a:lnTo>
                      <a:lnTo>
                        <a:pt x="214" y="63"/>
                      </a:lnTo>
                      <a:lnTo>
                        <a:pt x="214" y="63"/>
                      </a:lnTo>
                      <a:lnTo>
                        <a:pt x="214" y="63"/>
                      </a:lnTo>
                      <a:lnTo>
                        <a:pt x="215" y="63"/>
                      </a:lnTo>
                      <a:lnTo>
                        <a:pt x="215" y="63"/>
                      </a:lnTo>
                      <a:lnTo>
                        <a:pt x="216" y="63"/>
                      </a:lnTo>
                      <a:lnTo>
                        <a:pt x="216" y="63"/>
                      </a:lnTo>
                      <a:lnTo>
                        <a:pt x="216" y="63"/>
                      </a:lnTo>
                      <a:lnTo>
                        <a:pt x="216" y="63"/>
                      </a:lnTo>
                      <a:lnTo>
                        <a:pt x="217" y="63"/>
                      </a:lnTo>
                      <a:lnTo>
                        <a:pt x="218" y="63"/>
                      </a:lnTo>
                      <a:lnTo>
                        <a:pt x="218" y="63"/>
                      </a:lnTo>
                      <a:lnTo>
                        <a:pt x="218" y="63"/>
                      </a:lnTo>
                      <a:lnTo>
                        <a:pt x="219" y="63"/>
                      </a:lnTo>
                      <a:lnTo>
                        <a:pt x="219" y="63"/>
                      </a:lnTo>
                      <a:lnTo>
                        <a:pt x="219" y="63"/>
                      </a:lnTo>
                      <a:lnTo>
                        <a:pt x="219" y="63"/>
                      </a:lnTo>
                      <a:lnTo>
                        <a:pt x="220" y="63"/>
                      </a:lnTo>
                      <a:lnTo>
                        <a:pt x="220" y="63"/>
                      </a:lnTo>
                      <a:lnTo>
                        <a:pt x="220" y="63"/>
                      </a:lnTo>
                      <a:lnTo>
                        <a:pt x="221" y="63"/>
                      </a:lnTo>
                      <a:lnTo>
                        <a:pt x="221" y="63"/>
                      </a:lnTo>
                      <a:lnTo>
                        <a:pt x="221" y="63"/>
                      </a:lnTo>
                      <a:lnTo>
                        <a:pt x="222" y="63"/>
                      </a:lnTo>
                      <a:lnTo>
                        <a:pt x="222" y="63"/>
                      </a:lnTo>
                      <a:lnTo>
                        <a:pt x="223" y="63"/>
                      </a:lnTo>
                      <a:lnTo>
                        <a:pt x="223" y="63"/>
                      </a:lnTo>
                      <a:lnTo>
                        <a:pt x="223" y="63"/>
                      </a:lnTo>
                      <a:lnTo>
                        <a:pt x="223" y="63"/>
                      </a:lnTo>
                      <a:lnTo>
                        <a:pt x="224" y="63"/>
                      </a:lnTo>
                      <a:lnTo>
                        <a:pt x="224" y="63"/>
                      </a:lnTo>
                      <a:lnTo>
                        <a:pt x="224" y="63"/>
                      </a:lnTo>
                      <a:lnTo>
                        <a:pt x="225" y="63"/>
                      </a:lnTo>
                      <a:lnTo>
                        <a:pt x="225" y="63"/>
                      </a:lnTo>
                      <a:lnTo>
                        <a:pt x="225" y="63"/>
                      </a:lnTo>
                      <a:lnTo>
                        <a:pt x="225" y="63"/>
                      </a:lnTo>
                      <a:lnTo>
                        <a:pt x="226" y="63"/>
                      </a:lnTo>
                      <a:lnTo>
                        <a:pt x="227" y="63"/>
                      </a:lnTo>
                      <a:lnTo>
                        <a:pt x="227" y="63"/>
                      </a:lnTo>
                      <a:lnTo>
                        <a:pt x="227" y="63"/>
                      </a:lnTo>
                      <a:lnTo>
                        <a:pt x="227" y="63"/>
                      </a:lnTo>
                      <a:lnTo>
                        <a:pt x="227" y="63"/>
                      </a:lnTo>
                      <a:lnTo>
                        <a:pt x="228" y="63"/>
                      </a:lnTo>
                      <a:lnTo>
                        <a:pt x="228" y="63"/>
                      </a:lnTo>
                      <a:lnTo>
                        <a:pt x="228" y="63"/>
                      </a:lnTo>
                      <a:lnTo>
                        <a:pt x="229" y="63"/>
                      </a:lnTo>
                      <a:lnTo>
                        <a:pt x="229" y="63"/>
                      </a:lnTo>
                      <a:lnTo>
                        <a:pt x="230" y="63"/>
                      </a:lnTo>
                      <a:lnTo>
                        <a:pt x="230" y="63"/>
                      </a:lnTo>
                      <a:lnTo>
                        <a:pt x="230" y="63"/>
                      </a:lnTo>
                      <a:lnTo>
                        <a:pt x="230" y="63"/>
                      </a:lnTo>
                      <a:lnTo>
                        <a:pt x="231" y="63"/>
                      </a:lnTo>
                      <a:lnTo>
                        <a:pt x="231" y="63"/>
                      </a:lnTo>
                      <a:lnTo>
                        <a:pt x="232" y="63"/>
                      </a:lnTo>
                      <a:lnTo>
                        <a:pt x="232" y="63"/>
                      </a:lnTo>
                      <a:lnTo>
                        <a:pt x="232" y="63"/>
                      </a:lnTo>
                      <a:lnTo>
                        <a:pt x="233" y="63"/>
                      </a:lnTo>
                      <a:lnTo>
                        <a:pt x="233" y="63"/>
                      </a:lnTo>
                      <a:lnTo>
                        <a:pt x="233" y="63"/>
                      </a:lnTo>
                      <a:lnTo>
                        <a:pt x="233" y="63"/>
                      </a:lnTo>
                      <a:lnTo>
                        <a:pt x="234" y="63"/>
                      </a:lnTo>
                      <a:lnTo>
                        <a:pt x="235" y="63"/>
                      </a:lnTo>
                      <a:lnTo>
                        <a:pt x="235" y="63"/>
                      </a:lnTo>
                      <a:lnTo>
                        <a:pt x="235" y="63"/>
                      </a:lnTo>
                      <a:lnTo>
                        <a:pt x="235" y="63"/>
                      </a:lnTo>
                      <a:lnTo>
                        <a:pt x="235" y="63"/>
                      </a:lnTo>
                      <a:lnTo>
                        <a:pt x="235" y="63"/>
                      </a:lnTo>
                      <a:lnTo>
                        <a:pt x="236" y="63"/>
                      </a:lnTo>
                      <a:lnTo>
                        <a:pt x="236" y="63"/>
                      </a:lnTo>
                      <a:lnTo>
                        <a:pt x="237" y="63"/>
                      </a:lnTo>
                      <a:lnTo>
                        <a:pt x="237" y="63"/>
                      </a:lnTo>
                      <a:lnTo>
                        <a:pt x="238" y="63"/>
                      </a:lnTo>
                      <a:lnTo>
                        <a:pt x="238" y="63"/>
                      </a:lnTo>
                      <a:lnTo>
                        <a:pt x="238" y="63"/>
                      </a:lnTo>
                      <a:lnTo>
                        <a:pt x="238" y="63"/>
                      </a:lnTo>
                      <a:lnTo>
                        <a:pt x="239" y="63"/>
                      </a:lnTo>
                      <a:lnTo>
                        <a:pt x="239" y="63"/>
                      </a:lnTo>
                      <a:lnTo>
                        <a:pt x="239" y="63"/>
                      </a:lnTo>
                      <a:lnTo>
                        <a:pt x="240" y="63"/>
                      </a:lnTo>
                      <a:lnTo>
                        <a:pt x="240" y="63"/>
                      </a:lnTo>
                      <a:lnTo>
                        <a:pt x="240" y="63"/>
                      </a:lnTo>
                      <a:lnTo>
                        <a:pt x="241" y="63"/>
                      </a:lnTo>
                      <a:lnTo>
                        <a:pt x="241" y="63"/>
                      </a:lnTo>
                      <a:lnTo>
                        <a:pt x="241" y="63"/>
                      </a:lnTo>
                      <a:lnTo>
                        <a:pt x="242" y="63"/>
                      </a:lnTo>
                      <a:lnTo>
                        <a:pt x="242" y="63"/>
                      </a:lnTo>
                      <a:lnTo>
                        <a:pt x="242" y="63"/>
                      </a:lnTo>
                      <a:lnTo>
                        <a:pt x="242" y="63"/>
                      </a:lnTo>
                      <a:lnTo>
                        <a:pt x="243" y="63"/>
                      </a:lnTo>
                      <a:lnTo>
                        <a:pt x="243" y="63"/>
                      </a:lnTo>
                      <a:lnTo>
                        <a:pt x="243" y="63"/>
                      </a:lnTo>
                      <a:lnTo>
                        <a:pt x="244" y="63"/>
                      </a:lnTo>
                      <a:lnTo>
                        <a:pt x="244" y="63"/>
                      </a:lnTo>
                      <a:lnTo>
                        <a:pt x="245" y="63"/>
                      </a:lnTo>
                      <a:lnTo>
                        <a:pt x="245" y="63"/>
                      </a:lnTo>
                      <a:lnTo>
                        <a:pt x="245" y="63"/>
                      </a:lnTo>
                      <a:lnTo>
                        <a:pt x="245" y="63"/>
                      </a:lnTo>
                      <a:lnTo>
                        <a:pt x="246" y="63"/>
                      </a:lnTo>
                      <a:lnTo>
                        <a:pt x="246" y="63"/>
                      </a:lnTo>
                      <a:lnTo>
                        <a:pt x="247" y="63"/>
                      </a:lnTo>
                      <a:lnTo>
                        <a:pt x="247" y="63"/>
                      </a:lnTo>
                      <a:lnTo>
                        <a:pt x="247" y="63"/>
                      </a:lnTo>
                      <a:lnTo>
                        <a:pt x="248" y="63"/>
                      </a:lnTo>
                      <a:lnTo>
                        <a:pt x="248" y="63"/>
                      </a:lnTo>
                      <a:lnTo>
                        <a:pt x="248" y="63"/>
                      </a:lnTo>
                      <a:lnTo>
                        <a:pt x="249" y="63"/>
                      </a:lnTo>
                      <a:lnTo>
                        <a:pt x="249" y="63"/>
                      </a:lnTo>
                      <a:lnTo>
                        <a:pt x="249" y="63"/>
                      </a:lnTo>
                      <a:lnTo>
                        <a:pt x="249" y="63"/>
                      </a:lnTo>
                      <a:lnTo>
                        <a:pt x="250" y="63"/>
                      </a:lnTo>
                      <a:lnTo>
                        <a:pt x="250" y="63"/>
                      </a:lnTo>
                      <a:lnTo>
                        <a:pt x="251" y="63"/>
                      </a:lnTo>
                      <a:lnTo>
                        <a:pt x="251" y="63"/>
                      </a:lnTo>
                      <a:lnTo>
                        <a:pt x="252" y="63"/>
                      </a:lnTo>
                      <a:lnTo>
                        <a:pt x="252" y="63"/>
                      </a:lnTo>
                      <a:lnTo>
                        <a:pt x="252" y="63"/>
                      </a:lnTo>
                      <a:lnTo>
                        <a:pt x="252" y="63"/>
                      </a:lnTo>
                      <a:lnTo>
                        <a:pt x="252" y="63"/>
                      </a:lnTo>
                      <a:lnTo>
                        <a:pt x="252" y="63"/>
                      </a:lnTo>
                      <a:lnTo>
                        <a:pt x="253" y="63"/>
                      </a:lnTo>
                      <a:lnTo>
                        <a:pt x="254" y="63"/>
                      </a:lnTo>
                      <a:lnTo>
                        <a:pt x="254" y="63"/>
                      </a:lnTo>
                      <a:lnTo>
                        <a:pt x="254" y="63"/>
                      </a:lnTo>
                      <a:lnTo>
                        <a:pt x="254" y="63"/>
                      </a:lnTo>
                      <a:lnTo>
                        <a:pt x="254" y="63"/>
                      </a:lnTo>
                      <a:lnTo>
                        <a:pt x="255" y="63"/>
                      </a:lnTo>
                      <a:lnTo>
                        <a:pt x="255" y="63"/>
                      </a:lnTo>
                      <a:lnTo>
                        <a:pt x="256" y="63"/>
                      </a:lnTo>
                      <a:lnTo>
                        <a:pt x="256" y="63"/>
                      </a:lnTo>
                      <a:lnTo>
                        <a:pt x="256" y="63"/>
                      </a:lnTo>
                      <a:lnTo>
                        <a:pt x="257" y="63"/>
                      </a:lnTo>
                      <a:lnTo>
                        <a:pt x="257" y="63"/>
                      </a:lnTo>
                      <a:lnTo>
                        <a:pt x="257" y="63"/>
                      </a:lnTo>
                      <a:lnTo>
                        <a:pt x="258" y="63"/>
                      </a:lnTo>
                      <a:lnTo>
                        <a:pt x="258" y="63"/>
                      </a:lnTo>
                      <a:lnTo>
                        <a:pt x="258" y="63"/>
                      </a:lnTo>
                      <a:lnTo>
                        <a:pt x="259" y="63"/>
                      </a:lnTo>
                      <a:lnTo>
                        <a:pt x="259" y="63"/>
                      </a:lnTo>
                      <a:lnTo>
                        <a:pt x="260" y="63"/>
                      </a:lnTo>
                      <a:lnTo>
                        <a:pt x="260" y="63"/>
                      </a:lnTo>
                      <a:lnTo>
                        <a:pt x="260" y="63"/>
                      </a:lnTo>
                      <a:lnTo>
                        <a:pt x="260" y="63"/>
                      </a:lnTo>
                      <a:lnTo>
                        <a:pt x="260" y="63"/>
                      </a:lnTo>
                      <a:lnTo>
                        <a:pt x="261" y="63"/>
                      </a:lnTo>
                      <a:lnTo>
                        <a:pt x="261" y="63"/>
                      </a:lnTo>
                      <a:lnTo>
                        <a:pt x="262" y="63"/>
                      </a:lnTo>
                      <a:lnTo>
                        <a:pt x="262" y="63"/>
                      </a:lnTo>
                      <a:lnTo>
                        <a:pt x="262" y="63"/>
                      </a:lnTo>
                      <a:lnTo>
                        <a:pt x="263" y="63"/>
                      </a:lnTo>
                      <a:lnTo>
                        <a:pt x="263" y="63"/>
                      </a:lnTo>
                      <a:lnTo>
                        <a:pt x="263" y="63"/>
                      </a:lnTo>
                      <a:lnTo>
                        <a:pt x="263" y="63"/>
                      </a:lnTo>
                      <a:lnTo>
                        <a:pt x="264" y="63"/>
                      </a:lnTo>
                      <a:lnTo>
                        <a:pt x="264" y="63"/>
                      </a:lnTo>
                      <a:lnTo>
                        <a:pt x="265" y="63"/>
                      </a:lnTo>
                      <a:lnTo>
                        <a:pt x="265" y="63"/>
                      </a:lnTo>
                      <a:lnTo>
                        <a:pt x="265" y="63"/>
                      </a:lnTo>
                      <a:lnTo>
                        <a:pt x="265" y="63"/>
                      </a:lnTo>
                      <a:lnTo>
                        <a:pt x="266" y="63"/>
                      </a:lnTo>
                      <a:lnTo>
                        <a:pt x="266" y="63"/>
                      </a:lnTo>
                      <a:lnTo>
                        <a:pt x="266" y="63"/>
                      </a:lnTo>
                      <a:lnTo>
                        <a:pt x="267" y="63"/>
                      </a:lnTo>
                      <a:lnTo>
                        <a:pt x="267" y="63"/>
                      </a:lnTo>
                      <a:lnTo>
                        <a:pt x="268" y="63"/>
                      </a:lnTo>
                      <a:lnTo>
                        <a:pt x="268" y="63"/>
                      </a:lnTo>
                      <a:lnTo>
                        <a:pt x="268" y="63"/>
                      </a:lnTo>
                      <a:lnTo>
                        <a:pt x="268" y="63"/>
                      </a:lnTo>
                      <a:lnTo>
                        <a:pt x="269" y="63"/>
                      </a:lnTo>
                      <a:lnTo>
                        <a:pt x="269" y="63"/>
                      </a:lnTo>
                      <a:lnTo>
                        <a:pt x="270" y="63"/>
                      </a:lnTo>
                      <a:lnTo>
                        <a:pt x="270" y="62"/>
                      </a:lnTo>
                      <a:lnTo>
                        <a:pt x="270" y="63"/>
                      </a:lnTo>
                      <a:lnTo>
                        <a:pt x="270" y="62"/>
                      </a:lnTo>
                      <a:lnTo>
                        <a:pt x="271" y="63"/>
                      </a:lnTo>
                      <a:lnTo>
                        <a:pt x="271" y="62"/>
                      </a:lnTo>
                      <a:lnTo>
                        <a:pt x="271" y="63"/>
                      </a:lnTo>
                      <a:lnTo>
                        <a:pt x="272" y="62"/>
                      </a:lnTo>
                      <a:lnTo>
                        <a:pt x="272" y="63"/>
                      </a:lnTo>
                      <a:lnTo>
                        <a:pt x="272" y="62"/>
                      </a:lnTo>
                      <a:lnTo>
                        <a:pt x="273" y="63"/>
                      </a:lnTo>
                      <a:lnTo>
                        <a:pt x="273" y="62"/>
                      </a:lnTo>
                      <a:lnTo>
                        <a:pt x="273" y="62"/>
                      </a:lnTo>
                      <a:lnTo>
                        <a:pt x="273" y="62"/>
                      </a:lnTo>
                      <a:lnTo>
                        <a:pt x="274" y="62"/>
                      </a:lnTo>
                      <a:lnTo>
                        <a:pt x="274" y="62"/>
                      </a:lnTo>
                      <a:lnTo>
                        <a:pt x="275" y="62"/>
                      </a:lnTo>
                      <a:lnTo>
                        <a:pt x="275" y="62"/>
                      </a:lnTo>
                      <a:lnTo>
                        <a:pt x="276" y="62"/>
                      </a:lnTo>
                      <a:lnTo>
                        <a:pt x="276" y="62"/>
                      </a:lnTo>
                      <a:lnTo>
                        <a:pt x="276" y="62"/>
                      </a:lnTo>
                      <a:lnTo>
                        <a:pt x="276" y="62"/>
                      </a:lnTo>
                      <a:lnTo>
                        <a:pt x="277" y="62"/>
                      </a:lnTo>
                      <a:lnTo>
                        <a:pt x="277" y="62"/>
                      </a:lnTo>
                      <a:lnTo>
                        <a:pt x="277" y="62"/>
                      </a:lnTo>
                      <a:lnTo>
                        <a:pt x="277" y="61"/>
                      </a:lnTo>
                      <a:lnTo>
                        <a:pt x="278" y="62"/>
                      </a:lnTo>
                      <a:lnTo>
                        <a:pt x="279" y="61"/>
                      </a:lnTo>
                      <a:lnTo>
                        <a:pt x="279" y="62"/>
                      </a:lnTo>
                      <a:lnTo>
                        <a:pt x="279" y="61"/>
                      </a:lnTo>
                      <a:lnTo>
                        <a:pt x="279" y="62"/>
                      </a:lnTo>
                      <a:lnTo>
                        <a:pt x="280" y="61"/>
                      </a:lnTo>
                      <a:lnTo>
                        <a:pt x="280" y="62"/>
                      </a:lnTo>
                      <a:lnTo>
                        <a:pt x="280" y="61"/>
                      </a:lnTo>
                      <a:lnTo>
                        <a:pt x="281" y="61"/>
                      </a:lnTo>
                      <a:lnTo>
                        <a:pt x="281" y="61"/>
                      </a:lnTo>
                      <a:lnTo>
                        <a:pt x="281" y="61"/>
                      </a:lnTo>
                      <a:lnTo>
                        <a:pt x="281" y="61"/>
                      </a:lnTo>
                      <a:lnTo>
                        <a:pt x="282" y="61"/>
                      </a:lnTo>
                      <a:lnTo>
                        <a:pt x="282" y="61"/>
                      </a:lnTo>
                      <a:lnTo>
                        <a:pt x="282" y="61"/>
                      </a:lnTo>
                      <a:lnTo>
                        <a:pt x="283" y="61"/>
                      </a:lnTo>
                      <a:lnTo>
                        <a:pt x="284" y="61"/>
                      </a:lnTo>
                      <a:lnTo>
                        <a:pt x="284" y="61"/>
                      </a:lnTo>
                      <a:lnTo>
                        <a:pt x="284" y="61"/>
                      </a:lnTo>
                      <a:lnTo>
                        <a:pt x="284" y="61"/>
                      </a:lnTo>
                      <a:lnTo>
                        <a:pt x="284" y="61"/>
                      </a:lnTo>
                      <a:lnTo>
                        <a:pt x="284" y="61"/>
                      </a:lnTo>
                      <a:lnTo>
                        <a:pt x="285" y="61"/>
                      </a:lnTo>
                      <a:lnTo>
                        <a:pt x="286" y="61"/>
                      </a:lnTo>
                      <a:lnTo>
                        <a:pt x="286" y="61"/>
                      </a:lnTo>
                      <a:lnTo>
                        <a:pt x="286" y="61"/>
                      </a:lnTo>
                      <a:lnTo>
                        <a:pt x="287" y="61"/>
                      </a:lnTo>
                      <a:lnTo>
                        <a:pt x="287" y="61"/>
                      </a:lnTo>
                      <a:lnTo>
                        <a:pt x="287" y="61"/>
                      </a:lnTo>
                      <a:lnTo>
                        <a:pt x="288" y="61"/>
                      </a:lnTo>
                      <a:lnTo>
                        <a:pt x="288" y="61"/>
                      </a:lnTo>
                      <a:lnTo>
                        <a:pt x="288" y="61"/>
                      </a:lnTo>
                      <a:lnTo>
                        <a:pt x="288" y="61"/>
                      </a:lnTo>
                      <a:lnTo>
                        <a:pt x="289" y="61"/>
                      </a:lnTo>
                      <a:lnTo>
                        <a:pt x="289" y="61"/>
                      </a:lnTo>
                      <a:lnTo>
                        <a:pt x="290" y="62"/>
                      </a:lnTo>
                      <a:lnTo>
                        <a:pt x="290" y="62"/>
                      </a:lnTo>
                      <a:lnTo>
                        <a:pt x="290" y="63"/>
                      </a:lnTo>
                      <a:lnTo>
                        <a:pt x="290" y="63"/>
                      </a:lnTo>
                      <a:lnTo>
                        <a:pt x="291" y="64"/>
                      </a:lnTo>
                      <a:lnTo>
                        <a:pt x="291" y="64"/>
                      </a:lnTo>
                      <a:lnTo>
                        <a:pt x="292" y="63"/>
                      </a:lnTo>
                      <a:lnTo>
                        <a:pt x="292" y="64"/>
                      </a:lnTo>
                      <a:lnTo>
                        <a:pt x="292" y="63"/>
                      </a:lnTo>
                      <a:lnTo>
                        <a:pt x="292" y="63"/>
                      </a:lnTo>
                      <a:lnTo>
                        <a:pt x="292" y="63"/>
                      </a:lnTo>
                      <a:lnTo>
                        <a:pt x="293" y="63"/>
                      </a:lnTo>
                      <a:lnTo>
                        <a:pt x="293" y="63"/>
                      </a:lnTo>
                      <a:lnTo>
                        <a:pt x="294" y="63"/>
                      </a:lnTo>
                      <a:lnTo>
                        <a:pt x="294" y="63"/>
                      </a:lnTo>
                      <a:lnTo>
                        <a:pt x="295" y="63"/>
                      </a:lnTo>
                      <a:lnTo>
                        <a:pt x="295" y="63"/>
                      </a:lnTo>
                      <a:lnTo>
                        <a:pt x="295" y="63"/>
                      </a:lnTo>
                      <a:lnTo>
                        <a:pt x="295" y="63"/>
                      </a:lnTo>
                      <a:lnTo>
                        <a:pt x="296" y="63"/>
                      </a:lnTo>
                      <a:lnTo>
                        <a:pt x="296" y="63"/>
                      </a:lnTo>
                      <a:lnTo>
                        <a:pt x="296" y="63"/>
                      </a:lnTo>
                      <a:lnTo>
                        <a:pt x="297" y="63"/>
                      </a:lnTo>
                      <a:lnTo>
                        <a:pt x="297" y="63"/>
                      </a:lnTo>
                      <a:lnTo>
                        <a:pt x="297" y="63"/>
                      </a:lnTo>
                      <a:lnTo>
                        <a:pt x="298" y="63"/>
                      </a:lnTo>
                      <a:lnTo>
                        <a:pt x="298" y="63"/>
                      </a:lnTo>
                      <a:lnTo>
                        <a:pt x="298" y="63"/>
                      </a:lnTo>
                      <a:lnTo>
                        <a:pt x="298" y="63"/>
                      </a:lnTo>
                      <a:lnTo>
                        <a:pt x="299" y="63"/>
                      </a:lnTo>
                      <a:lnTo>
                        <a:pt x="299" y="63"/>
                      </a:lnTo>
                      <a:lnTo>
                        <a:pt x="300" y="63"/>
                      </a:lnTo>
                      <a:lnTo>
                        <a:pt x="300" y="63"/>
                      </a:lnTo>
                      <a:lnTo>
                        <a:pt x="300" y="63"/>
                      </a:lnTo>
                      <a:lnTo>
                        <a:pt x="301" y="63"/>
                      </a:lnTo>
                      <a:lnTo>
                        <a:pt x="301" y="63"/>
                      </a:lnTo>
                      <a:lnTo>
                        <a:pt x="301" y="63"/>
                      </a:lnTo>
                      <a:lnTo>
                        <a:pt x="302" y="63"/>
                      </a:lnTo>
                      <a:lnTo>
                        <a:pt x="302" y="63"/>
                      </a:lnTo>
                      <a:lnTo>
                        <a:pt x="302" y="63"/>
                      </a:lnTo>
                      <a:lnTo>
                        <a:pt x="303" y="63"/>
                      </a:lnTo>
                      <a:lnTo>
                        <a:pt x="303" y="63"/>
                      </a:lnTo>
                      <a:lnTo>
                        <a:pt x="303" y="63"/>
                      </a:lnTo>
                      <a:lnTo>
                        <a:pt x="303" y="63"/>
                      </a:lnTo>
                      <a:lnTo>
                        <a:pt x="304" y="63"/>
                      </a:lnTo>
                      <a:lnTo>
                        <a:pt x="304" y="63"/>
                      </a:lnTo>
                      <a:lnTo>
                        <a:pt x="305" y="63"/>
                      </a:lnTo>
                      <a:lnTo>
                        <a:pt x="305" y="63"/>
                      </a:lnTo>
                      <a:lnTo>
                        <a:pt x="305" y="63"/>
                      </a:lnTo>
                      <a:lnTo>
                        <a:pt x="306" y="63"/>
                      </a:lnTo>
                      <a:lnTo>
                        <a:pt x="306" y="63"/>
                      </a:lnTo>
                      <a:lnTo>
                        <a:pt x="306" y="63"/>
                      </a:lnTo>
                      <a:lnTo>
                        <a:pt x="306" y="63"/>
                      </a:lnTo>
                      <a:lnTo>
                        <a:pt x="307" y="63"/>
                      </a:lnTo>
                      <a:lnTo>
                        <a:pt x="307" y="63"/>
                      </a:lnTo>
                      <a:lnTo>
                        <a:pt x="308" y="63"/>
                      </a:lnTo>
                      <a:lnTo>
                        <a:pt x="308" y="63"/>
                      </a:lnTo>
                      <a:lnTo>
                        <a:pt x="308" y="63"/>
                      </a:lnTo>
                      <a:lnTo>
                        <a:pt x="308" y="63"/>
                      </a:lnTo>
                      <a:lnTo>
                        <a:pt x="309" y="63"/>
                      </a:lnTo>
                      <a:lnTo>
                        <a:pt x="309" y="63"/>
                      </a:lnTo>
                      <a:lnTo>
                        <a:pt x="309" y="63"/>
                      </a:lnTo>
                      <a:lnTo>
                        <a:pt x="310" y="63"/>
                      </a:lnTo>
                      <a:lnTo>
                        <a:pt x="311" y="63"/>
                      </a:lnTo>
                      <a:lnTo>
                        <a:pt x="311" y="63"/>
                      </a:lnTo>
                      <a:lnTo>
                        <a:pt x="311" y="63"/>
                      </a:lnTo>
                      <a:lnTo>
                        <a:pt x="311" y="63"/>
                      </a:lnTo>
                      <a:lnTo>
                        <a:pt x="311" y="63"/>
                      </a:lnTo>
                      <a:lnTo>
                        <a:pt x="312" y="63"/>
                      </a:lnTo>
                      <a:lnTo>
                        <a:pt x="312" y="63"/>
                      </a:lnTo>
                      <a:lnTo>
                        <a:pt x="312" y="63"/>
                      </a:lnTo>
                      <a:lnTo>
                        <a:pt x="313" y="63"/>
                      </a:lnTo>
                      <a:lnTo>
                        <a:pt x="313" y="63"/>
                      </a:lnTo>
                      <a:lnTo>
                        <a:pt x="314" y="63"/>
                      </a:lnTo>
                      <a:lnTo>
                        <a:pt x="314" y="63"/>
                      </a:lnTo>
                      <a:lnTo>
                        <a:pt x="314" y="63"/>
                      </a:lnTo>
                      <a:lnTo>
                        <a:pt x="314" y="63"/>
                      </a:lnTo>
                      <a:lnTo>
                        <a:pt x="314" y="63"/>
                      </a:lnTo>
                      <a:lnTo>
                        <a:pt x="315" y="63"/>
                      </a:lnTo>
                      <a:lnTo>
                        <a:pt x="315" y="63"/>
                      </a:lnTo>
                      <a:lnTo>
                        <a:pt x="316" y="63"/>
                      </a:lnTo>
                      <a:lnTo>
                        <a:pt x="316" y="63"/>
                      </a:lnTo>
                      <a:lnTo>
                        <a:pt x="316" y="63"/>
                      </a:lnTo>
                      <a:lnTo>
                        <a:pt x="317" y="63"/>
                      </a:lnTo>
                      <a:lnTo>
                        <a:pt x="317" y="63"/>
                      </a:lnTo>
                      <a:lnTo>
                        <a:pt x="317" y="63"/>
                      </a:lnTo>
                      <a:lnTo>
                        <a:pt x="317" y="63"/>
                      </a:lnTo>
                      <a:lnTo>
                        <a:pt x="318" y="63"/>
                      </a:lnTo>
                      <a:lnTo>
                        <a:pt x="318" y="63"/>
                      </a:lnTo>
                      <a:lnTo>
                        <a:pt x="319" y="63"/>
                      </a:lnTo>
                      <a:lnTo>
                        <a:pt x="319" y="63"/>
                      </a:lnTo>
                      <a:lnTo>
                        <a:pt x="319" y="63"/>
                      </a:lnTo>
                      <a:lnTo>
                        <a:pt x="320" y="63"/>
                      </a:lnTo>
                      <a:lnTo>
                        <a:pt x="320" y="63"/>
                      </a:lnTo>
                      <a:lnTo>
                        <a:pt x="320" y="63"/>
                      </a:lnTo>
                      <a:lnTo>
                        <a:pt x="321" y="63"/>
                      </a:lnTo>
                      <a:lnTo>
                        <a:pt x="321" y="63"/>
                      </a:lnTo>
                      <a:lnTo>
                        <a:pt x="321" y="63"/>
                      </a:lnTo>
                      <a:lnTo>
                        <a:pt x="322" y="63"/>
                      </a:lnTo>
                      <a:lnTo>
                        <a:pt x="322" y="63"/>
                      </a:lnTo>
                      <a:lnTo>
                        <a:pt x="322" y="63"/>
                      </a:lnTo>
                      <a:lnTo>
                        <a:pt x="323" y="63"/>
                      </a:lnTo>
                      <a:lnTo>
                        <a:pt x="323" y="63"/>
                      </a:lnTo>
                      <a:lnTo>
                        <a:pt x="323" y="63"/>
                      </a:lnTo>
                      <a:lnTo>
                        <a:pt x="323" y="63"/>
                      </a:lnTo>
                      <a:lnTo>
                        <a:pt x="324" y="63"/>
                      </a:lnTo>
                      <a:lnTo>
                        <a:pt x="324" y="63"/>
                      </a:lnTo>
                      <a:lnTo>
                        <a:pt x="325" y="63"/>
                      </a:lnTo>
                      <a:lnTo>
                        <a:pt x="325" y="63"/>
                      </a:lnTo>
                      <a:lnTo>
                        <a:pt x="325" y="63"/>
                      </a:lnTo>
                      <a:lnTo>
                        <a:pt x="325" y="63"/>
                      </a:lnTo>
                      <a:lnTo>
                        <a:pt x="326" y="63"/>
                      </a:lnTo>
                      <a:lnTo>
                        <a:pt x="326" y="63"/>
                      </a:lnTo>
                      <a:lnTo>
                        <a:pt x="327" y="63"/>
                      </a:lnTo>
                      <a:lnTo>
                        <a:pt x="327" y="63"/>
                      </a:lnTo>
                      <a:lnTo>
                        <a:pt x="327" y="63"/>
                      </a:lnTo>
                      <a:lnTo>
                        <a:pt x="327" y="63"/>
                      </a:lnTo>
                      <a:lnTo>
                        <a:pt x="328" y="63"/>
                      </a:lnTo>
                      <a:lnTo>
                        <a:pt x="328" y="63"/>
                      </a:lnTo>
                      <a:lnTo>
                        <a:pt x="328" y="63"/>
                      </a:lnTo>
                      <a:lnTo>
                        <a:pt x="329" y="63"/>
                      </a:lnTo>
                      <a:lnTo>
                        <a:pt x="329" y="63"/>
                      </a:lnTo>
                      <a:lnTo>
                        <a:pt x="330" y="63"/>
                      </a:lnTo>
                      <a:lnTo>
                        <a:pt x="330" y="63"/>
                      </a:lnTo>
                      <a:lnTo>
                        <a:pt x="330" y="63"/>
                      </a:lnTo>
                      <a:lnTo>
                        <a:pt x="330" y="63"/>
                      </a:lnTo>
                      <a:lnTo>
                        <a:pt x="331" y="63"/>
                      </a:lnTo>
                      <a:lnTo>
                        <a:pt x="331" y="63"/>
                      </a:lnTo>
                      <a:lnTo>
                        <a:pt x="331" y="63"/>
                      </a:lnTo>
                      <a:lnTo>
                        <a:pt x="332" y="63"/>
                      </a:lnTo>
                      <a:lnTo>
                        <a:pt x="332" y="63"/>
                      </a:lnTo>
                      <a:lnTo>
                        <a:pt x="333" y="63"/>
                      </a:lnTo>
                      <a:lnTo>
                        <a:pt x="333" y="63"/>
                      </a:lnTo>
                      <a:lnTo>
                        <a:pt x="333" y="63"/>
                      </a:lnTo>
                      <a:lnTo>
                        <a:pt x="333" y="63"/>
                      </a:lnTo>
                      <a:lnTo>
                        <a:pt x="334" y="63"/>
                      </a:lnTo>
                      <a:lnTo>
                        <a:pt x="334" y="63"/>
                      </a:lnTo>
                      <a:lnTo>
                        <a:pt x="334" y="63"/>
                      </a:lnTo>
                      <a:lnTo>
                        <a:pt x="334" y="63"/>
                      </a:lnTo>
                      <a:lnTo>
                        <a:pt x="335" y="63"/>
                      </a:lnTo>
                      <a:lnTo>
                        <a:pt x="335" y="63"/>
                      </a:lnTo>
                      <a:lnTo>
                        <a:pt x="336" y="63"/>
                      </a:lnTo>
                      <a:lnTo>
                        <a:pt x="336" y="63"/>
                      </a:lnTo>
                      <a:lnTo>
                        <a:pt x="336" y="63"/>
                      </a:lnTo>
                      <a:lnTo>
                        <a:pt x="337" y="63"/>
                      </a:lnTo>
                      <a:lnTo>
                        <a:pt x="337" y="63"/>
                      </a:lnTo>
                      <a:lnTo>
                        <a:pt x="337" y="63"/>
                      </a:lnTo>
                      <a:lnTo>
                        <a:pt x="338" y="63"/>
                      </a:lnTo>
                      <a:lnTo>
                        <a:pt x="338" y="63"/>
                      </a:lnTo>
                      <a:lnTo>
                        <a:pt x="339" y="63"/>
                      </a:lnTo>
                      <a:lnTo>
                        <a:pt x="339" y="63"/>
                      </a:lnTo>
                      <a:lnTo>
                        <a:pt x="339" y="63"/>
                      </a:lnTo>
                      <a:lnTo>
                        <a:pt x="339" y="63"/>
                      </a:lnTo>
                      <a:lnTo>
                        <a:pt x="340" y="63"/>
                      </a:lnTo>
                      <a:lnTo>
                        <a:pt x="340" y="63"/>
                      </a:lnTo>
                      <a:lnTo>
                        <a:pt x="340" y="63"/>
                      </a:lnTo>
                      <a:lnTo>
                        <a:pt x="341" y="63"/>
                      </a:lnTo>
                      <a:lnTo>
                        <a:pt x="341" y="63"/>
                      </a:lnTo>
                      <a:lnTo>
                        <a:pt x="341" y="63"/>
                      </a:lnTo>
                      <a:lnTo>
                        <a:pt x="342" y="63"/>
                      </a:lnTo>
                      <a:lnTo>
                        <a:pt x="342" y="63"/>
                      </a:lnTo>
                      <a:lnTo>
                        <a:pt x="342" y="63"/>
                      </a:lnTo>
                      <a:lnTo>
                        <a:pt x="342" y="63"/>
                      </a:lnTo>
                      <a:lnTo>
                        <a:pt x="343" y="63"/>
                      </a:lnTo>
                      <a:lnTo>
                        <a:pt x="343" y="63"/>
                      </a:lnTo>
                      <a:lnTo>
                        <a:pt x="344" y="63"/>
                      </a:lnTo>
                      <a:lnTo>
                        <a:pt x="344" y="63"/>
                      </a:lnTo>
                      <a:lnTo>
                        <a:pt x="344" y="63"/>
                      </a:lnTo>
                      <a:lnTo>
                        <a:pt x="344" y="63"/>
                      </a:lnTo>
                      <a:lnTo>
                        <a:pt x="345" y="63"/>
                      </a:lnTo>
                      <a:lnTo>
                        <a:pt x="345" y="63"/>
                      </a:lnTo>
                      <a:lnTo>
                        <a:pt x="346" y="63"/>
                      </a:lnTo>
                      <a:lnTo>
                        <a:pt x="346" y="63"/>
                      </a:lnTo>
                      <a:lnTo>
                        <a:pt x="346" y="63"/>
                      </a:lnTo>
                      <a:lnTo>
                        <a:pt x="346" y="63"/>
                      </a:lnTo>
                      <a:lnTo>
                        <a:pt x="347" y="63"/>
                      </a:lnTo>
                      <a:lnTo>
                        <a:pt x="347" y="63"/>
                      </a:lnTo>
                      <a:lnTo>
                        <a:pt x="347" y="63"/>
                      </a:lnTo>
                      <a:lnTo>
                        <a:pt x="348" y="63"/>
                      </a:lnTo>
                      <a:lnTo>
                        <a:pt x="348" y="63"/>
                      </a:lnTo>
                      <a:lnTo>
                        <a:pt x="349" y="63"/>
                      </a:lnTo>
                      <a:lnTo>
                        <a:pt x="349" y="63"/>
                      </a:lnTo>
                      <a:lnTo>
                        <a:pt x="349" y="63"/>
                      </a:lnTo>
                      <a:lnTo>
                        <a:pt x="349" y="63"/>
                      </a:lnTo>
                      <a:lnTo>
                        <a:pt x="350" y="63"/>
                      </a:lnTo>
                      <a:lnTo>
                        <a:pt x="350" y="63"/>
                      </a:lnTo>
                      <a:lnTo>
                        <a:pt x="350" y="63"/>
                      </a:lnTo>
                      <a:lnTo>
                        <a:pt x="351" y="63"/>
                      </a:lnTo>
                      <a:lnTo>
                        <a:pt x="351" y="63"/>
                      </a:lnTo>
                      <a:lnTo>
                        <a:pt x="351" y="63"/>
                      </a:lnTo>
                      <a:lnTo>
                        <a:pt x="352" y="63"/>
                      </a:lnTo>
                      <a:lnTo>
                        <a:pt x="352" y="63"/>
                      </a:lnTo>
                      <a:lnTo>
                        <a:pt x="352" y="63"/>
                      </a:lnTo>
                      <a:lnTo>
                        <a:pt x="353" y="63"/>
                      </a:lnTo>
                      <a:lnTo>
                        <a:pt x="353" y="63"/>
                      </a:lnTo>
                      <a:lnTo>
                        <a:pt x="353" y="63"/>
                      </a:lnTo>
                      <a:lnTo>
                        <a:pt x="353" y="63"/>
                      </a:lnTo>
                      <a:lnTo>
                        <a:pt x="354" y="63"/>
                      </a:lnTo>
                      <a:lnTo>
                        <a:pt x="355" y="63"/>
                      </a:lnTo>
                      <a:lnTo>
                        <a:pt x="355" y="63"/>
                      </a:lnTo>
                      <a:lnTo>
                        <a:pt x="355" y="63"/>
                      </a:lnTo>
                      <a:lnTo>
                        <a:pt x="355" y="63"/>
                      </a:lnTo>
                      <a:lnTo>
                        <a:pt x="356" y="63"/>
                      </a:lnTo>
                      <a:lnTo>
                        <a:pt x="356" y="63"/>
                      </a:lnTo>
                      <a:lnTo>
                        <a:pt x="356" y="63"/>
                      </a:lnTo>
                      <a:lnTo>
                        <a:pt x="357" y="63"/>
                      </a:lnTo>
                      <a:lnTo>
                        <a:pt x="357" y="63"/>
                      </a:lnTo>
                      <a:lnTo>
                        <a:pt x="357" y="63"/>
                      </a:lnTo>
                      <a:lnTo>
                        <a:pt x="358" y="63"/>
                      </a:lnTo>
                      <a:lnTo>
                        <a:pt x="358" y="63"/>
                      </a:lnTo>
                      <a:lnTo>
                        <a:pt x="358" y="63"/>
                      </a:lnTo>
                      <a:lnTo>
                        <a:pt x="359" y="63"/>
                      </a:lnTo>
                      <a:lnTo>
                        <a:pt x="359" y="63"/>
                      </a:lnTo>
                      <a:lnTo>
                        <a:pt x="359" y="63"/>
                      </a:lnTo>
                      <a:lnTo>
                        <a:pt x="360" y="63"/>
                      </a:lnTo>
                      <a:lnTo>
                        <a:pt x="360" y="63"/>
                      </a:lnTo>
                      <a:lnTo>
                        <a:pt x="360" y="63"/>
                      </a:lnTo>
                      <a:lnTo>
                        <a:pt x="361" y="63"/>
                      </a:lnTo>
                      <a:lnTo>
                        <a:pt x="361" y="63"/>
                      </a:lnTo>
                      <a:lnTo>
                        <a:pt x="361" y="63"/>
                      </a:lnTo>
                      <a:lnTo>
                        <a:pt x="362" y="63"/>
                      </a:lnTo>
                      <a:lnTo>
                        <a:pt x="362" y="63"/>
                      </a:lnTo>
                      <a:lnTo>
                        <a:pt x="362" y="63"/>
                      </a:lnTo>
                      <a:lnTo>
                        <a:pt x="363" y="63"/>
                      </a:lnTo>
                      <a:lnTo>
                        <a:pt x="363" y="63"/>
                      </a:lnTo>
                      <a:lnTo>
                        <a:pt x="363" y="63"/>
                      </a:lnTo>
                      <a:lnTo>
                        <a:pt x="363" y="63"/>
                      </a:lnTo>
                      <a:lnTo>
                        <a:pt x="364" y="63"/>
                      </a:lnTo>
                      <a:lnTo>
                        <a:pt x="364" y="63"/>
                      </a:lnTo>
                      <a:lnTo>
                        <a:pt x="364" y="63"/>
                      </a:lnTo>
                      <a:lnTo>
                        <a:pt x="365" y="63"/>
                      </a:lnTo>
                      <a:lnTo>
                        <a:pt x="365" y="63"/>
                      </a:lnTo>
                      <a:lnTo>
                        <a:pt x="365" y="63"/>
                      </a:lnTo>
                      <a:lnTo>
                        <a:pt x="366" y="63"/>
                      </a:lnTo>
                      <a:lnTo>
                        <a:pt x="366" y="63"/>
                      </a:lnTo>
                      <a:lnTo>
                        <a:pt x="367" y="63"/>
                      </a:lnTo>
                      <a:lnTo>
                        <a:pt x="367" y="63"/>
                      </a:lnTo>
                      <a:lnTo>
                        <a:pt x="367" y="63"/>
                      </a:lnTo>
                      <a:lnTo>
                        <a:pt x="367" y="63"/>
                      </a:lnTo>
                      <a:lnTo>
                        <a:pt x="368" y="63"/>
                      </a:lnTo>
                      <a:lnTo>
                        <a:pt x="368" y="63"/>
                      </a:lnTo>
                      <a:lnTo>
                        <a:pt x="368" y="63"/>
                      </a:lnTo>
                      <a:lnTo>
                        <a:pt x="368" y="63"/>
                      </a:lnTo>
                      <a:lnTo>
                        <a:pt x="369" y="63"/>
                      </a:lnTo>
                      <a:lnTo>
                        <a:pt x="370" y="63"/>
                      </a:lnTo>
                      <a:lnTo>
                        <a:pt x="370" y="63"/>
                      </a:lnTo>
                      <a:lnTo>
                        <a:pt x="370" y="63"/>
                      </a:lnTo>
                      <a:lnTo>
                        <a:pt x="371" y="63"/>
                      </a:lnTo>
                      <a:lnTo>
                        <a:pt x="371" y="63"/>
                      </a:lnTo>
                      <a:lnTo>
                        <a:pt x="371" y="63"/>
                      </a:lnTo>
                      <a:lnTo>
                        <a:pt x="371" y="63"/>
                      </a:lnTo>
                      <a:lnTo>
                        <a:pt x="372" y="63"/>
                      </a:lnTo>
                      <a:lnTo>
                        <a:pt x="372" y="63"/>
                      </a:lnTo>
                      <a:lnTo>
                        <a:pt x="372" y="63"/>
                      </a:lnTo>
                      <a:lnTo>
                        <a:pt x="373" y="63"/>
                      </a:lnTo>
                      <a:lnTo>
                        <a:pt x="373" y="63"/>
                      </a:lnTo>
                      <a:lnTo>
                        <a:pt x="373" y="63"/>
                      </a:lnTo>
                      <a:lnTo>
                        <a:pt x="374" y="63"/>
                      </a:lnTo>
                      <a:lnTo>
                        <a:pt x="374" y="63"/>
                      </a:lnTo>
                      <a:lnTo>
                        <a:pt x="374" y="63"/>
                      </a:lnTo>
                      <a:lnTo>
                        <a:pt x="375" y="63"/>
                      </a:lnTo>
                      <a:lnTo>
                        <a:pt x="375" y="63"/>
                      </a:lnTo>
                      <a:lnTo>
                        <a:pt x="376" y="63"/>
                      </a:lnTo>
                      <a:lnTo>
                        <a:pt x="376" y="63"/>
                      </a:lnTo>
                      <a:lnTo>
                        <a:pt x="376" y="63"/>
                      </a:lnTo>
                      <a:lnTo>
                        <a:pt x="376" y="63"/>
                      </a:lnTo>
                      <a:lnTo>
                        <a:pt x="376" y="63"/>
                      </a:lnTo>
                      <a:lnTo>
                        <a:pt x="377" y="63"/>
                      </a:lnTo>
                      <a:lnTo>
                        <a:pt x="377" y="63"/>
                      </a:lnTo>
                      <a:lnTo>
                        <a:pt x="378" y="63"/>
                      </a:lnTo>
                      <a:lnTo>
                        <a:pt x="378" y="63"/>
                      </a:lnTo>
                      <a:lnTo>
                        <a:pt x="378" y="63"/>
                      </a:lnTo>
                      <a:lnTo>
                        <a:pt x="379" y="63"/>
                      </a:lnTo>
                      <a:lnTo>
                        <a:pt x="379" y="63"/>
                      </a:lnTo>
                      <a:lnTo>
                        <a:pt x="379" y="63"/>
                      </a:lnTo>
                      <a:lnTo>
                        <a:pt x="380" y="63"/>
                      </a:lnTo>
                      <a:lnTo>
                        <a:pt x="380" y="63"/>
                      </a:lnTo>
                      <a:lnTo>
                        <a:pt x="380" y="63"/>
                      </a:lnTo>
                      <a:lnTo>
                        <a:pt x="380" y="63"/>
                      </a:lnTo>
                      <a:lnTo>
                        <a:pt x="381" y="63"/>
                      </a:lnTo>
                      <a:lnTo>
                        <a:pt x="381" y="63"/>
                      </a:lnTo>
                      <a:lnTo>
                        <a:pt x="382" y="63"/>
                      </a:lnTo>
                      <a:lnTo>
                        <a:pt x="382" y="63"/>
                      </a:lnTo>
                      <a:lnTo>
                        <a:pt x="383" y="63"/>
                      </a:lnTo>
                      <a:lnTo>
                        <a:pt x="383" y="63"/>
                      </a:lnTo>
                      <a:lnTo>
                        <a:pt x="383" y="63"/>
                      </a:lnTo>
                      <a:lnTo>
                        <a:pt x="383" y="63"/>
                      </a:lnTo>
                      <a:lnTo>
                        <a:pt x="384" y="63"/>
                      </a:lnTo>
                      <a:lnTo>
                        <a:pt x="384" y="63"/>
                      </a:lnTo>
                      <a:lnTo>
                        <a:pt x="384" y="63"/>
                      </a:lnTo>
                      <a:lnTo>
                        <a:pt x="384" y="63"/>
                      </a:lnTo>
                      <a:lnTo>
                        <a:pt x="385" y="63"/>
                      </a:lnTo>
                      <a:lnTo>
                        <a:pt x="385" y="63"/>
                      </a:lnTo>
                      <a:lnTo>
                        <a:pt x="385" y="63"/>
                      </a:lnTo>
                      <a:lnTo>
                        <a:pt x="386" y="63"/>
                      </a:lnTo>
                      <a:lnTo>
                        <a:pt x="386" y="63"/>
                      </a:lnTo>
                      <a:lnTo>
                        <a:pt x="387" y="63"/>
                      </a:lnTo>
                      <a:lnTo>
                        <a:pt x="387" y="63"/>
                      </a:lnTo>
                      <a:lnTo>
                        <a:pt x="387" y="63"/>
                      </a:lnTo>
                      <a:lnTo>
                        <a:pt x="387" y="63"/>
                      </a:lnTo>
                      <a:lnTo>
                        <a:pt x="387" y="63"/>
                      </a:lnTo>
                      <a:lnTo>
                        <a:pt x="388" y="63"/>
                      </a:lnTo>
                      <a:lnTo>
                        <a:pt x="388" y="63"/>
                      </a:lnTo>
                      <a:lnTo>
                        <a:pt x="389" y="63"/>
                      </a:lnTo>
                      <a:lnTo>
                        <a:pt x="389" y="63"/>
                      </a:lnTo>
                      <a:lnTo>
                        <a:pt x="389" y="63"/>
                      </a:lnTo>
                      <a:lnTo>
                        <a:pt x="390" y="63"/>
                      </a:lnTo>
                      <a:lnTo>
                        <a:pt x="390" y="63"/>
                      </a:lnTo>
                      <a:lnTo>
                        <a:pt x="390" y="63"/>
                      </a:lnTo>
                      <a:lnTo>
                        <a:pt x="391" y="63"/>
                      </a:lnTo>
                      <a:lnTo>
                        <a:pt x="391" y="63"/>
                      </a:lnTo>
                      <a:lnTo>
                        <a:pt x="391" y="63"/>
                      </a:lnTo>
                      <a:lnTo>
                        <a:pt x="392" y="63"/>
                      </a:lnTo>
                      <a:lnTo>
                        <a:pt x="392" y="63"/>
                      </a:lnTo>
                      <a:lnTo>
                        <a:pt x="392" y="63"/>
                      </a:lnTo>
                      <a:lnTo>
                        <a:pt x="393" y="63"/>
                      </a:lnTo>
                      <a:lnTo>
                        <a:pt x="393" y="63"/>
                      </a:lnTo>
                      <a:lnTo>
                        <a:pt x="393" y="63"/>
                      </a:lnTo>
                      <a:lnTo>
                        <a:pt x="394" y="63"/>
                      </a:lnTo>
                      <a:lnTo>
                        <a:pt x="394" y="63"/>
                      </a:lnTo>
                      <a:lnTo>
                        <a:pt x="395" y="63"/>
                      </a:lnTo>
                      <a:lnTo>
                        <a:pt x="395" y="63"/>
                      </a:lnTo>
                      <a:lnTo>
                        <a:pt x="395" y="63"/>
                      </a:lnTo>
                      <a:lnTo>
                        <a:pt x="395" y="63"/>
                      </a:lnTo>
                      <a:lnTo>
                        <a:pt x="395" y="63"/>
                      </a:lnTo>
                      <a:lnTo>
                        <a:pt x="396" y="63"/>
                      </a:lnTo>
                      <a:lnTo>
                        <a:pt x="396" y="63"/>
                      </a:lnTo>
                      <a:lnTo>
                        <a:pt x="397" y="63"/>
                      </a:lnTo>
                      <a:lnTo>
                        <a:pt x="397" y="63"/>
                      </a:lnTo>
                      <a:lnTo>
                        <a:pt x="398" y="63"/>
                      </a:lnTo>
                      <a:lnTo>
                        <a:pt x="398" y="63"/>
                      </a:lnTo>
                      <a:lnTo>
                        <a:pt x="398" y="63"/>
                      </a:lnTo>
                      <a:lnTo>
                        <a:pt x="398" y="63"/>
                      </a:lnTo>
                      <a:lnTo>
                        <a:pt x="398" y="63"/>
                      </a:lnTo>
                      <a:lnTo>
                        <a:pt x="399" y="63"/>
                      </a:lnTo>
                      <a:lnTo>
                        <a:pt x="399" y="63"/>
                      </a:lnTo>
                      <a:lnTo>
                        <a:pt x="400" y="63"/>
                      </a:lnTo>
                      <a:lnTo>
                        <a:pt x="400" y="63"/>
                      </a:lnTo>
                      <a:lnTo>
                        <a:pt x="400" y="63"/>
                      </a:lnTo>
                      <a:lnTo>
                        <a:pt x="401" y="63"/>
                      </a:lnTo>
                      <a:lnTo>
                        <a:pt x="401" y="63"/>
                      </a:lnTo>
                      <a:lnTo>
                        <a:pt x="402" y="63"/>
                      </a:lnTo>
                      <a:lnTo>
                        <a:pt x="402" y="63"/>
                      </a:lnTo>
                      <a:lnTo>
                        <a:pt x="402" y="63"/>
                      </a:lnTo>
                      <a:lnTo>
                        <a:pt x="402" y="63"/>
                      </a:lnTo>
                      <a:lnTo>
                        <a:pt x="403" y="63"/>
                      </a:lnTo>
                      <a:lnTo>
                        <a:pt x="403" y="63"/>
                      </a:lnTo>
                      <a:lnTo>
                        <a:pt x="403" y="63"/>
                      </a:lnTo>
                      <a:lnTo>
                        <a:pt x="403" y="63"/>
                      </a:lnTo>
                      <a:lnTo>
                        <a:pt x="404" y="63"/>
                      </a:lnTo>
                      <a:lnTo>
                        <a:pt x="404" y="63"/>
                      </a:lnTo>
                      <a:lnTo>
                        <a:pt x="404" y="63"/>
                      </a:lnTo>
                      <a:lnTo>
                        <a:pt x="405" y="63"/>
                      </a:lnTo>
                      <a:lnTo>
                        <a:pt x="405" y="63"/>
                      </a:lnTo>
                      <a:lnTo>
                        <a:pt x="405" y="63"/>
                      </a:lnTo>
                      <a:lnTo>
                        <a:pt x="406" y="63"/>
                      </a:lnTo>
                      <a:lnTo>
                        <a:pt x="406" y="63"/>
                      </a:lnTo>
                      <a:lnTo>
                        <a:pt x="406" y="63"/>
                      </a:lnTo>
                      <a:lnTo>
                        <a:pt x="407" y="63"/>
                      </a:lnTo>
                      <a:lnTo>
                        <a:pt x="407" y="63"/>
                      </a:lnTo>
                      <a:lnTo>
                        <a:pt x="407" y="63"/>
                      </a:lnTo>
                      <a:lnTo>
                        <a:pt x="408" y="63"/>
                      </a:lnTo>
                      <a:lnTo>
                        <a:pt x="408" y="63"/>
                      </a:lnTo>
                      <a:lnTo>
                        <a:pt x="409" y="63"/>
                      </a:lnTo>
                      <a:lnTo>
                        <a:pt x="409" y="63"/>
                      </a:lnTo>
                      <a:lnTo>
                        <a:pt x="409" y="63"/>
                      </a:lnTo>
                      <a:lnTo>
                        <a:pt x="409" y="63"/>
                      </a:lnTo>
                      <a:lnTo>
                        <a:pt x="410" y="63"/>
                      </a:lnTo>
                      <a:lnTo>
                        <a:pt x="410" y="63"/>
                      </a:lnTo>
                      <a:lnTo>
                        <a:pt x="410" y="63"/>
                      </a:lnTo>
                      <a:lnTo>
                        <a:pt x="411" y="63"/>
                      </a:lnTo>
                      <a:lnTo>
                        <a:pt x="411" y="63"/>
                      </a:lnTo>
                      <a:lnTo>
                        <a:pt x="411" y="63"/>
                      </a:lnTo>
                      <a:lnTo>
                        <a:pt x="412" y="63"/>
                      </a:lnTo>
                      <a:lnTo>
                        <a:pt x="412" y="63"/>
                      </a:lnTo>
                      <a:lnTo>
                        <a:pt x="412" y="63"/>
                      </a:lnTo>
                      <a:lnTo>
                        <a:pt x="413" y="63"/>
                      </a:lnTo>
                      <a:lnTo>
                        <a:pt x="413" y="63"/>
                      </a:lnTo>
                      <a:lnTo>
                        <a:pt x="413" y="63"/>
                      </a:lnTo>
                      <a:lnTo>
                        <a:pt x="414" y="63"/>
                      </a:lnTo>
                      <a:lnTo>
                        <a:pt x="414" y="63"/>
                      </a:lnTo>
                      <a:lnTo>
                        <a:pt x="414" y="63"/>
                      </a:lnTo>
                      <a:lnTo>
                        <a:pt x="414" y="63"/>
                      </a:lnTo>
                      <a:lnTo>
                        <a:pt x="415" y="63"/>
                      </a:lnTo>
                      <a:lnTo>
                        <a:pt x="415" y="63"/>
                      </a:lnTo>
                      <a:lnTo>
                        <a:pt x="416" y="63"/>
                      </a:lnTo>
                      <a:lnTo>
                        <a:pt x="416" y="63"/>
                      </a:lnTo>
                      <a:lnTo>
                        <a:pt x="416" y="63"/>
                      </a:lnTo>
                      <a:lnTo>
                        <a:pt x="417" y="63"/>
                      </a:lnTo>
                      <a:lnTo>
                        <a:pt x="417" y="63"/>
                      </a:lnTo>
                      <a:lnTo>
                        <a:pt x="417" y="63"/>
                      </a:lnTo>
                      <a:lnTo>
                        <a:pt x="417" y="63"/>
                      </a:lnTo>
                      <a:lnTo>
                        <a:pt x="418" y="63"/>
                      </a:lnTo>
                      <a:lnTo>
                        <a:pt x="418" y="63"/>
                      </a:lnTo>
                      <a:lnTo>
                        <a:pt x="418" y="63"/>
                      </a:lnTo>
                      <a:lnTo>
                        <a:pt x="419" y="63"/>
                      </a:lnTo>
                      <a:lnTo>
                        <a:pt x="419" y="63"/>
                      </a:lnTo>
                      <a:lnTo>
                        <a:pt x="420" y="63"/>
                      </a:lnTo>
                      <a:lnTo>
                        <a:pt x="420" y="63"/>
                      </a:lnTo>
                      <a:lnTo>
                        <a:pt x="420" y="63"/>
                      </a:lnTo>
                      <a:lnTo>
                        <a:pt x="420" y="63"/>
                      </a:lnTo>
                      <a:lnTo>
                        <a:pt x="421" y="63"/>
                      </a:lnTo>
                      <a:lnTo>
                        <a:pt x="421" y="63"/>
                      </a:lnTo>
                      <a:lnTo>
                        <a:pt x="421" y="63"/>
                      </a:lnTo>
                      <a:lnTo>
                        <a:pt x="422" y="63"/>
                      </a:lnTo>
                      <a:lnTo>
                        <a:pt x="422" y="63"/>
                      </a:lnTo>
                      <a:lnTo>
                        <a:pt x="423" y="63"/>
                      </a:lnTo>
                      <a:lnTo>
                        <a:pt x="423" y="63"/>
                      </a:lnTo>
                      <a:lnTo>
                        <a:pt x="423" y="63"/>
                      </a:lnTo>
                      <a:lnTo>
                        <a:pt x="423" y="63"/>
                      </a:lnTo>
                      <a:lnTo>
                        <a:pt x="424" y="63"/>
                      </a:lnTo>
                      <a:lnTo>
                        <a:pt x="424" y="63"/>
                      </a:lnTo>
                      <a:lnTo>
                        <a:pt x="425" y="63"/>
                      </a:lnTo>
                      <a:lnTo>
                        <a:pt x="425" y="63"/>
                      </a:lnTo>
                      <a:lnTo>
                        <a:pt x="425" y="63"/>
                      </a:lnTo>
                      <a:lnTo>
                        <a:pt x="426" y="63"/>
                      </a:lnTo>
                      <a:lnTo>
                        <a:pt x="426" y="63"/>
                      </a:lnTo>
                      <a:lnTo>
                        <a:pt x="426" y="63"/>
                      </a:lnTo>
                      <a:lnTo>
                        <a:pt x="427" y="63"/>
                      </a:lnTo>
                      <a:lnTo>
                        <a:pt x="427" y="63"/>
                      </a:lnTo>
                      <a:lnTo>
                        <a:pt x="427" y="63"/>
                      </a:lnTo>
                      <a:lnTo>
                        <a:pt x="427" y="63"/>
                      </a:lnTo>
                      <a:lnTo>
                        <a:pt x="427" y="63"/>
                      </a:lnTo>
                      <a:lnTo>
                        <a:pt x="428" y="63"/>
                      </a:lnTo>
                      <a:lnTo>
                        <a:pt x="428" y="63"/>
                      </a:lnTo>
                      <a:lnTo>
                        <a:pt x="429" y="63"/>
                      </a:lnTo>
                      <a:lnTo>
                        <a:pt x="429" y="63"/>
                      </a:lnTo>
                      <a:lnTo>
                        <a:pt x="430" y="63"/>
                      </a:lnTo>
                      <a:lnTo>
                        <a:pt x="430" y="63"/>
                      </a:lnTo>
                      <a:lnTo>
                        <a:pt x="430" y="63"/>
                      </a:lnTo>
                      <a:lnTo>
                        <a:pt x="430" y="63"/>
                      </a:lnTo>
                      <a:lnTo>
                        <a:pt x="431" y="63"/>
                      </a:lnTo>
                      <a:lnTo>
                        <a:pt x="431" y="63"/>
                      </a:lnTo>
                      <a:lnTo>
                        <a:pt x="431" y="63"/>
                      </a:lnTo>
                      <a:lnTo>
                        <a:pt x="432" y="63"/>
                      </a:lnTo>
                      <a:lnTo>
                        <a:pt x="432" y="63"/>
                      </a:lnTo>
                      <a:lnTo>
                        <a:pt x="432" y="63"/>
                      </a:lnTo>
                      <a:lnTo>
                        <a:pt x="433" y="63"/>
                      </a:lnTo>
                      <a:lnTo>
                        <a:pt x="433" y="63"/>
                      </a:lnTo>
                      <a:lnTo>
                        <a:pt x="433" y="63"/>
                      </a:lnTo>
                      <a:lnTo>
                        <a:pt x="434" y="63"/>
                      </a:lnTo>
                      <a:lnTo>
                        <a:pt x="434" y="63"/>
                      </a:lnTo>
                      <a:lnTo>
                        <a:pt x="434" y="63"/>
                      </a:lnTo>
                      <a:lnTo>
                        <a:pt x="434" y="63"/>
                      </a:lnTo>
                      <a:lnTo>
                        <a:pt x="435" y="63"/>
                      </a:lnTo>
                      <a:lnTo>
                        <a:pt x="436" y="63"/>
                      </a:lnTo>
                      <a:lnTo>
                        <a:pt x="436" y="63"/>
                      </a:lnTo>
                      <a:lnTo>
                        <a:pt x="436" y="63"/>
                      </a:lnTo>
                      <a:lnTo>
                        <a:pt x="436" y="63"/>
                      </a:lnTo>
                      <a:lnTo>
                        <a:pt x="437" y="63"/>
                      </a:lnTo>
                      <a:lnTo>
                        <a:pt x="437" y="63"/>
                      </a:lnTo>
                      <a:lnTo>
                        <a:pt x="437" y="63"/>
                      </a:lnTo>
                      <a:lnTo>
                        <a:pt x="437" y="63"/>
                      </a:lnTo>
                      <a:lnTo>
                        <a:pt x="438" y="63"/>
                      </a:lnTo>
                      <a:lnTo>
                        <a:pt x="438" y="63"/>
                      </a:lnTo>
                      <a:lnTo>
                        <a:pt x="439" y="63"/>
                      </a:lnTo>
                      <a:lnTo>
                        <a:pt x="439" y="63"/>
                      </a:lnTo>
                      <a:lnTo>
                        <a:pt x="439" y="63"/>
                      </a:lnTo>
                      <a:lnTo>
                        <a:pt x="439" y="63"/>
                      </a:lnTo>
                      <a:lnTo>
                        <a:pt x="440" y="63"/>
                      </a:lnTo>
                      <a:lnTo>
                        <a:pt x="440" y="63"/>
                      </a:lnTo>
                      <a:lnTo>
                        <a:pt x="441" y="63"/>
                      </a:lnTo>
                      <a:lnTo>
                        <a:pt x="441" y="63"/>
                      </a:lnTo>
                      <a:lnTo>
                        <a:pt x="441" y="63"/>
                      </a:lnTo>
                      <a:lnTo>
                        <a:pt x="441" y="63"/>
                      </a:lnTo>
                      <a:lnTo>
                        <a:pt x="442" y="63"/>
                      </a:lnTo>
                      <a:lnTo>
                        <a:pt x="442" y="63"/>
                      </a:lnTo>
                      <a:lnTo>
                        <a:pt x="443" y="63"/>
                      </a:lnTo>
                      <a:lnTo>
                        <a:pt x="443" y="63"/>
                      </a:lnTo>
                      <a:lnTo>
                        <a:pt x="443" y="63"/>
                      </a:lnTo>
                      <a:lnTo>
                        <a:pt x="443" y="63"/>
                      </a:lnTo>
                      <a:lnTo>
                        <a:pt x="444" y="63"/>
                      </a:lnTo>
                      <a:lnTo>
                        <a:pt x="444" y="63"/>
                      </a:lnTo>
                      <a:lnTo>
                        <a:pt x="444" y="63"/>
                      </a:lnTo>
                      <a:lnTo>
                        <a:pt x="444" y="63"/>
                      </a:lnTo>
                      <a:lnTo>
                        <a:pt x="445" y="63"/>
                      </a:lnTo>
                      <a:lnTo>
                        <a:pt x="446" y="63"/>
                      </a:lnTo>
                      <a:lnTo>
                        <a:pt x="446" y="63"/>
                      </a:lnTo>
                      <a:lnTo>
                        <a:pt x="446" y="63"/>
                      </a:lnTo>
                      <a:lnTo>
                        <a:pt x="447" y="63"/>
                      </a:lnTo>
                      <a:lnTo>
                        <a:pt x="447" y="63"/>
                      </a:lnTo>
                      <a:lnTo>
                        <a:pt x="447" y="63"/>
                      </a:lnTo>
                      <a:lnTo>
                        <a:pt x="447" y="63"/>
                      </a:lnTo>
                      <a:lnTo>
                        <a:pt x="448" y="63"/>
                      </a:lnTo>
                      <a:lnTo>
                        <a:pt x="448" y="63"/>
                      </a:lnTo>
                      <a:lnTo>
                        <a:pt x="448" y="63"/>
                      </a:lnTo>
                      <a:lnTo>
                        <a:pt x="449" y="63"/>
                      </a:lnTo>
                      <a:lnTo>
                        <a:pt x="449" y="63"/>
                      </a:lnTo>
                      <a:lnTo>
                        <a:pt x="449" y="62"/>
                      </a:lnTo>
                      <a:lnTo>
                        <a:pt x="450" y="62"/>
                      </a:lnTo>
                      <a:lnTo>
                        <a:pt x="450" y="62"/>
                      </a:lnTo>
                      <a:lnTo>
                        <a:pt x="450" y="62"/>
                      </a:lnTo>
                      <a:lnTo>
                        <a:pt x="450" y="62"/>
                      </a:lnTo>
                      <a:lnTo>
                        <a:pt x="451" y="62"/>
                      </a:lnTo>
                      <a:lnTo>
                        <a:pt x="452" y="61"/>
                      </a:lnTo>
                      <a:lnTo>
                        <a:pt x="452" y="61"/>
                      </a:lnTo>
                      <a:lnTo>
                        <a:pt x="452" y="61"/>
                      </a:lnTo>
                      <a:lnTo>
                        <a:pt x="452" y="61"/>
                      </a:lnTo>
                      <a:lnTo>
                        <a:pt x="453" y="60"/>
                      </a:lnTo>
                      <a:lnTo>
                        <a:pt x="453" y="60"/>
                      </a:lnTo>
                      <a:lnTo>
                        <a:pt x="453" y="60"/>
                      </a:lnTo>
                      <a:lnTo>
                        <a:pt x="454" y="60"/>
                      </a:lnTo>
                      <a:lnTo>
                        <a:pt x="454" y="59"/>
                      </a:lnTo>
                      <a:lnTo>
                        <a:pt x="454" y="59"/>
                      </a:lnTo>
                      <a:lnTo>
                        <a:pt x="455" y="58"/>
                      </a:lnTo>
                      <a:lnTo>
                        <a:pt x="455" y="58"/>
                      </a:lnTo>
                      <a:lnTo>
                        <a:pt x="455" y="57"/>
                      </a:lnTo>
                      <a:lnTo>
                        <a:pt x="455" y="57"/>
                      </a:lnTo>
                      <a:lnTo>
                        <a:pt x="456" y="57"/>
                      </a:lnTo>
                      <a:lnTo>
                        <a:pt x="456" y="57"/>
                      </a:lnTo>
                      <a:lnTo>
                        <a:pt x="457" y="55"/>
                      </a:lnTo>
                      <a:lnTo>
                        <a:pt x="457" y="55"/>
                      </a:lnTo>
                      <a:lnTo>
                        <a:pt x="457" y="54"/>
                      </a:lnTo>
                      <a:lnTo>
                        <a:pt x="457" y="54"/>
                      </a:lnTo>
                      <a:lnTo>
                        <a:pt x="458" y="53"/>
                      </a:lnTo>
                      <a:lnTo>
                        <a:pt x="458" y="53"/>
                      </a:lnTo>
                      <a:lnTo>
                        <a:pt x="459" y="52"/>
                      </a:lnTo>
                      <a:lnTo>
                        <a:pt x="459" y="52"/>
                      </a:lnTo>
                      <a:lnTo>
                        <a:pt x="459" y="50"/>
                      </a:lnTo>
                      <a:lnTo>
                        <a:pt x="459" y="50"/>
                      </a:lnTo>
                      <a:lnTo>
                        <a:pt x="460" y="49"/>
                      </a:lnTo>
                      <a:lnTo>
                        <a:pt x="460" y="49"/>
                      </a:lnTo>
                      <a:lnTo>
                        <a:pt x="461" y="47"/>
                      </a:lnTo>
                      <a:lnTo>
                        <a:pt x="461" y="47"/>
                      </a:lnTo>
                      <a:lnTo>
                        <a:pt x="461" y="45"/>
                      </a:lnTo>
                      <a:lnTo>
                        <a:pt x="461" y="45"/>
                      </a:lnTo>
                      <a:lnTo>
                        <a:pt x="462" y="44"/>
                      </a:lnTo>
                      <a:lnTo>
                        <a:pt x="462" y="44"/>
                      </a:lnTo>
                      <a:lnTo>
                        <a:pt x="463" y="42"/>
                      </a:lnTo>
                      <a:lnTo>
                        <a:pt x="463" y="42"/>
                      </a:lnTo>
                      <a:lnTo>
                        <a:pt x="463" y="41"/>
                      </a:lnTo>
                      <a:lnTo>
                        <a:pt x="463" y="41"/>
                      </a:lnTo>
                      <a:lnTo>
                        <a:pt x="464" y="39"/>
                      </a:lnTo>
                      <a:lnTo>
                        <a:pt x="464" y="39"/>
                      </a:lnTo>
                      <a:lnTo>
                        <a:pt x="465" y="37"/>
                      </a:lnTo>
                      <a:lnTo>
                        <a:pt x="465" y="37"/>
                      </a:lnTo>
                      <a:lnTo>
                        <a:pt x="465" y="36"/>
                      </a:lnTo>
                      <a:lnTo>
                        <a:pt x="465" y="36"/>
                      </a:lnTo>
                      <a:lnTo>
                        <a:pt x="466" y="34"/>
                      </a:lnTo>
                      <a:lnTo>
                        <a:pt x="466" y="34"/>
                      </a:lnTo>
                      <a:lnTo>
                        <a:pt x="467" y="33"/>
                      </a:lnTo>
                      <a:lnTo>
                        <a:pt x="467" y="33"/>
                      </a:lnTo>
                      <a:lnTo>
                        <a:pt x="467" y="32"/>
                      </a:lnTo>
                      <a:lnTo>
                        <a:pt x="467" y="32"/>
                      </a:lnTo>
                      <a:lnTo>
                        <a:pt x="468" y="31"/>
                      </a:lnTo>
                      <a:lnTo>
                        <a:pt x="468" y="31"/>
                      </a:lnTo>
                      <a:lnTo>
                        <a:pt x="468" y="30"/>
                      </a:lnTo>
                      <a:lnTo>
                        <a:pt x="468" y="30"/>
                      </a:lnTo>
                      <a:lnTo>
                        <a:pt x="469" y="29"/>
                      </a:lnTo>
                      <a:lnTo>
                        <a:pt x="469" y="29"/>
                      </a:lnTo>
                      <a:lnTo>
                        <a:pt x="470" y="28"/>
                      </a:lnTo>
                      <a:lnTo>
                        <a:pt x="470" y="28"/>
                      </a:lnTo>
                      <a:lnTo>
                        <a:pt x="471" y="28"/>
                      </a:lnTo>
                      <a:lnTo>
                        <a:pt x="471" y="28"/>
                      </a:lnTo>
                      <a:lnTo>
                        <a:pt x="471" y="28"/>
                      </a:lnTo>
                      <a:lnTo>
                        <a:pt x="471" y="28"/>
                      </a:lnTo>
                      <a:lnTo>
                        <a:pt x="471" y="28"/>
                      </a:lnTo>
                      <a:lnTo>
                        <a:pt x="472" y="28"/>
                      </a:lnTo>
                      <a:lnTo>
                        <a:pt x="472" y="28"/>
                      </a:lnTo>
                      <a:lnTo>
                        <a:pt x="473" y="28"/>
                      </a:lnTo>
                      <a:lnTo>
                        <a:pt x="473" y="29"/>
                      </a:lnTo>
                      <a:lnTo>
                        <a:pt x="473" y="29"/>
                      </a:lnTo>
                      <a:lnTo>
                        <a:pt x="474" y="30"/>
                      </a:lnTo>
                      <a:lnTo>
                        <a:pt x="474" y="30"/>
                      </a:lnTo>
                      <a:lnTo>
                        <a:pt x="474" y="31"/>
                      </a:lnTo>
                      <a:lnTo>
                        <a:pt x="474" y="31"/>
                      </a:lnTo>
                      <a:lnTo>
                        <a:pt x="475" y="33"/>
                      </a:lnTo>
                      <a:lnTo>
                        <a:pt x="475" y="33"/>
                      </a:lnTo>
                      <a:lnTo>
                        <a:pt x="476" y="34"/>
                      </a:lnTo>
                      <a:lnTo>
                        <a:pt x="476" y="34"/>
                      </a:lnTo>
                      <a:lnTo>
                        <a:pt x="476" y="36"/>
                      </a:lnTo>
                      <a:lnTo>
                        <a:pt x="476" y="36"/>
                      </a:lnTo>
                      <a:lnTo>
                        <a:pt x="477" y="38"/>
                      </a:lnTo>
                      <a:lnTo>
                        <a:pt x="477" y="38"/>
                      </a:lnTo>
                      <a:lnTo>
                        <a:pt x="478" y="40"/>
                      </a:lnTo>
                      <a:lnTo>
                        <a:pt x="478" y="40"/>
                      </a:lnTo>
                      <a:lnTo>
                        <a:pt x="478" y="42"/>
                      </a:lnTo>
                      <a:lnTo>
                        <a:pt x="478" y="42"/>
                      </a:lnTo>
                      <a:lnTo>
                        <a:pt x="479" y="45"/>
                      </a:lnTo>
                      <a:lnTo>
                        <a:pt x="479" y="45"/>
                      </a:lnTo>
                      <a:lnTo>
                        <a:pt x="480" y="47"/>
                      </a:lnTo>
                      <a:lnTo>
                        <a:pt x="480" y="47"/>
                      </a:lnTo>
                      <a:lnTo>
                        <a:pt x="480" y="49"/>
                      </a:lnTo>
                      <a:lnTo>
                        <a:pt x="480" y="49"/>
                      </a:lnTo>
                      <a:lnTo>
                        <a:pt x="481" y="51"/>
                      </a:lnTo>
                      <a:lnTo>
                        <a:pt x="481" y="51"/>
                      </a:lnTo>
                      <a:lnTo>
                        <a:pt x="482" y="53"/>
                      </a:lnTo>
                      <a:lnTo>
                        <a:pt x="482" y="53"/>
                      </a:lnTo>
                      <a:lnTo>
                        <a:pt x="482" y="55"/>
                      </a:lnTo>
                      <a:lnTo>
                        <a:pt x="482" y="55"/>
                      </a:lnTo>
                      <a:lnTo>
                        <a:pt x="483" y="56"/>
                      </a:lnTo>
                      <a:lnTo>
                        <a:pt x="483" y="56"/>
                      </a:lnTo>
                      <a:lnTo>
                        <a:pt x="484" y="57"/>
                      </a:lnTo>
                      <a:lnTo>
                        <a:pt x="484" y="57"/>
                      </a:lnTo>
                      <a:lnTo>
                        <a:pt x="484" y="58"/>
                      </a:lnTo>
                      <a:lnTo>
                        <a:pt x="484" y="58"/>
                      </a:lnTo>
                      <a:lnTo>
                        <a:pt x="485" y="59"/>
                      </a:lnTo>
                      <a:lnTo>
                        <a:pt x="485" y="59"/>
                      </a:lnTo>
                      <a:lnTo>
                        <a:pt x="486" y="60"/>
                      </a:lnTo>
                      <a:lnTo>
                        <a:pt x="486" y="60"/>
                      </a:lnTo>
                      <a:lnTo>
                        <a:pt x="486" y="61"/>
                      </a:lnTo>
                      <a:lnTo>
                        <a:pt x="486" y="60"/>
                      </a:lnTo>
                      <a:lnTo>
                        <a:pt x="487" y="61"/>
                      </a:lnTo>
                      <a:lnTo>
                        <a:pt x="487" y="61"/>
                      </a:lnTo>
                      <a:lnTo>
                        <a:pt x="487" y="61"/>
                      </a:lnTo>
                      <a:lnTo>
                        <a:pt x="487" y="61"/>
                      </a:lnTo>
                      <a:lnTo>
                        <a:pt x="488" y="62"/>
                      </a:lnTo>
                      <a:lnTo>
                        <a:pt x="488" y="61"/>
                      </a:lnTo>
                      <a:lnTo>
                        <a:pt x="489" y="62"/>
                      </a:lnTo>
                      <a:lnTo>
                        <a:pt x="489" y="62"/>
                      </a:lnTo>
                      <a:lnTo>
                        <a:pt x="489" y="62"/>
                      </a:lnTo>
                      <a:lnTo>
                        <a:pt x="490" y="62"/>
                      </a:lnTo>
                      <a:lnTo>
                        <a:pt x="490" y="62"/>
                      </a:lnTo>
                      <a:lnTo>
                        <a:pt x="490" y="62"/>
                      </a:lnTo>
                      <a:lnTo>
                        <a:pt x="491" y="62"/>
                      </a:lnTo>
                      <a:lnTo>
                        <a:pt x="491" y="62"/>
                      </a:lnTo>
                      <a:lnTo>
                        <a:pt x="491" y="63"/>
                      </a:lnTo>
                      <a:lnTo>
                        <a:pt x="492" y="62"/>
                      </a:lnTo>
                      <a:lnTo>
                        <a:pt x="492" y="63"/>
                      </a:lnTo>
                      <a:lnTo>
                        <a:pt x="492" y="62"/>
                      </a:lnTo>
                      <a:lnTo>
                        <a:pt x="493" y="63"/>
                      </a:lnTo>
                      <a:lnTo>
                        <a:pt x="493" y="63"/>
                      </a:lnTo>
                      <a:lnTo>
                        <a:pt x="493" y="63"/>
                      </a:lnTo>
                      <a:lnTo>
                        <a:pt x="494" y="63"/>
                      </a:lnTo>
                      <a:lnTo>
                        <a:pt x="494" y="63"/>
                      </a:lnTo>
                      <a:lnTo>
                        <a:pt x="495" y="63"/>
                      </a:lnTo>
                      <a:lnTo>
                        <a:pt x="495" y="63"/>
                      </a:lnTo>
                      <a:lnTo>
                        <a:pt x="495" y="63"/>
                      </a:lnTo>
                      <a:lnTo>
                        <a:pt x="495" y="63"/>
                      </a:lnTo>
                      <a:lnTo>
                        <a:pt x="495" y="63"/>
                      </a:lnTo>
                      <a:lnTo>
                        <a:pt x="495" y="63"/>
                      </a:lnTo>
                      <a:lnTo>
                        <a:pt x="496" y="63"/>
                      </a:lnTo>
                      <a:lnTo>
                        <a:pt x="497" y="63"/>
                      </a:lnTo>
                      <a:lnTo>
                        <a:pt x="497" y="63"/>
                      </a:lnTo>
                      <a:lnTo>
                        <a:pt x="497" y="63"/>
                      </a:lnTo>
                      <a:lnTo>
                        <a:pt x="498" y="63"/>
                      </a:lnTo>
                      <a:lnTo>
                        <a:pt x="498" y="63"/>
                      </a:lnTo>
                      <a:lnTo>
                        <a:pt x="498" y="63"/>
                      </a:lnTo>
                      <a:lnTo>
                        <a:pt x="498" y="63"/>
                      </a:lnTo>
                      <a:lnTo>
                        <a:pt x="499" y="63"/>
                      </a:lnTo>
                      <a:lnTo>
                        <a:pt x="499" y="63"/>
                      </a:lnTo>
                      <a:lnTo>
                        <a:pt x="500" y="63"/>
                      </a:lnTo>
                      <a:lnTo>
                        <a:pt x="500" y="63"/>
                      </a:lnTo>
                      <a:lnTo>
                        <a:pt x="501" y="63"/>
                      </a:lnTo>
                      <a:lnTo>
                        <a:pt x="501" y="63"/>
                      </a:lnTo>
                      <a:lnTo>
                        <a:pt x="501" y="63"/>
                      </a:lnTo>
                      <a:lnTo>
                        <a:pt x="501" y="63"/>
                      </a:lnTo>
                      <a:lnTo>
                        <a:pt x="501" y="63"/>
                      </a:lnTo>
                      <a:lnTo>
                        <a:pt x="502" y="63"/>
                      </a:lnTo>
                      <a:lnTo>
                        <a:pt x="502" y="63"/>
                      </a:lnTo>
                      <a:lnTo>
                        <a:pt x="503" y="63"/>
                      </a:lnTo>
                      <a:lnTo>
                        <a:pt x="503" y="63"/>
                      </a:lnTo>
                      <a:lnTo>
                        <a:pt x="503" y="63"/>
                      </a:lnTo>
                      <a:lnTo>
                        <a:pt x="504" y="63"/>
                      </a:lnTo>
                      <a:lnTo>
                        <a:pt x="504" y="63"/>
                      </a:lnTo>
                      <a:lnTo>
                        <a:pt x="504" y="63"/>
                      </a:lnTo>
                      <a:lnTo>
                        <a:pt x="505" y="63"/>
                      </a:lnTo>
                      <a:lnTo>
                        <a:pt x="505" y="63"/>
                      </a:lnTo>
                      <a:lnTo>
                        <a:pt x="505" y="63"/>
                      </a:lnTo>
                      <a:lnTo>
                        <a:pt x="505" y="63"/>
                      </a:lnTo>
                      <a:lnTo>
                        <a:pt x="506" y="63"/>
                      </a:lnTo>
                      <a:lnTo>
                        <a:pt x="506" y="63"/>
                      </a:lnTo>
                      <a:lnTo>
                        <a:pt x="506" y="63"/>
                      </a:lnTo>
                      <a:lnTo>
                        <a:pt x="507" y="63"/>
                      </a:lnTo>
                      <a:lnTo>
                        <a:pt x="507" y="63"/>
                      </a:lnTo>
                      <a:lnTo>
                        <a:pt x="507" y="63"/>
                      </a:lnTo>
                      <a:lnTo>
                        <a:pt x="507" y="63"/>
                      </a:lnTo>
                      <a:lnTo>
                        <a:pt x="508" y="63"/>
                      </a:lnTo>
                      <a:lnTo>
                        <a:pt x="508" y="63"/>
                      </a:lnTo>
                      <a:lnTo>
                        <a:pt x="509" y="63"/>
                      </a:lnTo>
                      <a:lnTo>
                        <a:pt x="509" y="63"/>
                      </a:lnTo>
                      <a:lnTo>
                        <a:pt x="509" y="63"/>
                      </a:lnTo>
                      <a:lnTo>
                        <a:pt x="510" y="63"/>
                      </a:lnTo>
                      <a:lnTo>
                        <a:pt x="510" y="63"/>
                      </a:lnTo>
                      <a:lnTo>
                        <a:pt x="510" y="63"/>
                      </a:lnTo>
                      <a:lnTo>
                        <a:pt x="511" y="63"/>
                      </a:lnTo>
                      <a:lnTo>
                        <a:pt x="511" y="63"/>
                      </a:lnTo>
                      <a:lnTo>
                        <a:pt x="512" y="63"/>
                      </a:lnTo>
                      <a:lnTo>
                        <a:pt x="512" y="63"/>
                      </a:lnTo>
                      <a:lnTo>
                        <a:pt x="512" y="63"/>
                      </a:lnTo>
                      <a:lnTo>
                        <a:pt x="512" y="63"/>
                      </a:lnTo>
                      <a:lnTo>
                        <a:pt x="512" y="63"/>
                      </a:lnTo>
                      <a:lnTo>
                        <a:pt x="513" y="63"/>
                      </a:lnTo>
                      <a:lnTo>
                        <a:pt x="513" y="63"/>
                      </a:lnTo>
                      <a:lnTo>
                        <a:pt x="513" y="63"/>
                      </a:lnTo>
                      <a:lnTo>
                        <a:pt x="514" y="63"/>
                      </a:lnTo>
                      <a:lnTo>
                        <a:pt x="514" y="63"/>
                      </a:lnTo>
                      <a:lnTo>
                        <a:pt x="515" y="63"/>
                      </a:lnTo>
                      <a:lnTo>
                        <a:pt x="515" y="63"/>
                      </a:lnTo>
                      <a:lnTo>
                        <a:pt x="515" y="63"/>
                      </a:lnTo>
                      <a:lnTo>
                        <a:pt x="516" y="63"/>
                      </a:lnTo>
                      <a:lnTo>
                        <a:pt x="516" y="63"/>
                      </a:lnTo>
                      <a:lnTo>
                        <a:pt x="516" y="63"/>
                      </a:lnTo>
                      <a:lnTo>
                        <a:pt x="517" y="63"/>
                      </a:lnTo>
                      <a:lnTo>
                        <a:pt x="517" y="63"/>
                      </a:lnTo>
                      <a:lnTo>
                        <a:pt x="517" y="63"/>
                      </a:lnTo>
                      <a:lnTo>
                        <a:pt x="517" y="63"/>
                      </a:lnTo>
                      <a:lnTo>
                        <a:pt x="518" y="63"/>
                      </a:lnTo>
                      <a:lnTo>
                        <a:pt x="518" y="63"/>
                      </a:lnTo>
                      <a:lnTo>
                        <a:pt x="518" y="63"/>
                      </a:lnTo>
                      <a:lnTo>
                        <a:pt x="519" y="63"/>
                      </a:lnTo>
                      <a:lnTo>
                        <a:pt x="519" y="63"/>
                      </a:lnTo>
                      <a:lnTo>
                        <a:pt x="519" y="63"/>
                      </a:lnTo>
                      <a:lnTo>
                        <a:pt x="520" y="63"/>
                      </a:lnTo>
                      <a:lnTo>
                        <a:pt x="520" y="63"/>
                      </a:lnTo>
                      <a:lnTo>
                        <a:pt x="520" y="63"/>
                      </a:lnTo>
                      <a:lnTo>
                        <a:pt x="521" y="63"/>
                      </a:lnTo>
                      <a:lnTo>
                        <a:pt x="521" y="63"/>
                      </a:lnTo>
                      <a:lnTo>
                        <a:pt x="521" y="63"/>
                      </a:lnTo>
                      <a:lnTo>
                        <a:pt x="522" y="63"/>
                      </a:lnTo>
                      <a:lnTo>
                        <a:pt x="522" y="63"/>
                      </a:lnTo>
                      <a:lnTo>
                        <a:pt x="522" y="63"/>
                      </a:lnTo>
                      <a:lnTo>
                        <a:pt x="523" y="63"/>
                      </a:lnTo>
                      <a:lnTo>
                        <a:pt x="523" y="63"/>
                      </a:lnTo>
                      <a:lnTo>
                        <a:pt x="524" y="63"/>
                      </a:lnTo>
                      <a:lnTo>
                        <a:pt x="524" y="63"/>
                      </a:lnTo>
                      <a:lnTo>
                        <a:pt x="524" y="63"/>
                      </a:lnTo>
                      <a:lnTo>
                        <a:pt x="524" y="63"/>
                      </a:lnTo>
                      <a:lnTo>
                        <a:pt x="525" y="63"/>
                      </a:lnTo>
                      <a:lnTo>
                        <a:pt x="525" y="63"/>
                      </a:lnTo>
                      <a:lnTo>
                        <a:pt x="525" y="63"/>
                      </a:lnTo>
                      <a:lnTo>
                        <a:pt x="526" y="63"/>
                      </a:lnTo>
                      <a:lnTo>
                        <a:pt x="526" y="63"/>
                      </a:lnTo>
                      <a:lnTo>
                        <a:pt x="526" y="63"/>
                      </a:lnTo>
                      <a:lnTo>
                        <a:pt x="527" y="64"/>
                      </a:lnTo>
                      <a:lnTo>
                        <a:pt x="527" y="63"/>
                      </a:lnTo>
                      <a:lnTo>
                        <a:pt x="527" y="63"/>
                      </a:lnTo>
                      <a:lnTo>
                        <a:pt x="528" y="63"/>
                      </a:lnTo>
                      <a:lnTo>
                        <a:pt x="528" y="63"/>
                      </a:lnTo>
                      <a:lnTo>
                        <a:pt x="528" y="64"/>
                      </a:lnTo>
                      <a:lnTo>
                        <a:pt x="528" y="63"/>
                      </a:lnTo>
                      <a:lnTo>
                        <a:pt x="529" y="63"/>
                      </a:lnTo>
                      <a:lnTo>
                        <a:pt x="529" y="63"/>
                      </a:lnTo>
                      <a:lnTo>
                        <a:pt x="530" y="63"/>
                      </a:lnTo>
                      <a:lnTo>
                        <a:pt x="530" y="63"/>
                      </a:lnTo>
                      <a:lnTo>
                        <a:pt x="530" y="63"/>
                      </a:lnTo>
                      <a:lnTo>
                        <a:pt x="531" y="63"/>
                      </a:lnTo>
                      <a:lnTo>
                        <a:pt x="531" y="63"/>
                      </a:lnTo>
                      <a:lnTo>
                        <a:pt x="531" y="63"/>
                      </a:lnTo>
                      <a:lnTo>
                        <a:pt x="531" y="63"/>
                      </a:lnTo>
                      <a:lnTo>
                        <a:pt x="532" y="63"/>
                      </a:lnTo>
                      <a:lnTo>
                        <a:pt x="532" y="63"/>
                      </a:lnTo>
                      <a:lnTo>
                        <a:pt x="533" y="63"/>
                      </a:lnTo>
                      <a:lnTo>
                        <a:pt x="533" y="63"/>
                      </a:lnTo>
                      <a:lnTo>
                        <a:pt x="533" y="63"/>
                      </a:lnTo>
                      <a:lnTo>
                        <a:pt x="533" y="63"/>
                      </a:lnTo>
                      <a:lnTo>
                        <a:pt x="534" y="63"/>
                      </a:lnTo>
                      <a:lnTo>
                        <a:pt x="534" y="63"/>
                      </a:lnTo>
                      <a:lnTo>
                        <a:pt x="534" y="63"/>
                      </a:lnTo>
                      <a:lnTo>
                        <a:pt x="535" y="63"/>
                      </a:lnTo>
                      <a:lnTo>
                        <a:pt x="535" y="63"/>
                      </a:lnTo>
                      <a:lnTo>
                        <a:pt x="536" y="63"/>
                      </a:lnTo>
                      <a:lnTo>
                        <a:pt x="536" y="63"/>
                      </a:lnTo>
                      <a:lnTo>
                        <a:pt x="536" y="64"/>
                      </a:lnTo>
                      <a:lnTo>
                        <a:pt x="536" y="63"/>
                      </a:lnTo>
                      <a:lnTo>
                        <a:pt x="537" y="63"/>
                      </a:lnTo>
                      <a:lnTo>
                        <a:pt x="537" y="63"/>
                      </a:lnTo>
                      <a:lnTo>
                        <a:pt x="538" y="63"/>
                      </a:lnTo>
                      <a:lnTo>
                        <a:pt x="538" y="64"/>
                      </a:lnTo>
                      <a:lnTo>
                        <a:pt x="538" y="64"/>
                      </a:lnTo>
                      <a:lnTo>
                        <a:pt x="539" y="63"/>
                      </a:lnTo>
                      <a:lnTo>
                        <a:pt x="539" y="63"/>
                      </a:lnTo>
                      <a:lnTo>
                        <a:pt x="539" y="64"/>
                      </a:lnTo>
                      <a:lnTo>
                        <a:pt x="540" y="63"/>
                      </a:lnTo>
                      <a:lnTo>
                        <a:pt x="540" y="63"/>
                      </a:lnTo>
                      <a:lnTo>
                        <a:pt x="540" y="63"/>
                      </a:lnTo>
                      <a:lnTo>
                        <a:pt x="540" y="63"/>
                      </a:lnTo>
                      <a:lnTo>
                        <a:pt x="541" y="63"/>
                      </a:lnTo>
                      <a:lnTo>
                        <a:pt x="541" y="63"/>
                      </a:lnTo>
                      <a:lnTo>
                        <a:pt x="542" y="63"/>
                      </a:lnTo>
                      <a:lnTo>
                        <a:pt x="542" y="64"/>
                      </a:lnTo>
                      <a:lnTo>
                        <a:pt x="542" y="63"/>
                      </a:lnTo>
                      <a:lnTo>
                        <a:pt x="542" y="63"/>
                      </a:lnTo>
                      <a:lnTo>
                        <a:pt x="543" y="64"/>
                      </a:lnTo>
                      <a:lnTo>
                        <a:pt x="543" y="63"/>
                      </a:lnTo>
                      <a:lnTo>
                        <a:pt x="544" y="63"/>
                      </a:lnTo>
                      <a:lnTo>
                        <a:pt x="544" y="64"/>
                      </a:lnTo>
                      <a:lnTo>
                        <a:pt x="544" y="63"/>
                      </a:lnTo>
                      <a:lnTo>
                        <a:pt x="544" y="63"/>
                      </a:lnTo>
                      <a:lnTo>
                        <a:pt x="545" y="63"/>
                      </a:lnTo>
                      <a:lnTo>
                        <a:pt x="545" y="63"/>
                      </a:lnTo>
                      <a:lnTo>
                        <a:pt x="545" y="63"/>
                      </a:lnTo>
                      <a:lnTo>
                        <a:pt x="545" y="63"/>
                      </a:lnTo>
                      <a:lnTo>
                        <a:pt x="546" y="63"/>
                      </a:lnTo>
                      <a:lnTo>
                        <a:pt x="547" y="64"/>
                      </a:lnTo>
                      <a:lnTo>
                        <a:pt x="547" y="64"/>
                      </a:lnTo>
                      <a:lnTo>
                        <a:pt x="547" y="63"/>
                      </a:lnTo>
                      <a:lnTo>
                        <a:pt x="547" y="63"/>
                      </a:lnTo>
                      <a:lnTo>
                        <a:pt x="547" y="64"/>
                      </a:lnTo>
                      <a:lnTo>
                        <a:pt x="548" y="64"/>
                      </a:lnTo>
                      <a:lnTo>
                        <a:pt x="548" y="63"/>
                      </a:lnTo>
                      <a:lnTo>
                        <a:pt x="549" y="63"/>
                      </a:lnTo>
                      <a:lnTo>
                        <a:pt x="549" y="63"/>
                      </a:lnTo>
                      <a:lnTo>
                        <a:pt x="549" y="63"/>
                      </a:lnTo>
                      <a:lnTo>
                        <a:pt x="550" y="64"/>
                      </a:lnTo>
                      <a:lnTo>
                        <a:pt x="550" y="64"/>
                      </a:lnTo>
                      <a:lnTo>
                        <a:pt x="550" y="63"/>
                      </a:lnTo>
                      <a:lnTo>
                        <a:pt x="551" y="63"/>
                      </a:lnTo>
                      <a:lnTo>
                        <a:pt x="551" y="63"/>
                      </a:lnTo>
                      <a:lnTo>
                        <a:pt x="552" y="64"/>
                      </a:lnTo>
                      <a:lnTo>
                        <a:pt x="552" y="63"/>
                      </a:lnTo>
                      <a:lnTo>
                        <a:pt x="552" y="63"/>
                      </a:lnTo>
                      <a:lnTo>
                        <a:pt x="552" y="64"/>
                      </a:lnTo>
                      <a:lnTo>
                        <a:pt x="552" y="64"/>
                      </a:lnTo>
                      <a:lnTo>
                        <a:pt x="552" y="63"/>
                      </a:lnTo>
                      <a:lnTo>
                        <a:pt x="553" y="64"/>
                      </a:lnTo>
                      <a:lnTo>
                        <a:pt x="554" y="63"/>
                      </a:lnTo>
                      <a:lnTo>
                        <a:pt x="554" y="63"/>
                      </a:lnTo>
                      <a:lnTo>
                        <a:pt x="554" y="64"/>
                      </a:lnTo>
                      <a:lnTo>
                        <a:pt x="555" y="64"/>
                      </a:lnTo>
                      <a:lnTo>
                        <a:pt x="555" y="63"/>
                      </a:lnTo>
                      <a:lnTo>
                        <a:pt x="555" y="63"/>
                      </a:lnTo>
                      <a:lnTo>
                        <a:pt x="556" y="64"/>
                      </a:lnTo>
                      <a:lnTo>
                        <a:pt x="556" y="63"/>
                      </a:lnTo>
                      <a:lnTo>
                        <a:pt x="556" y="64"/>
                      </a:lnTo>
                      <a:lnTo>
                        <a:pt x="556" y="64"/>
                      </a:lnTo>
                      <a:lnTo>
                        <a:pt x="557" y="63"/>
                      </a:lnTo>
                      <a:lnTo>
                        <a:pt x="557" y="63"/>
                      </a:lnTo>
                      <a:lnTo>
                        <a:pt x="558" y="63"/>
                      </a:lnTo>
                      <a:lnTo>
                        <a:pt x="558" y="64"/>
                      </a:lnTo>
                      <a:lnTo>
                        <a:pt x="558" y="63"/>
                      </a:lnTo>
                      <a:lnTo>
                        <a:pt x="558" y="63"/>
                      </a:lnTo>
                      <a:lnTo>
                        <a:pt x="559" y="64"/>
                      </a:lnTo>
                      <a:lnTo>
                        <a:pt x="559" y="64"/>
                      </a:lnTo>
                      <a:lnTo>
                        <a:pt x="560" y="63"/>
                      </a:lnTo>
                      <a:lnTo>
                        <a:pt x="560" y="63"/>
                      </a:lnTo>
                      <a:lnTo>
                        <a:pt x="560" y="64"/>
                      </a:lnTo>
                      <a:lnTo>
                        <a:pt x="560" y="63"/>
                      </a:lnTo>
                      <a:lnTo>
                        <a:pt x="561" y="64"/>
                      </a:lnTo>
                      <a:lnTo>
                        <a:pt x="561" y="63"/>
                      </a:lnTo>
                      <a:lnTo>
                        <a:pt x="561" y="64"/>
                      </a:lnTo>
                      <a:lnTo>
                        <a:pt x="562" y="64"/>
                      </a:lnTo>
                      <a:lnTo>
                        <a:pt x="562" y="63"/>
                      </a:lnTo>
                      <a:lnTo>
                        <a:pt x="562" y="64"/>
                      </a:lnTo>
                      <a:lnTo>
                        <a:pt x="563" y="63"/>
                      </a:lnTo>
                      <a:lnTo>
                        <a:pt x="563" y="63"/>
                      </a:lnTo>
                      <a:lnTo>
                        <a:pt x="563" y="64"/>
                      </a:lnTo>
                      <a:lnTo>
                        <a:pt x="564" y="63"/>
                      </a:lnTo>
                      <a:lnTo>
                        <a:pt x="564" y="64"/>
                      </a:lnTo>
                      <a:lnTo>
                        <a:pt x="564" y="64"/>
                      </a:lnTo>
                      <a:lnTo>
                        <a:pt x="565" y="63"/>
                      </a:lnTo>
                      <a:lnTo>
                        <a:pt x="565" y="63"/>
                      </a:lnTo>
                      <a:lnTo>
                        <a:pt x="565" y="64"/>
                      </a:lnTo>
                      <a:lnTo>
                        <a:pt x="566" y="63"/>
                      </a:lnTo>
                      <a:lnTo>
                        <a:pt x="566" y="64"/>
                      </a:lnTo>
                      <a:lnTo>
                        <a:pt x="566" y="64"/>
                      </a:lnTo>
                      <a:lnTo>
                        <a:pt x="566" y="63"/>
                      </a:lnTo>
                      <a:lnTo>
                        <a:pt x="567" y="63"/>
                      </a:lnTo>
                      <a:lnTo>
                        <a:pt x="567" y="64"/>
                      </a:lnTo>
                      <a:lnTo>
                        <a:pt x="568" y="64"/>
                      </a:lnTo>
                      <a:lnTo>
                        <a:pt x="568" y="63"/>
                      </a:lnTo>
                      <a:lnTo>
                        <a:pt x="568" y="64"/>
                      </a:lnTo>
                      <a:lnTo>
                        <a:pt x="569" y="63"/>
                      </a:lnTo>
                      <a:lnTo>
                        <a:pt x="569" y="64"/>
                      </a:lnTo>
                      <a:lnTo>
                        <a:pt x="569" y="63"/>
                      </a:lnTo>
                      <a:lnTo>
                        <a:pt x="570" y="64"/>
                      </a:lnTo>
                      <a:lnTo>
                        <a:pt x="570" y="63"/>
                      </a:lnTo>
                      <a:lnTo>
                        <a:pt x="571" y="64"/>
                      </a:lnTo>
                      <a:lnTo>
                        <a:pt x="571" y="63"/>
                      </a:lnTo>
                      <a:lnTo>
                        <a:pt x="571" y="63"/>
                      </a:lnTo>
                      <a:lnTo>
                        <a:pt x="571" y="64"/>
                      </a:lnTo>
                      <a:lnTo>
                        <a:pt x="571" y="63"/>
                      </a:lnTo>
                      <a:lnTo>
                        <a:pt x="572" y="64"/>
                      </a:lnTo>
                      <a:lnTo>
                        <a:pt x="572" y="64"/>
                      </a:lnTo>
                      <a:lnTo>
                        <a:pt x="572" y="63"/>
                      </a:lnTo>
                      <a:lnTo>
                        <a:pt x="573" y="63"/>
                      </a:lnTo>
                      <a:lnTo>
                        <a:pt x="573" y="64"/>
                      </a:lnTo>
                      <a:lnTo>
                        <a:pt x="574" y="63"/>
                      </a:lnTo>
                      <a:lnTo>
                        <a:pt x="574" y="64"/>
                      </a:lnTo>
                      <a:lnTo>
                        <a:pt x="574" y="64"/>
                      </a:lnTo>
                      <a:lnTo>
                        <a:pt x="574" y="63"/>
                      </a:lnTo>
                      <a:lnTo>
                        <a:pt x="575" y="63"/>
                      </a:lnTo>
                      <a:lnTo>
                        <a:pt x="575" y="64"/>
                      </a:lnTo>
                      <a:lnTo>
                        <a:pt x="576" y="64"/>
                      </a:lnTo>
                      <a:lnTo>
                        <a:pt x="576" y="63"/>
                      </a:lnTo>
                      <a:lnTo>
                        <a:pt x="576" y="63"/>
                      </a:lnTo>
                      <a:lnTo>
                        <a:pt x="577" y="64"/>
                      </a:lnTo>
                      <a:lnTo>
                        <a:pt x="577" y="64"/>
                      </a:lnTo>
                      <a:lnTo>
                        <a:pt x="577" y="63"/>
                      </a:lnTo>
                      <a:lnTo>
                        <a:pt x="577" y="63"/>
                      </a:lnTo>
                      <a:lnTo>
                        <a:pt x="578" y="64"/>
                      </a:lnTo>
                      <a:lnTo>
                        <a:pt x="578" y="64"/>
                      </a:lnTo>
                      <a:lnTo>
                        <a:pt x="579" y="63"/>
                      </a:lnTo>
                      <a:lnTo>
                        <a:pt x="579" y="63"/>
                      </a:lnTo>
                      <a:lnTo>
                        <a:pt x="579" y="64"/>
                      </a:lnTo>
                      <a:lnTo>
                        <a:pt x="579" y="64"/>
                      </a:lnTo>
                      <a:lnTo>
                        <a:pt x="579" y="63"/>
                      </a:lnTo>
                      <a:lnTo>
                        <a:pt x="580" y="63"/>
                      </a:lnTo>
                      <a:lnTo>
                        <a:pt x="581" y="64"/>
                      </a:lnTo>
                      <a:lnTo>
                        <a:pt x="581" y="64"/>
                      </a:lnTo>
                      <a:lnTo>
                        <a:pt x="581" y="63"/>
                      </a:lnTo>
                      <a:lnTo>
                        <a:pt x="581" y="63"/>
                      </a:lnTo>
                      <a:lnTo>
                        <a:pt x="582" y="64"/>
                      </a:lnTo>
                      <a:lnTo>
                        <a:pt x="582" y="64"/>
                      </a:lnTo>
                      <a:lnTo>
                        <a:pt x="582" y="63"/>
                      </a:lnTo>
                      <a:lnTo>
                        <a:pt x="583" y="64"/>
                      </a:lnTo>
                      <a:lnTo>
                        <a:pt x="583" y="63"/>
                      </a:lnTo>
                      <a:lnTo>
                        <a:pt x="583" y="64"/>
                      </a:lnTo>
                      <a:lnTo>
                        <a:pt x="584" y="63"/>
                      </a:lnTo>
                      <a:lnTo>
                        <a:pt x="584" y="63"/>
                      </a:lnTo>
                      <a:lnTo>
                        <a:pt x="585" y="63"/>
                      </a:lnTo>
                      <a:lnTo>
                        <a:pt x="585" y="63"/>
                      </a:lnTo>
                      <a:lnTo>
                        <a:pt x="585" y="63"/>
                      </a:lnTo>
                      <a:lnTo>
                        <a:pt x="585" y="63"/>
                      </a:lnTo>
                      <a:lnTo>
                        <a:pt x="586" y="63"/>
                      </a:lnTo>
                      <a:lnTo>
                        <a:pt x="586" y="63"/>
                      </a:lnTo>
                      <a:lnTo>
                        <a:pt x="586" y="63"/>
                      </a:lnTo>
                      <a:lnTo>
                        <a:pt x="587" y="63"/>
                      </a:lnTo>
                      <a:lnTo>
                        <a:pt x="587" y="63"/>
                      </a:lnTo>
                      <a:lnTo>
                        <a:pt x="587" y="63"/>
                      </a:lnTo>
                      <a:lnTo>
                        <a:pt x="588" y="63"/>
                      </a:lnTo>
                      <a:lnTo>
                        <a:pt x="588" y="63"/>
                      </a:lnTo>
                      <a:lnTo>
                        <a:pt x="588" y="63"/>
                      </a:lnTo>
                      <a:lnTo>
                        <a:pt x="589" y="63"/>
                      </a:lnTo>
                      <a:lnTo>
                        <a:pt x="589" y="63"/>
                      </a:lnTo>
                      <a:lnTo>
                        <a:pt x="589" y="63"/>
                      </a:lnTo>
                      <a:lnTo>
                        <a:pt x="590" y="62"/>
                      </a:lnTo>
                      <a:lnTo>
                        <a:pt x="590" y="62"/>
                      </a:lnTo>
                      <a:lnTo>
                        <a:pt x="590" y="62"/>
                      </a:lnTo>
                      <a:lnTo>
                        <a:pt x="590" y="62"/>
                      </a:lnTo>
                      <a:lnTo>
                        <a:pt x="591" y="61"/>
                      </a:lnTo>
                      <a:lnTo>
                        <a:pt x="591" y="61"/>
                      </a:lnTo>
                      <a:lnTo>
                        <a:pt x="592" y="61"/>
                      </a:lnTo>
                      <a:lnTo>
                        <a:pt x="592" y="61"/>
                      </a:lnTo>
                      <a:lnTo>
                        <a:pt x="592" y="60"/>
                      </a:lnTo>
                      <a:lnTo>
                        <a:pt x="593" y="60"/>
                      </a:lnTo>
                      <a:lnTo>
                        <a:pt x="593" y="60"/>
                      </a:lnTo>
                      <a:lnTo>
                        <a:pt x="593" y="60"/>
                      </a:lnTo>
                      <a:lnTo>
                        <a:pt x="594" y="59"/>
                      </a:lnTo>
                      <a:lnTo>
                        <a:pt x="594" y="59"/>
                      </a:lnTo>
                      <a:lnTo>
                        <a:pt x="594" y="58"/>
                      </a:lnTo>
                      <a:lnTo>
                        <a:pt x="594" y="58"/>
                      </a:lnTo>
                      <a:lnTo>
                        <a:pt x="595" y="57"/>
                      </a:lnTo>
                      <a:lnTo>
                        <a:pt x="595" y="57"/>
                      </a:lnTo>
                      <a:lnTo>
                        <a:pt x="596" y="57"/>
                      </a:lnTo>
                      <a:lnTo>
                        <a:pt x="596" y="57"/>
                      </a:lnTo>
                      <a:lnTo>
                        <a:pt x="596" y="55"/>
                      </a:lnTo>
                      <a:lnTo>
                        <a:pt x="596" y="55"/>
                      </a:lnTo>
                      <a:lnTo>
                        <a:pt x="597" y="54"/>
                      </a:lnTo>
                      <a:lnTo>
                        <a:pt x="597" y="54"/>
                      </a:lnTo>
                      <a:lnTo>
                        <a:pt x="598" y="53"/>
                      </a:lnTo>
                      <a:lnTo>
                        <a:pt x="598" y="53"/>
                      </a:lnTo>
                      <a:lnTo>
                        <a:pt x="598" y="52"/>
                      </a:lnTo>
                      <a:lnTo>
                        <a:pt x="598" y="52"/>
                      </a:lnTo>
                      <a:lnTo>
                        <a:pt x="599" y="50"/>
                      </a:lnTo>
                      <a:lnTo>
                        <a:pt x="599" y="50"/>
                      </a:lnTo>
                      <a:lnTo>
                        <a:pt x="600" y="49"/>
                      </a:lnTo>
                      <a:lnTo>
                        <a:pt x="600" y="49"/>
                      </a:lnTo>
                      <a:lnTo>
                        <a:pt x="600" y="47"/>
                      </a:lnTo>
                      <a:lnTo>
                        <a:pt x="600" y="47"/>
                      </a:lnTo>
                      <a:lnTo>
                        <a:pt x="601" y="45"/>
                      </a:lnTo>
                      <a:lnTo>
                        <a:pt x="601" y="45"/>
                      </a:lnTo>
                      <a:lnTo>
                        <a:pt x="602" y="43"/>
                      </a:lnTo>
                      <a:lnTo>
                        <a:pt x="602" y="43"/>
                      </a:lnTo>
                      <a:lnTo>
                        <a:pt x="602" y="41"/>
                      </a:lnTo>
                      <a:lnTo>
                        <a:pt x="602" y="41"/>
                      </a:lnTo>
                      <a:lnTo>
                        <a:pt x="603" y="39"/>
                      </a:lnTo>
                      <a:lnTo>
                        <a:pt x="603" y="39"/>
                      </a:lnTo>
                      <a:lnTo>
                        <a:pt x="604" y="37"/>
                      </a:lnTo>
                      <a:lnTo>
                        <a:pt x="604" y="37"/>
                      </a:lnTo>
                      <a:lnTo>
                        <a:pt x="604" y="35"/>
                      </a:lnTo>
                      <a:lnTo>
                        <a:pt x="604" y="35"/>
                      </a:lnTo>
                      <a:lnTo>
                        <a:pt x="605" y="33"/>
                      </a:lnTo>
                      <a:lnTo>
                        <a:pt x="605" y="33"/>
                      </a:lnTo>
                      <a:lnTo>
                        <a:pt x="606" y="31"/>
                      </a:lnTo>
                      <a:lnTo>
                        <a:pt x="606" y="31"/>
                      </a:lnTo>
                      <a:lnTo>
                        <a:pt x="606" y="28"/>
                      </a:lnTo>
                      <a:lnTo>
                        <a:pt x="606" y="28"/>
                      </a:lnTo>
                      <a:lnTo>
                        <a:pt x="607" y="26"/>
                      </a:lnTo>
                      <a:lnTo>
                        <a:pt x="607" y="26"/>
                      </a:lnTo>
                      <a:lnTo>
                        <a:pt x="607" y="24"/>
                      </a:lnTo>
                      <a:lnTo>
                        <a:pt x="607" y="24"/>
                      </a:lnTo>
                      <a:lnTo>
                        <a:pt x="608" y="22"/>
                      </a:lnTo>
                      <a:lnTo>
                        <a:pt x="608" y="22"/>
                      </a:lnTo>
                      <a:lnTo>
                        <a:pt x="609" y="19"/>
                      </a:lnTo>
                      <a:lnTo>
                        <a:pt x="609" y="19"/>
                      </a:lnTo>
                      <a:lnTo>
                        <a:pt x="609" y="17"/>
                      </a:lnTo>
                      <a:lnTo>
                        <a:pt x="609" y="17"/>
                      </a:lnTo>
                      <a:lnTo>
                        <a:pt x="610" y="15"/>
                      </a:lnTo>
                      <a:lnTo>
                        <a:pt x="610" y="15"/>
                      </a:lnTo>
                      <a:lnTo>
                        <a:pt x="611" y="13"/>
                      </a:lnTo>
                      <a:lnTo>
                        <a:pt x="611" y="13"/>
                      </a:lnTo>
                      <a:lnTo>
                        <a:pt x="611" y="11"/>
                      </a:lnTo>
                      <a:lnTo>
                        <a:pt x="612" y="11"/>
                      </a:lnTo>
                      <a:lnTo>
                        <a:pt x="612" y="9"/>
                      </a:lnTo>
                      <a:lnTo>
                        <a:pt x="612" y="9"/>
                      </a:lnTo>
                      <a:lnTo>
                        <a:pt x="613" y="7"/>
                      </a:lnTo>
                      <a:lnTo>
                        <a:pt x="613" y="7"/>
                      </a:lnTo>
                      <a:lnTo>
                        <a:pt x="613" y="6"/>
                      </a:lnTo>
                      <a:lnTo>
                        <a:pt x="613" y="6"/>
                      </a:lnTo>
                      <a:lnTo>
                        <a:pt x="614" y="4"/>
                      </a:lnTo>
                      <a:lnTo>
                        <a:pt x="614" y="4"/>
                      </a:lnTo>
                      <a:lnTo>
                        <a:pt x="615" y="3"/>
                      </a:lnTo>
                      <a:lnTo>
                        <a:pt x="615" y="3"/>
                      </a:lnTo>
                      <a:lnTo>
                        <a:pt x="615" y="2"/>
                      </a:lnTo>
                      <a:lnTo>
                        <a:pt x="615" y="2"/>
                      </a:lnTo>
                      <a:lnTo>
                        <a:pt x="616" y="1"/>
                      </a:lnTo>
                      <a:lnTo>
                        <a:pt x="616" y="1"/>
                      </a:lnTo>
                      <a:lnTo>
                        <a:pt x="617" y="0"/>
                      </a:lnTo>
                      <a:lnTo>
                        <a:pt x="617" y="1"/>
                      </a:lnTo>
                      <a:lnTo>
                        <a:pt x="617" y="0"/>
                      </a:lnTo>
                      <a:lnTo>
                        <a:pt x="617" y="0"/>
                      </a:lnTo>
                      <a:lnTo>
                        <a:pt x="618" y="0"/>
                      </a:lnTo>
                      <a:lnTo>
                        <a:pt x="618" y="0"/>
                      </a:lnTo>
                      <a:lnTo>
                        <a:pt x="619" y="0"/>
                      </a:lnTo>
                      <a:lnTo>
                        <a:pt x="619" y="0"/>
                      </a:lnTo>
                      <a:lnTo>
                        <a:pt x="619" y="0"/>
                      </a:lnTo>
                      <a:lnTo>
                        <a:pt x="619" y="0"/>
                      </a:lnTo>
                      <a:lnTo>
                        <a:pt x="620" y="2"/>
                      </a:lnTo>
                      <a:lnTo>
                        <a:pt x="620" y="1"/>
                      </a:lnTo>
                      <a:lnTo>
                        <a:pt x="620" y="2"/>
                      </a:lnTo>
                      <a:lnTo>
                        <a:pt x="621" y="2"/>
                      </a:lnTo>
                      <a:lnTo>
                        <a:pt x="621" y="3"/>
                      </a:lnTo>
                      <a:lnTo>
                        <a:pt x="621" y="3"/>
                      </a:lnTo>
                      <a:lnTo>
                        <a:pt x="622" y="5"/>
                      </a:lnTo>
                      <a:lnTo>
                        <a:pt x="622" y="5"/>
                      </a:lnTo>
                      <a:lnTo>
                        <a:pt x="623" y="7"/>
                      </a:lnTo>
                      <a:lnTo>
                        <a:pt x="623" y="7"/>
                      </a:lnTo>
                      <a:lnTo>
                        <a:pt x="623" y="9"/>
                      </a:lnTo>
                      <a:lnTo>
                        <a:pt x="623" y="9"/>
                      </a:lnTo>
                      <a:lnTo>
                        <a:pt x="624" y="11"/>
                      </a:lnTo>
                      <a:lnTo>
                        <a:pt x="624" y="12"/>
                      </a:lnTo>
                      <a:lnTo>
                        <a:pt x="625" y="14"/>
                      </a:lnTo>
                      <a:lnTo>
                        <a:pt x="625" y="14"/>
                      </a:lnTo>
                      <a:lnTo>
                        <a:pt x="625" y="17"/>
                      </a:lnTo>
                      <a:lnTo>
                        <a:pt x="625" y="17"/>
                      </a:lnTo>
                      <a:lnTo>
                        <a:pt x="626" y="20"/>
                      </a:lnTo>
                      <a:lnTo>
                        <a:pt x="626" y="20"/>
                      </a:lnTo>
                      <a:lnTo>
                        <a:pt x="626" y="23"/>
                      </a:lnTo>
                      <a:lnTo>
                        <a:pt x="626" y="23"/>
                      </a:lnTo>
                      <a:lnTo>
                        <a:pt x="627" y="26"/>
                      </a:lnTo>
                      <a:lnTo>
                        <a:pt x="627" y="26"/>
                      </a:lnTo>
                      <a:lnTo>
                        <a:pt x="628" y="29"/>
                      </a:lnTo>
                      <a:lnTo>
                        <a:pt x="628" y="29"/>
                      </a:lnTo>
                      <a:lnTo>
                        <a:pt x="628" y="32"/>
                      </a:lnTo>
                      <a:lnTo>
                        <a:pt x="628" y="32"/>
                      </a:lnTo>
                      <a:lnTo>
                        <a:pt x="629" y="35"/>
                      </a:lnTo>
                      <a:lnTo>
                        <a:pt x="629" y="35"/>
                      </a:lnTo>
                      <a:lnTo>
                        <a:pt x="630" y="38"/>
                      </a:lnTo>
                      <a:lnTo>
                        <a:pt x="630" y="38"/>
                      </a:lnTo>
                      <a:lnTo>
                        <a:pt x="631" y="41"/>
                      </a:lnTo>
                      <a:lnTo>
                        <a:pt x="631" y="41"/>
                      </a:lnTo>
                      <a:lnTo>
                        <a:pt x="631" y="43"/>
                      </a:lnTo>
                      <a:lnTo>
                        <a:pt x="631" y="43"/>
                      </a:lnTo>
                      <a:lnTo>
                        <a:pt x="632" y="46"/>
                      </a:lnTo>
                      <a:lnTo>
                        <a:pt x="632" y="46"/>
                      </a:lnTo>
                      <a:lnTo>
                        <a:pt x="632" y="48"/>
                      </a:lnTo>
                      <a:lnTo>
                        <a:pt x="632" y="48"/>
                      </a:lnTo>
                      <a:lnTo>
                        <a:pt x="633" y="50"/>
                      </a:lnTo>
                      <a:lnTo>
                        <a:pt x="633" y="50"/>
                      </a:lnTo>
                      <a:lnTo>
                        <a:pt x="634" y="52"/>
                      </a:lnTo>
                      <a:lnTo>
                        <a:pt x="634" y="52"/>
                      </a:lnTo>
                      <a:lnTo>
                        <a:pt x="634" y="53"/>
                      </a:lnTo>
                      <a:lnTo>
                        <a:pt x="634" y="53"/>
                      </a:lnTo>
                      <a:lnTo>
                        <a:pt x="635" y="55"/>
                      </a:lnTo>
                      <a:lnTo>
                        <a:pt x="635" y="55"/>
                      </a:lnTo>
                      <a:lnTo>
                        <a:pt x="636" y="56"/>
                      </a:lnTo>
                      <a:lnTo>
                        <a:pt x="636" y="56"/>
                      </a:lnTo>
                      <a:lnTo>
                        <a:pt x="636" y="57"/>
                      </a:lnTo>
                      <a:lnTo>
                        <a:pt x="636" y="57"/>
                      </a:lnTo>
                      <a:lnTo>
                        <a:pt x="637" y="58"/>
                      </a:lnTo>
                      <a:lnTo>
                        <a:pt x="637" y="58"/>
                      </a:lnTo>
                      <a:lnTo>
                        <a:pt x="638" y="59"/>
                      </a:lnTo>
                      <a:lnTo>
                        <a:pt x="638" y="59"/>
                      </a:lnTo>
                      <a:lnTo>
                        <a:pt x="638" y="59"/>
                      </a:lnTo>
                      <a:lnTo>
                        <a:pt x="638" y="59"/>
                      </a:lnTo>
                      <a:lnTo>
                        <a:pt x="639" y="60"/>
                      </a:lnTo>
                      <a:lnTo>
                        <a:pt x="639" y="60"/>
                      </a:lnTo>
                      <a:lnTo>
                        <a:pt x="639" y="61"/>
                      </a:lnTo>
                      <a:lnTo>
                        <a:pt x="640" y="60"/>
                      </a:lnTo>
                      <a:lnTo>
                        <a:pt x="640" y="61"/>
                      </a:lnTo>
                      <a:lnTo>
                        <a:pt x="640" y="61"/>
                      </a:lnTo>
                      <a:lnTo>
                        <a:pt x="641" y="61"/>
                      </a:lnTo>
                      <a:lnTo>
                        <a:pt x="641" y="61"/>
                      </a:lnTo>
                      <a:lnTo>
                        <a:pt x="642" y="61"/>
                      </a:lnTo>
                      <a:lnTo>
                        <a:pt x="642" y="61"/>
                      </a:lnTo>
                      <a:lnTo>
                        <a:pt x="642" y="61"/>
                      </a:lnTo>
                      <a:lnTo>
                        <a:pt x="642" y="61"/>
                      </a:lnTo>
                      <a:lnTo>
                        <a:pt x="643" y="62"/>
                      </a:lnTo>
                      <a:lnTo>
                        <a:pt x="643" y="62"/>
                      </a:lnTo>
                      <a:lnTo>
                        <a:pt x="643" y="62"/>
                      </a:lnTo>
                      <a:lnTo>
                        <a:pt x="644" y="62"/>
                      </a:lnTo>
                      <a:lnTo>
                        <a:pt x="644" y="62"/>
                      </a:lnTo>
                      <a:lnTo>
                        <a:pt x="644" y="62"/>
                      </a:lnTo>
                      <a:lnTo>
                        <a:pt x="645" y="62"/>
                      </a:lnTo>
                      <a:lnTo>
                        <a:pt x="645" y="62"/>
                      </a:lnTo>
                      <a:lnTo>
                        <a:pt x="645" y="62"/>
                      </a:lnTo>
                      <a:lnTo>
                        <a:pt x="646" y="62"/>
                      </a:lnTo>
                      <a:lnTo>
                        <a:pt x="646" y="62"/>
                      </a:lnTo>
                      <a:lnTo>
                        <a:pt x="646" y="62"/>
                      </a:lnTo>
                      <a:lnTo>
                        <a:pt x="646" y="62"/>
                      </a:lnTo>
                      <a:lnTo>
                        <a:pt x="647" y="62"/>
                      </a:lnTo>
                      <a:lnTo>
                        <a:pt x="647" y="62"/>
                      </a:lnTo>
                      <a:lnTo>
                        <a:pt x="647" y="62"/>
                      </a:lnTo>
                      <a:lnTo>
                        <a:pt x="648" y="62"/>
                      </a:lnTo>
                      <a:lnTo>
                        <a:pt x="648" y="62"/>
                      </a:lnTo>
                      <a:lnTo>
                        <a:pt x="649" y="62"/>
                      </a:lnTo>
                      <a:lnTo>
                        <a:pt x="649" y="62"/>
                      </a:lnTo>
                      <a:lnTo>
                        <a:pt x="649" y="62"/>
                      </a:lnTo>
                      <a:lnTo>
                        <a:pt x="650" y="62"/>
                      </a:lnTo>
                      <a:lnTo>
                        <a:pt x="650" y="61"/>
                      </a:lnTo>
                      <a:lnTo>
                        <a:pt x="650" y="61"/>
                      </a:lnTo>
                      <a:lnTo>
                        <a:pt x="651" y="61"/>
                      </a:lnTo>
                      <a:lnTo>
                        <a:pt x="651" y="61"/>
                      </a:lnTo>
                      <a:lnTo>
                        <a:pt x="651" y="61"/>
                      </a:lnTo>
                      <a:lnTo>
                        <a:pt x="651" y="61"/>
                      </a:lnTo>
                      <a:lnTo>
                        <a:pt x="652" y="61"/>
                      </a:lnTo>
                      <a:lnTo>
                        <a:pt x="652" y="61"/>
                      </a:lnTo>
                      <a:lnTo>
                        <a:pt x="653" y="60"/>
                      </a:lnTo>
                      <a:lnTo>
                        <a:pt x="653" y="60"/>
                      </a:lnTo>
                      <a:lnTo>
                        <a:pt x="653" y="60"/>
                      </a:lnTo>
                      <a:lnTo>
                        <a:pt x="653" y="60"/>
                      </a:lnTo>
                      <a:lnTo>
                        <a:pt x="654" y="59"/>
                      </a:lnTo>
                      <a:lnTo>
                        <a:pt x="654" y="59"/>
                      </a:lnTo>
                      <a:lnTo>
                        <a:pt x="655" y="58"/>
                      </a:lnTo>
                      <a:lnTo>
                        <a:pt x="655" y="58"/>
                      </a:lnTo>
                      <a:lnTo>
                        <a:pt x="655" y="57"/>
                      </a:lnTo>
                      <a:lnTo>
                        <a:pt x="655" y="57"/>
                      </a:lnTo>
                      <a:lnTo>
                        <a:pt x="656" y="57"/>
                      </a:lnTo>
                      <a:lnTo>
                        <a:pt x="656" y="57"/>
                      </a:lnTo>
                      <a:lnTo>
                        <a:pt x="657" y="56"/>
                      </a:lnTo>
                      <a:lnTo>
                        <a:pt x="657" y="56"/>
                      </a:lnTo>
                      <a:lnTo>
                        <a:pt x="657" y="54"/>
                      </a:lnTo>
                      <a:lnTo>
                        <a:pt x="657" y="55"/>
                      </a:lnTo>
                      <a:lnTo>
                        <a:pt x="658" y="54"/>
                      </a:lnTo>
                      <a:lnTo>
                        <a:pt x="658" y="54"/>
                      </a:lnTo>
                      <a:lnTo>
                        <a:pt x="659" y="52"/>
                      </a:lnTo>
                      <a:lnTo>
                        <a:pt x="659" y="52"/>
                      </a:lnTo>
                      <a:lnTo>
                        <a:pt x="659" y="51"/>
                      </a:lnTo>
                      <a:lnTo>
                        <a:pt x="659" y="51"/>
                      </a:lnTo>
                      <a:lnTo>
                        <a:pt x="660" y="50"/>
                      </a:lnTo>
                      <a:lnTo>
                        <a:pt x="660" y="50"/>
                      </a:lnTo>
                      <a:lnTo>
                        <a:pt x="661" y="48"/>
                      </a:lnTo>
                      <a:lnTo>
                        <a:pt x="661" y="48"/>
                      </a:lnTo>
                      <a:lnTo>
                        <a:pt x="661" y="47"/>
                      </a:lnTo>
                      <a:lnTo>
                        <a:pt x="661" y="47"/>
                      </a:lnTo>
                      <a:lnTo>
                        <a:pt x="662" y="45"/>
                      </a:lnTo>
                      <a:lnTo>
                        <a:pt x="662" y="45"/>
                      </a:lnTo>
                      <a:lnTo>
                        <a:pt x="663" y="43"/>
                      </a:lnTo>
                      <a:lnTo>
                        <a:pt x="663" y="43"/>
                      </a:lnTo>
                      <a:lnTo>
                        <a:pt x="663" y="42"/>
                      </a:lnTo>
                      <a:lnTo>
                        <a:pt x="663" y="41"/>
                      </a:lnTo>
                      <a:lnTo>
                        <a:pt x="664" y="40"/>
                      </a:lnTo>
                      <a:lnTo>
                        <a:pt x="664" y="40"/>
                      </a:lnTo>
                      <a:lnTo>
                        <a:pt x="664" y="38"/>
                      </a:lnTo>
                      <a:lnTo>
                        <a:pt x="665" y="38"/>
                      </a:lnTo>
                      <a:lnTo>
                        <a:pt x="665" y="36"/>
                      </a:lnTo>
                      <a:lnTo>
                        <a:pt x="665" y="36"/>
                      </a:lnTo>
                      <a:lnTo>
                        <a:pt x="666" y="34"/>
                      </a:lnTo>
                      <a:lnTo>
                        <a:pt x="666" y="34"/>
                      </a:lnTo>
                      <a:lnTo>
                        <a:pt x="666" y="31"/>
                      </a:lnTo>
                      <a:lnTo>
                        <a:pt x="666" y="31"/>
                      </a:lnTo>
                      <a:lnTo>
                        <a:pt x="667" y="29"/>
                      </a:lnTo>
                      <a:lnTo>
                        <a:pt x="667" y="29"/>
                      </a:lnTo>
                      <a:lnTo>
                        <a:pt x="668" y="28"/>
                      </a:lnTo>
                      <a:lnTo>
                        <a:pt x="668" y="28"/>
                      </a:lnTo>
                      <a:lnTo>
                        <a:pt x="669" y="25"/>
                      </a:lnTo>
                      <a:lnTo>
                        <a:pt x="669" y="25"/>
                      </a:lnTo>
                      <a:lnTo>
                        <a:pt x="669" y="23"/>
                      </a:lnTo>
                      <a:lnTo>
                        <a:pt x="669" y="23"/>
                      </a:lnTo>
                      <a:lnTo>
                        <a:pt x="670" y="21"/>
                      </a:lnTo>
                      <a:lnTo>
                        <a:pt x="670" y="21"/>
                      </a:lnTo>
                      <a:lnTo>
                        <a:pt x="670" y="19"/>
                      </a:lnTo>
                      <a:lnTo>
                        <a:pt x="670" y="19"/>
                      </a:lnTo>
                      <a:lnTo>
                        <a:pt x="671" y="17"/>
                      </a:lnTo>
                      <a:lnTo>
                        <a:pt x="671" y="17"/>
                      </a:lnTo>
                      <a:lnTo>
                        <a:pt x="672" y="15"/>
                      </a:lnTo>
                      <a:lnTo>
                        <a:pt x="672" y="15"/>
                      </a:lnTo>
                      <a:lnTo>
                        <a:pt x="672" y="13"/>
                      </a:lnTo>
                      <a:lnTo>
                        <a:pt x="672" y="13"/>
                      </a:lnTo>
                      <a:lnTo>
                        <a:pt x="673" y="11"/>
                      </a:lnTo>
                      <a:lnTo>
                        <a:pt x="673" y="11"/>
                      </a:lnTo>
                      <a:lnTo>
                        <a:pt x="674" y="9"/>
                      </a:lnTo>
                      <a:lnTo>
                        <a:pt x="674" y="9"/>
                      </a:lnTo>
                      <a:lnTo>
                        <a:pt x="674" y="8"/>
                      </a:lnTo>
                      <a:lnTo>
                        <a:pt x="674" y="8"/>
                      </a:lnTo>
                      <a:lnTo>
                        <a:pt x="675" y="6"/>
                      </a:lnTo>
                      <a:lnTo>
                        <a:pt x="675" y="6"/>
                      </a:lnTo>
                      <a:lnTo>
                        <a:pt x="676" y="5"/>
                      </a:lnTo>
                      <a:lnTo>
                        <a:pt x="676" y="5"/>
                      </a:lnTo>
                      <a:lnTo>
                        <a:pt x="676" y="3"/>
                      </a:lnTo>
                      <a:lnTo>
                        <a:pt x="676" y="3"/>
                      </a:lnTo>
                      <a:lnTo>
                        <a:pt x="677" y="2"/>
                      </a:lnTo>
                      <a:lnTo>
                        <a:pt x="677" y="2"/>
                      </a:lnTo>
                      <a:lnTo>
                        <a:pt x="677" y="2"/>
                      </a:lnTo>
                      <a:lnTo>
                        <a:pt x="678" y="2"/>
                      </a:lnTo>
                      <a:lnTo>
                        <a:pt x="678" y="1"/>
                      </a:lnTo>
                      <a:lnTo>
                        <a:pt x="678" y="1"/>
                      </a:lnTo>
                      <a:lnTo>
                        <a:pt x="679" y="0"/>
                      </a:lnTo>
                      <a:lnTo>
                        <a:pt x="679" y="1"/>
                      </a:lnTo>
                      <a:lnTo>
                        <a:pt x="680" y="0"/>
                      </a:lnTo>
                      <a:lnTo>
                        <a:pt x="680" y="1"/>
                      </a:lnTo>
                      <a:lnTo>
                        <a:pt x="680" y="0"/>
                      </a:lnTo>
                      <a:lnTo>
                        <a:pt x="680" y="0"/>
                      </a:lnTo>
                      <a:lnTo>
                        <a:pt x="681" y="1"/>
                      </a:lnTo>
                      <a:lnTo>
                        <a:pt x="681" y="1"/>
                      </a:lnTo>
                      <a:lnTo>
                        <a:pt x="682" y="2"/>
                      </a:lnTo>
                      <a:lnTo>
                        <a:pt x="682" y="2"/>
                      </a:lnTo>
                      <a:lnTo>
                        <a:pt x="682" y="2"/>
                      </a:lnTo>
                      <a:lnTo>
                        <a:pt x="682" y="2"/>
                      </a:lnTo>
                      <a:lnTo>
                        <a:pt x="683" y="3"/>
                      </a:lnTo>
                      <a:lnTo>
                        <a:pt x="683" y="3"/>
                      </a:lnTo>
                      <a:lnTo>
                        <a:pt x="683" y="5"/>
                      </a:lnTo>
                      <a:lnTo>
                        <a:pt x="683" y="5"/>
                      </a:lnTo>
                      <a:lnTo>
                        <a:pt x="684" y="6"/>
                      </a:lnTo>
                      <a:lnTo>
                        <a:pt x="684" y="6"/>
                      </a:lnTo>
                      <a:lnTo>
                        <a:pt x="685" y="8"/>
                      </a:lnTo>
                      <a:lnTo>
                        <a:pt x="685" y="8"/>
                      </a:lnTo>
                      <a:lnTo>
                        <a:pt x="685" y="10"/>
                      </a:lnTo>
                      <a:lnTo>
                        <a:pt x="685" y="11"/>
                      </a:lnTo>
                      <a:lnTo>
                        <a:pt x="686" y="13"/>
                      </a:lnTo>
                      <a:lnTo>
                        <a:pt x="686" y="13"/>
                      </a:lnTo>
                      <a:lnTo>
                        <a:pt x="687" y="15"/>
                      </a:lnTo>
                      <a:lnTo>
                        <a:pt x="687" y="15"/>
                      </a:lnTo>
                      <a:lnTo>
                        <a:pt x="688" y="18"/>
                      </a:lnTo>
                      <a:lnTo>
                        <a:pt x="688" y="18"/>
                      </a:lnTo>
                      <a:lnTo>
                        <a:pt x="688" y="21"/>
                      </a:lnTo>
                      <a:lnTo>
                        <a:pt x="688" y="21"/>
                      </a:lnTo>
                      <a:lnTo>
                        <a:pt x="689" y="24"/>
                      </a:lnTo>
                      <a:lnTo>
                        <a:pt x="689" y="24"/>
                      </a:lnTo>
                      <a:lnTo>
                        <a:pt x="689" y="27"/>
                      </a:lnTo>
                      <a:lnTo>
                        <a:pt x="689" y="27"/>
                      </a:lnTo>
                      <a:lnTo>
                        <a:pt x="690" y="30"/>
                      </a:lnTo>
                      <a:lnTo>
                        <a:pt x="690" y="30"/>
                      </a:lnTo>
                      <a:lnTo>
                        <a:pt x="691" y="33"/>
                      </a:lnTo>
                      <a:lnTo>
                        <a:pt x="691" y="33"/>
                      </a:lnTo>
                      <a:lnTo>
                        <a:pt x="691" y="35"/>
                      </a:lnTo>
                      <a:lnTo>
                        <a:pt x="691" y="35"/>
                      </a:lnTo>
                      <a:lnTo>
                        <a:pt x="692" y="38"/>
                      </a:lnTo>
                      <a:lnTo>
                        <a:pt x="692" y="39"/>
                      </a:lnTo>
                      <a:lnTo>
                        <a:pt x="693" y="41"/>
                      </a:lnTo>
                      <a:lnTo>
                        <a:pt x="693" y="41"/>
                      </a:lnTo>
                      <a:lnTo>
                        <a:pt x="693" y="44"/>
                      </a:lnTo>
                      <a:lnTo>
                        <a:pt x="693" y="44"/>
                      </a:lnTo>
                      <a:lnTo>
                        <a:pt x="694" y="46"/>
                      </a:lnTo>
                      <a:lnTo>
                        <a:pt x="694" y="46"/>
                      </a:lnTo>
                      <a:lnTo>
                        <a:pt x="695" y="48"/>
                      </a:lnTo>
                      <a:lnTo>
                        <a:pt x="695" y="48"/>
                      </a:lnTo>
                      <a:lnTo>
                        <a:pt x="695" y="50"/>
                      </a:lnTo>
                      <a:lnTo>
                        <a:pt x="695" y="50"/>
                      </a:lnTo>
                      <a:lnTo>
                        <a:pt x="696" y="52"/>
                      </a:lnTo>
                      <a:lnTo>
                        <a:pt x="696" y="52"/>
                      </a:lnTo>
                      <a:lnTo>
                        <a:pt x="697" y="53"/>
                      </a:lnTo>
                      <a:lnTo>
                        <a:pt x="697" y="54"/>
                      </a:lnTo>
                      <a:lnTo>
                        <a:pt x="697" y="55"/>
                      </a:lnTo>
                      <a:lnTo>
                        <a:pt x="697" y="55"/>
                      </a:lnTo>
                      <a:lnTo>
                        <a:pt x="698" y="56"/>
                      </a:lnTo>
                      <a:lnTo>
                        <a:pt x="698" y="56"/>
                      </a:lnTo>
                      <a:lnTo>
                        <a:pt x="699" y="57"/>
                      </a:lnTo>
                      <a:lnTo>
                        <a:pt x="699" y="57"/>
                      </a:lnTo>
                      <a:lnTo>
                        <a:pt x="699" y="58"/>
                      </a:lnTo>
                      <a:lnTo>
                        <a:pt x="699" y="58"/>
                      </a:lnTo>
                      <a:lnTo>
                        <a:pt x="700" y="59"/>
                      </a:lnTo>
                      <a:lnTo>
                        <a:pt x="700" y="59"/>
                      </a:lnTo>
                      <a:lnTo>
                        <a:pt x="701" y="59"/>
                      </a:lnTo>
                      <a:lnTo>
                        <a:pt x="701" y="59"/>
                      </a:lnTo>
                      <a:lnTo>
                        <a:pt x="701" y="60"/>
                      </a:lnTo>
                      <a:lnTo>
                        <a:pt x="701" y="60"/>
                      </a:lnTo>
                      <a:lnTo>
                        <a:pt x="702" y="61"/>
                      </a:lnTo>
                      <a:lnTo>
                        <a:pt x="702" y="61"/>
                      </a:lnTo>
                      <a:lnTo>
                        <a:pt x="702" y="61"/>
                      </a:lnTo>
                      <a:lnTo>
                        <a:pt x="703" y="61"/>
                      </a:lnTo>
                      <a:lnTo>
                        <a:pt x="703" y="62"/>
                      </a:lnTo>
                      <a:lnTo>
                        <a:pt x="703" y="61"/>
                      </a:lnTo>
                      <a:lnTo>
                        <a:pt x="704" y="62"/>
                      </a:lnTo>
                      <a:lnTo>
                        <a:pt x="704" y="62"/>
                      </a:lnTo>
                      <a:lnTo>
                        <a:pt x="704" y="62"/>
                      </a:lnTo>
                      <a:lnTo>
                        <a:pt x="705" y="62"/>
                      </a:lnTo>
                      <a:lnTo>
                        <a:pt x="705" y="62"/>
                      </a:lnTo>
                      <a:lnTo>
                        <a:pt x="705" y="62"/>
                      </a:lnTo>
                      <a:lnTo>
                        <a:pt x="706" y="63"/>
                      </a:lnTo>
                      <a:lnTo>
                        <a:pt x="706" y="62"/>
                      </a:lnTo>
                      <a:lnTo>
                        <a:pt x="707" y="63"/>
                      </a:lnTo>
                      <a:lnTo>
                        <a:pt x="707" y="62"/>
                      </a:lnTo>
                      <a:lnTo>
                        <a:pt x="707" y="63"/>
                      </a:lnTo>
                      <a:lnTo>
                        <a:pt x="707" y="63"/>
                      </a:lnTo>
                      <a:lnTo>
                        <a:pt x="708" y="63"/>
                      </a:lnTo>
                      <a:lnTo>
                        <a:pt x="708" y="63"/>
                      </a:lnTo>
                      <a:lnTo>
                        <a:pt x="708" y="63"/>
                      </a:lnTo>
                      <a:lnTo>
                        <a:pt x="708" y="63"/>
                      </a:lnTo>
                      <a:lnTo>
                        <a:pt x="709" y="63"/>
                      </a:lnTo>
                      <a:lnTo>
                        <a:pt x="709" y="63"/>
                      </a:lnTo>
                      <a:lnTo>
                        <a:pt x="710" y="63"/>
                      </a:lnTo>
                      <a:lnTo>
                        <a:pt x="710" y="63"/>
                      </a:lnTo>
                      <a:lnTo>
                        <a:pt x="710" y="63"/>
                      </a:lnTo>
                      <a:lnTo>
                        <a:pt x="711" y="63"/>
                      </a:lnTo>
                      <a:lnTo>
                        <a:pt x="711" y="63"/>
                      </a:lnTo>
                      <a:lnTo>
                        <a:pt x="711" y="63"/>
                      </a:lnTo>
                      <a:lnTo>
                        <a:pt x="712" y="63"/>
                      </a:lnTo>
                      <a:lnTo>
                        <a:pt x="712" y="63"/>
                      </a:lnTo>
                      <a:lnTo>
                        <a:pt x="712" y="63"/>
                      </a:lnTo>
                      <a:lnTo>
                        <a:pt x="712" y="63"/>
                      </a:lnTo>
                      <a:lnTo>
                        <a:pt x="713" y="63"/>
                      </a:lnTo>
                      <a:lnTo>
                        <a:pt x="713" y="63"/>
                      </a:lnTo>
                      <a:lnTo>
                        <a:pt x="713" y="63"/>
                      </a:lnTo>
                      <a:lnTo>
                        <a:pt x="714" y="63"/>
                      </a:lnTo>
                      <a:lnTo>
                        <a:pt x="714" y="63"/>
                      </a:lnTo>
                      <a:lnTo>
                        <a:pt x="715" y="64"/>
                      </a:lnTo>
                      <a:lnTo>
                        <a:pt x="715" y="63"/>
                      </a:lnTo>
                      <a:lnTo>
                        <a:pt x="715" y="63"/>
                      </a:lnTo>
                      <a:lnTo>
                        <a:pt x="715" y="64"/>
                      </a:lnTo>
                      <a:lnTo>
                        <a:pt x="716" y="64"/>
                      </a:lnTo>
                      <a:lnTo>
                        <a:pt x="716" y="63"/>
                      </a:lnTo>
                      <a:lnTo>
                        <a:pt x="716" y="63"/>
                      </a:lnTo>
                      <a:lnTo>
                        <a:pt x="717" y="64"/>
                      </a:lnTo>
                      <a:lnTo>
                        <a:pt x="717" y="63"/>
                      </a:lnTo>
                      <a:lnTo>
                        <a:pt x="717" y="64"/>
                      </a:lnTo>
                      <a:lnTo>
                        <a:pt x="718" y="63"/>
                      </a:lnTo>
                      <a:lnTo>
                        <a:pt x="718" y="64"/>
                      </a:lnTo>
                      <a:lnTo>
                        <a:pt x="718" y="63"/>
                      </a:lnTo>
                      <a:lnTo>
                        <a:pt x="719" y="64"/>
                      </a:lnTo>
                      <a:lnTo>
                        <a:pt x="719" y="64"/>
                      </a:lnTo>
                      <a:lnTo>
                        <a:pt x="720" y="63"/>
                      </a:lnTo>
                      <a:lnTo>
                        <a:pt x="720" y="63"/>
                      </a:lnTo>
                      <a:lnTo>
                        <a:pt x="720" y="64"/>
                      </a:lnTo>
                      <a:lnTo>
                        <a:pt x="720" y="63"/>
                      </a:lnTo>
                      <a:lnTo>
                        <a:pt x="721" y="64"/>
                      </a:lnTo>
                      <a:lnTo>
                        <a:pt x="721" y="63"/>
                      </a:lnTo>
                      <a:lnTo>
                        <a:pt x="721" y="64"/>
                      </a:lnTo>
                      <a:lnTo>
                        <a:pt x="722" y="63"/>
                      </a:lnTo>
                      <a:lnTo>
                        <a:pt x="722" y="64"/>
                      </a:lnTo>
                      <a:lnTo>
                        <a:pt x="722" y="64"/>
                      </a:lnTo>
                      <a:lnTo>
                        <a:pt x="723" y="64"/>
                      </a:lnTo>
                      <a:lnTo>
                        <a:pt x="723" y="64"/>
                      </a:lnTo>
                      <a:lnTo>
                        <a:pt x="723" y="64"/>
                      </a:lnTo>
                      <a:lnTo>
                        <a:pt x="724" y="64"/>
                      </a:lnTo>
                      <a:lnTo>
                        <a:pt x="724" y="64"/>
                      </a:lnTo>
                      <a:lnTo>
                        <a:pt x="725" y="64"/>
                      </a:lnTo>
                      <a:lnTo>
                        <a:pt x="725" y="64"/>
                      </a:lnTo>
                      <a:lnTo>
                        <a:pt x="725" y="64"/>
                      </a:lnTo>
                      <a:lnTo>
                        <a:pt x="725" y="64"/>
                      </a:lnTo>
                      <a:lnTo>
                        <a:pt x="726" y="64"/>
                      </a:lnTo>
                      <a:lnTo>
                        <a:pt x="726" y="64"/>
                      </a:lnTo>
                      <a:lnTo>
                        <a:pt x="726" y="64"/>
                      </a:lnTo>
                      <a:lnTo>
                        <a:pt x="726" y="64"/>
                      </a:lnTo>
                      <a:lnTo>
                        <a:pt x="727" y="64"/>
                      </a:lnTo>
                      <a:lnTo>
                        <a:pt x="727" y="64"/>
                      </a:lnTo>
                      <a:lnTo>
                        <a:pt x="728" y="64"/>
                      </a:lnTo>
                      <a:lnTo>
                        <a:pt x="728" y="64"/>
                      </a:lnTo>
                      <a:lnTo>
                        <a:pt x="728" y="64"/>
                      </a:lnTo>
                      <a:lnTo>
                        <a:pt x="728" y="64"/>
                      </a:lnTo>
                      <a:lnTo>
                        <a:pt x="729" y="64"/>
                      </a:lnTo>
                      <a:lnTo>
                        <a:pt x="729" y="64"/>
                      </a:lnTo>
                      <a:lnTo>
                        <a:pt x="730" y="64"/>
                      </a:lnTo>
                      <a:lnTo>
                        <a:pt x="730" y="64"/>
                      </a:lnTo>
                      <a:lnTo>
                        <a:pt x="730" y="64"/>
                      </a:lnTo>
                      <a:lnTo>
                        <a:pt x="731" y="64"/>
                      </a:lnTo>
                      <a:lnTo>
                        <a:pt x="731" y="64"/>
                      </a:lnTo>
                      <a:lnTo>
                        <a:pt x="731" y="64"/>
                      </a:lnTo>
                      <a:lnTo>
                        <a:pt x="731" y="64"/>
                      </a:lnTo>
                      <a:lnTo>
                        <a:pt x="732" y="64"/>
                      </a:lnTo>
                      <a:lnTo>
                        <a:pt x="732" y="64"/>
                      </a:lnTo>
                      <a:lnTo>
                        <a:pt x="732" y="64"/>
                      </a:lnTo>
                      <a:lnTo>
                        <a:pt x="733" y="64"/>
                      </a:lnTo>
                      <a:lnTo>
                        <a:pt x="733" y="64"/>
                      </a:lnTo>
                      <a:lnTo>
                        <a:pt x="733" y="64"/>
                      </a:lnTo>
                      <a:lnTo>
                        <a:pt x="734" y="64"/>
                      </a:lnTo>
                      <a:lnTo>
                        <a:pt x="734" y="64"/>
                      </a:lnTo>
                      <a:lnTo>
                        <a:pt x="735" y="64"/>
                      </a:lnTo>
                      <a:lnTo>
                        <a:pt x="735" y="64"/>
                      </a:lnTo>
                      <a:lnTo>
                        <a:pt x="735" y="64"/>
                      </a:lnTo>
                      <a:lnTo>
                        <a:pt x="735" y="64"/>
                      </a:lnTo>
                      <a:lnTo>
                        <a:pt x="736" y="64"/>
                      </a:lnTo>
                      <a:lnTo>
                        <a:pt x="736" y="64"/>
                      </a:lnTo>
                      <a:lnTo>
                        <a:pt x="736" y="64"/>
                      </a:lnTo>
                      <a:lnTo>
                        <a:pt x="737" y="64"/>
                      </a:lnTo>
                      <a:lnTo>
                        <a:pt x="737" y="64"/>
                      </a:lnTo>
                      <a:lnTo>
                        <a:pt x="738" y="64"/>
                      </a:lnTo>
                      <a:lnTo>
                        <a:pt x="738" y="64"/>
                      </a:lnTo>
                      <a:lnTo>
                        <a:pt x="738" y="64"/>
                      </a:lnTo>
                      <a:lnTo>
                        <a:pt x="738" y="64"/>
                      </a:lnTo>
                      <a:lnTo>
                        <a:pt x="739" y="64"/>
                      </a:lnTo>
                      <a:lnTo>
                        <a:pt x="739" y="64"/>
                      </a:lnTo>
                      <a:lnTo>
                        <a:pt x="739" y="64"/>
                      </a:lnTo>
                      <a:lnTo>
                        <a:pt x="739" y="64"/>
                      </a:lnTo>
                      <a:lnTo>
                        <a:pt x="740" y="64"/>
                      </a:lnTo>
                      <a:lnTo>
                        <a:pt x="740" y="64"/>
                      </a:lnTo>
                      <a:lnTo>
                        <a:pt x="741" y="64"/>
                      </a:lnTo>
                      <a:lnTo>
                        <a:pt x="741" y="64"/>
                      </a:lnTo>
                      <a:lnTo>
                        <a:pt x="742" y="64"/>
                      </a:lnTo>
                      <a:lnTo>
                        <a:pt x="742" y="64"/>
                      </a:lnTo>
                      <a:lnTo>
                        <a:pt x="742" y="64"/>
                      </a:lnTo>
                      <a:lnTo>
                        <a:pt x="742" y="64"/>
                      </a:lnTo>
                      <a:lnTo>
                        <a:pt x="743" y="64"/>
                      </a:lnTo>
                      <a:lnTo>
                        <a:pt x="743" y="64"/>
                      </a:lnTo>
                      <a:lnTo>
                        <a:pt x="743" y="64"/>
                      </a:lnTo>
                      <a:lnTo>
                        <a:pt x="744" y="64"/>
                      </a:lnTo>
                      <a:lnTo>
                        <a:pt x="744" y="64"/>
                      </a:lnTo>
                      <a:lnTo>
                        <a:pt x="745" y="64"/>
                      </a:lnTo>
                      <a:lnTo>
                        <a:pt x="745" y="64"/>
                      </a:lnTo>
                      <a:lnTo>
                        <a:pt x="745" y="64"/>
                      </a:lnTo>
                      <a:lnTo>
                        <a:pt x="745" y="64"/>
                      </a:lnTo>
                      <a:lnTo>
                        <a:pt x="745" y="64"/>
                      </a:lnTo>
                      <a:lnTo>
                        <a:pt x="746" y="64"/>
                      </a:lnTo>
                      <a:lnTo>
                        <a:pt x="746" y="64"/>
                      </a:lnTo>
                      <a:lnTo>
                        <a:pt x="747" y="64"/>
                      </a:lnTo>
                      <a:lnTo>
                        <a:pt x="747" y="64"/>
                      </a:lnTo>
                      <a:lnTo>
                        <a:pt x="747" y="64"/>
                      </a:lnTo>
                      <a:lnTo>
                        <a:pt x="748" y="64"/>
                      </a:lnTo>
                      <a:lnTo>
                        <a:pt x="748" y="64"/>
                      </a:lnTo>
                      <a:lnTo>
                        <a:pt x="748" y="64"/>
                      </a:lnTo>
                      <a:lnTo>
                        <a:pt x="749" y="64"/>
                      </a:lnTo>
                      <a:lnTo>
                        <a:pt x="749" y="64"/>
                      </a:lnTo>
                      <a:lnTo>
                        <a:pt x="749" y="64"/>
                      </a:lnTo>
                      <a:lnTo>
                        <a:pt x="749" y="64"/>
                      </a:lnTo>
                      <a:lnTo>
                        <a:pt x="750" y="64"/>
                      </a:lnTo>
                      <a:lnTo>
                        <a:pt x="750" y="64"/>
                      </a:lnTo>
                      <a:lnTo>
                        <a:pt x="750" y="64"/>
                      </a:lnTo>
                      <a:lnTo>
                        <a:pt x="751" y="64"/>
                      </a:lnTo>
                      <a:lnTo>
                        <a:pt x="751" y="64"/>
                      </a:lnTo>
                      <a:lnTo>
                        <a:pt x="751" y="64"/>
                      </a:lnTo>
                      <a:lnTo>
                        <a:pt x="752" y="64"/>
                      </a:lnTo>
                      <a:lnTo>
                        <a:pt x="752" y="64"/>
                      </a:lnTo>
                      <a:lnTo>
                        <a:pt x="753" y="64"/>
                      </a:lnTo>
                      <a:lnTo>
                        <a:pt x="753" y="64"/>
                      </a:lnTo>
                      <a:lnTo>
                        <a:pt x="753" y="64"/>
                      </a:lnTo>
                      <a:lnTo>
                        <a:pt x="753" y="64"/>
                      </a:lnTo>
                      <a:lnTo>
                        <a:pt x="754" y="64"/>
                      </a:lnTo>
                      <a:lnTo>
                        <a:pt x="754" y="64"/>
                      </a:lnTo>
                      <a:lnTo>
                        <a:pt x="754" y="64"/>
                      </a:lnTo>
                      <a:lnTo>
                        <a:pt x="755" y="64"/>
                      </a:lnTo>
                      <a:lnTo>
                        <a:pt x="755" y="64"/>
                      </a:lnTo>
                      <a:lnTo>
                        <a:pt x="755" y="64"/>
                      </a:lnTo>
                      <a:lnTo>
                        <a:pt x="756" y="64"/>
                      </a:lnTo>
                      <a:lnTo>
                        <a:pt x="756" y="64"/>
                      </a:lnTo>
                      <a:lnTo>
                        <a:pt x="757" y="64"/>
                      </a:lnTo>
                      <a:lnTo>
                        <a:pt x="757" y="64"/>
                      </a:lnTo>
                      <a:lnTo>
                        <a:pt x="757" y="64"/>
                      </a:lnTo>
                      <a:lnTo>
                        <a:pt x="757" y="64"/>
                      </a:lnTo>
                      <a:lnTo>
                        <a:pt x="758" y="64"/>
                      </a:lnTo>
                      <a:lnTo>
                        <a:pt x="758" y="64"/>
                      </a:lnTo>
                      <a:lnTo>
                        <a:pt x="759" y="64"/>
                      </a:lnTo>
                      <a:lnTo>
                        <a:pt x="759" y="64"/>
                      </a:lnTo>
                      <a:lnTo>
                        <a:pt x="759" y="64"/>
                      </a:lnTo>
                      <a:lnTo>
                        <a:pt x="759" y="64"/>
                      </a:lnTo>
                      <a:lnTo>
                        <a:pt x="760" y="64"/>
                      </a:lnTo>
                      <a:lnTo>
                        <a:pt x="760" y="64"/>
                      </a:lnTo>
                      <a:lnTo>
                        <a:pt x="760" y="64"/>
                      </a:lnTo>
                      <a:lnTo>
                        <a:pt x="761" y="64"/>
                      </a:lnTo>
                      <a:lnTo>
                        <a:pt x="761" y="64"/>
                      </a:lnTo>
                      <a:lnTo>
                        <a:pt x="761" y="64"/>
                      </a:lnTo>
                      <a:lnTo>
                        <a:pt x="762" y="64"/>
                      </a:lnTo>
                      <a:lnTo>
                        <a:pt x="762" y="64"/>
                      </a:lnTo>
                      <a:lnTo>
                        <a:pt x="763" y="64"/>
                      </a:lnTo>
                      <a:lnTo>
                        <a:pt x="763" y="64"/>
                      </a:lnTo>
                      <a:lnTo>
                        <a:pt x="763" y="64"/>
                      </a:lnTo>
                      <a:lnTo>
                        <a:pt x="763" y="64"/>
                      </a:lnTo>
                      <a:lnTo>
                        <a:pt x="764" y="64"/>
                      </a:lnTo>
                      <a:lnTo>
                        <a:pt x="764" y="64"/>
                      </a:lnTo>
                      <a:lnTo>
                        <a:pt x="764" y="64"/>
                      </a:lnTo>
                      <a:lnTo>
                        <a:pt x="764" y="64"/>
                      </a:lnTo>
                      <a:lnTo>
                        <a:pt x="765" y="64"/>
                      </a:lnTo>
                      <a:lnTo>
                        <a:pt x="765" y="64"/>
                      </a:lnTo>
                      <a:lnTo>
                        <a:pt x="766" y="64"/>
                      </a:lnTo>
                      <a:lnTo>
                        <a:pt x="766" y="64"/>
                      </a:lnTo>
                      <a:lnTo>
                        <a:pt x="766" y="64"/>
                      </a:lnTo>
                      <a:lnTo>
                        <a:pt x="766" y="64"/>
                      </a:lnTo>
                      <a:lnTo>
                        <a:pt x="767" y="64"/>
                      </a:lnTo>
                      <a:lnTo>
                        <a:pt x="767" y="64"/>
                      </a:lnTo>
                      <a:lnTo>
                        <a:pt x="767" y="64"/>
                      </a:lnTo>
                      <a:lnTo>
                        <a:pt x="768" y="64"/>
                      </a:lnTo>
                      <a:lnTo>
                        <a:pt x="768" y="64"/>
                      </a:lnTo>
                      <a:lnTo>
                        <a:pt x="769" y="64"/>
                      </a:lnTo>
                      <a:lnTo>
                        <a:pt x="769" y="64"/>
                      </a:lnTo>
                      <a:lnTo>
                        <a:pt x="769" y="64"/>
                      </a:lnTo>
                      <a:lnTo>
                        <a:pt x="769" y="64"/>
                      </a:lnTo>
                      <a:lnTo>
                        <a:pt x="770" y="64"/>
                      </a:lnTo>
                      <a:lnTo>
                        <a:pt x="770" y="64"/>
                      </a:lnTo>
                      <a:lnTo>
                        <a:pt x="770" y="64"/>
                      </a:lnTo>
                      <a:lnTo>
                        <a:pt x="771" y="64"/>
                      </a:lnTo>
                      <a:lnTo>
                        <a:pt x="771" y="64"/>
                      </a:lnTo>
                      <a:lnTo>
                        <a:pt x="772" y="64"/>
                      </a:lnTo>
                      <a:lnTo>
                        <a:pt x="772" y="64"/>
                      </a:lnTo>
                      <a:lnTo>
                        <a:pt x="772" y="64"/>
                      </a:lnTo>
                      <a:lnTo>
                        <a:pt x="772" y="64"/>
                      </a:lnTo>
                      <a:lnTo>
                        <a:pt x="773" y="64"/>
                      </a:lnTo>
                      <a:lnTo>
                        <a:pt x="773" y="64"/>
                      </a:lnTo>
                      <a:lnTo>
                        <a:pt x="774" y="64"/>
                      </a:lnTo>
                      <a:lnTo>
                        <a:pt x="774" y="64"/>
                      </a:lnTo>
                      <a:lnTo>
                        <a:pt x="774" y="64"/>
                      </a:lnTo>
                      <a:lnTo>
                        <a:pt x="774" y="64"/>
                      </a:lnTo>
                      <a:lnTo>
                        <a:pt x="775" y="64"/>
                      </a:lnTo>
                      <a:lnTo>
                        <a:pt x="775" y="64"/>
                      </a:lnTo>
                      <a:lnTo>
                        <a:pt x="775" y="64"/>
                      </a:lnTo>
                      <a:lnTo>
                        <a:pt x="776" y="64"/>
                      </a:lnTo>
                      <a:lnTo>
                        <a:pt x="776" y="64"/>
                      </a:lnTo>
                      <a:lnTo>
                        <a:pt x="776" y="64"/>
                      </a:lnTo>
                      <a:lnTo>
                        <a:pt x="777" y="64"/>
                      </a:lnTo>
                      <a:lnTo>
                        <a:pt x="777" y="64"/>
                      </a:lnTo>
                      <a:lnTo>
                        <a:pt x="777" y="64"/>
                      </a:lnTo>
                      <a:lnTo>
                        <a:pt x="778" y="64"/>
                      </a:lnTo>
                      <a:lnTo>
                        <a:pt x="778" y="64"/>
                      </a:lnTo>
                      <a:lnTo>
                        <a:pt x="779" y="64"/>
                      </a:lnTo>
                      <a:lnTo>
                        <a:pt x="779" y="64"/>
                      </a:lnTo>
                      <a:lnTo>
                        <a:pt x="779" y="64"/>
                      </a:lnTo>
                      <a:lnTo>
                        <a:pt x="780" y="64"/>
                      </a:lnTo>
                      <a:lnTo>
                        <a:pt x="780" y="64"/>
                      </a:lnTo>
                      <a:lnTo>
                        <a:pt x="780" y="64"/>
                      </a:lnTo>
                      <a:lnTo>
                        <a:pt x="780" y="64"/>
                      </a:lnTo>
                      <a:lnTo>
                        <a:pt x="781" y="64"/>
                      </a:lnTo>
                      <a:lnTo>
                        <a:pt x="781" y="64"/>
                      </a:lnTo>
                      <a:lnTo>
                        <a:pt x="782" y="64"/>
                      </a:lnTo>
                      <a:lnTo>
                        <a:pt x="782" y="64"/>
                      </a:lnTo>
                      <a:lnTo>
                        <a:pt x="782" y="64"/>
                      </a:lnTo>
                      <a:lnTo>
                        <a:pt x="782" y="64"/>
                      </a:lnTo>
                      <a:lnTo>
                        <a:pt x="783" y="64"/>
                      </a:lnTo>
                      <a:lnTo>
                        <a:pt x="783" y="64"/>
                      </a:lnTo>
                      <a:lnTo>
                        <a:pt x="783" y="64"/>
                      </a:lnTo>
                      <a:lnTo>
                        <a:pt x="784" y="64"/>
                      </a:lnTo>
                      <a:lnTo>
                        <a:pt x="784" y="64"/>
                      </a:lnTo>
                      <a:lnTo>
                        <a:pt x="784" y="64"/>
                      </a:lnTo>
                      <a:lnTo>
                        <a:pt x="785" y="64"/>
                      </a:lnTo>
                      <a:lnTo>
                        <a:pt x="785" y="64"/>
                      </a:lnTo>
                      <a:lnTo>
                        <a:pt x="785" y="64"/>
                      </a:lnTo>
                      <a:lnTo>
                        <a:pt x="785" y="64"/>
                      </a:lnTo>
                      <a:lnTo>
                        <a:pt x="786" y="64"/>
                      </a:lnTo>
                      <a:lnTo>
                        <a:pt x="786" y="64"/>
                      </a:lnTo>
                      <a:lnTo>
                        <a:pt x="787" y="64"/>
                      </a:lnTo>
                      <a:lnTo>
                        <a:pt x="787" y="64"/>
                      </a:lnTo>
                      <a:lnTo>
                        <a:pt x="787" y="64"/>
                      </a:lnTo>
                      <a:lnTo>
                        <a:pt x="787" y="64"/>
                      </a:lnTo>
                      <a:lnTo>
                        <a:pt x="788" y="64"/>
                      </a:lnTo>
                      <a:lnTo>
                        <a:pt x="788" y="64"/>
                      </a:lnTo>
                      <a:lnTo>
                        <a:pt x="789" y="64"/>
                      </a:lnTo>
                      <a:lnTo>
                        <a:pt x="789" y="64"/>
                      </a:lnTo>
                      <a:lnTo>
                        <a:pt x="789" y="64"/>
                      </a:lnTo>
                      <a:lnTo>
                        <a:pt x="790" y="64"/>
                      </a:lnTo>
                      <a:lnTo>
                        <a:pt x="790" y="64"/>
                      </a:lnTo>
                      <a:lnTo>
                        <a:pt x="790" y="64"/>
                      </a:lnTo>
                      <a:lnTo>
                        <a:pt x="791" y="64"/>
                      </a:lnTo>
                      <a:lnTo>
                        <a:pt x="791" y="64"/>
                      </a:lnTo>
                      <a:lnTo>
                        <a:pt x="791" y="64"/>
                      </a:lnTo>
                      <a:lnTo>
                        <a:pt x="792" y="64"/>
                      </a:lnTo>
                      <a:lnTo>
                        <a:pt x="792" y="64"/>
                      </a:lnTo>
                      <a:lnTo>
                        <a:pt x="792" y="64"/>
                      </a:lnTo>
                      <a:lnTo>
                        <a:pt x="792" y="64"/>
                      </a:lnTo>
                      <a:lnTo>
                        <a:pt x="793" y="64"/>
                      </a:lnTo>
                      <a:lnTo>
                        <a:pt x="793" y="64"/>
                      </a:lnTo>
                      <a:lnTo>
                        <a:pt x="793" y="64"/>
                      </a:lnTo>
                      <a:lnTo>
                        <a:pt x="794" y="64"/>
                      </a:lnTo>
                      <a:lnTo>
                        <a:pt x="794" y="64"/>
                      </a:lnTo>
                      <a:lnTo>
                        <a:pt x="795" y="64"/>
                      </a:lnTo>
                      <a:lnTo>
                        <a:pt x="795" y="64"/>
                      </a:lnTo>
                      <a:lnTo>
                        <a:pt x="795" y="64"/>
                      </a:lnTo>
                      <a:lnTo>
                        <a:pt x="795" y="64"/>
                      </a:lnTo>
                      <a:lnTo>
                        <a:pt x="796" y="64"/>
                      </a:lnTo>
                      <a:lnTo>
                        <a:pt x="796" y="64"/>
                      </a:lnTo>
                      <a:lnTo>
                        <a:pt x="796" y="64"/>
                      </a:lnTo>
                      <a:lnTo>
                        <a:pt x="796" y="64"/>
                      </a:lnTo>
                      <a:lnTo>
                        <a:pt x="797" y="64"/>
                      </a:lnTo>
                      <a:lnTo>
                        <a:pt x="797" y="64"/>
                      </a:lnTo>
                      <a:lnTo>
                        <a:pt x="798" y="64"/>
                      </a:lnTo>
                      <a:lnTo>
                        <a:pt x="798" y="64"/>
                      </a:lnTo>
                      <a:lnTo>
                        <a:pt x="798" y="64"/>
                      </a:lnTo>
                      <a:lnTo>
                        <a:pt x="799" y="64"/>
                      </a:lnTo>
                      <a:lnTo>
                        <a:pt x="799" y="64"/>
                      </a:lnTo>
                      <a:lnTo>
                        <a:pt x="799" y="64"/>
                      </a:lnTo>
                      <a:lnTo>
                        <a:pt x="799" y="64"/>
                      </a:lnTo>
                      <a:lnTo>
                        <a:pt x="800" y="64"/>
                      </a:lnTo>
                      <a:lnTo>
                        <a:pt x="800" y="64"/>
                      </a:lnTo>
                      <a:lnTo>
                        <a:pt x="801" y="64"/>
                      </a:lnTo>
                      <a:lnTo>
                        <a:pt x="801" y="64"/>
                      </a:lnTo>
                      <a:lnTo>
                        <a:pt x="801" y="64"/>
                      </a:lnTo>
                      <a:lnTo>
                        <a:pt x="802" y="64"/>
                      </a:lnTo>
                      <a:lnTo>
                        <a:pt x="802" y="64"/>
                      </a:lnTo>
                      <a:lnTo>
                        <a:pt x="802" y="64"/>
                      </a:lnTo>
                      <a:lnTo>
                        <a:pt x="803" y="64"/>
                      </a:lnTo>
                      <a:lnTo>
                        <a:pt x="803" y="64"/>
                      </a:lnTo>
                      <a:lnTo>
                        <a:pt x="803" y="64"/>
                      </a:lnTo>
                      <a:lnTo>
                        <a:pt x="804" y="64"/>
                      </a:lnTo>
                      <a:lnTo>
                        <a:pt x="804" y="64"/>
                      </a:lnTo>
                      <a:lnTo>
                        <a:pt x="804" y="64"/>
                      </a:lnTo>
                      <a:lnTo>
                        <a:pt x="804" y="64"/>
                      </a:lnTo>
                      <a:lnTo>
                        <a:pt x="805" y="64"/>
                      </a:lnTo>
                      <a:lnTo>
                        <a:pt x="805" y="64"/>
                      </a:lnTo>
                      <a:lnTo>
                        <a:pt x="806" y="64"/>
                      </a:lnTo>
                      <a:lnTo>
                        <a:pt x="806" y="64"/>
                      </a:lnTo>
                      <a:lnTo>
                        <a:pt x="806" y="64"/>
                      </a:lnTo>
                      <a:lnTo>
                        <a:pt x="806" y="64"/>
                      </a:lnTo>
                      <a:lnTo>
                        <a:pt x="807" y="64"/>
                      </a:lnTo>
                      <a:lnTo>
                        <a:pt x="807" y="64"/>
                      </a:lnTo>
                      <a:lnTo>
                        <a:pt x="807" y="64"/>
                      </a:lnTo>
                      <a:lnTo>
                        <a:pt x="808" y="64"/>
                      </a:lnTo>
                      <a:lnTo>
                        <a:pt x="808" y="64"/>
                      </a:lnTo>
                      <a:lnTo>
                        <a:pt x="809" y="64"/>
                      </a:lnTo>
                      <a:lnTo>
                        <a:pt x="809" y="64"/>
                      </a:lnTo>
                      <a:lnTo>
                        <a:pt x="809" y="64"/>
                      </a:lnTo>
                      <a:lnTo>
                        <a:pt x="810" y="64"/>
                      </a:lnTo>
                      <a:lnTo>
                        <a:pt x="810" y="64"/>
                      </a:lnTo>
                      <a:lnTo>
                        <a:pt x="810" y="64"/>
                      </a:lnTo>
                      <a:lnTo>
                        <a:pt x="810" y="64"/>
                      </a:lnTo>
                      <a:lnTo>
                        <a:pt x="811" y="64"/>
                      </a:lnTo>
                      <a:lnTo>
                        <a:pt x="811" y="64"/>
                      </a:lnTo>
                      <a:lnTo>
                        <a:pt x="812" y="64"/>
                      </a:lnTo>
                      <a:lnTo>
                        <a:pt x="812" y="64"/>
                      </a:lnTo>
                      <a:lnTo>
                        <a:pt x="812" y="64"/>
                      </a:lnTo>
                      <a:lnTo>
                        <a:pt x="812" y="64"/>
                      </a:lnTo>
                      <a:lnTo>
                        <a:pt x="813" y="64"/>
                      </a:lnTo>
                      <a:lnTo>
                        <a:pt x="813" y="64"/>
                      </a:lnTo>
                      <a:lnTo>
                        <a:pt x="814" y="64"/>
                      </a:lnTo>
                      <a:lnTo>
                        <a:pt x="814" y="64"/>
                      </a:lnTo>
                      <a:lnTo>
                        <a:pt x="815" y="64"/>
                      </a:lnTo>
                      <a:lnTo>
                        <a:pt x="815" y="64"/>
                      </a:lnTo>
                      <a:lnTo>
                        <a:pt x="815" y="64"/>
                      </a:lnTo>
                      <a:lnTo>
                        <a:pt x="815" y="64"/>
                      </a:lnTo>
                      <a:lnTo>
                        <a:pt x="815" y="64"/>
                      </a:lnTo>
                      <a:lnTo>
                        <a:pt x="816" y="64"/>
                      </a:lnTo>
                      <a:lnTo>
                        <a:pt x="816" y="64"/>
                      </a:lnTo>
                      <a:lnTo>
                        <a:pt x="817" y="64"/>
                      </a:lnTo>
                      <a:lnTo>
                        <a:pt x="817" y="64"/>
                      </a:lnTo>
                      <a:lnTo>
                        <a:pt x="817" y="64"/>
                      </a:lnTo>
                      <a:lnTo>
                        <a:pt x="817" y="64"/>
                      </a:lnTo>
                      <a:lnTo>
                        <a:pt x="818" y="64"/>
                      </a:lnTo>
                      <a:lnTo>
                        <a:pt x="818" y="64"/>
                      </a:lnTo>
                      <a:lnTo>
                        <a:pt x="818" y="64"/>
                      </a:lnTo>
                      <a:lnTo>
                        <a:pt x="819" y="64"/>
                      </a:lnTo>
                      <a:lnTo>
                        <a:pt x="819" y="64"/>
                      </a:lnTo>
                      <a:lnTo>
                        <a:pt x="819" y="64"/>
                      </a:lnTo>
                      <a:lnTo>
                        <a:pt x="820" y="64"/>
                      </a:lnTo>
                      <a:lnTo>
                        <a:pt x="820" y="64"/>
                      </a:lnTo>
                      <a:lnTo>
                        <a:pt x="820" y="64"/>
                      </a:lnTo>
                      <a:lnTo>
                        <a:pt x="820" y="64"/>
                      </a:lnTo>
                      <a:lnTo>
                        <a:pt x="821" y="64"/>
                      </a:lnTo>
                      <a:lnTo>
                        <a:pt x="821" y="64"/>
                      </a:lnTo>
                      <a:lnTo>
                        <a:pt x="822" y="64"/>
                      </a:lnTo>
                      <a:lnTo>
                        <a:pt x="822" y="64"/>
                      </a:lnTo>
                      <a:lnTo>
                        <a:pt x="822" y="64"/>
                      </a:lnTo>
                      <a:lnTo>
                        <a:pt x="823" y="64"/>
                      </a:lnTo>
                      <a:lnTo>
                        <a:pt x="823" y="64"/>
                      </a:lnTo>
                      <a:lnTo>
                        <a:pt x="823" y="64"/>
                      </a:lnTo>
                      <a:lnTo>
                        <a:pt x="823" y="64"/>
                      </a:lnTo>
                      <a:lnTo>
                        <a:pt x="824" y="64"/>
                      </a:lnTo>
                      <a:lnTo>
                        <a:pt x="824" y="64"/>
                      </a:lnTo>
                      <a:lnTo>
                        <a:pt x="825" y="64"/>
                      </a:lnTo>
                      <a:lnTo>
                        <a:pt x="825" y="64"/>
                      </a:lnTo>
                      <a:lnTo>
                        <a:pt x="825" y="64"/>
                      </a:lnTo>
                      <a:lnTo>
                        <a:pt x="826" y="64"/>
                      </a:lnTo>
                      <a:lnTo>
                        <a:pt x="826" y="64"/>
                      </a:lnTo>
                      <a:lnTo>
                        <a:pt x="826" y="64"/>
                      </a:lnTo>
                      <a:lnTo>
                        <a:pt x="826" y="64"/>
                      </a:lnTo>
                      <a:lnTo>
                        <a:pt x="827" y="64"/>
                      </a:lnTo>
                      <a:lnTo>
                        <a:pt x="827" y="64"/>
                      </a:lnTo>
                      <a:lnTo>
                        <a:pt x="828" y="64"/>
                      </a:lnTo>
                      <a:lnTo>
                        <a:pt x="828" y="64"/>
                      </a:lnTo>
                      <a:lnTo>
                        <a:pt x="828" y="64"/>
                      </a:lnTo>
                      <a:lnTo>
                        <a:pt x="829" y="64"/>
                      </a:lnTo>
                      <a:lnTo>
                        <a:pt x="829" y="64"/>
                      </a:lnTo>
                      <a:lnTo>
                        <a:pt x="829" y="64"/>
                      </a:lnTo>
                      <a:lnTo>
                        <a:pt x="829" y="64"/>
                      </a:lnTo>
                      <a:lnTo>
                        <a:pt x="830" y="64"/>
                      </a:lnTo>
                      <a:lnTo>
                        <a:pt x="830" y="64"/>
                      </a:lnTo>
                      <a:lnTo>
                        <a:pt x="831" y="64"/>
                      </a:lnTo>
                      <a:lnTo>
                        <a:pt x="831" y="64"/>
                      </a:lnTo>
                      <a:lnTo>
                        <a:pt x="831" y="64"/>
                      </a:lnTo>
                      <a:lnTo>
                        <a:pt x="831" y="64"/>
                      </a:lnTo>
                      <a:lnTo>
                        <a:pt x="832" y="64"/>
                      </a:lnTo>
                      <a:lnTo>
                        <a:pt x="832" y="64"/>
                      </a:lnTo>
                      <a:lnTo>
                        <a:pt x="832" y="64"/>
                      </a:lnTo>
                      <a:lnTo>
                        <a:pt x="833" y="64"/>
                      </a:lnTo>
                      <a:lnTo>
                        <a:pt x="833" y="65"/>
                      </a:lnTo>
                      <a:lnTo>
                        <a:pt x="834" y="64"/>
                      </a:lnTo>
                      <a:lnTo>
                        <a:pt x="834" y="64"/>
                      </a:lnTo>
                      <a:lnTo>
                        <a:pt x="834" y="64"/>
                      </a:lnTo>
                      <a:lnTo>
                        <a:pt x="835" y="64"/>
                      </a:lnTo>
                      <a:lnTo>
                        <a:pt x="835" y="64"/>
                      </a:lnTo>
                      <a:lnTo>
                        <a:pt x="835" y="64"/>
                      </a:lnTo>
                      <a:lnTo>
                        <a:pt x="836" y="64"/>
                      </a:lnTo>
                      <a:lnTo>
                        <a:pt x="836" y="64"/>
                      </a:lnTo>
                      <a:lnTo>
                        <a:pt x="836" y="64"/>
                      </a:lnTo>
                      <a:lnTo>
                        <a:pt x="837" y="64"/>
                      </a:lnTo>
                      <a:lnTo>
                        <a:pt x="837" y="64"/>
                      </a:lnTo>
                      <a:lnTo>
                        <a:pt x="837" y="64"/>
                      </a:lnTo>
                      <a:lnTo>
                        <a:pt x="837" y="65"/>
                      </a:lnTo>
                      <a:lnTo>
                        <a:pt x="838" y="64"/>
                      </a:lnTo>
                      <a:lnTo>
                        <a:pt x="838" y="64"/>
                      </a:lnTo>
                      <a:lnTo>
                        <a:pt x="838" y="64"/>
                      </a:lnTo>
                      <a:lnTo>
                        <a:pt x="838" y="64"/>
                      </a:lnTo>
                      <a:lnTo>
                        <a:pt x="839" y="64"/>
                      </a:lnTo>
                      <a:lnTo>
                        <a:pt x="839" y="64"/>
                      </a:lnTo>
                      <a:lnTo>
                        <a:pt x="840" y="64"/>
                      </a:lnTo>
                      <a:lnTo>
                        <a:pt x="840" y="64"/>
                      </a:lnTo>
                      <a:lnTo>
                        <a:pt x="840" y="65"/>
                      </a:lnTo>
                      <a:lnTo>
                        <a:pt x="840" y="64"/>
                      </a:lnTo>
                      <a:lnTo>
                        <a:pt x="841" y="64"/>
                      </a:lnTo>
                      <a:lnTo>
                        <a:pt x="841" y="64"/>
                      </a:lnTo>
                      <a:lnTo>
                        <a:pt x="842" y="64"/>
                      </a:lnTo>
                      <a:lnTo>
                        <a:pt x="842" y="64"/>
                      </a:lnTo>
                      <a:lnTo>
                        <a:pt x="842" y="64"/>
                      </a:lnTo>
                      <a:lnTo>
                        <a:pt x="842" y="65"/>
                      </a:lnTo>
                      <a:lnTo>
                        <a:pt x="843" y="65"/>
                      </a:lnTo>
                      <a:lnTo>
                        <a:pt x="843" y="64"/>
                      </a:lnTo>
                      <a:lnTo>
                        <a:pt x="844" y="65"/>
                      </a:lnTo>
                      <a:lnTo>
                        <a:pt x="844" y="64"/>
                      </a:lnTo>
                      <a:lnTo>
                        <a:pt x="844" y="65"/>
                      </a:lnTo>
                      <a:lnTo>
                        <a:pt x="845" y="64"/>
                      </a:lnTo>
                      <a:lnTo>
                        <a:pt x="845" y="65"/>
                      </a:lnTo>
                      <a:lnTo>
                        <a:pt x="845" y="64"/>
                      </a:lnTo>
                      <a:lnTo>
                        <a:pt x="846" y="64"/>
                      </a:lnTo>
                      <a:lnTo>
                        <a:pt x="846" y="65"/>
                      </a:lnTo>
                      <a:lnTo>
                        <a:pt x="846" y="64"/>
                      </a:lnTo>
                      <a:lnTo>
                        <a:pt x="847" y="65"/>
                      </a:lnTo>
                      <a:lnTo>
                        <a:pt x="847" y="65"/>
                      </a:lnTo>
                      <a:lnTo>
                        <a:pt x="847" y="64"/>
                      </a:lnTo>
                      <a:lnTo>
                        <a:pt x="847" y="64"/>
                      </a:lnTo>
                      <a:lnTo>
                        <a:pt x="848" y="65"/>
                      </a:lnTo>
                      <a:lnTo>
                        <a:pt x="848" y="64"/>
                      </a:lnTo>
                      <a:lnTo>
                        <a:pt x="848" y="64"/>
                      </a:lnTo>
                      <a:lnTo>
                        <a:pt x="849" y="65"/>
                      </a:lnTo>
                      <a:lnTo>
                        <a:pt x="849" y="64"/>
                      </a:lnTo>
                      <a:lnTo>
                        <a:pt x="850" y="65"/>
                      </a:lnTo>
                      <a:lnTo>
                        <a:pt x="850" y="64"/>
                      </a:lnTo>
                      <a:lnTo>
                        <a:pt x="850" y="65"/>
                      </a:lnTo>
                      <a:lnTo>
                        <a:pt x="850" y="64"/>
                      </a:lnTo>
                      <a:lnTo>
                        <a:pt x="851" y="65"/>
                      </a:lnTo>
                      <a:lnTo>
                        <a:pt x="851" y="64"/>
                      </a:lnTo>
                      <a:lnTo>
                        <a:pt x="851" y="65"/>
                      </a:lnTo>
                      <a:lnTo>
                        <a:pt x="852" y="64"/>
                      </a:lnTo>
                      <a:lnTo>
                        <a:pt x="852" y="64"/>
                      </a:lnTo>
                      <a:lnTo>
                        <a:pt x="853" y="65"/>
                      </a:lnTo>
                      <a:lnTo>
                        <a:pt x="853" y="65"/>
                      </a:lnTo>
                      <a:lnTo>
                        <a:pt x="853" y="64"/>
                      </a:lnTo>
                      <a:lnTo>
                        <a:pt x="853" y="65"/>
                      </a:lnTo>
                      <a:lnTo>
                        <a:pt x="854" y="64"/>
                      </a:lnTo>
                      <a:lnTo>
                        <a:pt x="854" y="64"/>
                      </a:lnTo>
                      <a:lnTo>
                        <a:pt x="855" y="65"/>
                      </a:lnTo>
                      <a:lnTo>
                        <a:pt x="855" y="65"/>
                      </a:lnTo>
                      <a:lnTo>
                        <a:pt x="855" y="64"/>
                      </a:lnTo>
                      <a:lnTo>
                        <a:pt x="855" y="64"/>
                      </a:lnTo>
                      <a:lnTo>
                        <a:pt x="856" y="65"/>
                      </a:lnTo>
                      <a:lnTo>
                        <a:pt x="856" y="65"/>
                      </a:lnTo>
                      <a:lnTo>
                        <a:pt x="856" y="64"/>
                      </a:lnTo>
                      <a:lnTo>
                        <a:pt x="857" y="65"/>
                      </a:lnTo>
                      <a:lnTo>
                        <a:pt x="857" y="64"/>
                      </a:lnTo>
                      <a:lnTo>
                        <a:pt x="857" y="64"/>
                      </a:lnTo>
                      <a:lnTo>
                        <a:pt x="857" y="65"/>
                      </a:lnTo>
                      <a:lnTo>
                        <a:pt x="858" y="64"/>
                      </a:lnTo>
                      <a:lnTo>
                        <a:pt x="858" y="65"/>
                      </a:lnTo>
                      <a:lnTo>
                        <a:pt x="859" y="65"/>
                      </a:lnTo>
                      <a:lnTo>
                        <a:pt x="859" y="64"/>
                      </a:lnTo>
                      <a:lnTo>
                        <a:pt x="859" y="65"/>
                      </a:lnTo>
                      <a:lnTo>
                        <a:pt x="859" y="64"/>
                      </a:lnTo>
                      <a:lnTo>
                        <a:pt x="860" y="64"/>
                      </a:lnTo>
                      <a:lnTo>
                        <a:pt x="860" y="65"/>
                      </a:lnTo>
                      <a:lnTo>
                        <a:pt x="861" y="65"/>
                      </a:lnTo>
                      <a:lnTo>
                        <a:pt x="861" y="64"/>
                      </a:lnTo>
                      <a:lnTo>
                        <a:pt x="861" y="64"/>
                      </a:lnTo>
                      <a:lnTo>
                        <a:pt x="862" y="65"/>
                      </a:lnTo>
                      <a:lnTo>
                        <a:pt x="862" y="64"/>
                      </a:lnTo>
                      <a:lnTo>
                        <a:pt x="862" y="65"/>
                      </a:lnTo>
                      <a:lnTo>
                        <a:pt x="862" y="65"/>
                      </a:lnTo>
                      <a:lnTo>
                        <a:pt x="863" y="64"/>
                      </a:lnTo>
                      <a:lnTo>
                        <a:pt x="864" y="64"/>
                      </a:lnTo>
                      <a:lnTo>
                        <a:pt x="864" y="65"/>
                      </a:lnTo>
                      <a:lnTo>
                        <a:pt x="864" y="65"/>
                      </a:lnTo>
                      <a:lnTo>
                        <a:pt x="864" y="64"/>
                      </a:lnTo>
                      <a:lnTo>
                        <a:pt x="865" y="65"/>
                      </a:lnTo>
                      <a:lnTo>
                        <a:pt x="865" y="64"/>
                      </a:lnTo>
                      <a:lnTo>
                        <a:pt x="865" y="65"/>
                      </a:lnTo>
                      <a:lnTo>
                        <a:pt x="866" y="64"/>
                      </a:lnTo>
                      <a:lnTo>
                        <a:pt x="866" y="64"/>
                      </a:lnTo>
                      <a:lnTo>
                        <a:pt x="866" y="65"/>
                      </a:lnTo>
                      <a:lnTo>
                        <a:pt x="866" y="65"/>
                      </a:lnTo>
                      <a:lnTo>
                        <a:pt x="867" y="64"/>
                      </a:lnTo>
                      <a:lnTo>
                        <a:pt x="867" y="64"/>
                      </a:lnTo>
                      <a:lnTo>
                        <a:pt x="867" y="65"/>
                      </a:lnTo>
                      <a:lnTo>
                        <a:pt x="868" y="65"/>
                      </a:lnTo>
                      <a:lnTo>
                        <a:pt x="868" y="64"/>
                      </a:lnTo>
                      <a:lnTo>
                        <a:pt x="868" y="65"/>
                      </a:lnTo>
                      <a:lnTo>
                        <a:pt x="869" y="64"/>
                      </a:lnTo>
                      <a:lnTo>
                        <a:pt x="869" y="65"/>
                      </a:lnTo>
                      <a:lnTo>
                        <a:pt x="869" y="64"/>
                      </a:lnTo>
                      <a:lnTo>
                        <a:pt x="870" y="65"/>
                      </a:lnTo>
                      <a:lnTo>
                        <a:pt x="870" y="64"/>
                      </a:lnTo>
                      <a:lnTo>
                        <a:pt x="870" y="65"/>
                      </a:lnTo>
                      <a:lnTo>
                        <a:pt x="871" y="64"/>
                      </a:lnTo>
                      <a:lnTo>
                        <a:pt x="871" y="64"/>
                      </a:lnTo>
                      <a:lnTo>
                        <a:pt x="872" y="65"/>
                      </a:lnTo>
                      <a:lnTo>
                        <a:pt x="872" y="64"/>
                      </a:lnTo>
                      <a:lnTo>
                        <a:pt x="872" y="65"/>
                      </a:lnTo>
                      <a:lnTo>
                        <a:pt x="872" y="65"/>
                      </a:lnTo>
                      <a:lnTo>
                        <a:pt x="873" y="64"/>
                      </a:lnTo>
                      <a:lnTo>
                        <a:pt x="873" y="64"/>
                      </a:lnTo>
                      <a:lnTo>
                        <a:pt x="873" y="65"/>
                      </a:lnTo>
                      <a:lnTo>
                        <a:pt x="874" y="64"/>
                      </a:lnTo>
                      <a:lnTo>
                        <a:pt x="874" y="65"/>
                      </a:lnTo>
                      <a:lnTo>
                        <a:pt x="875" y="65"/>
                      </a:lnTo>
                      <a:lnTo>
                        <a:pt x="875" y="64"/>
                      </a:lnTo>
                      <a:lnTo>
                        <a:pt x="875" y="64"/>
                      </a:lnTo>
                      <a:lnTo>
                        <a:pt x="875" y="65"/>
                      </a:lnTo>
                      <a:lnTo>
                        <a:pt x="876" y="64"/>
                      </a:lnTo>
                      <a:lnTo>
                        <a:pt x="876" y="64"/>
                      </a:lnTo>
                      <a:lnTo>
                        <a:pt x="876" y="64"/>
                      </a:lnTo>
                      <a:lnTo>
                        <a:pt x="877" y="64"/>
                      </a:lnTo>
                      <a:lnTo>
                        <a:pt x="877" y="64"/>
                      </a:lnTo>
                      <a:lnTo>
                        <a:pt x="877" y="65"/>
                      </a:lnTo>
                      <a:lnTo>
                        <a:pt x="877" y="65"/>
                      </a:lnTo>
                      <a:lnTo>
                        <a:pt x="878" y="64"/>
                      </a:lnTo>
                      <a:lnTo>
                        <a:pt x="878" y="65"/>
                      </a:lnTo>
                      <a:lnTo>
                        <a:pt x="879" y="64"/>
                      </a:lnTo>
                      <a:lnTo>
                        <a:pt x="879" y="65"/>
                      </a:lnTo>
                      <a:lnTo>
                        <a:pt x="879" y="64"/>
                      </a:lnTo>
                      <a:lnTo>
                        <a:pt x="880" y="65"/>
                      </a:lnTo>
                      <a:lnTo>
                        <a:pt x="880" y="64"/>
                      </a:lnTo>
                      <a:lnTo>
                        <a:pt x="880" y="64"/>
                      </a:lnTo>
                      <a:lnTo>
                        <a:pt x="881" y="65"/>
                      </a:lnTo>
                      <a:lnTo>
                        <a:pt x="881" y="65"/>
                      </a:lnTo>
                      <a:lnTo>
                        <a:pt x="881" y="64"/>
                      </a:lnTo>
                      <a:lnTo>
                        <a:pt x="882" y="64"/>
                      </a:lnTo>
                      <a:lnTo>
                        <a:pt x="882" y="64"/>
                      </a:lnTo>
                      <a:lnTo>
                        <a:pt x="882" y="64"/>
                      </a:lnTo>
                      <a:lnTo>
                        <a:pt x="883" y="64"/>
                      </a:lnTo>
                      <a:lnTo>
                        <a:pt x="883" y="65"/>
                      </a:lnTo>
                      <a:lnTo>
                        <a:pt x="883" y="64"/>
                      </a:lnTo>
                      <a:lnTo>
                        <a:pt x="884" y="64"/>
                      </a:lnTo>
                      <a:lnTo>
                        <a:pt x="884" y="65"/>
                      </a:lnTo>
                      <a:lnTo>
                        <a:pt x="884" y="64"/>
                      </a:lnTo>
                      <a:lnTo>
                        <a:pt x="884" y="64"/>
                      </a:lnTo>
                      <a:lnTo>
                        <a:pt x="885" y="64"/>
                      </a:lnTo>
                      <a:lnTo>
                        <a:pt x="885" y="64"/>
                      </a:lnTo>
                      <a:lnTo>
                        <a:pt x="886" y="65"/>
                      </a:lnTo>
                      <a:lnTo>
                        <a:pt x="886" y="64"/>
                      </a:lnTo>
                      <a:lnTo>
                        <a:pt x="886" y="65"/>
                      </a:lnTo>
                      <a:lnTo>
                        <a:pt x="886" y="64"/>
                      </a:lnTo>
                      <a:lnTo>
                        <a:pt x="887" y="64"/>
                      </a:lnTo>
                      <a:lnTo>
                        <a:pt x="887" y="64"/>
                      </a:lnTo>
                      <a:lnTo>
                        <a:pt x="888" y="64"/>
                      </a:lnTo>
                      <a:lnTo>
                        <a:pt x="888" y="64"/>
                      </a:lnTo>
                      <a:lnTo>
                        <a:pt x="888" y="64"/>
                      </a:lnTo>
                      <a:lnTo>
                        <a:pt x="888" y="64"/>
                      </a:lnTo>
                      <a:lnTo>
                        <a:pt x="889" y="64"/>
                      </a:lnTo>
                      <a:lnTo>
                        <a:pt x="889" y="64"/>
                      </a:lnTo>
                      <a:lnTo>
                        <a:pt x="890" y="64"/>
                      </a:lnTo>
                      <a:lnTo>
                        <a:pt x="890" y="64"/>
                      </a:lnTo>
                      <a:lnTo>
                        <a:pt x="890" y="64"/>
                      </a:lnTo>
                      <a:lnTo>
                        <a:pt x="891" y="64"/>
                      </a:lnTo>
                      <a:lnTo>
                        <a:pt x="891" y="64"/>
                      </a:lnTo>
                      <a:lnTo>
                        <a:pt x="891" y="64"/>
                      </a:lnTo>
                      <a:lnTo>
                        <a:pt x="891" y="64"/>
                      </a:lnTo>
                      <a:lnTo>
                        <a:pt x="892" y="64"/>
                      </a:lnTo>
                      <a:lnTo>
                        <a:pt x="892" y="64"/>
                      </a:lnTo>
                      <a:lnTo>
                        <a:pt x="892" y="64"/>
                      </a:lnTo>
                      <a:lnTo>
                        <a:pt x="893" y="64"/>
                      </a:lnTo>
                      <a:lnTo>
                        <a:pt x="893" y="65"/>
                      </a:lnTo>
                      <a:lnTo>
                        <a:pt x="893" y="64"/>
                      </a:lnTo>
                      <a:lnTo>
                        <a:pt x="894" y="64"/>
                      </a:lnTo>
                      <a:lnTo>
                        <a:pt x="894" y="64"/>
                      </a:lnTo>
                      <a:lnTo>
                        <a:pt x="894" y="65"/>
                      </a:lnTo>
                      <a:lnTo>
                        <a:pt x="895" y="64"/>
                      </a:lnTo>
                      <a:lnTo>
                        <a:pt x="895" y="64"/>
                      </a:lnTo>
                      <a:lnTo>
                        <a:pt x="895" y="64"/>
                      </a:lnTo>
                      <a:lnTo>
                        <a:pt x="896" y="64"/>
                      </a:lnTo>
                      <a:lnTo>
                        <a:pt x="896" y="65"/>
                      </a:lnTo>
                      <a:lnTo>
                        <a:pt x="896" y="64"/>
                      </a:lnTo>
                      <a:lnTo>
                        <a:pt x="897" y="64"/>
                      </a:lnTo>
                      <a:lnTo>
                        <a:pt x="897" y="65"/>
                      </a:lnTo>
                      <a:lnTo>
                        <a:pt x="897" y="64"/>
                      </a:lnTo>
                      <a:lnTo>
                        <a:pt x="897" y="64"/>
                      </a:lnTo>
                      <a:lnTo>
                        <a:pt x="898" y="65"/>
                      </a:lnTo>
                      <a:lnTo>
                        <a:pt x="898" y="64"/>
                      </a:lnTo>
                      <a:lnTo>
                        <a:pt x="899" y="64"/>
                      </a:lnTo>
                      <a:lnTo>
                        <a:pt x="899" y="65"/>
                      </a:lnTo>
                      <a:lnTo>
                        <a:pt x="899" y="65"/>
                      </a:lnTo>
                      <a:lnTo>
                        <a:pt x="900" y="64"/>
                      </a:lnTo>
                      <a:lnTo>
                        <a:pt x="900" y="64"/>
                      </a:lnTo>
                      <a:lnTo>
                        <a:pt x="900" y="65"/>
                      </a:lnTo>
                      <a:lnTo>
                        <a:pt x="901" y="64"/>
                      </a:lnTo>
                      <a:lnTo>
                        <a:pt x="901" y="64"/>
                      </a:lnTo>
                      <a:lnTo>
                        <a:pt x="902" y="64"/>
                      </a:lnTo>
                      <a:lnTo>
                        <a:pt x="902" y="64"/>
                      </a:lnTo>
                      <a:lnTo>
                        <a:pt x="902" y="65"/>
                      </a:lnTo>
                      <a:lnTo>
                        <a:pt x="902" y="64"/>
                      </a:lnTo>
                      <a:lnTo>
                        <a:pt x="903" y="64"/>
                      </a:lnTo>
                      <a:lnTo>
                        <a:pt x="903" y="65"/>
                      </a:lnTo>
                      <a:lnTo>
                        <a:pt x="903" y="65"/>
                      </a:lnTo>
                      <a:lnTo>
                        <a:pt x="903" y="64"/>
                      </a:lnTo>
                      <a:lnTo>
                        <a:pt x="904" y="65"/>
                      </a:lnTo>
                      <a:lnTo>
                        <a:pt x="904" y="64"/>
                      </a:lnTo>
                      <a:lnTo>
                        <a:pt x="905" y="65"/>
                      </a:lnTo>
                      <a:lnTo>
                        <a:pt x="905" y="64"/>
                      </a:lnTo>
                      <a:lnTo>
                        <a:pt x="905" y="64"/>
                      </a:lnTo>
                      <a:lnTo>
                        <a:pt x="905" y="65"/>
                      </a:lnTo>
                      <a:lnTo>
                        <a:pt x="906" y="65"/>
                      </a:lnTo>
                      <a:lnTo>
                        <a:pt x="906" y="64"/>
                      </a:lnTo>
                      <a:lnTo>
                        <a:pt x="906" y="65"/>
                      </a:lnTo>
                      <a:lnTo>
                        <a:pt x="907" y="64"/>
                      </a:lnTo>
                      <a:lnTo>
                        <a:pt x="907" y="65"/>
                      </a:lnTo>
                      <a:lnTo>
                        <a:pt x="907" y="64"/>
                      </a:lnTo>
                      <a:lnTo>
                        <a:pt x="908" y="65"/>
                      </a:lnTo>
                      <a:lnTo>
                        <a:pt x="908" y="64"/>
                      </a:lnTo>
                      <a:lnTo>
                        <a:pt x="908" y="64"/>
                      </a:lnTo>
                      <a:lnTo>
                        <a:pt x="909" y="65"/>
                      </a:lnTo>
                      <a:lnTo>
                        <a:pt x="909" y="65"/>
                      </a:lnTo>
                      <a:lnTo>
                        <a:pt x="910" y="64"/>
                      </a:lnTo>
                      <a:lnTo>
                        <a:pt x="910" y="65"/>
                      </a:lnTo>
                      <a:lnTo>
                        <a:pt x="910" y="64"/>
                      </a:lnTo>
                      <a:lnTo>
                        <a:pt x="910" y="64"/>
                      </a:lnTo>
                      <a:lnTo>
                        <a:pt x="911" y="65"/>
                      </a:lnTo>
                      <a:lnTo>
                        <a:pt x="911" y="65"/>
                      </a:lnTo>
                      <a:lnTo>
                        <a:pt x="912" y="64"/>
                      </a:lnTo>
                      <a:lnTo>
                        <a:pt x="912" y="65"/>
                      </a:lnTo>
                      <a:lnTo>
                        <a:pt x="912" y="64"/>
                      </a:lnTo>
                      <a:lnTo>
                        <a:pt x="912" y="65"/>
                      </a:lnTo>
                      <a:lnTo>
                        <a:pt x="913" y="64"/>
                      </a:lnTo>
                      <a:lnTo>
                        <a:pt x="913" y="65"/>
                      </a:lnTo>
                      <a:lnTo>
                        <a:pt x="913" y="64"/>
                      </a:lnTo>
                      <a:lnTo>
                        <a:pt x="914" y="64"/>
                      </a:lnTo>
                      <a:lnTo>
                        <a:pt x="914" y="65"/>
                      </a:lnTo>
                      <a:lnTo>
                        <a:pt x="914" y="65"/>
                      </a:lnTo>
                      <a:lnTo>
                        <a:pt x="915" y="64"/>
                      </a:lnTo>
                      <a:lnTo>
                        <a:pt x="915" y="65"/>
                      </a:lnTo>
                      <a:lnTo>
                        <a:pt x="915" y="64"/>
                      </a:lnTo>
                      <a:lnTo>
                        <a:pt x="916" y="64"/>
                      </a:lnTo>
                      <a:lnTo>
                        <a:pt x="916" y="65"/>
                      </a:lnTo>
                      <a:lnTo>
                        <a:pt x="916" y="65"/>
                      </a:lnTo>
                      <a:lnTo>
                        <a:pt x="916" y="64"/>
                      </a:lnTo>
                      <a:lnTo>
                        <a:pt x="917" y="65"/>
                      </a:lnTo>
                      <a:lnTo>
                        <a:pt x="918" y="64"/>
                      </a:lnTo>
                      <a:lnTo>
                        <a:pt x="918" y="64"/>
                      </a:lnTo>
                      <a:lnTo>
                        <a:pt x="918" y="65"/>
                      </a:lnTo>
                      <a:lnTo>
                        <a:pt x="918" y="64"/>
                      </a:lnTo>
                      <a:lnTo>
                        <a:pt x="918" y="65"/>
                      </a:lnTo>
                      <a:lnTo>
                        <a:pt x="919" y="64"/>
                      </a:lnTo>
                      <a:lnTo>
                        <a:pt x="919" y="65"/>
                      </a:lnTo>
                      <a:lnTo>
                        <a:pt x="920" y="65"/>
                      </a:lnTo>
                      <a:lnTo>
                        <a:pt x="920" y="64"/>
                      </a:lnTo>
                      <a:lnTo>
                        <a:pt x="920" y="65"/>
                      </a:lnTo>
                      <a:lnTo>
                        <a:pt x="921" y="64"/>
                      </a:lnTo>
                      <a:lnTo>
                        <a:pt x="921" y="64"/>
                      </a:lnTo>
                      <a:lnTo>
                        <a:pt x="921" y="65"/>
                      </a:lnTo>
                      <a:lnTo>
                        <a:pt x="922" y="65"/>
                      </a:lnTo>
                      <a:lnTo>
                        <a:pt x="922" y="64"/>
                      </a:lnTo>
                      <a:lnTo>
                        <a:pt x="922" y="64"/>
                      </a:lnTo>
                      <a:lnTo>
                        <a:pt x="923" y="65"/>
                      </a:lnTo>
                      <a:lnTo>
                        <a:pt x="923" y="65"/>
                      </a:lnTo>
                      <a:lnTo>
                        <a:pt x="923" y="65"/>
                      </a:lnTo>
                      <a:lnTo>
                        <a:pt x="923" y="65"/>
                      </a:lnTo>
                      <a:lnTo>
                        <a:pt x="924" y="64"/>
                      </a:lnTo>
                      <a:lnTo>
                        <a:pt x="924" y="65"/>
                      </a:lnTo>
                      <a:lnTo>
                        <a:pt x="925" y="64"/>
                      </a:lnTo>
                      <a:lnTo>
                        <a:pt x="925" y="64"/>
                      </a:lnTo>
                      <a:lnTo>
                        <a:pt x="925" y="65"/>
                      </a:lnTo>
                      <a:lnTo>
                        <a:pt x="926" y="65"/>
                      </a:lnTo>
                      <a:lnTo>
                        <a:pt x="926" y="64"/>
                      </a:lnTo>
                      <a:lnTo>
                        <a:pt x="926" y="65"/>
                      </a:lnTo>
                      <a:lnTo>
                        <a:pt x="927" y="64"/>
                      </a:lnTo>
                      <a:lnTo>
                        <a:pt x="927" y="64"/>
                      </a:lnTo>
                      <a:lnTo>
                        <a:pt x="927" y="65"/>
                      </a:lnTo>
                      <a:lnTo>
                        <a:pt x="928" y="64"/>
                      </a:lnTo>
                      <a:lnTo>
                        <a:pt x="928" y="65"/>
                      </a:lnTo>
                      <a:lnTo>
                        <a:pt x="929" y="65"/>
                      </a:lnTo>
                      <a:lnTo>
                        <a:pt x="929" y="64"/>
                      </a:lnTo>
                      <a:lnTo>
                        <a:pt x="929" y="65"/>
                      </a:lnTo>
                      <a:lnTo>
                        <a:pt x="929" y="64"/>
                      </a:lnTo>
                      <a:lnTo>
                        <a:pt x="930" y="64"/>
                      </a:lnTo>
                      <a:lnTo>
                        <a:pt x="930" y="65"/>
                      </a:lnTo>
                      <a:lnTo>
                        <a:pt x="930" y="65"/>
                      </a:lnTo>
                      <a:lnTo>
                        <a:pt x="930" y="64"/>
                      </a:lnTo>
                      <a:lnTo>
                        <a:pt x="931" y="65"/>
                      </a:lnTo>
                      <a:lnTo>
                        <a:pt x="931" y="64"/>
                      </a:lnTo>
                      <a:lnTo>
                        <a:pt x="931" y="65"/>
                      </a:lnTo>
                      <a:lnTo>
                        <a:pt x="932" y="65"/>
                      </a:lnTo>
                      <a:lnTo>
                        <a:pt x="932" y="64"/>
                      </a:lnTo>
                      <a:lnTo>
                        <a:pt x="932" y="65"/>
                      </a:lnTo>
                      <a:lnTo>
                        <a:pt x="933" y="65"/>
                      </a:lnTo>
                      <a:lnTo>
                        <a:pt x="933" y="64"/>
                      </a:lnTo>
                      <a:lnTo>
                        <a:pt x="934" y="64"/>
                      </a:lnTo>
                      <a:lnTo>
                        <a:pt x="934" y="65"/>
                      </a:lnTo>
                      <a:lnTo>
                        <a:pt x="934" y="65"/>
                      </a:lnTo>
                      <a:lnTo>
                        <a:pt x="934" y="64"/>
                      </a:lnTo>
                      <a:lnTo>
                        <a:pt x="935" y="65"/>
                      </a:lnTo>
                      <a:lnTo>
                        <a:pt x="935" y="64"/>
                      </a:lnTo>
                      <a:lnTo>
                        <a:pt x="935" y="64"/>
                      </a:lnTo>
                      <a:lnTo>
                        <a:pt x="935" y="65"/>
                      </a:lnTo>
                      <a:lnTo>
                        <a:pt x="936" y="64"/>
                      </a:lnTo>
                      <a:lnTo>
                        <a:pt x="936" y="65"/>
                      </a:lnTo>
                      <a:lnTo>
                        <a:pt x="937" y="65"/>
                      </a:lnTo>
                      <a:lnTo>
                        <a:pt x="937" y="64"/>
                      </a:lnTo>
                      <a:lnTo>
                        <a:pt x="937" y="64"/>
                      </a:lnTo>
                      <a:lnTo>
                        <a:pt x="938" y="65"/>
                      </a:lnTo>
                      <a:lnTo>
                        <a:pt x="938" y="65"/>
                      </a:lnTo>
                      <a:lnTo>
                        <a:pt x="938" y="64"/>
                      </a:lnTo>
                      <a:lnTo>
                        <a:pt x="938" y="64"/>
                      </a:lnTo>
                      <a:lnTo>
                        <a:pt x="939" y="65"/>
                      </a:lnTo>
                      <a:lnTo>
                        <a:pt x="939" y="64"/>
                      </a:lnTo>
                      <a:lnTo>
                        <a:pt x="940" y="65"/>
                      </a:lnTo>
                      <a:lnTo>
                        <a:pt x="940" y="64"/>
                      </a:lnTo>
                      <a:lnTo>
                        <a:pt x="940" y="65"/>
                      </a:lnTo>
                      <a:lnTo>
                        <a:pt x="940" y="65"/>
                      </a:lnTo>
                      <a:lnTo>
                        <a:pt x="941" y="64"/>
                      </a:lnTo>
                      <a:lnTo>
                        <a:pt x="941" y="64"/>
                      </a:lnTo>
                      <a:lnTo>
                        <a:pt x="942" y="65"/>
                      </a:lnTo>
                      <a:lnTo>
                        <a:pt x="942" y="65"/>
                      </a:lnTo>
                      <a:lnTo>
                        <a:pt x="942" y="64"/>
                      </a:lnTo>
                      <a:lnTo>
                        <a:pt x="943" y="65"/>
                      </a:lnTo>
                      <a:lnTo>
                        <a:pt x="943" y="64"/>
                      </a:lnTo>
                      <a:lnTo>
                        <a:pt x="943" y="65"/>
                      </a:lnTo>
                      <a:lnTo>
                        <a:pt x="944" y="64"/>
                      </a:lnTo>
                      <a:lnTo>
                        <a:pt x="944" y="64"/>
                      </a:lnTo>
                      <a:lnTo>
                        <a:pt x="944" y="65"/>
                      </a:lnTo>
                      <a:lnTo>
                        <a:pt x="944" y="65"/>
                      </a:lnTo>
                      <a:lnTo>
                        <a:pt x="945" y="64"/>
                      </a:lnTo>
                      <a:lnTo>
                        <a:pt x="945" y="64"/>
                      </a:lnTo>
                      <a:lnTo>
                        <a:pt x="945" y="65"/>
                      </a:lnTo>
                      <a:lnTo>
                        <a:pt x="946" y="64"/>
                      </a:lnTo>
                      <a:lnTo>
                        <a:pt x="946" y="65"/>
                      </a:lnTo>
                      <a:lnTo>
                        <a:pt x="947" y="64"/>
                      </a:lnTo>
                      <a:lnTo>
                        <a:pt x="947" y="65"/>
                      </a:lnTo>
                      <a:lnTo>
                        <a:pt x="948" y="64"/>
                      </a:lnTo>
                      <a:lnTo>
                        <a:pt x="948" y="65"/>
                      </a:lnTo>
                      <a:lnTo>
                        <a:pt x="948" y="65"/>
                      </a:lnTo>
                      <a:lnTo>
                        <a:pt x="948" y="64"/>
                      </a:lnTo>
                      <a:lnTo>
                        <a:pt x="949" y="65"/>
                      </a:lnTo>
                      <a:lnTo>
                        <a:pt x="949" y="64"/>
                      </a:lnTo>
                      <a:lnTo>
                        <a:pt x="949" y="64"/>
                      </a:lnTo>
                      <a:lnTo>
                        <a:pt x="949" y="65"/>
                      </a:lnTo>
                      <a:lnTo>
                        <a:pt x="950" y="64"/>
                      </a:lnTo>
                      <a:lnTo>
                        <a:pt x="950" y="64"/>
                      </a:lnTo>
                      <a:lnTo>
                        <a:pt x="950" y="64"/>
                      </a:lnTo>
                      <a:lnTo>
                        <a:pt x="951" y="64"/>
                      </a:lnTo>
                      <a:lnTo>
                        <a:pt x="951" y="64"/>
                      </a:lnTo>
                      <a:lnTo>
                        <a:pt x="952" y="65"/>
                      </a:lnTo>
                      <a:lnTo>
                        <a:pt x="952" y="64"/>
                      </a:lnTo>
                      <a:lnTo>
                        <a:pt x="952" y="65"/>
                      </a:lnTo>
                      <a:lnTo>
                        <a:pt x="952" y="64"/>
                      </a:lnTo>
                      <a:lnTo>
                        <a:pt x="953" y="65"/>
                      </a:lnTo>
                      <a:lnTo>
                        <a:pt x="953" y="64"/>
                      </a:lnTo>
                      <a:lnTo>
                        <a:pt x="953" y="65"/>
                      </a:lnTo>
                      <a:lnTo>
                        <a:pt x="954" y="65"/>
                      </a:lnTo>
                      <a:lnTo>
                        <a:pt x="954" y="64"/>
                      </a:lnTo>
                      <a:lnTo>
                        <a:pt x="954" y="64"/>
                      </a:lnTo>
                      <a:lnTo>
                        <a:pt x="955" y="65"/>
                      </a:lnTo>
                      <a:lnTo>
                        <a:pt x="955" y="64"/>
                      </a:lnTo>
                      <a:lnTo>
                        <a:pt x="956" y="64"/>
                      </a:lnTo>
                      <a:lnTo>
                        <a:pt x="956" y="64"/>
                      </a:lnTo>
                      <a:lnTo>
                        <a:pt x="956" y="65"/>
                      </a:lnTo>
                      <a:lnTo>
                        <a:pt x="956" y="65"/>
                      </a:lnTo>
                      <a:lnTo>
                        <a:pt x="957" y="64"/>
                      </a:lnTo>
                      <a:lnTo>
                        <a:pt x="957" y="64"/>
                      </a:lnTo>
                      <a:lnTo>
                        <a:pt x="957" y="64"/>
                      </a:lnTo>
                      <a:lnTo>
                        <a:pt x="958" y="65"/>
                      </a:lnTo>
                      <a:lnTo>
                        <a:pt x="958" y="64"/>
                      </a:lnTo>
                      <a:lnTo>
                        <a:pt x="958" y="65"/>
                      </a:lnTo>
                      <a:lnTo>
                        <a:pt x="958" y="64"/>
                      </a:lnTo>
                      <a:lnTo>
                        <a:pt x="959" y="64"/>
                      </a:lnTo>
                      <a:lnTo>
                        <a:pt x="959" y="64"/>
                      </a:lnTo>
                      <a:lnTo>
                        <a:pt x="960" y="64"/>
                      </a:lnTo>
                      <a:lnTo>
                        <a:pt x="960" y="64"/>
                      </a:lnTo>
                      <a:lnTo>
                        <a:pt x="960" y="64"/>
                      </a:lnTo>
                      <a:lnTo>
                        <a:pt x="960" y="64"/>
                      </a:lnTo>
                      <a:lnTo>
                        <a:pt x="961" y="64"/>
                      </a:lnTo>
                      <a:lnTo>
                        <a:pt x="961" y="64"/>
                      </a:lnTo>
                      <a:lnTo>
                        <a:pt x="961" y="64"/>
                      </a:lnTo>
                      <a:lnTo>
                        <a:pt x="962" y="65"/>
                      </a:lnTo>
                      <a:lnTo>
                        <a:pt x="962" y="64"/>
                      </a:lnTo>
                      <a:lnTo>
                        <a:pt x="963" y="64"/>
                      </a:lnTo>
                      <a:lnTo>
                        <a:pt x="963" y="65"/>
                      </a:lnTo>
                      <a:lnTo>
                        <a:pt x="963" y="64"/>
                      </a:lnTo>
                      <a:lnTo>
                        <a:pt x="964" y="65"/>
                      </a:lnTo>
                      <a:lnTo>
                        <a:pt x="964" y="64"/>
                      </a:lnTo>
                      <a:lnTo>
                        <a:pt x="964" y="65"/>
                      </a:lnTo>
                      <a:lnTo>
                        <a:pt x="964" y="64"/>
                      </a:lnTo>
                      <a:lnTo>
                        <a:pt x="965" y="65"/>
                      </a:lnTo>
                      <a:lnTo>
                        <a:pt x="965" y="64"/>
                      </a:lnTo>
                      <a:lnTo>
                        <a:pt x="966" y="64"/>
                      </a:lnTo>
                      <a:lnTo>
                        <a:pt x="966" y="65"/>
                      </a:lnTo>
                      <a:lnTo>
                        <a:pt x="966" y="64"/>
                      </a:lnTo>
                      <a:lnTo>
                        <a:pt x="966" y="65"/>
                      </a:lnTo>
                      <a:lnTo>
                        <a:pt x="967" y="64"/>
                      </a:lnTo>
                      <a:lnTo>
                        <a:pt x="967" y="65"/>
                      </a:lnTo>
                      <a:lnTo>
                        <a:pt x="967" y="64"/>
                      </a:lnTo>
                      <a:lnTo>
                        <a:pt x="967" y="65"/>
                      </a:lnTo>
                      <a:lnTo>
                        <a:pt x="968" y="64"/>
                      </a:lnTo>
                      <a:lnTo>
                        <a:pt x="969" y="65"/>
                      </a:lnTo>
                      <a:lnTo>
                        <a:pt x="969" y="64"/>
                      </a:lnTo>
                      <a:lnTo>
                        <a:pt x="969" y="65"/>
                      </a:lnTo>
                      <a:lnTo>
                        <a:pt x="969" y="65"/>
                      </a:lnTo>
                      <a:lnTo>
                        <a:pt x="970" y="64"/>
                      </a:lnTo>
                      <a:lnTo>
                        <a:pt x="970" y="64"/>
                      </a:lnTo>
                      <a:lnTo>
                        <a:pt x="970" y="65"/>
                      </a:lnTo>
                      <a:lnTo>
                        <a:pt x="971" y="65"/>
                      </a:lnTo>
                      <a:lnTo>
                        <a:pt x="971" y="64"/>
                      </a:lnTo>
                      <a:lnTo>
                        <a:pt x="972" y="65"/>
                      </a:lnTo>
                      <a:lnTo>
                        <a:pt x="972" y="64"/>
                      </a:lnTo>
                      <a:lnTo>
                        <a:pt x="972" y="64"/>
                      </a:lnTo>
                      <a:lnTo>
                        <a:pt x="972" y="65"/>
                      </a:lnTo>
                      <a:lnTo>
                        <a:pt x="972" y="64"/>
                      </a:lnTo>
                      <a:lnTo>
                        <a:pt x="973" y="65"/>
                      </a:lnTo>
                      <a:lnTo>
                        <a:pt x="973" y="64"/>
                      </a:lnTo>
                      <a:lnTo>
                        <a:pt x="974" y="65"/>
                      </a:lnTo>
                      <a:lnTo>
                        <a:pt x="974" y="65"/>
                      </a:lnTo>
                      <a:lnTo>
                        <a:pt x="974" y="64"/>
                      </a:lnTo>
                      <a:lnTo>
                        <a:pt x="975" y="65"/>
                      </a:lnTo>
                      <a:lnTo>
                        <a:pt x="975" y="64"/>
                      </a:lnTo>
                      <a:lnTo>
                        <a:pt x="975" y="64"/>
                      </a:lnTo>
                      <a:lnTo>
                        <a:pt x="976" y="65"/>
                      </a:lnTo>
                      <a:lnTo>
                        <a:pt x="976" y="65"/>
                      </a:lnTo>
                      <a:lnTo>
                        <a:pt x="976" y="64"/>
                      </a:lnTo>
                      <a:lnTo>
                        <a:pt x="977" y="64"/>
                      </a:lnTo>
                      <a:lnTo>
                        <a:pt x="977" y="65"/>
                      </a:lnTo>
                      <a:lnTo>
                        <a:pt x="977" y="65"/>
                      </a:lnTo>
                      <a:lnTo>
                        <a:pt x="977" y="64"/>
                      </a:lnTo>
                      <a:lnTo>
                        <a:pt x="978" y="64"/>
                      </a:lnTo>
                      <a:lnTo>
                        <a:pt x="978" y="65"/>
                      </a:lnTo>
                      <a:lnTo>
                        <a:pt x="978" y="64"/>
                      </a:lnTo>
                      <a:lnTo>
                        <a:pt x="979" y="65"/>
                      </a:lnTo>
                      <a:lnTo>
                        <a:pt x="979" y="65"/>
                      </a:lnTo>
                      <a:lnTo>
                        <a:pt x="980" y="65"/>
                      </a:lnTo>
                      <a:lnTo>
                        <a:pt x="980" y="64"/>
                      </a:lnTo>
                      <a:lnTo>
                        <a:pt x="980" y="65"/>
                      </a:lnTo>
                      <a:lnTo>
                        <a:pt x="980" y="64"/>
                      </a:lnTo>
                      <a:lnTo>
                        <a:pt x="981" y="65"/>
                      </a:lnTo>
                      <a:lnTo>
                        <a:pt x="981" y="65"/>
                      </a:lnTo>
                      <a:lnTo>
                        <a:pt x="981" y="65"/>
                      </a:lnTo>
                      <a:lnTo>
                        <a:pt x="982" y="65"/>
                      </a:lnTo>
                      <a:lnTo>
                        <a:pt x="982" y="65"/>
                      </a:lnTo>
                      <a:lnTo>
                        <a:pt x="983" y="65"/>
                      </a:lnTo>
                      <a:lnTo>
                        <a:pt x="983" y="65"/>
                      </a:lnTo>
                      <a:lnTo>
                        <a:pt x="983" y="65"/>
                      </a:lnTo>
                      <a:lnTo>
                        <a:pt x="983" y="65"/>
                      </a:lnTo>
                      <a:lnTo>
                        <a:pt x="984" y="65"/>
                      </a:lnTo>
                      <a:lnTo>
                        <a:pt x="984" y="65"/>
                      </a:lnTo>
                      <a:lnTo>
                        <a:pt x="985" y="65"/>
                      </a:lnTo>
                      <a:lnTo>
                        <a:pt x="985" y="65"/>
                      </a:lnTo>
                      <a:lnTo>
                        <a:pt x="985" y="64"/>
                      </a:lnTo>
                      <a:lnTo>
                        <a:pt x="985" y="65"/>
                      </a:lnTo>
                      <a:lnTo>
                        <a:pt x="986" y="65"/>
                      </a:lnTo>
                      <a:lnTo>
                        <a:pt x="986" y="65"/>
                      </a:lnTo>
                      <a:lnTo>
                        <a:pt x="986" y="65"/>
                      </a:lnTo>
                      <a:lnTo>
                        <a:pt x="987" y="65"/>
                      </a:lnTo>
                      <a:lnTo>
                        <a:pt x="987" y="65"/>
                      </a:lnTo>
                      <a:lnTo>
                        <a:pt x="987" y="65"/>
                      </a:lnTo>
                      <a:lnTo>
                        <a:pt x="988" y="65"/>
                      </a:lnTo>
                      <a:lnTo>
                        <a:pt x="988" y="65"/>
                      </a:lnTo>
                      <a:lnTo>
                        <a:pt x="988" y="65"/>
                      </a:lnTo>
                      <a:lnTo>
                        <a:pt x="989" y="65"/>
                      </a:lnTo>
                      <a:lnTo>
                        <a:pt x="989" y="65"/>
                      </a:lnTo>
                      <a:lnTo>
                        <a:pt x="989" y="65"/>
                      </a:lnTo>
                      <a:lnTo>
                        <a:pt x="990" y="65"/>
                      </a:lnTo>
                      <a:lnTo>
                        <a:pt x="990" y="65"/>
                      </a:lnTo>
                      <a:lnTo>
                        <a:pt x="991" y="65"/>
                      </a:lnTo>
                      <a:lnTo>
                        <a:pt x="991" y="65"/>
                      </a:lnTo>
                      <a:lnTo>
                        <a:pt x="991" y="65"/>
                      </a:lnTo>
                      <a:lnTo>
                        <a:pt x="991" y="65"/>
                      </a:lnTo>
                      <a:lnTo>
                        <a:pt x="991" y="65"/>
                      </a:lnTo>
                      <a:lnTo>
                        <a:pt x="992" y="65"/>
                      </a:lnTo>
                      <a:lnTo>
                        <a:pt x="992" y="65"/>
                      </a:lnTo>
                      <a:lnTo>
                        <a:pt x="993" y="65"/>
                      </a:lnTo>
                      <a:lnTo>
                        <a:pt x="993" y="65"/>
                      </a:lnTo>
                      <a:lnTo>
                        <a:pt x="993" y="65"/>
                      </a:lnTo>
                      <a:lnTo>
                        <a:pt x="994" y="64"/>
                      </a:lnTo>
                      <a:lnTo>
                        <a:pt x="994" y="65"/>
                      </a:lnTo>
                      <a:lnTo>
                        <a:pt x="994" y="65"/>
                      </a:lnTo>
                      <a:lnTo>
                        <a:pt x="994" y="65"/>
                      </a:lnTo>
                      <a:lnTo>
                        <a:pt x="995" y="65"/>
                      </a:lnTo>
                      <a:lnTo>
                        <a:pt x="995" y="65"/>
                      </a:lnTo>
                      <a:lnTo>
                        <a:pt x="996" y="65"/>
                      </a:lnTo>
                      <a:lnTo>
                        <a:pt x="996" y="65"/>
                      </a:lnTo>
                      <a:lnTo>
                        <a:pt x="996" y="65"/>
                      </a:lnTo>
                      <a:lnTo>
                        <a:pt x="997" y="65"/>
                      </a:lnTo>
                      <a:lnTo>
                        <a:pt x="997" y="65"/>
                      </a:lnTo>
                      <a:lnTo>
                        <a:pt x="997" y="65"/>
                      </a:lnTo>
                      <a:lnTo>
                        <a:pt x="997" y="65"/>
                      </a:lnTo>
                      <a:lnTo>
                        <a:pt x="998" y="65"/>
                      </a:lnTo>
                      <a:lnTo>
                        <a:pt x="998" y="65"/>
                      </a:lnTo>
                      <a:lnTo>
                        <a:pt x="999" y="65"/>
                      </a:lnTo>
                      <a:lnTo>
                        <a:pt x="999" y="65"/>
                      </a:lnTo>
                      <a:lnTo>
                        <a:pt x="999" y="65"/>
                      </a:lnTo>
                      <a:lnTo>
                        <a:pt x="1000" y="65"/>
                      </a:lnTo>
                      <a:lnTo>
                        <a:pt x="1000" y="65"/>
                      </a:lnTo>
                      <a:lnTo>
                        <a:pt x="1000" y="65"/>
                      </a:lnTo>
                      <a:lnTo>
                        <a:pt x="1001" y="65"/>
                      </a:lnTo>
                      <a:lnTo>
                        <a:pt x="1001" y="65"/>
                      </a:lnTo>
                      <a:lnTo>
                        <a:pt x="1001" y="65"/>
                      </a:lnTo>
                      <a:lnTo>
                        <a:pt x="1001" y="65"/>
                      </a:lnTo>
                      <a:lnTo>
                        <a:pt x="1002" y="65"/>
                      </a:lnTo>
                      <a:lnTo>
                        <a:pt x="1002" y="65"/>
                      </a:lnTo>
                      <a:lnTo>
                        <a:pt x="1002" y="65"/>
                      </a:lnTo>
                      <a:lnTo>
                        <a:pt x="1003" y="65"/>
                      </a:lnTo>
                      <a:lnTo>
                        <a:pt x="1003" y="65"/>
                      </a:lnTo>
                      <a:lnTo>
                        <a:pt x="1003" y="65"/>
                      </a:lnTo>
                      <a:lnTo>
                        <a:pt x="1004" y="65"/>
                      </a:lnTo>
                      <a:lnTo>
                        <a:pt x="1005" y="65"/>
                      </a:lnTo>
                      <a:lnTo>
                        <a:pt x="1005" y="65"/>
                      </a:lnTo>
                      <a:lnTo>
                        <a:pt x="1005" y="65"/>
                      </a:lnTo>
                      <a:lnTo>
                        <a:pt x="1005" y="65"/>
                      </a:lnTo>
                      <a:lnTo>
                        <a:pt x="1005" y="65"/>
                      </a:lnTo>
                      <a:lnTo>
                        <a:pt x="1006" y="65"/>
                      </a:lnTo>
                      <a:lnTo>
                        <a:pt x="1006" y="65"/>
                      </a:lnTo>
                      <a:lnTo>
                        <a:pt x="1007" y="65"/>
                      </a:lnTo>
                      <a:lnTo>
                        <a:pt x="1007" y="65"/>
                      </a:lnTo>
                      <a:lnTo>
                        <a:pt x="1007" y="65"/>
                      </a:lnTo>
                      <a:lnTo>
                        <a:pt x="1007" y="65"/>
                      </a:lnTo>
                      <a:lnTo>
                        <a:pt x="1007" y="65"/>
                      </a:lnTo>
                      <a:lnTo>
                        <a:pt x="1008" y="65"/>
                      </a:lnTo>
                      <a:lnTo>
                        <a:pt x="1009" y="65"/>
                      </a:lnTo>
                      <a:lnTo>
                        <a:pt x="1009" y="65"/>
                      </a:lnTo>
                      <a:lnTo>
                        <a:pt x="1009" y="65"/>
                      </a:lnTo>
                      <a:lnTo>
                        <a:pt x="1010" y="65"/>
                      </a:lnTo>
                      <a:lnTo>
                        <a:pt x="1010" y="65"/>
                      </a:lnTo>
                      <a:lnTo>
                        <a:pt x="1010" y="65"/>
                      </a:lnTo>
                      <a:lnTo>
                        <a:pt x="1010" y="65"/>
                      </a:lnTo>
                      <a:lnTo>
                        <a:pt x="1011" y="65"/>
                      </a:lnTo>
                      <a:lnTo>
                        <a:pt x="1011" y="65"/>
                      </a:lnTo>
                      <a:lnTo>
                        <a:pt x="1011" y="65"/>
                      </a:lnTo>
                      <a:lnTo>
                        <a:pt x="1012" y="65"/>
                      </a:lnTo>
                      <a:lnTo>
                        <a:pt x="1012" y="65"/>
                      </a:lnTo>
                      <a:lnTo>
                        <a:pt x="1012" y="65"/>
                      </a:lnTo>
                      <a:lnTo>
                        <a:pt x="1013" y="65"/>
                      </a:lnTo>
                      <a:lnTo>
                        <a:pt x="1013" y="65"/>
                      </a:lnTo>
                      <a:lnTo>
                        <a:pt x="1014" y="65"/>
                      </a:lnTo>
                      <a:lnTo>
                        <a:pt x="1014" y="65"/>
                      </a:lnTo>
                      <a:lnTo>
                        <a:pt x="1014" y="65"/>
                      </a:lnTo>
                      <a:lnTo>
                        <a:pt x="1014" y="65"/>
                      </a:lnTo>
                      <a:lnTo>
                        <a:pt x="1015" y="65"/>
                      </a:lnTo>
                      <a:lnTo>
                        <a:pt x="1015" y="65"/>
                      </a:lnTo>
                      <a:lnTo>
                        <a:pt x="1015" y="65"/>
                      </a:lnTo>
                      <a:lnTo>
                        <a:pt x="1015" y="65"/>
                      </a:lnTo>
                      <a:lnTo>
                        <a:pt x="1016" y="65"/>
                      </a:lnTo>
                      <a:lnTo>
                        <a:pt x="1016" y="65"/>
                      </a:lnTo>
                      <a:lnTo>
                        <a:pt x="1016" y="65"/>
                      </a:lnTo>
                      <a:lnTo>
                        <a:pt x="1017" y="65"/>
                      </a:lnTo>
                      <a:lnTo>
                        <a:pt x="1017" y="65"/>
                      </a:lnTo>
                      <a:lnTo>
                        <a:pt x="1018" y="64"/>
                      </a:lnTo>
                      <a:lnTo>
                        <a:pt x="1018" y="65"/>
                      </a:lnTo>
                      <a:lnTo>
                        <a:pt x="1018" y="65"/>
                      </a:lnTo>
                      <a:lnTo>
                        <a:pt x="1019" y="64"/>
                      </a:lnTo>
                      <a:lnTo>
                        <a:pt x="1019" y="65"/>
                      </a:lnTo>
                      <a:lnTo>
                        <a:pt x="1019" y="65"/>
                      </a:lnTo>
                      <a:lnTo>
                        <a:pt x="1020" y="64"/>
                      </a:lnTo>
                      <a:lnTo>
                        <a:pt x="1020" y="64"/>
                      </a:lnTo>
                      <a:lnTo>
                        <a:pt x="1020" y="65"/>
                      </a:lnTo>
                      <a:lnTo>
                        <a:pt x="1021" y="65"/>
                      </a:lnTo>
                      <a:lnTo>
                        <a:pt x="1021" y="64"/>
                      </a:lnTo>
                      <a:lnTo>
                        <a:pt x="1021" y="64"/>
                      </a:lnTo>
                      <a:lnTo>
                        <a:pt x="1022" y="64"/>
                      </a:lnTo>
                      <a:lnTo>
                        <a:pt x="1022" y="64"/>
                      </a:lnTo>
                      <a:lnTo>
                        <a:pt x="1022" y="64"/>
                      </a:lnTo>
                      <a:lnTo>
                        <a:pt x="1023" y="64"/>
                      </a:lnTo>
                      <a:lnTo>
                        <a:pt x="1023" y="64"/>
                      </a:lnTo>
                      <a:lnTo>
                        <a:pt x="1023" y="64"/>
                      </a:lnTo>
                      <a:lnTo>
                        <a:pt x="1024" y="64"/>
                      </a:lnTo>
                      <a:lnTo>
                        <a:pt x="1024" y="64"/>
                      </a:lnTo>
                      <a:lnTo>
                        <a:pt x="1024" y="64"/>
                      </a:lnTo>
                      <a:lnTo>
                        <a:pt x="1024" y="64"/>
                      </a:lnTo>
                      <a:lnTo>
                        <a:pt x="1025" y="64"/>
                      </a:lnTo>
                      <a:lnTo>
                        <a:pt x="1025" y="64"/>
                      </a:lnTo>
                      <a:lnTo>
                        <a:pt x="1025" y="64"/>
                      </a:lnTo>
                      <a:lnTo>
                        <a:pt x="1026" y="64"/>
                      </a:lnTo>
                      <a:lnTo>
                        <a:pt x="1026" y="63"/>
                      </a:lnTo>
                      <a:lnTo>
                        <a:pt x="1026" y="64"/>
                      </a:lnTo>
                      <a:lnTo>
                        <a:pt x="1027" y="63"/>
                      </a:lnTo>
                      <a:lnTo>
                        <a:pt x="1027" y="63"/>
                      </a:lnTo>
                      <a:lnTo>
                        <a:pt x="1028" y="63"/>
                      </a:lnTo>
                      <a:lnTo>
                        <a:pt x="1028" y="63"/>
                      </a:lnTo>
                      <a:lnTo>
                        <a:pt x="1028" y="63"/>
                      </a:lnTo>
                      <a:lnTo>
                        <a:pt x="1029" y="63"/>
                      </a:lnTo>
                      <a:lnTo>
                        <a:pt x="1029" y="63"/>
                      </a:lnTo>
                      <a:lnTo>
                        <a:pt x="1029" y="63"/>
                      </a:lnTo>
                      <a:lnTo>
                        <a:pt x="1029" y="63"/>
                      </a:lnTo>
                      <a:lnTo>
                        <a:pt x="1030" y="63"/>
                      </a:lnTo>
                      <a:lnTo>
                        <a:pt x="1030" y="63"/>
                      </a:lnTo>
                      <a:lnTo>
                        <a:pt x="1030" y="63"/>
                      </a:lnTo>
                      <a:lnTo>
                        <a:pt x="1031" y="62"/>
                      </a:lnTo>
                      <a:lnTo>
                        <a:pt x="1031" y="62"/>
                      </a:lnTo>
                      <a:lnTo>
                        <a:pt x="1031" y="62"/>
                      </a:lnTo>
                      <a:lnTo>
                        <a:pt x="1032" y="62"/>
                      </a:lnTo>
                      <a:lnTo>
                        <a:pt x="1032" y="62"/>
                      </a:lnTo>
                      <a:lnTo>
                        <a:pt x="1032" y="62"/>
                      </a:lnTo>
                      <a:lnTo>
                        <a:pt x="1033" y="61"/>
                      </a:lnTo>
                      <a:lnTo>
                        <a:pt x="1033" y="61"/>
                      </a:lnTo>
                      <a:lnTo>
                        <a:pt x="1033" y="61"/>
                      </a:lnTo>
                      <a:lnTo>
                        <a:pt x="1034" y="61"/>
                      </a:lnTo>
                      <a:lnTo>
                        <a:pt x="1034" y="61"/>
                      </a:lnTo>
                      <a:lnTo>
                        <a:pt x="1034" y="61"/>
                      </a:lnTo>
                      <a:lnTo>
                        <a:pt x="1035" y="60"/>
                      </a:lnTo>
                      <a:lnTo>
                        <a:pt x="1035" y="61"/>
                      </a:lnTo>
                      <a:lnTo>
                        <a:pt x="1035" y="60"/>
                      </a:lnTo>
                      <a:lnTo>
                        <a:pt x="1035" y="60"/>
                      </a:lnTo>
                      <a:lnTo>
                        <a:pt x="1036" y="60"/>
                      </a:lnTo>
                      <a:lnTo>
                        <a:pt x="1036" y="60"/>
                      </a:lnTo>
                      <a:lnTo>
                        <a:pt x="1037" y="59"/>
                      </a:lnTo>
                      <a:lnTo>
                        <a:pt x="1037" y="59"/>
                      </a:lnTo>
                      <a:lnTo>
                        <a:pt x="1037" y="59"/>
                      </a:lnTo>
                      <a:lnTo>
                        <a:pt x="1037" y="59"/>
                      </a:lnTo>
                      <a:lnTo>
                        <a:pt x="1038" y="58"/>
                      </a:lnTo>
                      <a:lnTo>
                        <a:pt x="1038" y="58"/>
                      </a:lnTo>
                      <a:lnTo>
                        <a:pt x="1039" y="58"/>
                      </a:lnTo>
                      <a:lnTo>
                        <a:pt x="1039" y="58"/>
                      </a:lnTo>
                      <a:lnTo>
                        <a:pt x="1039" y="57"/>
                      </a:lnTo>
                      <a:lnTo>
                        <a:pt x="1039" y="57"/>
                      </a:lnTo>
                      <a:lnTo>
                        <a:pt x="1040" y="57"/>
                      </a:lnTo>
                      <a:lnTo>
                        <a:pt x="1040" y="57"/>
                      </a:lnTo>
                      <a:lnTo>
                        <a:pt x="1041" y="56"/>
                      </a:lnTo>
                      <a:lnTo>
                        <a:pt x="1041" y="56"/>
                      </a:lnTo>
                      <a:lnTo>
                        <a:pt x="1041" y="56"/>
                      </a:lnTo>
                      <a:lnTo>
                        <a:pt x="1041" y="56"/>
                      </a:lnTo>
                      <a:lnTo>
                        <a:pt x="1042" y="55"/>
                      </a:lnTo>
                      <a:lnTo>
                        <a:pt x="1042" y="55"/>
                      </a:lnTo>
                      <a:lnTo>
                        <a:pt x="1043" y="54"/>
                      </a:lnTo>
                      <a:lnTo>
                        <a:pt x="1043" y="55"/>
                      </a:lnTo>
                      <a:lnTo>
                        <a:pt x="1043" y="54"/>
                      </a:lnTo>
                      <a:lnTo>
                        <a:pt x="1043" y="54"/>
                      </a:lnTo>
                      <a:lnTo>
                        <a:pt x="1044" y="53"/>
                      </a:lnTo>
                      <a:lnTo>
                        <a:pt x="1044" y="53"/>
                      </a:lnTo>
                      <a:lnTo>
                        <a:pt x="1045" y="53"/>
                      </a:lnTo>
                      <a:lnTo>
                        <a:pt x="1045" y="53"/>
                      </a:lnTo>
                      <a:lnTo>
                        <a:pt x="1045" y="52"/>
                      </a:lnTo>
                      <a:lnTo>
                        <a:pt x="1045" y="52"/>
                      </a:lnTo>
                      <a:lnTo>
                        <a:pt x="1046" y="51"/>
                      </a:lnTo>
                      <a:lnTo>
                        <a:pt x="1046" y="51"/>
                      </a:lnTo>
                      <a:lnTo>
                        <a:pt x="1047" y="50"/>
                      </a:lnTo>
                      <a:lnTo>
                        <a:pt x="1047" y="50"/>
                      </a:lnTo>
                      <a:lnTo>
                        <a:pt x="1047" y="50"/>
                      </a:lnTo>
                      <a:lnTo>
                        <a:pt x="1047" y="50"/>
                      </a:lnTo>
                      <a:lnTo>
                        <a:pt x="1048" y="49"/>
                      </a:lnTo>
                      <a:lnTo>
                        <a:pt x="1048" y="49"/>
                      </a:lnTo>
                      <a:lnTo>
                        <a:pt x="1048" y="48"/>
                      </a:lnTo>
                      <a:lnTo>
                        <a:pt x="1048" y="48"/>
                      </a:lnTo>
                      <a:lnTo>
                        <a:pt x="1049" y="48"/>
                      </a:lnTo>
                      <a:lnTo>
                        <a:pt x="1049" y="48"/>
                      </a:lnTo>
                      <a:lnTo>
                        <a:pt x="1050" y="47"/>
                      </a:lnTo>
                      <a:lnTo>
                        <a:pt x="1050" y="47"/>
                      </a:lnTo>
                      <a:lnTo>
                        <a:pt x="1051" y="46"/>
                      </a:lnTo>
                      <a:lnTo>
                        <a:pt x="1051" y="46"/>
                      </a:lnTo>
                      <a:lnTo>
                        <a:pt x="1051" y="45"/>
                      </a:lnTo>
                      <a:lnTo>
                        <a:pt x="1051" y="45"/>
                      </a:lnTo>
                      <a:lnTo>
                        <a:pt x="1052" y="44"/>
                      </a:lnTo>
                      <a:lnTo>
                        <a:pt x="1052" y="44"/>
                      </a:lnTo>
                      <a:lnTo>
                        <a:pt x="1052" y="44"/>
                      </a:lnTo>
                      <a:lnTo>
                        <a:pt x="1053" y="44"/>
                      </a:lnTo>
                      <a:lnTo>
                        <a:pt x="1053" y="43"/>
                      </a:lnTo>
                      <a:lnTo>
                        <a:pt x="1053" y="43"/>
                      </a:lnTo>
                      <a:lnTo>
                        <a:pt x="1054" y="42"/>
                      </a:lnTo>
                      <a:lnTo>
                        <a:pt x="1054" y="42"/>
                      </a:lnTo>
                      <a:lnTo>
                        <a:pt x="1054" y="41"/>
                      </a:lnTo>
                      <a:lnTo>
                        <a:pt x="1055" y="41"/>
                      </a:lnTo>
                      <a:lnTo>
                        <a:pt x="1055" y="40"/>
                      </a:lnTo>
                      <a:lnTo>
                        <a:pt x="1055" y="41"/>
                      </a:lnTo>
                      <a:lnTo>
                        <a:pt x="1056" y="40"/>
                      </a:lnTo>
                      <a:lnTo>
                        <a:pt x="1056" y="40"/>
                      </a:lnTo>
                      <a:lnTo>
                        <a:pt x="1056" y="39"/>
                      </a:lnTo>
                      <a:lnTo>
                        <a:pt x="1056" y="39"/>
                      </a:lnTo>
                      <a:lnTo>
                        <a:pt x="1057" y="38"/>
                      </a:lnTo>
                      <a:lnTo>
                        <a:pt x="1057" y="38"/>
                      </a:lnTo>
                      <a:lnTo>
                        <a:pt x="1058" y="37"/>
                      </a:lnTo>
                      <a:lnTo>
                        <a:pt x="1058" y="37"/>
                      </a:lnTo>
                      <a:lnTo>
                        <a:pt x="1058" y="37"/>
                      </a:lnTo>
                      <a:lnTo>
                        <a:pt x="1058" y="37"/>
                      </a:lnTo>
                      <a:lnTo>
                        <a:pt x="1059" y="36"/>
                      </a:lnTo>
                      <a:lnTo>
                        <a:pt x="1059" y="36"/>
                      </a:lnTo>
                      <a:lnTo>
                        <a:pt x="1060" y="35"/>
                      </a:lnTo>
                      <a:lnTo>
                        <a:pt x="1060" y="35"/>
                      </a:lnTo>
                      <a:lnTo>
                        <a:pt x="1060" y="35"/>
                      </a:lnTo>
                      <a:lnTo>
                        <a:pt x="1060" y="35"/>
                      </a:lnTo>
                      <a:lnTo>
                        <a:pt x="1061" y="34"/>
                      </a:lnTo>
                      <a:lnTo>
                        <a:pt x="1061" y="34"/>
                      </a:lnTo>
                      <a:lnTo>
                        <a:pt x="1061" y="33"/>
                      </a:lnTo>
                      <a:lnTo>
                        <a:pt x="1062" y="33"/>
                      </a:lnTo>
                      <a:lnTo>
                        <a:pt x="1062" y="33"/>
                      </a:lnTo>
                      <a:lnTo>
                        <a:pt x="1062" y="33"/>
                      </a:lnTo>
                      <a:lnTo>
                        <a:pt x="1063" y="32"/>
                      </a:lnTo>
                      <a:lnTo>
                        <a:pt x="1063" y="32"/>
                      </a:lnTo>
                      <a:lnTo>
                        <a:pt x="1064" y="32"/>
                      </a:lnTo>
                      <a:lnTo>
                        <a:pt x="1064" y="32"/>
                      </a:lnTo>
                      <a:lnTo>
                        <a:pt x="1064" y="31"/>
                      </a:lnTo>
                      <a:lnTo>
                        <a:pt x="1064" y="31"/>
                      </a:lnTo>
                      <a:lnTo>
                        <a:pt x="1065" y="31"/>
                      </a:lnTo>
                      <a:lnTo>
                        <a:pt x="1065" y="31"/>
                      </a:lnTo>
                      <a:lnTo>
                        <a:pt x="1066" y="31"/>
                      </a:lnTo>
                      <a:lnTo>
                        <a:pt x="1066" y="31"/>
                      </a:lnTo>
                      <a:lnTo>
                        <a:pt x="1066" y="30"/>
                      </a:lnTo>
                      <a:lnTo>
                        <a:pt x="1066" y="30"/>
                      </a:lnTo>
                      <a:lnTo>
                        <a:pt x="1067" y="30"/>
                      </a:lnTo>
                      <a:lnTo>
                        <a:pt x="1067" y="30"/>
                      </a:lnTo>
                      <a:lnTo>
                        <a:pt x="1067" y="29"/>
                      </a:lnTo>
                      <a:lnTo>
                        <a:pt x="1068" y="30"/>
                      </a:lnTo>
                      <a:lnTo>
                        <a:pt x="1068" y="29"/>
                      </a:lnTo>
                      <a:lnTo>
                        <a:pt x="1069" y="30"/>
                      </a:lnTo>
                      <a:lnTo>
                        <a:pt x="1069" y="29"/>
                      </a:lnTo>
                      <a:lnTo>
                        <a:pt x="1069" y="29"/>
                      </a:lnTo>
                      <a:lnTo>
                        <a:pt x="1070" y="29"/>
                      </a:lnTo>
                      <a:lnTo>
                        <a:pt x="1070" y="29"/>
                      </a:lnTo>
                      <a:lnTo>
                        <a:pt x="1070" y="29"/>
                      </a:lnTo>
                      <a:lnTo>
                        <a:pt x="1070" y="29"/>
                      </a:lnTo>
                      <a:lnTo>
                        <a:pt x="1071" y="29"/>
                      </a:lnTo>
                      <a:lnTo>
                        <a:pt x="1071" y="29"/>
                      </a:lnTo>
                      <a:lnTo>
                        <a:pt x="1071" y="30"/>
                      </a:lnTo>
                      <a:lnTo>
                        <a:pt x="1072" y="30"/>
                      </a:lnTo>
                      <a:lnTo>
                        <a:pt x="1072" y="30"/>
                      </a:lnTo>
                      <a:lnTo>
                        <a:pt x="1072" y="30"/>
                      </a:lnTo>
                      <a:lnTo>
                        <a:pt x="1073" y="30"/>
                      </a:lnTo>
                      <a:lnTo>
                        <a:pt x="1073" y="30"/>
                      </a:lnTo>
                      <a:lnTo>
                        <a:pt x="1073" y="31"/>
                      </a:lnTo>
                      <a:lnTo>
                        <a:pt x="1073" y="30"/>
                      </a:lnTo>
                      <a:lnTo>
                        <a:pt x="1074" y="31"/>
                      </a:lnTo>
                      <a:lnTo>
                        <a:pt x="1074" y="31"/>
                      </a:lnTo>
                      <a:lnTo>
                        <a:pt x="1075" y="31"/>
                      </a:lnTo>
                      <a:lnTo>
                        <a:pt x="1075" y="31"/>
                      </a:lnTo>
                      <a:lnTo>
                        <a:pt x="1075" y="32"/>
                      </a:lnTo>
                      <a:lnTo>
                        <a:pt x="1075" y="32"/>
                      </a:lnTo>
                      <a:lnTo>
                        <a:pt x="1076" y="33"/>
                      </a:lnTo>
                      <a:lnTo>
                        <a:pt x="1076" y="33"/>
                      </a:lnTo>
                      <a:lnTo>
                        <a:pt x="1077" y="33"/>
                      </a:lnTo>
                      <a:lnTo>
                        <a:pt x="1077" y="33"/>
                      </a:lnTo>
                      <a:lnTo>
                        <a:pt x="1077" y="34"/>
                      </a:lnTo>
                      <a:lnTo>
                        <a:pt x="1077" y="34"/>
                      </a:lnTo>
                      <a:lnTo>
                        <a:pt x="1078" y="35"/>
                      </a:lnTo>
                      <a:lnTo>
                        <a:pt x="1078" y="35"/>
                      </a:lnTo>
                      <a:lnTo>
                        <a:pt x="1079" y="35"/>
                      </a:lnTo>
                      <a:lnTo>
                        <a:pt x="1079" y="35"/>
                      </a:lnTo>
                      <a:lnTo>
                        <a:pt x="1079" y="36"/>
                      </a:lnTo>
                      <a:lnTo>
                        <a:pt x="1079" y="36"/>
                      </a:lnTo>
                      <a:lnTo>
                        <a:pt x="1080" y="37"/>
                      </a:lnTo>
                      <a:lnTo>
                        <a:pt x="1080" y="37"/>
                      </a:lnTo>
                      <a:lnTo>
                        <a:pt x="1081" y="38"/>
                      </a:lnTo>
                      <a:lnTo>
                        <a:pt x="1081" y="38"/>
                      </a:lnTo>
                      <a:lnTo>
                        <a:pt x="1081" y="39"/>
                      </a:lnTo>
                      <a:lnTo>
                        <a:pt x="1081" y="39"/>
                      </a:lnTo>
                      <a:lnTo>
                        <a:pt x="1082" y="40"/>
                      </a:lnTo>
                      <a:lnTo>
                        <a:pt x="1082" y="40"/>
                      </a:lnTo>
                      <a:lnTo>
                        <a:pt x="1083" y="41"/>
                      </a:lnTo>
                      <a:lnTo>
                        <a:pt x="1083" y="41"/>
                      </a:lnTo>
                      <a:lnTo>
                        <a:pt x="1083" y="42"/>
                      </a:lnTo>
                      <a:lnTo>
                        <a:pt x="1083" y="42"/>
                      </a:lnTo>
                      <a:lnTo>
                        <a:pt x="1084" y="43"/>
                      </a:lnTo>
                      <a:lnTo>
                        <a:pt x="1084" y="43"/>
                      </a:lnTo>
                      <a:lnTo>
                        <a:pt x="1085" y="44"/>
                      </a:lnTo>
                      <a:lnTo>
                        <a:pt x="1085" y="44"/>
                      </a:lnTo>
                      <a:lnTo>
                        <a:pt x="1085" y="45"/>
                      </a:lnTo>
                      <a:lnTo>
                        <a:pt x="1085" y="45"/>
                      </a:lnTo>
                      <a:lnTo>
                        <a:pt x="1086" y="46"/>
                      </a:lnTo>
                      <a:lnTo>
                        <a:pt x="1086" y="46"/>
                      </a:lnTo>
                      <a:lnTo>
                        <a:pt x="1086" y="48"/>
                      </a:lnTo>
                      <a:lnTo>
                        <a:pt x="1087" y="48"/>
                      </a:lnTo>
                      <a:lnTo>
                        <a:pt x="1087" y="48"/>
                      </a:lnTo>
                      <a:lnTo>
                        <a:pt x="1087" y="48"/>
                      </a:lnTo>
                      <a:lnTo>
                        <a:pt x="1088" y="50"/>
                      </a:lnTo>
                      <a:lnTo>
                        <a:pt x="1088" y="50"/>
                      </a:lnTo>
                      <a:lnTo>
                        <a:pt x="1089" y="51"/>
                      </a:lnTo>
                      <a:lnTo>
                        <a:pt x="1089" y="51"/>
                      </a:lnTo>
                      <a:lnTo>
                        <a:pt x="1089" y="52"/>
                      </a:lnTo>
                      <a:lnTo>
                        <a:pt x="1089" y="52"/>
                      </a:lnTo>
                      <a:lnTo>
                        <a:pt x="1090" y="52"/>
                      </a:lnTo>
                      <a:lnTo>
                        <a:pt x="1090" y="52"/>
                      </a:lnTo>
                      <a:lnTo>
                        <a:pt x="1091" y="54"/>
                      </a:lnTo>
                      <a:lnTo>
                        <a:pt x="1091" y="54"/>
                      </a:lnTo>
                      <a:lnTo>
                        <a:pt x="1091" y="54"/>
                      </a:lnTo>
                      <a:lnTo>
                        <a:pt x="1091" y="54"/>
                      </a:lnTo>
                      <a:lnTo>
                        <a:pt x="1092" y="55"/>
                      </a:lnTo>
                      <a:lnTo>
                        <a:pt x="1092" y="55"/>
                      </a:lnTo>
                      <a:lnTo>
                        <a:pt x="1092" y="56"/>
                      </a:lnTo>
                      <a:lnTo>
                        <a:pt x="1092" y="56"/>
                      </a:lnTo>
                      <a:lnTo>
                        <a:pt x="1093" y="57"/>
                      </a:lnTo>
                      <a:lnTo>
                        <a:pt x="1093" y="57"/>
                      </a:lnTo>
                      <a:lnTo>
                        <a:pt x="1094" y="57"/>
                      </a:lnTo>
                      <a:lnTo>
                        <a:pt x="1094" y="57"/>
                      </a:lnTo>
                      <a:lnTo>
                        <a:pt x="1094" y="58"/>
                      </a:lnTo>
                      <a:lnTo>
                        <a:pt x="1094" y="58"/>
                      </a:lnTo>
                      <a:lnTo>
                        <a:pt x="1095" y="59"/>
                      </a:lnTo>
                      <a:lnTo>
                        <a:pt x="1095" y="59"/>
                      </a:lnTo>
                      <a:lnTo>
                        <a:pt x="1096" y="59"/>
                      </a:lnTo>
                      <a:lnTo>
                        <a:pt x="1096" y="59"/>
                      </a:lnTo>
                      <a:lnTo>
                        <a:pt x="1096" y="60"/>
                      </a:lnTo>
                      <a:lnTo>
                        <a:pt x="1097" y="60"/>
                      </a:lnTo>
                      <a:lnTo>
                        <a:pt x="1097" y="60"/>
                      </a:lnTo>
                      <a:lnTo>
                        <a:pt x="1097" y="60"/>
                      </a:lnTo>
                      <a:lnTo>
                        <a:pt x="1098" y="61"/>
                      </a:lnTo>
                      <a:lnTo>
                        <a:pt x="1098" y="61"/>
                      </a:lnTo>
                      <a:lnTo>
                        <a:pt x="1098" y="61"/>
                      </a:lnTo>
                      <a:lnTo>
                        <a:pt x="1098" y="61"/>
                      </a:lnTo>
                      <a:lnTo>
                        <a:pt x="1099" y="61"/>
                      </a:lnTo>
                      <a:lnTo>
                        <a:pt x="1099" y="61"/>
                      </a:lnTo>
                      <a:lnTo>
                        <a:pt x="1100" y="62"/>
                      </a:lnTo>
                      <a:lnTo>
                        <a:pt x="1100" y="62"/>
                      </a:lnTo>
                      <a:lnTo>
                        <a:pt x="1100" y="62"/>
                      </a:lnTo>
                      <a:lnTo>
                        <a:pt x="1100" y="62"/>
                      </a:lnTo>
                      <a:lnTo>
                        <a:pt x="1101" y="63"/>
                      </a:lnTo>
                      <a:lnTo>
                        <a:pt x="1101" y="62"/>
                      </a:lnTo>
                      <a:lnTo>
                        <a:pt x="1102" y="63"/>
                      </a:lnTo>
                      <a:lnTo>
                        <a:pt x="1102" y="63"/>
                      </a:lnTo>
                      <a:lnTo>
                        <a:pt x="1102" y="63"/>
                      </a:lnTo>
                      <a:lnTo>
                        <a:pt x="1102" y="63"/>
                      </a:lnTo>
                      <a:lnTo>
                        <a:pt x="1103" y="63"/>
                      </a:lnTo>
                      <a:lnTo>
                        <a:pt x="1103" y="63"/>
                      </a:lnTo>
                      <a:lnTo>
                        <a:pt x="1103" y="63"/>
                      </a:lnTo>
                      <a:lnTo>
                        <a:pt x="1104" y="63"/>
                      </a:lnTo>
                      <a:lnTo>
                        <a:pt x="1104" y="63"/>
                      </a:lnTo>
                      <a:lnTo>
                        <a:pt x="1104" y="63"/>
                      </a:lnTo>
                      <a:lnTo>
                        <a:pt x="1105" y="64"/>
                      </a:lnTo>
                      <a:lnTo>
                        <a:pt x="1105" y="64"/>
                      </a:lnTo>
                      <a:lnTo>
                        <a:pt x="1105" y="63"/>
                      </a:lnTo>
                      <a:lnTo>
                        <a:pt x="1106" y="64"/>
                      </a:lnTo>
                      <a:lnTo>
                        <a:pt x="1106" y="64"/>
                      </a:lnTo>
                      <a:lnTo>
                        <a:pt x="1106" y="64"/>
                      </a:lnTo>
                      <a:lnTo>
                        <a:pt x="1107" y="64"/>
                      </a:lnTo>
                      <a:lnTo>
                        <a:pt x="1107" y="64"/>
                      </a:lnTo>
                      <a:lnTo>
                        <a:pt x="1107" y="64"/>
                      </a:lnTo>
                      <a:lnTo>
                        <a:pt x="1108" y="64"/>
                      </a:lnTo>
                      <a:lnTo>
                        <a:pt x="1108" y="64"/>
                      </a:lnTo>
                      <a:lnTo>
                        <a:pt x="1108" y="64"/>
                      </a:lnTo>
                      <a:lnTo>
                        <a:pt x="1109" y="64"/>
                      </a:lnTo>
                      <a:lnTo>
                        <a:pt x="1109" y="64"/>
                      </a:lnTo>
                      <a:lnTo>
                        <a:pt x="1110" y="64"/>
                      </a:lnTo>
                      <a:lnTo>
                        <a:pt x="1110" y="64"/>
                      </a:lnTo>
                      <a:lnTo>
                        <a:pt x="1110" y="64"/>
                      </a:lnTo>
                      <a:lnTo>
                        <a:pt x="1110" y="64"/>
                      </a:lnTo>
                      <a:lnTo>
                        <a:pt x="1111" y="65"/>
                      </a:lnTo>
                      <a:lnTo>
                        <a:pt x="1111" y="64"/>
                      </a:lnTo>
                      <a:lnTo>
                        <a:pt x="1111" y="65"/>
                      </a:lnTo>
                      <a:lnTo>
                        <a:pt x="1112" y="64"/>
                      </a:lnTo>
                      <a:lnTo>
                        <a:pt x="1112" y="65"/>
                      </a:lnTo>
                      <a:lnTo>
                        <a:pt x="1112" y="64"/>
                      </a:lnTo>
                      <a:lnTo>
                        <a:pt x="1113" y="65"/>
                      </a:lnTo>
                      <a:lnTo>
                        <a:pt x="1113" y="64"/>
                      </a:lnTo>
                      <a:lnTo>
                        <a:pt x="1113" y="65"/>
                      </a:lnTo>
                      <a:lnTo>
                        <a:pt x="1113" y="64"/>
                      </a:lnTo>
                      <a:lnTo>
                        <a:pt x="1114" y="65"/>
                      </a:lnTo>
                      <a:lnTo>
                        <a:pt x="1115" y="65"/>
                      </a:lnTo>
                      <a:lnTo>
                        <a:pt x="1115" y="65"/>
                      </a:lnTo>
                      <a:lnTo>
                        <a:pt x="1115" y="65"/>
                      </a:lnTo>
                      <a:lnTo>
                        <a:pt x="1115" y="65"/>
                      </a:lnTo>
                      <a:lnTo>
                        <a:pt x="1116" y="65"/>
                      </a:lnTo>
                      <a:lnTo>
                        <a:pt x="1116" y="65"/>
                      </a:lnTo>
                      <a:lnTo>
                        <a:pt x="1116" y="65"/>
                      </a:lnTo>
                      <a:lnTo>
                        <a:pt x="1117" y="65"/>
                      </a:lnTo>
                      <a:lnTo>
                        <a:pt x="1117" y="65"/>
                      </a:lnTo>
                      <a:lnTo>
                        <a:pt x="1117" y="65"/>
                      </a:lnTo>
                      <a:lnTo>
                        <a:pt x="1117" y="65"/>
                      </a:lnTo>
                      <a:lnTo>
                        <a:pt x="1118" y="65"/>
                      </a:lnTo>
                      <a:lnTo>
                        <a:pt x="1118" y="65"/>
                      </a:lnTo>
                      <a:lnTo>
                        <a:pt x="1118" y="65"/>
                      </a:lnTo>
                      <a:lnTo>
                        <a:pt x="1119" y="65"/>
                      </a:lnTo>
                      <a:lnTo>
                        <a:pt x="1119" y="65"/>
                      </a:lnTo>
                      <a:lnTo>
                        <a:pt x="1120" y="65"/>
                      </a:lnTo>
                      <a:lnTo>
                        <a:pt x="1120" y="65"/>
                      </a:lnTo>
                      <a:lnTo>
                        <a:pt x="1120" y="65"/>
                      </a:lnTo>
                      <a:lnTo>
                        <a:pt x="1121" y="65"/>
                      </a:lnTo>
                      <a:lnTo>
                        <a:pt x="1121" y="65"/>
                      </a:lnTo>
                      <a:lnTo>
                        <a:pt x="1121" y="65"/>
                      </a:lnTo>
                      <a:lnTo>
                        <a:pt x="1121" y="65"/>
                      </a:lnTo>
                      <a:lnTo>
                        <a:pt x="1122" y="65"/>
                      </a:lnTo>
                      <a:lnTo>
                        <a:pt x="1122" y="65"/>
                      </a:lnTo>
                      <a:lnTo>
                        <a:pt x="1122" y="65"/>
                      </a:lnTo>
                      <a:lnTo>
                        <a:pt x="1123" y="65"/>
                      </a:lnTo>
                      <a:lnTo>
                        <a:pt x="1123" y="65"/>
                      </a:lnTo>
                      <a:lnTo>
                        <a:pt x="1124" y="65"/>
                      </a:lnTo>
                      <a:lnTo>
                        <a:pt x="1124" y="65"/>
                      </a:lnTo>
                      <a:lnTo>
                        <a:pt x="1124" y="65"/>
                      </a:lnTo>
                      <a:lnTo>
                        <a:pt x="1124" y="65"/>
                      </a:lnTo>
                      <a:lnTo>
                        <a:pt x="1125" y="65"/>
                      </a:lnTo>
                      <a:lnTo>
                        <a:pt x="1125" y="65"/>
                      </a:lnTo>
                      <a:lnTo>
                        <a:pt x="1125" y="65"/>
                      </a:lnTo>
                      <a:lnTo>
                        <a:pt x="1126" y="65"/>
                      </a:lnTo>
                      <a:lnTo>
                        <a:pt x="1126" y="65"/>
                      </a:lnTo>
                      <a:lnTo>
                        <a:pt x="1126" y="65"/>
                      </a:lnTo>
                      <a:lnTo>
                        <a:pt x="1127" y="65"/>
                      </a:lnTo>
                      <a:lnTo>
                        <a:pt x="1127" y="65"/>
                      </a:lnTo>
                      <a:lnTo>
                        <a:pt x="1128" y="65"/>
                      </a:lnTo>
                      <a:lnTo>
                        <a:pt x="1128" y="65"/>
                      </a:lnTo>
                      <a:lnTo>
                        <a:pt x="1128" y="65"/>
                      </a:lnTo>
                      <a:lnTo>
                        <a:pt x="1128" y="65"/>
                      </a:lnTo>
                      <a:lnTo>
                        <a:pt x="1129" y="65"/>
                      </a:lnTo>
                      <a:lnTo>
                        <a:pt x="1129" y="65"/>
                      </a:lnTo>
                      <a:lnTo>
                        <a:pt x="1129" y="65"/>
                      </a:lnTo>
                      <a:lnTo>
                        <a:pt x="1130" y="65"/>
                      </a:lnTo>
                      <a:lnTo>
                        <a:pt x="1130" y="65"/>
                      </a:lnTo>
                      <a:lnTo>
                        <a:pt x="1130" y="65"/>
                      </a:lnTo>
                      <a:lnTo>
                        <a:pt x="1131" y="65"/>
                      </a:lnTo>
                      <a:lnTo>
                        <a:pt x="1131" y="65"/>
                      </a:lnTo>
                      <a:lnTo>
                        <a:pt x="1131" y="65"/>
                      </a:lnTo>
                      <a:lnTo>
                        <a:pt x="1132" y="65"/>
                      </a:lnTo>
                      <a:lnTo>
                        <a:pt x="1132" y="65"/>
                      </a:lnTo>
                      <a:lnTo>
                        <a:pt x="1132" y="65"/>
                      </a:lnTo>
                      <a:lnTo>
                        <a:pt x="1133" y="65"/>
                      </a:lnTo>
                      <a:lnTo>
                        <a:pt x="1133" y="65"/>
                      </a:lnTo>
                      <a:lnTo>
                        <a:pt x="1133" y="65"/>
                      </a:lnTo>
                      <a:lnTo>
                        <a:pt x="1133" y="65"/>
                      </a:lnTo>
                      <a:lnTo>
                        <a:pt x="1134" y="65"/>
                      </a:lnTo>
                      <a:lnTo>
                        <a:pt x="1134" y="65"/>
                      </a:lnTo>
                      <a:lnTo>
                        <a:pt x="1135" y="65"/>
                      </a:lnTo>
                      <a:lnTo>
                        <a:pt x="1135" y="65"/>
                      </a:lnTo>
                      <a:lnTo>
                        <a:pt x="1135" y="65"/>
                      </a:lnTo>
                      <a:lnTo>
                        <a:pt x="1136" y="65"/>
                      </a:lnTo>
                      <a:lnTo>
                        <a:pt x="1136" y="65"/>
                      </a:lnTo>
                      <a:lnTo>
                        <a:pt x="1136" y="65"/>
                      </a:lnTo>
                      <a:lnTo>
                        <a:pt x="1136" y="65"/>
                      </a:lnTo>
                      <a:lnTo>
                        <a:pt x="1137" y="65"/>
                      </a:lnTo>
                      <a:lnTo>
                        <a:pt x="1137" y="65"/>
                      </a:lnTo>
                      <a:lnTo>
                        <a:pt x="1137" y="65"/>
                      </a:lnTo>
                      <a:lnTo>
                        <a:pt x="1138" y="65"/>
                      </a:lnTo>
                      <a:lnTo>
                        <a:pt x="1138" y="65"/>
                      </a:lnTo>
                      <a:lnTo>
                        <a:pt x="1139" y="65"/>
                      </a:lnTo>
                      <a:lnTo>
                        <a:pt x="1139" y="65"/>
                      </a:lnTo>
                      <a:lnTo>
                        <a:pt x="1139" y="65"/>
                      </a:lnTo>
                      <a:lnTo>
                        <a:pt x="1139" y="65"/>
                      </a:lnTo>
                      <a:lnTo>
                        <a:pt x="1140" y="65"/>
                      </a:lnTo>
                      <a:lnTo>
                        <a:pt x="1140" y="65"/>
                      </a:lnTo>
                      <a:lnTo>
                        <a:pt x="1141" y="65"/>
                      </a:lnTo>
                      <a:lnTo>
                        <a:pt x="1141" y="65"/>
                      </a:lnTo>
                      <a:lnTo>
                        <a:pt x="1141" y="65"/>
                      </a:lnTo>
                      <a:lnTo>
                        <a:pt x="1141" y="65"/>
                      </a:lnTo>
                      <a:lnTo>
                        <a:pt x="1142" y="65"/>
                      </a:lnTo>
                      <a:lnTo>
                        <a:pt x="1142" y="65"/>
                      </a:lnTo>
                      <a:lnTo>
                        <a:pt x="1142" y="65"/>
                      </a:lnTo>
                      <a:lnTo>
                        <a:pt x="1143" y="65"/>
                      </a:lnTo>
                      <a:lnTo>
                        <a:pt x="1143" y="65"/>
                      </a:lnTo>
                      <a:lnTo>
                        <a:pt x="1143" y="65"/>
                      </a:lnTo>
                      <a:lnTo>
                        <a:pt x="1144" y="65"/>
                      </a:lnTo>
                      <a:lnTo>
                        <a:pt x="1144" y="65"/>
                      </a:lnTo>
                      <a:lnTo>
                        <a:pt x="1144" y="65"/>
                      </a:lnTo>
                      <a:lnTo>
                        <a:pt x="1145" y="65"/>
                      </a:lnTo>
                      <a:lnTo>
                        <a:pt x="1145" y="65"/>
                      </a:lnTo>
                      <a:lnTo>
                        <a:pt x="1145" y="65"/>
                      </a:lnTo>
                      <a:lnTo>
                        <a:pt x="1146" y="65"/>
                      </a:lnTo>
                      <a:lnTo>
                        <a:pt x="1146" y="65"/>
                      </a:lnTo>
                      <a:lnTo>
                        <a:pt x="1146" y="65"/>
                      </a:lnTo>
                      <a:lnTo>
                        <a:pt x="1146" y="65"/>
                      </a:lnTo>
                      <a:lnTo>
                        <a:pt x="1147" y="65"/>
                      </a:lnTo>
                      <a:lnTo>
                        <a:pt x="1147" y="65"/>
                      </a:lnTo>
                      <a:lnTo>
                        <a:pt x="1148" y="65"/>
                      </a:lnTo>
                      <a:lnTo>
                        <a:pt x="1148" y="65"/>
                      </a:lnTo>
                      <a:lnTo>
                        <a:pt x="1148" y="65"/>
                      </a:lnTo>
                      <a:lnTo>
                        <a:pt x="1149" y="65"/>
                      </a:lnTo>
                      <a:lnTo>
                        <a:pt x="1149" y="65"/>
                      </a:lnTo>
                      <a:lnTo>
                        <a:pt x="1149" y="65"/>
                      </a:lnTo>
                      <a:lnTo>
                        <a:pt x="1149" y="65"/>
                      </a:lnTo>
                      <a:lnTo>
                        <a:pt x="1150" y="65"/>
                      </a:lnTo>
                      <a:lnTo>
                        <a:pt x="1151" y="65"/>
                      </a:lnTo>
                      <a:lnTo>
                        <a:pt x="1151" y="65"/>
                      </a:lnTo>
                      <a:lnTo>
                        <a:pt x="1151" y="65"/>
                      </a:lnTo>
                      <a:lnTo>
                        <a:pt x="1151" y="65"/>
                      </a:lnTo>
                      <a:lnTo>
                        <a:pt x="1152" y="65"/>
                      </a:lnTo>
                      <a:lnTo>
                        <a:pt x="1152" y="65"/>
                      </a:lnTo>
                      <a:lnTo>
                        <a:pt x="1153" y="65"/>
                      </a:lnTo>
                      <a:lnTo>
                        <a:pt x="1153" y="65"/>
                      </a:lnTo>
                      <a:lnTo>
                        <a:pt x="1153" y="65"/>
                      </a:lnTo>
                      <a:lnTo>
                        <a:pt x="1153" y="65"/>
                      </a:lnTo>
                      <a:lnTo>
                        <a:pt x="1154" y="65"/>
                      </a:lnTo>
                      <a:lnTo>
                        <a:pt x="1154" y="65"/>
                      </a:lnTo>
                      <a:lnTo>
                        <a:pt x="1154" y="65"/>
                      </a:lnTo>
                      <a:lnTo>
                        <a:pt x="1154" y="65"/>
                      </a:lnTo>
                      <a:lnTo>
                        <a:pt x="1155" y="65"/>
                      </a:lnTo>
                      <a:lnTo>
                        <a:pt x="1155" y="65"/>
                      </a:lnTo>
                      <a:lnTo>
                        <a:pt x="1156" y="65"/>
                      </a:lnTo>
                      <a:lnTo>
                        <a:pt x="1156" y="65"/>
                      </a:lnTo>
                      <a:lnTo>
                        <a:pt x="1156" y="65"/>
                      </a:lnTo>
                      <a:lnTo>
                        <a:pt x="1157" y="65"/>
                      </a:lnTo>
                      <a:lnTo>
                        <a:pt x="1157" y="65"/>
                      </a:lnTo>
                      <a:lnTo>
                        <a:pt x="1157" y="65"/>
                      </a:lnTo>
                      <a:lnTo>
                        <a:pt x="1157" y="65"/>
                      </a:lnTo>
                      <a:lnTo>
                        <a:pt x="1158" y="65"/>
                      </a:lnTo>
                      <a:lnTo>
                        <a:pt x="1158" y="65"/>
                      </a:lnTo>
                      <a:lnTo>
                        <a:pt x="1159" y="65"/>
                      </a:lnTo>
                      <a:lnTo>
                        <a:pt x="1159" y="65"/>
                      </a:lnTo>
                      <a:lnTo>
                        <a:pt x="1159" y="65"/>
                      </a:lnTo>
                      <a:lnTo>
                        <a:pt x="1159" y="65"/>
                      </a:lnTo>
                      <a:lnTo>
                        <a:pt x="1159" y="65"/>
                      </a:lnTo>
                      <a:lnTo>
                        <a:pt x="1160" y="65"/>
                      </a:lnTo>
                      <a:lnTo>
                        <a:pt x="1160" y="65"/>
                      </a:lnTo>
                      <a:lnTo>
                        <a:pt x="1161" y="65"/>
                      </a:lnTo>
                      <a:lnTo>
                        <a:pt x="1161" y="65"/>
                      </a:lnTo>
                      <a:lnTo>
                        <a:pt x="1162" y="65"/>
                      </a:lnTo>
                      <a:lnTo>
                        <a:pt x="1162" y="65"/>
                      </a:lnTo>
                      <a:lnTo>
                        <a:pt x="1162" y="65"/>
                      </a:lnTo>
                      <a:lnTo>
                        <a:pt x="1162" y="65"/>
                      </a:lnTo>
                      <a:lnTo>
                        <a:pt x="1163" y="65"/>
                      </a:lnTo>
                      <a:lnTo>
                        <a:pt x="1163" y="65"/>
                      </a:lnTo>
                      <a:lnTo>
                        <a:pt x="1163" y="65"/>
                      </a:lnTo>
                      <a:lnTo>
                        <a:pt x="1164" y="65"/>
                      </a:lnTo>
                      <a:lnTo>
                        <a:pt x="1164" y="65"/>
                      </a:lnTo>
                      <a:lnTo>
                        <a:pt x="1164" y="65"/>
                      </a:lnTo>
                      <a:lnTo>
                        <a:pt x="1164" y="65"/>
                      </a:lnTo>
                      <a:lnTo>
                        <a:pt x="1165" y="65"/>
                      </a:lnTo>
                      <a:lnTo>
                        <a:pt x="1166" y="65"/>
                      </a:lnTo>
                      <a:lnTo>
                        <a:pt x="1166" y="65"/>
                      </a:lnTo>
                      <a:lnTo>
                        <a:pt x="1166" y="65"/>
                      </a:lnTo>
                      <a:lnTo>
                        <a:pt x="1166" y="65"/>
                      </a:lnTo>
                      <a:lnTo>
                        <a:pt x="1167" y="65"/>
                      </a:lnTo>
                      <a:lnTo>
                        <a:pt x="1167" y="65"/>
                      </a:lnTo>
                      <a:lnTo>
                        <a:pt x="1167" y="65"/>
                      </a:lnTo>
                      <a:lnTo>
                        <a:pt x="1168" y="65"/>
                      </a:lnTo>
                      <a:lnTo>
                        <a:pt x="1168" y="65"/>
                      </a:lnTo>
                      <a:lnTo>
                        <a:pt x="1168" y="65"/>
                      </a:lnTo>
                      <a:lnTo>
                        <a:pt x="1169" y="65"/>
                      </a:lnTo>
                      <a:lnTo>
                        <a:pt x="1169" y="65"/>
                      </a:lnTo>
                      <a:lnTo>
                        <a:pt x="1169" y="65"/>
                      </a:lnTo>
                      <a:lnTo>
                        <a:pt x="1169" y="65"/>
                      </a:lnTo>
                      <a:lnTo>
                        <a:pt x="1170" y="65"/>
                      </a:lnTo>
                      <a:lnTo>
                        <a:pt x="1170" y="65"/>
                      </a:lnTo>
                      <a:lnTo>
                        <a:pt x="1171" y="65"/>
                      </a:lnTo>
                      <a:lnTo>
                        <a:pt x="1171" y="65"/>
                      </a:lnTo>
                      <a:lnTo>
                        <a:pt x="1171" y="65"/>
                      </a:lnTo>
                      <a:lnTo>
                        <a:pt x="1171" y="65"/>
                      </a:lnTo>
                      <a:lnTo>
                        <a:pt x="1172" y="65"/>
                      </a:lnTo>
                      <a:lnTo>
                        <a:pt x="1172" y="65"/>
                      </a:lnTo>
                      <a:lnTo>
                        <a:pt x="1173" y="65"/>
                      </a:lnTo>
                      <a:lnTo>
                        <a:pt x="1173" y="65"/>
                      </a:lnTo>
                      <a:lnTo>
                        <a:pt x="1173" y="65"/>
                      </a:lnTo>
                      <a:lnTo>
                        <a:pt x="1173" y="65"/>
                      </a:lnTo>
                      <a:lnTo>
                        <a:pt x="1174" y="65"/>
                      </a:lnTo>
                      <a:lnTo>
                        <a:pt x="1174" y="65"/>
                      </a:lnTo>
                      <a:lnTo>
                        <a:pt x="1174" y="65"/>
                      </a:lnTo>
                      <a:lnTo>
                        <a:pt x="1175" y="65"/>
                      </a:lnTo>
                      <a:lnTo>
                        <a:pt x="1175" y="65"/>
                      </a:lnTo>
                      <a:lnTo>
                        <a:pt x="1175" y="65"/>
                      </a:lnTo>
                      <a:lnTo>
                        <a:pt x="1176" y="65"/>
                      </a:lnTo>
                      <a:lnTo>
                        <a:pt x="1176" y="65"/>
                      </a:lnTo>
                      <a:lnTo>
                        <a:pt x="1177" y="65"/>
                      </a:lnTo>
                      <a:lnTo>
                        <a:pt x="1177" y="65"/>
                      </a:lnTo>
                      <a:lnTo>
                        <a:pt x="1177" y="65"/>
                      </a:lnTo>
                      <a:lnTo>
                        <a:pt x="1177" y="65"/>
                      </a:lnTo>
                      <a:lnTo>
                        <a:pt x="1178" y="65"/>
                      </a:lnTo>
                      <a:lnTo>
                        <a:pt x="1178" y="65"/>
                      </a:lnTo>
                      <a:lnTo>
                        <a:pt x="1178" y="65"/>
                      </a:lnTo>
                      <a:lnTo>
                        <a:pt x="1179" y="65"/>
                      </a:lnTo>
                      <a:lnTo>
                        <a:pt x="1179" y="65"/>
                      </a:lnTo>
                      <a:lnTo>
                        <a:pt x="1179" y="65"/>
                      </a:lnTo>
                      <a:lnTo>
                        <a:pt x="1180" y="65"/>
                      </a:lnTo>
                      <a:lnTo>
                        <a:pt x="1180" y="65"/>
                      </a:lnTo>
                      <a:lnTo>
                        <a:pt x="1181" y="65"/>
                      </a:lnTo>
                      <a:lnTo>
                        <a:pt x="1181" y="65"/>
                      </a:lnTo>
                      <a:lnTo>
                        <a:pt x="1181" y="65"/>
                      </a:lnTo>
                      <a:lnTo>
                        <a:pt x="1181" y="65"/>
                      </a:lnTo>
                      <a:lnTo>
                        <a:pt x="1182" y="65"/>
                      </a:lnTo>
                      <a:lnTo>
                        <a:pt x="1182" y="65"/>
                      </a:lnTo>
                      <a:lnTo>
                        <a:pt x="1183" y="65"/>
                      </a:lnTo>
                      <a:lnTo>
                        <a:pt x="1183" y="65"/>
                      </a:lnTo>
                      <a:lnTo>
                        <a:pt x="1183" y="65"/>
                      </a:lnTo>
                      <a:lnTo>
                        <a:pt x="1183" y="65"/>
                      </a:lnTo>
                      <a:lnTo>
                        <a:pt x="1184" y="65"/>
                      </a:lnTo>
                      <a:lnTo>
                        <a:pt x="1184" y="65"/>
                      </a:lnTo>
                      <a:lnTo>
                        <a:pt x="1184" y="65"/>
                      </a:lnTo>
                      <a:lnTo>
                        <a:pt x="1185" y="65"/>
                      </a:lnTo>
                      <a:lnTo>
                        <a:pt x="1185" y="65"/>
                      </a:lnTo>
                      <a:lnTo>
                        <a:pt x="1186" y="65"/>
                      </a:lnTo>
                      <a:lnTo>
                        <a:pt x="1186" y="65"/>
                      </a:lnTo>
                      <a:lnTo>
                        <a:pt x="1186" y="65"/>
                      </a:lnTo>
                      <a:lnTo>
                        <a:pt x="1186" y="65"/>
                      </a:lnTo>
                      <a:lnTo>
                        <a:pt x="1186" y="65"/>
                      </a:lnTo>
                      <a:lnTo>
                        <a:pt x="1187" y="65"/>
                      </a:lnTo>
                      <a:lnTo>
                        <a:pt x="1187" y="65"/>
                      </a:lnTo>
                      <a:lnTo>
                        <a:pt x="1188" y="65"/>
                      </a:lnTo>
                      <a:lnTo>
                        <a:pt x="1188" y="65"/>
                      </a:lnTo>
                      <a:lnTo>
                        <a:pt x="1188" y="65"/>
                      </a:lnTo>
                      <a:lnTo>
                        <a:pt x="1188" y="65"/>
                      </a:lnTo>
                      <a:lnTo>
                        <a:pt x="1189" y="65"/>
                      </a:lnTo>
                      <a:lnTo>
                        <a:pt x="1189" y="65"/>
                      </a:lnTo>
                      <a:lnTo>
                        <a:pt x="1190" y="65"/>
                      </a:lnTo>
                      <a:lnTo>
                        <a:pt x="1190" y="65"/>
                      </a:lnTo>
                      <a:lnTo>
                        <a:pt x="1190" y="65"/>
                      </a:lnTo>
                      <a:lnTo>
                        <a:pt x="1191" y="65"/>
                      </a:lnTo>
                      <a:lnTo>
                        <a:pt x="1191" y="65"/>
                      </a:lnTo>
                      <a:lnTo>
                        <a:pt x="1191" y="65"/>
                      </a:lnTo>
                      <a:lnTo>
                        <a:pt x="1192" y="65"/>
                      </a:lnTo>
                      <a:lnTo>
                        <a:pt x="1192" y="65"/>
                      </a:lnTo>
                      <a:lnTo>
                        <a:pt x="1192" y="65"/>
                      </a:lnTo>
                      <a:lnTo>
                        <a:pt x="1193" y="65"/>
                      </a:lnTo>
                      <a:lnTo>
                        <a:pt x="1193" y="65"/>
                      </a:lnTo>
                      <a:lnTo>
                        <a:pt x="1193" y="65"/>
                      </a:lnTo>
                      <a:lnTo>
                        <a:pt x="1194" y="65"/>
                      </a:lnTo>
                      <a:lnTo>
                        <a:pt x="1194" y="65"/>
                      </a:lnTo>
                      <a:lnTo>
                        <a:pt x="1194" y="65"/>
                      </a:lnTo>
                      <a:lnTo>
                        <a:pt x="1195" y="65"/>
                      </a:lnTo>
                      <a:lnTo>
                        <a:pt x="1195" y="65"/>
                      </a:lnTo>
                      <a:lnTo>
                        <a:pt x="1195" y="65"/>
                      </a:lnTo>
                      <a:lnTo>
                        <a:pt x="1195" y="65"/>
                      </a:lnTo>
                      <a:lnTo>
                        <a:pt x="1195" y="65"/>
                      </a:lnTo>
                      <a:lnTo>
                        <a:pt x="1196" y="65"/>
                      </a:lnTo>
                      <a:lnTo>
                        <a:pt x="1197" y="65"/>
                      </a:lnTo>
                      <a:lnTo>
                        <a:pt x="1197" y="65"/>
                      </a:lnTo>
                      <a:lnTo>
                        <a:pt x="1197" y="65"/>
                      </a:lnTo>
                      <a:lnTo>
                        <a:pt x="1197" y="65"/>
                      </a:lnTo>
                      <a:lnTo>
                        <a:pt x="1197" y="65"/>
                      </a:lnTo>
                      <a:lnTo>
                        <a:pt x="1198" y="65"/>
                      </a:lnTo>
                      <a:lnTo>
                        <a:pt x="1198" y="65"/>
                      </a:lnTo>
                      <a:lnTo>
                        <a:pt x="1199" y="65"/>
                      </a:lnTo>
                      <a:lnTo>
                        <a:pt x="1199" y="65"/>
                      </a:lnTo>
                      <a:lnTo>
                        <a:pt x="1199" y="65"/>
                      </a:lnTo>
                      <a:lnTo>
                        <a:pt x="1200" y="65"/>
                      </a:lnTo>
                      <a:lnTo>
                        <a:pt x="1200" y="65"/>
                      </a:lnTo>
                      <a:lnTo>
                        <a:pt x="1200" y="65"/>
                      </a:lnTo>
                      <a:lnTo>
                        <a:pt x="1201" y="65"/>
                      </a:lnTo>
                      <a:lnTo>
                        <a:pt x="1201" y="65"/>
                      </a:lnTo>
                      <a:lnTo>
                        <a:pt x="1201" y="65"/>
                      </a:lnTo>
                      <a:lnTo>
                        <a:pt x="1201" y="65"/>
                      </a:lnTo>
                      <a:lnTo>
                        <a:pt x="1202" y="65"/>
                      </a:lnTo>
                      <a:lnTo>
                        <a:pt x="1202" y="65"/>
                      </a:lnTo>
                      <a:lnTo>
                        <a:pt x="1203" y="65"/>
                      </a:lnTo>
                      <a:lnTo>
                        <a:pt x="1203" y="65"/>
                      </a:lnTo>
                      <a:lnTo>
                        <a:pt x="1203" y="65"/>
                      </a:lnTo>
                      <a:lnTo>
                        <a:pt x="1203" y="65"/>
                      </a:lnTo>
                      <a:lnTo>
                        <a:pt x="1204" y="65"/>
                      </a:lnTo>
                      <a:lnTo>
                        <a:pt x="1204" y="65"/>
                      </a:lnTo>
                      <a:lnTo>
                        <a:pt x="1205" y="65"/>
                      </a:lnTo>
                      <a:lnTo>
                        <a:pt x="1205" y="65"/>
                      </a:lnTo>
                      <a:lnTo>
                        <a:pt x="1205" y="65"/>
                      </a:lnTo>
                      <a:lnTo>
                        <a:pt x="1206" y="65"/>
                      </a:lnTo>
                      <a:lnTo>
                        <a:pt x="1206" y="65"/>
                      </a:lnTo>
                      <a:lnTo>
                        <a:pt x="1206" y="65"/>
                      </a:lnTo>
                      <a:lnTo>
                        <a:pt x="1207" y="65"/>
                      </a:lnTo>
                      <a:lnTo>
                        <a:pt x="1207" y="65"/>
                      </a:lnTo>
                      <a:lnTo>
                        <a:pt x="1207" y="65"/>
                      </a:lnTo>
                      <a:lnTo>
                        <a:pt x="1208" y="65"/>
                      </a:lnTo>
                      <a:lnTo>
                        <a:pt x="1208" y="65"/>
                      </a:lnTo>
                      <a:lnTo>
                        <a:pt x="1208" y="65"/>
                      </a:lnTo>
                      <a:lnTo>
                        <a:pt x="1209" y="65"/>
                      </a:lnTo>
                      <a:lnTo>
                        <a:pt x="1209" y="65"/>
                      </a:lnTo>
                      <a:lnTo>
                        <a:pt x="1209" y="65"/>
                      </a:lnTo>
                      <a:lnTo>
                        <a:pt x="1209" y="65"/>
                      </a:lnTo>
                      <a:lnTo>
                        <a:pt x="1210" y="65"/>
                      </a:lnTo>
                      <a:lnTo>
                        <a:pt x="1210" y="65"/>
                      </a:lnTo>
                      <a:lnTo>
                        <a:pt x="1210" y="65"/>
                      </a:lnTo>
                      <a:lnTo>
                        <a:pt x="1211" y="65"/>
                      </a:lnTo>
                      <a:lnTo>
                        <a:pt x="1211" y="65"/>
                      </a:lnTo>
                      <a:lnTo>
                        <a:pt x="1211" y="65"/>
                      </a:lnTo>
                      <a:lnTo>
                        <a:pt x="1212" y="65"/>
                      </a:lnTo>
                      <a:lnTo>
                        <a:pt x="1212" y="65"/>
                      </a:lnTo>
                      <a:lnTo>
                        <a:pt x="1213" y="65"/>
                      </a:lnTo>
                      <a:lnTo>
                        <a:pt x="1213" y="65"/>
                      </a:lnTo>
                      <a:lnTo>
                        <a:pt x="1213" y="65"/>
                      </a:lnTo>
                      <a:lnTo>
                        <a:pt x="1214" y="65"/>
                      </a:lnTo>
                      <a:lnTo>
                        <a:pt x="1214" y="65"/>
                      </a:lnTo>
                      <a:lnTo>
                        <a:pt x="1214" y="65"/>
                      </a:lnTo>
                      <a:lnTo>
                        <a:pt x="1214" y="65"/>
                      </a:lnTo>
                      <a:lnTo>
                        <a:pt x="1215" y="65"/>
                      </a:lnTo>
                      <a:lnTo>
                        <a:pt x="1215" y="65"/>
                      </a:lnTo>
                      <a:lnTo>
                        <a:pt x="1215" y="65"/>
                      </a:lnTo>
                      <a:lnTo>
                        <a:pt x="1216" y="65"/>
                      </a:lnTo>
                      <a:lnTo>
                        <a:pt x="1216" y="65"/>
                      </a:lnTo>
                      <a:lnTo>
                        <a:pt x="1217" y="65"/>
                      </a:lnTo>
                      <a:lnTo>
                        <a:pt x="1217" y="65"/>
                      </a:lnTo>
                      <a:lnTo>
                        <a:pt x="1217" y="65"/>
                      </a:lnTo>
                      <a:lnTo>
                        <a:pt x="1218" y="65"/>
                      </a:lnTo>
                      <a:lnTo>
                        <a:pt x="1218" y="65"/>
                      </a:lnTo>
                      <a:lnTo>
                        <a:pt x="1218" y="65"/>
                      </a:lnTo>
                      <a:lnTo>
                        <a:pt x="1219" y="65"/>
                      </a:lnTo>
                      <a:lnTo>
                        <a:pt x="1219" y="65"/>
                      </a:lnTo>
                      <a:lnTo>
                        <a:pt x="1219" y="65"/>
                      </a:lnTo>
                      <a:lnTo>
                        <a:pt x="1220" y="65"/>
                      </a:lnTo>
                      <a:lnTo>
                        <a:pt x="1220" y="65"/>
                      </a:lnTo>
                      <a:lnTo>
                        <a:pt x="1220" y="65"/>
                      </a:lnTo>
                      <a:lnTo>
                        <a:pt x="1221" y="65"/>
                      </a:lnTo>
                      <a:lnTo>
                        <a:pt x="1221" y="65"/>
                      </a:lnTo>
                      <a:lnTo>
                        <a:pt x="1221" y="65"/>
                      </a:lnTo>
                      <a:lnTo>
                        <a:pt x="1221" y="65"/>
                      </a:lnTo>
                      <a:lnTo>
                        <a:pt x="1222" y="65"/>
                      </a:lnTo>
                      <a:lnTo>
                        <a:pt x="1222" y="65"/>
                      </a:lnTo>
                      <a:lnTo>
                        <a:pt x="1222" y="65"/>
                      </a:lnTo>
                      <a:lnTo>
                        <a:pt x="1223" y="65"/>
                      </a:lnTo>
                      <a:lnTo>
                        <a:pt x="1223" y="65"/>
                      </a:lnTo>
                      <a:lnTo>
                        <a:pt x="1224" y="65"/>
                      </a:lnTo>
                      <a:lnTo>
                        <a:pt x="1224" y="65"/>
                      </a:lnTo>
                      <a:lnTo>
                        <a:pt x="1224" y="65"/>
                      </a:lnTo>
                      <a:lnTo>
                        <a:pt x="1224" y="65"/>
                      </a:lnTo>
                      <a:lnTo>
                        <a:pt x="1225" y="65"/>
                      </a:lnTo>
                      <a:lnTo>
                        <a:pt x="1225" y="65"/>
                      </a:lnTo>
                      <a:lnTo>
                        <a:pt x="1225" y="65"/>
                      </a:lnTo>
                      <a:lnTo>
                        <a:pt x="1226" y="65"/>
                      </a:lnTo>
                      <a:lnTo>
                        <a:pt x="1226" y="65"/>
                      </a:lnTo>
                      <a:lnTo>
                        <a:pt x="1227" y="65"/>
                      </a:lnTo>
                      <a:lnTo>
                        <a:pt x="1227" y="65"/>
                      </a:lnTo>
                      <a:lnTo>
                        <a:pt x="1227" y="65"/>
                      </a:lnTo>
                      <a:lnTo>
                        <a:pt x="1227" y="65"/>
                      </a:lnTo>
                      <a:lnTo>
                        <a:pt x="1228" y="65"/>
                      </a:lnTo>
                      <a:lnTo>
                        <a:pt x="1228" y="65"/>
                      </a:lnTo>
                      <a:lnTo>
                        <a:pt x="1228" y="65"/>
                      </a:lnTo>
                      <a:lnTo>
                        <a:pt x="1229" y="65"/>
                      </a:lnTo>
                      <a:lnTo>
                        <a:pt x="1229" y="65"/>
                      </a:lnTo>
                      <a:lnTo>
                        <a:pt x="1229" y="65"/>
                      </a:lnTo>
                      <a:lnTo>
                        <a:pt x="1229" y="65"/>
                      </a:lnTo>
                      <a:lnTo>
                        <a:pt x="1230" y="65"/>
                      </a:lnTo>
                      <a:lnTo>
                        <a:pt x="1231" y="65"/>
                      </a:lnTo>
                      <a:lnTo>
                        <a:pt x="1231" y="65"/>
                      </a:lnTo>
                      <a:lnTo>
                        <a:pt x="1231" y="65"/>
                      </a:lnTo>
                      <a:lnTo>
                        <a:pt x="1231" y="65"/>
                      </a:lnTo>
                      <a:lnTo>
                        <a:pt x="1232" y="65"/>
                      </a:lnTo>
                      <a:lnTo>
                        <a:pt x="1232" y="65"/>
                      </a:lnTo>
                      <a:lnTo>
                        <a:pt x="1232" y="65"/>
                      </a:lnTo>
                      <a:lnTo>
                        <a:pt x="1232" y="65"/>
                      </a:lnTo>
                      <a:lnTo>
                        <a:pt x="1233" y="65"/>
                      </a:lnTo>
                      <a:lnTo>
                        <a:pt x="1233" y="65"/>
                      </a:lnTo>
                      <a:lnTo>
                        <a:pt x="1234" y="65"/>
                      </a:lnTo>
                      <a:lnTo>
                        <a:pt x="1234" y="65"/>
                      </a:lnTo>
                      <a:lnTo>
                        <a:pt x="1234" y="65"/>
                      </a:lnTo>
                      <a:lnTo>
                        <a:pt x="1234" y="65"/>
                      </a:lnTo>
                      <a:lnTo>
                        <a:pt x="1235" y="65"/>
                      </a:lnTo>
                      <a:lnTo>
                        <a:pt x="1235" y="65"/>
                      </a:lnTo>
                      <a:lnTo>
                        <a:pt x="1235" y="65"/>
                      </a:lnTo>
                      <a:lnTo>
                        <a:pt x="1236" y="65"/>
                      </a:lnTo>
                      <a:lnTo>
                        <a:pt x="1236" y="65"/>
                      </a:lnTo>
                      <a:lnTo>
                        <a:pt x="1236" y="65"/>
                      </a:lnTo>
                      <a:lnTo>
                        <a:pt x="1237" y="65"/>
                      </a:lnTo>
                      <a:lnTo>
                        <a:pt x="1237" y="65"/>
                      </a:lnTo>
                      <a:lnTo>
                        <a:pt x="1237" y="65"/>
                      </a:lnTo>
                      <a:lnTo>
                        <a:pt x="1238" y="65"/>
                      </a:lnTo>
                      <a:lnTo>
                        <a:pt x="1238" y="65"/>
                      </a:lnTo>
                      <a:lnTo>
                        <a:pt x="1238" y="65"/>
                      </a:lnTo>
                      <a:lnTo>
                        <a:pt x="1239" y="65"/>
                      </a:lnTo>
                      <a:lnTo>
                        <a:pt x="1239" y="65"/>
                      </a:lnTo>
                      <a:lnTo>
                        <a:pt x="1239" y="65"/>
                      </a:lnTo>
                      <a:lnTo>
                        <a:pt x="1239" y="65"/>
                      </a:lnTo>
                      <a:lnTo>
                        <a:pt x="1240" y="65"/>
                      </a:lnTo>
                      <a:lnTo>
                        <a:pt x="1240" y="65"/>
                      </a:lnTo>
                      <a:lnTo>
                        <a:pt x="1241" y="65"/>
                      </a:lnTo>
                      <a:lnTo>
                        <a:pt x="1241" y="65"/>
                      </a:lnTo>
                      <a:lnTo>
                        <a:pt x="1242" y="65"/>
                      </a:lnTo>
                      <a:lnTo>
                        <a:pt x="1242" y="65"/>
                      </a:lnTo>
                      <a:lnTo>
                        <a:pt x="1242" y="65"/>
                      </a:lnTo>
                      <a:lnTo>
                        <a:pt x="1243" y="65"/>
                      </a:lnTo>
                      <a:lnTo>
                        <a:pt x="1243" y="65"/>
                      </a:lnTo>
                      <a:lnTo>
                        <a:pt x="1243" y="65"/>
                      </a:lnTo>
                      <a:lnTo>
                        <a:pt x="1243" y="65"/>
                      </a:lnTo>
                      <a:lnTo>
                        <a:pt x="1244" y="65"/>
                      </a:lnTo>
                      <a:lnTo>
                        <a:pt x="1244" y="65"/>
                      </a:lnTo>
                      <a:lnTo>
                        <a:pt x="1244" y="65"/>
                      </a:lnTo>
                      <a:lnTo>
                        <a:pt x="1245" y="65"/>
                      </a:lnTo>
                      <a:lnTo>
                        <a:pt x="1245" y="65"/>
                      </a:lnTo>
                      <a:lnTo>
                        <a:pt x="1245" y="65"/>
                      </a:lnTo>
                      <a:lnTo>
                        <a:pt x="1246" y="65"/>
                      </a:lnTo>
                      <a:lnTo>
                        <a:pt x="1246" y="65"/>
                      </a:lnTo>
                      <a:lnTo>
                        <a:pt x="1246" y="65"/>
                      </a:lnTo>
                      <a:lnTo>
                        <a:pt x="1247" y="65"/>
                      </a:lnTo>
                      <a:lnTo>
                        <a:pt x="1247" y="65"/>
                      </a:lnTo>
                      <a:lnTo>
                        <a:pt x="1247" y="65"/>
                      </a:lnTo>
                      <a:lnTo>
                        <a:pt x="1248" y="65"/>
                      </a:lnTo>
                      <a:lnTo>
                        <a:pt x="1248" y="65"/>
                      </a:lnTo>
                      <a:lnTo>
                        <a:pt x="1248" y="65"/>
                      </a:lnTo>
                      <a:lnTo>
                        <a:pt x="1249" y="65"/>
                      </a:lnTo>
                      <a:lnTo>
                        <a:pt x="1249" y="65"/>
                      </a:lnTo>
                      <a:lnTo>
                        <a:pt x="1250" y="65"/>
                      </a:lnTo>
                      <a:lnTo>
                        <a:pt x="1250" y="65"/>
                      </a:lnTo>
                      <a:lnTo>
                        <a:pt x="1250" y="65"/>
                      </a:lnTo>
                      <a:lnTo>
                        <a:pt x="1250" y="65"/>
                      </a:lnTo>
                      <a:lnTo>
                        <a:pt x="1250" y="65"/>
                      </a:lnTo>
                      <a:lnTo>
                        <a:pt x="1251" y="65"/>
                      </a:lnTo>
                      <a:lnTo>
                        <a:pt x="1251" y="65"/>
                      </a:lnTo>
                      <a:lnTo>
                        <a:pt x="1251" y="65"/>
                      </a:lnTo>
                      <a:lnTo>
                        <a:pt x="1252" y="65"/>
                      </a:lnTo>
                      <a:lnTo>
                        <a:pt x="1252" y="65"/>
                      </a:lnTo>
                      <a:lnTo>
                        <a:pt x="1253" y="65"/>
                      </a:lnTo>
                      <a:lnTo>
                        <a:pt x="1253" y="65"/>
                      </a:lnTo>
                      <a:lnTo>
                        <a:pt x="1253" y="65"/>
                      </a:lnTo>
                      <a:lnTo>
                        <a:pt x="1254" y="65"/>
                      </a:lnTo>
                      <a:lnTo>
                        <a:pt x="1254" y="65"/>
                      </a:lnTo>
                      <a:lnTo>
                        <a:pt x="1254" y="65"/>
                      </a:lnTo>
                      <a:lnTo>
                        <a:pt x="1254" y="65"/>
                      </a:lnTo>
                      <a:lnTo>
                        <a:pt x="1255" y="65"/>
                      </a:lnTo>
                      <a:lnTo>
                        <a:pt x="1255" y="65"/>
                      </a:lnTo>
                      <a:lnTo>
                        <a:pt x="1256" y="65"/>
                      </a:lnTo>
                      <a:lnTo>
                        <a:pt x="1256" y="65"/>
                      </a:lnTo>
                      <a:lnTo>
                        <a:pt x="1256" y="65"/>
                      </a:lnTo>
                      <a:lnTo>
                        <a:pt x="1257" y="65"/>
                      </a:lnTo>
                      <a:lnTo>
                        <a:pt x="1257" y="65"/>
                      </a:lnTo>
                      <a:lnTo>
                        <a:pt x="1257" y="65"/>
                      </a:lnTo>
                      <a:lnTo>
                        <a:pt x="1257" y="65"/>
                      </a:lnTo>
                      <a:lnTo>
                        <a:pt x="1258" y="65"/>
                      </a:lnTo>
                      <a:lnTo>
                        <a:pt x="1258" y="65"/>
                      </a:lnTo>
                      <a:lnTo>
                        <a:pt x="1259" y="65"/>
                      </a:lnTo>
                      <a:lnTo>
                        <a:pt x="1259" y="65"/>
                      </a:lnTo>
                      <a:lnTo>
                        <a:pt x="1259" y="65"/>
                      </a:lnTo>
                      <a:lnTo>
                        <a:pt x="1259" y="65"/>
                      </a:lnTo>
                      <a:lnTo>
                        <a:pt x="1260" y="65"/>
                      </a:lnTo>
                      <a:lnTo>
                        <a:pt x="1260" y="65"/>
                      </a:lnTo>
                      <a:lnTo>
                        <a:pt x="1260" y="65"/>
                      </a:lnTo>
                      <a:lnTo>
                        <a:pt x="1260" y="65"/>
                      </a:lnTo>
                      <a:lnTo>
                        <a:pt x="1261" y="65"/>
                      </a:lnTo>
                      <a:lnTo>
                        <a:pt x="1261" y="65"/>
                      </a:lnTo>
                      <a:lnTo>
                        <a:pt x="1262" y="65"/>
                      </a:lnTo>
                      <a:lnTo>
                        <a:pt x="1262" y="65"/>
                      </a:lnTo>
                      <a:lnTo>
                        <a:pt x="1263" y="65"/>
                      </a:lnTo>
                      <a:lnTo>
                        <a:pt x="1263" y="65"/>
                      </a:lnTo>
                      <a:lnTo>
                        <a:pt x="1263" y="65"/>
                      </a:lnTo>
                      <a:lnTo>
                        <a:pt x="1263" y="65"/>
                      </a:lnTo>
                      <a:lnTo>
                        <a:pt x="1264" y="65"/>
                      </a:lnTo>
                      <a:lnTo>
                        <a:pt x="1264" y="65"/>
                      </a:lnTo>
                      <a:lnTo>
                        <a:pt x="1265" y="65"/>
                      </a:lnTo>
                      <a:lnTo>
                        <a:pt x="1265" y="65"/>
                      </a:lnTo>
                      <a:lnTo>
                        <a:pt x="1265" y="65"/>
                      </a:lnTo>
                      <a:lnTo>
                        <a:pt x="1265" y="65"/>
                      </a:lnTo>
                      <a:lnTo>
                        <a:pt x="1265" y="65"/>
                      </a:lnTo>
                      <a:lnTo>
                        <a:pt x="1266" y="65"/>
                      </a:lnTo>
                      <a:lnTo>
                        <a:pt x="1266" y="65"/>
                      </a:lnTo>
                      <a:lnTo>
                        <a:pt x="1267" y="65"/>
                      </a:lnTo>
                      <a:lnTo>
                        <a:pt x="1267" y="65"/>
                      </a:lnTo>
                      <a:lnTo>
                        <a:pt x="1267" y="65"/>
                      </a:lnTo>
                      <a:lnTo>
                        <a:pt x="1267" y="65"/>
                      </a:lnTo>
                      <a:lnTo>
                        <a:pt x="1268" y="65"/>
                      </a:lnTo>
                      <a:lnTo>
                        <a:pt x="1268" y="65"/>
                      </a:lnTo>
                      <a:lnTo>
                        <a:pt x="1269" y="65"/>
                      </a:lnTo>
                      <a:lnTo>
                        <a:pt x="1269" y="65"/>
                      </a:lnTo>
                      <a:lnTo>
                        <a:pt x="1269" y="65"/>
                      </a:lnTo>
                      <a:lnTo>
                        <a:pt x="1270" y="65"/>
                      </a:lnTo>
                      <a:lnTo>
                        <a:pt x="1270" y="65"/>
                      </a:lnTo>
                      <a:lnTo>
                        <a:pt x="1270" y="65"/>
                      </a:lnTo>
                      <a:lnTo>
                        <a:pt x="1271" y="65"/>
                      </a:lnTo>
                      <a:lnTo>
                        <a:pt x="1271" y="65"/>
                      </a:lnTo>
                      <a:lnTo>
                        <a:pt x="1271" y="65"/>
                      </a:lnTo>
                      <a:lnTo>
                        <a:pt x="1272" y="65"/>
                      </a:lnTo>
                      <a:lnTo>
                        <a:pt x="1272" y="65"/>
                      </a:lnTo>
                      <a:lnTo>
                        <a:pt x="1272" y="65"/>
                      </a:lnTo>
                      <a:lnTo>
                        <a:pt x="1273" y="65"/>
                      </a:lnTo>
                      <a:lnTo>
                        <a:pt x="1273" y="65"/>
                      </a:lnTo>
                      <a:lnTo>
                        <a:pt x="1273" y="65"/>
                      </a:lnTo>
                      <a:lnTo>
                        <a:pt x="1273" y="65"/>
                      </a:lnTo>
                      <a:lnTo>
                        <a:pt x="1274" y="65"/>
                      </a:lnTo>
                      <a:lnTo>
                        <a:pt x="1274" y="65"/>
                      </a:lnTo>
                      <a:lnTo>
                        <a:pt x="1275" y="65"/>
                      </a:lnTo>
                      <a:lnTo>
                        <a:pt x="1275" y="65"/>
                      </a:lnTo>
                      <a:lnTo>
                        <a:pt x="1275" y="65"/>
                      </a:lnTo>
                      <a:lnTo>
                        <a:pt x="1276" y="65"/>
                      </a:lnTo>
                      <a:lnTo>
                        <a:pt x="1276" y="65"/>
                      </a:lnTo>
                      <a:lnTo>
                        <a:pt x="1276" y="65"/>
                      </a:lnTo>
                      <a:lnTo>
                        <a:pt x="1276" y="65"/>
                      </a:lnTo>
                      <a:lnTo>
                        <a:pt x="1277" y="65"/>
                      </a:lnTo>
                      <a:lnTo>
                        <a:pt x="1277" y="65"/>
                      </a:lnTo>
                      <a:lnTo>
                        <a:pt x="1277" y="65"/>
                      </a:lnTo>
                      <a:lnTo>
                        <a:pt x="1278" y="65"/>
                      </a:lnTo>
                      <a:lnTo>
                        <a:pt x="1278" y="65"/>
                      </a:lnTo>
                      <a:lnTo>
                        <a:pt x="1278" y="65"/>
                      </a:lnTo>
                      <a:lnTo>
                        <a:pt x="1279" y="65"/>
                      </a:lnTo>
                      <a:lnTo>
                        <a:pt x="1279" y="65"/>
                      </a:lnTo>
                      <a:lnTo>
                        <a:pt x="1280" y="65"/>
                      </a:lnTo>
                      <a:lnTo>
                        <a:pt x="1280" y="65"/>
                      </a:lnTo>
                      <a:lnTo>
                        <a:pt x="1280" y="65"/>
                      </a:lnTo>
                      <a:lnTo>
                        <a:pt x="1280" y="65"/>
                      </a:lnTo>
                      <a:lnTo>
                        <a:pt x="1281" y="65"/>
                      </a:lnTo>
                      <a:lnTo>
                        <a:pt x="1281" y="65"/>
                      </a:lnTo>
                      <a:lnTo>
                        <a:pt x="1281" y="65"/>
                      </a:lnTo>
                      <a:lnTo>
                        <a:pt x="1281" y="65"/>
                      </a:lnTo>
                      <a:lnTo>
                        <a:pt x="1282" y="65"/>
                      </a:lnTo>
                      <a:lnTo>
                        <a:pt x="1282" y="65"/>
                      </a:lnTo>
                      <a:lnTo>
                        <a:pt x="1283" y="65"/>
                      </a:lnTo>
                      <a:lnTo>
                        <a:pt x="1283" y="65"/>
                      </a:lnTo>
                      <a:lnTo>
                        <a:pt x="1283" y="65"/>
                      </a:lnTo>
                      <a:lnTo>
                        <a:pt x="1284" y="65"/>
                      </a:lnTo>
                      <a:lnTo>
                        <a:pt x="1284" y="65"/>
                      </a:lnTo>
                      <a:lnTo>
                        <a:pt x="1284" y="65"/>
                      </a:lnTo>
                      <a:lnTo>
                        <a:pt x="1285" y="65"/>
                      </a:lnTo>
                      <a:lnTo>
                        <a:pt x="1285" y="65"/>
                      </a:lnTo>
                      <a:lnTo>
                        <a:pt x="1285" y="65"/>
                      </a:lnTo>
                      <a:lnTo>
                        <a:pt x="1286" y="65"/>
                      </a:lnTo>
                      <a:lnTo>
                        <a:pt x="1286" y="65"/>
                      </a:lnTo>
                      <a:lnTo>
                        <a:pt x="1286" y="65"/>
                      </a:lnTo>
                      <a:lnTo>
                        <a:pt x="1286" y="65"/>
                      </a:lnTo>
                      <a:lnTo>
                        <a:pt x="1287" y="65"/>
                      </a:lnTo>
                      <a:lnTo>
                        <a:pt x="1287" y="65"/>
                      </a:lnTo>
                      <a:lnTo>
                        <a:pt x="1287" y="65"/>
                      </a:lnTo>
                      <a:lnTo>
                        <a:pt x="1288" y="65"/>
                      </a:lnTo>
                      <a:lnTo>
                        <a:pt x="1288" y="65"/>
                      </a:lnTo>
                      <a:lnTo>
                        <a:pt x="1289" y="65"/>
                      </a:lnTo>
                      <a:lnTo>
                        <a:pt x="1289" y="65"/>
                      </a:lnTo>
                      <a:lnTo>
                        <a:pt x="1289" y="65"/>
                      </a:lnTo>
                      <a:lnTo>
                        <a:pt x="1289" y="65"/>
                      </a:lnTo>
                      <a:lnTo>
                        <a:pt x="1290" y="65"/>
                      </a:lnTo>
                      <a:lnTo>
                        <a:pt x="1290" y="65"/>
                      </a:lnTo>
                      <a:lnTo>
                        <a:pt x="1290" y="65"/>
                      </a:lnTo>
                      <a:lnTo>
                        <a:pt x="1291" y="65"/>
                      </a:lnTo>
                      <a:lnTo>
                        <a:pt x="1291" y="65"/>
                      </a:lnTo>
                      <a:lnTo>
                        <a:pt x="1291" y="65"/>
                      </a:lnTo>
                      <a:lnTo>
                        <a:pt x="1292" y="65"/>
                      </a:lnTo>
                      <a:lnTo>
                        <a:pt x="1292" y="65"/>
                      </a:lnTo>
                      <a:lnTo>
                        <a:pt x="1292" y="65"/>
                      </a:lnTo>
                      <a:lnTo>
                        <a:pt x="1293" y="65"/>
                      </a:lnTo>
                      <a:lnTo>
                        <a:pt x="1293" y="65"/>
                      </a:lnTo>
                      <a:lnTo>
                        <a:pt x="1293" y="65"/>
                      </a:lnTo>
                      <a:lnTo>
                        <a:pt x="1294" y="65"/>
                      </a:lnTo>
                      <a:lnTo>
                        <a:pt x="1294" y="65"/>
                      </a:lnTo>
                      <a:lnTo>
                        <a:pt x="1294" y="65"/>
                      </a:lnTo>
                      <a:lnTo>
                        <a:pt x="1295" y="65"/>
                      </a:lnTo>
                      <a:lnTo>
                        <a:pt x="1295" y="65"/>
                      </a:lnTo>
                      <a:lnTo>
                        <a:pt x="1295" y="65"/>
                      </a:lnTo>
                      <a:lnTo>
                        <a:pt x="1296" y="65"/>
                      </a:lnTo>
                      <a:lnTo>
                        <a:pt x="1296" y="65"/>
                      </a:lnTo>
                      <a:lnTo>
                        <a:pt x="1297" y="65"/>
                      </a:lnTo>
                      <a:lnTo>
                        <a:pt x="1297" y="65"/>
                      </a:lnTo>
                      <a:lnTo>
                        <a:pt x="1297" y="65"/>
                      </a:lnTo>
                      <a:lnTo>
                        <a:pt x="1297" y="65"/>
                      </a:lnTo>
                      <a:lnTo>
                        <a:pt x="1298" y="65"/>
                      </a:lnTo>
                      <a:lnTo>
                        <a:pt x="1298" y="65"/>
                      </a:lnTo>
                      <a:lnTo>
                        <a:pt x="1299" y="65"/>
                      </a:lnTo>
                      <a:lnTo>
                        <a:pt x="1299" y="65"/>
                      </a:lnTo>
                      <a:lnTo>
                        <a:pt x="1299" y="65"/>
                      </a:lnTo>
                      <a:lnTo>
                        <a:pt x="1299" y="65"/>
                      </a:lnTo>
                      <a:lnTo>
                        <a:pt x="1300" y="65"/>
                      </a:lnTo>
                      <a:lnTo>
                        <a:pt x="1300" y="65"/>
                      </a:lnTo>
                      <a:lnTo>
                        <a:pt x="1300" y="65"/>
                      </a:lnTo>
                      <a:lnTo>
                        <a:pt x="1301" y="65"/>
                      </a:lnTo>
                      <a:lnTo>
                        <a:pt x="1301" y="65"/>
                      </a:lnTo>
                      <a:lnTo>
                        <a:pt x="1302" y="65"/>
                      </a:lnTo>
                      <a:lnTo>
                        <a:pt x="1302" y="65"/>
                      </a:lnTo>
                      <a:lnTo>
                        <a:pt x="1302" y="65"/>
                      </a:lnTo>
                      <a:lnTo>
                        <a:pt x="1302" y="65"/>
                      </a:lnTo>
                      <a:lnTo>
                        <a:pt x="1303" y="65"/>
                      </a:lnTo>
                      <a:lnTo>
                        <a:pt x="1303" y="65"/>
                      </a:lnTo>
                      <a:lnTo>
                        <a:pt x="1303" y="65"/>
                      </a:lnTo>
                      <a:lnTo>
                        <a:pt x="1304" y="65"/>
                      </a:lnTo>
                      <a:lnTo>
                        <a:pt x="1304" y="65"/>
                      </a:lnTo>
                      <a:lnTo>
                        <a:pt x="1304" y="65"/>
                      </a:lnTo>
                      <a:lnTo>
                        <a:pt x="1304" y="65"/>
                      </a:lnTo>
                      <a:lnTo>
                        <a:pt x="1305" y="65"/>
                      </a:lnTo>
                      <a:lnTo>
                        <a:pt x="1305" y="65"/>
                      </a:lnTo>
                      <a:lnTo>
                        <a:pt x="1306" y="65"/>
                      </a:lnTo>
                      <a:lnTo>
                        <a:pt x="1306" y="65"/>
                      </a:lnTo>
                      <a:lnTo>
                        <a:pt x="1306" y="65"/>
                      </a:lnTo>
                      <a:lnTo>
                        <a:pt x="1307" y="65"/>
                      </a:lnTo>
                      <a:lnTo>
                        <a:pt x="1307" y="65"/>
                      </a:lnTo>
                      <a:lnTo>
                        <a:pt x="1307" y="65"/>
                      </a:lnTo>
                      <a:lnTo>
                        <a:pt x="1308" y="65"/>
                      </a:lnTo>
                      <a:lnTo>
                        <a:pt x="1308" y="65"/>
                      </a:lnTo>
                      <a:lnTo>
                        <a:pt x="1308" y="65"/>
                      </a:lnTo>
                      <a:lnTo>
                        <a:pt x="1308" y="65"/>
                      </a:lnTo>
                      <a:lnTo>
                        <a:pt x="1309" y="65"/>
                      </a:lnTo>
                      <a:lnTo>
                        <a:pt x="1309" y="65"/>
                      </a:lnTo>
                      <a:lnTo>
                        <a:pt x="1309" y="65"/>
                      </a:lnTo>
                      <a:lnTo>
                        <a:pt x="1310" y="65"/>
                      </a:lnTo>
                      <a:lnTo>
                        <a:pt x="1310" y="65"/>
                      </a:lnTo>
                    </a:path>
                  </a:pathLst>
                </a:custGeom>
                <a:noFill/>
                <a:ln w="1588">
                  <a:solidFill>
                    <a:srgbClr val="000000"/>
                  </a:solidFill>
                  <a:prstDash val="solid"/>
                  <a:round/>
                  <a:headEnd/>
                  <a:tailEnd/>
                </a:ln>
              </p:spPr>
              <p:txBody>
                <a:bodyPr/>
                <a:lstStyle/>
                <a:p>
                  <a:endParaRPr lang="en-US"/>
                </a:p>
              </p:txBody>
            </p:sp>
          </p:grpSp>
          <p:grpSp>
            <p:nvGrpSpPr>
              <p:cNvPr id="10" name="Group 708"/>
              <p:cNvGrpSpPr>
                <a:grpSpLocks/>
              </p:cNvGrpSpPr>
              <p:nvPr/>
            </p:nvGrpSpPr>
            <p:grpSpPr bwMode="auto">
              <a:xfrm>
                <a:off x="4729163" y="2057401"/>
                <a:ext cx="1600200" cy="3657600"/>
                <a:chOff x="2413" y="1290"/>
                <a:chExt cx="1008" cy="2304"/>
              </a:xfrm>
            </p:grpSpPr>
            <p:sp>
              <p:nvSpPr>
                <p:cNvPr id="12" name="Text Box 355"/>
                <p:cNvSpPr txBox="1">
                  <a:spLocks noChangeArrowheads="1"/>
                </p:cNvSpPr>
                <p:nvPr/>
              </p:nvSpPr>
              <p:spPr bwMode="auto">
                <a:xfrm>
                  <a:off x="2425" y="1290"/>
                  <a:ext cx="977" cy="192"/>
                </a:xfrm>
                <a:prstGeom prst="rect">
                  <a:avLst/>
                </a:prstGeom>
                <a:solidFill>
                  <a:schemeClr val="bg1"/>
                </a:solidFill>
                <a:ln w="9525">
                  <a:noFill/>
                  <a:miter lim="800000"/>
                  <a:headEnd/>
                  <a:tailEnd/>
                </a:ln>
                <a:effectLst/>
              </p:spPr>
              <p:txBody>
                <a:bodyPr wrap="none">
                  <a:spAutoFit/>
                </a:bodyPr>
                <a:lstStyle/>
                <a:p>
                  <a:pPr algn="ctr" eaLnBrk="0" hangingPunct="0"/>
                  <a:r>
                    <a:rPr lang="en-US" sz="1400" b="1">
                      <a:solidFill>
                        <a:srgbClr val="FF3300"/>
                      </a:solidFill>
                      <a:latin typeface="Arial" charset="0"/>
                    </a:rPr>
                    <a:t>10 µm – 250 mm</a:t>
                  </a:r>
                </a:p>
              </p:txBody>
            </p:sp>
            <p:sp>
              <p:nvSpPr>
                <p:cNvPr id="13" name="Text Box 356"/>
                <p:cNvSpPr txBox="1">
                  <a:spLocks noChangeArrowheads="1"/>
                </p:cNvSpPr>
                <p:nvPr/>
              </p:nvSpPr>
              <p:spPr bwMode="auto">
                <a:xfrm>
                  <a:off x="2487" y="1981"/>
                  <a:ext cx="915" cy="192"/>
                </a:xfrm>
                <a:prstGeom prst="rect">
                  <a:avLst/>
                </a:prstGeom>
                <a:solidFill>
                  <a:schemeClr val="bg1"/>
                </a:solidFill>
                <a:ln w="9525">
                  <a:noFill/>
                  <a:miter lim="800000"/>
                  <a:headEnd/>
                  <a:tailEnd/>
                </a:ln>
                <a:effectLst/>
              </p:spPr>
              <p:txBody>
                <a:bodyPr wrap="none">
                  <a:spAutoFit/>
                </a:bodyPr>
                <a:lstStyle/>
                <a:p>
                  <a:pPr algn="ctr" eaLnBrk="0" hangingPunct="0"/>
                  <a:r>
                    <a:rPr lang="en-US" sz="1400" b="1">
                      <a:solidFill>
                        <a:schemeClr val="accent2"/>
                      </a:solidFill>
                      <a:latin typeface="Arial" charset="0"/>
                    </a:rPr>
                    <a:t>5 µm – 150 mm</a:t>
                  </a:r>
                </a:p>
              </p:txBody>
            </p:sp>
            <p:sp>
              <p:nvSpPr>
                <p:cNvPr id="14" name="Text Box 357"/>
                <p:cNvSpPr txBox="1">
                  <a:spLocks noChangeArrowheads="1"/>
                </p:cNvSpPr>
                <p:nvPr/>
              </p:nvSpPr>
              <p:spPr bwMode="auto">
                <a:xfrm>
                  <a:off x="2413" y="2682"/>
                  <a:ext cx="1008" cy="192"/>
                </a:xfrm>
                <a:prstGeom prst="rect">
                  <a:avLst/>
                </a:prstGeom>
                <a:solidFill>
                  <a:schemeClr val="bg1"/>
                </a:solidFill>
                <a:ln w="9525">
                  <a:noFill/>
                  <a:miter lim="800000"/>
                  <a:headEnd/>
                  <a:tailEnd/>
                </a:ln>
                <a:effectLst/>
              </p:spPr>
              <p:txBody>
                <a:bodyPr wrap="none">
                  <a:spAutoFit/>
                </a:bodyPr>
                <a:lstStyle/>
                <a:p>
                  <a:pPr algn="ctr" eaLnBrk="0" hangingPunct="0"/>
                  <a:r>
                    <a:rPr lang="en-US" sz="1400" b="1">
                      <a:solidFill>
                        <a:srgbClr val="08BA08"/>
                      </a:solidFill>
                      <a:latin typeface="Arial" charset="0"/>
                    </a:rPr>
                    <a:t>3.0 µm – 100 mm</a:t>
                  </a:r>
                </a:p>
              </p:txBody>
            </p:sp>
            <p:sp>
              <p:nvSpPr>
                <p:cNvPr id="15" name="Text Box 358"/>
                <p:cNvSpPr txBox="1">
                  <a:spLocks noChangeArrowheads="1"/>
                </p:cNvSpPr>
                <p:nvPr/>
              </p:nvSpPr>
              <p:spPr bwMode="auto">
                <a:xfrm>
                  <a:off x="2444" y="3402"/>
                  <a:ext cx="946" cy="192"/>
                </a:xfrm>
                <a:prstGeom prst="rect">
                  <a:avLst/>
                </a:prstGeom>
                <a:solidFill>
                  <a:schemeClr val="bg1"/>
                </a:solidFill>
                <a:ln w="9525">
                  <a:noFill/>
                  <a:miter lim="800000"/>
                  <a:headEnd/>
                  <a:tailEnd/>
                </a:ln>
                <a:effectLst/>
              </p:spPr>
              <p:txBody>
                <a:bodyPr wrap="none">
                  <a:spAutoFit/>
                </a:bodyPr>
                <a:lstStyle/>
                <a:p>
                  <a:pPr algn="ctr" eaLnBrk="0" hangingPunct="0"/>
                  <a:r>
                    <a:rPr lang="en-US" sz="1400" b="1">
                      <a:latin typeface="Arial" charset="0"/>
                    </a:rPr>
                    <a:t>1.7 µm – 50 mm</a:t>
                  </a:r>
                </a:p>
              </p:txBody>
            </p:sp>
          </p:grpSp>
        </p:grpSp>
        <p:sp>
          <p:nvSpPr>
            <p:cNvPr id="363" name="TextBox 362"/>
            <p:cNvSpPr txBox="1"/>
            <p:nvPr/>
          </p:nvSpPr>
          <p:spPr>
            <a:xfrm>
              <a:off x="4838699" y="1030225"/>
              <a:ext cx="746007" cy="5078313"/>
            </a:xfrm>
            <a:prstGeom prst="rect">
              <a:avLst/>
            </a:prstGeom>
            <a:noFill/>
            <a:ln>
              <a:noFill/>
            </a:ln>
          </p:spPr>
          <p:txBody>
            <a:bodyPr wrap="square" rtlCol="0">
              <a:spAutoFit/>
            </a:bodyPr>
            <a:lstStyle/>
            <a:p>
              <a:pPr algn="ctr"/>
              <a:r>
                <a:rPr lang="en-US" sz="1200" b="1" dirty="0" smtClean="0"/>
                <a:t>Run Time</a:t>
              </a:r>
            </a:p>
            <a:p>
              <a:pPr algn="ctr"/>
              <a:r>
                <a:rPr lang="en-US" sz="1200" b="1" dirty="0" smtClean="0"/>
                <a:t>(Min)</a:t>
              </a:r>
            </a:p>
            <a:p>
              <a:pPr algn="ctr"/>
              <a:endParaRPr lang="en-US" sz="1200" b="1" dirty="0" smtClean="0"/>
            </a:p>
            <a:p>
              <a:pPr algn="ctr"/>
              <a:r>
                <a:rPr lang="en-US" sz="1200" b="1" dirty="0" smtClean="0"/>
                <a:t>35.0</a:t>
              </a:r>
            </a:p>
            <a:p>
              <a:pPr algn="ctr"/>
              <a:endParaRPr lang="en-US" sz="1200" b="1" dirty="0" smtClean="0"/>
            </a:p>
            <a:p>
              <a:pPr algn="ctr"/>
              <a:endParaRPr lang="en-US" sz="1200" b="1" dirty="0" smtClean="0"/>
            </a:p>
            <a:p>
              <a:pPr algn="ctr"/>
              <a:endParaRPr lang="en-US" sz="1200" b="1" dirty="0" smtClean="0"/>
            </a:p>
            <a:p>
              <a:pPr algn="ctr"/>
              <a:endParaRPr lang="en-US" sz="1200" b="1" dirty="0" smtClean="0"/>
            </a:p>
            <a:p>
              <a:pPr algn="ctr"/>
              <a:endParaRPr lang="en-US" sz="1200" b="1" dirty="0" smtClean="0"/>
            </a:p>
            <a:p>
              <a:pPr algn="ctr"/>
              <a:endParaRPr lang="en-US" sz="1200" b="1" dirty="0" smtClean="0"/>
            </a:p>
            <a:p>
              <a:pPr algn="ctr"/>
              <a:r>
                <a:rPr lang="en-US" sz="1200" b="1" dirty="0" smtClean="0"/>
                <a:t>9.5</a:t>
              </a:r>
            </a:p>
            <a:p>
              <a:pPr algn="ctr"/>
              <a:endParaRPr lang="en-US" sz="1200" b="1" dirty="0" smtClean="0"/>
            </a:p>
            <a:p>
              <a:pPr algn="ctr"/>
              <a:endParaRPr lang="en-US" sz="1200" b="1" dirty="0" smtClean="0"/>
            </a:p>
            <a:p>
              <a:pPr algn="ctr"/>
              <a:endParaRPr lang="en-US" sz="1200" b="1" dirty="0" smtClean="0"/>
            </a:p>
            <a:p>
              <a:pPr algn="ctr"/>
              <a:endParaRPr lang="en-US" sz="1200" b="1" dirty="0" smtClean="0"/>
            </a:p>
            <a:p>
              <a:pPr algn="ctr"/>
              <a:endParaRPr lang="en-US" sz="1200" b="1" dirty="0" smtClean="0"/>
            </a:p>
            <a:p>
              <a:pPr algn="ctr"/>
              <a:endParaRPr lang="en-US" sz="1200" b="1" dirty="0" smtClean="0"/>
            </a:p>
            <a:p>
              <a:pPr algn="ctr"/>
              <a:endParaRPr lang="en-US" sz="1200" b="1" dirty="0" smtClean="0"/>
            </a:p>
            <a:p>
              <a:pPr algn="ctr"/>
              <a:r>
                <a:rPr lang="en-US" sz="1200" b="1" dirty="0" smtClean="0"/>
                <a:t>4.5</a:t>
              </a:r>
            </a:p>
            <a:p>
              <a:pPr algn="ctr"/>
              <a:endParaRPr lang="en-US" sz="1200" b="1" dirty="0" smtClean="0"/>
            </a:p>
            <a:p>
              <a:pPr algn="ctr"/>
              <a:endParaRPr lang="en-US" sz="1200" b="1" dirty="0" smtClean="0"/>
            </a:p>
            <a:p>
              <a:pPr algn="ctr"/>
              <a:endParaRPr lang="en-US" sz="1200" b="1" dirty="0" smtClean="0"/>
            </a:p>
            <a:p>
              <a:pPr algn="ctr"/>
              <a:endParaRPr lang="en-US" sz="1200" b="1" dirty="0" smtClean="0"/>
            </a:p>
            <a:p>
              <a:pPr algn="ctr"/>
              <a:endParaRPr lang="en-US" sz="1200" b="1" dirty="0" smtClean="0"/>
            </a:p>
            <a:p>
              <a:pPr algn="ctr"/>
              <a:endParaRPr lang="en-US" sz="1200" b="1" dirty="0" smtClean="0"/>
            </a:p>
            <a:p>
              <a:pPr algn="ctr"/>
              <a:r>
                <a:rPr lang="en-US" sz="1200" b="1" dirty="0" smtClean="0"/>
                <a:t>1.1</a:t>
              </a:r>
              <a:endParaRPr lang="en-US" sz="1200" b="1" dirty="0"/>
            </a:p>
          </p:txBody>
        </p:sp>
      </p:grpSp>
    </p:spTree>
  </p:cSld>
  <p:clrMapOvr>
    <a:masterClrMapping/>
  </p:clrMapOvr>
  <p:transition/>
  <p:timing>
    <p:tnLst>
      <p:par>
        <p:cTn id="1" dur="indefinite" restart="never" nodeType="tmRoot"/>
      </p:par>
    </p:tnLst>
  </p:timing>
</p:sld>
</file>

<file path=ppt/slides/slide105.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Different Internal Diameter Columns</a:t>
            </a:r>
            <a:endParaRPr lang="en-US" dirty="0"/>
          </a:p>
        </p:txBody>
      </p:sp>
      <p:sp>
        <p:nvSpPr>
          <p:cNvPr id="3" name="Content Placeholder 2"/>
          <p:cNvSpPr>
            <a:spLocks noGrp="1"/>
          </p:cNvSpPr>
          <p:nvPr>
            <p:ph idx="1"/>
          </p:nvPr>
        </p:nvSpPr>
        <p:spPr/>
        <p:txBody>
          <a:bodyPr/>
          <a:lstStyle/>
          <a:p>
            <a:r>
              <a:rPr lang="en-US" dirty="0" smtClean="0"/>
              <a:t>Columns come in many different sizes:</a:t>
            </a:r>
          </a:p>
          <a:p>
            <a:pPr lvl="1"/>
            <a:r>
              <a:rPr lang="en-US" dirty="0" smtClean="0">
                <a:solidFill>
                  <a:srgbClr val="0000FF"/>
                </a:solidFill>
              </a:rPr>
              <a:t>Analytical</a:t>
            </a:r>
            <a:r>
              <a:rPr lang="en-US" dirty="0" smtClean="0"/>
              <a:t>:  3.0 to 4.6 mm</a:t>
            </a:r>
          </a:p>
          <a:p>
            <a:pPr lvl="1"/>
            <a:r>
              <a:rPr lang="en-US" dirty="0" err="1" smtClean="0">
                <a:solidFill>
                  <a:srgbClr val="0000FF"/>
                </a:solidFill>
              </a:rPr>
              <a:t>Narrowbore</a:t>
            </a:r>
            <a:r>
              <a:rPr lang="en-US" dirty="0" smtClean="0"/>
              <a:t>:  2.1 mm</a:t>
            </a:r>
          </a:p>
          <a:p>
            <a:pPr lvl="1"/>
            <a:r>
              <a:rPr lang="en-US" dirty="0" err="1" smtClean="0"/>
              <a:t>Microbore</a:t>
            </a:r>
            <a:r>
              <a:rPr lang="en-US" dirty="0" smtClean="0"/>
              <a:t>:  0.5-1.0 mm</a:t>
            </a:r>
          </a:p>
          <a:p>
            <a:pPr lvl="1"/>
            <a:r>
              <a:rPr lang="en-US" dirty="0" smtClean="0"/>
              <a:t>Capillary:  0.300 mm</a:t>
            </a:r>
          </a:p>
          <a:p>
            <a:pPr lvl="1"/>
            <a:r>
              <a:rPr lang="en-US" dirty="0" err="1" smtClean="0"/>
              <a:t>Nanoflow</a:t>
            </a:r>
            <a:r>
              <a:rPr lang="en-US" dirty="0" smtClean="0"/>
              <a:t>:  0.075  to 0.150 mm</a:t>
            </a:r>
          </a:p>
          <a:p>
            <a:pPr lvl="1"/>
            <a:r>
              <a:rPr lang="en-US" dirty="0" smtClean="0"/>
              <a:t>Preparative:  &gt;4.6 mm to meters</a:t>
            </a:r>
          </a:p>
          <a:p>
            <a:r>
              <a:rPr lang="en-US" dirty="0" smtClean="0"/>
              <a:t>Internal diameters permits scaling the size of the separation for:</a:t>
            </a:r>
          </a:p>
          <a:p>
            <a:pPr lvl="1"/>
            <a:r>
              <a:rPr lang="en-US" dirty="0" smtClean="0"/>
              <a:t>Sensitivity (lower limit of detection)</a:t>
            </a:r>
          </a:p>
          <a:p>
            <a:pPr lvl="1"/>
            <a:r>
              <a:rPr lang="en-US" dirty="0" smtClean="0"/>
              <a:t>Size of the sample</a:t>
            </a:r>
          </a:p>
          <a:p>
            <a:pPr lvl="2"/>
            <a:r>
              <a:rPr lang="en-US" sz="1600" dirty="0" smtClean="0"/>
              <a:t>Limited sample volume</a:t>
            </a:r>
          </a:p>
          <a:p>
            <a:pPr lvl="2"/>
            <a:r>
              <a:rPr lang="en-US" sz="1600" dirty="0" smtClean="0"/>
              <a:t>Preparative amounts for purification</a:t>
            </a:r>
          </a:p>
          <a:p>
            <a:pPr lvl="1"/>
            <a:r>
              <a:rPr lang="en-US" dirty="0" smtClean="0"/>
              <a:t>Saving solvents with smaller diameter columns to save money </a:t>
            </a:r>
            <a:endParaRPr lang="en-US" dirty="0"/>
          </a:p>
        </p:txBody>
      </p:sp>
    </p:spTree>
  </p:cSld>
  <p:clrMapOvr>
    <a:masterClrMapping/>
  </p:clrMapOvr>
  <p:transition/>
  <p:timing>
    <p:tnLst>
      <p:par>
        <p:cTn id="1" dur="indefinite" restart="never" nodeType="tmRoot"/>
      </p:par>
    </p:tnLst>
  </p:timing>
</p:sld>
</file>

<file path=ppt/slides/slide106.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3" name="Content Placeholder 12"/>
          <p:cNvSpPr>
            <a:spLocks noGrp="1"/>
          </p:cNvSpPr>
          <p:nvPr>
            <p:ph sz="half" idx="2"/>
          </p:nvPr>
        </p:nvSpPr>
        <p:spPr>
          <a:xfrm>
            <a:off x="4053537" y="894292"/>
            <a:ext cx="4938064" cy="5645486"/>
          </a:xfrm>
          <a:solidFill>
            <a:srgbClr val="FFFFCC"/>
          </a:solidFill>
          <a:ln>
            <a:solidFill>
              <a:schemeClr val="tx1"/>
            </a:solidFill>
          </a:ln>
        </p:spPr>
        <p:txBody>
          <a:bodyPr>
            <a:normAutofit/>
          </a:bodyPr>
          <a:lstStyle/>
          <a:p>
            <a:r>
              <a:rPr lang="en-US" sz="1600" dirty="0" smtClean="0"/>
              <a:t>Flow rate and sample load are scaled to the column ID to maintain the retention times and the peak heights.</a:t>
            </a:r>
          </a:p>
          <a:p>
            <a:r>
              <a:rPr lang="en-US" sz="1600" dirty="0" smtClean="0"/>
              <a:t>Definitions</a:t>
            </a:r>
          </a:p>
          <a:p>
            <a:pPr lvl="1"/>
            <a:r>
              <a:rPr lang="en-US" dirty="0" smtClean="0"/>
              <a:t>Column 1 diameter = D</a:t>
            </a:r>
            <a:r>
              <a:rPr lang="en-US" baseline="-25000" dirty="0" smtClean="0"/>
              <a:t>1</a:t>
            </a:r>
            <a:r>
              <a:rPr lang="en-US" dirty="0" smtClean="0"/>
              <a:t> = 4 mm</a:t>
            </a:r>
          </a:p>
          <a:p>
            <a:pPr lvl="1"/>
            <a:r>
              <a:rPr lang="en-US" dirty="0" smtClean="0"/>
              <a:t>Column 2 diameter = D</a:t>
            </a:r>
            <a:r>
              <a:rPr lang="en-US" baseline="-25000" dirty="0" smtClean="0"/>
              <a:t>2</a:t>
            </a:r>
            <a:r>
              <a:rPr lang="en-US" dirty="0" smtClean="0"/>
              <a:t> = 2 mm</a:t>
            </a:r>
          </a:p>
          <a:p>
            <a:pPr lvl="1"/>
            <a:r>
              <a:rPr lang="en-US" dirty="0" smtClean="0"/>
              <a:t>R = radius</a:t>
            </a:r>
          </a:p>
          <a:p>
            <a:r>
              <a:rPr lang="en-US" sz="1600" dirty="0" smtClean="0"/>
              <a:t>Area of the column cross-section is a circle = A</a:t>
            </a:r>
          </a:p>
          <a:p>
            <a:pPr lvl="1">
              <a:buNone/>
            </a:pPr>
            <a:r>
              <a:rPr lang="en-US" dirty="0" smtClean="0"/>
              <a:t>		A = </a:t>
            </a:r>
            <a:r>
              <a:rPr lang="en-US" dirty="0" smtClean="0">
                <a:latin typeface="Symbol" pitchFamily="18" charset="2"/>
              </a:rPr>
              <a:t>p </a:t>
            </a:r>
            <a:r>
              <a:rPr lang="en-US" dirty="0" smtClean="0"/>
              <a:t>R</a:t>
            </a:r>
            <a:r>
              <a:rPr lang="en-US" baseline="30000" dirty="0" smtClean="0"/>
              <a:t>2</a:t>
            </a:r>
            <a:r>
              <a:rPr lang="en-US" dirty="0" smtClean="0"/>
              <a:t> = </a:t>
            </a:r>
            <a:r>
              <a:rPr lang="en-US" dirty="0" smtClean="0">
                <a:latin typeface="Symbol" pitchFamily="18" charset="2"/>
              </a:rPr>
              <a:t>p (</a:t>
            </a:r>
            <a:r>
              <a:rPr lang="en-US" dirty="0" smtClean="0"/>
              <a:t>D/2)</a:t>
            </a:r>
            <a:r>
              <a:rPr lang="en-US" baseline="30000" dirty="0" smtClean="0"/>
              <a:t>2</a:t>
            </a:r>
          </a:p>
          <a:p>
            <a:r>
              <a:rPr lang="en-US" sz="1600" dirty="0" smtClean="0"/>
              <a:t>Ratio of the areas of the two columns is the scaling factor</a:t>
            </a:r>
          </a:p>
          <a:p>
            <a:pPr>
              <a:buNone/>
            </a:pPr>
            <a:r>
              <a:rPr lang="en-US" sz="1600" b="1" dirty="0" smtClean="0">
                <a:solidFill>
                  <a:srgbClr val="0000CC"/>
                </a:solidFill>
              </a:rPr>
              <a:t>		A</a:t>
            </a:r>
            <a:r>
              <a:rPr lang="en-US" sz="1600" b="1" baseline="-25000" dirty="0" smtClean="0">
                <a:solidFill>
                  <a:srgbClr val="0000CC"/>
                </a:solidFill>
              </a:rPr>
              <a:t>1</a:t>
            </a:r>
            <a:r>
              <a:rPr lang="en-US" sz="1600" b="1" dirty="0" smtClean="0">
                <a:solidFill>
                  <a:srgbClr val="0000CC"/>
                </a:solidFill>
              </a:rPr>
              <a:t>/A</a:t>
            </a:r>
            <a:r>
              <a:rPr lang="en-US" sz="1600" b="1" baseline="-25000" dirty="0" smtClean="0">
                <a:solidFill>
                  <a:srgbClr val="0000CC"/>
                </a:solidFill>
              </a:rPr>
              <a:t>2</a:t>
            </a:r>
            <a:r>
              <a:rPr lang="en-US" sz="1600" b="1" dirty="0" smtClean="0">
                <a:solidFill>
                  <a:srgbClr val="0000CC"/>
                </a:solidFill>
              </a:rPr>
              <a:t> = (D</a:t>
            </a:r>
            <a:r>
              <a:rPr lang="en-US" sz="1600" b="1" baseline="-25000" dirty="0" smtClean="0">
                <a:solidFill>
                  <a:srgbClr val="0000CC"/>
                </a:solidFill>
              </a:rPr>
              <a:t>1</a:t>
            </a:r>
            <a:r>
              <a:rPr lang="en-US" sz="1600" b="1" dirty="0" smtClean="0">
                <a:solidFill>
                  <a:srgbClr val="0000CC"/>
                </a:solidFill>
              </a:rPr>
              <a:t> / D</a:t>
            </a:r>
            <a:r>
              <a:rPr lang="en-US" sz="1600" b="1" baseline="-25000" dirty="0" smtClean="0">
                <a:solidFill>
                  <a:srgbClr val="0000CC"/>
                </a:solidFill>
              </a:rPr>
              <a:t>2</a:t>
            </a:r>
            <a:r>
              <a:rPr lang="en-US" sz="1600" b="1" dirty="0" smtClean="0">
                <a:solidFill>
                  <a:srgbClr val="0000CC"/>
                </a:solidFill>
              </a:rPr>
              <a:t>)</a:t>
            </a:r>
            <a:r>
              <a:rPr lang="en-US" sz="1600" b="1" baseline="30000" dirty="0" smtClean="0">
                <a:solidFill>
                  <a:srgbClr val="0000CC"/>
                </a:solidFill>
              </a:rPr>
              <a:t>2</a:t>
            </a:r>
            <a:r>
              <a:rPr lang="en-US" sz="1600" b="1" dirty="0" smtClean="0">
                <a:solidFill>
                  <a:srgbClr val="0000CC"/>
                </a:solidFill>
              </a:rPr>
              <a:t> = 4</a:t>
            </a:r>
          </a:p>
          <a:p>
            <a:r>
              <a:rPr lang="en-US" sz="1600" dirty="0" smtClean="0"/>
              <a:t>Calculate flow rate change</a:t>
            </a:r>
          </a:p>
          <a:p>
            <a:pPr lvl="1"/>
            <a:r>
              <a:rPr lang="en-US" dirty="0" smtClean="0"/>
              <a:t>Column 1 is 1 </a:t>
            </a:r>
            <a:r>
              <a:rPr lang="en-US" dirty="0" err="1" smtClean="0"/>
              <a:t>mL</a:t>
            </a:r>
            <a:r>
              <a:rPr lang="en-US" dirty="0" smtClean="0"/>
              <a:t>/min</a:t>
            </a:r>
          </a:p>
          <a:p>
            <a:pPr lvl="1"/>
            <a:r>
              <a:rPr lang="en-US" dirty="0" smtClean="0"/>
              <a:t>Column 2 is 0.25 </a:t>
            </a:r>
            <a:r>
              <a:rPr lang="en-US" dirty="0" err="1" smtClean="0"/>
              <a:t>mL</a:t>
            </a:r>
            <a:r>
              <a:rPr lang="en-US" dirty="0" smtClean="0"/>
              <a:t>/min</a:t>
            </a:r>
          </a:p>
          <a:p>
            <a:r>
              <a:rPr lang="en-US" sz="1600" dirty="0" smtClean="0"/>
              <a:t>Sample load is scaled the same way.</a:t>
            </a:r>
          </a:p>
        </p:txBody>
      </p:sp>
      <p:sp>
        <p:nvSpPr>
          <p:cNvPr id="2" name="Title 1"/>
          <p:cNvSpPr>
            <a:spLocks noGrp="1"/>
          </p:cNvSpPr>
          <p:nvPr>
            <p:ph type="title"/>
          </p:nvPr>
        </p:nvSpPr>
        <p:spPr>
          <a:xfrm>
            <a:off x="141767" y="-27857"/>
            <a:ext cx="8661574" cy="749327"/>
          </a:xfrm>
        </p:spPr>
        <p:txBody>
          <a:bodyPr/>
          <a:lstStyle/>
          <a:p>
            <a:r>
              <a:rPr lang="en-US" dirty="0" smtClean="0"/>
              <a:t>Column Internal Diameters (ID) - Calculations</a:t>
            </a:r>
            <a:endParaRPr lang="en-US" dirty="0"/>
          </a:p>
        </p:txBody>
      </p:sp>
      <p:grpSp>
        <p:nvGrpSpPr>
          <p:cNvPr id="3" name="Group 4"/>
          <p:cNvGrpSpPr>
            <a:grpSpLocks/>
          </p:cNvGrpSpPr>
          <p:nvPr/>
        </p:nvGrpSpPr>
        <p:grpSpPr bwMode="auto">
          <a:xfrm>
            <a:off x="827545" y="1297541"/>
            <a:ext cx="2447925" cy="3773488"/>
            <a:chOff x="777" y="1238"/>
            <a:chExt cx="1441" cy="2377"/>
          </a:xfrm>
        </p:grpSpPr>
        <p:grpSp>
          <p:nvGrpSpPr>
            <p:cNvPr id="4" name="Group 5"/>
            <p:cNvGrpSpPr>
              <a:grpSpLocks/>
            </p:cNvGrpSpPr>
            <p:nvPr/>
          </p:nvGrpSpPr>
          <p:grpSpPr bwMode="auto">
            <a:xfrm>
              <a:off x="1125" y="2848"/>
              <a:ext cx="745" cy="767"/>
              <a:chOff x="4554" y="2475"/>
              <a:chExt cx="745" cy="767"/>
            </a:xfrm>
          </p:grpSpPr>
          <p:sp>
            <p:nvSpPr>
              <p:cNvPr id="9" name="Oval 6"/>
              <p:cNvSpPr>
                <a:spLocks noChangeArrowheads="1"/>
              </p:cNvSpPr>
              <p:nvPr/>
            </p:nvSpPr>
            <p:spPr bwMode="auto">
              <a:xfrm>
                <a:off x="4558" y="2475"/>
                <a:ext cx="741" cy="767"/>
              </a:xfrm>
              <a:prstGeom prst="ellipse">
                <a:avLst/>
              </a:prstGeom>
              <a:noFill/>
              <a:ln w="63500">
                <a:solidFill>
                  <a:srgbClr val="FF0000"/>
                </a:solidFill>
                <a:round/>
                <a:headEnd/>
                <a:tailEnd/>
              </a:ln>
              <a:effectLst/>
            </p:spPr>
            <p:txBody>
              <a:bodyPr wrap="none" anchor="ctr"/>
              <a:lstStyle/>
              <a:p>
                <a:endParaRPr lang="en-US"/>
              </a:p>
            </p:txBody>
          </p:sp>
          <p:sp>
            <p:nvSpPr>
              <p:cNvPr id="10" name="Line 7"/>
              <p:cNvSpPr>
                <a:spLocks noChangeShapeType="1"/>
              </p:cNvSpPr>
              <p:nvPr/>
            </p:nvSpPr>
            <p:spPr bwMode="auto">
              <a:xfrm>
                <a:off x="4554" y="2853"/>
                <a:ext cx="730" cy="0"/>
              </a:xfrm>
              <a:prstGeom prst="line">
                <a:avLst/>
              </a:prstGeom>
              <a:noFill/>
              <a:ln w="25400">
                <a:solidFill>
                  <a:schemeClr val="tx1"/>
                </a:solidFill>
                <a:round/>
                <a:headEnd type="triangle" w="med" len="med"/>
                <a:tailEnd type="triangle" w="med" len="med"/>
              </a:ln>
              <a:effectLst/>
            </p:spPr>
            <p:txBody>
              <a:bodyPr/>
              <a:lstStyle/>
              <a:p>
                <a:endParaRPr lang="en-US"/>
              </a:p>
            </p:txBody>
          </p:sp>
          <p:sp>
            <p:nvSpPr>
              <p:cNvPr id="11" name="Text Box 8"/>
              <p:cNvSpPr txBox="1">
                <a:spLocks noChangeArrowheads="1"/>
              </p:cNvSpPr>
              <p:nvPr/>
            </p:nvSpPr>
            <p:spPr bwMode="auto">
              <a:xfrm>
                <a:off x="4706" y="2628"/>
                <a:ext cx="467" cy="220"/>
              </a:xfrm>
              <a:prstGeom prst="rect">
                <a:avLst/>
              </a:prstGeom>
              <a:solidFill>
                <a:srgbClr val="FFFFCC"/>
              </a:solidFill>
              <a:ln w="12700">
                <a:solidFill>
                  <a:schemeClr val="tx1"/>
                </a:solidFill>
                <a:miter lim="800000"/>
                <a:headEnd/>
                <a:tailEnd/>
              </a:ln>
              <a:effectLst/>
            </p:spPr>
            <p:txBody>
              <a:bodyPr wrap="none">
                <a:spAutoFit/>
              </a:bodyPr>
              <a:lstStyle/>
              <a:p>
                <a:r>
                  <a:rPr lang="en-US" dirty="0" smtClean="0"/>
                  <a:t>2 </a:t>
                </a:r>
                <a:r>
                  <a:rPr lang="en-US" dirty="0"/>
                  <a:t>mm</a:t>
                </a:r>
              </a:p>
            </p:txBody>
          </p:sp>
        </p:grpSp>
        <p:grpSp>
          <p:nvGrpSpPr>
            <p:cNvPr id="5" name="Group 9"/>
            <p:cNvGrpSpPr>
              <a:grpSpLocks/>
            </p:cNvGrpSpPr>
            <p:nvPr/>
          </p:nvGrpSpPr>
          <p:grpSpPr bwMode="auto">
            <a:xfrm>
              <a:off x="777" y="1238"/>
              <a:ext cx="1441" cy="1434"/>
              <a:chOff x="2873" y="2150"/>
              <a:chExt cx="1441" cy="1434"/>
            </a:xfrm>
          </p:grpSpPr>
          <p:sp>
            <p:nvSpPr>
              <p:cNvPr id="6" name="Oval 10"/>
              <p:cNvSpPr>
                <a:spLocks noChangeArrowheads="1"/>
              </p:cNvSpPr>
              <p:nvPr/>
            </p:nvSpPr>
            <p:spPr bwMode="auto">
              <a:xfrm>
                <a:off x="2873" y="2150"/>
                <a:ext cx="1440" cy="1434"/>
              </a:xfrm>
              <a:prstGeom prst="ellipse">
                <a:avLst/>
              </a:prstGeom>
              <a:noFill/>
              <a:ln w="63500">
                <a:solidFill>
                  <a:schemeClr val="tx1"/>
                </a:solidFill>
                <a:round/>
                <a:headEnd/>
                <a:tailEnd/>
              </a:ln>
              <a:effectLst/>
            </p:spPr>
            <p:txBody>
              <a:bodyPr wrap="none" anchor="ctr"/>
              <a:lstStyle/>
              <a:p>
                <a:endParaRPr lang="en-US"/>
              </a:p>
            </p:txBody>
          </p:sp>
          <p:sp>
            <p:nvSpPr>
              <p:cNvPr id="7" name="Line 11"/>
              <p:cNvSpPr>
                <a:spLocks noChangeShapeType="1"/>
              </p:cNvSpPr>
              <p:nvPr/>
            </p:nvSpPr>
            <p:spPr bwMode="auto">
              <a:xfrm>
                <a:off x="2880" y="2864"/>
                <a:ext cx="1434" cy="0"/>
              </a:xfrm>
              <a:prstGeom prst="line">
                <a:avLst/>
              </a:prstGeom>
              <a:noFill/>
              <a:ln w="25400">
                <a:solidFill>
                  <a:schemeClr val="tx1"/>
                </a:solidFill>
                <a:round/>
                <a:headEnd type="triangle" w="med" len="med"/>
                <a:tailEnd type="triangle" w="med" len="med"/>
              </a:ln>
              <a:effectLst/>
            </p:spPr>
            <p:txBody>
              <a:bodyPr/>
              <a:lstStyle/>
              <a:p>
                <a:endParaRPr lang="en-US"/>
              </a:p>
            </p:txBody>
          </p:sp>
          <p:sp>
            <p:nvSpPr>
              <p:cNvPr id="8" name="Text Box 12"/>
              <p:cNvSpPr txBox="1">
                <a:spLocks noChangeArrowheads="1"/>
              </p:cNvSpPr>
              <p:nvPr/>
            </p:nvSpPr>
            <p:spPr bwMode="auto">
              <a:xfrm>
                <a:off x="3350" y="2591"/>
                <a:ext cx="467" cy="220"/>
              </a:xfrm>
              <a:prstGeom prst="rect">
                <a:avLst/>
              </a:prstGeom>
              <a:solidFill>
                <a:srgbClr val="FFFFCC"/>
              </a:solidFill>
              <a:ln w="12700">
                <a:solidFill>
                  <a:schemeClr val="tx1"/>
                </a:solidFill>
                <a:miter lim="800000"/>
                <a:headEnd/>
                <a:tailEnd/>
              </a:ln>
              <a:effectLst/>
            </p:spPr>
            <p:txBody>
              <a:bodyPr wrap="none">
                <a:spAutoFit/>
              </a:bodyPr>
              <a:lstStyle/>
              <a:p>
                <a:r>
                  <a:rPr lang="en-US" dirty="0" smtClean="0"/>
                  <a:t>4 </a:t>
                </a:r>
                <a:r>
                  <a:rPr lang="en-US" dirty="0"/>
                  <a:t>mm</a:t>
                </a:r>
              </a:p>
            </p:txBody>
          </p:sp>
        </p:grpSp>
      </p:grpSp>
    </p:spTree>
  </p:cSld>
  <p:clrMapOvr>
    <a:masterClrMapping/>
  </p:clrMapOvr>
  <p:transition/>
  <p:timing>
    <p:tnLst>
      <p:par>
        <p:cTn id="1" dur="indefinite" restart="never" nodeType="tmRoot"/>
      </p:par>
    </p:tnLst>
  </p:timing>
</p:sld>
</file>

<file path=ppt/slides/slide107.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Content Placeholder 2"/>
          <p:cNvSpPr>
            <a:spLocks noGrp="1"/>
          </p:cNvSpPr>
          <p:nvPr>
            <p:ph sz="half" idx="2"/>
          </p:nvPr>
        </p:nvSpPr>
        <p:spPr>
          <a:xfrm>
            <a:off x="6540760" y="894292"/>
            <a:ext cx="2450840" cy="4230158"/>
          </a:xfrm>
          <a:solidFill>
            <a:srgbClr val="FFFFCC"/>
          </a:solidFill>
          <a:ln>
            <a:solidFill>
              <a:schemeClr val="tx1"/>
            </a:solidFill>
          </a:ln>
        </p:spPr>
        <p:txBody>
          <a:bodyPr>
            <a:normAutofit lnSpcReduction="10000"/>
          </a:bodyPr>
          <a:lstStyle/>
          <a:p>
            <a:r>
              <a:rPr lang="en-US" dirty="0" smtClean="0"/>
              <a:t>Flow rates </a:t>
            </a:r>
            <a:r>
              <a:rPr lang="en-US" b="1" dirty="0" smtClean="0"/>
              <a:t>scaled</a:t>
            </a:r>
            <a:r>
              <a:rPr lang="en-US" dirty="0" smtClean="0"/>
              <a:t> to column id.</a:t>
            </a:r>
          </a:p>
          <a:p>
            <a:r>
              <a:rPr lang="en-US" dirty="0" smtClean="0"/>
              <a:t>Sample injection </a:t>
            </a:r>
            <a:r>
              <a:rPr lang="en-US" b="1" dirty="0" smtClean="0"/>
              <a:t>scaled</a:t>
            </a:r>
            <a:r>
              <a:rPr lang="en-US" dirty="0" smtClean="0"/>
              <a:t> to column id.</a:t>
            </a:r>
          </a:p>
          <a:p>
            <a:r>
              <a:rPr lang="en-US" dirty="0" smtClean="0"/>
              <a:t>Columns are all the same length.</a:t>
            </a:r>
          </a:p>
          <a:p>
            <a:endParaRPr lang="en-US" dirty="0" smtClean="0"/>
          </a:p>
          <a:p>
            <a:r>
              <a:rPr lang="en-US" i="1" dirty="0" smtClean="0">
                <a:solidFill>
                  <a:srgbClr val="0033CC"/>
                </a:solidFill>
              </a:rPr>
              <a:t>Retention times are the same.</a:t>
            </a:r>
          </a:p>
          <a:p>
            <a:r>
              <a:rPr lang="en-US" i="1" dirty="0" smtClean="0">
                <a:solidFill>
                  <a:srgbClr val="0033CC"/>
                </a:solidFill>
              </a:rPr>
              <a:t>Sensitivity is the same.</a:t>
            </a:r>
            <a:endParaRPr lang="en-US" dirty="0">
              <a:solidFill>
                <a:srgbClr val="0033CC"/>
              </a:solidFill>
            </a:endParaRPr>
          </a:p>
        </p:txBody>
      </p:sp>
      <p:sp>
        <p:nvSpPr>
          <p:cNvPr id="4" name="Title 3"/>
          <p:cNvSpPr>
            <a:spLocks noGrp="1"/>
          </p:cNvSpPr>
          <p:nvPr>
            <p:ph type="title"/>
          </p:nvPr>
        </p:nvSpPr>
        <p:spPr/>
        <p:txBody>
          <a:bodyPr/>
          <a:lstStyle/>
          <a:p>
            <a:r>
              <a:rPr lang="en-US" dirty="0" smtClean="0"/>
              <a:t>Changing Column Diameter</a:t>
            </a:r>
            <a:endParaRPr lang="en-US" dirty="0"/>
          </a:p>
        </p:txBody>
      </p:sp>
      <p:sp>
        <p:nvSpPr>
          <p:cNvPr id="12" name="Rectangle 11"/>
          <p:cNvSpPr/>
          <p:nvPr/>
        </p:nvSpPr>
        <p:spPr>
          <a:xfrm>
            <a:off x="251475" y="6424564"/>
            <a:ext cx="3859669" cy="276999"/>
          </a:xfrm>
          <a:prstGeom prst="rect">
            <a:avLst/>
          </a:prstGeom>
          <a:noFill/>
          <a:ln>
            <a:noFill/>
          </a:ln>
        </p:spPr>
        <p:txBody>
          <a:bodyPr wrap="square">
            <a:spAutoFit/>
          </a:bodyPr>
          <a:lstStyle/>
          <a:p>
            <a:r>
              <a:rPr lang="en-US" sz="1200" dirty="0" err="1" smtClean="0"/>
              <a:t>Neue</a:t>
            </a:r>
            <a:r>
              <a:rPr lang="en-US" sz="1200" dirty="0" smtClean="0"/>
              <a:t>, U.D., “HPLC Columns”, Wiley-VCH, 1997</a:t>
            </a:r>
            <a:endParaRPr lang="en-US" sz="1200" dirty="0"/>
          </a:p>
        </p:txBody>
      </p:sp>
      <p:grpSp>
        <p:nvGrpSpPr>
          <p:cNvPr id="13" name="Group 12"/>
          <p:cNvGrpSpPr/>
          <p:nvPr/>
        </p:nvGrpSpPr>
        <p:grpSpPr>
          <a:xfrm>
            <a:off x="228600" y="1023938"/>
            <a:ext cx="6186824" cy="4772025"/>
            <a:chOff x="228600" y="1023938"/>
            <a:chExt cx="6186824" cy="4772025"/>
          </a:xfrm>
        </p:grpSpPr>
        <p:pic>
          <p:nvPicPr>
            <p:cNvPr id="247809" name="Picture 1"/>
            <p:cNvPicPr>
              <a:picLocks noChangeAspect="1" noChangeArrowheads="1"/>
            </p:cNvPicPr>
            <p:nvPr/>
          </p:nvPicPr>
          <p:blipFill>
            <a:blip r:embed="rId3" cstate="print"/>
            <a:srcRect/>
            <a:stretch>
              <a:fillRect/>
            </a:stretch>
          </p:blipFill>
          <p:spPr bwMode="auto">
            <a:xfrm>
              <a:off x="228600" y="1023938"/>
              <a:ext cx="6076950" cy="4772025"/>
            </a:xfrm>
            <a:prstGeom prst="rect">
              <a:avLst/>
            </a:prstGeom>
            <a:noFill/>
            <a:ln w="9525">
              <a:noFill/>
              <a:miter lim="800000"/>
              <a:headEnd/>
              <a:tailEnd/>
            </a:ln>
          </p:spPr>
        </p:pic>
        <p:sp>
          <p:nvSpPr>
            <p:cNvPr id="9" name="Text Box 1032"/>
            <p:cNvSpPr txBox="1">
              <a:spLocks noChangeArrowheads="1"/>
            </p:cNvSpPr>
            <p:nvPr/>
          </p:nvSpPr>
          <p:spPr bwMode="auto">
            <a:xfrm>
              <a:off x="3307668" y="1079257"/>
              <a:ext cx="1083576" cy="4147566"/>
            </a:xfrm>
            <a:prstGeom prst="rect">
              <a:avLst/>
            </a:prstGeom>
            <a:noFill/>
            <a:ln w="25400">
              <a:noFill/>
              <a:miter lim="800000"/>
              <a:headEnd/>
              <a:tailEnd/>
            </a:ln>
            <a:effectLst/>
          </p:spPr>
          <p:txBody>
            <a:bodyPr wrap="none">
              <a:spAutoFit/>
            </a:bodyPr>
            <a:lstStyle/>
            <a:p>
              <a:pPr algn="ctr"/>
              <a:r>
                <a:rPr lang="en-US" b="1" dirty="0" err="1">
                  <a:solidFill>
                    <a:srgbClr val="0033CC"/>
                  </a:solidFill>
                </a:rPr>
                <a:t>mL</a:t>
              </a:r>
              <a:r>
                <a:rPr lang="en-US" b="1" dirty="0">
                  <a:solidFill>
                    <a:srgbClr val="0033CC"/>
                  </a:solidFill>
                </a:rPr>
                <a:t>/min</a:t>
              </a:r>
            </a:p>
            <a:p>
              <a:pPr algn="ctr"/>
              <a:r>
                <a:rPr lang="en-US" b="1" dirty="0">
                  <a:solidFill>
                    <a:srgbClr val="0033CC"/>
                  </a:solidFill>
                </a:rPr>
                <a:t>1.4</a:t>
              </a:r>
            </a:p>
            <a:p>
              <a:pPr algn="ctr"/>
              <a:endParaRPr lang="en-US" b="1" dirty="0">
                <a:solidFill>
                  <a:srgbClr val="0033CC"/>
                </a:solidFill>
              </a:endParaRPr>
            </a:p>
            <a:p>
              <a:pPr algn="ctr"/>
              <a:endParaRPr lang="en-US" b="1" dirty="0">
                <a:solidFill>
                  <a:srgbClr val="0033CC"/>
                </a:solidFill>
              </a:endParaRPr>
            </a:p>
            <a:p>
              <a:pPr algn="ctr"/>
              <a:endParaRPr lang="en-US" b="1" dirty="0">
                <a:solidFill>
                  <a:srgbClr val="0033CC"/>
                </a:solidFill>
              </a:endParaRPr>
            </a:p>
            <a:p>
              <a:pPr algn="ctr"/>
              <a:r>
                <a:rPr lang="en-US" b="1" dirty="0">
                  <a:solidFill>
                    <a:srgbClr val="0033CC"/>
                  </a:solidFill>
                </a:rPr>
                <a:t>1.0</a:t>
              </a:r>
            </a:p>
            <a:p>
              <a:pPr algn="ctr"/>
              <a:endParaRPr lang="en-US" b="1" dirty="0">
                <a:solidFill>
                  <a:srgbClr val="0033CC"/>
                </a:solidFill>
              </a:endParaRPr>
            </a:p>
            <a:p>
              <a:pPr algn="ctr"/>
              <a:endParaRPr lang="en-US" b="1" dirty="0">
                <a:solidFill>
                  <a:srgbClr val="0033CC"/>
                </a:solidFill>
              </a:endParaRPr>
            </a:p>
            <a:p>
              <a:pPr algn="ctr"/>
              <a:endParaRPr lang="en-US" b="1" dirty="0">
                <a:solidFill>
                  <a:srgbClr val="0033CC"/>
                </a:solidFill>
              </a:endParaRPr>
            </a:p>
            <a:p>
              <a:pPr algn="ctr"/>
              <a:endParaRPr lang="en-US" b="1" dirty="0">
                <a:solidFill>
                  <a:srgbClr val="0033CC"/>
                </a:solidFill>
              </a:endParaRPr>
            </a:p>
            <a:p>
              <a:pPr algn="ctr"/>
              <a:endParaRPr lang="en-US" b="1" dirty="0">
                <a:solidFill>
                  <a:srgbClr val="0033CC"/>
                </a:solidFill>
              </a:endParaRPr>
            </a:p>
            <a:p>
              <a:pPr algn="ctr"/>
              <a:r>
                <a:rPr lang="en-US" b="1" dirty="0">
                  <a:solidFill>
                    <a:srgbClr val="0033CC"/>
                  </a:solidFill>
                </a:rPr>
                <a:t>0.6</a:t>
              </a:r>
            </a:p>
            <a:p>
              <a:pPr algn="ctr"/>
              <a:endParaRPr lang="en-US" b="1" dirty="0">
                <a:solidFill>
                  <a:srgbClr val="0033CC"/>
                </a:solidFill>
              </a:endParaRPr>
            </a:p>
            <a:p>
              <a:pPr algn="ctr"/>
              <a:endParaRPr lang="en-US" b="1" dirty="0">
                <a:solidFill>
                  <a:srgbClr val="0033CC"/>
                </a:solidFill>
              </a:endParaRPr>
            </a:p>
            <a:p>
              <a:pPr algn="ctr"/>
              <a:endParaRPr lang="en-US" b="1" dirty="0">
                <a:solidFill>
                  <a:srgbClr val="0033CC"/>
                </a:solidFill>
              </a:endParaRPr>
            </a:p>
            <a:p>
              <a:pPr algn="ctr"/>
              <a:endParaRPr lang="en-US" b="1" dirty="0">
                <a:solidFill>
                  <a:srgbClr val="0033CC"/>
                </a:solidFill>
              </a:endParaRPr>
            </a:p>
            <a:p>
              <a:pPr algn="ctr"/>
              <a:r>
                <a:rPr lang="en-US" b="1" dirty="0">
                  <a:solidFill>
                    <a:srgbClr val="0033CC"/>
                  </a:solidFill>
                </a:rPr>
                <a:t>0.29</a:t>
              </a:r>
            </a:p>
          </p:txBody>
        </p:sp>
        <p:sp>
          <p:nvSpPr>
            <p:cNvPr id="10" name="Rectangle 9"/>
            <p:cNvSpPr/>
            <p:nvPr/>
          </p:nvSpPr>
          <p:spPr bwMode="white">
            <a:xfrm>
              <a:off x="6167719" y="1067113"/>
              <a:ext cx="201040" cy="3147983"/>
            </a:xfrm>
            <a:prstGeom prst="rect">
              <a:avLst/>
            </a:prstGeom>
            <a:solidFill>
              <a:schemeClr val="bg1"/>
            </a:solidFill>
            <a:ln w="12700" cap="flat" cmpd="sng" algn="ctr">
              <a:noFill/>
              <a:prstDash val="solid"/>
              <a:round/>
              <a:headEnd type="none" w="med" len="med"/>
              <a:tailEnd type="none" w="med" len="med"/>
            </a:ln>
            <a:effectLst/>
          </p:spPr>
          <p:txBody>
            <a:bodyPr rtlCol="0" anchor="ctr"/>
            <a:lstStyle/>
            <a:p>
              <a:pPr algn="ctr"/>
              <a:endParaRPr lang="en-US" dirty="0"/>
            </a:p>
          </p:txBody>
        </p:sp>
        <p:sp>
          <p:nvSpPr>
            <p:cNvPr id="11" name="Rectangle 10"/>
            <p:cNvSpPr/>
            <p:nvPr/>
          </p:nvSpPr>
          <p:spPr bwMode="white">
            <a:xfrm>
              <a:off x="6150416" y="4468382"/>
              <a:ext cx="265008" cy="960265"/>
            </a:xfrm>
            <a:prstGeom prst="rect">
              <a:avLst/>
            </a:prstGeom>
            <a:solidFill>
              <a:schemeClr val="bg1"/>
            </a:solidFill>
            <a:ln w="12700" cap="flat" cmpd="sng" algn="ctr">
              <a:noFill/>
              <a:prstDash val="solid"/>
              <a:round/>
              <a:headEnd type="none" w="med" len="med"/>
              <a:tailEnd type="none" w="med" len="med"/>
            </a:ln>
            <a:effectLst/>
          </p:spPr>
          <p:txBody>
            <a:bodyPr rtlCol="0" anchor="ctr"/>
            <a:lstStyle/>
            <a:p>
              <a:pPr algn="ctr"/>
              <a:endParaRPr lang="en-US"/>
            </a:p>
          </p:txBody>
        </p:sp>
      </p:grpSp>
    </p:spTree>
  </p:cSld>
  <p:clrMapOvr>
    <a:masterClrMapping/>
  </p:clrMapOvr>
  <p:transition/>
  <p:timing>
    <p:tnLst>
      <p:par>
        <p:cTn id="1" dur="indefinite" restart="never" nodeType="tmRoot"/>
      </p:par>
    </p:tnLst>
  </p:timing>
</p:sld>
</file>

<file path=ppt/slides/slide108.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5" name="Content Placeholder 24"/>
          <p:cNvSpPr>
            <a:spLocks noGrp="1"/>
          </p:cNvSpPr>
          <p:nvPr>
            <p:ph sz="half" idx="2"/>
          </p:nvPr>
        </p:nvSpPr>
        <p:spPr>
          <a:xfrm>
            <a:off x="6588245" y="1067113"/>
            <a:ext cx="2403355" cy="3398813"/>
          </a:xfrm>
          <a:solidFill>
            <a:srgbClr val="FFFFCC"/>
          </a:solidFill>
          <a:ln>
            <a:solidFill>
              <a:schemeClr val="tx1"/>
            </a:solidFill>
          </a:ln>
        </p:spPr>
        <p:txBody>
          <a:bodyPr/>
          <a:lstStyle/>
          <a:p>
            <a:r>
              <a:rPr lang="en-US" dirty="0" smtClean="0"/>
              <a:t>Sample amount is the same.</a:t>
            </a:r>
          </a:p>
          <a:p>
            <a:pPr lvl="1"/>
            <a:r>
              <a:rPr lang="en-US" dirty="0" smtClean="0"/>
              <a:t>Sensitivity increased</a:t>
            </a:r>
          </a:p>
          <a:p>
            <a:pPr lvl="1"/>
            <a:r>
              <a:rPr lang="en-US" dirty="0" smtClean="0"/>
              <a:t>Some loss of resolution on 2.1 mm id column</a:t>
            </a:r>
          </a:p>
          <a:p>
            <a:r>
              <a:rPr lang="en-US" dirty="0" smtClean="0"/>
              <a:t>Retention times are the same because the flow rates are scaled.</a:t>
            </a:r>
          </a:p>
          <a:p>
            <a:endParaRPr lang="en-US" dirty="0"/>
          </a:p>
        </p:txBody>
      </p:sp>
      <p:sp>
        <p:nvSpPr>
          <p:cNvPr id="4" name="Title 3"/>
          <p:cNvSpPr>
            <a:spLocks noGrp="1"/>
          </p:cNvSpPr>
          <p:nvPr>
            <p:ph type="title"/>
          </p:nvPr>
        </p:nvSpPr>
        <p:spPr/>
        <p:txBody>
          <a:bodyPr/>
          <a:lstStyle/>
          <a:p>
            <a:r>
              <a:rPr lang="en-US" dirty="0" smtClean="0"/>
              <a:t>Decreased Column Diameter for Sensitivity</a:t>
            </a:r>
            <a:endParaRPr lang="en-US" dirty="0"/>
          </a:p>
        </p:txBody>
      </p:sp>
      <p:pic>
        <p:nvPicPr>
          <p:cNvPr id="23" name="Picture 4"/>
          <p:cNvPicPr>
            <a:picLocks noChangeAspect="1" noChangeArrowheads="1"/>
          </p:cNvPicPr>
          <p:nvPr/>
        </p:nvPicPr>
        <p:blipFill>
          <a:blip r:embed="rId3" cstate="print"/>
          <a:srcRect/>
          <a:stretch>
            <a:fillRect/>
          </a:stretch>
        </p:blipFill>
        <p:spPr bwMode="auto">
          <a:xfrm>
            <a:off x="424296" y="1009506"/>
            <a:ext cx="5875914" cy="5144596"/>
          </a:xfrm>
          <a:prstGeom prst="rect">
            <a:avLst/>
          </a:prstGeom>
          <a:noFill/>
          <a:ln w="25400">
            <a:noFill/>
            <a:miter lim="800000"/>
            <a:headEnd/>
            <a:tailEnd/>
          </a:ln>
          <a:effectLst/>
        </p:spPr>
      </p:pic>
      <p:sp>
        <p:nvSpPr>
          <p:cNvPr id="27" name="Text Box 1032"/>
          <p:cNvSpPr txBox="1">
            <a:spLocks noChangeArrowheads="1"/>
          </p:cNvSpPr>
          <p:nvPr/>
        </p:nvSpPr>
        <p:spPr bwMode="auto">
          <a:xfrm>
            <a:off x="3765502" y="1124720"/>
            <a:ext cx="1096963" cy="4248150"/>
          </a:xfrm>
          <a:prstGeom prst="rect">
            <a:avLst/>
          </a:prstGeom>
          <a:noFill/>
          <a:ln w="25400">
            <a:noFill/>
            <a:miter lim="800000"/>
            <a:headEnd/>
            <a:tailEnd/>
          </a:ln>
          <a:effectLst/>
        </p:spPr>
        <p:txBody>
          <a:bodyPr wrap="none">
            <a:spAutoFit/>
          </a:bodyPr>
          <a:lstStyle/>
          <a:p>
            <a:pPr algn="ctr"/>
            <a:r>
              <a:rPr lang="en-US" b="1" dirty="0" err="1">
                <a:solidFill>
                  <a:srgbClr val="0033CC"/>
                </a:solidFill>
              </a:rPr>
              <a:t>mL</a:t>
            </a:r>
            <a:r>
              <a:rPr lang="en-US" b="1" dirty="0">
                <a:solidFill>
                  <a:srgbClr val="0033CC"/>
                </a:solidFill>
              </a:rPr>
              <a:t>/min</a:t>
            </a:r>
          </a:p>
          <a:p>
            <a:pPr algn="ctr"/>
            <a:r>
              <a:rPr lang="en-US" b="1" dirty="0">
                <a:solidFill>
                  <a:srgbClr val="0033CC"/>
                </a:solidFill>
              </a:rPr>
              <a:t>1.4</a:t>
            </a:r>
          </a:p>
          <a:p>
            <a:pPr algn="ctr"/>
            <a:endParaRPr lang="en-US" b="1" dirty="0">
              <a:solidFill>
                <a:srgbClr val="0033CC"/>
              </a:solidFill>
            </a:endParaRPr>
          </a:p>
          <a:p>
            <a:pPr algn="ctr"/>
            <a:endParaRPr lang="en-US" b="1" dirty="0">
              <a:solidFill>
                <a:srgbClr val="0033CC"/>
              </a:solidFill>
            </a:endParaRPr>
          </a:p>
          <a:p>
            <a:pPr algn="ctr"/>
            <a:endParaRPr lang="en-US" b="1" dirty="0">
              <a:solidFill>
                <a:srgbClr val="0033CC"/>
              </a:solidFill>
            </a:endParaRPr>
          </a:p>
          <a:p>
            <a:pPr algn="ctr"/>
            <a:r>
              <a:rPr lang="en-US" b="1" dirty="0">
                <a:solidFill>
                  <a:srgbClr val="0033CC"/>
                </a:solidFill>
              </a:rPr>
              <a:t>1.0</a:t>
            </a:r>
          </a:p>
          <a:p>
            <a:pPr algn="ctr"/>
            <a:endParaRPr lang="en-US" b="1" dirty="0">
              <a:solidFill>
                <a:srgbClr val="0033CC"/>
              </a:solidFill>
            </a:endParaRPr>
          </a:p>
          <a:p>
            <a:pPr algn="ctr"/>
            <a:endParaRPr lang="en-US" b="1" dirty="0">
              <a:solidFill>
                <a:srgbClr val="0033CC"/>
              </a:solidFill>
            </a:endParaRPr>
          </a:p>
          <a:p>
            <a:pPr algn="ctr"/>
            <a:endParaRPr lang="en-US" b="1" dirty="0">
              <a:solidFill>
                <a:srgbClr val="0033CC"/>
              </a:solidFill>
            </a:endParaRPr>
          </a:p>
          <a:p>
            <a:pPr algn="ctr"/>
            <a:endParaRPr lang="en-US" b="1" dirty="0">
              <a:solidFill>
                <a:srgbClr val="0033CC"/>
              </a:solidFill>
            </a:endParaRPr>
          </a:p>
          <a:p>
            <a:pPr algn="ctr"/>
            <a:endParaRPr lang="en-US" b="1" dirty="0">
              <a:solidFill>
                <a:srgbClr val="0033CC"/>
              </a:solidFill>
            </a:endParaRPr>
          </a:p>
          <a:p>
            <a:pPr algn="ctr"/>
            <a:r>
              <a:rPr lang="en-US" b="1" dirty="0">
                <a:solidFill>
                  <a:srgbClr val="0033CC"/>
                </a:solidFill>
              </a:rPr>
              <a:t>0.6</a:t>
            </a:r>
          </a:p>
          <a:p>
            <a:pPr algn="ctr"/>
            <a:endParaRPr lang="en-US" b="1" dirty="0">
              <a:solidFill>
                <a:srgbClr val="0033CC"/>
              </a:solidFill>
            </a:endParaRPr>
          </a:p>
          <a:p>
            <a:pPr algn="ctr"/>
            <a:endParaRPr lang="en-US" b="1" dirty="0">
              <a:solidFill>
                <a:srgbClr val="0033CC"/>
              </a:solidFill>
            </a:endParaRPr>
          </a:p>
          <a:p>
            <a:pPr algn="ctr"/>
            <a:endParaRPr lang="en-US" b="1" dirty="0">
              <a:solidFill>
                <a:srgbClr val="0033CC"/>
              </a:solidFill>
            </a:endParaRPr>
          </a:p>
          <a:p>
            <a:pPr algn="ctr"/>
            <a:endParaRPr lang="en-US" b="1" dirty="0">
              <a:solidFill>
                <a:srgbClr val="0033CC"/>
              </a:solidFill>
            </a:endParaRPr>
          </a:p>
          <a:p>
            <a:pPr algn="ctr"/>
            <a:r>
              <a:rPr lang="en-US" b="1" dirty="0">
                <a:solidFill>
                  <a:srgbClr val="0033CC"/>
                </a:solidFill>
              </a:rPr>
              <a:t>0.29</a:t>
            </a:r>
          </a:p>
        </p:txBody>
      </p:sp>
      <p:sp>
        <p:nvSpPr>
          <p:cNvPr id="7" name="Rectangle 6"/>
          <p:cNvSpPr/>
          <p:nvPr/>
        </p:nvSpPr>
        <p:spPr>
          <a:xfrm>
            <a:off x="251475" y="6424564"/>
            <a:ext cx="3859669" cy="276999"/>
          </a:xfrm>
          <a:prstGeom prst="rect">
            <a:avLst/>
          </a:prstGeom>
          <a:noFill/>
          <a:ln>
            <a:noFill/>
          </a:ln>
        </p:spPr>
        <p:txBody>
          <a:bodyPr wrap="square">
            <a:spAutoFit/>
          </a:bodyPr>
          <a:lstStyle/>
          <a:p>
            <a:r>
              <a:rPr lang="en-US" sz="1200" dirty="0" err="1" smtClean="0"/>
              <a:t>Neue</a:t>
            </a:r>
            <a:r>
              <a:rPr lang="en-US" sz="1200" dirty="0" smtClean="0"/>
              <a:t>, U.D., “HPLC Columns”, Wiley-VCH, 1997</a:t>
            </a:r>
            <a:endParaRPr lang="en-US" sz="1200" dirty="0"/>
          </a:p>
        </p:txBody>
      </p:sp>
    </p:spTree>
  </p:cSld>
  <p:clrMapOvr>
    <a:masterClrMapping/>
  </p:clrMapOvr>
  <p:transition/>
  <p:timing>
    <p:tnLst>
      <p:par>
        <p:cTn id="1" dur="indefinite" restart="never" nodeType="tmRoot"/>
      </p:par>
    </p:tnLst>
  </p:timing>
</p:sld>
</file>

<file path=ppt/slides/slide109.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5" name="Content Placeholder 4"/>
          <p:cNvSpPr>
            <a:spLocks noGrp="1"/>
          </p:cNvSpPr>
          <p:nvPr>
            <p:ph sz="half" idx="13"/>
          </p:nvPr>
        </p:nvSpPr>
        <p:spPr>
          <a:xfrm>
            <a:off x="309082" y="3659428"/>
            <a:ext cx="8583443" cy="2822742"/>
          </a:xfrm>
        </p:spPr>
        <p:txBody>
          <a:bodyPr/>
          <a:lstStyle/>
          <a:p>
            <a:r>
              <a:rPr lang="en-US" sz="1800" dirty="0" smtClean="0"/>
              <a:t>Analytical chromatography benefits from smaller particle sizes</a:t>
            </a:r>
          </a:p>
          <a:p>
            <a:pPr lvl="1"/>
            <a:r>
              <a:rPr lang="en-US" dirty="0" smtClean="0"/>
              <a:t>Data, quantitation </a:t>
            </a:r>
            <a:r>
              <a:rPr lang="en-US" dirty="0" smtClean="0">
                <a:solidFill>
                  <a:srgbClr val="FF0000"/>
                </a:solidFill>
              </a:rPr>
              <a:t>[high sensitivity]</a:t>
            </a:r>
          </a:p>
          <a:p>
            <a:pPr lvl="1"/>
            <a:r>
              <a:rPr lang="en-US" dirty="0" smtClean="0"/>
              <a:t>Increased resolution and sensitivity</a:t>
            </a:r>
          </a:p>
          <a:p>
            <a:r>
              <a:rPr lang="en-US" sz="1800" dirty="0" smtClean="0"/>
              <a:t>Preparative chromatography is purification of an analyte on a large scale.  </a:t>
            </a:r>
          </a:p>
          <a:p>
            <a:pPr lvl="1"/>
            <a:r>
              <a:rPr lang="en-US" dirty="0" smtClean="0"/>
              <a:t>Requires larger particle sizes for increased flow rates</a:t>
            </a:r>
          </a:p>
          <a:p>
            <a:pPr lvl="1"/>
            <a:r>
              <a:rPr lang="en-US" dirty="0" err="1" smtClean="0"/>
              <a:t>Semipreparative</a:t>
            </a:r>
            <a:r>
              <a:rPr lang="en-US" dirty="0" smtClean="0"/>
              <a:t>:  Data and small quantity, (milligrams to grams, of analyte</a:t>
            </a:r>
          </a:p>
          <a:p>
            <a:pPr lvl="1"/>
            <a:r>
              <a:rPr lang="en-US" dirty="0" smtClean="0"/>
              <a:t>Preparative:  Large scale purification (kilograms) </a:t>
            </a:r>
            <a:r>
              <a:rPr lang="en-US" dirty="0" smtClean="0">
                <a:solidFill>
                  <a:srgbClr val="FF0000"/>
                </a:solidFill>
              </a:rPr>
              <a:t>[high capacity]</a:t>
            </a:r>
          </a:p>
        </p:txBody>
      </p:sp>
      <p:sp>
        <p:nvSpPr>
          <p:cNvPr id="4" name="Title 3"/>
          <p:cNvSpPr>
            <a:spLocks noGrp="1"/>
          </p:cNvSpPr>
          <p:nvPr>
            <p:ph type="title"/>
          </p:nvPr>
        </p:nvSpPr>
        <p:spPr/>
        <p:txBody>
          <a:bodyPr/>
          <a:lstStyle/>
          <a:p>
            <a:r>
              <a:rPr lang="en-US" dirty="0" smtClean="0"/>
              <a:t>Column Diameter and Particle Size</a:t>
            </a:r>
            <a:endParaRPr lang="en-US" dirty="0"/>
          </a:p>
        </p:txBody>
      </p:sp>
      <p:pic>
        <p:nvPicPr>
          <p:cNvPr id="310275" name="Picture 3"/>
          <p:cNvPicPr>
            <a:picLocks noChangeAspect="1" noChangeArrowheads="1"/>
          </p:cNvPicPr>
          <p:nvPr/>
        </p:nvPicPr>
        <p:blipFill>
          <a:blip r:embed="rId3" cstate="print"/>
          <a:srcRect/>
          <a:stretch>
            <a:fillRect/>
          </a:stretch>
        </p:blipFill>
        <p:spPr bwMode="auto">
          <a:xfrm>
            <a:off x="1576436" y="1297541"/>
            <a:ext cx="6057900" cy="1885950"/>
          </a:xfrm>
          <a:prstGeom prst="rect">
            <a:avLst/>
          </a:prstGeom>
          <a:noFill/>
          <a:ln w="9525">
            <a:noFill/>
            <a:miter lim="800000"/>
            <a:headEnd/>
            <a:tailEnd/>
          </a:ln>
        </p:spPr>
      </p:pic>
    </p:spTree>
  </p:cSld>
  <p:clrMapOvr>
    <a:masterClrMapping/>
  </p:clrMapOvr>
  <p:transition/>
  <p:timing>
    <p:tnLst>
      <p:par>
        <p:cTn id="1" dur="indefinite" restart="never" nodeType="tmRoot"/>
      </p:par>
    </p:tnLst>
  </p:timing>
</p:sld>
</file>

<file path=ppt/slides/slide110.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Summary of Column Geometry</a:t>
            </a:r>
            <a:endParaRPr lang="en-US" dirty="0"/>
          </a:p>
        </p:txBody>
      </p:sp>
      <p:sp>
        <p:nvSpPr>
          <p:cNvPr id="3" name="Content Placeholder 2"/>
          <p:cNvSpPr>
            <a:spLocks noGrp="1"/>
          </p:cNvSpPr>
          <p:nvPr>
            <p:ph idx="1"/>
          </p:nvPr>
        </p:nvSpPr>
        <p:spPr/>
        <p:txBody>
          <a:bodyPr/>
          <a:lstStyle/>
          <a:p>
            <a:r>
              <a:rPr lang="en-US" dirty="0" smtClean="0"/>
              <a:t>Diameter</a:t>
            </a:r>
          </a:p>
          <a:p>
            <a:pPr lvl="1"/>
            <a:r>
              <a:rPr lang="en-US" dirty="0" smtClean="0"/>
              <a:t>Smaller diameter </a:t>
            </a:r>
            <a:r>
              <a:rPr lang="en-US" dirty="0" smtClean="0">
                <a:solidFill>
                  <a:srgbClr val="FF0000"/>
                </a:solidFill>
              </a:rPr>
              <a:t>INCREASES</a:t>
            </a:r>
            <a:r>
              <a:rPr lang="en-US" dirty="0" smtClean="0"/>
              <a:t> sensitivity.</a:t>
            </a:r>
          </a:p>
          <a:p>
            <a:pPr lvl="1"/>
            <a:r>
              <a:rPr lang="en-US" dirty="0" smtClean="0"/>
              <a:t>Larger diameter </a:t>
            </a:r>
            <a:r>
              <a:rPr lang="en-US" dirty="0" smtClean="0">
                <a:solidFill>
                  <a:srgbClr val="FF0000"/>
                </a:solidFill>
              </a:rPr>
              <a:t>INCREASES</a:t>
            </a:r>
            <a:r>
              <a:rPr lang="en-US" dirty="0" smtClean="0"/>
              <a:t> column capacity.</a:t>
            </a:r>
          </a:p>
          <a:p>
            <a:r>
              <a:rPr lang="en-US" dirty="0" smtClean="0"/>
              <a:t>Length</a:t>
            </a:r>
          </a:p>
          <a:p>
            <a:pPr lvl="1"/>
            <a:r>
              <a:rPr lang="en-US" dirty="0" smtClean="0"/>
              <a:t>Longer column has a </a:t>
            </a:r>
            <a:r>
              <a:rPr lang="en-US" dirty="0" smtClean="0">
                <a:solidFill>
                  <a:srgbClr val="FF0000"/>
                </a:solidFill>
              </a:rPr>
              <a:t>HIGHER</a:t>
            </a:r>
            <a:r>
              <a:rPr lang="en-US" dirty="0" smtClean="0"/>
              <a:t> resolving power and capacity.</a:t>
            </a:r>
          </a:p>
          <a:p>
            <a:pPr lvl="1"/>
            <a:r>
              <a:rPr lang="en-US" dirty="0" smtClean="0"/>
              <a:t>Shorter column has </a:t>
            </a:r>
            <a:r>
              <a:rPr lang="en-US" dirty="0" smtClean="0">
                <a:solidFill>
                  <a:srgbClr val="FF0000"/>
                </a:solidFill>
              </a:rPr>
              <a:t>FASTER</a:t>
            </a:r>
            <a:r>
              <a:rPr lang="en-US" dirty="0" smtClean="0"/>
              <a:t> speed of separation and </a:t>
            </a:r>
            <a:r>
              <a:rPr lang="en-US" dirty="0" smtClean="0">
                <a:solidFill>
                  <a:srgbClr val="FF0000"/>
                </a:solidFill>
              </a:rPr>
              <a:t>LOWER</a:t>
            </a:r>
            <a:r>
              <a:rPr lang="en-US" dirty="0" smtClean="0"/>
              <a:t> sample capacity.</a:t>
            </a:r>
          </a:p>
          <a:p>
            <a:endParaRPr lang="en-US" dirty="0"/>
          </a:p>
        </p:txBody>
      </p:sp>
    </p:spTree>
  </p:cSld>
  <p:clrMapOvr>
    <a:masterClrMapping/>
  </p:clrMapOvr>
  <p:transition/>
  <p:timing>
    <p:tnLst>
      <p:par>
        <p:cTn id="1" dur="indefinite" restart="never" nodeType="tmRoot"/>
      </p:par>
    </p:tnLst>
  </p:timing>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Content Placeholder 4"/>
          <p:cNvSpPr>
            <a:spLocks noGrp="1"/>
          </p:cNvSpPr>
          <p:nvPr>
            <p:ph idx="1"/>
          </p:nvPr>
        </p:nvSpPr>
        <p:spPr/>
        <p:txBody>
          <a:bodyPr>
            <a:normAutofit/>
          </a:bodyPr>
          <a:lstStyle/>
          <a:p>
            <a:r>
              <a:rPr lang="en-US" dirty="0" smtClean="0"/>
              <a:t>Why do you need sample preparation?</a:t>
            </a:r>
          </a:p>
          <a:p>
            <a:pPr lvl="1"/>
            <a:r>
              <a:rPr lang="en-US" dirty="0" smtClean="0"/>
              <a:t>Removes other components (matrix) from the sample</a:t>
            </a:r>
          </a:p>
          <a:p>
            <a:pPr lvl="1"/>
            <a:r>
              <a:rPr lang="en-US" dirty="0" smtClean="0"/>
              <a:t>Concentrates the sample for better sensitivity</a:t>
            </a:r>
          </a:p>
          <a:p>
            <a:pPr lvl="1"/>
            <a:r>
              <a:rPr lang="en-US" dirty="0" smtClean="0"/>
              <a:t>Removes particulate material</a:t>
            </a:r>
          </a:p>
          <a:p>
            <a:pPr lvl="2"/>
            <a:r>
              <a:rPr lang="en-US" dirty="0" smtClean="0"/>
              <a:t>Particles clog tubing and filters</a:t>
            </a:r>
          </a:p>
          <a:p>
            <a:pPr lvl="2"/>
            <a:r>
              <a:rPr lang="en-US" dirty="0" smtClean="0"/>
              <a:t>Particles clog columns</a:t>
            </a:r>
          </a:p>
          <a:p>
            <a:r>
              <a:rPr lang="en-US" dirty="0" smtClean="0"/>
              <a:t>Protects the column for longer column life from these things:</a:t>
            </a:r>
          </a:p>
          <a:p>
            <a:pPr lvl="1"/>
            <a:r>
              <a:rPr lang="en-US" dirty="0" smtClean="0"/>
              <a:t>Contamination from adsorbed materials</a:t>
            </a:r>
          </a:p>
          <a:p>
            <a:pPr lvl="1"/>
            <a:r>
              <a:rPr lang="en-US" dirty="0" smtClean="0"/>
              <a:t>Debris from instrument seals </a:t>
            </a:r>
          </a:p>
          <a:p>
            <a:pPr lvl="1"/>
            <a:r>
              <a:rPr lang="en-US" dirty="0" smtClean="0"/>
              <a:t>Particulate contamination (precipitation of sample)</a:t>
            </a:r>
          </a:p>
          <a:p>
            <a:pPr lvl="1"/>
            <a:r>
              <a:rPr lang="en-US" dirty="0" smtClean="0"/>
              <a:t>Chemical degradation</a:t>
            </a:r>
          </a:p>
          <a:p>
            <a:pPr lvl="2"/>
            <a:r>
              <a:rPr lang="en-US" sz="1600" dirty="0" smtClean="0"/>
              <a:t>Dissolution of stationary support (silica, etc.)</a:t>
            </a:r>
          </a:p>
          <a:p>
            <a:pPr lvl="2"/>
            <a:r>
              <a:rPr lang="en-US" sz="1600" dirty="0" smtClean="0"/>
              <a:t>Hydrolysis (cleavage) of bonded ligand (ODS, etc.)</a:t>
            </a:r>
          </a:p>
          <a:p>
            <a:pPr lvl="1"/>
            <a:endParaRPr lang="en-US" dirty="0" smtClean="0"/>
          </a:p>
        </p:txBody>
      </p:sp>
      <p:sp>
        <p:nvSpPr>
          <p:cNvPr id="4" name="Title 3"/>
          <p:cNvSpPr>
            <a:spLocks noGrp="1"/>
          </p:cNvSpPr>
          <p:nvPr>
            <p:ph type="title"/>
          </p:nvPr>
        </p:nvSpPr>
        <p:spPr/>
        <p:txBody>
          <a:bodyPr/>
          <a:lstStyle/>
          <a:p>
            <a:r>
              <a:rPr lang="en-US" dirty="0" smtClean="0"/>
              <a:t>Sample Preparation</a:t>
            </a:r>
            <a:endParaRPr lang="en-US" dirty="0"/>
          </a:p>
        </p:txBody>
      </p:sp>
      <p:sp>
        <p:nvSpPr>
          <p:cNvPr id="6" name="Action Button: Beginning 5">
            <a:hlinkClick r:id="rId3" action="ppaction://hlinksldjump" highlightClick="1"/>
          </p:cNvPr>
          <p:cNvSpPr/>
          <p:nvPr/>
        </p:nvSpPr>
        <p:spPr bwMode="auto">
          <a:xfrm>
            <a:off x="8719704" y="6424564"/>
            <a:ext cx="235917" cy="293525"/>
          </a:xfrm>
          <a:prstGeom prst="actionButtonBeginning">
            <a:avLst/>
          </a:prstGeom>
          <a:solidFill>
            <a:srgbClr val="3374D4"/>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US" sz="1600" b="0" i="0" u="none" strike="noStrike" cap="none" normalizeH="0" baseline="0" smtClean="0">
              <a:ln>
                <a:noFill/>
              </a:ln>
              <a:solidFill>
                <a:schemeClr val="tx1"/>
              </a:solidFill>
              <a:effectLst/>
              <a:latin typeface="Verdana" pitchFamily="34" charset="0"/>
            </a:endParaRPr>
          </a:p>
        </p:txBody>
      </p:sp>
    </p:spTree>
  </p:cSld>
  <p:clrMapOvr>
    <a:masterClrMapping/>
  </p:clrMapOvr>
  <p:transition/>
  <p:timing>
    <p:tnLst>
      <p:par>
        <p:cTn id="1" dur="indefinite" restart="never" nodeType="tmRoot"/>
      </p:par>
    </p:tnLst>
  </p:timing>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p:cNvSpPr>
            <a:spLocks noGrp="1"/>
          </p:cNvSpPr>
          <p:nvPr>
            <p:ph sz="half" idx="1"/>
          </p:nvPr>
        </p:nvSpPr>
        <p:spPr/>
        <p:txBody>
          <a:bodyPr/>
          <a:lstStyle/>
          <a:p>
            <a:pPr>
              <a:buNone/>
            </a:pPr>
            <a:r>
              <a:rPr lang="en-US" b="1" dirty="0" smtClean="0"/>
              <a:t>On-Line Technique</a:t>
            </a:r>
          </a:p>
          <a:p>
            <a:r>
              <a:rPr lang="en-US" dirty="0" smtClean="0">
                <a:solidFill>
                  <a:srgbClr val="0000FF"/>
                </a:solidFill>
              </a:rPr>
              <a:t>In-line Filter </a:t>
            </a:r>
            <a:r>
              <a:rPr lang="en-US" dirty="0" smtClean="0"/>
              <a:t>between the injector and column</a:t>
            </a:r>
          </a:p>
          <a:p>
            <a:r>
              <a:rPr lang="en-US" dirty="0" smtClean="0">
                <a:solidFill>
                  <a:srgbClr val="0000FF"/>
                </a:solidFill>
              </a:rPr>
              <a:t>Guard Column </a:t>
            </a:r>
            <a:r>
              <a:rPr lang="en-US" dirty="0" smtClean="0"/>
              <a:t>between injector and column</a:t>
            </a:r>
          </a:p>
          <a:p>
            <a:endParaRPr lang="en-US" dirty="0" smtClean="0"/>
          </a:p>
          <a:p>
            <a:pPr>
              <a:buNone/>
            </a:pPr>
            <a:r>
              <a:rPr lang="en-US" b="1" dirty="0" smtClean="0"/>
              <a:t>Off-line Technique</a:t>
            </a:r>
          </a:p>
          <a:p>
            <a:r>
              <a:rPr lang="en-US" dirty="0" smtClean="0"/>
              <a:t>Sample filtration</a:t>
            </a:r>
          </a:p>
          <a:p>
            <a:endParaRPr lang="en-US" sz="3200" dirty="0" smtClean="0"/>
          </a:p>
          <a:p>
            <a:r>
              <a:rPr lang="en-US" dirty="0" smtClean="0"/>
              <a:t>Sample Cleanup</a:t>
            </a:r>
          </a:p>
          <a:p>
            <a:pPr>
              <a:buNone/>
            </a:pPr>
            <a:r>
              <a:rPr lang="en-US" dirty="0" smtClean="0"/>
              <a:t> </a:t>
            </a:r>
          </a:p>
          <a:p>
            <a:pPr lvl="1"/>
            <a:r>
              <a:rPr lang="en-US" dirty="0" smtClean="0"/>
              <a:t>Solid Phase Extraction (SPE)</a:t>
            </a:r>
          </a:p>
          <a:p>
            <a:pPr lvl="1"/>
            <a:r>
              <a:rPr lang="en-US" dirty="0" smtClean="0"/>
              <a:t>Liquid-Liquid extraction</a:t>
            </a:r>
          </a:p>
          <a:p>
            <a:pPr lvl="1"/>
            <a:r>
              <a:rPr lang="en-US" dirty="0" smtClean="0"/>
              <a:t>Centrifugation</a:t>
            </a:r>
          </a:p>
          <a:p>
            <a:pPr lvl="1"/>
            <a:r>
              <a:rPr lang="en-US" dirty="0" smtClean="0"/>
              <a:t>Precipitation	</a:t>
            </a:r>
          </a:p>
          <a:p>
            <a:endParaRPr lang="en-US" dirty="0"/>
          </a:p>
        </p:txBody>
      </p:sp>
      <p:sp>
        <p:nvSpPr>
          <p:cNvPr id="3" name="Content Placeholder 2"/>
          <p:cNvSpPr>
            <a:spLocks noGrp="1"/>
          </p:cNvSpPr>
          <p:nvPr>
            <p:ph sz="half" idx="2"/>
          </p:nvPr>
        </p:nvSpPr>
        <p:spPr/>
        <p:txBody>
          <a:bodyPr>
            <a:normAutofit/>
          </a:bodyPr>
          <a:lstStyle/>
          <a:p>
            <a:pPr>
              <a:buNone/>
            </a:pPr>
            <a:r>
              <a:rPr lang="en-US" b="1" dirty="0" smtClean="0"/>
              <a:t>Protection or Effect</a:t>
            </a:r>
          </a:p>
          <a:p>
            <a:r>
              <a:rPr lang="en-US" dirty="0" smtClean="0"/>
              <a:t>Removes particulate debris from sample, solvents, pumps, etc.</a:t>
            </a:r>
          </a:p>
          <a:p>
            <a:pPr marL="233363" lvl="1" indent="-233363">
              <a:buFont typeface="Wingdings 2" pitchFamily="18" charset="2"/>
              <a:buChar char="¡"/>
            </a:pPr>
            <a:r>
              <a:rPr lang="en-US" sz="1800" dirty="0" smtClean="0"/>
              <a:t>Protects against particulate debris and chemical interferences</a:t>
            </a:r>
          </a:p>
          <a:p>
            <a:endParaRPr lang="en-US" dirty="0" smtClean="0"/>
          </a:p>
          <a:p>
            <a:r>
              <a:rPr lang="en-US" b="1" dirty="0" smtClean="0"/>
              <a:t>Protection or Effect</a:t>
            </a:r>
          </a:p>
          <a:p>
            <a:r>
              <a:rPr lang="en-US" dirty="0" smtClean="0"/>
              <a:t>Removes particulate debris from sample and diluent, not from solvents or pumps.</a:t>
            </a:r>
          </a:p>
          <a:p>
            <a:pPr marL="233363" lvl="1" indent="-233363">
              <a:buFont typeface="Wingdings 2" pitchFamily="18" charset="2"/>
              <a:buChar char="¡"/>
            </a:pPr>
            <a:r>
              <a:rPr lang="en-US" sz="1800" dirty="0" smtClean="0"/>
              <a:t>Protects against chemical interferences</a:t>
            </a:r>
          </a:p>
          <a:p>
            <a:pPr lvl="1"/>
            <a:r>
              <a:rPr lang="en-US" dirty="0" smtClean="0"/>
              <a:t>Selective removal of interferences</a:t>
            </a:r>
          </a:p>
          <a:p>
            <a:pPr lvl="1"/>
            <a:r>
              <a:rPr lang="en-US" dirty="0" smtClean="0"/>
              <a:t>Extraction of analyte into a liquid</a:t>
            </a:r>
          </a:p>
          <a:p>
            <a:pPr lvl="1"/>
            <a:r>
              <a:rPr lang="en-US" dirty="0" smtClean="0"/>
              <a:t>Removes of particles</a:t>
            </a:r>
          </a:p>
          <a:p>
            <a:pPr lvl="1"/>
            <a:r>
              <a:rPr lang="en-US" dirty="0" smtClean="0"/>
              <a:t>Removes insoluble material</a:t>
            </a:r>
            <a:endParaRPr lang="en-US" dirty="0"/>
          </a:p>
        </p:txBody>
      </p:sp>
      <p:sp>
        <p:nvSpPr>
          <p:cNvPr id="4" name="Title 3"/>
          <p:cNvSpPr>
            <a:spLocks noGrp="1"/>
          </p:cNvSpPr>
          <p:nvPr>
            <p:ph type="title"/>
          </p:nvPr>
        </p:nvSpPr>
        <p:spPr/>
        <p:txBody>
          <a:bodyPr/>
          <a:lstStyle/>
          <a:p>
            <a:r>
              <a:rPr lang="en-US" dirty="0" smtClean="0"/>
              <a:t>Techniques to Protect the Column</a:t>
            </a:r>
            <a:endParaRPr lang="en-US" dirty="0"/>
          </a:p>
        </p:txBody>
      </p:sp>
    </p:spTree>
  </p:cSld>
  <p:clrMapOvr>
    <a:masterClrMapping/>
  </p:clrMapOvr>
  <p:transition/>
  <p:timing>
    <p:tnLst>
      <p:par>
        <p:cTn id="1" dur="indefinite" restart="never" nodeType="tmRoot"/>
      </p:par>
    </p:tnLst>
  </p:timing>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p:txBody>
          <a:bodyPr/>
          <a:lstStyle/>
          <a:p>
            <a:r>
              <a:rPr lang="en-US" dirty="0" smtClean="0"/>
              <a:t>Filters and Guard Column</a:t>
            </a:r>
            <a:endParaRPr lang="en-US" dirty="0"/>
          </a:p>
        </p:txBody>
      </p:sp>
      <p:grpSp>
        <p:nvGrpSpPr>
          <p:cNvPr id="32" name="Group 31"/>
          <p:cNvGrpSpPr/>
          <p:nvPr/>
        </p:nvGrpSpPr>
        <p:grpSpPr>
          <a:xfrm>
            <a:off x="718672" y="1124721"/>
            <a:ext cx="7730460" cy="5131215"/>
            <a:chOff x="718672" y="1124721"/>
            <a:chExt cx="7730460" cy="5131215"/>
          </a:xfrm>
        </p:grpSpPr>
        <p:grpSp>
          <p:nvGrpSpPr>
            <p:cNvPr id="25" name="Group 24"/>
            <p:cNvGrpSpPr/>
            <p:nvPr/>
          </p:nvGrpSpPr>
          <p:grpSpPr>
            <a:xfrm>
              <a:off x="4629607" y="3256179"/>
              <a:ext cx="3819525" cy="2999757"/>
              <a:chOff x="4975249" y="3205660"/>
              <a:chExt cx="3819525" cy="2999757"/>
            </a:xfrm>
          </p:grpSpPr>
          <p:pic>
            <p:nvPicPr>
              <p:cNvPr id="311298" name="Picture 2"/>
              <p:cNvPicPr>
                <a:picLocks noChangeAspect="1" noChangeArrowheads="1"/>
              </p:cNvPicPr>
              <p:nvPr/>
            </p:nvPicPr>
            <p:blipFill>
              <a:blip r:embed="rId3" cstate="print"/>
              <a:srcRect/>
              <a:stretch>
                <a:fillRect/>
              </a:stretch>
            </p:blipFill>
            <p:spPr bwMode="auto">
              <a:xfrm>
                <a:off x="5441974" y="3429000"/>
                <a:ext cx="2886075" cy="1771650"/>
              </a:xfrm>
              <a:prstGeom prst="rect">
                <a:avLst/>
              </a:prstGeom>
              <a:noFill/>
              <a:ln w="9525">
                <a:noFill/>
                <a:miter lim="800000"/>
                <a:headEnd/>
                <a:tailEnd/>
              </a:ln>
            </p:spPr>
          </p:pic>
          <p:pic>
            <p:nvPicPr>
              <p:cNvPr id="311300" name="Picture 4"/>
              <p:cNvPicPr>
                <a:picLocks noChangeAspect="1" noChangeArrowheads="1"/>
              </p:cNvPicPr>
              <p:nvPr/>
            </p:nvPicPr>
            <p:blipFill>
              <a:blip r:embed="rId4" cstate="print"/>
              <a:srcRect/>
              <a:stretch>
                <a:fillRect/>
              </a:stretch>
            </p:blipFill>
            <p:spPr bwMode="auto">
              <a:xfrm>
                <a:off x="4975249" y="5214817"/>
                <a:ext cx="3819525" cy="990600"/>
              </a:xfrm>
              <a:prstGeom prst="rect">
                <a:avLst/>
              </a:prstGeom>
              <a:noFill/>
              <a:ln w="9525">
                <a:noFill/>
                <a:miter lim="800000"/>
                <a:headEnd/>
                <a:tailEnd/>
              </a:ln>
            </p:spPr>
          </p:pic>
          <p:sp>
            <p:nvSpPr>
              <p:cNvPr id="21" name="Rectangle 20"/>
              <p:cNvSpPr/>
              <p:nvPr/>
            </p:nvSpPr>
            <p:spPr>
              <a:xfrm>
                <a:off x="5389426" y="3205660"/>
                <a:ext cx="3042243" cy="338554"/>
              </a:xfrm>
              <a:prstGeom prst="rect">
                <a:avLst/>
              </a:prstGeom>
            </p:spPr>
            <p:txBody>
              <a:bodyPr wrap="none">
                <a:spAutoFit/>
              </a:bodyPr>
              <a:lstStyle/>
              <a:p>
                <a:r>
                  <a:rPr lang="en-US" dirty="0" smtClean="0"/>
                  <a:t>Off-line Sample Preparation</a:t>
                </a:r>
                <a:endParaRPr lang="en-US" dirty="0"/>
              </a:p>
            </p:txBody>
          </p:sp>
        </p:grpSp>
        <p:grpSp>
          <p:nvGrpSpPr>
            <p:cNvPr id="28" name="Group 27"/>
            <p:cNvGrpSpPr/>
            <p:nvPr/>
          </p:nvGrpSpPr>
          <p:grpSpPr>
            <a:xfrm>
              <a:off x="718672" y="1412755"/>
              <a:ext cx="2541050" cy="4262918"/>
              <a:chOff x="718672" y="1412755"/>
              <a:chExt cx="2541050" cy="4262918"/>
            </a:xfrm>
          </p:grpSpPr>
          <p:grpSp>
            <p:nvGrpSpPr>
              <p:cNvPr id="27" name="Group 26"/>
              <p:cNvGrpSpPr/>
              <p:nvPr/>
            </p:nvGrpSpPr>
            <p:grpSpPr>
              <a:xfrm>
                <a:off x="1194033" y="1412755"/>
                <a:ext cx="1526380" cy="1185213"/>
                <a:chOff x="1194033" y="1412755"/>
                <a:chExt cx="1526380" cy="1185213"/>
              </a:xfrm>
            </p:grpSpPr>
            <p:pic>
              <p:nvPicPr>
                <p:cNvPr id="312322" name="Picture 2"/>
                <p:cNvPicPr>
                  <a:picLocks noChangeAspect="1" noChangeArrowheads="1"/>
                </p:cNvPicPr>
                <p:nvPr/>
              </p:nvPicPr>
              <p:blipFill>
                <a:blip r:embed="rId5" cstate="print"/>
                <a:srcRect/>
                <a:stretch>
                  <a:fillRect/>
                </a:stretch>
              </p:blipFill>
              <p:spPr bwMode="auto">
                <a:xfrm>
                  <a:off x="1357148" y="1931218"/>
                  <a:ext cx="1200150" cy="666750"/>
                </a:xfrm>
                <a:prstGeom prst="rect">
                  <a:avLst/>
                </a:prstGeom>
                <a:noFill/>
                <a:ln w="9525">
                  <a:noFill/>
                  <a:miter lim="800000"/>
                  <a:headEnd/>
                  <a:tailEnd/>
                </a:ln>
              </p:spPr>
            </p:pic>
            <p:sp>
              <p:nvSpPr>
                <p:cNvPr id="16" name="TextBox 15"/>
                <p:cNvSpPr txBox="1"/>
                <p:nvPr/>
              </p:nvSpPr>
              <p:spPr>
                <a:xfrm>
                  <a:off x="1194033" y="1412755"/>
                  <a:ext cx="1526380" cy="338554"/>
                </a:xfrm>
                <a:prstGeom prst="rect">
                  <a:avLst/>
                </a:prstGeom>
                <a:noFill/>
              </p:spPr>
              <p:txBody>
                <a:bodyPr wrap="none" rtlCol="0">
                  <a:spAutoFit/>
                </a:bodyPr>
                <a:lstStyle/>
                <a:p>
                  <a:r>
                    <a:rPr lang="en-US" dirty="0" smtClean="0"/>
                    <a:t>On-line Filter</a:t>
                  </a:r>
                  <a:endParaRPr lang="en-US" dirty="0"/>
                </a:p>
              </p:txBody>
            </p:sp>
          </p:grpSp>
          <p:sp>
            <p:nvSpPr>
              <p:cNvPr id="20" name="Rectangle 19"/>
              <p:cNvSpPr/>
              <p:nvPr/>
            </p:nvSpPr>
            <p:spPr>
              <a:xfrm>
                <a:off x="769938" y="3313786"/>
                <a:ext cx="2489784" cy="338554"/>
              </a:xfrm>
              <a:prstGeom prst="rect">
                <a:avLst/>
              </a:prstGeom>
            </p:spPr>
            <p:txBody>
              <a:bodyPr wrap="none">
                <a:spAutoFit/>
              </a:bodyPr>
              <a:lstStyle/>
              <a:p>
                <a:r>
                  <a:rPr lang="en-US" dirty="0" smtClean="0"/>
                  <a:t>On-line Guard Column</a:t>
                </a:r>
                <a:endParaRPr lang="en-US" dirty="0"/>
              </a:p>
            </p:txBody>
          </p:sp>
          <p:grpSp>
            <p:nvGrpSpPr>
              <p:cNvPr id="23" name="Group 22"/>
              <p:cNvGrpSpPr/>
              <p:nvPr/>
            </p:nvGrpSpPr>
            <p:grpSpPr>
              <a:xfrm>
                <a:off x="718672" y="3751623"/>
                <a:ext cx="2477102" cy="1924050"/>
                <a:chOff x="5263284" y="1412755"/>
                <a:chExt cx="2477102" cy="1924050"/>
              </a:xfrm>
            </p:grpSpPr>
            <p:pic>
              <p:nvPicPr>
                <p:cNvPr id="311299" name="Picture 3"/>
                <p:cNvPicPr>
                  <a:picLocks noChangeAspect="1" noChangeArrowheads="1"/>
                </p:cNvPicPr>
                <p:nvPr/>
              </p:nvPicPr>
              <p:blipFill>
                <a:blip r:embed="rId6" cstate="print"/>
                <a:srcRect/>
                <a:stretch>
                  <a:fillRect/>
                </a:stretch>
              </p:blipFill>
              <p:spPr bwMode="auto">
                <a:xfrm>
                  <a:off x="5263284" y="1412755"/>
                  <a:ext cx="2381250" cy="1924050"/>
                </a:xfrm>
                <a:prstGeom prst="rect">
                  <a:avLst/>
                </a:prstGeom>
                <a:noFill/>
                <a:ln w="9525">
                  <a:noFill/>
                  <a:miter lim="800000"/>
                  <a:headEnd/>
                  <a:tailEnd/>
                </a:ln>
              </p:spPr>
            </p:pic>
            <p:sp>
              <p:nvSpPr>
                <p:cNvPr id="22" name="Rectangle 21"/>
                <p:cNvSpPr/>
                <p:nvPr/>
              </p:nvSpPr>
              <p:spPr bwMode="white">
                <a:xfrm>
                  <a:off x="7394744" y="1585576"/>
                  <a:ext cx="345642" cy="518463"/>
                </a:xfrm>
                <a:prstGeom prst="rect">
                  <a:avLst/>
                </a:prstGeom>
                <a:solidFill>
                  <a:schemeClr val="bg1"/>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US" sz="1600" b="0" i="0" u="none" strike="noStrike" cap="none" normalizeH="0" baseline="0" smtClean="0">
                    <a:ln>
                      <a:noFill/>
                    </a:ln>
                    <a:solidFill>
                      <a:schemeClr val="tx1"/>
                    </a:solidFill>
                    <a:effectLst/>
                    <a:latin typeface="Verdana" pitchFamily="34" charset="0"/>
                  </a:endParaRPr>
                </a:p>
              </p:txBody>
            </p:sp>
          </p:grpSp>
        </p:grpSp>
        <p:grpSp>
          <p:nvGrpSpPr>
            <p:cNvPr id="31" name="Group 30"/>
            <p:cNvGrpSpPr/>
            <p:nvPr/>
          </p:nvGrpSpPr>
          <p:grpSpPr>
            <a:xfrm>
              <a:off x="5829318" y="1124721"/>
              <a:ext cx="1582847" cy="1670602"/>
              <a:chOff x="5829318" y="1124721"/>
              <a:chExt cx="1582847" cy="1670602"/>
            </a:xfrm>
          </p:grpSpPr>
          <p:sp>
            <p:nvSpPr>
              <p:cNvPr id="15" name="TextBox 14"/>
              <p:cNvSpPr txBox="1"/>
              <p:nvPr/>
            </p:nvSpPr>
            <p:spPr>
              <a:xfrm>
                <a:off x="5900654" y="1124721"/>
                <a:ext cx="1440175" cy="307776"/>
              </a:xfrm>
              <a:prstGeom prst="rect">
                <a:avLst/>
              </a:prstGeom>
              <a:noFill/>
            </p:spPr>
            <p:txBody>
              <a:bodyPr wrap="none" rtlCol="0">
                <a:spAutoFit/>
              </a:bodyPr>
              <a:lstStyle/>
              <a:p>
                <a:r>
                  <a:rPr lang="en-US" dirty="0" smtClean="0"/>
                  <a:t>Off-line Filter</a:t>
                </a:r>
                <a:endParaRPr lang="en-US" dirty="0"/>
              </a:p>
            </p:txBody>
          </p:sp>
          <p:pic>
            <p:nvPicPr>
              <p:cNvPr id="136193" name="Picture 1"/>
              <p:cNvPicPr>
                <a:picLocks noChangeAspect="1" noChangeArrowheads="1"/>
              </p:cNvPicPr>
              <p:nvPr/>
            </p:nvPicPr>
            <p:blipFill>
              <a:blip r:embed="rId7" cstate="print"/>
              <a:srcRect/>
              <a:stretch>
                <a:fillRect/>
              </a:stretch>
            </p:blipFill>
            <p:spPr bwMode="auto">
              <a:xfrm>
                <a:off x="5829318" y="1585576"/>
                <a:ext cx="1582847" cy="1209747"/>
              </a:xfrm>
              <a:prstGeom prst="rect">
                <a:avLst/>
              </a:prstGeom>
              <a:noFill/>
              <a:ln w="9525">
                <a:noFill/>
                <a:miter lim="800000"/>
                <a:headEnd/>
                <a:tailEnd/>
              </a:ln>
            </p:spPr>
          </p:pic>
        </p:grpSp>
      </p:grpSp>
    </p:spTree>
  </p:cSld>
  <p:clrMapOvr>
    <a:masterClrMapping/>
  </p:clrMapOvr>
  <p:transition/>
  <p:timing>
    <p:tnLst>
      <p:par>
        <p:cTn id="1" dur="indefinite" restart="never" nodeType="tmRoot"/>
      </p:par>
    </p:tnLst>
  </p:timing>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p:cNvSpPr>
            <a:spLocks noGrp="1"/>
          </p:cNvSpPr>
          <p:nvPr>
            <p:ph sz="half" idx="2"/>
          </p:nvPr>
        </p:nvSpPr>
        <p:spPr>
          <a:xfrm>
            <a:off x="3419860" y="1067112"/>
            <a:ext cx="5530272" cy="5472665"/>
          </a:xfrm>
          <a:solidFill>
            <a:srgbClr val="FFFFCC"/>
          </a:solidFill>
          <a:ln>
            <a:solidFill>
              <a:schemeClr val="tx1"/>
            </a:solidFill>
          </a:ln>
        </p:spPr>
        <p:txBody>
          <a:bodyPr>
            <a:normAutofit/>
          </a:bodyPr>
          <a:lstStyle/>
          <a:p>
            <a:r>
              <a:rPr lang="en-US" sz="1600" dirty="0" smtClean="0">
                <a:solidFill>
                  <a:srgbClr val="0000FF"/>
                </a:solidFill>
              </a:rPr>
              <a:t>Precipitation</a:t>
            </a:r>
            <a:r>
              <a:rPr lang="en-US" sz="1600" dirty="0" smtClean="0"/>
              <a:t> adds a solvent to the sample which causes some of the compounds to fall out of solution as particulates.  The analyte stays in solution.  Filtration or centrifugation is then required to separate the liquid with analyte from the precipitated material.</a:t>
            </a:r>
          </a:p>
          <a:p>
            <a:endParaRPr lang="en-US" sz="1600" dirty="0" smtClean="0"/>
          </a:p>
          <a:p>
            <a:r>
              <a:rPr lang="en-US" sz="1600" dirty="0" smtClean="0">
                <a:solidFill>
                  <a:srgbClr val="0000FF"/>
                </a:solidFill>
              </a:rPr>
              <a:t>Liquid-Liquid Extraction</a:t>
            </a:r>
            <a:r>
              <a:rPr lang="en-US" sz="1600" dirty="0" smtClean="0"/>
              <a:t>: An immiscible solvent is added to the sample which then separates into 2 liquid phases.  Some compounds will go in one phase, some will separate into the other phase.</a:t>
            </a:r>
          </a:p>
          <a:p>
            <a:endParaRPr lang="en-US" sz="1600" dirty="0" smtClean="0"/>
          </a:p>
          <a:p>
            <a:r>
              <a:rPr lang="en-US" sz="1600" dirty="0" smtClean="0">
                <a:solidFill>
                  <a:srgbClr val="0000FF"/>
                </a:solidFill>
              </a:rPr>
              <a:t>Solid Phase Extraction</a:t>
            </a:r>
            <a:r>
              <a:rPr lang="en-US" sz="1600" dirty="0" smtClean="0"/>
              <a:t>:  Column chromatography in a small, single use, disposable cartridge format.</a:t>
            </a:r>
          </a:p>
          <a:p>
            <a:pPr lvl="1"/>
            <a:r>
              <a:rPr lang="en-US" dirty="0" smtClean="0"/>
              <a:t>Can perform chemical separation</a:t>
            </a:r>
          </a:p>
          <a:p>
            <a:pPr lvl="1"/>
            <a:r>
              <a:rPr lang="en-US" dirty="0" smtClean="0"/>
              <a:t>Concentration</a:t>
            </a:r>
          </a:p>
          <a:p>
            <a:pPr lvl="1"/>
            <a:r>
              <a:rPr lang="en-US" dirty="0" smtClean="0"/>
              <a:t>Fractionation</a:t>
            </a:r>
          </a:p>
          <a:p>
            <a:pPr>
              <a:buNone/>
            </a:pPr>
            <a:endParaRPr lang="en-US" sz="1600" dirty="0" smtClean="0"/>
          </a:p>
          <a:p>
            <a:pPr>
              <a:buNone/>
            </a:pPr>
            <a:endParaRPr lang="en-US" sz="1600" dirty="0"/>
          </a:p>
        </p:txBody>
      </p:sp>
      <p:sp>
        <p:nvSpPr>
          <p:cNvPr id="3" name="Title 2"/>
          <p:cNvSpPr>
            <a:spLocks noGrp="1"/>
          </p:cNvSpPr>
          <p:nvPr>
            <p:ph type="title"/>
          </p:nvPr>
        </p:nvSpPr>
        <p:spPr/>
        <p:txBody>
          <a:bodyPr/>
          <a:lstStyle/>
          <a:p>
            <a:r>
              <a:rPr lang="en-US" dirty="0" smtClean="0"/>
              <a:t>Other Sample Cleanup Techniques</a:t>
            </a:r>
            <a:endParaRPr lang="en-US" dirty="0"/>
          </a:p>
        </p:txBody>
      </p:sp>
      <p:grpSp>
        <p:nvGrpSpPr>
          <p:cNvPr id="441" name="Group 440"/>
          <p:cNvGrpSpPr/>
          <p:nvPr/>
        </p:nvGrpSpPr>
        <p:grpSpPr>
          <a:xfrm>
            <a:off x="769938" y="1009506"/>
            <a:ext cx="1098189" cy="1252730"/>
            <a:chOff x="5029200" y="1600200"/>
            <a:chExt cx="3733800" cy="3905250"/>
          </a:xfrm>
        </p:grpSpPr>
        <p:grpSp>
          <p:nvGrpSpPr>
            <p:cNvPr id="442" name="Group 441"/>
            <p:cNvGrpSpPr>
              <a:grpSpLocks/>
            </p:cNvGrpSpPr>
            <p:nvPr/>
          </p:nvGrpSpPr>
          <p:grpSpPr bwMode="auto">
            <a:xfrm>
              <a:off x="5715000" y="1600200"/>
              <a:ext cx="3035300" cy="3905250"/>
              <a:chOff x="2953" y="1541"/>
              <a:chExt cx="1912" cy="2460"/>
            </a:xfrm>
          </p:grpSpPr>
          <p:grpSp>
            <p:nvGrpSpPr>
              <p:cNvPr id="445" name="Group 3"/>
              <p:cNvGrpSpPr>
                <a:grpSpLocks/>
              </p:cNvGrpSpPr>
              <p:nvPr/>
            </p:nvGrpSpPr>
            <p:grpSpPr bwMode="auto">
              <a:xfrm>
                <a:off x="2953" y="3367"/>
                <a:ext cx="1423" cy="634"/>
                <a:chOff x="2953" y="3367"/>
                <a:chExt cx="1423" cy="634"/>
              </a:xfrm>
            </p:grpSpPr>
            <p:sp>
              <p:nvSpPr>
                <p:cNvPr id="805" name="Rectangle 4"/>
                <p:cNvSpPr>
                  <a:spLocks noChangeArrowheads="1"/>
                </p:cNvSpPr>
                <p:nvPr/>
              </p:nvSpPr>
              <p:spPr bwMode="auto">
                <a:xfrm>
                  <a:off x="2953" y="3495"/>
                  <a:ext cx="1422" cy="6"/>
                </a:xfrm>
                <a:prstGeom prst="rect">
                  <a:avLst/>
                </a:prstGeom>
                <a:solidFill>
                  <a:srgbClr val="1ED2FF"/>
                </a:solidFill>
                <a:ln w="9525">
                  <a:noFill/>
                  <a:miter lim="800000"/>
                  <a:headEnd/>
                  <a:tailEnd/>
                </a:ln>
              </p:spPr>
              <p:txBody>
                <a:bodyPr/>
                <a:lstStyle/>
                <a:p>
                  <a:endParaRPr lang="en-US"/>
                </a:p>
              </p:txBody>
            </p:sp>
            <p:sp>
              <p:nvSpPr>
                <p:cNvPr id="806" name="Rectangle 5"/>
                <p:cNvSpPr>
                  <a:spLocks noChangeArrowheads="1"/>
                </p:cNvSpPr>
                <p:nvPr/>
              </p:nvSpPr>
              <p:spPr bwMode="auto">
                <a:xfrm>
                  <a:off x="2953" y="3506"/>
                  <a:ext cx="1422" cy="7"/>
                </a:xfrm>
                <a:prstGeom prst="rect">
                  <a:avLst/>
                </a:prstGeom>
                <a:solidFill>
                  <a:srgbClr val="1DD0FF"/>
                </a:solidFill>
                <a:ln w="9525">
                  <a:noFill/>
                  <a:miter lim="800000"/>
                  <a:headEnd/>
                  <a:tailEnd/>
                </a:ln>
              </p:spPr>
              <p:txBody>
                <a:bodyPr/>
                <a:lstStyle/>
                <a:p>
                  <a:endParaRPr lang="en-US"/>
                </a:p>
              </p:txBody>
            </p:sp>
            <p:sp>
              <p:nvSpPr>
                <p:cNvPr id="807" name="Rectangle 6"/>
                <p:cNvSpPr>
                  <a:spLocks noChangeArrowheads="1"/>
                </p:cNvSpPr>
                <p:nvPr/>
              </p:nvSpPr>
              <p:spPr bwMode="auto">
                <a:xfrm>
                  <a:off x="2953" y="3520"/>
                  <a:ext cx="1422" cy="5"/>
                </a:xfrm>
                <a:prstGeom prst="rect">
                  <a:avLst/>
                </a:prstGeom>
                <a:solidFill>
                  <a:srgbClr val="1DCEFF"/>
                </a:solidFill>
                <a:ln w="9525">
                  <a:noFill/>
                  <a:miter lim="800000"/>
                  <a:headEnd/>
                  <a:tailEnd/>
                </a:ln>
              </p:spPr>
              <p:txBody>
                <a:bodyPr/>
                <a:lstStyle/>
                <a:p>
                  <a:endParaRPr lang="en-US"/>
                </a:p>
              </p:txBody>
            </p:sp>
            <p:sp>
              <p:nvSpPr>
                <p:cNvPr id="808" name="Rectangle 7"/>
                <p:cNvSpPr>
                  <a:spLocks noChangeArrowheads="1"/>
                </p:cNvSpPr>
                <p:nvPr/>
              </p:nvSpPr>
              <p:spPr bwMode="auto">
                <a:xfrm>
                  <a:off x="2953" y="3532"/>
                  <a:ext cx="1422" cy="7"/>
                </a:xfrm>
                <a:prstGeom prst="rect">
                  <a:avLst/>
                </a:prstGeom>
                <a:solidFill>
                  <a:srgbClr val="1CCCFF"/>
                </a:solidFill>
                <a:ln w="9525">
                  <a:noFill/>
                  <a:miter lim="800000"/>
                  <a:headEnd/>
                  <a:tailEnd/>
                </a:ln>
              </p:spPr>
              <p:txBody>
                <a:bodyPr/>
                <a:lstStyle/>
                <a:p>
                  <a:endParaRPr lang="en-US"/>
                </a:p>
              </p:txBody>
            </p:sp>
            <p:sp>
              <p:nvSpPr>
                <p:cNvPr id="809" name="Rectangle 8"/>
                <p:cNvSpPr>
                  <a:spLocks noChangeArrowheads="1"/>
                </p:cNvSpPr>
                <p:nvPr/>
              </p:nvSpPr>
              <p:spPr bwMode="auto">
                <a:xfrm>
                  <a:off x="2953" y="3544"/>
                  <a:ext cx="1422" cy="7"/>
                </a:xfrm>
                <a:prstGeom prst="rect">
                  <a:avLst/>
                </a:prstGeom>
                <a:solidFill>
                  <a:srgbClr val="1BCAFF"/>
                </a:solidFill>
                <a:ln w="9525">
                  <a:noFill/>
                  <a:miter lim="800000"/>
                  <a:headEnd/>
                  <a:tailEnd/>
                </a:ln>
              </p:spPr>
              <p:txBody>
                <a:bodyPr/>
                <a:lstStyle/>
                <a:p>
                  <a:endParaRPr lang="en-US"/>
                </a:p>
              </p:txBody>
            </p:sp>
            <p:sp>
              <p:nvSpPr>
                <p:cNvPr id="810" name="Rectangle 9"/>
                <p:cNvSpPr>
                  <a:spLocks noChangeArrowheads="1"/>
                </p:cNvSpPr>
                <p:nvPr/>
              </p:nvSpPr>
              <p:spPr bwMode="auto">
                <a:xfrm>
                  <a:off x="2953" y="3551"/>
                  <a:ext cx="1422" cy="7"/>
                </a:xfrm>
                <a:prstGeom prst="rect">
                  <a:avLst/>
                </a:prstGeom>
                <a:solidFill>
                  <a:srgbClr val="1BC9FF"/>
                </a:solidFill>
                <a:ln w="9525">
                  <a:noFill/>
                  <a:miter lim="800000"/>
                  <a:headEnd/>
                  <a:tailEnd/>
                </a:ln>
              </p:spPr>
              <p:txBody>
                <a:bodyPr/>
                <a:lstStyle/>
                <a:p>
                  <a:endParaRPr lang="en-US"/>
                </a:p>
              </p:txBody>
            </p:sp>
            <p:sp>
              <p:nvSpPr>
                <p:cNvPr id="811" name="Rectangle 10"/>
                <p:cNvSpPr>
                  <a:spLocks noChangeArrowheads="1"/>
                </p:cNvSpPr>
                <p:nvPr/>
              </p:nvSpPr>
              <p:spPr bwMode="auto">
                <a:xfrm>
                  <a:off x="2953" y="3558"/>
                  <a:ext cx="1422" cy="5"/>
                </a:xfrm>
                <a:prstGeom prst="rect">
                  <a:avLst/>
                </a:prstGeom>
                <a:solidFill>
                  <a:srgbClr val="1AC8FF"/>
                </a:solidFill>
                <a:ln w="9525">
                  <a:noFill/>
                  <a:miter lim="800000"/>
                  <a:headEnd/>
                  <a:tailEnd/>
                </a:ln>
              </p:spPr>
              <p:txBody>
                <a:bodyPr/>
                <a:lstStyle/>
                <a:p>
                  <a:endParaRPr lang="en-US"/>
                </a:p>
              </p:txBody>
            </p:sp>
            <p:sp>
              <p:nvSpPr>
                <p:cNvPr id="812" name="Rectangle 11"/>
                <p:cNvSpPr>
                  <a:spLocks noChangeArrowheads="1"/>
                </p:cNvSpPr>
                <p:nvPr/>
              </p:nvSpPr>
              <p:spPr bwMode="auto">
                <a:xfrm>
                  <a:off x="2953" y="3563"/>
                  <a:ext cx="1422" cy="7"/>
                </a:xfrm>
                <a:prstGeom prst="rect">
                  <a:avLst/>
                </a:prstGeom>
                <a:solidFill>
                  <a:srgbClr val="1AC7FF"/>
                </a:solidFill>
                <a:ln w="9525">
                  <a:noFill/>
                  <a:miter lim="800000"/>
                  <a:headEnd/>
                  <a:tailEnd/>
                </a:ln>
              </p:spPr>
              <p:txBody>
                <a:bodyPr/>
                <a:lstStyle/>
                <a:p>
                  <a:endParaRPr lang="en-US"/>
                </a:p>
              </p:txBody>
            </p:sp>
            <p:sp>
              <p:nvSpPr>
                <p:cNvPr id="813" name="Rectangle 12"/>
                <p:cNvSpPr>
                  <a:spLocks noChangeArrowheads="1"/>
                </p:cNvSpPr>
                <p:nvPr/>
              </p:nvSpPr>
              <p:spPr bwMode="auto">
                <a:xfrm>
                  <a:off x="2953" y="3570"/>
                  <a:ext cx="1422" cy="6"/>
                </a:xfrm>
                <a:prstGeom prst="rect">
                  <a:avLst/>
                </a:prstGeom>
                <a:solidFill>
                  <a:srgbClr val="1AC6FF"/>
                </a:solidFill>
                <a:ln w="9525">
                  <a:noFill/>
                  <a:miter lim="800000"/>
                  <a:headEnd/>
                  <a:tailEnd/>
                </a:ln>
              </p:spPr>
              <p:txBody>
                <a:bodyPr/>
                <a:lstStyle/>
                <a:p>
                  <a:endParaRPr lang="en-US"/>
                </a:p>
              </p:txBody>
            </p:sp>
            <p:sp>
              <p:nvSpPr>
                <p:cNvPr id="814" name="Rectangle 13"/>
                <p:cNvSpPr>
                  <a:spLocks noChangeArrowheads="1"/>
                </p:cNvSpPr>
                <p:nvPr/>
              </p:nvSpPr>
              <p:spPr bwMode="auto">
                <a:xfrm>
                  <a:off x="2953" y="3581"/>
                  <a:ext cx="1422" cy="7"/>
                </a:xfrm>
                <a:prstGeom prst="rect">
                  <a:avLst/>
                </a:prstGeom>
                <a:solidFill>
                  <a:srgbClr val="19C4FF"/>
                </a:solidFill>
                <a:ln w="9525">
                  <a:noFill/>
                  <a:miter lim="800000"/>
                  <a:headEnd/>
                  <a:tailEnd/>
                </a:ln>
              </p:spPr>
              <p:txBody>
                <a:bodyPr/>
                <a:lstStyle/>
                <a:p>
                  <a:endParaRPr lang="en-US"/>
                </a:p>
              </p:txBody>
            </p:sp>
            <p:sp>
              <p:nvSpPr>
                <p:cNvPr id="815" name="Rectangle 14"/>
                <p:cNvSpPr>
                  <a:spLocks noChangeArrowheads="1"/>
                </p:cNvSpPr>
                <p:nvPr/>
              </p:nvSpPr>
              <p:spPr bwMode="auto">
                <a:xfrm>
                  <a:off x="2953" y="3593"/>
                  <a:ext cx="1422" cy="7"/>
                </a:xfrm>
                <a:prstGeom prst="rect">
                  <a:avLst/>
                </a:prstGeom>
                <a:solidFill>
                  <a:srgbClr val="18C2FF"/>
                </a:solidFill>
                <a:ln w="9525">
                  <a:noFill/>
                  <a:miter lim="800000"/>
                  <a:headEnd/>
                  <a:tailEnd/>
                </a:ln>
              </p:spPr>
              <p:txBody>
                <a:bodyPr/>
                <a:lstStyle/>
                <a:p>
                  <a:endParaRPr lang="en-US"/>
                </a:p>
              </p:txBody>
            </p:sp>
            <p:sp>
              <p:nvSpPr>
                <p:cNvPr id="816" name="Rectangle 15"/>
                <p:cNvSpPr>
                  <a:spLocks noChangeArrowheads="1"/>
                </p:cNvSpPr>
                <p:nvPr/>
              </p:nvSpPr>
              <p:spPr bwMode="auto">
                <a:xfrm>
                  <a:off x="2953" y="3600"/>
                  <a:ext cx="1422" cy="7"/>
                </a:xfrm>
                <a:prstGeom prst="rect">
                  <a:avLst/>
                </a:prstGeom>
                <a:solidFill>
                  <a:srgbClr val="18C1FF"/>
                </a:solidFill>
                <a:ln w="9525">
                  <a:noFill/>
                  <a:miter lim="800000"/>
                  <a:headEnd/>
                  <a:tailEnd/>
                </a:ln>
              </p:spPr>
              <p:txBody>
                <a:bodyPr/>
                <a:lstStyle/>
                <a:p>
                  <a:endParaRPr lang="en-US"/>
                </a:p>
              </p:txBody>
            </p:sp>
            <p:sp>
              <p:nvSpPr>
                <p:cNvPr id="817" name="Rectangle 16"/>
                <p:cNvSpPr>
                  <a:spLocks noChangeArrowheads="1"/>
                </p:cNvSpPr>
                <p:nvPr/>
              </p:nvSpPr>
              <p:spPr bwMode="auto">
                <a:xfrm>
                  <a:off x="2953" y="3612"/>
                  <a:ext cx="1422" cy="7"/>
                </a:xfrm>
                <a:prstGeom prst="rect">
                  <a:avLst/>
                </a:prstGeom>
                <a:solidFill>
                  <a:srgbClr val="17BFFF"/>
                </a:solidFill>
                <a:ln w="9525">
                  <a:noFill/>
                  <a:miter lim="800000"/>
                  <a:headEnd/>
                  <a:tailEnd/>
                </a:ln>
              </p:spPr>
              <p:txBody>
                <a:bodyPr/>
                <a:lstStyle/>
                <a:p>
                  <a:endParaRPr lang="en-US"/>
                </a:p>
              </p:txBody>
            </p:sp>
            <p:sp>
              <p:nvSpPr>
                <p:cNvPr id="818" name="Rectangle 17"/>
                <p:cNvSpPr>
                  <a:spLocks noChangeArrowheads="1"/>
                </p:cNvSpPr>
                <p:nvPr/>
              </p:nvSpPr>
              <p:spPr bwMode="auto">
                <a:xfrm>
                  <a:off x="2953" y="3626"/>
                  <a:ext cx="1422" cy="5"/>
                </a:xfrm>
                <a:prstGeom prst="rect">
                  <a:avLst/>
                </a:prstGeom>
                <a:solidFill>
                  <a:srgbClr val="16BDFF"/>
                </a:solidFill>
                <a:ln w="9525">
                  <a:noFill/>
                  <a:miter lim="800000"/>
                  <a:headEnd/>
                  <a:tailEnd/>
                </a:ln>
              </p:spPr>
              <p:txBody>
                <a:bodyPr/>
                <a:lstStyle/>
                <a:p>
                  <a:endParaRPr lang="en-US"/>
                </a:p>
              </p:txBody>
            </p:sp>
            <p:sp>
              <p:nvSpPr>
                <p:cNvPr id="819" name="Rectangle 18"/>
                <p:cNvSpPr>
                  <a:spLocks noChangeArrowheads="1"/>
                </p:cNvSpPr>
                <p:nvPr/>
              </p:nvSpPr>
              <p:spPr bwMode="auto">
                <a:xfrm>
                  <a:off x="2953" y="3638"/>
                  <a:ext cx="1422" cy="7"/>
                </a:xfrm>
                <a:prstGeom prst="rect">
                  <a:avLst/>
                </a:prstGeom>
                <a:solidFill>
                  <a:srgbClr val="15BBFF"/>
                </a:solidFill>
                <a:ln w="9525">
                  <a:noFill/>
                  <a:miter lim="800000"/>
                  <a:headEnd/>
                  <a:tailEnd/>
                </a:ln>
              </p:spPr>
              <p:txBody>
                <a:bodyPr/>
                <a:lstStyle/>
                <a:p>
                  <a:endParaRPr lang="en-US"/>
                </a:p>
              </p:txBody>
            </p:sp>
            <p:sp>
              <p:nvSpPr>
                <p:cNvPr id="820" name="Rectangle 19"/>
                <p:cNvSpPr>
                  <a:spLocks noChangeArrowheads="1"/>
                </p:cNvSpPr>
                <p:nvPr/>
              </p:nvSpPr>
              <p:spPr bwMode="auto">
                <a:xfrm>
                  <a:off x="2953" y="3650"/>
                  <a:ext cx="1422" cy="6"/>
                </a:xfrm>
                <a:prstGeom prst="rect">
                  <a:avLst/>
                </a:prstGeom>
                <a:solidFill>
                  <a:srgbClr val="15B9FF"/>
                </a:solidFill>
                <a:ln w="9525">
                  <a:noFill/>
                  <a:miter lim="800000"/>
                  <a:headEnd/>
                  <a:tailEnd/>
                </a:ln>
              </p:spPr>
              <p:txBody>
                <a:bodyPr/>
                <a:lstStyle/>
                <a:p>
                  <a:endParaRPr lang="en-US"/>
                </a:p>
              </p:txBody>
            </p:sp>
            <p:sp>
              <p:nvSpPr>
                <p:cNvPr id="821" name="Rectangle 20"/>
                <p:cNvSpPr>
                  <a:spLocks noChangeArrowheads="1"/>
                </p:cNvSpPr>
                <p:nvPr/>
              </p:nvSpPr>
              <p:spPr bwMode="auto">
                <a:xfrm>
                  <a:off x="2953" y="3663"/>
                  <a:ext cx="1422" cy="5"/>
                </a:xfrm>
                <a:prstGeom prst="rect">
                  <a:avLst/>
                </a:prstGeom>
                <a:solidFill>
                  <a:srgbClr val="14B7FF"/>
                </a:solidFill>
                <a:ln w="9525">
                  <a:noFill/>
                  <a:miter lim="800000"/>
                  <a:headEnd/>
                  <a:tailEnd/>
                </a:ln>
              </p:spPr>
              <p:txBody>
                <a:bodyPr/>
                <a:lstStyle/>
                <a:p>
                  <a:endParaRPr lang="en-US"/>
                </a:p>
              </p:txBody>
            </p:sp>
            <p:sp>
              <p:nvSpPr>
                <p:cNvPr id="822" name="Rectangle 21"/>
                <p:cNvSpPr>
                  <a:spLocks noChangeArrowheads="1"/>
                </p:cNvSpPr>
                <p:nvPr/>
              </p:nvSpPr>
              <p:spPr bwMode="auto">
                <a:xfrm>
                  <a:off x="2953" y="3675"/>
                  <a:ext cx="1422" cy="7"/>
                </a:xfrm>
                <a:prstGeom prst="rect">
                  <a:avLst/>
                </a:prstGeom>
                <a:solidFill>
                  <a:srgbClr val="13B5FF"/>
                </a:solidFill>
                <a:ln w="9525">
                  <a:noFill/>
                  <a:miter lim="800000"/>
                  <a:headEnd/>
                  <a:tailEnd/>
                </a:ln>
              </p:spPr>
              <p:txBody>
                <a:bodyPr/>
                <a:lstStyle/>
                <a:p>
                  <a:endParaRPr lang="en-US"/>
                </a:p>
              </p:txBody>
            </p:sp>
            <p:sp>
              <p:nvSpPr>
                <p:cNvPr id="823" name="Rectangle 22"/>
                <p:cNvSpPr>
                  <a:spLocks noChangeArrowheads="1"/>
                </p:cNvSpPr>
                <p:nvPr/>
              </p:nvSpPr>
              <p:spPr bwMode="auto">
                <a:xfrm>
                  <a:off x="2953" y="3687"/>
                  <a:ext cx="1422" cy="7"/>
                </a:xfrm>
                <a:prstGeom prst="rect">
                  <a:avLst/>
                </a:prstGeom>
                <a:solidFill>
                  <a:srgbClr val="12B3FF"/>
                </a:solidFill>
                <a:ln w="9525">
                  <a:noFill/>
                  <a:miter lim="800000"/>
                  <a:headEnd/>
                  <a:tailEnd/>
                </a:ln>
              </p:spPr>
              <p:txBody>
                <a:bodyPr/>
                <a:lstStyle/>
                <a:p>
                  <a:endParaRPr lang="en-US"/>
                </a:p>
              </p:txBody>
            </p:sp>
            <p:sp>
              <p:nvSpPr>
                <p:cNvPr id="824" name="Rectangle 23"/>
                <p:cNvSpPr>
                  <a:spLocks noChangeArrowheads="1"/>
                </p:cNvSpPr>
                <p:nvPr/>
              </p:nvSpPr>
              <p:spPr bwMode="auto">
                <a:xfrm>
                  <a:off x="2953" y="3701"/>
                  <a:ext cx="1422" cy="5"/>
                </a:xfrm>
                <a:prstGeom prst="rect">
                  <a:avLst/>
                </a:prstGeom>
                <a:solidFill>
                  <a:srgbClr val="12B1FF"/>
                </a:solidFill>
                <a:ln w="9525">
                  <a:noFill/>
                  <a:miter lim="800000"/>
                  <a:headEnd/>
                  <a:tailEnd/>
                </a:ln>
              </p:spPr>
              <p:txBody>
                <a:bodyPr/>
                <a:lstStyle/>
                <a:p>
                  <a:endParaRPr lang="en-US"/>
                </a:p>
              </p:txBody>
            </p:sp>
            <p:sp>
              <p:nvSpPr>
                <p:cNvPr id="825" name="Rectangle 24"/>
                <p:cNvSpPr>
                  <a:spLocks noChangeArrowheads="1"/>
                </p:cNvSpPr>
                <p:nvPr/>
              </p:nvSpPr>
              <p:spPr bwMode="auto">
                <a:xfrm>
                  <a:off x="2953" y="3713"/>
                  <a:ext cx="1422" cy="7"/>
                </a:xfrm>
                <a:prstGeom prst="rect">
                  <a:avLst/>
                </a:prstGeom>
                <a:solidFill>
                  <a:srgbClr val="11AFFF"/>
                </a:solidFill>
                <a:ln w="9525">
                  <a:noFill/>
                  <a:miter lim="800000"/>
                  <a:headEnd/>
                  <a:tailEnd/>
                </a:ln>
              </p:spPr>
              <p:txBody>
                <a:bodyPr/>
                <a:lstStyle/>
                <a:p>
                  <a:endParaRPr lang="en-US"/>
                </a:p>
              </p:txBody>
            </p:sp>
            <p:sp>
              <p:nvSpPr>
                <p:cNvPr id="826" name="Rectangle 25"/>
                <p:cNvSpPr>
                  <a:spLocks noChangeArrowheads="1"/>
                </p:cNvSpPr>
                <p:nvPr/>
              </p:nvSpPr>
              <p:spPr bwMode="auto">
                <a:xfrm>
                  <a:off x="2953" y="3725"/>
                  <a:ext cx="1422" cy="6"/>
                </a:xfrm>
                <a:prstGeom prst="rect">
                  <a:avLst/>
                </a:prstGeom>
                <a:solidFill>
                  <a:srgbClr val="10ADFF"/>
                </a:solidFill>
                <a:ln w="9525">
                  <a:noFill/>
                  <a:miter lim="800000"/>
                  <a:headEnd/>
                  <a:tailEnd/>
                </a:ln>
              </p:spPr>
              <p:txBody>
                <a:bodyPr/>
                <a:lstStyle/>
                <a:p>
                  <a:endParaRPr lang="en-US"/>
                </a:p>
              </p:txBody>
            </p:sp>
            <p:sp>
              <p:nvSpPr>
                <p:cNvPr id="827" name="Rectangle 26"/>
                <p:cNvSpPr>
                  <a:spLocks noChangeArrowheads="1"/>
                </p:cNvSpPr>
                <p:nvPr/>
              </p:nvSpPr>
              <p:spPr bwMode="auto">
                <a:xfrm>
                  <a:off x="2953" y="3731"/>
                  <a:ext cx="1422" cy="7"/>
                </a:xfrm>
                <a:prstGeom prst="rect">
                  <a:avLst/>
                </a:prstGeom>
                <a:solidFill>
                  <a:srgbClr val="10ACFF"/>
                </a:solidFill>
                <a:ln w="9525">
                  <a:noFill/>
                  <a:miter lim="800000"/>
                  <a:headEnd/>
                  <a:tailEnd/>
                </a:ln>
              </p:spPr>
              <p:txBody>
                <a:bodyPr/>
                <a:lstStyle/>
                <a:p>
                  <a:endParaRPr lang="en-US"/>
                </a:p>
              </p:txBody>
            </p:sp>
            <p:sp>
              <p:nvSpPr>
                <p:cNvPr id="828" name="Rectangle 27"/>
                <p:cNvSpPr>
                  <a:spLocks noChangeArrowheads="1"/>
                </p:cNvSpPr>
                <p:nvPr/>
              </p:nvSpPr>
              <p:spPr bwMode="auto">
                <a:xfrm>
                  <a:off x="2953" y="3738"/>
                  <a:ext cx="1422" cy="5"/>
                </a:xfrm>
                <a:prstGeom prst="rect">
                  <a:avLst/>
                </a:prstGeom>
                <a:solidFill>
                  <a:srgbClr val="0FABFF"/>
                </a:solidFill>
                <a:ln w="9525">
                  <a:noFill/>
                  <a:miter lim="800000"/>
                  <a:headEnd/>
                  <a:tailEnd/>
                </a:ln>
              </p:spPr>
              <p:txBody>
                <a:bodyPr/>
                <a:lstStyle/>
                <a:p>
                  <a:endParaRPr lang="en-US"/>
                </a:p>
              </p:txBody>
            </p:sp>
            <p:sp>
              <p:nvSpPr>
                <p:cNvPr id="829" name="Rectangle 28"/>
                <p:cNvSpPr>
                  <a:spLocks noChangeArrowheads="1"/>
                </p:cNvSpPr>
                <p:nvPr/>
              </p:nvSpPr>
              <p:spPr bwMode="auto">
                <a:xfrm>
                  <a:off x="2953" y="3743"/>
                  <a:ext cx="1422" cy="7"/>
                </a:xfrm>
                <a:prstGeom prst="rect">
                  <a:avLst/>
                </a:prstGeom>
                <a:solidFill>
                  <a:srgbClr val="0FAAFF"/>
                </a:solidFill>
                <a:ln w="9525">
                  <a:noFill/>
                  <a:miter lim="800000"/>
                  <a:headEnd/>
                  <a:tailEnd/>
                </a:ln>
              </p:spPr>
              <p:txBody>
                <a:bodyPr/>
                <a:lstStyle/>
                <a:p>
                  <a:endParaRPr lang="en-US"/>
                </a:p>
              </p:txBody>
            </p:sp>
            <p:sp>
              <p:nvSpPr>
                <p:cNvPr id="830" name="Rectangle 29"/>
                <p:cNvSpPr>
                  <a:spLocks noChangeArrowheads="1"/>
                </p:cNvSpPr>
                <p:nvPr/>
              </p:nvSpPr>
              <p:spPr bwMode="auto">
                <a:xfrm>
                  <a:off x="2953" y="3750"/>
                  <a:ext cx="1422" cy="5"/>
                </a:xfrm>
                <a:prstGeom prst="rect">
                  <a:avLst/>
                </a:prstGeom>
                <a:solidFill>
                  <a:srgbClr val="0FA9FF"/>
                </a:solidFill>
                <a:ln w="9525">
                  <a:noFill/>
                  <a:miter lim="800000"/>
                  <a:headEnd/>
                  <a:tailEnd/>
                </a:ln>
              </p:spPr>
              <p:txBody>
                <a:bodyPr/>
                <a:lstStyle/>
                <a:p>
                  <a:endParaRPr lang="en-US"/>
                </a:p>
              </p:txBody>
            </p:sp>
            <p:sp>
              <p:nvSpPr>
                <p:cNvPr id="831" name="Rectangle 30"/>
                <p:cNvSpPr>
                  <a:spLocks noChangeArrowheads="1"/>
                </p:cNvSpPr>
                <p:nvPr/>
              </p:nvSpPr>
              <p:spPr bwMode="auto">
                <a:xfrm>
                  <a:off x="2953" y="3755"/>
                  <a:ext cx="1422" cy="7"/>
                </a:xfrm>
                <a:prstGeom prst="rect">
                  <a:avLst/>
                </a:prstGeom>
                <a:solidFill>
                  <a:srgbClr val="0EA8FF"/>
                </a:solidFill>
                <a:ln w="9525">
                  <a:noFill/>
                  <a:miter lim="800000"/>
                  <a:headEnd/>
                  <a:tailEnd/>
                </a:ln>
              </p:spPr>
              <p:txBody>
                <a:bodyPr/>
                <a:lstStyle/>
                <a:p>
                  <a:endParaRPr lang="en-US"/>
                </a:p>
              </p:txBody>
            </p:sp>
            <p:sp>
              <p:nvSpPr>
                <p:cNvPr id="832" name="Rectangle 31"/>
                <p:cNvSpPr>
                  <a:spLocks noChangeArrowheads="1"/>
                </p:cNvSpPr>
                <p:nvPr/>
              </p:nvSpPr>
              <p:spPr bwMode="auto">
                <a:xfrm>
                  <a:off x="2953" y="3762"/>
                  <a:ext cx="1422" cy="7"/>
                </a:xfrm>
                <a:prstGeom prst="rect">
                  <a:avLst/>
                </a:prstGeom>
                <a:solidFill>
                  <a:srgbClr val="0EA7FF"/>
                </a:solidFill>
                <a:ln w="9525">
                  <a:noFill/>
                  <a:miter lim="800000"/>
                  <a:headEnd/>
                  <a:tailEnd/>
                </a:ln>
              </p:spPr>
              <p:txBody>
                <a:bodyPr/>
                <a:lstStyle/>
                <a:p>
                  <a:endParaRPr lang="en-US"/>
                </a:p>
              </p:txBody>
            </p:sp>
            <p:sp>
              <p:nvSpPr>
                <p:cNvPr id="833" name="Rectangle 32"/>
                <p:cNvSpPr>
                  <a:spLocks noChangeArrowheads="1"/>
                </p:cNvSpPr>
                <p:nvPr/>
              </p:nvSpPr>
              <p:spPr bwMode="auto">
                <a:xfrm>
                  <a:off x="2953" y="3769"/>
                  <a:ext cx="1422" cy="5"/>
                </a:xfrm>
                <a:prstGeom prst="rect">
                  <a:avLst/>
                </a:prstGeom>
                <a:solidFill>
                  <a:srgbClr val="0EA6FF"/>
                </a:solidFill>
                <a:ln w="9525">
                  <a:noFill/>
                  <a:miter lim="800000"/>
                  <a:headEnd/>
                  <a:tailEnd/>
                </a:ln>
              </p:spPr>
              <p:txBody>
                <a:bodyPr/>
                <a:lstStyle/>
                <a:p>
                  <a:endParaRPr lang="en-US"/>
                </a:p>
              </p:txBody>
            </p:sp>
            <p:sp>
              <p:nvSpPr>
                <p:cNvPr id="834" name="Rectangle 33"/>
                <p:cNvSpPr>
                  <a:spLocks noChangeArrowheads="1"/>
                </p:cNvSpPr>
                <p:nvPr/>
              </p:nvSpPr>
              <p:spPr bwMode="auto">
                <a:xfrm>
                  <a:off x="2953" y="3774"/>
                  <a:ext cx="1422" cy="7"/>
                </a:xfrm>
                <a:prstGeom prst="rect">
                  <a:avLst/>
                </a:prstGeom>
                <a:solidFill>
                  <a:srgbClr val="0DA5FF"/>
                </a:solidFill>
                <a:ln w="9525">
                  <a:noFill/>
                  <a:miter lim="800000"/>
                  <a:headEnd/>
                  <a:tailEnd/>
                </a:ln>
              </p:spPr>
              <p:txBody>
                <a:bodyPr/>
                <a:lstStyle/>
                <a:p>
                  <a:endParaRPr lang="en-US"/>
                </a:p>
              </p:txBody>
            </p:sp>
            <p:sp>
              <p:nvSpPr>
                <p:cNvPr id="835" name="Rectangle 34"/>
                <p:cNvSpPr>
                  <a:spLocks noChangeArrowheads="1"/>
                </p:cNvSpPr>
                <p:nvPr/>
              </p:nvSpPr>
              <p:spPr bwMode="auto">
                <a:xfrm>
                  <a:off x="2953" y="3781"/>
                  <a:ext cx="1422" cy="7"/>
                </a:xfrm>
                <a:prstGeom prst="rect">
                  <a:avLst/>
                </a:prstGeom>
                <a:solidFill>
                  <a:srgbClr val="0DA4FF"/>
                </a:solidFill>
                <a:ln w="9525">
                  <a:noFill/>
                  <a:miter lim="800000"/>
                  <a:headEnd/>
                  <a:tailEnd/>
                </a:ln>
              </p:spPr>
              <p:txBody>
                <a:bodyPr/>
                <a:lstStyle/>
                <a:p>
                  <a:endParaRPr lang="en-US"/>
                </a:p>
              </p:txBody>
            </p:sp>
            <p:sp>
              <p:nvSpPr>
                <p:cNvPr id="836" name="Rectangle 35"/>
                <p:cNvSpPr>
                  <a:spLocks noChangeArrowheads="1"/>
                </p:cNvSpPr>
                <p:nvPr/>
              </p:nvSpPr>
              <p:spPr bwMode="auto">
                <a:xfrm>
                  <a:off x="2953" y="3793"/>
                  <a:ext cx="1422" cy="7"/>
                </a:xfrm>
                <a:prstGeom prst="rect">
                  <a:avLst/>
                </a:prstGeom>
                <a:solidFill>
                  <a:srgbClr val="0CA2FF"/>
                </a:solidFill>
                <a:ln w="9525">
                  <a:noFill/>
                  <a:miter lim="800000"/>
                  <a:headEnd/>
                  <a:tailEnd/>
                </a:ln>
              </p:spPr>
              <p:txBody>
                <a:bodyPr/>
                <a:lstStyle/>
                <a:p>
                  <a:endParaRPr lang="en-US"/>
                </a:p>
              </p:txBody>
            </p:sp>
            <p:sp>
              <p:nvSpPr>
                <p:cNvPr id="837" name="Rectangle 36"/>
                <p:cNvSpPr>
                  <a:spLocks noChangeArrowheads="1"/>
                </p:cNvSpPr>
                <p:nvPr/>
              </p:nvSpPr>
              <p:spPr bwMode="auto">
                <a:xfrm>
                  <a:off x="2953" y="3806"/>
                  <a:ext cx="1422" cy="6"/>
                </a:xfrm>
                <a:prstGeom prst="rect">
                  <a:avLst/>
                </a:prstGeom>
                <a:solidFill>
                  <a:srgbClr val="0BA0FF"/>
                </a:solidFill>
                <a:ln w="9525">
                  <a:noFill/>
                  <a:miter lim="800000"/>
                  <a:headEnd/>
                  <a:tailEnd/>
                </a:ln>
              </p:spPr>
              <p:txBody>
                <a:bodyPr/>
                <a:lstStyle/>
                <a:p>
                  <a:endParaRPr lang="en-US"/>
                </a:p>
              </p:txBody>
            </p:sp>
            <p:sp>
              <p:nvSpPr>
                <p:cNvPr id="838" name="Rectangle 37"/>
                <p:cNvSpPr>
                  <a:spLocks noChangeArrowheads="1"/>
                </p:cNvSpPr>
                <p:nvPr/>
              </p:nvSpPr>
              <p:spPr bwMode="auto">
                <a:xfrm>
                  <a:off x="2953" y="3818"/>
                  <a:ext cx="1422" cy="7"/>
                </a:xfrm>
                <a:prstGeom prst="rect">
                  <a:avLst/>
                </a:prstGeom>
                <a:solidFill>
                  <a:srgbClr val="0B9EFF"/>
                </a:solidFill>
                <a:ln w="9525">
                  <a:noFill/>
                  <a:miter lim="800000"/>
                  <a:headEnd/>
                  <a:tailEnd/>
                </a:ln>
              </p:spPr>
              <p:txBody>
                <a:bodyPr/>
                <a:lstStyle/>
                <a:p>
                  <a:endParaRPr lang="en-US"/>
                </a:p>
              </p:txBody>
            </p:sp>
            <p:sp>
              <p:nvSpPr>
                <p:cNvPr id="839" name="Rectangle 38"/>
                <p:cNvSpPr>
                  <a:spLocks noChangeArrowheads="1"/>
                </p:cNvSpPr>
                <p:nvPr/>
              </p:nvSpPr>
              <p:spPr bwMode="auto">
                <a:xfrm>
                  <a:off x="2953" y="3844"/>
                  <a:ext cx="1422" cy="5"/>
                </a:xfrm>
                <a:prstGeom prst="rect">
                  <a:avLst/>
                </a:prstGeom>
                <a:solidFill>
                  <a:srgbClr val="099AFF"/>
                </a:solidFill>
                <a:ln w="9525">
                  <a:noFill/>
                  <a:miter lim="800000"/>
                  <a:headEnd/>
                  <a:tailEnd/>
                </a:ln>
              </p:spPr>
              <p:txBody>
                <a:bodyPr/>
                <a:lstStyle/>
                <a:p>
                  <a:endParaRPr lang="en-US"/>
                </a:p>
              </p:txBody>
            </p:sp>
            <p:sp>
              <p:nvSpPr>
                <p:cNvPr id="840" name="Rectangle 39"/>
                <p:cNvSpPr>
                  <a:spLocks noChangeArrowheads="1"/>
                </p:cNvSpPr>
                <p:nvPr/>
              </p:nvSpPr>
              <p:spPr bwMode="auto">
                <a:xfrm>
                  <a:off x="2953" y="3905"/>
                  <a:ext cx="1422" cy="7"/>
                </a:xfrm>
                <a:prstGeom prst="rect">
                  <a:avLst/>
                </a:prstGeom>
                <a:solidFill>
                  <a:srgbClr val="0590FF"/>
                </a:solidFill>
                <a:ln w="9525">
                  <a:noFill/>
                  <a:miter lim="800000"/>
                  <a:headEnd/>
                  <a:tailEnd/>
                </a:ln>
              </p:spPr>
              <p:txBody>
                <a:bodyPr/>
                <a:lstStyle/>
                <a:p>
                  <a:endParaRPr lang="en-US"/>
                </a:p>
              </p:txBody>
            </p:sp>
            <p:sp>
              <p:nvSpPr>
                <p:cNvPr id="841" name="Rectangle 40"/>
                <p:cNvSpPr>
                  <a:spLocks noChangeArrowheads="1"/>
                </p:cNvSpPr>
                <p:nvPr/>
              </p:nvSpPr>
              <p:spPr bwMode="auto">
                <a:xfrm>
                  <a:off x="2953" y="3924"/>
                  <a:ext cx="1422" cy="7"/>
                </a:xfrm>
                <a:prstGeom prst="rect">
                  <a:avLst/>
                </a:prstGeom>
                <a:solidFill>
                  <a:srgbClr val="048DFF"/>
                </a:solidFill>
                <a:ln w="9525">
                  <a:noFill/>
                  <a:miter lim="800000"/>
                  <a:headEnd/>
                  <a:tailEnd/>
                </a:ln>
              </p:spPr>
              <p:txBody>
                <a:bodyPr/>
                <a:lstStyle/>
                <a:p>
                  <a:endParaRPr lang="en-US"/>
                </a:p>
              </p:txBody>
            </p:sp>
            <p:sp>
              <p:nvSpPr>
                <p:cNvPr id="842" name="Rectangle 41"/>
                <p:cNvSpPr>
                  <a:spLocks noChangeArrowheads="1"/>
                </p:cNvSpPr>
                <p:nvPr/>
              </p:nvSpPr>
              <p:spPr bwMode="auto">
                <a:xfrm>
                  <a:off x="2953" y="3962"/>
                  <a:ext cx="1422" cy="6"/>
                </a:xfrm>
                <a:prstGeom prst="rect">
                  <a:avLst/>
                </a:prstGeom>
                <a:solidFill>
                  <a:srgbClr val="0287FF"/>
                </a:solidFill>
                <a:ln w="9525">
                  <a:noFill/>
                  <a:miter lim="800000"/>
                  <a:headEnd/>
                  <a:tailEnd/>
                </a:ln>
              </p:spPr>
              <p:txBody>
                <a:bodyPr/>
                <a:lstStyle/>
                <a:p>
                  <a:endParaRPr lang="en-US"/>
                </a:p>
              </p:txBody>
            </p:sp>
            <p:sp>
              <p:nvSpPr>
                <p:cNvPr id="843" name="Rectangle 42"/>
                <p:cNvSpPr>
                  <a:spLocks noChangeArrowheads="1"/>
                </p:cNvSpPr>
                <p:nvPr/>
              </p:nvSpPr>
              <p:spPr bwMode="auto">
                <a:xfrm>
                  <a:off x="2953" y="3987"/>
                  <a:ext cx="1422" cy="5"/>
                </a:xfrm>
                <a:prstGeom prst="rect">
                  <a:avLst/>
                </a:prstGeom>
                <a:solidFill>
                  <a:srgbClr val="0083FF"/>
                </a:solidFill>
                <a:ln w="9525">
                  <a:noFill/>
                  <a:miter lim="800000"/>
                  <a:headEnd/>
                  <a:tailEnd/>
                </a:ln>
              </p:spPr>
              <p:txBody>
                <a:bodyPr/>
                <a:lstStyle/>
                <a:p>
                  <a:endParaRPr lang="en-US"/>
                </a:p>
              </p:txBody>
            </p:sp>
            <p:sp>
              <p:nvSpPr>
                <p:cNvPr id="844" name="Freeform 43"/>
                <p:cNvSpPr>
                  <a:spLocks/>
                </p:cNvSpPr>
                <p:nvPr/>
              </p:nvSpPr>
              <p:spPr bwMode="auto">
                <a:xfrm>
                  <a:off x="2953" y="3494"/>
                  <a:ext cx="1423" cy="507"/>
                </a:xfrm>
                <a:custGeom>
                  <a:avLst/>
                  <a:gdLst>
                    <a:gd name="T0" fmla="*/ 164 w 1423"/>
                    <a:gd name="T1" fmla="*/ 2 h 507"/>
                    <a:gd name="T2" fmla="*/ 24 w 1423"/>
                    <a:gd name="T3" fmla="*/ 327 h 507"/>
                    <a:gd name="T4" fmla="*/ 6 w 1423"/>
                    <a:gd name="T5" fmla="*/ 360 h 507"/>
                    <a:gd name="T6" fmla="*/ 1 w 1423"/>
                    <a:gd name="T7" fmla="*/ 389 h 507"/>
                    <a:gd name="T8" fmla="*/ 0 w 1423"/>
                    <a:gd name="T9" fmla="*/ 404 h 507"/>
                    <a:gd name="T10" fmla="*/ 2 w 1423"/>
                    <a:gd name="T11" fmla="*/ 419 h 507"/>
                    <a:gd name="T12" fmla="*/ 8 w 1423"/>
                    <a:gd name="T13" fmla="*/ 445 h 507"/>
                    <a:gd name="T14" fmla="*/ 22 w 1423"/>
                    <a:gd name="T15" fmla="*/ 470 h 507"/>
                    <a:gd name="T16" fmla="*/ 38 w 1423"/>
                    <a:gd name="T17" fmla="*/ 488 h 507"/>
                    <a:gd name="T18" fmla="*/ 48 w 1423"/>
                    <a:gd name="T19" fmla="*/ 495 h 507"/>
                    <a:gd name="T20" fmla="*/ 59 w 1423"/>
                    <a:gd name="T21" fmla="*/ 501 h 507"/>
                    <a:gd name="T22" fmla="*/ 70 w 1423"/>
                    <a:gd name="T23" fmla="*/ 504 h 507"/>
                    <a:gd name="T24" fmla="*/ 82 w 1423"/>
                    <a:gd name="T25" fmla="*/ 506 h 507"/>
                    <a:gd name="T26" fmla="*/ 96 w 1423"/>
                    <a:gd name="T27" fmla="*/ 507 h 507"/>
                    <a:gd name="T28" fmla="*/ 109 w 1423"/>
                    <a:gd name="T29" fmla="*/ 504 h 507"/>
                    <a:gd name="T30" fmla="*/ 123 w 1423"/>
                    <a:gd name="T31" fmla="*/ 507 h 507"/>
                    <a:gd name="T32" fmla="*/ 1345 w 1423"/>
                    <a:gd name="T33" fmla="*/ 507 h 507"/>
                    <a:gd name="T34" fmla="*/ 1315 w 1423"/>
                    <a:gd name="T35" fmla="*/ 504 h 507"/>
                    <a:gd name="T36" fmla="*/ 1340 w 1423"/>
                    <a:gd name="T37" fmla="*/ 507 h 507"/>
                    <a:gd name="T38" fmla="*/ 1363 w 1423"/>
                    <a:gd name="T39" fmla="*/ 501 h 507"/>
                    <a:gd name="T40" fmla="*/ 1373 w 1423"/>
                    <a:gd name="T41" fmla="*/ 497 h 507"/>
                    <a:gd name="T42" fmla="*/ 1384 w 1423"/>
                    <a:gd name="T43" fmla="*/ 489 h 507"/>
                    <a:gd name="T44" fmla="*/ 1393 w 1423"/>
                    <a:gd name="T45" fmla="*/ 480 h 507"/>
                    <a:gd name="T46" fmla="*/ 1402 w 1423"/>
                    <a:gd name="T47" fmla="*/ 470 h 507"/>
                    <a:gd name="T48" fmla="*/ 1408 w 1423"/>
                    <a:gd name="T49" fmla="*/ 459 h 507"/>
                    <a:gd name="T50" fmla="*/ 1414 w 1423"/>
                    <a:gd name="T51" fmla="*/ 447 h 507"/>
                    <a:gd name="T52" fmla="*/ 1421 w 1423"/>
                    <a:gd name="T53" fmla="*/ 420 h 507"/>
                    <a:gd name="T54" fmla="*/ 1423 w 1423"/>
                    <a:gd name="T55" fmla="*/ 405 h 507"/>
                    <a:gd name="T56" fmla="*/ 1423 w 1423"/>
                    <a:gd name="T57" fmla="*/ 398 h 507"/>
                    <a:gd name="T58" fmla="*/ 1423 w 1423"/>
                    <a:gd name="T59" fmla="*/ 390 h 507"/>
                    <a:gd name="T60" fmla="*/ 1423 w 1423"/>
                    <a:gd name="T61" fmla="*/ 384 h 507"/>
                    <a:gd name="T62" fmla="*/ 1421 w 1423"/>
                    <a:gd name="T63" fmla="*/ 376 h 507"/>
                    <a:gd name="T64" fmla="*/ 1416 w 1423"/>
                    <a:gd name="T65" fmla="*/ 360 h 507"/>
                    <a:gd name="T66" fmla="*/ 1405 w 1423"/>
                    <a:gd name="T67" fmla="*/ 327 h 507"/>
                    <a:gd name="T68" fmla="*/ 1271 w 1423"/>
                    <a:gd name="T69" fmla="*/ 0 h 507"/>
                    <a:gd name="T70" fmla="*/ 164 w 1423"/>
                    <a:gd name="T71" fmla="*/ 2 h 50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423"/>
                    <a:gd name="T109" fmla="*/ 0 h 507"/>
                    <a:gd name="T110" fmla="*/ 1423 w 1423"/>
                    <a:gd name="T111" fmla="*/ 507 h 507"/>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423" h="507">
                      <a:moveTo>
                        <a:pt x="164" y="2"/>
                      </a:moveTo>
                      <a:lnTo>
                        <a:pt x="24" y="327"/>
                      </a:lnTo>
                      <a:lnTo>
                        <a:pt x="6" y="360"/>
                      </a:lnTo>
                      <a:lnTo>
                        <a:pt x="1" y="389"/>
                      </a:lnTo>
                      <a:lnTo>
                        <a:pt x="0" y="404"/>
                      </a:lnTo>
                      <a:lnTo>
                        <a:pt x="2" y="419"/>
                      </a:lnTo>
                      <a:lnTo>
                        <a:pt x="8" y="445"/>
                      </a:lnTo>
                      <a:lnTo>
                        <a:pt x="22" y="470"/>
                      </a:lnTo>
                      <a:lnTo>
                        <a:pt x="38" y="488"/>
                      </a:lnTo>
                      <a:lnTo>
                        <a:pt x="48" y="495"/>
                      </a:lnTo>
                      <a:lnTo>
                        <a:pt x="59" y="501"/>
                      </a:lnTo>
                      <a:lnTo>
                        <a:pt x="70" y="504"/>
                      </a:lnTo>
                      <a:lnTo>
                        <a:pt x="82" y="506"/>
                      </a:lnTo>
                      <a:lnTo>
                        <a:pt x="96" y="507"/>
                      </a:lnTo>
                      <a:lnTo>
                        <a:pt x="109" y="504"/>
                      </a:lnTo>
                      <a:lnTo>
                        <a:pt x="123" y="507"/>
                      </a:lnTo>
                      <a:lnTo>
                        <a:pt x="1345" y="507"/>
                      </a:lnTo>
                      <a:lnTo>
                        <a:pt x="1315" y="504"/>
                      </a:lnTo>
                      <a:lnTo>
                        <a:pt x="1340" y="507"/>
                      </a:lnTo>
                      <a:lnTo>
                        <a:pt x="1363" y="501"/>
                      </a:lnTo>
                      <a:lnTo>
                        <a:pt x="1373" y="497"/>
                      </a:lnTo>
                      <a:lnTo>
                        <a:pt x="1384" y="489"/>
                      </a:lnTo>
                      <a:lnTo>
                        <a:pt x="1393" y="480"/>
                      </a:lnTo>
                      <a:lnTo>
                        <a:pt x="1402" y="470"/>
                      </a:lnTo>
                      <a:lnTo>
                        <a:pt x="1408" y="459"/>
                      </a:lnTo>
                      <a:lnTo>
                        <a:pt x="1414" y="447"/>
                      </a:lnTo>
                      <a:lnTo>
                        <a:pt x="1421" y="420"/>
                      </a:lnTo>
                      <a:lnTo>
                        <a:pt x="1423" y="405"/>
                      </a:lnTo>
                      <a:lnTo>
                        <a:pt x="1423" y="398"/>
                      </a:lnTo>
                      <a:lnTo>
                        <a:pt x="1423" y="390"/>
                      </a:lnTo>
                      <a:lnTo>
                        <a:pt x="1423" y="384"/>
                      </a:lnTo>
                      <a:lnTo>
                        <a:pt x="1421" y="376"/>
                      </a:lnTo>
                      <a:lnTo>
                        <a:pt x="1416" y="360"/>
                      </a:lnTo>
                      <a:lnTo>
                        <a:pt x="1405" y="327"/>
                      </a:lnTo>
                      <a:lnTo>
                        <a:pt x="1271" y="0"/>
                      </a:lnTo>
                      <a:lnTo>
                        <a:pt x="164" y="2"/>
                      </a:lnTo>
                      <a:close/>
                    </a:path>
                  </a:pathLst>
                </a:custGeom>
                <a:solidFill>
                  <a:srgbClr val="000000"/>
                </a:solidFill>
                <a:ln w="9525">
                  <a:noFill/>
                  <a:round/>
                  <a:headEnd/>
                  <a:tailEnd/>
                </a:ln>
              </p:spPr>
              <p:txBody>
                <a:bodyPr/>
                <a:lstStyle/>
                <a:p>
                  <a:endParaRPr lang="en-US"/>
                </a:p>
              </p:txBody>
            </p:sp>
            <p:sp>
              <p:nvSpPr>
                <p:cNvPr id="845" name="Rectangle 44"/>
                <p:cNvSpPr>
                  <a:spLocks noChangeArrowheads="1"/>
                </p:cNvSpPr>
                <p:nvPr/>
              </p:nvSpPr>
              <p:spPr bwMode="auto">
                <a:xfrm>
                  <a:off x="2953" y="3495"/>
                  <a:ext cx="1422" cy="6"/>
                </a:xfrm>
                <a:prstGeom prst="rect">
                  <a:avLst/>
                </a:prstGeom>
                <a:solidFill>
                  <a:srgbClr val="1ED2FF"/>
                </a:solidFill>
                <a:ln w="9525">
                  <a:noFill/>
                  <a:miter lim="800000"/>
                  <a:headEnd/>
                  <a:tailEnd/>
                </a:ln>
              </p:spPr>
              <p:txBody>
                <a:bodyPr/>
                <a:lstStyle/>
                <a:p>
                  <a:endParaRPr lang="en-US"/>
                </a:p>
              </p:txBody>
            </p:sp>
            <p:sp>
              <p:nvSpPr>
                <p:cNvPr id="846" name="Rectangle 45"/>
                <p:cNvSpPr>
                  <a:spLocks noChangeArrowheads="1"/>
                </p:cNvSpPr>
                <p:nvPr/>
              </p:nvSpPr>
              <p:spPr bwMode="auto">
                <a:xfrm>
                  <a:off x="2953" y="3506"/>
                  <a:ext cx="1422" cy="7"/>
                </a:xfrm>
                <a:prstGeom prst="rect">
                  <a:avLst/>
                </a:prstGeom>
                <a:solidFill>
                  <a:srgbClr val="1DD0FF"/>
                </a:solidFill>
                <a:ln w="9525">
                  <a:noFill/>
                  <a:miter lim="800000"/>
                  <a:headEnd/>
                  <a:tailEnd/>
                </a:ln>
              </p:spPr>
              <p:txBody>
                <a:bodyPr/>
                <a:lstStyle/>
                <a:p>
                  <a:endParaRPr lang="en-US"/>
                </a:p>
              </p:txBody>
            </p:sp>
            <p:sp>
              <p:nvSpPr>
                <p:cNvPr id="847" name="Rectangle 46"/>
                <p:cNvSpPr>
                  <a:spLocks noChangeArrowheads="1"/>
                </p:cNvSpPr>
                <p:nvPr/>
              </p:nvSpPr>
              <p:spPr bwMode="auto">
                <a:xfrm>
                  <a:off x="2953" y="3520"/>
                  <a:ext cx="1422" cy="5"/>
                </a:xfrm>
                <a:prstGeom prst="rect">
                  <a:avLst/>
                </a:prstGeom>
                <a:solidFill>
                  <a:srgbClr val="1DCEFF"/>
                </a:solidFill>
                <a:ln w="9525">
                  <a:noFill/>
                  <a:miter lim="800000"/>
                  <a:headEnd/>
                  <a:tailEnd/>
                </a:ln>
              </p:spPr>
              <p:txBody>
                <a:bodyPr/>
                <a:lstStyle/>
                <a:p>
                  <a:endParaRPr lang="en-US"/>
                </a:p>
              </p:txBody>
            </p:sp>
            <p:sp>
              <p:nvSpPr>
                <p:cNvPr id="848" name="Rectangle 47"/>
                <p:cNvSpPr>
                  <a:spLocks noChangeArrowheads="1"/>
                </p:cNvSpPr>
                <p:nvPr/>
              </p:nvSpPr>
              <p:spPr bwMode="auto">
                <a:xfrm>
                  <a:off x="2953" y="3532"/>
                  <a:ext cx="1422" cy="7"/>
                </a:xfrm>
                <a:prstGeom prst="rect">
                  <a:avLst/>
                </a:prstGeom>
                <a:solidFill>
                  <a:srgbClr val="1CCCFF"/>
                </a:solidFill>
                <a:ln w="9525">
                  <a:noFill/>
                  <a:miter lim="800000"/>
                  <a:headEnd/>
                  <a:tailEnd/>
                </a:ln>
              </p:spPr>
              <p:txBody>
                <a:bodyPr/>
                <a:lstStyle/>
                <a:p>
                  <a:endParaRPr lang="en-US"/>
                </a:p>
              </p:txBody>
            </p:sp>
            <p:sp>
              <p:nvSpPr>
                <p:cNvPr id="849" name="Rectangle 48"/>
                <p:cNvSpPr>
                  <a:spLocks noChangeArrowheads="1"/>
                </p:cNvSpPr>
                <p:nvPr/>
              </p:nvSpPr>
              <p:spPr bwMode="auto">
                <a:xfrm>
                  <a:off x="2953" y="3544"/>
                  <a:ext cx="1422" cy="7"/>
                </a:xfrm>
                <a:prstGeom prst="rect">
                  <a:avLst/>
                </a:prstGeom>
                <a:solidFill>
                  <a:srgbClr val="1BCAFF"/>
                </a:solidFill>
                <a:ln w="9525">
                  <a:noFill/>
                  <a:miter lim="800000"/>
                  <a:headEnd/>
                  <a:tailEnd/>
                </a:ln>
              </p:spPr>
              <p:txBody>
                <a:bodyPr/>
                <a:lstStyle/>
                <a:p>
                  <a:endParaRPr lang="en-US"/>
                </a:p>
              </p:txBody>
            </p:sp>
            <p:sp>
              <p:nvSpPr>
                <p:cNvPr id="850" name="Rectangle 49"/>
                <p:cNvSpPr>
                  <a:spLocks noChangeArrowheads="1"/>
                </p:cNvSpPr>
                <p:nvPr/>
              </p:nvSpPr>
              <p:spPr bwMode="auto">
                <a:xfrm>
                  <a:off x="2953" y="3551"/>
                  <a:ext cx="1422" cy="7"/>
                </a:xfrm>
                <a:prstGeom prst="rect">
                  <a:avLst/>
                </a:prstGeom>
                <a:solidFill>
                  <a:srgbClr val="1BC9FF"/>
                </a:solidFill>
                <a:ln w="9525">
                  <a:noFill/>
                  <a:miter lim="800000"/>
                  <a:headEnd/>
                  <a:tailEnd/>
                </a:ln>
              </p:spPr>
              <p:txBody>
                <a:bodyPr/>
                <a:lstStyle/>
                <a:p>
                  <a:endParaRPr lang="en-US"/>
                </a:p>
              </p:txBody>
            </p:sp>
            <p:sp>
              <p:nvSpPr>
                <p:cNvPr id="851" name="Rectangle 50"/>
                <p:cNvSpPr>
                  <a:spLocks noChangeArrowheads="1"/>
                </p:cNvSpPr>
                <p:nvPr/>
              </p:nvSpPr>
              <p:spPr bwMode="auto">
                <a:xfrm>
                  <a:off x="2953" y="3558"/>
                  <a:ext cx="1422" cy="5"/>
                </a:xfrm>
                <a:prstGeom prst="rect">
                  <a:avLst/>
                </a:prstGeom>
                <a:solidFill>
                  <a:srgbClr val="1AC8FF"/>
                </a:solidFill>
                <a:ln w="9525">
                  <a:noFill/>
                  <a:miter lim="800000"/>
                  <a:headEnd/>
                  <a:tailEnd/>
                </a:ln>
              </p:spPr>
              <p:txBody>
                <a:bodyPr/>
                <a:lstStyle/>
                <a:p>
                  <a:endParaRPr lang="en-US"/>
                </a:p>
              </p:txBody>
            </p:sp>
            <p:sp>
              <p:nvSpPr>
                <p:cNvPr id="852" name="Rectangle 51"/>
                <p:cNvSpPr>
                  <a:spLocks noChangeArrowheads="1"/>
                </p:cNvSpPr>
                <p:nvPr/>
              </p:nvSpPr>
              <p:spPr bwMode="auto">
                <a:xfrm>
                  <a:off x="2953" y="3563"/>
                  <a:ext cx="1422" cy="7"/>
                </a:xfrm>
                <a:prstGeom prst="rect">
                  <a:avLst/>
                </a:prstGeom>
                <a:solidFill>
                  <a:srgbClr val="1AC7FF"/>
                </a:solidFill>
                <a:ln w="9525">
                  <a:noFill/>
                  <a:miter lim="800000"/>
                  <a:headEnd/>
                  <a:tailEnd/>
                </a:ln>
              </p:spPr>
              <p:txBody>
                <a:bodyPr/>
                <a:lstStyle/>
                <a:p>
                  <a:endParaRPr lang="en-US"/>
                </a:p>
              </p:txBody>
            </p:sp>
            <p:sp>
              <p:nvSpPr>
                <p:cNvPr id="853" name="Rectangle 52"/>
                <p:cNvSpPr>
                  <a:spLocks noChangeArrowheads="1"/>
                </p:cNvSpPr>
                <p:nvPr/>
              </p:nvSpPr>
              <p:spPr bwMode="auto">
                <a:xfrm>
                  <a:off x="2953" y="3570"/>
                  <a:ext cx="1422" cy="6"/>
                </a:xfrm>
                <a:prstGeom prst="rect">
                  <a:avLst/>
                </a:prstGeom>
                <a:solidFill>
                  <a:srgbClr val="1AC6FF"/>
                </a:solidFill>
                <a:ln w="9525">
                  <a:noFill/>
                  <a:miter lim="800000"/>
                  <a:headEnd/>
                  <a:tailEnd/>
                </a:ln>
              </p:spPr>
              <p:txBody>
                <a:bodyPr/>
                <a:lstStyle/>
                <a:p>
                  <a:endParaRPr lang="en-US"/>
                </a:p>
              </p:txBody>
            </p:sp>
            <p:sp>
              <p:nvSpPr>
                <p:cNvPr id="854" name="Rectangle 53"/>
                <p:cNvSpPr>
                  <a:spLocks noChangeArrowheads="1"/>
                </p:cNvSpPr>
                <p:nvPr/>
              </p:nvSpPr>
              <p:spPr bwMode="auto">
                <a:xfrm>
                  <a:off x="2953" y="3581"/>
                  <a:ext cx="1422" cy="7"/>
                </a:xfrm>
                <a:prstGeom prst="rect">
                  <a:avLst/>
                </a:prstGeom>
                <a:solidFill>
                  <a:srgbClr val="19C4FF"/>
                </a:solidFill>
                <a:ln w="9525">
                  <a:noFill/>
                  <a:miter lim="800000"/>
                  <a:headEnd/>
                  <a:tailEnd/>
                </a:ln>
              </p:spPr>
              <p:txBody>
                <a:bodyPr/>
                <a:lstStyle/>
                <a:p>
                  <a:endParaRPr lang="en-US"/>
                </a:p>
              </p:txBody>
            </p:sp>
            <p:sp>
              <p:nvSpPr>
                <p:cNvPr id="855" name="Rectangle 54"/>
                <p:cNvSpPr>
                  <a:spLocks noChangeArrowheads="1"/>
                </p:cNvSpPr>
                <p:nvPr/>
              </p:nvSpPr>
              <p:spPr bwMode="auto">
                <a:xfrm>
                  <a:off x="2953" y="3593"/>
                  <a:ext cx="1422" cy="7"/>
                </a:xfrm>
                <a:prstGeom prst="rect">
                  <a:avLst/>
                </a:prstGeom>
                <a:solidFill>
                  <a:srgbClr val="18C2FF"/>
                </a:solidFill>
                <a:ln w="9525">
                  <a:noFill/>
                  <a:miter lim="800000"/>
                  <a:headEnd/>
                  <a:tailEnd/>
                </a:ln>
              </p:spPr>
              <p:txBody>
                <a:bodyPr/>
                <a:lstStyle/>
                <a:p>
                  <a:endParaRPr lang="en-US"/>
                </a:p>
              </p:txBody>
            </p:sp>
            <p:sp>
              <p:nvSpPr>
                <p:cNvPr id="856" name="Rectangle 55"/>
                <p:cNvSpPr>
                  <a:spLocks noChangeArrowheads="1"/>
                </p:cNvSpPr>
                <p:nvPr/>
              </p:nvSpPr>
              <p:spPr bwMode="auto">
                <a:xfrm>
                  <a:off x="2953" y="3600"/>
                  <a:ext cx="1422" cy="7"/>
                </a:xfrm>
                <a:prstGeom prst="rect">
                  <a:avLst/>
                </a:prstGeom>
                <a:solidFill>
                  <a:srgbClr val="18C1FF"/>
                </a:solidFill>
                <a:ln w="9525">
                  <a:noFill/>
                  <a:miter lim="800000"/>
                  <a:headEnd/>
                  <a:tailEnd/>
                </a:ln>
              </p:spPr>
              <p:txBody>
                <a:bodyPr/>
                <a:lstStyle/>
                <a:p>
                  <a:endParaRPr lang="en-US"/>
                </a:p>
              </p:txBody>
            </p:sp>
            <p:sp>
              <p:nvSpPr>
                <p:cNvPr id="857" name="Rectangle 56"/>
                <p:cNvSpPr>
                  <a:spLocks noChangeArrowheads="1"/>
                </p:cNvSpPr>
                <p:nvPr/>
              </p:nvSpPr>
              <p:spPr bwMode="auto">
                <a:xfrm>
                  <a:off x="2953" y="3612"/>
                  <a:ext cx="1422" cy="7"/>
                </a:xfrm>
                <a:prstGeom prst="rect">
                  <a:avLst/>
                </a:prstGeom>
                <a:solidFill>
                  <a:srgbClr val="17BFFF"/>
                </a:solidFill>
                <a:ln w="9525">
                  <a:noFill/>
                  <a:miter lim="800000"/>
                  <a:headEnd/>
                  <a:tailEnd/>
                </a:ln>
              </p:spPr>
              <p:txBody>
                <a:bodyPr/>
                <a:lstStyle/>
                <a:p>
                  <a:endParaRPr lang="en-US"/>
                </a:p>
              </p:txBody>
            </p:sp>
            <p:sp>
              <p:nvSpPr>
                <p:cNvPr id="858" name="Rectangle 57"/>
                <p:cNvSpPr>
                  <a:spLocks noChangeArrowheads="1"/>
                </p:cNvSpPr>
                <p:nvPr/>
              </p:nvSpPr>
              <p:spPr bwMode="auto">
                <a:xfrm>
                  <a:off x="2953" y="3626"/>
                  <a:ext cx="1422" cy="5"/>
                </a:xfrm>
                <a:prstGeom prst="rect">
                  <a:avLst/>
                </a:prstGeom>
                <a:solidFill>
                  <a:srgbClr val="16BDFF"/>
                </a:solidFill>
                <a:ln w="9525">
                  <a:noFill/>
                  <a:miter lim="800000"/>
                  <a:headEnd/>
                  <a:tailEnd/>
                </a:ln>
              </p:spPr>
              <p:txBody>
                <a:bodyPr/>
                <a:lstStyle/>
                <a:p>
                  <a:endParaRPr lang="en-US"/>
                </a:p>
              </p:txBody>
            </p:sp>
            <p:sp>
              <p:nvSpPr>
                <p:cNvPr id="859" name="Rectangle 58"/>
                <p:cNvSpPr>
                  <a:spLocks noChangeArrowheads="1"/>
                </p:cNvSpPr>
                <p:nvPr/>
              </p:nvSpPr>
              <p:spPr bwMode="auto">
                <a:xfrm>
                  <a:off x="2953" y="3638"/>
                  <a:ext cx="1422" cy="7"/>
                </a:xfrm>
                <a:prstGeom prst="rect">
                  <a:avLst/>
                </a:prstGeom>
                <a:solidFill>
                  <a:srgbClr val="15BBFF"/>
                </a:solidFill>
                <a:ln w="9525">
                  <a:noFill/>
                  <a:miter lim="800000"/>
                  <a:headEnd/>
                  <a:tailEnd/>
                </a:ln>
              </p:spPr>
              <p:txBody>
                <a:bodyPr/>
                <a:lstStyle/>
                <a:p>
                  <a:endParaRPr lang="en-US"/>
                </a:p>
              </p:txBody>
            </p:sp>
            <p:sp>
              <p:nvSpPr>
                <p:cNvPr id="860" name="Rectangle 59"/>
                <p:cNvSpPr>
                  <a:spLocks noChangeArrowheads="1"/>
                </p:cNvSpPr>
                <p:nvPr/>
              </p:nvSpPr>
              <p:spPr bwMode="auto">
                <a:xfrm>
                  <a:off x="2953" y="3650"/>
                  <a:ext cx="1422" cy="6"/>
                </a:xfrm>
                <a:prstGeom prst="rect">
                  <a:avLst/>
                </a:prstGeom>
                <a:solidFill>
                  <a:srgbClr val="15B9FF"/>
                </a:solidFill>
                <a:ln w="9525">
                  <a:noFill/>
                  <a:miter lim="800000"/>
                  <a:headEnd/>
                  <a:tailEnd/>
                </a:ln>
              </p:spPr>
              <p:txBody>
                <a:bodyPr/>
                <a:lstStyle/>
                <a:p>
                  <a:endParaRPr lang="en-US"/>
                </a:p>
              </p:txBody>
            </p:sp>
            <p:sp>
              <p:nvSpPr>
                <p:cNvPr id="861" name="Rectangle 60"/>
                <p:cNvSpPr>
                  <a:spLocks noChangeArrowheads="1"/>
                </p:cNvSpPr>
                <p:nvPr/>
              </p:nvSpPr>
              <p:spPr bwMode="auto">
                <a:xfrm>
                  <a:off x="2953" y="3663"/>
                  <a:ext cx="1422" cy="5"/>
                </a:xfrm>
                <a:prstGeom prst="rect">
                  <a:avLst/>
                </a:prstGeom>
                <a:solidFill>
                  <a:srgbClr val="14B7FF"/>
                </a:solidFill>
                <a:ln w="9525">
                  <a:noFill/>
                  <a:miter lim="800000"/>
                  <a:headEnd/>
                  <a:tailEnd/>
                </a:ln>
              </p:spPr>
              <p:txBody>
                <a:bodyPr/>
                <a:lstStyle/>
                <a:p>
                  <a:endParaRPr lang="en-US"/>
                </a:p>
              </p:txBody>
            </p:sp>
            <p:sp>
              <p:nvSpPr>
                <p:cNvPr id="862" name="Rectangle 61"/>
                <p:cNvSpPr>
                  <a:spLocks noChangeArrowheads="1"/>
                </p:cNvSpPr>
                <p:nvPr/>
              </p:nvSpPr>
              <p:spPr bwMode="auto">
                <a:xfrm>
                  <a:off x="2953" y="3675"/>
                  <a:ext cx="1422" cy="7"/>
                </a:xfrm>
                <a:prstGeom prst="rect">
                  <a:avLst/>
                </a:prstGeom>
                <a:solidFill>
                  <a:srgbClr val="13B5FF"/>
                </a:solidFill>
                <a:ln w="9525">
                  <a:noFill/>
                  <a:miter lim="800000"/>
                  <a:headEnd/>
                  <a:tailEnd/>
                </a:ln>
              </p:spPr>
              <p:txBody>
                <a:bodyPr/>
                <a:lstStyle/>
                <a:p>
                  <a:endParaRPr lang="en-US"/>
                </a:p>
              </p:txBody>
            </p:sp>
            <p:sp>
              <p:nvSpPr>
                <p:cNvPr id="863" name="Rectangle 62"/>
                <p:cNvSpPr>
                  <a:spLocks noChangeArrowheads="1"/>
                </p:cNvSpPr>
                <p:nvPr/>
              </p:nvSpPr>
              <p:spPr bwMode="auto">
                <a:xfrm>
                  <a:off x="2953" y="3687"/>
                  <a:ext cx="1422" cy="7"/>
                </a:xfrm>
                <a:prstGeom prst="rect">
                  <a:avLst/>
                </a:prstGeom>
                <a:solidFill>
                  <a:srgbClr val="12B3FF"/>
                </a:solidFill>
                <a:ln w="9525">
                  <a:noFill/>
                  <a:miter lim="800000"/>
                  <a:headEnd/>
                  <a:tailEnd/>
                </a:ln>
              </p:spPr>
              <p:txBody>
                <a:bodyPr/>
                <a:lstStyle/>
                <a:p>
                  <a:endParaRPr lang="en-US"/>
                </a:p>
              </p:txBody>
            </p:sp>
            <p:sp>
              <p:nvSpPr>
                <p:cNvPr id="864" name="Rectangle 63"/>
                <p:cNvSpPr>
                  <a:spLocks noChangeArrowheads="1"/>
                </p:cNvSpPr>
                <p:nvPr/>
              </p:nvSpPr>
              <p:spPr bwMode="auto">
                <a:xfrm>
                  <a:off x="2953" y="3701"/>
                  <a:ext cx="1422" cy="5"/>
                </a:xfrm>
                <a:prstGeom prst="rect">
                  <a:avLst/>
                </a:prstGeom>
                <a:solidFill>
                  <a:srgbClr val="12B1FF"/>
                </a:solidFill>
                <a:ln w="9525">
                  <a:noFill/>
                  <a:miter lim="800000"/>
                  <a:headEnd/>
                  <a:tailEnd/>
                </a:ln>
              </p:spPr>
              <p:txBody>
                <a:bodyPr/>
                <a:lstStyle/>
                <a:p>
                  <a:endParaRPr lang="en-US"/>
                </a:p>
              </p:txBody>
            </p:sp>
            <p:sp>
              <p:nvSpPr>
                <p:cNvPr id="865" name="Rectangle 64"/>
                <p:cNvSpPr>
                  <a:spLocks noChangeArrowheads="1"/>
                </p:cNvSpPr>
                <p:nvPr/>
              </p:nvSpPr>
              <p:spPr bwMode="auto">
                <a:xfrm>
                  <a:off x="2953" y="3713"/>
                  <a:ext cx="1422" cy="7"/>
                </a:xfrm>
                <a:prstGeom prst="rect">
                  <a:avLst/>
                </a:prstGeom>
                <a:solidFill>
                  <a:srgbClr val="11AFFF"/>
                </a:solidFill>
                <a:ln w="9525">
                  <a:noFill/>
                  <a:miter lim="800000"/>
                  <a:headEnd/>
                  <a:tailEnd/>
                </a:ln>
              </p:spPr>
              <p:txBody>
                <a:bodyPr/>
                <a:lstStyle/>
                <a:p>
                  <a:endParaRPr lang="en-US"/>
                </a:p>
              </p:txBody>
            </p:sp>
            <p:sp>
              <p:nvSpPr>
                <p:cNvPr id="866" name="Rectangle 65"/>
                <p:cNvSpPr>
                  <a:spLocks noChangeArrowheads="1"/>
                </p:cNvSpPr>
                <p:nvPr/>
              </p:nvSpPr>
              <p:spPr bwMode="auto">
                <a:xfrm>
                  <a:off x="2953" y="3725"/>
                  <a:ext cx="1422" cy="6"/>
                </a:xfrm>
                <a:prstGeom prst="rect">
                  <a:avLst/>
                </a:prstGeom>
                <a:solidFill>
                  <a:srgbClr val="10ADFF"/>
                </a:solidFill>
                <a:ln w="9525">
                  <a:noFill/>
                  <a:miter lim="800000"/>
                  <a:headEnd/>
                  <a:tailEnd/>
                </a:ln>
              </p:spPr>
              <p:txBody>
                <a:bodyPr/>
                <a:lstStyle/>
                <a:p>
                  <a:endParaRPr lang="en-US"/>
                </a:p>
              </p:txBody>
            </p:sp>
            <p:sp>
              <p:nvSpPr>
                <p:cNvPr id="867" name="Rectangle 66"/>
                <p:cNvSpPr>
                  <a:spLocks noChangeArrowheads="1"/>
                </p:cNvSpPr>
                <p:nvPr/>
              </p:nvSpPr>
              <p:spPr bwMode="auto">
                <a:xfrm>
                  <a:off x="2953" y="3731"/>
                  <a:ext cx="1422" cy="7"/>
                </a:xfrm>
                <a:prstGeom prst="rect">
                  <a:avLst/>
                </a:prstGeom>
                <a:solidFill>
                  <a:srgbClr val="10ACFF"/>
                </a:solidFill>
                <a:ln w="9525">
                  <a:noFill/>
                  <a:miter lim="800000"/>
                  <a:headEnd/>
                  <a:tailEnd/>
                </a:ln>
              </p:spPr>
              <p:txBody>
                <a:bodyPr/>
                <a:lstStyle/>
                <a:p>
                  <a:endParaRPr lang="en-US"/>
                </a:p>
              </p:txBody>
            </p:sp>
            <p:sp>
              <p:nvSpPr>
                <p:cNvPr id="868" name="Rectangle 67"/>
                <p:cNvSpPr>
                  <a:spLocks noChangeArrowheads="1"/>
                </p:cNvSpPr>
                <p:nvPr/>
              </p:nvSpPr>
              <p:spPr bwMode="auto">
                <a:xfrm>
                  <a:off x="2953" y="3738"/>
                  <a:ext cx="1422" cy="5"/>
                </a:xfrm>
                <a:prstGeom prst="rect">
                  <a:avLst/>
                </a:prstGeom>
                <a:solidFill>
                  <a:srgbClr val="0FABFF"/>
                </a:solidFill>
                <a:ln w="9525">
                  <a:noFill/>
                  <a:miter lim="800000"/>
                  <a:headEnd/>
                  <a:tailEnd/>
                </a:ln>
              </p:spPr>
              <p:txBody>
                <a:bodyPr/>
                <a:lstStyle/>
                <a:p>
                  <a:endParaRPr lang="en-US"/>
                </a:p>
              </p:txBody>
            </p:sp>
            <p:sp>
              <p:nvSpPr>
                <p:cNvPr id="869" name="Rectangle 68"/>
                <p:cNvSpPr>
                  <a:spLocks noChangeArrowheads="1"/>
                </p:cNvSpPr>
                <p:nvPr/>
              </p:nvSpPr>
              <p:spPr bwMode="auto">
                <a:xfrm>
                  <a:off x="2953" y="3743"/>
                  <a:ext cx="1422" cy="7"/>
                </a:xfrm>
                <a:prstGeom prst="rect">
                  <a:avLst/>
                </a:prstGeom>
                <a:solidFill>
                  <a:srgbClr val="0FAAFF"/>
                </a:solidFill>
                <a:ln w="9525">
                  <a:noFill/>
                  <a:miter lim="800000"/>
                  <a:headEnd/>
                  <a:tailEnd/>
                </a:ln>
              </p:spPr>
              <p:txBody>
                <a:bodyPr/>
                <a:lstStyle/>
                <a:p>
                  <a:endParaRPr lang="en-US"/>
                </a:p>
              </p:txBody>
            </p:sp>
            <p:sp>
              <p:nvSpPr>
                <p:cNvPr id="870" name="Rectangle 69"/>
                <p:cNvSpPr>
                  <a:spLocks noChangeArrowheads="1"/>
                </p:cNvSpPr>
                <p:nvPr/>
              </p:nvSpPr>
              <p:spPr bwMode="auto">
                <a:xfrm>
                  <a:off x="2953" y="3750"/>
                  <a:ext cx="1422" cy="5"/>
                </a:xfrm>
                <a:prstGeom prst="rect">
                  <a:avLst/>
                </a:prstGeom>
                <a:solidFill>
                  <a:srgbClr val="0FA9FF"/>
                </a:solidFill>
                <a:ln w="9525">
                  <a:noFill/>
                  <a:miter lim="800000"/>
                  <a:headEnd/>
                  <a:tailEnd/>
                </a:ln>
              </p:spPr>
              <p:txBody>
                <a:bodyPr/>
                <a:lstStyle/>
                <a:p>
                  <a:endParaRPr lang="en-US"/>
                </a:p>
              </p:txBody>
            </p:sp>
            <p:sp>
              <p:nvSpPr>
                <p:cNvPr id="871" name="Rectangle 70"/>
                <p:cNvSpPr>
                  <a:spLocks noChangeArrowheads="1"/>
                </p:cNvSpPr>
                <p:nvPr/>
              </p:nvSpPr>
              <p:spPr bwMode="auto">
                <a:xfrm>
                  <a:off x="2953" y="3755"/>
                  <a:ext cx="1422" cy="7"/>
                </a:xfrm>
                <a:prstGeom prst="rect">
                  <a:avLst/>
                </a:prstGeom>
                <a:solidFill>
                  <a:srgbClr val="0EA8FF"/>
                </a:solidFill>
                <a:ln w="9525">
                  <a:noFill/>
                  <a:miter lim="800000"/>
                  <a:headEnd/>
                  <a:tailEnd/>
                </a:ln>
              </p:spPr>
              <p:txBody>
                <a:bodyPr/>
                <a:lstStyle/>
                <a:p>
                  <a:endParaRPr lang="en-US"/>
                </a:p>
              </p:txBody>
            </p:sp>
            <p:sp>
              <p:nvSpPr>
                <p:cNvPr id="872" name="Rectangle 71"/>
                <p:cNvSpPr>
                  <a:spLocks noChangeArrowheads="1"/>
                </p:cNvSpPr>
                <p:nvPr/>
              </p:nvSpPr>
              <p:spPr bwMode="auto">
                <a:xfrm>
                  <a:off x="2953" y="3762"/>
                  <a:ext cx="1422" cy="7"/>
                </a:xfrm>
                <a:prstGeom prst="rect">
                  <a:avLst/>
                </a:prstGeom>
                <a:solidFill>
                  <a:srgbClr val="0EA7FF"/>
                </a:solidFill>
                <a:ln w="9525">
                  <a:noFill/>
                  <a:miter lim="800000"/>
                  <a:headEnd/>
                  <a:tailEnd/>
                </a:ln>
              </p:spPr>
              <p:txBody>
                <a:bodyPr/>
                <a:lstStyle/>
                <a:p>
                  <a:endParaRPr lang="en-US"/>
                </a:p>
              </p:txBody>
            </p:sp>
            <p:sp>
              <p:nvSpPr>
                <p:cNvPr id="873" name="Oval 72"/>
                <p:cNvSpPr>
                  <a:spLocks noChangeArrowheads="1"/>
                </p:cNvSpPr>
                <p:nvPr/>
              </p:nvSpPr>
              <p:spPr bwMode="auto">
                <a:xfrm>
                  <a:off x="3370" y="3585"/>
                  <a:ext cx="119" cy="54"/>
                </a:xfrm>
                <a:prstGeom prst="ellipse">
                  <a:avLst/>
                </a:prstGeom>
                <a:solidFill>
                  <a:srgbClr val="FFFFFF"/>
                </a:solidFill>
                <a:ln w="9525">
                  <a:solidFill>
                    <a:srgbClr val="FFFFFF"/>
                  </a:solidFill>
                  <a:round/>
                  <a:headEnd/>
                  <a:tailEnd/>
                </a:ln>
              </p:spPr>
              <p:txBody>
                <a:bodyPr/>
                <a:lstStyle/>
                <a:p>
                  <a:endParaRPr lang="en-US"/>
                </a:p>
              </p:txBody>
            </p:sp>
            <p:sp>
              <p:nvSpPr>
                <p:cNvPr id="874" name="Oval 73"/>
                <p:cNvSpPr>
                  <a:spLocks noChangeArrowheads="1"/>
                </p:cNvSpPr>
                <p:nvPr/>
              </p:nvSpPr>
              <p:spPr bwMode="auto">
                <a:xfrm>
                  <a:off x="3496" y="3707"/>
                  <a:ext cx="119" cy="55"/>
                </a:xfrm>
                <a:prstGeom prst="ellipse">
                  <a:avLst/>
                </a:prstGeom>
                <a:solidFill>
                  <a:srgbClr val="FFFFFF"/>
                </a:solidFill>
                <a:ln w="9525">
                  <a:solidFill>
                    <a:srgbClr val="FFFFFF"/>
                  </a:solidFill>
                  <a:round/>
                  <a:headEnd/>
                  <a:tailEnd/>
                </a:ln>
              </p:spPr>
              <p:txBody>
                <a:bodyPr/>
                <a:lstStyle/>
                <a:p>
                  <a:endParaRPr lang="en-US"/>
                </a:p>
              </p:txBody>
            </p:sp>
            <p:sp>
              <p:nvSpPr>
                <p:cNvPr id="875" name="Freeform 74"/>
                <p:cNvSpPr>
                  <a:spLocks/>
                </p:cNvSpPr>
                <p:nvPr/>
              </p:nvSpPr>
              <p:spPr bwMode="auto">
                <a:xfrm>
                  <a:off x="3916" y="3705"/>
                  <a:ext cx="88" cy="58"/>
                </a:xfrm>
                <a:custGeom>
                  <a:avLst/>
                  <a:gdLst>
                    <a:gd name="T0" fmla="*/ 44 w 88"/>
                    <a:gd name="T1" fmla="*/ 0 h 58"/>
                    <a:gd name="T2" fmla="*/ 51 w 88"/>
                    <a:gd name="T3" fmla="*/ 0 h 58"/>
                    <a:gd name="T4" fmla="*/ 60 w 88"/>
                    <a:gd name="T5" fmla="*/ 2 h 58"/>
                    <a:gd name="T6" fmla="*/ 74 w 88"/>
                    <a:gd name="T7" fmla="*/ 9 h 58"/>
                    <a:gd name="T8" fmla="*/ 84 w 88"/>
                    <a:gd name="T9" fmla="*/ 18 h 58"/>
                    <a:gd name="T10" fmla="*/ 86 w 88"/>
                    <a:gd name="T11" fmla="*/ 23 h 58"/>
                    <a:gd name="T12" fmla="*/ 88 w 88"/>
                    <a:gd name="T13" fmla="*/ 29 h 58"/>
                    <a:gd name="T14" fmla="*/ 88 w 88"/>
                    <a:gd name="T15" fmla="*/ 31 h 58"/>
                    <a:gd name="T16" fmla="*/ 87 w 88"/>
                    <a:gd name="T17" fmla="*/ 34 h 58"/>
                    <a:gd name="T18" fmla="*/ 85 w 88"/>
                    <a:gd name="T19" fmla="*/ 39 h 58"/>
                    <a:gd name="T20" fmla="*/ 80 w 88"/>
                    <a:gd name="T21" fmla="*/ 44 h 58"/>
                    <a:gd name="T22" fmla="*/ 74 w 88"/>
                    <a:gd name="T23" fmla="*/ 49 h 58"/>
                    <a:gd name="T24" fmla="*/ 60 w 88"/>
                    <a:gd name="T25" fmla="*/ 55 h 58"/>
                    <a:gd name="T26" fmla="*/ 44 w 88"/>
                    <a:gd name="T27" fmla="*/ 58 h 58"/>
                    <a:gd name="T28" fmla="*/ 28 w 88"/>
                    <a:gd name="T29" fmla="*/ 56 h 58"/>
                    <a:gd name="T30" fmla="*/ 14 w 88"/>
                    <a:gd name="T31" fmla="*/ 49 h 58"/>
                    <a:gd name="T32" fmla="*/ 4 w 88"/>
                    <a:gd name="T33" fmla="*/ 41 h 58"/>
                    <a:gd name="T34" fmla="*/ 2 w 88"/>
                    <a:gd name="T35" fmla="*/ 36 h 58"/>
                    <a:gd name="T36" fmla="*/ 0 w 88"/>
                    <a:gd name="T37" fmla="*/ 29 h 58"/>
                    <a:gd name="T38" fmla="*/ 3 w 88"/>
                    <a:gd name="T39" fmla="*/ 20 h 58"/>
                    <a:gd name="T40" fmla="*/ 7 w 88"/>
                    <a:gd name="T41" fmla="*/ 15 h 58"/>
                    <a:gd name="T42" fmla="*/ 13 w 88"/>
                    <a:gd name="T43" fmla="*/ 10 h 58"/>
                    <a:gd name="T44" fmla="*/ 27 w 88"/>
                    <a:gd name="T45" fmla="*/ 3 h 58"/>
                    <a:gd name="T46" fmla="*/ 44 w 88"/>
                    <a:gd name="T47" fmla="*/ 0 h 5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8"/>
                    <a:gd name="T73" fmla="*/ 0 h 58"/>
                    <a:gd name="T74" fmla="*/ 88 w 88"/>
                    <a:gd name="T75" fmla="*/ 58 h 5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8" h="58">
                      <a:moveTo>
                        <a:pt x="44" y="0"/>
                      </a:moveTo>
                      <a:lnTo>
                        <a:pt x="51" y="0"/>
                      </a:lnTo>
                      <a:lnTo>
                        <a:pt x="60" y="2"/>
                      </a:lnTo>
                      <a:lnTo>
                        <a:pt x="74" y="9"/>
                      </a:lnTo>
                      <a:lnTo>
                        <a:pt x="84" y="18"/>
                      </a:lnTo>
                      <a:lnTo>
                        <a:pt x="86" y="23"/>
                      </a:lnTo>
                      <a:lnTo>
                        <a:pt x="88" y="29"/>
                      </a:lnTo>
                      <a:lnTo>
                        <a:pt x="88" y="31"/>
                      </a:lnTo>
                      <a:lnTo>
                        <a:pt x="87" y="34"/>
                      </a:lnTo>
                      <a:lnTo>
                        <a:pt x="85" y="39"/>
                      </a:lnTo>
                      <a:lnTo>
                        <a:pt x="80" y="44"/>
                      </a:lnTo>
                      <a:lnTo>
                        <a:pt x="74" y="49"/>
                      </a:lnTo>
                      <a:lnTo>
                        <a:pt x="60" y="55"/>
                      </a:lnTo>
                      <a:lnTo>
                        <a:pt x="44" y="58"/>
                      </a:lnTo>
                      <a:lnTo>
                        <a:pt x="28" y="56"/>
                      </a:lnTo>
                      <a:lnTo>
                        <a:pt x="14" y="49"/>
                      </a:lnTo>
                      <a:lnTo>
                        <a:pt x="4" y="41"/>
                      </a:lnTo>
                      <a:lnTo>
                        <a:pt x="2" y="36"/>
                      </a:lnTo>
                      <a:lnTo>
                        <a:pt x="0" y="29"/>
                      </a:lnTo>
                      <a:lnTo>
                        <a:pt x="3" y="20"/>
                      </a:lnTo>
                      <a:lnTo>
                        <a:pt x="7" y="15"/>
                      </a:lnTo>
                      <a:lnTo>
                        <a:pt x="13" y="10"/>
                      </a:lnTo>
                      <a:lnTo>
                        <a:pt x="27" y="3"/>
                      </a:lnTo>
                      <a:lnTo>
                        <a:pt x="44" y="0"/>
                      </a:lnTo>
                      <a:close/>
                    </a:path>
                  </a:pathLst>
                </a:custGeom>
                <a:solidFill>
                  <a:srgbClr val="FFFFFF"/>
                </a:solidFill>
                <a:ln w="9525">
                  <a:solidFill>
                    <a:srgbClr val="FFFFFF"/>
                  </a:solidFill>
                  <a:prstDash val="solid"/>
                  <a:round/>
                  <a:headEnd/>
                  <a:tailEnd/>
                </a:ln>
              </p:spPr>
              <p:txBody>
                <a:bodyPr/>
                <a:lstStyle/>
                <a:p>
                  <a:endParaRPr lang="en-US"/>
                </a:p>
              </p:txBody>
            </p:sp>
            <p:sp>
              <p:nvSpPr>
                <p:cNvPr id="876" name="Freeform 75"/>
                <p:cNvSpPr>
                  <a:spLocks/>
                </p:cNvSpPr>
                <p:nvPr/>
              </p:nvSpPr>
              <p:spPr bwMode="auto">
                <a:xfrm>
                  <a:off x="3495" y="3468"/>
                  <a:ext cx="51" cy="20"/>
                </a:xfrm>
                <a:custGeom>
                  <a:avLst/>
                  <a:gdLst>
                    <a:gd name="T0" fmla="*/ 31 w 51"/>
                    <a:gd name="T1" fmla="*/ 0 h 20"/>
                    <a:gd name="T2" fmla="*/ 0 w 51"/>
                    <a:gd name="T3" fmla="*/ 20 h 20"/>
                    <a:gd name="T4" fmla="*/ 25 w 51"/>
                    <a:gd name="T5" fmla="*/ 11 h 20"/>
                    <a:gd name="T6" fmla="*/ 51 w 51"/>
                    <a:gd name="T7" fmla="*/ 0 h 20"/>
                    <a:gd name="T8" fmla="*/ 0 60000 65536"/>
                    <a:gd name="T9" fmla="*/ 0 60000 65536"/>
                    <a:gd name="T10" fmla="*/ 0 60000 65536"/>
                    <a:gd name="T11" fmla="*/ 0 60000 65536"/>
                    <a:gd name="T12" fmla="*/ 0 w 51"/>
                    <a:gd name="T13" fmla="*/ 0 h 20"/>
                    <a:gd name="T14" fmla="*/ 51 w 51"/>
                    <a:gd name="T15" fmla="*/ 20 h 20"/>
                  </a:gdLst>
                  <a:ahLst/>
                  <a:cxnLst>
                    <a:cxn ang="T8">
                      <a:pos x="T0" y="T1"/>
                    </a:cxn>
                    <a:cxn ang="T9">
                      <a:pos x="T2" y="T3"/>
                    </a:cxn>
                    <a:cxn ang="T10">
                      <a:pos x="T4" y="T5"/>
                    </a:cxn>
                    <a:cxn ang="T11">
                      <a:pos x="T6" y="T7"/>
                    </a:cxn>
                  </a:cxnLst>
                  <a:rect l="T12" t="T13" r="T14" b="T15"/>
                  <a:pathLst>
                    <a:path w="51" h="20">
                      <a:moveTo>
                        <a:pt x="31" y="0"/>
                      </a:moveTo>
                      <a:lnTo>
                        <a:pt x="0" y="20"/>
                      </a:lnTo>
                      <a:lnTo>
                        <a:pt x="25" y="11"/>
                      </a:lnTo>
                      <a:lnTo>
                        <a:pt x="51" y="0"/>
                      </a:lnTo>
                    </a:path>
                  </a:pathLst>
                </a:custGeom>
                <a:noFill/>
                <a:ln w="38100" cmpd="sng">
                  <a:solidFill>
                    <a:srgbClr val="A50021"/>
                  </a:solidFill>
                  <a:prstDash val="solid"/>
                  <a:round/>
                  <a:headEnd/>
                  <a:tailEnd/>
                </a:ln>
              </p:spPr>
              <p:txBody>
                <a:bodyPr/>
                <a:lstStyle/>
                <a:p>
                  <a:endParaRPr lang="en-US"/>
                </a:p>
              </p:txBody>
            </p:sp>
            <p:sp>
              <p:nvSpPr>
                <p:cNvPr id="877" name="Freeform 76"/>
                <p:cNvSpPr>
                  <a:spLocks/>
                </p:cNvSpPr>
                <p:nvPr/>
              </p:nvSpPr>
              <p:spPr bwMode="auto">
                <a:xfrm>
                  <a:off x="3445" y="3367"/>
                  <a:ext cx="81" cy="123"/>
                </a:xfrm>
                <a:custGeom>
                  <a:avLst/>
                  <a:gdLst>
                    <a:gd name="T0" fmla="*/ 39 w 81"/>
                    <a:gd name="T1" fmla="*/ 0 h 123"/>
                    <a:gd name="T2" fmla="*/ 27 w 81"/>
                    <a:gd name="T3" fmla="*/ 6 h 123"/>
                    <a:gd name="T4" fmla="*/ 17 w 81"/>
                    <a:gd name="T5" fmla="*/ 14 h 123"/>
                    <a:gd name="T6" fmla="*/ 10 w 81"/>
                    <a:gd name="T7" fmla="*/ 23 h 123"/>
                    <a:gd name="T8" fmla="*/ 5 w 81"/>
                    <a:gd name="T9" fmla="*/ 34 h 123"/>
                    <a:gd name="T10" fmla="*/ 2 w 81"/>
                    <a:gd name="T11" fmla="*/ 45 h 123"/>
                    <a:gd name="T12" fmla="*/ 0 w 81"/>
                    <a:gd name="T13" fmla="*/ 56 h 123"/>
                    <a:gd name="T14" fmla="*/ 0 w 81"/>
                    <a:gd name="T15" fmla="*/ 68 h 123"/>
                    <a:gd name="T16" fmla="*/ 4 w 81"/>
                    <a:gd name="T17" fmla="*/ 79 h 123"/>
                    <a:gd name="T18" fmla="*/ 14 w 81"/>
                    <a:gd name="T19" fmla="*/ 98 h 123"/>
                    <a:gd name="T20" fmla="*/ 21 w 81"/>
                    <a:gd name="T21" fmla="*/ 106 h 123"/>
                    <a:gd name="T22" fmla="*/ 31 w 81"/>
                    <a:gd name="T23" fmla="*/ 114 h 123"/>
                    <a:gd name="T24" fmla="*/ 41 w 81"/>
                    <a:gd name="T25" fmla="*/ 118 h 123"/>
                    <a:gd name="T26" fmla="*/ 53 w 81"/>
                    <a:gd name="T27" fmla="*/ 122 h 123"/>
                    <a:gd name="T28" fmla="*/ 66 w 81"/>
                    <a:gd name="T29" fmla="*/ 123 h 123"/>
                    <a:gd name="T30" fmla="*/ 81 w 81"/>
                    <a:gd name="T31" fmla="*/ 121 h 123"/>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81"/>
                    <a:gd name="T49" fmla="*/ 0 h 123"/>
                    <a:gd name="T50" fmla="*/ 81 w 81"/>
                    <a:gd name="T51" fmla="*/ 123 h 123"/>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81" h="123">
                      <a:moveTo>
                        <a:pt x="39" y="0"/>
                      </a:moveTo>
                      <a:lnTo>
                        <a:pt x="27" y="6"/>
                      </a:lnTo>
                      <a:lnTo>
                        <a:pt x="17" y="14"/>
                      </a:lnTo>
                      <a:lnTo>
                        <a:pt x="10" y="23"/>
                      </a:lnTo>
                      <a:lnTo>
                        <a:pt x="5" y="34"/>
                      </a:lnTo>
                      <a:lnTo>
                        <a:pt x="2" y="45"/>
                      </a:lnTo>
                      <a:lnTo>
                        <a:pt x="0" y="56"/>
                      </a:lnTo>
                      <a:lnTo>
                        <a:pt x="0" y="68"/>
                      </a:lnTo>
                      <a:lnTo>
                        <a:pt x="4" y="79"/>
                      </a:lnTo>
                      <a:lnTo>
                        <a:pt x="14" y="98"/>
                      </a:lnTo>
                      <a:lnTo>
                        <a:pt x="21" y="106"/>
                      </a:lnTo>
                      <a:lnTo>
                        <a:pt x="31" y="114"/>
                      </a:lnTo>
                      <a:lnTo>
                        <a:pt x="41" y="118"/>
                      </a:lnTo>
                      <a:lnTo>
                        <a:pt x="53" y="122"/>
                      </a:lnTo>
                      <a:lnTo>
                        <a:pt x="66" y="123"/>
                      </a:lnTo>
                      <a:lnTo>
                        <a:pt x="81" y="121"/>
                      </a:lnTo>
                    </a:path>
                  </a:pathLst>
                </a:custGeom>
                <a:noFill/>
                <a:ln w="38100" cmpd="sng">
                  <a:solidFill>
                    <a:srgbClr val="A50021"/>
                  </a:solidFill>
                  <a:prstDash val="solid"/>
                  <a:round/>
                  <a:headEnd/>
                  <a:tailEnd/>
                </a:ln>
              </p:spPr>
              <p:txBody>
                <a:bodyPr/>
                <a:lstStyle/>
                <a:p>
                  <a:endParaRPr lang="en-US"/>
                </a:p>
              </p:txBody>
            </p:sp>
            <p:sp>
              <p:nvSpPr>
                <p:cNvPr id="878" name="Freeform 77"/>
                <p:cNvSpPr>
                  <a:spLocks/>
                </p:cNvSpPr>
                <p:nvPr/>
              </p:nvSpPr>
              <p:spPr bwMode="auto">
                <a:xfrm>
                  <a:off x="3738" y="3375"/>
                  <a:ext cx="110" cy="84"/>
                </a:xfrm>
                <a:custGeom>
                  <a:avLst/>
                  <a:gdLst>
                    <a:gd name="T0" fmla="*/ 110 w 110"/>
                    <a:gd name="T1" fmla="*/ 23 h 84"/>
                    <a:gd name="T2" fmla="*/ 102 w 110"/>
                    <a:gd name="T3" fmla="*/ 15 h 84"/>
                    <a:gd name="T4" fmla="*/ 92 w 110"/>
                    <a:gd name="T5" fmla="*/ 8 h 84"/>
                    <a:gd name="T6" fmla="*/ 82 w 110"/>
                    <a:gd name="T7" fmla="*/ 3 h 84"/>
                    <a:gd name="T8" fmla="*/ 71 w 110"/>
                    <a:gd name="T9" fmla="*/ 1 h 84"/>
                    <a:gd name="T10" fmla="*/ 61 w 110"/>
                    <a:gd name="T11" fmla="*/ 0 h 84"/>
                    <a:gd name="T12" fmla="*/ 56 w 110"/>
                    <a:gd name="T13" fmla="*/ 0 h 84"/>
                    <a:gd name="T14" fmla="*/ 50 w 110"/>
                    <a:gd name="T15" fmla="*/ 1 h 84"/>
                    <a:gd name="T16" fmla="*/ 30 w 110"/>
                    <a:gd name="T17" fmla="*/ 9 h 84"/>
                    <a:gd name="T18" fmla="*/ 22 w 110"/>
                    <a:gd name="T19" fmla="*/ 14 h 84"/>
                    <a:gd name="T20" fmla="*/ 14 w 110"/>
                    <a:gd name="T21" fmla="*/ 22 h 84"/>
                    <a:gd name="T22" fmla="*/ 9 w 110"/>
                    <a:gd name="T23" fmla="*/ 30 h 84"/>
                    <a:gd name="T24" fmla="*/ 3 w 110"/>
                    <a:gd name="T25" fmla="*/ 40 h 84"/>
                    <a:gd name="T26" fmla="*/ 1 w 110"/>
                    <a:gd name="T27" fmla="*/ 49 h 84"/>
                    <a:gd name="T28" fmla="*/ 0 w 110"/>
                    <a:gd name="T29" fmla="*/ 61 h 84"/>
                    <a:gd name="T30" fmla="*/ 0 w 110"/>
                    <a:gd name="T31" fmla="*/ 72 h 84"/>
                    <a:gd name="T32" fmla="*/ 5 w 110"/>
                    <a:gd name="T33" fmla="*/ 84 h 8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10"/>
                    <a:gd name="T52" fmla="*/ 0 h 84"/>
                    <a:gd name="T53" fmla="*/ 110 w 110"/>
                    <a:gd name="T54" fmla="*/ 84 h 8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10" h="84">
                      <a:moveTo>
                        <a:pt x="110" y="23"/>
                      </a:moveTo>
                      <a:lnTo>
                        <a:pt x="102" y="15"/>
                      </a:lnTo>
                      <a:lnTo>
                        <a:pt x="92" y="8"/>
                      </a:lnTo>
                      <a:lnTo>
                        <a:pt x="82" y="3"/>
                      </a:lnTo>
                      <a:lnTo>
                        <a:pt x="71" y="1"/>
                      </a:lnTo>
                      <a:lnTo>
                        <a:pt x="61" y="0"/>
                      </a:lnTo>
                      <a:lnTo>
                        <a:pt x="56" y="0"/>
                      </a:lnTo>
                      <a:lnTo>
                        <a:pt x="50" y="1"/>
                      </a:lnTo>
                      <a:lnTo>
                        <a:pt x="30" y="9"/>
                      </a:lnTo>
                      <a:lnTo>
                        <a:pt x="22" y="14"/>
                      </a:lnTo>
                      <a:lnTo>
                        <a:pt x="14" y="22"/>
                      </a:lnTo>
                      <a:lnTo>
                        <a:pt x="9" y="30"/>
                      </a:lnTo>
                      <a:lnTo>
                        <a:pt x="3" y="40"/>
                      </a:lnTo>
                      <a:lnTo>
                        <a:pt x="1" y="49"/>
                      </a:lnTo>
                      <a:lnTo>
                        <a:pt x="0" y="61"/>
                      </a:lnTo>
                      <a:lnTo>
                        <a:pt x="0" y="72"/>
                      </a:lnTo>
                      <a:lnTo>
                        <a:pt x="5" y="84"/>
                      </a:lnTo>
                    </a:path>
                  </a:pathLst>
                </a:custGeom>
                <a:noFill/>
                <a:ln w="38100" cmpd="sng">
                  <a:solidFill>
                    <a:srgbClr val="A50021"/>
                  </a:solidFill>
                  <a:prstDash val="solid"/>
                  <a:round/>
                  <a:headEnd/>
                  <a:tailEnd/>
                </a:ln>
              </p:spPr>
              <p:txBody>
                <a:bodyPr/>
                <a:lstStyle/>
                <a:p>
                  <a:endParaRPr lang="en-US"/>
                </a:p>
              </p:txBody>
            </p:sp>
            <p:sp>
              <p:nvSpPr>
                <p:cNvPr id="879" name="Freeform 78"/>
                <p:cNvSpPr>
                  <a:spLocks/>
                </p:cNvSpPr>
                <p:nvPr/>
              </p:nvSpPr>
              <p:spPr bwMode="auto">
                <a:xfrm>
                  <a:off x="3816" y="3393"/>
                  <a:ext cx="105" cy="85"/>
                </a:xfrm>
                <a:custGeom>
                  <a:avLst/>
                  <a:gdLst>
                    <a:gd name="T0" fmla="*/ 94 w 105"/>
                    <a:gd name="T1" fmla="*/ 85 h 85"/>
                    <a:gd name="T2" fmla="*/ 100 w 105"/>
                    <a:gd name="T3" fmla="*/ 76 h 85"/>
                    <a:gd name="T4" fmla="*/ 104 w 105"/>
                    <a:gd name="T5" fmla="*/ 65 h 85"/>
                    <a:gd name="T6" fmla="*/ 105 w 105"/>
                    <a:gd name="T7" fmla="*/ 54 h 85"/>
                    <a:gd name="T8" fmla="*/ 105 w 105"/>
                    <a:gd name="T9" fmla="*/ 49 h 85"/>
                    <a:gd name="T10" fmla="*/ 105 w 105"/>
                    <a:gd name="T11" fmla="*/ 46 h 85"/>
                    <a:gd name="T12" fmla="*/ 104 w 105"/>
                    <a:gd name="T13" fmla="*/ 43 h 85"/>
                    <a:gd name="T14" fmla="*/ 102 w 105"/>
                    <a:gd name="T15" fmla="*/ 32 h 85"/>
                    <a:gd name="T16" fmla="*/ 96 w 105"/>
                    <a:gd name="T17" fmla="*/ 22 h 85"/>
                    <a:gd name="T18" fmla="*/ 88 w 105"/>
                    <a:gd name="T19" fmla="*/ 13 h 85"/>
                    <a:gd name="T20" fmla="*/ 78 w 105"/>
                    <a:gd name="T21" fmla="*/ 6 h 85"/>
                    <a:gd name="T22" fmla="*/ 67 w 105"/>
                    <a:gd name="T23" fmla="*/ 3 h 85"/>
                    <a:gd name="T24" fmla="*/ 55 w 105"/>
                    <a:gd name="T25" fmla="*/ 1 h 85"/>
                    <a:gd name="T26" fmla="*/ 44 w 105"/>
                    <a:gd name="T27" fmla="*/ 0 h 85"/>
                    <a:gd name="T28" fmla="*/ 32 w 105"/>
                    <a:gd name="T29" fmla="*/ 3 h 85"/>
                    <a:gd name="T30" fmla="*/ 22 w 105"/>
                    <a:gd name="T31" fmla="*/ 8 h 85"/>
                    <a:gd name="T32" fmla="*/ 13 w 105"/>
                    <a:gd name="T33" fmla="*/ 15 h 85"/>
                    <a:gd name="T34" fmla="*/ 6 w 105"/>
                    <a:gd name="T35" fmla="*/ 24 h 85"/>
                    <a:gd name="T36" fmla="*/ 0 w 105"/>
                    <a:gd name="T37" fmla="*/ 35 h 8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05"/>
                    <a:gd name="T58" fmla="*/ 0 h 85"/>
                    <a:gd name="T59" fmla="*/ 105 w 105"/>
                    <a:gd name="T60" fmla="*/ 85 h 8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05" h="85">
                      <a:moveTo>
                        <a:pt x="94" y="85"/>
                      </a:moveTo>
                      <a:lnTo>
                        <a:pt x="100" y="76"/>
                      </a:lnTo>
                      <a:lnTo>
                        <a:pt x="104" y="65"/>
                      </a:lnTo>
                      <a:lnTo>
                        <a:pt x="105" y="54"/>
                      </a:lnTo>
                      <a:lnTo>
                        <a:pt x="105" y="49"/>
                      </a:lnTo>
                      <a:lnTo>
                        <a:pt x="105" y="46"/>
                      </a:lnTo>
                      <a:lnTo>
                        <a:pt x="104" y="43"/>
                      </a:lnTo>
                      <a:lnTo>
                        <a:pt x="102" y="32"/>
                      </a:lnTo>
                      <a:lnTo>
                        <a:pt x="96" y="22"/>
                      </a:lnTo>
                      <a:lnTo>
                        <a:pt x="88" y="13"/>
                      </a:lnTo>
                      <a:lnTo>
                        <a:pt x="78" y="6"/>
                      </a:lnTo>
                      <a:lnTo>
                        <a:pt x="67" y="3"/>
                      </a:lnTo>
                      <a:lnTo>
                        <a:pt x="55" y="1"/>
                      </a:lnTo>
                      <a:lnTo>
                        <a:pt x="44" y="0"/>
                      </a:lnTo>
                      <a:lnTo>
                        <a:pt x="32" y="3"/>
                      </a:lnTo>
                      <a:lnTo>
                        <a:pt x="22" y="8"/>
                      </a:lnTo>
                      <a:lnTo>
                        <a:pt x="13" y="15"/>
                      </a:lnTo>
                      <a:lnTo>
                        <a:pt x="6" y="24"/>
                      </a:lnTo>
                      <a:lnTo>
                        <a:pt x="0" y="35"/>
                      </a:lnTo>
                    </a:path>
                  </a:pathLst>
                </a:custGeom>
                <a:noFill/>
                <a:ln w="38100" cmpd="sng">
                  <a:solidFill>
                    <a:srgbClr val="A50021"/>
                  </a:solidFill>
                  <a:prstDash val="solid"/>
                  <a:round/>
                  <a:headEnd/>
                  <a:tailEnd/>
                </a:ln>
              </p:spPr>
              <p:txBody>
                <a:bodyPr/>
                <a:lstStyle/>
                <a:p>
                  <a:endParaRPr lang="en-US"/>
                </a:p>
              </p:txBody>
            </p:sp>
            <p:sp>
              <p:nvSpPr>
                <p:cNvPr id="880" name="Freeform 79"/>
                <p:cNvSpPr>
                  <a:spLocks/>
                </p:cNvSpPr>
                <p:nvPr/>
              </p:nvSpPr>
              <p:spPr bwMode="auto">
                <a:xfrm>
                  <a:off x="3379" y="3387"/>
                  <a:ext cx="83" cy="71"/>
                </a:xfrm>
                <a:custGeom>
                  <a:avLst/>
                  <a:gdLst>
                    <a:gd name="T0" fmla="*/ 0 w 83"/>
                    <a:gd name="T1" fmla="*/ 71 h 71"/>
                    <a:gd name="T2" fmla="*/ 28 w 83"/>
                    <a:gd name="T3" fmla="*/ 63 h 71"/>
                    <a:gd name="T4" fmla="*/ 40 w 83"/>
                    <a:gd name="T5" fmla="*/ 56 h 71"/>
                    <a:gd name="T6" fmla="*/ 52 w 83"/>
                    <a:gd name="T7" fmla="*/ 47 h 71"/>
                    <a:gd name="T8" fmla="*/ 61 w 83"/>
                    <a:gd name="T9" fmla="*/ 38 h 71"/>
                    <a:gd name="T10" fmla="*/ 70 w 83"/>
                    <a:gd name="T11" fmla="*/ 26 h 71"/>
                    <a:gd name="T12" fmla="*/ 77 w 83"/>
                    <a:gd name="T13" fmla="*/ 14 h 71"/>
                    <a:gd name="T14" fmla="*/ 83 w 83"/>
                    <a:gd name="T15" fmla="*/ 0 h 71"/>
                    <a:gd name="T16" fmla="*/ 0 60000 65536"/>
                    <a:gd name="T17" fmla="*/ 0 60000 65536"/>
                    <a:gd name="T18" fmla="*/ 0 60000 65536"/>
                    <a:gd name="T19" fmla="*/ 0 60000 65536"/>
                    <a:gd name="T20" fmla="*/ 0 60000 65536"/>
                    <a:gd name="T21" fmla="*/ 0 60000 65536"/>
                    <a:gd name="T22" fmla="*/ 0 60000 65536"/>
                    <a:gd name="T23" fmla="*/ 0 60000 65536"/>
                    <a:gd name="T24" fmla="*/ 0 w 83"/>
                    <a:gd name="T25" fmla="*/ 0 h 71"/>
                    <a:gd name="T26" fmla="*/ 83 w 83"/>
                    <a:gd name="T27" fmla="*/ 71 h 7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3" h="71">
                      <a:moveTo>
                        <a:pt x="0" y="71"/>
                      </a:moveTo>
                      <a:lnTo>
                        <a:pt x="28" y="63"/>
                      </a:lnTo>
                      <a:lnTo>
                        <a:pt x="40" y="56"/>
                      </a:lnTo>
                      <a:lnTo>
                        <a:pt x="52" y="47"/>
                      </a:lnTo>
                      <a:lnTo>
                        <a:pt x="61" y="38"/>
                      </a:lnTo>
                      <a:lnTo>
                        <a:pt x="70" y="26"/>
                      </a:lnTo>
                      <a:lnTo>
                        <a:pt x="77" y="14"/>
                      </a:lnTo>
                      <a:lnTo>
                        <a:pt x="83" y="0"/>
                      </a:lnTo>
                    </a:path>
                  </a:pathLst>
                </a:custGeom>
                <a:noFill/>
                <a:ln w="38100" cmpd="sng">
                  <a:solidFill>
                    <a:srgbClr val="FFFFFF"/>
                  </a:solidFill>
                  <a:prstDash val="solid"/>
                  <a:round/>
                  <a:headEnd/>
                  <a:tailEnd/>
                </a:ln>
              </p:spPr>
              <p:txBody>
                <a:bodyPr/>
                <a:lstStyle/>
                <a:p>
                  <a:endParaRPr lang="en-US"/>
                </a:p>
              </p:txBody>
            </p:sp>
          </p:grpSp>
          <p:sp>
            <p:nvSpPr>
              <p:cNvPr id="446" name="Rectangle 80"/>
              <p:cNvSpPr>
                <a:spLocks noChangeArrowheads="1"/>
              </p:cNvSpPr>
              <p:nvPr/>
            </p:nvSpPr>
            <p:spPr bwMode="auto">
              <a:xfrm>
                <a:off x="2953" y="3501"/>
                <a:ext cx="1422" cy="5"/>
              </a:xfrm>
              <a:prstGeom prst="rect">
                <a:avLst/>
              </a:prstGeom>
              <a:solidFill>
                <a:srgbClr val="1ED1FF"/>
              </a:solidFill>
              <a:ln w="9525">
                <a:noFill/>
                <a:miter lim="800000"/>
                <a:headEnd/>
                <a:tailEnd/>
              </a:ln>
            </p:spPr>
            <p:txBody>
              <a:bodyPr/>
              <a:lstStyle/>
              <a:p>
                <a:endParaRPr lang="en-US"/>
              </a:p>
            </p:txBody>
          </p:sp>
          <p:sp>
            <p:nvSpPr>
              <p:cNvPr id="447" name="Rectangle 81"/>
              <p:cNvSpPr>
                <a:spLocks noChangeArrowheads="1"/>
              </p:cNvSpPr>
              <p:nvPr/>
            </p:nvSpPr>
            <p:spPr bwMode="auto">
              <a:xfrm>
                <a:off x="2953" y="3513"/>
                <a:ext cx="1422" cy="7"/>
              </a:xfrm>
              <a:prstGeom prst="rect">
                <a:avLst/>
              </a:prstGeom>
              <a:solidFill>
                <a:srgbClr val="1DCFFF"/>
              </a:solidFill>
              <a:ln w="9525">
                <a:noFill/>
                <a:miter lim="800000"/>
                <a:headEnd/>
                <a:tailEnd/>
              </a:ln>
            </p:spPr>
            <p:txBody>
              <a:bodyPr/>
              <a:lstStyle/>
              <a:p>
                <a:endParaRPr lang="en-US"/>
              </a:p>
            </p:txBody>
          </p:sp>
          <p:sp>
            <p:nvSpPr>
              <p:cNvPr id="448" name="Rectangle 82"/>
              <p:cNvSpPr>
                <a:spLocks noChangeArrowheads="1"/>
              </p:cNvSpPr>
              <p:nvPr/>
            </p:nvSpPr>
            <p:spPr bwMode="auto">
              <a:xfrm>
                <a:off x="2953" y="3525"/>
                <a:ext cx="1422" cy="7"/>
              </a:xfrm>
              <a:prstGeom prst="rect">
                <a:avLst/>
              </a:prstGeom>
              <a:solidFill>
                <a:srgbClr val="1CCDFF"/>
              </a:solidFill>
              <a:ln w="9525">
                <a:noFill/>
                <a:miter lim="800000"/>
                <a:headEnd/>
                <a:tailEnd/>
              </a:ln>
            </p:spPr>
            <p:txBody>
              <a:bodyPr/>
              <a:lstStyle/>
              <a:p>
                <a:endParaRPr lang="en-US"/>
              </a:p>
            </p:txBody>
          </p:sp>
          <p:sp>
            <p:nvSpPr>
              <p:cNvPr id="449" name="Rectangle 83"/>
              <p:cNvSpPr>
                <a:spLocks noChangeArrowheads="1"/>
              </p:cNvSpPr>
              <p:nvPr/>
            </p:nvSpPr>
            <p:spPr bwMode="auto">
              <a:xfrm>
                <a:off x="2953" y="3539"/>
                <a:ext cx="1422" cy="5"/>
              </a:xfrm>
              <a:prstGeom prst="rect">
                <a:avLst/>
              </a:prstGeom>
              <a:solidFill>
                <a:srgbClr val="1BCBFF"/>
              </a:solidFill>
              <a:ln w="9525">
                <a:noFill/>
                <a:miter lim="800000"/>
                <a:headEnd/>
                <a:tailEnd/>
              </a:ln>
            </p:spPr>
            <p:txBody>
              <a:bodyPr/>
              <a:lstStyle/>
              <a:p>
                <a:endParaRPr lang="en-US"/>
              </a:p>
            </p:txBody>
          </p:sp>
          <p:sp>
            <p:nvSpPr>
              <p:cNvPr id="450" name="Rectangle 84"/>
              <p:cNvSpPr>
                <a:spLocks noChangeArrowheads="1"/>
              </p:cNvSpPr>
              <p:nvPr/>
            </p:nvSpPr>
            <p:spPr bwMode="auto">
              <a:xfrm>
                <a:off x="2953" y="3576"/>
                <a:ext cx="1422" cy="5"/>
              </a:xfrm>
              <a:prstGeom prst="rect">
                <a:avLst/>
              </a:prstGeom>
              <a:solidFill>
                <a:srgbClr val="19C5FF"/>
              </a:solidFill>
              <a:ln w="9525">
                <a:noFill/>
                <a:miter lim="800000"/>
                <a:headEnd/>
                <a:tailEnd/>
              </a:ln>
            </p:spPr>
            <p:txBody>
              <a:bodyPr/>
              <a:lstStyle/>
              <a:p>
                <a:endParaRPr lang="en-US"/>
              </a:p>
            </p:txBody>
          </p:sp>
          <p:sp>
            <p:nvSpPr>
              <p:cNvPr id="451" name="Rectangle 85"/>
              <p:cNvSpPr>
                <a:spLocks noChangeArrowheads="1"/>
              </p:cNvSpPr>
              <p:nvPr/>
            </p:nvSpPr>
            <p:spPr bwMode="auto">
              <a:xfrm>
                <a:off x="2953" y="3588"/>
                <a:ext cx="1422" cy="5"/>
              </a:xfrm>
              <a:prstGeom prst="rect">
                <a:avLst/>
              </a:prstGeom>
              <a:solidFill>
                <a:srgbClr val="18C3FF"/>
              </a:solidFill>
              <a:ln w="9525">
                <a:noFill/>
                <a:miter lim="800000"/>
                <a:headEnd/>
                <a:tailEnd/>
              </a:ln>
            </p:spPr>
            <p:txBody>
              <a:bodyPr/>
              <a:lstStyle/>
              <a:p>
                <a:endParaRPr lang="en-US"/>
              </a:p>
            </p:txBody>
          </p:sp>
          <p:sp>
            <p:nvSpPr>
              <p:cNvPr id="452" name="Rectangle 86"/>
              <p:cNvSpPr>
                <a:spLocks noChangeArrowheads="1"/>
              </p:cNvSpPr>
              <p:nvPr/>
            </p:nvSpPr>
            <p:spPr bwMode="auto">
              <a:xfrm>
                <a:off x="2953" y="3607"/>
                <a:ext cx="1422" cy="5"/>
              </a:xfrm>
              <a:prstGeom prst="rect">
                <a:avLst/>
              </a:prstGeom>
              <a:solidFill>
                <a:srgbClr val="17C0FF"/>
              </a:solidFill>
              <a:ln w="9525">
                <a:noFill/>
                <a:miter lim="800000"/>
                <a:headEnd/>
                <a:tailEnd/>
              </a:ln>
            </p:spPr>
            <p:txBody>
              <a:bodyPr/>
              <a:lstStyle/>
              <a:p>
                <a:endParaRPr lang="en-US"/>
              </a:p>
            </p:txBody>
          </p:sp>
          <p:sp>
            <p:nvSpPr>
              <p:cNvPr id="453" name="Rectangle 87"/>
              <p:cNvSpPr>
                <a:spLocks noChangeArrowheads="1"/>
              </p:cNvSpPr>
              <p:nvPr/>
            </p:nvSpPr>
            <p:spPr bwMode="auto">
              <a:xfrm>
                <a:off x="2953" y="3619"/>
                <a:ext cx="1422" cy="7"/>
              </a:xfrm>
              <a:prstGeom prst="rect">
                <a:avLst/>
              </a:prstGeom>
              <a:solidFill>
                <a:srgbClr val="17BEFF"/>
              </a:solidFill>
              <a:ln w="9525">
                <a:noFill/>
                <a:miter lim="800000"/>
                <a:headEnd/>
                <a:tailEnd/>
              </a:ln>
            </p:spPr>
            <p:txBody>
              <a:bodyPr/>
              <a:lstStyle/>
              <a:p>
                <a:endParaRPr lang="en-US"/>
              </a:p>
            </p:txBody>
          </p:sp>
          <p:sp>
            <p:nvSpPr>
              <p:cNvPr id="454" name="Rectangle 88"/>
              <p:cNvSpPr>
                <a:spLocks noChangeArrowheads="1"/>
              </p:cNvSpPr>
              <p:nvPr/>
            </p:nvSpPr>
            <p:spPr bwMode="auto">
              <a:xfrm>
                <a:off x="2953" y="3631"/>
                <a:ext cx="1422" cy="7"/>
              </a:xfrm>
              <a:prstGeom prst="rect">
                <a:avLst/>
              </a:prstGeom>
              <a:solidFill>
                <a:srgbClr val="16BCFF"/>
              </a:solidFill>
              <a:ln w="9525">
                <a:noFill/>
                <a:miter lim="800000"/>
                <a:headEnd/>
                <a:tailEnd/>
              </a:ln>
            </p:spPr>
            <p:txBody>
              <a:bodyPr/>
              <a:lstStyle/>
              <a:p>
                <a:endParaRPr lang="en-US"/>
              </a:p>
            </p:txBody>
          </p:sp>
          <p:sp>
            <p:nvSpPr>
              <p:cNvPr id="455" name="Rectangle 89"/>
              <p:cNvSpPr>
                <a:spLocks noChangeArrowheads="1"/>
              </p:cNvSpPr>
              <p:nvPr/>
            </p:nvSpPr>
            <p:spPr bwMode="auto">
              <a:xfrm>
                <a:off x="2953" y="3645"/>
                <a:ext cx="1422" cy="5"/>
              </a:xfrm>
              <a:prstGeom prst="rect">
                <a:avLst/>
              </a:prstGeom>
              <a:solidFill>
                <a:srgbClr val="15BAFF"/>
              </a:solidFill>
              <a:ln w="9525">
                <a:noFill/>
                <a:miter lim="800000"/>
                <a:headEnd/>
                <a:tailEnd/>
              </a:ln>
            </p:spPr>
            <p:txBody>
              <a:bodyPr/>
              <a:lstStyle/>
              <a:p>
                <a:endParaRPr lang="en-US"/>
              </a:p>
            </p:txBody>
          </p:sp>
          <p:sp>
            <p:nvSpPr>
              <p:cNvPr id="456" name="Rectangle 90"/>
              <p:cNvSpPr>
                <a:spLocks noChangeArrowheads="1"/>
              </p:cNvSpPr>
              <p:nvPr/>
            </p:nvSpPr>
            <p:spPr bwMode="auto">
              <a:xfrm>
                <a:off x="2953" y="3656"/>
                <a:ext cx="1422" cy="7"/>
              </a:xfrm>
              <a:prstGeom prst="rect">
                <a:avLst/>
              </a:prstGeom>
              <a:solidFill>
                <a:srgbClr val="14B8FF"/>
              </a:solidFill>
              <a:ln w="9525">
                <a:noFill/>
                <a:miter lim="800000"/>
                <a:headEnd/>
                <a:tailEnd/>
              </a:ln>
            </p:spPr>
            <p:txBody>
              <a:bodyPr/>
              <a:lstStyle/>
              <a:p>
                <a:endParaRPr lang="en-US"/>
              </a:p>
            </p:txBody>
          </p:sp>
          <p:sp>
            <p:nvSpPr>
              <p:cNvPr id="457" name="Rectangle 91"/>
              <p:cNvSpPr>
                <a:spLocks noChangeArrowheads="1"/>
              </p:cNvSpPr>
              <p:nvPr/>
            </p:nvSpPr>
            <p:spPr bwMode="auto">
              <a:xfrm>
                <a:off x="2953" y="3668"/>
                <a:ext cx="1422" cy="7"/>
              </a:xfrm>
              <a:prstGeom prst="rect">
                <a:avLst/>
              </a:prstGeom>
              <a:solidFill>
                <a:srgbClr val="14B6FF"/>
              </a:solidFill>
              <a:ln w="9525">
                <a:noFill/>
                <a:miter lim="800000"/>
                <a:headEnd/>
                <a:tailEnd/>
              </a:ln>
            </p:spPr>
            <p:txBody>
              <a:bodyPr/>
              <a:lstStyle/>
              <a:p>
                <a:endParaRPr lang="en-US"/>
              </a:p>
            </p:txBody>
          </p:sp>
          <p:sp>
            <p:nvSpPr>
              <p:cNvPr id="458" name="Rectangle 92"/>
              <p:cNvSpPr>
                <a:spLocks noChangeArrowheads="1"/>
              </p:cNvSpPr>
              <p:nvPr/>
            </p:nvSpPr>
            <p:spPr bwMode="auto">
              <a:xfrm>
                <a:off x="2953" y="3682"/>
                <a:ext cx="1422" cy="5"/>
              </a:xfrm>
              <a:prstGeom prst="rect">
                <a:avLst/>
              </a:prstGeom>
              <a:solidFill>
                <a:srgbClr val="13B4FF"/>
              </a:solidFill>
              <a:ln w="9525">
                <a:noFill/>
                <a:miter lim="800000"/>
                <a:headEnd/>
                <a:tailEnd/>
              </a:ln>
            </p:spPr>
            <p:txBody>
              <a:bodyPr/>
              <a:lstStyle/>
              <a:p>
                <a:endParaRPr lang="en-US"/>
              </a:p>
            </p:txBody>
          </p:sp>
          <p:sp>
            <p:nvSpPr>
              <p:cNvPr id="459" name="Rectangle 93"/>
              <p:cNvSpPr>
                <a:spLocks noChangeArrowheads="1"/>
              </p:cNvSpPr>
              <p:nvPr/>
            </p:nvSpPr>
            <p:spPr bwMode="auto">
              <a:xfrm>
                <a:off x="2953" y="3694"/>
                <a:ext cx="1422" cy="7"/>
              </a:xfrm>
              <a:prstGeom prst="rect">
                <a:avLst/>
              </a:prstGeom>
              <a:solidFill>
                <a:srgbClr val="12B2FF"/>
              </a:solidFill>
              <a:ln w="9525">
                <a:noFill/>
                <a:miter lim="800000"/>
                <a:headEnd/>
                <a:tailEnd/>
              </a:ln>
            </p:spPr>
            <p:txBody>
              <a:bodyPr/>
              <a:lstStyle/>
              <a:p>
                <a:endParaRPr lang="en-US"/>
              </a:p>
            </p:txBody>
          </p:sp>
          <p:sp>
            <p:nvSpPr>
              <p:cNvPr id="460" name="Rectangle 94"/>
              <p:cNvSpPr>
                <a:spLocks noChangeArrowheads="1"/>
              </p:cNvSpPr>
              <p:nvPr/>
            </p:nvSpPr>
            <p:spPr bwMode="auto">
              <a:xfrm>
                <a:off x="2953" y="3706"/>
                <a:ext cx="1422" cy="7"/>
              </a:xfrm>
              <a:prstGeom prst="rect">
                <a:avLst/>
              </a:prstGeom>
              <a:solidFill>
                <a:srgbClr val="11B0FF"/>
              </a:solidFill>
              <a:ln w="9525">
                <a:noFill/>
                <a:miter lim="800000"/>
                <a:headEnd/>
                <a:tailEnd/>
              </a:ln>
            </p:spPr>
            <p:txBody>
              <a:bodyPr/>
              <a:lstStyle/>
              <a:p>
                <a:endParaRPr lang="en-US"/>
              </a:p>
            </p:txBody>
          </p:sp>
          <p:sp>
            <p:nvSpPr>
              <p:cNvPr id="461" name="Rectangle 95"/>
              <p:cNvSpPr>
                <a:spLocks noChangeArrowheads="1"/>
              </p:cNvSpPr>
              <p:nvPr/>
            </p:nvSpPr>
            <p:spPr bwMode="auto">
              <a:xfrm>
                <a:off x="2953" y="3720"/>
                <a:ext cx="1422" cy="5"/>
              </a:xfrm>
              <a:prstGeom prst="rect">
                <a:avLst/>
              </a:prstGeom>
              <a:solidFill>
                <a:srgbClr val="11AEFF"/>
              </a:solidFill>
              <a:ln w="9525">
                <a:noFill/>
                <a:miter lim="800000"/>
                <a:headEnd/>
                <a:tailEnd/>
              </a:ln>
            </p:spPr>
            <p:txBody>
              <a:bodyPr/>
              <a:lstStyle/>
              <a:p>
                <a:endParaRPr lang="en-US"/>
              </a:p>
            </p:txBody>
          </p:sp>
          <p:sp>
            <p:nvSpPr>
              <p:cNvPr id="462" name="Rectangle 96"/>
              <p:cNvSpPr>
                <a:spLocks noChangeArrowheads="1"/>
              </p:cNvSpPr>
              <p:nvPr/>
            </p:nvSpPr>
            <p:spPr bwMode="auto">
              <a:xfrm>
                <a:off x="2953" y="3788"/>
                <a:ext cx="1422" cy="5"/>
              </a:xfrm>
              <a:prstGeom prst="rect">
                <a:avLst/>
              </a:prstGeom>
              <a:solidFill>
                <a:srgbClr val="0CA3FF"/>
              </a:solidFill>
              <a:ln w="9525">
                <a:noFill/>
                <a:miter lim="800000"/>
                <a:headEnd/>
                <a:tailEnd/>
              </a:ln>
            </p:spPr>
            <p:txBody>
              <a:bodyPr/>
              <a:lstStyle/>
              <a:p>
                <a:endParaRPr lang="en-US"/>
              </a:p>
            </p:txBody>
          </p:sp>
          <p:sp>
            <p:nvSpPr>
              <p:cNvPr id="463" name="Rectangle 97"/>
              <p:cNvSpPr>
                <a:spLocks noChangeArrowheads="1"/>
              </p:cNvSpPr>
              <p:nvPr/>
            </p:nvSpPr>
            <p:spPr bwMode="auto">
              <a:xfrm>
                <a:off x="2953" y="3800"/>
                <a:ext cx="1422" cy="6"/>
              </a:xfrm>
              <a:prstGeom prst="rect">
                <a:avLst/>
              </a:prstGeom>
              <a:solidFill>
                <a:srgbClr val="0CA1FF"/>
              </a:solidFill>
              <a:ln w="9525">
                <a:noFill/>
                <a:miter lim="800000"/>
                <a:headEnd/>
                <a:tailEnd/>
              </a:ln>
            </p:spPr>
            <p:txBody>
              <a:bodyPr/>
              <a:lstStyle/>
              <a:p>
                <a:endParaRPr lang="en-US"/>
              </a:p>
            </p:txBody>
          </p:sp>
          <p:sp>
            <p:nvSpPr>
              <p:cNvPr id="464" name="Rectangle 98"/>
              <p:cNvSpPr>
                <a:spLocks noChangeArrowheads="1"/>
              </p:cNvSpPr>
              <p:nvPr/>
            </p:nvSpPr>
            <p:spPr bwMode="auto">
              <a:xfrm>
                <a:off x="2953" y="3812"/>
                <a:ext cx="1422" cy="6"/>
              </a:xfrm>
              <a:prstGeom prst="rect">
                <a:avLst/>
              </a:prstGeom>
              <a:solidFill>
                <a:srgbClr val="0B9FFF"/>
              </a:solidFill>
              <a:ln w="9525">
                <a:noFill/>
                <a:miter lim="800000"/>
                <a:headEnd/>
                <a:tailEnd/>
              </a:ln>
            </p:spPr>
            <p:txBody>
              <a:bodyPr/>
              <a:lstStyle/>
              <a:p>
                <a:endParaRPr lang="en-US"/>
              </a:p>
            </p:txBody>
          </p:sp>
          <p:sp>
            <p:nvSpPr>
              <p:cNvPr id="465" name="Rectangle 99"/>
              <p:cNvSpPr>
                <a:spLocks noChangeArrowheads="1"/>
              </p:cNvSpPr>
              <p:nvPr/>
            </p:nvSpPr>
            <p:spPr bwMode="auto">
              <a:xfrm>
                <a:off x="2953" y="3825"/>
                <a:ext cx="1422" cy="5"/>
              </a:xfrm>
              <a:prstGeom prst="rect">
                <a:avLst/>
              </a:prstGeom>
              <a:solidFill>
                <a:srgbClr val="0A9DFF"/>
              </a:solidFill>
              <a:ln w="9525">
                <a:noFill/>
                <a:miter lim="800000"/>
                <a:headEnd/>
                <a:tailEnd/>
              </a:ln>
            </p:spPr>
            <p:txBody>
              <a:bodyPr/>
              <a:lstStyle/>
              <a:p>
                <a:endParaRPr lang="en-US"/>
              </a:p>
            </p:txBody>
          </p:sp>
          <p:sp>
            <p:nvSpPr>
              <p:cNvPr id="466" name="Rectangle 100"/>
              <p:cNvSpPr>
                <a:spLocks noChangeArrowheads="1"/>
              </p:cNvSpPr>
              <p:nvPr/>
            </p:nvSpPr>
            <p:spPr bwMode="auto">
              <a:xfrm>
                <a:off x="2953" y="3863"/>
                <a:ext cx="1422" cy="5"/>
              </a:xfrm>
              <a:prstGeom prst="rect">
                <a:avLst/>
              </a:prstGeom>
              <a:solidFill>
                <a:srgbClr val="0897FF"/>
              </a:solidFill>
              <a:ln w="9525">
                <a:noFill/>
                <a:miter lim="800000"/>
                <a:headEnd/>
                <a:tailEnd/>
              </a:ln>
            </p:spPr>
            <p:txBody>
              <a:bodyPr/>
              <a:lstStyle/>
              <a:p>
                <a:endParaRPr lang="en-US"/>
              </a:p>
            </p:txBody>
          </p:sp>
          <p:sp>
            <p:nvSpPr>
              <p:cNvPr id="467" name="Rectangle 101"/>
              <p:cNvSpPr>
                <a:spLocks noChangeArrowheads="1"/>
              </p:cNvSpPr>
              <p:nvPr/>
            </p:nvSpPr>
            <p:spPr bwMode="auto">
              <a:xfrm>
                <a:off x="2953" y="3887"/>
                <a:ext cx="1422" cy="6"/>
              </a:xfrm>
              <a:prstGeom prst="rect">
                <a:avLst/>
              </a:prstGeom>
              <a:solidFill>
                <a:srgbClr val="0693FF"/>
              </a:solidFill>
              <a:ln w="9525">
                <a:noFill/>
                <a:miter lim="800000"/>
                <a:headEnd/>
                <a:tailEnd/>
              </a:ln>
            </p:spPr>
            <p:txBody>
              <a:bodyPr/>
              <a:lstStyle/>
              <a:p>
                <a:endParaRPr lang="en-US"/>
              </a:p>
            </p:txBody>
          </p:sp>
          <p:sp>
            <p:nvSpPr>
              <p:cNvPr id="468" name="Rectangle 102"/>
              <p:cNvSpPr>
                <a:spLocks noChangeArrowheads="1"/>
              </p:cNvSpPr>
              <p:nvPr/>
            </p:nvSpPr>
            <p:spPr bwMode="auto">
              <a:xfrm>
                <a:off x="2953" y="3943"/>
                <a:ext cx="1422" cy="7"/>
              </a:xfrm>
              <a:prstGeom prst="rect">
                <a:avLst/>
              </a:prstGeom>
              <a:solidFill>
                <a:srgbClr val="038AFF"/>
              </a:solidFill>
              <a:ln w="9525">
                <a:noFill/>
                <a:miter lim="800000"/>
                <a:headEnd/>
                <a:tailEnd/>
              </a:ln>
            </p:spPr>
            <p:txBody>
              <a:bodyPr/>
              <a:lstStyle/>
              <a:p>
                <a:endParaRPr lang="en-US"/>
              </a:p>
            </p:txBody>
          </p:sp>
          <p:sp>
            <p:nvSpPr>
              <p:cNvPr id="469" name="Rectangle 103"/>
              <p:cNvSpPr>
                <a:spLocks noChangeArrowheads="1"/>
              </p:cNvSpPr>
              <p:nvPr/>
            </p:nvSpPr>
            <p:spPr bwMode="auto">
              <a:xfrm>
                <a:off x="2953" y="3501"/>
                <a:ext cx="1422" cy="5"/>
              </a:xfrm>
              <a:prstGeom prst="rect">
                <a:avLst/>
              </a:prstGeom>
              <a:solidFill>
                <a:srgbClr val="1ED1FF"/>
              </a:solidFill>
              <a:ln w="9525">
                <a:noFill/>
                <a:miter lim="800000"/>
                <a:headEnd/>
                <a:tailEnd/>
              </a:ln>
            </p:spPr>
            <p:txBody>
              <a:bodyPr/>
              <a:lstStyle/>
              <a:p>
                <a:endParaRPr lang="en-US"/>
              </a:p>
            </p:txBody>
          </p:sp>
          <p:sp>
            <p:nvSpPr>
              <p:cNvPr id="470" name="Rectangle 104"/>
              <p:cNvSpPr>
                <a:spLocks noChangeArrowheads="1"/>
              </p:cNvSpPr>
              <p:nvPr/>
            </p:nvSpPr>
            <p:spPr bwMode="auto">
              <a:xfrm>
                <a:off x="2953" y="3513"/>
                <a:ext cx="1422" cy="7"/>
              </a:xfrm>
              <a:prstGeom prst="rect">
                <a:avLst/>
              </a:prstGeom>
              <a:solidFill>
                <a:srgbClr val="1DCFFF"/>
              </a:solidFill>
              <a:ln w="9525">
                <a:noFill/>
                <a:miter lim="800000"/>
                <a:headEnd/>
                <a:tailEnd/>
              </a:ln>
            </p:spPr>
            <p:txBody>
              <a:bodyPr/>
              <a:lstStyle/>
              <a:p>
                <a:endParaRPr lang="en-US"/>
              </a:p>
            </p:txBody>
          </p:sp>
          <p:sp>
            <p:nvSpPr>
              <p:cNvPr id="471" name="Rectangle 105"/>
              <p:cNvSpPr>
                <a:spLocks noChangeArrowheads="1"/>
              </p:cNvSpPr>
              <p:nvPr/>
            </p:nvSpPr>
            <p:spPr bwMode="auto">
              <a:xfrm>
                <a:off x="2953" y="3525"/>
                <a:ext cx="1422" cy="7"/>
              </a:xfrm>
              <a:prstGeom prst="rect">
                <a:avLst/>
              </a:prstGeom>
              <a:solidFill>
                <a:srgbClr val="1CCDFF"/>
              </a:solidFill>
              <a:ln w="9525">
                <a:noFill/>
                <a:miter lim="800000"/>
                <a:headEnd/>
                <a:tailEnd/>
              </a:ln>
            </p:spPr>
            <p:txBody>
              <a:bodyPr/>
              <a:lstStyle/>
              <a:p>
                <a:endParaRPr lang="en-US"/>
              </a:p>
            </p:txBody>
          </p:sp>
          <p:sp>
            <p:nvSpPr>
              <p:cNvPr id="472" name="Rectangle 106"/>
              <p:cNvSpPr>
                <a:spLocks noChangeArrowheads="1"/>
              </p:cNvSpPr>
              <p:nvPr/>
            </p:nvSpPr>
            <p:spPr bwMode="auto">
              <a:xfrm>
                <a:off x="2953" y="3539"/>
                <a:ext cx="1422" cy="5"/>
              </a:xfrm>
              <a:prstGeom prst="rect">
                <a:avLst/>
              </a:prstGeom>
              <a:solidFill>
                <a:srgbClr val="1BCBFF"/>
              </a:solidFill>
              <a:ln w="9525">
                <a:noFill/>
                <a:miter lim="800000"/>
                <a:headEnd/>
                <a:tailEnd/>
              </a:ln>
            </p:spPr>
            <p:txBody>
              <a:bodyPr/>
              <a:lstStyle/>
              <a:p>
                <a:endParaRPr lang="en-US"/>
              </a:p>
            </p:txBody>
          </p:sp>
          <p:sp>
            <p:nvSpPr>
              <p:cNvPr id="473" name="Rectangle 107"/>
              <p:cNvSpPr>
                <a:spLocks noChangeArrowheads="1"/>
              </p:cNvSpPr>
              <p:nvPr/>
            </p:nvSpPr>
            <p:spPr bwMode="auto">
              <a:xfrm>
                <a:off x="2953" y="3576"/>
                <a:ext cx="1422" cy="5"/>
              </a:xfrm>
              <a:prstGeom prst="rect">
                <a:avLst/>
              </a:prstGeom>
              <a:solidFill>
                <a:srgbClr val="19C5FF"/>
              </a:solidFill>
              <a:ln w="9525">
                <a:noFill/>
                <a:miter lim="800000"/>
                <a:headEnd/>
                <a:tailEnd/>
              </a:ln>
            </p:spPr>
            <p:txBody>
              <a:bodyPr/>
              <a:lstStyle/>
              <a:p>
                <a:endParaRPr lang="en-US"/>
              </a:p>
            </p:txBody>
          </p:sp>
          <p:sp>
            <p:nvSpPr>
              <p:cNvPr id="474" name="Rectangle 108"/>
              <p:cNvSpPr>
                <a:spLocks noChangeArrowheads="1"/>
              </p:cNvSpPr>
              <p:nvPr/>
            </p:nvSpPr>
            <p:spPr bwMode="auto">
              <a:xfrm>
                <a:off x="2953" y="3588"/>
                <a:ext cx="1422" cy="5"/>
              </a:xfrm>
              <a:prstGeom prst="rect">
                <a:avLst/>
              </a:prstGeom>
              <a:solidFill>
                <a:srgbClr val="18C3FF"/>
              </a:solidFill>
              <a:ln w="9525">
                <a:noFill/>
                <a:miter lim="800000"/>
                <a:headEnd/>
                <a:tailEnd/>
              </a:ln>
            </p:spPr>
            <p:txBody>
              <a:bodyPr/>
              <a:lstStyle/>
              <a:p>
                <a:endParaRPr lang="en-US"/>
              </a:p>
            </p:txBody>
          </p:sp>
          <p:sp>
            <p:nvSpPr>
              <p:cNvPr id="475" name="Rectangle 109"/>
              <p:cNvSpPr>
                <a:spLocks noChangeArrowheads="1"/>
              </p:cNvSpPr>
              <p:nvPr/>
            </p:nvSpPr>
            <p:spPr bwMode="auto">
              <a:xfrm>
                <a:off x="2953" y="3607"/>
                <a:ext cx="1422" cy="5"/>
              </a:xfrm>
              <a:prstGeom prst="rect">
                <a:avLst/>
              </a:prstGeom>
              <a:solidFill>
                <a:srgbClr val="17C0FF"/>
              </a:solidFill>
              <a:ln w="9525">
                <a:noFill/>
                <a:miter lim="800000"/>
                <a:headEnd/>
                <a:tailEnd/>
              </a:ln>
            </p:spPr>
            <p:txBody>
              <a:bodyPr/>
              <a:lstStyle/>
              <a:p>
                <a:endParaRPr lang="en-US"/>
              </a:p>
            </p:txBody>
          </p:sp>
          <p:sp>
            <p:nvSpPr>
              <p:cNvPr id="476" name="Rectangle 110"/>
              <p:cNvSpPr>
                <a:spLocks noChangeArrowheads="1"/>
              </p:cNvSpPr>
              <p:nvPr/>
            </p:nvSpPr>
            <p:spPr bwMode="auto">
              <a:xfrm>
                <a:off x="2953" y="3619"/>
                <a:ext cx="1422" cy="7"/>
              </a:xfrm>
              <a:prstGeom prst="rect">
                <a:avLst/>
              </a:prstGeom>
              <a:solidFill>
                <a:srgbClr val="17BEFF"/>
              </a:solidFill>
              <a:ln w="9525">
                <a:noFill/>
                <a:miter lim="800000"/>
                <a:headEnd/>
                <a:tailEnd/>
              </a:ln>
            </p:spPr>
            <p:txBody>
              <a:bodyPr/>
              <a:lstStyle/>
              <a:p>
                <a:endParaRPr lang="en-US"/>
              </a:p>
            </p:txBody>
          </p:sp>
          <p:sp>
            <p:nvSpPr>
              <p:cNvPr id="477" name="Rectangle 111"/>
              <p:cNvSpPr>
                <a:spLocks noChangeArrowheads="1"/>
              </p:cNvSpPr>
              <p:nvPr/>
            </p:nvSpPr>
            <p:spPr bwMode="auto">
              <a:xfrm>
                <a:off x="2953" y="3631"/>
                <a:ext cx="1422" cy="7"/>
              </a:xfrm>
              <a:prstGeom prst="rect">
                <a:avLst/>
              </a:prstGeom>
              <a:solidFill>
                <a:srgbClr val="16BCFF"/>
              </a:solidFill>
              <a:ln w="9525">
                <a:noFill/>
                <a:miter lim="800000"/>
                <a:headEnd/>
                <a:tailEnd/>
              </a:ln>
            </p:spPr>
            <p:txBody>
              <a:bodyPr/>
              <a:lstStyle/>
              <a:p>
                <a:endParaRPr lang="en-US"/>
              </a:p>
            </p:txBody>
          </p:sp>
          <p:sp>
            <p:nvSpPr>
              <p:cNvPr id="478" name="Rectangle 112"/>
              <p:cNvSpPr>
                <a:spLocks noChangeArrowheads="1"/>
              </p:cNvSpPr>
              <p:nvPr/>
            </p:nvSpPr>
            <p:spPr bwMode="auto">
              <a:xfrm>
                <a:off x="2953" y="3645"/>
                <a:ext cx="1422" cy="5"/>
              </a:xfrm>
              <a:prstGeom prst="rect">
                <a:avLst/>
              </a:prstGeom>
              <a:solidFill>
                <a:srgbClr val="15BAFF"/>
              </a:solidFill>
              <a:ln w="9525">
                <a:noFill/>
                <a:miter lim="800000"/>
                <a:headEnd/>
                <a:tailEnd/>
              </a:ln>
            </p:spPr>
            <p:txBody>
              <a:bodyPr/>
              <a:lstStyle/>
              <a:p>
                <a:endParaRPr lang="en-US"/>
              </a:p>
            </p:txBody>
          </p:sp>
          <p:sp>
            <p:nvSpPr>
              <p:cNvPr id="479" name="Rectangle 113"/>
              <p:cNvSpPr>
                <a:spLocks noChangeArrowheads="1"/>
              </p:cNvSpPr>
              <p:nvPr/>
            </p:nvSpPr>
            <p:spPr bwMode="auto">
              <a:xfrm>
                <a:off x="2953" y="3656"/>
                <a:ext cx="1422" cy="7"/>
              </a:xfrm>
              <a:prstGeom prst="rect">
                <a:avLst/>
              </a:prstGeom>
              <a:solidFill>
                <a:srgbClr val="14B8FF"/>
              </a:solidFill>
              <a:ln w="9525">
                <a:noFill/>
                <a:miter lim="800000"/>
                <a:headEnd/>
                <a:tailEnd/>
              </a:ln>
            </p:spPr>
            <p:txBody>
              <a:bodyPr/>
              <a:lstStyle/>
              <a:p>
                <a:endParaRPr lang="en-US"/>
              </a:p>
            </p:txBody>
          </p:sp>
          <p:sp>
            <p:nvSpPr>
              <p:cNvPr id="480" name="Rectangle 114"/>
              <p:cNvSpPr>
                <a:spLocks noChangeArrowheads="1"/>
              </p:cNvSpPr>
              <p:nvPr/>
            </p:nvSpPr>
            <p:spPr bwMode="auto">
              <a:xfrm>
                <a:off x="2953" y="3668"/>
                <a:ext cx="1422" cy="7"/>
              </a:xfrm>
              <a:prstGeom prst="rect">
                <a:avLst/>
              </a:prstGeom>
              <a:solidFill>
                <a:srgbClr val="14B6FF"/>
              </a:solidFill>
              <a:ln w="9525">
                <a:noFill/>
                <a:miter lim="800000"/>
                <a:headEnd/>
                <a:tailEnd/>
              </a:ln>
            </p:spPr>
            <p:txBody>
              <a:bodyPr/>
              <a:lstStyle/>
              <a:p>
                <a:endParaRPr lang="en-US"/>
              </a:p>
            </p:txBody>
          </p:sp>
          <p:sp>
            <p:nvSpPr>
              <p:cNvPr id="481" name="Rectangle 115"/>
              <p:cNvSpPr>
                <a:spLocks noChangeArrowheads="1"/>
              </p:cNvSpPr>
              <p:nvPr/>
            </p:nvSpPr>
            <p:spPr bwMode="auto">
              <a:xfrm>
                <a:off x="2953" y="3682"/>
                <a:ext cx="1422" cy="5"/>
              </a:xfrm>
              <a:prstGeom prst="rect">
                <a:avLst/>
              </a:prstGeom>
              <a:solidFill>
                <a:srgbClr val="13B4FF"/>
              </a:solidFill>
              <a:ln w="9525">
                <a:noFill/>
                <a:miter lim="800000"/>
                <a:headEnd/>
                <a:tailEnd/>
              </a:ln>
            </p:spPr>
            <p:txBody>
              <a:bodyPr/>
              <a:lstStyle/>
              <a:p>
                <a:endParaRPr lang="en-US"/>
              </a:p>
            </p:txBody>
          </p:sp>
          <p:sp>
            <p:nvSpPr>
              <p:cNvPr id="482" name="Rectangle 116"/>
              <p:cNvSpPr>
                <a:spLocks noChangeArrowheads="1"/>
              </p:cNvSpPr>
              <p:nvPr/>
            </p:nvSpPr>
            <p:spPr bwMode="auto">
              <a:xfrm>
                <a:off x="2953" y="3694"/>
                <a:ext cx="1422" cy="7"/>
              </a:xfrm>
              <a:prstGeom prst="rect">
                <a:avLst/>
              </a:prstGeom>
              <a:solidFill>
                <a:srgbClr val="12B2FF"/>
              </a:solidFill>
              <a:ln w="9525">
                <a:noFill/>
                <a:miter lim="800000"/>
                <a:headEnd/>
                <a:tailEnd/>
              </a:ln>
            </p:spPr>
            <p:txBody>
              <a:bodyPr/>
              <a:lstStyle/>
              <a:p>
                <a:endParaRPr lang="en-US"/>
              </a:p>
            </p:txBody>
          </p:sp>
          <p:sp>
            <p:nvSpPr>
              <p:cNvPr id="483" name="Rectangle 117"/>
              <p:cNvSpPr>
                <a:spLocks noChangeArrowheads="1"/>
              </p:cNvSpPr>
              <p:nvPr/>
            </p:nvSpPr>
            <p:spPr bwMode="auto">
              <a:xfrm>
                <a:off x="2953" y="3706"/>
                <a:ext cx="1422" cy="7"/>
              </a:xfrm>
              <a:prstGeom prst="rect">
                <a:avLst/>
              </a:prstGeom>
              <a:solidFill>
                <a:srgbClr val="11B0FF"/>
              </a:solidFill>
              <a:ln w="9525">
                <a:noFill/>
                <a:miter lim="800000"/>
                <a:headEnd/>
                <a:tailEnd/>
              </a:ln>
            </p:spPr>
            <p:txBody>
              <a:bodyPr/>
              <a:lstStyle/>
              <a:p>
                <a:endParaRPr lang="en-US"/>
              </a:p>
            </p:txBody>
          </p:sp>
          <p:sp>
            <p:nvSpPr>
              <p:cNvPr id="484" name="Rectangle 118"/>
              <p:cNvSpPr>
                <a:spLocks noChangeArrowheads="1"/>
              </p:cNvSpPr>
              <p:nvPr/>
            </p:nvSpPr>
            <p:spPr bwMode="auto">
              <a:xfrm>
                <a:off x="2953" y="3720"/>
                <a:ext cx="1422" cy="5"/>
              </a:xfrm>
              <a:prstGeom prst="rect">
                <a:avLst/>
              </a:prstGeom>
              <a:solidFill>
                <a:srgbClr val="11AEFF"/>
              </a:solidFill>
              <a:ln w="9525">
                <a:noFill/>
                <a:miter lim="800000"/>
                <a:headEnd/>
                <a:tailEnd/>
              </a:ln>
            </p:spPr>
            <p:txBody>
              <a:bodyPr/>
              <a:lstStyle/>
              <a:p>
                <a:endParaRPr lang="en-US"/>
              </a:p>
            </p:txBody>
          </p:sp>
          <p:grpSp>
            <p:nvGrpSpPr>
              <p:cNvPr id="485" name="Group 119"/>
              <p:cNvGrpSpPr>
                <a:grpSpLocks/>
              </p:cNvGrpSpPr>
              <p:nvPr/>
            </p:nvGrpSpPr>
            <p:grpSpPr bwMode="auto">
              <a:xfrm>
                <a:off x="2953" y="2149"/>
                <a:ext cx="1422" cy="1850"/>
                <a:chOff x="2953" y="2149"/>
                <a:chExt cx="1422" cy="1850"/>
              </a:xfrm>
            </p:grpSpPr>
            <p:sp>
              <p:nvSpPr>
                <p:cNvPr id="605" name="Rectangle 120"/>
                <p:cNvSpPr>
                  <a:spLocks noChangeArrowheads="1"/>
                </p:cNvSpPr>
                <p:nvPr/>
              </p:nvSpPr>
              <p:spPr bwMode="auto">
                <a:xfrm>
                  <a:off x="2953" y="3769"/>
                  <a:ext cx="1422" cy="5"/>
                </a:xfrm>
                <a:prstGeom prst="rect">
                  <a:avLst/>
                </a:prstGeom>
                <a:solidFill>
                  <a:srgbClr val="0EA6FF"/>
                </a:solidFill>
                <a:ln w="9525">
                  <a:noFill/>
                  <a:miter lim="800000"/>
                  <a:headEnd/>
                  <a:tailEnd/>
                </a:ln>
              </p:spPr>
              <p:txBody>
                <a:bodyPr/>
                <a:lstStyle/>
                <a:p>
                  <a:endParaRPr lang="en-US"/>
                </a:p>
              </p:txBody>
            </p:sp>
            <p:sp>
              <p:nvSpPr>
                <p:cNvPr id="606" name="Rectangle 121"/>
                <p:cNvSpPr>
                  <a:spLocks noChangeArrowheads="1"/>
                </p:cNvSpPr>
                <p:nvPr/>
              </p:nvSpPr>
              <p:spPr bwMode="auto">
                <a:xfrm>
                  <a:off x="2953" y="3774"/>
                  <a:ext cx="1422" cy="7"/>
                </a:xfrm>
                <a:prstGeom prst="rect">
                  <a:avLst/>
                </a:prstGeom>
                <a:solidFill>
                  <a:srgbClr val="0DA5FF"/>
                </a:solidFill>
                <a:ln w="9525">
                  <a:noFill/>
                  <a:miter lim="800000"/>
                  <a:headEnd/>
                  <a:tailEnd/>
                </a:ln>
              </p:spPr>
              <p:txBody>
                <a:bodyPr/>
                <a:lstStyle/>
                <a:p>
                  <a:endParaRPr lang="en-US"/>
                </a:p>
              </p:txBody>
            </p:sp>
            <p:sp>
              <p:nvSpPr>
                <p:cNvPr id="607" name="Rectangle 122"/>
                <p:cNvSpPr>
                  <a:spLocks noChangeArrowheads="1"/>
                </p:cNvSpPr>
                <p:nvPr/>
              </p:nvSpPr>
              <p:spPr bwMode="auto">
                <a:xfrm>
                  <a:off x="2953" y="3781"/>
                  <a:ext cx="1422" cy="7"/>
                </a:xfrm>
                <a:prstGeom prst="rect">
                  <a:avLst/>
                </a:prstGeom>
                <a:solidFill>
                  <a:srgbClr val="0DA4FF"/>
                </a:solidFill>
                <a:ln w="9525">
                  <a:noFill/>
                  <a:miter lim="800000"/>
                  <a:headEnd/>
                  <a:tailEnd/>
                </a:ln>
              </p:spPr>
              <p:txBody>
                <a:bodyPr/>
                <a:lstStyle/>
                <a:p>
                  <a:endParaRPr lang="en-US"/>
                </a:p>
              </p:txBody>
            </p:sp>
            <p:sp>
              <p:nvSpPr>
                <p:cNvPr id="608" name="Rectangle 123"/>
                <p:cNvSpPr>
                  <a:spLocks noChangeArrowheads="1"/>
                </p:cNvSpPr>
                <p:nvPr/>
              </p:nvSpPr>
              <p:spPr bwMode="auto">
                <a:xfrm>
                  <a:off x="2953" y="3788"/>
                  <a:ext cx="1422" cy="5"/>
                </a:xfrm>
                <a:prstGeom prst="rect">
                  <a:avLst/>
                </a:prstGeom>
                <a:solidFill>
                  <a:srgbClr val="0CA3FF"/>
                </a:solidFill>
                <a:ln w="9525">
                  <a:noFill/>
                  <a:miter lim="800000"/>
                  <a:headEnd/>
                  <a:tailEnd/>
                </a:ln>
              </p:spPr>
              <p:txBody>
                <a:bodyPr/>
                <a:lstStyle/>
                <a:p>
                  <a:endParaRPr lang="en-US"/>
                </a:p>
              </p:txBody>
            </p:sp>
            <p:sp>
              <p:nvSpPr>
                <p:cNvPr id="609" name="Rectangle 124"/>
                <p:cNvSpPr>
                  <a:spLocks noChangeArrowheads="1"/>
                </p:cNvSpPr>
                <p:nvPr/>
              </p:nvSpPr>
              <p:spPr bwMode="auto">
                <a:xfrm>
                  <a:off x="2953" y="3793"/>
                  <a:ext cx="1422" cy="7"/>
                </a:xfrm>
                <a:prstGeom prst="rect">
                  <a:avLst/>
                </a:prstGeom>
                <a:solidFill>
                  <a:srgbClr val="0CA2FF"/>
                </a:solidFill>
                <a:ln w="9525">
                  <a:noFill/>
                  <a:miter lim="800000"/>
                  <a:headEnd/>
                  <a:tailEnd/>
                </a:ln>
              </p:spPr>
              <p:txBody>
                <a:bodyPr/>
                <a:lstStyle/>
                <a:p>
                  <a:endParaRPr lang="en-US"/>
                </a:p>
              </p:txBody>
            </p:sp>
            <p:sp>
              <p:nvSpPr>
                <p:cNvPr id="610" name="Rectangle 125"/>
                <p:cNvSpPr>
                  <a:spLocks noChangeArrowheads="1"/>
                </p:cNvSpPr>
                <p:nvPr/>
              </p:nvSpPr>
              <p:spPr bwMode="auto">
                <a:xfrm>
                  <a:off x="2953" y="3800"/>
                  <a:ext cx="1422" cy="6"/>
                </a:xfrm>
                <a:prstGeom prst="rect">
                  <a:avLst/>
                </a:prstGeom>
                <a:solidFill>
                  <a:srgbClr val="0CA1FF"/>
                </a:solidFill>
                <a:ln w="9525">
                  <a:noFill/>
                  <a:miter lim="800000"/>
                  <a:headEnd/>
                  <a:tailEnd/>
                </a:ln>
              </p:spPr>
              <p:txBody>
                <a:bodyPr/>
                <a:lstStyle/>
                <a:p>
                  <a:endParaRPr lang="en-US"/>
                </a:p>
              </p:txBody>
            </p:sp>
            <p:sp>
              <p:nvSpPr>
                <p:cNvPr id="611" name="Rectangle 126"/>
                <p:cNvSpPr>
                  <a:spLocks noChangeArrowheads="1"/>
                </p:cNvSpPr>
                <p:nvPr/>
              </p:nvSpPr>
              <p:spPr bwMode="auto">
                <a:xfrm>
                  <a:off x="2953" y="3806"/>
                  <a:ext cx="1422" cy="6"/>
                </a:xfrm>
                <a:prstGeom prst="rect">
                  <a:avLst/>
                </a:prstGeom>
                <a:solidFill>
                  <a:srgbClr val="0BA0FF"/>
                </a:solidFill>
                <a:ln w="9525">
                  <a:noFill/>
                  <a:miter lim="800000"/>
                  <a:headEnd/>
                  <a:tailEnd/>
                </a:ln>
              </p:spPr>
              <p:txBody>
                <a:bodyPr/>
                <a:lstStyle/>
                <a:p>
                  <a:endParaRPr lang="en-US"/>
                </a:p>
              </p:txBody>
            </p:sp>
            <p:sp>
              <p:nvSpPr>
                <p:cNvPr id="612" name="Rectangle 127"/>
                <p:cNvSpPr>
                  <a:spLocks noChangeArrowheads="1"/>
                </p:cNvSpPr>
                <p:nvPr/>
              </p:nvSpPr>
              <p:spPr bwMode="auto">
                <a:xfrm>
                  <a:off x="2953" y="3812"/>
                  <a:ext cx="1422" cy="6"/>
                </a:xfrm>
                <a:prstGeom prst="rect">
                  <a:avLst/>
                </a:prstGeom>
                <a:solidFill>
                  <a:srgbClr val="0B9FFF"/>
                </a:solidFill>
                <a:ln w="9525">
                  <a:noFill/>
                  <a:miter lim="800000"/>
                  <a:headEnd/>
                  <a:tailEnd/>
                </a:ln>
              </p:spPr>
              <p:txBody>
                <a:bodyPr/>
                <a:lstStyle/>
                <a:p>
                  <a:endParaRPr lang="en-US"/>
                </a:p>
              </p:txBody>
            </p:sp>
            <p:sp>
              <p:nvSpPr>
                <p:cNvPr id="613" name="Rectangle 128"/>
                <p:cNvSpPr>
                  <a:spLocks noChangeArrowheads="1"/>
                </p:cNvSpPr>
                <p:nvPr/>
              </p:nvSpPr>
              <p:spPr bwMode="auto">
                <a:xfrm>
                  <a:off x="2953" y="3818"/>
                  <a:ext cx="1422" cy="7"/>
                </a:xfrm>
                <a:prstGeom prst="rect">
                  <a:avLst/>
                </a:prstGeom>
                <a:solidFill>
                  <a:srgbClr val="0B9EFF"/>
                </a:solidFill>
                <a:ln w="9525">
                  <a:noFill/>
                  <a:miter lim="800000"/>
                  <a:headEnd/>
                  <a:tailEnd/>
                </a:ln>
              </p:spPr>
              <p:txBody>
                <a:bodyPr/>
                <a:lstStyle/>
                <a:p>
                  <a:endParaRPr lang="en-US"/>
                </a:p>
              </p:txBody>
            </p:sp>
            <p:sp>
              <p:nvSpPr>
                <p:cNvPr id="614" name="Rectangle 129"/>
                <p:cNvSpPr>
                  <a:spLocks noChangeArrowheads="1"/>
                </p:cNvSpPr>
                <p:nvPr/>
              </p:nvSpPr>
              <p:spPr bwMode="auto">
                <a:xfrm>
                  <a:off x="2953" y="3825"/>
                  <a:ext cx="1422" cy="5"/>
                </a:xfrm>
                <a:prstGeom prst="rect">
                  <a:avLst/>
                </a:prstGeom>
                <a:solidFill>
                  <a:srgbClr val="0A9DFF"/>
                </a:solidFill>
                <a:ln w="9525">
                  <a:noFill/>
                  <a:miter lim="800000"/>
                  <a:headEnd/>
                  <a:tailEnd/>
                </a:ln>
              </p:spPr>
              <p:txBody>
                <a:bodyPr/>
                <a:lstStyle/>
                <a:p>
                  <a:endParaRPr lang="en-US"/>
                </a:p>
              </p:txBody>
            </p:sp>
            <p:sp>
              <p:nvSpPr>
                <p:cNvPr id="615" name="Rectangle 130"/>
                <p:cNvSpPr>
                  <a:spLocks noChangeArrowheads="1"/>
                </p:cNvSpPr>
                <p:nvPr/>
              </p:nvSpPr>
              <p:spPr bwMode="auto">
                <a:xfrm>
                  <a:off x="2953" y="3830"/>
                  <a:ext cx="1422" cy="7"/>
                </a:xfrm>
                <a:prstGeom prst="rect">
                  <a:avLst/>
                </a:prstGeom>
                <a:solidFill>
                  <a:srgbClr val="0A9CFF"/>
                </a:solidFill>
                <a:ln w="9525">
                  <a:noFill/>
                  <a:miter lim="800000"/>
                  <a:headEnd/>
                  <a:tailEnd/>
                </a:ln>
              </p:spPr>
              <p:txBody>
                <a:bodyPr/>
                <a:lstStyle/>
                <a:p>
                  <a:endParaRPr lang="en-US"/>
                </a:p>
              </p:txBody>
            </p:sp>
            <p:sp>
              <p:nvSpPr>
                <p:cNvPr id="616" name="Rectangle 131"/>
                <p:cNvSpPr>
                  <a:spLocks noChangeArrowheads="1"/>
                </p:cNvSpPr>
                <p:nvPr/>
              </p:nvSpPr>
              <p:spPr bwMode="auto">
                <a:xfrm>
                  <a:off x="2953" y="3837"/>
                  <a:ext cx="1422" cy="7"/>
                </a:xfrm>
                <a:prstGeom prst="rect">
                  <a:avLst/>
                </a:prstGeom>
                <a:solidFill>
                  <a:srgbClr val="099BFF"/>
                </a:solidFill>
                <a:ln w="9525">
                  <a:noFill/>
                  <a:miter lim="800000"/>
                  <a:headEnd/>
                  <a:tailEnd/>
                </a:ln>
              </p:spPr>
              <p:txBody>
                <a:bodyPr/>
                <a:lstStyle/>
                <a:p>
                  <a:endParaRPr lang="en-US"/>
                </a:p>
              </p:txBody>
            </p:sp>
            <p:sp>
              <p:nvSpPr>
                <p:cNvPr id="617" name="Rectangle 132"/>
                <p:cNvSpPr>
                  <a:spLocks noChangeArrowheads="1"/>
                </p:cNvSpPr>
                <p:nvPr/>
              </p:nvSpPr>
              <p:spPr bwMode="auto">
                <a:xfrm>
                  <a:off x="2953" y="3844"/>
                  <a:ext cx="1422" cy="5"/>
                </a:xfrm>
                <a:prstGeom prst="rect">
                  <a:avLst/>
                </a:prstGeom>
                <a:solidFill>
                  <a:srgbClr val="099AFF"/>
                </a:solidFill>
                <a:ln w="9525">
                  <a:noFill/>
                  <a:miter lim="800000"/>
                  <a:headEnd/>
                  <a:tailEnd/>
                </a:ln>
              </p:spPr>
              <p:txBody>
                <a:bodyPr/>
                <a:lstStyle/>
                <a:p>
                  <a:endParaRPr lang="en-US"/>
                </a:p>
              </p:txBody>
            </p:sp>
            <p:sp>
              <p:nvSpPr>
                <p:cNvPr id="618" name="Rectangle 133"/>
                <p:cNvSpPr>
                  <a:spLocks noChangeArrowheads="1"/>
                </p:cNvSpPr>
                <p:nvPr/>
              </p:nvSpPr>
              <p:spPr bwMode="auto">
                <a:xfrm>
                  <a:off x="2953" y="3849"/>
                  <a:ext cx="1422" cy="7"/>
                </a:xfrm>
                <a:prstGeom prst="rect">
                  <a:avLst/>
                </a:prstGeom>
                <a:solidFill>
                  <a:srgbClr val="0999FF"/>
                </a:solidFill>
                <a:ln w="9525">
                  <a:noFill/>
                  <a:miter lim="800000"/>
                  <a:headEnd/>
                  <a:tailEnd/>
                </a:ln>
              </p:spPr>
              <p:txBody>
                <a:bodyPr/>
                <a:lstStyle/>
                <a:p>
                  <a:endParaRPr lang="en-US"/>
                </a:p>
              </p:txBody>
            </p:sp>
            <p:sp>
              <p:nvSpPr>
                <p:cNvPr id="619" name="Rectangle 134"/>
                <p:cNvSpPr>
                  <a:spLocks noChangeArrowheads="1"/>
                </p:cNvSpPr>
                <p:nvPr/>
              </p:nvSpPr>
              <p:spPr bwMode="auto">
                <a:xfrm>
                  <a:off x="2953" y="3856"/>
                  <a:ext cx="1422" cy="7"/>
                </a:xfrm>
                <a:prstGeom prst="rect">
                  <a:avLst/>
                </a:prstGeom>
                <a:solidFill>
                  <a:srgbClr val="0898FF"/>
                </a:solidFill>
                <a:ln w="9525">
                  <a:noFill/>
                  <a:miter lim="800000"/>
                  <a:headEnd/>
                  <a:tailEnd/>
                </a:ln>
              </p:spPr>
              <p:txBody>
                <a:bodyPr/>
                <a:lstStyle/>
                <a:p>
                  <a:endParaRPr lang="en-US"/>
                </a:p>
              </p:txBody>
            </p:sp>
            <p:sp>
              <p:nvSpPr>
                <p:cNvPr id="620" name="Rectangle 135"/>
                <p:cNvSpPr>
                  <a:spLocks noChangeArrowheads="1"/>
                </p:cNvSpPr>
                <p:nvPr/>
              </p:nvSpPr>
              <p:spPr bwMode="auto">
                <a:xfrm>
                  <a:off x="2953" y="3863"/>
                  <a:ext cx="1422" cy="5"/>
                </a:xfrm>
                <a:prstGeom prst="rect">
                  <a:avLst/>
                </a:prstGeom>
                <a:solidFill>
                  <a:srgbClr val="0897FF"/>
                </a:solidFill>
                <a:ln w="9525">
                  <a:noFill/>
                  <a:miter lim="800000"/>
                  <a:headEnd/>
                  <a:tailEnd/>
                </a:ln>
              </p:spPr>
              <p:txBody>
                <a:bodyPr/>
                <a:lstStyle/>
                <a:p>
                  <a:endParaRPr lang="en-US"/>
                </a:p>
              </p:txBody>
            </p:sp>
            <p:sp>
              <p:nvSpPr>
                <p:cNvPr id="621" name="Rectangle 136"/>
                <p:cNvSpPr>
                  <a:spLocks noChangeArrowheads="1"/>
                </p:cNvSpPr>
                <p:nvPr/>
              </p:nvSpPr>
              <p:spPr bwMode="auto">
                <a:xfrm>
                  <a:off x="2953" y="3868"/>
                  <a:ext cx="1422" cy="7"/>
                </a:xfrm>
                <a:prstGeom prst="rect">
                  <a:avLst/>
                </a:prstGeom>
                <a:solidFill>
                  <a:srgbClr val="0896FF"/>
                </a:solidFill>
                <a:ln w="9525">
                  <a:noFill/>
                  <a:miter lim="800000"/>
                  <a:headEnd/>
                  <a:tailEnd/>
                </a:ln>
              </p:spPr>
              <p:txBody>
                <a:bodyPr/>
                <a:lstStyle/>
                <a:p>
                  <a:endParaRPr lang="en-US"/>
                </a:p>
              </p:txBody>
            </p:sp>
            <p:sp>
              <p:nvSpPr>
                <p:cNvPr id="622" name="Rectangle 137"/>
                <p:cNvSpPr>
                  <a:spLocks noChangeArrowheads="1"/>
                </p:cNvSpPr>
                <p:nvPr/>
              </p:nvSpPr>
              <p:spPr bwMode="auto">
                <a:xfrm>
                  <a:off x="2953" y="3875"/>
                  <a:ext cx="1422" cy="6"/>
                </a:xfrm>
                <a:prstGeom prst="rect">
                  <a:avLst/>
                </a:prstGeom>
                <a:solidFill>
                  <a:srgbClr val="0795FF"/>
                </a:solidFill>
                <a:ln w="9525">
                  <a:noFill/>
                  <a:miter lim="800000"/>
                  <a:headEnd/>
                  <a:tailEnd/>
                </a:ln>
              </p:spPr>
              <p:txBody>
                <a:bodyPr/>
                <a:lstStyle/>
                <a:p>
                  <a:endParaRPr lang="en-US"/>
                </a:p>
              </p:txBody>
            </p:sp>
            <p:sp>
              <p:nvSpPr>
                <p:cNvPr id="623" name="Rectangle 138"/>
                <p:cNvSpPr>
                  <a:spLocks noChangeArrowheads="1"/>
                </p:cNvSpPr>
                <p:nvPr/>
              </p:nvSpPr>
              <p:spPr bwMode="auto">
                <a:xfrm>
                  <a:off x="2953" y="3881"/>
                  <a:ext cx="1422" cy="6"/>
                </a:xfrm>
                <a:prstGeom prst="rect">
                  <a:avLst/>
                </a:prstGeom>
                <a:solidFill>
                  <a:srgbClr val="0794FF"/>
                </a:solidFill>
                <a:ln w="9525">
                  <a:noFill/>
                  <a:miter lim="800000"/>
                  <a:headEnd/>
                  <a:tailEnd/>
                </a:ln>
              </p:spPr>
              <p:txBody>
                <a:bodyPr/>
                <a:lstStyle/>
                <a:p>
                  <a:endParaRPr lang="en-US"/>
                </a:p>
              </p:txBody>
            </p:sp>
            <p:sp>
              <p:nvSpPr>
                <p:cNvPr id="624" name="Rectangle 139"/>
                <p:cNvSpPr>
                  <a:spLocks noChangeArrowheads="1"/>
                </p:cNvSpPr>
                <p:nvPr/>
              </p:nvSpPr>
              <p:spPr bwMode="auto">
                <a:xfrm>
                  <a:off x="2953" y="3887"/>
                  <a:ext cx="1422" cy="6"/>
                </a:xfrm>
                <a:prstGeom prst="rect">
                  <a:avLst/>
                </a:prstGeom>
                <a:solidFill>
                  <a:srgbClr val="0693FF"/>
                </a:solidFill>
                <a:ln w="9525">
                  <a:noFill/>
                  <a:miter lim="800000"/>
                  <a:headEnd/>
                  <a:tailEnd/>
                </a:ln>
              </p:spPr>
              <p:txBody>
                <a:bodyPr/>
                <a:lstStyle/>
                <a:p>
                  <a:endParaRPr lang="en-US"/>
                </a:p>
              </p:txBody>
            </p:sp>
            <p:sp>
              <p:nvSpPr>
                <p:cNvPr id="625" name="Rectangle 140"/>
                <p:cNvSpPr>
                  <a:spLocks noChangeArrowheads="1"/>
                </p:cNvSpPr>
                <p:nvPr/>
              </p:nvSpPr>
              <p:spPr bwMode="auto">
                <a:xfrm>
                  <a:off x="2953" y="3893"/>
                  <a:ext cx="1422" cy="7"/>
                </a:xfrm>
                <a:prstGeom prst="rect">
                  <a:avLst/>
                </a:prstGeom>
                <a:solidFill>
                  <a:srgbClr val="0692FF"/>
                </a:solidFill>
                <a:ln w="9525">
                  <a:noFill/>
                  <a:miter lim="800000"/>
                  <a:headEnd/>
                  <a:tailEnd/>
                </a:ln>
              </p:spPr>
              <p:txBody>
                <a:bodyPr/>
                <a:lstStyle/>
                <a:p>
                  <a:endParaRPr lang="en-US"/>
                </a:p>
              </p:txBody>
            </p:sp>
            <p:sp>
              <p:nvSpPr>
                <p:cNvPr id="626" name="Rectangle 141"/>
                <p:cNvSpPr>
                  <a:spLocks noChangeArrowheads="1"/>
                </p:cNvSpPr>
                <p:nvPr/>
              </p:nvSpPr>
              <p:spPr bwMode="auto">
                <a:xfrm>
                  <a:off x="2953" y="3900"/>
                  <a:ext cx="1422" cy="5"/>
                </a:xfrm>
                <a:prstGeom prst="rect">
                  <a:avLst/>
                </a:prstGeom>
                <a:solidFill>
                  <a:srgbClr val="0691FF"/>
                </a:solidFill>
                <a:ln w="9525">
                  <a:noFill/>
                  <a:miter lim="800000"/>
                  <a:headEnd/>
                  <a:tailEnd/>
                </a:ln>
              </p:spPr>
              <p:txBody>
                <a:bodyPr/>
                <a:lstStyle/>
                <a:p>
                  <a:endParaRPr lang="en-US"/>
                </a:p>
              </p:txBody>
            </p:sp>
            <p:sp>
              <p:nvSpPr>
                <p:cNvPr id="627" name="Rectangle 142"/>
                <p:cNvSpPr>
                  <a:spLocks noChangeArrowheads="1"/>
                </p:cNvSpPr>
                <p:nvPr/>
              </p:nvSpPr>
              <p:spPr bwMode="auto">
                <a:xfrm>
                  <a:off x="2953" y="3905"/>
                  <a:ext cx="1422" cy="7"/>
                </a:xfrm>
                <a:prstGeom prst="rect">
                  <a:avLst/>
                </a:prstGeom>
                <a:solidFill>
                  <a:srgbClr val="0590FF"/>
                </a:solidFill>
                <a:ln w="9525">
                  <a:noFill/>
                  <a:miter lim="800000"/>
                  <a:headEnd/>
                  <a:tailEnd/>
                </a:ln>
              </p:spPr>
              <p:txBody>
                <a:bodyPr/>
                <a:lstStyle/>
                <a:p>
                  <a:endParaRPr lang="en-US"/>
                </a:p>
              </p:txBody>
            </p:sp>
            <p:sp>
              <p:nvSpPr>
                <p:cNvPr id="628" name="Rectangle 143"/>
                <p:cNvSpPr>
                  <a:spLocks noChangeArrowheads="1"/>
                </p:cNvSpPr>
                <p:nvPr/>
              </p:nvSpPr>
              <p:spPr bwMode="auto">
                <a:xfrm>
                  <a:off x="2953" y="3912"/>
                  <a:ext cx="1422" cy="5"/>
                </a:xfrm>
                <a:prstGeom prst="rect">
                  <a:avLst/>
                </a:prstGeom>
                <a:solidFill>
                  <a:srgbClr val="058FFF"/>
                </a:solidFill>
                <a:ln w="9525">
                  <a:noFill/>
                  <a:miter lim="800000"/>
                  <a:headEnd/>
                  <a:tailEnd/>
                </a:ln>
              </p:spPr>
              <p:txBody>
                <a:bodyPr/>
                <a:lstStyle/>
                <a:p>
                  <a:endParaRPr lang="en-US"/>
                </a:p>
              </p:txBody>
            </p:sp>
            <p:sp>
              <p:nvSpPr>
                <p:cNvPr id="629" name="Rectangle 144"/>
                <p:cNvSpPr>
                  <a:spLocks noChangeArrowheads="1"/>
                </p:cNvSpPr>
                <p:nvPr/>
              </p:nvSpPr>
              <p:spPr bwMode="auto">
                <a:xfrm>
                  <a:off x="2953" y="3917"/>
                  <a:ext cx="1422" cy="7"/>
                </a:xfrm>
                <a:prstGeom prst="rect">
                  <a:avLst/>
                </a:prstGeom>
                <a:solidFill>
                  <a:srgbClr val="058EFF"/>
                </a:solidFill>
                <a:ln w="9525">
                  <a:noFill/>
                  <a:miter lim="800000"/>
                  <a:headEnd/>
                  <a:tailEnd/>
                </a:ln>
              </p:spPr>
              <p:txBody>
                <a:bodyPr/>
                <a:lstStyle/>
                <a:p>
                  <a:endParaRPr lang="en-US"/>
                </a:p>
              </p:txBody>
            </p:sp>
            <p:sp>
              <p:nvSpPr>
                <p:cNvPr id="630" name="Rectangle 145"/>
                <p:cNvSpPr>
                  <a:spLocks noChangeArrowheads="1"/>
                </p:cNvSpPr>
                <p:nvPr/>
              </p:nvSpPr>
              <p:spPr bwMode="auto">
                <a:xfrm>
                  <a:off x="2953" y="3924"/>
                  <a:ext cx="1422" cy="7"/>
                </a:xfrm>
                <a:prstGeom prst="rect">
                  <a:avLst/>
                </a:prstGeom>
                <a:solidFill>
                  <a:srgbClr val="048DFF"/>
                </a:solidFill>
                <a:ln w="9525">
                  <a:noFill/>
                  <a:miter lim="800000"/>
                  <a:headEnd/>
                  <a:tailEnd/>
                </a:ln>
              </p:spPr>
              <p:txBody>
                <a:bodyPr/>
                <a:lstStyle/>
                <a:p>
                  <a:endParaRPr lang="en-US"/>
                </a:p>
              </p:txBody>
            </p:sp>
            <p:sp>
              <p:nvSpPr>
                <p:cNvPr id="631" name="Rectangle 146"/>
                <p:cNvSpPr>
                  <a:spLocks noChangeArrowheads="1"/>
                </p:cNvSpPr>
                <p:nvPr/>
              </p:nvSpPr>
              <p:spPr bwMode="auto">
                <a:xfrm>
                  <a:off x="2953" y="3931"/>
                  <a:ext cx="1422" cy="5"/>
                </a:xfrm>
                <a:prstGeom prst="rect">
                  <a:avLst/>
                </a:prstGeom>
                <a:solidFill>
                  <a:srgbClr val="048CFF"/>
                </a:solidFill>
                <a:ln w="9525">
                  <a:noFill/>
                  <a:miter lim="800000"/>
                  <a:headEnd/>
                  <a:tailEnd/>
                </a:ln>
              </p:spPr>
              <p:txBody>
                <a:bodyPr/>
                <a:lstStyle/>
                <a:p>
                  <a:endParaRPr lang="en-US"/>
                </a:p>
              </p:txBody>
            </p:sp>
            <p:sp>
              <p:nvSpPr>
                <p:cNvPr id="632" name="Rectangle 147"/>
                <p:cNvSpPr>
                  <a:spLocks noChangeArrowheads="1"/>
                </p:cNvSpPr>
                <p:nvPr/>
              </p:nvSpPr>
              <p:spPr bwMode="auto">
                <a:xfrm>
                  <a:off x="2953" y="3936"/>
                  <a:ext cx="1422" cy="7"/>
                </a:xfrm>
                <a:prstGeom prst="rect">
                  <a:avLst/>
                </a:prstGeom>
                <a:solidFill>
                  <a:srgbClr val="038BFF"/>
                </a:solidFill>
                <a:ln w="9525">
                  <a:noFill/>
                  <a:miter lim="800000"/>
                  <a:headEnd/>
                  <a:tailEnd/>
                </a:ln>
              </p:spPr>
              <p:txBody>
                <a:bodyPr/>
                <a:lstStyle/>
                <a:p>
                  <a:endParaRPr lang="en-US"/>
                </a:p>
              </p:txBody>
            </p:sp>
            <p:sp>
              <p:nvSpPr>
                <p:cNvPr id="633" name="Rectangle 148"/>
                <p:cNvSpPr>
                  <a:spLocks noChangeArrowheads="1"/>
                </p:cNvSpPr>
                <p:nvPr/>
              </p:nvSpPr>
              <p:spPr bwMode="auto">
                <a:xfrm>
                  <a:off x="2953" y="3943"/>
                  <a:ext cx="1422" cy="7"/>
                </a:xfrm>
                <a:prstGeom prst="rect">
                  <a:avLst/>
                </a:prstGeom>
                <a:solidFill>
                  <a:srgbClr val="038AFF"/>
                </a:solidFill>
                <a:ln w="9525">
                  <a:noFill/>
                  <a:miter lim="800000"/>
                  <a:headEnd/>
                  <a:tailEnd/>
                </a:ln>
              </p:spPr>
              <p:txBody>
                <a:bodyPr/>
                <a:lstStyle/>
                <a:p>
                  <a:endParaRPr lang="en-US"/>
                </a:p>
              </p:txBody>
            </p:sp>
            <p:sp>
              <p:nvSpPr>
                <p:cNvPr id="634" name="Rectangle 149"/>
                <p:cNvSpPr>
                  <a:spLocks noChangeArrowheads="1"/>
                </p:cNvSpPr>
                <p:nvPr/>
              </p:nvSpPr>
              <p:spPr bwMode="auto">
                <a:xfrm>
                  <a:off x="2953" y="3950"/>
                  <a:ext cx="1422" cy="5"/>
                </a:xfrm>
                <a:prstGeom prst="rect">
                  <a:avLst/>
                </a:prstGeom>
                <a:solidFill>
                  <a:srgbClr val="0389FF"/>
                </a:solidFill>
                <a:ln w="9525">
                  <a:noFill/>
                  <a:miter lim="800000"/>
                  <a:headEnd/>
                  <a:tailEnd/>
                </a:ln>
              </p:spPr>
              <p:txBody>
                <a:bodyPr/>
                <a:lstStyle/>
                <a:p>
                  <a:endParaRPr lang="en-US"/>
                </a:p>
              </p:txBody>
            </p:sp>
            <p:sp>
              <p:nvSpPr>
                <p:cNvPr id="635" name="Rectangle 150"/>
                <p:cNvSpPr>
                  <a:spLocks noChangeArrowheads="1"/>
                </p:cNvSpPr>
                <p:nvPr/>
              </p:nvSpPr>
              <p:spPr bwMode="auto">
                <a:xfrm>
                  <a:off x="2953" y="3955"/>
                  <a:ext cx="1422" cy="7"/>
                </a:xfrm>
                <a:prstGeom prst="rect">
                  <a:avLst/>
                </a:prstGeom>
                <a:solidFill>
                  <a:srgbClr val="0288FF"/>
                </a:solidFill>
                <a:ln w="9525">
                  <a:noFill/>
                  <a:miter lim="800000"/>
                  <a:headEnd/>
                  <a:tailEnd/>
                </a:ln>
              </p:spPr>
              <p:txBody>
                <a:bodyPr/>
                <a:lstStyle/>
                <a:p>
                  <a:endParaRPr lang="en-US"/>
                </a:p>
              </p:txBody>
            </p:sp>
            <p:sp>
              <p:nvSpPr>
                <p:cNvPr id="636" name="Rectangle 151"/>
                <p:cNvSpPr>
                  <a:spLocks noChangeArrowheads="1"/>
                </p:cNvSpPr>
                <p:nvPr/>
              </p:nvSpPr>
              <p:spPr bwMode="auto">
                <a:xfrm>
                  <a:off x="2953" y="3962"/>
                  <a:ext cx="1422" cy="6"/>
                </a:xfrm>
                <a:prstGeom prst="rect">
                  <a:avLst/>
                </a:prstGeom>
                <a:solidFill>
                  <a:srgbClr val="0287FF"/>
                </a:solidFill>
                <a:ln w="9525">
                  <a:noFill/>
                  <a:miter lim="800000"/>
                  <a:headEnd/>
                  <a:tailEnd/>
                </a:ln>
              </p:spPr>
              <p:txBody>
                <a:bodyPr/>
                <a:lstStyle/>
                <a:p>
                  <a:endParaRPr lang="en-US"/>
                </a:p>
              </p:txBody>
            </p:sp>
            <p:sp>
              <p:nvSpPr>
                <p:cNvPr id="637" name="Rectangle 152"/>
                <p:cNvSpPr>
                  <a:spLocks noChangeArrowheads="1"/>
                </p:cNvSpPr>
                <p:nvPr/>
              </p:nvSpPr>
              <p:spPr bwMode="auto">
                <a:xfrm>
                  <a:off x="2953" y="3968"/>
                  <a:ext cx="1422" cy="6"/>
                </a:xfrm>
                <a:prstGeom prst="rect">
                  <a:avLst/>
                </a:prstGeom>
                <a:solidFill>
                  <a:srgbClr val="0286FF"/>
                </a:solidFill>
                <a:ln w="9525">
                  <a:noFill/>
                  <a:miter lim="800000"/>
                  <a:headEnd/>
                  <a:tailEnd/>
                </a:ln>
              </p:spPr>
              <p:txBody>
                <a:bodyPr/>
                <a:lstStyle/>
                <a:p>
                  <a:endParaRPr lang="en-US"/>
                </a:p>
              </p:txBody>
            </p:sp>
            <p:sp>
              <p:nvSpPr>
                <p:cNvPr id="638" name="Rectangle 153"/>
                <p:cNvSpPr>
                  <a:spLocks noChangeArrowheads="1"/>
                </p:cNvSpPr>
                <p:nvPr/>
              </p:nvSpPr>
              <p:spPr bwMode="auto">
                <a:xfrm>
                  <a:off x="2953" y="3974"/>
                  <a:ext cx="1422" cy="6"/>
                </a:xfrm>
                <a:prstGeom prst="rect">
                  <a:avLst/>
                </a:prstGeom>
                <a:solidFill>
                  <a:srgbClr val="0185FF"/>
                </a:solidFill>
                <a:ln w="9525">
                  <a:noFill/>
                  <a:miter lim="800000"/>
                  <a:headEnd/>
                  <a:tailEnd/>
                </a:ln>
              </p:spPr>
              <p:txBody>
                <a:bodyPr/>
                <a:lstStyle/>
                <a:p>
                  <a:endParaRPr lang="en-US"/>
                </a:p>
              </p:txBody>
            </p:sp>
            <p:sp>
              <p:nvSpPr>
                <p:cNvPr id="639" name="Rectangle 154"/>
                <p:cNvSpPr>
                  <a:spLocks noChangeArrowheads="1"/>
                </p:cNvSpPr>
                <p:nvPr/>
              </p:nvSpPr>
              <p:spPr bwMode="auto">
                <a:xfrm>
                  <a:off x="2953" y="3980"/>
                  <a:ext cx="1422" cy="7"/>
                </a:xfrm>
                <a:prstGeom prst="rect">
                  <a:avLst/>
                </a:prstGeom>
                <a:solidFill>
                  <a:srgbClr val="0184FF"/>
                </a:solidFill>
                <a:ln w="9525">
                  <a:noFill/>
                  <a:miter lim="800000"/>
                  <a:headEnd/>
                  <a:tailEnd/>
                </a:ln>
              </p:spPr>
              <p:txBody>
                <a:bodyPr/>
                <a:lstStyle/>
                <a:p>
                  <a:endParaRPr lang="en-US"/>
                </a:p>
              </p:txBody>
            </p:sp>
            <p:sp>
              <p:nvSpPr>
                <p:cNvPr id="640" name="Rectangle 155"/>
                <p:cNvSpPr>
                  <a:spLocks noChangeArrowheads="1"/>
                </p:cNvSpPr>
                <p:nvPr/>
              </p:nvSpPr>
              <p:spPr bwMode="auto">
                <a:xfrm>
                  <a:off x="2953" y="3987"/>
                  <a:ext cx="1422" cy="5"/>
                </a:xfrm>
                <a:prstGeom prst="rect">
                  <a:avLst/>
                </a:prstGeom>
                <a:solidFill>
                  <a:srgbClr val="0083FF"/>
                </a:solidFill>
                <a:ln w="9525">
                  <a:noFill/>
                  <a:miter lim="800000"/>
                  <a:headEnd/>
                  <a:tailEnd/>
                </a:ln>
              </p:spPr>
              <p:txBody>
                <a:bodyPr/>
                <a:lstStyle/>
                <a:p>
                  <a:endParaRPr lang="en-US"/>
                </a:p>
              </p:txBody>
            </p:sp>
            <p:sp>
              <p:nvSpPr>
                <p:cNvPr id="641" name="Rectangle 156"/>
                <p:cNvSpPr>
                  <a:spLocks noChangeArrowheads="1"/>
                </p:cNvSpPr>
                <p:nvPr/>
              </p:nvSpPr>
              <p:spPr bwMode="auto">
                <a:xfrm>
                  <a:off x="2953" y="3992"/>
                  <a:ext cx="1422" cy="7"/>
                </a:xfrm>
                <a:prstGeom prst="rect">
                  <a:avLst/>
                </a:prstGeom>
                <a:solidFill>
                  <a:srgbClr val="0082FF"/>
                </a:solidFill>
                <a:ln w="9525">
                  <a:noFill/>
                  <a:miter lim="800000"/>
                  <a:headEnd/>
                  <a:tailEnd/>
                </a:ln>
              </p:spPr>
              <p:txBody>
                <a:bodyPr/>
                <a:lstStyle/>
                <a:p>
                  <a:endParaRPr lang="en-US"/>
                </a:p>
              </p:txBody>
            </p:sp>
            <p:sp>
              <p:nvSpPr>
                <p:cNvPr id="642" name="Line 157"/>
                <p:cNvSpPr>
                  <a:spLocks noChangeShapeType="1"/>
                </p:cNvSpPr>
                <p:nvPr/>
              </p:nvSpPr>
              <p:spPr bwMode="auto">
                <a:xfrm>
                  <a:off x="3821" y="2787"/>
                  <a:ext cx="417" cy="1002"/>
                </a:xfrm>
                <a:prstGeom prst="line">
                  <a:avLst/>
                </a:prstGeom>
                <a:noFill/>
                <a:ln w="20638">
                  <a:solidFill>
                    <a:srgbClr val="FFFFFF"/>
                  </a:solidFill>
                  <a:round/>
                  <a:headEnd/>
                  <a:tailEnd/>
                </a:ln>
              </p:spPr>
              <p:txBody>
                <a:bodyPr/>
                <a:lstStyle/>
                <a:p>
                  <a:endParaRPr lang="en-US"/>
                </a:p>
              </p:txBody>
            </p:sp>
            <p:sp>
              <p:nvSpPr>
                <p:cNvPr id="643" name="Rectangle 158"/>
                <p:cNvSpPr>
                  <a:spLocks noChangeArrowheads="1"/>
                </p:cNvSpPr>
                <p:nvPr/>
              </p:nvSpPr>
              <p:spPr bwMode="auto">
                <a:xfrm>
                  <a:off x="3585" y="2150"/>
                  <a:ext cx="1" cy="95"/>
                </a:xfrm>
                <a:prstGeom prst="rect">
                  <a:avLst/>
                </a:prstGeom>
                <a:solidFill>
                  <a:srgbClr val="FFFFFF"/>
                </a:solidFill>
                <a:ln w="9525">
                  <a:noFill/>
                  <a:miter lim="800000"/>
                  <a:headEnd/>
                  <a:tailEnd/>
                </a:ln>
              </p:spPr>
              <p:txBody>
                <a:bodyPr/>
                <a:lstStyle/>
                <a:p>
                  <a:endParaRPr lang="en-US"/>
                </a:p>
              </p:txBody>
            </p:sp>
            <p:sp>
              <p:nvSpPr>
                <p:cNvPr id="644" name="Rectangle 159"/>
                <p:cNvSpPr>
                  <a:spLocks noChangeArrowheads="1"/>
                </p:cNvSpPr>
                <p:nvPr/>
              </p:nvSpPr>
              <p:spPr bwMode="auto">
                <a:xfrm>
                  <a:off x="3586" y="2150"/>
                  <a:ext cx="4" cy="95"/>
                </a:xfrm>
                <a:prstGeom prst="rect">
                  <a:avLst/>
                </a:prstGeom>
                <a:solidFill>
                  <a:srgbClr val="FEFEFE"/>
                </a:solidFill>
                <a:ln w="9525">
                  <a:noFill/>
                  <a:miter lim="800000"/>
                  <a:headEnd/>
                  <a:tailEnd/>
                </a:ln>
              </p:spPr>
              <p:txBody>
                <a:bodyPr/>
                <a:lstStyle/>
                <a:p>
                  <a:endParaRPr lang="en-US"/>
                </a:p>
              </p:txBody>
            </p:sp>
            <p:sp>
              <p:nvSpPr>
                <p:cNvPr id="645" name="Rectangle 160"/>
                <p:cNvSpPr>
                  <a:spLocks noChangeArrowheads="1"/>
                </p:cNvSpPr>
                <p:nvPr/>
              </p:nvSpPr>
              <p:spPr bwMode="auto">
                <a:xfrm>
                  <a:off x="3590" y="2150"/>
                  <a:ext cx="2" cy="95"/>
                </a:xfrm>
                <a:prstGeom prst="rect">
                  <a:avLst/>
                </a:prstGeom>
                <a:solidFill>
                  <a:srgbClr val="FDFDFD"/>
                </a:solidFill>
                <a:ln w="9525">
                  <a:noFill/>
                  <a:miter lim="800000"/>
                  <a:headEnd/>
                  <a:tailEnd/>
                </a:ln>
              </p:spPr>
              <p:txBody>
                <a:bodyPr/>
                <a:lstStyle/>
                <a:p>
                  <a:endParaRPr lang="en-US"/>
                </a:p>
              </p:txBody>
            </p:sp>
            <p:sp>
              <p:nvSpPr>
                <p:cNvPr id="646" name="Rectangle 161"/>
                <p:cNvSpPr>
                  <a:spLocks noChangeArrowheads="1"/>
                </p:cNvSpPr>
                <p:nvPr/>
              </p:nvSpPr>
              <p:spPr bwMode="auto">
                <a:xfrm>
                  <a:off x="3592" y="2150"/>
                  <a:ext cx="1" cy="95"/>
                </a:xfrm>
                <a:prstGeom prst="rect">
                  <a:avLst/>
                </a:prstGeom>
                <a:solidFill>
                  <a:srgbClr val="FCFCFC"/>
                </a:solidFill>
                <a:ln w="9525">
                  <a:noFill/>
                  <a:miter lim="800000"/>
                  <a:headEnd/>
                  <a:tailEnd/>
                </a:ln>
              </p:spPr>
              <p:txBody>
                <a:bodyPr/>
                <a:lstStyle/>
                <a:p>
                  <a:endParaRPr lang="en-US"/>
                </a:p>
              </p:txBody>
            </p:sp>
            <p:sp>
              <p:nvSpPr>
                <p:cNvPr id="647" name="Rectangle 162"/>
                <p:cNvSpPr>
                  <a:spLocks noChangeArrowheads="1"/>
                </p:cNvSpPr>
                <p:nvPr/>
              </p:nvSpPr>
              <p:spPr bwMode="auto">
                <a:xfrm>
                  <a:off x="3593" y="2150"/>
                  <a:ext cx="4" cy="95"/>
                </a:xfrm>
                <a:prstGeom prst="rect">
                  <a:avLst/>
                </a:prstGeom>
                <a:solidFill>
                  <a:srgbClr val="FBFBFB"/>
                </a:solidFill>
                <a:ln w="9525">
                  <a:noFill/>
                  <a:miter lim="800000"/>
                  <a:headEnd/>
                  <a:tailEnd/>
                </a:ln>
              </p:spPr>
              <p:txBody>
                <a:bodyPr/>
                <a:lstStyle/>
                <a:p>
                  <a:endParaRPr lang="en-US"/>
                </a:p>
              </p:txBody>
            </p:sp>
            <p:sp>
              <p:nvSpPr>
                <p:cNvPr id="648" name="Rectangle 163"/>
                <p:cNvSpPr>
                  <a:spLocks noChangeArrowheads="1"/>
                </p:cNvSpPr>
                <p:nvPr/>
              </p:nvSpPr>
              <p:spPr bwMode="auto">
                <a:xfrm>
                  <a:off x="3597" y="2150"/>
                  <a:ext cx="2" cy="95"/>
                </a:xfrm>
                <a:prstGeom prst="rect">
                  <a:avLst/>
                </a:prstGeom>
                <a:solidFill>
                  <a:srgbClr val="FAFAFA"/>
                </a:solidFill>
                <a:ln w="9525">
                  <a:noFill/>
                  <a:miter lim="800000"/>
                  <a:headEnd/>
                  <a:tailEnd/>
                </a:ln>
              </p:spPr>
              <p:txBody>
                <a:bodyPr/>
                <a:lstStyle/>
                <a:p>
                  <a:endParaRPr lang="en-US"/>
                </a:p>
              </p:txBody>
            </p:sp>
            <p:sp>
              <p:nvSpPr>
                <p:cNvPr id="649" name="Rectangle 164"/>
                <p:cNvSpPr>
                  <a:spLocks noChangeArrowheads="1"/>
                </p:cNvSpPr>
                <p:nvPr/>
              </p:nvSpPr>
              <p:spPr bwMode="auto">
                <a:xfrm>
                  <a:off x="3599" y="2150"/>
                  <a:ext cx="1" cy="95"/>
                </a:xfrm>
                <a:prstGeom prst="rect">
                  <a:avLst/>
                </a:prstGeom>
                <a:solidFill>
                  <a:srgbClr val="F9F9F9"/>
                </a:solidFill>
                <a:ln w="9525">
                  <a:noFill/>
                  <a:miter lim="800000"/>
                  <a:headEnd/>
                  <a:tailEnd/>
                </a:ln>
              </p:spPr>
              <p:txBody>
                <a:bodyPr/>
                <a:lstStyle/>
                <a:p>
                  <a:endParaRPr lang="en-US"/>
                </a:p>
              </p:txBody>
            </p:sp>
            <p:sp>
              <p:nvSpPr>
                <p:cNvPr id="650" name="Rectangle 165"/>
                <p:cNvSpPr>
                  <a:spLocks noChangeArrowheads="1"/>
                </p:cNvSpPr>
                <p:nvPr/>
              </p:nvSpPr>
              <p:spPr bwMode="auto">
                <a:xfrm>
                  <a:off x="3600" y="2150"/>
                  <a:ext cx="2" cy="95"/>
                </a:xfrm>
                <a:prstGeom prst="rect">
                  <a:avLst/>
                </a:prstGeom>
                <a:solidFill>
                  <a:srgbClr val="F8F8F8"/>
                </a:solidFill>
                <a:ln w="9525">
                  <a:noFill/>
                  <a:miter lim="800000"/>
                  <a:headEnd/>
                  <a:tailEnd/>
                </a:ln>
              </p:spPr>
              <p:txBody>
                <a:bodyPr/>
                <a:lstStyle/>
                <a:p>
                  <a:endParaRPr lang="en-US"/>
                </a:p>
              </p:txBody>
            </p:sp>
            <p:sp>
              <p:nvSpPr>
                <p:cNvPr id="651" name="Rectangle 166"/>
                <p:cNvSpPr>
                  <a:spLocks noChangeArrowheads="1"/>
                </p:cNvSpPr>
                <p:nvPr/>
              </p:nvSpPr>
              <p:spPr bwMode="auto">
                <a:xfrm>
                  <a:off x="3602" y="2150"/>
                  <a:ext cx="4" cy="95"/>
                </a:xfrm>
                <a:prstGeom prst="rect">
                  <a:avLst/>
                </a:prstGeom>
                <a:solidFill>
                  <a:srgbClr val="F7F7F7"/>
                </a:solidFill>
                <a:ln w="9525">
                  <a:noFill/>
                  <a:miter lim="800000"/>
                  <a:headEnd/>
                  <a:tailEnd/>
                </a:ln>
              </p:spPr>
              <p:txBody>
                <a:bodyPr/>
                <a:lstStyle/>
                <a:p>
                  <a:endParaRPr lang="en-US"/>
                </a:p>
              </p:txBody>
            </p:sp>
            <p:sp>
              <p:nvSpPr>
                <p:cNvPr id="652" name="Rectangle 167"/>
                <p:cNvSpPr>
                  <a:spLocks noChangeArrowheads="1"/>
                </p:cNvSpPr>
                <p:nvPr/>
              </p:nvSpPr>
              <p:spPr bwMode="auto">
                <a:xfrm>
                  <a:off x="3606" y="2150"/>
                  <a:ext cx="1" cy="95"/>
                </a:xfrm>
                <a:prstGeom prst="rect">
                  <a:avLst/>
                </a:prstGeom>
                <a:solidFill>
                  <a:srgbClr val="F6F6F6"/>
                </a:solidFill>
                <a:ln w="9525">
                  <a:noFill/>
                  <a:miter lim="800000"/>
                  <a:headEnd/>
                  <a:tailEnd/>
                </a:ln>
              </p:spPr>
              <p:txBody>
                <a:bodyPr/>
                <a:lstStyle/>
                <a:p>
                  <a:endParaRPr lang="en-US"/>
                </a:p>
              </p:txBody>
            </p:sp>
            <p:sp>
              <p:nvSpPr>
                <p:cNvPr id="653" name="Rectangle 168"/>
                <p:cNvSpPr>
                  <a:spLocks noChangeArrowheads="1"/>
                </p:cNvSpPr>
                <p:nvPr/>
              </p:nvSpPr>
              <p:spPr bwMode="auto">
                <a:xfrm>
                  <a:off x="3607" y="2150"/>
                  <a:ext cx="2" cy="95"/>
                </a:xfrm>
                <a:prstGeom prst="rect">
                  <a:avLst/>
                </a:prstGeom>
                <a:solidFill>
                  <a:srgbClr val="F5F5F5"/>
                </a:solidFill>
                <a:ln w="9525">
                  <a:noFill/>
                  <a:miter lim="800000"/>
                  <a:headEnd/>
                  <a:tailEnd/>
                </a:ln>
              </p:spPr>
              <p:txBody>
                <a:bodyPr/>
                <a:lstStyle/>
                <a:p>
                  <a:endParaRPr lang="en-US"/>
                </a:p>
              </p:txBody>
            </p:sp>
            <p:sp>
              <p:nvSpPr>
                <p:cNvPr id="654" name="Rectangle 169"/>
                <p:cNvSpPr>
                  <a:spLocks noChangeArrowheads="1"/>
                </p:cNvSpPr>
                <p:nvPr/>
              </p:nvSpPr>
              <p:spPr bwMode="auto">
                <a:xfrm>
                  <a:off x="3609" y="2150"/>
                  <a:ext cx="4" cy="95"/>
                </a:xfrm>
                <a:prstGeom prst="rect">
                  <a:avLst/>
                </a:prstGeom>
                <a:solidFill>
                  <a:srgbClr val="F4F4F4"/>
                </a:solidFill>
                <a:ln w="9525">
                  <a:noFill/>
                  <a:miter lim="800000"/>
                  <a:headEnd/>
                  <a:tailEnd/>
                </a:ln>
              </p:spPr>
              <p:txBody>
                <a:bodyPr/>
                <a:lstStyle/>
                <a:p>
                  <a:endParaRPr lang="en-US"/>
                </a:p>
              </p:txBody>
            </p:sp>
            <p:sp>
              <p:nvSpPr>
                <p:cNvPr id="655" name="Rectangle 170"/>
                <p:cNvSpPr>
                  <a:spLocks noChangeArrowheads="1"/>
                </p:cNvSpPr>
                <p:nvPr/>
              </p:nvSpPr>
              <p:spPr bwMode="auto">
                <a:xfrm>
                  <a:off x="3613" y="2150"/>
                  <a:ext cx="1" cy="95"/>
                </a:xfrm>
                <a:prstGeom prst="rect">
                  <a:avLst/>
                </a:prstGeom>
                <a:solidFill>
                  <a:srgbClr val="F3F3F3"/>
                </a:solidFill>
                <a:ln w="9525">
                  <a:noFill/>
                  <a:miter lim="800000"/>
                  <a:headEnd/>
                  <a:tailEnd/>
                </a:ln>
              </p:spPr>
              <p:txBody>
                <a:bodyPr/>
                <a:lstStyle/>
                <a:p>
                  <a:endParaRPr lang="en-US"/>
                </a:p>
              </p:txBody>
            </p:sp>
            <p:sp>
              <p:nvSpPr>
                <p:cNvPr id="656" name="Rectangle 171"/>
                <p:cNvSpPr>
                  <a:spLocks noChangeArrowheads="1"/>
                </p:cNvSpPr>
                <p:nvPr/>
              </p:nvSpPr>
              <p:spPr bwMode="auto">
                <a:xfrm>
                  <a:off x="3614" y="2150"/>
                  <a:ext cx="2" cy="95"/>
                </a:xfrm>
                <a:prstGeom prst="rect">
                  <a:avLst/>
                </a:prstGeom>
                <a:solidFill>
                  <a:srgbClr val="F2F2F2"/>
                </a:solidFill>
                <a:ln w="9525">
                  <a:noFill/>
                  <a:miter lim="800000"/>
                  <a:headEnd/>
                  <a:tailEnd/>
                </a:ln>
              </p:spPr>
              <p:txBody>
                <a:bodyPr/>
                <a:lstStyle/>
                <a:p>
                  <a:endParaRPr lang="en-US"/>
                </a:p>
              </p:txBody>
            </p:sp>
            <p:sp>
              <p:nvSpPr>
                <p:cNvPr id="657" name="Rectangle 172"/>
                <p:cNvSpPr>
                  <a:spLocks noChangeArrowheads="1"/>
                </p:cNvSpPr>
                <p:nvPr/>
              </p:nvSpPr>
              <p:spPr bwMode="auto">
                <a:xfrm>
                  <a:off x="3616" y="2150"/>
                  <a:ext cx="4" cy="95"/>
                </a:xfrm>
                <a:prstGeom prst="rect">
                  <a:avLst/>
                </a:prstGeom>
                <a:solidFill>
                  <a:srgbClr val="F1F1F1"/>
                </a:solidFill>
                <a:ln w="9525">
                  <a:noFill/>
                  <a:miter lim="800000"/>
                  <a:headEnd/>
                  <a:tailEnd/>
                </a:ln>
              </p:spPr>
              <p:txBody>
                <a:bodyPr/>
                <a:lstStyle/>
                <a:p>
                  <a:endParaRPr lang="en-US"/>
                </a:p>
              </p:txBody>
            </p:sp>
            <p:sp>
              <p:nvSpPr>
                <p:cNvPr id="658" name="Rectangle 173"/>
                <p:cNvSpPr>
                  <a:spLocks noChangeArrowheads="1"/>
                </p:cNvSpPr>
                <p:nvPr/>
              </p:nvSpPr>
              <p:spPr bwMode="auto">
                <a:xfrm>
                  <a:off x="3620" y="2150"/>
                  <a:ext cx="1" cy="95"/>
                </a:xfrm>
                <a:prstGeom prst="rect">
                  <a:avLst/>
                </a:prstGeom>
                <a:solidFill>
                  <a:srgbClr val="F0F0F0"/>
                </a:solidFill>
                <a:ln w="9525">
                  <a:noFill/>
                  <a:miter lim="800000"/>
                  <a:headEnd/>
                  <a:tailEnd/>
                </a:ln>
              </p:spPr>
              <p:txBody>
                <a:bodyPr/>
                <a:lstStyle/>
                <a:p>
                  <a:endParaRPr lang="en-US"/>
                </a:p>
              </p:txBody>
            </p:sp>
            <p:sp>
              <p:nvSpPr>
                <p:cNvPr id="659" name="Rectangle 174"/>
                <p:cNvSpPr>
                  <a:spLocks noChangeArrowheads="1"/>
                </p:cNvSpPr>
                <p:nvPr/>
              </p:nvSpPr>
              <p:spPr bwMode="auto">
                <a:xfrm>
                  <a:off x="3621" y="2150"/>
                  <a:ext cx="2" cy="95"/>
                </a:xfrm>
                <a:prstGeom prst="rect">
                  <a:avLst/>
                </a:prstGeom>
                <a:solidFill>
                  <a:srgbClr val="EFEFEF"/>
                </a:solidFill>
                <a:ln w="9525">
                  <a:noFill/>
                  <a:miter lim="800000"/>
                  <a:headEnd/>
                  <a:tailEnd/>
                </a:ln>
              </p:spPr>
              <p:txBody>
                <a:bodyPr/>
                <a:lstStyle/>
                <a:p>
                  <a:endParaRPr lang="en-US"/>
                </a:p>
              </p:txBody>
            </p:sp>
            <p:sp>
              <p:nvSpPr>
                <p:cNvPr id="660" name="Rectangle 175"/>
                <p:cNvSpPr>
                  <a:spLocks noChangeArrowheads="1"/>
                </p:cNvSpPr>
                <p:nvPr/>
              </p:nvSpPr>
              <p:spPr bwMode="auto">
                <a:xfrm>
                  <a:off x="3623" y="2150"/>
                  <a:ext cx="4" cy="95"/>
                </a:xfrm>
                <a:prstGeom prst="rect">
                  <a:avLst/>
                </a:prstGeom>
                <a:solidFill>
                  <a:srgbClr val="EEEEEE"/>
                </a:solidFill>
                <a:ln w="9525">
                  <a:noFill/>
                  <a:miter lim="800000"/>
                  <a:headEnd/>
                  <a:tailEnd/>
                </a:ln>
              </p:spPr>
              <p:txBody>
                <a:bodyPr/>
                <a:lstStyle/>
                <a:p>
                  <a:endParaRPr lang="en-US"/>
                </a:p>
              </p:txBody>
            </p:sp>
            <p:sp>
              <p:nvSpPr>
                <p:cNvPr id="661" name="Rectangle 176"/>
                <p:cNvSpPr>
                  <a:spLocks noChangeArrowheads="1"/>
                </p:cNvSpPr>
                <p:nvPr/>
              </p:nvSpPr>
              <p:spPr bwMode="auto">
                <a:xfrm>
                  <a:off x="3627" y="2150"/>
                  <a:ext cx="1" cy="95"/>
                </a:xfrm>
                <a:prstGeom prst="rect">
                  <a:avLst/>
                </a:prstGeom>
                <a:solidFill>
                  <a:srgbClr val="EDEDED"/>
                </a:solidFill>
                <a:ln w="9525">
                  <a:noFill/>
                  <a:miter lim="800000"/>
                  <a:headEnd/>
                  <a:tailEnd/>
                </a:ln>
              </p:spPr>
              <p:txBody>
                <a:bodyPr/>
                <a:lstStyle/>
                <a:p>
                  <a:endParaRPr lang="en-US"/>
                </a:p>
              </p:txBody>
            </p:sp>
            <p:sp>
              <p:nvSpPr>
                <p:cNvPr id="662" name="Rectangle 177"/>
                <p:cNvSpPr>
                  <a:spLocks noChangeArrowheads="1"/>
                </p:cNvSpPr>
                <p:nvPr/>
              </p:nvSpPr>
              <p:spPr bwMode="auto">
                <a:xfrm>
                  <a:off x="3628" y="2150"/>
                  <a:ext cx="2" cy="95"/>
                </a:xfrm>
                <a:prstGeom prst="rect">
                  <a:avLst/>
                </a:prstGeom>
                <a:solidFill>
                  <a:srgbClr val="ECECEC"/>
                </a:solidFill>
                <a:ln w="9525">
                  <a:noFill/>
                  <a:miter lim="800000"/>
                  <a:headEnd/>
                  <a:tailEnd/>
                </a:ln>
              </p:spPr>
              <p:txBody>
                <a:bodyPr/>
                <a:lstStyle/>
                <a:p>
                  <a:endParaRPr lang="en-US"/>
                </a:p>
              </p:txBody>
            </p:sp>
            <p:sp>
              <p:nvSpPr>
                <p:cNvPr id="663" name="Rectangle 178"/>
                <p:cNvSpPr>
                  <a:spLocks noChangeArrowheads="1"/>
                </p:cNvSpPr>
                <p:nvPr/>
              </p:nvSpPr>
              <p:spPr bwMode="auto">
                <a:xfrm>
                  <a:off x="3630" y="2150"/>
                  <a:ext cx="4" cy="95"/>
                </a:xfrm>
                <a:prstGeom prst="rect">
                  <a:avLst/>
                </a:prstGeom>
                <a:solidFill>
                  <a:srgbClr val="EBEBEB"/>
                </a:solidFill>
                <a:ln w="9525">
                  <a:noFill/>
                  <a:miter lim="800000"/>
                  <a:headEnd/>
                  <a:tailEnd/>
                </a:ln>
              </p:spPr>
              <p:txBody>
                <a:bodyPr/>
                <a:lstStyle/>
                <a:p>
                  <a:endParaRPr lang="en-US"/>
                </a:p>
              </p:txBody>
            </p:sp>
            <p:sp>
              <p:nvSpPr>
                <p:cNvPr id="664" name="Rectangle 179"/>
                <p:cNvSpPr>
                  <a:spLocks noChangeArrowheads="1"/>
                </p:cNvSpPr>
                <p:nvPr/>
              </p:nvSpPr>
              <p:spPr bwMode="auto">
                <a:xfrm>
                  <a:off x="3634" y="2150"/>
                  <a:ext cx="1" cy="95"/>
                </a:xfrm>
                <a:prstGeom prst="rect">
                  <a:avLst/>
                </a:prstGeom>
                <a:solidFill>
                  <a:srgbClr val="EAEAEA"/>
                </a:solidFill>
                <a:ln w="9525">
                  <a:noFill/>
                  <a:miter lim="800000"/>
                  <a:headEnd/>
                  <a:tailEnd/>
                </a:ln>
              </p:spPr>
              <p:txBody>
                <a:bodyPr/>
                <a:lstStyle/>
                <a:p>
                  <a:endParaRPr lang="en-US"/>
                </a:p>
              </p:txBody>
            </p:sp>
            <p:sp>
              <p:nvSpPr>
                <p:cNvPr id="665" name="Rectangle 180"/>
                <p:cNvSpPr>
                  <a:spLocks noChangeArrowheads="1"/>
                </p:cNvSpPr>
                <p:nvPr/>
              </p:nvSpPr>
              <p:spPr bwMode="auto">
                <a:xfrm>
                  <a:off x="3635" y="2150"/>
                  <a:ext cx="2" cy="95"/>
                </a:xfrm>
                <a:prstGeom prst="rect">
                  <a:avLst/>
                </a:prstGeom>
                <a:solidFill>
                  <a:srgbClr val="E9E9E9"/>
                </a:solidFill>
                <a:ln w="9525">
                  <a:noFill/>
                  <a:miter lim="800000"/>
                  <a:headEnd/>
                  <a:tailEnd/>
                </a:ln>
              </p:spPr>
              <p:txBody>
                <a:bodyPr/>
                <a:lstStyle/>
                <a:p>
                  <a:endParaRPr lang="en-US"/>
                </a:p>
              </p:txBody>
            </p:sp>
            <p:sp>
              <p:nvSpPr>
                <p:cNvPr id="666" name="Rectangle 181"/>
                <p:cNvSpPr>
                  <a:spLocks noChangeArrowheads="1"/>
                </p:cNvSpPr>
                <p:nvPr/>
              </p:nvSpPr>
              <p:spPr bwMode="auto">
                <a:xfrm>
                  <a:off x="3637" y="2150"/>
                  <a:ext cx="2" cy="95"/>
                </a:xfrm>
                <a:prstGeom prst="rect">
                  <a:avLst/>
                </a:prstGeom>
                <a:solidFill>
                  <a:srgbClr val="E8E8E8"/>
                </a:solidFill>
                <a:ln w="9525">
                  <a:noFill/>
                  <a:miter lim="800000"/>
                  <a:headEnd/>
                  <a:tailEnd/>
                </a:ln>
              </p:spPr>
              <p:txBody>
                <a:bodyPr/>
                <a:lstStyle/>
                <a:p>
                  <a:endParaRPr lang="en-US"/>
                </a:p>
              </p:txBody>
            </p:sp>
            <p:sp>
              <p:nvSpPr>
                <p:cNvPr id="667" name="Rectangle 182"/>
                <p:cNvSpPr>
                  <a:spLocks noChangeArrowheads="1"/>
                </p:cNvSpPr>
                <p:nvPr/>
              </p:nvSpPr>
              <p:spPr bwMode="auto">
                <a:xfrm>
                  <a:off x="3639" y="2150"/>
                  <a:ext cx="4" cy="95"/>
                </a:xfrm>
                <a:prstGeom prst="rect">
                  <a:avLst/>
                </a:prstGeom>
                <a:solidFill>
                  <a:srgbClr val="E7E7E7"/>
                </a:solidFill>
                <a:ln w="9525">
                  <a:noFill/>
                  <a:miter lim="800000"/>
                  <a:headEnd/>
                  <a:tailEnd/>
                </a:ln>
              </p:spPr>
              <p:txBody>
                <a:bodyPr/>
                <a:lstStyle/>
                <a:p>
                  <a:endParaRPr lang="en-US"/>
                </a:p>
              </p:txBody>
            </p:sp>
            <p:sp>
              <p:nvSpPr>
                <p:cNvPr id="668" name="Rectangle 183"/>
                <p:cNvSpPr>
                  <a:spLocks noChangeArrowheads="1"/>
                </p:cNvSpPr>
                <p:nvPr/>
              </p:nvSpPr>
              <p:spPr bwMode="auto">
                <a:xfrm>
                  <a:off x="3643" y="2150"/>
                  <a:ext cx="1" cy="95"/>
                </a:xfrm>
                <a:prstGeom prst="rect">
                  <a:avLst/>
                </a:prstGeom>
                <a:solidFill>
                  <a:srgbClr val="E6E6E6"/>
                </a:solidFill>
                <a:ln w="9525">
                  <a:noFill/>
                  <a:miter lim="800000"/>
                  <a:headEnd/>
                  <a:tailEnd/>
                </a:ln>
              </p:spPr>
              <p:txBody>
                <a:bodyPr/>
                <a:lstStyle/>
                <a:p>
                  <a:endParaRPr lang="en-US"/>
                </a:p>
              </p:txBody>
            </p:sp>
            <p:sp>
              <p:nvSpPr>
                <p:cNvPr id="669" name="Rectangle 184"/>
                <p:cNvSpPr>
                  <a:spLocks noChangeArrowheads="1"/>
                </p:cNvSpPr>
                <p:nvPr/>
              </p:nvSpPr>
              <p:spPr bwMode="auto">
                <a:xfrm>
                  <a:off x="3644" y="2150"/>
                  <a:ext cx="2" cy="95"/>
                </a:xfrm>
                <a:prstGeom prst="rect">
                  <a:avLst/>
                </a:prstGeom>
                <a:solidFill>
                  <a:srgbClr val="E5E5E5"/>
                </a:solidFill>
                <a:ln w="9525">
                  <a:noFill/>
                  <a:miter lim="800000"/>
                  <a:headEnd/>
                  <a:tailEnd/>
                </a:ln>
              </p:spPr>
              <p:txBody>
                <a:bodyPr/>
                <a:lstStyle/>
                <a:p>
                  <a:endParaRPr lang="en-US"/>
                </a:p>
              </p:txBody>
            </p:sp>
            <p:sp>
              <p:nvSpPr>
                <p:cNvPr id="670" name="Rectangle 185"/>
                <p:cNvSpPr>
                  <a:spLocks noChangeArrowheads="1"/>
                </p:cNvSpPr>
                <p:nvPr/>
              </p:nvSpPr>
              <p:spPr bwMode="auto">
                <a:xfrm>
                  <a:off x="3646" y="2150"/>
                  <a:ext cx="4" cy="95"/>
                </a:xfrm>
                <a:prstGeom prst="rect">
                  <a:avLst/>
                </a:prstGeom>
                <a:solidFill>
                  <a:srgbClr val="E4E4E4"/>
                </a:solidFill>
                <a:ln w="9525">
                  <a:noFill/>
                  <a:miter lim="800000"/>
                  <a:headEnd/>
                  <a:tailEnd/>
                </a:ln>
              </p:spPr>
              <p:txBody>
                <a:bodyPr/>
                <a:lstStyle/>
                <a:p>
                  <a:endParaRPr lang="en-US"/>
                </a:p>
              </p:txBody>
            </p:sp>
            <p:sp>
              <p:nvSpPr>
                <p:cNvPr id="671" name="Rectangle 186"/>
                <p:cNvSpPr>
                  <a:spLocks noChangeArrowheads="1"/>
                </p:cNvSpPr>
                <p:nvPr/>
              </p:nvSpPr>
              <p:spPr bwMode="auto">
                <a:xfrm>
                  <a:off x="3650" y="2150"/>
                  <a:ext cx="1" cy="95"/>
                </a:xfrm>
                <a:prstGeom prst="rect">
                  <a:avLst/>
                </a:prstGeom>
                <a:solidFill>
                  <a:srgbClr val="E3E3E3"/>
                </a:solidFill>
                <a:ln w="9525">
                  <a:noFill/>
                  <a:miter lim="800000"/>
                  <a:headEnd/>
                  <a:tailEnd/>
                </a:ln>
              </p:spPr>
              <p:txBody>
                <a:bodyPr/>
                <a:lstStyle/>
                <a:p>
                  <a:endParaRPr lang="en-US"/>
                </a:p>
              </p:txBody>
            </p:sp>
            <p:sp>
              <p:nvSpPr>
                <p:cNvPr id="672" name="Rectangle 187"/>
                <p:cNvSpPr>
                  <a:spLocks noChangeArrowheads="1"/>
                </p:cNvSpPr>
                <p:nvPr/>
              </p:nvSpPr>
              <p:spPr bwMode="auto">
                <a:xfrm>
                  <a:off x="3651" y="2150"/>
                  <a:ext cx="2" cy="95"/>
                </a:xfrm>
                <a:prstGeom prst="rect">
                  <a:avLst/>
                </a:prstGeom>
                <a:solidFill>
                  <a:srgbClr val="E2E2E2"/>
                </a:solidFill>
                <a:ln w="9525">
                  <a:noFill/>
                  <a:miter lim="800000"/>
                  <a:headEnd/>
                  <a:tailEnd/>
                </a:ln>
              </p:spPr>
              <p:txBody>
                <a:bodyPr/>
                <a:lstStyle/>
                <a:p>
                  <a:endParaRPr lang="en-US"/>
                </a:p>
              </p:txBody>
            </p:sp>
            <p:sp>
              <p:nvSpPr>
                <p:cNvPr id="673" name="Rectangle 188"/>
                <p:cNvSpPr>
                  <a:spLocks noChangeArrowheads="1"/>
                </p:cNvSpPr>
                <p:nvPr/>
              </p:nvSpPr>
              <p:spPr bwMode="auto">
                <a:xfrm>
                  <a:off x="3653" y="2150"/>
                  <a:ext cx="4" cy="95"/>
                </a:xfrm>
                <a:prstGeom prst="rect">
                  <a:avLst/>
                </a:prstGeom>
                <a:solidFill>
                  <a:srgbClr val="E1E1E1"/>
                </a:solidFill>
                <a:ln w="9525">
                  <a:noFill/>
                  <a:miter lim="800000"/>
                  <a:headEnd/>
                  <a:tailEnd/>
                </a:ln>
              </p:spPr>
              <p:txBody>
                <a:bodyPr/>
                <a:lstStyle/>
                <a:p>
                  <a:endParaRPr lang="en-US"/>
                </a:p>
              </p:txBody>
            </p:sp>
            <p:sp>
              <p:nvSpPr>
                <p:cNvPr id="674" name="Rectangle 189"/>
                <p:cNvSpPr>
                  <a:spLocks noChangeArrowheads="1"/>
                </p:cNvSpPr>
                <p:nvPr/>
              </p:nvSpPr>
              <p:spPr bwMode="auto">
                <a:xfrm>
                  <a:off x="3657" y="2150"/>
                  <a:ext cx="1" cy="95"/>
                </a:xfrm>
                <a:prstGeom prst="rect">
                  <a:avLst/>
                </a:prstGeom>
                <a:solidFill>
                  <a:srgbClr val="E0E0E0"/>
                </a:solidFill>
                <a:ln w="9525">
                  <a:noFill/>
                  <a:miter lim="800000"/>
                  <a:headEnd/>
                  <a:tailEnd/>
                </a:ln>
              </p:spPr>
              <p:txBody>
                <a:bodyPr/>
                <a:lstStyle/>
                <a:p>
                  <a:endParaRPr lang="en-US"/>
                </a:p>
              </p:txBody>
            </p:sp>
            <p:sp>
              <p:nvSpPr>
                <p:cNvPr id="675" name="Rectangle 190"/>
                <p:cNvSpPr>
                  <a:spLocks noChangeArrowheads="1"/>
                </p:cNvSpPr>
                <p:nvPr/>
              </p:nvSpPr>
              <p:spPr bwMode="auto">
                <a:xfrm>
                  <a:off x="3658" y="2150"/>
                  <a:ext cx="2" cy="95"/>
                </a:xfrm>
                <a:prstGeom prst="rect">
                  <a:avLst/>
                </a:prstGeom>
                <a:solidFill>
                  <a:srgbClr val="DFDFDF"/>
                </a:solidFill>
                <a:ln w="9525">
                  <a:noFill/>
                  <a:miter lim="800000"/>
                  <a:headEnd/>
                  <a:tailEnd/>
                </a:ln>
              </p:spPr>
              <p:txBody>
                <a:bodyPr/>
                <a:lstStyle/>
                <a:p>
                  <a:endParaRPr lang="en-US"/>
                </a:p>
              </p:txBody>
            </p:sp>
            <p:sp>
              <p:nvSpPr>
                <p:cNvPr id="676" name="Rectangle 191"/>
                <p:cNvSpPr>
                  <a:spLocks noChangeArrowheads="1"/>
                </p:cNvSpPr>
                <p:nvPr/>
              </p:nvSpPr>
              <p:spPr bwMode="auto">
                <a:xfrm>
                  <a:off x="3660" y="2150"/>
                  <a:ext cx="4" cy="95"/>
                </a:xfrm>
                <a:prstGeom prst="rect">
                  <a:avLst/>
                </a:prstGeom>
                <a:solidFill>
                  <a:srgbClr val="DEDEDE"/>
                </a:solidFill>
                <a:ln w="9525">
                  <a:noFill/>
                  <a:miter lim="800000"/>
                  <a:headEnd/>
                  <a:tailEnd/>
                </a:ln>
              </p:spPr>
              <p:txBody>
                <a:bodyPr/>
                <a:lstStyle/>
                <a:p>
                  <a:endParaRPr lang="en-US"/>
                </a:p>
              </p:txBody>
            </p:sp>
            <p:sp>
              <p:nvSpPr>
                <p:cNvPr id="677" name="Rectangle 192"/>
                <p:cNvSpPr>
                  <a:spLocks noChangeArrowheads="1"/>
                </p:cNvSpPr>
                <p:nvPr/>
              </p:nvSpPr>
              <p:spPr bwMode="auto">
                <a:xfrm>
                  <a:off x="3664" y="2150"/>
                  <a:ext cx="1" cy="95"/>
                </a:xfrm>
                <a:prstGeom prst="rect">
                  <a:avLst/>
                </a:prstGeom>
                <a:solidFill>
                  <a:srgbClr val="DDDDDD"/>
                </a:solidFill>
                <a:ln w="9525">
                  <a:noFill/>
                  <a:miter lim="800000"/>
                  <a:headEnd/>
                  <a:tailEnd/>
                </a:ln>
              </p:spPr>
              <p:txBody>
                <a:bodyPr/>
                <a:lstStyle/>
                <a:p>
                  <a:endParaRPr lang="en-US"/>
                </a:p>
              </p:txBody>
            </p:sp>
            <p:sp>
              <p:nvSpPr>
                <p:cNvPr id="678" name="Rectangle 193"/>
                <p:cNvSpPr>
                  <a:spLocks noChangeArrowheads="1"/>
                </p:cNvSpPr>
                <p:nvPr/>
              </p:nvSpPr>
              <p:spPr bwMode="auto">
                <a:xfrm>
                  <a:off x="3665" y="2150"/>
                  <a:ext cx="2" cy="95"/>
                </a:xfrm>
                <a:prstGeom prst="rect">
                  <a:avLst/>
                </a:prstGeom>
                <a:solidFill>
                  <a:srgbClr val="DCDCDC"/>
                </a:solidFill>
                <a:ln w="9525">
                  <a:noFill/>
                  <a:miter lim="800000"/>
                  <a:headEnd/>
                  <a:tailEnd/>
                </a:ln>
              </p:spPr>
              <p:txBody>
                <a:bodyPr/>
                <a:lstStyle/>
                <a:p>
                  <a:endParaRPr lang="en-US"/>
                </a:p>
              </p:txBody>
            </p:sp>
            <p:sp>
              <p:nvSpPr>
                <p:cNvPr id="679" name="Rectangle 194"/>
                <p:cNvSpPr>
                  <a:spLocks noChangeArrowheads="1"/>
                </p:cNvSpPr>
                <p:nvPr/>
              </p:nvSpPr>
              <p:spPr bwMode="auto">
                <a:xfrm>
                  <a:off x="3667" y="2150"/>
                  <a:ext cx="4" cy="95"/>
                </a:xfrm>
                <a:prstGeom prst="rect">
                  <a:avLst/>
                </a:prstGeom>
                <a:solidFill>
                  <a:srgbClr val="DBDBDB"/>
                </a:solidFill>
                <a:ln w="9525">
                  <a:noFill/>
                  <a:miter lim="800000"/>
                  <a:headEnd/>
                  <a:tailEnd/>
                </a:ln>
              </p:spPr>
              <p:txBody>
                <a:bodyPr/>
                <a:lstStyle/>
                <a:p>
                  <a:endParaRPr lang="en-US"/>
                </a:p>
              </p:txBody>
            </p:sp>
            <p:sp>
              <p:nvSpPr>
                <p:cNvPr id="680" name="Rectangle 195"/>
                <p:cNvSpPr>
                  <a:spLocks noChangeArrowheads="1"/>
                </p:cNvSpPr>
                <p:nvPr/>
              </p:nvSpPr>
              <p:spPr bwMode="auto">
                <a:xfrm>
                  <a:off x="3671" y="2150"/>
                  <a:ext cx="1" cy="95"/>
                </a:xfrm>
                <a:prstGeom prst="rect">
                  <a:avLst/>
                </a:prstGeom>
                <a:solidFill>
                  <a:srgbClr val="DADADA"/>
                </a:solidFill>
                <a:ln w="9525">
                  <a:noFill/>
                  <a:miter lim="800000"/>
                  <a:headEnd/>
                  <a:tailEnd/>
                </a:ln>
              </p:spPr>
              <p:txBody>
                <a:bodyPr/>
                <a:lstStyle/>
                <a:p>
                  <a:endParaRPr lang="en-US"/>
                </a:p>
              </p:txBody>
            </p:sp>
            <p:sp>
              <p:nvSpPr>
                <p:cNvPr id="681" name="Rectangle 196"/>
                <p:cNvSpPr>
                  <a:spLocks noChangeArrowheads="1"/>
                </p:cNvSpPr>
                <p:nvPr/>
              </p:nvSpPr>
              <p:spPr bwMode="auto">
                <a:xfrm>
                  <a:off x="3672" y="2150"/>
                  <a:ext cx="2" cy="95"/>
                </a:xfrm>
                <a:prstGeom prst="rect">
                  <a:avLst/>
                </a:prstGeom>
                <a:solidFill>
                  <a:srgbClr val="D9D9D9"/>
                </a:solidFill>
                <a:ln w="9525">
                  <a:noFill/>
                  <a:miter lim="800000"/>
                  <a:headEnd/>
                  <a:tailEnd/>
                </a:ln>
              </p:spPr>
              <p:txBody>
                <a:bodyPr/>
                <a:lstStyle/>
                <a:p>
                  <a:endParaRPr lang="en-US"/>
                </a:p>
              </p:txBody>
            </p:sp>
            <p:sp>
              <p:nvSpPr>
                <p:cNvPr id="682" name="Rectangle 197"/>
                <p:cNvSpPr>
                  <a:spLocks noChangeArrowheads="1"/>
                </p:cNvSpPr>
                <p:nvPr/>
              </p:nvSpPr>
              <p:spPr bwMode="auto">
                <a:xfrm>
                  <a:off x="3674" y="2150"/>
                  <a:ext cx="2" cy="95"/>
                </a:xfrm>
                <a:prstGeom prst="rect">
                  <a:avLst/>
                </a:prstGeom>
                <a:solidFill>
                  <a:srgbClr val="D8D8D8"/>
                </a:solidFill>
                <a:ln w="9525">
                  <a:noFill/>
                  <a:miter lim="800000"/>
                  <a:headEnd/>
                  <a:tailEnd/>
                </a:ln>
              </p:spPr>
              <p:txBody>
                <a:bodyPr/>
                <a:lstStyle/>
                <a:p>
                  <a:endParaRPr lang="en-US"/>
                </a:p>
              </p:txBody>
            </p:sp>
            <p:sp>
              <p:nvSpPr>
                <p:cNvPr id="683" name="Rectangle 198"/>
                <p:cNvSpPr>
                  <a:spLocks noChangeArrowheads="1"/>
                </p:cNvSpPr>
                <p:nvPr/>
              </p:nvSpPr>
              <p:spPr bwMode="auto">
                <a:xfrm>
                  <a:off x="3676" y="2150"/>
                  <a:ext cx="3" cy="95"/>
                </a:xfrm>
                <a:prstGeom prst="rect">
                  <a:avLst/>
                </a:prstGeom>
                <a:solidFill>
                  <a:srgbClr val="D7D7D7"/>
                </a:solidFill>
                <a:ln w="9525">
                  <a:noFill/>
                  <a:miter lim="800000"/>
                  <a:headEnd/>
                  <a:tailEnd/>
                </a:ln>
              </p:spPr>
              <p:txBody>
                <a:bodyPr/>
                <a:lstStyle/>
                <a:p>
                  <a:endParaRPr lang="en-US"/>
                </a:p>
              </p:txBody>
            </p:sp>
            <p:sp>
              <p:nvSpPr>
                <p:cNvPr id="684" name="Rectangle 199"/>
                <p:cNvSpPr>
                  <a:spLocks noChangeArrowheads="1"/>
                </p:cNvSpPr>
                <p:nvPr/>
              </p:nvSpPr>
              <p:spPr bwMode="auto">
                <a:xfrm>
                  <a:off x="3679" y="2150"/>
                  <a:ext cx="2" cy="95"/>
                </a:xfrm>
                <a:prstGeom prst="rect">
                  <a:avLst/>
                </a:prstGeom>
                <a:solidFill>
                  <a:srgbClr val="D6D6D6"/>
                </a:solidFill>
                <a:ln w="9525">
                  <a:noFill/>
                  <a:miter lim="800000"/>
                  <a:headEnd/>
                  <a:tailEnd/>
                </a:ln>
              </p:spPr>
              <p:txBody>
                <a:bodyPr/>
                <a:lstStyle/>
                <a:p>
                  <a:endParaRPr lang="en-US"/>
                </a:p>
              </p:txBody>
            </p:sp>
            <p:sp>
              <p:nvSpPr>
                <p:cNvPr id="685" name="Rectangle 200"/>
                <p:cNvSpPr>
                  <a:spLocks noChangeArrowheads="1"/>
                </p:cNvSpPr>
                <p:nvPr/>
              </p:nvSpPr>
              <p:spPr bwMode="auto">
                <a:xfrm>
                  <a:off x="3681" y="2150"/>
                  <a:ext cx="2" cy="95"/>
                </a:xfrm>
                <a:prstGeom prst="rect">
                  <a:avLst/>
                </a:prstGeom>
                <a:solidFill>
                  <a:srgbClr val="D5D5D5"/>
                </a:solidFill>
                <a:ln w="9525">
                  <a:noFill/>
                  <a:miter lim="800000"/>
                  <a:headEnd/>
                  <a:tailEnd/>
                </a:ln>
              </p:spPr>
              <p:txBody>
                <a:bodyPr/>
                <a:lstStyle/>
                <a:p>
                  <a:endParaRPr lang="en-US"/>
                </a:p>
              </p:txBody>
            </p:sp>
            <p:sp>
              <p:nvSpPr>
                <p:cNvPr id="686" name="Rectangle 201"/>
                <p:cNvSpPr>
                  <a:spLocks noChangeArrowheads="1"/>
                </p:cNvSpPr>
                <p:nvPr/>
              </p:nvSpPr>
              <p:spPr bwMode="auto">
                <a:xfrm>
                  <a:off x="3683" y="2150"/>
                  <a:ext cx="3" cy="95"/>
                </a:xfrm>
                <a:prstGeom prst="rect">
                  <a:avLst/>
                </a:prstGeom>
                <a:solidFill>
                  <a:srgbClr val="D4D4D4"/>
                </a:solidFill>
                <a:ln w="9525">
                  <a:noFill/>
                  <a:miter lim="800000"/>
                  <a:headEnd/>
                  <a:tailEnd/>
                </a:ln>
              </p:spPr>
              <p:txBody>
                <a:bodyPr/>
                <a:lstStyle/>
                <a:p>
                  <a:endParaRPr lang="en-US"/>
                </a:p>
              </p:txBody>
            </p:sp>
            <p:sp>
              <p:nvSpPr>
                <p:cNvPr id="687" name="Rectangle 202"/>
                <p:cNvSpPr>
                  <a:spLocks noChangeArrowheads="1"/>
                </p:cNvSpPr>
                <p:nvPr/>
              </p:nvSpPr>
              <p:spPr bwMode="auto">
                <a:xfrm>
                  <a:off x="3686" y="2150"/>
                  <a:ext cx="2" cy="95"/>
                </a:xfrm>
                <a:prstGeom prst="rect">
                  <a:avLst/>
                </a:prstGeom>
                <a:solidFill>
                  <a:srgbClr val="D3D3D3"/>
                </a:solidFill>
                <a:ln w="9525">
                  <a:noFill/>
                  <a:miter lim="800000"/>
                  <a:headEnd/>
                  <a:tailEnd/>
                </a:ln>
              </p:spPr>
              <p:txBody>
                <a:bodyPr/>
                <a:lstStyle/>
                <a:p>
                  <a:endParaRPr lang="en-US"/>
                </a:p>
              </p:txBody>
            </p:sp>
            <p:sp>
              <p:nvSpPr>
                <p:cNvPr id="688" name="Rectangle 203"/>
                <p:cNvSpPr>
                  <a:spLocks noChangeArrowheads="1"/>
                </p:cNvSpPr>
                <p:nvPr/>
              </p:nvSpPr>
              <p:spPr bwMode="auto">
                <a:xfrm>
                  <a:off x="3688" y="2150"/>
                  <a:ext cx="2" cy="95"/>
                </a:xfrm>
                <a:prstGeom prst="rect">
                  <a:avLst/>
                </a:prstGeom>
                <a:solidFill>
                  <a:srgbClr val="D2D2D2"/>
                </a:solidFill>
                <a:ln w="9525">
                  <a:noFill/>
                  <a:miter lim="800000"/>
                  <a:headEnd/>
                  <a:tailEnd/>
                </a:ln>
              </p:spPr>
              <p:txBody>
                <a:bodyPr/>
                <a:lstStyle/>
                <a:p>
                  <a:endParaRPr lang="en-US"/>
                </a:p>
              </p:txBody>
            </p:sp>
            <p:sp>
              <p:nvSpPr>
                <p:cNvPr id="689" name="Rectangle 204"/>
                <p:cNvSpPr>
                  <a:spLocks noChangeArrowheads="1"/>
                </p:cNvSpPr>
                <p:nvPr/>
              </p:nvSpPr>
              <p:spPr bwMode="auto">
                <a:xfrm>
                  <a:off x="3690" y="2150"/>
                  <a:ext cx="3" cy="95"/>
                </a:xfrm>
                <a:prstGeom prst="rect">
                  <a:avLst/>
                </a:prstGeom>
                <a:solidFill>
                  <a:srgbClr val="D1D1D1"/>
                </a:solidFill>
                <a:ln w="9525">
                  <a:noFill/>
                  <a:miter lim="800000"/>
                  <a:headEnd/>
                  <a:tailEnd/>
                </a:ln>
              </p:spPr>
              <p:txBody>
                <a:bodyPr/>
                <a:lstStyle/>
                <a:p>
                  <a:endParaRPr lang="en-US"/>
                </a:p>
              </p:txBody>
            </p:sp>
            <p:sp>
              <p:nvSpPr>
                <p:cNvPr id="690" name="Rectangle 205"/>
                <p:cNvSpPr>
                  <a:spLocks noChangeArrowheads="1"/>
                </p:cNvSpPr>
                <p:nvPr/>
              </p:nvSpPr>
              <p:spPr bwMode="auto">
                <a:xfrm>
                  <a:off x="3693" y="2150"/>
                  <a:ext cx="2" cy="95"/>
                </a:xfrm>
                <a:prstGeom prst="rect">
                  <a:avLst/>
                </a:prstGeom>
                <a:solidFill>
                  <a:srgbClr val="D0D0D0"/>
                </a:solidFill>
                <a:ln w="9525">
                  <a:noFill/>
                  <a:miter lim="800000"/>
                  <a:headEnd/>
                  <a:tailEnd/>
                </a:ln>
              </p:spPr>
              <p:txBody>
                <a:bodyPr/>
                <a:lstStyle/>
                <a:p>
                  <a:endParaRPr lang="en-US"/>
                </a:p>
              </p:txBody>
            </p:sp>
            <p:sp>
              <p:nvSpPr>
                <p:cNvPr id="691" name="Rectangle 206"/>
                <p:cNvSpPr>
                  <a:spLocks noChangeArrowheads="1"/>
                </p:cNvSpPr>
                <p:nvPr/>
              </p:nvSpPr>
              <p:spPr bwMode="auto">
                <a:xfrm>
                  <a:off x="3695" y="2150"/>
                  <a:ext cx="2" cy="95"/>
                </a:xfrm>
                <a:prstGeom prst="rect">
                  <a:avLst/>
                </a:prstGeom>
                <a:solidFill>
                  <a:srgbClr val="CFCFCF"/>
                </a:solidFill>
                <a:ln w="9525">
                  <a:noFill/>
                  <a:miter lim="800000"/>
                  <a:headEnd/>
                  <a:tailEnd/>
                </a:ln>
              </p:spPr>
              <p:txBody>
                <a:bodyPr/>
                <a:lstStyle/>
                <a:p>
                  <a:endParaRPr lang="en-US"/>
                </a:p>
              </p:txBody>
            </p:sp>
            <p:sp>
              <p:nvSpPr>
                <p:cNvPr id="692" name="Rectangle 207"/>
                <p:cNvSpPr>
                  <a:spLocks noChangeArrowheads="1"/>
                </p:cNvSpPr>
                <p:nvPr/>
              </p:nvSpPr>
              <p:spPr bwMode="auto">
                <a:xfrm>
                  <a:off x="3697" y="2150"/>
                  <a:ext cx="3" cy="95"/>
                </a:xfrm>
                <a:prstGeom prst="rect">
                  <a:avLst/>
                </a:prstGeom>
                <a:solidFill>
                  <a:srgbClr val="CECECE"/>
                </a:solidFill>
                <a:ln w="9525">
                  <a:noFill/>
                  <a:miter lim="800000"/>
                  <a:headEnd/>
                  <a:tailEnd/>
                </a:ln>
              </p:spPr>
              <p:txBody>
                <a:bodyPr/>
                <a:lstStyle/>
                <a:p>
                  <a:endParaRPr lang="en-US"/>
                </a:p>
              </p:txBody>
            </p:sp>
            <p:sp>
              <p:nvSpPr>
                <p:cNvPr id="693" name="Rectangle 208"/>
                <p:cNvSpPr>
                  <a:spLocks noChangeArrowheads="1"/>
                </p:cNvSpPr>
                <p:nvPr/>
              </p:nvSpPr>
              <p:spPr bwMode="auto">
                <a:xfrm>
                  <a:off x="3700" y="2150"/>
                  <a:ext cx="2" cy="95"/>
                </a:xfrm>
                <a:prstGeom prst="rect">
                  <a:avLst/>
                </a:prstGeom>
                <a:solidFill>
                  <a:srgbClr val="CDCDCD"/>
                </a:solidFill>
                <a:ln w="9525">
                  <a:noFill/>
                  <a:miter lim="800000"/>
                  <a:headEnd/>
                  <a:tailEnd/>
                </a:ln>
              </p:spPr>
              <p:txBody>
                <a:bodyPr/>
                <a:lstStyle/>
                <a:p>
                  <a:endParaRPr lang="en-US"/>
                </a:p>
              </p:txBody>
            </p:sp>
            <p:sp>
              <p:nvSpPr>
                <p:cNvPr id="694" name="Rectangle 209"/>
                <p:cNvSpPr>
                  <a:spLocks noChangeArrowheads="1"/>
                </p:cNvSpPr>
                <p:nvPr/>
              </p:nvSpPr>
              <p:spPr bwMode="auto">
                <a:xfrm>
                  <a:off x="3702" y="2150"/>
                  <a:ext cx="2" cy="95"/>
                </a:xfrm>
                <a:prstGeom prst="rect">
                  <a:avLst/>
                </a:prstGeom>
                <a:solidFill>
                  <a:srgbClr val="CCCCCC"/>
                </a:solidFill>
                <a:ln w="9525">
                  <a:noFill/>
                  <a:miter lim="800000"/>
                  <a:headEnd/>
                  <a:tailEnd/>
                </a:ln>
              </p:spPr>
              <p:txBody>
                <a:bodyPr/>
                <a:lstStyle/>
                <a:p>
                  <a:endParaRPr lang="en-US"/>
                </a:p>
              </p:txBody>
            </p:sp>
            <p:sp>
              <p:nvSpPr>
                <p:cNvPr id="695" name="Rectangle 210"/>
                <p:cNvSpPr>
                  <a:spLocks noChangeArrowheads="1"/>
                </p:cNvSpPr>
                <p:nvPr/>
              </p:nvSpPr>
              <p:spPr bwMode="auto">
                <a:xfrm>
                  <a:off x="3704" y="2150"/>
                  <a:ext cx="2" cy="95"/>
                </a:xfrm>
                <a:prstGeom prst="rect">
                  <a:avLst/>
                </a:prstGeom>
                <a:solidFill>
                  <a:srgbClr val="CBCBCB"/>
                </a:solidFill>
                <a:ln w="9525">
                  <a:noFill/>
                  <a:miter lim="800000"/>
                  <a:headEnd/>
                  <a:tailEnd/>
                </a:ln>
              </p:spPr>
              <p:txBody>
                <a:bodyPr/>
                <a:lstStyle/>
                <a:p>
                  <a:endParaRPr lang="en-US"/>
                </a:p>
              </p:txBody>
            </p:sp>
            <p:sp>
              <p:nvSpPr>
                <p:cNvPr id="696" name="Rectangle 211"/>
                <p:cNvSpPr>
                  <a:spLocks noChangeArrowheads="1"/>
                </p:cNvSpPr>
                <p:nvPr/>
              </p:nvSpPr>
              <p:spPr bwMode="auto">
                <a:xfrm>
                  <a:off x="3706" y="2150"/>
                  <a:ext cx="3" cy="95"/>
                </a:xfrm>
                <a:prstGeom prst="rect">
                  <a:avLst/>
                </a:prstGeom>
                <a:solidFill>
                  <a:srgbClr val="CACACA"/>
                </a:solidFill>
                <a:ln w="9525">
                  <a:noFill/>
                  <a:miter lim="800000"/>
                  <a:headEnd/>
                  <a:tailEnd/>
                </a:ln>
              </p:spPr>
              <p:txBody>
                <a:bodyPr/>
                <a:lstStyle/>
                <a:p>
                  <a:endParaRPr lang="en-US"/>
                </a:p>
              </p:txBody>
            </p:sp>
            <p:sp>
              <p:nvSpPr>
                <p:cNvPr id="697" name="Rectangle 212"/>
                <p:cNvSpPr>
                  <a:spLocks noChangeArrowheads="1"/>
                </p:cNvSpPr>
                <p:nvPr/>
              </p:nvSpPr>
              <p:spPr bwMode="auto">
                <a:xfrm>
                  <a:off x="3709" y="2150"/>
                  <a:ext cx="2" cy="95"/>
                </a:xfrm>
                <a:prstGeom prst="rect">
                  <a:avLst/>
                </a:prstGeom>
                <a:solidFill>
                  <a:srgbClr val="C9C9C9"/>
                </a:solidFill>
                <a:ln w="9525">
                  <a:noFill/>
                  <a:miter lim="800000"/>
                  <a:headEnd/>
                  <a:tailEnd/>
                </a:ln>
              </p:spPr>
              <p:txBody>
                <a:bodyPr/>
                <a:lstStyle/>
                <a:p>
                  <a:endParaRPr lang="en-US"/>
                </a:p>
              </p:txBody>
            </p:sp>
            <p:sp>
              <p:nvSpPr>
                <p:cNvPr id="698" name="Rectangle 213"/>
                <p:cNvSpPr>
                  <a:spLocks noChangeArrowheads="1"/>
                </p:cNvSpPr>
                <p:nvPr/>
              </p:nvSpPr>
              <p:spPr bwMode="auto">
                <a:xfrm>
                  <a:off x="3711" y="2150"/>
                  <a:ext cx="2" cy="95"/>
                </a:xfrm>
                <a:prstGeom prst="rect">
                  <a:avLst/>
                </a:prstGeom>
                <a:solidFill>
                  <a:srgbClr val="C8C8C8"/>
                </a:solidFill>
                <a:ln w="9525">
                  <a:noFill/>
                  <a:miter lim="800000"/>
                  <a:headEnd/>
                  <a:tailEnd/>
                </a:ln>
              </p:spPr>
              <p:txBody>
                <a:bodyPr/>
                <a:lstStyle/>
                <a:p>
                  <a:endParaRPr lang="en-US"/>
                </a:p>
              </p:txBody>
            </p:sp>
            <p:sp>
              <p:nvSpPr>
                <p:cNvPr id="699" name="Rectangle 214"/>
                <p:cNvSpPr>
                  <a:spLocks noChangeArrowheads="1"/>
                </p:cNvSpPr>
                <p:nvPr/>
              </p:nvSpPr>
              <p:spPr bwMode="auto">
                <a:xfrm>
                  <a:off x="3713" y="2150"/>
                  <a:ext cx="3" cy="95"/>
                </a:xfrm>
                <a:prstGeom prst="rect">
                  <a:avLst/>
                </a:prstGeom>
                <a:solidFill>
                  <a:srgbClr val="C7C7C7"/>
                </a:solidFill>
                <a:ln w="9525">
                  <a:noFill/>
                  <a:miter lim="800000"/>
                  <a:headEnd/>
                  <a:tailEnd/>
                </a:ln>
              </p:spPr>
              <p:txBody>
                <a:bodyPr/>
                <a:lstStyle/>
                <a:p>
                  <a:endParaRPr lang="en-US"/>
                </a:p>
              </p:txBody>
            </p:sp>
            <p:sp>
              <p:nvSpPr>
                <p:cNvPr id="700" name="Rectangle 215"/>
                <p:cNvSpPr>
                  <a:spLocks noChangeArrowheads="1"/>
                </p:cNvSpPr>
                <p:nvPr/>
              </p:nvSpPr>
              <p:spPr bwMode="auto">
                <a:xfrm>
                  <a:off x="3716" y="2150"/>
                  <a:ext cx="2" cy="95"/>
                </a:xfrm>
                <a:prstGeom prst="rect">
                  <a:avLst/>
                </a:prstGeom>
                <a:solidFill>
                  <a:srgbClr val="C6C6C6"/>
                </a:solidFill>
                <a:ln w="9525">
                  <a:noFill/>
                  <a:miter lim="800000"/>
                  <a:headEnd/>
                  <a:tailEnd/>
                </a:ln>
              </p:spPr>
              <p:txBody>
                <a:bodyPr/>
                <a:lstStyle/>
                <a:p>
                  <a:endParaRPr lang="en-US"/>
                </a:p>
              </p:txBody>
            </p:sp>
            <p:sp>
              <p:nvSpPr>
                <p:cNvPr id="701" name="Rectangle 216"/>
                <p:cNvSpPr>
                  <a:spLocks noChangeArrowheads="1"/>
                </p:cNvSpPr>
                <p:nvPr/>
              </p:nvSpPr>
              <p:spPr bwMode="auto">
                <a:xfrm>
                  <a:off x="3718" y="2150"/>
                  <a:ext cx="2" cy="95"/>
                </a:xfrm>
                <a:prstGeom prst="rect">
                  <a:avLst/>
                </a:prstGeom>
                <a:solidFill>
                  <a:srgbClr val="C5C5C5"/>
                </a:solidFill>
                <a:ln w="9525">
                  <a:noFill/>
                  <a:miter lim="800000"/>
                  <a:headEnd/>
                  <a:tailEnd/>
                </a:ln>
              </p:spPr>
              <p:txBody>
                <a:bodyPr/>
                <a:lstStyle/>
                <a:p>
                  <a:endParaRPr lang="en-US"/>
                </a:p>
              </p:txBody>
            </p:sp>
            <p:sp>
              <p:nvSpPr>
                <p:cNvPr id="702" name="Rectangle 217"/>
                <p:cNvSpPr>
                  <a:spLocks noChangeArrowheads="1"/>
                </p:cNvSpPr>
                <p:nvPr/>
              </p:nvSpPr>
              <p:spPr bwMode="auto">
                <a:xfrm>
                  <a:off x="3720" y="2150"/>
                  <a:ext cx="3" cy="95"/>
                </a:xfrm>
                <a:prstGeom prst="rect">
                  <a:avLst/>
                </a:prstGeom>
                <a:solidFill>
                  <a:srgbClr val="C4C4C4"/>
                </a:solidFill>
                <a:ln w="9525">
                  <a:noFill/>
                  <a:miter lim="800000"/>
                  <a:headEnd/>
                  <a:tailEnd/>
                </a:ln>
              </p:spPr>
              <p:txBody>
                <a:bodyPr/>
                <a:lstStyle/>
                <a:p>
                  <a:endParaRPr lang="en-US"/>
                </a:p>
              </p:txBody>
            </p:sp>
            <p:sp>
              <p:nvSpPr>
                <p:cNvPr id="703" name="Rectangle 218"/>
                <p:cNvSpPr>
                  <a:spLocks noChangeArrowheads="1"/>
                </p:cNvSpPr>
                <p:nvPr/>
              </p:nvSpPr>
              <p:spPr bwMode="auto">
                <a:xfrm>
                  <a:off x="3723" y="2150"/>
                  <a:ext cx="2" cy="95"/>
                </a:xfrm>
                <a:prstGeom prst="rect">
                  <a:avLst/>
                </a:prstGeom>
                <a:solidFill>
                  <a:srgbClr val="C3C3C3"/>
                </a:solidFill>
                <a:ln w="9525">
                  <a:noFill/>
                  <a:miter lim="800000"/>
                  <a:headEnd/>
                  <a:tailEnd/>
                </a:ln>
              </p:spPr>
              <p:txBody>
                <a:bodyPr/>
                <a:lstStyle/>
                <a:p>
                  <a:endParaRPr lang="en-US"/>
                </a:p>
              </p:txBody>
            </p:sp>
            <p:sp>
              <p:nvSpPr>
                <p:cNvPr id="704" name="Rectangle 219"/>
                <p:cNvSpPr>
                  <a:spLocks noChangeArrowheads="1"/>
                </p:cNvSpPr>
                <p:nvPr/>
              </p:nvSpPr>
              <p:spPr bwMode="auto">
                <a:xfrm>
                  <a:off x="3725" y="2150"/>
                  <a:ext cx="2" cy="95"/>
                </a:xfrm>
                <a:prstGeom prst="rect">
                  <a:avLst/>
                </a:prstGeom>
                <a:solidFill>
                  <a:srgbClr val="C2C2C2"/>
                </a:solidFill>
                <a:ln w="9525">
                  <a:noFill/>
                  <a:miter lim="800000"/>
                  <a:headEnd/>
                  <a:tailEnd/>
                </a:ln>
              </p:spPr>
              <p:txBody>
                <a:bodyPr/>
                <a:lstStyle/>
                <a:p>
                  <a:endParaRPr lang="en-US"/>
                </a:p>
              </p:txBody>
            </p:sp>
            <p:sp>
              <p:nvSpPr>
                <p:cNvPr id="705" name="Rectangle 220"/>
                <p:cNvSpPr>
                  <a:spLocks noChangeArrowheads="1"/>
                </p:cNvSpPr>
                <p:nvPr/>
              </p:nvSpPr>
              <p:spPr bwMode="auto">
                <a:xfrm>
                  <a:off x="3727" y="2150"/>
                  <a:ext cx="3" cy="95"/>
                </a:xfrm>
                <a:prstGeom prst="rect">
                  <a:avLst/>
                </a:prstGeom>
                <a:solidFill>
                  <a:srgbClr val="C1C1C1"/>
                </a:solidFill>
                <a:ln w="9525">
                  <a:noFill/>
                  <a:miter lim="800000"/>
                  <a:headEnd/>
                  <a:tailEnd/>
                </a:ln>
              </p:spPr>
              <p:txBody>
                <a:bodyPr/>
                <a:lstStyle/>
                <a:p>
                  <a:endParaRPr lang="en-US"/>
                </a:p>
              </p:txBody>
            </p:sp>
            <p:sp>
              <p:nvSpPr>
                <p:cNvPr id="706" name="Rectangle 221"/>
                <p:cNvSpPr>
                  <a:spLocks noChangeArrowheads="1"/>
                </p:cNvSpPr>
                <p:nvPr/>
              </p:nvSpPr>
              <p:spPr bwMode="auto">
                <a:xfrm>
                  <a:off x="3730" y="2150"/>
                  <a:ext cx="2" cy="95"/>
                </a:xfrm>
                <a:prstGeom prst="rect">
                  <a:avLst/>
                </a:prstGeom>
                <a:solidFill>
                  <a:srgbClr val="C0C0C0"/>
                </a:solidFill>
                <a:ln w="9525">
                  <a:noFill/>
                  <a:miter lim="800000"/>
                  <a:headEnd/>
                  <a:tailEnd/>
                </a:ln>
              </p:spPr>
              <p:txBody>
                <a:bodyPr/>
                <a:lstStyle/>
                <a:p>
                  <a:endParaRPr lang="en-US"/>
                </a:p>
              </p:txBody>
            </p:sp>
            <p:sp>
              <p:nvSpPr>
                <p:cNvPr id="707" name="Rectangle 222"/>
                <p:cNvSpPr>
                  <a:spLocks noChangeArrowheads="1"/>
                </p:cNvSpPr>
                <p:nvPr/>
              </p:nvSpPr>
              <p:spPr bwMode="auto">
                <a:xfrm>
                  <a:off x="3732" y="2150"/>
                  <a:ext cx="2" cy="95"/>
                </a:xfrm>
                <a:prstGeom prst="rect">
                  <a:avLst/>
                </a:prstGeom>
                <a:solidFill>
                  <a:srgbClr val="BFBFBF"/>
                </a:solidFill>
                <a:ln w="9525">
                  <a:noFill/>
                  <a:miter lim="800000"/>
                  <a:headEnd/>
                  <a:tailEnd/>
                </a:ln>
              </p:spPr>
              <p:txBody>
                <a:bodyPr/>
                <a:lstStyle/>
                <a:p>
                  <a:endParaRPr lang="en-US"/>
                </a:p>
              </p:txBody>
            </p:sp>
            <p:sp>
              <p:nvSpPr>
                <p:cNvPr id="708" name="Rectangle 223"/>
                <p:cNvSpPr>
                  <a:spLocks noChangeArrowheads="1"/>
                </p:cNvSpPr>
                <p:nvPr/>
              </p:nvSpPr>
              <p:spPr bwMode="auto">
                <a:xfrm>
                  <a:off x="3734" y="2150"/>
                  <a:ext cx="3" cy="95"/>
                </a:xfrm>
                <a:prstGeom prst="rect">
                  <a:avLst/>
                </a:prstGeom>
                <a:solidFill>
                  <a:srgbClr val="BEBEBE"/>
                </a:solidFill>
                <a:ln w="9525">
                  <a:noFill/>
                  <a:miter lim="800000"/>
                  <a:headEnd/>
                  <a:tailEnd/>
                </a:ln>
              </p:spPr>
              <p:txBody>
                <a:bodyPr/>
                <a:lstStyle/>
                <a:p>
                  <a:endParaRPr lang="en-US"/>
                </a:p>
              </p:txBody>
            </p:sp>
            <p:sp>
              <p:nvSpPr>
                <p:cNvPr id="709" name="Rectangle 224"/>
                <p:cNvSpPr>
                  <a:spLocks noChangeArrowheads="1"/>
                </p:cNvSpPr>
                <p:nvPr/>
              </p:nvSpPr>
              <p:spPr bwMode="auto">
                <a:xfrm>
                  <a:off x="3737" y="2150"/>
                  <a:ext cx="2" cy="95"/>
                </a:xfrm>
                <a:prstGeom prst="rect">
                  <a:avLst/>
                </a:prstGeom>
                <a:solidFill>
                  <a:srgbClr val="BDBDBD"/>
                </a:solidFill>
                <a:ln w="9525">
                  <a:noFill/>
                  <a:miter lim="800000"/>
                  <a:headEnd/>
                  <a:tailEnd/>
                </a:ln>
              </p:spPr>
              <p:txBody>
                <a:bodyPr/>
                <a:lstStyle/>
                <a:p>
                  <a:endParaRPr lang="en-US"/>
                </a:p>
              </p:txBody>
            </p:sp>
            <p:sp>
              <p:nvSpPr>
                <p:cNvPr id="710" name="Rectangle 225"/>
                <p:cNvSpPr>
                  <a:spLocks noChangeArrowheads="1"/>
                </p:cNvSpPr>
                <p:nvPr/>
              </p:nvSpPr>
              <p:spPr bwMode="auto">
                <a:xfrm>
                  <a:off x="3739" y="2150"/>
                  <a:ext cx="2" cy="95"/>
                </a:xfrm>
                <a:prstGeom prst="rect">
                  <a:avLst/>
                </a:prstGeom>
                <a:solidFill>
                  <a:srgbClr val="BCBCBC"/>
                </a:solidFill>
                <a:ln w="9525">
                  <a:noFill/>
                  <a:miter lim="800000"/>
                  <a:headEnd/>
                  <a:tailEnd/>
                </a:ln>
              </p:spPr>
              <p:txBody>
                <a:bodyPr/>
                <a:lstStyle/>
                <a:p>
                  <a:endParaRPr lang="en-US"/>
                </a:p>
              </p:txBody>
            </p:sp>
            <p:sp>
              <p:nvSpPr>
                <p:cNvPr id="711" name="Rectangle 226"/>
                <p:cNvSpPr>
                  <a:spLocks noChangeArrowheads="1"/>
                </p:cNvSpPr>
                <p:nvPr/>
              </p:nvSpPr>
              <p:spPr bwMode="auto">
                <a:xfrm>
                  <a:off x="3741" y="2150"/>
                  <a:ext cx="2" cy="95"/>
                </a:xfrm>
                <a:prstGeom prst="rect">
                  <a:avLst/>
                </a:prstGeom>
                <a:solidFill>
                  <a:srgbClr val="BBBBBB"/>
                </a:solidFill>
                <a:ln w="9525">
                  <a:noFill/>
                  <a:miter lim="800000"/>
                  <a:headEnd/>
                  <a:tailEnd/>
                </a:ln>
              </p:spPr>
              <p:txBody>
                <a:bodyPr/>
                <a:lstStyle/>
                <a:p>
                  <a:endParaRPr lang="en-US"/>
                </a:p>
              </p:txBody>
            </p:sp>
            <p:sp>
              <p:nvSpPr>
                <p:cNvPr id="712" name="Rectangle 227"/>
                <p:cNvSpPr>
                  <a:spLocks noChangeArrowheads="1"/>
                </p:cNvSpPr>
                <p:nvPr/>
              </p:nvSpPr>
              <p:spPr bwMode="auto">
                <a:xfrm>
                  <a:off x="3743" y="2150"/>
                  <a:ext cx="3" cy="95"/>
                </a:xfrm>
                <a:prstGeom prst="rect">
                  <a:avLst/>
                </a:prstGeom>
                <a:solidFill>
                  <a:srgbClr val="BABABA"/>
                </a:solidFill>
                <a:ln w="9525">
                  <a:noFill/>
                  <a:miter lim="800000"/>
                  <a:headEnd/>
                  <a:tailEnd/>
                </a:ln>
              </p:spPr>
              <p:txBody>
                <a:bodyPr/>
                <a:lstStyle/>
                <a:p>
                  <a:endParaRPr lang="en-US"/>
                </a:p>
              </p:txBody>
            </p:sp>
            <p:sp>
              <p:nvSpPr>
                <p:cNvPr id="713" name="Rectangle 228"/>
                <p:cNvSpPr>
                  <a:spLocks noChangeArrowheads="1"/>
                </p:cNvSpPr>
                <p:nvPr/>
              </p:nvSpPr>
              <p:spPr bwMode="auto">
                <a:xfrm>
                  <a:off x="3746" y="2150"/>
                  <a:ext cx="2" cy="95"/>
                </a:xfrm>
                <a:prstGeom prst="rect">
                  <a:avLst/>
                </a:prstGeom>
                <a:solidFill>
                  <a:srgbClr val="B9B9B9"/>
                </a:solidFill>
                <a:ln w="9525">
                  <a:noFill/>
                  <a:miter lim="800000"/>
                  <a:headEnd/>
                  <a:tailEnd/>
                </a:ln>
              </p:spPr>
              <p:txBody>
                <a:bodyPr/>
                <a:lstStyle/>
                <a:p>
                  <a:endParaRPr lang="en-US"/>
                </a:p>
              </p:txBody>
            </p:sp>
            <p:sp>
              <p:nvSpPr>
                <p:cNvPr id="714" name="Rectangle 229"/>
                <p:cNvSpPr>
                  <a:spLocks noChangeArrowheads="1"/>
                </p:cNvSpPr>
                <p:nvPr/>
              </p:nvSpPr>
              <p:spPr bwMode="auto">
                <a:xfrm>
                  <a:off x="3748" y="2150"/>
                  <a:ext cx="2" cy="95"/>
                </a:xfrm>
                <a:prstGeom prst="rect">
                  <a:avLst/>
                </a:prstGeom>
                <a:solidFill>
                  <a:srgbClr val="B8B8B8"/>
                </a:solidFill>
                <a:ln w="9525">
                  <a:noFill/>
                  <a:miter lim="800000"/>
                  <a:headEnd/>
                  <a:tailEnd/>
                </a:ln>
              </p:spPr>
              <p:txBody>
                <a:bodyPr/>
                <a:lstStyle/>
                <a:p>
                  <a:endParaRPr lang="en-US"/>
                </a:p>
              </p:txBody>
            </p:sp>
            <p:sp>
              <p:nvSpPr>
                <p:cNvPr id="715" name="Rectangle 230"/>
                <p:cNvSpPr>
                  <a:spLocks noChangeArrowheads="1"/>
                </p:cNvSpPr>
                <p:nvPr/>
              </p:nvSpPr>
              <p:spPr bwMode="auto">
                <a:xfrm>
                  <a:off x="3750" y="2150"/>
                  <a:ext cx="3" cy="95"/>
                </a:xfrm>
                <a:prstGeom prst="rect">
                  <a:avLst/>
                </a:prstGeom>
                <a:solidFill>
                  <a:srgbClr val="B7B7B7"/>
                </a:solidFill>
                <a:ln w="9525">
                  <a:noFill/>
                  <a:miter lim="800000"/>
                  <a:headEnd/>
                  <a:tailEnd/>
                </a:ln>
              </p:spPr>
              <p:txBody>
                <a:bodyPr/>
                <a:lstStyle/>
                <a:p>
                  <a:endParaRPr lang="en-US"/>
                </a:p>
              </p:txBody>
            </p:sp>
            <p:sp>
              <p:nvSpPr>
                <p:cNvPr id="716" name="Rectangle 231"/>
                <p:cNvSpPr>
                  <a:spLocks noChangeArrowheads="1"/>
                </p:cNvSpPr>
                <p:nvPr/>
              </p:nvSpPr>
              <p:spPr bwMode="auto">
                <a:xfrm>
                  <a:off x="3753" y="2150"/>
                  <a:ext cx="2" cy="95"/>
                </a:xfrm>
                <a:prstGeom prst="rect">
                  <a:avLst/>
                </a:prstGeom>
                <a:solidFill>
                  <a:srgbClr val="B6B6B6"/>
                </a:solidFill>
                <a:ln w="9525">
                  <a:noFill/>
                  <a:miter lim="800000"/>
                  <a:headEnd/>
                  <a:tailEnd/>
                </a:ln>
              </p:spPr>
              <p:txBody>
                <a:bodyPr/>
                <a:lstStyle/>
                <a:p>
                  <a:endParaRPr lang="en-US"/>
                </a:p>
              </p:txBody>
            </p:sp>
            <p:sp>
              <p:nvSpPr>
                <p:cNvPr id="717" name="Rectangle 232"/>
                <p:cNvSpPr>
                  <a:spLocks noChangeArrowheads="1"/>
                </p:cNvSpPr>
                <p:nvPr/>
              </p:nvSpPr>
              <p:spPr bwMode="auto">
                <a:xfrm>
                  <a:off x="3755" y="2150"/>
                  <a:ext cx="2" cy="95"/>
                </a:xfrm>
                <a:prstGeom prst="rect">
                  <a:avLst/>
                </a:prstGeom>
                <a:solidFill>
                  <a:srgbClr val="B5B5B5"/>
                </a:solidFill>
                <a:ln w="9525">
                  <a:noFill/>
                  <a:miter lim="800000"/>
                  <a:headEnd/>
                  <a:tailEnd/>
                </a:ln>
              </p:spPr>
              <p:txBody>
                <a:bodyPr/>
                <a:lstStyle/>
                <a:p>
                  <a:endParaRPr lang="en-US"/>
                </a:p>
              </p:txBody>
            </p:sp>
            <p:sp>
              <p:nvSpPr>
                <p:cNvPr id="718" name="Rectangle 233"/>
                <p:cNvSpPr>
                  <a:spLocks noChangeArrowheads="1"/>
                </p:cNvSpPr>
                <p:nvPr/>
              </p:nvSpPr>
              <p:spPr bwMode="auto">
                <a:xfrm>
                  <a:off x="3757" y="2150"/>
                  <a:ext cx="3" cy="95"/>
                </a:xfrm>
                <a:prstGeom prst="rect">
                  <a:avLst/>
                </a:prstGeom>
                <a:solidFill>
                  <a:srgbClr val="B4B4B4"/>
                </a:solidFill>
                <a:ln w="9525">
                  <a:noFill/>
                  <a:miter lim="800000"/>
                  <a:headEnd/>
                  <a:tailEnd/>
                </a:ln>
              </p:spPr>
              <p:txBody>
                <a:bodyPr/>
                <a:lstStyle/>
                <a:p>
                  <a:endParaRPr lang="en-US"/>
                </a:p>
              </p:txBody>
            </p:sp>
            <p:sp>
              <p:nvSpPr>
                <p:cNvPr id="719" name="Rectangle 234"/>
                <p:cNvSpPr>
                  <a:spLocks noChangeArrowheads="1"/>
                </p:cNvSpPr>
                <p:nvPr/>
              </p:nvSpPr>
              <p:spPr bwMode="auto">
                <a:xfrm>
                  <a:off x="3760" y="2150"/>
                  <a:ext cx="2" cy="95"/>
                </a:xfrm>
                <a:prstGeom prst="rect">
                  <a:avLst/>
                </a:prstGeom>
                <a:solidFill>
                  <a:srgbClr val="B3B3B3"/>
                </a:solidFill>
                <a:ln w="9525">
                  <a:noFill/>
                  <a:miter lim="800000"/>
                  <a:headEnd/>
                  <a:tailEnd/>
                </a:ln>
              </p:spPr>
              <p:txBody>
                <a:bodyPr/>
                <a:lstStyle/>
                <a:p>
                  <a:endParaRPr lang="en-US"/>
                </a:p>
              </p:txBody>
            </p:sp>
            <p:sp>
              <p:nvSpPr>
                <p:cNvPr id="720" name="Rectangle 235"/>
                <p:cNvSpPr>
                  <a:spLocks noChangeArrowheads="1"/>
                </p:cNvSpPr>
                <p:nvPr/>
              </p:nvSpPr>
              <p:spPr bwMode="auto">
                <a:xfrm>
                  <a:off x="3762" y="2150"/>
                  <a:ext cx="2" cy="95"/>
                </a:xfrm>
                <a:prstGeom prst="rect">
                  <a:avLst/>
                </a:prstGeom>
                <a:solidFill>
                  <a:srgbClr val="B2B2B2"/>
                </a:solidFill>
                <a:ln w="9525">
                  <a:noFill/>
                  <a:miter lim="800000"/>
                  <a:headEnd/>
                  <a:tailEnd/>
                </a:ln>
              </p:spPr>
              <p:txBody>
                <a:bodyPr/>
                <a:lstStyle/>
                <a:p>
                  <a:endParaRPr lang="en-US"/>
                </a:p>
              </p:txBody>
            </p:sp>
            <p:sp>
              <p:nvSpPr>
                <p:cNvPr id="721" name="Rectangle 236"/>
                <p:cNvSpPr>
                  <a:spLocks noChangeArrowheads="1"/>
                </p:cNvSpPr>
                <p:nvPr/>
              </p:nvSpPr>
              <p:spPr bwMode="auto">
                <a:xfrm>
                  <a:off x="3764" y="2150"/>
                  <a:ext cx="3" cy="95"/>
                </a:xfrm>
                <a:prstGeom prst="rect">
                  <a:avLst/>
                </a:prstGeom>
                <a:solidFill>
                  <a:srgbClr val="B1B1B1"/>
                </a:solidFill>
                <a:ln w="9525">
                  <a:noFill/>
                  <a:miter lim="800000"/>
                  <a:headEnd/>
                  <a:tailEnd/>
                </a:ln>
              </p:spPr>
              <p:txBody>
                <a:bodyPr/>
                <a:lstStyle/>
                <a:p>
                  <a:endParaRPr lang="en-US"/>
                </a:p>
              </p:txBody>
            </p:sp>
            <p:sp>
              <p:nvSpPr>
                <p:cNvPr id="722" name="Rectangle 237"/>
                <p:cNvSpPr>
                  <a:spLocks noChangeArrowheads="1"/>
                </p:cNvSpPr>
                <p:nvPr/>
              </p:nvSpPr>
              <p:spPr bwMode="auto">
                <a:xfrm>
                  <a:off x="3767" y="2150"/>
                  <a:ext cx="2" cy="95"/>
                </a:xfrm>
                <a:prstGeom prst="rect">
                  <a:avLst/>
                </a:prstGeom>
                <a:solidFill>
                  <a:srgbClr val="B0B0B0"/>
                </a:solidFill>
                <a:ln w="9525">
                  <a:noFill/>
                  <a:miter lim="800000"/>
                  <a:headEnd/>
                  <a:tailEnd/>
                </a:ln>
              </p:spPr>
              <p:txBody>
                <a:bodyPr/>
                <a:lstStyle/>
                <a:p>
                  <a:endParaRPr lang="en-US"/>
                </a:p>
              </p:txBody>
            </p:sp>
            <p:sp>
              <p:nvSpPr>
                <p:cNvPr id="723" name="Rectangle 238"/>
                <p:cNvSpPr>
                  <a:spLocks noChangeArrowheads="1"/>
                </p:cNvSpPr>
                <p:nvPr/>
              </p:nvSpPr>
              <p:spPr bwMode="auto">
                <a:xfrm>
                  <a:off x="3769" y="2150"/>
                  <a:ext cx="2" cy="95"/>
                </a:xfrm>
                <a:prstGeom prst="rect">
                  <a:avLst/>
                </a:prstGeom>
                <a:solidFill>
                  <a:srgbClr val="AFAFAF"/>
                </a:solidFill>
                <a:ln w="9525">
                  <a:noFill/>
                  <a:miter lim="800000"/>
                  <a:headEnd/>
                  <a:tailEnd/>
                </a:ln>
              </p:spPr>
              <p:txBody>
                <a:bodyPr/>
                <a:lstStyle/>
                <a:p>
                  <a:endParaRPr lang="en-US"/>
                </a:p>
              </p:txBody>
            </p:sp>
            <p:sp>
              <p:nvSpPr>
                <p:cNvPr id="724" name="Rectangle 239"/>
                <p:cNvSpPr>
                  <a:spLocks noChangeArrowheads="1"/>
                </p:cNvSpPr>
                <p:nvPr/>
              </p:nvSpPr>
              <p:spPr bwMode="auto">
                <a:xfrm>
                  <a:off x="3771" y="2150"/>
                  <a:ext cx="3" cy="95"/>
                </a:xfrm>
                <a:prstGeom prst="rect">
                  <a:avLst/>
                </a:prstGeom>
                <a:solidFill>
                  <a:srgbClr val="AEAEAE"/>
                </a:solidFill>
                <a:ln w="9525">
                  <a:noFill/>
                  <a:miter lim="800000"/>
                  <a:headEnd/>
                  <a:tailEnd/>
                </a:ln>
              </p:spPr>
              <p:txBody>
                <a:bodyPr/>
                <a:lstStyle/>
                <a:p>
                  <a:endParaRPr lang="en-US"/>
                </a:p>
              </p:txBody>
            </p:sp>
            <p:sp>
              <p:nvSpPr>
                <p:cNvPr id="725" name="Rectangle 240"/>
                <p:cNvSpPr>
                  <a:spLocks noChangeArrowheads="1"/>
                </p:cNvSpPr>
                <p:nvPr/>
              </p:nvSpPr>
              <p:spPr bwMode="auto">
                <a:xfrm>
                  <a:off x="3774" y="2150"/>
                  <a:ext cx="2" cy="95"/>
                </a:xfrm>
                <a:prstGeom prst="rect">
                  <a:avLst/>
                </a:prstGeom>
                <a:solidFill>
                  <a:srgbClr val="ADADAD"/>
                </a:solidFill>
                <a:ln w="9525">
                  <a:noFill/>
                  <a:miter lim="800000"/>
                  <a:headEnd/>
                  <a:tailEnd/>
                </a:ln>
              </p:spPr>
              <p:txBody>
                <a:bodyPr/>
                <a:lstStyle/>
                <a:p>
                  <a:endParaRPr lang="en-US"/>
                </a:p>
              </p:txBody>
            </p:sp>
            <p:sp>
              <p:nvSpPr>
                <p:cNvPr id="726" name="Rectangle 241"/>
                <p:cNvSpPr>
                  <a:spLocks noChangeArrowheads="1"/>
                </p:cNvSpPr>
                <p:nvPr/>
              </p:nvSpPr>
              <p:spPr bwMode="auto">
                <a:xfrm>
                  <a:off x="3776" y="2150"/>
                  <a:ext cx="2" cy="95"/>
                </a:xfrm>
                <a:prstGeom prst="rect">
                  <a:avLst/>
                </a:prstGeom>
                <a:solidFill>
                  <a:srgbClr val="ACACAC"/>
                </a:solidFill>
                <a:ln w="9525">
                  <a:noFill/>
                  <a:miter lim="800000"/>
                  <a:headEnd/>
                  <a:tailEnd/>
                </a:ln>
              </p:spPr>
              <p:txBody>
                <a:bodyPr/>
                <a:lstStyle/>
                <a:p>
                  <a:endParaRPr lang="en-US"/>
                </a:p>
              </p:txBody>
            </p:sp>
            <p:sp>
              <p:nvSpPr>
                <p:cNvPr id="727" name="Rectangle 242"/>
                <p:cNvSpPr>
                  <a:spLocks noChangeArrowheads="1"/>
                </p:cNvSpPr>
                <p:nvPr/>
              </p:nvSpPr>
              <p:spPr bwMode="auto">
                <a:xfrm>
                  <a:off x="3778" y="2150"/>
                  <a:ext cx="1" cy="95"/>
                </a:xfrm>
                <a:prstGeom prst="rect">
                  <a:avLst/>
                </a:prstGeom>
                <a:solidFill>
                  <a:srgbClr val="ABABAB"/>
                </a:solidFill>
                <a:ln w="9525">
                  <a:noFill/>
                  <a:miter lim="800000"/>
                  <a:headEnd/>
                  <a:tailEnd/>
                </a:ln>
              </p:spPr>
              <p:txBody>
                <a:bodyPr/>
                <a:lstStyle/>
                <a:p>
                  <a:endParaRPr lang="en-US"/>
                </a:p>
              </p:txBody>
            </p:sp>
            <p:sp>
              <p:nvSpPr>
                <p:cNvPr id="728" name="Rectangle 243"/>
                <p:cNvSpPr>
                  <a:spLocks noChangeArrowheads="1"/>
                </p:cNvSpPr>
                <p:nvPr/>
              </p:nvSpPr>
              <p:spPr bwMode="auto">
                <a:xfrm>
                  <a:off x="3779" y="2150"/>
                  <a:ext cx="4" cy="95"/>
                </a:xfrm>
                <a:prstGeom prst="rect">
                  <a:avLst/>
                </a:prstGeom>
                <a:solidFill>
                  <a:srgbClr val="AAAAAA"/>
                </a:solidFill>
                <a:ln w="9525">
                  <a:noFill/>
                  <a:miter lim="800000"/>
                  <a:headEnd/>
                  <a:tailEnd/>
                </a:ln>
              </p:spPr>
              <p:txBody>
                <a:bodyPr/>
                <a:lstStyle/>
                <a:p>
                  <a:endParaRPr lang="en-US"/>
                </a:p>
              </p:txBody>
            </p:sp>
            <p:sp>
              <p:nvSpPr>
                <p:cNvPr id="729" name="Rectangle 244"/>
                <p:cNvSpPr>
                  <a:spLocks noChangeArrowheads="1"/>
                </p:cNvSpPr>
                <p:nvPr/>
              </p:nvSpPr>
              <p:spPr bwMode="auto">
                <a:xfrm>
                  <a:off x="3783" y="2150"/>
                  <a:ext cx="2" cy="95"/>
                </a:xfrm>
                <a:prstGeom prst="rect">
                  <a:avLst/>
                </a:prstGeom>
                <a:solidFill>
                  <a:srgbClr val="A9A9A9"/>
                </a:solidFill>
                <a:ln w="9525">
                  <a:noFill/>
                  <a:miter lim="800000"/>
                  <a:headEnd/>
                  <a:tailEnd/>
                </a:ln>
              </p:spPr>
              <p:txBody>
                <a:bodyPr/>
                <a:lstStyle/>
                <a:p>
                  <a:endParaRPr lang="en-US"/>
                </a:p>
              </p:txBody>
            </p:sp>
            <p:sp>
              <p:nvSpPr>
                <p:cNvPr id="730" name="Rectangle 245"/>
                <p:cNvSpPr>
                  <a:spLocks noChangeArrowheads="1"/>
                </p:cNvSpPr>
                <p:nvPr/>
              </p:nvSpPr>
              <p:spPr bwMode="auto">
                <a:xfrm>
                  <a:off x="3785" y="2150"/>
                  <a:ext cx="1" cy="95"/>
                </a:xfrm>
                <a:prstGeom prst="rect">
                  <a:avLst/>
                </a:prstGeom>
                <a:solidFill>
                  <a:srgbClr val="A8A8A8"/>
                </a:solidFill>
                <a:ln w="9525">
                  <a:noFill/>
                  <a:miter lim="800000"/>
                  <a:headEnd/>
                  <a:tailEnd/>
                </a:ln>
              </p:spPr>
              <p:txBody>
                <a:bodyPr/>
                <a:lstStyle/>
                <a:p>
                  <a:endParaRPr lang="en-US"/>
                </a:p>
              </p:txBody>
            </p:sp>
            <p:sp>
              <p:nvSpPr>
                <p:cNvPr id="731" name="Rectangle 246"/>
                <p:cNvSpPr>
                  <a:spLocks noChangeArrowheads="1"/>
                </p:cNvSpPr>
                <p:nvPr/>
              </p:nvSpPr>
              <p:spPr bwMode="auto">
                <a:xfrm>
                  <a:off x="3786" y="2150"/>
                  <a:ext cx="4" cy="95"/>
                </a:xfrm>
                <a:prstGeom prst="rect">
                  <a:avLst/>
                </a:prstGeom>
                <a:solidFill>
                  <a:srgbClr val="A7A7A7"/>
                </a:solidFill>
                <a:ln w="9525">
                  <a:noFill/>
                  <a:miter lim="800000"/>
                  <a:headEnd/>
                  <a:tailEnd/>
                </a:ln>
              </p:spPr>
              <p:txBody>
                <a:bodyPr/>
                <a:lstStyle/>
                <a:p>
                  <a:endParaRPr lang="en-US"/>
                </a:p>
              </p:txBody>
            </p:sp>
            <p:sp>
              <p:nvSpPr>
                <p:cNvPr id="732" name="Rectangle 247"/>
                <p:cNvSpPr>
                  <a:spLocks noChangeArrowheads="1"/>
                </p:cNvSpPr>
                <p:nvPr/>
              </p:nvSpPr>
              <p:spPr bwMode="auto">
                <a:xfrm>
                  <a:off x="3790" y="2150"/>
                  <a:ext cx="2" cy="95"/>
                </a:xfrm>
                <a:prstGeom prst="rect">
                  <a:avLst/>
                </a:prstGeom>
                <a:solidFill>
                  <a:srgbClr val="A6A6A6"/>
                </a:solidFill>
                <a:ln w="9525">
                  <a:noFill/>
                  <a:miter lim="800000"/>
                  <a:headEnd/>
                  <a:tailEnd/>
                </a:ln>
              </p:spPr>
              <p:txBody>
                <a:bodyPr/>
                <a:lstStyle/>
                <a:p>
                  <a:endParaRPr lang="en-US"/>
                </a:p>
              </p:txBody>
            </p:sp>
            <p:sp>
              <p:nvSpPr>
                <p:cNvPr id="733" name="Rectangle 248"/>
                <p:cNvSpPr>
                  <a:spLocks noChangeArrowheads="1"/>
                </p:cNvSpPr>
                <p:nvPr/>
              </p:nvSpPr>
              <p:spPr bwMode="auto">
                <a:xfrm>
                  <a:off x="3792" y="2150"/>
                  <a:ext cx="1" cy="95"/>
                </a:xfrm>
                <a:prstGeom prst="rect">
                  <a:avLst/>
                </a:prstGeom>
                <a:solidFill>
                  <a:srgbClr val="A5A5A5"/>
                </a:solidFill>
                <a:ln w="9525">
                  <a:noFill/>
                  <a:miter lim="800000"/>
                  <a:headEnd/>
                  <a:tailEnd/>
                </a:ln>
              </p:spPr>
              <p:txBody>
                <a:bodyPr/>
                <a:lstStyle/>
                <a:p>
                  <a:endParaRPr lang="en-US"/>
                </a:p>
              </p:txBody>
            </p:sp>
            <p:sp>
              <p:nvSpPr>
                <p:cNvPr id="734" name="Rectangle 249"/>
                <p:cNvSpPr>
                  <a:spLocks noChangeArrowheads="1"/>
                </p:cNvSpPr>
                <p:nvPr/>
              </p:nvSpPr>
              <p:spPr bwMode="auto">
                <a:xfrm>
                  <a:off x="3793" y="2150"/>
                  <a:ext cx="4" cy="95"/>
                </a:xfrm>
                <a:prstGeom prst="rect">
                  <a:avLst/>
                </a:prstGeom>
                <a:solidFill>
                  <a:srgbClr val="A4A4A4"/>
                </a:solidFill>
                <a:ln w="9525">
                  <a:noFill/>
                  <a:miter lim="800000"/>
                  <a:headEnd/>
                  <a:tailEnd/>
                </a:ln>
              </p:spPr>
              <p:txBody>
                <a:bodyPr/>
                <a:lstStyle/>
                <a:p>
                  <a:endParaRPr lang="en-US"/>
                </a:p>
              </p:txBody>
            </p:sp>
            <p:sp>
              <p:nvSpPr>
                <p:cNvPr id="735" name="Rectangle 250"/>
                <p:cNvSpPr>
                  <a:spLocks noChangeArrowheads="1"/>
                </p:cNvSpPr>
                <p:nvPr/>
              </p:nvSpPr>
              <p:spPr bwMode="auto">
                <a:xfrm>
                  <a:off x="3797" y="2150"/>
                  <a:ext cx="2" cy="95"/>
                </a:xfrm>
                <a:prstGeom prst="rect">
                  <a:avLst/>
                </a:prstGeom>
                <a:solidFill>
                  <a:srgbClr val="A3A3A3"/>
                </a:solidFill>
                <a:ln w="9525">
                  <a:noFill/>
                  <a:miter lim="800000"/>
                  <a:headEnd/>
                  <a:tailEnd/>
                </a:ln>
              </p:spPr>
              <p:txBody>
                <a:bodyPr/>
                <a:lstStyle/>
                <a:p>
                  <a:endParaRPr lang="en-US"/>
                </a:p>
              </p:txBody>
            </p:sp>
            <p:sp>
              <p:nvSpPr>
                <p:cNvPr id="736" name="Rectangle 251"/>
                <p:cNvSpPr>
                  <a:spLocks noChangeArrowheads="1"/>
                </p:cNvSpPr>
                <p:nvPr/>
              </p:nvSpPr>
              <p:spPr bwMode="auto">
                <a:xfrm>
                  <a:off x="3799" y="2150"/>
                  <a:ext cx="2" cy="95"/>
                </a:xfrm>
                <a:prstGeom prst="rect">
                  <a:avLst/>
                </a:prstGeom>
                <a:solidFill>
                  <a:srgbClr val="A2A2A2"/>
                </a:solidFill>
                <a:ln w="9525">
                  <a:noFill/>
                  <a:miter lim="800000"/>
                  <a:headEnd/>
                  <a:tailEnd/>
                </a:ln>
              </p:spPr>
              <p:txBody>
                <a:bodyPr/>
                <a:lstStyle/>
                <a:p>
                  <a:endParaRPr lang="en-US"/>
                </a:p>
              </p:txBody>
            </p:sp>
            <p:sp>
              <p:nvSpPr>
                <p:cNvPr id="737" name="Rectangle 252"/>
                <p:cNvSpPr>
                  <a:spLocks noChangeArrowheads="1"/>
                </p:cNvSpPr>
                <p:nvPr/>
              </p:nvSpPr>
              <p:spPr bwMode="auto">
                <a:xfrm>
                  <a:off x="3801" y="2150"/>
                  <a:ext cx="3" cy="95"/>
                </a:xfrm>
                <a:prstGeom prst="rect">
                  <a:avLst/>
                </a:prstGeom>
                <a:solidFill>
                  <a:srgbClr val="A1A1A1"/>
                </a:solidFill>
                <a:ln w="9525">
                  <a:noFill/>
                  <a:miter lim="800000"/>
                  <a:headEnd/>
                  <a:tailEnd/>
                </a:ln>
              </p:spPr>
              <p:txBody>
                <a:bodyPr/>
                <a:lstStyle/>
                <a:p>
                  <a:endParaRPr lang="en-US"/>
                </a:p>
              </p:txBody>
            </p:sp>
            <p:sp>
              <p:nvSpPr>
                <p:cNvPr id="738" name="Rectangle 253"/>
                <p:cNvSpPr>
                  <a:spLocks noChangeArrowheads="1"/>
                </p:cNvSpPr>
                <p:nvPr/>
              </p:nvSpPr>
              <p:spPr bwMode="auto">
                <a:xfrm>
                  <a:off x="3804" y="2150"/>
                  <a:ext cx="2" cy="95"/>
                </a:xfrm>
                <a:prstGeom prst="rect">
                  <a:avLst/>
                </a:prstGeom>
                <a:solidFill>
                  <a:srgbClr val="A0A0A0"/>
                </a:solidFill>
                <a:ln w="9525">
                  <a:noFill/>
                  <a:miter lim="800000"/>
                  <a:headEnd/>
                  <a:tailEnd/>
                </a:ln>
              </p:spPr>
              <p:txBody>
                <a:bodyPr/>
                <a:lstStyle/>
                <a:p>
                  <a:endParaRPr lang="en-US"/>
                </a:p>
              </p:txBody>
            </p:sp>
            <p:sp>
              <p:nvSpPr>
                <p:cNvPr id="739" name="Rectangle 254"/>
                <p:cNvSpPr>
                  <a:spLocks noChangeArrowheads="1"/>
                </p:cNvSpPr>
                <p:nvPr/>
              </p:nvSpPr>
              <p:spPr bwMode="auto">
                <a:xfrm>
                  <a:off x="3806" y="2150"/>
                  <a:ext cx="2" cy="95"/>
                </a:xfrm>
                <a:prstGeom prst="rect">
                  <a:avLst/>
                </a:prstGeom>
                <a:solidFill>
                  <a:srgbClr val="9F9F9F"/>
                </a:solidFill>
                <a:ln w="9525">
                  <a:noFill/>
                  <a:miter lim="800000"/>
                  <a:headEnd/>
                  <a:tailEnd/>
                </a:ln>
              </p:spPr>
              <p:txBody>
                <a:bodyPr/>
                <a:lstStyle/>
                <a:p>
                  <a:endParaRPr lang="en-US"/>
                </a:p>
              </p:txBody>
            </p:sp>
            <p:sp>
              <p:nvSpPr>
                <p:cNvPr id="740" name="Rectangle 255"/>
                <p:cNvSpPr>
                  <a:spLocks noChangeArrowheads="1"/>
                </p:cNvSpPr>
                <p:nvPr/>
              </p:nvSpPr>
              <p:spPr bwMode="auto">
                <a:xfrm>
                  <a:off x="3808" y="2150"/>
                  <a:ext cx="1" cy="95"/>
                </a:xfrm>
                <a:prstGeom prst="rect">
                  <a:avLst/>
                </a:prstGeom>
                <a:solidFill>
                  <a:srgbClr val="9E9E9E"/>
                </a:solidFill>
                <a:ln w="9525">
                  <a:noFill/>
                  <a:miter lim="800000"/>
                  <a:headEnd/>
                  <a:tailEnd/>
                </a:ln>
              </p:spPr>
              <p:txBody>
                <a:bodyPr/>
                <a:lstStyle/>
                <a:p>
                  <a:endParaRPr lang="en-US"/>
                </a:p>
              </p:txBody>
            </p:sp>
            <p:sp>
              <p:nvSpPr>
                <p:cNvPr id="741" name="Rectangle 256"/>
                <p:cNvSpPr>
                  <a:spLocks noChangeArrowheads="1"/>
                </p:cNvSpPr>
                <p:nvPr/>
              </p:nvSpPr>
              <p:spPr bwMode="auto">
                <a:xfrm>
                  <a:off x="3809" y="2150"/>
                  <a:ext cx="4" cy="95"/>
                </a:xfrm>
                <a:prstGeom prst="rect">
                  <a:avLst/>
                </a:prstGeom>
                <a:solidFill>
                  <a:srgbClr val="9D9D9D"/>
                </a:solidFill>
                <a:ln w="9525">
                  <a:noFill/>
                  <a:miter lim="800000"/>
                  <a:headEnd/>
                  <a:tailEnd/>
                </a:ln>
              </p:spPr>
              <p:txBody>
                <a:bodyPr/>
                <a:lstStyle/>
                <a:p>
                  <a:endParaRPr lang="en-US"/>
                </a:p>
              </p:txBody>
            </p:sp>
            <p:sp>
              <p:nvSpPr>
                <p:cNvPr id="742" name="Rectangle 257"/>
                <p:cNvSpPr>
                  <a:spLocks noChangeArrowheads="1"/>
                </p:cNvSpPr>
                <p:nvPr/>
              </p:nvSpPr>
              <p:spPr bwMode="auto">
                <a:xfrm>
                  <a:off x="3813" y="2150"/>
                  <a:ext cx="2" cy="95"/>
                </a:xfrm>
                <a:prstGeom prst="rect">
                  <a:avLst/>
                </a:prstGeom>
                <a:solidFill>
                  <a:srgbClr val="9C9C9C"/>
                </a:solidFill>
                <a:ln w="9525">
                  <a:noFill/>
                  <a:miter lim="800000"/>
                  <a:headEnd/>
                  <a:tailEnd/>
                </a:ln>
              </p:spPr>
              <p:txBody>
                <a:bodyPr/>
                <a:lstStyle/>
                <a:p>
                  <a:endParaRPr lang="en-US"/>
                </a:p>
              </p:txBody>
            </p:sp>
            <p:sp>
              <p:nvSpPr>
                <p:cNvPr id="743" name="Rectangle 258"/>
                <p:cNvSpPr>
                  <a:spLocks noChangeArrowheads="1"/>
                </p:cNvSpPr>
                <p:nvPr/>
              </p:nvSpPr>
              <p:spPr bwMode="auto">
                <a:xfrm>
                  <a:off x="3815" y="2150"/>
                  <a:ext cx="1" cy="95"/>
                </a:xfrm>
                <a:prstGeom prst="rect">
                  <a:avLst/>
                </a:prstGeom>
                <a:solidFill>
                  <a:srgbClr val="9B9B9B"/>
                </a:solidFill>
                <a:ln w="9525">
                  <a:noFill/>
                  <a:miter lim="800000"/>
                  <a:headEnd/>
                  <a:tailEnd/>
                </a:ln>
              </p:spPr>
              <p:txBody>
                <a:bodyPr/>
                <a:lstStyle/>
                <a:p>
                  <a:endParaRPr lang="en-US"/>
                </a:p>
              </p:txBody>
            </p:sp>
            <p:sp>
              <p:nvSpPr>
                <p:cNvPr id="744" name="Rectangle 259"/>
                <p:cNvSpPr>
                  <a:spLocks noChangeArrowheads="1"/>
                </p:cNvSpPr>
                <p:nvPr/>
              </p:nvSpPr>
              <p:spPr bwMode="auto">
                <a:xfrm>
                  <a:off x="3816" y="2150"/>
                  <a:ext cx="4" cy="95"/>
                </a:xfrm>
                <a:prstGeom prst="rect">
                  <a:avLst/>
                </a:prstGeom>
                <a:solidFill>
                  <a:srgbClr val="9A9A9A"/>
                </a:solidFill>
                <a:ln w="9525">
                  <a:noFill/>
                  <a:miter lim="800000"/>
                  <a:headEnd/>
                  <a:tailEnd/>
                </a:ln>
              </p:spPr>
              <p:txBody>
                <a:bodyPr/>
                <a:lstStyle/>
                <a:p>
                  <a:endParaRPr lang="en-US"/>
                </a:p>
              </p:txBody>
            </p:sp>
            <p:sp>
              <p:nvSpPr>
                <p:cNvPr id="745" name="Rectangle 260"/>
                <p:cNvSpPr>
                  <a:spLocks noChangeArrowheads="1"/>
                </p:cNvSpPr>
                <p:nvPr/>
              </p:nvSpPr>
              <p:spPr bwMode="auto">
                <a:xfrm>
                  <a:off x="3820" y="2150"/>
                  <a:ext cx="2" cy="95"/>
                </a:xfrm>
                <a:prstGeom prst="rect">
                  <a:avLst/>
                </a:prstGeom>
                <a:solidFill>
                  <a:srgbClr val="999999"/>
                </a:solidFill>
                <a:ln w="9525">
                  <a:noFill/>
                  <a:miter lim="800000"/>
                  <a:headEnd/>
                  <a:tailEnd/>
                </a:ln>
              </p:spPr>
              <p:txBody>
                <a:bodyPr/>
                <a:lstStyle/>
                <a:p>
                  <a:endParaRPr lang="en-US"/>
                </a:p>
              </p:txBody>
            </p:sp>
            <p:sp>
              <p:nvSpPr>
                <p:cNvPr id="746" name="Rectangle 261"/>
                <p:cNvSpPr>
                  <a:spLocks noChangeArrowheads="1"/>
                </p:cNvSpPr>
                <p:nvPr/>
              </p:nvSpPr>
              <p:spPr bwMode="auto">
                <a:xfrm>
                  <a:off x="3822" y="2150"/>
                  <a:ext cx="1" cy="95"/>
                </a:xfrm>
                <a:prstGeom prst="rect">
                  <a:avLst/>
                </a:prstGeom>
                <a:solidFill>
                  <a:srgbClr val="989898"/>
                </a:solidFill>
                <a:ln w="9525">
                  <a:noFill/>
                  <a:miter lim="800000"/>
                  <a:headEnd/>
                  <a:tailEnd/>
                </a:ln>
              </p:spPr>
              <p:txBody>
                <a:bodyPr/>
                <a:lstStyle/>
                <a:p>
                  <a:endParaRPr lang="en-US"/>
                </a:p>
              </p:txBody>
            </p:sp>
            <p:sp>
              <p:nvSpPr>
                <p:cNvPr id="747" name="Rectangle 262"/>
                <p:cNvSpPr>
                  <a:spLocks noChangeArrowheads="1"/>
                </p:cNvSpPr>
                <p:nvPr/>
              </p:nvSpPr>
              <p:spPr bwMode="auto">
                <a:xfrm>
                  <a:off x="3823" y="2150"/>
                  <a:ext cx="4" cy="95"/>
                </a:xfrm>
                <a:prstGeom prst="rect">
                  <a:avLst/>
                </a:prstGeom>
                <a:solidFill>
                  <a:srgbClr val="979797"/>
                </a:solidFill>
                <a:ln w="9525">
                  <a:noFill/>
                  <a:miter lim="800000"/>
                  <a:headEnd/>
                  <a:tailEnd/>
                </a:ln>
              </p:spPr>
              <p:txBody>
                <a:bodyPr/>
                <a:lstStyle/>
                <a:p>
                  <a:endParaRPr lang="en-US"/>
                </a:p>
              </p:txBody>
            </p:sp>
            <p:sp>
              <p:nvSpPr>
                <p:cNvPr id="748" name="Rectangle 263"/>
                <p:cNvSpPr>
                  <a:spLocks noChangeArrowheads="1"/>
                </p:cNvSpPr>
                <p:nvPr/>
              </p:nvSpPr>
              <p:spPr bwMode="auto">
                <a:xfrm>
                  <a:off x="3827" y="2150"/>
                  <a:ext cx="2" cy="95"/>
                </a:xfrm>
                <a:prstGeom prst="rect">
                  <a:avLst/>
                </a:prstGeom>
                <a:solidFill>
                  <a:srgbClr val="969696"/>
                </a:solidFill>
                <a:ln w="9525">
                  <a:noFill/>
                  <a:miter lim="800000"/>
                  <a:headEnd/>
                  <a:tailEnd/>
                </a:ln>
              </p:spPr>
              <p:txBody>
                <a:bodyPr/>
                <a:lstStyle/>
                <a:p>
                  <a:endParaRPr lang="en-US"/>
                </a:p>
              </p:txBody>
            </p:sp>
            <p:sp>
              <p:nvSpPr>
                <p:cNvPr id="749" name="Rectangle 264"/>
                <p:cNvSpPr>
                  <a:spLocks noChangeArrowheads="1"/>
                </p:cNvSpPr>
                <p:nvPr/>
              </p:nvSpPr>
              <p:spPr bwMode="auto">
                <a:xfrm>
                  <a:off x="3829" y="2150"/>
                  <a:ext cx="1" cy="95"/>
                </a:xfrm>
                <a:prstGeom prst="rect">
                  <a:avLst/>
                </a:prstGeom>
                <a:solidFill>
                  <a:srgbClr val="959595"/>
                </a:solidFill>
                <a:ln w="9525">
                  <a:noFill/>
                  <a:miter lim="800000"/>
                  <a:headEnd/>
                  <a:tailEnd/>
                </a:ln>
              </p:spPr>
              <p:txBody>
                <a:bodyPr/>
                <a:lstStyle/>
                <a:p>
                  <a:endParaRPr lang="en-US"/>
                </a:p>
              </p:txBody>
            </p:sp>
            <p:sp>
              <p:nvSpPr>
                <p:cNvPr id="750" name="Rectangle 265"/>
                <p:cNvSpPr>
                  <a:spLocks noChangeArrowheads="1"/>
                </p:cNvSpPr>
                <p:nvPr/>
              </p:nvSpPr>
              <p:spPr bwMode="auto">
                <a:xfrm>
                  <a:off x="3830" y="2150"/>
                  <a:ext cx="4" cy="95"/>
                </a:xfrm>
                <a:prstGeom prst="rect">
                  <a:avLst/>
                </a:prstGeom>
                <a:solidFill>
                  <a:srgbClr val="949494"/>
                </a:solidFill>
                <a:ln w="9525">
                  <a:noFill/>
                  <a:miter lim="800000"/>
                  <a:headEnd/>
                  <a:tailEnd/>
                </a:ln>
              </p:spPr>
              <p:txBody>
                <a:bodyPr/>
                <a:lstStyle/>
                <a:p>
                  <a:endParaRPr lang="en-US"/>
                </a:p>
              </p:txBody>
            </p:sp>
            <p:sp>
              <p:nvSpPr>
                <p:cNvPr id="751" name="Rectangle 266"/>
                <p:cNvSpPr>
                  <a:spLocks noChangeArrowheads="1"/>
                </p:cNvSpPr>
                <p:nvPr/>
              </p:nvSpPr>
              <p:spPr bwMode="auto">
                <a:xfrm>
                  <a:off x="3834" y="2150"/>
                  <a:ext cx="2" cy="95"/>
                </a:xfrm>
                <a:prstGeom prst="rect">
                  <a:avLst/>
                </a:prstGeom>
                <a:solidFill>
                  <a:srgbClr val="939393"/>
                </a:solidFill>
                <a:ln w="9525">
                  <a:noFill/>
                  <a:miter lim="800000"/>
                  <a:headEnd/>
                  <a:tailEnd/>
                </a:ln>
              </p:spPr>
              <p:txBody>
                <a:bodyPr/>
                <a:lstStyle/>
                <a:p>
                  <a:endParaRPr lang="en-US"/>
                </a:p>
              </p:txBody>
            </p:sp>
            <p:sp>
              <p:nvSpPr>
                <p:cNvPr id="752" name="Rectangle 267"/>
                <p:cNvSpPr>
                  <a:spLocks noChangeArrowheads="1"/>
                </p:cNvSpPr>
                <p:nvPr/>
              </p:nvSpPr>
              <p:spPr bwMode="auto">
                <a:xfrm>
                  <a:off x="3836" y="2150"/>
                  <a:ext cx="1" cy="95"/>
                </a:xfrm>
                <a:prstGeom prst="rect">
                  <a:avLst/>
                </a:prstGeom>
                <a:solidFill>
                  <a:srgbClr val="929292"/>
                </a:solidFill>
                <a:ln w="9525">
                  <a:noFill/>
                  <a:miter lim="800000"/>
                  <a:headEnd/>
                  <a:tailEnd/>
                </a:ln>
              </p:spPr>
              <p:txBody>
                <a:bodyPr/>
                <a:lstStyle/>
                <a:p>
                  <a:endParaRPr lang="en-US"/>
                </a:p>
              </p:txBody>
            </p:sp>
            <p:sp>
              <p:nvSpPr>
                <p:cNvPr id="753" name="Rectangle 268"/>
                <p:cNvSpPr>
                  <a:spLocks noChangeArrowheads="1"/>
                </p:cNvSpPr>
                <p:nvPr/>
              </p:nvSpPr>
              <p:spPr bwMode="auto">
                <a:xfrm>
                  <a:off x="3837" y="2150"/>
                  <a:ext cx="4" cy="95"/>
                </a:xfrm>
                <a:prstGeom prst="rect">
                  <a:avLst/>
                </a:prstGeom>
                <a:solidFill>
                  <a:srgbClr val="919191"/>
                </a:solidFill>
                <a:ln w="9525">
                  <a:noFill/>
                  <a:miter lim="800000"/>
                  <a:headEnd/>
                  <a:tailEnd/>
                </a:ln>
              </p:spPr>
              <p:txBody>
                <a:bodyPr/>
                <a:lstStyle/>
                <a:p>
                  <a:endParaRPr lang="en-US"/>
                </a:p>
              </p:txBody>
            </p:sp>
            <p:sp>
              <p:nvSpPr>
                <p:cNvPr id="754" name="Rectangle 269"/>
                <p:cNvSpPr>
                  <a:spLocks noChangeArrowheads="1"/>
                </p:cNvSpPr>
                <p:nvPr/>
              </p:nvSpPr>
              <p:spPr bwMode="auto">
                <a:xfrm>
                  <a:off x="3841" y="2150"/>
                  <a:ext cx="2" cy="95"/>
                </a:xfrm>
                <a:prstGeom prst="rect">
                  <a:avLst/>
                </a:prstGeom>
                <a:solidFill>
                  <a:srgbClr val="909090"/>
                </a:solidFill>
                <a:ln w="9525">
                  <a:noFill/>
                  <a:miter lim="800000"/>
                  <a:headEnd/>
                  <a:tailEnd/>
                </a:ln>
              </p:spPr>
              <p:txBody>
                <a:bodyPr/>
                <a:lstStyle/>
                <a:p>
                  <a:endParaRPr lang="en-US"/>
                </a:p>
              </p:txBody>
            </p:sp>
            <p:sp>
              <p:nvSpPr>
                <p:cNvPr id="755" name="Rectangle 270"/>
                <p:cNvSpPr>
                  <a:spLocks noChangeArrowheads="1"/>
                </p:cNvSpPr>
                <p:nvPr/>
              </p:nvSpPr>
              <p:spPr bwMode="auto">
                <a:xfrm>
                  <a:off x="3843" y="2150"/>
                  <a:ext cx="1" cy="95"/>
                </a:xfrm>
                <a:prstGeom prst="rect">
                  <a:avLst/>
                </a:prstGeom>
                <a:solidFill>
                  <a:srgbClr val="8F8F8F"/>
                </a:solidFill>
                <a:ln w="9525">
                  <a:noFill/>
                  <a:miter lim="800000"/>
                  <a:headEnd/>
                  <a:tailEnd/>
                </a:ln>
              </p:spPr>
              <p:txBody>
                <a:bodyPr/>
                <a:lstStyle/>
                <a:p>
                  <a:endParaRPr lang="en-US"/>
                </a:p>
              </p:txBody>
            </p:sp>
            <p:sp>
              <p:nvSpPr>
                <p:cNvPr id="756" name="Rectangle 271"/>
                <p:cNvSpPr>
                  <a:spLocks noChangeArrowheads="1"/>
                </p:cNvSpPr>
                <p:nvPr/>
              </p:nvSpPr>
              <p:spPr bwMode="auto">
                <a:xfrm>
                  <a:off x="3844" y="2150"/>
                  <a:ext cx="2" cy="95"/>
                </a:xfrm>
                <a:prstGeom prst="rect">
                  <a:avLst/>
                </a:prstGeom>
                <a:solidFill>
                  <a:srgbClr val="8E8E8E"/>
                </a:solidFill>
                <a:ln w="9525">
                  <a:noFill/>
                  <a:miter lim="800000"/>
                  <a:headEnd/>
                  <a:tailEnd/>
                </a:ln>
              </p:spPr>
              <p:txBody>
                <a:bodyPr/>
                <a:lstStyle/>
                <a:p>
                  <a:endParaRPr lang="en-US"/>
                </a:p>
              </p:txBody>
            </p:sp>
            <p:sp>
              <p:nvSpPr>
                <p:cNvPr id="757" name="Rectangle 272"/>
                <p:cNvSpPr>
                  <a:spLocks noChangeArrowheads="1"/>
                </p:cNvSpPr>
                <p:nvPr/>
              </p:nvSpPr>
              <p:spPr bwMode="auto">
                <a:xfrm>
                  <a:off x="3846" y="2150"/>
                  <a:ext cx="4" cy="95"/>
                </a:xfrm>
                <a:prstGeom prst="rect">
                  <a:avLst/>
                </a:prstGeom>
                <a:solidFill>
                  <a:srgbClr val="8D8D8D"/>
                </a:solidFill>
                <a:ln w="9525">
                  <a:noFill/>
                  <a:miter lim="800000"/>
                  <a:headEnd/>
                  <a:tailEnd/>
                </a:ln>
              </p:spPr>
              <p:txBody>
                <a:bodyPr/>
                <a:lstStyle/>
                <a:p>
                  <a:endParaRPr lang="en-US"/>
                </a:p>
              </p:txBody>
            </p:sp>
            <p:sp>
              <p:nvSpPr>
                <p:cNvPr id="758" name="Rectangle 273"/>
                <p:cNvSpPr>
                  <a:spLocks noChangeArrowheads="1"/>
                </p:cNvSpPr>
                <p:nvPr/>
              </p:nvSpPr>
              <p:spPr bwMode="auto">
                <a:xfrm>
                  <a:off x="3850" y="2150"/>
                  <a:ext cx="1" cy="95"/>
                </a:xfrm>
                <a:prstGeom prst="rect">
                  <a:avLst/>
                </a:prstGeom>
                <a:solidFill>
                  <a:srgbClr val="8C8C8C"/>
                </a:solidFill>
                <a:ln w="9525">
                  <a:noFill/>
                  <a:miter lim="800000"/>
                  <a:headEnd/>
                  <a:tailEnd/>
                </a:ln>
              </p:spPr>
              <p:txBody>
                <a:bodyPr/>
                <a:lstStyle/>
                <a:p>
                  <a:endParaRPr lang="en-US"/>
                </a:p>
              </p:txBody>
            </p:sp>
            <p:sp>
              <p:nvSpPr>
                <p:cNvPr id="759" name="Rectangle 274"/>
                <p:cNvSpPr>
                  <a:spLocks noChangeArrowheads="1"/>
                </p:cNvSpPr>
                <p:nvPr/>
              </p:nvSpPr>
              <p:spPr bwMode="auto">
                <a:xfrm>
                  <a:off x="3851" y="2150"/>
                  <a:ext cx="2" cy="95"/>
                </a:xfrm>
                <a:prstGeom prst="rect">
                  <a:avLst/>
                </a:prstGeom>
                <a:solidFill>
                  <a:srgbClr val="8B8B8B"/>
                </a:solidFill>
                <a:ln w="9525">
                  <a:noFill/>
                  <a:miter lim="800000"/>
                  <a:headEnd/>
                  <a:tailEnd/>
                </a:ln>
              </p:spPr>
              <p:txBody>
                <a:bodyPr/>
                <a:lstStyle/>
                <a:p>
                  <a:endParaRPr lang="en-US"/>
                </a:p>
              </p:txBody>
            </p:sp>
            <p:sp>
              <p:nvSpPr>
                <p:cNvPr id="760" name="Rectangle 275"/>
                <p:cNvSpPr>
                  <a:spLocks noChangeArrowheads="1"/>
                </p:cNvSpPr>
                <p:nvPr/>
              </p:nvSpPr>
              <p:spPr bwMode="auto">
                <a:xfrm>
                  <a:off x="3853" y="2150"/>
                  <a:ext cx="4" cy="95"/>
                </a:xfrm>
                <a:prstGeom prst="rect">
                  <a:avLst/>
                </a:prstGeom>
                <a:solidFill>
                  <a:srgbClr val="8A8A8A"/>
                </a:solidFill>
                <a:ln w="9525">
                  <a:noFill/>
                  <a:miter lim="800000"/>
                  <a:headEnd/>
                  <a:tailEnd/>
                </a:ln>
              </p:spPr>
              <p:txBody>
                <a:bodyPr/>
                <a:lstStyle/>
                <a:p>
                  <a:endParaRPr lang="en-US"/>
                </a:p>
              </p:txBody>
            </p:sp>
            <p:sp>
              <p:nvSpPr>
                <p:cNvPr id="761" name="Rectangle 276"/>
                <p:cNvSpPr>
                  <a:spLocks noChangeArrowheads="1"/>
                </p:cNvSpPr>
                <p:nvPr/>
              </p:nvSpPr>
              <p:spPr bwMode="auto">
                <a:xfrm>
                  <a:off x="3857" y="2150"/>
                  <a:ext cx="1" cy="95"/>
                </a:xfrm>
                <a:prstGeom prst="rect">
                  <a:avLst/>
                </a:prstGeom>
                <a:solidFill>
                  <a:srgbClr val="898989"/>
                </a:solidFill>
                <a:ln w="9525">
                  <a:noFill/>
                  <a:miter lim="800000"/>
                  <a:headEnd/>
                  <a:tailEnd/>
                </a:ln>
              </p:spPr>
              <p:txBody>
                <a:bodyPr/>
                <a:lstStyle/>
                <a:p>
                  <a:endParaRPr lang="en-US"/>
                </a:p>
              </p:txBody>
            </p:sp>
            <p:sp>
              <p:nvSpPr>
                <p:cNvPr id="762" name="Rectangle 277"/>
                <p:cNvSpPr>
                  <a:spLocks noChangeArrowheads="1"/>
                </p:cNvSpPr>
                <p:nvPr/>
              </p:nvSpPr>
              <p:spPr bwMode="auto">
                <a:xfrm>
                  <a:off x="3858" y="2150"/>
                  <a:ext cx="2" cy="95"/>
                </a:xfrm>
                <a:prstGeom prst="rect">
                  <a:avLst/>
                </a:prstGeom>
                <a:solidFill>
                  <a:srgbClr val="888888"/>
                </a:solidFill>
                <a:ln w="9525">
                  <a:noFill/>
                  <a:miter lim="800000"/>
                  <a:headEnd/>
                  <a:tailEnd/>
                </a:ln>
              </p:spPr>
              <p:txBody>
                <a:bodyPr/>
                <a:lstStyle/>
                <a:p>
                  <a:endParaRPr lang="en-US"/>
                </a:p>
              </p:txBody>
            </p:sp>
            <p:sp>
              <p:nvSpPr>
                <p:cNvPr id="763" name="Rectangle 278"/>
                <p:cNvSpPr>
                  <a:spLocks noChangeArrowheads="1"/>
                </p:cNvSpPr>
                <p:nvPr/>
              </p:nvSpPr>
              <p:spPr bwMode="auto">
                <a:xfrm>
                  <a:off x="3860" y="2150"/>
                  <a:ext cx="4" cy="95"/>
                </a:xfrm>
                <a:prstGeom prst="rect">
                  <a:avLst/>
                </a:prstGeom>
                <a:solidFill>
                  <a:srgbClr val="878787"/>
                </a:solidFill>
                <a:ln w="9525">
                  <a:noFill/>
                  <a:miter lim="800000"/>
                  <a:headEnd/>
                  <a:tailEnd/>
                </a:ln>
              </p:spPr>
              <p:txBody>
                <a:bodyPr/>
                <a:lstStyle/>
                <a:p>
                  <a:endParaRPr lang="en-US"/>
                </a:p>
              </p:txBody>
            </p:sp>
            <p:sp>
              <p:nvSpPr>
                <p:cNvPr id="764" name="Rectangle 279"/>
                <p:cNvSpPr>
                  <a:spLocks noChangeArrowheads="1"/>
                </p:cNvSpPr>
                <p:nvPr/>
              </p:nvSpPr>
              <p:spPr bwMode="auto">
                <a:xfrm>
                  <a:off x="3864" y="2150"/>
                  <a:ext cx="1" cy="95"/>
                </a:xfrm>
                <a:prstGeom prst="rect">
                  <a:avLst/>
                </a:prstGeom>
                <a:solidFill>
                  <a:srgbClr val="868686"/>
                </a:solidFill>
                <a:ln w="9525">
                  <a:noFill/>
                  <a:miter lim="800000"/>
                  <a:headEnd/>
                  <a:tailEnd/>
                </a:ln>
              </p:spPr>
              <p:txBody>
                <a:bodyPr/>
                <a:lstStyle/>
                <a:p>
                  <a:endParaRPr lang="en-US"/>
                </a:p>
              </p:txBody>
            </p:sp>
            <p:sp>
              <p:nvSpPr>
                <p:cNvPr id="765" name="Rectangle 280"/>
                <p:cNvSpPr>
                  <a:spLocks noChangeArrowheads="1"/>
                </p:cNvSpPr>
                <p:nvPr/>
              </p:nvSpPr>
              <p:spPr bwMode="auto">
                <a:xfrm>
                  <a:off x="3865" y="2150"/>
                  <a:ext cx="2" cy="95"/>
                </a:xfrm>
                <a:prstGeom prst="rect">
                  <a:avLst/>
                </a:prstGeom>
                <a:solidFill>
                  <a:srgbClr val="858585"/>
                </a:solidFill>
                <a:ln w="9525">
                  <a:noFill/>
                  <a:miter lim="800000"/>
                  <a:headEnd/>
                  <a:tailEnd/>
                </a:ln>
              </p:spPr>
              <p:txBody>
                <a:bodyPr/>
                <a:lstStyle/>
                <a:p>
                  <a:endParaRPr lang="en-US"/>
                </a:p>
              </p:txBody>
            </p:sp>
            <p:sp>
              <p:nvSpPr>
                <p:cNvPr id="766" name="Rectangle 281"/>
                <p:cNvSpPr>
                  <a:spLocks noChangeArrowheads="1"/>
                </p:cNvSpPr>
                <p:nvPr/>
              </p:nvSpPr>
              <p:spPr bwMode="auto">
                <a:xfrm>
                  <a:off x="3867" y="2150"/>
                  <a:ext cx="4" cy="95"/>
                </a:xfrm>
                <a:prstGeom prst="rect">
                  <a:avLst/>
                </a:prstGeom>
                <a:solidFill>
                  <a:srgbClr val="848484"/>
                </a:solidFill>
                <a:ln w="9525">
                  <a:noFill/>
                  <a:miter lim="800000"/>
                  <a:headEnd/>
                  <a:tailEnd/>
                </a:ln>
              </p:spPr>
              <p:txBody>
                <a:bodyPr/>
                <a:lstStyle/>
                <a:p>
                  <a:endParaRPr lang="en-US"/>
                </a:p>
              </p:txBody>
            </p:sp>
            <p:sp>
              <p:nvSpPr>
                <p:cNvPr id="767" name="Rectangle 282"/>
                <p:cNvSpPr>
                  <a:spLocks noChangeArrowheads="1"/>
                </p:cNvSpPr>
                <p:nvPr/>
              </p:nvSpPr>
              <p:spPr bwMode="auto">
                <a:xfrm>
                  <a:off x="3871" y="2150"/>
                  <a:ext cx="1" cy="95"/>
                </a:xfrm>
                <a:prstGeom prst="rect">
                  <a:avLst/>
                </a:prstGeom>
                <a:solidFill>
                  <a:srgbClr val="838383"/>
                </a:solidFill>
                <a:ln w="9525">
                  <a:noFill/>
                  <a:miter lim="800000"/>
                  <a:headEnd/>
                  <a:tailEnd/>
                </a:ln>
              </p:spPr>
              <p:txBody>
                <a:bodyPr/>
                <a:lstStyle/>
                <a:p>
                  <a:endParaRPr lang="en-US"/>
                </a:p>
              </p:txBody>
            </p:sp>
            <p:sp>
              <p:nvSpPr>
                <p:cNvPr id="768" name="Rectangle 283"/>
                <p:cNvSpPr>
                  <a:spLocks noChangeArrowheads="1"/>
                </p:cNvSpPr>
                <p:nvPr/>
              </p:nvSpPr>
              <p:spPr bwMode="auto">
                <a:xfrm>
                  <a:off x="3872" y="2150"/>
                  <a:ext cx="2" cy="95"/>
                </a:xfrm>
                <a:prstGeom prst="rect">
                  <a:avLst/>
                </a:prstGeom>
                <a:solidFill>
                  <a:srgbClr val="828282"/>
                </a:solidFill>
                <a:ln w="9525">
                  <a:noFill/>
                  <a:miter lim="800000"/>
                  <a:headEnd/>
                  <a:tailEnd/>
                </a:ln>
              </p:spPr>
              <p:txBody>
                <a:bodyPr/>
                <a:lstStyle/>
                <a:p>
                  <a:endParaRPr lang="en-US"/>
                </a:p>
              </p:txBody>
            </p:sp>
            <p:sp>
              <p:nvSpPr>
                <p:cNvPr id="769" name="Rectangle 284"/>
                <p:cNvSpPr>
                  <a:spLocks noChangeArrowheads="1"/>
                </p:cNvSpPr>
                <p:nvPr/>
              </p:nvSpPr>
              <p:spPr bwMode="auto">
                <a:xfrm>
                  <a:off x="3874" y="2150"/>
                  <a:ext cx="4" cy="95"/>
                </a:xfrm>
                <a:prstGeom prst="rect">
                  <a:avLst/>
                </a:prstGeom>
                <a:solidFill>
                  <a:srgbClr val="818181"/>
                </a:solidFill>
                <a:ln w="9525">
                  <a:noFill/>
                  <a:miter lim="800000"/>
                  <a:headEnd/>
                  <a:tailEnd/>
                </a:ln>
              </p:spPr>
              <p:txBody>
                <a:bodyPr/>
                <a:lstStyle/>
                <a:p>
                  <a:endParaRPr lang="en-US"/>
                </a:p>
              </p:txBody>
            </p:sp>
            <p:sp>
              <p:nvSpPr>
                <p:cNvPr id="770" name="Rectangle 285"/>
                <p:cNvSpPr>
                  <a:spLocks noChangeArrowheads="1"/>
                </p:cNvSpPr>
                <p:nvPr/>
              </p:nvSpPr>
              <p:spPr bwMode="auto">
                <a:xfrm>
                  <a:off x="3878" y="2150"/>
                  <a:ext cx="2" cy="95"/>
                </a:xfrm>
                <a:prstGeom prst="rect">
                  <a:avLst/>
                </a:prstGeom>
                <a:solidFill>
                  <a:srgbClr val="808080"/>
                </a:solidFill>
                <a:ln w="9525">
                  <a:noFill/>
                  <a:miter lim="800000"/>
                  <a:headEnd/>
                  <a:tailEnd/>
                </a:ln>
              </p:spPr>
              <p:txBody>
                <a:bodyPr/>
                <a:lstStyle/>
                <a:p>
                  <a:endParaRPr lang="en-US"/>
                </a:p>
              </p:txBody>
            </p:sp>
            <p:sp>
              <p:nvSpPr>
                <p:cNvPr id="771" name="Rectangle 286"/>
                <p:cNvSpPr>
                  <a:spLocks noChangeArrowheads="1"/>
                </p:cNvSpPr>
                <p:nvPr/>
              </p:nvSpPr>
              <p:spPr bwMode="auto">
                <a:xfrm>
                  <a:off x="3880" y="2150"/>
                  <a:ext cx="1" cy="95"/>
                </a:xfrm>
                <a:prstGeom prst="rect">
                  <a:avLst/>
                </a:prstGeom>
                <a:solidFill>
                  <a:srgbClr val="7F7F7F"/>
                </a:solidFill>
                <a:ln w="9525">
                  <a:noFill/>
                  <a:miter lim="800000"/>
                  <a:headEnd/>
                  <a:tailEnd/>
                </a:ln>
              </p:spPr>
              <p:txBody>
                <a:bodyPr/>
                <a:lstStyle/>
                <a:p>
                  <a:endParaRPr lang="en-US"/>
                </a:p>
              </p:txBody>
            </p:sp>
            <p:sp>
              <p:nvSpPr>
                <p:cNvPr id="772" name="Rectangle 287"/>
                <p:cNvSpPr>
                  <a:spLocks noChangeArrowheads="1"/>
                </p:cNvSpPr>
                <p:nvPr/>
              </p:nvSpPr>
              <p:spPr bwMode="auto">
                <a:xfrm>
                  <a:off x="3881" y="2150"/>
                  <a:ext cx="2" cy="95"/>
                </a:xfrm>
                <a:prstGeom prst="rect">
                  <a:avLst/>
                </a:prstGeom>
                <a:solidFill>
                  <a:srgbClr val="7E7E7E"/>
                </a:solidFill>
                <a:ln w="9525">
                  <a:noFill/>
                  <a:miter lim="800000"/>
                  <a:headEnd/>
                  <a:tailEnd/>
                </a:ln>
              </p:spPr>
              <p:txBody>
                <a:bodyPr/>
                <a:lstStyle/>
                <a:p>
                  <a:endParaRPr lang="en-US"/>
                </a:p>
              </p:txBody>
            </p:sp>
            <p:sp>
              <p:nvSpPr>
                <p:cNvPr id="773" name="Rectangle 288"/>
                <p:cNvSpPr>
                  <a:spLocks noChangeArrowheads="1"/>
                </p:cNvSpPr>
                <p:nvPr/>
              </p:nvSpPr>
              <p:spPr bwMode="auto">
                <a:xfrm>
                  <a:off x="3883" y="2150"/>
                  <a:ext cx="4" cy="95"/>
                </a:xfrm>
                <a:prstGeom prst="rect">
                  <a:avLst/>
                </a:prstGeom>
                <a:solidFill>
                  <a:srgbClr val="7D7D7D"/>
                </a:solidFill>
                <a:ln w="9525">
                  <a:noFill/>
                  <a:miter lim="800000"/>
                  <a:headEnd/>
                  <a:tailEnd/>
                </a:ln>
              </p:spPr>
              <p:txBody>
                <a:bodyPr/>
                <a:lstStyle/>
                <a:p>
                  <a:endParaRPr lang="en-US"/>
                </a:p>
              </p:txBody>
            </p:sp>
            <p:sp>
              <p:nvSpPr>
                <p:cNvPr id="774" name="Rectangle 289"/>
                <p:cNvSpPr>
                  <a:spLocks noChangeArrowheads="1"/>
                </p:cNvSpPr>
                <p:nvPr/>
              </p:nvSpPr>
              <p:spPr bwMode="auto">
                <a:xfrm>
                  <a:off x="3887" y="2150"/>
                  <a:ext cx="1" cy="95"/>
                </a:xfrm>
                <a:prstGeom prst="rect">
                  <a:avLst/>
                </a:prstGeom>
                <a:solidFill>
                  <a:srgbClr val="7C7C7C"/>
                </a:solidFill>
                <a:ln w="9525">
                  <a:noFill/>
                  <a:miter lim="800000"/>
                  <a:headEnd/>
                  <a:tailEnd/>
                </a:ln>
              </p:spPr>
              <p:txBody>
                <a:bodyPr/>
                <a:lstStyle/>
                <a:p>
                  <a:endParaRPr lang="en-US"/>
                </a:p>
              </p:txBody>
            </p:sp>
            <p:sp>
              <p:nvSpPr>
                <p:cNvPr id="775" name="Rectangle 290"/>
                <p:cNvSpPr>
                  <a:spLocks noChangeArrowheads="1"/>
                </p:cNvSpPr>
                <p:nvPr/>
              </p:nvSpPr>
              <p:spPr bwMode="auto">
                <a:xfrm>
                  <a:off x="3888" y="2150"/>
                  <a:ext cx="2" cy="95"/>
                </a:xfrm>
                <a:prstGeom prst="rect">
                  <a:avLst/>
                </a:prstGeom>
                <a:solidFill>
                  <a:srgbClr val="7B7B7B"/>
                </a:solidFill>
                <a:ln w="9525">
                  <a:noFill/>
                  <a:miter lim="800000"/>
                  <a:headEnd/>
                  <a:tailEnd/>
                </a:ln>
              </p:spPr>
              <p:txBody>
                <a:bodyPr/>
                <a:lstStyle/>
                <a:p>
                  <a:endParaRPr lang="en-US"/>
                </a:p>
              </p:txBody>
            </p:sp>
            <p:sp>
              <p:nvSpPr>
                <p:cNvPr id="776" name="Rectangle 291"/>
                <p:cNvSpPr>
                  <a:spLocks noChangeArrowheads="1"/>
                </p:cNvSpPr>
                <p:nvPr/>
              </p:nvSpPr>
              <p:spPr bwMode="auto">
                <a:xfrm>
                  <a:off x="3890" y="2150"/>
                  <a:ext cx="4" cy="95"/>
                </a:xfrm>
                <a:prstGeom prst="rect">
                  <a:avLst/>
                </a:prstGeom>
                <a:solidFill>
                  <a:srgbClr val="7A7A7A"/>
                </a:solidFill>
                <a:ln w="9525">
                  <a:noFill/>
                  <a:miter lim="800000"/>
                  <a:headEnd/>
                  <a:tailEnd/>
                </a:ln>
              </p:spPr>
              <p:txBody>
                <a:bodyPr/>
                <a:lstStyle/>
                <a:p>
                  <a:endParaRPr lang="en-US"/>
                </a:p>
              </p:txBody>
            </p:sp>
            <p:sp>
              <p:nvSpPr>
                <p:cNvPr id="777" name="Rectangle 292"/>
                <p:cNvSpPr>
                  <a:spLocks noChangeArrowheads="1"/>
                </p:cNvSpPr>
                <p:nvPr/>
              </p:nvSpPr>
              <p:spPr bwMode="auto">
                <a:xfrm>
                  <a:off x="3894" y="2150"/>
                  <a:ext cx="1" cy="95"/>
                </a:xfrm>
                <a:prstGeom prst="rect">
                  <a:avLst/>
                </a:prstGeom>
                <a:solidFill>
                  <a:srgbClr val="797979"/>
                </a:solidFill>
                <a:ln w="9525">
                  <a:noFill/>
                  <a:miter lim="800000"/>
                  <a:headEnd/>
                  <a:tailEnd/>
                </a:ln>
              </p:spPr>
              <p:txBody>
                <a:bodyPr/>
                <a:lstStyle/>
                <a:p>
                  <a:endParaRPr lang="en-US"/>
                </a:p>
              </p:txBody>
            </p:sp>
            <p:sp>
              <p:nvSpPr>
                <p:cNvPr id="778" name="Freeform 293"/>
                <p:cNvSpPr>
                  <a:spLocks/>
                </p:cNvSpPr>
                <p:nvPr/>
              </p:nvSpPr>
              <p:spPr bwMode="auto">
                <a:xfrm>
                  <a:off x="3585" y="2149"/>
                  <a:ext cx="313" cy="97"/>
                </a:xfrm>
                <a:custGeom>
                  <a:avLst/>
                  <a:gdLst>
                    <a:gd name="T0" fmla="*/ 0 w 313"/>
                    <a:gd name="T1" fmla="*/ 0 h 97"/>
                    <a:gd name="T2" fmla="*/ 163 w 313"/>
                    <a:gd name="T3" fmla="*/ 31 h 97"/>
                    <a:gd name="T4" fmla="*/ 236 w 313"/>
                    <a:gd name="T5" fmla="*/ 58 h 97"/>
                    <a:gd name="T6" fmla="*/ 313 w 313"/>
                    <a:gd name="T7" fmla="*/ 97 h 97"/>
                    <a:gd name="T8" fmla="*/ 313 w 313"/>
                    <a:gd name="T9" fmla="*/ 0 h 97"/>
                    <a:gd name="T10" fmla="*/ 0 w 313"/>
                    <a:gd name="T11" fmla="*/ 0 h 97"/>
                    <a:gd name="T12" fmla="*/ 0 60000 65536"/>
                    <a:gd name="T13" fmla="*/ 0 60000 65536"/>
                    <a:gd name="T14" fmla="*/ 0 60000 65536"/>
                    <a:gd name="T15" fmla="*/ 0 60000 65536"/>
                    <a:gd name="T16" fmla="*/ 0 60000 65536"/>
                    <a:gd name="T17" fmla="*/ 0 60000 65536"/>
                    <a:gd name="T18" fmla="*/ 0 w 313"/>
                    <a:gd name="T19" fmla="*/ 0 h 97"/>
                    <a:gd name="T20" fmla="*/ 313 w 313"/>
                    <a:gd name="T21" fmla="*/ 97 h 97"/>
                  </a:gdLst>
                  <a:ahLst/>
                  <a:cxnLst>
                    <a:cxn ang="T12">
                      <a:pos x="T0" y="T1"/>
                    </a:cxn>
                    <a:cxn ang="T13">
                      <a:pos x="T2" y="T3"/>
                    </a:cxn>
                    <a:cxn ang="T14">
                      <a:pos x="T4" y="T5"/>
                    </a:cxn>
                    <a:cxn ang="T15">
                      <a:pos x="T6" y="T7"/>
                    </a:cxn>
                    <a:cxn ang="T16">
                      <a:pos x="T8" y="T9"/>
                    </a:cxn>
                    <a:cxn ang="T17">
                      <a:pos x="T10" y="T11"/>
                    </a:cxn>
                  </a:cxnLst>
                  <a:rect l="T18" t="T19" r="T20" b="T21"/>
                  <a:pathLst>
                    <a:path w="313" h="97">
                      <a:moveTo>
                        <a:pt x="0" y="0"/>
                      </a:moveTo>
                      <a:lnTo>
                        <a:pt x="163" y="31"/>
                      </a:lnTo>
                      <a:lnTo>
                        <a:pt x="236" y="58"/>
                      </a:lnTo>
                      <a:lnTo>
                        <a:pt x="313" y="97"/>
                      </a:lnTo>
                      <a:lnTo>
                        <a:pt x="313" y="0"/>
                      </a:lnTo>
                      <a:lnTo>
                        <a:pt x="0" y="0"/>
                      </a:lnTo>
                      <a:close/>
                    </a:path>
                  </a:pathLst>
                </a:custGeom>
                <a:solidFill>
                  <a:srgbClr val="000000"/>
                </a:solidFill>
                <a:ln w="9525">
                  <a:noFill/>
                  <a:round/>
                  <a:headEnd/>
                  <a:tailEnd/>
                </a:ln>
              </p:spPr>
              <p:txBody>
                <a:bodyPr/>
                <a:lstStyle/>
                <a:p>
                  <a:endParaRPr lang="en-US"/>
                </a:p>
              </p:txBody>
            </p:sp>
            <p:sp>
              <p:nvSpPr>
                <p:cNvPr id="779" name="Rectangle 294"/>
                <p:cNvSpPr>
                  <a:spLocks noChangeArrowheads="1"/>
                </p:cNvSpPr>
                <p:nvPr/>
              </p:nvSpPr>
              <p:spPr bwMode="auto">
                <a:xfrm>
                  <a:off x="3585" y="2150"/>
                  <a:ext cx="1" cy="95"/>
                </a:xfrm>
                <a:prstGeom prst="rect">
                  <a:avLst/>
                </a:prstGeom>
                <a:solidFill>
                  <a:srgbClr val="FFFFFF"/>
                </a:solidFill>
                <a:ln w="9525">
                  <a:noFill/>
                  <a:miter lim="800000"/>
                  <a:headEnd/>
                  <a:tailEnd/>
                </a:ln>
              </p:spPr>
              <p:txBody>
                <a:bodyPr/>
                <a:lstStyle/>
                <a:p>
                  <a:endParaRPr lang="en-US"/>
                </a:p>
              </p:txBody>
            </p:sp>
            <p:sp>
              <p:nvSpPr>
                <p:cNvPr id="780" name="Rectangle 295"/>
                <p:cNvSpPr>
                  <a:spLocks noChangeArrowheads="1"/>
                </p:cNvSpPr>
                <p:nvPr/>
              </p:nvSpPr>
              <p:spPr bwMode="auto">
                <a:xfrm>
                  <a:off x="3586" y="2150"/>
                  <a:ext cx="4" cy="95"/>
                </a:xfrm>
                <a:prstGeom prst="rect">
                  <a:avLst/>
                </a:prstGeom>
                <a:solidFill>
                  <a:srgbClr val="FEFEFE"/>
                </a:solidFill>
                <a:ln w="9525">
                  <a:noFill/>
                  <a:miter lim="800000"/>
                  <a:headEnd/>
                  <a:tailEnd/>
                </a:ln>
              </p:spPr>
              <p:txBody>
                <a:bodyPr/>
                <a:lstStyle/>
                <a:p>
                  <a:endParaRPr lang="en-US"/>
                </a:p>
              </p:txBody>
            </p:sp>
            <p:sp>
              <p:nvSpPr>
                <p:cNvPr id="781" name="Rectangle 296"/>
                <p:cNvSpPr>
                  <a:spLocks noChangeArrowheads="1"/>
                </p:cNvSpPr>
                <p:nvPr/>
              </p:nvSpPr>
              <p:spPr bwMode="auto">
                <a:xfrm>
                  <a:off x="3590" y="2150"/>
                  <a:ext cx="2" cy="95"/>
                </a:xfrm>
                <a:prstGeom prst="rect">
                  <a:avLst/>
                </a:prstGeom>
                <a:solidFill>
                  <a:srgbClr val="FDFDFD"/>
                </a:solidFill>
                <a:ln w="9525">
                  <a:noFill/>
                  <a:miter lim="800000"/>
                  <a:headEnd/>
                  <a:tailEnd/>
                </a:ln>
              </p:spPr>
              <p:txBody>
                <a:bodyPr/>
                <a:lstStyle/>
                <a:p>
                  <a:endParaRPr lang="en-US"/>
                </a:p>
              </p:txBody>
            </p:sp>
            <p:sp>
              <p:nvSpPr>
                <p:cNvPr id="782" name="Rectangle 297"/>
                <p:cNvSpPr>
                  <a:spLocks noChangeArrowheads="1"/>
                </p:cNvSpPr>
                <p:nvPr/>
              </p:nvSpPr>
              <p:spPr bwMode="auto">
                <a:xfrm>
                  <a:off x="3592" y="2150"/>
                  <a:ext cx="1" cy="95"/>
                </a:xfrm>
                <a:prstGeom prst="rect">
                  <a:avLst/>
                </a:prstGeom>
                <a:solidFill>
                  <a:srgbClr val="FCFCFC"/>
                </a:solidFill>
                <a:ln w="9525">
                  <a:noFill/>
                  <a:miter lim="800000"/>
                  <a:headEnd/>
                  <a:tailEnd/>
                </a:ln>
              </p:spPr>
              <p:txBody>
                <a:bodyPr/>
                <a:lstStyle/>
                <a:p>
                  <a:endParaRPr lang="en-US"/>
                </a:p>
              </p:txBody>
            </p:sp>
            <p:sp>
              <p:nvSpPr>
                <p:cNvPr id="783" name="Rectangle 298"/>
                <p:cNvSpPr>
                  <a:spLocks noChangeArrowheads="1"/>
                </p:cNvSpPr>
                <p:nvPr/>
              </p:nvSpPr>
              <p:spPr bwMode="auto">
                <a:xfrm>
                  <a:off x="3593" y="2150"/>
                  <a:ext cx="4" cy="95"/>
                </a:xfrm>
                <a:prstGeom prst="rect">
                  <a:avLst/>
                </a:prstGeom>
                <a:solidFill>
                  <a:srgbClr val="FBFBFB"/>
                </a:solidFill>
                <a:ln w="9525">
                  <a:noFill/>
                  <a:miter lim="800000"/>
                  <a:headEnd/>
                  <a:tailEnd/>
                </a:ln>
              </p:spPr>
              <p:txBody>
                <a:bodyPr/>
                <a:lstStyle/>
                <a:p>
                  <a:endParaRPr lang="en-US"/>
                </a:p>
              </p:txBody>
            </p:sp>
            <p:sp>
              <p:nvSpPr>
                <p:cNvPr id="784" name="Rectangle 299"/>
                <p:cNvSpPr>
                  <a:spLocks noChangeArrowheads="1"/>
                </p:cNvSpPr>
                <p:nvPr/>
              </p:nvSpPr>
              <p:spPr bwMode="auto">
                <a:xfrm>
                  <a:off x="3597" y="2150"/>
                  <a:ext cx="2" cy="95"/>
                </a:xfrm>
                <a:prstGeom prst="rect">
                  <a:avLst/>
                </a:prstGeom>
                <a:solidFill>
                  <a:srgbClr val="FAFAFA"/>
                </a:solidFill>
                <a:ln w="9525">
                  <a:noFill/>
                  <a:miter lim="800000"/>
                  <a:headEnd/>
                  <a:tailEnd/>
                </a:ln>
              </p:spPr>
              <p:txBody>
                <a:bodyPr/>
                <a:lstStyle/>
                <a:p>
                  <a:endParaRPr lang="en-US"/>
                </a:p>
              </p:txBody>
            </p:sp>
            <p:sp>
              <p:nvSpPr>
                <p:cNvPr id="785" name="Rectangle 300"/>
                <p:cNvSpPr>
                  <a:spLocks noChangeArrowheads="1"/>
                </p:cNvSpPr>
                <p:nvPr/>
              </p:nvSpPr>
              <p:spPr bwMode="auto">
                <a:xfrm>
                  <a:off x="3599" y="2150"/>
                  <a:ext cx="1" cy="95"/>
                </a:xfrm>
                <a:prstGeom prst="rect">
                  <a:avLst/>
                </a:prstGeom>
                <a:solidFill>
                  <a:srgbClr val="F9F9F9"/>
                </a:solidFill>
                <a:ln w="9525">
                  <a:noFill/>
                  <a:miter lim="800000"/>
                  <a:headEnd/>
                  <a:tailEnd/>
                </a:ln>
              </p:spPr>
              <p:txBody>
                <a:bodyPr/>
                <a:lstStyle/>
                <a:p>
                  <a:endParaRPr lang="en-US"/>
                </a:p>
              </p:txBody>
            </p:sp>
            <p:sp>
              <p:nvSpPr>
                <p:cNvPr id="786" name="Rectangle 301"/>
                <p:cNvSpPr>
                  <a:spLocks noChangeArrowheads="1"/>
                </p:cNvSpPr>
                <p:nvPr/>
              </p:nvSpPr>
              <p:spPr bwMode="auto">
                <a:xfrm>
                  <a:off x="3600" y="2150"/>
                  <a:ext cx="2" cy="95"/>
                </a:xfrm>
                <a:prstGeom prst="rect">
                  <a:avLst/>
                </a:prstGeom>
                <a:solidFill>
                  <a:srgbClr val="F8F8F8"/>
                </a:solidFill>
                <a:ln w="9525">
                  <a:noFill/>
                  <a:miter lim="800000"/>
                  <a:headEnd/>
                  <a:tailEnd/>
                </a:ln>
              </p:spPr>
              <p:txBody>
                <a:bodyPr/>
                <a:lstStyle/>
                <a:p>
                  <a:endParaRPr lang="en-US"/>
                </a:p>
              </p:txBody>
            </p:sp>
            <p:sp>
              <p:nvSpPr>
                <p:cNvPr id="787" name="Rectangle 302"/>
                <p:cNvSpPr>
                  <a:spLocks noChangeArrowheads="1"/>
                </p:cNvSpPr>
                <p:nvPr/>
              </p:nvSpPr>
              <p:spPr bwMode="auto">
                <a:xfrm>
                  <a:off x="3602" y="2150"/>
                  <a:ext cx="4" cy="95"/>
                </a:xfrm>
                <a:prstGeom prst="rect">
                  <a:avLst/>
                </a:prstGeom>
                <a:solidFill>
                  <a:srgbClr val="F7F7F7"/>
                </a:solidFill>
                <a:ln w="9525">
                  <a:noFill/>
                  <a:miter lim="800000"/>
                  <a:headEnd/>
                  <a:tailEnd/>
                </a:ln>
              </p:spPr>
              <p:txBody>
                <a:bodyPr/>
                <a:lstStyle/>
                <a:p>
                  <a:endParaRPr lang="en-US"/>
                </a:p>
              </p:txBody>
            </p:sp>
            <p:sp>
              <p:nvSpPr>
                <p:cNvPr id="788" name="Rectangle 303"/>
                <p:cNvSpPr>
                  <a:spLocks noChangeArrowheads="1"/>
                </p:cNvSpPr>
                <p:nvPr/>
              </p:nvSpPr>
              <p:spPr bwMode="auto">
                <a:xfrm>
                  <a:off x="3606" y="2150"/>
                  <a:ext cx="1" cy="95"/>
                </a:xfrm>
                <a:prstGeom prst="rect">
                  <a:avLst/>
                </a:prstGeom>
                <a:solidFill>
                  <a:srgbClr val="F6F6F6"/>
                </a:solidFill>
                <a:ln w="9525">
                  <a:noFill/>
                  <a:miter lim="800000"/>
                  <a:headEnd/>
                  <a:tailEnd/>
                </a:ln>
              </p:spPr>
              <p:txBody>
                <a:bodyPr/>
                <a:lstStyle/>
                <a:p>
                  <a:endParaRPr lang="en-US"/>
                </a:p>
              </p:txBody>
            </p:sp>
            <p:sp>
              <p:nvSpPr>
                <p:cNvPr id="789" name="Rectangle 304"/>
                <p:cNvSpPr>
                  <a:spLocks noChangeArrowheads="1"/>
                </p:cNvSpPr>
                <p:nvPr/>
              </p:nvSpPr>
              <p:spPr bwMode="auto">
                <a:xfrm>
                  <a:off x="3607" y="2150"/>
                  <a:ext cx="2" cy="95"/>
                </a:xfrm>
                <a:prstGeom prst="rect">
                  <a:avLst/>
                </a:prstGeom>
                <a:solidFill>
                  <a:srgbClr val="F5F5F5"/>
                </a:solidFill>
                <a:ln w="9525">
                  <a:noFill/>
                  <a:miter lim="800000"/>
                  <a:headEnd/>
                  <a:tailEnd/>
                </a:ln>
              </p:spPr>
              <p:txBody>
                <a:bodyPr/>
                <a:lstStyle/>
                <a:p>
                  <a:endParaRPr lang="en-US"/>
                </a:p>
              </p:txBody>
            </p:sp>
            <p:sp>
              <p:nvSpPr>
                <p:cNvPr id="790" name="Rectangle 305"/>
                <p:cNvSpPr>
                  <a:spLocks noChangeArrowheads="1"/>
                </p:cNvSpPr>
                <p:nvPr/>
              </p:nvSpPr>
              <p:spPr bwMode="auto">
                <a:xfrm>
                  <a:off x="3609" y="2150"/>
                  <a:ext cx="4" cy="95"/>
                </a:xfrm>
                <a:prstGeom prst="rect">
                  <a:avLst/>
                </a:prstGeom>
                <a:solidFill>
                  <a:srgbClr val="F4F4F4"/>
                </a:solidFill>
                <a:ln w="9525">
                  <a:noFill/>
                  <a:miter lim="800000"/>
                  <a:headEnd/>
                  <a:tailEnd/>
                </a:ln>
              </p:spPr>
              <p:txBody>
                <a:bodyPr/>
                <a:lstStyle/>
                <a:p>
                  <a:endParaRPr lang="en-US"/>
                </a:p>
              </p:txBody>
            </p:sp>
            <p:sp>
              <p:nvSpPr>
                <p:cNvPr id="791" name="Rectangle 306"/>
                <p:cNvSpPr>
                  <a:spLocks noChangeArrowheads="1"/>
                </p:cNvSpPr>
                <p:nvPr/>
              </p:nvSpPr>
              <p:spPr bwMode="auto">
                <a:xfrm>
                  <a:off x="3613" y="2150"/>
                  <a:ext cx="1" cy="95"/>
                </a:xfrm>
                <a:prstGeom prst="rect">
                  <a:avLst/>
                </a:prstGeom>
                <a:solidFill>
                  <a:srgbClr val="F3F3F3"/>
                </a:solidFill>
                <a:ln w="9525">
                  <a:noFill/>
                  <a:miter lim="800000"/>
                  <a:headEnd/>
                  <a:tailEnd/>
                </a:ln>
              </p:spPr>
              <p:txBody>
                <a:bodyPr/>
                <a:lstStyle/>
                <a:p>
                  <a:endParaRPr lang="en-US"/>
                </a:p>
              </p:txBody>
            </p:sp>
            <p:sp>
              <p:nvSpPr>
                <p:cNvPr id="792" name="Rectangle 307"/>
                <p:cNvSpPr>
                  <a:spLocks noChangeArrowheads="1"/>
                </p:cNvSpPr>
                <p:nvPr/>
              </p:nvSpPr>
              <p:spPr bwMode="auto">
                <a:xfrm>
                  <a:off x="3614" y="2150"/>
                  <a:ext cx="2" cy="95"/>
                </a:xfrm>
                <a:prstGeom prst="rect">
                  <a:avLst/>
                </a:prstGeom>
                <a:solidFill>
                  <a:srgbClr val="F2F2F2"/>
                </a:solidFill>
                <a:ln w="9525">
                  <a:noFill/>
                  <a:miter lim="800000"/>
                  <a:headEnd/>
                  <a:tailEnd/>
                </a:ln>
              </p:spPr>
              <p:txBody>
                <a:bodyPr/>
                <a:lstStyle/>
                <a:p>
                  <a:endParaRPr lang="en-US"/>
                </a:p>
              </p:txBody>
            </p:sp>
            <p:sp>
              <p:nvSpPr>
                <p:cNvPr id="793" name="Rectangle 308"/>
                <p:cNvSpPr>
                  <a:spLocks noChangeArrowheads="1"/>
                </p:cNvSpPr>
                <p:nvPr/>
              </p:nvSpPr>
              <p:spPr bwMode="auto">
                <a:xfrm>
                  <a:off x="3616" y="2150"/>
                  <a:ext cx="4" cy="95"/>
                </a:xfrm>
                <a:prstGeom prst="rect">
                  <a:avLst/>
                </a:prstGeom>
                <a:solidFill>
                  <a:srgbClr val="F1F1F1"/>
                </a:solidFill>
                <a:ln w="9525">
                  <a:noFill/>
                  <a:miter lim="800000"/>
                  <a:headEnd/>
                  <a:tailEnd/>
                </a:ln>
              </p:spPr>
              <p:txBody>
                <a:bodyPr/>
                <a:lstStyle/>
                <a:p>
                  <a:endParaRPr lang="en-US"/>
                </a:p>
              </p:txBody>
            </p:sp>
            <p:sp>
              <p:nvSpPr>
                <p:cNvPr id="794" name="Rectangle 309"/>
                <p:cNvSpPr>
                  <a:spLocks noChangeArrowheads="1"/>
                </p:cNvSpPr>
                <p:nvPr/>
              </p:nvSpPr>
              <p:spPr bwMode="auto">
                <a:xfrm>
                  <a:off x="3620" y="2150"/>
                  <a:ext cx="1" cy="95"/>
                </a:xfrm>
                <a:prstGeom prst="rect">
                  <a:avLst/>
                </a:prstGeom>
                <a:solidFill>
                  <a:srgbClr val="F0F0F0"/>
                </a:solidFill>
                <a:ln w="9525">
                  <a:noFill/>
                  <a:miter lim="800000"/>
                  <a:headEnd/>
                  <a:tailEnd/>
                </a:ln>
              </p:spPr>
              <p:txBody>
                <a:bodyPr/>
                <a:lstStyle/>
                <a:p>
                  <a:endParaRPr lang="en-US"/>
                </a:p>
              </p:txBody>
            </p:sp>
            <p:sp>
              <p:nvSpPr>
                <p:cNvPr id="795" name="Rectangle 310"/>
                <p:cNvSpPr>
                  <a:spLocks noChangeArrowheads="1"/>
                </p:cNvSpPr>
                <p:nvPr/>
              </p:nvSpPr>
              <p:spPr bwMode="auto">
                <a:xfrm>
                  <a:off x="3621" y="2150"/>
                  <a:ext cx="2" cy="95"/>
                </a:xfrm>
                <a:prstGeom prst="rect">
                  <a:avLst/>
                </a:prstGeom>
                <a:solidFill>
                  <a:srgbClr val="EFEFEF"/>
                </a:solidFill>
                <a:ln w="9525">
                  <a:noFill/>
                  <a:miter lim="800000"/>
                  <a:headEnd/>
                  <a:tailEnd/>
                </a:ln>
              </p:spPr>
              <p:txBody>
                <a:bodyPr/>
                <a:lstStyle/>
                <a:p>
                  <a:endParaRPr lang="en-US"/>
                </a:p>
              </p:txBody>
            </p:sp>
            <p:sp>
              <p:nvSpPr>
                <p:cNvPr id="796" name="Rectangle 311"/>
                <p:cNvSpPr>
                  <a:spLocks noChangeArrowheads="1"/>
                </p:cNvSpPr>
                <p:nvPr/>
              </p:nvSpPr>
              <p:spPr bwMode="auto">
                <a:xfrm>
                  <a:off x="3623" y="2150"/>
                  <a:ext cx="4" cy="95"/>
                </a:xfrm>
                <a:prstGeom prst="rect">
                  <a:avLst/>
                </a:prstGeom>
                <a:solidFill>
                  <a:srgbClr val="EEEEEE"/>
                </a:solidFill>
                <a:ln w="9525">
                  <a:noFill/>
                  <a:miter lim="800000"/>
                  <a:headEnd/>
                  <a:tailEnd/>
                </a:ln>
              </p:spPr>
              <p:txBody>
                <a:bodyPr/>
                <a:lstStyle/>
                <a:p>
                  <a:endParaRPr lang="en-US"/>
                </a:p>
              </p:txBody>
            </p:sp>
            <p:sp>
              <p:nvSpPr>
                <p:cNvPr id="797" name="Rectangle 312"/>
                <p:cNvSpPr>
                  <a:spLocks noChangeArrowheads="1"/>
                </p:cNvSpPr>
                <p:nvPr/>
              </p:nvSpPr>
              <p:spPr bwMode="auto">
                <a:xfrm>
                  <a:off x="3627" y="2150"/>
                  <a:ext cx="1" cy="95"/>
                </a:xfrm>
                <a:prstGeom prst="rect">
                  <a:avLst/>
                </a:prstGeom>
                <a:solidFill>
                  <a:srgbClr val="EDEDED"/>
                </a:solidFill>
                <a:ln w="9525">
                  <a:noFill/>
                  <a:miter lim="800000"/>
                  <a:headEnd/>
                  <a:tailEnd/>
                </a:ln>
              </p:spPr>
              <p:txBody>
                <a:bodyPr/>
                <a:lstStyle/>
                <a:p>
                  <a:endParaRPr lang="en-US"/>
                </a:p>
              </p:txBody>
            </p:sp>
            <p:sp>
              <p:nvSpPr>
                <p:cNvPr id="798" name="Rectangle 313"/>
                <p:cNvSpPr>
                  <a:spLocks noChangeArrowheads="1"/>
                </p:cNvSpPr>
                <p:nvPr/>
              </p:nvSpPr>
              <p:spPr bwMode="auto">
                <a:xfrm>
                  <a:off x="3628" y="2150"/>
                  <a:ext cx="2" cy="95"/>
                </a:xfrm>
                <a:prstGeom prst="rect">
                  <a:avLst/>
                </a:prstGeom>
                <a:solidFill>
                  <a:srgbClr val="ECECEC"/>
                </a:solidFill>
                <a:ln w="9525">
                  <a:noFill/>
                  <a:miter lim="800000"/>
                  <a:headEnd/>
                  <a:tailEnd/>
                </a:ln>
              </p:spPr>
              <p:txBody>
                <a:bodyPr/>
                <a:lstStyle/>
                <a:p>
                  <a:endParaRPr lang="en-US"/>
                </a:p>
              </p:txBody>
            </p:sp>
            <p:sp>
              <p:nvSpPr>
                <p:cNvPr id="799" name="Rectangle 314"/>
                <p:cNvSpPr>
                  <a:spLocks noChangeArrowheads="1"/>
                </p:cNvSpPr>
                <p:nvPr/>
              </p:nvSpPr>
              <p:spPr bwMode="auto">
                <a:xfrm>
                  <a:off x="3630" y="2150"/>
                  <a:ext cx="4" cy="95"/>
                </a:xfrm>
                <a:prstGeom prst="rect">
                  <a:avLst/>
                </a:prstGeom>
                <a:solidFill>
                  <a:srgbClr val="EBEBEB"/>
                </a:solidFill>
                <a:ln w="9525">
                  <a:noFill/>
                  <a:miter lim="800000"/>
                  <a:headEnd/>
                  <a:tailEnd/>
                </a:ln>
              </p:spPr>
              <p:txBody>
                <a:bodyPr/>
                <a:lstStyle/>
                <a:p>
                  <a:endParaRPr lang="en-US"/>
                </a:p>
              </p:txBody>
            </p:sp>
            <p:sp>
              <p:nvSpPr>
                <p:cNvPr id="800" name="Rectangle 315"/>
                <p:cNvSpPr>
                  <a:spLocks noChangeArrowheads="1"/>
                </p:cNvSpPr>
                <p:nvPr/>
              </p:nvSpPr>
              <p:spPr bwMode="auto">
                <a:xfrm>
                  <a:off x="3634" y="2150"/>
                  <a:ext cx="1" cy="95"/>
                </a:xfrm>
                <a:prstGeom prst="rect">
                  <a:avLst/>
                </a:prstGeom>
                <a:solidFill>
                  <a:srgbClr val="EAEAEA"/>
                </a:solidFill>
                <a:ln w="9525">
                  <a:noFill/>
                  <a:miter lim="800000"/>
                  <a:headEnd/>
                  <a:tailEnd/>
                </a:ln>
              </p:spPr>
              <p:txBody>
                <a:bodyPr/>
                <a:lstStyle/>
                <a:p>
                  <a:endParaRPr lang="en-US"/>
                </a:p>
              </p:txBody>
            </p:sp>
            <p:sp>
              <p:nvSpPr>
                <p:cNvPr id="801" name="Rectangle 316"/>
                <p:cNvSpPr>
                  <a:spLocks noChangeArrowheads="1"/>
                </p:cNvSpPr>
                <p:nvPr/>
              </p:nvSpPr>
              <p:spPr bwMode="auto">
                <a:xfrm>
                  <a:off x="3635" y="2150"/>
                  <a:ext cx="2" cy="95"/>
                </a:xfrm>
                <a:prstGeom prst="rect">
                  <a:avLst/>
                </a:prstGeom>
                <a:solidFill>
                  <a:srgbClr val="E9E9E9"/>
                </a:solidFill>
                <a:ln w="9525">
                  <a:noFill/>
                  <a:miter lim="800000"/>
                  <a:headEnd/>
                  <a:tailEnd/>
                </a:ln>
              </p:spPr>
              <p:txBody>
                <a:bodyPr/>
                <a:lstStyle/>
                <a:p>
                  <a:endParaRPr lang="en-US"/>
                </a:p>
              </p:txBody>
            </p:sp>
            <p:sp>
              <p:nvSpPr>
                <p:cNvPr id="802" name="Rectangle 317"/>
                <p:cNvSpPr>
                  <a:spLocks noChangeArrowheads="1"/>
                </p:cNvSpPr>
                <p:nvPr/>
              </p:nvSpPr>
              <p:spPr bwMode="auto">
                <a:xfrm>
                  <a:off x="3637" y="2150"/>
                  <a:ext cx="2" cy="95"/>
                </a:xfrm>
                <a:prstGeom prst="rect">
                  <a:avLst/>
                </a:prstGeom>
                <a:solidFill>
                  <a:srgbClr val="E8E8E8"/>
                </a:solidFill>
                <a:ln w="9525">
                  <a:noFill/>
                  <a:miter lim="800000"/>
                  <a:headEnd/>
                  <a:tailEnd/>
                </a:ln>
              </p:spPr>
              <p:txBody>
                <a:bodyPr/>
                <a:lstStyle/>
                <a:p>
                  <a:endParaRPr lang="en-US"/>
                </a:p>
              </p:txBody>
            </p:sp>
            <p:sp>
              <p:nvSpPr>
                <p:cNvPr id="803" name="Rectangle 318"/>
                <p:cNvSpPr>
                  <a:spLocks noChangeArrowheads="1"/>
                </p:cNvSpPr>
                <p:nvPr/>
              </p:nvSpPr>
              <p:spPr bwMode="auto">
                <a:xfrm>
                  <a:off x="3639" y="2150"/>
                  <a:ext cx="4" cy="95"/>
                </a:xfrm>
                <a:prstGeom prst="rect">
                  <a:avLst/>
                </a:prstGeom>
                <a:solidFill>
                  <a:srgbClr val="E7E7E7"/>
                </a:solidFill>
                <a:ln w="9525">
                  <a:noFill/>
                  <a:miter lim="800000"/>
                  <a:headEnd/>
                  <a:tailEnd/>
                </a:ln>
              </p:spPr>
              <p:txBody>
                <a:bodyPr/>
                <a:lstStyle/>
                <a:p>
                  <a:endParaRPr lang="en-US"/>
                </a:p>
              </p:txBody>
            </p:sp>
            <p:sp>
              <p:nvSpPr>
                <p:cNvPr id="804" name="Rectangle 319"/>
                <p:cNvSpPr>
                  <a:spLocks noChangeArrowheads="1"/>
                </p:cNvSpPr>
                <p:nvPr/>
              </p:nvSpPr>
              <p:spPr bwMode="auto">
                <a:xfrm>
                  <a:off x="3643" y="2150"/>
                  <a:ext cx="1" cy="95"/>
                </a:xfrm>
                <a:prstGeom prst="rect">
                  <a:avLst/>
                </a:prstGeom>
                <a:solidFill>
                  <a:srgbClr val="E6E6E6"/>
                </a:solidFill>
                <a:ln w="9525">
                  <a:noFill/>
                  <a:miter lim="800000"/>
                  <a:headEnd/>
                  <a:tailEnd/>
                </a:ln>
              </p:spPr>
              <p:txBody>
                <a:bodyPr/>
                <a:lstStyle/>
                <a:p>
                  <a:endParaRPr lang="en-US"/>
                </a:p>
              </p:txBody>
            </p:sp>
          </p:grpSp>
          <p:sp>
            <p:nvSpPr>
              <p:cNvPr id="486" name="Rectangle 320"/>
              <p:cNvSpPr>
                <a:spLocks noChangeArrowheads="1"/>
              </p:cNvSpPr>
              <p:nvPr/>
            </p:nvSpPr>
            <p:spPr bwMode="auto">
              <a:xfrm>
                <a:off x="3644" y="2150"/>
                <a:ext cx="2" cy="95"/>
              </a:xfrm>
              <a:prstGeom prst="rect">
                <a:avLst/>
              </a:prstGeom>
              <a:solidFill>
                <a:srgbClr val="E5E5E5"/>
              </a:solidFill>
              <a:ln w="9525">
                <a:noFill/>
                <a:miter lim="800000"/>
                <a:headEnd/>
                <a:tailEnd/>
              </a:ln>
            </p:spPr>
            <p:txBody>
              <a:bodyPr/>
              <a:lstStyle/>
              <a:p>
                <a:endParaRPr lang="en-US"/>
              </a:p>
            </p:txBody>
          </p:sp>
          <p:sp>
            <p:nvSpPr>
              <p:cNvPr id="487" name="Rectangle 321"/>
              <p:cNvSpPr>
                <a:spLocks noChangeArrowheads="1"/>
              </p:cNvSpPr>
              <p:nvPr/>
            </p:nvSpPr>
            <p:spPr bwMode="auto">
              <a:xfrm>
                <a:off x="3646" y="2150"/>
                <a:ext cx="4" cy="95"/>
              </a:xfrm>
              <a:prstGeom prst="rect">
                <a:avLst/>
              </a:prstGeom>
              <a:solidFill>
                <a:srgbClr val="E4E4E4"/>
              </a:solidFill>
              <a:ln w="9525">
                <a:noFill/>
                <a:miter lim="800000"/>
                <a:headEnd/>
                <a:tailEnd/>
              </a:ln>
            </p:spPr>
            <p:txBody>
              <a:bodyPr/>
              <a:lstStyle/>
              <a:p>
                <a:endParaRPr lang="en-US"/>
              </a:p>
            </p:txBody>
          </p:sp>
          <p:sp>
            <p:nvSpPr>
              <p:cNvPr id="488" name="Rectangle 322"/>
              <p:cNvSpPr>
                <a:spLocks noChangeArrowheads="1"/>
              </p:cNvSpPr>
              <p:nvPr/>
            </p:nvSpPr>
            <p:spPr bwMode="auto">
              <a:xfrm>
                <a:off x="3650" y="2150"/>
                <a:ext cx="1" cy="95"/>
              </a:xfrm>
              <a:prstGeom prst="rect">
                <a:avLst/>
              </a:prstGeom>
              <a:solidFill>
                <a:srgbClr val="E3E3E3"/>
              </a:solidFill>
              <a:ln w="9525">
                <a:noFill/>
                <a:miter lim="800000"/>
                <a:headEnd/>
                <a:tailEnd/>
              </a:ln>
            </p:spPr>
            <p:txBody>
              <a:bodyPr/>
              <a:lstStyle/>
              <a:p>
                <a:endParaRPr lang="en-US"/>
              </a:p>
            </p:txBody>
          </p:sp>
          <p:sp>
            <p:nvSpPr>
              <p:cNvPr id="489" name="Rectangle 323"/>
              <p:cNvSpPr>
                <a:spLocks noChangeArrowheads="1"/>
              </p:cNvSpPr>
              <p:nvPr/>
            </p:nvSpPr>
            <p:spPr bwMode="auto">
              <a:xfrm>
                <a:off x="3651" y="2150"/>
                <a:ext cx="2" cy="95"/>
              </a:xfrm>
              <a:prstGeom prst="rect">
                <a:avLst/>
              </a:prstGeom>
              <a:solidFill>
                <a:srgbClr val="E2E2E2"/>
              </a:solidFill>
              <a:ln w="9525">
                <a:noFill/>
                <a:miter lim="800000"/>
                <a:headEnd/>
                <a:tailEnd/>
              </a:ln>
            </p:spPr>
            <p:txBody>
              <a:bodyPr/>
              <a:lstStyle/>
              <a:p>
                <a:endParaRPr lang="en-US"/>
              </a:p>
            </p:txBody>
          </p:sp>
          <p:sp>
            <p:nvSpPr>
              <p:cNvPr id="490" name="Rectangle 324"/>
              <p:cNvSpPr>
                <a:spLocks noChangeArrowheads="1"/>
              </p:cNvSpPr>
              <p:nvPr/>
            </p:nvSpPr>
            <p:spPr bwMode="auto">
              <a:xfrm>
                <a:off x="3653" y="2150"/>
                <a:ext cx="4" cy="95"/>
              </a:xfrm>
              <a:prstGeom prst="rect">
                <a:avLst/>
              </a:prstGeom>
              <a:solidFill>
                <a:srgbClr val="E1E1E1"/>
              </a:solidFill>
              <a:ln w="38100">
                <a:solidFill>
                  <a:srgbClr val="003D66"/>
                </a:solidFill>
                <a:miter lim="800000"/>
                <a:headEnd/>
                <a:tailEnd/>
              </a:ln>
            </p:spPr>
            <p:txBody>
              <a:bodyPr/>
              <a:lstStyle/>
              <a:p>
                <a:endParaRPr lang="en-US"/>
              </a:p>
            </p:txBody>
          </p:sp>
          <p:sp>
            <p:nvSpPr>
              <p:cNvPr id="491" name="Rectangle 325"/>
              <p:cNvSpPr>
                <a:spLocks noChangeArrowheads="1"/>
              </p:cNvSpPr>
              <p:nvPr/>
            </p:nvSpPr>
            <p:spPr bwMode="auto">
              <a:xfrm>
                <a:off x="3657" y="2150"/>
                <a:ext cx="1" cy="95"/>
              </a:xfrm>
              <a:prstGeom prst="rect">
                <a:avLst/>
              </a:prstGeom>
              <a:solidFill>
                <a:srgbClr val="E0E0E0"/>
              </a:solidFill>
              <a:ln w="9525">
                <a:noFill/>
                <a:miter lim="800000"/>
                <a:headEnd/>
                <a:tailEnd/>
              </a:ln>
            </p:spPr>
            <p:txBody>
              <a:bodyPr/>
              <a:lstStyle/>
              <a:p>
                <a:endParaRPr lang="en-US"/>
              </a:p>
            </p:txBody>
          </p:sp>
          <p:sp>
            <p:nvSpPr>
              <p:cNvPr id="492" name="Rectangle 326"/>
              <p:cNvSpPr>
                <a:spLocks noChangeArrowheads="1"/>
              </p:cNvSpPr>
              <p:nvPr/>
            </p:nvSpPr>
            <p:spPr bwMode="auto">
              <a:xfrm>
                <a:off x="3658" y="2150"/>
                <a:ext cx="2" cy="95"/>
              </a:xfrm>
              <a:prstGeom prst="rect">
                <a:avLst/>
              </a:prstGeom>
              <a:solidFill>
                <a:srgbClr val="DFDFDF"/>
              </a:solidFill>
              <a:ln w="9525">
                <a:noFill/>
                <a:miter lim="800000"/>
                <a:headEnd/>
                <a:tailEnd/>
              </a:ln>
            </p:spPr>
            <p:txBody>
              <a:bodyPr/>
              <a:lstStyle/>
              <a:p>
                <a:endParaRPr lang="en-US"/>
              </a:p>
            </p:txBody>
          </p:sp>
          <p:sp>
            <p:nvSpPr>
              <p:cNvPr id="493" name="Rectangle 327"/>
              <p:cNvSpPr>
                <a:spLocks noChangeArrowheads="1"/>
              </p:cNvSpPr>
              <p:nvPr/>
            </p:nvSpPr>
            <p:spPr bwMode="auto">
              <a:xfrm>
                <a:off x="3660" y="2150"/>
                <a:ext cx="4" cy="95"/>
              </a:xfrm>
              <a:prstGeom prst="rect">
                <a:avLst/>
              </a:prstGeom>
              <a:solidFill>
                <a:srgbClr val="DEDEDE"/>
              </a:solidFill>
              <a:ln w="9525">
                <a:noFill/>
                <a:miter lim="800000"/>
                <a:headEnd/>
                <a:tailEnd/>
              </a:ln>
            </p:spPr>
            <p:txBody>
              <a:bodyPr/>
              <a:lstStyle/>
              <a:p>
                <a:endParaRPr lang="en-US"/>
              </a:p>
            </p:txBody>
          </p:sp>
          <p:sp>
            <p:nvSpPr>
              <p:cNvPr id="494" name="Rectangle 328"/>
              <p:cNvSpPr>
                <a:spLocks noChangeArrowheads="1"/>
              </p:cNvSpPr>
              <p:nvPr/>
            </p:nvSpPr>
            <p:spPr bwMode="auto">
              <a:xfrm>
                <a:off x="3664" y="2150"/>
                <a:ext cx="1" cy="95"/>
              </a:xfrm>
              <a:prstGeom prst="rect">
                <a:avLst/>
              </a:prstGeom>
              <a:solidFill>
                <a:srgbClr val="DDDDDD"/>
              </a:solidFill>
              <a:ln w="9525">
                <a:noFill/>
                <a:miter lim="800000"/>
                <a:headEnd/>
                <a:tailEnd/>
              </a:ln>
            </p:spPr>
            <p:txBody>
              <a:bodyPr/>
              <a:lstStyle/>
              <a:p>
                <a:endParaRPr lang="en-US"/>
              </a:p>
            </p:txBody>
          </p:sp>
          <p:sp>
            <p:nvSpPr>
              <p:cNvPr id="495" name="Rectangle 329"/>
              <p:cNvSpPr>
                <a:spLocks noChangeArrowheads="1"/>
              </p:cNvSpPr>
              <p:nvPr/>
            </p:nvSpPr>
            <p:spPr bwMode="auto">
              <a:xfrm>
                <a:off x="3665" y="2150"/>
                <a:ext cx="2" cy="95"/>
              </a:xfrm>
              <a:prstGeom prst="rect">
                <a:avLst/>
              </a:prstGeom>
              <a:solidFill>
                <a:srgbClr val="DCDCDC"/>
              </a:solidFill>
              <a:ln w="38100">
                <a:solidFill>
                  <a:srgbClr val="003D66"/>
                </a:solidFill>
                <a:miter lim="800000"/>
                <a:headEnd/>
                <a:tailEnd/>
              </a:ln>
            </p:spPr>
            <p:txBody>
              <a:bodyPr/>
              <a:lstStyle/>
              <a:p>
                <a:endParaRPr lang="en-US"/>
              </a:p>
            </p:txBody>
          </p:sp>
          <p:sp>
            <p:nvSpPr>
              <p:cNvPr id="496" name="Rectangle 330"/>
              <p:cNvSpPr>
                <a:spLocks noChangeArrowheads="1"/>
              </p:cNvSpPr>
              <p:nvPr/>
            </p:nvSpPr>
            <p:spPr bwMode="auto">
              <a:xfrm>
                <a:off x="3667" y="2150"/>
                <a:ext cx="4" cy="95"/>
              </a:xfrm>
              <a:prstGeom prst="rect">
                <a:avLst/>
              </a:prstGeom>
              <a:solidFill>
                <a:srgbClr val="DBDBDB"/>
              </a:solidFill>
              <a:ln w="9525">
                <a:noFill/>
                <a:miter lim="800000"/>
                <a:headEnd/>
                <a:tailEnd/>
              </a:ln>
            </p:spPr>
            <p:txBody>
              <a:bodyPr/>
              <a:lstStyle/>
              <a:p>
                <a:endParaRPr lang="en-US"/>
              </a:p>
            </p:txBody>
          </p:sp>
          <p:sp>
            <p:nvSpPr>
              <p:cNvPr id="497" name="Rectangle 331"/>
              <p:cNvSpPr>
                <a:spLocks noChangeArrowheads="1"/>
              </p:cNvSpPr>
              <p:nvPr/>
            </p:nvSpPr>
            <p:spPr bwMode="auto">
              <a:xfrm>
                <a:off x="3671" y="2150"/>
                <a:ext cx="1" cy="95"/>
              </a:xfrm>
              <a:prstGeom prst="rect">
                <a:avLst/>
              </a:prstGeom>
              <a:solidFill>
                <a:srgbClr val="DADADA"/>
              </a:solidFill>
              <a:ln w="9525">
                <a:noFill/>
                <a:miter lim="800000"/>
                <a:headEnd/>
                <a:tailEnd/>
              </a:ln>
            </p:spPr>
            <p:txBody>
              <a:bodyPr/>
              <a:lstStyle/>
              <a:p>
                <a:endParaRPr lang="en-US"/>
              </a:p>
            </p:txBody>
          </p:sp>
          <p:sp>
            <p:nvSpPr>
              <p:cNvPr id="498" name="Rectangle 332"/>
              <p:cNvSpPr>
                <a:spLocks noChangeArrowheads="1"/>
              </p:cNvSpPr>
              <p:nvPr/>
            </p:nvSpPr>
            <p:spPr bwMode="auto">
              <a:xfrm>
                <a:off x="3672" y="2150"/>
                <a:ext cx="2" cy="95"/>
              </a:xfrm>
              <a:prstGeom prst="rect">
                <a:avLst/>
              </a:prstGeom>
              <a:solidFill>
                <a:srgbClr val="D9D9D9"/>
              </a:solidFill>
              <a:ln w="9525">
                <a:noFill/>
                <a:miter lim="800000"/>
                <a:headEnd/>
                <a:tailEnd/>
              </a:ln>
            </p:spPr>
            <p:txBody>
              <a:bodyPr/>
              <a:lstStyle/>
              <a:p>
                <a:endParaRPr lang="en-US"/>
              </a:p>
            </p:txBody>
          </p:sp>
          <p:sp>
            <p:nvSpPr>
              <p:cNvPr id="499" name="Rectangle 333"/>
              <p:cNvSpPr>
                <a:spLocks noChangeArrowheads="1"/>
              </p:cNvSpPr>
              <p:nvPr/>
            </p:nvSpPr>
            <p:spPr bwMode="auto">
              <a:xfrm>
                <a:off x="3674" y="2150"/>
                <a:ext cx="2" cy="95"/>
              </a:xfrm>
              <a:prstGeom prst="rect">
                <a:avLst/>
              </a:prstGeom>
              <a:solidFill>
                <a:srgbClr val="D8D8D8"/>
              </a:solidFill>
              <a:ln w="9525">
                <a:noFill/>
                <a:miter lim="800000"/>
                <a:headEnd/>
                <a:tailEnd/>
              </a:ln>
            </p:spPr>
            <p:txBody>
              <a:bodyPr/>
              <a:lstStyle/>
              <a:p>
                <a:endParaRPr lang="en-US"/>
              </a:p>
            </p:txBody>
          </p:sp>
          <p:sp>
            <p:nvSpPr>
              <p:cNvPr id="500" name="Rectangle 334"/>
              <p:cNvSpPr>
                <a:spLocks noChangeArrowheads="1"/>
              </p:cNvSpPr>
              <p:nvPr/>
            </p:nvSpPr>
            <p:spPr bwMode="auto">
              <a:xfrm>
                <a:off x="3676" y="2150"/>
                <a:ext cx="3" cy="95"/>
              </a:xfrm>
              <a:prstGeom prst="rect">
                <a:avLst/>
              </a:prstGeom>
              <a:solidFill>
                <a:srgbClr val="D7D7D7"/>
              </a:solidFill>
              <a:ln w="38100">
                <a:solidFill>
                  <a:srgbClr val="003D66"/>
                </a:solidFill>
                <a:miter lim="800000"/>
                <a:headEnd/>
                <a:tailEnd/>
              </a:ln>
            </p:spPr>
            <p:txBody>
              <a:bodyPr/>
              <a:lstStyle/>
              <a:p>
                <a:endParaRPr lang="en-US"/>
              </a:p>
            </p:txBody>
          </p:sp>
          <p:sp>
            <p:nvSpPr>
              <p:cNvPr id="501" name="Rectangle 335"/>
              <p:cNvSpPr>
                <a:spLocks noChangeArrowheads="1"/>
              </p:cNvSpPr>
              <p:nvPr/>
            </p:nvSpPr>
            <p:spPr bwMode="auto">
              <a:xfrm>
                <a:off x="3679" y="2150"/>
                <a:ext cx="2" cy="95"/>
              </a:xfrm>
              <a:prstGeom prst="rect">
                <a:avLst/>
              </a:prstGeom>
              <a:solidFill>
                <a:srgbClr val="D6D6D6"/>
              </a:solidFill>
              <a:ln w="9525">
                <a:noFill/>
                <a:miter lim="800000"/>
                <a:headEnd/>
                <a:tailEnd/>
              </a:ln>
            </p:spPr>
            <p:txBody>
              <a:bodyPr/>
              <a:lstStyle/>
              <a:p>
                <a:endParaRPr lang="en-US"/>
              </a:p>
            </p:txBody>
          </p:sp>
          <p:sp>
            <p:nvSpPr>
              <p:cNvPr id="502" name="Rectangle 336"/>
              <p:cNvSpPr>
                <a:spLocks noChangeArrowheads="1"/>
              </p:cNvSpPr>
              <p:nvPr/>
            </p:nvSpPr>
            <p:spPr bwMode="auto">
              <a:xfrm>
                <a:off x="3681" y="2150"/>
                <a:ext cx="2" cy="95"/>
              </a:xfrm>
              <a:prstGeom prst="rect">
                <a:avLst/>
              </a:prstGeom>
              <a:solidFill>
                <a:srgbClr val="D5D5D5"/>
              </a:solidFill>
              <a:ln w="9525">
                <a:noFill/>
                <a:miter lim="800000"/>
                <a:headEnd/>
                <a:tailEnd/>
              </a:ln>
            </p:spPr>
            <p:txBody>
              <a:bodyPr/>
              <a:lstStyle/>
              <a:p>
                <a:endParaRPr lang="en-US"/>
              </a:p>
            </p:txBody>
          </p:sp>
          <p:sp>
            <p:nvSpPr>
              <p:cNvPr id="503" name="Rectangle 337"/>
              <p:cNvSpPr>
                <a:spLocks noChangeArrowheads="1"/>
              </p:cNvSpPr>
              <p:nvPr/>
            </p:nvSpPr>
            <p:spPr bwMode="auto">
              <a:xfrm>
                <a:off x="3683" y="2150"/>
                <a:ext cx="3" cy="95"/>
              </a:xfrm>
              <a:prstGeom prst="rect">
                <a:avLst/>
              </a:prstGeom>
              <a:solidFill>
                <a:srgbClr val="D4D4D4"/>
              </a:solidFill>
              <a:ln w="9525">
                <a:noFill/>
                <a:miter lim="800000"/>
                <a:headEnd/>
                <a:tailEnd/>
              </a:ln>
            </p:spPr>
            <p:txBody>
              <a:bodyPr/>
              <a:lstStyle/>
              <a:p>
                <a:endParaRPr lang="en-US"/>
              </a:p>
            </p:txBody>
          </p:sp>
          <p:sp>
            <p:nvSpPr>
              <p:cNvPr id="504" name="Rectangle 338"/>
              <p:cNvSpPr>
                <a:spLocks noChangeArrowheads="1"/>
              </p:cNvSpPr>
              <p:nvPr/>
            </p:nvSpPr>
            <p:spPr bwMode="auto">
              <a:xfrm>
                <a:off x="3686" y="2150"/>
                <a:ext cx="2" cy="95"/>
              </a:xfrm>
              <a:prstGeom prst="rect">
                <a:avLst/>
              </a:prstGeom>
              <a:solidFill>
                <a:srgbClr val="D3D3D3"/>
              </a:solidFill>
              <a:ln w="9525">
                <a:noFill/>
                <a:miter lim="800000"/>
                <a:headEnd/>
                <a:tailEnd/>
              </a:ln>
            </p:spPr>
            <p:txBody>
              <a:bodyPr/>
              <a:lstStyle/>
              <a:p>
                <a:endParaRPr lang="en-US"/>
              </a:p>
            </p:txBody>
          </p:sp>
          <p:sp>
            <p:nvSpPr>
              <p:cNvPr id="505" name="Rectangle 339"/>
              <p:cNvSpPr>
                <a:spLocks noChangeArrowheads="1"/>
              </p:cNvSpPr>
              <p:nvPr/>
            </p:nvSpPr>
            <p:spPr bwMode="auto">
              <a:xfrm>
                <a:off x="3688" y="2150"/>
                <a:ext cx="2" cy="95"/>
              </a:xfrm>
              <a:prstGeom prst="rect">
                <a:avLst/>
              </a:prstGeom>
              <a:solidFill>
                <a:srgbClr val="D2D2D2"/>
              </a:solidFill>
              <a:ln w="38100">
                <a:solidFill>
                  <a:srgbClr val="003D66"/>
                </a:solidFill>
                <a:miter lim="800000"/>
                <a:headEnd/>
                <a:tailEnd/>
              </a:ln>
            </p:spPr>
            <p:txBody>
              <a:bodyPr/>
              <a:lstStyle/>
              <a:p>
                <a:endParaRPr lang="en-US"/>
              </a:p>
            </p:txBody>
          </p:sp>
          <p:sp>
            <p:nvSpPr>
              <p:cNvPr id="506" name="Rectangle 340"/>
              <p:cNvSpPr>
                <a:spLocks noChangeArrowheads="1"/>
              </p:cNvSpPr>
              <p:nvPr/>
            </p:nvSpPr>
            <p:spPr bwMode="auto">
              <a:xfrm>
                <a:off x="3690" y="2150"/>
                <a:ext cx="3" cy="95"/>
              </a:xfrm>
              <a:prstGeom prst="rect">
                <a:avLst/>
              </a:prstGeom>
              <a:solidFill>
                <a:srgbClr val="D1D1D1"/>
              </a:solidFill>
              <a:ln w="38100">
                <a:solidFill>
                  <a:srgbClr val="003D66"/>
                </a:solidFill>
                <a:miter lim="800000"/>
                <a:headEnd/>
                <a:tailEnd/>
              </a:ln>
            </p:spPr>
            <p:txBody>
              <a:bodyPr/>
              <a:lstStyle/>
              <a:p>
                <a:endParaRPr lang="en-US"/>
              </a:p>
            </p:txBody>
          </p:sp>
          <p:sp>
            <p:nvSpPr>
              <p:cNvPr id="507" name="Rectangle 341"/>
              <p:cNvSpPr>
                <a:spLocks noChangeArrowheads="1"/>
              </p:cNvSpPr>
              <p:nvPr/>
            </p:nvSpPr>
            <p:spPr bwMode="auto">
              <a:xfrm>
                <a:off x="3693" y="2150"/>
                <a:ext cx="2" cy="95"/>
              </a:xfrm>
              <a:prstGeom prst="rect">
                <a:avLst/>
              </a:prstGeom>
              <a:solidFill>
                <a:srgbClr val="D0D0D0"/>
              </a:solidFill>
              <a:ln w="9525">
                <a:noFill/>
                <a:miter lim="800000"/>
                <a:headEnd/>
                <a:tailEnd/>
              </a:ln>
            </p:spPr>
            <p:txBody>
              <a:bodyPr/>
              <a:lstStyle/>
              <a:p>
                <a:endParaRPr lang="en-US"/>
              </a:p>
            </p:txBody>
          </p:sp>
          <p:sp>
            <p:nvSpPr>
              <p:cNvPr id="508" name="Rectangle 342"/>
              <p:cNvSpPr>
                <a:spLocks noChangeArrowheads="1"/>
              </p:cNvSpPr>
              <p:nvPr/>
            </p:nvSpPr>
            <p:spPr bwMode="auto">
              <a:xfrm>
                <a:off x="3695" y="2150"/>
                <a:ext cx="2" cy="95"/>
              </a:xfrm>
              <a:prstGeom prst="rect">
                <a:avLst/>
              </a:prstGeom>
              <a:solidFill>
                <a:srgbClr val="CFCFCF"/>
              </a:solidFill>
              <a:ln w="9525">
                <a:noFill/>
                <a:miter lim="800000"/>
                <a:headEnd/>
                <a:tailEnd/>
              </a:ln>
            </p:spPr>
            <p:txBody>
              <a:bodyPr/>
              <a:lstStyle/>
              <a:p>
                <a:endParaRPr lang="en-US"/>
              </a:p>
            </p:txBody>
          </p:sp>
          <p:sp>
            <p:nvSpPr>
              <p:cNvPr id="509" name="Rectangle 343"/>
              <p:cNvSpPr>
                <a:spLocks noChangeArrowheads="1"/>
              </p:cNvSpPr>
              <p:nvPr/>
            </p:nvSpPr>
            <p:spPr bwMode="auto">
              <a:xfrm>
                <a:off x="3697" y="2150"/>
                <a:ext cx="3" cy="95"/>
              </a:xfrm>
              <a:prstGeom prst="rect">
                <a:avLst/>
              </a:prstGeom>
              <a:solidFill>
                <a:srgbClr val="CECECE"/>
              </a:solidFill>
              <a:ln w="9525">
                <a:noFill/>
                <a:miter lim="800000"/>
                <a:headEnd/>
                <a:tailEnd/>
              </a:ln>
            </p:spPr>
            <p:txBody>
              <a:bodyPr/>
              <a:lstStyle/>
              <a:p>
                <a:endParaRPr lang="en-US"/>
              </a:p>
            </p:txBody>
          </p:sp>
          <p:sp>
            <p:nvSpPr>
              <p:cNvPr id="510" name="Rectangle 344"/>
              <p:cNvSpPr>
                <a:spLocks noChangeArrowheads="1"/>
              </p:cNvSpPr>
              <p:nvPr/>
            </p:nvSpPr>
            <p:spPr bwMode="auto">
              <a:xfrm>
                <a:off x="3700" y="2150"/>
                <a:ext cx="2" cy="95"/>
              </a:xfrm>
              <a:prstGeom prst="rect">
                <a:avLst/>
              </a:prstGeom>
              <a:solidFill>
                <a:srgbClr val="CDCDCD"/>
              </a:solidFill>
              <a:ln w="38100">
                <a:solidFill>
                  <a:srgbClr val="003D66"/>
                </a:solidFill>
                <a:miter lim="800000"/>
                <a:headEnd/>
                <a:tailEnd/>
              </a:ln>
            </p:spPr>
            <p:txBody>
              <a:bodyPr/>
              <a:lstStyle/>
              <a:p>
                <a:endParaRPr lang="en-US"/>
              </a:p>
            </p:txBody>
          </p:sp>
          <p:sp>
            <p:nvSpPr>
              <p:cNvPr id="511" name="Rectangle 345"/>
              <p:cNvSpPr>
                <a:spLocks noChangeArrowheads="1"/>
              </p:cNvSpPr>
              <p:nvPr/>
            </p:nvSpPr>
            <p:spPr bwMode="auto">
              <a:xfrm>
                <a:off x="3702" y="2150"/>
                <a:ext cx="2" cy="95"/>
              </a:xfrm>
              <a:prstGeom prst="rect">
                <a:avLst/>
              </a:prstGeom>
              <a:solidFill>
                <a:srgbClr val="CCCCCC"/>
              </a:solidFill>
              <a:ln w="38100">
                <a:solidFill>
                  <a:srgbClr val="003D66"/>
                </a:solidFill>
                <a:miter lim="800000"/>
                <a:headEnd/>
                <a:tailEnd/>
              </a:ln>
            </p:spPr>
            <p:txBody>
              <a:bodyPr/>
              <a:lstStyle/>
              <a:p>
                <a:endParaRPr lang="en-US"/>
              </a:p>
            </p:txBody>
          </p:sp>
          <p:sp>
            <p:nvSpPr>
              <p:cNvPr id="512" name="Rectangle 346"/>
              <p:cNvSpPr>
                <a:spLocks noChangeArrowheads="1"/>
              </p:cNvSpPr>
              <p:nvPr/>
            </p:nvSpPr>
            <p:spPr bwMode="auto">
              <a:xfrm>
                <a:off x="3704" y="2150"/>
                <a:ext cx="2" cy="95"/>
              </a:xfrm>
              <a:prstGeom prst="rect">
                <a:avLst/>
              </a:prstGeom>
              <a:solidFill>
                <a:srgbClr val="CBCBCB"/>
              </a:solidFill>
              <a:ln w="9525">
                <a:noFill/>
                <a:miter lim="800000"/>
                <a:headEnd/>
                <a:tailEnd/>
              </a:ln>
            </p:spPr>
            <p:txBody>
              <a:bodyPr/>
              <a:lstStyle/>
              <a:p>
                <a:endParaRPr lang="en-US"/>
              </a:p>
            </p:txBody>
          </p:sp>
          <p:sp>
            <p:nvSpPr>
              <p:cNvPr id="513" name="Rectangle 347"/>
              <p:cNvSpPr>
                <a:spLocks noChangeArrowheads="1"/>
              </p:cNvSpPr>
              <p:nvPr/>
            </p:nvSpPr>
            <p:spPr bwMode="auto">
              <a:xfrm>
                <a:off x="3706" y="2150"/>
                <a:ext cx="3" cy="95"/>
              </a:xfrm>
              <a:prstGeom prst="rect">
                <a:avLst/>
              </a:prstGeom>
              <a:solidFill>
                <a:srgbClr val="CACACA"/>
              </a:solidFill>
              <a:ln w="9525">
                <a:noFill/>
                <a:miter lim="800000"/>
                <a:headEnd/>
                <a:tailEnd/>
              </a:ln>
            </p:spPr>
            <p:txBody>
              <a:bodyPr/>
              <a:lstStyle/>
              <a:p>
                <a:endParaRPr lang="en-US"/>
              </a:p>
            </p:txBody>
          </p:sp>
          <p:sp>
            <p:nvSpPr>
              <p:cNvPr id="514" name="Rectangle 348"/>
              <p:cNvSpPr>
                <a:spLocks noChangeArrowheads="1"/>
              </p:cNvSpPr>
              <p:nvPr/>
            </p:nvSpPr>
            <p:spPr bwMode="auto">
              <a:xfrm>
                <a:off x="3709" y="2150"/>
                <a:ext cx="2" cy="95"/>
              </a:xfrm>
              <a:prstGeom prst="rect">
                <a:avLst/>
              </a:prstGeom>
              <a:solidFill>
                <a:srgbClr val="C9C9C9"/>
              </a:solidFill>
              <a:ln w="9525">
                <a:noFill/>
                <a:miter lim="800000"/>
                <a:headEnd/>
                <a:tailEnd/>
              </a:ln>
            </p:spPr>
            <p:txBody>
              <a:bodyPr/>
              <a:lstStyle/>
              <a:p>
                <a:endParaRPr lang="en-US"/>
              </a:p>
            </p:txBody>
          </p:sp>
          <p:sp>
            <p:nvSpPr>
              <p:cNvPr id="515" name="Rectangle 349"/>
              <p:cNvSpPr>
                <a:spLocks noChangeArrowheads="1"/>
              </p:cNvSpPr>
              <p:nvPr/>
            </p:nvSpPr>
            <p:spPr bwMode="auto">
              <a:xfrm>
                <a:off x="3711" y="2150"/>
                <a:ext cx="2" cy="95"/>
              </a:xfrm>
              <a:prstGeom prst="rect">
                <a:avLst/>
              </a:prstGeom>
              <a:solidFill>
                <a:srgbClr val="C8C8C8"/>
              </a:solidFill>
              <a:ln w="9525">
                <a:noFill/>
                <a:miter lim="800000"/>
                <a:headEnd/>
                <a:tailEnd/>
              </a:ln>
            </p:spPr>
            <p:txBody>
              <a:bodyPr/>
              <a:lstStyle/>
              <a:p>
                <a:endParaRPr lang="en-US"/>
              </a:p>
            </p:txBody>
          </p:sp>
          <p:sp>
            <p:nvSpPr>
              <p:cNvPr id="516" name="Rectangle 350"/>
              <p:cNvSpPr>
                <a:spLocks noChangeArrowheads="1"/>
              </p:cNvSpPr>
              <p:nvPr/>
            </p:nvSpPr>
            <p:spPr bwMode="auto">
              <a:xfrm>
                <a:off x="3713" y="2150"/>
                <a:ext cx="3" cy="95"/>
              </a:xfrm>
              <a:prstGeom prst="rect">
                <a:avLst/>
              </a:prstGeom>
              <a:solidFill>
                <a:srgbClr val="C7C7C7"/>
              </a:solidFill>
              <a:ln w="38100">
                <a:solidFill>
                  <a:srgbClr val="003D66"/>
                </a:solidFill>
                <a:miter lim="800000"/>
                <a:headEnd/>
                <a:tailEnd/>
              </a:ln>
            </p:spPr>
            <p:txBody>
              <a:bodyPr/>
              <a:lstStyle/>
              <a:p>
                <a:endParaRPr lang="en-US"/>
              </a:p>
            </p:txBody>
          </p:sp>
          <p:sp>
            <p:nvSpPr>
              <p:cNvPr id="517" name="Rectangle 351"/>
              <p:cNvSpPr>
                <a:spLocks noChangeArrowheads="1"/>
              </p:cNvSpPr>
              <p:nvPr/>
            </p:nvSpPr>
            <p:spPr bwMode="auto">
              <a:xfrm>
                <a:off x="3716" y="2150"/>
                <a:ext cx="2" cy="95"/>
              </a:xfrm>
              <a:prstGeom prst="rect">
                <a:avLst/>
              </a:prstGeom>
              <a:solidFill>
                <a:srgbClr val="C6C6C6"/>
              </a:solidFill>
              <a:ln w="9525">
                <a:noFill/>
                <a:miter lim="800000"/>
                <a:headEnd/>
                <a:tailEnd/>
              </a:ln>
            </p:spPr>
            <p:txBody>
              <a:bodyPr/>
              <a:lstStyle/>
              <a:p>
                <a:endParaRPr lang="en-US"/>
              </a:p>
            </p:txBody>
          </p:sp>
          <p:sp>
            <p:nvSpPr>
              <p:cNvPr id="518" name="Rectangle 352"/>
              <p:cNvSpPr>
                <a:spLocks noChangeArrowheads="1"/>
              </p:cNvSpPr>
              <p:nvPr/>
            </p:nvSpPr>
            <p:spPr bwMode="auto">
              <a:xfrm>
                <a:off x="3718" y="2150"/>
                <a:ext cx="2" cy="95"/>
              </a:xfrm>
              <a:prstGeom prst="rect">
                <a:avLst/>
              </a:prstGeom>
              <a:solidFill>
                <a:srgbClr val="C5C5C5"/>
              </a:solidFill>
              <a:ln w="9525">
                <a:noFill/>
                <a:miter lim="800000"/>
                <a:headEnd/>
                <a:tailEnd/>
              </a:ln>
            </p:spPr>
            <p:txBody>
              <a:bodyPr/>
              <a:lstStyle/>
              <a:p>
                <a:endParaRPr lang="en-US"/>
              </a:p>
            </p:txBody>
          </p:sp>
          <p:sp>
            <p:nvSpPr>
              <p:cNvPr id="519" name="Rectangle 353"/>
              <p:cNvSpPr>
                <a:spLocks noChangeArrowheads="1"/>
              </p:cNvSpPr>
              <p:nvPr/>
            </p:nvSpPr>
            <p:spPr bwMode="auto">
              <a:xfrm>
                <a:off x="3720" y="2150"/>
                <a:ext cx="3" cy="95"/>
              </a:xfrm>
              <a:prstGeom prst="rect">
                <a:avLst/>
              </a:prstGeom>
              <a:solidFill>
                <a:srgbClr val="C4C4C4"/>
              </a:solidFill>
              <a:ln w="9525">
                <a:noFill/>
                <a:miter lim="800000"/>
                <a:headEnd/>
                <a:tailEnd/>
              </a:ln>
            </p:spPr>
            <p:txBody>
              <a:bodyPr/>
              <a:lstStyle/>
              <a:p>
                <a:endParaRPr lang="en-US"/>
              </a:p>
            </p:txBody>
          </p:sp>
          <p:sp>
            <p:nvSpPr>
              <p:cNvPr id="520" name="Rectangle 354"/>
              <p:cNvSpPr>
                <a:spLocks noChangeArrowheads="1"/>
              </p:cNvSpPr>
              <p:nvPr/>
            </p:nvSpPr>
            <p:spPr bwMode="auto">
              <a:xfrm>
                <a:off x="3723" y="2150"/>
                <a:ext cx="2" cy="95"/>
              </a:xfrm>
              <a:prstGeom prst="rect">
                <a:avLst/>
              </a:prstGeom>
              <a:solidFill>
                <a:srgbClr val="C3C3C3"/>
              </a:solidFill>
              <a:ln w="9525">
                <a:noFill/>
                <a:miter lim="800000"/>
                <a:headEnd/>
                <a:tailEnd/>
              </a:ln>
            </p:spPr>
            <p:txBody>
              <a:bodyPr/>
              <a:lstStyle/>
              <a:p>
                <a:endParaRPr lang="en-US"/>
              </a:p>
            </p:txBody>
          </p:sp>
          <p:sp>
            <p:nvSpPr>
              <p:cNvPr id="521" name="Rectangle 355"/>
              <p:cNvSpPr>
                <a:spLocks noChangeArrowheads="1"/>
              </p:cNvSpPr>
              <p:nvPr/>
            </p:nvSpPr>
            <p:spPr bwMode="auto">
              <a:xfrm>
                <a:off x="3725" y="2150"/>
                <a:ext cx="2" cy="95"/>
              </a:xfrm>
              <a:prstGeom prst="rect">
                <a:avLst/>
              </a:prstGeom>
              <a:solidFill>
                <a:srgbClr val="C2C2C2"/>
              </a:solidFill>
              <a:ln w="38100">
                <a:solidFill>
                  <a:srgbClr val="003D66"/>
                </a:solidFill>
                <a:miter lim="800000"/>
                <a:headEnd/>
                <a:tailEnd/>
              </a:ln>
            </p:spPr>
            <p:txBody>
              <a:bodyPr/>
              <a:lstStyle/>
              <a:p>
                <a:endParaRPr lang="en-US"/>
              </a:p>
            </p:txBody>
          </p:sp>
          <p:sp>
            <p:nvSpPr>
              <p:cNvPr id="522" name="Rectangle 356"/>
              <p:cNvSpPr>
                <a:spLocks noChangeArrowheads="1"/>
              </p:cNvSpPr>
              <p:nvPr/>
            </p:nvSpPr>
            <p:spPr bwMode="auto">
              <a:xfrm>
                <a:off x="3727" y="2150"/>
                <a:ext cx="3" cy="95"/>
              </a:xfrm>
              <a:prstGeom prst="rect">
                <a:avLst/>
              </a:prstGeom>
              <a:solidFill>
                <a:srgbClr val="C1C1C1"/>
              </a:solidFill>
              <a:ln w="9525">
                <a:noFill/>
                <a:miter lim="800000"/>
                <a:headEnd/>
                <a:tailEnd/>
              </a:ln>
            </p:spPr>
            <p:txBody>
              <a:bodyPr/>
              <a:lstStyle/>
              <a:p>
                <a:endParaRPr lang="en-US"/>
              </a:p>
            </p:txBody>
          </p:sp>
          <p:sp>
            <p:nvSpPr>
              <p:cNvPr id="523" name="Rectangle 357"/>
              <p:cNvSpPr>
                <a:spLocks noChangeArrowheads="1"/>
              </p:cNvSpPr>
              <p:nvPr/>
            </p:nvSpPr>
            <p:spPr bwMode="auto">
              <a:xfrm>
                <a:off x="3730" y="2150"/>
                <a:ext cx="2" cy="95"/>
              </a:xfrm>
              <a:prstGeom prst="rect">
                <a:avLst/>
              </a:prstGeom>
              <a:solidFill>
                <a:srgbClr val="C0C0C0"/>
              </a:solidFill>
              <a:ln w="9525">
                <a:noFill/>
                <a:miter lim="800000"/>
                <a:headEnd/>
                <a:tailEnd/>
              </a:ln>
            </p:spPr>
            <p:txBody>
              <a:bodyPr/>
              <a:lstStyle/>
              <a:p>
                <a:endParaRPr lang="en-US"/>
              </a:p>
            </p:txBody>
          </p:sp>
          <p:sp>
            <p:nvSpPr>
              <p:cNvPr id="524" name="Rectangle 358"/>
              <p:cNvSpPr>
                <a:spLocks noChangeArrowheads="1"/>
              </p:cNvSpPr>
              <p:nvPr/>
            </p:nvSpPr>
            <p:spPr bwMode="auto">
              <a:xfrm>
                <a:off x="3732" y="2150"/>
                <a:ext cx="2" cy="95"/>
              </a:xfrm>
              <a:prstGeom prst="rect">
                <a:avLst/>
              </a:prstGeom>
              <a:solidFill>
                <a:srgbClr val="BFBFBF"/>
              </a:solidFill>
              <a:ln w="9525">
                <a:noFill/>
                <a:miter lim="800000"/>
                <a:headEnd/>
                <a:tailEnd/>
              </a:ln>
            </p:spPr>
            <p:txBody>
              <a:bodyPr/>
              <a:lstStyle/>
              <a:p>
                <a:endParaRPr lang="en-US"/>
              </a:p>
            </p:txBody>
          </p:sp>
          <p:sp>
            <p:nvSpPr>
              <p:cNvPr id="525" name="Rectangle 359"/>
              <p:cNvSpPr>
                <a:spLocks noChangeArrowheads="1"/>
              </p:cNvSpPr>
              <p:nvPr/>
            </p:nvSpPr>
            <p:spPr bwMode="auto">
              <a:xfrm>
                <a:off x="3734" y="2150"/>
                <a:ext cx="3" cy="95"/>
              </a:xfrm>
              <a:prstGeom prst="rect">
                <a:avLst/>
              </a:prstGeom>
              <a:solidFill>
                <a:srgbClr val="BEBEBE"/>
              </a:solidFill>
              <a:ln w="9525">
                <a:noFill/>
                <a:miter lim="800000"/>
                <a:headEnd/>
                <a:tailEnd/>
              </a:ln>
            </p:spPr>
            <p:txBody>
              <a:bodyPr/>
              <a:lstStyle/>
              <a:p>
                <a:endParaRPr lang="en-US"/>
              </a:p>
            </p:txBody>
          </p:sp>
          <p:sp>
            <p:nvSpPr>
              <p:cNvPr id="526" name="Rectangle 360"/>
              <p:cNvSpPr>
                <a:spLocks noChangeArrowheads="1"/>
              </p:cNvSpPr>
              <p:nvPr/>
            </p:nvSpPr>
            <p:spPr bwMode="auto">
              <a:xfrm>
                <a:off x="3737" y="2150"/>
                <a:ext cx="2" cy="95"/>
              </a:xfrm>
              <a:prstGeom prst="rect">
                <a:avLst/>
              </a:prstGeom>
              <a:solidFill>
                <a:srgbClr val="BDBDBD"/>
              </a:solidFill>
              <a:ln w="38100">
                <a:solidFill>
                  <a:srgbClr val="003D66"/>
                </a:solidFill>
                <a:miter lim="800000"/>
                <a:headEnd/>
                <a:tailEnd/>
              </a:ln>
            </p:spPr>
            <p:txBody>
              <a:bodyPr/>
              <a:lstStyle/>
              <a:p>
                <a:endParaRPr lang="en-US"/>
              </a:p>
            </p:txBody>
          </p:sp>
          <p:sp>
            <p:nvSpPr>
              <p:cNvPr id="527" name="Rectangle 361"/>
              <p:cNvSpPr>
                <a:spLocks noChangeArrowheads="1"/>
              </p:cNvSpPr>
              <p:nvPr/>
            </p:nvSpPr>
            <p:spPr bwMode="auto">
              <a:xfrm>
                <a:off x="3739" y="2150"/>
                <a:ext cx="2" cy="95"/>
              </a:xfrm>
              <a:prstGeom prst="rect">
                <a:avLst/>
              </a:prstGeom>
              <a:solidFill>
                <a:srgbClr val="BCBCBC"/>
              </a:solidFill>
              <a:ln w="9525">
                <a:noFill/>
                <a:miter lim="800000"/>
                <a:headEnd/>
                <a:tailEnd/>
              </a:ln>
            </p:spPr>
            <p:txBody>
              <a:bodyPr/>
              <a:lstStyle/>
              <a:p>
                <a:endParaRPr lang="en-US"/>
              </a:p>
            </p:txBody>
          </p:sp>
          <p:sp>
            <p:nvSpPr>
              <p:cNvPr id="528" name="Rectangle 362"/>
              <p:cNvSpPr>
                <a:spLocks noChangeArrowheads="1"/>
              </p:cNvSpPr>
              <p:nvPr/>
            </p:nvSpPr>
            <p:spPr bwMode="auto">
              <a:xfrm>
                <a:off x="3741" y="2150"/>
                <a:ext cx="2" cy="95"/>
              </a:xfrm>
              <a:prstGeom prst="rect">
                <a:avLst/>
              </a:prstGeom>
              <a:solidFill>
                <a:srgbClr val="BBBBBB"/>
              </a:solidFill>
              <a:ln w="9525">
                <a:noFill/>
                <a:miter lim="800000"/>
                <a:headEnd/>
                <a:tailEnd/>
              </a:ln>
            </p:spPr>
            <p:txBody>
              <a:bodyPr/>
              <a:lstStyle/>
              <a:p>
                <a:endParaRPr lang="en-US"/>
              </a:p>
            </p:txBody>
          </p:sp>
          <p:sp>
            <p:nvSpPr>
              <p:cNvPr id="529" name="Rectangle 363"/>
              <p:cNvSpPr>
                <a:spLocks noChangeArrowheads="1"/>
              </p:cNvSpPr>
              <p:nvPr/>
            </p:nvSpPr>
            <p:spPr bwMode="auto">
              <a:xfrm>
                <a:off x="3743" y="2150"/>
                <a:ext cx="3" cy="95"/>
              </a:xfrm>
              <a:prstGeom prst="rect">
                <a:avLst/>
              </a:prstGeom>
              <a:solidFill>
                <a:srgbClr val="BABABA"/>
              </a:solidFill>
              <a:ln w="9525">
                <a:noFill/>
                <a:miter lim="800000"/>
                <a:headEnd/>
                <a:tailEnd/>
              </a:ln>
            </p:spPr>
            <p:txBody>
              <a:bodyPr/>
              <a:lstStyle/>
              <a:p>
                <a:endParaRPr lang="en-US"/>
              </a:p>
            </p:txBody>
          </p:sp>
          <p:sp>
            <p:nvSpPr>
              <p:cNvPr id="530" name="Rectangle 364"/>
              <p:cNvSpPr>
                <a:spLocks noChangeArrowheads="1"/>
              </p:cNvSpPr>
              <p:nvPr/>
            </p:nvSpPr>
            <p:spPr bwMode="auto">
              <a:xfrm>
                <a:off x="3746" y="2150"/>
                <a:ext cx="2" cy="95"/>
              </a:xfrm>
              <a:prstGeom prst="rect">
                <a:avLst/>
              </a:prstGeom>
              <a:solidFill>
                <a:srgbClr val="B9B9B9"/>
              </a:solidFill>
              <a:ln w="9525">
                <a:noFill/>
                <a:miter lim="800000"/>
                <a:headEnd/>
                <a:tailEnd/>
              </a:ln>
            </p:spPr>
            <p:txBody>
              <a:bodyPr/>
              <a:lstStyle/>
              <a:p>
                <a:endParaRPr lang="en-US"/>
              </a:p>
            </p:txBody>
          </p:sp>
          <p:sp>
            <p:nvSpPr>
              <p:cNvPr id="531" name="Rectangle 365"/>
              <p:cNvSpPr>
                <a:spLocks noChangeArrowheads="1"/>
              </p:cNvSpPr>
              <p:nvPr/>
            </p:nvSpPr>
            <p:spPr bwMode="auto">
              <a:xfrm>
                <a:off x="3748" y="2150"/>
                <a:ext cx="2" cy="95"/>
              </a:xfrm>
              <a:prstGeom prst="rect">
                <a:avLst/>
              </a:prstGeom>
              <a:solidFill>
                <a:srgbClr val="B8B8B8"/>
              </a:solidFill>
              <a:ln w="38100">
                <a:solidFill>
                  <a:srgbClr val="003D66"/>
                </a:solidFill>
                <a:miter lim="800000"/>
                <a:headEnd/>
                <a:tailEnd/>
              </a:ln>
            </p:spPr>
            <p:txBody>
              <a:bodyPr/>
              <a:lstStyle/>
              <a:p>
                <a:endParaRPr lang="en-US"/>
              </a:p>
            </p:txBody>
          </p:sp>
          <p:sp>
            <p:nvSpPr>
              <p:cNvPr id="532" name="Rectangle 366"/>
              <p:cNvSpPr>
                <a:spLocks noChangeArrowheads="1"/>
              </p:cNvSpPr>
              <p:nvPr/>
            </p:nvSpPr>
            <p:spPr bwMode="auto">
              <a:xfrm>
                <a:off x="3750" y="2150"/>
                <a:ext cx="3" cy="95"/>
              </a:xfrm>
              <a:prstGeom prst="rect">
                <a:avLst/>
              </a:prstGeom>
              <a:solidFill>
                <a:srgbClr val="B7B7B7"/>
              </a:solidFill>
              <a:ln w="38100">
                <a:solidFill>
                  <a:srgbClr val="003D66"/>
                </a:solidFill>
                <a:miter lim="800000"/>
                <a:headEnd/>
                <a:tailEnd/>
              </a:ln>
            </p:spPr>
            <p:txBody>
              <a:bodyPr/>
              <a:lstStyle/>
              <a:p>
                <a:endParaRPr lang="en-US"/>
              </a:p>
            </p:txBody>
          </p:sp>
          <p:sp>
            <p:nvSpPr>
              <p:cNvPr id="533" name="Rectangle 367"/>
              <p:cNvSpPr>
                <a:spLocks noChangeArrowheads="1"/>
              </p:cNvSpPr>
              <p:nvPr/>
            </p:nvSpPr>
            <p:spPr bwMode="auto">
              <a:xfrm>
                <a:off x="3753" y="2150"/>
                <a:ext cx="2" cy="95"/>
              </a:xfrm>
              <a:prstGeom prst="rect">
                <a:avLst/>
              </a:prstGeom>
              <a:solidFill>
                <a:srgbClr val="B6B6B6"/>
              </a:solidFill>
              <a:ln w="9525">
                <a:noFill/>
                <a:miter lim="800000"/>
                <a:headEnd/>
                <a:tailEnd/>
              </a:ln>
            </p:spPr>
            <p:txBody>
              <a:bodyPr/>
              <a:lstStyle/>
              <a:p>
                <a:endParaRPr lang="en-US"/>
              </a:p>
            </p:txBody>
          </p:sp>
          <p:sp>
            <p:nvSpPr>
              <p:cNvPr id="534" name="Rectangle 368"/>
              <p:cNvSpPr>
                <a:spLocks noChangeArrowheads="1"/>
              </p:cNvSpPr>
              <p:nvPr/>
            </p:nvSpPr>
            <p:spPr bwMode="auto">
              <a:xfrm>
                <a:off x="3755" y="2150"/>
                <a:ext cx="2" cy="95"/>
              </a:xfrm>
              <a:prstGeom prst="rect">
                <a:avLst/>
              </a:prstGeom>
              <a:solidFill>
                <a:srgbClr val="B5B5B5"/>
              </a:solidFill>
              <a:ln w="9525">
                <a:noFill/>
                <a:miter lim="800000"/>
                <a:headEnd/>
                <a:tailEnd/>
              </a:ln>
            </p:spPr>
            <p:txBody>
              <a:bodyPr/>
              <a:lstStyle/>
              <a:p>
                <a:endParaRPr lang="en-US"/>
              </a:p>
            </p:txBody>
          </p:sp>
          <p:sp>
            <p:nvSpPr>
              <p:cNvPr id="535" name="Rectangle 369"/>
              <p:cNvSpPr>
                <a:spLocks noChangeArrowheads="1"/>
              </p:cNvSpPr>
              <p:nvPr/>
            </p:nvSpPr>
            <p:spPr bwMode="auto">
              <a:xfrm>
                <a:off x="3757" y="2150"/>
                <a:ext cx="3" cy="95"/>
              </a:xfrm>
              <a:prstGeom prst="rect">
                <a:avLst/>
              </a:prstGeom>
              <a:solidFill>
                <a:srgbClr val="B4B4B4"/>
              </a:solidFill>
              <a:ln w="9525">
                <a:noFill/>
                <a:miter lim="800000"/>
                <a:headEnd/>
                <a:tailEnd/>
              </a:ln>
            </p:spPr>
            <p:txBody>
              <a:bodyPr/>
              <a:lstStyle/>
              <a:p>
                <a:endParaRPr lang="en-US"/>
              </a:p>
            </p:txBody>
          </p:sp>
          <p:sp>
            <p:nvSpPr>
              <p:cNvPr id="536" name="Rectangle 370"/>
              <p:cNvSpPr>
                <a:spLocks noChangeArrowheads="1"/>
              </p:cNvSpPr>
              <p:nvPr/>
            </p:nvSpPr>
            <p:spPr bwMode="auto">
              <a:xfrm>
                <a:off x="3760" y="2150"/>
                <a:ext cx="2" cy="95"/>
              </a:xfrm>
              <a:prstGeom prst="rect">
                <a:avLst/>
              </a:prstGeom>
              <a:solidFill>
                <a:srgbClr val="B3B3B3"/>
              </a:solidFill>
              <a:ln w="38100">
                <a:solidFill>
                  <a:srgbClr val="003D66"/>
                </a:solidFill>
                <a:miter lim="800000"/>
                <a:headEnd/>
                <a:tailEnd/>
              </a:ln>
            </p:spPr>
            <p:txBody>
              <a:bodyPr/>
              <a:lstStyle/>
              <a:p>
                <a:endParaRPr lang="en-US"/>
              </a:p>
            </p:txBody>
          </p:sp>
          <p:sp>
            <p:nvSpPr>
              <p:cNvPr id="537" name="Rectangle 371"/>
              <p:cNvSpPr>
                <a:spLocks noChangeArrowheads="1"/>
              </p:cNvSpPr>
              <p:nvPr/>
            </p:nvSpPr>
            <p:spPr bwMode="auto">
              <a:xfrm>
                <a:off x="3762" y="2150"/>
                <a:ext cx="2" cy="95"/>
              </a:xfrm>
              <a:prstGeom prst="rect">
                <a:avLst/>
              </a:prstGeom>
              <a:solidFill>
                <a:srgbClr val="B2B2B2"/>
              </a:solidFill>
              <a:ln w="38100">
                <a:solidFill>
                  <a:srgbClr val="003D66"/>
                </a:solidFill>
                <a:miter lim="800000"/>
                <a:headEnd/>
                <a:tailEnd/>
              </a:ln>
            </p:spPr>
            <p:txBody>
              <a:bodyPr/>
              <a:lstStyle/>
              <a:p>
                <a:endParaRPr lang="en-US"/>
              </a:p>
            </p:txBody>
          </p:sp>
          <p:sp>
            <p:nvSpPr>
              <p:cNvPr id="538" name="Rectangle 372"/>
              <p:cNvSpPr>
                <a:spLocks noChangeArrowheads="1"/>
              </p:cNvSpPr>
              <p:nvPr/>
            </p:nvSpPr>
            <p:spPr bwMode="auto">
              <a:xfrm>
                <a:off x="3764" y="2150"/>
                <a:ext cx="3" cy="95"/>
              </a:xfrm>
              <a:prstGeom prst="rect">
                <a:avLst/>
              </a:prstGeom>
              <a:solidFill>
                <a:srgbClr val="B1B1B1"/>
              </a:solidFill>
              <a:ln w="9525">
                <a:noFill/>
                <a:miter lim="800000"/>
                <a:headEnd/>
                <a:tailEnd/>
              </a:ln>
            </p:spPr>
            <p:txBody>
              <a:bodyPr/>
              <a:lstStyle/>
              <a:p>
                <a:endParaRPr lang="en-US"/>
              </a:p>
            </p:txBody>
          </p:sp>
          <p:sp>
            <p:nvSpPr>
              <p:cNvPr id="539" name="Rectangle 373"/>
              <p:cNvSpPr>
                <a:spLocks noChangeArrowheads="1"/>
              </p:cNvSpPr>
              <p:nvPr/>
            </p:nvSpPr>
            <p:spPr bwMode="auto">
              <a:xfrm>
                <a:off x="3767" y="2150"/>
                <a:ext cx="2" cy="95"/>
              </a:xfrm>
              <a:prstGeom prst="rect">
                <a:avLst/>
              </a:prstGeom>
              <a:solidFill>
                <a:srgbClr val="B0B0B0"/>
              </a:solidFill>
              <a:ln w="9525">
                <a:noFill/>
                <a:miter lim="800000"/>
                <a:headEnd/>
                <a:tailEnd/>
              </a:ln>
            </p:spPr>
            <p:txBody>
              <a:bodyPr/>
              <a:lstStyle/>
              <a:p>
                <a:endParaRPr lang="en-US"/>
              </a:p>
            </p:txBody>
          </p:sp>
          <p:sp>
            <p:nvSpPr>
              <p:cNvPr id="540" name="Rectangle 374"/>
              <p:cNvSpPr>
                <a:spLocks noChangeArrowheads="1"/>
              </p:cNvSpPr>
              <p:nvPr/>
            </p:nvSpPr>
            <p:spPr bwMode="auto">
              <a:xfrm>
                <a:off x="3769" y="2150"/>
                <a:ext cx="2" cy="95"/>
              </a:xfrm>
              <a:prstGeom prst="rect">
                <a:avLst/>
              </a:prstGeom>
              <a:solidFill>
                <a:srgbClr val="AFAFAF"/>
              </a:solidFill>
              <a:ln w="9525">
                <a:noFill/>
                <a:miter lim="800000"/>
                <a:headEnd/>
                <a:tailEnd/>
              </a:ln>
            </p:spPr>
            <p:txBody>
              <a:bodyPr/>
              <a:lstStyle/>
              <a:p>
                <a:endParaRPr lang="en-US"/>
              </a:p>
            </p:txBody>
          </p:sp>
          <p:sp>
            <p:nvSpPr>
              <p:cNvPr id="541" name="Rectangle 375"/>
              <p:cNvSpPr>
                <a:spLocks noChangeArrowheads="1"/>
              </p:cNvSpPr>
              <p:nvPr/>
            </p:nvSpPr>
            <p:spPr bwMode="auto">
              <a:xfrm>
                <a:off x="3771" y="2150"/>
                <a:ext cx="3" cy="95"/>
              </a:xfrm>
              <a:prstGeom prst="rect">
                <a:avLst/>
              </a:prstGeom>
              <a:solidFill>
                <a:srgbClr val="AEAEAE"/>
              </a:solidFill>
              <a:ln w="38100">
                <a:solidFill>
                  <a:srgbClr val="003D66"/>
                </a:solidFill>
                <a:miter lim="800000"/>
                <a:headEnd/>
                <a:tailEnd/>
              </a:ln>
            </p:spPr>
            <p:txBody>
              <a:bodyPr/>
              <a:lstStyle/>
              <a:p>
                <a:endParaRPr lang="en-US"/>
              </a:p>
            </p:txBody>
          </p:sp>
          <p:sp>
            <p:nvSpPr>
              <p:cNvPr id="542" name="Rectangle 376"/>
              <p:cNvSpPr>
                <a:spLocks noChangeArrowheads="1"/>
              </p:cNvSpPr>
              <p:nvPr/>
            </p:nvSpPr>
            <p:spPr bwMode="auto">
              <a:xfrm>
                <a:off x="3774" y="2150"/>
                <a:ext cx="2" cy="95"/>
              </a:xfrm>
              <a:prstGeom prst="rect">
                <a:avLst/>
              </a:prstGeom>
              <a:solidFill>
                <a:srgbClr val="ADADAD"/>
              </a:solidFill>
              <a:ln w="38100">
                <a:solidFill>
                  <a:srgbClr val="003D66"/>
                </a:solidFill>
                <a:miter lim="800000"/>
                <a:headEnd/>
                <a:tailEnd/>
              </a:ln>
            </p:spPr>
            <p:txBody>
              <a:bodyPr/>
              <a:lstStyle/>
              <a:p>
                <a:endParaRPr lang="en-US"/>
              </a:p>
            </p:txBody>
          </p:sp>
          <p:sp>
            <p:nvSpPr>
              <p:cNvPr id="543" name="Rectangle 377"/>
              <p:cNvSpPr>
                <a:spLocks noChangeArrowheads="1"/>
              </p:cNvSpPr>
              <p:nvPr/>
            </p:nvSpPr>
            <p:spPr bwMode="auto">
              <a:xfrm>
                <a:off x="3776" y="2150"/>
                <a:ext cx="2" cy="95"/>
              </a:xfrm>
              <a:prstGeom prst="rect">
                <a:avLst/>
              </a:prstGeom>
              <a:solidFill>
                <a:srgbClr val="ACACAC"/>
              </a:solidFill>
              <a:ln w="9525">
                <a:noFill/>
                <a:miter lim="800000"/>
                <a:headEnd/>
                <a:tailEnd/>
              </a:ln>
            </p:spPr>
            <p:txBody>
              <a:bodyPr/>
              <a:lstStyle/>
              <a:p>
                <a:endParaRPr lang="en-US"/>
              </a:p>
            </p:txBody>
          </p:sp>
          <p:sp>
            <p:nvSpPr>
              <p:cNvPr id="544" name="Rectangle 378"/>
              <p:cNvSpPr>
                <a:spLocks noChangeArrowheads="1"/>
              </p:cNvSpPr>
              <p:nvPr/>
            </p:nvSpPr>
            <p:spPr bwMode="auto">
              <a:xfrm>
                <a:off x="3778" y="2150"/>
                <a:ext cx="1" cy="95"/>
              </a:xfrm>
              <a:prstGeom prst="rect">
                <a:avLst/>
              </a:prstGeom>
              <a:solidFill>
                <a:srgbClr val="ABABAB"/>
              </a:solidFill>
              <a:ln w="9525">
                <a:noFill/>
                <a:miter lim="800000"/>
                <a:headEnd/>
                <a:tailEnd/>
              </a:ln>
            </p:spPr>
            <p:txBody>
              <a:bodyPr/>
              <a:lstStyle/>
              <a:p>
                <a:endParaRPr lang="en-US"/>
              </a:p>
            </p:txBody>
          </p:sp>
          <p:sp>
            <p:nvSpPr>
              <p:cNvPr id="545" name="Rectangle 379"/>
              <p:cNvSpPr>
                <a:spLocks noChangeArrowheads="1"/>
              </p:cNvSpPr>
              <p:nvPr/>
            </p:nvSpPr>
            <p:spPr bwMode="auto">
              <a:xfrm>
                <a:off x="3779" y="2150"/>
                <a:ext cx="4" cy="95"/>
              </a:xfrm>
              <a:prstGeom prst="rect">
                <a:avLst/>
              </a:prstGeom>
              <a:solidFill>
                <a:srgbClr val="AAAAAA"/>
              </a:solidFill>
              <a:ln w="9525">
                <a:noFill/>
                <a:miter lim="800000"/>
                <a:headEnd/>
                <a:tailEnd/>
              </a:ln>
            </p:spPr>
            <p:txBody>
              <a:bodyPr/>
              <a:lstStyle/>
              <a:p>
                <a:endParaRPr lang="en-US"/>
              </a:p>
            </p:txBody>
          </p:sp>
          <p:sp>
            <p:nvSpPr>
              <p:cNvPr id="546" name="Rectangle 380"/>
              <p:cNvSpPr>
                <a:spLocks noChangeArrowheads="1"/>
              </p:cNvSpPr>
              <p:nvPr/>
            </p:nvSpPr>
            <p:spPr bwMode="auto">
              <a:xfrm>
                <a:off x="3783" y="2150"/>
                <a:ext cx="2" cy="95"/>
              </a:xfrm>
              <a:prstGeom prst="rect">
                <a:avLst/>
              </a:prstGeom>
              <a:solidFill>
                <a:srgbClr val="A9A9A9"/>
              </a:solidFill>
              <a:ln w="9525">
                <a:noFill/>
                <a:miter lim="800000"/>
                <a:headEnd/>
                <a:tailEnd/>
              </a:ln>
            </p:spPr>
            <p:txBody>
              <a:bodyPr/>
              <a:lstStyle/>
              <a:p>
                <a:endParaRPr lang="en-US"/>
              </a:p>
            </p:txBody>
          </p:sp>
          <p:sp>
            <p:nvSpPr>
              <p:cNvPr id="547" name="Rectangle 381"/>
              <p:cNvSpPr>
                <a:spLocks noChangeArrowheads="1"/>
              </p:cNvSpPr>
              <p:nvPr/>
            </p:nvSpPr>
            <p:spPr bwMode="auto">
              <a:xfrm>
                <a:off x="3785" y="2150"/>
                <a:ext cx="1" cy="95"/>
              </a:xfrm>
              <a:prstGeom prst="rect">
                <a:avLst/>
              </a:prstGeom>
              <a:solidFill>
                <a:srgbClr val="A8A8A8"/>
              </a:solidFill>
              <a:ln w="38100">
                <a:solidFill>
                  <a:srgbClr val="003D66"/>
                </a:solidFill>
                <a:miter lim="800000"/>
                <a:headEnd/>
                <a:tailEnd/>
              </a:ln>
            </p:spPr>
            <p:txBody>
              <a:bodyPr/>
              <a:lstStyle/>
              <a:p>
                <a:endParaRPr lang="en-US"/>
              </a:p>
            </p:txBody>
          </p:sp>
          <p:sp>
            <p:nvSpPr>
              <p:cNvPr id="548" name="Rectangle 382"/>
              <p:cNvSpPr>
                <a:spLocks noChangeArrowheads="1"/>
              </p:cNvSpPr>
              <p:nvPr/>
            </p:nvSpPr>
            <p:spPr bwMode="auto">
              <a:xfrm>
                <a:off x="3786" y="2150"/>
                <a:ext cx="4" cy="95"/>
              </a:xfrm>
              <a:prstGeom prst="rect">
                <a:avLst/>
              </a:prstGeom>
              <a:solidFill>
                <a:srgbClr val="A7A7A7"/>
              </a:solidFill>
              <a:ln w="38100">
                <a:solidFill>
                  <a:srgbClr val="003D66"/>
                </a:solidFill>
                <a:miter lim="800000"/>
                <a:headEnd/>
                <a:tailEnd/>
              </a:ln>
            </p:spPr>
            <p:txBody>
              <a:bodyPr/>
              <a:lstStyle/>
              <a:p>
                <a:endParaRPr lang="en-US"/>
              </a:p>
            </p:txBody>
          </p:sp>
          <p:sp>
            <p:nvSpPr>
              <p:cNvPr id="549" name="Rectangle 383"/>
              <p:cNvSpPr>
                <a:spLocks noChangeArrowheads="1"/>
              </p:cNvSpPr>
              <p:nvPr/>
            </p:nvSpPr>
            <p:spPr bwMode="auto">
              <a:xfrm>
                <a:off x="3790" y="2150"/>
                <a:ext cx="2" cy="95"/>
              </a:xfrm>
              <a:prstGeom prst="rect">
                <a:avLst/>
              </a:prstGeom>
              <a:solidFill>
                <a:srgbClr val="A6A6A6"/>
              </a:solidFill>
              <a:ln w="9525">
                <a:noFill/>
                <a:miter lim="800000"/>
                <a:headEnd/>
                <a:tailEnd/>
              </a:ln>
            </p:spPr>
            <p:txBody>
              <a:bodyPr/>
              <a:lstStyle/>
              <a:p>
                <a:endParaRPr lang="en-US"/>
              </a:p>
            </p:txBody>
          </p:sp>
          <p:sp>
            <p:nvSpPr>
              <p:cNvPr id="550" name="Rectangle 384"/>
              <p:cNvSpPr>
                <a:spLocks noChangeArrowheads="1"/>
              </p:cNvSpPr>
              <p:nvPr/>
            </p:nvSpPr>
            <p:spPr bwMode="auto">
              <a:xfrm>
                <a:off x="3792" y="2150"/>
                <a:ext cx="1" cy="95"/>
              </a:xfrm>
              <a:prstGeom prst="rect">
                <a:avLst/>
              </a:prstGeom>
              <a:solidFill>
                <a:srgbClr val="A5A5A5"/>
              </a:solidFill>
              <a:ln w="9525">
                <a:noFill/>
                <a:miter lim="800000"/>
                <a:headEnd/>
                <a:tailEnd/>
              </a:ln>
            </p:spPr>
            <p:txBody>
              <a:bodyPr/>
              <a:lstStyle/>
              <a:p>
                <a:endParaRPr lang="en-US"/>
              </a:p>
            </p:txBody>
          </p:sp>
          <p:sp>
            <p:nvSpPr>
              <p:cNvPr id="551" name="Rectangle 385"/>
              <p:cNvSpPr>
                <a:spLocks noChangeArrowheads="1"/>
              </p:cNvSpPr>
              <p:nvPr/>
            </p:nvSpPr>
            <p:spPr bwMode="auto">
              <a:xfrm>
                <a:off x="3793" y="2150"/>
                <a:ext cx="4" cy="95"/>
              </a:xfrm>
              <a:prstGeom prst="rect">
                <a:avLst/>
              </a:prstGeom>
              <a:solidFill>
                <a:srgbClr val="A4A4A4"/>
              </a:solidFill>
              <a:ln w="9525">
                <a:noFill/>
                <a:miter lim="800000"/>
                <a:headEnd/>
                <a:tailEnd/>
              </a:ln>
            </p:spPr>
            <p:txBody>
              <a:bodyPr/>
              <a:lstStyle/>
              <a:p>
                <a:endParaRPr lang="en-US"/>
              </a:p>
            </p:txBody>
          </p:sp>
          <p:sp>
            <p:nvSpPr>
              <p:cNvPr id="552" name="Rectangle 386"/>
              <p:cNvSpPr>
                <a:spLocks noChangeArrowheads="1"/>
              </p:cNvSpPr>
              <p:nvPr/>
            </p:nvSpPr>
            <p:spPr bwMode="auto">
              <a:xfrm>
                <a:off x="3797" y="2150"/>
                <a:ext cx="2" cy="95"/>
              </a:xfrm>
              <a:prstGeom prst="rect">
                <a:avLst/>
              </a:prstGeom>
              <a:solidFill>
                <a:srgbClr val="A3A3A3"/>
              </a:solidFill>
              <a:ln w="38100">
                <a:solidFill>
                  <a:srgbClr val="003D66"/>
                </a:solidFill>
                <a:miter lim="800000"/>
                <a:headEnd/>
                <a:tailEnd/>
              </a:ln>
            </p:spPr>
            <p:txBody>
              <a:bodyPr/>
              <a:lstStyle/>
              <a:p>
                <a:endParaRPr lang="en-US"/>
              </a:p>
            </p:txBody>
          </p:sp>
          <p:sp>
            <p:nvSpPr>
              <p:cNvPr id="553" name="Rectangle 387"/>
              <p:cNvSpPr>
                <a:spLocks noChangeArrowheads="1"/>
              </p:cNvSpPr>
              <p:nvPr/>
            </p:nvSpPr>
            <p:spPr bwMode="auto">
              <a:xfrm>
                <a:off x="3799" y="2150"/>
                <a:ext cx="2" cy="95"/>
              </a:xfrm>
              <a:prstGeom prst="rect">
                <a:avLst/>
              </a:prstGeom>
              <a:solidFill>
                <a:srgbClr val="A2A2A2"/>
              </a:solidFill>
              <a:ln w="9525">
                <a:noFill/>
                <a:miter lim="800000"/>
                <a:headEnd/>
                <a:tailEnd/>
              </a:ln>
            </p:spPr>
            <p:txBody>
              <a:bodyPr/>
              <a:lstStyle/>
              <a:p>
                <a:endParaRPr lang="en-US"/>
              </a:p>
            </p:txBody>
          </p:sp>
          <p:sp>
            <p:nvSpPr>
              <p:cNvPr id="554" name="Rectangle 388"/>
              <p:cNvSpPr>
                <a:spLocks noChangeArrowheads="1"/>
              </p:cNvSpPr>
              <p:nvPr/>
            </p:nvSpPr>
            <p:spPr bwMode="auto">
              <a:xfrm>
                <a:off x="3801" y="2150"/>
                <a:ext cx="3" cy="95"/>
              </a:xfrm>
              <a:prstGeom prst="rect">
                <a:avLst/>
              </a:prstGeom>
              <a:solidFill>
                <a:srgbClr val="A1A1A1"/>
              </a:solidFill>
              <a:ln w="9525">
                <a:noFill/>
                <a:miter lim="800000"/>
                <a:headEnd/>
                <a:tailEnd/>
              </a:ln>
            </p:spPr>
            <p:txBody>
              <a:bodyPr/>
              <a:lstStyle/>
              <a:p>
                <a:endParaRPr lang="en-US"/>
              </a:p>
            </p:txBody>
          </p:sp>
          <p:sp>
            <p:nvSpPr>
              <p:cNvPr id="555" name="Rectangle 389"/>
              <p:cNvSpPr>
                <a:spLocks noChangeArrowheads="1"/>
              </p:cNvSpPr>
              <p:nvPr/>
            </p:nvSpPr>
            <p:spPr bwMode="auto">
              <a:xfrm>
                <a:off x="3804" y="2150"/>
                <a:ext cx="2" cy="95"/>
              </a:xfrm>
              <a:prstGeom prst="rect">
                <a:avLst/>
              </a:prstGeom>
              <a:solidFill>
                <a:srgbClr val="A0A0A0"/>
              </a:solidFill>
              <a:ln w="9525">
                <a:noFill/>
                <a:miter lim="800000"/>
                <a:headEnd/>
                <a:tailEnd/>
              </a:ln>
            </p:spPr>
            <p:txBody>
              <a:bodyPr/>
              <a:lstStyle/>
              <a:p>
                <a:endParaRPr lang="en-US"/>
              </a:p>
            </p:txBody>
          </p:sp>
          <p:sp>
            <p:nvSpPr>
              <p:cNvPr id="556" name="Rectangle 390"/>
              <p:cNvSpPr>
                <a:spLocks noChangeArrowheads="1"/>
              </p:cNvSpPr>
              <p:nvPr/>
            </p:nvSpPr>
            <p:spPr bwMode="auto">
              <a:xfrm>
                <a:off x="3806" y="2150"/>
                <a:ext cx="2" cy="95"/>
              </a:xfrm>
              <a:prstGeom prst="rect">
                <a:avLst/>
              </a:prstGeom>
              <a:solidFill>
                <a:srgbClr val="9F9F9F"/>
              </a:solidFill>
              <a:ln w="9525">
                <a:noFill/>
                <a:miter lim="800000"/>
                <a:headEnd/>
                <a:tailEnd/>
              </a:ln>
            </p:spPr>
            <p:txBody>
              <a:bodyPr/>
              <a:lstStyle/>
              <a:p>
                <a:endParaRPr lang="en-US"/>
              </a:p>
            </p:txBody>
          </p:sp>
          <p:sp>
            <p:nvSpPr>
              <p:cNvPr id="557" name="Rectangle 391"/>
              <p:cNvSpPr>
                <a:spLocks noChangeArrowheads="1"/>
              </p:cNvSpPr>
              <p:nvPr/>
            </p:nvSpPr>
            <p:spPr bwMode="auto">
              <a:xfrm>
                <a:off x="3808" y="2150"/>
                <a:ext cx="1" cy="95"/>
              </a:xfrm>
              <a:prstGeom prst="rect">
                <a:avLst/>
              </a:prstGeom>
              <a:solidFill>
                <a:srgbClr val="9E9E9E"/>
              </a:solidFill>
              <a:ln w="9525">
                <a:noFill/>
                <a:miter lim="800000"/>
                <a:headEnd/>
                <a:tailEnd/>
              </a:ln>
            </p:spPr>
            <p:txBody>
              <a:bodyPr/>
              <a:lstStyle/>
              <a:p>
                <a:endParaRPr lang="en-US"/>
              </a:p>
            </p:txBody>
          </p:sp>
          <p:sp>
            <p:nvSpPr>
              <p:cNvPr id="558" name="Rectangle 392"/>
              <p:cNvSpPr>
                <a:spLocks noChangeArrowheads="1"/>
              </p:cNvSpPr>
              <p:nvPr/>
            </p:nvSpPr>
            <p:spPr bwMode="auto">
              <a:xfrm>
                <a:off x="3809" y="2150"/>
                <a:ext cx="4" cy="95"/>
              </a:xfrm>
              <a:prstGeom prst="rect">
                <a:avLst/>
              </a:prstGeom>
              <a:solidFill>
                <a:srgbClr val="9D9D9D"/>
              </a:solidFill>
              <a:ln w="38100">
                <a:solidFill>
                  <a:srgbClr val="003D66"/>
                </a:solidFill>
                <a:miter lim="800000"/>
                <a:headEnd/>
                <a:tailEnd/>
              </a:ln>
            </p:spPr>
            <p:txBody>
              <a:bodyPr/>
              <a:lstStyle/>
              <a:p>
                <a:endParaRPr lang="en-US"/>
              </a:p>
            </p:txBody>
          </p:sp>
          <p:sp>
            <p:nvSpPr>
              <p:cNvPr id="559" name="Rectangle 393"/>
              <p:cNvSpPr>
                <a:spLocks noChangeArrowheads="1"/>
              </p:cNvSpPr>
              <p:nvPr/>
            </p:nvSpPr>
            <p:spPr bwMode="auto">
              <a:xfrm>
                <a:off x="3813" y="2150"/>
                <a:ext cx="2" cy="95"/>
              </a:xfrm>
              <a:prstGeom prst="rect">
                <a:avLst/>
              </a:prstGeom>
              <a:solidFill>
                <a:srgbClr val="9C9C9C"/>
              </a:solidFill>
              <a:ln w="9525">
                <a:noFill/>
                <a:miter lim="800000"/>
                <a:headEnd/>
                <a:tailEnd/>
              </a:ln>
            </p:spPr>
            <p:txBody>
              <a:bodyPr/>
              <a:lstStyle/>
              <a:p>
                <a:endParaRPr lang="en-US"/>
              </a:p>
            </p:txBody>
          </p:sp>
          <p:sp>
            <p:nvSpPr>
              <p:cNvPr id="560" name="Rectangle 394"/>
              <p:cNvSpPr>
                <a:spLocks noChangeArrowheads="1"/>
              </p:cNvSpPr>
              <p:nvPr/>
            </p:nvSpPr>
            <p:spPr bwMode="auto">
              <a:xfrm>
                <a:off x="3815" y="2150"/>
                <a:ext cx="1" cy="95"/>
              </a:xfrm>
              <a:prstGeom prst="rect">
                <a:avLst/>
              </a:prstGeom>
              <a:solidFill>
                <a:srgbClr val="9B9B9B"/>
              </a:solidFill>
              <a:ln w="9525">
                <a:noFill/>
                <a:miter lim="800000"/>
                <a:headEnd/>
                <a:tailEnd/>
              </a:ln>
            </p:spPr>
            <p:txBody>
              <a:bodyPr/>
              <a:lstStyle/>
              <a:p>
                <a:endParaRPr lang="en-US"/>
              </a:p>
            </p:txBody>
          </p:sp>
          <p:sp>
            <p:nvSpPr>
              <p:cNvPr id="561" name="Rectangle 395"/>
              <p:cNvSpPr>
                <a:spLocks noChangeArrowheads="1"/>
              </p:cNvSpPr>
              <p:nvPr/>
            </p:nvSpPr>
            <p:spPr bwMode="auto">
              <a:xfrm>
                <a:off x="3816" y="2150"/>
                <a:ext cx="4" cy="95"/>
              </a:xfrm>
              <a:prstGeom prst="rect">
                <a:avLst/>
              </a:prstGeom>
              <a:solidFill>
                <a:srgbClr val="9A9A9A"/>
              </a:solidFill>
              <a:ln w="9525">
                <a:noFill/>
                <a:miter lim="800000"/>
                <a:headEnd/>
                <a:tailEnd/>
              </a:ln>
            </p:spPr>
            <p:txBody>
              <a:bodyPr/>
              <a:lstStyle/>
              <a:p>
                <a:endParaRPr lang="en-US"/>
              </a:p>
            </p:txBody>
          </p:sp>
          <p:sp>
            <p:nvSpPr>
              <p:cNvPr id="562" name="Rectangle 396"/>
              <p:cNvSpPr>
                <a:spLocks noChangeArrowheads="1"/>
              </p:cNvSpPr>
              <p:nvPr/>
            </p:nvSpPr>
            <p:spPr bwMode="auto">
              <a:xfrm>
                <a:off x="3820" y="2150"/>
                <a:ext cx="2" cy="95"/>
              </a:xfrm>
              <a:prstGeom prst="rect">
                <a:avLst/>
              </a:prstGeom>
              <a:solidFill>
                <a:srgbClr val="999999"/>
              </a:solidFill>
              <a:ln w="38100">
                <a:solidFill>
                  <a:srgbClr val="003D66"/>
                </a:solidFill>
                <a:miter lim="800000"/>
                <a:headEnd/>
                <a:tailEnd/>
              </a:ln>
            </p:spPr>
            <p:txBody>
              <a:bodyPr/>
              <a:lstStyle/>
              <a:p>
                <a:endParaRPr lang="en-US"/>
              </a:p>
            </p:txBody>
          </p:sp>
          <p:sp>
            <p:nvSpPr>
              <p:cNvPr id="563" name="Rectangle 397"/>
              <p:cNvSpPr>
                <a:spLocks noChangeArrowheads="1"/>
              </p:cNvSpPr>
              <p:nvPr/>
            </p:nvSpPr>
            <p:spPr bwMode="auto">
              <a:xfrm>
                <a:off x="3822" y="2150"/>
                <a:ext cx="1" cy="95"/>
              </a:xfrm>
              <a:prstGeom prst="rect">
                <a:avLst/>
              </a:prstGeom>
              <a:solidFill>
                <a:srgbClr val="989898"/>
              </a:solidFill>
              <a:ln w="38100">
                <a:solidFill>
                  <a:srgbClr val="003D66"/>
                </a:solidFill>
                <a:miter lim="800000"/>
                <a:headEnd/>
                <a:tailEnd/>
              </a:ln>
            </p:spPr>
            <p:txBody>
              <a:bodyPr/>
              <a:lstStyle/>
              <a:p>
                <a:endParaRPr lang="en-US"/>
              </a:p>
            </p:txBody>
          </p:sp>
          <p:sp>
            <p:nvSpPr>
              <p:cNvPr id="564" name="Rectangle 398"/>
              <p:cNvSpPr>
                <a:spLocks noChangeArrowheads="1"/>
              </p:cNvSpPr>
              <p:nvPr/>
            </p:nvSpPr>
            <p:spPr bwMode="auto">
              <a:xfrm>
                <a:off x="3823" y="2150"/>
                <a:ext cx="4" cy="95"/>
              </a:xfrm>
              <a:prstGeom prst="rect">
                <a:avLst/>
              </a:prstGeom>
              <a:solidFill>
                <a:srgbClr val="979797"/>
              </a:solidFill>
              <a:ln w="9525">
                <a:noFill/>
                <a:miter lim="800000"/>
                <a:headEnd/>
                <a:tailEnd/>
              </a:ln>
            </p:spPr>
            <p:txBody>
              <a:bodyPr/>
              <a:lstStyle/>
              <a:p>
                <a:endParaRPr lang="en-US"/>
              </a:p>
            </p:txBody>
          </p:sp>
          <p:sp>
            <p:nvSpPr>
              <p:cNvPr id="565" name="Rectangle 399"/>
              <p:cNvSpPr>
                <a:spLocks noChangeArrowheads="1"/>
              </p:cNvSpPr>
              <p:nvPr/>
            </p:nvSpPr>
            <p:spPr bwMode="auto">
              <a:xfrm>
                <a:off x="3827" y="2150"/>
                <a:ext cx="2" cy="95"/>
              </a:xfrm>
              <a:prstGeom prst="rect">
                <a:avLst/>
              </a:prstGeom>
              <a:solidFill>
                <a:srgbClr val="969696"/>
              </a:solidFill>
              <a:ln w="9525">
                <a:noFill/>
                <a:miter lim="800000"/>
                <a:headEnd/>
                <a:tailEnd/>
              </a:ln>
            </p:spPr>
            <p:txBody>
              <a:bodyPr/>
              <a:lstStyle/>
              <a:p>
                <a:endParaRPr lang="en-US"/>
              </a:p>
            </p:txBody>
          </p:sp>
          <p:sp>
            <p:nvSpPr>
              <p:cNvPr id="566" name="Rectangle 400"/>
              <p:cNvSpPr>
                <a:spLocks noChangeArrowheads="1"/>
              </p:cNvSpPr>
              <p:nvPr/>
            </p:nvSpPr>
            <p:spPr bwMode="auto">
              <a:xfrm>
                <a:off x="3829" y="2150"/>
                <a:ext cx="1" cy="95"/>
              </a:xfrm>
              <a:prstGeom prst="rect">
                <a:avLst/>
              </a:prstGeom>
              <a:solidFill>
                <a:srgbClr val="959595"/>
              </a:solidFill>
              <a:ln w="9525">
                <a:noFill/>
                <a:miter lim="800000"/>
                <a:headEnd/>
                <a:tailEnd/>
              </a:ln>
            </p:spPr>
            <p:txBody>
              <a:bodyPr/>
              <a:lstStyle/>
              <a:p>
                <a:endParaRPr lang="en-US"/>
              </a:p>
            </p:txBody>
          </p:sp>
          <p:sp>
            <p:nvSpPr>
              <p:cNvPr id="567" name="Rectangle 401"/>
              <p:cNvSpPr>
                <a:spLocks noChangeArrowheads="1"/>
              </p:cNvSpPr>
              <p:nvPr/>
            </p:nvSpPr>
            <p:spPr bwMode="auto">
              <a:xfrm>
                <a:off x="3830" y="2150"/>
                <a:ext cx="4" cy="95"/>
              </a:xfrm>
              <a:prstGeom prst="rect">
                <a:avLst/>
              </a:prstGeom>
              <a:solidFill>
                <a:srgbClr val="949494"/>
              </a:solidFill>
              <a:ln w="38100">
                <a:solidFill>
                  <a:srgbClr val="003D66"/>
                </a:solidFill>
                <a:miter lim="800000"/>
                <a:headEnd/>
                <a:tailEnd/>
              </a:ln>
            </p:spPr>
            <p:txBody>
              <a:bodyPr/>
              <a:lstStyle/>
              <a:p>
                <a:endParaRPr lang="en-US"/>
              </a:p>
            </p:txBody>
          </p:sp>
          <p:sp>
            <p:nvSpPr>
              <p:cNvPr id="568" name="Rectangle 402"/>
              <p:cNvSpPr>
                <a:spLocks noChangeArrowheads="1"/>
              </p:cNvSpPr>
              <p:nvPr/>
            </p:nvSpPr>
            <p:spPr bwMode="auto">
              <a:xfrm>
                <a:off x="3834" y="2150"/>
                <a:ext cx="2" cy="95"/>
              </a:xfrm>
              <a:prstGeom prst="rect">
                <a:avLst/>
              </a:prstGeom>
              <a:solidFill>
                <a:srgbClr val="939393"/>
              </a:solidFill>
              <a:ln w="38100">
                <a:solidFill>
                  <a:srgbClr val="003D66"/>
                </a:solidFill>
                <a:miter lim="800000"/>
                <a:headEnd/>
                <a:tailEnd/>
              </a:ln>
            </p:spPr>
            <p:txBody>
              <a:bodyPr/>
              <a:lstStyle/>
              <a:p>
                <a:endParaRPr lang="en-US"/>
              </a:p>
            </p:txBody>
          </p:sp>
          <p:sp>
            <p:nvSpPr>
              <p:cNvPr id="569" name="Rectangle 403"/>
              <p:cNvSpPr>
                <a:spLocks noChangeArrowheads="1"/>
              </p:cNvSpPr>
              <p:nvPr/>
            </p:nvSpPr>
            <p:spPr bwMode="auto">
              <a:xfrm>
                <a:off x="3836" y="2150"/>
                <a:ext cx="1" cy="95"/>
              </a:xfrm>
              <a:prstGeom prst="rect">
                <a:avLst/>
              </a:prstGeom>
              <a:solidFill>
                <a:srgbClr val="929292"/>
              </a:solidFill>
              <a:ln w="9525">
                <a:noFill/>
                <a:miter lim="800000"/>
                <a:headEnd/>
                <a:tailEnd/>
              </a:ln>
            </p:spPr>
            <p:txBody>
              <a:bodyPr/>
              <a:lstStyle/>
              <a:p>
                <a:endParaRPr lang="en-US"/>
              </a:p>
            </p:txBody>
          </p:sp>
          <p:sp>
            <p:nvSpPr>
              <p:cNvPr id="570" name="Rectangle 404"/>
              <p:cNvSpPr>
                <a:spLocks noChangeArrowheads="1"/>
              </p:cNvSpPr>
              <p:nvPr/>
            </p:nvSpPr>
            <p:spPr bwMode="auto">
              <a:xfrm>
                <a:off x="3837" y="2150"/>
                <a:ext cx="4" cy="95"/>
              </a:xfrm>
              <a:prstGeom prst="rect">
                <a:avLst/>
              </a:prstGeom>
              <a:solidFill>
                <a:srgbClr val="919191"/>
              </a:solidFill>
              <a:ln w="9525">
                <a:noFill/>
                <a:miter lim="800000"/>
                <a:headEnd/>
                <a:tailEnd/>
              </a:ln>
            </p:spPr>
            <p:txBody>
              <a:bodyPr/>
              <a:lstStyle/>
              <a:p>
                <a:endParaRPr lang="en-US"/>
              </a:p>
            </p:txBody>
          </p:sp>
          <p:sp>
            <p:nvSpPr>
              <p:cNvPr id="571" name="Rectangle 405"/>
              <p:cNvSpPr>
                <a:spLocks noChangeArrowheads="1"/>
              </p:cNvSpPr>
              <p:nvPr/>
            </p:nvSpPr>
            <p:spPr bwMode="auto">
              <a:xfrm>
                <a:off x="3841" y="2150"/>
                <a:ext cx="2" cy="95"/>
              </a:xfrm>
              <a:prstGeom prst="rect">
                <a:avLst/>
              </a:prstGeom>
              <a:solidFill>
                <a:srgbClr val="909090"/>
              </a:solidFill>
              <a:ln w="9525">
                <a:noFill/>
                <a:miter lim="800000"/>
                <a:headEnd/>
                <a:tailEnd/>
              </a:ln>
            </p:spPr>
            <p:txBody>
              <a:bodyPr/>
              <a:lstStyle/>
              <a:p>
                <a:endParaRPr lang="en-US"/>
              </a:p>
            </p:txBody>
          </p:sp>
          <p:sp>
            <p:nvSpPr>
              <p:cNvPr id="572" name="Rectangle 406"/>
              <p:cNvSpPr>
                <a:spLocks noChangeArrowheads="1"/>
              </p:cNvSpPr>
              <p:nvPr/>
            </p:nvSpPr>
            <p:spPr bwMode="auto">
              <a:xfrm>
                <a:off x="3843" y="2150"/>
                <a:ext cx="1" cy="95"/>
              </a:xfrm>
              <a:prstGeom prst="rect">
                <a:avLst/>
              </a:prstGeom>
              <a:solidFill>
                <a:srgbClr val="8F8F8F"/>
              </a:solidFill>
              <a:ln w="9525">
                <a:noFill/>
                <a:miter lim="800000"/>
                <a:headEnd/>
                <a:tailEnd/>
              </a:ln>
            </p:spPr>
            <p:txBody>
              <a:bodyPr/>
              <a:lstStyle/>
              <a:p>
                <a:endParaRPr lang="en-US"/>
              </a:p>
            </p:txBody>
          </p:sp>
          <p:sp>
            <p:nvSpPr>
              <p:cNvPr id="573" name="Rectangle 407"/>
              <p:cNvSpPr>
                <a:spLocks noChangeArrowheads="1"/>
              </p:cNvSpPr>
              <p:nvPr/>
            </p:nvSpPr>
            <p:spPr bwMode="auto">
              <a:xfrm>
                <a:off x="3844" y="2150"/>
                <a:ext cx="2" cy="95"/>
              </a:xfrm>
              <a:prstGeom prst="rect">
                <a:avLst/>
              </a:prstGeom>
              <a:solidFill>
                <a:srgbClr val="8E8E8E"/>
              </a:solidFill>
              <a:ln w="38100">
                <a:solidFill>
                  <a:srgbClr val="003D66"/>
                </a:solidFill>
                <a:miter lim="800000"/>
                <a:headEnd/>
                <a:tailEnd/>
              </a:ln>
            </p:spPr>
            <p:txBody>
              <a:bodyPr/>
              <a:lstStyle/>
              <a:p>
                <a:endParaRPr lang="en-US"/>
              </a:p>
            </p:txBody>
          </p:sp>
          <p:sp>
            <p:nvSpPr>
              <p:cNvPr id="574" name="Rectangle 408"/>
              <p:cNvSpPr>
                <a:spLocks noChangeArrowheads="1"/>
              </p:cNvSpPr>
              <p:nvPr/>
            </p:nvSpPr>
            <p:spPr bwMode="auto">
              <a:xfrm>
                <a:off x="3846" y="2150"/>
                <a:ext cx="4" cy="95"/>
              </a:xfrm>
              <a:prstGeom prst="rect">
                <a:avLst/>
              </a:prstGeom>
              <a:solidFill>
                <a:srgbClr val="8D8D8D"/>
              </a:solidFill>
              <a:ln w="38100">
                <a:solidFill>
                  <a:srgbClr val="003D66"/>
                </a:solidFill>
                <a:miter lim="800000"/>
                <a:headEnd/>
                <a:tailEnd/>
              </a:ln>
            </p:spPr>
            <p:txBody>
              <a:bodyPr/>
              <a:lstStyle/>
              <a:p>
                <a:endParaRPr lang="en-US"/>
              </a:p>
            </p:txBody>
          </p:sp>
          <p:sp>
            <p:nvSpPr>
              <p:cNvPr id="575" name="Rectangle 409"/>
              <p:cNvSpPr>
                <a:spLocks noChangeArrowheads="1"/>
              </p:cNvSpPr>
              <p:nvPr/>
            </p:nvSpPr>
            <p:spPr bwMode="auto">
              <a:xfrm>
                <a:off x="3850" y="2150"/>
                <a:ext cx="1" cy="95"/>
              </a:xfrm>
              <a:prstGeom prst="rect">
                <a:avLst/>
              </a:prstGeom>
              <a:solidFill>
                <a:srgbClr val="8C8C8C"/>
              </a:solidFill>
              <a:ln w="9525">
                <a:noFill/>
                <a:miter lim="800000"/>
                <a:headEnd/>
                <a:tailEnd/>
              </a:ln>
            </p:spPr>
            <p:txBody>
              <a:bodyPr/>
              <a:lstStyle/>
              <a:p>
                <a:endParaRPr lang="en-US"/>
              </a:p>
            </p:txBody>
          </p:sp>
          <p:sp>
            <p:nvSpPr>
              <p:cNvPr id="576" name="Rectangle 410"/>
              <p:cNvSpPr>
                <a:spLocks noChangeArrowheads="1"/>
              </p:cNvSpPr>
              <p:nvPr/>
            </p:nvSpPr>
            <p:spPr bwMode="auto">
              <a:xfrm>
                <a:off x="3851" y="2150"/>
                <a:ext cx="2" cy="95"/>
              </a:xfrm>
              <a:prstGeom prst="rect">
                <a:avLst/>
              </a:prstGeom>
              <a:solidFill>
                <a:srgbClr val="8B8B8B"/>
              </a:solidFill>
              <a:ln w="9525">
                <a:noFill/>
                <a:miter lim="800000"/>
                <a:headEnd/>
                <a:tailEnd/>
              </a:ln>
            </p:spPr>
            <p:txBody>
              <a:bodyPr/>
              <a:lstStyle/>
              <a:p>
                <a:endParaRPr lang="en-US"/>
              </a:p>
            </p:txBody>
          </p:sp>
          <p:sp>
            <p:nvSpPr>
              <p:cNvPr id="577" name="Rectangle 411"/>
              <p:cNvSpPr>
                <a:spLocks noChangeArrowheads="1"/>
              </p:cNvSpPr>
              <p:nvPr/>
            </p:nvSpPr>
            <p:spPr bwMode="auto">
              <a:xfrm>
                <a:off x="3853" y="2150"/>
                <a:ext cx="4" cy="95"/>
              </a:xfrm>
              <a:prstGeom prst="rect">
                <a:avLst/>
              </a:prstGeom>
              <a:solidFill>
                <a:srgbClr val="8A8A8A"/>
              </a:solidFill>
              <a:ln w="9525">
                <a:noFill/>
                <a:miter lim="800000"/>
                <a:headEnd/>
                <a:tailEnd/>
              </a:ln>
            </p:spPr>
            <p:txBody>
              <a:bodyPr/>
              <a:lstStyle/>
              <a:p>
                <a:endParaRPr lang="en-US"/>
              </a:p>
            </p:txBody>
          </p:sp>
          <p:sp>
            <p:nvSpPr>
              <p:cNvPr id="578" name="Rectangle 412"/>
              <p:cNvSpPr>
                <a:spLocks noChangeArrowheads="1"/>
              </p:cNvSpPr>
              <p:nvPr/>
            </p:nvSpPr>
            <p:spPr bwMode="auto">
              <a:xfrm>
                <a:off x="3857" y="2150"/>
                <a:ext cx="1" cy="95"/>
              </a:xfrm>
              <a:prstGeom prst="rect">
                <a:avLst/>
              </a:prstGeom>
              <a:solidFill>
                <a:srgbClr val="898989"/>
              </a:solidFill>
              <a:ln w="38100">
                <a:solidFill>
                  <a:srgbClr val="003D66"/>
                </a:solidFill>
                <a:miter lim="800000"/>
                <a:headEnd/>
                <a:tailEnd/>
              </a:ln>
            </p:spPr>
            <p:txBody>
              <a:bodyPr/>
              <a:lstStyle/>
              <a:p>
                <a:endParaRPr lang="en-US"/>
              </a:p>
            </p:txBody>
          </p:sp>
          <p:sp>
            <p:nvSpPr>
              <p:cNvPr id="579" name="Rectangle 413"/>
              <p:cNvSpPr>
                <a:spLocks noChangeArrowheads="1"/>
              </p:cNvSpPr>
              <p:nvPr/>
            </p:nvSpPr>
            <p:spPr bwMode="auto">
              <a:xfrm>
                <a:off x="3858" y="2150"/>
                <a:ext cx="2" cy="95"/>
              </a:xfrm>
              <a:prstGeom prst="rect">
                <a:avLst/>
              </a:prstGeom>
              <a:solidFill>
                <a:srgbClr val="888888"/>
              </a:solidFill>
              <a:ln w="38100">
                <a:solidFill>
                  <a:srgbClr val="003D66"/>
                </a:solidFill>
                <a:miter lim="800000"/>
                <a:headEnd/>
                <a:tailEnd/>
              </a:ln>
            </p:spPr>
            <p:txBody>
              <a:bodyPr/>
              <a:lstStyle/>
              <a:p>
                <a:endParaRPr lang="en-US"/>
              </a:p>
            </p:txBody>
          </p:sp>
          <p:sp>
            <p:nvSpPr>
              <p:cNvPr id="580" name="Rectangle 414"/>
              <p:cNvSpPr>
                <a:spLocks noChangeArrowheads="1"/>
              </p:cNvSpPr>
              <p:nvPr/>
            </p:nvSpPr>
            <p:spPr bwMode="auto">
              <a:xfrm>
                <a:off x="3860" y="2150"/>
                <a:ext cx="4" cy="95"/>
              </a:xfrm>
              <a:prstGeom prst="rect">
                <a:avLst/>
              </a:prstGeom>
              <a:solidFill>
                <a:srgbClr val="878787"/>
              </a:solidFill>
              <a:ln w="9525">
                <a:noFill/>
                <a:miter lim="800000"/>
                <a:headEnd/>
                <a:tailEnd/>
              </a:ln>
            </p:spPr>
            <p:txBody>
              <a:bodyPr/>
              <a:lstStyle/>
              <a:p>
                <a:endParaRPr lang="en-US"/>
              </a:p>
            </p:txBody>
          </p:sp>
          <p:sp>
            <p:nvSpPr>
              <p:cNvPr id="581" name="Rectangle 415"/>
              <p:cNvSpPr>
                <a:spLocks noChangeArrowheads="1"/>
              </p:cNvSpPr>
              <p:nvPr/>
            </p:nvSpPr>
            <p:spPr bwMode="auto">
              <a:xfrm>
                <a:off x="3864" y="2150"/>
                <a:ext cx="1" cy="95"/>
              </a:xfrm>
              <a:prstGeom prst="rect">
                <a:avLst/>
              </a:prstGeom>
              <a:solidFill>
                <a:srgbClr val="868686"/>
              </a:solidFill>
              <a:ln w="9525">
                <a:noFill/>
                <a:miter lim="800000"/>
                <a:headEnd/>
                <a:tailEnd/>
              </a:ln>
            </p:spPr>
            <p:txBody>
              <a:bodyPr/>
              <a:lstStyle/>
              <a:p>
                <a:endParaRPr lang="en-US"/>
              </a:p>
            </p:txBody>
          </p:sp>
          <p:sp>
            <p:nvSpPr>
              <p:cNvPr id="582" name="Rectangle 416"/>
              <p:cNvSpPr>
                <a:spLocks noChangeArrowheads="1"/>
              </p:cNvSpPr>
              <p:nvPr/>
            </p:nvSpPr>
            <p:spPr bwMode="auto">
              <a:xfrm>
                <a:off x="3865" y="2150"/>
                <a:ext cx="2" cy="95"/>
              </a:xfrm>
              <a:prstGeom prst="rect">
                <a:avLst/>
              </a:prstGeom>
              <a:solidFill>
                <a:srgbClr val="858585"/>
              </a:solidFill>
              <a:ln w="9525">
                <a:noFill/>
                <a:miter lim="800000"/>
                <a:headEnd/>
                <a:tailEnd/>
              </a:ln>
            </p:spPr>
            <p:txBody>
              <a:bodyPr/>
              <a:lstStyle/>
              <a:p>
                <a:endParaRPr lang="en-US"/>
              </a:p>
            </p:txBody>
          </p:sp>
          <p:sp>
            <p:nvSpPr>
              <p:cNvPr id="583" name="Rectangle 417"/>
              <p:cNvSpPr>
                <a:spLocks noChangeArrowheads="1"/>
              </p:cNvSpPr>
              <p:nvPr/>
            </p:nvSpPr>
            <p:spPr bwMode="auto">
              <a:xfrm>
                <a:off x="3867" y="2150"/>
                <a:ext cx="4" cy="95"/>
              </a:xfrm>
              <a:prstGeom prst="rect">
                <a:avLst/>
              </a:prstGeom>
              <a:solidFill>
                <a:srgbClr val="848484"/>
              </a:solidFill>
              <a:ln w="38100">
                <a:solidFill>
                  <a:srgbClr val="003D66"/>
                </a:solidFill>
                <a:miter lim="800000"/>
                <a:headEnd/>
                <a:tailEnd/>
              </a:ln>
            </p:spPr>
            <p:txBody>
              <a:bodyPr/>
              <a:lstStyle/>
              <a:p>
                <a:endParaRPr lang="en-US"/>
              </a:p>
            </p:txBody>
          </p:sp>
          <p:sp>
            <p:nvSpPr>
              <p:cNvPr id="584" name="Rectangle 418"/>
              <p:cNvSpPr>
                <a:spLocks noChangeArrowheads="1"/>
              </p:cNvSpPr>
              <p:nvPr/>
            </p:nvSpPr>
            <p:spPr bwMode="auto">
              <a:xfrm>
                <a:off x="3871" y="2150"/>
                <a:ext cx="1" cy="95"/>
              </a:xfrm>
              <a:prstGeom prst="rect">
                <a:avLst/>
              </a:prstGeom>
              <a:solidFill>
                <a:srgbClr val="838383"/>
              </a:solidFill>
              <a:ln w="9525">
                <a:noFill/>
                <a:miter lim="800000"/>
                <a:headEnd/>
                <a:tailEnd/>
              </a:ln>
            </p:spPr>
            <p:txBody>
              <a:bodyPr/>
              <a:lstStyle/>
              <a:p>
                <a:endParaRPr lang="en-US"/>
              </a:p>
            </p:txBody>
          </p:sp>
          <p:sp>
            <p:nvSpPr>
              <p:cNvPr id="585" name="Rectangle 419"/>
              <p:cNvSpPr>
                <a:spLocks noChangeArrowheads="1"/>
              </p:cNvSpPr>
              <p:nvPr/>
            </p:nvSpPr>
            <p:spPr bwMode="auto">
              <a:xfrm>
                <a:off x="3872" y="2150"/>
                <a:ext cx="2" cy="95"/>
              </a:xfrm>
              <a:prstGeom prst="rect">
                <a:avLst/>
              </a:prstGeom>
              <a:solidFill>
                <a:srgbClr val="828282"/>
              </a:solidFill>
              <a:ln w="9525">
                <a:noFill/>
                <a:miter lim="800000"/>
                <a:headEnd/>
                <a:tailEnd/>
              </a:ln>
            </p:spPr>
            <p:txBody>
              <a:bodyPr/>
              <a:lstStyle/>
              <a:p>
                <a:endParaRPr lang="en-US"/>
              </a:p>
            </p:txBody>
          </p:sp>
          <p:sp>
            <p:nvSpPr>
              <p:cNvPr id="586" name="Rectangle 420"/>
              <p:cNvSpPr>
                <a:spLocks noChangeArrowheads="1"/>
              </p:cNvSpPr>
              <p:nvPr/>
            </p:nvSpPr>
            <p:spPr bwMode="auto">
              <a:xfrm>
                <a:off x="3874" y="2150"/>
                <a:ext cx="4" cy="95"/>
              </a:xfrm>
              <a:prstGeom prst="rect">
                <a:avLst/>
              </a:prstGeom>
              <a:solidFill>
                <a:srgbClr val="818181"/>
              </a:solidFill>
              <a:ln w="9525">
                <a:noFill/>
                <a:miter lim="800000"/>
                <a:headEnd/>
                <a:tailEnd/>
              </a:ln>
            </p:spPr>
            <p:txBody>
              <a:bodyPr/>
              <a:lstStyle/>
              <a:p>
                <a:endParaRPr lang="en-US"/>
              </a:p>
            </p:txBody>
          </p:sp>
          <p:sp>
            <p:nvSpPr>
              <p:cNvPr id="587" name="Rectangle 421"/>
              <p:cNvSpPr>
                <a:spLocks noChangeArrowheads="1"/>
              </p:cNvSpPr>
              <p:nvPr/>
            </p:nvSpPr>
            <p:spPr bwMode="auto">
              <a:xfrm>
                <a:off x="3878" y="2150"/>
                <a:ext cx="2" cy="95"/>
              </a:xfrm>
              <a:prstGeom prst="rect">
                <a:avLst/>
              </a:prstGeom>
              <a:solidFill>
                <a:srgbClr val="808080"/>
              </a:solidFill>
              <a:ln w="9525">
                <a:noFill/>
                <a:miter lim="800000"/>
                <a:headEnd/>
                <a:tailEnd/>
              </a:ln>
            </p:spPr>
            <p:txBody>
              <a:bodyPr/>
              <a:lstStyle/>
              <a:p>
                <a:endParaRPr lang="en-US"/>
              </a:p>
            </p:txBody>
          </p:sp>
          <p:sp>
            <p:nvSpPr>
              <p:cNvPr id="588" name="Rectangle 422"/>
              <p:cNvSpPr>
                <a:spLocks noChangeArrowheads="1"/>
              </p:cNvSpPr>
              <p:nvPr/>
            </p:nvSpPr>
            <p:spPr bwMode="auto">
              <a:xfrm>
                <a:off x="3880" y="2150"/>
                <a:ext cx="1" cy="95"/>
              </a:xfrm>
              <a:prstGeom prst="rect">
                <a:avLst/>
              </a:prstGeom>
              <a:solidFill>
                <a:srgbClr val="7F7F7F"/>
              </a:solidFill>
              <a:ln w="9525">
                <a:noFill/>
                <a:miter lim="800000"/>
                <a:headEnd/>
                <a:tailEnd/>
              </a:ln>
            </p:spPr>
            <p:txBody>
              <a:bodyPr/>
              <a:lstStyle/>
              <a:p>
                <a:endParaRPr lang="en-US"/>
              </a:p>
            </p:txBody>
          </p:sp>
          <p:sp>
            <p:nvSpPr>
              <p:cNvPr id="589" name="Rectangle 423"/>
              <p:cNvSpPr>
                <a:spLocks noChangeArrowheads="1"/>
              </p:cNvSpPr>
              <p:nvPr/>
            </p:nvSpPr>
            <p:spPr bwMode="auto">
              <a:xfrm>
                <a:off x="3881" y="2150"/>
                <a:ext cx="2" cy="95"/>
              </a:xfrm>
              <a:prstGeom prst="rect">
                <a:avLst/>
              </a:prstGeom>
              <a:solidFill>
                <a:srgbClr val="7E7E7E"/>
              </a:solidFill>
              <a:ln w="38100">
                <a:solidFill>
                  <a:srgbClr val="003D66"/>
                </a:solidFill>
                <a:miter lim="800000"/>
                <a:headEnd/>
                <a:tailEnd/>
              </a:ln>
            </p:spPr>
            <p:txBody>
              <a:bodyPr/>
              <a:lstStyle/>
              <a:p>
                <a:endParaRPr lang="en-US"/>
              </a:p>
            </p:txBody>
          </p:sp>
          <p:sp>
            <p:nvSpPr>
              <p:cNvPr id="590" name="Rectangle 424"/>
              <p:cNvSpPr>
                <a:spLocks noChangeArrowheads="1"/>
              </p:cNvSpPr>
              <p:nvPr/>
            </p:nvSpPr>
            <p:spPr bwMode="auto">
              <a:xfrm>
                <a:off x="3883" y="2150"/>
                <a:ext cx="4" cy="95"/>
              </a:xfrm>
              <a:prstGeom prst="rect">
                <a:avLst/>
              </a:prstGeom>
              <a:solidFill>
                <a:srgbClr val="7D7D7D"/>
              </a:solidFill>
              <a:ln w="9525">
                <a:noFill/>
                <a:miter lim="800000"/>
                <a:headEnd/>
                <a:tailEnd/>
              </a:ln>
            </p:spPr>
            <p:txBody>
              <a:bodyPr/>
              <a:lstStyle/>
              <a:p>
                <a:endParaRPr lang="en-US"/>
              </a:p>
            </p:txBody>
          </p:sp>
          <p:sp>
            <p:nvSpPr>
              <p:cNvPr id="591" name="Rectangle 425"/>
              <p:cNvSpPr>
                <a:spLocks noChangeArrowheads="1"/>
              </p:cNvSpPr>
              <p:nvPr/>
            </p:nvSpPr>
            <p:spPr bwMode="auto">
              <a:xfrm>
                <a:off x="3887" y="2150"/>
                <a:ext cx="1" cy="95"/>
              </a:xfrm>
              <a:prstGeom prst="rect">
                <a:avLst/>
              </a:prstGeom>
              <a:solidFill>
                <a:srgbClr val="7C7C7C"/>
              </a:solidFill>
              <a:ln w="9525">
                <a:noFill/>
                <a:miter lim="800000"/>
                <a:headEnd/>
                <a:tailEnd/>
              </a:ln>
            </p:spPr>
            <p:txBody>
              <a:bodyPr/>
              <a:lstStyle/>
              <a:p>
                <a:endParaRPr lang="en-US"/>
              </a:p>
            </p:txBody>
          </p:sp>
          <p:sp>
            <p:nvSpPr>
              <p:cNvPr id="592" name="Rectangle 426"/>
              <p:cNvSpPr>
                <a:spLocks noChangeArrowheads="1"/>
              </p:cNvSpPr>
              <p:nvPr/>
            </p:nvSpPr>
            <p:spPr bwMode="auto">
              <a:xfrm>
                <a:off x="3888" y="2150"/>
                <a:ext cx="2" cy="95"/>
              </a:xfrm>
              <a:prstGeom prst="rect">
                <a:avLst/>
              </a:prstGeom>
              <a:solidFill>
                <a:srgbClr val="7B7B7B"/>
              </a:solidFill>
              <a:ln w="9525">
                <a:noFill/>
                <a:miter lim="800000"/>
                <a:headEnd/>
                <a:tailEnd/>
              </a:ln>
            </p:spPr>
            <p:txBody>
              <a:bodyPr/>
              <a:lstStyle/>
              <a:p>
                <a:endParaRPr lang="en-US"/>
              </a:p>
            </p:txBody>
          </p:sp>
          <p:sp>
            <p:nvSpPr>
              <p:cNvPr id="593" name="Rectangle 427"/>
              <p:cNvSpPr>
                <a:spLocks noChangeArrowheads="1"/>
              </p:cNvSpPr>
              <p:nvPr/>
            </p:nvSpPr>
            <p:spPr bwMode="auto">
              <a:xfrm>
                <a:off x="3890" y="2150"/>
                <a:ext cx="4" cy="95"/>
              </a:xfrm>
              <a:prstGeom prst="rect">
                <a:avLst/>
              </a:prstGeom>
              <a:solidFill>
                <a:srgbClr val="7A7A7A"/>
              </a:solidFill>
              <a:ln w="38100">
                <a:solidFill>
                  <a:srgbClr val="003D66"/>
                </a:solidFill>
                <a:miter lim="800000"/>
                <a:headEnd/>
                <a:tailEnd/>
              </a:ln>
            </p:spPr>
            <p:txBody>
              <a:bodyPr/>
              <a:lstStyle/>
              <a:p>
                <a:endParaRPr lang="en-US"/>
              </a:p>
            </p:txBody>
          </p:sp>
          <p:sp>
            <p:nvSpPr>
              <p:cNvPr id="594" name="Rectangle 428"/>
              <p:cNvSpPr>
                <a:spLocks noChangeArrowheads="1"/>
              </p:cNvSpPr>
              <p:nvPr/>
            </p:nvSpPr>
            <p:spPr bwMode="auto">
              <a:xfrm>
                <a:off x="3894" y="2150"/>
                <a:ext cx="1" cy="95"/>
              </a:xfrm>
              <a:prstGeom prst="rect">
                <a:avLst/>
              </a:prstGeom>
              <a:solidFill>
                <a:srgbClr val="797979"/>
              </a:solidFill>
              <a:ln w="38100">
                <a:solidFill>
                  <a:srgbClr val="003D66"/>
                </a:solidFill>
                <a:miter lim="800000"/>
                <a:headEnd/>
                <a:tailEnd/>
              </a:ln>
            </p:spPr>
            <p:txBody>
              <a:bodyPr/>
              <a:lstStyle/>
              <a:p>
                <a:endParaRPr lang="en-US"/>
              </a:p>
            </p:txBody>
          </p:sp>
          <p:sp>
            <p:nvSpPr>
              <p:cNvPr id="595" name="Line 429"/>
              <p:cNvSpPr>
                <a:spLocks noChangeShapeType="1"/>
              </p:cNvSpPr>
              <p:nvPr/>
            </p:nvSpPr>
            <p:spPr bwMode="auto">
              <a:xfrm>
                <a:off x="3648" y="2153"/>
                <a:ext cx="250" cy="1"/>
              </a:xfrm>
              <a:prstGeom prst="line">
                <a:avLst/>
              </a:prstGeom>
              <a:noFill/>
              <a:ln w="38100">
                <a:solidFill>
                  <a:srgbClr val="003D66"/>
                </a:solidFill>
                <a:round/>
                <a:headEnd/>
                <a:tailEnd/>
              </a:ln>
            </p:spPr>
            <p:txBody>
              <a:bodyPr/>
              <a:lstStyle/>
              <a:p>
                <a:endParaRPr lang="en-US"/>
              </a:p>
            </p:txBody>
          </p:sp>
          <p:sp>
            <p:nvSpPr>
              <p:cNvPr id="596" name="Freeform 430"/>
              <p:cNvSpPr>
                <a:spLocks/>
              </p:cNvSpPr>
              <p:nvPr/>
            </p:nvSpPr>
            <p:spPr bwMode="auto">
              <a:xfrm>
                <a:off x="2953" y="2079"/>
                <a:ext cx="1423" cy="1922"/>
              </a:xfrm>
              <a:custGeom>
                <a:avLst/>
                <a:gdLst>
                  <a:gd name="T0" fmla="*/ 421 w 1423"/>
                  <a:gd name="T1" fmla="*/ 0 h 1922"/>
                  <a:gd name="T2" fmla="*/ 475 w 1423"/>
                  <a:gd name="T3" fmla="*/ 73 h 1922"/>
                  <a:gd name="T4" fmla="*/ 475 w 1423"/>
                  <a:gd name="T5" fmla="*/ 711 h 1922"/>
                  <a:gd name="T6" fmla="*/ 475 w 1423"/>
                  <a:gd name="T7" fmla="*/ 700 h 1922"/>
                  <a:gd name="T8" fmla="*/ 24 w 1423"/>
                  <a:gd name="T9" fmla="*/ 1742 h 1922"/>
                  <a:gd name="T10" fmla="*/ 6 w 1423"/>
                  <a:gd name="T11" fmla="*/ 1775 h 1922"/>
                  <a:gd name="T12" fmla="*/ 1 w 1423"/>
                  <a:gd name="T13" fmla="*/ 1804 h 1922"/>
                  <a:gd name="T14" fmla="*/ 0 w 1423"/>
                  <a:gd name="T15" fmla="*/ 1819 h 1922"/>
                  <a:gd name="T16" fmla="*/ 2 w 1423"/>
                  <a:gd name="T17" fmla="*/ 1834 h 1922"/>
                  <a:gd name="T18" fmla="*/ 8 w 1423"/>
                  <a:gd name="T19" fmla="*/ 1860 h 1922"/>
                  <a:gd name="T20" fmla="*/ 22 w 1423"/>
                  <a:gd name="T21" fmla="*/ 1885 h 1922"/>
                  <a:gd name="T22" fmla="*/ 38 w 1423"/>
                  <a:gd name="T23" fmla="*/ 1903 h 1922"/>
                  <a:gd name="T24" fmla="*/ 48 w 1423"/>
                  <a:gd name="T25" fmla="*/ 1910 h 1922"/>
                  <a:gd name="T26" fmla="*/ 59 w 1423"/>
                  <a:gd name="T27" fmla="*/ 1916 h 1922"/>
                  <a:gd name="T28" fmla="*/ 70 w 1423"/>
                  <a:gd name="T29" fmla="*/ 1919 h 1922"/>
                  <a:gd name="T30" fmla="*/ 82 w 1423"/>
                  <a:gd name="T31" fmla="*/ 1921 h 1922"/>
                  <a:gd name="T32" fmla="*/ 96 w 1423"/>
                  <a:gd name="T33" fmla="*/ 1922 h 1922"/>
                  <a:gd name="T34" fmla="*/ 109 w 1423"/>
                  <a:gd name="T35" fmla="*/ 1919 h 1922"/>
                  <a:gd name="T36" fmla="*/ 123 w 1423"/>
                  <a:gd name="T37" fmla="*/ 1922 h 1922"/>
                  <a:gd name="T38" fmla="*/ 1345 w 1423"/>
                  <a:gd name="T39" fmla="*/ 1922 h 1922"/>
                  <a:gd name="T40" fmla="*/ 1315 w 1423"/>
                  <a:gd name="T41" fmla="*/ 1919 h 1922"/>
                  <a:gd name="T42" fmla="*/ 1340 w 1423"/>
                  <a:gd name="T43" fmla="*/ 1922 h 1922"/>
                  <a:gd name="T44" fmla="*/ 1363 w 1423"/>
                  <a:gd name="T45" fmla="*/ 1916 h 1922"/>
                  <a:gd name="T46" fmla="*/ 1373 w 1423"/>
                  <a:gd name="T47" fmla="*/ 1912 h 1922"/>
                  <a:gd name="T48" fmla="*/ 1384 w 1423"/>
                  <a:gd name="T49" fmla="*/ 1904 h 1922"/>
                  <a:gd name="T50" fmla="*/ 1393 w 1423"/>
                  <a:gd name="T51" fmla="*/ 1895 h 1922"/>
                  <a:gd name="T52" fmla="*/ 1402 w 1423"/>
                  <a:gd name="T53" fmla="*/ 1885 h 1922"/>
                  <a:gd name="T54" fmla="*/ 1408 w 1423"/>
                  <a:gd name="T55" fmla="*/ 1874 h 1922"/>
                  <a:gd name="T56" fmla="*/ 1414 w 1423"/>
                  <a:gd name="T57" fmla="*/ 1862 h 1922"/>
                  <a:gd name="T58" fmla="*/ 1421 w 1423"/>
                  <a:gd name="T59" fmla="*/ 1835 h 1922"/>
                  <a:gd name="T60" fmla="*/ 1423 w 1423"/>
                  <a:gd name="T61" fmla="*/ 1820 h 1922"/>
                  <a:gd name="T62" fmla="*/ 1423 w 1423"/>
                  <a:gd name="T63" fmla="*/ 1813 h 1922"/>
                  <a:gd name="T64" fmla="*/ 1423 w 1423"/>
                  <a:gd name="T65" fmla="*/ 1805 h 1922"/>
                  <a:gd name="T66" fmla="*/ 1423 w 1423"/>
                  <a:gd name="T67" fmla="*/ 1799 h 1922"/>
                  <a:gd name="T68" fmla="*/ 1421 w 1423"/>
                  <a:gd name="T69" fmla="*/ 1791 h 1922"/>
                  <a:gd name="T70" fmla="*/ 1416 w 1423"/>
                  <a:gd name="T71" fmla="*/ 1775 h 1922"/>
                  <a:gd name="T72" fmla="*/ 1405 w 1423"/>
                  <a:gd name="T73" fmla="*/ 1742 h 1922"/>
                  <a:gd name="T74" fmla="*/ 954 w 1423"/>
                  <a:gd name="T75" fmla="*/ 700 h 1922"/>
                  <a:gd name="T76" fmla="*/ 952 w 1423"/>
                  <a:gd name="T77" fmla="*/ 711 h 1922"/>
                  <a:gd name="T78" fmla="*/ 952 w 1423"/>
                  <a:gd name="T79" fmla="*/ 73 h 1922"/>
                  <a:gd name="T80" fmla="*/ 1005 w 1423"/>
                  <a:gd name="T81" fmla="*/ 0 h 1922"/>
                  <a:gd name="T82" fmla="*/ 421 w 1423"/>
                  <a:gd name="T83" fmla="*/ 0 h 1922"/>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423"/>
                  <a:gd name="T127" fmla="*/ 0 h 1922"/>
                  <a:gd name="T128" fmla="*/ 1423 w 1423"/>
                  <a:gd name="T129" fmla="*/ 1922 h 1922"/>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423" h="1922">
                    <a:moveTo>
                      <a:pt x="421" y="0"/>
                    </a:moveTo>
                    <a:lnTo>
                      <a:pt x="475" y="73"/>
                    </a:lnTo>
                    <a:lnTo>
                      <a:pt x="475" y="711"/>
                    </a:lnTo>
                    <a:lnTo>
                      <a:pt x="475" y="700"/>
                    </a:lnTo>
                    <a:lnTo>
                      <a:pt x="24" y="1742"/>
                    </a:lnTo>
                    <a:lnTo>
                      <a:pt x="6" y="1775"/>
                    </a:lnTo>
                    <a:lnTo>
                      <a:pt x="1" y="1804"/>
                    </a:lnTo>
                    <a:lnTo>
                      <a:pt x="0" y="1819"/>
                    </a:lnTo>
                    <a:lnTo>
                      <a:pt x="2" y="1834"/>
                    </a:lnTo>
                    <a:lnTo>
                      <a:pt x="8" y="1860"/>
                    </a:lnTo>
                    <a:lnTo>
                      <a:pt x="22" y="1885"/>
                    </a:lnTo>
                    <a:lnTo>
                      <a:pt x="38" y="1903"/>
                    </a:lnTo>
                    <a:lnTo>
                      <a:pt x="48" y="1910"/>
                    </a:lnTo>
                    <a:lnTo>
                      <a:pt x="59" y="1916"/>
                    </a:lnTo>
                    <a:lnTo>
                      <a:pt x="70" y="1919"/>
                    </a:lnTo>
                    <a:lnTo>
                      <a:pt x="82" y="1921"/>
                    </a:lnTo>
                    <a:lnTo>
                      <a:pt x="96" y="1922"/>
                    </a:lnTo>
                    <a:lnTo>
                      <a:pt x="109" y="1919"/>
                    </a:lnTo>
                    <a:lnTo>
                      <a:pt x="123" y="1922"/>
                    </a:lnTo>
                    <a:lnTo>
                      <a:pt x="1345" y="1922"/>
                    </a:lnTo>
                    <a:lnTo>
                      <a:pt x="1315" y="1919"/>
                    </a:lnTo>
                    <a:lnTo>
                      <a:pt x="1340" y="1922"/>
                    </a:lnTo>
                    <a:lnTo>
                      <a:pt x="1363" y="1916"/>
                    </a:lnTo>
                    <a:lnTo>
                      <a:pt x="1373" y="1912"/>
                    </a:lnTo>
                    <a:lnTo>
                      <a:pt x="1384" y="1904"/>
                    </a:lnTo>
                    <a:lnTo>
                      <a:pt x="1393" y="1895"/>
                    </a:lnTo>
                    <a:lnTo>
                      <a:pt x="1402" y="1885"/>
                    </a:lnTo>
                    <a:lnTo>
                      <a:pt x="1408" y="1874"/>
                    </a:lnTo>
                    <a:lnTo>
                      <a:pt x="1414" y="1862"/>
                    </a:lnTo>
                    <a:lnTo>
                      <a:pt x="1421" y="1835"/>
                    </a:lnTo>
                    <a:lnTo>
                      <a:pt x="1423" y="1820"/>
                    </a:lnTo>
                    <a:lnTo>
                      <a:pt x="1423" y="1813"/>
                    </a:lnTo>
                    <a:lnTo>
                      <a:pt x="1423" y="1805"/>
                    </a:lnTo>
                    <a:lnTo>
                      <a:pt x="1423" y="1799"/>
                    </a:lnTo>
                    <a:lnTo>
                      <a:pt x="1421" y="1791"/>
                    </a:lnTo>
                    <a:lnTo>
                      <a:pt x="1416" y="1775"/>
                    </a:lnTo>
                    <a:lnTo>
                      <a:pt x="1405" y="1742"/>
                    </a:lnTo>
                    <a:lnTo>
                      <a:pt x="954" y="700"/>
                    </a:lnTo>
                    <a:lnTo>
                      <a:pt x="952" y="711"/>
                    </a:lnTo>
                    <a:lnTo>
                      <a:pt x="952" y="73"/>
                    </a:lnTo>
                    <a:lnTo>
                      <a:pt x="1005" y="0"/>
                    </a:lnTo>
                    <a:lnTo>
                      <a:pt x="421" y="0"/>
                    </a:lnTo>
                    <a:close/>
                  </a:path>
                </a:pathLst>
              </a:custGeom>
              <a:noFill/>
              <a:ln w="20638">
                <a:solidFill>
                  <a:srgbClr val="003D66"/>
                </a:solidFill>
                <a:prstDash val="solid"/>
                <a:round/>
                <a:headEnd/>
                <a:tailEnd/>
              </a:ln>
            </p:spPr>
            <p:txBody>
              <a:bodyPr/>
              <a:lstStyle/>
              <a:p>
                <a:endParaRPr lang="en-US"/>
              </a:p>
            </p:txBody>
          </p:sp>
          <p:sp>
            <p:nvSpPr>
              <p:cNvPr id="597" name="Freeform 431"/>
              <p:cNvSpPr>
                <a:spLocks/>
              </p:cNvSpPr>
              <p:nvPr/>
            </p:nvSpPr>
            <p:spPr bwMode="auto">
              <a:xfrm>
                <a:off x="4520" y="1541"/>
                <a:ext cx="345" cy="524"/>
              </a:xfrm>
              <a:custGeom>
                <a:avLst/>
                <a:gdLst>
                  <a:gd name="T0" fmla="*/ 0 w 345"/>
                  <a:gd name="T1" fmla="*/ 453 h 524"/>
                  <a:gd name="T2" fmla="*/ 186 w 345"/>
                  <a:gd name="T3" fmla="*/ 513 h 524"/>
                  <a:gd name="T4" fmla="*/ 205 w 345"/>
                  <a:gd name="T5" fmla="*/ 520 h 524"/>
                  <a:gd name="T6" fmla="*/ 222 w 345"/>
                  <a:gd name="T7" fmla="*/ 523 h 524"/>
                  <a:gd name="T8" fmla="*/ 239 w 345"/>
                  <a:gd name="T9" fmla="*/ 524 h 524"/>
                  <a:gd name="T10" fmla="*/ 255 w 345"/>
                  <a:gd name="T11" fmla="*/ 522 h 524"/>
                  <a:gd name="T12" fmla="*/ 270 w 345"/>
                  <a:gd name="T13" fmla="*/ 518 h 524"/>
                  <a:gd name="T14" fmla="*/ 281 w 345"/>
                  <a:gd name="T15" fmla="*/ 512 h 524"/>
                  <a:gd name="T16" fmla="*/ 290 w 345"/>
                  <a:gd name="T17" fmla="*/ 505 h 524"/>
                  <a:gd name="T18" fmla="*/ 294 w 345"/>
                  <a:gd name="T19" fmla="*/ 497 h 524"/>
                  <a:gd name="T20" fmla="*/ 294 w 345"/>
                  <a:gd name="T21" fmla="*/ 492 h 524"/>
                  <a:gd name="T22" fmla="*/ 294 w 345"/>
                  <a:gd name="T23" fmla="*/ 490 h 524"/>
                  <a:gd name="T24" fmla="*/ 293 w 345"/>
                  <a:gd name="T25" fmla="*/ 487 h 524"/>
                  <a:gd name="T26" fmla="*/ 296 w 345"/>
                  <a:gd name="T27" fmla="*/ 481 h 524"/>
                  <a:gd name="T28" fmla="*/ 345 w 345"/>
                  <a:gd name="T29" fmla="*/ 32 h 524"/>
                  <a:gd name="T30" fmla="*/ 342 w 345"/>
                  <a:gd name="T31" fmla="*/ 43 h 524"/>
                  <a:gd name="T32" fmla="*/ 344 w 345"/>
                  <a:gd name="T33" fmla="*/ 35 h 524"/>
                  <a:gd name="T34" fmla="*/ 344 w 345"/>
                  <a:gd name="T35" fmla="*/ 30 h 524"/>
                  <a:gd name="T36" fmla="*/ 344 w 345"/>
                  <a:gd name="T37" fmla="*/ 29 h 524"/>
                  <a:gd name="T38" fmla="*/ 342 w 345"/>
                  <a:gd name="T39" fmla="*/ 25 h 524"/>
                  <a:gd name="T40" fmla="*/ 336 w 345"/>
                  <a:gd name="T41" fmla="*/ 17 h 524"/>
                  <a:gd name="T42" fmla="*/ 325 w 345"/>
                  <a:gd name="T43" fmla="*/ 10 h 524"/>
                  <a:gd name="T44" fmla="*/ 312 w 345"/>
                  <a:gd name="T45" fmla="*/ 4 h 524"/>
                  <a:gd name="T46" fmla="*/ 296 w 345"/>
                  <a:gd name="T47" fmla="*/ 1 h 524"/>
                  <a:gd name="T48" fmla="*/ 279 w 345"/>
                  <a:gd name="T49" fmla="*/ 0 h 524"/>
                  <a:gd name="T50" fmla="*/ 270 w 345"/>
                  <a:gd name="T51" fmla="*/ 0 h 524"/>
                  <a:gd name="T52" fmla="*/ 260 w 345"/>
                  <a:gd name="T53" fmla="*/ 1 h 524"/>
                  <a:gd name="T54" fmla="*/ 241 w 345"/>
                  <a:gd name="T55" fmla="*/ 4 h 524"/>
                  <a:gd name="T56" fmla="*/ 42 w 345"/>
                  <a:gd name="T57" fmla="*/ 46 h 524"/>
                  <a:gd name="T58" fmla="*/ 0 w 345"/>
                  <a:gd name="T59" fmla="*/ 453 h 524"/>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345"/>
                  <a:gd name="T91" fmla="*/ 0 h 524"/>
                  <a:gd name="T92" fmla="*/ 345 w 345"/>
                  <a:gd name="T93" fmla="*/ 524 h 524"/>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345" h="524">
                    <a:moveTo>
                      <a:pt x="0" y="453"/>
                    </a:moveTo>
                    <a:lnTo>
                      <a:pt x="186" y="513"/>
                    </a:lnTo>
                    <a:lnTo>
                      <a:pt x="205" y="520"/>
                    </a:lnTo>
                    <a:lnTo>
                      <a:pt x="222" y="523"/>
                    </a:lnTo>
                    <a:lnTo>
                      <a:pt x="239" y="524"/>
                    </a:lnTo>
                    <a:lnTo>
                      <a:pt x="255" y="522"/>
                    </a:lnTo>
                    <a:lnTo>
                      <a:pt x="270" y="518"/>
                    </a:lnTo>
                    <a:lnTo>
                      <a:pt x="281" y="512"/>
                    </a:lnTo>
                    <a:lnTo>
                      <a:pt x="290" y="505"/>
                    </a:lnTo>
                    <a:lnTo>
                      <a:pt x="294" y="497"/>
                    </a:lnTo>
                    <a:lnTo>
                      <a:pt x="294" y="492"/>
                    </a:lnTo>
                    <a:lnTo>
                      <a:pt x="294" y="490"/>
                    </a:lnTo>
                    <a:lnTo>
                      <a:pt x="293" y="487"/>
                    </a:lnTo>
                    <a:lnTo>
                      <a:pt x="296" y="481"/>
                    </a:lnTo>
                    <a:lnTo>
                      <a:pt x="345" y="32"/>
                    </a:lnTo>
                    <a:lnTo>
                      <a:pt x="342" y="43"/>
                    </a:lnTo>
                    <a:lnTo>
                      <a:pt x="344" y="35"/>
                    </a:lnTo>
                    <a:lnTo>
                      <a:pt x="344" y="30"/>
                    </a:lnTo>
                    <a:lnTo>
                      <a:pt x="344" y="29"/>
                    </a:lnTo>
                    <a:lnTo>
                      <a:pt x="342" y="25"/>
                    </a:lnTo>
                    <a:lnTo>
                      <a:pt x="336" y="17"/>
                    </a:lnTo>
                    <a:lnTo>
                      <a:pt x="325" y="10"/>
                    </a:lnTo>
                    <a:lnTo>
                      <a:pt x="312" y="4"/>
                    </a:lnTo>
                    <a:lnTo>
                      <a:pt x="296" y="1"/>
                    </a:lnTo>
                    <a:lnTo>
                      <a:pt x="279" y="0"/>
                    </a:lnTo>
                    <a:lnTo>
                      <a:pt x="270" y="0"/>
                    </a:lnTo>
                    <a:lnTo>
                      <a:pt x="260" y="1"/>
                    </a:lnTo>
                    <a:lnTo>
                      <a:pt x="241" y="4"/>
                    </a:lnTo>
                    <a:lnTo>
                      <a:pt x="42" y="46"/>
                    </a:lnTo>
                    <a:lnTo>
                      <a:pt x="0" y="453"/>
                    </a:lnTo>
                    <a:close/>
                  </a:path>
                </a:pathLst>
              </a:custGeom>
              <a:noFill/>
              <a:ln w="28575" cmpd="sng">
                <a:solidFill>
                  <a:srgbClr val="003D66"/>
                </a:solidFill>
                <a:round/>
                <a:headEnd/>
                <a:tailEnd/>
              </a:ln>
            </p:spPr>
            <p:txBody>
              <a:bodyPr/>
              <a:lstStyle/>
              <a:p>
                <a:endParaRPr lang="en-US"/>
              </a:p>
            </p:txBody>
          </p:sp>
          <p:sp>
            <p:nvSpPr>
              <p:cNvPr id="598" name="Line 432"/>
              <p:cNvSpPr>
                <a:spLocks noChangeShapeType="1"/>
              </p:cNvSpPr>
              <p:nvPr/>
            </p:nvSpPr>
            <p:spPr bwMode="auto">
              <a:xfrm flipV="1">
                <a:off x="4129" y="1589"/>
                <a:ext cx="609" cy="127"/>
              </a:xfrm>
              <a:prstGeom prst="line">
                <a:avLst/>
              </a:prstGeom>
              <a:noFill/>
              <a:ln w="28575">
                <a:solidFill>
                  <a:srgbClr val="003D66"/>
                </a:solidFill>
                <a:round/>
                <a:headEnd/>
                <a:tailEnd/>
              </a:ln>
            </p:spPr>
            <p:txBody>
              <a:bodyPr/>
              <a:lstStyle/>
              <a:p>
                <a:endParaRPr lang="en-US"/>
              </a:p>
            </p:txBody>
          </p:sp>
          <p:sp>
            <p:nvSpPr>
              <p:cNvPr id="599" name="Freeform 433"/>
              <p:cNvSpPr>
                <a:spLocks/>
              </p:cNvSpPr>
              <p:nvPr/>
            </p:nvSpPr>
            <p:spPr bwMode="auto">
              <a:xfrm>
                <a:off x="3743" y="1671"/>
                <a:ext cx="69" cy="114"/>
              </a:xfrm>
              <a:custGeom>
                <a:avLst/>
                <a:gdLst>
                  <a:gd name="T0" fmla="*/ 0 w 69"/>
                  <a:gd name="T1" fmla="*/ 114 h 114"/>
                  <a:gd name="T2" fmla="*/ 25 w 69"/>
                  <a:gd name="T3" fmla="*/ 56 h 114"/>
                  <a:gd name="T4" fmla="*/ 43 w 69"/>
                  <a:gd name="T5" fmla="*/ 29 h 114"/>
                  <a:gd name="T6" fmla="*/ 69 w 69"/>
                  <a:gd name="T7" fmla="*/ 2 h 114"/>
                  <a:gd name="T8" fmla="*/ 12 w 69"/>
                  <a:gd name="T9" fmla="*/ 0 h 114"/>
                  <a:gd name="T10" fmla="*/ 0 w 69"/>
                  <a:gd name="T11" fmla="*/ 114 h 114"/>
                  <a:gd name="T12" fmla="*/ 0 60000 65536"/>
                  <a:gd name="T13" fmla="*/ 0 60000 65536"/>
                  <a:gd name="T14" fmla="*/ 0 60000 65536"/>
                  <a:gd name="T15" fmla="*/ 0 60000 65536"/>
                  <a:gd name="T16" fmla="*/ 0 60000 65536"/>
                  <a:gd name="T17" fmla="*/ 0 60000 65536"/>
                  <a:gd name="T18" fmla="*/ 0 w 69"/>
                  <a:gd name="T19" fmla="*/ 0 h 114"/>
                  <a:gd name="T20" fmla="*/ 69 w 69"/>
                  <a:gd name="T21" fmla="*/ 114 h 114"/>
                </a:gdLst>
                <a:ahLst/>
                <a:cxnLst>
                  <a:cxn ang="T12">
                    <a:pos x="T0" y="T1"/>
                  </a:cxn>
                  <a:cxn ang="T13">
                    <a:pos x="T2" y="T3"/>
                  </a:cxn>
                  <a:cxn ang="T14">
                    <a:pos x="T4" y="T5"/>
                  </a:cxn>
                  <a:cxn ang="T15">
                    <a:pos x="T6" y="T7"/>
                  </a:cxn>
                  <a:cxn ang="T16">
                    <a:pos x="T8" y="T9"/>
                  </a:cxn>
                  <a:cxn ang="T17">
                    <a:pos x="T10" y="T11"/>
                  </a:cxn>
                </a:cxnLst>
                <a:rect l="T18" t="T19" r="T20" b="T21"/>
                <a:pathLst>
                  <a:path w="69" h="114">
                    <a:moveTo>
                      <a:pt x="0" y="114"/>
                    </a:moveTo>
                    <a:lnTo>
                      <a:pt x="25" y="56"/>
                    </a:lnTo>
                    <a:lnTo>
                      <a:pt x="43" y="29"/>
                    </a:lnTo>
                    <a:lnTo>
                      <a:pt x="69" y="2"/>
                    </a:lnTo>
                    <a:lnTo>
                      <a:pt x="12" y="0"/>
                    </a:lnTo>
                    <a:lnTo>
                      <a:pt x="0" y="114"/>
                    </a:lnTo>
                    <a:close/>
                  </a:path>
                </a:pathLst>
              </a:custGeom>
              <a:noFill/>
              <a:ln w="28575" cmpd="sng">
                <a:solidFill>
                  <a:srgbClr val="003D66"/>
                </a:solidFill>
                <a:round/>
                <a:headEnd/>
                <a:tailEnd/>
              </a:ln>
            </p:spPr>
            <p:txBody>
              <a:bodyPr/>
              <a:lstStyle/>
              <a:p>
                <a:endParaRPr lang="en-US"/>
              </a:p>
            </p:txBody>
          </p:sp>
          <p:sp>
            <p:nvSpPr>
              <p:cNvPr id="600" name="Line 434"/>
              <p:cNvSpPr>
                <a:spLocks noChangeShapeType="1"/>
              </p:cNvSpPr>
              <p:nvPr/>
            </p:nvSpPr>
            <p:spPr bwMode="auto">
              <a:xfrm flipV="1">
                <a:off x="3748" y="1671"/>
                <a:ext cx="10" cy="92"/>
              </a:xfrm>
              <a:prstGeom prst="line">
                <a:avLst/>
              </a:prstGeom>
              <a:noFill/>
              <a:ln w="28575">
                <a:solidFill>
                  <a:srgbClr val="003D66"/>
                </a:solidFill>
                <a:round/>
                <a:headEnd/>
                <a:tailEnd/>
              </a:ln>
            </p:spPr>
            <p:txBody>
              <a:bodyPr/>
              <a:lstStyle/>
              <a:p>
                <a:endParaRPr lang="en-US"/>
              </a:p>
            </p:txBody>
          </p:sp>
          <p:sp>
            <p:nvSpPr>
              <p:cNvPr id="601" name="Freeform 435"/>
              <p:cNvSpPr>
                <a:spLocks/>
              </p:cNvSpPr>
              <p:nvPr/>
            </p:nvSpPr>
            <p:spPr bwMode="auto">
              <a:xfrm>
                <a:off x="3693" y="1541"/>
                <a:ext cx="1172" cy="524"/>
              </a:xfrm>
              <a:custGeom>
                <a:avLst/>
                <a:gdLst>
                  <a:gd name="T0" fmla="*/ 0 w 1172"/>
                  <a:gd name="T1" fmla="*/ 320 h 524"/>
                  <a:gd name="T2" fmla="*/ 44 w 1172"/>
                  <a:gd name="T3" fmla="*/ 303 h 524"/>
                  <a:gd name="T4" fmla="*/ 422 w 1172"/>
                  <a:gd name="T5" fmla="*/ 319 h 524"/>
                  <a:gd name="T6" fmla="*/ 415 w 1172"/>
                  <a:gd name="T7" fmla="*/ 319 h 524"/>
                  <a:gd name="T8" fmla="*/ 1013 w 1172"/>
                  <a:gd name="T9" fmla="*/ 513 h 524"/>
                  <a:gd name="T10" fmla="*/ 1032 w 1172"/>
                  <a:gd name="T11" fmla="*/ 520 h 524"/>
                  <a:gd name="T12" fmla="*/ 1049 w 1172"/>
                  <a:gd name="T13" fmla="*/ 523 h 524"/>
                  <a:gd name="T14" fmla="*/ 1066 w 1172"/>
                  <a:gd name="T15" fmla="*/ 524 h 524"/>
                  <a:gd name="T16" fmla="*/ 1082 w 1172"/>
                  <a:gd name="T17" fmla="*/ 522 h 524"/>
                  <a:gd name="T18" fmla="*/ 1097 w 1172"/>
                  <a:gd name="T19" fmla="*/ 518 h 524"/>
                  <a:gd name="T20" fmla="*/ 1108 w 1172"/>
                  <a:gd name="T21" fmla="*/ 512 h 524"/>
                  <a:gd name="T22" fmla="*/ 1117 w 1172"/>
                  <a:gd name="T23" fmla="*/ 505 h 524"/>
                  <a:gd name="T24" fmla="*/ 1121 w 1172"/>
                  <a:gd name="T25" fmla="*/ 497 h 524"/>
                  <a:gd name="T26" fmla="*/ 1121 w 1172"/>
                  <a:gd name="T27" fmla="*/ 492 h 524"/>
                  <a:gd name="T28" fmla="*/ 1121 w 1172"/>
                  <a:gd name="T29" fmla="*/ 490 h 524"/>
                  <a:gd name="T30" fmla="*/ 1120 w 1172"/>
                  <a:gd name="T31" fmla="*/ 487 h 524"/>
                  <a:gd name="T32" fmla="*/ 1123 w 1172"/>
                  <a:gd name="T33" fmla="*/ 481 h 524"/>
                  <a:gd name="T34" fmla="*/ 1172 w 1172"/>
                  <a:gd name="T35" fmla="*/ 32 h 524"/>
                  <a:gd name="T36" fmla="*/ 1169 w 1172"/>
                  <a:gd name="T37" fmla="*/ 43 h 524"/>
                  <a:gd name="T38" fmla="*/ 1171 w 1172"/>
                  <a:gd name="T39" fmla="*/ 35 h 524"/>
                  <a:gd name="T40" fmla="*/ 1171 w 1172"/>
                  <a:gd name="T41" fmla="*/ 30 h 524"/>
                  <a:gd name="T42" fmla="*/ 1171 w 1172"/>
                  <a:gd name="T43" fmla="*/ 29 h 524"/>
                  <a:gd name="T44" fmla="*/ 1169 w 1172"/>
                  <a:gd name="T45" fmla="*/ 25 h 524"/>
                  <a:gd name="T46" fmla="*/ 1163 w 1172"/>
                  <a:gd name="T47" fmla="*/ 17 h 524"/>
                  <a:gd name="T48" fmla="*/ 1152 w 1172"/>
                  <a:gd name="T49" fmla="*/ 10 h 524"/>
                  <a:gd name="T50" fmla="*/ 1139 w 1172"/>
                  <a:gd name="T51" fmla="*/ 4 h 524"/>
                  <a:gd name="T52" fmla="*/ 1123 w 1172"/>
                  <a:gd name="T53" fmla="*/ 1 h 524"/>
                  <a:gd name="T54" fmla="*/ 1106 w 1172"/>
                  <a:gd name="T55" fmla="*/ 0 h 524"/>
                  <a:gd name="T56" fmla="*/ 1097 w 1172"/>
                  <a:gd name="T57" fmla="*/ 0 h 524"/>
                  <a:gd name="T58" fmla="*/ 1087 w 1172"/>
                  <a:gd name="T59" fmla="*/ 1 h 524"/>
                  <a:gd name="T60" fmla="*/ 1068 w 1172"/>
                  <a:gd name="T61" fmla="*/ 4 h 524"/>
                  <a:gd name="T62" fmla="*/ 434 w 1172"/>
                  <a:gd name="T63" fmla="*/ 144 h 524"/>
                  <a:gd name="T64" fmla="*/ 441 w 1172"/>
                  <a:gd name="T65" fmla="*/ 144 h 524"/>
                  <a:gd name="T66" fmla="*/ 63 w 1172"/>
                  <a:gd name="T67" fmla="*/ 127 h 524"/>
                  <a:gd name="T68" fmla="*/ 23 w 1172"/>
                  <a:gd name="T69" fmla="*/ 106 h 524"/>
                  <a:gd name="T70" fmla="*/ 0 w 1172"/>
                  <a:gd name="T71" fmla="*/ 320 h 52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172"/>
                  <a:gd name="T109" fmla="*/ 0 h 524"/>
                  <a:gd name="T110" fmla="*/ 1172 w 1172"/>
                  <a:gd name="T111" fmla="*/ 524 h 524"/>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172" h="524">
                    <a:moveTo>
                      <a:pt x="0" y="320"/>
                    </a:moveTo>
                    <a:lnTo>
                      <a:pt x="44" y="303"/>
                    </a:lnTo>
                    <a:lnTo>
                      <a:pt x="422" y="319"/>
                    </a:lnTo>
                    <a:lnTo>
                      <a:pt x="415" y="319"/>
                    </a:lnTo>
                    <a:lnTo>
                      <a:pt x="1013" y="513"/>
                    </a:lnTo>
                    <a:lnTo>
                      <a:pt x="1032" y="520"/>
                    </a:lnTo>
                    <a:lnTo>
                      <a:pt x="1049" y="523"/>
                    </a:lnTo>
                    <a:lnTo>
                      <a:pt x="1066" y="524"/>
                    </a:lnTo>
                    <a:lnTo>
                      <a:pt x="1082" y="522"/>
                    </a:lnTo>
                    <a:lnTo>
                      <a:pt x="1097" y="518"/>
                    </a:lnTo>
                    <a:lnTo>
                      <a:pt x="1108" y="512"/>
                    </a:lnTo>
                    <a:lnTo>
                      <a:pt x="1117" y="505"/>
                    </a:lnTo>
                    <a:lnTo>
                      <a:pt x="1121" y="497"/>
                    </a:lnTo>
                    <a:lnTo>
                      <a:pt x="1121" y="492"/>
                    </a:lnTo>
                    <a:lnTo>
                      <a:pt x="1121" y="490"/>
                    </a:lnTo>
                    <a:lnTo>
                      <a:pt x="1120" y="487"/>
                    </a:lnTo>
                    <a:lnTo>
                      <a:pt x="1123" y="481"/>
                    </a:lnTo>
                    <a:lnTo>
                      <a:pt x="1172" y="32"/>
                    </a:lnTo>
                    <a:lnTo>
                      <a:pt x="1169" y="43"/>
                    </a:lnTo>
                    <a:lnTo>
                      <a:pt x="1171" y="35"/>
                    </a:lnTo>
                    <a:lnTo>
                      <a:pt x="1171" y="30"/>
                    </a:lnTo>
                    <a:lnTo>
                      <a:pt x="1171" y="29"/>
                    </a:lnTo>
                    <a:lnTo>
                      <a:pt x="1169" y="25"/>
                    </a:lnTo>
                    <a:lnTo>
                      <a:pt x="1163" y="17"/>
                    </a:lnTo>
                    <a:lnTo>
                      <a:pt x="1152" y="10"/>
                    </a:lnTo>
                    <a:lnTo>
                      <a:pt x="1139" y="4"/>
                    </a:lnTo>
                    <a:lnTo>
                      <a:pt x="1123" y="1"/>
                    </a:lnTo>
                    <a:lnTo>
                      <a:pt x="1106" y="0"/>
                    </a:lnTo>
                    <a:lnTo>
                      <a:pt x="1097" y="0"/>
                    </a:lnTo>
                    <a:lnTo>
                      <a:pt x="1087" y="1"/>
                    </a:lnTo>
                    <a:lnTo>
                      <a:pt x="1068" y="4"/>
                    </a:lnTo>
                    <a:lnTo>
                      <a:pt x="434" y="144"/>
                    </a:lnTo>
                    <a:lnTo>
                      <a:pt x="441" y="144"/>
                    </a:lnTo>
                    <a:lnTo>
                      <a:pt x="63" y="127"/>
                    </a:lnTo>
                    <a:lnTo>
                      <a:pt x="23" y="106"/>
                    </a:lnTo>
                    <a:lnTo>
                      <a:pt x="0" y="320"/>
                    </a:lnTo>
                    <a:close/>
                  </a:path>
                </a:pathLst>
              </a:custGeom>
              <a:noFill/>
              <a:ln w="28575" cmpd="sng">
                <a:solidFill>
                  <a:srgbClr val="003D66"/>
                </a:solidFill>
                <a:prstDash val="solid"/>
                <a:round/>
                <a:headEnd/>
                <a:tailEnd/>
              </a:ln>
            </p:spPr>
            <p:txBody>
              <a:bodyPr/>
              <a:lstStyle/>
              <a:p>
                <a:endParaRPr lang="en-US"/>
              </a:p>
            </p:txBody>
          </p:sp>
          <p:sp>
            <p:nvSpPr>
              <p:cNvPr id="602" name="Freeform 436"/>
              <p:cNvSpPr>
                <a:spLocks/>
              </p:cNvSpPr>
              <p:nvPr/>
            </p:nvSpPr>
            <p:spPr bwMode="auto">
              <a:xfrm>
                <a:off x="4190" y="1860"/>
                <a:ext cx="645" cy="32"/>
              </a:xfrm>
              <a:custGeom>
                <a:avLst/>
                <a:gdLst>
                  <a:gd name="T0" fmla="*/ 0 w 645"/>
                  <a:gd name="T1" fmla="*/ 11 h 32"/>
                  <a:gd name="T2" fmla="*/ 191 w 645"/>
                  <a:gd name="T3" fmla="*/ 11 h 32"/>
                  <a:gd name="T4" fmla="*/ 170 w 645"/>
                  <a:gd name="T5" fmla="*/ 0 h 32"/>
                  <a:gd name="T6" fmla="*/ 223 w 645"/>
                  <a:gd name="T7" fmla="*/ 0 h 32"/>
                  <a:gd name="T8" fmla="*/ 212 w 645"/>
                  <a:gd name="T9" fmla="*/ 11 h 32"/>
                  <a:gd name="T10" fmla="*/ 286 w 645"/>
                  <a:gd name="T11" fmla="*/ 11 h 32"/>
                  <a:gd name="T12" fmla="*/ 296 w 645"/>
                  <a:gd name="T13" fmla="*/ 21 h 32"/>
                  <a:gd name="T14" fmla="*/ 338 w 645"/>
                  <a:gd name="T15" fmla="*/ 21 h 32"/>
                  <a:gd name="T16" fmla="*/ 349 w 645"/>
                  <a:gd name="T17" fmla="*/ 11 h 32"/>
                  <a:gd name="T18" fmla="*/ 560 w 645"/>
                  <a:gd name="T19" fmla="*/ 11 h 32"/>
                  <a:gd name="T20" fmla="*/ 560 w 645"/>
                  <a:gd name="T21" fmla="*/ 21 h 32"/>
                  <a:gd name="T22" fmla="*/ 613 w 645"/>
                  <a:gd name="T23" fmla="*/ 21 h 32"/>
                  <a:gd name="T24" fmla="*/ 613 w 645"/>
                  <a:gd name="T25" fmla="*/ 32 h 32"/>
                  <a:gd name="T26" fmla="*/ 645 w 645"/>
                  <a:gd name="T27" fmla="*/ 32 h 32"/>
                  <a:gd name="T28" fmla="*/ 634 w 645"/>
                  <a:gd name="T29" fmla="*/ 32 h 3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45"/>
                  <a:gd name="T46" fmla="*/ 0 h 32"/>
                  <a:gd name="T47" fmla="*/ 645 w 645"/>
                  <a:gd name="T48" fmla="*/ 32 h 32"/>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45" h="32">
                    <a:moveTo>
                      <a:pt x="0" y="11"/>
                    </a:moveTo>
                    <a:lnTo>
                      <a:pt x="191" y="11"/>
                    </a:lnTo>
                    <a:lnTo>
                      <a:pt x="170" y="0"/>
                    </a:lnTo>
                    <a:lnTo>
                      <a:pt x="223" y="0"/>
                    </a:lnTo>
                    <a:lnTo>
                      <a:pt x="212" y="11"/>
                    </a:lnTo>
                    <a:lnTo>
                      <a:pt x="286" y="11"/>
                    </a:lnTo>
                    <a:lnTo>
                      <a:pt x="296" y="21"/>
                    </a:lnTo>
                    <a:lnTo>
                      <a:pt x="338" y="21"/>
                    </a:lnTo>
                    <a:lnTo>
                      <a:pt x="349" y="11"/>
                    </a:lnTo>
                    <a:lnTo>
                      <a:pt x="560" y="11"/>
                    </a:lnTo>
                    <a:lnTo>
                      <a:pt x="560" y="21"/>
                    </a:lnTo>
                    <a:lnTo>
                      <a:pt x="613" y="21"/>
                    </a:lnTo>
                    <a:lnTo>
                      <a:pt x="613" y="32"/>
                    </a:lnTo>
                    <a:lnTo>
                      <a:pt x="645" y="32"/>
                    </a:lnTo>
                    <a:lnTo>
                      <a:pt x="634" y="32"/>
                    </a:lnTo>
                  </a:path>
                </a:pathLst>
              </a:custGeom>
              <a:noFill/>
              <a:ln w="28575" cmpd="sng">
                <a:solidFill>
                  <a:srgbClr val="A50021"/>
                </a:solidFill>
                <a:prstDash val="solid"/>
                <a:round/>
                <a:headEnd/>
                <a:tailEnd/>
              </a:ln>
            </p:spPr>
            <p:txBody>
              <a:bodyPr/>
              <a:lstStyle/>
              <a:p>
                <a:endParaRPr lang="en-US"/>
              </a:p>
            </p:txBody>
          </p:sp>
          <p:sp>
            <p:nvSpPr>
              <p:cNvPr id="603" name="Freeform 437"/>
              <p:cNvSpPr>
                <a:spLocks/>
              </p:cNvSpPr>
              <p:nvPr/>
            </p:nvSpPr>
            <p:spPr bwMode="auto">
              <a:xfrm>
                <a:off x="3542" y="1861"/>
                <a:ext cx="140" cy="1679"/>
              </a:xfrm>
              <a:custGeom>
                <a:avLst/>
                <a:gdLst>
                  <a:gd name="T0" fmla="*/ 140 w 140"/>
                  <a:gd name="T1" fmla="*/ 0 h 1679"/>
                  <a:gd name="T2" fmla="*/ 112 w 140"/>
                  <a:gd name="T3" fmla="*/ 27 h 1679"/>
                  <a:gd name="T4" fmla="*/ 91 w 140"/>
                  <a:gd name="T5" fmla="*/ 51 h 1679"/>
                  <a:gd name="T6" fmla="*/ 83 w 140"/>
                  <a:gd name="T7" fmla="*/ 61 h 1679"/>
                  <a:gd name="T8" fmla="*/ 77 w 140"/>
                  <a:gd name="T9" fmla="*/ 71 h 1679"/>
                  <a:gd name="T10" fmla="*/ 65 w 140"/>
                  <a:gd name="T11" fmla="*/ 108 h 1679"/>
                  <a:gd name="T12" fmla="*/ 53 w 140"/>
                  <a:gd name="T13" fmla="*/ 150 h 1679"/>
                  <a:gd name="T14" fmla="*/ 43 w 140"/>
                  <a:gd name="T15" fmla="*/ 196 h 1679"/>
                  <a:gd name="T16" fmla="*/ 33 w 140"/>
                  <a:gd name="T17" fmla="*/ 247 h 1679"/>
                  <a:gd name="T18" fmla="*/ 26 w 140"/>
                  <a:gd name="T19" fmla="*/ 300 h 1679"/>
                  <a:gd name="T20" fmla="*/ 20 w 140"/>
                  <a:gd name="T21" fmla="*/ 357 h 1679"/>
                  <a:gd name="T22" fmla="*/ 10 w 140"/>
                  <a:gd name="T23" fmla="*/ 479 h 1679"/>
                  <a:gd name="T24" fmla="*/ 4 w 140"/>
                  <a:gd name="T25" fmla="*/ 608 h 1679"/>
                  <a:gd name="T26" fmla="*/ 1 w 140"/>
                  <a:gd name="T27" fmla="*/ 743 h 1679"/>
                  <a:gd name="T28" fmla="*/ 0 w 140"/>
                  <a:gd name="T29" fmla="*/ 879 h 1679"/>
                  <a:gd name="T30" fmla="*/ 2 w 140"/>
                  <a:gd name="T31" fmla="*/ 1014 h 1679"/>
                  <a:gd name="T32" fmla="*/ 10 w 140"/>
                  <a:gd name="T33" fmla="*/ 1267 h 1679"/>
                  <a:gd name="T34" fmla="*/ 18 w 140"/>
                  <a:gd name="T35" fmla="*/ 1479 h 1679"/>
                  <a:gd name="T36" fmla="*/ 21 w 140"/>
                  <a:gd name="T37" fmla="*/ 1624 h 1679"/>
                  <a:gd name="T38" fmla="*/ 21 w 140"/>
                  <a:gd name="T39" fmla="*/ 1647 h 1679"/>
                  <a:gd name="T40" fmla="*/ 20 w 140"/>
                  <a:gd name="T41" fmla="*/ 1664 h 1679"/>
                  <a:gd name="T42" fmla="*/ 18 w 140"/>
                  <a:gd name="T43" fmla="*/ 1674 h 1679"/>
                  <a:gd name="T44" fmla="*/ 15 w 140"/>
                  <a:gd name="T45" fmla="*/ 1679 h 1679"/>
                  <a:gd name="T46" fmla="*/ 12 w 140"/>
                  <a:gd name="T47" fmla="*/ 1645 h 1679"/>
                  <a:gd name="T48" fmla="*/ 8 w 140"/>
                  <a:gd name="T49" fmla="*/ 1568 h 1679"/>
                  <a:gd name="T50" fmla="*/ 4 w 140"/>
                  <a:gd name="T51" fmla="*/ 1456 h 167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40"/>
                  <a:gd name="T79" fmla="*/ 0 h 1679"/>
                  <a:gd name="T80" fmla="*/ 140 w 140"/>
                  <a:gd name="T81" fmla="*/ 1679 h 167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40" h="1679">
                    <a:moveTo>
                      <a:pt x="140" y="0"/>
                    </a:moveTo>
                    <a:lnTo>
                      <a:pt x="112" y="27"/>
                    </a:lnTo>
                    <a:lnTo>
                      <a:pt x="91" y="51"/>
                    </a:lnTo>
                    <a:lnTo>
                      <a:pt x="83" y="61"/>
                    </a:lnTo>
                    <a:lnTo>
                      <a:pt x="77" y="71"/>
                    </a:lnTo>
                    <a:lnTo>
                      <a:pt x="65" y="108"/>
                    </a:lnTo>
                    <a:lnTo>
                      <a:pt x="53" y="150"/>
                    </a:lnTo>
                    <a:lnTo>
                      <a:pt x="43" y="196"/>
                    </a:lnTo>
                    <a:lnTo>
                      <a:pt x="33" y="247"/>
                    </a:lnTo>
                    <a:lnTo>
                      <a:pt x="26" y="300"/>
                    </a:lnTo>
                    <a:lnTo>
                      <a:pt x="20" y="357"/>
                    </a:lnTo>
                    <a:lnTo>
                      <a:pt x="10" y="479"/>
                    </a:lnTo>
                    <a:lnTo>
                      <a:pt x="4" y="608"/>
                    </a:lnTo>
                    <a:lnTo>
                      <a:pt x="1" y="743"/>
                    </a:lnTo>
                    <a:lnTo>
                      <a:pt x="0" y="879"/>
                    </a:lnTo>
                    <a:lnTo>
                      <a:pt x="2" y="1014"/>
                    </a:lnTo>
                    <a:lnTo>
                      <a:pt x="10" y="1267"/>
                    </a:lnTo>
                    <a:lnTo>
                      <a:pt x="18" y="1479"/>
                    </a:lnTo>
                    <a:lnTo>
                      <a:pt x="21" y="1624"/>
                    </a:lnTo>
                    <a:lnTo>
                      <a:pt x="21" y="1647"/>
                    </a:lnTo>
                    <a:lnTo>
                      <a:pt x="20" y="1664"/>
                    </a:lnTo>
                    <a:lnTo>
                      <a:pt x="18" y="1674"/>
                    </a:lnTo>
                    <a:lnTo>
                      <a:pt x="15" y="1679"/>
                    </a:lnTo>
                    <a:lnTo>
                      <a:pt x="12" y="1645"/>
                    </a:lnTo>
                    <a:lnTo>
                      <a:pt x="8" y="1568"/>
                    </a:lnTo>
                    <a:lnTo>
                      <a:pt x="4" y="1456"/>
                    </a:lnTo>
                  </a:path>
                </a:pathLst>
              </a:custGeom>
              <a:noFill/>
              <a:ln w="38100" cmpd="sng">
                <a:solidFill>
                  <a:srgbClr val="A50021"/>
                </a:solidFill>
                <a:prstDash val="solid"/>
                <a:round/>
                <a:headEnd/>
                <a:tailEnd/>
              </a:ln>
            </p:spPr>
            <p:txBody>
              <a:bodyPr/>
              <a:lstStyle/>
              <a:p>
                <a:endParaRPr lang="en-US"/>
              </a:p>
            </p:txBody>
          </p:sp>
          <p:sp>
            <p:nvSpPr>
              <p:cNvPr id="604" name="Freeform 438"/>
              <p:cNvSpPr>
                <a:spLocks/>
              </p:cNvSpPr>
              <p:nvPr/>
            </p:nvSpPr>
            <p:spPr bwMode="auto">
              <a:xfrm>
                <a:off x="3620" y="1851"/>
                <a:ext cx="110" cy="1678"/>
              </a:xfrm>
              <a:custGeom>
                <a:avLst/>
                <a:gdLst>
                  <a:gd name="T0" fmla="*/ 93 w 110"/>
                  <a:gd name="T1" fmla="*/ 0 h 1678"/>
                  <a:gd name="T2" fmla="*/ 65 w 110"/>
                  <a:gd name="T3" fmla="*/ 52 h 1678"/>
                  <a:gd name="T4" fmla="*/ 44 w 110"/>
                  <a:gd name="T5" fmla="*/ 95 h 1678"/>
                  <a:gd name="T6" fmla="*/ 36 w 110"/>
                  <a:gd name="T7" fmla="*/ 114 h 1678"/>
                  <a:gd name="T8" fmla="*/ 30 w 110"/>
                  <a:gd name="T9" fmla="*/ 131 h 1678"/>
                  <a:gd name="T10" fmla="*/ 19 w 110"/>
                  <a:gd name="T11" fmla="*/ 210 h 1678"/>
                  <a:gd name="T12" fmla="*/ 14 w 110"/>
                  <a:gd name="T13" fmla="*/ 255 h 1678"/>
                  <a:gd name="T14" fmla="*/ 9 w 110"/>
                  <a:gd name="T15" fmla="*/ 305 h 1678"/>
                  <a:gd name="T16" fmla="*/ 4 w 110"/>
                  <a:gd name="T17" fmla="*/ 413 h 1678"/>
                  <a:gd name="T18" fmla="*/ 0 w 110"/>
                  <a:gd name="T19" fmla="*/ 532 h 1678"/>
                  <a:gd name="T20" fmla="*/ 0 w 110"/>
                  <a:gd name="T21" fmla="*/ 656 h 1678"/>
                  <a:gd name="T22" fmla="*/ 2 w 110"/>
                  <a:gd name="T23" fmla="*/ 786 h 1678"/>
                  <a:gd name="T24" fmla="*/ 15 w 110"/>
                  <a:gd name="T25" fmla="*/ 1046 h 1678"/>
                  <a:gd name="T26" fmla="*/ 31 w 110"/>
                  <a:gd name="T27" fmla="*/ 1287 h 1678"/>
                  <a:gd name="T28" fmla="*/ 51 w 110"/>
                  <a:gd name="T29" fmla="*/ 1489 h 1678"/>
                  <a:gd name="T30" fmla="*/ 72 w 110"/>
                  <a:gd name="T31" fmla="*/ 1626 h 1678"/>
                  <a:gd name="T32" fmla="*/ 82 w 110"/>
                  <a:gd name="T33" fmla="*/ 1664 h 1678"/>
                  <a:gd name="T34" fmla="*/ 87 w 110"/>
                  <a:gd name="T35" fmla="*/ 1674 h 1678"/>
                  <a:gd name="T36" fmla="*/ 93 w 110"/>
                  <a:gd name="T37" fmla="*/ 1678 h 1678"/>
                  <a:gd name="T38" fmla="*/ 98 w 110"/>
                  <a:gd name="T39" fmla="*/ 1663 h 1678"/>
                  <a:gd name="T40" fmla="*/ 106 w 110"/>
                  <a:gd name="T41" fmla="*/ 1626 h 1678"/>
                  <a:gd name="T42" fmla="*/ 108 w 110"/>
                  <a:gd name="T43" fmla="*/ 1606 h 1678"/>
                  <a:gd name="T44" fmla="*/ 110 w 110"/>
                  <a:gd name="T45" fmla="*/ 1586 h 1678"/>
                  <a:gd name="T46" fmla="*/ 110 w 110"/>
                  <a:gd name="T47" fmla="*/ 1578 h 1678"/>
                  <a:gd name="T48" fmla="*/ 110 w 110"/>
                  <a:gd name="T49" fmla="*/ 1574 h 1678"/>
                  <a:gd name="T50" fmla="*/ 109 w 110"/>
                  <a:gd name="T51" fmla="*/ 1569 h 1678"/>
                  <a:gd name="T52" fmla="*/ 103 w 110"/>
                  <a:gd name="T53" fmla="*/ 1557 h 1678"/>
                  <a:gd name="T54" fmla="*/ 100 w 110"/>
                  <a:gd name="T55" fmla="*/ 1554 h 1678"/>
                  <a:gd name="T56" fmla="*/ 93 w 110"/>
                  <a:gd name="T57" fmla="*/ 1552 h 1678"/>
                  <a:gd name="T58" fmla="*/ 74 w 110"/>
                  <a:gd name="T59" fmla="*/ 1548 h 1678"/>
                  <a:gd name="T60" fmla="*/ 51 w 110"/>
                  <a:gd name="T61" fmla="*/ 1547 h 1678"/>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10"/>
                  <a:gd name="T94" fmla="*/ 0 h 1678"/>
                  <a:gd name="T95" fmla="*/ 110 w 110"/>
                  <a:gd name="T96" fmla="*/ 1678 h 1678"/>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10" h="1678">
                    <a:moveTo>
                      <a:pt x="93" y="0"/>
                    </a:moveTo>
                    <a:lnTo>
                      <a:pt x="65" y="52"/>
                    </a:lnTo>
                    <a:lnTo>
                      <a:pt x="44" y="95"/>
                    </a:lnTo>
                    <a:lnTo>
                      <a:pt x="36" y="114"/>
                    </a:lnTo>
                    <a:lnTo>
                      <a:pt x="30" y="131"/>
                    </a:lnTo>
                    <a:lnTo>
                      <a:pt x="19" y="210"/>
                    </a:lnTo>
                    <a:lnTo>
                      <a:pt x="14" y="255"/>
                    </a:lnTo>
                    <a:lnTo>
                      <a:pt x="9" y="305"/>
                    </a:lnTo>
                    <a:lnTo>
                      <a:pt x="4" y="413"/>
                    </a:lnTo>
                    <a:lnTo>
                      <a:pt x="0" y="532"/>
                    </a:lnTo>
                    <a:lnTo>
                      <a:pt x="0" y="656"/>
                    </a:lnTo>
                    <a:lnTo>
                      <a:pt x="2" y="786"/>
                    </a:lnTo>
                    <a:lnTo>
                      <a:pt x="15" y="1046"/>
                    </a:lnTo>
                    <a:lnTo>
                      <a:pt x="31" y="1287"/>
                    </a:lnTo>
                    <a:lnTo>
                      <a:pt x="51" y="1489"/>
                    </a:lnTo>
                    <a:lnTo>
                      <a:pt x="72" y="1626"/>
                    </a:lnTo>
                    <a:lnTo>
                      <a:pt x="82" y="1664"/>
                    </a:lnTo>
                    <a:lnTo>
                      <a:pt x="87" y="1674"/>
                    </a:lnTo>
                    <a:lnTo>
                      <a:pt x="93" y="1678"/>
                    </a:lnTo>
                    <a:lnTo>
                      <a:pt x="98" y="1663"/>
                    </a:lnTo>
                    <a:lnTo>
                      <a:pt x="106" y="1626"/>
                    </a:lnTo>
                    <a:lnTo>
                      <a:pt x="108" y="1606"/>
                    </a:lnTo>
                    <a:lnTo>
                      <a:pt x="110" y="1586"/>
                    </a:lnTo>
                    <a:lnTo>
                      <a:pt x="110" y="1578"/>
                    </a:lnTo>
                    <a:lnTo>
                      <a:pt x="110" y="1574"/>
                    </a:lnTo>
                    <a:lnTo>
                      <a:pt x="109" y="1569"/>
                    </a:lnTo>
                    <a:lnTo>
                      <a:pt x="103" y="1557"/>
                    </a:lnTo>
                    <a:lnTo>
                      <a:pt x="100" y="1554"/>
                    </a:lnTo>
                    <a:lnTo>
                      <a:pt x="93" y="1552"/>
                    </a:lnTo>
                    <a:lnTo>
                      <a:pt x="74" y="1548"/>
                    </a:lnTo>
                    <a:lnTo>
                      <a:pt x="51" y="1547"/>
                    </a:lnTo>
                  </a:path>
                </a:pathLst>
              </a:custGeom>
              <a:noFill/>
              <a:ln w="38100" cmpd="sng">
                <a:solidFill>
                  <a:srgbClr val="A50021"/>
                </a:solidFill>
                <a:prstDash val="solid"/>
                <a:round/>
                <a:headEnd/>
                <a:tailEnd/>
              </a:ln>
            </p:spPr>
            <p:txBody>
              <a:bodyPr/>
              <a:lstStyle/>
              <a:p>
                <a:endParaRPr lang="en-US"/>
              </a:p>
            </p:txBody>
          </p:sp>
        </p:grpSp>
        <p:sp>
          <p:nvSpPr>
            <p:cNvPr id="443" name="AutoShape 441"/>
            <p:cNvSpPr>
              <a:spLocks noChangeArrowheads="1"/>
            </p:cNvSpPr>
            <p:nvPr/>
          </p:nvSpPr>
          <p:spPr bwMode="auto">
            <a:xfrm rot="9542268">
              <a:off x="7864475" y="4435475"/>
              <a:ext cx="898525" cy="917575"/>
            </a:xfrm>
            <a:prstGeom prst="triangle">
              <a:avLst>
                <a:gd name="adj" fmla="val 100000"/>
              </a:avLst>
            </a:prstGeom>
            <a:solidFill>
              <a:schemeClr val="bg1"/>
            </a:solidFill>
            <a:ln w="9525">
              <a:noFill/>
              <a:miter lim="800000"/>
              <a:headEnd/>
              <a:tailEnd/>
            </a:ln>
          </p:spPr>
          <p:txBody>
            <a:bodyPr lIns="0" tIns="0" rIns="0" bIns="0" anchor="ctr">
              <a:spAutoFit/>
            </a:bodyPr>
            <a:lstStyle/>
            <a:p>
              <a:endParaRPr lang="en-US"/>
            </a:p>
          </p:txBody>
        </p:sp>
        <p:sp>
          <p:nvSpPr>
            <p:cNvPr id="444" name="AutoShape 442"/>
            <p:cNvSpPr>
              <a:spLocks noChangeArrowheads="1"/>
            </p:cNvSpPr>
            <p:nvPr/>
          </p:nvSpPr>
          <p:spPr bwMode="auto">
            <a:xfrm rot="12057732" flipH="1">
              <a:off x="5029200" y="4267200"/>
              <a:ext cx="898525" cy="917575"/>
            </a:xfrm>
            <a:prstGeom prst="triangle">
              <a:avLst>
                <a:gd name="adj" fmla="val 100000"/>
              </a:avLst>
            </a:prstGeom>
            <a:solidFill>
              <a:schemeClr val="bg1"/>
            </a:solidFill>
            <a:ln w="9525">
              <a:noFill/>
              <a:miter lim="800000"/>
              <a:headEnd/>
              <a:tailEnd/>
            </a:ln>
          </p:spPr>
          <p:txBody>
            <a:bodyPr lIns="0" tIns="0" rIns="0" bIns="0" anchor="ctr">
              <a:spAutoFit/>
            </a:bodyPr>
            <a:lstStyle/>
            <a:p>
              <a:endParaRPr lang="en-US"/>
            </a:p>
          </p:txBody>
        </p:sp>
      </p:grpSp>
      <p:pic>
        <p:nvPicPr>
          <p:cNvPr id="881" name="Picture 223" descr="SeperatingFunnel"/>
          <p:cNvPicPr>
            <a:picLocks noChangeAspect="1" noChangeArrowheads="1"/>
          </p:cNvPicPr>
          <p:nvPr/>
        </p:nvPicPr>
        <p:blipFill>
          <a:blip r:embed="rId3" cstate="print"/>
          <a:srcRect/>
          <a:stretch>
            <a:fillRect/>
          </a:stretch>
        </p:blipFill>
        <p:spPr bwMode="gray">
          <a:xfrm>
            <a:off x="827545" y="2392074"/>
            <a:ext cx="1100892" cy="1708847"/>
          </a:xfrm>
          <a:prstGeom prst="rect">
            <a:avLst/>
          </a:prstGeom>
          <a:noFill/>
          <a:ln w="9525">
            <a:noFill/>
            <a:miter lim="800000"/>
            <a:headEnd/>
            <a:tailEnd/>
          </a:ln>
        </p:spPr>
      </p:pic>
      <p:grpSp>
        <p:nvGrpSpPr>
          <p:cNvPr id="917" name="Group 916"/>
          <p:cNvGrpSpPr/>
          <p:nvPr/>
        </p:nvGrpSpPr>
        <p:grpSpPr>
          <a:xfrm>
            <a:off x="1090877" y="4253128"/>
            <a:ext cx="946415" cy="1998615"/>
            <a:chOff x="457200" y="2161646"/>
            <a:chExt cx="1662642" cy="4072467"/>
          </a:xfrm>
        </p:grpSpPr>
        <p:grpSp>
          <p:nvGrpSpPr>
            <p:cNvPr id="918" name="Group 96"/>
            <p:cNvGrpSpPr/>
            <p:nvPr/>
          </p:nvGrpSpPr>
          <p:grpSpPr>
            <a:xfrm>
              <a:off x="654724" y="2161646"/>
              <a:ext cx="1465118" cy="761519"/>
              <a:chOff x="687388" y="1401763"/>
              <a:chExt cx="2198687" cy="1222375"/>
            </a:xfrm>
          </p:grpSpPr>
          <p:sp>
            <p:nvSpPr>
              <p:cNvPr id="934" name="Rectangle 19"/>
              <p:cNvSpPr>
                <a:spLocks noChangeArrowheads="1"/>
              </p:cNvSpPr>
              <p:nvPr/>
            </p:nvSpPr>
            <p:spPr bwMode="auto">
              <a:xfrm>
                <a:off x="1066800" y="2005013"/>
                <a:ext cx="104775" cy="3175"/>
              </a:xfrm>
              <a:prstGeom prst="rect">
                <a:avLst/>
              </a:prstGeom>
              <a:solidFill>
                <a:srgbClr val="24A724"/>
              </a:solidFill>
              <a:ln w="9525">
                <a:noFill/>
                <a:miter lim="800000"/>
                <a:headEnd/>
                <a:tailEnd/>
              </a:ln>
            </p:spPr>
            <p:txBody>
              <a:bodyPr/>
              <a:lstStyle/>
              <a:p>
                <a:endParaRPr lang="en-US"/>
              </a:p>
            </p:txBody>
          </p:sp>
          <p:sp>
            <p:nvSpPr>
              <p:cNvPr id="935" name="Rectangle 20"/>
              <p:cNvSpPr>
                <a:spLocks noChangeArrowheads="1"/>
              </p:cNvSpPr>
              <p:nvPr/>
            </p:nvSpPr>
            <p:spPr bwMode="auto">
              <a:xfrm>
                <a:off x="1066800" y="1992313"/>
                <a:ext cx="104775" cy="1587"/>
              </a:xfrm>
              <a:prstGeom prst="rect">
                <a:avLst/>
              </a:prstGeom>
              <a:solidFill>
                <a:srgbClr val="39AF39"/>
              </a:solidFill>
              <a:ln w="9525">
                <a:noFill/>
                <a:miter lim="800000"/>
                <a:headEnd/>
                <a:tailEnd/>
              </a:ln>
            </p:spPr>
            <p:txBody>
              <a:bodyPr/>
              <a:lstStyle/>
              <a:p>
                <a:endParaRPr lang="en-US"/>
              </a:p>
            </p:txBody>
          </p:sp>
          <p:sp>
            <p:nvSpPr>
              <p:cNvPr id="936" name="Rectangle 21"/>
              <p:cNvSpPr>
                <a:spLocks noChangeArrowheads="1"/>
              </p:cNvSpPr>
              <p:nvPr/>
            </p:nvSpPr>
            <p:spPr bwMode="auto">
              <a:xfrm>
                <a:off x="1066800" y="1919288"/>
                <a:ext cx="104775" cy="3175"/>
              </a:xfrm>
              <a:prstGeom prst="rect">
                <a:avLst/>
              </a:prstGeom>
              <a:solidFill>
                <a:srgbClr val="9ED89E"/>
              </a:solidFill>
              <a:ln w="9525">
                <a:noFill/>
                <a:miter lim="800000"/>
                <a:headEnd/>
                <a:tailEnd/>
              </a:ln>
            </p:spPr>
            <p:txBody>
              <a:bodyPr/>
              <a:lstStyle/>
              <a:p>
                <a:endParaRPr lang="en-US"/>
              </a:p>
            </p:txBody>
          </p:sp>
          <p:sp>
            <p:nvSpPr>
              <p:cNvPr id="937" name="Rectangle 24"/>
              <p:cNvSpPr>
                <a:spLocks noChangeArrowheads="1"/>
              </p:cNvSpPr>
              <p:nvPr/>
            </p:nvSpPr>
            <p:spPr bwMode="auto">
              <a:xfrm>
                <a:off x="1066800" y="2017713"/>
                <a:ext cx="104775" cy="3175"/>
              </a:xfrm>
              <a:prstGeom prst="rect">
                <a:avLst/>
              </a:prstGeom>
              <a:solidFill>
                <a:srgbClr val="14A014"/>
              </a:solidFill>
              <a:ln w="9525">
                <a:noFill/>
                <a:miter lim="800000"/>
                <a:headEnd/>
                <a:tailEnd/>
              </a:ln>
            </p:spPr>
            <p:txBody>
              <a:bodyPr/>
              <a:lstStyle/>
              <a:p>
                <a:endParaRPr lang="en-US"/>
              </a:p>
            </p:txBody>
          </p:sp>
          <p:sp>
            <p:nvSpPr>
              <p:cNvPr id="938" name="Rectangle 25"/>
              <p:cNvSpPr>
                <a:spLocks noChangeArrowheads="1"/>
              </p:cNvSpPr>
              <p:nvPr/>
            </p:nvSpPr>
            <p:spPr bwMode="auto">
              <a:xfrm>
                <a:off x="1066800" y="1979613"/>
                <a:ext cx="104775" cy="3175"/>
              </a:xfrm>
              <a:prstGeom prst="rect">
                <a:avLst/>
              </a:prstGeom>
              <a:solidFill>
                <a:srgbClr val="49B549"/>
              </a:solidFill>
              <a:ln w="9525">
                <a:noFill/>
                <a:miter lim="800000"/>
                <a:headEnd/>
                <a:tailEnd/>
              </a:ln>
            </p:spPr>
            <p:txBody>
              <a:bodyPr/>
              <a:lstStyle/>
              <a:p>
                <a:endParaRPr lang="en-US"/>
              </a:p>
            </p:txBody>
          </p:sp>
          <p:sp>
            <p:nvSpPr>
              <p:cNvPr id="939" name="Rectangle 26"/>
              <p:cNvSpPr>
                <a:spLocks noChangeArrowheads="1"/>
              </p:cNvSpPr>
              <p:nvPr/>
            </p:nvSpPr>
            <p:spPr bwMode="auto">
              <a:xfrm>
                <a:off x="1066800" y="1968500"/>
                <a:ext cx="104775" cy="3175"/>
              </a:xfrm>
              <a:prstGeom prst="rect">
                <a:avLst/>
              </a:prstGeom>
              <a:solidFill>
                <a:srgbClr val="59BC59"/>
              </a:solidFill>
              <a:ln w="9525">
                <a:noFill/>
                <a:miter lim="800000"/>
                <a:headEnd/>
                <a:tailEnd/>
              </a:ln>
            </p:spPr>
            <p:txBody>
              <a:bodyPr/>
              <a:lstStyle/>
              <a:p>
                <a:endParaRPr lang="en-US"/>
              </a:p>
            </p:txBody>
          </p:sp>
          <p:sp>
            <p:nvSpPr>
              <p:cNvPr id="940" name="Rectangle 27"/>
              <p:cNvSpPr>
                <a:spLocks noChangeArrowheads="1"/>
              </p:cNvSpPr>
              <p:nvPr/>
            </p:nvSpPr>
            <p:spPr bwMode="auto">
              <a:xfrm>
                <a:off x="1066800" y="1858963"/>
                <a:ext cx="104775" cy="3175"/>
              </a:xfrm>
              <a:prstGeom prst="rect">
                <a:avLst/>
              </a:prstGeom>
              <a:solidFill>
                <a:srgbClr val="F3FAF3"/>
              </a:solidFill>
              <a:ln w="9525">
                <a:noFill/>
                <a:miter lim="800000"/>
                <a:headEnd/>
                <a:tailEnd/>
              </a:ln>
            </p:spPr>
            <p:txBody>
              <a:bodyPr/>
              <a:lstStyle/>
              <a:p>
                <a:endParaRPr lang="en-US"/>
              </a:p>
            </p:txBody>
          </p:sp>
          <p:sp>
            <p:nvSpPr>
              <p:cNvPr id="941" name="Freeform 68"/>
              <p:cNvSpPr>
                <a:spLocks/>
              </p:cNvSpPr>
              <p:nvPr/>
            </p:nvSpPr>
            <p:spPr bwMode="auto">
              <a:xfrm>
                <a:off x="1184275" y="1466850"/>
                <a:ext cx="1657350" cy="1112838"/>
              </a:xfrm>
              <a:custGeom>
                <a:avLst/>
                <a:gdLst>
                  <a:gd name="T0" fmla="*/ 672 w 2090"/>
                  <a:gd name="T1" fmla="*/ 165 h 1403"/>
                  <a:gd name="T2" fmla="*/ 698 w 2090"/>
                  <a:gd name="T3" fmla="*/ 163 h 1403"/>
                  <a:gd name="T4" fmla="*/ 750 w 2090"/>
                  <a:gd name="T5" fmla="*/ 161 h 1403"/>
                  <a:gd name="T6" fmla="*/ 820 w 2090"/>
                  <a:gd name="T7" fmla="*/ 158 h 1403"/>
                  <a:gd name="T8" fmla="*/ 909 w 2090"/>
                  <a:gd name="T9" fmla="*/ 154 h 1403"/>
                  <a:gd name="T10" fmla="*/ 1010 w 2090"/>
                  <a:gd name="T11" fmla="*/ 148 h 1403"/>
                  <a:gd name="T12" fmla="*/ 1120 w 2090"/>
                  <a:gd name="T13" fmla="*/ 144 h 1403"/>
                  <a:gd name="T14" fmla="*/ 1240 w 2090"/>
                  <a:gd name="T15" fmla="*/ 139 h 1403"/>
                  <a:gd name="T16" fmla="*/ 1360 w 2090"/>
                  <a:gd name="T17" fmla="*/ 135 h 1403"/>
                  <a:gd name="T18" fmla="*/ 1480 w 2090"/>
                  <a:gd name="T19" fmla="*/ 129 h 1403"/>
                  <a:gd name="T20" fmla="*/ 1594 w 2090"/>
                  <a:gd name="T21" fmla="*/ 125 h 1403"/>
                  <a:gd name="T22" fmla="*/ 1700 w 2090"/>
                  <a:gd name="T23" fmla="*/ 121 h 1403"/>
                  <a:gd name="T24" fmla="*/ 1795 w 2090"/>
                  <a:gd name="T25" fmla="*/ 120 h 1403"/>
                  <a:gd name="T26" fmla="*/ 1875 w 2090"/>
                  <a:gd name="T27" fmla="*/ 120 h 1403"/>
                  <a:gd name="T28" fmla="*/ 1938 w 2090"/>
                  <a:gd name="T29" fmla="*/ 120 h 1403"/>
                  <a:gd name="T30" fmla="*/ 1978 w 2090"/>
                  <a:gd name="T31" fmla="*/ 121 h 1403"/>
                  <a:gd name="T32" fmla="*/ 2002 w 2090"/>
                  <a:gd name="T33" fmla="*/ 133 h 1403"/>
                  <a:gd name="T34" fmla="*/ 2021 w 2090"/>
                  <a:gd name="T35" fmla="*/ 158 h 1403"/>
                  <a:gd name="T36" fmla="*/ 2035 w 2090"/>
                  <a:gd name="T37" fmla="*/ 184 h 1403"/>
                  <a:gd name="T38" fmla="*/ 2048 w 2090"/>
                  <a:gd name="T39" fmla="*/ 215 h 1403"/>
                  <a:gd name="T40" fmla="*/ 2059 w 2090"/>
                  <a:gd name="T41" fmla="*/ 251 h 1403"/>
                  <a:gd name="T42" fmla="*/ 2071 w 2090"/>
                  <a:gd name="T43" fmla="*/ 293 h 1403"/>
                  <a:gd name="T44" fmla="*/ 2078 w 2090"/>
                  <a:gd name="T45" fmla="*/ 340 h 1403"/>
                  <a:gd name="T46" fmla="*/ 2084 w 2090"/>
                  <a:gd name="T47" fmla="*/ 390 h 1403"/>
                  <a:gd name="T48" fmla="*/ 2088 w 2090"/>
                  <a:gd name="T49" fmla="*/ 445 h 1403"/>
                  <a:gd name="T50" fmla="*/ 2090 w 2090"/>
                  <a:gd name="T51" fmla="*/ 502 h 1403"/>
                  <a:gd name="T52" fmla="*/ 2090 w 2090"/>
                  <a:gd name="T53" fmla="*/ 561 h 1403"/>
                  <a:gd name="T54" fmla="*/ 2084 w 2090"/>
                  <a:gd name="T55" fmla="*/ 623 h 1403"/>
                  <a:gd name="T56" fmla="*/ 2078 w 2090"/>
                  <a:gd name="T57" fmla="*/ 688 h 1403"/>
                  <a:gd name="T58" fmla="*/ 2067 w 2090"/>
                  <a:gd name="T59" fmla="*/ 753 h 1403"/>
                  <a:gd name="T60" fmla="*/ 2050 w 2090"/>
                  <a:gd name="T61" fmla="*/ 817 h 1403"/>
                  <a:gd name="T62" fmla="*/ 2031 w 2090"/>
                  <a:gd name="T63" fmla="*/ 882 h 1403"/>
                  <a:gd name="T64" fmla="*/ 2006 w 2090"/>
                  <a:gd name="T65" fmla="*/ 943 h 1403"/>
                  <a:gd name="T66" fmla="*/ 1983 w 2090"/>
                  <a:gd name="T67" fmla="*/ 1002 h 1403"/>
                  <a:gd name="T68" fmla="*/ 1957 w 2090"/>
                  <a:gd name="T69" fmla="*/ 1055 h 1403"/>
                  <a:gd name="T70" fmla="*/ 1928 w 2090"/>
                  <a:gd name="T71" fmla="*/ 1106 h 1403"/>
                  <a:gd name="T72" fmla="*/ 1898 w 2090"/>
                  <a:gd name="T73" fmla="*/ 1152 h 1403"/>
                  <a:gd name="T74" fmla="*/ 1869 w 2090"/>
                  <a:gd name="T75" fmla="*/ 1196 h 1403"/>
                  <a:gd name="T76" fmla="*/ 1839 w 2090"/>
                  <a:gd name="T77" fmla="*/ 1236 h 1403"/>
                  <a:gd name="T78" fmla="*/ 1808 w 2090"/>
                  <a:gd name="T79" fmla="*/ 1270 h 1403"/>
                  <a:gd name="T80" fmla="*/ 1778 w 2090"/>
                  <a:gd name="T81" fmla="*/ 1300 h 1403"/>
                  <a:gd name="T82" fmla="*/ 1751 w 2090"/>
                  <a:gd name="T83" fmla="*/ 1327 h 1403"/>
                  <a:gd name="T84" fmla="*/ 1723 w 2090"/>
                  <a:gd name="T85" fmla="*/ 1350 h 1403"/>
                  <a:gd name="T86" fmla="*/ 1696 w 2090"/>
                  <a:gd name="T87" fmla="*/ 1369 h 1403"/>
                  <a:gd name="T88" fmla="*/ 1673 w 2090"/>
                  <a:gd name="T89" fmla="*/ 1384 h 1403"/>
                  <a:gd name="T90" fmla="*/ 1651 w 2090"/>
                  <a:gd name="T91" fmla="*/ 1395 h 1403"/>
                  <a:gd name="T92" fmla="*/ 1626 w 2090"/>
                  <a:gd name="T93" fmla="*/ 1403 h 1403"/>
                  <a:gd name="T94" fmla="*/ 1596 w 2090"/>
                  <a:gd name="T95" fmla="*/ 1399 h 1403"/>
                  <a:gd name="T96" fmla="*/ 1575 w 2090"/>
                  <a:gd name="T97" fmla="*/ 1393 h 1403"/>
                  <a:gd name="T98" fmla="*/ 1550 w 2090"/>
                  <a:gd name="T99" fmla="*/ 1384 h 1403"/>
                  <a:gd name="T100" fmla="*/ 1523 w 2090"/>
                  <a:gd name="T101" fmla="*/ 1371 h 1403"/>
                  <a:gd name="T102" fmla="*/ 1495 w 2090"/>
                  <a:gd name="T103" fmla="*/ 1355 h 1403"/>
                  <a:gd name="T104" fmla="*/ 1468 w 2090"/>
                  <a:gd name="T105" fmla="*/ 1338 h 1403"/>
                  <a:gd name="T106" fmla="*/ 1442 w 2090"/>
                  <a:gd name="T107" fmla="*/ 1321 h 1403"/>
                  <a:gd name="T108" fmla="*/ 1413 w 2090"/>
                  <a:gd name="T109" fmla="*/ 1302 h 1403"/>
                  <a:gd name="T110" fmla="*/ 1388 w 2090"/>
                  <a:gd name="T111" fmla="*/ 1283 h 1403"/>
                  <a:gd name="T112" fmla="*/ 1366 w 2090"/>
                  <a:gd name="T113" fmla="*/ 1268 h 1403"/>
                  <a:gd name="T114" fmla="*/ 1343 w 2090"/>
                  <a:gd name="T115" fmla="*/ 1251 h 1403"/>
                  <a:gd name="T116" fmla="*/ 1318 w 2090"/>
                  <a:gd name="T117" fmla="*/ 1232 h 1403"/>
                  <a:gd name="T118" fmla="*/ 1295 w 2090"/>
                  <a:gd name="T119" fmla="*/ 1213 h 1403"/>
                  <a:gd name="T120" fmla="*/ 128 w 2090"/>
                  <a:gd name="T121" fmla="*/ 0 h 140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090"/>
                  <a:gd name="T184" fmla="*/ 0 h 1403"/>
                  <a:gd name="T185" fmla="*/ 2090 w 2090"/>
                  <a:gd name="T186" fmla="*/ 1403 h 140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090" h="1403">
                    <a:moveTo>
                      <a:pt x="128" y="0"/>
                    </a:moveTo>
                    <a:lnTo>
                      <a:pt x="670" y="167"/>
                    </a:lnTo>
                    <a:lnTo>
                      <a:pt x="670" y="165"/>
                    </a:lnTo>
                    <a:lnTo>
                      <a:pt x="672" y="165"/>
                    </a:lnTo>
                    <a:lnTo>
                      <a:pt x="675" y="165"/>
                    </a:lnTo>
                    <a:lnTo>
                      <a:pt x="681" y="165"/>
                    </a:lnTo>
                    <a:lnTo>
                      <a:pt x="689" y="163"/>
                    </a:lnTo>
                    <a:lnTo>
                      <a:pt x="698" y="163"/>
                    </a:lnTo>
                    <a:lnTo>
                      <a:pt x="710" y="163"/>
                    </a:lnTo>
                    <a:lnTo>
                      <a:pt x="721" y="163"/>
                    </a:lnTo>
                    <a:lnTo>
                      <a:pt x="734" y="161"/>
                    </a:lnTo>
                    <a:lnTo>
                      <a:pt x="750" y="161"/>
                    </a:lnTo>
                    <a:lnTo>
                      <a:pt x="765" y="159"/>
                    </a:lnTo>
                    <a:lnTo>
                      <a:pt x="782" y="159"/>
                    </a:lnTo>
                    <a:lnTo>
                      <a:pt x="801" y="158"/>
                    </a:lnTo>
                    <a:lnTo>
                      <a:pt x="820" y="158"/>
                    </a:lnTo>
                    <a:lnTo>
                      <a:pt x="841" y="156"/>
                    </a:lnTo>
                    <a:lnTo>
                      <a:pt x="864" y="156"/>
                    </a:lnTo>
                    <a:lnTo>
                      <a:pt x="885" y="154"/>
                    </a:lnTo>
                    <a:lnTo>
                      <a:pt x="909" y="154"/>
                    </a:lnTo>
                    <a:lnTo>
                      <a:pt x="932" y="152"/>
                    </a:lnTo>
                    <a:lnTo>
                      <a:pt x="959" y="152"/>
                    </a:lnTo>
                    <a:lnTo>
                      <a:pt x="983" y="150"/>
                    </a:lnTo>
                    <a:lnTo>
                      <a:pt x="1010" y="148"/>
                    </a:lnTo>
                    <a:lnTo>
                      <a:pt x="1037" y="146"/>
                    </a:lnTo>
                    <a:lnTo>
                      <a:pt x="1065" y="146"/>
                    </a:lnTo>
                    <a:lnTo>
                      <a:pt x="1092" y="144"/>
                    </a:lnTo>
                    <a:lnTo>
                      <a:pt x="1120" y="144"/>
                    </a:lnTo>
                    <a:lnTo>
                      <a:pt x="1151" y="142"/>
                    </a:lnTo>
                    <a:lnTo>
                      <a:pt x="1179" y="142"/>
                    </a:lnTo>
                    <a:lnTo>
                      <a:pt x="1210" y="140"/>
                    </a:lnTo>
                    <a:lnTo>
                      <a:pt x="1240" y="139"/>
                    </a:lnTo>
                    <a:lnTo>
                      <a:pt x="1270" y="137"/>
                    </a:lnTo>
                    <a:lnTo>
                      <a:pt x="1301" y="137"/>
                    </a:lnTo>
                    <a:lnTo>
                      <a:pt x="1329" y="135"/>
                    </a:lnTo>
                    <a:lnTo>
                      <a:pt x="1360" y="135"/>
                    </a:lnTo>
                    <a:lnTo>
                      <a:pt x="1390" y="133"/>
                    </a:lnTo>
                    <a:lnTo>
                      <a:pt x="1421" y="131"/>
                    </a:lnTo>
                    <a:lnTo>
                      <a:pt x="1449" y="129"/>
                    </a:lnTo>
                    <a:lnTo>
                      <a:pt x="1480" y="129"/>
                    </a:lnTo>
                    <a:lnTo>
                      <a:pt x="1508" y="127"/>
                    </a:lnTo>
                    <a:lnTo>
                      <a:pt x="1537" y="127"/>
                    </a:lnTo>
                    <a:lnTo>
                      <a:pt x="1565" y="125"/>
                    </a:lnTo>
                    <a:lnTo>
                      <a:pt x="1594" y="125"/>
                    </a:lnTo>
                    <a:lnTo>
                      <a:pt x="1620" y="123"/>
                    </a:lnTo>
                    <a:lnTo>
                      <a:pt x="1649" y="123"/>
                    </a:lnTo>
                    <a:lnTo>
                      <a:pt x="1675" y="121"/>
                    </a:lnTo>
                    <a:lnTo>
                      <a:pt x="1700" y="121"/>
                    </a:lnTo>
                    <a:lnTo>
                      <a:pt x="1725" y="121"/>
                    </a:lnTo>
                    <a:lnTo>
                      <a:pt x="1751" y="121"/>
                    </a:lnTo>
                    <a:lnTo>
                      <a:pt x="1772" y="120"/>
                    </a:lnTo>
                    <a:lnTo>
                      <a:pt x="1795" y="120"/>
                    </a:lnTo>
                    <a:lnTo>
                      <a:pt x="1816" y="120"/>
                    </a:lnTo>
                    <a:lnTo>
                      <a:pt x="1839" y="120"/>
                    </a:lnTo>
                    <a:lnTo>
                      <a:pt x="1858" y="120"/>
                    </a:lnTo>
                    <a:lnTo>
                      <a:pt x="1875" y="120"/>
                    </a:lnTo>
                    <a:lnTo>
                      <a:pt x="1892" y="120"/>
                    </a:lnTo>
                    <a:lnTo>
                      <a:pt x="1909" y="120"/>
                    </a:lnTo>
                    <a:lnTo>
                      <a:pt x="1924" y="120"/>
                    </a:lnTo>
                    <a:lnTo>
                      <a:pt x="1938" y="120"/>
                    </a:lnTo>
                    <a:lnTo>
                      <a:pt x="1949" y="120"/>
                    </a:lnTo>
                    <a:lnTo>
                      <a:pt x="1961" y="121"/>
                    </a:lnTo>
                    <a:lnTo>
                      <a:pt x="1970" y="121"/>
                    </a:lnTo>
                    <a:lnTo>
                      <a:pt x="1978" y="121"/>
                    </a:lnTo>
                    <a:lnTo>
                      <a:pt x="1983" y="123"/>
                    </a:lnTo>
                    <a:lnTo>
                      <a:pt x="1989" y="125"/>
                    </a:lnTo>
                    <a:lnTo>
                      <a:pt x="1995" y="127"/>
                    </a:lnTo>
                    <a:lnTo>
                      <a:pt x="2002" y="133"/>
                    </a:lnTo>
                    <a:lnTo>
                      <a:pt x="2008" y="139"/>
                    </a:lnTo>
                    <a:lnTo>
                      <a:pt x="2016" y="148"/>
                    </a:lnTo>
                    <a:lnTo>
                      <a:pt x="2018" y="152"/>
                    </a:lnTo>
                    <a:lnTo>
                      <a:pt x="2021" y="158"/>
                    </a:lnTo>
                    <a:lnTo>
                      <a:pt x="2025" y="163"/>
                    </a:lnTo>
                    <a:lnTo>
                      <a:pt x="2029" y="171"/>
                    </a:lnTo>
                    <a:lnTo>
                      <a:pt x="2031" y="177"/>
                    </a:lnTo>
                    <a:lnTo>
                      <a:pt x="2035" y="184"/>
                    </a:lnTo>
                    <a:lnTo>
                      <a:pt x="2039" y="190"/>
                    </a:lnTo>
                    <a:lnTo>
                      <a:pt x="2042" y="199"/>
                    </a:lnTo>
                    <a:lnTo>
                      <a:pt x="2046" y="207"/>
                    </a:lnTo>
                    <a:lnTo>
                      <a:pt x="2048" y="215"/>
                    </a:lnTo>
                    <a:lnTo>
                      <a:pt x="2052" y="224"/>
                    </a:lnTo>
                    <a:lnTo>
                      <a:pt x="2054" y="232"/>
                    </a:lnTo>
                    <a:lnTo>
                      <a:pt x="2058" y="241"/>
                    </a:lnTo>
                    <a:lnTo>
                      <a:pt x="2059" y="251"/>
                    </a:lnTo>
                    <a:lnTo>
                      <a:pt x="2063" y="260"/>
                    </a:lnTo>
                    <a:lnTo>
                      <a:pt x="2065" y="272"/>
                    </a:lnTo>
                    <a:lnTo>
                      <a:pt x="2067" y="281"/>
                    </a:lnTo>
                    <a:lnTo>
                      <a:pt x="2071" y="293"/>
                    </a:lnTo>
                    <a:lnTo>
                      <a:pt x="2073" y="304"/>
                    </a:lnTo>
                    <a:lnTo>
                      <a:pt x="2075" y="315"/>
                    </a:lnTo>
                    <a:lnTo>
                      <a:pt x="2077" y="327"/>
                    </a:lnTo>
                    <a:lnTo>
                      <a:pt x="2078" y="340"/>
                    </a:lnTo>
                    <a:lnTo>
                      <a:pt x="2080" y="351"/>
                    </a:lnTo>
                    <a:lnTo>
                      <a:pt x="2084" y="365"/>
                    </a:lnTo>
                    <a:lnTo>
                      <a:pt x="2084" y="376"/>
                    </a:lnTo>
                    <a:lnTo>
                      <a:pt x="2084" y="390"/>
                    </a:lnTo>
                    <a:lnTo>
                      <a:pt x="2086" y="403"/>
                    </a:lnTo>
                    <a:lnTo>
                      <a:pt x="2088" y="418"/>
                    </a:lnTo>
                    <a:lnTo>
                      <a:pt x="2088" y="431"/>
                    </a:lnTo>
                    <a:lnTo>
                      <a:pt x="2088" y="445"/>
                    </a:lnTo>
                    <a:lnTo>
                      <a:pt x="2090" y="460"/>
                    </a:lnTo>
                    <a:lnTo>
                      <a:pt x="2090" y="473"/>
                    </a:lnTo>
                    <a:lnTo>
                      <a:pt x="2090" y="486"/>
                    </a:lnTo>
                    <a:lnTo>
                      <a:pt x="2090" y="502"/>
                    </a:lnTo>
                    <a:lnTo>
                      <a:pt x="2090" y="517"/>
                    </a:lnTo>
                    <a:lnTo>
                      <a:pt x="2090" y="532"/>
                    </a:lnTo>
                    <a:lnTo>
                      <a:pt x="2090" y="545"/>
                    </a:lnTo>
                    <a:lnTo>
                      <a:pt x="2090" y="561"/>
                    </a:lnTo>
                    <a:lnTo>
                      <a:pt x="2088" y="576"/>
                    </a:lnTo>
                    <a:lnTo>
                      <a:pt x="2088" y="593"/>
                    </a:lnTo>
                    <a:lnTo>
                      <a:pt x="2086" y="608"/>
                    </a:lnTo>
                    <a:lnTo>
                      <a:pt x="2084" y="623"/>
                    </a:lnTo>
                    <a:lnTo>
                      <a:pt x="2084" y="639"/>
                    </a:lnTo>
                    <a:lnTo>
                      <a:pt x="2082" y="656"/>
                    </a:lnTo>
                    <a:lnTo>
                      <a:pt x="2078" y="671"/>
                    </a:lnTo>
                    <a:lnTo>
                      <a:pt x="2078" y="688"/>
                    </a:lnTo>
                    <a:lnTo>
                      <a:pt x="2075" y="703"/>
                    </a:lnTo>
                    <a:lnTo>
                      <a:pt x="2073" y="720"/>
                    </a:lnTo>
                    <a:lnTo>
                      <a:pt x="2069" y="736"/>
                    </a:lnTo>
                    <a:lnTo>
                      <a:pt x="2067" y="753"/>
                    </a:lnTo>
                    <a:lnTo>
                      <a:pt x="2063" y="768"/>
                    </a:lnTo>
                    <a:lnTo>
                      <a:pt x="2059" y="785"/>
                    </a:lnTo>
                    <a:lnTo>
                      <a:pt x="2054" y="802"/>
                    </a:lnTo>
                    <a:lnTo>
                      <a:pt x="2050" y="817"/>
                    </a:lnTo>
                    <a:lnTo>
                      <a:pt x="2046" y="834"/>
                    </a:lnTo>
                    <a:lnTo>
                      <a:pt x="2042" y="852"/>
                    </a:lnTo>
                    <a:lnTo>
                      <a:pt x="2037" y="867"/>
                    </a:lnTo>
                    <a:lnTo>
                      <a:pt x="2031" y="882"/>
                    </a:lnTo>
                    <a:lnTo>
                      <a:pt x="2025" y="897"/>
                    </a:lnTo>
                    <a:lnTo>
                      <a:pt x="2020" y="912"/>
                    </a:lnTo>
                    <a:lnTo>
                      <a:pt x="2012" y="928"/>
                    </a:lnTo>
                    <a:lnTo>
                      <a:pt x="2006" y="943"/>
                    </a:lnTo>
                    <a:lnTo>
                      <a:pt x="2000" y="958"/>
                    </a:lnTo>
                    <a:lnTo>
                      <a:pt x="1995" y="973"/>
                    </a:lnTo>
                    <a:lnTo>
                      <a:pt x="1989" y="986"/>
                    </a:lnTo>
                    <a:lnTo>
                      <a:pt x="1983" y="1002"/>
                    </a:lnTo>
                    <a:lnTo>
                      <a:pt x="1976" y="1015"/>
                    </a:lnTo>
                    <a:lnTo>
                      <a:pt x="1970" y="1030"/>
                    </a:lnTo>
                    <a:lnTo>
                      <a:pt x="1962" y="1042"/>
                    </a:lnTo>
                    <a:lnTo>
                      <a:pt x="1957" y="1055"/>
                    </a:lnTo>
                    <a:lnTo>
                      <a:pt x="1949" y="1068"/>
                    </a:lnTo>
                    <a:lnTo>
                      <a:pt x="1943" y="1082"/>
                    </a:lnTo>
                    <a:lnTo>
                      <a:pt x="1936" y="1095"/>
                    </a:lnTo>
                    <a:lnTo>
                      <a:pt x="1928" y="1106"/>
                    </a:lnTo>
                    <a:lnTo>
                      <a:pt x="1921" y="1118"/>
                    </a:lnTo>
                    <a:lnTo>
                      <a:pt x="1913" y="1131"/>
                    </a:lnTo>
                    <a:lnTo>
                      <a:pt x="1905" y="1140"/>
                    </a:lnTo>
                    <a:lnTo>
                      <a:pt x="1898" y="1152"/>
                    </a:lnTo>
                    <a:lnTo>
                      <a:pt x="1890" y="1163"/>
                    </a:lnTo>
                    <a:lnTo>
                      <a:pt x="1885" y="1175"/>
                    </a:lnTo>
                    <a:lnTo>
                      <a:pt x="1875" y="1184"/>
                    </a:lnTo>
                    <a:lnTo>
                      <a:pt x="1869" y="1196"/>
                    </a:lnTo>
                    <a:lnTo>
                      <a:pt x="1862" y="1205"/>
                    </a:lnTo>
                    <a:lnTo>
                      <a:pt x="1854" y="1217"/>
                    </a:lnTo>
                    <a:lnTo>
                      <a:pt x="1846" y="1226"/>
                    </a:lnTo>
                    <a:lnTo>
                      <a:pt x="1839" y="1236"/>
                    </a:lnTo>
                    <a:lnTo>
                      <a:pt x="1831" y="1245"/>
                    </a:lnTo>
                    <a:lnTo>
                      <a:pt x="1826" y="1255"/>
                    </a:lnTo>
                    <a:lnTo>
                      <a:pt x="1816" y="1260"/>
                    </a:lnTo>
                    <a:lnTo>
                      <a:pt x="1808" y="1270"/>
                    </a:lnTo>
                    <a:lnTo>
                      <a:pt x="1801" y="1277"/>
                    </a:lnTo>
                    <a:lnTo>
                      <a:pt x="1793" y="1285"/>
                    </a:lnTo>
                    <a:lnTo>
                      <a:pt x="1786" y="1293"/>
                    </a:lnTo>
                    <a:lnTo>
                      <a:pt x="1778" y="1300"/>
                    </a:lnTo>
                    <a:lnTo>
                      <a:pt x="1772" y="1308"/>
                    </a:lnTo>
                    <a:lnTo>
                      <a:pt x="1765" y="1315"/>
                    </a:lnTo>
                    <a:lnTo>
                      <a:pt x="1757" y="1321"/>
                    </a:lnTo>
                    <a:lnTo>
                      <a:pt x="1751" y="1327"/>
                    </a:lnTo>
                    <a:lnTo>
                      <a:pt x="1744" y="1332"/>
                    </a:lnTo>
                    <a:lnTo>
                      <a:pt x="1736" y="1340"/>
                    </a:lnTo>
                    <a:lnTo>
                      <a:pt x="1731" y="1344"/>
                    </a:lnTo>
                    <a:lnTo>
                      <a:pt x="1723" y="1350"/>
                    </a:lnTo>
                    <a:lnTo>
                      <a:pt x="1717" y="1355"/>
                    </a:lnTo>
                    <a:lnTo>
                      <a:pt x="1712" y="1361"/>
                    </a:lnTo>
                    <a:lnTo>
                      <a:pt x="1704" y="1365"/>
                    </a:lnTo>
                    <a:lnTo>
                      <a:pt x="1696" y="1369"/>
                    </a:lnTo>
                    <a:lnTo>
                      <a:pt x="1691" y="1372"/>
                    </a:lnTo>
                    <a:lnTo>
                      <a:pt x="1685" y="1376"/>
                    </a:lnTo>
                    <a:lnTo>
                      <a:pt x="1679" y="1380"/>
                    </a:lnTo>
                    <a:lnTo>
                      <a:pt x="1673" y="1384"/>
                    </a:lnTo>
                    <a:lnTo>
                      <a:pt x="1668" y="1386"/>
                    </a:lnTo>
                    <a:lnTo>
                      <a:pt x="1662" y="1390"/>
                    </a:lnTo>
                    <a:lnTo>
                      <a:pt x="1656" y="1391"/>
                    </a:lnTo>
                    <a:lnTo>
                      <a:pt x="1651" y="1395"/>
                    </a:lnTo>
                    <a:lnTo>
                      <a:pt x="1647" y="1397"/>
                    </a:lnTo>
                    <a:lnTo>
                      <a:pt x="1643" y="1399"/>
                    </a:lnTo>
                    <a:lnTo>
                      <a:pt x="1634" y="1401"/>
                    </a:lnTo>
                    <a:lnTo>
                      <a:pt x="1626" y="1403"/>
                    </a:lnTo>
                    <a:lnTo>
                      <a:pt x="1616" y="1403"/>
                    </a:lnTo>
                    <a:lnTo>
                      <a:pt x="1607" y="1403"/>
                    </a:lnTo>
                    <a:lnTo>
                      <a:pt x="1601" y="1401"/>
                    </a:lnTo>
                    <a:lnTo>
                      <a:pt x="1596" y="1399"/>
                    </a:lnTo>
                    <a:lnTo>
                      <a:pt x="1590" y="1399"/>
                    </a:lnTo>
                    <a:lnTo>
                      <a:pt x="1586" y="1397"/>
                    </a:lnTo>
                    <a:lnTo>
                      <a:pt x="1580" y="1395"/>
                    </a:lnTo>
                    <a:lnTo>
                      <a:pt x="1575" y="1393"/>
                    </a:lnTo>
                    <a:lnTo>
                      <a:pt x="1567" y="1391"/>
                    </a:lnTo>
                    <a:lnTo>
                      <a:pt x="1561" y="1390"/>
                    </a:lnTo>
                    <a:lnTo>
                      <a:pt x="1556" y="1386"/>
                    </a:lnTo>
                    <a:lnTo>
                      <a:pt x="1550" y="1384"/>
                    </a:lnTo>
                    <a:lnTo>
                      <a:pt x="1542" y="1382"/>
                    </a:lnTo>
                    <a:lnTo>
                      <a:pt x="1537" y="1378"/>
                    </a:lnTo>
                    <a:lnTo>
                      <a:pt x="1529" y="1374"/>
                    </a:lnTo>
                    <a:lnTo>
                      <a:pt x="1523" y="1371"/>
                    </a:lnTo>
                    <a:lnTo>
                      <a:pt x="1516" y="1367"/>
                    </a:lnTo>
                    <a:lnTo>
                      <a:pt x="1510" y="1363"/>
                    </a:lnTo>
                    <a:lnTo>
                      <a:pt x="1502" y="1359"/>
                    </a:lnTo>
                    <a:lnTo>
                      <a:pt x="1495" y="1355"/>
                    </a:lnTo>
                    <a:lnTo>
                      <a:pt x="1489" y="1352"/>
                    </a:lnTo>
                    <a:lnTo>
                      <a:pt x="1481" y="1348"/>
                    </a:lnTo>
                    <a:lnTo>
                      <a:pt x="1476" y="1342"/>
                    </a:lnTo>
                    <a:lnTo>
                      <a:pt x="1468" y="1338"/>
                    </a:lnTo>
                    <a:lnTo>
                      <a:pt x="1461" y="1332"/>
                    </a:lnTo>
                    <a:lnTo>
                      <a:pt x="1455" y="1329"/>
                    </a:lnTo>
                    <a:lnTo>
                      <a:pt x="1447" y="1325"/>
                    </a:lnTo>
                    <a:lnTo>
                      <a:pt x="1442" y="1321"/>
                    </a:lnTo>
                    <a:lnTo>
                      <a:pt x="1434" y="1315"/>
                    </a:lnTo>
                    <a:lnTo>
                      <a:pt x="1428" y="1312"/>
                    </a:lnTo>
                    <a:lnTo>
                      <a:pt x="1421" y="1306"/>
                    </a:lnTo>
                    <a:lnTo>
                      <a:pt x="1413" y="1302"/>
                    </a:lnTo>
                    <a:lnTo>
                      <a:pt x="1407" y="1296"/>
                    </a:lnTo>
                    <a:lnTo>
                      <a:pt x="1400" y="1293"/>
                    </a:lnTo>
                    <a:lnTo>
                      <a:pt x="1394" y="1287"/>
                    </a:lnTo>
                    <a:lnTo>
                      <a:pt x="1388" y="1283"/>
                    </a:lnTo>
                    <a:lnTo>
                      <a:pt x="1383" y="1279"/>
                    </a:lnTo>
                    <a:lnTo>
                      <a:pt x="1377" y="1275"/>
                    </a:lnTo>
                    <a:lnTo>
                      <a:pt x="1371" y="1270"/>
                    </a:lnTo>
                    <a:lnTo>
                      <a:pt x="1366" y="1268"/>
                    </a:lnTo>
                    <a:lnTo>
                      <a:pt x="1360" y="1262"/>
                    </a:lnTo>
                    <a:lnTo>
                      <a:pt x="1354" y="1258"/>
                    </a:lnTo>
                    <a:lnTo>
                      <a:pt x="1348" y="1255"/>
                    </a:lnTo>
                    <a:lnTo>
                      <a:pt x="1343" y="1251"/>
                    </a:lnTo>
                    <a:lnTo>
                      <a:pt x="1339" y="1247"/>
                    </a:lnTo>
                    <a:lnTo>
                      <a:pt x="1335" y="1245"/>
                    </a:lnTo>
                    <a:lnTo>
                      <a:pt x="1326" y="1237"/>
                    </a:lnTo>
                    <a:lnTo>
                      <a:pt x="1318" y="1232"/>
                    </a:lnTo>
                    <a:lnTo>
                      <a:pt x="1310" y="1226"/>
                    </a:lnTo>
                    <a:lnTo>
                      <a:pt x="1307" y="1222"/>
                    </a:lnTo>
                    <a:lnTo>
                      <a:pt x="1297" y="1215"/>
                    </a:lnTo>
                    <a:lnTo>
                      <a:pt x="1295" y="1213"/>
                    </a:lnTo>
                    <a:lnTo>
                      <a:pt x="495" y="608"/>
                    </a:lnTo>
                    <a:lnTo>
                      <a:pt x="0" y="447"/>
                    </a:lnTo>
                    <a:lnTo>
                      <a:pt x="128" y="0"/>
                    </a:lnTo>
                    <a:close/>
                  </a:path>
                </a:pathLst>
              </a:custGeom>
              <a:solidFill>
                <a:srgbClr val="B3FFFF"/>
              </a:solidFill>
              <a:ln w="9525">
                <a:noFill/>
                <a:round/>
                <a:headEnd/>
                <a:tailEnd/>
              </a:ln>
            </p:spPr>
            <p:txBody>
              <a:bodyPr/>
              <a:lstStyle/>
              <a:p>
                <a:endParaRPr lang="en-US"/>
              </a:p>
            </p:txBody>
          </p:sp>
          <p:sp>
            <p:nvSpPr>
              <p:cNvPr id="942" name="Freeform 69"/>
              <p:cNvSpPr>
                <a:spLocks/>
              </p:cNvSpPr>
              <p:nvPr/>
            </p:nvSpPr>
            <p:spPr bwMode="auto">
              <a:xfrm>
                <a:off x="1296988" y="1676400"/>
                <a:ext cx="1444625" cy="763588"/>
              </a:xfrm>
              <a:custGeom>
                <a:avLst/>
                <a:gdLst>
                  <a:gd name="T0" fmla="*/ 1478 w 1822"/>
                  <a:gd name="T1" fmla="*/ 962 h 962"/>
                  <a:gd name="T2" fmla="*/ 1479 w 1822"/>
                  <a:gd name="T3" fmla="*/ 960 h 962"/>
                  <a:gd name="T4" fmla="*/ 1487 w 1822"/>
                  <a:gd name="T5" fmla="*/ 955 h 962"/>
                  <a:gd name="T6" fmla="*/ 1493 w 1822"/>
                  <a:gd name="T7" fmla="*/ 951 h 962"/>
                  <a:gd name="T8" fmla="*/ 1498 w 1822"/>
                  <a:gd name="T9" fmla="*/ 947 h 962"/>
                  <a:gd name="T10" fmla="*/ 1506 w 1822"/>
                  <a:gd name="T11" fmla="*/ 941 h 962"/>
                  <a:gd name="T12" fmla="*/ 1516 w 1822"/>
                  <a:gd name="T13" fmla="*/ 936 h 962"/>
                  <a:gd name="T14" fmla="*/ 1519 w 1822"/>
                  <a:gd name="T15" fmla="*/ 932 h 962"/>
                  <a:gd name="T16" fmla="*/ 1523 w 1822"/>
                  <a:gd name="T17" fmla="*/ 928 h 962"/>
                  <a:gd name="T18" fmla="*/ 1529 w 1822"/>
                  <a:gd name="T19" fmla="*/ 922 h 962"/>
                  <a:gd name="T20" fmla="*/ 1535 w 1822"/>
                  <a:gd name="T21" fmla="*/ 919 h 962"/>
                  <a:gd name="T22" fmla="*/ 1540 w 1822"/>
                  <a:gd name="T23" fmla="*/ 913 h 962"/>
                  <a:gd name="T24" fmla="*/ 1546 w 1822"/>
                  <a:gd name="T25" fmla="*/ 907 h 962"/>
                  <a:gd name="T26" fmla="*/ 1552 w 1822"/>
                  <a:gd name="T27" fmla="*/ 901 h 962"/>
                  <a:gd name="T28" fmla="*/ 1557 w 1822"/>
                  <a:gd name="T29" fmla="*/ 898 h 962"/>
                  <a:gd name="T30" fmla="*/ 1563 w 1822"/>
                  <a:gd name="T31" fmla="*/ 890 h 962"/>
                  <a:gd name="T32" fmla="*/ 1569 w 1822"/>
                  <a:gd name="T33" fmla="*/ 884 h 962"/>
                  <a:gd name="T34" fmla="*/ 1576 w 1822"/>
                  <a:gd name="T35" fmla="*/ 877 h 962"/>
                  <a:gd name="T36" fmla="*/ 1582 w 1822"/>
                  <a:gd name="T37" fmla="*/ 871 h 962"/>
                  <a:gd name="T38" fmla="*/ 1590 w 1822"/>
                  <a:gd name="T39" fmla="*/ 863 h 962"/>
                  <a:gd name="T40" fmla="*/ 1597 w 1822"/>
                  <a:gd name="T41" fmla="*/ 856 h 962"/>
                  <a:gd name="T42" fmla="*/ 1603 w 1822"/>
                  <a:gd name="T43" fmla="*/ 846 h 962"/>
                  <a:gd name="T44" fmla="*/ 1611 w 1822"/>
                  <a:gd name="T45" fmla="*/ 839 h 962"/>
                  <a:gd name="T46" fmla="*/ 1616 w 1822"/>
                  <a:gd name="T47" fmla="*/ 829 h 962"/>
                  <a:gd name="T48" fmla="*/ 1624 w 1822"/>
                  <a:gd name="T49" fmla="*/ 822 h 962"/>
                  <a:gd name="T50" fmla="*/ 1630 w 1822"/>
                  <a:gd name="T51" fmla="*/ 810 h 962"/>
                  <a:gd name="T52" fmla="*/ 1637 w 1822"/>
                  <a:gd name="T53" fmla="*/ 801 h 962"/>
                  <a:gd name="T54" fmla="*/ 1645 w 1822"/>
                  <a:gd name="T55" fmla="*/ 789 h 962"/>
                  <a:gd name="T56" fmla="*/ 1652 w 1822"/>
                  <a:gd name="T57" fmla="*/ 780 h 962"/>
                  <a:gd name="T58" fmla="*/ 1658 w 1822"/>
                  <a:gd name="T59" fmla="*/ 768 h 962"/>
                  <a:gd name="T60" fmla="*/ 1668 w 1822"/>
                  <a:gd name="T61" fmla="*/ 757 h 962"/>
                  <a:gd name="T62" fmla="*/ 1673 w 1822"/>
                  <a:gd name="T63" fmla="*/ 744 h 962"/>
                  <a:gd name="T64" fmla="*/ 1681 w 1822"/>
                  <a:gd name="T65" fmla="*/ 732 h 962"/>
                  <a:gd name="T66" fmla="*/ 1689 w 1822"/>
                  <a:gd name="T67" fmla="*/ 719 h 962"/>
                  <a:gd name="T68" fmla="*/ 1696 w 1822"/>
                  <a:gd name="T69" fmla="*/ 706 h 962"/>
                  <a:gd name="T70" fmla="*/ 1702 w 1822"/>
                  <a:gd name="T71" fmla="*/ 692 h 962"/>
                  <a:gd name="T72" fmla="*/ 1710 w 1822"/>
                  <a:gd name="T73" fmla="*/ 677 h 962"/>
                  <a:gd name="T74" fmla="*/ 1717 w 1822"/>
                  <a:gd name="T75" fmla="*/ 664 h 962"/>
                  <a:gd name="T76" fmla="*/ 1725 w 1822"/>
                  <a:gd name="T77" fmla="*/ 649 h 962"/>
                  <a:gd name="T78" fmla="*/ 1730 w 1822"/>
                  <a:gd name="T79" fmla="*/ 631 h 962"/>
                  <a:gd name="T80" fmla="*/ 1738 w 1822"/>
                  <a:gd name="T81" fmla="*/ 616 h 962"/>
                  <a:gd name="T82" fmla="*/ 1744 w 1822"/>
                  <a:gd name="T83" fmla="*/ 599 h 962"/>
                  <a:gd name="T84" fmla="*/ 1751 w 1822"/>
                  <a:gd name="T85" fmla="*/ 584 h 962"/>
                  <a:gd name="T86" fmla="*/ 1757 w 1822"/>
                  <a:gd name="T87" fmla="*/ 565 h 962"/>
                  <a:gd name="T88" fmla="*/ 1765 w 1822"/>
                  <a:gd name="T89" fmla="*/ 546 h 962"/>
                  <a:gd name="T90" fmla="*/ 1770 w 1822"/>
                  <a:gd name="T91" fmla="*/ 527 h 962"/>
                  <a:gd name="T92" fmla="*/ 1778 w 1822"/>
                  <a:gd name="T93" fmla="*/ 510 h 962"/>
                  <a:gd name="T94" fmla="*/ 1784 w 1822"/>
                  <a:gd name="T95" fmla="*/ 489 h 962"/>
                  <a:gd name="T96" fmla="*/ 1789 w 1822"/>
                  <a:gd name="T97" fmla="*/ 470 h 962"/>
                  <a:gd name="T98" fmla="*/ 1795 w 1822"/>
                  <a:gd name="T99" fmla="*/ 449 h 962"/>
                  <a:gd name="T100" fmla="*/ 1801 w 1822"/>
                  <a:gd name="T101" fmla="*/ 428 h 962"/>
                  <a:gd name="T102" fmla="*/ 1805 w 1822"/>
                  <a:gd name="T103" fmla="*/ 405 h 962"/>
                  <a:gd name="T104" fmla="*/ 1810 w 1822"/>
                  <a:gd name="T105" fmla="*/ 382 h 962"/>
                  <a:gd name="T106" fmla="*/ 1816 w 1822"/>
                  <a:gd name="T107" fmla="*/ 360 h 962"/>
                  <a:gd name="T108" fmla="*/ 1822 w 1822"/>
                  <a:gd name="T109" fmla="*/ 339 h 962"/>
                  <a:gd name="T110" fmla="*/ 38 w 1822"/>
                  <a:gd name="T111" fmla="*/ 0 h 962"/>
                  <a:gd name="T112" fmla="*/ 0 w 1822"/>
                  <a:gd name="T113" fmla="*/ 86 h 962"/>
                  <a:gd name="T114" fmla="*/ 443 w 1822"/>
                  <a:gd name="T115" fmla="*/ 187 h 962"/>
                  <a:gd name="T116" fmla="*/ 1478 w 1822"/>
                  <a:gd name="T117" fmla="*/ 962 h 962"/>
                  <a:gd name="T118" fmla="*/ 1478 w 1822"/>
                  <a:gd name="T119" fmla="*/ 962 h 96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822"/>
                  <a:gd name="T181" fmla="*/ 0 h 962"/>
                  <a:gd name="T182" fmla="*/ 1822 w 1822"/>
                  <a:gd name="T183" fmla="*/ 962 h 96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822" h="962">
                    <a:moveTo>
                      <a:pt x="1478" y="962"/>
                    </a:moveTo>
                    <a:lnTo>
                      <a:pt x="1479" y="960"/>
                    </a:lnTo>
                    <a:lnTo>
                      <a:pt x="1487" y="955"/>
                    </a:lnTo>
                    <a:lnTo>
                      <a:pt x="1493" y="951"/>
                    </a:lnTo>
                    <a:lnTo>
                      <a:pt x="1498" y="947"/>
                    </a:lnTo>
                    <a:lnTo>
                      <a:pt x="1506" y="941"/>
                    </a:lnTo>
                    <a:lnTo>
                      <a:pt x="1516" y="936"/>
                    </a:lnTo>
                    <a:lnTo>
                      <a:pt x="1519" y="932"/>
                    </a:lnTo>
                    <a:lnTo>
                      <a:pt x="1523" y="928"/>
                    </a:lnTo>
                    <a:lnTo>
                      <a:pt x="1529" y="922"/>
                    </a:lnTo>
                    <a:lnTo>
                      <a:pt x="1535" y="919"/>
                    </a:lnTo>
                    <a:lnTo>
                      <a:pt x="1540" y="913"/>
                    </a:lnTo>
                    <a:lnTo>
                      <a:pt x="1546" y="907"/>
                    </a:lnTo>
                    <a:lnTo>
                      <a:pt x="1552" y="901"/>
                    </a:lnTo>
                    <a:lnTo>
                      <a:pt x="1557" y="898"/>
                    </a:lnTo>
                    <a:lnTo>
                      <a:pt x="1563" y="890"/>
                    </a:lnTo>
                    <a:lnTo>
                      <a:pt x="1569" y="884"/>
                    </a:lnTo>
                    <a:lnTo>
                      <a:pt x="1576" y="877"/>
                    </a:lnTo>
                    <a:lnTo>
                      <a:pt x="1582" y="871"/>
                    </a:lnTo>
                    <a:lnTo>
                      <a:pt x="1590" y="863"/>
                    </a:lnTo>
                    <a:lnTo>
                      <a:pt x="1597" y="856"/>
                    </a:lnTo>
                    <a:lnTo>
                      <a:pt x="1603" y="846"/>
                    </a:lnTo>
                    <a:lnTo>
                      <a:pt x="1611" y="839"/>
                    </a:lnTo>
                    <a:lnTo>
                      <a:pt x="1616" y="829"/>
                    </a:lnTo>
                    <a:lnTo>
                      <a:pt x="1624" y="822"/>
                    </a:lnTo>
                    <a:lnTo>
                      <a:pt x="1630" y="810"/>
                    </a:lnTo>
                    <a:lnTo>
                      <a:pt x="1637" y="801"/>
                    </a:lnTo>
                    <a:lnTo>
                      <a:pt x="1645" y="789"/>
                    </a:lnTo>
                    <a:lnTo>
                      <a:pt x="1652" y="780"/>
                    </a:lnTo>
                    <a:lnTo>
                      <a:pt x="1658" y="768"/>
                    </a:lnTo>
                    <a:lnTo>
                      <a:pt x="1668" y="757"/>
                    </a:lnTo>
                    <a:lnTo>
                      <a:pt x="1673" y="744"/>
                    </a:lnTo>
                    <a:lnTo>
                      <a:pt x="1681" y="732"/>
                    </a:lnTo>
                    <a:lnTo>
                      <a:pt x="1689" y="719"/>
                    </a:lnTo>
                    <a:lnTo>
                      <a:pt x="1696" y="706"/>
                    </a:lnTo>
                    <a:lnTo>
                      <a:pt x="1702" y="692"/>
                    </a:lnTo>
                    <a:lnTo>
                      <a:pt x="1710" y="677"/>
                    </a:lnTo>
                    <a:lnTo>
                      <a:pt x="1717" y="664"/>
                    </a:lnTo>
                    <a:lnTo>
                      <a:pt x="1725" y="649"/>
                    </a:lnTo>
                    <a:lnTo>
                      <a:pt x="1730" y="631"/>
                    </a:lnTo>
                    <a:lnTo>
                      <a:pt x="1738" y="616"/>
                    </a:lnTo>
                    <a:lnTo>
                      <a:pt x="1744" y="599"/>
                    </a:lnTo>
                    <a:lnTo>
                      <a:pt x="1751" y="584"/>
                    </a:lnTo>
                    <a:lnTo>
                      <a:pt x="1757" y="565"/>
                    </a:lnTo>
                    <a:lnTo>
                      <a:pt x="1765" y="546"/>
                    </a:lnTo>
                    <a:lnTo>
                      <a:pt x="1770" y="527"/>
                    </a:lnTo>
                    <a:lnTo>
                      <a:pt x="1778" y="510"/>
                    </a:lnTo>
                    <a:lnTo>
                      <a:pt x="1784" y="489"/>
                    </a:lnTo>
                    <a:lnTo>
                      <a:pt x="1789" y="470"/>
                    </a:lnTo>
                    <a:lnTo>
                      <a:pt x="1795" y="449"/>
                    </a:lnTo>
                    <a:lnTo>
                      <a:pt x="1801" y="428"/>
                    </a:lnTo>
                    <a:lnTo>
                      <a:pt x="1805" y="405"/>
                    </a:lnTo>
                    <a:lnTo>
                      <a:pt x="1810" y="382"/>
                    </a:lnTo>
                    <a:lnTo>
                      <a:pt x="1816" y="360"/>
                    </a:lnTo>
                    <a:lnTo>
                      <a:pt x="1822" y="339"/>
                    </a:lnTo>
                    <a:lnTo>
                      <a:pt x="38" y="0"/>
                    </a:lnTo>
                    <a:lnTo>
                      <a:pt x="0" y="86"/>
                    </a:lnTo>
                    <a:lnTo>
                      <a:pt x="443" y="187"/>
                    </a:lnTo>
                    <a:lnTo>
                      <a:pt x="1478" y="962"/>
                    </a:lnTo>
                    <a:close/>
                  </a:path>
                </a:pathLst>
              </a:custGeom>
              <a:solidFill>
                <a:srgbClr val="00FF00"/>
              </a:solidFill>
              <a:ln w="9525">
                <a:noFill/>
                <a:round/>
                <a:headEnd/>
                <a:tailEnd/>
              </a:ln>
            </p:spPr>
            <p:txBody>
              <a:bodyPr/>
              <a:lstStyle/>
              <a:p>
                <a:endParaRPr lang="en-US"/>
              </a:p>
            </p:txBody>
          </p:sp>
          <p:sp>
            <p:nvSpPr>
              <p:cNvPr id="943" name="Freeform 70"/>
              <p:cNvSpPr>
                <a:spLocks/>
              </p:cNvSpPr>
              <p:nvPr/>
            </p:nvSpPr>
            <p:spPr bwMode="auto">
              <a:xfrm>
                <a:off x="2170113" y="1562100"/>
                <a:ext cx="74612" cy="273050"/>
              </a:xfrm>
              <a:custGeom>
                <a:avLst/>
                <a:gdLst>
                  <a:gd name="T0" fmla="*/ 0 w 93"/>
                  <a:gd name="T1" fmla="*/ 17 h 344"/>
                  <a:gd name="T2" fmla="*/ 6 w 93"/>
                  <a:gd name="T3" fmla="*/ 30 h 344"/>
                  <a:gd name="T4" fmla="*/ 7 w 93"/>
                  <a:gd name="T5" fmla="*/ 41 h 344"/>
                  <a:gd name="T6" fmla="*/ 9 w 93"/>
                  <a:gd name="T7" fmla="*/ 55 h 344"/>
                  <a:gd name="T8" fmla="*/ 13 w 93"/>
                  <a:gd name="T9" fmla="*/ 70 h 344"/>
                  <a:gd name="T10" fmla="*/ 17 w 93"/>
                  <a:gd name="T11" fmla="*/ 89 h 344"/>
                  <a:gd name="T12" fmla="*/ 17 w 93"/>
                  <a:gd name="T13" fmla="*/ 98 h 344"/>
                  <a:gd name="T14" fmla="*/ 19 w 93"/>
                  <a:gd name="T15" fmla="*/ 110 h 344"/>
                  <a:gd name="T16" fmla="*/ 19 w 93"/>
                  <a:gd name="T17" fmla="*/ 121 h 344"/>
                  <a:gd name="T18" fmla="*/ 21 w 93"/>
                  <a:gd name="T19" fmla="*/ 135 h 344"/>
                  <a:gd name="T20" fmla="*/ 23 w 93"/>
                  <a:gd name="T21" fmla="*/ 146 h 344"/>
                  <a:gd name="T22" fmla="*/ 25 w 93"/>
                  <a:gd name="T23" fmla="*/ 161 h 344"/>
                  <a:gd name="T24" fmla="*/ 25 w 93"/>
                  <a:gd name="T25" fmla="*/ 174 h 344"/>
                  <a:gd name="T26" fmla="*/ 26 w 93"/>
                  <a:gd name="T27" fmla="*/ 192 h 344"/>
                  <a:gd name="T28" fmla="*/ 26 w 93"/>
                  <a:gd name="T29" fmla="*/ 207 h 344"/>
                  <a:gd name="T30" fmla="*/ 28 w 93"/>
                  <a:gd name="T31" fmla="*/ 224 h 344"/>
                  <a:gd name="T32" fmla="*/ 28 w 93"/>
                  <a:gd name="T33" fmla="*/ 241 h 344"/>
                  <a:gd name="T34" fmla="*/ 28 w 93"/>
                  <a:gd name="T35" fmla="*/ 262 h 344"/>
                  <a:gd name="T36" fmla="*/ 28 w 93"/>
                  <a:gd name="T37" fmla="*/ 281 h 344"/>
                  <a:gd name="T38" fmla="*/ 28 w 93"/>
                  <a:gd name="T39" fmla="*/ 302 h 344"/>
                  <a:gd name="T40" fmla="*/ 28 w 93"/>
                  <a:gd name="T41" fmla="*/ 323 h 344"/>
                  <a:gd name="T42" fmla="*/ 28 w 93"/>
                  <a:gd name="T43" fmla="*/ 344 h 344"/>
                  <a:gd name="T44" fmla="*/ 91 w 93"/>
                  <a:gd name="T45" fmla="*/ 328 h 344"/>
                  <a:gd name="T46" fmla="*/ 91 w 93"/>
                  <a:gd name="T47" fmla="*/ 317 h 344"/>
                  <a:gd name="T48" fmla="*/ 91 w 93"/>
                  <a:gd name="T49" fmla="*/ 304 h 344"/>
                  <a:gd name="T50" fmla="*/ 93 w 93"/>
                  <a:gd name="T51" fmla="*/ 289 h 344"/>
                  <a:gd name="T52" fmla="*/ 93 w 93"/>
                  <a:gd name="T53" fmla="*/ 270 h 344"/>
                  <a:gd name="T54" fmla="*/ 93 w 93"/>
                  <a:gd name="T55" fmla="*/ 254 h 344"/>
                  <a:gd name="T56" fmla="*/ 93 w 93"/>
                  <a:gd name="T57" fmla="*/ 243 h 344"/>
                  <a:gd name="T58" fmla="*/ 93 w 93"/>
                  <a:gd name="T59" fmla="*/ 231 h 344"/>
                  <a:gd name="T60" fmla="*/ 93 w 93"/>
                  <a:gd name="T61" fmla="*/ 220 h 344"/>
                  <a:gd name="T62" fmla="*/ 93 w 93"/>
                  <a:gd name="T63" fmla="*/ 207 h 344"/>
                  <a:gd name="T64" fmla="*/ 93 w 93"/>
                  <a:gd name="T65" fmla="*/ 193 h 344"/>
                  <a:gd name="T66" fmla="*/ 91 w 93"/>
                  <a:gd name="T67" fmla="*/ 180 h 344"/>
                  <a:gd name="T68" fmla="*/ 91 w 93"/>
                  <a:gd name="T69" fmla="*/ 167 h 344"/>
                  <a:gd name="T70" fmla="*/ 91 w 93"/>
                  <a:gd name="T71" fmla="*/ 154 h 344"/>
                  <a:gd name="T72" fmla="*/ 89 w 93"/>
                  <a:gd name="T73" fmla="*/ 140 h 344"/>
                  <a:gd name="T74" fmla="*/ 89 w 93"/>
                  <a:gd name="T75" fmla="*/ 127 h 344"/>
                  <a:gd name="T76" fmla="*/ 87 w 93"/>
                  <a:gd name="T77" fmla="*/ 112 h 344"/>
                  <a:gd name="T78" fmla="*/ 85 w 93"/>
                  <a:gd name="T79" fmla="*/ 98 h 344"/>
                  <a:gd name="T80" fmla="*/ 83 w 93"/>
                  <a:gd name="T81" fmla="*/ 85 h 344"/>
                  <a:gd name="T82" fmla="*/ 82 w 93"/>
                  <a:gd name="T83" fmla="*/ 72 h 344"/>
                  <a:gd name="T84" fmla="*/ 80 w 93"/>
                  <a:gd name="T85" fmla="*/ 57 h 344"/>
                  <a:gd name="T86" fmla="*/ 78 w 93"/>
                  <a:gd name="T87" fmla="*/ 43 h 344"/>
                  <a:gd name="T88" fmla="*/ 76 w 93"/>
                  <a:gd name="T89" fmla="*/ 30 h 344"/>
                  <a:gd name="T90" fmla="*/ 74 w 93"/>
                  <a:gd name="T91" fmla="*/ 17 h 344"/>
                  <a:gd name="T92" fmla="*/ 72 w 93"/>
                  <a:gd name="T93" fmla="*/ 5 h 344"/>
                  <a:gd name="T94" fmla="*/ 0 w 93"/>
                  <a:gd name="T95" fmla="*/ 13 h 34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93"/>
                  <a:gd name="T145" fmla="*/ 0 h 344"/>
                  <a:gd name="T146" fmla="*/ 93 w 93"/>
                  <a:gd name="T147" fmla="*/ 344 h 344"/>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93" h="344">
                    <a:moveTo>
                      <a:pt x="0" y="13"/>
                    </a:moveTo>
                    <a:lnTo>
                      <a:pt x="0" y="17"/>
                    </a:lnTo>
                    <a:lnTo>
                      <a:pt x="2" y="22"/>
                    </a:lnTo>
                    <a:lnTo>
                      <a:pt x="6" y="30"/>
                    </a:lnTo>
                    <a:lnTo>
                      <a:pt x="6" y="34"/>
                    </a:lnTo>
                    <a:lnTo>
                      <a:pt x="7" y="41"/>
                    </a:lnTo>
                    <a:lnTo>
                      <a:pt x="7" y="47"/>
                    </a:lnTo>
                    <a:lnTo>
                      <a:pt x="9" y="55"/>
                    </a:lnTo>
                    <a:lnTo>
                      <a:pt x="11" y="60"/>
                    </a:lnTo>
                    <a:lnTo>
                      <a:pt x="13" y="70"/>
                    </a:lnTo>
                    <a:lnTo>
                      <a:pt x="15" y="79"/>
                    </a:lnTo>
                    <a:lnTo>
                      <a:pt x="17" y="89"/>
                    </a:lnTo>
                    <a:lnTo>
                      <a:pt x="17" y="95"/>
                    </a:lnTo>
                    <a:lnTo>
                      <a:pt x="17" y="98"/>
                    </a:lnTo>
                    <a:lnTo>
                      <a:pt x="17" y="104"/>
                    </a:lnTo>
                    <a:lnTo>
                      <a:pt x="19" y="110"/>
                    </a:lnTo>
                    <a:lnTo>
                      <a:pt x="19" y="116"/>
                    </a:lnTo>
                    <a:lnTo>
                      <a:pt x="19" y="121"/>
                    </a:lnTo>
                    <a:lnTo>
                      <a:pt x="21" y="127"/>
                    </a:lnTo>
                    <a:lnTo>
                      <a:pt x="21" y="135"/>
                    </a:lnTo>
                    <a:lnTo>
                      <a:pt x="21" y="140"/>
                    </a:lnTo>
                    <a:lnTo>
                      <a:pt x="23" y="146"/>
                    </a:lnTo>
                    <a:lnTo>
                      <a:pt x="23" y="154"/>
                    </a:lnTo>
                    <a:lnTo>
                      <a:pt x="25" y="161"/>
                    </a:lnTo>
                    <a:lnTo>
                      <a:pt x="25" y="167"/>
                    </a:lnTo>
                    <a:lnTo>
                      <a:pt x="25" y="174"/>
                    </a:lnTo>
                    <a:lnTo>
                      <a:pt x="26" y="184"/>
                    </a:lnTo>
                    <a:lnTo>
                      <a:pt x="26" y="192"/>
                    </a:lnTo>
                    <a:lnTo>
                      <a:pt x="26" y="199"/>
                    </a:lnTo>
                    <a:lnTo>
                      <a:pt x="26" y="207"/>
                    </a:lnTo>
                    <a:lnTo>
                      <a:pt x="26" y="214"/>
                    </a:lnTo>
                    <a:lnTo>
                      <a:pt x="28" y="224"/>
                    </a:lnTo>
                    <a:lnTo>
                      <a:pt x="28" y="233"/>
                    </a:lnTo>
                    <a:lnTo>
                      <a:pt x="28" y="241"/>
                    </a:lnTo>
                    <a:lnTo>
                      <a:pt x="28" y="251"/>
                    </a:lnTo>
                    <a:lnTo>
                      <a:pt x="28" y="262"/>
                    </a:lnTo>
                    <a:lnTo>
                      <a:pt x="28" y="270"/>
                    </a:lnTo>
                    <a:lnTo>
                      <a:pt x="28" y="281"/>
                    </a:lnTo>
                    <a:lnTo>
                      <a:pt x="28" y="290"/>
                    </a:lnTo>
                    <a:lnTo>
                      <a:pt x="28" y="302"/>
                    </a:lnTo>
                    <a:lnTo>
                      <a:pt x="28" y="311"/>
                    </a:lnTo>
                    <a:lnTo>
                      <a:pt x="28" y="323"/>
                    </a:lnTo>
                    <a:lnTo>
                      <a:pt x="28" y="332"/>
                    </a:lnTo>
                    <a:lnTo>
                      <a:pt x="28" y="344"/>
                    </a:lnTo>
                    <a:lnTo>
                      <a:pt x="91" y="332"/>
                    </a:lnTo>
                    <a:lnTo>
                      <a:pt x="91" y="328"/>
                    </a:lnTo>
                    <a:lnTo>
                      <a:pt x="91" y="323"/>
                    </a:lnTo>
                    <a:lnTo>
                      <a:pt x="91" y="317"/>
                    </a:lnTo>
                    <a:lnTo>
                      <a:pt x="91" y="311"/>
                    </a:lnTo>
                    <a:lnTo>
                      <a:pt x="91" y="304"/>
                    </a:lnTo>
                    <a:lnTo>
                      <a:pt x="93" y="298"/>
                    </a:lnTo>
                    <a:lnTo>
                      <a:pt x="93" y="289"/>
                    </a:lnTo>
                    <a:lnTo>
                      <a:pt x="93" y="279"/>
                    </a:lnTo>
                    <a:lnTo>
                      <a:pt x="93" y="270"/>
                    </a:lnTo>
                    <a:lnTo>
                      <a:pt x="93" y="260"/>
                    </a:lnTo>
                    <a:lnTo>
                      <a:pt x="93" y="254"/>
                    </a:lnTo>
                    <a:lnTo>
                      <a:pt x="93" y="249"/>
                    </a:lnTo>
                    <a:lnTo>
                      <a:pt x="93" y="243"/>
                    </a:lnTo>
                    <a:lnTo>
                      <a:pt x="93" y="237"/>
                    </a:lnTo>
                    <a:lnTo>
                      <a:pt x="93" y="231"/>
                    </a:lnTo>
                    <a:lnTo>
                      <a:pt x="93" y="226"/>
                    </a:lnTo>
                    <a:lnTo>
                      <a:pt x="93" y="220"/>
                    </a:lnTo>
                    <a:lnTo>
                      <a:pt x="93" y="214"/>
                    </a:lnTo>
                    <a:lnTo>
                      <a:pt x="93" y="207"/>
                    </a:lnTo>
                    <a:lnTo>
                      <a:pt x="93" y="201"/>
                    </a:lnTo>
                    <a:lnTo>
                      <a:pt x="93" y="193"/>
                    </a:lnTo>
                    <a:lnTo>
                      <a:pt x="93" y="188"/>
                    </a:lnTo>
                    <a:lnTo>
                      <a:pt x="91" y="180"/>
                    </a:lnTo>
                    <a:lnTo>
                      <a:pt x="91" y="174"/>
                    </a:lnTo>
                    <a:lnTo>
                      <a:pt x="91" y="167"/>
                    </a:lnTo>
                    <a:lnTo>
                      <a:pt x="91" y="161"/>
                    </a:lnTo>
                    <a:lnTo>
                      <a:pt x="91" y="154"/>
                    </a:lnTo>
                    <a:lnTo>
                      <a:pt x="91" y="148"/>
                    </a:lnTo>
                    <a:lnTo>
                      <a:pt x="89" y="140"/>
                    </a:lnTo>
                    <a:lnTo>
                      <a:pt x="89" y="135"/>
                    </a:lnTo>
                    <a:lnTo>
                      <a:pt x="89" y="127"/>
                    </a:lnTo>
                    <a:lnTo>
                      <a:pt x="89" y="119"/>
                    </a:lnTo>
                    <a:lnTo>
                      <a:pt x="87" y="112"/>
                    </a:lnTo>
                    <a:lnTo>
                      <a:pt x="87" y="106"/>
                    </a:lnTo>
                    <a:lnTo>
                      <a:pt x="85" y="98"/>
                    </a:lnTo>
                    <a:lnTo>
                      <a:pt x="85" y="93"/>
                    </a:lnTo>
                    <a:lnTo>
                      <a:pt x="83" y="85"/>
                    </a:lnTo>
                    <a:lnTo>
                      <a:pt x="83" y="79"/>
                    </a:lnTo>
                    <a:lnTo>
                      <a:pt x="82" y="72"/>
                    </a:lnTo>
                    <a:lnTo>
                      <a:pt x="82" y="64"/>
                    </a:lnTo>
                    <a:lnTo>
                      <a:pt x="80" y="57"/>
                    </a:lnTo>
                    <a:lnTo>
                      <a:pt x="80" y="51"/>
                    </a:lnTo>
                    <a:lnTo>
                      <a:pt x="78" y="43"/>
                    </a:lnTo>
                    <a:lnTo>
                      <a:pt x="78" y="38"/>
                    </a:lnTo>
                    <a:lnTo>
                      <a:pt x="76" y="30"/>
                    </a:lnTo>
                    <a:lnTo>
                      <a:pt x="76" y="24"/>
                    </a:lnTo>
                    <a:lnTo>
                      <a:pt x="74" y="17"/>
                    </a:lnTo>
                    <a:lnTo>
                      <a:pt x="72" y="11"/>
                    </a:lnTo>
                    <a:lnTo>
                      <a:pt x="72" y="5"/>
                    </a:lnTo>
                    <a:lnTo>
                      <a:pt x="70" y="0"/>
                    </a:lnTo>
                    <a:lnTo>
                      <a:pt x="0" y="13"/>
                    </a:lnTo>
                    <a:close/>
                  </a:path>
                </a:pathLst>
              </a:custGeom>
              <a:solidFill>
                <a:srgbClr val="6E99E0"/>
              </a:solidFill>
              <a:ln w="9525">
                <a:noFill/>
                <a:round/>
                <a:headEnd/>
                <a:tailEnd/>
              </a:ln>
            </p:spPr>
            <p:txBody>
              <a:bodyPr/>
              <a:lstStyle/>
              <a:p>
                <a:endParaRPr lang="en-US"/>
              </a:p>
            </p:txBody>
          </p:sp>
          <p:sp>
            <p:nvSpPr>
              <p:cNvPr id="944" name="Freeform 71"/>
              <p:cNvSpPr>
                <a:spLocks/>
              </p:cNvSpPr>
              <p:nvPr/>
            </p:nvSpPr>
            <p:spPr bwMode="auto">
              <a:xfrm>
                <a:off x="1955800" y="1582738"/>
                <a:ext cx="68263" cy="163512"/>
              </a:xfrm>
              <a:custGeom>
                <a:avLst/>
                <a:gdLst>
                  <a:gd name="T0" fmla="*/ 0 w 85"/>
                  <a:gd name="T1" fmla="*/ 21 h 205"/>
                  <a:gd name="T2" fmla="*/ 0 w 85"/>
                  <a:gd name="T3" fmla="*/ 23 h 205"/>
                  <a:gd name="T4" fmla="*/ 2 w 85"/>
                  <a:gd name="T5" fmla="*/ 27 h 205"/>
                  <a:gd name="T6" fmla="*/ 2 w 85"/>
                  <a:gd name="T7" fmla="*/ 32 h 205"/>
                  <a:gd name="T8" fmla="*/ 4 w 85"/>
                  <a:gd name="T9" fmla="*/ 40 h 205"/>
                  <a:gd name="T10" fmla="*/ 6 w 85"/>
                  <a:gd name="T11" fmla="*/ 50 h 205"/>
                  <a:gd name="T12" fmla="*/ 6 w 85"/>
                  <a:gd name="T13" fmla="*/ 53 h 205"/>
                  <a:gd name="T14" fmla="*/ 7 w 85"/>
                  <a:gd name="T15" fmla="*/ 59 h 205"/>
                  <a:gd name="T16" fmla="*/ 7 w 85"/>
                  <a:gd name="T17" fmla="*/ 65 h 205"/>
                  <a:gd name="T18" fmla="*/ 9 w 85"/>
                  <a:gd name="T19" fmla="*/ 71 h 205"/>
                  <a:gd name="T20" fmla="*/ 9 w 85"/>
                  <a:gd name="T21" fmla="*/ 76 h 205"/>
                  <a:gd name="T22" fmla="*/ 9 w 85"/>
                  <a:gd name="T23" fmla="*/ 82 h 205"/>
                  <a:gd name="T24" fmla="*/ 9 w 85"/>
                  <a:gd name="T25" fmla="*/ 90 h 205"/>
                  <a:gd name="T26" fmla="*/ 11 w 85"/>
                  <a:gd name="T27" fmla="*/ 97 h 205"/>
                  <a:gd name="T28" fmla="*/ 11 w 85"/>
                  <a:gd name="T29" fmla="*/ 103 h 205"/>
                  <a:gd name="T30" fmla="*/ 11 w 85"/>
                  <a:gd name="T31" fmla="*/ 112 h 205"/>
                  <a:gd name="T32" fmla="*/ 13 w 85"/>
                  <a:gd name="T33" fmla="*/ 120 h 205"/>
                  <a:gd name="T34" fmla="*/ 13 w 85"/>
                  <a:gd name="T35" fmla="*/ 129 h 205"/>
                  <a:gd name="T36" fmla="*/ 13 w 85"/>
                  <a:gd name="T37" fmla="*/ 137 h 205"/>
                  <a:gd name="T38" fmla="*/ 13 w 85"/>
                  <a:gd name="T39" fmla="*/ 147 h 205"/>
                  <a:gd name="T40" fmla="*/ 13 w 85"/>
                  <a:gd name="T41" fmla="*/ 154 h 205"/>
                  <a:gd name="T42" fmla="*/ 13 w 85"/>
                  <a:gd name="T43" fmla="*/ 166 h 205"/>
                  <a:gd name="T44" fmla="*/ 11 w 85"/>
                  <a:gd name="T45" fmla="*/ 173 h 205"/>
                  <a:gd name="T46" fmla="*/ 11 w 85"/>
                  <a:gd name="T47" fmla="*/ 185 h 205"/>
                  <a:gd name="T48" fmla="*/ 11 w 85"/>
                  <a:gd name="T49" fmla="*/ 188 h 205"/>
                  <a:gd name="T50" fmla="*/ 11 w 85"/>
                  <a:gd name="T51" fmla="*/ 194 h 205"/>
                  <a:gd name="T52" fmla="*/ 11 w 85"/>
                  <a:gd name="T53" fmla="*/ 200 h 205"/>
                  <a:gd name="T54" fmla="*/ 11 w 85"/>
                  <a:gd name="T55" fmla="*/ 205 h 205"/>
                  <a:gd name="T56" fmla="*/ 82 w 85"/>
                  <a:gd name="T57" fmla="*/ 192 h 205"/>
                  <a:gd name="T58" fmla="*/ 82 w 85"/>
                  <a:gd name="T59" fmla="*/ 190 h 205"/>
                  <a:gd name="T60" fmla="*/ 82 w 85"/>
                  <a:gd name="T61" fmla="*/ 186 h 205"/>
                  <a:gd name="T62" fmla="*/ 82 w 85"/>
                  <a:gd name="T63" fmla="*/ 181 h 205"/>
                  <a:gd name="T64" fmla="*/ 84 w 85"/>
                  <a:gd name="T65" fmla="*/ 173 h 205"/>
                  <a:gd name="T66" fmla="*/ 84 w 85"/>
                  <a:gd name="T67" fmla="*/ 167 h 205"/>
                  <a:gd name="T68" fmla="*/ 84 w 85"/>
                  <a:gd name="T69" fmla="*/ 162 h 205"/>
                  <a:gd name="T70" fmla="*/ 84 w 85"/>
                  <a:gd name="T71" fmla="*/ 156 h 205"/>
                  <a:gd name="T72" fmla="*/ 84 w 85"/>
                  <a:gd name="T73" fmla="*/ 150 h 205"/>
                  <a:gd name="T74" fmla="*/ 84 w 85"/>
                  <a:gd name="T75" fmla="*/ 145 h 205"/>
                  <a:gd name="T76" fmla="*/ 84 w 85"/>
                  <a:gd name="T77" fmla="*/ 137 h 205"/>
                  <a:gd name="T78" fmla="*/ 84 w 85"/>
                  <a:gd name="T79" fmla="*/ 131 h 205"/>
                  <a:gd name="T80" fmla="*/ 85 w 85"/>
                  <a:gd name="T81" fmla="*/ 124 h 205"/>
                  <a:gd name="T82" fmla="*/ 84 w 85"/>
                  <a:gd name="T83" fmla="*/ 116 h 205"/>
                  <a:gd name="T84" fmla="*/ 84 w 85"/>
                  <a:gd name="T85" fmla="*/ 109 h 205"/>
                  <a:gd name="T86" fmla="*/ 84 w 85"/>
                  <a:gd name="T87" fmla="*/ 101 h 205"/>
                  <a:gd name="T88" fmla="*/ 84 w 85"/>
                  <a:gd name="T89" fmla="*/ 93 h 205"/>
                  <a:gd name="T90" fmla="*/ 82 w 85"/>
                  <a:gd name="T91" fmla="*/ 86 h 205"/>
                  <a:gd name="T92" fmla="*/ 82 w 85"/>
                  <a:gd name="T93" fmla="*/ 78 h 205"/>
                  <a:gd name="T94" fmla="*/ 80 w 85"/>
                  <a:gd name="T95" fmla="*/ 71 h 205"/>
                  <a:gd name="T96" fmla="*/ 80 w 85"/>
                  <a:gd name="T97" fmla="*/ 63 h 205"/>
                  <a:gd name="T98" fmla="*/ 78 w 85"/>
                  <a:gd name="T99" fmla="*/ 53 h 205"/>
                  <a:gd name="T100" fmla="*/ 76 w 85"/>
                  <a:gd name="T101" fmla="*/ 46 h 205"/>
                  <a:gd name="T102" fmla="*/ 74 w 85"/>
                  <a:gd name="T103" fmla="*/ 36 h 205"/>
                  <a:gd name="T104" fmla="*/ 72 w 85"/>
                  <a:gd name="T105" fmla="*/ 29 h 205"/>
                  <a:gd name="T106" fmla="*/ 68 w 85"/>
                  <a:gd name="T107" fmla="*/ 21 h 205"/>
                  <a:gd name="T108" fmla="*/ 66 w 85"/>
                  <a:gd name="T109" fmla="*/ 13 h 205"/>
                  <a:gd name="T110" fmla="*/ 63 w 85"/>
                  <a:gd name="T111" fmla="*/ 6 h 205"/>
                  <a:gd name="T112" fmla="*/ 61 w 85"/>
                  <a:gd name="T113" fmla="*/ 0 h 205"/>
                  <a:gd name="T114" fmla="*/ 0 w 85"/>
                  <a:gd name="T115" fmla="*/ 21 h 205"/>
                  <a:gd name="T116" fmla="*/ 0 w 85"/>
                  <a:gd name="T117" fmla="*/ 21 h 20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85"/>
                  <a:gd name="T178" fmla="*/ 0 h 205"/>
                  <a:gd name="T179" fmla="*/ 85 w 85"/>
                  <a:gd name="T180" fmla="*/ 205 h 20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85" h="205">
                    <a:moveTo>
                      <a:pt x="0" y="21"/>
                    </a:moveTo>
                    <a:lnTo>
                      <a:pt x="0" y="23"/>
                    </a:lnTo>
                    <a:lnTo>
                      <a:pt x="2" y="27"/>
                    </a:lnTo>
                    <a:lnTo>
                      <a:pt x="2" y="32"/>
                    </a:lnTo>
                    <a:lnTo>
                      <a:pt x="4" y="40"/>
                    </a:lnTo>
                    <a:lnTo>
                      <a:pt x="6" y="50"/>
                    </a:lnTo>
                    <a:lnTo>
                      <a:pt x="6" y="53"/>
                    </a:lnTo>
                    <a:lnTo>
                      <a:pt x="7" y="59"/>
                    </a:lnTo>
                    <a:lnTo>
                      <a:pt x="7" y="65"/>
                    </a:lnTo>
                    <a:lnTo>
                      <a:pt x="9" y="71"/>
                    </a:lnTo>
                    <a:lnTo>
                      <a:pt x="9" y="76"/>
                    </a:lnTo>
                    <a:lnTo>
                      <a:pt x="9" y="82"/>
                    </a:lnTo>
                    <a:lnTo>
                      <a:pt x="9" y="90"/>
                    </a:lnTo>
                    <a:lnTo>
                      <a:pt x="11" y="97"/>
                    </a:lnTo>
                    <a:lnTo>
                      <a:pt x="11" y="103"/>
                    </a:lnTo>
                    <a:lnTo>
                      <a:pt x="11" y="112"/>
                    </a:lnTo>
                    <a:lnTo>
                      <a:pt x="13" y="120"/>
                    </a:lnTo>
                    <a:lnTo>
                      <a:pt x="13" y="129"/>
                    </a:lnTo>
                    <a:lnTo>
                      <a:pt x="13" y="137"/>
                    </a:lnTo>
                    <a:lnTo>
                      <a:pt x="13" y="147"/>
                    </a:lnTo>
                    <a:lnTo>
                      <a:pt x="13" y="154"/>
                    </a:lnTo>
                    <a:lnTo>
                      <a:pt x="13" y="166"/>
                    </a:lnTo>
                    <a:lnTo>
                      <a:pt x="11" y="173"/>
                    </a:lnTo>
                    <a:lnTo>
                      <a:pt x="11" y="185"/>
                    </a:lnTo>
                    <a:lnTo>
                      <a:pt x="11" y="188"/>
                    </a:lnTo>
                    <a:lnTo>
                      <a:pt x="11" y="194"/>
                    </a:lnTo>
                    <a:lnTo>
                      <a:pt x="11" y="200"/>
                    </a:lnTo>
                    <a:lnTo>
                      <a:pt x="11" y="205"/>
                    </a:lnTo>
                    <a:lnTo>
                      <a:pt x="82" y="192"/>
                    </a:lnTo>
                    <a:lnTo>
                      <a:pt x="82" y="190"/>
                    </a:lnTo>
                    <a:lnTo>
                      <a:pt x="82" y="186"/>
                    </a:lnTo>
                    <a:lnTo>
                      <a:pt x="82" y="181"/>
                    </a:lnTo>
                    <a:lnTo>
                      <a:pt x="84" y="173"/>
                    </a:lnTo>
                    <a:lnTo>
                      <a:pt x="84" y="167"/>
                    </a:lnTo>
                    <a:lnTo>
                      <a:pt x="84" y="162"/>
                    </a:lnTo>
                    <a:lnTo>
                      <a:pt x="84" y="156"/>
                    </a:lnTo>
                    <a:lnTo>
                      <a:pt x="84" y="150"/>
                    </a:lnTo>
                    <a:lnTo>
                      <a:pt x="84" y="145"/>
                    </a:lnTo>
                    <a:lnTo>
                      <a:pt x="84" y="137"/>
                    </a:lnTo>
                    <a:lnTo>
                      <a:pt x="84" y="131"/>
                    </a:lnTo>
                    <a:lnTo>
                      <a:pt x="85" y="124"/>
                    </a:lnTo>
                    <a:lnTo>
                      <a:pt x="84" y="116"/>
                    </a:lnTo>
                    <a:lnTo>
                      <a:pt x="84" y="109"/>
                    </a:lnTo>
                    <a:lnTo>
                      <a:pt x="84" y="101"/>
                    </a:lnTo>
                    <a:lnTo>
                      <a:pt x="84" y="93"/>
                    </a:lnTo>
                    <a:lnTo>
                      <a:pt x="82" y="86"/>
                    </a:lnTo>
                    <a:lnTo>
                      <a:pt x="82" y="78"/>
                    </a:lnTo>
                    <a:lnTo>
                      <a:pt x="80" y="71"/>
                    </a:lnTo>
                    <a:lnTo>
                      <a:pt x="80" y="63"/>
                    </a:lnTo>
                    <a:lnTo>
                      <a:pt x="78" y="53"/>
                    </a:lnTo>
                    <a:lnTo>
                      <a:pt x="76" y="46"/>
                    </a:lnTo>
                    <a:lnTo>
                      <a:pt x="74" y="36"/>
                    </a:lnTo>
                    <a:lnTo>
                      <a:pt x="72" y="29"/>
                    </a:lnTo>
                    <a:lnTo>
                      <a:pt x="68" y="21"/>
                    </a:lnTo>
                    <a:lnTo>
                      <a:pt x="66" y="13"/>
                    </a:lnTo>
                    <a:lnTo>
                      <a:pt x="63" y="6"/>
                    </a:lnTo>
                    <a:lnTo>
                      <a:pt x="61" y="0"/>
                    </a:lnTo>
                    <a:lnTo>
                      <a:pt x="0" y="21"/>
                    </a:lnTo>
                    <a:close/>
                  </a:path>
                </a:pathLst>
              </a:custGeom>
              <a:solidFill>
                <a:srgbClr val="6E99E0"/>
              </a:solidFill>
              <a:ln w="9525">
                <a:noFill/>
                <a:round/>
                <a:headEnd/>
                <a:tailEnd/>
              </a:ln>
            </p:spPr>
            <p:txBody>
              <a:bodyPr/>
              <a:lstStyle/>
              <a:p>
                <a:endParaRPr lang="en-US"/>
              </a:p>
            </p:txBody>
          </p:sp>
          <p:sp>
            <p:nvSpPr>
              <p:cNvPr id="945" name="Freeform 72"/>
              <p:cNvSpPr>
                <a:spLocks/>
              </p:cNvSpPr>
              <p:nvPr/>
            </p:nvSpPr>
            <p:spPr bwMode="auto">
              <a:xfrm>
                <a:off x="2587625" y="1539875"/>
                <a:ext cx="76200" cy="274638"/>
              </a:xfrm>
              <a:custGeom>
                <a:avLst/>
                <a:gdLst>
                  <a:gd name="T0" fmla="*/ 1 w 97"/>
                  <a:gd name="T1" fmla="*/ 19 h 346"/>
                  <a:gd name="T2" fmla="*/ 5 w 97"/>
                  <a:gd name="T3" fmla="*/ 32 h 346"/>
                  <a:gd name="T4" fmla="*/ 7 w 97"/>
                  <a:gd name="T5" fmla="*/ 42 h 346"/>
                  <a:gd name="T6" fmla="*/ 9 w 97"/>
                  <a:gd name="T7" fmla="*/ 55 h 346"/>
                  <a:gd name="T8" fmla="*/ 13 w 97"/>
                  <a:gd name="T9" fmla="*/ 72 h 346"/>
                  <a:gd name="T10" fmla="*/ 17 w 97"/>
                  <a:gd name="T11" fmla="*/ 91 h 346"/>
                  <a:gd name="T12" fmla="*/ 17 w 97"/>
                  <a:gd name="T13" fmla="*/ 101 h 346"/>
                  <a:gd name="T14" fmla="*/ 19 w 97"/>
                  <a:gd name="T15" fmla="*/ 112 h 346"/>
                  <a:gd name="T16" fmla="*/ 19 w 97"/>
                  <a:gd name="T17" fmla="*/ 124 h 346"/>
                  <a:gd name="T18" fmla="*/ 20 w 97"/>
                  <a:gd name="T19" fmla="*/ 135 h 346"/>
                  <a:gd name="T20" fmla="*/ 22 w 97"/>
                  <a:gd name="T21" fmla="*/ 148 h 346"/>
                  <a:gd name="T22" fmla="*/ 24 w 97"/>
                  <a:gd name="T23" fmla="*/ 162 h 346"/>
                  <a:gd name="T24" fmla="*/ 24 w 97"/>
                  <a:gd name="T25" fmla="*/ 177 h 346"/>
                  <a:gd name="T26" fmla="*/ 26 w 97"/>
                  <a:gd name="T27" fmla="*/ 192 h 346"/>
                  <a:gd name="T28" fmla="*/ 26 w 97"/>
                  <a:gd name="T29" fmla="*/ 207 h 346"/>
                  <a:gd name="T30" fmla="*/ 28 w 97"/>
                  <a:gd name="T31" fmla="*/ 226 h 346"/>
                  <a:gd name="T32" fmla="*/ 28 w 97"/>
                  <a:gd name="T33" fmla="*/ 241 h 346"/>
                  <a:gd name="T34" fmla="*/ 28 w 97"/>
                  <a:gd name="T35" fmla="*/ 262 h 346"/>
                  <a:gd name="T36" fmla="*/ 28 w 97"/>
                  <a:gd name="T37" fmla="*/ 281 h 346"/>
                  <a:gd name="T38" fmla="*/ 28 w 97"/>
                  <a:gd name="T39" fmla="*/ 302 h 346"/>
                  <a:gd name="T40" fmla="*/ 28 w 97"/>
                  <a:gd name="T41" fmla="*/ 323 h 346"/>
                  <a:gd name="T42" fmla="*/ 28 w 97"/>
                  <a:gd name="T43" fmla="*/ 346 h 346"/>
                  <a:gd name="T44" fmla="*/ 95 w 97"/>
                  <a:gd name="T45" fmla="*/ 331 h 346"/>
                  <a:gd name="T46" fmla="*/ 95 w 97"/>
                  <a:gd name="T47" fmla="*/ 319 h 346"/>
                  <a:gd name="T48" fmla="*/ 95 w 97"/>
                  <a:gd name="T49" fmla="*/ 306 h 346"/>
                  <a:gd name="T50" fmla="*/ 95 w 97"/>
                  <a:gd name="T51" fmla="*/ 291 h 346"/>
                  <a:gd name="T52" fmla="*/ 95 w 97"/>
                  <a:gd name="T53" fmla="*/ 272 h 346"/>
                  <a:gd name="T54" fmla="*/ 95 w 97"/>
                  <a:gd name="T55" fmla="*/ 257 h 346"/>
                  <a:gd name="T56" fmla="*/ 95 w 97"/>
                  <a:gd name="T57" fmla="*/ 245 h 346"/>
                  <a:gd name="T58" fmla="*/ 95 w 97"/>
                  <a:gd name="T59" fmla="*/ 234 h 346"/>
                  <a:gd name="T60" fmla="*/ 95 w 97"/>
                  <a:gd name="T61" fmla="*/ 222 h 346"/>
                  <a:gd name="T62" fmla="*/ 95 w 97"/>
                  <a:gd name="T63" fmla="*/ 209 h 346"/>
                  <a:gd name="T64" fmla="*/ 95 w 97"/>
                  <a:gd name="T65" fmla="*/ 196 h 346"/>
                  <a:gd name="T66" fmla="*/ 93 w 97"/>
                  <a:gd name="T67" fmla="*/ 183 h 346"/>
                  <a:gd name="T68" fmla="*/ 93 w 97"/>
                  <a:gd name="T69" fmla="*/ 169 h 346"/>
                  <a:gd name="T70" fmla="*/ 93 w 97"/>
                  <a:gd name="T71" fmla="*/ 156 h 346"/>
                  <a:gd name="T72" fmla="*/ 91 w 97"/>
                  <a:gd name="T73" fmla="*/ 141 h 346"/>
                  <a:gd name="T74" fmla="*/ 91 w 97"/>
                  <a:gd name="T75" fmla="*/ 127 h 346"/>
                  <a:gd name="T76" fmla="*/ 89 w 97"/>
                  <a:gd name="T77" fmla="*/ 114 h 346"/>
                  <a:gd name="T78" fmla="*/ 87 w 97"/>
                  <a:gd name="T79" fmla="*/ 101 h 346"/>
                  <a:gd name="T80" fmla="*/ 85 w 97"/>
                  <a:gd name="T81" fmla="*/ 87 h 346"/>
                  <a:gd name="T82" fmla="*/ 83 w 97"/>
                  <a:gd name="T83" fmla="*/ 72 h 346"/>
                  <a:gd name="T84" fmla="*/ 81 w 97"/>
                  <a:gd name="T85" fmla="*/ 59 h 346"/>
                  <a:gd name="T86" fmla="*/ 79 w 97"/>
                  <a:gd name="T87" fmla="*/ 44 h 346"/>
                  <a:gd name="T88" fmla="*/ 77 w 97"/>
                  <a:gd name="T89" fmla="*/ 30 h 346"/>
                  <a:gd name="T90" fmla="*/ 74 w 97"/>
                  <a:gd name="T91" fmla="*/ 19 h 346"/>
                  <a:gd name="T92" fmla="*/ 72 w 97"/>
                  <a:gd name="T93" fmla="*/ 6 h 346"/>
                  <a:gd name="T94" fmla="*/ 0 w 97"/>
                  <a:gd name="T95" fmla="*/ 15 h 34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97"/>
                  <a:gd name="T145" fmla="*/ 0 h 346"/>
                  <a:gd name="T146" fmla="*/ 97 w 97"/>
                  <a:gd name="T147" fmla="*/ 346 h 34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97" h="346">
                    <a:moveTo>
                      <a:pt x="0" y="15"/>
                    </a:moveTo>
                    <a:lnTo>
                      <a:pt x="1" y="19"/>
                    </a:lnTo>
                    <a:lnTo>
                      <a:pt x="3" y="25"/>
                    </a:lnTo>
                    <a:lnTo>
                      <a:pt x="5" y="32"/>
                    </a:lnTo>
                    <a:lnTo>
                      <a:pt x="5" y="36"/>
                    </a:lnTo>
                    <a:lnTo>
                      <a:pt x="7" y="42"/>
                    </a:lnTo>
                    <a:lnTo>
                      <a:pt x="9" y="48"/>
                    </a:lnTo>
                    <a:lnTo>
                      <a:pt x="9" y="55"/>
                    </a:lnTo>
                    <a:lnTo>
                      <a:pt x="11" y="63"/>
                    </a:lnTo>
                    <a:lnTo>
                      <a:pt x="13" y="72"/>
                    </a:lnTo>
                    <a:lnTo>
                      <a:pt x="15" y="80"/>
                    </a:lnTo>
                    <a:lnTo>
                      <a:pt x="17" y="91"/>
                    </a:lnTo>
                    <a:lnTo>
                      <a:pt x="17" y="95"/>
                    </a:lnTo>
                    <a:lnTo>
                      <a:pt x="17" y="101"/>
                    </a:lnTo>
                    <a:lnTo>
                      <a:pt x="17" y="106"/>
                    </a:lnTo>
                    <a:lnTo>
                      <a:pt x="19" y="112"/>
                    </a:lnTo>
                    <a:lnTo>
                      <a:pt x="19" y="118"/>
                    </a:lnTo>
                    <a:lnTo>
                      <a:pt x="19" y="124"/>
                    </a:lnTo>
                    <a:lnTo>
                      <a:pt x="20" y="129"/>
                    </a:lnTo>
                    <a:lnTo>
                      <a:pt x="20" y="135"/>
                    </a:lnTo>
                    <a:lnTo>
                      <a:pt x="20" y="141"/>
                    </a:lnTo>
                    <a:lnTo>
                      <a:pt x="22" y="148"/>
                    </a:lnTo>
                    <a:lnTo>
                      <a:pt x="22" y="154"/>
                    </a:lnTo>
                    <a:lnTo>
                      <a:pt x="24" y="162"/>
                    </a:lnTo>
                    <a:lnTo>
                      <a:pt x="24" y="169"/>
                    </a:lnTo>
                    <a:lnTo>
                      <a:pt x="24" y="177"/>
                    </a:lnTo>
                    <a:lnTo>
                      <a:pt x="26" y="184"/>
                    </a:lnTo>
                    <a:lnTo>
                      <a:pt x="26" y="192"/>
                    </a:lnTo>
                    <a:lnTo>
                      <a:pt x="26" y="200"/>
                    </a:lnTo>
                    <a:lnTo>
                      <a:pt x="26" y="207"/>
                    </a:lnTo>
                    <a:lnTo>
                      <a:pt x="26" y="217"/>
                    </a:lnTo>
                    <a:lnTo>
                      <a:pt x="28" y="226"/>
                    </a:lnTo>
                    <a:lnTo>
                      <a:pt x="28" y="234"/>
                    </a:lnTo>
                    <a:lnTo>
                      <a:pt x="28" y="241"/>
                    </a:lnTo>
                    <a:lnTo>
                      <a:pt x="28" y="251"/>
                    </a:lnTo>
                    <a:lnTo>
                      <a:pt x="28" y="262"/>
                    </a:lnTo>
                    <a:lnTo>
                      <a:pt x="28" y="270"/>
                    </a:lnTo>
                    <a:lnTo>
                      <a:pt x="28" y="281"/>
                    </a:lnTo>
                    <a:lnTo>
                      <a:pt x="28" y="291"/>
                    </a:lnTo>
                    <a:lnTo>
                      <a:pt x="28" y="302"/>
                    </a:lnTo>
                    <a:lnTo>
                      <a:pt x="28" y="312"/>
                    </a:lnTo>
                    <a:lnTo>
                      <a:pt x="28" y="323"/>
                    </a:lnTo>
                    <a:lnTo>
                      <a:pt x="28" y="335"/>
                    </a:lnTo>
                    <a:lnTo>
                      <a:pt x="28" y="346"/>
                    </a:lnTo>
                    <a:lnTo>
                      <a:pt x="95" y="335"/>
                    </a:lnTo>
                    <a:lnTo>
                      <a:pt x="95" y="331"/>
                    </a:lnTo>
                    <a:lnTo>
                      <a:pt x="95" y="325"/>
                    </a:lnTo>
                    <a:lnTo>
                      <a:pt x="95" y="319"/>
                    </a:lnTo>
                    <a:lnTo>
                      <a:pt x="95" y="314"/>
                    </a:lnTo>
                    <a:lnTo>
                      <a:pt x="95" y="306"/>
                    </a:lnTo>
                    <a:lnTo>
                      <a:pt x="95" y="300"/>
                    </a:lnTo>
                    <a:lnTo>
                      <a:pt x="95" y="291"/>
                    </a:lnTo>
                    <a:lnTo>
                      <a:pt x="95" y="281"/>
                    </a:lnTo>
                    <a:lnTo>
                      <a:pt x="95" y="272"/>
                    </a:lnTo>
                    <a:lnTo>
                      <a:pt x="95" y="262"/>
                    </a:lnTo>
                    <a:lnTo>
                      <a:pt x="95" y="257"/>
                    </a:lnTo>
                    <a:lnTo>
                      <a:pt x="95" y="251"/>
                    </a:lnTo>
                    <a:lnTo>
                      <a:pt x="95" y="245"/>
                    </a:lnTo>
                    <a:lnTo>
                      <a:pt x="95" y="241"/>
                    </a:lnTo>
                    <a:lnTo>
                      <a:pt x="95" y="234"/>
                    </a:lnTo>
                    <a:lnTo>
                      <a:pt x="95" y="228"/>
                    </a:lnTo>
                    <a:lnTo>
                      <a:pt x="95" y="222"/>
                    </a:lnTo>
                    <a:lnTo>
                      <a:pt x="97" y="217"/>
                    </a:lnTo>
                    <a:lnTo>
                      <a:pt x="95" y="209"/>
                    </a:lnTo>
                    <a:lnTo>
                      <a:pt x="95" y="203"/>
                    </a:lnTo>
                    <a:lnTo>
                      <a:pt x="95" y="196"/>
                    </a:lnTo>
                    <a:lnTo>
                      <a:pt x="95" y="190"/>
                    </a:lnTo>
                    <a:lnTo>
                      <a:pt x="93" y="183"/>
                    </a:lnTo>
                    <a:lnTo>
                      <a:pt x="93" y="177"/>
                    </a:lnTo>
                    <a:lnTo>
                      <a:pt x="93" y="169"/>
                    </a:lnTo>
                    <a:lnTo>
                      <a:pt x="93" y="164"/>
                    </a:lnTo>
                    <a:lnTo>
                      <a:pt x="93" y="156"/>
                    </a:lnTo>
                    <a:lnTo>
                      <a:pt x="93" y="148"/>
                    </a:lnTo>
                    <a:lnTo>
                      <a:pt x="91" y="141"/>
                    </a:lnTo>
                    <a:lnTo>
                      <a:pt x="91" y="135"/>
                    </a:lnTo>
                    <a:lnTo>
                      <a:pt x="91" y="127"/>
                    </a:lnTo>
                    <a:lnTo>
                      <a:pt x="91" y="122"/>
                    </a:lnTo>
                    <a:lnTo>
                      <a:pt x="89" y="114"/>
                    </a:lnTo>
                    <a:lnTo>
                      <a:pt x="89" y="108"/>
                    </a:lnTo>
                    <a:lnTo>
                      <a:pt x="87" y="101"/>
                    </a:lnTo>
                    <a:lnTo>
                      <a:pt x="87" y="95"/>
                    </a:lnTo>
                    <a:lnTo>
                      <a:pt x="85" y="87"/>
                    </a:lnTo>
                    <a:lnTo>
                      <a:pt x="85" y="80"/>
                    </a:lnTo>
                    <a:lnTo>
                      <a:pt x="83" y="72"/>
                    </a:lnTo>
                    <a:lnTo>
                      <a:pt x="83" y="67"/>
                    </a:lnTo>
                    <a:lnTo>
                      <a:pt x="81" y="59"/>
                    </a:lnTo>
                    <a:lnTo>
                      <a:pt x="81" y="51"/>
                    </a:lnTo>
                    <a:lnTo>
                      <a:pt x="79" y="44"/>
                    </a:lnTo>
                    <a:lnTo>
                      <a:pt x="79" y="38"/>
                    </a:lnTo>
                    <a:lnTo>
                      <a:pt x="77" y="30"/>
                    </a:lnTo>
                    <a:lnTo>
                      <a:pt x="76" y="25"/>
                    </a:lnTo>
                    <a:lnTo>
                      <a:pt x="74" y="19"/>
                    </a:lnTo>
                    <a:lnTo>
                      <a:pt x="74" y="11"/>
                    </a:lnTo>
                    <a:lnTo>
                      <a:pt x="72" y="6"/>
                    </a:lnTo>
                    <a:lnTo>
                      <a:pt x="72" y="0"/>
                    </a:lnTo>
                    <a:lnTo>
                      <a:pt x="0" y="15"/>
                    </a:lnTo>
                    <a:close/>
                  </a:path>
                </a:pathLst>
              </a:custGeom>
              <a:solidFill>
                <a:srgbClr val="6E99E0"/>
              </a:solidFill>
              <a:ln w="9525">
                <a:noFill/>
                <a:round/>
                <a:headEnd/>
                <a:tailEnd/>
              </a:ln>
            </p:spPr>
            <p:txBody>
              <a:bodyPr/>
              <a:lstStyle/>
              <a:p>
                <a:endParaRPr lang="en-US"/>
              </a:p>
            </p:txBody>
          </p:sp>
          <p:sp>
            <p:nvSpPr>
              <p:cNvPr id="946" name="Freeform 73"/>
              <p:cNvSpPr>
                <a:spLocks/>
              </p:cNvSpPr>
              <p:nvPr/>
            </p:nvSpPr>
            <p:spPr bwMode="auto">
              <a:xfrm>
                <a:off x="2389188" y="1570038"/>
                <a:ext cx="77787" cy="160337"/>
              </a:xfrm>
              <a:custGeom>
                <a:avLst/>
                <a:gdLst>
                  <a:gd name="T0" fmla="*/ 0 w 97"/>
                  <a:gd name="T1" fmla="*/ 21 h 203"/>
                  <a:gd name="T2" fmla="*/ 0 w 97"/>
                  <a:gd name="T3" fmla="*/ 23 h 203"/>
                  <a:gd name="T4" fmla="*/ 2 w 97"/>
                  <a:gd name="T5" fmla="*/ 27 h 203"/>
                  <a:gd name="T6" fmla="*/ 4 w 97"/>
                  <a:gd name="T7" fmla="*/ 32 h 203"/>
                  <a:gd name="T8" fmla="*/ 6 w 97"/>
                  <a:gd name="T9" fmla="*/ 40 h 203"/>
                  <a:gd name="T10" fmla="*/ 8 w 97"/>
                  <a:gd name="T11" fmla="*/ 49 h 203"/>
                  <a:gd name="T12" fmla="*/ 8 w 97"/>
                  <a:gd name="T13" fmla="*/ 53 h 203"/>
                  <a:gd name="T14" fmla="*/ 10 w 97"/>
                  <a:gd name="T15" fmla="*/ 59 h 203"/>
                  <a:gd name="T16" fmla="*/ 10 w 97"/>
                  <a:gd name="T17" fmla="*/ 65 h 203"/>
                  <a:gd name="T18" fmla="*/ 12 w 97"/>
                  <a:gd name="T19" fmla="*/ 70 h 203"/>
                  <a:gd name="T20" fmla="*/ 12 w 97"/>
                  <a:gd name="T21" fmla="*/ 76 h 203"/>
                  <a:gd name="T22" fmla="*/ 14 w 97"/>
                  <a:gd name="T23" fmla="*/ 82 h 203"/>
                  <a:gd name="T24" fmla="*/ 14 w 97"/>
                  <a:gd name="T25" fmla="*/ 89 h 203"/>
                  <a:gd name="T26" fmla="*/ 16 w 97"/>
                  <a:gd name="T27" fmla="*/ 95 h 203"/>
                  <a:gd name="T28" fmla="*/ 16 w 97"/>
                  <a:gd name="T29" fmla="*/ 103 h 203"/>
                  <a:gd name="T30" fmla="*/ 16 w 97"/>
                  <a:gd name="T31" fmla="*/ 110 h 203"/>
                  <a:gd name="T32" fmla="*/ 18 w 97"/>
                  <a:gd name="T33" fmla="*/ 120 h 203"/>
                  <a:gd name="T34" fmla="*/ 18 w 97"/>
                  <a:gd name="T35" fmla="*/ 127 h 203"/>
                  <a:gd name="T36" fmla="*/ 18 w 97"/>
                  <a:gd name="T37" fmla="*/ 137 h 203"/>
                  <a:gd name="T38" fmla="*/ 18 w 97"/>
                  <a:gd name="T39" fmla="*/ 145 h 203"/>
                  <a:gd name="T40" fmla="*/ 18 w 97"/>
                  <a:gd name="T41" fmla="*/ 154 h 203"/>
                  <a:gd name="T42" fmla="*/ 18 w 97"/>
                  <a:gd name="T43" fmla="*/ 164 h 203"/>
                  <a:gd name="T44" fmla="*/ 18 w 97"/>
                  <a:gd name="T45" fmla="*/ 173 h 203"/>
                  <a:gd name="T46" fmla="*/ 18 w 97"/>
                  <a:gd name="T47" fmla="*/ 183 h 203"/>
                  <a:gd name="T48" fmla="*/ 16 w 97"/>
                  <a:gd name="T49" fmla="*/ 188 h 203"/>
                  <a:gd name="T50" fmla="*/ 16 w 97"/>
                  <a:gd name="T51" fmla="*/ 192 h 203"/>
                  <a:gd name="T52" fmla="*/ 16 w 97"/>
                  <a:gd name="T53" fmla="*/ 198 h 203"/>
                  <a:gd name="T54" fmla="*/ 16 w 97"/>
                  <a:gd name="T55" fmla="*/ 203 h 203"/>
                  <a:gd name="T56" fmla="*/ 94 w 97"/>
                  <a:gd name="T57" fmla="*/ 192 h 203"/>
                  <a:gd name="T58" fmla="*/ 94 w 97"/>
                  <a:gd name="T59" fmla="*/ 190 h 203"/>
                  <a:gd name="T60" fmla="*/ 94 w 97"/>
                  <a:gd name="T61" fmla="*/ 186 h 203"/>
                  <a:gd name="T62" fmla="*/ 94 w 97"/>
                  <a:gd name="T63" fmla="*/ 181 h 203"/>
                  <a:gd name="T64" fmla="*/ 96 w 97"/>
                  <a:gd name="T65" fmla="*/ 173 h 203"/>
                  <a:gd name="T66" fmla="*/ 96 w 97"/>
                  <a:gd name="T67" fmla="*/ 167 h 203"/>
                  <a:gd name="T68" fmla="*/ 96 w 97"/>
                  <a:gd name="T69" fmla="*/ 162 h 203"/>
                  <a:gd name="T70" fmla="*/ 96 w 97"/>
                  <a:gd name="T71" fmla="*/ 156 h 203"/>
                  <a:gd name="T72" fmla="*/ 96 w 97"/>
                  <a:gd name="T73" fmla="*/ 150 h 203"/>
                  <a:gd name="T74" fmla="*/ 96 w 97"/>
                  <a:gd name="T75" fmla="*/ 145 h 203"/>
                  <a:gd name="T76" fmla="*/ 96 w 97"/>
                  <a:gd name="T77" fmla="*/ 137 h 203"/>
                  <a:gd name="T78" fmla="*/ 96 w 97"/>
                  <a:gd name="T79" fmla="*/ 131 h 203"/>
                  <a:gd name="T80" fmla="*/ 97 w 97"/>
                  <a:gd name="T81" fmla="*/ 124 h 203"/>
                  <a:gd name="T82" fmla="*/ 96 w 97"/>
                  <a:gd name="T83" fmla="*/ 116 h 203"/>
                  <a:gd name="T84" fmla="*/ 96 w 97"/>
                  <a:gd name="T85" fmla="*/ 108 h 203"/>
                  <a:gd name="T86" fmla="*/ 94 w 97"/>
                  <a:gd name="T87" fmla="*/ 101 h 203"/>
                  <a:gd name="T88" fmla="*/ 94 w 97"/>
                  <a:gd name="T89" fmla="*/ 95 h 203"/>
                  <a:gd name="T90" fmla="*/ 94 w 97"/>
                  <a:gd name="T91" fmla="*/ 86 h 203"/>
                  <a:gd name="T92" fmla="*/ 92 w 97"/>
                  <a:gd name="T93" fmla="*/ 78 h 203"/>
                  <a:gd name="T94" fmla="*/ 92 w 97"/>
                  <a:gd name="T95" fmla="*/ 70 h 203"/>
                  <a:gd name="T96" fmla="*/ 90 w 97"/>
                  <a:gd name="T97" fmla="*/ 63 h 203"/>
                  <a:gd name="T98" fmla="*/ 88 w 97"/>
                  <a:gd name="T99" fmla="*/ 53 h 203"/>
                  <a:gd name="T100" fmla="*/ 86 w 97"/>
                  <a:gd name="T101" fmla="*/ 46 h 203"/>
                  <a:gd name="T102" fmla="*/ 82 w 97"/>
                  <a:gd name="T103" fmla="*/ 36 h 203"/>
                  <a:gd name="T104" fmla="*/ 80 w 97"/>
                  <a:gd name="T105" fmla="*/ 29 h 203"/>
                  <a:gd name="T106" fmla="*/ 78 w 97"/>
                  <a:gd name="T107" fmla="*/ 21 h 203"/>
                  <a:gd name="T108" fmla="*/ 75 w 97"/>
                  <a:gd name="T109" fmla="*/ 13 h 203"/>
                  <a:gd name="T110" fmla="*/ 71 w 97"/>
                  <a:gd name="T111" fmla="*/ 6 h 203"/>
                  <a:gd name="T112" fmla="*/ 69 w 97"/>
                  <a:gd name="T113" fmla="*/ 0 h 203"/>
                  <a:gd name="T114" fmla="*/ 0 w 97"/>
                  <a:gd name="T115" fmla="*/ 21 h 203"/>
                  <a:gd name="T116" fmla="*/ 0 w 97"/>
                  <a:gd name="T117" fmla="*/ 21 h 203"/>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97"/>
                  <a:gd name="T178" fmla="*/ 0 h 203"/>
                  <a:gd name="T179" fmla="*/ 97 w 97"/>
                  <a:gd name="T180" fmla="*/ 203 h 203"/>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97" h="203">
                    <a:moveTo>
                      <a:pt x="0" y="21"/>
                    </a:moveTo>
                    <a:lnTo>
                      <a:pt x="0" y="23"/>
                    </a:lnTo>
                    <a:lnTo>
                      <a:pt x="2" y="27"/>
                    </a:lnTo>
                    <a:lnTo>
                      <a:pt x="4" y="32"/>
                    </a:lnTo>
                    <a:lnTo>
                      <a:pt x="6" y="40"/>
                    </a:lnTo>
                    <a:lnTo>
                      <a:pt x="8" y="49"/>
                    </a:lnTo>
                    <a:lnTo>
                      <a:pt x="8" y="53"/>
                    </a:lnTo>
                    <a:lnTo>
                      <a:pt x="10" y="59"/>
                    </a:lnTo>
                    <a:lnTo>
                      <a:pt x="10" y="65"/>
                    </a:lnTo>
                    <a:lnTo>
                      <a:pt x="12" y="70"/>
                    </a:lnTo>
                    <a:lnTo>
                      <a:pt x="12" y="76"/>
                    </a:lnTo>
                    <a:lnTo>
                      <a:pt x="14" y="82"/>
                    </a:lnTo>
                    <a:lnTo>
                      <a:pt x="14" y="89"/>
                    </a:lnTo>
                    <a:lnTo>
                      <a:pt x="16" y="95"/>
                    </a:lnTo>
                    <a:lnTo>
                      <a:pt x="16" y="103"/>
                    </a:lnTo>
                    <a:lnTo>
                      <a:pt x="16" y="110"/>
                    </a:lnTo>
                    <a:lnTo>
                      <a:pt x="18" y="120"/>
                    </a:lnTo>
                    <a:lnTo>
                      <a:pt x="18" y="127"/>
                    </a:lnTo>
                    <a:lnTo>
                      <a:pt x="18" y="137"/>
                    </a:lnTo>
                    <a:lnTo>
                      <a:pt x="18" y="145"/>
                    </a:lnTo>
                    <a:lnTo>
                      <a:pt x="18" y="154"/>
                    </a:lnTo>
                    <a:lnTo>
                      <a:pt x="18" y="164"/>
                    </a:lnTo>
                    <a:lnTo>
                      <a:pt x="18" y="173"/>
                    </a:lnTo>
                    <a:lnTo>
                      <a:pt x="18" y="183"/>
                    </a:lnTo>
                    <a:lnTo>
                      <a:pt x="16" y="188"/>
                    </a:lnTo>
                    <a:lnTo>
                      <a:pt x="16" y="192"/>
                    </a:lnTo>
                    <a:lnTo>
                      <a:pt x="16" y="198"/>
                    </a:lnTo>
                    <a:lnTo>
                      <a:pt x="16" y="203"/>
                    </a:lnTo>
                    <a:lnTo>
                      <a:pt x="94" y="192"/>
                    </a:lnTo>
                    <a:lnTo>
                      <a:pt x="94" y="190"/>
                    </a:lnTo>
                    <a:lnTo>
                      <a:pt x="94" y="186"/>
                    </a:lnTo>
                    <a:lnTo>
                      <a:pt x="94" y="181"/>
                    </a:lnTo>
                    <a:lnTo>
                      <a:pt x="96" y="173"/>
                    </a:lnTo>
                    <a:lnTo>
                      <a:pt x="96" y="167"/>
                    </a:lnTo>
                    <a:lnTo>
                      <a:pt x="96" y="162"/>
                    </a:lnTo>
                    <a:lnTo>
                      <a:pt x="96" y="156"/>
                    </a:lnTo>
                    <a:lnTo>
                      <a:pt x="96" y="150"/>
                    </a:lnTo>
                    <a:lnTo>
                      <a:pt x="96" y="145"/>
                    </a:lnTo>
                    <a:lnTo>
                      <a:pt x="96" y="137"/>
                    </a:lnTo>
                    <a:lnTo>
                      <a:pt x="96" y="131"/>
                    </a:lnTo>
                    <a:lnTo>
                      <a:pt x="97" y="124"/>
                    </a:lnTo>
                    <a:lnTo>
                      <a:pt x="96" y="116"/>
                    </a:lnTo>
                    <a:lnTo>
                      <a:pt x="96" y="108"/>
                    </a:lnTo>
                    <a:lnTo>
                      <a:pt x="94" y="101"/>
                    </a:lnTo>
                    <a:lnTo>
                      <a:pt x="94" y="95"/>
                    </a:lnTo>
                    <a:lnTo>
                      <a:pt x="94" y="86"/>
                    </a:lnTo>
                    <a:lnTo>
                      <a:pt x="92" y="78"/>
                    </a:lnTo>
                    <a:lnTo>
                      <a:pt x="92" y="70"/>
                    </a:lnTo>
                    <a:lnTo>
                      <a:pt x="90" y="63"/>
                    </a:lnTo>
                    <a:lnTo>
                      <a:pt x="88" y="53"/>
                    </a:lnTo>
                    <a:lnTo>
                      <a:pt x="86" y="46"/>
                    </a:lnTo>
                    <a:lnTo>
                      <a:pt x="82" y="36"/>
                    </a:lnTo>
                    <a:lnTo>
                      <a:pt x="80" y="29"/>
                    </a:lnTo>
                    <a:lnTo>
                      <a:pt x="78" y="21"/>
                    </a:lnTo>
                    <a:lnTo>
                      <a:pt x="75" y="13"/>
                    </a:lnTo>
                    <a:lnTo>
                      <a:pt x="71" y="6"/>
                    </a:lnTo>
                    <a:lnTo>
                      <a:pt x="69" y="0"/>
                    </a:lnTo>
                    <a:lnTo>
                      <a:pt x="0" y="21"/>
                    </a:lnTo>
                    <a:close/>
                  </a:path>
                </a:pathLst>
              </a:custGeom>
              <a:solidFill>
                <a:srgbClr val="6E99E0"/>
              </a:solidFill>
              <a:ln w="9525">
                <a:noFill/>
                <a:round/>
                <a:headEnd/>
                <a:tailEnd/>
              </a:ln>
            </p:spPr>
            <p:txBody>
              <a:bodyPr/>
              <a:lstStyle/>
              <a:p>
                <a:endParaRPr lang="en-US"/>
              </a:p>
            </p:txBody>
          </p:sp>
          <p:sp>
            <p:nvSpPr>
              <p:cNvPr id="947" name="Freeform 74"/>
              <p:cNvSpPr>
                <a:spLocks/>
              </p:cNvSpPr>
              <p:nvPr/>
            </p:nvSpPr>
            <p:spPr bwMode="auto">
              <a:xfrm>
                <a:off x="1108075" y="1401763"/>
                <a:ext cx="217488" cy="474662"/>
              </a:xfrm>
              <a:custGeom>
                <a:avLst/>
                <a:gdLst>
                  <a:gd name="T0" fmla="*/ 232 w 274"/>
                  <a:gd name="T1" fmla="*/ 354 h 599"/>
                  <a:gd name="T2" fmla="*/ 221 w 274"/>
                  <a:gd name="T3" fmla="*/ 382 h 599"/>
                  <a:gd name="T4" fmla="*/ 211 w 274"/>
                  <a:gd name="T5" fmla="*/ 411 h 599"/>
                  <a:gd name="T6" fmla="*/ 200 w 274"/>
                  <a:gd name="T7" fmla="*/ 437 h 599"/>
                  <a:gd name="T8" fmla="*/ 187 w 274"/>
                  <a:gd name="T9" fmla="*/ 462 h 599"/>
                  <a:gd name="T10" fmla="*/ 173 w 274"/>
                  <a:gd name="T11" fmla="*/ 485 h 599"/>
                  <a:gd name="T12" fmla="*/ 162 w 274"/>
                  <a:gd name="T13" fmla="*/ 508 h 599"/>
                  <a:gd name="T14" fmla="*/ 139 w 274"/>
                  <a:gd name="T15" fmla="*/ 540 h 599"/>
                  <a:gd name="T16" fmla="*/ 113 w 274"/>
                  <a:gd name="T17" fmla="*/ 568 h 599"/>
                  <a:gd name="T18" fmla="*/ 88 w 274"/>
                  <a:gd name="T19" fmla="*/ 589 h 599"/>
                  <a:gd name="T20" fmla="*/ 63 w 274"/>
                  <a:gd name="T21" fmla="*/ 597 h 599"/>
                  <a:gd name="T22" fmla="*/ 42 w 274"/>
                  <a:gd name="T23" fmla="*/ 595 h 599"/>
                  <a:gd name="T24" fmla="*/ 25 w 274"/>
                  <a:gd name="T25" fmla="*/ 578 h 599"/>
                  <a:gd name="T26" fmla="*/ 12 w 274"/>
                  <a:gd name="T27" fmla="*/ 553 h 599"/>
                  <a:gd name="T28" fmla="*/ 4 w 274"/>
                  <a:gd name="T29" fmla="*/ 523 h 599"/>
                  <a:gd name="T30" fmla="*/ 2 w 274"/>
                  <a:gd name="T31" fmla="*/ 502 h 599"/>
                  <a:gd name="T32" fmla="*/ 0 w 274"/>
                  <a:gd name="T33" fmla="*/ 481 h 599"/>
                  <a:gd name="T34" fmla="*/ 0 w 274"/>
                  <a:gd name="T35" fmla="*/ 456 h 599"/>
                  <a:gd name="T36" fmla="*/ 2 w 274"/>
                  <a:gd name="T37" fmla="*/ 432 h 599"/>
                  <a:gd name="T38" fmla="*/ 4 w 274"/>
                  <a:gd name="T39" fmla="*/ 405 h 599"/>
                  <a:gd name="T40" fmla="*/ 8 w 274"/>
                  <a:gd name="T41" fmla="*/ 378 h 599"/>
                  <a:gd name="T42" fmla="*/ 14 w 274"/>
                  <a:gd name="T43" fmla="*/ 350 h 599"/>
                  <a:gd name="T44" fmla="*/ 21 w 274"/>
                  <a:gd name="T45" fmla="*/ 319 h 599"/>
                  <a:gd name="T46" fmla="*/ 29 w 274"/>
                  <a:gd name="T47" fmla="*/ 291 h 599"/>
                  <a:gd name="T48" fmla="*/ 38 w 274"/>
                  <a:gd name="T49" fmla="*/ 260 h 599"/>
                  <a:gd name="T50" fmla="*/ 48 w 274"/>
                  <a:gd name="T51" fmla="*/ 230 h 599"/>
                  <a:gd name="T52" fmla="*/ 59 w 274"/>
                  <a:gd name="T53" fmla="*/ 202 h 599"/>
                  <a:gd name="T54" fmla="*/ 69 w 274"/>
                  <a:gd name="T55" fmla="*/ 175 h 599"/>
                  <a:gd name="T56" fmla="*/ 82 w 274"/>
                  <a:gd name="T57" fmla="*/ 150 h 599"/>
                  <a:gd name="T58" fmla="*/ 94 w 274"/>
                  <a:gd name="T59" fmla="*/ 126 h 599"/>
                  <a:gd name="T60" fmla="*/ 107 w 274"/>
                  <a:gd name="T61" fmla="*/ 103 h 599"/>
                  <a:gd name="T62" fmla="*/ 122 w 274"/>
                  <a:gd name="T63" fmla="*/ 78 h 599"/>
                  <a:gd name="T64" fmla="*/ 149 w 274"/>
                  <a:gd name="T65" fmla="*/ 42 h 599"/>
                  <a:gd name="T66" fmla="*/ 173 w 274"/>
                  <a:gd name="T67" fmla="*/ 19 h 599"/>
                  <a:gd name="T68" fmla="*/ 200 w 274"/>
                  <a:gd name="T69" fmla="*/ 4 h 599"/>
                  <a:gd name="T70" fmla="*/ 223 w 274"/>
                  <a:gd name="T71" fmla="*/ 0 h 599"/>
                  <a:gd name="T72" fmla="*/ 251 w 274"/>
                  <a:gd name="T73" fmla="*/ 19 h 599"/>
                  <a:gd name="T74" fmla="*/ 263 w 274"/>
                  <a:gd name="T75" fmla="*/ 46 h 599"/>
                  <a:gd name="T76" fmla="*/ 270 w 274"/>
                  <a:gd name="T77" fmla="*/ 78 h 599"/>
                  <a:gd name="T78" fmla="*/ 272 w 274"/>
                  <a:gd name="T79" fmla="*/ 106 h 599"/>
                  <a:gd name="T80" fmla="*/ 272 w 274"/>
                  <a:gd name="T81" fmla="*/ 127 h 599"/>
                  <a:gd name="T82" fmla="*/ 272 w 274"/>
                  <a:gd name="T83" fmla="*/ 152 h 599"/>
                  <a:gd name="T84" fmla="*/ 270 w 274"/>
                  <a:gd name="T85" fmla="*/ 179 h 599"/>
                  <a:gd name="T86" fmla="*/ 267 w 274"/>
                  <a:gd name="T87" fmla="*/ 205 h 599"/>
                  <a:gd name="T88" fmla="*/ 263 w 274"/>
                  <a:gd name="T89" fmla="*/ 234 h 599"/>
                  <a:gd name="T90" fmla="*/ 257 w 274"/>
                  <a:gd name="T91" fmla="*/ 262 h 599"/>
                  <a:gd name="T92" fmla="*/ 249 w 274"/>
                  <a:gd name="T93" fmla="*/ 293 h 599"/>
                  <a:gd name="T94" fmla="*/ 242 w 274"/>
                  <a:gd name="T95" fmla="*/ 323 h 599"/>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274"/>
                  <a:gd name="T145" fmla="*/ 0 h 599"/>
                  <a:gd name="T146" fmla="*/ 274 w 274"/>
                  <a:gd name="T147" fmla="*/ 599 h 599"/>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274" h="599">
                    <a:moveTo>
                      <a:pt x="240" y="331"/>
                    </a:moveTo>
                    <a:lnTo>
                      <a:pt x="238" y="338"/>
                    </a:lnTo>
                    <a:lnTo>
                      <a:pt x="234" y="346"/>
                    </a:lnTo>
                    <a:lnTo>
                      <a:pt x="232" y="354"/>
                    </a:lnTo>
                    <a:lnTo>
                      <a:pt x="230" y="361"/>
                    </a:lnTo>
                    <a:lnTo>
                      <a:pt x="227" y="367"/>
                    </a:lnTo>
                    <a:lnTo>
                      <a:pt x="225" y="375"/>
                    </a:lnTo>
                    <a:lnTo>
                      <a:pt x="221" y="382"/>
                    </a:lnTo>
                    <a:lnTo>
                      <a:pt x="219" y="390"/>
                    </a:lnTo>
                    <a:lnTo>
                      <a:pt x="217" y="397"/>
                    </a:lnTo>
                    <a:lnTo>
                      <a:pt x="213" y="403"/>
                    </a:lnTo>
                    <a:lnTo>
                      <a:pt x="211" y="411"/>
                    </a:lnTo>
                    <a:lnTo>
                      <a:pt x="208" y="416"/>
                    </a:lnTo>
                    <a:lnTo>
                      <a:pt x="206" y="424"/>
                    </a:lnTo>
                    <a:lnTo>
                      <a:pt x="202" y="430"/>
                    </a:lnTo>
                    <a:lnTo>
                      <a:pt x="200" y="437"/>
                    </a:lnTo>
                    <a:lnTo>
                      <a:pt x="196" y="445"/>
                    </a:lnTo>
                    <a:lnTo>
                      <a:pt x="192" y="451"/>
                    </a:lnTo>
                    <a:lnTo>
                      <a:pt x="191" y="456"/>
                    </a:lnTo>
                    <a:lnTo>
                      <a:pt x="187" y="462"/>
                    </a:lnTo>
                    <a:lnTo>
                      <a:pt x="183" y="468"/>
                    </a:lnTo>
                    <a:lnTo>
                      <a:pt x="179" y="473"/>
                    </a:lnTo>
                    <a:lnTo>
                      <a:pt x="177" y="479"/>
                    </a:lnTo>
                    <a:lnTo>
                      <a:pt x="173" y="485"/>
                    </a:lnTo>
                    <a:lnTo>
                      <a:pt x="172" y="492"/>
                    </a:lnTo>
                    <a:lnTo>
                      <a:pt x="168" y="496"/>
                    </a:lnTo>
                    <a:lnTo>
                      <a:pt x="164" y="502"/>
                    </a:lnTo>
                    <a:lnTo>
                      <a:pt x="162" y="508"/>
                    </a:lnTo>
                    <a:lnTo>
                      <a:pt x="158" y="513"/>
                    </a:lnTo>
                    <a:lnTo>
                      <a:pt x="153" y="523"/>
                    </a:lnTo>
                    <a:lnTo>
                      <a:pt x="147" y="532"/>
                    </a:lnTo>
                    <a:lnTo>
                      <a:pt x="139" y="540"/>
                    </a:lnTo>
                    <a:lnTo>
                      <a:pt x="134" y="548"/>
                    </a:lnTo>
                    <a:lnTo>
                      <a:pt x="126" y="555"/>
                    </a:lnTo>
                    <a:lnTo>
                      <a:pt x="120" y="563"/>
                    </a:lnTo>
                    <a:lnTo>
                      <a:pt x="113" y="568"/>
                    </a:lnTo>
                    <a:lnTo>
                      <a:pt x="107" y="576"/>
                    </a:lnTo>
                    <a:lnTo>
                      <a:pt x="99" y="580"/>
                    </a:lnTo>
                    <a:lnTo>
                      <a:pt x="94" y="586"/>
                    </a:lnTo>
                    <a:lnTo>
                      <a:pt x="88" y="589"/>
                    </a:lnTo>
                    <a:lnTo>
                      <a:pt x="82" y="593"/>
                    </a:lnTo>
                    <a:lnTo>
                      <a:pt x="75" y="595"/>
                    </a:lnTo>
                    <a:lnTo>
                      <a:pt x="69" y="597"/>
                    </a:lnTo>
                    <a:lnTo>
                      <a:pt x="63" y="597"/>
                    </a:lnTo>
                    <a:lnTo>
                      <a:pt x="59" y="599"/>
                    </a:lnTo>
                    <a:lnTo>
                      <a:pt x="54" y="597"/>
                    </a:lnTo>
                    <a:lnTo>
                      <a:pt x="48" y="597"/>
                    </a:lnTo>
                    <a:lnTo>
                      <a:pt x="42" y="595"/>
                    </a:lnTo>
                    <a:lnTo>
                      <a:pt x="37" y="591"/>
                    </a:lnTo>
                    <a:lnTo>
                      <a:pt x="33" y="587"/>
                    </a:lnTo>
                    <a:lnTo>
                      <a:pt x="29" y="584"/>
                    </a:lnTo>
                    <a:lnTo>
                      <a:pt x="25" y="578"/>
                    </a:lnTo>
                    <a:lnTo>
                      <a:pt x="21" y="574"/>
                    </a:lnTo>
                    <a:lnTo>
                      <a:pt x="18" y="567"/>
                    </a:lnTo>
                    <a:lnTo>
                      <a:pt x="16" y="561"/>
                    </a:lnTo>
                    <a:lnTo>
                      <a:pt x="12" y="553"/>
                    </a:lnTo>
                    <a:lnTo>
                      <a:pt x="8" y="546"/>
                    </a:lnTo>
                    <a:lnTo>
                      <a:pt x="6" y="536"/>
                    </a:lnTo>
                    <a:lnTo>
                      <a:pt x="6" y="529"/>
                    </a:lnTo>
                    <a:lnTo>
                      <a:pt x="4" y="523"/>
                    </a:lnTo>
                    <a:lnTo>
                      <a:pt x="2" y="519"/>
                    </a:lnTo>
                    <a:lnTo>
                      <a:pt x="2" y="513"/>
                    </a:lnTo>
                    <a:lnTo>
                      <a:pt x="2" y="508"/>
                    </a:lnTo>
                    <a:lnTo>
                      <a:pt x="2" y="502"/>
                    </a:lnTo>
                    <a:lnTo>
                      <a:pt x="2" y="498"/>
                    </a:lnTo>
                    <a:lnTo>
                      <a:pt x="2" y="492"/>
                    </a:lnTo>
                    <a:lnTo>
                      <a:pt x="2" y="487"/>
                    </a:lnTo>
                    <a:lnTo>
                      <a:pt x="0" y="481"/>
                    </a:lnTo>
                    <a:lnTo>
                      <a:pt x="0" y="475"/>
                    </a:lnTo>
                    <a:lnTo>
                      <a:pt x="0" y="470"/>
                    </a:lnTo>
                    <a:lnTo>
                      <a:pt x="0" y="464"/>
                    </a:lnTo>
                    <a:lnTo>
                      <a:pt x="0" y="456"/>
                    </a:lnTo>
                    <a:lnTo>
                      <a:pt x="0" y="451"/>
                    </a:lnTo>
                    <a:lnTo>
                      <a:pt x="0" y="445"/>
                    </a:lnTo>
                    <a:lnTo>
                      <a:pt x="2" y="439"/>
                    </a:lnTo>
                    <a:lnTo>
                      <a:pt x="2" y="432"/>
                    </a:lnTo>
                    <a:lnTo>
                      <a:pt x="2" y="426"/>
                    </a:lnTo>
                    <a:lnTo>
                      <a:pt x="4" y="418"/>
                    </a:lnTo>
                    <a:lnTo>
                      <a:pt x="4" y="413"/>
                    </a:lnTo>
                    <a:lnTo>
                      <a:pt x="4" y="405"/>
                    </a:lnTo>
                    <a:lnTo>
                      <a:pt x="6" y="399"/>
                    </a:lnTo>
                    <a:lnTo>
                      <a:pt x="6" y="392"/>
                    </a:lnTo>
                    <a:lnTo>
                      <a:pt x="8" y="386"/>
                    </a:lnTo>
                    <a:lnTo>
                      <a:pt x="8" y="378"/>
                    </a:lnTo>
                    <a:lnTo>
                      <a:pt x="10" y="371"/>
                    </a:lnTo>
                    <a:lnTo>
                      <a:pt x="12" y="363"/>
                    </a:lnTo>
                    <a:lnTo>
                      <a:pt x="14" y="357"/>
                    </a:lnTo>
                    <a:lnTo>
                      <a:pt x="14" y="350"/>
                    </a:lnTo>
                    <a:lnTo>
                      <a:pt x="16" y="342"/>
                    </a:lnTo>
                    <a:lnTo>
                      <a:pt x="18" y="335"/>
                    </a:lnTo>
                    <a:lnTo>
                      <a:pt x="19" y="329"/>
                    </a:lnTo>
                    <a:lnTo>
                      <a:pt x="21" y="319"/>
                    </a:lnTo>
                    <a:lnTo>
                      <a:pt x="23" y="314"/>
                    </a:lnTo>
                    <a:lnTo>
                      <a:pt x="25" y="306"/>
                    </a:lnTo>
                    <a:lnTo>
                      <a:pt x="27" y="299"/>
                    </a:lnTo>
                    <a:lnTo>
                      <a:pt x="29" y="291"/>
                    </a:lnTo>
                    <a:lnTo>
                      <a:pt x="31" y="283"/>
                    </a:lnTo>
                    <a:lnTo>
                      <a:pt x="35" y="276"/>
                    </a:lnTo>
                    <a:lnTo>
                      <a:pt x="37" y="270"/>
                    </a:lnTo>
                    <a:lnTo>
                      <a:pt x="38" y="260"/>
                    </a:lnTo>
                    <a:lnTo>
                      <a:pt x="40" y="253"/>
                    </a:lnTo>
                    <a:lnTo>
                      <a:pt x="42" y="245"/>
                    </a:lnTo>
                    <a:lnTo>
                      <a:pt x="46" y="238"/>
                    </a:lnTo>
                    <a:lnTo>
                      <a:pt x="48" y="230"/>
                    </a:lnTo>
                    <a:lnTo>
                      <a:pt x="52" y="224"/>
                    </a:lnTo>
                    <a:lnTo>
                      <a:pt x="54" y="217"/>
                    </a:lnTo>
                    <a:lnTo>
                      <a:pt x="56" y="209"/>
                    </a:lnTo>
                    <a:lnTo>
                      <a:pt x="59" y="202"/>
                    </a:lnTo>
                    <a:lnTo>
                      <a:pt x="61" y="196"/>
                    </a:lnTo>
                    <a:lnTo>
                      <a:pt x="63" y="188"/>
                    </a:lnTo>
                    <a:lnTo>
                      <a:pt x="67" y="183"/>
                    </a:lnTo>
                    <a:lnTo>
                      <a:pt x="69" y="175"/>
                    </a:lnTo>
                    <a:lnTo>
                      <a:pt x="73" y="169"/>
                    </a:lnTo>
                    <a:lnTo>
                      <a:pt x="75" y="162"/>
                    </a:lnTo>
                    <a:lnTo>
                      <a:pt x="78" y="156"/>
                    </a:lnTo>
                    <a:lnTo>
                      <a:pt x="82" y="150"/>
                    </a:lnTo>
                    <a:lnTo>
                      <a:pt x="84" y="143"/>
                    </a:lnTo>
                    <a:lnTo>
                      <a:pt x="88" y="137"/>
                    </a:lnTo>
                    <a:lnTo>
                      <a:pt x="90" y="131"/>
                    </a:lnTo>
                    <a:lnTo>
                      <a:pt x="94" y="126"/>
                    </a:lnTo>
                    <a:lnTo>
                      <a:pt x="97" y="120"/>
                    </a:lnTo>
                    <a:lnTo>
                      <a:pt x="99" y="114"/>
                    </a:lnTo>
                    <a:lnTo>
                      <a:pt x="103" y="108"/>
                    </a:lnTo>
                    <a:lnTo>
                      <a:pt x="107" y="103"/>
                    </a:lnTo>
                    <a:lnTo>
                      <a:pt x="109" y="97"/>
                    </a:lnTo>
                    <a:lnTo>
                      <a:pt x="113" y="91"/>
                    </a:lnTo>
                    <a:lnTo>
                      <a:pt x="116" y="86"/>
                    </a:lnTo>
                    <a:lnTo>
                      <a:pt x="122" y="78"/>
                    </a:lnTo>
                    <a:lnTo>
                      <a:pt x="130" y="68"/>
                    </a:lnTo>
                    <a:lnTo>
                      <a:pt x="135" y="59"/>
                    </a:lnTo>
                    <a:lnTo>
                      <a:pt x="143" y="51"/>
                    </a:lnTo>
                    <a:lnTo>
                      <a:pt x="149" y="42"/>
                    </a:lnTo>
                    <a:lnTo>
                      <a:pt x="156" y="36"/>
                    </a:lnTo>
                    <a:lnTo>
                      <a:pt x="162" y="29"/>
                    </a:lnTo>
                    <a:lnTo>
                      <a:pt x="168" y="25"/>
                    </a:lnTo>
                    <a:lnTo>
                      <a:pt x="173" y="19"/>
                    </a:lnTo>
                    <a:lnTo>
                      <a:pt x="181" y="15"/>
                    </a:lnTo>
                    <a:lnTo>
                      <a:pt x="187" y="10"/>
                    </a:lnTo>
                    <a:lnTo>
                      <a:pt x="194" y="8"/>
                    </a:lnTo>
                    <a:lnTo>
                      <a:pt x="200" y="4"/>
                    </a:lnTo>
                    <a:lnTo>
                      <a:pt x="206" y="2"/>
                    </a:lnTo>
                    <a:lnTo>
                      <a:pt x="211" y="0"/>
                    </a:lnTo>
                    <a:lnTo>
                      <a:pt x="217" y="0"/>
                    </a:lnTo>
                    <a:lnTo>
                      <a:pt x="223" y="0"/>
                    </a:lnTo>
                    <a:lnTo>
                      <a:pt x="229" y="4"/>
                    </a:lnTo>
                    <a:lnTo>
                      <a:pt x="238" y="8"/>
                    </a:lnTo>
                    <a:lnTo>
                      <a:pt x="248" y="15"/>
                    </a:lnTo>
                    <a:lnTo>
                      <a:pt x="251" y="19"/>
                    </a:lnTo>
                    <a:lnTo>
                      <a:pt x="255" y="25"/>
                    </a:lnTo>
                    <a:lnTo>
                      <a:pt x="257" y="30"/>
                    </a:lnTo>
                    <a:lnTo>
                      <a:pt x="261" y="38"/>
                    </a:lnTo>
                    <a:lnTo>
                      <a:pt x="263" y="46"/>
                    </a:lnTo>
                    <a:lnTo>
                      <a:pt x="267" y="53"/>
                    </a:lnTo>
                    <a:lnTo>
                      <a:pt x="267" y="61"/>
                    </a:lnTo>
                    <a:lnTo>
                      <a:pt x="268" y="70"/>
                    </a:lnTo>
                    <a:lnTo>
                      <a:pt x="270" y="78"/>
                    </a:lnTo>
                    <a:lnTo>
                      <a:pt x="272" y="89"/>
                    </a:lnTo>
                    <a:lnTo>
                      <a:pt x="272" y="95"/>
                    </a:lnTo>
                    <a:lnTo>
                      <a:pt x="272" y="101"/>
                    </a:lnTo>
                    <a:lnTo>
                      <a:pt x="272" y="106"/>
                    </a:lnTo>
                    <a:lnTo>
                      <a:pt x="274" y="112"/>
                    </a:lnTo>
                    <a:lnTo>
                      <a:pt x="272" y="116"/>
                    </a:lnTo>
                    <a:lnTo>
                      <a:pt x="272" y="122"/>
                    </a:lnTo>
                    <a:lnTo>
                      <a:pt x="272" y="127"/>
                    </a:lnTo>
                    <a:lnTo>
                      <a:pt x="272" y="133"/>
                    </a:lnTo>
                    <a:lnTo>
                      <a:pt x="272" y="139"/>
                    </a:lnTo>
                    <a:lnTo>
                      <a:pt x="272" y="146"/>
                    </a:lnTo>
                    <a:lnTo>
                      <a:pt x="272" y="152"/>
                    </a:lnTo>
                    <a:lnTo>
                      <a:pt x="272" y="160"/>
                    </a:lnTo>
                    <a:lnTo>
                      <a:pt x="272" y="165"/>
                    </a:lnTo>
                    <a:lnTo>
                      <a:pt x="270" y="171"/>
                    </a:lnTo>
                    <a:lnTo>
                      <a:pt x="270" y="179"/>
                    </a:lnTo>
                    <a:lnTo>
                      <a:pt x="270" y="184"/>
                    </a:lnTo>
                    <a:lnTo>
                      <a:pt x="268" y="192"/>
                    </a:lnTo>
                    <a:lnTo>
                      <a:pt x="268" y="198"/>
                    </a:lnTo>
                    <a:lnTo>
                      <a:pt x="267" y="205"/>
                    </a:lnTo>
                    <a:lnTo>
                      <a:pt x="267" y="213"/>
                    </a:lnTo>
                    <a:lnTo>
                      <a:pt x="267" y="219"/>
                    </a:lnTo>
                    <a:lnTo>
                      <a:pt x="265" y="226"/>
                    </a:lnTo>
                    <a:lnTo>
                      <a:pt x="263" y="234"/>
                    </a:lnTo>
                    <a:lnTo>
                      <a:pt x="261" y="241"/>
                    </a:lnTo>
                    <a:lnTo>
                      <a:pt x="261" y="247"/>
                    </a:lnTo>
                    <a:lnTo>
                      <a:pt x="259" y="255"/>
                    </a:lnTo>
                    <a:lnTo>
                      <a:pt x="257" y="262"/>
                    </a:lnTo>
                    <a:lnTo>
                      <a:pt x="257" y="270"/>
                    </a:lnTo>
                    <a:lnTo>
                      <a:pt x="253" y="278"/>
                    </a:lnTo>
                    <a:lnTo>
                      <a:pt x="251" y="285"/>
                    </a:lnTo>
                    <a:lnTo>
                      <a:pt x="249" y="293"/>
                    </a:lnTo>
                    <a:lnTo>
                      <a:pt x="248" y="300"/>
                    </a:lnTo>
                    <a:lnTo>
                      <a:pt x="246" y="308"/>
                    </a:lnTo>
                    <a:lnTo>
                      <a:pt x="244" y="316"/>
                    </a:lnTo>
                    <a:lnTo>
                      <a:pt x="242" y="323"/>
                    </a:lnTo>
                    <a:lnTo>
                      <a:pt x="240" y="331"/>
                    </a:lnTo>
                    <a:close/>
                  </a:path>
                </a:pathLst>
              </a:custGeom>
              <a:solidFill>
                <a:srgbClr val="000000"/>
              </a:solidFill>
              <a:ln w="9525">
                <a:noFill/>
                <a:round/>
                <a:headEnd/>
                <a:tailEnd/>
              </a:ln>
            </p:spPr>
            <p:txBody>
              <a:bodyPr/>
              <a:lstStyle/>
              <a:p>
                <a:endParaRPr lang="en-US"/>
              </a:p>
            </p:txBody>
          </p:sp>
          <p:sp>
            <p:nvSpPr>
              <p:cNvPr id="948" name="Freeform 75"/>
              <p:cNvSpPr>
                <a:spLocks/>
              </p:cNvSpPr>
              <p:nvPr/>
            </p:nvSpPr>
            <p:spPr bwMode="auto">
              <a:xfrm>
                <a:off x="1160463" y="1501775"/>
                <a:ext cx="100012" cy="277813"/>
              </a:xfrm>
              <a:custGeom>
                <a:avLst/>
                <a:gdLst>
                  <a:gd name="T0" fmla="*/ 97 w 127"/>
                  <a:gd name="T1" fmla="*/ 193 h 349"/>
                  <a:gd name="T2" fmla="*/ 91 w 127"/>
                  <a:gd name="T3" fmla="*/ 211 h 349"/>
                  <a:gd name="T4" fmla="*/ 84 w 127"/>
                  <a:gd name="T5" fmla="*/ 226 h 349"/>
                  <a:gd name="T6" fmla="*/ 78 w 127"/>
                  <a:gd name="T7" fmla="*/ 243 h 349"/>
                  <a:gd name="T8" fmla="*/ 72 w 127"/>
                  <a:gd name="T9" fmla="*/ 258 h 349"/>
                  <a:gd name="T10" fmla="*/ 67 w 127"/>
                  <a:gd name="T11" fmla="*/ 271 h 349"/>
                  <a:gd name="T12" fmla="*/ 61 w 127"/>
                  <a:gd name="T13" fmla="*/ 287 h 349"/>
                  <a:gd name="T14" fmla="*/ 55 w 127"/>
                  <a:gd name="T15" fmla="*/ 298 h 349"/>
                  <a:gd name="T16" fmla="*/ 49 w 127"/>
                  <a:gd name="T17" fmla="*/ 309 h 349"/>
                  <a:gd name="T18" fmla="*/ 44 w 127"/>
                  <a:gd name="T19" fmla="*/ 319 h 349"/>
                  <a:gd name="T20" fmla="*/ 34 w 127"/>
                  <a:gd name="T21" fmla="*/ 332 h 349"/>
                  <a:gd name="T22" fmla="*/ 25 w 127"/>
                  <a:gd name="T23" fmla="*/ 344 h 349"/>
                  <a:gd name="T24" fmla="*/ 15 w 127"/>
                  <a:gd name="T25" fmla="*/ 347 h 349"/>
                  <a:gd name="T26" fmla="*/ 8 w 127"/>
                  <a:gd name="T27" fmla="*/ 346 h 349"/>
                  <a:gd name="T28" fmla="*/ 4 w 127"/>
                  <a:gd name="T29" fmla="*/ 336 h 349"/>
                  <a:gd name="T30" fmla="*/ 2 w 127"/>
                  <a:gd name="T31" fmla="*/ 327 h 349"/>
                  <a:gd name="T32" fmla="*/ 0 w 127"/>
                  <a:gd name="T33" fmla="*/ 317 h 349"/>
                  <a:gd name="T34" fmla="*/ 0 w 127"/>
                  <a:gd name="T35" fmla="*/ 306 h 349"/>
                  <a:gd name="T36" fmla="*/ 2 w 127"/>
                  <a:gd name="T37" fmla="*/ 294 h 349"/>
                  <a:gd name="T38" fmla="*/ 4 w 127"/>
                  <a:gd name="T39" fmla="*/ 283 h 349"/>
                  <a:gd name="T40" fmla="*/ 4 w 127"/>
                  <a:gd name="T41" fmla="*/ 269 h 349"/>
                  <a:gd name="T42" fmla="*/ 6 w 127"/>
                  <a:gd name="T43" fmla="*/ 254 h 349"/>
                  <a:gd name="T44" fmla="*/ 10 w 127"/>
                  <a:gd name="T45" fmla="*/ 239 h 349"/>
                  <a:gd name="T46" fmla="*/ 13 w 127"/>
                  <a:gd name="T47" fmla="*/ 224 h 349"/>
                  <a:gd name="T48" fmla="*/ 17 w 127"/>
                  <a:gd name="T49" fmla="*/ 207 h 349"/>
                  <a:gd name="T50" fmla="*/ 23 w 127"/>
                  <a:gd name="T51" fmla="*/ 190 h 349"/>
                  <a:gd name="T52" fmla="*/ 29 w 127"/>
                  <a:gd name="T53" fmla="*/ 173 h 349"/>
                  <a:gd name="T54" fmla="*/ 34 w 127"/>
                  <a:gd name="T55" fmla="*/ 155 h 349"/>
                  <a:gd name="T56" fmla="*/ 40 w 127"/>
                  <a:gd name="T57" fmla="*/ 136 h 349"/>
                  <a:gd name="T58" fmla="*/ 46 w 127"/>
                  <a:gd name="T59" fmla="*/ 119 h 349"/>
                  <a:gd name="T60" fmla="*/ 51 w 127"/>
                  <a:gd name="T61" fmla="*/ 104 h 349"/>
                  <a:gd name="T62" fmla="*/ 57 w 127"/>
                  <a:gd name="T63" fmla="*/ 87 h 349"/>
                  <a:gd name="T64" fmla="*/ 63 w 127"/>
                  <a:gd name="T65" fmla="*/ 74 h 349"/>
                  <a:gd name="T66" fmla="*/ 69 w 127"/>
                  <a:gd name="T67" fmla="*/ 60 h 349"/>
                  <a:gd name="T68" fmla="*/ 74 w 127"/>
                  <a:gd name="T69" fmla="*/ 49 h 349"/>
                  <a:gd name="T70" fmla="*/ 82 w 127"/>
                  <a:gd name="T71" fmla="*/ 38 h 349"/>
                  <a:gd name="T72" fmla="*/ 88 w 127"/>
                  <a:gd name="T73" fmla="*/ 28 h 349"/>
                  <a:gd name="T74" fmla="*/ 95 w 127"/>
                  <a:gd name="T75" fmla="*/ 15 h 349"/>
                  <a:gd name="T76" fmla="*/ 107 w 127"/>
                  <a:gd name="T77" fmla="*/ 3 h 349"/>
                  <a:gd name="T78" fmla="*/ 114 w 127"/>
                  <a:gd name="T79" fmla="*/ 0 h 349"/>
                  <a:gd name="T80" fmla="*/ 122 w 127"/>
                  <a:gd name="T81" fmla="*/ 1 h 349"/>
                  <a:gd name="T82" fmla="*/ 126 w 127"/>
                  <a:gd name="T83" fmla="*/ 11 h 349"/>
                  <a:gd name="T84" fmla="*/ 127 w 127"/>
                  <a:gd name="T85" fmla="*/ 26 h 349"/>
                  <a:gd name="T86" fmla="*/ 127 w 127"/>
                  <a:gd name="T87" fmla="*/ 41 h 349"/>
                  <a:gd name="T88" fmla="*/ 127 w 127"/>
                  <a:gd name="T89" fmla="*/ 53 h 349"/>
                  <a:gd name="T90" fmla="*/ 126 w 127"/>
                  <a:gd name="T91" fmla="*/ 64 h 349"/>
                  <a:gd name="T92" fmla="*/ 124 w 127"/>
                  <a:gd name="T93" fmla="*/ 77 h 349"/>
                  <a:gd name="T94" fmla="*/ 122 w 127"/>
                  <a:gd name="T95" fmla="*/ 91 h 349"/>
                  <a:gd name="T96" fmla="*/ 118 w 127"/>
                  <a:gd name="T97" fmla="*/ 108 h 349"/>
                  <a:gd name="T98" fmla="*/ 114 w 127"/>
                  <a:gd name="T99" fmla="*/ 123 h 349"/>
                  <a:gd name="T100" fmla="*/ 110 w 127"/>
                  <a:gd name="T101" fmla="*/ 140 h 349"/>
                  <a:gd name="T102" fmla="*/ 107 w 127"/>
                  <a:gd name="T103" fmla="*/ 157 h 349"/>
                  <a:gd name="T104" fmla="*/ 101 w 127"/>
                  <a:gd name="T105" fmla="*/ 174 h 349"/>
                  <a:gd name="T106" fmla="*/ 99 w 127"/>
                  <a:gd name="T107" fmla="*/ 184 h 349"/>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27"/>
                  <a:gd name="T163" fmla="*/ 0 h 349"/>
                  <a:gd name="T164" fmla="*/ 127 w 127"/>
                  <a:gd name="T165" fmla="*/ 349 h 349"/>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27" h="349">
                    <a:moveTo>
                      <a:pt x="99" y="184"/>
                    </a:moveTo>
                    <a:lnTo>
                      <a:pt x="97" y="193"/>
                    </a:lnTo>
                    <a:lnTo>
                      <a:pt x="93" y="201"/>
                    </a:lnTo>
                    <a:lnTo>
                      <a:pt x="91" y="211"/>
                    </a:lnTo>
                    <a:lnTo>
                      <a:pt x="88" y="218"/>
                    </a:lnTo>
                    <a:lnTo>
                      <a:pt x="84" y="226"/>
                    </a:lnTo>
                    <a:lnTo>
                      <a:pt x="82" y="235"/>
                    </a:lnTo>
                    <a:lnTo>
                      <a:pt x="78" y="243"/>
                    </a:lnTo>
                    <a:lnTo>
                      <a:pt x="76" y="252"/>
                    </a:lnTo>
                    <a:lnTo>
                      <a:pt x="72" y="258"/>
                    </a:lnTo>
                    <a:lnTo>
                      <a:pt x="69" y="266"/>
                    </a:lnTo>
                    <a:lnTo>
                      <a:pt x="67" y="271"/>
                    </a:lnTo>
                    <a:lnTo>
                      <a:pt x="63" y="279"/>
                    </a:lnTo>
                    <a:lnTo>
                      <a:pt x="61" y="287"/>
                    </a:lnTo>
                    <a:lnTo>
                      <a:pt x="57" y="292"/>
                    </a:lnTo>
                    <a:lnTo>
                      <a:pt x="55" y="298"/>
                    </a:lnTo>
                    <a:lnTo>
                      <a:pt x="51" y="304"/>
                    </a:lnTo>
                    <a:lnTo>
                      <a:pt x="49" y="309"/>
                    </a:lnTo>
                    <a:lnTo>
                      <a:pt x="46" y="315"/>
                    </a:lnTo>
                    <a:lnTo>
                      <a:pt x="44" y="319"/>
                    </a:lnTo>
                    <a:lnTo>
                      <a:pt x="40" y="325"/>
                    </a:lnTo>
                    <a:lnTo>
                      <a:pt x="34" y="332"/>
                    </a:lnTo>
                    <a:lnTo>
                      <a:pt x="30" y="338"/>
                    </a:lnTo>
                    <a:lnTo>
                      <a:pt x="25" y="344"/>
                    </a:lnTo>
                    <a:lnTo>
                      <a:pt x="21" y="346"/>
                    </a:lnTo>
                    <a:lnTo>
                      <a:pt x="15" y="347"/>
                    </a:lnTo>
                    <a:lnTo>
                      <a:pt x="13" y="349"/>
                    </a:lnTo>
                    <a:lnTo>
                      <a:pt x="8" y="346"/>
                    </a:lnTo>
                    <a:lnTo>
                      <a:pt x="6" y="342"/>
                    </a:lnTo>
                    <a:lnTo>
                      <a:pt x="4" y="336"/>
                    </a:lnTo>
                    <a:lnTo>
                      <a:pt x="4" y="330"/>
                    </a:lnTo>
                    <a:lnTo>
                      <a:pt x="2" y="327"/>
                    </a:lnTo>
                    <a:lnTo>
                      <a:pt x="0" y="321"/>
                    </a:lnTo>
                    <a:lnTo>
                      <a:pt x="0" y="317"/>
                    </a:lnTo>
                    <a:lnTo>
                      <a:pt x="0" y="311"/>
                    </a:lnTo>
                    <a:lnTo>
                      <a:pt x="0" y="306"/>
                    </a:lnTo>
                    <a:lnTo>
                      <a:pt x="0" y="300"/>
                    </a:lnTo>
                    <a:lnTo>
                      <a:pt x="2" y="294"/>
                    </a:lnTo>
                    <a:lnTo>
                      <a:pt x="4" y="290"/>
                    </a:lnTo>
                    <a:lnTo>
                      <a:pt x="4" y="283"/>
                    </a:lnTo>
                    <a:lnTo>
                      <a:pt x="4" y="277"/>
                    </a:lnTo>
                    <a:lnTo>
                      <a:pt x="4" y="269"/>
                    </a:lnTo>
                    <a:lnTo>
                      <a:pt x="6" y="262"/>
                    </a:lnTo>
                    <a:lnTo>
                      <a:pt x="6" y="254"/>
                    </a:lnTo>
                    <a:lnTo>
                      <a:pt x="8" y="247"/>
                    </a:lnTo>
                    <a:lnTo>
                      <a:pt x="10" y="239"/>
                    </a:lnTo>
                    <a:lnTo>
                      <a:pt x="13" y="231"/>
                    </a:lnTo>
                    <a:lnTo>
                      <a:pt x="13" y="224"/>
                    </a:lnTo>
                    <a:lnTo>
                      <a:pt x="15" y="214"/>
                    </a:lnTo>
                    <a:lnTo>
                      <a:pt x="17" y="207"/>
                    </a:lnTo>
                    <a:lnTo>
                      <a:pt x="21" y="199"/>
                    </a:lnTo>
                    <a:lnTo>
                      <a:pt x="23" y="190"/>
                    </a:lnTo>
                    <a:lnTo>
                      <a:pt x="27" y="180"/>
                    </a:lnTo>
                    <a:lnTo>
                      <a:pt x="29" y="173"/>
                    </a:lnTo>
                    <a:lnTo>
                      <a:pt x="32" y="165"/>
                    </a:lnTo>
                    <a:lnTo>
                      <a:pt x="34" y="155"/>
                    </a:lnTo>
                    <a:lnTo>
                      <a:pt x="36" y="146"/>
                    </a:lnTo>
                    <a:lnTo>
                      <a:pt x="40" y="136"/>
                    </a:lnTo>
                    <a:lnTo>
                      <a:pt x="42" y="129"/>
                    </a:lnTo>
                    <a:lnTo>
                      <a:pt x="46" y="119"/>
                    </a:lnTo>
                    <a:lnTo>
                      <a:pt x="48" y="112"/>
                    </a:lnTo>
                    <a:lnTo>
                      <a:pt x="51" y="104"/>
                    </a:lnTo>
                    <a:lnTo>
                      <a:pt x="55" y="96"/>
                    </a:lnTo>
                    <a:lnTo>
                      <a:pt x="57" y="87"/>
                    </a:lnTo>
                    <a:lnTo>
                      <a:pt x="61" y="81"/>
                    </a:lnTo>
                    <a:lnTo>
                      <a:pt x="63" y="74"/>
                    </a:lnTo>
                    <a:lnTo>
                      <a:pt x="67" y="68"/>
                    </a:lnTo>
                    <a:lnTo>
                      <a:pt x="69" y="60"/>
                    </a:lnTo>
                    <a:lnTo>
                      <a:pt x="72" y="55"/>
                    </a:lnTo>
                    <a:lnTo>
                      <a:pt x="74" y="49"/>
                    </a:lnTo>
                    <a:lnTo>
                      <a:pt x="78" y="43"/>
                    </a:lnTo>
                    <a:lnTo>
                      <a:pt x="82" y="38"/>
                    </a:lnTo>
                    <a:lnTo>
                      <a:pt x="84" y="32"/>
                    </a:lnTo>
                    <a:lnTo>
                      <a:pt x="88" y="28"/>
                    </a:lnTo>
                    <a:lnTo>
                      <a:pt x="89" y="24"/>
                    </a:lnTo>
                    <a:lnTo>
                      <a:pt x="95" y="15"/>
                    </a:lnTo>
                    <a:lnTo>
                      <a:pt x="101" y="9"/>
                    </a:lnTo>
                    <a:lnTo>
                      <a:pt x="107" y="3"/>
                    </a:lnTo>
                    <a:lnTo>
                      <a:pt x="110" y="1"/>
                    </a:lnTo>
                    <a:lnTo>
                      <a:pt x="114" y="0"/>
                    </a:lnTo>
                    <a:lnTo>
                      <a:pt x="118" y="0"/>
                    </a:lnTo>
                    <a:lnTo>
                      <a:pt x="122" y="1"/>
                    </a:lnTo>
                    <a:lnTo>
                      <a:pt x="124" y="5"/>
                    </a:lnTo>
                    <a:lnTo>
                      <a:pt x="126" y="11"/>
                    </a:lnTo>
                    <a:lnTo>
                      <a:pt x="127" y="19"/>
                    </a:lnTo>
                    <a:lnTo>
                      <a:pt x="127" y="26"/>
                    </a:lnTo>
                    <a:lnTo>
                      <a:pt x="127" y="36"/>
                    </a:lnTo>
                    <a:lnTo>
                      <a:pt x="127" y="41"/>
                    </a:lnTo>
                    <a:lnTo>
                      <a:pt x="127" y="47"/>
                    </a:lnTo>
                    <a:lnTo>
                      <a:pt x="127" y="53"/>
                    </a:lnTo>
                    <a:lnTo>
                      <a:pt x="127" y="58"/>
                    </a:lnTo>
                    <a:lnTo>
                      <a:pt x="126" y="64"/>
                    </a:lnTo>
                    <a:lnTo>
                      <a:pt x="126" y="70"/>
                    </a:lnTo>
                    <a:lnTo>
                      <a:pt x="124" y="77"/>
                    </a:lnTo>
                    <a:lnTo>
                      <a:pt x="124" y="85"/>
                    </a:lnTo>
                    <a:lnTo>
                      <a:pt x="122" y="91"/>
                    </a:lnTo>
                    <a:lnTo>
                      <a:pt x="120" y="98"/>
                    </a:lnTo>
                    <a:lnTo>
                      <a:pt x="118" y="108"/>
                    </a:lnTo>
                    <a:lnTo>
                      <a:pt x="118" y="115"/>
                    </a:lnTo>
                    <a:lnTo>
                      <a:pt x="114" y="123"/>
                    </a:lnTo>
                    <a:lnTo>
                      <a:pt x="112" y="133"/>
                    </a:lnTo>
                    <a:lnTo>
                      <a:pt x="110" y="140"/>
                    </a:lnTo>
                    <a:lnTo>
                      <a:pt x="108" y="150"/>
                    </a:lnTo>
                    <a:lnTo>
                      <a:pt x="107" y="157"/>
                    </a:lnTo>
                    <a:lnTo>
                      <a:pt x="105" y="167"/>
                    </a:lnTo>
                    <a:lnTo>
                      <a:pt x="101" y="174"/>
                    </a:lnTo>
                    <a:lnTo>
                      <a:pt x="99" y="184"/>
                    </a:lnTo>
                    <a:close/>
                  </a:path>
                </a:pathLst>
              </a:custGeom>
              <a:solidFill>
                <a:srgbClr val="B3FFFF"/>
              </a:solidFill>
              <a:ln w="9525">
                <a:noFill/>
                <a:round/>
                <a:headEnd/>
                <a:tailEnd/>
              </a:ln>
            </p:spPr>
            <p:txBody>
              <a:bodyPr/>
              <a:lstStyle/>
              <a:p>
                <a:endParaRPr lang="en-US"/>
              </a:p>
            </p:txBody>
          </p:sp>
          <p:sp>
            <p:nvSpPr>
              <p:cNvPr id="949" name="Freeform 76"/>
              <p:cNvSpPr>
                <a:spLocks/>
              </p:cNvSpPr>
              <p:nvPr/>
            </p:nvSpPr>
            <p:spPr bwMode="auto">
              <a:xfrm>
                <a:off x="1150938" y="1441450"/>
                <a:ext cx="1735137" cy="1182688"/>
              </a:xfrm>
              <a:custGeom>
                <a:avLst/>
                <a:gdLst>
                  <a:gd name="T0" fmla="*/ 243 w 2186"/>
                  <a:gd name="T1" fmla="*/ 23 h 1491"/>
                  <a:gd name="T2" fmla="*/ 382 w 2186"/>
                  <a:gd name="T3" fmla="*/ 65 h 1491"/>
                  <a:gd name="T4" fmla="*/ 534 w 2186"/>
                  <a:gd name="T5" fmla="*/ 113 h 1491"/>
                  <a:gd name="T6" fmla="*/ 650 w 2186"/>
                  <a:gd name="T7" fmla="*/ 147 h 1491"/>
                  <a:gd name="T8" fmla="*/ 722 w 2186"/>
                  <a:gd name="T9" fmla="*/ 158 h 1491"/>
                  <a:gd name="T10" fmla="*/ 872 w 2186"/>
                  <a:gd name="T11" fmla="*/ 151 h 1491"/>
                  <a:gd name="T12" fmla="*/ 1091 w 2186"/>
                  <a:gd name="T13" fmla="*/ 139 h 1491"/>
                  <a:gd name="T14" fmla="*/ 1321 w 2186"/>
                  <a:gd name="T15" fmla="*/ 126 h 1491"/>
                  <a:gd name="T16" fmla="*/ 1503 w 2186"/>
                  <a:gd name="T17" fmla="*/ 116 h 1491"/>
                  <a:gd name="T18" fmla="*/ 1621 w 2186"/>
                  <a:gd name="T19" fmla="*/ 113 h 1491"/>
                  <a:gd name="T20" fmla="*/ 1756 w 2186"/>
                  <a:gd name="T21" fmla="*/ 107 h 1491"/>
                  <a:gd name="T22" fmla="*/ 1893 w 2186"/>
                  <a:gd name="T23" fmla="*/ 105 h 1491"/>
                  <a:gd name="T24" fmla="*/ 2009 w 2186"/>
                  <a:gd name="T25" fmla="*/ 115 h 1491"/>
                  <a:gd name="T26" fmla="*/ 2087 w 2186"/>
                  <a:gd name="T27" fmla="*/ 137 h 1491"/>
                  <a:gd name="T28" fmla="*/ 2154 w 2186"/>
                  <a:gd name="T29" fmla="*/ 257 h 1491"/>
                  <a:gd name="T30" fmla="*/ 2184 w 2186"/>
                  <a:gd name="T31" fmla="*/ 436 h 1491"/>
                  <a:gd name="T32" fmla="*/ 2175 w 2186"/>
                  <a:gd name="T33" fmla="*/ 653 h 1491"/>
                  <a:gd name="T34" fmla="*/ 2125 w 2186"/>
                  <a:gd name="T35" fmla="*/ 881 h 1491"/>
                  <a:gd name="T36" fmla="*/ 2041 w 2186"/>
                  <a:gd name="T37" fmla="*/ 1103 h 1491"/>
                  <a:gd name="T38" fmla="*/ 1937 w 2186"/>
                  <a:gd name="T39" fmla="*/ 1276 h 1491"/>
                  <a:gd name="T40" fmla="*/ 1844 w 2186"/>
                  <a:gd name="T41" fmla="*/ 1388 h 1491"/>
                  <a:gd name="T42" fmla="*/ 1758 w 2186"/>
                  <a:gd name="T43" fmla="*/ 1455 h 1491"/>
                  <a:gd name="T44" fmla="*/ 1682 w 2186"/>
                  <a:gd name="T45" fmla="*/ 1483 h 1491"/>
                  <a:gd name="T46" fmla="*/ 1602 w 2186"/>
                  <a:gd name="T47" fmla="*/ 1485 h 1491"/>
                  <a:gd name="T48" fmla="*/ 1420 w 2186"/>
                  <a:gd name="T49" fmla="*/ 1369 h 1491"/>
                  <a:gd name="T50" fmla="*/ 1133 w 2186"/>
                  <a:gd name="T51" fmla="*/ 1156 h 1491"/>
                  <a:gd name="T52" fmla="*/ 829 w 2186"/>
                  <a:gd name="T53" fmla="*/ 921 h 1491"/>
                  <a:gd name="T54" fmla="*/ 595 w 2186"/>
                  <a:gd name="T55" fmla="*/ 738 h 1491"/>
                  <a:gd name="T56" fmla="*/ 502 w 2186"/>
                  <a:gd name="T57" fmla="*/ 675 h 1491"/>
                  <a:gd name="T58" fmla="*/ 397 w 2186"/>
                  <a:gd name="T59" fmla="*/ 635 h 1491"/>
                  <a:gd name="T60" fmla="*/ 254 w 2186"/>
                  <a:gd name="T61" fmla="*/ 588 h 1491"/>
                  <a:gd name="T62" fmla="*/ 112 w 2186"/>
                  <a:gd name="T63" fmla="*/ 540 h 1491"/>
                  <a:gd name="T64" fmla="*/ 19 w 2186"/>
                  <a:gd name="T65" fmla="*/ 510 h 1491"/>
                  <a:gd name="T66" fmla="*/ 83 w 2186"/>
                  <a:gd name="T67" fmla="*/ 449 h 1491"/>
                  <a:gd name="T68" fmla="*/ 207 w 2186"/>
                  <a:gd name="T69" fmla="*/ 487 h 1491"/>
                  <a:gd name="T70" fmla="*/ 359 w 2186"/>
                  <a:gd name="T71" fmla="*/ 538 h 1491"/>
                  <a:gd name="T72" fmla="*/ 498 w 2186"/>
                  <a:gd name="T73" fmla="*/ 586 h 1491"/>
                  <a:gd name="T74" fmla="*/ 578 w 2186"/>
                  <a:gd name="T75" fmla="*/ 622 h 1491"/>
                  <a:gd name="T76" fmla="*/ 726 w 2186"/>
                  <a:gd name="T77" fmla="*/ 734 h 1491"/>
                  <a:gd name="T78" fmla="*/ 996 w 2186"/>
                  <a:gd name="T79" fmla="*/ 940 h 1491"/>
                  <a:gd name="T80" fmla="*/ 1292 w 2186"/>
                  <a:gd name="T81" fmla="*/ 1164 h 1491"/>
                  <a:gd name="T82" fmla="*/ 1530 w 2186"/>
                  <a:gd name="T83" fmla="*/ 1337 h 1491"/>
                  <a:gd name="T84" fmla="*/ 1633 w 2186"/>
                  <a:gd name="T85" fmla="*/ 1396 h 1491"/>
                  <a:gd name="T86" fmla="*/ 1711 w 2186"/>
                  <a:gd name="T87" fmla="*/ 1367 h 1491"/>
                  <a:gd name="T88" fmla="*/ 1794 w 2186"/>
                  <a:gd name="T89" fmla="*/ 1297 h 1491"/>
                  <a:gd name="T90" fmla="*/ 1887 w 2186"/>
                  <a:gd name="T91" fmla="*/ 1183 h 1491"/>
                  <a:gd name="T92" fmla="*/ 1977 w 2186"/>
                  <a:gd name="T93" fmla="*/ 1014 h 1491"/>
                  <a:gd name="T94" fmla="*/ 2047 w 2186"/>
                  <a:gd name="T95" fmla="*/ 805 h 1491"/>
                  <a:gd name="T96" fmla="*/ 2083 w 2186"/>
                  <a:gd name="T97" fmla="*/ 607 h 1491"/>
                  <a:gd name="T98" fmla="*/ 2087 w 2186"/>
                  <a:gd name="T99" fmla="*/ 436 h 1491"/>
                  <a:gd name="T100" fmla="*/ 2064 w 2186"/>
                  <a:gd name="T101" fmla="*/ 303 h 1491"/>
                  <a:gd name="T102" fmla="*/ 2019 w 2186"/>
                  <a:gd name="T103" fmla="*/ 219 h 1491"/>
                  <a:gd name="T104" fmla="*/ 1848 w 2186"/>
                  <a:gd name="T105" fmla="*/ 198 h 1491"/>
                  <a:gd name="T106" fmla="*/ 1519 w 2186"/>
                  <a:gd name="T107" fmla="*/ 204 h 1491"/>
                  <a:gd name="T108" fmla="*/ 1138 w 2186"/>
                  <a:gd name="T109" fmla="*/ 225 h 1491"/>
                  <a:gd name="T110" fmla="*/ 823 w 2186"/>
                  <a:gd name="T111" fmla="*/ 244 h 1491"/>
                  <a:gd name="T112" fmla="*/ 680 w 2186"/>
                  <a:gd name="T113" fmla="*/ 246 h 1491"/>
                  <a:gd name="T114" fmla="*/ 580 w 2186"/>
                  <a:gd name="T115" fmla="*/ 219 h 1491"/>
                  <a:gd name="T116" fmla="*/ 433 w 2186"/>
                  <a:gd name="T117" fmla="*/ 173 h 1491"/>
                  <a:gd name="T118" fmla="*/ 287 w 2186"/>
                  <a:gd name="T119" fmla="*/ 128 h 1491"/>
                  <a:gd name="T120" fmla="*/ 182 w 2186"/>
                  <a:gd name="T121" fmla="*/ 94 h 1491"/>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186"/>
                  <a:gd name="T184" fmla="*/ 0 h 1491"/>
                  <a:gd name="T185" fmla="*/ 2186 w 2186"/>
                  <a:gd name="T186" fmla="*/ 1491 h 1491"/>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186" h="1491">
                    <a:moveTo>
                      <a:pt x="165" y="0"/>
                    </a:moveTo>
                    <a:lnTo>
                      <a:pt x="167" y="0"/>
                    </a:lnTo>
                    <a:lnTo>
                      <a:pt x="171" y="0"/>
                    </a:lnTo>
                    <a:lnTo>
                      <a:pt x="176" y="2"/>
                    </a:lnTo>
                    <a:lnTo>
                      <a:pt x="186" y="6"/>
                    </a:lnTo>
                    <a:lnTo>
                      <a:pt x="192" y="6"/>
                    </a:lnTo>
                    <a:lnTo>
                      <a:pt x="197" y="8"/>
                    </a:lnTo>
                    <a:lnTo>
                      <a:pt x="203" y="10"/>
                    </a:lnTo>
                    <a:lnTo>
                      <a:pt x="211" y="14"/>
                    </a:lnTo>
                    <a:lnTo>
                      <a:pt x="218" y="16"/>
                    </a:lnTo>
                    <a:lnTo>
                      <a:pt x="226" y="18"/>
                    </a:lnTo>
                    <a:lnTo>
                      <a:pt x="233" y="21"/>
                    </a:lnTo>
                    <a:lnTo>
                      <a:pt x="243" y="23"/>
                    </a:lnTo>
                    <a:lnTo>
                      <a:pt x="253" y="25"/>
                    </a:lnTo>
                    <a:lnTo>
                      <a:pt x="262" y="29"/>
                    </a:lnTo>
                    <a:lnTo>
                      <a:pt x="272" y="31"/>
                    </a:lnTo>
                    <a:lnTo>
                      <a:pt x="281" y="35"/>
                    </a:lnTo>
                    <a:lnTo>
                      <a:pt x="291" y="37"/>
                    </a:lnTo>
                    <a:lnTo>
                      <a:pt x="302" y="40"/>
                    </a:lnTo>
                    <a:lnTo>
                      <a:pt x="313" y="44"/>
                    </a:lnTo>
                    <a:lnTo>
                      <a:pt x="323" y="48"/>
                    </a:lnTo>
                    <a:lnTo>
                      <a:pt x="334" y="50"/>
                    </a:lnTo>
                    <a:lnTo>
                      <a:pt x="346" y="54"/>
                    </a:lnTo>
                    <a:lnTo>
                      <a:pt x="357" y="57"/>
                    </a:lnTo>
                    <a:lnTo>
                      <a:pt x="370" y="61"/>
                    </a:lnTo>
                    <a:lnTo>
                      <a:pt x="382" y="65"/>
                    </a:lnTo>
                    <a:lnTo>
                      <a:pt x="393" y="69"/>
                    </a:lnTo>
                    <a:lnTo>
                      <a:pt x="406" y="73"/>
                    </a:lnTo>
                    <a:lnTo>
                      <a:pt x="418" y="77"/>
                    </a:lnTo>
                    <a:lnTo>
                      <a:pt x="429" y="80"/>
                    </a:lnTo>
                    <a:lnTo>
                      <a:pt x="441" y="84"/>
                    </a:lnTo>
                    <a:lnTo>
                      <a:pt x="452" y="88"/>
                    </a:lnTo>
                    <a:lnTo>
                      <a:pt x="465" y="92"/>
                    </a:lnTo>
                    <a:lnTo>
                      <a:pt x="477" y="94"/>
                    </a:lnTo>
                    <a:lnTo>
                      <a:pt x="488" y="97"/>
                    </a:lnTo>
                    <a:lnTo>
                      <a:pt x="500" y="101"/>
                    </a:lnTo>
                    <a:lnTo>
                      <a:pt x="513" y="105"/>
                    </a:lnTo>
                    <a:lnTo>
                      <a:pt x="522" y="109"/>
                    </a:lnTo>
                    <a:lnTo>
                      <a:pt x="534" y="113"/>
                    </a:lnTo>
                    <a:lnTo>
                      <a:pt x="543" y="115"/>
                    </a:lnTo>
                    <a:lnTo>
                      <a:pt x="555" y="118"/>
                    </a:lnTo>
                    <a:lnTo>
                      <a:pt x="564" y="122"/>
                    </a:lnTo>
                    <a:lnTo>
                      <a:pt x="576" y="126"/>
                    </a:lnTo>
                    <a:lnTo>
                      <a:pt x="585" y="128"/>
                    </a:lnTo>
                    <a:lnTo>
                      <a:pt x="597" y="132"/>
                    </a:lnTo>
                    <a:lnTo>
                      <a:pt x="604" y="134"/>
                    </a:lnTo>
                    <a:lnTo>
                      <a:pt x="614" y="135"/>
                    </a:lnTo>
                    <a:lnTo>
                      <a:pt x="621" y="139"/>
                    </a:lnTo>
                    <a:lnTo>
                      <a:pt x="629" y="143"/>
                    </a:lnTo>
                    <a:lnTo>
                      <a:pt x="637" y="143"/>
                    </a:lnTo>
                    <a:lnTo>
                      <a:pt x="644" y="145"/>
                    </a:lnTo>
                    <a:lnTo>
                      <a:pt x="650" y="147"/>
                    </a:lnTo>
                    <a:lnTo>
                      <a:pt x="657" y="151"/>
                    </a:lnTo>
                    <a:lnTo>
                      <a:pt x="663" y="151"/>
                    </a:lnTo>
                    <a:lnTo>
                      <a:pt x="669" y="153"/>
                    </a:lnTo>
                    <a:lnTo>
                      <a:pt x="673" y="154"/>
                    </a:lnTo>
                    <a:lnTo>
                      <a:pt x="676" y="156"/>
                    </a:lnTo>
                    <a:lnTo>
                      <a:pt x="684" y="158"/>
                    </a:lnTo>
                    <a:lnTo>
                      <a:pt x="688" y="160"/>
                    </a:lnTo>
                    <a:lnTo>
                      <a:pt x="690" y="158"/>
                    </a:lnTo>
                    <a:lnTo>
                      <a:pt x="697" y="158"/>
                    </a:lnTo>
                    <a:lnTo>
                      <a:pt x="701" y="158"/>
                    </a:lnTo>
                    <a:lnTo>
                      <a:pt x="709" y="158"/>
                    </a:lnTo>
                    <a:lnTo>
                      <a:pt x="714" y="158"/>
                    </a:lnTo>
                    <a:lnTo>
                      <a:pt x="722" y="158"/>
                    </a:lnTo>
                    <a:lnTo>
                      <a:pt x="728" y="158"/>
                    </a:lnTo>
                    <a:lnTo>
                      <a:pt x="737" y="158"/>
                    </a:lnTo>
                    <a:lnTo>
                      <a:pt x="747" y="156"/>
                    </a:lnTo>
                    <a:lnTo>
                      <a:pt x="756" y="156"/>
                    </a:lnTo>
                    <a:lnTo>
                      <a:pt x="768" y="156"/>
                    </a:lnTo>
                    <a:lnTo>
                      <a:pt x="779" y="156"/>
                    </a:lnTo>
                    <a:lnTo>
                      <a:pt x="791" y="156"/>
                    </a:lnTo>
                    <a:lnTo>
                      <a:pt x="804" y="156"/>
                    </a:lnTo>
                    <a:lnTo>
                      <a:pt x="817" y="154"/>
                    </a:lnTo>
                    <a:lnTo>
                      <a:pt x="829" y="154"/>
                    </a:lnTo>
                    <a:lnTo>
                      <a:pt x="844" y="153"/>
                    </a:lnTo>
                    <a:lnTo>
                      <a:pt x="857" y="153"/>
                    </a:lnTo>
                    <a:lnTo>
                      <a:pt x="872" y="151"/>
                    </a:lnTo>
                    <a:lnTo>
                      <a:pt x="887" y="151"/>
                    </a:lnTo>
                    <a:lnTo>
                      <a:pt x="903" y="149"/>
                    </a:lnTo>
                    <a:lnTo>
                      <a:pt x="920" y="149"/>
                    </a:lnTo>
                    <a:lnTo>
                      <a:pt x="935" y="147"/>
                    </a:lnTo>
                    <a:lnTo>
                      <a:pt x="952" y="147"/>
                    </a:lnTo>
                    <a:lnTo>
                      <a:pt x="969" y="145"/>
                    </a:lnTo>
                    <a:lnTo>
                      <a:pt x="986" y="145"/>
                    </a:lnTo>
                    <a:lnTo>
                      <a:pt x="1003" y="143"/>
                    </a:lnTo>
                    <a:lnTo>
                      <a:pt x="1019" y="143"/>
                    </a:lnTo>
                    <a:lnTo>
                      <a:pt x="1038" y="143"/>
                    </a:lnTo>
                    <a:lnTo>
                      <a:pt x="1057" y="143"/>
                    </a:lnTo>
                    <a:lnTo>
                      <a:pt x="1074" y="139"/>
                    </a:lnTo>
                    <a:lnTo>
                      <a:pt x="1091" y="139"/>
                    </a:lnTo>
                    <a:lnTo>
                      <a:pt x="1110" y="137"/>
                    </a:lnTo>
                    <a:lnTo>
                      <a:pt x="1127" y="137"/>
                    </a:lnTo>
                    <a:lnTo>
                      <a:pt x="1144" y="135"/>
                    </a:lnTo>
                    <a:lnTo>
                      <a:pt x="1163" y="135"/>
                    </a:lnTo>
                    <a:lnTo>
                      <a:pt x="1180" y="134"/>
                    </a:lnTo>
                    <a:lnTo>
                      <a:pt x="1199" y="134"/>
                    </a:lnTo>
                    <a:lnTo>
                      <a:pt x="1216" y="132"/>
                    </a:lnTo>
                    <a:lnTo>
                      <a:pt x="1234" y="130"/>
                    </a:lnTo>
                    <a:lnTo>
                      <a:pt x="1251" y="130"/>
                    </a:lnTo>
                    <a:lnTo>
                      <a:pt x="1270" y="130"/>
                    </a:lnTo>
                    <a:lnTo>
                      <a:pt x="1287" y="128"/>
                    </a:lnTo>
                    <a:lnTo>
                      <a:pt x="1304" y="128"/>
                    </a:lnTo>
                    <a:lnTo>
                      <a:pt x="1321" y="126"/>
                    </a:lnTo>
                    <a:lnTo>
                      <a:pt x="1336" y="126"/>
                    </a:lnTo>
                    <a:lnTo>
                      <a:pt x="1351" y="124"/>
                    </a:lnTo>
                    <a:lnTo>
                      <a:pt x="1368" y="124"/>
                    </a:lnTo>
                    <a:lnTo>
                      <a:pt x="1384" y="122"/>
                    </a:lnTo>
                    <a:lnTo>
                      <a:pt x="1399" y="122"/>
                    </a:lnTo>
                    <a:lnTo>
                      <a:pt x="1412" y="122"/>
                    </a:lnTo>
                    <a:lnTo>
                      <a:pt x="1426" y="120"/>
                    </a:lnTo>
                    <a:lnTo>
                      <a:pt x="1441" y="120"/>
                    </a:lnTo>
                    <a:lnTo>
                      <a:pt x="1454" y="120"/>
                    </a:lnTo>
                    <a:lnTo>
                      <a:pt x="1467" y="118"/>
                    </a:lnTo>
                    <a:lnTo>
                      <a:pt x="1481" y="118"/>
                    </a:lnTo>
                    <a:lnTo>
                      <a:pt x="1492" y="116"/>
                    </a:lnTo>
                    <a:lnTo>
                      <a:pt x="1503" y="116"/>
                    </a:lnTo>
                    <a:lnTo>
                      <a:pt x="1513" y="116"/>
                    </a:lnTo>
                    <a:lnTo>
                      <a:pt x="1522" y="116"/>
                    </a:lnTo>
                    <a:lnTo>
                      <a:pt x="1532" y="116"/>
                    </a:lnTo>
                    <a:lnTo>
                      <a:pt x="1541" y="116"/>
                    </a:lnTo>
                    <a:lnTo>
                      <a:pt x="1549" y="116"/>
                    </a:lnTo>
                    <a:lnTo>
                      <a:pt x="1559" y="115"/>
                    </a:lnTo>
                    <a:lnTo>
                      <a:pt x="1566" y="115"/>
                    </a:lnTo>
                    <a:lnTo>
                      <a:pt x="1576" y="115"/>
                    </a:lnTo>
                    <a:lnTo>
                      <a:pt x="1585" y="115"/>
                    </a:lnTo>
                    <a:lnTo>
                      <a:pt x="1593" y="113"/>
                    </a:lnTo>
                    <a:lnTo>
                      <a:pt x="1602" y="113"/>
                    </a:lnTo>
                    <a:lnTo>
                      <a:pt x="1614" y="113"/>
                    </a:lnTo>
                    <a:lnTo>
                      <a:pt x="1621" y="113"/>
                    </a:lnTo>
                    <a:lnTo>
                      <a:pt x="1631" y="111"/>
                    </a:lnTo>
                    <a:lnTo>
                      <a:pt x="1640" y="111"/>
                    </a:lnTo>
                    <a:lnTo>
                      <a:pt x="1652" y="111"/>
                    </a:lnTo>
                    <a:lnTo>
                      <a:pt x="1661" y="111"/>
                    </a:lnTo>
                    <a:lnTo>
                      <a:pt x="1673" y="109"/>
                    </a:lnTo>
                    <a:lnTo>
                      <a:pt x="1682" y="109"/>
                    </a:lnTo>
                    <a:lnTo>
                      <a:pt x="1694" y="109"/>
                    </a:lnTo>
                    <a:lnTo>
                      <a:pt x="1703" y="109"/>
                    </a:lnTo>
                    <a:lnTo>
                      <a:pt x="1714" y="109"/>
                    </a:lnTo>
                    <a:lnTo>
                      <a:pt x="1724" y="107"/>
                    </a:lnTo>
                    <a:lnTo>
                      <a:pt x="1735" y="107"/>
                    </a:lnTo>
                    <a:lnTo>
                      <a:pt x="1745" y="107"/>
                    </a:lnTo>
                    <a:lnTo>
                      <a:pt x="1756" y="107"/>
                    </a:lnTo>
                    <a:lnTo>
                      <a:pt x="1768" y="107"/>
                    </a:lnTo>
                    <a:lnTo>
                      <a:pt x="1779" y="107"/>
                    </a:lnTo>
                    <a:lnTo>
                      <a:pt x="1789" y="105"/>
                    </a:lnTo>
                    <a:lnTo>
                      <a:pt x="1800" y="105"/>
                    </a:lnTo>
                    <a:lnTo>
                      <a:pt x="1810" y="105"/>
                    </a:lnTo>
                    <a:lnTo>
                      <a:pt x="1821" y="105"/>
                    </a:lnTo>
                    <a:lnTo>
                      <a:pt x="1830" y="105"/>
                    </a:lnTo>
                    <a:lnTo>
                      <a:pt x="1842" y="105"/>
                    </a:lnTo>
                    <a:lnTo>
                      <a:pt x="1851" y="105"/>
                    </a:lnTo>
                    <a:lnTo>
                      <a:pt x="1863" y="105"/>
                    </a:lnTo>
                    <a:lnTo>
                      <a:pt x="1872" y="105"/>
                    </a:lnTo>
                    <a:lnTo>
                      <a:pt x="1884" y="105"/>
                    </a:lnTo>
                    <a:lnTo>
                      <a:pt x="1893" y="105"/>
                    </a:lnTo>
                    <a:lnTo>
                      <a:pt x="1903" y="105"/>
                    </a:lnTo>
                    <a:lnTo>
                      <a:pt x="1912" y="105"/>
                    </a:lnTo>
                    <a:lnTo>
                      <a:pt x="1922" y="105"/>
                    </a:lnTo>
                    <a:lnTo>
                      <a:pt x="1931" y="107"/>
                    </a:lnTo>
                    <a:lnTo>
                      <a:pt x="1941" y="107"/>
                    </a:lnTo>
                    <a:lnTo>
                      <a:pt x="1950" y="107"/>
                    </a:lnTo>
                    <a:lnTo>
                      <a:pt x="1958" y="107"/>
                    </a:lnTo>
                    <a:lnTo>
                      <a:pt x="1967" y="109"/>
                    </a:lnTo>
                    <a:lnTo>
                      <a:pt x="1977" y="109"/>
                    </a:lnTo>
                    <a:lnTo>
                      <a:pt x="1984" y="111"/>
                    </a:lnTo>
                    <a:lnTo>
                      <a:pt x="1992" y="111"/>
                    </a:lnTo>
                    <a:lnTo>
                      <a:pt x="2002" y="113"/>
                    </a:lnTo>
                    <a:lnTo>
                      <a:pt x="2009" y="115"/>
                    </a:lnTo>
                    <a:lnTo>
                      <a:pt x="2017" y="115"/>
                    </a:lnTo>
                    <a:lnTo>
                      <a:pt x="2022" y="116"/>
                    </a:lnTo>
                    <a:lnTo>
                      <a:pt x="2028" y="116"/>
                    </a:lnTo>
                    <a:lnTo>
                      <a:pt x="2036" y="118"/>
                    </a:lnTo>
                    <a:lnTo>
                      <a:pt x="2041" y="120"/>
                    </a:lnTo>
                    <a:lnTo>
                      <a:pt x="2049" y="122"/>
                    </a:lnTo>
                    <a:lnTo>
                      <a:pt x="2055" y="122"/>
                    </a:lnTo>
                    <a:lnTo>
                      <a:pt x="2061" y="126"/>
                    </a:lnTo>
                    <a:lnTo>
                      <a:pt x="2066" y="126"/>
                    </a:lnTo>
                    <a:lnTo>
                      <a:pt x="2072" y="128"/>
                    </a:lnTo>
                    <a:lnTo>
                      <a:pt x="2076" y="130"/>
                    </a:lnTo>
                    <a:lnTo>
                      <a:pt x="2080" y="134"/>
                    </a:lnTo>
                    <a:lnTo>
                      <a:pt x="2087" y="137"/>
                    </a:lnTo>
                    <a:lnTo>
                      <a:pt x="2095" y="143"/>
                    </a:lnTo>
                    <a:lnTo>
                      <a:pt x="2100" y="149"/>
                    </a:lnTo>
                    <a:lnTo>
                      <a:pt x="2106" y="156"/>
                    </a:lnTo>
                    <a:lnTo>
                      <a:pt x="2112" y="166"/>
                    </a:lnTo>
                    <a:lnTo>
                      <a:pt x="2118" y="173"/>
                    </a:lnTo>
                    <a:lnTo>
                      <a:pt x="2121" y="183"/>
                    </a:lnTo>
                    <a:lnTo>
                      <a:pt x="2127" y="192"/>
                    </a:lnTo>
                    <a:lnTo>
                      <a:pt x="2133" y="202"/>
                    </a:lnTo>
                    <a:lnTo>
                      <a:pt x="2138" y="213"/>
                    </a:lnTo>
                    <a:lnTo>
                      <a:pt x="2142" y="223"/>
                    </a:lnTo>
                    <a:lnTo>
                      <a:pt x="2146" y="234"/>
                    </a:lnTo>
                    <a:lnTo>
                      <a:pt x="2150" y="246"/>
                    </a:lnTo>
                    <a:lnTo>
                      <a:pt x="2154" y="257"/>
                    </a:lnTo>
                    <a:lnTo>
                      <a:pt x="2157" y="269"/>
                    </a:lnTo>
                    <a:lnTo>
                      <a:pt x="2161" y="282"/>
                    </a:lnTo>
                    <a:lnTo>
                      <a:pt x="2165" y="295"/>
                    </a:lnTo>
                    <a:lnTo>
                      <a:pt x="2169" y="308"/>
                    </a:lnTo>
                    <a:lnTo>
                      <a:pt x="2171" y="322"/>
                    </a:lnTo>
                    <a:lnTo>
                      <a:pt x="2173" y="335"/>
                    </a:lnTo>
                    <a:lnTo>
                      <a:pt x="2175" y="348"/>
                    </a:lnTo>
                    <a:lnTo>
                      <a:pt x="2176" y="364"/>
                    </a:lnTo>
                    <a:lnTo>
                      <a:pt x="2178" y="377"/>
                    </a:lnTo>
                    <a:lnTo>
                      <a:pt x="2180" y="390"/>
                    </a:lnTo>
                    <a:lnTo>
                      <a:pt x="2182" y="405"/>
                    </a:lnTo>
                    <a:lnTo>
                      <a:pt x="2184" y="423"/>
                    </a:lnTo>
                    <a:lnTo>
                      <a:pt x="2184" y="436"/>
                    </a:lnTo>
                    <a:lnTo>
                      <a:pt x="2184" y="453"/>
                    </a:lnTo>
                    <a:lnTo>
                      <a:pt x="2184" y="468"/>
                    </a:lnTo>
                    <a:lnTo>
                      <a:pt x="2186" y="485"/>
                    </a:lnTo>
                    <a:lnTo>
                      <a:pt x="2184" y="500"/>
                    </a:lnTo>
                    <a:lnTo>
                      <a:pt x="2184" y="518"/>
                    </a:lnTo>
                    <a:lnTo>
                      <a:pt x="2184" y="535"/>
                    </a:lnTo>
                    <a:lnTo>
                      <a:pt x="2184" y="552"/>
                    </a:lnTo>
                    <a:lnTo>
                      <a:pt x="2182" y="567"/>
                    </a:lnTo>
                    <a:lnTo>
                      <a:pt x="2182" y="584"/>
                    </a:lnTo>
                    <a:lnTo>
                      <a:pt x="2180" y="601"/>
                    </a:lnTo>
                    <a:lnTo>
                      <a:pt x="2178" y="618"/>
                    </a:lnTo>
                    <a:lnTo>
                      <a:pt x="2176" y="635"/>
                    </a:lnTo>
                    <a:lnTo>
                      <a:pt x="2175" y="653"/>
                    </a:lnTo>
                    <a:lnTo>
                      <a:pt x="2173" y="670"/>
                    </a:lnTo>
                    <a:lnTo>
                      <a:pt x="2171" y="689"/>
                    </a:lnTo>
                    <a:lnTo>
                      <a:pt x="2167" y="706"/>
                    </a:lnTo>
                    <a:lnTo>
                      <a:pt x="2163" y="721"/>
                    </a:lnTo>
                    <a:lnTo>
                      <a:pt x="2159" y="740"/>
                    </a:lnTo>
                    <a:lnTo>
                      <a:pt x="2157" y="757"/>
                    </a:lnTo>
                    <a:lnTo>
                      <a:pt x="2154" y="774"/>
                    </a:lnTo>
                    <a:lnTo>
                      <a:pt x="2150" y="793"/>
                    </a:lnTo>
                    <a:lnTo>
                      <a:pt x="2146" y="810"/>
                    </a:lnTo>
                    <a:lnTo>
                      <a:pt x="2142" y="829"/>
                    </a:lnTo>
                    <a:lnTo>
                      <a:pt x="2137" y="846"/>
                    </a:lnTo>
                    <a:lnTo>
                      <a:pt x="2131" y="864"/>
                    </a:lnTo>
                    <a:lnTo>
                      <a:pt x="2125" y="881"/>
                    </a:lnTo>
                    <a:lnTo>
                      <a:pt x="2121" y="900"/>
                    </a:lnTo>
                    <a:lnTo>
                      <a:pt x="2116" y="917"/>
                    </a:lnTo>
                    <a:lnTo>
                      <a:pt x="2110" y="934"/>
                    </a:lnTo>
                    <a:lnTo>
                      <a:pt x="2104" y="951"/>
                    </a:lnTo>
                    <a:lnTo>
                      <a:pt x="2099" y="968"/>
                    </a:lnTo>
                    <a:lnTo>
                      <a:pt x="2091" y="985"/>
                    </a:lnTo>
                    <a:lnTo>
                      <a:pt x="2085" y="1002"/>
                    </a:lnTo>
                    <a:lnTo>
                      <a:pt x="2078" y="1019"/>
                    </a:lnTo>
                    <a:lnTo>
                      <a:pt x="2072" y="1037"/>
                    </a:lnTo>
                    <a:lnTo>
                      <a:pt x="2064" y="1054"/>
                    </a:lnTo>
                    <a:lnTo>
                      <a:pt x="2057" y="1069"/>
                    </a:lnTo>
                    <a:lnTo>
                      <a:pt x="2049" y="1086"/>
                    </a:lnTo>
                    <a:lnTo>
                      <a:pt x="2041" y="1103"/>
                    </a:lnTo>
                    <a:lnTo>
                      <a:pt x="2032" y="1118"/>
                    </a:lnTo>
                    <a:lnTo>
                      <a:pt x="2024" y="1134"/>
                    </a:lnTo>
                    <a:lnTo>
                      <a:pt x="2017" y="1149"/>
                    </a:lnTo>
                    <a:lnTo>
                      <a:pt x="2009" y="1164"/>
                    </a:lnTo>
                    <a:lnTo>
                      <a:pt x="2000" y="1177"/>
                    </a:lnTo>
                    <a:lnTo>
                      <a:pt x="1992" y="1191"/>
                    </a:lnTo>
                    <a:lnTo>
                      <a:pt x="1984" y="1204"/>
                    </a:lnTo>
                    <a:lnTo>
                      <a:pt x="1977" y="1217"/>
                    </a:lnTo>
                    <a:lnTo>
                      <a:pt x="1969" y="1229"/>
                    </a:lnTo>
                    <a:lnTo>
                      <a:pt x="1960" y="1242"/>
                    </a:lnTo>
                    <a:lnTo>
                      <a:pt x="1952" y="1253"/>
                    </a:lnTo>
                    <a:lnTo>
                      <a:pt x="1945" y="1265"/>
                    </a:lnTo>
                    <a:lnTo>
                      <a:pt x="1937" y="1276"/>
                    </a:lnTo>
                    <a:lnTo>
                      <a:pt x="1929" y="1288"/>
                    </a:lnTo>
                    <a:lnTo>
                      <a:pt x="1922" y="1297"/>
                    </a:lnTo>
                    <a:lnTo>
                      <a:pt x="1916" y="1307"/>
                    </a:lnTo>
                    <a:lnTo>
                      <a:pt x="1908" y="1316"/>
                    </a:lnTo>
                    <a:lnTo>
                      <a:pt x="1901" y="1326"/>
                    </a:lnTo>
                    <a:lnTo>
                      <a:pt x="1893" y="1335"/>
                    </a:lnTo>
                    <a:lnTo>
                      <a:pt x="1886" y="1345"/>
                    </a:lnTo>
                    <a:lnTo>
                      <a:pt x="1878" y="1352"/>
                    </a:lnTo>
                    <a:lnTo>
                      <a:pt x="1872" y="1360"/>
                    </a:lnTo>
                    <a:lnTo>
                      <a:pt x="1865" y="1367"/>
                    </a:lnTo>
                    <a:lnTo>
                      <a:pt x="1857" y="1375"/>
                    </a:lnTo>
                    <a:lnTo>
                      <a:pt x="1849" y="1383"/>
                    </a:lnTo>
                    <a:lnTo>
                      <a:pt x="1844" y="1388"/>
                    </a:lnTo>
                    <a:lnTo>
                      <a:pt x="1836" y="1396"/>
                    </a:lnTo>
                    <a:lnTo>
                      <a:pt x="1829" y="1402"/>
                    </a:lnTo>
                    <a:lnTo>
                      <a:pt x="1823" y="1407"/>
                    </a:lnTo>
                    <a:lnTo>
                      <a:pt x="1817" y="1413"/>
                    </a:lnTo>
                    <a:lnTo>
                      <a:pt x="1810" y="1419"/>
                    </a:lnTo>
                    <a:lnTo>
                      <a:pt x="1804" y="1424"/>
                    </a:lnTo>
                    <a:lnTo>
                      <a:pt x="1796" y="1428"/>
                    </a:lnTo>
                    <a:lnTo>
                      <a:pt x="1791" y="1434"/>
                    </a:lnTo>
                    <a:lnTo>
                      <a:pt x="1783" y="1438"/>
                    </a:lnTo>
                    <a:lnTo>
                      <a:pt x="1777" y="1443"/>
                    </a:lnTo>
                    <a:lnTo>
                      <a:pt x="1770" y="1447"/>
                    </a:lnTo>
                    <a:lnTo>
                      <a:pt x="1764" y="1451"/>
                    </a:lnTo>
                    <a:lnTo>
                      <a:pt x="1758" y="1455"/>
                    </a:lnTo>
                    <a:lnTo>
                      <a:pt x="1753" y="1459"/>
                    </a:lnTo>
                    <a:lnTo>
                      <a:pt x="1745" y="1461"/>
                    </a:lnTo>
                    <a:lnTo>
                      <a:pt x="1739" y="1464"/>
                    </a:lnTo>
                    <a:lnTo>
                      <a:pt x="1734" y="1466"/>
                    </a:lnTo>
                    <a:lnTo>
                      <a:pt x="1728" y="1470"/>
                    </a:lnTo>
                    <a:lnTo>
                      <a:pt x="1722" y="1472"/>
                    </a:lnTo>
                    <a:lnTo>
                      <a:pt x="1716" y="1474"/>
                    </a:lnTo>
                    <a:lnTo>
                      <a:pt x="1711" y="1476"/>
                    </a:lnTo>
                    <a:lnTo>
                      <a:pt x="1705" y="1478"/>
                    </a:lnTo>
                    <a:lnTo>
                      <a:pt x="1699" y="1480"/>
                    </a:lnTo>
                    <a:lnTo>
                      <a:pt x="1694" y="1481"/>
                    </a:lnTo>
                    <a:lnTo>
                      <a:pt x="1688" y="1481"/>
                    </a:lnTo>
                    <a:lnTo>
                      <a:pt x="1682" y="1483"/>
                    </a:lnTo>
                    <a:lnTo>
                      <a:pt x="1676" y="1485"/>
                    </a:lnTo>
                    <a:lnTo>
                      <a:pt x="1671" y="1485"/>
                    </a:lnTo>
                    <a:lnTo>
                      <a:pt x="1667" y="1487"/>
                    </a:lnTo>
                    <a:lnTo>
                      <a:pt x="1661" y="1489"/>
                    </a:lnTo>
                    <a:lnTo>
                      <a:pt x="1656" y="1489"/>
                    </a:lnTo>
                    <a:lnTo>
                      <a:pt x="1650" y="1489"/>
                    </a:lnTo>
                    <a:lnTo>
                      <a:pt x="1646" y="1489"/>
                    </a:lnTo>
                    <a:lnTo>
                      <a:pt x="1640" y="1491"/>
                    </a:lnTo>
                    <a:lnTo>
                      <a:pt x="1631" y="1491"/>
                    </a:lnTo>
                    <a:lnTo>
                      <a:pt x="1623" y="1491"/>
                    </a:lnTo>
                    <a:lnTo>
                      <a:pt x="1616" y="1491"/>
                    </a:lnTo>
                    <a:lnTo>
                      <a:pt x="1612" y="1489"/>
                    </a:lnTo>
                    <a:lnTo>
                      <a:pt x="1602" y="1485"/>
                    </a:lnTo>
                    <a:lnTo>
                      <a:pt x="1595" y="1481"/>
                    </a:lnTo>
                    <a:lnTo>
                      <a:pt x="1585" y="1476"/>
                    </a:lnTo>
                    <a:lnTo>
                      <a:pt x="1574" y="1470"/>
                    </a:lnTo>
                    <a:lnTo>
                      <a:pt x="1562" y="1464"/>
                    </a:lnTo>
                    <a:lnTo>
                      <a:pt x="1551" y="1457"/>
                    </a:lnTo>
                    <a:lnTo>
                      <a:pt x="1536" y="1447"/>
                    </a:lnTo>
                    <a:lnTo>
                      <a:pt x="1521" y="1440"/>
                    </a:lnTo>
                    <a:lnTo>
                      <a:pt x="1507" y="1428"/>
                    </a:lnTo>
                    <a:lnTo>
                      <a:pt x="1490" y="1419"/>
                    </a:lnTo>
                    <a:lnTo>
                      <a:pt x="1473" y="1407"/>
                    </a:lnTo>
                    <a:lnTo>
                      <a:pt x="1456" y="1396"/>
                    </a:lnTo>
                    <a:lnTo>
                      <a:pt x="1437" y="1383"/>
                    </a:lnTo>
                    <a:lnTo>
                      <a:pt x="1420" y="1369"/>
                    </a:lnTo>
                    <a:lnTo>
                      <a:pt x="1401" y="1354"/>
                    </a:lnTo>
                    <a:lnTo>
                      <a:pt x="1380" y="1341"/>
                    </a:lnTo>
                    <a:lnTo>
                      <a:pt x="1359" y="1326"/>
                    </a:lnTo>
                    <a:lnTo>
                      <a:pt x="1338" y="1310"/>
                    </a:lnTo>
                    <a:lnTo>
                      <a:pt x="1315" y="1293"/>
                    </a:lnTo>
                    <a:lnTo>
                      <a:pt x="1294" y="1278"/>
                    </a:lnTo>
                    <a:lnTo>
                      <a:pt x="1272" y="1261"/>
                    </a:lnTo>
                    <a:lnTo>
                      <a:pt x="1251" y="1246"/>
                    </a:lnTo>
                    <a:lnTo>
                      <a:pt x="1226" y="1227"/>
                    </a:lnTo>
                    <a:lnTo>
                      <a:pt x="1205" y="1210"/>
                    </a:lnTo>
                    <a:lnTo>
                      <a:pt x="1180" y="1191"/>
                    </a:lnTo>
                    <a:lnTo>
                      <a:pt x="1157" y="1173"/>
                    </a:lnTo>
                    <a:lnTo>
                      <a:pt x="1133" y="1156"/>
                    </a:lnTo>
                    <a:lnTo>
                      <a:pt x="1110" y="1137"/>
                    </a:lnTo>
                    <a:lnTo>
                      <a:pt x="1085" y="1120"/>
                    </a:lnTo>
                    <a:lnTo>
                      <a:pt x="1062" y="1101"/>
                    </a:lnTo>
                    <a:lnTo>
                      <a:pt x="1038" y="1082"/>
                    </a:lnTo>
                    <a:lnTo>
                      <a:pt x="1015" y="1065"/>
                    </a:lnTo>
                    <a:lnTo>
                      <a:pt x="990" y="1044"/>
                    </a:lnTo>
                    <a:lnTo>
                      <a:pt x="967" y="1027"/>
                    </a:lnTo>
                    <a:lnTo>
                      <a:pt x="943" y="1008"/>
                    </a:lnTo>
                    <a:lnTo>
                      <a:pt x="920" y="989"/>
                    </a:lnTo>
                    <a:lnTo>
                      <a:pt x="897" y="972"/>
                    </a:lnTo>
                    <a:lnTo>
                      <a:pt x="874" y="955"/>
                    </a:lnTo>
                    <a:lnTo>
                      <a:pt x="851" y="938"/>
                    </a:lnTo>
                    <a:lnTo>
                      <a:pt x="829" y="921"/>
                    </a:lnTo>
                    <a:lnTo>
                      <a:pt x="808" y="904"/>
                    </a:lnTo>
                    <a:lnTo>
                      <a:pt x="789" y="886"/>
                    </a:lnTo>
                    <a:lnTo>
                      <a:pt x="766" y="869"/>
                    </a:lnTo>
                    <a:lnTo>
                      <a:pt x="747" y="854"/>
                    </a:lnTo>
                    <a:lnTo>
                      <a:pt x="726" y="839"/>
                    </a:lnTo>
                    <a:lnTo>
                      <a:pt x="709" y="826"/>
                    </a:lnTo>
                    <a:lnTo>
                      <a:pt x="690" y="810"/>
                    </a:lnTo>
                    <a:lnTo>
                      <a:pt x="673" y="797"/>
                    </a:lnTo>
                    <a:lnTo>
                      <a:pt x="656" y="784"/>
                    </a:lnTo>
                    <a:lnTo>
                      <a:pt x="638" y="772"/>
                    </a:lnTo>
                    <a:lnTo>
                      <a:pt x="623" y="759"/>
                    </a:lnTo>
                    <a:lnTo>
                      <a:pt x="608" y="750"/>
                    </a:lnTo>
                    <a:lnTo>
                      <a:pt x="595" y="738"/>
                    </a:lnTo>
                    <a:lnTo>
                      <a:pt x="583" y="729"/>
                    </a:lnTo>
                    <a:lnTo>
                      <a:pt x="570" y="721"/>
                    </a:lnTo>
                    <a:lnTo>
                      <a:pt x="560" y="713"/>
                    </a:lnTo>
                    <a:lnTo>
                      <a:pt x="549" y="706"/>
                    </a:lnTo>
                    <a:lnTo>
                      <a:pt x="541" y="700"/>
                    </a:lnTo>
                    <a:lnTo>
                      <a:pt x="534" y="694"/>
                    </a:lnTo>
                    <a:lnTo>
                      <a:pt x="528" y="689"/>
                    </a:lnTo>
                    <a:lnTo>
                      <a:pt x="522" y="687"/>
                    </a:lnTo>
                    <a:lnTo>
                      <a:pt x="519" y="685"/>
                    </a:lnTo>
                    <a:lnTo>
                      <a:pt x="515" y="681"/>
                    </a:lnTo>
                    <a:lnTo>
                      <a:pt x="511" y="679"/>
                    </a:lnTo>
                    <a:lnTo>
                      <a:pt x="505" y="677"/>
                    </a:lnTo>
                    <a:lnTo>
                      <a:pt x="502" y="675"/>
                    </a:lnTo>
                    <a:lnTo>
                      <a:pt x="494" y="673"/>
                    </a:lnTo>
                    <a:lnTo>
                      <a:pt x="488" y="670"/>
                    </a:lnTo>
                    <a:lnTo>
                      <a:pt x="483" y="668"/>
                    </a:lnTo>
                    <a:lnTo>
                      <a:pt x="475" y="666"/>
                    </a:lnTo>
                    <a:lnTo>
                      <a:pt x="467" y="662"/>
                    </a:lnTo>
                    <a:lnTo>
                      <a:pt x="460" y="658"/>
                    </a:lnTo>
                    <a:lnTo>
                      <a:pt x="450" y="656"/>
                    </a:lnTo>
                    <a:lnTo>
                      <a:pt x="443" y="653"/>
                    </a:lnTo>
                    <a:lnTo>
                      <a:pt x="433" y="649"/>
                    </a:lnTo>
                    <a:lnTo>
                      <a:pt x="424" y="647"/>
                    </a:lnTo>
                    <a:lnTo>
                      <a:pt x="416" y="643"/>
                    </a:lnTo>
                    <a:lnTo>
                      <a:pt x="406" y="639"/>
                    </a:lnTo>
                    <a:lnTo>
                      <a:pt x="397" y="635"/>
                    </a:lnTo>
                    <a:lnTo>
                      <a:pt x="386" y="632"/>
                    </a:lnTo>
                    <a:lnTo>
                      <a:pt x="376" y="628"/>
                    </a:lnTo>
                    <a:lnTo>
                      <a:pt x="365" y="624"/>
                    </a:lnTo>
                    <a:lnTo>
                      <a:pt x="353" y="620"/>
                    </a:lnTo>
                    <a:lnTo>
                      <a:pt x="344" y="616"/>
                    </a:lnTo>
                    <a:lnTo>
                      <a:pt x="332" y="613"/>
                    </a:lnTo>
                    <a:lnTo>
                      <a:pt x="321" y="609"/>
                    </a:lnTo>
                    <a:lnTo>
                      <a:pt x="310" y="605"/>
                    </a:lnTo>
                    <a:lnTo>
                      <a:pt x="300" y="601"/>
                    </a:lnTo>
                    <a:lnTo>
                      <a:pt x="289" y="597"/>
                    </a:lnTo>
                    <a:lnTo>
                      <a:pt x="277" y="594"/>
                    </a:lnTo>
                    <a:lnTo>
                      <a:pt x="266" y="592"/>
                    </a:lnTo>
                    <a:lnTo>
                      <a:pt x="254" y="588"/>
                    </a:lnTo>
                    <a:lnTo>
                      <a:pt x="243" y="584"/>
                    </a:lnTo>
                    <a:lnTo>
                      <a:pt x="232" y="580"/>
                    </a:lnTo>
                    <a:lnTo>
                      <a:pt x="220" y="577"/>
                    </a:lnTo>
                    <a:lnTo>
                      <a:pt x="209" y="573"/>
                    </a:lnTo>
                    <a:lnTo>
                      <a:pt x="197" y="569"/>
                    </a:lnTo>
                    <a:lnTo>
                      <a:pt x="186" y="565"/>
                    </a:lnTo>
                    <a:lnTo>
                      <a:pt x="175" y="561"/>
                    </a:lnTo>
                    <a:lnTo>
                      <a:pt x="163" y="557"/>
                    </a:lnTo>
                    <a:lnTo>
                      <a:pt x="154" y="554"/>
                    </a:lnTo>
                    <a:lnTo>
                      <a:pt x="144" y="550"/>
                    </a:lnTo>
                    <a:lnTo>
                      <a:pt x="133" y="546"/>
                    </a:lnTo>
                    <a:lnTo>
                      <a:pt x="123" y="544"/>
                    </a:lnTo>
                    <a:lnTo>
                      <a:pt x="112" y="540"/>
                    </a:lnTo>
                    <a:lnTo>
                      <a:pt x="104" y="537"/>
                    </a:lnTo>
                    <a:lnTo>
                      <a:pt x="95" y="535"/>
                    </a:lnTo>
                    <a:lnTo>
                      <a:pt x="87" y="531"/>
                    </a:lnTo>
                    <a:lnTo>
                      <a:pt x="78" y="529"/>
                    </a:lnTo>
                    <a:lnTo>
                      <a:pt x="70" y="527"/>
                    </a:lnTo>
                    <a:lnTo>
                      <a:pt x="62" y="523"/>
                    </a:lnTo>
                    <a:lnTo>
                      <a:pt x="55" y="521"/>
                    </a:lnTo>
                    <a:lnTo>
                      <a:pt x="47" y="519"/>
                    </a:lnTo>
                    <a:lnTo>
                      <a:pt x="40" y="518"/>
                    </a:lnTo>
                    <a:lnTo>
                      <a:pt x="34" y="514"/>
                    </a:lnTo>
                    <a:lnTo>
                      <a:pt x="28" y="514"/>
                    </a:lnTo>
                    <a:lnTo>
                      <a:pt x="22" y="512"/>
                    </a:lnTo>
                    <a:lnTo>
                      <a:pt x="19" y="510"/>
                    </a:lnTo>
                    <a:lnTo>
                      <a:pt x="9" y="508"/>
                    </a:lnTo>
                    <a:lnTo>
                      <a:pt x="5" y="506"/>
                    </a:lnTo>
                    <a:lnTo>
                      <a:pt x="2" y="504"/>
                    </a:lnTo>
                    <a:lnTo>
                      <a:pt x="0" y="504"/>
                    </a:lnTo>
                    <a:lnTo>
                      <a:pt x="40" y="436"/>
                    </a:lnTo>
                    <a:lnTo>
                      <a:pt x="43" y="436"/>
                    </a:lnTo>
                    <a:lnTo>
                      <a:pt x="51" y="438"/>
                    </a:lnTo>
                    <a:lnTo>
                      <a:pt x="60" y="442"/>
                    </a:lnTo>
                    <a:lnTo>
                      <a:pt x="64" y="443"/>
                    </a:lnTo>
                    <a:lnTo>
                      <a:pt x="70" y="445"/>
                    </a:lnTo>
                    <a:lnTo>
                      <a:pt x="76" y="447"/>
                    </a:lnTo>
                    <a:lnTo>
                      <a:pt x="83" y="449"/>
                    </a:lnTo>
                    <a:lnTo>
                      <a:pt x="91" y="451"/>
                    </a:lnTo>
                    <a:lnTo>
                      <a:pt x="99" y="455"/>
                    </a:lnTo>
                    <a:lnTo>
                      <a:pt x="106" y="457"/>
                    </a:lnTo>
                    <a:lnTo>
                      <a:pt x="116" y="461"/>
                    </a:lnTo>
                    <a:lnTo>
                      <a:pt x="123" y="462"/>
                    </a:lnTo>
                    <a:lnTo>
                      <a:pt x="133" y="464"/>
                    </a:lnTo>
                    <a:lnTo>
                      <a:pt x="142" y="468"/>
                    </a:lnTo>
                    <a:lnTo>
                      <a:pt x="154" y="470"/>
                    </a:lnTo>
                    <a:lnTo>
                      <a:pt x="163" y="474"/>
                    </a:lnTo>
                    <a:lnTo>
                      <a:pt x="173" y="478"/>
                    </a:lnTo>
                    <a:lnTo>
                      <a:pt x="184" y="480"/>
                    </a:lnTo>
                    <a:lnTo>
                      <a:pt x="195" y="485"/>
                    </a:lnTo>
                    <a:lnTo>
                      <a:pt x="207" y="487"/>
                    </a:lnTo>
                    <a:lnTo>
                      <a:pt x="216" y="493"/>
                    </a:lnTo>
                    <a:lnTo>
                      <a:pt x="228" y="495"/>
                    </a:lnTo>
                    <a:lnTo>
                      <a:pt x="241" y="499"/>
                    </a:lnTo>
                    <a:lnTo>
                      <a:pt x="253" y="502"/>
                    </a:lnTo>
                    <a:lnTo>
                      <a:pt x="264" y="506"/>
                    </a:lnTo>
                    <a:lnTo>
                      <a:pt x="277" y="510"/>
                    </a:lnTo>
                    <a:lnTo>
                      <a:pt x="289" y="516"/>
                    </a:lnTo>
                    <a:lnTo>
                      <a:pt x="300" y="518"/>
                    </a:lnTo>
                    <a:lnTo>
                      <a:pt x="313" y="523"/>
                    </a:lnTo>
                    <a:lnTo>
                      <a:pt x="323" y="525"/>
                    </a:lnTo>
                    <a:lnTo>
                      <a:pt x="336" y="531"/>
                    </a:lnTo>
                    <a:lnTo>
                      <a:pt x="348" y="535"/>
                    </a:lnTo>
                    <a:lnTo>
                      <a:pt x="359" y="538"/>
                    </a:lnTo>
                    <a:lnTo>
                      <a:pt x="370" y="542"/>
                    </a:lnTo>
                    <a:lnTo>
                      <a:pt x="384" y="546"/>
                    </a:lnTo>
                    <a:lnTo>
                      <a:pt x="393" y="550"/>
                    </a:lnTo>
                    <a:lnTo>
                      <a:pt x="405" y="554"/>
                    </a:lnTo>
                    <a:lnTo>
                      <a:pt x="416" y="557"/>
                    </a:lnTo>
                    <a:lnTo>
                      <a:pt x="427" y="561"/>
                    </a:lnTo>
                    <a:lnTo>
                      <a:pt x="437" y="565"/>
                    </a:lnTo>
                    <a:lnTo>
                      <a:pt x="448" y="569"/>
                    </a:lnTo>
                    <a:lnTo>
                      <a:pt x="460" y="573"/>
                    </a:lnTo>
                    <a:lnTo>
                      <a:pt x="469" y="577"/>
                    </a:lnTo>
                    <a:lnTo>
                      <a:pt x="479" y="580"/>
                    </a:lnTo>
                    <a:lnTo>
                      <a:pt x="488" y="584"/>
                    </a:lnTo>
                    <a:lnTo>
                      <a:pt x="498" y="586"/>
                    </a:lnTo>
                    <a:lnTo>
                      <a:pt x="505" y="590"/>
                    </a:lnTo>
                    <a:lnTo>
                      <a:pt x="513" y="594"/>
                    </a:lnTo>
                    <a:lnTo>
                      <a:pt x="521" y="596"/>
                    </a:lnTo>
                    <a:lnTo>
                      <a:pt x="528" y="599"/>
                    </a:lnTo>
                    <a:lnTo>
                      <a:pt x="536" y="601"/>
                    </a:lnTo>
                    <a:lnTo>
                      <a:pt x="541" y="603"/>
                    </a:lnTo>
                    <a:lnTo>
                      <a:pt x="547" y="607"/>
                    </a:lnTo>
                    <a:lnTo>
                      <a:pt x="553" y="607"/>
                    </a:lnTo>
                    <a:lnTo>
                      <a:pt x="559" y="611"/>
                    </a:lnTo>
                    <a:lnTo>
                      <a:pt x="566" y="615"/>
                    </a:lnTo>
                    <a:lnTo>
                      <a:pt x="572" y="618"/>
                    </a:lnTo>
                    <a:lnTo>
                      <a:pt x="574" y="618"/>
                    </a:lnTo>
                    <a:lnTo>
                      <a:pt x="578" y="622"/>
                    </a:lnTo>
                    <a:lnTo>
                      <a:pt x="583" y="624"/>
                    </a:lnTo>
                    <a:lnTo>
                      <a:pt x="591" y="630"/>
                    </a:lnTo>
                    <a:lnTo>
                      <a:pt x="597" y="635"/>
                    </a:lnTo>
                    <a:lnTo>
                      <a:pt x="606" y="641"/>
                    </a:lnTo>
                    <a:lnTo>
                      <a:pt x="616" y="649"/>
                    </a:lnTo>
                    <a:lnTo>
                      <a:pt x="627" y="658"/>
                    </a:lnTo>
                    <a:lnTo>
                      <a:pt x="638" y="666"/>
                    </a:lnTo>
                    <a:lnTo>
                      <a:pt x="650" y="675"/>
                    </a:lnTo>
                    <a:lnTo>
                      <a:pt x="663" y="687"/>
                    </a:lnTo>
                    <a:lnTo>
                      <a:pt x="678" y="698"/>
                    </a:lnTo>
                    <a:lnTo>
                      <a:pt x="694" y="710"/>
                    </a:lnTo>
                    <a:lnTo>
                      <a:pt x="711" y="721"/>
                    </a:lnTo>
                    <a:lnTo>
                      <a:pt x="726" y="734"/>
                    </a:lnTo>
                    <a:lnTo>
                      <a:pt x="745" y="748"/>
                    </a:lnTo>
                    <a:lnTo>
                      <a:pt x="762" y="761"/>
                    </a:lnTo>
                    <a:lnTo>
                      <a:pt x="783" y="776"/>
                    </a:lnTo>
                    <a:lnTo>
                      <a:pt x="802" y="789"/>
                    </a:lnTo>
                    <a:lnTo>
                      <a:pt x="821" y="807"/>
                    </a:lnTo>
                    <a:lnTo>
                      <a:pt x="842" y="820"/>
                    </a:lnTo>
                    <a:lnTo>
                      <a:pt x="863" y="835"/>
                    </a:lnTo>
                    <a:lnTo>
                      <a:pt x="884" y="852"/>
                    </a:lnTo>
                    <a:lnTo>
                      <a:pt x="907" y="869"/>
                    </a:lnTo>
                    <a:lnTo>
                      <a:pt x="927" y="886"/>
                    </a:lnTo>
                    <a:lnTo>
                      <a:pt x="950" y="904"/>
                    </a:lnTo>
                    <a:lnTo>
                      <a:pt x="973" y="921"/>
                    </a:lnTo>
                    <a:lnTo>
                      <a:pt x="996" y="940"/>
                    </a:lnTo>
                    <a:lnTo>
                      <a:pt x="1019" y="955"/>
                    </a:lnTo>
                    <a:lnTo>
                      <a:pt x="1041" y="974"/>
                    </a:lnTo>
                    <a:lnTo>
                      <a:pt x="1066" y="991"/>
                    </a:lnTo>
                    <a:lnTo>
                      <a:pt x="1089" y="1010"/>
                    </a:lnTo>
                    <a:lnTo>
                      <a:pt x="1112" y="1027"/>
                    </a:lnTo>
                    <a:lnTo>
                      <a:pt x="1135" y="1044"/>
                    </a:lnTo>
                    <a:lnTo>
                      <a:pt x="1157" y="1059"/>
                    </a:lnTo>
                    <a:lnTo>
                      <a:pt x="1182" y="1078"/>
                    </a:lnTo>
                    <a:lnTo>
                      <a:pt x="1205" y="1096"/>
                    </a:lnTo>
                    <a:lnTo>
                      <a:pt x="1226" y="1113"/>
                    </a:lnTo>
                    <a:lnTo>
                      <a:pt x="1249" y="1130"/>
                    </a:lnTo>
                    <a:lnTo>
                      <a:pt x="1272" y="1147"/>
                    </a:lnTo>
                    <a:lnTo>
                      <a:pt x="1292" y="1164"/>
                    </a:lnTo>
                    <a:lnTo>
                      <a:pt x="1315" y="1179"/>
                    </a:lnTo>
                    <a:lnTo>
                      <a:pt x="1334" y="1194"/>
                    </a:lnTo>
                    <a:lnTo>
                      <a:pt x="1357" y="1210"/>
                    </a:lnTo>
                    <a:lnTo>
                      <a:pt x="1376" y="1225"/>
                    </a:lnTo>
                    <a:lnTo>
                      <a:pt x="1397" y="1240"/>
                    </a:lnTo>
                    <a:lnTo>
                      <a:pt x="1416" y="1255"/>
                    </a:lnTo>
                    <a:lnTo>
                      <a:pt x="1435" y="1269"/>
                    </a:lnTo>
                    <a:lnTo>
                      <a:pt x="1452" y="1282"/>
                    </a:lnTo>
                    <a:lnTo>
                      <a:pt x="1469" y="1293"/>
                    </a:lnTo>
                    <a:lnTo>
                      <a:pt x="1484" y="1305"/>
                    </a:lnTo>
                    <a:lnTo>
                      <a:pt x="1502" y="1318"/>
                    </a:lnTo>
                    <a:lnTo>
                      <a:pt x="1515" y="1327"/>
                    </a:lnTo>
                    <a:lnTo>
                      <a:pt x="1530" y="1337"/>
                    </a:lnTo>
                    <a:lnTo>
                      <a:pt x="1543" y="1346"/>
                    </a:lnTo>
                    <a:lnTo>
                      <a:pt x="1557" y="1356"/>
                    </a:lnTo>
                    <a:lnTo>
                      <a:pt x="1566" y="1364"/>
                    </a:lnTo>
                    <a:lnTo>
                      <a:pt x="1578" y="1371"/>
                    </a:lnTo>
                    <a:lnTo>
                      <a:pt x="1585" y="1377"/>
                    </a:lnTo>
                    <a:lnTo>
                      <a:pt x="1595" y="1383"/>
                    </a:lnTo>
                    <a:lnTo>
                      <a:pt x="1600" y="1386"/>
                    </a:lnTo>
                    <a:lnTo>
                      <a:pt x="1608" y="1390"/>
                    </a:lnTo>
                    <a:lnTo>
                      <a:pt x="1612" y="1392"/>
                    </a:lnTo>
                    <a:lnTo>
                      <a:pt x="1616" y="1396"/>
                    </a:lnTo>
                    <a:lnTo>
                      <a:pt x="1621" y="1396"/>
                    </a:lnTo>
                    <a:lnTo>
                      <a:pt x="1627" y="1398"/>
                    </a:lnTo>
                    <a:lnTo>
                      <a:pt x="1633" y="1396"/>
                    </a:lnTo>
                    <a:lnTo>
                      <a:pt x="1642" y="1396"/>
                    </a:lnTo>
                    <a:lnTo>
                      <a:pt x="1650" y="1394"/>
                    </a:lnTo>
                    <a:lnTo>
                      <a:pt x="1659" y="1392"/>
                    </a:lnTo>
                    <a:lnTo>
                      <a:pt x="1663" y="1390"/>
                    </a:lnTo>
                    <a:lnTo>
                      <a:pt x="1669" y="1388"/>
                    </a:lnTo>
                    <a:lnTo>
                      <a:pt x="1675" y="1386"/>
                    </a:lnTo>
                    <a:lnTo>
                      <a:pt x="1680" y="1385"/>
                    </a:lnTo>
                    <a:lnTo>
                      <a:pt x="1684" y="1383"/>
                    </a:lnTo>
                    <a:lnTo>
                      <a:pt x="1690" y="1379"/>
                    </a:lnTo>
                    <a:lnTo>
                      <a:pt x="1695" y="1377"/>
                    </a:lnTo>
                    <a:lnTo>
                      <a:pt x="1701" y="1373"/>
                    </a:lnTo>
                    <a:lnTo>
                      <a:pt x="1707" y="1369"/>
                    </a:lnTo>
                    <a:lnTo>
                      <a:pt x="1711" y="1367"/>
                    </a:lnTo>
                    <a:lnTo>
                      <a:pt x="1718" y="1364"/>
                    </a:lnTo>
                    <a:lnTo>
                      <a:pt x="1724" y="1360"/>
                    </a:lnTo>
                    <a:lnTo>
                      <a:pt x="1730" y="1354"/>
                    </a:lnTo>
                    <a:lnTo>
                      <a:pt x="1735" y="1350"/>
                    </a:lnTo>
                    <a:lnTo>
                      <a:pt x="1741" y="1345"/>
                    </a:lnTo>
                    <a:lnTo>
                      <a:pt x="1749" y="1341"/>
                    </a:lnTo>
                    <a:lnTo>
                      <a:pt x="1754" y="1335"/>
                    </a:lnTo>
                    <a:lnTo>
                      <a:pt x="1762" y="1329"/>
                    </a:lnTo>
                    <a:lnTo>
                      <a:pt x="1768" y="1324"/>
                    </a:lnTo>
                    <a:lnTo>
                      <a:pt x="1775" y="1318"/>
                    </a:lnTo>
                    <a:lnTo>
                      <a:pt x="1781" y="1310"/>
                    </a:lnTo>
                    <a:lnTo>
                      <a:pt x="1789" y="1305"/>
                    </a:lnTo>
                    <a:lnTo>
                      <a:pt x="1794" y="1297"/>
                    </a:lnTo>
                    <a:lnTo>
                      <a:pt x="1802" y="1291"/>
                    </a:lnTo>
                    <a:lnTo>
                      <a:pt x="1810" y="1284"/>
                    </a:lnTo>
                    <a:lnTo>
                      <a:pt x="1817" y="1276"/>
                    </a:lnTo>
                    <a:lnTo>
                      <a:pt x="1823" y="1267"/>
                    </a:lnTo>
                    <a:lnTo>
                      <a:pt x="1830" y="1259"/>
                    </a:lnTo>
                    <a:lnTo>
                      <a:pt x="1836" y="1250"/>
                    </a:lnTo>
                    <a:lnTo>
                      <a:pt x="1844" y="1242"/>
                    </a:lnTo>
                    <a:lnTo>
                      <a:pt x="1851" y="1232"/>
                    </a:lnTo>
                    <a:lnTo>
                      <a:pt x="1859" y="1223"/>
                    </a:lnTo>
                    <a:lnTo>
                      <a:pt x="1865" y="1212"/>
                    </a:lnTo>
                    <a:lnTo>
                      <a:pt x="1872" y="1202"/>
                    </a:lnTo>
                    <a:lnTo>
                      <a:pt x="1880" y="1192"/>
                    </a:lnTo>
                    <a:lnTo>
                      <a:pt x="1887" y="1183"/>
                    </a:lnTo>
                    <a:lnTo>
                      <a:pt x="1895" y="1172"/>
                    </a:lnTo>
                    <a:lnTo>
                      <a:pt x="1901" y="1160"/>
                    </a:lnTo>
                    <a:lnTo>
                      <a:pt x="1908" y="1147"/>
                    </a:lnTo>
                    <a:lnTo>
                      <a:pt x="1916" y="1135"/>
                    </a:lnTo>
                    <a:lnTo>
                      <a:pt x="1922" y="1122"/>
                    </a:lnTo>
                    <a:lnTo>
                      <a:pt x="1929" y="1111"/>
                    </a:lnTo>
                    <a:lnTo>
                      <a:pt x="1935" y="1097"/>
                    </a:lnTo>
                    <a:lnTo>
                      <a:pt x="1943" y="1084"/>
                    </a:lnTo>
                    <a:lnTo>
                      <a:pt x="1950" y="1071"/>
                    </a:lnTo>
                    <a:lnTo>
                      <a:pt x="1956" y="1058"/>
                    </a:lnTo>
                    <a:lnTo>
                      <a:pt x="1964" y="1042"/>
                    </a:lnTo>
                    <a:lnTo>
                      <a:pt x="1971" y="1029"/>
                    </a:lnTo>
                    <a:lnTo>
                      <a:pt x="1977" y="1014"/>
                    </a:lnTo>
                    <a:lnTo>
                      <a:pt x="1984" y="999"/>
                    </a:lnTo>
                    <a:lnTo>
                      <a:pt x="1990" y="981"/>
                    </a:lnTo>
                    <a:lnTo>
                      <a:pt x="1998" y="966"/>
                    </a:lnTo>
                    <a:lnTo>
                      <a:pt x="2003" y="951"/>
                    </a:lnTo>
                    <a:lnTo>
                      <a:pt x="2009" y="934"/>
                    </a:lnTo>
                    <a:lnTo>
                      <a:pt x="2015" y="919"/>
                    </a:lnTo>
                    <a:lnTo>
                      <a:pt x="2021" y="902"/>
                    </a:lnTo>
                    <a:lnTo>
                      <a:pt x="2024" y="885"/>
                    </a:lnTo>
                    <a:lnTo>
                      <a:pt x="2030" y="869"/>
                    </a:lnTo>
                    <a:lnTo>
                      <a:pt x="2036" y="852"/>
                    </a:lnTo>
                    <a:lnTo>
                      <a:pt x="2040" y="837"/>
                    </a:lnTo>
                    <a:lnTo>
                      <a:pt x="2043" y="820"/>
                    </a:lnTo>
                    <a:lnTo>
                      <a:pt x="2047" y="805"/>
                    </a:lnTo>
                    <a:lnTo>
                      <a:pt x="2051" y="788"/>
                    </a:lnTo>
                    <a:lnTo>
                      <a:pt x="2057" y="772"/>
                    </a:lnTo>
                    <a:lnTo>
                      <a:pt x="2059" y="757"/>
                    </a:lnTo>
                    <a:lnTo>
                      <a:pt x="2062" y="742"/>
                    </a:lnTo>
                    <a:lnTo>
                      <a:pt x="2066" y="725"/>
                    </a:lnTo>
                    <a:lnTo>
                      <a:pt x="2070" y="711"/>
                    </a:lnTo>
                    <a:lnTo>
                      <a:pt x="2072" y="696"/>
                    </a:lnTo>
                    <a:lnTo>
                      <a:pt x="2074" y="681"/>
                    </a:lnTo>
                    <a:lnTo>
                      <a:pt x="2076" y="666"/>
                    </a:lnTo>
                    <a:lnTo>
                      <a:pt x="2078" y="651"/>
                    </a:lnTo>
                    <a:lnTo>
                      <a:pt x="2080" y="635"/>
                    </a:lnTo>
                    <a:lnTo>
                      <a:pt x="2081" y="620"/>
                    </a:lnTo>
                    <a:lnTo>
                      <a:pt x="2083" y="607"/>
                    </a:lnTo>
                    <a:lnTo>
                      <a:pt x="2085" y="594"/>
                    </a:lnTo>
                    <a:lnTo>
                      <a:pt x="2085" y="578"/>
                    </a:lnTo>
                    <a:lnTo>
                      <a:pt x="2087" y="565"/>
                    </a:lnTo>
                    <a:lnTo>
                      <a:pt x="2087" y="550"/>
                    </a:lnTo>
                    <a:lnTo>
                      <a:pt x="2089" y="537"/>
                    </a:lnTo>
                    <a:lnTo>
                      <a:pt x="2089" y="523"/>
                    </a:lnTo>
                    <a:lnTo>
                      <a:pt x="2089" y="510"/>
                    </a:lnTo>
                    <a:lnTo>
                      <a:pt x="2089" y="497"/>
                    </a:lnTo>
                    <a:lnTo>
                      <a:pt x="2089" y="485"/>
                    </a:lnTo>
                    <a:lnTo>
                      <a:pt x="2089" y="472"/>
                    </a:lnTo>
                    <a:lnTo>
                      <a:pt x="2087" y="461"/>
                    </a:lnTo>
                    <a:lnTo>
                      <a:pt x="2087" y="447"/>
                    </a:lnTo>
                    <a:lnTo>
                      <a:pt x="2087" y="436"/>
                    </a:lnTo>
                    <a:lnTo>
                      <a:pt x="2085" y="423"/>
                    </a:lnTo>
                    <a:lnTo>
                      <a:pt x="2085" y="411"/>
                    </a:lnTo>
                    <a:lnTo>
                      <a:pt x="2083" y="400"/>
                    </a:lnTo>
                    <a:lnTo>
                      <a:pt x="2083" y="390"/>
                    </a:lnTo>
                    <a:lnTo>
                      <a:pt x="2081" y="379"/>
                    </a:lnTo>
                    <a:lnTo>
                      <a:pt x="2080" y="367"/>
                    </a:lnTo>
                    <a:lnTo>
                      <a:pt x="2078" y="358"/>
                    </a:lnTo>
                    <a:lnTo>
                      <a:pt x="2076" y="348"/>
                    </a:lnTo>
                    <a:lnTo>
                      <a:pt x="2074" y="339"/>
                    </a:lnTo>
                    <a:lnTo>
                      <a:pt x="2072" y="329"/>
                    </a:lnTo>
                    <a:lnTo>
                      <a:pt x="2070" y="320"/>
                    </a:lnTo>
                    <a:lnTo>
                      <a:pt x="2068" y="312"/>
                    </a:lnTo>
                    <a:lnTo>
                      <a:pt x="2064" y="303"/>
                    </a:lnTo>
                    <a:lnTo>
                      <a:pt x="2062" y="295"/>
                    </a:lnTo>
                    <a:lnTo>
                      <a:pt x="2059" y="286"/>
                    </a:lnTo>
                    <a:lnTo>
                      <a:pt x="2057" y="280"/>
                    </a:lnTo>
                    <a:lnTo>
                      <a:pt x="2053" y="272"/>
                    </a:lnTo>
                    <a:lnTo>
                      <a:pt x="2051" y="265"/>
                    </a:lnTo>
                    <a:lnTo>
                      <a:pt x="2047" y="259"/>
                    </a:lnTo>
                    <a:lnTo>
                      <a:pt x="2045" y="253"/>
                    </a:lnTo>
                    <a:lnTo>
                      <a:pt x="2041" y="248"/>
                    </a:lnTo>
                    <a:lnTo>
                      <a:pt x="2038" y="242"/>
                    </a:lnTo>
                    <a:lnTo>
                      <a:pt x="2034" y="236"/>
                    </a:lnTo>
                    <a:lnTo>
                      <a:pt x="2032" y="232"/>
                    </a:lnTo>
                    <a:lnTo>
                      <a:pt x="2024" y="225"/>
                    </a:lnTo>
                    <a:lnTo>
                      <a:pt x="2019" y="219"/>
                    </a:lnTo>
                    <a:lnTo>
                      <a:pt x="2013" y="215"/>
                    </a:lnTo>
                    <a:lnTo>
                      <a:pt x="2007" y="211"/>
                    </a:lnTo>
                    <a:lnTo>
                      <a:pt x="2000" y="210"/>
                    </a:lnTo>
                    <a:lnTo>
                      <a:pt x="1990" y="208"/>
                    </a:lnTo>
                    <a:lnTo>
                      <a:pt x="1979" y="206"/>
                    </a:lnTo>
                    <a:lnTo>
                      <a:pt x="1967" y="204"/>
                    </a:lnTo>
                    <a:lnTo>
                      <a:pt x="1952" y="202"/>
                    </a:lnTo>
                    <a:lnTo>
                      <a:pt x="1939" y="202"/>
                    </a:lnTo>
                    <a:lnTo>
                      <a:pt x="1922" y="200"/>
                    </a:lnTo>
                    <a:lnTo>
                      <a:pt x="1907" y="198"/>
                    </a:lnTo>
                    <a:lnTo>
                      <a:pt x="1887" y="198"/>
                    </a:lnTo>
                    <a:lnTo>
                      <a:pt x="1868" y="198"/>
                    </a:lnTo>
                    <a:lnTo>
                      <a:pt x="1848" y="198"/>
                    </a:lnTo>
                    <a:lnTo>
                      <a:pt x="1827" y="198"/>
                    </a:lnTo>
                    <a:lnTo>
                      <a:pt x="1806" y="198"/>
                    </a:lnTo>
                    <a:lnTo>
                      <a:pt x="1783" y="198"/>
                    </a:lnTo>
                    <a:lnTo>
                      <a:pt x="1758" y="198"/>
                    </a:lnTo>
                    <a:lnTo>
                      <a:pt x="1734" y="198"/>
                    </a:lnTo>
                    <a:lnTo>
                      <a:pt x="1709" y="198"/>
                    </a:lnTo>
                    <a:lnTo>
                      <a:pt x="1684" y="198"/>
                    </a:lnTo>
                    <a:lnTo>
                      <a:pt x="1657" y="198"/>
                    </a:lnTo>
                    <a:lnTo>
                      <a:pt x="1631" y="200"/>
                    </a:lnTo>
                    <a:lnTo>
                      <a:pt x="1604" y="200"/>
                    </a:lnTo>
                    <a:lnTo>
                      <a:pt x="1576" y="202"/>
                    </a:lnTo>
                    <a:lnTo>
                      <a:pt x="1547" y="202"/>
                    </a:lnTo>
                    <a:lnTo>
                      <a:pt x="1519" y="204"/>
                    </a:lnTo>
                    <a:lnTo>
                      <a:pt x="1490" y="206"/>
                    </a:lnTo>
                    <a:lnTo>
                      <a:pt x="1462" y="208"/>
                    </a:lnTo>
                    <a:lnTo>
                      <a:pt x="1431" y="208"/>
                    </a:lnTo>
                    <a:lnTo>
                      <a:pt x="1403" y="210"/>
                    </a:lnTo>
                    <a:lnTo>
                      <a:pt x="1372" y="211"/>
                    </a:lnTo>
                    <a:lnTo>
                      <a:pt x="1344" y="213"/>
                    </a:lnTo>
                    <a:lnTo>
                      <a:pt x="1315" y="215"/>
                    </a:lnTo>
                    <a:lnTo>
                      <a:pt x="1285" y="217"/>
                    </a:lnTo>
                    <a:lnTo>
                      <a:pt x="1254" y="217"/>
                    </a:lnTo>
                    <a:lnTo>
                      <a:pt x="1226" y="219"/>
                    </a:lnTo>
                    <a:lnTo>
                      <a:pt x="1197" y="221"/>
                    </a:lnTo>
                    <a:lnTo>
                      <a:pt x="1167" y="223"/>
                    </a:lnTo>
                    <a:lnTo>
                      <a:pt x="1138" y="225"/>
                    </a:lnTo>
                    <a:lnTo>
                      <a:pt x="1112" y="227"/>
                    </a:lnTo>
                    <a:lnTo>
                      <a:pt x="1083" y="227"/>
                    </a:lnTo>
                    <a:lnTo>
                      <a:pt x="1057" y="229"/>
                    </a:lnTo>
                    <a:lnTo>
                      <a:pt x="1030" y="230"/>
                    </a:lnTo>
                    <a:lnTo>
                      <a:pt x="1005" y="232"/>
                    </a:lnTo>
                    <a:lnTo>
                      <a:pt x="979" y="234"/>
                    </a:lnTo>
                    <a:lnTo>
                      <a:pt x="954" y="236"/>
                    </a:lnTo>
                    <a:lnTo>
                      <a:pt x="931" y="238"/>
                    </a:lnTo>
                    <a:lnTo>
                      <a:pt x="908" y="240"/>
                    </a:lnTo>
                    <a:lnTo>
                      <a:pt x="886" y="240"/>
                    </a:lnTo>
                    <a:lnTo>
                      <a:pt x="863" y="242"/>
                    </a:lnTo>
                    <a:lnTo>
                      <a:pt x="842" y="242"/>
                    </a:lnTo>
                    <a:lnTo>
                      <a:pt x="823" y="244"/>
                    </a:lnTo>
                    <a:lnTo>
                      <a:pt x="806" y="244"/>
                    </a:lnTo>
                    <a:lnTo>
                      <a:pt x="789" y="246"/>
                    </a:lnTo>
                    <a:lnTo>
                      <a:pt x="772" y="246"/>
                    </a:lnTo>
                    <a:lnTo>
                      <a:pt x="758" y="248"/>
                    </a:lnTo>
                    <a:lnTo>
                      <a:pt x="743" y="248"/>
                    </a:lnTo>
                    <a:lnTo>
                      <a:pt x="730" y="248"/>
                    </a:lnTo>
                    <a:lnTo>
                      <a:pt x="718" y="248"/>
                    </a:lnTo>
                    <a:lnTo>
                      <a:pt x="711" y="250"/>
                    </a:lnTo>
                    <a:lnTo>
                      <a:pt x="701" y="250"/>
                    </a:lnTo>
                    <a:lnTo>
                      <a:pt x="695" y="250"/>
                    </a:lnTo>
                    <a:lnTo>
                      <a:pt x="690" y="250"/>
                    </a:lnTo>
                    <a:lnTo>
                      <a:pt x="688" y="250"/>
                    </a:lnTo>
                    <a:lnTo>
                      <a:pt x="680" y="246"/>
                    </a:lnTo>
                    <a:lnTo>
                      <a:pt x="671" y="244"/>
                    </a:lnTo>
                    <a:lnTo>
                      <a:pt x="665" y="242"/>
                    </a:lnTo>
                    <a:lnTo>
                      <a:pt x="659" y="240"/>
                    </a:lnTo>
                    <a:lnTo>
                      <a:pt x="652" y="238"/>
                    </a:lnTo>
                    <a:lnTo>
                      <a:pt x="646" y="238"/>
                    </a:lnTo>
                    <a:lnTo>
                      <a:pt x="638" y="234"/>
                    </a:lnTo>
                    <a:lnTo>
                      <a:pt x="631" y="232"/>
                    </a:lnTo>
                    <a:lnTo>
                      <a:pt x="621" y="230"/>
                    </a:lnTo>
                    <a:lnTo>
                      <a:pt x="614" y="229"/>
                    </a:lnTo>
                    <a:lnTo>
                      <a:pt x="606" y="227"/>
                    </a:lnTo>
                    <a:lnTo>
                      <a:pt x="597" y="223"/>
                    </a:lnTo>
                    <a:lnTo>
                      <a:pt x="587" y="221"/>
                    </a:lnTo>
                    <a:lnTo>
                      <a:pt x="580" y="219"/>
                    </a:lnTo>
                    <a:lnTo>
                      <a:pt x="568" y="215"/>
                    </a:lnTo>
                    <a:lnTo>
                      <a:pt x="559" y="211"/>
                    </a:lnTo>
                    <a:lnTo>
                      <a:pt x="547" y="208"/>
                    </a:lnTo>
                    <a:lnTo>
                      <a:pt x="536" y="206"/>
                    </a:lnTo>
                    <a:lnTo>
                      <a:pt x="524" y="202"/>
                    </a:lnTo>
                    <a:lnTo>
                      <a:pt x="513" y="198"/>
                    </a:lnTo>
                    <a:lnTo>
                      <a:pt x="503" y="194"/>
                    </a:lnTo>
                    <a:lnTo>
                      <a:pt x="492" y="192"/>
                    </a:lnTo>
                    <a:lnTo>
                      <a:pt x="481" y="187"/>
                    </a:lnTo>
                    <a:lnTo>
                      <a:pt x="469" y="185"/>
                    </a:lnTo>
                    <a:lnTo>
                      <a:pt x="458" y="179"/>
                    </a:lnTo>
                    <a:lnTo>
                      <a:pt x="446" y="177"/>
                    </a:lnTo>
                    <a:lnTo>
                      <a:pt x="433" y="173"/>
                    </a:lnTo>
                    <a:lnTo>
                      <a:pt x="422" y="170"/>
                    </a:lnTo>
                    <a:lnTo>
                      <a:pt x="410" y="166"/>
                    </a:lnTo>
                    <a:lnTo>
                      <a:pt x="401" y="162"/>
                    </a:lnTo>
                    <a:lnTo>
                      <a:pt x="387" y="158"/>
                    </a:lnTo>
                    <a:lnTo>
                      <a:pt x="376" y="154"/>
                    </a:lnTo>
                    <a:lnTo>
                      <a:pt x="365" y="151"/>
                    </a:lnTo>
                    <a:lnTo>
                      <a:pt x="353" y="147"/>
                    </a:lnTo>
                    <a:lnTo>
                      <a:pt x="340" y="143"/>
                    </a:lnTo>
                    <a:lnTo>
                      <a:pt x="329" y="139"/>
                    </a:lnTo>
                    <a:lnTo>
                      <a:pt x="319" y="135"/>
                    </a:lnTo>
                    <a:lnTo>
                      <a:pt x="308" y="134"/>
                    </a:lnTo>
                    <a:lnTo>
                      <a:pt x="298" y="130"/>
                    </a:lnTo>
                    <a:lnTo>
                      <a:pt x="287" y="128"/>
                    </a:lnTo>
                    <a:lnTo>
                      <a:pt x="277" y="124"/>
                    </a:lnTo>
                    <a:lnTo>
                      <a:pt x="268" y="120"/>
                    </a:lnTo>
                    <a:lnTo>
                      <a:pt x="258" y="118"/>
                    </a:lnTo>
                    <a:lnTo>
                      <a:pt x="249" y="115"/>
                    </a:lnTo>
                    <a:lnTo>
                      <a:pt x="239" y="113"/>
                    </a:lnTo>
                    <a:lnTo>
                      <a:pt x="232" y="111"/>
                    </a:lnTo>
                    <a:lnTo>
                      <a:pt x="222" y="107"/>
                    </a:lnTo>
                    <a:lnTo>
                      <a:pt x="214" y="105"/>
                    </a:lnTo>
                    <a:lnTo>
                      <a:pt x="207" y="101"/>
                    </a:lnTo>
                    <a:lnTo>
                      <a:pt x="201" y="99"/>
                    </a:lnTo>
                    <a:lnTo>
                      <a:pt x="194" y="97"/>
                    </a:lnTo>
                    <a:lnTo>
                      <a:pt x="188" y="96"/>
                    </a:lnTo>
                    <a:lnTo>
                      <a:pt x="182" y="94"/>
                    </a:lnTo>
                    <a:lnTo>
                      <a:pt x="178" y="92"/>
                    </a:lnTo>
                    <a:lnTo>
                      <a:pt x="169" y="90"/>
                    </a:lnTo>
                    <a:lnTo>
                      <a:pt x="163" y="88"/>
                    </a:lnTo>
                    <a:lnTo>
                      <a:pt x="159" y="86"/>
                    </a:lnTo>
                    <a:lnTo>
                      <a:pt x="157" y="86"/>
                    </a:lnTo>
                    <a:lnTo>
                      <a:pt x="165" y="0"/>
                    </a:lnTo>
                    <a:close/>
                  </a:path>
                </a:pathLst>
              </a:custGeom>
              <a:solidFill>
                <a:srgbClr val="000000"/>
              </a:solidFill>
              <a:ln w="9525">
                <a:noFill/>
                <a:round/>
                <a:headEnd/>
                <a:tailEnd/>
              </a:ln>
            </p:spPr>
            <p:txBody>
              <a:bodyPr/>
              <a:lstStyle/>
              <a:p>
                <a:endParaRPr lang="en-US"/>
              </a:p>
            </p:txBody>
          </p:sp>
          <p:sp>
            <p:nvSpPr>
              <p:cNvPr id="950" name="Freeform 77"/>
              <p:cNvSpPr>
                <a:spLocks/>
              </p:cNvSpPr>
              <p:nvPr/>
            </p:nvSpPr>
            <p:spPr bwMode="auto">
              <a:xfrm>
                <a:off x="1287463" y="1674813"/>
                <a:ext cx="98425" cy="119062"/>
              </a:xfrm>
              <a:custGeom>
                <a:avLst/>
                <a:gdLst>
                  <a:gd name="T0" fmla="*/ 59 w 123"/>
                  <a:gd name="T1" fmla="*/ 0 h 150"/>
                  <a:gd name="T2" fmla="*/ 57 w 123"/>
                  <a:gd name="T3" fmla="*/ 0 h 150"/>
                  <a:gd name="T4" fmla="*/ 57 w 123"/>
                  <a:gd name="T5" fmla="*/ 4 h 150"/>
                  <a:gd name="T6" fmla="*/ 55 w 123"/>
                  <a:gd name="T7" fmla="*/ 6 h 150"/>
                  <a:gd name="T8" fmla="*/ 55 w 123"/>
                  <a:gd name="T9" fmla="*/ 12 h 150"/>
                  <a:gd name="T10" fmla="*/ 51 w 123"/>
                  <a:gd name="T11" fmla="*/ 17 h 150"/>
                  <a:gd name="T12" fmla="*/ 49 w 123"/>
                  <a:gd name="T13" fmla="*/ 25 h 150"/>
                  <a:gd name="T14" fmla="*/ 45 w 123"/>
                  <a:gd name="T15" fmla="*/ 32 h 150"/>
                  <a:gd name="T16" fmla="*/ 43 w 123"/>
                  <a:gd name="T17" fmla="*/ 44 h 150"/>
                  <a:gd name="T18" fmla="*/ 40 w 123"/>
                  <a:gd name="T19" fmla="*/ 48 h 150"/>
                  <a:gd name="T20" fmla="*/ 40 w 123"/>
                  <a:gd name="T21" fmla="*/ 51 h 150"/>
                  <a:gd name="T22" fmla="*/ 38 w 123"/>
                  <a:gd name="T23" fmla="*/ 57 h 150"/>
                  <a:gd name="T24" fmla="*/ 34 w 123"/>
                  <a:gd name="T25" fmla="*/ 63 h 150"/>
                  <a:gd name="T26" fmla="*/ 32 w 123"/>
                  <a:gd name="T27" fmla="*/ 69 h 150"/>
                  <a:gd name="T28" fmla="*/ 30 w 123"/>
                  <a:gd name="T29" fmla="*/ 74 h 150"/>
                  <a:gd name="T30" fmla="*/ 28 w 123"/>
                  <a:gd name="T31" fmla="*/ 80 h 150"/>
                  <a:gd name="T32" fmla="*/ 26 w 123"/>
                  <a:gd name="T33" fmla="*/ 86 h 150"/>
                  <a:gd name="T34" fmla="*/ 22 w 123"/>
                  <a:gd name="T35" fmla="*/ 91 h 150"/>
                  <a:gd name="T36" fmla="*/ 19 w 123"/>
                  <a:gd name="T37" fmla="*/ 99 h 150"/>
                  <a:gd name="T38" fmla="*/ 17 w 123"/>
                  <a:gd name="T39" fmla="*/ 105 h 150"/>
                  <a:gd name="T40" fmla="*/ 13 w 123"/>
                  <a:gd name="T41" fmla="*/ 112 h 150"/>
                  <a:gd name="T42" fmla="*/ 9 w 123"/>
                  <a:gd name="T43" fmla="*/ 118 h 150"/>
                  <a:gd name="T44" fmla="*/ 7 w 123"/>
                  <a:gd name="T45" fmla="*/ 124 h 150"/>
                  <a:gd name="T46" fmla="*/ 3 w 123"/>
                  <a:gd name="T47" fmla="*/ 131 h 150"/>
                  <a:gd name="T48" fmla="*/ 0 w 123"/>
                  <a:gd name="T49" fmla="*/ 139 h 150"/>
                  <a:gd name="T50" fmla="*/ 68 w 123"/>
                  <a:gd name="T51" fmla="*/ 150 h 150"/>
                  <a:gd name="T52" fmla="*/ 68 w 123"/>
                  <a:gd name="T53" fmla="*/ 148 h 150"/>
                  <a:gd name="T54" fmla="*/ 68 w 123"/>
                  <a:gd name="T55" fmla="*/ 147 h 150"/>
                  <a:gd name="T56" fmla="*/ 70 w 123"/>
                  <a:gd name="T57" fmla="*/ 143 h 150"/>
                  <a:gd name="T58" fmla="*/ 74 w 123"/>
                  <a:gd name="T59" fmla="*/ 139 h 150"/>
                  <a:gd name="T60" fmla="*/ 78 w 123"/>
                  <a:gd name="T61" fmla="*/ 131 h 150"/>
                  <a:gd name="T62" fmla="*/ 81 w 123"/>
                  <a:gd name="T63" fmla="*/ 126 h 150"/>
                  <a:gd name="T64" fmla="*/ 85 w 123"/>
                  <a:gd name="T65" fmla="*/ 118 h 150"/>
                  <a:gd name="T66" fmla="*/ 91 w 123"/>
                  <a:gd name="T67" fmla="*/ 110 h 150"/>
                  <a:gd name="T68" fmla="*/ 95 w 123"/>
                  <a:gd name="T69" fmla="*/ 101 h 150"/>
                  <a:gd name="T70" fmla="*/ 99 w 123"/>
                  <a:gd name="T71" fmla="*/ 91 h 150"/>
                  <a:gd name="T72" fmla="*/ 100 w 123"/>
                  <a:gd name="T73" fmla="*/ 86 h 150"/>
                  <a:gd name="T74" fmla="*/ 104 w 123"/>
                  <a:gd name="T75" fmla="*/ 80 h 150"/>
                  <a:gd name="T76" fmla="*/ 106 w 123"/>
                  <a:gd name="T77" fmla="*/ 74 h 150"/>
                  <a:gd name="T78" fmla="*/ 108 w 123"/>
                  <a:gd name="T79" fmla="*/ 69 h 150"/>
                  <a:gd name="T80" fmla="*/ 110 w 123"/>
                  <a:gd name="T81" fmla="*/ 63 h 150"/>
                  <a:gd name="T82" fmla="*/ 112 w 123"/>
                  <a:gd name="T83" fmla="*/ 57 h 150"/>
                  <a:gd name="T84" fmla="*/ 114 w 123"/>
                  <a:gd name="T85" fmla="*/ 50 h 150"/>
                  <a:gd name="T86" fmla="*/ 116 w 123"/>
                  <a:gd name="T87" fmla="*/ 44 h 150"/>
                  <a:gd name="T88" fmla="*/ 118 w 123"/>
                  <a:gd name="T89" fmla="*/ 36 h 150"/>
                  <a:gd name="T90" fmla="*/ 119 w 123"/>
                  <a:gd name="T91" fmla="*/ 31 h 150"/>
                  <a:gd name="T92" fmla="*/ 121 w 123"/>
                  <a:gd name="T93" fmla="*/ 23 h 150"/>
                  <a:gd name="T94" fmla="*/ 123 w 123"/>
                  <a:gd name="T95" fmla="*/ 17 h 150"/>
                  <a:gd name="T96" fmla="*/ 59 w 123"/>
                  <a:gd name="T97" fmla="*/ 0 h 150"/>
                  <a:gd name="T98" fmla="*/ 59 w 123"/>
                  <a:gd name="T99" fmla="*/ 0 h 15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123"/>
                  <a:gd name="T151" fmla="*/ 0 h 150"/>
                  <a:gd name="T152" fmla="*/ 123 w 123"/>
                  <a:gd name="T153" fmla="*/ 150 h 150"/>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123" h="150">
                    <a:moveTo>
                      <a:pt x="59" y="0"/>
                    </a:moveTo>
                    <a:lnTo>
                      <a:pt x="57" y="0"/>
                    </a:lnTo>
                    <a:lnTo>
                      <a:pt x="57" y="4"/>
                    </a:lnTo>
                    <a:lnTo>
                      <a:pt x="55" y="6"/>
                    </a:lnTo>
                    <a:lnTo>
                      <a:pt x="55" y="12"/>
                    </a:lnTo>
                    <a:lnTo>
                      <a:pt x="51" y="17"/>
                    </a:lnTo>
                    <a:lnTo>
                      <a:pt x="49" y="25"/>
                    </a:lnTo>
                    <a:lnTo>
                      <a:pt x="45" y="32"/>
                    </a:lnTo>
                    <a:lnTo>
                      <a:pt x="43" y="44"/>
                    </a:lnTo>
                    <a:lnTo>
                      <a:pt x="40" y="48"/>
                    </a:lnTo>
                    <a:lnTo>
                      <a:pt x="40" y="51"/>
                    </a:lnTo>
                    <a:lnTo>
                      <a:pt x="38" y="57"/>
                    </a:lnTo>
                    <a:lnTo>
                      <a:pt x="34" y="63"/>
                    </a:lnTo>
                    <a:lnTo>
                      <a:pt x="32" y="69"/>
                    </a:lnTo>
                    <a:lnTo>
                      <a:pt x="30" y="74"/>
                    </a:lnTo>
                    <a:lnTo>
                      <a:pt x="28" y="80"/>
                    </a:lnTo>
                    <a:lnTo>
                      <a:pt x="26" y="86"/>
                    </a:lnTo>
                    <a:lnTo>
                      <a:pt x="22" y="91"/>
                    </a:lnTo>
                    <a:lnTo>
                      <a:pt x="19" y="99"/>
                    </a:lnTo>
                    <a:lnTo>
                      <a:pt x="17" y="105"/>
                    </a:lnTo>
                    <a:lnTo>
                      <a:pt x="13" y="112"/>
                    </a:lnTo>
                    <a:lnTo>
                      <a:pt x="9" y="118"/>
                    </a:lnTo>
                    <a:lnTo>
                      <a:pt x="7" y="124"/>
                    </a:lnTo>
                    <a:lnTo>
                      <a:pt x="3" y="131"/>
                    </a:lnTo>
                    <a:lnTo>
                      <a:pt x="0" y="139"/>
                    </a:lnTo>
                    <a:lnTo>
                      <a:pt x="68" y="150"/>
                    </a:lnTo>
                    <a:lnTo>
                      <a:pt x="68" y="148"/>
                    </a:lnTo>
                    <a:lnTo>
                      <a:pt x="68" y="147"/>
                    </a:lnTo>
                    <a:lnTo>
                      <a:pt x="70" y="143"/>
                    </a:lnTo>
                    <a:lnTo>
                      <a:pt x="74" y="139"/>
                    </a:lnTo>
                    <a:lnTo>
                      <a:pt x="78" y="131"/>
                    </a:lnTo>
                    <a:lnTo>
                      <a:pt x="81" y="126"/>
                    </a:lnTo>
                    <a:lnTo>
                      <a:pt x="85" y="118"/>
                    </a:lnTo>
                    <a:lnTo>
                      <a:pt x="91" y="110"/>
                    </a:lnTo>
                    <a:lnTo>
                      <a:pt x="95" y="101"/>
                    </a:lnTo>
                    <a:lnTo>
                      <a:pt x="99" y="91"/>
                    </a:lnTo>
                    <a:lnTo>
                      <a:pt x="100" y="86"/>
                    </a:lnTo>
                    <a:lnTo>
                      <a:pt x="104" y="80"/>
                    </a:lnTo>
                    <a:lnTo>
                      <a:pt x="106" y="74"/>
                    </a:lnTo>
                    <a:lnTo>
                      <a:pt x="108" y="69"/>
                    </a:lnTo>
                    <a:lnTo>
                      <a:pt x="110" y="63"/>
                    </a:lnTo>
                    <a:lnTo>
                      <a:pt x="112" y="57"/>
                    </a:lnTo>
                    <a:lnTo>
                      <a:pt x="114" y="50"/>
                    </a:lnTo>
                    <a:lnTo>
                      <a:pt x="116" y="44"/>
                    </a:lnTo>
                    <a:lnTo>
                      <a:pt x="118" y="36"/>
                    </a:lnTo>
                    <a:lnTo>
                      <a:pt x="119" y="31"/>
                    </a:lnTo>
                    <a:lnTo>
                      <a:pt x="121" y="23"/>
                    </a:lnTo>
                    <a:lnTo>
                      <a:pt x="123" y="17"/>
                    </a:lnTo>
                    <a:lnTo>
                      <a:pt x="59" y="0"/>
                    </a:lnTo>
                    <a:close/>
                  </a:path>
                </a:pathLst>
              </a:custGeom>
              <a:solidFill>
                <a:srgbClr val="000000"/>
              </a:solidFill>
              <a:ln w="9525">
                <a:noFill/>
                <a:round/>
                <a:headEnd/>
                <a:tailEnd/>
              </a:ln>
            </p:spPr>
            <p:txBody>
              <a:bodyPr/>
              <a:lstStyle/>
              <a:p>
                <a:endParaRPr lang="en-US"/>
              </a:p>
            </p:txBody>
          </p:sp>
          <p:sp>
            <p:nvSpPr>
              <p:cNvPr id="951" name="Freeform 78"/>
              <p:cNvSpPr>
                <a:spLocks/>
              </p:cNvSpPr>
              <p:nvPr/>
            </p:nvSpPr>
            <p:spPr bwMode="auto">
              <a:xfrm>
                <a:off x="1598613" y="1758950"/>
                <a:ext cx="114300" cy="139700"/>
              </a:xfrm>
              <a:custGeom>
                <a:avLst/>
                <a:gdLst>
                  <a:gd name="T0" fmla="*/ 0 w 145"/>
                  <a:gd name="T1" fmla="*/ 127 h 175"/>
                  <a:gd name="T2" fmla="*/ 2 w 145"/>
                  <a:gd name="T3" fmla="*/ 125 h 175"/>
                  <a:gd name="T4" fmla="*/ 6 w 145"/>
                  <a:gd name="T5" fmla="*/ 121 h 175"/>
                  <a:gd name="T6" fmla="*/ 10 w 145"/>
                  <a:gd name="T7" fmla="*/ 117 h 175"/>
                  <a:gd name="T8" fmla="*/ 14 w 145"/>
                  <a:gd name="T9" fmla="*/ 114 h 175"/>
                  <a:gd name="T10" fmla="*/ 19 w 145"/>
                  <a:gd name="T11" fmla="*/ 108 h 175"/>
                  <a:gd name="T12" fmla="*/ 25 w 145"/>
                  <a:gd name="T13" fmla="*/ 102 h 175"/>
                  <a:gd name="T14" fmla="*/ 29 w 145"/>
                  <a:gd name="T15" fmla="*/ 95 h 175"/>
                  <a:gd name="T16" fmla="*/ 36 w 145"/>
                  <a:gd name="T17" fmla="*/ 85 h 175"/>
                  <a:gd name="T18" fmla="*/ 38 w 145"/>
                  <a:gd name="T19" fmla="*/ 79 h 175"/>
                  <a:gd name="T20" fmla="*/ 42 w 145"/>
                  <a:gd name="T21" fmla="*/ 76 h 175"/>
                  <a:gd name="T22" fmla="*/ 44 w 145"/>
                  <a:gd name="T23" fmla="*/ 70 h 175"/>
                  <a:gd name="T24" fmla="*/ 50 w 145"/>
                  <a:gd name="T25" fmla="*/ 64 h 175"/>
                  <a:gd name="T26" fmla="*/ 52 w 145"/>
                  <a:gd name="T27" fmla="*/ 57 h 175"/>
                  <a:gd name="T28" fmla="*/ 57 w 145"/>
                  <a:gd name="T29" fmla="*/ 49 h 175"/>
                  <a:gd name="T30" fmla="*/ 59 w 145"/>
                  <a:gd name="T31" fmla="*/ 41 h 175"/>
                  <a:gd name="T32" fmla="*/ 65 w 145"/>
                  <a:gd name="T33" fmla="*/ 34 h 175"/>
                  <a:gd name="T34" fmla="*/ 69 w 145"/>
                  <a:gd name="T35" fmla="*/ 26 h 175"/>
                  <a:gd name="T36" fmla="*/ 73 w 145"/>
                  <a:gd name="T37" fmla="*/ 17 h 175"/>
                  <a:gd name="T38" fmla="*/ 76 w 145"/>
                  <a:gd name="T39" fmla="*/ 7 h 175"/>
                  <a:gd name="T40" fmla="*/ 82 w 145"/>
                  <a:gd name="T41" fmla="*/ 0 h 175"/>
                  <a:gd name="T42" fmla="*/ 145 w 145"/>
                  <a:gd name="T43" fmla="*/ 30 h 175"/>
                  <a:gd name="T44" fmla="*/ 143 w 145"/>
                  <a:gd name="T45" fmla="*/ 30 h 175"/>
                  <a:gd name="T46" fmla="*/ 143 w 145"/>
                  <a:gd name="T47" fmla="*/ 32 h 175"/>
                  <a:gd name="T48" fmla="*/ 139 w 145"/>
                  <a:gd name="T49" fmla="*/ 38 h 175"/>
                  <a:gd name="T50" fmla="*/ 137 w 145"/>
                  <a:gd name="T51" fmla="*/ 43 h 175"/>
                  <a:gd name="T52" fmla="*/ 133 w 145"/>
                  <a:gd name="T53" fmla="*/ 51 h 175"/>
                  <a:gd name="T54" fmla="*/ 130 w 145"/>
                  <a:gd name="T55" fmla="*/ 60 h 175"/>
                  <a:gd name="T56" fmla="*/ 128 w 145"/>
                  <a:gd name="T57" fmla="*/ 64 h 175"/>
                  <a:gd name="T58" fmla="*/ 126 w 145"/>
                  <a:gd name="T59" fmla="*/ 70 h 175"/>
                  <a:gd name="T60" fmla="*/ 122 w 145"/>
                  <a:gd name="T61" fmla="*/ 76 h 175"/>
                  <a:gd name="T62" fmla="*/ 120 w 145"/>
                  <a:gd name="T63" fmla="*/ 79 h 175"/>
                  <a:gd name="T64" fmla="*/ 116 w 145"/>
                  <a:gd name="T65" fmla="*/ 85 h 175"/>
                  <a:gd name="T66" fmla="*/ 114 w 145"/>
                  <a:gd name="T67" fmla="*/ 91 h 175"/>
                  <a:gd name="T68" fmla="*/ 111 w 145"/>
                  <a:gd name="T69" fmla="*/ 97 h 175"/>
                  <a:gd name="T70" fmla="*/ 109 w 145"/>
                  <a:gd name="T71" fmla="*/ 102 h 175"/>
                  <a:gd name="T72" fmla="*/ 105 w 145"/>
                  <a:gd name="T73" fmla="*/ 108 h 175"/>
                  <a:gd name="T74" fmla="*/ 101 w 145"/>
                  <a:gd name="T75" fmla="*/ 114 h 175"/>
                  <a:gd name="T76" fmla="*/ 97 w 145"/>
                  <a:gd name="T77" fmla="*/ 121 h 175"/>
                  <a:gd name="T78" fmla="*/ 93 w 145"/>
                  <a:gd name="T79" fmla="*/ 127 h 175"/>
                  <a:gd name="T80" fmla="*/ 88 w 145"/>
                  <a:gd name="T81" fmla="*/ 133 h 175"/>
                  <a:gd name="T82" fmla="*/ 84 w 145"/>
                  <a:gd name="T83" fmla="*/ 138 h 175"/>
                  <a:gd name="T84" fmla="*/ 80 w 145"/>
                  <a:gd name="T85" fmla="*/ 144 h 175"/>
                  <a:gd name="T86" fmla="*/ 76 w 145"/>
                  <a:gd name="T87" fmla="*/ 152 h 175"/>
                  <a:gd name="T88" fmla="*/ 71 w 145"/>
                  <a:gd name="T89" fmla="*/ 157 h 175"/>
                  <a:gd name="T90" fmla="*/ 67 w 145"/>
                  <a:gd name="T91" fmla="*/ 163 h 175"/>
                  <a:gd name="T92" fmla="*/ 61 w 145"/>
                  <a:gd name="T93" fmla="*/ 169 h 175"/>
                  <a:gd name="T94" fmla="*/ 57 w 145"/>
                  <a:gd name="T95" fmla="*/ 175 h 175"/>
                  <a:gd name="T96" fmla="*/ 0 w 145"/>
                  <a:gd name="T97" fmla="*/ 127 h 175"/>
                  <a:gd name="T98" fmla="*/ 0 w 145"/>
                  <a:gd name="T99" fmla="*/ 127 h 17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145"/>
                  <a:gd name="T151" fmla="*/ 0 h 175"/>
                  <a:gd name="T152" fmla="*/ 145 w 145"/>
                  <a:gd name="T153" fmla="*/ 175 h 175"/>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145" h="175">
                    <a:moveTo>
                      <a:pt x="0" y="127"/>
                    </a:moveTo>
                    <a:lnTo>
                      <a:pt x="2" y="125"/>
                    </a:lnTo>
                    <a:lnTo>
                      <a:pt x="6" y="121"/>
                    </a:lnTo>
                    <a:lnTo>
                      <a:pt x="10" y="117"/>
                    </a:lnTo>
                    <a:lnTo>
                      <a:pt x="14" y="114"/>
                    </a:lnTo>
                    <a:lnTo>
                      <a:pt x="19" y="108"/>
                    </a:lnTo>
                    <a:lnTo>
                      <a:pt x="25" y="102"/>
                    </a:lnTo>
                    <a:lnTo>
                      <a:pt x="29" y="95"/>
                    </a:lnTo>
                    <a:lnTo>
                      <a:pt x="36" y="85"/>
                    </a:lnTo>
                    <a:lnTo>
                      <a:pt x="38" y="79"/>
                    </a:lnTo>
                    <a:lnTo>
                      <a:pt x="42" y="76"/>
                    </a:lnTo>
                    <a:lnTo>
                      <a:pt x="44" y="70"/>
                    </a:lnTo>
                    <a:lnTo>
                      <a:pt x="50" y="64"/>
                    </a:lnTo>
                    <a:lnTo>
                      <a:pt x="52" y="57"/>
                    </a:lnTo>
                    <a:lnTo>
                      <a:pt x="57" y="49"/>
                    </a:lnTo>
                    <a:lnTo>
                      <a:pt x="59" y="41"/>
                    </a:lnTo>
                    <a:lnTo>
                      <a:pt x="65" y="34"/>
                    </a:lnTo>
                    <a:lnTo>
                      <a:pt x="69" y="26"/>
                    </a:lnTo>
                    <a:lnTo>
                      <a:pt x="73" y="17"/>
                    </a:lnTo>
                    <a:lnTo>
                      <a:pt x="76" y="7"/>
                    </a:lnTo>
                    <a:lnTo>
                      <a:pt x="82" y="0"/>
                    </a:lnTo>
                    <a:lnTo>
                      <a:pt x="145" y="30"/>
                    </a:lnTo>
                    <a:lnTo>
                      <a:pt x="143" y="30"/>
                    </a:lnTo>
                    <a:lnTo>
                      <a:pt x="143" y="32"/>
                    </a:lnTo>
                    <a:lnTo>
                      <a:pt x="139" y="38"/>
                    </a:lnTo>
                    <a:lnTo>
                      <a:pt x="137" y="43"/>
                    </a:lnTo>
                    <a:lnTo>
                      <a:pt x="133" y="51"/>
                    </a:lnTo>
                    <a:lnTo>
                      <a:pt x="130" y="60"/>
                    </a:lnTo>
                    <a:lnTo>
                      <a:pt x="128" y="64"/>
                    </a:lnTo>
                    <a:lnTo>
                      <a:pt x="126" y="70"/>
                    </a:lnTo>
                    <a:lnTo>
                      <a:pt x="122" y="76"/>
                    </a:lnTo>
                    <a:lnTo>
                      <a:pt x="120" y="79"/>
                    </a:lnTo>
                    <a:lnTo>
                      <a:pt x="116" y="85"/>
                    </a:lnTo>
                    <a:lnTo>
                      <a:pt x="114" y="91"/>
                    </a:lnTo>
                    <a:lnTo>
                      <a:pt x="111" y="97"/>
                    </a:lnTo>
                    <a:lnTo>
                      <a:pt x="109" y="102"/>
                    </a:lnTo>
                    <a:lnTo>
                      <a:pt x="105" y="108"/>
                    </a:lnTo>
                    <a:lnTo>
                      <a:pt x="101" y="114"/>
                    </a:lnTo>
                    <a:lnTo>
                      <a:pt x="97" y="121"/>
                    </a:lnTo>
                    <a:lnTo>
                      <a:pt x="93" y="127"/>
                    </a:lnTo>
                    <a:lnTo>
                      <a:pt x="88" y="133"/>
                    </a:lnTo>
                    <a:lnTo>
                      <a:pt x="84" y="138"/>
                    </a:lnTo>
                    <a:lnTo>
                      <a:pt x="80" y="144"/>
                    </a:lnTo>
                    <a:lnTo>
                      <a:pt x="76" y="152"/>
                    </a:lnTo>
                    <a:lnTo>
                      <a:pt x="71" y="157"/>
                    </a:lnTo>
                    <a:lnTo>
                      <a:pt x="67" y="163"/>
                    </a:lnTo>
                    <a:lnTo>
                      <a:pt x="61" y="169"/>
                    </a:lnTo>
                    <a:lnTo>
                      <a:pt x="57" y="175"/>
                    </a:lnTo>
                    <a:lnTo>
                      <a:pt x="0" y="127"/>
                    </a:lnTo>
                    <a:close/>
                  </a:path>
                </a:pathLst>
              </a:custGeom>
              <a:solidFill>
                <a:srgbClr val="000000"/>
              </a:solidFill>
              <a:ln w="9525">
                <a:noFill/>
                <a:round/>
                <a:headEnd/>
                <a:tailEnd/>
              </a:ln>
            </p:spPr>
            <p:txBody>
              <a:bodyPr/>
              <a:lstStyle/>
              <a:p>
                <a:endParaRPr lang="en-US"/>
              </a:p>
            </p:txBody>
          </p:sp>
          <p:sp>
            <p:nvSpPr>
              <p:cNvPr id="952" name="Freeform 79"/>
              <p:cNvSpPr>
                <a:spLocks/>
              </p:cNvSpPr>
              <p:nvPr/>
            </p:nvSpPr>
            <p:spPr bwMode="auto">
              <a:xfrm>
                <a:off x="1284288" y="1746250"/>
                <a:ext cx="1216025" cy="749300"/>
              </a:xfrm>
              <a:custGeom>
                <a:avLst/>
                <a:gdLst>
                  <a:gd name="T0" fmla="*/ 17 w 1530"/>
                  <a:gd name="T1" fmla="*/ 58 h 945"/>
                  <a:gd name="T2" fmla="*/ 36 w 1530"/>
                  <a:gd name="T3" fmla="*/ 63 h 945"/>
                  <a:gd name="T4" fmla="*/ 63 w 1530"/>
                  <a:gd name="T5" fmla="*/ 71 h 945"/>
                  <a:gd name="T6" fmla="*/ 93 w 1530"/>
                  <a:gd name="T7" fmla="*/ 80 h 945"/>
                  <a:gd name="T8" fmla="*/ 127 w 1530"/>
                  <a:gd name="T9" fmla="*/ 90 h 945"/>
                  <a:gd name="T10" fmla="*/ 163 w 1530"/>
                  <a:gd name="T11" fmla="*/ 101 h 945"/>
                  <a:gd name="T12" fmla="*/ 201 w 1530"/>
                  <a:gd name="T13" fmla="*/ 113 h 945"/>
                  <a:gd name="T14" fmla="*/ 239 w 1530"/>
                  <a:gd name="T15" fmla="*/ 124 h 945"/>
                  <a:gd name="T16" fmla="*/ 277 w 1530"/>
                  <a:gd name="T17" fmla="*/ 135 h 945"/>
                  <a:gd name="T18" fmla="*/ 312 w 1530"/>
                  <a:gd name="T19" fmla="*/ 145 h 945"/>
                  <a:gd name="T20" fmla="*/ 344 w 1530"/>
                  <a:gd name="T21" fmla="*/ 156 h 945"/>
                  <a:gd name="T22" fmla="*/ 372 w 1530"/>
                  <a:gd name="T23" fmla="*/ 166 h 945"/>
                  <a:gd name="T24" fmla="*/ 393 w 1530"/>
                  <a:gd name="T25" fmla="*/ 173 h 945"/>
                  <a:gd name="T26" fmla="*/ 418 w 1530"/>
                  <a:gd name="T27" fmla="*/ 183 h 945"/>
                  <a:gd name="T28" fmla="*/ 433 w 1530"/>
                  <a:gd name="T29" fmla="*/ 193 h 945"/>
                  <a:gd name="T30" fmla="*/ 468 w 1530"/>
                  <a:gd name="T31" fmla="*/ 219 h 945"/>
                  <a:gd name="T32" fmla="*/ 523 w 1530"/>
                  <a:gd name="T33" fmla="*/ 257 h 945"/>
                  <a:gd name="T34" fmla="*/ 591 w 1530"/>
                  <a:gd name="T35" fmla="*/ 308 h 945"/>
                  <a:gd name="T36" fmla="*/ 671 w 1530"/>
                  <a:gd name="T37" fmla="*/ 366 h 945"/>
                  <a:gd name="T38" fmla="*/ 760 w 1530"/>
                  <a:gd name="T39" fmla="*/ 430 h 945"/>
                  <a:gd name="T40" fmla="*/ 857 w 1530"/>
                  <a:gd name="T41" fmla="*/ 497 h 945"/>
                  <a:gd name="T42" fmla="*/ 956 w 1530"/>
                  <a:gd name="T43" fmla="*/ 569 h 945"/>
                  <a:gd name="T44" fmla="*/ 1053 w 1530"/>
                  <a:gd name="T45" fmla="*/ 639 h 945"/>
                  <a:gd name="T46" fmla="*/ 1148 w 1530"/>
                  <a:gd name="T47" fmla="*/ 706 h 945"/>
                  <a:gd name="T48" fmla="*/ 1238 w 1530"/>
                  <a:gd name="T49" fmla="*/ 770 h 945"/>
                  <a:gd name="T50" fmla="*/ 1317 w 1530"/>
                  <a:gd name="T51" fmla="*/ 828 h 945"/>
                  <a:gd name="T52" fmla="*/ 1384 w 1530"/>
                  <a:gd name="T53" fmla="*/ 875 h 945"/>
                  <a:gd name="T54" fmla="*/ 1437 w 1530"/>
                  <a:gd name="T55" fmla="*/ 911 h 945"/>
                  <a:gd name="T56" fmla="*/ 1469 w 1530"/>
                  <a:gd name="T57" fmla="*/ 936 h 945"/>
                  <a:gd name="T58" fmla="*/ 1483 w 1530"/>
                  <a:gd name="T59" fmla="*/ 945 h 945"/>
                  <a:gd name="T60" fmla="*/ 1523 w 1530"/>
                  <a:gd name="T61" fmla="*/ 898 h 945"/>
                  <a:gd name="T62" fmla="*/ 1492 w 1530"/>
                  <a:gd name="T63" fmla="*/ 877 h 945"/>
                  <a:gd name="T64" fmla="*/ 1443 w 1530"/>
                  <a:gd name="T65" fmla="*/ 841 h 945"/>
                  <a:gd name="T66" fmla="*/ 1378 w 1530"/>
                  <a:gd name="T67" fmla="*/ 795 h 945"/>
                  <a:gd name="T68" fmla="*/ 1300 w 1530"/>
                  <a:gd name="T69" fmla="*/ 738 h 945"/>
                  <a:gd name="T70" fmla="*/ 1211 w 1530"/>
                  <a:gd name="T71" fmla="*/ 675 h 945"/>
                  <a:gd name="T72" fmla="*/ 1116 w 1530"/>
                  <a:gd name="T73" fmla="*/ 605 h 945"/>
                  <a:gd name="T74" fmla="*/ 1015 w 1530"/>
                  <a:gd name="T75" fmla="*/ 535 h 945"/>
                  <a:gd name="T76" fmla="*/ 914 w 1530"/>
                  <a:gd name="T77" fmla="*/ 461 h 945"/>
                  <a:gd name="T78" fmla="*/ 815 w 1530"/>
                  <a:gd name="T79" fmla="*/ 392 h 945"/>
                  <a:gd name="T80" fmla="*/ 722 w 1530"/>
                  <a:gd name="T81" fmla="*/ 324 h 945"/>
                  <a:gd name="T82" fmla="*/ 637 w 1530"/>
                  <a:gd name="T83" fmla="*/ 263 h 945"/>
                  <a:gd name="T84" fmla="*/ 563 w 1530"/>
                  <a:gd name="T85" fmla="*/ 210 h 945"/>
                  <a:gd name="T86" fmla="*/ 504 w 1530"/>
                  <a:gd name="T87" fmla="*/ 170 h 945"/>
                  <a:gd name="T88" fmla="*/ 462 w 1530"/>
                  <a:gd name="T89" fmla="*/ 141 h 945"/>
                  <a:gd name="T90" fmla="*/ 443 w 1530"/>
                  <a:gd name="T91" fmla="*/ 128 h 945"/>
                  <a:gd name="T92" fmla="*/ 420 w 1530"/>
                  <a:gd name="T93" fmla="*/ 120 h 945"/>
                  <a:gd name="T94" fmla="*/ 399 w 1530"/>
                  <a:gd name="T95" fmla="*/ 113 h 945"/>
                  <a:gd name="T96" fmla="*/ 371 w 1530"/>
                  <a:gd name="T97" fmla="*/ 105 h 945"/>
                  <a:gd name="T98" fmla="*/ 340 w 1530"/>
                  <a:gd name="T99" fmla="*/ 96 h 945"/>
                  <a:gd name="T100" fmla="*/ 304 w 1530"/>
                  <a:gd name="T101" fmla="*/ 86 h 945"/>
                  <a:gd name="T102" fmla="*/ 268 w 1530"/>
                  <a:gd name="T103" fmla="*/ 73 h 945"/>
                  <a:gd name="T104" fmla="*/ 232 w 1530"/>
                  <a:gd name="T105" fmla="*/ 61 h 945"/>
                  <a:gd name="T106" fmla="*/ 192 w 1530"/>
                  <a:gd name="T107" fmla="*/ 50 h 945"/>
                  <a:gd name="T108" fmla="*/ 156 w 1530"/>
                  <a:gd name="T109" fmla="*/ 39 h 945"/>
                  <a:gd name="T110" fmla="*/ 122 w 1530"/>
                  <a:gd name="T111" fmla="*/ 27 h 945"/>
                  <a:gd name="T112" fmla="*/ 93 w 1530"/>
                  <a:gd name="T113" fmla="*/ 20 h 945"/>
                  <a:gd name="T114" fmla="*/ 66 w 1530"/>
                  <a:gd name="T115" fmla="*/ 10 h 945"/>
                  <a:gd name="T116" fmla="*/ 47 w 1530"/>
                  <a:gd name="T117" fmla="*/ 4 h 945"/>
                  <a:gd name="T118" fmla="*/ 0 w 1530"/>
                  <a:gd name="T119" fmla="*/ 54 h 945"/>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530"/>
                  <a:gd name="T181" fmla="*/ 0 h 945"/>
                  <a:gd name="T182" fmla="*/ 1530 w 1530"/>
                  <a:gd name="T183" fmla="*/ 945 h 945"/>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530" h="945">
                    <a:moveTo>
                      <a:pt x="0" y="54"/>
                    </a:moveTo>
                    <a:lnTo>
                      <a:pt x="4" y="54"/>
                    </a:lnTo>
                    <a:lnTo>
                      <a:pt x="9" y="56"/>
                    </a:lnTo>
                    <a:lnTo>
                      <a:pt x="17" y="58"/>
                    </a:lnTo>
                    <a:lnTo>
                      <a:pt x="21" y="58"/>
                    </a:lnTo>
                    <a:lnTo>
                      <a:pt x="25" y="59"/>
                    </a:lnTo>
                    <a:lnTo>
                      <a:pt x="30" y="61"/>
                    </a:lnTo>
                    <a:lnTo>
                      <a:pt x="36" y="63"/>
                    </a:lnTo>
                    <a:lnTo>
                      <a:pt x="42" y="65"/>
                    </a:lnTo>
                    <a:lnTo>
                      <a:pt x="47" y="67"/>
                    </a:lnTo>
                    <a:lnTo>
                      <a:pt x="55" y="69"/>
                    </a:lnTo>
                    <a:lnTo>
                      <a:pt x="63" y="71"/>
                    </a:lnTo>
                    <a:lnTo>
                      <a:pt x="68" y="73"/>
                    </a:lnTo>
                    <a:lnTo>
                      <a:pt x="76" y="75"/>
                    </a:lnTo>
                    <a:lnTo>
                      <a:pt x="84" y="77"/>
                    </a:lnTo>
                    <a:lnTo>
                      <a:pt x="93" y="80"/>
                    </a:lnTo>
                    <a:lnTo>
                      <a:pt x="101" y="82"/>
                    </a:lnTo>
                    <a:lnTo>
                      <a:pt x="108" y="84"/>
                    </a:lnTo>
                    <a:lnTo>
                      <a:pt x="118" y="88"/>
                    </a:lnTo>
                    <a:lnTo>
                      <a:pt x="127" y="90"/>
                    </a:lnTo>
                    <a:lnTo>
                      <a:pt x="135" y="94"/>
                    </a:lnTo>
                    <a:lnTo>
                      <a:pt x="144" y="96"/>
                    </a:lnTo>
                    <a:lnTo>
                      <a:pt x="154" y="97"/>
                    </a:lnTo>
                    <a:lnTo>
                      <a:pt x="163" y="101"/>
                    </a:lnTo>
                    <a:lnTo>
                      <a:pt x="173" y="103"/>
                    </a:lnTo>
                    <a:lnTo>
                      <a:pt x="182" y="107"/>
                    </a:lnTo>
                    <a:lnTo>
                      <a:pt x="192" y="109"/>
                    </a:lnTo>
                    <a:lnTo>
                      <a:pt x="201" y="113"/>
                    </a:lnTo>
                    <a:lnTo>
                      <a:pt x="211" y="115"/>
                    </a:lnTo>
                    <a:lnTo>
                      <a:pt x="220" y="118"/>
                    </a:lnTo>
                    <a:lnTo>
                      <a:pt x="230" y="120"/>
                    </a:lnTo>
                    <a:lnTo>
                      <a:pt x="239" y="124"/>
                    </a:lnTo>
                    <a:lnTo>
                      <a:pt x="247" y="126"/>
                    </a:lnTo>
                    <a:lnTo>
                      <a:pt x="258" y="130"/>
                    </a:lnTo>
                    <a:lnTo>
                      <a:pt x="266" y="132"/>
                    </a:lnTo>
                    <a:lnTo>
                      <a:pt x="277" y="135"/>
                    </a:lnTo>
                    <a:lnTo>
                      <a:pt x="285" y="137"/>
                    </a:lnTo>
                    <a:lnTo>
                      <a:pt x="295" y="139"/>
                    </a:lnTo>
                    <a:lnTo>
                      <a:pt x="302" y="143"/>
                    </a:lnTo>
                    <a:lnTo>
                      <a:pt x="312" y="145"/>
                    </a:lnTo>
                    <a:lnTo>
                      <a:pt x="319" y="149"/>
                    </a:lnTo>
                    <a:lnTo>
                      <a:pt x="329" y="151"/>
                    </a:lnTo>
                    <a:lnTo>
                      <a:pt x="336" y="154"/>
                    </a:lnTo>
                    <a:lnTo>
                      <a:pt x="344" y="156"/>
                    </a:lnTo>
                    <a:lnTo>
                      <a:pt x="352" y="158"/>
                    </a:lnTo>
                    <a:lnTo>
                      <a:pt x="357" y="160"/>
                    </a:lnTo>
                    <a:lnTo>
                      <a:pt x="365" y="162"/>
                    </a:lnTo>
                    <a:lnTo>
                      <a:pt x="372" y="166"/>
                    </a:lnTo>
                    <a:lnTo>
                      <a:pt x="376" y="168"/>
                    </a:lnTo>
                    <a:lnTo>
                      <a:pt x="382" y="170"/>
                    </a:lnTo>
                    <a:lnTo>
                      <a:pt x="388" y="172"/>
                    </a:lnTo>
                    <a:lnTo>
                      <a:pt x="393" y="173"/>
                    </a:lnTo>
                    <a:lnTo>
                      <a:pt x="403" y="175"/>
                    </a:lnTo>
                    <a:lnTo>
                      <a:pt x="411" y="179"/>
                    </a:lnTo>
                    <a:lnTo>
                      <a:pt x="414" y="181"/>
                    </a:lnTo>
                    <a:lnTo>
                      <a:pt x="418" y="183"/>
                    </a:lnTo>
                    <a:lnTo>
                      <a:pt x="420" y="183"/>
                    </a:lnTo>
                    <a:lnTo>
                      <a:pt x="422" y="185"/>
                    </a:lnTo>
                    <a:lnTo>
                      <a:pt x="426" y="189"/>
                    </a:lnTo>
                    <a:lnTo>
                      <a:pt x="433" y="193"/>
                    </a:lnTo>
                    <a:lnTo>
                      <a:pt x="439" y="198"/>
                    </a:lnTo>
                    <a:lnTo>
                      <a:pt x="447" y="204"/>
                    </a:lnTo>
                    <a:lnTo>
                      <a:pt x="456" y="210"/>
                    </a:lnTo>
                    <a:lnTo>
                      <a:pt x="468" y="219"/>
                    </a:lnTo>
                    <a:lnTo>
                      <a:pt x="479" y="227"/>
                    </a:lnTo>
                    <a:lnTo>
                      <a:pt x="492" y="236"/>
                    </a:lnTo>
                    <a:lnTo>
                      <a:pt x="506" y="246"/>
                    </a:lnTo>
                    <a:lnTo>
                      <a:pt x="523" y="257"/>
                    </a:lnTo>
                    <a:lnTo>
                      <a:pt x="538" y="269"/>
                    </a:lnTo>
                    <a:lnTo>
                      <a:pt x="553" y="280"/>
                    </a:lnTo>
                    <a:lnTo>
                      <a:pt x="570" y="293"/>
                    </a:lnTo>
                    <a:lnTo>
                      <a:pt x="591" y="308"/>
                    </a:lnTo>
                    <a:lnTo>
                      <a:pt x="608" y="322"/>
                    </a:lnTo>
                    <a:lnTo>
                      <a:pt x="629" y="335"/>
                    </a:lnTo>
                    <a:lnTo>
                      <a:pt x="650" y="348"/>
                    </a:lnTo>
                    <a:lnTo>
                      <a:pt x="671" y="366"/>
                    </a:lnTo>
                    <a:lnTo>
                      <a:pt x="692" y="379"/>
                    </a:lnTo>
                    <a:lnTo>
                      <a:pt x="715" y="396"/>
                    </a:lnTo>
                    <a:lnTo>
                      <a:pt x="738" y="413"/>
                    </a:lnTo>
                    <a:lnTo>
                      <a:pt x="760" y="430"/>
                    </a:lnTo>
                    <a:lnTo>
                      <a:pt x="783" y="445"/>
                    </a:lnTo>
                    <a:lnTo>
                      <a:pt x="808" y="462"/>
                    </a:lnTo>
                    <a:lnTo>
                      <a:pt x="833" y="480"/>
                    </a:lnTo>
                    <a:lnTo>
                      <a:pt x="857" y="497"/>
                    </a:lnTo>
                    <a:lnTo>
                      <a:pt x="880" y="514"/>
                    </a:lnTo>
                    <a:lnTo>
                      <a:pt x="907" y="533"/>
                    </a:lnTo>
                    <a:lnTo>
                      <a:pt x="931" y="550"/>
                    </a:lnTo>
                    <a:lnTo>
                      <a:pt x="956" y="569"/>
                    </a:lnTo>
                    <a:lnTo>
                      <a:pt x="981" y="586"/>
                    </a:lnTo>
                    <a:lnTo>
                      <a:pt x="1006" y="603"/>
                    </a:lnTo>
                    <a:lnTo>
                      <a:pt x="1030" y="620"/>
                    </a:lnTo>
                    <a:lnTo>
                      <a:pt x="1053" y="639"/>
                    </a:lnTo>
                    <a:lnTo>
                      <a:pt x="1078" y="656"/>
                    </a:lnTo>
                    <a:lnTo>
                      <a:pt x="1101" y="674"/>
                    </a:lnTo>
                    <a:lnTo>
                      <a:pt x="1125" y="689"/>
                    </a:lnTo>
                    <a:lnTo>
                      <a:pt x="1148" y="706"/>
                    </a:lnTo>
                    <a:lnTo>
                      <a:pt x="1171" y="723"/>
                    </a:lnTo>
                    <a:lnTo>
                      <a:pt x="1194" y="738"/>
                    </a:lnTo>
                    <a:lnTo>
                      <a:pt x="1217" y="753"/>
                    </a:lnTo>
                    <a:lnTo>
                      <a:pt x="1238" y="770"/>
                    </a:lnTo>
                    <a:lnTo>
                      <a:pt x="1258" y="784"/>
                    </a:lnTo>
                    <a:lnTo>
                      <a:pt x="1279" y="799"/>
                    </a:lnTo>
                    <a:lnTo>
                      <a:pt x="1298" y="812"/>
                    </a:lnTo>
                    <a:lnTo>
                      <a:pt x="1317" y="828"/>
                    </a:lnTo>
                    <a:lnTo>
                      <a:pt x="1334" y="839"/>
                    </a:lnTo>
                    <a:lnTo>
                      <a:pt x="1352" y="852"/>
                    </a:lnTo>
                    <a:lnTo>
                      <a:pt x="1369" y="864"/>
                    </a:lnTo>
                    <a:lnTo>
                      <a:pt x="1384" y="875"/>
                    </a:lnTo>
                    <a:lnTo>
                      <a:pt x="1397" y="885"/>
                    </a:lnTo>
                    <a:lnTo>
                      <a:pt x="1412" y="894"/>
                    </a:lnTo>
                    <a:lnTo>
                      <a:pt x="1424" y="904"/>
                    </a:lnTo>
                    <a:lnTo>
                      <a:pt x="1437" y="911"/>
                    </a:lnTo>
                    <a:lnTo>
                      <a:pt x="1447" y="919"/>
                    </a:lnTo>
                    <a:lnTo>
                      <a:pt x="1454" y="924"/>
                    </a:lnTo>
                    <a:lnTo>
                      <a:pt x="1462" y="930"/>
                    </a:lnTo>
                    <a:lnTo>
                      <a:pt x="1469" y="936"/>
                    </a:lnTo>
                    <a:lnTo>
                      <a:pt x="1475" y="938"/>
                    </a:lnTo>
                    <a:lnTo>
                      <a:pt x="1479" y="942"/>
                    </a:lnTo>
                    <a:lnTo>
                      <a:pt x="1481" y="943"/>
                    </a:lnTo>
                    <a:lnTo>
                      <a:pt x="1483" y="945"/>
                    </a:lnTo>
                    <a:lnTo>
                      <a:pt x="1530" y="904"/>
                    </a:lnTo>
                    <a:lnTo>
                      <a:pt x="1528" y="904"/>
                    </a:lnTo>
                    <a:lnTo>
                      <a:pt x="1526" y="902"/>
                    </a:lnTo>
                    <a:lnTo>
                      <a:pt x="1523" y="898"/>
                    </a:lnTo>
                    <a:lnTo>
                      <a:pt x="1517" y="894"/>
                    </a:lnTo>
                    <a:lnTo>
                      <a:pt x="1509" y="888"/>
                    </a:lnTo>
                    <a:lnTo>
                      <a:pt x="1502" y="883"/>
                    </a:lnTo>
                    <a:lnTo>
                      <a:pt x="1492" y="877"/>
                    </a:lnTo>
                    <a:lnTo>
                      <a:pt x="1483" y="869"/>
                    </a:lnTo>
                    <a:lnTo>
                      <a:pt x="1469" y="860"/>
                    </a:lnTo>
                    <a:lnTo>
                      <a:pt x="1456" y="850"/>
                    </a:lnTo>
                    <a:lnTo>
                      <a:pt x="1443" y="841"/>
                    </a:lnTo>
                    <a:lnTo>
                      <a:pt x="1430" y="831"/>
                    </a:lnTo>
                    <a:lnTo>
                      <a:pt x="1412" y="818"/>
                    </a:lnTo>
                    <a:lnTo>
                      <a:pt x="1395" y="807"/>
                    </a:lnTo>
                    <a:lnTo>
                      <a:pt x="1378" y="795"/>
                    </a:lnTo>
                    <a:lnTo>
                      <a:pt x="1361" y="782"/>
                    </a:lnTo>
                    <a:lnTo>
                      <a:pt x="1342" y="769"/>
                    </a:lnTo>
                    <a:lnTo>
                      <a:pt x="1321" y="753"/>
                    </a:lnTo>
                    <a:lnTo>
                      <a:pt x="1300" y="738"/>
                    </a:lnTo>
                    <a:lnTo>
                      <a:pt x="1279" y="723"/>
                    </a:lnTo>
                    <a:lnTo>
                      <a:pt x="1257" y="708"/>
                    </a:lnTo>
                    <a:lnTo>
                      <a:pt x="1234" y="691"/>
                    </a:lnTo>
                    <a:lnTo>
                      <a:pt x="1211" y="675"/>
                    </a:lnTo>
                    <a:lnTo>
                      <a:pt x="1188" y="658"/>
                    </a:lnTo>
                    <a:lnTo>
                      <a:pt x="1163" y="641"/>
                    </a:lnTo>
                    <a:lnTo>
                      <a:pt x="1141" y="624"/>
                    </a:lnTo>
                    <a:lnTo>
                      <a:pt x="1116" y="605"/>
                    </a:lnTo>
                    <a:lnTo>
                      <a:pt x="1091" y="588"/>
                    </a:lnTo>
                    <a:lnTo>
                      <a:pt x="1065" y="569"/>
                    </a:lnTo>
                    <a:lnTo>
                      <a:pt x="1042" y="554"/>
                    </a:lnTo>
                    <a:lnTo>
                      <a:pt x="1015" y="535"/>
                    </a:lnTo>
                    <a:lnTo>
                      <a:pt x="990" y="518"/>
                    </a:lnTo>
                    <a:lnTo>
                      <a:pt x="966" y="499"/>
                    </a:lnTo>
                    <a:lnTo>
                      <a:pt x="941" y="480"/>
                    </a:lnTo>
                    <a:lnTo>
                      <a:pt x="914" y="461"/>
                    </a:lnTo>
                    <a:lnTo>
                      <a:pt x="890" y="445"/>
                    </a:lnTo>
                    <a:lnTo>
                      <a:pt x="863" y="426"/>
                    </a:lnTo>
                    <a:lnTo>
                      <a:pt x="840" y="409"/>
                    </a:lnTo>
                    <a:lnTo>
                      <a:pt x="815" y="392"/>
                    </a:lnTo>
                    <a:lnTo>
                      <a:pt x="791" y="375"/>
                    </a:lnTo>
                    <a:lnTo>
                      <a:pt x="766" y="358"/>
                    </a:lnTo>
                    <a:lnTo>
                      <a:pt x="745" y="341"/>
                    </a:lnTo>
                    <a:lnTo>
                      <a:pt x="722" y="324"/>
                    </a:lnTo>
                    <a:lnTo>
                      <a:pt x="699" y="308"/>
                    </a:lnTo>
                    <a:lnTo>
                      <a:pt x="677" y="293"/>
                    </a:lnTo>
                    <a:lnTo>
                      <a:pt x="658" y="278"/>
                    </a:lnTo>
                    <a:lnTo>
                      <a:pt x="637" y="263"/>
                    </a:lnTo>
                    <a:lnTo>
                      <a:pt x="618" y="250"/>
                    </a:lnTo>
                    <a:lnTo>
                      <a:pt x="599" y="236"/>
                    </a:lnTo>
                    <a:lnTo>
                      <a:pt x="580" y="223"/>
                    </a:lnTo>
                    <a:lnTo>
                      <a:pt x="563" y="210"/>
                    </a:lnTo>
                    <a:lnTo>
                      <a:pt x="547" y="200"/>
                    </a:lnTo>
                    <a:lnTo>
                      <a:pt x="530" y="189"/>
                    </a:lnTo>
                    <a:lnTo>
                      <a:pt x="517" y="179"/>
                    </a:lnTo>
                    <a:lnTo>
                      <a:pt x="504" y="170"/>
                    </a:lnTo>
                    <a:lnTo>
                      <a:pt x="492" y="162"/>
                    </a:lnTo>
                    <a:lnTo>
                      <a:pt x="481" y="154"/>
                    </a:lnTo>
                    <a:lnTo>
                      <a:pt x="471" y="147"/>
                    </a:lnTo>
                    <a:lnTo>
                      <a:pt x="462" y="141"/>
                    </a:lnTo>
                    <a:lnTo>
                      <a:pt x="456" y="137"/>
                    </a:lnTo>
                    <a:lnTo>
                      <a:pt x="449" y="132"/>
                    </a:lnTo>
                    <a:lnTo>
                      <a:pt x="445" y="130"/>
                    </a:lnTo>
                    <a:lnTo>
                      <a:pt x="443" y="128"/>
                    </a:lnTo>
                    <a:lnTo>
                      <a:pt x="439" y="126"/>
                    </a:lnTo>
                    <a:lnTo>
                      <a:pt x="435" y="126"/>
                    </a:lnTo>
                    <a:lnTo>
                      <a:pt x="428" y="122"/>
                    </a:lnTo>
                    <a:lnTo>
                      <a:pt x="420" y="120"/>
                    </a:lnTo>
                    <a:lnTo>
                      <a:pt x="414" y="118"/>
                    </a:lnTo>
                    <a:lnTo>
                      <a:pt x="409" y="116"/>
                    </a:lnTo>
                    <a:lnTo>
                      <a:pt x="403" y="115"/>
                    </a:lnTo>
                    <a:lnTo>
                      <a:pt x="399" y="113"/>
                    </a:lnTo>
                    <a:lnTo>
                      <a:pt x="391" y="111"/>
                    </a:lnTo>
                    <a:lnTo>
                      <a:pt x="384" y="109"/>
                    </a:lnTo>
                    <a:lnTo>
                      <a:pt x="378" y="109"/>
                    </a:lnTo>
                    <a:lnTo>
                      <a:pt x="371" y="105"/>
                    </a:lnTo>
                    <a:lnTo>
                      <a:pt x="363" y="103"/>
                    </a:lnTo>
                    <a:lnTo>
                      <a:pt x="355" y="101"/>
                    </a:lnTo>
                    <a:lnTo>
                      <a:pt x="346" y="97"/>
                    </a:lnTo>
                    <a:lnTo>
                      <a:pt x="340" y="96"/>
                    </a:lnTo>
                    <a:lnTo>
                      <a:pt x="331" y="94"/>
                    </a:lnTo>
                    <a:lnTo>
                      <a:pt x="321" y="90"/>
                    </a:lnTo>
                    <a:lnTo>
                      <a:pt x="314" y="88"/>
                    </a:lnTo>
                    <a:lnTo>
                      <a:pt x="304" y="86"/>
                    </a:lnTo>
                    <a:lnTo>
                      <a:pt x="295" y="82"/>
                    </a:lnTo>
                    <a:lnTo>
                      <a:pt x="285" y="78"/>
                    </a:lnTo>
                    <a:lnTo>
                      <a:pt x="276" y="77"/>
                    </a:lnTo>
                    <a:lnTo>
                      <a:pt x="268" y="73"/>
                    </a:lnTo>
                    <a:lnTo>
                      <a:pt x="258" y="71"/>
                    </a:lnTo>
                    <a:lnTo>
                      <a:pt x="249" y="67"/>
                    </a:lnTo>
                    <a:lnTo>
                      <a:pt x="239" y="65"/>
                    </a:lnTo>
                    <a:lnTo>
                      <a:pt x="232" y="61"/>
                    </a:lnTo>
                    <a:lnTo>
                      <a:pt x="220" y="58"/>
                    </a:lnTo>
                    <a:lnTo>
                      <a:pt x="211" y="56"/>
                    </a:lnTo>
                    <a:lnTo>
                      <a:pt x="201" y="52"/>
                    </a:lnTo>
                    <a:lnTo>
                      <a:pt x="192" y="50"/>
                    </a:lnTo>
                    <a:lnTo>
                      <a:pt x="182" y="46"/>
                    </a:lnTo>
                    <a:lnTo>
                      <a:pt x="173" y="44"/>
                    </a:lnTo>
                    <a:lnTo>
                      <a:pt x="163" y="40"/>
                    </a:lnTo>
                    <a:lnTo>
                      <a:pt x="156" y="39"/>
                    </a:lnTo>
                    <a:lnTo>
                      <a:pt x="146" y="35"/>
                    </a:lnTo>
                    <a:lnTo>
                      <a:pt x="139" y="33"/>
                    </a:lnTo>
                    <a:lnTo>
                      <a:pt x="129" y="29"/>
                    </a:lnTo>
                    <a:lnTo>
                      <a:pt x="122" y="27"/>
                    </a:lnTo>
                    <a:lnTo>
                      <a:pt x="114" y="25"/>
                    </a:lnTo>
                    <a:lnTo>
                      <a:pt x="106" y="23"/>
                    </a:lnTo>
                    <a:lnTo>
                      <a:pt x="99" y="21"/>
                    </a:lnTo>
                    <a:lnTo>
                      <a:pt x="93" y="20"/>
                    </a:lnTo>
                    <a:lnTo>
                      <a:pt x="85" y="16"/>
                    </a:lnTo>
                    <a:lnTo>
                      <a:pt x="78" y="14"/>
                    </a:lnTo>
                    <a:lnTo>
                      <a:pt x="72" y="12"/>
                    </a:lnTo>
                    <a:lnTo>
                      <a:pt x="66" y="10"/>
                    </a:lnTo>
                    <a:lnTo>
                      <a:pt x="61" y="8"/>
                    </a:lnTo>
                    <a:lnTo>
                      <a:pt x="55" y="8"/>
                    </a:lnTo>
                    <a:lnTo>
                      <a:pt x="49" y="6"/>
                    </a:lnTo>
                    <a:lnTo>
                      <a:pt x="47" y="4"/>
                    </a:lnTo>
                    <a:lnTo>
                      <a:pt x="38" y="2"/>
                    </a:lnTo>
                    <a:lnTo>
                      <a:pt x="34" y="0"/>
                    </a:lnTo>
                    <a:lnTo>
                      <a:pt x="30" y="0"/>
                    </a:lnTo>
                    <a:lnTo>
                      <a:pt x="0" y="54"/>
                    </a:lnTo>
                    <a:close/>
                  </a:path>
                </a:pathLst>
              </a:custGeom>
              <a:solidFill>
                <a:srgbClr val="000000"/>
              </a:solidFill>
              <a:ln w="9525">
                <a:noFill/>
                <a:round/>
                <a:headEnd/>
                <a:tailEnd/>
              </a:ln>
            </p:spPr>
            <p:txBody>
              <a:bodyPr/>
              <a:lstStyle/>
              <a:p>
                <a:endParaRPr lang="en-US"/>
              </a:p>
            </p:txBody>
          </p:sp>
          <p:sp>
            <p:nvSpPr>
              <p:cNvPr id="953" name="Freeform 80"/>
              <p:cNvSpPr>
                <a:spLocks/>
              </p:cNvSpPr>
              <p:nvPr/>
            </p:nvSpPr>
            <p:spPr bwMode="auto">
              <a:xfrm>
                <a:off x="1393825" y="1704975"/>
                <a:ext cx="98425" cy="117475"/>
              </a:xfrm>
              <a:custGeom>
                <a:avLst/>
                <a:gdLst>
                  <a:gd name="T0" fmla="*/ 59 w 123"/>
                  <a:gd name="T1" fmla="*/ 0 h 148"/>
                  <a:gd name="T2" fmla="*/ 59 w 123"/>
                  <a:gd name="T3" fmla="*/ 0 h 148"/>
                  <a:gd name="T4" fmla="*/ 57 w 123"/>
                  <a:gd name="T5" fmla="*/ 4 h 148"/>
                  <a:gd name="T6" fmla="*/ 57 w 123"/>
                  <a:gd name="T7" fmla="*/ 6 h 148"/>
                  <a:gd name="T8" fmla="*/ 55 w 123"/>
                  <a:gd name="T9" fmla="*/ 12 h 148"/>
                  <a:gd name="T10" fmla="*/ 53 w 123"/>
                  <a:gd name="T11" fmla="*/ 17 h 148"/>
                  <a:gd name="T12" fmla="*/ 49 w 123"/>
                  <a:gd name="T13" fmla="*/ 25 h 148"/>
                  <a:gd name="T14" fmla="*/ 47 w 123"/>
                  <a:gd name="T15" fmla="*/ 32 h 148"/>
                  <a:gd name="T16" fmla="*/ 43 w 123"/>
                  <a:gd name="T17" fmla="*/ 42 h 148"/>
                  <a:gd name="T18" fmla="*/ 42 w 123"/>
                  <a:gd name="T19" fmla="*/ 46 h 148"/>
                  <a:gd name="T20" fmla="*/ 40 w 123"/>
                  <a:gd name="T21" fmla="*/ 51 h 148"/>
                  <a:gd name="T22" fmla="*/ 38 w 123"/>
                  <a:gd name="T23" fmla="*/ 57 h 148"/>
                  <a:gd name="T24" fmla="*/ 36 w 123"/>
                  <a:gd name="T25" fmla="*/ 63 h 148"/>
                  <a:gd name="T26" fmla="*/ 32 w 123"/>
                  <a:gd name="T27" fmla="*/ 69 h 148"/>
                  <a:gd name="T28" fmla="*/ 30 w 123"/>
                  <a:gd name="T29" fmla="*/ 74 h 148"/>
                  <a:gd name="T30" fmla="*/ 26 w 123"/>
                  <a:gd name="T31" fmla="*/ 80 h 148"/>
                  <a:gd name="T32" fmla="*/ 24 w 123"/>
                  <a:gd name="T33" fmla="*/ 86 h 148"/>
                  <a:gd name="T34" fmla="*/ 21 w 123"/>
                  <a:gd name="T35" fmla="*/ 91 h 148"/>
                  <a:gd name="T36" fmla="*/ 19 w 123"/>
                  <a:gd name="T37" fmla="*/ 99 h 148"/>
                  <a:gd name="T38" fmla="*/ 15 w 123"/>
                  <a:gd name="T39" fmla="*/ 105 h 148"/>
                  <a:gd name="T40" fmla="*/ 13 w 123"/>
                  <a:gd name="T41" fmla="*/ 112 h 148"/>
                  <a:gd name="T42" fmla="*/ 9 w 123"/>
                  <a:gd name="T43" fmla="*/ 118 h 148"/>
                  <a:gd name="T44" fmla="*/ 5 w 123"/>
                  <a:gd name="T45" fmla="*/ 124 h 148"/>
                  <a:gd name="T46" fmla="*/ 2 w 123"/>
                  <a:gd name="T47" fmla="*/ 131 h 148"/>
                  <a:gd name="T48" fmla="*/ 0 w 123"/>
                  <a:gd name="T49" fmla="*/ 139 h 148"/>
                  <a:gd name="T50" fmla="*/ 68 w 123"/>
                  <a:gd name="T51" fmla="*/ 148 h 148"/>
                  <a:gd name="T52" fmla="*/ 70 w 123"/>
                  <a:gd name="T53" fmla="*/ 147 h 148"/>
                  <a:gd name="T54" fmla="*/ 76 w 123"/>
                  <a:gd name="T55" fmla="*/ 139 h 148"/>
                  <a:gd name="T56" fmla="*/ 78 w 123"/>
                  <a:gd name="T57" fmla="*/ 133 h 148"/>
                  <a:gd name="T58" fmla="*/ 81 w 123"/>
                  <a:gd name="T59" fmla="*/ 128 h 148"/>
                  <a:gd name="T60" fmla="*/ 85 w 123"/>
                  <a:gd name="T61" fmla="*/ 120 h 148"/>
                  <a:gd name="T62" fmla="*/ 91 w 123"/>
                  <a:gd name="T63" fmla="*/ 112 h 148"/>
                  <a:gd name="T64" fmla="*/ 95 w 123"/>
                  <a:gd name="T65" fmla="*/ 101 h 148"/>
                  <a:gd name="T66" fmla="*/ 99 w 123"/>
                  <a:gd name="T67" fmla="*/ 91 h 148"/>
                  <a:gd name="T68" fmla="*/ 100 w 123"/>
                  <a:gd name="T69" fmla="*/ 86 h 148"/>
                  <a:gd name="T70" fmla="*/ 104 w 123"/>
                  <a:gd name="T71" fmla="*/ 80 h 148"/>
                  <a:gd name="T72" fmla="*/ 104 w 123"/>
                  <a:gd name="T73" fmla="*/ 74 h 148"/>
                  <a:gd name="T74" fmla="*/ 108 w 123"/>
                  <a:gd name="T75" fmla="*/ 69 h 148"/>
                  <a:gd name="T76" fmla="*/ 110 w 123"/>
                  <a:gd name="T77" fmla="*/ 63 h 148"/>
                  <a:gd name="T78" fmla="*/ 112 w 123"/>
                  <a:gd name="T79" fmla="*/ 55 h 148"/>
                  <a:gd name="T80" fmla="*/ 114 w 123"/>
                  <a:gd name="T81" fmla="*/ 50 h 148"/>
                  <a:gd name="T82" fmla="*/ 116 w 123"/>
                  <a:gd name="T83" fmla="*/ 44 h 148"/>
                  <a:gd name="T84" fmla="*/ 118 w 123"/>
                  <a:gd name="T85" fmla="*/ 38 h 148"/>
                  <a:gd name="T86" fmla="*/ 120 w 123"/>
                  <a:gd name="T87" fmla="*/ 31 h 148"/>
                  <a:gd name="T88" fmla="*/ 121 w 123"/>
                  <a:gd name="T89" fmla="*/ 25 h 148"/>
                  <a:gd name="T90" fmla="*/ 123 w 123"/>
                  <a:gd name="T91" fmla="*/ 17 h 148"/>
                  <a:gd name="T92" fmla="*/ 59 w 123"/>
                  <a:gd name="T93" fmla="*/ 0 h 148"/>
                  <a:gd name="T94" fmla="*/ 59 w 123"/>
                  <a:gd name="T95" fmla="*/ 0 h 148"/>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23"/>
                  <a:gd name="T145" fmla="*/ 0 h 148"/>
                  <a:gd name="T146" fmla="*/ 123 w 123"/>
                  <a:gd name="T147" fmla="*/ 148 h 148"/>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23" h="148">
                    <a:moveTo>
                      <a:pt x="59" y="0"/>
                    </a:moveTo>
                    <a:lnTo>
                      <a:pt x="59" y="0"/>
                    </a:lnTo>
                    <a:lnTo>
                      <a:pt x="57" y="4"/>
                    </a:lnTo>
                    <a:lnTo>
                      <a:pt x="57" y="6"/>
                    </a:lnTo>
                    <a:lnTo>
                      <a:pt x="55" y="12"/>
                    </a:lnTo>
                    <a:lnTo>
                      <a:pt x="53" y="17"/>
                    </a:lnTo>
                    <a:lnTo>
                      <a:pt x="49" y="25"/>
                    </a:lnTo>
                    <a:lnTo>
                      <a:pt x="47" y="32"/>
                    </a:lnTo>
                    <a:lnTo>
                      <a:pt x="43" y="42"/>
                    </a:lnTo>
                    <a:lnTo>
                      <a:pt x="42" y="46"/>
                    </a:lnTo>
                    <a:lnTo>
                      <a:pt x="40" y="51"/>
                    </a:lnTo>
                    <a:lnTo>
                      <a:pt x="38" y="57"/>
                    </a:lnTo>
                    <a:lnTo>
                      <a:pt x="36" y="63"/>
                    </a:lnTo>
                    <a:lnTo>
                      <a:pt x="32" y="69"/>
                    </a:lnTo>
                    <a:lnTo>
                      <a:pt x="30" y="74"/>
                    </a:lnTo>
                    <a:lnTo>
                      <a:pt x="26" y="80"/>
                    </a:lnTo>
                    <a:lnTo>
                      <a:pt x="24" y="86"/>
                    </a:lnTo>
                    <a:lnTo>
                      <a:pt x="21" y="91"/>
                    </a:lnTo>
                    <a:lnTo>
                      <a:pt x="19" y="99"/>
                    </a:lnTo>
                    <a:lnTo>
                      <a:pt x="15" y="105"/>
                    </a:lnTo>
                    <a:lnTo>
                      <a:pt x="13" y="112"/>
                    </a:lnTo>
                    <a:lnTo>
                      <a:pt x="9" y="118"/>
                    </a:lnTo>
                    <a:lnTo>
                      <a:pt x="5" y="124"/>
                    </a:lnTo>
                    <a:lnTo>
                      <a:pt x="2" y="131"/>
                    </a:lnTo>
                    <a:lnTo>
                      <a:pt x="0" y="139"/>
                    </a:lnTo>
                    <a:lnTo>
                      <a:pt x="68" y="148"/>
                    </a:lnTo>
                    <a:lnTo>
                      <a:pt x="70" y="147"/>
                    </a:lnTo>
                    <a:lnTo>
                      <a:pt x="76" y="139"/>
                    </a:lnTo>
                    <a:lnTo>
                      <a:pt x="78" y="133"/>
                    </a:lnTo>
                    <a:lnTo>
                      <a:pt x="81" y="128"/>
                    </a:lnTo>
                    <a:lnTo>
                      <a:pt x="85" y="120"/>
                    </a:lnTo>
                    <a:lnTo>
                      <a:pt x="91" y="112"/>
                    </a:lnTo>
                    <a:lnTo>
                      <a:pt x="95" y="101"/>
                    </a:lnTo>
                    <a:lnTo>
                      <a:pt x="99" y="91"/>
                    </a:lnTo>
                    <a:lnTo>
                      <a:pt x="100" y="86"/>
                    </a:lnTo>
                    <a:lnTo>
                      <a:pt x="104" y="80"/>
                    </a:lnTo>
                    <a:lnTo>
                      <a:pt x="104" y="74"/>
                    </a:lnTo>
                    <a:lnTo>
                      <a:pt x="108" y="69"/>
                    </a:lnTo>
                    <a:lnTo>
                      <a:pt x="110" y="63"/>
                    </a:lnTo>
                    <a:lnTo>
                      <a:pt x="112" y="55"/>
                    </a:lnTo>
                    <a:lnTo>
                      <a:pt x="114" y="50"/>
                    </a:lnTo>
                    <a:lnTo>
                      <a:pt x="116" y="44"/>
                    </a:lnTo>
                    <a:lnTo>
                      <a:pt x="118" y="38"/>
                    </a:lnTo>
                    <a:lnTo>
                      <a:pt x="120" y="31"/>
                    </a:lnTo>
                    <a:lnTo>
                      <a:pt x="121" y="25"/>
                    </a:lnTo>
                    <a:lnTo>
                      <a:pt x="123" y="17"/>
                    </a:lnTo>
                    <a:lnTo>
                      <a:pt x="59" y="0"/>
                    </a:lnTo>
                    <a:close/>
                  </a:path>
                </a:pathLst>
              </a:custGeom>
              <a:solidFill>
                <a:srgbClr val="000000"/>
              </a:solidFill>
              <a:ln w="9525">
                <a:noFill/>
                <a:round/>
                <a:headEnd/>
                <a:tailEnd/>
              </a:ln>
            </p:spPr>
            <p:txBody>
              <a:bodyPr/>
              <a:lstStyle/>
              <a:p>
                <a:endParaRPr lang="en-US"/>
              </a:p>
            </p:txBody>
          </p:sp>
          <p:sp>
            <p:nvSpPr>
              <p:cNvPr id="954" name="Freeform 81"/>
              <p:cNvSpPr>
                <a:spLocks/>
              </p:cNvSpPr>
              <p:nvPr/>
            </p:nvSpPr>
            <p:spPr bwMode="auto">
              <a:xfrm>
                <a:off x="1497013" y="1738313"/>
                <a:ext cx="98425" cy="117475"/>
              </a:xfrm>
              <a:custGeom>
                <a:avLst/>
                <a:gdLst>
                  <a:gd name="T0" fmla="*/ 61 w 123"/>
                  <a:gd name="T1" fmla="*/ 0 h 148"/>
                  <a:gd name="T2" fmla="*/ 59 w 123"/>
                  <a:gd name="T3" fmla="*/ 0 h 148"/>
                  <a:gd name="T4" fmla="*/ 59 w 123"/>
                  <a:gd name="T5" fmla="*/ 2 h 148"/>
                  <a:gd name="T6" fmla="*/ 57 w 123"/>
                  <a:gd name="T7" fmla="*/ 6 h 148"/>
                  <a:gd name="T8" fmla="*/ 57 w 123"/>
                  <a:gd name="T9" fmla="*/ 11 h 148"/>
                  <a:gd name="T10" fmla="*/ 53 w 123"/>
                  <a:gd name="T11" fmla="*/ 17 h 148"/>
                  <a:gd name="T12" fmla="*/ 51 w 123"/>
                  <a:gd name="T13" fmla="*/ 25 h 148"/>
                  <a:gd name="T14" fmla="*/ 47 w 123"/>
                  <a:gd name="T15" fmla="*/ 32 h 148"/>
                  <a:gd name="T16" fmla="*/ 46 w 123"/>
                  <a:gd name="T17" fmla="*/ 42 h 148"/>
                  <a:gd name="T18" fmla="*/ 42 w 123"/>
                  <a:gd name="T19" fmla="*/ 46 h 148"/>
                  <a:gd name="T20" fmla="*/ 40 w 123"/>
                  <a:gd name="T21" fmla="*/ 51 h 148"/>
                  <a:gd name="T22" fmla="*/ 38 w 123"/>
                  <a:gd name="T23" fmla="*/ 57 h 148"/>
                  <a:gd name="T24" fmla="*/ 36 w 123"/>
                  <a:gd name="T25" fmla="*/ 63 h 148"/>
                  <a:gd name="T26" fmla="*/ 34 w 123"/>
                  <a:gd name="T27" fmla="*/ 68 h 148"/>
                  <a:gd name="T28" fmla="*/ 30 w 123"/>
                  <a:gd name="T29" fmla="*/ 74 h 148"/>
                  <a:gd name="T30" fmla="*/ 28 w 123"/>
                  <a:gd name="T31" fmla="*/ 80 h 148"/>
                  <a:gd name="T32" fmla="*/ 27 w 123"/>
                  <a:gd name="T33" fmla="*/ 86 h 148"/>
                  <a:gd name="T34" fmla="*/ 23 w 123"/>
                  <a:gd name="T35" fmla="*/ 91 h 148"/>
                  <a:gd name="T36" fmla="*/ 19 w 123"/>
                  <a:gd name="T37" fmla="*/ 99 h 148"/>
                  <a:gd name="T38" fmla="*/ 17 w 123"/>
                  <a:gd name="T39" fmla="*/ 105 h 148"/>
                  <a:gd name="T40" fmla="*/ 13 w 123"/>
                  <a:gd name="T41" fmla="*/ 110 h 148"/>
                  <a:gd name="T42" fmla="*/ 9 w 123"/>
                  <a:gd name="T43" fmla="*/ 118 h 148"/>
                  <a:gd name="T44" fmla="*/ 6 w 123"/>
                  <a:gd name="T45" fmla="*/ 124 h 148"/>
                  <a:gd name="T46" fmla="*/ 2 w 123"/>
                  <a:gd name="T47" fmla="*/ 129 h 148"/>
                  <a:gd name="T48" fmla="*/ 0 w 123"/>
                  <a:gd name="T49" fmla="*/ 137 h 148"/>
                  <a:gd name="T50" fmla="*/ 68 w 123"/>
                  <a:gd name="T51" fmla="*/ 148 h 148"/>
                  <a:gd name="T52" fmla="*/ 70 w 123"/>
                  <a:gd name="T53" fmla="*/ 146 h 148"/>
                  <a:gd name="T54" fmla="*/ 76 w 123"/>
                  <a:gd name="T55" fmla="*/ 139 h 148"/>
                  <a:gd name="T56" fmla="*/ 78 w 123"/>
                  <a:gd name="T57" fmla="*/ 131 h 148"/>
                  <a:gd name="T58" fmla="*/ 82 w 123"/>
                  <a:gd name="T59" fmla="*/ 125 h 148"/>
                  <a:gd name="T60" fmla="*/ 85 w 123"/>
                  <a:gd name="T61" fmla="*/ 118 h 148"/>
                  <a:gd name="T62" fmla="*/ 91 w 123"/>
                  <a:gd name="T63" fmla="*/ 110 h 148"/>
                  <a:gd name="T64" fmla="*/ 95 w 123"/>
                  <a:gd name="T65" fmla="*/ 101 h 148"/>
                  <a:gd name="T66" fmla="*/ 99 w 123"/>
                  <a:gd name="T67" fmla="*/ 91 h 148"/>
                  <a:gd name="T68" fmla="*/ 101 w 123"/>
                  <a:gd name="T69" fmla="*/ 86 h 148"/>
                  <a:gd name="T70" fmla="*/ 104 w 123"/>
                  <a:gd name="T71" fmla="*/ 80 h 148"/>
                  <a:gd name="T72" fmla="*/ 106 w 123"/>
                  <a:gd name="T73" fmla="*/ 74 h 148"/>
                  <a:gd name="T74" fmla="*/ 108 w 123"/>
                  <a:gd name="T75" fmla="*/ 68 h 148"/>
                  <a:gd name="T76" fmla="*/ 110 w 123"/>
                  <a:gd name="T77" fmla="*/ 63 h 148"/>
                  <a:gd name="T78" fmla="*/ 112 w 123"/>
                  <a:gd name="T79" fmla="*/ 55 h 148"/>
                  <a:gd name="T80" fmla="*/ 114 w 123"/>
                  <a:gd name="T81" fmla="*/ 49 h 148"/>
                  <a:gd name="T82" fmla="*/ 118 w 123"/>
                  <a:gd name="T83" fmla="*/ 44 h 148"/>
                  <a:gd name="T84" fmla="*/ 118 w 123"/>
                  <a:gd name="T85" fmla="*/ 36 h 148"/>
                  <a:gd name="T86" fmla="*/ 120 w 123"/>
                  <a:gd name="T87" fmla="*/ 30 h 148"/>
                  <a:gd name="T88" fmla="*/ 122 w 123"/>
                  <a:gd name="T89" fmla="*/ 23 h 148"/>
                  <a:gd name="T90" fmla="*/ 123 w 123"/>
                  <a:gd name="T91" fmla="*/ 17 h 148"/>
                  <a:gd name="T92" fmla="*/ 61 w 123"/>
                  <a:gd name="T93" fmla="*/ 0 h 148"/>
                  <a:gd name="T94" fmla="*/ 61 w 123"/>
                  <a:gd name="T95" fmla="*/ 0 h 148"/>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23"/>
                  <a:gd name="T145" fmla="*/ 0 h 148"/>
                  <a:gd name="T146" fmla="*/ 123 w 123"/>
                  <a:gd name="T147" fmla="*/ 148 h 148"/>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23" h="148">
                    <a:moveTo>
                      <a:pt x="61" y="0"/>
                    </a:moveTo>
                    <a:lnTo>
                      <a:pt x="59" y="0"/>
                    </a:lnTo>
                    <a:lnTo>
                      <a:pt x="59" y="2"/>
                    </a:lnTo>
                    <a:lnTo>
                      <a:pt x="57" y="6"/>
                    </a:lnTo>
                    <a:lnTo>
                      <a:pt x="57" y="11"/>
                    </a:lnTo>
                    <a:lnTo>
                      <a:pt x="53" y="17"/>
                    </a:lnTo>
                    <a:lnTo>
                      <a:pt x="51" y="25"/>
                    </a:lnTo>
                    <a:lnTo>
                      <a:pt x="47" y="32"/>
                    </a:lnTo>
                    <a:lnTo>
                      <a:pt x="46" y="42"/>
                    </a:lnTo>
                    <a:lnTo>
                      <a:pt x="42" y="46"/>
                    </a:lnTo>
                    <a:lnTo>
                      <a:pt x="40" y="51"/>
                    </a:lnTo>
                    <a:lnTo>
                      <a:pt x="38" y="57"/>
                    </a:lnTo>
                    <a:lnTo>
                      <a:pt x="36" y="63"/>
                    </a:lnTo>
                    <a:lnTo>
                      <a:pt x="34" y="68"/>
                    </a:lnTo>
                    <a:lnTo>
                      <a:pt x="30" y="74"/>
                    </a:lnTo>
                    <a:lnTo>
                      <a:pt x="28" y="80"/>
                    </a:lnTo>
                    <a:lnTo>
                      <a:pt x="27" y="86"/>
                    </a:lnTo>
                    <a:lnTo>
                      <a:pt x="23" y="91"/>
                    </a:lnTo>
                    <a:lnTo>
                      <a:pt x="19" y="99"/>
                    </a:lnTo>
                    <a:lnTo>
                      <a:pt x="17" y="105"/>
                    </a:lnTo>
                    <a:lnTo>
                      <a:pt x="13" y="110"/>
                    </a:lnTo>
                    <a:lnTo>
                      <a:pt x="9" y="118"/>
                    </a:lnTo>
                    <a:lnTo>
                      <a:pt x="6" y="124"/>
                    </a:lnTo>
                    <a:lnTo>
                      <a:pt x="2" y="129"/>
                    </a:lnTo>
                    <a:lnTo>
                      <a:pt x="0" y="137"/>
                    </a:lnTo>
                    <a:lnTo>
                      <a:pt x="68" y="148"/>
                    </a:lnTo>
                    <a:lnTo>
                      <a:pt x="70" y="146"/>
                    </a:lnTo>
                    <a:lnTo>
                      <a:pt x="76" y="139"/>
                    </a:lnTo>
                    <a:lnTo>
                      <a:pt x="78" y="131"/>
                    </a:lnTo>
                    <a:lnTo>
                      <a:pt x="82" y="125"/>
                    </a:lnTo>
                    <a:lnTo>
                      <a:pt x="85" y="118"/>
                    </a:lnTo>
                    <a:lnTo>
                      <a:pt x="91" y="110"/>
                    </a:lnTo>
                    <a:lnTo>
                      <a:pt x="95" y="101"/>
                    </a:lnTo>
                    <a:lnTo>
                      <a:pt x="99" y="91"/>
                    </a:lnTo>
                    <a:lnTo>
                      <a:pt x="101" y="86"/>
                    </a:lnTo>
                    <a:lnTo>
                      <a:pt x="104" y="80"/>
                    </a:lnTo>
                    <a:lnTo>
                      <a:pt x="106" y="74"/>
                    </a:lnTo>
                    <a:lnTo>
                      <a:pt x="108" y="68"/>
                    </a:lnTo>
                    <a:lnTo>
                      <a:pt x="110" y="63"/>
                    </a:lnTo>
                    <a:lnTo>
                      <a:pt x="112" y="55"/>
                    </a:lnTo>
                    <a:lnTo>
                      <a:pt x="114" y="49"/>
                    </a:lnTo>
                    <a:lnTo>
                      <a:pt x="118" y="44"/>
                    </a:lnTo>
                    <a:lnTo>
                      <a:pt x="118" y="36"/>
                    </a:lnTo>
                    <a:lnTo>
                      <a:pt x="120" y="30"/>
                    </a:lnTo>
                    <a:lnTo>
                      <a:pt x="122" y="23"/>
                    </a:lnTo>
                    <a:lnTo>
                      <a:pt x="123" y="17"/>
                    </a:lnTo>
                    <a:lnTo>
                      <a:pt x="61" y="0"/>
                    </a:lnTo>
                    <a:close/>
                  </a:path>
                </a:pathLst>
              </a:custGeom>
              <a:solidFill>
                <a:srgbClr val="000000"/>
              </a:solidFill>
              <a:ln w="9525">
                <a:noFill/>
                <a:round/>
                <a:headEnd/>
                <a:tailEnd/>
              </a:ln>
            </p:spPr>
            <p:txBody>
              <a:bodyPr/>
              <a:lstStyle/>
              <a:p>
                <a:endParaRPr lang="en-US"/>
              </a:p>
            </p:txBody>
          </p:sp>
          <p:sp>
            <p:nvSpPr>
              <p:cNvPr id="955" name="Freeform 82"/>
              <p:cNvSpPr>
                <a:spLocks/>
              </p:cNvSpPr>
              <p:nvPr/>
            </p:nvSpPr>
            <p:spPr bwMode="auto">
              <a:xfrm>
                <a:off x="1684338" y="1806575"/>
                <a:ext cx="134937" cy="147638"/>
              </a:xfrm>
              <a:custGeom>
                <a:avLst/>
                <a:gdLst>
                  <a:gd name="T0" fmla="*/ 0 w 169"/>
                  <a:gd name="T1" fmla="*/ 136 h 186"/>
                  <a:gd name="T2" fmla="*/ 2 w 169"/>
                  <a:gd name="T3" fmla="*/ 135 h 186"/>
                  <a:gd name="T4" fmla="*/ 7 w 169"/>
                  <a:gd name="T5" fmla="*/ 131 h 186"/>
                  <a:gd name="T6" fmla="*/ 11 w 169"/>
                  <a:gd name="T7" fmla="*/ 127 h 186"/>
                  <a:gd name="T8" fmla="*/ 17 w 169"/>
                  <a:gd name="T9" fmla="*/ 121 h 186"/>
                  <a:gd name="T10" fmla="*/ 22 w 169"/>
                  <a:gd name="T11" fmla="*/ 116 h 186"/>
                  <a:gd name="T12" fmla="*/ 30 w 169"/>
                  <a:gd name="T13" fmla="*/ 110 h 186"/>
                  <a:gd name="T14" fmla="*/ 32 w 169"/>
                  <a:gd name="T15" fmla="*/ 106 h 186"/>
                  <a:gd name="T16" fmla="*/ 36 w 169"/>
                  <a:gd name="T17" fmla="*/ 100 h 186"/>
                  <a:gd name="T18" fmla="*/ 38 w 169"/>
                  <a:gd name="T19" fmla="*/ 96 h 186"/>
                  <a:gd name="T20" fmla="*/ 43 w 169"/>
                  <a:gd name="T21" fmla="*/ 91 h 186"/>
                  <a:gd name="T22" fmla="*/ 45 w 169"/>
                  <a:gd name="T23" fmla="*/ 85 h 186"/>
                  <a:gd name="T24" fmla="*/ 51 w 169"/>
                  <a:gd name="T25" fmla="*/ 79 h 186"/>
                  <a:gd name="T26" fmla="*/ 55 w 169"/>
                  <a:gd name="T27" fmla="*/ 74 h 186"/>
                  <a:gd name="T28" fmla="*/ 59 w 169"/>
                  <a:gd name="T29" fmla="*/ 68 h 186"/>
                  <a:gd name="T30" fmla="*/ 62 w 169"/>
                  <a:gd name="T31" fmla="*/ 60 h 186"/>
                  <a:gd name="T32" fmla="*/ 68 w 169"/>
                  <a:gd name="T33" fmla="*/ 53 h 186"/>
                  <a:gd name="T34" fmla="*/ 72 w 169"/>
                  <a:gd name="T35" fmla="*/ 43 h 186"/>
                  <a:gd name="T36" fmla="*/ 76 w 169"/>
                  <a:gd name="T37" fmla="*/ 36 h 186"/>
                  <a:gd name="T38" fmla="*/ 80 w 169"/>
                  <a:gd name="T39" fmla="*/ 26 h 186"/>
                  <a:gd name="T40" fmla="*/ 85 w 169"/>
                  <a:gd name="T41" fmla="*/ 19 h 186"/>
                  <a:gd name="T42" fmla="*/ 89 w 169"/>
                  <a:gd name="T43" fmla="*/ 9 h 186"/>
                  <a:gd name="T44" fmla="*/ 95 w 169"/>
                  <a:gd name="T45" fmla="*/ 0 h 186"/>
                  <a:gd name="T46" fmla="*/ 169 w 169"/>
                  <a:gd name="T47" fmla="*/ 34 h 186"/>
                  <a:gd name="T48" fmla="*/ 167 w 169"/>
                  <a:gd name="T49" fmla="*/ 34 h 186"/>
                  <a:gd name="T50" fmla="*/ 165 w 169"/>
                  <a:gd name="T51" fmla="*/ 38 h 186"/>
                  <a:gd name="T52" fmla="*/ 163 w 169"/>
                  <a:gd name="T53" fmla="*/ 43 h 186"/>
                  <a:gd name="T54" fmla="*/ 159 w 169"/>
                  <a:gd name="T55" fmla="*/ 49 h 186"/>
                  <a:gd name="T56" fmla="*/ 154 w 169"/>
                  <a:gd name="T57" fmla="*/ 57 h 186"/>
                  <a:gd name="T58" fmla="*/ 150 w 169"/>
                  <a:gd name="T59" fmla="*/ 66 h 186"/>
                  <a:gd name="T60" fmla="*/ 146 w 169"/>
                  <a:gd name="T61" fmla="*/ 70 h 186"/>
                  <a:gd name="T62" fmla="*/ 144 w 169"/>
                  <a:gd name="T63" fmla="*/ 76 h 186"/>
                  <a:gd name="T64" fmla="*/ 140 w 169"/>
                  <a:gd name="T65" fmla="*/ 81 h 186"/>
                  <a:gd name="T66" fmla="*/ 138 w 169"/>
                  <a:gd name="T67" fmla="*/ 87 h 186"/>
                  <a:gd name="T68" fmla="*/ 133 w 169"/>
                  <a:gd name="T69" fmla="*/ 93 h 186"/>
                  <a:gd name="T70" fmla="*/ 131 w 169"/>
                  <a:gd name="T71" fmla="*/ 98 h 186"/>
                  <a:gd name="T72" fmla="*/ 125 w 169"/>
                  <a:gd name="T73" fmla="*/ 104 h 186"/>
                  <a:gd name="T74" fmla="*/ 123 w 169"/>
                  <a:gd name="T75" fmla="*/ 112 h 186"/>
                  <a:gd name="T76" fmla="*/ 118 w 169"/>
                  <a:gd name="T77" fmla="*/ 117 h 186"/>
                  <a:gd name="T78" fmla="*/ 114 w 169"/>
                  <a:gd name="T79" fmla="*/ 123 h 186"/>
                  <a:gd name="T80" fmla="*/ 110 w 169"/>
                  <a:gd name="T81" fmla="*/ 131 h 186"/>
                  <a:gd name="T82" fmla="*/ 106 w 169"/>
                  <a:gd name="T83" fmla="*/ 136 h 186"/>
                  <a:gd name="T84" fmla="*/ 100 w 169"/>
                  <a:gd name="T85" fmla="*/ 142 h 186"/>
                  <a:gd name="T86" fmla="*/ 95 w 169"/>
                  <a:gd name="T87" fmla="*/ 148 h 186"/>
                  <a:gd name="T88" fmla="*/ 91 w 169"/>
                  <a:gd name="T89" fmla="*/ 154 h 186"/>
                  <a:gd name="T90" fmla="*/ 85 w 169"/>
                  <a:gd name="T91" fmla="*/ 161 h 186"/>
                  <a:gd name="T92" fmla="*/ 81 w 169"/>
                  <a:gd name="T93" fmla="*/ 167 h 186"/>
                  <a:gd name="T94" fmla="*/ 76 w 169"/>
                  <a:gd name="T95" fmla="*/ 173 h 186"/>
                  <a:gd name="T96" fmla="*/ 72 w 169"/>
                  <a:gd name="T97" fmla="*/ 178 h 186"/>
                  <a:gd name="T98" fmla="*/ 66 w 169"/>
                  <a:gd name="T99" fmla="*/ 186 h 186"/>
                  <a:gd name="T100" fmla="*/ 0 w 169"/>
                  <a:gd name="T101" fmla="*/ 136 h 186"/>
                  <a:gd name="T102" fmla="*/ 0 w 169"/>
                  <a:gd name="T103" fmla="*/ 136 h 18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69"/>
                  <a:gd name="T157" fmla="*/ 0 h 186"/>
                  <a:gd name="T158" fmla="*/ 169 w 169"/>
                  <a:gd name="T159" fmla="*/ 186 h 18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69" h="186">
                    <a:moveTo>
                      <a:pt x="0" y="136"/>
                    </a:moveTo>
                    <a:lnTo>
                      <a:pt x="2" y="135"/>
                    </a:lnTo>
                    <a:lnTo>
                      <a:pt x="7" y="131"/>
                    </a:lnTo>
                    <a:lnTo>
                      <a:pt x="11" y="127"/>
                    </a:lnTo>
                    <a:lnTo>
                      <a:pt x="17" y="121"/>
                    </a:lnTo>
                    <a:lnTo>
                      <a:pt x="22" y="116"/>
                    </a:lnTo>
                    <a:lnTo>
                      <a:pt x="30" y="110"/>
                    </a:lnTo>
                    <a:lnTo>
                      <a:pt x="32" y="106"/>
                    </a:lnTo>
                    <a:lnTo>
                      <a:pt x="36" y="100"/>
                    </a:lnTo>
                    <a:lnTo>
                      <a:pt x="38" y="96"/>
                    </a:lnTo>
                    <a:lnTo>
                      <a:pt x="43" y="91"/>
                    </a:lnTo>
                    <a:lnTo>
                      <a:pt x="45" y="85"/>
                    </a:lnTo>
                    <a:lnTo>
                      <a:pt x="51" y="79"/>
                    </a:lnTo>
                    <a:lnTo>
                      <a:pt x="55" y="74"/>
                    </a:lnTo>
                    <a:lnTo>
                      <a:pt x="59" y="68"/>
                    </a:lnTo>
                    <a:lnTo>
                      <a:pt x="62" y="60"/>
                    </a:lnTo>
                    <a:lnTo>
                      <a:pt x="68" y="53"/>
                    </a:lnTo>
                    <a:lnTo>
                      <a:pt x="72" y="43"/>
                    </a:lnTo>
                    <a:lnTo>
                      <a:pt x="76" y="36"/>
                    </a:lnTo>
                    <a:lnTo>
                      <a:pt x="80" y="26"/>
                    </a:lnTo>
                    <a:lnTo>
                      <a:pt x="85" y="19"/>
                    </a:lnTo>
                    <a:lnTo>
                      <a:pt x="89" y="9"/>
                    </a:lnTo>
                    <a:lnTo>
                      <a:pt x="95" y="0"/>
                    </a:lnTo>
                    <a:lnTo>
                      <a:pt x="169" y="34"/>
                    </a:lnTo>
                    <a:lnTo>
                      <a:pt x="167" y="34"/>
                    </a:lnTo>
                    <a:lnTo>
                      <a:pt x="165" y="38"/>
                    </a:lnTo>
                    <a:lnTo>
                      <a:pt x="163" y="43"/>
                    </a:lnTo>
                    <a:lnTo>
                      <a:pt x="159" y="49"/>
                    </a:lnTo>
                    <a:lnTo>
                      <a:pt x="154" y="57"/>
                    </a:lnTo>
                    <a:lnTo>
                      <a:pt x="150" y="66"/>
                    </a:lnTo>
                    <a:lnTo>
                      <a:pt x="146" y="70"/>
                    </a:lnTo>
                    <a:lnTo>
                      <a:pt x="144" y="76"/>
                    </a:lnTo>
                    <a:lnTo>
                      <a:pt x="140" y="81"/>
                    </a:lnTo>
                    <a:lnTo>
                      <a:pt x="138" y="87"/>
                    </a:lnTo>
                    <a:lnTo>
                      <a:pt x="133" y="93"/>
                    </a:lnTo>
                    <a:lnTo>
                      <a:pt x="131" y="98"/>
                    </a:lnTo>
                    <a:lnTo>
                      <a:pt x="125" y="104"/>
                    </a:lnTo>
                    <a:lnTo>
                      <a:pt x="123" y="112"/>
                    </a:lnTo>
                    <a:lnTo>
                      <a:pt x="118" y="117"/>
                    </a:lnTo>
                    <a:lnTo>
                      <a:pt x="114" y="123"/>
                    </a:lnTo>
                    <a:lnTo>
                      <a:pt x="110" y="131"/>
                    </a:lnTo>
                    <a:lnTo>
                      <a:pt x="106" y="136"/>
                    </a:lnTo>
                    <a:lnTo>
                      <a:pt x="100" y="142"/>
                    </a:lnTo>
                    <a:lnTo>
                      <a:pt x="95" y="148"/>
                    </a:lnTo>
                    <a:lnTo>
                      <a:pt x="91" y="154"/>
                    </a:lnTo>
                    <a:lnTo>
                      <a:pt x="85" y="161"/>
                    </a:lnTo>
                    <a:lnTo>
                      <a:pt x="81" y="167"/>
                    </a:lnTo>
                    <a:lnTo>
                      <a:pt x="76" y="173"/>
                    </a:lnTo>
                    <a:lnTo>
                      <a:pt x="72" y="178"/>
                    </a:lnTo>
                    <a:lnTo>
                      <a:pt x="66" y="186"/>
                    </a:lnTo>
                    <a:lnTo>
                      <a:pt x="0" y="136"/>
                    </a:lnTo>
                    <a:close/>
                  </a:path>
                </a:pathLst>
              </a:custGeom>
              <a:solidFill>
                <a:srgbClr val="000000"/>
              </a:solidFill>
              <a:ln w="9525">
                <a:noFill/>
                <a:round/>
                <a:headEnd/>
                <a:tailEnd/>
              </a:ln>
            </p:spPr>
            <p:txBody>
              <a:bodyPr/>
              <a:lstStyle/>
              <a:p>
                <a:endParaRPr lang="en-US"/>
              </a:p>
            </p:txBody>
          </p:sp>
          <p:sp>
            <p:nvSpPr>
              <p:cNvPr id="956" name="Freeform 83"/>
              <p:cNvSpPr>
                <a:spLocks/>
              </p:cNvSpPr>
              <p:nvPr/>
            </p:nvSpPr>
            <p:spPr bwMode="auto">
              <a:xfrm>
                <a:off x="1776413" y="1863725"/>
                <a:ext cx="144462" cy="139700"/>
              </a:xfrm>
              <a:custGeom>
                <a:avLst/>
                <a:gdLst>
                  <a:gd name="T0" fmla="*/ 0 w 180"/>
                  <a:gd name="T1" fmla="*/ 142 h 177"/>
                  <a:gd name="T2" fmla="*/ 2 w 180"/>
                  <a:gd name="T3" fmla="*/ 140 h 177"/>
                  <a:gd name="T4" fmla="*/ 7 w 180"/>
                  <a:gd name="T5" fmla="*/ 137 h 177"/>
                  <a:gd name="T6" fmla="*/ 11 w 180"/>
                  <a:gd name="T7" fmla="*/ 133 h 177"/>
                  <a:gd name="T8" fmla="*/ 17 w 180"/>
                  <a:gd name="T9" fmla="*/ 127 h 177"/>
                  <a:gd name="T10" fmla="*/ 22 w 180"/>
                  <a:gd name="T11" fmla="*/ 121 h 177"/>
                  <a:gd name="T12" fmla="*/ 30 w 180"/>
                  <a:gd name="T13" fmla="*/ 116 h 177"/>
                  <a:gd name="T14" fmla="*/ 32 w 180"/>
                  <a:gd name="T15" fmla="*/ 110 h 177"/>
                  <a:gd name="T16" fmla="*/ 36 w 180"/>
                  <a:gd name="T17" fmla="*/ 106 h 177"/>
                  <a:gd name="T18" fmla="*/ 40 w 180"/>
                  <a:gd name="T19" fmla="*/ 101 h 177"/>
                  <a:gd name="T20" fmla="*/ 45 w 180"/>
                  <a:gd name="T21" fmla="*/ 97 h 177"/>
                  <a:gd name="T22" fmla="*/ 49 w 180"/>
                  <a:gd name="T23" fmla="*/ 89 h 177"/>
                  <a:gd name="T24" fmla="*/ 53 w 180"/>
                  <a:gd name="T25" fmla="*/ 83 h 177"/>
                  <a:gd name="T26" fmla="*/ 59 w 180"/>
                  <a:gd name="T27" fmla="*/ 78 h 177"/>
                  <a:gd name="T28" fmla="*/ 64 w 180"/>
                  <a:gd name="T29" fmla="*/ 72 h 177"/>
                  <a:gd name="T30" fmla="*/ 70 w 180"/>
                  <a:gd name="T31" fmla="*/ 63 h 177"/>
                  <a:gd name="T32" fmla="*/ 74 w 180"/>
                  <a:gd name="T33" fmla="*/ 57 h 177"/>
                  <a:gd name="T34" fmla="*/ 79 w 180"/>
                  <a:gd name="T35" fmla="*/ 47 h 177"/>
                  <a:gd name="T36" fmla="*/ 87 w 180"/>
                  <a:gd name="T37" fmla="*/ 40 h 177"/>
                  <a:gd name="T38" fmla="*/ 93 w 180"/>
                  <a:gd name="T39" fmla="*/ 30 h 177"/>
                  <a:gd name="T40" fmla="*/ 98 w 180"/>
                  <a:gd name="T41" fmla="*/ 21 h 177"/>
                  <a:gd name="T42" fmla="*/ 104 w 180"/>
                  <a:gd name="T43" fmla="*/ 9 h 177"/>
                  <a:gd name="T44" fmla="*/ 112 w 180"/>
                  <a:gd name="T45" fmla="*/ 0 h 177"/>
                  <a:gd name="T46" fmla="*/ 180 w 180"/>
                  <a:gd name="T47" fmla="*/ 36 h 177"/>
                  <a:gd name="T48" fmla="*/ 180 w 180"/>
                  <a:gd name="T49" fmla="*/ 36 h 177"/>
                  <a:gd name="T50" fmla="*/ 178 w 180"/>
                  <a:gd name="T51" fmla="*/ 40 h 177"/>
                  <a:gd name="T52" fmla="*/ 175 w 180"/>
                  <a:gd name="T53" fmla="*/ 44 h 177"/>
                  <a:gd name="T54" fmla="*/ 173 w 180"/>
                  <a:gd name="T55" fmla="*/ 49 h 177"/>
                  <a:gd name="T56" fmla="*/ 167 w 180"/>
                  <a:gd name="T57" fmla="*/ 57 h 177"/>
                  <a:gd name="T58" fmla="*/ 163 w 180"/>
                  <a:gd name="T59" fmla="*/ 66 h 177"/>
                  <a:gd name="T60" fmla="*/ 159 w 180"/>
                  <a:gd name="T61" fmla="*/ 68 h 177"/>
                  <a:gd name="T62" fmla="*/ 156 w 180"/>
                  <a:gd name="T63" fmla="*/ 74 h 177"/>
                  <a:gd name="T64" fmla="*/ 154 w 180"/>
                  <a:gd name="T65" fmla="*/ 80 h 177"/>
                  <a:gd name="T66" fmla="*/ 150 w 180"/>
                  <a:gd name="T67" fmla="*/ 85 h 177"/>
                  <a:gd name="T68" fmla="*/ 146 w 180"/>
                  <a:gd name="T69" fmla="*/ 89 h 177"/>
                  <a:gd name="T70" fmla="*/ 142 w 180"/>
                  <a:gd name="T71" fmla="*/ 95 h 177"/>
                  <a:gd name="T72" fmla="*/ 138 w 180"/>
                  <a:gd name="T73" fmla="*/ 101 h 177"/>
                  <a:gd name="T74" fmla="*/ 135 w 180"/>
                  <a:gd name="T75" fmla="*/ 106 h 177"/>
                  <a:gd name="T76" fmla="*/ 129 w 180"/>
                  <a:gd name="T77" fmla="*/ 112 h 177"/>
                  <a:gd name="T78" fmla="*/ 125 w 180"/>
                  <a:gd name="T79" fmla="*/ 118 h 177"/>
                  <a:gd name="T80" fmla="*/ 119 w 180"/>
                  <a:gd name="T81" fmla="*/ 123 h 177"/>
                  <a:gd name="T82" fmla="*/ 116 w 180"/>
                  <a:gd name="T83" fmla="*/ 131 h 177"/>
                  <a:gd name="T84" fmla="*/ 110 w 180"/>
                  <a:gd name="T85" fmla="*/ 137 h 177"/>
                  <a:gd name="T86" fmla="*/ 104 w 180"/>
                  <a:gd name="T87" fmla="*/ 142 h 177"/>
                  <a:gd name="T88" fmla="*/ 98 w 180"/>
                  <a:gd name="T89" fmla="*/ 148 h 177"/>
                  <a:gd name="T90" fmla="*/ 95 w 180"/>
                  <a:gd name="T91" fmla="*/ 154 h 177"/>
                  <a:gd name="T92" fmla="*/ 87 w 180"/>
                  <a:gd name="T93" fmla="*/ 159 h 177"/>
                  <a:gd name="T94" fmla="*/ 81 w 180"/>
                  <a:gd name="T95" fmla="*/ 165 h 177"/>
                  <a:gd name="T96" fmla="*/ 76 w 180"/>
                  <a:gd name="T97" fmla="*/ 171 h 177"/>
                  <a:gd name="T98" fmla="*/ 70 w 180"/>
                  <a:gd name="T99" fmla="*/ 177 h 177"/>
                  <a:gd name="T100" fmla="*/ 0 w 180"/>
                  <a:gd name="T101" fmla="*/ 142 h 177"/>
                  <a:gd name="T102" fmla="*/ 0 w 180"/>
                  <a:gd name="T103" fmla="*/ 142 h 177"/>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80"/>
                  <a:gd name="T157" fmla="*/ 0 h 177"/>
                  <a:gd name="T158" fmla="*/ 180 w 180"/>
                  <a:gd name="T159" fmla="*/ 177 h 177"/>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80" h="177">
                    <a:moveTo>
                      <a:pt x="0" y="142"/>
                    </a:moveTo>
                    <a:lnTo>
                      <a:pt x="2" y="140"/>
                    </a:lnTo>
                    <a:lnTo>
                      <a:pt x="7" y="137"/>
                    </a:lnTo>
                    <a:lnTo>
                      <a:pt x="11" y="133"/>
                    </a:lnTo>
                    <a:lnTo>
                      <a:pt x="17" y="127"/>
                    </a:lnTo>
                    <a:lnTo>
                      <a:pt x="22" y="121"/>
                    </a:lnTo>
                    <a:lnTo>
                      <a:pt x="30" y="116"/>
                    </a:lnTo>
                    <a:lnTo>
                      <a:pt x="32" y="110"/>
                    </a:lnTo>
                    <a:lnTo>
                      <a:pt x="36" y="106"/>
                    </a:lnTo>
                    <a:lnTo>
                      <a:pt x="40" y="101"/>
                    </a:lnTo>
                    <a:lnTo>
                      <a:pt x="45" y="97"/>
                    </a:lnTo>
                    <a:lnTo>
                      <a:pt x="49" y="89"/>
                    </a:lnTo>
                    <a:lnTo>
                      <a:pt x="53" y="83"/>
                    </a:lnTo>
                    <a:lnTo>
                      <a:pt x="59" y="78"/>
                    </a:lnTo>
                    <a:lnTo>
                      <a:pt x="64" y="72"/>
                    </a:lnTo>
                    <a:lnTo>
                      <a:pt x="70" y="63"/>
                    </a:lnTo>
                    <a:lnTo>
                      <a:pt x="74" y="57"/>
                    </a:lnTo>
                    <a:lnTo>
                      <a:pt x="79" y="47"/>
                    </a:lnTo>
                    <a:lnTo>
                      <a:pt x="87" y="40"/>
                    </a:lnTo>
                    <a:lnTo>
                      <a:pt x="93" y="30"/>
                    </a:lnTo>
                    <a:lnTo>
                      <a:pt x="98" y="21"/>
                    </a:lnTo>
                    <a:lnTo>
                      <a:pt x="104" y="9"/>
                    </a:lnTo>
                    <a:lnTo>
                      <a:pt x="112" y="0"/>
                    </a:lnTo>
                    <a:lnTo>
                      <a:pt x="180" y="36"/>
                    </a:lnTo>
                    <a:lnTo>
                      <a:pt x="178" y="40"/>
                    </a:lnTo>
                    <a:lnTo>
                      <a:pt x="175" y="44"/>
                    </a:lnTo>
                    <a:lnTo>
                      <a:pt x="173" y="49"/>
                    </a:lnTo>
                    <a:lnTo>
                      <a:pt x="167" y="57"/>
                    </a:lnTo>
                    <a:lnTo>
                      <a:pt x="163" y="66"/>
                    </a:lnTo>
                    <a:lnTo>
                      <a:pt x="159" y="68"/>
                    </a:lnTo>
                    <a:lnTo>
                      <a:pt x="156" y="74"/>
                    </a:lnTo>
                    <a:lnTo>
                      <a:pt x="154" y="80"/>
                    </a:lnTo>
                    <a:lnTo>
                      <a:pt x="150" y="85"/>
                    </a:lnTo>
                    <a:lnTo>
                      <a:pt x="146" y="89"/>
                    </a:lnTo>
                    <a:lnTo>
                      <a:pt x="142" y="95"/>
                    </a:lnTo>
                    <a:lnTo>
                      <a:pt x="138" y="101"/>
                    </a:lnTo>
                    <a:lnTo>
                      <a:pt x="135" y="106"/>
                    </a:lnTo>
                    <a:lnTo>
                      <a:pt x="129" y="112"/>
                    </a:lnTo>
                    <a:lnTo>
                      <a:pt x="125" y="118"/>
                    </a:lnTo>
                    <a:lnTo>
                      <a:pt x="119" y="123"/>
                    </a:lnTo>
                    <a:lnTo>
                      <a:pt x="116" y="131"/>
                    </a:lnTo>
                    <a:lnTo>
                      <a:pt x="110" y="137"/>
                    </a:lnTo>
                    <a:lnTo>
                      <a:pt x="104" y="142"/>
                    </a:lnTo>
                    <a:lnTo>
                      <a:pt x="98" y="148"/>
                    </a:lnTo>
                    <a:lnTo>
                      <a:pt x="95" y="154"/>
                    </a:lnTo>
                    <a:lnTo>
                      <a:pt x="87" y="159"/>
                    </a:lnTo>
                    <a:lnTo>
                      <a:pt x="81" y="165"/>
                    </a:lnTo>
                    <a:lnTo>
                      <a:pt x="76" y="171"/>
                    </a:lnTo>
                    <a:lnTo>
                      <a:pt x="70" y="177"/>
                    </a:lnTo>
                    <a:lnTo>
                      <a:pt x="0" y="142"/>
                    </a:lnTo>
                    <a:close/>
                  </a:path>
                </a:pathLst>
              </a:custGeom>
              <a:solidFill>
                <a:srgbClr val="000000"/>
              </a:solidFill>
              <a:ln w="9525">
                <a:noFill/>
                <a:round/>
                <a:headEnd/>
                <a:tailEnd/>
              </a:ln>
            </p:spPr>
            <p:txBody>
              <a:bodyPr/>
              <a:lstStyle/>
              <a:p>
                <a:endParaRPr lang="en-US"/>
              </a:p>
            </p:txBody>
          </p:sp>
          <p:sp>
            <p:nvSpPr>
              <p:cNvPr id="957" name="Freeform 84"/>
              <p:cNvSpPr>
                <a:spLocks/>
              </p:cNvSpPr>
              <p:nvPr/>
            </p:nvSpPr>
            <p:spPr bwMode="auto">
              <a:xfrm>
                <a:off x="1881188" y="1924050"/>
                <a:ext cx="142875" cy="136525"/>
              </a:xfrm>
              <a:custGeom>
                <a:avLst/>
                <a:gdLst>
                  <a:gd name="T0" fmla="*/ 0 w 180"/>
                  <a:gd name="T1" fmla="*/ 141 h 173"/>
                  <a:gd name="T2" fmla="*/ 0 w 180"/>
                  <a:gd name="T3" fmla="*/ 139 h 173"/>
                  <a:gd name="T4" fmla="*/ 6 w 180"/>
                  <a:gd name="T5" fmla="*/ 135 h 173"/>
                  <a:gd name="T6" fmla="*/ 9 w 180"/>
                  <a:gd name="T7" fmla="*/ 131 h 173"/>
                  <a:gd name="T8" fmla="*/ 15 w 180"/>
                  <a:gd name="T9" fmla="*/ 127 h 173"/>
                  <a:gd name="T10" fmla="*/ 21 w 180"/>
                  <a:gd name="T11" fmla="*/ 122 h 173"/>
                  <a:gd name="T12" fmla="*/ 30 w 180"/>
                  <a:gd name="T13" fmla="*/ 114 h 173"/>
                  <a:gd name="T14" fmla="*/ 32 w 180"/>
                  <a:gd name="T15" fmla="*/ 110 h 173"/>
                  <a:gd name="T16" fmla="*/ 36 w 180"/>
                  <a:gd name="T17" fmla="*/ 106 h 173"/>
                  <a:gd name="T18" fmla="*/ 40 w 180"/>
                  <a:gd name="T19" fmla="*/ 101 h 173"/>
                  <a:gd name="T20" fmla="*/ 45 w 180"/>
                  <a:gd name="T21" fmla="*/ 97 h 173"/>
                  <a:gd name="T22" fmla="*/ 49 w 180"/>
                  <a:gd name="T23" fmla="*/ 89 h 173"/>
                  <a:gd name="T24" fmla="*/ 55 w 180"/>
                  <a:gd name="T25" fmla="*/ 83 h 173"/>
                  <a:gd name="T26" fmla="*/ 59 w 180"/>
                  <a:gd name="T27" fmla="*/ 78 h 173"/>
                  <a:gd name="T28" fmla="*/ 64 w 180"/>
                  <a:gd name="T29" fmla="*/ 72 h 173"/>
                  <a:gd name="T30" fmla="*/ 70 w 180"/>
                  <a:gd name="T31" fmla="*/ 63 h 173"/>
                  <a:gd name="T32" fmla="*/ 76 w 180"/>
                  <a:gd name="T33" fmla="*/ 55 h 173"/>
                  <a:gd name="T34" fmla="*/ 82 w 180"/>
                  <a:gd name="T35" fmla="*/ 47 h 173"/>
                  <a:gd name="T36" fmla="*/ 87 w 180"/>
                  <a:gd name="T37" fmla="*/ 40 h 173"/>
                  <a:gd name="T38" fmla="*/ 93 w 180"/>
                  <a:gd name="T39" fmla="*/ 28 h 173"/>
                  <a:gd name="T40" fmla="*/ 99 w 180"/>
                  <a:gd name="T41" fmla="*/ 19 h 173"/>
                  <a:gd name="T42" fmla="*/ 104 w 180"/>
                  <a:gd name="T43" fmla="*/ 9 h 173"/>
                  <a:gd name="T44" fmla="*/ 112 w 180"/>
                  <a:gd name="T45" fmla="*/ 0 h 173"/>
                  <a:gd name="T46" fmla="*/ 180 w 180"/>
                  <a:gd name="T47" fmla="*/ 36 h 173"/>
                  <a:gd name="T48" fmla="*/ 179 w 180"/>
                  <a:gd name="T49" fmla="*/ 36 h 173"/>
                  <a:gd name="T50" fmla="*/ 177 w 180"/>
                  <a:gd name="T51" fmla="*/ 38 h 173"/>
                  <a:gd name="T52" fmla="*/ 175 w 180"/>
                  <a:gd name="T53" fmla="*/ 42 h 173"/>
                  <a:gd name="T54" fmla="*/ 173 w 180"/>
                  <a:gd name="T55" fmla="*/ 49 h 173"/>
                  <a:gd name="T56" fmla="*/ 167 w 180"/>
                  <a:gd name="T57" fmla="*/ 55 h 173"/>
                  <a:gd name="T58" fmla="*/ 163 w 180"/>
                  <a:gd name="T59" fmla="*/ 64 h 173"/>
                  <a:gd name="T60" fmla="*/ 160 w 180"/>
                  <a:gd name="T61" fmla="*/ 68 h 173"/>
                  <a:gd name="T62" fmla="*/ 156 w 180"/>
                  <a:gd name="T63" fmla="*/ 74 h 173"/>
                  <a:gd name="T64" fmla="*/ 154 w 180"/>
                  <a:gd name="T65" fmla="*/ 80 h 173"/>
                  <a:gd name="T66" fmla="*/ 150 w 180"/>
                  <a:gd name="T67" fmla="*/ 85 h 173"/>
                  <a:gd name="T68" fmla="*/ 146 w 180"/>
                  <a:gd name="T69" fmla="*/ 89 h 173"/>
                  <a:gd name="T70" fmla="*/ 142 w 180"/>
                  <a:gd name="T71" fmla="*/ 95 h 173"/>
                  <a:gd name="T72" fmla="*/ 139 w 180"/>
                  <a:gd name="T73" fmla="*/ 101 h 173"/>
                  <a:gd name="T74" fmla="*/ 135 w 180"/>
                  <a:gd name="T75" fmla="*/ 106 h 173"/>
                  <a:gd name="T76" fmla="*/ 129 w 180"/>
                  <a:gd name="T77" fmla="*/ 112 h 173"/>
                  <a:gd name="T78" fmla="*/ 125 w 180"/>
                  <a:gd name="T79" fmla="*/ 116 h 173"/>
                  <a:gd name="T80" fmla="*/ 120 w 180"/>
                  <a:gd name="T81" fmla="*/ 122 h 173"/>
                  <a:gd name="T82" fmla="*/ 116 w 180"/>
                  <a:gd name="T83" fmla="*/ 129 h 173"/>
                  <a:gd name="T84" fmla="*/ 110 w 180"/>
                  <a:gd name="T85" fmla="*/ 135 h 173"/>
                  <a:gd name="T86" fmla="*/ 104 w 180"/>
                  <a:gd name="T87" fmla="*/ 141 h 173"/>
                  <a:gd name="T88" fmla="*/ 99 w 180"/>
                  <a:gd name="T89" fmla="*/ 146 h 173"/>
                  <a:gd name="T90" fmla="*/ 95 w 180"/>
                  <a:gd name="T91" fmla="*/ 152 h 173"/>
                  <a:gd name="T92" fmla="*/ 89 w 180"/>
                  <a:gd name="T93" fmla="*/ 156 h 173"/>
                  <a:gd name="T94" fmla="*/ 83 w 180"/>
                  <a:gd name="T95" fmla="*/ 161 h 173"/>
                  <a:gd name="T96" fmla="*/ 76 w 180"/>
                  <a:gd name="T97" fmla="*/ 167 h 173"/>
                  <a:gd name="T98" fmla="*/ 70 w 180"/>
                  <a:gd name="T99" fmla="*/ 173 h 173"/>
                  <a:gd name="T100" fmla="*/ 0 w 180"/>
                  <a:gd name="T101" fmla="*/ 141 h 173"/>
                  <a:gd name="T102" fmla="*/ 0 w 180"/>
                  <a:gd name="T103" fmla="*/ 141 h 173"/>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80"/>
                  <a:gd name="T157" fmla="*/ 0 h 173"/>
                  <a:gd name="T158" fmla="*/ 180 w 180"/>
                  <a:gd name="T159" fmla="*/ 173 h 173"/>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80" h="173">
                    <a:moveTo>
                      <a:pt x="0" y="141"/>
                    </a:moveTo>
                    <a:lnTo>
                      <a:pt x="0" y="139"/>
                    </a:lnTo>
                    <a:lnTo>
                      <a:pt x="6" y="135"/>
                    </a:lnTo>
                    <a:lnTo>
                      <a:pt x="9" y="131"/>
                    </a:lnTo>
                    <a:lnTo>
                      <a:pt x="15" y="127"/>
                    </a:lnTo>
                    <a:lnTo>
                      <a:pt x="21" y="122"/>
                    </a:lnTo>
                    <a:lnTo>
                      <a:pt x="30" y="114"/>
                    </a:lnTo>
                    <a:lnTo>
                      <a:pt x="32" y="110"/>
                    </a:lnTo>
                    <a:lnTo>
                      <a:pt x="36" y="106"/>
                    </a:lnTo>
                    <a:lnTo>
                      <a:pt x="40" y="101"/>
                    </a:lnTo>
                    <a:lnTo>
                      <a:pt x="45" y="97"/>
                    </a:lnTo>
                    <a:lnTo>
                      <a:pt x="49" y="89"/>
                    </a:lnTo>
                    <a:lnTo>
                      <a:pt x="55" y="83"/>
                    </a:lnTo>
                    <a:lnTo>
                      <a:pt x="59" y="78"/>
                    </a:lnTo>
                    <a:lnTo>
                      <a:pt x="64" y="72"/>
                    </a:lnTo>
                    <a:lnTo>
                      <a:pt x="70" y="63"/>
                    </a:lnTo>
                    <a:lnTo>
                      <a:pt x="76" y="55"/>
                    </a:lnTo>
                    <a:lnTo>
                      <a:pt x="82" y="47"/>
                    </a:lnTo>
                    <a:lnTo>
                      <a:pt x="87" y="40"/>
                    </a:lnTo>
                    <a:lnTo>
                      <a:pt x="93" y="28"/>
                    </a:lnTo>
                    <a:lnTo>
                      <a:pt x="99" y="19"/>
                    </a:lnTo>
                    <a:lnTo>
                      <a:pt x="104" y="9"/>
                    </a:lnTo>
                    <a:lnTo>
                      <a:pt x="112" y="0"/>
                    </a:lnTo>
                    <a:lnTo>
                      <a:pt x="180" y="36"/>
                    </a:lnTo>
                    <a:lnTo>
                      <a:pt x="179" y="36"/>
                    </a:lnTo>
                    <a:lnTo>
                      <a:pt x="177" y="38"/>
                    </a:lnTo>
                    <a:lnTo>
                      <a:pt x="175" y="42"/>
                    </a:lnTo>
                    <a:lnTo>
                      <a:pt x="173" y="49"/>
                    </a:lnTo>
                    <a:lnTo>
                      <a:pt x="167" y="55"/>
                    </a:lnTo>
                    <a:lnTo>
                      <a:pt x="163" y="64"/>
                    </a:lnTo>
                    <a:lnTo>
                      <a:pt x="160" y="68"/>
                    </a:lnTo>
                    <a:lnTo>
                      <a:pt x="156" y="74"/>
                    </a:lnTo>
                    <a:lnTo>
                      <a:pt x="154" y="80"/>
                    </a:lnTo>
                    <a:lnTo>
                      <a:pt x="150" y="85"/>
                    </a:lnTo>
                    <a:lnTo>
                      <a:pt x="146" y="89"/>
                    </a:lnTo>
                    <a:lnTo>
                      <a:pt x="142" y="95"/>
                    </a:lnTo>
                    <a:lnTo>
                      <a:pt x="139" y="101"/>
                    </a:lnTo>
                    <a:lnTo>
                      <a:pt x="135" y="106"/>
                    </a:lnTo>
                    <a:lnTo>
                      <a:pt x="129" y="112"/>
                    </a:lnTo>
                    <a:lnTo>
                      <a:pt x="125" y="116"/>
                    </a:lnTo>
                    <a:lnTo>
                      <a:pt x="120" y="122"/>
                    </a:lnTo>
                    <a:lnTo>
                      <a:pt x="116" y="129"/>
                    </a:lnTo>
                    <a:lnTo>
                      <a:pt x="110" y="135"/>
                    </a:lnTo>
                    <a:lnTo>
                      <a:pt x="104" y="141"/>
                    </a:lnTo>
                    <a:lnTo>
                      <a:pt x="99" y="146"/>
                    </a:lnTo>
                    <a:lnTo>
                      <a:pt x="95" y="152"/>
                    </a:lnTo>
                    <a:lnTo>
                      <a:pt x="89" y="156"/>
                    </a:lnTo>
                    <a:lnTo>
                      <a:pt x="83" y="161"/>
                    </a:lnTo>
                    <a:lnTo>
                      <a:pt x="76" y="167"/>
                    </a:lnTo>
                    <a:lnTo>
                      <a:pt x="70" y="173"/>
                    </a:lnTo>
                    <a:lnTo>
                      <a:pt x="0" y="141"/>
                    </a:lnTo>
                    <a:close/>
                  </a:path>
                </a:pathLst>
              </a:custGeom>
              <a:solidFill>
                <a:srgbClr val="000000"/>
              </a:solidFill>
              <a:ln w="9525">
                <a:noFill/>
                <a:round/>
                <a:headEnd/>
                <a:tailEnd/>
              </a:ln>
            </p:spPr>
            <p:txBody>
              <a:bodyPr/>
              <a:lstStyle/>
              <a:p>
                <a:endParaRPr lang="en-US"/>
              </a:p>
            </p:txBody>
          </p:sp>
          <p:sp>
            <p:nvSpPr>
              <p:cNvPr id="958" name="Freeform 85"/>
              <p:cNvSpPr>
                <a:spLocks/>
              </p:cNvSpPr>
              <p:nvPr/>
            </p:nvSpPr>
            <p:spPr bwMode="auto">
              <a:xfrm>
                <a:off x="1976438" y="1982788"/>
                <a:ext cx="153987" cy="160337"/>
              </a:xfrm>
              <a:custGeom>
                <a:avLst/>
                <a:gdLst>
                  <a:gd name="T0" fmla="*/ 0 w 194"/>
                  <a:gd name="T1" fmla="*/ 154 h 202"/>
                  <a:gd name="T2" fmla="*/ 1 w 194"/>
                  <a:gd name="T3" fmla="*/ 152 h 202"/>
                  <a:gd name="T4" fmla="*/ 9 w 194"/>
                  <a:gd name="T5" fmla="*/ 146 h 202"/>
                  <a:gd name="T6" fmla="*/ 13 w 194"/>
                  <a:gd name="T7" fmla="*/ 141 h 202"/>
                  <a:gd name="T8" fmla="*/ 20 w 194"/>
                  <a:gd name="T9" fmla="*/ 135 h 202"/>
                  <a:gd name="T10" fmla="*/ 28 w 194"/>
                  <a:gd name="T11" fmla="*/ 127 h 202"/>
                  <a:gd name="T12" fmla="*/ 36 w 194"/>
                  <a:gd name="T13" fmla="*/ 120 h 202"/>
                  <a:gd name="T14" fmla="*/ 40 w 194"/>
                  <a:gd name="T15" fmla="*/ 114 h 202"/>
                  <a:gd name="T16" fmla="*/ 45 w 194"/>
                  <a:gd name="T17" fmla="*/ 110 h 202"/>
                  <a:gd name="T18" fmla="*/ 49 w 194"/>
                  <a:gd name="T19" fmla="*/ 105 h 202"/>
                  <a:gd name="T20" fmla="*/ 55 w 194"/>
                  <a:gd name="T21" fmla="*/ 99 h 202"/>
                  <a:gd name="T22" fmla="*/ 59 w 194"/>
                  <a:gd name="T23" fmla="*/ 91 h 202"/>
                  <a:gd name="T24" fmla="*/ 64 w 194"/>
                  <a:gd name="T25" fmla="*/ 86 h 202"/>
                  <a:gd name="T26" fmla="*/ 70 w 194"/>
                  <a:gd name="T27" fmla="*/ 78 h 202"/>
                  <a:gd name="T28" fmla="*/ 76 w 194"/>
                  <a:gd name="T29" fmla="*/ 72 h 202"/>
                  <a:gd name="T30" fmla="*/ 79 w 194"/>
                  <a:gd name="T31" fmla="*/ 63 h 202"/>
                  <a:gd name="T32" fmla="*/ 85 w 194"/>
                  <a:gd name="T33" fmla="*/ 55 h 202"/>
                  <a:gd name="T34" fmla="*/ 91 w 194"/>
                  <a:gd name="T35" fmla="*/ 48 h 202"/>
                  <a:gd name="T36" fmla="*/ 98 w 194"/>
                  <a:gd name="T37" fmla="*/ 38 h 202"/>
                  <a:gd name="T38" fmla="*/ 104 w 194"/>
                  <a:gd name="T39" fmla="*/ 28 h 202"/>
                  <a:gd name="T40" fmla="*/ 110 w 194"/>
                  <a:gd name="T41" fmla="*/ 19 h 202"/>
                  <a:gd name="T42" fmla="*/ 117 w 194"/>
                  <a:gd name="T43" fmla="*/ 9 h 202"/>
                  <a:gd name="T44" fmla="*/ 123 w 194"/>
                  <a:gd name="T45" fmla="*/ 0 h 202"/>
                  <a:gd name="T46" fmla="*/ 194 w 194"/>
                  <a:gd name="T47" fmla="*/ 32 h 202"/>
                  <a:gd name="T48" fmla="*/ 192 w 194"/>
                  <a:gd name="T49" fmla="*/ 32 h 202"/>
                  <a:gd name="T50" fmla="*/ 190 w 194"/>
                  <a:gd name="T51" fmla="*/ 38 h 202"/>
                  <a:gd name="T52" fmla="*/ 188 w 194"/>
                  <a:gd name="T53" fmla="*/ 42 h 202"/>
                  <a:gd name="T54" fmla="*/ 184 w 194"/>
                  <a:gd name="T55" fmla="*/ 48 h 202"/>
                  <a:gd name="T56" fmla="*/ 180 w 194"/>
                  <a:gd name="T57" fmla="*/ 55 h 202"/>
                  <a:gd name="T58" fmla="*/ 174 w 194"/>
                  <a:gd name="T59" fmla="*/ 65 h 202"/>
                  <a:gd name="T60" fmla="*/ 171 w 194"/>
                  <a:gd name="T61" fmla="*/ 70 h 202"/>
                  <a:gd name="T62" fmla="*/ 167 w 194"/>
                  <a:gd name="T63" fmla="*/ 76 h 202"/>
                  <a:gd name="T64" fmla="*/ 163 w 194"/>
                  <a:gd name="T65" fmla="*/ 82 h 202"/>
                  <a:gd name="T66" fmla="*/ 161 w 194"/>
                  <a:gd name="T67" fmla="*/ 89 h 202"/>
                  <a:gd name="T68" fmla="*/ 155 w 194"/>
                  <a:gd name="T69" fmla="*/ 95 h 202"/>
                  <a:gd name="T70" fmla="*/ 152 w 194"/>
                  <a:gd name="T71" fmla="*/ 101 h 202"/>
                  <a:gd name="T72" fmla="*/ 146 w 194"/>
                  <a:gd name="T73" fmla="*/ 106 h 202"/>
                  <a:gd name="T74" fmla="*/ 140 w 194"/>
                  <a:gd name="T75" fmla="*/ 114 h 202"/>
                  <a:gd name="T76" fmla="*/ 135 w 194"/>
                  <a:gd name="T77" fmla="*/ 120 h 202"/>
                  <a:gd name="T78" fmla="*/ 129 w 194"/>
                  <a:gd name="T79" fmla="*/ 127 h 202"/>
                  <a:gd name="T80" fmla="*/ 123 w 194"/>
                  <a:gd name="T81" fmla="*/ 135 h 202"/>
                  <a:gd name="T82" fmla="*/ 117 w 194"/>
                  <a:gd name="T83" fmla="*/ 143 h 202"/>
                  <a:gd name="T84" fmla="*/ 110 w 194"/>
                  <a:gd name="T85" fmla="*/ 148 h 202"/>
                  <a:gd name="T86" fmla="*/ 104 w 194"/>
                  <a:gd name="T87" fmla="*/ 156 h 202"/>
                  <a:gd name="T88" fmla="*/ 97 w 194"/>
                  <a:gd name="T89" fmla="*/ 163 h 202"/>
                  <a:gd name="T90" fmla="*/ 91 w 194"/>
                  <a:gd name="T91" fmla="*/ 171 h 202"/>
                  <a:gd name="T92" fmla="*/ 83 w 194"/>
                  <a:gd name="T93" fmla="*/ 179 h 202"/>
                  <a:gd name="T94" fmla="*/ 76 w 194"/>
                  <a:gd name="T95" fmla="*/ 186 h 202"/>
                  <a:gd name="T96" fmla="*/ 68 w 194"/>
                  <a:gd name="T97" fmla="*/ 194 h 202"/>
                  <a:gd name="T98" fmla="*/ 60 w 194"/>
                  <a:gd name="T99" fmla="*/ 202 h 202"/>
                  <a:gd name="T100" fmla="*/ 0 w 194"/>
                  <a:gd name="T101" fmla="*/ 154 h 202"/>
                  <a:gd name="T102" fmla="*/ 0 w 194"/>
                  <a:gd name="T103" fmla="*/ 154 h 202"/>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94"/>
                  <a:gd name="T157" fmla="*/ 0 h 202"/>
                  <a:gd name="T158" fmla="*/ 194 w 194"/>
                  <a:gd name="T159" fmla="*/ 202 h 202"/>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94" h="202">
                    <a:moveTo>
                      <a:pt x="0" y="154"/>
                    </a:moveTo>
                    <a:lnTo>
                      <a:pt x="1" y="152"/>
                    </a:lnTo>
                    <a:lnTo>
                      <a:pt x="9" y="146"/>
                    </a:lnTo>
                    <a:lnTo>
                      <a:pt x="13" y="141"/>
                    </a:lnTo>
                    <a:lnTo>
                      <a:pt x="20" y="135"/>
                    </a:lnTo>
                    <a:lnTo>
                      <a:pt x="28" y="127"/>
                    </a:lnTo>
                    <a:lnTo>
                      <a:pt x="36" y="120"/>
                    </a:lnTo>
                    <a:lnTo>
                      <a:pt x="40" y="114"/>
                    </a:lnTo>
                    <a:lnTo>
                      <a:pt x="45" y="110"/>
                    </a:lnTo>
                    <a:lnTo>
                      <a:pt x="49" y="105"/>
                    </a:lnTo>
                    <a:lnTo>
                      <a:pt x="55" y="99"/>
                    </a:lnTo>
                    <a:lnTo>
                      <a:pt x="59" y="91"/>
                    </a:lnTo>
                    <a:lnTo>
                      <a:pt x="64" y="86"/>
                    </a:lnTo>
                    <a:lnTo>
                      <a:pt x="70" y="78"/>
                    </a:lnTo>
                    <a:lnTo>
                      <a:pt x="76" y="72"/>
                    </a:lnTo>
                    <a:lnTo>
                      <a:pt x="79" y="63"/>
                    </a:lnTo>
                    <a:lnTo>
                      <a:pt x="85" y="55"/>
                    </a:lnTo>
                    <a:lnTo>
                      <a:pt x="91" y="48"/>
                    </a:lnTo>
                    <a:lnTo>
                      <a:pt x="98" y="38"/>
                    </a:lnTo>
                    <a:lnTo>
                      <a:pt x="104" y="28"/>
                    </a:lnTo>
                    <a:lnTo>
                      <a:pt x="110" y="19"/>
                    </a:lnTo>
                    <a:lnTo>
                      <a:pt x="117" y="9"/>
                    </a:lnTo>
                    <a:lnTo>
                      <a:pt x="123" y="0"/>
                    </a:lnTo>
                    <a:lnTo>
                      <a:pt x="194" y="32"/>
                    </a:lnTo>
                    <a:lnTo>
                      <a:pt x="192" y="32"/>
                    </a:lnTo>
                    <a:lnTo>
                      <a:pt x="190" y="38"/>
                    </a:lnTo>
                    <a:lnTo>
                      <a:pt x="188" y="42"/>
                    </a:lnTo>
                    <a:lnTo>
                      <a:pt x="184" y="48"/>
                    </a:lnTo>
                    <a:lnTo>
                      <a:pt x="180" y="55"/>
                    </a:lnTo>
                    <a:lnTo>
                      <a:pt x="174" y="65"/>
                    </a:lnTo>
                    <a:lnTo>
                      <a:pt x="171" y="70"/>
                    </a:lnTo>
                    <a:lnTo>
                      <a:pt x="167" y="76"/>
                    </a:lnTo>
                    <a:lnTo>
                      <a:pt x="163" y="82"/>
                    </a:lnTo>
                    <a:lnTo>
                      <a:pt x="161" y="89"/>
                    </a:lnTo>
                    <a:lnTo>
                      <a:pt x="155" y="95"/>
                    </a:lnTo>
                    <a:lnTo>
                      <a:pt x="152" y="101"/>
                    </a:lnTo>
                    <a:lnTo>
                      <a:pt x="146" y="106"/>
                    </a:lnTo>
                    <a:lnTo>
                      <a:pt x="140" y="114"/>
                    </a:lnTo>
                    <a:lnTo>
                      <a:pt x="135" y="120"/>
                    </a:lnTo>
                    <a:lnTo>
                      <a:pt x="129" y="127"/>
                    </a:lnTo>
                    <a:lnTo>
                      <a:pt x="123" y="135"/>
                    </a:lnTo>
                    <a:lnTo>
                      <a:pt x="117" y="143"/>
                    </a:lnTo>
                    <a:lnTo>
                      <a:pt x="110" y="148"/>
                    </a:lnTo>
                    <a:lnTo>
                      <a:pt x="104" y="156"/>
                    </a:lnTo>
                    <a:lnTo>
                      <a:pt x="97" y="163"/>
                    </a:lnTo>
                    <a:lnTo>
                      <a:pt x="91" y="171"/>
                    </a:lnTo>
                    <a:lnTo>
                      <a:pt x="83" y="179"/>
                    </a:lnTo>
                    <a:lnTo>
                      <a:pt x="76" y="186"/>
                    </a:lnTo>
                    <a:lnTo>
                      <a:pt x="68" y="194"/>
                    </a:lnTo>
                    <a:lnTo>
                      <a:pt x="60" y="202"/>
                    </a:lnTo>
                    <a:lnTo>
                      <a:pt x="0" y="154"/>
                    </a:lnTo>
                    <a:close/>
                  </a:path>
                </a:pathLst>
              </a:custGeom>
              <a:solidFill>
                <a:srgbClr val="000000"/>
              </a:solidFill>
              <a:ln w="9525">
                <a:noFill/>
                <a:round/>
                <a:headEnd/>
                <a:tailEnd/>
              </a:ln>
            </p:spPr>
            <p:txBody>
              <a:bodyPr/>
              <a:lstStyle/>
              <a:p>
                <a:endParaRPr lang="en-US"/>
              </a:p>
            </p:txBody>
          </p:sp>
          <p:sp>
            <p:nvSpPr>
              <p:cNvPr id="959" name="Freeform 86"/>
              <p:cNvSpPr>
                <a:spLocks/>
              </p:cNvSpPr>
              <p:nvPr/>
            </p:nvSpPr>
            <p:spPr bwMode="auto">
              <a:xfrm>
                <a:off x="2068513" y="2036763"/>
                <a:ext cx="163512" cy="161925"/>
              </a:xfrm>
              <a:custGeom>
                <a:avLst/>
                <a:gdLst>
                  <a:gd name="T0" fmla="*/ 0 w 207"/>
                  <a:gd name="T1" fmla="*/ 166 h 204"/>
                  <a:gd name="T2" fmla="*/ 0 w 207"/>
                  <a:gd name="T3" fmla="*/ 164 h 204"/>
                  <a:gd name="T4" fmla="*/ 3 w 207"/>
                  <a:gd name="T5" fmla="*/ 162 h 204"/>
                  <a:gd name="T6" fmla="*/ 7 w 207"/>
                  <a:gd name="T7" fmla="*/ 160 h 204"/>
                  <a:gd name="T8" fmla="*/ 13 w 207"/>
                  <a:gd name="T9" fmla="*/ 156 h 204"/>
                  <a:gd name="T10" fmla="*/ 19 w 207"/>
                  <a:gd name="T11" fmla="*/ 151 h 204"/>
                  <a:gd name="T12" fmla="*/ 26 w 207"/>
                  <a:gd name="T13" fmla="*/ 145 h 204"/>
                  <a:gd name="T14" fmla="*/ 36 w 207"/>
                  <a:gd name="T15" fmla="*/ 135 h 204"/>
                  <a:gd name="T16" fmla="*/ 45 w 207"/>
                  <a:gd name="T17" fmla="*/ 128 h 204"/>
                  <a:gd name="T18" fmla="*/ 51 w 207"/>
                  <a:gd name="T19" fmla="*/ 122 h 204"/>
                  <a:gd name="T20" fmla="*/ 55 w 207"/>
                  <a:gd name="T21" fmla="*/ 116 h 204"/>
                  <a:gd name="T22" fmla="*/ 60 w 207"/>
                  <a:gd name="T23" fmla="*/ 111 h 204"/>
                  <a:gd name="T24" fmla="*/ 66 w 207"/>
                  <a:gd name="T25" fmla="*/ 105 h 204"/>
                  <a:gd name="T26" fmla="*/ 72 w 207"/>
                  <a:gd name="T27" fmla="*/ 97 h 204"/>
                  <a:gd name="T28" fmla="*/ 78 w 207"/>
                  <a:gd name="T29" fmla="*/ 90 h 204"/>
                  <a:gd name="T30" fmla="*/ 83 w 207"/>
                  <a:gd name="T31" fmla="*/ 84 h 204"/>
                  <a:gd name="T32" fmla="*/ 91 w 207"/>
                  <a:gd name="T33" fmla="*/ 76 h 204"/>
                  <a:gd name="T34" fmla="*/ 97 w 207"/>
                  <a:gd name="T35" fmla="*/ 69 h 204"/>
                  <a:gd name="T36" fmla="*/ 102 w 207"/>
                  <a:gd name="T37" fmla="*/ 59 h 204"/>
                  <a:gd name="T38" fmla="*/ 110 w 207"/>
                  <a:gd name="T39" fmla="*/ 50 h 204"/>
                  <a:gd name="T40" fmla="*/ 116 w 207"/>
                  <a:gd name="T41" fmla="*/ 42 h 204"/>
                  <a:gd name="T42" fmla="*/ 121 w 207"/>
                  <a:gd name="T43" fmla="*/ 31 h 204"/>
                  <a:gd name="T44" fmla="*/ 129 w 207"/>
                  <a:gd name="T45" fmla="*/ 21 h 204"/>
                  <a:gd name="T46" fmla="*/ 131 w 207"/>
                  <a:gd name="T47" fmla="*/ 16 h 204"/>
                  <a:gd name="T48" fmla="*/ 135 w 207"/>
                  <a:gd name="T49" fmla="*/ 12 h 204"/>
                  <a:gd name="T50" fmla="*/ 138 w 207"/>
                  <a:gd name="T51" fmla="*/ 6 h 204"/>
                  <a:gd name="T52" fmla="*/ 142 w 207"/>
                  <a:gd name="T53" fmla="*/ 0 h 204"/>
                  <a:gd name="T54" fmla="*/ 207 w 207"/>
                  <a:gd name="T55" fmla="*/ 35 h 204"/>
                  <a:gd name="T56" fmla="*/ 207 w 207"/>
                  <a:gd name="T57" fmla="*/ 37 h 204"/>
                  <a:gd name="T58" fmla="*/ 205 w 207"/>
                  <a:gd name="T59" fmla="*/ 40 h 204"/>
                  <a:gd name="T60" fmla="*/ 201 w 207"/>
                  <a:gd name="T61" fmla="*/ 44 h 204"/>
                  <a:gd name="T62" fmla="*/ 197 w 207"/>
                  <a:gd name="T63" fmla="*/ 54 h 204"/>
                  <a:gd name="T64" fmla="*/ 193 w 207"/>
                  <a:gd name="T65" fmla="*/ 57 h 204"/>
                  <a:gd name="T66" fmla="*/ 190 w 207"/>
                  <a:gd name="T67" fmla="*/ 63 h 204"/>
                  <a:gd name="T68" fmla="*/ 186 w 207"/>
                  <a:gd name="T69" fmla="*/ 69 h 204"/>
                  <a:gd name="T70" fmla="*/ 184 w 207"/>
                  <a:gd name="T71" fmla="*/ 73 h 204"/>
                  <a:gd name="T72" fmla="*/ 178 w 207"/>
                  <a:gd name="T73" fmla="*/ 78 h 204"/>
                  <a:gd name="T74" fmla="*/ 174 w 207"/>
                  <a:gd name="T75" fmla="*/ 84 h 204"/>
                  <a:gd name="T76" fmla="*/ 171 w 207"/>
                  <a:gd name="T77" fmla="*/ 92 h 204"/>
                  <a:gd name="T78" fmla="*/ 167 w 207"/>
                  <a:gd name="T79" fmla="*/ 99 h 204"/>
                  <a:gd name="T80" fmla="*/ 161 w 207"/>
                  <a:gd name="T81" fmla="*/ 105 h 204"/>
                  <a:gd name="T82" fmla="*/ 155 w 207"/>
                  <a:gd name="T83" fmla="*/ 113 h 204"/>
                  <a:gd name="T84" fmla="*/ 150 w 207"/>
                  <a:gd name="T85" fmla="*/ 118 h 204"/>
                  <a:gd name="T86" fmla="*/ 144 w 207"/>
                  <a:gd name="T87" fmla="*/ 126 h 204"/>
                  <a:gd name="T88" fmla="*/ 138 w 207"/>
                  <a:gd name="T89" fmla="*/ 134 h 204"/>
                  <a:gd name="T90" fmla="*/ 133 w 207"/>
                  <a:gd name="T91" fmla="*/ 141 h 204"/>
                  <a:gd name="T92" fmla="*/ 125 w 207"/>
                  <a:gd name="T93" fmla="*/ 147 h 204"/>
                  <a:gd name="T94" fmla="*/ 119 w 207"/>
                  <a:gd name="T95" fmla="*/ 154 h 204"/>
                  <a:gd name="T96" fmla="*/ 112 w 207"/>
                  <a:gd name="T97" fmla="*/ 162 h 204"/>
                  <a:gd name="T98" fmla="*/ 104 w 207"/>
                  <a:gd name="T99" fmla="*/ 168 h 204"/>
                  <a:gd name="T100" fmla="*/ 95 w 207"/>
                  <a:gd name="T101" fmla="*/ 175 h 204"/>
                  <a:gd name="T102" fmla="*/ 87 w 207"/>
                  <a:gd name="T103" fmla="*/ 181 h 204"/>
                  <a:gd name="T104" fmla="*/ 79 w 207"/>
                  <a:gd name="T105" fmla="*/ 187 h 204"/>
                  <a:gd name="T106" fmla="*/ 70 w 207"/>
                  <a:gd name="T107" fmla="*/ 192 h 204"/>
                  <a:gd name="T108" fmla="*/ 62 w 207"/>
                  <a:gd name="T109" fmla="*/ 198 h 204"/>
                  <a:gd name="T110" fmla="*/ 55 w 207"/>
                  <a:gd name="T111" fmla="*/ 204 h 204"/>
                  <a:gd name="T112" fmla="*/ 0 w 207"/>
                  <a:gd name="T113" fmla="*/ 166 h 204"/>
                  <a:gd name="T114" fmla="*/ 0 w 207"/>
                  <a:gd name="T115" fmla="*/ 166 h 20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207"/>
                  <a:gd name="T175" fmla="*/ 0 h 204"/>
                  <a:gd name="T176" fmla="*/ 207 w 207"/>
                  <a:gd name="T177" fmla="*/ 204 h 204"/>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207" h="204">
                    <a:moveTo>
                      <a:pt x="0" y="166"/>
                    </a:moveTo>
                    <a:lnTo>
                      <a:pt x="0" y="164"/>
                    </a:lnTo>
                    <a:lnTo>
                      <a:pt x="3" y="162"/>
                    </a:lnTo>
                    <a:lnTo>
                      <a:pt x="7" y="160"/>
                    </a:lnTo>
                    <a:lnTo>
                      <a:pt x="13" y="156"/>
                    </a:lnTo>
                    <a:lnTo>
                      <a:pt x="19" y="151"/>
                    </a:lnTo>
                    <a:lnTo>
                      <a:pt x="26" y="145"/>
                    </a:lnTo>
                    <a:lnTo>
                      <a:pt x="36" y="135"/>
                    </a:lnTo>
                    <a:lnTo>
                      <a:pt x="45" y="128"/>
                    </a:lnTo>
                    <a:lnTo>
                      <a:pt x="51" y="122"/>
                    </a:lnTo>
                    <a:lnTo>
                      <a:pt x="55" y="116"/>
                    </a:lnTo>
                    <a:lnTo>
                      <a:pt x="60" y="111"/>
                    </a:lnTo>
                    <a:lnTo>
                      <a:pt x="66" y="105"/>
                    </a:lnTo>
                    <a:lnTo>
                      <a:pt x="72" y="97"/>
                    </a:lnTo>
                    <a:lnTo>
                      <a:pt x="78" y="90"/>
                    </a:lnTo>
                    <a:lnTo>
                      <a:pt x="83" y="84"/>
                    </a:lnTo>
                    <a:lnTo>
                      <a:pt x="91" y="76"/>
                    </a:lnTo>
                    <a:lnTo>
                      <a:pt x="97" y="69"/>
                    </a:lnTo>
                    <a:lnTo>
                      <a:pt x="102" y="59"/>
                    </a:lnTo>
                    <a:lnTo>
                      <a:pt x="110" y="50"/>
                    </a:lnTo>
                    <a:lnTo>
                      <a:pt x="116" y="42"/>
                    </a:lnTo>
                    <a:lnTo>
                      <a:pt x="121" y="31"/>
                    </a:lnTo>
                    <a:lnTo>
                      <a:pt x="129" y="21"/>
                    </a:lnTo>
                    <a:lnTo>
                      <a:pt x="131" y="16"/>
                    </a:lnTo>
                    <a:lnTo>
                      <a:pt x="135" y="12"/>
                    </a:lnTo>
                    <a:lnTo>
                      <a:pt x="138" y="6"/>
                    </a:lnTo>
                    <a:lnTo>
                      <a:pt x="142" y="0"/>
                    </a:lnTo>
                    <a:lnTo>
                      <a:pt x="207" y="35"/>
                    </a:lnTo>
                    <a:lnTo>
                      <a:pt x="207" y="37"/>
                    </a:lnTo>
                    <a:lnTo>
                      <a:pt x="205" y="40"/>
                    </a:lnTo>
                    <a:lnTo>
                      <a:pt x="201" y="44"/>
                    </a:lnTo>
                    <a:lnTo>
                      <a:pt x="197" y="54"/>
                    </a:lnTo>
                    <a:lnTo>
                      <a:pt x="193" y="57"/>
                    </a:lnTo>
                    <a:lnTo>
                      <a:pt x="190" y="63"/>
                    </a:lnTo>
                    <a:lnTo>
                      <a:pt x="186" y="69"/>
                    </a:lnTo>
                    <a:lnTo>
                      <a:pt x="184" y="73"/>
                    </a:lnTo>
                    <a:lnTo>
                      <a:pt x="178" y="78"/>
                    </a:lnTo>
                    <a:lnTo>
                      <a:pt x="174" y="84"/>
                    </a:lnTo>
                    <a:lnTo>
                      <a:pt x="171" y="92"/>
                    </a:lnTo>
                    <a:lnTo>
                      <a:pt x="167" y="99"/>
                    </a:lnTo>
                    <a:lnTo>
                      <a:pt x="161" y="105"/>
                    </a:lnTo>
                    <a:lnTo>
                      <a:pt x="155" y="113"/>
                    </a:lnTo>
                    <a:lnTo>
                      <a:pt x="150" y="118"/>
                    </a:lnTo>
                    <a:lnTo>
                      <a:pt x="144" y="126"/>
                    </a:lnTo>
                    <a:lnTo>
                      <a:pt x="138" y="134"/>
                    </a:lnTo>
                    <a:lnTo>
                      <a:pt x="133" y="141"/>
                    </a:lnTo>
                    <a:lnTo>
                      <a:pt x="125" y="147"/>
                    </a:lnTo>
                    <a:lnTo>
                      <a:pt x="119" y="154"/>
                    </a:lnTo>
                    <a:lnTo>
                      <a:pt x="112" y="162"/>
                    </a:lnTo>
                    <a:lnTo>
                      <a:pt x="104" y="168"/>
                    </a:lnTo>
                    <a:lnTo>
                      <a:pt x="95" y="175"/>
                    </a:lnTo>
                    <a:lnTo>
                      <a:pt x="87" y="181"/>
                    </a:lnTo>
                    <a:lnTo>
                      <a:pt x="79" y="187"/>
                    </a:lnTo>
                    <a:lnTo>
                      <a:pt x="70" y="192"/>
                    </a:lnTo>
                    <a:lnTo>
                      <a:pt x="62" y="198"/>
                    </a:lnTo>
                    <a:lnTo>
                      <a:pt x="55" y="204"/>
                    </a:lnTo>
                    <a:lnTo>
                      <a:pt x="0" y="166"/>
                    </a:lnTo>
                    <a:close/>
                  </a:path>
                </a:pathLst>
              </a:custGeom>
              <a:solidFill>
                <a:srgbClr val="000000"/>
              </a:solidFill>
              <a:ln w="9525">
                <a:noFill/>
                <a:round/>
                <a:headEnd/>
                <a:tailEnd/>
              </a:ln>
            </p:spPr>
            <p:txBody>
              <a:bodyPr/>
              <a:lstStyle/>
              <a:p>
                <a:endParaRPr lang="en-US"/>
              </a:p>
            </p:txBody>
          </p:sp>
          <p:sp>
            <p:nvSpPr>
              <p:cNvPr id="960" name="Freeform 87"/>
              <p:cNvSpPr>
                <a:spLocks/>
              </p:cNvSpPr>
              <p:nvPr/>
            </p:nvSpPr>
            <p:spPr bwMode="auto">
              <a:xfrm>
                <a:off x="2159000" y="2089150"/>
                <a:ext cx="177800" cy="177800"/>
              </a:xfrm>
              <a:custGeom>
                <a:avLst/>
                <a:gdLst>
                  <a:gd name="T0" fmla="*/ 0 w 224"/>
                  <a:gd name="T1" fmla="*/ 175 h 222"/>
                  <a:gd name="T2" fmla="*/ 0 w 224"/>
                  <a:gd name="T3" fmla="*/ 175 h 222"/>
                  <a:gd name="T4" fmla="*/ 2 w 224"/>
                  <a:gd name="T5" fmla="*/ 173 h 222"/>
                  <a:gd name="T6" fmla="*/ 7 w 224"/>
                  <a:gd name="T7" fmla="*/ 169 h 222"/>
                  <a:gd name="T8" fmla="*/ 13 w 224"/>
                  <a:gd name="T9" fmla="*/ 165 h 222"/>
                  <a:gd name="T10" fmla="*/ 21 w 224"/>
                  <a:gd name="T11" fmla="*/ 158 h 222"/>
                  <a:gd name="T12" fmla="*/ 30 w 224"/>
                  <a:gd name="T13" fmla="*/ 152 h 222"/>
                  <a:gd name="T14" fmla="*/ 34 w 224"/>
                  <a:gd name="T15" fmla="*/ 146 h 222"/>
                  <a:gd name="T16" fmla="*/ 40 w 224"/>
                  <a:gd name="T17" fmla="*/ 143 h 222"/>
                  <a:gd name="T18" fmla="*/ 45 w 224"/>
                  <a:gd name="T19" fmla="*/ 139 h 222"/>
                  <a:gd name="T20" fmla="*/ 51 w 224"/>
                  <a:gd name="T21" fmla="*/ 133 h 222"/>
                  <a:gd name="T22" fmla="*/ 57 w 224"/>
                  <a:gd name="T23" fmla="*/ 127 h 222"/>
                  <a:gd name="T24" fmla="*/ 62 w 224"/>
                  <a:gd name="T25" fmla="*/ 122 h 222"/>
                  <a:gd name="T26" fmla="*/ 68 w 224"/>
                  <a:gd name="T27" fmla="*/ 116 h 222"/>
                  <a:gd name="T28" fmla="*/ 74 w 224"/>
                  <a:gd name="T29" fmla="*/ 110 h 222"/>
                  <a:gd name="T30" fmla="*/ 79 w 224"/>
                  <a:gd name="T31" fmla="*/ 103 h 222"/>
                  <a:gd name="T32" fmla="*/ 87 w 224"/>
                  <a:gd name="T33" fmla="*/ 95 h 222"/>
                  <a:gd name="T34" fmla="*/ 93 w 224"/>
                  <a:gd name="T35" fmla="*/ 87 h 222"/>
                  <a:gd name="T36" fmla="*/ 100 w 224"/>
                  <a:gd name="T37" fmla="*/ 80 h 222"/>
                  <a:gd name="T38" fmla="*/ 106 w 224"/>
                  <a:gd name="T39" fmla="*/ 70 h 222"/>
                  <a:gd name="T40" fmla="*/ 114 w 224"/>
                  <a:gd name="T41" fmla="*/ 61 h 222"/>
                  <a:gd name="T42" fmla="*/ 119 w 224"/>
                  <a:gd name="T43" fmla="*/ 51 h 222"/>
                  <a:gd name="T44" fmla="*/ 127 w 224"/>
                  <a:gd name="T45" fmla="*/ 42 h 222"/>
                  <a:gd name="T46" fmla="*/ 131 w 224"/>
                  <a:gd name="T47" fmla="*/ 36 h 222"/>
                  <a:gd name="T48" fmla="*/ 133 w 224"/>
                  <a:gd name="T49" fmla="*/ 32 h 222"/>
                  <a:gd name="T50" fmla="*/ 137 w 224"/>
                  <a:gd name="T51" fmla="*/ 27 h 222"/>
                  <a:gd name="T52" fmla="*/ 140 w 224"/>
                  <a:gd name="T53" fmla="*/ 21 h 222"/>
                  <a:gd name="T54" fmla="*/ 144 w 224"/>
                  <a:gd name="T55" fmla="*/ 17 h 222"/>
                  <a:gd name="T56" fmla="*/ 146 w 224"/>
                  <a:gd name="T57" fmla="*/ 11 h 222"/>
                  <a:gd name="T58" fmla="*/ 150 w 224"/>
                  <a:gd name="T59" fmla="*/ 6 h 222"/>
                  <a:gd name="T60" fmla="*/ 154 w 224"/>
                  <a:gd name="T61" fmla="*/ 0 h 222"/>
                  <a:gd name="T62" fmla="*/ 224 w 224"/>
                  <a:gd name="T63" fmla="*/ 36 h 222"/>
                  <a:gd name="T64" fmla="*/ 222 w 224"/>
                  <a:gd name="T65" fmla="*/ 36 h 222"/>
                  <a:gd name="T66" fmla="*/ 220 w 224"/>
                  <a:gd name="T67" fmla="*/ 40 h 222"/>
                  <a:gd name="T68" fmla="*/ 216 w 224"/>
                  <a:gd name="T69" fmla="*/ 46 h 222"/>
                  <a:gd name="T70" fmla="*/ 211 w 224"/>
                  <a:gd name="T71" fmla="*/ 55 h 222"/>
                  <a:gd name="T72" fmla="*/ 207 w 224"/>
                  <a:gd name="T73" fmla="*/ 61 h 222"/>
                  <a:gd name="T74" fmla="*/ 203 w 224"/>
                  <a:gd name="T75" fmla="*/ 67 h 222"/>
                  <a:gd name="T76" fmla="*/ 199 w 224"/>
                  <a:gd name="T77" fmla="*/ 72 h 222"/>
                  <a:gd name="T78" fmla="*/ 195 w 224"/>
                  <a:gd name="T79" fmla="*/ 78 h 222"/>
                  <a:gd name="T80" fmla="*/ 192 w 224"/>
                  <a:gd name="T81" fmla="*/ 84 h 222"/>
                  <a:gd name="T82" fmla="*/ 186 w 224"/>
                  <a:gd name="T83" fmla="*/ 91 h 222"/>
                  <a:gd name="T84" fmla="*/ 182 w 224"/>
                  <a:gd name="T85" fmla="*/ 99 h 222"/>
                  <a:gd name="T86" fmla="*/ 176 w 224"/>
                  <a:gd name="T87" fmla="*/ 106 h 222"/>
                  <a:gd name="T88" fmla="*/ 171 w 224"/>
                  <a:gd name="T89" fmla="*/ 114 h 222"/>
                  <a:gd name="T90" fmla="*/ 165 w 224"/>
                  <a:gd name="T91" fmla="*/ 122 h 222"/>
                  <a:gd name="T92" fmla="*/ 157 w 224"/>
                  <a:gd name="T93" fmla="*/ 127 h 222"/>
                  <a:gd name="T94" fmla="*/ 152 w 224"/>
                  <a:gd name="T95" fmla="*/ 135 h 222"/>
                  <a:gd name="T96" fmla="*/ 144 w 224"/>
                  <a:gd name="T97" fmla="*/ 143 h 222"/>
                  <a:gd name="T98" fmla="*/ 137 w 224"/>
                  <a:gd name="T99" fmla="*/ 150 h 222"/>
                  <a:gd name="T100" fmla="*/ 129 w 224"/>
                  <a:gd name="T101" fmla="*/ 158 h 222"/>
                  <a:gd name="T102" fmla="*/ 123 w 224"/>
                  <a:gd name="T103" fmla="*/ 167 h 222"/>
                  <a:gd name="T104" fmla="*/ 114 w 224"/>
                  <a:gd name="T105" fmla="*/ 173 h 222"/>
                  <a:gd name="T106" fmla="*/ 106 w 224"/>
                  <a:gd name="T107" fmla="*/ 181 h 222"/>
                  <a:gd name="T108" fmla="*/ 97 w 224"/>
                  <a:gd name="T109" fmla="*/ 188 h 222"/>
                  <a:gd name="T110" fmla="*/ 89 w 224"/>
                  <a:gd name="T111" fmla="*/ 196 h 222"/>
                  <a:gd name="T112" fmla="*/ 79 w 224"/>
                  <a:gd name="T113" fmla="*/ 203 h 222"/>
                  <a:gd name="T114" fmla="*/ 70 w 224"/>
                  <a:gd name="T115" fmla="*/ 209 h 222"/>
                  <a:gd name="T116" fmla="*/ 60 w 224"/>
                  <a:gd name="T117" fmla="*/ 217 h 222"/>
                  <a:gd name="T118" fmla="*/ 53 w 224"/>
                  <a:gd name="T119" fmla="*/ 222 h 222"/>
                  <a:gd name="T120" fmla="*/ 0 w 224"/>
                  <a:gd name="T121" fmla="*/ 175 h 222"/>
                  <a:gd name="T122" fmla="*/ 0 w 224"/>
                  <a:gd name="T123" fmla="*/ 175 h 22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224"/>
                  <a:gd name="T187" fmla="*/ 0 h 222"/>
                  <a:gd name="T188" fmla="*/ 224 w 224"/>
                  <a:gd name="T189" fmla="*/ 222 h 22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224" h="222">
                    <a:moveTo>
                      <a:pt x="0" y="175"/>
                    </a:moveTo>
                    <a:lnTo>
                      <a:pt x="0" y="175"/>
                    </a:lnTo>
                    <a:lnTo>
                      <a:pt x="2" y="173"/>
                    </a:lnTo>
                    <a:lnTo>
                      <a:pt x="7" y="169"/>
                    </a:lnTo>
                    <a:lnTo>
                      <a:pt x="13" y="165"/>
                    </a:lnTo>
                    <a:lnTo>
                      <a:pt x="21" y="158"/>
                    </a:lnTo>
                    <a:lnTo>
                      <a:pt x="30" y="152"/>
                    </a:lnTo>
                    <a:lnTo>
                      <a:pt x="34" y="146"/>
                    </a:lnTo>
                    <a:lnTo>
                      <a:pt x="40" y="143"/>
                    </a:lnTo>
                    <a:lnTo>
                      <a:pt x="45" y="139"/>
                    </a:lnTo>
                    <a:lnTo>
                      <a:pt x="51" y="133"/>
                    </a:lnTo>
                    <a:lnTo>
                      <a:pt x="57" y="127"/>
                    </a:lnTo>
                    <a:lnTo>
                      <a:pt x="62" y="122"/>
                    </a:lnTo>
                    <a:lnTo>
                      <a:pt x="68" y="116"/>
                    </a:lnTo>
                    <a:lnTo>
                      <a:pt x="74" y="110"/>
                    </a:lnTo>
                    <a:lnTo>
                      <a:pt x="79" y="103"/>
                    </a:lnTo>
                    <a:lnTo>
                      <a:pt x="87" y="95"/>
                    </a:lnTo>
                    <a:lnTo>
                      <a:pt x="93" y="87"/>
                    </a:lnTo>
                    <a:lnTo>
                      <a:pt x="100" y="80"/>
                    </a:lnTo>
                    <a:lnTo>
                      <a:pt x="106" y="70"/>
                    </a:lnTo>
                    <a:lnTo>
                      <a:pt x="114" y="61"/>
                    </a:lnTo>
                    <a:lnTo>
                      <a:pt x="119" y="51"/>
                    </a:lnTo>
                    <a:lnTo>
                      <a:pt x="127" y="42"/>
                    </a:lnTo>
                    <a:lnTo>
                      <a:pt x="131" y="36"/>
                    </a:lnTo>
                    <a:lnTo>
                      <a:pt x="133" y="32"/>
                    </a:lnTo>
                    <a:lnTo>
                      <a:pt x="137" y="27"/>
                    </a:lnTo>
                    <a:lnTo>
                      <a:pt x="140" y="21"/>
                    </a:lnTo>
                    <a:lnTo>
                      <a:pt x="144" y="17"/>
                    </a:lnTo>
                    <a:lnTo>
                      <a:pt x="146" y="11"/>
                    </a:lnTo>
                    <a:lnTo>
                      <a:pt x="150" y="6"/>
                    </a:lnTo>
                    <a:lnTo>
                      <a:pt x="154" y="0"/>
                    </a:lnTo>
                    <a:lnTo>
                      <a:pt x="224" y="36"/>
                    </a:lnTo>
                    <a:lnTo>
                      <a:pt x="222" y="36"/>
                    </a:lnTo>
                    <a:lnTo>
                      <a:pt x="220" y="40"/>
                    </a:lnTo>
                    <a:lnTo>
                      <a:pt x="216" y="46"/>
                    </a:lnTo>
                    <a:lnTo>
                      <a:pt x="211" y="55"/>
                    </a:lnTo>
                    <a:lnTo>
                      <a:pt x="207" y="61"/>
                    </a:lnTo>
                    <a:lnTo>
                      <a:pt x="203" y="67"/>
                    </a:lnTo>
                    <a:lnTo>
                      <a:pt x="199" y="72"/>
                    </a:lnTo>
                    <a:lnTo>
                      <a:pt x="195" y="78"/>
                    </a:lnTo>
                    <a:lnTo>
                      <a:pt x="192" y="84"/>
                    </a:lnTo>
                    <a:lnTo>
                      <a:pt x="186" y="91"/>
                    </a:lnTo>
                    <a:lnTo>
                      <a:pt x="182" y="99"/>
                    </a:lnTo>
                    <a:lnTo>
                      <a:pt x="176" y="106"/>
                    </a:lnTo>
                    <a:lnTo>
                      <a:pt x="171" y="114"/>
                    </a:lnTo>
                    <a:lnTo>
                      <a:pt x="165" y="122"/>
                    </a:lnTo>
                    <a:lnTo>
                      <a:pt x="157" y="127"/>
                    </a:lnTo>
                    <a:lnTo>
                      <a:pt x="152" y="135"/>
                    </a:lnTo>
                    <a:lnTo>
                      <a:pt x="144" y="143"/>
                    </a:lnTo>
                    <a:lnTo>
                      <a:pt x="137" y="150"/>
                    </a:lnTo>
                    <a:lnTo>
                      <a:pt x="129" y="158"/>
                    </a:lnTo>
                    <a:lnTo>
                      <a:pt x="123" y="167"/>
                    </a:lnTo>
                    <a:lnTo>
                      <a:pt x="114" y="173"/>
                    </a:lnTo>
                    <a:lnTo>
                      <a:pt x="106" y="181"/>
                    </a:lnTo>
                    <a:lnTo>
                      <a:pt x="97" y="188"/>
                    </a:lnTo>
                    <a:lnTo>
                      <a:pt x="89" y="196"/>
                    </a:lnTo>
                    <a:lnTo>
                      <a:pt x="79" y="203"/>
                    </a:lnTo>
                    <a:lnTo>
                      <a:pt x="70" y="209"/>
                    </a:lnTo>
                    <a:lnTo>
                      <a:pt x="60" y="217"/>
                    </a:lnTo>
                    <a:lnTo>
                      <a:pt x="53" y="222"/>
                    </a:lnTo>
                    <a:lnTo>
                      <a:pt x="0" y="175"/>
                    </a:lnTo>
                    <a:close/>
                  </a:path>
                </a:pathLst>
              </a:custGeom>
              <a:solidFill>
                <a:srgbClr val="000000"/>
              </a:solidFill>
              <a:ln w="9525">
                <a:noFill/>
                <a:round/>
                <a:headEnd/>
                <a:tailEnd/>
              </a:ln>
            </p:spPr>
            <p:txBody>
              <a:bodyPr/>
              <a:lstStyle/>
              <a:p>
                <a:endParaRPr lang="en-US"/>
              </a:p>
            </p:txBody>
          </p:sp>
          <p:sp>
            <p:nvSpPr>
              <p:cNvPr id="961" name="Freeform 88"/>
              <p:cNvSpPr>
                <a:spLocks/>
              </p:cNvSpPr>
              <p:nvPr/>
            </p:nvSpPr>
            <p:spPr bwMode="auto">
              <a:xfrm>
                <a:off x="2252663" y="2144713"/>
                <a:ext cx="187325" cy="192087"/>
              </a:xfrm>
              <a:custGeom>
                <a:avLst/>
                <a:gdLst>
                  <a:gd name="T0" fmla="*/ 0 w 236"/>
                  <a:gd name="T1" fmla="*/ 192 h 244"/>
                  <a:gd name="T2" fmla="*/ 10 w 236"/>
                  <a:gd name="T3" fmla="*/ 185 h 244"/>
                  <a:gd name="T4" fmla="*/ 25 w 236"/>
                  <a:gd name="T5" fmla="*/ 172 h 244"/>
                  <a:gd name="T6" fmla="*/ 39 w 236"/>
                  <a:gd name="T7" fmla="*/ 158 h 244"/>
                  <a:gd name="T8" fmla="*/ 52 w 236"/>
                  <a:gd name="T9" fmla="*/ 147 h 244"/>
                  <a:gd name="T10" fmla="*/ 63 w 236"/>
                  <a:gd name="T11" fmla="*/ 133 h 244"/>
                  <a:gd name="T12" fmla="*/ 77 w 236"/>
                  <a:gd name="T13" fmla="*/ 120 h 244"/>
                  <a:gd name="T14" fmla="*/ 90 w 236"/>
                  <a:gd name="T15" fmla="*/ 105 h 244"/>
                  <a:gd name="T16" fmla="*/ 105 w 236"/>
                  <a:gd name="T17" fmla="*/ 88 h 244"/>
                  <a:gd name="T18" fmla="*/ 118 w 236"/>
                  <a:gd name="T19" fmla="*/ 71 h 244"/>
                  <a:gd name="T20" fmla="*/ 132 w 236"/>
                  <a:gd name="T21" fmla="*/ 52 h 244"/>
                  <a:gd name="T22" fmla="*/ 141 w 236"/>
                  <a:gd name="T23" fmla="*/ 37 h 244"/>
                  <a:gd name="T24" fmla="*/ 149 w 236"/>
                  <a:gd name="T25" fmla="*/ 25 h 244"/>
                  <a:gd name="T26" fmla="*/ 154 w 236"/>
                  <a:gd name="T27" fmla="*/ 16 h 244"/>
                  <a:gd name="T28" fmla="*/ 162 w 236"/>
                  <a:gd name="T29" fmla="*/ 4 h 244"/>
                  <a:gd name="T30" fmla="*/ 236 w 236"/>
                  <a:gd name="T31" fmla="*/ 37 h 244"/>
                  <a:gd name="T32" fmla="*/ 234 w 236"/>
                  <a:gd name="T33" fmla="*/ 40 h 244"/>
                  <a:gd name="T34" fmla="*/ 229 w 236"/>
                  <a:gd name="T35" fmla="*/ 48 h 244"/>
                  <a:gd name="T36" fmla="*/ 227 w 236"/>
                  <a:gd name="T37" fmla="*/ 57 h 244"/>
                  <a:gd name="T38" fmla="*/ 219 w 236"/>
                  <a:gd name="T39" fmla="*/ 67 h 244"/>
                  <a:gd name="T40" fmla="*/ 212 w 236"/>
                  <a:gd name="T41" fmla="*/ 80 h 244"/>
                  <a:gd name="T42" fmla="*/ 202 w 236"/>
                  <a:gd name="T43" fmla="*/ 94 h 244"/>
                  <a:gd name="T44" fmla="*/ 193 w 236"/>
                  <a:gd name="T45" fmla="*/ 111 h 244"/>
                  <a:gd name="T46" fmla="*/ 181 w 236"/>
                  <a:gd name="T47" fmla="*/ 126 h 244"/>
                  <a:gd name="T48" fmla="*/ 168 w 236"/>
                  <a:gd name="T49" fmla="*/ 143 h 244"/>
                  <a:gd name="T50" fmla="*/ 153 w 236"/>
                  <a:gd name="T51" fmla="*/ 160 h 244"/>
                  <a:gd name="T52" fmla="*/ 135 w 236"/>
                  <a:gd name="T53" fmla="*/ 179 h 244"/>
                  <a:gd name="T54" fmla="*/ 118 w 236"/>
                  <a:gd name="T55" fmla="*/ 194 h 244"/>
                  <a:gd name="T56" fmla="*/ 97 w 236"/>
                  <a:gd name="T57" fmla="*/ 211 h 244"/>
                  <a:gd name="T58" fmla="*/ 86 w 236"/>
                  <a:gd name="T59" fmla="*/ 219 h 244"/>
                  <a:gd name="T60" fmla="*/ 77 w 236"/>
                  <a:gd name="T61" fmla="*/ 229 h 244"/>
                  <a:gd name="T62" fmla="*/ 65 w 236"/>
                  <a:gd name="T63" fmla="*/ 236 h 244"/>
                  <a:gd name="T64" fmla="*/ 54 w 236"/>
                  <a:gd name="T65" fmla="*/ 244 h 244"/>
                  <a:gd name="T66" fmla="*/ 0 w 236"/>
                  <a:gd name="T67" fmla="*/ 194 h 24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36"/>
                  <a:gd name="T103" fmla="*/ 0 h 244"/>
                  <a:gd name="T104" fmla="*/ 236 w 236"/>
                  <a:gd name="T105" fmla="*/ 244 h 244"/>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36" h="244">
                    <a:moveTo>
                      <a:pt x="0" y="194"/>
                    </a:moveTo>
                    <a:lnTo>
                      <a:pt x="0" y="192"/>
                    </a:lnTo>
                    <a:lnTo>
                      <a:pt x="4" y="191"/>
                    </a:lnTo>
                    <a:lnTo>
                      <a:pt x="10" y="185"/>
                    </a:lnTo>
                    <a:lnTo>
                      <a:pt x="18" y="179"/>
                    </a:lnTo>
                    <a:lnTo>
                      <a:pt x="25" y="172"/>
                    </a:lnTo>
                    <a:lnTo>
                      <a:pt x="35" y="164"/>
                    </a:lnTo>
                    <a:lnTo>
                      <a:pt x="39" y="158"/>
                    </a:lnTo>
                    <a:lnTo>
                      <a:pt x="44" y="152"/>
                    </a:lnTo>
                    <a:lnTo>
                      <a:pt x="52" y="147"/>
                    </a:lnTo>
                    <a:lnTo>
                      <a:pt x="58" y="141"/>
                    </a:lnTo>
                    <a:lnTo>
                      <a:pt x="63" y="133"/>
                    </a:lnTo>
                    <a:lnTo>
                      <a:pt x="71" y="128"/>
                    </a:lnTo>
                    <a:lnTo>
                      <a:pt x="77" y="120"/>
                    </a:lnTo>
                    <a:lnTo>
                      <a:pt x="84" y="113"/>
                    </a:lnTo>
                    <a:lnTo>
                      <a:pt x="90" y="105"/>
                    </a:lnTo>
                    <a:lnTo>
                      <a:pt x="97" y="95"/>
                    </a:lnTo>
                    <a:lnTo>
                      <a:pt x="105" y="88"/>
                    </a:lnTo>
                    <a:lnTo>
                      <a:pt x="113" y="80"/>
                    </a:lnTo>
                    <a:lnTo>
                      <a:pt x="118" y="71"/>
                    </a:lnTo>
                    <a:lnTo>
                      <a:pt x="126" y="61"/>
                    </a:lnTo>
                    <a:lnTo>
                      <a:pt x="132" y="52"/>
                    </a:lnTo>
                    <a:lnTo>
                      <a:pt x="139" y="42"/>
                    </a:lnTo>
                    <a:lnTo>
                      <a:pt x="141" y="37"/>
                    </a:lnTo>
                    <a:lnTo>
                      <a:pt x="145" y="31"/>
                    </a:lnTo>
                    <a:lnTo>
                      <a:pt x="149" y="25"/>
                    </a:lnTo>
                    <a:lnTo>
                      <a:pt x="153" y="21"/>
                    </a:lnTo>
                    <a:lnTo>
                      <a:pt x="154" y="16"/>
                    </a:lnTo>
                    <a:lnTo>
                      <a:pt x="158" y="10"/>
                    </a:lnTo>
                    <a:lnTo>
                      <a:pt x="162" y="4"/>
                    </a:lnTo>
                    <a:lnTo>
                      <a:pt x="166" y="0"/>
                    </a:lnTo>
                    <a:lnTo>
                      <a:pt x="236" y="37"/>
                    </a:lnTo>
                    <a:lnTo>
                      <a:pt x="234" y="37"/>
                    </a:lnTo>
                    <a:lnTo>
                      <a:pt x="234" y="40"/>
                    </a:lnTo>
                    <a:lnTo>
                      <a:pt x="232" y="44"/>
                    </a:lnTo>
                    <a:lnTo>
                      <a:pt x="229" y="48"/>
                    </a:lnTo>
                    <a:lnTo>
                      <a:pt x="229" y="52"/>
                    </a:lnTo>
                    <a:lnTo>
                      <a:pt x="227" y="57"/>
                    </a:lnTo>
                    <a:lnTo>
                      <a:pt x="223" y="63"/>
                    </a:lnTo>
                    <a:lnTo>
                      <a:pt x="219" y="67"/>
                    </a:lnTo>
                    <a:lnTo>
                      <a:pt x="215" y="73"/>
                    </a:lnTo>
                    <a:lnTo>
                      <a:pt x="212" y="80"/>
                    </a:lnTo>
                    <a:lnTo>
                      <a:pt x="208" y="86"/>
                    </a:lnTo>
                    <a:lnTo>
                      <a:pt x="202" y="94"/>
                    </a:lnTo>
                    <a:lnTo>
                      <a:pt x="198" y="103"/>
                    </a:lnTo>
                    <a:lnTo>
                      <a:pt x="193" y="111"/>
                    </a:lnTo>
                    <a:lnTo>
                      <a:pt x="187" y="118"/>
                    </a:lnTo>
                    <a:lnTo>
                      <a:pt x="181" y="126"/>
                    </a:lnTo>
                    <a:lnTo>
                      <a:pt x="173" y="135"/>
                    </a:lnTo>
                    <a:lnTo>
                      <a:pt x="168" y="143"/>
                    </a:lnTo>
                    <a:lnTo>
                      <a:pt x="160" y="152"/>
                    </a:lnTo>
                    <a:lnTo>
                      <a:pt x="153" y="160"/>
                    </a:lnTo>
                    <a:lnTo>
                      <a:pt x="143" y="170"/>
                    </a:lnTo>
                    <a:lnTo>
                      <a:pt x="135" y="179"/>
                    </a:lnTo>
                    <a:lnTo>
                      <a:pt x="126" y="187"/>
                    </a:lnTo>
                    <a:lnTo>
                      <a:pt x="118" y="194"/>
                    </a:lnTo>
                    <a:lnTo>
                      <a:pt x="107" y="204"/>
                    </a:lnTo>
                    <a:lnTo>
                      <a:pt x="97" y="211"/>
                    </a:lnTo>
                    <a:lnTo>
                      <a:pt x="92" y="215"/>
                    </a:lnTo>
                    <a:lnTo>
                      <a:pt x="86" y="219"/>
                    </a:lnTo>
                    <a:lnTo>
                      <a:pt x="80" y="223"/>
                    </a:lnTo>
                    <a:lnTo>
                      <a:pt x="77" y="229"/>
                    </a:lnTo>
                    <a:lnTo>
                      <a:pt x="71" y="230"/>
                    </a:lnTo>
                    <a:lnTo>
                      <a:pt x="65" y="236"/>
                    </a:lnTo>
                    <a:lnTo>
                      <a:pt x="59" y="238"/>
                    </a:lnTo>
                    <a:lnTo>
                      <a:pt x="54" y="244"/>
                    </a:lnTo>
                    <a:lnTo>
                      <a:pt x="0" y="194"/>
                    </a:lnTo>
                    <a:close/>
                  </a:path>
                </a:pathLst>
              </a:custGeom>
              <a:solidFill>
                <a:srgbClr val="000000"/>
              </a:solidFill>
              <a:ln w="9525">
                <a:noFill/>
                <a:round/>
                <a:headEnd/>
                <a:tailEnd/>
              </a:ln>
            </p:spPr>
            <p:txBody>
              <a:bodyPr/>
              <a:lstStyle/>
              <a:p>
                <a:endParaRPr lang="en-US"/>
              </a:p>
            </p:txBody>
          </p:sp>
          <p:sp>
            <p:nvSpPr>
              <p:cNvPr id="962" name="Freeform 89"/>
              <p:cNvSpPr>
                <a:spLocks/>
              </p:cNvSpPr>
              <p:nvPr/>
            </p:nvSpPr>
            <p:spPr bwMode="auto">
              <a:xfrm>
                <a:off x="2338388" y="2200275"/>
                <a:ext cx="211137" cy="211138"/>
              </a:xfrm>
              <a:custGeom>
                <a:avLst/>
                <a:gdLst>
                  <a:gd name="T0" fmla="*/ 0 w 266"/>
                  <a:gd name="T1" fmla="*/ 216 h 266"/>
                  <a:gd name="T2" fmla="*/ 7 w 266"/>
                  <a:gd name="T3" fmla="*/ 211 h 266"/>
                  <a:gd name="T4" fmla="*/ 21 w 266"/>
                  <a:gd name="T5" fmla="*/ 203 h 266"/>
                  <a:gd name="T6" fmla="*/ 30 w 266"/>
                  <a:gd name="T7" fmla="*/ 196 h 266"/>
                  <a:gd name="T8" fmla="*/ 42 w 266"/>
                  <a:gd name="T9" fmla="*/ 186 h 266"/>
                  <a:gd name="T10" fmla="*/ 53 w 266"/>
                  <a:gd name="T11" fmla="*/ 177 h 266"/>
                  <a:gd name="T12" fmla="*/ 68 w 266"/>
                  <a:gd name="T13" fmla="*/ 163 h 266"/>
                  <a:gd name="T14" fmla="*/ 82 w 266"/>
                  <a:gd name="T15" fmla="*/ 148 h 266"/>
                  <a:gd name="T16" fmla="*/ 99 w 266"/>
                  <a:gd name="T17" fmla="*/ 131 h 266"/>
                  <a:gd name="T18" fmla="*/ 116 w 266"/>
                  <a:gd name="T19" fmla="*/ 112 h 266"/>
                  <a:gd name="T20" fmla="*/ 127 w 266"/>
                  <a:gd name="T21" fmla="*/ 99 h 266"/>
                  <a:gd name="T22" fmla="*/ 135 w 266"/>
                  <a:gd name="T23" fmla="*/ 87 h 266"/>
                  <a:gd name="T24" fmla="*/ 144 w 266"/>
                  <a:gd name="T25" fmla="*/ 74 h 266"/>
                  <a:gd name="T26" fmla="*/ 152 w 266"/>
                  <a:gd name="T27" fmla="*/ 62 h 266"/>
                  <a:gd name="T28" fmla="*/ 161 w 266"/>
                  <a:gd name="T29" fmla="*/ 49 h 266"/>
                  <a:gd name="T30" fmla="*/ 169 w 266"/>
                  <a:gd name="T31" fmla="*/ 36 h 266"/>
                  <a:gd name="T32" fmla="*/ 179 w 266"/>
                  <a:gd name="T33" fmla="*/ 21 h 266"/>
                  <a:gd name="T34" fmla="*/ 186 w 266"/>
                  <a:gd name="T35" fmla="*/ 7 h 266"/>
                  <a:gd name="T36" fmla="*/ 266 w 266"/>
                  <a:gd name="T37" fmla="*/ 40 h 266"/>
                  <a:gd name="T38" fmla="*/ 260 w 266"/>
                  <a:gd name="T39" fmla="*/ 47 h 266"/>
                  <a:gd name="T40" fmla="*/ 255 w 266"/>
                  <a:gd name="T41" fmla="*/ 57 h 266"/>
                  <a:gd name="T42" fmla="*/ 247 w 266"/>
                  <a:gd name="T43" fmla="*/ 70 h 266"/>
                  <a:gd name="T44" fmla="*/ 238 w 266"/>
                  <a:gd name="T45" fmla="*/ 83 h 266"/>
                  <a:gd name="T46" fmla="*/ 228 w 266"/>
                  <a:gd name="T47" fmla="*/ 101 h 266"/>
                  <a:gd name="T48" fmla="*/ 215 w 266"/>
                  <a:gd name="T49" fmla="*/ 118 h 266"/>
                  <a:gd name="T50" fmla="*/ 201 w 266"/>
                  <a:gd name="T51" fmla="*/ 137 h 266"/>
                  <a:gd name="T52" fmla="*/ 184 w 266"/>
                  <a:gd name="T53" fmla="*/ 156 h 266"/>
                  <a:gd name="T54" fmla="*/ 167 w 266"/>
                  <a:gd name="T55" fmla="*/ 177 h 266"/>
                  <a:gd name="T56" fmla="*/ 150 w 266"/>
                  <a:gd name="T57" fmla="*/ 194 h 266"/>
                  <a:gd name="T58" fmla="*/ 133 w 266"/>
                  <a:gd name="T59" fmla="*/ 213 h 266"/>
                  <a:gd name="T60" fmla="*/ 114 w 266"/>
                  <a:gd name="T61" fmla="*/ 228 h 266"/>
                  <a:gd name="T62" fmla="*/ 95 w 266"/>
                  <a:gd name="T63" fmla="*/ 243 h 266"/>
                  <a:gd name="T64" fmla="*/ 76 w 266"/>
                  <a:gd name="T65" fmla="*/ 256 h 266"/>
                  <a:gd name="T66" fmla="*/ 57 w 266"/>
                  <a:gd name="T67" fmla="*/ 266 h 266"/>
                  <a:gd name="T68" fmla="*/ 0 w 266"/>
                  <a:gd name="T69" fmla="*/ 216 h 26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66"/>
                  <a:gd name="T106" fmla="*/ 0 h 266"/>
                  <a:gd name="T107" fmla="*/ 266 w 266"/>
                  <a:gd name="T108" fmla="*/ 266 h 26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66" h="266">
                    <a:moveTo>
                      <a:pt x="0" y="216"/>
                    </a:moveTo>
                    <a:lnTo>
                      <a:pt x="0" y="216"/>
                    </a:lnTo>
                    <a:lnTo>
                      <a:pt x="4" y="215"/>
                    </a:lnTo>
                    <a:lnTo>
                      <a:pt x="7" y="211"/>
                    </a:lnTo>
                    <a:lnTo>
                      <a:pt x="17" y="207"/>
                    </a:lnTo>
                    <a:lnTo>
                      <a:pt x="21" y="203"/>
                    </a:lnTo>
                    <a:lnTo>
                      <a:pt x="25" y="199"/>
                    </a:lnTo>
                    <a:lnTo>
                      <a:pt x="30" y="196"/>
                    </a:lnTo>
                    <a:lnTo>
                      <a:pt x="36" y="192"/>
                    </a:lnTo>
                    <a:lnTo>
                      <a:pt x="42" y="186"/>
                    </a:lnTo>
                    <a:lnTo>
                      <a:pt x="47" y="182"/>
                    </a:lnTo>
                    <a:lnTo>
                      <a:pt x="53" y="177"/>
                    </a:lnTo>
                    <a:lnTo>
                      <a:pt x="61" y="171"/>
                    </a:lnTo>
                    <a:lnTo>
                      <a:pt x="68" y="163"/>
                    </a:lnTo>
                    <a:lnTo>
                      <a:pt x="76" y="156"/>
                    </a:lnTo>
                    <a:lnTo>
                      <a:pt x="82" y="148"/>
                    </a:lnTo>
                    <a:lnTo>
                      <a:pt x="91" y="140"/>
                    </a:lnTo>
                    <a:lnTo>
                      <a:pt x="99" y="131"/>
                    </a:lnTo>
                    <a:lnTo>
                      <a:pt x="106" y="121"/>
                    </a:lnTo>
                    <a:lnTo>
                      <a:pt x="116" y="112"/>
                    </a:lnTo>
                    <a:lnTo>
                      <a:pt x="123" y="102"/>
                    </a:lnTo>
                    <a:lnTo>
                      <a:pt x="127" y="99"/>
                    </a:lnTo>
                    <a:lnTo>
                      <a:pt x="131" y="93"/>
                    </a:lnTo>
                    <a:lnTo>
                      <a:pt x="135" y="87"/>
                    </a:lnTo>
                    <a:lnTo>
                      <a:pt x="141" y="81"/>
                    </a:lnTo>
                    <a:lnTo>
                      <a:pt x="144" y="74"/>
                    </a:lnTo>
                    <a:lnTo>
                      <a:pt x="148" y="68"/>
                    </a:lnTo>
                    <a:lnTo>
                      <a:pt x="152" y="62"/>
                    </a:lnTo>
                    <a:lnTo>
                      <a:pt x="158" y="57"/>
                    </a:lnTo>
                    <a:lnTo>
                      <a:pt x="161" y="49"/>
                    </a:lnTo>
                    <a:lnTo>
                      <a:pt x="165" y="42"/>
                    </a:lnTo>
                    <a:lnTo>
                      <a:pt x="169" y="36"/>
                    </a:lnTo>
                    <a:lnTo>
                      <a:pt x="175" y="28"/>
                    </a:lnTo>
                    <a:lnTo>
                      <a:pt x="179" y="21"/>
                    </a:lnTo>
                    <a:lnTo>
                      <a:pt x="182" y="15"/>
                    </a:lnTo>
                    <a:lnTo>
                      <a:pt x="186" y="7"/>
                    </a:lnTo>
                    <a:lnTo>
                      <a:pt x="192" y="0"/>
                    </a:lnTo>
                    <a:lnTo>
                      <a:pt x="266" y="40"/>
                    </a:lnTo>
                    <a:lnTo>
                      <a:pt x="264" y="42"/>
                    </a:lnTo>
                    <a:lnTo>
                      <a:pt x="260" y="47"/>
                    </a:lnTo>
                    <a:lnTo>
                      <a:pt x="258" y="51"/>
                    </a:lnTo>
                    <a:lnTo>
                      <a:pt x="255" y="57"/>
                    </a:lnTo>
                    <a:lnTo>
                      <a:pt x="251" y="62"/>
                    </a:lnTo>
                    <a:lnTo>
                      <a:pt x="247" y="70"/>
                    </a:lnTo>
                    <a:lnTo>
                      <a:pt x="241" y="76"/>
                    </a:lnTo>
                    <a:lnTo>
                      <a:pt x="238" y="83"/>
                    </a:lnTo>
                    <a:lnTo>
                      <a:pt x="232" y="91"/>
                    </a:lnTo>
                    <a:lnTo>
                      <a:pt x="228" y="101"/>
                    </a:lnTo>
                    <a:lnTo>
                      <a:pt x="220" y="108"/>
                    </a:lnTo>
                    <a:lnTo>
                      <a:pt x="215" y="118"/>
                    </a:lnTo>
                    <a:lnTo>
                      <a:pt x="207" y="127"/>
                    </a:lnTo>
                    <a:lnTo>
                      <a:pt x="201" y="137"/>
                    </a:lnTo>
                    <a:lnTo>
                      <a:pt x="192" y="146"/>
                    </a:lnTo>
                    <a:lnTo>
                      <a:pt x="184" y="156"/>
                    </a:lnTo>
                    <a:lnTo>
                      <a:pt x="177" y="165"/>
                    </a:lnTo>
                    <a:lnTo>
                      <a:pt x="167" y="177"/>
                    </a:lnTo>
                    <a:lnTo>
                      <a:pt x="158" y="184"/>
                    </a:lnTo>
                    <a:lnTo>
                      <a:pt x="150" y="194"/>
                    </a:lnTo>
                    <a:lnTo>
                      <a:pt x="141" y="203"/>
                    </a:lnTo>
                    <a:lnTo>
                      <a:pt x="133" y="213"/>
                    </a:lnTo>
                    <a:lnTo>
                      <a:pt x="123" y="220"/>
                    </a:lnTo>
                    <a:lnTo>
                      <a:pt x="114" y="228"/>
                    </a:lnTo>
                    <a:lnTo>
                      <a:pt x="104" y="235"/>
                    </a:lnTo>
                    <a:lnTo>
                      <a:pt x="95" y="243"/>
                    </a:lnTo>
                    <a:lnTo>
                      <a:pt x="85" y="249"/>
                    </a:lnTo>
                    <a:lnTo>
                      <a:pt x="76" y="256"/>
                    </a:lnTo>
                    <a:lnTo>
                      <a:pt x="66" y="260"/>
                    </a:lnTo>
                    <a:lnTo>
                      <a:pt x="57" y="266"/>
                    </a:lnTo>
                    <a:lnTo>
                      <a:pt x="0" y="216"/>
                    </a:lnTo>
                    <a:close/>
                  </a:path>
                </a:pathLst>
              </a:custGeom>
              <a:solidFill>
                <a:srgbClr val="000000"/>
              </a:solidFill>
              <a:ln w="9525">
                <a:noFill/>
                <a:round/>
                <a:headEnd/>
                <a:tailEnd/>
              </a:ln>
            </p:spPr>
            <p:txBody>
              <a:bodyPr/>
              <a:lstStyle/>
              <a:p>
                <a:endParaRPr lang="en-US"/>
              </a:p>
            </p:txBody>
          </p:sp>
          <p:sp>
            <p:nvSpPr>
              <p:cNvPr id="963" name="Freeform 90"/>
              <p:cNvSpPr>
                <a:spLocks/>
              </p:cNvSpPr>
              <p:nvPr/>
            </p:nvSpPr>
            <p:spPr bwMode="auto">
              <a:xfrm>
                <a:off x="2422525" y="2259013"/>
                <a:ext cx="228600" cy="238125"/>
              </a:xfrm>
              <a:custGeom>
                <a:avLst/>
                <a:gdLst>
                  <a:gd name="T0" fmla="*/ 2 w 287"/>
                  <a:gd name="T1" fmla="*/ 251 h 300"/>
                  <a:gd name="T2" fmla="*/ 12 w 287"/>
                  <a:gd name="T3" fmla="*/ 243 h 300"/>
                  <a:gd name="T4" fmla="*/ 25 w 287"/>
                  <a:gd name="T5" fmla="*/ 234 h 300"/>
                  <a:gd name="T6" fmla="*/ 36 w 287"/>
                  <a:gd name="T7" fmla="*/ 222 h 300"/>
                  <a:gd name="T8" fmla="*/ 50 w 287"/>
                  <a:gd name="T9" fmla="*/ 211 h 300"/>
                  <a:gd name="T10" fmla="*/ 65 w 287"/>
                  <a:gd name="T11" fmla="*/ 198 h 300"/>
                  <a:gd name="T12" fmla="*/ 82 w 287"/>
                  <a:gd name="T13" fmla="*/ 182 h 300"/>
                  <a:gd name="T14" fmla="*/ 99 w 287"/>
                  <a:gd name="T15" fmla="*/ 165 h 300"/>
                  <a:gd name="T16" fmla="*/ 111 w 287"/>
                  <a:gd name="T17" fmla="*/ 150 h 300"/>
                  <a:gd name="T18" fmla="*/ 118 w 287"/>
                  <a:gd name="T19" fmla="*/ 141 h 300"/>
                  <a:gd name="T20" fmla="*/ 128 w 287"/>
                  <a:gd name="T21" fmla="*/ 129 h 300"/>
                  <a:gd name="T22" fmla="*/ 137 w 287"/>
                  <a:gd name="T23" fmla="*/ 118 h 300"/>
                  <a:gd name="T24" fmla="*/ 147 w 287"/>
                  <a:gd name="T25" fmla="*/ 106 h 300"/>
                  <a:gd name="T26" fmla="*/ 156 w 287"/>
                  <a:gd name="T27" fmla="*/ 93 h 300"/>
                  <a:gd name="T28" fmla="*/ 164 w 287"/>
                  <a:gd name="T29" fmla="*/ 80 h 300"/>
                  <a:gd name="T30" fmla="*/ 173 w 287"/>
                  <a:gd name="T31" fmla="*/ 66 h 300"/>
                  <a:gd name="T32" fmla="*/ 183 w 287"/>
                  <a:gd name="T33" fmla="*/ 53 h 300"/>
                  <a:gd name="T34" fmla="*/ 192 w 287"/>
                  <a:gd name="T35" fmla="*/ 38 h 300"/>
                  <a:gd name="T36" fmla="*/ 202 w 287"/>
                  <a:gd name="T37" fmla="*/ 23 h 300"/>
                  <a:gd name="T38" fmla="*/ 211 w 287"/>
                  <a:gd name="T39" fmla="*/ 7 h 300"/>
                  <a:gd name="T40" fmla="*/ 287 w 287"/>
                  <a:gd name="T41" fmla="*/ 34 h 300"/>
                  <a:gd name="T42" fmla="*/ 282 w 287"/>
                  <a:gd name="T43" fmla="*/ 42 h 300"/>
                  <a:gd name="T44" fmla="*/ 274 w 287"/>
                  <a:gd name="T45" fmla="*/ 53 h 300"/>
                  <a:gd name="T46" fmla="*/ 266 w 287"/>
                  <a:gd name="T47" fmla="*/ 68 h 300"/>
                  <a:gd name="T48" fmla="*/ 255 w 287"/>
                  <a:gd name="T49" fmla="*/ 85 h 300"/>
                  <a:gd name="T50" fmla="*/ 242 w 287"/>
                  <a:gd name="T51" fmla="*/ 106 h 300"/>
                  <a:gd name="T52" fmla="*/ 234 w 287"/>
                  <a:gd name="T53" fmla="*/ 116 h 300"/>
                  <a:gd name="T54" fmla="*/ 227 w 287"/>
                  <a:gd name="T55" fmla="*/ 127 h 300"/>
                  <a:gd name="T56" fmla="*/ 219 w 287"/>
                  <a:gd name="T57" fmla="*/ 139 h 300"/>
                  <a:gd name="T58" fmla="*/ 211 w 287"/>
                  <a:gd name="T59" fmla="*/ 150 h 300"/>
                  <a:gd name="T60" fmla="*/ 204 w 287"/>
                  <a:gd name="T61" fmla="*/ 161 h 300"/>
                  <a:gd name="T62" fmla="*/ 194 w 287"/>
                  <a:gd name="T63" fmla="*/ 173 h 300"/>
                  <a:gd name="T64" fmla="*/ 185 w 287"/>
                  <a:gd name="T65" fmla="*/ 184 h 300"/>
                  <a:gd name="T66" fmla="*/ 175 w 287"/>
                  <a:gd name="T67" fmla="*/ 196 h 300"/>
                  <a:gd name="T68" fmla="*/ 166 w 287"/>
                  <a:gd name="T69" fmla="*/ 207 h 300"/>
                  <a:gd name="T70" fmla="*/ 156 w 287"/>
                  <a:gd name="T71" fmla="*/ 219 h 300"/>
                  <a:gd name="T72" fmla="*/ 145 w 287"/>
                  <a:gd name="T73" fmla="*/ 230 h 300"/>
                  <a:gd name="T74" fmla="*/ 135 w 287"/>
                  <a:gd name="T75" fmla="*/ 241 h 300"/>
                  <a:gd name="T76" fmla="*/ 124 w 287"/>
                  <a:gd name="T77" fmla="*/ 251 h 300"/>
                  <a:gd name="T78" fmla="*/ 114 w 287"/>
                  <a:gd name="T79" fmla="*/ 260 h 300"/>
                  <a:gd name="T80" fmla="*/ 103 w 287"/>
                  <a:gd name="T81" fmla="*/ 266 h 300"/>
                  <a:gd name="T82" fmla="*/ 93 w 287"/>
                  <a:gd name="T83" fmla="*/ 276 h 300"/>
                  <a:gd name="T84" fmla="*/ 82 w 287"/>
                  <a:gd name="T85" fmla="*/ 281 h 300"/>
                  <a:gd name="T86" fmla="*/ 71 w 287"/>
                  <a:gd name="T87" fmla="*/ 289 h 300"/>
                  <a:gd name="T88" fmla="*/ 59 w 287"/>
                  <a:gd name="T89" fmla="*/ 295 h 300"/>
                  <a:gd name="T90" fmla="*/ 50 w 287"/>
                  <a:gd name="T91" fmla="*/ 300 h 300"/>
                  <a:gd name="T92" fmla="*/ 0 w 287"/>
                  <a:gd name="T93" fmla="*/ 253 h 300"/>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287"/>
                  <a:gd name="T142" fmla="*/ 0 h 300"/>
                  <a:gd name="T143" fmla="*/ 287 w 287"/>
                  <a:gd name="T144" fmla="*/ 300 h 300"/>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287" h="300">
                    <a:moveTo>
                      <a:pt x="0" y="253"/>
                    </a:moveTo>
                    <a:lnTo>
                      <a:pt x="2" y="251"/>
                    </a:lnTo>
                    <a:lnTo>
                      <a:pt x="6" y="249"/>
                    </a:lnTo>
                    <a:lnTo>
                      <a:pt x="12" y="243"/>
                    </a:lnTo>
                    <a:lnTo>
                      <a:pt x="21" y="238"/>
                    </a:lnTo>
                    <a:lnTo>
                      <a:pt x="25" y="234"/>
                    </a:lnTo>
                    <a:lnTo>
                      <a:pt x="31" y="228"/>
                    </a:lnTo>
                    <a:lnTo>
                      <a:pt x="36" y="222"/>
                    </a:lnTo>
                    <a:lnTo>
                      <a:pt x="44" y="219"/>
                    </a:lnTo>
                    <a:lnTo>
                      <a:pt x="50" y="211"/>
                    </a:lnTo>
                    <a:lnTo>
                      <a:pt x="57" y="205"/>
                    </a:lnTo>
                    <a:lnTo>
                      <a:pt x="65" y="198"/>
                    </a:lnTo>
                    <a:lnTo>
                      <a:pt x="74" y="192"/>
                    </a:lnTo>
                    <a:lnTo>
                      <a:pt x="82" y="182"/>
                    </a:lnTo>
                    <a:lnTo>
                      <a:pt x="90" y="175"/>
                    </a:lnTo>
                    <a:lnTo>
                      <a:pt x="99" y="165"/>
                    </a:lnTo>
                    <a:lnTo>
                      <a:pt x="107" y="156"/>
                    </a:lnTo>
                    <a:lnTo>
                      <a:pt x="111" y="150"/>
                    </a:lnTo>
                    <a:lnTo>
                      <a:pt x="116" y="146"/>
                    </a:lnTo>
                    <a:lnTo>
                      <a:pt x="118" y="141"/>
                    </a:lnTo>
                    <a:lnTo>
                      <a:pt x="124" y="135"/>
                    </a:lnTo>
                    <a:lnTo>
                      <a:pt x="128" y="129"/>
                    </a:lnTo>
                    <a:lnTo>
                      <a:pt x="133" y="123"/>
                    </a:lnTo>
                    <a:lnTo>
                      <a:pt x="137" y="118"/>
                    </a:lnTo>
                    <a:lnTo>
                      <a:pt x="143" y="112"/>
                    </a:lnTo>
                    <a:lnTo>
                      <a:pt x="147" y="106"/>
                    </a:lnTo>
                    <a:lnTo>
                      <a:pt x="151" y="99"/>
                    </a:lnTo>
                    <a:lnTo>
                      <a:pt x="156" y="93"/>
                    </a:lnTo>
                    <a:lnTo>
                      <a:pt x="160" y="87"/>
                    </a:lnTo>
                    <a:lnTo>
                      <a:pt x="164" y="80"/>
                    </a:lnTo>
                    <a:lnTo>
                      <a:pt x="170" y="74"/>
                    </a:lnTo>
                    <a:lnTo>
                      <a:pt x="173" y="66"/>
                    </a:lnTo>
                    <a:lnTo>
                      <a:pt x="179" y="61"/>
                    </a:lnTo>
                    <a:lnTo>
                      <a:pt x="183" y="53"/>
                    </a:lnTo>
                    <a:lnTo>
                      <a:pt x="189" y="46"/>
                    </a:lnTo>
                    <a:lnTo>
                      <a:pt x="192" y="38"/>
                    </a:lnTo>
                    <a:lnTo>
                      <a:pt x="198" y="32"/>
                    </a:lnTo>
                    <a:lnTo>
                      <a:pt x="202" y="23"/>
                    </a:lnTo>
                    <a:lnTo>
                      <a:pt x="206" y="15"/>
                    </a:lnTo>
                    <a:lnTo>
                      <a:pt x="211" y="7"/>
                    </a:lnTo>
                    <a:lnTo>
                      <a:pt x="215" y="0"/>
                    </a:lnTo>
                    <a:lnTo>
                      <a:pt x="287" y="34"/>
                    </a:lnTo>
                    <a:lnTo>
                      <a:pt x="285" y="36"/>
                    </a:lnTo>
                    <a:lnTo>
                      <a:pt x="282" y="42"/>
                    </a:lnTo>
                    <a:lnTo>
                      <a:pt x="278" y="47"/>
                    </a:lnTo>
                    <a:lnTo>
                      <a:pt x="274" y="53"/>
                    </a:lnTo>
                    <a:lnTo>
                      <a:pt x="270" y="61"/>
                    </a:lnTo>
                    <a:lnTo>
                      <a:pt x="266" y="68"/>
                    </a:lnTo>
                    <a:lnTo>
                      <a:pt x="261" y="76"/>
                    </a:lnTo>
                    <a:lnTo>
                      <a:pt x="255" y="85"/>
                    </a:lnTo>
                    <a:lnTo>
                      <a:pt x="247" y="95"/>
                    </a:lnTo>
                    <a:lnTo>
                      <a:pt x="242" y="106"/>
                    </a:lnTo>
                    <a:lnTo>
                      <a:pt x="238" y="110"/>
                    </a:lnTo>
                    <a:lnTo>
                      <a:pt x="234" y="116"/>
                    </a:lnTo>
                    <a:lnTo>
                      <a:pt x="230" y="122"/>
                    </a:lnTo>
                    <a:lnTo>
                      <a:pt x="227" y="127"/>
                    </a:lnTo>
                    <a:lnTo>
                      <a:pt x="223" y="133"/>
                    </a:lnTo>
                    <a:lnTo>
                      <a:pt x="219" y="139"/>
                    </a:lnTo>
                    <a:lnTo>
                      <a:pt x="215" y="144"/>
                    </a:lnTo>
                    <a:lnTo>
                      <a:pt x="211" y="150"/>
                    </a:lnTo>
                    <a:lnTo>
                      <a:pt x="208" y="156"/>
                    </a:lnTo>
                    <a:lnTo>
                      <a:pt x="204" y="161"/>
                    </a:lnTo>
                    <a:lnTo>
                      <a:pt x="198" y="167"/>
                    </a:lnTo>
                    <a:lnTo>
                      <a:pt x="194" y="173"/>
                    </a:lnTo>
                    <a:lnTo>
                      <a:pt x="189" y="179"/>
                    </a:lnTo>
                    <a:lnTo>
                      <a:pt x="185" y="184"/>
                    </a:lnTo>
                    <a:lnTo>
                      <a:pt x="179" y="190"/>
                    </a:lnTo>
                    <a:lnTo>
                      <a:pt x="175" y="196"/>
                    </a:lnTo>
                    <a:lnTo>
                      <a:pt x="170" y="201"/>
                    </a:lnTo>
                    <a:lnTo>
                      <a:pt x="166" y="207"/>
                    </a:lnTo>
                    <a:lnTo>
                      <a:pt x="160" y="213"/>
                    </a:lnTo>
                    <a:lnTo>
                      <a:pt x="156" y="219"/>
                    </a:lnTo>
                    <a:lnTo>
                      <a:pt x="151" y="224"/>
                    </a:lnTo>
                    <a:lnTo>
                      <a:pt x="145" y="230"/>
                    </a:lnTo>
                    <a:lnTo>
                      <a:pt x="141" y="236"/>
                    </a:lnTo>
                    <a:lnTo>
                      <a:pt x="135" y="241"/>
                    </a:lnTo>
                    <a:lnTo>
                      <a:pt x="130" y="245"/>
                    </a:lnTo>
                    <a:lnTo>
                      <a:pt x="124" y="251"/>
                    </a:lnTo>
                    <a:lnTo>
                      <a:pt x="118" y="255"/>
                    </a:lnTo>
                    <a:lnTo>
                      <a:pt x="114" y="260"/>
                    </a:lnTo>
                    <a:lnTo>
                      <a:pt x="109" y="262"/>
                    </a:lnTo>
                    <a:lnTo>
                      <a:pt x="103" y="266"/>
                    </a:lnTo>
                    <a:lnTo>
                      <a:pt x="97" y="270"/>
                    </a:lnTo>
                    <a:lnTo>
                      <a:pt x="93" y="276"/>
                    </a:lnTo>
                    <a:lnTo>
                      <a:pt x="88" y="277"/>
                    </a:lnTo>
                    <a:lnTo>
                      <a:pt x="82" y="281"/>
                    </a:lnTo>
                    <a:lnTo>
                      <a:pt x="76" y="285"/>
                    </a:lnTo>
                    <a:lnTo>
                      <a:pt x="71" y="289"/>
                    </a:lnTo>
                    <a:lnTo>
                      <a:pt x="65" y="291"/>
                    </a:lnTo>
                    <a:lnTo>
                      <a:pt x="59" y="295"/>
                    </a:lnTo>
                    <a:lnTo>
                      <a:pt x="54" y="296"/>
                    </a:lnTo>
                    <a:lnTo>
                      <a:pt x="50" y="300"/>
                    </a:lnTo>
                    <a:lnTo>
                      <a:pt x="0" y="253"/>
                    </a:lnTo>
                    <a:close/>
                  </a:path>
                </a:pathLst>
              </a:custGeom>
              <a:solidFill>
                <a:srgbClr val="000000"/>
              </a:solidFill>
              <a:ln w="9525">
                <a:noFill/>
                <a:round/>
                <a:headEnd/>
                <a:tailEnd/>
              </a:ln>
            </p:spPr>
            <p:txBody>
              <a:bodyPr/>
              <a:lstStyle/>
              <a:p>
                <a:endParaRPr lang="en-US"/>
              </a:p>
            </p:txBody>
          </p:sp>
          <p:sp>
            <p:nvSpPr>
              <p:cNvPr id="964" name="Freeform 91"/>
              <p:cNvSpPr>
                <a:spLocks/>
              </p:cNvSpPr>
              <p:nvPr/>
            </p:nvSpPr>
            <p:spPr bwMode="auto">
              <a:xfrm>
                <a:off x="922338" y="1714500"/>
                <a:ext cx="173037" cy="128588"/>
              </a:xfrm>
              <a:custGeom>
                <a:avLst/>
                <a:gdLst>
                  <a:gd name="T0" fmla="*/ 209 w 216"/>
                  <a:gd name="T1" fmla="*/ 0 h 161"/>
                  <a:gd name="T2" fmla="*/ 216 w 216"/>
                  <a:gd name="T3" fmla="*/ 78 h 161"/>
                  <a:gd name="T4" fmla="*/ 214 w 216"/>
                  <a:gd name="T5" fmla="*/ 78 h 161"/>
                  <a:gd name="T6" fmla="*/ 213 w 216"/>
                  <a:gd name="T7" fmla="*/ 78 h 161"/>
                  <a:gd name="T8" fmla="*/ 207 w 216"/>
                  <a:gd name="T9" fmla="*/ 78 h 161"/>
                  <a:gd name="T10" fmla="*/ 201 w 216"/>
                  <a:gd name="T11" fmla="*/ 81 h 161"/>
                  <a:gd name="T12" fmla="*/ 195 w 216"/>
                  <a:gd name="T13" fmla="*/ 81 h 161"/>
                  <a:gd name="T14" fmla="*/ 192 w 216"/>
                  <a:gd name="T15" fmla="*/ 83 h 161"/>
                  <a:gd name="T16" fmla="*/ 188 w 216"/>
                  <a:gd name="T17" fmla="*/ 85 h 161"/>
                  <a:gd name="T18" fmla="*/ 182 w 216"/>
                  <a:gd name="T19" fmla="*/ 87 h 161"/>
                  <a:gd name="T20" fmla="*/ 176 w 216"/>
                  <a:gd name="T21" fmla="*/ 89 h 161"/>
                  <a:gd name="T22" fmla="*/ 171 w 216"/>
                  <a:gd name="T23" fmla="*/ 91 h 161"/>
                  <a:gd name="T24" fmla="*/ 165 w 216"/>
                  <a:gd name="T25" fmla="*/ 95 h 161"/>
                  <a:gd name="T26" fmla="*/ 161 w 216"/>
                  <a:gd name="T27" fmla="*/ 97 h 161"/>
                  <a:gd name="T28" fmla="*/ 154 w 216"/>
                  <a:gd name="T29" fmla="*/ 98 h 161"/>
                  <a:gd name="T30" fmla="*/ 148 w 216"/>
                  <a:gd name="T31" fmla="*/ 102 h 161"/>
                  <a:gd name="T32" fmla="*/ 140 w 216"/>
                  <a:gd name="T33" fmla="*/ 104 h 161"/>
                  <a:gd name="T34" fmla="*/ 135 w 216"/>
                  <a:gd name="T35" fmla="*/ 108 h 161"/>
                  <a:gd name="T36" fmla="*/ 127 w 216"/>
                  <a:gd name="T37" fmla="*/ 112 h 161"/>
                  <a:gd name="T38" fmla="*/ 121 w 216"/>
                  <a:gd name="T39" fmla="*/ 114 h 161"/>
                  <a:gd name="T40" fmla="*/ 114 w 216"/>
                  <a:gd name="T41" fmla="*/ 117 h 161"/>
                  <a:gd name="T42" fmla="*/ 108 w 216"/>
                  <a:gd name="T43" fmla="*/ 123 h 161"/>
                  <a:gd name="T44" fmla="*/ 100 w 216"/>
                  <a:gd name="T45" fmla="*/ 127 h 161"/>
                  <a:gd name="T46" fmla="*/ 93 w 216"/>
                  <a:gd name="T47" fmla="*/ 131 h 161"/>
                  <a:gd name="T48" fmla="*/ 87 w 216"/>
                  <a:gd name="T49" fmla="*/ 135 h 161"/>
                  <a:gd name="T50" fmla="*/ 79 w 216"/>
                  <a:gd name="T51" fmla="*/ 140 h 161"/>
                  <a:gd name="T52" fmla="*/ 72 w 216"/>
                  <a:gd name="T53" fmla="*/ 144 h 161"/>
                  <a:gd name="T54" fmla="*/ 66 w 216"/>
                  <a:gd name="T55" fmla="*/ 150 h 161"/>
                  <a:gd name="T56" fmla="*/ 59 w 216"/>
                  <a:gd name="T57" fmla="*/ 155 h 161"/>
                  <a:gd name="T58" fmla="*/ 53 w 216"/>
                  <a:gd name="T59" fmla="*/ 161 h 161"/>
                  <a:gd name="T60" fmla="*/ 0 w 216"/>
                  <a:gd name="T61" fmla="*/ 108 h 161"/>
                  <a:gd name="T62" fmla="*/ 1 w 216"/>
                  <a:gd name="T63" fmla="*/ 104 h 161"/>
                  <a:gd name="T64" fmla="*/ 7 w 216"/>
                  <a:gd name="T65" fmla="*/ 100 h 161"/>
                  <a:gd name="T66" fmla="*/ 9 w 216"/>
                  <a:gd name="T67" fmla="*/ 97 h 161"/>
                  <a:gd name="T68" fmla="*/ 15 w 216"/>
                  <a:gd name="T69" fmla="*/ 93 h 161"/>
                  <a:gd name="T70" fmla="*/ 20 w 216"/>
                  <a:gd name="T71" fmla="*/ 87 h 161"/>
                  <a:gd name="T72" fmla="*/ 28 w 216"/>
                  <a:gd name="T73" fmla="*/ 83 h 161"/>
                  <a:gd name="T74" fmla="*/ 34 w 216"/>
                  <a:gd name="T75" fmla="*/ 78 h 161"/>
                  <a:gd name="T76" fmla="*/ 41 w 216"/>
                  <a:gd name="T77" fmla="*/ 72 h 161"/>
                  <a:gd name="T78" fmla="*/ 49 w 216"/>
                  <a:gd name="T79" fmla="*/ 66 h 161"/>
                  <a:gd name="T80" fmla="*/ 59 w 216"/>
                  <a:gd name="T81" fmla="*/ 60 h 161"/>
                  <a:gd name="T82" fmla="*/ 68 w 216"/>
                  <a:gd name="T83" fmla="*/ 55 h 161"/>
                  <a:gd name="T84" fmla="*/ 78 w 216"/>
                  <a:gd name="T85" fmla="*/ 49 h 161"/>
                  <a:gd name="T86" fmla="*/ 83 w 216"/>
                  <a:gd name="T87" fmla="*/ 47 h 161"/>
                  <a:gd name="T88" fmla="*/ 87 w 216"/>
                  <a:gd name="T89" fmla="*/ 43 h 161"/>
                  <a:gd name="T90" fmla="*/ 93 w 216"/>
                  <a:gd name="T91" fmla="*/ 41 h 161"/>
                  <a:gd name="T92" fmla="*/ 98 w 216"/>
                  <a:gd name="T93" fmla="*/ 39 h 161"/>
                  <a:gd name="T94" fmla="*/ 108 w 216"/>
                  <a:gd name="T95" fmla="*/ 34 h 161"/>
                  <a:gd name="T96" fmla="*/ 117 w 216"/>
                  <a:gd name="T97" fmla="*/ 28 h 161"/>
                  <a:gd name="T98" fmla="*/ 127 w 216"/>
                  <a:gd name="T99" fmla="*/ 24 h 161"/>
                  <a:gd name="T100" fmla="*/ 138 w 216"/>
                  <a:gd name="T101" fmla="*/ 20 h 161"/>
                  <a:gd name="T102" fmla="*/ 148 w 216"/>
                  <a:gd name="T103" fmla="*/ 17 h 161"/>
                  <a:gd name="T104" fmla="*/ 157 w 216"/>
                  <a:gd name="T105" fmla="*/ 13 h 161"/>
                  <a:gd name="T106" fmla="*/ 165 w 216"/>
                  <a:gd name="T107" fmla="*/ 11 h 161"/>
                  <a:gd name="T108" fmla="*/ 174 w 216"/>
                  <a:gd name="T109" fmla="*/ 9 h 161"/>
                  <a:gd name="T110" fmla="*/ 180 w 216"/>
                  <a:gd name="T111" fmla="*/ 5 h 161"/>
                  <a:gd name="T112" fmla="*/ 188 w 216"/>
                  <a:gd name="T113" fmla="*/ 3 h 161"/>
                  <a:gd name="T114" fmla="*/ 193 w 216"/>
                  <a:gd name="T115" fmla="*/ 1 h 161"/>
                  <a:gd name="T116" fmla="*/ 199 w 216"/>
                  <a:gd name="T117" fmla="*/ 1 h 161"/>
                  <a:gd name="T118" fmla="*/ 207 w 216"/>
                  <a:gd name="T119" fmla="*/ 0 h 161"/>
                  <a:gd name="T120" fmla="*/ 209 w 216"/>
                  <a:gd name="T121" fmla="*/ 0 h 161"/>
                  <a:gd name="T122" fmla="*/ 209 w 216"/>
                  <a:gd name="T123" fmla="*/ 0 h 161"/>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216"/>
                  <a:gd name="T187" fmla="*/ 0 h 161"/>
                  <a:gd name="T188" fmla="*/ 216 w 216"/>
                  <a:gd name="T189" fmla="*/ 161 h 161"/>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216" h="161">
                    <a:moveTo>
                      <a:pt x="209" y="0"/>
                    </a:moveTo>
                    <a:lnTo>
                      <a:pt x="216" y="78"/>
                    </a:lnTo>
                    <a:lnTo>
                      <a:pt x="214" y="78"/>
                    </a:lnTo>
                    <a:lnTo>
                      <a:pt x="213" y="78"/>
                    </a:lnTo>
                    <a:lnTo>
                      <a:pt x="207" y="78"/>
                    </a:lnTo>
                    <a:lnTo>
                      <a:pt x="201" y="81"/>
                    </a:lnTo>
                    <a:lnTo>
                      <a:pt x="195" y="81"/>
                    </a:lnTo>
                    <a:lnTo>
                      <a:pt x="192" y="83"/>
                    </a:lnTo>
                    <a:lnTo>
                      <a:pt x="188" y="85"/>
                    </a:lnTo>
                    <a:lnTo>
                      <a:pt x="182" y="87"/>
                    </a:lnTo>
                    <a:lnTo>
                      <a:pt x="176" y="89"/>
                    </a:lnTo>
                    <a:lnTo>
                      <a:pt x="171" y="91"/>
                    </a:lnTo>
                    <a:lnTo>
                      <a:pt x="165" y="95"/>
                    </a:lnTo>
                    <a:lnTo>
                      <a:pt x="161" y="97"/>
                    </a:lnTo>
                    <a:lnTo>
                      <a:pt x="154" y="98"/>
                    </a:lnTo>
                    <a:lnTo>
                      <a:pt x="148" y="102"/>
                    </a:lnTo>
                    <a:lnTo>
                      <a:pt x="140" y="104"/>
                    </a:lnTo>
                    <a:lnTo>
                      <a:pt x="135" y="108"/>
                    </a:lnTo>
                    <a:lnTo>
                      <a:pt x="127" y="112"/>
                    </a:lnTo>
                    <a:lnTo>
                      <a:pt x="121" y="114"/>
                    </a:lnTo>
                    <a:lnTo>
                      <a:pt x="114" y="117"/>
                    </a:lnTo>
                    <a:lnTo>
                      <a:pt x="108" y="123"/>
                    </a:lnTo>
                    <a:lnTo>
                      <a:pt x="100" y="127"/>
                    </a:lnTo>
                    <a:lnTo>
                      <a:pt x="93" y="131"/>
                    </a:lnTo>
                    <a:lnTo>
                      <a:pt x="87" y="135"/>
                    </a:lnTo>
                    <a:lnTo>
                      <a:pt x="79" y="140"/>
                    </a:lnTo>
                    <a:lnTo>
                      <a:pt x="72" y="144"/>
                    </a:lnTo>
                    <a:lnTo>
                      <a:pt x="66" y="150"/>
                    </a:lnTo>
                    <a:lnTo>
                      <a:pt x="59" y="155"/>
                    </a:lnTo>
                    <a:lnTo>
                      <a:pt x="53" y="161"/>
                    </a:lnTo>
                    <a:lnTo>
                      <a:pt x="0" y="108"/>
                    </a:lnTo>
                    <a:lnTo>
                      <a:pt x="1" y="104"/>
                    </a:lnTo>
                    <a:lnTo>
                      <a:pt x="7" y="100"/>
                    </a:lnTo>
                    <a:lnTo>
                      <a:pt x="9" y="97"/>
                    </a:lnTo>
                    <a:lnTo>
                      <a:pt x="15" y="93"/>
                    </a:lnTo>
                    <a:lnTo>
                      <a:pt x="20" y="87"/>
                    </a:lnTo>
                    <a:lnTo>
                      <a:pt x="28" y="83"/>
                    </a:lnTo>
                    <a:lnTo>
                      <a:pt x="34" y="78"/>
                    </a:lnTo>
                    <a:lnTo>
                      <a:pt x="41" y="72"/>
                    </a:lnTo>
                    <a:lnTo>
                      <a:pt x="49" y="66"/>
                    </a:lnTo>
                    <a:lnTo>
                      <a:pt x="59" y="60"/>
                    </a:lnTo>
                    <a:lnTo>
                      <a:pt x="68" y="55"/>
                    </a:lnTo>
                    <a:lnTo>
                      <a:pt x="78" y="49"/>
                    </a:lnTo>
                    <a:lnTo>
                      <a:pt x="83" y="47"/>
                    </a:lnTo>
                    <a:lnTo>
                      <a:pt x="87" y="43"/>
                    </a:lnTo>
                    <a:lnTo>
                      <a:pt x="93" y="41"/>
                    </a:lnTo>
                    <a:lnTo>
                      <a:pt x="98" y="39"/>
                    </a:lnTo>
                    <a:lnTo>
                      <a:pt x="108" y="34"/>
                    </a:lnTo>
                    <a:lnTo>
                      <a:pt x="117" y="28"/>
                    </a:lnTo>
                    <a:lnTo>
                      <a:pt x="127" y="24"/>
                    </a:lnTo>
                    <a:lnTo>
                      <a:pt x="138" y="20"/>
                    </a:lnTo>
                    <a:lnTo>
                      <a:pt x="148" y="17"/>
                    </a:lnTo>
                    <a:lnTo>
                      <a:pt x="157" y="13"/>
                    </a:lnTo>
                    <a:lnTo>
                      <a:pt x="165" y="11"/>
                    </a:lnTo>
                    <a:lnTo>
                      <a:pt x="174" y="9"/>
                    </a:lnTo>
                    <a:lnTo>
                      <a:pt x="180" y="5"/>
                    </a:lnTo>
                    <a:lnTo>
                      <a:pt x="188" y="3"/>
                    </a:lnTo>
                    <a:lnTo>
                      <a:pt x="193" y="1"/>
                    </a:lnTo>
                    <a:lnTo>
                      <a:pt x="199" y="1"/>
                    </a:lnTo>
                    <a:lnTo>
                      <a:pt x="207" y="0"/>
                    </a:lnTo>
                    <a:lnTo>
                      <a:pt x="209" y="0"/>
                    </a:lnTo>
                    <a:close/>
                  </a:path>
                </a:pathLst>
              </a:custGeom>
              <a:solidFill>
                <a:srgbClr val="339966"/>
              </a:solidFill>
              <a:ln w="9525">
                <a:noFill/>
                <a:round/>
                <a:headEnd/>
                <a:tailEnd/>
              </a:ln>
            </p:spPr>
            <p:txBody>
              <a:bodyPr/>
              <a:lstStyle/>
              <a:p>
                <a:endParaRPr lang="en-US"/>
              </a:p>
            </p:txBody>
          </p:sp>
          <p:sp>
            <p:nvSpPr>
              <p:cNvPr id="965" name="Freeform 92"/>
              <p:cNvSpPr>
                <a:spLocks/>
              </p:cNvSpPr>
              <p:nvPr/>
            </p:nvSpPr>
            <p:spPr bwMode="auto">
              <a:xfrm>
                <a:off x="744538" y="1882775"/>
                <a:ext cx="147637" cy="201613"/>
              </a:xfrm>
              <a:custGeom>
                <a:avLst/>
                <a:gdLst>
                  <a:gd name="T0" fmla="*/ 187 w 187"/>
                  <a:gd name="T1" fmla="*/ 46 h 253"/>
                  <a:gd name="T2" fmla="*/ 183 w 187"/>
                  <a:gd name="T3" fmla="*/ 50 h 253"/>
                  <a:gd name="T4" fmla="*/ 173 w 187"/>
                  <a:gd name="T5" fmla="*/ 61 h 253"/>
                  <a:gd name="T6" fmla="*/ 166 w 187"/>
                  <a:gd name="T7" fmla="*/ 69 h 253"/>
                  <a:gd name="T8" fmla="*/ 158 w 187"/>
                  <a:gd name="T9" fmla="*/ 80 h 253"/>
                  <a:gd name="T10" fmla="*/ 150 w 187"/>
                  <a:gd name="T11" fmla="*/ 92 h 253"/>
                  <a:gd name="T12" fmla="*/ 143 w 187"/>
                  <a:gd name="T13" fmla="*/ 105 h 253"/>
                  <a:gd name="T14" fmla="*/ 131 w 187"/>
                  <a:gd name="T15" fmla="*/ 120 h 253"/>
                  <a:gd name="T16" fmla="*/ 124 w 187"/>
                  <a:gd name="T17" fmla="*/ 135 h 253"/>
                  <a:gd name="T18" fmla="*/ 112 w 187"/>
                  <a:gd name="T19" fmla="*/ 153 h 253"/>
                  <a:gd name="T20" fmla="*/ 105 w 187"/>
                  <a:gd name="T21" fmla="*/ 172 h 253"/>
                  <a:gd name="T22" fmla="*/ 95 w 187"/>
                  <a:gd name="T23" fmla="*/ 191 h 253"/>
                  <a:gd name="T24" fmla="*/ 86 w 187"/>
                  <a:gd name="T25" fmla="*/ 210 h 253"/>
                  <a:gd name="T26" fmla="*/ 82 w 187"/>
                  <a:gd name="T27" fmla="*/ 221 h 253"/>
                  <a:gd name="T28" fmla="*/ 78 w 187"/>
                  <a:gd name="T29" fmla="*/ 231 h 253"/>
                  <a:gd name="T30" fmla="*/ 74 w 187"/>
                  <a:gd name="T31" fmla="*/ 242 h 253"/>
                  <a:gd name="T32" fmla="*/ 71 w 187"/>
                  <a:gd name="T33" fmla="*/ 253 h 253"/>
                  <a:gd name="T34" fmla="*/ 0 w 187"/>
                  <a:gd name="T35" fmla="*/ 223 h 253"/>
                  <a:gd name="T36" fmla="*/ 0 w 187"/>
                  <a:gd name="T37" fmla="*/ 217 h 253"/>
                  <a:gd name="T38" fmla="*/ 4 w 187"/>
                  <a:gd name="T39" fmla="*/ 206 h 253"/>
                  <a:gd name="T40" fmla="*/ 10 w 187"/>
                  <a:gd name="T41" fmla="*/ 191 h 253"/>
                  <a:gd name="T42" fmla="*/ 15 w 187"/>
                  <a:gd name="T43" fmla="*/ 175 h 253"/>
                  <a:gd name="T44" fmla="*/ 19 w 187"/>
                  <a:gd name="T45" fmla="*/ 164 h 253"/>
                  <a:gd name="T46" fmla="*/ 25 w 187"/>
                  <a:gd name="T47" fmla="*/ 154 h 253"/>
                  <a:gd name="T48" fmla="*/ 31 w 187"/>
                  <a:gd name="T49" fmla="*/ 143 h 253"/>
                  <a:gd name="T50" fmla="*/ 36 w 187"/>
                  <a:gd name="T51" fmla="*/ 132 h 253"/>
                  <a:gd name="T52" fmla="*/ 42 w 187"/>
                  <a:gd name="T53" fmla="*/ 120 h 253"/>
                  <a:gd name="T54" fmla="*/ 48 w 187"/>
                  <a:gd name="T55" fmla="*/ 107 h 253"/>
                  <a:gd name="T56" fmla="*/ 55 w 187"/>
                  <a:gd name="T57" fmla="*/ 96 h 253"/>
                  <a:gd name="T58" fmla="*/ 63 w 187"/>
                  <a:gd name="T59" fmla="*/ 82 h 253"/>
                  <a:gd name="T60" fmla="*/ 69 w 187"/>
                  <a:gd name="T61" fmla="*/ 71 h 253"/>
                  <a:gd name="T62" fmla="*/ 76 w 187"/>
                  <a:gd name="T63" fmla="*/ 61 h 253"/>
                  <a:gd name="T64" fmla="*/ 82 w 187"/>
                  <a:gd name="T65" fmla="*/ 52 h 253"/>
                  <a:gd name="T66" fmla="*/ 90 w 187"/>
                  <a:gd name="T67" fmla="*/ 39 h 253"/>
                  <a:gd name="T68" fmla="*/ 101 w 187"/>
                  <a:gd name="T69" fmla="*/ 25 h 253"/>
                  <a:gd name="T70" fmla="*/ 109 w 187"/>
                  <a:gd name="T71" fmla="*/ 16 h 253"/>
                  <a:gd name="T72" fmla="*/ 114 w 187"/>
                  <a:gd name="T73" fmla="*/ 8 h 253"/>
                  <a:gd name="T74" fmla="*/ 120 w 187"/>
                  <a:gd name="T75" fmla="*/ 0 h 253"/>
                  <a:gd name="T76" fmla="*/ 122 w 187"/>
                  <a:gd name="T77" fmla="*/ 0 h 253"/>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87"/>
                  <a:gd name="T118" fmla="*/ 0 h 253"/>
                  <a:gd name="T119" fmla="*/ 187 w 187"/>
                  <a:gd name="T120" fmla="*/ 253 h 253"/>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87" h="253">
                    <a:moveTo>
                      <a:pt x="122" y="0"/>
                    </a:moveTo>
                    <a:lnTo>
                      <a:pt x="187" y="46"/>
                    </a:lnTo>
                    <a:lnTo>
                      <a:pt x="185" y="46"/>
                    </a:lnTo>
                    <a:lnTo>
                      <a:pt x="183" y="50"/>
                    </a:lnTo>
                    <a:lnTo>
                      <a:pt x="177" y="54"/>
                    </a:lnTo>
                    <a:lnTo>
                      <a:pt x="173" y="61"/>
                    </a:lnTo>
                    <a:lnTo>
                      <a:pt x="169" y="63"/>
                    </a:lnTo>
                    <a:lnTo>
                      <a:pt x="166" y="69"/>
                    </a:lnTo>
                    <a:lnTo>
                      <a:pt x="162" y="75"/>
                    </a:lnTo>
                    <a:lnTo>
                      <a:pt x="158" y="80"/>
                    </a:lnTo>
                    <a:lnTo>
                      <a:pt x="154" y="86"/>
                    </a:lnTo>
                    <a:lnTo>
                      <a:pt x="150" y="92"/>
                    </a:lnTo>
                    <a:lnTo>
                      <a:pt x="147" y="97"/>
                    </a:lnTo>
                    <a:lnTo>
                      <a:pt x="143" y="105"/>
                    </a:lnTo>
                    <a:lnTo>
                      <a:pt x="137" y="113"/>
                    </a:lnTo>
                    <a:lnTo>
                      <a:pt x="131" y="120"/>
                    </a:lnTo>
                    <a:lnTo>
                      <a:pt x="128" y="128"/>
                    </a:lnTo>
                    <a:lnTo>
                      <a:pt x="124" y="135"/>
                    </a:lnTo>
                    <a:lnTo>
                      <a:pt x="118" y="145"/>
                    </a:lnTo>
                    <a:lnTo>
                      <a:pt x="112" y="153"/>
                    </a:lnTo>
                    <a:lnTo>
                      <a:pt x="109" y="160"/>
                    </a:lnTo>
                    <a:lnTo>
                      <a:pt x="105" y="172"/>
                    </a:lnTo>
                    <a:lnTo>
                      <a:pt x="99" y="179"/>
                    </a:lnTo>
                    <a:lnTo>
                      <a:pt x="95" y="191"/>
                    </a:lnTo>
                    <a:lnTo>
                      <a:pt x="90" y="200"/>
                    </a:lnTo>
                    <a:lnTo>
                      <a:pt x="86" y="210"/>
                    </a:lnTo>
                    <a:lnTo>
                      <a:pt x="84" y="215"/>
                    </a:lnTo>
                    <a:lnTo>
                      <a:pt x="82" y="221"/>
                    </a:lnTo>
                    <a:lnTo>
                      <a:pt x="80" y="225"/>
                    </a:lnTo>
                    <a:lnTo>
                      <a:pt x="78" y="231"/>
                    </a:lnTo>
                    <a:lnTo>
                      <a:pt x="76" y="236"/>
                    </a:lnTo>
                    <a:lnTo>
                      <a:pt x="74" y="242"/>
                    </a:lnTo>
                    <a:lnTo>
                      <a:pt x="72" y="248"/>
                    </a:lnTo>
                    <a:lnTo>
                      <a:pt x="71" y="253"/>
                    </a:lnTo>
                    <a:lnTo>
                      <a:pt x="0" y="225"/>
                    </a:lnTo>
                    <a:lnTo>
                      <a:pt x="0" y="223"/>
                    </a:lnTo>
                    <a:lnTo>
                      <a:pt x="0" y="221"/>
                    </a:lnTo>
                    <a:lnTo>
                      <a:pt x="0" y="217"/>
                    </a:lnTo>
                    <a:lnTo>
                      <a:pt x="2" y="213"/>
                    </a:lnTo>
                    <a:lnTo>
                      <a:pt x="4" y="206"/>
                    </a:lnTo>
                    <a:lnTo>
                      <a:pt x="8" y="198"/>
                    </a:lnTo>
                    <a:lnTo>
                      <a:pt x="10" y="191"/>
                    </a:lnTo>
                    <a:lnTo>
                      <a:pt x="15" y="181"/>
                    </a:lnTo>
                    <a:lnTo>
                      <a:pt x="15" y="175"/>
                    </a:lnTo>
                    <a:lnTo>
                      <a:pt x="17" y="170"/>
                    </a:lnTo>
                    <a:lnTo>
                      <a:pt x="19" y="164"/>
                    </a:lnTo>
                    <a:lnTo>
                      <a:pt x="23" y="160"/>
                    </a:lnTo>
                    <a:lnTo>
                      <a:pt x="25" y="154"/>
                    </a:lnTo>
                    <a:lnTo>
                      <a:pt x="27" y="149"/>
                    </a:lnTo>
                    <a:lnTo>
                      <a:pt x="31" y="143"/>
                    </a:lnTo>
                    <a:lnTo>
                      <a:pt x="33" y="139"/>
                    </a:lnTo>
                    <a:lnTo>
                      <a:pt x="36" y="132"/>
                    </a:lnTo>
                    <a:lnTo>
                      <a:pt x="38" y="126"/>
                    </a:lnTo>
                    <a:lnTo>
                      <a:pt x="42" y="120"/>
                    </a:lnTo>
                    <a:lnTo>
                      <a:pt x="44" y="115"/>
                    </a:lnTo>
                    <a:lnTo>
                      <a:pt x="48" y="107"/>
                    </a:lnTo>
                    <a:lnTo>
                      <a:pt x="52" y="101"/>
                    </a:lnTo>
                    <a:lnTo>
                      <a:pt x="55" y="96"/>
                    </a:lnTo>
                    <a:lnTo>
                      <a:pt x="59" y="90"/>
                    </a:lnTo>
                    <a:lnTo>
                      <a:pt x="63" y="82"/>
                    </a:lnTo>
                    <a:lnTo>
                      <a:pt x="67" y="77"/>
                    </a:lnTo>
                    <a:lnTo>
                      <a:pt x="69" y="71"/>
                    </a:lnTo>
                    <a:lnTo>
                      <a:pt x="72" y="67"/>
                    </a:lnTo>
                    <a:lnTo>
                      <a:pt x="76" y="61"/>
                    </a:lnTo>
                    <a:lnTo>
                      <a:pt x="78" y="56"/>
                    </a:lnTo>
                    <a:lnTo>
                      <a:pt x="82" y="52"/>
                    </a:lnTo>
                    <a:lnTo>
                      <a:pt x="86" y="48"/>
                    </a:lnTo>
                    <a:lnTo>
                      <a:pt x="90" y="39"/>
                    </a:lnTo>
                    <a:lnTo>
                      <a:pt x="95" y="33"/>
                    </a:lnTo>
                    <a:lnTo>
                      <a:pt x="101" y="25"/>
                    </a:lnTo>
                    <a:lnTo>
                      <a:pt x="105" y="21"/>
                    </a:lnTo>
                    <a:lnTo>
                      <a:pt x="109" y="16"/>
                    </a:lnTo>
                    <a:lnTo>
                      <a:pt x="112" y="12"/>
                    </a:lnTo>
                    <a:lnTo>
                      <a:pt x="114" y="8"/>
                    </a:lnTo>
                    <a:lnTo>
                      <a:pt x="118" y="4"/>
                    </a:lnTo>
                    <a:lnTo>
                      <a:pt x="120" y="0"/>
                    </a:lnTo>
                    <a:lnTo>
                      <a:pt x="122" y="0"/>
                    </a:lnTo>
                    <a:close/>
                  </a:path>
                </a:pathLst>
              </a:custGeom>
              <a:solidFill>
                <a:srgbClr val="339966"/>
              </a:solidFill>
              <a:ln w="9525">
                <a:noFill/>
                <a:round/>
                <a:headEnd/>
                <a:tailEnd/>
              </a:ln>
            </p:spPr>
            <p:txBody>
              <a:bodyPr/>
              <a:lstStyle/>
              <a:p>
                <a:endParaRPr lang="en-US"/>
              </a:p>
            </p:txBody>
          </p:sp>
          <p:sp>
            <p:nvSpPr>
              <p:cNvPr id="966" name="Freeform 93"/>
              <p:cNvSpPr>
                <a:spLocks/>
              </p:cNvSpPr>
              <p:nvPr/>
            </p:nvSpPr>
            <p:spPr bwMode="auto">
              <a:xfrm>
                <a:off x="687388" y="2179638"/>
                <a:ext cx="80962" cy="222250"/>
              </a:xfrm>
              <a:custGeom>
                <a:avLst/>
                <a:gdLst>
                  <a:gd name="T0" fmla="*/ 103 w 103"/>
                  <a:gd name="T1" fmla="*/ 17 h 282"/>
                  <a:gd name="T2" fmla="*/ 99 w 103"/>
                  <a:gd name="T3" fmla="*/ 23 h 282"/>
                  <a:gd name="T4" fmla="*/ 97 w 103"/>
                  <a:gd name="T5" fmla="*/ 32 h 282"/>
                  <a:gd name="T6" fmla="*/ 95 w 103"/>
                  <a:gd name="T7" fmla="*/ 42 h 282"/>
                  <a:gd name="T8" fmla="*/ 93 w 103"/>
                  <a:gd name="T9" fmla="*/ 55 h 282"/>
                  <a:gd name="T10" fmla="*/ 89 w 103"/>
                  <a:gd name="T11" fmla="*/ 70 h 282"/>
                  <a:gd name="T12" fmla="*/ 87 w 103"/>
                  <a:gd name="T13" fmla="*/ 88 h 282"/>
                  <a:gd name="T14" fmla="*/ 84 w 103"/>
                  <a:gd name="T15" fmla="*/ 105 h 282"/>
                  <a:gd name="T16" fmla="*/ 80 w 103"/>
                  <a:gd name="T17" fmla="*/ 124 h 282"/>
                  <a:gd name="T18" fmla="*/ 78 w 103"/>
                  <a:gd name="T19" fmla="*/ 139 h 282"/>
                  <a:gd name="T20" fmla="*/ 76 w 103"/>
                  <a:gd name="T21" fmla="*/ 150 h 282"/>
                  <a:gd name="T22" fmla="*/ 76 w 103"/>
                  <a:gd name="T23" fmla="*/ 162 h 282"/>
                  <a:gd name="T24" fmla="*/ 74 w 103"/>
                  <a:gd name="T25" fmla="*/ 173 h 282"/>
                  <a:gd name="T26" fmla="*/ 72 w 103"/>
                  <a:gd name="T27" fmla="*/ 185 h 282"/>
                  <a:gd name="T28" fmla="*/ 70 w 103"/>
                  <a:gd name="T29" fmla="*/ 196 h 282"/>
                  <a:gd name="T30" fmla="*/ 70 w 103"/>
                  <a:gd name="T31" fmla="*/ 207 h 282"/>
                  <a:gd name="T32" fmla="*/ 68 w 103"/>
                  <a:gd name="T33" fmla="*/ 219 h 282"/>
                  <a:gd name="T34" fmla="*/ 67 w 103"/>
                  <a:gd name="T35" fmla="*/ 230 h 282"/>
                  <a:gd name="T36" fmla="*/ 67 w 103"/>
                  <a:gd name="T37" fmla="*/ 242 h 282"/>
                  <a:gd name="T38" fmla="*/ 67 w 103"/>
                  <a:gd name="T39" fmla="*/ 253 h 282"/>
                  <a:gd name="T40" fmla="*/ 67 w 103"/>
                  <a:gd name="T41" fmla="*/ 266 h 282"/>
                  <a:gd name="T42" fmla="*/ 0 w 103"/>
                  <a:gd name="T43" fmla="*/ 282 h 282"/>
                  <a:gd name="T44" fmla="*/ 0 w 103"/>
                  <a:gd name="T45" fmla="*/ 274 h 282"/>
                  <a:gd name="T46" fmla="*/ 0 w 103"/>
                  <a:gd name="T47" fmla="*/ 266 h 282"/>
                  <a:gd name="T48" fmla="*/ 0 w 103"/>
                  <a:gd name="T49" fmla="*/ 255 h 282"/>
                  <a:gd name="T50" fmla="*/ 0 w 103"/>
                  <a:gd name="T51" fmla="*/ 242 h 282"/>
                  <a:gd name="T52" fmla="*/ 0 w 103"/>
                  <a:gd name="T53" fmla="*/ 224 h 282"/>
                  <a:gd name="T54" fmla="*/ 0 w 103"/>
                  <a:gd name="T55" fmla="*/ 205 h 282"/>
                  <a:gd name="T56" fmla="*/ 0 w 103"/>
                  <a:gd name="T57" fmla="*/ 186 h 282"/>
                  <a:gd name="T58" fmla="*/ 0 w 103"/>
                  <a:gd name="T59" fmla="*/ 175 h 282"/>
                  <a:gd name="T60" fmla="*/ 0 w 103"/>
                  <a:gd name="T61" fmla="*/ 164 h 282"/>
                  <a:gd name="T62" fmla="*/ 0 w 103"/>
                  <a:gd name="T63" fmla="*/ 152 h 282"/>
                  <a:gd name="T64" fmla="*/ 0 w 103"/>
                  <a:gd name="T65" fmla="*/ 143 h 282"/>
                  <a:gd name="T66" fmla="*/ 0 w 103"/>
                  <a:gd name="T67" fmla="*/ 129 h 282"/>
                  <a:gd name="T68" fmla="*/ 0 w 103"/>
                  <a:gd name="T69" fmla="*/ 120 h 282"/>
                  <a:gd name="T70" fmla="*/ 2 w 103"/>
                  <a:gd name="T71" fmla="*/ 107 h 282"/>
                  <a:gd name="T72" fmla="*/ 4 w 103"/>
                  <a:gd name="T73" fmla="*/ 95 h 282"/>
                  <a:gd name="T74" fmla="*/ 4 w 103"/>
                  <a:gd name="T75" fmla="*/ 82 h 282"/>
                  <a:gd name="T76" fmla="*/ 6 w 103"/>
                  <a:gd name="T77" fmla="*/ 70 h 282"/>
                  <a:gd name="T78" fmla="*/ 10 w 103"/>
                  <a:gd name="T79" fmla="*/ 57 h 282"/>
                  <a:gd name="T80" fmla="*/ 11 w 103"/>
                  <a:gd name="T81" fmla="*/ 46 h 282"/>
                  <a:gd name="T82" fmla="*/ 13 w 103"/>
                  <a:gd name="T83" fmla="*/ 34 h 282"/>
                  <a:gd name="T84" fmla="*/ 17 w 103"/>
                  <a:gd name="T85" fmla="*/ 21 h 282"/>
                  <a:gd name="T86" fmla="*/ 21 w 103"/>
                  <a:gd name="T87" fmla="*/ 12 h 282"/>
                  <a:gd name="T88" fmla="*/ 25 w 103"/>
                  <a:gd name="T89" fmla="*/ 0 h 282"/>
                  <a:gd name="T90" fmla="*/ 103 w 103"/>
                  <a:gd name="T91" fmla="*/ 15 h 28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03"/>
                  <a:gd name="T139" fmla="*/ 0 h 282"/>
                  <a:gd name="T140" fmla="*/ 103 w 103"/>
                  <a:gd name="T141" fmla="*/ 282 h 28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03" h="282">
                    <a:moveTo>
                      <a:pt x="103" y="15"/>
                    </a:moveTo>
                    <a:lnTo>
                      <a:pt x="103" y="17"/>
                    </a:lnTo>
                    <a:lnTo>
                      <a:pt x="101" y="21"/>
                    </a:lnTo>
                    <a:lnTo>
                      <a:pt x="99" y="23"/>
                    </a:lnTo>
                    <a:lnTo>
                      <a:pt x="99" y="27"/>
                    </a:lnTo>
                    <a:lnTo>
                      <a:pt x="97" y="32"/>
                    </a:lnTo>
                    <a:lnTo>
                      <a:pt x="97" y="38"/>
                    </a:lnTo>
                    <a:lnTo>
                      <a:pt x="95" y="42"/>
                    </a:lnTo>
                    <a:lnTo>
                      <a:pt x="95" y="48"/>
                    </a:lnTo>
                    <a:lnTo>
                      <a:pt x="93" y="55"/>
                    </a:lnTo>
                    <a:lnTo>
                      <a:pt x="91" y="63"/>
                    </a:lnTo>
                    <a:lnTo>
                      <a:pt x="89" y="70"/>
                    </a:lnTo>
                    <a:lnTo>
                      <a:pt x="89" y="78"/>
                    </a:lnTo>
                    <a:lnTo>
                      <a:pt x="87" y="88"/>
                    </a:lnTo>
                    <a:lnTo>
                      <a:pt x="87" y="97"/>
                    </a:lnTo>
                    <a:lnTo>
                      <a:pt x="84" y="105"/>
                    </a:lnTo>
                    <a:lnTo>
                      <a:pt x="82" y="114"/>
                    </a:lnTo>
                    <a:lnTo>
                      <a:pt x="80" y="124"/>
                    </a:lnTo>
                    <a:lnTo>
                      <a:pt x="80" y="135"/>
                    </a:lnTo>
                    <a:lnTo>
                      <a:pt x="78" y="139"/>
                    </a:lnTo>
                    <a:lnTo>
                      <a:pt x="78" y="145"/>
                    </a:lnTo>
                    <a:lnTo>
                      <a:pt x="76" y="150"/>
                    </a:lnTo>
                    <a:lnTo>
                      <a:pt x="76" y="156"/>
                    </a:lnTo>
                    <a:lnTo>
                      <a:pt x="76" y="162"/>
                    </a:lnTo>
                    <a:lnTo>
                      <a:pt x="74" y="167"/>
                    </a:lnTo>
                    <a:lnTo>
                      <a:pt x="74" y="173"/>
                    </a:lnTo>
                    <a:lnTo>
                      <a:pt x="74" y="179"/>
                    </a:lnTo>
                    <a:lnTo>
                      <a:pt x="72" y="185"/>
                    </a:lnTo>
                    <a:lnTo>
                      <a:pt x="72" y="190"/>
                    </a:lnTo>
                    <a:lnTo>
                      <a:pt x="70" y="196"/>
                    </a:lnTo>
                    <a:lnTo>
                      <a:pt x="70" y="202"/>
                    </a:lnTo>
                    <a:lnTo>
                      <a:pt x="70" y="207"/>
                    </a:lnTo>
                    <a:lnTo>
                      <a:pt x="68" y="213"/>
                    </a:lnTo>
                    <a:lnTo>
                      <a:pt x="68" y="219"/>
                    </a:lnTo>
                    <a:lnTo>
                      <a:pt x="68" y="224"/>
                    </a:lnTo>
                    <a:lnTo>
                      <a:pt x="67" y="230"/>
                    </a:lnTo>
                    <a:lnTo>
                      <a:pt x="67" y="236"/>
                    </a:lnTo>
                    <a:lnTo>
                      <a:pt x="67" y="242"/>
                    </a:lnTo>
                    <a:lnTo>
                      <a:pt x="67" y="249"/>
                    </a:lnTo>
                    <a:lnTo>
                      <a:pt x="67" y="253"/>
                    </a:lnTo>
                    <a:lnTo>
                      <a:pt x="67" y="261"/>
                    </a:lnTo>
                    <a:lnTo>
                      <a:pt x="67" y="266"/>
                    </a:lnTo>
                    <a:lnTo>
                      <a:pt x="67" y="272"/>
                    </a:lnTo>
                    <a:lnTo>
                      <a:pt x="0" y="282"/>
                    </a:lnTo>
                    <a:lnTo>
                      <a:pt x="0" y="280"/>
                    </a:lnTo>
                    <a:lnTo>
                      <a:pt x="0" y="274"/>
                    </a:lnTo>
                    <a:lnTo>
                      <a:pt x="0" y="270"/>
                    </a:lnTo>
                    <a:lnTo>
                      <a:pt x="0" y="266"/>
                    </a:lnTo>
                    <a:lnTo>
                      <a:pt x="0" y="261"/>
                    </a:lnTo>
                    <a:lnTo>
                      <a:pt x="0" y="255"/>
                    </a:lnTo>
                    <a:lnTo>
                      <a:pt x="0" y="247"/>
                    </a:lnTo>
                    <a:lnTo>
                      <a:pt x="0" y="242"/>
                    </a:lnTo>
                    <a:lnTo>
                      <a:pt x="0" y="232"/>
                    </a:lnTo>
                    <a:lnTo>
                      <a:pt x="0" y="224"/>
                    </a:lnTo>
                    <a:lnTo>
                      <a:pt x="0" y="215"/>
                    </a:lnTo>
                    <a:lnTo>
                      <a:pt x="0" y="205"/>
                    </a:lnTo>
                    <a:lnTo>
                      <a:pt x="0" y="196"/>
                    </a:lnTo>
                    <a:lnTo>
                      <a:pt x="0" y="186"/>
                    </a:lnTo>
                    <a:lnTo>
                      <a:pt x="0" y="181"/>
                    </a:lnTo>
                    <a:lnTo>
                      <a:pt x="0" y="175"/>
                    </a:lnTo>
                    <a:lnTo>
                      <a:pt x="0" y="169"/>
                    </a:lnTo>
                    <a:lnTo>
                      <a:pt x="0" y="164"/>
                    </a:lnTo>
                    <a:lnTo>
                      <a:pt x="0" y="158"/>
                    </a:lnTo>
                    <a:lnTo>
                      <a:pt x="0" y="152"/>
                    </a:lnTo>
                    <a:lnTo>
                      <a:pt x="0" y="147"/>
                    </a:lnTo>
                    <a:lnTo>
                      <a:pt x="0" y="143"/>
                    </a:lnTo>
                    <a:lnTo>
                      <a:pt x="0" y="135"/>
                    </a:lnTo>
                    <a:lnTo>
                      <a:pt x="0" y="129"/>
                    </a:lnTo>
                    <a:lnTo>
                      <a:pt x="0" y="126"/>
                    </a:lnTo>
                    <a:lnTo>
                      <a:pt x="0" y="120"/>
                    </a:lnTo>
                    <a:lnTo>
                      <a:pt x="0" y="112"/>
                    </a:lnTo>
                    <a:lnTo>
                      <a:pt x="2" y="107"/>
                    </a:lnTo>
                    <a:lnTo>
                      <a:pt x="2" y="101"/>
                    </a:lnTo>
                    <a:lnTo>
                      <a:pt x="4" y="95"/>
                    </a:lnTo>
                    <a:lnTo>
                      <a:pt x="4" y="89"/>
                    </a:lnTo>
                    <a:lnTo>
                      <a:pt x="4" y="82"/>
                    </a:lnTo>
                    <a:lnTo>
                      <a:pt x="6" y="76"/>
                    </a:lnTo>
                    <a:lnTo>
                      <a:pt x="6" y="70"/>
                    </a:lnTo>
                    <a:lnTo>
                      <a:pt x="8" y="65"/>
                    </a:lnTo>
                    <a:lnTo>
                      <a:pt x="10" y="57"/>
                    </a:lnTo>
                    <a:lnTo>
                      <a:pt x="10" y="51"/>
                    </a:lnTo>
                    <a:lnTo>
                      <a:pt x="11" y="46"/>
                    </a:lnTo>
                    <a:lnTo>
                      <a:pt x="11" y="40"/>
                    </a:lnTo>
                    <a:lnTo>
                      <a:pt x="13" y="34"/>
                    </a:lnTo>
                    <a:lnTo>
                      <a:pt x="15" y="27"/>
                    </a:lnTo>
                    <a:lnTo>
                      <a:pt x="17" y="21"/>
                    </a:lnTo>
                    <a:lnTo>
                      <a:pt x="17" y="15"/>
                    </a:lnTo>
                    <a:lnTo>
                      <a:pt x="21" y="12"/>
                    </a:lnTo>
                    <a:lnTo>
                      <a:pt x="21" y="6"/>
                    </a:lnTo>
                    <a:lnTo>
                      <a:pt x="25" y="0"/>
                    </a:lnTo>
                    <a:lnTo>
                      <a:pt x="103" y="15"/>
                    </a:lnTo>
                    <a:close/>
                  </a:path>
                </a:pathLst>
              </a:custGeom>
              <a:solidFill>
                <a:srgbClr val="339966"/>
              </a:solidFill>
              <a:ln w="9525">
                <a:noFill/>
                <a:round/>
                <a:headEnd/>
                <a:tailEnd/>
              </a:ln>
            </p:spPr>
            <p:txBody>
              <a:bodyPr/>
              <a:lstStyle/>
              <a:p>
                <a:endParaRPr lang="en-US"/>
              </a:p>
            </p:txBody>
          </p:sp>
        </p:grpSp>
        <p:grpSp>
          <p:nvGrpSpPr>
            <p:cNvPr id="919" name="Group 97"/>
            <p:cNvGrpSpPr/>
            <p:nvPr/>
          </p:nvGrpSpPr>
          <p:grpSpPr>
            <a:xfrm>
              <a:off x="457200" y="2892425"/>
              <a:ext cx="793750" cy="3341688"/>
              <a:chOff x="457200" y="2892425"/>
              <a:chExt cx="793750" cy="3341688"/>
            </a:xfrm>
          </p:grpSpPr>
          <p:sp>
            <p:nvSpPr>
              <p:cNvPr id="920" name="Rectangle 102"/>
              <p:cNvSpPr>
                <a:spLocks noChangeArrowheads="1"/>
              </p:cNvSpPr>
              <p:nvPr/>
            </p:nvSpPr>
            <p:spPr bwMode="auto">
              <a:xfrm>
                <a:off x="500063" y="4618038"/>
                <a:ext cx="401637" cy="320675"/>
              </a:xfrm>
              <a:prstGeom prst="rect">
                <a:avLst/>
              </a:prstGeom>
              <a:blipFill dpi="0" rotWithShape="0">
                <a:blip r:embed="rId4" cstate="print"/>
                <a:srcRect/>
                <a:tile tx="0" ty="0" sx="100000" sy="100000" flip="none" algn="tl"/>
              </a:blipFill>
              <a:ln w="11113">
                <a:solidFill>
                  <a:srgbClr val="000000"/>
                </a:solidFill>
                <a:miter lim="800000"/>
                <a:headEnd/>
                <a:tailEnd/>
              </a:ln>
            </p:spPr>
            <p:txBody>
              <a:bodyPr/>
              <a:lstStyle/>
              <a:p>
                <a:endParaRPr lang="en-US"/>
              </a:p>
            </p:txBody>
          </p:sp>
          <p:sp>
            <p:nvSpPr>
              <p:cNvPr id="921" name="Rectangle 101"/>
              <p:cNvSpPr>
                <a:spLocks noChangeArrowheads="1"/>
              </p:cNvSpPr>
              <p:nvPr/>
            </p:nvSpPr>
            <p:spPr bwMode="auto">
              <a:xfrm>
                <a:off x="500063" y="4294188"/>
                <a:ext cx="400050" cy="323850"/>
              </a:xfrm>
              <a:prstGeom prst="rect">
                <a:avLst/>
              </a:prstGeom>
              <a:blipFill dpi="0" rotWithShape="0">
                <a:blip r:embed="rId5" cstate="print"/>
                <a:srcRect/>
                <a:tile tx="0" ty="0" sx="100000" sy="100000" flip="none" algn="tl"/>
              </a:blipFill>
              <a:ln w="11113">
                <a:solidFill>
                  <a:srgbClr val="000000"/>
                </a:solidFill>
                <a:miter lim="800000"/>
                <a:headEnd/>
                <a:tailEnd/>
              </a:ln>
            </p:spPr>
            <p:txBody>
              <a:bodyPr/>
              <a:lstStyle/>
              <a:p>
                <a:endParaRPr lang="en-US"/>
              </a:p>
            </p:txBody>
          </p:sp>
          <p:sp>
            <p:nvSpPr>
              <p:cNvPr id="922" name="Rectangle 103" descr="Newsprint"/>
              <p:cNvSpPr>
                <a:spLocks noChangeArrowheads="1"/>
              </p:cNvSpPr>
              <p:nvPr/>
            </p:nvSpPr>
            <p:spPr bwMode="auto">
              <a:xfrm>
                <a:off x="488950" y="3448050"/>
                <a:ext cx="401638" cy="1476375"/>
              </a:xfrm>
              <a:prstGeom prst="rect">
                <a:avLst/>
              </a:prstGeom>
              <a:blipFill dpi="0" rotWithShape="1">
                <a:blip r:embed="rId6" cstate="print">
                  <a:alphaModFix amt="60000"/>
                </a:blip>
                <a:srcRect/>
                <a:tile tx="0" ty="0" sx="100000" sy="100000" flip="none" algn="tl"/>
              </a:blipFill>
              <a:ln w="12700">
                <a:pattFill prst="pct50">
                  <a:fgClr>
                    <a:schemeClr val="bg1"/>
                  </a:fgClr>
                  <a:bgClr>
                    <a:srgbClr val="FFFFFF"/>
                  </a:bgClr>
                </a:pattFill>
                <a:miter lim="800000"/>
                <a:headEnd/>
                <a:tailEnd/>
              </a:ln>
            </p:spPr>
            <p:txBody>
              <a:bodyPr wrap="none" anchor="ctr"/>
              <a:lstStyle/>
              <a:p>
                <a:endParaRPr lang="en-US"/>
              </a:p>
            </p:txBody>
          </p:sp>
          <p:sp>
            <p:nvSpPr>
              <p:cNvPr id="923" name="Line 30"/>
              <p:cNvSpPr>
                <a:spLocks noChangeShapeType="1"/>
              </p:cNvSpPr>
              <p:nvPr/>
            </p:nvSpPr>
            <p:spPr bwMode="auto">
              <a:xfrm flipH="1">
                <a:off x="881063" y="2995613"/>
                <a:ext cx="11112" cy="2043112"/>
              </a:xfrm>
              <a:prstGeom prst="line">
                <a:avLst/>
              </a:prstGeom>
              <a:noFill/>
              <a:ln w="11113">
                <a:solidFill>
                  <a:srgbClr val="000000"/>
                </a:solidFill>
                <a:round/>
                <a:headEnd/>
                <a:tailEnd/>
              </a:ln>
            </p:spPr>
            <p:txBody>
              <a:bodyPr/>
              <a:lstStyle/>
              <a:p>
                <a:endParaRPr lang="en-US"/>
              </a:p>
            </p:txBody>
          </p:sp>
          <p:sp>
            <p:nvSpPr>
              <p:cNvPr id="924" name="Line 31"/>
              <p:cNvSpPr>
                <a:spLocks noChangeShapeType="1"/>
              </p:cNvSpPr>
              <p:nvPr/>
            </p:nvSpPr>
            <p:spPr bwMode="auto">
              <a:xfrm>
                <a:off x="546100" y="2901950"/>
                <a:ext cx="63500" cy="1588"/>
              </a:xfrm>
              <a:prstGeom prst="line">
                <a:avLst/>
              </a:prstGeom>
              <a:noFill/>
              <a:ln w="11113">
                <a:solidFill>
                  <a:srgbClr val="000000"/>
                </a:solidFill>
                <a:round/>
                <a:headEnd/>
                <a:tailEnd/>
              </a:ln>
            </p:spPr>
            <p:txBody>
              <a:bodyPr/>
              <a:lstStyle/>
              <a:p>
                <a:endParaRPr lang="en-US"/>
              </a:p>
            </p:txBody>
          </p:sp>
          <p:sp>
            <p:nvSpPr>
              <p:cNvPr id="925" name="Freeform 32"/>
              <p:cNvSpPr>
                <a:spLocks/>
              </p:cNvSpPr>
              <p:nvPr/>
            </p:nvSpPr>
            <p:spPr bwMode="auto">
              <a:xfrm>
                <a:off x="731838" y="2924175"/>
                <a:ext cx="168275" cy="90488"/>
              </a:xfrm>
              <a:custGeom>
                <a:avLst/>
                <a:gdLst>
                  <a:gd name="T0" fmla="*/ 0 w 214"/>
                  <a:gd name="T1" fmla="*/ 0 h 114"/>
                  <a:gd name="T2" fmla="*/ 109 w 214"/>
                  <a:gd name="T3" fmla="*/ 34 h 114"/>
                  <a:gd name="T4" fmla="*/ 162 w 214"/>
                  <a:gd name="T5" fmla="*/ 66 h 114"/>
                  <a:gd name="T6" fmla="*/ 214 w 214"/>
                  <a:gd name="T7" fmla="*/ 114 h 114"/>
                  <a:gd name="T8" fmla="*/ 214 w 214"/>
                  <a:gd name="T9" fmla="*/ 0 h 114"/>
                  <a:gd name="T10" fmla="*/ 0 w 214"/>
                  <a:gd name="T11" fmla="*/ 0 h 114"/>
                  <a:gd name="T12" fmla="*/ 0 60000 65536"/>
                  <a:gd name="T13" fmla="*/ 0 60000 65536"/>
                  <a:gd name="T14" fmla="*/ 0 60000 65536"/>
                  <a:gd name="T15" fmla="*/ 0 60000 65536"/>
                  <a:gd name="T16" fmla="*/ 0 60000 65536"/>
                  <a:gd name="T17" fmla="*/ 0 60000 65536"/>
                  <a:gd name="T18" fmla="*/ 0 w 214"/>
                  <a:gd name="T19" fmla="*/ 0 h 114"/>
                  <a:gd name="T20" fmla="*/ 214 w 214"/>
                  <a:gd name="T21" fmla="*/ 114 h 114"/>
                </a:gdLst>
                <a:ahLst/>
                <a:cxnLst>
                  <a:cxn ang="T12">
                    <a:pos x="T0" y="T1"/>
                  </a:cxn>
                  <a:cxn ang="T13">
                    <a:pos x="T2" y="T3"/>
                  </a:cxn>
                  <a:cxn ang="T14">
                    <a:pos x="T4" y="T5"/>
                  </a:cxn>
                  <a:cxn ang="T15">
                    <a:pos x="T6" y="T7"/>
                  </a:cxn>
                  <a:cxn ang="T16">
                    <a:pos x="T8" y="T9"/>
                  </a:cxn>
                  <a:cxn ang="T17">
                    <a:pos x="T10" y="T11"/>
                  </a:cxn>
                </a:cxnLst>
                <a:rect l="T18" t="T19" r="T20" b="T21"/>
                <a:pathLst>
                  <a:path w="214" h="114">
                    <a:moveTo>
                      <a:pt x="0" y="0"/>
                    </a:moveTo>
                    <a:lnTo>
                      <a:pt x="109" y="34"/>
                    </a:lnTo>
                    <a:lnTo>
                      <a:pt x="162" y="66"/>
                    </a:lnTo>
                    <a:lnTo>
                      <a:pt x="214" y="114"/>
                    </a:lnTo>
                    <a:lnTo>
                      <a:pt x="214" y="0"/>
                    </a:lnTo>
                    <a:lnTo>
                      <a:pt x="0" y="0"/>
                    </a:lnTo>
                    <a:close/>
                  </a:path>
                </a:pathLst>
              </a:custGeom>
              <a:noFill/>
              <a:ln w="9525">
                <a:noFill/>
                <a:round/>
                <a:headEnd/>
                <a:tailEnd/>
              </a:ln>
            </p:spPr>
            <p:txBody>
              <a:bodyPr/>
              <a:lstStyle/>
              <a:p>
                <a:endParaRPr lang="en-US"/>
              </a:p>
            </p:txBody>
          </p:sp>
          <p:sp>
            <p:nvSpPr>
              <p:cNvPr id="926" name="Line 33"/>
              <p:cNvSpPr>
                <a:spLocks noChangeShapeType="1"/>
              </p:cNvSpPr>
              <p:nvPr/>
            </p:nvSpPr>
            <p:spPr bwMode="auto">
              <a:xfrm>
                <a:off x="763588" y="2927350"/>
                <a:ext cx="136525" cy="1588"/>
              </a:xfrm>
              <a:prstGeom prst="line">
                <a:avLst/>
              </a:prstGeom>
              <a:noFill/>
              <a:ln w="11113">
                <a:solidFill>
                  <a:srgbClr val="000000"/>
                </a:solidFill>
                <a:round/>
                <a:headEnd/>
                <a:tailEnd/>
              </a:ln>
            </p:spPr>
            <p:txBody>
              <a:bodyPr/>
              <a:lstStyle/>
              <a:p>
                <a:endParaRPr lang="en-US"/>
              </a:p>
            </p:txBody>
          </p:sp>
          <p:sp>
            <p:nvSpPr>
              <p:cNvPr id="927" name="Freeform 34"/>
              <p:cNvSpPr>
                <a:spLocks/>
              </p:cNvSpPr>
              <p:nvPr/>
            </p:nvSpPr>
            <p:spPr bwMode="auto">
              <a:xfrm>
                <a:off x="457200" y="2892425"/>
                <a:ext cx="477838" cy="2506663"/>
              </a:xfrm>
              <a:custGeom>
                <a:avLst/>
                <a:gdLst>
                  <a:gd name="T0" fmla="*/ 557 w 603"/>
                  <a:gd name="T1" fmla="*/ 2895 h 3157"/>
                  <a:gd name="T2" fmla="*/ 557 w 603"/>
                  <a:gd name="T3" fmla="*/ 2919 h 3157"/>
                  <a:gd name="T4" fmla="*/ 555 w 603"/>
                  <a:gd name="T5" fmla="*/ 2945 h 3157"/>
                  <a:gd name="T6" fmla="*/ 541 w 603"/>
                  <a:gd name="T7" fmla="*/ 2994 h 3157"/>
                  <a:gd name="T8" fmla="*/ 489 w 603"/>
                  <a:gd name="T9" fmla="*/ 3078 h 3157"/>
                  <a:gd name="T10" fmla="*/ 410 w 603"/>
                  <a:gd name="T11" fmla="*/ 3134 h 3157"/>
                  <a:gd name="T12" fmla="*/ 309 w 603"/>
                  <a:gd name="T13" fmla="*/ 3157 h 3157"/>
                  <a:gd name="T14" fmla="*/ 210 w 603"/>
                  <a:gd name="T15" fmla="*/ 3140 h 3157"/>
                  <a:gd name="T16" fmla="*/ 127 w 603"/>
                  <a:gd name="T17" fmla="*/ 3085 h 3157"/>
                  <a:gd name="T18" fmla="*/ 72 w 603"/>
                  <a:gd name="T19" fmla="*/ 3005 h 3157"/>
                  <a:gd name="T20" fmla="*/ 50 w 603"/>
                  <a:gd name="T21" fmla="*/ 2904 h 3157"/>
                  <a:gd name="T22" fmla="*/ 47 w 603"/>
                  <a:gd name="T23" fmla="*/ 2826 h 3157"/>
                  <a:gd name="T24" fmla="*/ 47 w 603"/>
                  <a:gd name="T25" fmla="*/ 43 h 3157"/>
                  <a:gd name="T26" fmla="*/ 0 w 603"/>
                  <a:gd name="T27" fmla="*/ 43 h 3157"/>
                  <a:gd name="T28" fmla="*/ 0 w 603"/>
                  <a:gd name="T29" fmla="*/ 0 h 3157"/>
                  <a:gd name="T30" fmla="*/ 603 w 603"/>
                  <a:gd name="T31" fmla="*/ 0 h 3157"/>
                  <a:gd name="T32" fmla="*/ 603 w 603"/>
                  <a:gd name="T33" fmla="*/ 43 h 3157"/>
                  <a:gd name="T34" fmla="*/ 560 w 603"/>
                  <a:gd name="T35" fmla="*/ 43 h 3157"/>
                  <a:gd name="T36" fmla="*/ 557 w 603"/>
                  <a:gd name="T37" fmla="*/ 2895 h 315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03"/>
                  <a:gd name="T58" fmla="*/ 0 h 3157"/>
                  <a:gd name="T59" fmla="*/ 603 w 603"/>
                  <a:gd name="T60" fmla="*/ 3157 h 315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03" h="3157">
                    <a:moveTo>
                      <a:pt x="557" y="2895"/>
                    </a:moveTo>
                    <a:lnTo>
                      <a:pt x="557" y="2919"/>
                    </a:lnTo>
                    <a:lnTo>
                      <a:pt x="555" y="2945"/>
                    </a:lnTo>
                    <a:lnTo>
                      <a:pt x="541" y="2994"/>
                    </a:lnTo>
                    <a:lnTo>
                      <a:pt x="489" y="3078"/>
                    </a:lnTo>
                    <a:lnTo>
                      <a:pt x="410" y="3134"/>
                    </a:lnTo>
                    <a:lnTo>
                      <a:pt x="309" y="3157"/>
                    </a:lnTo>
                    <a:lnTo>
                      <a:pt x="210" y="3140"/>
                    </a:lnTo>
                    <a:lnTo>
                      <a:pt x="127" y="3085"/>
                    </a:lnTo>
                    <a:lnTo>
                      <a:pt x="72" y="3005"/>
                    </a:lnTo>
                    <a:lnTo>
                      <a:pt x="50" y="2904"/>
                    </a:lnTo>
                    <a:lnTo>
                      <a:pt x="47" y="2826"/>
                    </a:lnTo>
                    <a:lnTo>
                      <a:pt x="47" y="43"/>
                    </a:lnTo>
                    <a:lnTo>
                      <a:pt x="0" y="43"/>
                    </a:lnTo>
                    <a:lnTo>
                      <a:pt x="0" y="0"/>
                    </a:lnTo>
                    <a:lnTo>
                      <a:pt x="603" y="0"/>
                    </a:lnTo>
                    <a:lnTo>
                      <a:pt x="603" y="43"/>
                    </a:lnTo>
                    <a:lnTo>
                      <a:pt x="560" y="43"/>
                    </a:lnTo>
                    <a:lnTo>
                      <a:pt x="557" y="2895"/>
                    </a:lnTo>
                    <a:close/>
                  </a:path>
                </a:pathLst>
              </a:custGeom>
              <a:noFill/>
              <a:ln w="11113">
                <a:solidFill>
                  <a:srgbClr val="000000"/>
                </a:solidFill>
                <a:prstDash val="solid"/>
                <a:round/>
                <a:headEnd/>
                <a:tailEnd/>
              </a:ln>
            </p:spPr>
            <p:txBody>
              <a:bodyPr/>
              <a:lstStyle/>
              <a:p>
                <a:endParaRPr lang="en-US"/>
              </a:p>
            </p:txBody>
          </p:sp>
          <p:sp>
            <p:nvSpPr>
              <p:cNvPr id="928" name="Rectangle 35"/>
              <p:cNvSpPr>
                <a:spLocks noChangeArrowheads="1"/>
              </p:cNvSpPr>
              <p:nvPr/>
            </p:nvSpPr>
            <p:spPr bwMode="auto">
              <a:xfrm>
                <a:off x="493713" y="5219700"/>
                <a:ext cx="417512" cy="263525"/>
              </a:xfrm>
              <a:prstGeom prst="rect">
                <a:avLst/>
              </a:prstGeom>
              <a:solidFill>
                <a:srgbClr val="FFFFFF"/>
              </a:solidFill>
              <a:ln w="11113">
                <a:solidFill>
                  <a:srgbClr val="000000"/>
                </a:solidFill>
                <a:miter lim="800000"/>
                <a:headEnd/>
                <a:tailEnd/>
              </a:ln>
            </p:spPr>
            <p:txBody>
              <a:bodyPr/>
              <a:lstStyle/>
              <a:p>
                <a:endParaRPr lang="en-US"/>
              </a:p>
            </p:txBody>
          </p:sp>
          <p:sp>
            <p:nvSpPr>
              <p:cNvPr id="929" name="Rectangle 36"/>
              <p:cNvSpPr>
                <a:spLocks noChangeArrowheads="1"/>
              </p:cNvSpPr>
              <p:nvPr/>
            </p:nvSpPr>
            <p:spPr bwMode="auto">
              <a:xfrm>
                <a:off x="647700" y="5459413"/>
                <a:ext cx="92075" cy="330200"/>
              </a:xfrm>
              <a:prstGeom prst="rect">
                <a:avLst/>
              </a:prstGeom>
              <a:noFill/>
              <a:ln w="11113">
                <a:solidFill>
                  <a:srgbClr val="000000"/>
                </a:solidFill>
                <a:miter lim="800000"/>
                <a:headEnd/>
                <a:tailEnd/>
              </a:ln>
            </p:spPr>
            <p:txBody>
              <a:bodyPr/>
              <a:lstStyle/>
              <a:p>
                <a:endParaRPr lang="en-US"/>
              </a:p>
            </p:txBody>
          </p:sp>
          <p:sp>
            <p:nvSpPr>
              <p:cNvPr id="930" name="Rectangle 38"/>
              <p:cNvSpPr>
                <a:spLocks noChangeArrowheads="1"/>
              </p:cNvSpPr>
              <p:nvPr/>
            </p:nvSpPr>
            <p:spPr bwMode="auto">
              <a:xfrm>
                <a:off x="509588" y="4919663"/>
                <a:ext cx="365125" cy="315912"/>
              </a:xfrm>
              <a:prstGeom prst="rect">
                <a:avLst/>
              </a:prstGeom>
              <a:blipFill dpi="0" rotWithShape="0">
                <a:blip r:embed="rId7" cstate="print"/>
                <a:srcRect/>
                <a:tile tx="0" ty="0" sx="100000" sy="100000" flip="none" algn="tl"/>
              </a:blipFill>
              <a:ln w="11113">
                <a:solidFill>
                  <a:srgbClr val="000000"/>
                </a:solidFill>
                <a:miter lim="800000"/>
                <a:headEnd/>
                <a:tailEnd/>
              </a:ln>
            </p:spPr>
            <p:txBody>
              <a:bodyPr/>
              <a:lstStyle/>
              <a:p>
                <a:endParaRPr lang="en-US"/>
              </a:p>
            </p:txBody>
          </p:sp>
          <p:sp>
            <p:nvSpPr>
              <p:cNvPr id="931" name="Oval 39"/>
              <p:cNvSpPr>
                <a:spLocks noChangeArrowheads="1"/>
              </p:cNvSpPr>
              <p:nvPr/>
            </p:nvSpPr>
            <p:spPr bwMode="auto">
              <a:xfrm>
                <a:off x="614363" y="5935663"/>
                <a:ext cx="212725" cy="298450"/>
              </a:xfrm>
              <a:prstGeom prst="ellipse">
                <a:avLst/>
              </a:prstGeom>
              <a:solidFill>
                <a:srgbClr val="33CC33"/>
              </a:solidFill>
              <a:ln w="11113">
                <a:solidFill>
                  <a:srgbClr val="000000"/>
                </a:solidFill>
                <a:round/>
                <a:headEnd/>
                <a:tailEnd/>
              </a:ln>
            </p:spPr>
            <p:txBody>
              <a:bodyPr/>
              <a:lstStyle/>
              <a:p>
                <a:endParaRPr lang="en-US"/>
              </a:p>
            </p:txBody>
          </p:sp>
          <p:sp>
            <p:nvSpPr>
              <p:cNvPr id="932" name="Rectangle 40"/>
              <p:cNvSpPr>
                <a:spLocks noChangeArrowheads="1"/>
              </p:cNvSpPr>
              <p:nvPr/>
            </p:nvSpPr>
            <p:spPr bwMode="auto">
              <a:xfrm>
                <a:off x="504825" y="4922838"/>
                <a:ext cx="384175" cy="312737"/>
              </a:xfrm>
              <a:prstGeom prst="rect">
                <a:avLst/>
              </a:prstGeom>
              <a:blipFill dpi="0" rotWithShape="0">
                <a:blip r:embed="rId8" cstate="print"/>
                <a:srcRect/>
                <a:tile tx="0" ty="0" sx="100000" sy="100000" flip="none" algn="tl"/>
              </a:blipFill>
              <a:ln w="11113">
                <a:solidFill>
                  <a:srgbClr val="000000"/>
                </a:solidFill>
                <a:miter lim="800000"/>
                <a:headEnd/>
                <a:tailEnd/>
              </a:ln>
            </p:spPr>
            <p:txBody>
              <a:bodyPr/>
              <a:lstStyle/>
              <a:p>
                <a:endParaRPr lang="en-US"/>
              </a:p>
            </p:txBody>
          </p:sp>
          <p:sp>
            <p:nvSpPr>
              <p:cNvPr id="933" name="Line 109"/>
              <p:cNvSpPr>
                <a:spLocks noChangeShapeType="1"/>
              </p:cNvSpPr>
              <p:nvPr/>
            </p:nvSpPr>
            <p:spPr bwMode="auto">
              <a:xfrm flipH="1">
                <a:off x="754063" y="3433763"/>
                <a:ext cx="496887" cy="400050"/>
              </a:xfrm>
              <a:prstGeom prst="line">
                <a:avLst/>
              </a:prstGeom>
              <a:noFill/>
              <a:ln w="12700">
                <a:solidFill>
                  <a:schemeClr val="bg1"/>
                </a:solidFill>
                <a:round/>
                <a:headEnd/>
                <a:tailEnd type="triangle" w="med" len="med"/>
              </a:ln>
            </p:spPr>
            <p:txBody>
              <a:bodyPr/>
              <a:lstStyle/>
              <a:p>
                <a:endParaRPr lang="en-US"/>
              </a:p>
            </p:txBody>
          </p:sp>
        </p:grpSp>
      </p:grpSp>
    </p:spTree>
  </p:cSld>
  <p:clrMapOvr>
    <a:masterClrMapping/>
  </p:clrMapOvr>
  <p:transition/>
  <p:timing>
    <p:tnLst>
      <p:par>
        <p:cTn id="1" dur="indefinite" restart="never" nodeType="tmRoot"/>
      </p:par>
    </p:tnLst>
  </p:timing>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Summary</a:t>
            </a:r>
            <a:endParaRPr lang="en-US" dirty="0"/>
          </a:p>
        </p:txBody>
      </p:sp>
      <p:sp>
        <p:nvSpPr>
          <p:cNvPr id="3" name="Content Placeholder 2"/>
          <p:cNvSpPr>
            <a:spLocks noGrp="1"/>
          </p:cNvSpPr>
          <p:nvPr>
            <p:ph idx="1"/>
          </p:nvPr>
        </p:nvSpPr>
        <p:spPr/>
        <p:txBody>
          <a:bodyPr/>
          <a:lstStyle/>
          <a:p>
            <a:r>
              <a:rPr lang="en-US" dirty="0" smtClean="0"/>
              <a:t>The column is the smallest component in an HPLC system, but it is the place where the separation occurs.</a:t>
            </a:r>
          </a:p>
          <a:p>
            <a:r>
              <a:rPr lang="en-US" dirty="0" smtClean="0">
                <a:solidFill>
                  <a:srgbClr val="0000FF"/>
                </a:solidFill>
              </a:rPr>
              <a:t>Methods development starts with the choice of a column</a:t>
            </a:r>
            <a:r>
              <a:rPr lang="en-US" dirty="0" smtClean="0"/>
              <a:t>. </a:t>
            </a:r>
          </a:p>
          <a:p>
            <a:r>
              <a:rPr lang="en-US" dirty="0" smtClean="0"/>
              <a:t>Things to consider:</a:t>
            </a:r>
          </a:p>
          <a:p>
            <a:pPr lvl="1"/>
            <a:r>
              <a:rPr lang="en-US" dirty="0" smtClean="0"/>
              <a:t>What column has been used previously</a:t>
            </a:r>
          </a:p>
          <a:p>
            <a:pPr lvl="1"/>
            <a:r>
              <a:rPr lang="en-US" dirty="0" smtClean="0"/>
              <a:t>Packing material that will separate the analytes</a:t>
            </a:r>
          </a:p>
          <a:p>
            <a:pPr lvl="1"/>
            <a:r>
              <a:rPr lang="en-US" dirty="0" smtClean="0"/>
              <a:t>Complexity of the sample</a:t>
            </a:r>
          </a:p>
          <a:p>
            <a:pPr lvl="1"/>
            <a:r>
              <a:rPr lang="en-US" dirty="0" smtClean="0"/>
              <a:t>Column diameter and length</a:t>
            </a:r>
          </a:p>
          <a:p>
            <a:pPr lvl="1"/>
            <a:r>
              <a:rPr lang="en-US" dirty="0" smtClean="0"/>
              <a:t>Desired run time</a:t>
            </a:r>
          </a:p>
          <a:p>
            <a:pPr lvl="1"/>
            <a:r>
              <a:rPr lang="en-US" dirty="0" smtClean="0"/>
              <a:t>HPLC or UPLC system available</a:t>
            </a:r>
          </a:p>
          <a:p>
            <a:pPr lvl="1"/>
            <a:endParaRPr lang="en-US" dirty="0" smtClean="0"/>
          </a:p>
          <a:p>
            <a:pPr lvl="1"/>
            <a:endParaRPr lang="en-US" dirty="0"/>
          </a:p>
        </p:txBody>
      </p:sp>
      <p:sp>
        <p:nvSpPr>
          <p:cNvPr id="4" name="TextBox 3"/>
          <p:cNvSpPr txBox="1"/>
          <p:nvPr/>
        </p:nvSpPr>
        <p:spPr>
          <a:xfrm>
            <a:off x="723900" y="6257925"/>
            <a:ext cx="7870616" cy="307777"/>
          </a:xfrm>
          <a:prstGeom prst="rect">
            <a:avLst/>
          </a:prstGeom>
          <a:noFill/>
        </p:spPr>
        <p:txBody>
          <a:bodyPr wrap="none" rtlCol="0">
            <a:spAutoFit/>
          </a:bodyPr>
          <a:lstStyle/>
          <a:p>
            <a:r>
              <a:rPr lang="en-US" sz="1400" dirty="0" smtClean="0"/>
              <a:t>Methods Development courses:  Part numbers WAT099328, WAT091011, 750000164</a:t>
            </a:r>
            <a:endParaRPr lang="en-US" sz="1400" dirty="0"/>
          </a:p>
        </p:txBody>
      </p:sp>
    </p:spTree>
  </p:cSld>
  <p:clrMapOvr>
    <a:masterClrMapping/>
  </p:clrMapOvr>
  <p:transition/>
  <p:timing>
    <p:tnLst>
      <p:par>
        <p:cTn id="1" dur="indefinite" restart="never" nodeType="tmRoot"/>
      </p:par>
    </p:tnLst>
  </p:timing>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p:cNvSpPr>
            <a:spLocks noGrp="1"/>
          </p:cNvSpPr>
          <p:nvPr>
            <p:ph type="body" idx="1"/>
          </p:nvPr>
        </p:nvSpPr>
        <p:spPr/>
        <p:txBody>
          <a:bodyPr/>
          <a:lstStyle/>
          <a:p>
            <a:r>
              <a:rPr lang="en-US" dirty="0" smtClean="0"/>
              <a:t>HPLC &amp; UPLC Systems</a:t>
            </a:r>
          </a:p>
        </p:txBody>
      </p:sp>
      <p:sp>
        <p:nvSpPr>
          <p:cNvPr id="3" name="Action Button: Beginning 2">
            <a:hlinkClick r:id="rId3" action="ppaction://hlinksldjump" highlightClick="1"/>
          </p:cNvPr>
          <p:cNvSpPr/>
          <p:nvPr/>
        </p:nvSpPr>
        <p:spPr bwMode="auto">
          <a:xfrm>
            <a:off x="8719704" y="6424564"/>
            <a:ext cx="235917" cy="293525"/>
          </a:xfrm>
          <a:prstGeom prst="actionButtonBeginning">
            <a:avLst/>
          </a:prstGeom>
          <a:solidFill>
            <a:srgbClr val="3374D4"/>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US" sz="1600" b="0" i="0" u="none" strike="noStrike" cap="none" normalizeH="0" baseline="0" smtClean="0">
              <a:ln>
                <a:noFill/>
              </a:ln>
              <a:solidFill>
                <a:schemeClr val="tx1"/>
              </a:solidFill>
              <a:effectLst/>
              <a:latin typeface="Verdana" pitchFamily="34" charset="0"/>
            </a:endParaRPr>
          </a:p>
        </p:txBody>
      </p:sp>
    </p:spTree>
  </p:cSld>
  <p:clrMapOvr>
    <a:masterClrMapping/>
  </p:clrMapOvr>
  <p:transition/>
  <p:timing>
    <p:tnLst>
      <p:par>
        <p:cTn id="1" dur="indefinite" restart="never" nodeType="tmRoot"/>
      </p:par>
    </p:tnLst>
  </p:timing>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p:cNvSpPr>
            <a:spLocks noGrp="1"/>
          </p:cNvSpPr>
          <p:nvPr>
            <p:ph sz="half" idx="13"/>
          </p:nvPr>
        </p:nvSpPr>
        <p:spPr>
          <a:xfrm>
            <a:off x="309082" y="5041996"/>
            <a:ext cx="8686800" cy="1387379"/>
          </a:xfrm>
        </p:spPr>
        <p:txBody>
          <a:bodyPr/>
          <a:lstStyle/>
          <a:p>
            <a:r>
              <a:rPr lang="en-US" dirty="0" smtClean="0"/>
              <a:t>Each of the hardware components will be discussed</a:t>
            </a:r>
          </a:p>
          <a:p>
            <a:pPr lvl="1"/>
            <a:r>
              <a:rPr lang="en-US" dirty="0" smtClean="0"/>
              <a:t>Solvent delivery</a:t>
            </a:r>
          </a:p>
          <a:p>
            <a:pPr lvl="1"/>
            <a:r>
              <a:rPr lang="en-US" dirty="0" smtClean="0"/>
              <a:t>Injectors, </a:t>
            </a:r>
            <a:r>
              <a:rPr lang="en-US" dirty="0" err="1" smtClean="0"/>
              <a:t>Autosamplers</a:t>
            </a:r>
            <a:endParaRPr lang="en-US" dirty="0" smtClean="0"/>
          </a:p>
          <a:p>
            <a:pPr lvl="1"/>
            <a:r>
              <a:rPr lang="en-US" dirty="0" smtClean="0"/>
              <a:t>Detectors</a:t>
            </a:r>
          </a:p>
        </p:txBody>
      </p:sp>
      <p:sp>
        <p:nvSpPr>
          <p:cNvPr id="3" name="Title 2"/>
          <p:cNvSpPr>
            <a:spLocks noGrp="1"/>
          </p:cNvSpPr>
          <p:nvPr>
            <p:ph type="title"/>
          </p:nvPr>
        </p:nvSpPr>
        <p:spPr/>
        <p:txBody>
          <a:bodyPr/>
          <a:lstStyle/>
          <a:p>
            <a:r>
              <a:rPr lang="en-US" dirty="0" smtClean="0"/>
              <a:t>HPLC System Components</a:t>
            </a:r>
            <a:endParaRPr lang="en-US" dirty="0"/>
          </a:p>
        </p:txBody>
      </p:sp>
      <p:pic>
        <p:nvPicPr>
          <p:cNvPr id="4" name="Picture 1"/>
          <p:cNvPicPr>
            <a:picLocks noChangeAspect="1" noChangeArrowheads="1"/>
          </p:cNvPicPr>
          <p:nvPr/>
        </p:nvPicPr>
        <p:blipFill>
          <a:blip r:embed="rId3" cstate="print">
            <a:lum contrast="12000"/>
          </a:blip>
          <a:srcRect/>
          <a:stretch>
            <a:fillRect/>
          </a:stretch>
        </p:blipFill>
        <p:spPr bwMode="auto">
          <a:xfrm>
            <a:off x="1461222" y="1067113"/>
            <a:ext cx="6221556" cy="3471299"/>
          </a:xfrm>
          <a:prstGeom prst="rect">
            <a:avLst/>
          </a:prstGeom>
          <a:noFill/>
          <a:ln w="9525">
            <a:noFill/>
            <a:miter lim="800000"/>
            <a:headEnd/>
            <a:tailEnd/>
          </a:ln>
        </p:spPr>
      </p:pic>
    </p:spTree>
  </p:cSld>
  <p:clrMapOvr>
    <a:masterClrMapping/>
  </p:clrMapOvr>
  <p:transition/>
  <p:timing>
    <p:tnLst>
      <p:par>
        <p:cTn id="1" dur="indefinite" restart="never" nodeType="tmRoot"/>
      </p:par>
    </p:tnLst>
  </p:timing>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System Components Topics</a:t>
            </a:r>
            <a:endParaRPr lang="en-US" dirty="0"/>
          </a:p>
        </p:txBody>
      </p:sp>
      <p:sp>
        <p:nvSpPr>
          <p:cNvPr id="3" name="Content Placeholder 2"/>
          <p:cNvSpPr>
            <a:spLocks noGrp="1"/>
          </p:cNvSpPr>
          <p:nvPr>
            <p:ph idx="1"/>
          </p:nvPr>
        </p:nvSpPr>
        <p:spPr/>
        <p:txBody>
          <a:bodyPr/>
          <a:lstStyle/>
          <a:p>
            <a:r>
              <a:rPr lang="en-US" dirty="0" smtClean="0"/>
              <a:t>This section will discuss the hardware used for </a:t>
            </a:r>
            <a:r>
              <a:rPr lang="en-US" dirty="0" smtClean="0">
                <a:solidFill>
                  <a:srgbClr val="0000FF"/>
                </a:solidFill>
              </a:rPr>
              <a:t>HPLC</a:t>
            </a:r>
            <a:r>
              <a:rPr lang="en-US" dirty="0" smtClean="0"/>
              <a:t> or </a:t>
            </a:r>
            <a:r>
              <a:rPr lang="en-US" dirty="0" smtClean="0">
                <a:solidFill>
                  <a:srgbClr val="0000FF"/>
                </a:solidFill>
              </a:rPr>
              <a:t>UPLC</a:t>
            </a:r>
            <a:r>
              <a:rPr lang="en-US" dirty="0" smtClean="0"/>
              <a:t> systems.</a:t>
            </a:r>
          </a:p>
          <a:p>
            <a:pPr lvl="1"/>
            <a:r>
              <a:rPr lang="en-US" dirty="0" smtClean="0"/>
              <a:t>Solvent delivery</a:t>
            </a:r>
          </a:p>
          <a:p>
            <a:pPr lvl="1"/>
            <a:r>
              <a:rPr lang="en-US" dirty="0" smtClean="0"/>
              <a:t>Sample injection</a:t>
            </a:r>
          </a:p>
          <a:p>
            <a:pPr lvl="1"/>
            <a:r>
              <a:rPr lang="en-US" dirty="0" smtClean="0"/>
              <a:t>Detectors</a:t>
            </a:r>
          </a:p>
          <a:p>
            <a:pPr lvl="1"/>
            <a:r>
              <a:rPr lang="en-US" dirty="0" smtClean="0"/>
              <a:t>Data acquisition</a:t>
            </a:r>
          </a:p>
          <a:p>
            <a:r>
              <a:rPr lang="en-US" dirty="0" smtClean="0"/>
              <a:t>Examples will be Reversed Phase chromatography because it is the most commonly used separation mode.</a:t>
            </a:r>
            <a:endParaRPr lang="en-US" dirty="0"/>
          </a:p>
        </p:txBody>
      </p:sp>
    </p:spTree>
  </p:cSld>
  <p:clrMapOvr>
    <a:masterClrMapping/>
  </p:clrMapOvr>
  <p:transition/>
  <p:timing>
    <p:tnLst>
      <p:par>
        <p:cTn id="1" dur="indefinite" restart="never" nodeType="tmRoot"/>
      </p:par>
    </p:tnLst>
  </p:timing>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p:txBody>
          <a:bodyPr>
            <a:normAutofit/>
          </a:bodyPr>
          <a:lstStyle/>
          <a:p>
            <a:r>
              <a:rPr lang="en-US" dirty="0" smtClean="0"/>
              <a:t>How we get the mobile phase from the bottles to the column</a:t>
            </a:r>
          </a:p>
          <a:p>
            <a:r>
              <a:rPr lang="en-US" dirty="0" smtClean="0"/>
              <a:t>What is important</a:t>
            </a:r>
          </a:p>
          <a:p>
            <a:endParaRPr lang="en-US" dirty="0" smtClean="0"/>
          </a:p>
        </p:txBody>
      </p:sp>
      <p:sp>
        <p:nvSpPr>
          <p:cNvPr id="2" name="Title 1"/>
          <p:cNvSpPr>
            <a:spLocks noGrp="1"/>
          </p:cNvSpPr>
          <p:nvPr>
            <p:ph type="title"/>
          </p:nvPr>
        </p:nvSpPr>
        <p:spPr/>
        <p:txBody>
          <a:bodyPr/>
          <a:lstStyle/>
          <a:p>
            <a:r>
              <a:rPr lang="en-US" dirty="0" smtClean="0"/>
              <a:t>Solvent Delivery</a:t>
            </a:r>
            <a:endParaRPr lang="en-US" dirty="0"/>
          </a:p>
        </p:txBody>
      </p:sp>
      <p:sp>
        <p:nvSpPr>
          <p:cNvPr id="4" name="Action Button: Beginning 3">
            <a:hlinkClick r:id="rId3" action="ppaction://hlinksldjump" highlightClick="1"/>
          </p:cNvPr>
          <p:cNvSpPr/>
          <p:nvPr/>
        </p:nvSpPr>
        <p:spPr bwMode="auto">
          <a:xfrm>
            <a:off x="8719704" y="6424564"/>
            <a:ext cx="235917" cy="293525"/>
          </a:xfrm>
          <a:prstGeom prst="actionButtonBeginning">
            <a:avLst/>
          </a:prstGeom>
          <a:solidFill>
            <a:srgbClr val="3374D4"/>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US" sz="1600" b="0" i="0" u="none" strike="noStrike" cap="none" normalizeH="0" baseline="0" smtClean="0">
              <a:ln>
                <a:noFill/>
              </a:ln>
              <a:solidFill>
                <a:schemeClr val="tx1"/>
              </a:solidFill>
              <a:effectLst/>
              <a:latin typeface="Verdana" pitchFamily="34" charset="0"/>
            </a:endParaRPr>
          </a:p>
        </p:txBody>
      </p:sp>
    </p:spTree>
  </p:cSld>
  <p:clrMapOvr>
    <a:masterClrMapping/>
  </p:clrMapOvr>
  <p:transition/>
  <p:timing>
    <p:tnLst>
      <p:par>
        <p:cTn id="1" dur="indefinite" restart="never" nodeType="tmRoot"/>
      </p:par>
    </p:tnLst>
  </p:timing>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Solvent Delivery - Terminology</a:t>
            </a:r>
            <a:endParaRPr lang="en-US" dirty="0"/>
          </a:p>
        </p:txBody>
      </p:sp>
      <p:sp>
        <p:nvSpPr>
          <p:cNvPr id="3" name="Content Placeholder 2"/>
          <p:cNvSpPr>
            <a:spLocks noGrp="1"/>
          </p:cNvSpPr>
          <p:nvPr>
            <p:ph idx="1"/>
          </p:nvPr>
        </p:nvSpPr>
        <p:spPr/>
        <p:txBody>
          <a:bodyPr>
            <a:normAutofit/>
          </a:bodyPr>
          <a:lstStyle/>
          <a:p>
            <a:r>
              <a:rPr lang="en-US" dirty="0" smtClean="0">
                <a:solidFill>
                  <a:srgbClr val="0000FF"/>
                </a:solidFill>
              </a:rPr>
              <a:t>Solvent</a:t>
            </a:r>
            <a:r>
              <a:rPr lang="en-US" dirty="0" smtClean="0"/>
              <a:t>:  Liquid</a:t>
            </a:r>
          </a:p>
          <a:p>
            <a:r>
              <a:rPr lang="en-US" dirty="0" smtClean="0">
                <a:solidFill>
                  <a:srgbClr val="0000FF"/>
                </a:solidFill>
              </a:rPr>
              <a:t>Mobile phase</a:t>
            </a:r>
            <a:r>
              <a:rPr lang="en-US" dirty="0" smtClean="0"/>
              <a:t>:  Solvent with or without additives</a:t>
            </a:r>
          </a:p>
          <a:p>
            <a:r>
              <a:rPr lang="en-US" dirty="0" smtClean="0">
                <a:solidFill>
                  <a:srgbClr val="0000FF"/>
                </a:solidFill>
              </a:rPr>
              <a:t>Pump</a:t>
            </a:r>
            <a:r>
              <a:rPr lang="en-US" dirty="0" smtClean="0"/>
              <a:t>:  Moves the mobile phase to the column</a:t>
            </a:r>
          </a:p>
          <a:p>
            <a:r>
              <a:rPr lang="en-US" dirty="0" smtClean="0">
                <a:solidFill>
                  <a:srgbClr val="0000FF"/>
                </a:solidFill>
              </a:rPr>
              <a:t>Solvent Management </a:t>
            </a:r>
            <a:r>
              <a:rPr lang="en-US" dirty="0" smtClean="0"/>
              <a:t>module includes:</a:t>
            </a:r>
          </a:p>
          <a:p>
            <a:pPr lvl="1"/>
            <a:r>
              <a:rPr lang="en-US" dirty="0" smtClean="0"/>
              <a:t>Pump or pumps</a:t>
            </a:r>
          </a:p>
          <a:p>
            <a:pPr lvl="1"/>
            <a:r>
              <a:rPr lang="en-US" dirty="0" smtClean="0"/>
              <a:t>In-line degasser</a:t>
            </a:r>
          </a:p>
          <a:p>
            <a:pPr lvl="1"/>
            <a:r>
              <a:rPr lang="en-US" dirty="0" smtClean="0"/>
              <a:t>Filter/mixer</a:t>
            </a:r>
          </a:p>
          <a:p>
            <a:r>
              <a:rPr lang="en-US" dirty="0" smtClean="0"/>
              <a:t>Types of solvent delivery</a:t>
            </a:r>
          </a:p>
          <a:p>
            <a:pPr lvl="1"/>
            <a:r>
              <a:rPr lang="en-US" dirty="0" smtClean="0">
                <a:solidFill>
                  <a:srgbClr val="0000FF"/>
                </a:solidFill>
              </a:rPr>
              <a:t>Isocratic</a:t>
            </a:r>
            <a:r>
              <a:rPr lang="en-US" dirty="0" smtClean="0"/>
              <a:t>:  Same mobile phase composition for the separation</a:t>
            </a:r>
          </a:p>
          <a:p>
            <a:pPr lvl="1"/>
            <a:r>
              <a:rPr lang="en-US" dirty="0" smtClean="0">
                <a:solidFill>
                  <a:srgbClr val="0000FF"/>
                </a:solidFill>
              </a:rPr>
              <a:t>Gradient</a:t>
            </a:r>
            <a:r>
              <a:rPr lang="en-US" dirty="0" smtClean="0"/>
              <a:t>:  Mobile phase composition changes during the separation</a:t>
            </a:r>
          </a:p>
          <a:p>
            <a:r>
              <a:rPr lang="en-US" dirty="0" smtClean="0"/>
              <a:t>Chromatographic terms</a:t>
            </a:r>
          </a:p>
          <a:p>
            <a:pPr lvl="1"/>
            <a:r>
              <a:rPr lang="en-US" dirty="0" smtClean="0">
                <a:solidFill>
                  <a:srgbClr val="0000FF"/>
                </a:solidFill>
              </a:rPr>
              <a:t>Run time</a:t>
            </a:r>
            <a:r>
              <a:rPr lang="en-US" dirty="0" smtClean="0"/>
              <a:t>:  Separation time + column reequilibration time</a:t>
            </a:r>
          </a:p>
          <a:p>
            <a:pPr lvl="1"/>
            <a:r>
              <a:rPr lang="en-US" dirty="0" smtClean="0">
                <a:solidFill>
                  <a:srgbClr val="0000FF"/>
                </a:solidFill>
              </a:rPr>
              <a:t>Reequilibration time</a:t>
            </a:r>
            <a:r>
              <a:rPr lang="en-US" dirty="0" smtClean="0"/>
              <a:t>:  Needed to bring the column to initial condition</a:t>
            </a:r>
          </a:p>
          <a:p>
            <a:pPr lvl="1"/>
            <a:r>
              <a:rPr lang="en-US" dirty="0" smtClean="0">
                <a:solidFill>
                  <a:srgbClr val="0000FF"/>
                </a:solidFill>
              </a:rPr>
              <a:t>Cycle time</a:t>
            </a:r>
            <a:r>
              <a:rPr lang="en-US" dirty="0" smtClean="0"/>
              <a:t>:  Injection to injection time – longer than run time</a:t>
            </a:r>
          </a:p>
        </p:txBody>
      </p:sp>
    </p:spTree>
  </p:cSld>
  <p:clrMapOvr>
    <a:masterClrMapping/>
  </p:clrMapOvr>
  <p:transition/>
  <p:timing>
    <p:tnLst>
      <p:par>
        <p:cTn id="1" dur="indefinite" restart="never" nodeType="tmRoot"/>
      </p:par>
    </p:tnLst>
  </p:timing>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 name="Content Placeholder 47"/>
          <p:cNvSpPr>
            <a:spLocks noGrp="1"/>
          </p:cNvSpPr>
          <p:nvPr>
            <p:ph sz="half" idx="12"/>
          </p:nvPr>
        </p:nvSpPr>
        <p:spPr>
          <a:xfrm>
            <a:off x="228600" y="4589929"/>
            <a:ext cx="8686800" cy="1995421"/>
          </a:xfrm>
          <a:solidFill>
            <a:srgbClr val="FFFFCC"/>
          </a:solidFill>
          <a:ln>
            <a:solidFill>
              <a:schemeClr val="tx1"/>
            </a:solidFill>
          </a:ln>
        </p:spPr>
        <p:txBody>
          <a:bodyPr/>
          <a:lstStyle/>
          <a:p>
            <a:r>
              <a:rPr lang="en-US" sz="1800" dirty="0" smtClean="0"/>
              <a:t>1 solvent or mobile phase is used for the entire run.</a:t>
            </a:r>
          </a:p>
          <a:p>
            <a:r>
              <a:rPr lang="en-US" sz="1800" dirty="0" smtClean="0"/>
              <a:t>1 pump required if the mobile phase is premixed by the analyst.</a:t>
            </a:r>
            <a:endParaRPr lang="en-US" dirty="0" smtClean="0"/>
          </a:p>
          <a:p>
            <a:r>
              <a:rPr lang="en-US" sz="1800" dirty="0" smtClean="0"/>
              <a:t>Gradient solvent delivery system can be used to mix the mobile phase (e.g. 60% water (A) – 40% methanol (B).</a:t>
            </a:r>
          </a:p>
        </p:txBody>
      </p:sp>
      <p:sp>
        <p:nvSpPr>
          <p:cNvPr id="2" name="Title 1"/>
          <p:cNvSpPr>
            <a:spLocks noGrp="1"/>
          </p:cNvSpPr>
          <p:nvPr>
            <p:ph type="title"/>
          </p:nvPr>
        </p:nvSpPr>
        <p:spPr/>
        <p:txBody>
          <a:bodyPr/>
          <a:lstStyle/>
          <a:p>
            <a:r>
              <a:rPr lang="en-US" dirty="0" smtClean="0"/>
              <a:t>Isocratic System</a:t>
            </a:r>
            <a:endParaRPr lang="en-US" dirty="0"/>
          </a:p>
        </p:txBody>
      </p:sp>
      <p:grpSp>
        <p:nvGrpSpPr>
          <p:cNvPr id="3" name="Group 61"/>
          <p:cNvGrpSpPr>
            <a:grpSpLocks/>
          </p:cNvGrpSpPr>
          <p:nvPr/>
        </p:nvGrpSpPr>
        <p:grpSpPr bwMode="auto">
          <a:xfrm>
            <a:off x="979950" y="951900"/>
            <a:ext cx="7151043" cy="3457448"/>
            <a:chOff x="409" y="1081"/>
            <a:chExt cx="4886" cy="2685"/>
          </a:xfrm>
        </p:grpSpPr>
        <p:sp>
          <p:nvSpPr>
            <p:cNvPr id="4" name="Rectangle 2"/>
            <p:cNvSpPr>
              <a:spLocks noChangeArrowheads="1"/>
            </p:cNvSpPr>
            <p:nvPr/>
          </p:nvSpPr>
          <p:spPr bwMode="auto">
            <a:xfrm>
              <a:off x="5027" y="1848"/>
              <a:ext cx="99" cy="2"/>
            </a:xfrm>
            <a:prstGeom prst="rect">
              <a:avLst/>
            </a:prstGeom>
            <a:solidFill>
              <a:srgbClr val="000000"/>
            </a:solidFill>
            <a:ln w="0">
              <a:noFill/>
              <a:miter lim="800000"/>
              <a:headEnd/>
              <a:tailEnd/>
            </a:ln>
          </p:spPr>
          <p:txBody>
            <a:bodyPr/>
            <a:lstStyle/>
            <a:p>
              <a:endParaRPr lang="en-US"/>
            </a:p>
          </p:txBody>
        </p:sp>
        <p:sp>
          <p:nvSpPr>
            <p:cNvPr id="5" name="Rectangle 3"/>
            <p:cNvSpPr>
              <a:spLocks noChangeArrowheads="1"/>
            </p:cNvSpPr>
            <p:nvPr/>
          </p:nvSpPr>
          <p:spPr bwMode="auto">
            <a:xfrm>
              <a:off x="4858" y="1861"/>
              <a:ext cx="153" cy="3"/>
            </a:xfrm>
            <a:prstGeom prst="rect">
              <a:avLst/>
            </a:prstGeom>
            <a:solidFill>
              <a:srgbClr val="242424"/>
            </a:solidFill>
            <a:ln w="0">
              <a:noFill/>
              <a:miter lim="800000"/>
              <a:headEnd/>
              <a:tailEnd/>
            </a:ln>
          </p:spPr>
          <p:txBody>
            <a:bodyPr/>
            <a:lstStyle/>
            <a:p>
              <a:endParaRPr lang="en-US"/>
            </a:p>
          </p:txBody>
        </p:sp>
        <p:sp>
          <p:nvSpPr>
            <p:cNvPr id="6" name="Rectangle 4"/>
            <p:cNvSpPr>
              <a:spLocks noChangeArrowheads="1"/>
            </p:cNvSpPr>
            <p:nvPr/>
          </p:nvSpPr>
          <p:spPr bwMode="auto">
            <a:xfrm>
              <a:off x="4879" y="1883"/>
              <a:ext cx="111" cy="4"/>
            </a:xfrm>
            <a:prstGeom prst="rect">
              <a:avLst/>
            </a:prstGeom>
            <a:solidFill>
              <a:srgbClr val="242424"/>
            </a:solidFill>
            <a:ln w="0">
              <a:noFill/>
              <a:miter lim="800000"/>
              <a:headEnd/>
              <a:tailEnd/>
            </a:ln>
          </p:spPr>
          <p:txBody>
            <a:bodyPr/>
            <a:lstStyle/>
            <a:p>
              <a:endParaRPr lang="en-US"/>
            </a:p>
          </p:txBody>
        </p:sp>
        <p:sp>
          <p:nvSpPr>
            <p:cNvPr id="7" name="Line 5"/>
            <p:cNvSpPr>
              <a:spLocks noChangeShapeType="1"/>
            </p:cNvSpPr>
            <p:nvPr/>
          </p:nvSpPr>
          <p:spPr bwMode="auto">
            <a:xfrm>
              <a:off x="4845" y="1875"/>
              <a:ext cx="179" cy="1"/>
            </a:xfrm>
            <a:prstGeom prst="line">
              <a:avLst/>
            </a:prstGeom>
            <a:noFill/>
            <a:ln w="0">
              <a:noFill/>
              <a:round/>
              <a:headEnd/>
              <a:tailEnd/>
            </a:ln>
          </p:spPr>
          <p:txBody>
            <a:bodyPr/>
            <a:lstStyle/>
            <a:p>
              <a:endParaRPr lang="en-US"/>
            </a:p>
          </p:txBody>
        </p:sp>
        <p:sp>
          <p:nvSpPr>
            <p:cNvPr id="8" name="Line 6"/>
            <p:cNvSpPr>
              <a:spLocks noChangeShapeType="1"/>
            </p:cNvSpPr>
            <p:nvPr/>
          </p:nvSpPr>
          <p:spPr bwMode="auto">
            <a:xfrm>
              <a:off x="4845" y="1897"/>
              <a:ext cx="177" cy="1"/>
            </a:xfrm>
            <a:prstGeom prst="line">
              <a:avLst/>
            </a:prstGeom>
            <a:noFill/>
            <a:ln w="0">
              <a:noFill/>
              <a:round/>
              <a:headEnd/>
              <a:tailEnd/>
            </a:ln>
          </p:spPr>
          <p:txBody>
            <a:bodyPr/>
            <a:lstStyle/>
            <a:p>
              <a:endParaRPr lang="en-US"/>
            </a:p>
          </p:txBody>
        </p:sp>
        <p:sp>
          <p:nvSpPr>
            <p:cNvPr id="9" name="Rectangle 7"/>
            <p:cNvSpPr>
              <a:spLocks noChangeArrowheads="1"/>
            </p:cNvSpPr>
            <p:nvPr/>
          </p:nvSpPr>
          <p:spPr bwMode="auto">
            <a:xfrm>
              <a:off x="4715" y="1823"/>
              <a:ext cx="331" cy="5"/>
            </a:xfrm>
            <a:prstGeom prst="rect">
              <a:avLst/>
            </a:prstGeom>
            <a:solidFill>
              <a:srgbClr val="6E6E6E"/>
            </a:solidFill>
            <a:ln w="0">
              <a:noFill/>
              <a:miter lim="800000"/>
              <a:headEnd/>
              <a:tailEnd/>
            </a:ln>
          </p:spPr>
          <p:txBody>
            <a:bodyPr/>
            <a:lstStyle/>
            <a:p>
              <a:endParaRPr lang="en-US"/>
            </a:p>
          </p:txBody>
        </p:sp>
        <p:grpSp>
          <p:nvGrpSpPr>
            <p:cNvPr id="10" name="Group 9"/>
            <p:cNvGrpSpPr>
              <a:grpSpLocks/>
            </p:cNvGrpSpPr>
            <p:nvPr/>
          </p:nvGrpSpPr>
          <p:grpSpPr bwMode="auto">
            <a:xfrm>
              <a:off x="4494" y="1274"/>
              <a:ext cx="801" cy="807"/>
              <a:chOff x="4464" y="576"/>
              <a:chExt cx="770" cy="792"/>
            </a:xfrm>
          </p:grpSpPr>
          <p:pic>
            <p:nvPicPr>
              <p:cNvPr id="40" name="Picture 10" descr="computer"/>
              <p:cNvPicPr>
                <a:picLocks noChangeAspect="1" noChangeArrowheads="1"/>
              </p:cNvPicPr>
              <p:nvPr/>
            </p:nvPicPr>
            <p:blipFill>
              <a:blip r:embed="rId3" cstate="print"/>
              <a:srcRect/>
              <a:stretch>
                <a:fillRect/>
              </a:stretch>
            </p:blipFill>
            <p:spPr bwMode="auto">
              <a:xfrm>
                <a:off x="4464" y="576"/>
                <a:ext cx="770" cy="792"/>
              </a:xfrm>
              <a:prstGeom prst="rect">
                <a:avLst/>
              </a:prstGeom>
              <a:noFill/>
              <a:ln w="9525">
                <a:noFill/>
                <a:miter lim="800000"/>
                <a:headEnd/>
                <a:tailEnd/>
              </a:ln>
            </p:spPr>
          </p:pic>
          <p:grpSp>
            <p:nvGrpSpPr>
              <p:cNvPr id="41" name="Group 11"/>
              <p:cNvGrpSpPr>
                <a:grpSpLocks/>
              </p:cNvGrpSpPr>
              <p:nvPr/>
            </p:nvGrpSpPr>
            <p:grpSpPr bwMode="auto">
              <a:xfrm>
                <a:off x="4732" y="708"/>
                <a:ext cx="260" cy="204"/>
                <a:chOff x="5473" y="1416"/>
                <a:chExt cx="260" cy="204"/>
              </a:xfrm>
            </p:grpSpPr>
            <p:sp>
              <p:nvSpPr>
                <p:cNvPr id="42" name="Line 12"/>
                <p:cNvSpPr>
                  <a:spLocks noChangeShapeType="1"/>
                </p:cNvSpPr>
                <p:nvPr/>
              </p:nvSpPr>
              <p:spPr bwMode="auto">
                <a:xfrm flipV="1">
                  <a:off x="5473" y="1416"/>
                  <a:ext cx="43" cy="186"/>
                </a:xfrm>
                <a:prstGeom prst="line">
                  <a:avLst/>
                </a:prstGeom>
                <a:noFill/>
                <a:ln w="9525">
                  <a:solidFill>
                    <a:srgbClr val="A50021"/>
                  </a:solidFill>
                  <a:round/>
                  <a:headEnd/>
                  <a:tailEnd/>
                </a:ln>
              </p:spPr>
              <p:txBody>
                <a:bodyPr/>
                <a:lstStyle/>
                <a:p>
                  <a:endParaRPr lang="en-US"/>
                </a:p>
              </p:txBody>
            </p:sp>
            <p:sp>
              <p:nvSpPr>
                <p:cNvPr id="43" name="Line 13"/>
                <p:cNvSpPr>
                  <a:spLocks noChangeShapeType="1"/>
                </p:cNvSpPr>
                <p:nvPr/>
              </p:nvSpPr>
              <p:spPr bwMode="auto">
                <a:xfrm>
                  <a:off x="5516" y="1424"/>
                  <a:ext cx="61" cy="186"/>
                </a:xfrm>
                <a:prstGeom prst="line">
                  <a:avLst/>
                </a:prstGeom>
                <a:noFill/>
                <a:ln w="9525">
                  <a:solidFill>
                    <a:srgbClr val="A50021"/>
                  </a:solidFill>
                  <a:round/>
                  <a:headEnd/>
                  <a:tailEnd/>
                </a:ln>
              </p:spPr>
              <p:txBody>
                <a:bodyPr/>
                <a:lstStyle/>
                <a:p>
                  <a:endParaRPr lang="en-US"/>
                </a:p>
              </p:txBody>
            </p:sp>
            <p:sp>
              <p:nvSpPr>
                <p:cNvPr id="44" name="Line 14"/>
                <p:cNvSpPr>
                  <a:spLocks noChangeShapeType="1"/>
                </p:cNvSpPr>
                <p:nvPr/>
              </p:nvSpPr>
              <p:spPr bwMode="auto">
                <a:xfrm flipV="1">
                  <a:off x="5586" y="1475"/>
                  <a:ext cx="17" cy="119"/>
                </a:xfrm>
                <a:prstGeom prst="line">
                  <a:avLst/>
                </a:prstGeom>
                <a:noFill/>
                <a:ln w="9525">
                  <a:solidFill>
                    <a:srgbClr val="A50021"/>
                  </a:solidFill>
                  <a:round/>
                  <a:headEnd/>
                  <a:tailEnd/>
                </a:ln>
              </p:spPr>
              <p:txBody>
                <a:bodyPr/>
                <a:lstStyle/>
                <a:p>
                  <a:endParaRPr lang="en-US"/>
                </a:p>
              </p:txBody>
            </p:sp>
            <p:sp>
              <p:nvSpPr>
                <p:cNvPr id="45" name="Line 15"/>
                <p:cNvSpPr>
                  <a:spLocks noChangeShapeType="1"/>
                </p:cNvSpPr>
                <p:nvPr/>
              </p:nvSpPr>
              <p:spPr bwMode="auto">
                <a:xfrm>
                  <a:off x="5620" y="1492"/>
                  <a:ext cx="26" cy="128"/>
                </a:xfrm>
                <a:prstGeom prst="line">
                  <a:avLst/>
                </a:prstGeom>
                <a:noFill/>
                <a:ln w="9525">
                  <a:solidFill>
                    <a:srgbClr val="A50021"/>
                  </a:solidFill>
                  <a:round/>
                  <a:headEnd/>
                  <a:tailEnd/>
                </a:ln>
              </p:spPr>
              <p:txBody>
                <a:bodyPr/>
                <a:lstStyle/>
                <a:p>
                  <a:endParaRPr lang="en-US"/>
                </a:p>
              </p:txBody>
            </p:sp>
            <p:sp>
              <p:nvSpPr>
                <p:cNvPr id="46" name="Line 16"/>
                <p:cNvSpPr>
                  <a:spLocks noChangeShapeType="1"/>
                </p:cNvSpPr>
                <p:nvPr/>
              </p:nvSpPr>
              <p:spPr bwMode="auto">
                <a:xfrm flipV="1">
                  <a:off x="5646" y="1432"/>
                  <a:ext cx="44" cy="170"/>
                </a:xfrm>
                <a:prstGeom prst="line">
                  <a:avLst/>
                </a:prstGeom>
                <a:noFill/>
                <a:ln w="9525">
                  <a:solidFill>
                    <a:srgbClr val="A50021"/>
                  </a:solidFill>
                  <a:round/>
                  <a:headEnd/>
                  <a:tailEnd/>
                </a:ln>
              </p:spPr>
              <p:txBody>
                <a:bodyPr/>
                <a:lstStyle/>
                <a:p>
                  <a:endParaRPr lang="en-US"/>
                </a:p>
              </p:txBody>
            </p:sp>
            <p:sp>
              <p:nvSpPr>
                <p:cNvPr id="47" name="Line 17"/>
                <p:cNvSpPr>
                  <a:spLocks noChangeShapeType="1"/>
                </p:cNvSpPr>
                <p:nvPr/>
              </p:nvSpPr>
              <p:spPr bwMode="auto">
                <a:xfrm>
                  <a:off x="5707" y="1441"/>
                  <a:ext cx="26" cy="161"/>
                </a:xfrm>
                <a:prstGeom prst="line">
                  <a:avLst/>
                </a:prstGeom>
                <a:noFill/>
                <a:ln w="9525">
                  <a:solidFill>
                    <a:srgbClr val="A50021"/>
                  </a:solidFill>
                  <a:round/>
                  <a:headEnd/>
                  <a:tailEnd/>
                </a:ln>
              </p:spPr>
              <p:txBody>
                <a:bodyPr/>
                <a:lstStyle/>
                <a:p>
                  <a:endParaRPr lang="en-US"/>
                </a:p>
              </p:txBody>
            </p:sp>
          </p:grpSp>
        </p:grpSp>
        <p:pic>
          <p:nvPicPr>
            <p:cNvPr id="11" name="Picture 19" descr="beaker"/>
            <p:cNvPicPr>
              <a:picLocks noChangeAspect="1" noChangeArrowheads="1"/>
            </p:cNvPicPr>
            <p:nvPr/>
          </p:nvPicPr>
          <p:blipFill>
            <a:blip r:embed="rId4" cstate="print"/>
            <a:srcRect/>
            <a:stretch>
              <a:fillRect/>
            </a:stretch>
          </p:blipFill>
          <p:spPr bwMode="auto">
            <a:xfrm>
              <a:off x="746" y="1799"/>
              <a:ext cx="323" cy="551"/>
            </a:xfrm>
            <a:prstGeom prst="rect">
              <a:avLst/>
            </a:prstGeom>
            <a:noFill/>
            <a:ln w="9525">
              <a:noFill/>
              <a:miter lim="800000"/>
              <a:headEnd/>
              <a:tailEnd/>
            </a:ln>
          </p:spPr>
        </p:pic>
        <p:pic>
          <p:nvPicPr>
            <p:cNvPr id="12" name="Picture 20" descr="injector"/>
            <p:cNvPicPr>
              <a:picLocks noChangeAspect="1" noChangeArrowheads="1"/>
            </p:cNvPicPr>
            <p:nvPr/>
          </p:nvPicPr>
          <p:blipFill>
            <a:blip r:embed="rId5" cstate="print"/>
            <a:srcRect/>
            <a:stretch>
              <a:fillRect/>
            </a:stretch>
          </p:blipFill>
          <p:spPr bwMode="auto">
            <a:xfrm>
              <a:off x="2345" y="1775"/>
              <a:ext cx="375" cy="330"/>
            </a:xfrm>
            <a:prstGeom prst="rect">
              <a:avLst/>
            </a:prstGeom>
            <a:noFill/>
            <a:ln w="9525">
              <a:noFill/>
              <a:miter lim="800000"/>
              <a:headEnd/>
              <a:tailEnd/>
            </a:ln>
          </p:spPr>
        </p:pic>
        <p:pic>
          <p:nvPicPr>
            <p:cNvPr id="13" name="Picture 22" descr="sfbeaker"/>
            <p:cNvPicPr>
              <a:picLocks noChangeAspect="1" noChangeArrowheads="1"/>
            </p:cNvPicPr>
            <p:nvPr/>
          </p:nvPicPr>
          <p:blipFill>
            <a:blip r:embed="rId6" cstate="print"/>
            <a:srcRect/>
            <a:stretch>
              <a:fillRect/>
            </a:stretch>
          </p:blipFill>
          <p:spPr bwMode="auto">
            <a:xfrm>
              <a:off x="4823" y="3181"/>
              <a:ext cx="420" cy="389"/>
            </a:xfrm>
            <a:prstGeom prst="rect">
              <a:avLst/>
            </a:prstGeom>
            <a:noFill/>
            <a:ln w="9525">
              <a:noFill/>
              <a:miter lim="800000"/>
              <a:headEnd/>
              <a:tailEnd/>
            </a:ln>
          </p:spPr>
        </p:pic>
        <p:sp>
          <p:nvSpPr>
            <p:cNvPr id="14" name="Text Box 23"/>
            <p:cNvSpPr txBox="1">
              <a:spLocks noChangeArrowheads="1"/>
            </p:cNvSpPr>
            <p:nvPr/>
          </p:nvSpPr>
          <p:spPr bwMode="auto">
            <a:xfrm>
              <a:off x="4699" y="2108"/>
              <a:ext cx="332" cy="191"/>
            </a:xfrm>
            <a:prstGeom prst="rect">
              <a:avLst/>
            </a:prstGeom>
            <a:noFill/>
            <a:ln w="9525">
              <a:noFill/>
              <a:miter lim="800000"/>
              <a:headEnd/>
              <a:tailEnd/>
            </a:ln>
          </p:spPr>
          <p:txBody>
            <a:bodyPr wrap="none" lIns="0" tIns="0" rIns="0" bIns="0">
              <a:spAutoFit/>
            </a:bodyPr>
            <a:lstStyle/>
            <a:p>
              <a:r>
                <a:rPr lang="en-US">
                  <a:solidFill>
                    <a:srgbClr val="003D66"/>
                  </a:solidFill>
                </a:rPr>
                <a:t>Data</a:t>
              </a:r>
            </a:p>
          </p:txBody>
        </p:sp>
        <p:pic>
          <p:nvPicPr>
            <p:cNvPr id="15" name="Picture 24" descr="pump"/>
            <p:cNvPicPr>
              <a:picLocks noChangeAspect="1" noChangeArrowheads="1"/>
            </p:cNvPicPr>
            <p:nvPr/>
          </p:nvPicPr>
          <p:blipFill>
            <a:blip r:embed="rId7" cstate="print"/>
            <a:srcRect/>
            <a:stretch>
              <a:fillRect/>
            </a:stretch>
          </p:blipFill>
          <p:spPr bwMode="auto">
            <a:xfrm>
              <a:off x="1496" y="2594"/>
              <a:ext cx="487" cy="389"/>
            </a:xfrm>
            <a:prstGeom prst="rect">
              <a:avLst/>
            </a:prstGeom>
            <a:noFill/>
            <a:ln w="9525">
              <a:noFill/>
              <a:miter lim="800000"/>
              <a:headEnd/>
              <a:tailEnd/>
            </a:ln>
          </p:spPr>
        </p:pic>
        <p:sp>
          <p:nvSpPr>
            <p:cNvPr id="16" name="Text Box 25"/>
            <p:cNvSpPr txBox="1">
              <a:spLocks noChangeArrowheads="1"/>
            </p:cNvSpPr>
            <p:nvPr/>
          </p:nvSpPr>
          <p:spPr bwMode="auto">
            <a:xfrm>
              <a:off x="4793" y="3575"/>
              <a:ext cx="428" cy="191"/>
            </a:xfrm>
            <a:prstGeom prst="rect">
              <a:avLst/>
            </a:prstGeom>
            <a:noFill/>
            <a:ln w="9525">
              <a:noFill/>
              <a:miter lim="800000"/>
              <a:headEnd/>
              <a:tailEnd/>
            </a:ln>
          </p:spPr>
          <p:txBody>
            <a:bodyPr wrap="none" lIns="0" tIns="0" rIns="0" bIns="0">
              <a:spAutoFit/>
            </a:bodyPr>
            <a:lstStyle/>
            <a:p>
              <a:r>
                <a:rPr lang="en-US">
                  <a:solidFill>
                    <a:srgbClr val="003D66"/>
                  </a:solidFill>
                </a:rPr>
                <a:t>Waste</a:t>
              </a:r>
            </a:p>
          </p:txBody>
        </p:sp>
        <p:sp>
          <p:nvSpPr>
            <p:cNvPr id="17" name="Text Box 26"/>
            <p:cNvSpPr txBox="1">
              <a:spLocks noChangeArrowheads="1"/>
            </p:cNvSpPr>
            <p:nvPr/>
          </p:nvSpPr>
          <p:spPr bwMode="auto">
            <a:xfrm>
              <a:off x="3770" y="3282"/>
              <a:ext cx="603" cy="191"/>
            </a:xfrm>
            <a:prstGeom prst="rect">
              <a:avLst/>
            </a:prstGeom>
            <a:noFill/>
            <a:ln w="9525">
              <a:noFill/>
              <a:miter lim="800000"/>
              <a:headEnd/>
              <a:tailEnd/>
            </a:ln>
          </p:spPr>
          <p:txBody>
            <a:bodyPr wrap="none" lIns="0" tIns="0" rIns="0" bIns="0">
              <a:spAutoFit/>
            </a:bodyPr>
            <a:lstStyle/>
            <a:p>
              <a:r>
                <a:rPr lang="en-US">
                  <a:solidFill>
                    <a:srgbClr val="003D66"/>
                  </a:solidFill>
                </a:rPr>
                <a:t>Detector</a:t>
              </a:r>
            </a:p>
          </p:txBody>
        </p:sp>
        <p:sp>
          <p:nvSpPr>
            <p:cNvPr id="18" name="Text Box 28"/>
            <p:cNvSpPr txBox="1">
              <a:spLocks noChangeArrowheads="1"/>
            </p:cNvSpPr>
            <p:nvPr/>
          </p:nvSpPr>
          <p:spPr bwMode="auto">
            <a:xfrm>
              <a:off x="1557" y="2989"/>
              <a:ext cx="398" cy="191"/>
            </a:xfrm>
            <a:prstGeom prst="rect">
              <a:avLst/>
            </a:prstGeom>
            <a:noFill/>
            <a:ln w="9525">
              <a:noFill/>
              <a:miter lim="800000"/>
              <a:headEnd/>
              <a:tailEnd/>
            </a:ln>
          </p:spPr>
          <p:txBody>
            <a:bodyPr wrap="none" lIns="0" tIns="0" rIns="0" bIns="0">
              <a:spAutoFit/>
            </a:bodyPr>
            <a:lstStyle/>
            <a:p>
              <a:pPr algn="ctr"/>
              <a:r>
                <a:rPr lang="en-US">
                  <a:solidFill>
                    <a:srgbClr val="003D66"/>
                  </a:solidFill>
                </a:rPr>
                <a:t>Pump</a:t>
              </a:r>
            </a:p>
          </p:txBody>
        </p:sp>
        <p:sp>
          <p:nvSpPr>
            <p:cNvPr id="19" name="Text Box 29"/>
            <p:cNvSpPr txBox="1">
              <a:spLocks noChangeArrowheads="1"/>
            </p:cNvSpPr>
            <p:nvPr/>
          </p:nvSpPr>
          <p:spPr bwMode="auto">
            <a:xfrm>
              <a:off x="409" y="2475"/>
              <a:ext cx="529" cy="191"/>
            </a:xfrm>
            <a:prstGeom prst="rect">
              <a:avLst/>
            </a:prstGeom>
            <a:noFill/>
            <a:ln w="9525">
              <a:noFill/>
              <a:miter lim="800000"/>
              <a:headEnd/>
              <a:tailEnd/>
            </a:ln>
          </p:spPr>
          <p:txBody>
            <a:bodyPr wrap="none" lIns="0" tIns="0" rIns="0" bIns="0">
              <a:spAutoFit/>
            </a:bodyPr>
            <a:lstStyle/>
            <a:p>
              <a:r>
                <a:rPr lang="en-US" dirty="0">
                  <a:solidFill>
                    <a:srgbClr val="003D66"/>
                  </a:solidFill>
                </a:rPr>
                <a:t>Solvent</a:t>
              </a:r>
            </a:p>
          </p:txBody>
        </p:sp>
        <p:sp>
          <p:nvSpPr>
            <p:cNvPr id="20" name="Text Box 30"/>
            <p:cNvSpPr txBox="1">
              <a:spLocks noChangeArrowheads="1"/>
            </p:cNvSpPr>
            <p:nvPr/>
          </p:nvSpPr>
          <p:spPr bwMode="auto">
            <a:xfrm>
              <a:off x="2545" y="1081"/>
              <a:ext cx="948" cy="191"/>
            </a:xfrm>
            <a:prstGeom prst="rect">
              <a:avLst/>
            </a:prstGeom>
            <a:noFill/>
            <a:ln w="9525">
              <a:noFill/>
              <a:miter lim="800000"/>
              <a:headEnd/>
              <a:tailEnd/>
            </a:ln>
          </p:spPr>
          <p:txBody>
            <a:bodyPr wrap="none" lIns="0" tIns="0" rIns="0" bIns="0">
              <a:spAutoFit/>
            </a:bodyPr>
            <a:lstStyle/>
            <a:p>
              <a:r>
                <a:rPr lang="en-US">
                  <a:solidFill>
                    <a:srgbClr val="003D66"/>
                  </a:solidFill>
                </a:rPr>
                <a:t>HPLC Column</a:t>
              </a:r>
            </a:p>
          </p:txBody>
        </p:sp>
        <p:sp>
          <p:nvSpPr>
            <p:cNvPr id="21" name="Text Box 31"/>
            <p:cNvSpPr txBox="1">
              <a:spLocks noChangeArrowheads="1"/>
            </p:cNvSpPr>
            <p:nvPr/>
          </p:nvSpPr>
          <p:spPr bwMode="auto">
            <a:xfrm>
              <a:off x="2745" y="1766"/>
              <a:ext cx="912" cy="382"/>
            </a:xfrm>
            <a:prstGeom prst="rect">
              <a:avLst/>
            </a:prstGeom>
            <a:noFill/>
            <a:ln w="9525">
              <a:noFill/>
              <a:miter lim="800000"/>
              <a:headEnd/>
              <a:tailEnd/>
            </a:ln>
          </p:spPr>
          <p:txBody>
            <a:bodyPr wrap="none" lIns="0" tIns="0" rIns="0" bIns="0">
              <a:spAutoFit/>
            </a:bodyPr>
            <a:lstStyle/>
            <a:p>
              <a:r>
                <a:rPr lang="en-US">
                  <a:solidFill>
                    <a:srgbClr val="003D66"/>
                  </a:solidFill>
                </a:rPr>
                <a:t>Injector</a:t>
              </a:r>
            </a:p>
            <a:p>
              <a:r>
                <a:rPr lang="en-US">
                  <a:solidFill>
                    <a:srgbClr val="003D66"/>
                  </a:solidFill>
                </a:rPr>
                <a:t>AutoSampler</a:t>
              </a:r>
            </a:p>
          </p:txBody>
        </p:sp>
        <p:pic>
          <p:nvPicPr>
            <p:cNvPr id="22" name="Picture 32" descr="columnSlide56"/>
            <p:cNvPicPr>
              <a:picLocks noChangeAspect="1" noChangeArrowheads="1"/>
            </p:cNvPicPr>
            <p:nvPr/>
          </p:nvPicPr>
          <p:blipFill>
            <a:blip r:embed="rId8" cstate="print"/>
            <a:srcRect/>
            <a:stretch>
              <a:fillRect/>
            </a:stretch>
          </p:blipFill>
          <p:spPr bwMode="auto">
            <a:xfrm>
              <a:off x="2345" y="1284"/>
              <a:ext cx="1474" cy="381"/>
            </a:xfrm>
            <a:prstGeom prst="rect">
              <a:avLst/>
            </a:prstGeom>
            <a:noFill/>
            <a:ln w="9525">
              <a:noFill/>
              <a:miter lim="800000"/>
              <a:headEnd/>
              <a:tailEnd/>
            </a:ln>
          </p:spPr>
        </p:pic>
        <p:pic>
          <p:nvPicPr>
            <p:cNvPr id="23" name="Picture 33" descr="detector"/>
            <p:cNvPicPr>
              <a:picLocks noChangeAspect="1" noChangeArrowheads="1"/>
            </p:cNvPicPr>
            <p:nvPr/>
          </p:nvPicPr>
          <p:blipFill>
            <a:blip r:embed="rId9" cstate="print"/>
            <a:srcRect/>
            <a:stretch>
              <a:fillRect/>
            </a:stretch>
          </p:blipFill>
          <p:spPr bwMode="auto">
            <a:xfrm>
              <a:off x="3799" y="2594"/>
              <a:ext cx="645" cy="660"/>
            </a:xfrm>
            <a:prstGeom prst="rect">
              <a:avLst/>
            </a:prstGeom>
            <a:noFill/>
            <a:ln w="9525">
              <a:noFill/>
              <a:miter lim="800000"/>
              <a:headEnd/>
              <a:tailEnd/>
            </a:ln>
          </p:spPr>
        </p:pic>
        <p:sp>
          <p:nvSpPr>
            <p:cNvPr id="24" name="Line 38"/>
            <p:cNvSpPr>
              <a:spLocks noChangeShapeType="1"/>
            </p:cNvSpPr>
            <p:nvPr/>
          </p:nvSpPr>
          <p:spPr bwMode="auto">
            <a:xfrm flipV="1">
              <a:off x="896" y="1567"/>
              <a:ext cx="0" cy="245"/>
            </a:xfrm>
            <a:prstGeom prst="line">
              <a:avLst/>
            </a:prstGeom>
            <a:noFill/>
            <a:ln w="31750">
              <a:solidFill>
                <a:srgbClr val="003D66"/>
              </a:solidFill>
              <a:round/>
              <a:headEnd/>
              <a:tailEnd/>
            </a:ln>
          </p:spPr>
          <p:txBody>
            <a:bodyPr wrap="none" lIns="0" tIns="0" rIns="0" bIns="0">
              <a:spAutoFit/>
            </a:bodyPr>
            <a:lstStyle/>
            <a:p>
              <a:endParaRPr lang="en-US"/>
            </a:p>
          </p:txBody>
        </p:sp>
        <p:sp>
          <p:nvSpPr>
            <p:cNvPr id="25" name="Line 39"/>
            <p:cNvSpPr>
              <a:spLocks noChangeShapeType="1"/>
            </p:cNvSpPr>
            <p:nvPr/>
          </p:nvSpPr>
          <p:spPr bwMode="auto">
            <a:xfrm>
              <a:off x="896" y="1567"/>
              <a:ext cx="250" cy="0"/>
            </a:xfrm>
            <a:prstGeom prst="line">
              <a:avLst/>
            </a:prstGeom>
            <a:noFill/>
            <a:ln w="31750">
              <a:solidFill>
                <a:srgbClr val="003D66"/>
              </a:solidFill>
              <a:round/>
              <a:headEnd/>
              <a:tailEnd/>
            </a:ln>
          </p:spPr>
          <p:txBody>
            <a:bodyPr lIns="0" tIns="0" rIns="0" bIns="0">
              <a:spAutoFit/>
            </a:bodyPr>
            <a:lstStyle/>
            <a:p>
              <a:endParaRPr lang="en-US"/>
            </a:p>
          </p:txBody>
        </p:sp>
        <p:sp>
          <p:nvSpPr>
            <p:cNvPr id="26" name="Line 40"/>
            <p:cNvSpPr>
              <a:spLocks noChangeShapeType="1"/>
            </p:cNvSpPr>
            <p:nvPr/>
          </p:nvSpPr>
          <p:spPr bwMode="auto">
            <a:xfrm>
              <a:off x="1146" y="1567"/>
              <a:ext cx="0" cy="1174"/>
            </a:xfrm>
            <a:prstGeom prst="line">
              <a:avLst/>
            </a:prstGeom>
            <a:noFill/>
            <a:ln w="31750">
              <a:solidFill>
                <a:srgbClr val="003D66"/>
              </a:solidFill>
              <a:round/>
              <a:headEnd/>
              <a:tailEnd/>
            </a:ln>
          </p:spPr>
          <p:txBody>
            <a:bodyPr wrap="none" lIns="0" tIns="0" rIns="0" bIns="0">
              <a:spAutoFit/>
            </a:bodyPr>
            <a:lstStyle/>
            <a:p>
              <a:endParaRPr lang="en-US"/>
            </a:p>
          </p:txBody>
        </p:sp>
        <p:sp>
          <p:nvSpPr>
            <p:cNvPr id="27" name="Line 41"/>
            <p:cNvSpPr>
              <a:spLocks noChangeShapeType="1"/>
            </p:cNvSpPr>
            <p:nvPr/>
          </p:nvSpPr>
          <p:spPr bwMode="auto">
            <a:xfrm>
              <a:off x="1146" y="2741"/>
              <a:ext cx="400" cy="0"/>
            </a:xfrm>
            <a:prstGeom prst="line">
              <a:avLst/>
            </a:prstGeom>
            <a:noFill/>
            <a:ln w="31750">
              <a:solidFill>
                <a:srgbClr val="003D66"/>
              </a:solidFill>
              <a:round/>
              <a:headEnd/>
              <a:tailEnd type="triangle" w="med" len="med"/>
            </a:ln>
          </p:spPr>
          <p:txBody>
            <a:bodyPr lIns="0" tIns="0" rIns="0" bIns="0">
              <a:spAutoFit/>
            </a:bodyPr>
            <a:lstStyle/>
            <a:p>
              <a:endParaRPr lang="en-US"/>
            </a:p>
          </p:txBody>
        </p:sp>
        <p:sp>
          <p:nvSpPr>
            <p:cNvPr id="28" name="Line 42"/>
            <p:cNvSpPr>
              <a:spLocks noChangeShapeType="1"/>
            </p:cNvSpPr>
            <p:nvPr/>
          </p:nvSpPr>
          <p:spPr bwMode="auto">
            <a:xfrm>
              <a:off x="1945" y="2741"/>
              <a:ext cx="150" cy="0"/>
            </a:xfrm>
            <a:prstGeom prst="line">
              <a:avLst/>
            </a:prstGeom>
            <a:noFill/>
            <a:ln w="31750">
              <a:solidFill>
                <a:srgbClr val="003D66"/>
              </a:solidFill>
              <a:round/>
              <a:headEnd/>
              <a:tailEnd/>
            </a:ln>
          </p:spPr>
          <p:txBody>
            <a:bodyPr lIns="0" tIns="0" rIns="0" bIns="0">
              <a:spAutoFit/>
            </a:bodyPr>
            <a:lstStyle/>
            <a:p>
              <a:endParaRPr lang="en-US"/>
            </a:p>
          </p:txBody>
        </p:sp>
        <p:sp>
          <p:nvSpPr>
            <p:cNvPr id="29" name="Line 44"/>
            <p:cNvSpPr>
              <a:spLocks noChangeShapeType="1"/>
            </p:cNvSpPr>
            <p:nvPr/>
          </p:nvSpPr>
          <p:spPr bwMode="auto">
            <a:xfrm flipV="1">
              <a:off x="2095" y="2260"/>
              <a:ext cx="6" cy="481"/>
            </a:xfrm>
            <a:prstGeom prst="line">
              <a:avLst/>
            </a:prstGeom>
            <a:noFill/>
            <a:ln w="31750">
              <a:solidFill>
                <a:srgbClr val="003D66"/>
              </a:solidFill>
              <a:round/>
              <a:headEnd/>
              <a:tailEnd type="triangle" w="med" len="med"/>
            </a:ln>
          </p:spPr>
          <p:txBody>
            <a:bodyPr lIns="0" tIns="0" rIns="0" bIns="0">
              <a:spAutoFit/>
            </a:bodyPr>
            <a:lstStyle/>
            <a:p>
              <a:endParaRPr lang="en-US"/>
            </a:p>
          </p:txBody>
        </p:sp>
        <p:sp>
          <p:nvSpPr>
            <p:cNvPr id="30" name="Line 48"/>
            <p:cNvSpPr>
              <a:spLocks noChangeShapeType="1"/>
            </p:cNvSpPr>
            <p:nvPr/>
          </p:nvSpPr>
          <p:spPr bwMode="auto">
            <a:xfrm flipV="1">
              <a:off x="2095" y="1469"/>
              <a:ext cx="0" cy="783"/>
            </a:xfrm>
            <a:prstGeom prst="line">
              <a:avLst/>
            </a:prstGeom>
            <a:noFill/>
            <a:ln w="31750">
              <a:solidFill>
                <a:srgbClr val="003D66"/>
              </a:solidFill>
              <a:round/>
              <a:headEnd/>
              <a:tailEnd/>
            </a:ln>
          </p:spPr>
          <p:txBody>
            <a:bodyPr lIns="0" tIns="0" rIns="0" bIns="0">
              <a:spAutoFit/>
            </a:bodyPr>
            <a:lstStyle/>
            <a:p>
              <a:endParaRPr lang="en-US"/>
            </a:p>
          </p:txBody>
        </p:sp>
        <p:sp>
          <p:nvSpPr>
            <p:cNvPr id="31" name="Line 49"/>
            <p:cNvSpPr>
              <a:spLocks noChangeShapeType="1"/>
            </p:cNvSpPr>
            <p:nvPr/>
          </p:nvSpPr>
          <p:spPr bwMode="auto">
            <a:xfrm>
              <a:off x="2095" y="1469"/>
              <a:ext cx="250" cy="0"/>
            </a:xfrm>
            <a:prstGeom prst="line">
              <a:avLst/>
            </a:prstGeom>
            <a:noFill/>
            <a:ln w="31750">
              <a:solidFill>
                <a:srgbClr val="003D66"/>
              </a:solidFill>
              <a:round/>
              <a:headEnd/>
              <a:tailEnd type="triangle" w="med" len="med"/>
            </a:ln>
          </p:spPr>
          <p:txBody>
            <a:bodyPr wrap="none" lIns="0" tIns="0" rIns="0" bIns="0">
              <a:spAutoFit/>
            </a:bodyPr>
            <a:lstStyle/>
            <a:p>
              <a:endParaRPr lang="en-US"/>
            </a:p>
          </p:txBody>
        </p:sp>
        <p:sp>
          <p:nvSpPr>
            <p:cNvPr id="32" name="Line 50"/>
            <p:cNvSpPr>
              <a:spLocks noChangeShapeType="1"/>
            </p:cNvSpPr>
            <p:nvPr/>
          </p:nvSpPr>
          <p:spPr bwMode="auto">
            <a:xfrm>
              <a:off x="3794" y="1469"/>
              <a:ext cx="150" cy="0"/>
            </a:xfrm>
            <a:prstGeom prst="line">
              <a:avLst/>
            </a:prstGeom>
            <a:noFill/>
            <a:ln w="31750">
              <a:solidFill>
                <a:srgbClr val="003D66"/>
              </a:solidFill>
              <a:round/>
              <a:headEnd/>
              <a:tailEnd/>
            </a:ln>
          </p:spPr>
          <p:txBody>
            <a:bodyPr wrap="none" lIns="0" tIns="0" rIns="0" bIns="0">
              <a:spAutoFit/>
            </a:bodyPr>
            <a:lstStyle/>
            <a:p>
              <a:endParaRPr lang="en-US"/>
            </a:p>
          </p:txBody>
        </p:sp>
        <p:sp>
          <p:nvSpPr>
            <p:cNvPr id="33" name="Line 51"/>
            <p:cNvSpPr>
              <a:spLocks noChangeShapeType="1"/>
            </p:cNvSpPr>
            <p:nvPr/>
          </p:nvSpPr>
          <p:spPr bwMode="auto">
            <a:xfrm>
              <a:off x="3944" y="1469"/>
              <a:ext cx="0" cy="1125"/>
            </a:xfrm>
            <a:prstGeom prst="line">
              <a:avLst/>
            </a:prstGeom>
            <a:noFill/>
            <a:ln w="31750">
              <a:solidFill>
                <a:srgbClr val="003D66"/>
              </a:solidFill>
              <a:round/>
              <a:headEnd/>
              <a:tailEnd type="triangle" w="med" len="med"/>
            </a:ln>
          </p:spPr>
          <p:txBody>
            <a:bodyPr wrap="none" lIns="0" tIns="0" rIns="0" bIns="0">
              <a:spAutoFit/>
            </a:bodyPr>
            <a:lstStyle/>
            <a:p>
              <a:endParaRPr lang="en-US"/>
            </a:p>
          </p:txBody>
        </p:sp>
        <p:sp>
          <p:nvSpPr>
            <p:cNvPr id="34" name="Line 52"/>
            <p:cNvSpPr>
              <a:spLocks noChangeShapeType="1"/>
            </p:cNvSpPr>
            <p:nvPr/>
          </p:nvSpPr>
          <p:spPr bwMode="auto">
            <a:xfrm>
              <a:off x="4444" y="2937"/>
              <a:ext cx="549" cy="0"/>
            </a:xfrm>
            <a:prstGeom prst="line">
              <a:avLst/>
            </a:prstGeom>
            <a:noFill/>
            <a:ln w="31750">
              <a:solidFill>
                <a:srgbClr val="003D66"/>
              </a:solidFill>
              <a:round/>
              <a:headEnd/>
              <a:tailEnd/>
            </a:ln>
          </p:spPr>
          <p:txBody>
            <a:bodyPr lIns="0" tIns="0" rIns="0" bIns="0">
              <a:spAutoFit/>
            </a:bodyPr>
            <a:lstStyle/>
            <a:p>
              <a:endParaRPr lang="en-US"/>
            </a:p>
          </p:txBody>
        </p:sp>
        <p:sp>
          <p:nvSpPr>
            <p:cNvPr id="35" name="Line 53"/>
            <p:cNvSpPr>
              <a:spLocks noChangeShapeType="1"/>
            </p:cNvSpPr>
            <p:nvPr/>
          </p:nvSpPr>
          <p:spPr bwMode="auto">
            <a:xfrm>
              <a:off x="4993" y="2937"/>
              <a:ext cx="0" cy="195"/>
            </a:xfrm>
            <a:prstGeom prst="line">
              <a:avLst/>
            </a:prstGeom>
            <a:noFill/>
            <a:ln w="31750">
              <a:solidFill>
                <a:srgbClr val="003D66"/>
              </a:solidFill>
              <a:round/>
              <a:headEnd/>
              <a:tailEnd type="triangle" w="med" len="med"/>
            </a:ln>
          </p:spPr>
          <p:txBody>
            <a:bodyPr wrap="none" lIns="0" tIns="0" rIns="0" bIns="0">
              <a:spAutoFit/>
            </a:bodyPr>
            <a:lstStyle/>
            <a:p>
              <a:endParaRPr lang="en-US"/>
            </a:p>
          </p:txBody>
        </p:sp>
        <p:sp>
          <p:nvSpPr>
            <p:cNvPr id="36" name="Line 54"/>
            <p:cNvSpPr>
              <a:spLocks noChangeShapeType="1"/>
            </p:cNvSpPr>
            <p:nvPr/>
          </p:nvSpPr>
          <p:spPr bwMode="auto">
            <a:xfrm flipV="1">
              <a:off x="4194" y="1812"/>
              <a:ext cx="0" cy="782"/>
            </a:xfrm>
            <a:prstGeom prst="line">
              <a:avLst/>
            </a:prstGeom>
            <a:noFill/>
            <a:ln w="31750">
              <a:solidFill>
                <a:srgbClr val="4D4D4D"/>
              </a:solidFill>
              <a:prstDash val="dash"/>
              <a:round/>
              <a:headEnd/>
              <a:tailEnd/>
            </a:ln>
          </p:spPr>
          <p:txBody>
            <a:bodyPr wrap="none" lIns="0" tIns="0" rIns="0" bIns="0">
              <a:spAutoFit/>
            </a:bodyPr>
            <a:lstStyle/>
            <a:p>
              <a:endParaRPr lang="en-US"/>
            </a:p>
          </p:txBody>
        </p:sp>
        <p:sp>
          <p:nvSpPr>
            <p:cNvPr id="37" name="Line 55"/>
            <p:cNvSpPr>
              <a:spLocks noChangeShapeType="1"/>
            </p:cNvSpPr>
            <p:nvPr/>
          </p:nvSpPr>
          <p:spPr bwMode="auto">
            <a:xfrm>
              <a:off x="4194" y="1812"/>
              <a:ext cx="399" cy="0"/>
            </a:xfrm>
            <a:prstGeom prst="line">
              <a:avLst/>
            </a:prstGeom>
            <a:noFill/>
            <a:ln w="31750">
              <a:solidFill>
                <a:srgbClr val="4D4D4D"/>
              </a:solidFill>
              <a:prstDash val="dash"/>
              <a:round/>
              <a:headEnd/>
              <a:tailEnd/>
            </a:ln>
          </p:spPr>
          <p:txBody>
            <a:bodyPr wrap="none" lIns="0" tIns="0" rIns="0" bIns="0">
              <a:spAutoFit/>
            </a:bodyPr>
            <a:lstStyle/>
            <a:p>
              <a:endParaRPr lang="en-US"/>
            </a:p>
          </p:txBody>
        </p:sp>
        <p:sp>
          <p:nvSpPr>
            <p:cNvPr id="38" name="Freeform 56"/>
            <p:cNvSpPr>
              <a:spLocks/>
            </p:cNvSpPr>
            <p:nvPr/>
          </p:nvSpPr>
          <p:spPr bwMode="auto">
            <a:xfrm>
              <a:off x="2545" y="2056"/>
              <a:ext cx="1" cy="191"/>
            </a:xfrm>
            <a:custGeom>
              <a:avLst/>
              <a:gdLst>
                <a:gd name="T0" fmla="*/ 0 w 1"/>
                <a:gd name="T1" fmla="*/ 228 h 228"/>
                <a:gd name="T2" fmla="*/ 1 w 1"/>
                <a:gd name="T3" fmla="*/ 0 h 228"/>
                <a:gd name="T4" fmla="*/ 0 60000 65536"/>
                <a:gd name="T5" fmla="*/ 0 60000 65536"/>
                <a:gd name="T6" fmla="*/ 0 w 1"/>
                <a:gd name="T7" fmla="*/ 0 h 228"/>
                <a:gd name="T8" fmla="*/ 1 w 1"/>
                <a:gd name="T9" fmla="*/ 228 h 228"/>
              </a:gdLst>
              <a:ahLst/>
              <a:cxnLst>
                <a:cxn ang="T4">
                  <a:pos x="T0" y="T1"/>
                </a:cxn>
                <a:cxn ang="T5">
                  <a:pos x="T2" y="T3"/>
                </a:cxn>
              </a:cxnLst>
              <a:rect l="T6" t="T7" r="T8" b="T9"/>
              <a:pathLst>
                <a:path w="1" h="228">
                  <a:moveTo>
                    <a:pt x="0" y="228"/>
                  </a:moveTo>
                  <a:lnTo>
                    <a:pt x="1" y="0"/>
                  </a:lnTo>
                </a:path>
              </a:pathLst>
            </a:custGeom>
            <a:noFill/>
            <a:ln w="31750" cap="flat" cmpd="sng">
              <a:solidFill>
                <a:srgbClr val="A50021"/>
              </a:solidFill>
              <a:prstDash val="solid"/>
              <a:round/>
              <a:headEnd type="none" w="med" len="med"/>
              <a:tailEnd type="triangle" w="med" len="med"/>
            </a:ln>
          </p:spPr>
          <p:txBody>
            <a:bodyPr lIns="0" tIns="0" rIns="0" bIns="0">
              <a:spAutoFit/>
            </a:bodyPr>
            <a:lstStyle/>
            <a:p>
              <a:endParaRPr lang="en-US"/>
            </a:p>
          </p:txBody>
        </p:sp>
        <p:sp>
          <p:nvSpPr>
            <p:cNvPr id="39" name="Line 57"/>
            <p:cNvSpPr>
              <a:spLocks noChangeShapeType="1"/>
            </p:cNvSpPr>
            <p:nvPr/>
          </p:nvSpPr>
          <p:spPr bwMode="auto">
            <a:xfrm flipH="1">
              <a:off x="2095" y="1958"/>
              <a:ext cx="250" cy="0"/>
            </a:xfrm>
            <a:prstGeom prst="line">
              <a:avLst/>
            </a:prstGeom>
            <a:noFill/>
            <a:ln w="31750">
              <a:solidFill>
                <a:srgbClr val="A50021"/>
              </a:solidFill>
              <a:round/>
              <a:headEnd/>
              <a:tailEnd type="triangle" w="med" len="med"/>
            </a:ln>
          </p:spPr>
          <p:txBody>
            <a:bodyPr wrap="none" lIns="0" tIns="0" rIns="0" bIns="0">
              <a:spAutoFit/>
            </a:bodyPr>
            <a:lstStyle/>
            <a:p>
              <a:endParaRPr lang="en-US"/>
            </a:p>
          </p:txBody>
        </p:sp>
      </p:grpSp>
    </p:spTree>
  </p:cSld>
  <p:clrMapOvr>
    <a:masterClrMapping/>
  </p:clrMapOvr>
  <p:transition/>
  <p:timing>
    <p:tnLst>
      <p:par>
        <p:cTn id="1" dur="indefinite" restart="never" nodeType="tmRoot"/>
      </p:par>
    </p:tnLst>
  </p:timing>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Content Placeholder 13"/>
          <p:cNvSpPr>
            <a:spLocks noGrp="1"/>
          </p:cNvSpPr>
          <p:nvPr>
            <p:ph sz="half" idx="12"/>
          </p:nvPr>
        </p:nvSpPr>
        <p:spPr>
          <a:xfrm>
            <a:off x="228600" y="4482352"/>
            <a:ext cx="8686800" cy="2102997"/>
          </a:xfrm>
          <a:solidFill>
            <a:srgbClr val="FFFFCC"/>
          </a:solidFill>
          <a:ln>
            <a:solidFill>
              <a:schemeClr val="tx1"/>
            </a:solidFill>
          </a:ln>
        </p:spPr>
        <p:txBody>
          <a:bodyPr/>
          <a:lstStyle/>
          <a:p>
            <a:r>
              <a:rPr lang="en-US" sz="1800" dirty="0" smtClean="0"/>
              <a:t>The later eluting peaks are broader than the early peaks because of diffusion.</a:t>
            </a:r>
          </a:p>
          <a:p>
            <a:r>
              <a:rPr lang="en-US" sz="1800" dirty="0" smtClean="0"/>
              <a:t>Greater sensitivity is achieved with better peak shape.</a:t>
            </a:r>
          </a:p>
          <a:p>
            <a:pPr lvl="1"/>
            <a:r>
              <a:rPr lang="en-US" sz="1600" dirty="0" smtClean="0"/>
              <a:t>Ideal peak shape is tall, narrow and symmetrical.</a:t>
            </a:r>
          </a:p>
          <a:p>
            <a:pPr lvl="1"/>
            <a:r>
              <a:rPr lang="en-US" sz="1600" dirty="0" smtClean="0"/>
              <a:t>A symmetrical peak has less tailing.  The shaded peak is a tailing peak.</a:t>
            </a:r>
          </a:p>
          <a:p>
            <a:r>
              <a:rPr lang="en-US" sz="1800" dirty="0" smtClean="0"/>
              <a:t>Different solvent mixtures are required to optimize the separation.  </a:t>
            </a:r>
            <a:endParaRPr lang="en-US" dirty="0"/>
          </a:p>
        </p:txBody>
      </p:sp>
      <p:sp>
        <p:nvSpPr>
          <p:cNvPr id="2" name="Title 1"/>
          <p:cNvSpPr>
            <a:spLocks noGrp="1"/>
          </p:cNvSpPr>
          <p:nvPr>
            <p:ph type="title"/>
          </p:nvPr>
        </p:nvSpPr>
        <p:spPr/>
        <p:txBody>
          <a:bodyPr/>
          <a:lstStyle/>
          <a:p>
            <a:r>
              <a:rPr lang="en-US" dirty="0" smtClean="0"/>
              <a:t>Isocratic Separation - Examples</a:t>
            </a:r>
            <a:endParaRPr lang="en-US" dirty="0"/>
          </a:p>
        </p:txBody>
      </p:sp>
      <p:grpSp>
        <p:nvGrpSpPr>
          <p:cNvPr id="3" name="Group 12"/>
          <p:cNvGrpSpPr/>
          <p:nvPr/>
        </p:nvGrpSpPr>
        <p:grpSpPr>
          <a:xfrm>
            <a:off x="349628" y="1022910"/>
            <a:ext cx="8085245" cy="3343817"/>
            <a:chOff x="349628" y="1058769"/>
            <a:chExt cx="8317001" cy="3464435"/>
          </a:xfrm>
        </p:grpSpPr>
        <p:grpSp>
          <p:nvGrpSpPr>
            <p:cNvPr id="4" name="Group 3"/>
            <p:cNvGrpSpPr/>
            <p:nvPr/>
          </p:nvGrpSpPr>
          <p:grpSpPr>
            <a:xfrm>
              <a:off x="942786" y="1461247"/>
              <a:ext cx="3128682" cy="2537014"/>
              <a:chOff x="799345" y="1009506"/>
              <a:chExt cx="3128682" cy="2137106"/>
            </a:xfrm>
          </p:grpSpPr>
          <p:sp>
            <p:nvSpPr>
              <p:cNvPr id="5" name="Freeform 4"/>
              <p:cNvSpPr>
                <a:spLocks/>
              </p:cNvSpPr>
              <p:nvPr/>
            </p:nvSpPr>
            <p:spPr bwMode="auto">
              <a:xfrm>
                <a:off x="826214" y="1009506"/>
                <a:ext cx="2534708" cy="2016245"/>
              </a:xfrm>
              <a:custGeom>
                <a:avLst/>
                <a:gdLst/>
                <a:ahLst/>
                <a:cxnLst>
                  <a:cxn ang="0">
                    <a:pos x="70" y="1593"/>
                  </a:cxn>
                  <a:cxn ang="0">
                    <a:pos x="142" y="1593"/>
                  </a:cxn>
                  <a:cxn ang="0">
                    <a:pos x="215" y="1593"/>
                  </a:cxn>
                  <a:cxn ang="0">
                    <a:pos x="292" y="1590"/>
                  </a:cxn>
                  <a:cxn ang="0">
                    <a:pos x="354" y="1597"/>
                  </a:cxn>
                  <a:cxn ang="0">
                    <a:pos x="385" y="1494"/>
                  </a:cxn>
                  <a:cxn ang="0">
                    <a:pos x="429" y="1325"/>
                  </a:cxn>
                  <a:cxn ang="0">
                    <a:pos x="466" y="1475"/>
                  </a:cxn>
                  <a:cxn ang="0">
                    <a:pos x="498" y="1563"/>
                  </a:cxn>
                  <a:cxn ang="0">
                    <a:pos x="544" y="1582"/>
                  </a:cxn>
                  <a:cxn ang="0">
                    <a:pos x="586" y="1553"/>
                  </a:cxn>
                  <a:cxn ang="0">
                    <a:pos x="625" y="631"/>
                  </a:cxn>
                  <a:cxn ang="0">
                    <a:pos x="662" y="97"/>
                  </a:cxn>
                  <a:cxn ang="0">
                    <a:pos x="698" y="1019"/>
                  </a:cxn>
                  <a:cxn ang="0">
                    <a:pos x="735" y="1437"/>
                  </a:cxn>
                  <a:cxn ang="0">
                    <a:pos x="771" y="1524"/>
                  </a:cxn>
                  <a:cxn ang="0">
                    <a:pos x="815" y="1556"/>
                  </a:cxn>
                  <a:cxn ang="0">
                    <a:pos x="852" y="1291"/>
                  </a:cxn>
                  <a:cxn ang="0">
                    <a:pos x="888" y="404"/>
                  </a:cxn>
                  <a:cxn ang="0">
                    <a:pos x="926" y="777"/>
                  </a:cxn>
                  <a:cxn ang="0">
                    <a:pos x="964" y="1353"/>
                  </a:cxn>
                  <a:cxn ang="0">
                    <a:pos x="996" y="1516"/>
                  </a:cxn>
                  <a:cxn ang="0">
                    <a:pos x="1032" y="1552"/>
                  </a:cxn>
                  <a:cxn ang="0">
                    <a:pos x="1084" y="1572"/>
                  </a:cxn>
                  <a:cxn ang="0">
                    <a:pos x="1149" y="1586"/>
                  </a:cxn>
                  <a:cxn ang="0">
                    <a:pos x="1207" y="1565"/>
                  </a:cxn>
                  <a:cxn ang="0">
                    <a:pos x="1244" y="1087"/>
                  </a:cxn>
                  <a:cxn ang="0">
                    <a:pos x="1279" y="394"/>
                  </a:cxn>
                  <a:cxn ang="0">
                    <a:pos x="1319" y="925"/>
                  </a:cxn>
                  <a:cxn ang="0">
                    <a:pos x="1355" y="1395"/>
                  </a:cxn>
                  <a:cxn ang="0">
                    <a:pos x="1392" y="1524"/>
                  </a:cxn>
                  <a:cxn ang="0">
                    <a:pos x="1429" y="1559"/>
                  </a:cxn>
                  <a:cxn ang="0">
                    <a:pos x="1489" y="1579"/>
                  </a:cxn>
                  <a:cxn ang="0">
                    <a:pos x="1545" y="1590"/>
                  </a:cxn>
                  <a:cxn ang="0">
                    <a:pos x="1613" y="1595"/>
                  </a:cxn>
                  <a:cxn ang="0">
                    <a:pos x="1684" y="1597"/>
                  </a:cxn>
                  <a:cxn ang="0">
                    <a:pos x="1756" y="1597"/>
                  </a:cxn>
                  <a:cxn ang="0">
                    <a:pos x="1824" y="1599"/>
                  </a:cxn>
                  <a:cxn ang="0">
                    <a:pos x="1889" y="1588"/>
                  </a:cxn>
                  <a:cxn ang="0">
                    <a:pos x="1921" y="1409"/>
                  </a:cxn>
                  <a:cxn ang="0">
                    <a:pos x="1957" y="759"/>
                  </a:cxn>
                  <a:cxn ang="0">
                    <a:pos x="1994" y="471"/>
                  </a:cxn>
                  <a:cxn ang="0">
                    <a:pos x="2033" y="966"/>
                  </a:cxn>
                  <a:cxn ang="0">
                    <a:pos x="2070" y="1382"/>
                  </a:cxn>
                  <a:cxn ang="0">
                    <a:pos x="2106" y="1518"/>
                  </a:cxn>
                  <a:cxn ang="0">
                    <a:pos x="2143" y="1556"/>
                  </a:cxn>
                  <a:cxn ang="0">
                    <a:pos x="2197" y="1577"/>
                  </a:cxn>
                  <a:cxn ang="0">
                    <a:pos x="2250" y="1588"/>
                  </a:cxn>
                  <a:cxn ang="0">
                    <a:pos x="2317" y="1595"/>
                  </a:cxn>
                  <a:cxn ang="0">
                    <a:pos x="2387" y="1597"/>
                  </a:cxn>
                  <a:cxn ang="0">
                    <a:pos x="2455" y="1599"/>
                  </a:cxn>
                  <a:cxn ang="0">
                    <a:pos x="2529" y="1599"/>
                  </a:cxn>
                  <a:cxn ang="0">
                    <a:pos x="2604" y="1599"/>
                  </a:cxn>
                  <a:cxn ang="0">
                    <a:pos x="2677" y="1599"/>
                  </a:cxn>
                  <a:cxn ang="0">
                    <a:pos x="2753" y="1599"/>
                  </a:cxn>
                  <a:cxn ang="0">
                    <a:pos x="2826" y="1599"/>
                  </a:cxn>
                  <a:cxn ang="0">
                    <a:pos x="2902" y="1599"/>
                  </a:cxn>
                  <a:cxn ang="0">
                    <a:pos x="2975" y="1599"/>
                  </a:cxn>
                  <a:cxn ang="0">
                    <a:pos x="3037" y="1599"/>
                  </a:cxn>
                  <a:cxn ang="0">
                    <a:pos x="3113" y="1602"/>
                  </a:cxn>
                  <a:cxn ang="0">
                    <a:pos x="3186" y="1602"/>
                  </a:cxn>
                  <a:cxn ang="0">
                    <a:pos x="3262" y="1602"/>
                  </a:cxn>
                  <a:cxn ang="0">
                    <a:pos x="3334" y="1602"/>
                  </a:cxn>
                </a:cxnLst>
                <a:rect l="0" t="0" r="r" b="b"/>
                <a:pathLst>
                  <a:path w="3402" h="1602">
                    <a:moveTo>
                      <a:pt x="0" y="1593"/>
                    </a:moveTo>
                    <a:lnTo>
                      <a:pt x="5" y="1593"/>
                    </a:lnTo>
                    <a:lnTo>
                      <a:pt x="10" y="1593"/>
                    </a:lnTo>
                    <a:lnTo>
                      <a:pt x="15" y="1593"/>
                    </a:lnTo>
                    <a:lnTo>
                      <a:pt x="21" y="1593"/>
                    </a:lnTo>
                    <a:lnTo>
                      <a:pt x="26" y="1593"/>
                    </a:lnTo>
                    <a:lnTo>
                      <a:pt x="30" y="1593"/>
                    </a:lnTo>
                    <a:lnTo>
                      <a:pt x="36" y="1593"/>
                    </a:lnTo>
                    <a:lnTo>
                      <a:pt x="41" y="1593"/>
                    </a:lnTo>
                    <a:lnTo>
                      <a:pt x="46" y="1593"/>
                    </a:lnTo>
                    <a:lnTo>
                      <a:pt x="51" y="1593"/>
                    </a:lnTo>
                    <a:lnTo>
                      <a:pt x="56" y="1593"/>
                    </a:lnTo>
                    <a:lnTo>
                      <a:pt x="62" y="1593"/>
                    </a:lnTo>
                    <a:lnTo>
                      <a:pt x="70" y="1593"/>
                    </a:lnTo>
                    <a:lnTo>
                      <a:pt x="75" y="1593"/>
                    </a:lnTo>
                    <a:lnTo>
                      <a:pt x="80" y="1593"/>
                    </a:lnTo>
                    <a:lnTo>
                      <a:pt x="86" y="1593"/>
                    </a:lnTo>
                    <a:lnTo>
                      <a:pt x="91" y="1593"/>
                    </a:lnTo>
                    <a:lnTo>
                      <a:pt x="96" y="1593"/>
                    </a:lnTo>
                    <a:lnTo>
                      <a:pt x="101" y="1593"/>
                    </a:lnTo>
                    <a:lnTo>
                      <a:pt x="106" y="1593"/>
                    </a:lnTo>
                    <a:lnTo>
                      <a:pt x="111" y="1593"/>
                    </a:lnTo>
                    <a:lnTo>
                      <a:pt x="116" y="1593"/>
                    </a:lnTo>
                    <a:lnTo>
                      <a:pt x="122" y="1593"/>
                    </a:lnTo>
                    <a:lnTo>
                      <a:pt x="127" y="1593"/>
                    </a:lnTo>
                    <a:lnTo>
                      <a:pt x="132" y="1593"/>
                    </a:lnTo>
                    <a:lnTo>
                      <a:pt x="137" y="1593"/>
                    </a:lnTo>
                    <a:lnTo>
                      <a:pt x="142" y="1593"/>
                    </a:lnTo>
                    <a:lnTo>
                      <a:pt x="147" y="1593"/>
                    </a:lnTo>
                    <a:lnTo>
                      <a:pt x="153" y="1593"/>
                    </a:lnTo>
                    <a:lnTo>
                      <a:pt x="158" y="1593"/>
                    </a:lnTo>
                    <a:lnTo>
                      <a:pt x="163" y="1593"/>
                    </a:lnTo>
                    <a:lnTo>
                      <a:pt x="168" y="1593"/>
                    </a:lnTo>
                    <a:lnTo>
                      <a:pt x="174" y="1593"/>
                    </a:lnTo>
                    <a:lnTo>
                      <a:pt x="179" y="1593"/>
                    </a:lnTo>
                    <a:lnTo>
                      <a:pt x="184" y="1593"/>
                    </a:lnTo>
                    <a:lnTo>
                      <a:pt x="190" y="1593"/>
                    </a:lnTo>
                    <a:lnTo>
                      <a:pt x="195" y="1593"/>
                    </a:lnTo>
                    <a:lnTo>
                      <a:pt x="200" y="1593"/>
                    </a:lnTo>
                    <a:lnTo>
                      <a:pt x="205" y="1593"/>
                    </a:lnTo>
                    <a:lnTo>
                      <a:pt x="210" y="1593"/>
                    </a:lnTo>
                    <a:lnTo>
                      <a:pt x="215" y="1593"/>
                    </a:lnTo>
                    <a:lnTo>
                      <a:pt x="221" y="1593"/>
                    </a:lnTo>
                    <a:lnTo>
                      <a:pt x="226" y="1593"/>
                    </a:lnTo>
                    <a:lnTo>
                      <a:pt x="231" y="1593"/>
                    </a:lnTo>
                    <a:lnTo>
                      <a:pt x="236" y="1593"/>
                    </a:lnTo>
                    <a:lnTo>
                      <a:pt x="242" y="1593"/>
                    </a:lnTo>
                    <a:lnTo>
                      <a:pt x="250" y="1593"/>
                    </a:lnTo>
                    <a:lnTo>
                      <a:pt x="255" y="1593"/>
                    </a:lnTo>
                    <a:lnTo>
                      <a:pt x="260" y="1593"/>
                    </a:lnTo>
                    <a:lnTo>
                      <a:pt x="265" y="1593"/>
                    </a:lnTo>
                    <a:lnTo>
                      <a:pt x="271" y="1593"/>
                    </a:lnTo>
                    <a:lnTo>
                      <a:pt x="276" y="1593"/>
                    </a:lnTo>
                    <a:lnTo>
                      <a:pt x="281" y="1593"/>
                    </a:lnTo>
                    <a:lnTo>
                      <a:pt x="286" y="1593"/>
                    </a:lnTo>
                    <a:lnTo>
                      <a:pt x="292" y="1590"/>
                    </a:lnTo>
                    <a:lnTo>
                      <a:pt x="297" y="1590"/>
                    </a:lnTo>
                    <a:lnTo>
                      <a:pt x="301" y="1590"/>
                    </a:lnTo>
                    <a:lnTo>
                      <a:pt x="301" y="1593"/>
                    </a:lnTo>
                    <a:lnTo>
                      <a:pt x="307" y="1593"/>
                    </a:lnTo>
                    <a:lnTo>
                      <a:pt x="313" y="1593"/>
                    </a:lnTo>
                    <a:lnTo>
                      <a:pt x="317" y="1593"/>
                    </a:lnTo>
                    <a:lnTo>
                      <a:pt x="317" y="1595"/>
                    </a:lnTo>
                    <a:lnTo>
                      <a:pt x="322" y="1595"/>
                    </a:lnTo>
                    <a:lnTo>
                      <a:pt x="328" y="1595"/>
                    </a:lnTo>
                    <a:lnTo>
                      <a:pt x="333" y="1597"/>
                    </a:lnTo>
                    <a:lnTo>
                      <a:pt x="338" y="1597"/>
                    </a:lnTo>
                    <a:lnTo>
                      <a:pt x="343" y="1597"/>
                    </a:lnTo>
                    <a:lnTo>
                      <a:pt x="348" y="1597"/>
                    </a:lnTo>
                    <a:lnTo>
                      <a:pt x="354" y="1597"/>
                    </a:lnTo>
                    <a:lnTo>
                      <a:pt x="354" y="1595"/>
                    </a:lnTo>
                    <a:lnTo>
                      <a:pt x="359" y="1595"/>
                    </a:lnTo>
                    <a:lnTo>
                      <a:pt x="359" y="1593"/>
                    </a:lnTo>
                    <a:lnTo>
                      <a:pt x="364" y="1590"/>
                    </a:lnTo>
                    <a:lnTo>
                      <a:pt x="364" y="1586"/>
                    </a:lnTo>
                    <a:lnTo>
                      <a:pt x="369" y="1582"/>
                    </a:lnTo>
                    <a:lnTo>
                      <a:pt x="369" y="1577"/>
                    </a:lnTo>
                    <a:lnTo>
                      <a:pt x="375" y="1569"/>
                    </a:lnTo>
                    <a:lnTo>
                      <a:pt x="375" y="1560"/>
                    </a:lnTo>
                    <a:lnTo>
                      <a:pt x="380" y="1549"/>
                    </a:lnTo>
                    <a:lnTo>
                      <a:pt x="380" y="1538"/>
                    </a:lnTo>
                    <a:lnTo>
                      <a:pt x="380" y="1524"/>
                    </a:lnTo>
                    <a:lnTo>
                      <a:pt x="385" y="1511"/>
                    </a:lnTo>
                    <a:lnTo>
                      <a:pt x="385" y="1494"/>
                    </a:lnTo>
                    <a:lnTo>
                      <a:pt x="391" y="1477"/>
                    </a:lnTo>
                    <a:lnTo>
                      <a:pt x="391" y="1461"/>
                    </a:lnTo>
                    <a:lnTo>
                      <a:pt x="396" y="1443"/>
                    </a:lnTo>
                    <a:lnTo>
                      <a:pt x="396" y="1425"/>
                    </a:lnTo>
                    <a:lnTo>
                      <a:pt x="401" y="1409"/>
                    </a:lnTo>
                    <a:lnTo>
                      <a:pt x="401" y="1391"/>
                    </a:lnTo>
                    <a:lnTo>
                      <a:pt x="406" y="1377"/>
                    </a:lnTo>
                    <a:lnTo>
                      <a:pt x="406" y="1362"/>
                    </a:lnTo>
                    <a:lnTo>
                      <a:pt x="411" y="1350"/>
                    </a:lnTo>
                    <a:lnTo>
                      <a:pt x="411" y="1341"/>
                    </a:lnTo>
                    <a:lnTo>
                      <a:pt x="416" y="1332"/>
                    </a:lnTo>
                    <a:lnTo>
                      <a:pt x="416" y="1326"/>
                    </a:lnTo>
                    <a:lnTo>
                      <a:pt x="424" y="1325"/>
                    </a:lnTo>
                    <a:lnTo>
                      <a:pt x="429" y="1325"/>
                    </a:lnTo>
                    <a:lnTo>
                      <a:pt x="429" y="1329"/>
                    </a:lnTo>
                    <a:lnTo>
                      <a:pt x="434" y="1336"/>
                    </a:lnTo>
                    <a:lnTo>
                      <a:pt x="434" y="1346"/>
                    </a:lnTo>
                    <a:lnTo>
                      <a:pt x="439" y="1356"/>
                    </a:lnTo>
                    <a:lnTo>
                      <a:pt x="439" y="1366"/>
                    </a:lnTo>
                    <a:lnTo>
                      <a:pt x="445" y="1377"/>
                    </a:lnTo>
                    <a:lnTo>
                      <a:pt x="445" y="1389"/>
                    </a:lnTo>
                    <a:lnTo>
                      <a:pt x="451" y="1402"/>
                    </a:lnTo>
                    <a:lnTo>
                      <a:pt x="451" y="1416"/>
                    </a:lnTo>
                    <a:lnTo>
                      <a:pt x="456" y="1428"/>
                    </a:lnTo>
                    <a:lnTo>
                      <a:pt x="456" y="1441"/>
                    </a:lnTo>
                    <a:lnTo>
                      <a:pt x="461" y="1452"/>
                    </a:lnTo>
                    <a:lnTo>
                      <a:pt x="461" y="1464"/>
                    </a:lnTo>
                    <a:lnTo>
                      <a:pt x="466" y="1475"/>
                    </a:lnTo>
                    <a:lnTo>
                      <a:pt x="466" y="1486"/>
                    </a:lnTo>
                    <a:lnTo>
                      <a:pt x="472" y="1494"/>
                    </a:lnTo>
                    <a:lnTo>
                      <a:pt x="472" y="1504"/>
                    </a:lnTo>
                    <a:lnTo>
                      <a:pt x="477" y="1514"/>
                    </a:lnTo>
                    <a:lnTo>
                      <a:pt x="477" y="1520"/>
                    </a:lnTo>
                    <a:lnTo>
                      <a:pt x="482" y="1527"/>
                    </a:lnTo>
                    <a:lnTo>
                      <a:pt x="482" y="1534"/>
                    </a:lnTo>
                    <a:lnTo>
                      <a:pt x="482" y="1540"/>
                    </a:lnTo>
                    <a:lnTo>
                      <a:pt x="487" y="1545"/>
                    </a:lnTo>
                    <a:lnTo>
                      <a:pt x="487" y="1549"/>
                    </a:lnTo>
                    <a:lnTo>
                      <a:pt x="493" y="1553"/>
                    </a:lnTo>
                    <a:lnTo>
                      <a:pt x="493" y="1556"/>
                    </a:lnTo>
                    <a:lnTo>
                      <a:pt x="498" y="1560"/>
                    </a:lnTo>
                    <a:lnTo>
                      <a:pt x="498" y="1563"/>
                    </a:lnTo>
                    <a:lnTo>
                      <a:pt x="503" y="1565"/>
                    </a:lnTo>
                    <a:lnTo>
                      <a:pt x="503" y="1567"/>
                    </a:lnTo>
                    <a:lnTo>
                      <a:pt x="508" y="1569"/>
                    </a:lnTo>
                    <a:lnTo>
                      <a:pt x="508" y="1572"/>
                    </a:lnTo>
                    <a:lnTo>
                      <a:pt x="513" y="1572"/>
                    </a:lnTo>
                    <a:lnTo>
                      <a:pt x="513" y="1575"/>
                    </a:lnTo>
                    <a:lnTo>
                      <a:pt x="519" y="1575"/>
                    </a:lnTo>
                    <a:lnTo>
                      <a:pt x="519" y="1577"/>
                    </a:lnTo>
                    <a:lnTo>
                      <a:pt x="523" y="1577"/>
                    </a:lnTo>
                    <a:lnTo>
                      <a:pt x="523" y="1579"/>
                    </a:lnTo>
                    <a:lnTo>
                      <a:pt x="529" y="1579"/>
                    </a:lnTo>
                    <a:lnTo>
                      <a:pt x="533" y="1582"/>
                    </a:lnTo>
                    <a:lnTo>
                      <a:pt x="539" y="1582"/>
                    </a:lnTo>
                    <a:lnTo>
                      <a:pt x="544" y="1582"/>
                    </a:lnTo>
                    <a:lnTo>
                      <a:pt x="544" y="1583"/>
                    </a:lnTo>
                    <a:lnTo>
                      <a:pt x="549" y="1583"/>
                    </a:lnTo>
                    <a:lnTo>
                      <a:pt x="555" y="1583"/>
                    </a:lnTo>
                    <a:lnTo>
                      <a:pt x="560" y="1583"/>
                    </a:lnTo>
                    <a:lnTo>
                      <a:pt x="565" y="1583"/>
                    </a:lnTo>
                    <a:lnTo>
                      <a:pt x="565" y="1586"/>
                    </a:lnTo>
                    <a:lnTo>
                      <a:pt x="571" y="1586"/>
                    </a:lnTo>
                    <a:lnTo>
                      <a:pt x="575" y="1586"/>
                    </a:lnTo>
                    <a:lnTo>
                      <a:pt x="575" y="1583"/>
                    </a:lnTo>
                    <a:lnTo>
                      <a:pt x="581" y="1582"/>
                    </a:lnTo>
                    <a:lnTo>
                      <a:pt x="581" y="1579"/>
                    </a:lnTo>
                    <a:lnTo>
                      <a:pt x="586" y="1575"/>
                    </a:lnTo>
                    <a:lnTo>
                      <a:pt x="586" y="1565"/>
                    </a:lnTo>
                    <a:lnTo>
                      <a:pt x="586" y="1553"/>
                    </a:lnTo>
                    <a:lnTo>
                      <a:pt x="591" y="1538"/>
                    </a:lnTo>
                    <a:lnTo>
                      <a:pt x="591" y="1516"/>
                    </a:lnTo>
                    <a:lnTo>
                      <a:pt x="599" y="1484"/>
                    </a:lnTo>
                    <a:lnTo>
                      <a:pt x="599" y="1445"/>
                    </a:lnTo>
                    <a:lnTo>
                      <a:pt x="604" y="1400"/>
                    </a:lnTo>
                    <a:lnTo>
                      <a:pt x="604" y="1342"/>
                    </a:lnTo>
                    <a:lnTo>
                      <a:pt x="609" y="1280"/>
                    </a:lnTo>
                    <a:lnTo>
                      <a:pt x="609" y="1205"/>
                    </a:lnTo>
                    <a:lnTo>
                      <a:pt x="615" y="1124"/>
                    </a:lnTo>
                    <a:lnTo>
                      <a:pt x="615" y="1035"/>
                    </a:lnTo>
                    <a:lnTo>
                      <a:pt x="619" y="938"/>
                    </a:lnTo>
                    <a:lnTo>
                      <a:pt x="619" y="838"/>
                    </a:lnTo>
                    <a:lnTo>
                      <a:pt x="625" y="736"/>
                    </a:lnTo>
                    <a:lnTo>
                      <a:pt x="625" y="631"/>
                    </a:lnTo>
                    <a:lnTo>
                      <a:pt x="630" y="530"/>
                    </a:lnTo>
                    <a:lnTo>
                      <a:pt x="630" y="430"/>
                    </a:lnTo>
                    <a:lnTo>
                      <a:pt x="635" y="339"/>
                    </a:lnTo>
                    <a:lnTo>
                      <a:pt x="635" y="253"/>
                    </a:lnTo>
                    <a:lnTo>
                      <a:pt x="640" y="177"/>
                    </a:lnTo>
                    <a:lnTo>
                      <a:pt x="640" y="115"/>
                    </a:lnTo>
                    <a:lnTo>
                      <a:pt x="646" y="65"/>
                    </a:lnTo>
                    <a:lnTo>
                      <a:pt x="646" y="29"/>
                    </a:lnTo>
                    <a:lnTo>
                      <a:pt x="651" y="9"/>
                    </a:lnTo>
                    <a:lnTo>
                      <a:pt x="651" y="0"/>
                    </a:lnTo>
                    <a:lnTo>
                      <a:pt x="656" y="7"/>
                    </a:lnTo>
                    <a:lnTo>
                      <a:pt x="656" y="24"/>
                    </a:lnTo>
                    <a:lnTo>
                      <a:pt x="662" y="56"/>
                    </a:lnTo>
                    <a:lnTo>
                      <a:pt x="662" y="97"/>
                    </a:lnTo>
                    <a:lnTo>
                      <a:pt x="667" y="150"/>
                    </a:lnTo>
                    <a:lnTo>
                      <a:pt x="667" y="205"/>
                    </a:lnTo>
                    <a:lnTo>
                      <a:pt x="672" y="271"/>
                    </a:lnTo>
                    <a:lnTo>
                      <a:pt x="672" y="339"/>
                    </a:lnTo>
                    <a:lnTo>
                      <a:pt x="678" y="411"/>
                    </a:lnTo>
                    <a:lnTo>
                      <a:pt x="678" y="485"/>
                    </a:lnTo>
                    <a:lnTo>
                      <a:pt x="683" y="559"/>
                    </a:lnTo>
                    <a:lnTo>
                      <a:pt x="683" y="631"/>
                    </a:lnTo>
                    <a:lnTo>
                      <a:pt x="688" y="705"/>
                    </a:lnTo>
                    <a:lnTo>
                      <a:pt x="688" y="775"/>
                    </a:lnTo>
                    <a:lnTo>
                      <a:pt x="688" y="841"/>
                    </a:lnTo>
                    <a:lnTo>
                      <a:pt x="693" y="904"/>
                    </a:lnTo>
                    <a:lnTo>
                      <a:pt x="693" y="963"/>
                    </a:lnTo>
                    <a:lnTo>
                      <a:pt x="698" y="1019"/>
                    </a:lnTo>
                    <a:lnTo>
                      <a:pt x="698" y="1071"/>
                    </a:lnTo>
                    <a:lnTo>
                      <a:pt x="703" y="1119"/>
                    </a:lnTo>
                    <a:lnTo>
                      <a:pt x="703" y="1163"/>
                    </a:lnTo>
                    <a:lnTo>
                      <a:pt x="708" y="1203"/>
                    </a:lnTo>
                    <a:lnTo>
                      <a:pt x="708" y="1239"/>
                    </a:lnTo>
                    <a:lnTo>
                      <a:pt x="714" y="1273"/>
                    </a:lnTo>
                    <a:lnTo>
                      <a:pt x="714" y="1303"/>
                    </a:lnTo>
                    <a:lnTo>
                      <a:pt x="719" y="1326"/>
                    </a:lnTo>
                    <a:lnTo>
                      <a:pt x="719" y="1353"/>
                    </a:lnTo>
                    <a:lnTo>
                      <a:pt x="724" y="1372"/>
                    </a:lnTo>
                    <a:lnTo>
                      <a:pt x="724" y="1391"/>
                    </a:lnTo>
                    <a:lnTo>
                      <a:pt x="729" y="1409"/>
                    </a:lnTo>
                    <a:lnTo>
                      <a:pt x="729" y="1423"/>
                    </a:lnTo>
                    <a:lnTo>
                      <a:pt x="735" y="1437"/>
                    </a:lnTo>
                    <a:lnTo>
                      <a:pt x="735" y="1448"/>
                    </a:lnTo>
                    <a:lnTo>
                      <a:pt x="740" y="1459"/>
                    </a:lnTo>
                    <a:lnTo>
                      <a:pt x="740" y="1468"/>
                    </a:lnTo>
                    <a:lnTo>
                      <a:pt x="745" y="1477"/>
                    </a:lnTo>
                    <a:lnTo>
                      <a:pt x="745" y="1484"/>
                    </a:lnTo>
                    <a:lnTo>
                      <a:pt x="751" y="1490"/>
                    </a:lnTo>
                    <a:lnTo>
                      <a:pt x="751" y="1498"/>
                    </a:lnTo>
                    <a:lnTo>
                      <a:pt x="755" y="1502"/>
                    </a:lnTo>
                    <a:lnTo>
                      <a:pt x="755" y="1507"/>
                    </a:lnTo>
                    <a:lnTo>
                      <a:pt x="761" y="1511"/>
                    </a:lnTo>
                    <a:lnTo>
                      <a:pt x="761" y="1516"/>
                    </a:lnTo>
                    <a:lnTo>
                      <a:pt x="766" y="1518"/>
                    </a:lnTo>
                    <a:lnTo>
                      <a:pt x="766" y="1523"/>
                    </a:lnTo>
                    <a:lnTo>
                      <a:pt x="771" y="1524"/>
                    </a:lnTo>
                    <a:lnTo>
                      <a:pt x="771" y="1527"/>
                    </a:lnTo>
                    <a:lnTo>
                      <a:pt x="779" y="1530"/>
                    </a:lnTo>
                    <a:lnTo>
                      <a:pt x="779" y="1534"/>
                    </a:lnTo>
                    <a:lnTo>
                      <a:pt x="785" y="1536"/>
                    </a:lnTo>
                    <a:lnTo>
                      <a:pt x="790" y="1538"/>
                    </a:lnTo>
                    <a:lnTo>
                      <a:pt x="790" y="1540"/>
                    </a:lnTo>
                    <a:lnTo>
                      <a:pt x="790" y="1543"/>
                    </a:lnTo>
                    <a:lnTo>
                      <a:pt x="794" y="1545"/>
                    </a:lnTo>
                    <a:lnTo>
                      <a:pt x="794" y="1547"/>
                    </a:lnTo>
                    <a:lnTo>
                      <a:pt x="800" y="1547"/>
                    </a:lnTo>
                    <a:lnTo>
                      <a:pt x="800" y="1549"/>
                    </a:lnTo>
                    <a:lnTo>
                      <a:pt x="805" y="1552"/>
                    </a:lnTo>
                    <a:lnTo>
                      <a:pt x="810" y="1553"/>
                    </a:lnTo>
                    <a:lnTo>
                      <a:pt x="815" y="1556"/>
                    </a:lnTo>
                    <a:lnTo>
                      <a:pt x="820" y="1556"/>
                    </a:lnTo>
                    <a:lnTo>
                      <a:pt x="820" y="1553"/>
                    </a:lnTo>
                    <a:lnTo>
                      <a:pt x="826" y="1553"/>
                    </a:lnTo>
                    <a:lnTo>
                      <a:pt x="826" y="1549"/>
                    </a:lnTo>
                    <a:lnTo>
                      <a:pt x="831" y="1543"/>
                    </a:lnTo>
                    <a:lnTo>
                      <a:pt x="831" y="1536"/>
                    </a:lnTo>
                    <a:lnTo>
                      <a:pt x="836" y="1523"/>
                    </a:lnTo>
                    <a:lnTo>
                      <a:pt x="836" y="1507"/>
                    </a:lnTo>
                    <a:lnTo>
                      <a:pt x="842" y="1486"/>
                    </a:lnTo>
                    <a:lnTo>
                      <a:pt x="842" y="1459"/>
                    </a:lnTo>
                    <a:lnTo>
                      <a:pt x="847" y="1428"/>
                    </a:lnTo>
                    <a:lnTo>
                      <a:pt x="847" y="1386"/>
                    </a:lnTo>
                    <a:lnTo>
                      <a:pt x="852" y="1342"/>
                    </a:lnTo>
                    <a:lnTo>
                      <a:pt x="852" y="1291"/>
                    </a:lnTo>
                    <a:lnTo>
                      <a:pt x="857" y="1235"/>
                    </a:lnTo>
                    <a:lnTo>
                      <a:pt x="857" y="1171"/>
                    </a:lnTo>
                    <a:lnTo>
                      <a:pt x="862" y="1102"/>
                    </a:lnTo>
                    <a:lnTo>
                      <a:pt x="862" y="1032"/>
                    </a:lnTo>
                    <a:lnTo>
                      <a:pt x="868" y="957"/>
                    </a:lnTo>
                    <a:lnTo>
                      <a:pt x="868" y="883"/>
                    </a:lnTo>
                    <a:lnTo>
                      <a:pt x="873" y="806"/>
                    </a:lnTo>
                    <a:lnTo>
                      <a:pt x="873" y="733"/>
                    </a:lnTo>
                    <a:lnTo>
                      <a:pt x="878" y="663"/>
                    </a:lnTo>
                    <a:lnTo>
                      <a:pt x="878" y="598"/>
                    </a:lnTo>
                    <a:lnTo>
                      <a:pt x="883" y="537"/>
                    </a:lnTo>
                    <a:lnTo>
                      <a:pt x="883" y="485"/>
                    </a:lnTo>
                    <a:lnTo>
                      <a:pt x="888" y="442"/>
                    </a:lnTo>
                    <a:lnTo>
                      <a:pt x="888" y="404"/>
                    </a:lnTo>
                    <a:lnTo>
                      <a:pt x="893" y="381"/>
                    </a:lnTo>
                    <a:lnTo>
                      <a:pt x="893" y="367"/>
                    </a:lnTo>
                    <a:lnTo>
                      <a:pt x="893" y="361"/>
                    </a:lnTo>
                    <a:lnTo>
                      <a:pt x="899" y="367"/>
                    </a:lnTo>
                    <a:lnTo>
                      <a:pt x="899" y="381"/>
                    </a:lnTo>
                    <a:lnTo>
                      <a:pt x="905" y="403"/>
                    </a:lnTo>
                    <a:lnTo>
                      <a:pt x="905" y="434"/>
                    </a:lnTo>
                    <a:lnTo>
                      <a:pt x="910" y="471"/>
                    </a:lnTo>
                    <a:lnTo>
                      <a:pt x="910" y="513"/>
                    </a:lnTo>
                    <a:lnTo>
                      <a:pt x="915" y="562"/>
                    </a:lnTo>
                    <a:lnTo>
                      <a:pt x="915" y="612"/>
                    </a:lnTo>
                    <a:lnTo>
                      <a:pt x="920" y="666"/>
                    </a:lnTo>
                    <a:lnTo>
                      <a:pt x="920" y="720"/>
                    </a:lnTo>
                    <a:lnTo>
                      <a:pt x="926" y="777"/>
                    </a:lnTo>
                    <a:lnTo>
                      <a:pt x="926" y="832"/>
                    </a:lnTo>
                    <a:lnTo>
                      <a:pt x="930" y="885"/>
                    </a:lnTo>
                    <a:lnTo>
                      <a:pt x="930" y="940"/>
                    </a:lnTo>
                    <a:lnTo>
                      <a:pt x="936" y="989"/>
                    </a:lnTo>
                    <a:lnTo>
                      <a:pt x="936" y="1039"/>
                    </a:lnTo>
                    <a:lnTo>
                      <a:pt x="941" y="1084"/>
                    </a:lnTo>
                    <a:lnTo>
                      <a:pt x="941" y="1129"/>
                    </a:lnTo>
                    <a:lnTo>
                      <a:pt x="946" y="1168"/>
                    </a:lnTo>
                    <a:lnTo>
                      <a:pt x="946" y="1208"/>
                    </a:lnTo>
                    <a:lnTo>
                      <a:pt x="954" y="1242"/>
                    </a:lnTo>
                    <a:lnTo>
                      <a:pt x="954" y="1273"/>
                    </a:lnTo>
                    <a:lnTo>
                      <a:pt x="959" y="1303"/>
                    </a:lnTo>
                    <a:lnTo>
                      <a:pt x="959" y="1329"/>
                    </a:lnTo>
                    <a:lnTo>
                      <a:pt x="964" y="1353"/>
                    </a:lnTo>
                    <a:lnTo>
                      <a:pt x="964" y="1375"/>
                    </a:lnTo>
                    <a:lnTo>
                      <a:pt x="970" y="1395"/>
                    </a:lnTo>
                    <a:lnTo>
                      <a:pt x="970" y="1411"/>
                    </a:lnTo>
                    <a:lnTo>
                      <a:pt x="974" y="1428"/>
                    </a:lnTo>
                    <a:lnTo>
                      <a:pt x="974" y="1441"/>
                    </a:lnTo>
                    <a:lnTo>
                      <a:pt x="980" y="1455"/>
                    </a:lnTo>
                    <a:lnTo>
                      <a:pt x="980" y="1466"/>
                    </a:lnTo>
                    <a:lnTo>
                      <a:pt x="985" y="1475"/>
                    </a:lnTo>
                    <a:lnTo>
                      <a:pt x="985" y="1484"/>
                    </a:lnTo>
                    <a:lnTo>
                      <a:pt x="990" y="1490"/>
                    </a:lnTo>
                    <a:lnTo>
                      <a:pt x="990" y="1500"/>
                    </a:lnTo>
                    <a:lnTo>
                      <a:pt x="996" y="1504"/>
                    </a:lnTo>
                    <a:lnTo>
                      <a:pt x="996" y="1511"/>
                    </a:lnTo>
                    <a:lnTo>
                      <a:pt x="996" y="1516"/>
                    </a:lnTo>
                    <a:lnTo>
                      <a:pt x="1001" y="1520"/>
                    </a:lnTo>
                    <a:lnTo>
                      <a:pt x="1001" y="1524"/>
                    </a:lnTo>
                    <a:lnTo>
                      <a:pt x="1006" y="1527"/>
                    </a:lnTo>
                    <a:lnTo>
                      <a:pt x="1006" y="1531"/>
                    </a:lnTo>
                    <a:lnTo>
                      <a:pt x="1011" y="1534"/>
                    </a:lnTo>
                    <a:lnTo>
                      <a:pt x="1011" y="1536"/>
                    </a:lnTo>
                    <a:lnTo>
                      <a:pt x="1016" y="1538"/>
                    </a:lnTo>
                    <a:lnTo>
                      <a:pt x="1016" y="1540"/>
                    </a:lnTo>
                    <a:lnTo>
                      <a:pt x="1022" y="1543"/>
                    </a:lnTo>
                    <a:lnTo>
                      <a:pt x="1022" y="1545"/>
                    </a:lnTo>
                    <a:lnTo>
                      <a:pt x="1026" y="1547"/>
                    </a:lnTo>
                    <a:lnTo>
                      <a:pt x="1026" y="1549"/>
                    </a:lnTo>
                    <a:lnTo>
                      <a:pt x="1032" y="1549"/>
                    </a:lnTo>
                    <a:lnTo>
                      <a:pt x="1032" y="1552"/>
                    </a:lnTo>
                    <a:lnTo>
                      <a:pt x="1037" y="1553"/>
                    </a:lnTo>
                    <a:lnTo>
                      <a:pt x="1042" y="1556"/>
                    </a:lnTo>
                    <a:lnTo>
                      <a:pt x="1048" y="1559"/>
                    </a:lnTo>
                    <a:lnTo>
                      <a:pt x="1048" y="1560"/>
                    </a:lnTo>
                    <a:lnTo>
                      <a:pt x="1053" y="1560"/>
                    </a:lnTo>
                    <a:lnTo>
                      <a:pt x="1053" y="1563"/>
                    </a:lnTo>
                    <a:lnTo>
                      <a:pt x="1058" y="1563"/>
                    </a:lnTo>
                    <a:lnTo>
                      <a:pt x="1058" y="1565"/>
                    </a:lnTo>
                    <a:lnTo>
                      <a:pt x="1064" y="1565"/>
                    </a:lnTo>
                    <a:lnTo>
                      <a:pt x="1068" y="1567"/>
                    </a:lnTo>
                    <a:lnTo>
                      <a:pt x="1073" y="1569"/>
                    </a:lnTo>
                    <a:lnTo>
                      <a:pt x="1079" y="1569"/>
                    </a:lnTo>
                    <a:lnTo>
                      <a:pt x="1079" y="1572"/>
                    </a:lnTo>
                    <a:lnTo>
                      <a:pt x="1084" y="1572"/>
                    </a:lnTo>
                    <a:lnTo>
                      <a:pt x="1084" y="1575"/>
                    </a:lnTo>
                    <a:lnTo>
                      <a:pt x="1089" y="1575"/>
                    </a:lnTo>
                    <a:lnTo>
                      <a:pt x="1094" y="1577"/>
                    </a:lnTo>
                    <a:lnTo>
                      <a:pt x="1099" y="1577"/>
                    </a:lnTo>
                    <a:lnTo>
                      <a:pt x="1099" y="1579"/>
                    </a:lnTo>
                    <a:lnTo>
                      <a:pt x="1105" y="1579"/>
                    </a:lnTo>
                    <a:lnTo>
                      <a:pt x="1110" y="1582"/>
                    </a:lnTo>
                    <a:lnTo>
                      <a:pt x="1115" y="1582"/>
                    </a:lnTo>
                    <a:lnTo>
                      <a:pt x="1121" y="1583"/>
                    </a:lnTo>
                    <a:lnTo>
                      <a:pt x="1129" y="1583"/>
                    </a:lnTo>
                    <a:lnTo>
                      <a:pt x="1134" y="1583"/>
                    </a:lnTo>
                    <a:lnTo>
                      <a:pt x="1139" y="1586"/>
                    </a:lnTo>
                    <a:lnTo>
                      <a:pt x="1145" y="1586"/>
                    </a:lnTo>
                    <a:lnTo>
                      <a:pt x="1149" y="1586"/>
                    </a:lnTo>
                    <a:lnTo>
                      <a:pt x="1155" y="1586"/>
                    </a:lnTo>
                    <a:lnTo>
                      <a:pt x="1161" y="1586"/>
                    </a:lnTo>
                    <a:lnTo>
                      <a:pt x="1165" y="1586"/>
                    </a:lnTo>
                    <a:lnTo>
                      <a:pt x="1170" y="1586"/>
                    </a:lnTo>
                    <a:lnTo>
                      <a:pt x="1176" y="1586"/>
                    </a:lnTo>
                    <a:lnTo>
                      <a:pt x="1181" y="1586"/>
                    </a:lnTo>
                    <a:lnTo>
                      <a:pt x="1186" y="1586"/>
                    </a:lnTo>
                    <a:lnTo>
                      <a:pt x="1186" y="1583"/>
                    </a:lnTo>
                    <a:lnTo>
                      <a:pt x="1191" y="1583"/>
                    </a:lnTo>
                    <a:lnTo>
                      <a:pt x="1196" y="1582"/>
                    </a:lnTo>
                    <a:lnTo>
                      <a:pt x="1202" y="1579"/>
                    </a:lnTo>
                    <a:lnTo>
                      <a:pt x="1202" y="1575"/>
                    </a:lnTo>
                    <a:lnTo>
                      <a:pt x="1202" y="1569"/>
                    </a:lnTo>
                    <a:lnTo>
                      <a:pt x="1207" y="1565"/>
                    </a:lnTo>
                    <a:lnTo>
                      <a:pt x="1207" y="1556"/>
                    </a:lnTo>
                    <a:lnTo>
                      <a:pt x="1212" y="1545"/>
                    </a:lnTo>
                    <a:lnTo>
                      <a:pt x="1212" y="1531"/>
                    </a:lnTo>
                    <a:lnTo>
                      <a:pt x="1217" y="1516"/>
                    </a:lnTo>
                    <a:lnTo>
                      <a:pt x="1217" y="1492"/>
                    </a:lnTo>
                    <a:lnTo>
                      <a:pt x="1223" y="1468"/>
                    </a:lnTo>
                    <a:lnTo>
                      <a:pt x="1223" y="1437"/>
                    </a:lnTo>
                    <a:lnTo>
                      <a:pt x="1228" y="1400"/>
                    </a:lnTo>
                    <a:lnTo>
                      <a:pt x="1228" y="1362"/>
                    </a:lnTo>
                    <a:lnTo>
                      <a:pt x="1232" y="1314"/>
                    </a:lnTo>
                    <a:lnTo>
                      <a:pt x="1232" y="1264"/>
                    </a:lnTo>
                    <a:lnTo>
                      <a:pt x="1239" y="1210"/>
                    </a:lnTo>
                    <a:lnTo>
                      <a:pt x="1239" y="1152"/>
                    </a:lnTo>
                    <a:lnTo>
                      <a:pt x="1244" y="1087"/>
                    </a:lnTo>
                    <a:lnTo>
                      <a:pt x="1244" y="1022"/>
                    </a:lnTo>
                    <a:lnTo>
                      <a:pt x="1248" y="954"/>
                    </a:lnTo>
                    <a:lnTo>
                      <a:pt x="1248" y="885"/>
                    </a:lnTo>
                    <a:lnTo>
                      <a:pt x="1254" y="819"/>
                    </a:lnTo>
                    <a:lnTo>
                      <a:pt x="1254" y="753"/>
                    </a:lnTo>
                    <a:lnTo>
                      <a:pt x="1258" y="689"/>
                    </a:lnTo>
                    <a:lnTo>
                      <a:pt x="1258" y="627"/>
                    </a:lnTo>
                    <a:lnTo>
                      <a:pt x="1264" y="572"/>
                    </a:lnTo>
                    <a:lnTo>
                      <a:pt x="1264" y="525"/>
                    </a:lnTo>
                    <a:lnTo>
                      <a:pt x="1269" y="482"/>
                    </a:lnTo>
                    <a:lnTo>
                      <a:pt x="1269" y="449"/>
                    </a:lnTo>
                    <a:lnTo>
                      <a:pt x="1274" y="420"/>
                    </a:lnTo>
                    <a:lnTo>
                      <a:pt x="1274" y="403"/>
                    </a:lnTo>
                    <a:lnTo>
                      <a:pt x="1279" y="394"/>
                    </a:lnTo>
                    <a:lnTo>
                      <a:pt x="1285" y="400"/>
                    </a:lnTo>
                    <a:lnTo>
                      <a:pt x="1285" y="413"/>
                    </a:lnTo>
                    <a:lnTo>
                      <a:pt x="1290" y="437"/>
                    </a:lnTo>
                    <a:lnTo>
                      <a:pt x="1290" y="465"/>
                    </a:lnTo>
                    <a:lnTo>
                      <a:pt x="1295" y="498"/>
                    </a:lnTo>
                    <a:lnTo>
                      <a:pt x="1295" y="537"/>
                    </a:lnTo>
                    <a:lnTo>
                      <a:pt x="1300" y="579"/>
                    </a:lnTo>
                    <a:lnTo>
                      <a:pt x="1300" y="625"/>
                    </a:lnTo>
                    <a:lnTo>
                      <a:pt x="1300" y="673"/>
                    </a:lnTo>
                    <a:lnTo>
                      <a:pt x="1308" y="722"/>
                    </a:lnTo>
                    <a:lnTo>
                      <a:pt x="1308" y="775"/>
                    </a:lnTo>
                    <a:lnTo>
                      <a:pt x="1313" y="825"/>
                    </a:lnTo>
                    <a:lnTo>
                      <a:pt x="1313" y="873"/>
                    </a:lnTo>
                    <a:lnTo>
                      <a:pt x="1319" y="925"/>
                    </a:lnTo>
                    <a:lnTo>
                      <a:pt x="1319" y="972"/>
                    </a:lnTo>
                    <a:lnTo>
                      <a:pt x="1324" y="1019"/>
                    </a:lnTo>
                    <a:lnTo>
                      <a:pt x="1324" y="1062"/>
                    </a:lnTo>
                    <a:lnTo>
                      <a:pt x="1329" y="1105"/>
                    </a:lnTo>
                    <a:lnTo>
                      <a:pt x="1329" y="1144"/>
                    </a:lnTo>
                    <a:lnTo>
                      <a:pt x="1335" y="1182"/>
                    </a:lnTo>
                    <a:lnTo>
                      <a:pt x="1335" y="1216"/>
                    </a:lnTo>
                    <a:lnTo>
                      <a:pt x="1339" y="1250"/>
                    </a:lnTo>
                    <a:lnTo>
                      <a:pt x="1339" y="1280"/>
                    </a:lnTo>
                    <a:lnTo>
                      <a:pt x="1345" y="1307"/>
                    </a:lnTo>
                    <a:lnTo>
                      <a:pt x="1345" y="1332"/>
                    </a:lnTo>
                    <a:lnTo>
                      <a:pt x="1350" y="1356"/>
                    </a:lnTo>
                    <a:lnTo>
                      <a:pt x="1350" y="1377"/>
                    </a:lnTo>
                    <a:lnTo>
                      <a:pt x="1355" y="1395"/>
                    </a:lnTo>
                    <a:lnTo>
                      <a:pt x="1355" y="1411"/>
                    </a:lnTo>
                    <a:lnTo>
                      <a:pt x="1361" y="1428"/>
                    </a:lnTo>
                    <a:lnTo>
                      <a:pt x="1361" y="1441"/>
                    </a:lnTo>
                    <a:lnTo>
                      <a:pt x="1366" y="1455"/>
                    </a:lnTo>
                    <a:lnTo>
                      <a:pt x="1366" y="1464"/>
                    </a:lnTo>
                    <a:lnTo>
                      <a:pt x="1371" y="1475"/>
                    </a:lnTo>
                    <a:lnTo>
                      <a:pt x="1371" y="1484"/>
                    </a:lnTo>
                    <a:lnTo>
                      <a:pt x="1377" y="1490"/>
                    </a:lnTo>
                    <a:lnTo>
                      <a:pt x="1377" y="1498"/>
                    </a:lnTo>
                    <a:lnTo>
                      <a:pt x="1382" y="1504"/>
                    </a:lnTo>
                    <a:lnTo>
                      <a:pt x="1382" y="1511"/>
                    </a:lnTo>
                    <a:lnTo>
                      <a:pt x="1387" y="1516"/>
                    </a:lnTo>
                    <a:lnTo>
                      <a:pt x="1387" y="1520"/>
                    </a:lnTo>
                    <a:lnTo>
                      <a:pt x="1392" y="1524"/>
                    </a:lnTo>
                    <a:lnTo>
                      <a:pt x="1392" y="1527"/>
                    </a:lnTo>
                    <a:lnTo>
                      <a:pt x="1397" y="1531"/>
                    </a:lnTo>
                    <a:lnTo>
                      <a:pt x="1397" y="1534"/>
                    </a:lnTo>
                    <a:lnTo>
                      <a:pt x="1403" y="1536"/>
                    </a:lnTo>
                    <a:lnTo>
                      <a:pt x="1403" y="1538"/>
                    </a:lnTo>
                    <a:lnTo>
                      <a:pt x="1408" y="1543"/>
                    </a:lnTo>
                    <a:lnTo>
                      <a:pt x="1408" y="1545"/>
                    </a:lnTo>
                    <a:lnTo>
                      <a:pt x="1413" y="1547"/>
                    </a:lnTo>
                    <a:lnTo>
                      <a:pt x="1413" y="1549"/>
                    </a:lnTo>
                    <a:lnTo>
                      <a:pt x="1419" y="1552"/>
                    </a:lnTo>
                    <a:lnTo>
                      <a:pt x="1419" y="1553"/>
                    </a:lnTo>
                    <a:lnTo>
                      <a:pt x="1423" y="1553"/>
                    </a:lnTo>
                    <a:lnTo>
                      <a:pt x="1423" y="1556"/>
                    </a:lnTo>
                    <a:lnTo>
                      <a:pt x="1429" y="1559"/>
                    </a:lnTo>
                    <a:lnTo>
                      <a:pt x="1434" y="1560"/>
                    </a:lnTo>
                    <a:lnTo>
                      <a:pt x="1439" y="1563"/>
                    </a:lnTo>
                    <a:lnTo>
                      <a:pt x="1445" y="1565"/>
                    </a:lnTo>
                    <a:lnTo>
                      <a:pt x="1449" y="1567"/>
                    </a:lnTo>
                    <a:lnTo>
                      <a:pt x="1454" y="1567"/>
                    </a:lnTo>
                    <a:lnTo>
                      <a:pt x="1454" y="1569"/>
                    </a:lnTo>
                    <a:lnTo>
                      <a:pt x="1460" y="1569"/>
                    </a:lnTo>
                    <a:lnTo>
                      <a:pt x="1460" y="1572"/>
                    </a:lnTo>
                    <a:lnTo>
                      <a:pt x="1465" y="1572"/>
                    </a:lnTo>
                    <a:lnTo>
                      <a:pt x="1470" y="1575"/>
                    </a:lnTo>
                    <a:lnTo>
                      <a:pt x="1475" y="1575"/>
                    </a:lnTo>
                    <a:lnTo>
                      <a:pt x="1475" y="1577"/>
                    </a:lnTo>
                    <a:lnTo>
                      <a:pt x="1483" y="1577"/>
                    </a:lnTo>
                    <a:lnTo>
                      <a:pt x="1489" y="1579"/>
                    </a:lnTo>
                    <a:lnTo>
                      <a:pt x="1494" y="1579"/>
                    </a:lnTo>
                    <a:lnTo>
                      <a:pt x="1499" y="1582"/>
                    </a:lnTo>
                    <a:lnTo>
                      <a:pt x="1503" y="1582"/>
                    </a:lnTo>
                    <a:lnTo>
                      <a:pt x="1503" y="1583"/>
                    </a:lnTo>
                    <a:lnTo>
                      <a:pt x="1509" y="1583"/>
                    </a:lnTo>
                    <a:lnTo>
                      <a:pt x="1514" y="1586"/>
                    </a:lnTo>
                    <a:lnTo>
                      <a:pt x="1519" y="1586"/>
                    </a:lnTo>
                    <a:lnTo>
                      <a:pt x="1524" y="1586"/>
                    </a:lnTo>
                    <a:lnTo>
                      <a:pt x="1524" y="1588"/>
                    </a:lnTo>
                    <a:lnTo>
                      <a:pt x="1530" y="1588"/>
                    </a:lnTo>
                    <a:lnTo>
                      <a:pt x="1535" y="1588"/>
                    </a:lnTo>
                    <a:lnTo>
                      <a:pt x="1540" y="1588"/>
                    </a:lnTo>
                    <a:lnTo>
                      <a:pt x="1540" y="1590"/>
                    </a:lnTo>
                    <a:lnTo>
                      <a:pt x="1545" y="1590"/>
                    </a:lnTo>
                    <a:lnTo>
                      <a:pt x="1550" y="1590"/>
                    </a:lnTo>
                    <a:lnTo>
                      <a:pt x="1556" y="1590"/>
                    </a:lnTo>
                    <a:lnTo>
                      <a:pt x="1561" y="1590"/>
                    </a:lnTo>
                    <a:lnTo>
                      <a:pt x="1561" y="1593"/>
                    </a:lnTo>
                    <a:lnTo>
                      <a:pt x="1566" y="1593"/>
                    </a:lnTo>
                    <a:lnTo>
                      <a:pt x="1571" y="1593"/>
                    </a:lnTo>
                    <a:lnTo>
                      <a:pt x="1577" y="1593"/>
                    </a:lnTo>
                    <a:lnTo>
                      <a:pt x="1582" y="1593"/>
                    </a:lnTo>
                    <a:lnTo>
                      <a:pt x="1587" y="1593"/>
                    </a:lnTo>
                    <a:lnTo>
                      <a:pt x="1592" y="1595"/>
                    </a:lnTo>
                    <a:lnTo>
                      <a:pt x="1598" y="1595"/>
                    </a:lnTo>
                    <a:lnTo>
                      <a:pt x="1603" y="1595"/>
                    </a:lnTo>
                    <a:lnTo>
                      <a:pt x="1608" y="1595"/>
                    </a:lnTo>
                    <a:lnTo>
                      <a:pt x="1613" y="1595"/>
                    </a:lnTo>
                    <a:lnTo>
                      <a:pt x="1618" y="1595"/>
                    </a:lnTo>
                    <a:lnTo>
                      <a:pt x="1624" y="1595"/>
                    </a:lnTo>
                    <a:lnTo>
                      <a:pt x="1629" y="1595"/>
                    </a:lnTo>
                    <a:lnTo>
                      <a:pt x="1634" y="1595"/>
                    </a:lnTo>
                    <a:lnTo>
                      <a:pt x="1634" y="1597"/>
                    </a:lnTo>
                    <a:lnTo>
                      <a:pt x="1639" y="1597"/>
                    </a:lnTo>
                    <a:lnTo>
                      <a:pt x="1644" y="1597"/>
                    </a:lnTo>
                    <a:lnTo>
                      <a:pt x="1650" y="1597"/>
                    </a:lnTo>
                    <a:lnTo>
                      <a:pt x="1657" y="1597"/>
                    </a:lnTo>
                    <a:lnTo>
                      <a:pt x="1663" y="1597"/>
                    </a:lnTo>
                    <a:lnTo>
                      <a:pt x="1668" y="1597"/>
                    </a:lnTo>
                    <a:lnTo>
                      <a:pt x="1673" y="1597"/>
                    </a:lnTo>
                    <a:lnTo>
                      <a:pt x="1679" y="1597"/>
                    </a:lnTo>
                    <a:lnTo>
                      <a:pt x="1684" y="1597"/>
                    </a:lnTo>
                    <a:lnTo>
                      <a:pt x="1689" y="1597"/>
                    </a:lnTo>
                    <a:lnTo>
                      <a:pt x="1694" y="1597"/>
                    </a:lnTo>
                    <a:lnTo>
                      <a:pt x="1700" y="1597"/>
                    </a:lnTo>
                    <a:lnTo>
                      <a:pt x="1704" y="1597"/>
                    </a:lnTo>
                    <a:lnTo>
                      <a:pt x="1709" y="1597"/>
                    </a:lnTo>
                    <a:lnTo>
                      <a:pt x="1716" y="1597"/>
                    </a:lnTo>
                    <a:lnTo>
                      <a:pt x="1720" y="1597"/>
                    </a:lnTo>
                    <a:lnTo>
                      <a:pt x="1724" y="1597"/>
                    </a:lnTo>
                    <a:lnTo>
                      <a:pt x="1730" y="1597"/>
                    </a:lnTo>
                    <a:lnTo>
                      <a:pt x="1735" y="1597"/>
                    </a:lnTo>
                    <a:lnTo>
                      <a:pt x="1740" y="1597"/>
                    </a:lnTo>
                    <a:lnTo>
                      <a:pt x="1746" y="1597"/>
                    </a:lnTo>
                    <a:lnTo>
                      <a:pt x="1751" y="1597"/>
                    </a:lnTo>
                    <a:lnTo>
                      <a:pt x="1756" y="1597"/>
                    </a:lnTo>
                    <a:lnTo>
                      <a:pt x="1762" y="1597"/>
                    </a:lnTo>
                    <a:lnTo>
                      <a:pt x="1767" y="1597"/>
                    </a:lnTo>
                    <a:lnTo>
                      <a:pt x="1772" y="1597"/>
                    </a:lnTo>
                    <a:lnTo>
                      <a:pt x="1777" y="1597"/>
                    </a:lnTo>
                    <a:lnTo>
                      <a:pt x="1783" y="1597"/>
                    </a:lnTo>
                    <a:lnTo>
                      <a:pt x="1788" y="1597"/>
                    </a:lnTo>
                    <a:lnTo>
                      <a:pt x="1793" y="1597"/>
                    </a:lnTo>
                    <a:lnTo>
                      <a:pt x="1799" y="1597"/>
                    </a:lnTo>
                    <a:lnTo>
                      <a:pt x="1799" y="1599"/>
                    </a:lnTo>
                    <a:lnTo>
                      <a:pt x="1804" y="1599"/>
                    </a:lnTo>
                    <a:lnTo>
                      <a:pt x="1809" y="1599"/>
                    </a:lnTo>
                    <a:lnTo>
                      <a:pt x="1815" y="1599"/>
                    </a:lnTo>
                    <a:lnTo>
                      <a:pt x="1819" y="1599"/>
                    </a:lnTo>
                    <a:lnTo>
                      <a:pt x="1824" y="1599"/>
                    </a:lnTo>
                    <a:lnTo>
                      <a:pt x="1829" y="1599"/>
                    </a:lnTo>
                    <a:lnTo>
                      <a:pt x="1837" y="1599"/>
                    </a:lnTo>
                    <a:lnTo>
                      <a:pt x="1843" y="1599"/>
                    </a:lnTo>
                    <a:lnTo>
                      <a:pt x="1848" y="1597"/>
                    </a:lnTo>
                    <a:lnTo>
                      <a:pt x="1853" y="1597"/>
                    </a:lnTo>
                    <a:lnTo>
                      <a:pt x="1858" y="1597"/>
                    </a:lnTo>
                    <a:lnTo>
                      <a:pt x="1863" y="1597"/>
                    </a:lnTo>
                    <a:lnTo>
                      <a:pt x="1869" y="1597"/>
                    </a:lnTo>
                    <a:lnTo>
                      <a:pt x="1874" y="1597"/>
                    </a:lnTo>
                    <a:lnTo>
                      <a:pt x="1874" y="1595"/>
                    </a:lnTo>
                    <a:lnTo>
                      <a:pt x="1879" y="1595"/>
                    </a:lnTo>
                    <a:lnTo>
                      <a:pt x="1884" y="1593"/>
                    </a:lnTo>
                    <a:lnTo>
                      <a:pt x="1884" y="1590"/>
                    </a:lnTo>
                    <a:lnTo>
                      <a:pt x="1889" y="1588"/>
                    </a:lnTo>
                    <a:lnTo>
                      <a:pt x="1889" y="1586"/>
                    </a:lnTo>
                    <a:lnTo>
                      <a:pt x="1895" y="1582"/>
                    </a:lnTo>
                    <a:lnTo>
                      <a:pt x="1895" y="1577"/>
                    </a:lnTo>
                    <a:lnTo>
                      <a:pt x="1900" y="1572"/>
                    </a:lnTo>
                    <a:lnTo>
                      <a:pt x="1900" y="1565"/>
                    </a:lnTo>
                    <a:lnTo>
                      <a:pt x="1905" y="1556"/>
                    </a:lnTo>
                    <a:lnTo>
                      <a:pt x="1905" y="1547"/>
                    </a:lnTo>
                    <a:lnTo>
                      <a:pt x="1911" y="1534"/>
                    </a:lnTo>
                    <a:lnTo>
                      <a:pt x="1911" y="1520"/>
                    </a:lnTo>
                    <a:lnTo>
                      <a:pt x="1915" y="1504"/>
                    </a:lnTo>
                    <a:lnTo>
                      <a:pt x="1915" y="1486"/>
                    </a:lnTo>
                    <a:lnTo>
                      <a:pt x="1915" y="1464"/>
                    </a:lnTo>
                    <a:lnTo>
                      <a:pt x="1921" y="1439"/>
                    </a:lnTo>
                    <a:lnTo>
                      <a:pt x="1921" y="1409"/>
                    </a:lnTo>
                    <a:lnTo>
                      <a:pt x="1926" y="1379"/>
                    </a:lnTo>
                    <a:lnTo>
                      <a:pt x="1926" y="1342"/>
                    </a:lnTo>
                    <a:lnTo>
                      <a:pt x="1931" y="1307"/>
                    </a:lnTo>
                    <a:lnTo>
                      <a:pt x="1931" y="1266"/>
                    </a:lnTo>
                    <a:lnTo>
                      <a:pt x="1936" y="1221"/>
                    </a:lnTo>
                    <a:lnTo>
                      <a:pt x="1936" y="1175"/>
                    </a:lnTo>
                    <a:lnTo>
                      <a:pt x="1941" y="1129"/>
                    </a:lnTo>
                    <a:lnTo>
                      <a:pt x="1941" y="1075"/>
                    </a:lnTo>
                    <a:lnTo>
                      <a:pt x="1946" y="1024"/>
                    </a:lnTo>
                    <a:lnTo>
                      <a:pt x="1946" y="972"/>
                    </a:lnTo>
                    <a:lnTo>
                      <a:pt x="1952" y="918"/>
                    </a:lnTo>
                    <a:lnTo>
                      <a:pt x="1952" y="863"/>
                    </a:lnTo>
                    <a:lnTo>
                      <a:pt x="1957" y="811"/>
                    </a:lnTo>
                    <a:lnTo>
                      <a:pt x="1957" y="759"/>
                    </a:lnTo>
                    <a:lnTo>
                      <a:pt x="1962" y="711"/>
                    </a:lnTo>
                    <a:lnTo>
                      <a:pt x="1962" y="663"/>
                    </a:lnTo>
                    <a:lnTo>
                      <a:pt x="1968" y="620"/>
                    </a:lnTo>
                    <a:lnTo>
                      <a:pt x="1968" y="582"/>
                    </a:lnTo>
                    <a:lnTo>
                      <a:pt x="1973" y="546"/>
                    </a:lnTo>
                    <a:lnTo>
                      <a:pt x="1973" y="517"/>
                    </a:lnTo>
                    <a:lnTo>
                      <a:pt x="1978" y="491"/>
                    </a:lnTo>
                    <a:lnTo>
                      <a:pt x="1978" y="471"/>
                    </a:lnTo>
                    <a:lnTo>
                      <a:pt x="1983" y="458"/>
                    </a:lnTo>
                    <a:lnTo>
                      <a:pt x="1983" y="449"/>
                    </a:lnTo>
                    <a:lnTo>
                      <a:pt x="1989" y="446"/>
                    </a:lnTo>
                    <a:lnTo>
                      <a:pt x="1989" y="449"/>
                    </a:lnTo>
                    <a:lnTo>
                      <a:pt x="1994" y="458"/>
                    </a:lnTo>
                    <a:lnTo>
                      <a:pt x="1994" y="471"/>
                    </a:lnTo>
                    <a:lnTo>
                      <a:pt x="1998" y="489"/>
                    </a:lnTo>
                    <a:lnTo>
                      <a:pt x="1998" y="512"/>
                    </a:lnTo>
                    <a:lnTo>
                      <a:pt x="2005" y="539"/>
                    </a:lnTo>
                    <a:lnTo>
                      <a:pt x="2005" y="570"/>
                    </a:lnTo>
                    <a:lnTo>
                      <a:pt x="2011" y="603"/>
                    </a:lnTo>
                    <a:lnTo>
                      <a:pt x="2011" y="638"/>
                    </a:lnTo>
                    <a:lnTo>
                      <a:pt x="2017" y="677"/>
                    </a:lnTo>
                    <a:lnTo>
                      <a:pt x="2017" y="718"/>
                    </a:lnTo>
                    <a:lnTo>
                      <a:pt x="2023" y="759"/>
                    </a:lnTo>
                    <a:lnTo>
                      <a:pt x="2023" y="802"/>
                    </a:lnTo>
                    <a:lnTo>
                      <a:pt x="2023" y="842"/>
                    </a:lnTo>
                    <a:lnTo>
                      <a:pt x="2028" y="885"/>
                    </a:lnTo>
                    <a:lnTo>
                      <a:pt x="2028" y="927"/>
                    </a:lnTo>
                    <a:lnTo>
                      <a:pt x="2033" y="966"/>
                    </a:lnTo>
                    <a:lnTo>
                      <a:pt x="2033" y="1008"/>
                    </a:lnTo>
                    <a:lnTo>
                      <a:pt x="2038" y="1047"/>
                    </a:lnTo>
                    <a:lnTo>
                      <a:pt x="2038" y="1084"/>
                    </a:lnTo>
                    <a:lnTo>
                      <a:pt x="2044" y="1119"/>
                    </a:lnTo>
                    <a:lnTo>
                      <a:pt x="2044" y="1156"/>
                    </a:lnTo>
                    <a:lnTo>
                      <a:pt x="2049" y="1187"/>
                    </a:lnTo>
                    <a:lnTo>
                      <a:pt x="2049" y="1219"/>
                    </a:lnTo>
                    <a:lnTo>
                      <a:pt x="2054" y="1246"/>
                    </a:lnTo>
                    <a:lnTo>
                      <a:pt x="2054" y="1273"/>
                    </a:lnTo>
                    <a:lnTo>
                      <a:pt x="2059" y="1298"/>
                    </a:lnTo>
                    <a:lnTo>
                      <a:pt x="2059" y="1323"/>
                    </a:lnTo>
                    <a:lnTo>
                      <a:pt x="2064" y="1342"/>
                    </a:lnTo>
                    <a:lnTo>
                      <a:pt x="2064" y="1364"/>
                    </a:lnTo>
                    <a:lnTo>
                      <a:pt x="2070" y="1382"/>
                    </a:lnTo>
                    <a:lnTo>
                      <a:pt x="2070" y="1397"/>
                    </a:lnTo>
                    <a:lnTo>
                      <a:pt x="2075" y="1413"/>
                    </a:lnTo>
                    <a:lnTo>
                      <a:pt x="2075" y="1428"/>
                    </a:lnTo>
                    <a:lnTo>
                      <a:pt x="2080" y="1441"/>
                    </a:lnTo>
                    <a:lnTo>
                      <a:pt x="2080" y="1452"/>
                    </a:lnTo>
                    <a:lnTo>
                      <a:pt x="2086" y="1461"/>
                    </a:lnTo>
                    <a:lnTo>
                      <a:pt x="2086" y="1472"/>
                    </a:lnTo>
                    <a:lnTo>
                      <a:pt x="2091" y="1478"/>
                    </a:lnTo>
                    <a:lnTo>
                      <a:pt x="2091" y="1488"/>
                    </a:lnTo>
                    <a:lnTo>
                      <a:pt x="2095" y="1494"/>
                    </a:lnTo>
                    <a:lnTo>
                      <a:pt x="2095" y="1502"/>
                    </a:lnTo>
                    <a:lnTo>
                      <a:pt x="2100" y="1507"/>
                    </a:lnTo>
                    <a:lnTo>
                      <a:pt x="2100" y="1514"/>
                    </a:lnTo>
                    <a:lnTo>
                      <a:pt x="2106" y="1518"/>
                    </a:lnTo>
                    <a:lnTo>
                      <a:pt x="2106" y="1523"/>
                    </a:lnTo>
                    <a:lnTo>
                      <a:pt x="2111" y="1524"/>
                    </a:lnTo>
                    <a:lnTo>
                      <a:pt x="2111" y="1530"/>
                    </a:lnTo>
                    <a:lnTo>
                      <a:pt x="2116" y="1531"/>
                    </a:lnTo>
                    <a:lnTo>
                      <a:pt x="2116" y="1536"/>
                    </a:lnTo>
                    <a:lnTo>
                      <a:pt x="2121" y="1538"/>
                    </a:lnTo>
                    <a:lnTo>
                      <a:pt x="2121" y="1540"/>
                    </a:lnTo>
                    <a:lnTo>
                      <a:pt x="2121" y="1543"/>
                    </a:lnTo>
                    <a:lnTo>
                      <a:pt x="2127" y="1545"/>
                    </a:lnTo>
                    <a:lnTo>
                      <a:pt x="2127" y="1547"/>
                    </a:lnTo>
                    <a:lnTo>
                      <a:pt x="2132" y="1549"/>
                    </a:lnTo>
                    <a:lnTo>
                      <a:pt x="2132" y="1552"/>
                    </a:lnTo>
                    <a:lnTo>
                      <a:pt x="2137" y="1553"/>
                    </a:lnTo>
                    <a:lnTo>
                      <a:pt x="2143" y="1556"/>
                    </a:lnTo>
                    <a:lnTo>
                      <a:pt x="2143" y="1559"/>
                    </a:lnTo>
                    <a:lnTo>
                      <a:pt x="2148" y="1559"/>
                    </a:lnTo>
                    <a:lnTo>
                      <a:pt x="2148" y="1560"/>
                    </a:lnTo>
                    <a:lnTo>
                      <a:pt x="2153" y="1563"/>
                    </a:lnTo>
                    <a:lnTo>
                      <a:pt x="2158" y="1565"/>
                    </a:lnTo>
                    <a:lnTo>
                      <a:pt x="2163" y="1567"/>
                    </a:lnTo>
                    <a:lnTo>
                      <a:pt x="2169" y="1569"/>
                    </a:lnTo>
                    <a:lnTo>
                      <a:pt x="2174" y="1569"/>
                    </a:lnTo>
                    <a:lnTo>
                      <a:pt x="2174" y="1572"/>
                    </a:lnTo>
                    <a:lnTo>
                      <a:pt x="2179" y="1572"/>
                    </a:lnTo>
                    <a:lnTo>
                      <a:pt x="2179" y="1575"/>
                    </a:lnTo>
                    <a:lnTo>
                      <a:pt x="2186" y="1575"/>
                    </a:lnTo>
                    <a:lnTo>
                      <a:pt x="2192" y="1577"/>
                    </a:lnTo>
                    <a:lnTo>
                      <a:pt x="2197" y="1577"/>
                    </a:lnTo>
                    <a:lnTo>
                      <a:pt x="2197" y="1579"/>
                    </a:lnTo>
                    <a:lnTo>
                      <a:pt x="2202" y="1579"/>
                    </a:lnTo>
                    <a:lnTo>
                      <a:pt x="2207" y="1582"/>
                    </a:lnTo>
                    <a:lnTo>
                      <a:pt x="2213" y="1582"/>
                    </a:lnTo>
                    <a:lnTo>
                      <a:pt x="2213" y="1583"/>
                    </a:lnTo>
                    <a:lnTo>
                      <a:pt x="2217" y="1583"/>
                    </a:lnTo>
                    <a:lnTo>
                      <a:pt x="2223" y="1583"/>
                    </a:lnTo>
                    <a:lnTo>
                      <a:pt x="2223" y="1586"/>
                    </a:lnTo>
                    <a:lnTo>
                      <a:pt x="2228" y="1586"/>
                    </a:lnTo>
                    <a:lnTo>
                      <a:pt x="2233" y="1586"/>
                    </a:lnTo>
                    <a:lnTo>
                      <a:pt x="2233" y="1588"/>
                    </a:lnTo>
                    <a:lnTo>
                      <a:pt x="2240" y="1588"/>
                    </a:lnTo>
                    <a:lnTo>
                      <a:pt x="2245" y="1588"/>
                    </a:lnTo>
                    <a:lnTo>
                      <a:pt x="2250" y="1588"/>
                    </a:lnTo>
                    <a:lnTo>
                      <a:pt x="2250" y="1590"/>
                    </a:lnTo>
                    <a:lnTo>
                      <a:pt x="2255" y="1590"/>
                    </a:lnTo>
                    <a:lnTo>
                      <a:pt x="2260" y="1590"/>
                    </a:lnTo>
                    <a:lnTo>
                      <a:pt x="2266" y="1590"/>
                    </a:lnTo>
                    <a:lnTo>
                      <a:pt x="2270" y="1593"/>
                    </a:lnTo>
                    <a:lnTo>
                      <a:pt x="2276" y="1593"/>
                    </a:lnTo>
                    <a:lnTo>
                      <a:pt x="2281" y="1593"/>
                    </a:lnTo>
                    <a:lnTo>
                      <a:pt x="2286" y="1593"/>
                    </a:lnTo>
                    <a:lnTo>
                      <a:pt x="2292" y="1595"/>
                    </a:lnTo>
                    <a:lnTo>
                      <a:pt x="2296" y="1595"/>
                    </a:lnTo>
                    <a:lnTo>
                      <a:pt x="2302" y="1595"/>
                    </a:lnTo>
                    <a:lnTo>
                      <a:pt x="2307" y="1595"/>
                    </a:lnTo>
                    <a:lnTo>
                      <a:pt x="2312" y="1595"/>
                    </a:lnTo>
                    <a:lnTo>
                      <a:pt x="2317" y="1595"/>
                    </a:lnTo>
                    <a:lnTo>
                      <a:pt x="2322" y="1595"/>
                    </a:lnTo>
                    <a:lnTo>
                      <a:pt x="2322" y="1597"/>
                    </a:lnTo>
                    <a:lnTo>
                      <a:pt x="2328" y="1597"/>
                    </a:lnTo>
                    <a:lnTo>
                      <a:pt x="2333" y="1597"/>
                    </a:lnTo>
                    <a:lnTo>
                      <a:pt x="2338" y="1597"/>
                    </a:lnTo>
                    <a:lnTo>
                      <a:pt x="2343" y="1597"/>
                    </a:lnTo>
                    <a:lnTo>
                      <a:pt x="2349" y="1597"/>
                    </a:lnTo>
                    <a:lnTo>
                      <a:pt x="2354" y="1597"/>
                    </a:lnTo>
                    <a:lnTo>
                      <a:pt x="2359" y="1597"/>
                    </a:lnTo>
                    <a:lnTo>
                      <a:pt x="2366" y="1597"/>
                    </a:lnTo>
                    <a:lnTo>
                      <a:pt x="2372" y="1597"/>
                    </a:lnTo>
                    <a:lnTo>
                      <a:pt x="2378" y="1597"/>
                    </a:lnTo>
                    <a:lnTo>
                      <a:pt x="2382" y="1597"/>
                    </a:lnTo>
                    <a:lnTo>
                      <a:pt x="2387" y="1597"/>
                    </a:lnTo>
                    <a:lnTo>
                      <a:pt x="2392" y="1597"/>
                    </a:lnTo>
                    <a:lnTo>
                      <a:pt x="2398" y="1597"/>
                    </a:lnTo>
                    <a:lnTo>
                      <a:pt x="2404" y="1597"/>
                    </a:lnTo>
                    <a:lnTo>
                      <a:pt x="2409" y="1597"/>
                    </a:lnTo>
                    <a:lnTo>
                      <a:pt x="2409" y="1599"/>
                    </a:lnTo>
                    <a:lnTo>
                      <a:pt x="2413" y="1599"/>
                    </a:lnTo>
                    <a:lnTo>
                      <a:pt x="2419" y="1599"/>
                    </a:lnTo>
                    <a:lnTo>
                      <a:pt x="2424" y="1599"/>
                    </a:lnTo>
                    <a:lnTo>
                      <a:pt x="2429" y="1599"/>
                    </a:lnTo>
                    <a:lnTo>
                      <a:pt x="2434" y="1599"/>
                    </a:lnTo>
                    <a:lnTo>
                      <a:pt x="2440" y="1599"/>
                    </a:lnTo>
                    <a:lnTo>
                      <a:pt x="2445" y="1599"/>
                    </a:lnTo>
                    <a:lnTo>
                      <a:pt x="2450" y="1599"/>
                    </a:lnTo>
                    <a:lnTo>
                      <a:pt x="2455" y="1599"/>
                    </a:lnTo>
                    <a:lnTo>
                      <a:pt x="2461" y="1599"/>
                    </a:lnTo>
                    <a:lnTo>
                      <a:pt x="2467" y="1599"/>
                    </a:lnTo>
                    <a:lnTo>
                      <a:pt x="2472" y="1599"/>
                    </a:lnTo>
                    <a:lnTo>
                      <a:pt x="2476" y="1599"/>
                    </a:lnTo>
                    <a:lnTo>
                      <a:pt x="2482" y="1599"/>
                    </a:lnTo>
                    <a:lnTo>
                      <a:pt x="2487" y="1599"/>
                    </a:lnTo>
                    <a:lnTo>
                      <a:pt x="2492" y="1599"/>
                    </a:lnTo>
                    <a:lnTo>
                      <a:pt x="2498" y="1599"/>
                    </a:lnTo>
                    <a:lnTo>
                      <a:pt x="2503" y="1599"/>
                    </a:lnTo>
                    <a:lnTo>
                      <a:pt x="2508" y="1599"/>
                    </a:lnTo>
                    <a:lnTo>
                      <a:pt x="2514" y="1599"/>
                    </a:lnTo>
                    <a:lnTo>
                      <a:pt x="2518" y="1599"/>
                    </a:lnTo>
                    <a:lnTo>
                      <a:pt x="2524" y="1599"/>
                    </a:lnTo>
                    <a:lnTo>
                      <a:pt x="2529" y="1599"/>
                    </a:lnTo>
                    <a:lnTo>
                      <a:pt x="2534" y="1599"/>
                    </a:lnTo>
                    <a:lnTo>
                      <a:pt x="2541" y="1599"/>
                    </a:lnTo>
                    <a:lnTo>
                      <a:pt x="2547" y="1599"/>
                    </a:lnTo>
                    <a:lnTo>
                      <a:pt x="2552" y="1599"/>
                    </a:lnTo>
                    <a:lnTo>
                      <a:pt x="2557" y="1599"/>
                    </a:lnTo>
                    <a:lnTo>
                      <a:pt x="2563" y="1599"/>
                    </a:lnTo>
                    <a:lnTo>
                      <a:pt x="2568" y="1599"/>
                    </a:lnTo>
                    <a:lnTo>
                      <a:pt x="2573" y="1599"/>
                    </a:lnTo>
                    <a:lnTo>
                      <a:pt x="2578" y="1599"/>
                    </a:lnTo>
                    <a:lnTo>
                      <a:pt x="2583" y="1599"/>
                    </a:lnTo>
                    <a:lnTo>
                      <a:pt x="2588" y="1599"/>
                    </a:lnTo>
                    <a:lnTo>
                      <a:pt x="2593" y="1599"/>
                    </a:lnTo>
                    <a:lnTo>
                      <a:pt x="2599" y="1599"/>
                    </a:lnTo>
                    <a:lnTo>
                      <a:pt x="2604" y="1599"/>
                    </a:lnTo>
                    <a:lnTo>
                      <a:pt x="2609" y="1599"/>
                    </a:lnTo>
                    <a:lnTo>
                      <a:pt x="2614" y="1599"/>
                    </a:lnTo>
                    <a:lnTo>
                      <a:pt x="2620" y="1599"/>
                    </a:lnTo>
                    <a:lnTo>
                      <a:pt x="2625" y="1599"/>
                    </a:lnTo>
                    <a:lnTo>
                      <a:pt x="2630" y="1599"/>
                    </a:lnTo>
                    <a:lnTo>
                      <a:pt x="2635" y="1599"/>
                    </a:lnTo>
                    <a:lnTo>
                      <a:pt x="2640" y="1599"/>
                    </a:lnTo>
                    <a:lnTo>
                      <a:pt x="2646" y="1599"/>
                    </a:lnTo>
                    <a:lnTo>
                      <a:pt x="2651" y="1599"/>
                    </a:lnTo>
                    <a:lnTo>
                      <a:pt x="2656" y="1599"/>
                    </a:lnTo>
                    <a:lnTo>
                      <a:pt x="2661" y="1599"/>
                    </a:lnTo>
                    <a:lnTo>
                      <a:pt x="2666" y="1599"/>
                    </a:lnTo>
                    <a:lnTo>
                      <a:pt x="2672" y="1599"/>
                    </a:lnTo>
                    <a:lnTo>
                      <a:pt x="2677" y="1599"/>
                    </a:lnTo>
                    <a:lnTo>
                      <a:pt x="2682" y="1599"/>
                    </a:lnTo>
                    <a:lnTo>
                      <a:pt x="2688" y="1599"/>
                    </a:lnTo>
                    <a:lnTo>
                      <a:pt x="2693" y="1599"/>
                    </a:lnTo>
                    <a:lnTo>
                      <a:pt x="2698" y="1599"/>
                    </a:lnTo>
                    <a:lnTo>
                      <a:pt x="2704" y="1599"/>
                    </a:lnTo>
                    <a:lnTo>
                      <a:pt x="2709" y="1599"/>
                    </a:lnTo>
                    <a:lnTo>
                      <a:pt x="2717" y="1599"/>
                    </a:lnTo>
                    <a:lnTo>
                      <a:pt x="2722" y="1599"/>
                    </a:lnTo>
                    <a:lnTo>
                      <a:pt x="2727" y="1599"/>
                    </a:lnTo>
                    <a:lnTo>
                      <a:pt x="2732" y="1599"/>
                    </a:lnTo>
                    <a:lnTo>
                      <a:pt x="2738" y="1599"/>
                    </a:lnTo>
                    <a:lnTo>
                      <a:pt x="2743" y="1599"/>
                    </a:lnTo>
                    <a:lnTo>
                      <a:pt x="2748" y="1599"/>
                    </a:lnTo>
                    <a:lnTo>
                      <a:pt x="2753" y="1599"/>
                    </a:lnTo>
                    <a:lnTo>
                      <a:pt x="2758" y="1599"/>
                    </a:lnTo>
                    <a:lnTo>
                      <a:pt x="2763" y="1599"/>
                    </a:lnTo>
                    <a:lnTo>
                      <a:pt x="2769" y="1599"/>
                    </a:lnTo>
                    <a:lnTo>
                      <a:pt x="2774" y="1599"/>
                    </a:lnTo>
                    <a:lnTo>
                      <a:pt x="2779" y="1599"/>
                    </a:lnTo>
                    <a:lnTo>
                      <a:pt x="2785" y="1599"/>
                    </a:lnTo>
                    <a:lnTo>
                      <a:pt x="2789" y="1599"/>
                    </a:lnTo>
                    <a:lnTo>
                      <a:pt x="2795" y="1599"/>
                    </a:lnTo>
                    <a:lnTo>
                      <a:pt x="2800" y="1599"/>
                    </a:lnTo>
                    <a:lnTo>
                      <a:pt x="2805" y="1599"/>
                    </a:lnTo>
                    <a:lnTo>
                      <a:pt x="2810" y="1599"/>
                    </a:lnTo>
                    <a:lnTo>
                      <a:pt x="2816" y="1599"/>
                    </a:lnTo>
                    <a:lnTo>
                      <a:pt x="2821" y="1599"/>
                    </a:lnTo>
                    <a:lnTo>
                      <a:pt x="2826" y="1599"/>
                    </a:lnTo>
                    <a:lnTo>
                      <a:pt x="2831" y="1599"/>
                    </a:lnTo>
                    <a:lnTo>
                      <a:pt x="2837" y="1599"/>
                    </a:lnTo>
                    <a:lnTo>
                      <a:pt x="2842" y="1599"/>
                    </a:lnTo>
                    <a:lnTo>
                      <a:pt x="2847" y="1599"/>
                    </a:lnTo>
                    <a:lnTo>
                      <a:pt x="2852" y="1599"/>
                    </a:lnTo>
                    <a:lnTo>
                      <a:pt x="2857" y="1599"/>
                    </a:lnTo>
                    <a:lnTo>
                      <a:pt x="2862" y="1599"/>
                    </a:lnTo>
                    <a:lnTo>
                      <a:pt x="2868" y="1599"/>
                    </a:lnTo>
                    <a:lnTo>
                      <a:pt x="2872" y="1599"/>
                    </a:lnTo>
                    <a:lnTo>
                      <a:pt x="2878" y="1599"/>
                    </a:lnTo>
                    <a:lnTo>
                      <a:pt x="2883" y="1599"/>
                    </a:lnTo>
                    <a:lnTo>
                      <a:pt x="2888" y="1599"/>
                    </a:lnTo>
                    <a:lnTo>
                      <a:pt x="2896" y="1599"/>
                    </a:lnTo>
                    <a:lnTo>
                      <a:pt x="2902" y="1599"/>
                    </a:lnTo>
                    <a:lnTo>
                      <a:pt x="2906" y="1599"/>
                    </a:lnTo>
                    <a:lnTo>
                      <a:pt x="2912" y="1599"/>
                    </a:lnTo>
                    <a:lnTo>
                      <a:pt x="2917" y="1599"/>
                    </a:lnTo>
                    <a:lnTo>
                      <a:pt x="2923" y="1599"/>
                    </a:lnTo>
                    <a:lnTo>
                      <a:pt x="2928" y="1599"/>
                    </a:lnTo>
                    <a:lnTo>
                      <a:pt x="2933" y="1599"/>
                    </a:lnTo>
                    <a:lnTo>
                      <a:pt x="2938" y="1599"/>
                    </a:lnTo>
                    <a:lnTo>
                      <a:pt x="2943" y="1599"/>
                    </a:lnTo>
                    <a:lnTo>
                      <a:pt x="2948" y="1599"/>
                    </a:lnTo>
                    <a:lnTo>
                      <a:pt x="2954" y="1599"/>
                    </a:lnTo>
                    <a:lnTo>
                      <a:pt x="2959" y="1599"/>
                    </a:lnTo>
                    <a:lnTo>
                      <a:pt x="2964" y="1599"/>
                    </a:lnTo>
                    <a:lnTo>
                      <a:pt x="2969" y="1599"/>
                    </a:lnTo>
                    <a:lnTo>
                      <a:pt x="2975" y="1599"/>
                    </a:lnTo>
                    <a:lnTo>
                      <a:pt x="2980" y="1599"/>
                    </a:lnTo>
                    <a:lnTo>
                      <a:pt x="2985" y="1599"/>
                    </a:lnTo>
                    <a:lnTo>
                      <a:pt x="2991" y="1599"/>
                    </a:lnTo>
                    <a:lnTo>
                      <a:pt x="2996" y="1599"/>
                    </a:lnTo>
                    <a:lnTo>
                      <a:pt x="3001" y="1599"/>
                    </a:lnTo>
                    <a:lnTo>
                      <a:pt x="3006" y="1599"/>
                    </a:lnTo>
                    <a:lnTo>
                      <a:pt x="3011" y="1599"/>
                    </a:lnTo>
                    <a:lnTo>
                      <a:pt x="3017" y="1599"/>
                    </a:lnTo>
                    <a:lnTo>
                      <a:pt x="3022" y="1599"/>
                    </a:lnTo>
                    <a:lnTo>
                      <a:pt x="3022" y="1602"/>
                    </a:lnTo>
                    <a:lnTo>
                      <a:pt x="3027" y="1602"/>
                    </a:lnTo>
                    <a:lnTo>
                      <a:pt x="3032" y="1602"/>
                    </a:lnTo>
                    <a:lnTo>
                      <a:pt x="3032" y="1599"/>
                    </a:lnTo>
                    <a:lnTo>
                      <a:pt x="3037" y="1599"/>
                    </a:lnTo>
                    <a:lnTo>
                      <a:pt x="3043" y="1599"/>
                    </a:lnTo>
                    <a:lnTo>
                      <a:pt x="3047" y="1599"/>
                    </a:lnTo>
                    <a:lnTo>
                      <a:pt x="3052" y="1599"/>
                    </a:lnTo>
                    <a:lnTo>
                      <a:pt x="3059" y="1599"/>
                    </a:lnTo>
                    <a:lnTo>
                      <a:pt x="3063" y="1599"/>
                    </a:lnTo>
                    <a:lnTo>
                      <a:pt x="3071" y="1599"/>
                    </a:lnTo>
                    <a:lnTo>
                      <a:pt x="3076" y="1599"/>
                    </a:lnTo>
                    <a:lnTo>
                      <a:pt x="3081" y="1599"/>
                    </a:lnTo>
                    <a:lnTo>
                      <a:pt x="3087" y="1599"/>
                    </a:lnTo>
                    <a:lnTo>
                      <a:pt x="3092" y="1599"/>
                    </a:lnTo>
                    <a:lnTo>
                      <a:pt x="3097" y="1599"/>
                    </a:lnTo>
                    <a:lnTo>
                      <a:pt x="3102" y="1599"/>
                    </a:lnTo>
                    <a:lnTo>
                      <a:pt x="3107" y="1602"/>
                    </a:lnTo>
                    <a:lnTo>
                      <a:pt x="3113" y="1602"/>
                    </a:lnTo>
                    <a:lnTo>
                      <a:pt x="3118" y="1602"/>
                    </a:lnTo>
                    <a:lnTo>
                      <a:pt x="3123" y="1602"/>
                    </a:lnTo>
                    <a:lnTo>
                      <a:pt x="3128" y="1599"/>
                    </a:lnTo>
                    <a:lnTo>
                      <a:pt x="3133" y="1602"/>
                    </a:lnTo>
                    <a:lnTo>
                      <a:pt x="3139" y="1602"/>
                    </a:lnTo>
                    <a:lnTo>
                      <a:pt x="3144" y="1602"/>
                    </a:lnTo>
                    <a:lnTo>
                      <a:pt x="3149" y="1602"/>
                    </a:lnTo>
                    <a:lnTo>
                      <a:pt x="3155" y="1602"/>
                    </a:lnTo>
                    <a:lnTo>
                      <a:pt x="3160" y="1602"/>
                    </a:lnTo>
                    <a:lnTo>
                      <a:pt x="3165" y="1602"/>
                    </a:lnTo>
                    <a:lnTo>
                      <a:pt x="3170" y="1602"/>
                    </a:lnTo>
                    <a:lnTo>
                      <a:pt x="3176" y="1602"/>
                    </a:lnTo>
                    <a:lnTo>
                      <a:pt x="3181" y="1602"/>
                    </a:lnTo>
                    <a:lnTo>
                      <a:pt x="3186" y="1602"/>
                    </a:lnTo>
                    <a:lnTo>
                      <a:pt x="3191" y="1602"/>
                    </a:lnTo>
                    <a:lnTo>
                      <a:pt x="3197" y="1602"/>
                    </a:lnTo>
                    <a:lnTo>
                      <a:pt x="3202" y="1602"/>
                    </a:lnTo>
                    <a:lnTo>
                      <a:pt x="3207" y="1602"/>
                    </a:lnTo>
                    <a:lnTo>
                      <a:pt x="3212" y="1602"/>
                    </a:lnTo>
                    <a:lnTo>
                      <a:pt x="3218" y="1602"/>
                    </a:lnTo>
                    <a:lnTo>
                      <a:pt x="3223" y="1602"/>
                    </a:lnTo>
                    <a:lnTo>
                      <a:pt x="3227" y="1602"/>
                    </a:lnTo>
                    <a:lnTo>
                      <a:pt x="3232" y="1602"/>
                    </a:lnTo>
                    <a:lnTo>
                      <a:pt x="3238" y="1602"/>
                    </a:lnTo>
                    <a:lnTo>
                      <a:pt x="3246" y="1602"/>
                    </a:lnTo>
                    <a:lnTo>
                      <a:pt x="3251" y="1602"/>
                    </a:lnTo>
                    <a:lnTo>
                      <a:pt x="3256" y="1602"/>
                    </a:lnTo>
                    <a:lnTo>
                      <a:pt x="3262" y="1602"/>
                    </a:lnTo>
                    <a:lnTo>
                      <a:pt x="3267" y="1602"/>
                    </a:lnTo>
                    <a:lnTo>
                      <a:pt x="3272" y="1602"/>
                    </a:lnTo>
                    <a:lnTo>
                      <a:pt x="3278" y="1602"/>
                    </a:lnTo>
                    <a:lnTo>
                      <a:pt x="3282" y="1602"/>
                    </a:lnTo>
                    <a:lnTo>
                      <a:pt x="3288" y="1602"/>
                    </a:lnTo>
                    <a:lnTo>
                      <a:pt x="3293" y="1602"/>
                    </a:lnTo>
                    <a:lnTo>
                      <a:pt x="3298" y="1602"/>
                    </a:lnTo>
                    <a:lnTo>
                      <a:pt x="3303" y="1602"/>
                    </a:lnTo>
                    <a:lnTo>
                      <a:pt x="3309" y="1602"/>
                    </a:lnTo>
                    <a:lnTo>
                      <a:pt x="3314" y="1602"/>
                    </a:lnTo>
                    <a:lnTo>
                      <a:pt x="3318" y="1602"/>
                    </a:lnTo>
                    <a:lnTo>
                      <a:pt x="3323" y="1602"/>
                    </a:lnTo>
                    <a:lnTo>
                      <a:pt x="3330" y="1602"/>
                    </a:lnTo>
                    <a:lnTo>
                      <a:pt x="3334" y="1602"/>
                    </a:lnTo>
                    <a:lnTo>
                      <a:pt x="3339" y="1602"/>
                    </a:lnTo>
                    <a:lnTo>
                      <a:pt x="3345" y="1602"/>
                    </a:lnTo>
                    <a:lnTo>
                      <a:pt x="3350" y="1602"/>
                    </a:lnTo>
                    <a:lnTo>
                      <a:pt x="3355" y="1602"/>
                    </a:lnTo>
                    <a:lnTo>
                      <a:pt x="3361" y="1602"/>
                    </a:lnTo>
                    <a:lnTo>
                      <a:pt x="3366" y="1602"/>
                    </a:lnTo>
                    <a:lnTo>
                      <a:pt x="3371" y="1602"/>
                    </a:lnTo>
                    <a:lnTo>
                      <a:pt x="3376" y="1602"/>
                    </a:lnTo>
                    <a:lnTo>
                      <a:pt x="3382" y="1602"/>
                    </a:lnTo>
                    <a:lnTo>
                      <a:pt x="3387" y="1602"/>
                    </a:lnTo>
                    <a:lnTo>
                      <a:pt x="3392" y="1602"/>
                    </a:lnTo>
                    <a:lnTo>
                      <a:pt x="3398" y="1602"/>
                    </a:lnTo>
                    <a:lnTo>
                      <a:pt x="3402" y="1602"/>
                    </a:lnTo>
                  </a:path>
                </a:pathLst>
              </a:custGeom>
              <a:noFill/>
              <a:ln w="19050">
                <a:solidFill>
                  <a:srgbClr val="0000FF"/>
                </a:solidFill>
                <a:prstDash val="solid"/>
                <a:round/>
                <a:headEnd/>
                <a:tailEnd/>
              </a:ln>
            </p:spPr>
            <p:txBody>
              <a:bodyPr/>
              <a:lstStyle/>
              <a:p>
                <a:endParaRPr lang="en-US"/>
              </a:p>
            </p:txBody>
          </p:sp>
          <p:sp>
            <p:nvSpPr>
              <p:cNvPr id="6" name="Freeform 5"/>
              <p:cNvSpPr/>
              <p:nvPr/>
            </p:nvSpPr>
            <p:spPr bwMode="auto">
              <a:xfrm>
                <a:off x="799345" y="1066800"/>
                <a:ext cx="3128682" cy="2079812"/>
              </a:xfrm>
              <a:custGeom>
                <a:avLst/>
                <a:gdLst>
                  <a:gd name="connsiteX0" fmla="*/ 0 w 3128682"/>
                  <a:gd name="connsiteY0" fmla="*/ 0 h 2079812"/>
                  <a:gd name="connsiteX1" fmla="*/ 8965 w 3128682"/>
                  <a:gd name="connsiteY1" fmla="*/ 2079812 h 2079812"/>
                  <a:gd name="connsiteX2" fmla="*/ 3128682 w 3128682"/>
                  <a:gd name="connsiteY2" fmla="*/ 2061882 h 2079812"/>
                </a:gdLst>
                <a:ahLst/>
                <a:cxnLst>
                  <a:cxn ang="0">
                    <a:pos x="connsiteX0" y="connsiteY0"/>
                  </a:cxn>
                  <a:cxn ang="0">
                    <a:pos x="connsiteX1" y="connsiteY1"/>
                  </a:cxn>
                  <a:cxn ang="0">
                    <a:pos x="connsiteX2" y="connsiteY2"/>
                  </a:cxn>
                </a:cxnLst>
                <a:rect l="l" t="t" r="r" b="b"/>
                <a:pathLst>
                  <a:path w="3128682" h="2079812">
                    <a:moveTo>
                      <a:pt x="0" y="0"/>
                    </a:moveTo>
                    <a:cubicBezTo>
                      <a:pt x="2988" y="693271"/>
                      <a:pt x="5977" y="1386541"/>
                      <a:pt x="8965" y="2079812"/>
                    </a:cubicBezTo>
                    <a:lnTo>
                      <a:pt x="3128682" y="2061882"/>
                    </a:lnTo>
                  </a:path>
                </a:pathLst>
              </a:custGeom>
              <a:noFill/>
              <a:ln w="19050"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US" sz="1600" b="0" i="0" u="none" strike="noStrike" cap="none" normalizeH="0" baseline="0" smtClean="0">
                  <a:ln>
                    <a:noFill/>
                  </a:ln>
                  <a:solidFill>
                    <a:schemeClr val="tx1"/>
                  </a:solidFill>
                  <a:effectLst/>
                  <a:latin typeface="Verdana" pitchFamily="34" charset="0"/>
                </a:endParaRPr>
              </a:p>
            </p:txBody>
          </p:sp>
        </p:grpSp>
        <p:pic>
          <p:nvPicPr>
            <p:cNvPr id="8" name="Picture 1028"/>
            <p:cNvPicPr>
              <a:picLocks noChangeAspect="1" noChangeArrowheads="1"/>
            </p:cNvPicPr>
            <p:nvPr/>
          </p:nvPicPr>
          <p:blipFill>
            <a:blip r:embed="rId3" cstate="print"/>
            <a:srcRect/>
            <a:stretch>
              <a:fillRect/>
            </a:stretch>
          </p:blipFill>
          <p:spPr bwMode="auto">
            <a:xfrm>
              <a:off x="4474042" y="1058769"/>
              <a:ext cx="4192587" cy="3279775"/>
            </a:xfrm>
            <a:prstGeom prst="rect">
              <a:avLst/>
            </a:prstGeom>
            <a:noFill/>
            <a:ln w="25400">
              <a:noFill/>
              <a:miter lim="800000"/>
              <a:headEnd/>
              <a:tailEnd/>
            </a:ln>
            <a:effectLst/>
          </p:spPr>
        </p:pic>
        <p:sp>
          <p:nvSpPr>
            <p:cNvPr id="9" name="Rectangle 8"/>
            <p:cNvSpPr/>
            <p:nvPr/>
          </p:nvSpPr>
          <p:spPr bwMode="white">
            <a:xfrm>
              <a:off x="4571994" y="1138515"/>
              <a:ext cx="1138523" cy="224120"/>
            </a:xfrm>
            <a:prstGeom prst="rect">
              <a:avLst/>
            </a:prstGeom>
            <a:solidFill>
              <a:schemeClr val="bg1"/>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US" sz="1600" b="0" i="0" u="none" strike="noStrike" cap="none" normalizeH="0" baseline="0" smtClean="0">
                <a:ln>
                  <a:noFill/>
                </a:ln>
                <a:solidFill>
                  <a:schemeClr val="tx1"/>
                </a:solidFill>
                <a:effectLst/>
                <a:latin typeface="Verdana" pitchFamily="34" charset="0"/>
              </a:endParaRPr>
            </a:p>
          </p:txBody>
        </p:sp>
        <p:sp>
          <p:nvSpPr>
            <p:cNvPr id="10" name="TextBox 9"/>
            <p:cNvSpPr txBox="1"/>
            <p:nvPr/>
          </p:nvSpPr>
          <p:spPr>
            <a:xfrm rot="16200000">
              <a:off x="-17043" y="2715735"/>
              <a:ext cx="1041119" cy="307777"/>
            </a:xfrm>
            <a:prstGeom prst="rect">
              <a:avLst/>
            </a:prstGeom>
            <a:noFill/>
          </p:spPr>
          <p:txBody>
            <a:bodyPr wrap="none" rtlCol="0">
              <a:spAutoFit/>
            </a:bodyPr>
            <a:lstStyle/>
            <a:p>
              <a:r>
                <a:rPr lang="en-US" sz="1400" dirty="0" smtClean="0"/>
                <a:t>Response</a:t>
              </a:r>
              <a:endParaRPr lang="en-US" sz="1400" dirty="0"/>
            </a:p>
          </p:txBody>
        </p:sp>
        <p:sp>
          <p:nvSpPr>
            <p:cNvPr id="11" name="TextBox 10"/>
            <p:cNvSpPr txBox="1"/>
            <p:nvPr/>
          </p:nvSpPr>
          <p:spPr>
            <a:xfrm>
              <a:off x="4378087" y="4215427"/>
              <a:ext cx="627095" cy="307777"/>
            </a:xfrm>
            <a:prstGeom prst="rect">
              <a:avLst/>
            </a:prstGeom>
            <a:noFill/>
          </p:spPr>
          <p:txBody>
            <a:bodyPr wrap="none" rtlCol="0">
              <a:spAutoFit/>
            </a:bodyPr>
            <a:lstStyle/>
            <a:p>
              <a:r>
                <a:rPr lang="en-US" sz="1400" dirty="0" smtClean="0"/>
                <a:t>Time</a:t>
              </a:r>
              <a:endParaRPr lang="en-US" sz="1400" dirty="0"/>
            </a:p>
          </p:txBody>
        </p:sp>
      </p:grpSp>
    </p:spTree>
  </p:cSld>
  <p:clrMapOvr>
    <a:masterClrMapping/>
  </p:clrMapOvr>
  <p:transition/>
  <p:timing>
    <p:tnLst>
      <p:par>
        <p:cTn id="1" dur="indefinite" restart="never" nodeType="tmRoot"/>
      </p:par>
    </p:tnLst>
  </p:timing>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Gradient Chromatography</a:t>
            </a:r>
            <a:endParaRPr lang="en-US" dirty="0"/>
          </a:p>
        </p:txBody>
      </p:sp>
      <p:sp>
        <p:nvSpPr>
          <p:cNvPr id="3" name="Content Placeholder 2"/>
          <p:cNvSpPr>
            <a:spLocks noGrp="1"/>
          </p:cNvSpPr>
          <p:nvPr>
            <p:ph idx="1"/>
          </p:nvPr>
        </p:nvSpPr>
        <p:spPr/>
        <p:txBody>
          <a:bodyPr/>
          <a:lstStyle/>
          <a:p>
            <a:r>
              <a:rPr lang="en-US" dirty="0" smtClean="0"/>
              <a:t>Gradient chromatography varies the solvent strength throughout the separation.</a:t>
            </a:r>
          </a:p>
          <a:p>
            <a:pPr lvl="1"/>
            <a:r>
              <a:rPr lang="en-US" dirty="0" smtClean="0"/>
              <a:t>Solvents go from “weak” to “strong” to separate the peaks.</a:t>
            </a:r>
          </a:p>
          <a:p>
            <a:pPr lvl="1"/>
            <a:r>
              <a:rPr lang="en-US" dirty="0" smtClean="0"/>
              <a:t>Reversed phase chromatography:   </a:t>
            </a:r>
          </a:p>
          <a:p>
            <a:pPr lvl="2"/>
            <a:r>
              <a:rPr lang="en-US" dirty="0" smtClean="0">
                <a:solidFill>
                  <a:srgbClr val="0000FF"/>
                </a:solidFill>
              </a:rPr>
              <a:t>Weak solvent = water </a:t>
            </a:r>
          </a:p>
          <a:p>
            <a:pPr lvl="2"/>
            <a:r>
              <a:rPr lang="en-US" dirty="0" smtClean="0">
                <a:solidFill>
                  <a:srgbClr val="0000FF"/>
                </a:solidFill>
              </a:rPr>
              <a:t>Strong solvent = organic </a:t>
            </a:r>
            <a:r>
              <a:rPr lang="en-US" dirty="0" smtClean="0"/>
              <a:t>solvent, typically acetonitrile or methanol</a:t>
            </a:r>
          </a:p>
          <a:p>
            <a:r>
              <a:rPr lang="en-US" dirty="0" smtClean="0"/>
              <a:t>Gradients are generated be mixing two (typical) or more solvents.</a:t>
            </a:r>
          </a:p>
          <a:p>
            <a:pPr lvl="1"/>
            <a:r>
              <a:rPr lang="en-US" dirty="0" smtClean="0"/>
              <a:t>Gradients provide control of solvent composition at all times</a:t>
            </a:r>
          </a:p>
          <a:p>
            <a:pPr lvl="1"/>
            <a:r>
              <a:rPr lang="en-US" dirty="0" smtClean="0"/>
              <a:t>Peaks elute at specific percentages of organic solvent</a:t>
            </a:r>
          </a:p>
          <a:p>
            <a:endParaRPr lang="en-US" dirty="0"/>
          </a:p>
        </p:txBody>
      </p:sp>
    </p:spTree>
  </p:cSld>
  <p:clrMapOvr>
    <a:masterClrMapping/>
  </p:clrMapOvr>
  <p:transition/>
  <p:timing>
    <p:tnLst>
      <p:par>
        <p:cTn id="1" dur="indefinite" restart="never" nodeType="tmRoot"/>
      </p:par>
    </p:tnLst>
  </p:timing>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p:cNvSpPr>
            <a:spLocks noGrp="1"/>
          </p:cNvSpPr>
          <p:nvPr>
            <p:ph type="title"/>
          </p:nvPr>
        </p:nvSpPr>
        <p:spPr/>
        <p:txBody>
          <a:bodyPr/>
          <a:lstStyle/>
          <a:p>
            <a:r>
              <a:rPr lang="en-US" dirty="0" smtClean="0"/>
              <a:t>Isocratic vs. Gradient Chromatography</a:t>
            </a:r>
            <a:endParaRPr lang="en-US" dirty="0"/>
          </a:p>
        </p:txBody>
      </p:sp>
      <p:grpSp>
        <p:nvGrpSpPr>
          <p:cNvPr id="2" name="Group 28"/>
          <p:cNvGrpSpPr/>
          <p:nvPr/>
        </p:nvGrpSpPr>
        <p:grpSpPr>
          <a:xfrm>
            <a:off x="158620" y="1018836"/>
            <a:ext cx="8273049" cy="5578549"/>
            <a:chOff x="158620" y="1018836"/>
            <a:chExt cx="8365397" cy="5656263"/>
          </a:xfrm>
        </p:grpSpPr>
        <p:grpSp>
          <p:nvGrpSpPr>
            <p:cNvPr id="3" name="Group 33"/>
            <p:cNvGrpSpPr/>
            <p:nvPr/>
          </p:nvGrpSpPr>
          <p:grpSpPr>
            <a:xfrm>
              <a:off x="158620" y="1018836"/>
              <a:ext cx="8365397" cy="5656263"/>
              <a:chOff x="276584" y="1009506"/>
              <a:chExt cx="8365397" cy="5656263"/>
            </a:xfrm>
          </p:grpSpPr>
          <p:sp>
            <p:nvSpPr>
              <p:cNvPr id="11" name="TextBox 10"/>
              <p:cNvSpPr txBox="1"/>
              <p:nvPr/>
            </p:nvSpPr>
            <p:spPr>
              <a:xfrm>
                <a:off x="2920659" y="1321943"/>
                <a:ext cx="1062727" cy="338554"/>
              </a:xfrm>
              <a:prstGeom prst="rect">
                <a:avLst/>
              </a:prstGeom>
              <a:solidFill>
                <a:srgbClr val="FFFF99"/>
              </a:solidFill>
            </p:spPr>
            <p:txBody>
              <a:bodyPr wrap="none" rtlCol="0">
                <a:spAutoFit/>
              </a:bodyPr>
              <a:lstStyle/>
              <a:p>
                <a:r>
                  <a:rPr lang="en-US" dirty="0" smtClean="0"/>
                  <a:t>Isocratic</a:t>
                </a:r>
                <a:endParaRPr lang="en-US" dirty="0"/>
              </a:p>
            </p:txBody>
          </p:sp>
          <p:sp>
            <p:nvSpPr>
              <p:cNvPr id="17" name="TextBox 16"/>
              <p:cNvSpPr txBox="1"/>
              <p:nvPr/>
            </p:nvSpPr>
            <p:spPr>
              <a:xfrm>
                <a:off x="2850776" y="2411505"/>
                <a:ext cx="1532792" cy="276999"/>
              </a:xfrm>
              <a:prstGeom prst="rect">
                <a:avLst/>
              </a:prstGeom>
              <a:noFill/>
            </p:spPr>
            <p:txBody>
              <a:bodyPr wrap="none" rtlCol="0">
                <a:spAutoFit/>
              </a:bodyPr>
              <a:lstStyle/>
              <a:p>
                <a:r>
                  <a:rPr lang="en-US" sz="1200" dirty="0" smtClean="0"/>
                  <a:t>60:40 MeOH-H</a:t>
                </a:r>
                <a:r>
                  <a:rPr lang="en-US" sz="1200" baseline="-25000" dirty="0" smtClean="0"/>
                  <a:t>2</a:t>
                </a:r>
                <a:r>
                  <a:rPr lang="en-US" sz="1200" dirty="0" smtClean="0"/>
                  <a:t>O</a:t>
                </a:r>
                <a:endParaRPr lang="en-US" sz="1200" dirty="0"/>
              </a:p>
            </p:txBody>
          </p:sp>
          <p:grpSp>
            <p:nvGrpSpPr>
              <p:cNvPr id="5" name="Group 30"/>
              <p:cNvGrpSpPr/>
              <p:nvPr/>
            </p:nvGrpSpPr>
            <p:grpSpPr>
              <a:xfrm>
                <a:off x="276584" y="3083358"/>
                <a:ext cx="8365397" cy="3582411"/>
                <a:chOff x="276584" y="3083358"/>
                <a:chExt cx="8365397" cy="3582411"/>
              </a:xfrm>
            </p:grpSpPr>
            <p:pic>
              <p:nvPicPr>
                <p:cNvPr id="18" name="Picture 1034"/>
                <p:cNvPicPr>
                  <a:picLocks noChangeAspect="1" noChangeArrowheads="1"/>
                </p:cNvPicPr>
                <p:nvPr/>
              </p:nvPicPr>
              <p:blipFill>
                <a:blip r:embed="rId3" cstate="print"/>
                <a:srcRect/>
                <a:stretch>
                  <a:fillRect/>
                </a:stretch>
              </p:blipFill>
              <p:spPr bwMode="auto">
                <a:xfrm>
                  <a:off x="394915" y="3114071"/>
                  <a:ext cx="8197851" cy="3233737"/>
                </a:xfrm>
                <a:prstGeom prst="rect">
                  <a:avLst/>
                </a:prstGeom>
                <a:noFill/>
                <a:ln w="25400">
                  <a:noFill/>
                  <a:miter lim="800000"/>
                  <a:headEnd/>
                  <a:tailEnd/>
                </a:ln>
                <a:effectLst/>
              </p:spPr>
            </p:pic>
            <p:sp>
              <p:nvSpPr>
                <p:cNvPr id="15" name="TextBox 14"/>
                <p:cNvSpPr txBox="1"/>
                <p:nvPr/>
              </p:nvSpPr>
              <p:spPr>
                <a:xfrm>
                  <a:off x="4324298" y="6357992"/>
                  <a:ext cx="627095" cy="307777"/>
                </a:xfrm>
                <a:prstGeom prst="rect">
                  <a:avLst/>
                </a:prstGeom>
                <a:noFill/>
              </p:spPr>
              <p:txBody>
                <a:bodyPr wrap="none" rtlCol="0">
                  <a:spAutoFit/>
                </a:bodyPr>
                <a:lstStyle/>
                <a:p>
                  <a:r>
                    <a:rPr lang="en-US" sz="1400" dirty="0" smtClean="0"/>
                    <a:t>Time</a:t>
                  </a:r>
                  <a:endParaRPr lang="en-US" sz="1400" dirty="0"/>
                </a:p>
              </p:txBody>
            </p:sp>
            <p:sp>
              <p:nvSpPr>
                <p:cNvPr id="36" name="Rectangle 35"/>
                <p:cNvSpPr/>
                <p:nvPr/>
              </p:nvSpPr>
              <p:spPr bwMode="white">
                <a:xfrm>
                  <a:off x="7856930" y="3132001"/>
                  <a:ext cx="785051" cy="345642"/>
                </a:xfrm>
                <a:prstGeom prst="rect">
                  <a:avLst/>
                </a:prstGeom>
                <a:solidFill>
                  <a:schemeClr val="bg1"/>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US" sz="1600" b="0" i="0" u="none" strike="noStrike" cap="none" normalizeH="0" baseline="0" smtClean="0">
                    <a:ln>
                      <a:noFill/>
                    </a:ln>
                    <a:solidFill>
                      <a:schemeClr val="tx1"/>
                    </a:solidFill>
                    <a:effectLst/>
                    <a:latin typeface="Verdana" pitchFamily="34" charset="0"/>
                  </a:endParaRPr>
                </a:p>
              </p:txBody>
            </p:sp>
            <p:sp>
              <p:nvSpPr>
                <p:cNvPr id="38" name="Rectangle 37"/>
                <p:cNvSpPr/>
                <p:nvPr/>
              </p:nvSpPr>
              <p:spPr bwMode="white">
                <a:xfrm>
                  <a:off x="346273" y="3286892"/>
                  <a:ext cx="633677" cy="2880350"/>
                </a:xfrm>
                <a:prstGeom prst="rect">
                  <a:avLst/>
                </a:prstGeom>
                <a:solidFill>
                  <a:schemeClr val="bg1"/>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US" sz="1600" b="0" i="0" u="none" strike="noStrike" cap="none" normalizeH="0" baseline="0" smtClean="0">
                    <a:ln>
                      <a:noFill/>
                    </a:ln>
                    <a:solidFill>
                      <a:schemeClr val="tx1"/>
                    </a:solidFill>
                    <a:effectLst/>
                    <a:latin typeface="Verdana" pitchFamily="34" charset="0"/>
                  </a:endParaRPr>
                </a:p>
              </p:txBody>
            </p:sp>
            <p:sp>
              <p:nvSpPr>
                <p:cNvPr id="12" name="TextBox 11"/>
                <p:cNvSpPr txBox="1"/>
                <p:nvPr/>
              </p:nvSpPr>
              <p:spPr>
                <a:xfrm>
                  <a:off x="2027356" y="3647133"/>
                  <a:ext cx="1067536" cy="338554"/>
                </a:xfrm>
                <a:prstGeom prst="rect">
                  <a:avLst/>
                </a:prstGeom>
                <a:solidFill>
                  <a:srgbClr val="FFFF99"/>
                </a:solidFill>
              </p:spPr>
              <p:txBody>
                <a:bodyPr wrap="none" rtlCol="0">
                  <a:spAutoFit/>
                </a:bodyPr>
                <a:lstStyle/>
                <a:p>
                  <a:r>
                    <a:rPr lang="en-US" dirty="0" smtClean="0"/>
                    <a:t>Gradient</a:t>
                  </a:r>
                  <a:endParaRPr lang="en-US" dirty="0"/>
                </a:p>
              </p:txBody>
            </p:sp>
            <p:sp>
              <p:nvSpPr>
                <p:cNvPr id="14" name="Rectangle 13"/>
                <p:cNvSpPr/>
                <p:nvPr/>
              </p:nvSpPr>
              <p:spPr bwMode="white">
                <a:xfrm>
                  <a:off x="276584" y="3313786"/>
                  <a:ext cx="885152" cy="288035"/>
                </a:xfrm>
                <a:prstGeom prst="rect">
                  <a:avLst/>
                </a:prstGeom>
                <a:solidFill>
                  <a:schemeClr val="bg1"/>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US" sz="1600" b="0" i="0" u="none" strike="noStrike" cap="none" normalizeH="0" baseline="0" smtClean="0">
                    <a:ln>
                      <a:noFill/>
                    </a:ln>
                    <a:solidFill>
                      <a:schemeClr val="tx1"/>
                    </a:solidFill>
                    <a:effectLst/>
                    <a:latin typeface="Verdana" pitchFamily="34" charset="0"/>
                  </a:endParaRPr>
                </a:p>
              </p:txBody>
            </p:sp>
            <p:sp>
              <p:nvSpPr>
                <p:cNvPr id="37" name="Rectangle 36"/>
                <p:cNvSpPr/>
                <p:nvPr/>
              </p:nvSpPr>
              <p:spPr bwMode="white">
                <a:xfrm>
                  <a:off x="412845" y="3083358"/>
                  <a:ext cx="864105" cy="230428"/>
                </a:xfrm>
                <a:prstGeom prst="rect">
                  <a:avLst/>
                </a:prstGeom>
                <a:solidFill>
                  <a:schemeClr val="bg1"/>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US" sz="1600" b="0" i="0" u="none" strike="noStrike" cap="none" normalizeH="0" baseline="0" smtClean="0">
                    <a:ln>
                      <a:noFill/>
                    </a:ln>
                    <a:solidFill>
                      <a:schemeClr val="tx1"/>
                    </a:solidFill>
                    <a:effectLst/>
                    <a:latin typeface="Verdana" pitchFamily="34" charset="0"/>
                  </a:endParaRPr>
                </a:p>
              </p:txBody>
            </p:sp>
            <p:cxnSp>
              <p:nvCxnSpPr>
                <p:cNvPr id="20" name="Straight Connector 19"/>
                <p:cNvCxnSpPr/>
                <p:nvPr/>
              </p:nvCxnSpPr>
              <p:spPr bwMode="auto">
                <a:xfrm flipV="1">
                  <a:off x="1004047" y="4025153"/>
                  <a:ext cx="5065059" cy="2026023"/>
                </a:xfrm>
                <a:prstGeom prst="line">
                  <a:avLst/>
                </a:prstGeom>
                <a:solidFill>
                  <a:srgbClr val="3374D4"/>
                </a:solidFill>
                <a:ln w="12700" cap="flat" cmpd="sng" algn="ctr">
                  <a:solidFill>
                    <a:schemeClr val="tx1"/>
                  </a:solidFill>
                  <a:prstDash val="dash"/>
                  <a:round/>
                  <a:headEnd type="none" w="med" len="med"/>
                  <a:tailEnd type="none" w="med" len="med"/>
                </a:ln>
                <a:effectLst/>
              </p:spPr>
            </p:cxnSp>
            <p:cxnSp>
              <p:nvCxnSpPr>
                <p:cNvPr id="23" name="Straight Connector 22"/>
                <p:cNvCxnSpPr/>
                <p:nvPr/>
              </p:nvCxnSpPr>
              <p:spPr bwMode="auto">
                <a:xfrm>
                  <a:off x="6078071" y="4025153"/>
                  <a:ext cx="26894" cy="1882588"/>
                </a:xfrm>
                <a:prstGeom prst="line">
                  <a:avLst/>
                </a:prstGeom>
                <a:solidFill>
                  <a:srgbClr val="3374D4"/>
                </a:solidFill>
                <a:ln w="12700" cap="flat" cmpd="sng" algn="ctr">
                  <a:solidFill>
                    <a:schemeClr val="tx1"/>
                  </a:solidFill>
                  <a:prstDash val="dash"/>
                  <a:round/>
                  <a:headEnd type="none" w="med" len="med"/>
                  <a:tailEnd type="none" w="med" len="med"/>
                </a:ln>
                <a:effectLst/>
              </p:spPr>
            </p:cxnSp>
            <p:cxnSp>
              <p:nvCxnSpPr>
                <p:cNvPr id="24" name="Straight Connector 23"/>
                <p:cNvCxnSpPr/>
                <p:nvPr/>
              </p:nvCxnSpPr>
              <p:spPr bwMode="auto">
                <a:xfrm flipH="1">
                  <a:off x="6122895" y="5916706"/>
                  <a:ext cx="2097740" cy="8965"/>
                </a:xfrm>
                <a:prstGeom prst="line">
                  <a:avLst/>
                </a:prstGeom>
                <a:solidFill>
                  <a:srgbClr val="3374D4"/>
                </a:solidFill>
                <a:ln w="12700" cap="flat" cmpd="sng" algn="ctr">
                  <a:solidFill>
                    <a:schemeClr val="tx1"/>
                  </a:solidFill>
                  <a:prstDash val="dash"/>
                  <a:round/>
                  <a:headEnd type="none" w="med" len="med"/>
                  <a:tailEnd type="none" w="med" len="med"/>
                </a:ln>
                <a:effectLst/>
              </p:spPr>
            </p:cxnSp>
            <p:sp>
              <p:nvSpPr>
                <p:cNvPr id="30" name="Rectangle 29"/>
                <p:cNvSpPr/>
                <p:nvPr/>
              </p:nvSpPr>
              <p:spPr bwMode="white">
                <a:xfrm>
                  <a:off x="8393323" y="6140825"/>
                  <a:ext cx="221764" cy="98611"/>
                </a:xfrm>
                <a:prstGeom prst="rect">
                  <a:avLst/>
                </a:prstGeom>
                <a:solidFill>
                  <a:schemeClr val="bg1"/>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US" sz="1600" b="0" i="0" u="none" strike="noStrike" cap="none" normalizeH="0" baseline="0" smtClean="0">
                    <a:ln>
                      <a:noFill/>
                    </a:ln>
                    <a:solidFill>
                      <a:schemeClr val="tx1"/>
                    </a:solidFill>
                    <a:effectLst/>
                    <a:latin typeface="Verdana" pitchFamily="34" charset="0"/>
                  </a:endParaRPr>
                </a:p>
              </p:txBody>
            </p:sp>
          </p:grpSp>
          <p:sp>
            <p:nvSpPr>
              <p:cNvPr id="13" name="TextBox 12"/>
              <p:cNvSpPr txBox="1"/>
              <p:nvPr/>
            </p:nvSpPr>
            <p:spPr>
              <a:xfrm rot="16200000">
                <a:off x="9851" y="2966747"/>
                <a:ext cx="1041119" cy="307777"/>
              </a:xfrm>
              <a:prstGeom prst="rect">
                <a:avLst/>
              </a:prstGeom>
              <a:solidFill>
                <a:schemeClr val="bg1"/>
              </a:solidFill>
            </p:spPr>
            <p:txBody>
              <a:bodyPr wrap="none" rtlCol="0">
                <a:spAutoFit/>
              </a:bodyPr>
              <a:lstStyle/>
              <a:p>
                <a:r>
                  <a:rPr lang="en-US" sz="1400" dirty="0" smtClean="0"/>
                  <a:t>Response</a:t>
                </a:r>
                <a:endParaRPr lang="en-US" sz="1400" dirty="0"/>
              </a:p>
            </p:txBody>
          </p:sp>
          <p:grpSp>
            <p:nvGrpSpPr>
              <p:cNvPr id="7" name="Group 39"/>
              <p:cNvGrpSpPr/>
              <p:nvPr/>
            </p:nvGrpSpPr>
            <p:grpSpPr>
              <a:xfrm>
                <a:off x="960715" y="1009506"/>
                <a:ext cx="3128682" cy="2137106"/>
                <a:chOff x="799345" y="1009506"/>
                <a:chExt cx="3128682" cy="2137106"/>
              </a:xfrm>
            </p:grpSpPr>
            <p:sp>
              <p:nvSpPr>
                <p:cNvPr id="9" name="Freeform 4"/>
                <p:cNvSpPr>
                  <a:spLocks/>
                </p:cNvSpPr>
                <p:nvPr/>
              </p:nvSpPr>
              <p:spPr bwMode="auto">
                <a:xfrm>
                  <a:off x="826214" y="1009506"/>
                  <a:ext cx="2534708" cy="2016245"/>
                </a:xfrm>
                <a:custGeom>
                  <a:avLst/>
                  <a:gdLst/>
                  <a:ahLst/>
                  <a:cxnLst>
                    <a:cxn ang="0">
                      <a:pos x="70" y="1593"/>
                    </a:cxn>
                    <a:cxn ang="0">
                      <a:pos x="142" y="1593"/>
                    </a:cxn>
                    <a:cxn ang="0">
                      <a:pos x="215" y="1593"/>
                    </a:cxn>
                    <a:cxn ang="0">
                      <a:pos x="292" y="1590"/>
                    </a:cxn>
                    <a:cxn ang="0">
                      <a:pos x="354" y="1597"/>
                    </a:cxn>
                    <a:cxn ang="0">
                      <a:pos x="385" y="1494"/>
                    </a:cxn>
                    <a:cxn ang="0">
                      <a:pos x="429" y="1325"/>
                    </a:cxn>
                    <a:cxn ang="0">
                      <a:pos x="466" y="1475"/>
                    </a:cxn>
                    <a:cxn ang="0">
                      <a:pos x="498" y="1563"/>
                    </a:cxn>
                    <a:cxn ang="0">
                      <a:pos x="544" y="1582"/>
                    </a:cxn>
                    <a:cxn ang="0">
                      <a:pos x="586" y="1553"/>
                    </a:cxn>
                    <a:cxn ang="0">
                      <a:pos x="625" y="631"/>
                    </a:cxn>
                    <a:cxn ang="0">
                      <a:pos x="662" y="97"/>
                    </a:cxn>
                    <a:cxn ang="0">
                      <a:pos x="698" y="1019"/>
                    </a:cxn>
                    <a:cxn ang="0">
                      <a:pos x="735" y="1437"/>
                    </a:cxn>
                    <a:cxn ang="0">
                      <a:pos x="771" y="1524"/>
                    </a:cxn>
                    <a:cxn ang="0">
                      <a:pos x="815" y="1556"/>
                    </a:cxn>
                    <a:cxn ang="0">
                      <a:pos x="852" y="1291"/>
                    </a:cxn>
                    <a:cxn ang="0">
                      <a:pos x="888" y="404"/>
                    </a:cxn>
                    <a:cxn ang="0">
                      <a:pos x="926" y="777"/>
                    </a:cxn>
                    <a:cxn ang="0">
                      <a:pos x="964" y="1353"/>
                    </a:cxn>
                    <a:cxn ang="0">
                      <a:pos x="996" y="1516"/>
                    </a:cxn>
                    <a:cxn ang="0">
                      <a:pos x="1032" y="1552"/>
                    </a:cxn>
                    <a:cxn ang="0">
                      <a:pos x="1084" y="1572"/>
                    </a:cxn>
                    <a:cxn ang="0">
                      <a:pos x="1149" y="1586"/>
                    </a:cxn>
                    <a:cxn ang="0">
                      <a:pos x="1207" y="1565"/>
                    </a:cxn>
                    <a:cxn ang="0">
                      <a:pos x="1244" y="1087"/>
                    </a:cxn>
                    <a:cxn ang="0">
                      <a:pos x="1279" y="394"/>
                    </a:cxn>
                    <a:cxn ang="0">
                      <a:pos x="1319" y="925"/>
                    </a:cxn>
                    <a:cxn ang="0">
                      <a:pos x="1355" y="1395"/>
                    </a:cxn>
                    <a:cxn ang="0">
                      <a:pos x="1392" y="1524"/>
                    </a:cxn>
                    <a:cxn ang="0">
                      <a:pos x="1429" y="1559"/>
                    </a:cxn>
                    <a:cxn ang="0">
                      <a:pos x="1489" y="1579"/>
                    </a:cxn>
                    <a:cxn ang="0">
                      <a:pos x="1545" y="1590"/>
                    </a:cxn>
                    <a:cxn ang="0">
                      <a:pos x="1613" y="1595"/>
                    </a:cxn>
                    <a:cxn ang="0">
                      <a:pos x="1684" y="1597"/>
                    </a:cxn>
                    <a:cxn ang="0">
                      <a:pos x="1756" y="1597"/>
                    </a:cxn>
                    <a:cxn ang="0">
                      <a:pos x="1824" y="1599"/>
                    </a:cxn>
                    <a:cxn ang="0">
                      <a:pos x="1889" y="1588"/>
                    </a:cxn>
                    <a:cxn ang="0">
                      <a:pos x="1921" y="1409"/>
                    </a:cxn>
                    <a:cxn ang="0">
                      <a:pos x="1957" y="759"/>
                    </a:cxn>
                    <a:cxn ang="0">
                      <a:pos x="1994" y="471"/>
                    </a:cxn>
                    <a:cxn ang="0">
                      <a:pos x="2033" y="966"/>
                    </a:cxn>
                    <a:cxn ang="0">
                      <a:pos x="2070" y="1382"/>
                    </a:cxn>
                    <a:cxn ang="0">
                      <a:pos x="2106" y="1518"/>
                    </a:cxn>
                    <a:cxn ang="0">
                      <a:pos x="2143" y="1556"/>
                    </a:cxn>
                    <a:cxn ang="0">
                      <a:pos x="2197" y="1577"/>
                    </a:cxn>
                    <a:cxn ang="0">
                      <a:pos x="2250" y="1588"/>
                    </a:cxn>
                    <a:cxn ang="0">
                      <a:pos x="2317" y="1595"/>
                    </a:cxn>
                    <a:cxn ang="0">
                      <a:pos x="2387" y="1597"/>
                    </a:cxn>
                    <a:cxn ang="0">
                      <a:pos x="2455" y="1599"/>
                    </a:cxn>
                    <a:cxn ang="0">
                      <a:pos x="2529" y="1599"/>
                    </a:cxn>
                    <a:cxn ang="0">
                      <a:pos x="2604" y="1599"/>
                    </a:cxn>
                    <a:cxn ang="0">
                      <a:pos x="2677" y="1599"/>
                    </a:cxn>
                    <a:cxn ang="0">
                      <a:pos x="2753" y="1599"/>
                    </a:cxn>
                    <a:cxn ang="0">
                      <a:pos x="2826" y="1599"/>
                    </a:cxn>
                    <a:cxn ang="0">
                      <a:pos x="2902" y="1599"/>
                    </a:cxn>
                    <a:cxn ang="0">
                      <a:pos x="2975" y="1599"/>
                    </a:cxn>
                    <a:cxn ang="0">
                      <a:pos x="3037" y="1599"/>
                    </a:cxn>
                    <a:cxn ang="0">
                      <a:pos x="3113" y="1602"/>
                    </a:cxn>
                    <a:cxn ang="0">
                      <a:pos x="3186" y="1602"/>
                    </a:cxn>
                    <a:cxn ang="0">
                      <a:pos x="3262" y="1602"/>
                    </a:cxn>
                    <a:cxn ang="0">
                      <a:pos x="3334" y="1602"/>
                    </a:cxn>
                  </a:cxnLst>
                  <a:rect l="0" t="0" r="r" b="b"/>
                  <a:pathLst>
                    <a:path w="3402" h="1602">
                      <a:moveTo>
                        <a:pt x="0" y="1593"/>
                      </a:moveTo>
                      <a:lnTo>
                        <a:pt x="5" y="1593"/>
                      </a:lnTo>
                      <a:lnTo>
                        <a:pt x="10" y="1593"/>
                      </a:lnTo>
                      <a:lnTo>
                        <a:pt x="15" y="1593"/>
                      </a:lnTo>
                      <a:lnTo>
                        <a:pt x="21" y="1593"/>
                      </a:lnTo>
                      <a:lnTo>
                        <a:pt x="26" y="1593"/>
                      </a:lnTo>
                      <a:lnTo>
                        <a:pt x="30" y="1593"/>
                      </a:lnTo>
                      <a:lnTo>
                        <a:pt x="36" y="1593"/>
                      </a:lnTo>
                      <a:lnTo>
                        <a:pt x="41" y="1593"/>
                      </a:lnTo>
                      <a:lnTo>
                        <a:pt x="46" y="1593"/>
                      </a:lnTo>
                      <a:lnTo>
                        <a:pt x="51" y="1593"/>
                      </a:lnTo>
                      <a:lnTo>
                        <a:pt x="56" y="1593"/>
                      </a:lnTo>
                      <a:lnTo>
                        <a:pt x="62" y="1593"/>
                      </a:lnTo>
                      <a:lnTo>
                        <a:pt x="70" y="1593"/>
                      </a:lnTo>
                      <a:lnTo>
                        <a:pt x="75" y="1593"/>
                      </a:lnTo>
                      <a:lnTo>
                        <a:pt x="80" y="1593"/>
                      </a:lnTo>
                      <a:lnTo>
                        <a:pt x="86" y="1593"/>
                      </a:lnTo>
                      <a:lnTo>
                        <a:pt x="91" y="1593"/>
                      </a:lnTo>
                      <a:lnTo>
                        <a:pt x="96" y="1593"/>
                      </a:lnTo>
                      <a:lnTo>
                        <a:pt x="101" y="1593"/>
                      </a:lnTo>
                      <a:lnTo>
                        <a:pt x="106" y="1593"/>
                      </a:lnTo>
                      <a:lnTo>
                        <a:pt x="111" y="1593"/>
                      </a:lnTo>
                      <a:lnTo>
                        <a:pt x="116" y="1593"/>
                      </a:lnTo>
                      <a:lnTo>
                        <a:pt x="122" y="1593"/>
                      </a:lnTo>
                      <a:lnTo>
                        <a:pt x="127" y="1593"/>
                      </a:lnTo>
                      <a:lnTo>
                        <a:pt x="132" y="1593"/>
                      </a:lnTo>
                      <a:lnTo>
                        <a:pt x="137" y="1593"/>
                      </a:lnTo>
                      <a:lnTo>
                        <a:pt x="142" y="1593"/>
                      </a:lnTo>
                      <a:lnTo>
                        <a:pt x="147" y="1593"/>
                      </a:lnTo>
                      <a:lnTo>
                        <a:pt x="153" y="1593"/>
                      </a:lnTo>
                      <a:lnTo>
                        <a:pt x="158" y="1593"/>
                      </a:lnTo>
                      <a:lnTo>
                        <a:pt x="163" y="1593"/>
                      </a:lnTo>
                      <a:lnTo>
                        <a:pt x="168" y="1593"/>
                      </a:lnTo>
                      <a:lnTo>
                        <a:pt x="174" y="1593"/>
                      </a:lnTo>
                      <a:lnTo>
                        <a:pt x="179" y="1593"/>
                      </a:lnTo>
                      <a:lnTo>
                        <a:pt x="184" y="1593"/>
                      </a:lnTo>
                      <a:lnTo>
                        <a:pt x="190" y="1593"/>
                      </a:lnTo>
                      <a:lnTo>
                        <a:pt x="195" y="1593"/>
                      </a:lnTo>
                      <a:lnTo>
                        <a:pt x="200" y="1593"/>
                      </a:lnTo>
                      <a:lnTo>
                        <a:pt x="205" y="1593"/>
                      </a:lnTo>
                      <a:lnTo>
                        <a:pt x="210" y="1593"/>
                      </a:lnTo>
                      <a:lnTo>
                        <a:pt x="215" y="1593"/>
                      </a:lnTo>
                      <a:lnTo>
                        <a:pt x="221" y="1593"/>
                      </a:lnTo>
                      <a:lnTo>
                        <a:pt x="226" y="1593"/>
                      </a:lnTo>
                      <a:lnTo>
                        <a:pt x="231" y="1593"/>
                      </a:lnTo>
                      <a:lnTo>
                        <a:pt x="236" y="1593"/>
                      </a:lnTo>
                      <a:lnTo>
                        <a:pt x="242" y="1593"/>
                      </a:lnTo>
                      <a:lnTo>
                        <a:pt x="250" y="1593"/>
                      </a:lnTo>
                      <a:lnTo>
                        <a:pt x="255" y="1593"/>
                      </a:lnTo>
                      <a:lnTo>
                        <a:pt x="260" y="1593"/>
                      </a:lnTo>
                      <a:lnTo>
                        <a:pt x="265" y="1593"/>
                      </a:lnTo>
                      <a:lnTo>
                        <a:pt x="271" y="1593"/>
                      </a:lnTo>
                      <a:lnTo>
                        <a:pt x="276" y="1593"/>
                      </a:lnTo>
                      <a:lnTo>
                        <a:pt x="281" y="1593"/>
                      </a:lnTo>
                      <a:lnTo>
                        <a:pt x="286" y="1593"/>
                      </a:lnTo>
                      <a:lnTo>
                        <a:pt x="292" y="1590"/>
                      </a:lnTo>
                      <a:lnTo>
                        <a:pt x="297" y="1590"/>
                      </a:lnTo>
                      <a:lnTo>
                        <a:pt x="301" y="1590"/>
                      </a:lnTo>
                      <a:lnTo>
                        <a:pt x="301" y="1593"/>
                      </a:lnTo>
                      <a:lnTo>
                        <a:pt x="307" y="1593"/>
                      </a:lnTo>
                      <a:lnTo>
                        <a:pt x="313" y="1593"/>
                      </a:lnTo>
                      <a:lnTo>
                        <a:pt x="317" y="1593"/>
                      </a:lnTo>
                      <a:lnTo>
                        <a:pt x="317" y="1595"/>
                      </a:lnTo>
                      <a:lnTo>
                        <a:pt x="322" y="1595"/>
                      </a:lnTo>
                      <a:lnTo>
                        <a:pt x="328" y="1595"/>
                      </a:lnTo>
                      <a:lnTo>
                        <a:pt x="333" y="1597"/>
                      </a:lnTo>
                      <a:lnTo>
                        <a:pt x="338" y="1597"/>
                      </a:lnTo>
                      <a:lnTo>
                        <a:pt x="343" y="1597"/>
                      </a:lnTo>
                      <a:lnTo>
                        <a:pt x="348" y="1597"/>
                      </a:lnTo>
                      <a:lnTo>
                        <a:pt x="354" y="1597"/>
                      </a:lnTo>
                      <a:lnTo>
                        <a:pt x="354" y="1595"/>
                      </a:lnTo>
                      <a:lnTo>
                        <a:pt x="359" y="1595"/>
                      </a:lnTo>
                      <a:lnTo>
                        <a:pt x="359" y="1593"/>
                      </a:lnTo>
                      <a:lnTo>
                        <a:pt x="364" y="1590"/>
                      </a:lnTo>
                      <a:lnTo>
                        <a:pt x="364" y="1586"/>
                      </a:lnTo>
                      <a:lnTo>
                        <a:pt x="369" y="1582"/>
                      </a:lnTo>
                      <a:lnTo>
                        <a:pt x="369" y="1577"/>
                      </a:lnTo>
                      <a:lnTo>
                        <a:pt x="375" y="1569"/>
                      </a:lnTo>
                      <a:lnTo>
                        <a:pt x="375" y="1560"/>
                      </a:lnTo>
                      <a:lnTo>
                        <a:pt x="380" y="1549"/>
                      </a:lnTo>
                      <a:lnTo>
                        <a:pt x="380" y="1538"/>
                      </a:lnTo>
                      <a:lnTo>
                        <a:pt x="380" y="1524"/>
                      </a:lnTo>
                      <a:lnTo>
                        <a:pt x="385" y="1511"/>
                      </a:lnTo>
                      <a:lnTo>
                        <a:pt x="385" y="1494"/>
                      </a:lnTo>
                      <a:lnTo>
                        <a:pt x="391" y="1477"/>
                      </a:lnTo>
                      <a:lnTo>
                        <a:pt x="391" y="1461"/>
                      </a:lnTo>
                      <a:lnTo>
                        <a:pt x="396" y="1443"/>
                      </a:lnTo>
                      <a:lnTo>
                        <a:pt x="396" y="1425"/>
                      </a:lnTo>
                      <a:lnTo>
                        <a:pt x="401" y="1409"/>
                      </a:lnTo>
                      <a:lnTo>
                        <a:pt x="401" y="1391"/>
                      </a:lnTo>
                      <a:lnTo>
                        <a:pt x="406" y="1377"/>
                      </a:lnTo>
                      <a:lnTo>
                        <a:pt x="406" y="1362"/>
                      </a:lnTo>
                      <a:lnTo>
                        <a:pt x="411" y="1350"/>
                      </a:lnTo>
                      <a:lnTo>
                        <a:pt x="411" y="1341"/>
                      </a:lnTo>
                      <a:lnTo>
                        <a:pt x="416" y="1332"/>
                      </a:lnTo>
                      <a:lnTo>
                        <a:pt x="416" y="1326"/>
                      </a:lnTo>
                      <a:lnTo>
                        <a:pt x="424" y="1325"/>
                      </a:lnTo>
                      <a:lnTo>
                        <a:pt x="429" y="1325"/>
                      </a:lnTo>
                      <a:lnTo>
                        <a:pt x="429" y="1329"/>
                      </a:lnTo>
                      <a:lnTo>
                        <a:pt x="434" y="1336"/>
                      </a:lnTo>
                      <a:lnTo>
                        <a:pt x="434" y="1346"/>
                      </a:lnTo>
                      <a:lnTo>
                        <a:pt x="439" y="1356"/>
                      </a:lnTo>
                      <a:lnTo>
                        <a:pt x="439" y="1366"/>
                      </a:lnTo>
                      <a:lnTo>
                        <a:pt x="445" y="1377"/>
                      </a:lnTo>
                      <a:lnTo>
                        <a:pt x="445" y="1389"/>
                      </a:lnTo>
                      <a:lnTo>
                        <a:pt x="451" y="1402"/>
                      </a:lnTo>
                      <a:lnTo>
                        <a:pt x="451" y="1416"/>
                      </a:lnTo>
                      <a:lnTo>
                        <a:pt x="456" y="1428"/>
                      </a:lnTo>
                      <a:lnTo>
                        <a:pt x="456" y="1441"/>
                      </a:lnTo>
                      <a:lnTo>
                        <a:pt x="461" y="1452"/>
                      </a:lnTo>
                      <a:lnTo>
                        <a:pt x="461" y="1464"/>
                      </a:lnTo>
                      <a:lnTo>
                        <a:pt x="466" y="1475"/>
                      </a:lnTo>
                      <a:lnTo>
                        <a:pt x="466" y="1486"/>
                      </a:lnTo>
                      <a:lnTo>
                        <a:pt x="472" y="1494"/>
                      </a:lnTo>
                      <a:lnTo>
                        <a:pt x="472" y="1504"/>
                      </a:lnTo>
                      <a:lnTo>
                        <a:pt x="477" y="1514"/>
                      </a:lnTo>
                      <a:lnTo>
                        <a:pt x="477" y="1520"/>
                      </a:lnTo>
                      <a:lnTo>
                        <a:pt x="482" y="1527"/>
                      </a:lnTo>
                      <a:lnTo>
                        <a:pt x="482" y="1534"/>
                      </a:lnTo>
                      <a:lnTo>
                        <a:pt x="482" y="1540"/>
                      </a:lnTo>
                      <a:lnTo>
                        <a:pt x="487" y="1545"/>
                      </a:lnTo>
                      <a:lnTo>
                        <a:pt x="487" y="1549"/>
                      </a:lnTo>
                      <a:lnTo>
                        <a:pt x="493" y="1553"/>
                      </a:lnTo>
                      <a:lnTo>
                        <a:pt x="493" y="1556"/>
                      </a:lnTo>
                      <a:lnTo>
                        <a:pt x="498" y="1560"/>
                      </a:lnTo>
                      <a:lnTo>
                        <a:pt x="498" y="1563"/>
                      </a:lnTo>
                      <a:lnTo>
                        <a:pt x="503" y="1565"/>
                      </a:lnTo>
                      <a:lnTo>
                        <a:pt x="503" y="1567"/>
                      </a:lnTo>
                      <a:lnTo>
                        <a:pt x="508" y="1569"/>
                      </a:lnTo>
                      <a:lnTo>
                        <a:pt x="508" y="1572"/>
                      </a:lnTo>
                      <a:lnTo>
                        <a:pt x="513" y="1572"/>
                      </a:lnTo>
                      <a:lnTo>
                        <a:pt x="513" y="1575"/>
                      </a:lnTo>
                      <a:lnTo>
                        <a:pt x="519" y="1575"/>
                      </a:lnTo>
                      <a:lnTo>
                        <a:pt x="519" y="1577"/>
                      </a:lnTo>
                      <a:lnTo>
                        <a:pt x="523" y="1577"/>
                      </a:lnTo>
                      <a:lnTo>
                        <a:pt x="523" y="1579"/>
                      </a:lnTo>
                      <a:lnTo>
                        <a:pt x="529" y="1579"/>
                      </a:lnTo>
                      <a:lnTo>
                        <a:pt x="533" y="1582"/>
                      </a:lnTo>
                      <a:lnTo>
                        <a:pt x="539" y="1582"/>
                      </a:lnTo>
                      <a:lnTo>
                        <a:pt x="544" y="1582"/>
                      </a:lnTo>
                      <a:lnTo>
                        <a:pt x="544" y="1583"/>
                      </a:lnTo>
                      <a:lnTo>
                        <a:pt x="549" y="1583"/>
                      </a:lnTo>
                      <a:lnTo>
                        <a:pt x="555" y="1583"/>
                      </a:lnTo>
                      <a:lnTo>
                        <a:pt x="560" y="1583"/>
                      </a:lnTo>
                      <a:lnTo>
                        <a:pt x="565" y="1583"/>
                      </a:lnTo>
                      <a:lnTo>
                        <a:pt x="565" y="1586"/>
                      </a:lnTo>
                      <a:lnTo>
                        <a:pt x="571" y="1586"/>
                      </a:lnTo>
                      <a:lnTo>
                        <a:pt x="575" y="1586"/>
                      </a:lnTo>
                      <a:lnTo>
                        <a:pt x="575" y="1583"/>
                      </a:lnTo>
                      <a:lnTo>
                        <a:pt x="581" y="1582"/>
                      </a:lnTo>
                      <a:lnTo>
                        <a:pt x="581" y="1579"/>
                      </a:lnTo>
                      <a:lnTo>
                        <a:pt x="586" y="1575"/>
                      </a:lnTo>
                      <a:lnTo>
                        <a:pt x="586" y="1565"/>
                      </a:lnTo>
                      <a:lnTo>
                        <a:pt x="586" y="1553"/>
                      </a:lnTo>
                      <a:lnTo>
                        <a:pt x="591" y="1538"/>
                      </a:lnTo>
                      <a:lnTo>
                        <a:pt x="591" y="1516"/>
                      </a:lnTo>
                      <a:lnTo>
                        <a:pt x="599" y="1484"/>
                      </a:lnTo>
                      <a:lnTo>
                        <a:pt x="599" y="1445"/>
                      </a:lnTo>
                      <a:lnTo>
                        <a:pt x="604" y="1400"/>
                      </a:lnTo>
                      <a:lnTo>
                        <a:pt x="604" y="1342"/>
                      </a:lnTo>
                      <a:lnTo>
                        <a:pt x="609" y="1280"/>
                      </a:lnTo>
                      <a:lnTo>
                        <a:pt x="609" y="1205"/>
                      </a:lnTo>
                      <a:lnTo>
                        <a:pt x="615" y="1124"/>
                      </a:lnTo>
                      <a:lnTo>
                        <a:pt x="615" y="1035"/>
                      </a:lnTo>
                      <a:lnTo>
                        <a:pt x="619" y="938"/>
                      </a:lnTo>
                      <a:lnTo>
                        <a:pt x="619" y="838"/>
                      </a:lnTo>
                      <a:lnTo>
                        <a:pt x="625" y="736"/>
                      </a:lnTo>
                      <a:lnTo>
                        <a:pt x="625" y="631"/>
                      </a:lnTo>
                      <a:lnTo>
                        <a:pt x="630" y="530"/>
                      </a:lnTo>
                      <a:lnTo>
                        <a:pt x="630" y="430"/>
                      </a:lnTo>
                      <a:lnTo>
                        <a:pt x="635" y="339"/>
                      </a:lnTo>
                      <a:lnTo>
                        <a:pt x="635" y="253"/>
                      </a:lnTo>
                      <a:lnTo>
                        <a:pt x="640" y="177"/>
                      </a:lnTo>
                      <a:lnTo>
                        <a:pt x="640" y="115"/>
                      </a:lnTo>
                      <a:lnTo>
                        <a:pt x="646" y="65"/>
                      </a:lnTo>
                      <a:lnTo>
                        <a:pt x="646" y="29"/>
                      </a:lnTo>
                      <a:lnTo>
                        <a:pt x="651" y="9"/>
                      </a:lnTo>
                      <a:lnTo>
                        <a:pt x="651" y="0"/>
                      </a:lnTo>
                      <a:lnTo>
                        <a:pt x="656" y="7"/>
                      </a:lnTo>
                      <a:lnTo>
                        <a:pt x="656" y="24"/>
                      </a:lnTo>
                      <a:lnTo>
                        <a:pt x="662" y="56"/>
                      </a:lnTo>
                      <a:lnTo>
                        <a:pt x="662" y="97"/>
                      </a:lnTo>
                      <a:lnTo>
                        <a:pt x="667" y="150"/>
                      </a:lnTo>
                      <a:lnTo>
                        <a:pt x="667" y="205"/>
                      </a:lnTo>
                      <a:lnTo>
                        <a:pt x="672" y="271"/>
                      </a:lnTo>
                      <a:lnTo>
                        <a:pt x="672" y="339"/>
                      </a:lnTo>
                      <a:lnTo>
                        <a:pt x="678" y="411"/>
                      </a:lnTo>
                      <a:lnTo>
                        <a:pt x="678" y="485"/>
                      </a:lnTo>
                      <a:lnTo>
                        <a:pt x="683" y="559"/>
                      </a:lnTo>
                      <a:lnTo>
                        <a:pt x="683" y="631"/>
                      </a:lnTo>
                      <a:lnTo>
                        <a:pt x="688" y="705"/>
                      </a:lnTo>
                      <a:lnTo>
                        <a:pt x="688" y="775"/>
                      </a:lnTo>
                      <a:lnTo>
                        <a:pt x="688" y="841"/>
                      </a:lnTo>
                      <a:lnTo>
                        <a:pt x="693" y="904"/>
                      </a:lnTo>
                      <a:lnTo>
                        <a:pt x="693" y="963"/>
                      </a:lnTo>
                      <a:lnTo>
                        <a:pt x="698" y="1019"/>
                      </a:lnTo>
                      <a:lnTo>
                        <a:pt x="698" y="1071"/>
                      </a:lnTo>
                      <a:lnTo>
                        <a:pt x="703" y="1119"/>
                      </a:lnTo>
                      <a:lnTo>
                        <a:pt x="703" y="1163"/>
                      </a:lnTo>
                      <a:lnTo>
                        <a:pt x="708" y="1203"/>
                      </a:lnTo>
                      <a:lnTo>
                        <a:pt x="708" y="1239"/>
                      </a:lnTo>
                      <a:lnTo>
                        <a:pt x="714" y="1273"/>
                      </a:lnTo>
                      <a:lnTo>
                        <a:pt x="714" y="1303"/>
                      </a:lnTo>
                      <a:lnTo>
                        <a:pt x="719" y="1326"/>
                      </a:lnTo>
                      <a:lnTo>
                        <a:pt x="719" y="1353"/>
                      </a:lnTo>
                      <a:lnTo>
                        <a:pt x="724" y="1372"/>
                      </a:lnTo>
                      <a:lnTo>
                        <a:pt x="724" y="1391"/>
                      </a:lnTo>
                      <a:lnTo>
                        <a:pt x="729" y="1409"/>
                      </a:lnTo>
                      <a:lnTo>
                        <a:pt x="729" y="1423"/>
                      </a:lnTo>
                      <a:lnTo>
                        <a:pt x="735" y="1437"/>
                      </a:lnTo>
                      <a:lnTo>
                        <a:pt x="735" y="1448"/>
                      </a:lnTo>
                      <a:lnTo>
                        <a:pt x="740" y="1459"/>
                      </a:lnTo>
                      <a:lnTo>
                        <a:pt x="740" y="1468"/>
                      </a:lnTo>
                      <a:lnTo>
                        <a:pt x="745" y="1477"/>
                      </a:lnTo>
                      <a:lnTo>
                        <a:pt x="745" y="1484"/>
                      </a:lnTo>
                      <a:lnTo>
                        <a:pt x="751" y="1490"/>
                      </a:lnTo>
                      <a:lnTo>
                        <a:pt x="751" y="1498"/>
                      </a:lnTo>
                      <a:lnTo>
                        <a:pt x="755" y="1502"/>
                      </a:lnTo>
                      <a:lnTo>
                        <a:pt x="755" y="1507"/>
                      </a:lnTo>
                      <a:lnTo>
                        <a:pt x="761" y="1511"/>
                      </a:lnTo>
                      <a:lnTo>
                        <a:pt x="761" y="1516"/>
                      </a:lnTo>
                      <a:lnTo>
                        <a:pt x="766" y="1518"/>
                      </a:lnTo>
                      <a:lnTo>
                        <a:pt x="766" y="1523"/>
                      </a:lnTo>
                      <a:lnTo>
                        <a:pt x="771" y="1524"/>
                      </a:lnTo>
                      <a:lnTo>
                        <a:pt x="771" y="1527"/>
                      </a:lnTo>
                      <a:lnTo>
                        <a:pt x="779" y="1530"/>
                      </a:lnTo>
                      <a:lnTo>
                        <a:pt x="779" y="1534"/>
                      </a:lnTo>
                      <a:lnTo>
                        <a:pt x="785" y="1536"/>
                      </a:lnTo>
                      <a:lnTo>
                        <a:pt x="790" y="1538"/>
                      </a:lnTo>
                      <a:lnTo>
                        <a:pt x="790" y="1540"/>
                      </a:lnTo>
                      <a:lnTo>
                        <a:pt x="790" y="1543"/>
                      </a:lnTo>
                      <a:lnTo>
                        <a:pt x="794" y="1545"/>
                      </a:lnTo>
                      <a:lnTo>
                        <a:pt x="794" y="1547"/>
                      </a:lnTo>
                      <a:lnTo>
                        <a:pt x="800" y="1547"/>
                      </a:lnTo>
                      <a:lnTo>
                        <a:pt x="800" y="1549"/>
                      </a:lnTo>
                      <a:lnTo>
                        <a:pt x="805" y="1552"/>
                      </a:lnTo>
                      <a:lnTo>
                        <a:pt x="810" y="1553"/>
                      </a:lnTo>
                      <a:lnTo>
                        <a:pt x="815" y="1556"/>
                      </a:lnTo>
                      <a:lnTo>
                        <a:pt x="820" y="1556"/>
                      </a:lnTo>
                      <a:lnTo>
                        <a:pt x="820" y="1553"/>
                      </a:lnTo>
                      <a:lnTo>
                        <a:pt x="826" y="1553"/>
                      </a:lnTo>
                      <a:lnTo>
                        <a:pt x="826" y="1549"/>
                      </a:lnTo>
                      <a:lnTo>
                        <a:pt x="831" y="1543"/>
                      </a:lnTo>
                      <a:lnTo>
                        <a:pt x="831" y="1536"/>
                      </a:lnTo>
                      <a:lnTo>
                        <a:pt x="836" y="1523"/>
                      </a:lnTo>
                      <a:lnTo>
                        <a:pt x="836" y="1507"/>
                      </a:lnTo>
                      <a:lnTo>
                        <a:pt x="842" y="1486"/>
                      </a:lnTo>
                      <a:lnTo>
                        <a:pt x="842" y="1459"/>
                      </a:lnTo>
                      <a:lnTo>
                        <a:pt x="847" y="1428"/>
                      </a:lnTo>
                      <a:lnTo>
                        <a:pt x="847" y="1386"/>
                      </a:lnTo>
                      <a:lnTo>
                        <a:pt x="852" y="1342"/>
                      </a:lnTo>
                      <a:lnTo>
                        <a:pt x="852" y="1291"/>
                      </a:lnTo>
                      <a:lnTo>
                        <a:pt x="857" y="1235"/>
                      </a:lnTo>
                      <a:lnTo>
                        <a:pt x="857" y="1171"/>
                      </a:lnTo>
                      <a:lnTo>
                        <a:pt x="862" y="1102"/>
                      </a:lnTo>
                      <a:lnTo>
                        <a:pt x="862" y="1032"/>
                      </a:lnTo>
                      <a:lnTo>
                        <a:pt x="868" y="957"/>
                      </a:lnTo>
                      <a:lnTo>
                        <a:pt x="868" y="883"/>
                      </a:lnTo>
                      <a:lnTo>
                        <a:pt x="873" y="806"/>
                      </a:lnTo>
                      <a:lnTo>
                        <a:pt x="873" y="733"/>
                      </a:lnTo>
                      <a:lnTo>
                        <a:pt x="878" y="663"/>
                      </a:lnTo>
                      <a:lnTo>
                        <a:pt x="878" y="598"/>
                      </a:lnTo>
                      <a:lnTo>
                        <a:pt x="883" y="537"/>
                      </a:lnTo>
                      <a:lnTo>
                        <a:pt x="883" y="485"/>
                      </a:lnTo>
                      <a:lnTo>
                        <a:pt x="888" y="442"/>
                      </a:lnTo>
                      <a:lnTo>
                        <a:pt x="888" y="404"/>
                      </a:lnTo>
                      <a:lnTo>
                        <a:pt x="893" y="381"/>
                      </a:lnTo>
                      <a:lnTo>
                        <a:pt x="893" y="367"/>
                      </a:lnTo>
                      <a:lnTo>
                        <a:pt x="893" y="361"/>
                      </a:lnTo>
                      <a:lnTo>
                        <a:pt x="899" y="367"/>
                      </a:lnTo>
                      <a:lnTo>
                        <a:pt x="899" y="381"/>
                      </a:lnTo>
                      <a:lnTo>
                        <a:pt x="905" y="403"/>
                      </a:lnTo>
                      <a:lnTo>
                        <a:pt x="905" y="434"/>
                      </a:lnTo>
                      <a:lnTo>
                        <a:pt x="910" y="471"/>
                      </a:lnTo>
                      <a:lnTo>
                        <a:pt x="910" y="513"/>
                      </a:lnTo>
                      <a:lnTo>
                        <a:pt x="915" y="562"/>
                      </a:lnTo>
                      <a:lnTo>
                        <a:pt x="915" y="612"/>
                      </a:lnTo>
                      <a:lnTo>
                        <a:pt x="920" y="666"/>
                      </a:lnTo>
                      <a:lnTo>
                        <a:pt x="920" y="720"/>
                      </a:lnTo>
                      <a:lnTo>
                        <a:pt x="926" y="777"/>
                      </a:lnTo>
                      <a:lnTo>
                        <a:pt x="926" y="832"/>
                      </a:lnTo>
                      <a:lnTo>
                        <a:pt x="930" y="885"/>
                      </a:lnTo>
                      <a:lnTo>
                        <a:pt x="930" y="940"/>
                      </a:lnTo>
                      <a:lnTo>
                        <a:pt x="936" y="989"/>
                      </a:lnTo>
                      <a:lnTo>
                        <a:pt x="936" y="1039"/>
                      </a:lnTo>
                      <a:lnTo>
                        <a:pt x="941" y="1084"/>
                      </a:lnTo>
                      <a:lnTo>
                        <a:pt x="941" y="1129"/>
                      </a:lnTo>
                      <a:lnTo>
                        <a:pt x="946" y="1168"/>
                      </a:lnTo>
                      <a:lnTo>
                        <a:pt x="946" y="1208"/>
                      </a:lnTo>
                      <a:lnTo>
                        <a:pt x="954" y="1242"/>
                      </a:lnTo>
                      <a:lnTo>
                        <a:pt x="954" y="1273"/>
                      </a:lnTo>
                      <a:lnTo>
                        <a:pt x="959" y="1303"/>
                      </a:lnTo>
                      <a:lnTo>
                        <a:pt x="959" y="1329"/>
                      </a:lnTo>
                      <a:lnTo>
                        <a:pt x="964" y="1353"/>
                      </a:lnTo>
                      <a:lnTo>
                        <a:pt x="964" y="1375"/>
                      </a:lnTo>
                      <a:lnTo>
                        <a:pt x="970" y="1395"/>
                      </a:lnTo>
                      <a:lnTo>
                        <a:pt x="970" y="1411"/>
                      </a:lnTo>
                      <a:lnTo>
                        <a:pt x="974" y="1428"/>
                      </a:lnTo>
                      <a:lnTo>
                        <a:pt x="974" y="1441"/>
                      </a:lnTo>
                      <a:lnTo>
                        <a:pt x="980" y="1455"/>
                      </a:lnTo>
                      <a:lnTo>
                        <a:pt x="980" y="1466"/>
                      </a:lnTo>
                      <a:lnTo>
                        <a:pt x="985" y="1475"/>
                      </a:lnTo>
                      <a:lnTo>
                        <a:pt x="985" y="1484"/>
                      </a:lnTo>
                      <a:lnTo>
                        <a:pt x="990" y="1490"/>
                      </a:lnTo>
                      <a:lnTo>
                        <a:pt x="990" y="1500"/>
                      </a:lnTo>
                      <a:lnTo>
                        <a:pt x="996" y="1504"/>
                      </a:lnTo>
                      <a:lnTo>
                        <a:pt x="996" y="1511"/>
                      </a:lnTo>
                      <a:lnTo>
                        <a:pt x="996" y="1516"/>
                      </a:lnTo>
                      <a:lnTo>
                        <a:pt x="1001" y="1520"/>
                      </a:lnTo>
                      <a:lnTo>
                        <a:pt x="1001" y="1524"/>
                      </a:lnTo>
                      <a:lnTo>
                        <a:pt x="1006" y="1527"/>
                      </a:lnTo>
                      <a:lnTo>
                        <a:pt x="1006" y="1531"/>
                      </a:lnTo>
                      <a:lnTo>
                        <a:pt x="1011" y="1534"/>
                      </a:lnTo>
                      <a:lnTo>
                        <a:pt x="1011" y="1536"/>
                      </a:lnTo>
                      <a:lnTo>
                        <a:pt x="1016" y="1538"/>
                      </a:lnTo>
                      <a:lnTo>
                        <a:pt x="1016" y="1540"/>
                      </a:lnTo>
                      <a:lnTo>
                        <a:pt x="1022" y="1543"/>
                      </a:lnTo>
                      <a:lnTo>
                        <a:pt x="1022" y="1545"/>
                      </a:lnTo>
                      <a:lnTo>
                        <a:pt x="1026" y="1547"/>
                      </a:lnTo>
                      <a:lnTo>
                        <a:pt x="1026" y="1549"/>
                      </a:lnTo>
                      <a:lnTo>
                        <a:pt x="1032" y="1549"/>
                      </a:lnTo>
                      <a:lnTo>
                        <a:pt x="1032" y="1552"/>
                      </a:lnTo>
                      <a:lnTo>
                        <a:pt x="1037" y="1553"/>
                      </a:lnTo>
                      <a:lnTo>
                        <a:pt x="1042" y="1556"/>
                      </a:lnTo>
                      <a:lnTo>
                        <a:pt x="1048" y="1559"/>
                      </a:lnTo>
                      <a:lnTo>
                        <a:pt x="1048" y="1560"/>
                      </a:lnTo>
                      <a:lnTo>
                        <a:pt x="1053" y="1560"/>
                      </a:lnTo>
                      <a:lnTo>
                        <a:pt x="1053" y="1563"/>
                      </a:lnTo>
                      <a:lnTo>
                        <a:pt x="1058" y="1563"/>
                      </a:lnTo>
                      <a:lnTo>
                        <a:pt x="1058" y="1565"/>
                      </a:lnTo>
                      <a:lnTo>
                        <a:pt x="1064" y="1565"/>
                      </a:lnTo>
                      <a:lnTo>
                        <a:pt x="1068" y="1567"/>
                      </a:lnTo>
                      <a:lnTo>
                        <a:pt x="1073" y="1569"/>
                      </a:lnTo>
                      <a:lnTo>
                        <a:pt x="1079" y="1569"/>
                      </a:lnTo>
                      <a:lnTo>
                        <a:pt x="1079" y="1572"/>
                      </a:lnTo>
                      <a:lnTo>
                        <a:pt x="1084" y="1572"/>
                      </a:lnTo>
                      <a:lnTo>
                        <a:pt x="1084" y="1575"/>
                      </a:lnTo>
                      <a:lnTo>
                        <a:pt x="1089" y="1575"/>
                      </a:lnTo>
                      <a:lnTo>
                        <a:pt x="1094" y="1577"/>
                      </a:lnTo>
                      <a:lnTo>
                        <a:pt x="1099" y="1577"/>
                      </a:lnTo>
                      <a:lnTo>
                        <a:pt x="1099" y="1579"/>
                      </a:lnTo>
                      <a:lnTo>
                        <a:pt x="1105" y="1579"/>
                      </a:lnTo>
                      <a:lnTo>
                        <a:pt x="1110" y="1582"/>
                      </a:lnTo>
                      <a:lnTo>
                        <a:pt x="1115" y="1582"/>
                      </a:lnTo>
                      <a:lnTo>
                        <a:pt x="1121" y="1583"/>
                      </a:lnTo>
                      <a:lnTo>
                        <a:pt x="1129" y="1583"/>
                      </a:lnTo>
                      <a:lnTo>
                        <a:pt x="1134" y="1583"/>
                      </a:lnTo>
                      <a:lnTo>
                        <a:pt x="1139" y="1586"/>
                      </a:lnTo>
                      <a:lnTo>
                        <a:pt x="1145" y="1586"/>
                      </a:lnTo>
                      <a:lnTo>
                        <a:pt x="1149" y="1586"/>
                      </a:lnTo>
                      <a:lnTo>
                        <a:pt x="1155" y="1586"/>
                      </a:lnTo>
                      <a:lnTo>
                        <a:pt x="1161" y="1586"/>
                      </a:lnTo>
                      <a:lnTo>
                        <a:pt x="1165" y="1586"/>
                      </a:lnTo>
                      <a:lnTo>
                        <a:pt x="1170" y="1586"/>
                      </a:lnTo>
                      <a:lnTo>
                        <a:pt x="1176" y="1586"/>
                      </a:lnTo>
                      <a:lnTo>
                        <a:pt x="1181" y="1586"/>
                      </a:lnTo>
                      <a:lnTo>
                        <a:pt x="1186" y="1586"/>
                      </a:lnTo>
                      <a:lnTo>
                        <a:pt x="1186" y="1583"/>
                      </a:lnTo>
                      <a:lnTo>
                        <a:pt x="1191" y="1583"/>
                      </a:lnTo>
                      <a:lnTo>
                        <a:pt x="1196" y="1582"/>
                      </a:lnTo>
                      <a:lnTo>
                        <a:pt x="1202" y="1579"/>
                      </a:lnTo>
                      <a:lnTo>
                        <a:pt x="1202" y="1575"/>
                      </a:lnTo>
                      <a:lnTo>
                        <a:pt x="1202" y="1569"/>
                      </a:lnTo>
                      <a:lnTo>
                        <a:pt x="1207" y="1565"/>
                      </a:lnTo>
                      <a:lnTo>
                        <a:pt x="1207" y="1556"/>
                      </a:lnTo>
                      <a:lnTo>
                        <a:pt x="1212" y="1545"/>
                      </a:lnTo>
                      <a:lnTo>
                        <a:pt x="1212" y="1531"/>
                      </a:lnTo>
                      <a:lnTo>
                        <a:pt x="1217" y="1516"/>
                      </a:lnTo>
                      <a:lnTo>
                        <a:pt x="1217" y="1492"/>
                      </a:lnTo>
                      <a:lnTo>
                        <a:pt x="1223" y="1468"/>
                      </a:lnTo>
                      <a:lnTo>
                        <a:pt x="1223" y="1437"/>
                      </a:lnTo>
                      <a:lnTo>
                        <a:pt x="1228" y="1400"/>
                      </a:lnTo>
                      <a:lnTo>
                        <a:pt x="1228" y="1362"/>
                      </a:lnTo>
                      <a:lnTo>
                        <a:pt x="1232" y="1314"/>
                      </a:lnTo>
                      <a:lnTo>
                        <a:pt x="1232" y="1264"/>
                      </a:lnTo>
                      <a:lnTo>
                        <a:pt x="1239" y="1210"/>
                      </a:lnTo>
                      <a:lnTo>
                        <a:pt x="1239" y="1152"/>
                      </a:lnTo>
                      <a:lnTo>
                        <a:pt x="1244" y="1087"/>
                      </a:lnTo>
                      <a:lnTo>
                        <a:pt x="1244" y="1022"/>
                      </a:lnTo>
                      <a:lnTo>
                        <a:pt x="1248" y="954"/>
                      </a:lnTo>
                      <a:lnTo>
                        <a:pt x="1248" y="885"/>
                      </a:lnTo>
                      <a:lnTo>
                        <a:pt x="1254" y="819"/>
                      </a:lnTo>
                      <a:lnTo>
                        <a:pt x="1254" y="753"/>
                      </a:lnTo>
                      <a:lnTo>
                        <a:pt x="1258" y="689"/>
                      </a:lnTo>
                      <a:lnTo>
                        <a:pt x="1258" y="627"/>
                      </a:lnTo>
                      <a:lnTo>
                        <a:pt x="1264" y="572"/>
                      </a:lnTo>
                      <a:lnTo>
                        <a:pt x="1264" y="525"/>
                      </a:lnTo>
                      <a:lnTo>
                        <a:pt x="1269" y="482"/>
                      </a:lnTo>
                      <a:lnTo>
                        <a:pt x="1269" y="449"/>
                      </a:lnTo>
                      <a:lnTo>
                        <a:pt x="1274" y="420"/>
                      </a:lnTo>
                      <a:lnTo>
                        <a:pt x="1274" y="403"/>
                      </a:lnTo>
                      <a:lnTo>
                        <a:pt x="1279" y="394"/>
                      </a:lnTo>
                      <a:lnTo>
                        <a:pt x="1285" y="400"/>
                      </a:lnTo>
                      <a:lnTo>
                        <a:pt x="1285" y="413"/>
                      </a:lnTo>
                      <a:lnTo>
                        <a:pt x="1290" y="437"/>
                      </a:lnTo>
                      <a:lnTo>
                        <a:pt x="1290" y="465"/>
                      </a:lnTo>
                      <a:lnTo>
                        <a:pt x="1295" y="498"/>
                      </a:lnTo>
                      <a:lnTo>
                        <a:pt x="1295" y="537"/>
                      </a:lnTo>
                      <a:lnTo>
                        <a:pt x="1300" y="579"/>
                      </a:lnTo>
                      <a:lnTo>
                        <a:pt x="1300" y="625"/>
                      </a:lnTo>
                      <a:lnTo>
                        <a:pt x="1300" y="673"/>
                      </a:lnTo>
                      <a:lnTo>
                        <a:pt x="1308" y="722"/>
                      </a:lnTo>
                      <a:lnTo>
                        <a:pt x="1308" y="775"/>
                      </a:lnTo>
                      <a:lnTo>
                        <a:pt x="1313" y="825"/>
                      </a:lnTo>
                      <a:lnTo>
                        <a:pt x="1313" y="873"/>
                      </a:lnTo>
                      <a:lnTo>
                        <a:pt x="1319" y="925"/>
                      </a:lnTo>
                      <a:lnTo>
                        <a:pt x="1319" y="972"/>
                      </a:lnTo>
                      <a:lnTo>
                        <a:pt x="1324" y="1019"/>
                      </a:lnTo>
                      <a:lnTo>
                        <a:pt x="1324" y="1062"/>
                      </a:lnTo>
                      <a:lnTo>
                        <a:pt x="1329" y="1105"/>
                      </a:lnTo>
                      <a:lnTo>
                        <a:pt x="1329" y="1144"/>
                      </a:lnTo>
                      <a:lnTo>
                        <a:pt x="1335" y="1182"/>
                      </a:lnTo>
                      <a:lnTo>
                        <a:pt x="1335" y="1216"/>
                      </a:lnTo>
                      <a:lnTo>
                        <a:pt x="1339" y="1250"/>
                      </a:lnTo>
                      <a:lnTo>
                        <a:pt x="1339" y="1280"/>
                      </a:lnTo>
                      <a:lnTo>
                        <a:pt x="1345" y="1307"/>
                      </a:lnTo>
                      <a:lnTo>
                        <a:pt x="1345" y="1332"/>
                      </a:lnTo>
                      <a:lnTo>
                        <a:pt x="1350" y="1356"/>
                      </a:lnTo>
                      <a:lnTo>
                        <a:pt x="1350" y="1377"/>
                      </a:lnTo>
                      <a:lnTo>
                        <a:pt x="1355" y="1395"/>
                      </a:lnTo>
                      <a:lnTo>
                        <a:pt x="1355" y="1411"/>
                      </a:lnTo>
                      <a:lnTo>
                        <a:pt x="1361" y="1428"/>
                      </a:lnTo>
                      <a:lnTo>
                        <a:pt x="1361" y="1441"/>
                      </a:lnTo>
                      <a:lnTo>
                        <a:pt x="1366" y="1455"/>
                      </a:lnTo>
                      <a:lnTo>
                        <a:pt x="1366" y="1464"/>
                      </a:lnTo>
                      <a:lnTo>
                        <a:pt x="1371" y="1475"/>
                      </a:lnTo>
                      <a:lnTo>
                        <a:pt x="1371" y="1484"/>
                      </a:lnTo>
                      <a:lnTo>
                        <a:pt x="1377" y="1490"/>
                      </a:lnTo>
                      <a:lnTo>
                        <a:pt x="1377" y="1498"/>
                      </a:lnTo>
                      <a:lnTo>
                        <a:pt x="1382" y="1504"/>
                      </a:lnTo>
                      <a:lnTo>
                        <a:pt x="1382" y="1511"/>
                      </a:lnTo>
                      <a:lnTo>
                        <a:pt x="1387" y="1516"/>
                      </a:lnTo>
                      <a:lnTo>
                        <a:pt x="1387" y="1520"/>
                      </a:lnTo>
                      <a:lnTo>
                        <a:pt x="1392" y="1524"/>
                      </a:lnTo>
                      <a:lnTo>
                        <a:pt x="1392" y="1527"/>
                      </a:lnTo>
                      <a:lnTo>
                        <a:pt x="1397" y="1531"/>
                      </a:lnTo>
                      <a:lnTo>
                        <a:pt x="1397" y="1534"/>
                      </a:lnTo>
                      <a:lnTo>
                        <a:pt x="1403" y="1536"/>
                      </a:lnTo>
                      <a:lnTo>
                        <a:pt x="1403" y="1538"/>
                      </a:lnTo>
                      <a:lnTo>
                        <a:pt x="1408" y="1543"/>
                      </a:lnTo>
                      <a:lnTo>
                        <a:pt x="1408" y="1545"/>
                      </a:lnTo>
                      <a:lnTo>
                        <a:pt x="1413" y="1547"/>
                      </a:lnTo>
                      <a:lnTo>
                        <a:pt x="1413" y="1549"/>
                      </a:lnTo>
                      <a:lnTo>
                        <a:pt x="1419" y="1552"/>
                      </a:lnTo>
                      <a:lnTo>
                        <a:pt x="1419" y="1553"/>
                      </a:lnTo>
                      <a:lnTo>
                        <a:pt x="1423" y="1553"/>
                      </a:lnTo>
                      <a:lnTo>
                        <a:pt x="1423" y="1556"/>
                      </a:lnTo>
                      <a:lnTo>
                        <a:pt x="1429" y="1559"/>
                      </a:lnTo>
                      <a:lnTo>
                        <a:pt x="1434" y="1560"/>
                      </a:lnTo>
                      <a:lnTo>
                        <a:pt x="1439" y="1563"/>
                      </a:lnTo>
                      <a:lnTo>
                        <a:pt x="1445" y="1565"/>
                      </a:lnTo>
                      <a:lnTo>
                        <a:pt x="1449" y="1567"/>
                      </a:lnTo>
                      <a:lnTo>
                        <a:pt x="1454" y="1567"/>
                      </a:lnTo>
                      <a:lnTo>
                        <a:pt x="1454" y="1569"/>
                      </a:lnTo>
                      <a:lnTo>
                        <a:pt x="1460" y="1569"/>
                      </a:lnTo>
                      <a:lnTo>
                        <a:pt x="1460" y="1572"/>
                      </a:lnTo>
                      <a:lnTo>
                        <a:pt x="1465" y="1572"/>
                      </a:lnTo>
                      <a:lnTo>
                        <a:pt x="1470" y="1575"/>
                      </a:lnTo>
                      <a:lnTo>
                        <a:pt x="1475" y="1575"/>
                      </a:lnTo>
                      <a:lnTo>
                        <a:pt x="1475" y="1577"/>
                      </a:lnTo>
                      <a:lnTo>
                        <a:pt x="1483" y="1577"/>
                      </a:lnTo>
                      <a:lnTo>
                        <a:pt x="1489" y="1579"/>
                      </a:lnTo>
                      <a:lnTo>
                        <a:pt x="1494" y="1579"/>
                      </a:lnTo>
                      <a:lnTo>
                        <a:pt x="1499" y="1582"/>
                      </a:lnTo>
                      <a:lnTo>
                        <a:pt x="1503" y="1582"/>
                      </a:lnTo>
                      <a:lnTo>
                        <a:pt x="1503" y="1583"/>
                      </a:lnTo>
                      <a:lnTo>
                        <a:pt x="1509" y="1583"/>
                      </a:lnTo>
                      <a:lnTo>
                        <a:pt x="1514" y="1586"/>
                      </a:lnTo>
                      <a:lnTo>
                        <a:pt x="1519" y="1586"/>
                      </a:lnTo>
                      <a:lnTo>
                        <a:pt x="1524" y="1586"/>
                      </a:lnTo>
                      <a:lnTo>
                        <a:pt x="1524" y="1588"/>
                      </a:lnTo>
                      <a:lnTo>
                        <a:pt x="1530" y="1588"/>
                      </a:lnTo>
                      <a:lnTo>
                        <a:pt x="1535" y="1588"/>
                      </a:lnTo>
                      <a:lnTo>
                        <a:pt x="1540" y="1588"/>
                      </a:lnTo>
                      <a:lnTo>
                        <a:pt x="1540" y="1590"/>
                      </a:lnTo>
                      <a:lnTo>
                        <a:pt x="1545" y="1590"/>
                      </a:lnTo>
                      <a:lnTo>
                        <a:pt x="1550" y="1590"/>
                      </a:lnTo>
                      <a:lnTo>
                        <a:pt x="1556" y="1590"/>
                      </a:lnTo>
                      <a:lnTo>
                        <a:pt x="1561" y="1590"/>
                      </a:lnTo>
                      <a:lnTo>
                        <a:pt x="1561" y="1593"/>
                      </a:lnTo>
                      <a:lnTo>
                        <a:pt x="1566" y="1593"/>
                      </a:lnTo>
                      <a:lnTo>
                        <a:pt x="1571" y="1593"/>
                      </a:lnTo>
                      <a:lnTo>
                        <a:pt x="1577" y="1593"/>
                      </a:lnTo>
                      <a:lnTo>
                        <a:pt x="1582" y="1593"/>
                      </a:lnTo>
                      <a:lnTo>
                        <a:pt x="1587" y="1593"/>
                      </a:lnTo>
                      <a:lnTo>
                        <a:pt x="1592" y="1595"/>
                      </a:lnTo>
                      <a:lnTo>
                        <a:pt x="1598" y="1595"/>
                      </a:lnTo>
                      <a:lnTo>
                        <a:pt x="1603" y="1595"/>
                      </a:lnTo>
                      <a:lnTo>
                        <a:pt x="1608" y="1595"/>
                      </a:lnTo>
                      <a:lnTo>
                        <a:pt x="1613" y="1595"/>
                      </a:lnTo>
                      <a:lnTo>
                        <a:pt x="1618" y="1595"/>
                      </a:lnTo>
                      <a:lnTo>
                        <a:pt x="1624" y="1595"/>
                      </a:lnTo>
                      <a:lnTo>
                        <a:pt x="1629" y="1595"/>
                      </a:lnTo>
                      <a:lnTo>
                        <a:pt x="1634" y="1595"/>
                      </a:lnTo>
                      <a:lnTo>
                        <a:pt x="1634" y="1597"/>
                      </a:lnTo>
                      <a:lnTo>
                        <a:pt x="1639" y="1597"/>
                      </a:lnTo>
                      <a:lnTo>
                        <a:pt x="1644" y="1597"/>
                      </a:lnTo>
                      <a:lnTo>
                        <a:pt x="1650" y="1597"/>
                      </a:lnTo>
                      <a:lnTo>
                        <a:pt x="1657" y="1597"/>
                      </a:lnTo>
                      <a:lnTo>
                        <a:pt x="1663" y="1597"/>
                      </a:lnTo>
                      <a:lnTo>
                        <a:pt x="1668" y="1597"/>
                      </a:lnTo>
                      <a:lnTo>
                        <a:pt x="1673" y="1597"/>
                      </a:lnTo>
                      <a:lnTo>
                        <a:pt x="1679" y="1597"/>
                      </a:lnTo>
                      <a:lnTo>
                        <a:pt x="1684" y="1597"/>
                      </a:lnTo>
                      <a:lnTo>
                        <a:pt x="1689" y="1597"/>
                      </a:lnTo>
                      <a:lnTo>
                        <a:pt x="1694" y="1597"/>
                      </a:lnTo>
                      <a:lnTo>
                        <a:pt x="1700" y="1597"/>
                      </a:lnTo>
                      <a:lnTo>
                        <a:pt x="1704" y="1597"/>
                      </a:lnTo>
                      <a:lnTo>
                        <a:pt x="1709" y="1597"/>
                      </a:lnTo>
                      <a:lnTo>
                        <a:pt x="1716" y="1597"/>
                      </a:lnTo>
                      <a:lnTo>
                        <a:pt x="1720" y="1597"/>
                      </a:lnTo>
                      <a:lnTo>
                        <a:pt x="1724" y="1597"/>
                      </a:lnTo>
                      <a:lnTo>
                        <a:pt x="1730" y="1597"/>
                      </a:lnTo>
                      <a:lnTo>
                        <a:pt x="1735" y="1597"/>
                      </a:lnTo>
                      <a:lnTo>
                        <a:pt x="1740" y="1597"/>
                      </a:lnTo>
                      <a:lnTo>
                        <a:pt x="1746" y="1597"/>
                      </a:lnTo>
                      <a:lnTo>
                        <a:pt x="1751" y="1597"/>
                      </a:lnTo>
                      <a:lnTo>
                        <a:pt x="1756" y="1597"/>
                      </a:lnTo>
                      <a:lnTo>
                        <a:pt x="1762" y="1597"/>
                      </a:lnTo>
                      <a:lnTo>
                        <a:pt x="1767" y="1597"/>
                      </a:lnTo>
                      <a:lnTo>
                        <a:pt x="1772" y="1597"/>
                      </a:lnTo>
                      <a:lnTo>
                        <a:pt x="1777" y="1597"/>
                      </a:lnTo>
                      <a:lnTo>
                        <a:pt x="1783" y="1597"/>
                      </a:lnTo>
                      <a:lnTo>
                        <a:pt x="1788" y="1597"/>
                      </a:lnTo>
                      <a:lnTo>
                        <a:pt x="1793" y="1597"/>
                      </a:lnTo>
                      <a:lnTo>
                        <a:pt x="1799" y="1597"/>
                      </a:lnTo>
                      <a:lnTo>
                        <a:pt x="1799" y="1599"/>
                      </a:lnTo>
                      <a:lnTo>
                        <a:pt x="1804" y="1599"/>
                      </a:lnTo>
                      <a:lnTo>
                        <a:pt x="1809" y="1599"/>
                      </a:lnTo>
                      <a:lnTo>
                        <a:pt x="1815" y="1599"/>
                      </a:lnTo>
                      <a:lnTo>
                        <a:pt x="1819" y="1599"/>
                      </a:lnTo>
                      <a:lnTo>
                        <a:pt x="1824" y="1599"/>
                      </a:lnTo>
                      <a:lnTo>
                        <a:pt x="1829" y="1599"/>
                      </a:lnTo>
                      <a:lnTo>
                        <a:pt x="1837" y="1599"/>
                      </a:lnTo>
                      <a:lnTo>
                        <a:pt x="1843" y="1599"/>
                      </a:lnTo>
                      <a:lnTo>
                        <a:pt x="1848" y="1597"/>
                      </a:lnTo>
                      <a:lnTo>
                        <a:pt x="1853" y="1597"/>
                      </a:lnTo>
                      <a:lnTo>
                        <a:pt x="1858" y="1597"/>
                      </a:lnTo>
                      <a:lnTo>
                        <a:pt x="1863" y="1597"/>
                      </a:lnTo>
                      <a:lnTo>
                        <a:pt x="1869" y="1597"/>
                      </a:lnTo>
                      <a:lnTo>
                        <a:pt x="1874" y="1597"/>
                      </a:lnTo>
                      <a:lnTo>
                        <a:pt x="1874" y="1595"/>
                      </a:lnTo>
                      <a:lnTo>
                        <a:pt x="1879" y="1595"/>
                      </a:lnTo>
                      <a:lnTo>
                        <a:pt x="1884" y="1593"/>
                      </a:lnTo>
                      <a:lnTo>
                        <a:pt x="1884" y="1590"/>
                      </a:lnTo>
                      <a:lnTo>
                        <a:pt x="1889" y="1588"/>
                      </a:lnTo>
                      <a:lnTo>
                        <a:pt x="1889" y="1586"/>
                      </a:lnTo>
                      <a:lnTo>
                        <a:pt x="1895" y="1582"/>
                      </a:lnTo>
                      <a:lnTo>
                        <a:pt x="1895" y="1577"/>
                      </a:lnTo>
                      <a:lnTo>
                        <a:pt x="1900" y="1572"/>
                      </a:lnTo>
                      <a:lnTo>
                        <a:pt x="1900" y="1565"/>
                      </a:lnTo>
                      <a:lnTo>
                        <a:pt x="1905" y="1556"/>
                      </a:lnTo>
                      <a:lnTo>
                        <a:pt x="1905" y="1547"/>
                      </a:lnTo>
                      <a:lnTo>
                        <a:pt x="1911" y="1534"/>
                      </a:lnTo>
                      <a:lnTo>
                        <a:pt x="1911" y="1520"/>
                      </a:lnTo>
                      <a:lnTo>
                        <a:pt x="1915" y="1504"/>
                      </a:lnTo>
                      <a:lnTo>
                        <a:pt x="1915" y="1486"/>
                      </a:lnTo>
                      <a:lnTo>
                        <a:pt x="1915" y="1464"/>
                      </a:lnTo>
                      <a:lnTo>
                        <a:pt x="1921" y="1439"/>
                      </a:lnTo>
                      <a:lnTo>
                        <a:pt x="1921" y="1409"/>
                      </a:lnTo>
                      <a:lnTo>
                        <a:pt x="1926" y="1379"/>
                      </a:lnTo>
                      <a:lnTo>
                        <a:pt x="1926" y="1342"/>
                      </a:lnTo>
                      <a:lnTo>
                        <a:pt x="1931" y="1307"/>
                      </a:lnTo>
                      <a:lnTo>
                        <a:pt x="1931" y="1266"/>
                      </a:lnTo>
                      <a:lnTo>
                        <a:pt x="1936" y="1221"/>
                      </a:lnTo>
                      <a:lnTo>
                        <a:pt x="1936" y="1175"/>
                      </a:lnTo>
                      <a:lnTo>
                        <a:pt x="1941" y="1129"/>
                      </a:lnTo>
                      <a:lnTo>
                        <a:pt x="1941" y="1075"/>
                      </a:lnTo>
                      <a:lnTo>
                        <a:pt x="1946" y="1024"/>
                      </a:lnTo>
                      <a:lnTo>
                        <a:pt x="1946" y="972"/>
                      </a:lnTo>
                      <a:lnTo>
                        <a:pt x="1952" y="918"/>
                      </a:lnTo>
                      <a:lnTo>
                        <a:pt x="1952" y="863"/>
                      </a:lnTo>
                      <a:lnTo>
                        <a:pt x="1957" y="811"/>
                      </a:lnTo>
                      <a:lnTo>
                        <a:pt x="1957" y="759"/>
                      </a:lnTo>
                      <a:lnTo>
                        <a:pt x="1962" y="711"/>
                      </a:lnTo>
                      <a:lnTo>
                        <a:pt x="1962" y="663"/>
                      </a:lnTo>
                      <a:lnTo>
                        <a:pt x="1968" y="620"/>
                      </a:lnTo>
                      <a:lnTo>
                        <a:pt x="1968" y="582"/>
                      </a:lnTo>
                      <a:lnTo>
                        <a:pt x="1973" y="546"/>
                      </a:lnTo>
                      <a:lnTo>
                        <a:pt x="1973" y="517"/>
                      </a:lnTo>
                      <a:lnTo>
                        <a:pt x="1978" y="491"/>
                      </a:lnTo>
                      <a:lnTo>
                        <a:pt x="1978" y="471"/>
                      </a:lnTo>
                      <a:lnTo>
                        <a:pt x="1983" y="458"/>
                      </a:lnTo>
                      <a:lnTo>
                        <a:pt x="1983" y="449"/>
                      </a:lnTo>
                      <a:lnTo>
                        <a:pt x="1989" y="446"/>
                      </a:lnTo>
                      <a:lnTo>
                        <a:pt x="1989" y="449"/>
                      </a:lnTo>
                      <a:lnTo>
                        <a:pt x="1994" y="458"/>
                      </a:lnTo>
                      <a:lnTo>
                        <a:pt x="1994" y="471"/>
                      </a:lnTo>
                      <a:lnTo>
                        <a:pt x="1998" y="489"/>
                      </a:lnTo>
                      <a:lnTo>
                        <a:pt x="1998" y="512"/>
                      </a:lnTo>
                      <a:lnTo>
                        <a:pt x="2005" y="539"/>
                      </a:lnTo>
                      <a:lnTo>
                        <a:pt x="2005" y="570"/>
                      </a:lnTo>
                      <a:lnTo>
                        <a:pt x="2011" y="603"/>
                      </a:lnTo>
                      <a:lnTo>
                        <a:pt x="2011" y="638"/>
                      </a:lnTo>
                      <a:lnTo>
                        <a:pt x="2017" y="677"/>
                      </a:lnTo>
                      <a:lnTo>
                        <a:pt x="2017" y="718"/>
                      </a:lnTo>
                      <a:lnTo>
                        <a:pt x="2023" y="759"/>
                      </a:lnTo>
                      <a:lnTo>
                        <a:pt x="2023" y="802"/>
                      </a:lnTo>
                      <a:lnTo>
                        <a:pt x="2023" y="842"/>
                      </a:lnTo>
                      <a:lnTo>
                        <a:pt x="2028" y="885"/>
                      </a:lnTo>
                      <a:lnTo>
                        <a:pt x="2028" y="927"/>
                      </a:lnTo>
                      <a:lnTo>
                        <a:pt x="2033" y="966"/>
                      </a:lnTo>
                      <a:lnTo>
                        <a:pt x="2033" y="1008"/>
                      </a:lnTo>
                      <a:lnTo>
                        <a:pt x="2038" y="1047"/>
                      </a:lnTo>
                      <a:lnTo>
                        <a:pt x="2038" y="1084"/>
                      </a:lnTo>
                      <a:lnTo>
                        <a:pt x="2044" y="1119"/>
                      </a:lnTo>
                      <a:lnTo>
                        <a:pt x="2044" y="1156"/>
                      </a:lnTo>
                      <a:lnTo>
                        <a:pt x="2049" y="1187"/>
                      </a:lnTo>
                      <a:lnTo>
                        <a:pt x="2049" y="1219"/>
                      </a:lnTo>
                      <a:lnTo>
                        <a:pt x="2054" y="1246"/>
                      </a:lnTo>
                      <a:lnTo>
                        <a:pt x="2054" y="1273"/>
                      </a:lnTo>
                      <a:lnTo>
                        <a:pt x="2059" y="1298"/>
                      </a:lnTo>
                      <a:lnTo>
                        <a:pt x="2059" y="1323"/>
                      </a:lnTo>
                      <a:lnTo>
                        <a:pt x="2064" y="1342"/>
                      </a:lnTo>
                      <a:lnTo>
                        <a:pt x="2064" y="1364"/>
                      </a:lnTo>
                      <a:lnTo>
                        <a:pt x="2070" y="1382"/>
                      </a:lnTo>
                      <a:lnTo>
                        <a:pt x="2070" y="1397"/>
                      </a:lnTo>
                      <a:lnTo>
                        <a:pt x="2075" y="1413"/>
                      </a:lnTo>
                      <a:lnTo>
                        <a:pt x="2075" y="1428"/>
                      </a:lnTo>
                      <a:lnTo>
                        <a:pt x="2080" y="1441"/>
                      </a:lnTo>
                      <a:lnTo>
                        <a:pt x="2080" y="1452"/>
                      </a:lnTo>
                      <a:lnTo>
                        <a:pt x="2086" y="1461"/>
                      </a:lnTo>
                      <a:lnTo>
                        <a:pt x="2086" y="1472"/>
                      </a:lnTo>
                      <a:lnTo>
                        <a:pt x="2091" y="1478"/>
                      </a:lnTo>
                      <a:lnTo>
                        <a:pt x="2091" y="1488"/>
                      </a:lnTo>
                      <a:lnTo>
                        <a:pt x="2095" y="1494"/>
                      </a:lnTo>
                      <a:lnTo>
                        <a:pt x="2095" y="1502"/>
                      </a:lnTo>
                      <a:lnTo>
                        <a:pt x="2100" y="1507"/>
                      </a:lnTo>
                      <a:lnTo>
                        <a:pt x="2100" y="1514"/>
                      </a:lnTo>
                      <a:lnTo>
                        <a:pt x="2106" y="1518"/>
                      </a:lnTo>
                      <a:lnTo>
                        <a:pt x="2106" y="1523"/>
                      </a:lnTo>
                      <a:lnTo>
                        <a:pt x="2111" y="1524"/>
                      </a:lnTo>
                      <a:lnTo>
                        <a:pt x="2111" y="1530"/>
                      </a:lnTo>
                      <a:lnTo>
                        <a:pt x="2116" y="1531"/>
                      </a:lnTo>
                      <a:lnTo>
                        <a:pt x="2116" y="1536"/>
                      </a:lnTo>
                      <a:lnTo>
                        <a:pt x="2121" y="1538"/>
                      </a:lnTo>
                      <a:lnTo>
                        <a:pt x="2121" y="1540"/>
                      </a:lnTo>
                      <a:lnTo>
                        <a:pt x="2121" y="1543"/>
                      </a:lnTo>
                      <a:lnTo>
                        <a:pt x="2127" y="1545"/>
                      </a:lnTo>
                      <a:lnTo>
                        <a:pt x="2127" y="1547"/>
                      </a:lnTo>
                      <a:lnTo>
                        <a:pt x="2132" y="1549"/>
                      </a:lnTo>
                      <a:lnTo>
                        <a:pt x="2132" y="1552"/>
                      </a:lnTo>
                      <a:lnTo>
                        <a:pt x="2137" y="1553"/>
                      </a:lnTo>
                      <a:lnTo>
                        <a:pt x="2143" y="1556"/>
                      </a:lnTo>
                      <a:lnTo>
                        <a:pt x="2143" y="1559"/>
                      </a:lnTo>
                      <a:lnTo>
                        <a:pt x="2148" y="1559"/>
                      </a:lnTo>
                      <a:lnTo>
                        <a:pt x="2148" y="1560"/>
                      </a:lnTo>
                      <a:lnTo>
                        <a:pt x="2153" y="1563"/>
                      </a:lnTo>
                      <a:lnTo>
                        <a:pt x="2158" y="1565"/>
                      </a:lnTo>
                      <a:lnTo>
                        <a:pt x="2163" y="1567"/>
                      </a:lnTo>
                      <a:lnTo>
                        <a:pt x="2169" y="1569"/>
                      </a:lnTo>
                      <a:lnTo>
                        <a:pt x="2174" y="1569"/>
                      </a:lnTo>
                      <a:lnTo>
                        <a:pt x="2174" y="1572"/>
                      </a:lnTo>
                      <a:lnTo>
                        <a:pt x="2179" y="1572"/>
                      </a:lnTo>
                      <a:lnTo>
                        <a:pt x="2179" y="1575"/>
                      </a:lnTo>
                      <a:lnTo>
                        <a:pt x="2186" y="1575"/>
                      </a:lnTo>
                      <a:lnTo>
                        <a:pt x="2192" y="1577"/>
                      </a:lnTo>
                      <a:lnTo>
                        <a:pt x="2197" y="1577"/>
                      </a:lnTo>
                      <a:lnTo>
                        <a:pt x="2197" y="1579"/>
                      </a:lnTo>
                      <a:lnTo>
                        <a:pt x="2202" y="1579"/>
                      </a:lnTo>
                      <a:lnTo>
                        <a:pt x="2207" y="1582"/>
                      </a:lnTo>
                      <a:lnTo>
                        <a:pt x="2213" y="1582"/>
                      </a:lnTo>
                      <a:lnTo>
                        <a:pt x="2213" y="1583"/>
                      </a:lnTo>
                      <a:lnTo>
                        <a:pt x="2217" y="1583"/>
                      </a:lnTo>
                      <a:lnTo>
                        <a:pt x="2223" y="1583"/>
                      </a:lnTo>
                      <a:lnTo>
                        <a:pt x="2223" y="1586"/>
                      </a:lnTo>
                      <a:lnTo>
                        <a:pt x="2228" y="1586"/>
                      </a:lnTo>
                      <a:lnTo>
                        <a:pt x="2233" y="1586"/>
                      </a:lnTo>
                      <a:lnTo>
                        <a:pt x="2233" y="1588"/>
                      </a:lnTo>
                      <a:lnTo>
                        <a:pt x="2240" y="1588"/>
                      </a:lnTo>
                      <a:lnTo>
                        <a:pt x="2245" y="1588"/>
                      </a:lnTo>
                      <a:lnTo>
                        <a:pt x="2250" y="1588"/>
                      </a:lnTo>
                      <a:lnTo>
                        <a:pt x="2250" y="1590"/>
                      </a:lnTo>
                      <a:lnTo>
                        <a:pt x="2255" y="1590"/>
                      </a:lnTo>
                      <a:lnTo>
                        <a:pt x="2260" y="1590"/>
                      </a:lnTo>
                      <a:lnTo>
                        <a:pt x="2266" y="1590"/>
                      </a:lnTo>
                      <a:lnTo>
                        <a:pt x="2270" y="1593"/>
                      </a:lnTo>
                      <a:lnTo>
                        <a:pt x="2276" y="1593"/>
                      </a:lnTo>
                      <a:lnTo>
                        <a:pt x="2281" y="1593"/>
                      </a:lnTo>
                      <a:lnTo>
                        <a:pt x="2286" y="1593"/>
                      </a:lnTo>
                      <a:lnTo>
                        <a:pt x="2292" y="1595"/>
                      </a:lnTo>
                      <a:lnTo>
                        <a:pt x="2296" y="1595"/>
                      </a:lnTo>
                      <a:lnTo>
                        <a:pt x="2302" y="1595"/>
                      </a:lnTo>
                      <a:lnTo>
                        <a:pt x="2307" y="1595"/>
                      </a:lnTo>
                      <a:lnTo>
                        <a:pt x="2312" y="1595"/>
                      </a:lnTo>
                      <a:lnTo>
                        <a:pt x="2317" y="1595"/>
                      </a:lnTo>
                      <a:lnTo>
                        <a:pt x="2322" y="1595"/>
                      </a:lnTo>
                      <a:lnTo>
                        <a:pt x="2322" y="1597"/>
                      </a:lnTo>
                      <a:lnTo>
                        <a:pt x="2328" y="1597"/>
                      </a:lnTo>
                      <a:lnTo>
                        <a:pt x="2333" y="1597"/>
                      </a:lnTo>
                      <a:lnTo>
                        <a:pt x="2338" y="1597"/>
                      </a:lnTo>
                      <a:lnTo>
                        <a:pt x="2343" y="1597"/>
                      </a:lnTo>
                      <a:lnTo>
                        <a:pt x="2349" y="1597"/>
                      </a:lnTo>
                      <a:lnTo>
                        <a:pt x="2354" y="1597"/>
                      </a:lnTo>
                      <a:lnTo>
                        <a:pt x="2359" y="1597"/>
                      </a:lnTo>
                      <a:lnTo>
                        <a:pt x="2366" y="1597"/>
                      </a:lnTo>
                      <a:lnTo>
                        <a:pt x="2372" y="1597"/>
                      </a:lnTo>
                      <a:lnTo>
                        <a:pt x="2378" y="1597"/>
                      </a:lnTo>
                      <a:lnTo>
                        <a:pt x="2382" y="1597"/>
                      </a:lnTo>
                      <a:lnTo>
                        <a:pt x="2387" y="1597"/>
                      </a:lnTo>
                      <a:lnTo>
                        <a:pt x="2392" y="1597"/>
                      </a:lnTo>
                      <a:lnTo>
                        <a:pt x="2398" y="1597"/>
                      </a:lnTo>
                      <a:lnTo>
                        <a:pt x="2404" y="1597"/>
                      </a:lnTo>
                      <a:lnTo>
                        <a:pt x="2409" y="1597"/>
                      </a:lnTo>
                      <a:lnTo>
                        <a:pt x="2409" y="1599"/>
                      </a:lnTo>
                      <a:lnTo>
                        <a:pt x="2413" y="1599"/>
                      </a:lnTo>
                      <a:lnTo>
                        <a:pt x="2419" y="1599"/>
                      </a:lnTo>
                      <a:lnTo>
                        <a:pt x="2424" y="1599"/>
                      </a:lnTo>
                      <a:lnTo>
                        <a:pt x="2429" y="1599"/>
                      </a:lnTo>
                      <a:lnTo>
                        <a:pt x="2434" y="1599"/>
                      </a:lnTo>
                      <a:lnTo>
                        <a:pt x="2440" y="1599"/>
                      </a:lnTo>
                      <a:lnTo>
                        <a:pt x="2445" y="1599"/>
                      </a:lnTo>
                      <a:lnTo>
                        <a:pt x="2450" y="1599"/>
                      </a:lnTo>
                      <a:lnTo>
                        <a:pt x="2455" y="1599"/>
                      </a:lnTo>
                      <a:lnTo>
                        <a:pt x="2461" y="1599"/>
                      </a:lnTo>
                      <a:lnTo>
                        <a:pt x="2467" y="1599"/>
                      </a:lnTo>
                      <a:lnTo>
                        <a:pt x="2472" y="1599"/>
                      </a:lnTo>
                      <a:lnTo>
                        <a:pt x="2476" y="1599"/>
                      </a:lnTo>
                      <a:lnTo>
                        <a:pt x="2482" y="1599"/>
                      </a:lnTo>
                      <a:lnTo>
                        <a:pt x="2487" y="1599"/>
                      </a:lnTo>
                      <a:lnTo>
                        <a:pt x="2492" y="1599"/>
                      </a:lnTo>
                      <a:lnTo>
                        <a:pt x="2498" y="1599"/>
                      </a:lnTo>
                      <a:lnTo>
                        <a:pt x="2503" y="1599"/>
                      </a:lnTo>
                      <a:lnTo>
                        <a:pt x="2508" y="1599"/>
                      </a:lnTo>
                      <a:lnTo>
                        <a:pt x="2514" y="1599"/>
                      </a:lnTo>
                      <a:lnTo>
                        <a:pt x="2518" y="1599"/>
                      </a:lnTo>
                      <a:lnTo>
                        <a:pt x="2524" y="1599"/>
                      </a:lnTo>
                      <a:lnTo>
                        <a:pt x="2529" y="1599"/>
                      </a:lnTo>
                      <a:lnTo>
                        <a:pt x="2534" y="1599"/>
                      </a:lnTo>
                      <a:lnTo>
                        <a:pt x="2541" y="1599"/>
                      </a:lnTo>
                      <a:lnTo>
                        <a:pt x="2547" y="1599"/>
                      </a:lnTo>
                      <a:lnTo>
                        <a:pt x="2552" y="1599"/>
                      </a:lnTo>
                      <a:lnTo>
                        <a:pt x="2557" y="1599"/>
                      </a:lnTo>
                      <a:lnTo>
                        <a:pt x="2563" y="1599"/>
                      </a:lnTo>
                      <a:lnTo>
                        <a:pt x="2568" y="1599"/>
                      </a:lnTo>
                      <a:lnTo>
                        <a:pt x="2573" y="1599"/>
                      </a:lnTo>
                      <a:lnTo>
                        <a:pt x="2578" y="1599"/>
                      </a:lnTo>
                      <a:lnTo>
                        <a:pt x="2583" y="1599"/>
                      </a:lnTo>
                      <a:lnTo>
                        <a:pt x="2588" y="1599"/>
                      </a:lnTo>
                      <a:lnTo>
                        <a:pt x="2593" y="1599"/>
                      </a:lnTo>
                      <a:lnTo>
                        <a:pt x="2599" y="1599"/>
                      </a:lnTo>
                      <a:lnTo>
                        <a:pt x="2604" y="1599"/>
                      </a:lnTo>
                      <a:lnTo>
                        <a:pt x="2609" y="1599"/>
                      </a:lnTo>
                      <a:lnTo>
                        <a:pt x="2614" y="1599"/>
                      </a:lnTo>
                      <a:lnTo>
                        <a:pt x="2620" y="1599"/>
                      </a:lnTo>
                      <a:lnTo>
                        <a:pt x="2625" y="1599"/>
                      </a:lnTo>
                      <a:lnTo>
                        <a:pt x="2630" y="1599"/>
                      </a:lnTo>
                      <a:lnTo>
                        <a:pt x="2635" y="1599"/>
                      </a:lnTo>
                      <a:lnTo>
                        <a:pt x="2640" y="1599"/>
                      </a:lnTo>
                      <a:lnTo>
                        <a:pt x="2646" y="1599"/>
                      </a:lnTo>
                      <a:lnTo>
                        <a:pt x="2651" y="1599"/>
                      </a:lnTo>
                      <a:lnTo>
                        <a:pt x="2656" y="1599"/>
                      </a:lnTo>
                      <a:lnTo>
                        <a:pt x="2661" y="1599"/>
                      </a:lnTo>
                      <a:lnTo>
                        <a:pt x="2666" y="1599"/>
                      </a:lnTo>
                      <a:lnTo>
                        <a:pt x="2672" y="1599"/>
                      </a:lnTo>
                      <a:lnTo>
                        <a:pt x="2677" y="1599"/>
                      </a:lnTo>
                      <a:lnTo>
                        <a:pt x="2682" y="1599"/>
                      </a:lnTo>
                      <a:lnTo>
                        <a:pt x="2688" y="1599"/>
                      </a:lnTo>
                      <a:lnTo>
                        <a:pt x="2693" y="1599"/>
                      </a:lnTo>
                      <a:lnTo>
                        <a:pt x="2698" y="1599"/>
                      </a:lnTo>
                      <a:lnTo>
                        <a:pt x="2704" y="1599"/>
                      </a:lnTo>
                      <a:lnTo>
                        <a:pt x="2709" y="1599"/>
                      </a:lnTo>
                      <a:lnTo>
                        <a:pt x="2717" y="1599"/>
                      </a:lnTo>
                      <a:lnTo>
                        <a:pt x="2722" y="1599"/>
                      </a:lnTo>
                      <a:lnTo>
                        <a:pt x="2727" y="1599"/>
                      </a:lnTo>
                      <a:lnTo>
                        <a:pt x="2732" y="1599"/>
                      </a:lnTo>
                      <a:lnTo>
                        <a:pt x="2738" y="1599"/>
                      </a:lnTo>
                      <a:lnTo>
                        <a:pt x="2743" y="1599"/>
                      </a:lnTo>
                      <a:lnTo>
                        <a:pt x="2748" y="1599"/>
                      </a:lnTo>
                      <a:lnTo>
                        <a:pt x="2753" y="1599"/>
                      </a:lnTo>
                      <a:lnTo>
                        <a:pt x="2758" y="1599"/>
                      </a:lnTo>
                      <a:lnTo>
                        <a:pt x="2763" y="1599"/>
                      </a:lnTo>
                      <a:lnTo>
                        <a:pt x="2769" y="1599"/>
                      </a:lnTo>
                      <a:lnTo>
                        <a:pt x="2774" y="1599"/>
                      </a:lnTo>
                      <a:lnTo>
                        <a:pt x="2779" y="1599"/>
                      </a:lnTo>
                      <a:lnTo>
                        <a:pt x="2785" y="1599"/>
                      </a:lnTo>
                      <a:lnTo>
                        <a:pt x="2789" y="1599"/>
                      </a:lnTo>
                      <a:lnTo>
                        <a:pt x="2795" y="1599"/>
                      </a:lnTo>
                      <a:lnTo>
                        <a:pt x="2800" y="1599"/>
                      </a:lnTo>
                      <a:lnTo>
                        <a:pt x="2805" y="1599"/>
                      </a:lnTo>
                      <a:lnTo>
                        <a:pt x="2810" y="1599"/>
                      </a:lnTo>
                      <a:lnTo>
                        <a:pt x="2816" y="1599"/>
                      </a:lnTo>
                      <a:lnTo>
                        <a:pt x="2821" y="1599"/>
                      </a:lnTo>
                      <a:lnTo>
                        <a:pt x="2826" y="1599"/>
                      </a:lnTo>
                      <a:lnTo>
                        <a:pt x="2831" y="1599"/>
                      </a:lnTo>
                      <a:lnTo>
                        <a:pt x="2837" y="1599"/>
                      </a:lnTo>
                      <a:lnTo>
                        <a:pt x="2842" y="1599"/>
                      </a:lnTo>
                      <a:lnTo>
                        <a:pt x="2847" y="1599"/>
                      </a:lnTo>
                      <a:lnTo>
                        <a:pt x="2852" y="1599"/>
                      </a:lnTo>
                      <a:lnTo>
                        <a:pt x="2857" y="1599"/>
                      </a:lnTo>
                      <a:lnTo>
                        <a:pt x="2862" y="1599"/>
                      </a:lnTo>
                      <a:lnTo>
                        <a:pt x="2868" y="1599"/>
                      </a:lnTo>
                      <a:lnTo>
                        <a:pt x="2872" y="1599"/>
                      </a:lnTo>
                      <a:lnTo>
                        <a:pt x="2878" y="1599"/>
                      </a:lnTo>
                      <a:lnTo>
                        <a:pt x="2883" y="1599"/>
                      </a:lnTo>
                      <a:lnTo>
                        <a:pt x="2888" y="1599"/>
                      </a:lnTo>
                      <a:lnTo>
                        <a:pt x="2896" y="1599"/>
                      </a:lnTo>
                      <a:lnTo>
                        <a:pt x="2902" y="1599"/>
                      </a:lnTo>
                      <a:lnTo>
                        <a:pt x="2906" y="1599"/>
                      </a:lnTo>
                      <a:lnTo>
                        <a:pt x="2912" y="1599"/>
                      </a:lnTo>
                      <a:lnTo>
                        <a:pt x="2917" y="1599"/>
                      </a:lnTo>
                      <a:lnTo>
                        <a:pt x="2923" y="1599"/>
                      </a:lnTo>
                      <a:lnTo>
                        <a:pt x="2928" y="1599"/>
                      </a:lnTo>
                      <a:lnTo>
                        <a:pt x="2933" y="1599"/>
                      </a:lnTo>
                      <a:lnTo>
                        <a:pt x="2938" y="1599"/>
                      </a:lnTo>
                      <a:lnTo>
                        <a:pt x="2943" y="1599"/>
                      </a:lnTo>
                      <a:lnTo>
                        <a:pt x="2948" y="1599"/>
                      </a:lnTo>
                      <a:lnTo>
                        <a:pt x="2954" y="1599"/>
                      </a:lnTo>
                      <a:lnTo>
                        <a:pt x="2959" y="1599"/>
                      </a:lnTo>
                      <a:lnTo>
                        <a:pt x="2964" y="1599"/>
                      </a:lnTo>
                      <a:lnTo>
                        <a:pt x="2969" y="1599"/>
                      </a:lnTo>
                      <a:lnTo>
                        <a:pt x="2975" y="1599"/>
                      </a:lnTo>
                      <a:lnTo>
                        <a:pt x="2980" y="1599"/>
                      </a:lnTo>
                      <a:lnTo>
                        <a:pt x="2985" y="1599"/>
                      </a:lnTo>
                      <a:lnTo>
                        <a:pt x="2991" y="1599"/>
                      </a:lnTo>
                      <a:lnTo>
                        <a:pt x="2996" y="1599"/>
                      </a:lnTo>
                      <a:lnTo>
                        <a:pt x="3001" y="1599"/>
                      </a:lnTo>
                      <a:lnTo>
                        <a:pt x="3006" y="1599"/>
                      </a:lnTo>
                      <a:lnTo>
                        <a:pt x="3011" y="1599"/>
                      </a:lnTo>
                      <a:lnTo>
                        <a:pt x="3017" y="1599"/>
                      </a:lnTo>
                      <a:lnTo>
                        <a:pt x="3022" y="1599"/>
                      </a:lnTo>
                      <a:lnTo>
                        <a:pt x="3022" y="1602"/>
                      </a:lnTo>
                      <a:lnTo>
                        <a:pt x="3027" y="1602"/>
                      </a:lnTo>
                      <a:lnTo>
                        <a:pt x="3032" y="1602"/>
                      </a:lnTo>
                      <a:lnTo>
                        <a:pt x="3032" y="1599"/>
                      </a:lnTo>
                      <a:lnTo>
                        <a:pt x="3037" y="1599"/>
                      </a:lnTo>
                      <a:lnTo>
                        <a:pt x="3043" y="1599"/>
                      </a:lnTo>
                      <a:lnTo>
                        <a:pt x="3047" y="1599"/>
                      </a:lnTo>
                      <a:lnTo>
                        <a:pt x="3052" y="1599"/>
                      </a:lnTo>
                      <a:lnTo>
                        <a:pt x="3059" y="1599"/>
                      </a:lnTo>
                      <a:lnTo>
                        <a:pt x="3063" y="1599"/>
                      </a:lnTo>
                      <a:lnTo>
                        <a:pt x="3071" y="1599"/>
                      </a:lnTo>
                      <a:lnTo>
                        <a:pt x="3076" y="1599"/>
                      </a:lnTo>
                      <a:lnTo>
                        <a:pt x="3081" y="1599"/>
                      </a:lnTo>
                      <a:lnTo>
                        <a:pt x="3087" y="1599"/>
                      </a:lnTo>
                      <a:lnTo>
                        <a:pt x="3092" y="1599"/>
                      </a:lnTo>
                      <a:lnTo>
                        <a:pt x="3097" y="1599"/>
                      </a:lnTo>
                      <a:lnTo>
                        <a:pt x="3102" y="1599"/>
                      </a:lnTo>
                      <a:lnTo>
                        <a:pt x="3107" y="1602"/>
                      </a:lnTo>
                      <a:lnTo>
                        <a:pt x="3113" y="1602"/>
                      </a:lnTo>
                      <a:lnTo>
                        <a:pt x="3118" y="1602"/>
                      </a:lnTo>
                      <a:lnTo>
                        <a:pt x="3123" y="1602"/>
                      </a:lnTo>
                      <a:lnTo>
                        <a:pt x="3128" y="1599"/>
                      </a:lnTo>
                      <a:lnTo>
                        <a:pt x="3133" y="1602"/>
                      </a:lnTo>
                      <a:lnTo>
                        <a:pt x="3139" y="1602"/>
                      </a:lnTo>
                      <a:lnTo>
                        <a:pt x="3144" y="1602"/>
                      </a:lnTo>
                      <a:lnTo>
                        <a:pt x="3149" y="1602"/>
                      </a:lnTo>
                      <a:lnTo>
                        <a:pt x="3155" y="1602"/>
                      </a:lnTo>
                      <a:lnTo>
                        <a:pt x="3160" y="1602"/>
                      </a:lnTo>
                      <a:lnTo>
                        <a:pt x="3165" y="1602"/>
                      </a:lnTo>
                      <a:lnTo>
                        <a:pt x="3170" y="1602"/>
                      </a:lnTo>
                      <a:lnTo>
                        <a:pt x="3176" y="1602"/>
                      </a:lnTo>
                      <a:lnTo>
                        <a:pt x="3181" y="1602"/>
                      </a:lnTo>
                      <a:lnTo>
                        <a:pt x="3186" y="1602"/>
                      </a:lnTo>
                      <a:lnTo>
                        <a:pt x="3191" y="1602"/>
                      </a:lnTo>
                      <a:lnTo>
                        <a:pt x="3197" y="1602"/>
                      </a:lnTo>
                      <a:lnTo>
                        <a:pt x="3202" y="1602"/>
                      </a:lnTo>
                      <a:lnTo>
                        <a:pt x="3207" y="1602"/>
                      </a:lnTo>
                      <a:lnTo>
                        <a:pt x="3212" y="1602"/>
                      </a:lnTo>
                      <a:lnTo>
                        <a:pt x="3218" y="1602"/>
                      </a:lnTo>
                      <a:lnTo>
                        <a:pt x="3223" y="1602"/>
                      </a:lnTo>
                      <a:lnTo>
                        <a:pt x="3227" y="1602"/>
                      </a:lnTo>
                      <a:lnTo>
                        <a:pt x="3232" y="1602"/>
                      </a:lnTo>
                      <a:lnTo>
                        <a:pt x="3238" y="1602"/>
                      </a:lnTo>
                      <a:lnTo>
                        <a:pt x="3246" y="1602"/>
                      </a:lnTo>
                      <a:lnTo>
                        <a:pt x="3251" y="1602"/>
                      </a:lnTo>
                      <a:lnTo>
                        <a:pt x="3256" y="1602"/>
                      </a:lnTo>
                      <a:lnTo>
                        <a:pt x="3262" y="1602"/>
                      </a:lnTo>
                      <a:lnTo>
                        <a:pt x="3267" y="1602"/>
                      </a:lnTo>
                      <a:lnTo>
                        <a:pt x="3272" y="1602"/>
                      </a:lnTo>
                      <a:lnTo>
                        <a:pt x="3278" y="1602"/>
                      </a:lnTo>
                      <a:lnTo>
                        <a:pt x="3282" y="1602"/>
                      </a:lnTo>
                      <a:lnTo>
                        <a:pt x="3288" y="1602"/>
                      </a:lnTo>
                      <a:lnTo>
                        <a:pt x="3293" y="1602"/>
                      </a:lnTo>
                      <a:lnTo>
                        <a:pt x="3298" y="1602"/>
                      </a:lnTo>
                      <a:lnTo>
                        <a:pt x="3303" y="1602"/>
                      </a:lnTo>
                      <a:lnTo>
                        <a:pt x="3309" y="1602"/>
                      </a:lnTo>
                      <a:lnTo>
                        <a:pt x="3314" y="1602"/>
                      </a:lnTo>
                      <a:lnTo>
                        <a:pt x="3318" y="1602"/>
                      </a:lnTo>
                      <a:lnTo>
                        <a:pt x="3323" y="1602"/>
                      </a:lnTo>
                      <a:lnTo>
                        <a:pt x="3330" y="1602"/>
                      </a:lnTo>
                      <a:lnTo>
                        <a:pt x="3334" y="1602"/>
                      </a:lnTo>
                      <a:lnTo>
                        <a:pt x="3339" y="1602"/>
                      </a:lnTo>
                      <a:lnTo>
                        <a:pt x="3345" y="1602"/>
                      </a:lnTo>
                      <a:lnTo>
                        <a:pt x="3350" y="1602"/>
                      </a:lnTo>
                      <a:lnTo>
                        <a:pt x="3355" y="1602"/>
                      </a:lnTo>
                      <a:lnTo>
                        <a:pt x="3361" y="1602"/>
                      </a:lnTo>
                      <a:lnTo>
                        <a:pt x="3366" y="1602"/>
                      </a:lnTo>
                      <a:lnTo>
                        <a:pt x="3371" y="1602"/>
                      </a:lnTo>
                      <a:lnTo>
                        <a:pt x="3376" y="1602"/>
                      </a:lnTo>
                      <a:lnTo>
                        <a:pt x="3382" y="1602"/>
                      </a:lnTo>
                      <a:lnTo>
                        <a:pt x="3387" y="1602"/>
                      </a:lnTo>
                      <a:lnTo>
                        <a:pt x="3392" y="1602"/>
                      </a:lnTo>
                      <a:lnTo>
                        <a:pt x="3398" y="1602"/>
                      </a:lnTo>
                      <a:lnTo>
                        <a:pt x="3402" y="1602"/>
                      </a:lnTo>
                    </a:path>
                  </a:pathLst>
                </a:custGeom>
                <a:noFill/>
                <a:ln w="19050">
                  <a:solidFill>
                    <a:srgbClr val="0000FF"/>
                  </a:solidFill>
                  <a:prstDash val="solid"/>
                  <a:round/>
                  <a:headEnd/>
                  <a:tailEnd/>
                </a:ln>
              </p:spPr>
              <p:txBody>
                <a:bodyPr/>
                <a:lstStyle/>
                <a:p>
                  <a:endParaRPr lang="en-US"/>
                </a:p>
              </p:txBody>
            </p:sp>
            <p:sp>
              <p:nvSpPr>
                <p:cNvPr id="33" name="Freeform 32"/>
                <p:cNvSpPr/>
                <p:nvPr/>
              </p:nvSpPr>
              <p:spPr bwMode="auto">
                <a:xfrm>
                  <a:off x="799345" y="1066800"/>
                  <a:ext cx="3128682" cy="2079812"/>
                </a:xfrm>
                <a:custGeom>
                  <a:avLst/>
                  <a:gdLst>
                    <a:gd name="connsiteX0" fmla="*/ 0 w 3128682"/>
                    <a:gd name="connsiteY0" fmla="*/ 0 h 2079812"/>
                    <a:gd name="connsiteX1" fmla="*/ 8965 w 3128682"/>
                    <a:gd name="connsiteY1" fmla="*/ 2079812 h 2079812"/>
                    <a:gd name="connsiteX2" fmla="*/ 3128682 w 3128682"/>
                    <a:gd name="connsiteY2" fmla="*/ 2061882 h 2079812"/>
                  </a:gdLst>
                  <a:ahLst/>
                  <a:cxnLst>
                    <a:cxn ang="0">
                      <a:pos x="connsiteX0" y="connsiteY0"/>
                    </a:cxn>
                    <a:cxn ang="0">
                      <a:pos x="connsiteX1" y="connsiteY1"/>
                    </a:cxn>
                    <a:cxn ang="0">
                      <a:pos x="connsiteX2" y="connsiteY2"/>
                    </a:cxn>
                  </a:cxnLst>
                  <a:rect l="l" t="t" r="r" b="b"/>
                  <a:pathLst>
                    <a:path w="3128682" h="2079812">
                      <a:moveTo>
                        <a:pt x="0" y="0"/>
                      </a:moveTo>
                      <a:cubicBezTo>
                        <a:pt x="2988" y="693271"/>
                        <a:pt x="5977" y="1386541"/>
                        <a:pt x="8965" y="2079812"/>
                      </a:cubicBezTo>
                      <a:lnTo>
                        <a:pt x="3128682" y="2061882"/>
                      </a:lnTo>
                    </a:path>
                  </a:pathLst>
                </a:custGeom>
                <a:noFill/>
                <a:ln w="19050"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US" sz="1600" b="0" i="0" u="none" strike="noStrike" cap="none" normalizeH="0" baseline="0" smtClean="0">
                    <a:ln>
                      <a:noFill/>
                    </a:ln>
                    <a:solidFill>
                      <a:schemeClr val="tx1"/>
                    </a:solidFill>
                    <a:effectLst/>
                    <a:latin typeface="Verdana" pitchFamily="34" charset="0"/>
                  </a:endParaRPr>
                </a:p>
              </p:txBody>
            </p:sp>
          </p:grpSp>
        </p:grpSp>
        <p:cxnSp>
          <p:nvCxnSpPr>
            <p:cNvPr id="26" name="Straight Connector 25"/>
            <p:cNvCxnSpPr/>
            <p:nvPr/>
          </p:nvCxnSpPr>
          <p:spPr bwMode="auto">
            <a:xfrm>
              <a:off x="858416" y="1912776"/>
              <a:ext cx="2528596" cy="0"/>
            </a:xfrm>
            <a:prstGeom prst="line">
              <a:avLst/>
            </a:prstGeom>
            <a:solidFill>
              <a:srgbClr val="3374D4"/>
            </a:solidFill>
            <a:ln w="9525" cap="flat" cmpd="sng" algn="ctr">
              <a:solidFill>
                <a:schemeClr val="tx1"/>
              </a:solidFill>
              <a:prstDash val="dash"/>
              <a:round/>
              <a:headEnd type="none" w="med" len="med"/>
              <a:tailEnd type="none" w="med" len="med"/>
            </a:ln>
            <a:effectLst/>
          </p:spPr>
        </p:cxnSp>
        <p:sp>
          <p:nvSpPr>
            <p:cNvPr id="27" name="TextBox 26"/>
            <p:cNvSpPr txBox="1"/>
            <p:nvPr/>
          </p:nvSpPr>
          <p:spPr>
            <a:xfrm>
              <a:off x="3387011" y="1744824"/>
              <a:ext cx="548548" cy="307777"/>
            </a:xfrm>
            <a:prstGeom prst="rect">
              <a:avLst/>
            </a:prstGeom>
            <a:noFill/>
          </p:spPr>
          <p:txBody>
            <a:bodyPr wrap="none" rtlCol="0">
              <a:spAutoFit/>
            </a:bodyPr>
            <a:lstStyle/>
            <a:p>
              <a:r>
                <a:rPr lang="en-US" sz="1400" b="1" dirty="0" smtClean="0">
                  <a:solidFill>
                    <a:srgbClr val="0000FF"/>
                  </a:solidFill>
                </a:rPr>
                <a:t>%B</a:t>
              </a:r>
              <a:endParaRPr lang="en-US" sz="1400" b="1" dirty="0">
                <a:solidFill>
                  <a:srgbClr val="0000FF"/>
                </a:solidFill>
              </a:endParaRPr>
            </a:p>
          </p:txBody>
        </p:sp>
      </p:grpSp>
      <p:sp>
        <p:nvSpPr>
          <p:cNvPr id="28" name="TextBox 27"/>
          <p:cNvSpPr txBox="1"/>
          <p:nvPr/>
        </p:nvSpPr>
        <p:spPr>
          <a:xfrm>
            <a:off x="8074089" y="5685453"/>
            <a:ext cx="548548" cy="307777"/>
          </a:xfrm>
          <a:prstGeom prst="rect">
            <a:avLst/>
          </a:prstGeom>
          <a:noFill/>
        </p:spPr>
        <p:txBody>
          <a:bodyPr wrap="none" rtlCol="0">
            <a:spAutoFit/>
          </a:bodyPr>
          <a:lstStyle/>
          <a:p>
            <a:r>
              <a:rPr lang="en-US" sz="1400" b="1" dirty="0" smtClean="0">
                <a:solidFill>
                  <a:srgbClr val="0000FF"/>
                </a:solidFill>
              </a:rPr>
              <a:t>%B</a:t>
            </a:r>
            <a:endParaRPr lang="en-US" sz="1400" b="1" dirty="0">
              <a:solidFill>
                <a:srgbClr val="0000FF"/>
              </a:solidFill>
            </a:endParaRPr>
          </a:p>
        </p:txBody>
      </p:sp>
      <p:sp>
        <p:nvSpPr>
          <p:cNvPr id="6" name="Content Placeholder 5"/>
          <p:cNvSpPr>
            <a:spLocks noGrp="1"/>
          </p:cNvSpPr>
          <p:nvPr>
            <p:ph sz="half" idx="2"/>
          </p:nvPr>
        </p:nvSpPr>
        <p:spPr>
          <a:xfrm>
            <a:off x="6069782" y="894292"/>
            <a:ext cx="2937957" cy="4781381"/>
          </a:xfrm>
          <a:solidFill>
            <a:srgbClr val="FFFFCC"/>
          </a:solidFill>
          <a:ln>
            <a:solidFill>
              <a:schemeClr val="tx1"/>
            </a:solidFill>
          </a:ln>
        </p:spPr>
        <p:txBody>
          <a:bodyPr>
            <a:normAutofit/>
          </a:bodyPr>
          <a:lstStyle/>
          <a:p>
            <a:r>
              <a:rPr lang="en-US" dirty="0" smtClean="0">
                <a:solidFill>
                  <a:srgbClr val="0000FF"/>
                </a:solidFill>
              </a:rPr>
              <a:t>Isocratic</a:t>
            </a:r>
          </a:p>
          <a:p>
            <a:pPr lvl="1"/>
            <a:r>
              <a:rPr lang="en-US" dirty="0" smtClean="0"/>
              <a:t>Peaks get broader the later the elution time.</a:t>
            </a:r>
          </a:p>
          <a:p>
            <a:r>
              <a:rPr lang="en-US" dirty="0" smtClean="0">
                <a:solidFill>
                  <a:srgbClr val="0000FF"/>
                </a:solidFill>
              </a:rPr>
              <a:t>Gradient</a:t>
            </a:r>
          </a:p>
          <a:p>
            <a:pPr lvl="1"/>
            <a:r>
              <a:rPr lang="en-US" dirty="0" smtClean="0"/>
              <a:t>Peaks have about the same peak width.</a:t>
            </a:r>
          </a:p>
          <a:p>
            <a:pPr lvl="1"/>
            <a:r>
              <a:rPr lang="en-US" dirty="0" smtClean="0"/>
              <a:t>Gradients can provide better control of the separation.</a:t>
            </a:r>
          </a:p>
          <a:p>
            <a:pPr lvl="1"/>
            <a:r>
              <a:rPr lang="en-US" dirty="0" smtClean="0"/>
              <a:t>Advantages </a:t>
            </a:r>
          </a:p>
          <a:p>
            <a:pPr lvl="2"/>
            <a:r>
              <a:rPr lang="en-US" sz="1400" dirty="0" smtClean="0"/>
              <a:t>Better separations</a:t>
            </a:r>
          </a:p>
          <a:p>
            <a:pPr lvl="2"/>
            <a:r>
              <a:rPr lang="en-US" sz="1400" dirty="0" smtClean="0"/>
              <a:t>Better peak shape</a:t>
            </a:r>
          </a:p>
          <a:p>
            <a:pPr lvl="1"/>
            <a:r>
              <a:rPr lang="en-US" dirty="0" smtClean="0"/>
              <a:t>Disadvantages</a:t>
            </a:r>
          </a:p>
          <a:p>
            <a:pPr lvl="2"/>
            <a:r>
              <a:rPr lang="en-US" sz="1400" dirty="0" smtClean="0"/>
              <a:t>2 or more mobile phases</a:t>
            </a:r>
          </a:p>
          <a:p>
            <a:pPr lvl="2"/>
            <a:r>
              <a:rPr lang="en-US" sz="1400" dirty="0" smtClean="0"/>
              <a:t>Reequilibration time</a:t>
            </a:r>
          </a:p>
          <a:p>
            <a:pPr lvl="1"/>
            <a:endParaRPr lang="en-US" dirty="0" smtClean="0"/>
          </a:p>
          <a:p>
            <a:pPr lvl="1"/>
            <a:endParaRPr lang="en-US" dirty="0" smtClean="0"/>
          </a:p>
        </p:txBody>
      </p:sp>
    </p:spTree>
  </p:cSld>
  <p:clrMapOvr>
    <a:masterClrMapping/>
  </p:clrMapOvr>
  <p:transition/>
  <p:timing>
    <p:tnLst>
      <p:par>
        <p:cTn id="1" dur="indefinite" restart="never" nodeType="tmRoot"/>
      </p:par>
    </p:tnLst>
  </p:timing>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66" name="Content Placeholder 2"/>
          <p:cNvSpPr>
            <a:spLocks noGrp="1"/>
          </p:cNvSpPr>
          <p:nvPr>
            <p:ph sz="half" idx="1"/>
          </p:nvPr>
        </p:nvSpPr>
        <p:spPr/>
        <p:txBody>
          <a:bodyPr/>
          <a:lstStyle/>
          <a:p>
            <a:pPr eaLnBrk="1" hangingPunct="1">
              <a:buNone/>
            </a:pPr>
            <a:r>
              <a:rPr lang="en-US" b="1" dirty="0" smtClean="0">
                <a:solidFill>
                  <a:srgbClr val="0000FF"/>
                </a:solidFill>
              </a:rPr>
              <a:t>Binary Gradient System</a:t>
            </a:r>
          </a:p>
          <a:p>
            <a:pPr lvl="1" eaLnBrk="1" hangingPunct="1"/>
            <a:r>
              <a:rPr lang="en-US" dirty="0" smtClean="0"/>
              <a:t>2 pumps</a:t>
            </a:r>
          </a:p>
          <a:p>
            <a:pPr lvl="1" eaLnBrk="1" hangingPunct="1"/>
            <a:r>
              <a:rPr lang="en-US" dirty="0" smtClean="0"/>
              <a:t>2 solvents in a method</a:t>
            </a:r>
          </a:p>
          <a:p>
            <a:pPr lvl="1"/>
            <a:r>
              <a:rPr lang="en-US" dirty="0" smtClean="0"/>
              <a:t>Optional solvent select valves</a:t>
            </a:r>
          </a:p>
          <a:p>
            <a:pPr lvl="2"/>
            <a:r>
              <a:rPr lang="en-US" dirty="0" smtClean="0"/>
              <a:t>Choice of A1 or A2 and B1 or B2</a:t>
            </a:r>
          </a:p>
          <a:p>
            <a:pPr lvl="2" eaLnBrk="1" hangingPunct="1"/>
            <a:endParaRPr lang="en-US" dirty="0" smtClean="0"/>
          </a:p>
          <a:p>
            <a:r>
              <a:rPr lang="en-US" dirty="0" smtClean="0"/>
              <a:t>High pressure solvent mixing occurs AFTER the pumps</a:t>
            </a:r>
          </a:p>
          <a:p>
            <a:r>
              <a:rPr lang="en-US" dirty="0" smtClean="0"/>
              <a:t>Advantages</a:t>
            </a:r>
          </a:p>
          <a:p>
            <a:pPr lvl="1"/>
            <a:r>
              <a:rPr lang="en-US" dirty="0" smtClean="0"/>
              <a:t>Most precise gradient</a:t>
            </a:r>
          </a:p>
          <a:p>
            <a:pPr lvl="1"/>
            <a:r>
              <a:rPr lang="en-US" dirty="0" smtClean="0"/>
              <a:t>Best for very fast chromatography</a:t>
            </a:r>
          </a:p>
          <a:p>
            <a:pPr lvl="1"/>
            <a:r>
              <a:rPr lang="en-US" dirty="0" smtClean="0"/>
              <a:t>Best for very shallow gradients (e.g. 1%/minute change)</a:t>
            </a:r>
          </a:p>
          <a:p>
            <a:pPr lvl="1" eaLnBrk="1" hangingPunct="1">
              <a:buFont typeface="Verdana" pitchFamily="34" charset="0"/>
              <a:buNone/>
            </a:pPr>
            <a:endParaRPr lang="en-US" dirty="0" smtClean="0"/>
          </a:p>
        </p:txBody>
      </p:sp>
      <p:sp>
        <p:nvSpPr>
          <p:cNvPr id="11267" name="Content Placeholder 3"/>
          <p:cNvSpPr>
            <a:spLocks noGrp="1"/>
          </p:cNvSpPr>
          <p:nvPr>
            <p:ph sz="half" idx="2"/>
          </p:nvPr>
        </p:nvSpPr>
        <p:spPr/>
        <p:txBody>
          <a:bodyPr/>
          <a:lstStyle/>
          <a:p>
            <a:pPr eaLnBrk="1" hangingPunct="1">
              <a:buNone/>
            </a:pPr>
            <a:r>
              <a:rPr lang="en-US" b="1" dirty="0" smtClean="0">
                <a:solidFill>
                  <a:srgbClr val="0000FF"/>
                </a:solidFill>
              </a:rPr>
              <a:t>Quaternary Gradient System</a:t>
            </a:r>
          </a:p>
          <a:p>
            <a:pPr lvl="1" eaLnBrk="1" hangingPunct="1"/>
            <a:r>
              <a:rPr lang="en-US" dirty="0" smtClean="0"/>
              <a:t>1 pump</a:t>
            </a:r>
          </a:p>
          <a:p>
            <a:pPr lvl="1" eaLnBrk="1" hangingPunct="1"/>
            <a:r>
              <a:rPr lang="en-US" dirty="0" smtClean="0"/>
              <a:t>1 to 4 solvents</a:t>
            </a:r>
          </a:p>
          <a:p>
            <a:pPr lvl="1" eaLnBrk="1" hangingPunct="1"/>
            <a:r>
              <a:rPr lang="en-US" dirty="0" smtClean="0"/>
              <a:t>Additional solvent selection modules available</a:t>
            </a:r>
          </a:p>
          <a:p>
            <a:pPr lvl="2" eaLnBrk="1" hangingPunct="1"/>
            <a:endParaRPr lang="en-US" dirty="0" smtClean="0"/>
          </a:p>
          <a:p>
            <a:r>
              <a:rPr lang="en-US" dirty="0" smtClean="0"/>
              <a:t>Low pressure solvent mixing occurs BEFORE the pump</a:t>
            </a:r>
          </a:p>
          <a:p>
            <a:r>
              <a:rPr lang="en-US" dirty="0" smtClean="0"/>
              <a:t>Advantages</a:t>
            </a:r>
          </a:p>
          <a:p>
            <a:pPr lvl="1"/>
            <a:r>
              <a:rPr lang="en-US" dirty="0" smtClean="0"/>
              <a:t>4 solvents for easier methods development</a:t>
            </a:r>
          </a:p>
          <a:p>
            <a:pPr lvl="1"/>
            <a:r>
              <a:rPr lang="en-US" dirty="0" smtClean="0"/>
              <a:t>Blending more than 2 solvents</a:t>
            </a:r>
          </a:p>
          <a:p>
            <a:pPr lvl="1"/>
            <a:r>
              <a:rPr lang="en-US" dirty="0" smtClean="0"/>
              <a:t>Less pump maintenance</a:t>
            </a:r>
          </a:p>
        </p:txBody>
      </p:sp>
      <p:sp>
        <p:nvSpPr>
          <p:cNvPr id="11268" name="Title 1"/>
          <p:cNvSpPr>
            <a:spLocks noGrp="1"/>
          </p:cNvSpPr>
          <p:nvPr>
            <p:ph type="title"/>
          </p:nvPr>
        </p:nvSpPr>
        <p:spPr/>
        <p:txBody>
          <a:bodyPr/>
          <a:lstStyle/>
          <a:p>
            <a:pPr eaLnBrk="1" hangingPunct="1"/>
            <a:r>
              <a:rPr lang="en-US" smtClean="0"/>
              <a:t/>
            </a:r>
            <a:br>
              <a:rPr lang="en-US" smtClean="0"/>
            </a:br>
            <a:r>
              <a:rPr lang="en-US" smtClean="0"/>
              <a:t>Two Types of Solvent Delivery</a:t>
            </a:r>
          </a:p>
        </p:txBody>
      </p:sp>
    </p:spTree>
  </p:cSld>
  <p:clrMapOvr>
    <a:masterClrMapping/>
  </p:clrMapOvr>
  <p:transition/>
  <p:timing>
    <p:tnLst>
      <p:par>
        <p:cTn id="1" dur="indefinite" restart="never" nodeType="tmRoot"/>
      </p:par>
    </p:tnLst>
  </p:timing>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 name="Content Placeholder 55"/>
          <p:cNvSpPr>
            <a:spLocks noGrp="1"/>
          </p:cNvSpPr>
          <p:nvPr>
            <p:ph sz="half" idx="12"/>
          </p:nvPr>
        </p:nvSpPr>
        <p:spPr>
          <a:xfrm>
            <a:off x="200608" y="5495730"/>
            <a:ext cx="8686800" cy="716395"/>
          </a:xfrm>
          <a:solidFill>
            <a:srgbClr val="FFFFCC"/>
          </a:solidFill>
          <a:ln>
            <a:solidFill>
              <a:schemeClr val="tx1"/>
            </a:solidFill>
          </a:ln>
        </p:spPr>
        <p:txBody>
          <a:bodyPr/>
          <a:lstStyle/>
          <a:p>
            <a:r>
              <a:rPr lang="en-US" sz="1800" dirty="0" smtClean="0"/>
              <a:t>High pressure mixing of solvents occurs AFTER the pumps at a mixing tee.</a:t>
            </a:r>
          </a:p>
          <a:p>
            <a:endParaRPr lang="en-US" dirty="0"/>
          </a:p>
        </p:txBody>
      </p:sp>
      <p:sp>
        <p:nvSpPr>
          <p:cNvPr id="2" name="Title 1"/>
          <p:cNvSpPr>
            <a:spLocks noGrp="1"/>
          </p:cNvSpPr>
          <p:nvPr>
            <p:ph type="title"/>
          </p:nvPr>
        </p:nvSpPr>
        <p:spPr/>
        <p:txBody>
          <a:bodyPr/>
          <a:lstStyle/>
          <a:p>
            <a:r>
              <a:rPr lang="en-US" dirty="0" smtClean="0"/>
              <a:t>Binary Gradient System</a:t>
            </a:r>
            <a:endParaRPr lang="en-US" dirty="0"/>
          </a:p>
        </p:txBody>
      </p:sp>
      <p:grpSp>
        <p:nvGrpSpPr>
          <p:cNvPr id="3" name="Group 54"/>
          <p:cNvGrpSpPr/>
          <p:nvPr/>
        </p:nvGrpSpPr>
        <p:grpSpPr>
          <a:xfrm>
            <a:off x="728598" y="1093335"/>
            <a:ext cx="7927975" cy="4162425"/>
            <a:chOff x="709937" y="1335931"/>
            <a:chExt cx="7927975" cy="4162425"/>
          </a:xfrm>
        </p:grpSpPr>
        <p:grpSp>
          <p:nvGrpSpPr>
            <p:cNvPr id="4" name="Group 8"/>
            <p:cNvGrpSpPr>
              <a:grpSpLocks/>
            </p:cNvGrpSpPr>
            <p:nvPr/>
          </p:nvGrpSpPr>
          <p:grpSpPr bwMode="auto">
            <a:xfrm>
              <a:off x="709937" y="1335931"/>
              <a:ext cx="7927975" cy="4162425"/>
              <a:chOff x="240" y="1107"/>
              <a:chExt cx="4994" cy="2622"/>
            </a:xfrm>
          </p:grpSpPr>
          <p:grpSp>
            <p:nvGrpSpPr>
              <p:cNvPr id="46" name="Group 9"/>
              <p:cNvGrpSpPr>
                <a:grpSpLocks/>
              </p:cNvGrpSpPr>
              <p:nvPr/>
            </p:nvGrpSpPr>
            <p:grpSpPr bwMode="auto">
              <a:xfrm>
                <a:off x="4464" y="1296"/>
                <a:ext cx="770" cy="792"/>
                <a:chOff x="4464" y="576"/>
                <a:chExt cx="770" cy="792"/>
              </a:xfrm>
            </p:grpSpPr>
            <p:pic>
              <p:nvPicPr>
                <p:cNvPr id="45" name="Picture 10" descr="computer"/>
                <p:cNvPicPr>
                  <a:picLocks noChangeAspect="1" noChangeArrowheads="1"/>
                </p:cNvPicPr>
                <p:nvPr/>
              </p:nvPicPr>
              <p:blipFill>
                <a:blip r:embed="rId3" cstate="print"/>
                <a:srcRect/>
                <a:stretch>
                  <a:fillRect/>
                </a:stretch>
              </p:blipFill>
              <p:spPr bwMode="auto">
                <a:xfrm>
                  <a:off x="4464" y="576"/>
                  <a:ext cx="770" cy="792"/>
                </a:xfrm>
                <a:prstGeom prst="rect">
                  <a:avLst/>
                </a:prstGeom>
                <a:noFill/>
                <a:ln w="9525">
                  <a:noFill/>
                  <a:miter lim="800000"/>
                  <a:headEnd/>
                  <a:tailEnd/>
                </a:ln>
              </p:spPr>
            </p:pic>
            <p:grpSp>
              <p:nvGrpSpPr>
                <p:cNvPr id="55" name="Group 11"/>
                <p:cNvGrpSpPr>
                  <a:grpSpLocks/>
                </p:cNvGrpSpPr>
                <p:nvPr/>
              </p:nvGrpSpPr>
              <p:grpSpPr bwMode="auto">
                <a:xfrm>
                  <a:off x="4732" y="708"/>
                  <a:ext cx="260" cy="204"/>
                  <a:chOff x="5473" y="1416"/>
                  <a:chExt cx="260" cy="204"/>
                </a:xfrm>
              </p:grpSpPr>
              <p:sp>
                <p:nvSpPr>
                  <p:cNvPr id="47" name="Line 12"/>
                  <p:cNvSpPr>
                    <a:spLocks noChangeShapeType="1"/>
                  </p:cNvSpPr>
                  <p:nvPr/>
                </p:nvSpPr>
                <p:spPr bwMode="auto">
                  <a:xfrm flipV="1">
                    <a:off x="5473" y="1416"/>
                    <a:ext cx="43" cy="186"/>
                  </a:xfrm>
                  <a:prstGeom prst="line">
                    <a:avLst/>
                  </a:prstGeom>
                  <a:noFill/>
                  <a:ln w="9525">
                    <a:solidFill>
                      <a:srgbClr val="A50021"/>
                    </a:solidFill>
                    <a:round/>
                    <a:headEnd/>
                    <a:tailEnd/>
                  </a:ln>
                </p:spPr>
                <p:txBody>
                  <a:bodyPr/>
                  <a:lstStyle/>
                  <a:p>
                    <a:endParaRPr lang="en-US" sz="1800"/>
                  </a:p>
                </p:txBody>
              </p:sp>
              <p:sp>
                <p:nvSpPr>
                  <p:cNvPr id="48" name="Line 13"/>
                  <p:cNvSpPr>
                    <a:spLocks noChangeShapeType="1"/>
                  </p:cNvSpPr>
                  <p:nvPr/>
                </p:nvSpPr>
                <p:spPr bwMode="auto">
                  <a:xfrm>
                    <a:off x="5516" y="1424"/>
                    <a:ext cx="61" cy="186"/>
                  </a:xfrm>
                  <a:prstGeom prst="line">
                    <a:avLst/>
                  </a:prstGeom>
                  <a:noFill/>
                  <a:ln w="9525">
                    <a:solidFill>
                      <a:srgbClr val="A50021"/>
                    </a:solidFill>
                    <a:round/>
                    <a:headEnd/>
                    <a:tailEnd/>
                  </a:ln>
                </p:spPr>
                <p:txBody>
                  <a:bodyPr/>
                  <a:lstStyle/>
                  <a:p>
                    <a:endParaRPr lang="en-US" sz="1800"/>
                  </a:p>
                </p:txBody>
              </p:sp>
              <p:sp>
                <p:nvSpPr>
                  <p:cNvPr id="49" name="Line 14"/>
                  <p:cNvSpPr>
                    <a:spLocks noChangeShapeType="1"/>
                  </p:cNvSpPr>
                  <p:nvPr/>
                </p:nvSpPr>
                <p:spPr bwMode="auto">
                  <a:xfrm flipV="1">
                    <a:off x="5586" y="1475"/>
                    <a:ext cx="17" cy="119"/>
                  </a:xfrm>
                  <a:prstGeom prst="line">
                    <a:avLst/>
                  </a:prstGeom>
                  <a:noFill/>
                  <a:ln w="9525">
                    <a:solidFill>
                      <a:srgbClr val="A50021"/>
                    </a:solidFill>
                    <a:round/>
                    <a:headEnd/>
                    <a:tailEnd/>
                  </a:ln>
                </p:spPr>
                <p:txBody>
                  <a:bodyPr/>
                  <a:lstStyle/>
                  <a:p>
                    <a:endParaRPr lang="en-US" sz="1800"/>
                  </a:p>
                </p:txBody>
              </p:sp>
              <p:sp>
                <p:nvSpPr>
                  <p:cNvPr id="50" name="Line 15"/>
                  <p:cNvSpPr>
                    <a:spLocks noChangeShapeType="1"/>
                  </p:cNvSpPr>
                  <p:nvPr/>
                </p:nvSpPr>
                <p:spPr bwMode="auto">
                  <a:xfrm>
                    <a:off x="5620" y="1492"/>
                    <a:ext cx="26" cy="128"/>
                  </a:xfrm>
                  <a:prstGeom prst="line">
                    <a:avLst/>
                  </a:prstGeom>
                  <a:noFill/>
                  <a:ln w="9525">
                    <a:solidFill>
                      <a:srgbClr val="A50021"/>
                    </a:solidFill>
                    <a:round/>
                    <a:headEnd/>
                    <a:tailEnd/>
                  </a:ln>
                </p:spPr>
                <p:txBody>
                  <a:bodyPr/>
                  <a:lstStyle/>
                  <a:p>
                    <a:endParaRPr lang="en-US" sz="1800"/>
                  </a:p>
                </p:txBody>
              </p:sp>
              <p:sp>
                <p:nvSpPr>
                  <p:cNvPr id="51" name="Line 16"/>
                  <p:cNvSpPr>
                    <a:spLocks noChangeShapeType="1"/>
                  </p:cNvSpPr>
                  <p:nvPr/>
                </p:nvSpPr>
                <p:spPr bwMode="auto">
                  <a:xfrm flipV="1">
                    <a:off x="5646" y="1432"/>
                    <a:ext cx="44" cy="170"/>
                  </a:xfrm>
                  <a:prstGeom prst="line">
                    <a:avLst/>
                  </a:prstGeom>
                  <a:noFill/>
                  <a:ln w="9525">
                    <a:solidFill>
                      <a:srgbClr val="A50021"/>
                    </a:solidFill>
                    <a:round/>
                    <a:headEnd/>
                    <a:tailEnd/>
                  </a:ln>
                </p:spPr>
                <p:txBody>
                  <a:bodyPr/>
                  <a:lstStyle/>
                  <a:p>
                    <a:endParaRPr lang="en-US" sz="1800"/>
                  </a:p>
                </p:txBody>
              </p:sp>
              <p:sp>
                <p:nvSpPr>
                  <p:cNvPr id="52" name="Line 17"/>
                  <p:cNvSpPr>
                    <a:spLocks noChangeShapeType="1"/>
                  </p:cNvSpPr>
                  <p:nvPr/>
                </p:nvSpPr>
                <p:spPr bwMode="auto">
                  <a:xfrm>
                    <a:off x="5707" y="1441"/>
                    <a:ext cx="26" cy="161"/>
                  </a:xfrm>
                  <a:prstGeom prst="line">
                    <a:avLst/>
                  </a:prstGeom>
                  <a:noFill/>
                  <a:ln w="9525">
                    <a:solidFill>
                      <a:srgbClr val="A50021"/>
                    </a:solidFill>
                    <a:round/>
                    <a:headEnd/>
                    <a:tailEnd/>
                  </a:ln>
                </p:spPr>
                <p:txBody>
                  <a:bodyPr/>
                  <a:lstStyle/>
                  <a:p>
                    <a:endParaRPr lang="en-US" sz="1800"/>
                  </a:p>
                </p:txBody>
              </p:sp>
            </p:grpSp>
          </p:grpSp>
          <p:pic>
            <p:nvPicPr>
              <p:cNvPr id="5" name="Picture 18" descr="beaker"/>
              <p:cNvPicPr>
                <a:picLocks noChangeAspect="1" noChangeArrowheads="1"/>
              </p:cNvPicPr>
              <p:nvPr/>
            </p:nvPicPr>
            <p:blipFill>
              <a:blip r:embed="rId4" cstate="print"/>
              <a:srcRect/>
              <a:stretch>
                <a:fillRect/>
              </a:stretch>
            </p:blipFill>
            <p:spPr bwMode="auto">
              <a:xfrm>
                <a:off x="288" y="2082"/>
                <a:ext cx="310" cy="540"/>
              </a:xfrm>
              <a:prstGeom prst="rect">
                <a:avLst/>
              </a:prstGeom>
              <a:noFill/>
              <a:ln w="9525">
                <a:noFill/>
                <a:miter lim="800000"/>
                <a:headEnd/>
                <a:tailEnd/>
              </a:ln>
            </p:spPr>
          </p:pic>
          <p:pic>
            <p:nvPicPr>
              <p:cNvPr id="6" name="Picture 19" descr="beaker"/>
              <p:cNvPicPr>
                <a:picLocks noChangeAspect="1" noChangeArrowheads="1"/>
              </p:cNvPicPr>
              <p:nvPr/>
            </p:nvPicPr>
            <p:blipFill>
              <a:blip r:embed="rId4" cstate="print"/>
              <a:srcRect/>
              <a:stretch>
                <a:fillRect/>
              </a:stretch>
            </p:blipFill>
            <p:spPr bwMode="auto">
              <a:xfrm>
                <a:off x="864" y="1812"/>
                <a:ext cx="310" cy="540"/>
              </a:xfrm>
              <a:prstGeom prst="rect">
                <a:avLst/>
              </a:prstGeom>
              <a:noFill/>
              <a:ln w="9525">
                <a:noFill/>
                <a:miter lim="800000"/>
                <a:headEnd/>
                <a:tailEnd/>
              </a:ln>
            </p:spPr>
          </p:pic>
          <p:pic>
            <p:nvPicPr>
              <p:cNvPr id="7" name="Picture 20" descr="injector"/>
              <p:cNvPicPr>
                <a:picLocks noChangeAspect="1" noChangeArrowheads="1"/>
              </p:cNvPicPr>
              <p:nvPr/>
            </p:nvPicPr>
            <p:blipFill>
              <a:blip r:embed="rId5" cstate="print"/>
              <a:srcRect/>
              <a:stretch>
                <a:fillRect/>
              </a:stretch>
            </p:blipFill>
            <p:spPr bwMode="auto">
              <a:xfrm>
                <a:off x="2400" y="1788"/>
                <a:ext cx="360" cy="324"/>
              </a:xfrm>
              <a:prstGeom prst="rect">
                <a:avLst/>
              </a:prstGeom>
              <a:noFill/>
              <a:ln w="9525">
                <a:noFill/>
                <a:miter lim="800000"/>
                <a:headEnd/>
                <a:tailEnd/>
              </a:ln>
            </p:spPr>
          </p:pic>
          <p:pic>
            <p:nvPicPr>
              <p:cNvPr id="8" name="Picture 21" descr="pump"/>
              <p:cNvPicPr>
                <a:picLocks noChangeAspect="1" noChangeArrowheads="1"/>
              </p:cNvPicPr>
              <p:nvPr/>
            </p:nvPicPr>
            <p:blipFill>
              <a:blip r:embed="rId6" cstate="print"/>
              <a:srcRect/>
              <a:stretch>
                <a:fillRect/>
              </a:stretch>
            </p:blipFill>
            <p:spPr bwMode="auto">
              <a:xfrm>
                <a:off x="1056" y="3120"/>
                <a:ext cx="468" cy="382"/>
              </a:xfrm>
              <a:prstGeom prst="rect">
                <a:avLst/>
              </a:prstGeom>
              <a:noFill/>
              <a:ln w="9525">
                <a:noFill/>
                <a:miter lim="800000"/>
                <a:headEnd/>
                <a:tailEnd/>
              </a:ln>
            </p:spPr>
          </p:pic>
          <p:pic>
            <p:nvPicPr>
              <p:cNvPr id="9" name="Picture 22" descr="sfbeaker"/>
              <p:cNvPicPr>
                <a:picLocks noChangeAspect="1" noChangeArrowheads="1"/>
              </p:cNvPicPr>
              <p:nvPr/>
            </p:nvPicPr>
            <p:blipFill>
              <a:blip r:embed="rId7" cstate="print"/>
              <a:srcRect/>
              <a:stretch>
                <a:fillRect/>
              </a:stretch>
            </p:blipFill>
            <p:spPr bwMode="auto">
              <a:xfrm>
                <a:off x="4781" y="3168"/>
                <a:ext cx="403" cy="382"/>
              </a:xfrm>
              <a:prstGeom prst="rect">
                <a:avLst/>
              </a:prstGeom>
              <a:noFill/>
              <a:ln w="9525">
                <a:noFill/>
                <a:miter lim="800000"/>
                <a:headEnd/>
                <a:tailEnd/>
              </a:ln>
            </p:spPr>
          </p:pic>
          <p:sp>
            <p:nvSpPr>
              <p:cNvPr id="10" name="Text Box 23"/>
              <p:cNvSpPr txBox="1">
                <a:spLocks noChangeArrowheads="1"/>
              </p:cNvSpPr>
              <p:nvPr/>
            </p:nvSpPr>
            <p:spPr bwMode="auto">
              <a:xfrm>
                <a:off x="4661" y="2115"/>
                <a:ext cx="343" cy="174"/>
              </a:xfrm>
              <a:prstGeom prst="rect">
                <a:avLst/>
              </a:prstGeom>
              <a:noFill/>
              <a:ln w="9525">
                <a:noFill/>
                <a:miter lim="800000"/>
                <a:headEnd/>
                <a:tailEnd/>
              </a:ln>
            </p:spPr>
            <p:txBody>
              <a:bodyPr wrap="none" lIns="0" tIns="0" rIns="0" bIns="0">
                <a:spAutoFit/>
              </a:bodyPr>
              <a:lstStyle/>
              <a:p>
                <a:r>
                  <a:rPr lang="en-US" sz="1800">
                    <a:solidFill>
                      <a:srgbClr val="003D66"/>
                    </a:solidFill>
                  </a:rPr>
                  <a:t>Data</a:t>
                </a:r>
              </a:p>
            </p:txBody>
          </p:sp>
          <p:pic>
            <p:nvPicPr>
              <p:cNvPr id="11" name="Picture 24" descr="pump"/>
              <p:cNvPicPr>
                <a:picLocks noChangeAspect="1" noChangeArrowheads="1"/>
              </p:cNvPicPr>
              <p:nvPr/>
            </p:nvPicPr>
            <p:blipFill>
              <a:blip r:embed="rId6" cstate="print"/>
              <a:srcRect/>
              <a:stretch>
                <a:fillRect/>
              </a:stretch>
            </p:blipFill>
            <p:spPr bwMode="auto">
              <a:xfrm>
                <a:off x="1584" y="2592"/>
                <a:ext cx="468" cy="382"/>
              </a:xfrm>
              <a:prstGeom prst="rect">
                <a:avLst/>
              </a:prstGeom>
              <a:noFill/>
              <a:ln w="9525">
                <a:noFill/>
                <a:miter lim="800000"/>
                <a:headEnd/>
                <a:tailEnd/>
              </a:ln>
            </p:spPr>
          </p:pic>
          <p:sp>
            <p:nvSpPr>
              <p:cNvPr id="12" name="Text Box 25"/>
              <p:cNvSpPr txBox="1">
                <a:spLocks noChangeArrowheads="1"/>
              </p:cNvSpPr>
              <p:nvPr/>
            </p:nvSpPr>
            <p:spPr bwMode="auto">
              <a:xfrm>
                <a:off x="4752" y="3555"/>
                <a:ext cx="443" cy="174"/>
              </a:xfrm>
              <a:prstGeom prst="rect">
                <a:avLst/>
              </a:prstGeom>
              <a:noFill/>
              <a:ln w="9525">
                <a:noFill/>
                <a:miter lim="800000"/>
                <a:headEnd/>
                <a:tailEnd/>
              </a:ln>
            </p:spPr>
            <p:txBody>
              <a:bodyPr wrap="none" lIns="0" tIns="0" rIns="0" bIns="0">
                <a:spAutoFit/>
              </a:bodyPr>
              <a:lstStyle/>
              <a:p>
                <a:r>
                  <a:rPr lang="en-US" sz="1800">
                    <a:solidFill>
                      <a:srgbClr val="003D66"/>
                    </a:solidFill>
                  </a:rPr>
                  <a:t>Waste</a:t>
                </a:r>
              </a:p>
            </p:txBody>
          </p:sp>
          <p:sp>
            <p:nvSpPr>
              <p:cNvPr id="13" name="Text Box 26"/>
              <p:cNvSpPr txBox="1">
                <a:spLocks noChangeArrowheads="1"/>
              </p:cNvSpPr>
              <p:nvPr/>
            </p:nvSpPr>
            <p:spPr bwMode="auto">
              <a:xfrm>
                <a:off x="3769" y="3267"/>
                <a:ext cx="626" cy="174"/>
              </a:xfrm>
              <a:prstGeom prst="rect">
                <a:avLst/>
              </a:prstGeom>
              <a:noFill/>
              <a:ln w="9525">
                <a:noFill/>
                <a:miter lim="800000"/>
                <a:headEnd/>
                <a:tailEnd/>
              </a:ln>
            </p:spPr>
            <p:txBody>
              <a:bodyPr wrap="none" lIns="0" tIns="0" rIns="0" bIns="0">
                <a:spAutoFit/>
              </a:bodyPr>
              <a:lstStyle/>
              <a:p>
                <a:r>
                  <a:rPr lang="en-US" sz="1800" dirty="0">
                    <a:solidFill>
                      <a:srgbClr val="003D66"/>
                    </a:solidFill>
                  </a:rPr>
                  <a:t>Detector</a:t>
                </a:r>
              </a:p>
            </p:txBody>
          </p:sp>
          <p:sp>
            <p:nvSpPr>
              <p:cNvPr id="14" name="Text Box 27"/>
              <p:cNvSpPr txBox="1">
                <a:spLocks noChangeArrowheads="1"/>
              </p:cNvSpPr>
              <p:nvPr/>
            </p:nvSpPr>
            <p:spPr bwMode="auto">
              <a:xfrm>
                <a:off x="1100" y="3507"/>
                <a:ext cx="412" cy="174"/>
              </a:xfrm>
              <a:prstGeom prst="rect">
                <a:avLst/>
              </a:prstGeom>
              <a:noFill/>
              <a:ln w="9525">
                <a:noFill/>
                <a:miter lim="800000"/>
                <a:headEnd/>
                <a:tailEnd/>
              </a:ln>
            </p:spPr>
            <p:txBody>
              <a:bodyPr wrap="none" lIns="0" tIns="0" rIns="0" bIns="0">
                <a:spAutoFit/>
              </a:bodyPr>
              <a:lstStyle/>
              <a:p>
                <a:pPr algn="ctr"/>
                <a:r>
                  <a:rPr lang="en-US" sz="1800">
                    <a:solidFill>
                      <a:srgbClr val="003D66"/>
                    </a:solidFill>
                  </a:rPr>
                  <a:t>Pump</a:t>
                </a:r>
              </a:p>
            </p:txBody>
          </p:sp>
          <p:sp>
            <p:nvSpPr>
              <p:cNvPr id="15" name="Text Box 28"/>
              <p:cNvSpPr txBox="1">
                <a:spLocks noChangeArrowheads="1"/>
              </p:cNvSpPr>
              <p:nvPr/>
            </p:nvSpPr>
            <p:spPr bwMode="auto">
              <a:xfrm>
                <a:off x="1628" y="2979"/>
                <a:ext cx="412" cy="174"/>
              </a:xfrm>
              <a:prstGeom prst="rect">
                <a:avLst/>
              </a:prstGeom>
              <a:noFill/>
              <a:ln w="9525">
                <a:noFill/>
                <a:miter lim="800000"/>
                <a:headEnd/>
                <a:tailEnd/>
              </a:ln>
            </p:spPr>
            <p:txBody>
              <a:bodyPr wrap="none" lIns="0" tIns="0" rIns="0" bIns="0">
                <a:spAutoFit/>
              </a:bodyPr>
              <a:lstStyle/>
              <a:p>
                <a:pPr algn="ctr"/>
                <a:r>
                  <a:rPr lang="en-US" sz="1800">
                    <a:solidFill>
                      <a:srgbClr val="003D66"/>
                    </a:solidFill>
                  </a:rPr>
                  <a:t>Pump</a:t>
                </a:r>
              </a:p>
            </p:txBody>
          </p:sp>
          <p:sp>
            <p:nvSpPr>
              <p:cNvPr id="16" name="Text Box 29"/>
              <p:cNvSpPr txBox="1">
                <a:spLocks noChangeArrowheads="1"/>
              </p:cNvSpPr>
              <p:nvPr/>
            </p:nvSpPr>
            <p:spPr bwMode="auto">
              <a:xfrm>
                <a:off x="240" y="1395"/>
                <a:ext cx="548" cy="174"/>
              </a:xfrm>
              <a:prstGeom prst="rect">
                <a:avLst/>
              </a:prstGeom>
              <a:noFill/>
              <a:ln w="9525">
                <a:noFill/>
                <a:miter lim="800000"/>
                <a:headEnd/>
                <a:tailEnd/>
              </a:ln>
            </p:spPr>
            <p:txBody>
              <a:bodyPr wrap="none" lIns="0" tIns="0" rIns="0" bIns="0">
                <a:spAutoFit/>
              </a:bodyPr>
              <a:lstStyle/>
              <a:p>
                <a:r>
                  <a:rPr lang="en-US" sz="1800">
                    <a:solidFill>
                      <a:srgbClr val="003D66"/>
                    </a:solidFill>
                  </a:rPr>
                  <a:t>Solvent</a:t>
                </a:r>
              </a:p>
            </p:txBody>
          </p:sp>
          <p:sp>
            <p:nvSpPr>
              <p:cNvPr id="17" name="Text Box 30"/>
              <p:cNvSpPr txBox="1">
                <a:spLocks noChangeArrowheads="1"/>
              </p:cNvSpPr>
              <p:nvPr/>
            </p:nvSpPr>
            <p:spPr bwMode="auto">
              <a:xfrm>
                <a:off x="2592" y="1107"/>
                <a:ext cx="985" cy="174"/>
              </a:xfrm>
              <a:prstGeom prst="rect">
                <a:avLst/>
              </a:prstGeom>
              <a:noFill/>
              <a:ln w="9525">
                <a:noFill/>
                <a:miter lim="800000"/>
                <a:headEnd/>
                <a:tailEnd/>
              </a:ln>
            </p:spPr>
            <p:txBody>
              <a:bodyPr wrap="none" lIns="0" tIns="0" rIns="0" bIns="0">
                <a:spAutoFit/>
              </a:bodyPr>
              <a:lstStyle/>
              <a:p>
                <a:r>
                  <a:rPr lang="en-US" sz="1800">
                    <a:solidFill>
                      <a:srgbClr val="003D66"/>
                    </a:solidFill>
                  </a:rPr>
                  <a:t>HPLC Column</a:t>
                </a:r>
              </a:p>
            </p:txBody>
          </p:sp>
          <p:sp>
            <p:nvSpPr>
              <p:cNvPr id="18" name="Text Box 31"/>
              <p:cNvSpPr txBox="1">
                <a:spLocks noChangeArrowheads="1"/>
              </p:cNvSpPr>
              <p:nvPr/>
            </p:nvSpPr>
            <p:spPr bwMode="auto">
              <a:xfrm>
                <a:off x="2784" y="1779"/>
                <a:ext cx="942" cy="349"/>
              </a:xfrm>
              <a:prstGeom prst="rect">
                <a:avLst/>
              </a:prstGeom>
              <a:noFill/>
              <a:ln w="9525">
                <a:noFill/>
                <a:miter lim="800000"/>
                <a:headEnd/>
                <a:tailEnd/>
              </a:ln>
            </p:spPr>
            <p:txBody>
              <a:bodyPr wrap="none" lIns="0" tIns="0" rIns="0" bIns="0">
                <a:spAutoFit/>
              </a:bodyPr>
              <a:lstStyle/>
              <a:p>
                <a:r>
                  <a:rPr lang="en-US" sz="1800">
                    <a:solidFill>
                      <a:srgbClr val="003D66"/>
                    </a:solidFill>
                  </a:rPr>
                  <a:t>Injector</a:t>
                </a:r>
              </a:p>
              <a:p>
                <a:r>
                  <a:rPr lang="en-US" sz="1800">
                    <a:solidFill>
                      <a:srgbClr val="003D66"/>
                    </a:solidFill>
                  </a:rPr>
                  <a:t>AutoSampler</a:t>
                </a:r>
              </a:p>
            </p:txBody>
          </p:sp>
          <p:pic>
            <p:nvPicPr>
              <p:cNvPr id="19" name="Picture 32" descr="columnSlide56"/>
              <p:cNvPicPr>
                <a:picLocks noChangeAspect="1" noChangeArrowheads="1"/>
              </p:cNvPicPr>
              <p:nvPr/>
            </p:nvPicPr>
            <p:blipFill>
              <a:blip r:embed="rId8" cstate="print"/>
              <a:srcRect/>
              <a:stretch>
                <a:fillRect/>
              </a:stretch>
            </p:blipFill>
            <p:spPr bwMode="auto">
              <a:xfrm>
                <a:off x="2400" y="1306"/>
                <a:ext cx="1416" cy="374"/>
              </a:xfrm>
              <a:prstGeom prst="rect">
                <a:avLst/>
              </a:prstGeom>
              <a:noFill/>
              <a:ln w="9525">
                <a:noFill/>
                <a:miter lim="800000"/>
                <a:headEnd/>
                <a:tailEnd/>
              </a:ln>
            </p:spPr>
          </p:pic>
          <p:pic>
            <p:nvPicPr>
              <p:cNvPr id="20" name="Picture 33" descr="detector"/>
              <p:cNvPicPr>
                <a:picLocks noChangeAspect="1" noChangeArrowheads="1"/>
              </p:cNvPicPr>
              <p:nvPr/>
            </p:nvPicPr>
            <p:blipFill>
              <a:blip r:embed="rId9" cstate="print"/>
              <a:srcRect/>
              <a:stretch>
                <a:fillRect/>
              </a:stretch>
            </p:blipFill>
            <p:spPr bwMode="auto">
              <a:xfrm>
                <a:off x="3797" y="2592"/>
                <a:ext cx="619" cy="648"/>
              </a:xfrm>
              <a:prstGeom prst="rect">
                <a:avLst/>
              </a:prstGeom>
              <a:noFill/>
              <a:ln w="9525">
                <a:noFill/>
                <a:miter lim="800000"/>
                <a:headEnd/>
                <a:tailEnd/>
              </a:ln>
            </p:spPr>
          </p:pic>
          <p:sp>
            <p:nvSpPr>
              <p:cNvPr id="21" name="Line 34"/>
              <p:cNvSpPr>
                <a:spLocks noChangeShapeType="1"/>
              </p:cNvSpPr>
              <p:nvPr/>
            </p:nvSpPr>
            <p:spPr bwMode="auto">
              <a:xfrm flipV="1">
                <a:off x="432" y="1824"/>
                <a:ext cx="0" cy="288"/>
              </a:xfrm>
              <a:prstGeom prst="line">
                <a:avLst/>
              </a:prstGeom>
              <a:noFill/>
              <a:ln w="31750">
                <a:solidFill>
                  <a:srgbClr val="003D66"/>
                </a:solidFill>
                <a:round/>
                <a:headEnd/>
                <a:tailEnd/>
              </a:ln>
            </p:spPr>
            <p:txBody>
              <a:bodyPr wrap="none" lIns="0" tIns="0" rIns="0" bIns="0">
                <a:spAutoFit/>
              </a:bodyPr>
              <a:lstStyle/>
              <a:p>
                <a:endParaRPr lang="en-US" sz="1800"/>
              </a:p>
            </p:txBody>
          </p:sp>
          <p:sp>
            <p:nvSpPr>
              <p:cNvPr id="22" name="Line 35"/>
              <p:cNvSpPr>
                <a:spLocks noChangeShapeType="1"/>
              </p:cNvSpPr>
              <p:nvPr/>
            </p:nvSpPr>
            <p:spPr bwMode="auto">
              <a:xfrm>
                <a:off x="432" y="1824"/>
                <a:ext cx="240" cy="0"/>
              </a:xfrm>
              <a:prstGeom prst="line">
                <a:avLst/>
              </a:prstGeom>
              <a:noFill/>
              <a:ln w="31750">
                <a:solidFill>
                  <a:srgbClr val="003D66"/>
                </a:solidFill>
                <a:round/>
                <a:headEnd/>
                <a:tailEnd/>
              </a:ln>
            </p:spPr>
            <p:txBody>
              <a:bodyPr wrap="none" lIns="0" tIns="0" rIns="0" bIns="0">
                <a:spAutoFit/>
              </a:bodyPr>
              <a:lstStyle/>
              <a:p>
                <a:endParaRPr lang="en-US" sz="1800"/>
              </a:p>
            </p:txBody>
          </p:sp>
          <p:sp>
            <p:nvSpPr>
              <p:cNvPr id="23" name="Line 36"/>
              <p:cNvSpPr>
                <a:spLocks noChangeShapeType="1"/>
              </p:cNvSpPr>
              <p:nvPr/>
            </p:nvSpPr>
            <p:spPr bwMode="auto">
              <a:xfrm>
                <a:off x="672" y="1824"/>
                <a:ext cx="0" cy="1440"/>
              </a:xfrm>
              <a:prstGeom prst="line">
                <a:avLst/>
              </a:prstGeom>
              <a:noFill/>
              <a:ln w="31750">
                <a:solidFill>
                  <a:srgbClr val="003D66"/>
                </a:solidFill>
                <a:round/>
                <a:headEnd/>
                <a:tailEnd/>
              </a:ln>
            </p:spPr>
            <p:txBody>
              <a:bodyPr wrap="none" lIns="0" tIns="0" rIns="0" bIns="0">
                <a:spAutoFit/>
              </a:bodyPr>
              <a:lstStyle/>
              <a:p>
                <a:endParaRPr lang="en-US" sz="1800"/>
              </a:p>
            </p:txBody>
          </p:sp>
          <p:sp>
            <p:nvSpPr>
              <p:cNvPr id="24" name="Line 37"/>
              <p:cNvSpPr>
                <a:spLocks noChangeShapeType="1"/>
              </p:cNvSpPr>
              <p:nvPr/>
            </p:nvSpPr>
            <p:spPr bwMode="auto">
              <a:xfrm>
                <a:off x="672" y="3264"/>
                <a:ext cx="384" cy="0"/>
              </a:xfrm>
              <a:prstGeom prst="line">
                <a:avLst/>
              </a:prstGeom>
              <a:noFill/>
              <a:ln w="31750">
                <a:solidFill>
                  <a:srgbClr val="003D66"/>
                </a:solidFill>
                <a:round/>
                <a:headEnd/>
                <a:tailEnd type="triangle" w="med" len="med"/>
              </a:ln>
            </p:spPr>
            <p:txBody>
              <a:bodyPr lIns="0" tIns="0" rIns="0" bIns="0">
                <a:spAutoFit/>
              </a:bodyPr>
              <a:lstStyle/>
              <a:p>
                <a:endParaRPr lang="en-US" sz="1800"/>
              </a:p>
            </p:txBody>
          </p:sp>
          <p:sp>
            <p:nvSpPr>
              <p:cNvPr id="25" name="Line 38"/>
              <p:cNvSpPr>
                <a:spLocks noChangeShapeType="1"/>
              </p:cNvSpPr>
              <p:nvPr/>
            </p:nvSpPr>
            <p:spPr bwMode="auto">
              <a:xfrm flipV="1">
                <a:off x="1008" y="1584"/>
                <a:ext cx="0" cy="240"/>
              </a:xfrm>
              <a:prstGeom prst="line">
                <a:avLst/>
              </a:prstGeom>
              <a:noFill/>
              <a:ln w="31750">
                <a:solidFill>
                  <a:srgbClr val="003D66"/>
                </a:solidFill>
                <a:round/>
                <a:headEnd/>
                <a:tailEnd/>
              </a:ln>
            </p:spPr>
            <p:txBody>
              <a:bodyPr wrap="none" lIns="0" tIns="0" rIns="0" bIns="0">
                <a:spAutoFit/>
              </a:bodyPr>
              <a:lstStyle/>
              <a:p>
                <a:endParaRPr lang="en-US" sz="1800"/>
              </a:p>
            </p:txBody>
          </p:sp>
          <p:sp>
            <p:nvSpPr>
              <p:cNvPr id="26" name="Line 39"/>
              <p:cNvSpPr>
                <a:spLocks noChangeShapeType="1"/>
              </p:cNvSpPr>
              <p:nvPr/>
            </p:nvSpPr>
            <p:spPr bwMode="auto">
              <a:xfrm>
                <a:off x="1008" y="1584"/>
                <a:ext cx="240" cy="0"/>
              </a:xfrm>
              <a:prstGeom prst="line">
                <a:avLst/>
              </a:prstGeom>
              <a:noFill/>
              <a:ln w="31750">
                <a:solidFill>
                  <a:srgbClr val="003D66"/>
                </a:solidFill>
                <a:round/>
                <a:headEnd/>
                <a:tailEnd/>
              </a:ln>
            </p:spPr>
            <p:txBody>
              <a:bodyPr lIns="0" tIns="0" rIns="0" bIns="0">
                <a:spAutoFit/>
              </a:bodyPr>
              <a:lstStyle/>
              <a:p>
                <a:endParaRPr lang="en-US" sz="1800"/>
              </a:p>
            </p:txBody>
          </p:sp>
          <p:sp>
            <p:nvSpPr>
              <p:cNvPr id="27" name="Line 40"/>
              <p:cNvSpPr>
                <a:spLocks noChangeShapeType="1"/>
              </p:cNvSpPr>
              <p:nvPr/>
            </p:nvSpPr>
            <p:spPr bwMode="auto">
              <a:xfrm>
                <a:off x="1248" y="1584"/>
                <a:ext cx="0" cy="1152"/>
              </a:xfrm>
              <a:prstGeom prst="line">
                <a:avLst/>
              </a:prstGeom>
              <a:noFill/>
              <a:ln w="31750">
                <a:solidFill>
                  <a:srgbClr val="003D66"/>
                </a:solidFill>
                <a:round/>
                <a:headEnd/>
                <a:tailEnd/>
              </a:ln>
            </p:spPr>
            <p:txBody>
              <a:bodyPr wrap="none" lIns="0" tIns="0" rIns="0" bIns="0">
                <a:spAutoFit/>
              </a:bodyPr>
              <a:lstStyle/>
              <a:p>
                <a:endParaRPr lang="en-US" sz="1800"/>
              </a:p>
            </p:txBody>
          </p:sp>
          <p:sp>
            <p:nvSpPr>
              <p:cNvPr id="28" name="Line 41"/>
              <p:cNvSpPr>
                <a:spLocks noChangeShapeType="1"/>
              </p:cNvSpPr>
              <p:nvPr/>
            </p:nvSpPr>
            <p:spPr bwMode="auto">
              <a:xfrm>
                <a:off x="1248" y="2736"/>
                <a:ext cx="384" cy="0"/>
              </a:xfrm>
              <a:prstGeom prst="line">
                <a:avLst/>
              </a:prstGeom>
              <a:noFill/>
              <a:ln w="31750">
                <a:solidFill>
                  <a:srgbClr val="003D66"/>
                </a:solidFill>
                <a:round/>
                <a:headEnd/>
                <a:tailEnd type="triangle" w="med" len="med"/>
              </a:ln>
            </p:spPr>
            <p:txBody>
              <a:bodyPr lIns="0" tIns="0" rIns="0" bIns="0">
                <a:spAutoFit/>
              </a:bodyPr>
              <a:lstStyle/>
              <a:p>
                <a:endParaRPr lang="en-US" sz="1800"/>
              </a:p>
            </p:txBody>
          </p:sp>
          <p:sp>
            <p:nvSpPr>
              <p:cNvPr id="29" name="Line 42"/>
              <p:cNvSpPr>
                <a:spLocks noChangeShapeType="1"/>
              </p:cNvSpPr>
              <p:nvPr/>
            </p:nvSpPr>
            <p:spPr bwMode="auto">
              <a:xfrm>
                <a:off x="2016" y="2736"/>
                <a:ext cx="144" cy="0"/>
              </a:xfrm>
              <a:prstGeom prst="line">
                <a:avLst/>
              </a:prstGeom>
              <a:noFill/>
              <a:ln w="31750">
                <a:solidFill>
                  <a:srgbClr val="003D66"/>
                </a:solidFill>
                <a:round/>
                <a:headEnd/>
                <a:tailEnd/>
              </a:ln>
            </p:spPr>
            <p:txBody>
              <a:bodyPr lIns="0" tIns="0" rIns="0" bIns="0">
                <a:spAutoFit/>
              </a:bodyPr>
              <a:lstStyle/>
              <a:p>
                <a:endParaRPr lang="en-US" sz="1800"/>
              </a:p>
            </p:txBody>
          </p:sp>
          <p:sp>
            <p:nvSpPr>
              <p:cNvPr id="30" name="Rectangle 43"/>
              <p:cNvSpPr>
                <a:spLocks noChangeArrowheads="1"/>
              </p:cNvSpPr>
              <p:nvPr/>
            </p:nvSpPr>
            <p:spPr bwMode="auto">
              <a:xfrm>
                <a:off x="2016" y="2313"/>
                <a:ext cx="288" cy="174"/>
              </a:xfrm>
              <a:prstGeom prst="rect">
                <a:avLst/>
              </a:prstGeom>
              <a:solidFill>
                <a:srgbClr val="A50021"/>
              </a:solidFill>
              <a:ln w="9525">
                <a:noFill/>
                <a:miter lim="800000"/>
                <a:headEnd/>
                <a:tailEnd/>
              </a:ln>
              <a:effectLst>
                <a:outerShdw dist="53882" dir="2700000" algn="ctr" rotWithShape="0">
                  <a:schemeClr val="bg2"/>
                </a:outerShdw>
              </a:effectLst>
            </p:spPr>
            <p:txBody>
              <a:bodyPr lIns="0" tIns="0" rIns="0" bIns="0" anchor="ctr">
                <a:spAutoFit/>
              </a:bodyPr>
              <a:lstStyle/>
              <a:p>
                <a:pPr>
                  <a:defRPr/>
                </a:pPr>
                <a:endParaRPr lang="en-US" sz="1800"/>
              </a:p>
            </p:txBody>
          </p:sp>
          <p:sp>
            <p:nvSpPr>
              <p:cNvPr id="31" name="Line 44"/>
              <p:cNvSpPr>
                <a:spLocks noChangeShapeType="1"/>
              </p:cNvSpPr>
              <p:nvPr/>
            </p:nvSpPr>
            <p:spPr bwMode="auto">
              <a:xfrm flipV="1">
                <a:off x="2160" y="2544"/>
                <a:ext cx="0" cy="192"/>
              </a:xfrm>
              <a:prstGeom prst="line">
                <a:avLst/>
              </a:prstGeom>
              <a:noFill/>
              <a:ln w="31750">
                <a:solidFill>
                  <a:srgbClr val="003D66"/>
                </a:solidFill>
                <a:round/>
                <a:headEnd/>
                <a:tailEnd type="triangle" w="med" len="med"/>
              </a:ln>
            </p:spPr>
            <p:txBody>
              <a:bodyPr wrap="none" lIns="0" tIns="0" rIns="0" bIns="0">
                <a:spAutoFit/>
              </a:bodyPr>
              <a:lstStyle/>
              <a:p>
                <a:endParaRPr lang="en-US" sz="1800"/>
              </a:p>
            </p:txBody>
          </p:sp>
          <p:sp>
            <p:nvSpPr>
              <p:cNvPr id="32" name="Line 45"/>
              <p:cNvSpPr>
                <a:spLocks noChangeShapeType="1"/>
              </p:cNvSpPr>
              <p:nvPr/>
            </p:nvSpPr>
            <p:spPr bwMode="auto">
              <a:xfrm flipH="1">
                <a:off x="2304" y="2400"/>
                <a:ext cx="288" cy="0"/>
              </a:xfrm>
              <a:prstGeom prst="line">
                <a:avLst/>
              </a:prstGeom>
              <a:noFill/>
              <a:ln w="31750">
                <a:solidFill>
                  <a:srgbClr val="003D66"/>
                </a:solidFill>
                <a:round/>
                <a:headEnd/>
                <a:tailEnd type="triangle" w="med" len="med"/>
              </a:ln>
            </p:spPr>
            <p:txBody>
              <a:bodyPr lIns="0" tIns="0" rIns="0" bIns="0">
                <a:spAutoFit/>
              </a:bodyPr>
              <a:lstStyle/>
              <a:p>
                <a:endParaRPr lang="en-US" sz="1800"/>
              </a:p>
            </p:txBody>
          </p:sp>
          <p:sp>
            <p:nvSpPr>
              <p:cNvPr id="33" name="Line 46"/>
              <p:cNvSpPr>
                <a:spLocks noChangeShapeType="1"/>
              </p:cNvSpPr>
              <p:nvPr/>
            </p:nvSpPr>
            <p:spPr bwMode="auto">
              <a:xfrm>
                <a:off x="2592" y="2400"/>
                <a:ext cx="0" cy="864"/>
              </a:xfrm>
              <a:prstGeom prst="line">
                <a:avLst/>
              </a:prstGeom>
              <a:noFill/>
              <a:ln w="31750">
                <a:solidFill>
                  <a:srgbClr val="003D66"/>
                </a:solidFill>
                <a:round/>
                <a:headEnd/>
                <a:tailEnd/>
              </a:ln>
            </p:spPr>
            <p:txBody>
              <a:bodyPr lIns="0" tIns="0" rIns="0" bIns="0">
                <a:spAutoFit/>
              </a:bodyPr>
              <a:lstStyle/>
              <a:p>
                <a:endParaRPr lang="en-US" sz="1800"/>
              </a:p>
            </p:txBody>
          </p:sp>
          <p:sp>
            <p:nvSpPr>
              <p:cNvPr id="34" name="Line 47"/>
              <p:cNvSpPr>
                <a:spLocks noChangeShapeType="1"/>
              </p:cNvSpPr>
              <p:nvPr/>
            </p:nvSpPr>
            <p:spPr bwMode="auto">
              <a:xfrm>
                <a:off x="1488" y="3264"/>
                <a:ext cx="1104" cy="0"/>
              </a:xfrm>
              <a:prstGeom prst="line">
                <a:avLst/>
              </a:prstGeom>
              <a:noFill/>
              <a:ln w="31750">
                <a:solidFill>
                  <a:srgbClr val="003D66"/>
                </a:solidFill>
                <a:round/>
                <a:headEnd/>
                <a:tailEnd/>
              </a:ln>
            </p:spPr>
            <p:txBody>
              <a:bodyPr wrap="none" lIns="0" tIns="0" rIns="0" bIns="0">
                <a:spAutoFit/>
              </a:bodyPr>
              <a:lstStyle/>
              <a:p>
                <a:endParaRPr lang="en-US" sz="1800"/>
              </a:p>
            </p:txBody>
          </p:sp>
          <p:sp>
            <p:nvSpPr>
              <p:cNvPr id="35" name="Line 48"/>
              <p:cNvSpPr>
                <a:spLocks noChangeShapeType="1"/>
              </p:cNvSpPr>
              <p:nvPr/>
            </p:nvSpPr>
            <p:spPr bwMode="auto">
              <a:xfrm flipV="1">
                <a:off x="2160" y="1488"/>
                <a:ext cx="0" cy="768"/>
              </a:xfrm>
              <a:prstGeom prst="line">
                <a:avLst/>
              </a:prstGeom>
              <a:noFill/>
              <a:ln w="31750">
                <a:solidFill>
                  <a:srgbClr val="003D66"/>
                </a:solidFill>
                <a:round/>
                <a:headEnd/>
                <a:tailEnd/>
              </a:ln>
            </p:spPr>
            <p:txBody>
              <a:bodyPr lIns="0" tIns="0" rIns="0" bIns="0">
                <a:spAutoFit/>
              </a:bodyPr>
              <a:lstStyle/>
              <a:p>
                <a:endParaRPr lang="en-US" sz="1800"/>
              </a:p>
            </p:txBody>
          </p:sp>
          <p:sp>
            <p:nvSpPr>
              <p:cNvPr id="36" name="Line 49"/>
              <p:cNvSpPr>
                <a:spLocks noChangeShapeType="1"/>
              </p:cNvSpPr>
              <p:nvPr/>
            </p:nvSpPr>
            <p:spPr bwMode="auto">
              <a:xfrm>
                <a:off x="2160" y="1488"/>
                <a:ext cx="240" cy="0"/>
              </a:xfrm>
              <a:prstGeom prst="line">
                <a:avLst/>
              </a:prstGeom>
              <a:noFill/>
              <a:ln w="31750">
                <a:solidFill>
                  <a:srgbClr val="003D66"/>
                </a:solidFill>
                <a:round/>
                <a:headEnd/>
                <a:tailEnd type="triangle" w="med" len="med"/>
              </a:ln>
            </p:spPr>
            <p:txBody>
              <a:bodyPr wrap="none" lIns="0" tIns="0" rIns="0" bIns="0">
                <a:spAutoFit/>
              </a:bodyPr>
              <a:lstStyle/>
              <a:p>
                <a:endParaRPr lang="en-US" sz="1800"/>
              </a:p>
            </p:txBody>
          </p:sp>
          <p:sp>
            <p:nvSpPr>
              <p:cNvPr id="37" name="Line 50"/>
              <p:cNvSpPr>
                <a:spLocks noChangeShapeType="1"/>
              </p:cNvSpPr>
              <p:nvPr/>
            </p:nvSpPr>
            <p:spPr bwMode="auto">
              <a:xfrm>
                <a:off x="3792" y="1488"/>
                <a:ext cx="144" cy="0"/>
              </a:xfrm>
              <a:prstGeom prst="line">
                <a:avLst/>
              </a:prstGeom>
              <a:noFill/>
              <a:ln w="31750">
                <a:solidFill>
                  <a:srgbClr val="003D66"/>
                </a:solidFill>
                <a:round/>
                <a:headEnd/>
                <a:tailEnd/>
              </a:ln>
            </p:spPr>
            <p:txBody>
              <a:bodyPr wrap="none" lIns="0" tIns="0" rIns="0" bIns="0">
                <a:spAutoFit/>
              </a:bodyPr>
              <a:lstStyle/>
              <a:p>
                <a:endParaRPr lang="en-US" sz="1800"/>
              </a:p>
            </p:txBody>
          </p:sp>
          <p:sp>
            <p:nvSpPr>
              <p:cNvPr id="38" name="Line 51"/>
              <p:cNvSpPr>
                <a:spLocks noChangeShapeType="1"/>
              </p:cNvSpPr>
              <p:nvPr/>
            </p:nvSpPr>
            <p:spPr bwMode="auto">
              <a:xfrm>
                <a:off x="3936" y="1488"/>
                <a:ext cx="0" cy="1104"/>
              </a:xfrm>
              <a:prstGeom prst="line">
                <a:avLst/>
              </a:prstGeom>
              <a:noFill/>
              <a:ln w="31750">
                <a:solidFill>
                  <a:srgbClr val="003D66"/>
                </a:solidFill>
                <a:round/>
                <a:headEnd/>
                <a:tailEnd type="triangle" w="med" len="med"/>
              </a:ln>
            </p:spPr>
            <p:txBody>
              <a:bodyPr wrap="none" lIns="0" tIns="0" rIns="0" bIns="0">
                <a:spAutoFit/>
              </a:bodyPr>
              <a:lstStyle/>
              <a:p>
                <a:endParaRPr lang="en-US" sz="1800"/>
              </a:p>
            </p:txBody>
          </p:sp>
          <p:sp>
            <p:nvSpPr>
              <p:cNvPr id="39" name="Line 52"/>
              <p:cNvSpPr>
                <a:spLocks noChangeShapeType="1"/>
              </p:cNvSpPr>
              <p:nvPr/>
            </p:nvSpPr>
            <p:spPr bwMode="auto">
              <a:xfrm>
                <a:off x="4416" y="2928"/>
                <a:ext cx="528" cy="0"/>
              </a:xfrm>
              <a:prstGeom prst="line">
                <a:avLst/>
              </a:prstGeom>
              <a:noFill/>
              <a:ln w="31750">
                <a:solidFill>
                  <a:srgbClr val="003D66"/>
                </a:solidFill>
                <a:round/>
                <a:headEnd/>
                <a:tailEnd/>
              </a:ln>
            </p:spPr>
            <p:txBody>
              <a:bodyPr lIns="0" tIns="0" rIns="0" bIns="0">
                <a:spAutoFit/>
              </a:bodyPr>
              <a:lstStyle/>
              <a:p>
                <a:endParaRPr lang="en-US" sz="1800"/>
              </a:p>
            </p:txBody>
          </p:sp>
          <p:sp>
            <p:nvSpPr>
              <p:cNvPr id="40" name="Line 53"/>
              <p:cNvSpPr>
                <a:spLocks noChangeShapeType="1"/>
              </p:cNvSpPr>
              <p:nvPr/>
            </p:nvSpPr>
            <p:spPr bwMode="auto">
              <a:xfrm>
                <a:off x="4944" y="2928"/>
                <a:ext cx="0" cy="192"/>
              </a:xfrm>
              <a:prstGeom prst="line">
                <a:avLst/>
              </a:prstGeom>
              <a:noFill/>
              <a:ln w="31750">
                <a:solidFill>
                  <a:srgbClr val="003D66"/>
                </a:solidFill>
                <a:round/>
                <a:headEnd/>
                <a:tailEnd type="triangle" w="med" len="med"/>
              </a:ln>
            </p:spPr>
            <p:txBody>
              <a:bodyPr wrap="none" lIns="0" tIns="0" rIns="0" bIns="0">
                <a:spAutoFit/>
              </a:bodyPr>
              <a:lstStyle/>
              <a:p>
                <a:endParaRPr lang="en-US" sz="1800"/>
              </a:p>
            </p:txBody>
          </p:sp>
          <p:sp>
            <p:nvSpPr>
              <p:cNvPr id="41" name="Line 54"/>
              <p:cNvSpPr>
                <a:spLocks noChangeShapeType="1"/>
              </p:cNvSpPr>
              <p:nvPr/>
            </p:nvSpPr>
            <p:spPr bwMode="auto">
              <a:xfrm flipV="1">
                <a:off x="4176" y="1824"/>
                <a:ext cx="0" cy="768"/>
              </a:xfrm>
              <a:prstGeom prst="line">
                <a:avLst/>
              </a:prstGeom>
              <a:noFill/>
              <a:ln w="31750">
                <a:solidFill>
                  <a:srgbClr val="4D4D4D"/>
                </a:solidFill>
                <a:prstDash val="dash"/>
                <a:round/>
                <a:headEnd/>
                <a:tailEnd/>
              </a:ln>
            </p:spPr>
            <p:txBody>
              <a:bodyPr wrap="none" lIns="0" tIns="0" rIns="0" bIns="0">
                <a:spAutoFit/>
              </a:bodyPr>
              <a:lstStyle/>
              <a:p>
                <a:endParaRPr lang="en-US" sz="1800"/>
              </a:p>
            </p:txBody>
          </p:sp>
          <p:sp>
            <p:nvSpPr>
              <p:cNvPr id="42" name="Line 55"/>
              <p:cNvSpPr>
                <a:spLocks noChangeShapeType="1"/>
              </p:cNvSpPr>
              <p:nvPr/>
            </p:nvSpPr>
            <p:spPr bwMode="auto">
              <a:xfrm>
                <a:off x="4176" y="1824"/>
                <a:ext cx="384" cy="0"/>
              </a:xfrm>
              <a:prstGeom prst="line">
                <a:avLst/>
              </a:prstGeom>
              <a:noFill/>
              <a:ln w="31750">
                <a:solidFill>
                  <a:srgbClr val="4D4D4D"/>
                </a:solidFill>
                <a:prstDash val="dash"/>
                <a:round/>
                <a:headEnd/>
                <a:tailEnd/>
              </a:ln>
            </p:spPr>
            <p:txBody>
              <a:bodyPr wrap="none" lIns="0" tIns="0" rIns="0" bIns="0">
                <a:spAutoFit/>
              </a:bodyPr>
              <a:lstStyle/>
              <a:p>
                <a:endParaRPr lang="en-US" sz="1800"/>
              </a:p>
            </p:txBody>
          </p:sp>
          <p:sp>
            <p:nvSpPr>
              <p:cNvPr id="43" name="Freeform 56"/>
              <p:cNvSpPr>
                <a:spLocks/>
              </p:cNvSpPr>
              <p:nvPr/>
            </p:nvSpPr>
            <p:spPr bwMode="auto">
              <a:xfrm>
                <a:off x="2592" y="2064"/>
                <a:ext cx="1" cy="174"/>
              </a:xfrm>
              <a:custGeom>
                <a:avLst/>
                <a:gdLst>
                  <a:gd name="T0" fmla="*/ 0 w 1"/>
                  <a:gd name="T1" fmla="*/ 228 h 228"/>
                  <a:gd name="T2" fmla="*/ 1 w 1"/>
                  <a:gd name="T3" fmla="*/ 0 h 228"/>
                  <a:gd name="T4" fmla="*/ 0 60000 65536"/>
                  <a:gd name="T5" fmla="*/ 0 60000 65536"/>
                  <a:gd name="T6" fmla="*/ 0 w 1"/>
                  <a:gd name="T7" fmla="*/ 0 h 228"/>
                  <a:gd name="T8" fmla="*/ 1 w 1"/>
                  <a:gd name="T9" fmla="*/ 228 h 228"/>
                </a:gdLst>
                <a:ahLst/>
                <a:cxnLst>
                  <a:cxn ang="T4">
                    <a:pos x="T0" y="T1"/>
                  </a:cxn>
                  <a:cxn ang="T5">
                    <a:pos x="T2" y="T3"/>
                  </a:cxn>
                </a:cxnLst>
                <a:rect l="T6" t="T7" r="T8" b="T9"/>
                <a:pathLst>
                  <a:path w="1" h="228">
                    <a:moveTo>
                      <a:pt x="0" y="228"/>
                    </a:moveTo>
                    <a:lnTo>
                      <a:pt x="1" y="0"/>
                    </a:lnTo>
                  </a:path>
                </a:pathLst>
              </a:custGeom>
              <a:noFill/>
              <a:ln w="31750" cap="flat" cmpd="sng">
                <a:solidFill>
                  <a:srgbClr val="A50021"/>
                </a:solidFill>
                <a:prstDash val="solid"/>
                <a:round/>
                <a:headEnd type="none" w="med" len="med"/>
                <a:tailEnd type="triangle" w="med" len="med"/>
              </a:ln>
            </p:spPr>
            <p:txBody>
              <a:bodyPr lIns="0" tIns="0" rIns="0" bIns="0">
                <a:spAutoFit/>
              </a:bodyPr>
              <a:lstStyle/>
              <a:p>
                <a:endParaRPr lang="en-US" sz="1800"/>
              </a:p>
            </p:txBody>
          </p:sp>
          <p:sp>
            <p:nvSpPr>
              <p:cNvPr id="44" name="Line 57"/>
              <p:cNvSpPr>
                <a:spLocks noChangeShapeType="1"/>
              </p:cNvSpPr>
              <p:nvPr/>
            </p:nvSpPr>
            <p:spPr bwMode="auto">
              <a:xfrm flipH="1">
                <a:off x="2160" y="1968"/>
                <a:ext cx="240" cy="0"/>
              </a:xfrm>
              <a:prstGeom prst="line">
                <a:avLst/>
              </a:prstGeom>
              <a:noFill/>
              <a:ln w="31750">
                <a:solidFill>
                  <a:srgbClr val="A50021"/>
                </a:solidFill>
                <a:round/>
                <a:headEnd/>
                <a:tailEnd type="triangle" w="med" len="med"/>
              </a:ln>
            </p:spPr>
            <p:txBody>
              <a:bodyPr wrap="none" lIns="0" tIns="0" rIns="0" bIns="0">
                <a:spAutoFit/>
              </a:bodyPr>
              <a:lstStyle/>
              <a:p>
                <a:endParaRPr lang="en-US" sz="1800"/>
              </a:p>
            </p:txBody>
          </p:sp>
        </p:grpSp>
        <p:sp>
          <p:nvSpPr>
            <p:cNvPr id="53" name="TextBox 52"/>
            <p:cNvSpPr txBox="1"/>
            <p:nvPr/>
          </p:nvSpPr>
          <p:spPr>
            <a:xfrm>
              <a:off x="886409" y="3769567"/>
              <a:ext cx="325730" cy="338554"/>
            </a:xfrm>
            <a:prstGeom prst="rect">
              <a:avLst/>
            </a:prstGeom>
            <a:noFill/>
          </p:spPr>
          <p:txBody>
            <a:bodyPr wrap="none" rtlCol="0">
              <a:spAutoFit/>
            </a:bodyPr>
            <a:lstStyle/>
            <a:p>
              <a:r>
                <a:rPr lang="en-US" dirty="0" smtClean="0"/>
                <a:t>A</a:t>
              </a:r>
              <a:endParaRPr lang="en-US" dirty="0"/>
            </a:p>
          </p:txBody>
        </p:sp>
        <p:sp>
          <p:nvSpPr>
            <p:cNvPr id="54" name="TextBox 53"/>
            <p:cNvSpPr txBox="1"/>
            <p:nvPr/>
          </p:nvSpPr>
          <p:spPr>
            <a:xfrm>
              <a:off x="1813250" y="3343469"/>
              <a:ext cx="325730" cy="338554"/>
            </a:xfrm>
            <a:prstGeom prst="rect">
              <a:avLst/>
            </a:prstGeom>
            <a:noFill/>
          </p:spPr>
          <p:txBody>
            <a:bodyPr wrap="none" rtlCol="0">
              <a:spAutoFit/>
            </a:bodyPr>
            <a:lstStyle/>
            <a:p>
              <a:r>
                <a:rPr lang="en-US" dirty="0" smtClean="0"/>
                <a:t>B</a:t>
              </a:r>
              <a:endParaRPr lang="en-US" dirty="0"/>
            </a:p>
          </p:txBody>
        </p:sp>
      </p:grpSp>
    </p:spTree>
  </p:cSld>
  <p:clrMapOvr>
    <a:masterClrMapping/>
  </p:clrMapOvr>
  <p:transition/>
  <p:timing>
    <p:tnLst>
      <p:par>
        <p:cTn id="1" dur="indefinite" restart="never" nodeType="tmRoot"/>
      </p:par>
    </p:tnLst>
  </p:timing>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p:cNvSpPr>
            <a:spLocks noGrp="1"/>
          </p:cNvSpPr>
          <p:nvPr>
            <p:ph sz="half" idx="12"/>
          </p:nvPr>
        </p:nvSpPr>
        <p:spPr>
          <a:xfrm>
            <a:off x="228600" y="5514392"/>
            <a:ext cx="8686800" cy="1045028"/>
          </a:xfrm>
          <a:solidFill>
            <a:srgbClr val="FFFFCC"/>
          </a:solidFill>
          <a:ln>
            <a:solidFill>
              <a:schemeClr val="tx1"/>
            </a:solidFill>
          </a:ln>
        </p:spPr>
        <p:txBody>
          <a:bodyPr/>
          <a:lstStyle/>
          <a:p>
            <a:r>
              <a:rPr lang="en-US" sz="1800" dirty="0" smtClean="0"/>
              <a:t>Low pressure solvent mixing occurs BEFORE the pump.</a:t>
            </a:r>
          </a:p>
          <a:p>
            <a:r>
              <a:rPr lang="en-US" sz="1800" dirty="0" smtClean="0"/>
              <a:t>Solvents are blended by the Gradient Proportioning Valve (GPV).</a:t>
            </a:r>
          </a:p>
          <a:p>
            <a:r>
              <a:rPr lang="en-US" sz="1800" dirty="0" smtClean="0"/>
              <a:t>2 or more solvents can be blended.</a:t>
            </a:r>
            <a:endParaRPr lang="en-US" sz="1800" dirty="0"/>
          </a:p>
        </p:txBody>
      </p:sp>
      <p:sp>
        <p:nvSpPr>
          <p:cNvPr id="4" name="Title 3"/>
          <p:cNvSpPr>
            <a:spLocks noGrp="1"/>
          </p:cNvSpPr>
          <p:nvPr>
            <p:ph type="title"/>
          </p:nvPr>
        </p:nvSpPr>
        <p:spPr/>
        <p:txBody>
          <a:bodyPr/>
          <a:lstStyle/>
          <a:p>
            <a:r>
              <a:rPr lang="en-US" dirty="0" smtClean="0"/>
              <a:t>Quaternary Gradient System</a:t>
            </a:r>
            <a:endParaRPr lang="en-US" dirty="0"/>
          </a:p>
        </p:txBody>
      </p:sp>
      <p:grpSp>
        <p:nvGrpSpPr>
          <p:cNvPr id="3" name="Group 4"/>
          <p:cNvGrpSpPr/>
          <p:nvPr/>
        </p:nvGrpSpPr>
        <p:grpSpPr>
          <a:xfrm>
            <a:off x="541176" y="1004630"/>
            <a:ext cx="8069911" cy="4329990"/>
            <a:chOff x="346075" y="2058988"/>
            <a:chExt cx="8059738" cy="4426551"/>
          </a:xfrm>
        </p:grpSpPr>
        <p:sp>
          <p:nvSpPr>
            <p:cNvPr id="6" name="Rectangle 3"/>
            <p:cNvSpPr>
              <a:spLocks noChangeArrowheads="1"/>
            </p:cNvSpPr>
            <p:nvPr/>
          </p:nvSpPr>
          <p:spPr bwMode="auto">
            <a:xfrm>
              <a:off x="7980363" y="3276600"/>
              <a:ext cx="157162" cy="3175"/>
            </a:xfrm>
            <a:prstGeom prst="rect">
              <a:avLst/>
            </a:prstGeom>
            <a:solidFill>
              <a:srgbClr val="000000"/>
            </a:solidFill>
            <a:ln w="0">
              <a:noFill/>
              <a:miter lim="800000"/>
              <a:headEnd/>
              <a:tailEnd/>
            </a:ln>
          </p:spPr>
          <p:txBody>
            <a:bodyPr/>
            <a:lstStyle/>
            <a:p>
              <a:endParaRPr lang="en-US" sz="1800"/>
            </a:p>
          </p:txBody>
        </p:sp>
        <p:sp>
          <p:nvSpPr>
            <p:cNvPr id="7" name="Rectangle 4"/>
            <p:cNvSpPr>
              <a:spLocks noChangeArrowheads="1"/>
            </p:cNvSpPr>
            <p:nvPr/>
          </p:nvSpPr>
          <p:spPr bwMode="auto">
            <a:xfrm>
              <a:off x="7712075" y="3297238"/>
              <a:ext cx="242888" cy="4762"/>
            </a:xfrm>
            <a:prstGeom prst="rect">
              <a:avLst/>
            </a:prstGeom>
            <a:solidFill>
              <a:srgbClr val="242424"/>
            </a:solidFill>
            <a:ln w="0">
              <a:noFill/>
              <a:miter lim="800000"/>
              <a:headEnd/>
              <a:tailEnd/>
            </a:ln>
          </p:spPr>
          <p:txBody>
            <a:bodyPr/>
            <a:lstStyle/>
            <a:p>
              <a:endParaRPr lang="en-US" sz="1800"/>
            </a:p>
          </p:txBody>
        </p:sp>
        <p:sp>
          <p:nvSpPr>
            <p:cNvPr id="8" name="Rectangle 5"/>
            <p:cNvSpPr>
              <a:spLocks noChangeArrowheads="1"/>
            </p:cNvSpPr>
            <p:nvPr/>
          </p:nvSpPr>
          <p:spPr bwMode="auto">
            <a:xfrm>
              <a:off x="7745413" y="3332163"/>
              <a:ext cx="176212" cy="6350"/>
            </a:xfrm>
            <a:prstGeom prst="rect">
              <a:avLst/>
            </a:prstGeom>
            <a:solidFill>
              <a:srgbClr val="242424"/>
            </a:solidFill>
            <a:ln w="0">
              <a:noFill/>
              <a:miter lim="800000"/>
              <a:headEnd/>
              <a:tailEnd/>
            </a:ln>
          </p:spPr>
          <p:txBody>
            <a:bodyPr/>
            <a:lstStyle/>
            <a:p>
              <a:endParaRPr lang="en-US" sz="1800"/>
            </a:p>
          </p:txBody>
        </p:sp>
        <p:sp>
          <p:nvSpPr>
            <p:cNvPr id="9" name="Line 6"/>
            <p:cNvSpPr>
              <a:spLocks noChangeShapeType="1"/>
            </p:cNvSpPr>
            <p:nvPr/>
          </p:nvSpPr>
          <p:spPr bwMode="auto">
            <a:xfrm>
              <a:off x="7691438" y="3319463"/>
              <a:ext cx="284162" cy="1587"/>
            </a:xfrm>
            <a:prstGeom prst="line">
              <a:avLst/>
            </a:prstGeom>
            <a:noFill/>
            <a:ln w="0">
              <a:noFill/>
              <a:round/>
              <a:headEnd/>
              <a:tailEnd/>
            </a:ln>
          </p:spPr>
          <p:txBody>
            <a:bodyPr/>
            <a:lstStyle/>
            <a:p>
              <a:endParaRPr lang="en-US" sz="1800"/>
            </a:p>
          </p:txBody>
        </p:sp>
        <p:sp>
          <p:nvSpPr>
            <p:cNvPr id="10" name="Line 7"/>
            <p:cNvSpPr>
              <a:spLocks noChangeShapeType="1"/>
            </p:cNvSpPr>
            <p:nvPr/>
          </p:nvSpPr>
          <p:spPr bwMode="auto">
            <a:xfrm>
              <a:off x="7691438" y="3354388"/>
              <a:ext cx="280987" cy="1587"/>
            </a:xfrm>
            <a:prstGeom prst="line">
              <a:avLst/>
            </a:prstGeom>
            <a:noFill/>
            <a:ln w="0">
              <a:noFill/>
              <a:round/>
              <a:headEnd/>
              <a:tailEnd/>
            </a:ln>
          </p:spPr>
          <p:txBody>
            <a:bodyPr/>
            <a:lstStyle/>
            <a:p>
              <a:endParaRPr lang="en-US" sz="1800"/>
            </a:p>
          </p:txBody>
        </p:sp>
        <p:sp>
          <p:nvSpPr>
            <p:cNvPr id="11" name="Rectangle 8"/>
            <p:cNvSpPr>
              <a:spLocks noChangeArrowheads="1"/>
            </p:cNvSpPr>
            <p:nvPr/>
          </p:nvSpPr>
          <p:spPr bwMode="auto">
            <a:xfrm>
              <a:off x="7485063" y="3236913"/>
              <a:ext cx="525462" cy="7937"/>
            </a:xfrm>
            <a:prstGeom prst="rect">
              <a:avLst/>
            </a:prstGeom>
            <a:solidFill>
              <a:srgbClr val="6E6E6E"/>
            </a:solidFill>
            <a:ln w="0">
              <a:noFill/>
              <a:miter lim="800000"/>
              <a:headEnd/>
              <a:tailEnd/>
            </a:ln>
          </p:spPr>
          <p:txBody>
            <a:bodyPr/>
            <a:lstStyle/>
            <a:p>
              <a:endParaRPr lang="en-US" sz="1800"/>
            </a:p>
          </p:txBody>
        </p:sp>
        <p:grpSp>
          <p:nvGrpSpPr>
            <p:cNvPr id="5" name="Group 9"/>
            <p:cNvGrpSpPr>
              <a:grpSpLocks/>
            </p:cNvGrpSpPr>
            <p:nvPr/>
          </p:nvGrpSpPr>
          <p:grpSpPr bwMode="auto">
            <a:xfrm>
              <a:off x="7134225" y="2365375"/>
              <a:ext cx="1271588" cy="1281113"/>
              <a:chOff x="4464" y="576"/>
              <a:chExt cx="770" cy="792"/>
            </a:xfrm>
          </p:grpSpPr>
          <p:pic>
            <p:nvPicPr>
              <p:cNvPr id="59" name="Picture 10" descr="computer"/>
              <p:cNvPicPr>
                <a:picLocks noChangeAspect="1" noChangeArrowheads="1"/>
              </p:cNvPicPr>
              <p:nvPr/>
            </p:nvPicPr>
            <p:blipFill>
              <a:blip r:embed="rId3" cstate="print"/>
              <a:srcRect/>
              <a:stretch>
                <a:fillRect/>
              </a:stretch>
            </p:blipFill>
            <p:spPr bwMode="auto">
              <a:xfrm>
                <a:off x="4464" y="576"/>
                <a:ext cx="770" cy="792"/>
              </a:xfrm>
              <a:prstGeom prst="rect">
                <a:avLst/>
              </a:prstGeom>
              <a:noFill/>
              <a:ln w="9525">
                <a:noFill/>
                <a:miter lim="800000"/>
                <a:headEnd/>
                <a:tailEnd/>
              </a:ln>
            </p:spPr>
          </p:pic>
          <p:grpSp>
            <p:nvGrpSpPr>
              <p:cNvPr id="12" name="Group 11"/>
              <p:cNvGrpSpPr>
                <a:grpSpLocks/>
              </p:cNvGrpSpPr>
              <p:nvPr/>
            </p:nvGrpSpPr>
            <p:grpSpPr bwMode="auto">
              <a:xfrm>
                <a:off x="4732" y="708"/>
                <a:ext cx="260" cy="204"/>
                <a:chOff x="5473" y="1416"/>
                <a:chExt cx="260" cy="204"/>
              </a:xfrm>
            </p:grpSpPr>
            <p:sp>
              <p:nvSpPr>
                <p:cNvPr id="61" name="Line 12"/>
                <p:cNvSpPr>
                  <a:spLocks noChangeShapeType="1"/>
                </p:cNvSpPr>
                <p:nvPr/>
              </p:nvSpPr>
              <p:spPr bwMode="auto">
                <a:xfrm flipV="1">
                  <a:off x="5473" y="1416"/>
                  <a:ext cx="43" cy="186"/>
                </a:xfrm>
                <a:prstGeom prst="line">
                  <a:avLst/>
                </a:prstGeom>
                <a:noFill/>
                <a:ln w="9525">
                  <a:solidFill>
                    <a:srgbClr val="A50021"/>
                  </a:solidFill>
                  <a:round/>
                  <a:headEnd/>
                  <a:tailEnd/>
                </a:ln>
              </p:spPr>
              <p:txBody>
                <a:bodyPr/>
                <a:lstStyle/>
                <a:p>
                  <a:endParaRPr lang="en-US" sz="1800"/>
                </a:p>
              </p:txBody>
            </p:sp>
            <p:sp>
              <p:nvSpPr>
                <p:cNvPr id="62" name="Line 13"/>
                <p:cNvSpPr>
                  <a:spLocks noChangeShapeType="1"/>
                </p:cNvSpPr>
                <p:nvPr/>
              </p:nvSpPr>
              <p:spPr bwMode="auto">
                <a:xfrm>
                  <a:off x="5516" y="1424"/>
                  <a:ext cx="61" cy="186"/>
                </a:xfrm>
                <a:prstGeom prst="line">
                  <a:avLst/>
                </a:prstGeom>
                <a:noFill/>
                <a:ln w="9525">
                  <a:solidFill>
                    <a:srgbClr val="A50021"/>
                  </a:solidFill>
                  <a:round/>
                  <a:headEnd/>
                  <a:tailEnd/>
                </a:ln>
              </p:spPr>
              <p:txBody>
                <a:bodyPr/>
                <a:lstStyle/>
                <a:p>
                  <a:endParaRPr lang="en-US" sz="1800"/>
                </a:p>
              </p:txBody>
            </p:sp>
            <p:sp>
              <p:nvSpPr>
                <p:cNvPr id="63" name="Line 14"/>
                <p:cNvSpPr>
                  <a:spLocks noChangeShapeType="1"/>
                </p:cNvSpPr>
                <p:nvPr/>
              </p:nvSpPr>
              <p:spPr bwMode="auto">
                <a:xfrm flipV="1">
                  <a:off x="5586" y="1475"/>
                  <a:ext cx="17" cy="119"/>
                </a:xfrm>
                <a:prstGeom prst="line">
                  <a:avLst/>
                </a:prstGeom>
                <a:noFill/>
                <a:ln w="9525">
                  <a:solidFill>
                    <a:srgbClr val="A50021"/>
                  </a:solidFill>
                  <a:round/>
                  <a:headEnd/>
                  <a:tailEnd/>
                </a:ln>
              </p:spPr>
              <p:txBody>
                <a:bodyPr/>
                <a:lstStyle/>
                <a:p>
                  <a:endParaRPr lang="en-US" sz="1800"/>
                </a:p>
              </p:txBody>
            </p:sp>
            <p:sp>
              <p:nvSpPr>
                <p:cNvPr id="64" name="Line 15"/>
                <p:cNvSpPr>
                  <a:spLocks noChangeShapeType="1"/>
                </p:cNvSpPr>
                <p:nvPr/>
              </p:nvSpPr>
              <p:spPr bwMode="auto">
                <a:xfrm>
                  <a:off x="5620" y="1492"/>
                  <a:ext cx="26" cy="128"/>
                </a:xfrm>
                <a:prstGeom prst="line">
                  <a:avLst/>
                </a:prstGeom>
                <a:noFill/>
                <a:ln w="9525">
                  <a:solidFill>
                    <a:srgbClr val="A50021"/>
                  </a:solidFill>
                  <a:round/>
                  <a:headEnd/>
                  <a:tailEnd/>
                </a:ln>
              </p:spPr>
              <p:txBody>
                <a:bodyPr/>
                <a:lstStyle/>
                <a:p>
                  <a:endParaRPr lang="en-US" sz="1800"/>
                </a:p>
              </p:txBody>
            </p:sp>
            <p:sp>
              <p:nvSpPr>
                <p:cNvPr id="65" name="Line 16"/>
                <p:cNvSpPr>
                  <a:spLocks noChangeShapeType="1"/>
                </p:cNvSpPr>
                <p:nvPr/>
              </p:nvSpPr>
              <p:spPr bwMode="auto">
                <a:xfrm flipV="1">
                  <a:off x="5646" y="1432"/>
                  <a:ext cx="44" cy="170"/>
                </a:xfrm>
                <a:prstGeom prst="line">
                  <a:avLst/>
                </a:prstGeom>
                <a:noFill/>
                <a:ln w="9525">
                  <a:solidFill>
                    <a:srgbClr val="A50021"/>
                  </a:solidFill>
                  <a:round/>
                  <a:headEnd/>
                  <a:tailEnd/>
                </a:ln>
              </p:spPr>
              <p:txBody>
                <a:bodyPr/>
                <a:lstStyle/>
                <a:p>
                  <a:endParaRPr lang="en-US" sz="1800"/>
                </a:p>
              </p:txBody>
            </p:sp>
            <p:sp>
              <p:nvSpPr>
                <p:cNvPr id="66" name="Line 17"/>
                <p:cNvSpPr>
                  <a:spLocks noChangeShapeType="1"/>
                </p:cNvSpPr>
                <p:nvPr/>
              </p:nvSpPr>
              <p:spPr bwMode="auto">
                <a:xfrm>
                  <a:off x="5707" y="1441"/>
                  <a:ext cx="26" cy="161"/>
                </a:xfrm>
                <a:prstGeom prst="line">
                  <a:avLst/>
                </a:prstGeom>
                <a:noFill/>
                <a:ln w="9525">
                  <a:solidFill>
                    <a:srgbClr val="A50021"/>
                  </a:solidFill>
                  <a:round/>
                  <a:headEnd/>
                  <a:tailEnd/>
                </a:ln>
              </p:spPr>
              <p:txBody>
                <a:bodyPr/>
                <a:lstStyle/>
                <a:p>
                  <a:endParaRPr lang="en-US" sz="1800"/>
                </a:p>
              </p:txBody>
            </p:sp>
          </p:grpSp>
        </p:grpSp>
        <p:pic>
          <p:nvPicPr>
            <p:cNvPr id="13" name="Picture 18" descr="injector"/>
            <p:cNvPicPr>
              <a:picLocks noChangeAspect="1" noChangeArrowheads="1"/>
            </p:cNvPicPr>
            <p:nvPr/>
          </p:nvPicPr>
          <p:blipFill>
            <a:blip r:embed="rId4" cstate="print"/>
            <a:srcRect/>
            <a:stretch>
              <a:fillRect/>
            </a:stretch>
          </p:blipFill>
          <p:spPr bwMode="auto">
            <a:xfrm>
              <a:off x="3722688" y="3160713"/>
              <a:ext cx="595312" cy="523875"/>
            </a:xfrm>
            <a:prstGeom prst="rect">
              <a:avLst/>
            </a:prstGeom>
            <a:noFill/>
            <a:ln w="9525">
              <a:noFill/>
              <a:miter lim="800000"/>
              <a:headEnd/>
              <a:tailEnd/>
            </a:ln>
          </p:spPr>
        </p:pic>
        <p:pic>
          <p:nvPicPr>
            <p:cNvPr id="14" name="Picture 19" descr="sfbeaker"/>
            <p:cNvPicPr>
              <a:picLocks noChangeAspect="1" noChangeArrowheads="1"/>
            </p:cNvPicPr>
            <p:nvPr/>
          </p:nvPicPr>
          <p:blipFill>
            <a:blip r:embed="rId5" cstate="print"/>
            <a:srcRect/>
            <a:stretch>
              <a:fillRect/>
            </a:stretch>
          </p:blipFill>
          <p:spPr bwMode="auto">
            <a:xfrm>
              <a:off x="7656513" y="5392738"/>
              <a:ext cx="666750" cy="617537"/>
            </a:xfrm>
            <a:prstGeom prst="rect">
              <a:avLst/>
            </a:prstGeom>
            <a:noFill/>
            <a:ln w="9525">
              <a:noFill/>
              <a:miter lim="800000"/>
              <a:headEnd/>
              <a:tailEnd/>
            </a:ln>
          </p:spPr>
        </p:pic>
        <p:sp>
          <p:nvSpPr>
            <p:cNvPr id="15" name="Text Box 20"/>
            <p:cNvSpPr txBox="1">
              <a:spLocks noChangeArrowheads="1"/>
            </p:cNvSpPr>
            <p:nvPr/>
          </p:nvSpPr>
          <p:spPr bwMode="auto">
            <a:xfrm>
              <a:off x="7459663" y="3689350"/>
              <a:ext cx="544334" cy="283176"/>
            </a:xfrm>
            <a:prstGeom prst="rect">
              <a:avLst/>
            </a:prstGeom>
            <a:noFill/>
            <a:ln w="9525">
              <a:noFill/>
              <a:miter lim="800000"/>
              <a:headEnd/>
              <a:tailEnd/>
            </a:ln>
          </p:spPr>
          <p:txBody>
            <a:bodyPr wrap="none" lIns="0" tIns="0" rIns="0" bIns="0">
              <a:spAutoFit/>
            </a:bodyPr>
            <a:lstStyle/>
            <a:p>
              <a:r>
                <a:rPr lang="en-US" sz="1800">
                  <a:solidFill>
                    <a:srgbClr val="003D66"/>
                  </a:solidFill>
                </a:rPr>
                <a:t>Data</a:t>
              </a:r>
            </a:p>
          </p:txBody>
        </p:sp>
        <p:pic>
          <p:nvPicPr>
            <p:cNvPr id="16" name="Picture 21" descr="pump"/>
            <p:cNvPicPr>
              <a:picLocks noChangeAspect="1" noChangeArrowheads="1"/>
            </p:cNvPicPr>
            <p:nvPr/>
          </p:nvPicPr>
          <p:blipFill>
            <a:blip r:embed="rId6" cstate="print"/>
            <a:srcRect/>
            <a:stretch>
              <a:fillRect/>
            </a:stretch>
          </p:blipFill>
          <p:spPr bwMode="auto">
            <a:xfrm>
              <a:off x="2374900" y="4460875"/>
              <a:ext cx="773113" cy="617538"/>
            </a:xfrm>
            <a:prstGeom prst="rect">
              <a:avLst/>
            </a:prstGeom>
            <a:noFill/>
            <a:ln w="9525">
              <a:noFill/>
              <a:miter lim="800000"/>
              <a:headEnd/>
              <a:tailEnd/>
            </a:ln>
          </p:spPr>
        </p:pic>
        <p:sp>
          <p:nvSpPr>
            <p:cNvPr id="17" name="Text Box 22"/>
            <p:cNvSpPr txBox="1">
              <a:spLocks noChangeArrowheads="1"/>
            </p:cNvSpPr>
            <p:nvPr/>
          </p:nvSpPr>
          <p:spPr bwMode="auto">
            <a:xfrm>
              <a:off x="7608888" y="6018213"/>
              <a:ext cx="702767" cy="283176"/>
            </a:xfrm>
            <a:prstGeom prst="rect">
              <a:avLst/>
            </a:prstGeom>
            <a:noFill/>
            <a:ln w="9525">
              <a:noFill/>
              <a:miter lim="800000"/>
              <a:headEnd/>
              <a:tailEnd/>
            </a:ln>
          </p:spPr>
          <p:txBody>
            <a:bodyPr wrap="none" lIns="0" tIns="0" rIns="0" bIns="0">
              <a:spAutoFit/>
            </a:bodyPr>
            <a:lstStyle/>
            <a:p>
              <a:r>
                <a:rPr lang="en-US" sz="1800" dirty="0">
                  <a:solidFill>
                    <a:srgbClr val="003D66"/>
                  </a:solidFill>
                </a:rPr>
                <a:t>Waste</a:t>
              </a:r>
            </a:p>
          </p:txBody>
        </p:sp>
        <p:sp>
          <p:nvSpPr>
            <p:cNvPr id="18" name="Text Box 23"/>
            <p:cNvSpPr txBox="1">
              <a:spLocks noChangeArrowheads="1"/>
            </p:cNvSpPr>
            <p:nvPr/>
          </p:nvSpPr>
          <p:spPr bwMode="auto">
            <a:xfrm>
              <a:off x="5984875" y="5553075"/>
              <a:ext cx="992609" cy="283176"/>
            </a:xfrm>
            <a:prstGeom prst="rect">
              <a:avLst/>
            </a:prstGeom>
            <a:noFill/>
            <a:ln w="9525">
              <a:noFill/>
              <a:miter lim="800000"/>
              <a:headEnd/>
              <a:tailEnd/>
            </a:ln>
          </p:spPr>
          <p:txBody>
            <a:bodyPr wrap="none" lIns="0" tIns="0" rIns="0" bIns="0">
              <a:spAutoFit/>
            </a:bodyPr>
            <a:lstStyle/>
            <a:p>
              <a:r>
                <a:rPr lang="en-US" sz="1800">
                  <a:solidFill>
                    <a:srgbClr val="003D66"/>
                  </a:solidFill>
                </a:rPr>
                <a:t>Detector</a:t>
              </a:r>
            </a:p>
          </p:txBody>
        </p:sp>
        <p:sp>
          <p:nvSpPr>
            <p:cNvPr id="19" name="Text Box 24"/>
            <p:cNvSpPr txBox="1">
              <a:spLocks noChangeArrowheads="1"/>
            </p:cNvSpPr>
            <p:nvPr/>
          </p:nvSpPr>
          <p:spPr bwMode="auto">
            <a:xfrm>
              <a:off x="2460256" y="5087938"/>
              <a:ext cx="653201" cy="283176"/>
            </a:xfrm>
            <a:prstGeom prst="rect">
              <a:avLst/>
            </a:prstGeom>
            <a:noFill/>
            <a:ln w="9525">
              <a:noFill/>
              <a:miter lim="800000"/>
              <a:headEnd/>
              <a:tailEnd/>
            </a:ln>
          </p:spPr>
          <p:txBody>
            <a:bodyPr wrap="none" lIns="0" tIns="0" rIns="0" bIns="0">
              <a:spAutoFit/>
            </a:bodyPr>
            <a:lstStyle/>
            <a:p>
              <a:pPr algn="ctr"/>
              <a:r>
                <a:rPr lang="en-US" sz="1800">
                  <a:solidFill>
                    <a:srgbClr val="003D66"/>
                  </a:solidFill>
                </a:rPr>
                <a:t>Pump</a:t>
              </a:r>
            </a:p>
          </p:txBody>
        </p:sp>
        <p:sp>
          <p:nvSpPr>
            <p:cNvPr id="20" name="Text Box 25"/>
            <p:cNvSpPr txBox="1">
              <a:spLocks noChangeArrowheads="1"/>
            </p:cNvSpPr>
            <p:nvPr/>
          </p:nvSpPr>
          <p:spPr bwMode="auto">
            <a:xfrm>
              <a:off x="598488" y="6202363"/>
              <a:ext cx="988959" cy="283176"/>
            </a:xfrm>
            <a:prstGeom prst="rect">
              <a:avLst/>
            </a:prstGeom>
            <a:noFill/>
            <a:ln w="9525">
              <a:noFill/>
              <a:miter lim="800000"/>
              <a:headEnd/>
              <a:tailEnd/>
            </a:ln>
          </p:spPr>
          <p:txBody>
            <a:bodyPr wrap="none" lIns="0" tIns="0" rIns="0" bIns="0">
              <a:spAutoFit/>
            </a:bodyPr>
            <a:lstStyle/>
            <a:p>
              <a:r>
                <a:rPr lang="en-US" sz="1800">
                  <a:solidFill>
                    <a:srgbClr val="003D66"/>
                  </a:solidFill>
                </a:rPr>
                <a:t>Solvents</a:t>
              </a:r>
            </a:p>
          </p:txBody>
        </p:sp>
        <p:sp>
          <p:nvSpPr>
            <p:cNvPr id="21" name="Text Box 26"/>
            <p:cNvSpPr txBox="1">
              <a:spLocks noChangeArrowheads="1"/>
            </p:cNvSpPr>
            <p:nvPr/>
          </p:nvSpPr>
          <p:spPr bwMode="auto">
            <a:xfrm>
              <a:off x="4040188" y="2058988"/>
              <a:ext cx="1561919" cy="283176"/>
            </a:xfrm>
            <a:prstGeom prst="rect">
              <a:avLst/>
            </a:prstGeom>
            <a:noFill/>
            <a:ln w="9525">
              <a:noFill/>
              <a:miter lim="800000"/>
              <a:headEnd/>
              <a:tailEnd/>
            </a:ln>
          </p:spPr>
          <p:txBody>
            <a:bodyPr wrap="none" lIns="0" tIns="0" rIns="0" bIns="0">
              <a:spAutoFit/>
            </a:bodyPr>
            <a:lstStyle/>
            <a:p>
              <a:r>
                <a:rPr lang="en-US" sz="1800">
                  <a:solidFill>
                    <a:srgbClr val="003D66"/>
                  </a:solidFill>
                </a:rPr>
                <a:t>HPLC Column</a:t>
              </a:r>
            </a:p>
          </p:txBody>
        </p:sp>
        <p:sp>
          <p:nvSpPr>
            <p:cNvPr id="22" name="Text Box 27"/>
            <p:cNvSpPr txBox="1">
              <a:spLocks noChangeArrowheads="1"/>
            </p:cNvSpPr>
            <p:nvPr/>
          </p:nvSpPr>
          <p:spPr bwMode="auto">
            <a:xfrm>
              <a:off x="4357688" y="3146425"/>
              <a:ext cx="1494165" cy="566352"/>
            </a:xfrm>
            <a:prstGeom prst="rect">
              <a:avLst/>
            </a:prstGeom>
            <a:noFill/>
            <a:ln w="9525">
              <a:noFill/>
              <a:miter lim="800000"/>
              <a:headEnd/>
              <a:tailEnd/>
            </a:ln>
          </p:spPr>
          <p:txBody>
            <a:bodyPr wrap="none" lIns="0" tIns="0" rIns="0" bIns="0">
              <a:spAutoFit/>
            </a:bodyPr>
            <a:lstStyle/>
            <a:p>
              <a:r>
                <a:rPr lang="en-US" sz="1800">
                  <a:solidFill>
                    <a:srgbClr val="003D66"/>
                  </a:solidFill>
                </a:rPr>
                <a:t>Injector</a:t>
              </a:r>
            </a:p>
            <a:p>
              <a:r>
                <a:rPr lang="en-US" sz="1800">
                  <a:solidFill>
                    <a:srgbClr val="003D66"/>
                  </a:solidFill>
                </a:rPr>
                <a:t>AutoSampler</a:t>
              </a:r>
            </a:p>
          </p:txBody>
        </p:sp>
        <p:pic>
          <p:nvPicPr>
            <p:cNvPr id="23" name="Picture 28" descr="columnSlide56"/>
            <p:cNvPicPr>
              <a:picLocks noChangeAspect="1" noChangeArrowheads="1"/>
            </p:cNvPicPr>
            <p:nvPr/>
          </p:nvPicPr>
          <p:blipFill>
            <a:blip r:embed="rId7" cstate="print"/>
            <a:srcRect/>
            <a:stretch>
              <a:fillRect/>
            </a:stretch>
          </p:blipFill>
          <p:spPr bwMode="auto">
            <a:xfrm>
              <a:off x="3722688" y="2381250"/>
              <a:ext cx="2339975" cy="604838"/>
            </a:xfrm>
            <a:prstGeom prst="rect">
              <a:avLst/>
            </a:prstGeom>
            <a:noFill/>
            <a:ln w="9525">
              <a:noFill/>
              <a:miter lim="800000"/>
              <a:headEnd/>
              <a:tailEnd/>
            </a:ln>
          </p:spPr>
        </p:pic>
        <p:pic>
          <p:nvPicPr>
            <p:cNvPr id="24" name="Picture 29" descr="detector"/>
            <p:cNvPicPr>
              <a:picLocks noChangeAspect="1" noChangeArrowheads="1"/>
            </p:cNvPicPr>
            <p:nvPr/>
          </p:nvPicPr>
          <p:blipFill>
            <a:blip r:embed="rId8" cstate="print"/>
            <a:srcRect/>
            <a:stretch>
              <a:fillRect/>
            </a:stretch>
          </p:blipFill>
          <p:spPr bwMode="auto">
            <a:xfrm>
              <a:off x="6030913" y="4460875"/>
              <a:ext cx="1023937" cy="1047750"/>
            </a:xfrm>
            <a:prstGeom prst="rect">
              <a:avLst/>
            </a:prstGeom>
            <a:noFill/>
            <a:ln w="9525">
              <a:noFill/>
              <a:miter lim="800000"/>
              <a:headEnd/>
              <a:tailEnd/>
            </a:ln>
          </p:spPr>
        </p:pic>
        <p:sp>
          <p:nvSpPr>
            <p:cNvPr id="25" name="Line 30"/>
            <p:cNvSpPr>
              <a:spLocks noChangeShapeType="1"/>
            </p:cNvSpPr>
            <p:nvPr/>
          </p:nvSpPr>
          <p:spPr bwMode="auto">
            <a:xfrm flipH="1" flipV="1">
              <a:off x="1270000" y="2703513"/>
              <a:ext cx="12700" cy="1938337"/>
            </a:xfrm>
            <a:prstGeom prst="line">
              <a:avLst/>
            </a:prstGeom>
            <a:noFill/>
            <a:ln w="31750">
              <a:solidFill>
                <a:srgbClr val="003D66"/>
              </a:solidFill>
              <a:round/>
              <a:headEnd/>
              <a:tailEnd/>
            </a:ln>
          </p:spPr>
          <p:txBody>
            <a:bodyPr lIns="0" tIns="0" rIns="0" bIns="0">
              <a:spAutoFit/>
            </a:bodyPr>
            <a:lstStyle/>
            <a:p>
              <a:endParaRPr lang="en-US" sz="1800"/>
            </a:p>
          </p:txBody>
        </p:sp>
        <p:sp>
          <p:nvSpPr>
            <p:cNvPr id="26" name="Line 31"/>
            <p:cNvSpPr>
              <a:spLocks noChangeShapeType="1"/>
            </p:cNvSpPr>
            <p:nvPr/>
          </p:nvSpPr>
          <p:spPr bwMode="auto">
            <a:xfrm>
              <a:off x="1854200" y="2576513"/>
              <a:ext cx="231775" cy="12700"/>
            </a:xfrm>
            <a:prstGeom prst="line">
              <a:avLst/>
            </a:prstGeom>
            <a:noFill/>
            <a:ln w="31750">
              <a:solidFill>
                <a:srgbClr val="003D66"/>
              </a:solidFill>
              <a:round/>
              <a:headEnd/>
              <a:tailEnd/>
            </a:ln>
          </p:spPr>
          <p:txBody>
            <a:bodyPr lIns="0" tIns="0" rIns="0" bIns="0">
              <a:spAutoFit/>
            </a:bodyPr>
            <a:lstStyle/>
            <a:p>
              <a:endParaRPr lang="en-US" sz="1800"/>
            </a:p>
          </p:txBody>
        </p:sp>
        <p:sp>
          <p:nvSpPr>
            <p:cNvPr id="27" name="Line 32"/>
            <p:cNvSpPr>
              <a:spLocks noChangeShapeType="1"/>
            </p:cNvSpPr>
            <p:nvPr/>
          </p:nvSpPr>
          <p:spPr bwMode="auto">
            <a:xfrm>
              <a:off x="2085975" y="2589213"/>
              <a:ext cx="0" cy="2092325"/>
            </a:xfrm>
            <a:prstGeom prst="line">
              <a:avLst/>
            </a:prstGeom>
            <a:noFill/>
            <a:ln w="31750">
              <a:solidFill>
                <a:srgbClr val="003D66"/>
              </a:solidFill>
              <a:round/>
              <a:headEnd/>
              <a:tailEnd/>
            </a:ln>
          </p:spPr>
          <p:txBody>
            <a:bodyPr lIns="0" tIns="0" rIns="0" bIns="0">
              <a:spAutoFit/>
            </a:bodyPr>
            <a:lstStyle/>
            <a:p>
              <a:endParaRPr lang="en-US" sz="1800"/>
            </a:p>
          </p:txBody>
        </p:sp>
        <p:sp>
          <p:nvSpPr>
            <p:cNvPr id="28" name="Line 33"/>
            <p:cNvSpPr>
              <a:spLocks noChangeShapeType="1"/>
            </p:cNvSpPr>
            <p:nvPr/>
          </p:nvSpPr>
          <p:spPr bwMode="auto">
            <a:xfrm>
              <a:off x="2111375" y="4681538"/>
              <a:ext cx="342900" cy="12700"/>
            </a:xfrm>
            <a:prstGeom prst="line">
              <a:avLst/>
            </a:prstGeom>
            <a:noFill/>
            <a:ln w="31750">
              <a:solidFill>
                <a:srgbClr val="003D66"/>
              </a:solidFill>
              <a:round/>
              <a:headEnd/>
              <a:tailEnd type="triangle" w="med" len="med"/>
            </a:ln>
          </p:spPr>
          <p:txBody>
            <a:bodyPr lIns="0" tIns="0" rIns="0" bIns="0">
              <a:spAutoFit/>
            </a:bodyPr>
            <a:lstStyle/>
            <a:p>
              <a:endParaRPr lang="en-US" sz="1800"/>
            </a:p>
          </p:txBody>
        </p:sp>
        <p:sp>
          <p:nvSpPr>
            <p:cNvPr id="29" name="Line 34"/>
            <p:cNvSpPr>
              <a:spLocks noChangeShapeType="1"/>
            </p:cNvSpPr>
            <p:nvPr/>
          </p:nvSpPr>
          <p:spPr bwMode="auto">
            <a:xfrm>
              <a:off x="3087688" y="4694238"/>
              <a:ext cx="238125" cy="0"/>
            </a:xfrm>
            <a:prstGeom prst="line">
              <a:avLst/>
            </a:prstGeom>
            <a:noFill/>
            <a:ln w="31750">
              <a:solidFill>
                <a:srgbClr val="003D66"/>
              </a:solidFill>
              <a:round/>
              <a:headEnd/>
              <a:tailEnd/>
            </a:ln>
          </p:spPr>
          <p:txBody>
            <a:bodyPr lIns="0" tIns="0" rIns="0" bIns="0">
              <a:spAutoFit/>
            </a:bodyPr>
            <a:lstStyle/>
            <a:p>
              <a:endParaRPr lang="en-US" sz="1800"/>
            </a:p>
          </p:txBody>
        </p:sp>
        <p:sp>
          <p:nvSpPr>
            <p:cNvPr id="30" name="Line 35"/>
            <p:cNvSpPr>
              <a:spLocks noChangeShapeType="1"/>
            </p:cNvSpPr>
            <p:nvPr/>
          </p:nvSpPr>
          <p:spPr bwMode="auto">
            <a:xfrm flipV="1">
              <a:off x="3325813" y="3930650"/>
              <a:ext cx="9525" cy="763588"/>
            </a:xfrm>
            <a:prstGeom prst="line">
              <a:avLst/>
            </a:prstGeom>
            <a:noFill/>
            <a:ln w="31750">
              <a:solidFill>
                <a:srgbClr val="003D66"/>
              </a:solidFill>
              <a:round/>
              <a:headEnd/>
              <a:tailEnd type="triangle" w="med" len="med"/>
            </a:ln>
          </p:spPr>
          <p:txBody>
            <a:bodyPr lIns="0" tIns="0" rIns="0" bIns="0">
              <a:spAutoFit/>
            </a:bodyPr>
            <a:lstStyle/>
            <a:p>
              <a:endParaRPr lang="en-US" sz="1800"/>
            </a:p>
          </p:txBody>
        </p:sp>
        <p:sp>
          <p:nvSpPr>
            <p:cNvPr id="31" name="Line 36"/>
            <p:cNvSpPr>
              <a:spLocks noChangeShapeType="1"/>
            </p:cNvSpPr>
            <p:nvPr/>
          </p:nvSpPr>
          <p:spPr bwMode="auto">
            <a:xfrm flipV="1">
              <a:off x="3325813" y="2674938"/>
              <a:ext cx="0" cy="1243012"/>
            </a:xfrm>
            <a:prstGeom prst="line">
              <a:avLst/>
            </a:prstGeom>
            <a:noFill/>
            <a:ln w="31750">
              <a:solidFill>
                <a:srgbClr val="003D66"/>
              </a:solidFill>
              <a:round/>
              <a:headEnd/>
              <a:tailEnd/>
            </a:ln>
          </p:spPr>
          <p:txBody>
            <a:bodyPr lIns="0" tIns="0" rIns="0" bIns="0">
              <a:spAutoFit/>
            </a:bodyPr>
            <a:lstStyle/>
            <a:p>
              <a:endParaRPr lang="en-US" sz="1800"/>
            </a:p>
          </p:txBody>
        </p:sp>
        <p:sp>
          <p:nvSpPr>
            <p:cNvPr id="32" name="Line 37"/>
            <p:cNvSpPr>
              <a:spLocks noChangeShapeType="1"/>
            </p:cNvSpPr>
            <p:nvPr/>
          </p:nvSpPr>
          <p:spPr bwMode="auto">
            <a:xfrm>
              <a:off x="3325813" y="2674938"/>
              <a:ext cx="396875" cy="0"/>
            </a:xfrm>
            <a:prstGeom prst="line">
              <a:avLst/>
            </a:prstGeom>
            <a:noFill/>
            <a:ln w="31750">
              <a:solidFill>
                <a:srgbClr val="003D66"/>
              </a:solidFill>
              <a:round/>
              <a:headEnd/>
              <a:tailEnd type="triangle" w="med" len="med"/>
            </a:ln>
          </p:spPr>
          <p:txBody>
            <a:bodyPr wrap="none" lIns="0" tIns="0" rIns="0" bIns="0">
              <a:spAutoFit/>
            </a:bodyPr>
            <a:lstStyle/>
            <a:p>
              <a:endParaRPr lang="en-US" sz="1800"/>
            </a:p>
          </p:txBody>
        </p:sp>
        <p:sp>
          <p:nvSpPr>
            <p:cNvPr id="33" name="Line 38"/>
            <p:cNvSpPr>
              <a:spLocks noChangeShapeType="1"/>
            </p:cNvSpPr>
            <p:nvPr/>
          </p:nvSpPr>
          <p:spPr bwMode="auto">
            <a:xfrm>
              <a:off x="6022975" y="2674938"/>
              <a:ext cx="238125" cy="0"/>
            </a:xfrm>
            <a:prstGeom prst="line">
              <a:avLst/>
            </a:prstGeom>
            <a:noFill/>
            <a:ln w="31750">
              <a:solidFill>
                <a:srgbClr val="003D66"/>
              </a:solidFill>
              <a:round/>
              <a:headEnd/>
              <a:tailEnd/>
            </a:ln>
          </p:spPr>
          <p:txBody>
            <a:bodyPr wrap="none" lIns="0" tIns="0" rIns="0" bIns="0">
              <a:spAutoFit/>
            </a:bodyPr>
            <a:lstStyle/>
            <a:p>
              <a:endParaRPr lang="en-US" sz="1800"/>
            </a:p>
          </p:txBody>
        </p:sp>
        <p:sp>
          <p:nvSpPr>
            <p:cNvPr id="34" name="Line 39"/>
            <p:cNvSpPr>
              <a:spLocks noChangeShapeType="1"/>
            </p:cNvSpPr>
            <p:nvPr/>
          </p:nvSpPr>
          <p:spPr bwMode="auto">
            <a:xfrm>
              <a:off x="6261100" y="2674938"/>
              <a:ext cx="0" cy="1785937"/>
            </a:xfrm>
            <a:prstGeom prst="line">
              <a:avLst/>
            </a:prstGeom>
            <a:noFill/>
            <a:ln w="31750">
              <a:solidFill>
                <a:srgbClr val="003D66"/>
              </a:solidFill>
              <a:round/>
              <a:headEnd/>
              <a:tailEnd type="triangle" w="med" len="med"/>
            </a:ln>
          </p:spPr>
          <p:txBody>
            <a:bodyPr wrap="none" lIns="0" tIns="0" rIns="0" bIns="0">
              <a:spAutoFit/>
            </a:bodyPr>
            <a:lstStyle/>
            <a:p>
              <a:endParaRPr lang="en-US" sz="1800"/>
            </a:p>
          </p:txBody>
        </p:sp>
        <p:sp>
          <p:nvSpPr>
            <p:cNvPr id="35" name="Line 40"/>
            <p:cNvSpPr>
              <a:spLocks noChangeShapeType="1"/>
            </p:cNvSpPr>
            <p:nvPr/>
          </p:nvSpPr>
          <p:spPr bwMode="auto">
            <a:xfrm>
              <a:off x="7054850" y="5005388"/>
              <a:ext cx="871538" cy="0"/>
            </a:xfrm>
            <a:prstGeom prst="line">
              <a:avLst/>
            </a:prstGeom>
            <a:noFill/>
            <a:ln w="31750">
              <a:solidFill>
                <a:srgbClr val="003D66"/>
              </a:solidFill>
              <a:round/>
              <a:headEnd/>
              <a:tailEnd/>
            </a:ln>
          </p:spPr>
          <p:txBody>
            <a:bodyPr lIns="0" tIns="0" rIns="0" bIns="0">
              <a:spAutoFit/>
            </a:bodyPr>
            <a:lstStyle/>
            <a:p>
              <a:endParaRPr lang="en-US" sz="1800"/>
            </a:p>
          </p:txBody>
        </p:sp>
        <p:sp>
          <p:nvSpPr>
            <p:cNvPr id="36" name="Line 41"/>
            <p:cNvSpPr>
              <a:spLocks noChangeShapeType="1"/>
            </p:cNvSpPr>
            <p:nvPr/>
          </p:nvSpPr>
          <p:spPr bwMode="auto">
            <a:xfrm>
              <a:off x="7926388" y="5005388"/>
              <a:ext cx="0" cy="309562"/>
            </a:xfrm>
            <a:prstGeom prst="line">
              <a:avLst/>
            </a:prstGeom>
            <a:noFill/>
            <a:ln w="31750">
              <a:solidFill>
                <a:srgbClr val="003D66"/>
              </a:solidFill>
              <a:round/>
              <a:headEnd/>
              <a:tailEnd type="triangle" w="med" len="med"/>
            </a:ln>
          </p:spPr>
          <p:txBody>
            <a:bodyPr wrap="none" lIns="0" tIns="0" rIns="0" bIns="0">
              <a:spAutoFit/>
            </a:bodyPr>
            <a:lstStyle/>
            <a:p>
              <a:endParaRPr lang="en-US" sz="1800"/>
            </a:p>
          </p:txBody>
        </p:sp>
        <p:sp>
          <p:nvSpPr>
            <p:cNvPr id="37" name="Line 42"/>
            <p:cNvSpPr>
              <a:spLocks noChangeShapeType="1"/>
            </p:cNvSpPr>
            <p:nvPr/>
          </p:nvSpPr>
          <p:spPr bwMode="auto">
            <a:xfrm flipV="1">
              <a:off x="6657975" y="3219450"/>
              <a:ext cx="0" cy="1241425"/>
            </a:xfrm>
            <a:prstGeom prst="line">
              <a:avLst/>
            </a:prstGeom>
            <a:noFill/>
            <a:ln w="31750">
              <a:solidFill>
                <a:srgbClr val="4D4D4D"/>
              </a:solidFill>
              <a:prstDash val="dash"/>
              <a:round/>
              <a:headEnd/>
              <a:tailEnd/>
            </a:ln>
          </p:spPr>
          <p:txBody>
            <a:bodyPr wrap="none" lIns="0" tIns="0" rIns="0" bIns="0">
              <a:spAutoFit/>
            </a:bodyPr>
            <a:lstStyle/>
            <a:p>
              <a:endParaRPr lang="en-US" sz="1800"/>
            </a:p>
          </p:txBody>
        </p:sp>
        <p:sp>
          <p:nvSpPr>
            <p:cNvPr id="38" name="Line 43"/>
            <p:cNvSpPr>
              <a:spLocks noChangeShapeType="1"/>
            </p:cNvSpPr>
            <p:nvPr/>
          </p:nvSpPr>
          <p:spPr bwMode="auto">
            <a:xfrm>
              <a:off x="6657975" y="3219450"/>
              <a:ext cx="633413" cy="0"/>
            </a:xfrm>
            <a:prstGeom prst="line">
              <a:avLst/>
            </a:prstGeom>
            <a:noFill/>
            <a:ln w="31750">
              <a:solidFill>
                <a:srgbClr val="4D4D4D"/>
              </a:solidFill>
              <a:prstDash val="dash"/>
              <a:round/>
              <a:headEnd/>
              <a:tailEnd/>
            </a:ln>
          </p:spPr>
          <p:txBody>
            <a:bodyPr wrap="none" lIns="0" tIns="0" rIns="0" bIns="0">
              <a:spAutoFit/>
            </a:bodyPr>
            <a:lstStyle/>
            <a:p>
              <a:endParaRPr lang="en-US" sz="1800"/>
            </a:p>
          </p:txBody>
        </p:sp>
        <p:sp>
          <p:nvSpPr>
            <p:cNvPr id="39" name="Freeform 44"/>
            <p:cNvSpPr>
              <a:spLocks/>
            </p:cNvSpPr>
            <p:nvPr/>
          </p:nvSpPr>
          <p:spPr bwMode="auto">
            <a:xfrm>
              <a:off x="4040188" y="3606800"/>
              <a:ext cx="1587" cy="283176"/>
            </a:xfrm>
            <a:custGeom>
              <a:avLst/>
              <a:gdLst>
                <a:gd name="T0" fmla="*/ 0 w 1"/>
                <a:gd name="T1" fmla="*/ 228 h 228"/>
                <a:gd name="T2" fmla="*/ 1 w 1"/>
                <a:gd name="T3" fmla="*/ 0 h 228"/>
                <a:gd name="T4" fmla="*/ 0 60000 65536"/>
                <a:gd name="T5" fmla="*/ 0 60000 65536"/>
                <a:gd name="T6" fmla="*/ 0 w 1"/>
                <a:gd name="T7" fmla="*/ 0 h 228"/>
                <a:gd name="T8" fmla="*/ 1 w 1"/>
                <a:gd name="T9" fmla="*/ 228 h 228"/>
              </a:gdLst>
              <a:ahLst/>
              <a:cxnLst>
                <a:cxn ang="T4">
                  <a:pos x="T0" y="T1"/>
                </a:cxn>
                <a:cxn ang="T5">
                  <a:pos x="T2" y="T3"/>
                </a:cxn>
              </a:cxnLst>
              <a:rect l="T6" t="T7" r="T8" b="T9"/>
              <a:pathLst>
                <a:path w="1" h="228">
                  <a:moveTo>
                    <a:pt x="0" y="228"/>
                  </a:moveTo>
                  <a:lnTo>
                    <a:pt x="1" y="0"/>
                  </a:lnTo>
                </a:path>
              </a:pathLst>
            </a:custGeom>
            <a:noFill/>
            <a:ln w="31750" cap="flat" cmpd="sng">
              <a:solidFill>
                <a:srgbClr val="A50021"/>
              </a:solidFill>
              <a:prstDash val="solid"/>
              <a:round/>
              <a:headEnd type="none" w="med" len="med"/>
              <a:tailEnd type="triangle" w="med" len="med"/>
            </a:ln>
          </p:spPr>
          <p:txBody>
            <a:bodyPr lIns="0" tIns="0" rIns="0" bIns="0">
              <a:spAutoFit/>
            </a:bodyPr>
            <a:lstStyle/>
            <a:p>
              <a:endParaRPr lang="en-US" sz="1800"/>
            </a:p>
          </p:txBody>
        </p:sp>
        <p:sp>
          <p:nvSpPr>
            <p:cNvPr id="40" name="Line 45"/>
            <p:cNvSpPr>
              <a:spLocks noChangeShapeType="1"/>
            </p:cNvSpPr>
            <p:nvPr/>
          </p:nvSpPr>
          <p:spPr bwMode="auto">
            <a:xfrm flipH="1">
              <a:off x="3325813" y="3451225"/>
              <a:ext cx="396875" cy="0"/>
            </a:xfrm>
            <a:prstGeom prst="line">
              <a:avLst/>
            </a:prstGeom>
            <a:noFill/>
            <a:ln w="31750">
              <a:solidFill>
                <a:srgbClr val="A50021"/>
              </a:solidFill>
              <a:round/>
              <a:headEnd/>
              <a:tailEnd type="triangle" w="med" len="med"/>
            </a:ln>
          </p:spPr>
          <p:txBody>
            <a:bodyPr wrap="none" lIns="0" tIns="0" rIns="0" bIns="0">
              <a:spAutoFit/>
            </a:bodyPr>
            <a:lstStyle/>
            <a:p>
              <a:endParaRPr lang="en-US" sz="1800"/>
            </a:p>
          </p:txBody>
        </p:sp>
        <p:grpSp>
          <p:nvGrpSpPr>
            <p:cNvPr id="41" name="Group 46"/>
            <p:cNvGrpSpPr>
              <a:grpSpLocks/>
            </p:cNvGrpSpPr>
            <p:nvPr/>
          </p:nvGrpSpPr>
          <p:grpSpPr bwMode="auto">
            <a:xfrm>
              <a:off x="1412875" y="4672013"/>
              <a:ext cx="512763" cy="1230312"/>
              <a:chOff x="946" y="2935"/>
              <a:chExt cx="323" cy="775"/>
            </a:xfrm>
          </p:grpSpPr>
          <p:pic>
            <p:nvPicPr>
              <p:cNvPr id="57" name="Picture 47" descr="beaker"/>
              <p:cNvPicPr>
                <a:picLocks noChangeAspect="1" noChangeArrowheads="1"/>
              </p:cNvPicPr>
              <p:nvPr/>
            </p:nvPicPr>
            <p:blipFill>
              <a:blip r:embed="rId9" cstate="print"/>
              <a:srcRect/>
              <a:stretch>
                <a:fillRect/>
              </a:stretch>
            </p:blipFill>
            <p:spPr bwMode="auto">
              <a:xfrm>
                <a:off x="946" y="3159"/>
                <a:ext cx="323" cy="551"/>
              </a:xfrm>
              <a:prstGeom prst="rect">
                <a:avLst/>
              </a:prstGeom>
              <a:noFill/>
              <a:ln w="9525">
                <a:noFill/>
                <a:miter lim="800000"/>
                <a:headEnd/>
                <a:tailEnd/>
              </a:ln>
            </p:spPr>
          </p:pic>
          <p:sp>
            <p:nvSpPr>
              <p:cNvPr id="58" name="Line 48"/>
              <p:cNvSpPr>
                <a:spLocks noChangeShapeType="1"/>
              </p:cNvSpPr>
              <p:nvPr/>
            </p:nvSpPr>
            <p:spPr bwMode="auto">
              <a:xfrm flipV="1">
                <a:off x="1107" y="2935"/>
                <a:ext cx="0" cy="245"/>
              </a:xfrm>
              <a:prstGeom prst="line">
                <a:avLst/>
              </a:prstGeom>
              <a:noFill/>
              <a:ln w="31750">
                <a:solidFill>
                  <a:srgbClr val="003D66"/>
                </a:solidFill>
                <a:round/>
                <a:headEnd/>
                <a:tailEnd/>
              </a:ln>
            </p:spPr>
            <p:txBody>
              <a:bodyPr wrap="none" lIns="0" tIns="0" rIns="0" bIns="0">
                <a:spAutoFit/>
              </a:bodyPr>
              <a:lstStyle/>
              <a:p>
                <a:endParaRPr lang="en-US" sz="1800"/>
              </a:p>
            </p:txBody>
          </p:sp>
        </p:grpSp>
        <p:sp>
          <p:nvSpPr>
            <p:cNvPr id="42" name="Line 49"/>
            <p:cNvSpPr>
              <a:spLocks noChangeShapeType="1"/>
            </p:cNvSpPr>
            <p:nvPr/>
          </p:nvSpPr>
          <p:spPr bwMode="auto">
            <a:xfrm>
              <a:off x="1295400" y="4659313"/>
              <a:ext cx="396875" cy="0"/>
            </a:xfrm>
            <a:prstGeom prst="line">
              <a:avLst/>
            </a:prstGeom>
            <a:noFill/>
            <a:ln w="31750">
              <a:solidFill>
                <a:srgbClr val="003D66"/>
              </a:solidFill>
              <a:round/>
              <a:headEnd/>
              <a:tailEnd/>
            </a:ln>
          </p:spPr>
          <p:txBody>
            <a:bodyPr lIns="0" tIns="0" rIns="0" bIns="0">
              <a:spAutoFit/>
            </a:bodyPr>
            <a:lstStyle/>
            <a:p>
              <a:endParaRPr lang="en-US" sz="1800"/>
            </a:p>
          </p:txBody>
        </p:sp>
        <p:pic>
          <p:nvPicPr>
            <p:cNvPr id="43" name="Picture 50" descr="beaker"/>
            <p:cNvPicPr>
              <a:picLocks noChangeAspect="1" noChangeArrowheads="1"/>
            </p:cNvPicPr>
            <p:nvPr/>
          </p:nvPicPr>
          <p:blipFill>
            <a:blip r:embed="rId9" cstate="print"/>
            <a:srcRect/>
            <a:stretch>
              <a:fillRect/>
            </a:stretch>
          </p:blipFill>
          <p:spPr bwMode="auto">
            <a:xfrm>
              <a:off x="358775" y="3503613"/>
              <a:ext cx="512763" cy="874712"/>
            </a:xfrm>
            <a:prstGeom prst="rect">
              <a:avLst/>
            </a:prstGeom>
            <a:noFill/>
            <a:ln w="9525">
              <a:noFill/>
              <a:miter lim="800000"/>
              <a:headEnd/>
              <a:tailEnd/>
            </a:ln>
          </p:spPr>
        </p:pic>
        <p:sp>
          <p:nvSpPr>
            <p:cNvPr id="44" name="Line 51"/>
            <p:cNvSpPr>
              <a:spLocks noChangeShapeType="1"/>
            </p:cNvSpPr>
            <p:nvPr/>
          </p:nvSpPr>
          <p:spPr bwMode="auto">
            <a:xfrm flipV="1">
              <a:off x="614363" y="2665413"/>
              <a:ext cx="0" cy="871537"/>
            </a:xfrm>
            <a:prstGeom prst="line">
              <a:avLst/>
            </a:prstGeom>
            <a:noFill/>
            <a:ln w="31750">
              <a:solidFill>
                <a:srgbClr val="003D66"/>
              </a:solidFill>
              <a:round/>
              <a:headEnd/>
              <a:tailEnd/>
            </a:ln>
          </p:spPr>
          <p:txBody>
            <a:bodyPr lIns="0" tIns="0" rIns="0" bIns="0">
              <a:spAutoFit/>
            </a:bodyPr>
            <a:lstStyle/>
            <a:p>
              <a:endParaRPr lang="en-US" sz="1800"/>
            </a:p>
          </p:txBody>
        </p:sp>
        <p:pic>
          <p:nvPicPr>
            <p:cNvPr id="45" name="Picture 52" descr="beaker"/>
            <p:cNvPicPr>
              <a:picLocks noChangeAspect="1" noChangeArrowheads="1"/>
            </p:cNvPicPr>
            <p:nvPr/>
          </p:nvPicPr>
          <p:blipFill>
            <a:blip r:embed="rId9" cstate="print"/>
            <a:srcRect/>
            <a:stretch>
              <a:fillRect/>
            </a:stretch>
          </p:blipFill>
          <p:spPr bwMode="auto">
            <a:xfrm>
              <a:off x="1374775" y="3503613"/>
              <a:ext cx="512763" cy="874712"/>
            </a:xfrm>
            <a:prstGeom prst="rect">
              <a:avLst/>
            </a:prstGeom>
            <a:noFill/>
            <a:ln w="9525">
              <a:noFill/>
              <a:miter lim="800000"/>
              <a:headEnd/>
              <a:tailEnd/>
            </a:ln>
          </p:spPr>
        </p:pic>
        <p:sp>
          <p:nvSpPr>
            <p:cNvPr id="46" name="Line 53"/>
            <p:cNvSpPr>
              <a:spLocks noChangeShapeType="1"/>
            </p:cNvSpPr>
            <p:nvPr/>
          </p:nvSpPr>
          <p:spPr bwMode="auto">
            <a:xfrm flipH="1" flipV="1">
              <a:off x="1617663" y="2627313"/>
              <a:ext cx="12700" cy="896937"/>
            </a:xfrm>
            <a:prstGeom prst="line">
              <a:avLst/>
            </a:prstGeom>
            <a:noFill/>
            <a:ln w="31750">
              <a:solidFill>
                <a:srgbClr val="003D66"/>
              </a:solidFill>
              <a:round/>
              <a:headEnd/>
              <a:tailEnd/>
            </a:ln>
          </p:spPr>
          <p:txBody>
            <a:bodyPr lIns="0" tIns="0" rIns="0" bIns="0">
              <a:spAutoFit/>
            </a:bodyPr>
            <a:lstStyle/>
            <a:p>
              <a:endParaRPr lang="en-US" sz="1800"/>
            </a:p>
          </p:txBody>
        </p:sp>
        <p:grpSp>
          <p:nvGrpSpPr>
            <p:cNvPr id="47" name="Group 54"/>
            <p:cNvGrpSpPr>
              <a:grpSpLocks/>
            </p:cNvGrpSpPr>
            <p:nvPr/>
          </p:nvGrpSpPr>
          <p:grpSpPr bwMode="auto">
            <a:xfrm>
              <a:off x="346075" y="4672013"/>
              <a:ext cx="512763" cy="1230312"/>
              <a:chOff x="946" y="2935"/>
              <a:chExt cx="323" cy="775"/>
            </a:xfrm>
          </p:grpSpPr>
          <p:pic>
            <p:nvPicPr>
              <p:cNvPr id="55" name="Picture 55" descr="beaker"/>
              <p:cNvPicPr>
                <a:picLocks noChangeAspect="1" noChangeArrowheads="1"/>
              </p:cNvPicPr>
              <p:nvPr/>
            </p:nvPicPr>
            <p:blipFill>
              <a:blip r:embed="rId9" cstate="print"/>
              <a:srcRect/>
              <a:stretch>
                <a:fillRect/>
              </a:stretch>
            </p:blipFill>
            <p:spPr bwMode="auto">
              <a:xfrm>
                <a:off x="946" y="3159"/>
                <a:ext cx="323" cy="551"/>
              </a:xfrm>
              <a:prstGeom prst="rect">
                <a:avLst/>
              </a:prstGeom>
              <a:noFill/>
              <a:ln w="9525">
                <a:noFill/>
                <a:miter lim="800000"/>
                <a:headEnd/>
                <a:tailEnd/>
              </a:ln>
            </p:spPr>
          </p:pic>
          <p:sp>
            <p:nvSpPr>
              <p:cNvPr id="56" name="Line 56"/>
              <p:cNvSpPr>
                <a:spLocks noChangeShapeType="1"/>
              </p:cNvSpPr>
              <p:nvPr/>
            </p:nvSpPr>
            <p:spPr bwMode="auto">
              <a:xfrm flipV="1">
                <a:off x="1107" y="2935"/>
                <a:ext cx="0" cy="245"/>
              </a:xfrm>
              <a:prstGeom prst="line">
                <a:avLst/>
              </a:prstGeom>
              <a:noFill/>
              <a:ln w="31750">
                <a:solidFill>
                  <a:srgbClr val="003D66"/>
                </a:solidFill>
                <a:round/>
                <a:headEnd/>
                <a:tailEnd/>
              </a:ln>
            </p:spPr>
            <p:txBody>
              <a:bodyPr wrap="none" lIns="0" tIns="0" rIns="0" bIns="0">
                <a:spAutoFit/>
              </a:bodyPr>
              <a:lstStyle/>
              <a:p>
                <a:endParaRPr lang="en-US" sz="1800"/>
              </a:p>
            </p:txBody>
          </p:sp>
        </p:grpSp>
        <p:sp>
          <p:nvSpPr>
            <p:cNvPr id="48" name="Line 57"/>
            <p:cNvSpPr>
              <a:spLocks noChangeShapeType="1"/>
            </p:cNvSpPr>
            <p:nvPr/>
          </p:nvSpPr>
          <p:spPr bwMode="auto">
            <a:xfrm>
              <a:off x="622300" y="4672013"/>
              <a:ext cx="396875" cy="0"/>
            </a:xfrm>
            <a:prstGeom prst="line">
              <a:avLst/>
            </a:prstGeom>
            <a:noFill/>
            <a:ln w="31750">
              <a:solidFill>
                <a:srgbClr val="003D66"/>
              </a:solidFill>
              <a:round/>
              <a:headEnd/>
              <a:tailEnd/>
            </a:ln>
          </p:spPr>
          <p:txBody>
            <a:bodyPr lIns="0" tIns="0" rIns="0" bIns="0">
              <a:spAutoFit/>
            </a:bodyPr>
            <a:lstStyle/>
            <a:p>
              <a:endParaRPr lang="en-US" sz="1800"/>
            </a:p>
          </p:txBody>
        </p:sp>
        <p:sp>
          <p:nvSpPr>
            <p:cNvPr id="49" name="Line 58"/>
            <p:cNvSpPr>
              <a:spLocks noChangeShapeType="1"/>
            </p:cNvSpPr>
            <p:nvPr/>
          </p:nvSpPr>
          <p:spPr bwMode="auto">
            <a:xfrm flipH="1" flipV="1">
              <a:off x="1003300" y="2665413"/>
              <a:ext cx="0" cy="1989137"/>
            </a:xfrm>
            <a:prstGeom prst="line">
              <a:avLst/>
            </a:prstGeom>
            <a:noFill/>
            <a:ln w="31750">
              <a:solidFill>
                <a:srgbClr val="003D66"/>
              </a:solidFill>
              <a:round/>
              <a:headEnd/>
              <a:tailEnd/>
            </a:ln>
          </p:spPr>
          <p:txBody>
            <a:bodyPr lIns="0" tIns="0" rIns="0" bIns="0">
              <a:spAutoFit/>
            </a:bodyPr>
            <a:lstStyle/>
            <a:p>
              <a:endParaRPr lang="en-US" sz="1800"/>
            </a:p>
          </p:txBody>
        </p:sp>
        <p:sp>
          <p:nvSpPr>
            <p:cNvPr id="50" name="Text Box 59"/>
            <p:cNvSpPr txBox="1">
              <a:spLocks noChangeArrowheads="1"/>
            </p:cNvSpPr>
            <p:nvPr/>
          </p:nvSpPr>
          <p:spPr bwMode="auto">
            <a:xfrm>
              <a:off x="396875" y="2335213"/>
              <a:ext cx="1454150" cy="377568"/>
            </a:xfrm>
            <a:prstGeom prst="rect">
              <a:avLst/>
            </a:prstGeom>
            <a:solidFill>
              <a:schemeClr val="hlink"/>
            </a:solidFill>
            <a:ln w="38100">
              <a:solidFill>
                <a:srgbClr val="000000"/>
              </a:solidFill>
              <a:miter lim="800000"/>
              <a:headEnd/>
              <a:tailEnd/>
            </a:ln>
          </p:spPr>
          <p:txBody>
            <a:bodyPr>
              <a:spAutoFit/>
            </a:bodyPr>
            <a:lstStyle/>
            <a:p>
              <a:pPr algn="ctr">
                <a:spcBef>
                  <a:spcPct val="50000"/>
                </a:spcBef>
              </a:pPr>
              <a:r>
                <a:rPr lang="en-US" sz="1800" b="0"/>
                <a:t>GPV</a:t>
              </a:r>
            </a:p>
          </p:txBody>
        </p:sp>
        <p:sp>
          <p:nvSpPr>
            <p:cNvPr id="51" name="Text Box 60"/>
            <p:cNvSpPr txBox="1">
              <a:spLocks noChangeArrowheads="1"/>
            </p:cNvSpPr>
            <p:nvPr/>
          </p:nvSpPr>
          <p:spPr bwMode="auto">
            <a:xfrm>
              <a:off x="1525588" y="4005263"/>
              <a:ext cx="177710" cy="283176"/>
            </a:xfrm>
            <a:prstGeom prst="rect">
              <a:avLst/>
            </a:prstGeom>
            <a:noFill/>
            <a:ln w="9525">
              <a:noFill/>
              <a:miter lim="800000"/>
              <a:headEnd/>
              <a:tailEnd/>
            </a:ln>
          </p:spPr>
          <p:txBody>
            <a:bodyPr wrap="none" lIns="0" tIns="0" rIns="0" bIns="0">
              <a:spAutoFit/>
            </a:bodyPr>
            <a:lstStyle/>
            <a:p>
              <a:r>
                <a:rPr lang="en-US" sz="1800">
                  <a:solidFill>
                    <a:srgbClr val="003D66"/>
                  </a:solidFill>
                </a:rPr>
                <a:t>D</a:t>
              </a:r>
            </a:p>
          </p:txBody>
        </p:sp>
        <p:sp>
          <p:nvSpPr>
            <p:cNvPr id="52" name="Text Box 61"/>
            <p:cNvSpPr txBox="1">
              <a:spLocks noChangeArrowheads="1"/>
            </p:cNvSpPr>
            <p:nvPr/>
          </p:nvSpPr>
          <p:spPr bwMode="auto">
            <a:xfrm>
              <a:off x="1550988" y="5491163"/>
              <a:ext cx="161700" cy="283176"/>
            </a:xfrm>
            <a:prstGeom prst="rect">
              <a:avLst/>
            </a:prstGeom>
            <a:noFill/>
            <a:ln w="9525">
              <a:noFill/>
              <a:miter lim="800000"/>
              <a:headEnd/>
              <a:tailEnd/>
            </a:ln>
          </p:spPr>
          <p:txBody>
            <a:bodyPr wrap="none" lIns="0" tIns="0" rIns="0" bIns="0">
              <a:spAutoFit/>
            </a:bodyPr>
            <a:lstStyle/>
            <a:p>
              <a:r>
                <a:rPr lang="en-US" sz="1800">
                  <a:solidFill>
                    <a:srgbClr val="003D66"/>
                  </a:solidFill>
                </a:rPr>
                <a:t>C</a:t>
              </a:r>
            </a:p>
          </p:txBody>
        </p:sp>
        <p:sp>
          <p:nvSpPr>
            <p:cNvPr id="53" name="Text Box 62"/>
            <p:cNvSpPr txBox="1">
              <a:spLocks noChangeArrowheads="1"/>
            </p:cNvSpPr>
            <p:nvPr/>
          </p:nvSpPr>
          <p:spPr bwMode="auto">
            <a:xfrm>
              <a:off x="496888" y="5541963"/>
              <a:ext cx="158498" cy="283176"/>
            </a:xfrm>
            <a:prstGeom prst="rect">
              <a:avLst/>
            </a:prstGeom>
            <a:noFill/>
            <a:ln w="9525">
              <a:noFill/>
              <a:miter lim="800000"/>
              <a:headEnd/>
              <a:tailEnd/>
            </a:ln>
          </p:spPr>
          <p:txBody>
            <a:bodyPr wrap="none" lIns="0" tIns="0" rIns="0" bIns="0">
              <a:spAutoFit/>
            </a:bodyPr>
            <a:lstStyle/>
            <a:p>
              <a:r>
                <a:rPr lang="en-US" sz="1800">
                  <a:solidFill>
                    <a:srgbClr val="003D66"/>
                  </a:solidFill>
                </a:rPr>
                <a:t>B</a:t>
              </a:r>
            </a:p>
          </p:txBody>
        </p:sp>
        <p:sp>
          <p:nvSpPr>
            <p:cNvPr id="54" name="Text Box 63"/>
            <p:cNvSpPr txBox="1">
              <a:spLocks noChangeArrowheads="1"/>
            </p:cNvSpPr>
            <p:nvPr/>
          </p:nvSpPr>
          <p:spPr bwMode="auto">
            <a:xfrm>
              <a:off x="496888" y="3979863"/>
              <a:ext cx="156896" cy="283176"/>
            </a:xfrm>
            <a:prstGeom prst="rect">
              <a:avLst/>
            </a:prstGeom>
            <a:noFill/>
            <a:ln w="9525">
              <a:noFill/>
              <a:miter lim="800000"/>
              <a:headEnd/>
              <a:tailEnd/>
            </a:ln>
          </p:spPr>
          <p:txBody>
            <a:bodyPr wrap="none" lIns="0" tIns="0" rIns="0" bIns="0">
              <a:spAutoFit/>
            </a:bodyPr>
            <a:lstStyle/>
            <a:p>
              <a:r>
                <a:rPr lang="en-US" sz="1800">
                  <a:solidFill>
                    <a:srgbClr val="003D66"/>
                  </a:solidFill>
                </a:rPr>
                <a:t>A</a:t>
              </a:r>
            </a:p>
          </p:txBody>
        </p:sp>
      </p:grpSp>
    </p:spTree>
  </p:cSld>
  <p:clrMapOvr>
    <a:masterClrMapping/>
  </p:clrMapOvr>
  <p:transition/>
  <p:timing>
    <p:tnLst>
      <p:par>
        <p:cTn id="1" dur="indefinite" restart="never" nodeType="tmRoot"/>
      </p:par>
    </p:tnLst>
  </p:timing>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Mobile Phase Recommendations</a:t>
            </a:r>
            <a:endParaRPr lang="en-US" dirty="0"/>
          </a:p>
        </p:txBody>
      </p:sp>
      <p:sp>
        <p:nvSpPr>
          <p:cNvPr id="3" name="Content Placeholder 2"/>
          <p:cNvSpPr>
            <a:spLocks noGrp="1"/>
          </p:cNvSpPr>
          <p:nvPr>
            <p:ph idx="1"/>
          </p:nvPr>
        </p:nvSpPr>
        <p:spPr/>
        <p:txBody>
          <a:bodyPr>
            <a:normAutofit lnSpcReduction="10000"/>
          </a:bodyPr>
          <a:lstStyle/>
          <a:p>
            <a:r>
              <a:rPr lang="en-US" dirty="0" smtClean="0"/>
              <a:t>Mobile phase is important for best chromatography and lowest baseline noise </a:t>
            </a:r>
          </a:p>
          <a:p>
            <a:r>
              <a:rPr lang="en-US" dirty="0" smtClean="0">
                <a:solidFill>
                  <a:srgbClr val="0000FF"/>
                </a:solidFill>
              </a:rPr>
              <a:t>Use the highest purity organic solvents, water and additives</a:t>
            </a:r>
          </a:p>
          <a:p>
            <a:pPr lvl="1"/>
            <a:r>
              <a:rPr lang="en-US" dirty="0" smtClean="0"/>
              <a:t>LC/MS-grade is generally better quality than HPLC-grade</a:t>
            </a:r>
          </a:p>
          <a:p>
            <a:pPr lvl="1"/>
            <a:r>
              <a:rPr lang="en-US" dirty="0" smtClean="0"/>
              <a:t>Some of the best solvents have certificates of analysis available</a:t>
            </a:r>
          </a:p>
          <a:p>
            <a:pPr lvl="1"/>
            <a:r>
              <a:rPr lang="en-US" dirty="0" smtClean="0"/>
              <a:t>Some LC/MS-grade solvents are </a:t>
            </a:r>
            <a:r>
              <a:rPr lang="en-US" dirty="0" err="1" smtClean="0"/>
              <a:t>prefiltered</a:t>
            </a:r>
            <a:r>
              <a:rPr lang="en-US" dirty="0" smtClean="0"/>
              <a:t> to 0.2 micron</a:t>
            </a:r>
          </a:p>
          <a:p>
            <a:pPr lvl="2"/>
            <a:r>
              <a:rPr lang="en-US" b="1" i="1" dirty="0" smtClean="0">
                <a:solidFill>
                  <a:srgbClr val="FF0000"/>
                </a:solidFill>
              </a:rPr>
              <a:t>DO NOT </a:t>
            </a:r>
            <a:r>
              <a:rPr lang="en-US" dirty="0" smtClean="0"/>
              <a:t>filter these solvents.  The filters are “dirtier” than the solvents.</a:t>
            </a:r>
          </a:p>
          <a:p>
            <a:r>
              <a:rPr lang="en-US" dirty="0" smtClean="0">
                <a:solidFill>
                  <a:srgbClr val="0000FF"/>
                </a:solidFill>
              </a:rPr>
              <a:t>Other important things</a:t>
            </a:r>
          </a:p>
          <a:p>
            <a:pPr lvl="1"/>
            <a:r>
              <a:rPr lang="en-US" b="1" i="1" dirty="0" smtClean="0">
                <a:solidFill>
                  <a:srgbClr val="FF0000"/>
                </a:solidFill>
              </a:rPr>
              <a:t>ONLY</a:t>
            </a:r>
            <a:r>
              <a:rPr lang="en-US" dirty="0" smtClean="0">
                <a:solidFill>
                  <a:srgbClr val="FF0000"/>
                </a:solidFill>
              </a:rPr>
              <a:t> </a:t>
            </a:r>
            <a:r>
              <a:rPr lang="en-US" dirty="0" smtClean="0"/>
              <a:t>use dedicated bottles and other glassware for HPLC</a:t>
            </a:r>
          </a:p>
          <a:p>
            <a:pPr lvl="2"/>
            <a:r>
              <a:rPr lang="en-US" b="1" i="1" dirty="0" smtClean="0">
                <a:solidFill>
                  <a:srgbClr val="FF0000"/>
                </a:solidFill>
              </a:rPr>
              <a:t>NEVER</a:t>
            </a:r>
            <a:r>
              <a:rPr lang="en-US" dirty="0" smtClean="0"/>
              <a:t> wash HPLC glassware in a dishwasher with detergent.</a:t>
            </a:r>
          </a:p>
          <a:p>
            <a:pPr lvl="2"/>
            <a:r>
              <a:rPr lang="en-US" b="1" i="1" dirty="0" smtClean="0">
                <a:solidFill>
                  <a:srgbClr val="FF0000"/>
                </a:solidFill>
              </a:rPr>
              <a:t>ONLY</a:t>
            </a:r>
            <a:r>
              <a:rPr lang="en-US" dirty="0" smtClean="0"/>
              <a:t> rinse bottles in mobile phase quality water and solvents</a:t>
            </a:r>
          </a:p>
          <a:p>
            <a:pPr lvl="1"/>
            <a:r>
              <a:rPr lang="en-US" b="1" i="1" dirty="0" smtClean="0">
                <a:solidFill>
                  <a:srgbClr val="FF0000"/>
                </a:solidFill>
              </a:rPr>
              <a:t>DO NOT </a:t>
            </a:r>
            <a:r>
              <a:rPr lang="en-US" dirty="0" smtClean="0"/>
              <a:t>top off bottle with more mobile phase.  </a:t>
            </a:r>
          </a:p>
          <a:p>
            <a:pPr lvl="2"/>
            <a:r>
              <a:rPr lang="en-US" dirty="0" smtClean="0"/>
              <a:t>Old mobile phase will have changes in concentration (evaporation).</a:t>
            </a:r>
          </a:p>
          <a:p>
            <a:pPr lvl="2"/>
            <a:r>
              <a:rPr lang="en-US" dirty="0" smtClean="0"/>
              <a:t>Empty, clean bottle, refill.</a:t>
            </a:r>
          </a:p>
          <a:p>
            <a:pPr lvl="1"/>
            <a:r>
              <a:rPr lang="en-US" dirty="0" smtClean="0"/>
              <a:t>Cover solvent bottles with proper caps, not tape, </a:t>
            </a:r>
            <a:r>
              <a:rPr lang="en-US" dirty="0" err="1" smtClean="0"/>
              <a:t>Parafilm</a:t>
            </a:r>
            <a:r>
              <a:rPr lang="en-US" dirty="0" smtClean="0"/>
              <a:t>, etc.</a:t>
            </a:r>
          </a:p>
        </p:txBody>
      </p:sp>
      <p:sp>
        <p:nvSpPr>
          <p:cNvPr id="4" name="Action Button: Beginning 3">
            <a:hlinkClick r:id="rId3" action="ppaction://hlinksldjump" highlightClick="1"/>
          </p:cNvPr>
          <p:cNvSpPr/>
          <p:nvPr/>
        </p:nvSpPr>
        <p:spPr bwMode="auto">
          <a:xfrm>
            <a:off x="8719704" y="6424564"/>
            <a:ext cx="235917" cy="293525"/>
          </a:xfrm>
          <a:prstGeom prst="actionButtonBeginning">
            <a:avLst/>
          </a:prstGeom>
          <a:solidFill>
            <a:srgbClr val="3374D4"/>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US" sz="1600" b="0" i="0" u="none" strike="noStrike" cap="none" normalizeH="0" baseline="0" smtClean="0">
              <a:ln>
                <a:noFill/>
              </a:ln>
              <a:solidFill>
                <a:schemeClr val="tx1"/>
              </a:solidFill>
              <a:effectLst/>
              <a:latin typeface="Verdana" pitchFamily="34" charset="0"/>
            </a:endParaRPr>
          </a:p>
        </p:txBody>
      </p:sp>
    </p:spTree>
  </p:cSld>
  <p:clrMapOvr>
    <a:masterClrMapping/>
  </p:clrMapOvr>
  <p:transition/>
  <p:timing>
    <p:tnLst>
      <p:par>
        <p:cTn id="1" dur="indefinite" restart="never" nodeType="tmRoot"/>
      </p:par>
    </p:tnLst>
  </p:timing>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Solvent Degassing</a:t>
            </a:r>
            <a:endParaRPr lang="en-US" dirty="0"/>
          </a:p>
        </p:txBody>
      </p:sp>
      <p:sp>
        <p:nvSpPr>
          <p:cNvPr id="3" name="Content Placeholder 2"/>
          <p:cNvSpPr>
            <a:spLocks noGrp="1"/>
          </p:cNvSpPr>
          <p:nvPr>
            <p:ph idx="1"/>
          </p:nvPr>
        </p:nvSpPr>
        <p:spPr/>
        <p:txBody>
          <a:bodyPr/>
          <a:lstStyle/>
          <a:p>
            <a:r>
              <a:rPr lang="en-US" dirty="0" smtClean="0"/>
              <a:t>Why do we need solvent degassing?</a:t>
            </a:r>
          </a:p>
          <a:p>
            <a:pPr lvl="1"/>
            <a:r>
              <a:rPr lang="en-US" dirty="0" smtClean="0"/>
              <a:t>Proper degassing is required for optimal system performance.  </a:t>
            </a:r>
          </a:p>
          <a:p>
            <a:pPr lvl="1"/>
            <a:r>
              <a:rPr lang="en-US" dirty="0" smtClean="0"/>
              <a:t>Dissolved gas (air) in solvents makes the liquid compressible which leads to:</a:t>
            </a:r>
          </a:p>
          <a:p>
            <a:pPr lvl="2"/>
            <a:r>
              <a:rPr lang="en-US" sz="1600" dirty="0" smtClean="0"/>
              <a:t>Poor retention time reproducibility</a:t>
            </a:r>
          </a:p>
          <a:p>
            <a:pPr lvl="2"/>
            <a:r>
              <a:rPr lang="en-US" sz="1600" dirty="0" smtClean="0"/>
              <a:t>Poor peak area reproducibility</a:t>
            </a:r>
          </a:p>
          <a:p>
            <a:r>
              <a:rPr lang="en-US" dirty="0" smtClean="0">
                <a:solidFill>
                  <a:srgbClr val="0000FF"/>
                </a:solidFill>
              </a:rPr>
              <a:t>On-line degassers </a:t>
            </a:r>
            <a:r>
              <a:rPr lang="en-US" dirty="0" smtClean="0"/>
              <a:t>are typically in today’s HPLC systems, between the solvent bottle and the inlet of the pump(s).</a:t>
            </a:r>
          </a:p>
          <a:p>
            <a:pPr lvl="1"/>
            <a:r>
              <a:rPr lang="en-US" dirty="0" smtClean="0"/>
              <a:t>A semi-permeable tube allow gas exit while the liquid remain</a:t>
            </a:r>
          </a:p>
          <a:p>
            <a:pPr lvl="1"/>
            <a:r>
              <a:rPr lang="en-US" dirty="0" smtClean="0"/>
              <a:t>A vacuum pump draw the gas out of the solvent</a:t>
            </a:r>
          </a:p>
          <a:p>
            <a:pPr lvl="1"/>
            <a:r>
              <a:rPr lang="en-US" dirty="0" smtClean="0"/>
              <a:t>Other methods of degassing solvents are less convenient</a:t>
            </a:r>
          </a:p>
          <a:p>
            <a:pPr lvl="2"/>
            <a:r>
              <a:rPr lang="en-US" sz="1600" dirty="0" smtClean="0"/>
              <a:t>Off-line vacuum filtration</a:t>
            </a:r>
          </a:p>
          <a:p>
            <a:pPr lvl="2"/>
            <a:r>
              <a:rPr lang="en-US" sz="1600" dirty="0" smtClean="0"/>
              <a:t>Off-line sonication</a:t>
            </a:r>
          </a:p>
          <a:p>
            <a:pPr lvl="2"/>
            <a:r>
              <a:rPr lang="en-US" sz="1600" dirty="0" smtClean="0"/>
              <a:t>On-line helium sparging</a:t>
            </a:r>
            <a:endParaRPr lang="en-US" sz="1600" dirty="0"/>
          </a:p>
        </p:txBody>
      </p:sp>
    </p:spTree>
  </p:cSld>
  <p:clrMapOvr>
    <a:masterClrMapping/>
  </p:clrMapOvr>
  <p:transition/>
  <p:timing>
    <p:tnLst>
      <p:par>
        <p:cTn id="1" dur="indefinite" restart="never" nodeType="tmRoot"/>
      </p:par>
    </p:tnLst>
  </p:timing>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Content Placeholder 18"/>
          <p:cNvSpPr>
            <a:spLocks noGrp="1"/>
          </p:cNvSpPr>
          <p:nvPr>
            <p:ph sz="half" idx="13"/>
          </p:nvPr>
        </p:nvSpPr>
        <p:spPr>
          <a:xfrm>
            <a:off x="251475" y="4638747"/>
            <a:ext cx="8686800" cy="1632857"/>
          </a:xfrm>
          <a:solidFill>
            <a:srgbClr val="FFFFCC"/>
          </a:solidFill>
          <a:ln>
            <a:solidFill>
              <a:schemeClr val="tx1"/>
            </a:solidFill>
          </a:ln>
        </p:spPr>
        <p:txBody>
          <a:bodyPr/>
          <a:lstStyle/>
          <a:p>
            <a:r>
              <a:rPr lang="en-US" sz="1800" dirty="0" smtClean="0"/>
              <a:t>The CURVE is the programmed path the %B changes will occur.</a:t>
            </a:r>
          </a:p>
          <a:p>
            <a:r>
              <a:rPr lang="en-US" sz="1800" dirty="0" smtClean="0"/>
              <a:t>You program the time when the gradient should reach a certain %B and the curve number.</a:t>
            </a:r>
          </a:p>
          <a:p>
            <a:r>
              <a:rPr lang="en-US" sz="1800" dirty="0" smtClean="0"/>
              <a:t>The time the gradient gets to the column will depend on the system volume which will be discussed next.</a:t>
            </a:r>
          </a:p>
        </p:txBody>
      </p:sp>
      <p:sp>
        <p:nvSpPr>
          <p:cNvPr id="2" name="Title 1"/>
          <p:cNvSpPr>
            <a:spLocks noGrp="1"/>
          </p:cNvSpPr>
          <p:nvPr>
            <p:ph type="title"/>
          </p:nvPr>
        </p:nvSpPr>
        <p:spPr/>
        <p:txBody>
          <a:bodyPr/>
          <a:lstStyle/>
          <a:p>
            <a:r>
              <a:rPr lang="en-US" dirty="0" smtClean="0"/>
              <a:t>Gradient Profiles – Waters Curves </a:t>
            </a:r>
            <a:endParaRPr lang="en-US" dirty="0"/>
          </a:p>
        </p:txBody>
      </p:sp>
      <p:grpSp>
        <p:nvGrpSpPr>
          <p:cNvPr id="4" name="Group 17"/>
          <p:cNvGrpSpPr/>
          <p:nvPr/>
        </p:nvGrpSpPr>
        <p:grpSpPr>
          <a:xfrm>
            <a:off x="827545" y="1124720"/>
            <a:ext cx="7333840" cy="3399224"/>
            <a:chOff x="1464927" y="1462023"/>
            <a:chExt cx="7249865" cy="3039870"/>
          </a:xfrm>
        </p:grpSpPr>
        <p:graphicFrame>
          <p:nvGraphicFramePr>
            <p:cNvPr id="6" name="Object 5"/>
            <p:cNvGraphicFramePr>
              <a:graphicFrameLocks noChangeAspect="1"/>
            </p:cNvGraphicFramePr>
            <p:nvPr/>
          </p:nvGraphicFramePr>
          <p:xfrm>
            <a:off x="2944895" y="1462023"/>
            <a:ext cx="3890490" cy="2739389"/>
          </p:xfrm>
          <a:graphic>
            <a:graphicData uri="http://schemas.openxmlformats.org/presentationml/2006/ole">
              <p:oleObj spid="_x0000_s3074" name="Drawing" r:id="rId4" imgW="1296000" imgH="1044000" progId="">
                <p:embed/>
              </p:oleObj>
            </a:graphicData>
          </a:graphic>
        </p:graphicFrame>
        <p:sp>
          <p:nvSpPr>
            <p:cNvPr id="7" name="Text Box 6"/>
            <p:cNvSpPr txBox="1">
              <a:spLocks noChangeArrowheads="1"/>
            </p:cNvSpPr>
            <p:nvPr/>
          </p:nvSpPr>
          <p:spPr bwMode="auto">
            <a:xfrm>
              <a:off x="2509025" y="2580895"/>
              <a:ext cx="591829" cy="386548"/>
            </a:xfrm>
            <a:prstGeom prst="rect">
              <a:avLst/>
            </a:prstGeom>
            <a:noFill/>
            <a:ln w="9525">
              <a:noFill/>
              <a:miter lim="800000"/>
              <a:headEnd/>
              <a:tailEnd/>
            </a:ln>
          </p:spPr>
          <p:txBody>
            <a:bodyPr wrap="square">
              <a:spAutoFit/>
            </a:bodyPr>
            <a:lstStyle/>
            <a:p>
              <a:pPr eaLnBrk="1" hangingPunct="1"/>
              <a:r>
                <a:rPr lang="en-US" sz="1400" b="0">
                  <a:solidFill>
                    <a:srgbClr val="000000"/>
                  </a:solidFill>
                  <a:cs typeface="Arial" charset="0"/>
                </a:rPr>
                <a:t>%B</a:t>
              </a:r>
            </a:p>
          </p:txBody>
        </p:sp>
        <p:sp>
          <p:nvSpPr>
            <p:cNvPr id="8" name="Text Box 7"/>
            <p:cNvSpPr txBox="1">
              <a:spLocks noChangeArrowheads="1"/>
            </p:cNvSpPr>
            <p:nvPr/>
          </p:nvSpPr>
          <p:spPr bwMode="auto">
            <a:xfrm>
              <a:off x="4532305" y="4115345"/>
              <a:ext cx="753732" cy="386548"/>
            </a:xfrm>
            <a:prstGeom prst="rect">
              <a:avLst/>
            </a:prstGeom>
            <a:noFill/>
            <a:ln w="9525">
              <a:noFill/>
              <a:miter lim="800000"/>
              <a:headEnd/>
              <a:tailEnd/>
            </a:ln>
          </p:spPr>
          <p:txBody>
            <a:bodyPr wrap="square">
              <a:spAutoFit/>
            </a:bodyPr>
            <a:lstStyle/>
            <a:p>
              <a:pPr eaLnBrk="1" hangingPunct="1"/>
              <a:r>
                <a:rPr lang="en-US" sz="1400" b="0">
                  <a:solidFill>
                    <a:srgbClr val="000000"/>
                  </a:solidFill>
                  <a:cs typeface="Arial" charset="0"/>
                </a:rPr>
                <a:t>Time</a:t>
              </a:r>
            </a:p>
          </p:txBody>
        </p:sp>
        <p:sp>
          <p:nvSpPr>
            <p:cNvPr id="10" name="Text Box 9"/>
            <p:cNvSpPr txBox="1">
              <a:spLocks noChangeArrowheads="1"/>
            </p:cNvSpPr>
            <p:nvPr/>
          </p:nvSpPr>
          <p:spPr bwMode="auto">
            <a:xfrm>
              <a:off x="1464927" y="1540277"/>
              <a:ext cx="1250302" cy="927714"/>
            </a:xfrm>
            <a:prstGeom prst="rect">
              <a:avLst/>
            </a:prstGeom>
            <a:noFill/>
            <a:ln w="9525">
              <a:noFill/>
              <a:miter lim="800000"/>
              <a:headEnd/>
              <a:tailEnd/>
            </a:ln>
          </p:spPr>
          <p:txBody>
            <a:bodyPr wrap="square">
              <a:spAutoFit/>
            </a:bodyPr>
            <a:lstStyle/>
            <a:p>
              <a:pPr eaLnBrk="1" hangingPunct="1"/>
              <a:r>
                <a:rPr lang="en-US" sz="1400" b="0" dirty="0" smtClean="0">
                  <a:solidFill>
                    <a:srgbClr val="000000"/>
                  </a:solidFill>
                  <a:cs typeface="Arial" charset="0"/>
                </a:rPr>
                <a:t>Step at beginning</a:t>
              </a:r>
              <a:endParaRPr lang="en-US" sz="1400" b="0" dirty="0">
                <a:solidFill>
                  <a:srgbClr val="000000"/>
                </a:solidFill>
                <a:cs typeface="Arial" charset="0"/>
              </a:endParaRPr>
            </a:p>
          </p:txBody>
        </p:sp>
        <p:sp>
          <p:nvSpPr>
            <p:cNvPr id="11" name="Text Box 10"/>
            <p:cNvSpPr txBox="1">
              <a:spLocks noChangeArrowheads="1"/>
            </p:cNvSpPr>
            <p:nvPr/>
          </p:nvSpPr>
          <p:spPr bwMode="auto">
            <a:xfrm>
              <a:off x="7305754" y="3687744"/>
              <a:ext cx="1409038" cy="657131"/>
            </a:xfrm>
            <a:prstGeom prst="rect">
              <a:avLst/>
            </a:prstGeom>
            <a:noFill/>
            <a:ln w="9525">
              <a:noFill/>
              <a:miter lim="800000"/>
              <a:headEnd/>
              <a:tailEnd/>
            </a:ln>
          </p:spPr>
          <p:txBody>
            <a:bodyPr wrap="square">
              <a:spAutoFit/>
            </a:bodyPr>
            <a:lstStyle/>
            <a:p>
              <a:pPr eaLnBrk="1" hangingPunct="1"/>
              <a:r>
                <a:rPr lang="en-US" sz="1400" b="0" dirty="0" smtClean="0">
                  <a:solidFill>
                    <a:srgbClr val="000000"/>
                  </a:solidFill>
                  <a:cs typeface="Arial" charset="0"/>
                </a:rPr>
                <a:t>Step at end</a:t>
              </a:r>
              <a:endParaRPr lang="en-US" sz="1400" b="0" dirty="0">
                <a:solidFill>
                  <a:srgbClr val="000000"/>
                </a:solidFill>
                <a:cs typeface="Arial" charset="0"/>
              </a:endParaRPr>
            </a:p>
          </p:txBody>
        </p:sp>
        <p:sp>
          <p:nvSpPr>
            <p:cNvPr id="12" name="Line 11"/>
            <p:cNvSpPr>
              <a:spLocks noChangeShapeType="1"/>
            </p:cNvSpPr>
            <p:nvPr/>
          </p:nvSpPr>
          <p:spPr bwMode="auto">
            <a:xfrm flipH="1" flipV="1">
              <a:off x="6587412" y="3825551"/>
              <a:ext cx="690466" cy="93306"/>
            </a:xfrm>
            <a:prstGeom prst="line">
              <a:avLst/>
            </a:prstGeom>
            <a:noFill/>
            <a:ln w="28575">
              <a:solidFill>
                <a:srgbClr val="FF0000"/>
              </a:solidFill>
              <a:round/>
              <a:headEnd/>
              <a:tailEnd type="triangle" w="med" len="med"/>
            </a:ln>
          </p:spPr>
          <p:txBody>
            <a:bodyPr wrap="square" anchor="ctr">
              <a:spAutoFit/>
            </a:bodyPr>
            <a:lstStyle/>
            <a:p>
              <a:endParaRPr lang="en-US" sz="1400"/>
            </a:p>
          </p:txBody>
        </p:sp>
        <p:sp>
          <p:nvSpPr>
            <p:cNvPr id="13" name="Line 12"/>
            <p:cNvSpPr>
              <a:spLocks noChangeShapeType="1"/>
            </p:cNvSpPr>
            <p:nvPr/>
          </p:nvSpPr>
          <p:spPr bwMode="auto">
            <a:xfrm>
              <a:off x="2621902" y="1856792"/>
              <a:ext cx="507720" cy="120908"/>
            </a:xfrm>
            <a:prstGeom prst="line">
              <a:avLst/>
            </a:prstGeom>
            <a:noFill/>
            <a:ln w="28575">
              <a:solidFill>
                <a:srgbClr val="FF0000"/>
              </a:solidFill>
              <a:round/>
              <a:headEnd/>
              <a:tailEnd type="triangle" w="med" len="med"/>
            </a:ln>
          </p:spPr>
          <p:txBody>
            <a:bodyPr wrap="square" anchor="ctr">
              <a:spAutoFit/>
            </a:bodyPr>
            <a:lstStyle/>
            <a:p>
              <a:endParaRPr lang="en-US" sz="1400"/>
            </a:p>
          </p:txBody>
        </p:sp>
        <p:sp>
          <p:nvSpPr>
            <p:cNvPr id="16" name="Text Box 15"/>
            <p:cNvSpPr txBox="1">
              <a:spLocks noChangeArrowheads="1"/>
            </p:cNvSpPr>
            <p:nvPr/>
          </p:nvSpPr>
          <p:spPr bwMode="auto">
            <a:xfrm>
              <a:off x="6787201" y="1778347"/>
              <a:ext cx="1274448" cy="657131"/>
            </a:xfrm>
            <a:prstGeom prst="rect">
              <a:avLst/>
            </a:prstGeom>
            <a:noFill/>
            <a:ln w="28575">
              <a:noFill/>
              <a:miter lim="800000"/>
              <a:headEnd/>
              <a:tailEnd/>
            </a:ln>
          </p:spPr>
          <p:txBody>
            <a:bodyPr wrap="square" anchor="ctr">
              <a:spAutoFit/>
            </a:bodyPr>
            <a:lstStyle/>
            <a:p>
              <a:pPr algn="ctr" eaLnBrk="1" hangingPunct="1"/>
              <a:r>
                <a:rPr lang="en-US" sz="1400" b="0" dirty="0" smtClean="0">
                  <a:solidFill>
                    <a:srgbClr val="000000"/>
                  </a:solidFill>
                  <a:cs typeface="Arial" charset="0"/>
                </a:rPr>
                <a:t>Linear (Default)</a:t>
              </a:r>
              <a:endParaRPr lang="en-US" sz="1400" b="0" dirty="0">
                <a:solidFill>
                  <a:srgbClr val="000000"/>
                </a:solidFill>
                <a:cs typeface="Arial" charset="0"/>
              </a:endParaRPr>
            </a:p>
          </p:txBody>
        </p:sp>
        <p:sp>
          <p:nvSpPr>
            <p:cNvPr id="17" name="Line 16"/>
            <p:cNvSpPr>
              <a:spLocks noChangeShapeType="1"/>
            </p:cNvSpPr>
            <p:nvPr/>
          </p:nvSpPr>
          <p:spPr bwMode="auto">
            <a:xfrm flipH="1">
              <a:off x="5103845" y="2164085"/>
              <a:ext cx="1723104" cy="541794"/>
            </a:xfrm>
            <a:prstGeom prst="line">
              <a:avLst/>
            </a:prstGeom>
            <a:noFill/>
            <a:ln w="28575">
              <a:solidFill>
                <a:srgbClr val="FF0000"/>
              </a:solidFill>
              <a:round/>
              <a:headEnd/>
              <a:tailEnd type="triangle" w="med" len="med"/>
            </a:ln>
          </p:spPr>
          <p:txBody>
            <a:bodyPr wrap="square" anchor="ctr">
              <a:spAutoFit/>
            </a:bodyPr>
            <a:lstStyle/>
            <a:p>
              <a:endParaRPr lang="en-US" sz="1400"/>
            </a:p>
          </p:txBody>
        </p:sp>
      </p:grpSp>
    </p:spTree>
  </p:cSld>
  <p:clrMapOvr>
    <a:masterClrMapping/>
  </p:clrMapOvr>
  <p:transition/>
  <p:timing>
    <p:tnLst>
      <p:par>
        <p:cTn id="1" dur="indefinite" restart="never" nodeType="tmRoot"/>
      </p:par>
    </p:tnLst>
  </p:timing>
</p:sld>
</file>

<file path=ppt/slides/slide131.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Gradient Programming Examples</a:t>
            </a:r>
            <a:endParaRPr lang="en-US" dirty="0"/>
          </a:p>
        </p:txBody>
      </p:sp>
      <p:grpSp>
        <p:nvGrpSpPr>
          <p:cNvPr id="16" name="Group 15"/>
          <p:cNvGrpSpPr/>
          <p:nvPr/>
        </p:nvGrpSpPr>
        <p:grpSpPr>
          <a:xfrm>
            <a:off x="208480" y="931505"/>
            <a:ext cx="8713296" cy="5301344"/>
            <a:chOff x="208480" y="931505"/>
            <a:chExt cx="8713296" cy="5301344"/>
          </a:xfrm>
        </p:grpSpPr>
        <p:grpSp>
          <p:nvGrpSpPr>
            <p:cNvPr id="14" name="Group 13"/>
            <p:cNvGrpSpPr/>
            <p:nvPr/>
          </p:nvGrpSpPr>
          <p:grpSpPr>
            <a:xfrm>
              <a:off x="208480" y="931505"/>
              <a:ext cx="8713296" cy="5301344"/>
              <a:chOff x="208480" y="931505"/>
              <a:chExt cx="8713296" cy="5301344"/>
            </a:xfrm>
          </p:grpSpPr>
          <p:grpSp>
            <p:nvGrpSpPr>
              <p:cNvPr id="4" name="Group 29"/>
              <p:cNvGrpSpPr/>
              <p:nvPr/>
            </p:nvGrpSpPr>
            <p:grpSpPr>
              <a:xfrm>
                <a:off x="208480" y="931505"/>
                <a:ext cx="8713296" cy="5301344"/>
                <a:chOff x="208480" y="931505"/>
                <a:chExt cx="8713296" cy="5301344"/>
              </a:xfrm>
            </p:grpSpPr>
            <p:pic>
              <p:nvPicPr>
                <p:cNvPr id="35845" name="Picture 5"/>
                <p:cNvPicPr>
                  <a:picLocks noChangeAspect="1" noChangeArrowheads="1"/>
                </p:cNvPicPr>
                <p:nvPr/>
              </p:nvPicPr>
              <p:blipFill>
                <a:blip r:embed="rId3" cstate="print"/>
                <a:srcRect/>
                <a:stretch>
                  <a:fillRect/>
                </a:stretch>
              </p:blipFill>
              <p:spPr bwMode="auto">
                <a:xfrm>
                  <a:off x="208480" y="1262937"/>
                  <a:ext cx="4876571" cy="1563915"/>
                </a:xfrm>
                <a:prstGeom prst="rect">
                  <a:avLst/>
                </a:prstGeom>
                <a:noFill/>
                <a:ln w="9525">
                  <a:noFill/>
                  <a:miter lim="800000"/>
                  <a:headEnd/>
                  <a:tailEnd/>
                </a:ln>
              </p:spPr>
            </p:pic>
            <p:pic>
              <p:nvPicPr>
                <p:cNvPr id="36867" name="Picture 3"/>
                <p:cNvPicPr>
                  <a:picLocks noChangeAspect="1" noChangeArrowheads="1"/>
                </p:cNvPicPr>
                <p:nvPr/>
              </p:nvPicPr>
              <p:blipFill>
                <a:blip r:embed="rId4" cstate="print"/>
                <a:srcRect/>
                <a:stretch>
                  <a:fillRect/>
                </a:stretch>
              </p:blipFill>
              <p:spPr bwMode="auto">
                <a:xfrm>
                  <a:off x="245804" y="3908264"/>
                  <a:ext cx="4821090" cy="1550144"/>
                </a:xfrm>
                <a:prstGeom prst="rect">
                  <a:avLst/>
                </a:prstGeom>
                <a:noFill/>
                <a:ln w="9525">
                  <a:noFill/>
                  <a:miter lim="800000"/>
                  <a:headEnd/>
                  <a:tailEnd/>
                </a:ln>
              </p:spPr>
            </p:pic>
            <p:graphicFrame>
              <p:nvGraphicFramePr>
                <p:cNvPr id="23" name="Chart 22"/>
                <p:cNvGraphicFramePr/>
                <p:nvPr/>
              </p:nvGraphicFramePr>
              <p:xfrm>
                <a:off x="5178489" y="931505"/>
                <a:ext cx="3743287" cy="2492829"/>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26" name="Chart 25"/>
                <p:cNvGraphicFramePr/>
                <p:nvPr/>
              </p:nvGraphicFramePr>
              <p:xfrm>
                <a:off x="5262466" y="3617945"/>
                <a:ext cx="3648269" cy="2614904"/>
              </p:xfrm>
              <a:graphic>
                <a:graphicData uri="http://schemas.openxmlformats.org/drawingml/2006/chart">
                  <c:chart xmlns:c="http://schemas.openxmlformats.org/drawingml/2006/chart" xmlns:r="http://schemas.openxmlformats.org/officeDocument/2006/relationships" r:id="rId6"/>
                </a:graphicData>
              </a:graphic>
            </p:graphicFrame>
          </p:grpSp>
          <p:sp>
            <p:nvSpPr>
              <p:cNvPr id="28" name="TextBox 27"/>
              <p:cNvSpPr txBox="1"/>
              <p:nvPr/>
            </p:nvSpPr>
            <p:spPr>
              <a:xfrm>
                <a:off x="270588" y="2864498"/>
                <a:ext cx="2455737" cy="338554"/>
              </a:xfrm>
              <a:prstGeom prst="rect">
                <a:avLst/>
              </a:prstGeom>
              <a:noFill/>
            </p:spPr>
            <p:txBody>
              <a:bodyPr wrap="none" rtlCol="0">
                <a:spAutoFit/>
              </a:bodyPr>
              <a:lstStyle/>
              <a:p>
                <a:r>
                  <a:rPr lang="en-US" dirty="0" smtClean="0"/>
                  <a:t>Run time = 9 minutes</a:t>
                </a:r>
                <a:endParaRPr lang="en-US" dirty="0"/>
              </a:p>
            </p:txBody>
          </p:sp>
          <p:sp>
            <p:nvSpPr>
              <p:cNvPr id="29" name="TextBox 28"/>
              <p:cNvSpPr txBox="1"/>
              <p:nvPr/>
            </p:nvSpPr>
            <p:spPr>
              <a:xfrm>
                <a:off x="283030" y="5517502"/>
                <a:ext cx="2585580" cy="338554"/>
              </a:xfrm>
              <a:prstGeom prst="rect">
                <a:avLst/>
              </a:prstGeom>
              <a:noFill/>
            </p:spPr>
            <p:txBody>
              <a:bodyPr wrap="none" rtlCol="0">
                <a:spAutoFit/>
              </a:bodyPr>
              <a:lstStyle/>
              <a:p>
                <a:r>
                  <a:rPr lang="en-US" dirty="0" smtClean="0"/>
                  <a:t>Run time = 25 minutes</a:t>
                </a:r>
                <a:endParaRPr lang="en-US" dirty="0"/>
              </a:p>
            </p:txBody>
          </p:sp>
          <p:sp>
            <p:nvSpPr>
              <p:cNvPr id="12" name="TextBox 11"/>
              <p:cNvSpPr txBox="1"/>
              <p:nvPr/>
            </p:nvSpPr>
            <p:spPr>
              <a:xfrm>
                <a:off x="4456786" y="4350712"/>
                <a:ext cx="603050" cy="307777"/>
              </a:xfrm>
              <a:prstGeom prst="rect">
                <a:avLst/>
              </a:prstGeom>
              <a:noFill/>
            </p:spPr>
            <p:txBody>
              <a:bodyPr wrap="square" rtlCol="0">
                <a:spAutoFit/>
              </a:bodyPr>
              <a:lstStyle/>
              <a:p>
                <a:r>
                  <a:rPr lang="en-US" sz="1400" dirty="0" smtClean="0">
                    <a:latin typeface="Arial" pitchFamily="34" charset="0"/>
                    <a:cs typeface="Arial" pitchFamily="34" charset="0"/>
                  </a:rPr>
                  <a:t>Initial</a:t>
                </a:r>
                <a:endParaRPr lang="en-US" sz="1400" dirty="0">
                  <a:latin typeface="Arial" pitchFamily="34" charset="0"/>
                  <a:cs typeface="Arial" pitchFamily="34" charset="0"/>
                </a:endParaRPr>
              </a:p>
            </p:txBody>
          </p:sp>
          <p:sp>
            <p:nvSpPr>
              <p:cNvPr id="13" name="TextBox 12"/>
              <p:cNvSpPr txBox="1"/>
              <p:nvPr/>
            </p:nvSpPr>
            <p:spPr>
              <a:xfrm>
                <a:off x="4487413" y="1738655"/>
                <a:ext cx="603050" cy="307777"/>
              </a:xfrm>
              <a:prstGeom prst="rect">
                <a:avLst/>
              </a:prstGeom>
              <a:noFill/>
            </p:spPr>
            <p:txBody>
              <a:bodyPr wrap="square" rtlCol="0">
                <a:spAutoFit/>
              </a:bodyPr>
              <a:lstStyle/>
              <a:p>
                <a:r>
                  <a:rPr lang="en-US" sz="1400" dirty="0" smtClean="0">
                    <a:latin typeface="Arial" pitchFamily="34" charset="0"/>
                    <a:cs typeface="Arial" pitchFamily="34" charset="0"/>
                  </a:rPr>
                  <a:t>Initial</a:t>
                </a:r>
                <a:endParaRPr lang="en-US" sz="1400" dirty="0">
                  <a:latin typeface="Arial" pitchFamily="34" charset="0"/>
                  <a:cs typeface="Arial" pitchFamily="34" charset="0"/>
                </a:endParaRPr>
              </a:p>
            </p:txBody>
          </p:sp>
        </p:grpSp>
        <p:sp>
          <p:nvSpPr>
            <p:cNvPr id="15" name="Rectangle 14"/>
            <p:cNvSpPr/>
            <p:nvPr/>
          </p:nvSpPr>
          <p:spPr bwMode="auto">
            <a:xfrm>
              <a:off x="4399179" y="5157210"/>
              <a:ext cx="633677" cy="288035"/>
            </a:xfrm>
            <a:prstGeom prst="rect">
              <a:avLst/>
            </a:prstGeom>
            <a:noFill/>
            <a:ln w="19050" cap="flat" cmpd="sng" algn="ctr">
              <a:solidFill>
                <a:srgbClr val="FF0000"/>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US" sz="1600" b="0" i="0" u="none" strike="noStrike" cap="none" normalizeH="0" baseline="0" smtClean="0">
                <a:ln>
                  <a:noFill/>
                </a:ln>
                <a:solidFill>
                  <a:schemeClr val="tx1"/>
                </a:solidFill>
                <a:effectLst/>
                <a:latin typeface="Verdana" pitchFamily="34" charset="0"/>
              </a:endParaRPr>
            </a:p>
          </p:txBody>
        </p:sp>
      </p:grpSp>
    </p:spTree>
  </p:cSld>
  <p:clrMapOvr>
    <a:masterClrMapping/>
  </p:clrMapOvr>
  <p:transition/>
  <p:timing>
    <p:tnLst>
      <p:par>
        <p:cTn id="1" dur="indefinite" restart="never" nodeType="tmRoot"/>
      </p:par>
    </p:tnLst>
  </p:timing>
</p:sld>
</file>

<file path=ppt/slides/slide132.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1" name="Content Placeholder 10"/>
          <p:cNvSpPr>
            <a:spLocks noGrp="1"/>
          </p:cNvSpPr>
          <p:nvPr>
            <p:ph sz="half" idx="2"/>
          </p:nvPr>
        </p:nvSpPr>
        <p:spPr>
          <a:xfrm>
            <a:off x="5954568" y="2449681"/>
            <a:ext cx="2880049" cy="1324961"/>
          </a:xfrm>
          <a:solidFill>
            <a:srgbClr val="FFFFCC"/>
          </a:solidFill>
          <a:ln>
            <a:solidFill>
              <a:schemeClr val="tx1"/>
            </a:solidFill>
          </a:ln>
        </p:spPr>
        <p:txBody>
          <a:bodyPr/>
          <a:lstStyle/>
          <a:p>
            <a:r>
              <a:rPr lang="en-US" dirty="0" smtClean="0"/>
              <a:t>Gradient must separate the critical peak pair, Peaks #4 and #5.</a:t>
            </a:r>
            <a:endParaRPr lang="en-US" dirty="0"/>
          </a:p>
        </p:txBody>
      </p:sp>
      <p:sp>
        <p:nvSpPr>
          <p:cNvPr id="2" name="Title 1"/>
          <p:cNvSpPr>
            <a:spLocks noGrp="1"/>
          </p:cNvSpPr>
          <p:nvPr>
            <p:ph type="title"/>
          </p:nvPr>
        </p:nvSpPr>
        <p:spPr/>
        <p:txBody>
          <a:bodyPr/>
          <a:lstStyle/>
          <a:p>
            <a:r>
              <a:rPr lang="en-US" dirty="0" smtClean="0"/>
              <a:t>Gradient Separation - Simple </a:t>
            </a:r>
            <a:endParaRPr lang="en-US" dirty="0"/>
          </a:p>
        </p:txBody>
      </p:sp>
      <p:grpSp>
        <p:nvGrpSpPr>
          <p:cNvPr id="3" name="Group 28"/>
          <p:cNvGrpSpPr/>
          <p:nvPr/>
        </p:nvGrpSpPr>
        <p:grpSpPr>
          <a:xfrm>
            <a:off x="700475" y="1483568"/>
            <a:ext cx="5332411" cy="4403790"/>
            <a:chOff x="700475" y="1483568"/>
            <a:chExt cx="5332411" cy="4403790"/>
          </a:xfrm>
        </p:grpSpPr>
        <p:grpSp>
          <p:nvGrpSpPr>
            <p:cNvPr id="4" name="Group 22"/>
            <p:cNvGrpSpPr/>
            <p:nvPr/>
          </p:nvGrpSpPr>
          <p:grpSpPr>
            <a:xfrm>
              <a:off x="700475" y="1483568"/>
              <a:ext cx="5332411" cy="4403790"/>
              <a:chOff x="345912" y="1362270"/>
              <a:chExt cx="5332411" cy="4403790"/>
            </a:xfrm>
          </p:grpSpPr>
          <p:grpSp>
            <p:nvGrpSpPr>
              <p:cNvPr id="10" name="Group 11"/>
              <p:cNvGrpSpPr>
                <a:grpSpLocks/>
              </p:cNvGrpSpPr>
              <p:nvPr/>
            </p:nvGrpSpPr>
            <p:grpSpPr bwMode="auto">
              <a:xfrm>
                <a:off x="345912" y="1452822"/>
                <a:ext cx="5332411" cy="4313238"/>
                <a:chOff x="130" y="1080"/>
                <a:chExt cx="3359" cy="2717"/>
              </a:xfrm>
            </p:grpSpPr>
            <p:sp>
              <p:nvSpPr>
                <p:cNvPr id="5" name="Freeform 5"/>
                <p:cNvSpPr>
                  <a:spLocks/>
                </p:cNvSpPr>
                <p:nvPr/>
              </p:nvSpPr>
              <p:spPr bwMode="auto">
                <a:xfrm>
                  <a:off x="447" y="1227"/>
                  <a:ext cx="2802" cy="2244"/>
                </a:xfrm>
                <a:custGeom>
                  <a:avLst/>
                  <a:gdLst/>
                  <a:ahLst/>
                  <a:cxnLst>
                    <a:cxn ang="0">
                      <a:pos x="83" y="3742"/>
                    </a:cxn>
                    <a:cxn ang="0">
                      <a:pos x="164" y="3748"/>
                    </a:cxn>
                    <a:cxn ang="0">
                      <a:pos x="213" y="3717"/>
                    </a:cxn>
                    <a:cxn ang="0">
                      <a:pos x="279" y="3700"/>
                    </a:cxn>
                    <a:cxn ang="0">
                      <a:pos x="358" y="3742"/>
                    </a:cxn>
                    <a:cxn ang="0">
                      <a:pos x="441" y="3763"/>
                    </a:cxn>
                    <a:cxn ang="0">
                      <a:pos x="572" y="3748"/>
                    </a:cxn>
                    <a:cxn ang="0">
                      <a:pos x="712" y="3742"/>
                    </a:cxn>
                    <a:cxn ang="0">
                      <a:pos x="871" y="3742"/>
                    </a:cxn>
                    <a:cxn ang="0">
                      <a:pos x="941" y="3158"/>
                    </a:cxn>
                    <a:cxn ang="0">
                      <a:pos x="1000" y="3742"/>
                    </a:cxn>
                    <a:cxn ang="0">
                      <a:pos x="1119" y="3738"/>
                    </a:cxn>
                    <a:cxn ang="0">
                      <a:pos x="1148" y="3679"/>
                    </a:cxn>
                    <a:cxn ang="0">
                      <a:pos x="1232" y="3738"/>
                    </a:cxn>
                    <a:cxn ang="0">
                      <a:pos x="1384" y="3738"/>
                    </a:cxn>
                    <a:cxn ang="0">
                      <a:pos x="1544" y="3738"/>
                    </a:cxn>
                    <a:cxn ang="0">
                      <a:pos x="1639" y="3738"/>
                    </a:cxn>
                    <a:cxn ang="0">
                      <a:pos x="1778" y="3731"/>
                    </a:cxn>
                    <a:cxn ang="0">
                      <a:pos x="1874" y="3727"/>
                    </a:cxn>
                    <a:cxn ang="0">
                      <a:pos x="1940" y="3296"/>
                    </a:cxn>
                    <a:cxn ang="0">
                      <a:pos x="1961" y="3700"/>
                    </a:cxn>
                    <a:cxn ang="0">
                      <a:pos x="1998" y="443"/>
                    </a:cxn>
                    <a:cxn ang="0">
                      <a:pos x="2020" y="3706"/>
                    </a:cxn>
                    <a:cxn ang="0">
                      <a:pos x="2139" y="3727"/>
                    </a:cxn>
                    <a:cxn ang="0">
                      <a:pos x="2234" y="3720"/>
                    </a:cxn>
                    <a:cxn ang="0">
                      <a:pos x="2269" y="276"/>
                    </a:cxn>
                    <a:cxn ang="0">
                      <a:pos x="2293" y="3666"/>
                    </a:cxn>
                    <a:cxn ang="0">
                      <a:pos x="2405" y="3717"/>
                    </a:cxn>
                    <a:cxn ang="0">
                      <a:pos x="2474" y="3710"/>
                    </a:cxn>
                    <a:cxn ang="0">
                      <a:pos x="2571" y="3687"/>
                    </a:cxn>
                    <a:cxn ang="0">
                      <a:pos x="2663" y="3710"/>
                    </a:cxn>
                    <a:cxn ang="0">
                      <a:pos x="2798" y="3706"/>
                    </a:cxn>
                    <a:cxn ang="0">
                      <a:pos x="2905" y="3617"/>
                    </a:cxn>
                    <a:cxn ang="0">
                      <a:pos x="2929" y="2928"/>
                    </a:cxn>
                    <a:cxn ang="0">
                      <a:pos x="2964" y="3682"/>
                    </a:cxn>
                    <a:cxn ang="0">
                      <a:pos x="3069" y="3687"/>
                    </a:cxn>
                    <a:cxn ang="0">
                      <a:pos x="3207" y="3687"/>
                    </a:cxn>
                    <a:cxn ang="0">
                      <a:pos x="3324" y="3682"/>
                    </a:cxn>
                    <a:cxn ang="0">
                      <a:pos x="3419" y="3666"/>
                    </a:cxn>
                    <a:cxn ang="0">
                      <a:pos x="3453" y="2702"/>
                    </a:cxn>
                    <a:cxn ang="0">
                      <a:pos x="3475" y="3679"/>
                    </a:cxn>
                    <a:cxn ang="0">
                      <a:pos x="3565" y="3682"/>
                    </a:cxn>
                    <a:cxn ang="0">
                      <a:pos x="3671" y="3671"/>
                    </a:cxn>
                    <a:cxn ang="0">
                      <a:pos x="3755" y="3671"/>
                    </a:cxn>
                    <a:cxn ang="0">
                      <a:pos x="3859" y="3679"/>
                    </a:cxn>
                    <a:cxn ang="0">
                      <a:pos x="3895" y="3233"/>
                    </a:cxn>
                    <a:cxn ang="0">
                      <a:pos x="3935" y="3447"/>
                    </a:cxn>
                    <a:cxn ang="0">
                      <a:pos x="3994" y="3671"/>
                    </a:cxn>
                    <a:cxn ang="0">
                      <a:pos x="4136" y="3661"/>
                    </a:cxn>
                    <a:cxn ang="0">
                      <a:pos x="4245" y="3657"/>
                    </a:cxn>
                    <a:cxn ang="0">
                      <a:pos x="4330" y="3411"/>
                    </a:cxn>
                    <a:cxn ang="0">
                      <a:pos x="4356" y="3600"/>
                    </a:cxn>
                    <a:cxn ang="0">
                      <a:pos x="4438" y="3643"/>
                    </a:cxn>
                    <a:cxn ang="0">
                      <a:pos x="4568" y="3645"/>
                    </a:cxn>
                    <a:cxn ang="0">
                      <a:pos x="4674" y="3636"/>
                    </a:cxn>
                    <a:cxn ang="0">
                      <a:pos x="4727" y="3335"/>
                    </a:cxn>
                    <a:cxn ang="0">
                      <a:pos x="4775" y="3620"/>
                    </a:cxn>
                    <a:cxn ang="0">
                      <a:pos x="4893" y="3624"/>
                    </a:cxn>
                    <a:cxn ang="0">
                      <a:pos x="5010" y="3612"/>
                    </a:cxn>
                    <a:cxn ang="0">
                      <a:pos x="5046" y="3574"/>
                    </a:cxn>
                    <a:cxn ang="0">
                      <a:pos x="5146" y="3600"/>
                    </a:cxn>
                  </a:cxnLst>
                  <a:rect l="0" t="0" r="r" b="b"/>
                  <a:pathLst>
                    <a:path w="5240" h="3763">
                      <a:moveTo>
                        <a:pt x="0" y="3748"/>
                      </a:moveTo>
                      <a:lnTo>
                        <a:pt x="0" y="3753"/>
                      </a:lnTo>
                      <a:lnTo>
                        <a:pt x="11" y="3753"/>
                      </a:lnTo>
                      <a:lnTo>
                        <a:pt x="11" y="3748"/>
                      </a:lnTo>
                      <a:lnTo>
                        <a:pt x="21" y="3742"/>
                      </a:lnTo>
                      <a:lnTo>
                        <a:pt x="21" y="3738"/>
                      </a:lnTo>
                      <a:lnTo>
                        <a:pt x="34" y="3738"/>
                      </a:lnTo>
                      <a:lnTo>
                        <a:pt x="34" y="3742"/>
                      </a:lnTo>
                      <a:lnTo>
                        <a:pt x="46" y="3742"/>
                      </a:lnTo>
                      <a:lnTo>
                        <a:pt x="59" y="3742"/>
                      </a:lnTo>
                      <a:lnTo>
                        <a:pt x="59" y="3738"/>
                      </a:lnTo>
                      <a:lnTo>
                        <a:pt x="70" y="3738"/>
                      </a:lnTo>
                      <a:lnTo>
                        <a:pt x="83" y="3742"/>
                      </a:lnTo>
                      <a:lnTo>
                        <a:pt x="83" y="3738"/>
                      </a:lnTo>
                      <a:lnTo>
                        <a:pt x="93" y="3742"/>
                      </a:lnTo>
                      <a:lnTo>
                        <a:pt x="105" y="3742"/>
                      </a:lnTo>
                      <a:lnTo>
                        <a:pt x="105" y="3748"/>
                      </a:lnTo>
                      <a:lnTo>
                        <a:pt x="105" y="3753"/>
                      </a:lnTo>
                      <a:lnTo>
                        <a:pt x="119" y="3753"/>
                      </a:lnTo>
                      <a:lnTo>
                        <a:pt x="119" y="3748"/>
                      </a:lnTo>
                      <a:lnTo>
                        <a:pt x="129" y="3748"/>
                      </a:lnTo>
                      <a:lnTo>
                        <a:pt x="140" y="3748"/>
                      </a:lnTo>
                      <a:lnTo>
                        <a:pt x="140" y="3742"/>
                      </a:lnTo>
                      <a:lnTo>
                        <a:pt x="152" y="3748"/>
                      </a:lnTo>
                      <a:lnTo>
                        <a:pt x="152" y="3742"/>
                      </a:lnTo>
                      <a:lnTo>
                        <a:pt x="164" y="3748"/>
                      </a:lnTo>
                      <a:lnTo>
                        <a:pt x="175" y="3748"/>
                      </a:lnTo>
                      <a:lnTo>
                        <a:pt x="175" y="3753"/>
                      </a:lnTo>
                      <a:lnTo>
                        <a:pt x="188" y="3753"/>
                      </a:lnTo>
                      <a:lnTo>
                        <a:pt x="188" y="3748"/>
                      </a:lnTo>
                      <a:lnTo>
                        <a:pt x="201" y="3748"/>
                      </a:lnTo>
                      <a:lnTo>
                        <a:pt x="201" y="3661"/>
                      </a:lnTo>
                      <a:lnTo>
                        <a:pt x="201" y="2891"/>
                      </a:lnTo>
                      <a:lnTo>
                        <a:pt x="201" y="2014"/>
                      </a:lnTo>
                      <a:lnTo>
                        <a:pt x="213" y="1886"/>
                      </a:lnTo>
                      <a:lnTo>
                        <a:pt x="213" y="2623"/>
                      </a:lnTo>
                      <a:lnTo>
                        <a:pt x="213" y="3482"/>
                      </a:lnTo>
                      <a:lnTo>
                        <a:pt x="213" y="3687"/>
                      </a:lnTo>
                      <a:lnTo>
                        <a:pt x="213" y="3717"/>
                      </a:lnTo>
                      <a:lnTo>
                        <a:pt x="213" y="3720"/>
                      </a:lnTo>
                      <a:lnTo>
                        <a:pt x="223" y="3720"/>
                      </a:lnTo>
                      <a:lnTo>
                        <a:pt x="223" y="3727"/>
                      </a:lnTo>
                      <a:lnTo>
                        <a:pt x="234" y="3727"/>
                      </a:lnTo>
                      <a:lnTo>
                        <a:pt x="234" y="3731"/>
                      </a:lnTo>
                      <a:lnTo>
                        <a:pt x="247" y="3731"/>
                      </a:lnTo>
                      <a:lnTo>
                        <a:pt x="247" y="3727"/>
                      </a:lnTo>
                      <a:lnTo>
                        <a:pt x="258" y="3727"/>
                      </a:lnTo>
                      <a:lnTo>
                        <a:pt x="270" y="3727"/>
                      </a:lnTo>
                      <a:lnTo>
                        <a:pt x="270" y="3720"/>
                      </a:lnTo>
                      <a:lnTo>
                        <a:pt x="279" y="3717"/>
                      </a:lnTo>
                      <a:lnTo>
                        <a:pt x="279" y="3710"/>
                      </a:lnTo>
                      <a:lnTo>
                        <a:pt x="279" y="3700"/>
                      </a:lnTo>
                      <a:lnTo>
                        <a:pt x="279" y="3687"/>
                      </a:lnTo>
                      <a:lnTo>
                        <a:pt x="293" y="3706"/>
                      </a:lnTo>
                      <a:lnTo>
                        <a:pt x="293" y="3717"/>
                      </a:lnTo>
                      <a:lnTo>
                        <a:pt x="293" y="3731"/>
                      </a:lnTo>
                      <a:lnTo>
                        <a:pt x="293" y="3738"/>
                      </a:lnTo>
                      <a:lnTo>
                        <a:pt x="293" y="3742"/>
                      </a:lnTo>
                      <a:lnTo>
                        <a:pt x="305" y="3742"/>
                      </a:lnTo>
                      <a:lnTo>
                        <a:pt x="305" y="3748"/>
                      </a:lnTo>
                      <a:lnTo>
                        <a:pt x="317" y="3748"/>
                      </a:lnTo>
                      <a:lnTo>
                        <a:pt x="336" y="3748"/>
                      </a:lnTo>
                      <a:lnTo>
                        <a:pt x="348" y="3748"/>
                      </a:lnTo>
                      <a:lnTo>
                        <a:pt x="358" y="3748"/>
                      </a:lnTo>
                      <a:lnTo>
                        <a:pt x="358" y="3742"/>
                      </a:lnTo>
                      <a:lnTo>
                        <a:pt x="369" y="3742"/>
                      </a:lnTo>
                      <a:lnTo>
                        <a:pt x="369" y="3748"/>
                      </a:lnTo>
                      <a:lnTo>
                        <a:pt x="382" y="3742"/>
                      </a:lnTo>
                      <a:lnTo>
                        <a:pt x="382" y="3748"/>
                      </a:lnTo>
                      <a:lnTo>
                        <a:pt x="382" y="3742"/>
                      </a:lnTo>
                      <a:lnTo>
                        <a:pt x="396" y="3742"/>
                      </a:lnTo>
                      <a:lnTo>
                        <a:pt x="406" y="3742"/>
                      </a:lnTo>
                      <a:lnTo>
                        <a:pt x="417" y="3742"/>
                      </a:lnTo>
                      <a:lnTo>
                        <a:pt x="428" y="3742"/>
                      </a:lnTo>
                      <a:lnTo>
                        <a:pt x="428" y="3748"/>
                      </a:lnTo>
                      <a:lnTo>
                        <a:pt x="441" y="3753"/>
                      </a:lnTo>
                      <a:lnTo>
                        <a:pt x="441" y="3758"/>
                      </a:lnTo>
                      <a:lnTo>
                        <a:pt x="441" y="3763"/>
                      </a:lnTo>
                      <a:lnTo>
                        <a:pt x="441" y="3758"/>
                      </a:lnTo>
                      <a:lnTo>
                        <a:pt x="454" y="3753"/>
                      </a:lnTo>
                      <a:lnTo>
                        <a:pt x="454" y="3748"/>
                      </a:lnTo>
                      <a:lnTo>
                        <a:pt x="465" y="3748"/>
                      </a:lnTo>
                      <a:lnTo>
                        <a:pt x="475" y="3748"/>
                      </a:lnTo>
                      <a:lnTo>
                        <a:pt x="489" y="3748"/>
                      </a:lnTo>
                      <a:lnTo>
                        <a:pt x="500" y="3748"/>
                      </a:lnTo>
                      <a:lnTo>
                        <a:pt x="513" y="3748"/>
                      </a:lnTo>
                      <a:lnTo>
                        <a:pt x="525" y="3748"/>
                      </a:lnTo>
                      <a:lnTo>
                        <a:pt x="535" y="3748"/>
                      </a:lnTo>
                      <a:lnTo>
                        <a:pt x="548" y="3748"/>
                      </a:lnTo>
                      <a:lnTo>
                        <a:pt x="558" y="3748"/>
                      </a:lnTo>
                      <a:lnTo>
                        <a:pt x="572" y="3748"/>
                      </a:lnTo>
                      <a:lnTo>
                        <a:pt x="581" y="3748"/>
                      </a:lnTo>
                      <a:lnTo>
                        <a:pt x="595" y="3748"/>
                      </a:lnTo>
                      <a:lnTo>
                        <a:pt x="607" y="3748"/>
                      </a:lnTo>
                      <a:lnTo>
                        <a:pt x="619" y="3748"/>
                      </a:lnTo>
                      <a:lnTo>
                        <a:pt x="629" y="3748"/>
                      </a:lnTo>
                      <a:lnTo>
                        <a:pt x="643" y="3748"/>
                      </a:lnTo>
                      <a:lnTo>
                        <a:pt x="643" y="3742"/>
                      </a:lnTo>
                      <a:lnTo>
                        <a:pt x="656" y="3742"/>
                      </a:lnTo>
                      <a:lnTo>
                        <a:pt x="664" y="3742"/>
                      </a:lnTo>
                      <a:lnTo>
                        <a:pt x="677" y="3742"/>
                      </a:lnTo>
                      <a:lnTo>
                        <a:pt x="687" y="3742"/>
                      </a:lnTo>
                      <a:lnTo>
                        <a:pt x="701" y="3742"/>
                      </a:lnTo>
                      <a:lnTo>
                        <a:pt x="712" y="3742"/>
                      </a:lnTo>
                      <a:lnTo>
                        <a:pt x="723" y="3742"/>
                      </a:lnTo>
                      <a:lnTo>
                        <a:pt x="742" y="3742"/>
                      </a:lnTo>
                      <a:lnTo>
                        <a:pt x="754" y="3742"/>
                      </a:lnTo>
                      <a:lnTo>
                        <a:pt x="767" y="3742"/>
                      </a:lnTo>
                      <a:lnTo>
                        <a:pt x="778" y="3742"/>
                      </a:lnTo>
                      <a:lnTo>
                        <a:pt x="791" y="3742"/>
                      </a:lnTo>
                      <a:lnTo>
                        <a:pt x="801" y="3742"/>
                      </a:lnTo>
                      <a:lnTo>
                        <a:pt x="813" y="3742"/>
                      </a:lnTo>
                      <a:lnTo>
                        <a:pt x="824" y="3742"/>
                      </a:lnTo>
                      <a:lnTo>
                        <a:pt x="836" y="3742"/>
                      </a:lnTo>
                      <a:lnTo>
                        <a:pt x="847" y="3742"/>
                      </a:lnTo>
                      <a:lnTo>
                        <a:pt x="861" y="3742"/>
                      </a:lnTo>
                      <a:lnTo>
                        <a:pt x="871" y="3742"/>
                      </a:lnTo>
                      <a:lnTo>
                        <a:pt x="882" y="3742"/>
                      </a:lnTo>
                      <a:lnTo>
                        <a:pt x="895" y="3742"/>
                      </a:lnTo>
                      <a:lnTo>
                        <a:pt x="906" y="3742"/>
                      </a:lnTo>
                      <a:lnTo>
                        <a:pt x="919" y="3742"/>
                      </a:lnTo>
                      <a:lnTo>
                        <a:pt x="919" y="3731"/>
                      </a:lnTo>
                      <a:lnTo>
                        <a:pt x="919" y="3706"/>
                      </a:lnTo>
                      <a:lnTo>
                        <a:pt x="931" y="3643"/>
                      </a:lnTo>
                      <a:lnTo>
                        <a:pt x="931" y="3527"/>
                      </a:lnTo>
                      <a:lnTo>
                        <a:pt x="931" y="3387"/>
                      </a:lnTo>
                      <a:lnTo>
                        <a:pt x="931" y="3227"/>
                      </a:lnTo>
                      <a:lnTo>
                        <a:pt x="931" y="3115"/>
                      </a:lnTo>
                      <a:lnTo>
                        <a:pt x="941" y="3085"/>
                      </a:lnTo>
                      <a:lnTo>
                        <a:pt x="941" y="3158"/>
                      </a:lnTo>
                      <a:lnTo>
                        <a:pt x="941" y="3311"/>
                      </a:lnTo>
                      <a:lnTo>
                        <a:pt x="941" y="3473"/>
                      </a:lnTo>
                      <a:lnTo>
                        <a:pt x="941" y="3600"/>
                      </a:lnTo>
                      <a:lnTo>
                        <a:pt x="941" y="3671"/>
                      </a:lnTo>
                      <a:lnTo>
                        <a:pt x="954" y="3710"/>
                      </a:lnTo>
                      <a:lnTo>
                        <a:pt x="954" y="3727"/>
                      </a:lnTo>
                      <a:lnTo>
                        <a:pt x="954" y="3731"/>
                      </a:lnTo>
                      <a:lnTo>
                        <a:pt x="954" y="3738"/>
                      </a:lnTo>
                      <a:lnTo>
                        <a:pt x="965" y="3738"/>
                      </a:lnTo>
                      <a:lnTo>
                        <a:pt x="978" y="3738"/>
                      </a:lnTo>
                      <a:lnTo>
                        <a:pt x="978" y="3742"/>
                      </a:lnTo>
                      <a:lnTo>
                        <a:pt x="990" y="3742"/>
                      </a:lnTo>
                      <a:lnTo>
                        <a:pt x="1000" y="3742"/>
                      </a:lnTo>
                      <a:lnTo>
                        <a:pt x="1013" y="3742"/>
                      </a:lnTo>
                      <a:lnTo>
                        <a:pt x="1027" y="3742"/>
                      </a:lnTo>
                      <a:lnTo>
                        <a:pt x="1037" y="3742"/>
                      </a:lnTo>
                      <a:lnTo>
                        <a:pt x="1049" y="3742"/>
                      </a:lnTo>
                      <a:lnTo>
                        <a:pt x="1063" y="3742"/>
                      </a:lnTo>
                      <a:lnTo>
                        <a:pt x="1073" y="3742"/>
                      </a:lnTo>
                      <a:lnTo>
                        <a:pt x="1086" y="3738"/>
                      </a:lnTo>
                      <a:lnTo>
                        <a:pt x="1086" y="3742"/>
                      </a:lnTo>
                      <a:lnTo>
                        <a:pt x="1093" y="3742"/>
                      </a:lnTo>
                      <a:lnTo>
                        <a:pt x="1105" y="3738"/>
                      </a:lnTo>
                      <a:lnTo>
                        <a:pt x="1105" y="3742"/>
                      </a:lnTo>
                      <a:lnTo>
                        <a:pt x="1119" y="3742"/>
                      </a:lnTo>
                      <a:lnTo>
                        <a:pt x="1119" y="3738"/>
                      </a:lnTo>
                      <a:lnTo>
                        <a:pt x="1119" y="3731"/>
                      </a:lnTo>
                      <a:lnTo>
                        <a:pt x="1119" y="3700"/>
                      </a:lnTo>
                      <a:lnTo>
                        <a:pt x="1119" y="3617"/>
                      </a:lnTo>
                      <a:lnTo>
                        <a:pt x="1136" y="3452"/>
                      </a:lnTo>
                      <a:lnTo>
                        <a:pt x="1136" y="3227"/>
                      </a:lnTo>
                      <a:lnTo>
                        <a:pt x="1136" y="3007"/>
                      </a:lnTo>
                      <a:lnTo>
                        <a:pt x="1136" y="2906"/>
                      </a:lnTo>
                      <a:lnTo>
                        <a:pt x="1136" y="2964"/>
                      </a:lnTo>
                      <a:lnTo>
                        <a:pt x="1148" y="3143"/>
                      </a:lnTo>
                      <a:lnTo>
                        <a:pt x="1148" y="3355"/>
                      </a:lnTo>
                      <a:lnTo>
                        <a:pt x="1148" y="3515"/>
                      </a:lnTo>
                      <a:lnTo>
                        <a:pt x="1148" y="3620"/>
                      </a:lnTo>
                      <a:lnTo>
                        <a:pt x="1148" y="3679"/>
                      </a:lnTo>
                      <a:lnTo>
                        <a:pt x="1160" y="3706"/>
                      </a:lnTo>
                      <a:lnTo>
                        <a:pt x="1160" y="3720"/>
                      </a:lnTo>
                      <a:lnTo>
                        <a:pt x="1160" y="3727"/>
                      </a:lnTo>
                      <a:lnTo>
                        <a:pt x="1160" y="3731"/>
                      </a:lnTo>
                      <a:lnTo>
                        <a:pt x="1160" y="3738"/>
                      </a:lnTo>
                      <a:lnTo>
                        <a:pt x="1173" y="3738"/>
                      </a:lnTo>
                      <a:lnTo>
                        <a:pt x="1184" y="3738"/>
                      </a:lnTo>
                      <a:lnTo>
                        <a:pt x="1184" y="3742"/>
                      </a:lnTo>
                      <a:lnTo>
                        <a:pt x="1197" y="3742"/>
                      </a:lnTo>
                      <a:lnTo>
                        <a:pt x="1197" y="3738"/>
                      </a:lnTo>
                      <a:lnTo>
                        <a:pt x="1208" y="3738"/>
                      </a:lnTo>
                      <a:lnTo>
                        <a:pt x="1221" y="3738"/>
                      </a:lnTo>
                      <a:lnTo>
                        <a:pt x="1232" y="3738"/>
                      </a:lnTo>
                      <a:lnTo>
                        <a:pt x="1243" y="3738"/>
                      </a:lnTo>
                      <a:lnTo>
                        <a:pt x="1254" y="3738"/>
                      </a:lnTo>
                      <a:lnTo>
                        <a:pt x="1267" y="3738"/>
                      </a:lnTo>
                      <a:lnTo>
                        <a:pt x="1278" y="3738"/>
                      </a:lnTo>
                      <a:lnTo>
                        <a:pt x="1291" y="3738"/>
                      </a:lnTo>
                      <a:lnTo>
                        <a:pt x="1302" y="3738"/>
                      </a:lnTo>
                      <a:lnTo>
                        <a:pt x="1313" y="3738"/>
                      </a:lnTo>
                      <a:lnTo>
                        <a:pt x="1326" y="3738"/>
                      </a:lnTo>
                      <a:lnTo>
                        <a:pt x="1339" y="3738"/>
                      </a:lnTo>
                      <a:lnTo>
                        <a:pt x="1348" y="3738"/>
                      </a:lnTo>
                      <a:lnTo>
                        <a:pt x="1360" y="3738"/>
                      </a:lnTo>
                      <a:lnTo>
                        <a:pt x="1372" y="3738"/>
                      </a:lnTo>
                      <a:lnTo>
                        <a:pt x="1384" y="3738"/>
                      </a:lnTo>
                      <a:lnTo>
                        <a:pt x="1398" y="3738"/>
                      </a:lnTo>
                      <a:lnTo>
                        <a:pt x="1407" y="3738"/>
                      </a:lnTo>
                      <a:lnTo>
                        <a:pt x="1419" y="3738"/>
                      </a:lnTo>
                      <a:lnTo>
                        <a:pt x="1433" y="3738"/>
                      </a:lnTo>
                      <a:lnTo>
                        <a:pt x="1443" y="3738"/>
                      </a:lnTo>
                      <a:lnTo>
                        <a:pt x="1457" y="3738"/>
                      </a:lnTo>
                      <a:lnTo>
                        <a:pt x="1466" y="3738"/>
                      </a:lnTo>
                      <a:lnTo>
                        <a:pt x="1481" y="3738"/>
                      </a:lnTo>
                      <a:lnTo>
                        <a:pt x="1492" y="3738"/>
                      </a:lnTo>
                      <a:lnTo>
                        <a:pt x="1503" y="3738"/>
                      </a:lnTo>
                      <a:lnTo>
                        <a:pt x="1514" y="3738"/>
                      </a:lnTo>
                      <a:lnTo>
                        <a:pt x="1533" y="3738"/>
                      </a:lnTo>
                      <a:lnTo>
                        <a:pt x="1544" y="3738"/>
                      </a:lnTo>
                      <a:lnTo>
                        <a:pt x="1554" y="3738"/>
                      </a:lnTo>
                      <a:lnTo>
                        <a:pt x="1554" y="3731"/>
                      </a:lnTo>
                      <a:lnTo>
                        <a:pt x="1566" y="3731"/>
                      </a:lnTo>
                      <a:lnTo>
                        <a:pt x="1579" y="3731"/>
                      </a:lnTo>
                      <a:lnTo>
                        <a:pt x="1592" y="3731"/>
                      </a:lnTo>
                      <a:lnTo>
                        <a:pt x="1592" y="3738"/>
                      </a:lnTo>
                      <a:lnTo>
                        <a:pt x="1601" y="3738"/>
                      </a:lnTo>
                      <a:lnTo>
                        <a:pt x="1614" y="3731"/>
                      </a:lnTo>
                      <a:lnTo>
                        <a:pt x="1614" y="3738"/>
                      </a:lnTo>
                      <a:lnTo>
                        <a:pt x="1627" y="3738"/>
                      </a:lnTo>
                      <a:lnTo>
                        <a:pt x="1627" y="3731"/>
                      </a:lnTo>
                      <a:lnTo>
                        <a:pt x="1639" y="3731"/>
                      </a:lnTo>
                      <a:lnTo>
                        <a:pt x="1639" y="3738"/>
                      </a:lnTo>
                      <a:lnTo>
                        <a:pt x="1651" y="3738"/>
                      </a:lnTo>
                      <a:lnTo>
                        <a:pt x="1651" y="3731"/>
                      </a:lnTo>
                      <a:lnTo>
                        <a:pt x="1663" y="3731"/>
                      </a:lnTo>
                      <a:lnTo>
                        <a:pt x="1673" y="3731"/>
                      </a:lnTo>
                      <a:lnTo>
                        <a:pt x="1687" y="3731"/>
                      </a:lnTo>
                      <a:lnTo>
                        <a:pt x="1698" y="3731"/>
                      </a:lnTo>
                      <a:lnTo>
                        <a:pt x="1710" y="3731"/>
                      </a:lnTo>
                      <a:lnTo>
                        <a:pt x="1721" y="3731"/>
                      </a:lnTo>
                      <a:lnTo>
                        <a:pt x="1732" y="3731"/>
                      </a:lnTo>
                      <a:lnTo>
                        <a:pt x="1746" y="3731"/>
                      </a:lnTo>
                      <a:lnTo>
                        <a:pt x="1756" y="3731"/>
                      </a:lnTo>
                      <a:lnTo>
                        <a:pt x="1767" y="3731"/>
                      </a:lnTo>
                      <a:lnTo>
                        <a:pt x="1778" y="3731"/>
                      </a:lnTo>
                      <a:lnTo>
                        <a:pt x="1791" y="3731"/>
                      </a:lnTo>
                      <a:lnTo>
                        <a:pt x="1802" y="3731"/>
                      </a:lnTo>
                      <a:lnTo>
                        <a:pt x="1813" y="3731"/>
                      </a:lnTo>
                      <a:lnTo>
                        <a:pt x="1826" y="3731"/>
                      </a:lnTo>
                      <a:lnTo>
                        <a:pt x="1826" y="3727"/>
                      </a:lnTo>
                      <a:lnTo>
                        <a:pt x="1840" y="3727"/>
                      </a:lnTo>
                      <a:lnTo>
                        <a:pt x="1850" y="3727"/>
                      </a:lnTo>
                      <a:lnTo>
                        <a:pt x="1850" y="3731"/>
                      </a:lnTo>
                      <a:lnTo>
                        <a:pt x="1863" y="3731"/>
                      </a:lnTo>
                      <a:lnTo>
                        <a:pt x="1863" y="3727"/>
                      </a:lnTo>
                      <a:lnTo>
                        <a:pt x="1863" y="3731"/>
                      </a:lnTo>
                      <a:lnTo>
                        <a:pt x="1874" y="3731"/>
                      </a:lnTo>
                      <a:lnTo>
                        <a:pt x="1874" y="3727"/>
                      </a:lnTo>
                      <a:lnTo>
                        <a:pt x="1887" y="3727"/>
                      </a:lnTo>
                      <a:lnTo>
                        <a:pt x="1899" y="3727"/>
                      </a:lnTo>
                      <a:lnTo>
                        <a:pt x="1909" y="3720"/>
                      </a:lnTo>
                      <a:lnTo>
                        <a:pt x="1909" y="3710"/>
                      </a:lnTo>
                      <a:lnTo>
                        <a:pt x="1909" y="3666"/>
                      </a:lnTo>
                      <a:lnTo>
                        <a:pt x="1909" y="3585"/>
                      </a:lnTo>
                      <a:lnTo>
                        <a:pt x="1909" y="3440"/>
                      </a:lnTo>
                      <a:lnTo>
                        <a:pt x="1922" y="3273"/>
                      </a:lnTo>
                      <a:lnTo>
                        <a:pt x="1922" y="3130"/>
                      </a:lnTo>
                      <a:lnTo>
                        <a:pt x="1922" y="3060"/>
                      </a:lnTo>
                      <a:lnTo>
                        <a:pt x="1922" y="3109"/>
                      </a:lnTo>
                      <a:lnTo>
                        <a:pt x="1940" y="3199"/>
                      </a:lnTo>
                      <a:lnTo>
                        <a:pt x="1940" y="3296"/>
                      </a:lnTo>
                      <a:lnTo>
                        <a:pt x="1940" y="3387"/>
                      </a:lnTo>
                      <a:lnTo>
                        <a:pt x="1940" y="3463"/>
                      </a:lnTo>
                      <a:lnTo>
                        <a:pt x="1940" y="3522"/>
                      </a:lnTo>
                      <a:lnTo>
                        <a:pt x="1940" y="3570"/>
                      </a:lnTo>
                      <a:lnTo>
                        <a:pt x="1950" y="3606"/>
                      </a:lnTo>
                      <a:lnTo>
                        <a:pt x="1950" y="3630"/>
                      </a:lnTo>
                      <a:lnTo>
                        <a:pt x="1950" y="3651"/>
                      </a:lnTo>
                      <a:lnTo>
                        <a:pt x="1950" y="3661"/>
                      </a:lnTo>
                      <a:lnTo>
                        <a:pt x="1950" y="3679"/>
                      </a:lnTo>
                      <a:lnTo>
                        <a:pt x="1961" y="3682"/>
                      </a:lnTo>
                      <a:lnTo>
                        <a:pt x="1961" y="3687"/>
                      </a:lnTo>
                      <a:lnTo>
                        <a:pt x="1961" y="3692"/>
                      </a:lnTo>
                      <a:lnTo>
                        <a:pt x="1961" y="3700"/>
                      </a:lnTo>
                      <a:lnTo>
                        <a:pt x="1961" y="3706"/>
                      </a:lnTo>
                      <a:lnTo>
                        <a:pt x="1961" y="3710"/>
                      </a:lnTo>
                      <a:lnTo>
                        <a:pt x="1974" y="3710"/>
                      </a:lnTo>
                      <a:lnTo>
                        <a:pt x="1974" y="3700"/>
                      </a:lnTo>
                      <a:lnTo>
                        <a:pt x="1974" y="3666"/>
                      </a:lnTo>
                      <a:lnTo>
                        <a:pt x="1985" y="3600"/>
                      </a:lnTo>
                      <a:lnTo>
                        <a:pt x="1985" y="3447"/>
                      </a:lnTo>
                      <a:lnTo>
                        <a:pt x="1985" y="3175"/>
                      </a:lnTo>
                      <a:lnTo>
                        <a:pt x="1985" y="2734"/>
                      </a:lnTo>
                      <a:lnTo>
                        <a:pt x="1985" y="2131"/>
                      </a:lnTo>
                      <a:lnTo>
                        <a:pt x="1985" y="1448"/>
                      </a:lnTo>
                      <a:lnTo>
                        <a:pt x="1998" y="824"/>
                      </a:lnTo>
                      <a:lnTo>
                        <a:pt x="1998" y="443"/>
                      </a:lnTo>
                      <a:lnTo>
                        <a:pt x="1998" y="405"/>
                      </a:lnTo>
                      <a:lnTo>
                        <a:pt x="1998" y="721"/>
                      </a:lnTo>
                      <a:lnTo>
                        <a:pt x="1998" y="1274"/>
                      </a:lnTo>
                      <a:lnTo>
                        <a:pt x="2010" y="1917"/>
                      </a:lnTo>
                      <a:lnTo>
                        <a:pt x="2010" y="2512"/>
                      </a:lnTo>
                      <a:lnTo>
                        <a:pt x="2010" y="2974"/>
                      </a:lnTo>
                      <a:lnTo>
                        <a:pt x="2010" y="3292"/>
                      </a:lnTo>
                      <a:lnTo>
                        <a:pt x="2010" y="3482"/>
                      </a:lnTo>
                      <a:lnTo>
                        <a:pt x="2010" y="3596"/>
                      </a:lnTo>
                      <a:lnTo>
                        <a:pt x="2020" y="3651"/>
                      </a:lnTo>
                      <a:lnTo>
                        <a:pt x="2020" y="3679"/>
                      </a:lnTo>
                      <a:lnTo>
                        <a:pt x="2020" y="3692"/>
                      </a:lnTo>
                      <a:lnTo>
                        <a:pt x="2020" y="3706"/>
                      </a:lnTo>
                      <a:lnTo>
                        <a:pt x="2034" y="3710"/>
                      </a:lnTo>
                      <a:lnTo>
                        <a:pt x="2034" y="3717"/>
                      </a:lnTo>
                      <a:lnTo>
                        <a:pt x="2044" y="3717"/>
                      </a:lnTo>
                      <a:lnTo>
                        <a:pt x="2044" y="3720"/>
                      </a:lnTo>
                      <a:lnTo>
                        <a:pt x="2057" y="3720"/>
                      </a:lnTo>
                      <a:lnTo>
                        <a:pt x="2069" y="3720"/>
                      </a:lnTo>
                      <a:lnTo>
                        <a:pt x="2079" y="3720"/>
                      </a:lnTo>
                      <a:lnTo>
                        <a:pt x="2093" y="3720"/>
                      </a:lnTo>
                      <a:lnTo>
                        <a:pt x="2104" y="3720"/>
                      </a:lnTo>
                      <a:lnTo>
                        <a:pt x="2118" y="3720"/>
                      </a:lnTo>
                      <a:lnTo>
                        <a:pt x="2128" y="3720"/>
                      </a:lnTo>
                      <a:lnTo>
                        <a:pt x="2128" y="3727"/>
                      </a:lnTo>
                      <a:lnTo>
                        <a:pt x="2139" y="3727"/>
                      </a:lnTo>
                      <a:lnTo>
                        <a:pt x="2139" y="3720"/>
                      </a:lnTo>
                      <a:lnTo>
                        <a:pt x="2153" y="3720"/>
                      </a:lnTo>
                      <a:lnTo>
                        <a:pt x="2162" y="3720"/>
                      </a:lnTo>
                      <a:lnTo>
                        <a:pt x="2162" y="3717"/>
                      </a:lnTo>
                      <a:lnTo>
                        <a:pt x="2175" y="3717"/>
                      </a:lnTo>
                      <a:lnTo>
                        <a:pt x="2175" y="3720"/>
                      </a:lnTo>
                      <a:lnTo>
                        <a:pt x="2184" y="3720"/>
                      </a:lnTo>
                      <a:lnTo>
                        <a:pt x="2197" y="3727"/>
                      </a:lnTo>
                      <a:lnTo>
                        <a:pt x="2210" y="3727"/>
                      </a:lnTo>
                      <a:lnTo>
                        <a:pt x="2210" y="3720"/>
                      </a:lnTo>
                      <a:lnTo>
                        <a:pt x="2222" y="3727"/>
                      </a:lnTo>
                      <a:lnTo>
                        <a:pt x="2222" y="3720"/>
                      </a:lnTo>
                      <a:lnTo>
                        <a:pt x="2234" y="3720"/>
                      </a:lnTo>
                      <a:lnTo>
                        <a:pt x="2246" y="3717"/>
                      </a:lnTo>
                      <a:lnTo>
                        <a:pt x="2246" y="3710"/>
                      </a:lnTo>
                      <a:lnTo>
                        <a:pt x="2246" y="3700"/>
                      </a:lnTo>
                      <a:lnTo>
                        <a:pt x="2246" y="3671"/>
                      </a:lnTo>
                      <a:lnTo>
                        <a:pt x="2246" y="3620"/>
                      </a:lnTo>
                      <a:lnTo>
                        <a:pt x="2246" y="3515"/>
                      </a:lnTo>
                      <a:lnTo>
                        <a:pt x="2257" y="3325"/>
                      </a:lnTo>
                      <a:lnTo>
                        <a:pt x="2257" y="3023"/>
                      </a:lnTo>
                      <a:lnTo>
                        <a:pt x="2257" y="2576"/>
                      </a:lnTo>
                      <a:lnTo>
                        <a:pt x="2257" y="2014"/>
                      </a:lnTo>
                      <a:lnTo>
                        <a:pt x="2257" y="1377"/>
                      </a:lnTo>
                      <a:lnTo>
                        <a:pt x="2269" y="765"/>
                      </a:lnTo>
                      <a:lnTo>
                        <a:pt x="2269" y="276"/>
                      </a:lnTo>
                      <a:lnTo>
                        <a:pt x="2269" y="0"/>
                      </a:lnTo>
                      <a:lnTo>
                        <a:pt x="2269" y="259"/>
                      </a:lnTo>
                      <a:lnTo>
                        <a:pt x="2269" y="711"/>
                      </a:lnTo>
                      <a:lnTo>
                        <a:pt x="2281" y="1277"/>
                      </a:lnTo>
                      <a:lnTo>
                        <a:pt x="2281" y="1861"/>
                      </a:lnTo>
                      <a:lnTo>
                        <a:pt x="2281" y="2392"/>
                      </a:lnTo>
                      <a:lnTo>
                        <a:pt x="2281" y="2821"/>
                      </a:lnTo>
                      <a:lnTo>
                        <a:pt x="2281" y="3143"/>
                      </a:lnTo>
                      <a:lnTo>
                        <a:pt x="2293" y="3366"/>
                      </a:lnTo>
                      <a:lnTo>
                        <a:pt x="2293" y="3504"/>
                      </a:lnTo>
                      <a:lnTo>
                        <a:pt x="2293" y="3591"/>
                      </a:lnTo>
                      <a:lnTo>
                        <a:pt x="2293" y="3643"/>
                      </a:lnTo>
                      <a:lnTo>
                        <a:pt x="2293" y="3666"/>
                      </a:lnTo>
                      <a:lnTo>
                        <a:pt x="2293" y="3682"/>
                      </a:lnTo>
                      <a:lnTo>
                        <a:pt x="2307" y="3687"/>
                      </a:lnTo>
                      <a:lnTo>
                        <a:pt x="2307" y="3692"/>
                      </a:lnTo>
                      <a:lnTo>
                        <a:pt x="2307" y="3700"/>
                      </a:lnTo>
                      <a:lnTo>
                        <a:pt x="2316" y="3706"/>
                      </a:lnTo>
                      <a:lnTo>
                        <a:pt x="2316" y="3710"/>
                      </a:lnTo>
                      <a:lnTo>
                        <a:pt x="2333" y="3710"/>
                      </a:lnTo>
                      <a:lnTo>
                        <a:pt x="2346" y="3710"/>
                      </a:lnTo>
                      <a:lnTo>
                        <a:pt x="2360" y="3710"/>
                      </a:lnTo>
                      <a:lnTo>
                        <a:pt x="2368" y="3717"/>
                      </a:lnTo>
                      <a:lnTo>
                        <a:pt x="2380" y="3717"/>
                      </a:lnTo>
                      <a:lnTo>
                        <a:pt x="2392" y="3717"/>
                      </a:lnTo>
                      <a:lnTo>
                        <a:pt x="2405" y="3717"/>
                      </a:lnTo>
                      <a:lnTo>
                        <a:pt x="2405" y="3710"/>
                      </a:lnTo>
                      <a:lnTo>
                        <a:pt x="2405" y="3706"/>
                      </a:lnTo>
                      <a:lnTo>
                        <a:pt x="2405" y="3700"/>
                      </a:lnTo>
                      <a:lnTo>
                        <a:pt x="2418" y="3700"/>
                      </a:lnTo>
                      <a:lnTo>
                        <a:pt x="2418" y="3692"/>
                      </a:lnTo>
                      <a:lnTo>
                        <a:pt x="2418" y="3700"/>
                      </a:lnTo>
                      <a:lnTo>
                        <a:pt x="2427" y="3706"/>
                      </a:lnTo>
                      <a:lnTo>
                        <a:pt x="2427" y="3710"/>
                      </a:lnTo>
                      <a:lnTo>
                        <a:pt x="2440" y="3717"/>
                      </a:lnTo>
                      <a:lnTo>
                        <a:pt x="2453" y="3717"/>
                      </a:lnTo>
                      <a:lnTo>
                        <a:pt x="2463" y="3710"/>
                      </a:lnTo>
                      <a:lnTo>
                        <a:pt x="2463" y="3717"/>
                      </a:lnTo>
                      <a:lnTo>
                        <a:pt x="2474" y="3710"/>
                      </a:lnTo>
                      <a:lnTo>
                        <a:pt x="2474" y="3717"/>
                      </a:lnTo>
                      <a:lnTo>
                        <a:pt x="2486" y="3717"/>
                      </a:lnTo>
                      <a:lnTo>
                        <a:pt x="2499" y="3717"/>
                      </a:lnTo>
                      <a:lnTo>
                        <a:pt x="2512" y="3717"/>
                      </a:lnTo>
                      <a:lnTo>
                        <a:pt x="2522" y="3717"/>
                      </a:lnTo>
                      <a:lnTo>
                        <a:pt x="2533" y="3717"/>
                      </a:lnTo>
                      <a:lnTo>
                        <a:pt x="2533" y="3710"/>
                      </a:lnTo>
                      <a:lnTo>
                        <a:pt x="2547" y="3710"/>
                      </a:lnTo>
                      <a:lnTo>
                        <a:pt x="2559" y="3710"/>
                      </a:lnTo>
                      <a:lnTo>
                        <a:pt x="2559" y="3706"/>
                      </a:lnTo>
                      <a:lnTo>
                        <a:pt x="2571" y="3700"/>
                      </a:lnTo>
                      <a:lnTo>
                        <a:pt x="2571" y="3692"/>
                      </a:lnTo>
                      <a:lnTo>
                        <a:pt x="2571" y="3687"/>
                      </a:lnTo>
                      <a:lnTo>
                        <a:pt x="2583" y="3687"/>
                      </a:lnTo>
                      <a:lnTo>
                        <a:pt x="2583" y="3692"/>
                      </a:lnTo>
                      <a:lnTo>
                        <a:pt x="2583" y="3700"/>
                      </a:lnTo>
                      <a:lnTo>
                        <a:pt x="2592" y="3706"/>
                      </a:lnTo>
                      <a:lnTo>
                        <a:pt x="2592" y="3710"/>
                      </a:lnTo>
                      <a:lnTo>
                        <a:pt x="2604" y="3710"/>
                      </a:lnTo>
                      <a:lnTo>
                        <a:pt x="2604" y="3717"/>
                      </a:lnTo>
                      <a:lnTo>
                        <a:pt x="2617" y="3717"/>
                      </a:lnTo>
                      <a:lnTo>
                        <a:pt x="2627" y="3717"/>
                      </a:lnTo>
                      <a:lnTo>
                        <a:pt x="2627" y="3710"/>
                      </a:lnTo>
                      <a:lnTo>
                        <a:pt x="2640" y="3710"/>
                      </a:lnTo>
                      <a:lnTo>
                        <a:pt x="2654" y="3710"/>
                      </a:lnTo>
                      <a:lnTo>
                        <a:pt x="2663" y="3710"/>
                      </a:lnTo>
                      <a:lnTo>
                        <a:pt x="2676" y="3710"/>
                      </a:lnTo>
                      <a:lnTo>
                        <a:pt x="2687" y="3710"/>
                      </a:lnTo>
                      <a:lnTo>
                        <a:pt x="2687" y="3717"/>
                      </a:lnTo>
                      <a:lnTo>
                        <a:pt x="2687" y="3710"/>
                      </a:lnTo>
                      <a:lnTo>
                        <a:pt x="2700" y="3710"/>
                      </a:lnTo>
                      <a:lnTo>
                        <a:pt x="2714" y="3710"/>
                      </a:lnTo>
                      <a:lnTo>
                        <a:pt x="2728" y="3710"/>
                      </a:lnTo>
                      <a:lnTo>
                        <a:pt x="2741" y="3706"/>
                      </a:lnTo>
                      <a:lnTo>
                        <a:pt x="2753" y="3706"/>
                      </a:lnTo>
                      <a:lnTo>
                        <a:pt x="2766" y="3706"/>
                      </a:lnTo>
                      <a:lnTo>
                        <a:pt x="2777" y="3706"/>
                      </a:lnTo>
                      <a:lnTo>
                        <a:pt x="2790" y="3706"/>
                      </a:lnTo>
                      <a:lnTo>
                        <a:pt x="2798" y="3706"/>
                      </a:lnTo>
                      <a:lnTo>
                        <a:pt x="2812" y="3706"/>
                      </a:lnTo>
                      <a:lnTo>
                        <a:pt x="2812" y="3710"/>
                      </a:lnTo>
                      <a:lnTo>
                        <a:pt x="2824" y="3710"/>
                      </a:lnTo>
                      <a:lnTo>
                        <a:pt x="2833" y="3710"/>
                      </a:lnTo>
                      <a:lnTo>
                        <a:pt x="2847" y="3706"/>
                      </a:lnTo>
                      <a:lnTo>
                        <a:pt x="2857" y="3706"/>
                      </a:lnTo>
                      <a:lnTo>
                        <a:pt x="2870" y="3706"/>
                      </a:lnTo>
                      <a:lnTo>
                        <a:pt x="2881" y="3706"/>
                      </a:lnTo>
                      <a:lnTo>
                        <a:pt x="2895" y="3706"/>
                      </a:lnTo>
                      <a:lnTo>
                        <a:pt x="2895" y="3700"/>
                      </a:lnTo>
                      <a:lnTo>
                        <a:pt x="2895" y="3687"/>
                      </a:lnTo>
                      <a:lnTo>
                        <a:pt x="2895" y="3666"/>
                      </a:lnTo>
                      <a:lnTo>
                        <a:pt x="2905" y="3617"/>
                      </a:lnTo>
                      <a:lnTo>
                        <a:pt x="2905" y="3504"/>
                      </a:lnTo>
                      <a:lnTo>
                        <a:pt x="2905" y="3311"/>
                      </a:lnTo>
                      <a:lnTo>
                        <a:pt x="2905" y="3002"/>
                      </a:lnTo>
                      <a:lnTo>
                        <a:pt x="2905" y="2576"/>
                      </a:lnTo>
                      <a:lnTo>
                        <a:pt x="2918" y="2072"/>
                      </a:lnTo>
                      <a:lnTo>
                        <a:pt x="2918" y="1590"/>
                      </a:lnTo>
                      <a:lnTo>
                        <a:pt x="2918" y="1246"/>
                      </a:lnTo>
                      <a:lnTo>
                        <a:pt x="2918" y="1138"/>
                      </a:lnTo>
                      <a:lnTo>
                        <a:pt x="2918" y="1277"/>
                      </a:lnTo>
                      <a:lnTo>
                        <a:pt x="2918" y="1632"/>
                      </a:lnTo>
                      <a:lnTo>
                        <a:pt x="2929" y="2086"/>
                      </a:lnTo>
                      <a:lnTo>
                        <a:pt x="2929" y="2543"/>
                      </a:lnTo>
                      <a:lnTo>
                        <a:pt x="2929" y="2928"/>
                      </a:lnTo>
                      <a:lnTo>
                        <a:pt x="2929" y="3217"/>
                      </a:lnTo>
                      <a:lnTo>
                        <a:pt x="2929" y="3404"/>
                      </a:lnTo>
                      <a:lnTo>
                        <a:pt x="2942" y="3522"/>
                      </a:lnTo>
                      <a:lnTo>
                        <a:pt x="2942" y="3585"/>
                      </a:lnTo>
                      <a:lnTo>
                        <a:pt x="2942" y="3620"/>
                      </a:lnTo>
                      <a:lnTo>
                        <a:pt x="2942" y="3643"/>
                      </a:lnTo>
                      <a:lnTo>
                        <a:pt x="2942" y="3651"/>
                      </a:lnTo>
                      <a:lnTo>
                        <a:pt x="2942" y="3661"/>
                      </a:lnTo>
                      <a:lnTo>
                        <a:pt x="2953" y="3666"/>
                      </a:lnTo>
                      <a:lnTo>
                        <a:pt x="2953" y="3671"/>
                      </a:lnTo>
                      <a:lnTo>
                        <a:pt x="2953" y="3679"/>
                      </a:lnTo>
                      <a:lnTo>
                        <a:pt x="2964" y="3679"/>
                      </a:lnTo>
                      <a:lnTo>
                        <a:pt x="2964" y="3682"/>
                      </a:lnTo>
                      <a:lnTo>
                        <a:pt x="2978" y="3682"/>
                      </a:lnTo>
                      <a:lnTo>
                        <a:pt x="2988" y="3682"/>
                      </a:lnTo>
                      <a:lnTo>
                        <a:pt x="3001" y="3682"/>
                      </a:lnTo>
                      <a:lnTo>
                        <a:pt x="3012" y="3679"/>
                      </a:lnTo>
                      <a:lnTo>
                        <a:pt x="3012" y="3682"/>
                      </a:lnTo>
                      <a:lnTo>
                        <a:pt x="3023" y="3682"/>
                      </a:lnTo>
                      <a:lnTo>
                        <a:pt x="3023" y="3687"/>
                      </a:lnTo>
                      <a:lnTo>
                        <a:pt x="3034" y="3687"/>
                      </a:lnTo>
                      <a:lnTo>
                        <a:pt x="3047" y="3687"/>
                      </a:lnTo>
                      <a:lnTo>
                        <a:pt x="3058" y="3687"/>
                      </a:lnTo>
                      <a:lnTo>
                        <a:pt x="3069" y="3687"/>
                      </a:lnTo>
                      <a:lnTo>
                        <a:pt x="3069" y="3692"/>
                      </a:lnTo>
                      <a:lnTo>
                        <a:pt x="3069" y="3687"/>
                      </a:lnTo>
                      <a:lnTo>
                        <a:pt x="3083" y="3687"/>
                      </a:lnTo>
                      <a:lnTo>
                        <a:pt x="3093" y="3687"/>
                      </a:lnTo>
                      <a:lnTo>
                        <a:pt x="3093" y="3692"/>
                      </a:lnTo>
                      <a:lnTo>
                        <a:pt x="3107" y="3692"/>
                      </a:lnTo>
                      <a:lnTo>
                        <a:pt x="3119" y="3692"/>
                      </a:lnTo>
                      <a:lnTo>
                        <a:pt x="3137" y="3692"/>
                      </a:lnTo>
                      <a:lnTo>
                        <a:pt x="3147" y="3692"/>
                      </a:lnTo>
                      <a:lnTo>
                        <a:pt x="3161" y="3687"/>
                      </a:lnTo>
                      <a:lnTo>
                        <a:pt x="3172" y="3682"/>
                      </a:lnTo>
                      <a:lnTo>
                        <a:pt x="3182" y="3682"/>
                      </a:lnTo>
                      <a:lnTo>
                        <a:pt x="3182" y="3687"/>
                      </a:lnTo>
                      <a:lnTo>
                        <a:pt x="3193" y="3687"/>
                      </a:lnTo>
                      <a:lnTo>
                        <a:pt x="3207" y="3687"/>
                      </a:lnTo>
                      <a:lnTo>
                        <a:pt x="3218" y="3687"/>
                      </a:lnTo>
                      <a:lnTo>
                        <a:pt x="3230" y="3687"/>
                      </a:lnTo>
                      <a:lnTo>
                        <a:pt x="3241" y="3687"/>
                      </a:lnTo>
                      <a:lnTo>
                        <a:pt x="3253" y="3687"/>
                      </a:lnTo>
                      <a:lnTo>
                        <a:pt x="3265" y="3687"/>
                      </a:lnTo>
                      <a:lnTo>
                        <a:pt x="3277" y="3687"/>
                      </a:lnTo>
                      <a:lnTo>
                        <a:pt x="3289" y="3687"/>
                      </a:lnTo>
                      <a:lnTo>
                        <a:pt x="3300" y="3687"/>
                      </a:lnTo>
                      <a:lnTo>
                        <a:pt x="3300" y="3682"/>
                      </a:lnTo>
                      <a:lnTo>
                        <a:pt x="3312" y="3682"/>
                      </a:lnTo>
                      <a:lnTo>
                        <a:pt x="3312" y="3679"/>
                      </a:lnTo>
                      <a:lnTo>
                        <a:pt x="3324" y="3679"/>
                      </a:lnTo>
                      <a:lnTo>
                        <a:pt x="3324" y="3682"/>
                      </a:lnTo>
                      <a:lnTo>
                        <a:pt x="3335" y="3682"/>
                      </a:lnTo>
                      <a:lnTo>
                        <a:pt x="3348" y="3687"/>
                      </a:lnTo>
                      <a:lnTo>
                        <a:pt x="3362" y="3687"/>
                      </a:lnTo>
                      <a:lnTo>
                        <a:pt x="3371" y="3687"/>
                      </a:lnTo>
                      <a:lnTo>
                        <a:pt x="3371" y="3682"/>
                      </a:lnTo>
                      <a:lnTo>
                        <a:pt x="3386" y="3682"/>
                      </a:lnTo>
                      <a:lnTo>
                        <a:pt x="3386" y="3679"/>
                      </a:lnTo>
                      <a:lnTo>
                        <a:pt x="3394" y="3679"/>
                      </a:lnTo>
                      <a:lnTo>
                        <a:pt x="3408" y="3671"/>
                      </a:lnTo>
                      <a:lnTo>
                        <a:pt x="3408" y="3679"/>
                      </a:lnTo>
                      <a:lnTo>
                        <a:pt x="3419" y="3679"/>
                      </a:lnTo>
                      <a:lnTo>
                        <a:pt x="3419" y="3671"/>
                      </a:lnTo>
                      <a:lnTo>
                        <a:pt x="3419" y="3666"/>
                      </a:lnTo>
                      <a:lnTo>
                        <a:pt x="3419" y="3661"/>
                      </a:lnTo>
                      <a:lnTo>
                        <a:pt x="3432" y="3645"/>
                      </a:lnTo>
                      <a:lnTo>
                        <a:pt x="3432" y="3620"/>
                      </a:lnTo>
                      <a:lnTo>
                        <a:pt x="3432" y="3579"/>
                      </a:lnTo>
                      <a:lnTo>
                        <a:pt x="3432" y="3515"/>
                      </a:lnTo>
                      <a:lnTo>
                        <a:pt x="3432" y="3415"/>
                      </a:lnTo>
                      <a:lnTo>
                        <a:pt x="3432" y="3292"/>
                      </a:lnTo>
                      <a:lnTo>
                        <a:pt x="3442" y="3130"/>
                      </a:lnTo>
                      <a:lnTo>
                        <a:pt x="3442" y="2964"/>
                      </a:lnTo>
                      <a:lnTo>
                        <a:pt x="3442" y="2816"/>
                      </a:lnTo>
                      <a:lnTo>
                        <a:pt x="3442" y="2713"/>
                      </a:lnTo>
                      <a:lnTo>
                        <a:pt x="3442" y="2671"/>
                      </a:lnTo>
                      <a:lnTo>
                        <a:pt x="3453" y="2702"/>
                      </a:lnTo>
                      <a:lnTo>
                        <a:pt x="3453" y="2795"/>
                      </a:lnTo>
                      <a:lnTo>
                        <a:pt x="3453" y="2938"/>
                      </a:lnTo>
                      <a:lnTo>
                        <a:pt x="3453" y="3095"/>
                      </a:lnTo>
                      <a:lnTo>
                        <a:pt x="3453" y="3252"/>
                      </a:lnTo>
                      <a:lnTo>
                        <a:pt x="3466" y="3387"/>
                      </a:lnTo>
                      <a:lnTo>
                        <a:pt x="3466" y="3488"/>
                      </a:lnTo>
                      <a:lnTo>
                        <a:pt x="3466" y="3564"/>
                      </a:lnTo>
                      <a:lnTo>
                        <a:pt x="3466" y="3612"/>
                      </a:lnTo>
                      <a:lnTo>
                        <a:pt x="3466" y="3643"/>
                      </a:lnTo>
                      <a:lnTo>
                        <a:pt x="3466" y="3657"/>
                      </a:lnTo>
                      <a:lnTo>
                        <a:pt x="3475" y="3666"/>
                      </a:lnTo>
                      <a:lnTo>
                        <a:pt x="3475" y="3671"/>
                      </a:lnTo>
                      <a:lnTo>
                        <a:pt x="3475" y="3679"/>
                      </a:lnTo>
                      <a:lnTo>
                        <a:pt x="3489" y="3679"/>
                      </a:lnTo>
                      <a:lnTo>
                        <a:pt x="3489" y="3682"/>
                      </a:lnTo>
                      <a:lnTo>
                        <a:pt x="3499" y="3682"/>
                      </a:lnTo>
                      <a:lnTo>
                        <a:pt x="3512" y="3682"/>
                      </a:lnTo>
                      <a:lnTo>
                        <a:pt x="3512" y="3679"/>
                      </a:lnTo>
                      <a:lnTo>
                        <a:pt x="3529" y="3679"/>
                      </a:lnTo>
                      <a:lnTo>
                        <a:pt x="3529" y="3671"/>
                      </a:lnTo>
                      <a:lnTo>
                        <a:pt x="3543" y="3671"/>
                      </a:lnTo>
                      <a:lnTo>
                        <a:pt x="3543" y="3666"/>
                      </a:lnTo>
                      <a:lnTo>
                        <a:pt x="3551" y="3671"/>
                      </a:lnTo>
                      <a:lnTo>
                        <a:pt x="3551" y="3679"/>
                      </a:lnTo>
                      <a:lnTo>
                        <a:pt x="3565" y="3679"/>
                      </a:lnTo>
                      <a:lnTo>
                        <a:pt x="3565" y="3682"/>
                      </a:lnTo>
                      <a:lnTo>
                        <a:pt x="3577" y="3682"/>
                      </a:lnTo>
                      <a:lnTo>
                        <a:pt x="3577" y="3679"/>
                      </a:lnTo>
                      <a:lnTo>
                        <a:pt x="3589" y="3679"/>
                      </a:lnTo>
                      <a:lnTo>
                        <a:pt x="3600" y="3679"/>
                      </a:lnTo>
                      <a:lnTo>
                        <a:pt x="3612" y="3679"/>
                      </a:lnTo>
                      <a:lnTo>
                        <a:pt x="3624" y="3679"/>
                      </a:lnTo>
                      <a:lnTo>
                        <a:pt x="3637" y="3679"/>
                      </a:lnTo>
                      <a:lnTo>
                        <a:pt x="3637" y="3671"/>
                      </a:lnTo>
                      <a:lnTo>
                        <a:pt x="3648" y="3671"/>
                      </a:lnTo>
                      <a:lnTo>
                        <a:pt x="3648" y="3666"/>
                      </a:lnTo>
                      <a:lnTo>
                        <a:pt x="3657" y="3666"/>
                      </a:lnTo>
                      <a:lnTo>
                        <a:pt x="3657" y="3671"/>
                      </a:lnTo>
                      <a:lnTo>
                        <a:pt x="3671" y="3671"/>
                      </a:lnTo>
                      <a:lnTo>
                        <a:pt x="3671" y="3679"/>
                      </a:lnTo>
                      <a:lnTo>
                        <a:pt x="3682" y="3679"/>
                      </a:lnTo>
                      <a:lnTo>
                        <a:pt x="3696" y="3679"/>
                      </a:lnTo>
                      <a:lnTo>
                        <a:pt x="3706" y="3679"/>
                      </a:lnTo>
                      <a:lnTo>
                        <a:pt x="3706" y="3671"/>
                      </a:lnTo>
                      <a:lnTo>
                        <a:pt x="3706" y="3679"/>
                      </a:lnTo>
                      <a:lnTo>
                        <a:pt x="3718" y="3679"/>
                      </a:lnTo>
                      <a:lnTo>
                        <a:pt x="3718" y="3671"/>
                      </a:lnTo>
                      <a:lnTo>
                        <a:pt x="3718" y="3679"/>
                      </a:lnTo>
                      <a:lnTo>
                        <a:pt x="3730" y="3679"/>
                      </a:lnTo>
                      <a:lnTo>
                        <a:pt x="3741" y="3679"/>
                      </a:lnTo>
                      <a:lnTo>
                        <a:pt x="3741" y="3671"/>
                      </a:lnTo>
                      <a:lnTo>
                        <a:pt x="3755" y="3671"/>
                      </a:lnTo>
                      <a:lnTo>
                        <a:pt x="3765" y="3671"/>
                      </a:lnTo>
                      <a:lnTo>
                        <a:pt x="3779" y="3671"/>
                      </a:lnTo>
                      <a:lnTo>
                        <a:pt x="3789" y="3671"/>
                      </a:lnTo>
                      <a:lnTo>
                        <a:pt x="3801" y="3671"/>
                      </a:lnTo>
                      <a:lnTo>
                        <a:pt x="3813" y="3671"/>
                      </a:lnTo>
                      <a:lnTo>
                        <a:pt x="3824" y="3671"/>
                      </a:lnTo>
                      <a:lnTo>
                        <a:pt x="3824" y="3679"/>
                      </a:lnTo>
                      <a:lnTo>
                        <a:pt x="3824" y="3671"/>
                      </a:lnTo>
                      <a:lnTo>
                        <a:pt x="3838" y="3671"/>
                      </a:lnTo>
                      <a:lnTo>
                        <a:pt x="3849" y="3671"/>
                      </a:lnTo>
                      <a:lnTo>
                        <a:pt x="3849" y="3679"/>
                      </a:lnTo>
                      <a:lnTo>
                        <a:pt x="3859" y="3671"/>
                      </a:lnTo>
                      <a:lnTo>
                        <a:pt x="3859" y="3679"/>
                      </a:lnTo>
                      <a:lnTo>
                        <a:pt x="3859" y="3671"/>
                      </a:lnTo>
                      <a:lnTo>
                        <a:pt x="3870" y="3671"/>
                      </a:lnTo>
                      <a:lnTo>
                        <a:pt x="3870" y="3679"/>
                      </a:lnTo>
                      <a:lnTo>
                        <a:pt x="3870" y="3671"/>
                      </a:lnTo>
                      <a:lnTo>
                        <a:pt x="3883" y="3671"/>
                      </a:lnTo>
                      <a:lnTo>
                        <a:pt x="3883" y="3666"/>
                      </a:lnTo>
                      <a:lnTo>
                        <a:pt x="3883" y="3661"/>
                      </a:lnTo>
                      <a:lnTo>
                        <a:pt x="3883" y="3651"/>
                      </a:lnTo>
                      <a:lnTo>
                        <a:pt x="3883" y="3624"/>
                      </a:lnTo>
                      <a:lnTo>
                        <a:pt x="3895" y="3579"/>
                      </a:lnTo>
                      <a:lnTo>
                        <a:pt x="3895" y="3504"/>
                      </a:lnTo>
                      <a:lnTo>
                        <a:pt x="3895" y="3395"/>
                      </a:lnTo>
                      <a:lnTo>
                        <a:pt x="3895" y="3233"/>
                      </a:lnTo>
                      <a:lnTo>
                        <a:pt x="3895" y="3032"/>
                      </a:lnTo>
                      <a:lnTo>
                        <a:pt x="3895" y="2803"/>
                      </a:lnTo>
                      <a:lnTo>
                        <a:pt x="3907" y="2578"/>
                      </a:lnTo>
                      <a:lnTo>
                        <a:pt x="3907" y="2397"/>
                      </a:lnTo>
                      <a:lnTo>
                        <a:pt x="3907" y="2284"/>
                      </a:lnTo>
                      <a:lnTo>
                        <a:pt x="3907" y="2270"/>
                      </a:lnTo>
                      <a:lnTo>
                        <a:pt x="3907" y="2352"/>
                      </a:lnTo>
                      <a:lnTo>
                        <a:pt x="3925" y="2525"/>
                      </a:lnTo>
                      <a:lnTo>
                        <a:pt x="3925" y="2734"/>
                      </a:lnTo>
                      <a:lnTo>
                        <a:pt x="3925" y="2953"/>
                      </a:lnTo>
                      <a:lnTo>
                        <a:pt x="3925" y="3158"/>
                      </a:lnTo>
                      <a:lnTo>
                        <a:pt x="3925" y="3320"/>
                      </a:lnTo>
                      <a:lnTo>
                        <a:pt x="3935" y="3447"/>
                      </a:lnTo>
                      <a:lnTo>
                        <a:pt x="3935" y="3539"/>
                      </a:lnTo>
                      <a:lnTo>
                        <a:pt x="3935" y="3591"/>
                      </a:lnTo>
                      <a:lnTo>
                        <a:pt x="3935" y="3624"/>
                      </a:lnTo>
                      <a:lnTo>
                        <a:pt x="3935" y="3645"/>
                      </a:lnTo>
                      <a:lnTo>
                        <a:pt x="3935" y="3657"/>
                      </a:lnTo>
                      <a:lnTo>
                        <a:pt x="3950" y="3661"/>
                      </a:lnTo>
                      <a:lnTo>
                        <a:pt x="3950" y="3666"/>
                      </a:lnTo>
                      <a:lnTo>
                        <a:pt x="3959" y="3666"/>
                      </a:lnTo>
                      <a:lnTo>
                        <a:pt x="3959" y="3671"/>
                      </a:lnTo>
                      <a:lnTo>
                        <a:pt x="3973" y="3671"/>
                      </a:lnTo>
                      <a:lnTo>
                        <a:pt x="3984" y="3666"/>
                      </a:lnTo>
                      <a:lnTo>
                        <a:pt x="3994" y="3666"/>
                      </a:lnTo>
                      <a:lnTo>
                        <a:pt x="3994" y="3671"/>
                      </a:lnTo>
                      <a:lnTo>
                        <a:pt x="4008" y="3666"/>
                      </a:lnTo>
                      <a:lnTo>
                        <a:pt x="4019" y="3666"/>
                      </a:lnTo>
                      <a:lnTo>
                        <a:pt x="4032" y="3666"/>
                      </a:lnTo>
                      <a:lnTo>
                        <a:pt x="4043" y="3666"/>
                      </a:lnTo>
                      <a:lnTo>
                        <a:pt x="4054" y="3671"/>
                      </a:lnTo>
                      <a:lnTo>
                        <a:pt x="4067" y="3671"/>
                      </a:lnTo>
                      <a:lnTo>
                        <a:pt x="4080" y="3666"/>
                      </a:lnTo>
                      <a:lnTo>
                        <a:pt x="4089" y="3666"/>
                      </a:lnTo>
                      <a:lnTo>
                        <a:pt x="4089" y="3661"/>
                      </a:lnTo>
                      <a:lnTo>
                        <a:pt x="4102" y="3661"/>
                      </a:lnTo>
                      <a:lnTo>
                        <a:pt x="4112" y="3661"/>
                      </a:lnTo>
                      <a:lnTo>
                        <a:pt x="4124" y="3661"/>
                      </a:lnTo>
                      <a:lnTo>
                        <a:pt x="4136" y="3661"/>
                      </a:lnTo>
                      <a:lnTo>
                        <a:pt x="4136" y="3666"/>
                      </a:lnTo>
                      <a:lnTo>
                        <a:pt x="4147" y="3661"/>
                      </a:lnTo>
                      <a:lnTo>
                        <a:pt x="4161" y="3661"/>
                      </a:lnTo>
                      <a:lnTo>
                        <a:pt x="4172" y="3661"/>
                      </a:lnTo>
                      <a:lnTo>
                        <a:pt x="4172" y="3657"/>
                      </a:lnTo>
                      <a:lnTo>
                        <a:pt x="4172" y="3661"/>
                      </a:lnTo>
                      <a:lnTo>
                        <a:pt x="4185" y="3661"/>
                      </a:lnTo>
                      <a:lnTo>
                        <a:pt x="4196" y="3661"/>
                      </a:lnTo>
                      <a:lnTo>
                        <a:pt x="4209" y="3661"/>
                      </a:lnTo>
                      <a:lnTo>
                        <a:pt x="4209" y="3657"/>
                      </a:lnTo>
                      <a:lnTo>
                        <a:pt x="4221" y="3657"/>
                      </a:lnTo>
                      <a:lnTo>
                        <a:pt x="4233" y="3657"/>
                      </a:lnTo>
                      <a:lnTo>
                        <a:pt x="4245" y="3657"/>
                      </a:lnTo>
                      <a:lnTo>
                        <a:pt x="4254" y="3657"/>
                      </a:lnTo>
                      <a:lnTo>
                        <a:pt x="4268" y="3657"/>
                      </a:lnTo>
                      <a:lnTo>
                        <a:pt x="4278" y="3657"/>
                      </a:lnTo>
                      <a:lnTo>
                        <a:pt x="4292" y="3657"/>
                      </a:lnTo>
                      <a:lnTo>
                        <a:pt x="4301" y="3651"/>
                      </a:lnTo>
                      <a:lnTo>
                        <a:pt x="4314" y="3645"/>
                      </a:lnTo>
                      <a:lnTo>
                        <a:pt x="4314" y="3643"/>
                      </a:lnTo>
                      <a:lnTo>
                        <a:pt x="4314" y="3630"/>
                      </a:lnTo>
                      <a:lnTo>
                        <a:pt x="4314" y="3612"/>
                      </a:lnTo>
                      <a:lnTo>
                        <a:pt x="4314" y="3579"/>
                      </a:lnTo>
                      <a:lnTo>
                        <a:pt x="4314" y="3539"/>
                      </a:lnTo>
                      <a:lnTo>
                        <a:pt x="4330" y="3477"/>
                      </a:lnTo>
                      <a:lnTo>
                        <a:pt x="4330" y="3411"/>
                      </a:lnTo>
                      <a:lnTo>
                        <a:pt x="4330" y="3335"/>
                      </a:lnTo>
                      <a:lnTo>
                        <a:pt x="4330" y="3271"/>
                      </a:lnTo>
                      <a:lnTo>
                        <a:pt x="4330" y="3221"/>
                      </a:lnTo>
                      <a:lnTo>
                        <a:pt x="4344" y="3199"/>
                      </a:lnTo>
                      <a:lnTo>
                        <a:pt x="4344" y="3209"/>
                      </a:lnTo>
                      <a:lnTo>
                        <a:pt x="4344" y="3252"/>
                      </a:lnTo>
                      <a:lnTo>
                        <a:pt x="4344" y="3311"/>
                      </a:lnTo>
                      <a:lnTo>
                        <a:pt x="4344" y="3380"/>
                      </a:lnTo>
                      <a:lnTo>
                        <a:pt x="4344" y="3447"/>
                      </a:lnTo>
                      <a:lnTo>
                        <a:pt x="4356" y="3499"/>
                      </a:lnTo>
                      <a:lnTo>
                        <a:pt x="4356" y="3547"/>
                      </a:lnTo>
                      <a:lnTo>
                        <a:pt x="4356" y="3579"/>
                      </a:lnTo>
                      <a:lnTo>
                        <a:pt x="4356" y="3600"/>
                      </a:lnTo>
                      <a:lnTo>
                        <a:pt x="4356" y="3617"/>
                      </a:lnTo>
                      <a:lnTo>
                        <a:pt x="4368" y="3620"/>
                      </a:lnTo>
                      <a:lnTo>
                        <a:pt x="4368" y="3624"/>
                      </a:lnTo>
                      <a:lnTo>
                        <a:pt x="4368" y="3630"/>
                      </a:lnTo>
                      <a:lnTo>
                        <a:pt x="4368" y="3636"/>
                      </a:lnTo>
                      <a:lnTo>
                        <a:pt x="4379" y="3643"/>
                      </a:lnTo>
                      <a:lnTo>
                        <a:pt x="4390" y="3643"/>
                      </a:lnTo>
                      <a:lnTo>
                        <a:pt x="4390" y="3645"/>
                      </a:lnTo>
                      <a:lnTo>
                        <a:pt x="4401" y="3645"/>
                      </a:lnTo>
                      <a:lnTo>
                        <a:pt x="4415" y="3645"/>
                      </a:lnTo>
                      <a:lnTo>
                        <a:pt x="4425" y="3645"/>
                      </a:lnTo>
                      <a:lnTo>
                        <a:pt x="4425" y="3643"/>
                      </a:lnTo>
                      <a:lnTo>
                        <a:pt x="4438" y="3643"/>
                      </a:lnTo>
                      <a:lnTo>
                        <a:pt x="4450" y="3643"/>
                      </a:lnTo>
                      <a:lnTo>
                        <a:pt x="4450" y="3645"/>
                      </a:lnTo>
                      <a:lnTo>
                        <a:pt x="4460" y="3645"/>
                      </a:lnTo>
                      <a:lnTo>
                        <a:pt x="4474" y="3645"/>
                      </a:lnTo>
                      <a:lnTo>
                        <a:pt x="4484" y="3645"/>
                      </a:lnTo>
                      <a:lnTo>
                        <a:pt x="4498" y="3643"/>
                      </a:lnTo>
                      <a:lnTo>
                        <a:pt x="4509" y="3643"/>
                      </a:lnTo>
                      <a:lnTo>
                        <a:pt x="4509" y="3645"/>
                      </a:lnTo>
                      <a:lnTo>
                        <a:pt x="4518" y="3645"/>
                      </a:lnTo>
                      <a:lnTo>
                        <a:pt x="4530" y="3645"/>
                      </a:lnTo>
                      <a:lnTo>
                        <a:pt x="4543" y="3645"/>
                      </a:lnTo>
                      <a:lnTo>
                        <a:pt x="4556" y="3645"/>
                      </a:lnTo>
                      <a:lnTo>
                        <a:pt x="4568" y="3645"/>
                      </a:lnTo>
                      <a:lnTo>
                        <a:pt x="4568" y="3643"/>
                      </a:lnTo>
                      <a:lnTo>
                        <a:pt x="4578" y="3643"/>
                      </a:lnTo>
                      <a:lnTo>
                        <a:pt x="4591" y="3643"/>
                      </a:lnTo>
                      <a:lnTo>
                        <a:pt x="4602" y="3643"/>
                      </a:lnTo>
                      <a:lnTo>
                        <a:pt x="4615" y="3643"/>
                      </a:lnTo>
                      <a:lnTo>
                        <a:pt x="4626" y="3643"/>
                      </a:lnTo>
                      <a:lnTo>
                        <a:pt x="4626" y="3636"/>
                      </a:lnTo>
                      <a:lnTo>
                        <a:pt x="4639" y="3636"/>
                      </a:lnTo>
                      <a:lnTo>
                        <a:pt x="4650" y="3636"/>
                      </a:lnTo>
                      <a:lnTo>
                        <a:pt x="4663" y="3636"/>
                      </a:lnTo>
                      <a:lnTo>
                        <a:pt x="4674" y="3636"/>
                      </a:lnTo>
                      <a:lnTo>
                        <a:pt x="4674" y="3630"/>
                      </a:lnTo>
                      <a:lnTo>
                        <a:pt x="4674" y="3636"/>
                      </a:lnTo>
                      <a:lnTo>
                        <a:pt x="4684" y="3636"/>
                      </a:lnTo>
                      <a:lnTo>
                        <a:pt x="4698" y="3636"/>
                      </a:lnTo>
                      <a:lnTo>
                        <a:pt x="4710" y="3630"/>
                      </a:lnTo>
                      <a:lnTo>
                        <a:pt x="4710" y="3624"/>
                      </a:lnTo>
                      <a:lnTo>
                        <a:pt x="4710" y="3620"/>
                      </a:lnTo>
                      <a:lnTo>
                        <a:pt x="4710" y="3612"/>
                      </a:lnTo>
                      <a:lnTo>
                        <a:pt x="4710" y="3591"/>
                      </a:lnTo>
                      <a:lnTo>
                        <a:pt x="4710" y="3564"/>
                      </a:lnTo>
                      <a:lnTo>
                        <a:pt x="4727" y="3527"/>
                      </a:lnTo>
                      <a:lnTo>
                        <a:pt x="4727" y="3477"/>
                      </a:lnTo>
                      <a:lnTo>
                        <a:pt x="4727" y="3426"/>
                      </a:lnTo>
                      <a:lnTo>
                        <a:pt x="4727" y="3380"/>
                      </a:lnTo>
                      <a:lnTo>
                        <a:pt x="4727" y="3335"/>
                      </a:lnTo>
                      <a:lnTo>
                        <a:pt x="4736" y="3315"/>
                      </a:lnTo>
                      <a:lnTo>
                        <a:pt x="4736" y="3331"/>
                      </a:lnTo>
                      <a:lnTo>
                        <a:pt x="4736" y="3372"/>
                      </a:lnTo>
                      <a:lnTo>
                        <a:pt x="4736" y="3411"/>
                      </a:lnTo>
                      <a:lnTo>
                        <a:pt x="4736" y="3456"/>
                      </a:lnTo>
                      <a:lnTo>
                        <a:pt x="4750" y="3504"/>
                      </a:lnTo>
                      <a:lnTo>
                        <a:pt x="4750" y="3543"/>
                      </a:lnTo>
                      <a:lnTo>
                        <a:pt x="4750" y="3570"/>
                      </a:lnTo>
                      <a:lnTo>
                        <a:pt x="4750" y="3591"/>
                      </a:lnTo>
                      <a:lnTo>
                        <a:pt x="4750" y="3606"/>
                      </a:lnTo>
                      <a:lnTo>
                        <a:pt x="4762" y="3617"/>
                      </a:lnTo>
                      <a:lnTo>
                        <a:pt x="4762" y="3620"/>
                      </a:lnTo>
                      <a:lnTo>
                        <a:pt x="4775" y="3620"/>
                      </a:lnTo>
                      <a:lnTo>
                        <a:pt x="4785" y="3620"/>
                      </a:lnTo>
                      <a:lnTo>
                        <a:pt x="4785" y="3624"/>
                      </a:lnTo>
                      <a:lnTo>
                        <a:pt x="4796" y="3624"/>
                      </a:lnTo>
                      <a:lnTo>
                        <a:pt x="4809" y="3624"/>
                      </a:lnTo>
                      <a:lnTo>
                        <a:pt x="4820" y="3624"/>
                      </a:lnTo>
                      <a:lnTo>
                        <a:pt x="4834" y="3624"/>
                      </a:lnTo>
                      <a:lnTo>
                        <a:pt x="4844" y="3624"/>
                      </a:lnTo>
                      <a:lnTo>
                        <a:pt x="4858" y="3624"/>
                      </a:lnTo>
                      <a:lnTo>
                        <a:pt x="4868" y="3624"/>
                      </a:lnTo>
                      <a:lnTo>
                        <a:pt x="4868" y="3620"/>
                      </a:lnTo>
                      <a:lnTo>
                        <a:pt x="4883" y="3624"/>
                      </a:lnTo>
                      <a:lnTo>
                        <a:pt x="4883" y="3620"/>
                      </a:lnTo>
                      <a:lnTo>
                        <a:pt x="4893" y="3624"/>
                      </a:lnTo>
                      <a:lnTo>
                        <a:pt x="4906" y="3624"/>
                      </a:lnTo>
                      <a:lnTo>
                        <a:pt x="4915" y="3620"/>
                      </a:lnTo>
                      <a:lnTo>
                        <a:pt x="4915" y="3624"/>
                      </a:lnTo>
                      <a:lnTo>
                        <a:pt x="4927" y="3624"/>
                      </a:lnTo>
                      <a:lnTo>
                        <a:pt x="4927" y="3620"/>
                      </a:lnTo>
                      <a:lnTo>
                        <a:pt x="4939" y="3620"/>
                      </a:lnTo>
                      <a:lnTo>
                        <a:pt x="4949" y="3620"/>
                      </a:lnTo>
                      <a:lnTo>
                        <a:pt x="4962" y="3620"/>
                      </a:lnTo>
                      <a:lnTo>
                        <a:pt x="4974" y="3620"/>
                      </a:lnTo>
                      <a:lnTo>
                        <a:pt x="4974" y="3617"/>
                      </a:lnTo>
                      <a:lnTo>
                        <a:pt x="4986" y="3617"/>
                      </a:lnTo>
                      <a:lnTo>
                        <a:pt x="4997" y="3612"/>
                      </a:lnTo>
                      <a:lnTo>
                        <a:pt x="5010" y="3612"/>
                      </a:lnTo>
                      <a:lnTo>
                        <a:pt x="5010" y="3606"/>
                      </a:lnTo>
                      <a:lnTo>
                        <a:pt x="5010" y="3612"/>
                      </a:lnTo>
                      <a:lnTo>
                        <a:pt x="5010" y="3606"/>
                      </a:lnTo>
                      <a:lnTo>
                        <a:pt x="5021" y="3606"/>
                      </a:lnTo>
                      <a:lnTo>
                        <a:pt x="5021" y="3600"/>
                      </a:lnTo>
                      <a:lnTo>
                        <a:pt x="5021" y="3596"/>
                      </a:lnTo>
                      <a:lnTo>
                        <a:pt x="5021" y="3591"/>
                      </a:lnTo>
                      <a:lnTo>
                        <a:pt x="5021" y="3585"/>
                      </a:lnTo>
                      <a:lnTo>
                        <a:pt x="5035" y="3579"/>
                      </a:lnTo>
                      <a:lnTo>
                        <a:pt x="5035" y="3574"/>
                      </a:lnTo>
                      <a:lnTo>
                        <a:pt x="5035" y="3570"/>
                      </a:lnTo>
                      <a:lnTo>
                        <a:pt x="5046" y="3570"/>
                      </a:lnTo>
                      <a:lnTo>
                        <a:pt x="5046" y="3574"/>
                      </a:lnTo>
                      <a:lnTo>
                        <a:pt x="5046" y="3579"/>
                      </a:lnTo>
                      <a:lnTo>
                        <a:pt x="5046" y="3585"/>
                      </a:lnTo>
                      <a:lnTo>
                        <a:pt x="5054" y="3591"/>
                      </a:lnTo>
                      <a:lnTo>
                        <a:pt x="5067" y="3591"/>
                      </a:lnTo>
                      <a:lnTo>
                        <a:pt x="5067" y="3585"/>
                      </a:lnTo>
                      <a:lnTo>
                        <a:pt x="5080" y="3585"/>
                      </a:lnTo>
                      <a:lnTo>
                        <a:pt x="5092" y="3591"/>
                      </a:lnTo>
                      <a:lnTo>
                        <a:pt x="5092" y="3596"/>
                      </a:lnTo>
                      <a:lnTo>
                        <a:pt x="5104" y="3596"/>
                      </a:lnTo>
                      <a:lnTo>
                        <a:pt x="5104" y="3600"/>
                      </a:lnTo>
                      <a:lnTo>
                        <a:pt x="5122" y="3600"/>
                      </a:lnTo>
                      <a:lnTo>
                        <a:pt x="5136" y="3600"/>
                      </a:lnTo>
                      <a:lnTo>
                        <a:pt x="5146" y="3600"/>
                      </a:lnTo>
                      <a:lnTo>
                        <a:pt x="5156" y="3600"/>
                      </a:lnTo>
                      <a:lnTo>
                        <a:pt x="5156" y="3596"/>
                      </a:lnTo>
                      <a:lnTo>
                        <a:pt x="5171" y="3596"/>
                      </a:lnTo>
                      <a:lnTo>
                        <a:pt x="5180" y="3596"/>
                      </a:lnTo>
                      <a:lnTo>
                        <a:pt x="5189" y="3596"/>
                      </a:lnTo>
                      <a:lnTo>
                        <a:pt x="5203" y="3596"/>
                      </a:lnTo>
                      <a:lnTo>
                        <a:pt x="5215" y="3596"/>
                      </a:lnTo>
                      <a:lnTo>
                        <a:pt x="5229" y="3591"/>
                      </a:lnTo>
                      <a:lnTo>
                        <a:pt x="5240" y="3591"/>
                      </a:lnTo>
                    </a:path>
                  </a:pathLst>
                </a:custGeom>
                <a:noFill/>
                <a:ln w="19050">
                  <a:solidFill>
                    <a:srgbClr val="0000FF"/>
                  </a:solidFill>
                  <a:prstDash val="solid"/>
                  <a:round/>
                  <a:headEnd/>
                  <a:tailEnd/>
                </a:ln>
              </p:spPr>
              <p:txBody>
                <a:bodyPr/>
                <a:lstStyle/>
                <a:p>
                  <a:endParaRPr lang="en-US"/>
                </a:p>
              </p:txBody>
            </p:sp>
            <p:sp>
              <p:nvSpPr>
                <p:cNvPr id="6" name="Line 6"/>
                <p:cNvSpPr>
                  <a:spLocks noChangeShapeType="1"/>
                </p:cNvSpPr>
                <p:nvPr/>
              </p:nvSpPr>
              <p:spPr bwMode="auto">
                <a:xfrm>
                  <a:off x="420" y="1080"/>
                  <a:ext cx="0" cy="2420"/>
                </a:xfrm>
                <a:prstGeom prst="line">
                  <a:avLst/>
                </a:prstGeom>
                <a:noFill/>
                <a:ln w="12700">
                  <a:solidFill>
                    <a:schemeClr val="tx1"/>
                  </a:solidFill>
                  <a:round/>
                  <a:headEnd/>
                  <a:tailEnd/>
                </a:ln>
                <a:effectLst/>
              </p:spPr>
              <p:txBody>
                <a:bodyPr/>
                <a:lstStyle/>
                <a:p>
                  <a:endParaRPr lang="en-US"/>
                </a:p>
              </p:txBody>
            </p:sp>
            <p:sp>
              <p:nvSpPr>
                <p:cNvPr id="7" name="Line 7"/>
                <p:cNvSpPr>
                  <a:spLocks noChangeShapeType="1"/>
                </p:cNvSpPr>
                <p:nvPr/>
              </p:nvSpPr>
              <p:spPr bwMode="auto">
                <a:xfrm>
                  <a:off x="426" y="3486"/>
                  <a:ext cx="3063" cy="0"/>
                </a:xfrm>
                <a:prstGeom prst="line">
                  <a:avLst/>
                </a:prstGeom>
                <a:noFill/>
                <a:ln w="12700">
                  <a:solidFill>
                    <a:schemeClr val="tx1"/>
                  </a:solidFill>
                  <a:round/>
                  <a:headEnd/>
                  <a:tailEnd/>
                </a:ln>
                <a:effectLst/>
              </p:spPr>
              <p:txBody>
                <a:bodyPr/>
                <a:lstStyle/>
                <a:p>
                  <a:endParaRPr lang="en-US"/>
                </a:p>
              </p:txBody>
            </p:sp>
            <p:sp>
              <p:nvSpPr>
                <p:cNvPr id="8" name="Text Box 8"/>
                <p:cNvSpPr txBox="1">
                  <a:spLocks noChangeArrowheads="1"/>
                </p:cNvSpPr>
                <p:nvPr/>
              </p:nvSpPr>
              <p:spPr bwMode="auto">
                <a:xfrm>
                  <a:off x="1512" y="3584"/>
                  <a:ext cx="398" cy="213"/>
                </a:xfrm>
                <a:prstGeom prst="rect">
                  <a:avLst/>
                </a:prstGeom>
                <a:noFill/>
                <a:ln w="25400">
                  <a:noFill/>
                  <a:miter lim="800000"/>
                  <a:headEnd/>
                  <a:tailEnd/>
                </a:ln>
                <a:effectLst/>
              </p:spPr>
              <p:txBody>
                <a:bodyPr wrap="none">
                  <a:spAutoFit/>
                </a:bodyPr>
                <a:lstStyle/>
                <a:p>
                  <a:pPr algn="l" eaLnBrk="0" hangingPunct="0"/>
                  <a:r>
                    <a:rPr lang="en-US" dirty="0">
                      <a:latin typeface="Arial" charset="0"/>
                    </a:rPr>
                    <a:t>Time</a:t>
                  </a:r>
                </a:p>
              </p:txBody>
            </p:sp>
            <p:sp>
              <p:nvSpPr>
                <p:cNvPr id="9" name="Text Box 9"/>
                <p:cNvSpPr txBox="1">
                  <a:spLocks noChangeArrowheads="1"/>
                </p:cNvSpPr>
                <p:nvPr/>
              </p:nvSpPr>
              <p:spPr bwMode="auto">
                <a:xfrm rot="16200000">
                  <a:off x="-112" y="2096"/>
                  <a:ext cx="697" cy="213"/>
                </a:xfrm>
                <a:prstGeom prst="rect">
                  <a:avLst/>
                </a:prstGeom>
                <a:noFill/>
                <a:ln w="25400">
                  <a:noFill/>
                  <a:miter lim="800000"/>
                  <a:headEnd/>
                  <a:tailEnd/>
                </a:ln>
                <a:effectLst/>
              </p:spPr>
              <p:txBody>
                <a:bodyPr wrap="none">
                  <a:spAutoFit/>
                </a:bodyPr>
                <a:lstStyle/>
                <a:p>
                  <a:pPr algn="l" eaLnBrk="0" hangingPunct="0"/>
                  <a:r>
                    <a:rPr lang="en-US" dirty="0">
                      <a:latin typeface="Arial" charset="0"/>
                    </a:rPr>
                    <a:t>Response</a:t>
                  </a:r>
                </a:p>
              </p:txBody>
            </p:sp>
          </p:grpSp>
          <p:sp>
            <p:nvSpPr>
              <p:cNvPr id="12" name="TextBox 11"/>
              <p:cNvSpPr txBox="1"/>
              <p:nvPr/>
            </p:nvSpPr>
            <p:spPr>
              <a:xfrm>
                <a:off x="2388638" y="1707502"/>
                <a:ext cx="312906" cy="307777"/>
              </a:xfrm>
              <a:prstGeom prst="rect">
                <a:avLst/>
              </a:prstGeom>
              <a:noFill/>
            </p:spPr>
            <p:txBody>
              <a:bodyPr wrap="none" rtlCol="0">
                <a:spAutoFit/>
              </a:bodyPr>
              <a:lstStyle/>
              <a:p>
                <a:r>
                  <a:rPr lang="en-US" sz="1400" b="1" dirty="0" smtClean="0">
                    <a:solidFill>
                      <a:srgbClr val="FF0000"/>
                    </a:solidFill>
                  </a:rPr>
                  <a:t>5</a:t>
                </a:r>
                <a:endParaRPr lang="en-US" sz="1400" b="1" dirty="0">
                  <a:solidFill>
                    <a:srgbClr val="FF0000"/>
                  </a:solidFill>
                </a:endParaRPr>
              </a:p>
            </p:txBody>
          </p:sp>
          <p:sp>
            <p:nvSpPr>
              <p:cNvPr id="13" name="TextBox 12"/>
              <p:cNvSpPr txBox="1"/>
              <p:nvPr/>
            </p:nvSpPr>
            <p:spPr>
              <a:xfrm>
                <a:off x="2279780" y="4257870"/>
                <a:ext cx="312906" cy="307777"/>
              </a:xfrm>
              <a:prstGeom prst="rect">
                <a:avLst/>
              </a:prstGeom>
              <a:noFill/>
            </p:spPr>
            <p:txBody>
              <a:bodyPr wrap="none" rtlCol="0">
                <a:spAutoFit/>
              </a:bodyPr>
              <a:lstStyle/>
              <a:p>
                <a:r>
                  <a:rPr lang="en-US" sz="1400" b="1" dirty="0" smtClean="0">
                    <a:solidFill>
                      <a:srgbClr val="FF0000"/>
                    </a:solidFill>
                  </a:rPr>
                  <a:t>4</a:t>
                </a:r>
                <a:endParaRPr lang="en-US" sz="1400" b="1" dirty="0">
                  <a:solidFill>
                    <a:srgbClr val="FF0000"/>
                  </a:solidFill>
                </a:endParaRPr>
              </a:p>
            </p:txBody>
          </p:sp>
          <p:sp>
            <p:nvSpPr>
              <p:cNvPr id="14" name="TextBox 13"/>
              <p:cNvSpPr txBox="1"/>
              <p:nvPr/>
            </p:nvSpPr>
            <p:spPr>
              <a:xfrm>
                <a:off x="1704391" y="4018384"/>
                <a:ext cx="298480" cy="307777"/>
              </a:xfrm>
              <a:prstGeom prst="rect">
                <a:avLst/>
              </a:prstGeom>
              <a:noFill/>
            </p:spPr>
            <p:txBody>
              <a:bodyPr wrap="none" rtlCol="0">
                <a:spAutoFit/>
              </a:bodyPr>
              <a:lstStyle/>
              <a:p>
                <a:r>
                  <a:rPr lang="en-US" sz="1400" dirty="0" smtClean="0"/>
                  <a:t>3</a:t>
                </a:r>
                <a:endParaRPr lang="en-US" sz="1400" dirty="0"/>
              </a:p>
            </p:txBody>
          </p:sp>
          <p:sp>
            <p:nvSpPr>
              <p:cNvPr id="15" name="TextBox 14"/>
              <p:cNvSpPr txBox="1"/>
              <p:nvPr/>
            </p:nvSpPr>
            <p:spPr>
              <a:xfrm>
                <a:off x="3592286" y="3760236"/>
                <a:ext cx="298480" cy="307777"/>
              </a:xfrm>
              <a:prstGeom prst="rect">
                <a:avLst/>
              </a:prstGeom>
              <a:noFill/>
            </p:spPr>
            <p:txBody>
              <a:bodyPr wrap="none" rtlCol="0">
                <a:spAutoFit/>
              </a:bodyPr>
              <a:lstStyle/>
              <a:p>
                <a:r>
                  <a:rPr lang="en-US" sz="1400" dirty="0" smtClean="0"/>
                  <a:t>8</a:t>
                </a:r>
                <a:endParaRPr lang="en-US" sz="1400" dirty="0"/>
              </a:p>
            </p:txBody>
          </p:sp>
          <p:sp>
            <p:nvSpPr>
              <p:cNvPr id="16" name="TextBox 15"/>
              <p:cNvSpPr txBox="1"/>
              <p:nvPr/>
            </p:nvSpPr>
            <p:spPr>
              <a:xfrm>
                <a:off x="3175518" y="2410408"/>
                <a:ext cx="298480" cy="307777"/>
              </a:xfrm>
              <a:prstGeom prst="rect">
                <a:avLst/>
              </a:prstGeom>
              <a:noFill/>
            </p:spPr>
            <p:txBody>
              <a:bodyPr wrap="none" rtlCol="0">
                <a:spAutoFit/>
              </a:bodyPr>
              <a:lstStyle/>
              <a:p>
                <a:r>
                  <a:rPr lang="en-US" sz="1400" dirty="0" smtClean="0"/>
                  <a:t>7</a:t>
                </a:r>
                <a:endParaRPr lang="en-US" sz="1400" dirty="0"/>
              </a:p>
            </p:txBody>
          </p:sp>
          <p:sp>
            <p:nvSpPr>
              <p:cNvPr id="17" name="TextBox 16"/>
              <p:cNvSpPr txBox="1"/>
              <p:nvPr/>
            </p:nvSpPr>
            <p:spPr>
              <a:xfrm>
                <a:off x="3990391" y="3439886"/>
                <a:ext cx="298480" cy="307777"/>
              </a:xfrm>
              <a:prstGeom prst="rect">
                <a:avLst/>
              </a:prstGeom>
              <a:noFill/>
            </p:spPr>
            <p:txBody>
              <a:bodyPr wrap="none" rtlCol="0">
                <a:spAutoFit/>
              </a:bodyPr>
              <a:lstStyle/>
              <a:p>
                <a:r>
                  <a:rPr lang="en-US" sz="1400" dirty="0" smtClean="0"/>
                  <a:t>9</a:t>
                </a:r>
                <a:endParaRPr lang="en-US" sz="1400" dirty="0"/>
              </a:p>
            </p:txBody>
          </p:sp>
          <p:sp>
            <p:nvSpPr>
              <p:cNvPr id="18" name="TextBox 17"/>
              <p:cNvSpPr txBox="1"/>
              <p:nvPr/>
            </p:nvSpPr>
            <p:spPr>
              <a:xfrm>
                <a:off x="2621901" y="1362270"/>
                <a:ext cx="298480" cy="307777"/>
              </a:xfrm>
              <a:prstGeom prst="rect">
                <a:avLst/>
              </a:prstGeom>
              <a:noFill/>
            </p:spPr>
            <p:txBody>
              <a:bodyPr wrap="none" rtlCol="0">
                <a:spAutoFit/>
              </a:bodyPr>
              <a:lstStyle/>
              <a:p>
                <a:r>
                  <a:rPr lang="en-US" sz="1400" dirty="0" smtClean="0"/>
                  <a:t>6</a:t>
                </a:r>
                <a:endParaRPr lang="en-US" sz="1400" dirty="0"/>
              </a:p>
            </p:txBody>
          </p:sp>
          <p:sp>
            <p:nvSpPr>
              <p:cNvPr id="19" name="TextBox 18"/>
              <p:cNvSpPr txBox="1"/>
              <p:nvPr/>
            </p:nvSpPr>
            <p:spPr>
              <a:xfrm>
                <a:off x="4341843" y="4379168"/>
                <a:ext cx="412292" cy="307777"/>
              </a:xfrm>
              <a:prstGeom prst="rect">
                <a:avLst/>
              </a:prstGeom>
              <a:noFill/>
            </p:spPr>
            <p:txBody>
              <a:bodyPr wrap="none" rtlCol="0">
                <a:spAutoFit/>
              </a:bodyPr>
              <a:lstStyle/>
              <a:p>
                <a:r>
                  <a:rPr lang="en-US" sz="1400" dirty="0" smtClean="0"/>
                  <a:t>10</a:t>
                </a:r>
                <a:endParaRPr lang="en-US" sz="1400" dirty="0"/>
              </a:p>
            </p:txBody>
          </p:sp>
          <p:sp>
            <p:nvSpPr>
              <p:cNvPr id="20" name="TextBox 19"/>
              <p:cNvSpPr txBox="1"/>
              <p:nvPr/>
            </p:nvSpPr>
            <p:spPr>
              <a:xfrm>
                <a:off x="4680853" y="4494245"/>
                <a:ext cx="412292" cy="307777"/>
              </a:xfrm>
              <a:prstGeom prst="rect">
                <a:avLst/>
              </a:prstGeom>
              <a:noFill/>
            </p:spPr>
            <p:txBody>
              <a:bodyPr wrap="none" rtlCol="0">
                <a:spAutoFit/>
              </a:bodyPr>
              <a:lstStyle/>
              <a:p>
                <a:r>
                  <a:rPr lang="en-US" sz="1400" dirty="0" smtClean="0"/>
                  <a:t>11</a:t>
                </a:r>
                <a:endParaRPr lang="en-US" sz="1400" dirty="0"/>
              </a:p>
            </p:txBody>
          </p:sp>
          <p:sp>
            <p:nvSpPr>
              <p:cNvPr id="21" name="TextBox 20"/>
              <p:cNvSpPr txBox="1"/>
              <p:nvPr/>
            </p:nvSpPr>
            <p:spPr>
              <a:xfrm>
                <a:off x="1446245" y="4236098"/>
                <a:ext cx="298480" cy="307777"/>
              </a:xfrm>
              <a:prstGeom prst="rect">
                <a:avLst/>
              </a:prstGeom>
              <a:noFill/>
            </p:spPr>
            <p:txBody>
              <a:bodyPr wrap="none" rtlCol="0">
                <a:spAutoFit/>
              </a:bodyPr>
              <a:lstStyle/>
              <a:p>
                <a:r>
                  <a:rPr lang="en-US" sz="1400" dirty="0" smtClean="0"/>
                  <a:t>2</a:t>
                </a:r>
                <a:endParaRPr lang="en-US" sz="1400" dirty="0"/>
              </a:p>
            </p:txBody>
          </p:sp>
          <p:sp>
            <p:nvSpPr>
              <p:cNvPr id="22" name="TextBox 21"/>
              <p:cNvSpPr txBox="1"/>
              <p:nvPr/>
            </p:nvSpPr>
            <p:spPr>
              <a:xfrm>
                <a:off x="889518" y="3063551"/>
                <a:ext cx="298480" cy="307777"/>
              </a:xfrm>
              <a:prstGeom prst="rect">
                <a:avLst/>
              </a:prstGeom>
              <a:noFill/>
            </p:spPr>
            <p:txBody>
              <a:bodyPr wrap="none" rtlCol="0">
                <a:spAutoFit/>
              </a:bodyPr>
              <a:lstStyle/>
              <a:p>
                <a:r>
                  <a:rPr lang="en-US" sz="1400" dirty="0" smtClean="0"/>
                  <a:t>1</a:t>
                </a:r>
                <a:endParaRPr lang="en-US" sz="1400" dirty="0"/>
              </a:p>
            </p:txBody>
          </p:sp>
        </p:grpSp>
        <p:cxnSp>
          <p:nvCxnSpPr>
            <p:cNvPr id="25" name="Straight Connector 24"/>
            <p:cNvCxnSpPr/>
            <p:nvPr/>
          </p:nvCxnSpPr>
          <p:spPr bwMode="auto">
            <a:xfrm flipV="1">
              <a:off x="1184988" y="1772816"/>
              <a:ext cx="4282751" cy="3405674"/>
            </a:xfrm>
            <a:prstGeom prst="line">
              <a:avLst/>
            </a:prstGeom>
            <a:solidFill>
              <a:srgbClr val="3374D4"/>
            </a:solidFill>
            <a:ln w="9525" cap="flat" cmpd="sng" algn="ctr">
              <a:solidFill>
                <a:schemeClr val="tx1"/>
              </a:solidFill>
              <a:prstDash val="dash"/>
              <a:round/>
              <a:headEnd type="none" w="med" len="med"/>
              <a:tailEnd type="none" w="med" len="med"/>
            </a:ln>
            <a:effectLst/>
          </p:spPr>
        </p:cxnSp>
        <p:sp>
          <p:nvSpPr>
            <p:cNvPr id="28" name="TextBox 27"/>
            <p:cNvSpPr txBox="1"/>
            <p:nvPr/>
          </p:nvSpPr>
          <p:spPr>
            <a:xfrm>
              <a:off x="5430416" y="1530221"/>
              <a:ext cx="548548" cy="307777"/>
            </a:xfrm>
            <a:prstGeom prst="rect">
              <a:avLst/>
            </a:prstGeom>
            <a:noFill/>
          </p:spPr>
          <p:txBody>
            <a:bodyPr wrap="none" rtlCol="0">
              <a:spAutoFit/>
            </a:bodyPr>
            <a:lstStyle/>
            <a:p>
              <a:r>
                <a:rPr lang="en-US" sz="1400" b="1" dirty="0" smtClean="0"/>
                <a:t>%B</a:t>
              </a:r>
              <a:endParaRPr lang="en-US" sz="1400" b="1" dirty="0"/>
            </a:p>
          </p:txBody>
        </p:sp>
      </p:grpSp>
    </p:spTree>
  </p:cSld>
  <p:clrMapOvr>
    <a:masterClrMapping/>
  </p:clrMapOvr>
  <p:transition/>
  <p:timing>
    <p:tnLst>
      <p:par>
        <p:cTn id="1" dur="indefinite" restart="never" nodeType="tmRoot"/>
      </p:par>
    </p:tnLst>
  </p:timing>
</p:sld>
</file>

<file path=ppt/slides/slide133.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62" name="Content Placeholder 61"/>
          <p:cNvSpPr>
            <a:spLocks noGrp="1"/>
          </p:cNvSpPr>
          <p:nvPr>
            <p:ph sz="half" idx="13"/>
          </p:nvPr>
        </p:nvSpPr>
        <p:spPr>
          <a:xfrm>
            <a:off x="309082" y="5445245"/>
            <a:ext cx="8686800" cy="1036926"/>
          </a:xfrm>
        </p:spPr>
        <p:txBody>
          <a:bodyPr/>
          <a:lstStyle/>
          <a:p>
            <a:r>
              <a:rPr lang="en-US" dirty="0" smtClean="0"/>
              <a:t>This application has a number of critical pairs that need to be separated.</a:t>
            </a:r>
          </a:p>
          <a:p>
            <a:pPr lvl="1"/>
            <a:r>
              <a:rPr lang="en-US" dirty="0" err="1" smtClean="0"/>
              <a:t>Arg</a:t>
            </a:r>
            <a:r>
              <a:rPr lang="en-US" dirty="0" smtClean="0"/>
              <a:t>, </a:t>
            </a:r>
            <a:r>
              <a:rPr lang="en-US" dirty="0" err="1" smtClean="0"/>
              <a:t>Thr</a:t>
            </a:r>
            <a:r>
              <a:rPr lang="en-US" dirty="0" smtClean="0"/>
              <a:t> (</a:t>
            </a:r>
            <a:r>
              <a:rPr lang="en-US" dirty="0" err="1" smtClean="0"/>
              <a:t>arginine</a:t>
            </a:r>
            <a:r>
              <a:rPr lang="en-US" dirty="0" smtClean="0"/>
              <a:t>, </a:t>
            </a:r>
            <a:r>
              <a:rPr lang="en-US" dirty="0" err="1" smtClean="0"/>
              <a:t>threonine</a:t>
            </a:r>
            <a:r>
              <a:rPr lang="en-US" dirty="0" smtClean="0"/>
              <a:t>)</a:t>
            </a:r>
          </a:p>
          <a:p>
            <a:pPr lvl="1"/>
            <a:r>
              <a:rPr lang="en-US" dirty="0" smtClean="0"/>
              <a:t>Ile, </a:t>
            </a:r>
            <a:r>
              <a:rPr lang="en-US" dirty="0" err="1" smtClean="0"/>
              <a:t>Leu</a:t>
            </a:r>
            <a:r>
              <a:rPr lang="en-US" dirty="0" smtClean="0"/>
              <a:t> (</a:t>
            </a:r>
            <a:r>
              <a:rPr lang="en-US" dirty="0" err="1" smtClean="0"/>
              <a:t>leucine</a:t>
            </a:r>
            <a:r>
              <a:rPr lang="en-US" dirty="0" smtClean="0"/>
              <a:t>, </a:t>
            </a:r>
            <a:r>
              <a:rPr lang="en-US" dirty="0" err="1" smtClean="0"/>
              <a:t>isoleucine</a:t>
            </a:r>
            <a:r>
              <a:rPr lang="en-US" dirty="0" smtClean="0"/>
              <a:t>)</a:t>
            </a:r>
            <a:endParaRPr lang="en-US" dirty="0"/>
          </a:p>
        </p:txBody>
      </p:sp>
      <p:sp>
        <p:nvSpPr>
          <p:cNvPr id="2" name="Title 1"/>
          <p:cNvSpPr>
            <a:spLocks noGrp="1"/>
          </p:cNvSpPr>
          <p:nvPr>
            <p:ph type="title"/>
          </p:nvPr>
        </p:nvSpPr>
        <p:spPr/>
        <p:txBody>
          <a:bodyPr/>
          <a:lstStyle/>
          <a:p>
            <a:r>
              <a:rPr lang="en-US" dirty="0" smtClean="0"/>
              <a:t>Gradient Separation – Amino Acid </a:t>
            </a:r>
            <a:r>
              <a:rPr lang="en-US" dirty="0" err="1" smtClean="0"/>
              <a:t>Hydrolysate</a:t>
            </a:r>
            <a:endParaRPr lang="en-US" dirty="0"/>
          </a:p>
        </p:txBody>
      </p:sp>
      <p:sp>
        <p:nvSpPr>
          <p:cNvPr id="59" name="Text Box 8"/>
          <p:cNvSpPr txBox="1">
            <a:spLocks noChangeArrowheads="1"/>
          </p:cNvSpPr>
          <p:nvPr/>
        </p:nvSpPr>
        <p:spPr bwMode="auto">
          <a:xfrm>
            <a:off x="4514393" y="4984389"/>
            <a:ext cx="689035" cy="369332"/>
          </a:xfrm>
          <a:prstGeom prst="rect">
            <a:avLst/>
          </a:prstGeom>
          <a:noFill/>
          <a:ln w="25400">
            <a:noFill/>
            <a:miter lim="800000"/>
            <a:headEnd/>
            <a:tailEnd/>
          </a:ln>
          <a:effectLst/>
        </p:spPr>
        <p:txBody>
          <a:bodyPr wrap="none">
            <a:spAutoFit/>
          </a:bodyPr>
          <a:lstStyle/>
          <a:p>
            <a:pPr algn="l" eaLnBrk="0" hangingPunct="0"/>
            <a:r>
              <a:rPr lang="en-US" sz="1800" dirty="0">
                <a:latin typeface="Arial" charset="0"/>
              </a:rPr>
              <a:t>Time</a:t>
            </a:r>
          </a:p>
        </p:txBody>
      </p:sp>
      <p:grpSp>
        <p:nvGrpSpPr>
          <p:cNvPr id="65" name="Group 64"/>
          <p:cNvGrpSpPr/>
          <p:nvPr/>
        </p:nvGrpSpPr>
        <p:grpSpPr>
          <a:xfrm>
            <a:off x="481932" y="1239934"/>
            <a:ext cx="8236413" cy="3828919"/>
            <a:chOff x="627852" y="1239934"/>
            <a:chExt cx="8236413" cy="3828919"/>
          </a:xfrm>
        </p:grpSpPr>
        <p:grpSp>
          <p:nvGrpSpPr>
            <p:cNvPr id="63" name="Group 62"/>
            <p:cNvGrpSpPr/>
            <p:nvPr/>
          </p:nvGrpSpPr>
          <p:grpSpPr>
            <a:xfrm>
              <a:off x="627852" y="1239934"/>
              <a:ext cx="7956320" cy="3828919"/>
              <a:chOff x="627852" y="1239934"/>
              <a:chExt cx="7956320" cy="3828919"/>
            </a:xfrm>
          </p:grpSpPr>
          <p:grpSp>
            <p:nvGrpSpPr>
              <p:cNvPr id="61" name="Group 2"/>
              <p:cNvGrpSpPr/>
              <p:nvPr/>
            </p:nvGrpSpPr>
            <p:grpSpPr>
              <a:xfrm>
                <a:off x="755529" y="1239934"/>
                <a:ext cx="7828643" cy="3828919"/>
                <a:chOff x="596900" y="1629489"/>
                <a:chExt cx="8089900" cy="4276170"/>
              </a:xfrm>
            </p:grpSpPr>
            <p:sp>
              <p:nvSpPr>
                <p:cNvPr id="4" name="Rectangle 2"/>
                <p:cNvSpPr>
                  <a:spLocks noChangeArrowheads="1"/>
                </p:cNvSpPr>
                <p:nvPr/>
              </p:nvSpPr>
              <p:spPr bwMode="auto">
                <a:xfrm rot="60000">
                  <a:off x="1113361" y="4371102"/>
                  <a:ext cx="548227" cy="246221"/>
                </a:xfrm>
                <a:prstGeom prst="rect">
                  <a:avLst/>
                </a:prstGeom>
                <a:noFill/>
                <a:ln w="12700">
                  <a:noFill/>
                  <a:miter lim="800000"/>
                  <a:headEnd/>
                  <a:tailEnd/>
                </a:ln>
              </p:spPr>
              <p:txBody>
                <a:bodyPr wrap="none" lIns="0" tIns="0" rIns="0" bIns="0">
                  <a:spAutoFit/>
                </a:bodyPr>
                <a:lstStyle/>
                <a:p>
                  <a:r>
                    <a:rPr lang="en-US" b="0">
                      <a:solidFill>
                        <a:srgbClr val="003D66"/>
                      </a:solidFill>
                    </a:rPr>
                    <a:t> AMQ</a:t>
                  </a:r>
                </a:p>
              </p:txBody>
            </p:sp>
            <p:sp>
              <p:nvSpPr>
                <p:cNvPr id="5" name="Rectangle 3"/>
                <p:cNvSpPr>
                  <a:spLocks noChangeArrowheads="1"/>
                </p:cNvSpPr>
                <p:nvPr/>
              </p:nvSpPr>
              <p:spPr bwMode="auto">
                <a:xfrm rot="-60000">
                  <a:off x="1714711" y="4217114"/>
                  <a:ext cx="448841" cy="246221"/>
                </a:xfrm>
                <a:prstGeom prst="rect">
                  <a:avLst/>
                </a:prstGeom>
                <a:noFill/>
                <a:ln w="12700">
                  <a:noFill/>
                  <a:miter lim="800000"/>
                  <a:headEnd/>
                  <a:tailEnd/>
                </a:ln>
              </p:spPr>
              <p:txBody>
                <a:bodyPr wrap="none" lIns="0" tIns="0" rIns="0" bIns="0">
                  <a:spAutoFit/>
                </a:bodyPr>
                <a:lstStyle/>
                <a:p>
                  <a:r>
                    <a:rPr lang="en-US" b="0">
                      <a:solidFill>
                        <a:srgbClr val="003D66"/>
                      </a:solidFill>
                    </a:rPr>
                    <a:t> Asp</a:t>
                  </a:r>
                </a:p>
              </p:txBody>
            </p:sp>
            <p:sp>
              <p:nvSpPr>
                <p:cNvPr id="6" name="Rectangle 4"/>
                <p:cNvSpPr>
                  <a:spLocks noChangeArrowheads="1"/>
                </p:cNvSpPr>
                <p:nvPr/>
              </p:nvSpPr>
              <p:spPr bwMode="auto">
                <a:xfrm>
                  <a:off x="2135188" y="3733800"/>
                  <a:ext cx="423193" cy="246221"/>
                </a:xfrm>
                <a:prstGeom prst="rect">
                  <a:avLst/>
                </a:prstGeom>
                <a:noFill/>
                <a:ln w="12700">
                  <a:noFill/>
                  <a:miter lim="800000"/>
                  <a:headEnd/>
                  <a:tailEnd/>
                </a:ln>
              </p:spPr>
              <p:txBody>
                <a:bodyPr wrap="none" lIns="0" tIns="0" rIns="0" bIns="0">
                  <a:spAutoFit/>
                </a:bodyPr>
                <a:lstStyle/>
                <a:p>
                  <a:r>
                    <a:rPr lang="en-US" b="0">
                      <a:solidFill>
                        <a:srgbClr val="003D66"/>
                      </a:solidFill>
                    </a:rPr>
                    <a:t> Ser</a:t>
                  </a:r>
                </a:p>
              </p:txBody>
            </p:sp>
            <p:sp>
              <p:nvSpPr>
                <p:cNvPr id="7" name="Rectangle 5"/>
                <p:cNvSpPr>
                  <a:spLocks noChangeArrowheads="1"/>
                </p:cNvSpPr>
                <p:nvPr/>
              </p:nvSpPr>
              <p:spPr bwMode="auto">
                <a:xfrm>
                  <a:off x="2505075" y="3505200"/>
                  <a:ext cx="416781" cy="246221"/>
                </a:xfrm>
                <a:prstGeom prst="rect">
                  <a:avLst/>
                </a:prstGeom>
                <a:noFill/>
                <a:ln w="12700">
                  <a:noFill/>
                  <a:miter lim="800000"/>
                  <a:headEnd/>
                  <a:tailEnd/>
                </a:ln>
              </p:spPr>
              <p:txBody>
                <a:bodyPr wrap="none" lIns="0" tIns="0" rIns="0" bIns="0">
                  <a:spAutoFit/>
                </a:bodyPr>
                <a:lstStyle/>
                <a:p>
                  <a:r>
                    <a:rPr lang="en-US" b="0">
                      <a:solidFill>
                        <a:srgbClr val="003D66"/>
                      </a:solidFill>
                    </a:rPr>
                    <a:t> Glu</a:t>
                  </a:r>
                </a:p>
              </p:txBody>
            </p:sp>
            <p:sp>
              <p:nvSpPr>
                <p:cNvPr id="8" name="Rectangle 6"/>
                <p:cNvSpPr>
                  <a:spLocks noChangeArrowheads="1"/>
                </p:cNvSpPr>
                <p:nvPr/>
              </p:nvSpPr>
              <p:spPr bwMode="auto">
                <a:xfrm>
                  <a:off x="2859088" y="4210050"/>
                  <a:ext cx="408766" cy="246221"/>
                </a:xfrm>
                <a:prstGeom prst="rect">
                  <a:avLst/>
                </a:prstGeom>
                <a:noFill/>
                <a:ln w="12700">
                  <a:noFill/>
                  <a:miter lim="800000"/>
                  <a:headEnd/>
                  <a:tailEnd/>
                </a:ln>
              </p:spPr>
              <p:txBody>
                <a:bodyPr wrap="none" lIns="0" tIns="0" rIns="0" bIns="0">
                  <a:spAutoFit/>
                </a:bodyPr>
                <a:lstStyle/>
                <a:p>
                  <a:r>
                    <a:rPr lang="en-US" b="0">
                      <a:solidFill>
                        <a:srgbClr val="003D66"/>
                      </a:solidFill>
                    </a:rPr>
                    <a:t> Gly</a:t>
                  </a:r>
                </a:p>
              </p:txBody>
            </p:sp>
            <p:sp>
              <p:nvSpPr>
                <p:cNvPr id="9" name="Rectangle 7"/>
                <p:cNvSpPr>
                  <a:spLocks noChangeArrowheads="1"/>
                </p:cNvSpPr>
                <p:nvPr/>
              </p:nvSpPr>
              <p:spPr bwMode="auto">
                <a:xfrm>
                  <a:off x="3473450" y="4332288"/>
                  <a:ext cx="509755" cy="246221"/>
                </a:xfrm>
                <a:prstGeom prst="rect">
                  <a:avLst/>
                </a:prstGeom>
                <a:noFill/>
                <a:ln w="12700">
                  <a:noFill/>
                  <a:miter lim="800000"/>
                  <a:headEnd/>
                  <a:tailEnd/>
                </a:ln>
              </p:spPr>
              <p:txBody>
                <a:bodyPr wrap="none" lIns="0" tIns="0" rIns="0" bIns="0">
                  <a:spAutoFit/>
                </a:bodyPr>
                <a:lstStyle/>
                <a:p>
                  <a:r>
                    <a:rPr lang="en-US" b="0">
                      <a:solidFill>
                        <a:srgbClr val="003D66"/>
                      </a:solidFill>
                    </a:rPr>
                    <a:t> NH3</a:t>
                  </a:r>
                </a:p>
              </p:txBody>
            </p:sp>
            <p:sp>
              <p:nvSpPr>
                <p:cNvPr id="10" name="Rectangle 8"/>
                <p:cNvSpPr>
                  <a:spLocks noChangeArrowheads="1"/>
                </p:cNvSpPr>
                <p:nvPr/>
              </p:nvSpPr>
              <p:spPr bwMode="auto">
                <a:xfrm>
                  <a:off x="3740150" y="2492375"/>
                  <a:ext cx="429605" cy="246221"/>
                </a:xfrm>
                <a:prstGeom prst="rect">
                  <a:avLst/>
                </a:prstGeom>
                <a:noFill/>
                <a:ln w="12700">
                  <a:noFill/>
                  <a:miter lim="800000"/>
                  <a:headEnd/>
                  <a:tailEnd/>
                </a:ln>
              </p:spPr>
              <p:txBody>
                <a:bodyPr wrap="none" lIns="0" tIns="0" rIns="0" bIns="0">
                  <a:spAutoFit/>
                </a:bodyPr>
                <a:lstStyle/>
                <a:p>
                  <a:r>
                    <a:rPr lang="en-US" b="0">
                      <a:solidFill>
                        <a:srgbClr val="003D66"/>
                      </a:solidFill>
                    </a:rPr>
                    <a:t> Arg</a:t>
                  </a:r>
                </a:p>
              </p:txBody>
            </p:sp>
            <p:sp>
              <p:nvSpPr>
                <p:cNvPr id="11" name="Rectangle 9"/>
                <p:cNvSpPr>
                  <a:spLocks noChangeArrowheads="1"/>
                </p:cNvSpPr>
                <p:nvPr/>
              </p:nvSpPr>
              <p:spPr bwMode="auto">
                <a:xfrm rot="-60000">
                  <a:off x="4319953" y="1967627"/>
                  <a:ext cx="416781" cy="246221"/>
                </a:xfrm>
                <a:prstGeom prst="rect">
                  <a:avLst/>
                </a:prstGeom>
                <a:noFill/>
                <a:ln w="12700">
                  <a:noFill/>
                  <a:miter lim="800000"/>
                  <a:headEnd/>
                  <a:tailEnd/>
                </a:ln>
              </p:spPr>
              <p:txBody>
                <a:bodyPr wrap="none" lIns="0" tIns="0" rIns="0" bIns="0">
                  <a:spAutoFit/>
                </a:bodyPr>
                <a:lstStyle/>
                <a:p>
                  <a:r>
                    <a:rPr lang="en-US" b="0">
                      <a:solidFill>
                        <a:srgbClr val="003D66"/>
                      </a:solidFill>
                    </a:rPr>
                    <a:t> Thr</a:t>
                  </a:r>
                </a:p>
              </p:txBody>
            </p:sp>
            <p:sp>
              <p:nvSpPr>
                <p:cNvPr id="12" name="Rectangle 10"/>
                <p:cNvSpPr>
                  <a:spLocks noChangeArrowheads="1"/>
                </p:cNvSpPr>
                <p:nvPr/>
              </p:nvSpPr>
              <p:spPr bwMode="auto">
                <a:xfrm>
                  <a:off x="4578350" y="2874963"/>
                  <a:ext cx="392736" cy="246221"/>
                </a:xfrm>
                <a:prstGeom prst="rect">
                  <a:avLst/>
                </a:prstGeom>
                <a:noFill/>
                <a:ln w="12700">
                  <a:noFill/>
                  <a:miter lim="800000"/>
                  <a:headEnd/>
                  <a:tailEnd/>
                </a:ln>
              </p:spPr>
              <p:txBody>
                <a:bodyPr wrap="none" lIns="0" tIns="0" rIns="0" bIns="0">
                  <a:spAutoFit/>
                </a:bodyPr>
                <a:lstStyle/>
                <a:p>
                  <a:r>
                    <a:rPr lang="en-US" b="0">
                      <a:solidFill>
                        <a:srgbClr val="003D66"/>
                      </a:solidFill>
                    </a:rPr>
                    <a:t> Ala</a:t>
                  </a:r>
                </a:p>
              </p:txBody>
            </p:sp>
            <p:sp>
              <p:nvSpPr>
                <p:cNvPr id="13" name="Rectangle 11"/>
                <p:cNvSpPr>
                  <a:spLocks noChangeArrowheads="1"/>
                </p:cNvSpPr>
                <p:nvPr/>
              </p:nvSpPr>
              <p:spPr bwMode="auto">
                <a:xfrm>
                  <a:off x="4964113" y="3840163"/>
                  <a:ext cx="408766" cy="246221"/>
                </a:xfrm>
                <a:prstGeom prst="rect">
                  <a:avLst/>
                </a:prstGeom>
                <a:noFill/>
                <a:ln w="12700">
                  <a:noFill/>
                  <a:miter lim="800000"/>
                  <a:headEnd/>
                  <a:tailEnd/>
                </a:ln>
              </p:spPr>
              <p:txBody>
                <a:bodyPr wrap="none" lIns="0" tIns="0" rIns="0" bIns="0">
                  <a:spAutoFit/>
                </a:bodyPr>
                <a:lstStyle/>
                <a:p>
                  <a:r>
                    <a:rPr lang="en-US" b="0">
                      <a:solidFill>
                        <a:srgbClr val="003D66"/>
                      </a:solidFill>
                    </a:rPr>
                    <a:t> Pro</a:t>
                  </a:r>
                </a:p>
              </p:txBody>
            </p:sp>
            <p:sp>
              <p:nvSpPr>
                <p:cNvPr id="14" name="Rectangle 12"/>
                <p:cNvSpPr>
                  <a:spLocks noChangeArrowheads="1"/>
                </p:cNvSpPr>
                <p:nvPr/>
              </p:nvSpPr>
              <p:spPr bwMode="auto">
                <a:xfrm rot="-120000">
                  <a:off x="5504890" y="4556839"/>
                  <a:ext cx="444032" cy="246221"/>
                </a:xfrm>
                <a:prstGeom prst="rect">
                  <a:avLst/>
                </a:prstGeom>
                <a:noFill/>
                <a:ln w="12700">
                  <a:noFill/>
                  <a:miter lim="800000"/>
                  <a:headEnd/>
                  <a:tailEnd/>
                </a:ln>
              </p:spPr>
              <p:txBody>
                <a:bodyPr wrap="none" lIns="0" tIns="0" rIns="0" bIns="0">
                  <a:spAutoFit/>
                </a:bodyPr>
                <a:lstStyle/>
                <a:p>
                  <a:r>
                    <a:rPr lang="en-US" b="0">
                      <a:solidFill>
                        <a:srgbClr val="003D66"/>
                      </a:solidFill>
                    </a:rPr>
                    <a:t> Cys</a:t>
                  </a:r>
                </a:p>
              </p:txBody>
            </p:sp>
            <p:sp>
              <p:nvSpPr>
                <p:cNvPr id="15" name="Rectangle 13"/>
                <p:cNvSpPr>
                  <a:spLocks noChangeArrowheads="1"/>
                </p:cNvSpPr>
                <p:nvPr/>
              </p:nvSpPr>
              <p:spPr bwMode="auto">
                <a:xfrm>
                  <a:off x="5626100" y="2968625"/>
                  <a:ext cx="388696" cy="246221"/>
                </a:xfrm>
                <a:prstGeom prst="rect">
                  <a:avLst/>
                </a:prstGeom>
                <a:noFill/>
                <a:ln w="12700">
                  <a:noFill/>
                  <a:miter lim="800000"/>
                  <a:headEnd/>
                  <a:tailEnd/>
                </a:ln>
              </p:spPr>
              <p:txBody>
                <a:bodyPr wrap="none" lIns="0" tIns="0" rIns="0" bIns="0">
                  <a:spAutoFit/>
                </a:bodyPr>
                <a:lstStyle/>
                <a:p>
                  <a:r>
                    <a:rPr lang="en-US" b="0">
                      <a:solidFill>
                        <a:srgbClr val="003D66"/>
                      </a:solidFill>
                    </a:rPr>
                    <a:t> Tyr</a:t>
                  </a:r>
                </a:p>
              </p:txBody>
            </p:sp>
            <p:sp>
              <p:nvSpPr>
                <p:cNvPr id="16" name="Rectangle 14"/>
                <p:cNvSpPr>
                  <a:spLocks noChangeArrowheads="1"/>
                </p:cNvSpPr>
                <p:nvPr/>
              </p:nvSpPr>
              <p:spPr bwMode="auto">
                <a:xfrm rot="-60000">
                  <a:off x="5781602" y="1880314"/>
                  <a:ext cx="382733" cy="246221"/>
                </a:xfrm>
                <a:prstGeom prst="rect">
                  <a:avLst/>
                </a:prstGeom>
                <a:noFill/>
                <a:ln w="12700">
                  <a:noFill/>
                  <a:miter lim="800000"/>
                  <a:headEnd/>
                  <a:tailEnd/>
                </a:ln>
              </p:spPr>
              <p:txBody>
                <a:bodyPr wrap="none" lIns="0" tIns="0" rIns="0" bIns="0">
                  <a:spAutoFit/>
                </a:bodyPr>
                <a:lstStyle/>
                <a:p>
                  <a:r>
                    <a:rPr lang="en-US" b="0">
                      <a:solidFill>
                        <a:srgbClr val="003D66"/>
                      </a:solidFill>
                    </a:rPr>
                    <a:t> Val</a:t>
                  </a:r>
                </a:p>
              </p:txBody>
            </p:sp>
            <p:sp>
              <p:nvSpPr>
                <p:cNvPr id="17" name="Rectangle 15"/>
                <p:cNvSpPr>
                  <a:spLocks noChangeArrowheads="1"/>
                </p:cNvSpPr>
                <p:nvPr/>
              </p:nvSpPr>
              <p:spPr bwMode="auto">
                <a:xfrm rot="-60000">
                  <a:off x="6302593" y="2431177"/>
                  <a:ext cx="447238" cy="246221"/>
                </a:xfrm>
                <a:prstGeom prst="rect">
                  <a:avLst/>
                </a:prstGeom>
                <a:noFill/>
                <a:ln w="12700">
                  <a:noFill/>
                  <a:miter lim="800000"/>
                  <a:headEnd/>
                  <a:tailEnd/>
                </a:ln>
              </p:spPr>
              <p:txBody>
                <a:bodyPr wrap="none" lIns="0" tIns="0" rIns="0" bIns="0">
                  <a:spAutoFit/>
                </a:bodyPr>
                <a:lstStyle/>
                <a:p>
                  <a:r>
                    <a:rPr lang="en-US" b="0">
                      <a:solidFill>
                        <a:srgbClr val="003D66"/>
                      </a:solidFill>
                    </a:rPr>
                    <a:t> Met</a:t>
                  </a:r>
                </a:p>
              </p:txBody>
            </p:sp>
            <p:sp>
              <p:nvSpPr>
                <p:cNvPr id="18" name="Rectangle 16"/>
                <p:cNvSpPr>
                  <a:spLocks noChangeArrowheads="1"/>
                </p:cNvSpPr>
                <p:nvPr/>
              </p:nvSpPr>
              <p:spPr bwMode="auto">
                <a:xfrm>
                  <a:off x="6888163" y="3252788"/>
                  <a:ext cx="404150" cy="246221"/>
                </a:xfrm>
                <a:prstGeom prst="rect">
                  <a:avLst/>
                </a:prstGeom>
                <a:noFill/>
                <a:ln w="12700">
                  <a:noFill/>
                  <a:miter lim="800000"/>
                  <a:headEnd/>
                  <a:tailEnd/>
                </a:ln>
              </p:spPr>
              <p:txBody>
                <a:bodyPr wrap="none" lIns="0" tIns="0" rIns="0" bIns="0">
                  <a:spAutoFit/>
                </a:bodyPr>
                <a:lstStyle/>
                <a:p>
                  <a:r>
                    <a:rPr lang="en-US" b="0">
                      <a:solidFill>
                        <a:srgbClr val="003D66"/>
                      </a:solidFill>
                    </a:rPr>
                    <a:t> Lys</a:t>
                  </a:r>
                </a:p>
              </p:txBody>
            </p:sp>
            <p:sp>
              <p:nvSpPr>
                <p:cNvPr id="19" name="Rectangle 17"/>
                <p:cNvSpPr>
                  <a:spLocks noChangeArrowheads="1"/>
                </p:cNvSpPr>
                <p:nvPr/>
              </p:nvSpPr>
              <p:spPr bwMode="auto">
                <a:xfrm rot="-60000">
                  <a:off x="7223085" y="1629489"/>
                  <a:ext cx="336631" cy="246221"/>
                </a:xfrm>
                <a:prstGeom prst="rect">
                  <a:avLst/>
                </a:prstGeom>
                <a:noFill/>
                <a:ln w="12700">
                  <a:noFill/>
                  <a:miter lim="800000"/>
                  <a:headEnd/>
                  <a:tailEnd/>
                </a:ln>
              </p:spPr>
              <p:txBody>
                <a:bodyPr wrap="none" lIns="0" tIns="0" rIns="0" bIns="0">
                  <a:spAutoFit/>
                </a:bodyPr>
                <a:lstStyle/>
                <a:p>
                  <a:r>
                    <a:rPr lang="en-US" b="0">
                      <a:solidFill>
                        <a:srgbClr val="003D66"/>
                      </a:solidFill>
                    </a:rPr>
                    <a:t> Ile</a:t>
                  </a:r>
                </a:p>
              </p:txBody>
            </p:sp>
            <p:sp>
              <p:nvSpPr>
                <p:cNvPr id="20" name="Rectangle 18"/>
                <p:cNvSpPr>
                  <a:spLocks noChangeArrowheads="1"/>
                </p:cNvSpPr>
                <p:nvPr/>
              </p:nvSpPr>
              <p:spPr bwMode="auto">
                <a:xfrm>
                  <a:off x="7573963" y="1974850"/>
                  <a:ext cx="437620" cy="246221"/>
                </a:xfrm>
                <a:prstGeom prst="rect">
                  <a:avLst/>
                </a:prstGeom>
                <a:noFill/>
                <a:ln w="12700">
                  <a:noFill/>
                  <a:miter lim="800000"/>
                  <a:headEnd/>
                  <a:tailEnd/>
                </a:ln>
              </p:spPr>
              <p:txBody>
                <a:bodyPr wrap="none" lIns="0" tIns="0" rIns="0" bIns="0">
                  <a:spAutoFit/>
                </a:bodyPr>
                <a:lstStyle/>
                <a:p>
                  <a:r>
                    <a:rPr lang="en-US" b="0">
                      <a:solidFill>
                        <a:srgbClr val="003D66"/>
                      </a:solidFill>
                    </a:rPr>
                    <a:t> Leu</a:t>
                  </a:r>
                </a:p>
              </p:txBody>
            </p:sp>
            <p:sp>
              <p:nvSpPr>
                <p:cNvPr id="21" name="Rectangle 19"/>
                <p:cNvSpPr>
                  <a:spLocks noChangeArrowheads="1"/>
                </p:cNvSpPr>
                <p:nvPr/>
              </p:nvSpPr>
              <p:spPr bwMode="auto">
                <a:xfrm>
                  <a:off x="8093075" y="1824038"/>
                  <a:ext cx="447238" cy="246221"/>
                </a:xfrm>
                <a:prstGeom prst="rect">
                  <a:avLst/>
                </a:prstGeom>
                <a:noFill/>
                <a:ln w="12700">
                  <a:noFill/>
                  <a:miter lim="800000"/>
                  <a:headEnd/>
                  <a:tailEnd/>
                </a:ln>
              </p:spPr>
              <p:txBody>
                <a:bodyPr wrap="none" lIns="0" tIns="0" rIns="0" bIns="0">
                  <a:spAutoFit/>
                </a:bodyPr>
                <a:lstStyle/>
                <a:p>
                  <a:r>
                    <a:rPr lang="en-US" b="0">
                      <a:solidFill>
                        <a:srgbClr val="003D66"/>
                      </a:solidFill>
                    </a:rPr>
                    <a:t> Phe</a:t>
                  </a:r>
                </a:p>
              </p:txBody>
            </p:sp>
            <p:sp>
              <p:nvSpPr>
                <p:cNvPr id="22" name="Rectangle 20"/>
                <p:cNvSpPr>
                  <a:spLocks noChangeArrowheads="1"/>
                </p:cNvSpPr>
                <p:nvPr/>
              </p:nvSpPr>
              <p:spPr bwMode="auto">
                <a:xfrm>
                  <a:off x="3211513" y="3379788"/>
                  <a:ext cx="317395" cy="246221"/>
                </a:xfrm>
                <a:prstGeom prst="rect">
                  <a:avLst/>
                </a:prstGeom>
                <a:noFill/>
                <a:ln w="12700">
                  <a:noFill/>
                  <a:miter lim="800000"/>
                  <a:headEnd/>
                  <a:tailEnd/>
                </a:ln>
              </p:spPr>
              <p:txBody>
                <a:bodyPr wrap="none" lIns="0" tIns="0" rIns="0" bIns="0">
                  <a:spAutoFit/>
                </a:bodyPr>
                <a:lstStyle/>
                <a:p>
                  <a:r>
                    <a:rPr lang="en-US" b="0">
                      <a:solidFill>
                        <a:srgbClr val="003D66"/>
                      </a:solidFill>
                    </a:rPr>
                    <a:t>His</a:t>
                  </a:r>
                </a:p>
              </p:txBody>
            </p:sp>
            <p:sp>
              <p:nvSpPr>
                <p:cNvPr id="23" name="Line 21"/>
                <p:cNvSpPr>
                  <a:spLocks noChangeShapeType="1"/>
                </p:cNvSpPr>
                <p:nvPr/>
              </p:nvSpPr>
              <p:spPr bwMode="auto">
                <a:xfrm flipV="1">
                  <a:off x="987425" y="5507038"/>
                  <a:ext cx="1588" cy="30162"/>
                </a:xfrm>
                <a:prstGeom prst="line">
                  <a:avLst/>
                </a:prstGeom>
                <a:noFill/>
                <a:ln w="12700">
                  <a:solidFill>
                    <a:srgbClr val="A50021"/>
                  </a:solidFill>
                  <a:round/>
                  <a:headEnd/>
                  <a:tailEnd/>
                </a:ln>
              </p:spPr>
              <p:txBody>
                <a:bodyPr/>
                <a:lstStyle/>
                <a:p>
                  <a:endParaRPr lang="en-US"/>
                </a:p>
              </p:txBody>
            </p:sp>
            <p:sp>
              <p:nvSpPr>
                <p:cNvPr id="24" name="Line 22"/>
                <p:cNvSpPr>
                  <a:spLocks noChangeShapeType="1"/>
                </p:cNvSpPr>
                <p:nvPr/>
              </p:nvSpPr>
              <p:spPr bwMode="auto">
                <a:xfrm>
                  <a:off x="1303338" y="5507038"/>
                  <a:ext cx="1587" cy="30162"/>
                </a:xfrm>
                <a:prstGeom prst="line">
                  <a:avLst/>
                </a:prstGeom>
                <a:noFill/>
                <a:ln w="12700">
                  <a:solidFill>
                    <a:srgbClr val="A50021"/>
                  </a:solidFill>
                  <a:round/>
                  <a:headEnd/>
                  <a:tailEnd/>
                </a:ln>
              </p:spPr>
              <p:txBody>
                <a:bodyPr/>
                <a:lstStyle/>
                <a:p>
                  <a:endParaRPr lang="en-US"/>
                </a:p>
              </p:txBody>
            </p:sp>
            <p:sp>
              <p:nvSpPr>
                <p:cNvPr id="25" name="Line 23"/>
                <p:cNvSpPr>
                  <a:spLocks noChangeShapeType="1"/>
                </p:cNvSpPr>
                <p:nvPr/>
              </p:nvSpPr>
              <p:spPr bwMode="auto">
                <a:xfrm flipV="1">
                  <a:off x="1617663" y="5507038"/>
                  <a:ext cx="1587" cy="30162"/>
                </a:xfrm>
                <a:prstGeom prst="line">
                  <a:avLst/>
                </a:prstGeom>
                <a:noFill/>
                <a:ln w="12700">
                  <a:solidFill>
                    <a:srgbClr val="A50021"/>
                  </a:solidFill>
                  <a:round/>
                  <a:headEnd/>
                  <a:tailEnd/>
                </a:ln>
              </p:spPr>
              <p:txBody>
                <a:bodyPr/>
                <a:lstStyle/>
                <a:p>
                  <a:endParaRPr lang="en-US"/>
                </a:p>
              </p:txBody>
            </p:sp>
            <p:sp>
              <p:nvSpPr>
                <p:cNvPr id="26" name="Line 24"/>
                <p:cNvSpPr>
                  <a:spLocks noChangeShapeType="1"/>
                </p:cNvSpPr>
                <p:nvPr/>
              </p:nvSpPr>
              <p:spPr bwMode="auto">
                <a:xfrm>
                  <a:off x="1935163" y="5507038"/>
                  <a:ext cx="1587" cy="30162"/>
                </a:xfrm>
                <a:prstGeom prst="line">
                  <a:avLst/>
                </a:prstGeom>
                <a:noFill/>
                <a:ln w="12700">
                  <a:solidFill>
                    <a:srgbClr val="A50021"/>
                  </a:solidFill>
                  <a:round/>
                  <a:headEnd/>
                  <a:tailEnd/>
                </a:ln>
              </p:spPr>
              <p:txBody>
                <a:bodyPr/>
                <a:lstStyle/>
                <a:p>
                  <a:endParaRPr lang="en-US"/>
                </a:p>
              </p:txBody>
            </p:sp>
            <p:sp>
              <p:nvSpPr>
                <p:cNvPr id="27" name="Line 25"/>
                <p:cNvSpPr>
                  <a:spLocks noChangeShapeType="1"/>
                </p:cNvSpPr>
                <p:nvPr/>
              </p:nvSpPr>
              <p:spPr bwMode="auto">
                <a:xfrm flipV="1">
                  <a:off x="2247900" y="5507038"/>
                  <a:ext cx="1588" cy="30162"/>
                </a:xfrm>
                <a:prstGeom prst="line">
                  <a:avLst/>
                </a:prstGeom>
                <a:noFill/>
                <a:ln w="12700">
                  <a:solidFill>
                    <a:srgbClr val="A50021"/>
                  </a:solidFill>
                  <a:round/>
                  <a:headEnd/>
                  <a:tailEnd/>
                </a:ln>
              </p:spPr>
              <p:txBody>
                <a:bodyPr/>
                <a:lstStyle/>
                <a:p>
                  <a:endParaRPr lang="en-US"/>
                </a:p>
              </p:txBody>
            </p:sp>
            <p:sp>
              <p:nvSpPr>
                <p:cNvPr id="28" name="Line 26"/>
                <p:cNvSpPr>
                  <a:spLocks noChangeShapeType="1"/>
                </p:cNvSpPr>
                <p:nvPr/>
              </p:nvSpPr>
              <p:spPr bwMode="auto">
                <a:xfrm>
                  <a:off x="2566988" y="5507038"/>
                  <a:ext cx="1587" cy="30162"/>
                </a:xfrm>
                <a:prstGeom prst="line">
                  <a:avLst/>
                </a:prstGeom>
                <a:noFill/>
                <a:ln w="12700">
                  <a:solidFill>
                    <a:srgbClr val="A50021"/>
                  </a:solidFill>
                  <a:round/>
                  <a:headEnd/>
                  <a:tailEnd/>
                </a:ln>
              </p:spPr>
              <p:txBody>
                <a:bodyPr/>
                <a:lstStyle/>
                <a:p>
                  <a:endParaRPr lang="en-US"/>
                </a:p>
              </p:txBody>
            </p:sp>
            <p:sp>
              <p:nvSpPr>
                <p:cNvPr id="29" name="Line 27"/>
                <p:cNvSpPr>
                  <a:spLocks noChangeShapeType="1"/>
                </p:cNvSpPr>
                <p:nvPr/>
              </p:nvSpPr>
              <p:spPr bwMode="auto">
                <a:xfrm flipV="1">
                  <a:off x="2882900" y="5507038"/>
                  <a:ext cx="1588" cy="30162"/>
                </a:xfrm>
                <a:prstGeom prst="line">
                  <a:avLst/>
                </a:prstGeom>
                <a:noFill/>
                <a:ln w="12700">
                  <a:solidFill>
                    <a:srgbClr val="A50021"/>
                  </a:solidFill>
                  <a:round/>
                  <a:headEnd/>
                  <a:tailEnd/>
                </a:ln>
              </p:spPr>
              <p:txBody>
                <a:bodyPr/>
                <a:lstStyle/>
                <a:p>
                  <a:endParaRPr lang="en-US"/>
                </a:p>
              </p:txBody>
            </p:sp>
            <p:sp>
              <p:nvSpPr>
                <p:cNvPr id="30" name="Line 28"/>
                <p:cNvSpPr>
                  <a:spLocks noChangeShapeType="1"/>
                </p:cNvSpPr>
                <p:nvPr/>
              </p:nvSpPr>
              <p:spPr bwMode="auto">
                <a:xfrm>
                  <a:off x="3197225" y="5507038"/>
                  <a:ext cx="1588" cy="30162"/>
                </a:xfrm>
                <a:prstGeom prst="line">
                  <a:avLst/>
                </a:prstGeom>
                <a:noFill/>
                <a:ln w="12700">
                  <a:solidFill>
                    <a:srgbClr val="A50021"/>
                  </a:solidFill>
                  <a:round/>
                  <a:headEnd/>
                  <a:tailEnd/>
                </a:ln>
              </p:spPr>
              <p:txBody>
                <a:bodyPr/>
                <a:lstStyle/>
                <a:p>
                  <a:endParaRPr lang="en-US"/>
                </a:p>
              </p:txBody>
            </p:sp>
            <p:sp>
              <p:nvSpPr>
                <p:cNvPr id="31" name="Line 29"/>
                <p:cNvSpPr>
                  <a:spLocks noChangeShapeType="1"/>
                </p:cNvSpPr>
                <p:nvPr/>
              </p:nvSpPr>
              <p:spPr bwMode="auto">
                <a:xfrm flipV="1">
                  <a:off x="3511550" y="5507038"/>
                  <a:ext cx="1588" cy="30162"/>
                </a:xfrm>
                <a:prstGeom prst="line">
                  <a:avLst/>
                </a:prstGeom>
                <a:noFill/>
                <a:ln w="12700">
                  <a:solidFill>
                    <a:srgbClr val="A50021"/>
                  </a:solidFill>
                  <a:round/>
                  <a:headEnd/>
                  <a:tailEnd/>
                </a:ln>
              </p:spPr>
              <p:txBody>
                <a:bodyPr/>
                <a:lstStyle/>
                <a:p>
                  <a:endParaRPr lang="en-US"/>
                </a:p>
              </p:txBody>
            </p:sp>
            <p:sp>
              <p:nvSpPr>
                <p:cNvPr id="32" name="Line 30"/>
                <p:cNvSpPr>
                  <a:spLocks noChangeShapeType="1"/>
                </p:cNvSpPr>
                <p:nvPr/>
              </p:nvSpPr>
              <p:spPr bwMode="auto">
                <a:xfrm>
                  <a:off x="3829050" y="5507038"/>
                  <a:ext cx="1588" cy="30162"/>
                </a:xfrm>
                <a:prstGeom prst="line">
                  <a:avLst/>
                </a:prstGeom>
                <a:noFill/>
                <a:ln w="12700">
                  <a:solidFill>
                    <a:srgbClr val="A50021"/>
                  </a:solidFill>
                  <a:round/>
                  <a:headEnd/>
                  <a:tailEnd/>
                </a:ln>
              </p:spPr>
              <p:txBody>
                <a:bodyPr/>
                <a:lstStyle/>
                <a:p>
                  <a:endParaRPr lang="en-US"/>
                </a:p>
              </p:txBody>
            </p:sp>
            <p:sp>
              <p:nvSpPr>
                <p:cNvPr id="33" name="Line 31"/>
                <p:cNvSpPr>
                  <a:spLocks noChangeShapeType="1"/>
                </p:cNvSpPr>
                <p:nvPr/>
              </p:nvSpPr>
              <p:spPr bwMode="auto">
                <a:xfrm flipV="1">
                  <a:off x="4148138" y="5507038"/>
                  <a:ext cx="1587" cy="30162"/>
                </a:xfrm>
                <a:prstGeom prst="line">
                  <a:avLst/>
                </a:prstGeom>
                <a:noFill/>
                <a:ln w="12700">
                  <a:solidFill>
                    <a:srgbClr val="A50021"/>
                  </a:solidFill>
                  <a:round/>
                  <a:headEnd/>
                  <a:tailEnd/>
                </a:ln>
              </p:spPr>
              <p:txBody>
                <a:bodyPr/>
                <a:lstStyle/>
                <a:p>
                  <a:endParaRPr lang="en-US"/>
                </a:p>
              </p:txBody>
            </p:sp>
            <p:sp>
              <p:nvSpPr>
                <p:cNvPr id="34" name="Line 32"/>
                <p:cNvSpPr>
                  <a:spLocks noChangeShapeType="1"/>
                </p:cNvSpPr>
                <p:nvPr/>
              </p:nvSpPr>
              <p:spPr bwMode="auto">
                <a:xfrm>
                  <a:off x="4464050" y="5507038"/>
                  <a:ext cx="1588" cy="30162"/>
                </a:xfrm>
                <a:prstGeom prst="line">
                  <a:avLst/>
                </a:prstGeom>
                <a:noFill/>
                <a:ln w="12700">
                  <a:solidFill>
                    <a:srgbClr val="A50021"/>
                  </a:solidFill>
                  <a:round/>
                  <a:headEnd/>
                  <a:tailEnd/>
                </a:ln>
              </p:spPr>
              <p:txBody>
                <a:bodyPr/>
                <a:lstStyle/>
                <a:p>
                  <a:endParaRPr lang="en-US"/>
                </a:p>
              </p:txBody>
            </p:sp>
            <p:sp>
              <p:nvSpPr>
                <p:cNvPr id="35" name="Line 33"/>
                <p:cNvSpPr>
                  <a:spLocks noChangeShapeType="1"/>
                </p:cNvSpPr>
                <p:nvPr/>
              </p:nvSpPr>
              <p:spPr bwMode="auto">
                <a:xfrm flipV="1">
                  <a:off x="4779963" y="5507038"/>
                  <a:ext cx="1587" cy="30162"/>
                </a:xfrm>
                <a:prstGeom prst="line">
                  <a:avLst/>
                </a:prstGeom>
                <a:noFill/>
                <a:ln w="12700">
                  <a:solidFill>
                    <a:srgbClr val="A50021"/>
                  </a:solidFill>
                  <a:round/>
                  <a:headEnd/>
                  <a:tailEnd/>
                </a:ln>
              </p:spPr>
              <p:txBody>
                <a:bodyPr/>
                <a:lstStyle/>
                <a:p>
                  <a:endParaRPr lang="en-US"/>
                </a:p>
              </p:txBody>
            </p:sp>
            <p:sp>
              <p:nvSpPr>
                <p:cNvPr id="36" name="Line 34"/>
                <p:cNvSpPr>
                  <a:spLocks noChangeShapeType="1"/>
                </p:cNvSpPr>
                <p:nvPr/>
              </p:nvSpPr>
              <p:spPr bwMode="auto">
                <a:xfrm>
                  <a:off x="5095875" y="5507038"/>
                  <a:ext cx="1588" cy="30162"/>
                </a:xfrm>
                <a:prstGeom prst="line">
                  <a:avLst/>
                </a:prstGeom>
                <a:noFill/>
                <a:ln w="12700">
                  <a:solidFill>
                    <a:srgbClr val="A50021"/>
                  </a:solidFill>
                  <a:round/>
                  <a:headEnd/>
                  <a:tailEnd/>
                </a:ln>
              </p:spPr>
              <p:txBody>
                <a:bodyPr/>
                <a:lstStyle/>
                <a:p>
                  <a:endParaRPr lang="en-US"/>
                </a:p>
              </p:txBody>
            </p:sp>
            <p:sp>
              <p:nvSpPr>
                <p:cNvPr id="37" name="Line 35"/>
                <p:cNvSpPr>
                  <a:spLocks noChangeShapeType="1"/>
                </p:cNvSpPr>
                <p:nvPr/>
              </p:nvSpPr>
              <p:spPr bwMode="auto">
                <a:xfrm flipV="1">
                  <a:off x="5410200" y="5507038"/>
                  <a:ext cx="1588" cy="30162"/>
                </a:xfrm>
                <a:prstGeom prst="line">
                  <a:avLst/>
                </a:prstGeom>
                <a:noFill/>
                <a:ln w="12700">
                  <a:solidFill>
                    <a:srgbClr val="A50021"/>
                  </a:solidFill>
                  <a:round/>
                  <a:headEnd/>
                  <a:tailEnd/>
                </a:ln>
              </p:spPr>
              <p:txBody>
                <a:bodyPr/>
                <a:lstStyle/>
                <a:p>
                  <a:endParaRPr lang="en-US"/>
                </a:p>
              </p:txBody>
            </p:sp>
            <p:sp>
              <p:nvSpPr>
                <p:cNvPr id="38" name="Line 36"/>
                <p:cNvSpPr>
                  <a:spLocks noChangeShapeType="1"/>
                </p:cNvSpPr>
                <p:nvPr/>
              </p:nvSpPr>
              <p:spPr bwMode="auto">
                <a:xfrm>
                  <a:off x="5727700" y="5507038"/>
                  <a:ext cx="1588" cy="30162"/>
                </a:xfrm>
                <a:prstGeom prst="line">
                  <a:avLst/>
                </a:prstGeom>
                <a:noFill/>
                <a:ln w="12700">
                  <a:solidFill>
                    <a:srgbClr val="A50021"/>
                  </a:solidFill>
                  <a:round/>
                  <a:headEnd/>
                  <a:tailEnd/>
                </a:ln>
              </p:spPr>
              <p:txBody>
                <a:bodyPr/>
                <a:lstStyle/>
                <a:p>
                  <a:endParaRPr lang="en-US"/>
                </a:p>
              </p:txBody>
            </p:sp>
            <p:sp>
              <p:nvSpPr>
                <p:cNvPr id="39" name="Line 37"/>
                <p:cNvSpPr>
                  <a:spLocks noChangeShapeType="1"/>
                </p:cNvSpPr>
                <p:nvPr/>
              </p:nvSpPr>
              <p:spPr bwMode="auto">
                <a:xfrm flipV="1">
                  <a:off x="6043613" y="5507038"/>
                  <a:ext cx="1587" cy="30162"/>
                </a:xfrm>
                <a:prstGeom prst="line">
                  <a:avLst/>
                </a:prstGeom>
                <a:noFill/>
                <a:ln w="12700">
                  <a:solidFill>
                    <a:srgbClr val="A50021"/>
                  </a:solidFill>
                  <a:round/>
                  <a:headEnd/>
                  <a:tailEnd/>
                </a:ln>
              </p:spPr>
              <p:txBody>
                <a:bodyPr/>
                <a:lstStyle/>
                <a:p>
                  <a:endParaRPr lang="en-US"/>
                </a:p>
              </p:txBody>
            </p:sp>
            <p:sp>
              <p:nvSpPr>
                <p:cNvPr id="40" name="Line 38"/>
                <p:cNvSpPr>
                  <a:spLocks noChangeShapeType="1"/>
                </p:cNvSpPr>
                <p:nvPr/>
              </p:nvSpPr>
              <p:spPr bwMode="auto">
                <a:xfrm>
                  <a:off x="6357938" y="5507038"/>
                  <a:ext cx="1587" cy="30162"/>
                </a:xfrm>
                <a:prstGeom prst="line">
                  <a:avLst/>
                </a:prstGeom>
                <a:noFill/>
                <a:ln w="12700">
                  <a:solidFill>
                    <a:srgbClr val="A50021"/>
                  </a:solidFill>
                  <a:round/>
                  <a:headEnd/>
                  <a:tailEnd/>
                </a:ln>
              </p:spPr>
              <p:txBody>
                <a:bodyPr/>
                <a:lstStyle/>
                <a:p>
                  <a:endParaRPr lang="en-US"/>
                </a:p>
              </p:txBody>
            </p:sp>
            <p:sp>
              <p:nvSpPr>
                <p:cNvPr id="41" name="Line 39"/>
                <p:cNvSpPr>
                  <a:spLocks noChangeShapeType="1"/>
                </p:cNvSpPr>
                <p:nvPr/>
              </p:nvSpPr>
              <p:spPr bwMode="auto">
                <a:xfrm flipV="1">
                  <a:off x="6673850" y="5507038"/>
                  <a:ext cx="1588" cy="30162"/>
                </a:xfrm>
                <a:prstGeom prst="line">
                  <a:avLst/>
                </a:prstGeom>
                <a:noFill/>
                <a:ln w="12700">
                  <a:solidFill>
                    <a:srgbClr val="A50021"/>
                  </a:solidFill>
                  <a:round/>
                  <a:headEnd/>
                  <a:tailEnd/>
                </a:ln>
              </p:spPr>
              <p:txBody>
                <a:bodyPr/>
                <a:lstStyle/>
                <a:p>
                  <a:endParaRPr lang="en-US"/>
                </a:p>
              </p:txBody>
            </p:sp>
            <p:sp>
              <p:nvSpPr>
                <p:cNvPr id="42" name="Line 40"/>
                <p:cNvSpPr>
                  <a:spLocks noChangeShapeType="1"/>
                </p:cNvSpPr>
                <p:nvPr/>
              </p:nvSpPr>
              <p:spPr bwMode="auto">
                <a:xfrm>
                  <a:off x="6989763" y="5507038"/>
                  <a:ext cx="1587" cy="30162"/>
                </a:xfrm>
                <a:prstGeom prst="line">
                  <a:avLst/>
                </a:prstGeom>
                <a:noFill/>
                <a:ln w="12700">
                  <a:solidFill>
                    <a:srgbClr val="A50021"/>
                  </a:solidFill>
                  <a:round/>
                  <a:headEnd/>
                  <a:tailEnd/>
                </a:ln>
              </p:spPr>
              <p:txBody>
                <a:bodyPr/>
                <a:lstStyle/>
                <a:p>
                  <a:endParaRPr lang="en-US"/>
                </a:p>
              </p:txBody>
            </p:sp>
            <p:sp>
              <p:nvSpPr>
                <p:cNvPr id="43" name="Line 41"/>
                <p:cNvSpPr>
                  <a:spLocks noChangeShapeType="1"/>
                </p:cNvSpPr>
                <p:nvPr/>
              </p:nvSpPr>
              <p:spPr bwMode="auto">
                <a:xfrm flipV="1">
                  <a:off x="7305675" y="5507038"/>
                  <a:ext cx="1588" cy="30162"/>
                </a:xfrm>
                <a:prstGeom prst="line">
                  <a:avLst/>
                </a:prstGeom>
                <a:noFill/>
                <a:ln w="12700">
                  <a:solidFill>
                    <a:srgbClr val="A50021"/>
                  </a:solidFill>
                  <a:round/>
                  <a:headEnd/>
                  <a:tailEnd/>
                </a:ln>
              </p:spPr>
              <p:txBody>
                <a:bodyPr/>
                <a:lstStyle/>
                <a:p>
                  <a:endParaRPr lang="en-US"/>
                </a:p>
              </p:txBody>
            </p:sp>
            <p:sp>
              <p:nvSpPr>
                <p:cNvPr id="44" name="Line 42"/>
                <p:cNvSpPr>
                  <a:spLocks noChangeShapeType="1"/>
                </p:cNvSpPr>
                <p:nvPr/>
              </p:nvSpPr>
              <p:spPr bwMode="auto">
                <a:xfrm>
                  <a:off x="7620000" y="5507038"/>
                  <a:ext cx="1588" cy="30162"/>
                </a:xfrm>
                <a:prstGeom prst="line">
                  <a:avLst/>
                </a:prstGeom>
                <a:noFill/>
                <a:ln w="12700">
                  <a:solidFill>
                    <a:srgbClr val="A50021"/>
                  </a:solidFill>
                  <a:round/>
                  <a:headEnd/>
                  <a:tailEnd/>
                </a:ln>
              </p:spPr>
              <p:txBody>
                <a:bodyPr/>
                <a:lstStyle/>
                <a:p>
                  <a:endParaRPr lang="en-US"/>
                </a:p>
              </p:txBody>
            </p:sp>
            <p:sp>
              <p:nvSpPr>
                <p:cNvPr id="45" name="Line 43"/>
                <p:cNvSpPr>
                  <a:spLocks noChangeShapeType="1"/>
                </p:cNvSpPr>
                <p:nvPr/>
              </p:nvSpPr>
              <p:spPr bwMode="auto">
                <a:xfrm flipV="1">
                  <a:off x="7939088" y="5507038"/>
                  <a:ext cx="1587" cy="30162"/>
                </a:xfrm>
                <a:prstGeom prst="line">
                  <a:avLst/>
                </a:prstGeom>
                <a:noFill/>
                <a:ln w="12700">
                  <a:solidFill>
                    <a:srgbClr val="A50021"/>
                  </a:solidFill>
                  <a:round/>
                  <a:headEnd/>
                  <a:tailEnd/>
                </a:ln>
              </p:spPr>
              <p:txBody>
                <a:bodyPr/>
                <a:lstStyle/>
                <a:p>
                  <a:endParaRPr lang="en-US"/>
                </a:p>
              </p:txBody>
            </p:sp>
            <p:sp>
              <p:nvSpPr>
                <p:cNvPr id="46" name="Line 44"/>
                <p:cNvSpPr>
                  <a:spLocks noChangeShapeType="1"/>
                </p:cNvSpPr>
                <p:nvPr/>
              </p:nvSpPr>
              <p:spPr bwMode="auto">
                <a:xfrm>
                  <a:off x="8256588" y="5507038"/>
                  <a:ext cx="1587" cy="30162"/>
                </a:xfrm>
                <a:prstGeom prst="line">
                  <a:avLst/>
                </a:prstGeom>
                <a:noFill/>
                <a:ln w="12700">
                  <a:solidFill>
                    <a:srgbClr val="A50021"/>
                  </a:solidFill>
                  <a:round/>
                  <a:headEnd/>
                  <a:tailEnd/>
                </a:ln>
              </p:spPr>
              <p:txBody>
                <a:bodyPr/>
                <a:lstStyle/>
                <a:p>
                  <a:endParaRPr lang="en-US"/>
                </a:p>
              </p:txBody>
            </p:sp>
            <p:sp>
              <p:nvSpPr>
                <p:cNvPr id="47" name="Line 45"/>
                <p:cNvSpPr>
                  <a:spLocks noChangeShapeType="1"/>
                </p:cNvSpPr>
                <p:nvPr/>
              </p:nvSpPr>
              <p:spPr bwMode="auto">
                <a:xfrm flipV="1">
                  <a:off x="2247900" y="5507038"/>
                  <a:ext cx="1588" cy="63500"/>
                </a:xfrm>
                <a:prstGeom prst="line">
                  <a:avLst/>
                </a:prstGeom>
                <a:noFill/>
                <a:ln w="12700">
                  <a:solidFill>
                    <a:srgbClr val="A50021"/>
                  </a:solidFill>
                  <a:round/>
                  <a:headEnd/>
                  <a:tailEnd/>
                </a:ln>
              </p:spPr>
              <p:txBody>
                <a:bodyPr/>
                <a:lstStyle/>
                <a:p>
                  <a:endParaRPr lang="en-US"/>
                </a:p>
              </p:txBody>
            </p:sp>
            <p:sp>
              <p:nvSpPr>
                <p:cNvPr id="48" name="Line 46"/>
                <p:cNvSpPr>
                  <a:spLocks noChangeShapeType="1"/>
                </p:cNvSpPr>
                <p:nvPr/>
              </p:nvSpPr>
              <p:spPr bwMode="auto">
                <a:xfrm flipV="1">
                  <a:off x="3829050" y="5507038"/>
                  <a:ext cx="1588" cy="63500"/>
                </a:xfrm>
                <a:prstGeom prst="line">
                  <a:avLst/>
                </a:prstGeom>
                <a:noFill/>
                <a:ln w="12700">
                  <a:solidFill>
                    <a:srgbClr val="A50021"/>
                  </a:solidFill>
                  <a:round/>
                  <a:headEnd/>
                  <a:tailEnd/>
                </a:ln>
              </p:spPr>
              <p:txBody>
                <a:bodyPr/>
                <a:lstStyle/>
                <a:p>
                  <a:endParaRPr lang="en-US"/>
                </a:p>
              </p:txBody>
            </p:sp>
            <p:sp>
              <p:nvSpPr>
                <p:cNvPr id="49" name="Line 47"/>
                <p:cNvSpPr>
                  <a:spLocks noChangeShapeType="1"/>
                </p:cNvSpPr>
                <p:nvPr/>
              </p:nvSpPr>
              <p:spPr bwMode="auto">
                <a:xfrm flipV="1">
                  <a:off x="5410200" y="5507038"/>
                  <a:ext cx="1588" cy="63500"/>
                </a:xfrm>
                <a:prstGeom prst="line">
                  <a:avLst/>
                </a:prstGeom>
                <a:noFill/>
                <a:ln w="12700">
                  <a:solidFill>
                    <a:srgbClr val="A50021"/>
                  </a:solidFill>
                  <a:round/>
                  <a:headEnd/>
                  <a:tailEnd/>
                </a:ln>
              </p:spPr>
              <p:txBody>
                <a:bodyPr/>
                <a:lstStyle/>
                <a:p>
                  <a:endParaRPr lang="en-US"/>
                </a:p>
              </p:txBody>
            </p:sp>
            <p:sp>
              <p:nvSpPr>
                <p:cNvPr id="50" name="Line 48"/>
                <p:cNvSpPr>
                  <a:spLocks noChangeShapeType="1"/>
                </p:cNvSpPr>
                <p:nvPr/>
              </p:nvSpPr>
              <p:spPr bwMode="auto">
                <a:xfrm flipV="1">
                  <a:off x="6989763" y="5507038"/>
                  <a:ext cx="1587" cy="63500"/>
                </a:xfrm>
                <a:prstGeom prst="line">
                  <a:avLst/>
                </a:prstGeom>
                <a:noFill/>
                <a:ln w="12700">
                  <a:solidFill>
                    <a:srgbClr val="A50021"/>
                  </a:solidFill>
                  <a:round/>
                  <a:headEnd/>
                  <a:tailEnd/>
                </a:ln>
              </p:spPr>
              <p:txBody>
                <a:bodyPr/>
                <a:lstStyle/>
                <a:p>
                  <a:endParaRPr lang="en-US"/>
                </a:p>
              </p:txBody>
            </p:sp>
            <p:sp>
              <p:nvSpPr>
                <p:cNvPr id="51" name="Rectangle 49"/>
                <p:cNvSpPr>
                  <a:spLocks noChangeArrowheads="1"/>
                </p:cNvSpPr>
                <p:nvPr/>
              </p:nvSpPr>
              <p:spPr bwMode="auto">
                <a:xfrm>
                  <a:off x="2100263" y="5659438"/>
                  <a:ext cx="259686" cy="246221"/>
                </a:xfrm>
                <a:prstGeom prst="rect">
                  <a:avLst/>
                </a:prstGeom>
                <a:noFill/>
                <a:ln w="12700">
                  <a:noFill/>
                  <a:miter lim="800000"/>
                  <a:headEnd/>
                  <a:tailEnd/>
                </a:ln>
              </p:spPr>
              <p:txBody>
                <a:bodyPr wrap="none" lIns="0" tIns="0" rIns="0" bIns="0">
                  <a:spAutoFit/>
                </a:bodyPr>
                <a:lstStyle/>
                <a:p>
                  <a:r>
                    <a:rPr lang="en-US" b="0">
                      <a:solidFill>
                        <a:srgbClr val="003D66"/>
                      </a:solidFill>
                    </a:rPr>
                    <a:t>15</a:t>
                  </a:r>
                </a:p>
              </p:txBody>
            </p:sp>
            <p:sp>
              <p:nvSpPr>
                <p:cNvPr id="52" name="Rectangle 50"/>
                <p:cNvSpPr>
                  <a:spLocks noChangeArrowheads="1"/>
                </p:cNvSpPr>
                <p:nvPr/>
              </p:nvSpPr>
              <p:spPr bwMode="auto">
                <a:xfrm>
                  <a:off x="5349875" y="5659438"/>
                  <a:ext cx="548227" cy="246221"/>
                </a:xfrm>
                <a:prstGeom prst="rect">
                  <a:avLst/>
                </a:prstGeom>
                <a:noFill/>
                <a:ln w="12700">
                  <a:noFill/>
                  <a:miter lim="800000"/>
                  <a:headEnd/>
                  <a:tailEnd/>
                </a:ln>
              </p:spPr>
              <p:txBody>
                <a:bodyPr wrap="none" lIns="0" tIns="0" rIns="0" bIns="0">
                  <a:spAutoFit/>
                </a:bodyPr>
                <a:lstStyle/>
                <a:p>
                  <a:r>
                    <a:rPr lang="en-US" b="0">
                      <a:solidFill>
                        <a:srgbClr val="003D66"/>
                      </a:solidFill>
                    </a:rPr>
                    <a:t>    25</a:t>
                  </a:r>
                </a:p>
              </p:txBody>
            </p:sp>
            <p:sp>
              <p:nvSpPr>
                <p:cNvPr id="53" name="Line 51"/>
                <p:cNvSpPr>
                  <a:spLocks noChangeShapeType="1"/>
                </p:cNvSpPr>
                <p:nvPr/>
              </p:nvSpPr>
              <p:spPr bwMode="auto">
                <a:xfrm>
                  <a:off x="636588" y="5495925"/>
                  <a:ext cx="7972425" cy="1588"/>
                </a:xfrm>
                <a:prstGeom prst="line">
                  <a:avLst/>
                </a:prstGeom>
                <a:noFill/>
                <a:ln w="12700">
                  <a:solidFill>
                    <a:srgbClr val="A50021"/>
                  </a:solidFill>
                  <a:round/>
                  <a:headEnd/>
                  <a:tailEnd/>
                </a:ln>
              </p:spPr>
              <p:txBody>
                <a:bodyPr/>
                <a:lstStyle/>
                <a:p>
                  <a:endParaRPr lang="en-US"/>
                </a:p>
              </p:txBody>
            </p:sp>
            <p:sp>
              <p:nvSpPr>
                <p:cNvPr id="54" name="Freeform 52"/>
                <p:cNvSpPr>
                  <a:spLocks/>
                </p:cNvSpPr>
                <p:nvPr/>
              </p:nvSpPr>
              <p:spPr bwMode="auto">
                <a:xfrm flipV="1">
                  <a:off x="630238" y="2106613"/>
                  <a:ext cx="7775575" cy="3151187"/>
                </a:xfrm>
                <a:custGeom>
                  <a:avLst/>
                  <a:gdLst>
                    <a:gd name="T0" fmla="*/ 148 w 8813"/>
                    <a:gd name="T1" fmla="*/ 0 h 3681"/>
                    <a:gd name="T2" fmla="*/ 309 w 8813"/>
                    <a:gd name="T3" fmla="*/ 0 h 3681"/>
                    <a:gd name="T4" fmla="*/ 452 w 8813"/>
                    <a:gd name="T5" fmla="*/ 10 h 3681"/>
                    <a:gd name="T6" fmla="*/ 595 w 8813"/>
                    <a:gd name="T7" fmla="*/ 0 h 3681"/>
                    <a:gd name="T8" fmla="*/ 754 w 8813"/>
                    <a:gd name="T9" fmla="*/ 0 h 3681"/>
                    <a:gd name="T10" fmla="*/ 897 w 8813"/>
                    <a:gd name="T11" fmla="*/ 0 h 3681"/>
                    <a:gd name="T12" fmla="*/ 1034 w 8813"/>
                    <a:gd name="T13" fmla="*/ 88 h 3681"/>
                    <a:gd name="T14" fmla="*/ 1154 w 8813"/>
                    <a:gd name="T15" fmla="*/ 35 h 3681"/>
                    <a:gd name="T16" fmla="*/ 1303 w 8813"/>
                    <a:gd name="T17" fmla="*/ 10 h 3681"/>
                    <a:gd name="T18" fmla="*/ 1448 w 8813"/>
                    <a:gd name="T19" fmla="*/ 10 h 3681"/>
                    <a:gd name="T20" fmla="*/ 1596 w 8813"/>
                    <a:gd name="T21" fmla="*/ 10 h 3681"/>
                    <a:gd name="T22" fmla="*/ 1716 w 8813"/>
                    <a:gd name="T23" fmla="*/ 209 h 3681"/>
                    <a:gd name="T24" fmla="*/ 1854 w 8813"/>
                    <a:gd name="T25" fmla="*/ 10 h 3681"/>
                    <a:gd name="T26" fmla="*/ 1987 w 8813"/>
                    <a:gd name="T27" fmla="*/ 10 h 3681"/>
                    <a:gd name="T28" fmla="*/ 2132 w 8813"/>
                    <a:gd name="T29" fmla="*/ 122 h 3681"/>
                    <a:gd name="T30" fmla="*/ 2248 w 8813"/>
                    <a:gd name="T31" fmla="*/ 88 h 3681"/>
                    <a:gd name="T32" fmla="*/ 2378 w 8813"/>
                    <a:gd name="T33" fmla="*/ 325 h 3681"/>
                    <a:gd name="T34" fmla="*/ 2498 w 8813"/>
                    <a:gd name="T35" fmla="*/ 44 h 3681"/>
                    <a:gd name="T36" fmla="*/ 2637 w 8813"/>
                    <a:gd name="T37" fmla="*/ 10 h 3681"/>
                    <a:gd name="T38" fmla="*/ 2792 w 8813"/>
                    <a:gd name="T39" fmla="*/ 35 h 3681"/>
                    <a:gd name="T40" fmla="*/ 2920 w 8813"/>
                    <a:gd name="T41" fmla="*/ 172 h 3681"/>
                    <a:gd name="T42" fmla="*/ 3037 w 8813"/>
                    <a:gd name="T43" fmla="*/ 629 h 3681"/>
                    <a:gd name="T44" fmla="*/ 3148 w 8813"/>
                    <a:gd name="T45" fmla="*/ 71 h 3681"/>
                    <a:gd name="T46" fmla="*/ 3311 w 8813"/>
                    <a:gd name="T47" fmla="*/ 10 h 3681"/>
                    <a:gd name="T48" fmla="*/ 3470 w 8813"/>
                    <a:gd name="T49" fmla="*/ 10 h 3681"/>
                    <a:gd name="T50" fmla="*/ 3609 w 8813"/>
                    <a:gd name="T51" fmla="*/ 419 h 3681"/>
                    <a:gd name="T52" fmla="*/ 3734 w 8813"/>
                    <a:gd name="T53" fmla="*/ 150 h 3681"/>
                    <a:gd name="T54" fmla="*/ 3875 w 8813"/>
                    <a:gd name="T55" fmla="*/ 20 h 3681"/>
                    <a:gd name="T56" fmla="*/ 4030 w 8813"/>
                    <a:gd name="T57" fmla="*/ 10 h 3681"/>
                    <a:gd name="T58" fmla="*/ 4170 w 8813"/>
                    <a:gd name="T59" fmla="*/ 1972 h 3681"/>
                    <a:gd name="T60" fmla="*/ 4288 w 8813"/>
                    <a:gd name="T61" fmla="*/ 2398 h 3681"/>
                    <a:gd name="T62" fmla="*/ 4469 w 8813"/>
                    <a:gd name="T63" fmla="*/ 2546 h 3681"/>
                    <a:gd name="T64" fmla="*/ 4599 w 8813"/>
                    <a:gd name="T65" fmla="*/ 35 h 3681"/>
                    <a:gd name="T66" fmla="*/ 4755 w 8813"/>
                    <a:gd name="T67" fmla="*/ 30 h 3681"/>
                    <a:gd name="T68" fmla="*/ 4900 w 8813"/>
                    <a:gd name="T69" fmla="*/ 1092 h 3681"/>
                    <a:gd name="T70" fmla="*/ 5025 w 8813"/>
                    <a:gd name="T71" fmla="*/ 20 h 3681"/>
                    <a:gd name="T72" fmla="*/ 5191 w 8813"/>
                    <a:gd name="T73" fmla="*/ 30 h 3681"/>
                    <a:gd name="T74" fmla="*/ 5339 w 8813"/>
                    <a:gd name="T75" fmla="*/ 20 h 3681"/>
                    <a:gd name="T76" fmla="*/ 5492 w 8813"/>
                    <a:gd name="T77" fmla="*/ 20 h 3681"/>
                    <a:gd name="T78" fmla="*/ 5643 w 8813"/>
                    <a:gd name="T79" fmla="*/ 10 h 3681"/>
                    <a:gd name="T80" fmla="*/ 5803 w 8813"/>
                    <a:gd name="T81" fmla="*/ 10 h 3681"/>
                    <a:gd name="T82" fmla="*/ 5932 w 8813"/>
                    <a:gd name="T83" fmla="*/ 30 h 3681"/>
                    <a:gd name="T84" fmla="*/ 6056 w 8813"/>
                    <a:gd name="T85" fmla="*/ 1353 h 3681"/>
                    <a:gd name="T86" fmla="*/ 6192 w 8813"/>
                    <a:gd name="T87" fmla="*/ 20 h 3681"/>
                    <a:gd name="T88" fmla="*/ 6329 w 8813"/>
                    <a:gd name="T89" fmla="*/ 10 h 3681"/>
                    <a:gd name="T90" fmla="*/ 6456 w 8813"/>
                    <a:gd name="T91" fmla="*/ 1692 h 3681"/>
                    <a:gd name="T92" fmla="*/ 6582 w 8813"/>
                    <a:gd name="T93" fmla="*/ 132 h 3681"/>
                    <a:gd name="T94" fmla="*/ 6700 w 8813"/>
                    <a:gd name="T95" fmla="*/ 81 h 3681"/>
                    <a:gd name="T96" fmla="*/ 6846 w 8813"/>
                    <a:gd name="T97" fmla="*/ 20 h 3681"/>
                    <a:gd name="T98" fmla="*/ 6997 w 8813"/>
                    <a:gd name="T99" fmla="*/ 20 h 3681"/>
                    <a:gd name="T100" fmla="*/ 7133 w 8813"/>
                    <a:gd name="T101" fmla="*/ 10 h 3681"/>
                    <a:gd name="T102" fmla="*/ 7282 w 8813"/>
                    <a:gd name="T103" fmla="*/ 10 h 3681"/>
                    <a:gd name="T104" fmla="*/ 7400 w 8813"/>
                    <a:gd name="T105" fmla="*/ 1467 h 3681"/>
                    <a:gd name="T106" fmla="*/ 7521 w 8813"/>
                    <a:gd name="T107" fmla="*/ 35 h 3681"/>
                    <a:gd name="T108" fmla="*/ 7679 w 8813"/>
                    <a:gd name="T109" fmla="*/ 20 h 3681"/>
                    <a:gd name="T110" fmla="*/ 7808 w 8813"/>
                    <a:gd name="T111" fmla="*/ 2513 h 3681"/>
                    <a:gd name="T112" fmla="*/ 7933 w 8813"/>
                    <a:gd name="T113" fmla="*/ 61 h 3681"/>
                    <a:gd name="T114" fmla="*/ 8038 w 8813"/>
                    <a:gd name="T115" fmla="*/ 1073 h 3681"/>
                    <a:gd name="T116" fmla="*/ 8171 w 8813"/>
                    <a:gd name="T117" fmla="*/ 51 h 3681"/>
                    <a:gd name="T118" fmla="*/ 8330 w 8813"/>
                    <a:gd name="T119" fmla="*/ 20 h 3681"/>
                    <a:gd name="T120" fmla="*/ 8469 w 8813"/>
                    <a:gd name="T121" fmla="*/ 806 h 3681"/>
                    <a:gd name="T122" fmla="*/ 8589 w 8813"/>
                    <a:gd name="T123" fmla="*/ 306 h 3681"/>
                    <a:gd name="T124" fmla="*/ 8722 w 8813"/>
                    <a:gd name="T125" fmla="*/ 35 h 3681"/>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8813"/>
                    <a:gd name="T190" fmla="*/ 0 h 3681"/>
                    <a:gd name="T191" fmla="*/ 8813 w 8813"/>
                    <a:gd name="T192" fmla="*/ 3681 h 3681"/>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8813" h="3681">
                      <a:moveTo>
                        <a:pt x="0" y="0"/>
                      </a:moveTo>
                      <a:lnTo>
                        <a:pt x="4" y="0"/>
                      </a:lnTo>
                      <a:lnTo>
                        <a:pt x="11" y="0"/>
                      </a:lnTo>
                      <a:lnTo>
                        <a:pt x="23" y="0"/>
                      </a:lnTo>
                      <a:lnTo>
                        <a:pt x="28" y="0"/>
                      </a:lnTo>
                      <a:lnTo>
                        <a:pt x="35" y="0"/>
                      </a:lnTo>
                      <a:lnTo>
                        <a:pt x="45" y="0"/>
                      </a:lnTo>
                      <a:lnTo>
                        <a:pt x="51" y="0"/>
                      </a:lnTo>
                      <a:lnTo>
                        <a:pt x="60" y="0"/>
                      </a:lnTo>
                      <a:lnTo>
                        <a:pt x="69" y="0"/>
                      </a:lnTo>
                      <a:lnTo>
                        <a:pt x="77" y="0"/>
                      </a:lnTo>
                      <a:lnTo>
                        <a:pt x="81" y="0"/>
                      </a:lnTo>
                      <a:lnTo>
                        <a:pt x="91" y="0"/>
                      </a:lnTo>
                      <a:lnTo>
                        <a:pt x="99" y="0"/>
                      </a:lnTo>
                      <a:lnTo>
                        <a:pt x="107" y="0"/>
                      </a:lnTo>
                      <a:lnTo>
                        <a:pt x="119" y="0"/>
                      </a:lnTo>
                      <a:lnTo>
                        <a:pt x="126" y="0"/>
                      </a:lnTo>
                      <a:lnTo>
                        <a:pt x="132" y="0"/>
                      </a:lnTo>
                      <a:lnTo>
                        <a:pt x="141" y="0"/>
                      </a:lnTo>
                      <a:lnTo>
                        <a:pt x="148" y="0"/>
                      </a:lnTo>
                      <a:lnTo>
                        <a:pt x="153" y="0"/>
                      </a:lnTo>
                      <a:lnTo>
                        <a:pt x="161" y="0"/>
                      </a:lnTo>
                      <a:lnTo>
                        <a:pt x="176" y="0"/>
                      </a:lnTo>
                      <a:lnTo>
                        <a:pt x="183" y="0"/>
                      </a:lnTo>
                      <a:lnTo>
                        <a:pt x="187" y="0"/>
                      </a:lnTo>
                      <a:lnTo>
                        <a:pt x="195" y="0"/>
                      </a:lnTo>
                      <a:lnTo>
                        <a:pt x="202" y="0"/>
                      </a:lnTo>
                      <a:lnTo>
                        <a:pt x="212" y="0"/>
                      </a:lnTo>
                      <a:lnTo>
                        <a:pt x="218" y="0"/>
                      </a:lnTo>
                      <a:lnTo>
                        <a:pt x="230" y="0"/>
                      </a:lnTo>
                      <a:lnTo>
                        <a:pt x="238" y="0"/>
                      </a:lnTo>
                      <a:lnTo>
                        <a:pt x="244" y="0"/>
                      </a:lnTo>
                      <a:lnTo>
                        <a:pt x="254" y="0"/>
                      </a:lnTo>
                      <a:lnTo>
                        <a:pt x="259" y="0"/>
                      </a:lnTo>
                      <a:lnTo>
                        <a:pt x="265" y="0"/>
                      </a:lnTo>
                      <a:lnTo>
                        <a:pt x="272" y="0"/>
                      </a:lnTo>
                      <a:lnTo>
                        <a:pt x="287" y="0"/>
                      </a:lnTo>
                      <a:lnTo>
                        <a:pt x="294" y="0"/>
                      </a:lnTo>
                      <a:lnTo>
                        <a:pt x="297" y="0"/>
                      </a:lnTo>
                      <a:lnTo>
                        <a:pt x="309" y="0"/>
                      </a:lnTo>
                      <a:lnTo>
                        <a:pt x="313" y="0"/>
                      </a:lnTo>
                      <a:lnTo>
                        <a:pt x="320" y="0"/>
                      </a:lnTo>
                      <a:lnTo>
                        <a:pt x="329" y="0"/>
                      </a:lnTo>
                      <a:lnTo>
                        <a:pt x="338" y="0"/>
                      </a:lnTo>
                      <a:lnTo>
                        <a:pt x="348" y="0"/>
                      </a:lnTo>
                      <a:lnTo>
                        <a:pt x="354" y="10"/>
                      </a:lnTo>
                      <a:lnTo>
                        <a:pt x="354" y="0"/>
                      </a:lnTo>
                      <a:lnTo>
                        <a:pt x="363" y="0"/>
                      </a:lnTo>
                      <a:lnTo>
                        <a:pt x="373" y="10"/>
                      </a:lnTo>
                      <a:lnTo>
                        <a:pt x="377" y="0"/>
                      </a:lnTo>
                      <a:lnTo>
                        <a:pt x="386" y="0"/>
                      </a:lnTo>
                      <a:lnTo>
                        <a:pt x="395" y="0"/>
                      </a:lnTo>
                      <a:lnTo>
                        <a:pt x="402" y="0"/>
                      </a:lnTo>
                      <a:lnTo>
                        <a:pt x="402" y="10"/>
                      </a:lnTo>
                      <a:lnTo>
                        <a:pt x="411" y="10"/>
                      </a:lnTo>
                      <a:lnTo>
                        <a:pt x="419" y="0"/>
                      </a:lnTo>
                      <a:lnTo>
                        <a:pt x="427" y="0"/>
                      </a:lnTo>
                      <a:lnTo>
                        <a:pt x="437" y="0"/>
                      </a:lnTo>
                      <a:lnTo>
                        <a:pt x="444" y="0"/>
                      </a:lnTo>
                      <a:lnTo>
                        <a:pt x="452" y="10"/>
                      </a:lnTo>
                      <a:lnTo>
                        <a:pt x="452" y="0"/>
                      </a:lnTo>
                      <a:lnTo>
                        <a:pt x="459" y="0"/>
                      </a:lnTo>
                      <a:lnTo>
                        <a:pt x="468" y="0"/>
                      </a:lnTo>
                      <a:lnTo>
                        <a:pt x="473" y="0"/>
                      </a:lnTo>
                      <a:lnTo>
                        <a:pt x="482" y="0"/>
                      </a:lnTo>
                      <a:lnTo>
                        <a:pt x="491" y="0"/>
                      </a:lnTo>
                      <a:lnTo>
                        <a:pt x="501" y="0"/>
                      </a:lnTo>
                      <a:lnTo>
                        <a:pt x="507" y="0"/>
                      </a:lnTo>
                      <a:lnTo>
                        <a:pt x="516" y="0"/>
                      </a:lnTo>
                      <a:lnTo>
                        <a:pt x="522" y="0"/>
                      </a:lnTo>
                      <a:lnTo>
                        <a:pt x="529" y="0"/>
                      </a:lnTo>
                      <a:lnTo>
                        <a:pt x="539" y="0"/>
                      </a:lnTo>
                      <a:lnTo>
                        <a:pt x="547" y="0"/>
                      </a:lnTo>
                      <a:lnTo>
                        <a:pt x="554" y="0"/>
                      </a:lnTo>
                      <a:lnTo>
                        <a:pt x="560" y="10"/>
                      </a:lnTo>
                      <a:lnTo>
                        <a:pt x="560" y="0"/>
                      </a:lnTo>
                      <a:lnTo>
                        <a:pt x="569" y="0"/>
                      </a:lnTo>
                      <a:lnTo>
                        <a:pt x="579" y="0"/>
                      </a:lnTo>
                      <a:lnTo>
                        <a:pt x="586" y="0"/>
                      </a:lnTo>
                      <a:lnTo>
                        <a:pt x="595" y="0"/>
                      </a:lnTo>
                      <a:lnTo>
                        <a:pt x="601" y="0"/>
                      </a:lnTo>
                      <a:lnTo>
                        <a:pt x="609" y="10"/>
                      </a:lnTo>
                      <a:lnTo>
                        <a:pt x="618" y="0"/>
                      </a:lnTo>
                      <a:lnTo>
                        <a:pt x="624" y="0"/>
                      </a:lnTo>
                      <a:lnTo>
                        <a:pt x="633" y="0"/>
                      </a:lnTo>
                      <a:lnTo>
                        <a:pt x="646" y="0"/>
                      </a:lnTo>
                      <a:lnTo>
                        <a:pt x="650" y="0"/>
                      </a:lnTo>
                      <a:lnTo>
                        <a:pt x="655" y="0"/>
                      </a:lnTo>
                      <a:lnTo>
                        <a:pt x="666" y="0"/>
                      </a:lnTo>
                      <a:lnTo>
                        <a:pt x="672" y="0"/>
                      </a:lnTo>
                      <a:lnTo>
                        <a:pt x="681" y="0"/>
                      </a:lnTo>
                      <a:lnTo>
                        <a:pt x="688" y="0"/>
                      </a:lnTo>
                      <a:lnTo>
                        <a:pt x="700" y="0"/>
                      </a:lnTo>
                      <a:lnTo>
                        <a:pt x="707" y="0"/>
                      </a:lnTo>
                      <a:lnTo>
                        <a:pt x="715" y="0"/>
                      </a:lnTo>
                      <a:lnTo>
                        <a:pt x="720" y="0"/>
                      </a:lnTo>
                      <a:lnTo>
                        <a:pt x="727" y="0"/>
                      </a:lnTo>
                      <a:lnTo>
                        <a:pt x="735" y="0"/>
                      </a:lnTo>
                      <a:lnTo>
                        <a:pt x="747" y="0"/>
                      </a:lnTo>
                      <a:lnTo>
                        <a:pt x="754" y="0"/>
                      </a:lnTo>
                      <a:lnTo>
                        <a:pt x="760" y="0"/>
                      </a:lnTo>
                      <a:lnTo>
                        <a:pt x="770" y="0"/>
                      </a:lnTo>
                      <a:lnTo>
                        <a:pt x="776" y="0"/>
                      </a:lnTo>
                      <a:lnTo>
                        <a:pt x="785" y="10"/>
                      </a:lnTo>
                      <a:lnTo>
                        <a:pt x="785" y="0"/>
                      </a:lnTo>
                      <a:lnTo>
                        <a:pt x="791" y="0"/>
                      </a:lnTo>
                      <a:lnTo>
                        <a:pt x="801" y="0"/>
                      </a:lnTo>
                      <a:lnTo>
                        <a:pt x="811" y="0"/>
                      </a:lnTo>
                      <a:lnTo>
                        <a:pt x="818" y="0"/>
                      </a:lnTo>
                      <a:lnTo>
                        <a:pt x="825" y="10"/>
                      </a:lnTo>
                      <a:lnTo>
                        <a:pt x="825" y="0"/>
                      </a:lnTo>
                      <a:lnTo>
                        <a:pt x="833" y="10"/>
                      </a:lnTo>
                      <a:lnTo>
                        <a:pt x="840" y="0"/>
                      </a:lnTo>
                      <a:lnTo>
                        <a:pt x="847" y="0"/>
                      </a:lnTo>
                      <a:lnTo>
                        <a:pt x="858" y="10"/>
                      </a:lnTo>
                      <a:lnTo>
                        <a:pt x="865" y="0"/>
                      </a:lnTo>
                      <a:lnTo>
                        <a:pt x="875" y="0"/>
                      </a:lnTo>
                      <a:lnTo>
                        <a:pt x="881" y="0"/>
                      </a:lnTo>
                      <a:lnTo>
                        <a:pt x="890" y="0"/>
                      </a:lnTo>
                      <a:lnTo>
                        <a:pt x="897" y="0"/>
                      </a:lnTo>
                      <a:lnTo>
                        <a:pt x="907" y="0"/>
                      </a:lnTo>
                      <a:lnTo>
                        <a:pt x="913" y="10"/>
                      </a:lnTo>
                      <a:lnTo>
                        <a:pt x="922" y="0"/>
                      </a:lnTo>
                      <a:lnTo>
                        <a:pt x="929" y="0"/>
                      </a:lnTo>
                      <a:lnTo>
                        <a:pt x="936" y="10"/>
                      </a:lnTo>
                      <a:lnTo>
                        <a:pt x="936" y="0"/>
                      </a:lnTo>
                      <a:lnTo>
                        <a:pt x="944" y="0"/>
                      </a:lnTo>
                      <a:lnTo>
                        <a:pt x="951" y="10"/>
                      </a:lnTo>
                      <a:lnTo>
                        <a:pt x="961" y="0"/>
                      </a:lnTo>
                      <a:lnTo>
                        <a:pt x="968" y="0"/>
                      </a:lnTo>
                      <a:lnTo>
                        <a:pt x="980" y="0"/>
                      </a:lnTo>
                      <a:lnTo>
                        <a:pt x="985" y="0"/>
                      </a:lnTo>
                      <a:lnTo>
                        <a:pt x="992" y="0"/>
                      </a:lnTo>
                      <a:lnTo>
                        <a:pt x="998" y="10"/>
                      </a:lnTo>
                      <a:lnTo>
                        <a:pt x="1010" y="10"/>
                      </a:lnTo>
                      <a:lnTo>
                        <a:pt x="1010" y="20"/>
                      </a:lnTo>
                      <a:lnTo>
                        <a:pt x="1014" y="30"/>
                      </a:lnTo>
                      <a:lnTo>
                        <a:pt x="1024" y="44"/>
                      </a:lnTo>
                      <a:lnTo>
                        <a:pt x="1034" y="61"/>
                      </a:lnTo>
                      <a:lnTo>
                        <a:pt x="1034" y="88"/>
                      </a:lnTo>
                      <a:lnTo>
                        <a:pt x="1040" y="115"/>
                      </a:lnTo>
                      <a:lnTo>
                        <a:pt x="1049" y="142"/>
                      </a:lnTo>
                      <a:lnTo>
                        <a:pt x="1049" y="150"/>
                      </a:lnTo>
                      <a:lnTo>
                        <a:pt x="1055" y="168"/>
                      </a:lnTo>
                      <a:lnTo>
                        <a:pt x="1068" y="168"/>
                      </a:lnTo>
                      <a:lnTo>
                        <a:pt x="1071" y="168"/>
                      </a:lnTo>
                      <a:lnTo>
                        <a:pt x="1071" y="158"/>
                      </a:lnTo>
                      <a:lnTo>
                        <a:pt x="1078" y="150"/>
                      </a:lnTo>
                      <a:lnTo>
                        <a:pt x="1086" y="142"/>
                      </a:lnTo>
                      <a:lnTo>
                        <a:pt x="1097" y="122"/>
                      </a:lnTo>
                      <a:lnTo>
                        <a:pt x="1097" y="115"/>
                      </a:lnTo>
                      <a:lnTo>
                        <a:pt x="1103" y="98"/>
                      </a:lnTo>
                      <a:lnTo>
                        <a:pt x="1114" y="88"/>
                      </a:lnTo>
                      <a:lnTo>
                        <a:pt x="1122" y="81"/>
                      </a:lnTo>
                      <a:lnTo>
                        <a:pt x="1122" y="71"/>
                      </a:lnTo>
                      <a:lnTo>
                        <a:pt x="1126" y="61"/>
                      </a:lnTo>
                      <a:lnTo>
                        <a:pt x="1133" y="51"/>
                      </a:lnTo>
                      <a:lnTo>
                        <a:pt x="1143" y="44"/>
                      </a:lnTo>
                      <a:lnTo>
                        <a:pt x="1143" y="35"/>
                      </a:lnTo>
                      <a:lnTo>
                        <a:pt x="1154" y="35"/>
                      </a:lnTo>
                      <a:lnTo>
                        <a:pt x="1158" y="30"/>
                      </a:lnTo>
                      <a:lnTo>
                        <a:pt x="1168" y="30"/>
                      </a:lnTo>
                      <a:lnTo>
                        <a:pt x="1177" y="20"/>
                      </a:lnTo>
                      <a:lnTo>
                        <a:pt x="1186" y="20"/>
                      </a:lnTo>
                      <a:lnTo>
                        <a:pt x="1186" y="10"/>
                      </a:lnTo>
                      <a:lnTo>
                        <a:pt x="1193" y="10"/>
                      </a:lnTo>
                      <a:lnTo>
                        <a:pt x="1198" y="10"/>
                      </a:lnTo>
                      <a:lnTo>
                        <a:pt x="1207" y="10"/>
                      </a:lnTo>
                      <a:lnTo>
                        <a:pt x="1219" y="10"/>
                      </a:lnTo>
                      <a:lnTo>
                        <a:pt x="1224" y="10"/>
                      </a:lnTo>
                      <a:lnTo>
                        <a:pt x="1232" y="10"/>
                      </a:lnTo>
                      <a:lnTo>
                        <a:pt x="1239" y="10"/>
                      </a:lnTo>
                      <a:lnTo>
                        <a:pt x="1249" y="10"/>
                      </a:lnTo>
                      <a:lnTo>
                        <a:pt x="1252" y="10"/>
                      </a:lnTo>
                      <a:lnTo>
                        <a:pt x="1258" y="10"/>
                      </a:lnTo>
                      <a:lnTo>
                        <a:pt x="1273" y="10"/>
                      </a:lnTo>
                      <a:lnTo>
                        <a:pt x="1281" y="10"/>
                      </a:lnTo>
                      <a:lnTo>
                        <a:pt x="1287" y="10"/>
                      </a:lnTo>
                      <a:lnTo>
                        <a:pt x="1296" y="10"/>
                      </a:lnTo>
                      <a:lnTo>
                        <a:pt x="1303" y="10"/>
                      </a:lnTo>
                      <a:lnTo>
                        <a:pt x="1310" y="10"/>
                      </a:lnTo>
                      <a:lnTo>
                        <a:pt x="1316" y="0"/>
                      </a:lnTo>
                      <a:lnTo>
                        <a:pt x="1316" y="10"/>
                      </a:lnTo>
                      <a:lnTo>
                        <a:pt x="1328" y="10"/>
                      </a:lnTo>
                      <a:lnTo>
                        <a:pt x="1335" y="10"/>
                      </a:lnTo>
                      <a:lnTo>
                        <a:pt x="1342" y="10"/>
                      </a:lnTo>
                      <a:lnTo>
                        <a:pt x="1353" y="10"/>
                      </a:lnTo>
                      <a:lnTo>
                        <a:pt x="1358" y="0"/>
                      </a:lnTo>
                      <a:lnTo>
                        <a:pt x="1367" y="0"/>
                      </a:lnTo>
                      <a:lnTo>
                        <a:pt x="1367" y="10"/>
                      </a:lnTo>
                      <a:lnTo>
                        <a:pt x="1375" y="10"/>
                      </a:lnTo>
                      <a:lnTo>
                        <a:pt x="1387" y="10"/>
                      </a:lnTo>
                      <a:lnTo>
                        <a:pt x="1392" y="10"/>
                      </a:lnTo>
                      <a:lnTo>
                        <a:pt x="1399" y="0"/>
                      </a:lnTo>
                      <a:lnTo>
                        <a:pt x="1404" y="10"/>
                      </a:lnTo>
                      <a:lnTo>
                        <a:pt x="1415" y="10"/>
                      </a:lnTo>
                      <a:lnTo>
                        <a:pt x="1421" y="10"/>
                      </a:lnTo>
                      <a:lnTo>
                        <a:pt x="1430" y="0"/>
                      </a:lnTo>
                      <a:lnTo>
                        <a:pt x="1440" y="10"/>
                      </a:lnTo>
                      <a:lnTo>
                        <a:pt x="1448" y="10"/>
                      </a:lnTo>
                      <a:lnTo>
                        <a:pt x="1455" y="10"/>
                      </a:lnTo>
                      <a:lnTo>
                        <a:pt x="1462" y="10"/>
                      </a:lnTo>
                      <a:lnTo>
                        <a:pt x="1471" y="10"/>
                      </a:lnTo>
                      <a:lnTo>
                        <a:pt x="1474" y="10"/>
                      </a:lnTo>
                      <a:lnTo>
                        <a:pt x="1485" y="10"/>
                      </a:lnTo>
                      <a:lnTo>
                        <a:pt x="1496" y="10"/>
                      </a:lnTo>
                      <a:lnTo>
                        <a:pt x="1505" y="10"/>
                      </a:lnTo>
                      <a:lnTo>
                        <a:pt x="1512" y="10"/>
                      </a:lnTo>
                      <a:lnTo>
                        <a:pt x="1517" y="10"/>
                      </a:lnTo>
                      <a:lnTo>
                        <a:pt x="1522" y="10"/>
                      </a:lnTo>
                      <a:lnTo>
                        <a:pt x="1534" y="10"/>
                      </a:lnTo>
                      <a:lnTo>
                        <a:pt x="1542" y="10"/>
                      </a:lnTo>
                      <a:lnTo>
                        <a:pt x="1551" y="10"/>
                      </a:lnTo>
                      <a:lnTo>
                        <a:pt x="1560" y="10"/>
                      </a:lnTo>
                      <a:lnTo>
                        <a:pt x="1567" y="0"/>
                      </a:lnTo>
                      <a:lnTo>
                        <a:pt x="1567" y="10"/>
                      </a:lnTo>
                      <a:lnTo>
                        <a:pt x="1574" y="10"/>
                      </a:lnTo>
                      <a:lnTo>
                        <a:pt x="1579" y="10"/>
                      </a:lnTo>
                      <a:lnTo>
                        <a:pt x="1589" y="10"/>
                      </a:lnTo>
                      <a:lnTo>
                        <a:pt x="1596" y="10"/>
                      </a:lnTo>
                      <a:lnTo>
                        <a:pt x="1608" y="10"/>
                      </a:lnTo>
                      <a:lnTo>
                        <a:pt x="1608" y="30"/>
                      </a:lnTo>
                      <a:lnTo>
                        <a:pt x="1614" y="44"/>
                      </a:lnTo>
                      <a:lnTo>
                        <a:pt x="1621" y="71"/>
                      </a:lnTo>
                      <a:lnTo>
                        <a:pt x="1631" y="115"/>
                      </a:lnTo>
                      <a:lnTo>
                        <a:pt x="1639" y="192"/>
                      </a:lnTo>
                      <a:lnTo>
                        <a:pt x="1639" y="297"/>
                      </a:lnTo>
                      <a:lnTo>
                        <a:pt x="1646" y="411"/>
                      </a:lnTo>
                      <a:lnTo>
                        <a:pt x="1650" y="541"/>
                      </a:lnTo>
                      <a:lnTo>
                        <a:pt x="1650" y="664"/>
                      </a:lnTo>
                      <a:lnTo>
                        <a:pt x="1660" y="751"/>
                      </a:lnTo>
                      <a:lnTo>
                        <a:pt x="1670" y="795"/>
                      </a:lnTo>
                      <a:lnTo>
                        <a:pt x="1677" y="795"/>
                      </a:lnTo>
                      <a:lnTo>
                        <a:pt x="1677" y="751"/>
                      </a:lnTo>
                      <a:lnTo>
                        <a:pt x="1684" y="673"/>
                      </a:lnTo>
                      <a:lnTo>
                        <a:pt x="1694" y="567"/>
                      </a:lnTo>
                      <a:lnTo>
                        <a:pt x="1702" y="454"/>
                      </a:lnTo>
                      <a:lnTo>
                        <a:pt x="1702" y="358"/>
                      </a:lnTo>
                      <a:lnTo>
                        <a:pt x="1709" y="281"/>
                      </a:lnTo>
                      <a:lnTo>
                        <a:pt x="1716" y="209"/>
                      </a:lnTo>
                      <a:lnTo>
                        <a:pt x="1716" y="168"/>
                      </a:lnTo>
                      <a:lnTo>
                        <a:pt x="1724" y="142"/>
                      </a:lnTo>
                      <a:lnTo>
                        <a:pt x="1732" y="115"/>
                      </a:lnTo>
                      <a:lnTo>
                        <a:pt x="1744" y="105"/>
                      </a:lnTo>
                      <a:lnTo>
                        <a:pt x="1751" y="88"/>
                      </a:lnTo>
                      <a:lnTo>
                        <a:pt x="1757" y="81"/>
                      </a:lnTo>
                      <a:lnTo>
                        <a:pt x="1763" y="71"/>
                      </a:lnTo>
                      <a:lnTo>
                        <a:pt x="1763" y="61"/>
                      </a:lnTo>
                      <a:lnTo>
                        <a:pt x="1770" y="61"/>
                      </a:lnTo>
                      <a:lnTo>
                        <a:pt x="1781" y="51"/>
                      </a:lnTo>
                      <a:lnTo>
                        <a:pt x="1789" y="44"/>
                      </a:lnTo>
                      <a:lnTo>
                        <a:pt x="1789" y="35"/>
                      </a:lnTo>
                      <a:lnTo>
                        <a:pt x="1798" y="30"/>
                      </a:lnTo>
                      <a:lnTo>
                        <a:pt x="1804" y="20"/>
                      </a:lnTo>
                      <a:lnTo>
                        <a:pt x="1812" y="20"/>
                      </a:lnTo>
                      <a:lnTo>
                        <a:pt x="1821" y="10"/>
                      </a:lnTo>
                      <a:lnTo>
                        <a:pt x="1826" y="10"/>
                      </a:lnTo>
                      <a:lnTo>
                        <a:pt x="1835" y="10"/>
                      </a:lnTo>
                      <a:lnTo>
                        <a:pt x="1847" y="10"/>
                      </a:lnTo>
                      <a:lnTo>
                        <a:pt x="1854" y="10"/>
                      </a:lnTo>
                      <a:lnTo>
                        <a:pt x="1858" y="10"/>
                      </a:lnTo>
                      <a:lnTo>
                        <a:pt x="1869" y="10"/>
                      </a:lnTo>
                      <a:lnTo>
                        <a:pt x="1876" y="10"/>
                      </a:lnTo>
                      <a:lnTo>
                        <a:pt x="1879" y="0"/>
                      </a:lnTo>
                      <a:lnTo>
                        <a:pt x="1897" y="10"/>
                      </a:lnTo>
                      <a:lnTo>
                        <a:pt x="1902" y="10"/>
                      </a:lnTo>
                      <a:lnTo>
                        <a:pt x="1902" y="0"/>
                      </a:lnTo>
                      <a:lnTo>
                        <a:pt x="1910" y="10"/>
                      </a:lnTo>
                      <a:lnTo>
                        <a:pt x="1914" y="10"/>
                      </a:lnTo>
                      <a:lnTo>
                        <a:pt x="1914" y="0"/>
                      </a:lnTo>
                      <a:lnTo>
                        <a:pt x="1922" y="0"/>
                      </a:lnTo>
                      <a:lnTo>
                        <a:pt x="1930" y="10"/>
                      </a:lnTo>
                      <a:lnTo>
                        <a:pt x="1936" y="10"/>
                      </a:lnTo>
                      <a:lnTo>
                        <a:pt x="1945" y="10"/>
                      </a:lnTo>
                      <a:lnTo>
                        <a:pt x="1956" y="10"/>
                      </a:lnTo>
                      <a:lnTo>
                        <a:pt x="1964" y="10"/>
                      </a:lnTo>
                      <a:lnTo>
                        <a:pt x="1971" y="10"/>
                      </a:lnTo>
                      <a:lnTo>
                        <a:pt x="1976" y="0"/>
                      </a:lnTo>
                      <a:lnTo>
                        <a:pt x="1987" y="0"/>
                      </a:lnTo>
                      <a:lnTo>
                        <a:pt x="1987" y="10"/>
                      </a:lnTo>
                      <a:lnTo>
                        <a:pt x="1993" y="10"/>
                      </a:lnTo>
                      <a:lnTo>
                        <a:pt x="2004" y="10"/>
                      </a:lnTo>
                      <a:lnTo>
                        <a:pt x="2011" y="10"/>
                      </a:lnTo>
                      <a:lnTo>
                        <a:pt x="2019" y="10"/>
                      </a:lnTo>
                      <a:lnTo>
                        <a:pt x="2028" y="10"/>
                      </a:lnTo>
                      <a:lnTo>
                        <a:pt x="2035" y="10"/>
                      </a:lnTo>
                      <a:lnTo>
                        <a:pt x="2044" y="0"/>
                      </a:lnTo>
                      <a:lnTo>
                        <a:pt x="2048" y="0"/>
                      </a:lnTo>
                      <a:lnTo>
                        <a:pt x="2061" y="0"/>
                      </a:lnTo>
                      <a:lnTo>
                        <a:pt x="2061" y="10"/>
                      </a:lnTo>
                      <a:lnTo>
                        <a:pt x="2067" y="0"/>
                      </a:lnTo>
                      <a:lnTo>
                        <a:pt x="2076" y="0"/>
                      </a:lnTo>
                      <a:lnTo>
                        <a:pt x="2082" y="10"/>
                      </a:lnTo>
                      <a:lnTo>
                        <a:pt x="2090" y="10"/>
                      </a:lnTo>
                      <a:lnTo>
                        <a:pt x="2099" y="10"/>
                      </a:lnTo>
                      <a:lnTo>
                        <a:pt x="2109" y="20"/>
                      </a:lnTo>
                      <a:lnTo>
                        <a:pt x="2111" y="30"/>
                      </a:lnTo>
                      <a:lnTo>
                        <a:pt x="2123" y="44"/>
                      </a:lnTo>
                      <a:lnTo>
                        <a:pt x="2123" y="71"/>
                      </a:lnTo>
                      <a:lnTo>
                        <a:pt x="2132" y="122"/>
                      </a:lnTo>
                      <a:lnTo>
                        <a:pt x="2138" y="209"/>
                      </a:lnTo>
                      <a:lnTo>
                        <a:pt x="2146" y="306"/>
                      </a:lnTo>
                      <a:lnTo>
                        <a:pt x="2146" y="445"/>
                      </a:lnTo>
                      <a:lnTo>
                        <a:pt x="2154" y="595"/>
                      </a:lnTo>
                      <a:lnTo>
                        <a:pt x="2161" y="744"/>
                      </a:lnTo>
                      <a:lnTo>
                        <a:pt x="2168" y="864"/>
                      </a:lnTo>
                      <a:lnTo>
                        <a:pt x="2168" y="954"/>
                      </a:lnTo>
                      <a:lnTo>
                        <a:pt x="2177" y="987"/>
                      </a:lnTo>
                      <a:lnTo>
                        <a:pt x="2188" y="954"/>
                      </a:lnTo>
                      <a:lnTo>
                        <a:pt x="2188" y="889"/>
                      </a:lnTo>
                      <a:lnTo>
                        <a:pt x="2193" y="785"/>
                      </a:lnTo>
                      <a:lnTo>
                        <a:pt x="2200" y="656"/>
                      </a:lnTo>
                      <a:lnTo>
                        <a:pt x="2212" y="535"/>
                      </a:lnTo>
                      <a:lnTo>
                        <a:pt x="2212" y="419"/>
                      </a:lnTo>
                      <a:lnTo>
                        <a:pt x="2218" y="317"/>
                      </a:lnTo>
                      <a:lnTo>
                        <a:pt x="2228" y="246"/>
                      </a:lnTo>
                      <a:lnTo>
                        <a:pt x="2232" y="192"/>
                      </a:lnTo>
                      <a:lnTo>
                        <a:pt x="2232" y="150"/>
                      </a:lnTo>
                      <a:lnTo>
                        <a:pt x="2242" y="115"/>
                      </a:lnTo>
                      <a:lnTo>
                        <a:pt x="2248" y="88"/>
                      </a:lnTo>
                      <a:lnTo>
                        <a:pt x="2257" y="61"/>
                      </a:lnTo>
                      <a:lnTo>
                        <a:pt x="2257" y="51"/>
                      </a:lnTo>
                      <a:lnTo>
                        <a:pt x="2266" y="44"/>
                      </a:lnTo>
                      <a:lnTo>
                        <a:pt x="2275" y="35"/>
                      </a:lnTo>
                      <a:lnTo>
                        <a:pt x="2282" y="30"/>
                      </a:lnTo>
                      <a:lnTo>
                        <a:pt x="2282" y="20"/>
                      </a:lnTo>
                      <a:lnTo>
                        <a:pt x="2289" y="20"/>
                      </a:lnTo>
                      <a:lnTo>
                        <a:pt x="2299" y="10"/>
                      </a:lnTo>
                      <a:lnTo>
                        <a:pt x="2307" y="10"/>
                      </a:lnTo>
                      <a:lnTo>
                        <a:pt x="2317" y="10"/>
                      </a:lnTo>
                      <a:lnTo>
                        <a:pt x="2322" y="10"/>
                      </a:lnTo>
                      <a:lnTo>
                        <a:pt x="2329" y="10"/>
                      </a:lnTo>
                      <a:lnTo>
                        <a:pt x="2335" y="10"/>
                      </a:lnTo>
                      <a:lnTo>
                        <a:pt x="2345" y="20"/>
                      </a:lnTo>
                      <a:lnTo>
                        <a:pt x="2345" y="30"/>
                      </a:lnTo>
                      <a:lnTo>
                        <a:pt x="2355" y="51"/>
                      </a:lnTo>
                      <a:lnTo>
                        <a:pt x="2361" y="88"/>
                      </a:lnTo>
                      <a:lnTo>
                        <a:pt x="2370" y="142"/>
                      </a:lnTo>
                      <a:lnTo>
                        <a:pt x="2370" y="209"/>
                      </a:lnTo>
                      <a:lnTo>
                        <a:pt x="2378" y="325"/>
                      </a:lnTo>
                      <a:lnTo>
                        <a:pt x="2384" y="437"/>
                      </a:lnTo>
                      <a:lnTo>
                        <a:pt x="2393" y="560"/>
                      </a:lnTo>
                      <a:lnTo>
                        <a:pt x="2393" y="664"/>
                      </a:lnTo>
                      <a:lnTo>
                        <a:pt x="2399" y="759"/>
                      </a:lnTo>
                      <a:lnTo>
                        <a:pt x="2405" y="828"/>
                      </a:lnTo>
                      <a:lnTo>
                        <a:pt x="2419" y="828"/>
                      </a:lnTo>
                      <a:lnTo>
                        <a:pt x="2419" y="806"/>
                      </a:lnTo>
                      <a:lnTo>
                        <a:pt x="2427" y="744"/>
                      </a:lnTo>
                      <a:lnTo>
                        <a:pt x="2435" y="656"/>
                      </a:lnTo>
                      <a:lnTo>
                        <a:pt x="2435" y="560"/>
                      </a:lnTo>
                      <a:lnTo>
                        <a:pt x="2441" y="454"/>
                      </a:lnTo>
                      <a:lnTo>
                        <a:pt x="2447" y="358"/>
                      </a:lnTo>
                      <a:lnTo>
                        <a:pt x="2453" y="281"/>
                      </a:lnTo>
                      <a:lnTo>
                        <a:pt x="2453" y="220"/>
                      </a:lnTo>
                      <a:lnTo>
                        <a:pt x="2464" y="168"/>
                      </a:lnTo>
                      <a:lnTo>
                        <a:pt x="2476" y="132"/>
                      </a:lnTo>
                      <a:lnTo>
                        <a:pt x="2481" y="98"/>
                      </a:lnTo>
                      <a:lnTo>
                        <a:pt x="2481" y="81"/>
                      </a:lnTo>
                      <a:lnTo>
                        <a:pt x="2492" y="61"/>
                      </a:lnTo>
                      <a:lnTo>
                        <a:pt x="2498" y="44"/>
                      </a:lnTo>
                      <a:lnTo>
                        <a:pt x="2506" y="35"/>
                      </a:lnTo>
                      <a:lnTo>
                        <a:pt x="2506" y="30"/>
                      </a:lnTo>
                      <a:lnTo>
                        <a:pt x="2510" y="30"/>
                      </a:lnTo>
                      <a:lnTo>
                        <a:pt x="2518" y="20"/>
                      </a:lnTo>
                      <a:lnTo>
                        <a:pt x="2530" y="20"/>
                      </a:lnTo>
                      <a:lnTo>
                        <a:pt x="2530" y="10"/>
                      </a:lnTo>
                      <a:lnTo>
                        <a:pt x="2538" y="10"/>
                      </a:lnTo>
                      <a:lnTo>
                        <a:pt x="2546" y="10"/>
                      </a:lnTo>
                      <a:lnTo>
                        <a:pt x="2552" y="10"/>
                      </a:lnTo>
                      <a:lnTo>
                        <a:pt x="2560" y="10"/>
                      </a:lnTo>
                      <a:lnTo>
                        <a:pt x="2570" y="10"/>
                      </a:lnTo>
                      <a:lnTo>
                        <a:pt x="2571" y="10"/>
                      </a:lnTo>
                      <a:lnTo>
                        <a:pt x="2583" y="10"/>
                      </a:lnTo>
                      <a:lnTo>
                        <a:pt x="2594" y="10"/>
                      </a:lnTo>
                      <a:lnTo>
                        <a:pt x="2602" y="10"/>
                      </a:lnTo>
                      <a:lnTo>
                        <a:pt x="2606" y="10"/>
                      </a:lnTo>
                      <a:lnTo>
                        <a:pt x="2616" y="10"/>
                      </a:lnTo>
                      <a:lnTo>
                        <a:pt x="2622" y="10"/>
                      </a:lnTo>
                      <a:lnTo>
                        <a:pt x="2634" y="10"/>
                      </a:lnTo>
                      <a:lnTo>
                        <a:pt x="2637" y="10"/>
                      </a:lnTo>
                      <a:lnTo>
                        <a:pt x="2649" y="10"/>
                      </a:lnTo>
                      <a:lnTo>
                        <a:pt x="2656" y="10"/>
                      </a:lnTo>
                      <a:lnTo>
                        <a:pt x="2663" y="10"/>
                      </a:lnTo>
                      <a:lnTo>
                        <a:pt x="2673" y="10"/>
                      </a:lnTo>
                      <a:lnTo>
                        <a:pt x="2681" y="10"/>
                      </a:lnTo>
                      <a:lnTo>
                        <a:pt x="2688" y="10"/>
                      </a:lnTo>
                      <a:lnTo>
                        <a:pt x="2695" y="10"/>
                      </a:lnTo>
                      <a:lnTo>
                        <a:pt x="2708" y="10"/>
                      </a:lnTo>
                      <a:lnTo>
                        <a:pt x="2713" y="10"/>
                      </a:lnTo>
                      <a:lnTo>
                        <a:pt x="2717" y="10"/>
                      </a:lnTo>
                      <a:lnTo>
                        <a:pt x="2725" y="10"/>
                      </a:lnTo>
                      <a:lnTo>
                        <a:pt x="2737" y="10"/>
                      </a:lnTo>
                      <a:lnTo>
                        <a:pt x="2745" y="10"/>
                      </a:lnTo>
                      <a:lnTo>
                        <a:pt x="2752" y="10"/>
                      </a:lnTo>
                      <a:lnTo>
                        <a:pt x="2762" y="10"/>
                      </a:lnTo>
                      <a:lnTo>
                        <a:pt x="2767" y="10"/>
                      </a:lnTo>
                      <a:lnTo>
                        <a:pt x="2774" y="10"/>
                      </a:lnTo>
                      <a:lnTo>
                        <a:pt x="2786" y="10"/>
                      </a:lnTo>
                      <a:lnTo>
                        <a:pt x="2792" y="20"/>
                      </a:lnTo>
                      <a:lnTo>
                        <a:pt x="2792" y="35"/>
                      </a:lnTo>
                      <a:lnTo>
                        <a:pt x="2798" y="51"/>
                      </a:lnTo>
                      <a:lnTo>
                        <a:pt x="2806" y="81"/>
                      </a:lnTo>
                      <a:lnTo>
                        <a:pt x="2815" y="132"/>
                      </a:lnTo>
                      <a:lnTo>
                        <a:pt x="2815" y="205"/>
                      </a:lnTo>
                      <a:lnTo>
                        <a:pt x="2824" y="290"/>
                      </a:lnTo>
                      <a:lnTo>
                        <a:pt x="2833" y="387"/>
                      </a:lnTo>
                      <a:lnTo>
                        <a:pt x="2840" y="498"/>
                      </a:lnTo>
                      <a:lnTo>
                        <a:pt x="2840" y="612"/>
                      </a:lnTo>
                      <a:lnTo>
                        <a:pt x="2847" y="697"/>
                      </a:lnTo>
                      <a:lnTo>
                        <a:pt x="2855" y="759"/>
                      </a:lnTo>
                      <a:lnTo>
                        <a:pt x="2863" y="795"/>
                      </a:lnTo>
                      <a:lnTo>
                        <a:pt x="2872" y="751"/>
                      </a:lnTo>
                      <a:lnTo>
                        <a:pt x="2880" y="682"/>
                      </a:lnTo>
                      <a:lnTo>
                        <a:pt x="2880" y="603"/>
                      </a:lnTo>
                      <a:lnTo>
                        <a:pt x="2890" y="509"/>
                      </a:lnTo>
                      <a:lnTo>
                        <a:pt x="2897" y="429"/>
                      </a:lnTo>
                      <a:lnTo>
                        <a:pt x="2904" y="341"/>
                      </a:lnTo>
                      <a:lnTo>
                        <a:pt x="2904" y="273"/>
                      </a:lnTo>
                      <a:lnTo>
                        <a:pt x="2912" y="220"/>
                      </a:lnTo>
                      <a:lnTo>
                        <a:pt x="2920" y="172"/>
                      </a:lnTo>
                      <a:lnTo>
                        <a:pt x="2924" y="142"/>
                      </a:lnTo>
                      <a:lnTo>
                        <a:pt x="2924" y="115"/>
                      </a:lnTo>
                      <a:lnTo>
                        <a:pt x="2935" y="98"/>
                      </a:lnTo>
                      <a:lnTo>
                        <a:pt x="2945" y="81"/>
                      </a:lnTo>
                      <a:lnTo>
                        <a:pt x="2952" y="61"/>
                      </a:lnTo>
                      <a:lnTo>
                        <a:pt x="2952" y="51"/>
                      </a:lnTo>
                      <a:lnTo>
                        <a:pt x="2961" y="44"/>
                      </a:lnTo>
                      <a:lnTo>
                        <a:pt x="2967" y="35"/>
                      </a:lnTo>
                      <a:lnTo>
                        <a:pt x="2971" y="35"/>
                      </a:lnTo>
                      <a:lnTo>
                        <a:pt x="2971" y="30"/>
                      </a:lnTo>
                      <a:lnTo>
                        <a:pt x="2981" y="30"/>
                      </a:lnTo>
                      <a:lnTo>
                        <a:pt x="2991" y="30"/>
                      </a:lnTo>
                      <a:lnTo>
                        <a:pt x="2991" y="44"/>
                      </a:lnTo>
                      <a:lnTo>
                        <a:pt x="3000" y="51"/>
                      </a:lnTo>
                      <a:lnTo>
                        <a:pt x="3006" y="88"/>
                      </a:lnTo>
                      <a:lnTo>
                        <a:pt x="3011" y="142"/>
                      </a:lnTo>
                      <a:lnTo>
                        <a:pt x="3011" y="209"/>
                      </a:lnTo>
                      <a:lnTo>
                        <a:pt x="3022" y="325"/>
                      </a:lnTo>
                      <a:lnTo>
                        <a:pt x="3030" y="473"/>
                      </a:lnTo>
                      <a:lnTo>
                        <a:pt x="3037" y="629"/>
                      </a:lnTo>
                      <a:lnTo>
                        <a:pt x="3037" y="806"/>
                      </a:lnTo>
                      <a:lnTo>
                        <a:pt x="3047" y="995"/>
                      </a:lnTo>
                      <a:lnTo>
                        <a:pt x="3055" y="1142"/>
                      </a:lnTo>
                      <a:lnTo>
                        <a:pt x="3065" y="1240"/>
                      </a:lnTo>
                      <a:lnTo>
                        <a:pt x="3065" y="1276"/>
                      </a:lnTo>
                      <a:lnTo>
                        <a:pt x="3071" y="1251"/>
                      </a:lnTo>
                      <a:lnTo>
                        <a:pt x="3079" y="1180"/>
                      </a:lnTo>
                      <a:lnTo>
                        <a:pt x="3084" y="1064"/>
                      </a:lnTo>
                      <a:lnTo>
                        <a:pt x="3084" y="908"/>
                      </a:lnTo>
                      <a:lnTo>
                        <a:pt x="3094" y="759"/>
                      </a:lnTo>
                      <a:lnTo>
                        <a:pt x="3104" y="620"/>
                      </a:lnTo>
                      <a:lnTo>
                        <a:pt x="3104" y="509"/>
                      </a:lnTo>
                      <a:lnTo>
                        <a:pt x="3111" y="390"/>
                      </a:lnTo>
                      <a:lnTo>
                        <a:pt x="3119" y="306"/>
                      </a:lnTo>
                      <a:lnTo>
                        <a:pt x="3126" y="237"/>
                      </a:lnTo>
                      <a:lnTo>
                        <a:pt x="3126" y="185"/>
                      </a:lnTo>
                      <a:lnTo>
                        <a:pt x="3132" y="142"/>
                      </a:lnTo>
                      <a:lnTo>
                        <a:pt x="3141" y="115"/>
                      </a:lnTo>
                      <a:lnTo>
                        <a:pt x="3148" y="88"/>
                      </a:lnTo>
                      <a:lnTo>
                        <a:pt x="3148" y="71"/>
                      </a:lnTo>
                      <a:lnTo>
                        <a:pt x="3161" y="61"/>
                      </a:lnTo>
                      <a:lnTo>
                        <a:pt x="3168" y="44"/>
                      </a:lnTo>
                      <a:lnTo>
                        <a:pt x="3176" y="35"/>
                      </a:lnTo>
                      <a:lnTo>
                        <a:pt x="3181" y="30"/>
                      </a:lnTo>
                      <a:lnTo>
                        <a:pt x="3187" y="30"/>
                      </a:lnTo>
                      <a:lnTo>
                        <a:pt x="3198" y="20"/>
                      </a:lnTo>
                      <a:lnTo>
                        <a:pt x="3205" y="20"/>
                      </a:lnTo>
                      <a:lnTo>
                        <a:pt x="3212" y="20"/>
                      </a:lnTo>
                      <a:lnTo>
                        <a:pt x="3225" y="10"/>
                      </a:lnTo>
                      <a:lnTo>
                        <a:pt x="3230" y="10"/>
                      </a:lnTo>
                      <a:lnTo>
                        <a:pt x="3237" y="10"/>
                      </a:lnTo>
                      <a:lnTo>
                        <a:pt x="3243" y="10"/>
                      </a:lnTo>
                      <a:lnTo>
                        <a:pt x="3252" y="10"/>
                      </a:lnTo>
                      <a:lnTo>
                        <a:pt x="3261" y="10"/>
                      </a:lnTo>
                      <a:lnTo>
                        <a:pt x="3269" y="10"/>
                      </a:lnTo>
                      <a:lnTo>
                        <a:pt x="3278" y="10"/>
                      </a:lnTo>
                      <a:lnTo>
                        <a:pt x="3285" y="10"/>
                      </a:lnTo>
                      <a:lnTo>
                        <a:pt x="3294" y="10"/>
                      </a:lnTo>
                      <a:lnTo>
                        <a:pt x="3298" y="10"/>
                      </a:lnTo>
                      <a:lnTo>
                        <a:pt x="3311" y="10"/>
                      </a:lnTo>
                      <a:lnTo>
                        <a:pt x="3316" y="10"/>
                      </a:lnTo>
                      <a:lnTo>
                        <a:pt x="3326" y="10"/>
                      </a:lnTo>
                      <a:lnTo>
                        <a:pt x="3332" y="10"/>
                      </a:lnTo>
                      <a:lnTo>
                        <a:pt x="3342" y="10"/>
                      </a:lnTo>
                      <a:lnTo>
                        <a:pt x="3351" y="10"/>
                      </a:lnTo>
                      <a:lnTo>
                        <a:pt x="3357" y="10"/>
                      </a:lnTo>
                      <a:lnTo>
                        <a:pt x="3365" y="10"/>
                      </a:lnTo>
                      <a:lnTo>
                        <a:pt x="3373" y="10"/>
                      </a:lnTo>
                      <a:lnTo>
                        <a:pt x="3380" y="10"/>
                      </a:lnTo>
                      <a:lnTo>
                        <a:pt x="3389" y="10"/>
                      </a:lnTo>
                      <a:lnTo>
                        <a:pt x="3397" y="10"/>
                      </a:lnTo>
                      <a:lnTo>
                        <a:pt x="3405" y="10"/>
                      </a:lnTo>
                      <a:lnTo>
                        <a:pt x="3414" y="10"/>
                      </a:lnTo>
                      <a:lnTo>
                        <a:pt x="3422" y="10"/>
                      </a:lnTo>
                      <a:lnTo>
                        <a:pt x="3431" y="10"/>
                      </a:lnTo>
                      <a:lnTo>
                        <a:pt x="3434" y="10"/>
                      </a:lnTo>
                      <a:lnTo>
                        <a:pt x="3447" y="10"/>
                      </a:lnTo>
                      <a:lnTo>
                        <a:pt x="3451" y="10"/>
                      </a:lnTo>
                      <a:lnTo>
                        <a:pt x="3462" y="10"/>
                      </a:lnTo>
                      <a:lnTo>
                        <a:pt x="3470" y="10"/>
                      </a:lnTo>
                      <a:lnTo>
                        <a:pt x="3478" y="10"/>
                      </a:lnTo>
                      <a:lnTo>
                        <a:pt x="3484" y="10"/>
                      </a:lnTo>
                      <a:lnTo>
                        <a:pt x="3490" y="10"/>
                      </a:lnTo>
                      <a:lnTo>
                        <a:pt x="3498" y="10"/>
                      </a:lnTo>
                      <a:lnTo>
                        <a:pt x="3507" y="10"/>
                      </a:lnTo>
                      <a:lnTo>
                        <a:pt x="3519" y="10"/>
                      </a:lnTo>
                      <a:lnTo>
                        <a:pt x="3525" y="10"/>
                      </a:lnTo>
                      <a:lnTo>
                        <a:pt x="3532" y="10"/>
                      </a:lnTo>
                      <a:lnTo>
                        <a:pt x="3539" y="10"/>
                      </a:lnTo>
                      <a:lnTo>
                        <a:pt x="3547" y="20"/>
                      </a:lnTo>
                      <a:lnTo>
                        <a:pt x="3555" y="35"/>
                      </a:lnTo>
                      <a:lnTo>
                        <a:pt x="3564" y="44"/>
                      </a:lnTo>
                      <a:lnTo>
                        <a:pt x="3572" y="61"/>
                      </a:lnTo>
                      <a:lnTo>
                        <a:pt x="3579" y="98"/>
                      </a:lnTo>
                      <a:lnTo>
                        <a:pt x="3579" y="122"/>
                      </a:lnTo>
                      <a:lnTo>
                        <a:pt x="3589" y="172"/>
                      </a:lnTo>
                      <a:lnTo>
                        <a:pt x="3596" y="237"/>
                      </a:lnTo>
                      <a:lnTo>
                        <a:pt x="3596" y="290"/>
                      </a:lnTo>
                      <a:lnTo>
                        <a:pt x="3604" y="350"/>
                      </a:lnTo>
                      <a:lnTo>
                        <a:pt x="3609" y="419"/>
                      </a:lnTo>
                      <a:lnTo>
                        <a:pt x="3618" y="478"/>
                      </a:lnTo>
                      <a:lnTo>
                        <a:pt x="3618" y="541"/>
                      </a:lnTo>
                      <a:lnTo>
                        <a:pt x="3631" y="578"/>
                      </a:lnTo>
                      <a:lnTo>
                        <a:pt x="3636" y="603"/>
                      </a:lnTo>
                      <a:lnTo>
                        <a:pt x="3643" y="620"/>
                      </a:lnTo>
                      <a:lnTo>
                        <a:pt x="3650" y="595"/>
                      </a:lnTo>
                      <a:lnTo>
                        <a:pt x="3658" y="560"/>
                      </a:lnTo>
                      <a:lnTo>
                        <a:pt x="3658" y="535"/>
                      </a:lnTo>
                      <a:lnTo>
                        <a:pt x="3669" y="478"/>
                      </a:lnTo>
                      <a:lnTo>
                        <a:pt x="3678" y="437"/>
                      </a:lnTo>
                      <a:lnTo>
                        <a:pt x="3686" y="390"/>
                      </a:lnTo>
                      <a:lnTo>
                        <a:pt x="3693" y="358"/>
                      </a:lnTo>
                      <a:lnTo>
                        <a:pt x="3693" y="317"/>
                      </a:lnTo>
                      <a:lnTo>
                        <a:pt x="3700" y="281"/>
                      </a:lnTo>
                      <a:lnTo>
                        <a:pt x="3703" y="246"/>
                      </a:lnTo>
                      <a:lnTo>
                        <a:pt x="3703" y="220"/>
                      </a:lnTo>
                      <a:lnTo>
                        <a:pt x="3714" y="205"/>
                      </a:lnTo>
                      <a:lnTo>
                        <a:pt x="3722" y="185"/>
                      </a:lnTo>
                      <a:lnTo>
                        <a:pt x="3734" y="168"/>
                      </a:lnTo>
                      <a:lnTo>
                        <a:pt x="3734" y="150"/>
                      </a:lnTo>
                      <a:lnTo>
                        <a:pt x="3742" y="142"/>
                      </a:lnTo>
                      <a:lnTo>
                        <a:pt x="3748" y="122"/>
                      </a:lnTo>
                      <a:lnTo>
                        <a:pt x="3757" y="105"/>
                      </a:lnTo>
                      <a:lnTo>
                        <a:pt x="3757" y="98"/>
                      </a:lnTo>
                      <a:lnTo>
                        <a:pt x="3763" y="81"/>
                      </a:lnTo>
                      <a:lnTo>
                        <a:pt x="3769" y="81"/>
                      </a:lnTo>
                      <a:lnTo>
                        <a:pt x="3769" y="61"/>
                      </a:lnTo>
                      <a:lnTo>
                        <a:pt x="3779" y="51"/>
                      </a:lnTo>
                      <a:lnTo>
                        <a:pt x="3786" y="51"/>
                      </a:lnTo>
                      <a:lnTo>
                        <a:pt x="3796" y="44"/>
                      </a:lnTo>
                      <a:lnTo>
                        <a:pt x="3802" y="35"/>
                      </a:lnTo>
                      <a:lnTo>
                        <a:pt x="3811" y="30"/>
                      </a:lnTo>
                      <a:lnTo>
                        <a:pt x="3821" y="30"/>
                      </a:lnTo>
                      <a:lnTo>
                        <a:pt x="3825" y="30"/>
                      </a:lnTo>
                      <a:lnTo>
                        <a:pt x="3836" y="30"/>
                      </a:lnTo>
                      <a:lnTo>
                        <a:pt x="3843" y="20"/>
                      </a:lnTo>
                      <a:lnTo>
                        <a:pt x="3853" y="20"/>
                      </a:lnTo>
                      <a:lnTo>
                        <a:pt x="3859" y="20"/>
                      </a:lnTo>
                      <a:lnTo>
                        <a:pt x="3865" y="20"/>
                      </a:lnTo>
                      <a:lnTo>
                        <a:pt x="3875" y="20"/>
                      </a:lnTo>
                      <a:lnTo>
                        <a:pt x="3885" y="20"/>
                      </a:lnTo>
                      <a:lnTo>
                        <a:pt x="3891" y="10"/>
                      </a:lnTo>
                      <a:lnTo>
                        <a:pt x="3897" y="20"/>
                      </a:lnTo>
                      <a:lnTo>
                        <a:pt x="3910" y="10"/>
                      </a:lnTo>
                      <a:lnTo>
                        <a:pt x="3916" y="10"/>
                      </a:lnTo>
                      <a:lnTo>
                        <a:pt x="3923" y="10"/>
                      </a:lnTo>
                      <a:lnTo>
                        <a:pt x="3929" y="20"/>
                      </a:lnTo>
                      <a:lnTo>
                        <a:pt x="3929" y="10"/>
                      </a:lnTo>
                      <a:lnTo>
                        <a:pt x="3938" y="10"/>
                      </a:lnTo>
                      <a:lnTo>
                        <a:pt x="3947" y="10"/>
                      </a:lnTo>
                      <a:lnTo>
                        <a:pt x="3956" y="10"/>
                      </a:lnTo>
                      <a:lnTo>
                        <a:pt x="3963" y="10"/>
                      </a:lnTo>
                      <a:lnTo>
                        <a:pt x="3970" y="10"/>
                      </a:lnTo>
                      <a:lnTo>
                        <a:pt x="3978" y="10"/>
                      </a:lnTo>
                      <a:lnTo>
                        <a:pt x="3988" y="10"/>
                      </a:lnTo>
                      <a:lnTo>
                        <a:pt x="3995" y="10"/>
                      </a:lnTo>
                      <a:lnTo>
                        <a:pt x="4002" y="20"/>
                      </a:lnTo>
                      <a:lnTo>
                        <a:pt x="4010" y="10"/>
                      </a:lnTo>
                      <a:lnTo>
                        <a:pt x="4020" y="10"/>
                      </a:lnTo>
                      <a:lnTo>
                        <a:pt x="4030" y="10"/>
                      </a:lnTo>
                      <a:lnTo>
                        <a:pt x="4034" y="10"/>
                      </a:lnTo>
                      <a:lnTo>
                        <a:pt x="4043" y="10"/>
                      </a:lnTo>
                      <a:lnTo>
                        <a:pt x="4043" y="20"/>
                      </a:lnTo>
                      <a:lnTo>
                        <a:pt x="4049" y="10"/>
                      </a:lnTo>
                      <a:lnTo>
                        <a:pt x="4059" y="10"/>
                      </a:lnTo>
                      <a:lnTo>
                        <a:pt x="4065" y="20"/>
                      </a:lnTo>
                      <a:lnTo>
                        <a:pt x="4074" y="20"/>
                      </a:lnTo>
                      <a:lnTo>
                        <a:pt x="4084" y="20"/>
                      </a:lnTo>
                      <a:lnTo>
                        <a:pt x="4088" y="20"/>
                      </a:lnTo>
                      <a:lnTo>
                        <a:pt x="4100" y="20"/>
                      </a:lnTo>
                      <a:lnTo>
                        <a:pt x="4109" y="20"/>
                      </a:lnTo>
                      <a:lnTo>
                        <a:pt x="4114" y="20"/>
                      </a:lnTo>
                      <a:lnTo>
                        <a:pt x="4122" y="20"/>
                      </a:lnTo>
                      <a:lnTo>
                        <a:pt x="4129" y="20"/>
                      </a:lnTo>
                      <a:lnTo>
                        <a:pt x="4138" y="20"/>
                      </a:lnTo>
                      <a:lnTo>
                        <a:pt x="4147" y="30"/>
                      </a:lnTo>
                      <a:lnTo>
                        <a:pt x="4154" y="71"/>
                      </a:lnTo>
                      <a:lnTo>
                        <a:pt x="4154" y="290"/>
                      </a:lnTo>
                      <a:lnTo>
                        <a:pt x="4162" y="864"/>
                      </a:lnTo>
                      <a:lnTo>
                        <a:pt x="4170" y="1972"/>
                      </a:lnTo>
                      <a:lnTo>
                        <a:pt x="4175" y="3077"/>
                      </a:lnTo>
                      <a:lnTo>
                        <a:pt x="4175" y="3446"/>
                      </a:lnTo>
                      <a:lnTo>
                        <a:pt x="4182" y="3096"/>
                      </a:lnTo>
                      <a:lnTo>
                        <a:pt x="4197" y="2286"/>
                      </a:lnTo>
                      <a:lnTo>
                        <a:pt x="4204" y="1503"/>
                      </a:lnTo>
                      <a:lnTo>
                        <a:pt x="4204" y="970"/>
                      </a:lnTo>
                      <a:lnTo>
                        <a:pt x="4211" y="595"/>
                      </a:lnTo>
                      <a:lnTo>
                        <a:pt x="4217" y="358"/>
                      </a:lnTo>
                      <a:lnTo>
                        <a:pt x="4224" y="229"/>
                      </a:lnTo>
                      <a:lnTo>
                        <a:pt x="4224" y="150"/>
                      </a:lnTo>
                      <a:lnTo>
                        <a:pt x="4231" y="105"/>
                      </a:lnTo>
                      <a:lnTo>
                        <a:pt x="4242" y="81"/>
                      </a:lnTo>
                      <a:lnTo>
                        <a:pt x="4252" y="88"/>
                      </a:lnTo>
                      <a:lnTo>
                        <a:pt x="4252" y="209"/>
                      </a:lnTo>
                      <a:lnTo>
                        <a:pt x="4259" y="682"/>
                      </a:lnTo>
                      <a:lnTo>
                        <a:pt x="4265" y="1606"/>
                      </a:lnTo>
                      <a:lnTo>
                        <a:pt x="4265" y="2584"/>
                      </a:lnTo>
                      <a:lnTo>
                        <a:pt x="4274" y="3183"/>
                      </a:lnTo>
                      <a:lnTo>
                        <a:pt x="4281" y="3019"/>
                      </a:lnTo>
                      <a:lnTo>
                        <a:pt x="4288" y="2398"/>
                      </a:lnTo>
                      <a:lnTo>
                        <a:pt x="4288" y="1701"/>
                      </a:lnTo>
                      <a:lnTo>
                        <a:pt x="4293" y="1073"/>
                      </a:lnTo>
                      <a:lnTo>
                        <a:pt x="4306" y="647"/>
                      </a:lnTo>
                      <a:lnTo>
                        <a:pt x="4316" y="401"/>
                      </a:lnTo>
                      <a:lnTo>
                        <a:pt x="4316" y="237"/>
                      </a:lnTo>
                      <a:lnTo>
                        <a:pt x="4322" y="150"/>
                      </a:lnTo>
                      <a:lnTo>
                        <a:pt x="4330" y="105"/>
                      </a:lnTo>
                      <a:lnTo>
                        <a:pt x="4336" y="81"/>
                      </a:lnTo>
                      <a:lnTo>
                        <a:pt x="4336" y="88"/>
                      </a:lnTo>
                      <a:lnTo>
                        <a:pt x="4375" y="32"/>
                      </a:lnTo>
                      <a:lnTo>
                        <a:pt x="4417" y="44"/>
                      </a:lnTo>
                      <a:lnTo>
                        <a:pt x="4425" y="44"/>
                      </a:lnTo>
                      <a:lnTo>
                        <a:pt x="4429" y="51"/>
                      </a:lnTo>
                      <a:lnTo>
                        <a:pt x="4439" y="142"/>
                      </a:lnTo>
                      <a:lnTo>
                        <a:pt x="4447" y="401"/>
                      </a:lnTo>
                      <a:lnTo>
                        <a:pt x="4447" y="908"/>
                      </a:lnTo>
                      <a:lnTo>
                        <a:pt x="4451" y="1659"/>
                      </a:lnTo>
                      <a:lnTo>
                        <a:pt x="4463" y="2411"/>
                      </a:lnTo>
                      <a:lnTo>
                        <a:pt x="4469" y="2729"/>
                      </a:lnTo>
                      <a:lnTo>
                        <a:pt x="4469" y="2546"/>
                      </a:lnTo>
                      <a:lnTo>
                        <a:pt x="4482" y="2014"/>
                      </a:lnTo>
                      <a:lnTo>
                        <a:pt x="4489" y="1485"/>
                      </a:lnTo>
                      <a:lnTo>
                        <a:pt x="4489" y="995"/>
                      </a:lnTo>
                      <a:lnTo>
                        <a:pt x="4496" y="673"/>
                      </a:lnTo>
                      <a:lnTo>
                        <a:pt x="4505" y="437"/>
                      </a:lnTo>
                      <a:lnTo>
                        <a:pt x="4511" y="290"/>
                      </a:lnTo>
                      <a:lnTo>
                        <a:pt x="4511" y="209"/>
                      </a:lnTo>
                      <a:lnTo>
                        <a:pt x="4520" y="168"/>
                      </a:lnTo>
                      <a:lnTo>
                        <a:pt x="4526" y="142"/>
                      </a:lnTo>
                      <a:lnTo>
                        <a:pt x="4533" y="132"/>
                      </a:lnTo>
                      <a:lnTo>
                        <a:pt x="4546" y="132"/>
                      </a:lnTo>
                      <a:lnTo>
                        <a:pt x="4553" y="122"/>
                      </a:lnTo>
                      <a:lnTo>
                        <a:pt x="4559" y="105"/>
                      </a:lnTo>
                      <a:lnTo>
                        <a:pt x="4559" y="98"/>
                      </a:lnTo>
                      <a:lnTo>
                        <a:pt x="4568" y="81"/>
                      </a:lnTo>
                      <a:lnTo>
                        <a:pt x="4575" y="61"/>
                      </a:lnTo>
                      <a:lnTo>
                        <a:pt x="4582" y="51"/>
                      </a:lnTo>
                      <a:lnTo>
                        <a:pt x="4582" y="44"/>
                      </a:lnTo>
                      <a:lnTo>
                        <a:pt x="4591" y="35"/>
                      </a:lnTo>
                      <a:lnTo>
                        <a:pt x="4599" y="35"/>
                      </a:lnTo>
                      <a:lnTo>
                        <a:pt x="4606" y="30"/>
                      </a:lnTo>
                      <a:lnTo>
                        <a:pt x="4615" y="30"/>
                      </a:lnTo>
                      <a:lnTo>
                        <a:pt x="4624" y="30"/>
                      </a:lnTo>
                      <a:lnTo>
                        <a:pt x="4632" y="30"/>
                      </a:lnTo>
                      <a:lnTo>
                        <a:pt x="4636" y="30"/>
                      </a:lnTo>
                      <a:lnTo>
                        <a:pt x="4644" y="30"/>
                      </a:lnTo>
                      <a:lnTo>
                        <a:pt x="4653" y="30"/>
                      </a:lnTo>
                      <a:lnTo>
                        <a:pt x="4663" y="30"/>
                      </a:lnTo>
                      <a:lnTo>
                        <a:pt x="4670" y="30"/>
                      </a:lnTo>
                      <a:lnTo>
                        <a:pt x="4681" y="30"/>
                      </a:lnTo>
                      <a:lnTo>
                        <a:pt x="4686" y="30"/>
                      </a:lnTo>
                      <a:lnTo>
                        <a:pt x="4692" y="30"/>
                      </a:lnTo>
                      <a:lnTo>
                        <a:pt x="4698" y="30"/>
                      </a:lnTo>
                      <a:lnTo>
                        <a:pt x="4710" y="30"/>
                      </a:lnTo>
                      <a:lnTo>
                        <a:pt x="4720" y="30"/>
                      </a:lnTo>
                      <a:lnTo>
                        <a:pt x="4727" y="30"/>
                      </a:lnTo>
                      <a:lnTo>
                        <a:pt x="4735" y="30"/>
                      </a:lnTo>
                      <a:lnTo>
                        <a:pt x="4743" y="30"/>
                      </a:lnTo>
                      <a:lnTo>
                        <a:pt x="4752" y="30"/>
                      </a:lnTo>
                      <a:lnTo>
                        <a:pt x="4755" y="30"/>
                      </a:lnTo>
                      <a:lnTo>
                        <a:pt x="4767" y="30"/>
                      </a:lnTo>
                      <a:lnTo>
                        <a:pt x="4775" y="20"/>
                      </a:lnTo>
                      <a:lnTo>
                        <a:pt x="4784" y="20"/>
                      </a:lnTo>
                      <a:lnTo>
                        <a:pt x="4790" y="20"/>
                      </a:lnTo>
                      <a:lnTo>
                        <a:pt x="4800" y="20"/>
                      </a:lnTo>
                      <a:lnTo>
                        <a:pt x="4807" y="20"/>
                      </a:lnTo>
                      <a:lnTo>
                        <a:pt x="4812" y="20"/>
                      </a:lnTo>
                      <a:lnTo>
                        <a:pt x="4817" y="20"/>
                      </a:lnTo>
                      <a:lnTo>
                        <a:pt x="4831" y="20"/>
                      </a:lnTo>
                      <a:lnTo>
                        <a:pt x="4837" y="20"/>
                      </a:lnTo>
                      <a:lnTo>
                        <a:pt x="4845" y="20"/>
                      </a:lnTo>
                      <a:lnTo>
                        <a:pt x="4853" y="30"/>
                      </a:lnTo>
                      <a:lnTo>
                        <a:pt x="4860" y="35"/>
                      </a:lnTo>
                      <a:lnTo>
                        <a:pt x="4867" y="98"/>
                      </a:lnTo>
                      <a:lnTo>
                        <a:pt x="4867" y="237"/>
                      </a:lnTo>
                      <a:lnTo>
                        <a:pt x="4878" y="509"/>
                      </a:lnTo>
                      <a:lnTo>
                        <a:pt x="4888" y="838"/>
                      </a:lnTo>
                      <a:lnTo>
                        <a:pt x="4894" y="1092"/>
                      </a:lnTo>
                      <a:lnTo>
                        <a:pt x="4894" y="1186"/>
                      </a:lnTo>
                      <a:lnTo>
                        <a:pt x="4900" y="1092"/>
                      </a:lnTo>
                      <a:lnTo>
                        <a:pt x="4907" y="899"/>
                      </a:lnTo>
                      <a:lnTo>
                        <a:pt x="4917" y="691"/>
                      </a:lnTo>
                      <a:lnTo>
                        <a:pt x="4917" y="491"/>
                      </a:lnTo>
                      <a:lnTo>
                        <a:pt x="4924" y="332"/>
                      </a:lnTo>
                      <a:lnTo>
                        <a:pt x="4933" y="237"/>
                      </a:lnTo>
                      <a:lnTo>
                        <a:pt x="4933" y="158"/>
                      </a:lnTo>
                      <a:lnTo>
                        <a:pt x="4945" y="115"/>
                      </a:lnTo>
                      <a:lnTo>
                        <a:pt x="4951" y="88"/>
                      </a:lnTo>
                      <a:lnTo>
                        <a:pt x="4956" y="71"/>
                      </a:lnTo>
                      <a:lnTo>
                        <a:pt x="4956" y="51"/>
                      </a:lnTo>
                      <a:lnTo>
                        <a:pt x="4967" y="44"/>
                      </a:lnTo>
                      <a:lnTo>
                        <a:pt x="4971" y="35"/>
                      </a:lnTo>
                      <a:lnTo>
                        <a:pt x="4981" y="35"/>
                      </a:lnTo>
                      <a:lnTo>
                        <a:pt x="4990" y="30"/>
                      </a:lnTo>
                      <a:lnTo>
                        <a:pt x="4999" y="30"/>
                      </a:lnTo>
                      <a:lnTo>
                        <a:pt x="5007" y="30"/>
                      </a:lnTo>
                      <a:lnTo>
                        <a:pt x="5013" y="30"/>
                      </a:lnTo>
                      <a:lnTo>
                        <a:pt x="5022" y="30"/>
                      </a:lnTo>
                      <a:lnTo>
                        <a:pt x="5025" y="30"/>
                      </a:lnTo>
                      <a:lnTo>
                        <a:pt x="5025" y="20"/>
                      </a:lnTo>
                      <a:lnTo>
                        <a:pt x="5036" y="20"/>
                      </a:lnTo>
                      <a:lnTo>
                        <a:pt x="5045" y="20"/>
                      </a:lnTo>
                      <a:lnTo>
                        <a:pt x="5054" y="20"/>
                      </a:lnTo>
                      <a:lnTo>
                        <a:pt x="5060" y="20"/>
                      </a:lnTo>
                      <a:lnTo>
                        <a:pt x="5069" y="20"/>
                      </a:lnTo>
                      <a:lnTo>
                        <a:pt x="5075" y="20"/>
                      </a:lnTo>
                      <a:lnTo>
                        <a:pt x="5087" y="20"/>
                      </a:lnTo>
                      <a:lnTo>
                        <a:pt x="5092" y="20"/>
                      </a:lnTo>
                      <a:lnTo>
                        <a:pt x="5098" y="20"/>
                      </a:lnTo>
                      <a:lnTo>
                        <a:pt x="5111" y="20"/>
                      </a:lnTo>
                      <a:lnTo>
                        <a:pt x="5117" y="20"/>
                      </a:lnTo>
                      <a:lnTo>
                        <a:pt x="5126" y="20"/>
                      </a:lnTo>
                      <a:lnTo>
                        <a:pt x="5132" y="20"/>
                      </a:lnTo>
                      <a:lnTo>
                        <a:pt x="5141" y="20"/>
                      </a:lnTo>
                      <a:lnTo>
                        <a:pt x="5151" y="20"/>
                      </a:lnTo>
                      <a:lnTo>
                        <a:pt x="5155" y="20"/>
                      </a:lnTo>
                      <a:lnTo>
                        <a:pt x="5164" y="20"/>
                      </a:lnTo>
                      <a:lnTo>
                        <a:pt x="5174" y="20"/>
                      </a:lnTo>
                      <a:lnTo>
                        <a:pt x="5180" y="20"/>
                      </a:lnTo>
                      <a:lnTo>
                        <a:pt x="5191" y="30"/>
                      </a:lnTo>
                      <a:lnTo>
                        <a:pt x="5197" y="30"/>
                      </a:lnTo>
                      <a:lnTo>
                        <a:pt x="5206" y="30"/>
                      </a:lnTo>
                      <a:lnTo>
                        <a:pt x="5209" y="30"/>
                      </a:lnTo>
                      <a:lnTo>
                        <a:pt x="5218" y="20"/>
                      </a:lnTo>
                      <a:lnTo>
                        <a:pt x="5228" y="20"/>
                      </a:lnTo>
                      <a:lnTo>
                        <a:pt x="5237" y="20"/>
                      </a:lnTo>
                      <a:lnTo>
                        <a:pt x="5245" y="20"/>
                      </a:lnTo>
                      <a:lnTo>
                        <a:pt x="5253" y="20"/>
                      </a:lnTo>
                      <a:lnTo>
                        <a:pt x="5260" y="20"/>
                      </a:lnTo>
                      <a:lnTo>
                        <a:pt x="5266" y="20"/>
                      </a:lnTo>
                      <a:lnTo>
                        <a:pt x="5276" y="20"/>
                      </a:lnTo>
                      <a:lnTo>
                        <a:pt x="5284" y="20"/>
                      </a:lnTo>
                      <a:lnTo>
                        <a:pt x="5291" y="20"/>
                      </a:lnTo>
                      <a:lnTo>
                        <a:pt x="5298" y="20"/>
                      </a:lnTo>
                      <a:lnTo>
                        <a:pt x="5298" y="10"/>
                      </a:lnTo>
                      <a:lnTo>
                        <a:pt x="5308" y="20"/>
                      </a:lnTo>
                      <a:lnTo>
                        <a:pt x="5316" y="10"/>
                      </a:lnTo>
                      <a:lnTo>
                        <a:pt x="5323" y="10"/>
                      </a:lnTo>
                      <a:lnTo>
                        <a:pt x="5330" y="10"/>
                      </a:lnTo>
                      <a:lnTo>
                        <a:pt x="5339" y="20"/>
                      </a:lnTo>
                      <a:lnTo>
                        <a:pt x="5351" y="20"/>
                      </a:lnTo>
                      <a:lnTo>
                        <a:pt x="5358" y="20"/>
                      </a:lnTo>
                      <a:lnTo>
                        <a:pt x="5365" y="20"/>
                      </a:lnTo>
                      <a:lnTo>
                        <a:pt x="5370" y="20"/>
                      </a:lnTo>
                      <a:lnTo>
                        <a:pt x="5378" y="20"/>
                      </a:lnTo>
                      <a:lnTo>
                        <a:pt x="5384" y="20"/>
                      </a:lnTo>
                      <a:lnTo>
                        <a:pt x="5393" y="10"/>
                      </a:lnTo>
                      <a:lnTo>
                        <a:pt x="5407" y="10"/>
                      </a:lnTo>
                      <a:lnTo>
                        <a:pt x="5415" y="10"/>
                      </a:lnTo>
                      <a:lnTo>
                        <a:pt x="5419" y="20"/>
                      </a:lnTo>
                      <a:lnTo>
                        <a:pt x="5424" y="20"/>
                      </a:lnTo>
                      <a:lnTo>
                        <a:pt x="5424" y="10"/>
                      </a:lnTo>
                      <a:lnTo>
                        <a:pt x="5435" y="10"/>
                      </a:lnTo>
                      <a:lnTo>
                        <a:pt x="5441" y="10"/>
                      </a:lnTo>
                      <a:lnTo>
                        <a:pt x="5451" y="20"/>
                      </a:lnTo>
                      <a:lnTo>
                        <a:pt x="5462" y="20"/>
                      </a:lnTo>
                      <a:lnTo>
                        <a:pt x="5467" y="20"/>
                      </a:lnTo>
                      <a:lnTo>
                        <a:pt x="5476" y="10"/>
                      </a:lnTo>
                      <a:lnTo>
                        <a:pt x="5483" y="10"/>
                      </a:lnTo>
                      <a:lnTo>
                        <a:pt x="5492" y="20"/>
                      </a:lnTo>
                      <a:lnTo>
                        <a:pt x="5492" y="10"/>
                      </a:lnTo>
                      <a:lnTo>
                        <a:pt x="5496" y="10"/>
                      </a:lnTo>
                      <a:lnTo>
                        <a:pt x="5505" y="10"/>
                      </a:lnTo>
                      <a:lnTo>
                        <a:pt x="5517" y="10"/>
                      </a:lnTo>
                      <a:lnTo>
                        <a:pt x="5525" y="10"/>
                      </a:lnTo>
                      <a:lnTo>
                        <a:pt x="5529" y="10"/>
                      </a:lnTo>
                      <a:lnTo>
                        <a:pt x="5539" y="10"/>
                      </a:lnTo>
                      <a:lnTo>
                        <a:pt x="5545" y="10"/>
                      </a:lnTo>
                      <a:lnTo>
                        <a:pt x="5552" y="10"/>
                      </a:lnTo>
                      <a:lnTo>
                        <a:pt x="5565" y="10"/>
                      </a:lnTo>
                      <a:lnTo>
                        <a:pt x="5571" y="20"/>
                      </a:lnTo>
                      <a:lnTo>
                        <a:pt x="5580" y="20"/>
                      </a:lnTo>
                      <a:lnTo>
                        <a:pt x="5586" y="20"/>
                      </a:lnTo>
                      <a:lnTo>
                        <a:pt x="5594" y="20"/>
                      </a:lnTo>
                      <a:lnTo>
                        <a:pt x="5602" y="20"/>
                      </a:lnTo>
                      <a:lnTo>
                        <a:pt x="5611" y="20"/>
                      </a:lnTo>
                      <a:lnTo>
                        <a:pt x="5616" y="10"/>
                      </a:lnTo>
                      <a:lnTo>
                        <a:pt x="5625" y="10"/>
                      </a:lnTo>
                      <a:lnTo>
                        <a:pt x="5634" y="10"/>
                      </a:lnTo>
                      <a:lnTo>
                        <a:pt x="5643" y="10"/>
                      </a:lnTo>
                      <a:lnTo>
                        <a:pt x="5651" y="10"/>
                      </a:lnTo>
                      <a:lnTo>
                        <a:pt x="5656" y="10"/>
                      </a:lnTo>
                      <a:lnTo>
                        <a:pt x="5668" y="10"/>
                      </a:lnTo>
                      <a:lnTo>
                        <a:pt x="5673" y="10"/>
                      </a:lnTo>
                      <a:lnTo>
                        <a:pt x="5682" y="10"/>
                      </a:lnTo>
                      <a:lnTo>
                        <a:pt x="5691" y="10"/>
                      </a:lnTo>
                      <a:lnTo>
                        <a:pt x="5698" y="10"/>
                      </a:lnTo>
                      <a:lnTo>
                        <a:pt x="5705" y="10"/>
                      </a:lnTo>
                      <a:lnTo>
                        <a:pt x="5711" y="10"/>
                      </a:lnTo>
                      <a:lnTo>
                        <a:pt x="5723" y="10"/>
                      </a:lnTo>
                      <a:lnTo>
                        <a:pt x="5729" y="10"/>
                      </a:lnTo>
                      <a:lnTo>
                        <a:pt x="5736" y="10"/>
                      </a:lnTo>
                      <a:lnTo>
                        <a:pt x="5747" y="10"/>
                      </a:lnTo>
                      <a:lnTo>
                        <a:pt x="5754" y="10"/>
                      </a:lnTo>
                      <a:lnTo>
                        <a:pt x="5761" y="10"/>
                      </a:lnTo>
                      <a:lnTo>
                        <a:pt x="5770" y="10"/>
                      </a:lnTo>
                      <a:lnTo>
                        <a:pt x="5776" y="10"/>
                      </a:lnTo>
                      <a:lnTo>
                        <a:pt x="5786" y="10"/>
                      </a:lnTo>
                      <a:lnTo>
                        <a:pt x="5793" y="10"/>
                      </a:lnTo>
                      <a:lnTo>
                        <a:pt x="5803" y="10"/>
                      </a:lnTo>
                      <a:lnTo>
                        <a:pt x="5812" y="10"/>
                      </a:lnTo>
                      <a:lnTo>
                        <a:pt x="5818" y="10"/>
                      </a:lnTo>
                      <a:lnTo>
                        <a:pt x="5825" y="10"/>
                      </a:lnTo>
                      <a:lnTo>
                        <a:pt x="5833" y="10"/>
                      </a:lnTo>
                      <a:lnTo>
                        <a:pt x="5833" y="20"/>
                      </a:lnTo>
                      <a:lnTo>
                        <a:pt x="5840" y="35"/>
                      </a:lnTo>
                      <a:lnTo>
                        <a:pt x="5847" y="61"/>
                      </a:lnTo>
                      <a:lnTo>
                        <a:pt x="5857" y="105"/>
                      </a:lnTo>
                      <a:lnTo>
                        <a:pt x="5857" y="158"/>
                      </a:lnTo>
                      <a:lnTo>
                        <a:pt x="5866" y="205"/>
                      </a:lnTo>
                      <a:lnTo>
                        <a:pt x="5878" y="229"/>
                      </a:lnTo>
                      <a:lnTo>
                        <a:pt x="5883" y="192"/>
                      </a:lnTo>
                      <a:lnTo>
                        <a:pt x="5890" y="158"/>
                      </a:lnTo>
                      <a:lnTo>
                        <a:pt x="5898" y="115"/>
                      </a:lnTo>
                      <a:lnTo>
                        <a:pt x="5898" y="81"/>
                      </a:lnTo>
                      <a:lnTo>
                        <a:pt x="5901" y="61"/>
                      </a:lnTo>
                      <a:lnTo>
                        <a:pt x="5913" y="44"/>
                      </a:lnTo>
                      <a:lnTo>
                        <a:pt x="5924" y="35"/>
                      </a:lnTo>
                      <a:lnTo>
                        <a:pt x="5924" y="30"/>
                      </a:lnTo>
                      <a:lnTo>
                        <a:pt x="5932" y="30"/>
                      </a:lnTo>
                      <a:lnTo>
                        <a:pt x="5937" y="20"/>
                      </a:lnTo>
                      <a:lnTo>
                        <a:pt x="5945" y="20"/>
                      </a:lnTo>
                      <a:lnTo>
                        <a:pt x="5945" y="10"/>
                      </a:lnTo>
                      <a:lnTo>
                        <a:pt x="5955" y="20"/>
                      </a:lnTo>
                      <a:lnTo>
                        <a:pt x="5960" y="20"/>
                      </a:lnTo>
                      <a:lnTo>
                        <a:pt x="5968" y="10"/>
                      </a:lnTo>
                      <a:lnTo>
                        <a:pt x="5977" y="20"/>
                      </a:lnTo>
                      <a:lnTo>
                        <a:pt x="5985" y="20"/>
                      </a:lnTo>
                      <a:lnTo>
                        <a:pt x="5985" y="30"/>
                      </a:lnTo>
                      <a:lnTo>
                        <a:pt x="5993" y="44"/>
                      </a:lnTo>
                      <a:lnTo>
                        <a:pt x="6002" y="122"/>
                      </a:lnTo>
                      <a:lnTo>
                        <a:pt x="6008" y="290"/>
                      </a:lnTo>
                      <a:lnTo>
                        <a:pt x="6008" y="595"/>
                      </a:lnTo>
                      <a:lnTo>
                        <a:pt x="6014" y="1040"/>
                      </a:lnTo>
                      <a:lnTo>
                        <a:pt x="6020" y="1581"/>
                      </a:lnTo>
                      <a:lnTo>
                        <a:pt x="6034" y="2025"/>
                      </a:lnTo>
                      <a:lnTo>
                        <a:pt x="6034" y="2188"/>
                      </a:lnTo>
                      <a:lnTo>
                        <a:pt x="6042" y="2066"/>
                      </a:lnTo>
                      <a:lnTo>
                        <a:pt x="6050" y="1728"/>
                      </a:lnTo>
                      <a:lnTo>
                        <a:pt x="6056" y="1353"/>
                      </a:lnTo>
                      <a:lnTo>
                        <a:pt x="6056" y="1006"/>
                      </a:lnTo>
                      <a:lnTo>
                        <a:pt x="6062" y="691"/>
                      </a:lnTo>
                      <a:lnTo>
                        <a:pt x="6072" y="454"/>
                      </a:lnTo>
                      <a:lnTo>
                        <a:pt x="6079" y="317"/>
                      </a:lnTo>
                      <a:lnTo>
                        <a:pt x="6079" y="209"/>
                      </a:lnTo>
                      <a:lnTo>
                        <a:pt x="6091" y="142"/>
                      </a:lnTo>
                      <a:lnTo>
                        <a:pt x="6097" y="105"/>
                      </a:lnTo>
                      <a:lnTo>
                        <a:pt x="6097" y="71"/>
                      </a:lnTo>
                      <a:lnTo>
                        <a:pt x="6104" y="61"/>
                      </a:lnTo>
                      <a:lnTo>
                        <a:pt x="6111" y="44"/>
                      </a:lnTo>
                      <a:lnTo>
                        <a:pt x="6121" y="35"/>
                      </a:lnTo>
                      <a:lnTo>
                        <a:pt x="6127" y="30"/>
                      </a:lnTo>
                      <a:lnTo>
                        <a:pt x="6136" y="30"/>
                      </a:lnTo>
                      <a:lnTo>
                        <a:pt x="6148" y="30"/>
                      </a:lnTo>
                      <a:lnTo>
                        <a:pt x="6154" y="20"/>
                      </a:lnTo>
                      <a:lnTo>
                        <a:pt x="6158" y="30"/>
                      </a:lnTo>
                      <a:lnTo>
                        <a:pt x="6168" y="20"/>
                      </a:lnTo>
                      <a:lnTo>
                        <a:pt x="6176" y="20"/>
                      </a:lnTo>
                      <a:lnTo>
                        <a:pt x="6185" y="20"/>
                      </a:lnTo>
                      <a:lnTo>
                        <a:pt x="6192" y="20"/>
                      </a:lnTo>
                      <a:lnTo>
                        <a:pt x="6199" y="20"/>
                      </a:lnTo>
                      <a:lnTo>
                        <a:pt x="6209" y="20"/>
                      </a:lnTo>
                      <a:lnTo>
                        <a:pt x="6217" y="10"/>
                      </a:lnTo>
                      <a:lnTo>
                        <a:pt x="6221" y="10"/>
                      </a:lnTo>
                      <a:lnTo>
                        <a:pt x="6229" y="10"/>
                      </a:lnTo>
                      <a:lnTo>
                        <a:pt x="6229" y="20"/>
                      </a:lnTo>
                      <a:lnTo>
                        <a:pt x="6242" y="20"/>
                      </a:lnTo>
                      <a:lnTo>
                        <a:pt x="6249" y="10"/>
                      </a:lnTo>
                      <a:lnTo>
                        <a:pt x="6254" y="10"/>
                      </a:lnTo>
                      <a:lnTo>
                        <a:pt x="6263" y="20"/>
                      </a:lnTo>
                      <a:lnTo>
                        <a:pt x="6274" y="20"/>
                      </a:lnTo>
                      <a:lnTo>
                        <a:pt x="6278" y="10"/>
                      </a:lnTo>
                      <a:lnTo>
                        <a:pt x="6278" y="20"/>
                      </a:lnTo>
                      <a:lnTo>
                        <a:pt x="6288" y="20"/>
                      </a:lnTo>
                      <a:lnTo>
                        <a:pt x="6297" y="20"/>
                      </a:lnTo>
                      <a:lnTo>
                        <a:pt x="6303" y="20"/>
                      </a:lnTo>
                      <a:lnTo>
                        <a:pt x="6303" y="10"/>
                      </a:lnTo>
                      <a:lnTo>
                        <a:pt x="6311" y="10"/>
                      </a:lnTo>
                      <a:lnTo>
                        <a:pt x="6320" y="10"/>
                      </a:lnTo>
                      <a:lnTo>
                        <a:pt x="6329" y="10"/>
                      </a:lnTo>
                      <a:lnTo>
                        <a:pt x="6335" y="10"/>
                      </a:lnTo>
                      <a:lnTo>
                        <a:pt x="6345" y="10"/>
                      </a:lnTo>
                      <a:lnTo>
                        <a:pt x="6351" y="10"/>
                      </a:lnTo>
                      <a:lnTo>
                        <a:pt x="6358" y="10"/>
                      </a:lnTo>
                      <a:lnTo>
                        <a:pt x="6365" y="10"/>
                      </a:lnTo>
                      <a:lnTo>
                        <a:pt x="6365" y="20"/>
                      </a:lnTo>
                      <a:lnTo>
                        <a:pt x="6377" y="20"/>
                      </a:lnTo>
                      <a:lnTo>
                        <a:pt x="6383" y="44"/>
                      </a:lnTo>
                      <a:lnTo>
                        <a:pt x="6395" y="105"/>
                      </a:lnTo>
                      <a:lnTo>
                        <a:pt x="6395" y="260"/>
                      </a:lnTo>
                      <a:lnTo>
                        <a:pt x="6402" y="595"/>
                      </a:lnTo>
                      <a:lnTo>
                        <a:pt x="6408" y="1163"/>
                      </a:lnTo>
                      <a:lnTo>
                        <a:pt x="6414" y="1840"/>
                      </a:lnTo>
                      <a:lnTo>
                        <a:pt x="6414" y="2621"/>
                      </a:lnTo>
                      <a:lnTo>
                        <a:pt x="6421" y="3175"/>
                      </a:lnTo>
                      <a:lnTo>
                        <a:pt x="6428" y="3376"/>
                      </a:lnTo>
                      <a:lnTo>
                        <a:pt x="6428" y="3218"/>
                      </a:lnTo>
                      <a:lnTo>
                        <a:pt x="6439" y="2773"/>
                      </a:lnTo>
                      <a:lnTo>
                        <a:pt x="6450" y="2205"/>
                      </a:lnTo>
                      <a:lnTo>
                        <a:pt x="6456" y="1692"/>
                      </a:lnTo>
                      <a:lnTo>
                        <a:pt x="6456" y="1230"/>
                      </a:lnTo>
                      <a:lnTo>
                        <a:pt x="6462" y="872"/>
                      </a:lnTo>
                      <a:lnTo>
                        <a:pt x="6471" y="638"/>
                      </a:lnTo>
                      <a:lnTo>
                        <a:pt x="6478" y="473"/>
                      </a:lnTo>
                      <a:lnTo>
                        <a:pt x="6478" y="341"/>
                      </a:lnTo>
                      <a:lnTo>
                        <a:pt x="6485" y="253"/>
                      </a:lnTo>
                      <a:lnTo>
                        <a:pt x="6498" y="192"/>
                      </a:lnTo>
                      <a:lnTo>
                        <a:pt x="6503" y="150"/>
                      </a:lnTo>
                      <a:lnTo>
                        <a:pt x="6503" y="122"/>
                      </a:lnTo>
                      <a:lnTo>
                        <a:pt x="6513" y="98"/>
                      </a:lnTo>
                      <a:lnTo>
                        <a:pt x="6516" y="88"/>
                      </a:lnTo>
                      <a:lnTo>
                        <a:pt x="6528" y="81"/>
                      </a:lnTo>
                      <a:lnTo>
                        <a:pt x="6528" y="71"/>
                      </a:lnTo>
                      <a:lnTo>
                        <a:pt x="6535" y="61"/>
                      </a:lnTo>
                      <a:lnTo>
                        <a:pt x="6539" y="61"/>
                      </a:lnTo>
                      <a:lnTo>
                        <a:pt x="6550" y="51"/>
                      </a:lnTo>
                      <a:lnTo>
                        <a:pt x="6561" y="44"/>
                      </a:lnTo>
                      <a:lnTo>
                        <a:pt x="6570" y="44"/>
                      </a:lnTo>
                      <a:lnTo>
                        <a:pt x="6573" y="71"/>
                      </a:lnTo>
                      <a:lnTo>
                        <a:pt x="6582" y="132"/>
                      </a:lnTo>
                      <a:lnTo>
                        <a:pt x="6589" y="290"/>
                      </a:lnTo>
                      <a:lnTo>
                        <a:pt x="6589" y="603"/>
                      </a:lnTo>
                      <a:lnTo>
                        <a:pt x="6596" y="1055"/>
                      </a:lnTo>
                      <a:lnTo>
                        <a:pt x="6612" y="1659"/>
                      </a:lnTo>
                      <a:lnTo>
                        <a:pt x="6616" y="2249"/>
                      </a:lnTo>
                      <a:lnTo>
                        <a:pt x="6616" y="2621"/>
                      </a:lnTo>
                      <a:lnTo>
                        <a:pt x="6624" y="2705"/>
                      </a:lnTo>
                      <a:lnTo>
                        <a:pt x="6631" y="2479"/>
                      </a:lnTo>
                      <a:lnTo>
                        <a:pt x="6637" y="2084"/>
                      </a:lnTo>
                      <a:lnTo>
                        <a:pt x="6637" y="1650"/>
                      </a:lnTo>
                      <a:lnTo>
                        <a:pt x="6645" y="1207"/>
                      </a:lnTo>
                      <a:lnTo>
                        <a:pt x="6655" y="856"/>
                      </a:lnTo>
                      <a:lnTo>
                        <a:pt x="6655" y="620"/>
                      </a:lnTo>
                      <a:lnTo>
                        <a:pt x="6665" y="445"/>
                      </a:lnTo>
                      <a:lnTo>
                        <a:pt x="6671" y="317"/>
                      </a:lnTo>
                      <a:lnTo>
                        <a:pt x="6677" y="229"/>
                      </a:lnTo>
                      <a:lnTo>
                        <a:pt x="6677" y="168"/>
                      </a:lnTo>
                      <a:lnTo>
                        <a:pt x="6685" y="122"/>
                      </a:lnTo>
                      <a:lnTo>
                        <a:pt x="6694" y="98"/>
                      </a:lnTo>
                      <a:lnTo>
                        <a:pt x="6700" y="81"/>
                      </a:lnTo>
                      <a:lnTo>
                        <a:pt x="6700" y="61"/>
                      </a:lnTo>
                      <a:lnTo>
                        <a:pt x="6709" y="61"/>
                      </a:lnTo>
                      <a:lnTo>
                        <a:pt x="6717" y="51"/>
                      </a:lnTo>
                      <a:lnTo>
                        <a:pt x="6726" y="44"/>
                      </a:lnTo>
                      <a:lnTo>
                        <a:pt x="6734" y="35"/>
                      </a:lnTo>
                      <a:lnTo>
                        <a:pt x="6742" y="35"/>
                      </a:lnTo>
                      <a:lnTo>
                        <a:pt x="6747" y="35"/>
                      </a:lnTo>
                      <a:lnTo>
                        <a:pt x="6747" y="30"/>
                      </a:lnTo>
                      <a:lnTo>
                        <a:pt x="6759" y="35"/>
                      </a:lnTo>
                      <a:lnTo>
                        <a:pt x="6766" y="30"/>
                      </a:lnTo>
                      <a:lnTo>
                        <a:pt x="6774" y="30"/>
                      </a:lnTo>
                      <a:lnTo>
                        <a:pt x="6783" y="30"/>
                      </a:lnTo>
                      <a:lnTo>
                        <a:pt x="6791" y="30"/>
                      </a:lnTo>
                      <a:lnTo>
                        <a:pt x="6799" y="30"/>
                      </a:lnTo>
                      <a:lnTo>
                        <a:pt x="6805" y="30"/>
                      </a:lnTo>
                      <a:lnTo>
                        <a:pt x="6816" y="20"/>
                      </a:lnTo>
                      <a:lnTo>
                        <a:pt x="6821" y="20"/>
                      </a:lnTo>
                      <a:lnTo>
                        <a:pt x="6828" y="20"/>
                      </a:lnTo>
                      <a:lnTo>
                        <a:pt x="6837" y="20"/>
                      </a:lnTo>
                      <a:lnTo>
                        <a:pt x="6846" y="20"/>
                      </a:lnTo>
                      <a:lnTo>
                        <a:pt x="6854" y="20"/>
                      </a:lnTo>
                      <a:lnTo>
                        <a:pt x="6859" y="20"/>
                      </a:lnTo>
                      <a:lnTo>
                        <a:pt x="6870" y="20"/>
                      </a:lnTo>
                      <a:lnTo>
                        <a:pt x="6875" y="20"/>
                      </a:lnTo>
                      <a:lnTo>
                        <a:pt x="6883" y="20"/>
                      </a:lnTo>
                      <a:lnTo>
                        <a:pt x="6892" y="20"/>
                      </a:lnTo>
                      <a:lnTo>
                        <a:pt x="6899" y="20"/>
                      </a:lnTo>
                      <a:lnTo>
                        <a:pt x="6904" y="20"/>
                      </a:lnTo>
                      <a:lnTo>
                        <a:pt x="6918" y="20"/>
                      </a:lnTo>
                      <a:lnTo>
                        <a:pt x="6924" y="20"/>
                      </a:lnTo>
                      <a:lnTo>
                        <a:pt x="6932" y="20"/>
                      </a:lnTo>
                      <a:lnTo>
                        <a:pt x="6937" y="20"/>
                      </a:lnTo>
                      <a:lnTo>
                        <a:pt x="6949" y="20"/>
                      </a:lnTo>
                      <a:lnTo>
                        <a:pt x="6956" y="20"/>
                      </a:lnTo>
                      <a:lnTo>
                        <a:pt x="6961" y="20"/>
                      </a:lnTo>
                      <a:lnTo>
                        <a:pt x="6975" y="20"/>
                      </a:lnTo>
                      <a:lnTo>
                        <a:pt x="6978" y="10"/>
                      </a:lnTo>
                      <a:lnTo>
                        <a:pt x="6987" y="10"/>
                      </a:lnTo>
                      <a:lnTo>
                        <a:pt x="6987" y="20"/>
                      </a:lnTo>
                      <a:lnTo>
                        <a:pt x="6997" y="20"/>
                      </a:lnTo>
                      <a:lnTo>
                        <a:pt x="7006" y="20"/>
                      </a:lnTo>
                      <a:lnTo>
                        <a:pt x="7011" y="20"/>
                      </a:lnTo>
                      <a:lnTo>
                        <a:pt x="7021" y="20"/>
                      </a:lnTo>
                      <a:lnTo>
                        <a:pt x="7029" y="20"/>
                      </a:lnTo>
                      <a:lnTo>
                        <a:pt x="7035" y="20"/>
                      </a:lnTo>
                      <a:lnTo>
                        <a:pt x="7043" y="20"/>
                      </a:lnTo>
                      <a:lnTo>
                        <a:pt x="7051" y="20"/>
                      </a:lnTo>
                      <a:lnTo>
                        <a:pt x="7058" y="20"/>
                      </a:lnTo>
                      <a:lnTo>
                        <a:pt x="7058" y="10"/>
                      </a:lnTo>
                      <a:lnTo>
                        <a:pt x="7068" y="10"/>
                      </a:lnTo>
                      <a:lnTo>
                        <a:pt x="7076" y="10"/>
                      </a:lnTo>
                      <a:lnTo>
                        <a:pt x="7086" y="20"/>
                      </a:lnTo>
                      <a:lnTo>
                        <a:pt x="7086" y="10"/>
                      </a:lnTo>
                      <a:lnTo>
                        <a:pt x="7089" y="20"/>
                      </a:lnTo>
                      <a:lnTo>
                        <a:pt x="7097" y="20"/>
                      </a:lnTo>
                      <a:lnTo>
                        <a:pt x="7104" y="20"/>
                      </a:lnTo>
                      <a:lnTo>
                        <a:pt x="7111" y="20"/>
                      </a:lnTo>
                      <a:lnTo>
                        <a:pt x="7127" y="20"/>
                      </a:lnTo>
                      <a:lnTo>
                        <a:pt x="7133" y="20"/>
                      </a:lnTo>
                      <a:lnTo>
                        <a:pt x="7133" y="10"/>
                      </a:lnTo>
                      <a:lnTo>
                        <a:pt x="7139" y="10"/>
                      </a:lnTo>
                      <a:lnTo>
                        <a:pt x="7146" y="20"/>
                      </a:lnTo>
                      <a:lnTo>
                        <a:pt x="7153" y="20"/>
                      </a:lnTo>
                      <a:lnTo>
                        <a:pt x="7162" y="20"/>
                      </a:lnTo>
                      <a:lnTo>
                        <a:pt x="7168" y="20"/>
                      </a:lnTo>
                      <a:lnTo>
                        <a:pt x="7181" y="20"/>
                      </a:lnTo>
                      <a:lnTo>
                        <a:pt x="7188" y="10"/>
                      </a:lnTo>
                      <a:lnTo>
                        <a:pt x="7196" y="10"/>
                      </a:lnTo>
                      <a:lnTo>
                        <a:pt x="7196" y="20"/>
                      </a:lnTo>
                      <a:lnTo>
                        <a:pt x="7203" y="10"/>
                      </a:lnTo>
                      <a:lnTo>
                        <a:pt x="7210" y="10"/>
                      </a:lnTo>
                      <a:lnTo>
                        <a:pt x="7219" y="10"/>
                      </a:lnTo>
                      <a:lnTo>
                        <a:pt x="7222" y="20"/>
                      </a:lnTo>
                      <a:lnTo>
                        <a:pt x="7238" y="20"/>
                      </a:lnTo>
                      <a:lnTo>
                        <a:pt x="7245" y="10"/>
                      </a:lnTo>
                      <a:lnTo>
                        <a:pt x="7252" y="10"/>
                      </a:lnTo>
                      <a:lnTo>
                        <a:pt x="7261" y="10"/>
                      </a:lnTo>
                      <a:lnTo>
                        <a:pt x="7264" y="10"/>
                      </a:lnTo>
                      <a:lnTo>
                        <a:pt x="7273" y="10"/>
                      </a:lnTo>
                      <a:lnTo>
                        <a:pt x="7282" y="10"/>
                      </a:lnTo>
                      <a:lnTo>
                        <a:pt x="7290" y="20"/>
                      </a:lnTo>
                      <a:lnTo>
                        <a:pt x="7299" y="10"/>
                      </a:lnTo>
                      <a:lnTo>
                        <a:pt x="7309" y="20"/>
                      </a:lnTo>
                      <a:lnTo>
                        <a:pt x="7309" y="10"/>
                      </a:lnTo>
                      <a:lnTo>
                        <a:pt x="7314" y="10"/>
                      </a:lnTo>
                      <a:lnTo>
                        <a:pt x="7320" y="20"/>
                      </a:lnTo>
                      <a:lnTo>
                        <a:pt x="7320" y="10"/>
                      </a:lnTo>
                      <a:lnTo>
                        <a:pt x="7329" y="10"/>
                      </a:lnTo>
                      <a:lnTo>
                        <a:pt x="7338" y="10"/>
                      </a:lnTo>
                      <a:lnTo>
                        <a:pt x="7343" y="20"/>
                      </a:lnTo>
                      <a:lnTo>
                        <a:pt x="7352" y="30"/>
                      </a:lnTo>
                      <a:lnTo>
                        <a:pt x="7352" y="44"/>
                      </a:lnTo>
                      <a:lnTo>
                        <a:pt x="7361" y="105"/>
                      </a:lnTo>
                      <a:lnTo>
                        <a:pt x="7371" y="229"/>
                      </a:lnTo>
                      <a:lnTo>
                        <a:pt x="7371" y="445"/>
                      </a:lnTo>
                      <a:lnTo>
                        <a:pt x="7377" y="751"/>
                      </a:lnTo>
                      <a:lnTo>
                        <a:pt x="7387" y="1064"/>
                      </a:lnTo>
                      <a:lnTo>
                        <a:pt x="7392" y="1326"/>
                      </a:lnTo>
                      <a:lnTo>
                        <a:pt x="7392" y="1485"/>
                      </a:lnTo>
                      <a:lnTo>
                        <a:pt x="7400" y="1467"/>
                      </a:lnTo>
                      <a:lnTo>
                        <a:pt x="7412" y="1320"/>
                      </a:lnTo>
                      <a:lnTo>
                        <a:pt x="7417" y="1083"/>
                      </a:lnTo>
                      <a:lnTo>
                        <a:pt x="7417" y="828"/>
                      </a:lnTo>
                      <a:lnTo>
                        <a:pt x="7425" y="620"/>
                      </a:lnTo>
                      <a:lnTo>
                        <a:pt x="7432" y="454"/>
                      </a:lnTo>
                      <a:lnTo>
                        <a:pt x="7432" y="325"/>
                      </a:lnTo>
                      <a:lnTo>
                        <a:pt x="7442" y="229"/>
                      </a:lnTo>
                      <a:lnTo>
                        <a:pt x="7449" y="168"/>
                      </a:lnTo>
                      <a:lnTo>
                        <a:pt x="7457" y="122"/>
                      </a:lnTo>
                      <a:lnTo>
                        <a:pt x="7466" y="88"/>
                      </a:lnTo>
                      <a:lnTo>
                        <a:pt x="7466" y="71"/>
                      </a:lnTo>
                      <a:lnTo>
                        <a:pt x="7472" y="61"/>
                      </a:lnTo>
                      <a:lnTo>
                        <a:pt x="7479" y="51"/>
                      </a:lnTo>
                      <a:lnTo>
                        <a:pt x="7492" y="44"/>
                      </a:lnTo>
                      <a:lnTo>
                        <a:pt x="7492" y="35"/>
                      </a:lnTo>
                      <a:lnTo>
                        <a:pt x="7499" y="35"/>
                      </a:lnTo>
                      <a:lnTo>
                        <a:pt x="7506" y="35"/>
                      </a:lnTo>
                      <a:lnTo>
                        <a:pt x="7506" y="30"/>
                      </a:lnTo>
                      <a:lnTo>
                        <a:pt x="7514" y="35"/>
                      </a:lnTo>
                      <a:lnTo>
                        <a:pt x="7521" y="35"/>
                      </a:lnTo>
                      <a:lnTo>
                        <a:pt x="7531" y="30"/>
                      </a:lnTo>
                      <a:lnTo>
                        <a:pt x="7536" y="30"/>
                      </a:lnTo>
                      <a:lnTo>
                        <a:pt x="7545" y="30"/>
                      </a:lnTo>
                      <a:lnTo>
                        <a:pt x="7552" y="30"/>
                      </a:lnTo>
                      <a:lnTo>
                        <a:pt x="7559" y="30"/>
                      </a:lnTo>
                      <a:lnTo>
                        <a:pt x="7567" y="20"/>
                      </a:lnTo>
                      <a:lnTo>
                        <a:pt x="7574" y="20"/>
                      </a:lnTo>
                      <a:lnTo>
                        <a:pt x="7584" y="20"/>
                      </a:lnTo>
                      <a:lnTo>
                        <a:pt x="7596" y="20"/>
                      </a:lnTo>
                      <a:lnTo>
                        <a:pt x="7602" y="20"/>
                      </a:lnTo>
                      <a:lnTo>
                        <a:pt x="7609" y="20"/>
                      </a:lnTo>
                      <a:lnTo>
                        <a:pt x="7616" y="20"/>
                      </a:lnTo>
                      <a:lnTo>
                        <a:pt x="7624" y="20"/>
                      </a:lnTo>
                      <a:lnTo>
                        <a:pt x="7632" y="20"/>
                      </a:lnTo>
                      <a:lnTo>
                        <a:pt x="7641" y="20"/>
                      </a:lnTo>
                      <a:lnTo>
                        <a:pt x="7650" y="20"/>
                      </a:lnTo>
                      <a:lnTo>
                        <a:pt x="7658" y="20"/>
                      </a:lnTo>
                      <a:lnTo>
                        <a:pt x="7666" y="20"/>
                      </a:lnTo>
                      <a:lnTo>
                        <a:pt x="7670" y="20"/>
                      </a:lnTo>
                      <a:lnTo>
                        <a:pt x="7679" y="20"/>
                      </a:lnTo>
                      <a:lnTo>
                        <a:pt x="7686" y="20"/>
                      </a:lnTo>
                      <a:lnTo>
                        <a:pt x="7701" y="20"/>
                      </a:lnTo>
                      <a:lnTo>
                        <a:pt x="7705" y="20"/>
                      </a:lnTo>
                      <a:lnTo>
                        <a:pt x="7713" y="20"/>
                      </a:lnTo>
                      <a:lnTo>
                        <a:pt x="7721" y="20"/>
                      </a:lnTo>
                      <a:lnTo>
                        <a:pt x="7730" y="30"/>
                      </a:lnTo>
                      <a:lnTo>
                        <a:pt x="7730" y="35"/>
                      </a:lnTo>
                      <a:lnTo>
                        <a:pt x="7736" y="71"/>
                      </a:lnTo>
                      <a:lnTo>
                        <a:pt x="7743" y="142"/>
                      </a:lnTo>
                      <a:lnTo>
                        <a:pt x="7747" y="325"/>
                      </a:lnTo>
                      <a:lnTo>
                        <a:pt x="7747" y="664"/>
                      </a:lnTo>
                      <a:lnTo>
                        <a:pt x="7763" y="1142"/>
                      </a:lnTo>
                      <a:lnTo>
                        <a:pt x="7768" y="1788"/>
                      </a:lnTo>
                      <a:lnTo>
                        <a:pt x="7777" y="2546"/>
                      </a:lnTo>
                      <a:lnTo>
                        <a:pt x="7777" y="3228"/>
                      </a:lnTo>
                      <a:lnTo>
                        <a:pt x="7783" y="3593"/>
                      </a:lnTo>
                      <a:lnTo>
                        <a:pt x="7791" y="3681"/>
                      </a:lnTo>
                      <a:lnTo>
                        <a:pt x="7796" y="3436"/>
                      </a:lnTo>
                      <a:lnTo>
                        <a:pt x="7796" y="3000"/>
                      </a:lnTo>
                      <a:lnTo>
                        <a:pt x="7808" y="2513"/>
                      </a:lnTo>
                      <a:lnTo>
                        <a:pt x="7819" y="1981"/>
                      </a:lnTo>
                      <a:lnTo>
                        <a:pt x="7819" y="1517"/>
                      </a:lnTo>
                      <a:lnTo>
                        <a:pt x="7823" y="1180"/>
                      </a:lnTo>
                      <a:lnTo>
                        <a:pt x="7831" y="889"/>
                      </a:lnTo>
                      <a:lnTo>
                        <a:pt x="7837" y="673"/>
                      </a:lnTo>
                      <a:lnTo>
                        <a:pt x="7837" y="525"/>
                      </a:lnTo>
                      <a:lnTo>
                        <a:pt x="7848" y="411"/>
                      </a:lnTo>
                      <a:lnTo>
                        <a:pt x="7857" y="317"/>
                      </a:lnTo>
                      <a:lnTo>
                        <a:pt x="7863" y="246"/>
                      </a:lnTo>
                      <a:lnTo>
                        <a:pt x="7863" y="205"/>
                      </a:lnTo>
                      <a:lnTo>
                        <a:pt x="7873" y="168"/>
                      </a:lnTo>
                      <a:lnTo>
                        <a:pt x="7882" y="142"/>
                      </a:lnTo>
                      <a:lnTo>
                        <a:pt x="7888" y="122"/>
                      </a:lnTo>
                      <a:lnTo>
                        <a:pt x="7888" y="105"/>
                      </a:lnTo>
                      <a:lnTo>
                        <a:pt x="7895" y="98"/>
                      </a:lnTo>
                      <a:lnTo>
                        <a:pt x="7902" y="81"/>
                      </a:lnTo>
                      <a:lnTo>
                        <a:pt x="7911" y="81"/>
                      </a:lnTo>
                      <a:lnTo>
                        <a:pt x="7911" y="71"/>
                      </a:lnTo>
                      <a:lnTo>
                        <a:pt x="7920" y="61"/>
                      </a:lnTo>
                      <a:lnTo>
                        <a:pt x="7933" y="61"/>
                      </a:lnTo>
                      <a:lnTo>
                        <a:pt x="7933" y="51"/>
                      </a:lnTo>
                      <a:lnTo>
                        <a:pt x="7937" y="51"/>
                      </a:lnTo>
                      <a:lnTo>
                        <a:pt x="7945" y="61"/>
                      </a:lnTo>
                      <a:lnTo>
                        <a:pt x="7950" y="88"/>
                      </a:lnTo>
                      <a:lnTo>
                        <a:pt x="7950" y="158"/>
                      </a:lnTo>
                      <a:lnTo>
                        <a:pt x="7956" y="297"/>
                      </a:lnTo>
                      <a:lnTo>
                        <a:pt x="7968" y="509"/>
                      </a:lnTo>
                      <a:lnTo>
                        <a:pt x="7974" y="848"/>
                      </a:lnTo>
                      <a:lnTo>
                        <a:pt x="7974" y="1353"/>
                      </a:lnTo>
                      <a:lnTo>
                        <a:pt x="7987" y="1956"/>
                      </a:lnTo>
                      <a:lnTo>
                        <a:pt x="7994" y="2483"/>
                      </a:lnTo>
                      <a:lnTo>
                        <a:pt x="7995" y="2931"/>
                      </a:lnTo>
                      <a:lnTo>
                        <a:pt x="7995" y="3183"/>
                      </a:lnTo>
                      <a:lnTo>
                        <a:pt x="8006" y="3183"/>
                      </a:lnTo>
                      <a:lnTo>
                        <a:pt x="8018" y="2983"/>
                      </a:lnTo>
                      <a:lnTo>
                        <a:pt x="8022" y="2601"/>
                      </a:lnTo>
                      <a:lnTo>
                        <a:pt x="8022" y="2156"/>
                      </a:lnTo>
                      <a:lnTo>
                        <a:pt x="8030" y="1761"/>
                      </a:lnTo>
                      <a:lnTo>
                        <a:pt x="8038" y="1406"/>
                      </a:lnTo>
                      <a:lnTo>
                        <a:pt x="8038" y="1073"/>
                      </a:lnTo>
                      <a:lnTo>
                        <a:pt x="8047" y="822"/>
                      </a:lnTo>
                      <a:lnTo>
                        <a:pt x="8054" y="647"/>
                      </a:lnTo>
                      <a:lnTo>
                        <a:pt x="8063" y="491"/>
                      </a:lnTo>
                      <a:lnTo>
                        <a:pt x="8063" y="387"/>
                      </a:lnTo>
                      <a:lnTo>
                        <a:pt x="8069" y="317"/>
                      </a:lnTo>
                      <a:lnTo>
                        <a:pt x="8076" y="253"/>
                      </a:lnTo>
                      <a:lnTo>
                        <a:pt x="8087" y="205"/>
                      </a:lnTo>
                      <a:lnTo>
                        <a:pt x="8095" y="172"/>
                      </a:lnTo>
                      <a:lnTo>
                        <a:pt x="8095" y="150"/>
                      </a:lnTo>
                      <a:lnTo>
                        <a:pt x="8104" y="122"/>
                      </a:lnTo>
                      <a:lnTo>
                        <a:pt x="8110" y="115"/>
                      </a:lnTo>
                      <a:lnTo>
                        <a:pt x="8110" y="98"/>
                      </a:lnTo>
                      <a:lnTo>
                        <a:pt x="8121" y="88"/>
                      </a:lnTo>
                      <a:lnTo>
                        <a:pt x="8126" y="81"/>
                      </a:lnTo>
                      <a:lnTo>
                        <a:pt x="8134" y="71"/>
                      </a:lnTo>
                      <a:lnTo>
                        <a:pt x="8141" y="61"/>
                      </a:lnTo>
                      <a:lnTo>
                        <a:pt x="8149" y="61"/>
                      </a:lnTo>
                      <a:lnTo>
                        <a:pt x="8149" y="51"/>
                      </a:lnTo>
                      <a:lnTo>
                        <a:pt x="8158" y="51"/>
                      </a:lnTo>
                      <a:lnTo>
                        <a:pt x="8171" y="51"/>
                      </a:lnTo>
                      <a:lnTo>
                        <a:pt x="8175" y="44"/>
                      </a:lnTo>
                      <a:lnTo>
                        <a:pt x="8183" y="44"/>
                      </a:lnTo>
                      <a:lnTo>
                        <a:pt x="8191" y="35"/>
                      </a:lnTo>
                      <a:lnTo>
                        <a:pt x="8197" y="35"/>
                      </a:lnTo>
                      <a:lnTo>
                        <a:pt x="8203" y="35"/>
                      </a:lnTo>
                      <a:lnTo>
                        <a:pt x="8215" y="35"/>
                      </a:lnTo>
                      <a:lnTo>
                        <a:pt x="8225" y="35"/>
                      </a:lnTo>
                      <a:lnTo>
                        <a:pt x="8230" y="30"/>
                      </a:lnTo>
                      <a:lnTo>
                        <a:pt x="8239" y="30"/>
                      </a:lnTo>
                      <a:lnTo>
                        <a:pt x="8247" y="30"/>
                      </a:lnTo>
                      <a:lnTo>
                        <a:pt x="8253" y="30"/>
                      </a:lnTo>
                      <a:lnTo>
                        <a:pt x="8259" y="30"/>
                      </a:lnTo>
                      <a:lnTo>
                        <a:pt x="8266" y="30"/>
                      </a:lnTo>
                      <a:lnTo>
                        <a:pt x="8279" y="30"/>
                      </a:lnTo>
                      <a:lnTo>
                        <a:pt x="8285" y="30"/>
                      </a:lnTo>
                      <a:lnTo>
                        <a:pt x="8296" y="30"/>
                      </a:lnTo>
                      <a:lnTo>
                        <a:pt x="8301" y="20"/>
                      </a:lnTo>
                      <a:lnTo>
                        <a:pt x="8308" y="20"/>
                      </a:lnTo>
                      <a:lnTo>
                        <a:pt x="8316" y="20"/>
                      </a:lnTo>
                      <a:lnTo>
                        <a:pt x="8330" y="20"/>
                      </a:lnTo>
                      <a:lnTo>
                        <a:pt x="8336" y="20"/>
                      </a:lnTo>
                      <a:lnTo>
                        <a:pt x="8342" y="20"/>
                      </a:lnTo>
                      <a:lnTo>
                        <a:pt x="8351" y="20"/>
                      </a:lnTo>
                      <a:lnTo>
                        <a:pt x="8355" y="20"/>
                      </a:lnTo>
                      <a:lnTo>
                        <a:pt x="8365" y="20"/>
                      </a:lnTo>
                      <a:lnTo>
                        <a:pt x="8373" y="20"/>
                      </a:lnTo>
                      <a:lnTo>
                        <a:pt x="8383" y="20"/>
                      </a:lnTo>
                      <a:lnTo>
                        <a:pt x="8390" y="20"/>
                      </a:lnTo>
                      <a:lnTo>
                        <a:pt x="8397" y="20"/>
                      </a:lnTo>
                      <a:lnTo>
                        <a:pt x="8407" y="20"/>
                      </a:lnTo>
                      <a:lnTo>
                        <a:pt x="8415" y="20"/>
                      </a:lnTo>
                      <a:lnTo>
                        <a:pt x="8419" y="20"/>
                      </a:lnTo>
                      <a:lnTo>
                        <a:pt x="8427" y="20"/>
                      </a:lnTo>
                      <a:lnTo>
                        <a:pt x="8438" y="30"/>
                      </a:lnTo>
                      <a:lnTo>
                        <a:pt x="8447" y="51"/>
                      </a:lnTo>
                      <a:lnTo>
                        <a:pt x="8447" y="98"/>
                      </a:lnTo>
                      <a:lnTo>
                        <a:pt x="8455" y="158"/>
                      </a:lnTo>
                      <a:lnTo>
                        <a:pt x="8460" y="297"/>
                      </a:lnTo>
                      <a:lnTo>
                        <a:pt x="8469" y="517"/>
                      </a:lnTo>
                      <a:lnTo>
                        <a:pt x="8469" y="806"/>
                      </a:lnTo>
                      <a:lnTo>
                        <a:pt x="8475" y="1230"/>
                      </a:lnTo>
                      <a:lnTo>
                        <a:pt x="8485" y="1734"/>
                      </a:lnTo>
                      <a:lnTo>
                        <a:pt x="8485" y="2223"/>
                      </a:lnTo>
                      <a:lnTo>
                        <a:pt x="8494" y="2698"/>
                      </a:lnTo>
                      <a:lnTo>
                        <a:pt x="8503" y="3115"/>
                      </a:lnTo>
                      <a:lnTo>
                        <a:pt x="8511" y="3369"/>
                      </a:lnTo>
                      <a:lnTo>
                        <a:pt x="8511" y="3413"/>
                      </a:lnTo>
                      <a:lnTo>
                        <a:pt x="8515" y="3283"/>
                      </a:lnTo>
                      <a:lnTo>
                        <a:pt x="8526" y="2991"/>
                      </a:lnTo>
                      <a:lnTo>
                        <a:pt x="8529" y="2651"/>
                      </a:lnTo>
                      <a:lnTo>
                        <a:pt x="8529" y="2276"/>
                      </a:lnTo>
                      <a:lnTo>
                        <a:pt x="8542" y="1868"/>
                      </a:lnTo>
                      <a:lnTo>
                        <a:pt x="8548" y="1503"/>
                      </a:lnTo>
                      <a:lnTo>
                        <a:pt x="8560" y="1214"/>
                      </a:lnTo>
                      <a:lnTo>
                        <a:pt x="8560" y="954"/>
                      </a:lnTo>
                      <a:lnTo>
                        <a:pt x="8568" y="751"/>
                      </a:lnTo>
                      <a:lnTo>
                        <a:pt x="8574" y="603"/>
                      </a:lnTo>
                      <a:lnTo>
                        <a:pt x="8583" y="491"/>
                      </a:lnTo>
                      <a:lnTo>
                        <a:pt x="8583" y="387"/>
                      </a:lnTo>
                      <a:lnTo>
                        <a:pt x="8589" y="306"/>
                      </a:lnTo>
                      <a:lnTo>
                        <a:pt x="8594" y="253"/>
                      </a:lnTo>
                      <a:lnTo>
                        <a:pt x="8594" y="209"/>
                      </a:lnTo>
                      <a:lnTo>
                        <a:pt x="8603" y="172"/>
                      </a:lnTo>
                      <a:lnTo>
                        <a:pt x="8612" y="150"/>
                      </a:lnTo>
                      <a:lnTo>
                        <a:pt x="8622" y="132"/>
                      </a:lnTo>
                      <a:lnTo>
                        <a:pt x="8622" y="115"/>
                      </a:lnTo>
                      <a:lnTo>
                        <a:pt x="8628" y="98"/>
                      </a:lnTo>
                      <a:lnTo>
                        <a:pt x="8637" y="88"/>
                      </a:lnTo>
                      <a:lnTo>
                        <a:pt x="8646" y="81"/>
                      </a:lnTo>
                      <a:lnTo>
                        <a:pt x="8654" y="71"/>
                      </a:lnTo>
                      <a:lnTo>
                        <a:pt x="8660" y="61"/>
                      </a:lnTo>
                      <a:lnTo>
                        <a:pt x="8666" y="61"/>
                      </a:lnTo>
                      <a:lnTo>
                        <a:pt x="8666" y="51"/>
                      </a:lnTo>
                      <a:lnTo>
                        <a:pt x="8675" y="44"/>
                      </a:lnTo>
                      <a:lnTo>
                        <a:pt x="8682" y="44"/>
                      </a:lnTo>
                      <a:lnTo>
                        <a:pt x="8695" y="44"/>
                      </a:lnTo>
                      <a:lnTo>
                        <a:pt x="8702" y="44"/>
                      </a:lnTo>
                      <a:lnTo>
                        <a:pt x="8707" y="35"/>
                      </a:lnTo>
                      <a:lnTo>
                        <a:pt x="8716" y="35"/>
                      </a:lnTo>
                      <a:lnTo>
                        <a:pt x="8722" y="35"/>
                      </a:lnTo>
                      <a:lnTo>
                        <a:pt x="8732" y="35"/>
                      </a:lnTo>
                      <a:lnTo>
                        <a:pt x="8742" y="35"/>
                      </a:lnTo>
                      <a:lnTo>
                        <a:pt x="8749" y="30"/>
                      </a:lnTo>
                      <a:lnTo>
                        <a:pt x="8757" y="30"/>
                      </a:lnTo>
                      <a:lnTo>
                        <a:pt x="8767" y="30"/>
                      </a:lnTo>
                      <a:lnTo>
                        <a:pt x="8771" y="30"/>
                      </a:lnTo>
                      <a:lnTo>
                        <a:pt x="8779" y="30"/>
                      </a:lnTo>
                      <a:lnTo>
                        <a:pt x="8789" y="30"/>
                      </a:lnTo>
                      <a:lnTo>
                        <a:pt x="8799" y="30"/>
                      </a:lnTo>
                      <a:lnTo>
                        <a:pt x="8806" y="20"/>
                      </a:lnTo>
                      <a:lnTo>
                        <a:pt x="8806" y="30"/>
                      </a:lnTo>
                      <a:lnTo>
                        <a:pt x="8813" y="30"/>
                      </a:lnTo>
                    </a:path>
                  </a:pathLst>
                </a:custGeom>
                <a:noFill/>
                <a:ln w="28575" cmpd="sng">
                  <a:solidFill>
                    <a:srgbClr val="A50021"/>
                  </a:solidFill>
                  <a:prstDash val="solid"/>
                  <a:round/>
                  <a:headEnd/>
                  <a:tailEnd/>
                </a:ln>
              </p:spPr>
              <p:txBody>
                <a:bodyPr/>
                <a:lstStyle/>
                <a:p>
                  <a:endParaRPr lang="en-US"/>
                </a:p>
              </p:txBody>
            </p:sp>
            <p:sp>
              <p:nvSpPr>
                <p:cNvPr id="55" name="Freeform 53"/>
                <p:cNvSpPr>
                  <a:spLocks/>
                </p:cNvSpPr>
                <p:nvPr/>
              </p:nvSpPr>
              <p:spPr bwMode="auto">
                <a:xfrm>
                  <a:off x="1536700" y="5127625"/>
                  <a:ext cx="153988" cy="138113"/>
                </a:xfrm>
                <a:custGeom>
                  <a:avLst/>
                  <a:gdLst>
                    <a:gd name="T0" fmla="*/ 4 w 97"/>
                    <a:gd name="T1" fmla="*/ 87 h 87"/>
                    <a:gd name="T2" fmla="*/ 33 w 97"/>
                    <a:gd name="T3" fmla="*/ 0 h 87"/>
                    <a:gd name="T4" fmla="*/ 97 w 97"/>
                    <a:gd name="T5" fmla="*/ 85 h 87"/>
                    <a:gd name="T6" fmla="*/ 0 w 97"/>
                    <a:gd name="T7" fmla="*/ 87 h 87"/>
                    <a:gd name="T8" fmla="*/ 4 w 97"/>
                    <a:gd name="T9" fmla="*/ 87 h 87"/>
                    <a:gd name="T10" fmla="*/ 0 60000 65536"/>
                    <a:gd name="T11" fmla="*/ 0 60000 65536"/>
                    <a:gd name="T12" fmla="*/ 0 60000 65536"/>
                    <a:gd name="T13" fmla="*/ 0 60000 65536"/>
                    <a:gd name="T14" fmla="*/ 0 60000 65536"/>
                    <a:gd name="T15" fmla="*/ 0 w 97"/>
                    <a:gd name="T16" fmla="*/ 0 h 87"/>
                    <a:gd name="T17" fmla="*/ 97 w 97"/>
                    <a:gd name="T18" fmla="*/ 87 h 87"/>
                  </a:gdLst>
                  <a:ahLst/>
                  <a:cxnLst>
                    <a:cxn ang="T10">
                      <a:pos x="T0" y="T1"/>
                    </a:cxn>
                    <a:cxn ang="T11">
                      <a:pos x="T2" y="T3"/>
                    </a:cxn>
                    <a:cxn ang="T12">
                      <a:pos x="T4" y="T5"/>
                    </a:cxn>
                    <a:cxn ang="T13">
                      <a:pos x="T6" y="T7"/>
                    </a:cxn>
                    <a:cxn ang="T14">
                      <a:pos x="T8" y="T9"/>
                    </a:cxn>
                  </a:cxnLst>
                  <a:rect l="T15" t="T16" r="T17" b="T18"/>
                  <a:pathLst>
                    <a:path w="97" h="87">
                      <a:moveTo>
                        <a:pt x="4" y="87"/>
                      </a:moveTo>
                      <a:lnTo>
                        <a:pt x="33" y="0"/>
                      </a:lnTo>
                      <a:lnTo>
                        <a:pt x="97" y="85"/>
                      </a:lnTo>
                      <a:lnTo>
                        <a:pt x="0" y="87"/>
                      </a:lnTo>
                      <a:lnTo>
                        <a:pt x="4" y="87"/>
                      </a:lnTo>
                      <a:close/>
                    </a:path>
                  </a:pathLst>
                </a:custGeom>
                <a:solidFill>
                  <a:srgbClr val="64FFDC"/>
                </a:solidFill>
                <a:ln w="12700" cmpd="sng">
                  <a:solidFill>
                    <a:srgbClr val="A50021"/>
                  </a:solidFill>
                  <a:round/>
                  <a:headEnd/>
                  <a:tailEnd/>
                </a:ln>
              </p:spPr>
              <p:txBody>
                <a:bodyPr/>
                <a:lstStyle/>
                <a:p>
                  <a:endParaRPr lang="en-US"/>
                </a:p>
              </p:txBody>
            </p:sp>
            <p:sp>
              <p:nvSpPr>
                <p:cNvPr id="56" name="Line 54"/>
                <p:cNvSpPr>
                  <a:spLocks noChangeShapeType="1"/>
                </p:cNvSpPr>
                <p:nvPr/>
              </p:nvSpPr>
              <p:spPr bwMode="auto">
                <a:xfrm flipV="1">
                  <a:off x="655638" y="5264150"/>
                  <a:ext cx="15875" cy="7938"/>
                </a:xfrm>
                <a:prstGeom prst="line">
                  <a:avLst/>
                </a:prstGeom>
                <a:noFill/>
                <a:ln w="12700">
                  <a:solidFill>
                    <a:srgbClr val="A50021"/>
                  </a:solidFill>
                  <a:round/>
                  <a:headEnd/>
                  <a:tailEnd/>
                </a:ln>
              </p:spPr>
              <p:txBody>
                <a:bodyPr/>
                <a:lstStyle/>
                <a:p>
                  <a:endParaRPr lang="en-US"/>
                </a:p>
              </p:txBody>
            </p:sp>
            <p:sp>
              <p:nvSpPr>
                <p:cNvPr id="57" name="Line 55"/>
                <p:cNvSpPr>
                  <a:spLocks noChangeShapeType="1"/>
                </p:cNvSpPr>
                <p:nvPr/>
              </p:nvSpPr>
              <p:spPr bwMode="auto">
                <a:xfrm flipV="1">
                  <a:off x="596900" y="3352800"/>
                  <a:ext cx="3670300" cy="1905000"/>
                </a:xfrm>
                <a:prstGeom prst="line">
                  <a:avLst/>
                </a:prstGeom>
                <a:noFill/>
                <a:ln w="38100">
                  <a:solidFill>
                    <a:srgbClr val="003D66"/>
                  </a:solidFill>
                  <a:prstDash val="dash"/>
                  <a:round/>
                  <a:headEnd/>
                  <a:tailEnd/>
                </a:ln>
              </p:spPr>
              <p:txBody>
                <a:bodyPr lIns="0" tIns="0" rIns="0" bIns="0">
                  <a:spAutoFit/>
                </a:bodyPr>
                <a:lstStyle/>
                <a:p>
                  <a:endParaRPr lang="en-US"/>
                </a:p>
              </p:txBody>
            </p:sp>
            <p:sp>
              <p:nvSpPr>
                <p:cNvPr id="58" name="Line 56"/>
                <p:cNvSpPr>
                  <a:spLocks noChangeShapeType="1"/>
                </p:cNvSpPr>
                <p:nvPr/>
              </p:nvSpPr>
              <p:spPr bwMode="auto">
                <a:xfrm>
                  <a:off x="4327525" y="3276600"/>
                  <a:ext cx="4359275" cy="1588"/>
                </a:xfrm>
                <a:prstGeom prst="line">
                  <a:avLst/>
                </a:prstGeom>
                <a:noFill/>
                <a:ln w="38100">
                  <a:solidFill>
                    <a:srgbClr val="003D66"/>
                  </a:solidFill>
                  <a:prstDash val="dash"/>
                  <a:round/>
                  <a:headEnd/>
                  <a:tailEnd/>
                </a:ln>
              </p:spPr>
              <p:txBody>
                <a:bodyPr lIns="0" tIns="0" rIns="0" bIns="0">
                  <a:spAutoFit/>
                </a:bodyPr>
                <a:lstStyle/>
                <a:p>
                  <a:endParaRPr lang="en-US"/>
                </a:p>
              </p:txBody>
            </p:sp>
          </p:grpSp>
          <p:sp>
            <p:nvSpPr>
              <p:cNvPr id="60" name="Text Box 9"/>
              <p:cNvSpPr txBox="1">
                <a:spLocks noChangeArrowheads="1"/>
              </p:cNvSpPr>
              <p:nvPr/>
            </p:nvSpPr>
            <p:spPr bwMode="auto">
              <a:xfrm rot="16200000">
                <a:off x="200812" y="2530124"/>
                <a:ext cx="1223412" cy="369332"/>
              </a:xfrm>
              <a:prstGeom prst="rect">
                <a:avLst/>
              </a:prstGeom>
              <a:noFill/>
              <a:ln w="25400">
                <a:noFill/>
                <a:miter lim="800000"/>
                <a:headEnd/>
                <a:tailEnd/>
              </a:ln>
              <a:effectLst/>
            </p:spPr>
            <p:txBody>
              <a:bodyPr wrap="none">
                <a:spAutoFit/>
              </a:bodyPr>
              <a:lstStyle/>
              <a:p>
                <a:pPr algn="l" eaLnBrk="0" hangingPunct="0"/>
                <a:r>
                  <a:rPr lang="en-US" sz="1800" dirty="0">
                    <a:latin typeface="Arial" charset="0"/>
                  </a:rPr>
                  <a:t>Response</a:t>
                </a:r>
              </a:p>
            </p:txBody>
          </p:sp>
        </p:grpSp>
        <p:sp>
          <p:nvSpPr>
            <p:cNvPr id="64" name="TextBox 63"/>
            <p:cNvSpPr txBox="1"/>
            <p:nvPr/>
          </p:nvSpPr>
          <p:spPr>
            <a:xfrm>
              <a:off x="8261215" y="2443061"/>
              <a:ext cx="603050" cy="338554"/>
            </a:xfrm>
            <a:prstGeom prst="rect">
              <a:avLst/>
            </a:prstGeom>
            <a:solidFill>
              <a:schemeClr val="bg1"/>
            </a:solidFill>
          </p:spPr>
          <p:txBody>
            <a:bodyPr wrap="none" rtlCol="0">
              <a:spAutoFit/>
            </a:bodyPr>
            <a:lstStyle/>
            <a:p>
              <a:r>
                <a:rPr lang="en-US" b="1" dirty="0" smtClean="0"/>
                <a:t>%B</a:t>
              </a:r>
              <a:endParaRPr lang="en-US" b="1" dirty="0"/>
            </a:p>
          </p:txBody>
        </p:sp>
      </p:grpSp>
    </p:spTree>
  </p:cSld>
  <p:clrMapOvr>
    <a:masterClrMapping/>
  </p:clrMapOvr>
  <p:transition/>
  <p:timing>
    <p:tnLst>
      <p:par>
        <p:cTn id="1" dur="indefinite" restart="never" nodeType="tmRoot"/>
      </p:par>
    </p:tnLst>
  </p:timing>
</p:sld>
</file>

<file path=ppt/slides/slide134.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11" name="Content Placeholder 110"/>
          <p:cNvSpPr>
            <a:spLocks noGrp="1"/>
          </p:cNvSpPr>
          <p:nvPr>
            <p:ph sz="half" idx="12"/>
          </p:nvPr>
        </p:nvSpPr>
        <p:spPr>
          <a:xfrm>
            <a:off x="251475" y="4938817"/>
            <a:ext cx="8686800" cy="1370533"/>
          </a:xfrm>
          <a:solidFill>
            <a:srgbClr val="FFFFCC"/>
          </a:solidFill>
          <a:ln>
            <a:solidFill>
              <a:schemeClr val="tx1"/>
            </a:solidFill>
          </a:ln>
        </p:spPr>
        <p:txBody>
          <a:bodyPr/>
          <a:lstStyle/>
          <a:p>
            <a:r>
              <a:rPr lang="en-US" sz="1800" dirty="0" smtClean="0"/>
              <a:t>Separation of complex mixtures requires: </a:t>
            </a:r>
          </a:p>
          <a:p>
            <a:pPr lvl="1"/>
            <a:r>
              <a:rPr lang="en-US" sz="1600" dirty="0" smtClean="0"/>
              <a:t>Correct choice of gradient</a:t>
            </a:r>
          </a:p>
          <a:p>
            <a:pPr lvl="1"/>
            <a:r>
              <a:rPr lang="en-US" sz="1600" dirty="0" smtClean="0"/>
              <a:t>Choice of the appropriate column</a:t>
            </a:r>
          </a:p>
          <a:p>
            <a:pPr lvl="1"/>
            <a:r>
              <a:rPr lang="en-US" sz="1600" dirty="0" smtClean="0"/>
              <a:t>Optimized HPLC system</a:t>
            </a:r>
            <a:endParaRPr lang="en-US" sz="1600" dirty="0"/>
          </a:p>
        </p:txBody>
      </p:sp>
      <p:sp>
        <p:nvSpPr>
          <p:cNvPr id="2" name="Title 1"/>
          <p:cNvSpPr>
            <a:spLocks noGrp="1"/>
          </p:cNvSpPr>
          <p:nvPr>
            <p:ph type="title"/>
          </p:nvPr>
        </p:nvSpPr>
        <p:spPr/>
        <p:txBody>
          <a:bodyPr/>
          <a:lstStyle/>
          <a:p>
            <a:r>
              <a:rPr lang="en-US" dirty="0" smtClean="0"/>
              <a:t>Gradient Separation – Complex Peptide Mixture</a:t>
            </a:r>
            <a:endParaRPr lang="en-US" dirty="0"/>
          </a:p>
        </p:txBody>
      </p:sp>
      <p:grpSp>
        <p:nvGrpSpPr>
          <p:cNvPr id="3" name="Group 109"/>
          <p:cNvGrpSpPr/>
          <p:nvPr/>
        </p:nvGrpSpPr>
        <p:grpSpPr>
          <a:xfrm>
            <a:off x="251927" y="1483568"/>
            <a:ext cx="8658820" cy="3280456"/>
            <a:chOff x="419813" y="2688707"/>
            <a:chExt cx="8472272" cy="2859088"/>
          </a:xfrm>
        </p:grpSpPr>
        <p:sp>
          <p:nvSpPr>
            <p:cNvPr id="7" name="Line 31"/>
            <p:cNvSpPr>
              <a:spLocks noChangeShapeType="1"/>
            </p:cNvSpPr>
            <p:nvPr/>
          </p:nvSpPr>
          <p:spPr bwMode="auto">
            <a:xfrm flipV="1">
              <a:off x="1105407" y="2866507"/>
              <a:ext cx="1993" cy="2252663"/>
            </a:xfrm>
            <a:prstGeom prst="line">
              <a:avLst/>
            </a:prstGeom>
            <a:noFill/>
            <a:ln w="1588">
              <a:solidFill>
                <a:srgbClr val="000000"/>
              </a:solidFill>
              <a:round/>
              <a:headEnd/>
              <a:tailEnd/>
            </a:ln>
          </p:spPr>
          <p:txBody>
            <a:bodyPr/>
            <a:lstStyle/>
            <a:p>
              <a:endParaRPr lang="en-US"/>
            </a:p>
          </p:txBody>
        </p:sp>
        <p:sp>
          <p:nvSpPr>
            <p:cNvPr id="8" name="Rectangle 32"/>
            <p:cNvSpPr>
              <a:spLocks noChangeArrowheads="1"/>
            </p:cNvSpPr>
            <p:nvPr/>
          </p:nvSpPr>
          <p:spPr bwMode="auto">
            <a:xfrm rot="16200000">
              <a:off x="409956" y="3974914"/>
              <a:ext cx="141288" cy="121573"/>
            </a:xfrm>
            <a:prstGeom prst="rect">
              <a:avLst/>
            </a:prstGeom>
            <a:noFill/>
            <a:ln w="9525">
              <a:noFill/>
              <a:miter lim="800000"/>
              <a:headEnd/>
              <a:tailEnd/>
            </a:ln>
          </p:spPr>
          <p:txBody>
            <a:bodyPr wrap="none" lIns="0" tIns="0" rIns="0" bIns="0">
              <a:spAutoFit/>
            </a:bodyPr>
            <a:lstStyle/>
            <a:p>
              <a:r>
                <a:rPr lang="en-US" sz="800">
                  <a:solidFill>
                    <a:srgbClr val="000000"/>
                  </a:solidFill>
                  <a:latin typeface="Arial" charset="0"/>
                </a:rPr>
                <a:t>AU</a:t>
              </a:r>
              <a:endParaRPr lang="en-US" sz="800">
                <a:latin typeface="Arial" charset="0"/>
              </a:endParaRPr>
            </a:p>
          </p:txBody>
        </p:sp>
        <p:sp>
          <p:nvSpPr>
            <p:cNvPr id="9" name="Line 33"/>
            <p:cNvSpPr>
              <a:spLocks noChangeShapeType="1"/>
            </p:cNvSpPr>
            <p:nvPr/>
          </p:nvSpPr>
          <p:spPr bwMode="auto">
            <a:xfrm flipH="1">
              <a:off x="1069533" y="5025507"/>
              <a:ext cx="33881" cy="1588"/>
            </a:xfrm>
            <a:prstGeom prst="line">
              <a:avLst/>
            </a:prstGeom>
            <a:noFill/>
            <a:ln w="1588">
              <a:solidFill>
                <a:srgbClr val="000000"/>
              </a:solidFill>
              <a:round/>
              <a:headEnd/>
              <a:tailEnd/>
            </a:ln>
          </p:spPr>
          <p:txBody>
            <a:bodyPr/>
            <a:lstStyle/>
            <a:p>
              <a:endParaRPr lang="en-US"/>
            </a:p>
          </p:txBody>
        </p:sp>
        <p:sp>
          <p:nvSpPr>
            <p:cNvPr id="10" name="Line 34"/>
            <p:cNvSpPr>
              <a:spLocks noChangeShapeType="1"/>
            </p:cNvSpPr>
            <p:nvPr/>
          </p:nvSpPr>
          <p:spPr bwMode="auto">
            <a:xfrm flipH="1">
              <a:off x="1037645" y="4906445"/>
              <a:ext cx="65769" cy="1588"/>
            </a:xfrm>
            <a:prstGeom prst="line">
              <a:avLst/>
            </a:prstGeom>
            <a:noFill/>
            <a:ln w="1588">
              <a:solidFill>
                <a:srgbClr val="000000"/>
              </a:solidFill>
              <a:round/>
              <a:headEnd/>
              <a:tailEnd/>
            </a:ln>
          </p:spPr>
          <p:txBody>
            <a:bodyPr/>
            <a:lstStyle/>
            <a:p>
              <a:endParaRPr lang="en-US"/>
            </a:p>
          </p:txBody>
        </p:sp>
        <p:sp>
          <p:nvSpPr>
            <p:cNvPr id="11" name="Rectangle 35"/>
            <p:cNvSpPr>
              <a:spLocks noChangeArrowheads="1"/>
            </p:cNvSpPr>
            <p:nvPr/>
          </p:nvSpPr>
          <p:spPr bwMode="auto">
            <a:xfrm>
              <a:off x="652995" y="4828657"/>
              <a:ext cx="199301" cy="122238"/>
            </a:xfrm>
            <a:prstGeom prst="rect">
              <a:avLst/>
            </a:prstGeom>
            <a:noFill/>
            <a:ln w="9525">
              <a:noFill/>
              <a:miter lim="800000"/>
              <a:headEnd/>
              <a:tailEnd/>
            </a:ln>
          </p:spPr>
          <p:txBody>
            <a:bodyPr wrap="none" lIns="0" tIns="0" rIns="0" bIns="0">
              <a:spAutoFit/>
            </a:bodyPr>
            <a:lstStyle/>
            <a:p>
              <a:r>
                <a:rPr lang="en-US" sz="800">
                  <a:solidFill>
                    <a:srgbClr val="000000"/>
                  </a:solidFill>
                  <a:latin typeface="Arial" charset="0"/>
                </a:rPr>
                <a:t>0.00</a:t>
              </a:r>
              <a:endParaRPr lang="en-US" sz="800">
                <a:latin typeface="Arial" charset="0"/>
              </a:endParaRPr>
            </a:p>
          </p:txBody>
        </p:sp>
        <p:sp>
          <p:nvSpPr>
            <p:cNvPr id="12" name="Line 36"/>
            <p:cNvSpPr>
              <a:spLocks noChangeShapeType="1"/>
            </p:cNvSpPr>
            <p:nvPr/>
          </p:nvSpPr>
          <p:spPr bwMode="auto">
            <a:xfrm flipH="1">
              <a:off x="1069533" y="4785795"/>
              <a:ext cx="33881" cy="1588"/>
            </a:xfrm>
            <a:prstGeom prst="line">
              <a:avLst/>
            </a:prstGeom>
            <a:noFill/>
            <a:ln w="1588">
              <a:solidFill>
                <a:srgbClr val="000000"/>
              </a:solidFill>
              <a:round/>
              <a:headEnd/>
              <a:tailEnd/>
            </a:ln>
          </p:spPr>
          <p:txBody>
            <a:bodyPr/>
            <a:lstStyle/>
            <a:p>
              <a:endParaRPr lang="en-US"/>
            </a:p>
          </p:txBody>
        </p:sp>
        <p:sp>
          <p:nvSpPr>
            <p:cNvPr id="13" name="Line 37"/>
            <p:cNvSpPr>
              <a:spLocks noChangeShapeType="1"/>
            </p:cNvSpPr>
            <p:nvPr/>
          </p:nvSpPr>
          <p:spPr bwMode="auto">
            <a:xfrm flipH="1">
              <a:off x="1069533" y="4665145"/>
              <a:ext cx="33881" cy="1588"/>
            </a:xfrm>
            <a:prstGeom prst="line">
              <a:avLst/>
            </a:prstGeom>
            <a:noFill/>
            <a:ln w="1588">
              <a:solidFill>
                <a:srgbClr val="000000"/>
              </a:solidFill>
              <a:round/>
              <a:headEnd/>
              <a:tailEnd/>
            </a:ln>
          </p:spPr>
          <p:txBody>
            <a:bodyPr/>
            <a:lstStyle/>
            <a:p>
              <a:endParaRPr lang="en-US"/>
            </a:p>
          </p:txBody>
        </p:sp>
        <p:sp>
          <p:nvSpPr>
            <p:cNvPr id="14" name="Line 38"/>
            <p:cNvSpPr>
              <a:spLocks noChangeShapeType="1"/>
            </p:cNvSpPr>
            <p:nvPr/>
          </p:nvSpPr>
          <p:spPr bwMode="auto">
            <a:xfrm flipH="1">
              <a:off x="1069533" y="4544495"/>
              <a:ext cx="33881" cy="1588"/>
            </a:xfrm>
            <a:prstGeom prst="line">
              <a:avLst/>
            </a:prstGeom>
            <a:noFill/>
            <a:ln w="1588">
              <a:solidFill>
                <a:srgbClr val="000000"/>
              </a:solidFill>
              <a:round/>
              <a:headEnd/>
              <a:tailEnd/>
            </a:ln>
          </p:spPr>
          <p:txBody>
            <a:bodyPr/>
            <a:lstStyle/>
            <a:p>
              <a:endParaRPr lang="en-US"/>
            </a:p>
          </p:txBody>
        </p:sp>
        <p:sp>
          <p:nvSpPr>
            <p:cNvPr id="15" name="Line 39"/>
            <p:cNvSpPr>
              <a:spLocks noChangeShapeType="1"/>
            </p:cNvSpPr>
            <p:nvPr/>
          </p:nvSpPr>
          <p:spPr bwMode="auto">
            <a:xfrm flipH="1">
              <a:off x="1037645" y="4425432"/>
              <a:ext cx="65769" cy="1588"/>
            </a:xfrm>
            <a:prstGeom prst="line">
              <a:avLst/>
            </a:prstGeom>
            <a:noFill/>
            <a:ln w="1588">
              <a:solidFill>
                <a:srgbClr val="000000"/>
              </a:solidFill>
              <a:round/>
              <a:headEnd/>
              <a:tailEnd/>
            </a:ln>
          </p:spPr>
          <p:txBody>
            <a:bodyPr/>
            <a:lstStyle/>
            <a:p>
              <a:endParaRPr lang="en-US"/>
            </a:p>
          </p:txBody>
        </p:sp>
        <p:sp>
          <p:nvSpPr>
            <p:cNvPr id="16" name="Rectangle 40"/>
            <p:cNvSpPr>
              <a:spLocks noChangeArrowheads="1"/>
            </p:cNvSpPr>
            <p:nvPr/>
          </p:nvSpPr>
          <p:spPr bwMode="auto">
            <a:xfrm>
              <a:off x="652995" y="4349232"/>
              <a:ext cx="199301" cy="122238"/>
            </a:xfrm>
            <a:prstGeom prst="rect">
              <a:avLst/>
            </a:prstGeom>
            <a:noFill/>
            <a:ln w="9525">
              <a:noFill/>
              <a:miter lim="800000"/>
              <a:headEnd/>
              <a:tailEnd/>
            </a:ln>
          </p:spPr>
          <p:txBody>
            <a:bodyPr wrap="none" lIns="0" tIns="0" rIns="0" bIns="0">
              <a:spAutoFit/>
            </a:bodyPr>
            <a:lstStyle/>
            <a:p>
              <a:r>
                <a:rPr lang="en-US" sz="800">
                  <a:solidFill>
                    <a:srgbClr val="000000"/>
                  </a:solidFill>
                  <a:latin typeface="Arial" charset="0"/>
                </a:rPr>
                <a:t>0.02</a:t>
              </a:r>
              <a:endParaRPr lang="en-US" sz="800">
                <a:latin typeface="Arial" charset="0"/>
              </a:endParaRPr>
            </a:p>
          </p:txBody>
        </p:sp>
        <p:sp>
          <p:nvSpPr>
            <p:cNvPr id="17" name="Line 41"/>
            <p:cNvSpPr>
              <a:spLocks noChangeShapeType="1"/>
            </p:cNvSpPr>
            <p:nvPr/>
          </p:nvSpPr>
          <p:spPr bwMode="auto">
            <a:xfrm flipH="1">
              <a:off x="1069533" y="4304782"/>
              <a:ext cx="33881" cy="1588"/>
            </a:xfrm>
            <a:prstGeom prst="line">
              <a:avLst/>
            </a:prstGeom>
            <a:noFill/>
            <a:ln w="1588">
              <a:solidFill>
                <a:srgbClr val="000000"/>
              </a:solidFill>
              <a:round/>
              <a:headEnd/>
              <a:tailEnd/>
            </a:ln>
          </p:spPr>
          <p:txBody>
            <a:bodyPr/>
            <a:lstStyle/>
            <a:p>
              <a:endParaRPr lang="en-US"/>
            </a:p>
          </p:txBody>
        </p:sp>
        <p:sp>
          <p:nvSpPr>
            <p:cNvPr id="18" name="Line 42"/>
            <p:cNvSpPr>
              <a:spLocks noChangeShapeType="1"/>
            </p:cNvSpPr>
            <p:nvPr/>
          </p:nvSpPr>
          <p:spPr bwMode="auto">
            <a:xfrm flipH="1">
              <a:off x="1069533" y="4185720"/>
              <a:ext cx="33881" cy="1588"/>
            </a:xfrm>
            <a:prstGeom prst="line">
              <a:avLst/>
            </a:prstGeom>
            <a:noFill/>
            <a:ln w="1588">
              <a:solidFill>
                <a:srgbClr val="000000"/>
              </a:solidFill>
              <a:round/>
              <a:headEnd/>
              <a:tailEnd/>
            </a:ln>
          </p:spPr>
          <p:txBody>
            <a:bodyPr/>
            <a:lstStyle/>
            <a:p>
              <a:endParaRPr lang="en-US"/>
            </a:p>
          </p:txBody>
        </p:sp>
        <p:sp>
          <p:nvSpPr>
            <p:cNvPr id="19" name="Line 43"/>
            <p:cNvSpPr>
              <a:spLocks noChangeShapeType="1"/>
            </p:cNvSpPr>
            <p:nvPr/>
          </p:nvSpPr>
          <p:spPr bwMode="auto">
            <a:xfrm flipH="1">
              <a:off x="1069533" y="4066657"/>
              <a:ext cx="33881" cy="1588"/>
            </a:xfrm>
            <a:prstGeom prst="line">
              <a:avLst/>
            </a:prstGeom>
            <a:noFill/>
            <a:ln w="1588">
              <a:solidFill>
                <a:srgbClr val="000000"/>
              </a:solidFill>
              <a:round/>
              <a:headEnd/>
              <a:tailEnd/>
            </a:ln>
          </p:spPr>
          <p:txBody>
            <a:bodyPr/>
            <a:lstStyle/>
            <a:p>
              <a:endParaRPr lang="en-US"/>
            </a:p>
          </p:txBody>
        </p:sp>
        <p:sp>
          <p:nvSpPr>
            <p:cNvPr id="20" name="Line 44"/>
            <p:cNvSpPr>
              <a:spLocks noChangeShapeType="1"/>
            </p:cNvSpPr>
            <p:nvPr/>
          </p:nvSpPr>
          <p:spPr bwMode="auto">
            <a:xfrm flipH="1">
              <a:off x="1037645" y="3946007"/>
              <a:ext cx="65769" cy="1588"/>
            </a:xfrm>
            <a:prstGeom prst="line">
              <a:avLst/>
            </a:prstGeom>
            <a:noFill/>
            <a:ln w="1588">
              <a:solidFill>
                <a:srgbClr val="000000"/>
              </a:solidFill>
              <a:round/>
              <a:headEnd/>
              <a:tailEnd/>
            </a:ln>
          </p:spPr>
          <p:txBody>
            <a:bodyPr/>
            <a:lstStyle/>
            <a:p>
              <a:endParaRPr lang="en-US"/>
            </a:p>
          </p:txBody>
        </p:sp>
        <p:sp>
          <p:nvSpPr>
            <p:cNvPr id="21" name="Rectangle 45"/>
            <p:cNvSpPr>
              <a:spLocks noChangeArrowheads="1"/>
            </p:cNvSpPr>
            <p:nvPr/>
          </p:nvSpPr>
          <p:spPr bwMode="auto">
            <a:xfrm>
              <a:off x="652995" y="3869807"/>
              <a:ext cx="199301" cy="122238"/>
            </a:xfrm>
            <a:prstGeom prst="rect">
              <a:avLst/>
            </a:prstGeom>
            <a:noFill/>
            <a:ln w="9525">
              <a:noFill/>
              <a:miter lim="800000"/>
              <a:headEnd/>
              <a:tailEnd/>
            </a:ln>
          </p:spPr>
          <p:txBody>
            <a:bodyPr wrap="none" lIns="0" tIns="0" rIns="0" bIns="0">
              <a:spAutoFit/>
            </a:bodyPr>
            <a:lstStyle/>
            <a:p>
              <a:r>
                <a:rPr lang="en-US" sz="800">
                  <a:solidFill>
                    <a:srgbClr val="000000"/>
                  </a:solidFill>
                  <a:latin typeface="Arial" charset="0"/>
                </a:rPr>
                <a:t>0.04</a:t>
              </a:r>
              <a:endParaRPr lang="en-US" sz="800">
                <a:latin typeface="Arial" charset="0"/>
              </a:endParaRPr>
            </a:p>
          </p:txBody>
        </p:sp>
        <p:sp>
          <p:nvSpPr>
            <p:cNvPr id="22" name="Line 46"/>
            <p:cNvSpPr>
              <a:spLocks noChangeShapeType="1"/>
            </p:cNvSpPr>
            <p:nvPr/>
          </p:nvSpPr>
          <p:spPr bwMode="auto">
            <a:xfrm flipH="1">
              <a:off x="1069533" y="3826945"/>
              <a:ext cx="33881" cy="1588"/>
            </a:xfrm>
            <a:prstGeom prst="line">
              <a:avLst/>
            </a:prstGeom>
            <a:noFill/>
            <a:ln w="1588">
              <a:solidFill>
                <a:srgbClr val="000000"/>
              </a:solidFill>
              <a:round/>
              <a:headEnd/>
              <a:tailEnd/>
            </a:ln>
          </p:spPr>
          <p:txBody>
            <a:bodyPr/>
            <a:lstStyle/>
            <a:p>
              <a:endParaRPr lang="en-US"/>
            </a:p>
          </p:txBody>
        </p:sp>
        <p:sp>
          <p:nvSpPr>
            <p:cNvPr id="23" name="Line 47"/>
            <p:cNvSpPr>
              <a:spLocks noChangeShapeType="1"/>
            </p:cNvSpPr>
            <p:nvPr/>
          </p:nvSpPr>
          <p:spPr bwMode="auto">
            <a:xfrm flipH="1">
              <a:off x="1069533" y="3706295"/>
              <a:ext cx="33881" cy="1588"/>
            </a:xfrm>
            <a:prstGeom prst="line">
              <a:avLst/>
            </a:prstGeom>
            <a:noFill/>
            <a:ln w="1588">
              <a:solidFill>
                <a:srgbClr val="000000"/>
              </a:solidFill>
              <a:round/>
              <a:headEnd/>
              <a:tailEnd/>
            </a:ln>
          </p:spPr>
          <p:txBody>
            <a:bodyPr/>
            <a:lstStyle/>
            <a:p>
              <a:endParaRPr lang="en-US"/>
            </a:p>
          </p:txBody>
        </p:sp>
        <p:sp>
          <p:nvSpPr>
            <p:cNvPr id="24" name="Line 48"/>
            <p:cNvSpPr>
              <a:spLocks noChangeShapeType="1"/>
            </p:cNvSpPr>
            <p:nvPr/>
          </p:nvSpPr>
          <p:spPr bwMode="auto">
            <a:xfrm flipH="1">
              <a:off x="1069533" y="3587232"/>
              <a:ext cx="33881" cy="1588"/>
            </a:xfrm>
            <a:prstGeom prst="line">
              <a:avLst/>
            </a:prstGeom>
            <a:noFill/>
            <a:ln w="1588">
              <a:solidFill>
                <a:srgbClr val="000000"/>
              </a:solidFill>
              <a:round/>
              <a:headEnd/>
              <a:tailEnd/>
            </a:ln>
          </p:spPr>
          <p:txBody>
            <a:bodyPr/>
            <a:lstStyle/>
            <a:p>
              <a:endParaRPr lang="en-US"/>
            </a:p>
          </p:txBody>
        </p:sp>
        <p:sp>
          <p:nvSpPr>
            <p:cNvPr id="25" name="Line 49"/>
            <p:cNvSpPr>
              <a:spLocks noChangeShapeType="1"/>
            </p:cNvSpPr>
            <p:nvPr/>
          </p:nvSpPr>
          <p:spPr bwMode="auto">
            <a:xfrm flipH="1">
              <a:off x="1037645" y="3466582"/>
              <a:ext cx="65769" cy="1588"/>
            </a:xfrm>
            <a:prstGeom prst="line">
              <a:avLst/>
            </a:prstGeom>
            <a:noFill/>
            <a:ln w="1588">
              <a:solidFill>
                <a:srgbClr val="000000"/>
              </a:solidFill>
              <a:round/>
              <a:headEnd/>
              <a:tailEnd/>
            </a:ln>
          </p:spPr>
          <p:txBody>
            <a:bodyPr/>
            <a:lstStyle/>
            <a:p>
              <a:endParaRPr lang="en-US"/>
            </a:p>
          </p:txBody>
        </p:sp>
        <p:sp>
          <p:nvSpPr>
            <p:cNvPr id="26" name="Rectangle 50"/>
            <p:cNvSpPr>
              <a:spLocks noChangeArrowheads="1"/>
            </p:cNvSpPr>
            <p:nvPr/>
          </p:nvSpPr>
          <p:spPr bwMode="auto">
            <a:xfrm>
              <a:off x="652995" y="3390382"/>
              <a:ext cx="199301" cy="122238"/>
            </a:xfrm>
            <a:prstGeom prst="rect">
              <a:avLst/>
            </a:prstGeom>
            <a:noFill/>
            <a:ln w="9525">
              <a:noFill/>
              <a:miter lim="800000"/>
              <a:headEnd/>
              <a:tailEnd/>
            </a:ln>
          </p:spPr>
          <p:txBody>
            <a:bodyPr wrap="none" lIns="0" tIns="0" rIns="0" bIns="0">
              <a:spAutoFit/>
            </a:bodyPr>
            <a:lstStyle/>
            <a:p>
              <a:r>
                <a:rPr lang="en-US" sz="800">
                  <a:solidFill>
                    <a:srgbClr val="000000"/>
                  </a:solidFill>
                  <a:latin typeface="Arial" charset="0"/>
                </a:rPr>
                <a:t>0.06</a:t>
              </a:r>
              <a:endParaRPr lang="en-US" sz="800">
                <a:latin typeface="Arial" charset="0"/>
              </a:endParaRPr>
            </a:p>
          </p:txBody>
        </p:sp>
        <p:sp>
          <p:nvSpPr>
            <p:cNvPr id="27" name="Line 51"/>
            <p:cNvSpPr>
              <a:spLocks noChangeShapeType="1"/>
            </p:cNvSpPr>
            <p:nvPr/>
          </p:nvSpPr>
          <p:spPr bwMode="auto">
            <a:xfrm flipH="1">
              <a:off x="1069533" y="3345932"/>
              <a:ext cx="33881" cy="1588"/>
            </a:xfrm>
            <a:prstGeom prst="line">
              <a:avLst/>
            </a:prstGeom>
            <a:noFill/>
            <a:ln w="1588">
              <a:solidFill>
                <a:srgbClr val="000000"/>
              </a:solidFill>
              <a:round/>
              <a:headEnd/>
              <a:tailEnd/>
            </a:ln>
          </p:spPr>
          <p:txBody>
            <a:bodyPr/>
            <a:lstStyle/>
            <a:p>
              <a:endParaRPr lang="en-US"/>
            </a:p>
          </p:txBody>
        </p:sp>
        <p:sp>
          <p:nvSpPr>
            <p:cNvPr id="28" name="Line 52"/>
            <p:cNvSpPr>
              <a:spLocks noChangeShapeType="1"/>
            </p:cNvSpPr>
            <p:nvPr/>
          </p:nvSpPr>
          <p:spPr bwMode="auto">
            <a:xfrm flipH="1">
              <a:off x="1069533" y="3226870"/>
              <a:ext cx="33881" cy="1588"/>
            </a:xfrm>
            <a:prstGeom prst="line">
              <a:avLst/>
            </a:prstGeom>
            <a:noFill/>
            <a:ln w="1588">
              <a:solidFill>
                <a:srgbClr val="000000"/>
              </a:solidFill>
              <a:round/>
              <a:headEnd/>
              <a:tailEnd/>
            </a:ln>
          </p:spPr>
          <p:txBody>
            <a:bodyPr/>
            <a:lstStyle/>
            <a:p>
              <a:endParaRPr lang="en-US"/>
            </a:p>
          </p:txBody>
        </p:sp>
        <p:sp>
          <p:nvSpPr>
            <p:cNvPr id="29" name="Line 53"/>
            <p:cNvSpPr>
              <a:spLocks noChangeShapeType="1"/>
            </p:cNvSpPr>
            <p:nvPr/>
          </p:nvSpPr>
          <p:spPr bwMode="auto">
            <a:xfrm flipH="1">
              <a:off x="1069533" y="3106220"/>
              <a:ext cx="33881" cy="1588"/>
            </a:xfrm>
            <a:prstGeom prst="line">
              <a:avLst/>
            </a:prstGeom>
            <a:noFill/>
            <a:ln w="1588">
              <a:solidFill>
                <a:srgbClr val="000000"/>
              </a:solidFill>
              <a:round/>
              <a:headEnd/>
              <a:tailEnd/>
            </a:ln>
          </p:spPr>
          <p:txBody>
            <a:bodyPr/>
            <a:lstStyle/>
            <a:p>
              <a:endParaRPr lang="en-US"/>
            </a:p>
          </p:txBody>
        </p:sp>
        <p:sp>
          <p:nvSpPr>
            <p:cNvPr id="30" name="Line 54"/>
            <p:cNvSpPr>
              <a:spLocks noChangeShapeType="1"/>
            </p:cNvSpPr>
            <p:nvPr/>
          </p:nvSpPr>
          <p:spPr bwMode="auto">
            <a:xfrm flipH="1">
              <a:off x="1037645" y="2987157"/>
              <a:ext cx="65769" cy="1588"/>
            </a:xfrm>
            <a:prstGeom prst="line">
              <a:avLst/>
            </a:prstGeom>
            <a:noFill/>
            <a:ln w="1588">
              <a:solidFill>
                <a:srgbClr val="000000"/>
              </a:solidFill>
              <a:round/>
              <a:headEnd/>
              <a:tailEnd/>
            </a:ln>
          </p:spPr>
          <p:txBody>
            <a:bodyPr/>
            <a:lstStyle/>
            <a:p>
              <a:endParaRPr lang="en-US"/>
            </a:p>
          </p:txBody>
        </p:sp>
        <p:sp>
          <p:nvSpPr>
            <p:cNvPr id="31" name="Rectangle 55"/>
            <p:cNvSpPr>
              <a:spLocks noChangeArrowheads="1"/>
            </p:cNvSpPr>
            <p:nvPr/>
          </p:nvSpPr>
          <p:spPr bwMode="auto">
            <a:xfrm>
              <a:off x="652995" y="2910957"/>
              <a:ext cx="199301" cy="122238"/>
            </a:xfrm>
            <a:prstGeom prst="rect">
              <a:avLst/>
            </a:prstGeom>
            <a:noFill/>
            <a:ln w="9525">
              <a:noFill/>
              <a:miter lim="800000"/>
              <a:headEnd/>
              <a:tailEnd/>
            </a:ln>
          </p:spPr>
          <p:txBody>
            <a:bodyPr wrap="none" lIns="0" tIns="0" rIns="0" bIns="0">
              <a:spAutoFit/>
            </a:bodyPr>
            <a:lstStyle/>
            <a:p>
              <a:r>
                <a:rPr lang="en-US" sz="800">
                  <a:solidFill>
                    <a:srgbClr val="000000"/>
                  </a:solidFill>
                  <a:latin typeface="Arial" charset="0"/>
                </a:rPr>
                <a:t>0.08</a:t>
              </a:r>
              <a:endParaRPr lang="en-US" sz="800">
                <a:latin typeface="Arial" charset="0"/>
              </a:endParaRPr>
            </a:p>
          </p:txBody>
        </p:sp>
        <p:sp>
          <p:nvSpPr>
            <p:cNvPr id="32" name="Line 56"/>
            <p:cNvSpPr>
              <a:spLocks noChangeShapeType="1"/>
            </p:cNvSpPr>
            <p:nvPr/>
          </p:nvSpPr>
          <p:spPr bwMode="auto">
            <a:xfrm flipH="1">
              <a:off x="1069533" y="2866507"/>
              <a:ext cx="33881" cy="1588"/>
            </a:xfrm>
            <a:prstGeom prst="line">
              <a:avLst/>
            </a:prstGeom>
            <a:noFill/>
            <a:ln w="1588">
              <a:solidFill>
                <a:srgbClr val="000000"/>
              </a:solidFill>
              <a:round/>
              <a:headEnd/>
              <a:tailEnd/>
            </a:ln>
          </p:spPr>
          <p:txBody>
            <a:bodyPr/>
            <a:lstStyle/>
            <a:p>
              <a:endParaRPr lang="en-US"/>
            </a:p>
          </p:txBody>
        </p:sp>
        <p:sp>
          <p:nvSpPr>
            <p:cNvPr id="33" name="Line 57"/>
            <p:cNvSpPr>
              <a:spLocks noChangeShapeType="1"/>
            </p:cNvSpPr>
            <p:nvPr/>
          </p:nvSpPr>
          <p:spPr bwMode="auto">
            <a:xfrm flipH="1">
              <a:off x="1105407" y="5119170"/>
              <a:ext cx="7768740" cy="1588"/>
            </a:xfrm>
            <a:prstGeom prst="line">
              <a:avLst/>
            </a:prstGeom>
            <a:noFill/>
            <a:ln w="1588">
              <a:solidFill>
                <a:srgbClr val="000000"/>
              </a:solidFill>
              <a:round/>
              <a:headEnd/>
              <a:tailEnd/>
            </a:ln>
          </p:spPr>
          <p:txBody>
            <a:bodyPr/>
            <a:lstStyle/>
            <a:p>
              <a:endParaRPr lang="en-US"/>
            </a:p>
          </p:txBody>
        </p:sp>
        <p:sp>
          <p:nvSpPr>
            <p:cNvPr id="34" name="Rectangle 58"/>
            <p:cNvSpPr>
              <a:spLocks noChangeArrowheads="1"/>
            </p:cNvSpPr>
            <p:nvPr/>
          </p:nvSpPr>
          <p:spPr bwMode="auto">
            <a:xfrm>
              <a:off x="4672889" y="5425557"/>
              <a:ext cx="356748" cy="122238"/>
            </a:xfrm>
            <a:prstGeom prst="rect">
              <a:avLst/>
            </a:prstGeom>
            <a:noFill/>
            <a:ln w="9525">
              <a:noFill/>
              <a:miter lim="800000"/>
              <a:headEnd/>
              <a:tailEnd/>
            </a:ln>
          </p:spPr>
          <p:txBody>
            <a:bodyPr wrap="none" lIns="0" tIns="0" rIns="0" bIns="0">
              <a:spAutoFit/>
            </a:bodyPr>
            <a:lstStyle/>
            <a:p>
              <a:r>
                <a:rPr lang="en-US" sz="800">
                  <a:solidFill>
                    <a:srgbClr val="000000"/>
                  </a:solidFill>
                  <a:latin typeface="Arial" charset="0"/>
                </a:rPr>
                <a:t>Minutes</a:t>
              </a:r>
              <a:endParaRPr lang="en-US" sz="800">
                <a:latin typeface="Arial" charset="0"/>
              </a:endParaRPr>
            </a:p>
          </p:txBody>
        </p:sp>
        <p:sp>
          <p:nvSpPr>
            <p:cNvPr id="35" name="Line 59"/>
            <p:cNvSpPr>
              <a:spLocks noChangeShapeType="1"/>
            </p:cNvSpPr>
            <p:nvPr/>
          </p:nvSpPr>
          <p:spPr bwMode="auto">
            <a:xfrm>
              <a:off x="1105407" y="5120757"/>
              <a:ext cx="1993" cy="68263"/>
            </a:xfrm>
            <a:prstGeom prst="line">
              <a:avLst/>
            </a:prstGeom>
            <a:noFill/>
            <a:ln w="1588">
              <a:solidFill>
                <a:srgbClr val="000000"/>
              </a:solidFill>
              <a:round/>
              <a:headEnd/>
              <a:tailEnd/>
            </a:ln>
          </p:spPr>
          <p:txBody>
            <a:bodyPr/>
            <a:lstStyle/>
            <a:p>
              <a:endParaRPr lang="en-US"/>
            </a:p>
          </p:txBody>
        </p:sp>
        <p:sp>
          <p:nvSpPr>
            <p:cNvPr id="36" name="Rectangle 60"/>
            <p:cNvSpPr>
              <a:spLocks noChangeArrowheads="1"/>
            </p:cNvSpPr>
            <p:nvPr/>
          </p:nvSpPr>
          <p:spPr bwMode="auto">
            <a:xfrm>
              <a:off x="914079" y="5189020"/>
              <a:ext cx="199301" cy="122238"/>
            </a:xfrm>
            <a:prstGeom prst="rect">
              <a:avLst/>
            </a:prstGeom>
            <a:noFill/>
            <a:ln w="9525">
              <a:noFill/>
              <a:miter lim="800000"/>
              <a:headEnd/>
              <a:tailEnd/>
            </a:ln>
          </p:spPr>
          <p:txBody>
            <a:bodyPr wrap="none" lIns="0" tIns="0" rIns="0" bIns="0">
              <a:spAutoFit/>
            </a:bodyPr>
            <a:lstStyle/>
            <a:p>
              <a:r>
                <a:rPr lang="en-US" sz="800">
                  <a:solidFill>
                    <a:srgbClr val="000000"/>
                  </a:solidFill>
                  <a:latin typeface="Arial" charset="0"/>
                </a:rPr>
                <a:t>0.00</a:t>
              </a:r>
              <a:endParaRPr lang="en-US" sz="800">
                <a:latin typeface="Arial" charset="0"/>
              </a:endParaRPr>
            </a:p>
          </p:txBody>
        </p:sp>
        <p:sp>
          <p:nvSpPr>
            <p:cNvPr id="37" name="Line 61"/>
            <p:cNvSpPr>
              <a:spLocks noChangeShapeType="1"/>
            </p:cNvSpPr>
            <p:nvPr/>
          </p:nvSpPr>
          <p:spPr bwMode="auto">
            <a:xfrm>
              <a:off x="1234953" y="5120757"/>
              <a:ext cx="1993" cy="34925"/>
            </a:xfrm>
            <a:prstGeom prst="line">
              <a:avLst/>
            </a:prstGeom>
            <a:noFill/>
            <a:ln w="1588">
              <a:solidFill>
                <a:srgbClr val="000000"/>
              </a:solidFill>
              <a:round/>
              <a:headEnd/>
              <a:tailEnd/>
            </a:ln>
          </p:spPr>
          <p:txBody>
            <a:bodyPr/>
            <a:lstStyle/>
            <a:p>
              <a:endParaRPr lang="en-US"/>
            </a:p>
          </p:txBody>
        </p:sp>
        <p:sp>
          <p:nvSpPr>
            <p:cNvPr id="38" name="Line 62"/>
            <p:cNvSpPr>
              <a:spLocks noChangeShapeType="1"/>
            </p:cNvSpPr>
            <p:nvPr/>
          </p:nvSpPr>
          <p:spPr bwMode="auto">
            <a:xfrm>
              <a:off x="1364498" y="5120757"/>
              <a:ext cx="1993" cy="34925"/>
            </a:xfrm>
            <a:prstGeom prst="line">
              <a:avLst/>
            </a:prstGeom>
            <a:noFill/>
            <a:ln w="1588">
              <a:solidFill>
                <a:srgbClr val="000000"/>
              </a:solidFill>
              <a:round/>
              <a:headEnd/>
              <a:tailEnd/>
            </a:ln>
          </p:spPr>
          <p:txBody>
            <a:bodyPr/>
            <a:lstStyle/>
            <a:p>
              <a:endParaRPr lang="en-US"/>
            </a:p>
          </p:txBody>
        </p:sp>
        <p:sp>
          <p:nvSpPr>
            <p:cNvPr id="39" name="Line 63"/>
            <p:cNvSpPr>
              <a:spLocks noChangeShapeType="1"/>
            </p:cNvSpPr>
            <p:nvPr/>
          </p:nvSpPr>
          <p:spPr bwMode="auto">
            <a:xfrm>
              <a:off x="1494044" y="5120757"/>
              <a:ext cx="1993" cy="34925"/>
            </a:xfrm>
            <a:prstGeom prst="line">
              <a:avLst/>
            </a:prstGeom>
            <a:noFill/>
            <a:ln w="1588">
              <a:solidFill>
                <a:srgbClr val="000000"/>
              </a:solidFill>
              <a:round/>
              <a:headEnd/>
              <a:tailEnd/>
            </a:ln>
          </p:spPr>
          <p:txBody>
            <a:bodyPr/>
            <a:lstStyle/>
            <a:p>
              <a:endParaRPr lang="en-US"/>
            </a:p>
          </p:txBody>
        </p:sp>
        <p:sp>
          <p:nvSpPr>
            <p:cNvPr id="40" name="Line 64"/>
            <p:cNvSpPr>
              <a:spLocks noChangeShapeType="1"/>
            </p:cNvSpPr>
            <p:nvPr/>
          </p:nvSpPr>
          <p:spPr bwMode="auto">
            <a:xfrm>
              <a:off x="1623589" y="5120757"/>
              <a:ext cx="1993" cy="34925"/>
            </a:xfrm>
            <a:prstGeom prst="line">
              <a:avLst/>
            </a:prstGeom>
            <a:noFill/>
            <a:ln w="1588">
              <a:solidFill>
                <a:srgbClr val="000000"/>
              </a:solidFill>
              <a:round/>
              <a:headEnd/>
              <a:tailEnd/>
            </a:ln>
          </p:spPr>
          <p:txBody>
            <a:bodyPr/>
            <a:lstStyle/>
            <a:p>
              <a:endParaRPr lang="en-US"/>
            </a:p>
          </p:txBody>
        </p:sp>
        <p:sp>
          <p:nvSpPr>
            <p:cNvPr id="41" name="Line 65"/>
            <p:cNvSpPr>
              <a:spLocks noChangeShapeType="1"/>
            </p:cNvSpPr>
            <p:nvPr/>
          </p:nvSpPr>
          <p:spPr bwMode="auto">
            <a:xfrm>
              <a:off x="1753134" y="5120757"/>
              <a:ext cx="1993" cy="68263"/>
            </a:xfrm>
            <a:prstGeom prst="line">
              <a:avLst/>
            </a:prstGeom>
            <a:noFill/>
            <a:ln w="1588">
              <a:solidFill>
                <a:srgbClr val="000000"/>
              </a:solidFill>
              <a:round/>
              <a:headEnd/>
              <a:tailEnd/>
            </a:ln>
          </p:spPr>
          <p:txBody>
            <a:bodyPr/>
            <a:lstStyle/>
            <a:p>
              <a:endParaRPr lang="en-US"/>
            </a:p>
          </p:txBody>
        </p:sp>
        <p:sp>
          <p:nvSpPr>
            <p:cNvPr id="42" name="Rectangle 66"/>
            <p:cNvSpPr>
              <a:spLocks noChangeArrowheads="1"/>
            </p:cNvSpPr>
            <p:nvPr/>
          </p:nvSpPr>
          <p:spPr bwMode="auto">
            <a:xfrm>
              <a:off x="1561806" y="5189020"/>
              <a:ext cx="199301" cy="122238"/>
            </a:xfrm>
            <a:prstGeom prst="rect">
              <a:avLst/>
            </a:prstGeom>
            <a:noFill/>
            <a:ln w="9525">
              <a:noFill/>
              <a:miter lim="800000"/>
              <a:headEnd/>
              <a:tailEnd/>
            </a:ln>
          </p:spPr>
          <p:txBody>
            <a:bodyPr wrap="none" lIns="0" tIns="0" rIns="0" bIns="0">
              <a:spAutoFit/>
            </a:bodyPr>
            <a:lstStyle/>
            <a:p>
              <a:r>
                <a:rPr lang="en-US" sz="800">
                  <a:solidFill>
                    <a:srgbClr val="000000"/>
                  </a:solidFill>
                  <a:latin typeface="Arial" charset="0"/>
                </a:rPr>
                <a:t>5.00</a:t>
              </a:r>
              <a:endParaRPr lang="en-US" sz="800">
                <a:latin typeface="Arial" charset="0"/>
              </a:endParaRPr>
            </a:p>
          </p:txBody>
        </p:sp>
        <p:sp>
          <p:nvSpPr>
            <p:cNvPr id="43" name="Line 67"/>
            <p:cNvSpPr>
              <a:spLocks noChangeShapeType="1"/>
            </p:cNvSpPr>
            <p:nvPr/>
          </p:nvSpPr>
          <p:spPr bwMode="auto">
            <a:xfrm>
              <a:off x="1880687" y="5120757"/>
              <a:ext cx="1993" cy="34925"/>
            </a:xfrm>
            <a:prstGeom prst="line">
              <a:avLst/>
            </a:prstGeom>
            <a:noFill/>
            <a:ln w="1588">
              <a:solidFill>
                <a:srgbClr val="000000"/>
              </a:solidFill>
              <a:round/>
              <a:headEnd/>
              <a:tailEnd/>
            </a:ln>
          </p:spPr>
          <p:txBody>
            <a:bodyPr/>
            <a:lstStyle/>
            <a:p>
              <a:endParaRPr lang="en-US"/>
            </a:p>
          </p:txBody>
        </p:sp>
        <p:sp>
          <p:nvSpPr>
            <p:cNvPr id="44" name="Line 68"/>
            <p:cNvSpPr>
              <a:spLocks noChangeShapeType="1"/>
            </p:cNvSpPr>
            <p:nvPr/>
          </p:nvSpPr>
          <p:spPr bwMode="auto">
            <a:xfrm>
              <a:off x="2010232" y="5120757"/>
              <a:ext cx="1993" cy="34925"/>
            </a:xfrm>
            <a:prstGeom prst="line">
              <a:avLst/>
            </a:prstGeom>
            <a:noFill/>
            <a:ln w="1588">
              <a:solidFill>
                <a:srgbClr val="000000"/>
              </a:solidFill>
              <a:round/>
              <a:headEnd/>
              <a:tailEnd/>
            </a:ln>
          </p:spPr>
          <p:txBody>
            <a:bodyPr/>
            <a:lstStyle/>
            <a:p>
              <a:endParaRPr lang="en-US"/>
            </a:p>
          </p:txBody>
        </p:sp>
        <p:sp>
          <p:nvSpPr>
            <p:cNvPr id="45" name="Line 69"/>
            <p:cNvSpPr>
              <a:spLocks noChangeShapeType="1"/>
            </p:cNvSpPr>
            <p:nvPr/>
          </p:nvSpPr>
          <p:spPr bwMode="auto">
            <a:xfrm>
              <a:off x="2139778" y="5120757"/>
              <a:ext cx="1993" cy="34925"/>
            </a:xfrm>
            <a:prstGeom prst="line">
              <a:avLst/>
            </a:prstGeom>
            <a:noFill/>
            <a:ln w="1588">
              <a:solidFill>
                <a:srgbClr val="000000"/>
              </a:solidFill>
              <a:round/>
              <a:headEnd/>
              <a:tailEnd/>
            </a:ln>
          </p:spPr>
          <p:txBody>
            <a:bodyPr/>
            <a:lstStyle/>
            <a:p>
              <a:endParaRPr lang="en-US"/>
            </a:p>
          </p:txBody>
        </p:sp>
        <p:sp>
          <p:nvSpPr>
            <p:cNvPr id="46" name="Line 70"/>
            <p:cNvSpPr>
              <a:spLocks noChangeShapeType="1"/>
            </p:cNvSpPr>
            <p:nvPr/>
          </p:nvSpPr>
          <p:spPr bwMode="auto">
            <a:xfrm>
              <a:off x="2269323" y="5120757"/>
              <a:ext cx="1993" cy="34925"/>
            </a:xfrm>
            <a:prstGeom prst="line">
              <a:avLst/>
            </a:prstGeom>
            <a:noFill/>
            <a:ln w="1588">
              <a:solidFill>
                <a:srgbClr val="000000"/>
              </a:solidFill>
              <a:round/>
              <a:headEnd/>
              <a:tailEnd/>
            </a:ln>
          </p:spPr>
          <p:txBody>
            <a:bodyPr/>
            <a:lstStyle/>
            <a:p>
              <a:endParaRPr lang="en-US"/>
            </a:p>
          </p:txBody>
        </p:sp>
        <p:sp>
          <p:nvSpPr>
            <p:cNvPr id="47" name="Line 71"/>
            <p:cNvSpPr>
              <a:spLocks noChangeShapeType="1"/>
            </p:cNvSpPr>
            <p:nvPr/>
          </p:nvSpPr>
          <p:spPr bwMode="auto">
            <a:xfrm>
              <a:off x="2398869" y="5120757"/>
              <a:ext cx="1993" cy="68263"/>
            </a:xfrm>
            <a:prstGeom prst="line">
              <a:avLst/>
            </a:prstGeom>
            <a:noFill/>
            <a:ln w="1588">
              <a:solidFill>
                <a:srgbClr val="000000"/>
              </a:solidFill>
              <a:round/>
              <a:headEnd/>
              <a:tailEnd/>
            </a:ln>
          </p:spPr>
          <p:txBody>
            <a:bodyPr/>
            <a:lstStyle/>
            <a:p>
              <a:endParaRPr lang="en-US"/>
            </a:p>
          </p:txBody>
        </p:sp>
        <p:sp>
          <p:nvSpPr>
            <p:cNvPr id="48" name="Rectangle 72"/>
            <p:cNvSpPr>
              <a:spLocks noChangeArrowheads="1"/>
            </p:cNvSpPr>
            <p:nvPr/>
          </p:nvSpPr>
          <p:spPr bwMode="auto">
            <a:xfrm>
              <a:off x="2161701" y="5189020"/>
              <a:ext cx="257098" cy="122238"/>
            </a:xfrm>
            <a:prstGeom prst="rect">
              <a:avLst/>
            </a:prstGeom>
            <a:noFill/>
            <a:ln w="9525">
              <a:noFill/>
              <a:miter lim="800000"/>
              <a:headEnd/>
              <a:tailEnd/>
            </a:ln>
          </p:spPr>
          <p:txBody>
            <a:bodyPr wrap="none" lIns="0" tIns="0" rIns="0" bIns="0">
              <a:spAutoFit/>
            </a:bodyPr>
            <a:lstStyle/>
            <a:p>
              <a:r>
                <a:rPr lang="en-US" sz="800">
                  <a:solidFill>
                    <a:srgbClr val="000000"/>
                  </a:solidFill>
                  <a:latin typeface="Arial" charset="0"/>
                </a:rPr>
                <a:t>10.00</a:t>
              </a:r>
              <a:endParaRPr lang="en-US" sz="800">
                <a:latin typeface="Arial" charset="0"/>
              </a:endParaRPr>
            </a:p>
          </p:txBody>
        </p:sp>
        <p:sp>
          <p:nvSpPr>
            <p:cNvPr id="49" name="Line 73"/>
            <p:cNvSpPr>
              <a:spLocks noChangeShapeType="1"/>
            </p:cNvSpPr>
            <p:nvPr/>
          </p:nvSpPr>
          <p:spPr bwMode="auto">
            <a:xfrm>
              <a:off x="2528414" y="5120757"/>
              <a:ext cx="1993" cy="34925"/>
            </a:xfrm>
            <a:prstGeom prst="line">
              <a:avLst/>
            </a:prstGeom>
            <a:noFill/>
            <a:ln w="1588">
              <a:solidFill>
                <a:srgbClr val="000000"/>
              </a:solidFill>
              <a:round/>
              <a:headEnd/>
              <a:tailEnd/>
            </a:ln>
          </p:spPr>
          <p:txBody>
            <a:bodyPr/>
            <a:lstStyle/>
            <a:p>
              <a:endParaRPr lang="en-US"/>
            </a:p>
          </p:txBody>
        </p:sp>
        <p:sp>
          <p:nvSpPr>
            <p:cNvPr id="50" name="Line 74"/>
            <p:cNvSpPr>
              <a:spLocks noChangeShapeType="1"/>
            </p:cNvSpPr>
            <p:nvPr/>
          </p:nvSpPr>
          <p:spPr bwMode="auto">
            <a:xfrm>
              <a:off x="2657960" y="5120757"/>
              <a:ext cx="1993" cy="34925"/>
            </a:xfrm>
            <a:prstGeom prst="line">
              <a:avLst/>
            </a:prstGeom>
            <a:noFill/>
            <a:ln w="1588">
              <a:solidFill>
                <a:srgbClr val="000000"/>
              </a:solidFill>
              <a:round/>
              <a:headEnd/>
              <a:tailEnd/>
            </a:ln>
          </p:spPr>
          <p:txBody>
            <a:bodyPr/>
            <a:lstStyle/>
            <a:p>
              <a:endParaRPr lang="en-US"/>
            </a:p>
          </p:txBody>
        </p:sp>
        <p:sp>
          <p:nvSpPr>
            <p:cNvPr id="51" name="Line 75"/>
            <p:cNvSpPr>
              <a:spLocks noChangeShapeType="1"/>
            </p:cNvSpPr>
            <p:nvPr/>
          </p:nvSpPr>
          <p:spPr bwMode="auto">
            <a:xfrm>
              <a:off x="2789498" y="5120757"/>
              <a:ext cx="1993" cy="34925"/>
            </a:xfrm>
            <a:prstGeom prst="line">
              <a:avLst/>
            </a:prstGeom>
            <a:noFill/>
            <a:ln w="1588">
              <a:solidFill>
                <a:srgbClr val="000000"/>
              </a:solidFill>
              <a:round/>
              <a:headEnd/>
              <a:tailEnd/>
            </a:ln>
          </p:spPr>
          <p:txBody>
            <a:bodyPr/>
            <a:lstStyle/>
            <a:p>
              <a:endParaRPr lang="en-US"/>
            </a:p>
          </p:txBody>
        </p:sp>
        <p:sp>
          <p:nvSpPr>
            <p:cNvPr id="52" name="Line 76"/>
            <p:cNvSpPr>
              <a:spLocks noChangeShapeType="1"/>
            </p:cNvSpPr>
            <p:nvPr/>
          </p:nvSpPr>
          <p:spPr bwMode="auto">
            <a:xfrm>
              <a:off x="2917050" y="5120757"/>
              <a:ext cx="1993" cy="34925"/>
            </a:xfrm>
            <a:prstGeom prst="line">
              <a:avLst/>
            </a:prstGeom>
            <a:noFill/>
            <a:ln w="1588">
              <a:solidFill>
                <a:srgbClr val="000000"/>
              </a:solidFill>
              <a:round/>
              <a:headEnd/>
              <a:tailEnd/>
            </a:ln>
          </p:spPr>
          <p:txBody>
            <a:bodyPr/>
            <a:lstStyle/>
            <a:p>
              <a:endParaRPr lang="en-US"/>
            </a:p>
          </p:txBody>
        </p:sp>
        <p:sp>
          <p:nvSpPr>
            <p:cNvPr id="53" name="Line 77"/>
            <p:cNvSpPr>
              <a:spLocks noChangeShapeType="1"/>
            </p:cNvSpPr>
            <p:nvPr/>
          </p:nvSpPr>
          <p:spPr bwMode="auto">
            <a:xfrm>
              <a:off x="3046596" y="5120757"/>
              <a:ext cx="1993" cy="68263"/>
            </a:xfrm>
            <a:prstGeom prst="line">
              <a:avLst/>
            </a:prstGeom>
            <a:noFill/>
            <a:ln w="1588">
              <a:solidFill>
                <a:srgbClr val="000000"/>
              </a:solidFill>
              <a:round/>
              <a:headEnd/>
              <a:tailEnd/>
            </a:ln>
          </p:spPr>
          <p:txBody>
            <a:bodyPr/>
            <a:lstStyle/>
            <a:p>
              <a:endParaRPr lang="en-US"/>
            </a:p>
          </p:txBody>
        </p:sp>
        <p:sp>
          <p:nvSpPr>
            <p:cNvPr id="54" name="Rectangle 78"/>
            <p:cNvSpPr>
              <a:spLocks noChangeArrowheads="1"/>
            </p:cNvSpPr>
            <p:nvPr/>
          </p:nvSpPr>
          <p:spPr bwMode="auto">
            <a:xfrm>
              <a:off x="2809428" y="5189020"/>
              <a:ext cx="257098" cy="122238"/>
            </a:xfrm>
            <a:prstGeom prst="rect">
              <a:avLst/>
            </a:prstGeom>
            <a:noFill/>
            <a:ln w="9525">
              <a:noFill/>
              <a:miter lim="800000"/>
              <a:headEnd/>
              <a:tailEnd/>
            </a:ln>
          </p:spPr>
          <p:txBody>
            <a:bodyPr wrap="none" lIns="0" tIns="0" rIns="0" bIns="0">
              <a:spAutoFit/>
            </a:bodyPr>
            <a:lstStyle/>
            <a:p>
              <a:r>
                <a:rPr lang="en-US" sz="800">
                  <a:solidFill>
                    <a:srgbClr val="000000"/>
                  </a:solidFill>
                  <a:latin typeface="Arial" charset="0"/>
                </a:rPr>
                <a:t>15.00</a:t>
              </a:r>
              <a:endParaRPr lang="en-US" sz="800">
                <a:latin typeface="Arial" charset="0"/>
              </a:endParaRPr>
            </a:p>
          </p:txBody>
        </p:sp>
        <p:sp>
          <p:nvSpPr>
            <p:cNvPr id="55" name="Line 79"/>
            <p:cNvSpPr>
              <a:spLocks noChangeShapeType="1"/>
            </p:cNvSpPr>
            <p:nvPr/>
          </p:nvSpPr>
          <p:spPr bwMode="auto">
            <a:xfrm>
              <a:off x="3176141" y="5120757"/>
              <a:ext cx="1993" cy="34925"/>
            </a:xfrm>
            <a:prstGeom prst="line">
              <a:avLst/>
            </a:prstGeom>
            <a:noFill/>
            <a:ln w="1588">
              <a:solidFill>
                <a:srgbClr val="000000"/>
              </a:solidFill>
              <a:round/>
              <a:headEnd/>
              <a:tailEnd/>
            </a:ln>
          </p:spPr>
          <p:txBody>
            <a:bodyPr/>
            <a:lstStyle/>
            <a:p>
              <a:endParaRPr lang="en-US"/>
            </a:p>
          </p:txBody>
        </p:sp>
        <p:sp>
          <p:nvSpPr>
            <p:cNvPr id="56" name="Line 80"/>
            <p:cNvSpPr>
              <a:spLocks noChangeShapeType="1"/>
            </p:cNvSpPr>
            <p:nvPr/>
          </p:nvSpPr>
          <p:spPr bwMode="auto">
            <a:xfrm>
              <a:off x="3305687" y="5120757"/>
              <a:ext cx="1993" cy="34925"/>
            </a:xfrm>
            <a:prstGeom prst="line">
              <a:avLst/>
            </a:prstGeom>
            <a:noFill/>
            <a:ln w="1588">
              <a:solidFill>
                <a:srgbClr val="000000"/>
              </a:solidFill>
              <a:round/>
              <a:headEnd/>
              <a:tailEnd/>
            </a:ln>
          </p:spPr>
          <p:txBody>
            <a:bodyPr/>
            <a:lstStyle/>
            <a:p>
              <a:endParaRPr lang="en-US"/>
            </a:p>
          </p:txBody>
        </p:sp>
        <p:sp>
          <p:nvSpPr>
            <p:cNvPr id="57" name="Line 81"/>
            <p:cNvSpPr>
              <a:spLocks noChangeShapeType="1"/>
            </p:cNvSpPr>
            <p:nvPr/>
          </p:nvSpPr>
          <p:spPr bwMode="auto">
            <a:xfrm>
              <a:off x="3435232" y="5120757"/>
              <a:ext cx="1993" cy="34925"/>
            </a:xfrm>
            <a:prstGeom prst="line">
              <a:avLst/>
            </a:prstGeom>
            <a:noFill/>
            <a:ln w="1588">
              <a:solidFill>
                <a:srgbClr val="000000"/>
              </a:solidFill>
              <a:round/>
              <a:headEnd/>
              <a:tailEnd/>
            </a:ln>
          </p:spPr>
          <p:txBody>
            <a:bodyPr/>
            <a:lstStyle/>
            <a:p>
              <a:endParaRPr lang="en-US"/>
            </a:p>
          </p:txBody>
        </p:sp>
        <p:sp>
          <p:nvSpPr>
            <p:cNvPr id="58" name="Line 82"/>
            <p:cNvSpPr>
              <a:spLocks noChangeShapeType="1"/>
            </p:cNvSpPr>
            <p:nvPr/>
          </p:nvSpPr>
          <p:spPr bwMode="auto">
            <a:xfrm>
              <a:off x="3564778" y="5120757"/>
              <a:ext cx="1993" cy="34925"/>
            </a:xfrm>
            <a:prstGeom prst="line">
              <a:avLst/>
            </a:prstGeom>
            <a:noFill/>
            <a:ln w="1588">
              <a:solidFill>
                <a:srgbClr val="000000"/>
              </a:solidFill>
              <a:round/>
              <a:headEnd/>
              <a:tailEnd/>
            </a:ln>
          </p:spPr>
          <p:txBody>
            <a:bodyPr/>
            <a:lstStyle/>
            <a:p>
              <a:endParaRPr lang="en-US"/>
            </a:p>
          </p:txBody>
        </p:sp>
        <p:sp>
          <p:nvSpPr>
            <p:cNvPr id="59" name="Line 83"/>
            <p:cNvSpPr>
              <a:spLocks noChangeShapeType="1"/>
            </p:cNvSpPr>
            <p:nvPr/>
          </p:nvSpPr>
          <p:spPr bwMode="auto">
            <a:xfrm>
              <a:off x="3694323" y="5120757"/>
              <a:ext cx="1993" cy="68263"/>
            </a:xfrm>
            <a:prstGeom prst="line">
              <a:avLst/>
            </a:prstGeom>
            <a:noFill/>
            <a:ln w="1588">
              <a:solidFill>
                <a:srgbClr val="000000"/>
              </a:solidFill>
              <a:round/>
              <a:headEnd/>
              <a:tailEnd/>
            </a:ln>
          </p:spPr>
          <p:txBody>
            <a:bodyPr/>
            <a:lstStyle/>
            <a:p>
              <a:endParaRPr lang="en-US"/>
            </a:p>
          </p:txBody>
        </p:sp>
        <p:sp>
          <p:nvSpPr>
            <p:cNvPr id="60" name="Rectangle 84"/>
            <p:cNvSpPr>
              <a:spLocks noChangeArrowheads="1"/>
            </p:cNvSpPr>
            <p:nvPr/>
          </p:nvSpPr>
          <p:spPr bwMode="auto">
            <a:xfrm>
              <a:off x="3457155" y="5189020"/>
              <a:ext cx="257098" cy="122238"/>
            </a:xfrm>
            <a:prstGeom prst="rect">
              <a:avLst/>
            </a:prstGeom>
            <a:noFill/>
            <a:ln w="9525">
              <a:noFill/>
              <a:miter lim="800000"/>
              <a:headEnd/>
              <a:tailEnd/>
            </a:ln>
          </p:spPr>
          <p:txBody>
            <a:bodyPr wrap="none" lIns="0" tIns="0" rIns="0" bIns="0">
              <a:spAutoFit/>
            </a:bodyPr>
            <a:lstStyle/>
            <a:p>
              <a:r>
                <a:rPr lang="en-US" sz="800">
                  <a:solidFill>
                    <a:srgbClr val="000000"/>
                  </a:solidFill>
                  <a:latin typeface="Arial" charset="0"/>
                </a:rPr>
                <a:t>20.00</a:t>
              </a:r>
              <a:endParaRPr lang="en-US" sz="800">
                <a:latin typeface="Arial" charset="0"/>
              </a:endParaRPr>
            </a:p>
          </p:txBody>
        </p:sp>
        <p:sp>
          <p:nvSpPr>
            <p:cNvPr id="61" name="Line 85"/>
            <p:cNvSpPr>
              <a:spLocks noChangeShapeType="1"/>
            </p:cNvSpPr>
            <p:nvPr/>
          </p:nvSpPr>
          <p:spPr bwMode="auto">
            <a:xfrm>
              <a:off x="3823868" y="5120757"/>
              <a:ext cx="1993" cy="34925"/>
            </a:xfrm>
            <a:prstGeom prst="line">
              <a:avLst/>
            </a:prstGeom>
            <a:noFill/>
            <a:ln w="1588">
              <a:solidFill>
                <a:srgbClr val="000000"/>
              </a:solidFill>
              <a:round/>
              <a:headEnd/>
              <a:tailEnd/>
            </a:ln>
          </p:spPr>
          <p:txBody>
            <a:bodyPr/>
            <a:lstStyle/>
            <a:p>
              <a:endParaRPr lang="en-US"/>
            </a:p>
          </p:txBody>
        </p:sp>
        <p:sp>
          <p:nvSpPr>
            <p:cNvPr id="62" name="Line 86"/>
            <p:cNvSpPr>
              <a:spLocks noChangeShapeType="1"/>
            </p:cNvSpPr>
            <p:nvPr/>
          </p:nvSpPr>
          <p:spPr bwMode="auto">
            <a:xfrm>
              <a:off x="3953414" y="5120757"/>
              <a:ext cx="1993" cy="34925"/>
            </a:xfrm>
            <a:prstGeom prst="line">
              <a:avLst/>
            </a:prstGeom>
            <a:noFill/>
            <a:ln w="1588">
              <a:solidFill>
                <a:srgbClr val="000000"/>
              </a:solidFill>
              <a:round/>
              <a:headEnd/>
              <a:tailEnd/>
            </a:ln>
          </p:spPr>
          <p:txBody>
            <a:bodyPr/>
            <a:lstStyle/>
            <a:p>
              <a:endParaRPr lang="en-US"/>
            </a:p>
          </p:txBody>
        </p:sp>
        <p:sp>
          <p:nvSpPr>
            <p:cNvPr id="63" name="Line 87"/>
            <p:cNvSpPr>
              <a:spLocks noChangeShapeType="1"/>
            </p:cNvSpPr>
            <p:nvPr/>
          </p:nvSpPr>
          <p:spPr bwMode="auto">
            <a:xfrm>
              <a:off x="4082959" y="5120757"/>
              <a:ext cx="1993" cy="34925"/>
            </a:xfrm>
            <a:prstGeom prst="line">
              <a:avLst/>
            </a:prstGeom>
            <a:noFill/>
            <a:ln w="1588">
              <a:solidFill>
                <a:srgbClr val="000000"/>
              </a:solidFill>
              <a:round/>
              <a:headEnd/>
              <a:tailEnd/>
            </a:ln>
          </p:spPr>
          <p:txBody>
            <a:bodyPr/>
            <a:lstStyle/>
            <a:p>
              <a:endParaRPr lang="en-US"/>
            </a:p>
          </p:txBody>
        </p:sp>
        <p:sp>
          <p:nvSpPr>
            <p:cNvPr id="64" name="Line 88"/>
            <p:cNvSpPr>
              <a:spLocks noChangeShapeType="1"/>
            </p:cNvSpPr>
            <p:nvPr/>
          </p:nvSpPr>
          <p:spPr bwMode="auto">
            <a:xfrm>
              <a:off x="4212505" y="5120757"/>
              <a:ext cx="1993" cy="34925"/>
            </a:xfrm>
            <a:prstGeom prst="line">
              <a:avLst/>
            </a:prstGeom>
            <a:noFill/>
            <a:ln w="1588">
              <a:solidFill>
                <a:srgbClr val="000000"/>
              </a:solidFill>
              <a:round/>
              <a:headEnd/>
              <a:tailEnd/>
            </a:ln>
          </p:spPr>
          <p:txBody>
            <a:bodyPr/>
            <a:lstStyle/>
            <a:p>
              <a:endParaRPr lang="en-US"/>
            </a:p>
          </p:txBody>
        </p:sp>
        <p:sp>
          <p:nvSpPr>
            <p:cNvPr id="65" name="Line 89"/>
            <p:cNvSpPr>
              <a:spLocks noChangeShapeType="1"/>
            </p:cNvSpPr>
            <p:nvPr/>
          </p:nvSpPr>
          <p:spPr bwMode="auto">
            <a:xfrm>
              <a:off x="4342050" y="5120757"/>
              <a:ext cx="1993" cy="68263"/>
            </a:xfrm>
            <a:prstGeom prst="line">
              <a:avLst/>
            </a:prstGeom>
            <a:noFill/>
            <a:ln w="1588">
              <a:solidFill>
                <a:srgbClr val="000000"/>
              </a:solidFill>
              <a:round/>
              <a:headEnd/>
              <a:tailEnd/>
            </a:ln>
          </p:spPr>
          <p:txBody>
            <a:bodyPr/>
            <a:lstStyle/>
            <a:p>
              <a:endParaRPr lang="en-US"/>
            </a:p>
          </p:txBody>
        </p:sp>
        <p:sp>
          <p:nvSpPr>
            <p:cNvPr id="66" name="Rectangle 90"/>
            <p:cNvSpPr>
              <a:spLocks noChangeArrowheads="1"/>
            </p:cNvSpPr>
            <p:nvPr/>
          </p:nvSpPr>
          <p:spPr bwMode="auto">
            <a:xfrm>
              <a:off x="4104882" y="5189020"/>
              <a:ext cx="257098" cy="122238"/>
            </a:xfrm>
            <a:prstGeom prst="rect">
              <a:avLst/>
            </a:prstGeom>
            <a:noFill/>
            <a:ln w="9525">
              <a:noFill/>
              <a:miter lim="800000"/>
              <a:headEnd/>
              <a:tailEnd/>
            </a:ln>
          </p:spPr>
          <p:txBody>
            <a:bodyPr wrap="none" lIns="0" tIns="0" rIns="0" bIns="0">
              <a:spAutoFit/>
            </a:bodyPr>
            <a:lstStyle/>
            <a:p>
              <a:r>
                <a:rPr lang="en-US" sz="800">
                  <a:solidFill>
                    <a:srgbClr val="000000"/>
                  </a:solidFill>
                  <a:latin typeface="Arial" charset="0"/>
                </a:rPr>
                <a:t>25.00</a:t>
              </a:r>
              <a:endParaRPr lang="en-US" sz="800">
                <a:latin typeface="Arial" charset="0"/>
              </a:endParaRPr>
            </a:p>
          </p:txBody>
        </p:sp>
        <p:sp>
          <p:nvSpPr>
            <p:cNvPr id="67" name="Line 91"/>
            <p:cNvSpPr>
              <a:spLocks noChangeShapeType="1"/>
            </p:cNvSpPr>
            <p:nvPr/>
          </p:nvSpPr>
          <p:spPr bwMode="auto">
            <a:xfrm>
              <a:off x="4471596" y="5120757"/>
              <a:ext cx="1993" cy="34925"/>
            </a:xfrm>
            <a:prstGeom prst="line">
              <a:avLst/>
            </a:prstGeom>
            <a:noFill/>
            <a:ln w="1588">
              <a:solidFill>
                <a:srgbClr val="000000"/>
              </a:solidFill>
              <a:round/>
              <a:headEnd/>
              <a:tailEnd/>
            </a:ln>
          </p:spPr>
          <p:txBody>
            <a:bodyPr/>
            <a:lstStyle/>
            <a:p>
              <a:endParaRPr lang="en-US"/>
            </a:p>
          </p:txBody>
        </p:sp>
        <p:sp>
          <p:nvSpPr>
            <p:cNvPr id="68" name="Line 92"/>
            <p:cNvSpPr>
              <a:spLocks noChangeShapeType="1"/>
            </p:cNvSpPr>
            <p:nvPr/>
          </p:nvSpPr>
          <p:spPr bwMode="auto">
            <a:xfrm>
              <a:off x="4601141" y="5120757"/>
              <a:ext cx="1993" cy="34925"/>
            </a:xfrm>
            <a:prstGeom prst="line">
              <a:avLst/>
            </a:prstGeom>
            <a:noFill/>
            <a:ln w="1588">
              <a:solidFill>
                <a:srgbClr val="000000"/>
              </a:solidFill>
              <a:round/>
              <a:headEnd/>
              <a:tailEnd/>
            </a:ln>
          </p:spPr>
          <p:txBody>
            <a:bodyPr/>
            <a:lstStyle/>
            <a:p>
              <a:endParaRPr lang="en-US"/>
            </a:p>
          </p:txBody>
        </p:sp>
        <p:sp>
          <p:nvSpPr>
            <p:cNvPr id="69" name="Line 93"/>
            <p:cNvSpPr>
              <a:spLocks noChangeShapeType="1"/>
            </p:cNvSpPr>
            <p:nvPr/>
          </p:nvSpPr>
          <p:spPr bwMode="auto">
            <a:xfrm>
              <a:off x="4730687" y="5120757"/>
              <a:ext cx="1993" cy="34925"/>
            </a:xfrm>
            <a:prstGeom prst="line">
              <a:avLst/>
            </a:prstGeom>
            <a:noFill/>
            <a:ln w="1588">
              <a:solidFill>
                <a:srgbClr val="000000"/>
              </a:solidFill>
              <a:round/>
              <a:headEnd/>
              <a:tailEnd/>
            </a:ln>
          </p:spPr>
          <p:txBody>
            <a:bodyPr/>
            <a:lstStyle/>
            <a:p>
              <a:endParaRPr lang="en-US"/>
            </a:p>
          </p:txBody>
        </p:sp>
        <p:sp>
          <p:nvSpPr>
            <p:cNvPr id="70" name="Line 94"/>
            <p:cNvSpPr>
              <a:spLocks noChangeShapeType="1"/>
            </p:cNvSpPr>
            <p:nvPr/>
          </p:nvSpPr>
          <p:spPr bwMode="auto">
            <a:xfrm>
              <a:off x="4860232" y="5120757"/>
              <a:ext cx="1993" cy="34925"/>
            </a:xfrm>
            <a:prstGeom prst="line">
              <a:avLst/>
            </a:prstGeom>
            <a:noFill/>
            <a:ln w="1588">
              <a:solidFill>
                <a:srgbClr val="000000"/>
              </a:solidFill>
              <a:round/>
              <a:headEnd/>
              <a:tailEnd/>
            </a:ln>
          </p:spPr>
          <p:txBody>
            <a:bodyPr/>
            <a:lstStyle/>
            <a:p>
              <a:endParaRPr lang="en-US"/>
            </a:p>
          </p:txBody>
        </p:sp>
        <p:sp>
          <p:nvSpPr>
            <p:cNvPr id="71" name="Line 95"/>
            <p:cNvSpPr>
              <a:spLocks noChangeShapeType="1"/>
            </p:cNvSpPr>
            <p:nvPr/>
          </p:nvSpPr>
          <p:spPr bwMode="auto">
            <a:xfrm>
              <a:off x="4989777" y="5120757"/>
              <a:ext cx="1993" cy="68263"/>
            </a:xfrm>
            <a:prstGeom prst="line">
              <a:avLst/>
            </a:prstGeom>
            <a:noFill/>
            <a:ln w="1588">
              <a:solidFill>
                <a:srgbClr val="000000"/>
              </a:solidFill>
              <a:round/>
              <a:headEnd/>
              <a:tailEnd/>
            </a:ln>
          </p:spPr>
          <p:txBody>
            <a:bodyPr/>
            <a:lstStyle/>
            <a:p>
              <a:endParaRPr lang="en-US"/>
            </a:p>
          </p:txBody>
        </p:sp>
        <p:sp>
          <p:nvSpPr>
            <p:cNvPr id="72" name="Rectangle 96"/>
            <p:cNvSpPr>
              <a:spLocks noChangeArrowheads="1"/>
            </p:cNvSpPr>
            <p:nvPr/>
          </p:nvSpPr>
          <p:spPr bwMode="auto">
            <a:xfrm>
              <a:off x="4752610" y="5189020"/>
              <a:ext cx="257098" cy="122238"/>
            </a:xfrm>
            <a:prstGeom prst="rect">
              <a:avLst/>
            </a:prstGeom>
            <a:noFill/>
            <a:ln w="9525">
              <a:noFill/>
              <a:miter lim="800000"/>
              <a:headEnd/>
              <a:tailEnd/>
            </a:ln>
          </p:spPr>
          <p:txBody>
            <a:bodyPr wrap="none" lIns="0" tIns="0" rIns="0" bIns="0">
              <a:spAutoFit/>
            </a:bodyPr>
            <a:lstStyle/>
            <a:p>
              <a:r>
                <a:rPr lang="en-US" sz="800">
                  <a:solidFill>
                    <a:srgbClr val="000000"/>
                  </a:solidFill>
                  <a:latin typeface="Arial" charset="0"/>
                </a:rPr>
                <a:t>30.00</a:t>
              </a:r>
              <a:endParaRPr lang="en-US" sz="800">
                <a:latin typeface="Arial" charset="0"/>
              </a:endParaRPr>
            </a:p>
          </p:txBody>
        </p:sp>
        <p:sp>
          <p:nvSpPr>
            <p:cNvPr id="73" name="Line 97"/>
            <p:cNvSpPr>
              <a:spLocks noChangeShapeType="1"/>
            </p:cNvSpPr>
            <p:nvPr/>
          </p:nvSpPr>
          <p:spPr bwMode="auto">
            <a:xfrm>
              <a:off x="5119323" y="5120757"/>
              <a:ext cx="1993" cy="34925"/>
            </a:xfrm>
            <a:prstGeom prst="line">
              <a:avLst/>
            </a:prstGeom>
            <a:noFill/>
            <a:ln w="1588">
              <a:solidFill>
                <a:srgbClr val="000000"/>
              </a:solidFill>
              <a:round/>
              <a:headEnd/>
              <a:tailEnd/>
            </a:ln>
          </p:spPr>
          <p:txBody>
            <a:bodyPr/>
            <a:lstStyle/>
            <a:p>
              <a:endParaRPr lang="en-US"/>
            </a:p>
          </p:txBody>
        </p:sp>
        <p:sp>
          <p:nvSpPr>
            <p:cNvPr id="74" name="Line 98"/>
            <p:cNvSpPr>
              <a:spLocks noChangeShapeType="1"/>
            </p:cNvSpPr>
            <p:nvPr/>
          </p:nvSpPr>
          <p:spPr bwMode="auto">
            <a:xfrm>
              <a:off x="5248868" y="5120757"/>
              <a:ext cx="1993" cy="34925"/>
            </a:xfrm>
            <a:prstGeom prst="line">
              <a:avLst/>
            </a:prstGeom>
            <a:noFill/>
            <a:ln w="1588">
              <a:solidFill>
                <a:srgbClr val="000000"/>
              </a:solidFill>
              <a:round/>
              <a:headEnd/>
              <a:tailEnd/>
            </a:ln>
          </p:spPr>
          <p:txBody>
            <a:bodyPr/>
            <a:lstStyle/>
            <a:p>
              <a:endParaRPr lang="en-US"/>
            </a:p>
          </p:txBody>
        </p:sp>
        <p:sp>
          <p:nvSpPr>
            <p:cNvPr id="75" name="Line 99"/>
            <p:cNvSpPr>
              <a:spLocks noChangeShapeType="1"/>
            </p:cNvSpPr>
            <p:nvPr/>
          </p:nvSpPr>
          <p:spPr bwMode="auto">
            <a:xfrm>
              <a:off x="5376421" y="5120757"/>
              <a:ext cx="1993" cy="34925"/>
            </a:xfrm>
            <a:prstGeom prst="line">
              <a:avLst/>
            </a:prstGeom>
            <a:noFill/>
            <a:ln w="1588">
              <a:solidFill>
                <a:srgbClr val="000000"/>
              </a:solidFill>
              <a:round/>
              <a:headEnd/>
              <a:tailEnd/>
            </a:ln>
          </p:spPr>
          <p:txBody>
            <a:bodyPr/>
            <a:lstStyle/>
            <a:p>
              <a:endParaRPr lang="en-US"/>
            </a:p>
          </p:txBody>
        </p:sp>
        <p:sp>
          <p:nvSpPr>
            <p:cNvPr id="76" name="Line 100"/>
            <p:cNvSpPr>
              <a:spLocks noChangeShapeType="1"/>
            </p:cNvSpPr>
            <p:nvPr/>
          </p:nvSpPr>
          <p:spPr bwMode="auto">
            <a:xfrm>
              <a:off x="5505966" y="5120757"/>
              <a:ext cx="1993" cy="34925"/>
            </a:xfrm>
            <a:prstGeom prst="line">
              <a:avLst/>
            </a:prstGeom>
            <a:noFill/>
            <a:ln w="1588">
              <a:solidFill>
                <a:srgbClr val="000000"/>
              </a:solidFill>
              <a:round/>
              <a:headEnd/>
              <a:tailEnd/>
            </a:ln>
          </p:spPr>
          <p:txBody>
            <a:bodyPr/>
            <a:lstStyle/>
            <a:p>
              <a:endParaRPr lang="en-US"/>
            </a:p>
          </p:txBody>
        </p:sp>
        <p:sp>
          <p:nvSpPr>
            <p:cNvPr id="77" name="Line 101"/>
            <p:cNvSpPr>
              <a:spLocks noChangeShapeType="1"/>
            </p:cNvSpPr>
            <p:nvPr/>
          </p:nvSpPr>
          <p:spPr bwMode="auto">
            <a:xfrm>
              <a:off x="5635512" y="5120757"/>
              <a:ext cx="1993" cy="68263"/>
            </a:xfrm>
            <a:prstGeom prst="line">
              <a:avLst/>
            </a:prstGeom>
            <a:noFill/>
            <a:ln w="1588">
              <a:solidFill>
                <a:srgbClr val="000000"/>
              </a:solidFill>
              <a:round/>
              <a:headEnd/>
              <a:tailEnd/>
            </a:ln>
          </p:spPr>
          <p:txBody>
            <a:bodyPr/>
            <a:lstStyle/>
            <a:p>
              <a:endParaRPr lang="en-US"/>
            </a:p>
          </p:txBody>
        </p:sp>
        <p:sp>
          <p:nvSpPr>
            <p:cNvPr id="78" name="Rectangle 102"/>
            <p:cNvSpPr>
              <a:spLocks noChangeArrowheads="1"/>
            </p:cNvSpPr>
            <p:nvPr/>
          </p:nvSpPr>
          <p:spPr bwMode="auto">
            <a:xfrm>
              <a:off x="5398344" y="5189020"/>
              <a:ext cx="257098" cy="122238"/>
            </a:xfrm>
            <a:prstGeom prst="rect">
              <a:avLst/>
            </a:prstGeom>
            <a:noFill/>
            <a:ln w="9525">
              <a:noFill/>
              <a:miter lim="800000"/>
              <a:headEnd/>
              <a:tailEnd/>
            </a:ln>
          </p:spPr>
          <p:txBody>
            <a:bodyPr wrap="none" lIns="0" tIns="0" rIns="0" bIns="0">
              <a:spAutoFit/>
            </a:bodyPr>
            <a:lstStyle/>
            <a:p>
              <a:r>
                <a:rPr lang="en-US" sz="800">
                  <a:solidFill>
                    <a:srgbClr val="000000"/>
                  </a:solidFill>
                  <a:latin typeface="Arial" charset="0"/>
                </a:rPr>
                <a:t>35.00</a:t>
              </a:r>
              <a:endParaRPr lang="en-US" sz="800">
                <a:latin typeface="Arial" charset="0"/>
              </a:endParaRPr>
            </a:p>
          </p:txBody>
        </p:sp>
        <p:sp>
          <p:nvSpPr>
            <p:cNvPr id="79" name="Line 103"/>
            <p:cNvSpPr>
              <a:spLocks noChangeShapeType="1"/>
            </p:cNvSpPr>
            <p:nvPr/>
          </p:nvSpPr>
          <p:spPr bwMode="auto">
            <a:xfrm>
              <a:off x="5765057" y="5120757"/>
              <a:ext cx="1993" cy="34925"/>
            </a:xfrm>
            <a:prstGeom prst="line">
              <a:avLst/>
            </a:prstGeom>
            <a:noFill/>
            <a:ln w="1588">
              <a:solidFill>
                <a:srgbClr val="000000"/>
              </a:solidFill>
              <a:round/>
              <a:headEnd/>
              <a:tailEnd/>
            </a:ln>
          </p:spPr>
          <p:txBody>
            <a:bodyPr/>
            <a:lstStyle/>
            <a:p>
              <a:endParaRPr lang="en-US"/>
            </a:p>
          </p:txBody>
        </p:sp>
        <p:sp>
          <p:nvSpPr>
            <p:cNvPr id="80" name="Line 104"/>
            <p:cNvSpPr>
              <a:spLocks noChangeShapeType="1"/>
            </p:cNvSpPr>
            <p:nvPr/>
          </p:nvSpPr>
          <p:spPr bwMode="auto">
            <a:xfrm>
              <a:off x="5896595" y="5120757"/>
              <a:ext cx="1993" cy="34925"/>
            </a:xfrm>
            <a:prstGeom prst="line">
              <a:avLst/>
            </a:prstGeom>
            <a:noFill/>
            <a:ln w="1588">
              <a:solidFill>
                <a:srgbClr val="000000"/>
              </a:solidFill>
              <a:round/>
              <a:headEnd/>
              <a:tailEnd/>
            </a:ln>
          </p:spPr>
          <p:txBody>
            <a:bodyPr/>
            <a:lstStyle/>
            <a:p>
              <a:endParaRPr lang="en-US"/>
            </a:p>
          </p:txBody>
        </p:sp>
        <p:sp>
          <p:nvSpPr>
            <p:cNvPr id="81" name="Line 105"/>
            <p:cNvSpPr>
              <a:spLocks noChangeShapeType="1"/>
            </p:cNvSpPr>
            <p:nvPr/>
          </p:nvSpPr>
          <p:spPr bwMode="auto">
            <a:xfrm>
              <a:off x="6026141" y="5120757"/>
              <a:ext cx="1993" cy="34925"/>
            </a:xfrm>
            <a:prstGeom prst="line">
              <a:avLst/>
            </a:prstGeom>
            <a:noFill/>
            <a:ln w="1588">
              <a:solidFill>
                <a:srgbClr val="000000"/>
              </a:solidFill>
              <a:round/>
              <a:headEnd/>
              <a:tailEnd/>
            </a:ln>
          </p:spPr>
          <p:txBody>
            <a:bodyPr/>
            <a:lstStyle/>
            <a:p>
              <a:endParaRPr lang="en-US"/>
            </a:p>
          </p:txBody>
        </p:sp>
        <p:sp>
          <p:nvSpPr>
            <p:cNvPr id="82" name="Line 106"/>
            <p:cNvSpPr>
              <a:spLocks noChangeShapeType="1"/>
            </p:cNvSpPr>
            <p:nvPr/>
          </p:nvSpPr>
          <p:spPr bwMode="auto">
            <a:xfrm>
              <a:off x="6155686" y="5120757"/>
              <a:ext cx="1993" cy="34925"/>
            </a:xfrm>
            <a:prstGeom prst="line">
              <a:avLst/>
            </a:prstGeom>
            <a:noFill/>
            <a:ln w="1588">
              <a:solidFill>
                <a:srgbClr val="000000"/>
              </a:solidFill>
              <a:round/>
              <a:headEnd/>
              <a:tailEnd/>
            </a:ln>
          </p:spPr>
          <p:txBody>
            <a:bodyPr/>
            <a:lstStyle/>
            <a:p>
              <a:endParaRPr lang="en-US"/>
            </a:p>
          </p:txBody>
        </p:sp>
        <p:sp>
          <p:nvSpPr>
            <p:cNvPr id="83" name="Line 107"/>
            <p:cNvSpPr>
              <a:spLocks noChangeShapeType="1"/>
            </p:cNvSpPr>
            <p:nvPr/>
          </p:nvSpPr>
          <p:spPr bwMode="auto">
            <a:xfrm>
              <a:off x="6283239" y="5120757"/>
              <a:ext cx="1993" cy="68263"/>
            </a:xfrm>
            <a:prstGeom prst="line">
              <a:avLst/>
            </a:prstGeom>
            <a:noFill/>
            <a:ln w="1588">
              <a:solidFill>
                <a:srgbClr val="000000"/>
              </a:solidFill>
              <a:round/>
              <a:headEnd/>
              <a:tailEnd/>
            </a:ln>
          </p:spPr>
          <p:txBody>
            <a:bodyPr/>
            <a:lstStyle/>
            <a:p>
              <a:endParaRPr lang="en-US"/>
            </a:p>
          </p:txBody>
        </p:sp>
        <p:sp>
          <p:nvSpPr>
            <p:cNvPr id="84" name="Rectangle 108"/>
            <p:cNvSpPr>
              <a:spLocks noChangeArrowheads="1"/>
            </p:cNvSpPr>
            <p:nvPr/>
          </p:nvSpPr>
          <p:spPr bwMode="auto">
            <a:xfrm>
              <a:off x="6046071" y="5189020"/>
              <a:ext cx="257098" cy="122238"/>
            </a:xfrm>
            <a:prstGeom prst="rect">
              <a:avLst/>
            </a:prstGeom>
            <a:noFill/>
            <a:ln w="9525">
              <a:noFill/>
              <a:miter lim="800000"/>
              <a:headEnd/>
              <a:tailEnd/>
            </a:ln>
          </p:spPr>
          <p:txBody>
            <a:bodyPr wrap="none" lIns="0" tIns="0" rIns="0" bIns="0">
              <a:spAutoFit/>
            </a:bodyPr>
            <a:lstStyle/>
            <a:p>
              <a:r>
                <a:rPr lang="en-US" sz="800">
                  <a:solidFill>
                    <a:srgbClr val="000000"/>
                  </a:solidFill>
                  <a:latin typeface="Arial" charset="0"/>
                </a:rPr>
                <a:t>40.00</a:t>
              </a:r>
              <a:endParaRPr lang="en-US" sz="800">
                <a:latin typeface="Arial" charset="0"/>
              </a:endParaRPr>
            </a:p>
          </p:txBody>
        </p:sp>
        <p:sp>
          <p:nvSpPr>
            <p:cNvPr id="85" name="Line 109"/>
            <p:cNvSpPr>
              <a:spLocks noChangeShapeType="1"/>
            </p:cNvSpPr>
            <p:nvPr/>
          </p:nvSpPr>
          <p:spPr bwMode="auto">
            <a:xfrm>
              <a:off x="6412784" y="5120757"/>
              <a:ext cx="1993" cy="34925"/>
            </a:xfrm>
            <a:prstGeom prst="line">
              <a:avLst/>
            </a:prstGeom>
            <a:noFill/>
            <a:ln w="1588">
              <a:solidFill>
                <a:srgbClr val="000000"/>
              </a:solidFill>
              <a:round/>
              <a:headEnd/>
              <a:tailEnd/>
            </a:ln>
          </p:spPr>
          <p:txBody>
            <a:bodyPr/>
            <a:lstStyle/>
            <a:p>
              <a:endParaRPr lang="en-US"/>
            </a:p>
          </p:txBody>
        </p:sp>
        <p:sp>
          <p:nvSpPr>
            <p:cNvPr id="86" name="Line 110"/>
            <p:cNvSpPr>
              <a:spLocks noChangeShapeType="1"/>
            </p:cNvSpPr>
            <p:nvPr/>
          </p:nvSpPr>
          <p:spPr bwMode="auto">
            <a:xfrm>
              <a:off x="6542330" y="5120757"/>
              <a:ext cx="1993" cy="34925"/>
            </a:xfrm>
            <a:prstGeom prst="line">
              <a:avLst/>
            </a:prstGeom>
            <a:noFill/>
            <a:ln w="1588">
              <a:solidFill>
                <a:srgbClr val="000000"/>
              </a:solidFill>
              <a:round/>
              <a:headEnd/>
              <a:tailEnd/>
            </a:ln>
          </p:spPr>
          <p:txBody>
            <a:bodyPr/>
            <a:lstStyle/>
            <a:p>
              <a:endParaRPr lang="en-US"/>
            </a:p>
          </p:txBody>
        </p:sp>
        <p:sp>
          <p:nvSpPr>
            <p:cNvPr id="87" name="Line 111"/>
            <p:cNvSpPr>
              <a:spLocks noChangeShapeType="1"/>
            </p:cNvSpPr>
            <p:nvPr/>
          </p:nvSpPr>
          <p:spPr bwMode="auto">
            <a:xfrm>
              <a:off x="6671875" y="5120757"/>
              <a:ext cx="1993" cy="34925"/>
            </a:xfrm>
            <a:prstGeom prst="line">
              <a:avLst/>
            </a:prstGeom>
            <a:noFill/>
            <a:ln w="1588">
              <a:solidFill>
                <a:srgbClr val="000000"/>
              </a:solidFill>
              <a:round/>
              <a:headEnd/>
              <a:tailEnd/>
            </a:ln>
          </p:spPr>
          <p:txBody>
            <a:bodyPr/>
            <a:lstStyle/>
            <a:p>
              <a:endParaRPr lang="en-US"/>
            </a:p>
          </p:txBody>
        </p:sp>
        <p:sp>
          <p:nvSpPr>
            <p:cNvPr id="88" name="Line 112"/>
            <p:cNvSpPr>
              <a:spLocks noChangeShapeType="1"/>
            </p:cNvSpPr>
            <p:nvPr/>
          </p:nvSpPr>
          <p:spPr bwMode="auto">
            <a:xfrm>
              <a:off x="6801420" y="5120757"/>
              <a:ext cx="1993" cy="34925"/>
            </a:xfrm>
            <a:prstGeom prst="line">
              <a:avLst/>
            </a:prstGeom>
            <a:noFill/>
            <a:ln w="1588">
              <a:solidFill>
                <a:srgbClr val="000000"/>
              </a:solidFill>
              <a:round/>
              <a:headEnd/>
              <a:tailEnd/>
            </a:ln>
          </p:spPr>
          <p:txBody>
            <a:bodyPr/>
            <a:lstStyle/>
            <a:p>
              <a:endParaRPr lang="en-US"/>
            </a:p>
          </p:txBody>
        </p:sp>
        <p:sp>
          <p:nvSpPr>
            <p:cNvPr id="89" name="Line 113"/>
            <p:cNvSpPr>
              <a:spLocks noChangeShapeType="1"/>
            </p:cNvSpPr>
            <p:nvPr/>
          </p:nvSpPr>
          <p:spPr bwMode="auto">
            <a:xfrm>
              <a:off x="6930966" y="5120757"/>
              <a:ext cx="1993" cy="68263"/>
            </a:xfrm>
            <a:prstGeom prst="line">
              <a:avLst/>
            </a:prstGeom>
            <a:noFill/>
            <a:ln w="1588">
              <a:solidFill>
                <a:srgbClr val="000000"/>
              </a:solidFill>
              <a:round/>
              <a:headEnd/>
              <a:tailEnd/>
            </a:ln>
          </p:spPr>
          <p:txBody>
            <a:bodyPr/>
            <a:lstStyle/>
            <a:p>
              <a:endParaRPr lang="en-US"/>
            </a:p>
          </p:txBody>
        </p:sp>
        <p:sp>
          <p:nvSpPr>
            <p:cNvPr id="90" name="Rectangle 114"/>
            <p:cNvSpPr>
              <a:spLocks noChangeArrowheads="1"/>
            </p:cNvSpPr>
            <p:nvPr/>
          </p:nvSpPr>
          <p:spPr bwMode="auto">
            <a:xfrm>
              <a:off x="6693798" y="5189020"/>
              <a:ext cx="257098" cy="122238"/>
            </a:xfrm>
            <a:prstGeom prst="rect">
              <a:avLst/>
            </a:prstGeom>
            <a:noFill/>
            <a:ln w="9525">
              <a:noFill/>
              <a:miter lim="800000"/>
              <a:headEnd/>
              <a:tailEnd/>
            </a:ln>
          </p:spPr>
          <p:txBody>
            <a:bodyPr wrap="none" lIns="0" tIns="0" rIns="0" bIns="0">
              <a:spAutoFit/>
            </a:bodyPr>
            <a:lstStyle/>
            <a:p>
              <a:r>
                <a:rPr lang="en-US" sz="800">
                  <a:solidFill>
                    <a:srgbClr val="000000"/>
                  </a:solidFill>
                  <a:latin typeface="Arial" charset="0"/>
                </a:rPr>
                <a:t>45.00</a:t>
              </a:r>
              <a:endParaRPr lang="en-US" sz="800">
                <a:latin typeface="Arial" charset="0"/>
              </a:endParaRPr>
            </a:p>
          </p:txBody>
        </p:sp>
        <p:sp>
          <p:nvSpPr>
            <p:cNvPr id="91" name="Line 115"/>
            <p:cNvSpPr>
              <a:spLocks noChangeShapeType="1"/>
            </p:cNvSpPr>
            <p:nvPr/>
          </p:nvSpPr>
          <p:spPr bwMode="auto">
            <a:xfrm>
              <a:off x="7060511" y="5120757"/>
              <a:ext cx="1993" cy="34925"/>
            </a:xfrm>
            <a:prstGeom prst="line">
              <a:avLst/>
            </a:prstGeom>
            <a:noFill/>
            <a:ln w="1588">
              <a:solidFill>
                <a:srgbClr val="000000"/>
              </a:solidFill>
              <a:round/>
              <a:headEnd/>
              <a:tailEnd/>
            </a:ln>
          </p:spPr>
          <p:txBody>
            <a:bodyPr/>
            <a:lstStyle/>
            <a:p>
              <a:endParaRPr lang="en-US"/>
            </a:p>
          </p:txBody>
        </p:sp>
        <p:sp>
          <p:nvSpPr>
            <p:cNvPr id="92" name="Line 116"/>
            <p:cNvSpPr>
              <a:spLocks noChangeShapeType="1"/>
            </p:cNvSpPr>
            <p:nvPr/>
          </p:nvSpPr>
          <p:spPr bwMode="auto">
            <a:xfrm>
              <a:off x="7190057" y="5120757"/>
              <a:ext cx="1993" cy="34925"/>
            </a:xfrm>
            <a:prstGeom prst="line">
              <a:avLst/>
            </a:prstGeom>
            <a:noFill/>
            <a:ln w="1588">
              <a:solidFill>
                <a:srgbClr val="000000"/>
              </a:solidFill>
              <a:round/>
              <a:headEnd/>
              <a:tailEnd/>
            </a:ln>
          </p:spPr>
          <p:txBody>
            <a:bodyPr/>
            <a:lstStyle/>
            <a:p>
              <a:endParaRPr lang="en-US"/>
            </a:p>
          </p:txBody>
        </p:sp>
        <p:sp>
          <p:nvSpPr>
            <p:cNvPr id="93" name="Line 117"/>
            <p:cNvSpPr>
              <a:spLocks noChangeShapeType="1"/>
            </p:cNvSpPr>
            <p:nvPr/>
          </p:nvSpPr>
          <p:spPr bwMode="auto">
            <a:xfrm>
              <a:off x="7319602" y="5120757"/>
              <a:ext cx="1993" cy="34925"/>
            </a:xfrm>
            <a:prstGeom prst="line">
              <a:avLst/>
            </a:prstGeom>
            <a:noFill/>
            <a:ln w="1588">
              <a:solidFill>
                <a:srgbClr val="000000"/>
              </a:solidFill>
              <a:round/>
              <a:headEnd/>
              <a:tailEnd/>
            </a:ln>
          </p:spPr>
          <p:txBody>
            <a:bodyPr/>
            <a:lstStyle/>
            <a:p>
              <a:endParaRPr lang="en-US"/>
            </a:p>
          </p:txBody>
        </p:sp>
        <p:sp>
          <p:nvSpPr>
            <p:cNvPr id="94" name="Line 118"/>
            <p:cNvSpPr>
              <a:spLocks noChangeShapeType="1"/>
            </p:cNvSpPr>
            <p:nvPr/>
          </p:nvSpPr>
          <p:spPr bwMode="auto">
            <a:xfrm>
              <a:off x="7449148" y="5120757"/>
              <a:ext cx="1993" cy="34925"/>
            </a:xfrm>
            <a:prstGeom prst="line">
              <a:avLst/>
            </a:prstGeom>
            <a:noFill/>
            <a:ln w="1588">
              <a:solidFill>
                <a:srgbClr val="000000"/>
              </a:solidFill>
              <a:round/>
              <a:headEnd/>
              <a:tailEnd/>
            </a:ln>
          </p:spPr>
          <p:txBody>
            <a:bodyPr/>
            <a:lstStyle/>
            <a:p>
              <a:endParaRPr lang="en-US"/>
            </a:p>
          </p:txBody>
        </p:sp>
        <p:sp>
          <p:nvSpPr>
            <p:cNvPr id="95" name="Line 119"/>
            <p:cNvSpPr>
              <a:spLocks noChangeShapeType="1"/>
            </p:cNvSpPr>
            <p:nvPr/>
          </p:nvSpPr>
          <p:spPr bwMode="auto">
            <a:xfrm>
              <a:off x="7578693" y="5120757"/>
              <a:ext cx="1993" cy="68263"/>
            </a:xfrm>
            <a:prstGeom prst="line">
              <a:avLst/>
            </a:prstGeom>
            <a:noFill/>
            <a:ln w="1588">
              <a:solidFill>
                <a:srgbClr val="000000"/>
              </a:solidFill>
              <a:round/>
              <a:headEnd/>
              <a:tailEnd/>
            </a:ln>
          </p:spPr>
          <p:txBody>
            <a:bodyPr/>
            <a:lstStyle/>
            <a:p>
              <a:endParaRPr lang="en-US"/>
            </a:p>
          </p:txBody>
        </p:sp>
        <p:sp>
          <p:nvSpPr>
            <p:cNvPr id="96" name="Rectangle 120"/>
            <p:cNvSpPr>
              <a:spLocks noChangeArrowheads="1"/>
            </p:cNvSpPr>
            <p:nvPr/>
          </p:nvSpPr>
          <p:spPr bwMode="auto">
            <a:xfrm>
              <a:off x="7341525" y="5189020"/>
              <a:ext cx="257098" cy="122238"/>
            </a:xfrm>
            <a:prstGeom prst="rect">
              <a:avLst/>
            </a:prstGeom>
            <a:noFill/>
            <a:ln w="9525">
              <a:noFill/>
              <a:miter lim="800000"/>
              <a:headEnd/>
              <a:tailEnd/>
            </a:ln>
          </p:spPr>
          <p:txBody>
            <a:bodyPr wrap="none" lIns="0" tIns="0" rIns="0" bIns="0">
              <a:spAutoFit/>
            </a:bodyPr>
            <a:lstStyle/>
            <a:p>
              <a:r>
                <a:rPr lang="en-US" sz="800">
                  <a:solidFill>
                    <a:srgbClr val="000000"/>
                  </a:solidFill>
                  <a:latin typeface="Arial" charset="0"/>
                </a:rPr>
                <a:t>50.00</a:t>
              </a:r>
              <a:endParaRPr lang="en-US" sz="800">
                <a:latin typeface="Arial" charset="0"/>
              </a:endParaRPr>
            </a:p>
          </p:txBody>
        </p:sp>
        <p:sp>
          <p:nvSpPr>
            <p:cNvPr id="97" name="Line 121"/>
            <p:cNvSpPr>
              <a:spLocks noChangeShapeType="1"/>
            </p:cNvSpPr>
            <p:nvPr/>
          </p:nvSpPr>
          <p:spPr bwMode="auto">
            <a:xfrm>
              <a:off x="7708239" y="5120757"/>
              <a:ext cx="1993" cy="34925"/>
            </a:xfrm>
            <a:prstGeom prst="line">
              <a:avLst/>
            </a:prstGeom>
            <a:noFill/>
            <a:ln w="1588">
              <a:solidFill>
                <a:srgbClr val="000000"/>
              </a:solidFill>
              <a:round/>
              <a:headEnd/>
              <a:tailEnd/>
            </a:ln>
          </p:spPr>
          <p:txBody>
            <a:bodyPr/>
            <a:lstStyle/>
            <a:p>
              <a:endParaRPr lang="en-US"/>
            </a:p>
          </p:txBody>
        </p:sp>
        <p:sp>
          <p:nvSpPr>
            <p:cNvPr id="98" name="Line 122"/>
            <p:cNvSpPr>
              <a:spLocks noChangeShapeType="1"/>
            </p:cNvSpPr>
            <p:nvPr/>
          </p:nvSpPr>
          <p:spPr bwMode="auto">
            <a:xfrm>
              <a:off x="7837784" y="5120757"/>
              <a:ext cx="1993" cy="34925"/>
            </a:xfrm>
            <a:prstGeom prst="line">
              <a:avLst/>
            </a:prstGeom>
            <a:noFill/>
            <a:ln w="1588">
              <a:solidFill>
                <a:srgbClr val="000000"/>
              </a:solidFill>
              <a:round/>
              <a:headEnd/>
              <a:tailEnd/>
            </a:ln>
          </p:spPr>
          <p:txBody>
            <a:bodyPr/>
            <a:lstStyle/>
            <a:p>
              <a:endParaRPr lang="en-US"/>
            </a:p>
          </p:txBody>
        </p:sp>
        <p:sp>
          <p:nvSpPr>
            <p:cNvPr id="99" name="Line 123"/>
            <p:cNvSpPr>
              <a:spLocks noChangeShapeType="1"/>
            </p:cNvSpPr>
            <p:nvPr/>
          </p:nvSpPr>
          <p:spPr bwMode="auto">
            <a:xfrm>
              <a:off x="7967329" y="5120757"/>
              <a:ext cx="1993" cy="34925"/>
            </a:xfrm>
            <a:prstGeom prst="line">
              <a:avLst/>
            </a:prstGeom>
            <a:noFill/>
            <a:ln w="1588">
              <a:solidFill>
                <a:srgbClr val="000000"/>
              </a:solidFill>
              <a:round/>
              <a:headEnd/>
              <a:tailEnd/>
            </a:ln>
          </p:spPr>
          <p:txBody>
            <a:bodyPr/>
            <a:lstStyle/>
            <a:p>
              <a:endParaRPr lang="en-US"/>
            </a:p>
          </p:txBody>
        </p:sp>
        <p:sp>
          <p:nvSpPr>
            <p:cNvPr id="100" name="Line 124"/>
            <p:cNvSpPr>
              <a:spLocks noChangeShapeType="1"/>
            </p:cNvSpPr>
            <p:nvPr/>
          </p:nvSpPr>
          <p:spPr bwMode="auto">
            <a:xfrm>
              <a:off x="8096875" y="5120757"/>
              <a:ext cx="1993" cy="34925"/>
            </a:xfrm>
            <a:prstGeom prst="line">
              <a:avLst/>
            </a:prstGeom>
            <a:noFill/>
            <a:ln w="1588">
              <a:solidFill>
                <a:srgbClr val="000000"/>
              </a:solidFill>
              <a:round/>
              <a:headEnd/>
              <a:tailEnd/>
            </a:ln>
          </p:spPr>
          <p:txBody>
            <a:bodyPr/>
            <a:lstStyle/>
            <a:p>
              <a:endParaRPr lang="en-US"/>
            </a:p>
          </p:txBody>
        </p:sp>
        <p:sp>
          <p:nvSpPr>
            <p:cNvPr id="101" name="Line 125"/>
            <p:cNvSpPr>
              <a:spLocks noChangeShapeType="1"/>
            </p:cNvSpPr>
            <p:nvPr/>
          </p:nvSpPr>
          <p:spPr bwMode="auto">
            <a:xfrm>
              <a:off x="8226420" y="5120757"/>
              <a:ext cx="1993" cy="68263"/>
            </a:xfrm>
            <a:prstGeom prst="line">
              <a:avLst/>
            </a:prstGeom>
            <a:noFill/>
            <a:ln w="1588">
              <a:solidFill>
                <a:srgbClr val="000000"/>
              </a:solidFill>
              <a:round/>
              <a:headEnd/>
              <a:tailEnd/>
            </a:ln>
          </p:spPr>
          <p:txBody>
            <a:bodyPr/>
            <a:lstStyle/>
            <a:p>
              <a:endParaRPr lang="en-US"/>
            </a:p>
          </p:txBody>
        </p:sp>
        <p:sp>
          <p:nvSpPr>
            <p:cNvPr id="102" name="Rectangle 126"/>
            <p:cNvSpPr>
              <a:spLocks noChangeArrowheads="1"/>
            </p:cNvSpPr>
            <p:nvPr/>
          </p:nvSpPr>
          <p:spPr bwMode="auto">
            <a:xfrm>
              <a:off x="7989252" y="5189020"/>
              <a:ext cx="257098" cy="122238"/>
            </a:xfrm>
            <a:prstGeom prst="rect">
              <a:avLst/>
            </a:prstGeom>
            <a:noFill/>
            <a:ln w="9525">
              <a:noFill/>
              <a:miter lim="800000"/>
              <a:headEnd/>
              <a:tailEnd/>
            </a:ln>
          </p:spPr>
          <p:txBody>
            <a:bodyPr wrap="none" lIns="0" tIns="0" rIns="0" bIns="0">
              <a:spAutoFit/>
            </a:bodyPr>
            <a:lstStyle/>
            <a:p>
              <a:r>
                <a:rPr lang="en-US" sz="800">
                  <a:solidFill>
                    <a:srgbClr val="000000"/>
                  </a:solidFill>
                  <a:latin typeface="Arial" charset="0"/>
                </a:rPr>
                <a:t>55.00</a:t>
              </a:r>
              <a:endParaRPr lang="en-US" sz="800">
                <a:latin typeface="Arial" charset="0"/>
              </a:endParaRPr>
            </a:p>
          </p:txBody>
        </p:sp>
        <p:sp>
          <p:nvSpPr>
            <p:cNvPr id="103" name="Line 127"/>
            <p:cNvSpPr>
              <a:spLocks noChangeShapeType="1"/>
            </p:cNvSpPr>
            <p:nvPr/>
          </p:nvSpPr>
          <p:spPr bwMode="auto">
            <a:xfrm>
              <a:off x="8355966" y="5120757"/>
              <a:ext cx="1993" cy="34925"/>
            </a:xfrm>
            <a:prstGeom prst="line">
              <a:avLst/>
            </a:prstGeom>
            <a:noFill/>
            <a:ln w="1588">
              <a:solidFill>
                <a:srgbClr val="000000"/>
              </a:solidFill>
              <a:round/>
              <a:headEnd/>
              <a:tailEnd/>
            </a:ln>
          </p:spPr>
          <p:txBody>
            <a:bodyPr/>
            <a:lstStyle/>
            <a:p>
              <a:endParaRPr lang="en-US"/>
            </a:p>
          </p:txBody>
        </p:sp>
        <p:sp>
          <p:nvSpPr>
            <p:cNvPr id="104" name="Line 128"/>
            <p:cNvSpPr>
              <a:spLocks noChangeShapeType="1"/>
            </p:cNvSpPr>
            <p:nvPr/>
          </p:nvSpPr>
          <p:spPr bwMode="auto">
            <a:xfrm>
              <a:off x="8485511" y="5120757"/>
              <a:ext cx="1993" cy="34925"/>
            </a:xfrm>
            <a:prstGeom prst="line">
              <a:avLst/>
            </a:prstGeom>
            <a:noFill/>
            <a:ln w="1588">
              <a:solidFill>
                <a:srgbClr val="000000"/>
              </a:solidFill>
              <a:round/>
              <a:headEnd/>
              <a:tailEnd/>
            </a:ln>
          </p:spPr>
          <p:txBody>
            <a:bodyPr/>
            <a:lstStyle/>
            <a:p>
              <a:endParaRPr lang="en-US"/>
            </a:p>
          </p:txBody>
        </p:sp>
        <p:sp>
          <p:nvSpPr>
            <p:cNvPr id="105" name="Line 129"/>
            <p:cNvSpPr>
              <a:spLocks noChangeShapeType="1"/>
            </p:cNvSpPr>
            <p:nvPr/>
          </p:nvSpPr>
          <p:spPr bwMode="auto">
            <a:xfrm>
              <a:off x="8615057" y="5120757"/>
              <a:ext cx="1993" cy="34925"/>
            </a:xfrm>
            <a:prstGeom prst="line">
              <a:avLst/>
            </a:prstGeom>
            <a:noFill/>
            <a:ln w="1588">
              <a:solidFill>
                <a:srgbClr val="000000"/>
              </a:solidFill>
              <a:round/>
              <a:headEnd/>
              <a:tailEnd/>
            </a:ln>
          </p:spPr>
          <p:txBody>
            <a:bodyPr/>
            <a:lstStyle/>
            <a:p>
              <a:endParaRPr lang="en-US"/>
            </a:p>
          </p:txBody>
        </p:sp>
        <p:sp>
          <p:nvSpPr>
            <p:cNvPr id="106" name="Line 130"/>
            <p:cNvSpPr>
              <a:spLocks noChangeShapeType="1"/>
            </p:cNvSpPr>
            <p:nvPr/>
          </p:nvSpPr>
          <p:spPr bwMode="auto">
            <a:xfrm>
              <a:off x="8744602" y="5120757"/>
              <a:ext cx="1993" cy="34925"/>
            </a:xfrm>
            <a:prstGeom prst="line">
              <a:avLst/>
            </a:prstGeom>
            <a:noFill/>
            <a:ln w="1588">
              <a:solidFill>
                <a:srgbClr val="000000"/>
              </a:solidFill>
              <a:round/>
              <a:headEnd/>
              <a:tailEnd/>
            </a:ln>
          </p:spPr>
          <p:txBody>
            <a:bodyPr/>
            <a:lstStyle/>
            <a:p>
              <a:endParaRPr lang="en-US"/>
            </a:p>
          </p:txBody>
        </p:sp>
        <p:sp>
          <p:nvSpPr>
            <p:cNvPr id="107" name="Line 131"/>
            <p:cNvSpPr>
              <a:spLocks noChangeShapeType="1"/>
            </p:cNvSpPr>
            <p:nvPr/>
          </p:nvSpPr>
          <p:spPr bwMode="auto">
            <a:xfrm>
              <a:off x="8872154" y="5120757"/>
              <a:ext cx="1993" cy="68263"/>
            </a:xfrm>
            <a:prstGeom prst="line">
              <a:avLst/>
            </a:prstGeom>
            <a:noFill/>
            <a:ln w="1588">
              <a:solidFill>
                <a:srgbClr val="000000"/>
              </a:solidFill>
              <a:round/>
              <a:headEnd/>
              <a:tailEnd/>
            </a:ln>
          </p:spPr>
          <p:txBody>
            <a:bodyPr/>
            <a:lstStyle/>
            <a:p>
              <a:endParaRPr lang="en-US"/>
            </a:p>
          </p:txBody>
        </p:sp>
        <p:sp>
          <p:nvSpPr>
            <p:cNvPr id="108" name="Rectangle 132"/>
            <p:cNvSpPr>
              <a:spLocks noChangeArrowheads="1"/>
            </p:cNvSpPr>
            <p:nvPr/>
          </p:nvSpPr>
          <p:spPr bwMode="auto">
            <a:xfrm>
              <a:off x="8634987" y="5189020"/>
              <a:ext cx="257098" cy="122238"/>
            </a:xfrm>
            <a:prstGeom prst="rect">
              <a:avLst/>
            </a:prstGeom>
            <a:noFill/>
            <a:ln w="9525">
              <a:noFill/>
              <a:miter lim="800000"/>
              <a:headEnd/>
              <a:tailEnd/>
            </a:ln>
          </p:spPr>
          <p:txBody>
            <a:bodyPr wrap="none" lIns="0" tIns="0" rIns="0" bIns="0">
              <a:spAutoFit/>
            </a:bodyPr>
            <a:lstStyle/>
            <a:p>
              <a:r>
                <a:rPr lang="en-US" sz="800">
                  <a:solidFill>
                    <a:srgbClr val="000000"/>
                  </a:solidFill>
                  <a:latin typeface="Arial" charset="0"/>
                </a:rPr>
                <a:t>60.00</a:t>
              </a:r>
              <a:endParaRPr lang="en-US" sz="800">
                <a:latin typeface="Arial" charset="0"/>
              </a:endParaRPr>
            </a:p>
          </p:txBody>
        </p:sp>
        <p:sp>
          <p:nvSpPr>
            <p:cNvPr id="109" name="Freeform 133"/>
            <p:cNvSpPr>
              <a:spLocks/>
            </p:cNvSpPr>
            <p:nvPr/>
          </p:nvSpPr>
          <p:spPr bwMode="auto">
            <a:xfrm>
              <a:off x="1105407" y="2688707"/>
              <a:ext cx="7768740" cy="2316163"/>
            </a:xfrm>
            <a:custGeom>
              <a:avLst/>
              <a:gdLst/>
              <a:ahLst/>
              <a:cxnLst>
                <a:cxn ang="0">
                  <a:pos x="59" y="1370"/>
                </a:cxn>
                <a:cxn ang="0">
                  <a:pos x="121" y="1367"/>
                </a:cxn>
                <a:cxn ang="0">
                  <a:pos x="182" y="1337"/>
                </a:cxn>
                <a:cxn ang="0">
                  <a:pos x="243" y="1364"/>
                </a:cxn>
                <a:cxn ang="0">
                  <a:pos x="305" y="1357"/>
                </a:cxn>
                <a:cxn ang="0">
                  <a:pos x="365" y="1240"/>
                </a:cxn>
                <a:cxn ang="0">
                  <a:pos x="428" y="1345"/>
                </a:cxn>
                <a:cxn ang="0">
                  <a:pos x="488" y="1315"/>
                </a:cxn>
                <a:cxn ang="0">
                  <a:pos x="550" y="1340"/>
                </a:cxn>
                <a:cxn ang="0">
                  <a:pos x="611" y="1348"/>
                </a:cxn>
                <a:cxn ang="0">
                  <a:pos x="673" y="1352"/>
                </a:cxn>
                <a:cxn ang="0">
                  <a:pos x="735" y="1356"/>
                </a:cxn>
                <a:cxn ang="0">
                  <a:pos x="797" y="1351"/>
                </a:cxn>
                <a:cxn ang="0">
                  <a:pos x="857" y="1359"/>
                </a:cxn>
                <a:cxn ang="0">
                  <a:pos x="919" y="1353"/>
                </a:cxn>
                <a:cxn ang="0">
                  <a:pos x="979" y="825"/>
                </a:cxn>
                <a:cxn ang="0">
                  <a:pos x="1042" y="1353"/>
                </a:cxn>
                <a:cxn ang="0">
                  <a:pos x="1102" y="1356"/>
                </a:cxn>
                <a:cxn ang="0">
                  <a:pos x="1165" y="1353"/>
                </a:cxn>
                <a:cxn ang="0">
                  <a:pos x="1226" y="733"/>
                </a:cxn>
                <a:cxn ang="0">
                  <a:pos x="1288" y="1343"/>
                </a:cxn>
                <a:cxn ang="0">
                  <a:pos x="1349" y="1359"/>
                </a:cxn>
                <a:cxn ang="0">
                  <a:pos x="1411" y="1339"/>
                </a:cxn>
                <a:cxn ang="0">
                  <a:pos x="1471" y="1220"/>
                </a:cxn>
                <a:cxn ang="0">
                  <a:pos x="1533" y="1345"/>
                </a:cxn>
                <a:cxn ang="0">
                  <a:pos x="1594" y="1302"/>
                </a:cxn>
                <a:cxn ang="0">
                  <a:pos x="1656" y="993"/>
                </a:cxn>
                <a:cxn ang="0">
                  <a:pos x="1717" y="1353"/>
                </a:cxn>
                <a:cxn ang="0">
                  <a:pos x="1779" y="937"/>
                </a:cxn>
                <a:cxn ang="0">
                  <a:pos x="1840" y="1353"/>
                </a:cxn>
                <a:cxn ang="0">
                  <a:pos x="1902" y="1350"/>
                </a:cxn>
                <a:cxn ang="0">
                  <a:pos x="1962" y="631"/>
                </a:cxn>
                <a:cxn ang="0">
                  <a:pos x="2025" y="1348"/>
                </a:cxn>
                <a:cxn ang="0">
                  <a:pos x="2085" y="1334"/>
                </a:cxn>
                <a:cxn ang="0">
                  <a:pos x="2147" y="1344"/>
                </a:cxn>
                <a:cxn ang="0">
                  <a:pos x="2208" y="697"/>
                </a:cxn>
                <a:cxn ang="0">
                  <a:pos x="2270" y="1350"/>
                </a:cxn>
                <a:cxn ang="0">
                  <a:pos x="2331" y="1307"/>
                </a:cxn>
                <a:cxn ang="0">
                  <a:pos x="2393" y="1345"/>
                </a:cxn>
                <a:cxn ang="0">
                  <a:pos x="2454" y="1337"/>
                </a:cxn>
                <a:cxn ang="0">
                  <a:pos x="2516" y="845"/>
                </a:cxn>
                <a:cxn ang="0">
                  <a:pos x="2576" y="1341"/>
                </a:cxn>
                <a:cxn ang="0">
                  <a:pos x="2639" y="1337"/>
                </a:cxn>
                <a:cxn ang="0">
                  <a:pos x="2700" y="1321"/>
                </a:cxn>
                <a:cxn ang="0">
                  <a:pos x="2762" y="1353"/>
                </a:cxn>
                <a:cxn ang="0">
                  <a:pos x="2823" y="1348"/>
                </a:cxn>
                <a:cxn ang="0">
                  <a:pos x="2885" y="1348"/>
                </a:cxn>
                <a:cxn ang="0">
                  <a:pos x="2945" y="1346"/>
                </a:cxn>
                <a:cxn ang="0">
                  <a:pos x="3008" y="1345"/>
                </a:cxn>
                <a:cxn ang="0">
                  <a:pos x="3069" y="1348"/>
                </a:cxn>
                <a:cxn ang="0">
                  <a:pos x="3130" y="1332"/>
                </a:cxn>
                <a:cxn ang="0">
                  <a:pos x="3191" y="1316"/>
                </a:cxn>
                <a:cxn ang="0">
                  <a:pos x="3253" y="1343"/>
                </a:cxn>
                <a:cxn ang="0">
                  <a:pos x="3315" y="1343"/>
                </a:cxn>
                <a:cxn ang="0">
                  <a:pos x="3376" y="1334"/>
                </a:cxn>
                <a:cxn ang="0">
                  <a:pos x="3437" y="1339"/>
                </a:cxn>
                <a:cxn ang="0">
                  <a:pos x="3499" y="1345"/>
                </a:cxn>
                <a:cxn ang="0">
                  <a:pos x="3560" y="1353"/>
                </a:cxn>
                <a:cxn ang="0">
                  <a:pos x="3622" y="1351"/>
                </a:cxn>
                <a:cxn ang="0">
                  <a:pos x="3682" y="1353"/>
                </a:cxn>
                <a:cxn ang="0">
                  <a:pos x="3744" y="1352"/>
                </a:cxn>
                <a:cxn ang="0">
                  <a:pos x="3805" y="1351"/>
                </a:cxn>
                <a:cxn ang="0">
                  <a:pos x="3868" y="1353"/>
                </a:cxn>
              </a:cxnLst>
              <a:rect l="0" t="0" r="r" b="b"/>
              <a:pathLst>
                <a:path w="3898" h="1459">
                  <a:moveTo>
                    <a:pt x="0" y="1397"/>
                  </a:moveTo>
                  <a:lnTo>
                    <a:pt x="0" y="1397"/>
                  </a:lnTo>
                  <a:lnTo>
                    <a:pt x="1" y="1396"/>
                  </a:lnTo>
                  <a:lnTo>
                    <a:pt x="1" y="1396"/>
                  </a:lnTo>
                  <a:lnTo>
                    <a:pt x="3" y="1394"/>
                  </a:lnTo>
                  <a:lnTo>
                    <a:pt x="3" y="1394"/>
                  </a:lnTo>
                  <a:lnTo>
                    <a:pt x="4" y="1392"/>
                  </a:lnTo>
                  <a:lnTo>
                    <a:pt x="5" y="1392"/>
                  </a:lnTo>
                  <a:lnTo>
                    <a:pt x="7" y="1391"/>
                  </a:lnTo>
                  <a:lnTo>
                    <a:pt x="7" y="1391"/>
                  </a:lnTo>
                  <a:lnTo>
                    <a:pt x="8" y="1389"/>
                  </a:lnTo>
                  <a:lnTo>
                    <a:pt x="9" y="1389"/>
                  </a:lnTo>
                  <a:lnTo>
                    <a:pt x="10" y="1388"/>
                  </a:lnTo>
                  <a:lnTo>
                    <a:pt x="11" y="1388"/>
                  </a:lnTo>
                  <a:lnTo>
                    <a:pt x="12" y="1386"/>
                  </a:lnTo>
                  <a:lnTo>
                    <a:pt x="12" y="1386"/>
                  </a:lnTo>
                  <a:lnTo>
                    <a:pt x="14" y="1385"/>
                  </a:lnTo>
                  <a:lnTo>
                    <a:pt x="14" y="1385"/>
                  </a:lnTo>
                  <a:lnTo>
                    <a:pt x="16" y="1384"/>
                  </a:lnTo>
                  <a:lnTo>
                    <a:pt x="16" y="1384"/>
                  </a:lnTo>
                  <a:lnTo>
                    <a:pt x="18" y="1383"/>
                  </a:lnTo>
                  <a:lnTo>
                    <a:pt x="19" y="1383"/>
                  </a:lnTo>
                  <a:lnTo>
                    <a:pt x="20" y="1382"/>
                  </a:lnTo>
                  <a:lnTo>
                    <a:pt x="20" y="1382"/>
                  </a:lnTo>
                  <a:lnTo>
                    <a:pt x="22" y="1380"/>
                  </a:lnTo>
                  <a:lnTo>
                    <a:pt x="23" y="1380"/>
                  </a:lnTo>
                  <a:lnTo>
                    <a:pt x="24" y="1380"/>
                  </a:lnTo>
                  <a:lnTo>
                    <a:pt x="24" y="1380"/>
                  </a:lnTo>
                  <a:lnTo>
                    <a:pt x="26" y="1378"/>
                  </a:lnTo>
                  <a:lnTo>
                    <a:pt x="27" y="1379"/>
                  </a:lnTo>
                  <a:lnTo>
                    <a:pt x="28" y="1378"/>
                  </a:lnTo>
                  <a:lnTo>
                    <a:pt x="28" y="1378"/>
                  </a:lnTo>
                  <a:lnTo>
                    <a:pt x="29" y="1377"/>
                  </a:lnTo>
                  <a:lnTo>
                    <a:pt x="30" y="1378"/>
                  </a:lnTo>
                  <a:lnTo>
                    <a:pt x="32" y="1376"/>
                  </a:lnTo>
                  <a:lnTo>
                    <a:pt x="33" y="1377"/>
                  </a:lnTo>
                  <a:lnTo>
                    <a:pt x="33" y="1375"/>
                  </a:lnTo>
                  <a:lnTo>
                    <a:pt x="34" y="1376"/>
                  </a:lnTo>
                  <a:lnTo>
                    <a:pt x="36" y="1375"/>
                  </a:lnTo>
                  <a:lnTo>
                    <a:pt x="37" y="1375"/>
                  </a:lnTo>
                  <a:lnTo>
                    <a:pt x="38" y="1375"/>
                  </a:lnTo>
                  <a:lnTo>
                    <a:pt x="39" y="1375"/>
                  </a:lnTo>
                  <a:lnTo>
                    <a:pt x="39" y="1374"/>
                  </a:lnTo>
                  <a:lnTo>
                    <a:pt x="40" y="1375"/>
                  </a:lnTo>
                  <a:lnTo>
                    <a:pt x="42" y="1373"/>
                  </a:lnTo>
                  <a:lnTo>
                    <a:pt x="42" y="1374"/>
                  </a:lnTo>
                  <a:lnTo>
                    <a:pt x="43" y="1373"/>
                  </a:lnTo>
                  <a:lnTo>
                    <a:pt x="45" y="1373"/>
                  </a:lnTo>
                  <a:lnTo>
                    <a:pt x="45" y="1372"/>
                  </a:lnTo>
                  <a:lnTo>
                    <a:pt x="46" y="1372"/>
                  </a:lnTo>
                  <a:lnTo>
                    <a:pt x="47" y="1372"/>
                  </a:lnTo>
                  <a:lnTo>
                    <a:pt x="48" y="1372"/>
                  </a:lnTo>
                  <a:lnTo>
                    <a:pt x="49" y="1372"/>
                  </a:lnTo>
                  <a:lnTo>
                    <a:pt x="50" y="1372"/>
                  </a:lnTo>
                  <a:lnTo>
                    <a:pt x="51" y="1371"/>
                  </a:lnTo>
                  <a:lnTo>
                    <a:pt x="51" y="1372"/>
                  </a:lnTo>
                  <a:lnTo>
                    <a:pt x="53" y="1370"/>
                  </a:lnTo>
                  <a:lnTo>
                    <a:pt x="54" y="1371"/>
                  </a:lnTo>
                  <a:lnTo>
                    <a:pt x="55" y="1370"/>
                  </a:lnTo>
                  <a:lnTo>
                    <a:pt x="55" y="1370"/>
                  </a:lnTo>
                  <a:lnTo>
                    <a:pt x="57" y="1370"/>
                  </a:lnTo>
                  <a:lnTo>
                    <a:pt x="58" y="1370"/>
                  </a:lnTo>
                  <a:lnTo>
                    <a:pt x="59" y="1370"/>
                  </a:lnTo>
                  <a:lnTo>
                    <a:pt x="59" y="1370"/>
                  </a:lnTo>
                  <a:lnTo>
                    <a:pt x="61" y="1369"/>
                  </a:lnTo>
                  <a:lnTo>
                    <a:pt x="61" y="1370"/>
                  </a:lnTo>
                  <a:lnTo>
                    <a:pt x="63" y="1369"/>
                  </a:lnTo>
                  <a:lnTo>
                    <a:pt x="63" y="1369"/>
                  </a:lnTo>
                  <a:lnTo>
                    <a:pt x="64" y="1369"/>
                  </a:lnTo>
                  <a:lnTo>
                    <a:pt x="65" y="1369"/>
                  </a:lnTo>
                  <a:lnTo>
                    <a:pt x="67" y="1368"/>
                  </a:lnTo>
                  <a:lnTo>
                    <a:pt x="67" y="1369"/>
                  </a:lnTo>
                  <a:lnTo>
                    <a:pt x="68" y="1368"/>
                  </a:lnTo>
                  <a:lnTo>
                    <a:pt x="69" y="1368"/>
                  </a:lnTo>
                  <a:lnTo>
                    <a:pt x="70" y="1368"/>
                  </a:lnTo>
                  <a:lnTo>
                    <a:pt x="72" y="1368"/>
                  </a:lnTo>
                  <a:lnTo>
                    <a:pt x="72" y="1368"/>
                  </a:lnTo>
                  <a:lnTo>
                    <a:pt x="73" y="1368"/>
                  </a:lnTo>
                  <a:lnTo>
                    <a:pt x="74" y="1368"/>
                  </a:lnTo>
                  <a:lnTo>
                    <a:pt x="75" y="1368"/>
                  </a:lnTo>
                  <a:lnTo>
                    <a:pt x="76" y="1367"/>
                  </a:lnTo>
                  <a:lnTo>
                    <a:pt x="77" y="1368"/>
                  </a:lnTo>
                  <a:lnTo>
                    <a:pt x="78" y="1367"/>
                  </a:lnTo>
                  <a:lnTo>
                    <a:pt x="79" y="1368"/>
                  </a:lnTo>
                  <a:lnTo>
                    <a:pt x="80" y="1367"/>
                  </a:lnTo>
                  <a:lnTo>
                    <a:pt x="81" y="1367"/>
                  </a:lnTo>
                  <a:lnTo>
                    <a:pt x="82" y="1367"/>
                  </a:lnTo>
                  <a:lnTo>
                    <a:pt x="83" y="1367"/>
                  </a:lnTo>
                  <a:lnTo>
                    <a:pt x="84" y="1367"/>
                  </a:lnTo>
                  <a:lnTo>
                    <a:pt x="85" y="1367"/>
                  </a:lnTo>
                  <a:lnTo>
                    <a:pt x="86" y="1367"/>
                  </a:lnTo>
                  <a:lnTo>
                    <a:pt x="87" y="1367"/>
                  </a:lnTo>
                  <a:lnTo>
                    <a:pt x="88" y="1367"/>
                  </a:lnTo>
                  <a:lnTo>
                    <a:pt x="89" y="1367"/>
                  </a:lnTo>
                  <a:lnTo>
                    <a:pt x="90" y="1366"/>
                  </a:lnTo>
                  <a:lnTo>
                    <a:pt x="91" y="1367"/>
                  </a:lnTo>
                  <a:lnTo>
                    <a:pt x="92" y="1366"/>
                  </a:lnTo>
                  <a:lnTo>
                    <a:pt x="93" y="1366"/>
                  </a:lnTo>
                  <a:lnTo>
                    <a:pt x="94" y="1366"/>
                  </a:lnTo>
                  <a:lnTo>
                    <a:pt x="95" y="1366"/>
                  </a:lnTo>
                  <a:lnTo>
                    <a:pt x="96" y="1366"/>
                  </a:lnTo>
                  <a:lnTo>
                    <a:pt x="97" y="1366"/>
                  </a:lnTo>
                  <a:lnTo>
                    <a:pt x="97" y="1367"/>
                  </a:lnTo>
                  <a:lnTo>
                    <a:pt x="98" y="1366"/>
                  </a:lnTo>
                  <a:lnTo>
                    <a:pt x="99" y="1367"/>
                  </a:lnTo>
                  <a:lnTo>
                    <a:pt x="102" y="1367"/>
                  </a:lnTo>
                  <a:lnTo>
                    <a:pt x="102" y="1366"/>
                  </a:lnTo>
                  <a:lnTo>
                    <a:pt x="102" y="1366"/>
                  </a:lnTo>
                  <a:lnTo>
                    <a:pt x="102" y="1367"/>
                  </a:lnTo>
                  <a:lnTo>
                    <a:pt x="104" y="1367"/>
                  </a:lnTo>
                  <a:lnTo>
                    <a:pt x="105" y="1366"/>
                  </a:lnTo>
                  <a:lnTo>
                    <a:pt x="107" y="1367"/>
                  </a:lnTo>
                  <a:lnTo>
                    <a:pt x="107" y="1367"/>
                  </a:lnTo>
                  <a:lnTo>
                    <a:pt x="109" y="1367"/>
                  </a:lnTo>
                  <a:lnTo>
                    <a:pt x="109" y="1367"/>
                  </a:lnTo>
                  <a:lnTo>
                    <a:pt x="111" y="1367"/>
                  </a:lnTo>
                  <a:lnTo>
                    <a:pt x="112" y="1367"/>
                  </a:lnTo>
                  <a:lnTo>
                    <a:pt x="112" y="1367"/>
                  </a:lnTo>
                  <a:lnTo>
                    <a:pt x="113" y="1367"/>
                  </a:lnTo>
                  <a:lnTo>
                    <a:pt x="114" y="1367"/>
                  </a:lnTo>
                  <a:lnTo>
                    <a:pt x="115" y="1367"/>
                  </a:lnTo>
                  <a:lnTo>
                    <a:pt x="116" y="1367"/>
                  </a:lnTo>
                  <a:lnTo>
                    <a:pt x="116" y="1367"/>
                  </a:lnTo>
                  <a:lnTo>
                    <a:pt x="118" y="1367"/>
                  </a:lnTo>
                  <a:lnTo>
                    <a:pt x="119" y="1367"/>
                  </a:lnTo>
                  <a:lnTo>
                    <a:pt x="121" y="1367"/>
                  </a:lnTo>
                  <a:lnTo>
                    <a:pt x="121" y="1366"/>
                  </a:lnTo>
                  <a:lnTo>
                    <a:pt x="122" y="1367"/>
                  </a:lnTo>
                  <a:lnTo>
                    <a:pt x="124" y="1361"/>
                  </a:lnTo>
                  <a:lnTo>
                    <a:pt x="124" y="1361"/>
                  </a:lnTo>
                  <a:lnTo>
                    <a:pt x="125" y="1336"/>
                  </a:lnTo>
                  <a:lnTo>
                    <a:pt x="125" y="1335"/>
                  </a:lnTo>
                  <a:lnTo>
                    <a:pt x="128" y="1315"/>
                  </a:lnTo>
                  <a:lnTo>
                    <a:pt x="128" y="1314"/>
                  </a:lnTo>
                  <a:lnTo>
                    <a:pt x="129" y="1303"/>
                  </a:lnTo>
                  <a:lnTo>
                    <a:pt x="130" y="1302"/>
                  </a:lnTo>
                  <a:lnTo>
                    <a:pt x="132" y="1307"/>
                  </a:lnTo>
                  <a:lnTo>
                    <a:pt x="132" y="1307"/>
                  </a:lnTo>
                  <a:lnTo>
                    <a:pt x="133" y="1324"/>
                  </a:lnTo>
                  <a:lnTo>
                    <a:pt x="133" y="1324"/>
                  </a:lnTo>
                  <a:lnTo>
                    <a:pt x="135" y="1337"/>
                  </a:lnTo>
                  <a:lnTo>
                    <a:pt x="135" y="1337"/>
                  </a:lnTo>
                  <a:lnTo>
                    <a:pt x="137" y="1346"/>
                  </a:lnTo>
                  <a:lnTo>
                    <a:pt x="137" y="1346"/>
                  </a:lnTo>
                  <a:lnTo>
                    <a:pt x="139" y="1354"/>
                  </a:lnTo>
                  <a:lnTo>
                    <a:pt x="139" y="1354"/>
                  </a:lnTo>
                  <a:lnTo>
                    <a:pt x="141" y="1359"/>
                  </a:lnTo>
                  <a:lnTo>
                    <a:pt x="141" y="1359"/>
                  </a:lnTo>
                  <a:lnTo>
                    <a:pt x="143" y="1361"/>
                  </a:lnTo>
                  <a:lnTo>
                    <a:pt x="143" y="1361"/>
                  </a:lnTo>
                  <a:lnTo>
                    <a:pt x="144" y="1363"/>
                  </a:lnTo>
                  <a:lnTo>
                    <a:pt x="145" y="1362"/>
                  </a:lnTo>
                  <a:lnTo>
                    <a:pt x="146" y="1364"/>
                  </a:lnTo>
                  <a:lnTo>
                    <a:pt x="148" y="1364"/>
                  </a:lnTo>
                  <a:lnTo>
                    <a:pt x="149" y="1361"/>
                  </a:lnTo>
                  <a:lnTo>
                    <a:pt x="149" y="1360"/>
                  </a:lnTo>
                  <a:lnTo>
                    <a:pt x="151" y="1346"/>
                  </a:lnTo>
                  <a:lnTo>
                    <a:pt x="151" y="1345"/>
                  </a:lnTo>
                  <a:lnTo>
                    <a:pt x="153" y="1333"/>
                  </a:lnTo>
                  <a:lnTo>
                    <a:pt x="153" y="1333"/>
                  </a:lnTo>
                  <a:lnTo>
                    <a:pt x="155" y="1329"/>
                  </a:lnTo>
                  <a:lnTo>
                    <a:pt x="156" y="1329"/>
                  </a:lnTo>
                  <a:lnTo>
                    <a:pt x="157" y="1330"/>
                  </a:lnTo>
                  <a:lnTo>
                    <a:pt x="157" y="1331"/>
                  </a:lnTo>
                  <a:lnTo>
                    <a:pt x="159" y="1340"/>
                  </a:lnTo>
                  <a:lnTo>
                    <a:pt x="159" y="1340"/>
                  </a:lnTo>
                  <a:lnTo>
                    <a:pt x="160" y="1375"/>
                  </a:lnTo>
                  <a:lnTo>
                    <a:pt x="161" y="1376"/>
                  </a:lnTo>
                  <a:lnTo>
                    <a:pt x="163" y="1432"/>
                  </a:lnTo>
                  <a:lnTo>
                    <a:pt x="163" y="1433"/>
                  </a:lnTo>
                  <a:lnTo>
                    <a:pt x="164" y="1454"/>
                  </a:lnTo>
                  <a:lnTo>
                    <a:pt x="164" y="1454"/>
                  </a:lnTo>
                  <a:lnTo>
                    <a:pt x="167" y="1457"/>
                  </a:lnTo>
                  <a:lnTo>
                    <a:pt x="167" y="1457"/>
                  </a:lnTo>
                  <a:lnTo>
                    <a:pt x="168" y="1458"/>
                  </a:lnTo>
                  <a:lnTo>
                    <a:pt x="169" y="1458"/>
                  </a:lnTo>
                  <a:lnTo>
                    <a:pt x="170" y="1459"/>
                  </a:lnTo>
                  <a:lnTo>
                    <a:pt x="170" y="1459"/>
                  </a:lnTo>
                  <a:lnTo>
                    <a:pt x="172" y="1455"/>
                  </a:lnTo>
                  <a:lnTo>
                    <a:pt x="172" y="1455"/>
                  </a:lnTo>
                  <a:lnTo>
                    <a:pt x="174" y="1445"/>
                  </a:lnTo>
                  <a:lnTo>
                    <a:pt x="174" y="1445"/>
                  </a:lnTo>
                  <a:lnTo>
                    <a:pt x="176" y="1426"/>
                  </a:lnTo>
                  <a:lnTo>
                    <a:pt x="176" y="1426"/>
                  </a:lnTo>
                  <a:lnTo>
                    <a:pt x="178" y="1400"/>
                  </a:lnTo>
                  <a:lnTo>
                    <a:pt x="178" y="1399"/>
                  </a:lnTo>
                  <a:lnTo>
                    <a:pt x="180" y="1368"/>
                  </a:lnTo>
                  <a:lnTo>
                    <a:pt x="180" y="1367"/>
                  </a:lnTo>
                  <a:lnTo>
                    <a:pt x="182" y="1337"/>
                  </a:lnTo>
                  <a:lnTo>
                    <a:pt x="182" y="1337"/>
                  </a:lnTo>
                  <a:lnTo>
                    <a:pt x="184" y="1313"/>
                  </a:lnTo>
                  <a:lnTo>
                    <a:pt x="184" y="1313"/>
                  </a:lnTo>
                  <a:lnTo>
                    <a:pt x="186" y="1295"/>
                  </a:lnTo>
                  <a:lnTo>
                    <a:pt x="186" y="1295"/>
                  </a:lnTo>
                  <a:lnTo>
                    <a:pt x="188" y="1283"/>
                  </a:lnTo>
                  <a:lnTo>
                    <a:pt x="188" y="1282"/>
                  </a:lnTo>
                  <a:lnTo>
                    <a:pt x="190" y="1273"/>
                  </a:lnTo>
                  <a:lnTo>
                    <a:pt x="190" y="1272"/>
                  </a:lnTo>
                  <a:lnTo>
                    <a:pt x="192" y="1264"/>
                  </a:lnTo>
                  <a:lnTo>
                    <a:pt x="192" y="1264"/>
                  </a:lnTo>
                  <a:lnTo>
                    <a:pt x="194" y="1257"/>
                  </a:lnTo>
                  <a:lnTo>
                    <a:pt x="194" y="1256"/>
                  </a:lnTo>
                  <a:lnTo>
                    <a:pt x="196" y="1250"/>
                  </a:lnTo>
                  <a:lnTo>
                    <a:pt x="196" y="1250"/>
                  </a:lnTo>
                  <a:lnTo>
                    <a:pt x="198" y="1243"/>
                  </a:lnTo>
                  <a:lnTo>
                    <a:pt x="198" y="1243"/>
                  </a:lnTo>
                  <a:lnTo>
                    <a:pt x="199" y="1116"/>
                  </a:lnTo>
                  <a:lnTo>
                    <a:pt x="200" y="1194"/>
                  </a:lnTo>
                  <a:lnTo>
                    <a:pt x="202" y="1351"/>
                  </a:lnTo>
                  <a:lnTo>
                    <a:pt x="202" y="1351"/>
                  </a:lnTo>
                  <a:lnTo>
                    <a:pt x="203" y="1358"/>
                  </a:lnTo>
                  <a:lnTo>
                    <a:pt x="203" y="1358"/>
                  </a:lnTo>
                  <a:lnTo>
                    <a:pt x="205" y="1360"/>
                  </a:lnTo>
                  <a:lnTo>
                    <a:pt x="206" y="1361"/>
                  </a:lnTo>
                  <a:lnTo>
                    <a:pt x="207" y="1360"/>
                  </a:lnTo>
                  <a:lnTo>
                    <a:pt x="208" y="1359"/>
                  </a:lnTo>
                  <a:lnTo>
                    <a:pt x="209" y="1361"/>
                  </a:lnTo>
                  <a:lnTo>
                    <a:pt x="209" y="1360"/>
                  </a:lnTo>
                  <a:lnTo>
                    <a:pt x="211" y="1362"/>
                  </a:lnTo>
                  <a:lnTo>
                    <a:pt x="212" y="1362"/>
                  </a:lnTo>
                  <a:lnTo>
                    <a:pt x="212" y="1361"/>
                  </a:lnTo>
                  <a:lnTo>
                    <a:pt x="213" y="1362"/>
                  </a:lnTo>
                  <a:lnTo>
                    <a:pt x="215" y="1361"/>
                  </a:lnTo>
                  <a:lnTo>
                    <a:pt x="216" y="1361"/>
                  </a:lnTo>
                  <a:lnTo>
                    <a:pt x="216" y="1361"/>
                  </a:lnTo>
                  <a:lnTo>
                    <a:pt x="218" y="1361"/>
                  </a:lnTo>
                  <a:lnTo>
                    <a:pt x="218" y="1361"/>
                  </a:lnTo>
                  <a:lnTo>
                    <a:pt x="219" y="1361"/>
                  </a:lnTo>
                  <a:lnTo>
                    <a:pt x="221" y="1359"/>
                  </a:lnTo>
                  <a:lnTo>
                    <a:pt x="221" y="1359"/>
                  </a:lnTo>
                  <a:lnTo>
                    <a:pt x="222" y="1357"/>
                  </a:lnTo>
                  <a:lnTo>
                    <a:pt x="223" y="1357"/>
                  </a:lnTo>
                  <a:lnTo>
                    <a:pt x="225" y="1359"/>
                  </a:lnTo>
                  <a:lnTo>
                    <a:pt x="225" y="1359"/>
                  </a:lnTo>
                  <a:lnTo>
                    <a:pt x="226" y="1360"/>
                  </a:lnTo>
                  <a:lnTo>
                    <a:pt x="227" y="1359"/>
                  </a:lnTo>
                  <a:lnTo>
                    <a:pt x="229" y="1358"/>
                  </a:lnTo>
                  <a:lnTo>
                    <a:pt x="229" y="1358"/>
                  </a:lnTo>
                  <a:lnTo>
                    <a:pt x="230" y="1356"/>
                  </a:lnTo>
                  <a:lnTo>
                    <a:pt x="231" y="1356"/>
                  </a:lnTo>
                  <a:lnTo>
                    <a:pt x="233" y="1359"/>
                  </a:lnTo>
                  <a:lnTo>
                    <a:pt x="233" y="1359"/>
                  </a:lnTo>
                  <a:lnTo>
                    <a:pt x="235" y="1360"/>
                  </a:lnTo>
                  <a:lnTo>
                    <a:pt x="235" y="1361"/>
                  </a:lnTo>
                  <a:lnTo>
                    <a:pt x="237" y="1360"/>
                  </a:lnTo>
                  <a:lnTo>
                    <a:pt x="237" y="1360"/>
                  </a:lnTo>
                  <a:lnTo>
                    <a:pt x="239" y="1361"/>
                  </a:lnTo>
                  <a:lnTo>
                    <a:pt x="239" y="1361"/>
                  </a:lnTo>
                  <a:lnTo>
                    <a:pt x="240" y="1363"/>
                  </a:lnTo>
                  <a:lnTo>
                    <a:pt x="240" y="1363"/>
                  </a:lnTo>
                  <a:lnTo>
                    <a:pt x="243" y="1364"/>
                  </a:lnTo>
                  <a:lnTo>
                    <a:pt x="243" y="1364"/>
                  </a:lnTo>
                  <a:lnTo>
                    <a:pt x="244" y="1364"/>
                  </a:lnTo>
                  <a:lnTo>
                    <a:pt x="244" y="1364"/>
                  </a:lnTo>
                  <a:lnTo>
                    <a:pt x="246" y="1365"/>
                  </a:lnTo>
                  <a:lnTo>
                    <a:pt x="247" y="1364"/>
                  </a:lnTo>
                  <a:lnTo>
                    <a:pt x="248" y="1366"/>
                  </a:lnTo>
                  <a:lnTo>
                    <a:pt x="249" y="1366"/>
                  </a:lnTo>
                  <a:lnTo>
                    <a:pt x="249" y="1365"/>
                  </a:lnTo>
                  <a:lnTo>
                    <a:pt x="251" y="1365"/>
                  </a:lnTo>
                  <a:lnTo>
                    <a:pt x="252" y="1364"/>
                  </a:lnTo>
                  <a:lnTo>
                    <a:pt x="252" y="1365"/>
                  </a:lnTo>
                  <a:lnTo>
                    <a:pt x="254" y="1363"/>
                  </a:lnTo>
                  <a:lnTo>
                    <a:pt x="254" y="1363"/>
                  </a:lnTo>
                  <a:lnTo>
                    <a:pt x="256" y="1362"/>
                  </a:lnTo>
                  <a:lnTo>
                    <a:pt x="256" y="1362"/>
                  </a:lnTo>
                  <a:lnTo>
                    <a:pt x="257" y="1364"/>
                  </a:lnTo>
                  <a:lnTo>
                    <a:pt x="259" y="1364"/>
                  </a:lnTo>
                  <a:lnTo>
                    <a:pt x="260" y="1362"/>
                  </a:lnTo>
                  <a:lnTo>
                    <a:pt x="260" y="1362"/>
                  </a:lnTo>
                  <a:lnTo>
                    <a:pt x="262" y="1361"/>
                  </a:lnTo>
                  <a:lnTo>
                    <a:pt x="262" y="1361"/>
                  </a:lnTo>
                  <a:lnTo>
                    <a:pt x="264" y="1362"/>
                  </a:lnTo>
                  <a:lnTo>
                    <a:pt x="265" y="1362"/>
                  </a:lnTo>
                  <a:lnTo>
                    <a:pt x="266" y="1362"/>
                  </a:lnTo>
                  <a:lnTo>
                    <a:pt x="266" y="1362"/>
                  </a:lnTo>
                  <a:lnTo>
                    <a:pt x="268" y="1359"/>
                  </a:lnTo>
                  <a:lnTo>
                    <a:pt x="268" y="1359"/>
                  </a:lnTo>
                  <a:lnTo>
                    <a:pt x="270" y="1259"/>
                  </a:lnTo>
                  <a:lnTo>
                    <a:pt x="270" y="1251"/>
                  </a:lnTo>
                  <a:lnTo>
                    <a:pt x="272" y="750"/>
                  </a:lnTo>
                  <a:lnTo>
                    <a:pt x="273" y="682"/>
                  </a:lnTo>
                  <a:lnTo>
                    <a:pt x="274" y="763"/>
                  </a:lnTo>
                  <a:lnTo>
                    <a:pt x="274" y="769"/>
                  </a:lnTo>
                  <a:lnTo>
                    <a:pt x="275" y="992"/>
                  </a:lnTo>
                  <a:lnTo>
                    <a:pt x="275" y="999"/>
                  </a:lnTo>
                  <a:lnTo>
                    <a:pt x="278" y="1181"/>
                  </a:lnTo>
                  <a:lnTo>
                    <a:pt x="278" y="1186"/>
                  </a:lnTo>
                  <a:lnTo>
                    <a:pt x="279" y="1289"/>
                  </a:lnTo>
                  <a:lnTo>
                    <a:pt x="279" y="1291"/>
                  </a:lnTo>
                  <a:lnTo>
                    <a:pt x="282" y="1331"/>
                  </a:lnTo>
                  <a:lnTo>
                    <a:pt x="282" y="1332"/>
                  </a:lnTo>
                  <a:lnTo>
                    <a:pt x="283" y="1345"/>
                  </a:lnTo>
                  <a:lnTo>
                    <a:pt x="283" y="1345"/>
                  </a:lnTo>
                  <a:lnTo>
                    <a:pt x="285" y="1352"/>
                  </a:lnTo>
                  <a:lnTo>
                    <a:pt x="286" y="1352"/>
                  </a:lnTo>
                  <a:lnTo>
                    <a:pt x="287" y="1355"/>
                  </a:lnTo>
                  <a:lnTo>
                    <a:pt x="287" y="1355"/>
                  </a:lnTo>
                  <a:lnTo>
                    <a:pt x="289" y="1356"/>
                  </a:lnTo>
                  <a:lnTo>
                    <a:pt x="290" y="1356"/>
                  </a:lnTo>
                  <a:lnTo>
                    <a:pt x="291" y="1357"/>
                  </a:lnTo>
                  <a:lnTo>
                    <a:pt x="291" y="1357"/>
                  </a:lnTo>
                  <a:lnTo>
                    <a:pt x="292" y="1358"/>
                  </a:lnTo>
                  <a:lnTo>
                    <a:pt x="294" y="1358"/>
                  </a:lnTo>
                  <a:lnTo>
                    <a:pt x="295" y="1358"/>
                  </a:lnTo>
                  <a:lnTo>
                    <a:pt x="296" y="1357"/>
                  </a:lnTo>
                  <a:lnTo>
                    <a:pt x="297" y="1358"/>
                  </a:lnTo>
                  <a:lnTo>
                    <a:pt x="298" y="1358"/>
                  </a:lnTo>
                  <a:lnTo>
                    <a:pt x="299" y="1357"/>
                  </a:lnTo>
                  <a:lnTo>
                    <a:pt x="299" y="1357"/>
                  </a:lnTo>
                  <a:lnTo>
                    <a:pt x="301" y="1354"/>
                  </a:lnTo>
                  <a:lnTo>
                    <a:pt x="301" y="1354"/>
                  </a:lnTo>
                  <a:lnTo>
                    <a:pt x="303" y="1355"/>
                  </a:lnTo>
                  <a:lnTo>
                    <a:pt x="303" y="1355"/>
                  </a:lnTo>
                  <a:lnTo>
                    <a:pt x="305" y="1357"/>
                  </a:lnTo>
                  <a:lnTo>
                    <a:pt x="305" y="1357"/>
                  </a:lnTo>
                  <a:lnTo>
                    <a:pt x="307" y="1359"/>
                  </a:lnTo>
                  <a:lnTo>
                    <a:pt x="308" y="1359"/>
                  </a:lnTo>
                  <a:lnTo>
                    <a:pt x="308" y="1359"/>
                  </a:lnTo>
                  <a:lnTo>
                    <a:pt x="309" y="1359"/>
                  </a:lnTo>
                  <a:lnTo>
                    <a:pt x="309" y="1359"/>
                  </a:lnTo>
                  <a:lnTo>
                    <a:pt x="312" y="1359"/>
                  </a:lnTo>
                  <a:lnTo>
                    <a:pt x="312" y="1359"/>
                  </a:lnTo>
                  <a:lnTo>
                    <a:pt x="313" y="1359"/>
                  </a:lnTo>
                  <a:lnTo>
                    <a:pt x="314" y="1359"/>
                  </a:lnTo>
                  <a:lnTo>
                    <a:pt x="315" y="1359"/>
                  </a:lnTo>
                  <a:lnTo>
                    <a:pt x="317" y="1358"/>
                  </a:lnTo>
                  <a:lnTo>
                    <a:pt x="317" y="1358"/>
                  </a:lnTo>
                  <a:lnTo>
                    <a:pt x="318" y="1353"/>
                  </a:lnTo>
                  <a:lnTo>
                    <a:pt x="318" y="1353"/>
                  </a:lnTo>
                  <a:lnTo>
                    <a:pt x="321" y="1347"/>
                  </a:lnTo>
                  <a:lnTo>
                    <a:pt x="321" y="1345"/>
                  </a:lnTo>
                  <a:lnTo>
                    <a:pt x="322" y="1348"/>
                  </a:lnTo>
                  <a:lnTo>
                    <a:pt x="322" y="1348"/>
                  </a:lnTo>
                  <a:lnTo>
                    <a:pt x="325" y="1353"/>
                  </a:lnTo>
                  <a:lnTo>
                    <a:pt x="325" y="1353"/>
                  </a:lnTo>
                  <a:lnTo>
                    <a:pt x="326" y="1356"/>
                  </a:lnTo>
                  <a:lnTo>
                    <a:pt x="326" y="1356"/>
                  </a:lnTo>
                  <a:lnTo>
                    <a:pt x="329" y="1359"/>
                  </a:lnTo>
                  <a:lnTo>
                    <a:pt x="329" y="1359"/>
                  </a:lnTo>
                  <a:lnTo>
                    <a:pt x="330" y="1359"/>
                  </a:lnTo>
                  <a:lnTo>
                    <a:pt x="331" y="1359"/>
                  </a:lnTo>
                  <a:lnTo>
                    <a:pt x="332" y="1359"/>
                  </a:lnTo>
                  <a:lnTo>
                    <a:pt x="332" y="1359"/>
                  </a:lnTo>
                  <a:lnTo>
                    <a:pt x="334" y="1358"/>
                  </a:lnTo>
                  <a:lnTo>
                    <a:pt x="334" y="1358"/>
                  </a:lnTo>
                  <a:lnTo>
                    <a:pt x="336" y="1359"/>
                  </a:lnTo>
                  <a:lnTo>
                    <a:pt x="336" y="1359"/>
                  </a:lnTo>
                  <a:lnTo>
                    <a:pt x="337" y="1359"/>
                  </a:lnTo>
                  <a:lnTo>
                    <a:pt x="338" y="1359"/>
                  </a:lnTo>
                  <a:lnTo>
                    <a:pt x="339" y="1360"/>
                  </a:lnTo>
                  <a:lnTo>
                    <a:pt x="340" y="1359"/>
                  </a:lnTo>
                  <a:lnTo>
                    <a:pt x="342" y="1359"/>
                  </a:lnTo>
                  <a:lnTo>
                    <a:pt x="342" y="1359"/>
                  </a:lnTo>
                  <a:lnTo>
                    <a:pt x="343" y="1359"/>
                  </a:lnTo>
                  <a:lnTo>
                    <a:pt x="344" y="1359"/>
                  </a:lnTo>
                  <a:lnTo>
                    <a:pt x="346" y="1359"/>
                  </a:lnTo>
                  <a:lnTo>
                    <a:pt x="347" y="1359"/>
                  </a:lnTo>
                  <a:lnTo>
                    <a:pt x="348" y="1359"/>
                  </a:lnTo>
                  <a:lnTo>
                    <a:pt x="348" y="1359"/>
                  </a:lnTo>
                  <a:lnTo>
                    <a:pt x="350" y="1356"/>
                  </a:lnTo>
                  <a:lnTo>
                    <a:pt x="350" y="1356"/>
                  </a:lnTo>
                  <a:lnTo>
                    <a:pt x="352" y="1355"/>
                  </a:lnTo>
                  <a:lnTo>
                    <a:pt x="352" y="1355"/>
                  </a:lnTo>
                  <a:lnTo>
                    <a:pt x="353" y="1356"/>
                  </a:lnTo>
                  <a:lnTo>
                    <a:pt x="354" y="1356"/>
                  </a:lnTo>
                  <a:lnTo>
                    <a:pt x="354" y="1357"/>
                  </a:lnTo>
                  <a:lnTo>
                    <a:pt x="356" y="1356"/>
                  </a:lnTo>
                  <a:lnTo>
                    <a:pt x="357" y="1306"/>
                  </a:lnTo>
                  <a:lnTo>
                    <a:pt x="357" y="1302"/>
                  </a:lnTo>
                  <a:lnTo>
                    <a:pt x="360" y="1060"/>
                  </a:lnTo>
                  <a:lnTo>
                    <a:pt x="360" y="1050"/>
                  </a:lnTo>
                  <a:lnTo>
                    <a:pt x="361" y="1094"/>
                  </a:lnTo>
                  <a:lnTo>
                    <a:pt x="361" y="1096"/>
                  </a:lnTo>
                  <a:lnTo>
                    <a:pt x="364" y="1172"/>
                  </a:lnTo>
                  <a:lnTo>
                    <a:pt x="364" y="1173"/>
                  </a:lnTo>
                  <a:lnTo>
                    <a:pt x="365" y="1238"/>
                  </a:lnTo>
                  <a:lnTo>
                    <a:pt x="365" y="1240"/>
                  </a:lnTo>
                  <a:lnTo>
                    <a:pt x="367" y="1281"/>
                  </a:lnTo>
                  <a:lnTo>
                    <a:pt x="367" y="1282"/>
                  </a:lnTo>
                  <a:lnTo>
                    <a:pt x="369" y="1308"/>
                  </a:lnTo>
                  <a:lnTo>
                    <a:pt x="369" y="1309"/>
                  </a:lnTo>
                  <a:lnTo>
                    <a:pt x="371" y="1333"/>
                  </a:lnTo>
                  <a:lnTo>
                    <a:pt x="371" y="1334"/>
                  </a:lnTo>
                  <a:lnTo>
                    <a:pt x="373" y="1348"/>
                  </a:lnTo>
                  <a:lnTo>
                    <a:pt x="373" y="1348"/>
                  </a:lnTo>
                  <a:lnTo>
                    <a:pt x="375" y="1353"/>
                  </a:lnTo>
                  <a:lnTo>
                    <a:pt x="375" y="1353"/>
                  </a:lnTo>
                  <a:lnTo>
                    <a:pt x="377" y="1343"/>
                  </a:lnTo>
                  <a:lnTo>
                    <a:pt x="377" y="1342"/>
                  </a:lnTo>
                  <a:lnTo>
                    <a:pt x="379" y="1118"/>
                  </a:lnTo>
                  <a:lnTo>
                    <a:pt x="379" y="1102"/>
                  </a:lnTo>
                  <a:lnTo>
                    <a:pt x="381" y="627"/>
                  </a:lnTo>
                  <a:lnTo>
                    <a:pt x="381" y="628"/>
                  </a:lnTo>
                  <a:lnTo>
                    <a:pt x="383" y="720"/>
                  </a:lnTo>
                  <a:lnTo>
                    <a:pt x="383" y="722"/>
                  </a:lnTo>
                  <a:lnTo>
                    <a:pt x="385" y="839"/>
                  </a:lnTo>
                  <a:lnTo>
                    <a:pt x="385" y="844"/>
                  </a:lnTo>
                  <a:lnTo>
                    <a:pt x="387" y="996"/>
                  </a:lnTo>
                  <a:lnTo>
                    <a:pt x="387" y="1000"/>
                  </a:lnTo>
                  <a:lnTo>
                    <a:pt x="389" y="1132"/>
                  </a:lnTo>
                  <a:lnTo>
                    <a:pt x="389" y="1135"/>
                  </a:lnTo>
                  <a:lnTo>
                    <a:pt x="391" y="1229"/>
                  </a:lnTo>
                  <a:lnTo>
                    <a:pt x="391" y="1232"/>
                  </a:lnTo>
                  <a:lnTo>
                    <a:pt x="392" y="1288"/>
                  </a:lnTo>
                  <a:lnTo>
                    <a:pt x="393" y="1288"/>
                  </a:lnTo>
                  <a:lnTo>
                    <a:pt x="395" y="1321"/>
                  </a:lnTo>
                  <a:lnTo>
                    <a:pt x="395" y="1321"/>
                  </a:lnTo>
                  <a:lnTo>
                    <a:pt x="396" y="1338"/>
                  </a:lnTo>
                  <a:lnTo>
                    <a:pt x="396" y="1339"/>
                  </a:lnTo>
                  <a:lnTo>
                    <a:pt x="399" y="1348"/>
                  </a:lnTo>
                  <a:lnTo>
                    <a:pt x="399" y="1349"/>
                  </a:lnTo>
                  <a:lnTo>
                    <a:pt x="400" y="1354"/>
                  </a:lnTo>
                  <a:lnTo>
                    <a:pt x="400" y="1354"/>
                  </a:lnTo>
                  <a:lnTo>
                    <a:pt x="402" y="1356"/>
                  </a:lnTo>
                  <a:lnTo>
                    <a:pt x="402" y="1356"/>
                  </a:lnTo>
                  <a:lnTo>
                    <a:pt x="404" y="1357"/>
                  </a:lnTo>
                  <a:lnTo>
                    <a:pt x="404" y="1357"/>
                  </a:lnTo>
                  <a:lnTo>
                    <a:pt x="406" y="1357"/>
                  </a:lnTo>
                  <a:lnTo>
                    <a:pt x="407" y="1357"/>
                  </a:lnTo>
                  <a:lnTo>
                    <a:pt x="407" y="1358"/>
                  </a:lnTo>
                  <a:lnTo>
                    <a:pt x="408" y="1358"/>
                  </a:lnTo>
                  <a:lnTo>
                    <a:pt x="410" y="1356"/>
                  </a:lnTo>
                  <a:lnTo>
                    <a:pt x="410" y="1356"/>
                  </a:lnTo>
                  <a:lnTo>
                    <a:pt x="412" y="1353"/>
                  </a:lnTo>
                  <a:lnTo>
                    <a:pt x="412" y="1353"/>
                  </a:lnTo>
                  <a:lnTo>
                    <a:pt x="414" y="1351"/>
                  </a:lnTo>
                  <a:lnTo>
                    <a:pt x="414" y="1352"/>
                  </a:lnTo>
                  <a:lnTo>
                    <a:pt x="416" y="1355"/>
                  </a:lnTo>
                  <a:lnTo>
                    <a:pt x="416" y="1355"/>
                  </a:lnTo>
                  <a:lnTo>
                    <a:pt x="417" y="1356"/>
                  </a:lnTo>
                  <a:lnTo>
                    <a:pt x="418" y="1356"/>
                  </a:lnTo>
                  <a:lnTo>
                    <a:pt x="420" y="1351"/>
                  </a:lnTo>
                  <a:lnTo>
                    <a:pt x="420" y="1351"/>
                  </a:lnTo>
                  <a:lnTo>
                    <a:pt x="422" y="1340"/>
                  </a:lnTo>
                  <a:lnTo>
                    <a:pt x="422" y="1340"/>
                  </a:lnTo>
                  <a:lnTo>
                    <a:pt x="424" y="1329"/>
                  </a:lnTo>
                  <a:lnTo>
                    <a:pt x="424" y="1329"/>
                  </a:lnTo>
                  <a:lnTo>
                    <a:pt x="426" y="1334"/>
                  </a:lnTo>
                  <a:lnTo>
                    <a:pt x="426" y="1334"/>
                  </a:lnTo>
                  <a:lnTo>
                    <a:pt x="428" y="1345"/>
                  </a:lnTo>
                  <a:lnTo>
                    <a:pt x="428" y="1345"/>
                  </a:lnTo>
                  <a:lnTo>
                    <a:pt x="430" y="1351"/>
                  </a:lnTo>
                  <a:lnTo>
                    <a:pt x="430" y="1352"/>
                  </a:lnTo>
                  <a:lnTo>
                    <a:pt x="431" y="1353"/>
                  </a:lnTo>
                  <a:lnTo>
                    <a:pt x="432" y="1352"/>
                  </a:lnTo>
                  <a:lnTo>
                    <a:pt x="434" y="1350"/>
                  </a:lnTo>
                  <a:lnTo>
                    <a:pt x="434" y="1350"/>
                  </a:lnTo>
                  <a:lnTo>
                    <a:pt x="435" y="1348"/>
                  </a:lnTo>
                  <a:lnTo>
                    <a:pt x="436" y="1348"/>
                  </a:lnTo>
                  <a:lnTo>
                    <a:pt x="437" y="1350"/>
                  </a:lnTo>
                  <a:lnTo>
                    <a:pt x="437" y="1350"/>
                  </a:lnTo>
                  <a:lnTo>
                    <a:pt x="439" y="1351"/>
                  </a:lnTo>
                  <a:lnTo>
                    <a:pt x="440" y="1351"/>
                  </a:lnTo>
                  <a:lnTo>
                    <a:pt x="441" y="1350"/>
                  </a:lnTo>
                  <a:lnTo>
                    <a:pt x="442" y="1350"/>
                  </a:lnTo>
                  <a:lnTo>
                    <a:pt x="443" y="1348"/>
                  </a:lnTo>
                  <a:lnTo>
                    <a:pt x="443" y="1348"/>
                  </a:lnTo>
                  <a:lnTo>
                    <a:pt x="445" y="1342"/>
                  </a:lnTo>
                  <a:lnTo>
                    <a:pt x="445" y="1342"/>
                  </a:lnTo>
                  <a:lnTo>
                    <a:pt x="447" y="1329"/>
                  </a:lnTo>
                  <a:lnTo>
                    <a:pt x="447" y="1328"/>
                  </a:lnTo>
                  <a:lnTo>
                    <a:pt x="449" y="1315"/>
                  </a:lnTo>
                  <a:lnTo>
                    <a:pt x="450" y="1314"/>
                  </a:lnTo>
                  <a:lnTo>
                    <a:pt x="451" y="1318"/>
                  </a:lnTo>
                  <a:lnTo>
                    <a:pt x="451" y="1318"/>
                  </a:lnTo>
                  <a:lnTo>
                    <a:pt x="453" y="1331"/>
                  </a:lnTo>
                  <a:lnTo>
                    <a:pt x="453" y="1331"/>
                  </a:lnTo>
                  <a:lnTo>
                    <a:pt x="455" y="1337"/>
                  </a:lnTo>
                  <a:lnTo>
                    <a:pt x="455" y="1337"/>
                  </a:lnTo>
                  <a:lnTo>
                    <a:pt x="457" y="1338"/>
                  </a:lnTo>
                  <a:lnTo>
                    <a:pt x="457" y="1338"/>
                  </a:lnTo>
                  <a:lnTo>
                    <a:pt x="458" y="1337"/>
                  </a:lnTo>
                  <a:lnTo>
                    <a:pt x="459" y="1337"/>
                  </a:lnTo>
                  <a:lnTo>
                    <a:pt x="461" y="1335"/>
                  </a:lnTo>
                  <a:lnTo>
                    <a:pt x="461" y="1335"/>
                  </a:lnTo>
                  <a:lnTo>
                    <a:pt x="463" y="1333"/>
                  </a:lnTo>
                  <a:lnTo>
                    <a:pt x="463" y="1334"/>
                  </a:lnTo>
                  <a:lnTo>
                    <a:pt x="465" y="1333"/>
                  </a:lnTo>
                  <a:lnTo>
                    <a:pt x="465" y="1333"/>
                  </a:lnTo>
                  <a:lnTo>
                    <a:pt x="467" y="1325"/>
                  </a:lnTo>
                  <a:lnTo>
                    <a:pt x="467" y="1324"/>
                  </a:lnTo>
                  <a:lnTo>
                    <a:pt x="469" y="1260"/>
                  </a:lnTo>
                  <a:lnTo>
                    <a:pt x="469" y="1256"/>
                  </a:lnTo>
                  <a:lnTo>
                    <a:pt x="471" y="1088"/>
                  </a:lnTo>
                  <a:lnTo>
                    <a:pt x="471" y="1083"/>
                  </a:lnTo>
                  <a:lnTo>
                    <a:pt x="472" y="1000"/>
                  </a:lnTo>
                  <a:lnTo>
                    <a:pt x="472" y="1001"/>
                  </a:lnTo>
                  <a:lnTo>
                    <a:pt x="475" y="1060"/>
                  </a:lnTo>
                  <a:lnTo>
                    <a:pt x="475" y="1062"/>
                  </a:lnTo>
                  <a:lnTo>
                    <a:pt x="476" y="1122"/>
                  </a:lnTo>
                  <a:lnTo>
                    <a:pt x="476" y="1123"/>
                  </a:lnTo>
                  <a:lnTo>
                    <a:pt x="478" y="1201"/>
                  </a:lnTo>
                  <a:lnTo>
                    <a:pt x="479" y="1204"/>
                  </a:lnTo>
                  <a:lnTo>
                    <a:pt x="480" y="1272"/>
                  </a:lnTo>
                  <a:lnTo>
                    <a:pt x="480" y="1273"/>
                  </a:lnTo>
                  <a:lnTo>
                    <a:pt x="482" y="1293"/>
                  </a:lnTo>
                  <a:lnTo>
                    <a:pt x="483" y="1293"/>
                  </a:lnTo>
                  <a:lnTo>
                    <a:pt x="484" y="1291"/>
                  </a:lnTo>
                  <a:lnTo>
                    <a:pt x="484" y="1291"/>
                  </a:lnTo>
                  <a:lnTo>
                    <a:pt x="486" y="1301"/>
                  </a:lnTo>
                  <a:lnTo>
                    <a:pt x="486" y="1302"/>
                  </a:lnTo>
                  <a:lnTo>
                    <a:pt x="488" y="1315"/>
                  </a:lnTo>
                  <a:lnTo>
                    <a:pt x="488" y="1315"/>
                  </a:lnTo>
                  <a:lnTo>
                    <a:pt x="490" y="1323"/>
                  </a:lnTo>
                  <a:lnTo>
                    <a:pt x="490" y="1324"/>
                  </a:lnTo>
                  <a:lnTo>
                    <a:pt x="492" y="1325"/>
                  </a:lnTo>
                  <a:lnTo>
                    <a:pt x="492" y="1326"/>
                  </a:lnTo>
                  <a:lnTo>
                    <a:pt x="494" y="1326"/>
                  </a:lnTo>
                  <a:lnTo>
                    <a:pt x="495" y="1326"/>
                  </a:lnTo>
                  <a:lnTo>
                    <a:pt x="495" y="1326"/>
                  </a:lnTo>
                  <a:lnTo>
                    <a:pt x="497" y="1326"/>
                  </a:lnTo>
                  <a:lnTo>
                    <a:pt x="497" y="1326"/>
                  </a:lnTo>
                  <a:lnTo>
                    <a:pt x="498" y="1326"/>
                  </a:lnTo>
                  <a:lnTo>
                    <a:pt x="500" y="1324"/>
                  </a:lnTo>
                  <a:lnTo>
                    <a:pt x="500" y="1324"/>
                  </a:lnTo>
                  <a:lnTo>
                    <a:pt x="502" y="1320"/>
                  </a:lnTo>
                  <a:lnTo>
                    <a:pt x="502" y="1319"/>
                  </a:lnTo>
                  <a:lnTo>
                    <a:pt x="504" y="1321"/>
                  </a:lnTo>
                  <a:lnTo>
                    <a:pt x="504" y="1321"/>
                  </a:lnTo>
                  <a:lnTo>
                    <a:pt x="506" y="1327"/>
                  </a:lnTo>
                  <a:lnTo>
                    <a:pt x="506" y="1327"/>
                  </a:lnTo>
                  <a:lnTo>
                    <a:pt x="507" y="1330"/>
                  </a:lnTo>
                  <a:lnTo>
                    <a:pt x="508" y="1330"/>
                  </a:lnTo>
                  <a:lnTo>
                    <a:pt x="510" y="1329"/>
                  </a:lnTo>
                  <a:lnTo>
                    <a:pt x="510" y="1329"/>
                  </a:lnTo>
                  <a:lnTo>
                    <a:pt x="511" y="1326"/>
                  </a:lnTo>
                  <a:lnTo>
                    <a:pt x="511" y="1326"/>
                  </a:lnTo>
                  <a:lnTo>
                    <a:pt x="514" y="1324"/>
                  </a:lnTo>
                  <a:lnTo>
                    <a:pt x="514" y="1324"/>
                  </a:lnTo>
                  <a:lnTo>
                    <a:pt x="515" y="1322"/>
                  </a:lnTo>
                  <a:lnTo>
                    <a:pt x="515" y="1322"/>
                  </a:lnTo>
                  <a:lnTo>
                    <a:pt x="518" y="1321"/>
                  </a:lnTo>
                  <a:lnTo>
                    <a:pt x="518" y="1321"/>
                  </a:lnTo>
                  <a:lnTo>
                    <a:pt x="519" y="1319"/>
                  </a:lnTo>
                  <a:lnTo>
                    <a:pt x="519" y="1319"/>
                  </a:lnTo>
                  <a:lnTo>
                    <a:pt x="521" y="1315"/>
                  </a:lnTo>
                  <a:lnTo>
                    <a:pt x="522" y="1315"/>
                  </a:lnTo>
                  <a:lnTo>
                    <a:pt x="523" y="1292"/>
                  </a:lnTo>
                  <a:lnTo>
                    <a:pt x="523" y="1291"/>
                  </a:lnTo>
                  <a:lnTo>
                    <a:pt x="525" y="1274"/>
                  </a:lnTo>
                  <a:lnTo>
                    <a:pt x="525" y="1275"/>
                  </a:lnTo>
                  <a:lnTo>
                    <a:pt x="527" y="1299"/>
                  </a:lnTo>
                  <a:lnTo>
                    <a:pt x="527" y="1300"/>
                  </a:lnTo>
                  <a:lnTo>
                    <a:pt x="529" y="1324"/>
                  </a:lnTo>
                  <a:lnTo>
                    <a:pt x="529" y="1324"/>
                  </a:lnTo>
                  <a:lnTo>
                    <a:pt x="531" y="1332"/>
                  </a:lnTo>
                  <a:lnTo>
                    <a:pt x="531" y="1333"/>
                  </a:lnTo>
                  <a:lnTo>
                    <a:pt x="533" y="1334"/>
                  </a:lnTo>
                  <a:lnTo>
                    <a:pt x="533" y="1334"/>
                  </a:lnTo>
                  <a:lnTo>
                    <a:pt x="534" y="1336"/>
                  </a:lnTo>
                  <a:lnTo>
                    <a:pt x="535" y="1336"/>
                  </a:lnTo>
                  <a:lnTo>
                    <a:pt x="536" y="1337"/>
                  </a:lnTo>
                  <a:lnTo>
                    <a:pt x="537" y="1337"/>
                  </a:lnTo>
                  <a:lnTo>
                    <a:pt x="538" y="1337"/>
                  </a:lnTo>
                  <a:lnTo>
                    <a:pt x="539" y="1337"/>
                  </a:lnTo>
                  <a:lnTo>
                    <a:pt x="540" y="1338"/>
                  </a:lnTo>
                  <a:lnTo>
                    <a:pt x="541" y="1337"/>
                  </a:lnTo>
                  <a:lnTo>
                    <a:pt x="541" y="1338"/>
                  </a:lnTo>
                  <a:lnTo>
                    <a:pt x="543" y="1338"/>
                  </a:lnTo>
                  <a:lnTo>
                    <a:pt x="543" y="1338"/>
                  </a:lnTo>
                  <a:lnTo>
                    <a:pt x="545" y="1338"/>
                  </a:lnTo>
                  <a:lnTo>
                    <a:pt x="546" y="1340"/>
                  </a:lnTo>
                  <a:lnTo>
                    <a:pt x="547" y="1340"/>
                  </a:lnTo>
                  <a:lnTo>
                    <a:pt x="547" y="1340"/>
                  </a:lnTo>
                  <a:lnTo>
                    <a:pt x="549" y="1340"/>
                  </a:lnTo>
                  <a:lnTo>
                    <a:pt x="550" y="1340"/>
                  </a:lnTo>
                  <a:lnTo>
                    <a:pt x="550" y="1340"/>
                  </a:lnTo>
                  <a:lnTo>
                    <a:pt x="552" y="1341"/>
                  </a:lnTo>
                  <a:lnTo>
                    <a:pt x="553" y="1341"/>
                  </a:lnTo>
                  <a:lnTo>
                    <a:pt x="554" y="1340"/>
                  </a:lnTo>
                  <a:lnTo>
                    <a:pt x="554" y="1340"/>
                  </a:lnTo>
                  <a:lnTo>
                    <a:pt x="556" y="1337"/>
                  </a:lnTo>
                  <a:lnTo>
                    <a:pt x="557" y="1337"/>
                  </a:lnTo>
                  <a:lnTo>
                    <a:pt x="558" y="1310"/>
                  </a:lnTo>
                  <a:lnTo>
                    <a:pt x="558" y="1307"/>
                  </a:lnTo>
                  <a:lnTo>
                    <a:pt x="561" y="1045"/>
                  </a:lnTo>
                  <a:lnTo>
                    <a:pt x="561" y="1030"/>
                  </a:lnTo>
                  <a:lnTo>
                    <a:pt x="562" y="514"/>
                  </a:lnTo>
                  <a:lnTo>
                    <a:pt x="562" y="512"/>
                  </a:lnTo>
                  <a:lnTo>
                    <a:pt x="564" y="635"/>
                  </a:lnTo>
                  <a:lnTo>
                    <a:pt x="564" y="640"/>
                  </a:lnTo>
                  <a:lnTo>
                    <a:pt x="566" y="815"/>
                  </a:lnTo>
                  <a:lnTo>
                    <a:pt x="566" y="820"/>
                  </a:lnTo>
                  <a:lnTo>
                    <a:pt x="568" y="982"/>
                  </a:lnTo>
                  <a:lnTo>
                    <a:pt x="568" y="987"/>
                  </a:lnTo>
                  <a:lnTo>
                    <a:pt x="570" y="1128"/>
                  </a:lnTo>
                  <a:lnTo>
                    <a:pt x="570" y="1131"/>
                  </a:lnTo>
                  <a:lnTo>
                    <a:pt x="572" y="1240"/>
                  </a:lnTo>
                  <a:lnTo>
                    <a:pt x="572" y="1242"/>
                  </a:lnTo>
                  <a:lnTo>
                    <a:pt x="574" y="1306"/>
                  </a:lnTo>
                  <a:lnTo>
                    <a:pt x="574" y="1307"/>
                  </a:lnTo>
                  <a:lnTo>
                    <a:pt x="576" y="1332"/>
                  </a:lnTo>
                  <a:lnTo>
                    <a:pt x="576" y="1332"/>
                  </a:lnTo>
                  <a:lnTo>
                    <a:pt x="578" y="1340"/>
                  </a:lnTo>
                  <a:lnTo>
                    <a:pt x="578" y="1340"/>
                  </a:lnTo>
                  <a:lnTo>
                    <a:pt x="580" y="1342"/>
                  </a:lnTo>
                  <a:lnTo>
                    <a:pt x="580" y="1342"/>
                  </a:lnTo>
                  <a:lnTo>
                    <a:pt x="581" y="1344"/>
                  </a:lnTo>
                  <a:lnTo>
                    <a:pt x="582" y="1344"/>
                  </a:lnTo>
                  <a:lnTo>
                    <a:pt x="584" y="1345"/>
                  </a:lnTo>
                  <a:lnTo>
                    <a:pt x="584" y="1345"/>
                  </a:lnTo>
                  <a:lnTo>
                    <a:pt x="585" y="1346"/>
                  </a:lnTo>
                  <a:lnTo>
                    <a:pt x="587" y="1346"/>
                  </a:lnTo>
                  <a:lnTo>
                    <a:pt x="588" y="1346"/>
                  </a:lnTo>
                  <a:lnTo>
                    <a:pt x="589" y="1346"/>
                  </a:lnTo>
                  <a:lnTo>
                    <a:pt x="589" y="1347"/>
                  </a:lnTo>
                  <a:lnTo>
                    <a:pt x="590" y="1346"/>
                  </a:lnTo>
                  <a:lnTo>
                    <a:pt x="592" y="1347"/>
                  </a:lnTo>
                  <a:lnTo>
                    <a:pt x="592" y="1347"/>
                  </a:lnTo>
                  <a:lnTo>
                    <a:pt x="593" y="1347"/>
                  </a:lnTo>
                  <a:lnTo>
                    <a:pt x="594" y="1347"/>
                  </a:lnTo>
                  <a:lnTo>
                    <a:pt x="595" y="1348"/>
                  </a:lnTo>
                  <a:lnTo>
                    <a:pt x="596" y="1347"/>
                  </a:lnTo>
                  <a:lnTo>
                    <a:pt x="597" y="1348"/>
                  </a:lnTo>
                  <a:lnTo>
                    <a:pt x="597" y="1348"/>
                  </a:lnTo>
                  <a:lnTo>
                    <a:pt x="599" y="1348"/>
                  </a:lnTo>
                  <a:lnTo>
                    <a:pt x="599" y="1348"/>
                  </a:lnTo>
                  <a:lnTo>
                    <a:pt x="601" y="1348"/>
                  </a:lnTo>
                  <a:lnTo>
                    <a:pt x="602" y="1348"/>
                  </a:lnTo>
                  <a:lnTo>
                    <a:pt x="603" y="1348"/>
                  </a:lnTo>
                  <a:lnTo>
                    <a:pt x="603" y="1348"/>
                  </a:lnTo>
                  <a:lnTo>
                    <a:pt x="605" y="1348"/>
                  </a:lnTo>
                  <a:lnTo>
                    <a:pt x="605" y="1348"/>
                  </a:lnTo>
                  <a:lnTo>
                    <a:pt x="606" y="1347"/>
                  </a:lnTo>
                  <a:lnTo>
                    <a:pt x="607" y="1347"/>
                  </a:lnTo>
                  <a:lnTo>
                    <a:pt x="609" y="1348"/>
                  </a:lnTo>
                  <a:lnTo>
                    <a:pt x="609" y="1348"/>
                  </a:lnTo>
                  <a:lnTo>
                    <a:pt x="610" y="1348"/>
                  </a:lnTo>
                  <a:lnTo>
                    <a:pt x="611" y="1348"/>
                  </a:lnTo>
                  <a:lnTo>
                    <a:pt x="613" y="1346"/>
                  </a:lnTo>
                  <a:lnTo>
                    <a:pt x="613" y="1346"/>
                  </a:lnTo>
                  <a:lnTo>
                    <a:pt x="615" y="1338"/>
                  </a:lnTo>
                  <a:lnTo>
                    <a:pt x="615" y="1337"/>
                  </a:lnTo>
                  <a:lnTo>
                    <a:pt x="617" y="1320"/>
                  </a:lnTo>
                  <a:lnTo>
                    <a:pt x="617" y="1320"/>
                  </a:lnTo>
                  <a:lnTo>
                    <a:pt x="619" y="1305"/>
                  </a:lnTo>
                  <a:lnTo>
                    <a:pt x="619" y="1303"/>
                  </a:lnTo>
                  <a:lnTo>
                    <a:pt x="621" y="1308"/>
                  </a:lnTo>
                  <a:lnTo>
                    <a:pt x="621" y="1308"/>
                  </a:lnTo>
                  <a:lnTo>
                    <a:pt x="623" y="1326"/>
                  </a:lnTo>
                  <a:lnTo>
                    <a:pt x="623" y="1327"/>
                  </a:lnTo>
                  <a:lnTo>
                    <a:pt x="625" y="1342"/>
                  </a:lnTo>
                  <a:lnTo>
                    <a:pt x="625" y="1342"/>
                  </a:lnTo>
                  <a:lnTo>
                    <a:pt x="627" y="1348"/>
                  </a:lnTo>
                  <a:lnTo>
                    <a:pt x="627" y="1348"/>
                  </a:lnTo>
                  <a:lnTo>
                    <a:pt x="628" y="1350"/>
                  </a:lnTo>
                  <a:lnTo>
                    <a:pt x="629" y="1349"/>
                  </a:lnTo>
                  <a:lnTo>
                    <a:pt x="631" y="1351"/>
                  </a:lnTo>
                  <a:lnTo>
                    <a:pt x="631" y="1351"/>
                  </a:lnTo>
                  <a:lnTo>
                    <a:pt x="632" y="1350"/>
                  </a:lnTo>
                  <a:lnTo>
                    <a:pt x="633" y="1350"/>
                  </a:lnTo>
                  <a:lnTo>
                    <a:pt x="634" y="1349"/>
                  </a:lnTo>
                  <a:lnTo>
                    <a:pt x="634" y="1349"/>
                  </a:lnTo>
                  <a:lnTo>
                    <a:pt x="635" y="1350"/>
                  </a:lnTo>
                  <a:lnTo>
                    <a:pt x="637" y="1349"/>
                  </a:lnTo>
                  <a:lnTo>
                    <a:pt x="638" y="1350"/>
                  </a:lnTo>
                  <a:lnTo>
                    <a:pt x="638" y="1350"/>
                  </a:lnTo>
                  <a:lnTo>
                    <a:pt x="640" y="1348"/>
                  </a:lnTo>
                  <a:lnTo>
                    <a:pt x="641" y="1348"/>
                  </a:lnTo>
                  <a:lnTo>
                    <a:pt x="642" y="1348"/>
                  </a:lnTo>
                  <a:lnTo>
                    <a:pt x="642" y="1348"/>
                  </a:lnTo>
                  <a:lnTo>
                    <a:pt x="644" y="1349"/>
                  </a:lnTo>
                  <a:lnTo>
                    <a:pt x="645" y="1349"/>
                  </a:lnTo>
                  <a:lnTo>
                    <a:pt x="646" y="1351"/>
                  </a:lnTo>
                  <a:lnTo>
                    <a:pt x="646" y="1351"/>
                  </a:lnTo>
                  <a:lnTo>
                    <a:pt x="647" y="1353"/>
                  </a:lnTo>
                  <a:lnTo>
                    <a:pt x="649" y="1353"/>
                  </a:lnTo>
                  <a:lnTo>
                    <a:pt x="650" y="1353"/>
                  </a:lnTo>
                  <a:lnTo>
                    <a:pt x="650" y="1352"/>
                  </a:lnTo>
                  <a:lnTo>
                    <a:pt x="651" y="1352"/>
                  </a:lnTo>
                  <a:lnTo>
                    <a:pt x="653" y="1352"/>
                  </a:lnTo>
                  <a:lnTo>
                    <a:pt x="654" y="1354"/>
                  </a:lnTo>
                  <a:lnTo>
                    <a:pt x="654" y="1354"/>
                  </a:lnTo>
                  <a:lnTo>
                    <a:pt x="656" y="1356"/>
                  </a:lnTo>
                  <a:lnTo>
                    <a:pt x="657" y="1356"/>
                  </a:lnTo>
                  <a:lnTo>
                    <a:pt x="658" y="1355"/>
                  </a:lnTo>
                  <a:lnTo>
                    <a:pt x="658" y="1356"/>
                  </a:lnTo>
                  <a:lnTo>
                    <a:pt x="660" y="1351"/>
                  </a:lnTo>
                  <a:lnTo>
                    <a:pt x="660" y="1351"/>
                  </a:lnTo>
                  <a:lnTo>
                    <a:pt x="662" y="1341"/>
                  </a:lnTo>
                  <a:lnTo>
                    <a:pt x="662" y="1341"/>
                  </a:lnTo>
                  <a:lnTo>
                    <a:pt x="664" y="1326"/>
                  </a:lnTo>
                  <a:lnTo>
                    <a:pt x="664" y="1326"/>
                  </a:lnTo>
                  <a:lnTo>
                    <a:pt x="666" y="1318"/>
                  </a:lnTo>
                  <a:lnTo>
                    <a:pt x="666" y="1318"/>
                  </a:lnTo>
                  <a:lnTo>
                    <a:pt x="668" y="1328"/>
                  </a:lnTo>
                  <a:lnTo>
                    <a:pt x="668" y="1328"/>
                  </a:lnTo>
                  <a:lnTo>
                    <a:pt x="670" y="1342"/>
                  </a:lnTo>
                  <a:lnTo>
                    <a:pt x="670" y="1343"/>
                  </a:lnTo>
                  <a:lnTo>
                    <a:pt x="671" y="1350"/>
                  </a:lnTo>
                  <a:lnTo>
                    <a:pt x="672" y="1351"/>
                  </a:lnTo>
                  <a:lnTo>
                    <a:pt x="673" y="1352"/>
                  </a:lnTo>
                  <a:lnTo>
                    <a:pt x="674" y="1353"/>
                  </a:lnTo>
                  <a:lnTo>
                    <a:pt x="675" y="1352"/>
                  </a:lnTo>
                  <a:lnTo>
                    <a:pt x="676" y="1352"/>
                  </a:lnTo>
                  <a:lnTo>
                    <a:pt x="677" y="1352"/>
                  </a:lnTo>
                  <a:lnTo>
                    <a:pt x="678" y="1352"/>
                  </a:lnTo>
                  <a:lnTo>
                    <a:pt x="679" y="1353"/>
                  </a:lnTo>
                  <a:lnTo>
                    <a:pt x="679" y="1353"/>
                  </a:lnTo>
                  <a:lnTo>
                    <a:pt x="681" y="1353"/>
                  </a:lnTo>
                  <a:lnTo>
                    <a:pt x="681" y="1353"/>
                  </a:lnTo>
                  <a:lnTo>
                    <a:pt x="683" y="1350"/>
                  </a:lnTo>
                  <a:lnTo>
                    <a:pt x="683" y="1350"/>
                  </a:lnTo>
                  <a:lnTo>
                    <a:pt x="685" y="1345"/>
                  </a:lnTo>
                  <a:lnTo>
                    <a:pt x="685" y="1345"/>
                  </a:lnTo>
                  <a:lnTo>
                    <a:pt x="686" y="1343"/>
                  </a:lnTo>
                  <a:lnTo>
                    <a:pt x="687" y="1343"/>
                  </a:lnTo>
                  <a:lnTo>
                    <a:pt x="689" y="1348"/>
                  </a:lnTo>
                  <a:lnTo>
                    <a:pt x="689" y="1349"/>
                  </a:lnTo>
                  <a:lnTo>
                    <a:pt x="691" y="1353"/>
                  </a:lnTo>
                  <a:lnTo>
                    <a:pt x="691" y="1353"/>
                  </a:lnTo>
                  <a:lnTo>
                    <a:pt x="693" y="1354"/>
                  </a:lnTo>
                  <a:lnTo>
                    <a:pt x="694" y="1354"/>
                  </a:lnTo>
                  <a:lnTo>
                    <a:pt x="695" y="1353"/>
                  </a:lnTo>
                  <a:lnTo>
                    <a:pt x="695" y="1353"/>
                  </a:lnTo>
                  <a:lnTo>
                    <a:pt x="697" y="1352"/>
                  </a:lnTo>
                  <a:lnTo>
                    <a:pt x="697" y="1352"/>
                  </a:lnTo>
                  <a:lnTo>
                    <a:pt x="699" y="1349"/>
                  </a:lnTo>
                  <a:lnTo>
                    <a:pt x="699" y="1349"/>
                  </a:lnTo>
                  <a:lnTo>
                    <a:pt x="701" y="1345"/>
                  </a:lnTo>
                  <a:lnTo>
                    <a:pt x="701" y="1345"/>
                  </a:lnTo>
                  <a:lnTo>
                    <a:pt x="703" y="1341"/>
                  </a:lnTo>
                  <a:lnTo>
                    <a:pt x="704" y="1342"/>
                  </a:lnTo>
                  <a:lnTo>
                    <a:pt x="704" y="1340"/>
                  </a:lnTo>
                  <a:lnTo>
                    <a:pt x="705" y="1341"/>
                  </a:lnTo>
                  <a:lnTo>
                    <a:pt x="706" y="1340"/>
                  </a:lnTo>
                  <a:lnTo>
                    <a:pt x="707" y="1340"/>
                  </a:lnTo>
                  <a:lnTo>
                    <a:pt x="708" y="1343"/>
                  </a:lnTo>
                  <a:lnTo>
                    <a:pt x="708" y="1343"/>
                  </a:lnTo>
                  <a:lnTo>
                    <a:pt x="711" y="1346"/>
                  </a:lnTo>
                  <a:lnTo>
                    <a:pt x="711" y="1346"/>
                  </a:lnTo>
                  <a:lnTo>
                    <a:pt x="712" y="1348"/>
                  </a:lnTo>
                  <a:lnTo>
                    <a:pt x="712" y="1348"/>
                  </a:lnTo>
                  <a:lnTo>
                    <a:pt x="714" y="1346"/>
                  </a:lnTo>
                  <a:lnTo>
                    <a:pt x="715" y="1346"/>
                  </a:lnTo>
                  <a:lnTo>
                    <a:pt x="716" y="1337"/>
                  </a:lnTo>
                  <a:lnTo>
                    <a:pt x="716" y="1337"/>
                  </a:lnTo>
                  <a:lnTo>
                    <a:pt x="718" y="1319"/>
                  </a:lnTo>
                  <a:lnTo>
                    <a:pt x="718" y="1318"/>
                  </a:lnTo>
                  <a:lnTo>
                    <a:pt x="720" y="1300"/>
                  </a:lnTo>
                  <a:lnTo>
                    <a:pt x="720" y="1300"/>
                  </a:lnTo>
                  <a:lnTo>
                    <a:pt x="721" y="1294"/>
                  </a:lnTo>
                  <a:lnTo>
                    <a:pt x="722" y="1294"/>
                  </a:lnTo>
                  <a:lnTo>
                    <a:pt x="724" y="1304"/>
                  </a:lnTo>
                  <a:lnTo>
                    <a:pt x="724" y="1305"/>
                  </a:lnTo>
                  <a:lnTo>
                    <a:pt x="726" y="1322"/>
                  </a:lnTo>
                  <a:lnTo>
                    <a:pt x="726" y="1322"/>
                  </a:lnTo>
                  <a:lnTo>
                    <a:pt x="728" y="1338"/>
                  </a:lnTo>
                  <a:lnTo>
                    <a:pt x="728" y="1339"/>
                  </a:lnTo>
                  <a:lnTo>
                    <a:pt x="730" y="1350"/>
                  </a:lnTo>
                  <a:lnTo>
                    <a:pt x="730" y="1351"/>
                  </a:lnTo>
                  <a:lnTo>
                    <a:pt x="732" y="1354"/>
                  </a:lnTo>
                  <a:lnTo>
                    <a:pt x="732" y="1354"/>
                  </a:lnTo>
                  <a:lnTo>
                    <a:pt x="733" y="1356"/>
                  </a:lnTo>
                  <a:lnTo>
                    <a:pt x="735" y="1356"/>
                  </a:lnTo>
                  <a:lnTo>
                    <a:pt x="736" y="1355"/>
                  </a:lnTo>
                  <a:lnTo>
                    <a:pt x="736" y="1355"/>
                  </a:lnTo>
                  <a:lnTo>
                    <a:pt x="738" y="1353"/>
                  </a:lnTo>
                  <a:lnTo>
                    <a:pt x="738" y="1354"/>
                  </a:lnTo>
                  <a:lnTo>
                    <a:pt x="740" y="1353"/>
                  </a:lnTo>
                  <a:lnTo>
                    <a:pt x="741" y="1354"/>
                  </a:lnTo>
                  <a:lnTo>
                    <a:pt x="741" y="1353"/>
                  </a:lnTo>
                  <a:lnTo>
                    <a:pt x="742" y="1353"/>
                  </a:lnTo>
                  <a:lnTo>
                    <a:pt x="743" y="1353"/>
                  </a:lnTo>
                  <a:lnTo>
                    <a:pt x="743" y="1353"/>
                  </a:lnTo>
                  <a:lnTo>
                    <a:pt x="745" y="1354"/>
                  </a:lnTo>
                  <a:lnTo>
                    <a:pt x="746" y="1354"/>
                  </a:lnTo>
                  <a:lnTo>
                    <a:pt x="747" y="1356"/>
                  </a:lnTo>
                  <a:lnTo>
                    <a:pt x="747" y="1355"/>
                  </a:lnTo>
                  <a:lnTo>
                    <a:pt x="749" y="1356"/>
                  </a:lnTo>
                  <a:lnTo>
                    <a:pt x="750" y="1356"/>
                  </a:lnTo>
                  <a:lnTo>
                    <a:pt x="751" y="1356"/>
                  </a:lnTo>
                  <a:lnTo>
                    <a:pt x="751" y="1356"/>
                  </a:lnTo>
                  <a:lnTo>
                    <a:pt x="753" y="1356"/>
                  </a:lnTo>
                  <a:lnTo>
                    <a:pt x="754" y="1356"/>
                  </a:lnTo>
                  <a:lnTo>
                    <a:pt x="755" y="1356"/>
                  </a:lnTo>
                  <a:lnTo>
                    <a:pt x="755" y="1356"/>
                  </a:lnTo>
                  <a:lnTo>
                    <a:pt x="757" y="1356"/>
                  </a:lnTo>
                  <a:lnTo>
                    <a:pt x="757" y="1356"/>
                  </a:lnTo>
                  <a:lnTo>
                    <a:pt x="759" y="1356"/>
                  </a:lnTo>
                  <a:lnTo>
                    <a:pt x="760" y="1356"/>
                  </a:lnTo>
                  <a:lnTo>
                    <a:pt x="761" y="1357"/>
                  </a:lnTo>
                  <a:lnTo>
                    <a:pt x="762" y="1356"/>
                  </a:lnTo>
                  <a:lnTo>
                    <a:pt x="763" y="1357"/>
                  </a:lnTo>
                  <a:lnTo>
                    <a:pt x="764" y="1357"/>
                  </a:lnTo>
                  <a:lnTo>
                    <a:pt x="765" y="1356"/>
                  </a:lnTo>
                  <a:lnTo>
                    <a:pt x="765" y="1357"/>
                  </a:lnTo>
                  <a:lnTo>
                    <a:pt x="767" y="1358"/>
                  </a:lnTo>
                  <a:lnTo>
                    <a:pt x="767" y="1358"/>
                  </a:lnTo>
                  <a:lnTo>
                    <a:pt x="768" y="1357"/>
                  </a:lnTo>
                  <a:lnTo>
                    <a:pt x="769" y="1357"/>
                  </a:lnTo>
                  <a:lnTo>
                    <a:pt x="771" y="1356"/>
                  </a:lnTo>
                  <a:lnTo>
                    <a:pt x="771" y="1356"/>
                  </a:lnTo>
                  <a:lnTo>
                    <a:pt x="773" y="1356"/>
                  </a:lnTo>
                  <a:lnTo>
                    <a:pt x="774" y="1356"/>
                  </a:lnTo>
                  <a:lnTo>
                    <a:pt x="775" y="1357"/>
                  </a:lnTo>
                  <a:lnTo>
                    <a:pt x="775" y="1357"/>
                  </a:lnTo>
                  <a:lnTo>
                    <a:pt x="777" y="1358"/>
                  </a:lnTo>
                  <a:lnTo>
                    <a:pt x="777" y="1358"/>
                  </a:lnTo>
                  <a:lnTo>
                    <a:pt x="777" y="1358"/>
                  </a:lnTo>
                  <a:lnTo>
                    <a:pt x="780" y="1358"/>
                  </a:lnTo>
                  <a:lnTo>
                    <a:pt x="780" y="1357"/>
                  </a:lnTo>
                  <a:lnTo>
                    <a:pt x="781" y="1358"/>
                  </a:lnTo>
                  <a:lnTo>
                    <a:pt x="782" y="1357"/>
                  </a:lnTo>
                  <a:lnTo>
                    <a:pt x="783" y="1356"/>
                  </a:lnTo>
                  <a:lnTo>
                    <a:pt x="784" y="1357"/>
                  </a:lnTo>
                  <a:lnTo>
                    <a:pt x="785" y="1357"/>
                  </a:lnTo>
                  <a:lnTo>
                    <a:pt x="786" y="1356"/>
                  </a:lnTo>
                  <a:lnTo>
                    <a:pt x="786" y="1357"/>
                  </a:lnTo>
                  <a:lnTo>
                    <a:pt x="789" y="1358"/>
                  </a:lnTo>
                  <a:lnTo>
                    <a:pt x="789" y="1358"/>
                  </a:lnTo>
                  <a:lnTo>
                    <a:pt x="790" y="1357"/>
                  </a:lnTo>
                  <a:lnTo>
                    <a:pt x="790" y="1357"/>
                  </a:lnTo>
                  <a:lnTo>
                    <a:pt x="793" y="1356"/>
                  </a:lnTo>
                  <a:lnTo>
                    <a:pt x="793" y="1356"/>
                  </a:lnTo>
                  <a:lnTo>
                    <a:pt x="794" y="1353"/>
                  </a:lnTo>
                  <a:lnTo>
                    <a:pt x="794" y="1353"/>
                  </a:lnTo>
                  <a:lnTo>
                    <a:pt x="797" y="1351"/>
                  </a:lnTo>
                  <a:lnTo>
                    <a:pt x="797" y="1351"/>
                  </a:lnTo>
                  <a:lnTo>
                    <a:pt x="798" y="1350"/>
                  </a:lnTo>
                  <a:lnTo>
                    <a:pt x="799" y="1350"/>
                  </a:lnTo>
                  <a:lnTo>
                    <a:pt x="800" y="1348"/>
                  </a:lnTo>
                  <a:lnTo>
                    <a:pt x="800" y="1348"/>
                  </a:lnTo>
                  <a:lnTo>
                    <a:pt x="802" y="1342"/>
                  </a:lnTo>
                  <a:lnTo>
                    <a:pt x="802" y="1342"/>
                  </a:lnTo>
                  <a:lnTo>
                    <a:pt x="804" y="1315"/>
                  </a:lnTo>
                  <a:lnTo>
                    <a:pt x="804" y="1314"/>
                  </a:lnTo>
                  <a:lnTo>
                    <a:pt x="806" y="1182"/>
                  </a:lnTo>
                  <a:lnTo>
                    <a:pt x="806" y="1175"/>
                  </a:lnTo>
                  <a:lnTo>
                    <a:pt x="808" y="1036"/>
                  </a:lnTo>
                  <a:lnTo>
                    <a:pt x="808" y="1037"/>
                  </a:lnTo>
                  <a:lnTo>
                    <a:pt x="810" y="1083"/>
                  </a:lnTo>
                  <a:lnTo>
                    <a:pt x="810" y="1084"/>
                  </a:lnTo>
                  <a:lnTo>
                    <a:pt x="812" y="1134"/>
                  </a:lnTo>
                  <a:lnTo>
                    <a:pt x="812" y="1136"/>
                  </a:lnTo>
                  <a:lnTo>
                    <a:pt x="814" y="1186"/>
                  </a:lnTo>
                  <a:lnTo>
                    <a:pt x="814" y="1187"/>
                  </a:lnTo>
                  <a:lnTo>
                    <a:pt x="816" y="1234"/>
                  </a:lnTo>
                  <a:lnTo>
                    <a:pt x="816" y="1236"/>
                  </a:lnTo>
                  <a:lnTo>
                    <a:pt x="817" y="1279"/>
                  </a:lnTo>
                  <a:lnTo>
                    <a:pt x="818" y="1280"/>
                  </a:lnTo>
                  <a:lnTo>
                    <a:pt x="820" y="1314"/>
                  </a:lnTo>
                  <a:lnTo>
                    <a:pt x="820" y="1315"/>
                  </a:lnTo>
                  <a:lnTo>
                    <a:pt x="821" y="1337"/>
                  </a:lnTo>
                  <a:lnTo>
                    <a:pt x="821" y="1338"/>
                  </a:lnTo>
                  <a:lnTo>
                    <a:pt x="824" y="1347"/>
                  </a:lnTo>
                  <a:lnTo>
                    <a:pt x="824" y="1347"/>
                  </a:lnTo>
                  <a:lnTo>
                    <a:pt x="825" y="1350"/>
                  </a:lnTo>
                  <a:lnTo>
                    <a:pt x="826" y="1349"/>
                  </a:lnTo>
                  <a:lnTo>
                    <a:pt x="828" y="1351"/>
                  </a:lnTo>
                  <a:lnTo>
                    <a:pt x="828" y="1351"/>
                  </a:lnTo>
                  <a:lnTo>
                    <a:pt x="829" y="1353"/>
                  </a:lnTo>
                  <a:lnTo>
                    <a:pt x="829" y="1353"/>
                  </a:lnTo>
                  <a:lnTo>
                    <a:pt x="832" y="1355"/>
                  </a:lnTo>
                  <a:lnTo>
                    <a:pt x="832" y="1355"/>
                  </a:lnTo>
                  <a:lnTo>
                    <a:pt x="833" y="1356"/>
                  </a:lnTo>
                  <a:lnTo>
                    <a:pt x="833" y="1355"/>
                  </a:lnTo>
                  <a:lnTo>
                    <a:pt x="835" y="1356"/>
                  </a:lnTo>
                  <a:lnTo>
                    <a:pt x="836" y="1356"/>
                  </a:lnTo>
                  <a:lnTo>
                    <a:pt x="837" y="1357"/>
                  </a:lnTo>
                  <a:lnTo>
                    <a:pt x="838" y="1357"/>
                  </a:lnTo>
                  <a:lnTo>
                    <a:pt x="839" y="1358"/>
                  </a:lnTo>
                  <a:lnTo>
                    <a:pt x="840" y="1358"/>
                  </a:lnTo>
                  <a:lnTo>
                    <a:pt x="841" y="1359"/>
                  </a:lnTo>
                  <a:lnTo>
                    <a:pt x="841" y="1359"/>
                  </a:lnTo>
                  <a:lnTo>
                    <a:pt x="842" y="1359"/>
                  </a:lnTo>
                  <a:lnTo>
                    <a:pt x="843" y="1360"/>
                  </a:lnTo>
                  <a:lnTo>
                    <a:pt x="845" y="1359"/>
                  </a:lnTo>
                  <a:lnTo>
                    <a:pt x="845" y="1359"/>
                  </a:lnTo>
                  <a:lnTo>
                    <a:pt x="847" y="1356"/>
                  </a:lnTo>
                  <a:lnTo>
                    <a:pt x="847" y="1356"/>
                  </a:lnTo>
                  <a:lnTo>
                    <a:pt x="849" y="1348"/>
                  </a:lnTo>
                  <a:lnTo>
                    <a:pt x="849" y="1348"/>
                  </a:lnTo>
                  <a:lnTo>
                    <a:pt x="850" y="1346"/>
                  </a:lnTo>
                  <a:lnTo>
                    <a:pt x="851" y="1347"/>
                  </a:lnTo>
                  <a:lnTo>
                    <a:pt x="853" y="1355"/>
                  </a:lnTo>
                  <a:lnTo>
                    <a:pt x="853" y="1355"/>
                  </a:lnTo>
                  <a:lnTo>
                    <a:pt x="855" y="1359"/>
                  </a:lnTo>
                  <a:lnTo>
                    <a:pt x="855" y="1359"/>
                  </a:lnTo>
                  <a:lnTo>
                    <a:pt x="856" y="1359"/>
                  </a:lnTo>
                  <a:lnTo>
                    <a:pt x="857" y="1359"/>
                  </a:lnTo>
                  <a:lnTo>
                    <a:pt x="859" y="1357"/>
                  </a:lnTo>
                  <a:lnTo>
                    <a:pt x="859" y="1357"/>
                  </a:lnTo>
                  <a:lnTo>
                    <a:pt x="860" y="1353"/>
                  </a:lnTo>
                  <a:lnTo>
                    <a:pt x="861" y="1352"/>
                  </a:lnTo>
                  <a:lnTo>
                    <a:pt x="863" y="1346"/>
                  </a:lnTo>
                  <a:lnTo>
                    <a:pt x="863" y="1346"/>
                  </a:lnTo>
                  <a:lnTo>
                    <a:pt x="864" y="1350"/>
                  </a:lnTo>
                  <a:lnTo>
                    <a:pt x="864" y="1350"/>
                  </a:lnTo>
                  <a:lnTo>
                    <a:pt x="867" y="1355"/>
                  </a:lnTo>
                  <a:lnTo>
                    <a:pt x="867" y="1355"/>
                  </a:lnTo>
                  <a:lnTo>
                    <a:pt x="868" y="1357"/>
                  </a:lnTo>
                  <a:lnTo>
                    <a:pt x="868" y="1357"/>
                  </a:lnTo>
                  <a:lnTo>
                    <a:pt x="870" y="1359"/>
                  </a:lnTo>
                  <a:lnTo>
                    <a:pt x="870" y="1359"/>
                  </a:lnTo>
                  <a:lnTo>
                    <a:pt x="872" y="1359"/>
                  </a:lnTo>
                  <a:lnTo>
                    <a:pt x="872" y="1359"/>
                  </a:lnTo>
                  <a:lnTo>
                    <a:pt x="874" y="1360"/>
                  </a:lnTo>
                  <a:lnTo>
                    <a:pt x="874" y="1360"/>
                  </a:lnTo>
                  <a:lnTo>
                    <a:pt x="876" y="1359"/>
                  </a:lnTo>
                  <a:lnTo>
                    <a:pt x="876" y="1359"/>
                  </a:lnTo>
                  <a:lnTo>
                    <a:pt x="878" y="1357"/>
                  </a:lnTo>
                  <a:lnTo>
                    <a:pt x="878" y="1357"/>
                  </a:lnTo>
                  <a:lnTo>
                    <a:pt x="880" y="1355"/>
                  </a:lnTo>
                  <a:lnTo>
                    <a:pt x="881" y="1355"/>
                  </a:lnTo>
                  <a:lnTo>
                    <a:pt x="882" y="1353"/>
                  </a:lnTo>
                  <a:lnTo>
                    <a:pt x="882" y="1353"/>
                  </a:lnTo>
                  <a:lnTo>
                    <a:pt x="884" y="1348"/>
                  </a:lnTo>
                  <a:lnTo>
                    <a:pt x="884" y="1348"/>
                  </a:lnTo>
                  <a:lnTo>
                    <a:pt x="886" y="1334"/>
                  </a:lnTo>
                  <a:lnTo>
                    <a:pt x="886" y="1334"/>
                  </a:lnTo>
                  <a:lnTo>
                    <a:pt x="888" y="1315"/>
                  </a:lnTo>
                  <a:lnTo>
                    <a:pt x="888" y="1314"/>
                  </a:lnTo>
                  <a:lnTo>
                    <a:pt x="890" y="1306"/>
                  </a:lnTo>
                  <a:lnTo>
                    <a:pt x="891" y="1310"/>
                  </a:lnTo>
                  <a:lnTo>
                    <a:pt x="892" y="1299"/>
                  </a:lnTo>
                  <a:lnTo>
                    <a:pt x="892" y="1296"/>
                  </a:lnTo>
                  <a:lnTo>
                    <a:pt x="894" y="1027"/>
                  </a:lnTo>
                  <a:lnTo>
                    <a:pt x="894" y="1012"/>
                  </a:lnTo>
                  <a:lnTo>
                    <a:pt x="896" y="271"/>
                  </a:lnTo>
                  <a:lnTo>
                    <a:pt x="896" y="249"/>
                  </a:lnTo>
                  <a:lnTo>
                    <a:pt x="897" y="0"/>
                  </a:lnTo>
                  <a:lnTo>
                    <a:pt x="898" y="24"/>
                  </a:lnTo>
                  <a:lnTo>
                    <a:pt x="900" y="218"/>
                  </a:lnTo>
                  <a:lnTo>
                    <a:pt x="900" y="224"/>
                  </a:lnTo>
                  <a:lnTo>
                    <a:pt x="902" y="449"/>
                  </a:lnTo>
                  <a:lnTo>
                    <a:pt x="902" y="455"/>
                  </a:lnTo>
                  <a:lnTo>
                    <a:pt x="904" y="674"/>
                  </a:lnTo>
                  <a:lnTo>
                    <a:pt x="904" y="681"/>
                  </a:lnTo>
                  <a:lnTo>
                    <a:pt x="905" y="885"/>
                  </a:lnTo>
                  <a:lnTo>
                    <a:pt x="905" y="890"/>
                  </a:lnTo>
                  <a:lnTo>
                    <a:pt x="907" y="1067"/>
                  </a:lnTo>
                  <a:lnTo>
                    <a:pt x="908" y="1072"/>
                  </a:lnTo>
                  <a:lnTo>
                    <a:pt x="909" y="1207"/>
                  </a:lnTo>
                  <a:lnTo>
                    <a:pt x="909" y="1210"/>
                  </a:lnTo>
                  <a:lnTo>
                    <a:pt x="911" y="1292"/>
                  </a:lnTo>
                  <a:lnTo>
                    <a:pt x="911" y="1294"/>
                  </a:lnTo>
                  <a:lnTo>
                    <a:pt x="913" y="1333"/>
                  </a:lnTo>
                  <a:lnTo>
                    <a:pt x="913" y="1334"/>
                  </a:lnTo>
                  <a:lnTo>
                    <a:pt x="915" y="1347"/>
                  </a:lnTo>
                  <a:lnTo>
                    <a:pt x="915" y="1347"/>
                  </a:lnTo>
                  <a:lnTo>
                    <a:pt x="917" y="1351"/>
                  </a:lnTo>
                  <a:lnTo>
                    <a:pt x="917" y="1351"/>
                  </a:lnTo>
                  <a:lnTo>
                    <a:pt x="919" y="1353"/>
                  </a:lnTo>
                  <a:lnTo>
                    <a:pt x="919" y="1353"/>
                  </a:lnTo>
                  <a:lnTo>
                    <a:pt x="921" y="1354"/>
                  </a:lnTo>
                  <a:lnTo>
                    <a:pt x="921" y="1354"/>
                  </a:lnTo>
                  <a:lnTo>
                    <a:pt x="923" y="1319"/>
                  </a:lnTo>
                  <a:lnTo>
                    <a:pt x="923" y="1315"/>
                  </a:lnTo>
                  <a:lnTo>
                    <a:pt x="925" y="1040"/>
                  </a:lnTo>
                  <a:lnTo>
                    <a:pt x="925" y="1026"/>
                  </a:lnTo>
                  <a:lnTo>
                    <a:pt x="926" y="815"/>
                  </a:lnTo>
                  <a:lnTo>
                    <a:pt x="927" y="820"/>
                  </a:lnTo>
                  <a:lnTo>
                    <a:pt x="929" y="878"/>
                  </a:lnTo>
                  <a:lnTo>
                    <a:pt x="929" y="880"/>
                  </a:lnTo>
                  <a:lnTo>
                    <a:pt x="931" y="942"/>
                  </a:lnTo>
                  <a:lnTo>
                    <a:pt x="931" y="944"/>
                  </a:lnTo>
                  <a:lnTo>
                    <a:pt x="933" y="998"/>
                  </a:lnTo>
                  <a:lnTo>
                    <a:pt x="933" y="999"/>
                  </a:lnTo>
                  <a:lnTo>
                    <a:pt x="935" y="1050"/>
                  </a:lnTo>
                  <a:lnTo>
                    <a:pt x="935" y="1052"/>
                  </a:lnTo>
                  <a:lnTo>
                    <a:pt x="937" y="1118"/>
                  </a:lnTo>
                  <a:lnTo>
                    <a:pt x="937" y="1120"/>
                  </a:lnTo>
                  <a:lnTo>
                    <a:pt x="939" y="1200"/>
                  </a:lnTo>
                  <a:lnTo>
                    <a:pt x="939" y="1202"/>
                  </a:lnTo>
                  <a:lnTo>
                    <a:pt x="940" y="1277"/>
                  </a:lnTo>
                  <a:lnTo>
                    <a:pt x="940" y="1279"/>
                  </a:lnTo>
                  <a:lnTo>
                    <a:pt x="943" y="1327"/>
                  </a:lnTo>
                  <a:lnTo>
                    <a:pt x="943" y="1328"/>
                  </a:lnTo>
                  <a:lnTo>
                    <a:pt x="944" y="1348"/>
                  </a:lnTo>
                  <a:lnTo>
                    <a:pt x="945" y="1350"/>
                  </a:lnTo>
                  <a:lnTo>
                    <a:pt x="946" y="1332"/>
                  </a:lnTo>
                  <a:lnTo>
                    <a:pt x="947" y="1329"/>
                  </a:lnTo>
                  <a:lnTo>
                    <a:pt x="948" y="1180"/>
                  </a:lnTo>
                  <a:lnTo>
                    <a:pt x="948" y="1173"/>
                  </a:lnTo>
                  <a:lnTo>
                    <a:pt x="950" y="1048"/>
                  </a:lnTo>
                  <a:lnTo>
                    <a:pt x="950" y="1051"/>
                  </a:lnTo>
                  <a:lnTo>
                    <a:pt x="952" y="1093"/>
                  </a:lnTo>
                  <a:lnTo>
                    <a:pt x="952" y="1095"/>
                  </a:lnTo>
                  <a:lnTo>
                    <a:pt x="954" y="1144"/>
                  </a:lnTo>
                  <a:lnTo>
                    <a:pt x="954" y="1145"/>
                  </a:lnTo>
                  <a:lnTo>
                    <a:pt x="956" y="1195"/>
                  </a:lnTo>
                  <a:lnTo>
                    <a:pt x="956" y="1196"/>
                  </a:lnTo>
                  <a:lnTo>
                    <a:pt x="958" y="1243"/>
                  </a:lnTo>
                  <a:lnTo>
                    <a:pt x="958" y="1245"/>
                  </a:lnTo>
                  <a:lnTo>
                    <a:pt x="960" y="1287"/>
                  </a:lnTo>
                  <a:lnTo>
                    <a:pt x="960" y="1288"/>
                  </a:lnTo>
                  <a:lnTo>
                    <a:pt x="962" y="1323"/>
                  </a:lnTo>
                  <a:lnTo>
                    <a:pt x="962" y="1324"/>
                  </a:lnTo>
                  <a:lnTo>
                    <a:pt x="964" y="1345"/>
                  </a:lnTo>
                  <a:lnTo>
                    <a:pt x="964" y="1345"/>
                  </a:lnTo>
                  <a:lnTo>
                    <a:pt x="966" y="1351"/>
                  </a:lnTo>
                  <a:lnTo>
                    <a:pt x="966" y="1351"/>
                  </a:lnTo>
                  <a:lnTo>
                    <a:pt x="968" y="1346"/>
                  </a:lnTo>
                  <a:lnTo>
                    <a:pt x="968" y="1346"/>
                  </a:lnTo>
                  <a:lnTo>
                    <a:pt x="969" y="1343"/>
                  </a:lnTo>
                  <a:lnTo>
                    <a:pt x="970" y="1343"/>
                  </a:lnTo>
                  <a:lnTo>
                    <a:pt x="972" y="1345"/>
                  </a:lnTo>
                  <a:lnTo>
                    <a:pt x="972" y="1345"/>
                  </a:lnTo>
                  <a:lnTo>
                    <a:pt x="974" y="1322"/>
                  </a:lnTo>
                  <a:lnTo>
                    <a:pt x="974" y="1320"/>
                  </a:lnTo>
                  <a:lnTo>
                    <a:pt x="975" y="1161"/>
                  </a:lnTo>
                  <a:lnTo>
                    <a:pt x="975" y="1153"/>
                  </a:lnTo>
                  <a:lnTo>
                    <a:pt x="978" y="854"/>
                  </a:lnTo>
                  <a:lnTo>
                    <a:pt x="978" y="848"/>
                  </a:lnTo>
                  <a:lnTo>
                    <a:pt x="979" y="804"/>
                  </a:lnTo>
                  <a:lnTo>
                    <a:pt x="979" y="825"/>
                  </a:lnTo>
                  <a:lnTo>
                    <a:pt x="982" y="909"/>
                  </a:lnTo>
                  <a:lnTo>
                    <a:pt x="982" y="912"/>
                  </a:lnTo>
                  <a:lnTo>
                    <a:pt x="983" y="1004"/>
                  </a:lnTo>
                  <a:lnTo>
                    <a:pt x="983" y="1007"/>
                  </a:lnTo>
                  <a:lnTo>
                    <a:pt x="986" y="1087"/>
                  </a:lnTo>
                  <a:lnTo>
                    <a:pt x="986" y="1089"/>
                  </a:lnTo>
                  <a:lnTo>
                    <a:pt x="987" y="1151"/>
                  </a:lnTo>
                  <a:lnTo>
                    <a:pt x="987" y="1153"/>
                  </a:lnTo>
                  <a:lnTo>
                    <a:pt x="990" y="1204"/>
                  </a:lnTo>
                  <a:lnTo>
                    <a:pt x="990" y="1206"/>
                  </a:lnTo>
                  <a:lnTo>
                    <a:pt x="991" y="1252"/>
                  </a:lnTo>
                  <a:lnTo>
                    <a:pt x="991" y="1253"/>
                  </a:lnTo>
                  <a:lnTo>
                    <a:pt x="993" y="1292"/>
                  </a:lnTo>
                  <a:lnTo>
                    <a:pt x="994" y="1294"/>
                  </a:lnTo>
                  <a:lnTo>
                    <a:pt x="995" y="1323"/>
                  </a:lnTo>
                  <a:lnTo>
                    <a:pt x="995" y="1324"/>
                  </a:lnTo>
                  <a:lnTo>
                    <a:pt x="997" y="1340"/>
                  </a:lnTo>
                  <a:lnTo>
                    <a:pt x="997" y="1340"/>
                  </a:lnTo>
                  <a:lnTo>
                    <a:pt x="999" y="1348"/>
                  </a:lnTo>
                  <a:lnTo>
                    <a:pt x="999" y="1348"/>
                  </a:lnTo>
                  <a:lnTo>
                    <a:pt x="1000" y="1349"/>
                  </a:lnTo>
                  <a:lnTo>
                    <a:pt x="1001" y="1348"/>
                  </a:lnTo>
                  <a:lnTo>
                    <a:pt x="1003" y="1346"/>
                  </a:lnTo>
                  <a:lnTo>
                    <a:pt x="1003" y="1346"/>
                  </a:lnTo>
                  <a:lnTo>
                    <a:pt x="1005" y="1343"/>
                  </a:lnTo>
                  <a:lnTo>
                    <a:pt x="1005" y="1343"/>
                  </a:lnTo>
                  <a:lnTo>
                    <a:pt x="1007" y="1239"/>
                  </a:lnTo>
                  <a:lnTo>
                    <a:pt x="1007" y="1232"/>
                  </a:lnTo>
                  <a:lnTo>
                    <a:pt x="1009" y="868"/>
                  </a:lnTo>
                  <a:lnTo>
                    <a:pt x="1009" y="862"/>
                  </a:lnTo>
                  <a:lnTo>
                    <a:pt x="1009" y="834"/>
                  </a:lnTo>
                  <a:lnTo>
                    <a:pt x="1011" y="858"/>
                  </a:lnTo>
                  <a:lnTo>
                    <a:pt x="1013" y="912"/>
                  </a:lnTo>
                  <a:lnTo>
                    <a:pt x="1013" y="915"/>
                  </a:lnTo>
                  <a:lnTo>
                    <a:pt x="1014" y="974"/>
                  </a:lnTo>
                  <a:lnTo>
                    <a:pt x="1014" y="975"/>
                  </a:lnTo>
                  <a:lnTo>
                    <a:pt x="1017" y="1035"/>
                  </a:lnTo>
                  <a:lnTo>
                    <a:pt x="1017" y="1037"/>
                  </a:lnTo>
                  <a:lnTo>
                    <a:pt x="1018" y="1097"/>
                  </a:lnTo>
                  <a:lnTo>
                    <a:pt x="1018" y="1099"/>
                  </a:lnTo>
                  <a:lnTo>
                    <a:pt x="1021" y="1158"/>
                  </a:lnTo>
                  <a:lnTo>
                    <a:pt x="1021" y="1159"/>
                  </a:lnTo>
                  <a:lnTo>
                    <a:pt x="1022" y="1216"/>
                  </a:lnTo>
                  <a:lnTo>
                    <a:pt x="1022" y="1218"/>
                  </a:lnTo>
                  <a:lnTo>
                    <a:pt x="1025" y="1267"/>
                  </a:lnTo>
                  <a:lnTo>
                    <a:pt x="1025" y="1268"/>
                  </a:lnTo>
                  <a:lnTo>
                    <a:pt x="1026" y="1295"/>
                  </a:lnTo>
                  <a:lnTo>
                    <a:pt x="1026" y="1295"/>
                  </a:lnTo>
                  <a:lnTo>
                    <a:pt x="1028" y="1289"/>
                  </a:lnTo>
                  <a:lnTo>
                    <a:pt x="1029" y="1290"/>
                  </a:lnTo>
                  <a:lnTo>
                    <a:pt x="1030" y="1316"/>
                  </a:lnTo>
                  <a:lnTo>
                    <a:pt x="1030" y="1317"/>
                  </a:lnTo>
                  <a:lnTo>
                    <a:pt x="1032" y="1339"/>
                  </a:lnTo>
                  <a:lnTo>
                    <a:pt x="1032" y="1339"/>
                  </a:lnTo>
                  <a:lnTo>
                    <a:pt x="1034" y="1346"/>
                  </a:lnTo>
                  <a:lnTo>
                    <a:pt x="1034" y="1346"/>
                  </a:lnTo>
                  <a:lnTo>
                    <a:pt x="1036" y="1350"/>
                  </a:lnTo>
                  <a:lnTo>
                    <a:pt x="1036" y="1350"/>
                  </a:lnTo>
                  <a:lnTo>
                    <a:pt x="1038" y="1351"/>
                  </a:lnTo>
                  <a:lnTo>
                    <a:pt x="1038" y="1352"/>
                  </a:lnTo>
                  <a:lnTo>
                    <a:pt x="1040" y="1353"/>
                  </a:lnTo>
                  <a:lnTo>
                    <a:pt x="1040" y="1353"/>
                  </a:lnTo>
                  <a:lnTo>
                    <a:pt x="1042" y="1353"/>
                  </a:lnTo>
                  <a:lnTo>
                    <a:pt x="1043" y="1353"/>
                  </a:lnTo>
                  <a:lnTo>
                    <a:pt x="1044" y="1352"/>
                  </a:lnTo>
                  <a:lnTo>
                    <a:pt x="1044" y="1352"/>
                  </a:lnTo>
                  <a:lnTo>
                    <a:pt x="1046" y="1351"/>
                  </a:lnTo>
                  <a:lnTo>
                    <a:pt x="1046" y="1351"/>
                  </a:lnTo>
                  <a:lnTo>
                    <a:pt x="1048" y="1348"/>
                  </a:lnTo>
                  <a:lnTo>
                    <a:pt x="1048" y="1348"/>
                  </a:lnTo>
                  <a:lnTo>
                    <a:pt x="1050" y="1345"/>
                  </a:lnTo>
                  <a:lnTo>
                    <a:pt x="1050" y="1344"/>
                  </a:lnTo>
                  <a:lnTo>
                    <a:pt x="1052" y="1343"/>
                  </a:lnTo>
                  <a:lnTo>
                    <a:pt x="1052" y="1343"/>
                  </a:lnTo>
                  <a:lnTo>
                    <a:pt x="1053" y="1338"/>
                  </a:lnTo>
                  <a:lnTo>
                    <a:pt x="1054" y="1338"/>
                  </a:lnTo>
                  <a:lnTo>
                    <a:pt x="1056" y="1332"/>
                  </a:lnTo>
                  <a:lnTo>
                    <a:pt x="1056" y="1332"/>
                  </a:lnTo>
                  <a:lnTo>
                    <a:pt x="1057" y="1322"/>
                  </a:lnTo>
                  <a:lnTo>
                    <a:pt x="1057" y="1321"/>
                  </a:lnTo>
                  <a:lnTo>
                    <a:pt x="1060" y="1304"/>
                  </a:lnTo>
                  <a:lnTo>
                    <a:pt x="1060" y="1304"/>
                  </a:lnTo>
                  <a:lnTo>
                    <a:pt x="1061" y="1296"/>
                  </a:lnTo>
                  <a:lnTo>
                    <a:pt x="1061" y="1296"/>
                  </a:lnTo>
                  <a:lnTo>
                    <a:pt x="1064" y="1307"/>
                  </a:lnTo>
                  <a:lnTo>
                    <a:pt x="1064" y="1308"/>
                  </a:lnTo>
                  <a:lnTo>
                    <a:pt x="1065" y="1328"/>
                  </a:lnTo>
                  <a:lnTo>
                    <a:pt x="1065" y="1329"/>
                  </a:lnTo>
                  <a:lnTo>
                    <a:pt x="1067" y="1345"/>
                  </a:lnTo>
                  <a:lnTo>
                    <a:pt x="1067" y="1345"/>
                  </a:lnTo>
                  <a:lnTo>
                    <a:pt x="1069" y="1354"/>
                  </a:lnTo>
                  <a:lnTo>
                    <a:pt x="1069" y="1354"/>
                  </a:lnTo>
                  <a:lnTo>
                    <a:pt x="1071" y="1356"/>
                  </a:lnTo>
                  <a:lnTo>
                    <a:pt x="1071" y="1356"/>
                  </a:lnTo>
                  <a:lnTo>
                    <a:pt x="1073" y="1353"/>
                  </a:lnTo>
                  <a:lnTo>
                    <a:pt x="1073" y="1353"/>
                  </a:lnTo>
                  <a:lnTo>
                    <a:pt x="1075" y="1351"/>
                  </a:lnTo>
                  <a:lnTo>
                    <a:pt x="1075" y="1351"/>
                  </a:lnTo>
                  <a:lnTo>
                    <a:pt x="1076" y="1349"/>
                  </a:lnTo>
                  <a:lnTo>
                    <a:pt x="1077" y="1351"/>
                  </a:lnTo>
                  <a:lnTo>
                    <a:pt x="1079" y="1353"/>
                  </a:lnTo>
                  <a:lnTo>
                    <a:pt x="1079" y="1353"/>
                  </a:lnTo>
                  <a:lnTo>
                    <a:pt x="1081" y="1358"/>
                  </a:lnTo>
                  <a:lnTo>
                    <a:pt x="1081" y="1358"/>
                  </a:lnTo>
                  <a:lnTo>
                    <a:pt x="1082" y="1359"/>
                  </a:lnTo>
                  <a:lnTo>
                    <a:pt x="1083" y="1359"/>
                  </a:lnTo>
                  <a:lnTo>
                    <a:pt x="1085" y="1358"/>
                  </a:lnTo>
                  <a:lnTo>
                    <a:pt x="1085" y="1357"/>
                  </a:lnTo>
                  <a:lnTo>
                    <a:pt x="1086" y="1357"/>
                  </a:lnTo>
                  <a:lnTo>
                    <a:pt x="1087" y="1357"/>
                  </a:lnTo>
                  <a:lnTo>
                    <a:pt x="1088" y="1358"/>
                  </a:lnTo>
                  <a:lnTo>
                    <a:pt x="1089" y="1358"/>
                  </a:lnTo>
                  <a:lnTo>
                    <a:pt x="1090" y="1359"/>
                  </a:lnTo>
                  <a:lnTo>
                    <a:pt x="1091" y="1359"/>
                  </a:lnTo>
                  <a:lnTo>
                    <a:pt x="1092" y="1359"/>
                  </a:lnTo>
                  <a:lnTo>
                    <a:pt x="1093" y="1359"/>
                  </a:lnTo>
                  <a:lnTo>
                    <a:pt x="1095" y="1358"/>
                  </a:lnTo>
                  <a:lnTo>
                    <a:pt x="1095" y="1358"/>
                  </a:lnTo>
                  <a:lnTo>
                    <a:pt x="1096" y="1356"/>
                  </a:lnTo>
                  <a:lnTo>
                    <a:pt x="1097" y="1356"/>
                  </a:lnTo>
                  <a:lnTo>
                    <a:pt x="1099" y="1354"/>
                  </a:lnTo>
                  <a:lnTo>
                    <a:pt x="1099" y="1354"/>
                  </a:lnTo>
                  <a:lnTo>
                    <a:pt x="1100" y="1355"/>
                  </a:lnTo>
                  <a:lnTo>
                    <a:pt x="1100" y="1355"/>
                  </a:lnTo>
                  <a:lnTo>
                    <a:pt x="1102" y="1357"/>
                  </a:lnTo>
                  <a:lnTo>
                    <a:pt x="1102" y="1356"/>
                  </a:lnTo>
                  <a:lnTo>
                    <a:pt x="1104" y="1358"/>
                  </a:lnTo>
                  <a:lnTo>
                    <a:pt x="1105" y="1358"/>
                  </a:lnTo>
                  <a:lnTo>
                    <a:pt x="1106" y="1359"/>
                  </a:lnTo>
                  <a:lnTo>
                    <a:pt x="1106" y="1358"/>
                  </a:lnTo>
                  <a:lnTo>
                    <a:pt x="1108" y="1357"/>
                  </a:lnTo>
                  <a:lnTo>
                    <a:pt x="1108" y="1357"/>
                  </a:lnTo>
                  <a:lnTo>
                    <a:pt x="1109" y="1356"/>
                  </a:lnTo>
                  <a:lnTo>
                    <a:pt x="1110" y="1356"/>
                  </a:lnTo>
                  <a:lnTo>
                    <a:pt x="1112" y="1358"/>
                  </a:lnTo>
                  <a:lnTo>
                    <a:pt x="1112" y="1357"/>
                  </a:lnTo>
                  <a:lnTo>
                    <a:pt x="1114" y="1359"/>
                  </a:lnTo>
                  <a:lnTo>
                    <a:pt x="1114" y="1358"/>
                  </a:lnTo>
                  <a:lnTo>
                    <a:pt x="1116" y="1356"/>
                  </a:lnTo>
                  <a:lnTo>
                    <a:pt x="1116" y="1356"/>
                  </a:lnTo>
                  <a:lnTo>
                    <a:pt x="1118" y="1351"/>
                  </a:lnTo>
                  <a:lnTo>
                    <a:pt x="1118" y="1351"/>
                  </a:lnTo>
                  <a:lnTo>
                    <a:pt x="1120" y="1346"/>
                  </a:lnTo>
                  <a:lnTo>
                    <a:pt x="1120" y="1346"/>
                  </a:lnTo>
                  <a:lnTo>
                    <a:pt x="1121" y="1345"/>
                  </a:lnTo>
                  <a:lnTo>
                    <a:pt x="1122" y="1345"/>
                  </a:lnTo>
                  <a:lnTo>
                    <a:pt x="1123" y="1347"/>
                  </a:lnTo>
                  <a:lnTo>
                    <a:pt x="1124" y="1347"/>
                  </a:lnTo>
                  <a:lnTo>
                    <a:pt x="1126" y="1344"/>
                  </a:lnTo>
                  <a:lnTo>
                    <a:pt x="1126" y="1344"/>
                  </a:lnTo>
                  <a:lnTo>
                    <a:pt x="1127" y="1343"/>
                  </a:lnTo>
                  <a:lnTo>
                    <a:pt x="1128" y="1343"/>
                  </a:lnTo>
                  <a:lnTo>
                    <a:pt x="1130" y="1346"/>
                  </a:lnTo>
                  <a:lnTo>
                    <a:pt x="1130" y="1346"/>
                  </a:lnTo>
                  <a:lnTo>
                    <a:pt x="1132" y="1350"/>
                  </a:lnTo>
                  <a:lnTo>
                    <a:pt x="1132" y="1350"/>
                  </a:lnTo>
                  <a:lnTo>
                    <a:pt x="1133" y="1352"/>
                  </a:lnTo>
                  <a:lnTo>
                    <a:pt x="1134" y="1351"/>
                  </a:lnTo>
                  <a:lnTo>
                    <a:pt x="1135" y="1351"/>
                  </a:lnTo>
                  <a:lnTo>
                    <a:pt x="1136" y="1350"/>
                  </a:lnTo>
                  <a:lnTo>
                    <a:pt x="1137" y="1351"/>
                  </a:lnTo>
                  <a:lnTo>
                    <a:pt x="1137" y="1351"/>
                  </a:lnTo>
                  <a:lnTo>
                    <a:pt x="1139" y="1355"/>
                  </a:lnTo>
                  <a:lnTo>
                    <a:pt x="1140" y="1355"/>
                  </a:lnTo>
                  <a:lnTo>
                    <a:pt x="1141" y="1358"/>
                  </a:lnTo>
                  <a:lnTo>
                    <a:pt x="1141" y="1358"/>
                  </a:lnTo>
                  <a:lnTo>
                    <a:pt x="1143" y="1359"/>
                  </a:lnTo>
                  <a:lnTo>
                    <a:pt x="1144" y="1359"/>
                  </a:lnTo>
                  <a:lnTo>
                    <a:pt x="1145" y="1357"/>
                  </a:lnTo>
                  <a:lnTo>
                    <a:pt x="1145" y="1357"/>
                  </a:lnTo>
                  <a:lnTo>
                    <a:pt x="1147" y="1355"/>
                  </a:lnTo>
                  <a:lnTo>
                    <a:pt x="1147" y="1356"/>
                  </a:lnTo>
                  <a:lnTo>
                    <a:pt x="1149" y="1354"/>
                  </a:lnTo>
                  <a:lnTo>
                    <a:pt x="1149" y="1354"/>
                  </a:lnTo>
                  <a:lnTo>
                    <a:pt x="1151" y="1356"/>
                  </a:lnTo>
                  <a:lnTo>
                    <a:pt x="1152" y="1356"/>
                  </a:lnTo>
                  <a:lnTo>
                    <a:pt x="1153" y="1358"/>
                  </a:lnTo>
                  <a:lnTo>
                    <a:pt x="1153" y="1358"/>
                  </a:lnTo>
                  <a:lnTo>
                    <a:pt x="1155" y="1359"/>
                  </a:lnTo>
                  <a:lnTo>
                    <a:pt x="1155" y="1359"/>
                  </a:lnTo>
                  <a:lnTo>
                    <a:pt x="1156" y="1359"/>
                  </a:lnTo>
                  <a:lnTo>
                    <a:pt x="1157" y="1359"/>
                  </a:lnTo>
                  <a:lnTo>
                    <a:pt x="1158" y="1359"/>
                  </a:lnTo>
                  <a:lnTo>
                    <a:pt x="1159" y="1359"/>
                  </a:lnTo>
                  <a:lnTo>
                    <a:pt x="1160" y="1359"/>
                  </a:lnTo>
                  <a:lnTo>
                    <a:pt x="1162" y="1359"/>
                  </a:lnTo>
                  <a:lnTo>
                    <a:pt x="1163" y="1358"/>
                  </a:lnTo>
                  <a:lnTo>
                    <a:pt x="1163" y="1358"/>
                  </a:lnTo>
                  <a:lnTo>
                    <a:pt x="1165" y="1353"/>
                  </a:lnTo>
                  <a:lnTo>
                    <a:pt x="1165" y="1353"/>
                  </a:lnTo>
                  <a:lnTo>
                    <a:pt x="1167" y="1345"/>
                  </a:lnTo>
                  <a:lnTo>
                    <a:pt x="1167" y="1345"/>
                  </a:lnTo>
                  <a:lnTo>
                    <a:pt x="1168" y="1343"/>
                  </a:lnTo>
                  <a:lnTo>
                    <a:pt x="1169" y="1343"/>
                  </a:lnTo>
                  <a:lnTo>
                    <a:pt x="1171" y="1352"/>
                  </a:lnTo>
                  <a:lnTo>
                    <a:pt x="1171" y="1352"/>
                  </a:lnTo>
                  <a:lnTo>
                    <a:pt x="1172" y="1355"/>
                  </a:lnTo>
                  <a:lnTo>
                    <a:pt x="1172" y="1354"/>
                  </a:lnTo>
                  <a:lnTo>
                    <a:pt x="1175" y="1353"/>
                  </a:lnTo>
                  <a:lnTo>
                    <a:pt x="1175" y="1352"/>
                  </a:lnTo>
                  <a:lnTo>
                    <a:pt x="1176" y="1344"/>
                  </a:lnTo>
                  <a:lnTo>
                    <a:pt x="1176" y="1344"/>
                  </a:lnTo>
                  <a:lnTo>
                    <a:pt x="1178" y="1318"/>
                  </a:lnTo>
                  <a:lnTo>
                    <a:pt x="1179" y="1317"/>
                  </a:lnTo>
                  <a:lnTo>
                    <a:pt x="1180" y="1268"/>
                  </a:lnTo>
                  <a:lnTo>
                    <a:pt x="1180" y="1267"/>
                  </a:lnTo>
                  <a:lnTo>
                    <a:pt x="1182" y="1218"/>
                  </a:lnTo>
                  <a:lnTo>
                    <a:pt x="1182" y="1218"/>
                  </a:lnTo>
                  <a:lnTo>
                    <a:pt x="1184" y="1207"/>
                  </a:lnTo>
                  <a:lnTo>
                    <a:pt x="1184" y="1210"/>
                  </a:lnTo>
                  <a:lnTo>
                    <a:pt x="1186" y="1244"/>
                  </a:lnTo>
                  <a:lnTo>
                    <a:pt x="1186" y="1245"/>
                  </a:lnTo>
                  <a:lnTo>
                    <a:pt x="1188" y="1288"/>
                  </a:lnTo>
                  <a:lnTo>
                    <a:pt x="1189" y="1302"/>
                  </a:lnTo>
                  <a:lnTo>
                    <a:pt x="1190" y="1251"/>
                  </a:lnTo>
                  <a:lnTo>
                    <a:pt x="1190" y="1244"/>
                  </a:lnTo>
                  <a:lnTo>
                    <a:pt x="1192" y="581"/>
                  </a:lnTo>
                  <a:lnTo>
                    <a:pt x="1192" y="551"/>
                  </a:lnTo>
                  <a:lnTo>
                    <a:pt x="1193" y="300"/>
                  </a:lnTo>
                  <a:lnTo>
                    <a:pt x="1194" y="335"/>
                  </a:lnTo>
                  <a:lnTo>
                    <a:pt x="1196" y="471"/>
                  </a:lnTo>
                  <a:lnTo>
                    <a:pt x="1196" y="476"/>
                  </a:lnTo>
                  <a:lnTo>
                    <a:pt x="1198" y="622"/>
                  </a:lnTo>
                  <a:lnTo>
                    <a:pt x="1198" y="627"/>
                  </a:lnTo>
                  <a:lnTo>
                    <a:pt x="1200" y="775"/>
                  </a:lnTo>
                  <a:lnTo>
                    <a:pt x="1200" y="779"/>
                  </a:lnTo>
                  <a:lnTo>
                    <a:pt x="1202" y="923"/>
                  </a:lnTo>
                  <a:lnTo>
                    <a:pt x="1202" y="927"/>
                  </a:lnTo>
                  <a:lnTo>
                    <a:pt x="1204" y="1064"/>
                  </a:lnTo>
                  <a:lnTo>
                    <a:pt x="1204" y="1068"/>
                  </a:lnTo>
                  <a:lnTo>
                    <a:pt x="1206" y="1186"/>
                  </a:lnTo>
                  <a:lnTo>
                    <a:pt x="1206" y="1189"/>
                  </a:lnTo>
                  <a:lnTo>
                    <a:pt x="1207" y="1275"/>
                  </a:lnTo>
                  <a:lnTo>
                    <a:pt x="1207" y="1277"/>
                  </a:lnTo>
                  <a:lnTo>
                    <a:pt x="1210" y="1321"/>
                  </a:lnTo>
                  <a:lnTo>
                    <a:pt x="1210" y="1323"/>
                  </a:lnTo>
                  <a:lnTo>
                    <a:pt x="1211" y="1343"/>
                  </a:lnTo>
                  <a:lnTo>
                    <a:pt x="1211" y="1343"/>
                  </a:lnTo>
                  <a:lnTo>
                    <a:pt x="1214" y="1352"/>
                  </a:lnTo>
                  <a:lnTo>
                    <a:pt x="1214" y="1352"/>
                  </a:lnTo>
                  <a:lnTo>
                    <a:pt x="1215" y="1355"/>
                  </a:lnTo>
                  <a:lnTo>
                    <a:pt x="1215" y="1354"/>
                  </a:lnTo>
                  <a:lnTo>
                    <a:pt x="1218" y="1334"/>
                  </a:lnTo>
                  <a:lnTo>
                    <a:pt x="1218" y="1332"/>
                  </a:lnTo>
                  <a:lnTo>
                    <a:pt x="1219" y="1140"/>
                  </a:lnTo>
                  <a:lnTo>
                    <a:pt x="1219" y="1131"/>
                  </a:lnTo>
                  <a:lnTo>
                    <a:pt x="1222" y="705"/>
                  </a:lnTo>
                  <a:lnTo>
                    <a:pt x="1222" y="697"/>
                  </a:lnTo>
                  <a:lnTo>
                    <a:pt x="1223" y="625"/>
                  </a:lnTo>
                  <a:lnTo>
                    <a:pt x="1223" y="640"/>
                  </a:lnTo>
                  <a:lnTo>
                    <a:pt x="1225" y="731"/>
                  </a:lnTo>
                  <a:lnTo>
                    <a:pt x="1226" y="733"/>
                  </a:lnTo>
                  <a:lnTo>
                    <a:pt x="1227" y="836"/>
                  </a:lnTo>
                  <a:lnTo>
                    <a:pt x="1227" y="839"/>
                  </a:lnTo>
                  <a:lnTo>
                    <a:pt x="1229" y="940"/>
                  </a:lnTo>
                  <a:lnTo>
                    <a:pt x="1229" y="943"/>
                  </a:lnTo>
                  <a:lnTo>
                    <a:pt x="1231" y="1040"/>
                  </a:lnTo>
                  <a:lnTo>
                    <a:pt x="1231" y="1043"/>
                  </a:lnTo>
                  <a:lnTo>
                    <a:pt x="1233" y="1134"/>
                  </a:lnTo>
                  <a:lnTo>
                    <a:pt x="1233" y="1137"/>
                  </a:lnTo>
                  <a:lnTo>
                    <a:pt x="1235" y="1215"/>
                  </a:lnTo>
                  <a:lnTo>
                    <a:pt x="1235" y="1218"/>
                  </a:lnTo>
                  <a:lnTo>
                    <a:pt x="1237" y="1279"/>
                  </a:lnTo>
                  <a:lnTo>
                    <a:pt x="1237" y="1280"/>
                  </a:lnTo>
                  <a:lnTo>
                    <a:pt x="1239" y="1319"/>
                  </a:lnTo>
                  <a:lnTo>
                    <a:pt x="1239" y="1320"/>
                  </a:lnTo>
                  <a:lnTo>
                    <a:pt x="1241" y="1339"/>
                  </a:lnTo>
                  <a:lnTo>
                    <a:pt x="1241" y="1340"/>
                  </a:lnTo>
                  <a:lnTo>
                    <a:pt x="1243" y="1348"/>
                  </a:lnTo>
                  <a:lnTo>
                    <a:pt x="1243" y="1348"/>
                  </a:lnTo>
                  <a:lnTo>
                    <a:pt x="1245" y="1351"/>
                  </a:lnTo>
                  <a:lnTo>
                    <a:pt x="1245" y="1351"/>
                  </a:lnTo>
                  <a:lnTo>
                    <a:pt x="1246" y="1353"/>
                  </a:lnTo>
                  <a:lnTo>
                    <a:pt x="1247" y="1353"/>
                  </a:lnTo>
                  <a:lnTo>
                    <a:pt x="1248" y="1353"/>
                  </a:lnTo>
                  <a:lnTo>
                    <a:pt x="1249" y="1353"/>
                  </a:lnTo>
                  <a:lnTo>
                    <a:pt x="1250" y="1352"/>
                  </a:lnTo>
                  <a:lnTo>
                    <a:pt x="1251" y="1353"/>
                  </a:lnTo>
                  <a:lnTo>
                    <a:pt x="1253" y="1349"/>
                  </a:lnTo>
                  <a:lnTo>
                    <a:pt x="1253" y="1349"/>
                  </a:lnTo>
                  <a:lnTo>
                    <a:pt x="1254" y="1344"/>
                  </a:lnTo>
                  <a:lnTo>
                    <a:pt x="1254" y="1344"/>
                  </a:lnTo>
                  <a:lnTo>
                    <a:pt x="1256" y="1341"/>
                  </a:lnTo>
                  <a:lnTo>
                    <a:pt x="1257" y="1342"/>
                  </a:lnTo>
                  <a:lnTo>
                    <a:pt x="1258" y="1345"/>
                  </a:lnTo>
                  <a:lnTo>
                    <a:pt x="1259" y="1346"/>
                  </a:lnTo>
                  <a:lnTo>
                    <a:pt x="1261" y="1345"/>
                  </a:lnTo>
                  <a:lnTo>
                    <a:pt x="1261" y="1345"/>
                  </a:lnTo>
                  <a:lnTo>
                    <a:pt x="1262" y="1340"/>
                  </a:lnTo>
                  <a:lnTo>
                    <a:pt x="1263" y="1340"/>
                  </a:lnTo>
                  <a:lnTo>
                    <a:pt x="1264" y="1342"/>
                  </a:lnTo>
                  <a:lnTo>
                    <a:pt x="1265" y="1341"/>
                  </a:lnTo>
                  <a:lnTo>
                    <a:pt x="1266" y="1345"/>
                  </a:lnTo>
                  <a:lnTo>
                    <a:pt x="1266" y="1345"/>
                  </a:lnTo>
                  <a:lnTo>
                    <a:pt x="1268" y="1340"/>
                  </a:lnTo>
                  <a:lnTo>
                    <a:pt x="1268" y="1339"/>
                  </a:lnTo>
                  <a:lnTo>
                    <a:pt x="1270" y="1327"/>
                  </a:lnTo>
                  <a:lnTo>
                    <a:pt x="1271" y="1325"/>
                  </a:lnTo>
                  <a:lnTo>
                    <a:pt x="1272" y="1329"/>
                  </a:lnTo>
                  <a:lnTo>
                    <a:pt x="1272" y="1329"/>
                  </a:lnTo>
                  <a:lnTo>
                    <a:pt x="1274" y="1343"/>
                  </a:lnTo>
                  <a:lnTo>
                    <a:pt x="1274" y="1343"/>
                  </a:lnTo>
                  <a:lnTo>
                    <a:pt x="1276" y="1352"/>
                  </a:lnTo>
                  <a:lnTo>
                    <a:pt x="1276" y="1352"/>
                  </a:lnTo>
                  <a:lnTo>
                    <a:pt x="1278" y="1354"/>
                  </a:lnTo>
                  <a:lnTo>
                    <a:pt x="1278" y="1355"/>
                  </a:lnTo>
                  <a:lnTo>
                    <a:pt x="1280" y="1353"/>
                  </a:lnTo>
                  <a:lnTo>
                    <a:pt x="1280" y="1353"/>
                  </a:lnTo>
                  <a:lnTo>
                    <a:pt x="1282" y="1348"/>
                  </a:lnTo>
                  <a:lnTo>
                    <a:pt x="1282" y="1348"/>
                  </a:lnTo>
                  <a:lnTo>
                    <a:pt x="1284" y="1345"/>
                  </a:lnTo>
                  <a:lnTo>
                    <a:pt x="1284" y="1345"/>
                  </a:lnTo>
                  <a:lnTo>
                    <a:pt x="1285" y="1343"/>
                  </a:lnTo>
                  <a:lnTo>
                    <a:pt x="1287" y="1342"/>
                  </a:lnTo>
                  <a:lnTo>
                    <a:pt x="1288" y="1343"/>
                  </a:lnTo>
                  <a:lnTo>
                    <a:pt x="1288" y="1343"/>
                  </a:lnTo>
                  <a:lnTo>
                    <a:pt x="1289" y="1348"/>
                  </a:lnTo>
                  <a:lnTo>
                    <a:pt x="1289" y="1348"/>
                  </a:lnTo>
                  <a:lnTo>
                    <a:pt x="1292" y="1354"/>
                  </a:lnTo>
                  <a:lnTo>
                    <a:pt x="1292" y="1354"/>
                  </a:lnTo>
                  <a:lnTo>
                    <a:pt x="1293" y="1356"/>
                  </a:lnTo>
                  <a:lnTo>
                    <a:pt x="1293" y="1356"/>
                  </a:lnTo>
                  <a:lnTo>
                    <a:pt x="1295" y="1357"/>
                  </a:lnTo>
                  <a:lnTo>
                    <a:pt x="1296" y="1356"/>
                  </a:lnTo>
                  <a:lnTo>
                    <a:pt x="1296" y="1357"/>
                  </a:lnTo>
                  <a:lnTo>
                    <a:pt x="1298" y="1357"/>
                  </a:lnTo>
                  <a:lnTo>
                    <a:pt x="1299" y="1357"/>
                  </a:lnTo>
                  <a:lnTo>
                    <a:pt x="1300" y="1357"/>
                  </a:lnTo>
                  <a:lnTo>
                    <a:pt x="1301" y="1356"/>
                  </a:lnTo>
                  <a:lnTo>
                    <a:pt x="1302" y="1357"/>
                  </a:lnTo>
                  <a:lnTo>
                    <a:pt x="1303" y="1358"/>
                  </a:lnTo>
                  <a:lnTo>
                    <a:pt x="1303" y="1358"/>
                  </a:lnTo>
                  <a:lnTo>
                    <a:pt x="1305" y="1359"/>
                  </a:lnTo>
                  <a:lnTo>
                    <a:pt x="1306" y="1358"/>
                  </a:lnTo>
                  <a:lnTo>
                    <a:pt x="1307" y="1358"/>
                  </a:lnTo>
                  <a:lnTo>
                    <a:pt x="1307" y="1358"/>
                  </a:lnTo>
                  <a:lnTo>
                    <a:pt x="1309" y="1358"/>
                  </a:lnTo>
                  <a:lnTo>
                    <a:pt x="1309" y="1358"/>
                  </a:lnTo>
                  <a:lnTo>
                    <a:pt x="1311" y="1356"/>
                  </a:lnTo>
                  <a:lnTo>
                    <a:pt x="1312" y="1356"/>
                  </a:lnTo>
                  <a:lnTo>
                    <a:pt x="1313" y="1357"/>
                  </a:lnTo>
                  <a:lnTo>
                    <a:pt x="1313" y="1356"/>
                  </a:lnTo>
                  <a:lnTo>
                    <a:pt x="1315" y="1359"/>
                  </a:lnTo>
                  <a:lnTo>
                    <a:pt x="1315" y="1359"/>
                  </a:lnTo>
                  <a:lnTo>
                    <a:pt x="1316" y="1359"/>
                  </a:lnTo>
                  <a:lnTo>
                    <a:pt x="1317" y="1359"/>
                  </a:lnTo>
                  <a:lnTo>
                    <a:pt x="1319" y="1359"/>
                  </a:lnTo>
                  <a:lnTo>
                    <a:pt x="1319" y="1359"/>
                  </a:lnTo>
                  <a:lnTo>
                    <a:pt x="1321" y="1358"/>
                  </a:lnTo>
                  <a:lnTo>
                    <a:pt x="1321" y="1358"/>
                  </a:lnTo>
                  <a:lnTo>
                    <a:pt x="1323" y="1359"/>
                  </a:lnTo>
                  <a:lnTo>
                    <a:pt x="1323" y="1359"/>
                  </a:lnTo>
                  <a:lnTo>
                    <a:pt x="1324" y="1359"/>
                  </a:lnTo>
                  <a:lnTo>
                    <a:pt x="1325" y="1359"/>
                  </a:lnTo>
                  <a:lnTo>
                    <a:pt x="1327" y="1357"/>
                  </a:lnTo>
                  <a:lnTo>
                    <a:pt x="1327" y="1357"/>
                  </a:lnTo>
                  <a:lnTo>
                    <a:pt x="1328" y="1355"/>
                  </a:lnTo>
                  <a:lnTo>
                    <a:pt x="1329" y="1355"/>
                  </a:lnTo>
                  <a:lnTo>
                    <a:pt x="1331" y="1353"/>
                  </a:lnTo>
                  <a:lnTo>
                    <a:pt x="1331" y="1353"/>
                  </a:lnTo>
                  <a:lnTo>
                    <a:pt x="1332" y="1351"/>
                  </a:lnTo>
                  <a:lnTo>
                    <a:pt x="1334" y="1351"/>
                  </a:lnTo>
                  <a:lnTo>
                    <a:pt x="1335" y="1352"/>
                  </a:lnTo>
                  <a:lnTo>
                    <a:pt x="1335" y="1352"/>
                  </a:lnTo>
                  <a:lnTo>
                    <a:pt x="1336" y="1354"/>
                  </a:lnTo>
                  <a:lnTo>
                    <a:pt x="1337" y="1354"/>
                  </a:lnTo>
                  <a:lnTo>
                    <a:pt x="1338" y="1355"/>
                  </a:lnTo>
                  <a:lnTo>
                    <a:pt x="1338" y="1355"/>
                  </a:lnTo>
                  <a:lnTo>
                    <a:pt x="1340" y="1353"/>
                  </a:lnTo>
                  <a:lnTo>
                    <a:pt x="1340" y="1353"/>
                  </a:lnTo>
                  <a:lnTo>
                    <a:pt x="1342" y="1349"/>
                  </a:lnTo>
                  <a:lnTo>
                    <a:pt x="1343" y="1349"/>
                  </a:lnTo>
                  <a:lnTo>
                    <a:pt x="1344" y="1352"/>
                  </a:lnTo>
                  <a:lnTo>
                    <a:pt x="1344" y="1352"/>
                  </a:lnTo>
                  <a:lnTo>
                    <a:pt x="1346" y="1357"/>
                  </a:lnTo>
                  <a:lnTo>
                    <a:pt x="1346" y="1357"/>
                  </a:lnTo>
                  <a:lnTo>
                    <a:pt x="1348" y="1360"/>
                  </a:lnTo>
                  <a:lnTo>
                    <a:pt x="1349" y="1359"/>
                  </a:lnTo>
                  <a:lnTo>
                    <a:pt x="1349" y="1361"/>
                  </a:lnTo>
                  <a:lnTo>
                    <a:pt x="1351" y="1361"/>
                  </a:lnTo>
                  <a:lnTo>
                    <a:pt x="1352" y="1359"/>
                  </a:lnTo>
                  <a:lnTo>
                    <a:pt x="1352" y="1359"/>
                  </a:lnTo>
                  <a:lnTo>
                    <a:pt x="1354" y="1356"/>
                  </a:lnTo>
                  <a:lnTo>
                    <a:pt x="1354" y="1356"/>
                  </a:lnTo>
                  <a:lnTo>
                    <a:pt x="1356" y="1350"/>
                  </a:lnTo>
                  <a:lnTo>
                    <a:pt x="1356" y="1350"/>
                  </a:lnTo>
                  <a:lnTo>
                    <a:pt x="1358" y="1343"/>
                  </a:lnTo>
                  <a:lnTo>
                    <a:pt x="1358" y="1343"/>
                  </a:lnTo>
                  <a:lnTo>
                    <a:pt x="1360" y="1334"/>
                  </a:lnTo>
                  <a:lnTo>
                    <a:pt x="1360" y="1334"/>
                  </a:lnTo>
                  <a:lnTo>
                    <a:pt x="1361" y="1332"/>
                  </a:lnTo>
                  <a:lnTo>
                    <a:pt x="1362" y="1333"/>
                  </a:lnTo>
                  <a:lnTo>
                    <a:pt x="1364" y="1343"/>
                  </a:lnTo>
                  <a:lnTo>
                    <a:pt x="1364" y="1343"/>
                  </a:lnTo>
                  <a:lnTo>
                    <a:pt x="1366" y="1349"/>
                  </a:lnTo>
                  <a:lnTo>
                    <a:pt x="1366" y="1349"/>
                  </a:lnTo>
                  <a:lnTo>
                    <a:pt x="1367" y="1351"/>
                  </a:lnTo>
                  <a:lnTo>
                    <a:pt x="1368" y="1351"/>
                  </a:lnTo>
                  <a:lnTo>
                    <a:pt x="1369" y="1351"/>
                  </a:lnTo>
                  <a:lnTo>
                    <a:pt x="1370" y="1351"/>
                  </a:lnTo>
                  <a:lnTo>
                    <a:pt x="1371" y="1353"/>
                  </a:lnTo>
                  <a:lnTo>
                    <a:pt x="1372" y="1353"/>
                  </a:lnTo>
                  <a:lnTo>
                    <a:pt x="1373" y="1356"/>
                  </a:lnTo>
                  <a:lnTo>
                    <a:pt x="1374" y="1356"/>
                  </a:lnTo>
                  <a:lnTo>
                    <a:pt x="1375" y="1355"/>
                  </a:lnTo>
                  <a:lnTo>
                    <a:pt x="1375" y="1355"/>
                  </a:lnTo>
                  <a:lnTo>
                    <a:pt x="1377" y="1353"/>
                  </a:lnTo>
                  <a:lnTo>
                    <a:pt x="1378" y="1353"/>
                  </a:lnTo>
                  <a:lnTo>
                    <a:pt x="1379" y="1354"/>
                  </a:lnTo>
                  <a:lnTo>
                    <a:pt x="1380" y="1354"/>
                  </a:lnTo>
                  <a:lnTo>
                    <a:pt x="1381" y="1355"/>
                  </a:lnTo>
                  <a:lnTo>
                    <a:pt x="1381" y="1355"/>
                  </a:lnTo>
                  <a:lnTo>
                    <a:pt x="1383" y="1356"/>
                  </a:lnTo>
                  <a:lnTo>
                    <a:pt x="1384" y="1356"/>
                  </a:lnTo>
                  <a:lnTo>
                    <a:pt x="1385" y="1358"/>
                  </a:lnTo>
                  <a:lnTo>
                    <a:pt x="1385" y="1358"/>
                  </a:lnTo>
                  <a:lnTo>
                    <a:pt x="1386" y="1359"/>
                  </a:lnTo>
                  <a:lnTo>
                    <a:pt x="1388" y="1359"/>
                  </a:lnTo>
                  <a:lnTo>
                    <a:pt x="1389" y="1358"/>
                  </a:lnTo>
                  <a:lnTo>
                    <a:pt x="1389" y="1358"/>
                  </a:lnTo>
                  <a:lnTo>
                    <a:pt x="1391" y="1355"/>
                  </a:lnTo>
                  <a:lnTo>
                    <a:pt x="1391" y="1355"/>
                  </a:lnTo>
                  <a:lnTo>
                    <a:pt x="1393" y="1351"/>
                  </a:lnTo>
                  <a:lnTo>
                    <a:pt x="1393" y="1351"/>
                  </a:lnTo>
                  <a:lnTo>
                    <a:pt x="1395" y="1355"/>
                  </a:lnTo>
                  <a:lnTo>
                    <a:pt x="1395" y="1355"/>
                  </a:lnTo>
                  <a:lnTo>
                    <a:pt x="1397" y="1359"/>
                  </a:lnTo>
                  <a:lnTo>
                    <a:pt x="1397" y="1359"/>
                  </a:lnTo>
                  <a:lnTo>
                    <a:pt x="1399" y="1361"/>
                  </a:lnTo>
                  <a:lnTo>
                    <a:pt x="1399" y="1361"/>
                  </a:lnTo>
                  <a:lnTo>
                    <a:pt x="1400" y="1362"/>
                  </a:lnTo>
                  <a:lnTo>
                    <a:pt x="1401" y="1361"/>
                  </a:lnTo>
                  <a:lnTo>
                    <a:pt x="1403" y="1358"/>
                  </a:lnTo>
                  <a:lnTo>
                    <a:pt x="1403" y="1357"/>
                  </a:lnTo>
                  <a:lnTo>
                    <a:pt x="1405" y="1348"/>
                  </a:lnTo>
                  <a:lnTo>
                    <a:pt x="1405" y="1348"/>
                  </a:lnTo>
                  <a:lnTo>
                    <a:pt x="1407" y="1336"/>
                  </a:lnTo>
                  <a:lnTo>
                    <a:pt x="1407" y="1335"/>
                  </a:lnTo>
                  <a:lnTo>
                    <a:pt x="1408" y="1330"/>
                  </a:lnTo>
                  <a:lnTo>
                    <a:pt x="1409" y="1330"/>
                  </a:lnTo>
                  <a:lnTo>
                    <a:pt x="1411" y="1339"/>
                  </a:lnTo>
                  <a:lnTo>
                    <a:pt x="1411" y="1339"/>
                  </a:lnTo>
                  <a:lnTo>
                    <a:pt x="1412" y="1350"/>
                  </a:lnTo>
                  <a:lnTo>
                    <a:pt x="1412" y="1350"/>
                  </a:lnTo>
                  <a:lnTo>
                    <a:pt x="1415" y="1356"/>
                  </a:lnTo>
                  <a:lnTo>
                    <a:pt x="1415" y="1356"/>
                  </a:lnTo>
                  <a:lnTo>
                    <a:pt x="1416" y="1359"/>
                  </a:lnTo>
                  <a:lnTo>
                    <a:pt x="1416" y="1359"/>
                  </a:lnTo>
                  <a:lnTo>
                    <a:pt x="1417" y="1359"/>
                  </a:lnTo>
                  <a:lnTo>
                    <a:pt x="1419" y="1359"/>
                  </a:lnTo>
                  <a:lnTo>
                    <a:pt x="1420" y="1357"/>
                  </a:lnTo>
                  <a:lnTo>
                    <a:pt x="1420" y="1357"/>
                  </a:lnTo>
                  <a:lnTo>
                    <a:pt x="1422" y="1354"/>
                  </a:lnTo>
                  <a:lnTo>
                    <a:pt x="1422" y="1354"/>
                  </a:lnTo>
                  <a:lnTo>
                    <a:pt x="1424" y="1351"/>
                  </a:lnTo>
                  <a:lnTo>
                    <a:pt x="1424" y="1351"/>
                  </a:lnTo>
                  <a:lnTo>
                    <a:pt x="1426" y="1345"/>
                  </a:lnTo>
                  <a:lnTo>
                    <a:pt x="1426" y="1345"/>
                  </a:lnTo>
                  <a:lnTo>
                    <a:pt x="1428" y="1343"/>
                  </a:lnTo>
                  <a:lnTo>
                    <a:pt x="1428" y="1343"/>
                  </a:lnTo>
                  <a:lnTo>
                    <a:pt x="1430" y="1331"/>
                  </a:lnTo>
                  <a:lnTo>
                    <a:pt x="1430" y="1329"/>
                  </a:lnTo>
                  <a:lnTo>
                    <a:pt x="1432" y="1259"/>
                  </a:lnTo>
                  <a:lnTo>
                    <a:pt x="1432" y="1256"/>
                  </a:lnTo>
                  <a:lnTo>
                    <a:pt x="1434" y="1157"/>
                  </a:lnTo>
                  <a:lnTo>
                    <a:pt x="1434" y="1155"/>
                  </a:lnTo>
                  <a:lnTo>
                    <a:pt x="1436" y="1166"/>
                  </a:lnTo>
                  <a:lnTo>
                    <a:pt x="1436" y="1167"/>
                  </a:lnTo>
                  <a:lnTo>
                    <a:pt x="1438" y="1188"/>
                  </a:lnTo>
                  <a:lnTo>
                    <a:pt x="1438" y="1188"/>
                  </a:lnTo>
                  <a:lnTo>
                    <a:pt x="1440" y="1210"/>
                  </a:lnTo>
                  <a:lnTo>
                    <a:pt x="1440" y="1211"/>
                  </a:lnTo>
                  <a:lnTo>
                    <a:pt x="1442" y="1232"/>
                  </a:lnTo>
                  <a:lnTo>
                    <a:pt x="1442" y="1232"/>
                  </a:lnTo>
                  <a:lnTo>
                    <a:pt x="1443" y="1252"/>
                  </a:lnTo>
                  <a:lnTo>
                    <a:pt x="1443" y="1253"/>
                  </a:lnTo>
                  <a:lnTo>
                    <a:pt x="1446" y="1267"/>
                  </a:lnTo>
                  <a:lnTo>
                    <a:pt x="1446" y="1268"/>
                  </a:lnTo>
                  <a:lnTo>
                    <a:pt x="1447" y="1277"/>
                  </a:lnTo>
                  <a:lnTo>
                    <a:pt x="1447" y="1277"/>
                  </a:lnTo>
                  <a:lnTo>
                    <a:pt x="1450" y="1284"/>
                  </a:lnTo>
                  <a:lnTo>
                    <a:pt x="1450" y="1284"/>
                  </a:lnTo>
                  <a:lnTo>
                    <a:pt x="1451" y="1292"/>
                  </a:lnTo>
                  <a:lnTo>
                    <a:pt x="1451" y="1292"/>
                  </a:lnTo>
                  <a:lnTo>
                    <a:pt x="1454" y="1213"/>
                  </a:lnTo>
                  <a:lnTo>
                    <a:pt x="1454" y="1208"/>
                  </a:lnTo>
                  <a:lnTo>
                    <a:pt x="1455" y="925"/>
                  </a:lnTo>
                  <a:lnTo>
                    <a:pt x="1455" y="916"/>
                  </a:lnTo>
                  <a:lnTo>
                    <a:pt x="1456" y="834"/>
                  </a:lnTo>
                  <a:lnTo>
                    <a:pt x="1458" y="844"/>
                  </a:lnTo>
                  <a:lnTo>
                    <a:pt x="1459" y="899"/>
                  </a:lnTo>
                  <a:lnTo>
                    <a:pt x="1459" y="901"/>
                  </a:lnTo>
                  <a:lnTo>
                    <a:pt x="1461" y="960"/>
                  </a:lnTo>
                  <a:lnTo>
                    <a:pt x="1461" y="962"/>
                  </a:lnTo>
                  <a:lnTo>
                    <a:pt x="1463" y="1023"/>
                  </a:lnTo>
                  <a:lnTo>
                    <a:pt x="1463" y="1025"/>
                  </a:lnTo>
                  <a:lnTo>
                    <a:pt x="1465" y="1083"/>
                  </a:lnTo>
                  <a:lnTo>
                    <a:pt x="1465" y="1085"/>
                  </a:lnTo>
                  <a:lnTo>
                    <a:pt x="1467" y="1132"/>
                  </a:lnTo>
                  <a:lnTo>
                    <a:pt x="1467" y="1133"/>
                  </a:lnTo>
                  <a:lnTo>
                    <a:pt x="1469" y="1169"/>
                  </a:lnTo>
                  <a:lnTo>
                    <a:pt x="1469" y="1169"/>
                  </a:lnTo>
                  <a:lnTo>
                    <a:pt x="1471" y="1218"/>
                  </a:lnTo>
                  <a:lnTo>
                    <a:pt x="1471" y="1220"/>
                  </a:lnTo>
                  <a:lnTo>
                    <a:pt x="1473" y="1278"/>
                  </a:lnTo>
                  <a:lnTo>
                    <a:pt x="1473" y="1279"/>
                  </a:lnTo>
                  <a:lnTo>
                    <a:pt x="1475" y="1315"/>
                  </a:lnTo>
                  <a:lnTo>
                    <a:pt x="1475" y="1316"/>
                  </a:lnTo>
                  <a:lnTo>
                    <a:pt x="1477" y="1332"/>
                  </a:lnTo>
                  <a:lnTo>
                    <a:pt x="1477" y="1332"/>
                  </a:lnTo>
                  <a:lnTo>
                    <a:pt x="1478" y="1339"/>
                  </a:lnTo>
                  <a:lnTo>
                    <a:pt x="1479" y="1340"/>
                  </a:lnTo>
                  <a:lnTo>
                    <a:pt x="1481" y="1343"/>
                  </a:lnTo>
                  <a:lnTo>
                    <a:pt x="1481" y="1343"/>
                  </a:lnTo>
                  <a:lnTo>
                    <a:pt x="1482" y="1346"/>
                  </a:lnTo>
                  <a:lnTo>
                    <a:pt x="1484" y="1347"/>
                  </a:lnTo>
                  <a:lnTo>
                    <a:pt x="1485" y="1346"/>
                  </a:lnTo>
                  <a:lnTo>
                    <a:pt x="1485" y="1346"/>
                  </a:lnTo>
                  <a:lnTo>
                    <a:pt x="1486" y="1340"/>
                  </a:lnTo>
                  <a:lnTo>
                    <a:pt x="1486" y="1340"/>
                  </a:lnTo>
                  <a:lnTo>
                    <a:pt x="1489" y="1336"/>
                  </a:lnTo>
                  <a:lnTo>
                    <a:pt x="1489" y="1336"/>
                  </a:lnTo>
                  <a:lnTo>
                    <a:pt x="1490" y="1332"/>
                  </a:lnTo>
                  <a:lnTo>
                    <a:pt x="1491" y="1332"/>
                  </a:lnTo>
                  <a:lnTo>
                    <a:pt x="1492" y="1330"/>
                  </a:lnTo>
                  <a:lnTo>
                    <a:pt x="1493" y="1330"/>
                  </a:lnTo>
                  <a:lnTo>
                    <a:pt x="1494" y="1334"/>
                  </a:lnTo>
                  <a:lnTo>
                    <a:pt x="1494" y="1334"/>
                  </a:lnTo>
                  <a:lnTo>
                    <a:pt x="1497" y="1341"/>
                  </a:lnTo>
                  <a:lnTo>
                    <a:pt x="1497" y="1341"/>
                  </a:lnTo>
                  <a:lnTo>
                    <a:pt x="1498" y="1343"/>
                  </a:lnTo>
                  <a:lnTo>
                    <a:pt x="1499" y="1343"/>
                  </a:lnTo>
                  <a:lnTo>
                    <a:pt x="1500" y="1341"/>
                  </a:lnTo>
                  <a:lnTo>
                    <a:pt x="1500" y="1341"/>
                  </a:lnTo>
                  <a:lnTo>
                    <a:pt x="1502" y="1337"/>
                  </a:lnTo>
                  <a:lnTo>
                    <a:pt x="1502" y="1338"/>
                  </a:lnTo>
                  <a:lnTo>
                    <a:pt x="1504" y="1335"/>
                  </a:lnTo>
                  <a:lnTo>
                    <a:pt x="1504" y="1335"/>
                  </a:lnTo>
                  <a:lnTo>
                    <a:pt x="1505" y="1334"/>
                  </a:lnTo>
                  <a:lnTo>
                    <a:pt x="1506" y="1335"/>
                  </a:lnTo>
                  <a:lnTo>
                    <a:pt x="1508" y="1337"/>
                  </a:lnTo>
                  <a:lnTo>
                    <a:pt x="1508" y="1337"/>
                  </a:lnTo>
                  <a:lnTo>
                    <a:pt x="1510" y="1338"/>
                  </a:lnTo>
                  <a:lnTo>
                    <a:pt x="1510" y="1338"/>
                  </a:lnTo>
                  <a:lnTo>
                    <a:pt x="1512" y="1340"/>
                  </a:lnTo>
                  <a:lnTo>
                    <a:pt x="1512" y="1340"/>
                  </a:lnTo>
                  <a:lnTo>
                    <a:pt x="1514" y="1341"/>
                  </a:lnTo>
                  <a:lnTo>
                    <a:pt x="1514" y="1340"/>
                  </a:lnTo>
                  <a:lnTo>
                    <a:pt x="1515" y="1341"/>
                  </a:lnTo>
                  <a:lnTo>
                    <a:pt x="1516" y="1341"/>
                  </a:lnTo>
                  <a:lnTo>
                    <a:pt x="1518" y="1340"/>
                  </a:lnTo>
                  <a:lnTo>
                    <a:pt x="1518" y="1340"/>
                  </a:lnTo>
                  <a:lnTo>
                    <a:pt x="1520" y="1297"/>
                  </a:lnTo>
                  <a:lnTo>
                    <a:pt x="1520" y="1294"/>
                  </a:lnTo>
                  <a:lnTo>
                    <a:pt x="1522" y="1184"/>
                  </a:lnTo>
                  <a:lnTo>
                    <a:pt x="1522" y="1177"/>
                  </a:lnTo>
                  <a:lnTo>
                    <a:pt x="1524" y="1199"/>
                  </a:lnTo>
                  <a:lnTo>
                    <a:pt x="1524" y="1201"/>
                  </a:lnTo>
                  <a:lnTo>
                    <a:pt x="1525" y="1256"/>
                  </a:lnTo>
                  <a:lnTo>
                    <a:pt x="1526" y="1258"/>
                  </a:lnTo>
                  <a:lnTo>
                    <a:pt x="1528" y="1306"/>
                  </a:lnTo>
                  <a:lnTo>
                    <a:pt x="1528" y="1307"/>
                  </a:lnTo>
                  <a:lnTo>
                    <a:pt x="1529" y="1333"/>
                  </a:lnTo>
                  <a:lnTo>
                    <a:pt x="1529" y="1334"/>
                  </a:lnTo>
                  <a:lnTo>
                    <a:pt x="1531" y="1343"/>
                  </a:lnTo>
                  <a:lnTo>
                    <a:pt x="1532" y="1342"/>
                  </a:lnTo>
                  <a:lnTo>
                    <a:pt x="1533" y="1345"/>
                  </a:lnTo>
                  <a:lnTo>
                    <a:pt x="1533" y="1345"/>
                  </a:lnTo>
                  <a:lnTo>
                    <a:pt x="1535" y="1346"/>
                  </a:lnTo>
                  <a:lnTo>
                    <a:pt x="1535" y="1346"/>
                  </a:lnTo>
                  <a:lnTo>
                    <a:pt x="1537" y="1348"/>
                  </a:lnTo>
                  <a:lnTo>
                    <a:pt x="1537" y="1348"/>
                  </a:lnTo>
                  <a:lnTo>
                    <a:pt x="1539" y="1351"/>
                  </a:lnTo>
                  <a:lnTo>
                    <a:pt x="1539" y="1351"/>
                  </a:lnTo>
                  <a:lnTo>
                    <a:pt x="1541" y="1353"/>
                  </a:lnTo>
                  <a:lnTo>
                    <a:pt x="1542" y="1353"/>
                  </a:lnTo>
                  <a:lnTo>
                    <a:pt x="1543" y="1353"/>
                  </a:lnTo>
                  <a:lnTo>
                    <a:pt x="1543" y="1353"/>
                  </a:lnTo>
                  <a:lnTo>
                    <a:pt x="1545" y="1349"/>
                  </a:lnTo>
                  <a:lnTo>
                    <a:pt x="1545" y="1349"/>
                  </a:lnTo>
                  <a:lnTo>
                    <a:pt x="1547" y="1345"/>
                  </a:lnTo>
                  <a:lnTo>
                    <a:pt x="1547" y="1345"/>
                  </a:lnTo>
                  <a:lnTo>
                    <a:pt x="1549" y="1335"/>
                  </a:lnTo>
                  <a:lnTo>
                    <a:pt x="1549" y="1335"/>
                  </a:lnTo>
                  <a:lnTo>
                    <a:pt x="1551" y="1316"/>
                  </a:lnTo>
                  <a:lnTo>
                    <a:pt x="1552" y="1313"/>
                  </a:lnTo>
                  <a:lnTo>
                    <a:pt x="1553" y="1321"/>
                  </a:lnTo>
                  <a:lnTo>
                    <a:pt x="1553" y="1321"/>
                  </a:lnTo>
                  <a:lnTo>
                    <a:pt x="1555" y="1336"/>
                  </a:lnTo>
                  <a:lnTo>
                    <a:pt x="1555" y="1337"/>
                  </a:lnTo>
                  <a:lnTo>
                    <a:pt x="1557" y="1334"/>
                  </a:lnTo>
                  <a:lnTo>
                    <a:pt x="1557" y="1334"/>
                  </a:lnTo>
                  <a:lnTo>
                    <a:pt x="1558" y="1333"/>
                  </a:lnTo>
                  <a:lnTo>
                    <a:pt x="1559" y="1334"/>
                  </a:lnTo>
                  <a:lnTo>
                    <a:pt x="1561" y="1339"/>
                  </a:lnTo>
                  <a:lnTo>
                    <a:pt x="1561" y="1339"/>
                  </a:lnTo>
                  <a:lnTo>
                    <a:pt x="1563" y="1345"/>
                  </a:lnTo>
                  <a:lnTo>
                    <a:pt x="1563" y="1345"/>
                  </a:lnTo>
                  <a:lnTo>
                    <a:pt x="1564" y="1348"/>
                  </a:lnTo>
                  <a:lnTo>
                    <a:pt x="1565" y="1348"/>
                  </a:lnTo>
                  <a:lnTo>
                    <a:pt x="1567" y="1346"/>
                  </a:lnTo>
                  <a:lnTo>
                    <a:pt x="1567" y="1346"/>
                  </a:lnTo>
                  <a:lnTo>
                    <a:pt x="1568" y="1343"/>
                  </a:lnTo>
                  <a:lnTo>
                    <a:pt x="1568" y="1343"/>
                  </a:lnTo>
                  <a:lnTo>
                    <a:pt x="1570" y="1339"/>
                  </a:lnTo>
                  <a:lnTo>
                    <a:pt x="1571" y="1338"/>
                  </a:lnTo>
                  <a:lnTo>
                    <a:pt x="1572" y="1340"/>
                  </a:lnTo>
                  <a:lnTo>
                    <a:pt x="1572" y="1341"/>
                  </a:lnTo>
                  <a:lnTo>
                    <a:pt x="1574" y="1346"/>
                  </a:lnTo>
                  <a:lnTo>
                    <a:pt x="1574" y="1345"/>
                  </a:lnTo>
                  <a:lnTo>
                    <a:pt x="1576" y="1012"/>
                  </a:lnTo>
                  <a:lnTo>
                    <a:pt x="1576" y="987"/>
                  </a:lnTo>
                  <a:lnTo>
                    <a:pt x="1578" y="647"/>
                  </a:lnTo>
                  <a:lnTo>
                    <a:pt x="1578" y="651"/>
                  </a:lnTo>
                  <a:lnTo>
                    <a:pt x="1580" y="720"/>
                  </a:lnTo>
                  <a:lnTo>
                    <a:pt x="1580" y="723"/>
                  </a:lnTo>
                  <a:lnTo>
                    <a:pt x="1582" y="827"/>
                  </a:lnTo>
                  <a:lnTo>
                    <a:pt x="1582" y="831"/>
                  </a:lnTo>
                  <a:lnTo>
                    <a:pt x="1584" y="959"/>
                  </a:lnTo>
                  <a:lnTo>
                    <a:pt x="1584" y="963"/>
                  </a:lnTo>
                  <a:lnTo>
                    <a:pt x="1586" y="1080"/>
                  </a:lnTo>
                  <a:lnTo>
                    <a:pt x="1586" y="1083"/>
                  </a:lnTo>
                  <a:lnTo>
                    <a:pt x="1588" y="1174"/>
                  </a:lnTo>
                  <a:lnTo>
                    <a:pt x="1588" y="1176"/>
                  </a:lnTo>
                  <a:lnTo>
                    <a:pt x="1590" y="1242"/>
                  </a:lnTo>
                  <a:lnTo>
                    <a:pt x="1590" y="1243"/>
                  </a:lnTo>
                  <a:lnTo>
                    <a:pt x="1592" y="1286"/>
                  </a:lnTo>
                  <a:lnTo>
                    <a:pt x="1592" y="1287"/>
                  </a:lnTo>
                  <a:lnTo>
                    <a:pt x="1594" y="1301"/>
                  </a:lnTo>
                  <a:lnTo>
                    <a:pt x="1594" y="1302"/>
                  </a:lnTo>
                  <a:lnTo>
                    <a:pt x="1596" y="1299"/>
                  </a:lnTo>
                  <a:lnTo>
                    <a:pt x="1596" y="1299"/>
                  </a:lnTo>
                  <a:lnTo>
                    <a:pt x="1598" y="1304"/>
                  </a:lnTo>
                  <a:lnTo>
                    <a:pt x="1598" y="1304"/>
                  </a:lnTo>
                  <a:lnTo>
                    <a:pt x="1600" y="1318"/>
                  </a:lnTo>
                  <a:lnTo>
                    <a:pt x="1600" y="1319"/>
                  </a:lnTo>
                  <a:lnTo>
                    <a:pt x="1602" y="1334"/>
                  </a:lnTo>
                  <a:lnTo>
                    <a:pt x="1602" y="1334"/>
                  </a:lnTo>
                  <a:lnTo>
                    <a:pt x="1603" y="1341"/>
                  </a:lnTo>
                  <a:lnTo>
                    <a:pt x="1604" y="1341"/>
                  </a:lnTo>
                  <a:lnTo>
                    <a:pt x="1605" y="1337"/>
                  </a:lnTo>
                  <a:lnTo>
                    <a:pt x="1605" y="1337"/>
                  </a:lnTo>
                  <a:lnTo>
                    <a:pt x="1607" y="1326"/>
                  </a:lnTo>
                  <a:lnTo>
                    <a:pt x="1608" y="1326"/>
                  </a:lnTo>
                  <a:lnTo>
                    <a:pt x="1609" y="1316"/>
                  </a:lnTo>
                  <a:lnTo>
                    <a:pt x="1610" y="1314"/>
                  </a:lnTo>
                  <a:lnTo>
                    <a:pt x="1611" y="1316"/>
                  </a:lnTo>
                  <a:lnTo>
                    <a:pt x="1611" y="1317"/>
                  </a:lnTo>
                  <a:lnTo>
                    <a:pt x="1613" y="1330"/>
                  </a:lnTo>
                  <a:lnTo>
                    <a:pt x="1613" y="1330"/>
                  </a:lnTo>
                  <a:lnTo>
                    <a:pt x="1615" y="1340"/>
                  </a:lnTo>
                  <a:lnTo>
                    <a:pt x="1615" y="1341"/>
                  </a:lnTo>
                  <a:lnTo>
                    <a:pt x="1617" y="1345"/>
                  </a:lnTo>
                  <a:lnTo>
                    <a:pt x="1617" y="1344"/>
                  </a:lnTo>
                  <a:lnTo>
                    <a:pt x="1619" y="1330"/>
                  </a:lnTo>
                  <a:lnTo>
                    <a:pt x="1619" y="1329"/>
                  </a:lnTo>
                  <a:lnTo>
                    <a:pt x="1621" y="1229"/>
                  </a:lnTo>
                  <a:lnTo>
                    <a:pt x="1621" y="1223"/>
                  </a:lnTo>
                  <a:lnTo>
                    <a:pt x="1623" y="1096"/>
                  </a:lnTo>
                  <a:lnTo>
                    <a:pt x="1623" y="1096"/>
                  </a:lnTo>
                  <a:lnTo>
                    <a:pt x="1625" y="1191"/>
                  </a:lnTo>
                  <a:lnTo>
                    <a:pt x="1625" y="1194"/>
                  </a:lnTo>
                  <a:lnTo>
                    <a:pt x="1627" y="1288"/>
                  </a:lnTo>
                  <a:lnTo>
                    <a:pt x="1627" y="1290"/>
                  </a:lnTo>
                  <a:lnTo>
                    <a:pt x="1629" y="1329"/>
                  </a:lnTo>
                  <a:lnTo>
                    <a:pt x="1629" y="1329"/>
                  </a:lnTo>
                  <a:lnTo>
                    <a:pt x="1631" y="1338"/>
                  </a:lnTo>
                  <a:lnTo>
                    <a:pt x="1631" y="1338"/>
                  </a:lnTo>
                  <a:lnTo>
                    <a:pt x="1633" y="1341"/>
                  </a:lnTo>
                  <a:lnTo>
                    <a:pt x="1633" y="1341"/>
                  </a:lnTo>
                  <a:lnTo>
                    <a:pt x="1635" y="1345"/>
                  </a:lnTo>
                  <a:lnTo>
                    <a:pt x="1635" y="1345"/>
                  </a:lnTo>
                  <a:lnTo>
                    <a:pt x="1637" y="1351"/>
                  </a:lnTo>
                  <a:lnTo>
                    <a:pt x="1637" y="1351"/>
                  </a:lnTo>
                  <a:lnTo>
                    <a:pt x="1639" y="1352"/>
                  </a:lnTo>
                  <a:lnTo>
                    <a:pt x="1640" y="1352"/>
                  </a:lnTo>
                  <a:lnTo>
                    <a:pt x="1640" y="1351"/>
                  </a:lnTo>
                  <a:lnTo>
                    <a:pt x="1641" y="1351"/>
                  </a:lnTo>
                  <a:lnTo>
                    <a:pt x="1643" y="1336"/>
                  </a:lnTo>
                  <a:lnTo>
                    <a:pt x="1643" y="1334"/>
                  </a:lnTo>
                  <a:lnTo>
                    <a:pt x="1644" y="1151"/>
                  </a:lnTo>
                  <a:lnTo>
                    <a:pt x="1644" y="1141"/>
                  </a:lnTo>
                  <a:lnTo>
                    <a:pt x="1647" y="629"/>
                  </a:lnTo>
                  <a:lnTo>
                    <a:pt x="1647" y="619"/>
                  </a:lnTo>
                  <a:lnTo>
                    <a:pt x="1648" y="522"/>
                  </a:lnTo>
                  <a:lnTo>
                    <a:pt x="1648" y="526"/>
                  </a:lnTo>
                  <a:lnTo>
                    <a:pt x="1650" y="576"/>
                  </a:lnTo>
                  <a:lnTo>
                    <a:pt x="1651" y="578"/>
                  </a:lnTo>
                  <a:lnTo>
                    <a:pt x="1652" y="683"/>
                  </a:lnTo>
                  <a:lnTo>
                    <a:pt x="1652" y="687"/>
                  </a:lnTo>
                  <a:lnTo>
                    <a:pt x="1654" y="832"/>
                  </a:lnTo>
                  <a:lnTo>
                    <a:pt x="1654" y="836"/>
                  </a:lnTo>
                  <a:lnTo>
                    <a:pt x="1656" y="993"/>
                  </a:lnTo>
                  <a:lnTo>
                    <a:pt x="1656" y="998"/>
                  </a:lnTo>
                  <a:lnTo>
                    <a:pt x="1658" y="1137"/>
                  </a:lnTo>
                  <a:lnTo>
                    <a:pt x="1658" y="1140"/>
                  </a:lnTo>
                  <a:lnTo>
                    <a:pt x="1660" y="1240"/>
                  </a:lnTo>
                  <a:lnTo>
                    <a:pt x="1660" y="1242"/>
                  </a:lnTo>
                  <a:lnTo>
                    <a:pt x="1662" y="1290"/>
                  </a:lnTo>
                  <a:lnTo>
                    <a:pt x="1662" y="1290"/>
                  </a:lnTo>
                  <a:lnTo>
                    <a:pt x="1664" y="1181"/>
                  </a:lnTo>
                  <a:lnTo>
                    <a:pt x="1664" y="1175"/>
                  </a:lnTo>
                  <a:lnTo>
                    <a:pt x="1666" y="859"/>
                  </a:lnTo>
                  <a:lnTo>
                    <a:pt x="1666" y="853"/>
                  </a:lnTo>
                  <a:lnTo>
                    <a:pt x="1668" y="899"/>
                  </a:lnTo>
                  <a:lnTo>
                    <a:pt x="1668" y="900"/>
                  </a:lnTo>
                  <a:lnTo>
                    <a:pt x="1670" y="972"/>
                  </a:lnTo>
                  <a:lnTo>
                    <a:pt x="1670" y="974"/>
                  </a:lnTo>
                  <a:lnTo>
                    <a:pt x="1672" y="1048"/>
                  </a:lnTo>
                  <a:lnTo>
                    <a:pt x="1672" y="1050"/>
                  </a:lnTo>
                  <a:lnTo>
                    <a:pt x="1674" y="1123"/>
                  </a:lnTo>
                  <a:lnTo>
                    <a:pt x="1674" y="1124"/>
                  </a:lnTo>
                  <a:lnTo>
                    <a:pt x="1675" y="1194"/>
                  </a:lnTo>
                  <a:lnTo>
                    <a:pt x="1675" y="1196"/>
                  </a:lnTo>
                  <a:lnTo>
                    <a:pt x="1678" y="1257"/>
                  </a:lnTo>
                  <a:lnTo>
                    <a:pt x="1678" y="1259"/>
                  </a:lnTo>
                  <a:lnTo>
                    <a:pt x="1679" y="1305"/>
                  </a:lnTo>
                  <a:lnTo>
                    <a:pt x="1679" y="1305"/>
                  </a:lnTo>
                  <a:lnTo>
                    <a:pt x="1682" y="1331"/>
                  </a:lnTo>
                  <a:lnTo>
                    <a:pt x="1682" y="1331"/>
                  </a:lnTo>
                  <a:lnTo>
                    <a:pt x="1683" y="1340"/>
                  </a:lnTo>
                  <a:lnTo>
                    <a:pt x="1683" y="1340"/>
                  </a:lnTo>
                  <a:lnTo>
                    <a:pt x="1686" y="1342"/>
                  </a:lnTo>
                  <a:lnTo>
                    <a:pt x="1686" y="1342"/>
                  </a:lnTo>
                  <a:lnTo>
                    <a:pt x="1687" y="1345"/>
                  </a:lnTo>
                  <a:lnTo>
                    <a:pt x="1688" y="1345"/>
                  </a:lnTo>
                  <a:lnTo>
                    <a:pt x="1690" y="1345"/>
                  </a:lnTo>
                  <a:lnTo>
                    <a:pt x="1691" y="1345"/>
                  </a:lnTo>
                  <a:lnTo>
                    <a:pt x="1691" y="1345"/>
                  </a:lnTo>
                  <a:lnTo>
                    <a:pt x="1692" y="1345"/>
                  </a:lnTo>
                  <a:lnTo>
                    <a:pt x="1692" y="1345"/>
                  </a:lnTo>
                  <a:lnTo>
                    <a:pt x="1694" y="1345"/>
                  </a:lnTo>
                  <a:lnTo>
                    <a:pt x="1695" y="1346"/>
                  </a:lnTo>
                  <a:lnTo>
                    <a:pt x="1695" y="1346"/>
                  </a:lnTo>
                  <a:lnTo>
                    <a:pt x="1697" y="1348"/>
                  </a:lnTo>
                  <a:lnTo>
                    <a:pt x="1697" y="1348"/>
                  </a:lnTo>
                  <a:lnTo>
                    <a:pt x="1699" y="1350"/>
                  </a:lnTo>
                  <a:lnTo>
                    <a:pt x="1700" y="1350"/>
                  </a:lnTo>
                  <a:lnTo>
                    <a:pt x="1700" y="1351"/>
                  </a:lnTo>
                  <a:lnTo>
                    <a:pt x="1701" y="1351"/>
                  </a:lnTo>
                  <a:lnTo>
                    <a:pt x="1703" y="1350"/>
                  </a:lnTo>
                  <a:lnTo>
                    <a:pt x="1703" y="1350"/>
                  </a:lnTo>
                  <a:lnTo>
                    <a:pt x="1704" y="1351"/>
                  </a:lnTo>
                  <a:lnTo>
                    <a:pt x="1705" y="1351"/>
                  </a:lnTo>
                  <a:lnTo>
                    <a:pt x="1707" y="1350"/>
                  </a:lnTo>
                  <a:lnTo>
                    <a:pt x="1707" y="1350"/>
                  </a:lnTo>
                  <a:lnTo>
                    <a:pt x="1709" y="1348"/>
                  </a:lnTo>
                  <a:lnTo>
                    <a:pt x="1709" y="1348"/>
                  </a:lnTo>
                  <a:lnTo>
                    <a:pt x="1710" y="1348"/>
                  </a:lnTo>
                  <a:lnTo>
                    <a:pt x="1711" y="1348"/>
                  </a:lnTo>
                  <a:lnTo>
                    <a:pt x="1713" y="1350"/>
                  </a:lnTo>
                  <a:lnTo>
                    <a:pt x="1713" y="1350"/>
                  </a:lnTo>
                  <a:lnTo>
                    <a:pt x="1714" y="1352"/>
                  </a:lnTo>
                  <a:lnTo>
                    <a:pt x="1715" y="1352"/>
                  </a:lnTo>
                  <a:lnTo>
                    <a:pt x="1716" y="1353"/>
                  </a:lnTo>
                  <a:lnTo>
                    <a:pt x="1717" y="1353"/>
                  </a:lnTo>
                  <a:lnTo>
                    <a:pt x="1718" y="1355"/>
                  </a:lnTo>
                  <a:lnTo>
                    <a:pt x="1718" y="1355"/>
                  </a:lnTo>
                  <a:lnTo>
                    <a:pt x="1721" y="1356"/>
                  </a:lnTo>
                  <a:lnTo>
                    <a:pt x="1721" y="1355"/>
                  </a:lnTo>
                  <a:lnTo>
                    <a:pt x="1721" y="1356"/>
                  </a:lnTo>
                  <a:lnTo>
                    <a:pt x="1723" y="1356"/>
                  </a:lnTo>
                  <a:lnTo>
                    <a:pt x="1724" y="1355"/>
                  </a:lnTo>
                  <a:lnTo>
                    <a:pt x="1725" y="1354"/>
                  </a:lnTo>
                  <a:lnTo>
                    <a:pt x="1726" y="1353"/>
                  </a:lnTo>
                  <a:lnTo>
                    <a:pt x="1727" y="1353"/>
                  </a:lnTo>
                  <a:lnTo>
                    <a:pt x="1728" y="1355"/>
                  </a:lnTo>
                  <a:lnTo>
                    <a:pt x="1730" y="1354"/>
                  </a:lnTo>
                  <a:lnTo>
                    <a:pt x="1730" y="1353"/>
                  </a:lnTo>
                  <a:lnTo>
                    <a:pt x="1731" y="1354"/>
                  </a:lnTo>
                  <a:lnTo>
                    <a:pt x="1732" y="1353"/>
                  </a:lnTo>
                  <a:lnTo>
                    <a:pt x="1732" y="1353"/>
                  </a:lnTo>
                  <a:lnTo>
                    <a:pt x="1734" y="1353"/>
                  </a:lnTo>
                  <a:lnTo>
                    <a:pt x="1734" y="1353"/>
                  </a:lnTo>
                  <a:lnTo>
                    <a:pt x="1736" y="1349"/>
                  </a:lnTo>
                  <a:lnTo>
                    <a:pt x="1736" y="1349"/>
                  </a:lnTo>
                  <a:lnTo>
                    <a:pt x="1738" y="1343"/>
                  </a:lnTo>
                  <a:lnTo>
                    <a:pt x="1738" y="1343"/>
                  </a:lnTo>
                  <a:lnTo>
                    <a:pt x="1740" y="1333"/>
                  </a:lnTo>
                  <a:lnTo>
                    <a:pt x="1740" y="1333"/>
                  </a:lnTo>
                  <a:lnTo>
                    <a:pt x="1742" y="1326"/>
                  </a:lnTo>
                  <a:lnTo>
                    <a:pt x="1742" y="1326"/>
                  </a:lnTo>
                  <a:lnTo>
                    <a:pt x="1744" y="1332"/>
                  </a:lnTo>
                  <a:lnTo>
                    <a:pt x="1744" y="1332"/>
                  </a:lnTo>
                  <a:lnTo>
                    <a:pt x="1746" y="1344"/>
                  </a:lnTo>
                  <a:lnTo>
                    <a:pt x="1746" y="1344"/>
                  </a:lnTo>
                  <a:lnTo>
                    <a:pt x="1748" y="1351"/>
                  </a:lnTo>
                  <a:lnTo>
                    <a:pt x="1748" y="1351"/>
                  </a:lnTo>
                  <a:lnTo>
                    <a:pt x="1749" y="1353"/>
                  </a:lnTo>
                  <a:lnTo>
                    <a:pt x="1750" y="1353"/>
                  </a:lnTo>
                  <a:lnTo>
                    <a:pt x="1752" y="1354"/>
                  </a:lnTo>
                  <a:lnTo>
                    <a:pt x="1752" y="1353"/>
                  </a:lnTo>
                  <a:lnTo>
                    <a:pt x="1754" y="1355"/>
                  </a:lnTo>
                  <a:lnTo>
                    <a:pt x="1754" y="1355"/>
                  </a:lnTo>
                  <a:lnTo>
                    <a:pt x="1755" y="1356"/>
                  </a:lnTo>
                  <a:lnTo>
                    <a:pt x="1756" y="1356"/>
                  </a:lnTo>
                  <a:lnTo>
                    <a:pt x="1757" y="1355"/>
                  </a:lnTo>
                  <a:lnTo>
                    <a:pt x="1758" y="1356"/>
                  </a:lnTo>
                  <a:lnTo>
                    <a:pt x="1760" y="1351"/>
                  </a:lnTo>
                  <a:lnTo>
                    <a:pt x="1760" y="1351"/>
                  </a:lnTo>
                  <a:lnTo>
                    <a:pt x="1761" y="1340"/>
                  </a:lnTo>
                  <a:lnTo>
                    <a:pt x="1761" y="1340"/>
                  </a:lnTo>
                  <a:lnTo>
                    <a:pt x="1764" y="1328"/>
                  </a:lnTo>
                  <a:lnTo>
                    <a:pt x="1764" y="1327"/>
                  </a:lnTo>
                  <a:lnTo>
                    <a:pt x="1765" y="1317"/>
                  </a:lnTo>
                  <a:lnTo>
                    <a:pt x="1766" y="1316"/>
                  </a:lnTo>
                  <a:lnTo>
                    <a:pt x="1767" y="1320"/>
                  </a:lnTo>
                  <a:lnTo>
                    <a:pt x="1767" y="1321"/>
                  </a:lnTo>
                  <a:lnTo>
                    <a:pt x="1769" y="1332"/>
                  </a:lnTo>
                  <a:lnTo>
                    <a:pt x="1769" y="1332"/>
                  </a:lnTo>
                  <a:lnTo>
                    <a:pt x="1771" y="1340"/>
                  </a:lnTo>
                  <a:lnTo>
                    <a:pt x="1771" y="1337"/>
                  </a:lnTo>
                  <a:lnTo>
                    <a:pt x="1773" y="1095"/>
                  </a:lnTo>
                  <a:lnTo>
                    <a:pt x="1773" y="1085"/>
                  </a:lnTo>
                  <a:lnTo>
                    <a:pt x="1775" y="934"/>
                  </a:lnTo>
                  <a:lnTo>
                    <a:pt x="1775" y="933"/>
                  </a:lnTo>
                  <a:lnTo>
                    <a:pt x="1777" y="923"/>
                  </a:lnTo>
                  <a:lnTo>
                    <a:pt x="1778" y="904"/>
                  </a:lnTo>
                  <a:lnTo>
                    <a:pt x="1779" y="937"/>
                  </a:lnTo>
                  <a:lnTo>
                    <a:pt x="1779" y="940"/>
                  </a:lnTo>
                  <a:lnTo>
                    <a:pt x="1781" y="1042"/>
                  </a:lnTo>
                  <a:lnTo>
                    <a:pt x="1781" y="1045"/>
                  </a:lnTo>
                  <a:lnTo>
                    <a:pt x="1783" y="1122"/>
                  </a:lnTo>
                  <a:lnTo>
                    <a:pt x="1783" y="1123"/>
                  </a:lnTo>
                  <a:lnTo>
                    <a:pt x="1785" y="1169"/>
                  </a:lnTo>
                  <a:lnTo>
                    <a:pt x="1785" y="1169"/>
                  </a:lnTo>
                  <a:lnTo>
                    <a:pt x="1787" y="1200"/>
                  </a:lnTo>
                  <a:lnTo>
                    <a:pt x="1787" y="1201"/>
                  </a:lnTo>
                  <a:lnTo>
                    <a:pt x="1789" y="1227"/>
                  </a:lnTo>
                  <a:lnTo>
                    <a:pt x="1789" y="1228"/>
                  </a:lnTo>
                  <a:lnTo>
                    <a:pt x="1791" y="1250"/>
                  </a:lnTo>
                  <a:lnTo>
                    <a:pt x="1791" y="1251"/>
                  </a:lnTo>
                  <a:lnTo>
                    <a:pt x="1793" y="1273"/>
                  </a:lnTo>
                  <a:lnTo>
                    <a:pt x="1793" y="1273"/>
                  </a:lnTo>
                  <a:lnTo>
                    <a:pt x="1795" y="1294"/>
                  </a:lnTo>
                  <a:lnTo>
                    <a:pt x="1795" y="1294"/>
                  </a:lnTo>
                  <a:lnTo>
                    <a:pt x="1797" y="1311"/>
                  </a:lnTo>
                  <a:lnTo>
                    <a:pt x="1797" y="1311"/>
                  </a:lnTo>
                  <a:lnTo>
                    <a:pt x="1799" y="1324"/>
                  </a:lnTo>
                  <a:lnTo>
                    <a:pt x="1799" y="1324"/>
                  </a:lnTo>
                  <a:lnTo>
                    <a:pt x="1800" y="1330"/>
                  </a:lnTo>
                  <a:lnTo>
                    <a:pt x="1801" y="1331"/>
                  </a:lnTo>
                  <a:lnTo>
                    <a:pt x="1802" y="1337"/>
                  </a:lnTo>
                  <a:lnTo>
                    <a:pt x="1802" y="1338"/>
                  </a:lnTo>
                  <a:lnTo>
                    <a:pt x="1804" y="1345"/>
                  </a:lnTo>
                  <a:lnTo>
                    <a:pt x="1804" y="1345"/>
                  </a:lnTo>
                  <a:lnTo>
                    <a:pt x="1806" y="1350"/>
                  </a:lnTo>
                  <a:lnTo>
                    <a:pt x="1806" y="1349"/>
                  </a:lnTo>
                  <a:lnTo>
                    <a:pt x="1808" y="1351"/>
                  </a:lnTo>
                  <a:lnTo>
                    <a:pt x="1808" y="1351"/>
                  </a:lnTo>
                  <a:lnTo>
                    <a:pt x="1810" y="1351"/>
                  </a:lnTo>
                  <a:lnTo>
                    <a:pt x="1810" y="1351"/>
                  </a:lnTo>
                  <a:lnTo>
                    <a:pt x="1812" y="1349"/>
                  </a:lnTo>
                  <a:lnTo>
                    <a:pt x="1812" y="1348"/>
                  </a:lnTo>
                  <a:lnTo>
                    <a:pt x="1814" y="1343"/>
                  </a:lnTo>
                  <a:lnTo>
                    <a:pt x="1814" y="1343"/>
                  </a:lnTo>
                  <a:lnTo>
                    <a:pt x="1816" y="1335"/>
                  </a:lnTo>
                  <a:lnTo>
                    <a:pt x="1817" y="1335"/>
                  </a:lnTo>
                  <a:lnTo>
                    <a:pt x="1818" y="1338"/>
                  </a:lnTo>
                  <a:lnTo>
                    <a:pt x="1818" y="1338"/>
                  </a:lnTo>
                  <a:lnTo>
                    <a:pt x="1820" y="1346"/>
                  </a:lnTo>
                  <a:lnTo>
                    <a:pt x="1820" y="1347"/>
                  </a:lnTo>
                  <a:lnTo>
                    <a:pt x="1822" y="1351"/>
                  </a:lnTo>
                  <a:lnTo>
                    <a:pt x="1822" y="1351"/>
                  </a:lnTo>
                  <a:lnTo>
                    <a:pt x="1823" y="1352"/>
                  </a:lnTo>
                  <a:lnTo>
                    <a:pt x="1824" y="1352"/>
                  </a:lnTo>
                  <a:lnTo>
                    <a:pt x="1825" y="1353"/>
                  </a:lnTo>
                  <a:lnTo>
                    <a:pt x="1826" y="1353"/>
                  </a:lnTo>
                  <a:lnTo>
                    <a:pt x="1827" y="1352"/>
                  </a:lnTo>
                  <a:lnTo>
                    <a:pt x="1829" y="1353"/>
                  </a:lnTo>
                  <a:lnTo>
                    <a:pt x="1830" y="1353"/>
                  </a:lnTo>
                  <a:lnTo>
                    <a:pt x="1830" y="1353"/>
                  </a:lnTo>
                  <a:lnTo>
                    <a:pt x="1831" y="1352"/>
                  </a:lnTo>
                  <a:lnTo>
                    <a:pt x="1832" y="1352"/>
                  </a:lnTo>
                  <a:lnTo>
                    <a:pt x="1834" y="1351"/>
                  </a:lnTo>
                  <a:lnTo>
                    <a:pt x="1834" y="1351"/>
                  </a:lnTo>
                  <a:lnTo>
                    <a:pt x="1836" y="1351"/>
                  </a:lnTo>
                  <a:lnTo>
                    <a:pt x="1836" y="1351"/>
                  </a:lnTo>
                  <a:lnTo>
                    <a:pt x="1837" y="1352"/>
                  </a:lnTo>
                  <a:lnTo>
                    <a:pt x="1837" y="1352"/>
                  </a:lnTo>
                  <a:lnTo>
                    <a:pt x="1839" y="1354"/>
                  </a:lnTo>
                  <a:lnTo>
                    <a:pt x="1840" y="1353"/>
                  </a:lnTo>
                  <a:lnTo>
                    <a:pt x="1841" y="1354"/>
                  </a:lnTo>
                  <a:lnTo>
                    <a:pt x="1841" y="1354"/>
                  </a:lnTo>
                  <a:lnTo>
                    <a:pt x="1843" y="1352"/>
                  </a:lnTo>
                  <a:lnTo>
                    <a:pt x="1844" y="1353"/>
                  </a:lnTo>
                  <a:lnTo>
                    <a:pt x="1845" y="1333"/>
                  </a:lnTo>
                  <a:lnTo>
                    <a:pt x="1845" y="1330"/>
                  </a:lnTo>
                  <a:lnTo>
                    <a:pt x="1847" y="771"/>
                  </a:lnTo>
                  <a:lnTo>
                    <a:pt x="1847" y="730"/>
                  </a:lnTo>
                  <a:lnTo>
                    <a:pt x="1849" y="145"/>
                  </a:lnTo>
                  <a:lnTo>
                    <a:pt x="1849" y="163"/>
                  </a:lnTo>
                  <a:lnTo>
                    <a:pt x="1851" y="310"/>
                  </a:lnTo>
                  <a:lnTo>
                    <a:pt x="1851" y="314"/>
                  </a:lnTo>
                  <a:lnTo>
                    <a:pt x="1853" y="483"/>
                  </a:lnTo>
                  <a:lnTo>
                    <a:pt x="1853" y="488"/>
                  </a:lnTo>
                  <a:lnTo>
                    <a:pt x="1855" y="657"/>
                  </a:lnTo>
                  <a:lnTo>
                    <a:pt x="1855" y="662"/>
                  </a:lnTo>
                  <a:lnTo>
                    <a:pt x="1857" y="806"/>
                  </a:lnTo>
                  <a:lnTo>
                    <a:pt x="1857" y="809"/>
                  </a:lnTo>
                  <a:lnTo>
                    <a:pt x="1859" y="900"/>
                  </a:lnTo>
                  <a:lnTo>
                    <a:pt x="1859" y="902"/>
                  </a:lnTo>
                  <a:lnTo>
                    <a:pt x="1861" y="1011"/>
                  </a:lnTo>
                  <a:lnTo>
                    <a:pt x="1861" y="1016"/>
                  </a:lnTo>
                  <a:lnTo>
                    <a:pt x="1863" y="1189"/>
                  </a:lnTo>
                  <a:lnTo>
                    <a:pt x="1863" y="1194"/>
                  </a:lnTo>
                  <a:lnTo>
                    <a:pt x="1865" y="1302"/>
                  </a:lnTo>
                  <a:lnTo>
                    <a:pt x="1865" y="1304"/>
                  </a:lnTo>
                  <a:lnTo>
                    <a:pt x="1867" y="1334"/>
                  </a:lnTo>
                  <a:lnTo>
                    <a:pt x="1867" y="1335"/>
                  </a:lnTo>
                  <a:lnTo>
                    <a:pt x="1869" y="1340"/>
                  </a:lnTo>
                  <a:lnTo>
                    <a:pt x="1870" y="1340"/>
                  </a:lnTo>
                  <a:lnTo>
                    <a:pt x="1871" y="1340"/>
                  </a:lnTo>
                  <a:lnTo>
                    <a:pt x="1871" y="1339"/>
                  </a:lnTo>
                  <a:lnTo>
                    <a:pt x="1872" y="1338"/>
                  </a:lnTo>
                  <a:lnTo>
                    <a:pt x="1873" y="1339"/>
                  </a:lnTo>
                  <a:lnTo>
                    <a:pt x="1875" y="1343"/>
                  </a:lnTo>
                  <a:lnTo>
                    <a:pt x="1875" y="1343"/>
                  </a:lnTo>
                  <a:lnTo>
                    <a:pt x="1876" y="1347"/>
                  </a:lnTo>
                  <a:lnTo>
                    <a:pt x="1876" y="1347"/>
                  </a:lnTo>
                  <a:lnTo>
                    <a:pt x="1878" y="1349"/>
                  </a:lnTo>
                  <a:lnTo>
                    <a:pt x="1879" y="1349"/>
                  </a:lnTo>
                  <a:lnTo>
                    <a:pt x="1880" y="1349"/>
                  </a:lnTo>
                  <a:lnTo>
                    <a:pt x="1881" y="1349"/>
                  </a:lnTo>
                  <a:lnTo>
                    <a:pt x="1882" y="1348"/>
                  </a:lnTo>
                  <a:lnTo>
                    <a:pt x="1883" y="1349"/>
                  </a:lnTo>
                  <a:lnTo>
                    <a:pt x="1884" y="1350"/>
                  </a:lnTo>
                  <a:lnTo>
                    <a:pt x="1884" y="1350"/>
                  </a:lnTo>
                  <a:lnTo>
                    <a:pt x="1886" y="1351"/>
                  </a:lnTo>
                  <a:lnTo>
                    <a:pt x="1887" y="1351"/>
                  </a:lnTo>
                  <a:lnTo>
                    <a:pt x="1888" y="1352"/>
                  </a:lnTo>
                  <a:lnTo>
                    <a:pt x="1889" y="1352"/>
                  </a:lnTo>
                  <a:lnTo>
                    <a:pt x="1889" y="1351"/>
                  </a:lnTo>
                  <a:lnTo>
                    <a:pt x="1891" y="1351"/>
                  </a:lnTo>
                  <a:lnTo>
                    <a:pt x="1891" y="1351"/>
                  </a:lnTo>
                  <a:lnTo>
                    <a:pt x="1893" y="1351"/>
                  </a:lnTo>
                  <a:lnTo>
                    <a:pt x="1894" y="1351"/>
                  </a:lnTo>
                  <a:lnTo>
                    <a:pt x="1895" y="1351"/>
                  </a:lnTo>
                  <a:lnTo>
                    <a:pt x="1896" y="1351"/>
                  </a:lnTo>
                  <a:lnTo>
                    <a:pt x="1896" y="1351"/>
                  </a:lnTo>
                  <a:lnTo>
                    <a:pt x="1897" y="1352"/>
                  </a:lnTo>
                  <a:lnTo>
                    <a:pt x="1898" y="1352"/>
                  </a:lnTo>
                  <a:lnTo>
                    <a:pt x="1900" y="1351"/>
                  </a:lnTo>
                  <a:lnTo>
                    <a:pt x="1900" y="1351"/>
                  </a:lnTo>
                  <a:lnTo>
                    <a:pt x="1902" y="1350"/>
                  </a:lnTo>
                  <a:lnTo>
                    <a:pt x="1902" y="1350"/>
                  </a:lnTo>
                  <a:lnTo>
                    <a:pt x="1904" y="1351"/>
                  </a:lnTo>
                  <a:lnTo>
                    <a:pt x="1904" y="1351"/>
                  </a:lnTo>
                  <a:lnTo>
                    <a:pt x="1905" y="1350"/>
                  </a:lnTo>
                  <a:lnTo>
                    <a:pt x="1906" y="1350"/>
                  </a:lnTo>
                  <a:lnTo>
                    <a:pt x="1907" y="1348"/>
                  </a:lnTo>
                  <a:lnTo>
                    <a:pt x="1908" y="1348"/>
                  </a:lnTo>
                  <a:lnTo>
                    <a:pt x="1910" y="1347"/>
                  </a:lnTo>
                  <a:lnTo>
                    <a:pt x="1910" y="1347"/>
                  </a:lnTo>
                  <a:lnTo>
                    <a:pt x="1911" y="1348"/>
                  </a:lnTo>
                  <a:lnTo>
                    <a:pt x="1912" y="1348"/>
                  </a:lnTo>
                  <a:lnTo>
                    <a:pt x="1913" y="1348"/>
                  </a:lnTo>
                  <a:lnTo>
                    <a:pt x="1914" y="1348"/>
                  </a:lnTo>
                  <a:lnTo>
                    <a:pt x="1915" y="1348"/>
                  </a:lnTo>
                  <a:lnTo>
                    <a:pt x="1916" y="1348"/>
                  </a:lnTo>
                  <a:lnTo>
                    <a:pt x="1917" y="1348"/>
                  </a:lnTo>
                  <a:lnTo>
                    <a:pt x="1918" y="1348"/>
                  </a:lnTo>
                  <a:lnTo>
                    <a:pt x="1919" y="1345"/>
                  </a:lnTo>
                  <a:lnTo>
                    <a:pt x="1919" y="1345"/>
                  </a:lnTo>
                  <a:lnTo>
                    <a:pt x="1921" y="1347"/>
                  </a:lnTo>
                  <a:lnTo>
                    <a:pt x="1922" y="1348"/>
                  </a:lnTo>
                  <a:lnTo>
                    <a:pt x="1923" y="1346"/>
                  </a:lnTo>
                  <a:lnTo>
                    <a:pt x="1923" y="1346"/>
                  </a:lnTo>
                  <a:lnTo>
                    <a:pt x="1925" y="1345"/>
                  </a:lnTo>
                  <a:lnTo>
                    <a:pt x="1926" y="1345"/>
                  </a:lnTo>
                  <a:lnTo>
                    <a:pt x="1927" y="1347"/>
                  </a:lnTo>
                  <a:lnTo>
                    <a:pt x="1928" y="1347"/>
                  </a:lnTo>
                  <a:lnTo>
                    <a:pt x="1929" y="1349"/>
                  </a:lnTo>
                  <a:lnTo>
                    <a:pt x="1930" y="1348"/>
                  </a:lnTo>
                  <a:lnTo>
                    <a:pt x="1931" y="1350"/>
                  </a:lnTo>
                  <a:lnTo>
                    <a:pt x="1932" y="1350"/>
                  </a:lnTo>
                  <a:lnTo>
                    <a:pt x="1933" y="1351"/>
                  </a:lnTo>
                  <a:lnTo>
                    <a:pt x="1933" y="1350"/>
                  </a:lnTo>
                  <a:lnTo>
                    <a:pt x="1935" y="1351"/>
                  </a:lnTo>
                  <a:lnTo>
                    <a:pt x="1935" y="1351"/>
                  </a:lnTo>
                  <a:lnTo>
                    <a:pt x="1936" y="1351"/>
                  </a:lnTo>
                  <a:lnTo>
                    <a:pt x="1937" y="1351"/>
                  </a:lnTo>
                  <a:lnTo>
                    <a:pt x="1939" y="1348"/>
                  </a:lnTo>
                  <a:lnTo>
                    <a:pt x="1939" y="1348"/>
                  </a:lnTo>
                  <a:lnTo>
                    <a:pt x="1941" y="1334"/>
                  </a:lnTo>
                  <a:lnTo>
                    <a:pt x="1941" y="1334"/>
                  </a:lnTo>
                  <a:lnTo>
                    <a:pt x="1943" y="1318"/>
                  </a:lnTo>
                  <a:lnTo>
                    <a:pt x="1943" y="1317"/>
                  </a:lnTo>
                  <a:lnTo>
                    <a:pt x="1945" y="1326"/>
                  </a:lnTo>
                  <a:lnTo>
                    <a:pt x="1945" y="1327"/>
                  </a:lnTo>
                  <a:lnTo>
                    <a:pt x="1946" y="1340"/>
                  </a:lnTo>
                  <a:lnTo>
                    <a:pt x="1948" y="1342"/>
                  </a:lnTo>
                  <a:lnTo>
                    <a:pt x="1949" y="1339"/>
                  </a:lnTo>
                  <a:lnTo>
                    <a:pt x="1949" y="1339"/>
                  </a:lnTo>
                  <a:lnTo>
                    <a:pt x="1950" y="1326"/>
                  </a:lnTo>
                  <a:lnTo>
                    <a:pt x="1951" y="1326"/>
                  </a:lnTo>
                  <a:lnTo>
                    <a:pt x="1953" y="1307"/>
                  </a:lnTo>
                  <a:lnTo>
                    <a:pt x="1953" y="1306"/>
                  </a:lnTo>
                  <a:lnTo>
                    <a:pt x="1954" y="726"/>
                  </a:lnTo>
                  <a:lnTo>
                    <a:pt x="1954" y="701"/>
                  </a:lnTo>
                  <a:lnTo>
                    <a:pt x="1957" y="187"/>
                  </a:lnTo>
                  <a:lnTo>
                    <a:pt x="1957" y="185"/>
                  </a:lnTo>
                  <a:lnTo>
                    <a:pt x="1958" y="279"/>
                  </a:lnTo>
                  <a:lnTo>
                    <a:pt x="1958" y="283"/>
                  </a:lnTo>
                  <a:lnTo>
                    <a:pt x="1961" y="449"/>
                  </a:lnTo>
                  <a:lnTo>
                    <a:pt x="1961" y="455"/>
                  </a:lnTo>
                  <a:lnTo>
                    <a:pt x="1962" y="626"/>
                  </a:lnTo>
                  <a:lnTo>
                    <a:pt x="1962" y="631"/>
                  </a:lnTo>
                  <a:lnTo>
                    <a:pt x="1965" y="801"/>
                  </a:lnTo>
                  <a:lnTo>
                    <a:pt x="1965" y="806"/>
                  </a:lnTo>
                  <a:lnTo>
                    <a:pt x="1966" y="969"/>
                  </a:lnTo>
                  <a:lnTo>
                    <a:pt x="1966" y="974"/>
                  </a:lnTo>
                  <a:lnTo>
                    <a:pt x="1968" y="1120"/>
                  </a:lnTo>
                  <a:lnTo>
                    <a:pt x="1968" y="1124"/>
                  </a:lnTo>
                  <a:lnTo>
                    <a:pt x="1970" y="1234"/>
                  </a:lnTo>
                  <a:lnTo>
                    <a:pt x="1970" y="1237"/>
                  </a:lnTo>
                  <a:lnTo>
                    <a:pt x="1972" y="1294"/>
                  </a:lnTo>
                  <a:lnTo>
                    <a:pt x="1972" y="1295"/>
                  </a:lnTo>
                  <a:lnTo>
                    <a:pt x="1974" y="1312"/>
                  </a:lnTo>
                  <a:lnTo>
                    <a:pt x="1974" y="1313"/>
                  </a:lnTo>
                  <a:lnTo>
                    <a:pt x="1976" y="1318"/>
                  </a:lnTo>
                  <a:lnTo>
                    <a:pt x="1976" y="1318"/>
                  </a:lnTo>
                  <a:lnTo>
                    <a:pt x="1978" y="1326"/>
                  </a:lnTo>
                  <a:lnTo>
                    <a:pt x="1978" y="1326"/>
                  </a:lnTo>
                  <a:lnTo>
                    <a:pt x="1980" y="1336"/>
                  </a:lnTo>
                  <a:lnTo>
                    <a:pt x="1980" y="1336"/>
                  </a:lnTo>
                  <a:lnTo>
                    <a:pt x="1982" y="1341"/>
                  </a:lnTo>
                  <a:lnTo>
                    <a:pt x="1982" y="1341"/>
                  </a:lnTo>
                  <a:lnTo>
                    <a:pt x="1984" y="1344"/>
                  </a:lnTo>
                  <a:lnTo>
                    <a:pt x="1984" y="1344"/>
                  </a:lnTo>
                  <a:lnTo>
                    <a:pt x="1985" y="1345"/>
                  </a:lnTo>
                  <a:lnTo>
                    <a:pt x="1986" y="1345"/>
                  </a:lnTo>
                  <a:lnTo>
                    <a:pt x="1987" y="1345"/>
                  </a:lnTo>
                  <a:lnTo>
                    <a:pt x="1988" y="1345"/>
                  </a:lnTo>
                  <a:lnTo>
                    <a:pt x="1990" y="1348"/>
                  </a:lnTo>
                  <a:lnTo>
                    <a:pt x="1990" y="1348"/>
                  </a:lnTo>
                  <a:lnTo>
                    <a:pt x="1990" y="1348"/>
                  </a:lnTo>
                  <a:lnTo>
                    <a:pt x="1992" y="1348"/>
                  </a:lnTo>
                  <a:lnTo>
                    <a:pt x="1993" y="1348"/>
                  </a:lnTo>
                  <a:lnTo>
                    <a:pt x="1994" y="1348"/>
                  </a:lnTo>
                  <a:lnTo>
                    <a:pt x="1995" y="1350"/>
                  </a:lnTo>
                  <a:lnTo>
                    <a:pt x="1996" y="1350"/>
                  </a:lnTo>
                  <a:lnTo>
                    <a:pt x="1997" y="1351"/>
                  </a:lnTo>
                  <a:lnTo>
                    <a:pt x="1997" y="1351"/>
                  </a:lnTo>
                  <a:lnTo>
                    <a:pt x="2000" y="1349"/>
                  </a:lnTo>
                  <a:lnTo>
                    <a:pt x="2000" y="1349"/>
                  </a:lnTo>
                  <a:lnTo>
                    <a:pt x="2001" y="1345"/>
                  </a:lnTo>
                  <a:lnTo>
                    <a:pt x="2002" y="1345"/>
                  </a:lnTo>
                  <a:lnTo>
                    <a:pt x="2002" y="1345"/>
                  </a:lnTo>
                  <a:lnTo>
                    <a:pt x="2004" y="1345"/>
                  </a:lnTo>
                  <a:lnTo>
                    <a:pt x="2005" y="1345"/>
                  </a:lnTo>
                  <a:lnTo>
                    <a:pt x="2005" y="1345"/>
                  </a:lnTo>
                  <a:lnTo>
                    <a:pt x="2007" y="1343"/>
                  </a:lnTo>
                  <a:lnTo>
                    <a:pt x="2007" y="1342"/>
                  </a:lnTo>
                  <a:lnTo>
                    <a:pt x="2009" y="1340"/>
                  </a:lnTo>
                  <a:lnTo>
                    <a:pt x="2009" y="1340"/>
                  </a:lnTo>
                  <a:lnTo>
                    <a:pt x="2010" y="1339"/>
                  </a:lnTo>
                  <a:lnTo>
                    <a:pt x="2011" y="1339"/>
                  </a:lnTo>
                  <a:lnTo>
                    <a:pt x="2013" y="1340"/>
                  </a:lnTo>
                  <a:lnTo>
                    <a:pt x="2014" y="1340"/>
                  </a:lnTo>
                  <a:lnTo>
                    <a:pt x="2015" y="1338"/>
                  </a:lnTo>
                  <a:lnTo>
                    <a:pt x="2016" y="1338"/>
                  </a:lnTo>
                  <a:lnTo>
                    <a:pt x="2017" y="1339"/>
                  </a:lnTo>
                  <a:lnTo>
                    <a:pt x="2017" y="1339"/>
                  </a:lnTo>
                  <a:lnTo>
                    <a:pt x="2019" y="1341"/>
                  </a:lnTo>
                  <a:lnTo>
                    <a:pt x="2019" y="1341"/>
                  </a:lnTo>
                  <a:lnTo>
                    <a:pt x="2021" y="1343"/>
                  </a:lnTo>
                  <a:lnTo>
                    <a:pt x="2021" y="1343"/>
                  </a:lnTo>
                  <a:lnTo>
                    <a:pt x="2023" y="1345"/>
                  </a:lnTo>
                  <a:lnTo>
                    <a:pt x="2023" y="1345"/>
                  </a:lnTo>
                  <a:lnTo>
                    <a:pt x="2025" y="1348"/>
                  </a:lnTo>
                  <a:lnTo>
                    <a:pt x="2025" y="1348"/>
                  </a:lnTo>
                  <a:lnTo>
                    <a:pt x="2027" y="1349"/>
                  </a:lnTo>
                  <a:lnTo>
                    <a:pt x="2027" y="1349"/>
                  </a:lnTo>
                  <a:lnTo>
                    <a:pt x="2029" y="1344"/>
                  </a:lnTo>
                  <a:lnTo>
                    <a:pt x="2029" y="1344"/>
                  </a:lnTo>
                  <a:lnTo>
                    <a:pt x="2031" y="1324"/>
                  </a:lnTo>
                  <a:lnTo>
                    <a:pt x="2031" y="1324"/>
                  </a:lnTo>
                  <a:lnTo>
                    <a:pt x="2032" y="1296"/>
                  </a:lnTo>
                  <a:lnTo>
                    <a:pt x="2033" y="1293"/>
                  </a:lnTo>
                  <a:lnTo>
                    <a:pt x="2035" y="1302"/>
                  </a:lnTo>
                  <a:lnTo>
                    <a:pt x="2035" y="1302"/>
                  </a:lnTo>
                  <a:lnTo>
                    <a:pt x="2036" y="1324"/>
                  </a:lnTo>
                  <a:lnTo>
                    <a:pt x="2036" y="1324"/>
                  </a:lnTo>
                  <a:lnTo>
                    <a:pt x="2038" y="1340"/>
                  </a:lnTo>
                  <a:lnTo>
                    <a:pt x="2038" y="1341"/>
                  </a:lnTo>
                  <a:lnTo>
                    <a:pt x="2040" y="1347"/>
                  </a:lnTo>
                  <a:lnTo>
                    <a:pt x="2041" y="1348"/>
                  </a:lnTo>
                  <a:lnTo>
                    <a:pt x="2042" y="1346"/>
                  </a:lnTo>
                  <a:lnTo>
                    <a:pt x="2042" y="1346"/>
                  </a:lnTo>
                  <a:lnTo>
                    <a:pt x="2044" y="1348"/>
                  </a:lnTo>
                  <a:lnTo>
                    <a:pt x="2044" y="1348"/>
                  </a:lnTo>
                  <a:lnTo>
                    <a:pt x="2046" y="1353"/>
                  </a:lnTo>
                  <a:lnTo>
                    <a:pt x="2046" y="1353"/>
                  </a:lnTo>
                  <a:lnTo>
                    <a:pt x="2048" y="1355"/>
                  </a:lnTo>
                  <a:lnTo>
                    <a:pt x="2048" y="1356"/>
                  </a:lnTo>
                  <a:lnTo>
                    <a:pt x="2050" y="1354"/>
                  </a:lnTo>
                  <a:lnTo>
                    <a:pt x="2050" y="1354"/>
                  </a:lnTo>
                  <a:lnTo>
                    <a:pt x="2052" y="1351"/>
                  </a:lnTo>
                  <a:lnTo>
                    <a:pt x="2052" y="1351"/>
                  </a:lnTo>
                  <a:lnTo>
                    <a:pt x="2054" y="1349"/>
                  </a:lnTo>
                  <a:lnTo>
                    <a:pt x="2054" y="1349"/>
                  </a:lnTo>
                  <a:lnTo>
                    <a:pt x="2056" y="1332"/>
                  </a:lnTo>
                  <a:lnTo>
                    <a:pt x="2056" y="1329"/>
                  </a:lnTo>
                  <a:lnTo>
                    <a:pt x="2058" y="1123"/>
                  </a:lnTo>
                  <a:lnTo>
                    <a:pt x="2058" y="1112"/>
                  </a:lnTo>
                  <a:lnTo>
                    <a:pt x="2060" y="569"/>
                  </a:lnTo>
                  <a:lnTo>
                    <a:pt x="2060" y="533"/>
                  </a:lnTo>
                  <a:lnTo>
                    <a:pt x="2062" y="568"/>
                  </a:lnTo>
                  <a:lnTo>
                    <a:pt x="2062" y="570"/>
                  </a:lnTo>
                  <a:lnTo>
                    <a:pt x="2064" y="656"/>
                  </a:lnTo>
                  <a:lnTo>
                    <a:pt x="2064" y="658"/>
                  </a:lnTo>
                  <a:lnTo>
                    <a:pt x="2066" y="750"/>
                  </a:lnTo>
                  <a:lnTo>
                    <a:pt x="2066" y="752"/>
                  </a:lnTo>
                  <a:lnTo>
                    <a:pt x="2068" y="841"/>
                  </a:lnTo>
                  <a:lnTo>
                    <a:pt x="2068" y="843"/>
                  </a:lnTo>
                  <a:lnTo>
                    <a:pt x="2070" y="926"/>
                  </a:lnTo>
                  <a:lnTo>
                    <a:pt x="2070" y="928"/>
                  </a:lnTo>
                  <a:lnTo>
                    <a:pt x="2072" y="1010"/>
                  </a:lnTo>
                  <a:lnTo>
                    <a:pt x="2072" y="1012"/>
                  </a:lnTo>
                  <a:lnTo>
                    <a:pt x="2073" y="1090"/>
                  </a:lnTo>
                  <a:lnTo>
                    <a:pt x="2073" y="1092"/>
                  </a:lnTo>
                  <a:lnTo>
                    <a:pt x="2076" y="1165"/>
                  </a:lnTo>
                  <a:lnTo>
                    <a:pt x="2076" y="1167"/>
                  </a:lnTo>
                  <a:lnTo>
                    <a:pt x="2077" y="1233"/>
                  </a:lnTo>
                  <a:lnTo>
                    <a:pt x="2077" y="1234"/>
                  </a:lnTo>
                  <a:lnTo>
                    <a:pt x="2079" y="1287"/>
                  </a:lnTo>
                  <a:lnTo>
                    <a:pt x="2080" y="1288"/>
                  </a:lnTo>
                  <a:lnTo>
                    <a:pt x="2081" y="1317"/>
                  </a:lnTo>
                  <a:lnTo>
                    <a:pt x="2081" y="1318"/>
                  </a:lnTo>
                  <a:lnTo>
                    <a:pt x="2083" y="1329"/>
                  </a:lnTo>
                  <a:lnTo>
                    <a:pt x="2083" y="1329"/>
                  </a:lnTo>
                  <a:lnTo>
                    <a:pt x="2085" y="1334"/>
                  </a:lnTo>
                  <a:lnTo>
                    <a:pt x="2085" y="1334"/>
                  </a:lnTo>
                  <a:lnTo>
                    <a:pt x="2087" y="1337"/>
                  </a:lnTo>
                  <a:lnTo>
                    <a:pt x="2088" y="1338"/>
                  </a:lnTo>
                  <a:lnTo>
                    <a:pt x="2089" y="1337"/>
                  </a:lnTo>
                  <a:lnTo>
                    <a:pt x="2089" y="1337"/>
                  </a:lnTo>
                  <a:lnTo>
                    <a:pt x="2091" y="1334"/>
                  </a:lnTo>
                  <a:lnTo>
                    <a:pt x="2092" y="1334"/>
                  </a:lnTo>
                  <a:lnTo>
                    <a:pt x="2093" y="1333"/>
                  </a:lnTo>
                  <a:lnTo>
                    <a:pt x="2093" y="1333"/>
                  </a:lnTo>
                  <a:lnTo>
                    <a:pt x="2095" y="1325"/>
                  </a:lnTo>
                  <a:lnTo>
                    <a:pt x="2095" y="1324"/>
                  </a:lnTo>
                  <a:lnTo>
                    <a:pt x="2097" y="1308"/>
                  </a:lnTo>
                  <a:lnTo>
                    <a:pt x="2097" y="1307"/>
                  </a:lnTo>
                  <a:lnTo>
                    <a:pt x="2099" y="1298"/>
                  </a:lnTo>
                  <a:lnTo>
                    <a:pt x="2099" y="1299"/>
                  </a:lnTo>
                  <a:lnTo>
                    <a:pt x="2101" y="1308"/>
                  </a:lnTo>
                  <a:lnTo>
                    <a:pt x="2101" y="1308"/>
                  </a:lnTo>
                  <a:lnTo>
                    <a:pt x="2103" y="1326"/>
                  </a:lnTo>
                  <a:lnTo>
                    <a:pt x="2103" y="1326"/>
                  </a:lnTo>
                  <a:lnTo>
                    <a:pt x="2105" y="1337"/>
                  </a:lnTo>
                  <a:lnTo>
                    <a:pt x="2105" y="1338"/>
                  </a:lnTo>
                  <a:lnTo>
                    <a:pt x="2107" y="1342"/>
                  </a:lnTo>
                  <a:lnTo>
                    <a:pt x="2107" y="1342"/>
                  </a:lnTo>
                  <a:lnTo>
                    <a:pt x="2108" y="1344"/>
                  </a:lnTo>
                  <a:lnTo>
                    <a:pt x="2108" y="1344"/>
                  </a:lnTo>
                  <a:lnTo>
                    <a:pt x="2111" y="1345"/>
                  </a:lnTo>
                  <a:lnTo>
                    <a:pt x="2111" y="1345"/>
                  </a:lnTo>
                  <a:lnTo>
                    <a:pt x="2112" y="1345"/>
                  </a:lnTo>
                  <a:lnTo>
                    <a:pt x="2113" y="1345"/>
                  </a:lnTo>
                  <a:lnTo>
                    <a:pt x="2114" y="1346"/>
                  </a:lnTo>
                  <a:lnTo>
                    <a:pt x="2115" y="1346"/>
                  </a:lnTo>
                  <a:lnTo>
                    <a:pt x="2116" y="1348"/>
                  </a:lnTo>
                  <a:lnTo>
                    <a:pt x="2116" y="1348"/>
                  </a:lnTo>
                  <a:lnTo>
                    <a:pt x="2118" y="1348"/>
                  </a:lnTo>
                  <a:lnTo>
                    <a:pt x="2119" y="1348"/>
                  </a:lnTo>
                  <a:lnTo>
                    <a:pt x="2120" y="1348"/>
                  </a:lnTo>
                  <a:lnTo>
                    <a:pt x="2120" y="1348"/>
                  </a:lnTo>
                  <a:lnTo>
                    <a:pt x="2122" y="1349"/>
                  </a:lnTo>
                  <a:lnTo>
                    <a:pt x="2123" y="1349"/>
                  </a:lnTo>
                  <a:lnTo>
                    <a:pt x="2124" y="1347"/>
                  </a:lnTo>
                  <a:lnTo>
                    <a:pt x="2124" y="1347"/>
                  </a:lnTo>
                  <a:lnTo>
                    <a:pt x="2126" y="1343"/>
                  </a:lnTo>
                  <a:lnTo>
                    <a:pt x="2126" y="1343"/>
                  </a:lnTo>
                  <a:lnTo>
                    <a:pt x="2127" y="1343"/>
                  </a:lnTo>
                  <a:lnTo>
                    <a:pt x="2128" y="1343"/>
                  </a:lnTo>
                  <a:lnTo>
                    <a:pt x="2130" y="1341"/>
                  </a:lnTo>
                  <a:lnTo>
                    <a:pt x="2130" y="1341"/>
                  </a:lnTo>
                  <a:lnTo>
                    <a:pt x="2132" y="1334"/>
                  </a:lnTo>
                  <a:lnTo>
                    <a:pt x="2132" y="1334"/>
                  </a:lnTo>
                  <a:lnTo>
                    <a:pt x="2134" y="1329"/>
                  </a:lnTo>
                  <a:lnTo>
                    <a:pt x="2134" y="1329"/>
                  </a:lnTo>
                  <a:lnTo>
                    <a:pt x="2136" y="1331"/>
                  </a:lnTo>
                  <a:lnTo>
                    <a:pt x="2136" y="1331"/>
                  </a:lnTo>
                  <a:lnTo>
                    <a:pt x="2138" y="1335"/>
                  </a:lnTo>
                  <a:lnTo>
                    <a:pt x="2138" y="1335"/>
                  </a:lnTo>
                  <a:lnTo>
                    <a:pt x="2140" y="1340"/>
                  </a:lnTo>
                  <a:lnTo>
                    <a:pt x="2140" y="1341"/>
                  </a:lnTo>
                  <a:lnTo>
                    <a:pt x="2141" y="1343"/>
                  </a:lnTo>
                  <a:lnTo>
                    <a:pt x="2142" y="1342"/>
                  </a:lnTo>
                  <a:lnTo>
                    <a:pt x="2143" y="1341"/>
                  </a:lnTo>
                  <a:lnTo>
                    <a:pt x="2144" y="1341"/>
                  </a:lnTo>
                  <a:lnTo>
                    <a:pt x="2145" y="1342"/>
                  </a:lnTo>
                  <a:lnTo>
                    <a:pt x="2146" y="1342"/>
                  </a:lnTo>
                  <a:lnTo>
                    <a:pt x="2147" y="1344"/>
                  </a:lnTo>
                  <a:lnTo>
                    <a:pt x="2148" y="1343"/>
                  </a:lnTo>
                  <a:lnTo>
                    <a:pt x="2149" y="1345"/>
                  </a:lnTo>
                  <a:lnTo>
                    <a:pt x="2150" y="1345"/>
                  </a:lnTo>
                  <a:lnTo>
                    <a:pt x="2151" y="1346"/>
                  </a:lnTo>
                  <a:lnTo>
                    <a:pt x="2152" y="1347"/>
                  </a:lnTo>
                  <a:lnTo>
                    <a:pt x="2153" y="1345"/>
                  </a:lnTo>
                  <a:lnTo>
                    <a:pt x="2154" y="1346"/>
                  </a:lnTo>
                  <a:lnTo>
                    <a:pt x="2155" y="1345"/>
                  </a:lnTo>
                  <a:lnTo>
                    <a:pt x="2156" y="1345"/>
                  </a:lnTo>
                  <a:lnTo>
                    <a:pt x="2156" y="1345"/>
                  </a:lnTo>
                  <a:lnTo>
                    <a:pt x="2158" y="1345"/>
                  </a:lnTo>
                  <a:lnTo>
                    <a:pt x="2159" y="1347"/>
                  </a:lnTo>
                  <a:lnTo>
                    <a:pt x="2159" y="1347"/>
                  </a:lnTo>
                  <a:lnTo>
                    <a:pt x="2160" y="1347"/>
                  </a:lnTo>
                  <a:lnTo>
                    <a:pt x="2162" y="1347"/>
                  </a:lnTo>
                  <a:lnTo>
                    <a:pt x="2163" y="1345"/>
                  </a:lnTo>
                  <a:lnTo>
                    <a:pt x="2163" y="1345"/>
                  </a:lnTo>
                  <a:lnTo>
                    <a:pt x="2165" y="1342"/>
                  </a:lnTo>
                  <a:lnTo>
                    <a:pt x="2166" y="1341"/>
                  </a:lnTo>
                  <a:lnTo>
                    <a:pt x="2167" y="1342"/>
                  </a:lnTo>
                  <a:lnTo>
                    <a:pt x="2168" y="1343"/>
                  </a:lnTo>
                  <a:lnTo>
                    <a:pt x="2169" y="1342"/>
                  </a:lnTo>
                  <a:lnTo>
                    <a:pt x="2169" y="1342"/>
                  </a:lnTo>
                  <a:lnTo>
                    <a:pt x="2171" y="1340"/>
                  </a:lnTo>
                  <a:lnTo>
                    <a:pt x="2171" y="1341"/>
                  </a:lnTo>
                  <a:lnTo>
                    <a:pt x="2173" y="1338"/>
                  </a:lnTo>
                  <a:lnTo>
                    <a:pt x="2173" y="1337"/>
                  </a:lnTo>
                  <a:lnTo>
                    <a:pt x="2175" y="1275"/>
                  </a:lnTo>
                  <a:lnTo>
                    <a:pt x="2175" y="1269"/>
                  </a:lnTo>
                  <a:lnTo>
                    <a:pt x="2177" y="820"/>
                  </a:lnTo>
                  <a:lnTo>
                    <a:pt x="2177" y="794"/>
                  </a:lnTo>
                  <a:lnTo>
                    <a:pt x="2178" y="247"/>
                  </a:lnTo>
                  <a:lnTo>
                    <a:pt x="2179" y="250"/>
                  </a:lnTo>
                  <a:lnTo>
                    <a:pt x="2181" y="400"/>
                  </a:lnTo>
                  <a:lnTo>
                    <a:pt x="2181" y="404"/>
                  </a:lnTo>
                  <a:lnTo>
                    <a:pt x="2182" y="582"/>
                  </a:lnTo>
                  <a:lnTo>
                    <a:pt x="2183" y="586"/>
                  </a:lnTo>
                  <a:lnTo>
                    <a:pt x="2185" y="760"/>
                  </a:lnTo>
                  <a:lnTo>
                    <a:pt x="2185" y="765"/>
                  </a:lnTo>
                  <a:lnTo>
                    <a:pt x="2186" y="928"/>
                  </a:lnTo>
                  <a:lnTo>
                    <a:pt x="2186" y="932"/>
                  </a:lnTo>
                  <a:lnTo>
                    <a:pt x="2189" y="1075"/>
                  </a:lnTo>
                  <a:lnTo>
                    <a:pt x="2189" y="1080"/>
                  </a:lnTo>
                  <a:lnTo>
                    <a:pt x="2190" y="1199"/>
                  </a:lnTo>
                  <a:lnTo>
                    <a:pt x="2190" y="1202"/>
                  </a:lnTo>
                  <a:lnTo>
                    <a:pt x="2193" y="1285"/>
                  </a:lnTo>
                  <a:lnTo>
                    <a:pt x="2193" y="1286"/>
                  </a:lnTo>
                  <a:lnTo>
                    <a:pt x="2194" y="1321"/>
                  </a:lnTo>
                  <a:lnTo>
                    <a:pt x="2194" y="1321"/>
                  </a:lnTo>
                  <a:lnTo>
                    <a:pt x="2196" y="1327"/>
                  </a:lnTo>
                  <a:lnTo>
                    <a:pt x="2197" y="1327"/>
                  </a:lnTo>
                  <a:lnTo>
                    <a:pt x="2198" y="1326"/>
                  </a:lnTo>
                  <a:lnTo>
                    <a:pt x="2198" y="1326"/>
                  </a:lnTo>
                  <a:lnTo>
                    <a:pt x="2200" y="1310"/>
                  </a:lnTo>
                  <a:lnTo>
                    <a:pt x="2200" y="1308"/>
                  </a:lnTo>
                  <a:lnTo>
                    <a:pt x="2202" y="1137"/>
                  </a:lnTo>
                  <a:lnTo>
                    <a:pt x="2202" y="1128"/>
                  </a:lnTo>
                  <a:lnTo>
                    <a:pt x="2204" y="627"/>
                  </a:lnTo>
                  <a:lnTo>
                    <a:pt x="2204" y="620"/>
                  </a:lnTo>
                  <a:lnTo>
                    <a:pt x="2205" y="587"/>
                  </a:lnTo>
                  <a:lnTo>
                    <a:pt x="2206" y="620"/>
                  </a:lnTo>
                  <a:lnTo>
                    <a:pt x="2208" y="695"/>
                  </a:lnTo>
                  <a:lnTo>
                    <a:pt x="2208" y="697"/>
                  </a:lnTo>
                  <a:lnTo>
                    <a:pt x="2210" y="779"/>
                  </a:lnTo>
                  <a:lnTo>
                    <a:pt x="2210" y="782"/>
                  </a:lnTo>
                  <a:lnTo>
                    <a:pt x="2212" y="869"/>
                  </a:lnTo>
                  <a:lnTo>
                    <a:pt x="2212" y="871"/>
                  </a:lnTo>
                  <a:lnTo>
                    <a:pt x="2214" y="958"/>
                  </a:lnTo>
                  <a:lnTo>
                    <a:pt x="2214" y="961"/>
                  </a:lnTo>
                  <a:lnTo>
                    <a:pt x="2216" y="1045"/>
                  </a:lnTo>
                  <a:lnTo>
                    <a:pt x="2216" y="1047"/>
                  </a:lnTo>
                  <a:lnTo>
                    <a:pt x="2218" y="1128"/>
                  </a:lnTo>
                  <a:lnTo>
                    <a:pt x="2218" y="1130"/>
                  </a:lnTo>
                  <a:lnTo>
                    <a:pt x="2220" y="1204"/>
                  </a:lnTo>
                  <a:lnTo>
                    <a:pt x="2220" y="1206"/>
                  </a:lnTo>
                  <a:lnTo>
                    <a:pt x="2222" y="1267"/>
                  </a:lnTo>
                  <a:lnTo>
                    <a:pt x="2222" y="1269"/>
                  </a:lnTo>
                  <a:lnTo>
                    <a:pt x="2224" y="1309"/>
                  </a:lnTo>
                  <a:lnTo>
                    <a:pt x="2224" y="1310"/>
                  </a:lnTo>
                  <a:lnTo>
                    <a:pt x="2225" y="1329"/>
                  </a:lnTo>
                  <a:lnTo>
                    <a:pt x="2226" y="1329"/>
                  </a:lnTo>
                  <a:lnTo>
                    <a:pt x="2228" y="1333"/>
                  </a:lnTo>
                  <a:lnTo>
                    <a:pt x="2228" y="1333"/>
                  </a:lnTo>
                  <a:lnTo>
                    <a:pt x="2229" y="1334"/>
                  </a:lnTo>
                  <a:lnTo>
                    <a:pt x="2229" y="1334"/>
                  </a:lnTo>
                  <a:lnTo>
                    <a:pt x="2232" y="1336"/>
                  </a:lnTo>
                  <a:lnTo>
                    <a:pt x="2232" y="1335"/>
                  </a:lnTo>
                  <a:lnTo>
                    <a:pt x="2233" y="1336"/>
                  </a:lnTo>
                  <a:lnTo>
                    <a:pt x="2234" y="1336"/>
                  </a:lnTo>
                  <a:lnTo>
                    <a:pt x="2235" y="1334"/>
                  </a:lnTo>
                  <a:lnTo>
                    <a:pt x="2235" y="1334"/>
                  </a:lnTo>
                  <a:lnTo>
                    <a:pt x="2237" y="1332"/>
                  </a:lnTo>
                  <a:lnTo>
                    <a:pt x="2237" y="1332"/>
                  </a:lnTo>
                  <a:lnTo>
                    <a:pt x="2238" y="1331"/>
                  </a:lnTo>
                  <a:lnTo>
                    <a:pt x="2239" y="1331"/>
                  </a:lnTo>
                  <a:lnTo>
                    <a:pt x="2241" y="1334"/>
                  </a:lnTo>
                  <a:lnTo>
                    <a:pt x="2241" y="1334"/>
                  </a:lnTo>
                  <a:lnTo>
                    <a:pt x="2243" y="1340"/>
                  </a:lnTo>
                  <a:lnTo>
                    <a:pt x="2243" y="1340"/>
                  </a:lnTo>
                  <a:lnTo>
                    <a:pt x="2245" y="1343"/>
                  </a:lnTo>
                  <a:lnTo>
                    <a:pt x="2245" y="1342"/>
                  </a:lnTo>
                  <a:lnTo>
                    <a:pt x="2247" y="1343"/>
                  </a:lnTo>
                  <a:lnTo>
                    <a:pt x="2248" y="1343"/>
                  </a:lnTo>
                  <a:lnTo>
                    <a:pt x="2248" y="1344"/>
                  </a:lnTo>
                  <a:lnTo>
                    <a:pt x="2249" y="1344"/>
                  </a:lnTo>
                  <a:lnTo>
                    <a:pt x="2250" y="1345"/>
                  </a:lnTo>
                  <a:lnTo>
                    <a:pt x="2251" y="1345"/>
                  </a:lnTo>
                  <a:lnTo>
                    <a:pt x="2252" y="1345"/>
                  </a:lnTo>
                  <a:lnTo>
                    <a:pt x="2254" y="1345"/>
                  </a:lnTo>
                  <a:lnTo>
                    <a:pt x="2255" y="1343"/>
                  </a:lnTo>
                  <a:lnTo>
                    <a:pt x="2255" y="1343"/>
                  </a:lnTo>
                  <a:lnTo>
                    <a:pt x="2257" y="1342"/>
                  </a:lnTo>
                  <a:lnTo>
                    <a:pt x="2257" y="1342"/>
                  </a:lnTo>
                  <a:lnTo>
                    <a:pt x="2259" y="1338"/>
                  </a:lnTo>
                  <a:lnTo>
                    <a:pt x="2259" y="1337"/>
                  </a:lnTo>
                  <a:lnTo>
                    <a:pt x="2261" y="1338"/>
                  </a:lnTo>
                  <a:lnTo>
                    <a:pt x="2261" y="1338"/>
                  </a:lnTo>
                  <a:lnTo>
                    <a:pt x="2263" y="1343"/>
                  </a:lnTo>
                  <a:lnTo>
                    <a:pt x="2263" y="1343"/>
                  </a:lnTo>
                  <a:lnTo>
                    <a:pt x="2264" y="1347"/>
                  </a:lnTo>
                  <a:lnTo>
                    <a:pt x="2265" y="1347"/>
                  </a:lnTo>
                  <a:lnTo>
                    <a:pt x="2267" y="1349"/>
                  </a:lnTo>
                  <a:lnTo>
                    <a:pt x="2267" y="1349"/>
                  </a:lnTo>
                  <a:lnTo>
                    <a:pt x="2268" y="1351"/>
                  </a:lnTo>
                  <a:lnTo>
                    <a:pt x="2269" y="1351"/>
                  </a:lnTo>
                  <a:lnTo>
                    <a:pt x="2270" y="1350"/>
                  </a:lnTo>
                  <a:lnTo>
                    <a:pt x="2270" y="1350"/>
                  </a:lnTo>
                  <a:lnTo>
                    <a:pt x="2272" y="1348"/>
                  </a:lnTo>
                  <a:lnTo>
                    <a:pt x="2273" y="1349"/>
                  </a:lnTo>
                  <a:lnTo>
                    <a:pt x="2274" y="1348"/>
                  </a:lnTo>
                  <a:lnTo>
                    <a:pt x="2274" y="1348"/>
                  </a:lnTo>
                  <a:lnTo>
                    <a:pt x="2276" y="1348"/>
                  </a:lnTo>
                  <a:lnTo>
                    <a:pt x="2277" y="1348"/>
                  </a:lnTo>
                  <a:lnTo>
                    <a:pt x="2278" y="1347"/>
                  </a:lnTo>
                  <a:lnTo>
                    <a:pt x="2278" y="1347"/>
                  </a:lnTo>
                  <a:lnTo>
                    <a:pt x="2280" y="1341"/>
                  </a:lnTo>
                  <a:lnTo>
                    <a:pt x="2280" y="1340"/>
                  </a:lnTo>
                  <a:lnTo>
                    <a:pt x="2282" y="1326"/>
                  </a:lnTo>
                  <a:lnTo>
                    <a:pt x="2282" y="1326"/>
                  </a:lnTo>
                  <a:lnTo>
                    <a:pt x="2284" y="1313"/>
                  </a:lnTo>
                  <a:lnTo>
                    <a:pt x="2285" y="1313"/>
                  </a:lnTo>
                  <a:lnTo>
                    <a:pt x="2286" y="1319"/>
                  </a:lnTo>
                  <a:lnTo>
                    <a:pt x="2286" y="1319"/>
                  </a:lnTo>
                  <a:lnTo>
                    <a:pt x="2288" y="1334"/>
                  </a:lnTo>
                  <a:lnTo>
                    <a:pt x="2288" y="1334"/>
                  </a:lnTo>
                  <a:lnTo>
                    <a:pt x="2290" y="1343"/>
                  </a:lnTo>
                  <a:lnTo>
                    <a:pt x="2290" y="1343"/>
                  </a:lnTo>
                  <a:lnTo>
                    <a:pt x="2292" y="1345"/>
                  </a:lnTo>
                  <a:lnTo>
                    <a:pt x="2292" y="1345"/>
                  </a:lnTo>
                  <a:lnTo>
                    <a:pt x="2294" y="1345"/>
                  </a:lnTo>
                  <a:lnTo>
                    <a:pt x="2294" y="1345"/>
                  </a:lnTo>
                  <a:lnTo>
                    <a:pt x="2296" y="1343"/>
                  </a:lnTo>
                  <a:lnTo>
                    <a:pt x="2296" y="1343"/>
                  </a:lnTo>
                  <a:lnTo>
                    <a:pt x="2298" y="1343"/>
                  </a:lnTo>
                  <a:lnTo>
                    <a:pt x="2298" y="1343"/>
                  </a:lnTo>
                  <a:lnTo>
                    <a:pt x="2300" y="1340"/>
                  </a:lnTo>
                  <a:lnTo>
                    <a:pt x="2300" y="1339"/>
                  </a:lnTo>
                  <a:lnTo>
                    <a:pt x="2302" y="1321"/>
                  </a:lnTo>
                  <a:lnTo>
                    <a:pt x="2302" y="1319"/>
                  </a:lnTo>
                  <a:lnTo>
                    <a:pt x="2304" y="1269"/>
                  </a:lnTo>
                  <a:lnTo>
                    <a:pt x="2304" y="1268"/>
                  </a:lnTo>
                  <a:lnTo>
                    <a:pt x="2305" y="1220"/>
                  </a:lnTo>
                  <a:lnTo>
                    <a:pt x="2306" y="1218"/>
                  </a:lnTo>
                  <a:lnTo>
                    <a:pt x="2308" y="1242"/>
                  </a:lnTo>
                  <a:lnTo>
                    <a:pt x="2308" y="1242"/>
                  </a:lnTo>
                  <a:lnTo>
                    <a:pt x="2309" y="1288"/>
                  </a:lnTo>
                  <a:lnTo>
                    <a:pt x="2309" y="1290"/>
                  </a:lnTo>
                  <a:lnTo>
                    <a:pt x="2311" y="1324"/>
                  </a:lnTo>
                  <a:lnTo>
                    <a:pt x="2312" y="1324"/>
                  </a:lnTo>
                  <a:lnTo>
                    <a:pt x="2313" y="1341"/>
                  </a:lnTo>
                  <a:lnTo>
                    <a:pt x="2313" y="1342"/>
                  </a:lnTo>
                  <a:lnTo>
                    <a:pt x="2315" y="1346"/>
                  </a:lnTo>
                  <a:lnTo>
                    <a:pt x="2316" y="1346"/>
                  </a:lnTo>
                  <a:lnTo>
                    <a:pt x="2317" y="1344"/>
                  </a:lnTo>
                  <a:lnTo>
                    <a:pt x="2317" y="1344"/>
                  </a:lnTo>
                  <a:lnTo>
                    <a:pt x="2319" y="1337"/>
                  </a:lnTo>
                  <a:lnTo>
                    <a:pt x="2319" y="1337"/>
                  </a:lnTo>
                  <a:lnTo>
                    <a:pt x="2321" y="1327"/>
                  </a:lnTo>
                  <a:lnTo>
                    <a:pt x="2321" y="1326"/>
                  </a:lnTo>
                  <a:lnTo>
                    <a:pt x="2323" y="1318"/>
                  </a:lnTo>
                  <a:lnTo>
                    <a:pt x="2323" y="1318"/>
                  </a:lnTo>
                  <a:lnTo>
                    <a:pt x="2324" y="1316"/>
                  </a:lnTo>
                  <a:lnTo>
                    <a:pt x="2325" y="1317"/>
                  </a:lnTo>
                  <a:lnTo>
                    <a:pt x="2327" y="1319"/>
                  </a:lnTo>
                  <a:lnTo>
                    <a:pt x="2327" y="1319"/>
                  </a:lnTo>
                  <a:lnTo>
                    <a:pt x="2329" y="1315"/>
                  </a:lnTo>
                  <a:lnTo>
                    <a:pt x="2329" y="1315"/>
                  </a:lnTo>
                  <a:lnTo>
                    <a:pt x="2331" y="1307"/>
                  </a:lnTo>
                  <a:lnTo>
                    <a:pt x="2331" y="1307"/>
                  </a:lnTo>
                  <a:lnTo>
                    <a:pt x="2333" y="1298"/>
                  </a:lnTo>
                  <a:lnTo>
                    <a:pt x="2333" y="1298"/>
                  </a:lnTo>
                  <a:lnTo>
                    <a:pt x="2335" y="1291"/>
                  </a:lnTo>
                  <a:lnTo>
                    <a:pt x="2335" y="1291"/>
                  </a:lnTo>
                  <a:lnTo>
                    <a:pt x="2337" y="1284"/>
                  </a:lnTo>
                  <a:lnTo>
                    <a:pt x="2337" y="1283"/>
                  </a:lnTo>
                  <a:lnTo>
                    <a:pt x="2339" y="1237"/>
                  </a:lnTo>
                  <a:lnTo>
                    <a:pt x="2339" y="1234"/>
                  </a:lnTo>
                  <a:lnTo>
                    <a:pt x="2340" y="1065"/>
                  </a:lnTo>
                  <a:lnTo>
                    <a:pt x="2340" y="1058"/>
                  </a:lnTo>
                  <a:lnTo>
                    <a:pt x="2342" y="985"/>
                  </a:lnTo>
                  <a:lnTo>
                    <a:pt x="2343" y="993"/>
                  </a:lnTo>
                  <a:lnTo>
                    <a:pt x="2344" y="1037"/>
                  </a:lnTo>
                  <a:lnTo>
                    <a:pt x="2344" y="1038"/>
                  </a:lnTo>
                  <a:lnTo>
                    <a:pt x="2347" y="1083"/>
                  </a:lnTo>
                  <a:lnTo>
                    <a:pt x="2347" y="1084"/>
                  </a:lnTo>
                  <a:lnTo>
                    <a:pt x="2348" y="1138"/>
                  </a:lnTo>
                  <a:lnTo>
                    <a:pt x="2348" y="1139"/>
                  </a:lnTo>
                  <a:lnTo>
                    <a:pt x="2351" y="1199"/>
                  </a:lnTo>
                  <a:lnTo>
                    <a:pt x="2351" y="1201"/>
                  </a:lnTo>
                  <a:lnTo>
                    <a:pt x="2352" y="1253"/>
                  </a:lnTo>
                  <a:lnTo>
                    <a:pt x="2352" y="1255"/>
                  </a:lnTo>
                  <a:lnTo>
                    <a:pt x="2354" y="1296"/>
                  </a:lnTo>
                  <a:lnTo>
                    <a:pt x="2355" y="1296"/>
                  </a:lnTo>
                  <a:lnTo>
                    <a:pt x="2356" y="1323"/>
                  </a:lnTo>
                  <a:lnTo>
                    <a:pt x="2356" y="1323"/>
                  </a:lnTo>
                  <a:lnTo>
                    <a:pt x="2358" y="1336"/>
                  </a:lnTo>
                  <a:lnTo>
                    <a:pt x="2358" y="1337"/>
                  </a:lnTo>
                  <a:lnTo>
                    <a:pt x="2360" y="1343"/>
                  </a:lnTo>
                  <a:lnTo>
                    <a:pt x="2360" y="1343"/>
                  </a:lnTo>
                  <a:lnTo>
                    <a:pt x="2362" y="1345"/>
                  </a:lnTo>
                  <a:lnTo>
                    <a:pt x="2363" y="1345"/>
                  </a:lnTo>
                  <a:lnTo>
                    <a:pt x="2364" y="1346"/>
                  </a:lnTo>
                  <a:lnTo>
                    <a:pt x="2364" y="1345"/>
                  </a:lnTo>
                  <a:lnTo>
                    <a:pt x="2366" y="1347"/>
                  </a:lnTo>
                  <a:lnTo>
                    <a:pt x="2366" y="1347"/>
                  </a:lnTo>
                  <a:lnTo>
                    <a:pt x="2368" y="1348"/>
                  </a:lnTo>
                  <a:lnTo>
                    <a:pt x="2368" y="1348"/>
                  </a:lnTo>
                  <a:lnTo>
                    <a:pt x="2370" y="1349"/>
                  </a:lnTo>
                  <a:lnTo>
                    <a:pt x="2370" y="1349"/>
                  </a:lnTo>
                  <a:lnTo>
                    <a:pt x="2372" y="1348"/>
                  </a:lnTo>
                  <a:lnTo>
                    <a:pt x="2372" y="1348"/>
                  </a:lnTo>
                  <a:lnTo>
                    <a:pt x="2374" y="1345"/>
                  </a:lnTo>
                  <a:lnTo>
                    <a:pt x="2374" y="1345"/>
                  </a:lnTo>
                  <a:lnTo>
                    <a:pt x="2375" y="1339"/>
                  </a:lnTo>
                  <a:lnTo>
                    <a:pt x="2375" y="1339"/>
                  </a:lnTo>
                  <a:lnTo>
                    <a:pt x="2378" y="1332"/>
                  </a:lnTo>
                  <a:lnTo>
                    <a:pt x="2378" y="1332"/>
                  </a:lnTo>
                  <a:lnTo>
                    <a:pt x="2379" y="1321"/>
                  </a:lnTo>
                  <a:lnTo>
                    <a:pt x="2381" y="1319"/>
                  </a:lnTo>
                  <a:lnTo>
                    <a:pt x="2382" y="1323"/>
                  </a:lnTo>
                  <a:lnTo>
                    <a:pt x="2382" y="1323"/>
                  </a:lnTo>
                  <a:lnTo>
                    <a:pt x="2383" y="1336"/>
                  </a:lnTo>
                  <a:lnTo>
                    <a:pt x="2383" y="1336"/>
                  </a:lnTo>
                  <a:lnTo>
                    <a:pt x="2386" y="1340"/>
                  </a:lnTo>
                  <a:lnTo>
                    <a:pt x="2386" y="1340"/>
                  </a:lnTo>
                  <a:lnTo>
                    <a:pt x="2387" y="1340"/>
                  </a:lnTo>
                  <a:lnTo>
                    <a:pt x="2387" y="1340"/>
                  </a:lnTo>
                  <a:lnTo>
                    <a:pt x="2390" y="1342"/>
                  </a:lnTo>
                  <a:lnTo>
                    <a:pt x="2390" y="1342"/>
                  </a:lnTo>
                  <a:lnTo>
                    <a:pt x="2391" y="1343"/>
                  </a:lnTo>
                  <a:lnTo>
                    <a:pt x="2391" y="1343"/>
                  </a:lnTo>
                  <a:lnTo>
                    <a:pt x="2393" y="1345"/>
                  </a:lnTo>
                  <a:lnTo>
                    <a:pt x="2394" y="1345"/>
                  </a:lnTo>
                  <a:lnTo>
                    <a:pt x="2395" y="1345"/>
                  </a:lnTo>
                  <a:lnTo>
                    <a:pt x="2396" y="1346"/>
                  </a:lnTo>
                  <a:lnTo>
                    <a:pt x="2396" y="1345"/>
                  </a:lnTo>
                  <a:lnTo>
                    <a:pt x="2398" y="1345"/>
                  </a:lnTo>
                  <a:lnTo>
                    <a:pt x="2399" y="1344"/>
                  </a:lnTo>
                  <a:lnTo>
                    <a:pt x="2399" y="1345"/>
                  </a:lnTo>
                  <a:lnTo>
                    <a:pt x="2401" y="1344"/>
                  </a:lnTo>
                  <a:lnTo>
                    <a:pt x="2401" y="1344"/>
                  </a:lnTo>
                  <a:lnTo>
                    <a:pt x="2403" y="1337"/>
                  </a:lnTo>
                  <a:lnTo>
                    <a:pt x="2403" y="1337"/>
                  </a:lnTo>
                  <a:lnTo>
                    <a:pt x="2405" y="1306"/>
                  </a:lnTo>
                  <a:lnTo>
                    <a:pt x="2405" y="1305"/>
                  </a:lnTo>
                  <a:lnTo>
                    <a:pt x="2407" y="1224"/>
                  </a:lnTo>
                  <a:lnTo>
                    <a:pt x="2407" y="1221"/>
                  </a:lnTo>
                  <a:lnTo>
                    <a:pt x="2409" y="1096"/>
                  </a:lnTo>
                  <a:lnTo>
                    <a:pt x="2409" y="1093"/>
                  </a:lnTo>
                  <a:lnTo>
                    <a:pt x="2410" y="1031"/>
                  </a:lnTo>
                  <a:lnTo>
                    <a:pt x="2411" y="1032"/>
                  </a:lnTo>
                  <a:lnTo>
                    <a:pt x="2413" y="1107"/>
                  </a:lnTo>
                  <a:lnTo>
                    <a:pt x="2413" y="1110"/>
                  </a:lnTo>
                  <a:lnTo>
                    <a:pt x="2415" y="1223"/>
                  </a:lnTo>
                  <a:lnTo>
                    <a:pt x="2415" y="1226"/>
                  </a:lnTo>
                  <a:lnTo>
                    <a:pt x="2417" y="1301"/>
                  </a:lnTo>
                  <a:lnTo>
                    <a:pt x="2417" y="1302"/>
                  </a:lnTo>
                  <a:lnTo>
                    <a:pt x="2418" y="1333"/>
                  </a:lnTo>
                  <a:lnTo>
                    <a:pt x="2419" y="1333"/>
                  </a:lnTo>
                  <a:lnTo>
                    <a:pt x="2421" y="1338"/>
                  </a:lnTo>
                  <a:lnTo>
                    <a:pt x="2421" y="1338"/>
                  </a:lnTo>
                  <a:lnTo>
                    <a:pt x="2422" y="1332"/>
                  </a:lnTo>
                  <a:lnTo>
                    <a:pt x="2422" y="1332"/>
                  </a:lnTo>
                  <a:lnTo>
                    <a:pt x="2423" y="1331"/>
                  </a:lnTo>
                  <a:lnTo>
                    <a:pt x="2425" y="1331"/>
                  </a:lnTo>
                  <a:lnTo>
                    <a:pt x="2426" y="1313"/>
                  </a:lnTo>
                  <a:lnTo>
                    <a:pt x="2426" y="1312"/>
                  </a:lnTo>
                  <a:lnTo>
                    <a:pt x="2429" y="1222"/>
                  </a:lnTo>
                  <a:lnTo>
                    <a:pt x="2429" y="1218"/>
                  </a:lnTo>
                  <a:lnTo>
                    <a:pt x="2430" y="1053"/>
                  </a:lnTo>
                  <a:lnTo>
                    <a:pt x="2430" y="1049"/>
                  </a:lnTo>
                  <a:lnTo>
                    <a:pt x="2432" y="988"/>
                  </a:lnTo>
                  <a:lnTo>
                    <a:pt x="2433" y="990"/>
                  </a:lnTo>
                  <a:lnTo>
                    <a:pt x="2434" y="1049"/>
                  </a:lnTo>
                  <a:lnTo>
                    <a:pt x="2434" y="1051"/>
                  </a:lnTo>
                  <a:lnTo>
                    <a:pt x="2436" y="1164"/>
                  </a:lnTo>
                  <a:lnTo>
                    <a:pt x="2436" y="1167"/>
                  </a:lnTo>
                  <a:lnTo>
                    <a:pt x="2438" y="1269"/>
                  </a:lnTo>
                  <a:lnTo>
                    <a:pt x="2438" y="1271"/>
                  </a:lnTo>
                  <a:lnTo>
                    <a:pt x="2440" y="1318"/>
                  </a:lnTo>
                  <a:lnTo>
                    <a:pt x="2440" y="1319"/>
                  </a:lnTo>
                  <a:lnTo>
                    <a:pt x="2442" y="1334"/>
                  </a:lnTo>
                  <a:lnTo>
                    <a:pt x="2442" y="1335"/>
                  </a:lnTo>
                  <a:lnTo>
                    <a:pt x="2444" y="1340"/>
                  </a:lnTo>
                  <a:lnTo>
                    <a:pt x="2444" y="1340"/>
                  </a:lnTo>
                  <a:lnTo>
                    <a:pt x="2446" y="1343"/>
                  </a:lnTo>
                  <a:lnTo>
                    <a:pt x="2446" y="1343"/>
                  </a:lnTo>
                  <a:lnTo>
                    <a:pt x="2448" y="1341"/>
                  </a:lnTo>
                  <a:lnTo>
                    <a:pt x="2448" y="1341"/>
                  </a:lnTo>
                  <a:lnTo>
                    <a:pt x="2449" y="1342"/>
                  </a:lnTo>
                  <a:lnTo>
                    <a:pt x="2450" y="1342"/>
                  </a:lnTo>
                  <a:lnTo>
                    <a:pt x="2452" y="1344"/>
                  </a:lnTo>
                  <a:lnTo>
                    <a:pt x="2452" y="1344"/>
                  </a:lnTo>
                  <a:lnTo>
                    <a:pt x="2454" y="1338"/>
                  </a:lnTo>
                  <a:lnTo>
                    <a:pt x="2454" y="1337"/>
                  </a:lnTo>
                  <a:lnTo>
                    <a:pt x="2456" y="1187"/>
                  </a:lnTo>
                  <a:lnTo>
                    <a:pt x="2456" y="1175"/>
                  </a:lnTo>
                  <a:lnTo>
                    <a:pt x="2457" y="676"/>
                  </a:lnTo>
                  <a:lnTo>
                    <a:pt x="2458" y="663"/>
                  </a:lnTo>
                  <a:lnTo>
                    <a:pt x="2460" y="706"/>
                  </a:lnTo>
                  <a:lnTo>
                    <a:pt x="2460" y="709"/>
                  </a:lnTo>
                  <a:lnTo>
                    <a:pt x="2461" y="792"/>
                  </a:lnTo>
                  <a:lnTo>
                    <a:pt x="2461" y="794"/>
                  </a:lnTo>
                  <a:lnTo>
                    <a:pt x="2464" y="880"/>
                  </a:lnTo>
                  <a:lnTo>
                    <a:pt x="2464" y="882"/>
                  </a:lnTo>
                  <a:lnTo>
                    <a:pt x="2465" y="965"/>
                  </a:lnTo>
                  <a:lnTo>
                    <a:pt x="2465" y="967"/>
                  </a:lnTo>
                  <a:lnTo>
                    <a:pt x="2468" y="1037"/>
                  </a:lnTo>
                  <a:lnTo>
                    <a:pt x="2468" y="1038"/>
                  </a:lnTo>
                  <a:lnTo>
                    <a:pt x="2469" y="1091"/>
                  </a:lnTo>
                  <a:lnTo>
                    <a:pt x="2469" y="1092"/>
                  </a:lnTo>
                  <a:lnTo>
                    <a:pt x="2471" y="1158"/>
                  </a:lnTo>
                  <a:lnTo>
                    <a:pt x="2471" y="1160"/>
                  </a:lnTo>
                  <a:lnTo>
                    <a:pt x="2473" y="1241"/>
                  </a:lnTo>
                  <a:lnTo>
                    <a:pt x="2473" y="1243"/>
                  </a:lnTo>
                  <a:lnTo>
                    <a:pt x="2475" y="1296"/>
                  </a:lnTo>
                  <a:lnTo>
                    <a:pt x="2475" y="1297"/>
                  </a:lnTo>
                  <a:lnTo>
                    <a:pt x="2477" y="1318"/>
                  </a:lnTo>
                  <a:lnTo>
                    <a:pt x="2477" y="1318"/>
                  </a:lnTo>
                  <a:lnTo>
                    <a:pt x="2479" y="1322"/>
                  </a:lnTo>
                  <a:lnTo>
                    <a:pt x="2479" y="1322"/>
                  </a:lnTo>
                  <a:lnTo>
                    <a:pt x="2481" y="1323"/>
                  </a:lnTo>
                  <a:lnTo>
                    <a:pt x="2481" y="1323"/>
                  </a:lnTo>
                  <a:lnTo>
                    <a:pt x="2483" y="1329"/>
                  </a:lnTo>
                  <a:lnTo>
                    <a:pt x="2483" y="1329"/>
                  </a:lnTo>
                  <a:lnTo>
                    <a:pt x="2485" y="1332"/>
                  </a:lnTo>
                  <a:lnTo>
                    <a:pt x="2486" y="1333"/>
                  </a:lnTo>
                  <a:lnTo>
                    <a:pt x="2487" y="1332"/>
                  </a:lnTo>
                  <a:lnTo>
                    <a:pt x="2487" y="1332"/>
                  </a:lnTo>
                  <a:lnTo>
                    <a:pt x="2489" y="1321"/>
                  </a:lnTo>
                  <a:lnTo>
                    <a:pt x="2489" y="1321"/>
                  </a:lnTo>
                  <a:lnTo>
                    <a:pt x="2491" y="1309"/>
                  </a:lnTo>
                  <a:lnTo>
                    <a:pt x="2491" y="1309"/>
                  </a:lnTo>
                  <a:lnTo>
                    <a:pt x="2493" y="1324"/>
                  </a:lnTo>
                  <a:lnTo>
                    <a:pt x="2493" y="1324"/>
                  </a:lnTo>
                  <a:lnTo>
                    <a:pt x="2495" y="1338"/>
                  </a:lnTo>
                  <a:lnTo>
                    <a:pt x="2495" y="1338"/>
                  </a:lnTo>
                  <a:lnTo>
                    <a:pt x="2497" y="1343"/>
                  </a:lnTo>
                  <a:lnTo>
                    <a:pt x="2497" y="1343"/>
                  </a:lnTo>
                  <a:lnTo>
                    <a:pt x="2499" y="1344"/>
                  </a:lnTo>
                  <a:lnTo>
                    <a:pt x="2499" y="1344"/>
                  </a:lnTo>
                  <a:lnTo>
                    <a:pt x="2501" y="1345"/>
                  </a:lnTo>
                  <a:lnTo>
                    <a:pt x="2501" y="1345"/>
                  </a:lnTo>
                  <a:lnTo>
                    <a:pt x="2503" y="1346"/>
                  </a:lnTo>
                  <a:lnTo>
                    <a:pt x="2503" y="1346"/>
                  </a:lnTo>
                  <a:lnTo>
                    <a:pt x="2504" y="1348"/>
                  </a:lnTo>
                  <a:lnTo>
                    <a:pt x="2505" y="1348"/>
                  </a:lnTo>
                  <a:lnTo>
                    <a:pt x="2506" y="1348"/>
                  </a:lnTo>
                  <a:lnTo>
                    <a:pt x="2506" y="1348"/>
                  </a:lnTo>
                  <a:lnTo>
                    <a:pt x="2508" y="1345"/>
                  </a:lnTo>
                  <a:lnTo>
                    <a:pt x="2508" y="1345"/>
                  </a:lnTo>
                  <a:lnTo>
                    <a:pt x="2510" y="1271"/>
                  </a:lnTo>
                  <a:lnTo>
                    <a:pt x="2510" y="1266"/>
                  </a:lnTo>
                  <a:lnTo>
                    <a:pt x="2512" y="774"/>
                  </a:lnTo>
                  <a:lnTo>
                    <a:pt x="2512" y="760"/>
                  </a:lnTo>
                  <a:lnTo>
                    <a:pt x="2513" y="668"/>
                  </a:lnTo>
                  <a:lnTo>
                    <a:pt x="2514" y="714"/>
                  </a:lnTo>
                  <a:lnTo>
                    <a:pt x="2516" y="845"/>
                  </a:lnTo>
                  <a:lnTo>
                    <a:pt x="2516" y="849"/>
                  </a:lnTo>
                  <a:lnTo>
                    <a:pt x="2518" y="982"/>
                  </a:lnTo>
                  <a:lnTo>
                    <a:pt x="2518" y="986"/>
                  </a:lnTo>
                  <a:lnTo>
                    <a:pt x="2520" y="1114"/>
                  </a:lnTo>
                  <a:lnTo>
                    <a:pt x="2520" y="1118"/>
                  </a:lnTo>
                  <a:lnTo>
                    <a:pt x="2522" y="1226"/>
                  </a:lnTo>
                  <a:lnTo>
                    <a:pt x="2522" y="1229"/>
                  </a:lnTo>
                  <a:lnTo>
                    <a:pt x="2524" y="1299"/>
                  </a:lnTo>
                  <a:lnTo>
                    <a:pt x="2524" y="1300"/>
                  </a:lnTo>
                  <a:lnTo>
                    <a:pt x="2526" y="1329"/>
                  </a:lnTo>
                  <a:lnTo>
                    <a:pt x="2526" y="1330"/>
                  </a:lnTo>
                  <a:lnTo>
                    <a:pt x="2528" y="1337"/>
                  </a:lnTo>
                  <a:lnTo>
                    <a:pt x="2528" y="1339"/>
                  </a:lnTo>
                  <a:lnTo>
                    <a:pt x="2530" y="1337"/>
                  </a:lnTo>
                  <a:lnTo>
                    <a:pt x="2530" y="1337"/>
                  </a:lnTo>
                  <a:lnTo>
                    <a:pt x="2531" y="1335"/>
                  </a:lnTo>
                  <a:lnTo>
                    <a:pt x="2532" y="1335"/>
                  </a:lnTo>
                  <a:lnTo>
                    <a:pt x="2534" y="1337"/>
                  </a:lnTo>
                  <a:lnTo>
                    <a:pt x="2534" y="1337"/>
                  </a:lnTo>
                  <a:lnTo>
                    <a:pt x="2536" y="1340"/>
                  </a:lnTo>
                  <a:lnTo>
                    <a:pt x="2536" y="1340"/>
                  </a:lnTo>
                  <a:lnTo>
                    <a:pt x="2538" y="1341"/>
                  </a:lnTo>
                  <a:lnTo>
                    <a:pt x="2538" y="1341"/>
                  </a:lnTo>
                  <a:lnTo>
                    <a:pt x="2540" y="1339"/>
                  </a:lnTo>
                  <a:lnTo>
                    <a:pt x="2540" y="1338"/>
                  </a:lnTo>
                  <a:lnTo>
                    <a:pt x="2541" y="1334"/>
                  </a:lnTo>
                  <a:lnTo>
                    <a:pt x="2541" y="1334"/>
                  </a:lnTo>
                  <a:lnTo>
                    <a:pt x="2543" y="1326"/>
                  </a:lnTo>
                  <a:lnTo>
                    <a:pt x="2544" y="1326"/>
                  </a:lnTo>
                  <a:lnTo>
                    <a:pt x="2545" y="1314"/>
                  </a:lnTo>
                  <a:lnTo>
                    <a:pt x="2545" y="1313"/>
                  </a:lnTo>
                  <a:lnTo>
                    <a:pt x="2547" y="1288"/>
                  </a:lnTo>
                  <a:lnTo>
                    <a:pt x="2547" y="1287"/>
                  </a:lnTo>
                  <a:lnTo>
                    <a:pt x="2549" y="1252"/>
                  </a:lnTo>
                  <a:lnTo>
                    <a:pt x="2550" y="1250"/>
                  </a:lnTo>
                  <a:lnTo>
                    <a:pt x="2551" y="1264"/>
                  </a:lnTo>
                  <a:lnTo>
                    <a:pt x="2551" y="1265"/>
                  </a:lnTo>
                  <a:lnTo>
                    <a:pt x="2553" y="1305"/>
                  </a:lnTo>
                  <a:lnTo>
                    <a:pt x="2553" y="1305"/>
                  </a:lnTo>
                  <a:lnTo>
                    <a:pt x="2555" y="1327"/>
                  </a:lnTo>
                  <a:lnTo>
                    <a:pt x="2555" y="1327"/>
                  </a:lnTo>
                  <a:lnTo>
                    <a:pt x="2557" y="1336"/>
                  </a:lnTo>
                  <a:lnTo>
                    <a:pt x="2557" y="1336"/>
                  </a:lnTo>
                  <a:lnTo>
                    <a:pt x="2559" y="1343"/>
                  </a:lnTo>
                  <a:lnTo>
                    <a:pt x="2559" y="1343"/>
                  </a:lnTo>
                  <a:lnTo>
                    <a:pt x="2561" y="1345"/>
                  </a:lnTo>
                  <a:lnTo>
                    <a:pt x="2562" y="1346"/>
                  </a:lnTo>
                  <a:lnTo>
                    <a:pt x="2563" y="1345"/>
                  </a:lnTo>
                  <a:lnTo>
                    <a:pt x="2563" y="1345"/>
                  </a:lnTo>
                  <a:lnTo>
                    <a:pt x="2565" y="1346"/>
                  </a:lnTo>
                  <a:lnTo>
                    <a:pt x="2565" y="1346"/>
                  </a:lnTo>
                  <a:lnTo>
                    <a:pt x="2567" y="1348"/>
                  </a:lnTo>
                  <a:lnTo>
                    <a:pt x="2567" y="1348"/>
                  </a:lnTo>
                  <a:lnTo>
                    <a:pt x="2569" y="1349"/>
                  </a:lnTo>
                  <a:lnTo>
                    <a:pt x="2569" y="1349"/>
                  </a:lnTo>
                  <a:lnTo>
                    <a:pt x="2571" y="1347"/>
                  </a:lnTo>
                  <a:lnTo>
                    <a:pt x="2571" y="1347"/>
                  </a:lnTo>
                  <a:lnTo>
                    <a:pt x="2573" y="1343"/>
                  </a:lnTo>
                  <a:lnTo>
                    <a:pt x="2573" y="1343"/>
                  </a:lnTo>
                  <a:lnTo>
                    <a:pt x="2575" y="1337"/>
                  </a:lnTo>
                  <a:lnTo>
                    <a:pt x="2575" y="1337"/>
                  </a:lnTo>
                  <a:lnTo>
                    <a:pt x="2576" y="1341"/>
                  </a:lnTo>
                  <a:lnTo>
                    <a:pt x="2576" y="1341"/>
                  </a:lnTo>
                  <a:lnTo>
                    <a:pt x="2579" y="1347"/>
                  </a:lnTo>
                  <a:lnTo>
                    <a:pt x="2579" y="1347"/>
                  </a:lnTo>
                  <a:lnTo>
                    <a:pt x="2580" y="1349"/>
                  </a:lnTo>
                  <a:lnTo>
                    <a:pt x="2580" y="1349"/>
                  </a:lnTo>
                  <a:lnTo>
                    <a:pt x="2582" y="1348"/>
                  </a:lnTo>
                  <a:lnTo>
                    <a:pt x="2583" y="1348"/>
                  </a:lnTo>
                  <a:lnTo>
                    <a:pt x="2584" y="1347"/>
                  </a:lnTo>
                  <a:lnTo>
                    <a:pt x="2584" y="1348"/>
                  </a:lnTo>
                  <a:lnTo>
                    <a:pt x="2586" y="1347"/>
                  </a:lnTo>
                  <a:lnTo>
                    <a:pt x="2587" y="1347"/>
                  </a:lnTo>
                  <a:lnTo>
                    <a:pt x="2588" y="1346"/>
                  </a:lnTo>
                  <a:lnTo>
                    <a:pt x="2588" y="1347"/>
                  </a:lnTo>
                  <a:lnTo>
                    <a:pt x="2589" y="1346"/>
                  </a:lnTo>
                  <a:lnTo>
                    <a:pt x="2590" y="1346"/>
                  </a:lnTo>
                  <a:lnTo>
                    <a:pt x="2592" y="1345"/>
                  </a:lnTo>
                  <a:lnTo>
                    <a:pt x="2592" y="1346"/>
                  </a:lnTo>
                  <a:lnTo>
                    <a:pt x="2594" y="1345"/>
                  </a:lnTo>
                  <a:lnTo>
                    <a:pt x="2595" y="1345"/>
                  </a:lnTo>
                  <a:lnTo>
                    <a:pt x="2595" y="1345"/>
                  </a:lnTo>
                  <a:lnTo>
                    <a:pt x="2597" y="1345"/>
                  </a:lnTo>
                  <a:lnTo>
                    <a:pt x="2597" y="1346"/>
                  </a:lnTo>
                  <a:lnTo>
                    <a:pt x="2599" y="1345"/>
                  </a:lnTo>
                  <a:lnTo>
                    <a:pt x="2600" y="1346"/>
                  </a:lnTo>
                  <a:lnTo>
                    <a:pt x="2602" y="1345"/>
                  </a:lnTo>
                  <a:lnTo>
                    <a:pt x="2602" y="1345"/>
                  </a:lnTo>
                  <a:lnTo>
                    <a:pt x="2602" y="1345"/>
                  </a:lnTo>
                  <a:lnTo>
                    <a:pt x="2604" y="1344"/>
                  </a:lnTo>
                  <a:lnTo>
                    <a:pt x="2604" y="1345"/>
                  </a:lnTo>
                  <a:lnTo>
                    <a:pt x="2606" y="1343"/>
                  </a:lnTo>
                  <a:lnTo>
                    <a:pt x="2607" y="1343"/>
                  </a:lnTo>
                  <a:lnTo>
                    <a:pt x="2608" y="1344"/>
                  </a:lnTo>
                  <a:lnTo>
                    <a:pt x="2608" y="1343"/>
                  </a:lnTo>
                  <a:lnTo>
                    <a:pt x="2610" y="1345"/>
                  </a:lnTo>
                  <a:lnTo>
                    <a:pt x="2610" y="1345"/>
                  </a:lnTo>
                  <a:lnTo>
                    <a:pt x="2611" y="1348"/>
                  </a:lnTo>
                  <a:lnTo>
                    <a:pt x="2612" y="1348"/>
                  </a:lnTo>
                  <a:lnTo>
                    <a:pt x="2613" y="1348"/>
                  </a:lnTo>
                  <a:lnTo>
                    <a:pt x="2614" y="1348"/>
                  </a:lnTo>
                  <a:lnTo>
                    <a:pt x="2615" y="1345"/>
                  </a:lnTo>
                  <a:lnTo>
                    <a:pt x="2615" y="1345"/>
                  </a:lnTo>
                  <a:lnTo>
                    <a:pt x="2618" y="1342"/>
                  </a:lnTo>
                  <a:lnTo>
                    <a:pt x="2618" y="1342"/>
                  </a:lnTo>
                  <a:lnTo>
                    <a:pt x="2619" y="1338"/>
                  </a:lnTo>
                  <a:lnTo>
                    <a:pt x="2619" y="1338"/>
                  </a:lnTo>
                  <a:lnTo>
                    <a:pt x="2621" y="1337"/>
                  </a:lnTo>
                  <a:lnTo>
                    <a:pt x="2622" y="1337"/>
                  </a:lnTo>
                  <a:lnTo>
                    <a:pt x="2623" y="1336"/>
                  </a:lnTo>
                  <a:lnTo>
                    <a:pt x="2624" y="1337"/>
                  </a:lnTo>
                  <a:lnTo>
                    <a:pt x="2626" y="1334"/>
                  </a:lnTo>
                  <a:lnTo>
                    <a:pt x="2626" y="1334"/>
                  </a:lnTo>
                  <a:lnTo>
                    <a:pt x="2627" y="1324"/>
                  </a:lnTo>
                  <a:lnTo>
                    <a:pt x="2627" y="1324"/>
                  </a:lnTo>
                  <a:lnTo>
                    <a:pt x="2629" y="1313"/>
                  </a:lnTo>
                  <a:lnTo>
                    <a:pt x="2630" y="1311"/>
                  </a:lnTo>
                  <a:lnTo>
                    <a:pt x="2631" y="1319"/>
                  </a:lnTo>
                  <a:lnTo>
                    <a:pt x="2631" y="1319"/>
                  </a:lnTo>
                  <a:lnTo>
                    <a:pt x="2633" y="1335"/>
                  </a:lnTo>
                  <a:lnTo>
                    <a:pt x="2633" y="1336"/>
                  </a:lnTo>
                  <a:lnTo>
                    <a:pt x="2635" y="1343"/>
                  </a:lnTo>
                  <a:lnTo>
                    <a:pt x="2635" y="1343"/>
                  </a:lnTo>
                  <a:lnTo>
                    <a:pt x="2637" y="1341"/>
                  </a:lnTo>
                  <a:lnTo>
                    <a:pt x="2637" y="1341"/>
                  </a:lnTo>
                  <a:lnTo>
                    <a:pt x="2639" y="1337"/>
                  </a:lnTo>
                  <a:lnTo>
                    <a:pt x="2639" y="1337"/>
                  </a:lnTo>
                  <a:lnTo>
                    <a:pt x="2641" y="1334"/>
                  </a:lnTo>
                  <a:lnTo>
                    <a:pt x="2641" y="1334"/>
                  </a:lnTo>
                  <a:lnTo>
                    <a:pt x="2643" y="1336"/>
                  </a:lnTo>
                  <a:lnTo>
                    <a:pt x="2643" y="1336"/>
                  </a:lnTo>
                  <a:lnTo>
                    <a:pt x="2645" y="1340"/>
                  </a:lnTo>
                  <a:lnTo>
                    <a:pt x="2645" y="1340"/>
                  </a:lnTo>
                  <a:lnTo>
                    <a:pt x="2647" y="1343"/>
                  </a:lnTo>
                  <a:lnTo>
                    <a:pt x="2647" y="1343"/>
                  </a:lnTo>
                  <a:lnTo>
                    <a:pt x="2649" y="1345"/>
                  </a:lnTo>
                  <a:lnTo>
                    <a:pt x="2649" y="1345"/>
                  </a:lnTo>
                  <a:lnTo>
                    <a:pt x="2650" y="1348"/>
                  </a:lnTo>
                  <a:lnTo>
                    <a:pt x="2651" y="1348"/>
                  </a:lnTo>
                  <a:lnTo>
                    <a:pt x="2653" y="1349"/>
                  </a:lnTo>
                  <a:lnTo>
                    <a:pt x="2653" y="1349"/>
                  </a:lnTo>
                  <a:lnTo>
                    <a:pt x="2654" y="1344"/>
                  </a:lnTo>
                  <a:lnTo>
                    <a:pt x="2654" y="1344"/>
                  </a:lnTo>
                  <a:lnTo>
                    <a:pt x="2657" y="1324"/>
                  </a:lnTo>
                  <a:lnTo>
                    <a:pt x="2657" y="1322"/>
                  </a:lnTo>
                  <a:lnTo>
                    <a:pt x="2658" y="1283"/>
                  </a:lnTo>
                  <a:lnTo>
                    <a:pt x="2658" y="1281"/>
                  </a:lnTo>
                  <a:lnTo>
                    <a:pt x="2660" y="1264"/>
                  </a:lnTo>
                  <a:lnTo>
                    <a:pt x="2661" y="1265"/>
                  </a:lnTo>
                  <a:lnTo>
                    <a:pt x="2662" y="1296"/>
                  </a:lnTo>
                  <a:lnTo>
                    <a:pt x="2662" y="1297"/>
                  </a:lnTo>
                  <a:lnTo>
                    <a:pt x="2665" y="1332"/>
                  </a:lnTo>
                  <a:lnTo>
                    <a:pt x="2665" y="1332"/>
                  </a:lnTo>
                  <a:lnTo>
                    <a:pt x="2666" y="1345"/>
                  </a:lnTo>
                  <a:lnTo>
                    <a:pt x="2666" y="1345"/>
                  </a:lnTo>
                  <a:lnTo>
                    <a:pt x="2668" y="1348"/>
                  </a:lnTo>
                  <a:lnTo>
                    <a:pt x="2668" y="1347"/>
                  </a:lnTo>
                  <a:lnTo>
                    <a:pt x="2670" y="1348"/>
                  </a:lnTo>
                  <a:lnTo>
                    <a:pt x="2671" y="1348"/>
                  </a:lnTo>
                  <a:lnTo>
                    <a:pt x="2672" y="1349"/>
                  </a:lnTo>
                  <a:lnTo>
                    <a:pt x="2672" y="1349"/>
                  </a:lnTo>
                  <a:lnTo>
                    <a:pt x="2674" y="1350"/>
                  </a:lnTo>
                  <a:lnTo>
                    <a:pt x="2674" y="1350"/>
                  </a:lnTo>
                  <a:lnTo>
                    <a:pt x="2675" y="1349"/>
                  </a:lnTo>
                  <a:lnTo>
                    <a:pt x="2676" y="1349"/>
                  </a:lnTo>
                  <a:lnTo>
                    <a:pt x="2678" y="1351"/>
                  </a:lnTo>
                  <a:lnTo>
                    <a:pt x="2678" y="1351"/>
                  </a:lnTo>
                  <a:lnTo>
                    <a:pt x="2680" y="1352"/>
                  </a:lnTo>
                  <a:lnTo>
                    <a:pt x="2680" y="1352"/>
                  </a:lnTo>
                  <a:lnTo>
                    <a:pt x="2682" y="1351"/>
                  </a:lnTo>
                  <a:lnTo>
                    <a:pt x="2682" y="1351"/>
                  </a:lnTo>
                  <a:lnTo>
                    <a:pt x="2684" y="1332"/>
                  </a:lnTo>
                  <a:lnTo>
                    <a:pt x="2684" y="1331"/>
                  </a:lnTo>
                  <a:lnTo>
                    <a:pt x="2686" y="1195"/>
                  </a:lnTo>
                  <a:lnTo>
                    <a:pt x="2686" y="1187"/>
                  </a:lnTo>
                  <a:lnTo>
                    <a:pt x="2688" y="964"/>
                  </a:lnTo>
                  <a:lnTo>
                    <a:pt x="2688" y="964"/>
                  </a:lnTo>
                  <a:lnTo>
                    <a:pt x="2690" y="1037"/>
                  </a:lnTo>
                  <a:lnTo>
                    <a:pt x="2690" y="1040"/>
                  </a:lnTo>
                  <a:lnTo>
                    <a:pt x="2692" y="1142"/>
                  </a:lnTo>
                  <a:lnTo>
                    <a:pt x="2692" y="1145"/>
                  </a:lnTo>
                  <a:lnTo>
                    <a:pt x="2693" y="1237"/>
                  </a:lnTo>
                  <a:lnTo>
                    <a:pt x="2694" y="1239"/>
                  </a:lnTo>
                  <a:lnTo>
                    <a:pt x="2696" y="1303"/>
                  </a:lnTo>
                  <a:lnTo>
                    <a:pt x="2696" y="1304"/>
                  </a:lnTo>
                  <a:lnTo>
                    <a:pt x="2697" y="1329"/>
                  </a:lnTo>
                  <a:lnTo>
                    <a:pt x="2698" y="1330"/>
                  </a:lnTo>
                  <a:lnTo>
                    <a:pt x="2700" y="1322"/>
                  </a:lnTo>
                  <a:lnTo>
                    <a:pt x="2700" y="1321"/>
                  </a:lnTo>
                  <a:lnTo>
                    <a:pt x="2701" y="1306"/>
                  </a:lnTo>
                  <a:lnTo>
                    <a:pt x="2702" y="1305"/>
                  </a:lnTo>
                  <a:lnTo>
                    <a:pt x="2703" y="1312"/>
                  </a:lnTo>
                  <a:lnTo>
                    <a:pt x="2703" y="1313"/>
                  </a:lnTo>
                  <a:lnTo>
                    <a:pt x="2705" y="1334"/>
                  </a:lnTo>
                  <a:lnTo>
                    <a:pt x="2705" y="1335"/>
                  </a:lnTo>
                  <a:lnTo>
                    <a:pt x="2707" y="1347"/>
                  </a:lnTo>
                  <a:lnTo>
                    <a:pt x="2707" y="1348"/>
                  </a:lnTo>
                  <a:lnTo>
                    <a:pt x="2709" y="1349"/>
                  </a:lnTo>
                  <a:lnTo>
                    <a:pt x="2710" y="1349"/>
                  </a:lnTo>
                  <a:lnTo>
                    <a:pt x="2711" y="1348"/>
                  </a:lnTo>
                  <a:lnTo>
                    <a:pt x="2711" y="1348"/>
                  </a:lnTo>
                  <a:lnTo>
                    <a:pt x="2713" y="1349"/>
                  </a:lnTo>
                  <a:lnTo>
                    <a:pt x="2714" y="1349"/>
                  </a:lnTo>
                  <a:lnTo>
                    <a:pt x="2715" y="1348"/>
                  </a:lnTo>
                  <a:lnTo>
                    <a:pt x="2716" y="1348"/>
                  </a:lnTo>
                  <a:lnTo>
                    <a:pt x="2717" y="1349"/>
                  </a:lnTo>
                  <a:lnTo>
                    <a:pt x="2717" y="1349"/>
                  </a:lnTo>
                  <a:lnTo>
                    <a:pt x="2719" y="1351"/>
                  </a:lnTo>
                  <a:lnTo>
                    <a:pt x="2719" y="1351"/>
                  </a:lnTo>
                  <a:lnTo>
                    <a:pt x="2720" y="1351"/>
                  </a:lnTo>
                  <a:lnTo>
                    <a:pt x="2722" y="1351"/>
                  </a:lnTo>
                  <a:lnTo>
                    <a:pt x="2723" y="1350"/>
                  </a:lnTo>
                  <a:lnTo>
                    <a:pt x="2723" y="1350"/>
                  </a:lnTo>
                  <a:lnTo>
                    <a:pt x="2725" y="1343"/>
                  </a:lnTo>
                  <a:lnTo>
                    <a:pt x="2725" y="1343"/>
                  </a:lnTo>
                  <a:lnTo>
                    <a:pt x="2727" y="1327"/>
                  </a:lnTo>
                  <a:lnTo>
                    <a:pt x="2727" y="1327"/>
                  </a:lnTo>
                  <a:lnTo>
                    <a:pt x="2729" y="1314"/>
                  </a:lnTo>
                  <a:lnTo>
                    <a:pt x="2729" y="1313"/>
                  </a:lnTo>
                  <a:lnTo>
                    <a:pt x="2731" y="1320"/>
                  </a:lnTo>
                  <a:lnTo>
                    <a:pt x="2731" y="1320"/>
                  </a:lnTo>
                  <a:lnTo>
                    <a:pt x="2733" y="1336"/>
                  </a:lnTo>
                  <a:lnTo>
                    <a:pt x="2733" y="1337"/>
                  </a:lnTo>
                  <a:lnTo>
                    <a:pt x="2735" y="1345"/>
                  </a:lnTo>
                  <a:lnTo>
                    <a:pt x="2735" y="1345"/>
                  </a:lnTo>
                  <a:lnTo>
                    <a:pt x="2736" y="1347"/>
                  </a:lnTo>
                  <a:lnTo>
                    <a:pt x="2737" y="1346"/>
                  </a:lnTo>
                  <a:lnTo>
                    <a:pt x="2737" y="1346"/>
                  </a:lnTo>
                  <a:lnTo>
                    <a:pt x="2738" y="1346"/>
                  </a:lnTo>
                  <a:lnTo>
                    <a:pt x="2740" y="1348"/>
                  </a:lnTo>
                  <a:lnTo>
                    <a:pt x="2740" y="1348"/>
                  </a:lnTo>
                  <a:lnTo>
                    <a:pt x="2742" y="1351"/>
                  </a:lnTo>
                  <a:lnTo>
                    <a:pt x="2742" y="1351"/>
                  </a:lnTo>
                  <a:lnTo>
                    <a:pt x="2744" y="1353"/>
                  </a:lnTo>
                  <a:lnTo>
                    <a:pt x="2745" y="1353"/>
                  </a:lnTo>
                  <a:lnTo>
                    <a:pt x="2746" y="1351"/>
                  </a:lnTo>
                  <a:lnTo>
                    <a:pt x="2746" y="1352"/>
                  </a:lnTo>
                  <a:lnTo>
                    <a:pt x="2748" y="1351"/>
                  </a:lnTo>
                  <a:lnTo>
                    <a:pt x="2748" y="1351"/>
                  </a:lnTo>
                  <a:lnTo>
                    <a:pt x="2750" y="1350"/>
                  </a:lnTo>
                  <a:lnTo>
                    <a:pt x="2751" y="1351"/>
                  </a:lnTo>
                  <a:lnTo>
                    <a:pt x="2752" y="1351"/>
                  </a:lnTo>
                  <a:lnTo>
                    <a:pt x="2753" y="1351"/>
                  </a:lnTo>
                  <a:lnTo>
                    <a:pt x="2754" y="1351"/>
                  </a:lnTo>
                  <a:lnTo>
                    <a:pt x="2754" y="1351"/>
                  </a:lnTo>
                  <a:lnTo>
                    <a:pt x="2755" y="1351"/>
                  </a:lnTo>
                  <a:lnTo>
                    <a:pt x="2756" y="1351"/>
                  </a:lnTo>
                  <a:lnTo>
                    <a:pt x="2758" y="1353"/>
                  </a:lnTo>
                  <a:lnTo>
                    <a:pt x="2758" y="1352"/>
                  </a:lnTo>
                  <a:lnTo>
                    <a:pt x="2759" y="1353"/>
                  </a:lnTo>
                  <a:lnTo>
                    <a:pt x="2760" y="1353"/>
                  </a:lnTo>
                  <a:lnTo>
                    <a:pt x="2762" y="1353"/>
                  </a:lnTo>
                  <a:lnTo>
                    <a:pt x="2762" y="1353"/>
                  </a:lnTo>
                  <a:lnTo>
                    <a:pt x="2764" y="1351"/>
                  </a:lnTo>
                  <a:lnTo>
                    <a:pt x="2764" y="1351"/>
                  </a:lnTo>
                  <a:lnTo>
                    <a:pt x="2766" y="1348"/>
                  </a:lnTo>
                  <a:lnTo>
                    <a:pt x="2766" y="1348"/>
                  </a:lnTo>
                  <a:lnTo>
                    <a:pt x="2768" y="1340"/>
                  </a:lnTo>
                  <a:lnTo>
                    <a:pt x="2768" y="1340"/>
                  </a:lnTo>
                  <a:lnTo>
                    <a:pt x="2770" y="1326"/>
                  </a:lnTo>
                  <a:lnTo>
                    <a:pt x="2770" y="1326"/>
                  </a:lnTo>
                  <a:lnTo>
                    <a:pt x="2771" y="1321"/>
                  </a:lnTo>
                  <a:lnTo>
                    <a:pt x="2772" y="1321"/>
                  </a:lnTo>
                  <a:lnTo>
                    <a:pt x="2773" y="1336"/>
                  </a:lnTo>
                  <a:lnTo>
                    <a:pt x="2773" y="1337"/>
                  </a:lnTo>
                  <a:lnTo>
                    <a:pt x="2776" y="1348"/>
                  </a:lnTo>
                  <a:lnTo>
                    <a:pt x="2776" y="1349"/>
                  </a:lnTo>
                  <a:lnTo>
                    <a:pt x="2777" y="1348"/>
                  </a:lnTo>
                  <a:lnTo>
                    <a:pt x="2777" y="1348"/>
                  </a:lnTo>
                  <a:lnTo>
                    <a:pt x="2779" y="1344"/>
                  </a:lnTo>
                  <a:lnTo>
                    <a:pt x="2780" y="1343"/>
                  </a:lnTo>
                  <a:lnTo>
                    <a:pt x="2781" y="1345"/>
                  </a:lnTo>
                  <a:lnTo>
                    <a:pt x="2781" y="1344"/>
                  </a:lnTo>
                  <a:lnTo>
                    <a:pt x="2783" y="1348"/>
                  </a:lnTo>
                  <a:lnTo>
                    <a:pt x="2783" y="1348"/>
                  </a:lnTo>
                  <a:lnTo>
                    <a:pt x="2785" y="1350"/>
                  </a:lnTo>
                  <a:lnTo>
                    <a:pt x="2786" y="1349"/>
                  </a:lnTo>
                  <a:lnTo>
                    <a:pt x="2787" y="1350"/>
                  </a:lnTo>
                  <a:lnTo>
                    <a:pt x="2787" y="1350"/>
                  </a:lnTo>
                  <a:lnTo>
                    <a:pt x="2789" y="1351"/>
                  </a:lnTo>
                  <a:lnTo>
                    <a:pt x="2789" y="1351"/>
                  </a:lnTo>
                  <a:lnTo>
                    <a:pt x="2790" y="1351"/>
                  </a:lnTo>
                  <a:lnTo>
                    <a:pt x="2791" y="1351"/>
                  </a:lnTo>
                  <a:lnTo>
                    <a:pt x="2793" y="1352"/>
                  </a:lnTo>
                  <a:lnTo>
                    <a:pt x="2793" y="1352"/>
                  </a:lnTo>
                  <a:lnTo>
                    <a:pt x="2795" y="1351"/>
                  </a:lnTo>
                  <a:lnTo>
                    <a:pt x="2795" y="1351"/>
                  </a:lnTo>
                  <a:lnTo>
                    <a:pt x="2797" y="1350"/>
                  </a:lnTo>
                  <a:lnTo>
                    <a:pt x="2797" y="1351"/>
                  </a:lnTo>
                  <a:lnTo>
                    <a:pt x="2799" y="1348"/>
                  </a:lnTo>
                  <a:lnTo>
                    <a:pt x="2799" y="1348"/>
                  </a:lnTo>
                  <a:lnTo>
                    <a:pt x="2800" y="1347"/>
                  </a:lnTo>
                  <a:lnTo>
                    <a:pt x="2801" y="1347"/>
                  </a:lnTo>
                  <a:lnTo>
                    <a:pt x="2802" y="1348"/>
                  </a:lnTo>
                  <a:lnTo>
                    <a:pt x="2803" y="1348"/>
                  </a:lnTo>
                  <a:lnTo>
                    <a:pt x="2804" y="1350"/>
                  </a:lnTo>
                  <a:lnTo>
                    <a:pt x="2805" y="1350"/>
                  </a:lnTo>
                  <a:lnTo>
                    <a:pt x="2806" y="1351"/>
                  </a:lnTo>
                  <a:lnTo>
                    <a:pt x="2807" y="1350"/>
                  </a:lnTo>
                  <a:lnTo>
                    <a:pt x="2808" y="1351"/>
                  </a:lnTo>
                  <a:lnTo>
                    <a:pt x="2809" y="1351"/>
                  </a:lnTo>
                  <a:lnTo>
                    <a:pt x="2810" y="1351"/>
                  </a:lnTo>
                  <a:lnTo>
                    <a:pt x="2811" y="1351"/>
                  </a:lnTo>
                  <a:lnTo>
                    <a:pt x="2812" y="1352"/>
                  </a:lnTo>
                  <a:lnTo>
                    <a:pt x="2813" y="1351"/>
                  </a:lnTo>
                  <a:lnTo>
                    <a:pt x="2814" y="1352"/>
                  </a:lnTo>
                  <a:lnTo>
                    <a:pt x="2815" y="1352"/>
                  </a:lnTo>
                  <a:lnTo>
                    <a:pt x="2816" y="1352"/>
                  </a:lnTo>
                  <a:lnTo>
                    <a:pt x="2817" y="1352"/>
                  </a:lnTo>
                  <a:lnTo>
                    <a:pt x="2819" y="1351"/>
                  </a:lnTo>
                  <a:lnTo>
                    <a:pt x="2819" y="1351"/>
                  </a:lnTo>
                  <a:lnTo>
                    <a:pt x="2820" y="1350"/>
                  </a:lnTo>
                  <a:lnTo>
                    <a:pt x="2821" y="1350"/>
                  </a:lnTo>
                  <a:lnTo>
                    <a:pt x="2822" y="1348"/>
                  </a:lnTo>
                  <a:lnTo>
                    <a:pt x="2823" y="1348"/>
                  </a:lnTo>
                  <a:lnTo>
                    <a:pt x="2824" y="1347"/>
                  </a:lnTo>
                  <a:lnTo>
                    <a:pt x="2824" y="1346"/>
                  </a:lnTo>
                  <a:lnTo>
                    <a:pt x="2826" y="1345"/>
                  </a:lnTo>
                  <a:lnTo>
                    <a:pt x="2826" y="1345"/>
                  </a:lnTo>
                  <a:lnTo>
                    <a:pt x="2828" y="1342"/>
                  </a:lnTo>
                  <a:lnTo>
                    <a:pt x="2828" y="1343"/>
                  </a:lnTo>
                  <a:lnTo>
                    <a:pt x="2829" y="1342"/>
                  </a:lnTo>
                  <a:lnTo>
                    <a:pt x="2830" y="1342"/>
                  </a:lnTo>
                  <a:lnTo>
                    <a:pt x="2832" y="1345"/>
                  </a:lnTo>
                  <a:lnTo>
                    <a:pt x="2832" y="1345"/>
                  </a:lnTo>
                  <a:lnTo>
                    <a:pt x="2834" y="1348"/>
                  </a:lnTo>
                  <a:lnTo>
                    <a:pt x="2834" y="1348"/>
                  </a:lnTo>
                  <a:lnTo>
                    <a:pt x="2836" y="1350"/>
                  </a:lnTo>
                  <a:lnTo>
                    <a:pt x="2836" y="1350"/>
                  </a:lnTo>
                  <a:lnTo>
                    <a:pt x="2838" y="1351"/>
                  </a:lnTo>
                  <a:lnTo>
                    <a:pt x="2839" y="1350"/>
                  </a:lnTo>
                  <a:lnTo>
                    <a:pt x="2840" y="1351"/>
                  </a:lnTo>
                  <a:lnTo>
                    <a:pt x="2840" y="1351"/>
                  </a:lnTo>
                  <a:lnTo>
                    <a:pt x="2841" y="1351"/>
                  </a:lnTo>
                  <a:lnTo>
                    <a:pt x="2842" y="1351"/>
                  </a:lnTo>
                  <a:lnTo>
                    <a:pt x="2843" y="1351"/>
                  </a:lnTo>
                  <a:lnTo>
                    <a:pt x="2844" y="1351"/>
                  </a:lnTo>
                  <a:lnTo>
                    <a:pt x="2845" y="1351"/>
                  </a:lnTo>
                  <a:lnTo>
                    <a:pt x="2846" y="1351"/>
                  </a:lnTo>
                  <a:lnTo>
                    <a:pt x="2846" y="1351"/>
                  </a:lnTo>
                  <a:lnTo>
                    <a:pt x="2848" y="1351"/>
                  </a:lnTo>
                  <a:lnTo>
                    <a:pt x="2850" y="1351"/>
                  </a:lnTo>
                  <a:lnTo>
                    <a:pt x="2850" y="1351"/>
                  </a:lnTo>
                  <a:lnTo>
                    <a:pt x="2851" y="1352"/>
                  </a:lnTo>
                  <a:lnTo>
                    <a:pt x="2852" y="1352"/>
                  </a:lnTo>
                  <a:lnTo>
                    <a:pt x="2854" y="1351"/>
                  </a:lnTo>
                  <a:lnTo>
                    <a:pt x="2854" y="1351"/>
                  </a:lnTo>
                  <a:lnTo>
                    <a:pt x="2855" y="1349"/>
                  </a:lnTo>
                  <a:lnTo>
                    <a:pt x="2855" y="1349"/>
                  </a:lnTo>
                  <a:lnTo>
                    <a:pt x="2857" y="1346"/>
                  </a:lnTo>
                  <a:lnTo>
                    <a:pt x="2858" y="1347"/>
                  </a:lnTo>
                  <a:lnTo>
                    <a:pt x="2858" y="1346"/>
                  </a:lnTo>
                  <a:lnTo>
                    <a:pt x="2859" y="1346"/>
                  </a:lnTo>
                  <a:lnTo>
                    <a:pt x="2862" y="1348"/>
                  </a:lnTo>
                  <a:lnTo>
                    <a:pt x="2862" y="1348"/>
                  </a:lnTo>
                  <a:lnTo>
                    <a:pt x="2863" y="1349"/>
                  </a:lnTo>
                  <a:lnTo>
                    <a:pt x="2863" y="1349"/>
                  </a:lnTo>
                  <a:lnTo>
                    <a:pt x="2865" y="1350"/>
                  </a:lnTo>
                  <a:lnTo>
                    <a:pt x="2866" y="1350"/>
                  </a:lnTo>
                  <a:lnTo>
                    <a:pt x="2866" y="1350"/>
                  </a:lnTo>
                  <a:lnTo>
                    <a:pt x="2867" y="1350"/>
                  </a:lnTo>
                  <a:lnTo>
                    <a:pt x="2869" y="1351"/>
                  </a:lnTo>
                  <a:lnTo>
                    <a:pt x="2870" y="1350"/>
                  </a:lnTo>
                  <a:lnTo>
                    <a:pt x="2871" y="1351"/>
                  </a:lnTo>
                  <a:lnTo>
                    <a:pt x="2871" y="1351"/>
                  </a:lnTo>
                  <a:lnTo>
                    <a:pt x="2873" y="1351"/>
                  </a:lnTo>
                  <a:lnTo>
                    <a:pt x="2873" y="1351"/>
                  </a:lnTo>
                  <a:lnTo>
                    <a:pt x="2874" y="1351"/>
                  </a:lnTo>
                  <a:lnTo>
                    <a:pt x="2875" y="1351"/>
                  </a:lnTo>
                  <a:lnTo>
                    <a:pt x="2877" y="1351"/>
                  </a:lnTo>
                  <a:lnTo>
                    <a:pt x="2877" y="1351"/>
                  </a:lnTo>
                  <a:lnTo>
                    <a:pt x="2878" y="1350"/>
                  </a:lnTo>
                  <a:lnTo>
                    <a:pt x="2879" y="1351"/>
                  </a:lnTo>
                  <a:lnTo>
                    <a:pt x="2881" y="1348"/>
                  </a:lnTo>
                  <a:lnTo>
                    <a:pt x="2881" y="1348"/>
                  </a:lnTo>
                  <a:lnTo>
                    <a:pt x="2882" y="1348"/>
                  </a:lnTo>
                  <a:lnTo>
                    <a:pt x="2883" y="1347"/>
                  </a:lnTo>
                  <a:lnTo>
                    <a:pt x="2885" y="1348"/>
                  </a:lnTo>
                  <a:lnTo>
                    <a:pt x="2885" y="1348"/>
                  </a:lnTo>
                  <a:lnTo>
                    <a:pt x="2886" y="1349"/>
                  </a:lnTo>
                  <a:lnTo>
                    <a:pt x="2887" y="1349"/>
                  </a:lnTo>
                  <a:lnTo>
                    <a:pt x="2889" y="1351"/>
                  </a:lnTo>
                  <a:lnTo>
                    <a:pt x="2890" y="1350"/>
                  </a:lnTo>
                  <a:lnTo>
                    <a:pt x="2890" y="1351"/>
                  </a:lnTo>
                  <a:lnTo>
                    <a:pt x="2891" y="1350"/>
                  </a:lnTo>
                  <a:lnTo>
                    <a:pt x="2892" y="1351"/>
                  </a:lnTo>
                  <a:lnTo>
                    <a:pt x="2893" y="1351"/>
                  </a:lnTo>
                  <a:lnTo>
                    <a:pt x="2894" y="1350"/>
                  </a:lnTo>
                  <a:lnTo>
                    <a:pt x="2894" y="1350"/>
                  </a:lnTo>
                  <a:lnTo>
                    <a:pt x="2897" y="1344"/>
                  </a:lnTo>
                  <a:lnTo>
                    <a:pt x="2897" y="1344"/>
                  </a:lnTo>
                  <a:lnTo>
                    <a:pt x="2898" y="1329"/>
                  </a:lnTo>
                  <a:lnTo>
                    <a:pt x="2898" y="1328"/>
                  </a:lnTo>
                  <a:lnTo>
                    <a:pt x="2900" y="1306"/>
                  </a:lnTo>
                  <a:lnTo>
                    <a:pt x="2900" y="1305"/>
                  </a:lnTo>
                  <a:lnTo>
                    <a:pt x="2902" y="1298"/>
                  </a:lnTo>
                  <a:lnTo>
                    <a:pt x="2902" y="1299"/>
                  </a:lnTo>
                  <a:lnTo>
                    <a:pt x="2904" y="1318"/>
                  </a:lnTo>
                  <a:lnTo>
                    <a:pt x="2904" y="1318"/>
                  </a:lnTo>
                  <a:lnTo>
                    <a:pt x="2906" y="1339"/>
                  </a:lnTo>
                  <a:lnTo>
                    <a:pt x="2906" y="1339"/>
                  </a:lnTo>
                  <a:lnTo>
                    <a:pt x="2908" y="1348"/>
                  </a:lnTo>
                  <a:lnTo>
                    <a:pt x="2908" y="1348"/>
                  </a:lnTo>
                  <a:lnTo>
                    <a:pt x="2910" y="1351"/>
                  </a:lnTo>
                  <a:lnTo>
                    <a:pt x="2911" y="1351"/>
                  </a:lnTo>
                  <a:lnTo>
                    <a:pt x="2912" y="1352"/>
                  </a:lnTo>
                  <a:lnTo>
                    <a:pt x="2912" y="1352"/>
                  </a:lnTo>
                  <a:lnTo>
                    <a:pt x="2914" y="1351"/>
                  </a:lnTo>
                  <a:lnTo>
                    <a:pt x="2914" y="1352"/>
                  </a:lnTo>
                  <a:lnTo>
                    <a:pt x="2915" y="1351"/>
                  </a:lnTo>
                  <a:lnTo>
                    <a:pt x="2916" y="1352"/>
                  </a:lnTo>
                  <a:lnTo>
                    <a:pt x="2918" y="1346"/>
                  </a:lnTo>
                  <a:lnTo>
                    <a:pt x="2918" y="1346"/>
                  </a:lnTo>
                  <a:lnTo>
                    <a:pt x="2920" y="1270"/>
                  </a:lnTo>
                  <a:lnTo>
                    <a:pt x="2920" y="1265"/>
                  </a:lnTo>
                  <a:lnTo>
                    <a:pt x="2922" y="858"/>
                  </a:lnTo>
                  <a:lnTo>
                    <a:pt x="2922" y="839"/>
                  </a:lnTo>
                  <a:lnTo>
                    <a:pt x="2924" y="457"/>
                  </a:lnTo>
                  <a:lnTo>
                    <a:pt x="2924" y="457"/>
                  </a:lnTo>
                  <a:lnTo>
                    <a:pt x="2926" y="585"/>
                  </a:lnTo>
                  <a:lnTo>
                    <a:pt x="2926" y="590"/>
                  </a:lnTo>
                  <a:lnTo>
                    <a:pt x="2928" y="758"/>
                  </a:lnTo>
                  <a:lnTo>
                    <a:pt x="2928" y="763"/>
                  </a:lnTo>
                  <a:lnTo>
                    <a:pt x="2929" y="926"/>
                  </a:lnTo>
                  <a:lnTo>
                    <a:pt x="2930" y="930"/>
                  </a:lnTo>
                  <a:lnTo>
                    <a:pt x="2932" y="1077"/>
                  </a:lnTo>
                  <a:lnTo>
                    <a:pt x="2932" y="1080"/>
                  </a:lnTo>
                  <a:lnTo>
                    <a:pt x="2933" y="1200"/>
                  </a:lnTo>
                  <a:lnTo>
                    <a:pt x="2933" y="1203"/>
                  </a:lnTo>
                  <a:lnTo>
                    <a:pt x="2935" y="1283"/>
                  </a:lnTo>
                  <a:lnTo>
                    <a:pt x="2935" y="1285"/>
                  </a:lnTo>
                  <a:lnTo>
                    <a:pt x="2937" y="1324"/>
                  </a:lnTo>
                  <a:lnTo>
                    <a:pt x="2937" y="1325"/>
                  </a:lnTo>
                  <a:lnTo>
                    <a:pt x="2939" y="1339"/>
                  </a:lnTo>
                  <a:lnTo>
                    <a:pt x="2939" y="1340"/>
                  </a:lnTo>
                  <a:lnTo>
                    <a:pt x="2941" y="1344"/>
                  </a:lnTo>
                  <a:lnTo>
                    <a:pt x="2941" y="1344"/>
                  </a:lnTo>
                  <a:lnTo>
                    <a:pt x="2943" y="1345"/>
                  </a:lnTo>
                  <a:lnTo>
                    <a:pt x="2943" y="1345"/>
                  </a:lnTo>
                  <a:lnTo>
                    <a:pt x="2945" y="1346"/>
                  </a:lnTo>
                  <a:lnTo>
                    <a:pt x="2945" y="1346"/>
                  </a:lnTo>
                  <a:lnTo>
                    <a:pt x="2947" y="1348"/>
                  </a:lnTo>
                  <a:lnTo>
                    <a:pt x="2948" y="1348"/>
                  </a:lnTo>
                  <a:lnTo>
                    <a:pt x="2949" y="1347"/>
                  </a:lnTo>
                  <a:lnTo>
                    <a:pt x="2949" y="1347"/>
                  </a:lnTo>
                  <a:lnTo>
                    <a:pt x="2950" y="1348"/>
                  </a:lnTo>
                  <a:lnTo>
                    <a:pt x="2952" y="1347"/>
                  </a:lnTo>
                  <a:lnTo>
                    <a:pt x="2952" y="1348"/>
                  </a:lnTo>
                  <a:lnTo>
                    <a:pt x="2953" y="1348"/>
                  </a:lnTo>
                  <a:lnTo>
                    <a:pt x="2955" y="1346"/>
                  </a:lnTo>
                  <a:lnTo>
                    <a:pt x="2955" y="1346"/>
                  </a:lnTo>
                  <a:lnTo>
                    <a:pt x="2957" y="1333"/>
                  </a:lnTo>
                  <a:lnTo>
                    <a:pt x="2957" y="1332"/>
                  </a:lnTo>
                  <a:lnTo>
                    <a:pt x="2959" y="1276"/>
                  </a:lnTo>
                  <a:lnTo>
                    <a:pt x="2959" y="1273"/>
                  </a:lnTo>
                  <a:lnTo>
                    <a:pt x="2961" y="1143"/>
                  </a:lnTo>
                  <a:lnTo>
                    <a:pt x="2961" y="1138"/>
                  </a:lnTo>
                  <a:lnTo>
                    <a:pt x="2963" y="949"/>
                  </a:lnTo>
                  <a:lnTo>
                    <a:pt x="2963" y="944"/>
                  </a:lnTo>
                  <a:lnTo>
                    <a:pt x="2965" y="855"/>
                  </a:lnTo>
                  <a:lnTo>
                    <a:pt x="2965" y="855"/>
                  </a:lnTo>
                  <a:lnTo>
                    <a:pt x="2967" y="927"/>
                  </a:lnTo>
                  <a:lnTo>
                    <a:pt x="2967" y="931"/>
                  </a:lnTo>
                  <a:lnTo>
                    <a:pt x="2969" y="1056"/>
                  </a:lnTo>
                  <a:lnTo>
                    <a:pt x="2969" y="1059"/>
                  </a:lnTo>
                  <a:lnTo>
                    <a:pt x="2970" y="1175"/>
                  </a:lnTo>
                  <a:lnTo>
                    <a:pt x="2970" y="1178"/>
                  </a:lnTo>
                  <a:lnTo>
                    <a:pt x="2972" y="1261"/>
                  </a:lnTo>
                  <a:lnTo>
                    <a:pt x="2973" y="1262"/>
                  </a:lnTo>
                  <a:lnTo>
                    <a:pt x="2974" y="1307"/>
                  </a:lnTo>
                  <a:lnTo>
                    <a:pt x="2974" y="1307"/>
                  </a:lnTo>
                  <a:lnTo>
                    <a:pt x="2976" y="1324"/>
                  </a:lnTo>
                  <a:lnTo>
                    <a:pt x="2976" y="1324"/>
                  </a:lnTo>
                  <a:lnTo>
                    <a:pt x="2978" y="1326"/>
                  </a:lnTo>
                  <a:lnTo>
                    <a:pt x="2978" y="1326"/>
                  </a:lnTo>
                  <a:lnTo>
                    <a:pt x="2980" y="1329"/>
                  </a:lnTo>
                  <a:lnTo>
                    <a:pt x="2980" y="1329"/>
                  </a:lnTo>
                  <a:lnTo>
                    <a:pt x="2982" y="1337"/>
                  </a:lnTo>
                  <a:lnTo>
                    <a:pt x="2982" y="1337"/>
                  </a:lnTo>
                  <a:lnTo>
                    <a:pt x="2984" y="1343"/>
                  </a:lnTo>
                  <a:lnTo>
                    <a:pt x="2984" y="1344"/>
                  </a:lnTo>
                  <a:lnTo>
                    <a:pt x="2986" y="1347"/>
                  </a:lnTo>
                  <a:lnTo>
                    <a:pt x="2986" y="1347"/>
                  </a:lnTo>
                  <a:lnTo>
                    <a:pt x="2988" y="1348"/>
                  </a:lnTo>
                  <a:lnTo>
                    <a:pt x="2989" y="1348"/>
                  </a:lnTo>
                  <a:lnTo>
                    <a:pt x="2990" y="1348"/>
                  </a:lnTo>
                  <a:lnTo>
                    <a:pt x="2990" y="1348"/>
                  </a:lnTo>
                  <a:lnTo>
                    <a:pt x="2991" y="1348"/>
                  </a:lnTo>
                  <a:lnTo>
                    <a:pt x="2993" y="1348"/>
                  </a:lnTo>
                  <a:lnTo>
                    <a:pt x="2994" y="1347"/>
                  </a:lnTo>
                  <a:lnTo>
                    <a:pt x="2994" y="1347"/>
                  </a:lnTo>
                  <a:lnTo>
                    <a:pt x="2996" y="1345"/>
                  </a:lnTo>
                  <a:lnTo>
                    <a:pt x="2996" y="1345"/>
                  </a:lnTo>
                  <a:lnTo>
                    <a:pt x="2998" y="1343"/>
                  </a:lnTo>
                  <a:lnTo>
                    <a:pt x="2998" y="1343"/>
                  </a:lnTo>
                  <a:lnTo>
                    <a:pt x="2999" y="1342"/>
                  </a:lnTo>
                  <a:lnTo>
                    <a:pt x="3000" y="1342"/>
                  </a:lnTo>
                  <a:lnTo>
                    <a:pt x="3000" y="1343"/>
                  </a:lnTo>
                  <a:lnTo>
                    <a:pt x="3002" y="1343"/>
                  </a:lnTo>
                  <a:lnTo>
                    <a:pt x="3003" y="1343"/>
                  </a:lnTo>
                  <a:lnTo>
                    <a:pt x="3004" y="1343"/>
                  </a:lnTo>
                  <a:lnTo>
                    <a:pt x="3005" y="1343"/>
                  </a:lnTo>
                  <a:lnTo>
                    <a:pt x="3005" y="1343"/>
                  </a:lnTo>
                  <a:lnTo>
                    <a:pt x="3008" y="1345"/>
                  </a:lnTo>
                  <a:lnTo>
                    <a:pt x="3008" y="1344"/>
                  </a:lnTo>
                  <a:lnTo>
                    <a:pt x="3009" y="1345"/>
                  </a:lnTo>
                  <a:lnTo>
                    <a:pt x="3010" y="1345"/>
                  </a:lnTo>
                  <a:lnTo>
                    <a:pt x="3011" y="1343"/>
                  </a:lnTo>
                  <a:lnTo>
                    <a:pt x="3012" y="1343"/>
                  </a:lnTo>
                  <a:lnTo>
                    <a:pt x="3013" y="1340"/>
                  </a:lnTo>
                  <a:lnTo>
                    <a:pt x="3013" y="1340"/>
                  </a:lnTo>
                  <a:lnTo>
                    <a:pt x="3015" y="1340"/>
                  </a:lnTo>
                  <a:lnTo>
                    <a:pt x="3015" y="1340"/>
                  </a:lnTo>
                  <a:lnTo>
                    <a:pt x="3017" y="1344"/>
                  </a:lnTo>
                  <a:lnTo>
                    <a:pt x="3017" y="1344"/>
                  </a:lnTo>
                  <a:lnTo>
                    <a:pt x="3019" y="1347"/>
                  </a:lnTo>
                  <a:lnTo>
                    <a:pt x="3020" y="1347"/>
                  </a:lnTo>
                  <a:lnTo>
                    <a:pt x="3021" y="1346"/>
                  </a:lnTo>
                  <a:lnTo>
                    <a:pt x="3021" y="1346"/>
                  </a:lnTo>
                  <a:lnTo>
                    <a:pt x="3023" y="1345"/>
                  </a:lnTo>
                  <a:lnTo>
                    <a:pt x="3023" y="1345"/>
                  </a:lnTo>
                  <a:lnTo>
                    <a:pt x="3025" y="1343"/>
                  </a:lnTo>
                  <a:lnTo>
                    <a:pt x="3025" y="1344"/>
                  </a:lnTo>
                  <a:lnTo>
                    <a:pt x="3027" y="1345"/>
                  </a:lnTo>
                  <a:lnTo>
                    <a:pt x="3027" y="1345"/>
                  </a:lnTo>
                  <a:lnTo>
                    <a:pt x="3029" y="1346"/>
                  </a:lnTo>
                  <a:lnTo>
                    <a:pt x="3029" y="1346"/>
                  </a:lnTo>
                  <a:lnTo>
                    <a:pt x="3031" y="1345"/>
                  </a:lnTo>
                  <a:lnTo>
                    <a:pt x="3031" y="1345"/>
                  </a:lnTo>
                  <a:lnTo>
                    <a:pt x="3033" y="1339"/>
                  </a:lnTo>
                  <a:lnTo>
                    <a:pt x="3033" y="1338"/>
                  </a:lnTo>
                  <a:lnTo>
                    <a:pt x="3035" y="1323"/>
                  </a:lnTo>
                  <a:lnTo>
                    <a:pt x="3035" y="1323"/>
                  </a:lnTo>
                  <a:lnTo>
                    <a:pt x="3037" y="1297"/>
                  </a:lnTo>
                  <a:lnTo>
                    <a:pt x="3037" y="1296"/>
                  </a:lnTo>
                  <a:lnTo>
                    <a:pt x="3039" y="1281"/>
                  </a:lnTo>
                  <a:lnTo>
                    <a:pt x="3039" y="1281"/>
                  </a:lnTo>
                  <a:lnTo>
                    <a:pt x="3040" y="1289"/>
                  </a:lnTo>
                  <a:lnTo>
                    <a:pt x="3040" y="1290"/>
                  </a:lnTo>
                  <a:lnTo>
                    <a:pt x="3043" y="1310"/>
                  </a:lnTo>
                  <a:lnTo>
                    <a:pt x="3043" y="1311"/>
                  </a:lnTo>
                  <a:lnTo>
                    <a:pt x="3044" y="1332"/>
                  </a:lnTo>
                  <a:lnTo>
                    <a:pt x="3044" y="1332"/>
                  </a:lnTo>
                  <a:lnTo>
                    <a:pt x="3047" y="1343"/>
                  </a:lnTo>
                  <a:lnTo>
                    <a:pt x="3047" y="1343"/>
                  </a:lnTo>
                  <a:lnTo>
                    <a:pt x="3048" y="1348"/>
                  </a:lnTo>
                  <a:lnTo>
                    <a:pt x="3049" y="1348"/>
                  </a:lnTo>
                  <a:lnTo>
                    <a:pt x="3050" y="1348"/>
                  </a:lnTo>
                  <a:lnTo>
                    <a:pt x="3051" y="1348"/>
                  </a:lnTo>
                  <a:lnTo>
                    <a:pt x="3052" y="1349"/>
                  </a:lnTo>
                  <a:lnTo>
                    <a:pt x="3053" y="1349"/>
                  </a:lnTo>
                  <a:lnTo>
                    <a:pt x="3054" y="1348"/>
                  </a:lnTo>
                  <a:lnTo>
                    <a:pt x="3055" y="1349"/>
                  </a:lnTo>
                  <a:lnTo>
                    <a:pt x="3056" y="1349"/>
                  </a:lnTo>
                  <a:lnTo>
                    <a:pt x="3057" y="1349"/>
                  </a:lnTo>
                  <a:lnTo>
                    <a:pt x="3058" y="1350"/>
                  </a:lnTo>
                  <a:lnTo>
                    <a:pt x="3059" y="1349"/>
                  </a:lnTo>
                  <a:lnTo>
                    <a:pt x="3059" y="1350"/>
                  </a:lnTo>
                  <a:lnTo>
                    <a:pt x="3060" y="1349"/>
                  </a:lnTo>
                  <a:lnTo>
                    <a:pt x="3061" y="1350"/>
                  </a:lnTo>
                  <a:lnTo>
                    <a:pt x="3063" y="1350"/>
                  </a:lnTo>
                  <a:lnTo>
                    <a:pt x="3064" y="1348"/>
                  </a:lnTo>
                  <a:lnTo>
                    <a:pt x="3065" y="1349"/>
                  </a:lnTo>
                  <a:lnTo>
                    <a:pt x="3065" y="1348"/>
                  </a:lnTo>
                  <a:lnTo>
                    <a:pt x="3067" y="1348"/>
                  </a:lnTo>
                  <a:lnTo>
                    <a:pt x="3068" y="1348"/>
                  </a:lnTo>
                  <a:lnTo>
                    <a:pt x="3069" y="1348"/>
                  </a:lnTo>
                  <a:lnTo>
                    <a:pt x="3069" y="1348"/>
                  </a:lnTo>
                  <a:lnTo>
                    <a:pt x="3071" y="1348"/>
                  </a:lnTo>
                  <a:lnTo>
                    <a:pt x="3072" y="1348"/>
                  </a:lnTo>
                  <a:lnTo>
                    <a:pt x="3072" y="1348"/>
                  </a:lnTo>
                  <a:lnTo>
                    <a:pt x="3074" y="1348"/>
                  </a:lnTo>
                  <a:lnTo>
                    <a:pt x="3074" y="1348"/>
                  </a:lnTo>
                  <a:lnTo>
                    <a:pt x="3075" y="1348"/>
                  </a:lnTo>
                  <a:lnTo>
                    <a:pt x="3076" y="1348"/>
                  </a:lnTo>
                  <a:lnTo>
                    <a:pt x="3078" y="1346"/>
                  </a:lnTo>
                  <a:lnTo>
                    <a:pt x="3078" y="1347"/>
                  </a:lnTo>
                  <a:lnTo>
                    <a:pt x="3079" y="1344"/>
                  </a:lnTo>
                  <a:lnTo>
                    <a:pt x="3080" y="1344"/>
                  </a:lnTo>
                  <a:lnTo>
                    <a:pt x="3082" y="1343"/>
                  </a:lnTo>
                  <a:lnTo>
                    <a:pt x="3082" y="1343"/>
                  </a:lnTo>
                  <a:lnTo>
                    <a:pt x="3083" y="1344"/>
                  </a:lnTo>
                  <a:lnTo>
                    <a:pt x="3085" y="1344"/>
                  </a:lnTo>
                  <a:lnTo>
                    <a:pt x="3086" y="1343"/>
                  </a:lnTo>
                  <a:lnTo>
                    <a:pt x="3086" y="1343"/>
                  </a:lnTo>
                  <a:lnTo>
                    <a:pt x="3087" y="1317"/>
                  </a:lnTo>
                  <a:lnTo>
                    <a:pt x="3087" y="1314"/>
                  </a:lnTo>
                  <a:lnTo>
                    <a:pt x="3090" y="1113"/>
                  </a:lnTo>
                  <a:lnTo>
                    <a:pt x="3090" y="1108"/>
                  </a:lnTo>
                  <a:lnTo>
                    <a:pt x="3091" y="1047"/>
                  </a:lnTo>
                  <a:lnTo>
                    <a:pt x="3091" y="1047"/>
                  </a:lnTo>
                  <a:lnTo>
                    <a:pt x="3094" y="1065"/>
                  </a:lnTo>
                  <a:lnTo>
                    <a:pt x="3094" y="1066"/>
                  </a:lnTo>
                  <a:lnTo>
                    <a:pt x="3095" y="1096"/>
                  </a:lnTo>
                  <a:lnTo>
                    <a:pt x="3095" y="1096"/>
                  </a:lnTo>
                  <a:lnTo>
                    <a:pt x="3097" y="1147"/>
                  </a:lnTo>
                  <a:lnTo>
                    <a:pt x="3098" y="1148"/>
                  </a:lnTo>
                  <a:lnTo>
                    <a:pt x="3099" y="1212"/>
                  </a:lnTo>
                  <a:lnTo>
                    <a:pt x="3099" y="1214"/>
                  </a:lnTo>
                  <a:lnTo>
                    <a:pt x="3101" y="1270"/>
                  </a:lnTo>
                  <a:lnTo>
                    <a:pt x="3101" y="1271"/>
                  </a:lnTo>
                  <a:lnTo>
                    <a:pt x="3103" y="1305"/>
                  </a:lnTo>
                  <a:lnTo>
                    <a:pt x="3103" y="1306"/>
                  </a:lnTo>
                  <a:lnTo>
                    <a:pt x="3105" y="1321"/>
                  </a:lnTo>
                  <a:lnTo>
                    <a:pt x="3105" y="1321"/>
                  </a:lnTo>
                  <a:lnTo>
                    <a:pt x="3107" y="1328"/>
                  </a:lnTo>
                  <a:lnTo>
                    <a:pt x="3107" y="1329"/>
                  </a:lnTo>
                  <a:lnTo>
                    <a:pt x="3109" y="1332"/>
                  </a:lnTo>
                  <a:lnTo>
                    <a:pt x="3109" y="1332"/>
                  </a:lnTo>
                  <a:lnTo>
                    <a:pt x="3111" y="1334"/>
                  </a:lnTo>
                  <a:lnTo>
                    <a:pt x="3111" y="1334"/>
                  </a:lnTo>
                  <a:lnTo>
                    <a:pt x="3113" y="1336"/>
                  </a:lnTo>
                  <a:lnTo>
                    <a:pt x="3113" y="1336"/>
                  </a:lnTo>
                  <a:lnTo>
                    <a:pt x="3114" y="1337"/>
                  </a:lnTo>
                  <a:lnTo>
                    <a:pt x="3115" y="1337"/>
                  </a:lnTo>
                  <a:lnTo>
                    <a:pt x="3117" y="1337"/>
                  </a:lnTo>
                  <a:lnTo>
                    <a:pt x="3117" y="1337"/>
                  </a:lnTo>
                  <a:lnTo>
                    <a:pt x="3118" y="1337"/>
                  </a:lnTo>
                  <a:lnTo>
                    <a:pt x="3119" y="1337"/>
                  </a:lnTo>
                  <a:lnTo>
                    <a:pt x="3121" y="1336"/>
                  </a:lnTo>
                  <a:lnTo>
                    <a:pt x="3121" y="1336"/>
                  </a:lnTo>
                  <a:lnTo>
                    <a:pt x="3122" y="1335"/>
                  </a:lnTo>
                  <a:lnTo>
                    <a:pt x="3123" y="1335"/>
                  </a:lnTo>
                  <a:lnTo>
                    <a:pt x="3124" y="1336"/>
                  </a:lnTo>
                  <a:lnTo>
                    <a:pt x="3125" y="1335"/>
                  </a:lnTo>
                  <a:lnTo>
                    <a:pt x="3126" y="1336"/>
                  </a:lnTo>
                  <a:lnTo>
                    <a:pt x="3127" y="1336"/>
                  </a:lnTo>
                  <a:lnTo>
                    <a:pt x="3128" y="1335"/>
                  </a:lnTo>
                  <a:lnTo>
                    <a:pt x="3129" y="1335"/>
                  </a:lnTo>
                  <a:lnTo>
                    <a:pt x="3130" y="1332"/>
                  </a:lnTo>
                  <a:lnTo>
                    <a:pt x="3130" y="1332"/>
                  </a:lnTo>
                  <a:lnTo>
                    <a:pt x="3133" y="1330"/>
                  </a:lnTo>
                  <a:lnTo>
                    <a:pt x="3133" y="1330"/>
                  </a:lnTo>
                  <a:lnTo>
                    <a:pt x="3134" y="1329"/>
                  </a:lnTo>
                  <a:lnTo>
                    <a:pt x="3134" y="1329"/>
                  </a:lnTo>
                  <a:lnTo>
                    <a:pt x="3136" y="1329"/>
                  </a:lnTo>
                  <a:lnTo>
                    <a:pt x="3136" y="1329"/>
                  </a:lnTo>
                  <a:lnTo>
                    <a:pt x="3138" y="1329"/>
                  </a:lnTo>
                  <a:lnTo>
                    <a:pt x="3139" y="1329"/>
                  </a:lnTo>
                  <a:lnTo>
                    <a:pt x="3139" y="1329"/>
                  </a:lnTo>
                  <a:lnTo>
                    <a:pt x="3142" y="1329"/>
                  </a:lnTo>
                  <a:lnTo>
                    <a:pt x="3142" y="1327"/>
                  </a:lnTo>
                  <a:lnTo>
                    <a:pt x="3143" y="1328"/>
                  </a:lnTo>
                  <a:lnTo>
                    <a:pt x="3144" y="1327"/>
                  </a:lnTo>
                  <a:lnTo>
                    <a:pt x="3145" y="1327"/>
                  </a:lnTo>
                  <a:lnTo>
                    <a:pt x="3145" y="1328"/>
                  </a:lnTo>
                  <a:lnTo>
                    <a:pt x="3146" y="1328"/>
                  </a:lnTo>
                  <a:lnTo>
                    <a:pt x="3148" y="1329"/>
                  </a:lnTo>
                  <a:lnTo>
                    <a:pt x="3148" y="1329"/>
                  </a:lnTo>
                  <a:lnTo>
                    <a:pt x="3150" y="1332"/>
                  </a:lnTo>
                  <a:lnTo>
                    <a:pt x="3150" y="1331"/>
                  </a:lnTo>
                  <a:lnTo>
                    <a:pt x="3152" y="1332"/>
                  </a:lnTo>
                  <a:lnTo>
                    <a:pt x="3153" y="1332"/>
                  </a:lnTo>
                  <a:lnTo>
                    <a:pt x="3154" y="1333"/>
                  </a:lnTo>
                  <a:lnTo>
                    <a:pt x="3155" y="1333"/>
                  </a:lnTo>
                  <a:lnTo>
                    <a:pt x="3156" y="1334"/>
                  </a:lnTo>
                  <a:lnTo>
                    <a:pt x="3156" y="1333"/>
                  </a:lnTo>
                  <a:lnTo>
                    <a:pt x="3157" y="1332"/>
                  </a:lnTo>
                  <a:lnTo>
                    <a:pt x="3158" y="1333"/>
                  </a:lnTo>
                  <a:lnTo>
                    <a:pt x="3160" y="1332"/>
                  </a:lnTo>
                  <a:lnTo>
                    <a:pt x="3160" y="1332"/>
                  </a:lnTo>
                  <a:lnTo>
                    <a:pt x="3162" y="1330"/>
                  </a:lnTo>
                  <a:lnTo>
                    <a:pt x="3162" y="1330"/>
                  </a:lnTo>
                  <a:lnTo>
                    <a:pt x="3164" y="1323"/>
                  </a:lnTo>
                  <a:lnTo>
                    <a:pt x="3164" y="1323"/>
                  </a:lnTo>
                  <a:lnTo>
                    <a:pt x="3165" y="1310"/>
                  </a:lnTo>
                  <a:lnTo>
                    <a:pt x="3166" y="1309"/>
                  </a:lnTo>
                  <a:lnTo>
                    <a:pt x="3168" y="1298"/>
                  </a:lnTo>
                  <a:lnTo>
                    <a:pt x="3168" y="1298"/>
                  </a:lnTo>
                  <a:lnTo>
                    <a:pt x="3169" y="1296"/>
                  </a:lnTo>
                  <a:lnTo>
                    <a:pt x="3169" y="1297"/>
                  </a:lnTo>
                  <a:lnTo>
                    <a:pt x="3171" y="1305"/>
                  </a:lnTo>
                  <a:lnTo>
                    <a:pt x="3171" y="1305"/>
                  </a:lnTo>
                  <a:lnTo>
                    <a:pt x="3173" y="1312"/>
                  </a:lnTo>
                  <a:lnTo>
                    <a:pt x="3174" y="1312"/>
                  </a:lnTo>
                  <a:lnTo>
                    <a:pt x="3175" y="1309"/>
                  </a:lnTo>
                  <a:lnTo>
                    <a:pt x="3175" y="1309"/>
                  </a:lnTo>
                  <a:lnTo>
                    <a:pt x="3177" y="1299"/>
                  </a:lnTo>
                  <a:lnTo>
                    <a:pt x="3177" y="1299"/>
                  </a:lnTo>
                  <a:lnTo>
                    <a:pt x="3179" y="1287"/>
                  </a:lnTo>
                  <a:lnTo>
                    <a:pt x="3179" y="1287"/>
                  </a:lnTo>
                  <a:lnTo>
                    <a:pt x="3180" y="1284"/>
                  </a:lnTo>
                  <a:lnTo>
                    <a:pt x="3181" y="1285"/>
                  </a:lnTo>
                  <a:lnTo>
                    <a:pt x="3183" y="1295"/>
                  </a:lnTo>
                  <a:lnTo>
                    <a:pt x="3183" y="1296"/>
                  </a:lnTo>
                  <a:lnTo>
                    <a:pt x="3185" y="1306"/>
                  </a:lnTo>
                  <a:lnTo>
                    <a:pt x="3185" y="1306"/>
                  </a:lnTo>
                  <a:lnTo>
                    <a:pt x="3187" y="1312"/>
                  </a:lnTo>
                  <a:lnTo>
                    <a:pt x="3187" y="1312"/>
                  </a:lnTo>
                  <a:lnTo>
                    <a:pt x="3188" y="1315"/>
                  </a:lnTo>
                  <a:lnTo>
                    <a:pt x="3189" y="1314"/>
                  </a:lnTo>
                  <a:lnTo>
                    <a:pt x="3191" y="1316"/>
                  </a:lnTo>
                  <a:lnTo>
                    <a:pt x="3191" y="1316"/>
                  </a:lnTo>
                  <a:lnTo>
                    <a:pt x="3193" y="1320"/>
                  </a:lnTo>
                  <a:lnTo>
                    <a:pt x="3193" y="1320"/>
                  </a:lnTo>
                  <a:lnTo>
                    <a:pt x="3195" y="1325"/>
                  </a:lnTo>
                  <a:lnTo>
                    <a:pt x="3195" y="1326"/>
                  </a:lnTo>
                  <a:lnTo>
                    <a:pt x="3197" y="1329"/>
                  </a:lnTo>
                  <a:lnTo>
                    <a:pt x="3197" y="1329"/>
                  </a:lnTo>
                  <a:lnTo>
                    <a:pt x="3199" y="1331"/>
                  </a:lnTo>
                  <a:lnTo>
                    <a:pt x="3199" y="1331"/>
                  </a:lnTo>
                  <a:lnTo>
                    <a:pt x="3200" y="1332"/>
                  </a:lnTo>
                  <a:lnTo>
                    <a:pt x="3201" y="1332"/>
                  </a:lnTo>
                  <a:lnTo>
                    <a:pt x="3202" y="1334"/>
                  </a:lnTo>
                  <a:lnTo>
                    <a:pt x="3203" y="1334"/>
                  </a:lnTo>
                  <a:lnTo>
                    <a:pt x="3204" y="1334"/>
                  </a:lnTo>
                  <a:lnTo>
                    <a:pt x="3205" y="1334"/>
                  </a:lnTo>
                  <a:lnTo>
                    <a:pt x="3206" y="1335"/>
                  </a:lnTo>
                  <a:lnTo>
                    <a:pt x="3206" y="1335"/>
                  </a:lnTo>
                  <a:lnTo>
                    <a:pt x="3208" y="1334"/>
                  </a:lnTo>
                  <a:lnTo>
                    <a:pt x="3208" y="1334"/>
                  </a:lnTo>
                  <a:lnTo>
                    <a:pt x="3210" y="1336"/>
                  </a:lnTo>
                  <a:lnTo>
                    <a:pt x="3210" y="1335"/>
                  </a:lnTo>
                  <a:lnTo>
                    <a:pt x="3212" y="1337"/>
                  </a:lnTo>
                  <a:lnTo>
                    <a:pt x="3212" y="1337"/>
                  </a:lnTo>
                  <a:lnTo>
                    <a:pt x="3214" y="1339"/>
                  </a:lnTo>
                  <a:lnTo>
                    <a:pt x="3214" y="1340"/>
                  </a:lnTo>
                  <a:lnTo>
                    <a:pt x="3215" y="1340"/>
                  </a:lnTo>
                  <a:lnTo>
                    <a:pt x="3217" y="1340"/>
                  </a:lnTo>
                  <a:lnTo>
                    <a:pt x="3218" y="1340"/>
                  </a:lnTo>
                  <a:lnTo>
                    <a:pt x="3218" y="1340"/>
                  </a:lnTo>
                  <a:lnTo>
                    <a:pt x="3220" y="1340"/>
                  </a:lnTo>
                  <a:lnTo>
                    <a:pt x="3220" y="1340"/>
                  </a:lnTo>
                  <a:lnTo>
                    <a:pt x="3221" y="1339"/>
                  </a:lnTo>
                  <a:lnTo>
                    <a:pt x="3222" y="1339"/>
                  </a:lnTo>
                  <a:lnTo>
                    <a:pt x="3224" y="1340"/>
                  </a:lnTo>
                  <a:lnTo>
                    <a:pt x="3225" y="1340"/>
                  </a:lnTo>
                  <a:lnTo>
                    <a:pt x="3226" y="1340"/>
                  </a:lnTo>
                  <a:lnTo>
                    <a:pt x="3226" y="1340"/>
                  </a:lnTo>
                  <a:lnTo>
                    <a:pt x="3227" y="1340"/>
                  </a:lnTo>
                  <a:lnTo>
                    <a:pt x="3228" y="1340"/>
                  </a:lnTo>
                  <a:lnTo>
                    <a:pt x="3229" y="1340"/>
                  </a:lnTo>
                  <a:lnTo>
                    <a:pt x="3231" y="1340"/>
                  </a:lnTo>
                  <a:lnTo>
                    <a:pt x="3232" y="1340"/>
                  </a:lnTo>
                  <a:lnTo>
                    <a:pt x="3232" y="1340"/>
                  </a:lnTo>
                  <a:lnTo>
                    <a:pt x="3233" y="1340"/>
                  </a:lnTo>
                  <a:lnTo>
                    <a:pt x="3235" y="1340"/>
                  </a:lnTo>
                  <a:lnTo>
                    <a:pt x="3236" y="1340"/>
                  </a:lnTo>
                  <a:lnTo>
                    <a:pt x="3236" y="1340"/>
                  </a:lnTo>
                  <a:lnTo>
                    <a:pt x="3238" y="1341"/>
                  </a:lnTo>
                  <a:lnTo>
                    <a:pt x="3238" y="1340"/>
                  </a:lnTo>
                  <a:lnTo>
                    <a:pt x="3239" y="1342"/>
                  </a:lnTo>
                  <a:lnTo>
                    <a:pt x="3240" y="1342"/>
                  </a:lnTo>
                  <a:lnTo>
                    <a:pt x="3240" y="1342"/>
                  </a:lnTo>
                  <a:lnTo>
                    <a:pt x="3241" y="1342"/>
                  </a:lnTo>
                  <a:lnTo>
                    <a:pt x="3243" y="1342"/>
                  </a:lnTo>
                  <a:lnTo>
                    <a:pt x="3245" y="1342"/>
                  </a:lnTo>
                  <a:lnTo>
                    <a:pt x="3245" y="1343"/>
                  </a:lnTo>
                  <a:lnTo>
                    <a:pt x="3245" y="1342"/>
                  </a:lnTo>
                  <a:lnTo>
                    <a:pt x="3247" y="1343"/>
                  </a:lnTo>
                  <a:lnTo>
                    <a:pt x="3248" y="1342"/>
                  </a:lnTo>
                  <a:lnTo>
                    <a:pt x="3249" y="1343"/>
                  </a:lnTo>
                  <a:lnTo>
                    <a:pt x="3249" y="1343"/>
                  </a:lnTo>
                  <a:lnTo>
                    <a:pt x="3250" y="1343"/>
                  </a:lnTo>
                  <a:lnTo>
                    <a:pt x="3252" y="1343"/>
                  </a:lnTo>
                  <a:lnTo>
                    <a:pt x="3253" y="1343"/>
                  </a:lnTo>
                  <a:lnTo>
                    <a:pt x="3254" y="1343"/>
                  </a:lnTo>
                  <a:lnTo>
                    <a:pt x="3254" y="1343"/>
                  </a:lnTo>
                  <a:lnTo>
                    <a:pt x="3256" y="1343"/>
                  </a:lnTo>
                  <a:lnTo>
                    <a:pt x="3257" y="1343"/>
                  </a:lnTo>
                  <a:lnTo>
                    <a:pt x="3258" y="1343"/>
                  </a:lnTo>
                  <a:lnTo>
                    <a:pt x="3259" y="1340"/>
                  </a:lnTo>
                  <a:lnTo>
                    <a:pt x="3259" y="1341"/>
                  </a:lnTo>
                  <a:lnTo>
                    <a:pt x="3261" y="1338"/>
                  </a:lnTo>
                  <a:lnTo>
                    <a:pt x="3261" y="1338"/>
                  </a:lnTo>
                  <a:lnTo>
                    <a:pt x="3262" y="1337"/>
                  </a:lnTo>
                  <a:lnTo>
                    <a:pt x="3263" y="1337"/>
                  </a:lnTo>
                  <a:lnTo>
                    <a:pt x="3265" y="1340"/>
                  </a:lnTo>
                  <a:lnTo>
                    <a:pt x="3265" y="1340"/>
                  </a:lnTo>
                  <a:lnTo>
                    <a:pt x="3267" y="1342"/>
                  </a:lnTo>
                  <a:lnTo>
                    <a:pt x="3267" y="1342"/>
                  </a:lnTo>
                  <a:lnTo>
                    <a:pt x="3269" y="1343"/>
                  </a:lnTo>
                  <a:lnTo>
                    <a:pt x="3269" y="1343"/>
                  </a:lnTo>
                  <a:lnTo>
                    <a:pt x="3270" y="1343"/>
                  </a:lnTo>
                  <a:lnTo>
                    <a:pt x="3271" y="1343"/>
                  </a:lnTo>
                  <a:lnTo>
                    <a:pt x="3271" y="1344"/>
                  </a:lnTo>
                  <a:lnTo>
                    <a:pt x="3273" y="1343"/>
                  </a:lnTo>
                  <a:lnTo>
                    <a:pt x="3275" y="1343"/>
                  </a:lnTo>
                  <a:lnTo>
                    <a:pt x="3275" y="1343"/>
                  </a:lnTo>
                  <a:lnTo>
                    <a:pt x="3276" y="1341"/>
                  </a:lnTo>
                  <a:lnTo>
                    <a:pt x="3276" y="1341"/>
                  </a:lnTo>
                  <a:lnTo>
                    <a:pt x="3278" y="1340"/>
                  </a:lnTo>
                  <a:lnTo>
                    <a:pt x="3279" y="1340"/>
                  </a:lnTo>
                  <a:lnTo>
                    <a:pt x="3280" y="1340"/>
                  </a:lnTo>
                  <a:lnTo>
                    <a:pt x="3281" y="1340"/>
                  </a:lnTo>
                  <a:lnTo>
                    <a:pt x="3282" y="1339"/>
                  </a:lnTo>
                  <a:lnTo>
                    <a:pt x="3283" y="1339"/>
                  </a:lnTo>
                  <a:lnTo>
                    <a:pt x="3284" y="1338"/>
                  </a:lnTo>
                  <a:lnTo>
                    <a:pt x="3284" y="1338"/>
                  </a:lnTo>
                  <a:lnTo>
                    <a:pt x="3287" y="1336"/>
                  </a:lnTo>
                  <a:lnTo>
                    <a:pt x="3287" y="1336"/>
                  </a:lnTo>
                  <a:lnTo>
                    <a:pt x="3288" y="1335"/>
                  </a:lnTo>
                  <a:lnTo>
                    <a:pt x="3288" y="1335"/>
                  </a:lnTo>
                  <a:lnTo>
                    <a:pt x="3290" y="1337"/>
                  </a:lnTo>
                  <a:lnTo>
                    <a:pt x="3291" y="1338"/>
                  </a:lnTo>
                  <a:lnTo>
                    <a:pt x="3292" y="1340"/>
                  </a:lnTo>
                  <a:lnTo>
                    <a:pt x="3292" y="1340"/>
                  </a:lnTo>
                  <a:lnTo>
                    <a:pt x="3293" y="1341"/>
                  </a:lnTo>
                  <a:lnTo>
                    <a:pt x="3295" y="1341"/>
                  </a:lnTo>
                  <a:lnTo>
                    <a:pt x="3296" y="1340"/>
                  </a:lnTo>
                  <a:lnTo>
                    <a:pt x="3296" y="1341"/>
                  </a:lnTo>
                  <a:lnTo>
                    <a:pt x="3297" y="1340"/>
                  </a:lnTo>
                  <a:lnTo>
                    <a:pt x="3298" y="1340"/>
                  </a:lnTo>
                  <a:lnTo>
                    <a:pt x="3300" y="1342"/>
                  </a:lnTo>
                  <a:lnTo>
                    <a:pt x="3300" y="1342"/>
                  </a:lnTo>
                  <a:lnTo>
                    <a:pt x="3302" y="1344"/>
                  </a:lnTo>
                  <a:lnTo>
                    <a:pt x="3302" y="1344"/>
                  </a:lnTo>
                  <a:lnTo>
                    <a:pt x="3304" y="1345"/>
                  </a:lnTo>
                  <a:lnTo>
                    <a:pt x="3304" y="1344"/>
                  </a:lnTo>
                  <a:lnTo>
                    <a:pt x="3305" y="1345"/>
                  </a:lnTo>
                  <a:lnTo>
                    <a:pt x="3307" y="1345"/>
                  </a:lnTo>
                  <a:lnTo>
                    <a:pt x="3308" y="1345"/>
                  </a:lnTo>
                  <a:lnTo>
                    <a:pt x="3309" y="1345"/>
                  </a:lnTo>
                  <a:lnTo>
                    <a:pt x="3309" y="1345"/>
                  </a:lnTo>
                  <a:lnTo>
                    <a:pt x="3310" y="1345"/>
                  </a:lnTo>
                  <a:lnTo>
                    <a:pt x="3311" y="1344"/>
                  </a:lnTo>
                  <a:lnTo>
                    <a:pt x="3312" y="1344"/>
                  </a:lnTo>
                  <a:lnTo>
                    <a:pt x="3313" y="1343"/>
                  </a:lnTo>
                  <a:lnTo>
                    <a:pt x="3315" y="1343"/>
                  </a:lnTo>
                  <a:lnTo>
                    <a:pt x="3315" y="1344"/>
                  </a:lnTo>
                  <a:lnTo>
                    <a:pt x="3316" y="1344"/>
                  </a:lnTo>
                  <a:lnTo>
                    <a:pt x="3318" y="1345"/>
                  </a:lnTo>
                  <a:lnTo>
                    <a:pt x="3318" y="1345"/>
                  </a:lnTo>
                  <a:lnTo>
                    <a:pt x="3319" y="1344"/>
                  </a:lnTo>
                  <a:lnTo>
                    <a:pt x="3319" y="1344"/>
                  </a:lnTo>
                  <a:lnTo>
                    <a:pt x="3322" y="1340"/>
                  </a:lnTo>
                  <a:lnTo>
                    <a:pt x="3322" y="1340"/>
                  </a:lnTo>
                  <a:lnTo>
                    <a:pt x="3323" y="1331"/>
                  </a:lnTo>
                  <a:lnTo>
                    <a:pt x="3323" y="1331"/>
                  </a:lnTo>
                  <a:lnTo>
                    <a:pt x="3326" y="1318"/>
                  </a:lnTo>
                  <a:lnTo>
                    <a:pt x="3326" y="1318"/>
                  </a:lnTo>
                  <a:lnTo>
                    <a:pt x="3327" y="1310"/>
                  </a:lnTo>
                  <a:lnTo>
                    <a:pt x="3327" y="1310"/>
                  </a:lnTo>
                  <a:lnTo>
                    <a:pt x="3330" y="1317"/>
                  </a:lnTo>
                  <a:lnTo>
                    <a:pt x="3330" y="1317"/>
                  </a:lnTo>
                  <a:lnTo>
                    <a:pt x="3331" y="1329"/>
                  </a:lnTo>
                  <a:lnTo>
                    <a:pt x="3331" y="1330"/>
                  </a:lnTo>
                  <a:lnTo>
                    <a:pt x="3333" y="1339"/>
                  </a:lnTo>
                  <a:lnTo>
                    <a:pt x="3333" y="1339"/>
                  </a:lnTo>
                  <a:lnTo>
                    <a:pt x="3335" y="1341"/>
                  </a:lnTo>
                  <a:lnTo>
                    <a:pt x="3335" y="1341"/>
                  </a:lnTo>
                  <a:lnTo>
                    <a:pt x="3337" y="1340"/>
                  </a:lnTo>
                  <a:lnTo>
                    <a:pt x="3337" y="1340"/>
                  </a:lnTo>
                  <a:lnTo>
                    <a:pt x="3339" y="1341"/>
                  </a:lnTo>
                  <a:lnTo>
                    <a:pt x="3339" y="1341"/>
                  </a:lnTo>
                  <a:lnTo>
                    <a:pt x="3341" y="1345"/>
                  </a:lnTo>
                  <a:lnTo>
                    <a:pt x="3341" y="1345"/>
                  </a:lnTo>
                  <a:lnTo>
                    <a:pt x="3342" y="1345"/>
                  </a:lnTo>
                  <a:lnTo>
                    <a:pt x="3343" y="1345"/>
                  </a:lnTo>
                  <a:lnTo>
                    <a:pt x="3345" y="1345"/>
                  </a:lnTo>
                  <a:lnTo>
                    <a:pt x="3345" y="1345"/>
                  </a:lnTo>
                  <a:lnTo>
                    <a:pt x="3346" y="1345"/>
                  </a:lnTo>
                  <a:lnTo>
                    <a:pt x="3348" y="1345"/>
                  </a:lnTo>
                  <a:lnTo>
                    <a:pt x="3348" y="1346"/>
                  </a:lnTo>
                  <a:lnTo>
                    <a:pt x="3350" y="1346"/>
                  </a:lnTo>
                  <a:lnTo>
                    <a:pt x="3350" y="1345"/>
                  </a:lnTo>
                  <a:lnTo>
                    <a:pt x="3351" y="1345"/>
                  </a:lnTo>
                  <a:lnTo>
                    <a:pt x="3353" y="1345"/>
                  </a:lnTo>
                  <a:lnTo>
                    <a:pt x="3354" y="1345"/>
                  </a:lnTo>
                  <a:lnTo>
                    <a:pt x="3354" y="1345"/>
                  </a:lnTo>
                  <a:lnTo>
                    <a:pt x="3354" y="1345"/>
                  </a:lnTo>
                  <a:lnTo>
                    <a:pt x="3355" y="1344"/>
                  </a:lnTo>
                  <a:lnTo>
                    <a:pt x="3357" y="1345"/>
                  </a:lnTo>
                  <a:lnTo>
                    <a:pt x="3358" y="1345"/>
                  </a:lnTo>
                  <a:lnTo>
                    <a:pt x="3359" y="1345"/>
                  </a:lnTo>
                  <a:lnTo>
                    <a:pt x="3361" y="1327"/>
                  </a:lnTo>
                  <a:lnTo>
                    <a:pt x="3361" y="1325"/>
                  </a:lnTo>
                  <a:lnTo>
                    <a:pt x="3362" y="1169"/>
                  </a:lnTo>
                  <a:lnTo>
                    <a:pt x="3362" y="1163"/>
                  </a:lnTo>
                  <a:lnTo>
                    <a:pt x="3365" y="1012"/>
                  </a:lnTo>
                  <a:lnTo>
                    <a:pt x="3365" y="1010"/>
                  </a:lnTo>
                  <a:lnTo>
                    <a:pt x="3366" y="1073"/>
                  </a:lnTo>
                  <a:lnTo>
                    <a:pt x="3366" y="1076"/>
                  </a:lnTo>
                  <a:lnTo>
                    <a:pt x="3368" y="1188"/>
                  </a:lnTo>
                  <a:lnTo>
                    <a:pt x="3368" y="1192"/>
                  </a:lnTo>
                  <a:lnTo>
                    <a:pt x="3370" y="1275"/>
                  </a:lnTo>
                  <a:lnTo>
                    <a:pt x="3370" y="1277"/>
                  </a:lnTo>
                  <a:lnTo>
                    <a:pt x="3372" y="1316"/>
                  </a:lnTo>
                  <a:lnTo>
                    <a:pt x="3372" y="1317"/>
                  </a:lnTo>
                  <a:lnTo>
                    <a:pt x="3374" y="1329"/>
                  </a:lnTo>
                  <a:lnTo>
                    <a:pt x="3374" y="1329"/>
                  </a:lnTo>
                  <a:lnTo>
                    <a:pt x="3376" y="1334"/>
                  </a:lnTo>
                  <a:lnTo>
                    <a:pt x="3376" y="1334"/>
                  </a:lnTo>
                  <a:lnTo>
                    <a:pt x="3378" y="1335"/>
                  </a:lnTo>
                  <a:lnTo>
                    <a:pt x="3378" y="1335"/>
                  </a:lnTo>
                  <a:lnTo>
                    <a:pt x="3380" y="1336"/>
                  </a:lnTo>
                  <a:lnTo>
                    <a:pt x="3380" y="1336"/>
                  </a:lnTo>
                  <a:lnTo>
                    <a:pt x="3382" y="1337"/>
                  </a:lnTo>
                  <a:lnTo>
                    <a:pt x="3382" y="1337"/>
                  </a:lnTo>
                  <a:lnTo>
                    <a:pt x="3384" y="1338"/>
                  </a:lnTo>
                  <a:lnTo>
                    <a:pt x="3384" y="1338"/>
                  </a:lnTo>
                  <a:lnTo>
                    <a:pt x="3386" y="1339"/>
                  </a:lnTo>
                  <a:lnTo>
                    <a:pt x="3386" y="1339"/>
                  </a:lnTo>
                  <a:lnTo>
                    <a:pt x="3388" y="1340"/>
                  </a:lnTo>
                  <a:lnTo>
                    <a:pt x="3388" y="1340"/>
                  </a:lnTo>
                  <a:lnTo>
                    <a:pt x="3389" y="1340"/>
                  </a:lnTo>
                  <a:lnTo>
                    <a:pt x="3390" y="1340"/>
                  </a:lnTo>
                  <a:lnTo>
                    <a:pt x="3391" y="1341"/>
                  </a:lnTo>
                  <a:lnTo>
                    <a:pt x="3392" y="1341"/>
                  </a:lnTo>
                  <a:lnTo>
                    <a:pt x="3393" y="1340"/>
                  </a:lnTo>
                  <a:lnTo>
                    <a:pt x="3394" y="1341"/>
                  </a:lnTo>
                  <a:lnTo>
                    <a:pt x="3396" y="1340"/>
                  </a:lnTo>
                  <a:lnTo>
                    <a:pt x="3396" y="1340"/>
                  </a:lnTo>
                  <a:lnTo>
                    <a:pt x="3397" y="1338"/>
                  </a:lnTo>
                  <a:lnTo>
                    <a:pt x="3398" y="1338"/>
                  </a:lnTo>
                  <a:lnTo>
                    <a:pt x="3400" y="1339"/>
                  </a:lnTo>
                  <a:lnTo>
                    <a:pt x="3400" y="1339"/>
                  </a:lnTo>
                  <a:lnTo>
                    <a:pt x="3401" y="1340"/>
                  </a:lnTo>
                  <a:lnTo>
                    <a:pt x="3402" y="1340"/>
                  </a:lnTo>
                  <a:lnTo>
                    <a:pt x="3402" y="1341"/>
                  </a:lnTo>
                  <a:lnTo>
                    <a:pt x="3404" y="1340"/>
                  </a:lnTo>
                  <a:lnTo>
                    <a:pt x="3404" y="1341"/>
                  </a:lnTo>
                  <a:lnTo>
                    <a:pt x="3406" y="1341"/>
                  </a:lnTo>
                  <a:lnTo>
                    <a:pt x="3406" y="1340"/>
                  </a:lnTo>
                  <a:lnTo>
                    <a:pt x="3407" y="1340"/>
                  </a:lnTo>
                  <a:lnTo>
                    <a:pt x="3409" y="1342"/>
                  </a:lnTo>
                  <a:lnTo>
                    <a:pt x="3409" y="1342"/>
                  </a:lnTo>
                  <a:lnTo>
                    <a:pt x="3411" y="1344"/>
                  </a:lnTo>
                  <a:lnTo>
                    <a:pt x="3411" y="1344"/>
                  </a:lnTo>
                  <a:lnTo>
                    <a:pt x="3413" y="1345"/>
                  </a:lnTo>
                  <a:lnTo>
                    <a:pt x="3414" y="1345"/>
                  </a:lnTo>
                  <a:lnTo>
                    <a:pt x="3415" y="1345"/>
                  </a:lnTo>
                  <a:lnTo>
                    <a:pt x="3415" y="1345"/>
                  </a:lnTo>
                  <a:lnTo>
                    <a:pt x="3417" y="1342"/>
                  </a:lnTo>
                  <a:lnTo>
                    <a:pt x="3417" y="1342"/>
                  </a:lnTo>
                  <a:lnTo>
                    <a:pt x="3419" y="1338"/>
                  </a:lnTo>
                  <a:lnTo>
                    <a:pt x="3419" y="1337"/>
                  </a:lnTo>
                  <a:lnTo>
                    <a:pt x="3421" y="1340"/>
                  </a:lnTo>
                  <a:lnTo>
                    <a:pt x="3421" y="1340"/>
                  </a:lnTo>
                  <a:lnTo>
                    <a:pt x="3423" y="1344"/>
                  </a:lnTo>
                  <a:lnTo>
                    <a:pt x="3423" y="1344"/>
                  </a:lnTo>
                  <a:lnTo>
                    <a:pt x="3424" y="1346"/>
                  </a:lnTo>
                  <a:lnTo>
                    <a:pt x="3425" y="1346"/>
                  </a:lnTo>
                  <a:lnTo>
                    <a:pt x="3427" y="1347"/>
                  </a:lnTo>
                  <a:lnTo>
                    <a:pt x="3427" y="1347"/>
                  </a:lnTo>
                  <a:lnTo>
                    <a:pt x="3427" y="1348"/>
                  </a:lnTo>
                  <a:lnTo>
                    <a:pt x="3429" y="1347"/>
                  </a:lnTo>
                  <a:lnTo>
                    <a:pt x="3429" y="1347"/>
                  </a:lnTo>
                  <a:lnTo>
                    <a:pt x="3431" y="1347"/>
                  </a:lnTo>
                  <a:lnTo>
                    <a:pt x="3433" y="1345"/>
                  </a:lnTo>
                  <a:lnTo>
                    <a:pt x="3433" y="1345"/>
                  </a:lnTo>
                  <a:lnTo>
                    <a:pt x="3435" y="1343"/>
                  </a:lnTo>
                  <a:lnTo>
                    <a:pt x="3435" y="1343"/>
                  </a:lnTo>
                  <a:lnTo>
                    <a:pt x="3437" y="1339"/>
                  </a:lnTo>
                  <a:lnTo>
                    <a:pt x="3437" y="1339"/>
                  </a:lnTo>
                  <a:lnTo>
                    <a:pt x="3438" y="1331"/>
                  </a:lnTo>
                  <a:lnTo>
                    <a:pt x="3438" y="1331"/>
                  </a:lnTo>
                  <a:lnTo>
                    <a:pt x="3440" y="1324"/>
                  </a:lnTo>
                  <a:lnTo>
                    <a:pt x="3441" y="1324"/>
                  </a:lnTo>
                  <a:lnTo>
                    <a:pt x="3441" y="1323"/>
                  </a:lnTo>
                  <a:lnTo>
                    <a:pt x="3442" y="1324"/>
                  </a:lnTo>
                  <a:lnTo>
                    <a:pt x="3444" y="1329"/>
                  </a:lnTo>
                  <a:lnTo>
                    <a:pt x="3444" y="1329"/>
                  </a:lnTo>
                  <a:lnTo>
                    <a:pt x="3446" y="1332"/>
                  </a:lnTo>
                  <a:lnTo>
                    <a:pt x="3446" y="1332"/>
                  </a:lnTo>
                  <a:lnTo>
                    <a:pt x="3448" y="1330"/>
                  </a:lnTo>
                  <a:lnTo>
                    <a:pt x="3449" y="1329"/>
                  </a:lnTo>
                  <a:lnTo>
                    <a:pt x="3450" y="1331"/>
                  </a:lnTo>
                  <a:lnTo>
                    <a:pt x="3450" y="1331"/>
                  </a:lnTo>
                  <a:lnTo>
                    <a:pt x="3452" y="1335"/>
                  </a:lnTo>
                  <a:lnTo>
                    <a:pt x="3452" y="1336"/>
                  </a:lnTo>
                  <a:lnTo>
                    <a:pt x="3454" y="1341"/>
                  </a:lnTo>
                  <a:lnTo>
                    <a:pt x="3454" y="1341"/>
                  </a:lnTo>
                  <a:lnTo>
                    <a:pt x="3456" y="1345"/>
                  </a:lnTo>
                  <a:lnTo>
                    <a:pt x="3456" y="1345"/>
                  </a:lnTo>
                  <a:lnTo>
                    <a:pt x="3458" y="1346"/>
                  </a:lnTo>
                  <a:lnTo>
                    <a:pt x="3458" y="1346"/>
                  </a:lnTo>
                  <a:lnTo>
                    <a:pt x="3460" y="1347"/>
                  </a:lnTo>
                  <a:lnTo>
                    <a:pt x="3460" y="1347"/>
                  </a:lnTo>
                  <a:lnTo>
                    <a:pt x="3461" y="1348"/>
                  </a:lnTo>
                  <a:lnTo>
                    <a:pt x="3463" y="1347"/>
                  </a:lnTo>
                  <a:lnTo>
                    <a:pt x="3464" y="1348"/>
                  </a:lnTo>
                  <a:lnTo>
                    <a:pt x="3464" y="1348"/>
                  </a:lnTo>
                  <a:lnTo>
                    <a:pt x="3466" y="1348"/>
                  </a:lnTo>
                  <a:lnTo>
                    <a:pt x="3466" y="1348"/>
                  </a:lnTo>
                  <a:lnTo>
                    <a:pt x="3467" y="1347"/>
                  </a:lnTo>
                  <a:lnTo>
                    <a:pt x="3468" y="1348"/>
                  </a:lnTo>
                  <a:lnTo>
                    <a:pt x="3470" y="1347"/>
                  </a:lnTo>
                  <a:lnTo>
                    <a:pt x="3471" y="1347"/>
                  </a:lnTo>
                  <a:lnTo>
                    <a:pt x="3472" y="1348"/>
                  </a:lnTo>
                  <a:lnTo>
                    <a:pt x="3473" y="1348"/>
                  </a:lnTo>
                  <a:lnTo>
                    <a:pt x="3473" y="1348"/>
                  </a:lnTo>
                  <a:lnTo>
                    <a:pt x="3475" y="1348"/>
                  </a:lnTo>
                  <a:lnTo>
                    <a:pt x="3476" y="1347"/>
                  </a:lnTo>
                  <a:lnTo>
                    <a:pt x="3476" y="1348"/>
                  </a:lnTo>
                  <a:lnTo>
                    <a:pt x="3477" y="1347"/>
                  </a:lnTo>
                  <a:lnTo>
                    <a:pt x="3477" y="1347"/>
                  </a:lnTo>
                  <a:lnTo>
                    <a:pt x="3480" y="1346"/>
                  </a:lnTo>
                  <a:lnTo>
                    <a:pt x="3480" y="1346"/>
                  </a:lnTo>
                  <a:lnTo>
                    <a:pt x="3481" y="1347"/>
                  </a:lnTo>
                  <a:lnTo>
                    <a:pt x="3481" y="1346"/>
                  </a:lnTo>
                  <a:lnTo>
                    <a:pt x="3483" y="1345"/>
                  </a:lnTo>
                  <a:lnTo>
                    <a:pt x="3485" y="1345"/>
                  </a:lnTo>
                  <a:lnTo>
                    <a:pt x="3485" y="1345"/>
                  </a:lnTo>
                  <a:lnTo>
                    <a:pt x="3486" y="1345"/>
                  </a:lnTo>
                  <a:lnTo>
                    <a:pt x="3486" y="1345"/>
                  </a:lnTo>
                  <a:lnTo>
                    <a:pt x="3487" y="1345"/>
                  </a:lnTo>
                  <a:lnTo>
                    <a:pt x="3489" y="1345"/>
                  </a:lnTo>
                  <a:lnTo>
                    <a:pt x="3489" y="1345"/>
                  </a:lnTo>
                  <a:lnTo>
                    <a:pt x="3490" y="1344"/>
                  </a:lnTo>
                  <a:lnTo>
                    <a:pt x="3492" y="1344"/>
                  </a:lnTo>
                  <a:lnTo>
                    <a:pt x="3493" y="1343"/>
                  </a:lnTo>
                  <a:lnTo>
                    <a:pt x="3494" y="1344"/>
                  </a:lnTo>
                  <a:lnTo>
                    <a:pt x="3494" y="1345"/>
                  </a:lnTo>
                  <a:lnTo>
                    <a:pt x="3495" y="1344"/>
                  </a:lnTo>
                  <a:lnTo>
                    <a:pt x="3497" y="1345"/>
                  </a:lnTo>
                  <a:lnTo>
                    <a:pt x="3497" y="1345"/>
                  </a:lnTo>
                  <a:lnTo>
                    <a:pt x="3499" y="1345"/>
                  </a:lnTo>
                  <a:lnTo>
                    <a:pt x="3499" y="1345"/>
                  </a:lnTo>
                  <a:lnTo>
                    <a:pt x="3501" y="1346"/>
                  </a:lnTo>
                  <a:lnTo>
                    <a:pt x="3501" y="1346"/>
                  </a:lnTo>
                  <a:lnTo>
                    <a:pt x="3502" y="1347"/>
                  </a:lnTo>
                  <a:lnTo>
                    <a:pt x="3503" y="1347"/>
                  </a:lnTo>
                  <a:lnTo>
                    <a:pt x="3505" y="1348"/>
                  </a:lnTo>
                  <a:lnTo>
                    <a:pt x="3505" y="1348"/>
                  </a:lnTo>
                  <a:lnTo>
                    <a:pt x="3506" y="1348"/>
                  </a:lnTo>
                  <a:lnTo>
                    <a:pt x="3507" y="1348"/>
                  </a:lnTo>
                  <a:lnTo>
                    <a:pt x="3508" y="1349"/>
                  </a:lnTo>
                  <a:lnTo>
                    <a:pt x="3509" y="1348"/>
                  </a:lnTo>
                  <a:lnTo>
                    <a:pt x="3510" y="1349"/>
                  </a:lnTo>
                  <a:lnTo>
                    <a:pt x="3511" y="1349"/>
                  </a:lnTo>
                  <a:lnTo>
                    <a:pt x="3511" y="1349"/>
                  </a:lnTo>
                  <a:lnTo>
                    <a:pt x="3512" y="1349"/>
                  </a:lnTo>
                  <a:lnTo>
                    <a:pt x="3514" y="1349"/>
                  </a:lnTo>
                  <a:lnTo>
                    <a:pt x="3515" y="1349"/>
                  </a:lnTo>
                  <a:lnTo>
                    <a:pt x="3515" y="1349"/>
                  </a:lnTo>
                  <a:lnTo>
                    <a:pt x="3517" y="1349"/>
                  </a:lnTo>
                  <a:lnTo>
                    <a:pt x="3518" y="1348"/>
                  </a:lnTo>
                  <a:lnTo>
                    <a:pt x="3519" y="1348"/>
                  </a:lnTo>
                  <a:lnTo>
                    <a:pt x="3520" y="1348"/>
                  </a:lnTo>
                  <a:lnTo>
                    <a:pt x="3521" y="1348"/>
                  </a:lnTo>
                  <a:lnTo>
                    <a:pt x="3522" y="1347"/>
                  </a:lnTo>
                  <a:lnTo>
                    <a:pt x="3523" y="1348"/>
                  </a:lnTo>
                  <a:lnTo>
                    <a:pt x="3524" y="1347"/>
                  </a:lnTo>
                  <a:lnTo>
                    <a:pt x="3524" y="1347"/>
                  </a:lnTo>
                  <a:lnTo>
                    <a:pt x="3526" y="1346"/>
                  </a:lnTo>
                  <a:lnTo>
                    <a:pt x="3527" y="1346"/>
                  </a:lnTo>
                  <a:lnTo>
                    <a:pt x="3527" y="1346"/>
                  </a:lnTo>
                  <a:lnTo>
                    <a:pt x="3528" y="1346"/>
                  </a:lnTo>
                  <a:lnTo>
                    <a:pt x="3529" y="1346"/>
                  </a:lnTo>
                  <a:lnTo>
                    <a:pt x="3530" y="1346"/>
                  </a:lnTo>
                  <a:lnTo>
                    <a:pt x="3532" y="1345"/>
                  </a:lnTo>
                  <a:lnTo>
                    <a:pt x="3532" y="1346"/>
                  </a:lnTo>
                  <a:lnTo>
                    <a:pt x="3533" y="1345"/>
                  </a:lnTo>
                  <a:lnTo>
                    <a:pt x="3534" y="1345"/>
                  </a:lnTo>
                  <a:lnTo>
                    <a:pt x="3536" y="1346"/>
                  </a:lnTo>
                  <a:lnTo>
                    <a:pt x="3536" y="1345"/>
                  </a:lnTo>
                  <a:lnTo>
                    <a:pt x="3538" y="1346"/>
                  </a:lnTo>
                  <a:lnTo>
                    <a:pt x="3538" y="1346"/>
                  </a:lnTo>
                  <a:lnTo>
                    <a:pt x="3540" y="1347"/>
                  </a:lnTo>
                  <a:lnTo>
                    <a:pt x="3540" y="1346"/>
                  </a:lnTo>
                  <a:lnTo>
                    <a:pt x="3542" y="1347"/>
                  </a:lnTo>
                  <a:lnTo>
                    <a:pt x="3542" y="1347"/>
                  </a:lnTo>
                  <a:lnTo>
                    <a:pt x="3542" y="1348"/>
                  </a:lnTo>
                  <a:lnTo>
                    <a:pt x="3544" y="1348"/>
                  </a:lnTo>
                  <a:lnTo>
                    <a:pt x="3546" y="1348"/>
                  </a:lnTo>
                  <a:lnTo>
                    <a:pt x="3546" y="1348"/>
                  </a:lnTo>
                  <a:lnTo>
                    <a:pt x="3547" y="1349"/>
                  </a:lnTo>
                  <a:lnTo>
                    <a:pt x="3548" y="1349"/>
                  </a:lnTo>
                  <a:lnTo>
                    <a:pt x="3549" y="1350"/>
                  </a:lnTo>
                  <a:lnTo>
                    <a:pt x="3550" y="1350"/>
                  </a:lnTo>
                  <a:lnTo>
                    <a:pt x="3551" y="1351"/>
                  </a:lnTo>
                  <a:lnTo>
                    <a:pt x="3552" y="1351"/>
                  </a:lnTo>
                  <a:lnTo>
                    <a:pt x="3554" y="1351"/>
                  </a:lnTo>
                  <a:lnTo>
                    <a:pt x="3554" y="1351"/>
                  </a:lnTo>
                  <a:lnTo>
                    <a:pt x="3555" y="1352"/>
                  </a:lnTo>
                  <a:lnTo>
                    <a:pt x="3555" y="1352"/>
                  </a:lnTo>
                  <a:lnTo>
                    <a:pt x="3558" y="1352"/>
                  </a:lnTo>
                  <a:lnTo>
                    <a:pt x="3558" y="1352"/>
                  </a:lnTo>
                  <a:lnTo>
                    <a:pt x="3559" y="1353"/>
                  </a:lnTo>
                  <a:lnTo>
                    <a:pt x="3560" y="1353"/>
                  </a:lnTo>
                  <a:lnTo>
                    <a:pt x="3561" y="1353"/>
                  </a:lnTo>
                  <a:lnTo>
                    <a:pt x="3562" y="1353"/>
                  </a:lnTo>
                  <a:lnTo>
                    <a:pt x="3562" y="1352"/>
                  </a:lnTo>
                  <a:lnTo>
                    <a:pt x="3564" y="1353"/>
                  </a:lnTo>
                  <a:lnTo>
                    <a:pt x="3565" y="1352"/>
                  </a:lnTo>
                  <a:lnTo>
                    <a:pt x="3566" y="1353"/>
                  </a:lnTo>
                  <a:lnTo>
                    <a:pt x="3567" y="1352"/>
                  </a:lnTo>
                  <a:lnTo>
                    <a:pt x="3568" y="1352"/>
                  </a:lnTo>
                  <a:lnTo>
                    <a:pt x="3569" y="1352"/>
                  </a:lnTo>
                  <a:lnTo>
                    <a:pt x="3569" y="1352"/>
                  </a:lnTo>
                  <a:lnTo>
                    <a:pt x="3571" y="1351"/>
                  </a:lnTo>
                  <a:lnTo>
                    <a:pt x="3571" y="1351"/>
                  </a:lnTo>
                  <a:lnTo>
                    <a:pt x="3573" y="1351"/>
                  </a:lnTo>
                  <a:lnTo>
                    <a:pt x="3573" y="1351"/>
                  </a:lnTo>
                  <a:lnTo>
                    <a:pt x="3575" y="1351"/>
                  </a:lnTo>
                  <a:lnTo>
                    <a:pt x="3576" y="1351"/>
                  </a:lnTo>
                  <a:lnTo>
                    <a:pt x="3577" y="1350"/>
                  </a:lnTo>
                  <a:lnTo>
                    <a:pt x="3577" y="1350"/>
                  </a:lnTo>
                  <a:lnTo>
                    <a:pt x="3578" y="1349"/>
                  </a:lnTo>
                  <a:lnTo>
                    <a:pt x="3579" y="1350"/>
                  </a:lnTo>
                  <a:lnTo>
                    <a:pt x="3581" y="1349"/>
                  </a:lnTo>
                  <a:lnTo>
                    <a:pt x="3581" y="1349"/>
                  </a:lnTo>
                  <a:lnTo>
                    <a:pt x="3582" y="1349"/>
                  </a:lnTo>
                  <a:lnTo>
                    <a:pt x="3584" y="1349"/>
                  </a:lnTo>
                  <a:lnTo>
                    <a:pt x="3585" y="1348"/>
                  </a:lnTo>
                  <a:lnTo>
                    <a:pt x="3585" y="1349"/>
                  </a:lnTo>
                  <a:lnTo>
                    <a:pt x="3587" y="1348"/>
                  </a:lnTo>
                  <a:lnTo>
                    <a:pt x="3588" y="1349"/>
                  </a:lnTo>
                  <a:lnTo>
                    <a:pt x="3588" y="1348"/>
                  </a:lnTo>
                  <a:lnTo>
                    <a:pt x="3589" y="1348"/>
                  </a:lnTo>
                  <a:lnTo>
                    <a:pt x="3590" y="1348"/>
                  </a:lnTo>
                  <a:lnTo>
                    <a:pt x="3591" y="1348"/>
                  </a:lnTo>
                  <a:lnTo>
                    <a:pt x="3593" y="1348"/>
                  </a:lnTo>
                  <a:lnTo>
                    <a:pt x="3593" y="1348"/>
                  </a:lnTo>
                  <a:lnTo>
                    <a:pt x="3594" y="1348"/>
                  </a:lnTo>
                  <a:lnTo>
                    <a:pt x="3595" y="1348"/>
                  </a:lnTo>
                  <a:lnTo>
                    <a:pt x="3596" y="1347"/>
                  </a:lnTo>
                  <a:lnTo>
                    <a:pt x="3597" y="1348"/>
                  </a:lnTo>
                  <a:lnTo>
                    <a:pt x="3598" y="1347"/>
                  </a:lnTo>
                  <a:lnTo>
                    <a:pt x="3599" y="1348"/>
                  </a:lnTo>
                  <a:lnTo>
                    <a:pt x="3599" y="1347"/>
                  </a:lnTo>
                  <a:lnTo>
                    <a:pt x="3600" y="1348"/>
                  </a:lnTo>
                  <a:lnTo>
                    <a:pt x="3602" y="1347"/>
                  </a:lnTo>
                  <a:lnTo>
                    <a:pt x="3602" y="1347"/>
                  </a:lnTo>
                  <a:lnTo>
                    <a:pt x="3603" y="1348"/>
                  </a:lnTo>
                  <a:lnTo>
                    <a:pt x="3604" y="1348"/>
                  </a:lnTo>
                  <a:lnTo>
                    <a:pt x="3606" y="1348"/>
                  </a:lnTo>
                  <a:lnTo>
                    <a:pt x="3606" y="1348"/>
                  </a:lnTo>
                  <a:lnTo>
                    <a:pt x="3607" y="1348"/>
                  </a:lnTo>
                  <a:lnTo>
                    <a:pt x="3609" y="1348"/>
                  </a:lnTo>
                  <a:lnTo>
                    <a:pt x="3610" y="1348"/>
                  </a:lnTo>
                  <a:lnTo>
                    <a:pt x="3610" y="1348"/>
                  </a:lnTo>
                  <a:lnTo>
                    <a:pt x="3612" y="1349"/>
                  </a:lnTo>
                  <a:lnTo>
                    <a:pt x="3612" y="1348"/>
                  </a:lnTo>
                  <a:lnTo>
                    <a:pt x="3614" y="1349"/>
                  </a:lnTo>
                  <a:lnTo>
                    <a:pt x="3615" y="1348"/>
                  </a:lnTo>
                  <a:lnTo>
                    <a:pt x="3616" y="1349"/>
                  </a:lnTo>
                  <a:lnTo>
                    <a:pt x="3616" y="1350"/>
                  </a:lnTo>
                  <a:lnTo>
                    <a:pt x="3617" y="1349"/>
                  </a:lnTo>
                  <a:lnTo>
                    <a:pt x="3618" y="1349"/>
                  </a:lnTo>
                  <a:lnTo>
                    <a:pt x="3620" y="1351"/>
                  </a:lnTo>
                  <a:lnTo>
                    <a:pt x="3620" y="1350"/>
                  </a:lnTo>
                  <a:lnTo>
                    <a:pt x="3622" y="1351"/>
                  </a:lnTo>
                  <a:lnTo>
                    <a:pt x="3623" y="1350"/>
                  </a:lnTo>
                  <a:lnTo>
                    <a:pt x="3623" y="1351"/>
                  </a:lnTo>
                  <a:lnTo>
                    <a:pt x="3624" y="1351"/>
                  </a:lnTo>
                  <a:lnTo>
                    <a:pt x="3625" y="1352"/>
                  </a:lnTo>
                  <a:lnTo>
                    <a:pt x="3626" y="1351"/>
                  </a:lnTo>
                  <a:lnTo>
                    <a:pt x="3628" y="1352"/>
                  </a:lnTo>
                  <a:lnTo>
                    <a:pt x="3628" y="1351"/>
                  </a:lnTo>
                  <a:lnTo>
                    <a:pt x="3629" y="1352"/>
                  </a:lnTo>
                  <a:lnTo>
                    <a:pt x="3630" y="1351"/>
                  </a:lnTo>
                  <a:lnTo>
                    <a:pt x="3631" y="1352"/>
                  </a:lnTo>
                  <a:lnTo>
                    <a:pt x="3632" y="1351"/>
                  </a:lnTo>
                  <a:lnTo>
                    <a:pt x="3633" y="1352"/>
                  </a:lnTo>
                  <a:lnTo>
                    <a:pt x="3634" y="1351"/>
                  </a:lnTo>
                  <a:lnTo>
                    <a:pt x="3635" y="1352"/>
                  </a:lnTo>
                  <a:lnTo>
                    <a:pt x="3637" y="1351"/>
                  </a:lnTo>
                  <a:lnTo>
                    <a:pt x="3637" y="1352"/>
                  </a:lnTo>
                  <a:lnTo>
                    <a:pt x="3637" y="1352"/>
                  </a:lnTo>
                  <a:lnTo>
                    <a:pt x="3638" y="1352"/>
                  </a:lnTo>
                  <a:lnTo>
                    <a:pt x="3640" y="1352"/>
                  </a:lnTo>
                  <a:lnTo>
                    <a:pt x="3641" y="1352"/>
                  </a:lnTo>
                  <a:lnTo>
                    <a:pt x="3641" y="1352"/>
                  </a:lnTo>
                  <a:lnTo>
                    <a:pt x="3643" y="1352"/>
                  </a:lnTo>
                  <a:lnTo>
                    <a:pt x="3643" y="1352"/>
                  </a:lnTo>
                  <a:lnTo>
                    <a:pt x="3645" y="1352"/>
                  </a:lnTo>
                  <a:lnTo>
                    <a:pt x="3646" y="1351"/>
                  </a:lnTo>
                  <a:lnTo>
                    <a:pt x="3646" y="1352"/>
                  </a:lnTo>
                  <a:lnTo>
                    <a:pt x="3648" y="1352"/>
                  </a:lnTo>
                  <a:lnTo>
                    <a:pt x="3649" y="1351"/>
                  </a:lnTo>
                  <a:lnTo>
                    <a:pt x="3649" y="1352"/>
                  </a:lnTo>
                  <a:lnTo>
                    <a:pt x="3650" y="1352"/>
                  </a:lnTo>
                  <a:lnTo>
                    <a:pt x="3652" y="1352"/>
                  </a:lnTo>
                  <a:lnTo>
                    <a:pt x="3653" y="1352"/>
                  </a:lnTo>
                  <a:lnTo>
                    <a:pt x="3653" y="1352"/>
                  </a:lnTo>
                  <a:lnTo>
                    <a:pt x="3654" y="1352"/>
                  </a:lnTo>
                  <a:lnTo>
                    <a:pt x="3656" y="1352"/>
                  </a:lnTo>
                  <a:lnTo>
                    <a:pt x="3657" y="1352"/>
                  </a:lnTo>
                  <a:lnTo>
                    <a:pt x="3658" y="1352"/>
                  </a:lnTo>
                  <a:lnTo>
                    <a:pt x="3659" y="1353"/>
                  </a:lnTo>
                  <a:lnTo>
                    <a:pt x="3659" y="1352"/>
                  </a:lnTo>
                  <a:lnTo>
                    <a:pt x="3660" y="1353"/>
                  </a:lnTo>
                  <a:lnTo>
                    <a:pt x="3661" y="1353"/>
                  </a:lnTo>
                  <a:lnTo>
                    <a:pt x="3663" y="1353"/>
                  </a:lnTo>
                  <a:lnTo>
                    <a:pt x="3663" y="1353"/>
                  </a:lnTo>
                  <a:lnTo>
                    <a:pt x="3665" y="1354"/>
                  </a:lnTo>
                  <a:lnTo>
                    <a:pt x="3665" y="1353"/>
                  </a:lnTo>
                  <a:lnTo>
                    <a:pt x="3666" y="1354"/>
                  </a:lnTo>
                  <a:lnTo>
                    <a:pt x="3668" y="1353"/>
                  </a:lnTo>
                  <a:lnTo>
                    <a:pt x="3669" y="1354"/>
                  </a:lnTo>
                  <a:lnTo>
                    <a:pt x="3669" y="1354"/>
                  </a:lnTo>
                  <a:lnTo>
                    <a:pt x="3669" y="1353"/>
                  </a:lnTo>
                  <a:lnTo>
                    <a:pt x="3670" y="1353"/>
                  </a:lnTo>
                  <a:lnTo>
                    <a:pt x="3672" y="1354"/>
                  </a:lnTo>
                  <a:lnTo>
                    <a:pt x="3673" y="1354"/>
                  </a:lnTo>
                  <a:lnTo>
                    <a:pt x="3673" y="1353"/>
                  </a:lnTo>
                  <a:lnTo>
                    <a:pt x="3675" y="1353"/>
                  </a:lnTo>
                  <a:lnTo>
                    <a:pt x="3676" y="1353"/>
                  </a:lnTo>
                  <a:lnTo>
                    <a:pt x="3677" y="1353"/>
                  </a:lnTo>
                  <a:lnTo>
                    <a:pt x="3678" y="1353"/>
                  </a:lnTo>
                  <a:lnTo>
                    <a:pt x="3679" y="1353"/>
                  </a:lnTo>
                  <a:lnTo>
                    <a:pt x="3680" y="1353"/>
                  </a:lnTo>
                  <a:lnTo>
                    <a:pt x="3680" y="1353"/>
                  </a:lnTo>
                  <a:lnTo>
                    <a:pt x="3681" y="1352"/>
                  </a:lnTo>
                  <a:lnTo>
                    <a:pt x="3682" y="1353"/>
                  </a:lnTo>
                  <a:lnTo>
                    <a:pt x="3683" y="1352"/>
                  </a:lnTo>
                  <a:lnTo>
                    <a:pt x="3684" y="1352"/>
                  </a:lnTo>
                  <a:lnTo>
                    <a:pt x="3686" y="1351"/>
                  </a:lnTo>
                  <a:lnTo>
                    <a:pt x="3686" y="1351"/>
                  </a:lnTo>
                  <a:lnTo>
                    <a:pt x="3687" y="1351"/>
                  </a:lnTo>
                  <a:lnTo>
                    <a:pt x="3689" y="1351"/>
                  </a:lnTo>
                  <a:lnTo>
                    <a:pt x="3690" y="1350"/>
                  </a:lnTo>
                  <a:lnTo>
                    <a:pt x="3690" y="1351"/>
                  </a:lnTo>
                  <a:lnTo>
                    <a:pt x="3691" y="1350"/>
                  </a:lnTo>
                  <a:lnTo>
                    <a:pt x="3693" y="1350"/>
                  </a:lnTo>
                  <a:lnTo>
                    <a:pt x="3693" y="1351"/>
                  </a:lnTo>
                  <a:lnTo>
                    <a:pt x="3694" y="1351"/>
                  </a:lnTo>
                  <a:lnTo>
                    <a:pt x="3695" y="1350"/>
                  </a:lnTo>
                  <a:lnTo>
                    <a:pt x="3697" y="1351"/>
                  </a:lnTo>
                  <a:lnTo>
                    <a:pt x="3698" y="1350"/>
                  </a:lnTo>
                  <a:lnTo>
                    <a:pt x="3698" y="1350"/>
                  </a:lnTo>
                  <a:lnTo>
                    <a:pt x="3698" y="1351"/>
                  </a:lnTo>
                  <a:lnTo>
                    <a:pt x="3700" y="1351"/>
                  </a:lnTo>
                  <a:lnTo>
                    <a:pt x="3702" y="1349"/>
                  </a:lnTo>
                  <a:lnTo>
                    <a:pt x="3702" y="1350"/>
                  </a:lnTo>
                  <a:lnTo>
                    <a:pt x="3703" y="1349"/>
                  </a:lnTo>
                  <a:lnTo>
                    <a:pt x="3704" y="1350"/>
                  </a:lnTo>
                  <a:lnTo>
                    <a:pt x="3705" y="1349"/>
                  </a:lnTo>
                  <a:lnTo>
                    <a:pt x="3705" y="1349"/>
                  </a:lnTo>
                  <a:lnTo>
                    <a:pt x="3707" y="1348"/>
                  </a:lnTo>
                  <a:lnTo>
                    <a:pt x="3708" y="1349"/>
                  </a:lnTo>
                  <a:lnTo>
                    <a:pt x="3708" y="1348"/>
                  </a:lnTo>
                  <a:lnTo>
                    <a:pt x="3710" y="1348"/>
                  </a:lnTo>
                  <a:lnTo>
                    <a:pt x="3711" y="1348"/>
                  </a:lnTo>
                  <a:lnTo>
                    <a:pt x="3712" y="1348"/>
                  </a:lnTo>
                  <a:lnTo>
                    <a:pt x="3712" y="1348"/>
                  </a:lnTo>
                  <a:lnTo>
                    <a:pt x="3713" y="1348"/>
                  </a:lnTo>
                  <a:lnTo>
                    <a:pt x="3715" y="1347"/>
                  </a:lnTo>
                  <a:lnTo>
                    <a:pt x="3716" y="1348"/>
                  </a:lnTo>
                  <a:lnTo>
                    <a:pt x="3716" y="1348"/>
                  </a:lnTo>
                  <a:lnTo>
                    <a:pt x="3717" y="1348"/>
                  </a:lnTo>
                  <a:lnTo>
                    <a:pt x="3718" y="1348"/>
                  </a:lnTo>
                  <a:lnTo>
                    <a:pt x="3720" y="1348"/>
                  </a:lnTo>
                  <a:lnTo>
                    <a:pt x="3721" y="1348"/>
                  </a:lnTo>
                  <a:lnTo>
                    <a:pt x="3722" y="1348"/>
                  </a:lnTo>
                  <a:lnTo>
                    <a:pt x="3723" y="1348"/>
                  </a:lnTo>
                  <a:lnTo>
                    <a:pt x="3724" y="1348"/>
                  </a:lnTo>
                  <a:lnTo>
                    <a:pt x="3724" y="1348"/>
                  </a:lnTo>
                  <a:lnTo>
                    <a:pt x="3726" y="1348"/>
                  </a:lnTo>
                  <a:lnTo>
                    <a:pt x="3727" y="1349"/>
                  </a:lnTo>
                  <a:lnTo>
                    <a:pt x="3728" y="1348"/>
                  </a:lnTo>
                  <a:lnTo>
                    <a:pt x="3729" y="1349"/>
                  </a:lnTo>
                  <a:lnTo>
                    <a:pt x="3730" y="1349"/>
                  </a:lnTo>
                  <a:lnTo>
                    <a:pt x="3730" y="1350"/>
                  </a:lnTo>
                  <a:lnTo>
                    <a:pt x="3732" y="1350"/>
                  </a:lnTo>
                  <a:lnTo>
                    <a:pt x="3732" y="1349"/>
                  </a:lnTo>
                  <a:lnTo>
                    <a:pt x="3734" y="1349"/>
                  </a:lnTo>
                  <a:lnTo>
                    <a:pt x="3734" y="1350"/>
                  </a:lnTo>
                  <a:lnTo>
                    <a:pt x="3735" y="1350"/>
                  </a:lnTo>
                  <a:lnTo>
                    <a:pt x="3737" y="1351"/>
                  </a:lnTo>
                  <a:lnTo>
                    <a:pt x="3737" y="1350"/>
                  </a:lnTo>
                  <a:lnTo>
                    <a:pt x="3738" y="1351"/>
                  </a:lnTo>
                  <a:lnTo>
                    <a:pt x="3739" y="1351"/>
                  </a:lnTo>
                  <a:lnTo>
                    <a:pt x="3740" y="1351"/>
                  </a:lnTo>
                  <a:lnTo>
                    <a:pt x="3742" y="1351"/>
                  </a:lnTo>
                  <a:lnTo>
                    <a:pt x="3742" y="1351"/>
                  </a:lnTo>
                  <a:lnTo>
                    <a:pt x="3743" y="1351"/>
                  </a:lnTo>
                  <a:lnTo>
                    <a:pt x="3744" y="1352"/>
                  </a:lnTo>
                  <a:lnTo>
                    <a:pt x="3744" y="1351"/>
                  </a:lnTo>
                  <a:lnTo>
                    <a:pt x="3747" y="1352"/>
                  </a:lnTo>
                  <a:lnTo>
                    <a:pt x="3747" y="1351"/>
                  </a:lnTo>
                  <a:lnTo>
                    <a:pt x="3748" y="1352"/>
                  </a:lnTo>
                  <a:lnTo>
                    <a:pt x="3749" y="1352"/>
                  </a:lnTo>
                  <a:lnTo>
                    <a:pt x="3750" y="1353"/>
                  </a:lnTo>
                  <a:lnTo>
                    <a:pt x="3751" y="1352"/>
                  </a:lnTo>
                  <a:lnTo>
                    <a:pt x="3752" y="1353"/>
                  </a:lnTo>
                  <a:lnTo>
                    <a:pt x="3753" y="1353"/>
                  </a:lnTo>
                  <a:lnTo>
                    <a:pt x="3754" y="1353"/>
                  </a:lnTo>
                  <a:lnTo>
                    <a:pt x="3755" y="1353"/>
                  </a:lnTo>
                  <a:lnTo>
                    <a:pt x="3756" y="1353"/>
                  </a:lnTo>
                  <a:lnTo>
                    <a:pt x="3757" y="1353"/>
                  </a:lnTo>
                  <a:lnTo>
                    <a:pt x="3758" y="1353"/>
                  </a:lnTo>
                  <a:lnTo>
                    <a:pt x="3759" y="1353"/>
                  </a:lnTo>
                  <a:lnTo>
                    <a:pt x="3759" y="1354"/>
                  </a:lnTo>
                  <a:lnTo>
                    <a:pt x="3761" y="1353"/>
                  </a:lnTo>
                  <a:lnTo>
                    <a:pt x="3762" y="1354"/>
                  </a:lnTo>
                  <a:lnTo>
                    <a:pt x="3763" y="1353"/>
                  </a:lnTo>
                  <a:lnTo>
                    <a:pt x="3764" y="1354"/>
                  </a:lnTo>
                  <a:lnTo>
                    <a:pt x="3764" y="1353"/>
                  </a:lnTo>
                  <a:lnTo>
                    <a:pt x="3766" y="1354"/>
                  </a:lnTo>
                  <a:lnTo>
                    <a:pt x="3766" y="1354"/>
                  </a:lnTo>
                  <a:lnTo>
                    <a:pt x="3768" y="1353"/>
                  </a:lnTo>
                  <a:lnTo>
                    <a:pt x="3768" y="1353"/>
                  </a:lnTo>
                  <a:lnTo>
                    <a:pt x="3769" y="1354"/>
                  </a:lnTo>
                  <a:lnTo>
                    <a:pt x="3770" y="1354"/>
                  </a:lnTo>
                  <a:lnTo>
                    <a:pt x="3772" y="1353"/>
                  </a:lnTo>
                  <a:lnTo>
                    <a:pt x="3772" y="1353"/>
                  </a:lnTo>
                  <a:lnTo>
                    <a:pt x="3773" y="1353"/>
                  </a:lnTo>
                  <a:lnTo>
                    <a:pt x="3774" y="1353"/>
                  </a:lnTo>
                  <a:lnTo>
                    <a:pt x="3775" y="1352"/>
                  </a:lnTo>
                  <a:lnTo>
                    <a:pt x="3776" y="1353"/>
                  </a:lnTo>
                  <a:lnTo>
                    <a:pt x="3777" y="1351"/>
                  </a:lnTo>
                  <a:lnTo>
                    <a:pt x="3779" y="1352"/>
                  </a:lnTo>
                  <a:lnTo>
                    <a:pt x="3779" y="1351"/>
                  </a:lnTo>
                  <a:lnTo>
                    <a:pt x="3780" y="1351"/>
                  </a:lnTo>
                  <a:lnTo>
                    <a:pt x="3781" y="1351"/>
                  </a:lnTo>
                  <a:lnTo>
                    <a:pt x="3782" y="1351"/>
                  </a:lnTo>
                  <a:lnTo>
                    <a:pt x="3783" y="1351"/>
                  </a:lnTo>
                  <a:lnTo>
                    <a:pt x="3784" y="1350"/>
                  </a:lnTo>
                  <a:lnTo>
                    <a:pt x="3785" y="1351"/>
                  </a:lnTo>
                  <a:lnTo>
                    <a:pt x="3786" y="1351"/>
                  </a:lnTo>
                  <a:lnTo>
                    <a:pt x="3787" y="1349"/>
                  </a:lnTo>
                  <a:lnTo>
                    <a:pt x="3787" y="1350"/>
                  </a:lnTo>
                  <a:lnTo>
                    <a:pt x="3788" y="1350"/>
                  </a:lnTo>
                  <a:lnTo>
                    <a:pt x="3790" y="1350"/>
                  </a:lnTo>
                  <a:lnTo>
                    <a:pt x="3791" y="1349"/>
                  </a:lnTo>
                  <a:lnTo>
                    <a:pt x="3792" y="1350"/>
                  </a:lnTo>
                  <a:lnTo>
                    <a:pt x="3794" y="1350"/>
                  </a:lnTo>
                  <a:lnTo>
                    <a:pt x="3794" y="1349"/>
                  </a:lnTo>
                  <a:lnTo>
                    <a:pt x="3795" y="1350"/>
                  </a:lnTo>
                  <a:lnTo>
                    <a:pt x="3796" y="1350"/>
                  </a:lnTo>
                  <a:lnTo>
                    <a:pt x="3797" y="1350"/>
                  </a:lnTo>
                  <a:lnTo>
                    <a:pt x="3798" y="1350"/>
                  </a:lnTo>
                  <a:lnTo>
                    <a:pt x="3799" y="1350"/>
                  </a:lnTo>
                  <a:lnTo>
                    <a:pt x="3799" y="1350"/>
                  </a:lnTo>
                  <a:lnTo>
                    <a:pt x="3801" y="1351"/>
                  </a:lnTo>
                  <a:lnTo>
                    <a:pt x="3802" y="1351"/>
                  </a:lnTo>
                  <a:lnTo>
                    <a:pt x="3802" y="1351"/>
                  </a:lnTo>
                  <a:lnTo>
                    <a:pt x="3804" y="1351"/>
                  </a:lnTo>
                  <a:lnTo>
                    <a:pt x="3805" y="1351"/>
                  </a:lnTo>
                  <a:lnTo>
                    <a:pt x="3805" y="1351"/>
                  </a:lnTo>
                  <a:lnTo>
                    <a:pt x="3807" y="1351"/>
                  </a:lnTo>
                  <a:lnTo>
                    <a:pt x="3807" y="1351"/>
                  </a:lnTo>
                  <a:lnTo>
                    <a:pt x="3808" y="1351"/>
                  </a:lnTo>
                  <a:lnTo>
                    <a:pt x="3809" y="1351"/>
                  </a:lnTo>
                  <a:lnTo>
                    <a:pt x="3810" y="1351"/>
                  </a:lnTo>
                  <a:lnTo>
                    <a:pt x="3811" y="1351"/>
                  </a:lnTo>
                  <a:lnTo>
                    <a:pt x="3812" y="1352"/>
                  </a:lnTo>
                  <a:lnTo>
                    <a:pt x="3813" y="1352"/>
                  </a:lnTo>
                  <a:lnTo>
                    <a:pt x="3814" y="1351"/>
                  </a:lnTo>
                  <a:lnTo>
                    <a:pt x="3816" y="1351"/>
                  </a:lnTo>
                  <a:lnTo>
                    <a:pt x="3817" y="1352"/>
                  </a:lnTo>
                  <a:lnTo>
                    <a:pt x="3817" y="1352"/>
                  </a:lnTo>
                  <a:lnTo>
                    <a:pt x="3818" y="1351"/>
                  </a:lnTo>
                  <a:lnTo>
                    <a:pt x="3819" y="1351"/>
                  </a:lnTo>
                  <a:lnTo>
                    <a:pt x="3819" y="1352"/>
                  </a:lnTo>
                  <a:lnTo>
                    <a:pt x="3821" y="1351"/>
                  </a:lnTo>
                  <a:lnTo>
                    <a:pt x="3822" y="1351"/>
                  </a:lnTo>
                  <a:lnTo>
                    <a:pt x="3824" y="1351"/>
                  </a:lnTo>
                  <a:lnTo>
                    <a:pt x="3825" y="1351"/>
                  </a:lnTo>
                  <a:lnTo>
                    <a:pt x="3825" y="1351"/>
                  </a:lnTo>
                  <a:lnTo>
                    <a:pt x="3826" y="1351"/>
                  </a:lnTo>
                  <a:lnTo>
                    <a:pt x="3826" y="1351"/>
                  </a:lnTo>
                  <a:lnTo>
                    <a:pt x="3828" y="1351"/>
                  </a:lnTo>
                  <a:lnTo>
                    <a:pt x="3829" y="1351"/>
                  </a:lnTo>
                  <a:lnTo>
                    <a:pt x="3830" y="1353"/>
                  </a:lnTo>
                  <a:lnTo>
                    <a:pt x="3831" y="1353"/>
                  </a:lnTo>
                  <a:lnTo>
                    <a:pt x="3832" y="1352"/>
                  </a:lnTo>
                  <a:lnTo>
                    <a:pt x="3833" y="1352"/>
                  </a:lnTo>
                  <a:lnTo>
                    <a:pt x="3834" y="1353"/>
                  </a:lnTo>
                  <a:lnTo>
                    <a:pt x="3835" y="1353"/>
                  </a:lnTo>
                  <a:lnTo>
                    <a:pt x="3836" y="1352"/>
                  </a:lnTo>
                  <a:lnTo>
                    <a:pt x="3836" y="1353"/>
                  </a:lnTo>
                  <a:lnTo>
                    <a:pt x="3838" y="1352"/>
                  </a:lnTo>
                  <a:lnTo>
                    <a:pt x="3839" y="1353"/>
                  </a:lnTo>
                  <a:lnTo>
                    <a:pt x="3839" y="1352"/>
                  </a:lnTo>
                  <a:lnTo>
                    <a:pt x="3841" y="1352"/>
                  </a:lnTo>
                  <a:lnTo>
                    <a:pt x="3841" y="1353"/>
                  </a:lnTo>
                  <a:lnTo>
                    <a:pt x="3843" y="1352"/>
                  </a:lnTo>
                  <a:lnTo>
                    <a:pt x="3843" y="1353"/>
                  </a:lnTo>
                  <a:lnTo>
                    <a:pt x="3844" y="1353"/>
                  </a:lnTo>
                  <a:lnTo>
                    <a:pt x="3845" y="1352"/>
                  </a:lnTo>
                  <a:lnTo>
                    <a:pt x="3847" y="1352"/>
                  </a:lnTo>
                  <a:lnTo>
                    <a:pt x="3848" y="1353"/>
                  </a:lnTo>
                  <a:lnTo>
                    <a:pt x="3849" y="1352"/>
                  </a:lnTo>
                  <a:lnTo>
                    <a:pt x="3849" y="1353"/>
                  </a:lnTo>
                  <a:lnTo>
                    <a:pt x="3850" y="1352"/>
                  </a:lnTo>
                  <a:lnTo>
                    <a:pt x="3851" y="1353"/>
                  </a:lnTo>
                  <a:lnTo>
                    <a:pt x="3853" y="1353"/>
                  </a:lnTo>
                  <a:lnTo>
                    <a:pt x="3853" y="1352"/>
                  </a:lnTo>
                  <a:lnTo>
                    <a:pt x="3855" y="1352"/>
                  </a:lnTo>
                  <a:lnTo>
                    <a:pt x="3856" y="1353"/>
                  </a:lnTo>
                  <a:lnTo>
                    <a:pt x="3857" y="1353"/>
                  </a:lnTo>
                  <a:lnTo>
                    <a:pt x="3857" y="1352"/>
                  </a:lnTo>
                  <a:lnTo>
                    <a:pt x="3858" y="1352"/>
                  </a:lnTo>
                  <a:lnTo>
                    <a:pt x="3858" y="1353"/>
                  </a:lnTo>
                  <a:lnTo>
                    <a:pt x="3860" y="1353"/>
                  </a:lnTo>
                  <a:lnTo>
                    <a:pt x="3861" y="1352"/>
                  </a:lnTo>
                  <a:lnTo>
                    <a:pt x="3862" y="1352"/>
                  </a:lnTo>
                  <a:lnTo>
                    <a:pt x="3863" y="1353"/>
                  </a:lnTo>
                  <a:lnTo>
                    <a:pt x="3864" y="1353"/>
                  </a:lnTo>
                  <a:lnTo>
                    <a:pt x="3864" y="1352"/>
                  </a:lnTo>
                  <a:lnTo>
                    <a:pt x="3866" y="1352"/>
                  </a:lnTo>
                  <a:lnTo>
                    <a:pt x="3868" y="1353"/>
                  </a:lnTo>
                  <a:lnTo>
                    <a:pt x="3868" y="1352"/>
                  </a:lnTo>
                  <a:lnTo>
                    <a:pt x="3869" y="1353"/>
                  </a:lnTo>
                  <a:lnTo>
                    <a:pt x="3871" y="1353"/>
                  </a:lnTo>
                  <a:lnTo>
                    <a:pt x="3871" y="1353"/>
                  </a:lnTo>
                  <a:lnTo>
                    <a:pt x="3873" y="1353"/>
                  </a:lnTo>
                  <a:lnTo>
                    <a:pt x="3873" y="1353"/>
                  </a:lnTo>
                  <a:lnTo>
                    <a:pt x="3874" y="1353"/>
                  </a:lnTo>
                  <a:lnTo>
                    <a:pt x="3875" y="1353"/>
                  </a:lnTo>
                  <a:lnTo>
                    <a:pt x="3876" y="1353"/>
                  </a:lnTo>
                  <a:lnTo>
                    <a:pt x="3877" y="1353"/>
                  </a:lnTo>
                  <a:lnTo>
                    <a:pt x="3877" y="1353"/>
                  </a:lnTo>
                  <a:lnTo>
                    <a:pt x="3878" y="1353"/>
                  </a:lnTo>
                  <a:lnTo>
                    <a:pt x="3880" y="1353"/>
                  </a:lnTo>
                  <a:lnTo>
                    <a:pt x="3881" y="1353"/>
                  </a:lnTo>
                  <a:lnTo>
                    <a:pt x="3882" y="1353"/>
                  </a:lnTo>
                  <a:lnTo>
                    <a:pt x="3882" y="1353"/>
                  </a:lnTo>
                  <a:lnTo>
                    <a:pt x="3884" y="1353"/>
                  </a:lnTo>
                  <a:lnTo>
                    <a:pt x="3884" y="1353"/>
                  </a:lnTo>
                  <a:lnTo>
                    <a:pt x="3885" y="1353"/>
                  </a:lnTo>
                  <a:lnTo>
                    <a:pt x="3887" y="1353"/>
                  </a:lnTo>
                  <a:lnTo>
                    <a:pt x="3887" y="1353"/>
                  </a:lnTo>
                  <a:lnTo>
                    <a:pt x="3888" y="1353"/>
                  </a:lnTo>
                  <a:lnTo>
                    <a:pt x="3889" y="1353"/>
                  </a:lnTo>
                  <a:lnTo>
                    <a:pt x="3890" y="1353"/>
                  </a:lnTo>
                  <a:lnTo>
                    <a:pt x="3891" y="1353"/>
                  </a:lnTo>
                  <a:lnTo>
                    <a:pt x="3892" y="1352"/>
                  </a:lnTo>
                  <a:lnTo>
                    <a:pt x="3893" y="1353"/>
                  </a:lnTo>
                  <a:lnTo>
                    <a:pt x="3894" y="1352"/>
                  </a:lnTo>
                  <a:lnTo>
                    <a:pt x="3895" y="1353"/>
                  </a:lnTo>
                  <a:lnTo>
                    <a:pt x="3896" y="1352"/>
                  </a:lnTo>
                  <a:lnTo>
                    <a:pt x="3897" y="1352"/>
                  </a:lnTo>
                  <a:lnTo>
                    <a:pt x="3898" y="1353"/>
                  </a:lnTo>
                </a:path>
              </a:pathLst>
            </a:custGeom>
            <a:noFill/>
            <a:ln w="1588">
              <a:solidFill>
                <a:srgbClr val="000000"/>
              </a:solidFill>
              <a:prstDash val="solid"/>
              <a:round/>
              <a:headEnd/>
              <a:tailEnd/>
            </a:ln>
          </p:spPr>
          <p:txBody>
            <a:bodyPr/>
            <a:lstStyle/>
            <a:p>
              <a:endParaRPr lang="en-US"/>
            </a:p>
          </p:txBody>
        </p:sp>
      </p:grpSp>
    </p:spTree>
  </p:cSld>
  <p:clrMapOvr>
    <a:masterClrMapping/>
  </p:clrMapOvr>
  <p:transition/>
  <p:timing>
    <p:tnLst>
      <p:par>
        <p:cTn id="1" dur="indefinite" restart="never" nodeType="tmRoot"/>
      </p:par>
    </p:tnLst>
  </p:timing>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System Volume</a:t>
            </a:r>
            <a:endParaRPr lang="en-US" dirty="0"/>
          </a:p>
        </p:txBody>
      </p:sp>
      <p:sp>
        <p:nvSpPr>
          <p:cNvPr id="3" name="Content Placeholder 2"/>
          <p:cNvSpPr>
            <a:spLocks noGrp="1"/>
          </p:cNvSpPr>
          <p:nvPr>
            <p:ph idx="1"/>
          </p:nvPr>
        </p:nvSpPr>
        <p:spPr/>
        <p:txBody>
          <a:bodyPr/>
          <a:lstStyle/>
          <a:p>
            <a:r>
              <a:rPr lang="en-US" dirty="0" smtClean="0">
                <a:solidFill>
                  <a:srgbClr val="0000FF"/>
                </a:solidFill>
              </a:rPr>
              <a:t>System volume </a:t>
            </a:r>
            <a:r>
              <a:rPr lang="en-US" dirty="0" smtClean="0"/>
              <a:t>is the volume from where the solvents </a:t>
            </a:r>
            <a:r>
              <a:rPr lang="en-US" i="1" dirty="0" smtClean="0"/>
              <a:t>first</a:t>
            </a:r>
            <a:r>
              <a:rPr lang="en-US" dirty="0" smtClean="0"/>
              <a:t> come together to the inlet of the column.  Smaller is better.</a:t>
            </a:r>
          </a:p>
          <a:p>
            <a:pPr lvl="1"/>
            <a:r>
              <a:rPr lang="en-US" dirty="0" smtClean="0"/>
              <a:t>Binary system:  Mixing tee</a:t>
            </a:r>
          </a:p>
          <a:p>
            <a:pPr lvl="1"/>
            <a:r>
              <a:rPr lang="en-US" dirty="0" smtClean="0"/>
              <a:t>Quaternary system:  Gradient proportioning valve (GPV)</a:t>
            </a:r>
          </a:p>
          <a:p>
            <a:r>
              <a:rPr lang="en-US" dirty="0" smtClean="0">
                <a:solidFill>
                  <a:srgbClr val="0000FF"/>
                </a:solidFill>
              </a:rPr>
              <a:t>Effects of system volume</a:t>
            </a:r>
          </a:p>
          <a:p>
            <a:pPr lvl="1"/>
            <a:r>
              <a:rPr lang="en-US" dirty="0" smtClean="0"/>
              <a:t>Gradient shape</a:t>
            </a:r>
          </a:p>
          <a:p>
            <a:pPr lvl="1"/>
            <a:r>
              <a:rPr lang="en-US" dirty="0" smtClean="0"/>
              <a:t>Retention times </a:t>
            </a:r>
          </a:p>
          <a:p>
            <a:pPr lvl="1"/>
            <a:r>
              <a:rPr lang="en-US" dirty="0" smtClean="0"/>
              <a:t>Column reequilibration time</a:t>
            </a:r>
          </a:p>
          <a:p>
            <a:r>
              <a:rPr lang="en-US" dirty="0" smtClean="0"/>
              <a:t>System volume of Waters HPLC and UPLC systems</a:t>
            </a:r>
            <a:endParaRPr lang="en-US" dirty="0"/>
          </a:p>
        </p:txBody>
      </p:sp>
      <p:pic>
        <p:nvPicPr>
          <p:cNvPr id="39939" name="Picture 3"/>
          <p:cNvPicPr>
            <a:picLocks noChangeAspect="1" noChangeArrowheads="1"/>
          </p:cNvPicPr>
          <p:nvPr/>
        </p:nvPicPr>
        <p:blipFill>
          <a:blip r:embed="rId3" cstate="print"/>
          <a:srcRect/>
          <a:stretch>
            <a:fillRect/>
          </a:stretch>
        </p:blipFill>
        <p:spPr bwMode="auto">
          <a:xfrm>
            <a:off x="1286460" y="4404350"/>
            <a:ext cx="6515100" cy="1905000"/>
          </a:xfrm>
          <a:prstGeom prst="rect">
            <a:avLst/>
          </a:prstGeom>
          <a:noFill/>
          <a:ln w="9525">
            <a:noFill/>
            <a:miter lim="800000"/>
            <a:headEnd/>
            <a:tailEnd/>
          </a:ln>
        </p:spPr>
      </p:pic>
    </p:spTree>
  </p:cSld>
  <p:clrMapOvr>
    <a:masterClrMapping/>
  </p:clrMapOvr>
  <p:transition/>
  <p:timing>
    <p:tnLst>
      <p:par>
        <p:cTn id="1" dur="indefinite" restart="never" nodeType="tmRoot"/>
      </p:par>
    </p:tnLst>
  </p:timing>
</p:sld>
</file>

<file path=ppt/slides/slide136.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62" name="Content Placeholder 161"/>
          <p:cNvSpPr>
            <a:spLocks noGrp="1"/>
          </p:cNvSpPr>
          <p:nvPr>
            <p:ph sz="half" idx="12"/>
          </p:nvPr>
        </p:nvSpPr>
        <p:spPr>
          <a:xfrm>
            <a:off x="193868" y="5445245"/>
            <a:ext cx="8721532" cy="1036926"/>
          </a:xfrm>
          <a:solidFill>
            <a:srgbClr val="FFFFCC"/>
          </a:solidFill>
          <a:ln>
            <a:solidFill>
              <a:schemeClr val="tx1"/>
            </a:solidFill>
          </a:ln>
        </p:spPr>
        <p:txBody>
          <a:bodyPr/>
          <a:lstStyle/>
          <a:p>
            <a:r>
              <a:rPr lang="en-US" dirty="0" smtClean="0"/>
              <a:t>Gradient delay is the time for the gradient to reach the column.</a:t>
            </a:r>
          </a:p>
          <a:p>
            <a:pPr lvl="1"/>
            <a:r>
              <a:rPr lang="en-US" dirty="0" smtClean="0"/>
              <a:t>Other terms:  delay volume, system volume, dead volume</a:t>
            </a:r>
          </a:p>
          <a:p>
            <a:r>
              <a:rPr lang="en-US" dirty="0" smtClean="0"/>
              <a:t>Gradient delay is a function of the system volume and the flow rate.</a:t>
            </a:r>
            <a:endParaRPr lang="en-US" dirty="0"/>
          </a:p>
        </p:txBody>
      </p:sp>
      <p:sp>
        <p:nvSpPr>
          <p:cNvPr id="346114" name="Rectangle 2"/>
          <p:cNvSpPr>
            <a:spLocks noGrp="1" noChangeArrowheads="1"/>
          </p:cNvSpPr>
          <p:nvPr>
            <p:ph type="title"/>
          </p:nvPr>
        </p:nvSpPr>
        <p:spPr/>
        <p:txBody>
          <a:bodyPr/>
          <a:lstStyle/>
          <a:p>
            <a:r>
              <a:rPr lang="en-US" dirty="0" smtClean="0"/>
              <a:t>System Volume &amp; Gradient Delay</a:t>
            </a:r>
          </a:p>
        </p:txBody>
      </p:sp>
      <p:grpSp>
        <p:nvGrpSpPr>
          <p:cNvPr id="2" name="Group 182"/>
          <p:cNvGrpSpPr/>
          <p:nvPr/>
        </p:nvGrpSpPr>
        <p:grpSpPr>
          <a:xfrm>
            <a:off x="597188" y="850544"/>
            <a:ext cx="7996334" cy="4362214"/>
            <a:chOff x="597188" y="850544"/>
            <a:chExt cx="7996334" cy="4362214"/>
          </a:xfrm>
        </p:grpSpPr>
        <p:sp>
          <p:nvSpPr>
            <p:cNvPr id="346116" name="Freeform 4"/>
            <p:cNvSpPr>
              <a:spLocks/>
            </p:cNvSpPr>
            <p:nvPr/>
          </p:nvSpPr>
          <p:spPr bwMode="auto">
            <a:xfrm>
              <a:off x="1882933" y="1133119"/>
              <a:ext cx="4459288" cy="2593975"/>
            </a:xfrm>
            <a:custGeom>
              <a:avLst/>
              <a:gdLst/>
              <a:ahLst/>
              <a:cxnLst>
                <a:cxn ang="0">
                  <a:pos x="93" y="1628"/>
                </a:cxn>
                <a:cxn ang="0">
                  <a:pos x="197" y="1628"/>
                </a:cxn>
                <a:cxn ang="0">
                  <a:pos x="296" y="1630"/>
                </a:cxn>
                <a:cxn ang="0">
                  <a:pos x="339" y="1608"/>
                </a:cxn>
                <a:cxn ang="0">
                  <a:pos x="383" y="1569"/>
                </a:cxn>
                <a:cxn ang="0">
                  <a:pos x="419" y="1525"/>
                </a:cxn>
                <a:cxn ang="0">
                  <a:pos x="457" y="1482"/>
                </a:cxn>
                <a:cxn ang="0">
                  <a:pos x="493" y="1436"/>
                </a:cxn>
                <a:cxn ang="0">
                  <a:pos x="530" y="1391"/>
                </a:cxn>
                <a:cxn ang="0">
                  <a:pos x="565" y="1343"/>
                </a:cxn>
                <a:cxn ang="0">
                  <a:pos x="600" y="1296"/>
                </a:cxn>
                <a:cxn ang="0">
                  <a:pos x="636" y="1247"/>
                </a:cxn>
                <a:cxn ang="0">
                  <a:pos x="676" y="1201"/>
                </a:cxn>
                <a:cxn ang="0">
                  <a:pos x="718" y="1153"/>
                </a:cxn>
                <a:cxn ang="0">
                  <a:pos x="754" y="1105"/>
                </a:cxn>
                <a:cxn ang="0">
                  <a:pos x="790" y="1059"/>
                </a:cxn>
                <a:cxn ang="0">
                  <a:pos x="826" y="1010"/>
                </a:cxn>
                <a:cxn ang="0">
                  <a:pos x="862" y="963"/>
                </a:cxn>
                <a:cxn ang="0">
                  <a:pos x="897" y="915"/>
                </a:cxn>
                <a:cxn ang="0">
                  <a:pos x="936" y="868"/>
                </a:cxn>
                <a:cxn ang="0">
                  <a:pos x="972" y="819"/>
                </a:cxn>
                <a:cxn ang="0">
                  <a:pos x="1015" y="771"/>
                </a:cxn>
                <a:cxn ang="0">
                  <a:pos x="1051" y="724"/>
                </a:cxn>
                <a:cxn ang="0">
                  <a:pos x="1087" y="677"/>
                </a:cxn>
                <a:cxn ang="0">
                  <a:pos x="1122" y="629"/>
                </a:cxn>
                <a:cxn ang="0">
                  <a:pos x="1161" y="579"/>
                </a:cxn>
                <a:cxn ang="0">
                  <a:pos x="1197" y="532"/>
                </a:cxn>
                <a:cxn ang="0">
                  <a:pos x="1233" y="484"/>
                </a:cxn>
                <a:cxn ang="0">
                  <a:pos x="1268" y="437"/>
                </a:cxn>
                <a:cxn ang="0">
                  <a:pos x="1304" y="389"/>
                </a:cxn>
                <a:cxn ang="0">
                  <a:pos x="1348" y="342"/>
                </a:cxn>
                <a:cxn ang="0">
                  <a:pos x="1383" y="292"/>
                </a:cxn>
                <a:cxn ang="0">
                  <a:pos x="1422" y="247"/>
                </a:cxn>
                <a:cxn ang="0">
                  <a:pos x="1458" y="197"/>
                </a:cxn>
                <a:cxn ang="0">
                  <a:pos x="1494" y="150"/>
                </a:cxn>
                <a:cxn ang="0">
                  <a:pos x="1529" y="102"/>
                </a:cxn>
                <a:cxn ang="0">
                  <a:pos x="1565" y="60"/>
                </a:cxn>
                <a:cxn ang="0">
                  <a:pos x="1608" y="25"/>
                </a:cxn>
                <a:cxn ang="0">
                  <a:pos x="1677" y="10"/>
                </a:cxn>
                <a:cxn ang="0">
                  <a:pos x="1769" y="3"/>
                </a:cxn>
                <a:cxn ang="0">
                  <a:pos x="1861" y="2"/>
                </a:cxn>
                <a:cxn ang="0">
                  <a:pos x="1959" y="0"/>
                </a:cxn>
                <a:cxn ang="0">
                  <a:pos x="2030" y="33"/>
                </a:cxn>
                <a:cxn ang="0">
                  <a:pos x="2065" y="626"/>
                </a:cxn>
                <a:cxn ang="0">
                  <a:pos x="2100" y="1195"/>
                </a:cxn>
                <a:cxn ang="0">
                  <a:pos x="2139" y="1411"/>
                </a:cxn>
                <a:cxn ang="0">
                  <a:pos x="2174" y="1497"/>
                </a:cxn>
                <a:cxn ang="0">
                  <a:pos x="2211" y="1545"/>
                </a:cxn>
                <a:cxn ang="0">
                  <a:pos x="2254" y="1572"/>
                </a:cxn>
                <a:cxn ang="0">
                  <a:pos x="2297" y="1595"/>
                </a:cxn>
                <a:cxn ang="0">
                  <a:pos x="2371" y="1611"/>
                </a:cxn>
                <a:cxn ang="0">
                  <a:pos x="2443" y="1620"/>
                </a:cxn>
                <a:cxn ang="0">
                  <a:pos x="2521" y="1626"/>
                </a:cxn>
                <a:cxn ang="0">
                  <a:pos x="2618" y="1630"/>
                </a:cxn>
                <a:cxn ang="0">
                  <a:pos x="2711" y="1632"/>
                </a:cxn>
                <a:cxn ang="0">
                  <a:pos x="2803" y="1634"/>
                </a:cxn>
                <a:cxn ang="0">
                  <a:pos x="2908" y="1634"/>
                </a:cxn>
                <a:cxn ang="0">
                  <a:pos x="3007" y="1634"/>
                </a:cxn>
                <a:cxn ang="0">
                  <a:pos x="3111" y="1634"/>
                </a:cxn>
              </a:cxnLst>
              <a:rect l="0" t="0" r="r" b="b"/>
              <a:pathLst>
                <a:path w="3161" h="1634">
                  <a:moveTo>
                    <a:pt x="0" y="1628"/>
                  </a:moveTo>
                  <a:lnTo>
                    <a:pt x="7" y="1628"/>
                  </a:lnTo>
                  <a:lnTo>
                    <a:pt x="14" y="1628"/>
                  </a:lnTo>
                  <a:lnTo>
                    <a:pt x="22" y="1628"/>
                  </a:lnTo>
                  <a:lnTo>
                    <a:pt x="29" y="1628"/>
                  </a:lnTo>
                  <a:lnTo>
                    <a:pt x="36" y="1628"/>
                  </a:lnTo>
                  <a:lnTo>
                    <a:pt x="43" y="1628"/>
                  </a:lnTo>
                  <a:lnTo>
                    <a:pt x="51" y="1628"/>
                  </a:lnTo>
                  <a:lnTo>
                    <a:pt x="58" y="1628"/>
                  </a:lnTo>
                  <a:lnTo>
                    <a:pt x="65" y="1628"/>
                  </a:lnTo>
                  <a:lnTo>
                    <a:pt x="71" y="1628"/>
                  </a:lnTo>
                  <a:lnTo>
                    <a:pt x="79" y="1628"/>
                  </a:lnTo>
                  <a:lnTo>
                    <a:pt x="87" y="1628"/>
                  </a:lnTo>
                  <a:lnTo>
                    <a:pt x="93" y="1628"/>
                  </a:lnTo>
                  <a:lnTo>
                    <a:pt x="101" y="1628"/>
                  </a:lnTo>
                  <a:lnTo>
                    <a:pt x="108" y="1628"/>
                  </a:lnTo>
                  <a:lnTo>
                    <a:pt x="115" y="1628"/>
                  </a:lnTo>
                  <a:lnTo>
                    <a:pt x="122" y="1628"/>
                  </a:lnTo>
                  <a:lnTo>
                    <a:pt x="129" y="1628"/>
                  </a:lnTo>
                  <a:lnTo>
                    <a:pt x="137" y="1628"/>
                  </a:lnTo>
                  <a:lnTo>
                    <a:pt x="144" y="1628"/>
                  </a:lnTo>
                  <a:lnTo>
                    <a:pt x="150" y="1628"/>
                  </a:lnTo>
                  <a:lnTo>
                    <a:pt x="158" y="1628"/>
                  </a:lnTo>
                  <a:lnTo>
                    <a:pt x="165" y="1628"/>
                  </a:lnTo>
                  <a:lnTo>
                    <a:pt x="172" y="1628"/>
                  </a:lnTo>
                  <a:lnTo>
                    <a:pt x="183" y="1628"/>
                  </a:lnTo>
                  <a:lnTo>
                    <a:pt x="190" y="1628"/>
                  </a:lnTo>
                  <a:lnTo>
                    <a:pt x="197" y="1628"/>
                  </a:lnTo>
                  <a:lnTo>
                    <a:pt x="204" y="1628"/>
                  </a:lnTo>
                  <a:lnTo>
                    <a:pt x="211" y="1628"/>
                  </a:lnTo>
                  <a:lnTo>
                    <a:pt x="218" y="1628"/>
                  </a:lnTo>
                  <a:lnTo>
                    <a:pt x="226" y="1628"/>
                  </a:lnTo>
                  <a:lnTo>
                    <a:pt x="232" y="1630"/>
                  </a:lnTo>
                  <a:lnTo>
                    <a:pt x="240" y="1630"/>
                  </a:lnTo>
                  <a:lnTo>
                    <a:pt x="247" y="1630"/>
                  </a:lnTo>
                  <a:lnTo>
                    <a:pt x="253" y="1630"/>
                  </a:lnTo>
                  <a:lnTo>
                    <a:pt x="262" y="1630"/>
                  </a:lnTo>
                  <a:lnTo>
                    <a:pt x="268" y="1630"/>
                  </a:lnTo>
                  <a:lnTo>
                    <a:pt x="275" y="1630"/>
                  </a:lnTo>
                  <a:lnTo>
                    <a:pt x="282" y="1630"/>
                  </a:lnTo>
                  <a:lnTo>
                    <a:pt x="290" y="1630"/>
                  </a:lnTo>
                  <a:lnTo>
                    <a:pt x="296" y="1630"/>
                  </a:lnTo>
                  <a:lnTo>
                    <a:pt x="296" y="1628"/>
                  </a:lnTo>
                  <a:lnTo>
                    <a:pt x="304" y="1628"/>
                  </a:lnTo>
                  <a:lnTo>
                    <a:pt x="310" y="1628"/>
                  </a:lnTo>
                  <a:lnTo>
                    <a:pt x="310" y="1626"/>
                  </a:lnTo>
                  <a:lnTo>
                    <a:pt x="318" y="1624"/>
                  </a:lnTo>
                  <a:lnTo>
                    <a:pt x="318" y="1622"/>
                  </a:lnTo>
                  <a:lnTo>
                    <a:pt x="326" y="1622"/>
                  </a:lnTo>
                  <a:lnTo>
                    <a:pt x="326" y="1620"/>
                  </a:lnTo>
                  <a:lnTo>
                    <a:pt x="332" y="1619"/>
                  </a:lnTo>
                  <a:lnTo>
                    <a:pt x="332" y="1616"/>
                  </a:lnTo>
                  <a:lnTo>
                    <a:pt x="332" y="1615"/>
                  </a:lnTo>
                  <a:lnTo>
                    <a:pt x="339" y="1613"/>
                  </a:lnTo>
                  <a:lnTo>
                    <a:pt x="339" y="1611"/>
                  </a:lnTo>
                  <a:lnTo>
                    <a:pt x="339" y="1608"/>
                  </a:lnTo>
                  <a:lnTo>
                    <a:pt x="347" y="1607"/>
                  </a:lnTo>
                  <a:lnTo>
                    <a:pt x="347" y="1605"/>
                  </a:lnTo>
                  <a:lnTo>
                    <a:pt x="355" y="1601"/>
                  </a:lnTo>
                  <a:lnTo>
                    <a:pt x="355" y="1598"/>
                  </a:lnTo>
                  <a:lnTo>
                    <a:pt x="355" y="1597"/>
                  </a:lnTo>
                  <a:lnTo>
                    <a:pt x="361" y="1593"/>
                  </a:lnTo>
                  <a:lnTo>
                    <a:pt x="361" y="1591"/>
                  </a:lnTo>
                  <a:lnTo>
                    <a:pt x="361" y="1587"/>
                  </a:lnTo>
                  <a:lnTo>
                    <a:pt x="368" y="1585"/>
                  </a:lnTo>
                  <a:lnTo>
                    <a:pt x="368" y="1580"/>
                  </a:lnTo>
                  <a:lnTo>
                    <a:pt x="368" y="1578"/>
                  </a:lnTo>
                  <a:lnTo>
                    <a:pt x="376" y="1574"/>
                  </a:lnTo>
                  <a:lnTo>
                    <a:pt x="376" y="1570"/>
                  </a:lnTo>
                  <a:lnTo>
                    <a:pt x="383" y="1569"/>
                  </a:lnTo>
                  <a:lnTo>
                    <a:pt x="383" y="1565"/>
                  </a:lnTo>
                  <a:lnTo>
                    <a:pt x="383" y="1563"/>
                  </a:lnTo>
                  <a:lnTo>
                    <a:pt x="390" y="1559"/>
                  </a:lnTo>
                  <a:lnTo>
                    <a:pt x="390" y="1557"/>
                  </a:lnTo>
                  <a:lnTo>
                    <a:pt x="390" y="1553"/>
                  </a:lnTo>
                  <a:lnTo>
                    <a:pt x="397" y="1549"/>
                  </a:lnTo>
                  <a:lnTo>
                    <a:pt x="397" y="1547"/>
                  </a:lnTo>
                  <a:lnTo>
                    <a:pt x="397" y="1543"/>
                  </a:lnTo>
                  <a:lnTo>
                    <a:pt x="404" y="1541"/>
                  </a:lnTo>
                  <a:lnTo>
                    <a:pt x="404" y="1537"/>
                  </a:lnTo>
                  <a:lnTo>
                    <a:pt x="412" y="1535"/>
                  </a:lnTo>
                  <a:lnTo>
                    <a:pt x="412" y="1531"/>
                  </a:lnTo>
                  <a:lnTo>
                    <a:pt x="412" y="1530"/>
                  </a:lnTo>
                  <a:lnTo>
                    <a:pt x="419" y="1525"/>
                  </a:lnTo>
                  <a:lnTo>
                    <a:pt x="419" y="1524"/>
                  </a:lnTo>
                  <a:lnTo>
                    <a:pt x="419" y="1519"/>
                  </a:lnTo>
                  <a:lnTo>
                    <a:pt x="429" y="1518"/>
                  </a:lnTo>
                  <a:lnTo>
                    <a:pt x="429" y="1513"/>
                  </a:lnTo>
                  <a:lnTo>
                    <a:pt x="429" y="1511"/>
                  </a:lnTo>
                  <a:lnTo>
                    <a:pt x="436" y="1507"/>
                  </a:lnTo>
                  <a:lnTo>
                    <a:pt x="436" y="1503"/>
                  </a:lnTo>
                  <a:lnTo>
                    <a:pt x="444" y="1501"/>
                  </a:lnTo>
                  <a:lnTo>
                    <a:pt x="444" y="1497"/>
                  </a:lnTo>
                  <a:lnTo>
                    <a:pt x="444" y="1495"/>
                  </a:lnTo>
                  <a:lnTo>
                    <a:pt x="451" y="1491"/>
                  </a:lnTo>
                  <a:lnTo>
                    <a:pt x="451" y="1487"/>
                  </a:lnTo>
                  <a:lnTo>
                    <a:pt x="451" y="1486"/>
                  </a:lnTo>
                  <a:lnTo>
                    <a:pt x="457" y="1482"/>
                  </a:lnTo>
                  <a:lnTo>
                    <a:pt x="457" y="1478"/>
                  </a:lnTo>
                  <a:lnTo>
                    <a:pt x="457" y="1476"/>
                  </a:lnTo>
                  <a:lnTo>
                    <a:pt x="465" y="1472"/>
                  </a:lnTo>
                  <a:lnTo>
                    <a:pt x="465" y="1470"/>
                  </a:lnTo>
                  <a:lnTo>
                    <a:pt x="473" y="1466"/>
                  </a:lnTo>
                  <a:lnTo>
                    <a:pt x="473" y="1462"/>
                  </a:lnTo>
                  <a:lnTo>
                    <a:pt x="473" y="1460"/>
                  </a:lnTo>
                  <a:lnTo>
                    <a:pt x="479" y="1456"/>
                  </a:lnTo>
                  <a:lnTo>
                    <a:pt x="479" y="1452"/>
                  </a:lnTo>
                  <a:lnTo>
                    <a:pt x="479" y="1451"/>
                  </a:lnTo>
                  <a:lnTo>
                    <a:pt x="487" y="1446"/>
                  </a:lnTo>
                  <a:lnTo>
                    <a:pt x="487" y="1442"/>
                  </a:lnTo>
                  <a:lnTo>
                    <a:pt x="493" y="1440"/>
                  </a:lnTo>
                  <a:lnTo>
                    <a:pt x="493" y="1436"/>
                  </a:lnTo>
                  <a:lnTo>
                    <a:pt x="493" y="1434"/>
                  </a:lnTo>
                  <a:lnTo>
                    <a:pt x="501" y="1430"/>
                  </a:lnTo>
                  <a:lnTo>
                    <a:pt x="501" y="1426"/>
                  </a:lnTo>
                  <a:lnTo>
                    <a:pt x="501" y="1424"/>
                  </a:lnTo>
                  <a:lnTo>
                    <a:pt x="508" y="1420"/>
                  </a:lnTo>
                  <a:lnTo>
                    <a:pt x="508" y="1416"/>
                  </a:lnTo>
                  <a:lnTo>
                    <a:pt x="508" y="1415"/>
                  </a:lnTo>
                  <a:lnTo>
                    <a:pt x="515" y="1411"/>
                  </a:lnTo>
                  <a:lnTo>
                    <a:pt x="515" y="1407"/>
                  </a:lnTo>
                  <a:lnTo>
                    <a:pt x="521" y="1404"/>
                  </a:lnTo>
                  <a:lnTo>
                    <a:pt x="521" y="1401"/>
                  </a:lnTo>
                  <a:lnTo>
                    <a:pt x="521" y="1397"/>
                  </a:lnTo>
                  <a:lnTo>
                    <a:pt x="530" y="1395"/>
                  </a:lnTo>
                  <a:lnTo>
                    <a:pt x="530" y="1391"/>
                  </a:lnTo>
                  <a:lnTo>
                    <a:pt x="530" y="1387"/>
                  </a:lnTo>
                  <a:lnTo>
                    <a:pt x="536" y="1382"/>
                  </a:lnTo>
                  <a:lnTo>
                    <a:pt x="536" y="1380"/>
                  </a:lnTo>
                  <a:lnTo>
                    <a:pt x="536" y="1376"/>
                  </a:lnTo>
                  <a:lnTo>
                    <a:pt x="543" y="1373"/>
                  </a:lnTo>
                  <a:lnTo>
                    <a:pt x="543" y="1371"/>
                  </a:lnTo>
                  <a:lnTo>
                    <a:pt x="550" y="1367"/>
                  </a:lnTo>
                  <a:lnTo>
                    <a:pt x="550" y="1363"/>
                  </a:lnTo>
                  <a:lnTo>
                    <a:pt x="550" y="1359"/>
                  </a:lnTo>
                  <a:lnTo>
                    <a:pt x="558" y="1357"/>
                  </a:lnTo>
                  <a:lnTo>
                    <a:pt x="558" y="1353"/>
                  </a:lnTo>
                  <a:lnTo>
                    <a:pt x="558" y="1349"/>
                  </a:lnTo>
                  <a:lnTo>
                    <a:pt x="565" y="1347"/>
                  </a:lnTo>
                  <a:lnTo>
                    <a:pt x="565" y="1343"/>
                  </a:lnTo>
                  <a:lnTo>
                    <a:pt x="565" y="1339"/>
                  </a:lnTo>
                  <a:lnTo>
                    <a:pt x="572" y="1337"/>
                  </a:lnTo>
                  <a:lnTo>
                    <a:pt x="572" y="1333"/>
                  </a:lnTo>
                  <a:lnTo>
                    <a:pt x="578" y="1329"/>
                  </a:lnTo>
                  <a:lnTo>
                    <a:pt x="578" y="1326"/>
                  </a:lnTo>
                  <a:lnTo>
                    <a:pt x="578" y="1324"/>
                  </a:lnTo>
                  <a:lnTo>
                    <a:pt x="586" y="1320"/>
                  </a:lnTo>
                  <a:lnTo>
                    <a:pt x="586" y="1315"/>
                  </a:lnTo>
                  <a:lnTo>
                    <a:pt x="586" y="1313"/>
                  </a:lnTo>
                  <a:lnTo>
                    <a:pt x="593" y="1309"/>
                  </a:lnTo>
                  <a:lnTo>
                    <a:pt x="593" y="1305"/>
                  </a:lnTo>
                  <a:lnTo>
                    <a:pt x="600" y="1303"/>
                  </a:lnTo>
                  <a:lnTo>
                    <a:pt x="600" y="1300"/>
                  </a:lnTo>
                  <a:lnTo>
                    <a:pt x="600" y="1296"/>
                  </a:lnTo>
                  <a:lnTo>
                    <a:pt x="608" y="1292"/>
                  </a:lnTo>
                  <a:lnTo>
                    <a:pt x="608" y="1290"/>
                  </a:lnTo>
                  <a:lnTo>
                    <a:pt x="608" y="1285"/>
                  </a:lnTo>
                  <a:lnTo>
                    <a:pt x="614" y="1282"/>
                  </a:lnTo>
                  <a:lnTo>
                    <a:pt x="614" y="1280"/>
                  </a:lnTo>
                  <a:lnTo>
                    <a:pt x="614" y="1276"/>
                  </a:lnTo>
                  <a:lnTo>
                    <a:pt x="622" y="1272"/>
                  </a:lnTo>
                  <a:lnTo>
                    <a:pt x="622" y="1268"/>
                  </a:lnTo>
                  <a:lnTo>
                    <a:pt x="629" y="1266"/>
                  </a:lnTo>
                  <a:lnTo>
                    <a:pt x="629" y="1262"/>
                  </a:lnTo>
                  <a:lnTo>
                    <a:pt x="629" y="1258"/>
                  </a:lnTo>
                  <a:lnTo>
                    <a:pt x="636" y="1256"/>
                  </a:lnTo>
                  <a:lnTo>
                    <a:pt x="636" y="1253"/>
                  </a:lnTo>
                  <a:lnTo>
                    <a:pt x="636" y="1247"/>
                  </a:lnTo>
                  <a:lnTo>
                    <a:pt x="643" y="1246"/>
                  </a:lnTo>
                  <a:lnTo>
                    <a:pt x="643" y="1242"/>
                  </a:lnTo>
                  <a:lnTo>
                    <a:pt x="643" y="1238"/>
                  </a:lnTo>
                  <a:lnTo>
                    <a:pt x="650" y="1234"/>
                  </a:lnTo>
                  <a:lnTo>
                    <a:pt x="650" y="1232"/>
                  </a:lnTo>
                  <a:lnTo>
                    <a:pt x="657" y="1228"/>
                  </a:lnTo>
                  <a:lnTo>
                    <a:pt x="657" y="1224"/>
                  </a:lnTo>
                  <a:lnTo>
                    <a:pt x="657" y="1220"/>
                  </a:lnTo>
                  <a:lnTo>
                    <a:pt x="669" y="1218"/>
                  </a:lnTo>
                  <a:lnTo>
                    <a:pt x="669" y="1214"/>
                  </a:lnTo>
                  <a:lnTo>
                    <a:pt x="669" y="1211"/>
                  </a:lnTo>
                  <a:lnTo>
                    <a:pt x="676" y="1207"/>
                  </a:lnTo>
                  <a:lnTo>
                    <a:pt x="676" y="1205"/>
                  </a:lnTo>
                  <a:lnTo>
                    <a:pt x="676" y="1201"/>
                  </a:lnTo>
                  <a:lnTo>
                    <a:pt x="683" y="1197"/>
                  </a:lnTo>
                  <a:lnTo>
                    <a:pt x="683" y="1195"/>
                  </a:lnTo>
                  <a:lnTo>
                    <a:pt x="690" y="1191"/>
                  </a:lnTo>
                  <a:lnTo>
                    <a:pt x="690" y="1187"/>
                  </a:lnTo>
                  <a:lnTo>
                    <a:pt x="690" y="1182"/>
                  </a:lnTo>
                  <a:lnTo>
                    <a:pt x="697" y="1180"/>
                  </a:lnTo>
                  <a:lnTo>
                    <a:pt x="697" y="1176"/>
                  </a:lnTo>
                  <a:lnTo>
                    <a:pt x="697" y="1172"/>
                  </a:lnTo>
                  <a:lnTo>
                    <a:pt x="704" y="1170"/>
                  </a:lnTo>
                  <a:lnTo>
                    <a:pt x="704" y="1167"/>
                  </a:lnTo>
                  <a:lnTo>
                    <a:pt x="704" y="1163"/>
                  </a:lnTo>
                  <a:lnTo>
                    <a:pt x="712" y="1159"/>
                  </a:lnTo>
                  <a:lnTo>
                    <a:pt x="712" y="1157"/>
                  </a:lnTo>
                  <a:lnTo>
                    <a:pt x="718" y="1153"/>
                  </a:lnTo>
                  <a:lnTo>
                    <a:pt x="718" y="1149"/>
                  </a:lnTo>
                  <a:lnTo>
                    <a:pt x="718" y="1147"/>
                  </a:lnTo>
                  <a:lnTo>
                    <a:pt x="726" y="1143"/>
                  </a:lnTo>
                  <a:lnTo>
                    <a:pt x="726" y="1139"/>
                  </a:lnTo>
                  <a:lnTo>
                    <a:pt x="726" y="1135"/>
                  </a:lnTo>
                  <a:lnTo>
                    <a:pt x="733" y="1134"/>
                  </a:lnTo>
                  <a:lnTo>
                    <a:pt x="733" y="1130"/>
                  </a:lnTo>
                  <a:lnTo>
                    <a:pt x="740" y="1126"/>
                  </a:lnTo>
                  <a:lnTo>
                    <a:pt x="740" y="1124"/>
                  </a:lnTo>
                  <a:lnTo>
                    <a:pt x="740" y="1120"/>
                  </a:lnTo>
                  <a:lnTo>
                    <a:pt x="747" y="1115"/>
                  </a:lnTo>
                  <a:lnTo>
                    <a:pt x="747" y="1111"/>
                  </a:lnTo>
                  <a:lnTo>
                    <a:pt x="747" y="1109"/>
                  </a:lnTo>
                  <a:lnTo>
                    <a:pt x="754" y="1105"/>
                  </a:lnTo>
                  <a:lnTo>
                    <a:pt x="754" y="1101"/>
                  </a:lnTo>
                  <a:lnTo>
                    <a:pt x="754" y="1099"/>
                  </a:lnTo>
                  <a:lnTo>
                    <a:pt x="761" y="1095"/>
                  </a:lnTo>
                  <a:lnTo>
                    <a:pt x="761" y="1092"/>
                  </a:lnTo>
                  <a:lnTo>
                    <a:pt x="769" y="1089"/>
                  </a:lnTo>
                  <a:lnTo>
                    <a:pt x="769" y="1086"/>
                  </a:lnTo>
                  <a:lnTo>
                    <a:pt x="769" y="1082"/>
                  </a:lnTo>
                  <a:lnTo>
                    <a:pt x="775" y="1078"/>
                  </a:lnTo>
                  <a:lnTo>
                    <a:pt x="775" y="1076"/>
                  </a:lnTo>
                  <a:lnTo>
                    <a:pt x="775" y="1072"/>
                  </a:lnTo>
                  <a:lnTo>
                    <a:pt x="783" y="1068"/>
                  </a:lnTo>
                  <a:lnTo>
                    <a:pt x="783" y="1066"/>
                  </a:lnTo>
                  <a:lnTo>
                    <a:pt x="783" y="1063"/>
                  </a:lnTo>
                  <a:lnTo>
                    <a:pt x="790" y="1059"/>
                  </a:lnTo>
                  <a:lnTo>
                    <a:pt x="790" y="1055"/>
                  </a:lnTo>
                  <a:lnTo>
                    <a:pt x="797" y="1052"/>
                  </a:lnTo>
                  <a:lnTo>
                    <a:pt x="797" y="1048"/>
                  </a:lnTo>
                  <a:lnTo>
                    <a:pt x="797" y="1044"/>
                  </a:lnTo>
                  <a:lnTo>
                    <a:pt x="805" y="1040"/>
                  </a:lnTo>
                  <a:lnTo>
                    <a:pt x="805" y="1038"/>
                  </a:lnTo>
                  <a:lnTo>
                    <a:pt x="805" y="1034"/>
                  </a:lnTo>
                  <a:lnTo>
                    <a:pt x="811" y="1030"/>
                  </a:lnTo>
                  <a:lnTo>
                    <a:pt x="811" y="1028"/>
                  </a:lnTo>
                  <a:lnTo>
                    <a:pt x="811" y="1024"/>
                  </a:lnTo>
                  <a:lnTo>
                    <a:pt x="818" y="1021"/>
                  </a:lnTo>
                  <a:lnTo>
                    <a:pt x="818" y="1016"/>
                  </a:lnTo>
                  <a:lnTo>
                    <a:pt x="826" y="1014"/>
                  </a:lnTo>
                  <a:lnTo>
                    <a:pt x="826" y="1010"/>
                  </a:lnTo>
                  <a:lnTo>
                    <a:pt x="826" y="1006"/>
                  </a:lnTo>
                  <a:lnTo>
                    <a:pt x="833" y="1003"/>
                  </a:lnTo>
                  <a:lnTo>
                    <a:pt x="833" y="1001"/>
                  </a:lnTo>
                  <a:lnTo>
                    <a:pt x="833" y="997"/>
                  </a:lnTo>
                  <a:lnTo>
                    <a:pt x="840" y="993"/>
                  </a:lnTo>
                  <a:lnTo>
                    <a:pt x="840" y="989"/>
                  </a:lnTo>
                  <a:lnTo>
                    <a:pt x="847" y="986"/>
                  </a:lnTo>
                  <a:lnTo>
                    <a:pt x="847" y="982"/>
                  </a:lnTo>
                  <a:lnTo>
                    <a:pt x="847" y="978"/>
                  </a:lnTo>
                  <a:lnTo>
                    <a:pt x="854" y="977"/>
                  </a:lnTo>
                  <a:lnTo>
                    <a:pt x="854" y="972"/>
                  </a:lnTo>
                  <a:lnTo>
                    <a:pt x="854" y="969"/>
                  </a:lnTo>
                  <a:lnTo>
                    <a:pt x="862" y="965"/>
                  </a:lnTo>
                  <a:lnTo>
                    <a:pt x="862" y="963"/>
                  </a:lnTo>
                  <a:lnTo>
                    <a:pt x="862" y="959"/>
                  </a:lnTo>
                  <a:lnTo>
                    <a:pt x="869" y="955"/>
                  </a:lnTo>
                  <a:lnTo>
                    <a:pt x="869" y="951"/>
                  </a:lnTo>
                  <a:lnTo>
                    <a:pt x="875" y="949"/>
                  </a:lnTo>
                  <a:lnTo>
                    <a:pt x="875" y="945"/>
                  </a:lnTo>
                  <a:lnTo>
                    <a:pt x="875" y="941"/>
                  </a:lnTo>
                  <a:lnTo>
                    <a:pt x="882" y="939"/>
                  </a:lnTo>
                  <a:lnTo>
                    <a:pt x="882" y="935"/>
                  </a:lnTo>
                  <a:lnTo>
                    <a:pt x="882" y="931"/>
                  </a:lnTo>
                  <a:lnTo>
                    <a:pt x="890" y="927"/>
                  </a:lnTo>
                  <a:lnTo>
                    <a:pt x="890" y="926"/>
                  </a:lnTo>
                  <a:lnTo>
                    <a:pt x="890" y="922"/>
                  </a:lnTo>
                  <a:lnTo>
                    <a:pt x="897" y="917"/>
                  </a:lnTo>
                  <a:lnTo>
                    <a:pt x="897" y="915"/>
                  </a:lnTo>
                  <a:lnTo>
                    <a:pt x="907" y="911"/>
                  </a:lnTo>
                  <a:lnTo>
                    <a:pt x="907" y="907"/>
                  </a:lnTo>
                  <a:lnTo>
                    <a:pt x="907" y="904"/>
                  </a:lnTo>
                  <a:lnTo>
                    <a:pt x="915" y="902"/>
                  </a:lnTo>
                  <a:lnTo>
                    <a:pt x="915" y="898"/>
                  </a:lnTo>
                  <a:lnTo>
                    <a:pt x="915" y="894"/>
                  </a:lnTo>
                  <a:lnTo>
                    <a:pt x="922" y="892"/>
                  </a:lnTo>
                  <a:lnTo>
                    <a:pt x="922" y="888"/>
                  </a:lnTo>
                  <a:lnTo>
                    <a:pt x="922" y="884"/>
                  </a:lnTo>
                  <a:lnTo>
                    <a:pt x="929" y="880"/>
                  </a:lnTo>
                  <a:lnTo>
                    <a:pt x="929" y="879"/>
                  </a:lnTo>
                  <a:lnTo>
                    <a:pt x="936" y="874"/>
                  </a:lnTo>
                  <a:lnTo>
                    <a:pt x="936" y="871"/>
                  </a:lnTo>
                  <a:lnTo>
                    <a:pt x="936" y="868"/>
                  </a:lnTo>
                  <a:lnTo>
                    <a:pt x="943" y="865"/>
                  </a:lnTo>
                  <a:lnTo>
                    <a:pt x="943" y="861"/>
                  </a:lnTo>
                  <a:lnTo>
                    <a:pt x="943" y="857"/>
                  </a:lnTo>
                  <a:lnTo>
                    <a:pt x="951" y="854"/>
                  </a:lnTo>
                  <a:lnTo>
                    <a:pt x="951" y="850"/>
                  </a:lnTo>
                  <a:lnTo>
                    <a:pt x="951" y="846"/>
                  </a:lnTo>
                  <a:lnTo>
                    <a:pt x="957" y="842"/>
                  </a:lnTo>
                  <a:lnTo>
                    <a:pt x="957" y="840"/>
                  </a:lnTo>
                  <a:lnTo>
                    <a:pt x="964" y="836"/>
                  </a:lnTo>
                  <a:lnTo>
                    <a:pt x="964" y="832"/>
                  </a:lnTo>
                  <a:lnTo>
                    <a:pt x="964" y="829"/>
                  </a:lnTo>
                  <a:lnTo>
                    <a:pt x="972" y="827"/>
                  </a:lnTo>
                  <a:lnTo>
                    <a:pt x="972" y="823"/>
                  </a:lnTo>
                  <a:lnTo>
                    <a:pt x="972" y="819"/>
                  </a:lnTo>
                  <a:lnTo>
                    <a:pt x="979" y="815"/>
                  </a:lnTo>
                  <a:lnTo>
                    <a:pt x="979" y="813"/>
                  </a:lnTo>
                  <a:lnTo>
                    <a:pt x="987" y="809"/>
                  </a:lnTo>
                  <a:lnTo>
                    <a:pt x="987" y="805"/>
                  </a:lnTo>
                  <a:lnTo>
                    <a:pt x="987" y="801"/>
                  </a:lnTo>
                  <a:lnTo>
                    <a:pt x="994" y="799"/>
                  </a:lnTo>
                  <a:lnTo>
                    <a:pt x="994" y="796"/>
                  </a:lnTo>
                  <a:lnTo>
                    <a:pt x="994" y="792"/>
                  </a:lnTo>
                  <a:lnTo>
                    <a:pt x="1000" y="787"/>
                  </a:lnTo>
                  <a:lnTo>
                    <a:pt x="1000" y="785"/>
                  </a:lnTo>
                  <a:lnTo>
                    <a:pt x="1000" y="781"/>
                  </a:lnTo>
                  <a:lnTo>
                    <a:pt x="1008" y="777"/>
                  </a:lnTo>
                  <a:lnTo>
                    <a:pt x="1008" y="775"/>
                  </a:lnTo>
                  <a:lnTo>
                    <a:pt x="1015" y="771"/>
                  </a:lnTo>
                  <a:lnTo>
                    <a:pt x="1015" y="767"/>
                  </a:lnTo>
                  <a:lnTo>
                    <a:pt x="1015" y="765"/>
                  </a:lnTo>
                  <a:lnTo>
                    <a:pt x="1022" y="761"/>
                  </a:lnTo>
                  <a:lnTo>
                    <a:pt x="1022" y="757"/>
                  </a:lnTo>
                  <a:lnTo>
                    <a:pt x="1022" y="753"/>
                  </a:lnTo>
                  <a:lnTo>
                    <a:pt x="1030" y="751"/>
                  </a:lnTo>
                  <a:lnTo>
                    <a:pt x="1030" y="748"/>
                  </a:lnTo>
                  <a:lnTo>
                    <a:pt x="1030" y="744"/>
                  </a:lnTo>
                  <a:lnTo>
                    <a:pt x="1037" y="742"/>
                  </a:lnTo>
                  <a:lnTo>
                    <a:pt x="1037" y="738"/>
                  </a:lnTo>
                  <a:lnTo>
                    <a:pt x="1044" y="734"/>
                  </a:lnTo>
                  <a:lnTo>
                    <a:pt x="1044" y="730"/>
                  </a:lnTo>
                  <a:lnTo>
                    <a:pt x="1044" y="728"/>
                  </a:lnTo>
                  <a:lnTo>
                    <a:pt x="1051" y="724"/>
                  </a:lnTo>
                  <a:lnTo>
                    <a:pt x="1051" y="720"/>
                  </a:lnTo>
                  <a:lnTo>
                    <a:pt x="1051" y="716"/>
                  </a:lnTo>
                  <a:lnTo>
                    <a:pt x="1058" y="714"/>
                  </a:lnTo>
                  <a:lnTo>
                    <a:pt x="1058" y="709"/>
                  </a:lnTo>
                  <a:lnTo>
                    <a:pt x="1058" y="706"/>
                  </a:lnTo>
                  <a:lnTo>
                    <a:pt x="1065" y="702"/>
                  </a:lnTo>
                  <a:lnTo>
                    <a:pt x="1065" y="700"/>
                  </a:lnTo>
                  <a:lnTo>
                    <a:pt x="1072" y="696"/>
                  </a:lnTo>
                  <a:lnTo>
                    <a:pt x="1072" y="692"/>
                  </a:lnTo>
                  <a:lnTo>
                    <a:pt x="1072" y="690"/>
                  </a:lnTo>
                  <a:lnTo>
                    <a:pt x="1079" y="686"/>
                  </a:lnTo>
                  <a:lnTo>
                    <a:pt x="1079" y="682"/>
                  </a:lnTo>
                  <a:lnTo>
                    <a:pt x="1079" y="681"/>
                  </a:lnTo>
                  <a:lnTo>
                    <a:pt x="1087" y="677"/>
                  </a:lnTo>
                  <a:lnTo>
                    <a:pt x="1087" y="673"/>
                  </a:lnTo>
                  <a:lnTo>
                    <a:pt x="1087" y="669"/>
                  </a:lnTo>
                  <a:lnTo>
                    <a:pt x="1093" y="667"/>
                  </a:lnTo>
                  <a:lnTo>
                    <a:pt x="1093" y="663"/>
                  </a:lnTo>
                  <a:lnTo>
                    <a:pt x="1101" y="659"/>
                  </a:lnTo>
                  <a:lnTo>
                    <a:pt x="1101" y="654"/>
                  </a:lnTo>
                  <a:lnTo>
                    <a:pt x="1101" y="652"/>
                  </a:lnTo>
                  <a:lnTo>
                    <a:pt x="1108" y="649"/>
                  </a:lnTo>
                  <a:lnTo>
                    <a:pt x="1108" y="644"/>
                  </a:lnTo>
                  <a:lnTo>
                    <a:pt x="1108" y="642"/>
                  </a:lnTo>
                  <a:lnTo>
                    <a:pt x="1115" y="639"/>
                  </a:lnTo>
                  <a:lnTo>
                    <a:pt x="1115" y="634"/>
                  </a:lnTo>
                  <a:lnTo>
                    <a:pt x="1122" y="631"/>
                  </a:lnTo>
                  <a:lnTo>
                    <a:pt x="1122" y="629"/>
                  </a:lnTo>
                  <a:lnTo>
                    <a:pt x="1122" y="625"/>
                  </a:lnTo>
                  <a:lnTo>
                    <a:pt x="1129" y="620"/>
                  </a:lnTo>
                  <a:lnTo>
                    <a:pt x="1129" y="617"/>
                  </a:lnTo>
                  <a:lnTo>
                    <a:pt x="1129" y="615"/>
                  </a:lnTo>
                  <a:lnTo>
                    <a:pt x="1136" y="611"/>
                  </a:lnTo>
                  <a:lnTo>
                    <a:pt x="1136" y="607"/>
                  </a:lnTo>
                  <a:lnTo>
                    <a:pt x="1136" y="603"/>
                  </a:lnTo>
                  <a:lnTo>
                    <a:pt x="1144" y="602"/>
                  </a:lnTo>
                  <a:lnTo>
                    <a:pt x="1144" y="598"/>
                  </a:lnTo>
                  <a:lnTo>
                    <a:pt x="1154" y="594"/>
                  </a:lnTo>
                  <a:lnTo>
                    <a:pt x="1154" y="591"/>
                  </a:lnTo>
                  <a:lnTo>
                    <a:pt x="1154" y="587"/>
                  </a:lnTo>
                  <a:lnTo>
                    <a:pt x="1161" y="583"/>
                  </a:lnTo>
                  <a:lnTo>
                    <a:pt x="1161" y="579"/>
                  </a:lnTo>
                  <a:lnTo>
                    <a:pt x="1161" y="577"/>
                  </a:lnTo>
                  <a:lnTo>
                    <a:pt x="1168" y="573"/>
                  </a:lnTo>
                  <a:lnTo>
                    <a:pt x="1168" y="569"/>
                  </a:lnTo>
                  <a:lnTo>
                    <a:pt x="1168" y="566"/>
                  </a:lnTo>
                  <a:lnTo>
                    <a:pt x="1176" y="563"/>
                  </a:lnTo>
                  <a:lnTo>
                    <a:pt x="1176" y="559"/>
                  </a:lnTo>
                  <a:lnTo>
                    <a:pt x="1182" y="555"/>
                  </a:lnTo>
                  <a:lnTo>
                    <a:pt x="1182" y="552"/>
                  </a:lnTo>
                  <a:lnTo>
                    <a:pt x="1182" y="550"/>
                  </a:lnTo>
                  <a:lnTo>
                    <a:pt x="1190" y="545"/>
                  </a:lnTo>
                  <a:lnTo>
                    <a:pt x="1190" y="542"/>
                  </a:lnTo>
                  <a:lnTo>
                    <a:pt x="1190" y="540"/>
                  </a:lnTo>
                  <a:lnTo>
                    <a:pt x="1197" y="536"/>
                  </a:lnTo>
                  <a:lnTo>
                    <a:pt x="1197" y="532"/>
                  </a:lnTo>
                  <a:lnTo>
                    <a:pt x="1197" y="528"/>
                  </a:lnTo>
                  <a:lnTo>
                    <a:pt x="1204" y="527"/>
                  </a:lnTo>
                  <a:lnTo>
                    <a:pt x="1204" y="521"/>
                  </a:lnTo>
                  <a:lnTo>
                    <a:pt x="1211" y="517"/>
                  </a:lnTo>
                  <a:lnTo>
                    <a:pt x="1211" y="516"/>
                  </a:lnTo>
                  <a:lnTo>
                    <a:pt x="1211" y="511"/>
                  </a:lnTo>
                  <a:lnTo>
                    <a:pt x="1219" y="508"/>
                  </a:lnTo>
                  <a:lnTo>
                    <a:pt x="1219" y="504"/>
                  </a:lnTo>
                  <a:lnTo>
                    <a:pt x="1219" y="502"/>
                  </a:lnTo>
                  <a:lnTo>
                    <a:pt x="1225" y="498"/>
                  </a:lnTo>
                  <a:lnTo>
                    <a:pt x="1225" y="494"/>
                  </a:lnTo>
                  <a:lnTo>
                    <a:pt x="1233" y="490"/>
                  </a:lnTo>
                  <a:lnTo>
                    <a:pt x="1233" y="488"/>
                  </a:lnTo>
                  <a:lnTo>
                    <a:pt x="1233" y="484"/>
                  </a:lnTo>
                  <a:lnTo>
                    <a:pt x="1239" y="480"/>
                  </a:lnTo>
                  <a:lnTo>
                    <a:pt x="1239" y="477"/>
                  </a:lnTo>
                  <a:lnTo>
                    <a:pt x="1239" y="474"/>
                  </a:lnTo>
                  <a:lnTo>
                    <a:pt x="1247" y="470"/>
                  </a:lnTo>
                  <a:lnTo>
                    <a:pt x="1247" y="467"/>
                  </a:lnTo>
                  <a:lnTo>
                    <a:pt x="1247" y="463"/>
                  </a:lnTo>
                  <a:lnTo>
                    <a:pt x="1255" y="461"/>
                  </a:lnTo>
                  <a:lnTo>
                    <a:pt x="1255" y="456"/>
                  </a:lnTo>
                  <a:lnTo>
                    <a:pt x="1261" y="452"/>
                  </a:lnTo>
                  <a:lnTo>
                    <a:pt x="1261" y="450"/>
                  </a:lnTo>
                  <a:lnTo>
                    <a:pt x="1261" y="446"/>
                  </a:lnTo>
                  <a:lnTo>
                    <a:pt x="1268" y="442"/>
                  </a:lnTo>
                  <a:lnTo>
                    <a:pt x="1268" y="438"/>
                  </a:lnTo>
                  <a:lnTo>
                    <a:pt x="1268" y="437"/>
                  </a:lnTo>
                  <a:lnTo>
                    <a:pt x="1275" y="433"/>
                  </a:lnTo>
                  <a:lnTo>
                    <a:pt x="1275" y="429"/>
                  </a:lnTo>
                  <a:lnTo>
                    <a:pt x="1275" y="425"/>
                  </a:lnTo>
                  <a:lnTo>
                    <a:pt x="1283" y="422"/>
                  </a:lnTo>
                  <a:lnTo>
                    <a:pt x="1283" y="419"/>
                  </a:lnTo>
                  <a:lnTo>
                    <a:pt x="1290" y="415"/>
                  </a:lnTo>
                  <a:lnTo>
                    <a:pt x="1290" y="413"/>
                  </a:lnTo>
                  <a:lnTo>
                    <a:pt x="1290" y="409"/>
                  </a:lnTo>
                  <a:lnTo>
                    <a:pt x="1296" y="405"/>
                  </a:lnTo>
                  <a:lnTo>
                    <a:pt x="1296" y="401"/>
                  </a:lnTo>
                  <a:lnTo>
                    <a:pt x="1296" y="399"/>
                  </a:lnTo>
                  <a:lnTo>
                    <a:pt x="1304" y="395"/>
                  </a:lnTo>
                  <a:lnTo>
                    <a:pt x="1304" y="390"/>
                  </a:lnTo>
                  <a:lnTo>
                    <a:pt x="1304" y="389"/>
                  </a:lnTo>
                  <a:lnTo>
                    <a:pt x="1312" y="385"/>
                  </a:lnTo>
                  <a:lnTo>
                    <a:pt x="1312" y="381"/>
                  </a:lnTo>
                  <a:lnTo>
                    <a:pt x="1319" y="377"/>
                  </a:lnTo>
                  <a:lnTo>
                    <a:pt x="1319" y="375"/>
                  </a:lnTo>
                  <a:lnTo>
                    <a:pt x="1319" y="371"/>
                  </a:lnTo>
                  <a:lnTo>
                    <a:pt x="1326" y="367"/>
                  </a:lnTo>
                  <a:lnTo>
                    <a:pt x="1326" y="365"/>
                  </a:lnTo>
                  <a:lnTo>
                    <a:pt x="1326" y="362"/>
                  </a:lnTo>
                  <a:lnTo>
                    <a:pt x="1333" y="357"/>
                  </a:lnTo>
                  <a:lnTo>
                    <a:pt x="1333" y="355"/>
                  </a:lnTo>
                  <a:lnTo>
                    <a:pt x="1333" y="352"/>
                  </a:lnTo>
                  <a:lnTo>
                    <a:pt x="1340" y="347"/>
                  </a:lnTo>
                  <a:lnTo>
                    <a:pt x="1340" y="344"/>
                  </a:lnTo>
                  <a:lnTo>
                    <a:pt x="1348" y="342"/>
                  </a:lnTo>
                  <a:lnTo>
                    <a:pt x="1348" y="338"/>
                  </a:lnTo>
                  <a:lnTo>
                    <a:pt x="1348" y="334"/>
                  </a:lnTo>
                  <a:lnTo>
                    <a:pt x="1354" y="332"/>
                  </a:lnTo>
                  <a:lnTo>
                    <a:pt x="1354" y="328"/>
                  </a:lnTo>
                  <a:lnTo>
                    <a:pt x="1354" y="323"/>
                  </a:lnTo>
                  <a:lnTo>
                    <a:pt x="1361" y="319"/>
                  </a:lnTo>
                  <a:lnTo>
                    <a:pt x="1361" y="318"/>
                  </a:lnTo>
                  <a:lnTo>
                    <a:pt x="1369" y="314"/>
                  </a:lnTo>
                  <a:lnTo>
                    <a:pt x="1369" y="310"/>
                  </a:lnTo>
                  <a:lnTo>
                    <a:pt x="1369" y="306"/>
                  </a:lnTo>
                  <a:lnTo>
                    <a:pt x="1376" y="304"/>
                  </a:lnTo>
                  <a:lnTo>
                    <a:pt x="1376" y="300"/>
                  </a:lnTo>
                  <a:lnTo>
                    <a:pt x="1376" y="296"/>
                  </a:lnTo>
                  <a:lnTo>
                    <a:pt x="1383" y="292"/>
                  </a:lnTo>
                  <a:lnTo>
                    <a:pt x="1383" y="290"/>
                  </a:lnTo>
                  <a:lnTo>
                    <a:pt x="1383" y="287"/>
                  </a:lnTo>
                  <a:lnTo>
                    <a:pt x="1393" y="282"/>
                  </a:lnTo>
                  <a:lnTo>
                    <a:pt x="1393" y="280"/>
                  </a:lnTo>
                  <a:lnTo>
                    <a:pt x="1401" y="276"/>
                  </a:lnTo>
                  <a:lnTo>
                    <a:pt x="1401" y="273"/>
                  </a:lnTo>
                  <a:lnTo>
                    <a:pt x="1401" y="271"/>
                  </a:lnTo>
                  <a:lnTo>
                    <a:pt x="1408" y="267"/>
                  </a:lnTo>
                  <a:lnTo>
                    <a:pt x="1408" y="263"/>
                  </a:lnTo>
                  <a:lnTo>
                    <a:pt x="1408" y="260"/>
                  </a:lnTo>
                  <a:lnTo>
                    <a:pt x="1415" y="256"/>
                  </a:lnTo>
                  <a:lnTo>
                    <a:pt x="1415" y="252"/>
                  </a:lnTo>
                  <a:lnTo>
                    <a:pt x="1415" y="248"/>
                  </a:lnTo>
                  <a:lnTo>
                    <a:pt x="1422" y="247"/>
                  </a:lnTo>
                  <a:lnTo>
                    <a:pt x="1422" y="242"/>
                  </a:lnTo>
                  <a:lnTo>
                    <a:pt x="1430" y="239"/>
                  </a:lnTo>
                  <a:lnTo>
                    <a:pt x="1430" y="235"/>
                  </a:lnTo>
                  <a:lnTo>
                    <a:pt x="1430" y="232"/>
                  </a:lnTo>
                  <a:lnTo>
                    <a:pt x="1437" y="229"/>
                  </a:lnTo>
                  <a:lnTo>
                    <a:pt x="1437" y="225"/>
                  </a:lnTo>
                  <a:lnTo>
                    <a:pt x="1437" y="223"/>
                  </a:lnTo>
                  <a:lnTo>
                    <a:pt x="1444" y="219"/>
                  </a:lnTo>
                  <a:lnTo>
                    <a:pt x="1444" y="215"/>
                  </a:lnTo>
                  <a:lnTo>
                    <a:pt x="1444" y="211"/>
                  </a:lnTo>
                  <a:lnTo>
                    <a:pt x="1450" y="208"/>
                  </a:lnTo>
                  <a:lnTo>
                    <a:pt x="1450" y="205"/>
                  </a:lnTo>
                  <a:lnTo>
                    <a:pt x="1458" y="201"/>
                  </a:lnTo>
                  <a:lnTo>
                    <a:pt x="1458" y="197"/>
                  </a:lnTo>
                  <a:lnTo>
                    <a:pt x="1458" y="194"/>
                  </a:lnTo>
                  <a:lnTo>
                    <a:pt x="1465" y="190"/>
                  </a:lnTo>
                  <a:lnTo>
                    <a:pt x="1465" y="187"/>
                  </a:lnTo>
                  <a:lnTo>
                    <a:pt x="1465" y="182"/>
                  </a:lnTo>
                  <a:lnTo>
                    <a:pt x="1472" y="181"/>
                  </a:lnTo>
                  <a:lnTo>
                    <a:pt x="1472" y="177"/>
                  </a:lnTo>
                  <a:lnTo>
                    <a:pt x="1479" y="173"/>
                  </a:lnTo>
                  <a:lnTo>
                    <a:pt x="1479" y="169"/>
                  </a:lnTo>
                  <a:lnTo>
                    <a:pt x="1479" y="167"/>
                  </a:lnTo>
                  <a:lnTo>
                    <a:pt x="1487" y="164"/>
                  </a:lnTo>
                  <a:lnTo>
                    <a:pt x="1487" y="159"/>
                  </a:lnTo>
                  <a:lnTo>
                    <a:pt x="1487" y="156"/>
                  </a:lnTo>
                  <a:lnTo>
                    <a:pt x="1494" y="153"/>
                  </a:lnTo>
                  <a:lnTo>
                    <a:pt x="1494" y="150"/>
                  </a:lnTo>
                  <a:lnTo>
                    <a:pt x="1494" y="146"/>
                  </a:lnTo>
                  <a:lnTo>
                    <a:pt x="1501" y="144"/>
                  </a:lnTo>
                  <a:lnTo>
                    <a:pt x="1501" y="140"/>
                  </a:lnTo>
                  <a:lnTo>
                    <a:pt x="1508" y="136"/>
                  </a:lnTo>
                  <a:lnTo>
                    <a:pt x="1508" y="132"/>
                  </a:lnTo>
                  <a:lnTo>
                    <a:pt x="1508" y="130"/>
                  </a:lnTo>
                  <a:lnTo>
                    <a:pt x="1515" y="125"/>
                  </a:lnTo>
                  <a:lnTo>
                    <a:pt x="1515" y="122"/>
                  </a:lnTo>
                  <a:lnTo>
                    <a:pt x="1515" y="119"/>
                  </a:lnTo>
                  <a:lnTo>
                    <a:pt x="1522" y="115"/>
                  </a:lnTo>
                  <a:lnTo>
                    <a:pt x="1522" y="111"/>
                  </a:lnTo>
                  <a:lnTo>
                    <a:pt x="1522" y="110"/>
                  </a:lnTo>
                  <a:lnTo>
                    <a:pt x="1529" y="106"/>
                  </a:lnTo>
                  <a:lnTo>
                    <a:pt x="1529" y="102"/>
                  </a:lnTo>
                  <a:lnTo>
                    <a:pt x="1535" y="100"/>
                  </a:lnTo>
                  <a:lnTo>
                    <a:pt x="1535" y="96"/>
                  </a:lnTo>
                  <a:lnTo>
                    <a:pt x="1535" y="94"/>
                  </a:lnTo>
                  <a:lnTo>
                    <a:pt x="1543" y="90"/>
                  </a:lnTo>
                  <a:lnTo>
                    <a:pt x="1543" y="88"/>
                  </a:lnTo>
                  <a:lnTo>
                    <a:pt x="1543" y="85"/>
                  </a:lnTo>
                  <a:lnTo>
                    <a:pt x="1551" y="83"/>
                  </a:lnTo>
                  <a:lnTo>
                    <a:pt x="1551" y="81"/>
                  </a:lnTo>
                  <a:lnTo>
                    <a:pt x="1551" y="77"/>
                  </a:lnTo>
                  <a:lnTo>
                    <a:pt x="1557" y="75"/>
                  </a:lnTo>
                  <a:lnTo>
                    <a:pt x="1557" y="70"/>
                  </a:lnTo>
                  <a:lnTo>
                    <a:pt x="1565" y="69"/>
                  </a:lnTo>
                  <a:lnTo>
                    <a:pt x="1565" y="65"/>
                  </a:lnTo>
                  <a:lnTo>
                    <a:pt x="1565" y="60"/>
                  </a:lnTo>
                  <a:lnTo>
                    <a:pt x="1572" y="58"/>
                  </a:lnTo>
                  <a:lnTo>
                    <a:pt x="1572" y="54"/>
                  </a:lnTo>
                  <a:lnTo>
                    <a:pt x="1572" y="50"/>
                  </a:lnTo>
                  <a:lnTo>
                    <a:pt x="1579" y="48"/>
                  </a:lnTo>
                  <a:lnTo>
                    <a:pt x="1579" y="44"/>
                  </a:lnTo>
                  <a:lnTo>
                    <a:pt x="1579" y="42"/>
                  </a:lnTo>
                  <a:lnTo>
                    <a:pt x="1586" y="38"/>
                  </a:lnTo>
                  <a:lnTo>
                    <a:pt x="1586" y="36"/>
                  </a:lnTo>
                  <a:lnTo>
                    <a:pt x="1594" y="35"/>
                  </a:lnTo>
                  <a:lnTo>
                    <a:pt x="1594" y="33"/>
                  </a:lnTo>
                  <a:lnTo>
                    <a:pt x="1594" y="31"/>
                  </a:lnTo>
                  <a:lnTo>
                    <a:pt x="1600" y="28"/>
                  </a:lnTo>
                  <a:lnTo>
                    <a:pt x="1600" y="27"/>
                  </a:lnTo>
                  <a:lnTo>
                    <a:pt x="1608" y="25"/>
                  </a:lnTo>
                  <a:lnTo>
                    <a:pt x="1614" y="23"/>
                  </a:lnTo>
                  <a:lnTo>
                    <a:pt x="1614" y="21"/>
                  </a:lnTo>
                  <a:lnTo>
                    <a:pt x="1622" y="21"/>
                  </a:lnTo>
                  <a:lnTo>
                    <a:pt x="1622" y="19"/>
                  </a:lnTo>
                  <a:lnTo>
                    <a:pt x="1633" y="19"/>
                  </a:lnTo>
                  <a:lnTo>
                    <a:pt x="1633" y="17"/>
                  </a:lnTo>
                  <a:lnTo>
                    <a:pt x="1641" y="17"/>
                  </a:lnTo>
                  <a:lnTo>
                    <a:pt x="1647" y="15"/>
                  </a:lnTo>
                  <a:lnTo>
                    <a:pt x="1655" y="15"/>
                  </a:lnTo>
                  <a:lnTo>
                    <a:pt x="1655" y="13"/>
                  </a:lnTo>
                  <a:lnTo>
                    <a:pt x="1662" y="13"/>
                  </a:lnTo>
                  <a:lnTo>
                    <a:pt x="1669" y="11"/>
                  </a:lnTo>
                  <a:lnTo>
                    <a:pt x="1677" y="11"/>
                  </a:lnTo>
                  <a:lnTo>
                    <a:pt x="1677" y="10"/>
                  </a:lnTo>
                  <a:lnTo>
                    <a:pt x="1683" y="10"/>
                  </a:lnTo>
                  <a:lnTo>
                    <a:pt x="1690" y="10"/>
                  </a:lnTo>
                  <a:lnTo>
                    <a:pt x="1690" y="7"/>
                  </a:lnTo>
                  <a:lnTo>
                    <a:pt x="1698" y="7"/>
                  </a:lnTo>
                  <a:lnTo>
                    <a:pt x="1705" y="7"/>
                  </a:lnTo>
                  <a:lnTo>
                    <a:pt x="1712" y="7"/>
                  </a:lnTo>
                  <a:lnTo>
                    <a:pt x="1719" y="5"/>
                  </a:lnTo>
                  <a:lnTo>
                    <a:pt x="1726" y="5"/>
                  </a:lnTo>
                  <a:lnTo>
                    <a:pt x="1734" y="5"/>
                  </a:lnTo>
                  <a:lnTo>
                    <a:pt x="1740" y="5"/>
                  </a:lnTo>
                  <a:lnTo>
                    <a:pt x="1747" y="3"/>
                  </a:lnTo>
                  <a:lnTo>
                    <a:pt x="1754" y="3"/>
                  </a:lnTo>
                  <a:lnTo>
                    <a:pt x="1762" y="3"/>
                  </a:lnTo>
                  <a:lnTo>
                    <a:pt x="1769" y="3"/>
                  </a:lnTo>
                  <a:lnTo>
                    <a:pt x="1776" y="3"/>
                  </a:lnTo>
                  <a:lnTo>
                    <a:pt x="1782" y="3"/>
                  </a:lnTo>
                  <a:lnTo>
                    <a:pt x="1791" y="3"/>
                  </a:lnTo>
                  <a:lnTo>
                    <a:pt x="1791" y="2"/>
                  </a:lnTo>
                  <a:lnTo>
                    <a:pt x="1797" y="2"/>
                  </a:lnTo>
                  <a:lnTo>
                    <a:pt x="1804" y="2"/>
                  </a:lnTo>
                  <a:lnTo>
                    <a:pt x="1811" y="2"/>
                  </a:lnTo>
                  <a:lnTo>
                    <a:pt x="1819" y="2"/>
                  </a:lnTo>
                  <a:lnTo>
                    <a:pt x="1826" y="2"/>
                  </a:lnTo>
                  <a:lnTo>
                    <a:pt x="1833" y="2"/>
                  </a:lnTo>
                  <a:lnTo>
                    <a:pt x="1839" y="2"/>
                  </a:lnTo>
                  <a:lnTo>
                    <a:pt x="1847" y="2"/>
                  </a:lnTo>
                  <a:lnTo>
                    <a:pt x="1854" y="2"/>
                  </a:lnTo>
                  <a:lnTo>
                    <a:pt x="1861" y="2"/>
                  </a:lnTo>
                  <a:lnTo>
                    <a:pt x="1868" y="2"/>
                  </a:lnTo>
                  <a:lnTo>
                    <a:pt x="1880" y="2"/>
                  </a:lnTo>
                  <a:lnTo>
                    <a:pt x="1886" y="2"/>
                  </a:lnTo>
                  <a:lnTo>
                    <a:pt x="1886" y="0"/>
                  </a:lnTo>
                  <a:lnTo>
                    <a:pt x="1894" y="0"/>
                  </a:lnTo>
                  <a:lnTo>
                    <a:pt x="1900" y="0"/>
                  </a:lnTo>
                  <a:lnTo>
                    <a:pt x="1908" y="0"/>
                  </a:lnTo>
                  <a:lnTo>
                    <a:pt x="1915" y="0"/>
                  </a:lnTo>
                  <a:lnTo>
                    <a:pt x="1921" y="0"/>
                  </a:lnTo>
                  <a:lnTo>
                    <a:pt x="1929" y="0"/>
                  </a:lnTo>
                  <a:lnTo>
                    <a:pt x="1937" y="0"/>
                  </a:lnTo>
                  <a:lnTo>
                    <a:pt x="1944" y="0"/>
                  </a:lnTo>
                  <a:lnTo>
                    <a:pt x="1951" y="0"/>
                  </a:lnTo>
                  <a:lnTo>
                    <a:pt x="1959" y="0"/>
                  </a:lnTo>
                  <a:lnTo>
                    <a:pt x="1965" y="0"/>
                  </a:lnTo>
                  <a:lnTo>
                    <a:pt x="1973" y="0"/>
                  </a:lnTo>
                  <a:lnTo>
                    <a:pt x="1980" y="0"/>
                  </a:lnTo>
                  <a:lnTo>
                    <a:pt x="1987" y="0"/>
                  </a:lnTo>
                  <a:lnTo>
                    <a:pt x="1994" y="0"/>
                  </a:lnTo>
                  <a:lnTo>
                    <a:pt x="2001" y="0"/>
                  </a:lnTo>
                  <a:lnTo>
                    <a:pt x="2008" y="0"/>
                  </a:lnTo>
                  <a:lnTo>
                    <a:pt x="2008" y="2"/>
                  </a:lnTo>
                  <a:lnTo>
                    <a:pt x="2016" y="3"/>
                  </a:lnTo>
                  <a:lnTo>
                    <a:pt x="2016" y="5"/>
                  </a:lnTo>
                  <a:lnTo>
                    <a:pt x="2016" y="10"/>
                  </a:lnTo>
                  <a:lnTo>
                    <a:pt x="2022" y="13"/>
                  </a:lnTo>
                  <a:lnTo>
                    <a:pt x="2022" y="21"/>
                  </a:lnTo>
                  <a:lnTo>
                    <a:pt x="2030" y="33"/>
                  </a:lnTo>
                  <a:lnTo>
                    <a:pt x="2030" y="48"/>
                  </a:lnTo>
                  <a:lnTo>
                    <a:pt x="2030" y="69"/>
                  </a:lnTo>
                  <a:lnTo>
                    <a:pt x="2037" y="92"/>
                  </a:lnTo>
                  <a:lnTo>
                    <a:pt x="2037" y="123"/>
                  </a:lnTo>
                  <a:lnTo>
                    <a:pt x="2037" y="157"/>
                  </a:lnTo>
                  <a:lnTo>
                    <a:pt x="2044" y="200"/>
                  </a:lnTo>
                  <a:lnTo>
                    <a:pt x="2044" y="244"/>
                  </a:lnTo>
                  <a:lnTo>
                    <a:pt x="2044" y="292"/>
                  </a:lnTo>
                  <a:lnTo>
                    <a:pt x="2051" y="346"/>
                  </a:lnTo>
                  <a:lnTo>
                    <a:pt x="2051" y="399"/>
                  </a:lnTo>
                  <a:lnTo>
                    <a:pt x="2058" y="456"/>
                  </a:lnTo>
                  <a:lnTo>
                    <a:pt x="2058" y="513"/>
                  </a:lnTo>
                  <a:lnTo>
                    <a:pt x="2058" y="571"/>
                  </a:lnTo>
                  <a:lnTo>
                    <a:pt x="2065" y="626"/>
                  </a:lnTo>
                  <a:lnTo>
                    <a:pt x="2065" y="682"/>
                  </a:lnTo>
                  <a:lnTo>
                    <a:pt x="2065" y="736"/>
                  </a:lnTo>
                  <a:lnTo>
                    <a:pt x="2073" y="787"/>
                  </a:lnTo>
                  <a:lnTo>
                    <a:pt x="2073" y="836"/>
                  </a:lnTo>
                  <a:lnTo>
                    <a:pt x="2073" y="884"/>
                  </a:lnTo>
                  <a:lnTo>
                    <a:pt x="2079" y="927"/>
                  </a:lnTo>
                  <a:lnTo>
                    <a:pt x="2079" y="969"/>
                  </a:lnTo>
                  <a:lnTo>
                    <a:pt x="2087" y="1009"/>
                  </a:lnTo>
                  <a:lnTo>
                    <a:pt x="2087" y="1044"/>
                  </a:lnTo>
                  <a:lnTo>
                    <a:pt x="2087" y="1080"/>
                  </a:lnTo>
                  <a:lnTo>
                    <a:pt x="2093" y="1111"/>
                  </a:lnTo>
                  <a:lnTo>
                    <a:pt x="2093" y="1142"/>
                  </a:lnTo>
                  <a:lnTo>
                    <a:pt x="2093" y="1168"/>
                  </a:lnTo>
                  <a:lnTo>
                    <a:pt x="2100" y="1195"/>
                  </a:lnTo>
                  <a:lnTo>
                    <a:pt x="2100" y="1218"/>
                  </a:lnTo>
                  <a:lnTo>
                    <a:pt x="2107" y="1240"/>
                  </a:lnTo>
                  <a:lnTo>
                    <a:pt x="2107" y="1260"/>
                  </a:lnTo>
                  <a:lnTo>
                    <a:pt x="2107" y="1280"/>
                  </a:lnTo>
                  <a:lnTo>
                    <a:pt x="2118" y="1297"/>
                  </a:lnTo>
                  <a:lnTo>
                    <a:pt x="2118" y="1313"/>
                  </a:lnTo>
                  <a:lnTo>
                    <a:pt x="2118" y="1329"/>
                  </a:lnTo>
                  <a:lnTo>
                    <a:pt x="2125" y="1343"/>
                  </a:lnTo>
                  <a:lnTo>
                    <a:pt x="2125" y="1357"/>
                  </a:lnTo>
                  <a:lnTo>
                    <a:pt x="2125" y="1368"/>
                  </a:lnTo>
                  <a:lnTo>
                    <a:pt x="2132" y="1380"/>
                  </a:lnTo>
                  <a:lnTo>
                    <a:pt x="2132" y="1391"/>
                  </a:lnTo>
                  <a:lnTo>
                    <a:pt x="2139" y="1401"/>
                  </a:lnTo>
                  <a:lnTo>
                    <a:pt x="2139" y="1411"/>
                  </a:lnTo>
                  <a:lnTo>
                    <a:pt x="2139" y="1418"/>
                  </a:lnTo>
                  <a:lnTo>
                    <a:pt x="2146" y="1426"/>
                  </a:lnTo>
                  <a:lnTo>
                    <a:pt x="2146" y="1434"/>
                  </a:lnTo>
                  <a:lnTo>
                    <a:pt x="2146" y="1442"/>
                  </a:lnTo>
                  <a:lnTo>
                    <a:pt x="2154" y="1451"/>
                  </a:lnTo>
                  <a:lnTo>
                    <a:pt x="2154" y="1456"/>
                  </a:lnTo>
                  <a:lnTo>
                    <a:pt x="2154" y="1462"/>
                  </a:lnTo>
                  <a:lnTo>
                    <a:pt x="2161" y="1468"/>
                  </a:lnTo>
                  <a:lnTo>
                    <a:pt x="2161" y="1474"/>
                  </a:lnTo>
                  <a:lnTo>
                    <a:pt x="2168" y="1480"/>
                  </a:lnTo>
                  <a:lnTo>
                    <a:pt x="2168" y="1483"/>
                  </a:lnTo>
                  <a:lnTo>
                    <a:pt x="2168" y="1490"/>
                  </a:lnTo>
                  <a:lnTo>
                    <a:pt x="2174" y="1494"/>
                  </a:lnTo>
                  <a:lnTo>
                    <a:pt x="2174" y="1497"/>
                  </a:lnTo>
                  <a:lnTo>
                    <a:pt x="2174" y="1501"/>
                  </a:lnTo>
                  <a:lnTo>
                    <a:pt x="2182" y="1505"/>
                  </a:lnTo>
                  <a:lnTo>
                    <a:pt x="2182" y="1509"/>
                  </a:lnTo>
                  <a:lnTo>
                    <a:pt x="2182" y="1513"/>
                  </a:lnTo>
                  <a:lnTo>
                    <a:pt x="2189" y="1518"/>
                  </a:lnTo>
                  <a:lnTo>
                    <a:pt x="2189" y="1522"/>
                  </a:lnTo>
                  <a:lnTo>
                    <a:pt x="2196" y="1525"/>
                  </a:lnTo>
                  <a:lnTo>
                    <a:pt x="2196" y="1527"/>
                  </a:lnTo>
                  <a:lnTo>
                    <a:pt x="2196" y="1531"/>
                  </a:lnTo>
                  <a:lnTo>
                    <a:pt x="2203" y="1533"/>
                  </a:lnTo>
                  <a:lnTo>
                    <a:pt x="2203" y="1537"/>
                  </a:lnTo>
                  <a:lnTo>
                    <a:pt x="2203" y="1540"/>
                  </a:lnTo>
                  <a:lnTo>
                    <a:pt x="2211" y="1541"/>
                  </a:lnTo>
                  <a:lnTo>
                    <a:pt x="2211" y="1545"/>
                  </a:lnTo>
                  <a:lnTo>
                    <a:pt x="2211" y="1547"/>
                  </a:lnTo>
                  <a:lnTo>
                    <a:pt x="2218" y="1549"/>
                  </a:lnTo>
                  <a:lnTo>
                    <a:pt x="2218" y="1551"/>
                  </a:lnTo>
                  <a:lnTo>
                    <a:pt x="2224" y="1553"/>
                  </a:lnTo>
                  <a:lnTo>
                    <a:pt x="2224" y="1555"/>
                  </a:lnTo>
                  <a:lnTo>
                    <a:pt x="2224" y="1559"/>
                  </a:lnTo>
                  <a:lnTo>
                    <a:pt x="2232" y="1561"/>
                  </a:lnTo>
                  <a:lnTo>
                    <a:pt x="2232" y="1563"/>
                  </a:lnTo>
                  <a:lnTo>
                    <a:pt x="2239" y="1565"/>
                  </a:lnTo>
                  <a:lnTo>
                    <a:pt x="2239" y="1566"/>
                  </a:lnTo>
                  <a:lnTo>
                    <a:pt x="2246" y="1569"/>
                  </a:lnTo>
                  <a:lnTo>
                    <a:pt x="2246" y="1570"/>
                  </a:lnTo>
                  <a:lnTo>
                    <a:pt x="2246" y="1572"/>
                  </a:lnTo>
                  <a:lnTo>
                    <a:pt x="2254" y="1572"/>
                  </a:lnTo>
                  <a:lnTo>
                    <a:pt x="2254" y="1574"/>
                  </a:lnTo>
                  <a:lnTo>
                    <a:pt x="2254" y="1577"/>
                  </a:lnTo>
                  <a:lnTo>
                    <a:pt x="2261" y="1578"/>
                  </a:lnTo>
                  <a:lnTo>
                    <a:pt x="2261" y="1580"/>
                  </a:lnTo>
                  <a:lnTo>
                    <a:pt x="2269" y="1580"/>
                  </a:lnTo>
                  <a:lnTo>
                    <a:pt x="2269" y="1583"/>
                  </a:lnTo>
                  <a:lnTo>
                    <a:pt x="2276" y="1585"/>
                  </a:lnTo>
                  <a:lnTo>
                    <a:pt x="2276" y="1587"/>
                  </a:lnTo>
                  <a:lnTo>
                    <a:pt x="2282" y="1587"/>
                  </a:lnTo>
                  <a:lnTo>
                    <a:pt x="2282" y="1589"/>
                  </a:lnTo>
                  <a:lnTo>
                    <a:pt x="2289" y="1591"/>
                  </a:lnTo>
                  <a:lnTo>
                    <a:pt x="2289" y="1593"/>
                  </a:lnTo>
                  <a:lnTo>
                    <a:pt x="2297" y="1593"/>
                  </a:lnTo>
                  <a:lnTo>
                    <a:pt x="2297" y="1595"/>
                  </a:lnTo>
                  <a:lnTo>
                    <a:pt x="2304" y="1595"/>
                  </a:lnTo>
                  <a:lnTo>
                    <a:pt x="2304" y="1597"/>
                  </a:lnTo>
                  <a:lnTo>
                    <a:pt x="2311" y="1597"/>
                  </a:lnTo>
                  <a:lnTo>
                    <a:pt x="2311" y="1598"/>
                  </a:lnTo>
                  <a:lnTo>
                    <a:pt x="2318" y="1601"/>
                  </a:lnTo>
                  <a:lnTo>
                    <a:pt x="2325" y="1602"/>
                  </a:lnTo>
                  <a:lnTo>
                    <a:pt x="2333" y="1602"/>
                  </a:lnTo>
                  <a:lnTo>
                    <a:pt x="2333" y="1605"/>
                  </a:lnTo>
                  <a:lnTo>
                    <a:pt x="2339" y="1605"/>
                  </a:lnTo>
                  <a:lnTo>
                    <a:pt x="2339" y="1607"/>
                  </a:lnTo>
                  <a:lnTo>
                    <a:pt x="2346" y="1607"/>
                  </a:lnTo>
                  <a:lnTo>
                    <a:pt x="2358" y="1608"/>
                  </a:lnTo>
                  <a:lnTo>
                    <a:pt x="2365" y="1611"/>
                  </a:lnTo>
                  <a:lnTo>
                    <a:pt x="2371" y="1611"/>
                  </a:lnTo>
                  <a:lnTo>
                    <a:pt x="2371" y="1613"/>
                  </a:lnTo>
                  <a:lnTo>
                    <a:pt x="2379" y="1613"/>
                  </a:lnTo>
                  <a:lnTo>
                    <a:pt x="2385" y="1613"/>
                  </a:lnTo>
                  <a:lnTo>
                    <a:pt x="2385" y="1615"/>
                  </a:lnTo>
                  <a:lnTo>
                    <a:pt x="2393" y="1615"/>
                  </a:lnTo>
                  <a:lnTo>
                    <a:pt x="2401" y="1616"/>
                  </a:lnTo>
                  <a:lnTo>
                    <a:pt x="2407" y="1616"/>
                  </a:lnTo>
                  <a:lnTo>
                    <a:pt x="2414" y="1616"/>
                  </a:lnTo>
                  <a:lnTo>
                    <a:pt x="2414" y="1619"/>
                  </a:lnTo>
                  <a:lnTo>
                    <a:pt x="2422" y="1619"/>
                  </a:lnTo>
                  <a:lnTo>
                    <a:pt x="2429" y="1619"/>
                  </a:lnTo>
                  <a:lnTo>
                    <a:pt x="2429" y="1620"/>
                  </a:lnTo>
                  <a:lnTo>
                    <a:pt x="2436" y="1620"/>
                  </a:lnTo>
                  <a:lnTo>
                    <a:pt x="2443" y="1620"/>
                  </a:lnTo>
                  <a:lnTo>
                    <a:pt x="2450" y="1620"/>
                  </a:lnTo>
                  <a:lnTo>
                    <a:pt x="2450" y="1622"/>
                  </a:lnTo>
                  <a:lnTo>
                    <a:pt x="2458" y="1622"/>
                  </a:lnTo>
                  <a:lnTo>
                    <a:pt x="2464" y="1622"/>
                  </a:lnTo>
                  <a:lnTo>
                    <a:pt x="2471" y="1622"/>
                  </a:lnTo>
                  <a:lnTo>
                    <a:pt x="2471" y="1624"/>
                  </a:lnTo>
                  <a:lnTo>
                    <a:pt x="2479" y="1624"/>
                  </a:lnTo>
                  <a:lnTo>
                    <a:pt x="2486" y="1624"/>
                  </a:lnTo>
                  <a:lnTo>
                    <a:pt x="2493" y="1624"/>
                  </a:lnTo>
                  <a:lnTo>
                    <a:pt x="2500" y="1624"/>
                  </a:lnTo>
                  <a:lnTo>
                    <a:pt x="2500" y="1626"/>
                  </a:lnTo>
                  <a:lnTo>
                    <a:pt x="2507" y="1626"/>
                  </a:lnTo>
                  <a:lnTo>
                    <a:pt x="2515" y="1626"/>
                  </a:lnTo>
                  <a:lnTo>
                    <a:pt x="2521" y="1626"/>
                  </a:lnTo>
                  <a:lnTo>
                    <a:pt x="2528" y="1626"/>
                  </a:lnTo>
                  <a:lnTo>
                    <a:pt x="2535" y="1628"/>
                  </a:lnTo>
                  <a:lnTo>
                    <a:pt x="2543" y="1628"/>
                  </a:lnTo>
                  <a:lnTo>
                    <a:pt x="2550" y="1628"/>
                  </a:lnTo>
                  <a:lnTo>
                    <a:pt x="2557" y="1628"/>
                  </a:lnTo>
                  <a:lnTo>
                    <a:pt x="2563" y="1628"/>
                  </a:lnTo>
                  <a:lnTo>
                    <a:pt x="2572" y="1628"/>
                  </a:lnTo>
                  <a:lnTo>
                    <a:pt x="2579" y="1628"/>
                  </a:lnTo>
                  <a:lnTo>
                    <a:pt x="2579" y="1630"/>
                  </a:lnTo>
                  <a:lnTo>
                    <a:pt x="2586" y="1630"/>
                  </a:lnTo>
                  <a:lnTo>
                    <a:pt x="2593" y="1630"/>
                  </a:lnTo>
                  <a:lnTo>
                    <a:pt x="2604" y="1630"/>
                  </a:lnTo>
                  <a:lnTo>
                    <a:pt x="2611" y="1630"/>
                  </a:lnTo>
                  <a:lnTo>
                    <a:pt x="2618" y="1630"/>
                  </a:lnTo>
                  <a:lnTo>
                    <a:pt x="2626" y="1630"/>
                  </a:lnTo>
                  <a:lnTo>
                    <a:pt x="2632" y="1630"/>
                  </a:lnTo>
                  <a:lnTo>
                    <a:pt x="2640" y="1630"/>
                  </a:lnTo>
                  <a:lnTo>
                    <a:pt x="2646" y="1630"/>
                  </a:lnTo>
                  <a:lnTo>
                    <a:pt x="2646" y="1632"/>
                  </a:lnTo>
                  <a:lnTo>
                    <a:pt x="2654" y="1632"/>
                  </a:lnTo>
                  <a:lnTo>
                    <a:pt x="2662" y="1632"/>
                  </a:lnTo>
                  <a:lnTo>
                    <a:pt x="2668" y="1632"/>
                  </a:lnTo>
                  <a:lnTo>
                    <a:pt x="2675" y="1632"/>
                  </a:lnTo>
                  <a:lnTo>
                    <a:pt x="2683" y="1632"/>
                  </a:lnTo>
                  <a:lnTo>
                    <a:pt x="2690" y="1632"/>
                  </a:lnTo>
                  <a:lnTo>
                    <a:pt x="2697" y="1632"/>
                  </a:lnTo>
                  <a:lnTo>
                    <a:pt x="2703" y="1632"/>
                  </a:lnTo>
                  <a:lnTo>
                    <a:pt x="2711" y="1632"/>
                  </a:lnTo>
                  <a:lnTo>
                    <a:pt x="2719" y="1632"/>
                  </a:lnTo>
                  <a:lnTo>
                    <a:pt x="2725" y="1632"/>
                  </a:lnTo>
                  <a:lnTo>
                    <a:pt x="2732" y="1632"/>
                  </a:lnTo>
                  <a:lnTo>
                    <a:pt x="2740" y="1632"/>
                  </a:lnTo>
                  <a:lnTo>
                    <a:pt x="2747" y="1632"/>
                  </a:lnTo>
                  <a:lnTo>
                    <a:pt x="2754" y="1632"/>
                  </a:lnTo>
                  <a:lnTo>
                    <a:pt x="2760" y="1632"/>
                  </a:lnTo>
                  <a:lnTo>
                    <a:pt x="2768" y="1632"/>
                  </a:lnTo>
                  <a:lnTo>
                    <a:pt x="2768" y="1634"/>
                  </a:lnTo>
                  <a:lnTo>
                    <a:pt x="2775" y="1634"/>
                  </a:lnTo>
                  <a:lnTo>
                    <a:pt x="2782" y="1634"/>
                  </a:lnTo>
                  <a:lnTo>
                    <a:pt x="2789" y="1634"/>
                  </a:lnTo>
                  <a:lnTo>
                    <a:pt x="2796" y="1634"/>
                  </a:lnTo>
                  <a:lnTo>
                    <a:pt x="2803" y="1634"/>
                  </a:lnTo>
                  <a:lnTo>
                    <a:pt x="2811" y="1634"/>
                  </a:lnTo>
                  <a:lnTo>
                    <a:pt x="2818" y="1634"/>
                  </a:lnTo>
                  <a:lnTo>
                    <a:pt x="2825" y="1634"/>
                  </a:lnTo>
                  <a:lnTo>
                    <a:pt x="2832" y="1634"/>
                  </a:lnTo>
                  <a:lnTo>
                    <a:pt x="2843" y="1634"/>
                  </a:lnTo>
                  <a:lnTo>
                    <a:pt x="2849" y="1634"/>
                  </a:lnTo>
                  <a:lnTo>
                    <a:pt x="2857" y="1634"/>
                  </a:lnTo>
                  <a:lnTo>
                    <a:pt x="2864" y="1634"/>
                  </a:lnTo>
                  <a:lnTo>
                    <a:pt x="2871" y="1634"/>
                  </a:lnTo>
                  <a:lnTo>
                    <a:pt x="2879" y="1634"/>
                  </a:lnTo>
                  <a:lnTo>
                    <a:pt x="2887" y="1634"/>
                  </a:lnTo>
                  <a:lnTo>
                    <a:pt x="2893" y="1634"/>
                  </a:lnTo>
                  <a:lnTo>
                    <a:pt x="2901" y="1634"/>
                  </a:lnTo>
                  <a:lnTo>
                    <a:pt x="2908" y="1634"/>
                  </a:lnTo>
                  <a:lnTo>
                    <a:pt x="2914" y="1634"/>
                  </a:lnTo>
                  <a:lnTo>
                    <a:pt x="2922" y="1634"/>
                  </a:lnTo>
                  <a:lnTo>
                    <a:pt x="2929" y="1634"/>
                  </a:lnTo>
                  <a:lnTo>
                    <a:pt x="2936" y="1634"/>
                  </a:lnTo>
                  <a:lnTo>
                    <a:pt x="2944" y="1634"/>
                  </a:lnTo>
                  <a:lnTo>
                    <a:pt x="2950" y="1634"/>
                  </a:lnTo>
                  <a:lnTo>
                    <a:pt x="2958" y="1634"/>
                  </a:lnTo>
                  <a:lnTo>
                    <a:pt x="2965" y="1634"/>
                  </a:lnTo>
                  <a:lnTo>
                    <a:pt x="2972" y="1634"/>
                  </a:lnTo>
                  <a:lnTo>
                    <a:pt x="2979" y="1634"/>
                  </a:lnTo>
                  <a:lnTo>
                    <a:pt x="2985" y="1634"/>
                  </a:lnTo>
                  <a:lnTo>
                    <a:pt x="2993" y="1634"/>
                  </a:lnTo>
                  <a:lnTo>
                    <a:pt x="3001" y="1634"/>
                  </a:lnTo>
                  <a:lnTo>
                    <a:pt x="3007" y="1634"/>
                  </a:lnTo>
                  <a:lnTo>
                    <a:pt x="3014" y="1634"/>
                  </a:lnTo>
                  <a:lnTo>
                    <a:pt x="3022" y="1634"/>
                  </a:lnTo>
                  <a:lnTo>
                    <a:pt x="3029" y="1634"/>
                  </a:lnTo>
                  <a:lnTo>
                    <a:pt x="3036" y="1634"/>
                  </a:lnTo>
                  <a:lnTo>
                    <a:pt x="3042" y="1634"/>
                  </a:lnTo>
                  <a:lnTo>
                    <a:pt x="3050" y="1634"/>
                  </a:lnTo>
                  <a:lnTo>
                    <a:pt x="3058" y="1634"/>
                  </a:lnTo>
                  <a:lnTo>
                    <a:pt x="3064" y="1634"/>
                  </a:lnTo>
                  <a:lnTo>
                    <a:pt x="3072" y="1634"/>
                  </a:lnTo>
                  <a:lnTo>
                    <a:pt x="3082" y="1634"/>
                  </a:lnTo>
                  <a:lnTo>
                    <a:pt x="3089" y="1634"/>
                  </a:lnTo>
                  <a:lnTo>
                    <a:pt x="3096" y="1634"/>
                  </a:lnTo>
                  <a:lnTo>
                    <a:pt x="3103" y="1634"/>
                  </a:lnTo>
                  <a:lnTo>
                    <a:pt x="3111" y="1634"/>
                  </a:lnTo>
                  <a:lnTo>
                    <a:pt x="3118" y="1634"/>
                  </a:lnTo>
                  <a:lnTo>
                    <a:pt x="3125" y="1634"/>
                  </a:lnTo>
                  <a:lnTo>
                    <a:pt x="3131" y="1634"/>
                  </a:lnTo>
                  <a:lnTo>
                    <a:pt x="3139" y="1634"/>
                  </a:lnTo>
                  <a:lnTo>
                    <a:pt x="3146" y="1634"/>
                  </a:lnTo>
                  <a:lnTo>
                    <a:pt x="3153" y="1634"/>
                  </a:lnTo>
                  <a:lnTo>
                    <a:pt x="3161" y="1634"/>
                  </a:lnTo>
                </a:path>
              </a:pathLst>
            </a:custGeom>
            <a:noFill/>
            <a:ln w="20701">
              <a:solidFill>
                <a:srgbClr val="00FF00"/>
              </a:solidFill>
              <a:prstDash val="solid"/>
              <a:round/>
              <a:headEnd/>
              <a:tailEnd/>
            </a:ln>
          </p:spPr>
          <p:txBody>
            <a:bodyPr/>
            <a:lstStyle/>
            <a:p>
              <a:endParaRPr lang="en-US" sz="1800">
                <a:latin typeface="+mn-lt"/>
              </a:endParaRPr>
            </a:p>
          </p:txBody>
        </p:sp>
        <p:sp>
          <p:nvSpPr>
            <p:cNvPr id="346117" name="Freeform 5"/>
            <p:cNvSpPr>
              <a:spLocks/>
            </p:cNvSpPr>
            <p:nvPr/>
          </p:nvSpPr>
          <p:spPr bwMode="auto">
            <a:xfrm>
              <a:off x="1882933" y="1141056"/>
              <a:ext cx="4459288" cy="2576513"/>
            </a:xfrm>
            <a:custGeom>
              <a:avLst/>
              <a:gdLst/>
              <a:ahLst/>
              <a:cxnLst>
                <a:cxn ang="0">
                  <a:pos x="87" y="1623"/>
                </a:cxn>
                <a:cxn ang="0">
                  <a:pos x="172" y="1619"/>
                </a:cxn>
                <a:cxn ang="0">
                  <a:pos x="211" y="1573"/>
                </a:cxn>
                <a:cxn ang="0">
                  <a:pos x="247" y="1514"/>
                </a:cxn>
                <a:cxn ang="0">
                  <a:pos x="275" y="1465"/>
                </a:cxn>
                <a:cxn ang="0">
                  <a:pos x="310" y="1421"/>
                </a:cxn>
                <a:cxn ang="0">
                  <a:pos x="347" y="1377"/>
                </a:cxn>
                <a:cxn ang="0">
                  <a:pos x="383" y="1332"/>
                </a:cxn>
                <a:cxn ang="0">
                  <a:pos x="412" y="1288"/>
                </a:cxn>
                <a:cxn ang="0">
                  <a:pos x="451" y="1245"/>
                </a:cxn>
                <a:cxn ang="0">
                  <a:pos x="487" y="1202"/>
                </a:cxn>
                <a:cxn ang="0">
                  <a:pos x="521" y="1156"/>
                </a:cxn>
                <a:cxn ang="0">
                  <a:pos x="550" y="1112"/>
                </a:cxn>
                <a:cxn ang="0">
                  <a:pos x="586" y="1067"/>
                </a:cxn>
                <a:cxn ang="0">
                  <a:pos x="622" y="1023"/>
                </a:cxn>
                <a:cxn ang="0">
                  <a:pos x="657" y="977"/>
                </a:cxn>
                <a:cxn ang="0">
                  <a:pos x="690" y="934"/>
                </a:cxn>
                <a:cxn ang="0">
                  <a:pos x="726" y="889"/>
                </a:cxn>
                <a:cxn ang="0">
                  <a:pos x="761" y="845"/>
                </a:cxn>
                <a:cxn ang="0">
                  <a:pos x="797" y="800"/>
                </a:cxn>
                <a:cxn ang="0">
                  <a:pos x="826" y="756"/>
                </a:cxn>
                <a:cxn ang="0">
                  <a:pos x="862" y="712"/>
                </a:cxn>
                <a:cxn ang="0">
                  <a:pos x="897" y="670"/>
                </a:cxn>
                <a:cxn ang="0">
                  <a:pos x="936" y="624"/>
                </a:cxn>
                <a:cxn ang="0">
                  <a:pos x="964" y="578"/>
                </a:cxn>
                <a:cxn ang="0">
                  <a:pos x="1000" y="535"/>
                </a:cxn>
                <a:cxn ang="0">
                  <a:pos x="1037" y="491"/>
                </a:cxn>
                <a:cxn ang="0">
                  <a:pos x="1072" y="447"/>
                </a:cxn>
                <a:cxn ang="0">
                  <a:pos x="1108" y="404"/>
                </a:cxn>
                <a:cxn ang="0">
                  <a:pos x="1136" y="358"/>
                </a:cxn>
                <a:cxn ang="0">
                  <a:pos x="1176" y="314"/>
                </a:cxn>
                <a:cxn ang="0">
                  <a:pos x="1211" y="271"/>
                </a:cxn>
                <a:cxn ang="0">
                  <a:pos x="1247" y="227"/>
                </a:cxn>
                <a:cxn ang="0">
                  <a:pos x="1275" y="182"/>
                </a:cxn>
                <a:cxn ang="0">
                  <a:pos x="1312" y="139"/>
                </a:cxn>
                <a:cxn ang="0">
                  <a:pos x="1348" y="95"/>
                </a:cxn>
                <a:cxn ang="0">
                  <a:pos x="1383" y="57"/>
                </a:cxn>
                <a:cxn ang="0">
                  <a:pos x="1422" y="22"/>
                </a:cxn>
                <a:cxn ang="0">
                  <a:pos x="1487" y="10"/>
                </a:cxn>
                <a:cxn ang="0">
                  <a:pos x="1565" y="6"/>
                </a:cxn>
                <a:cxn ang="0">
                  <a:pos x="1655" y="5"/>
                </a:cxn>
                <a:cxn ang="0">
                  <a:pos x="1740" y="2"/>
                </a:cxn>
                <a:cxn ang="0">
                  <a:pos x="1826" y="0"/>
                </a:cxn>
                <a:cxn ang="0">
                  <a:pos x="1861" y="239"/>
                </a:cxn>
                <a:cxn ang="0">
                  <a:pos x="1894" y="1005"/>
                </a:cxn>
                <a:cxn ang="0">
                  <a:pos x="1929" y="1368"/>
                </a:cxn>
                <a:cxn ang="0">
                  <a:pos x="1965" y="1481"/>
                </a:cxn>
                <a:cxn ang="0">
                  <a:pos x="2001" y="1532"/>
                </a:cxn>
                <a:cxn ang="0">
                  <a:pos x="2030" y="1561"/>
                </a:cxn>
                <a:cxn ang="0">
                  <a:pos x="2065" y="1580"/>
                </a:cxn>
                <a:cxn ang="0">
                  <a:pos x="2132" y="1597"/>
                </a:cxn>
                <a:cxn ang="0">
                  <a:pos x="2196" y="1608"/>
                </a:cxn>
                <a:cxn ang="0">
                  <a:pos x="2276" y="1615"/>
                </a:cxn>
                <a:cxn ang="0">
                  <a:pos x="2365" y="1617"/>
                </a:cxn>
                <a:cxn ang="0">
                  <a:pos x="2443" y="1621"/>
                </a:cxn>
                <a:cxn ang="0">
                  <a:pos x="2535" y="1621"/>
                </a:cxn>
                <a:cxn ang="0">
                  <a:pos x="2626" y="1623"/>
                </a:cxn>
                <a:cxn ang="0">
                  <a:pos x="2719" y="1623"/>
                </a:cxn>
                <a:cxn ang="0">
                  <a:pos x="2811" y="1623"/>
                </a:cxn>
                <a:cxn ang="0">
                  <a:pos x="2908" y="1623"/>
                </a:cxn>
                <a:cxn ang="0">
                  <a:pos x="3001" y="1623"/>
                </a:cxn>
                <a:cxn ang="0">
                  <a:pos x="3096" y="1623"/>
                </a:cxn>
              </a:cxnLst>
              <a:rect l="0" t="0" r="r" b="b"/>
              <a:pathLst>
                <a:path w="3161" h="1623">
                  <a:moveTo>
                    <a:pt x="0" y="1623"/>
                  </a:moveTo>
                  <a:lnTo>
                    <a:pt x="7" y="1623"/>
                  </a:lnTo>
                  <a:lnTo>
                    <a:pt x="14" y="1623"/>
                  </a:lnTo>
                  <a:lnTo>
                    <a:pt x="22" y="1623"/>
                  </a:lnTo>
                  <a:lnTo>
                    <a:pt x="29" y="1623"/>
                  </a:lnTo>
                  <a:lnTo>
                    <a:pt x="36" y="1623"/>
                  </a:lnTo>
                  <a:lnTo>
                    <a:pt x="43" y="1623"/>
                  </a:lnTo>
                  <a:lnTo>
                    <a:pt x="51" y="1623"/>
                  </a:lnTo>
                  <a:lnTo>
                    <a:pt x="58" y="1623"/>
                  </a:lnTo>
                  <a:lnTo>
                    <a:pt x="65" y="1623"/>
                  </a:lnTo>
                  <a:lnTo>
                    <a:pt x="71" y="1623"/>
                  </a:lnTo>
                  <a:lnTo>
                    <a:pt x="79" y="1623"/>
                  </a:lnTo>
                  <a:lnTo>
                    <a:pt x="87" y="1623"/>
                  </a:lnTo>
                  <a:lnTo>
                    <a:pt x="93" y="1623"/>
                  </a:lnTo>
                  <a:lnTo>
                    <a:pt x="101" y="1623"/>
                  </a:lnTo>
                  <a:lnTo>
                    <a:pt x="108" y="1623"/>
                  </a:lnTo>
                  <a:lnTo>
                    <a:pt x="115" y="1623"/>
                  </a:lnTo>
                  <a:lnTo>
                    <a:pt x="122" y="1623"/>
                  </a:lnTo>
                  <a:lnTo>
                    <a:pt x="129" y="1623"/>
                  </a:lnTo>
                  <a:lnTo>
                    <a:pt x="137" y="1623"/>
                  </a:lnTo>
                  <a:lnTo>
                    <a:pt x="144" y="1623"/>
                  </a:lnTo>
                  <a:lnTo>
                    <a:pt x="150" y="1623"/>
                  </a:lnTo>
                  <a:lnTo>
                    <a:pt x="158" y="1623"/>
                  </a:lnTo>
                  <a:lnTo>
                    <a:pt x="165" y="1623"/>
                  </a:lnTo>
                  <a:lnTo>
                    <a:pt x="165" y="1621"/>
                  </a:lnTo>
                  <a:lnTo>
                    <a:pt x="172" y="1619"/>
                  </a:lnTo>
                  <a:lnTo>
                    <a:pt x="183" y="1617"/>
                  </a:lnTo>
                  <a:lnTo>
                    <a:pt x="183" y="1615"/>
                  </a:lnTo>
                  <a:lnTo>
                    <a:pt x="183" y="1614"/>
                  </a:lnTo>
                  <a:lnTo>
                    <a:pt x="190" y="1610"/>
                  </a:lnTo>
                  <a:lnTo>
                    <a:pt x="190" y="1608"/>
                  </a:lnTo>
                  <a:lnTo>
                    <a:pt x="190" y="1603"/>
                  </a:lnTo>
                  <a:lnTo>
                    <a:pt x="197" y="1600"/>
                  </a:lnTo>
                  <a:lnTo>
                    <a:pt x="197" y="1596"/>
                  </a:lnTo>
                  <a:lnTo>
                    <a:pt x="197" y="1592"/>
                  </a:lnTo>
                  <a:lnTo>
                    <a:pt x="204" y="1588"/>
                  </a:lnTo>
                  <a:lnTo>
                    <a:pt x="204" y="1584"/>
                  </a:lnTo>
                  <a:lnTo>
                    <a:pt x="211" y="1580"/>
                  </a:lnTo>
                  <a:lnTo>
                    <a:pt x="211" y="1573"/>
                  </a:lnTo>
                  <a:lnTo>
                    <a:pt x="211" y="1569"/>
                  </a:lnTo>
                  <a:lnTo>
                    <a:pt x="218" y="1565"/>
                  </a:lnTo>
                  <a:lnTo>
                    <a:pt x="218" y="1560"/>
                  </a:lnTo>
                  <a:lnTo>
                    <a:pt x="218" y="1556"/>
                  </a:lnTo>
                  <a:lnTo>
                    <a:pt x="226" y="1552"/>
                  </a:lnTo>
                  <a:lnTo>
                    <a:pt x="226" y="1546"/>
                  </a:lnTo>
                  <a:lnTo>
                    <a:pt x="232" y="1542"/>
                  </a:lnTo>
                  <a:lnTo>
                    <a:pt x="232" y="1536"/>
                  </a:lnTo>
                  <a:lnTo>
                    <a:pt x="232" y="1532"/>
                  </a:lnTo>
                  <a:lnTo>
                    <a:pt x="240" y="1528"/>
                  </a:lnTo>
                  <a:lnTo>
                    <a:pt x="240" y="1525"/>
                  </a:lnTo>
                  <a:lnTo>
                    <a:pt x="240" y="1520"/>
                  </a:lnTo>
                  <a:lnTo>
                    <a:pt x="247" y="1514"/>
                  </a:lnTo>
                  <a:lnTo>
                    <a:pt x="247" y="1511"/>
                  </a:lnTo>
                  <a:lnTo>
                    <a:pt x="247" y="1506"/>
                  </a:lnTo>
                  <a:lnTo>
                    <a:pt x="253" y="1502"/>
                  </a:lnTo>
                  <a:lnTo>
                    <a:pt x="253" y="1498"/>
                  </a:lnTo>
                  <a:lnTo>
                    <a:pt x="262" y="1494"/>
                  </a:lnTo>
                  <a:lnTo>
                    <a:pt x="262" y="1490"/>
                  </a:lnTo>
                  <a:lnTo>
                    <a:pt x="262" y="1489"/>
                  </a:lnTo>
                  <a:lnTo>
                    <a:pt x="268" y="1485"/>
                  </a:lnTo>
                  <a:lnTo>
                    <a:pt x="268" y="1481"/>
                  </a:lnTo>
                  <a:lnTo>
                    <a:pt x="268" y="1477"/>
                  </a:lnTo>
                  <a:lnTo>
                    <a:pt x="275" y="1473"/>
                  </a:lnTo>
                  <a:lnTo>
                    <a:pt x="275" y="1469"/>
                  </a:lnTo>
                  <a:lnTo>
                    <a:pt x="275" y="1465"/>
                  </a:lnTo>
                  <a:lnTo>
                    <a:pt x="282" y="1463"/>
                  </a:lnTo>
                  <a:lnTo>
                    <a:pt x="282" y="1459"/>
                  </a:lnTo>
                  <a:lnTo>
                    <a:pt x="290" y="1455"/>
                  </a:lnTo>
                  <a:lnTo>
                    <a:pt x="290" y="1451"/>
                  </a:lnTo>
                  <a:lnTo>
                    <a:pt x="290" y="1449"/>
                  </a:lnTo>
                  <a:lnTo>
                    <a:pt x="296" y="1446"/>
                  </a:lnTo>
                  <a:lnTo>
                    <a:pt x="296" y="1441"/>
                  </a:lnTo>
                  <a:lnTo>
                    <a:pt x="296" y="1437"/>
                  </a:lnTo>
                  <a:lnTo>
                    <a:pt x="304" y="1433"/>
                  </a:lnTo>
                  <a:lnTo>
                    <a:pt x="304" y="1431"/>
                  </a:lnTo>
                  <a:lnTo>
                    <a:pt x="304" y="1427"/>
                  </a:lnTo>
                  <a:lnTo>
                    <a:pt x="310" y="1423"/>
                  </a:lnTo>
                  <a:lnTo>
                    <a:pt x="310" y="1421"/>
                  </a:lnTo>
                  <a:lnTo>
                    <a:pt x="318" y="1417"/>
                  </a:lnTo>
                  <a:lnTo>
                    <a:pt x="318" y="1413"/>
                  </a:lnTo>
                  <a:lnTo>
                    <a:pt x="318" y="1411"/>
                  </a:lnTo>
                  <a:lnTo>
                    <a:pt x="326" y="1407"/>
                  </a:lnTo>
                  <a:lnTo>
                    <a:pt x="326" y="1403"/>
                  </a:lnTo>
                  <a:lnTo>
                    <a:pt x="326" y="1402"/>
                  </a:lnTo>
                  <a:lnTo>
                    <a:pt x="332" y="1398"/>
                  </a:lnTo>
                  <a:lnTo>
                    <a:pt x="332" y="1394"/>
                  </a:lnTo>
                  <a:lnTo>
                    <a:pt x="332" y="1390"/>
                  </a:lnTo>
                  <a:lnTo>
                    <a:pt x="339" y="1388"/>
                  </a:lnTo>
                  <a:lnTo>
                    <a:pt x="339" y="1384"/>
                  </a:lnTo>
                  <a:lnTo>
                    <a:pt x="347" y="1380"/>
                  </a:lnTo>
                  <a:lnTo>
                    <a:pt x="347" y="1377"/>
                  </a:lnTo>
                  <a:lnTo>
                    <a:pt x="347" y="1374"/>
                  </a:lnTo>
                  <a:lnTo>
                    <a:pt x="355" y="1369"/>
                  </a:lnTo>
                  <a:lnTo>
                    <a:pt x="355" y="1366"/>
                  </a:lnTo>
                  <a:lnTo>
                    <a:pt x="355" y="1363"/>
                  </a:lnTo>
                  <a:lnTo>
                    <a:pt x="361" y="1360"/>
                  </a:lnTo>
                  <a:lnTo>
                    <a:pt x="361" y="1356"/>
                  </a:lnTo>
                  <a:lnTo>
                    <a:pt x="368" y="1354"/>
                  </a:lnTo>
                  <a:lnTo>
                    <a:pt x="368" y="1350"/>
                  </a:lnTo>
                  <a:lnTo>
                    <a:pt x="368" y="1346"/>
                  </a:lnTo>
                  <a:lnTo>
                    <a:pt x="376" y="1342"/>
                  </a:lnTo>
                  <a:lnTo>
                    <a:pt x="376" y="1340"/>
                  </a:lnTo>
                  <a:lnTo>
                    <a:pt x="376" y="1336"/>
                  </a:lnTo>
                  <a:lnTo>
                    <a:pt x="383" y="1332"/>
                  </a:lnTo>
                  <a:lnTo>
                    <a:pt x="383" y="1330"/>
                  </a:lnTo>
                  <a:lnTo>
                    <a:pt x="383" y="1327"/>
                  </a:lnTo>
                  <a:lnTo>
                    <a:pt x="390" y="1323"/>
                  </a:lnTo>
                  <a:lnTo>
                    <a:pt x="390" y="1321"/>
                  </a:lnTo>
                  <a:lnTo>
                    <a:pt x="397" y="1316"/>
                  </a:lnTo>
                  <a:lnTo>
                    <a:pt x="397" y="1313"/>
                  </a:lnTo>
                  <a:lnTo>
                    <a:pt x="397" y="1310"/>
                  </a:lnTo>
                  <a:lnTo>
                    <a:pt x="404" y="1306"/>
                  </a:lnTo>
                  <a:lnTo>
                    <a:pt x="404" y="1302"/>
                  </a:lnTo>
                  <a:lnTo>
                    <a:pt x="404" y="1298"/>
                  </a:lnTo>
                  <a:lnTo>
                    <a:pt x="412" y="1295"/>
                  </a:lnTo>
                  <a:lnTo>
                    <a:pt x="412" y="1292"/>
                  </a:lnTo>
                  <a:lnTo>
                    <a:pt x="412" y="1288"/>
                  </a:lnTo>
                  <a:lnTo>
                    <a:pt x="419" y="1285"/>
                  </a:lnTo>
                  <a:lnTo>
                    <a:pt x="419" y="1280"/>
                  </a:lnTo>
                  <a:lnTo>
                    <a:pt x="429" y="1279"/>
                  </a:lnTo>
                  <a:lnTo>
                    <a:pt x="429" y="1275"/>
                  </a:lnTo>
                  <a:lnTo>
                    <a:pt x="429" y="1271"/>
                  </a:lnTo>
                  <a:lnTo>
                    <a:pt x="436" y="1267"/>
                  </a:lnTo>
                  <a:lnTo>
                    <a:pt x="436" y="1265"/>
                  </a:lnTo>
                  <a:lnTo>
                    <a:pt x="436" y="1261"/>
                  </a:lnTo>
                  <a:lnTo>
                    <a:pt x="444" y="1257"/>
                  </a:lnTo>
                  <a:lnTo>
                    <a:pt x="444" y="1255"/>
                  </a:lnTo>
                  <a:lnTo>
                    <a:pt x="444" y="1251"/>
                  </a:lnTo>
                  <a:lnTo>
                    <a:pt x="451" y="1248"/>
                  </a:lnTo>
                  <a:lnTo>
                    <a:pt x="451" y="1245"/>
                  </a:lnTo>
                  <a:lnTo>
                    <a:pt x="457" y="1241"/>
                  </a:lnTo>
                  <a:lnTo>
                    <a:pt x="457" y="1237"/>
                  </a:lnTo>
                  <a:lnTo>
                    <a:pt x="457" y="1235"/>
                  </a:lnTo>
                  <a:lnTo>
                    <a:pt x="465" y="1230"/>
                  </a:lnTo>
                  <a:lnTo>
                    <a:pt x="465" y="1227"/>
                  </a:lnTo>
                  <a:lnTo>
                    <a:pt x="465" y="1225"/>
                  </a:lnTo>
                  <a:lnTo>
                    <a:pt x="473" y="1221"/>
                  </a:lnTo>
                  <a:lnTo>
                    <a:pt x="473" y="1217"/>
                  </a:lnTo>
                  <a:lnTo>
                    <a:pt x="479" y="1215"/>
                  </a:lnTo>
                  <a:lnTo>
                    <a:pt x="479" y="1212"/>
                  </a:lnTo>
                  <a:lnTo>
                    <a:pt x="479" y="1208"/>
                  </a:lnTo>
                  <a:lnTo>
                    <a:pt x="487" y="1206"/>
                  </a:lnTo>
                  <a:lnTo>
                    <a:pt x="487" y="1202"/>
                  </a:lnTo>
                  <a:lnTo>
                    <a:pt x="487" y="1198"/>
                  </a:lnTo>
                  <a:lnTo>
                    <a:pt x="493" y="1194"/>
                  </a:lnTo>
                  <a:lnTo>
                    <a:pt x="493" y="1192"/>
                  </a:lnTo>
                  <a:lnTo>
                    <a:pt x="493" y="1188"/>
                  </a:lnTo>
                  <a:lnTo>
                    <a:pt x="501" y="1184"/>
                  </a:lnTo>
                  <a:lnTo>
                    <a:pt x="501" y="1179"/>
                  </a:lnTo>
                  <a:lnTo>
                    <a:pt x="508" y="1177"/>
                  </a:lnTo>
                  <a:lnTo>
                    <a:pt x="508" y="1173"/>
                  </a:lnTo>
                  <a:lnTo>
                    <a:pt x="508" y="1170"/>
                  </a:lnTo>
                  <a:lnTo>
                    <a:pt x="515" y="1165"/>
                  </a:lnTo>
                  <a:lnTo>
                    <a:pt x="515" y="1163"/>
                  </a:lnTo>
                  <a:lnTo>
                    <a:pt x="515" y="1159"/>
                  </a:lnTo>
                  <a:lnTo>
                    <a:pt x="521" y="1156"/>
                  </a:lnTo>
                  <a:lnTo>
                    <a:pt x="521" y="1152"/>
                  </a:lnTo>
                  <a:lnTo>
                    <a:pt x="521" y="1150"/>
                  </a:lnTo>
                  <a:lnTo>
                    <a:pt x="530" y="1146"/>
                  </a:lnTo>
                  <a:lnTo>
                    <a:pt x="530" y="1142"/>
                  </a:lnTo>
                  <a:lnTo>
                    <a:pt x="536" y="1141"/>
                  </a:lnTo>
                  <a:lnTo>
                    <a:pt x="536" y="1137"/>
                  </a:lnTo>
                  <a:lnTo>
                    <a:pt x="536" y="1133"/>
                  </a:lnTo>
                  <a:lnTo>
                    <a:pt x="543" y="1129"/>
                  </a:lnTo>
                  <a:lnTo>
                    <a:pt x="543" y="1126"/>
                  </a:lnTo>
                  <a:lnTo>
                    <a:pt x="543" y="1123"/>
                  </a:lnTo>
                  <a:lnTo>
                    <a:pt x="550" y="1119"/>
                  </a:lnTo>
                  <a:lnTo>
                    <a:pt x="550" y="1117"/>
                  </a:lnTo>
                  <a:lnTo>
                    <a:pt x="550" y="1112"/>
                  </a:lnTo>
                  <a:lnTo>
                    <a:pt x="558" y="1108"/>
                  </a:lnTo>
                  <a:lnTo>
                    <a:pt x="558" y="1104"/>
                  </a:lnTo>
                  <a:lnTo>
                    <a:pt x="565" y="1102"/>
                  </a:lnTo>
                  <a:lnTo>
                    <a:pt x="565" y="1098"/>
                  </a:lnTo>
                  <a:lnTo>
                    <a:pt x="565" y="1094"/>
                  </a:lnTo>
                  <a:lnTo>
                    <a:pt x="572" y="1090"/>
                  </a:lnTo>
                  <a:lnTo>
                    <a:pt x="572" y="1088"/>
                  </a:lnTo>
                  <a:lnTo>
                    <a:pt x="572" y="1084"/>
                  </a:lnTo>
                  <a:lnTo>
                    <a:pt x="578" y="1081"/>
                  </a:lnTo>
                  <a:lnTo>
                    <a:pt x="578" y="1077"/>
                  </a:lnTo>
                  <a:lnTo>
                    <a:pt x="578" y="1075"/>
                  </a:lnTo>
                  <a:lnTo>
                    <a:pt x="586" y="1071"/>
                  </a:lnTo>
                  <a:lnTo>
                    <a:pt x="586" y="1067"/>
                  </a:lnTo>
                  <a:lnTo>
                    <a:pt x="593" y="1065"/>
                  </a:lnTo>
                  <a:lnTo>
                    <a:pt x="593" y="1061"/>
                  </a:lnTo>
                  <a:lnTo>
                    <a:pt x="593" y="1058"/>
                  </a:lnTo>
                  <a:lnTo>
                    <a:pt x="600" y="1054"/>
                  </a:lnTo>
                  <a:lnTo>
                    <a:pt x="600" y="1051"/>
                  </a:lnTo>
                  <a:lnTo>
                    <a:pt x="600" y="1047"/>
                  </a:lnTo>
                  <a:lnTo>
                    <a:pt x="608" y="1043"/>
                  </a:lnTo>
                  <a:lnTo>
                    <a:pt x="608" y="1039"/>
                  </a:lnTo>
                  <a:lnTo>
                    <a:pt x="614" y="1037"/>
                  </a:lnTo>
                  <a:lnTo>
                    <a:pt x="614" y="1033"/>
                  </a:lnTo>
                  <a:lnTo>
                    <a:pt x="614" y="1029"/>
                  </a:lnTo>
                  <a:lnTo>
                    <a:pt x="622" y="1027"/>
                  </a:lnTo>
                  <a:lnTo>
                    <a:pt x="622" y="1023"/>
                  </a:lnTo>
                  <a:lnTo>
                    <a:pt x="622" y="1019"/>
                  </a:lnTo>
                  <a:lnTo>
                    <a:pt x="629" y="1016"/>
                  </a:lnTo>
                  <a:lnTo>
                    <a:pt x="629" y="1013"/>
                  </a:lnTo>
                  <a:lnTo>
                    <a:pt x="629" y="1009"/>
                  </a:lnTo>
                  <a:lnTo>
                    <a:pt x="636" y="1005"/>
                  </a:lnTo>
                  <a:lnTo>
                    <a:pt x="636" y="1004"/>
                  </a:lnTo>
                  <a:lnTo>
                    <a:pt x="643" y="1000"/>
                  </a:lnTo>
                  <a:lnTo>
                    <a:pt x="643" y="996"/>
                  </a:lnTo>
                  <a:lnTo>
                    <a:pt x="643" y="992"/>
                  </a:lnTo>
                  <a:lnTo>
                    <a:pt x="650" y="988"/>
                  </a:lnTo>
                  <a:lnTo>
                    <a:pt x="650" y="986"/>
                  </a:lnTo>
                  <a:lnTo>
                    <a:pt x="650" y="981"/>
                  </a:lnTo>
                  <a:lnTo>
                    <a:pt x="657" y="977"/>
                  </a:lnTo>
                  <a:lnTo>
                    <a:pt x="657" y="973"/>
                  </a:lnTo>
                  <a:lnTo>
                    <a:pt x="657" y="972"/>
                  </a:lnTo>
                  <a:lnTo>
                    <a:pt x="669" y="967"/>
                  </a:lnTo>
                  <a:lnTo>
                    <a:pt x="669" y="964"/>
                  </a:lnTo>
                  <a:lnTo>
                    <a:pt x="676" y="960"/>
                  </a:lnTo>
                  <a:lnTo>
                    <a:pt x="676" y="958"/>
                  </a:lnTo>
                  <a:lnTo>
                    <a:pt x="676" y="954"/>
                  </a:lnTo>
                  <a:lnTo>
                    <a:pt x="683" y="950"/>
                  </a:lnTo>
                  <a:lnTo>
                    <a:pt x="683" y="946"/>
                  </a:lnTo>
                  <a:lnTo>
                    <a:pt x="683" y="944"/>
                  </a:lnTo>
                  <a:lnTo>
                    <a:pt x="690" y="940"/>
                  </a:lnTo>
                  <a:lnTo>
                    <a:pt x="690" y="936"/>
                  </a:lnTo>
                  <a:lnTo>
                    <a:pt x="690" y="934"/>
                  </a:lnTo>
                  <a:lnTo>
                    <a:pt x="697" y="930"/>
                  </a:lnTo>
                  <a:lnTo>
                    <a:pt x="697" y="926"/>
                  </a:lnTo>
                  <a:lnTo>
                    <a:pt x="704" y="922"/>
                  </a:lnTo>
                  <a:lnTo>
                    <a:pt x="704" y="921"/>
                  </a:lnTo>
                  <a:lnTo>
                    <a:pt x="704" y="917"/>
                  </a:lnTo>
                  <a:lnTo>
                    <a:pt x="712" y="912"/>
                  </a:lnTo>
                  <a:lnTo>
                    <a:pt x="712" y="908"/>
                  </a:lnTo>
                  <a:lnTo>
                    <a:pt x="712" y="906"/>
                  </a:lnTo>
                  <a:lnTo>
                    <a:pt x="718" y="902"/>
                  </a:lnTo>
                  <a:lnTo>
                    <a:pt x="718" y="899"/>
                  </a:lnTo>
                  <a:lnTo>
                    <a:pt x="726" y="895"/>
                  </a:lnTo>
                  <a:lnTo>
                    <a:pt x="726" y="893"/>
                  </a:lnTo>
                  <a:lnTo>
                    <a:pt x="726" y="889"/>
                  </a:lnTo>
                  <a:lnTo>
                    <a:pt x="733" y="885"/>
                  </a:lnTo>
                  <a:lnTo>
                    <a:pt x="733" y="883"/>
                  </a:lnTo>
                  <a:lnTo>
                    <a:pt x="733" y="879"/>
                  </a:lnTo>
                  <a:lnTo>
                    <a:pt x="740" y="875"/>
                  </a:lnTo>
                  <a:lnTo>
                    <a:pt x="740" y="871"/>
                  </a:lnTo>
                  <a:lnTo>
                    <a:pt x="740" y="869"/>
                  </a:lnTo>
                  <a:lnTo>
                    <a:pt x="747" y="866"/>
                  </a:lnTo>
                  <a:lnTo>
                    <a:pt x="747" y="861"/>
                  </a:lnTo>
                  <a:lnTo>
                    <a:pt x="754" y="860"/>
                  </a:lnTo>
                  <a:lnTo>
                    <a:pt x="754" y="856"/>
                  </a:lnTo>
                  <a:lnTo>
                    <a:pt x="754" y="852"/>
                  </a:lnTo>
                  <a:lnTo>
                    <a:pt x="761" y="847"/>
                  </a:lnTo>
                  <a:lnTo>
                    <a:pt x="761" y="845"/>
                  </a:lnTo>
                  <a:lnTo>
                    <a:pt x="761" y="841"/>
                  </a:lnTo>
                  <a:lnTo>
                    <a:pt x="769" y="837"/>
                  </a:lnTo>
                  <a:lnTo>
                    <a:pt x="769" y="835"/>
                  </a:lnTo>
                  <a:lnTo>
                    <a:pt x="769" y="831"/>
                  </a:lnTo>
                  <a:lnTo>
                    <a:pt x="775" y="827"/>
                  </a:lnTo>
                  <a:lnTo>
                    <a:pt x="775" y="824"/>
                  </a:lnTo>
                  <a:lnTo>
                    <a:pt x="783" y="822"/>
                  </a:lnTo>
                  <a:lnTo>
                    <a:pt x="783" y="818"/>
                  </a:lnTo>
                  <a:lnTo>
                    <a:pt x="783" y="814"/>
                  </a:lnTo>
                  <a:lnTo>
                    <a:pt x="790" y="810"/>
                  </a:lnTo>
                  <a:lnTo>
                    <a:pt x="790" y="808"/>
                  </a:lnTo>
                  <a:lnTo>
                    <a:pt x="790" y="804"/>
                  </a:lnTo>
                  <a:lnTo>
                    <a:pt x="797" y="800"/>
                  </a:lnTo>
                  <a:lnTo>
                    <a:pt x="797" y="796"/>
                  </a:lnTo>
                  <a:lnTo>
                    <a:pt x="797" y="794"/>
                  </a:lnTo>
                  <a:lnTo>
                    <a:pt x="805" y="791"/>
                  </a:lnTo>
                  <a:lnTo>
                    <a:pt x="805" y="787"/>
                  </a:lnTo>
                  <a:lnTo>
                    <a:pt x="811" y="783"/>
                  </a:lnTo>
                  <a:lnTo>
                    <a:pt x="811" y="780"/>
                  </a:lnTo>
                  <a:lnTo>
                    <a:pt x="811" y="776"/>
                  </a:lnTo>
                  <a:lnTo>
                    <a:pt x="818" y="772"/>
                  </a:lnTo>
                  <a:lnTo>
                    <a:pt x="818" y="770"/>
                  </a:lnTo>
                  <a:lnTo>
                    <a:pt x="818" y="766"/>
                  </a:lnTo>
                  <a:lnTo>
                    <a:pt x="826" y="762"/>
                  </a:lnTo>
                  <a:lnTo>
                    <a:pt x="826" y="760"/>
                  </a:lnTo>
                  <a:lnTo>
                    <a:pt x="826" y="756"/>
                  </a:lnTo>
                  <a:lnTo>
                    <a:pt x="833" y="752"/>
                  </a:lnTo>
                  <a:lnTo>
                    <a:pt x="833" y="748"/>
                  </a:lnTo>
                  <a:lnTo>
                    <a:pt x="840" y="746"/>
                  </a:lnTo>
                  <a:lnTo>
                    <a:pt x="840" y="743"/>
                  </a:lnTo>
                  <a:lnTo>
                    <a:pt x="840" y="739"/>
                  </a:lnTo>
                  <a:lnTo>
                    <a:pt x="847" y="737"/>
                  </a:lnTo>
                  <a:lnTo>
                    <a:pt x="847" y="733"/>
                  </a:lnTo>
                  <a:lnTo>
                    <a:pt x="847" y="729"/>
                  </a:lnTo>
                  <a:lnTo>
                    <a:pt x="854" y="727"/>
                  </a:lnTo>
                  <a:lnTo>
                    <a:pt x="854" y="723"/>
                  </a:lnTo>
                  <a:lnTo>
                    <a:pt x="862" y="719"/>
                  </a:lnTo>
                  <a:lnTo>
                    <a:pt x="862" y="715"/>
                  </a:lnTo>
                  <a:lnTo>
                    <a:pt x="862" y="712"/>
                  </a:lnTo>
                  <a:lnTo>
                    <a:pt x="869" y="709"/>
                  </a:lnTo>
                  <a:lnTo>
                    <a:pt x="869" y="704"/>
                  </a:lnTo>
                  <a:lnTo>
                    <a:pt x="869" y="703"/>
                  </a:lnTo>
                  <a:lnTo>
                    <a:pt x="875" y="699"/>
                  </a:lnTo>
                  <a:lnTo>
                    <a:pt x="875" y="695"/>
                  </a:lnTo>
                  <a:lnTo>
                    <a:pt x="875" y="693"/>
                  </a:lnTo>
                  <a:lnTo>
                    <a:pt x="882" y="689"/>
                  </a:lnTo>
                  <a:lnTo>
                    <a:pt x="882" y="685"/>
                  </a:lnTo>
                  <a:lnTo>
                    <a:pt x="890" y="681"/>
                  </a:lnTo>
                  <a:lnTo>
                    <a:pt x="890" y="679"/>
                  </a:lnTo>
                  <a:lnTo>
                    <a:pt x="890" y="676"/>
                  </a:lnTo>
                  <a:lnTo>
                    <a:pt x="897" y="672"/>
                  </a:lnTo>
                  <a:lnTo>
                    <a:pt x="897" y="670"/>
                  </a:lnTo>
                  <a:lnTo>
                    <a:pt x="897" y="665"/>
                  </a:lnTo>
                  <a:lnTo>
                    <a:pt x="907" y="662"/>
                  </a:lnTo>
                  <a:lnTo>
                    <a:pt x="907" y="658"/>
                  </a:lnTo>
                  <a:lnTo>
                    <a:pt x="907" y="656"/>
                  </a:lnTo>
                  <a:lnTo>
                    <a:pt x="915" y="651"/>
                  </a:lnTo>
                  <a:lnTo>
                    <a:pt x="915" y="647"/>
                  </a:lnTo>
                  <a:lnTo>
                    <a:pt x="922" y="644"/>
                  </a:lnTo>
                  <a:lnTo>
                    <a:pt x="922" y="641"/>
                  </a:lnTo>
                  <a:lnTo>
                    <a:pt x="922" y="637"/>
                  </a:lnTo>
                  <a:lnTo>
                    <a:pt x="929" y="634"/>
                  </a:lnTo>
                  <a:lnTo>
                    <a:pt x="929" y="629"/>
                  </a:lnTo>
                  <a:lnTo>
                    <a:pt x="929" y="628"/>
                  </a:lnTo>
                  <a:lnTo>
                    <a:pt x="936" y="624"/>
                  </a:lnTo>
                  <a:lnTo>
                    <a:pt x="936" y="620"/>
                  </a:lnTo>
                  <a:lnTo>
                    <a:pt x="936" y="618"/>
                  </a:lnTo>
                  <a:lnTo>
                    <a:pt x="943" y="614"/>
                  </a:lnTo>
                  <a:lnTo>
                    <a:pt x="943" y="610"/>
                  </a:lnTo>
                  <a:lnTo>
                    <a:pt x="951" y="606"/>
                  </a:lnTo>
                  <a:lnTo>
                    <a:pt x="951" y="604"/>
                  </a:lnTo>
                  <a:lnTo>
                    <a:pt x="951" y="600"/>
                  </a:lnTo>
                  <a:lnTo>
                    <a:pt x="957" y="597"/>
                  </a:lnTo>
                  <a:lnTo>
                    <a:pt x="957" y="593"/>
                  </a:lnTo>
                  <a:lnTo>
                    <a:pt x="957" y="589"/>
                  </a:lnTo>
                  <a:lnTo>
                    <a:pt x="964" y="586"/>
                  </a:lnTo>
                  <a:lnTo>
                    <a:pt x="964" y="582"/>
                  </a:lnTo>
                  <a:lnTo>
                    <a:pt x="964" y="578"/>
                  </a:lnTo>
                  <a:lnTo>
                    <a:pt x="972" y="576"/>
                  </a:lnTo>
                  <a:lnTo>
                    <a:pt x="972" y="572"/>
                  </a:lnTo>
                  <a:lnTo>
                    <a:pt x="979" y="568"/>
                  </a:lnTo>
                  <a:lnTo>
                    <a:pt x="979" y="564"/>
                  </a:lnTo>
                  <a:lnTo>
                    <a:pt x="979" y="562"/>
                  </a:lnTo>
                  <a:lnTo>
                    <a:pt x="987" y="558"/>
                  </a:lnTo>
                  <a:lnTo>
                    <a:pt x="987" y="554"/>
                  </a:lnTo>
                  <a:lnTo>
                    <a:pt x="987" y="553"/>
                  </a:lnTo>
                  <a:lnTo>
                    <a:pt x="994" y="549"/>
                  </a:lnTo>
                  <a:lnTo>
                    <a:pt x="994" y="545"/>
                  </a:lnTo>
                  <a:lnTo>
                    <a:pt x="1000" y="543"/>
                  </a:lnTo>
                  <a:lnTo>
                    <a:pt x="1000" y="539"/>
                  </a:lnTo>
                  <a:lnTo>
                    <a:pt x="1000" y="535"/>
                  </a:lnTo>
                  <a:lnTo>
                    <a:pt x="1008" y="532"/>
                  </a:lnTo>
                  <a:lnTo>
                    <a:pt x="1008" y="529"/>
                  </a:lnTo>
                  <a:lnTo>
                    <a:pt x="1008" y="525"/>
                  </a:lnTo>
                  <a:lnTo>
                    <a:pt x="1015" y="522"/>
                  </a:lnTo>
                  <a:lnTo>
                    <a:pt x="1015" y="519"/>
                  </a:lnTo>
                  <a:lnTo>
                    <a:pt x="1015" y="514"/>
                  </a:lnTo>
                  <a:lnTo>
                    <a:pt x="1022" y="511"/>
                  </a:lnTo>
                  <a:lnTo>
                    <a:pt x="1022" y="506"/>
                  </a:lnTo>
                  <a:lnTo>
                    <a:pt x="1030" y="504"/>
                  </a:lnTo>
                  <a:lnTo>
                    <a:pt x="1030" y="500"/>
                  </a:lnTo>
                  <a:lnTo>
                    <a:pt x="1030" y="497"/>
                  </a:lnTo>
                  <a:lnTo>
                    <a:pt x="1037" y="495"/>
                  </a:lnTo>
                  <a:lnTo>
                    <a:pt x="1037" y="491"/>
                  </a:lnTo>
                  <a:lnTo>
                    <a:pt x="1037" y="487"/>
                  </a:lnTo>
                  <a:lnTo>
                    <a:pt x="1044" y="485"/>
                  </a:lnTo>
                  <a:lnTo>
                    <a:pt x="1044" y="482"/>
                  </a:lnTo>
                  <a:lnTo>
                    <a:pt x="1044" y="477"/>
                  </a:lnTo>
                  <a:lnTo>
                    <a:pt x="1051" y="475"/>
                  </a:lnTo>
                  <a:lnTo>
                    <a:pt x="1051" y="472"/>
                  </a:lnTo>
                  <a:lnTo>
                    <a:pt x="1058" y="467"/>
                  </a:lnTo>
                  <a:lnTo>
                    <a:pt x="1058" y="464"/>
                  </a:lnTo>
                  <a:lnTo>
                    <a:pt x="1058" y="462"/>
                  </a:lnTo>
                  <a:lnTo>
                    <a:pt x="1065" y="458"/>
                  </a:lnTo>
                  <a:lnTo>
                    <a:pt x="1065" y="453"/>
                  </a:lnTo>
                  <a:lnTo>
                    <a:pt x="1065" y="451"/>
                  </a:lnTo>
                  <a:lnTo>
                    <a:pt x="1072" y="447"/>
                  </a:lnTo>
                  <a:lnTo>
                    <a:pt x="1072" y="443"/>
                  </a:lnTo>
                  <a:lnTo>
                    <a:pt x="1072" y="439"/>
                  </a:lnTo>
                  <a:lnTo>
                    <a:pt x="1079" y="437"/>
                  </a:lnTo>
                  <a:lnTo>
                    <a:pt x="1079" y="433"/>
                  </a:lnTo>
                  <a:lnTo>
                    <a:pt x="1087" y="430"/>
                  </a:lnTo>
                  <a:lnTo>
                    <a:pt x="1087" y="428"/>
                  </a:lnTo>
                  <a:lnTo>
                    <a:pt x="1087" y="424"/>
                  </a:lnTo>
                  <a:lnTo>
                    <a:pt x="1093" y="420"/>
                  </a:lnTo>
                  <a:lnTo>
                    <a:pt x="1093" y="416"/>
                  </a:lnTo>
                  <a:lnTo>
                    <a:pt x="1093" y="414"/>
                  </a:lnTo>
                  <a:lnTo>
                    <a:pt x="1101" y="410"/>
                  </a:lnTo>
                  <a:lnTo>
                    <a:pt x="1101" y="406"/>
                  </a:lnTo>
                  <a:lnTo>
                    <a:pt x="1108" y="404"/>
                  </a:lnTo>
                  <a:lnTo>
                    <a:pt x="1108" y="400"/>
                  </a:lnTo>
                  <a:lnTo>
                    <a:pt x="1108" y="396"/>
                  </a:lnTo>
                  <a:lnTo>
                    <a:pt x="1115" y="392"/>
                  </a:lnTo>
                  <a:lnTo>
                    <a:pt x="1115" y="390"/>
                  </a:lnTo>
                  <a:lnTo>
                    <a:pt x="1115" y="385"/>
                  </a:lnTo>
                  <a:lnTo>
                    <a:pt x="1122" y="381"/>
                  </a:lnTo>
                  <a:lnTo>
                    <a:pt x="1122" y="378"/>
                  </a:lnTo>
                  <a:lnTo>
                    <a:pt x="1122" y="376"/>
                  </a:lnTo>
                  <a:lnTo>
                    <a:pt x="1129" y="372"/>
                  </a:lnTo>
                  <a:lnTo>
                    <a:pt x="1129" y="368"/>
                  </a:lnTo>
                  <a:lnTo>
                    <a:pt x="1136" y="365"/>
                  </a:lnTo>
                  <a:lnTo>
                    <a:pt x="1136" y="362"/>
                  </a:lnTo>
                  <a:lnTo>
                    <a:pt x="1136" y="358"/>
                  </a:lnTo>
                  <a:lnTo>
                    <a:pt x="1144" y="354"/>
                  </a:lnTo>
                  <a:lnTo>
                    <a:pt x="1144" y="350"/>
                  </a:lnTo>
                  <a:lnTo>
                    <a:pt x="1144" y="349"/>
                  </a:lnTo>
                  <a:lnTo>
                    <a:pt x="1154" y="345"/>
                  </a:lnTo>
                  <a:lnTo>
                    <a:pt x="1154" y="341"/>
                  </a:lnTo>
                  <a:lnTo>
                    <a:pt x="1154" y="339"/>
                  </a:lnTo>
                  <a:lnTo>
                    <a:pt x="1161" y="335"/>
                  </a:lnTo>
                  <a:lnTo>
                    <a:pt x="1161" y="331"/>
                  </a:lnTo>
                  <a:lnTo>
                    <a:pt x="1168" y="329"/>
                  </a:lnTo>
                  <a:lnTo>
                    <a:pt x="1168" y="325"/>
                  </a:lnTo>
                  <a:lnTo>
                    <a:pt x="1168" y="320"/>
                  </a:lnTo>
                  <a:lnTo>
                    <a:pt x="1176" y="318"/>
                  </a:lnTo>
                  <a:lnTo>
                    <a:pt x="1176" y="314"/>
                  </a:lnTo>
                  <a:lnTo>
                    <a:pt x="1176" y="310"/>
                  </a:lnTo>
                  <a:lnTo>
                    <a:pt x="1182" y="307"/>
                  </a:lnTo>
                  <a:lnTo>
                    <a:pt x="1182" y="305"/>
                  </a:lnTo>
                  <a:lnTo>
                    <a:pt x="1182" y="301"/>
                  </a:lnTo>
                  <a:lnTo>
                    <a:pt x="1190" y="297"/>
                  </a:lnTo>
                  <a:lnTo>
                    <a:pt x="1190" y="295"/>
                  </a:lnTo>
                  <a:lnTo>
                    <a:pt x="1197" y="291"/>
                  </a:lnTo>
                  <a:lnTo>
                    <a:pt x="1197" y="287"/>
                  </a:lnTo>
                  <a:lnTo>
                    <a:pt x="1197" y="283"/>
                  </a:lnTo>
                  <a:lnTo>
                    <a:pt x="1204" y="282"/>
                  </a:lnTo>
                  <a:lnTo>
                    <a:pt x="1204" y="277"/>
                  </a:lnTo>
                  <a:lnTo>
                    <a:pt x="1204" y="274"/>
                  </a:lnTo>
                  <a:lnTo>
                    <a:pt x="1211" y="271"/>
                  </a:lnTo>
                  <a:lnTo>
                    <a:pt x="1211" y="268"/>
                  </a:lnTo>
                  <a:lnTo>
                    <a:pt x="1211" y="263"/>
                  </a:lnTo>
                  <a:lnTo>
                    <a:pt x="1219" y="262"/>
                  </a:lnTo>
                  <a:lnTo>
                    <a:pt x="1219" y="258"/>
                  </a:lnTo>
                  <a:lnTo>
                    <a:pt x="1225" y="253"/>
                  </a:lnTo>
                  <a:lnTo>
                    <a:pt x="1225" y="251"/>
                  </a:lnTo>
                  <a:lnTo>
                    <a:pt x="1225" y="247"/>
                  </a:lnTo>
                  <a:lnTo>
                    <a:pt x="1233" y="243"/>
                  </a:lnTo>
                  <a:lnTo>
                    <a:pt x="1233" y="239"/>
                  </a:lnTo>
                  <a:lnTo>
                    <a:pt x="1233" y="237"/>
                  </a:lnTo>
                  <a:lnTo>
                    <a:pt x="1239" y="234"/>
                  </a:lnTo>
                  <a:lnTo>
                    <a:pt x="1239" y="230"/>
                  </a:lnTo>
                  <a:lnTo>
                    <a:pt x="1247" y="227"/>
                  </a:lnTo>
                  <a:lnTo>
                    <a:pt x="1247" y="224"/>
                  </a:lnTo>
                  <a:lnTo>
                    <a:pt x="1247" y="220"/>
                  </a:lnTo>
                  <a:lnTo>
                    <a:pt x="1255" y="216"/>
                  </a:lnTo>
                  <a:lnTo>
                    <a:pt x="1255" y="214"/>
                  </a:lnTo>
                  <a:lnTo>
                    <a:pt x="1255" y="210"/>
                  </a:lnTo>
                  <a:lnTo>
                    <a:pt x="1261" y="206"/>
                  </a:lnTo>
                  <a:lnTo>
                    <a:pt x="1261" y="204"/>
                  </a:lnTo>
                  <a:lnTo>
                    <a:pt x="1261" y="200"/>
                  </a:lnTo>
                  <a:lnTo>
                    <a:pt x="1268" y="196"/>
                  </a:lnTo>
                  <a:lnTo>
                    <a:pt x="1268" y="192"/>
                  </a:lnTo>
                  <a:lnTo>
                    <a:pt x="1275" y="189"/>
                  </a:lnTo>
                  <a:lnTo>
                    <a:pt x="1275" y="185"/>
                  </a:lnTo>
                  <a:lnTo>
                    <a:pt x="1275" y="182"/>
                  </a:lnTo>
                  <a:lnTo>
                    <a:pt x="1283" y="177"/>
                  </a:lnTo>
                  <a:lnTo>
                    <a:pt x="1283" y="176"/>
                  </a:lnTo>
                  <a:lnTo>
                    <a:pt x="1283" y="172"/>
                  </a:lnTo>
                  <a:lnTo>
                    <a:pt x="1290" y="168"/>
                  </a:lnTo>
                  <a:lnTo>
                    <a:pt x="1290" y="167"/>
                  </a:lnTo>
                  <a:lnTo>
                    <a:pt x="1290" y="162"/>
                  </a:lnTo>
                  <a:lnTo>
                    <a:pt x="1296" y="159"/>
                  </a:lnTo>
                  <a:lnTo>
                    <a:pt x="1296" y="154"/>
                  </a:lnTo>
                  <a:lnTo>
                    <a:pt x="1304" y="152"/>
                  </a:lnTo>
                  <a:lnTo>
                    <a:pt x="1304" y="148"/>
                  </a:lnTo>
                  <a:lnTo>
                    <a:pt x="1304" y="145"/>
                  </a:lnTo>
                  <a:lnTo>
                    <a:pt x="1312" y="143"/>
                  </a:lnTo>
                  <a:lnTo>
                    <a:pt x="1312" y="139"/>
                  </a:lnTo>
                  <a:lnTo>
                    <a:pt x="1312" y="135"/>
                  </a:lnTo>
                  <a:lnTo>
                    <a:pt x="1319" y="133"/>
                  </a:lnTo>
                  <a:lnTo>
                    <a:pt x="1319" y="129"/>
                  </a:lnTo>
                  <a:lnTo>
                    <a:pt x="1319" y="125"/>
                  </a:lnTo>
                  <a:lnTo>
                    <a:pt x="1326" y="122"/>
                  </a:lnTo>
                  <a:lnTo>
                    <a:pt x="1326" y="118"/>
                  </a:lnTo>
                  <a:lnTo>
                    <a:pt x="1333" y="114"/>
                  </a:lnTo>
                  <a:lnTo>
                    <a:pt x="1333" y="110"/>
                  </a:lnTo>
                  <a:lnTo>
                    <a:pt x="1333" y="109"/>
                  </a:lnTo>
                  <a:lnTo>
                    <a:pt x="1340" y="105"/>
                  </a:lnTo>
                  <a:lnTo>
                    <a:pt x="1340" y="101"/>
                  </a:lnTo>
                  <a:lnTo>
                    <a:pt x="1340" y="99"/>
                  </a:lnTo>
                  <a:lnTo>
                    <a:pt x="1348" y="95"/>
                  </a:lnTo>
                  <a:lnTo>
                    <a:pt x="1348" y="91"/>
                  </a:lnTo>
                  <a:lnTo>
                    <a:pt x="1354" y="89"/>
                  </a:lnTo>
                  <a:lnTo>
                    <a:pt x="1354" y="85"/>
                  </a:lnTo>
                  <a:lnTo>
                    <a:pt x="1354" y="83"/>
                  </a:lnTo>
                  <a:lnTo>
                    <a:pt x="1361" y="80"/>
                  </a:lnTo>
                  <a:lnTo>
                    <a:pt x="1361" y="78"/>
                  </a:lnTo>
                  <a:lnTo>
                    <a:pt x="1361" y="76"/>
                  </a:lnTo>
                  <a:lnTo>
                    <a:pt x="1369" y="73"/>
                  </a:lnTo>
                  <a:lnTo>
                    <a:pt x="1369" y="70"/>
                  </a:lnTo>
                  <a:lnTo>
                    <a:pt x="1369" y="68"/>
                  </a:lnTo>
                  <a:lnTo>
                    <a:pt x="1376" y="64"/>
                  </a:lnTo>
                  <a:lnTo>
                    <a:pt x="1376" y="62"/>
                  </a:lnTo>
                  <a:lnTo>
                    <a:pt x="1383" y="57"/>
                  </a:lnTo>
                  <a:lnTo>
                    <a:pt x="1383" y="55"/>
                  </a:lnTo>
                  <a:lnTo>
                    <a:pt x="1383" y="51"/>
                  </a:lnTo>
                  <a:lnTo>
                    <a:pt x="1393" y="47"/>
                  </a:lnTo>
                  <a:lnTo>
                    <a:pt x="1393" y="43"/>
                  </a:lnTo>
                  <a:lnTo>
                    <a:pt x="1393" y="41"/>
                  </a:lnTo>
                  <a:lnTo>
                    <a:pt x="1401" y="37"/>
                  </a:lnTo>
                  <a:lnTo>
                    <a:pt x="1401" y="35"/>
                  </a:lnTo>
                  <a:lnTo>
                    <a:pt x="1401" y="31"/>
                  </a:lnTo>
                  <a:lnTo>
                    <a:pt x="1408" y="30"/>
                  </a:lnTo>
                  <a:lnTo>
                    <a:pt x="1408" y="28"/>
                  </a:lnTo>
                  <a:lnTo>
                    <a:pt x="1415" y="26"/>
                  </a:lnTo>
                  <a:lnTo>
                    <a:pt x="1415" y="23"/>
                  </a:lnTo>
                  <a:lnTo>
                    <a:pt x="1422" y="22"/>
                  </a:lnTo>
                  <a:lnTo>
                    <a:pt x="1422" y="20"/>
                  </a:lnTo>
                  <a:lnTo>
                    <a:pt x="1430" y="18"/>
                  </a:lnTo>
                  <a:lnTo>
                    <a:pt x="1437" y="16"/>
                  </a:lnTo>
                  <a:lnTo>
                    <a:pt x="1444" y="16"/>
                  </a:lnTo>
                  <a:lnTo>
                    <a:pt x="1444" y="14"/>
                  </a:lnTo>
                  <a:lnTo>
                    <a:pt x="1450" y="14"/>
                  </a:lnTo>
                  <a:lnTo>
                    <a:pt x="1458" y="14"/>
                  </a:lnTo>
                  <a:lnTo>
                    <a:pt x="1458" y="12"/>
                  </a:lnTo>
                  <a:lnTo>
                    <a:pt x="1465" y="12"/>
                  </a:lnTo>
                  <a:lnTo>
                    <a:pt x="1472" y="12"/>
                  </a:lnTo>
                  <a:lnTo>
                    <a:pt x="1472" y="10"/>
                  </a:lnTo>
                  <a:lnTo>
                    <a:pt x="1479" y="10"/>
                  </a:lnTo>
                  <a:lnTo>
                    <a:pt x="1487" y="10"/>
                  </a:lnTo>
                  <a:lnTo>
                    <a:pt x="1494" y="10"/>
                  </a:lnTo>
                  <a:lnTo>
                    <a:pt x="1494" y="8"/>
                  </a:lnTo>
                  <a:lnTo>
                    <a:pt x="1501" y="8"/>
                  </a:lnTo>
                  <a:lnTo>
                    <a:pt x="1508" y="8"/>
                  </a:lnTo>
                  <a:lnTo>
                    <a:pt x="1515" y="8"/>
                  </a:lnTo>
                  <a:lnTo>
                    <a:pt x="1522" y="8"/>
                  </a:lnTo>
                  <a:lnTo>
                    <a:pt x="1529" y="8"/>
                  </a:lnTo>
                  <a:lnTo>
                    <a:pt x="1529" y="6"/>
                  </a:lnTo>
                  <a:lnTo>
                    <a:pt x="1535" y="6"/>
                  </a:lnTo>
                  <a:lnTo>
                    <a:pt x="1543" y="6"/>
                  </a:lnTo>
                  <a:lnTo>
                    <a:pt x="1551" y="6"/>
                  </a:lnTo>
                  <a:lnTo>
                    <a:pt x="1557" y="6"/>
                  </a:lnTo>
                  <a:lnTo>
                    <a:pt x="1565" y="6"/>
                  </a:lnTo>
                  <a:lnTo>
                    <a:pt x="1572" y="5"/>
                  </a:lnTo>
                  <a:lnTo>
                    <a:pt x="1579" y="5"/>
                  </a:lnTo>
                  <a:lnTo>
                    <a:pt x="1586" y="5"/>
                  </a:lnTo>
                  <a:lnTo>
                    <a:pt x="1594" y="5"/>
                  </a:lnTo>
                  <a:lnTo>
                    <a:pt x="1600" y="5"/>
                  </a:lnTo>
                  <a:lnTo>
                    <a:pt x="1608" y="5"/>
                  </a:lnTo>
                  <a:lnTo>
                    <a:pt x="1608" y="2"/>
                  </a:lnTo>
                  <a:lnTo>
                    <a:pt x="1614" y="2"/>
                  </a:lnTo>
                  <a:lnTo>
                    <a:pt x="1622" y="2"/>
                  </a:lnTo>
                  <a:lnTo>
                    <a:pt x="1633" y="2"/>
                  </a:lnTo>
                  <a:lnTo>
                    <a:pt x="1641" y="2"/>
                  </a:lnTo>
                  <a:lnTo>
                    <a:pt x="1647" y="2"/>
                  </a:lnTo>
                  <a:lnTo>
                    <a:pt x="1655" y="5"/>
                  </a:lnTo>
                  <a:lnTo>
                    <a:pt x="1662" y="5"/>
                  </a:lnTo>
                  <a:lnTo>
                    <a:pt x="1669" y="5"/>
                  </a:lnTo>
                  <a:lnTo>
                    <a:pt x="1669" y="2"/>
                  </a:lnTo>
                  <a:lnTo>
                    <a:pt x="1677" y="2"/>
                  </a:lnTo>
                  <a:lnTo>
                    <a:pt x="1683" y="2"/>
                  </a:lnTo>
                  <a:lnTo>
                    <a:pt x="1690" y="2"/>
                  </a:lnTo>
                  <a:lnTo>
                    <a:pt x="1698" y="2"/>
                  </a:lnTo>
                  <a:lnTo>
                    <a:pt x="1705" y="2"/>
                  </a:lnTo>
                  <a:lnTo>
                    <a:pt x="1712" y="2"/>
                  </a:lnTo>
                  <a:lnTo>
                    <a:pt x="1719" y="2"/>
                  </a:lnTo>
                  <a:lnTo>
                    <a:pt x="1726" y="2"/>
                  </a:lnTo>
                  <a:lnTo>
                    <a:pt x="1734" y="2"/>
                  </a:lnTo>
                  <a:lnTo>
                    <a:pt x="1740" y="2"/>
                  </a:lnTo>
                  <a:lnTo>
                    <a:pt x="1747" y="2"/>
                  </a:lnTo>
                  <a:lnTo>
                    <a:pt x="1754" y="2"/>
                  </a:lnTo>
                  <a:lnTo>
                    <a:pt x="1754" y="0"/>
                  </a:lnTo>
                  <a:lnTo>
                    <a:pt x="1762" y="0"/>
                  </a:lnTo>
                  <a:lnTo>
                    <a:pt x="1769" y="0"/>
                  </a:lnTo>
                  <a:lnTo>
                    <a:pt x="1776" y="0"/>
                  </a:lnTo>
                  <a:lnTo>
                    <a:pt x="1782" y="0"/>
                  </a:lnTo>
                  <a:lnTo>
                    <a:pt x="1791" y="0"/>
                  </a:lnTo>
                  <a:lnTo>
                    <a:pt x="1797" y="0"/>
                  </a:lnTo>
                  <a:lnTo>
                    <a:pt x="1804" y="0"/>
                  </a:lnTo>
                  <a:lnTo>
                    <a:pt x="1811" y="0"/>
                  </a:lnTo>
                  <a:lnTo>
                    <a:pt x="1819" y="0"/>
                  </a:lnTo>
                  <a:lnTo>
                    <a:pt x="1826" y="0"/>
                  </a:lnTo>
                  <a:lnTo>
                    <a:pt x="1826" y="2"/>
                  </a:lnTo>
                  <a:lnTo>
                    <a:pt x="1833" y="5"/>
                  </a:lnTo>
                  <a:lnTo>
                    <a:pt x="1833" y="6"/>
                  </a:lnTo>
                  <a:lnTo>
                    <a:pt x="1833" y="10"/>
                  </a:lnTo>
                  <a:lnTo>
                    <a:pt x="1839" y="18"/>
                  </a:lnTo>
                  <a:lnTo>
                    <a:pt x="1839" y="28"/>
                  </a:lnTo>
                  <a:lnTo>
                    <a:pt x="1839" y="41"/>
                  </a:lnTo>
                  <a:lnTo>
                    <a:pt x="1847" y="60"/>
                  </a:lnTo>
                  <a:lnTo>
                    <a:pt x="1847" y="83"/>
                  </a:lnTo>
                  <a:lnTo>
                    <a:pt x="1854" y="112"/>
                  </a:lnTo>
                  <a:lnTo>
                    <a:pt x="1854" y="148"/>
                  </a:lnTo>
                  <a:lnTo>
                    <a:pt x="1854" y="192"/>
                  </a:lnTo>
                  <a:lnTo>
                    <a:pt x="1861" y="239"/>
                  </a:lnTo>
                  <a:lnTo>
                    <a:pt x="1861" y="293"/>
                  </a:lnTo>
                  <a:lnTo>
                    <a:pt x="1861" y="350"/>
                  </a:lnTo>
                  <a:lnTo>
                    <a:pt x="1868" y="410"/>
                  </a:lnTo>
                  <a:lnTo>
                    <a:pt x="1868" y="473"/>
                  </a:lnTo>
                  <a:lnTo>
                    <a:pt x="1880" y="539"/>
                  </a:lnTo>
                  <a:lnTo>
                    <a:pt x="1880" y="604"/>
                  </a:lnTo>
                  <a:lnTo>
                    <a:pt x="1880" y="668"/>
                  </a:lnTo>
                  <a:lnTo>
                    <a:pt x="1886" y="731"/>
                  </a:lnTo>
                  <a:lnTo>
                    <a:pt x="1886" y="791"/>
                  </a:lnTo>
                  <a:lnTo>
                    <a:pt x="1886" y="849"/>
                  </a:lnTo>
                  <a:lnTo>
                    <a:pt x="1894" y="904"/>
                  </a:lnTo>
                  <a:lnTo>
                    <a:pt x="1894" y="956"/>
                  </a:lnTo>
                  <a:lnTo>
                    <a:pt x="1894" y="1005"/>
                  </a:lnTo>
                  <a:lnTo>
                    <a:pt x="1900" y="1050"/>
                  </a:lnTo>
                  <a:lnTo>
                    <a:pt x="1900" y="1090"/>
                  </a:lnTo>
                  <a:lnTo>
                    <a:pt x="1908" y="1130"/>
                  </a:lnTo>
                  <a:lnTo>
                    <a:pt x="1908" y="1163"/>
                  </a:lnTo>
                  <a:lnTo>
                    <a:pt x="1908" y="1198"/>
                  </a:lnTo>
                  <a:lnTo>
                    <a:pt x="1915" y="1225"/>
                  </a:lnTo>
                  <a:lnTo>
                    <a:pt x="1915" y="1253"/>
                  </a:lnTo>
                  <a:lnTo>
                    <a:pt x="1915" y="1277"/>
                  </a:lnTo>
                  <a:lnTo>
                    <a:pt x="1921" y="1298"/>
                  </a:lnTo>
                  <a:lnTo>
                    <a:pt x="1921" y="1319"/>
                  </a:lnTo>
                  <a:lnTo>
                    <a:pt x="1921" y="1336"/>
                  </a:lnTo>
                  <a:lnTo>
                    <a:pt x="1929" y="1354"/>
                  </a:lnTo>
                  <a:lnTo>
                    <a:pt x="1929" y="1368"/>
                  </a:lnTo>
                  <a:lnTo>
                    <a:pt x="1937" y="1382"/>
                  </a:lnTo>
                  <a:lnTo>
                    <a:pt x="1937" y="1394"/>
                  </a:lnTo>
                  <a:lnTo>
                    <a:pt x="1937" y="1406"/>
                  </a:lnTo>
                  <a:lnTo>
                    <a:pt x="1944" y="1415"/>
                  </a:lnTo>
                  <a:lnTo>
                    <a:pt x="1944" y="1425"/>
                  </a:lnTo>
                  <a:lnTo>
                    <a:pt x="1944" y="1435"/>
                  </a:lnTo>
                  <a:lnTo>
                    <a:pt x="1951" y="1442"/>
                  </a:lnTo>
                  <a:lnTo>
                    <a:pt x="1951" y="1451"/>
                  </a:lnTo>
                  <a:lnTo>
                    <a:pt x="1951" y="1457"/>
                  </a:lnTo>
                  <a:lnTo>
                    <a:pt x="1959" y="1465"/>
                  </a:lnTo>
                  <a:lnTo>
                    <a:pt x="1959" y="1471"/>
                  </a:lnTo>
                  <a:lnTo>
                    <a:pt x="1965" y="1477"/>
                  </a:lnTo>
                  <a:lnTo>
                    <a:pt x="1965" y="1481"/>
                  </a:lnTo>
                  <a:lnTo>
                    <a:pt x="1965" y="1486"/>
                  </a:lnTo>
                  <a:lnTo>
                    <a:pt x="1973" y="1490"/>
                  </a:lnTo>
                  <a:lnTo>
                    <a:pt x="1973" y="1496"/>
                  </a:lnTo>
                  <a:lnTo>
                    <a:pt x="1973" y="1500"/>
                  </a:lnTo>
                  <a:lnTo>
                    <a:pt x="1980" y="1504"/>
                  </a:lnTo>
                  <a:lnTo>
                    <a:pt x="1980" y="1508"/>
                  </a:lnTo>
                  <a:lnTo>
                    <a:pt x="1987" y="1513"/>
                  </a:lnTo>
                  <a:lnTo>
                    <a:pt x="1987" y="1517"/>
                  </a:lnTo>
                  <a:lnTo>
                    <a:pt x="1987" y="1519"/>
                  </a:lnTo>
                  <a:lnTo>
                    <a:pt x="1994" y="1522"/>
                  </a:lnTo>
                  <a:lnTo>
                    <a:pt x="1994" y="1526"/>
                  </a:lnTo>
                  <a:lnTo>
                    <a:pt x="1994" y="1528"/>
                  </a:lnTo>
                  <a:lnTo>
                    <a:pt x="2001" y="1532"/>
                  </a:lnTo>
                  <a:lnTo>
                    <a:pt x="2001" y="1535"/>
                  </a:lnTo>
                  <a:lnTo>
                    <a:pt x="2001" y="1536"/>
                  </a:lnTo>
                  <a:lnTo>
                    <a:pt x="2008" y="1540"/>
                  </a:lnTo>
                  <a:lnTo>
                    <a:pt x="2008" y="1542"/>
                  </a:lnTo>
                  <a:lnTo>
                    <a:pt x="2016" y="1544"/>
                  </a:lnTo>
                  <a:lnTo>
                    <a:pt x="2016" y="1546"/>
                  </a:lnTo>
                  <a:lnTo>
                    <a:pt x="2016" y="1548"/>
                  </a:lnTo>
                  <a:lnTo>
                    <a:pt x="2022" y="1552"/>
                  </a:lnTo>
                  <a:lnTo>
                    <a:pt x="2022" y="1554"/>
                  </a:lnTo>
                  <a:lnTo>
                    <a:pt x="2022" y="1556"/>
                  </a:lnTo>
                  <a:lnTo>
                    <a:pt x="2030" y="1558"/>
                  </a:lnTo>
                  <a:lnTo>
                    <a:pt x="2030" y="1560"/>
                  </a:lnTo>
                  <a:lnTo>
                    <a:pt x="2030" y="1561"/>
                  </a:lnTo>
                  <a:lnTo>
                    <a:pt x="2037" y="1561"/>
                  </a:lnTo>
                  <a:lnTo>
                    <a:pt x="2037" y="1564"/>
                  </a:lnTo>
                  <a:lnTo>
                    <a:pt x="2044" y="1565"/>
                  </a:lnTo>
                  <a:lnTo>
                    <a:pt x="2044" y="1567"/>
                  </a:lnTo>
                  <a:lnTo>
                    <a:pt x="2044" y="1569"/>
                  </a:lnTo>
                  <a:lnTo>
                    <a:pt x="2051" y="1569"/>
                  </a:lnTo>
                  <a:lnTo>
                    <a:pt x="2051" y="1572"/>
                  </a:lnTo>
                  <a:lnTo>
                    <a:pt x="2051" y="1573"/>
                  </a:lnTo>
                  <a:lnTo>
                    <a:pt x="2058" y="1573"/>
                  </a:lnTo>
                  <a:lnTo>
                    <a:pt x="2058" y="1575"/>
                  </a:lnTo>
                  <a:lnTo>
                    <a:pt x="2058" y="1578"/>
                  </a:lnTo>
                  <a:lnTo>
                    <a:pt x="2065" y="1578"/>
                  </a:lnTo>
                  <a:lnTo>
                    <a:pt x="2065" y="1580"/>
                  </a:lnTo>
                  <a:lnTo>
                    <a:pt x="2073" y="1580"/>
                  </a:lnTo>
                  <a:lnTo>
                    <a:pt x="2073" y="1582"/>
                  </a:lnTo>
                  <a:lnTo>
                    <a:pt x="2079" y="1584"/>
                  </a:lnTo>
                  <a:lnTo>
                    <a:pt x="2079" y="1586"/>
                  </a:lnTo>
                  <a:lnTo>
                    <a:pt x="2087" y="1586"/>
                  </a:lnTo>
                  <a:lnTo>
                    <a:pt x="2087" y="1588"/>
                  </a:lnTo>
                  <a:lnTo>
                    <a:pt x="2093" y="1590"/>
                  </a:lnTo>
                  <a:lnTo>
                    <a:pt x="2100" y="1592"/>
                  </a:lnTo>
                  <a:lnTo>
                    <a:pt x="2107" y="1593"/>
                  </a:lnTo>
                  <a:lnTo>
                    <a:pt x="2118" y="1596"/>
                  </a:lnTo>
                  <a:lnTo>
                    <a:pt x="2125" y="1596"/>
                  </a:lnTo>
                  <a:lnTo>
                    <a:pt x="2125" y="1597"/>
                  </a:lnTo>
                  <a:lnTo>
                    <a:pt x="2132" y="1597"/>
                  </a:lnTo>
                  <a:lnTo>
                    <a:pt x="2132" y="1600"/>
                  </a:lnTo>
                  <a:lnTo>
                    <a:pt x="2139" y="1600"/>
                  </a:lnTo>
                  <a:lnTo>
                    <a:pt x="2146" y="1602"/>
                  </a:lnTo>
                  <a:lnTo>
                    <a:pt x="2154" y="1602"/>
                  </a:lnTo>
                  <a:lnTo>
                    <a:pt x="2154" y="1603"/>
                  </a:lnTo>
                  <a:lnTo>
                    <a:pt x="2161" y="1603"/>
                  </a:lnTo>
                  <a:lnTo>
                    <a:pt x="2168" y="1603"/>
                  </a:lnTo>
                  <a:lnTo>
                    <a:pt x="2168" y="1606"/>
                  </a:lnTo>
                  <a:lnTo>
                    <a:pt x="2174" y="1606"/>
                  </a:lnTo>
                  <a:lnTo>
                    <a:pt x="2182" y="1606"/>
                  </a:lnTo>
                  <a:lnTo>
                    <a:pt x="2182" y="1608"/>
                  </a:lnTo>
                  <a:lnTo>
                    <a:pt x="2189" y="1608"/>
                  </a:lnTo>
                  <a:lnTo>
                    <a:pt x="2196" y="1608"/>
                  </a:lnTo>
                  <a:lnTo>
                    <a:pt x="2203" y="1610"/>
                  </a:lnTo>
                  <a:lnTo>
                    <a:pt x="2211" y="1610"/>
                  </a:lnTo>
                  <a:lnTo>
                    <a:pt x="2218" y="1610"/>
                  </a:lnTo>
                  <a:lnTo>
                    <a:pt x="2224" y="1611"/>
                  </a:lnTo>
                  <a:lnTo>
                    <a:pt x="2232" y="1611"/>
                  </a:lnTo>
                  <a:lnTo>
                    <a:pt x="2239" y="1611"/>
                  </a:lnTo>
                  <a:lnTo>
                    <a:pt x="2246" y="1611"/>
                  </a:lnTo>
                  <a:lnTo>
                    <a:pt x="2246" y="1614"/>
                  </a:lnTo>
                  <a:lnTo>
                    <a:pt x="2254" y="1614"/>
                  </a:lnTo>
                  <a:lnTo>
                    <a:pt x="2261" y="1614"/>
                  </a:lnTo>
                  <a:lnTo>
                    <a:pt x="2269" y="1614"/>
                  </a:lnTo>
                  <a:lnTo>
                    <a:pt x="2276" y="1614"/>
                  </a:lnTo>
                  <a:lnTo>
                    <a:pt x="2276" y="1615"/>
                  </a:lnTo>
                  <a:lnTo>
                    <a:pt x="2282" y="1615"/>
                  </a:lnTo>
                  <a:lnTo>
                    <a:pt x="2289" y="1615"/>
                  </a:lnTo>
                  <a:lnTo>
                    <a:pt x="2297" y="1615"/>
                  </a:lnTo>
                  <a:lnTo>
                    <a:pt x="2304" y="1615"/>
                  </a:lnTo>
                  <a:lnTo>
                    <a:pt x="2311" y="1615"/>
                  </a:lnTo>
                  <a:lnTo>
                    <a:pt x="2318" y="1615"/>
                  </a:lnTo>
                  <a:lnTo>
                    <a:pt x="2318" y="1617"/>
                  </a:lnTo>
                  <a:lnTo>
                    <a:pt x="2325" y="1617"/>
                  </a:lnTo>
                  <a:lnTo>
                    <a:pt x="2333" y="1617"/>
                  </a:lnTo>
                  <a:lnTo>
                    <a:pt x="2339" y="1617"/>
                  </a:lnTo>
                  <a:lnTo>
                    <a:pt x="2346" y="1617"/>
                  </a:lnTo>
                  <a:lnTo>
                    <a:pt x="2358" y="1617"/>
                  </a:lnTo>
                  <a:lnTo>
                    <a:pt x="2365" y="1617"/>
                  </a:lnTo>
                  <a:lnTo>
                    <a:pt x="2371" y="1617"/>
                  </a:lnTo>
                  <a:lnTo>
                    <a:pt x="2371" y="1619"/>
                  </a:lnTo>
                  <a:lnTo>
                    <a:pt x="2379" y="1619"/>
                  </a:lnTo>
                  <a:lnTo>
                    <a:pt x="2385" y="1619"/>
                  </a:lnTo>
                  <a:lnTo>
                    <a:pt x="2393" y="1619"/>
                  </a:lnTo>
                  <a:lnTo>
                    <a:pt x="2401" y="1619"/>
                  </a:lnTo>
                  <a:lnTo>
                    <a:pt x="2407" y="1619"/>
                  </a:lnTo>
                  <a:lnTo>
                    <a:pt x="2414" y="1619"/>
                  </a:lnTo>
                  <a:lnTo>
                    <a:pt x="2422" y="1619"/>
                  </a:lnTo>
                  <a:lnTo>
                    <a:pt x="2429" y="1619"/>
                  </a:lnTo>
                  <a:lnTo>
                    <a:pt x="2436" y="1619"/>
                  </a:lnTo>
                  <a:lnTo>
                    <a:pt x="2443" y="1619"/>
                  </a:lnTo>
                  <a:lnTo>
                    <a:pt x="2443" y="1621"/>
                  </a:lnTo>
                  <a:lnTo>
                    <a:pt x="2450" y="1621"/>
                  </a:lnTo>
                  <a:lnTo>
                    <a:pt x="2458" y="1621"/>
                  </a:lnTo>
                  <a:lnTo>
                    <a:pt x="2464" y="1621"/>
                  </a:lnTo>
                  <a:lnTo>
                    <a:pt x="2471" y="1621"/>
                  </a:lnTo>
                  <a:lnTo>
                    <a:pt x="2479" y="1621"/>
                  </a:lnTo>
                  <a:lnTo>
                    <a:pt x="2486" y="1621"/>
                  </a:lnTo>
                  <a:lnTo>
                    <a:pt x="2493" y="1621"/>
                  </a:lnTo>
                  <a:lnTo>
                    <a:pt x="2500" y="1621"/>
                  </a:lnTo>
                  <a:lnTo>
                    <a:pt x="2507" y="1621"/>
                  </a:lnTo>
                  <a:lnTo>
                    <a:pt x="2515" y="1621"/>
                  </a:lnTo>
                  <a:lnTo>
                    <a:pt x="2521" y="1621"/>
                  </a:lnTo>
                  <a:lnTo>
                    <a:pt x="2528" y="1621"/>
                  </a:lnTo>
                  <a:lnTo>
                    <a:pt x="2535" y="1621"/>
                  </a:lnTo>
                  <a:lnTo>
                    <a:pt x="2543" y="1621"/>
                  </a:lnTo>
                  <a:lnTo>
                    <a:pt x="2550" y="1621"/>
                  </a:lnTo>
                  <a:lnTo>
                    <a:pt x="2557" y="1621"/>
                  </a:lnTo>
                  <a:lnTo>
                    <a:pt x="2557" y="1623"/>
                  </a:lnTo>
                  <a:lnTo>
                    <a:pt x="2563" y="1623"/>
                  </a:lnTo>
                  <a:lnTo>
                    <a:pt x="2572" y="1623"/>
                  </a:lnTo>
                  <a:lnTo>
                    <a:pt x="2579" y="1623"/>
                  </a:lnTo>
                  <a:lnTo>
                    <a:pt x="2586" y="1623"/>
                  </a:lnTo>
                  <a:lnTo>
                    <a:pt x="2593" y="1623"/>
                  </a:lnTo>
                  <a:lnTo>
                    <a:pt x="2604" y="1623"/>
                  </a:lnTo>
                  <a:lnTo>
                    <a:pt x="2611" y="1623"/>
                  </a:lnTo>
                  <a:lnTo>
                    <a:pt x="2618" y="1623"/>
                  </a:lnTo>
                  <a:lnTo>
                    <a:pt x="2626" y="1623"/>
                  </a:lnTo>
                  <a:lnTo>
                    <a:pt x="2632" y="1623"/>
                  </a:lnTo>
                  <a:lnTo>
                    <a:pt x="2640" y="1623"/>
                  </a:lnTo>
                  <a:lnTo>
                    <a:pt x="2646" y="1623"/>
                  </a:lnTo>
                  <a:lnTo>
                    <a:pt x="2654" y="1623"/>
                  </a:lnTo>
                  <a:lnTo>
                    <a:pt x="2662" y="1623"/>
                  </a:lnTo>
                  <a:lnTo>
                    <a:pt x="2668" y="1623"/>
                  </a:lnTo>
                  <a:lnTo>
                    <a:pt x="2675" y="1623"/>
                  </a:lnTo>
                  <a:lnTo>
                    <a:pt x="2683" y="1623"/>
                  </a:lnTo>
                  <a:lnTo>
                    <a:pt x="2690" y="1623"/>
                  </a:lnTo>
                  <a:lnTo>
                    <a:pt x="2697" y="1623"/>
                  </a:lnTo>
                  <a:lnTo>
                    <a:pt x="2703" y="1623"/>
                  </a:lnTo>
                  <a:lnTo>
                    <a:pt x="2711" y="1623"/>
                  </a:lnTo>
                  <a:lnTo>
                    <a:pt x="2719" y="1623"/>
                  </a:lnTo>
                  <a:lnTo>
                    <a:pt x="2725" y="1623"/>
                  </a:lnTo>
                  <a:lnTo>
                    <a:pt x="2732" y="1623"/>
                  </a:lnTo>
                  <a:lnTo>
                    <a:pt x="2740" y="1623"/>
                  </a:lnTo>
                  <a:lnTo>
                    <a:pt x="2747" y="1623"/>
                  </a:lnTo>
                  <a:lnTo>
                    <a:pt x="2754" y="1623"/>
                  </a:lnTo>
                  <a:lnTo>
                    <a:pt x="2760" y="1623"/>
                  </a:lnTo>
                  <a:lnTo>
                    <a:pt x="2768" y="1623"/>
                  </a:lnTo>
                  <a:lnTo>
                    <a:pt x="2775" y="1623"/>
                  </a:lnTo>
                  <a:lnTo>
                    <a:pt x="2782" y="1623"/>
                  </a:lnTo>
                  <a:lnTo>
                    <a:pt x="2789" y="1623"/>
                  </a:lnTo>
                  <a:lnTo>
                    <a:pt x="2796" y="1623"/>
                  </a:lnTo>
                  <a:lnTo>
                    <a:pt x="2803" y="1623"/>
                  </a:lnTo>
                  <a:lnTo>
                    <a:pt x="2811" y="1623"/>
                  </a:lnTo>
                  <a:lnTo>
                    <a:pt x="2818" y="1623"/>
                  </a:lnTo>
                  <a:lnTo>
                    <a:pt x="2825" y="1623"/>
                  </a:lnTo>
                  <a:lnTo>
                    <a:pt x="2832" y="1623"/>
                  </a:lnTo>
                  <a:lnTo>
                    <a:pt x="2843" y="1623"/>
                  </a:lnTo>
                  <a:lnTo>
                    <a:pt x="2849" y="1623"/>
                  </a:lnTo>
                  <a:lnTo>
                    <a:pt x="2857" y="1623"/>
                  </a:lnTo>
                  <a:lnTo>
                    <a:pt x="2864" y="1623"/>
                  </a:lnTo>
                  <a:lnTo>
                    <a:pt x="2871" y="1623"/>
                  </a:lnTo>
                  <a:lnTo>
                    <a:pt x="2879" y="1623"/>
                  </a:lnTo>
                  <a:lnTo>
                    <a:pt x="2887" y="1623"/>
                  </a:lnTo>
                  <a:lnTo>
                    <a:pt x="2893" y="1623"/>
                  </a:lnTo>
                  <a:lnTo>
                    <a:pt x="2901" y="1623"/>
                  </a:lnTo>
                  <a:lnTo>
                    <a:pt x="2908" y="1623"/>
                  </a:lnTo>
                  <a:lnTo>
                    <a:pt x="2914" y="1623"/>
                  </a:lnTo>
                  <a:lnTo>
                    <a:pt x="2922" y="1623"/>
                  </a:lnTo>
                  <a:lnTo>
                    <a:pt x="2929" y="1623"/>
                  </a:lnTo>
                  <a:lnTo>
                    <a:pt x="2936" y="1623"/>
                  </a:lnTo>
                  <a:lnTo>
                    <a:pt x="2944" y="1623"/>
                  </a:lnTo>
                  <a:lnTo>
                    <a:pt x="2950" y="1623"/>
                  </a:lnTo>
                  <a:lnTo>
                    <a:pt x="2958" y="1623"/>
                  </a:lnTo>
                  <a:lnTo>
                    <a:pt x="2965" y="1623"/>
                  </a:lnTo>
                  <a:lnTo>
                    <a:pt x="2972" y="1623"/>
                  </a:lnTo>
                  <a:lnTo>
                    <a:pt x="2979" y="1623"/>
                  </a:lnTo>
                  <a:lnTo>
                    <a:pt x="2985" y="1623"/>
                  </a:lnTo>
                  <a:lnTo>
                    <a:pt x="2993" y="1623"/>
                  </a:lnTo>
                  <a:lnTo>
                    <a:pt x="3001" y="1623"/>
                  </a:lnTo>
                  <a:lnTo>
                    <a:pt x="3007" y="1623"/>
                  </a:lnTo>
                  <a:lnTo>
                    <a:pt x="3014" y="1623"/>
                  </a:lnTo>
                  <a:lnTo>
                    <a:pt x="3022" y="1623"/>
                  </a:lnTo>
                  <a:lnTo>
                    <a:pt x="3029" y="1623"/>
                  </a:lnTo>
                  <a:lnTo>
                    <a:pt x="3036" y="1623"/>
                  </a:lnTo>
                  <a:lnTo>
                    <a:pt x="3042" y="1623"/>
                  </a:lnTo>
                  <a:lnTo>
                    <a:pt x="3050" y="1623"/>
                  </a:lnTo>
                  <a:lnTo>
                    <a:pt x="3058" y="1623"/>
                  </a:lnTo>
                  <a:lnTo>
                    <a:pt x="3064" y="1623"/>
                  </a:lnTo>
                  <a:lnTo>
                    <a:pt x="3072" y="1623"/>
                  </a:lnTo>
                  <a:lnTo>
                    <a:pt x="3082" y="1623"/>
                  </a:lnTo>
                  <a:lnTo>
                    <a:pt x="3089" y="1623"/>
                  </a:lnTo>
                  <a:lnTo>
                    <a:pt x="3096" y="1623"/>
                  </a:lnTo>
                  <a:lnTo>
                    <a:pt x="3103" y="1623"/>
                  </a:lnTo>
                  <a:lnTo>
                    <a:pt x="3111" y="1623"/>
                  </a:lnTo>
                  <a:lnTo>
                    <a:pt x="3118" y="1623"/>
                  </a:lnTo>
                  <a:lnTo>
                    <a:pt x="3125" y="1623"/>
                  </a:lnTo>
                  <a:lnTo>
                    <a:pt x="3131" y="1623"/>
                  </a:lnTo>
                  <a:lnTo>
                    <a:pt x="3139" y="1623"/>
                  </a:lnTo>
                  <a:lnTo>
                    <a:pt x="3146" y="1623"/>
                  </a:lnTo>
                  <a:lnTo>
                    <a:pt x="3153" y="1623"/>
                  </a:lnTo>
                  <a:lnTo>
                    <a:pt x="3161" y="1623"/>
                  </a:lnTo>
                </a:path>
              </a:pathLst>
            </a:custGeom>
            <a:noFill/>
            <a:ln w="20701">
              <a:solidFill>
                <a:schemeClr val="accent2"/>
              </a:solidFill>
              <a:prstDash val="solid"/>
              <a:round/>
              <a:headEnd/>
              <a:tailEnd/>
            </a:ln>
          </p:spPr>
          <p:txBody>
            <a:bodyPr/>
            <a:lstStyle/>
            <a:p>
              <a:endParaRPr lang="en-US" sz="1800">
                <a:latin typeface="+mn-lt"/>
              </a:endParaRPr>
            </a:p>
          </p:txBody>
        </p:sp>
        <p:sp>
          <p:nvSpPr>
            <p:cNvPr id="346118" name="Rectangle 6"/>
            <p:cNvSpPr>
              <a:spLocks noChangeArrowheads="1"/>
            </p:cNvSpPr>
            <p:nvPr/>
          </p:nvSpPr>
          <p:spPr bwMode="white">
            <a:xfrm>
              <a:off x="1176176" y="850544"/>
              <a:ext cx="7280275" cy="3170237"/>
            </a:xfrm>
            <a:prstGeom prst="rect">
              <a:avLst/>
            </a:prstGeom>
            <a:noFill/>
            <a:ln w="0">
              <a:solidFill>
                <a:srgbClr val="FFFFFF"/>
              </a:solidFill>
              <a:miter lim="800000"/>
              <a:headEnd/>
              <a:tailEnd/>
            </a:ln>
          </p:spPr>
          <p:txBody>
            <a:bodyPr/>
            <a:lstStyle/>
            <a:p>
              <a:endParaRPr lang="en-US" sz="1800">
                <a:latin typeface="+mn-lt"/>
              </a:endParaRPr>
            </a:p>
          </p:txBody>
        </p:sp>
        <p:sp>
          <p:nvSpPr>
            <p:cNvPr id="346119" name="Freeform 7"/>
            <p:cNvSpPr>
              <a:spLocks/>
            </p:cNvSpPr>
            <p:nvPr/>
          </p:nvSpPr>
          <p:spPr bwMode="auto">
            <a:xfrm flipV="1">
              <a:off x="1882933" y="1209319"/>
              <a:ext cx="6697663" cy="2511425"/>
            </a:xfrm>
            <a:custGeom>
              <a:avLst/>
              <a:gdLst/>
              <a:ahLst/>
              <a:cxnLst>
                <a:cxn ang="0">
                  <a:pos x="163" y="3"/>
                </a:cxn>
                <a:cxn ang="0">
                  <a:pos x="396" y="0"/>
                </a:cxn>
                <a:cxn ang="0">
                  <a:pos x="621" y="0"/>
                </a:cxn>
                <a:cxn ang="0">
                  <a:pos x="864" y="0"/>
                </a:cxn>
                <a:cxn ang="0">
                  <a:pos x="1101" y="0"/>
                </a:cxn>
                <a:cxn ang="0">
                  <a:pos x="1247" y="34"/>
                </a:cxn>
                <a:cxn ang="0">
                  <a:pos x="1333" y="90"/>
                </a:cxn>
                <a:cxn ang="0">
                  <a:pos x="1421" y="169"/>
                </a:cxn>
                <a:cxn ang="0">
                  <a:pos x="1509" y="262"/>
                </a:cxn>
                <a:cxn ang="0">
                  <a:pos x="1602" y="359"/>
                </a:cxn>
                <a:cxn ang="0">
                  <a:pos x="1689" y="460"/>
                </a:cxn>
                <a:cxn ang="0">
                  <a:pos x="1778" y="564"/>
                </a:cxn>
                <a:cxn ang="0">
                  <a:pos x="1865" y="668"/>
                </a:cxn>
                <a:cxn ang="0">
                  <a:pos x="1952" y="770"/>
                </a:cxn>
                <a:cxn ang="0">
                  <a:pos x="2046" y="877"/>
                </a:cxn>
                <a:cxn ang="0">
                  <a:pos x="2134" y="988"/>
                </a:cxn>
                <a:cxn ang="0">
                  <a:pos x="2221" y="1095"/>
                </a:cxn>
                <a:cxn ang="0">
                  <a:pos x="2309" y="1206"/>
                </a:cxn>
                <a:cxn ang="0">
                  <a:pos x="2398" y="1320"/>
                </a:cxn>
                <a:cxn ang="0">
                  <a:pos x="2478" y="1430"/>
                </a:cxn>
                <a:cxn ang="0">
                  <a:pos x="2566" y="1541"/>
                </a:cxn>
                <a:cxn ang="0">
                  <a:pos x="2653" y="1655"/>
                </a:cxn>
                <a:cxn ang="0">
                  <a:pos x="2740" y="1766"/>
                </a:cxn>
                <a:cxn ang="0">
                  <a:pos x="2827" y="1877"/>
                </a:cxn>
                <a:cxn ang="0">
                  <a:pos x="2923" y="1991"/>
                </a:cxn>
                <a:cxn ang="0">
                  <a:pos x="3010" y="2101"/>
                </a:cxn>
                <a:cxn ang="0">
                  <a:pos x="3098" y="2215"/>
                </a:cxn>
                <a:cxn ang="0">
                  <a:pos x="3185" y="2327"/>
                </a:cxn>
                <a:cxn ang="0">
                  <a:pos x="3272" y="2433"/>
                </a:cxn>
                <a:cxn ang="0">
                  <a:pos x="3365" y="2528"/>
                </a:cxn>
                <a:cxn ang="0">
                  <a:pos x="3455" y="2602"/>
                </a:cxn>
                <a:cxn ang="0">
                  <a:pos x="3555" y="2661"/>
                </a:cxn>
                <a:cxn ang="0">
                  <a:pos x="3677" y="2710"/>
                </a:cxn>
                <a:cxn ang="0">
                  <a:pos x="3834" y="2746"/>
                </a:cxn>
                <a:cxn ang="0">
                  <a:pos x="4009" y="2756"/>
                </a:cxn>
                <a:cxn ang="0">
                  <a:pos x="4097" y="2624"/>
                </a:cxn>
                <a:cxn ang="0">
                  <a:pos x="4191" y="2215"/>
                </a:cxn>
                <a:cxn ang="0">
                  <a:pos x="4278" y="1658"/>
                </a:cxn>
                <a:cxn ang="0">
                  <a:pos x="4366" y="1162"/>
                </a:cxn>
                <a:cxn ang="0">
                  <a:pos x="4453" y="803"/>
                </a:cxn>
                <a:cxn ang="0">
                  <a:pos x="4541" y="567"/>
                </a:cxn>
                <a:cxn ang="0">
                  <a:pos x="4634" y="417"/>
                </a:cxn>
                <a:cxn ang="0">
                  <a:pos x="4723" y="325"/>
                </a:cxn>
                <a:cxn ang="0">
                  <a:pos x="4823" y="262"/>
                </a:cxn>
                <a:cxn ang="0">
                  <a:pos x="4947" y="208"/>
                </a:cxn>
                <a:cxn ang="0">
                  <a:pos x="5092" y="165"/>
                </a:cxn>
                <a:cxn ang="0">
                  <a:pos x="5242" y="131"/>
                </a:cxn>
                <a:cxn ang="0">
                  <a:pos x="5448" y="104"/>
                </a:cxn>
                <a:cxn ang="0">
                  <a:pos x="5636" y="82"/>
                </a:cxn>
                <a:cxn ang="0">
                  <a:pos x="5842" y="65"/>
                </a:cxn>
                <a:cxn ang="0">
                  <a:pos x="6042" y="55"/>
                </a:cxn>
                <a:cxn ang="0">
                  <a:pos x="6250" y="44"/>
                </a:cxn>
                <a:cxn ang="0">
                  <a:pos x="6461" y="34"/>
                </a:cxn>
                <a:cxn ang="0">
                  <a:pos x="6679" y="27"/>
                </a:cxn>
                <a:cxn ang="0">
                  <a:pos x="6906" y="20"/>
                </a:cxn>
                <a:cxn ang="0">
                  <a:pos x="7136" y="14"/>
                </a:cxn>
                <a:cxn ang="0">
                  <a:pos x="7374" y="10"/>
                </a:cxn>
                <a:cxn ang="0">
                  <a:pos x="7606" y="7"/>
                </a:cxn>
                <a:cxn ang="0">
                  <a:pos x="7832" y="3"/>
                </a:cxn>
                <a:cxn ang="0">
                  <a:pos x="8062" y="0"/>
                </a:cxn>
                <a:cxn ang="0">
                  <a:pos x="8300" y="0"/>
                </a:cxn>
              </a:cxnLst>
              <a:rect l="0" t="0" r="r" b="b"/>
              <a:pathLst>
                <a:path w="8313" h="2762">
                  <a:moveTo>
                    <a:pt x="0" y="3"/>
                  </a:moveTo>
                  <a:lnTo>
                    <a:pt x="0" y="7"/>
                  </a:lnTo>
                  <a:lnTo>
                    <a:pt x="13" y="10"/>
                  </a:lnTo>
                  <a:lnTo>
                    <a:pt x="13" y="14"/>
                  </a:lnTo>
                  <a:lnTo>
                    <a:pt x="13" y="17"/>
                  </a:lnTo>
                  <a:lnTo>
                    <a:pt x="25" y="17"/>
                  </a:lnTo>
                  <a:lnTo>
                    <a:pt x="25" y="14"/>
                  </a:lnTo>
                  <a:lnTo>
                    <a:pt x="25" y="7"/>
                  </a:lnTo>
                  <a:lnTo>
                    <a:pt x="38" y="7"/>
                  </a:lnTo>
                  <a:lnTo>
                    <a:pt x="51" y="3"/>
                  </a:lnTo>
                  <a:lnTo>
                    <a:pt x="63" y="3"/>
                  </a:lnTo>
                  <a:lnTo>
                    <a:pt x="76" y="3"/>
                  </a:lnTo>
                  <a:lnTo>
                    <a:pt x="89" y="3"/>
                  </a:lnTo>
                  <a:lnTo>
                    <a:pt x="101" y="3"/>
                  </a:lnTo>
                  <a:lnTo>
                    <a:pt x="114" y="3"/>
                  </a:lnTo>
                  <a:lnTo>
                    <a:pt x="125" y="3"/>
                  </a:lnTo>
                  <a:lnTo>
                    <a:pt x="139" y="3"/>
                  </a:lnTo>
                  <a:lnTo>
                    <a:pt x="152" y="3"/>
                  </a:lnTo>
                  <a:lnTo>
                    <a:pt x="163" y="3"/>
                  </a:lnTo>
                  <a:lnTo>
                    <a:pt x="176" y="3"/>
                  </a:lnTo>
                  <a:lnTo>
                    <a:pt x="189" y="3"/>
                  </a:lnTo>
                  <a:lnTo>
                    <a:pt x="201" y="3"/>
                  </a:lnTo>
                  <a:lnTo>
                    <a:pt x="214" y="3"/>
                  </a:lnTo>
                  <a:lnTo>
                    <a:pt x="225" y="3"/>
                  </a:lnTo>
                  <a:lnTo>
                    <a:pt x="239" y="3"/>
                  </a:lnTo>
                  <a:lnTo>
                    <a:pt x="252" y="3"/>
                  </a:lnTo>
                  <a:lnTo>
                    <a:pt x="263" y="3"/>
                  </a:lnTo>
                  <a:lnTo>
                    <a:pt x="276" y="3"/>
                  </a:lnTo>
                  <a:lnTo>
                    <a:pt x="289" y="3"/>
                  </a:lnTo>
                  <a:lnTo>
                    <a:pt x="301" y="3"/>
                  </a:lnTo>
                  <a:lnTo>
                    <a:pt x="320" y="3"/>
                  </a:lnTo>
                  <a:lnTo>
                    <a:pt x="332" y="3"/>
                  </a:lnTo>
                  <a:lnTo>
                    <a:pt x="345" y="3"/>
                  </a:lnTo>
                  <a:lnTo>
                    <a:pt x="345" y="0"/>
                  </a:lnTo>
                  <a:lnTo>
                    <a:pt x="358" y="0"/>
                  </a:lnTo>
                  <a:lnTo>
                    <a:pt x="370" y="0"/>
                  </a:lnTo>
                  <a:lnTo>
                    <a:pt x="382" y="0"/>
                  </a:lnTo>
                  <a:lnTo>
                    <a:pt x="396" y="0"/>
                  </a:lnTo>
                  <a:lnTo>
                    <a:pt x="407" y="0"/>
                  </a:lnTo>
                  <a:lnTo>
                    <a:pt x="420" y="0"/>
                  </a:lnTo>
                  <a:lnTo>
                    <a:pt x="432" y="0"/>
                  </a:lnTo>
                  <a:lnTo>
                    <a:pt x="443" y="3"/>
                  </a:lnTo>
                  <a:lnTo>
                    <a:pt x="458" y="3"/>
                  </a:lnTo>
                  <a:lnTo>
                    <a:pt x="458" y="0"/>
                  </a:lnTo>
                  <a:lnTo>
                    <a:pt x="470" y="0"/>
                  </a:lnTo>
                  <a:lnTo>
                    <a:pt x="481" y="0"/>
                  </a:lnTo>
                  <a:lnTo>
                    <a:pt x="494" y="0"/>
                  </a:lnTo>
                  <a:lnTo>
                    <a:pt x="507" y="0"/>
                  </a:lnTo>
                  <a:lnTo>
                    <a:pt x="519" y="0"/>
                  </a:lnTo>
                  <a:lnTo>
                    <a:pt x="532" y="0"/>
                  </a:lnTo>
                  <a:lnTo>
                    <a:pt x="543" y="0"/>
                  </a:lnTo>
                  <a:lnTo>
                    <a:pt x="557" y="0"/>
                  </a:lnTo>
                  <a:lnTo>
                    <a:pt x="570" y="0"/>
                  </a:lnTo>
                  <a:lnTo>
                    <a:pt x="581" y="0"/>
                  </a:lnTo>
                  <a:lnTo>
                    <a:pt x="594" y="0"/>
                  </a:lnTo>
                  <a:lnTo>
                    <a:pt x="608" y="0"/>
                  </a:lnTo>
                  <a:lnTo>
                    <a:pt x="621" y="0"/>
                  </a:lnTo>
                  <a:lnTo>
                    <a:pt x="633" y="0"/>
                  </a:lnTo>
                  <a:lnTo>
                    <a:pt x="645" y="0"/>
                  </a:lnTo>
                  <a:lnTo>
                    <a:pt x="659" y="0"/>
                  </a:lnTo>
                  <a:lnTo>
                    <a:pt x="671" y="0"/>
                  </a:lnTo>
                  <a:lnTo>
                    <a:pt x="683" y="0"/>
                  </a:lnTo>
                  <a:lnTo>
                    <a:pt x="695" y="0"/>
                  </a:lnTo>
                  <a:lnTo>
                    <a:pt x="708" y="0"/>
                  </a:lnTo>
                  <a:lnTo>
                    <a:pt x="721" y="0"/>
                  </a:lnTo>
                  <a:lnTo>
                    <a:pt x="733" y="0"/>
                  </a:lnTo>
                  <a:lnTo>
                    <a:pt x="752" y="0"/>
                  </a:lnTo>
                  <a:lnTo>
                    <a:pt x="764" y="0"/>
                  </a:lnTo>
                  <a:lnTo>
                    <a:pt x="777" y="0"/>
                  </a:lnTo>
                  <a:lnTo>
                    <a:pt x="790" y="0"/>
                  </a:lnTo>
                  <a:lnTo>
                    <a:pt x="801" y="0"/>
                  </a:lnTo>
                  <a:lnTo>
                    <a:pt x="814" y="0"/>
                  </a:lnTo>
                  <a:lnTo>
                    <a:pt x="828" y="0"/>
                  </a:lnTo>
                  <a:lnTo>
                    <a:pt x="839" y="0"/>
                  </a:lnTo>
                  <a:lnTo>
                    <a:pt x="852" y="0"/>
                  </a:lnTo>
                  <a:lnTo>
                    <a:pt x="864" y="0"/>
                  </a:lnTo>
                  <a:lnTo>
                    <a:pt x="877" y="0"/>
                  </a:lnTo>
                  <a:lnTo>
                    <a:pt x="890" y="0"/>
                  </a:lnTo>
                  <a:lnTo>
                    <a:pt x="901" y="0"/>
                  </a:lnTo>
                  <a:lnTo>
                    <a:pt x="913" y="0"/>
                  </a:lnTo>
                  <a:lnTo>
                    <a:pt x="928" y="0"/>
                  </a:lnTo>
                  <a:lnTo>
                    <a:pt x="939" y="0"/>
                  </a:lnTo>
                  <a:lnTo>
                    <a:pt x="951" y="0"/>
                  </a:lnTo>
                  <a:lnTo>
                    <a:pt x="964" y="0"/>
                  </a:lnTo>
                  <a:lnTo>
                    <a:pt x="977" y="0"/>
                  </a:lnTo>
                  <a:lnTo>
                    <a:pt x="989" y="0"/>
                  </a:lnTo>
                  <a:lnTo>
                    <a:pt x="1001" y="0"/>
                  </a:lnTo>
                  <a:lnTo>
                    <a:pt x="1013" y="0"/>
                  </a:lnTo>
                  <a:lnTo>
                    <a:pt x="1027" y="0"/>
                  </a:lnTo>
                  <a:lnTo>
                    <a:pt x="1039" y="0"/>
                  </a:lnTo>
                  <a:lnTo>
                    <a:pt x="1051" y="0"/>
                  </a:lnTo>
                  <a:lnTo>
                    <a:pt x="1064" y="0"/>
                  </a:lnTo>
                  <a:lnTo>
                    <a:pt x="1075" y="0"/>
                  </a:lnTo>
                  <a:lnTo>
                    <a:pt x="1089" y="0"/>
                  </a:lnTo>
                  <a:lnTo>
                    <a:pt x="1101" y="0"/>
                  </a:lnTo>
                  <a:lnTo>
                    <a:pt x="1113" y="0"/>
                  </a:lnTo>
                  <a:lnTo>
                    <a:pt x="1113" y="3"/>
                  </a:lnTo>
                  <a:lnTo>
                    <a:pt x="1126" y="3"/>
                  </a:lnTo>
                  <a:lnTo>
                    <a:pt x="1139" y="3"/>
                  </a:lnTo>
                  <a:lnTo>
                    <a:pt x="1151" y="3"/>
                  </a:lnTo>
                  <a:lnTo>
                    <a:pt x="1151" y="7"/>
                  </a:lnTo>
                  <a:lnTo>
                    <a:pt x="1171" y="7"/>
                  </a:lnTo>
                  <a:lnTo>
                    <a:pt x="1171" y="10"/>
                  </a:lnTo>
                  <a:lnTo>
                    <a:pt x="1184" y="10"/>
                  </a:lnTo>
                  <a:lnTo>
                    <a:pt x="1184" y="14"/>
                  </a:lnTo>
                  <a:lnTo>
                    <a:pt x="1196" y="14"/>
                  </a:lnTo>
                  <a:lnTo>
                    <a:pt x="1209" y="17"/>
                  </a:lnTo>
                  <a:lnTo>
                    <a:pt x="1220" y="20"/>
                  </a:lnTo>
                  <a:lnTo>
                    <a:pt x="1220" y="24"/>
                  </a:lnTo>
                  <a:lnTo>
                    <a:pt x="1233" y="24"/>
                  </a:lnTo>
                  <a:lnTo>
                    <a:pt x="1233" y="27"/>
                  </a:lnTo>
                  <a:lnTo>
                    <a:pt x="1233" y="30"/>
                  </a:lnTo>
                  <a:lnTo>
                    <a:pt x="1247" y="30"/>
                  </a:lnTo>
                  <a:lnTo>
                    <a:pt x="1247" y="34"/>
                  </a:lnTo>
                  <a:lnTo>
                    <a:pt x="1258" y="34"/>
                  </a:lnTo>
                  <a:lnTo>
                    <a:pt x="1258" y="38"/>
                  </a:lnTo>
                  <a:lnTo>
                    <a:pt x="1258" y="41"/>
                  </a:lnTo>
                  <a:lnTo>
                    <a:pt x="1271" y="41"/>
                  </a:lnTo>
                  <a:lnTo>
                    <a:pt x="1271" y="44"/>
                  </a:lnTo>
                  <a:lnTo>
                    <a:pt x="1271" y="48"/>
                  </a:lnTo>
                  <a:lnTo>
                    <a:pt x="1284" y="51"/>
                  </a:lnTo>
                  <a:lnTo>
                    <a:pt x="1284" y="55"/>
                  </a:lnTo>
                  <a:lnTo>
                    <a:pt x="1296" y="55"/>
                  </a:lnTo>
                  <a:lnTo>
                    <a:pt x="1296" y="58"/>
                  </a:lnTo>
                  <a:lnTo>
                    <a:pt x="1296" y="61"/>
                  </a:lnTo>
                  <a:lnTo>
                    <a:pt x="1309" y="65"/>
                  </a:lnTo>
                  <a:lnTo>
                    <a:pt x="1309" y="68"/>
                  </a:lnTo>
                  <a:lnTo>
                    <a:pt x="1309" y="71"/>
                  </a:lnTo>
                  <a:lnTo>
                    <a:pt x="1320" y="75"/>
                  </a:lnTo>
                  <a:lnTo>
                    <a:pt x="1320" y="79"/>
                  </a:lnTo>
                  <a:lnTo>
                    <a:pt x="1320" y="82"/>
                  </a:lnTo>
                  <a:lnTo>
                    <a:pt x="1333" y="87"/>
                  </a:lnTo>
                  <a:lnTo>
                    <a:pt x="1333" y="90"/>
                  </a:lnTo>
                  <a:lnTo>
                    <a:pt x="1347" y="93"/>
                  </a:lnTo>
                  <a:lnTo>
                    <a:pt x="1347" y="97"/>
                  </a:lnTo>
                  <a:lnTo>
                    <a:pt x="1347" y="101"/>
                  </a:lnTo>
                  <a:lnTo>
                    <a:pt x="1358" y="104"/>
                  </a:lnTo>
                  <a:lnTo>
                    <a:pt x="1358" y="111"/>
                  </a:lnTo>
                  <a:lnTo>
                    <a:pt x="1358" y="114"/>
                  </a:lnTo>
                  <a:lnTo>
                    <a:pt x="1371" y="117"/>
                  </a:lnTo>
                  <a:lnTo>
                    <a:pt x="1371" y="121"/>
                  </a:lnTo>
                  <a:lnTo>
                    <a:pt x="1371" y="124"/>
                  </a:lnTo>
                  <a:lnTo>
                    <a:pt x="1384" y="128"/>
                  </a:lnTo>
                  <a:lnTo>
                    <a:pt x="1384" y="134"/>
                  </a:lnTo>
                  <a:lnTo>
                    <a:pt x="1396" y="138"/>
                  </a:lnTo>
                  <a:lnTo>
                    <a:pt x="1396" y="142"/>
                  </a:lnTo>
                  <a:lnTo>
                    <a:pt x="1396" y="148"/>
                  </a:lnTo>
                  <a:lnTo>
                    <a:pt x="1409" y="152"/>
                  </a:lnTo>
                  <a:lnTo>
                    <a:pt x="1409" y="155"/>
                  </a:lnTo>
                  <a:lnTo>
                    <a:pt x="1409" y="158"/>
                  </a:lnTo>
                  <a:lnTo>
                    <a:pt x="1421" y="165"/>
                  </a:lnTo>
                  <a:lnTo>
                    <a:pt x="1421" y="169"/>
                  </a:lnTo>
                  <a:lnTo>
                    <a:pt x="1421" y="172"/>
                  </a:lnTo>
                  <a:lnTo>
                    <a:pt x="1433" y="179"/>
                  </a:lnTo>
                  <a:lnTo>
                    <a:pt x="1433" y="183"/>
                  </a:lnTo>
                  <a:lnTo>
                    <a:pt x="1447" y="185"/>
                  </a:lnTo>
                  <a:lnTo>
                    <a:pt x="1447" y="193"/>
                  </a:lnTo>
                  <a:lnTo>
                    <a:pt x="1447" y="196"/>
                  </a:lnTo>
                  <a:lnTo>
                    <a:pt x="1458" y="204"/>
                  </a:lnTo>
                  <a:lnTo>
                    <a:pt x="1458" y="208"/>
                  </a:lnTo>
                  <a:lnTo>
                    <a:pt x="1458" y="211"/>
                  </a:lnTo>
                  <a:lnTo>
                    <a:pt x="1471" y="218"/>
                  </a:lnTo>
                  <a:lnTo>
                    <a:pt x="1471" y="221"/>
                  </a:lnTo>
                  <a:lnTo>
                    <a:pt x="1483" y="228"/>
                  </a:lnTo>
                  <a:lnTo>
                    <a:pt x="1483" y="232"/>
                  </a:lnTo>
                  <a:lnTo>
                    <a:pt x="1483" y="238"/>
                  </a:lnTo>
                  <a:lnTo>
                    <a:pt x="1495" y="242"/>
                  </a:lnTo>
                  <a:lnTo>
                    <a:pt x="1495" y="245"/>
                  </a:lnTo>
                  <a:lnTo>
                    <a:pt x="1495" y="252"/>
                  </a:lnTo>
                  <a:lnTo>
                    <a:pt x="1509" y="256"/>
                  </a:lnTo>
                  <a:lnTo>
                    <a:pt x="1509" y="262"/>
                  </a:lnTo>
                  <a:lnTo>
                    <a:pt x="1509" y="266"/>
                  </a:lnTo>
                  <a:lnTo>
                    <a:pt x="1521" y="272"/>
                  </a:lnTo>
                  <a:lnTo>
                    <a:pt x="1521" y="276"/>
                  </a:lnTo>
                  <a:lnTo>
                    <a:pt x="1533" y="283"/>
                  </a:lnTo>
                  <a:lnTo>
                    <a:pt x="1533" y="286"/>
                  </a:lnTo>
                  <a:lnTo>
                    <a:pt x="1533" y="293"/>
                  </a:lnTo>
                  <a:lnTo>
                    <a:pt x="1545" y="297"/>
                  </a:lnTo>
                  <a:lnTo>
                    <a:pt x="1545" y="303"/>
                  </a:lnTo>
                  <a:lnTo>
                    <a:pt x="1545" y="307"/>
                  </a:lnTo>
                  <a:lnTo>
                    <a:pt x="1558" y="313"/>
                  </a:lnTo>
                  <a:lnTo>
                    <a:pt x="1558" y="319"/>
                  </a:lnTo>
                  <a:lnTo>
                    <a:pt x="1558" y="325"/>
                  </a:lnTo>
                  <a:lnTo>
                    <a:pt x="1571" y="329"/>
                  </a:lnTo>
                  <a:lnTo>
                    <a:pt x="1571" y="335"/>
                  </a:lnTo>
                  <a:lnTo>
                    <a:pt x="1589" y="339"/>
                  </a:lnTo>
                  <a:lnTo>
                    <a:pt x="1589" y="346"/>
                  </a:lnTo>
                  <a:lnTo>
                    <a:pt x="1589" y="349"/>
                  </a:lnTo>
                  <a:lnTo>
                    <a:pt x="1602" y="356"/>
                  </a:lnTo>
                  <a:lnTo>
                    <a:pt x="1602" y="359"/>
                  </a:lnTo>
                  <a:lnTo>
                    <a:pt x="1602" y="366"/>
                  </a:lnTo>
                  <a:lnTo>
                    <a:pt x="1614" y="370"/>
                  </a:lnTo>
                  <a:lnTo>
                    <a:pt x="1614" y="376"/>
                  </a:lnTo>
                  <a:lnTo>
                    <a:pt x="1614" y="380"/>
                  </a:lnTo>
                  <a:lnTo>
                    <a:pt x="1627" y="387"/>
                  </a:lnTo>
                  <a:lnTo>
                    <a:pt x="1627" y="390"/>
                  </a:lnTo>
                  <a:lnTo>
                    <a:pt x="1640" y="397"/>
                  </a:lnTo>
                  <a:lnTo>
                    <a:pt x="1640" y="400"/>
                  </a:lnTo>
                  <a:lnTo>
                    <a:pt x="1640" y="407"/>
                  </a:lnTo>
                  <a:lnTo>
                    <a:pt x="1651" y="414"/>
                  </a:lnTo>
                  <a:lnTo>
                    <a:pt x="1651" y="417"/>
                  </a:lnTo>
                  <a:lnTo>
                    <a:pt x="1651" y="424"/>
                  </a:lnTo>
                  <a:lnTo>
                    <a:pt x="1665" y="427"/>
                  </a:lnTo>
                  <a:lnTo>
                    <a:pt x="1665" y="436"/>
                  </a:lnTo>
                  <a:lnTo>
                    <a:pt x="1665" y="439"/>
                  </a:lnTo>
                  <a:lnTo>
                    <a:pt x="1676" y="447"/>
                  </a:lnTo>
                  <a:lnTo>
                    <a:pt x="1676" y="449"/>
                  </a:lnTo>
                  <a:lnTo>
                    <a:pt x="1689" y="457"/>
                  </a:lnTo>
                  <a:lnTo>
                    <a:pt x="1689" y="460"/>
                  </a:lnTo>
                  <a:lnTo>
                    <a:pt x="1689" y="467"/>
                  </a:lnTo>
                  <a:lnTo>
                    <a:pt x="1702" y="474"/>
                  </a:lnTo>
                  <a:lnTo>
                    <a:pt x="1702" y="477"/>
                  </a:lnTo>
                  <a:lnTo>
                    <a:pt x="1702" y="484"/>
                  </a:lnTo>
                  <a:lnTo>
                    <a:pt x="1714" y="487"/>
                  </a:lnTo>
                  <a:lnTo>
                    <a:pt x="1714" y="494"/>
                  </a:lnTo>
                  <a:lnTo>
                    <a:pt x="1728" y="498"/>
                  </a:lnTo>
                  <a:lnTo>
                    <a:pt x="1728" y="504"/>
                  </a:lnTo>
                  <a:lnTo>
                    <a:pt x="1728" y="508"/>
                  </a:lnTo>
                  <a:lnTo>
                    <a:pt x="1741" y="515"/>
                  </a:lnTo>
                  <a:lnTo>
                    <a:pt x="1741" y="521"/>
                  </a:lnTo>
                  <a:lnTo>
                    <a:pt x="1741" y="525"/>
                  </a:lnTo>
                  <a:lnTo>
                    <a:pt x="1752" y="531"/>
                  </a:lnTo>
                  <a:lnTo>
                    <a:pt x="1752" y="535"/>
                  </a:lnTo>
                  <a:lnTo>
                    <a:pt x="1752" y="542"/>
                  </a:lnTo>
                  <a:lnTo>
                    <a:pt x="1766" y="545"/>
                  </a:lnTo>
                  <a:lnTo>
                    <a:pt x="1766" y="553"/>
                  </a:lnTo>
                  <a:lnTo>
                    <a:pt x="1778" y="561"/>
                  </a:lnTo>
                  <a:lnTo>
                    <a:pt x="1778" y="564"/>
                  </a:lnTo>
                  <a:lnTo>
                    <a:pt x="1778" y="571"/>
                  </a:lnTo>
                  <a:lnTo>
                    <a:pt x="1790" y="574"/>
                  </a:lnTo>
                  <a:lnTo>
                    <a:pt x="1790" y="581"/>
                  </a:lnTo>
                  <a:lnTo>
                    <a:pt x="1790" y="584"/>
                  </a:lnTo>
                  <a:lnTo>
                    <a:pt x="1803" y="591"/>
                  </a:lnTo>
                  <a:lnTo>
                    <a:pt x="1803" y="598"/>
                  </a:lnTo>
                  <a:lnTo>
                    <a:pt x="1803" y="602"/>
                  </a:lnTo>
                  <a:lnTo>
                    <a:pt x="1816" y="608"/>
                  </a:lnTo>
                  <a:lnTo>
                    <a:pt x="1816" y="612"/>
                  </a:lnTo>
                  <a:lnTo>
                    <a:pt x="1828" y="618"/>
                  </a:lnTo>
                  <a:lnTo>
                    <a:pt x="1828" y="622"/>
                  </a:lnTo>
                  <a:lnTo>
                    <a:pt x="1828" y="629"/>
                  </a:lnTo>
                  <a:lnTo>
                    <a:pt x="1841" y="635"/>
                  </a:lnTo>
                  <a:lnTo>
                    <a:pt x="1841" y="639"/>
                  </a:lnTo>
                  <a:lnTo>
                    <a:pt x="1841" y="646"/>
                  </a:lnTo>
                  <a:lnTo>
                    <a:pt x="1852" y="649"/>
                  </a:lnTo>
                  <a:lnTo>
                    <a:pt x="1852" y="656"/>
                  </a:lnTo>
                  <a:lnTo>
                    <a:pt x="1852" y="659"/>
                  </a:lnTo>
                  <a:lnTo>
                    <a:pt x="1865" y="668"/>
                  </a:lnTo>
                  <a:lnTo>
                    <a:pt x="1865" y="675"/>
                  </a:lnTo>
                  <a:lnTo>
                    <a:pt x="1877" y="678"/>
                  </a:lnTo>
                  <a:lnTo>
                    <a:pt x="1877" y="685"/>
                  </a:lnTo>
                  <a:lnTo>
                    <a:pt x="1877" y="689"/>
                  </a:lnTo>
                  <a:lnTo>
                    <a:pt x="1890" y="695"/>
                  </a:lnTo>
                  <a:lnTo>
                    <a:pt x="1890" y="702"/>
                  </a:lnTo>
                  <a:lnTo>
                    <a:pt x="1890" y="705"/>
                  </a:lnTo>
                  <a:lnTo>
                    <a:pt x="1903" y="712"/>
                  </a:lnTo>
                  <a:lnTo>
                    <a:pt x="1903" y="716"/>
                  </a:lnTo>
                  <a:lnTo>
                    <a:pt x="1903" y="722"/>
                  </a:lnTo>
                  <a:lnTo>
                    <a:pt x="1914" y="729"/>
                  </a:lnTo>
                  <a:lnTo>
                    <a:pt x="1914" y="732"/>
                  </a:lnTo>
                  <a:lnTo>
                    <a:pt x="1928" y="739"/>
                  </a:lnTo>
                  <a:lnTo>
                    <a:pt x="1928" y="743"/>
                  </a:lnTo>
                  <a:lnTo>
                    <a:pt x="1928" y="749"/>
                  </a:lnTo>
                  <a:lnTo>
                    <a:pt x="1941" y="757"/>
                  </a:lnTo>
                  <a:lnTo>
                    <a:pt x="1941" y="760"/>
                  </a:lnTo>
                  <a:lnTo>
                    <a:pt x="1941" y="767"/>
                  </a:lnTo>
                  <a:lnTo>
                    <a:pt x="1952" y="770"/>
                  </a:lnTo>
                  <a:lnTo>
                    <a:pt x="1952" y="778"/>
                  </a:lnTo>
                  <a:lnTo>
                    <a:pt x="1965" y="785"/>
                  </a:lnTo>
                  <a:lnTo>
                    <a:pt x="1965" y="789"/>
                  </a:lnTo>
                  <a:lnTo>
                    <a:pt x="1965" y="795"/>
                  </a:lnTo>
                  <a:lnTo>
                    <a:pt x="1977" y="803"/>
                  </a:lnTo>
                  <a:lnTo>
                    <a:pt x="1977" y="806"/>
                  </a:lnTo>
                  <a:lnTo>
                    <a:pt x="1977" y="813"/>
                  </a:lnTo>
                  <a:lnTo>
                    <a:pt x="1990" y="816"/>
                  </a:lnTo>
                  <a:lnTo>
                    <a:pt x="1990" y="823"/>
                  </a:lnTo>
                  <a:lnTo>
                    <a:pt x="1990" y="830"/>
                  </a:lnTo>
                  <a:lnTo>
                    <a:pt x="2003" y="833"/>
                  </a:lnTo>
                  <a:lnTo>
                    <a:pt x="2003" y="840"/>
                  </a:lnTo>
                  <a:lnTo>
                    <a:pt x="2021" y="846"/>
                  </a:lnTo>
                  <a:lnTo>
                    <a:pt x="2021" y="850"/>
                  </a:lnTo>
                  <a:lnTo>
                    <a:pt x="2021" y="857"/>
                  </a:lnTo>
                  <a:lnTo>
                    <a:pt x="2034" y="860"/>
                  </a:lnTo>
                  <a:lnTo>
                    <a:pt x="2034" y="867"/>
                  </a:lnTo>
                  <a:lnTo>
                    <a:pt x="2034" y="874"/>
                  </a:lnTo>
                  <a:lnTo>
                    <a:pt x="2046" y="877"/>
                  </a:lnTo>
                  <a:lnTo>
                    <a:pt x="2046" y="884"/>
                  </a:lnTo>
                  <a:lnTo>
                    <a:pt x="2046" y="891"/>
                  </a:lnTo>
                  <a:lnTo>
                    <a:pt x="2059" y="896"/>
                  </a:lnTo>
                  <a:lnTo>
                    <a:pt x="2059" y="903"/>
                  </a:lnTo>
                  <a:lnTo>
                    <a:pt x="2070" y="906"/>
                  </a:lnTo>
                  <a:lnTo>
                    <a:pt x="2070" y="913"/>
                  </a:lnTo>
                  <a:lnTo>
                    <a:pt x="2070" y="920"/>
                  </a:lnTo>
                  <a:lnTo>
                    <a:pt x="2084" y="923"/>
                  </a:lnTo>
                  <a:lnTo>
                    <a:pt x="2084" y="930"/>
                  </a:lnTo>
                  <a:lnTo>
                    <a:pt x="2084" y="937"/>
                  </a:lnTo>
                  <a:lnTo>
                    <a:pt x="2097" y="940"/>
                  </a:lnTo>
                  <a:lnTo>
                    <a:pt x="2097" y="947"/>
                  </a:lnTo>
                  <a:lnTo>
                    <a:pt x="2097" y="954"/>
                  </a:lnTo>
                  <a:lnTo>
                    <a:pt x="2108" y="957"/>
                  </a:lnTo>
                  <a:lnTo>
                    <a:pt x="2108" y="964"/>
                  </a:lnTo>
                  <a:lnTo>
                    <a:pt x="2121" y="971"/>
                  </a:lnTo>
                  <a:lnTo>
                    <a:pt x="2121" y="974"/>
                  </a:lnTo>
                  <a:lnTo>
                    <a:pt x="2121" y="981"/>
                  </a:lnTo>
                  <a:lnTo>
                    <a:pt x="2134" y="988"/>
                  </a:lnTo>
                  <a:lnTo>
                    <a:pt x="2134" y="991"/>
                  </a:lnTo>
                  <a:lnTo>
                    <a:pt x="2134" y="998"/>
                  </a:lnTo>
                  <a:lnTo>
                    <a:pt x="2146" y="1005"/>
                  </a:lnTo>
                  <a:lnTo>
                    <a:pt x="2146" y="1010"/>
                  </a:lnTo>
                  <a:lnTo>
                    <a:pt x="2159" y="1017"/>
                  </a:lnTo>
                  <a:lnTo>
                    <a:pt x="2159" y="1024"/>
                  </a:lnTo>
                  <a:lnTo>
                    <a:pt x="2159" y="1027"/>
                  </a:lnTo>
                  <a:lnTo>
                    <a:pt x="2170" y="1034"/>
                  </a:lnTo>
                  <a:lnTo>
                    <a:pt x="2170" y="1041"/>
                  </a:lnTo>
                  <a:lnTo>
                    <a:pt x="2170" y="1044"/>
                  </a:lnTo>
                  <a:lnTo>
                    <a:pt x="2184" y="1051"/>
                  </a:lnTo>
                  <a:lnTo>
                    <a:pt x="2184" y="1058"/>
                  </a:lnTo>
                  <a:lnTo>
                    <a:pt x="2184" y="1061"/>
                  </a:lnTo>
                  <a:lnTo>
                    <a:pt x="2197" y="1068"/>
                  </a:lnTo>
                  <a:lnTo>
                    <a:pt x="2197" y="1075"/>
                  </a:lnTo>
                  <a:lnTo>
                    <a:pt x="2208" y="1078"/>
                  </a:lnTo>
                  <a:lnTo>
                    <a:pt x="2208" y="1085"/>
                  </a:lnTo>
                  <a:lnTo>
                    <a:pt x="2208" y="1092"/>
                  </a:lnTo>
                  <a:lnTo>
                    <a:pt x="2221" y="1095"/>
                  </a:lnTo>
                  <a:lnTo>
                    <a:pt x="2221" y="1102"/>
                  </a:lnTo>
                  <a:lnTo>
                    <a:pt x="2221" y="1109"/>
                  </a:lnTo>
                  <a:lnTo>
                    <a:pt x="2233" y="1113"/>
                  </a:lnTo>
                  <a:lnTo>
                    <a:pt x="2233" y="1119"/>
                  </a:lnTo>
                  <a:lnTo>
                    <a:pt x="2233" y="1127"/>
                  </a:lnTo>
                  <a:lnTo>
                    <a:pt x="2246" y="1131"/>
                  </a:lnTo>
                  <a:lnTo>
                    <a:pt x="2246" y="1138"/>
                  </a:lnTo>
                  <a:lnTo>
                    <a:pt x="2259" y="1145"/>
                  </a:lnTo>
                  <a:lnTo>
                    <a:pt x="2259" y="1149"/>
                  </a:lnTo>
                  <a:lnTo>
                    <a:pt x="2259" y="1155"/>
                  </a:lnTo>
                  <a:lnTo>
                    <a:pt x="2270" y="1162"/>
                  </a:lnTo>
                  <a:lnTo>
                    <a:pt x="2270" y="1165"/>
                  </a:lnTo>
                  <a:lnTo>
                    <a:pt x="2270" y="1172"/>
                  </a:lnTo>
                  <a:lnTo>
                    <a:pt x="2284" y="1179"/>
                  </a:lnTo>
                  <a:lnTo>
                    <a:pt x="2284" y="1186"/>
                  </a:lnTo>
                  <a:lnTo>
                    <a:pt x="2284" y="1189"/>
                  </a:lnTo>
                  <a:lnTo>
                    <a:pt x="2298" y="1196"/>
                  </a:lnTo>
                  <a:lnTo>
                    <a:pt x="2298" y="1203"/>
                  </a:lnTo>
                  <a:lnTo>
                    <a:pt x="2309" y="1206"/>
                  </a:lnTo>
                  <a:lnTo>
                    <a:pt x="2309" y="1213"/>
                  </a:lnTo>
                  <a:lnTo>
                    <a:pt x="2309" y="1220"/>
                  </a:lnTo>
                  <a:lnTo>
                    <a:pt x="2322" y="1223"/>
                  </a:lnTo>
                  <a:lnTo>
                    <a:pt x="2322" y="1230"/>
                  </a:lnTo>
                  <a:lnTo>
                    <a:pt x="2322" y="1237"/>
                  </a:lnTo>
                  <a:lnTo>
                    <a:pt x="2335" y="1242"/>
                  </a:lnTo>
                  <a:lnTo>
                    <a:pt x="2335" y="1249"/>
                  </a:lnTo>
                  <a:lnTo>
                    <a:pt x="2335" y="1255"/>
                  </a:lnTo>
                  <a:lnTo>
                    <a:pt x="2347" y="1263"/>
                  </a:lnTo>
                  <a:lnTo>
                    <a:pt x="2347" y="1265"/>
                  </a:lnTo>
                  <a:lnTo>
                    <a:pt x="2360" y="1271"/>
                  </a:lnTo>
                  <a:lnTo>
                    <a:pt x="2360" y="1279"/>
                  </a:lnTo>
                  <a:lnTo>
                    <a:pt x="2360" y="1282"/>
                  </a:lnTo>
                  <a:lnTo>
                    <a:pt x="2371" y="1289"/>
                  </a:lnTo>
                  <a:lnTo>
                    <a:pt x="2371" y="1295"/>
                  </a:lnTo>
                  <a:lnTo>
                    <a:pt x="2371" y="1299"/>
                  </a:lnTo>
                  <a:lnTo>
                    <a:pt x="2384" y="1306"/>
                  </a:lnTo>
                  <a:lnTo>
                    <a:pt x="2384" y="1312"/>
                  </a:lnTo>
                  <a:lnTo>
                    <a:pt x="2398" y="1320"/>
                  </a:lnTo>
                  <a:lnTo>
                    <a:pt x="2398" y="1323"/>
                  </a:lnTo>
                  <a:lnTo>
                    <a:pt x="2398" y="1330"/>
                  </a:lnTo>
                  <a:lnTo>
                    <a:pt x="2409" y="1336"/>
                  </a:lnTo>
                  <a:lnTo>
                    <a:pt x="2409" y="1340"/>
                  </a:lnTo>
                  <a:lnTo>
                    <a:pt x="2409" y="1347"/>
                  </a:lnTo>
                  <a:lnTo>
                    <a:pt x="2422" y="1355"/>
                  </a:lnTo>
                  <a:lnTo>
                    <a:pt x="2422" y="1358"/>
                  </a:lnTo>
                  <a:lnTo>
                    <a:pt x="2422" y="1366"/>
                  </a:lnTo>
                  <a:lnTo>
                    <a:pt x="2440" y="1372"/>
                  </a:lnTo>
                  <a:lnTo>
                    <a:pt x="2440" y="1379"/>
                  </a:lnTo>
                  <a:lnTo>
                    <a:pt x="2453" y="1382"/>
                  </a:lnTo>
                  <a:lnTo>
                    <a:pt x="2453" y="1390"/>
                  </a:lnTo>
                  <a:lnTo>
                    <a:pt x="2453" y="1396"/>
                  </a:lnTo>
                  <a:lnTo>
                    <a:pt x="2466" y="1399"/>
                  </a:lnTo>
                  <a:lnTo>
                    <a:pt x="2466" y="1407"/>
                  </a:lnTo>
                  <a:lnTo>
                    <a:pt x="2466" y="1413"/>
                  </a:lnTo>
                  <a:lnTo>
                    <a:pt x="2478" y="1416"/>
                  </a:lnTo>
                  <a:lnTo>
                    <a:pt x="2478" y="1423"/>
                  </a:lnTo>
                  <a:lnTo>
                    <a:pt x="2478" y="1430"/>
                  </a:lnTo>
                  <a:lnTo>
                    <a:pt x="2490" y="1437"/>
                  </a:lnTo>
                  <a:lnTo>
                    <a:pt x="2490" y="1440"/>
                  </a:lnTo>
                  <a:lnTo>
                    <a:pt x="2504" y="1448"/>
                  </a:lnTo>
                  <a:lnTo>
                    <a:pt x="2504" y="1454"/>
                  </a:lnTo>
                  <a:lnTo>
                    <a:pt x="2504" y="1457"/>
                  </a:lnTo>
                  <a:lnTo>
                    <a:pt x="2516" y="1464"/>
                  </a:lnTo>
                  <a:lnTo>
                    <a:pt x="2516" y="1472"/>
                  </a:lnTo>
                  <a:lnTo>
                    <a:pt x="2516" y="1476"/>
                  </a:lnTo>
                  <a:lnTo>
                    <a:pt x="2528" y="1483"/>
                  </a:lnTo>
                  <a:lnTo>
                    <a:pt x="2528" y="1490"/>
                  </a:lnTo>
                  <a:lnTo>
                    <a:pt x="2528" y="1497"/>
                  </a:lnTo>
                  <a:lnTo>
                    <a:pt x="2540" y="1500"/>
                  </a:lnTo>
                  <a:lnTo>
                    <a:pt x="2540" y="1507"/>
                  </a:lnTo>
                  <a:lnTo>
                    <a:pt x="2553" y="1513"/>
                  </a:lnTo>
                  <a:lnTo>
                    <a:pt x="2553" y="1517"/>
                  </a:lnTo>
                  <a:lnTo>
                    <a:pt x="2553" y="1524"/>
                  </a:lnTo>
                  <a:lnTo>
                    <a:pt x="2566" y="1531"/>
                  </a:lnTo>
                  <a:lnTo>
                    <a:pt x="2566" y="1535"/>
                  </a:lnTo>
                  <a:lnTo>
                    <a:pt x="2566" y="1541"/>
                  </a:lnTo>
                  <a:lnTo>
                    <a:pt x="2578" y="1548"/>
                  </a:lnTo>
                  <a:lnTo>
                    <a:pt x="2578" y="1554"/>
                  </a:lnTo>
                  <a:lnTo>
                    <a:pt x="2590" y="1558"/>
                  </a:lnTo>
                  <a:lnTo>
                    <a:pt x="2590" y="1565"/>
                  </a:lnTo>
                  <a:lnTo>
                    <a:pt x="2590" y="1572"/>
                  </a:lnTo>
                  <a:lnTo>
                    <a:pt x="2604" y="1576"/>
                  </a:lnTo>
                  <a:lnTo>
                    <a:pt x="2604" y="1582"/>
                  </a:lnTo>
                  <a:lnTo>
                    <a:pt x="2604" y="1590"/>
                  </a:lnTo>
                  <a:lnTo>
                    <a:pt x="2616" y="1597"/>
                  </a:lnTo>
                  <a:lnTo>
                    <a:pt x="2616" y="1600"/>
                  </a:lnTo>
                  <a:lnTo>
                    <a:pt x="2616" y="1608"/>
                  </a:lnTo>
                  <a:lnTo>
                    <a:pt x="2628" y="1614"/>
                  </a:lnTo>
                  <a:lnTo>
                    <a:pt x="2628" y="1617"/>
                  </a:lnTo>
                  <a:lnTo>
                    <a:pt x="2640" y="1625"/>
                  </a:lnTo>
                  <a:lnTo>
                    <a:pt x="2640" y="1631"/>
                  </a:lnTo>
                  <a:lnTo>
                    <a:pt x="2640" y="1635"/>
                  </a:lnTo>
                  <a:lnTo>
                    <a:pt x="2653" y="1641"/>
                  </a:lnTo>
                  <a:lnTo>
                    <a:pt x="2653" y="1649"/>
                  </a:lnTo>
                  <a:lnTo>
                    <a:pt x="2653" y="1655"/>
                  </a:lnTo>
                  <a:lnTo>
                    <a:pt x="2666" y="1658"/>
                  </a:lnTo>
                  <a:lnTo>
                    <a:pt x="2666" y="1665"/>
                  </a:lnTo>
                  <a:lnTo>
                    <a:pt x="2666" y="1672"/>
                  </a:lnTo>
                  <a:lnTo>
                    <a:pt x="2678" y="1676"/>
                  </a:lnTo>
                  <a:lnTo>
                    <a:pt x="2678" y="1682"/>
                  </a:lnTo>
                  <a:lnTo>
                    <a:pt x="2689" y="1689"/>
                  </a:lnTo>
                  <a:lnTo>
                    <a:pt x="2689" y="1696"/>
                  </a:lnTo>
                  <a:lnTo>
                    <a:pt x="2689" y="1701"/>
                  </a:lnTo>
                  <a:lnTo>
                    <a:pt x="2702" y="1708"/>
                  </a:lnTo>
                  <a:lnTo>
                    <a:pt x="2702" y="1714"/>
                  </a:lnTo>
                  <a:lnTo>
                    <a:pt x="2702" y="1718"/>
                  </a:lnTo>
                  <a:lnTo>
                    <a:pt x="2716" y="1725"/>
                  </a:lnTo>
                  <a:lnTo>
                    <a:pt x="2716" y="1731"/>
                  </a:lnTo>
                  <a:lnTo>
                    <a:pt x="2716" y="1739"/>
                  </a:lnTo>
                  <a:lnTo>
                    <a:pt x="2727" y="1742"/>
                  </a:lnTo>
                  <a:lnTo>
                    <a:pt x="2727" y="1749"/>
                  </a:lnTo>
                  <a:lnTo>
                    <a:pt x="2740" y="1755"/>
                  </a:lnTo>
                  <a:lnTo>
                    <a:pt x="2740" y="1759"/>
                  </a:lnTo>
                  <a:lnTo>
                    <a:pt x="2740" y="1766"/>
                  </a:lnTo>
                  <a:lnTo>
                    <a:pt x="2753" y="1772"/>
                  </a:lnTo>
                  <a:lnTo>
                    <a:pt x="2753" y="1776"/>
                  </a:lnTo>
                  <a:lnTo>
                    <a:pt x="2753" y="1783"/>
                  </a:lnTo>
                  <a:lnTo>
                    <a:pt x="2765" y="1790"/>
                  </a:lnTo>
                  <a:lnTo>
                    <a:pt x="2765" y="1796"/>
                  </a:lnTo>
                  <a:lnTo>
                    <a:pt x="2765" y="1800"/>
                  </a:lnTo>
                  <a:lnTo>
                    <a:pt x="2778" y="1807"/>
                  </a:lnTo>
                  <a:lnTo>
                    <a:pt x="2778" y="1815"/>
                  </a:lnTo>
                  <a:lnTo>
                    <a:pt x="2791" y="1819"/>
                  </a:lnTo>
                  <a:lnTo>
                    <a:pt x="2791" y="1826"/>
                  </a:lnTo>
                  <a:lnTo>
                    <a:pt x="2791" y="1832"/>
                  </a:lnTo>
                  <a:lnTo>
                    <a:pt x="2802" y="1836"/>
                  </a:lnTo>
                  <a:lnTo>
                    <a:pt x="2802" y="1842"/>
                  </a:lnTo>
                  <a:lnTo>
                    <a:pt x="2802" y="1850"/>
                  </a:lnTo>
                  <a:lnTo>
                    <a:pt x="2816" y="1856"/>
                  </a:lnTo>
                  <a:lnTo>
                    <a:pt x="2816" y="1859"/>
                  </a:lnTo>
                  <a:lnTo>
                    <a:pt x="2827" y="1867"/>
                  </a:lnTo>
                  <a:lnTo>
                    <a:pt x="2827" y="1873"/>
                  </a:lnTo>
                  <a:lnTo>
                    <a:pt x="2827" y="1877"/>
                  </a:lnTo>
                  <a:lnTo>
                    <a:pt x="2841" y="1883"/>
                  </a:lnTo>
                  <a:lnTo>
                    <a:pt x="2841" y="1890"/>
                  </a:lnTo>
                  <a:lnTo>
                    <a:pt x="2841" y="1897"/>
                  </a:lnTo>
                  <a:lnTo>
                    <a:pt x="2860" y="1900"/>
                  </a:lnTo>
                  <a:lnTo>
                    <a:pt x="2860" y="1908"/>
                  </a:lnTo>
                  <a:lnTo>
                    <a:pt x="2860" y="1914"/>
                  </a:lnTo>
                  <a:lnTo>
                    <a:pt x="2874" y="1917"/>
                  </a:lnTo>
                  <a:lnTo>
                    <a:pt x="2874" y="1924"/>
                  </a:lnTo>
                  <a:lnTo>
                    <a:pt x="2885" y="1932"/>
                  </a:lnTo>
                  <a:lnTo>
                    <a:pt x="2885" y="1940"/>
                  </a:lnTo>
                  <a:lnTo>
                    <a:pt x="2885" y="1943"/>
                  </a:lnTo>
                  <a:lnTo>
                    <a:pt x="2898" y="1950"/>
                  </a:lnTo>
                  <a:lnTo>
                    <a:pt x="2898" y="1957"/>
                  </a:lnTo>
                  <a:lnTo>
                    <a:pt x="2898" y="1960"/>
                  </a:lnTo>
                  <a:lnTo>
                    <a:pt x="2910" y="1967"/>
                  </a:lnTo>
                  <a:lnTo>
                    <a:pt x="2910" y="1973"/>
                  </a:lnTo>
                  <a:lnTo>
                    <a:pt x="2910" y="1981"/>
                  </a:lnTo>
                  <a:lnTo>
                    <a:pt x="2923" y="1984"/>
                  </a:lnTo>
                  <a:lnTo>
                    <a:pt x="2923" y="1991"/>
                  </a:lnTo>
                  <a:lnTo>
                    <a:pt x="2936" y="1997"/>
                  </a:lnTo>
                  <a:lnTo>
                    <a:pt x="2936" y="2001"/>
                  </a:lnTo>
                  <a:lnTo>
                    <a:pt x="2936" y="2008"/>
                  </a:lnTo>
                  <a:lnTo>
                    <a:pt x="2947" y="2014"/>
                  </a:lnTo>
                  <a:lnTo>
                    <a:pt x="2947" y="2022"/>
                  </a:lnTo>
                  <a:lnTo>
                    <a:pt x="2947" y="2025"/>
                  </a:lnTo>
                  <a:lnTo>
                    <a:pt x="2960" y="2031"/>
                  </a:lnTo>
                  <a:lnTo>
                    <a:pt x="2960" y="2038"/>
                  </a:lnTo>
                  <a:lnTo>
                    <a:pt x="2960" y="2042"/>
                  </a:lnTo>
                  <a:lnTo>
                    <a:pt x="2974" y="2050"/>
                  </a:lnTo>
                  <a:lnTo>
                    <a:pt x="2974" y="2057"/>
                  </a:lnTo>
                  <a:lnTo>
                    <a:pt x="2985" y="2064"/>
                  </a:lnTo>
                  <a:lnTo>
                    <a:pt x="2985" y="2068"/>
                  </a:lnTo>
                  <a:lnTo>
                    <a:pt x="2985" y="2074"/>
                  </a:lnTo>
                  <a:lnTo>
                    <a:pt x="2998" y="2081"/>
                  </a:lnTo>
                  <a:lnTo>
                    <a:pt x="2998" y="2084"/>
                  </a:lnTo>
                  <a:lnTo>
                    <a:pt x="2998" y="2091"/>
                  </a:lnTo>
                  <a:lnTo>
                    <a:pt x="3010" y="2098"/>
                  </a:lnTo>
                  <a:lnTo>
                    <a:pt x="3010" y="2101"/>
                  </a:lnTo>
                  <a:lnTo>
                    <a:pt x="3010" y="2109"/>
                  </a:lnTo>
                  <a:lnTo>
                    <a:pt x="3022" y="2115"/>
                  </a:lnTo>
                  <a:lnTo>
                    <a:pt x="3022" y="2122"/>
                  </a:lnTo>
                  <a:lnTo>
                    <a:pt x="3036" y="2125"/>
                  </a:lnTo>
                  <a:lnTo>
                    <a:pt x="3036" y="2132"/>
                  </a:lnTo>
                  <a:lnTo>
                    <a:pt x="3036" y="2139"/>
                  </a:lnTo>
                  <a:lnTo>
                    <a:pt x="3047" y="2142"/>
                  </a:lnTo>
                  <a:lnTo>
                    <a:pt x="3047" y="2150"/>
                  </a:lnTo>
                  <a:lnTo>
                    <a:pt x="3047" y="2156"/>
                  </a:lnTo>
                  <a:lnTo>
                    <a:pt x="3060" y="2161"/>
                  </a:lnTo>
                  <a:lnTo>
                    <a:pt x="3060" y="2168"/>
                  </a:lnTo>
                  <a:lnTo>
                    <a:pt x="3072" y="2174"/>
                  </a:lnTo>
                  <a:lnTo>
                    <a:pt x="3072" y="2178"/>
                  </a:lnTo>
                  <a:lnTo>
                    <a:pt x="3072" y="2185"/>
                  </a:lnTo>
                  <a:lnTo>
                    <a:pt x="3085" y="2192"/>
                  </a:lnTo>
                  <a:lnTo>
                    <a:pt x="3085" y="2199"/>
                  </a:lnTo>
                  <a:lnTo>
                    <a:pt x="3085" y="2201"/>
                  </a:lnTo>
                  <a:lnTo>
                    <a:pt x="3098" y="2209"/>
                  </a:lnTo>
                  <a:lnTo>
                    <a:pt x="3098" y="2215"/>
                  </a:lnTo>
                  <a:lnTo>
                    <a:pt x="3098" y="2219"/>
                  </a:lnTo>
                  <a:lnTo>
                    <a:pt x="3110" y="2226"/>
                  </a:lnTo>
                  <a:lnTo>
                    <a:pt x="3110" y="2232"/>
                  </a:lnTo>
                  <a:lnTo>
                    <a:pt x="3121" y="2236"/>
                  </a:lnTo>
                  <a:lnTo>
                    <a:pt x="3121" y="2242"/>
                  </a:lnTo>
                  <a:lnTo>
                    <a:pt x="3121" y="2250"/>
                  </a:lnTo>
                  <a:lnTo>
                    <a:pt x="3136" y="2253"/>
                  </a:lnTo>
                  <a:lnTo>
                    <a:pt x="3136" y="2260"/>
                  </a:lnTo>
                  <a:lnTo>
                    <a:pt x="3136" y="2267"/>
                  </a:lnTo>
                  <a:lnTo>
                    <a:pt x="3147" y="2273"/>
                  </a:lnTo>
                  <a:lnTo>
                    <a:pt x="3147" y="2279"/>
                  </a:lnTo>
                  <a:lnTo>
                    <a:pt x="3147" y="2286"/>
                  </a:lnTo>
                  <a:lnTo>
                    <a:pt x="3159" y="2292"/>
                  </a:lnTo>
                  <a:lnTo>
                    <a:pt x="3159" y="2296"/>
                  </a:lnTo>
                  <a:lnTo>
                    <a:pt x="3172" y="2302"/>
                  </a:lnTo>
                  <a:lnTo>
                    <a:pt x="3172" y="2309"/>
                  </a:lnTo>
                  <a:lnTo>
                    <a:pt x="3172" y="2313"/>
                  </a:lnTo>
                  <a:lnTo>
                    <a:pt x="3185" y="2319"/>
                  </a:lnTo>
                  <a:lnTo>
                    <a:pt x="3185" y="2327"/>
                  </a:lnTo>
                  <a:lnTo>
                    <a:pt x="3185" y="2329"/>
                  </a:lnTo>
                  <a:lnTo>
                    <a:pt x="3197" y="2337"/>
                  </a:lnTo>
                  <a:lnTo>
                    <a:pt x="3197" y="2343"/>
                  </a:lnTo>
                  <a:lnTo>
                    <a:pt x="3197" y="2346"/>
                  </a:lnTo>
                  <a:lnTo>
                    <a:pt x="3210" y="2354"/>
                  </a:lnTo>
                  <a:lnTo>
                    <a:pt x="3210" y="2360"/>
                  </a:lnTo>
                  <a:lnTo>
                    <a:pt x="3221" y="2364"/>
                  </a:lnTo>
                  <a:lnTo>
                    <a:pt x="3221" y="2370"/>
                  </a:lnTo>
                  <a:lnTo>
                    <a:pt x="3221" y="2378"/>
                  </a:lnTo>
                  <a:lnTo>
                    <a:pt x="3235" y="2381"/>
                  </a:lnTo>
                  <a:lnTo>
                    <a:pt x="3235" y="2387"/>
                  </a:lnTo>
                  <a:lnTo>
                    <a:pt x="3235" y="2396"/>
                  </a:lnTo>
                  <a:lnTo>
                    <a:pt x="3247" y="2400"/>
                  </a:lnTo>
                  <a:lnTo>
                    <a:pt x="3247" y="2406"/>
                  </a:lnTo>
                  <a:lnTo>
                    <a:pt x="3259" y="2413"/>
                  </a:lnTo>
                  <a:lnTo>
                    <a:pt x="3259" y="2416"/>
                  </a:lnTo>
                  <a:lnTo>
                    <a:pt x="3259" y="2424"/>
                  </a:lnTo>
                  <a:lnTo>
                    <a:pt x="3272" y="2427"/>
                  </a:lnTo>
                  <a:lnTo>
                    <a:pt x="3272" y="2433"/>
                  </a:lnTo>
                  <a:lnTo>
                    <a:pt x="3272" y="2437"/>
                  </a:lnTo>
                  <a:lnTo>
                    <a:pt x="3292" y="2444"/>
                  </a:lnTo>
                  <a:lnTo>
                    <a:pt x="3292" y="2451"/>
                  </a:lnTo>
                  <a:lnTo>
                    <a:pt x="3292" y="2454"/>
                  </a:lnTo>
                  <a:lnTo>
                    <a:pt x="3303" y="2461"/>
                  </a:lnTo>
                  <a:lnTo>
                    <a:pt x="3303" y="2465"/>
                  </a:lnTo>
                  <a:lnTo>
                    <a:pt x="3316" y="2471"/>
                  </a:lnTo>
                  <a:lnTo>
                    <a:pt x="3316" y="2474"/>
                  </a:lnTo>
                  <a:lnTo>
                    <a:pt x="3316" y="2482"/>
                  </a:lnTo>
                  <a:lnTo>
                    <a:pt x="3328" y="2484"/>
                  </a:lnTo>
                  <a:lnTo>
                    <a:pt x="3328" y="2492"/>
                  </a:lnTo>
                  <a:lnTo>
                    <a:pt x="3328" y="2495"/>
                  </a:lnTo>
                  <a:lnTo>
                    <a:pt x="3341" y="2498"/>
                  </a:lnTo>
                  <a:lnTo>
                    <a:pt x="3341" y="2507"/>
                  </a:lnTo>
                  <a:lnTo>
                    <a:pt x="3341" y="2510"/>
                  </a:lnTo>
                  <a:lnTo>
                    <a:pt x="3354" y="2517"/>
                  </a:lnTo>
                  <a:lnTo>
                    <a:pt x="3354" y="2520"/>
                  </a:lnTo>
                  <a:lnTo>
                    <a:pt x="3365" y="2524"/>
                  </a:lnTo>
                  <a:lnTo>
                    <a:pt x="3365" y="2528"/>
                  </a:lnTo>
                  <a:lnTo>
                    <a:pt x="3365" y="2534"/>
                  </a:lnTo>
                  <a:lnTo>
                    <a:pt x="3378" y="2538"/>
                  </a:lnTo>
                  <a:lnTo>
                    <a:pt x="3378" y="2541"/>
                  </a:lnTo>
                  <a:lnTo>
                    <a:pt x="3378" y="2547"/>
                  </a:lnTo>
                  <a:lnTo>
                    <a:pt x="3393" y="2551"/>
                  </a:lnTo>
                  <a:lnTo>
                    <a:pt x="3393" y="2555"/>
                  </a:lnTo>
                  <a:lnTo>
                    <a:pt x="3393" y="2558"/>
                  </a:lnTo>
                  <a:lnTo>
                    <a:pt x="3404" y="2561"/>
                  </a:lnTo>
                  <a:lnTo>
                    <a:pt x="3404" y="2565"/>
                  </a:lnTo>
                  <a:lnTo>
                    <a:pt x="3417" y="2572"/>
                  </a:lnTo>
                  <a:lnTo>
                    <a:pt x="3417" y="2575"/>
                  </a:lnTo>
                  <a:lnTo>
                    <a:pt x="3417" y="2579"/>
                  </a:lnTo>
                  <a:lnTo>
                    <a:pt x="3430" y="2582"/>
                  </a:lnTo>
                  <a:lnTo>
                    <a:pt x="3430" y="2585"/>
                  </a:lnTo>
                  <a:lnTo>
                    <a:pt x="3430" y="2588"/>
                  </a:lnTo>
                  <a:lnTo>
                    <a:pt x="3441" y="2592"/>
                  </a:lnTo>
                  <a:lnTo>
                    <a:pt x="3441" y="2596"/>
                  </a:lnTo>
                  <a:lnTo>
                    <a:pt x="3441" y="2599"/>
                  </a:lnTo>
                  <a:lnTo>
                    <a:pt x="3455" y="2602"/>
                  </a:lnTo>
                  <a:lnTo>
                    <a:pt x="3455" y="2606"/>
                  </a:lnTo>
                  <a:lnTo>
                    <a:pt x="3468" y="2610"/>
                  </a:lnTo>
                  <a:lnTo>
                    <a:pt x="3468" y="2612"/>
                  </a:lnTo>
                  <a:lnTo>
                    <a:pt x="3479" y="2616"/>
                  </a:lnTo>
                  <a:lnTo>
                    <a:pt x="3479" y="2619"/>
                  </a:lnTo>
                  <a:lnTo>
                    <a:pt x="3479" y="2624"/>
                  </a:lnTo>
                  <a:lnTo>
                    <a:pt x="3492" y="2628"/>
                  </a:lnTo>
                  <a:lnTo>
                    <a:pt x="3492" y="2631"/>
                  </a:lnTo>
                  <a:lnTo>
                    <a:pt x="3504" y="2631"/>
                  </a:lnTo>
                  <a:lnTo>
                    <a:pt x="3504" y="2634"/>
                  </a:lnTo>
                  <a:lnTo>
                    <a:pt x="3504" y="2638"/>
                  </a:lnTo>
                  <a:lnTo>
                    <a:pt x="3517" y="2642"/>
                  </a:lnTo>
                  <a:lnTo>
                    <a:pt x="3517" y="2645"/>
                  </a:lnTo>
                  <a:lnTo>
                    <a:pt x="3530" y="2648"/>
                  </a:lnTo>
                  <a:lnTo>
                    <a:pt x="3530" y="2652"/>
                  </a:lnTo>
                  <a:lnTo>
                    <a:pt x="3541" y="2655"/>
                  </a:lnTo>
                  <a:lnTo>
                    <a:pt x="3541" y="2659"/>
                  </a:lnTo>
                  <a:lnTo>
                    <a:pt x="3555" y="2659"/>
                  </a:lnTo>
                  <a:lnTo>
                    <a:pt x="3555" y="2661"/>
                  </a:lnTo>
                  <a:lnTo>
                    <a:pt x="3555" y="2665"/>
                  </a:lnTo>
                  <a:lnTo>
                    <a:pt x="3568" y="2665"/>
                  </a:lnTo>
                  <a:lnTo>
                    <a:pt x="3568" y="2669"/>
                  </a:lnTo>
                  <a:lnTo>
                    <a:pt x="3579" y="2672"/>
                  </a:lnTo>
                  <a:lnTo>
                    <a:pt x="3579" y="2675"/>
                  </a:lnTo>
                  <a:lnTo>
                    <a:pt x="3592" y="2679"/>
                  </a:lnTo>
                  <a:lnTo>
                    <a:pt x="3604" y="2683"/>
                  </a:lnTo>
                  <a:lnTo>
                    <a:pt x="3604" y="2686"/>
                  </a:lnTo>
                  <a:lnTo>
                    <a:pt x="3617" y="2686"/>
                  </a:lnTo>
                  <a:lnTo>
                    <a:pt x="3617" y="2689"/>
                  </a:lnTo>
                  <a:lnTo>
                    <a:pt x="3630" y="2693"/>
                  </a:lnTo>
                  <a:lnTo>
                    <a:pt x="3630" y="2696"/>
                  </a:lnTo>
                  <a:lnTo>
                    <a:pt x="3641" y="2696"/>
                  </a:lnTo>
                  <a:lnTo>
                    <a:pt x="3641" y="2699"/>
                  </a:lnTo>
                  <a:lnTo>
                    <a:pt x="3655" y="2699"/>
                  </a:lnTo>
                  <a:lnTo>
                    <a:pt x="3655" y="2702"/>
                  </a:lnTo>
                  <a:lnTo>
                    <a:pt x="3666" y="2702"/>
                  </a:lnTo>
                  <a:lnTo>
                    <a:pt x="3666" y="2706"/>
                  </a:lnTo>
                  <a:lnTo>
                    <a:pt x="3677" y="2710"/>
                  </a:lnTo>
                  <a:lnTo>
                    <a:pt x="3690" y="2710"/>
                  </a:lnTo>
                  <a:lnTo>
                    <a:pt x="3690" y="2713"/>
                  </a:lnTo>
                  <a:lnTo>
                    <a:pt x="3710" y="2713"/>
                  </a:lnTo>
                  <a:lnTo>
                    <a:pt x="3710" y="2716"/>
                  </a:lnTo>
                  <a:lnTo>
                    <a:pt x="3721" y="2720"/>
                  </a:lnTo>
                  <a:lnTo>
                    <a:pt x="3734" y="2724"/>
                  </a:lnTo>
                  <a:lnTo>
                    <a:pt x="3746" y="2724"/>
                  </a:lnTo>
                  <a:lnTo>
                    <a:pt x="3746" y="2727"/>
                  </a:lnTo>
                  <a:lnTo>
                    <a:pt x="3759" y="2727"/>
                  </a:lnTo>
                  <a:lnTo>
                    <a:pt x="3759" y="2730"/>
                  </a:lnTo>
                  <a:lnTo>
                    <a:pt x="3772" y="2730"/>
                  </a:lnTo>
                  <a:lnTo>
                    <a:pt x="3772" y="2733"/>
                  </a:lnTo>
                  <a:lnTo>
                    <a:pt x="3784" y="2733"/>
                  </a:lnTo>
                  <a:lnTo>
                    <a:pt x="3796" y="2739"/>
                  </a:lnTo>
                  <a:lnTo>
                    <a:pt x="3808" y="2739"/>
                  </a:lnTo>
                  <a:lnTo>
                    <a:pt x="3808" y="2742"/>
                  </a:lnTo>
                  <a:lnTo>
                    <a:pt x="3821" y="2742"/>
                  </a:lnTo>
                  <a:lnTo>
                    <a:pt x="3821" y="2746"/>
                  </a:lnTo>
                  <a:lnTo>
                    <a:pt x="3834" y="2746"/>
                  </a:lnTo>
                  <a:lnTo>
                    <a:pt x="3846" y="2746"/>
                  </a:lnTo>
                  <a:lnTo>
                    <a:pt x="3846" y="2748"/>
                  </a:lnTo>
                  <a:lnTo>
                    <a:pt x="3858" y="2748"/>
                  </a:lnTo>
                  <a:lnTo>
                    <a:pt x="3872" y="2752"/>
                  </a:lnTo>
                  <a:lnTo>
                    <a:pt x="3884" y="2752"/>
                  </a:lnTo>
                  <a:lnTo>
                    <a:pt x="3884" y="2756"/>
                  </a:lnTo>
                  <a:lnTo>
                    <a:pt x="3895" y="2756"/>
                  </a:lnTo>
                  <a:lnTo>
                    <a:pt x="3908" y="2756"/>
                  </a:lnTo>
                  <a:lnTo>
                    <a:pt x="3908" y="2759"/>
                  </a:lnTo>
                  <a:lnTo>
                    <a:pt x="3921" y="2759"/>
                  </a:lnTo>
                  <a:lnTo>
                    <a:pt x="3933" y="2759"/>
                  </a:lnTo>
                  <a:lnTo>
                    <a:pt x="3948" y="2762"/>
                  </a:lnTo>
                  <a:lnTo>
                    <a:pt x="3959" y="2762"/>
                  </a:lnTo>
                  <a:lnTo>
                    <a:pt x="3973" y="2762"/>
                  </a:lnTo>
                  <a:lnTo>
                    <a:pt x="3986" y="2762"/>
                  </a:lnTo>
                  <a:lnTo>
                    <a:pt x="3997" y="2762"/>
                  </a:lnTo>
                  <a:lnTo>
                    <a:pt x="3997" y="2759"/>
                  </a:lnTo>
                  <a:lnTo>
                    <a:pt x="4009" y="2759"/>
                  </a:lnTo>
                  <a:lnTo>
                    <a:pt x="4009" y="2756"/>
                  </a:lnTo>
                  <a:lnTo>
                    <a:pt x="4022" y="2756"/>
                  </a:lnTo>
                  <a:lnTo>
                    <a:pt x="4022" y="2752"/>
                  </a:lnTo>
                  <a:lnTo>
                    <a:pt x="4035" y="2748"/>
                  </a:lnTo>
                  <a:lnTo>
                    <a:pt x="4035" y="2746"/>
                  </a:lnTo>
                  <a:lnTo>
                    <a:pt x="4035" y="2742"/>
                  </a:lnTo>
                  <a:lnTo>
                    <a:pt x="4047" y="2739"/>
                  </a:lnTo>
                  <a:lnTo>
                    <a:pt x="4047" y="2733"/>
                  </a:lnTo>
                  <a:lnTo>
                    <a:pt x="4047" y="2727"/>
                  </a:lnTo>
                  <a:lnTo>
                    <a:pt x="4059" y="2720"/>
                  </a:lnTo>
                  <a:lnTo>
                    <a:pt x="4059" y="2713"/>
                  </a:lnTo>
                  <a:lnTo>
                    <a:pt x="4059" y="2706"/>
                  </a:lnTo>
                  <a:lnTo>
                    <a:pt x="4071" y="2699"/>
                  </a:lnTo>
                  <a:lnTo>
                    <a:pt x="4071" y="2689"/>
                  </a:lnTo>
                  <a:lnTo>
                    <a:pt x="4085" y="2683"/>
                  </a:lnTo>
                  <a:lnTo>
                    <a:pt x="4085" y="2672"/>
                  </a:lnTo>
                  <a:lnTo>
                    <a:pt x="4085" y="2661"/>
                  </a:lnTo>
                  <a:lnTo>
                    <a:pt x="4097" y="2648"/>
                  </a:lnTo>
                  <a:lnTo>
                    <a:pt x="4097" y="2638"/>
                  </a:lnTo>
                  <a:lnTo>
                    <a:pt x="4097" y="2624"/>
                  </a:lnTo>
                  <a:lnTo>
                    <a:pt x="4109" y="2610"/>
                  </a:lnTo>
                  <a:lnTo>
                    <a:pt x="4109" y="2592"/>
                  </a:lnTo>
                  <a:lnTo>
                    <a:pt x="4129" y="2579"/>
                  </a:lnTo>
                  <a:lnTo>
                    <a:pt x="4129" y="2561"/>
                  </a:lnTo>
                  <a:lnTo>
                    <a:pt x="4129" y="2544"/>
                  </a:lnTo>
                  <a:lnTo>
                    <a:pt x="4142" y="2524"/>
                  </a:lnTo>
                  <a:lnTo>
                    <a:pt x="4142" y="2507"/>
                  </a:lnTo>
                  <a:lnTo>
                    <a:pt x="4142" y="2484"/>
                  </a:lnTo>
                  <a:lnTo>
                    <a:pt x="4153" y="2465"/>
                  </a:lnTo>
                  <a:lnTo>
                    <a:pt x="4153" y="2441"/>
                  </a:lnTo>
                  <a:lnTo>
                    <a:pt x="4153" y="2420"/>
                  </a:lnTo>
                  <a:lnTo>
                    <a:pt x="4166" y="2396"/>
                  </a:lnTo>
                  <a:lnTo>
                    <a:pt x="4166" y="2370"/>
                  </a:lnTo>
                  <a:lnTo>
                    <a:pt x="4177" y="2346"/>
                  </a:lnTo>
                  <a:lnTo>
                    <a:pt x="4177" y="2323"/>
                  </a:lnTo>
                  <a:lnTo>
                    <a:pt x="4177" y="2296"/>
                  </a:lnTo>
                  <a:lnTo>
                    <a:pt x="4191" y="2270"/>
                  </a:lnTo>
                  <a:lnTo>
                    <a:pt x="4191" y="2242"/>
                  </a:lnTo>
                  <a:lnTo>
                    <a:pt x="4191" y="2215"/>
                  </a:lnTo>
                  <a:lnTo>
                    <a:pt x="4204" y="2188"/>
                  </a:lnTo>
                  <a:lnTo>
                    <a:pt x="4204" y="2161"/>
                  </a:lnTo>
                  <a:lnTo>
                    <a:pt x="4204" y="2132"/>
                  </a:lnTo>
                  <a:lnTo>
                    <a:pt x="4215" y="2105"/>
                  </a:lnTo>
                  <a:lnTo>
                    <a:pt x="4215" y="2074"/>
                  </a:lnTo>
                  <a:lnTo>
                    <a:pt x="4228" y="2046"/>
                  </a:lnTo>
                  <a:lnTo>
                    <a:pt x="4228" y="2014"/>
                  </a:lnTo>
                  <a:lnTo>
                    <a:pt x="4228" y="1987"/>
                  </a:lnTo>
                  <a:lnTo>
                    <a:pt x="4242" y="1957"/>
                  </a:lnTo>
                  <a:lnTo>
                    <a:pt x="4242" y="1924"/>
                  </a:lnTo>
                  <a:lnTo>
                    <a:pt x="4242" y="1897"/>
                  </a:lnTo>
                  <a:lnTo>
                    <a:pt x="4253" y="1867"/>
                  </a:lnTo>
                  <a:lnTo>
                    <a:pt x="4253" y="1836"/>
                  </a:lnTo>
                  <a:lnTo>
                    <a:pt x="4253" y="1807"/>
                  </a:lnTo>
                  <a:lnTo>
                    <a:pt x="4266" y="1776"/>
                  </a:lnTo>
                  <a:lnTo>
                    <a:pt x="4266" y="1749"/>
                  </a:lnTo>
                  <a:lnTo>
                    <a:pt x="4278" y="1718"/>
                  </a:lnTo>
                  <a:lnTo>
                    <a:pt x="4278" y="1689"/>
                  </a:lnTo>
                  <a:lnTo>
                    <a:pt x="4278" y="1658"/>
                  </a:lnTo>
                  <a:lnTo>
                    <a:pt x="4291" y="1631"/>
                  </a:lnTo>
                  <a:lnTo>
                    <a:pt x="4291" y="1600"/>
                  </a:lnTo>
                  <a:lnTo>
                    <a:pt x="4291" y="1572"/>
                  </a:lnTo>
                  <a:lnTo>
                    <a:pt x="4304" y="1544"/>
                  </a:lnTo>
                  <a:lnTo>
                    <a:pt x="4304" y="1517"/>
                  </a:lnTo>
                  <a:lnTo>
                    <a:pt x="4304" y="1490"/>
                  </a:lnTo>
                  <a:lnTo>
                    <a:pt x="4315" y="1461"/>
                  </a:lnTo>
                  <a:lnTo>
                    <a:pt x="4315" y="1434"/>
                  </a:lnTo>
                  <a:lnTo>
                    <a:pt x="4328" y="1407"/>
                  </a:lnTo>
                  <a:lnTo>
                    <a:pt x="4328" y="1382"/>
                  </a:lnTo>
                  <a:lnTo>
                    <a:pt x="4328" y="1355"/>
                  </a:lnTo>
                  <a:lnTo>
                    <a:pt x="4342" y="1330"/>
                  </a:lnTo>
                  <a:lnTo>
                    <a:pt x="4342" y="1306"/>
                  </a:lnTo>
                  <a:lnTo>
                    <a:pt x="4342" y="1279"/>
                  </a:lnTo>
                  <a:lnTo>
                    <a:pt x="4353" y="1255"/>
                  </a:lnTo>
                  <a:lnTo>
                    <a:pt x="4353" y="1230"/>
                  </a:lnTo>
                  <a:lnTo>
                    <a:pt x="4366" y="1209"/>
                  </a:lnTo>
                  <a:lnTo>
                    <a:pt x="4366" y="1186"/>
                  </a:lnTo>
                  <a:lnTo>
                    <a:pt x="4366" y="1162"/>
                  </a:lnTo>
                  <a:lnTo>
                    <a:pt x="4378" y="1141"/>
                  </a:lnTo>
                  <a:lnTo>
                    <a:pt x="4378" y="1116"/>
                  </a:lnTo>
                  <a:lnTo>
                    <a:pt x="4378" y="1095"/>
                  </a:lnTo>
                  <a:lnTo>
                    <a:pt x="4391" y="1075"/>
                  </a:lnTo>
                  <a:lnTo>
                    <a:pt x="4391" y="1054"/>
                  </a:lnTo>
                  <a:lnTo>
                    <a:pt x="4391" y="1034"/>
                  </a:lnTo>
                  <a:lnTo>
                    <a:pt x="4404" y="1013"/>
                  </a:lnTo>
                  <a:lnTo>
                    <a:pt x="4404" y="995"/>
                  </a:lnTo>
                  <a:lnTo>
                    <a:pt x="4415" y="974"/>
                  </a:lnTo>
                  <a:lnTo>
                    <a:pt x="4415" y="954"/>
                  </a:lnTo>
                  <a:lnTo>
                    <a:pt x="4415" y="937"/>
                  </a:lnTo>
                  <a:lnTo>
                    <a:pt x="4427" y="920"/>
                  </a:lnTo>
                  <a:lnTo>
                    <a:pt x="4427" y="903"/>
                  </a:lnTo>
                  <a:lnTo>
                    <a:pt x="4427" y="884"/>
                  </a:lnTo>
                  <a:lnTo>
                    <a:pt x="4440" y="867"/>
                  </a:lnTo>
                  <a:lnTo>
                    <a:pt x="4440" y="850"/>
                  </a:lnTo>
                  <a:lnTo>
                    <a:pt x="4440" y="833"/>
                  </a:lnTo>
                  <a:lnTo>
                    <a:pt x="4453" y="819"/>
                  </a:lnTo>
                  <a:lnTo>
                    <a:pt x="4453" y="803"/>
                  </a:lnTo>
                  <a:lnTo>
                    <a:pt x="4465" y="789"/>
                  </a:lnTo>
                  <a:lnTo>
                    <a:pt x="4465" y="773"/>
                  </a:lnTo>
                  <a:lnTo>
                    <a:pt x="4465" y="757"/>
                  </a:lnTo>
                  <a:lnTo>
                    <a:pt x="4478" y="743"/>
                  </a:lnTo>
                  <a:lnTo>
                    <a:pt x="4478" y="729"/>
                  </a:lnTo>
                  <a:lnTo>
                    <a:pt x="4478" y="716"/>
                  </a:lnTo>
                  <a:lnTo>
                    <a:pt x="4489" y="705"/>
                  </a:lnTo>
                  <a:lnTo>
                    <a:pt x="4489" y="691"/>
                  </a:lnTo>
                  <a:lnTo>
                    <a:pt x="4489" y="678"/>
                  </a:lnTo>
                  <a:lnTo>
                    <a:pt x="4505" y="668"/>
                  </a:lnTo>
                  <a:lnTo>
                    <a:pt x="4505" y="653"/>
                  </a:lnTo>
                  <a:lnTo>
                    <a:pt x="4516" y="642"/>
                  </a:lnTo>
                  <a:lnTo>
                    <a:pt x="4516" y="629"/>
                  </a:lnTo>
                  <a:lnTo>
                    <a:pt x="4516" y="618"/>
                  </a:lnTo>
                  <a:lnTo>
                    <a:pt x="4529" y="608"/>
                  </a:lnTo>
                  <a:lnTo>
                    <a:pt x="4529" y="598"/>
                  </a:lnTo>
                  <a:lnTo>
                    <a:pt x="4529" y="588"/>
                  </a:lnTo>
                  <a:lnTo>
                    <a:pt x="4541" y="577"/>
                  </a:lnTo>
                  <a:lnTo>
                    <a:pt x="4541" y="567"/>
                  </a:lnTo>
                  <a:lnTo>
                    <a:pt x="4541" y="557"/>
                  </a:lnTo>
                  <a:lnTo>
                    <a:pt x="4561" y="550"/>
                  </a:lnTo>
                  <a:lnTo>
                    <a:pt x="4561" y="539"/>
                  </a:lnTo>
                  <a:lnTo>
                    <a:pt x="4572" y="528"/>
                  </a:lnTo>
                  <a:lnTo>
                    <a:pt x="4572" y="521"/>
                  </a:lnTo>
                  <a:lnTo>
                    <a:pt x="4572" y="511"/>
                  </a:lnTo>
                  <a:lnTo>
                    <a:pt x="4585" y="504"/>
                  </a:lnTo>
                  <a:lnTo>
                    <a:pt x="4585" y="498"/>
                  </a:lnTo>
                  <a:lnTo>
                    <a:pt x="4585" y="487"/>
                  </a:lnTo>
                  <a:lnTo>
                    <a:pt x="4598" y="480"/>
                  </a:lnTo>
                  <a:lnTo>
                    <a:pt x="4598" y="474"/>
                  </a:lnTo>
                  <a:lnTo>
                    <a:pt x="4610" y="467"/>
                  </a:lnTo>
                  <a:lnTo>
                    <a:pt x="4610" y="460"/>
                  </a:lnTo>
                  <a:lnTo>
                    <a:pt x="4610" y="453"/>
                  </a:lnTo>
                  <a:lnTo>
                    <a:pt x="4623" y="447"/>
                  </a:lnTo>
                  <a:lnTo>
                    <a:pt x="4623" y="439"/>
                  </a:lnTo>
                  <a:lnTo>
                    <a:pt x="4623" y="433"/>
                  </a:lnTo>
                  <a:lnTo>
                    <a:pt x="4634" y="424"/>
                  </a:lnTo>
                  <a:lnTo>
                    <a:pt x="4634" y="417"/>
                  </a:lnTo>
                  <a:lnTo>
                    <a:pt x="4634" y="414"/>
                  </a:lnTo>
                  <a:lnTo>
                    <a:pt x="4647" y="407"/>
                  </a:lnTo>
                  <a:lnTo>
                    <a:pt x="4647" y="400"/>
                  </a:lnTo>
                  <a:lnTo>
                    <a:pt x="4661" y="397"/>
                  </a:lnTo>
                  <a:lnTo>
                    <a:pt x="4661" y="390"/>
                  </a:lnTo>
                  <a:lnTo>
                    <a:pt x="4661" y="383"/>
                  </a:lnTo>
                  <a:lnTo>
                    <a:pt x="4672" y="380"/>
                  </a:lnTo>
                  <a:lnTo>
                    <a:pt x="4672" y="373"/>
                  </a:lnTo>
                  <a:lnTo>
                    <a:pt x="4672" y="370"/>
                  </a:lnTo>
                  <a:lnTo>
                    <a:pt x="4685" y="366"/>
                  </a:lnTo>
                  <a:lnTo>
                    <a:pt x="4685" y="359"/>
                  </a:lnTo>
                  <a:lnTo>
                    <a:pt x="4685" y="356"/>
                  </a:lnTo>
                  <a:lnTo>
                    <a:pt x="4698" y="353"/>
                  </a:lnTo>
                  <a:lnTo>
                    <a:pt x="4698" y="346"/>
                  </a:lnTo>
                  <a:lnTo>
                    <a:pt x="4710" y="342"/>
                  </a:lnTo>
                  <a:lnTo>
                    <a:pt x="4710" y="339"/>
                  </a:lnTo>
                  <a:lnTo>
                    <a:pt x="4710" y="335"/>
                  </a:lnTo>
                  <a:lnTo>
                    <a:pt x="4723" y="332"/>
                  </a:lnTo>
                  <a:lnTo>
                    <a:pt x="4723" y="325"/>
                  </a:lnTo>
                  <a:lnTo>
                    <a:pt x="4723" y="322"/>
                  </a:lnTo>
                  <a:lnTo>
                    <a:pt x="4734" y="319"/>
                  </a:lnTo>
                  <a:lnTo>
                    <a:pt x="4734" y="313"/>
                  </a:lnTo>
                  <a:lnTo>
                    <a:pt x="4734" y="310"/>
                  </a:lnTo>
                  <a:lnTo>
                    <a:pt x="4747" y="307"/>
                  </a:lnTo>
                  <a:lnTo>
                    <a:pt x="4747" y="303"/>
                  </a:lnTo>
                  <a:lnTo>
                    <a:pt x="4761" y="300"/>
                  </a:lnTo>
                  <a:lnTo>
                    <a:pt x="4761" y="297"/>
                  </a:lnTo>
                  <a:lnTo>
                    <a:pt x="4761" y="293"/>
                  </a:lnTo>
                  <a:lnTo>
                    <a:pt x="4772" y="290"/>
                  </a:lnTo>
                  <a:lnTo>
                    <a:pt x="4772" y="286"/>
                  </a:lnTo>
                  <a:lnTo>
                    <a:pt x="4785" y="283"/>
                  </a:lnTo>
                  <a:lnTo>
                    <a:pt x="4785" y="279"/>
                  </a:lnTo>
                  <a:lnTo>
                    <a:pt x="4798" y="276"/>
                  </a:lnTo>
                  <a:lnTo>
                    <a:pt x="4798" y="272"/>
                  </a:lnTo>
                  <a:lnTo>
                    <a:pt x="4810" y="269"/>
                  </a:lnTo>
                  <a:lnTo>
                    <a:pt x="4810" y="266"/>
                  </a:lnTo>
                  <a:lnTo>
                    <a:pt x="4810" y="262"/>
                  </a:lnTo>
                  <a:lnTo>
                    <a:pt x="4823" y="262"/>
                  </a:lnTo>
                  <a:lnTo>
                    <a:pt x="4823" y="259"/>
                  </a:lnTo>
                  <a:lnTo>
                    <a:pt x="4823" y="256"/>
                  </a:lnTo>
                  <a:lnTo>
                    <a:pt x="4834" y="252"/>
                  </a:lnTo>
                  <a:lnTo>
                    <a:pt x="4847" y="249"/>
                  </a:lnTo>
                  <a:lnTo>
                    <a:pt x="4847" y="245"/>
                  </a:lnTo>
                  <a:lnTo>
                    <a:pt x="4859" y="242"/>
                  </a:lnTo>
                  <a:lnTo>
                    <a:pt x="4859" y="238"/>
                  </a:lnTo>
                  <a:lnTo>
                    <a:pt x="4872" y="235"/>
                  </a:lnTo>
                  <a:lnTo>
                    <a:pt x="4872" y="232"/>
                  </a:lnTo>
                  <a:lnTo>
                    <a:pt x="4885" y="228"/>
                  </a:lnTo>
                  <a:lnTo>
                    <a:pt x="4897" y="225"/>
                  </a:lnTo>
                  <a:lnTo>
                    <a:pt x="4897" y="221"/>
                  </a:lnTo>
                  <a:lnTo>
                    <a:pt x="4909" y="221"/>
                  </a:lnTo>
                  <a:lnTo>
                    <a:pt x="4909" y="218"/>
                  </a:lnTo>
                  <a:lnTo>
                    <a:pt x="4923" y="215"/>
                  </a:lnTo>
                  <a:lnTo>
                    <a:pt x="4923" y="211"/>
                  </a:lnTo>
                  <a:lnTo>
                    <a:pt x="4935" y="211"/>
                  </a:lnTo>
                  <a:lnTo>
                    <a:pt x="4935" y="208"/>
                  </a:lnTo>
                  <a:lnTo>
                    <a:pt x="4947" y="208"/>
                  </a:lnTo>
                  <a:lnTo>
                    <a:pt x="4947" y="204"/>
                  </a:lnTo>
                  <a:lnTo>
                    <a:pt x="4959" y="199"/>
                  </a:lnTo>
                  <a:lnTo>
                    <a:pt x="4959" y="196"/>
                  </a:lnTo>
                  <a:lnTo>
                    <a:pt x="4979" y="196"/>
                  </a:lnTo>
                  <a:lnTo>
                    <a:pt x="4979" y="193"/>
                  </a:lnTo>
                  <a:lnTo>
                    <a:pt x="4990" y="193"/>
                  </a:lnTo>
                  <a:lnTo>
                    <a:pt x="4990" y="189"/>
                  </a:lnTo>
                  <a:lnTo>
                    <a:pt x="5003" y="189"/>
                  </a:lnTo>
                  <a:lnTo>
                    <a:pt x="5003" y="185"/>
                  </a:lnTo>
                  <a:lnTo>
                    <a:pt x="5016" y="185"/>
                  </a:lnTo>
                  <a:lnTo>
                    <a:pt x="5016" y="183"/>
                  </a:lnTo>
                  <a:lnTo>
                    <a:pt x="5028" y="179"/>
                  </a:lnTo>
                  <a:lnTo>
                    <a:pt x="5041" y="179"/>
                  </a:lnTo>
                  <a:lnTo>
                    <a:pt x="5041" y="175"/>
                  </a:lnTo>
                  <a:lnTo>
                    <a:pt x="5055" y="175"/>
                  </a:lnTo>
                  <a:lnTo>
                    <a:pt x="5055" y="172"/>
                  </a:lnTo>
                  <a:lnTo>
                    <a:pt x="5066" y="169"/>
                  </a:lnTo>
                  <a:lnTo>
                    <a:pt x="5080" y="165"/>
                  </a:lnTo>
                  <a:lnTo>
                    <a:pt x="5092" y="165"/>
                  </a:lnTo>
                  <a:lnTo>
                    <a:pt x="5092" y="162"/>
                  </a:lnTo>
                  <a:lnTo>
                    <a:pt x="5104" y="162"/>
                  </a:lnTo>
                  <a:lnTo>
                    <a:pt x="5104" y="158"/>
                  </a:lnTo>
                  <a:lnTo>
                    <a:pt x="5117" y="158"/>
                  </a:lnTo>
                  <a:lnTo>
                    <a:pt x="5117" y="155"/>
                  </a:lnTo>
                  <a:lnTo>
                    <a:pt x="5130" y="155"/>
                  </a:lnTo>
                  <a:lnTo>
                    <a:pt x="5142" y="152"/>
                  </a:lnTo>
                  <a:lnTo>
                    <a:pt x="5155" y="152"/>
                  </a:lnTo>
                  <a:lnTo>
                    <a:pt x="5155" y="148"/>
                  </a:lnTo>
                  <a:lnTo>
                    <a:pt x="5166" y="148"/>
                  </a:lnTo>
                  <a:lnTo>
                    <a:pt x="5166" y="145"/>
                  </a:lnTo>
                  <a:lnTo>
                    <a:pt x="5180" y="145"/>
                  </a:lnTo>
                  <a:lnTo>
                    <a:pt x="5192" y="142"/>
                  </a:lnTo>
                  <a:lnTo>
                    <a:pt x="5204" y="142"/>
                  </a:lnTo>
                  <a:lnTo>
                    <a:pt x="5204" y="138"/>
                  </a:lnTo>
                  <a:lnTo>
                    <a:pt x="5217" y="138"/>
                  </a:lnTo>
                  <a:lnTo>
                    <a:pt x="5228" y="134"/>
                  </a:lnTo>
                  <a:lnTo>
                    <a:pt x="5242" y="134"/>
                  </a:lnTo>
                  <a:lnTo>
                    <a:pt x="5242" y="131"/>
                  </a:lnTo>
                  <a:lnTo>
                    <a:pt x="5255" y="131"/>
                  </a:lnTo>
                  <a:lnTo>
                    <a:pt x="5255" y="128"/>
                  </a:lnTo>
                  <a:lnTo>
                    <a:pt x="5266" y="128"/>
                  </a:lnTo>
                  <a:lnTo>
                    <a:pt x="5279" y="128"/>
                  </a:lnTo>
                  <a:lnTo>
                    <a:pt x="5279" y="124"/>
                  </a:lnTo>
                  <a:lnTo>
                    <a:pt x="5292" y="124"/>
                  </a:lnTo>
                  <a:lnTo>
                    <a:pt x="5304" y="124"/>
                  </a:lnTo>
                  <a:lnTo>
                    <a:pt x="5304" y="121"/>
                  </a:lnTo>
                  <a:lnTo>
                    <a:pt x="5317" y="121"/>
                  </a:lnTo>
                  <a:lnTo>
                    <a:pt x="5328" y="117"/>
                  </a:lnTo>
                  <a:lnTo>
                    <a:pt x="5342" y="117"/>
                  </a:lnTo>
                  <a:lnTo>
                    <a:pt x="5355" y="114"/>
                  </a:lnTo>
                  <a:lnTo>
                    <a:pt x="5366" y="114"/>
                  </a:lnTo>
                  <a:lnTo>
                    <a:pt x="5379" y="111"/>
                  </a:lnTo>
                  <a:lnTo>
                    <a:pt x="5398" y="111"/>
                  </a:lnTo>
                  <a:lnTo>
                    <a:pt x="5410" y="107"/>
                  </a:lnTo>
                  <a:lnTo>
                    <a:pt x="5422" y="107"/>
                  </a:lnTo>
                  <a:lnTo>
                    <a:pt x="5435" y="104"/>
                  </a:lnTo>
                  <a:lnTo>
                    <a:pt x="5448" y="104"/>
                  </a:lnTo>
                  <a:lnTo>
                    <a:pt x="5460" y="101"/>
                  </a:lnTo>
                  <a:lnTo>
                    <a:pt x="5473" y="101"/>
                  </a:lnTo>
                  <a:lnTo>
                    <a:pt x="5484" y="101"/>
                  </a:lnTo>
                  <a:lnTo>
                    <a:pt x="5484" y="97"/>
                  </a:lnTo>
                  <a:lnTo>
                    <a:pt x="5498" y="97"/>
                  </a:lnTo>
                  <a:lnTo>
                    <a:pt x="5510" y="97"/>
                  </a:lnTo>
                  <a:lnTo>
                    <a:pt x="5522" y="97"/>
                  </a:lnTo>
                  <a:lnTo>
                    <a:pt x="5522" y="93"/>
                  </a:lnTo>
                  <a:lnTo>
                    <a:pt x="5535" y="93"/>
                  </a:lnTo>
                  <a:lnTo>
                    <a:pt x="5548" y="93"/>
                  </a:lnTo>
                  <a:lnTo>
                    <a:pt x="5548" y="90"/>
                  </a:lnTo>
                  <a:lnTo>
                    <a:pt x="5560" y="90"/>
                  </a:lnTo>
                  <a:lnTo>
                    <a:pt x="5573" y="90"/>
                  </a:lnTo>
                  <a:lnTo>
                    <a:pt x="5584" y="90"/>
                  </a:lnTo>
                  <a:lnTo>
                    <a:pt x="5584" y="87"/>
                  </a:lnTo>
                  <a:lnTo>
                    <a:pt x="5597" y="87"/>
                  </a:lnTo>
                  <a:lnTo>
                    <a:pt x="5612" y="87"/>
                  </a:lnTo>
                  <a:lnTo>
                    <a:pt x="5624" y="82"/>
                  </a:lnTo>
                  <a:lnTo>
                    <a:pt x="5636" y="82"/>
                  </a:lnTo>
                  <a:lnTo>
                    <a:pt x="5649" y="82"/>
                  </a:lnTo>
                  <a:lnTo>
                    <a:pt x="5662" y="79"/>
                  </a:lnTo>
                  <a:lnTo>
                    <a:pt x="5674" y="79"/>
                  </a:lnTo>
                  <a:lnTo>
                    <a:pt x="5686" y="79"/>
                  </a:lnTo>
                  <a:lnTo>
                    <a:pt x="5698" y="75"/>
                  </a:lnTo>
                  <a:lnTo>
                    <a:pt x="5712" y="75"/>
                  </a:lnTo>
                  <a:lnTo>
                    <a:pt x="5724" y="75"/>
                  </a:lnTo>
                  <a:lnTo>
                    <a:pt x="5736" y="75"/>
                  </a:lnTo>
                  <a:lnTo>
                    <a:pt x="5736" y="71"/>
                  </a:lnTo>
                  <a:lnTo>
                    <a:pt x="5749" y="71"/>
                  </a:lnTo>
                  <a:lnTo>
                    <a:pt x="5762" y="71"/>
                  </a:lnTo>
                  <a:lnTo>
                    <a:pt x="5774" y="71"/>
                  </a:lnTo>
                  <a:lnTo>
                    <a:pt x="5774" y="68"/>
                  </a:lnTo>
                  <a:lnTo>
                    <a:pt x="5785" y="68"/>
                  </a:lnTo>
                  <a:lnTo>
                    <a:pt x="5798" y="68"/>
                  </a:lnTo>
                  <a:lnTo>
                    <a:pt x="5812" y="68"/>
                  </a:lnTo>
                  <a:lnTo>
                    <a:pt x="5831" y="68"/>
                  </a:lnTo>
                  <a:lnTo>
                    <a:pt x="5831" y="65"/>
                  </a:lnTo>
                  <a:lnTo>
                    <a:pt x="5842" y="65"/>
                  </a:lnTo>
                  <a:lnTo>
                    <a:pt x="5854" y="65"/>
                  </a:lnTo>
                  <a:lnTo>
                    <a:pt x="5867" y="65"/>
                  </a:lnTo>
                  <a:lnTo>
                    <a:pt x="5880" y="65"/>
                  </a:lnTo>
                  <a:lnTo>
                    <a:pt x="5880" y="61"/>
                  </a:lnTo>
                  <a:lnTo>
                    <a:pt x="5892" y="61"/>
                  </a:lnTo>
                  <a:lnTo>
                    <a:pt x="5904" y="61"/>
                  </a:lnTo>
                  <a:lnTo>
                    <a:pt x="5918" y="61"/>
                  </a:lnTo>
                  <a:lnTo>
                    <a:pt x="5930" y="61"/>
                  </a:lnTo>
                  <a:lnTo>
                    <a:pt x="5930" y="58"/>
                  </a:lnTo>
                  <a:lnTo>
                    <a:pt x="5942" y="58"/>
                  </a:lnTo>
                  <a:lnTo>
                    <a:pt x="5954" y="58"/>
                  </a:lnTo>
                  <a:lnTo>
                    <a:pt x="5967" y="58"/>
                  </a:lnTo>
                  <a:lnTo>
                    <a:pt x="5980" y="58"/>
                  </a:lnTo>
                  <a:lnTo>
                    <a:pt x="5980" y="55"/>
                  </a:lnTo>
                  <a:lnTo>
                    <a:pt x="5992" y="55"/>
                  </a:lnTo>
                  <a:lnTo>
                    <a:pt x="6004" y="55"/>
                  </a:lnTo>
                  <a:lnTo>
                    <a:pt x="6016" y="55"/>
                  </a:lnTo>
                  <a:lnTo>
                    <a:pt x="6030" y="55"/>
                  </a:lnTo>
                  <a:lnTo>
                    <a:pt x="6042" y="55"/>
                  </a:lnTo>
                  <a:lnTo>
                    <a:pt x="6042" y="51"/>
                  </a:lnTo>
                  <a:lnTo>
                    <a:pt x="6054" y="51"/>
                  </a:lnTo>
                  <a:lnTo>
                    <a:pt x="6067" y="51"/>
                  </a:lnTo>
                  <a:lnTo>
                    <a:pt x="6080" y="51"/>
                  </a:lnTo>
                  <a:lnTo>
                    <a:pt x="6092" y="51"/>
                  </a:lnTo>
                  <a:lnTo>
                    <a:pt x="6104" y="51"/>
                  </a:lnTo>
                  <a:lnTo>
                    <a:pt x="6104" y="48"/>
                  </a:lnTo>
                  <a:lnTo>
                    <a:pt x="6116" y="48"/>
                  </a:lnTo>
                  <a:lnTo>
                    <a:pt x="6130" y="48"/>
                  </a:lnTo>
                  <a:lnTo>
                    <a:pt x="6142" y="48"/>
                  </a:lnTo>
                  <a:lnTo>
                    <a:pt x="6154" y="48"/>
                  </a:lnTo>
                  <a:lnTo>
                    <a:pt x="6168" y="48"/>
                  </a:lnTo>
                  <a:lnTo>
                    <a:pt x="6168" y="44"/>
                  </a:lnTo>
                  <a:lnTo>
                    <a:pt x="6181" y="44"/>
                  </a:lnTo>
                  <a:lnTo>
                    <a:pt x="6194" y="44"/>
                  </a:lnTo>
                  <a:lnTo>
                    <a:pt x="6205" y="44"/>
                  </a:lnTo>
                  <a:lnTo>
                    <a:pt x="6218" y="44"/>
                  </a:lnTo>
                  <a:lnTo>
                    <a:pt x="6232" y="44"/>
                  </a:lnTo>
                  <a:lnTo>
                    <a:pt x="6250" y="44"/>
                  </a:lnTo>
                  <a:lnTo>
                    <a:pt x="6250" y="41"/>
                  </a:lnTo>
                  <a:lnTo>
                    <a:pt x="6261" y="41"/>
                  </a:lnTo>
                  <a:lnTo>
                    <a:pt x="6274" y="41"/>
                  </a:lnTo>
                  <a:lnTo>
                    <a:pt x="6288" y="41"/>
                  </a:lnTo>
                  <a:lnTo>
                    <a:pt x="6299" y="41"/>
                  </a:lnTo>
                  <a:lnTo>
                    <a:pt x="6312" y="41"/>
                  </a:lnTo>
                  <a:lnTo>
                    <a:pt x="6323" y="38"/>
                  </a:lnTo>
                  <a:lnTo>
                    <a:pt x="6337" y="38"/>
                  </a:lnTo>
                  <a:lnTo>
                    <a:pt x="6350" y="38"/>
                  </a:lnTo>
                  <a:lnTo>
                    <a:pt x="6361" y="38"/>
                  </a:lnTo>
                  <a:lnTo>
                    <a:pt x="6374" y="38"/>
                  </a:lnTo>
                  <a:lnTo>
                    <a:pt x="6386" y="38"/>
                  </a:lnTo>
                  <a:lnTo>
                    <a:pt x="6399" y="38"/>
                  </a:lnTo>
                  <a:lnTo>
                    <a:pt x="6399" y="34"/>
                  </a:lnTo>
                  <a:lnTo>
                    <a:pt x="6412" y="34"/>
                  </a:lnTo>
                  <a:lnTo>
                    <a:pt x="6424" y="34"/>
                  </a:lnTo>
                  <a:lnTo>
                    <a:pt x="6436" y="34"/>
                  </a:lnTo>
                  <a:lnTo>
                    <a:pt x="6450" y="34"/>
                  </a:lnTo>
                  <a:lnTo>
                    <a:pt x="6461" y="34"/>
                  </a:lnTo>
                  <a:lnTo>
                    <a:pt x="6474" y="34"/>
                  </a:lnTo>
                  <a:lnTo>
                    <a:pt x="6486" y="34"/>
                  </a:lnTo>
                  <a:lnTo>
                    <a:pt x="6486" y="30"/>
                  </a:lnTo>
                  <a:lnTo>
                    <a:pt x="6499" y="30"/>
                  </a:lnTo>
                  <a:lnTo>
                    <a:pt x="6512" y="30"/>
                  </a:lnTo>
                  <a:lnTo>
                    <a:pt x="6524" y="30"/>
                  </a:lnTo>
                  <a:lnTo>
                    <a:pt x="6536" y="30"/>
                  </a:lnTo>
                  <a:lnTo>
                    <a:pt x="6550" y="30"/>
                  </a:lnTo>
                  <a:lnTo>
                    <a:pt x="6561" y="30"/>
                  </a:lnTo>
                  <a:lnTo>
                    <a:pt x="6574" y="30"/>
                  </a:lnTo>
                  <a:lnTo>
                    <a:pt x="6574" y="27"/>
                  </a:lnTo>
                  <a:lnTo>
                    <a:pt x="6586" y="27"/>
                  </a:lnTo>
                  <a:lnTo>
                    <a:pt x="6599" y="27"/>
                  </a:lnTo>
                  <a:lnTo>
                    <a:pt x="6612" y="27"/>
                  </a:lnTo>
                  <a:lnTo>
                    <a:pt x="6624" y="27"/>
                  </a:lnTo>
                  <a:lnTo>
                    <a:pt x="6635" y="27"/>
                  </a:lnTo>
                  <a:lnTo>
                    <a:pt x="6648" y="27"/>
                  </a:lnTo>
                  <a:lnTo>
                    <a:pt x="6668" y="27"/>
                  </a:lnTo>
                  <a:lnTo>
                    <a:pt x="6679" y="27"/>
                  </a:lnTo>
                  <a:lnTo>
                    <a:pt x="6679" y="24"/>
                  </a:lnTo>
                  <a:lnTo>
                    <a:pt x="6692" y="24"/>
                  </a:lnTo>
                  <a:lnTo>
                    <a:pt x="6706" y="24"/>
                  </a:lnTo>
                  <a:lnTo>
                    <a:pt x="6719" y="24"/>
                  </a:lnTo>
                  <a:lnTo>
                    <a:pt x="6731" y="24"/>
                  </a:lnTo>
                  <a:lnTo>
                    <a:pt x="6744" y="24"/>
                  </a:lnTo>
                  <a:lnTo>
                    <a:pt x="6756" y="24"/>
                  </a:lnTo>
                  <a:lnTo>
                    <a:pt x="6769" y="24"/>
                  </a:lnTo>
                  <a:lnTo>
                    <a:pt x="6780" y="24"/>
                  </a:lnTo>
                  <a:lnTo>
                    <a:pt x="6793" y="20"/>
                  </a:lnTo>
                  <a:lnTo>
                    <a:pt x="6806" y="20"/>
                  </a:lnTo>
                  <a:lnTo>
                    <a:pt x="6818" y="20"/>
                  </a:lnTo>
                  <a:lnTo>
                    <a:pt x="6831" y="20"/>
                  </a:lnTo>
                  <a:lnTo>
                    <a:pt x="6844" y="20"/>
                  </a:lnTo>
                  <a:lnTo>
                    <a:pt x="6855" y="20"/>
                  </a:lnTo>
                  <a:lnTo>
                    <a:pt x="6869" y="20"/>
                  </a:lnTo>
                  <a:lnTo>
                    <a:pt x="6880" y="20"/>
                  </a:lnTo>
                  <a:lnTo>
                    <a:pt x="6893" y="20"/>
                  </a:lnTo>
                  <a:lnTo>
                    <a:pt x="6906" y="20"/>
                  </a:lnTo>
                  <a:lnTo>
                    <a:pt x="6906" y="17"/>
                  </a:lnTo>
                  <a:lnTo>
                    <a:pt x="6918" y="17"/>
                  </a:lnTo>
                  <a:lnTo>
                    <a:pt x="6931" y="17"/>
                  </a:lnTo>
                  <a:lnTo>
                    <a:pt x="6944" y="17"/>
                  </a:lnTo>
                  <a:lnTo>
                    <a:pt x="6955" y="17"/>
                  </a:lnTo>
                  <a:lnTo>
                    <a:pt x="6969" y="17"/>
                  </a:lnTo>
                  <a:lnTo>
                    <a:pt x="6982" y="17"/>
                  </a:lnTo>
                  <a:lnTo>
                    <a:pt x="6993" y="17"/>
                  </a:lnTo>
                  <a:lnTo>
                    <a:pt x="7006" y="17"/>
                  </a:lnTo>
                  <a:lnTo>
                    <a:pt x="7017" y="17"/>
                  </a:lnTo>
                  <a:lnTo>
                    <a:pt x="7031" y="17"/>
                  </a:lnTo>
                  <a:lnTo>
                    <a:pt x="7044" y="14"/>
                  </a:lnTo>
                  <a:lnTo>
                    <a:pt x="7055" y="14"/>
                  </a:lnTo>
                  <a:lnTo>
                    <a:pt x="7068" y="14"/>
                  </a:lnTo>
                  <a:lnTo>
                    <a:pt x="7082" y="14"/>
                  </a:lnTo>
                  <a:lnTo>
                    <a:pt x="7100" y="14"/>
                  </a:lnTo>
                  <a:lnTo>
                    <a:pt x="7111" y="14"/>
                  </a:lnTo>
                  <a:lnTo>
                    <a:pt x="7125" y="14"/>
                  </a:lnTo>
                  <a:lnTo>
                    <a:pt x="7136" y="14"/>
                  </a:lnTo>
                  <a:lnTo>
                    <a:pt x="7149" y="14"/>
                  </a:lnTo>
                  <a:lnTo>
                    <a:pt x="7162" y="14"/>
                  </a:lnTo>
                  <a:lnTo>
                    <a:pt x="7173" y="14"/>
                  </a:lnTo>
                  <a:lnTo>
                    <a:pt x="7187" y="14"/>
                  </a:lnTo>
                  <a:lnTo>
                    <a:pt x="7200" y="10"/>
                  </a:lnTo>
                  <a:lnTo>
                    <a:pt x="7211" y="10"/>
                  </a:lnTo>
                  <a:lnTo>
                    <a:pt x="7224" y="10"/>
                  </a:lnTo>
                  <a:lnTo>
                    <a:pt x="7236" y="10"/>
                  </a:lnTo>
                  <a:lnTo>
                    <a:pt x="7249" y="10"/>
                  </a:lnTo>
                  <a:lnTo>
                    <a:pt x="7262" y="10"/>
                  </a:lnTo>
                  <a:lnTo>
                    <a:pt x="7274" y="10"/>
                  </a:lnTo>
                  <a:lnTo>
                    <a:pt x="7288" y="10"/>
                  </a:lnTo>
                  <a:lnTo>
                    <a:pt x="7301" y="10"/>
                  </a:lnTo>
                  <a:lnTo>
                    <a:pt x="7312" y="10"/>
                  </a:lnTo>
                  <a:lnTo>
                    <a:pt x="7325" y="10"/>
                  </a:lnTo>
                  <a:lnTo>
                    <a:pt x="7338" y="10"/>
                  </a:lnTo>
                  <a:lnTo>
                    <a:pt x="7350" y="10"/>
                  </a:lnTo>
                  <a:lnTo>
                    <a:pt x="7363" y="10"/>
                  </a:lnTo>
                  <a:lnTo>
                    <a:pt x="7374" y="10"/>
                  </a:lnTo>
                  <a:lnTo>
                    <a:pt x="7374" y="7"/>
                  </a:lnTo>
                  <a:lnTo>
                    <a:pt x="7388" y="7"/>
                  </a:lnTo>
                  <a:lnTo>
                    <a:pt x="7401" y="7"/>
                  </a:lnTo>
                  <a:lnTo>
                    <a:pt x="7412" y="7"/>
                  </a:lnTo>
                  <a:lnTo>
                    <a:pt x="7425" y="7"/>
                  </a:lnTo>
                  <a:lnTo>
                    <a:pt x="7438" y="7"/>
                  </a:lnTo>
                  <a:lnTo>
                    <a:pt x="7450" y="7"/>
                  </a:lnTo>
                  <a:lnTo>
                    <a:pt x="7463" y="7"/>
                  </a:lnTo>
                  <a:lnTo>
                    <a:pt x="7474" y="7"/>
                  </a:lnTo>
                  <a:lnTo>
                    <a:pt x="7487" y="7"/>
                  </a:lnTo>
                  <a:lnTo>
                    <a:pt x="7501" y="7"/>
                  </a:lnTo>
                  <a:lnTo>
                    <a:pt x="7519" y="7"/>
                  </a:lnTo>
                  <a:lnTo>
                    <a:pt x="7531" y="7"/>
                  </a:lnTo>
                  <a:lnTo>
                    <a:pt x="7543" y="7"/>
                  </a:lnTo>
                  <a:lnTo>
                    <a:pt x="7556" y="7"/>
                  </a:lnTo>
                  <a:lnTo>
                    <a:pt x="7568" y="7"/>
                  </a:lnTo>
                  <a:lnTo>
                    <a:pt x="7581" y="7"/>
                  </a:lnTo>
                  <a:lnTo>
                    <a:pt x="7592" y="7"/>
                  </a:lnTo>
                  <a:lnTo>
                    <a:pt x="7606" y="7"/>
                  </a:lnTo>
                  <a:lnTo>
                    <a:pt x="7619" y="7"/>
                  </a:lnTo>
                  <a:lnTo>
                    <a:pt x="7630" y="7"/>
                  </a:lnTo>
                  <a:lnTo>
                    <a:pt x="7630" y="3"/>
                  </a:lnTo>
                  <a:lnTo>
                    <a:pt x="7643" y="3"/>
                  </a:lnTo>
                  <a:lnTo>
                    <a:pt x="7657" y="3"/>
                  </a:lnTo>
                  <a:lnTo>
                    <a:pt x="7668" y="3"/>
                  </a:lnTo>
                  <a:lnTo>
                    <a:pt x="7681" y="3"/>
                  </a:lnTo>
                  <a:lnTo>
                    <a:pt x="7692" y="3"/>
                  </a:lnTo>
                  <a:lnTo>
                    <a:pt x="7706" y="3"/>
                  </a:lnTo>
                  <a:lnTo>
                    <a:pt x="7719" y="3"/>
                  </a:lnTo>
                  <a:lnTo>
                    <a:pt x="7730" y="3"/>
                  </a:lnTo>
                  <a:lnTo>
                    <a:pt x="7743" y="3"/>
                  </a:lnTo>
                  <a:lnTo>
                    <a:pt x="7757" y="3"/>
                  </a:lnTo>
                  <a:lnTo>
                    <a:pt x="7768" y="3"/>
                  </a:lnTo>
                  <a:lnTo>
                    <a:pt x="7781" y="3"/>
                  </a:lnTo>
                  <a:lnTo>
                    <a:pt x="7794" y="3"/>
                  </a:lnTo>
                  <a:lnTo>
                    <a:pt x="7805" y="3"/>
                  </a:lnTo>
                  <a:lnTo>
                    <a:pt x="7819" y="3"/>
                  </a:lnTo>
                  <a:lnTo>
                    <a:pt x="7832" y="3"/>
                  </a:lnTo>
                  <a:lnTo>
                    <a:pt x="7844" y="3"/>
                  </a:lnTo>
                  <a:lnTo>
                    <a:pt x="7857" y="3"/>
                  </a:lnTo>
                  <a:lnTo>
                    <a:pt x="7870" y="3"/>
                  </a:lnTo>
                  <a:lnTo>
                    <a:pt x="7882" y="3"/>
                  </a:lnTo>
                  <a:lnTo>
                    <a:pt x="7895" y="3"/>
                  </a:lnTo>
                  <a:lnTo>
                    <a:pt x="7906" y="3"/>
                  </a:lnTo>
                  <a:lnTo>
                    <a:pt x="7920" y="3"/>
                  </a:lnTo>
                  <a:lnTo>
                    <a:pt x="7939" y="3"/>
                  </a:lnTo>
                  <a:lnTo>
                    <a:pt x="7950" y="3"/>
                  </a:lnTo>
                  <a:lnTo>
                    <a:pt x="7963" y="3"/>
                  </a:lnTo>
                  <a:lnTo>
                    <a:pt x="7977" y="3"/>
                  </a:lnTo>
                  <a:lnTo>
                    <a:pt x="7988" y="3"/>
                  </a:lnTo>
                  <a:lnTo>
                    <a:pt x="8001" y="3"/>
                  </a:lnTo>
                  <a:lnTo>
                    <a:pt x="8013" y="3"/>
                  </a:lnTo>
                  <a:lnTo>
                    <a:pt x="8026" y="3"/>
                  </a:lnTo>
                  <a:lnTo>
                    <a:pt x="8039" y="3"/>
                  </a:lnTo>
                  <a:lnTo>
                    <a:pt x="8050" y="3"/>
                  </a:lnTo>
                  <a:lnTo>
                    <a:pt x="8050" y="0"/>
                  </a:lnTo>
                  <a:lnTo>
                    <a:pt x="8062" y="0"/>
                  </a:lnTo>
                  <a:lnTo>
                    <a:pt x="8077" y="0"/>
                  </a:lnTo>
                  <a:lnTo>
                    <a:pt x="8088" y="0"/>
                  </a:lnTo>
                  <a:lnTo>
                    <a:pt x="8100" y="0"/>
                  </a:lnTo>
                  <a:lnTo>
                    <a:pt x="8113" y="0"/>
                  </a:lnTo>
                  <a:lnTo>
                    <a:pt x="8126" y="0"/>
                  </a:lnTo>
                  <a:lnTo>
                    <a:pt x="8138" y="0"/>
                  </a:lnTo>
                  <a:lnTo>
                    <a:pt x="8150" y="0"/>
                  </a:lnTo>
                  <a:lnTo>
                    <a:pt x="8162" y="0"/>
                  </a:lnTo>
                  <a:lnTo>
                    <a:pt x="8176" y="0"/>
                  </a:lnTo>
                  <a:lnTo>
                    <a:pt x="8188" y="0"/>
                  </a:lnTo>
                  <a:lnTo>
                    <a:pt x="8200" y="0"/>
                  </a:lnTo>
                  <a:lnTo>
                    <a:pt x="8213" y="0"/>
                  </a:lnTo>
                  <a:lnTo>
                    <a:pt x="8224" y="0"/>
                  </a:lnTo>
                  <a:lnTo>
                    <a:pt x="8238" y="0"/>
                  </a:lnTo>
                  <a:lnTo>
                    <a:pt x="8250" y="0"/>
                  </a:lnTo>
                  <a:lnTo>
                    <a:pt x="8262" y="0"/>
                  </a:lnTo>
                  <a:lnTo>
                    <a:pt x="8275" y="0"/>
                  </a:lnTo>
                  <a:lnTo>
                    <a:pt x="8288" y="0"/>
                  </a:lnTo>
                  <a:lnTo>
                    <a:pt x="8300" y="0"/>
                  </a:lnTo>
                  <a:lnTo>
                    <a:pt x="8313" y="0"/>
                  </a:lnTo>
                </a:path>
              </a:pathLst>
            </a:custGeom>
            <a:noFill/>
            <a:ln w="20701">
              <a:solidFill>
                <a:srgbClr val="FF0000"/>
              </a:solidFill>
              <a:prstDash val="solid"/>
              <a:round/>
              <a:headEnd/>
              <a:tailEnd/>
            </a:ln>
          </p:spPr>
          <p:txBody>
            <a:bodyPr/>
            <a:lstStyle/>
            <a:p>
              <a:endParaRPr lang="en-US" sz="1800">
                <a:latin typeface="+mn-lt"/>
              </a:endParaRPr>
            </a:p>
          </p:txBody>
        </p:sp>
        <p:sp>
          <p:nvSpPr>
            <p:cNvPr id="346128" name="Rectangle 16"/>
            <p:cNvSpPr>
              <a:spLocks noChangeArrowheads="1"/>
            </p:cNvSpPr>
            <p:nvPr/>
          </p:nvSpPr>
          <p:spPr bwMode="auto">
            <a:xfrm>
              <a:off x="4051103" y="4419243"/>
              <a:ext cx="899285" cy="276999"/>
            </a:xfrm>
            <a:prstGeom prst="rect">
              <a:avLst/>
            </a:prstGeom>
            <a:noFill/>
            <a:ln w="9525">
              <a:noFill/>
              <a:miter lim="800000"/>
              <a:headEnd/>
              <a:tailEnd/>
            </a:ln>
          </p:spPr>
          <p:txBody>
            <a:bodyPr wrap="none" lIns="0" tIns="0" rIns="0" bIns="0">
              <a:spAutoFit/>
            </a:bodyPr>
            <a:lstStyle/>
            <a:p>
              <a:pPr defTabSz="865188" eaLnBrk="0" hangingPunct="0"/>
              <a:r>
                <a:rPr lang="en-US" sz="1800" dirty="0">
                  <a:latin typeface="+mn-lt"/>
                </a:rPr>
                <a:t>Minutes</a:t>
              </a:r>
            </a:p>
          </p:txBody>
        </p:sp>
        <p:grpSp>
          <p:nvGrpSpPr>
            <p:cNvPr id="3" name="Group 17"/>
            <p:cNvGrpSpPr>
              <a:grpSpLocks/>
            </p:cNvGrpSpPr>
            <p:nvPr/>
          </p:nvGrpSpPr>
          <p:grpSpPr bwMode="auto">
            <a:xfrm>
              <a:off x="1860708" y="2553931"/>
              <a:ext cx="784225" cy="1122363"/>
              <a:chOff x="784" y="2036"/>
              <a:chExt cx="555" cy="707"/>
            </a:xfrm>
          </p:grpSpPr>
          <p:sp>
            <p:nvSpPr>
              <p:cNvPr id="346130" name="Line 18"/>
              <p:cNvSpPr>
                <a:spLocks noChangeShapeType="1"/>
              </p:cNvSpPr>
              <p:nvPr/>
            </p:nvSpPr>
            <p:spPr bwMode="auto">
              <a:xfrm flipV="1">
                <a:off x="784" y="2733"/>
                <a:ext cx="8" cy="10"/>
              </a:xfrm>
              <a:prstGeom prst="line">
                <a:avLst/>
              </a:prstGeom>
              <a:noFill/>
              <a:ln w="50800">
                <a:solidFill>
                  <a:schemeClr val="tx1"/>
                </a:solidFill>
                <a:round/>
                <a:headEnd/>
                <a:tailEnd/>
              </a:ln>
            </p:spPr>
            <p:txBody>
              <a:bodyPr/>
              <a:lstStyle/>
              <a:p>
                <a:endParaRPr lang="en-US" sz="1800">
                  <a:latin typeface="+mn-lt"/>
                </a:endParaRPr>
              </a:p>
            </p:txBody>
          </p:sp>
          <p:sp>
            <p:nvSpPr>
              <p:cNvPr id="346131" name="Line 19"/>
              <p:cNvSpPr>
                <a:spLocks noChangeShapeType="1"/>
              </p:cNvSpPr>
              <p:nvPr/>
            </p:nvSpPr>
            <p:spPr bwMode="auto">
              <a:xfrm flipV="1">
                <a:off x="818" y="2689"/>
                <a:ext cx="9" cy="11"/>
              </a:xfrm>
              <a:prstGeom prst="line">
                <a:avLst/>
              </a:prstGeom>
              <a:noFill/>
              <a:ln w="50800">
                <a:solidFill>
                  <a:schemeClr val="tx1"/>
                </a:solidFill>
                <a:round/>
                <a:headEnd/>
                <a:tailEnd/>
              </a:ln>
            </p:spPr>
            <p:txBody>
              <a:bodyPr/>
              <a:lstStyle/>
              <a:p>
                <a:endParaRPr lang="en-US" sz="1800">
                  <a:latin typeface="+mn-lt"/>
                </a:endParaRPr>
              </a:p>
            </p:txBody>
          </p:sp>
          <p:sp>
            <p:nvSpPr>
              <p:cNvPr id="346132" name="Line 20"/>
              <p:cNvSpPr>
                <a:spLocks noChangeShapeType="1"/>
              </p:cNvSpPr>
              <p:nvPr/>
            </p:nvSpPr>
            <p:spPr bwMode="auto">
              <a:xfrm flipV="1">
                <a:off x="852" y="2646"/>
                <a:ext cx="9" cy="10"/>
              </a:xfrm>
              <a:prstGeom prst="line">
                <a:avLst/>
              </a:prstGeom>
              <a:noFill/>
              <a:ln w="50800">
                <a:solidFill>
                  <a:schemeClr val="tx1"/>
                </a:solidFill>
                <a:round/>
                <a:headEnd/>
                <a:tailEnd/>
              </a:ln>
            </p:spPr>
            <p:txBody>
              <a:bodyPr/>
              <a:lstStyle/>
              <a:p>
                <a:endParaRPr lang="en-US" sz="1800">
                  <a:latin typeface="+mn-lt"/>
                </a:endParaRPr>
              </a:p>
            </p:txBody>
          </p:sp>
          <p:sp>
            <p:nvSpPr>
              <p:cNvPr id="346133" name="Line 21"/>
              <p:cNvSpPr>
                <a:spLocks noChangeShapeType="1"/>
              </p:cNvSpPr>
              <p:nvPr/>
            </p:nvSpPr>
            <p:spPr bwMode="auto">
              <a:xfrm flipV="1">
                <a:off x="887" y="2602"/>
                <a:ext cx="8" cy="11"/>
              </a:xfrm>
              <a:prstGeom prst="line">
                <a:avLst/>
              </a:prstGeom>
              <a:noFill/>
              <a:ln w="50800">
                <a:solidFill>
                  <a:schemeClr val="tx1"/>
                </a:solidFill>
                <a:round/>
                <a:headEnd/>
                <a:tailEnd/>
              </a:ln>
            </p:spPr>
            <p:txBody>
              <a:bodyPr/>
              <a:lstStyle/>
              <a:p>
                <a:endParaRPr lang="en-US" sz="1800">
                  <a:latin typeface="+mn-lt"/>
                </a:endParaRPr>
              </a:p>
            </p:txBody>
          </p:sp>
          <p:sp>
            <p:nvSpPr>
              <p:cNvPr id="346134" name="Line 22"/>
              <p:cNvSpPr>
                <a:spLocks noChangeShapeType="1"/>
              </p:cNvSpPr>
              <p:nvPr/>
            </p:nvSpPr>
            <p:spPr bwMode="auto">
              <a:xfrm flipV="1">
                <a:off x="921" y="2559"/>
                <a:ext cx="8" cy="10"/>
              </a:xfrm>
              <a:prstGeom prst="line">
                <a:avLst/>
              </a:prstGeom>
              <a:noFill/>
              <a:ln w="50800">
                <a:solidFill>
                  <a:schemeClr val="tx1"/>
                </a:solidFill>
                <a:round/>
                <a:headEnd/>
                <a:tailEnd/>
              </a:ln>
            </p:spPr>
            <p:txBody>
              <a:bodyPr/>
              <a:lstStyle/>
              <a:p>
                <a:endParaRPr lang="en-US" sz="1800">
                  <a:latin typeface="+mn-lt"/>
                </a:endParaRPr>
              </a:p>
            </p:txBody>
          </p:sp>
          <p:sp>
            <p:nvSpPr>
              <p:cNvPr id="346135" name="Line 23"/>
              <p:cNvSpPr>
                <a:spLocks noChangeShapeType="1"/>
              </p:cNvSpPr>
              <p:nvPr/>
            </p:nvSpPr>
            <p:spPr bwMode="auto">
              <a:xfrm flipV="1">
                <a:off x="955" y="2515"/>
                <a:ext cx="8" cy="11"/>
              </a:xfrm>
              <a:prstGeom prst="line">
                <a:avLst/>
              </a:prstGeom>
              <a:noFill/>
              <a:ln w="50800">
                <a:solidFill>
                  <a:schemeClr val="tx1"/>
                </a:solidFill>
                <a:round/>
                <a:headEnd/>
                <a:tailEnd/>
              </a:ln>
            </p:spPr>
            <p:txBody>
              <a:bodyPr/>
              <a:lstStyle/>
              <a:p>
                <a:endParaRPr lang="en-US" sz="1800">
                  <a:latin typeface="+mn-lt"/>
                </a:endParaRPr>
              </a:p>
            </p:txBody>
          </p:sp>
          <p:sp>
            <p:nvSpPr>
              <p:cNvPr id="346136" name="Line 24"/>
              <p:cNvSpPr>
                <a:spLocks noChangeShapeType="1"/>
              </p:cNvSpPr>
              <p:nvPr/>
            </p:nvSpPr>
            <p:spPr bwMode="auto">
              <a:xfrm flipV="1">
                <a:off x="989" y="2472"/>
                <a:ext cx="8" cy="10"/>
              </a:xfrm>
              <a:prstGeom prst="line">
                <a:avLst/>
              </a:prstGeom>
              <a:noFill/>
              <a:ln w="50800">
                <a:solidFill>
                  <a:schemeClr val="tx1"/>
                </a:solidFill>
                <a:round/>
                <a:headEnd/>
                <a:tailEnd/>
              </a:ln>
            </p:spPr>
            <p:txBody>
              <a:bodyPr/>
              <a:lstStyle/>
              <a:p>
                <a:endParaRPr lang="en-US" sz="1800">
                  <a:latin typeface="+mn-lt"/>
                </a:endParaRPr>
              </a:p>
            </p:txBody>
          </p:sp>
          <p:sp>
            <p:nvSpPr>
              <p:cNvPr id="346137" name="Line 25"/>
              <p:cNvSpPr>
                <a:spLocks noChangeShapeType="1"/>
              </p:cNvSpPr>
              <p:nvPr/>
            </p:nvSpPr>
            <p:spPr bwMode="auto">
              <a:xfrm flipV="1">
                <a:off x="1023" y="2428"/>
                <a:ext cx="9" cy="11"/>
              </a:xfrm>
              <a:prstGeom prst="line">
                <a:avLst/>
              </a:prstGeom>
              <a:noFill/>
              <a:ln w="50800">
                <a:solidFill>
                  <a:schemeClr val="tx1"/>
                </a:solidFill>
                <a:round/>
                <a:headEnd/>
                <a:tailEnd/>
              </a:ln>
            </p:spPr>
            <p:txBody>
              <a:bodyPr/>
              <a:lstStyle/>
              <a:p>
                <a:endParaRPr lang="en-US" sz="1800">
                  <a:latin typeface="+mn-lt"/>
                </a:endParaRPr>
              </a:p>
            </p:txBody>
          </p:sp>
          <p:sp>
            <p:nvSpPr>
              <p:cNvPr id="346138" name="Line 26"/>
              <p:cNvSpPr>
                <a:spLocks noChangeShapeType="1"/>
              </p:cNvSpPr>
              <p:nvPr/>
            </p:nvSpPr>
            <p:spPr bwMode="auto">
              <a:xfrm flipV="1">
                <a:off x="1057" y="2384"/>
                <a:ext cx="9" cy="11"/>
              </a:xfrm>
              <a:prstGeom prst="line">
                <a:avLst/>
              </a:prstGeom>
              <a:noFill/>
              <a:ln w="50800">
                <a:solidFill>
                  <a:schemeClr val="tx1"/>
                </a:solidFill>
                <a:round/>
                <a:headEnd/>
                <a:tailEnd/>
              </a:ln>
            </p:spPr>
            <p:txBody>
              <a:bodyPr/>
              <a:lstStyle/>
              <a:p>
                <a:endParaRPr lang="en-US" sz="1800">
                  <a:latin typeface="+mn-lt"/>
                </a:endParaRPr>
              </a:p>
            </p:txBody>
          </p:sp>
          <p:sp>
            <p:nvSpPr>
              <p:cNvPr id="346139" name="Line 27"/>
              <p:cNvSpPr>
                <a:spLocks noChangeShapeType="1"/>
              </p:cNvSpPr>
              <p:nvPr/>
            </p:nvSpPr>
            <p:spPr bwMode="auto">
              <a:xfrm flipV="1">
                <a:off x="1092" y="2341"/>
                <a:ext cx="8" cy="11"/>
              </a:xfrm>
              <a:prstGeom prst="line">
                <a:avLst/>
              </a:prstGeom>
              <a:noFill/>
              <a:ln w="50800">
                <a:solidFill>
                  <a:schemeClr val="tx1"/>
                </a:solidFill>
                <a:round/>
                <a:headEnd/>
                <a:tailEnd/>
              </a:ln>
            </p:spPr>
            <p:txBody>
              <a:bodyPr/>
              <a:lstStyle/>
              <a:p>
                <a:endParaRPr lang="en-US" sz="1800">
                  <a:latin typeface="+mn-lt"/>
                </a:endParaRPr>
              </a:p>
            </p:txBody>
          </p:sp>
          <p:sp>
            <p:nvSpPr>
              <p:cNvPr id="346140" name="Line 28"/>
              <p:cNvSpPr>
                <a:spLocks noChangeShapeType="1"/>
              </p:cNvSpPr>
              <p:nvPr/>
            </p:nvSpPr>
            <p:spPr bwMode="auto">
              <a:xfrm flipV="1">
                <a:off x="1126" y="2297"/>
                <a:ext cx="8" cy="11"/>
              </a:xfrm>
              <a:prstGeom prst="line">
                <a:avLst/>
              </a:prstGeom>
              <a:noFill/>
              <a:ln w="50800">
                <a:solidFill>
                  <a:schemeClr val="tx1"/>
                </a:solidFill>
                <a:round/>
                <a:headEnd/>
                <a:tailEnd/>
              </a:ln>
            </p:spPr>
            <p:txBody>
              <a:bodyPr/>
              <a:lstStyle/>
              <a:p>
                <a:endParaRPr lang="en-US" sz="1800">
                  <a:latin typeface="+mn-lt"/>
                </a:endParaRPr>
              </a:p>
            </p:txBody>
          </p:sp>
          <p:sp>
            <p:nvSpPr>
              <p:cNvPr id="346141" name="Line 29"/>
              <p:cNvSpPr>
                <a:spLocks noChangeShapeType="1"/>
              </p:cNvSpPr>
              <p:nvPr/>
            </p:nvSpPr>
            <p:spPr bwMode="auto">
              <a:xfrm flipV="1">
                <a:off x="1160" y="2254"/>
                <a:ext cx="9" cy="11"/>
              </a:xfrm>
              <a:prstGeom prst="line">
                <a:avLst/>
              </a:prstGeom>
              <a:noFill/>
              <a:ln w="50800">
                <a:solidFill>
                  <a:schemeClr val="tx1"/>
                </a:solidFill>
                <a:round/>
                <a:headEnd/>
                <a:tailEnd/>
              </a:ln>
            </p:spPr>
            <p:txBody>
              <a:bodyPr/>
              <a:lstStyle/>
              <a:p>
                <a:endParaRPr lang="en-US" sz="1800">
                  <a:latin typeface="+mn-lt"/>
                </a:endParaRPr>
              </a:p>
            </p:txBody>
          </p:sp>
          <p:sp>
            <p:nvSpPr>
              <p:cNvPr id="346142" name="Line 30"/>
              <p:cNvSpPr>
                <a:spLocks noChangeShapeType="1"/>
              </p:cNvSpPr>
              <p:nvPr/>
            </p:nvSpPr>
            <p:spPr bwMode="auto">
              <a:xfrm flipV="1">
                <a:off x="1194" y="2210"/>
                <a:ext cx="9" cy="11"/>
              </a:xfrm>
              <a:prstGeom prst="line">
                <a:avLst/>
              </a:prstGeom>
              <a:noFill/>
              <a:ln w="50800">
                <a:solidFill>
                  <a:schemeClr val="tx1"/>
                </a:solidFill>
                <a:round/>
                <a:headEnd/>
                <a:tailEnd/>
              </a:ln>
            </p:spPr>
            <p:txBody>
              <a:bodyPr/>
              <a:lstStyle/>
              <a:p>
                <a:endParaRPr lang="en-US" sz="1800">
                  <a:latin typeface="+mn-lt"/>
                </a:endParaRPr>
              </a:p>
            </p:txBody>
          </p:sp>
          <p:sp>
            <p:nvSpPr>
              <p:cNvPr id="346143" name="Line 31"/>
              <p:cNvSpPr>
                <a:spLocks noChangeShapeType="1"/>
              </p:cNvSpPr>
              <p:nvPr/>
            </p:nvSpPr>
            <p:spPr bwMode="auto">
              <a:xfrm flipV="1">
                <a:off x="1228" y="2167"/>
                <a:ext cx="9" cy="11"/>
              </a:xfrm>
              <a:prstGeom prst="line">
                <a:avLst/>
              </a:prstGeom>
              <a:noFill/>
              <a:ln w="50800">
                <a:solidFill>
                  <a:schemeClr val="tx1"/>
                </a:solidFill>
                <a:round/>
                <a:headEnd/>
                <a:tailEnd/>
              </a:ln>
            </p:spPr>
            <p:txBody>
              <a:bodyPr/>
              <a:lstStyle/>
              <a:p>
                <a:endParaRPr lang="en-US" sz="1800">
                  <a:latin typeface="+mn-lt"/>
                </a:endParaRPr>
              </a:p>
            </p:txBody>
          </p:sp>
          <p:sp>
            <p:nvSpPr>
              <p:cNvPr id="346144" name="Line 32"/>
              <p:cNvSpPr>
                <a:spLocks noChangeShapeType="1"/>
              </p:cNvSpPr>
              <p:nvPr/>
            </p:nvSpPr>
            <p:spPr bwMode="auto">
              <a:xfrm flipV="1">
                <a:off x="1262" y="2123"/>
                <a:ext cx="9" cy="11"/>
              </a:xfrm>
              <a:prstGeom prst="line">
                <a:avLst/>
              </a:prstGeom>
              <a:noFill/>
              <a:ln w="50800">
                <a:solidFill>
                  <a:schemeClr val="tx1"/>
                </a:solidFill>
                <a:round/>
                <a:headEnd/>
                <a:tailEnd/>
              </a:ln>
            </p:spPr>
            <p:txBody>
              <a:bodyPr/>
              <a:lstStyle/>
              <a:p>
                <a:endParaRPr lang="en-US" sz="1800">
                  <a:latin typeface="+mn-lt"/>
                </a:endParaRPr>
              </a:p>
            </p:txBody>
          </p:sp>
          <p:sp>
            <p:nvSpPr>
              <p:cNvPr id="346145" name="Line 33"/>
              <p:cNvSpPr>
                <a:spLocks noChangeShapeType="1"/>
              </p:cNvSpPr>
              <p:nvPr/>
            </p:nvSpPr>
            <p:spPr bwMode="auto">
              <a:xfrm flipV="1">
                <a:off x="1297" y="2080"/>
                <a:ext cx="8" cy="11"/>
              </a:xfrm>
              <a:prstGeom prst="line">
                <a:avLst/>
              </a:prstGeom>
              <a:noFill/>
              <a:ln w="50800">
                <a:solidFill>
                  <a:schemeClr val="tx1"/>
                </a:solidFill>
                <a:round/>
                <a:headEnd/>
                <a:tailEnd/>
              </a:ln>
            </p:spPr>
            <p:txBody>
              <a:bodyPr/>
              <a:lstStyle/>
              <a:p>
                <a:endParaRPr lang="en-US" sz="1800">
                  <a:latin typeface="+mn-lt"/>
                </a:endParaRPr>
              </a:p>
            </p:txBody>
          </p:sp>
          <p:sp>
            <p:nvSpPr>
              <p:cNvPr id="346146" name="Line 34"/>
              <p:cNvSpPr>
                <a:spLocks noChangeShapeType="1"/>
              </p:cNvSpPr>
              <p:nvPr/>
            </p:nvSpPr>
            <p:spPr bwMode="auto">
              <a:xfrm flipV="1">
                <a:off x="1331" y="2036"/>
                <a:ext cx="8" cy="11"/>
              </a:xfrm>
              <a:prstGeom prst="line">
                <a:avLst/>
              </a:prstGeom>
              <a:noFill/>
              <a:ln w="50800">
                <a:solidFill>
                  <a:schemeClr val="tx1"/>
                </a:solidFill>
                <a:round/>
                <a:headEnd/>
                <a:tailEnd/>
              </a:ln>
            </p:spPr>
            <p:txBody>
              <a:bodyPr/>
              <a:lstStyle/>
              <a:p>
                <a:endParaRPr lang="en-US" sz="1800">
                  <a:latin typeface="+mn-lt"/>
                </a:endParaRPr>
              </a:p>
            </p:txBody>
          </p:sp>
        </p:grpSp>
        <p:grpSp>
          <p:nvGrpSpPr>
            <p:cNvPr id="4" name="Group 35"/>
            <p:cNvGrpSpPr>
              <a:grpSpLocks/>
            </p:cNvGrpSpPr>
            <p:nvPr/>
          </p:nvGrpSpPr>
          <p:grpSpPr bwMode="auto">
            <a:xfrm>
              <a:off x="2681446" y="1115656"/>
              <a:ext cx="2541587" cy="2579688"/>
              <a:chOff x="1365" y="1130"/>
              <a:chExt cx="1801" cy="1625"/>
            </a:xfrm>
          </p:grpSpPr>
          <p:sp>
            <p:nvSpPr>
              <p:cNvPr id="346148" name="Line 36"/>
              <p:cNvSpPr>
                <a:spLocks noChangeShapeType="1"/>
              </p:cNvSpPr>
              <p:nvPr/>
            </p:nvSpPr>
            <p:spPr bwMode="auto">
              <a:xfrm flipV="1">
                <a:off x="1365" y="1993"/>
                <a:ext cx="9" cy="11"/>
              </a:xfrm>
              <a:prstGeom prst="line">
                <a:avLst/>
              </a:prstGeom>
              <a:noFill/>
              <a:ln w="50800">
                <a:solidFill>
                  <a:schemeClr val="tx1"/>
                </a:solidFill>
                <a:round/>
                <a:headEnd/>
                <a:tailEnd/>
              </a:ln>
            </p:spPr>
            <p:txBody>
              <a:bodyPr/>
              <a:lstStyle/>
              <a:p>
                <a:endParaRPr lang="en-US" sz="1800">
                  <a:latin typeface="+mn-lt"/>
                </a:endParaRPr>
              </a:p>
            </p:txBody>
          </p:sp>
          <p:sp>
            <p:nvSpPr>
              <p:cNvPr id="346149" name="Line 37"/>
              <p:cNvSpPr>
                <a:spLocks noChangeShapeType="1"/>
              </p:cNvSpPr>
              <p:nvPr/>
            </p:nvSpPr>
            <p:spPr bwMode="auto">
              <a:xfrm flipV="1">
                <a:off x="1399" y="1949"/>
                <a:ext cx="9" cy="11"/>
              </a:xfrm>
              <a:prstGeom prst="line">
                <a:avLst/>
              </a:prstGeom>
              <a:noFill/>
              <a:ln w="50800">
                <a:solidFill>
                  <a:schemeClr val="tx1"/>
                </a:solidFill>
                <a:round/>
                <a:headEnd/>
                <a:tailEnd/>
              </a:ln>
            </p:spPr>
            <p:txBody>
              <a:bodyPr/>
              <a:lstStyle/>
              <a:p>
                <a:endParaRPr lang="en-US" sz="1800">
                  <a:latin typeface="+mn-lt"/>
                </a:endParaRPr>
              </a:p>
            </p:txBody>
          </p:sp>
          <p:sp>
            <p:nvSpPr>
              <p:cNvPr id="346150" name="Line 38"/>
              <p:cNvSpPr>
                <a:spLocks noChangeShapeType="1"/>
              </p:cNvSpPr>
              <p:nvPr/>
            </p:nvSpPr>
            <p:spPr bwMode="auto">
              <a:xfrm flipV="1">
                <a:off x="1434" y="1906"/>
                <a:ext cx="8" cy="11"/>
              </a:xfrm>
              <a:prstGeom prst="line">
                <a:avLst/>
              </a:prstGeom>
              <a:noFill/>
              <a:ln w="50800">
                <a:solidFill>
                  <a:schemeClr val="tx1"/>
                </a:solidFill>
                <a:round/>
                <a:headEnd/>
                <a:tailEnd/>
              </a:ln>
            </p:spPr>
            <p:txBody>
              <a:bodyPr/>
              <a:lstStyle/>
              <a:p>
                <a:endParaRPr lang="en-US" sz="1800">
                  <a:latin typeface="+mn-lt"/>
                </a:endParaRPr>
              </a:p>
            </p:txBody>
          </p:sp>
          <p:sp>
            <p:nvSpPr>
              <p:cNvPr id="346151" name="Line 39"/>
              <p:cNvSpPr>
                <a:spLocks noChangeShapeType="1"/>
              </p:cNvSpPr>
              <p:nvPr/>
            </p:nvSpPr>
            <p:spPr bwMode="auto">
              <a:xfrm flipV="1">
                <a:off x="1468" y="1862"/>
                <a:ext cx="8" cy="11"/>
              </a:xfrm>
              <a:prstGeom prst="line">
                <a:avLst/>
              </a:prstGeom>
              <a:noFill/>
              <a:ln w="50800">
                <a:solidFill>
                  <a:schemeClr val="tx1"/>
                </a:solidFill>
                <a:round/>
                <a:headEnd/>
                <a:tailEnd/>
              </a:ln>
            </p:spPr>
            <p:txBody>
              <a:bodyPr/>
              <a:lstStyle/>
              <a:p>
                <a:endParaRPr lang="en-US" sz="1800">
                  <a:latin typeface="+mn-lt"/>
                </a:endParaRPr>
              </a:p>
            </p:txBody>
          </p:sp>
          <p:sp>
            <p:nvSpPr>
              <p:cNvPr id="346152" name="Line 40"/>
              <p:cNvSpPr>
                <a:spLocks noChangeShapeType="1"/>
              </p:cNvSpPr>
              <p:nvPr/>
            </p:nvSpPr>
            <p:spPr bwMode="auto">
              <a:xfrm flipV="1">
                <a:off x="1502" y="1819"/>
                <a:ext cx="8" cy="11"/>
              </a:xfrm>
              <a:prstGeom prst="line">
                <a:avLst/>
              </a:prstGeom>
              <a:noFill/>
              <a:ln w="50800">
                <a:solidFill>
                  <a:schemeClr val="tx1"/>
                </a:solidFill>
                <a:round/>
                <a:headEnd/>
                <a:tailEnd/>
              </a:ln>
            </p:spPr>
            <p:txBody>
              <a:bodyPr/>
              <a:lstStyle/>
              <a:p>
                <a:endParaRPr lang="en-US" sz="1800">
                  <a:latin typeface="+mn-lt"/>
                </a:endParaRPr>
              </a:p>
            </p:txBody>
          </p:sp>
          <p:sp>
            <p:nvSpPr>
              <p:cNvPr id="346153" name="Line 41"/>
              <p:cNvSpPr>
                <a:spLocks noChangeShapeType="1"/>
              </p:cNvSpPr>
              <p:nvPr/>
            </p:nvSpPr>
            <p:spPr bwMode="auto">
              <a:xfrm flipV="1">
                <a:off x="1536" y="1775"/>
                <a:ext cx="8" cy="11"/>
              </a:xfrm>
              <a:prstGeom prst="line">
                <a:avLst/>
              </a:prstGeom>
              <a:noFill/>
              <a:ln w="50800">
                <a:solidFill>
                  <a:schemeClr val="tx1"/>
                </a:solidFill>
                <a:round/>
                <a:headEnd/>
                <a:tailEnd/>
              </a:ln>
            </p:spPr>
            <p:txBody>
              <a:bodyPr/>
              <a:lstStyle/>
              <a:p>
                <a:endParaRPr lang="en-US" sz="1800">
                  <a:latin typeface="+mn-lt"/>
                </a:endParaRPr>
              </a:p>
            </p:txBody>
          </p:sp>
          <p:sp>
            <p:nvSpPr>
              <p:cNvPr id="346154" name="Line 42"/>
              <p:cNvSpPr>
                <a:spLocks noChangeShapeType="1"/>
              </p:cNvSpPr>
              <p:nvPr/>
            </p:nvSpPr>
            <p:spPr bwMode="auto">
              <a:xfrm flipV="1">
                <a:off x="1570" y="1732"/>
                <a:ext cx="9" cy="11"/>
              </a:xfrm>
              <a:prstGeom prst="line">
                <a:avLst/>
              </a:prstGeom>
              <a:noFill/>
              <a:ln w="50800">
                <a:solidFill>
                  <a:schemeClr val="tx1"/>
                </a:solidFill>
                <a:round/>
                <a:headEnd/>
                <a:tailEnd/>
              </a:ln>
            </p:spPr>
            <p:txBody>
              <a:bodyPr/>
              <a:lstStyle/>
              <a:p>
                <a:endParaRPr lang="en-US" sz="1800">
                  <a:latin typeface="+mn-lt"/>
                </a:endParaRPr>
              </a:p>
            </p:txBody>
          </p:sp>
          <p:sp>
            <p:nvSpPr>
              <p:cNvPr id="346155" name="Line 43"/>
              <p:cNvSpPr>
                <a:spLocks noChangeShapeType="1"/>
              </p:cNvSpPr>
              <p:nvPr/>
            </p:nvSpPr>
            <p:spPr bwMode="auto">
              <a:xfrm flipV="1">
                <a:off x="1604" y="1688"/>
                <a:ext cx="9" cy="11"/>
              </a:xfrm>
              <a:prstGeom prst="line">
                <a:avLst/>
              </a:prstGeom>
              <a:noFill/>
              <a:ln w="50800">
                <a:solidFill>
                  <a:schemeClr val="tx1"/>
                </a:solidFill>
                <a:round/>
                <a:headEnd/>
                <a:tailEnd/>
              </a:ln>
            </p:spPr>
            <p:txBody>
              <a:bodyPr/>
              <a:lstStyle/>
              <a:p>
                <a:endParaRPr lang="en-US" sz="1800">
                  <a:latin typeface="+mn-lt"/>
                </a:endParaRPr>
              </a:p>
            </p:txBody>
          </p:sp>
          <p:sp>
            <p:nvSpPr>
              <p:cNvPr id="346156" name="Line 44"/>
              <p:cNvSpPr>
                <a:spLocks noChangeShapeType="1"/>
              </p:cNvSpPr>
              <p:nvPr/>
            </p:nvSpPr>
            <p:spPr bwMode="auto">
              <a:xfrm flipV="1">
                <a:off x="1639" y="1645"/>
                <a:ext cx="8" cy="11"/>
              </a:xfrm>
              <a:prstGeom prst="line">
                <a:avLst/>
              </a:prstGeom>
              <a:noFill/>
              <a:ln w="50800">
                <a:solidFill>
                  <a:schemeClr val="tx1"/>
                </a:solidFill>
                <a:round/>
                <a:headEnd/>
                <a:tailEnd/>
              </a:ln>
            </p:spPr>
            <p:txBody>
              <a:bodyPr/>
              <a:lstStyle/>
              <a:p>
                <a:endParaRPr lang="en-US" sz="1800">
                  <a:latin typeface="+mn-lt"/>
                </a:endParaRPr>
              </a:p>
            </p:txBody>
          </p:sp>
          <p:sp>
            <p:nvSpPr>
              <p:cNvPr id="346157" name="Line 45"/>
              <p:cNvSpPr>
                <a:spLocks noChangeShapeType="1"/>
              </p:cNvSpPr>
              <p:nvPr/>
            </p:nvSpPr>
            <p:spPr bwMode="auto">
              <a:xfrm flipV="1">
                <a:off x="1673" y="1601"/>
                <a:ext cx="8" cy="11"/>
              </a:xfrm>
              <a:prstGeom prst="line">
                <a:avLst/>
              </a:prstGeom>
              <a:noFill/>
              <a:ln w="50800">
                <a:solidFill>
                  <a:schemeClr val="tx1"/>
                </a:solidFill>
                <a:round/>
                <a:headEnd/>
                <a:tailEnd/>
              </a:ln>
            </p:spPr>
            <p:txBody>
              <a:bodyPr/>
              <a:lstStyle/>
              <a:p>
                <a:endParaRPr lang="en-US" sz="1800">
                  <a:latin typeface="+mn-lt"/>
                </a:endParaRPr>
              </a:p>
            </p:txBody>
          </p:sp>
          <p:sp>
            <p:nvSpPr>
              <p:cNvPr id="346158" name="Line 46"/>
              <p:cNvSpPr>
                <a:spLocks noChangeShapeType="1"/>
              </p:cNvSpPr>
              <p:nvPr/>
            </p:nvSpPr>
            <p:spPr bwMode="auto">
              <a:xfrm flipV="1">
                <a:off x="1707" y="1558"/>
                <a:ext cx="9" cy="11"/>
              </a:xfrm>
              <a:prstGeom prst="line">
                <a:avLst/>
              </a:prstGeom>
              <a:noFill/>
              <a:ln w="50800">
                <a:solidFill>
                  <a:schemeClr val="tx1"/>
                </a:solidFill>
                <a:round/>
                <a:headEnd/>
                <a:tailEnd/>
              </a:ln>
            </p:spPr>
            <p:txBody>
              <a:bodyPr/>
              <a:lstStyle/>
              <a:p>
                <a:endParaRPr lang="en-US" sz="1800">
                  <a:latin typeface="+mn-lt"/>
                </a:endParaRPr>
              </a:p>
            </p:txBody>
          </p:sp>
          <p:sp>
            <p:nvSpPr>
              <p:cNvPr id="346159" name="Line 47"/>
              <p:cNvSpPr>
                <a:spLocks noChangeShapeType="1"/>
              </p:cNvSpPr>
              <p:nvPr/>
            </p:nvSpPr>
            <p:spPr bwMode="auto">
              <a:xfrm flipV="1">
                <a:off x="1741" y="1514"/>
                <a:ext cx="8" cy="11"/>
              </a:xfrm>
              <a:prstGeom prst="line">
                <a:avLst/>
              </a:prstGeom>
              <a:noFill/>
              <a:ln w="50800">
                <a:solidFill>
                  <a:schemeClr val="tx1"/>
                </a:solidFill>
                <a:round/>
                <a:headEnd/>
                <a:tailEnd/>
              </a:ln>
            </p:spPr>
            <p:txBody>
              <a:bodyPr/>
              <a:lstStyle/>
              <a:p>
                <a:endParaRPr lang="en-US" sz="1800">
                  <a:latin typeface="+mn-lt"/>
                </a:endParaRPr>
              </a:p>
            </p:txBody>
          </p:sp>
          <p:sp>
            <p:nvSpPr>
              <p:cNvPr id="346160" name="Line 48"/>
              <p:cNvSpPr>
                <a:spLocks noChangeShapeType="1"/>
              </p:cNvSpPr>
              <p:nvPr/>
            </p:nvSpPr>
            <p:spPr bwMode="auto">
              <a:xfrm flipV="1">
                <a:off x="1775" y="1471"/>
                <a:ext cx="9" cy="10"/>
              </a:xfrm>
              <a:prstGeom prst="line">
                <a:avLst/>
              </a:prstGeom>
              <a:noFill/>
              <a:ln w="50800">
                <a:solidFill>
                  <a:schemeClr val="tx1"/>
                </a:solidFill>
                <a:round/>
                <a:headEnd/>
                <a:tailEnd/>
              </a:ln>
            </p:spPr>
            <p:txBody>
              <a:bodyPr/>
              <a:lstStyle/>
              <a:p>
                <a:endParaRPr lang="en-US" sz="1800">
                  <a:latin typeface="+mn-lt"/>
                </a:endParaRPr>
              </a:p>
            </p:txBody>
          </p:sp>
          <p:sp>
            <p:nvSpPr>
              <p:cNvPr id="346161" name="Line 49"/>
              <p:cNvSpPr>
                <a:spLocks noChangeShapeType="1"/>
              </p:cNvSpPr>
              <p:nvPr/>
            </p:nvSpPr>
            <p:spPr bwMode="auto">
              <a:xfrm flipV="1">
                <a:off x="1809" y="1427"/>
                <a:ext cx="9" cy="11"/>
              </a:xfrm>
              <a:prstGeom prst="line">
                <a:avLst/>
              </a:prstGeom>
              <a:noFill/>
              <a:ln w="50800">
                <a:solidFill>
                  <a:schemeClr val="tx1"/>
                </a:solidFill>
                <a:round/>
                <a:headEnd/>
                <a:tailEnd/>
              </a:ln>
            </p:spPr>
            <p:txBody>
              <a:bodyPr/>
              <a:lstStyle/>
              <a:p>
                <a:endParaRPr lang="en-US" sz="1800">
                  <a:latin typeface="+mn-lt"/>
                </a:endParaRPr>
              </a:p>
            </p:txBody>
          </p:sp>
          <p:sp>
            <p:nvSpPr>
              <p:cNvPr id="346162" name="Line 50"/>
              <p:cNvSpPr>
                <a:spLocks noChangeShapeType="1"/>
              </p:cNvSpPr>
              <p:nvPr/>
            </p:nvSpPr>
            <p:spPr bwMode="auto">
              <a:xfrm flipV="1">
                <a:off x="1844" y="1384"/>
                <a:ext cx="8" cy="10"/>
              </a:xfrm>
              <a:prstGeom prst="line">
                <a:avLst/>
              </a:prstGeom>
              <a:noFill/>
              <a:ln w="50800">
                <a:solidFill>
                  <a:schemeClr val="tx1"/>
                </a:solidFill>
                <a:round/>
                <a:headEnd/>
                <a:tailEnd/>
              </a:ln>
            </p:spPr>
            <p:txBody>
              <a:bodyPr/>
              <a:lstStyle/>
              <a:p>
                <a:endParaRPr lang="en-US" sz="1800">
                  <a:latin typeface="+mn-lt"/>
                </a:endParaRPr>
              </a:p>
            </p:txBody>
          </p:sp>
          <p:sp>
            <p:nvSpPr>
              <p:cNvPr id="346163" name="Line 51"/>
              <p:cNvSpPr>
                <a:spLocks noChangeShapeType="1"/>
              </p:cNvSpPr>
              <p:nvPr/>
            </p:nvSpPr>
            <p:spPr bwMode="auto">
              <a:xfrm flipV="1">
                <a:off x="1878" y="1340"/>
                <a:ext cx="8" cy="11"/>
              </a:xfrm>
              <a:prstGeom prst="line">
                <a:avLst/>
              </a:prstGeom>
              <a:noFill/>
              <a:ln w="50800">
                <a:solidFill>
                  <a:schemeClr val="tx1"/>
                </a:solidFill>
                <a:round/>
                <a:headEnd/>
                <a:tailEnd/>
              </a:ln>
            </p:spPr>
            <p:txBody>
              <a:bodyPr/>
              <a:lstStyle/>
              <a:p>
                <a:endParaRPr lang="en-US" sz="1800">
                  <a:latin typeface="+mn-lt"/>
                </a:endParaRPr>
              </a:p>
            </p:txBody>
          </p:sp>
          <p:sp>
            <p:nvSpPr>
              <p:cNvPr id="346164" name="Line 52"/>
              <p:cNvSpPr>
                <a:spLocks noChangeShapeType="1"/>
              </p:cNvSpPr>
              <p:nvPr/>
            </p:nvSpPr>
            <p:spPr bwMode="auto">
              <a:xfrm flipV="1">
                <a:off x="1912" y="1297"/>
                <a:ext cx="9" cy="10"/>
              </a:xfrm>
              <a:prstGeom prst="line">
                <a:avLst/>
              </a:prstGeom>
              <a:noFill/>
              <a:ln w="50800">
                <a:solidFill>
                  <a:schemeClr val="tx1"/>
                </a:solidFill>
                <a:round/>
                <a:headEnd/>
                <a:tailEnd/>
              </a:ln>
            </p:spPr>
            <p:txBody>
              <a:bodyPr/>
              <a:lstStyle/>
              <a:p>
                <a:endParaRPr lang="en-US" sz="1800">
                  <a:latin typeface="+mn-lt"/>
                </a:endParaRPr>
              </a:p>
            </p:txBody>
          </p:sp>
          <p:sp>
            <p:nvSpPr>
              <p:cNvPr id="346165" name="Line 53"/>
              <p:cNvSpPr>
                <a:spLocks noChangeShapeType="1"/>
              </p:cNvSpPr>
              <p:nvPr/>
            </p:nvSpPr>
            <p:spPr bwMode="auto">
              <a:xfrm flipV="1">
                <a:off x="1946" y="1253"/>
                <a:ext cx="9" cy="11"/>
              </a:xfrm>
              <a:prstGeom prst="line">
                <a:avLst/>
              </a:prstGeom>
              <a:noFill/>
              <a:ln w="50800">
                <a:solidFill>
                  <a:schemeClr val="tx1"/>
                </a:solidFill>
                <a:round/>
                <a:headEnd/>
                <a:tailEnd/>
              </a:ln>
            </p:spPr>
            <p:txBody>
              <a:bodyPr/>
              <a:lstStyle/>
              <a:p>
                <a:endParaRPr lang="en-US" sz="1800">
                  <a:latin typeface="+mn-lt"/>
                </a:endParaRPr>
              </a:p>
            </p:txBody>
          </p:sp>
          <p:sp>
            <p:nvSpPr>
              <p:cNvPr id="346166" name="Line 54"/>
              <p:cNvSpPr>
                <a:spLocks noChangeShapeType="1"/>
              </p:cNvSpPr>
              <p:nvPr/>
            </p:nvSpPr>
            <p:spPr bwMode="auto">
              <a:xfrm flipV="1">
                <a:off x="1981" y="1210"/>
                <a:ext cx="8" cy="10"/>
              </a:xfrm>
              <a:prstGeom prst="line">
                <a:avLst/>
              </a:prstGeom>
              <a:noFill/>
              <a:ln w="50800">
                <a:solidFill>
                  <a:schemeClr val="tx1"/>
                </a:solidFill>
                <a:round/>
                <a:headEnd/>
                <a:tailEnd/>
              </a:ln>
            </p:spPr>
            <p:txBody>
              <a:bodyPr/>
              <a:lstStyle/>
              <a:p>
                <a:endParaRPr lang="en-US" sz="1800">
                  <a:latin typeface="+mn-lt"/>
                </a:endParaRPr>
              </a:p>
            </p:txBody>
          </p:sp>
          <p:sp>
            <p:nvSpPr>
              <p:cNvPr id="346167" name="Line 55"/>
              <p:cNvSpPr>
                <a:spLocks noChangeShapeType="1"/>
              </p:cNvSpPr>
              <p:nvPr/>
            </p:nvSpPr>
            <p:spPr bwMode="auto">
              <a:xfrm flipV="1">
                <a:off x="2014" y="1166"/>
                <a:ext cx="9" cy="11"/>
              </a:xfrm>
              <a:prstGeom prst="line">
                <a:avLst/>
              </a:prstGeom>
              <a:noFill/>
              <a:ln w="50800">
                <a:solidFill>
                  <a:schemeClr val="tx1"/>
                </a:solidFill>
                <a:round/>
                <a:headEnd/>
                <a:tailEnd/>
              </a:ln>
            </p:spPr>
            <p:txBody>
              <a:bodyPr/>
              <a:lstStyle/>
              <a:p>
                <a:endParaRPr lang="en-US" sz="1800">
                  <a:latin typeface="+mn-lt"/>
                </a:endParaRPr>
              </a:p>
            </p:txBody>
          </p:sp>
          <p:sp>
            <p:nvSpPr>
              <p:cNvPr id="346168" name="Freeform 56"/>
              <p:cNvSpPr>
                <a:spLocks/>
              </p:cNvSpPr>
              <p:nvPr/>
            </p:nvSpPr>
            <p:spPr bwMode="auto">
              <a:xfrm flipV="1">
                <a:off x="2049" y="1130"/>
                <a:ext cx="2" cy="3"/>
              </a:xfrm>
              <a:custGeom>
                <a:avLst/>
                <a:gdLst/>
                <a:ahLst/>
                <a:cxnLst>
                  <a:cxn ang="0">
                    <a:pos x="0" y="0"/>
                  </a:cxn>
                  <a:cxn ang="0">
                    <a:pos x="0" y="0"/>
                  </a:cxn>
                  <a:cxn ang="0">
                    <a:pos x="5" y="6"/>
                  </a:cxn>
                </a:cxnLst>
                <a:rect l="0" t="0" r="r" b="b"/>
                <a:pathLst>
                  <a:path w="5" h="6">
                    <a:moveTo>
                      <a:pt x="0" y="0"/>
                    </a:moveTo>
                    <a:lnTo>
                      <a:pt x="0" y="0"/>
                    </a:lnTo>
                    <a:lnTo>
                      <a:pt x="5" y="6"/>
                    </a:lnTo>
                  </a:path>
                </a:pathLst>
              </a:custGeom>
              <a:noFill/>
              <a:ln w="50800">
                <a:solidFill>
                  <a:schemeClr val="tx1"/>
                </a:solidFill>
                <a:prstDash val="solid"/>
                <a:round/>
                <a:headEnd/>
                <a:tailEnd/>
              </a:ln>
            </p:spPr>
            <p:txBody>
              <a:bodyPr/>
              <a:lstStyle/>
              <a:p>
                <a:endParaRPr lang="en-US" sz="1800">
                  <a:latin typeface="+mn-lt"/>
                </a:endParaRPr>
              </a:p>
            </p:txBody>
          </p:sp>
          <p:sp>
            <p:nvSpPr>
              <p:cNvPr id="346169" name="Line 57"/>
              <p:cNvSpPr>
                <a:spLocks noChangeShapeType="1"/>
              </p:cNvSpPr>
              <p:nvPr/>
            </p:nvSpPr>
            <p:spPr bwMode="auto">
              <a:xfrm>
                <a:off x="2059" y="1130"/>
                <a:ext cx="1" cy="1"/>
              </a:xfrm>
              <a:prstGeom prst="line">
                <a:avLst/>
              </a:prstGeom>
              <a:noFill/>
              <a:ln w="50800">
                <a:solidFill>
                  <a:schemeClr val="tx1"/>
                </a:solidFill>
                <a:round/>
                <a:headEnd/>
                <a:tailEnd/>
              </a:ln>
            </p:spPr>
            <p:txBody>
              <a:bodyPr/>
              <a:lstStyle/>
              <a:p>
                <a:endParaRPr lang="en-US" sz="1800">
                  <a:latin typeface="+mn-lt"/>
                </a:endParaRPr>
              </a:p>
            </p:txBody>
          </p:sp>
          <p:sp>
            <p:nvSpPr>
              <p:cNvPr id="346170" name="Line 58"/>
              <p:cNvSpPr>
                <a:spLocks noChangeShapeType="1"/>
              </p:cNvSpPr>
              <p:nvPr/>
            </p:nvSpPr>
            <p:spPr bwMode="auto">
              <a:xfrm>
                <a:off x="2091" y="1130"/>
                <a:ext cx="11" cy="1"/>
              </a:xfrm>
              <a:prstGeom prst="line">
                <a:avLst/>
              </a:prstGeom>
              <a:noFill/>
              <a:ln w="50800">
                <a:solidFill>
                  <a:schemeClr val="tx1"/>
                </a:solidFill>
                <a:round/>
                <a:headEnd/>
                <a:tailEnd/>
              </a:ln>
            </p:spPr>
            <p:txBody>
              <a:bodyPr/>
              <a:lstStyle/>
              <a:p>
                <a:endParaRPr lang="en-US" sz="1800">
                  <a:latin typeface="+mn-lt"/>
                </a:endParaRPr>
              </a:p>
            </p:txBody>
          </p:sp>
          <p:sp>
            <p:nvSpPr>
              <p:cNvPr id="346171" name="Line 59"/>
              <p:cNvSpPr>
                <a:spLocks noChangeShapeType="1"/>
              </p:cNvSpPr>
              <p:nvPr/>
            </p:nvSpPr>
            <p:spPr bwMode="auto">
              <a:xfrm>
                <a:off x="2135" y="1130"/>
                <a:ext cx="11" cy="1"/>
              </a:xfrm>
              <a:prstGeom prst="line">
                <a:avLst/>
              </a:prstGeom>
              <a:noFill/>
              <a:ln w="50800">
                <a:solidFill>
                  <a:schemeClr val="tx1"/>
                </a:solidFill>
                <a:round/>
                <a:headEnd/>
                <a:tailEnd/>
              </a:ln>
            </p:spPr>
            <p:txBody>
              <a:bodyPr/>
              <a:lstStyle/>
              <a:p>
                <a:endParaRPr lang="en-US" sz="1800">
                  <a:latin typeface="+mn-lt"/>
                </a:endParaRPr>
              </a:p>
            </p:txBody>
          </p:sp>
          <p:sp>
            <p:nvSpPr>
              <p:cNvPr id="346172" name="Line 60"/>
              <p:cNvSpPr>
                <a:spLocks noChangeShapeType="1"/>
              </p:cNvSpPr>
              <p:nvPr/>
            </p:nvSpPr>
            <p:spPr bwMode="auto">
              <a:xfrm>
                <a:off x="2178" y="1130"/>
                <a:ext cx="11" cy="1"/>
              </a:xfrm>
              <a:prstGeom prst="line">
                <a:avLst/>
              </a:prstGeom>
              <a:noFill/>
              <a:ln w="50800">
                <a:solidFill>
                  <a:schemeClr val="tx1"/>
                </a:solidFill>
                <a:round/>
                <a:headEnd/>
                <a:tailEnd/>
              </a:ln>
            </p:spPr>
            <p:txBody>
              <a:bodyPr/>
              <a:lstStyle/>
              <a:p>
                <a:endParaRPr lang="en-US" sz="1800">
                  <a:latin typeface="+mn-lt"/>
                </a:endParaRPr>
              </a:p>
            </p:txBody>
          </p:sp>
          <p:sp>
            <p:nvSpPr>
              <p:cNvPr id="346173" name="Line 61"/>
              <p:cNvSpPr>
                <a:spLocks noChangeShapeType="1"/>
              </p:cNvSpPr>
              <p:nvPr/>
            </p:nvSpPr>
            <p:spPr bwMode="auto">
              <a:xfrm>
                <a:off x="2222" y="1130"/>
                <a:ext cx="10" cy="1"/>
              </a:xfrm>
              <a:prstGeom prst="line">
                <a:avLst/>
              </a:prstGeom>
              <a:noFill/>
              <a:ln w="50800">
                <a:solidFill>
                  <a:schemeClr val="tx1"/>
                </a:solidFill>
                <a:round/>
                <a:headEnd/>
                <a:tailEnd/>
              </a:ln>
            </p:spPr>
            <p:txBody>
              <a:bodyPr/>
              <a:lstStyle/>
              <a:p>
                <a:endParaRPr lang="en-US" sz="1800">
                  <a:latin typeface="+mn-lt"/>
                </a:endParaRPr>
              </a:p>
            </p:txBody>
          </p:sp>
          <p:sp>
            <p:nvSpPr>
              <p:cNvPr id="346174" name="Line 62"/>
              <p:cNvSpPr>
                <a:spLocks noChangeShapeType="1"/>
              </p:cNvSpPr>
              <p:nvPr/>
            </p:nvSpPr>
            <p:spPr bwMode="auto">
              <a:xfrm>
                <a:off x="2265" y="1130"/>
                <a:ext cx="11" cy="1"/>
              </a:xfrm>
              <a:prstGeom prst="line">
                <a:avLst/>
              </a:prstGeom>
              <a:noFill/>
              <a:ln w="50800">
                <a:solidFill>
                  <a:schemeClr val="tx1"/>
                </a:solidFill>
                <a:round/>
                <a:headEnd/>
                <a:tailEnd/>
              </a:ln>
            </p:spPr>
            <p:txBody>
              <a:bodyPr/>
              <a:lstStyle/>
              <a:p>
                <a:endParaRPr lang="en-US" sz="1800">
                  <a:latin typeface="+mn-lt"/>
                </a:endParaRPr>
              </a:p>
            </p:txBody>
          </p:sp>
          <p:sp>
            <p:nvSpPr>
              <p:cNvPr id="346175" name="Line 63"/>
              <p:cNvSpPr>
                <a:spLocks noChangeShapeType="1"/>
              </p:cNvSpPr>
              <p:nvPr/>
            </p:nvSpPr>
            <p:spPr bwMode="auto">
              <a:xfrm>
                <a:off x="2308" y="1130"/>
                <a:ext cx="11" cy="1"/>
              </a:xfrm>
              <a:prstGeom prst="line">
                <a:avLst/>
              </a:prstGeom>
              <a:noFill/>
              <a:ln w="50800">
                <a:solidFill>
                  <a:schemeClr val="tx1"/>
                </a:solidFill>
                <a:round/>
                <a:headEnd/>
                <a:tailEnd/>
              </a:ln>
            </p:spPr>
            <p:txBody>
              <a:bodyPr/>
              <a:lstStyle/>
              <a:p>
                <a:endParaRPr lang="en-US" sz="1800">
                  <a:latin typeface="+mn-lt"/>
                </a:endParaRPr>
              </a:p>
            </p:txBody>
          </p:sp>
          <p:sp>
            <p:nvSpPr>
              <p:cNvPr id="346176" name="Line 64"/>
              <p:cNvSpPr>
                <a:spLocks noChangeShapeType="1"/>
              </p:cNvSpPr>
              <p:nvPr/>
            </p:nvSpPr>
            <p:spPr bwMode="auto">
              <a:xfrm>
                <a:off x="2352" y="1130"/>
                <a:ext cx="11" cy="1"/>
              </a:xfrm>
              <a:prstGeom prst="line">
                <a:avLst/>
              </a:prstGeom>
              <a:noFill/>
              <a:ln w="50800">
                <a:solidFill>
                  <a:schemeClr val="tx1"/>
                </a:solidFill>
                <a:round/>
                <a:headEnd/>
                <a:tailEnd/>
              </a:ln>
            </p:spPr>
            <p:txBody>
              <a:bodyPr/>
              <a:lstStyle/>
              <a:p>
                <a:endParaRPr lang="en-US" sz="1800">
                  <a:latin typeface="+mn-lt"/>
                </a:endParaRPr>
              </a:p>
            </p:txBody>
          </p:sp>
          <p:sp>
            <p:nvSpPr>
              <p:cNvPr id="346177" name="Line 65"/>
              <p:cNvSpPr>
                <a:spLocks noChangeShapeType="1"/>
              </p:cNvSpPr>
              <p:nvPr/>
            </p:nvSpPr>
            <p:spPr bwMode="auto">
              <a:xfrm>
                <a:off x="2395" y="1130"/>
                <a:ext cx="11" cy="1"/>
              </a:xfrm>
              <a:prstGeom prst="line">
                <a:avLst/>
              </a:prstGeom>
              <a:noFill/>
              <a:ln w="50800">
                <a:solidFill>
                  <a:schemeClr val="tx1"/>
                </a:solidFill>
                <a:round/>
                <a:headEnd/>
                <a:tailEnd/>
              </a:ln>
            </p:spPr>
            <p:txBody>
              <a:bodyPr/>
              <a:lstStyle/>
              <a:p>
                <a:endParaRPr lang="en-US" sz="1800">
                  <a:latin typeface="+mn-lt"/>
                </a:endParaRPr>
              </a:p>
            </p:txBody>
          </p:sp>
          <p:sp>
            <p:nvSpPr>
              <p:cNvPr id="346178" name="Line 66"/>
              <p:cNvSpPr>
                <a:spLocks noChangeShapeType="1"/>
              </p:cNvSpPr>
              <p:nvPr/>
            </p:nvSpPr>
            <p:spPr bwMode="auto">
              <a:xfrm>
                <a:off x="2439" y="1130"/>
                <a:ext cx="10" cy="1"/>
              </a:xfrm>
              <a:prstGeom prst="line">
                <a:avLst/>
              </a:prstGeom>
              <a:noFill/>
              <a:ln w="50800">
                <a:solidFill>
                  <a:schemeClr val="tx1"/>
                </a:solidFill>
                <a:round/>
                <a:headEnd/>
                <a:tailEnd/>
              </a:ln>
            </p:spPr>
            <p:txBody>
              <a:bodyPr/>
              <a:lstStyle/>
              <a:p>
                <a:endParaRPr lang="en-US" sz="1800">
                  <a:latin typeface="+mn-lt"/>
                </a:endParaRPr>
              </a:p>
            </p:txBody>
          </p:sp>
          <p:sp>
            <p:nvSpPr>
              <p:cNvPr id="346179" name="Line 67"/>
              <p:cNvSpPr>
                <a:spLocks noChangeShapeType="1"/>
              </p:cNvSpPr>
              <p:nvPr/>
            </p:nvSpPr>
            <p:spPr bwMode="auto">
              <a:xfrm>
                <a:off x="2482" y="1130"/>
                <a:ext cx="11" cy="1"/>
              </a:xfrm>
              <a:prstGeom prst="line">
                <a:avLst/>
              </a:prstGeom>
              <a:noFill/>
              <a:ln w="50800">
                <a:solidFill>
                  <a:schemeClr val="tx1"/>
                </a:solidFill>
                <a:round/>
                <a:headEnd/>
                <a:tailEnd/>
              </a:ln>
            </p:spPr>
            <p:txBody>
              <a:bodyPr/>
              <a:lstStyle/>
              <a:p>
                <a:endParaRPr lang="en-US" sz="1800">
                  <a:latin typeface="+mn-lt"/>
                </a:endParaRPr>
              </a:p>
            </p:txBody>
          </p:sp>
          <p:sp>
            <p:nvSpPr>
              <p:cNvPr id="346180" name="Freeform 68"/>
              <p:cNvSpPr>
                <a:spLocks/>
              </p:cNvSpPr>
              <p:nvPr/>
            </p:nvSpPr>
            <p:spPr bwMode="auto">
              <a:xfrm>
                <a:off x="2525" y="1130"/>
                <a:ext cx="10" cy="1"/>
              </a:xfrm>
              <a:custGeom>
                <a:avLst/>
                <a:gdLst/>
                <a:ahLst/>
                <a:cxnLst>
                  <a:cxn ang="0">
                    <a:pos x="0" y="0"/>
                  </a:cxn>
                  <a:cxn ang="0">
                    <a:pos x="0" y="0"/>
                  </a:cxn>
                  <a:cxn ang="0">
                    <a:pos x="17" y="0"/>
                  </a:cxn>
                </a:cxnLst>
                <a:rect l="0" t="0" r="r" b="b"/>
                <a:pathLst>
                  <a:path w="17">
                    <a:moveTo>
                      <a:pt x="0" y="0"/>
                    </a:moveTo>
                    <a:lnTo>
                      <a:pt x="0" y="0"/>
                    </a:lnTo>
                    <a:lnTo>
                      <a:pt x="17" y="0"/>
                    </a:lnTo>
                  </a:path>
                </a:pathLst>
              </a:custGeom>
              <a:noFill/>
              <a:ln w="50800">
                <a:solidFill>
                  <a:schemeClr val="tx1"/>
                </a:solidFill>
                <a:prstDash val="solid"/>
                <a:round/>
                <a:headEnd/>
                <a:tailEnd/>
              </a:ln>
            </p:spPr>
            <p:txBody>
              <a:bodyPr/>
              <a:lstStyle/>
              <a:p>
                <a:endParaRPr lang="en-US" sz="1800">
                  <a:latin typeface="+mn-lt"/>
                </a:endParaRPr>
              </a:p>
            </p:txBody>
          </p:sp>
          <p:sp>
            <p:nvSpPr>
              <p:cNvPr id="346181" name="Line 69"/>
              <p:cNvSpPr>
                <a:spLocks noChangeShapeType="1"/>
              </p:cNvSpPr>
              <p:nvPr/>
            </p:nvSpPr>
            <p:spPr bwMode="auto">
              <a:xfrm>
                <a:off x="2535" y="1131"/>
                <a:ext cx="1" cy="1"/>
              </a:xfrm>
              <a:prstGeom prst="line">
                <a:avLst/>
              </a:prstGeom>
              <a:noFill/>
              <a:ln w="50800">
                <a:solidFill>
                  <a:schemeClr val="tx1"/>
                </a:solidFill>
                <a:round/>
                <a:headEnd/>
                <a:tailEnd/>
              </a:ln>
            </p:spPr>
            <p:txBody>
              <a:bodyPr/>
              <a:lstStyle/>
              <a:p>
                <a:endParaRPr lang="en-US" sz="1800">
                  <a:latin typeface="+mn-lt"/>
                </a:endParaRPr>
              </a:p>
            </p:txBody>
          </p:sp>
          <p:sp>
            <p:nvSpPr>
              <p:cNvPr id="346182" name="Line 70"/>
              <p:cNvSpPr>
                <a:spLocks noChangeShapeType="1"/>
              </p:cNvSpPr>
              <p:nvPr/>
            </p:nvSpPr>
            <p:spPr bwMode="auto">
              <a:xfrm>
                <a:off x="2535" y="1164"/>
                <a:ext cx="1" cy="11"/>
              </a:xfrm>
              <a:prstGeom prst="line">
                <a:avLst/>
              </a:prstGeom>
              <a:noFill/>
              <a:ln w="50800">
                <a:solidFill>
                  <a:schemeClr val="tx1"/>
                </a:solidFill>
                <a:round/>
                <a:headEnd/>
                <a:tailEnd/>
              </a:ln>
            </p:spPr>
            <p:txBody>
              <a:bodyPr/>
              <a:lstStyle/>
              <a:p>
                <a:endParaRPr lang="en-US" sz="1800">
                  <a:latin typeface="+mn-lt"/>
                </a:endParaRPr>
              </a:p>
            </p:txBody>
          </p:sp>
          <p:sp>
            <p:nvSpPr>
              <p:cNvPr id="346183" name="Line 71"/>
              <p:cNvSpPr>
                <a:spLocks noChangeShapeType="1"/>
              </p:cNvSpPr>
              <p:nvPr/>
            </p:nvSpPr>
            <p:spPr bwMode="auto">
              <a:xfrm>
                <a:off x="2535" y="1207"/>
                <a:ext cx="1" cy="11"/>
              </a:xfrm>
              <a:prstGeom prst="line">
                <a:avLst/>
              </a:prstGeom>
              <a:noFill/>
              <a:ln w="50800">
                <a:solidFill>
                  <a:schemeClr val="tx1"/>
                </a:solidFill>
                <a:round/>
                <a:headEnd/>
                <a:tailEnd/>
              </a:ln>
            </p:spPr>
            <p:txBody>
              <a:bodyPr/>
              <a:lstStyle/>
              <a:p>
                <a:endParaRPr lang="en-US" sz="1800">
                  <a:latin typeface="+mn-lt"/>
                </a:endParaRPr>
              </a:p>
            </p:txBody>
          </p:sp>
          <p:sp>
            <p:nvSpPr>
              <p:cNvPr id="346184" name="Line 72"/>
              <p:cNvSpPr>
                <a:spLocks noChangeShapeType="1"/>
              </p:cNvSpPr>
              <p:nvPr/>
            </p:nvSpPr>
            <p:spPr bwMode="auto">
              <a:xfrm>
                <a:off x="2535" y="1251"/>
                <a:ext cx="1" cy="11"/>
              </a:xfrm>
              <a:prstGeom prst="line">
                <a:avLst/>
              </a:prstGeom>
              <a:noFill/>
              <a:ln w="50800">
                <a:solidFill>
                  <a:schemeClr val="tx1"/>
                </a:solidFill>
                <a:round/>
                <a:headEnd/>
                <a:tailEnd/>
              </a:ln>
            </p:spPr>
            <p:txBody>
              <a:bodyPr/>
              <a:lstStyle/>
              <a:p>
                <a:endParaRPr lang="en-US" sz="1800">
                  <a:latin typeface="+mn-lt"/>
                </a:endParaRPr>
              </a:p>
            </p:txBody>
          </p:sp>
          <p:sp>
            <p:nvSpPr>
              <p:cNvPr id="346185" name="Line 73"/>
              <p:cNvSpPr>
                <a:spLocks noChangeShapeType="1"/>
              </p:cNvSpPr>
              <p:nvPr/>
            </p:nvSpPr>
            <p:spPr bwMode="auto">
              <a:xfrm>
                <a:off x="2535" y="1294"/>
                <a:ext cx="1" cy="11"/>
              </a:xfrm>
              <a:prstGeom prst="line">
                <a:avLst/>
              </a:prstGeom>
              <a:noFill/>
              <a:ln w="50800">
                <a:solidFill>
                  <a:schemeClr val="tx1"/>
                </a:solidFill>
                <a:round/>
                <a:headEnd/>
                <a:tailEnd/>
              </a:ln>
            </p:spPr>
            <p:txBody>
              <a:bodyPr/>
              <a:lstStyle/>
              <a:p>
                <a:endParaRPr lang="en-US" sz="1800">
                  <a:latin typeface="+mn-lt"/>
                </a:endParaRPr>
              </a:p>
            </p:txBody>
          </p:sp>
          <p:sp>
            <p:nvSpPr>
              <p:cNvPr id="346186" name="Line 74"/>
              <p:cNvSpPr>
                <a:spLocks noChangeShapeType="1"/>
              </p:cNvSpPr>
              <p:nvPr/>
            </p:nvSpPr>
            <p:spPr bwMode="auto">
              <a:xfrm>
                <a:off x="2535" y="1338"/>
                <a:ext cx="1" cy="11"/>
              </a:xfrm>
              <a:prstGeom prst="line">
                <a:avLst/>
              </a:prstGeom>
              <a:noFill/>
              <a:ln w="50800">
                <a:solidFill>
                  <a:schemeClr val="tx1"/>
                </a:solidFill>
                <a:round/>
                <a:headEnd/>
                <a:tailEnd/>
              </a:ln>
            </p:spPr>
            <p:txBody>
              <a:bodyPr/>
              <a:lstStyle/>
              <a:p>
                <a:endParaRPr lang="en-US" sz="1800">
                  <a:latin typeface="+mn-lt"/>
                </a:endParaRPr>
              </a:p>
            </p:txBody>
          </p:sp>
          <p:sp>
            <p:nvSpPr>
              <p:cNvPr id="346187" name="Line 75"/>
              <p:cNvSpPr>
                <a:spLocks noChangeShapeType="1"/>
              </p:cNvSpPr>
              <p:nvPr/>
            </p:nvSpPr>
            <p:spPr bwMode="auto">
              <a:xfrm>
                <a:off x="2535" y="1381"/>
                <a:ext cx="1" cy="11"/>
              </a:xfrm>
              <a:prstGeom prst="line">
                <a:avLst/>
              </a:prstGeom>
              <a:noFill/>
              <a:ln w="50800">
                <a:solidFill>
                  <a:schemeClr val="tx1"/>
                </a:solidFill>
                <a:round/>
                <a:headEnd/>
                <a:tailEnd/>
              </a:ln>
            </p:spPr>
            <p:txBody>
              <a:bodyPr/>
              <a:lstStyle/>
              <a:p>
                <a:endParaRPr lang="en-US" sz="1800">
                  <a:latin typeface="+mn-lt"/>
                </a:endParaRPr>
              </a:p>
            </p:txBody>
          </p:sp>
          <p:sp>
            <p:nvSpPr>
              <p:cNvPr id="346188" name="Line 76"/>
              <p:cNvSpPr>
                <a:spLocks noChangeShapeType="1"/>
              </p:cNvSpPr>
              <p:nvPr/>
            </p:nvSpPr>
            <p:spPr bwMode="auto">
              <a:xfrm>
                <a:off x="2535" y="1425"/>
                <a:ext cx="1" cy="11"/>
              </a:xfrm>
              <a:prstGeom prst="line">
                <a:avLst/>
              </a:prstGeom>
              <a:noFill/>
              <a:ln w="50800">
                <a:solidFill>
                  <a:schemeClr val="tx1"/>
                </a:solidFill>
                <a:round/>
                <a:headEnd/>
                <a:tailEnd/>
              </a:ln>
            </p:spPr>
            <p:txBody>
              <a:bodyPr/>
              <a:lstStyle/>
              <a:p>
                <a:endParaRPr lang="en-US" sz="1800">
                  <a:latin typeface="+mn-lt"/>
                </a:endParaRPr>
              </a:p>
            </p:txBody>
          </p:sp>
          <p:sp>
            <p:nvSpPr>
              <p:cNvPr id="346189" name="Line 77"/>
              <p:cNvSpPr>
                <a:spLocks noChangeShapeType="1"/>
              </p:cNvSpPr>
              <p:nvPr/>
            </p:nvSpPr>
            <p:spPr bwMode="auto">
              <a:xfrm>
                <a:off x="2535" y="1468"/>
                <a:ext cx="1" cy="11"/>
              </a:xfrm>
              <a:prstGeom prst="line">
                <a:avLst/>
              </a:prstGeom>
              <a:noFill/>
              <a:ln w="50800">
                <a:solidFill>
                  <a:schemeClr val="tx1"/>
                </a:solidFill>
                <a:round/>
                <a:headEnd/>
                <a:tailEnd/>
              </a:ln>
            </p:spPr>
            <p:txBody>
              <a:bodyPr/>
              <a:lstStyle/>
              <a:p>
                <a:endParaRPr lang="en-US" sz="1800">
                  <a:latin typeface="+mn-lt"/>
                </a:endParaRPr>
              </a:p>
            </p:txBody>
          </p:sp>
          <p:sp>
            <p:nvSpPr>
              <p:cNvPr id="346190" name="Line 78"/>
              <p:cNvSpPr>
                <a:spLocks noChangeShapeType="1"/>
              </p:cNvSpPr>
              <p:nvPr/>
            </p:nvSpPr>
            <p:spPr bwMode="auto">
              <a:xfrm>
                <a:off x="2535" y="1512"/>
                <a:ext cx="1" cy="11"/>
              </a:xfrm>
              <a:prstGeom prst="line">
                <a:avLst/>
              </a:prstGeom>
              <a:noFill/>
              <a:ln w="50800">
                <a:solidFill>
                  <a:schemeClr val="tx1"/>
                </a:solidFill>
                <a:round/>
                <a:headEnd/>
                <a:tailEnd/>
              </a:ln>
            </p:spPr>
            <p:txBody>
              <a:bodyPr/>
              <a:lstStyle/>
              <a:p>
                <a:endParaRPr lang="en-US" sz="1800">
                  <a:latin typeface="+mn-lt"/>
                </a:endParaRPr>
              </a:p>
            </p:txBody>
          </p:sp>
          <p:sp>
            <p:nvSpPr>
              <p:cNvPr id="346191" name="Line 79"/>
              <p:cNvSpPr>
                <a:spLocks noChangeShapeType="1"/>
              </p:cNvSpPr>
              <p:nvPr/>
            </p:nvSpPr>
            <p:spPr bwMode="auto">
              <a:xfrm>
                <a:off x="2535" y="1555"/>
                <a:ext cx="1" cy="11"/>
              </a:xfrm>
              <a:prstGeom prst="line">
                <a:avLst/>
              </a:prstGeom>
              <a:noFill/>
              <a:ln w="50800">
                <a:solidFill>
                  <a:schemeClr val="tx1"/>
                </a:solidFill>
                <a:round/>
                <a:headEnd/>
                <a:tailEnd/>
              </a:ln>
            </p:spPr>
            <p:txBody>
              <a:bodyPr/>
              <a:lstStyle/>
              <a:p>
                <a:endParaRPr lang="en-US" sz="1800">
                  <a:latin typeface="+mn-lt"/>
                </a:endParaRPr>
              </a:p>
            </p:txBody>
          </p:sp>
          <p:sp>
            <p:nvSpPr>
              <p:cNvPr id="346192" name="Line 80"/>
              <p:cNvSpPr>
                <a:spLocks noChangeShapeType="1"/>
              </p:cNvSpPr>
              <p:nvPr/>
            </p:nvSpPr>
            <p:spPr bwMode="auto">
              <a:xfrm>
                <a:off x="2535" y="1599"/>
                <a:ext cx="1" cy="11"/>
              </a:xfrm>
              <a:prstGeom prst="line">
                <a:avLst/>
              </a:prstGeom>
              <a:noFill/>
              <a:ln w="50800">
                <a:solidFill>
                  <a:schemeClr val="tx1"/>
                </a:solidFill>
                <a:round/>
                <a:headEnd/>
                <a:tailEnd/>
              </a:ln>
            </p:spPr>
            <p:txBody>
              <a:bodyPr/>
              <a:lstStyle/>
              <a:p>
                <a:endParaRPr lang="en-US" sz="1800">
                  <a:latin typeface="+mn-lt"/>
                </a:endParaRPr>
              </a:p>
            </p:txBody>
          </p:sp>
          <p:sp>
            <p:nvSpPr>
              <p:cNvPr id="346193" name="Line 81"/>
              <p:cNvSpPr>
                <a:spLocks noChangeShapeType="1"/>
              </p:cNvSpPr>
              <p:nvPr/>
            </p:nvSpPr>
            <p:spPr bwMode="auto">
              <a:xfrm>
                <a:off x="2535" y="1642"/>
                <a:ext cx="1" cy="11"/>
              </a:xfrm>
              <a:prstGeom prst="line">
                <a:avLst/>
              </a:prstGeom>
              <a:noFill/>
              <a:ln w="50800">
                <a:solidFill>
                  <a:schemeClr val="tx1"/>
                </a:solidFill>
                <a:round/>
                <a:headEnd/>
                <a:tailEnd/>
              </a:ln>
            </p:spPr>
            <p:txBody>
              <a:bodyPr/>
              <a:lstStyle/>
              <a:p>
                <a:endParaRPr lang="en-US" sz="1800">
                  <a:latin typeface="+mn-lt"/>
                </a:endParaRPr>
              </a:p>
            </p:txBody>
          </p:sp>
          <p:sp>
            <p:nvSpPr>
              <p:cNvPr id="346194" name="Line 82"/>
              <p:cNvSpPr>
                <a:spLocks noChangeShapeType="1"/>
              </p:cNvSpPr>
              <p:nvPr/>
            </p:nvSpPr>
            <p:spPr bwMode="auto">
              <a:xfrm>
                <a:off x="2535" y="1686"/>
                <a:ext cx="1" cy="11"/>
              </a:xfrm>
              <a:prstGeom prst="line">
                <a:avLst/>
              </a:prstGeom>
              <a:noFill/>
              <a:ln w="50800">
                <a:solidFill>
                  <a:schemeClr val="tx1"/>
                </a:solidFill>
                <a:round/>
                <a:headEnd/>
                <a:tailEnd/>
              </a:ln>
            </p:spPr>
            <p:txBody>
              <a:bodyPr/>
              <a:lstStyle/>
              <a:p>
                <a:endParaRPr lang="en-US" sz="1800">
                  <a:latin typeface="+mn-lt"/>
                </a:endParaRPr>
              </a:p>
            </p:txBody>
          </p:sp>
          <p:sp>
            <p:nvSpPr>
              <p:cNvPr id="346195" name="Line 83"/>
              <p:cNvSpPr>
                <a:spLocks noChangeShapeType="1"/>
              </p:cNvSpPr>
              <p:nvPr/>
            </p:nvSpPr>
            <p:spPr bwMode="auto">
              <a:xfrm>
                <a:off x="2535" y="1729"/>
                <a:ext cx="1" cy="11"/>
              </a:xfrm>
              <a:prstGeom prst="line">
                <a:avLst/>
              </a:prstGeom>
              <a:noFill/>
              <a:ln w="50800">
                <a:solidFill>
                  <a:schemeClr val="tx1"/>
                </a:solidFill>
                <a:round/>
                <a:headEnd/>
                <a:tailEnd/>
              </a:ln>
            </p:spPr>
            <p:txBody>
              <a:bodyPr/>
              <a:lstStyle/>
              <a:p>
                <a:endParaRPr lang="en-US" sz="1800">
                  <a:latin typeface="+mn-lt"/>
                </a:endParaRPr>
              </a:p>
            </p:txBody>
          </p:sp>
          <p:sp>
            <p:nvSpPr>
              <p:cNvPr id="346196" name="Line 84"/>
              <p:cNvSpPr>
                <a:spLocks noChangeShapeType="1"/>
              </p:cNvSpPr>
              <p:nvPr/>
            </p:nvSpPr>
            <p:spPr bwMode="auto">
              <a:xfrm>
                <a:off x="2535" y="1773"/>
                <a:ext cx="1" cy="11"/>
              </a:xfrm>
              <a:prstGeom prst="line">
                <a:avLst/>
              </a:prstGeom>
              <a:noFill/>
              <a:ln w="50800">
                <a:solidFill>
                  <a:schemeClr val="tx1"/>
                </a:solidFill>
                <a:round/>
                <a:headEnd/>
                <a:tailEnd/>
              </a:ln>
            </p:spPr>
            <p:txBody>
              <a:bodyPr/>
              <a:lstStyle/>
              <a:p>
                <a:endParaRPr lang="en-US" sz="1800">
                  <a:latin typeface="+mn-lt"/>
                </a:endParaRPr>
              </a:p>
            </p:txBody>
          </p:sp>
          <p:sp>
            <p:nvSpPr>
              <p:cNvPr id="346197" name="Line 85"/>
              <p:cNvSpPr>
                <a:spLocks noChangeShapeType="1"/>
              </p:cNvSpPr>
              <p:nvPr/>
            </p:nvSpPr>
            <p:spPr bwMode="auto">
              <a:xfrm>
                <a:off x="2535" y="1816"/>
                <a:ext cx="1" cy="11"/>
              </a:xfrm>
              <a:prstGeom prst="line">
                <a:avLst/>
              </a:prstGeom>
              <a:noFill/>
              <a:ln w="50800">
                <a:solidFill>
                  <a:schemeClr val="tx1"/>
                </a:solidFill>
                <a:round/>
                <a:headEnd/>
                <a:tailEnd/>
              </a:ln>
            </p:spPr>
            <p:txBody>
              <a:bodyPr/>
              <a:lstStyle/>
              <a:p>
                <a:endParaRPr lang="en-US" sz="1800">
                  <a:latin typeface="+mn-lt"/>
                </a:endParaRPr>
              </a:p>
            </p:txBody>
          </p:sp>
          <p:sp>
            <p:nvSpPr>
              <p:cNvPr id="346198" name="Line 86"/>
              <p:cNvSpPr>
                <a:spLocks noChangeShapeType="1"/>
              </p:cNvSpPr>
              <p:nvPr/>
            </p:nvSpPr>
            <p:spPr bwMode="auto">
              <a:xfrm>
                <a:off x="2535" y="1860"/>
                <a:ext cx="1" cy="11"/>
              </a:xfrm>
              <a:prstGeom prst="line">
                <a:avLst/>
              </a:prstGeom>
              <a:noFill/>
              <a:ln w="50800">
                <a:solidFill>
                  <a:schemeClr val="tx1"/>
                </a:solidFill>
                <a:round/>
                <a:headEnd/>
                <a:tailEnd/>
              </a:ln>
            </p:spPr>
            <p:txBody>
              <a:bodyPr/>
              <a:lstStyle/>
              <a:p>
                <a:endParaRPr lang="en-US" sz="1800">
                  <a:latin typeface="+mn-lt"/>
                </a:endParaRPr>
              </a:p>
            </p:txBody>
          </p:sp>
          <p:sp>
            <p:nvSpPr>
              <p:cNvPr id="346199" name="Line 87"/>
              <p:cNvSpPr>
                <a:spLocks noChangeShapeType="1"/>
              </p:cNvSpPr>
              <p:nvPr/>
            </p:nvSpPr>
            <p:spPr bwMode="auto">
              <a:xfrm>
                <a:off x="2535" y="1903"/>
                <a:ext cx="1" cy="11"/>
              </a:xfrm>
              <a:prstGeom prst="line">
                <a:avLst/>
              </a:prstGeom>
              <a:noFill/>
              <a:ln w="50800">
                <a:solidFill>
                  <a:schemeClr val="tx1"/>
                </a:solidFill>
                <a:round/>
                <a:headEnd/>
                <a:tailEnd/>
              </a:ln>
            </p:spPr>
            <p:txBody>
              <a:bodyPr/>
              <a:lstStyle/>
              <a:p>
                <a:endParaRPr lang="en-US" sz="1800">
                  <a:latin typeface="+mn-lt"/>
                </a:endParaRPr>
              </a:p>
            </p:txBody>
          </p:sp>
          <p:sp>
            <p:nvSpPr>
              <p:cNvPr id="346200" name="Line 88"/>
              <p:cNvSpPr>
                <a:spLocks noChangeShapeType="1"/>
              </p:cNvSpPr>
              <p:nvPr/>
            </p:nvSpPr>
            <p:spPr bwMode="auto">
              <a:xfrm>
                <a:off x="2535" y="1947"/>
                <a:ext cx="1" cy="11"/>
              </a:xfrm>
              <a:prstGeom prst="line">
                <a:avLst/>
              </a:prstGeom>
              <a:noFill/>
              <a:ln w="50800">
                <a:solidFill>
                  <a:schemeClr val="tx1"/>
                </a:solidFill>
                <a:round/>
                <a:headEnd/>
                <a:tailEnd/>
              </a:ln>
            </p:spPr>
            <p:txBody>
              <a:bodyPr/>
              <a:lstStyle/>
              <a:p>
                <a:endParaRPr lang="en-US" sz="1800">
                  <a:latin typeface="+mn-lt"/>
                </a:endParaRPr>
              </a:p>
            </p:txBody>
          </p:sp>
          <p:sp>
            <p:nvSpPr>
              <p:cNvPr id="346201" name="Line 89"/>
              <p:cNvSpPr>
                <a:spLocks noChangeShapeType="1"/>
              </p:cNvSpPr>
              <p:nvPr/>
            </p:nvSpPr>
            <p:spPr bwMode="auto">
              <a:xfrm>
                <a:off x="2535" y="1991"/>
                <a:ext cx="1" cy="10"/>
              </a:xfrm>
              <a:prstGeom prst="line">
                <a:avLst/>
              </a:prstGeom>
              <a:noFill/>
              <a:ln w="50800">
                <a:solidFill>
                  <a:schemeClr val="tx1"/>
                </a:solidFill>
                <a:round/>
                <a:headEnd/>
                <a:tailEnd/>
              </a:ln>
            </p:spPr>
            <p:txBody>
              <a:bodyPr/>
              <a:lstStyle/>
              <a:p>
                <a:endParaRPr lang="en-US" sz="1800">
                  <a:latin typeface="+mn-lt"/>
                </a:endParaRPr>
              </a:p>
            </p:txBody>
          </p:sp>
          <p:sp>
            <p:nvSpPr>
              <p:cNvPr id="346202" name="Line 90"/>
              <p:cNvSpPr>
                <a:spLocks noChangeShapeType="1"/>
              </p:cNvSpPr>
              <p:nvPr/>
            </p:nvSpPr>
            <p:spPr bwMode="auto">
              <a:xfrm>
                <a:off x="2535" y="2034"/>
                <a:ext cx="1" cy="11"/>
              </a:xfrm>
              <a:prstGeom prst="line">
                <a:avLst/>
              </a:prstGeom>
              <a:noFill/>
              <a:ln w="50800">
                <a:solidFill>
                  <a:schemeClr val="tx1"/>
                </a:solidFill>
                <a:round/>
                <a:headEnd/>
                <a:tailEnd/>
              </a:ln>
            </p:spPr>
            <p:txBody>
              <a:bodyPr/>
              <a:lstStyle/>
              <a:p>
                <a:endParaRPr lang="en-US" sz="1800">
                  <a:latin typeface="+mn-lt"/>
                </a:endParaRPr>
              </a:p>
            </p:txBody>
          </p:sp>
          <p:sp>
            <p:nvSpPr>
              <p:cNvPr id="346203" name="Line 91"/>
              <p:cNvSpPr>
                <a:spLocks noChangeShapeType="1"/>
              </p:cNvSpPr>
              <p:nvPr/>
            </p:nvSpPr>
            <p:spPr bwMode="auto">
              <a:xfrm>
                <a:off x="2535" y="2078"/>
                <a:ext cx="1" cy="10"/>
              </a:xfrm>
              <a:prstGeom prst="line">
                <a:avLst/>
              </a:prstGeom>
              <a:noFill/>
              <a:ln w="50800">
                <a:solidFill>
                  <a:schemeClr val="tx1"/>
                </a:solidFill>
                <a:round/>
                <a:headEnd/>
                <a:tailEnd/>
              </a:ln>
            </p:spPr>
            <p:txBody>
              <a:bodyPr/>
              <a:lstStyle/>
              <a:p>
                <a:endParaRPr lang="en-US" sz="1800">
                  <a:latin typeface="+mn-lt"/>
                </a:endParaRPr>
              </a:p>
            </p:txBody>
          </p:sp>
          <p:sp>
            <p:nvSpPr>
              <p:cNvPr id="346204" name="Line 92"/>
              <p:cNvSpPr>
                <a:spLocks noChangeShapeType="1"/>
              </p:cNvSpPr>
              <p:nvPr/>
            </p:nvSpPr>
            <p:spPr bwMode="auto">
              <a:xfrm>
                <a:off x="2535" y="2121"/>
                <a:ext cx="1" cy="11"/>
              </a:xfrm>
              <a:prstGeom prst="line">
                <a:avLst/>
              </a:prstGeom>
              <a:noFill/>
              <a:ln w="50800">
                <a:solidFill>
                  <a:schemeClr val="tx1"/>
                </a:solidFill>
                <a:round/>
                <a:headEnd/>
                <a:tailEnd/>
              </a:ln>
            </p:spPr>
            <p:txBody>
              <a:bodyPr/>
              <a:lstStyle/>
              <a:p>
                <a:endParaRPr lang="en-US" sz="1800">
                  <a:latin typeface="+mn-lt"/>
                </a:endParaRPr>
              </a:p>
            </p:txBody>
          </p:sp>
          <p:sp>
            <p:nvSpPr>
              <p:cNvPr id="346205" name="Line 93"/>
              <p:cNvSpPr>
                <a:spLocks noChangeShapeType="1"/>
              </p:cNvSpPr>
              <p:nvPr/>
            </p:nvSpPr>
            <p:spPr bwMode="auto">
              <a:xfrm>
                <a:off x="2535" y="2165"/>
                <a:ext cx="1" cy="10"/>
              </a:xfrm>
              <a:prstGeom prst="line">
                <a:avLst/>
              </a:prstGeom>
              <a:noFill/>
              <a:ln w="50800">
                <a:solidFill>
                  <a:schemeClr val="tx1"/>
                </a:solidFill>
                <a:round/>
                <a:headEnd/>
                <a:tailEnd/>
              </a:ln>
            </p:spPr>
            <p:txBody>
              <a:bodyPr/>
              <a:lstStyle/>
              <a:p>
                <a:endParaRPr lang="en-US" sz="1800">
                  <a:latin typeface="+mn-lt"/>
                </a:endParaRPr>
              </a:p>
            </p:txBody>
          </p:sp>
          <p:sp>
            <p:nvSpPr>
              <p:cNvPr id="346206" name="Line 94"/>
              <p:cNvSpPr>
                <a:spLocks noChangeShapeType="1"/>
              </p:cNvSpPr>
              <p:nvPr/>
            </p:nvSpPr>
            <p:spPr bwMode="auto">
              <a:xfrm>
                <a:off x="2535" y="2208"/>
                <a:ext cx="1" cy="11"/>
              </a:xfrm>
              <a:prstGeom prst="line">
                <a:avLst/>
              </a:prstGeom>
              <a:noFill/>
              <a:ln w="50800">
                <a:solidFill>
                  <a:schemeClr val="tx1"/>
                </a:solidFill>
                <a:round/>
                <a:headEnd/>
                <a:tailEnd/>
              </a:ln>
            </p:spPr>
            <p:txBody>
              <a:bodyPr/>
              <a:lstStyle/>
              <a:p>
                <a:endParaRPr lang="en-US" sz="1800">
                  <a:latin typeface="+mn-lt"/>
                </a:endParaRPr>
              </a:p>
            </p:txBody>
          </p:sp>
          <p:sp>
            <p:nvSpPr>
              <p:cNvPr id="346207" name="Line 95"/>
              <p:cNvSpPr>
                <a:spLocks noChangeShapeType="1"/>
              </p:cNvSpPr>
              <p:nvPr/>
            </p:nvSpPr>
            <p:spPr bwMode="auto">
              <a:xfrm>
                <a:off x="2535" y="2252"/>
                <a:ext cx="1" cy="11"/>
              </a:xfrm>
              <a:prstGeom prst="line">
                <a:avLst/>
              </a:prstGeom>
              <a:noFill/>
              <a:ln w="50800">
                <a:solidFill>
                  <a:schemeClr val="tx1"/>
                </a:solidFill>
                <a:round/>
                <a:headEnd/>
                <a:tailEnd/>
              </a:ln>
            </p:spPr>
            <p:txBody>
              <a:bodyPr/>
              <a:lstStyle/>
              <a:p>
                <a:endParaRPr lang="en-US" sz="1800">
                  <a:latin typeface="+mn-lt"/>
                </a:endParaRPr>
              </a:p>
            </p:txBody>
          </p:sp>
          <p:sp>
            <p:nvSpPr>
              <p:cNvPr id="346208" name="Line 96"/>
              <p:cNvSpPr>
                <a:spLocks noChangeShapeType="1"/>
              </p:cNvSpPr>
              <p:nvPr/>
            </p:nvSpPr>
            <p:spPr bwMode="auto">
              <a:xfrm>
                <a:off x="2535" y="2295"/>
                <a:ext cx="1" cy="11"/>
              </a:xfrm>
              <a:prstGeom prst="line">
                <a:avLst/>
              </a:prstGeom>
              <a:noFill/>
              <a:ln w="50800">
                <a:solidFill>
                  <a:schemeClr val="tx1"/>
                </a:solidFill>
                <a:round/>
                <a:headEnd/>
                <a:tailEnd/>
              </a:ln>
            </p:spPr>
            <p:txBody>
              <a:bodyPr/>
              <a:lstStyle/>
              <a:p>
                <a:endParaRPr lang="en-US" sz="1800">
                  <a:latin typeface="+mn-lt"/>
                </a:endParaRPr>
              </a:p>
            </p:txBody>
          </p:sp>
          <p:sp>
            <p:nvSpPr>
              <p:cNvPr id="346209" name="Line 97"/>
              <p:cNvSpPr>
                <a:spLocks noChangeShapeType="1"/>
              </p:cNvSpPr>
              <p:nvPr/>
            </p:nvSpPr>
            <p:spPr bwMode="auto">
              <a:xfrm>
                <a:off x="2535" y="2339"/>
                <a:ext cx="1" cy="11"/>
              </a:xfrm>
              <a:prstGeom prst="line">
                <a:avLst/>
              </a:prstGeom>
              <a:noFill/>
              <a:ln w="50800">
                <a:solidFill>
                  <a:schemeClr val="tx1"/>
                </a:solidFill>
                <a:round/>
                <a:headEnd/>
                <a:tailEnd/>
              </a:ln>
            </p:spPr>
            <p:txBody>
              <a:bodyPr/>
              <a:lstStyle/>
              <a:p>
                <a:endParaRPr lang="en-US" sz="1800">
                  <a:latin typeface="+mn-lt"/>
                </a:endParaRPr>
              </a:p>
            </p:txBody>
          </p:sp>
          <p:sp>
            <p:nvSpPr>
              <p:cNvPr id="346210" name="Line 98"/>
              <p:cNvSpPr>
                <a:spLocks noChangeShapeType="1"/>
              </p:cNvSpPr>
              <p:nvPr/>
            </p:nvSpPr>
            <p:spPr bwMode="auto">
              <a:xfrm>
                <a:off x="2535" y="2382"/>
                <a:ext cx="1" cy="11"/>
              </a:xfrm>
              <a:prstGeom prst="line">
                <a:avLst/>
              </a:prstGeom>
              <a:noFill/>
              <a:ln w="50800">
                <a:solidFill>
                  <a:schemeClr val="tx1"/>
                </a:solidFill>
                <a:round/>
                <a:headEnd/>
                <a:tailEnd/>
              </a:ln>
            </p:spPr>
            <p:txBody>
              <a:bodyPr/>
              <a:lstStyle/>
              <a:p>
                <a:endParaRPr lang="en-US" sz="1800">
                  <a:latin typeface="+mn-lt"/>
                </a:endParaRPr>
              </a:p>
            </p:txBody>
          </p:sp>
          <p:sp>
            <p:nvSpPr>
              <p:cNvPr id="346211" name="Line 99"/>
              <p:cNvSpPr>
                <a:spLocks noChangeShapeType="1"/>
              </p:cNvSpPr>
              <p:nvPr/>
            </p:nvSpPr>
            <p:spPr bwMode="auto">
              <a:xfrm>
                <a:off x="2535" y="2426"/>
                <a:ext cx="1" cy="11"/>
              </a:xfrm>
              <a:prstGeom prst="line">
                <a:avLst/>
              </a:prstGeom>
              <a:noFill/>
              <a:ln w="50800">
                <a:solidFill>
                  <a:schemeClr val="tx1"/>
                </a:solidFill>
                <a:round/>
                <a:headEnd/>
                <a:tailEnd/>
              </a:ln>
            </p:spPr>
            <p:txBody>
              <a:bodyPr/>
              <a:lstStyle/>
              <a:p>
                <a:endParaRPr lang="en-US" sz="1800">
                  <a:latin typeface="+mn-lt"/>
                </a:endParaRPr>
              </a:p>
            </p:txBody>
          </p:sp>
          <p:sp>
            <p:nvSpPr>
              <p:cNvPr id="346212" name="Line 100"/>
              <p:cNvSpPr>
                <a:spLocks noChangeShapeType="1"/>
              </p:cNvSpPr>
              <p:nvPr/>
            </p:nvSpPr>
            <p:spPr bwMode="auto">
              <a:xfrm>
                <a:off x="2535" y="2469"/>
                <a:ext cx="1" cy="11"/>
              </a:xfrm>
              <a:prstGeom prst="line">
                <a:avLst/>
              </a:prstGeom>
              <a:noFill/>
              <a:ln w="50800">
                <a:solidFill>
                  <a:schemeClr val="tx1"/>
                </a:solidFill>
                <a:round/>
                <a:headEnd/>
                <a:tailEnd/>
              </a:ln>
            </p:spPr>
            <p:txBody>
              <a:bodyPr/>
              <a:lstStyle/>
              <a:p>
                <a:endParaRPr lang="en-US" sz="1800">
                  <a:latin typeface="+mn-lt"/>
                </a:endParaRPr>
              </a:p>
            </p:txBody>
          </p:sp>
          <p:sp>
            <p:nvSpPr>
              <p:cNvPr id="346213" name="Line 101"/>
              <p:cNvSpPr>
                <a:spLocks noChangeShapeType="1"/>
              </p:cNvSpPr>
              <p:nvPr/>
            </p:nvSpPr>
            <p:spPr bwMode="auto">
              <a:xfrm>
                <a:off x="2535" y="2513"/>
                <a:ext cx="1" cy="11"/>
              </a:xfrm>
              <a:prstGeom prst="line">
                <a:avLst/>
              </a:prstGeom>
              <a:noFill/>
              <a:ln w="50800">
                <a:solidFill>
                  <a:schemeClr val="tx1"/>
                </a:solidFill>
                <a:round/>
                <a:headEnd/>
                <a:tailEnd/>
              </a:ln>
            </p:spPr>
            <p:txBody>
              <a:bodyPr/>
              <a:lstStyle/>
              <a:p>
                <a:endParaRPr lang="en-US" sz="1800">
                  <a:latin typeface="+mn-lt"/>
                </a:endParaRPr>
              </a:p>
            </p:txBody>
          </p:sp>
          <p:sp>
            <p:nvSpPr>
              <p:cNvPr id="346214" name="Line 102"/>
              <p:cNvSpPr>
                <a:spLocks noChangeShapeType="1"/>
              </p:cNvSpPr>
              <p:nvPr/>
            </p:nvSpPr>
            <p:spPr bwMode="auto">
              <a:xfrm>
                <a:off x="2535" y="2556"/>
                <a:ext cx="1" cy="11"/>
              </a:xfrm>
              <a:prstGeom prst="line">
                <a:avLst/>
              </a:prstGeom>
              <a:noFill/>
              <a:ln w="50800">
                <a:solidFill>
                  <a:schemeClr val="tx1"/>
                </a:solidFill>
                <a:round/>
                <a:headEnd/>
                <a:tailEnd/>
              </a:ln>
            </p:spPr>
            <p:txBody>
              <a:bodyPr/>
              <a:lstStyle/>
              <a:p>
                <a:endParaRPr lang="en-US" sz="1800">
                  <a:latin typeface="+mn-lt"/>
                </a:endParaRPr>
              </a:p>
            </p:txBody>
          </p:sp>
          <p:sp>
            <p:nvSpPr>
              <p:cNvPr id="346215" name="Line 103"/>
              <p:cNvSpPr>
                <a:spLocks noChangeShapeType="1"/>
              </p:cNvSpPr>
              <p:nvPr/>
            </p:nvSpPr>
            <p:spPr bwMode="auto">
              <a:xfrm>
                <a:off x="2535" y="2600"/>
                <a:ext cx="1" cy="11"/>
              </a:xfrm>
              <a:prstGeom prst="line">
                <a:avLst/>
              </a:prstGeom>
              <a:noFill/>
              <a:ln w="50800">
                <a:solidFill>
                  <a:schemeClr val="tx1"/>
                </a:solidFill>
                <a:round/>
                <a:headEnd/>
                <a:tailEnd/>
              </a:ln>
            </p:spPr>
            <p:txBody>
              <a:bodyPr/>
              <a:lstStyle/>
              <a:p>
                <a:endParaRPr lang="en-US" sz="1800">
                  <a:latin typeface="+mn-lt"/>
                </a:endParaRPr>
              </a:p>
            </p:txBody>
          </p:sp>
          <p:sp>
            <p:nvSpPr>
              <p:cNvPr id="346216" name="Line 104"/>
              <p:cNvSpPr>
                <a:spLocks noChangeShapeType="1"/>
              </p:cNvSpPr>
              <p:nvPr/>
            </p:nvSpPr>
            <p:spPr bwMode="auto">
              <a:xfrm>
                <a:off x="2535" y="2643"/>
                <a:ext cx="1" cy="11"/>
              </a:xfrm>
              <a:prstGeom prst="line">
                <a:avLst/>
              </a:prstGeom>
              <a:noFill/>
              <a:ln w="50800">
                <a:solidFill>
                  <a:schemeClr val="tx1"/>
                </a:solidFill>
                <a:round/>
                <a:headEnd/>
                <a:tailEnd/>
              </a:ln>
            </p:spPr>
            <p:txBody>
              <a:bodyPr/>
              <a:lstStyle/>
              <a:p>
                <a:endParaRPr lang="en-US" sz="1800">
                  <a:latin typeface="+mn-lt"/>
                </a:endParaRPr>
              </a:p>
            </p:txBody>
          </p:sp>
          <p:sp>
            <p:nvSpPr>
              <p:cNvPr id="346217" name="Line 105"/>
              <p:cNvSpPr>
                <a:spLocks noChangeShapeType="1"/>
              </p:cNvSpPr>
              <p:nvPr/>
            </p:nvSpPr>
            <p:spPr bwMode="auto">
              <a:xfrm>
                <a:off x="2535" y="2687"/>
                <a:ext cx="1" cy="11"/>
              </a:xfrm>
              <a:prstGeom prst="line">
                <a:avLst/>
              </a:prstGeom>
              <a:noFill/>
              <a:ln w="50800">
                <a:solidFill>
                  <a:schemeClr val="tx1"/>
                </a:solidFill>
                <a:round/>
                <a:headEnd/>
                <a:tailEnd/>
              </a:ln>
            </p:spPr>
            <p:txBody>
              <a:bodyPr/>
              <a:lstStyle/>
              <a:p>
                <a:endParaRPr lang="en-US" sz="1800">
                  <a:latin typeface="+mn-lt"/>
                </a:endParaRPr>
              </a:p>
            </p:txBody>
          </p:sp>
          <p:sp>
            <p:nvSpPr>
              <p:cNvPr id="346218" name="Line 106"/>
              <p:cNvSpPr>
                <a:spLocks noChangeShapeType="1"/>
              </p:cNvSpPr>
              <p:nvPr/>
            </p:nvSpPr>
            <p:spPr bwMode="auto">
              <a:xfrm>
                <a:off x="2535" y="2730"/>
                <a:ext cx="1" cy="11"/>
              </a:xfrm>
              <a:prstGeom prst="line">
                <a:avLst/>
              </a:prstGeom>
              <a:noFill/>
              <a:ln w="50800">
                <a:solidFill>
                  <a:schemeClr val="tx1"/>
                </a:solidFill>
                <a:round/>
                <a:headEnd/>
                <a:tailEnd/>
              </a:ln>
            </p:spPr>
            <p:txBody>
              <a:bodyPr/>
              <a:lstStyle/>
              <a:p>
                <a:endParaRPr lang="en-US" sz="1800">
                  <a:latin typeface="+mn-lt"/>
                </a:endParaRPr>
              </a:p>
            </p:txBody>
          </p:sp>
          <p:sp>
            <p:nvSpPr>
              <p:cNvPr id="346219" name="Line 107"/>
              <p:cNvSpPr>
                <a:spLocks noChangeShapeType="1"/>
              </p:cNvSpPr>
              <p:nvPr/>
            </p:nvSpPr>
            <p:spPr bwMode="auto">
              <a:xfrm>
                <a:off x="2555" y="2754"/>
                <a:ext cx="11" cy="1"/>
              </a:xfrm>
              <a:prstGeom prst="line">
                <a:avLst/>
              </a:prstGeom>
              <a:noFill/>
              <a:ln w="50800">
                <a:solidFill>
                  <a:schemeClr val="tx1"/>
                </a:solidFill>
                <a:round/>
                <a:headEnd/>
                <a:tailEnd/>
              </a:ln>
            </p:spPr>
            <p:txBody>
              <a:bodyPr/>
              <a:lstStyle/>
              <a:p>
                <a:endParaRPr lang="en-US" sz="1800">
                  <a:latin typeface="+mn-lt"/>
                </a:endParaRPr>
              </a:p>
            </p:txBody>
          </p:sp>
          <p:sp>
            <p:nvSpPr>
              <p:cNvPr id="346220" name="Line 108"/>
              <p:cNvSpPr>
                <a:spLocks noChangeShapeType="1"/>
              </p:cNvSpPr>
              <p:nvPr/>
            </p:nvSpPr>
            <p:spPr bwMode="auto">
              <a:xfrm>
                <a:off x="2598" y="2754"/>
                <a:ext cx="11" cy="1"/>
              </a:xfrm>
              <a:prstGeom prst="line">
                <a:avLst/>
              </a:prstGeom>
              <a:noFill/>
              <a:ln w="50800">
                <a:solidFill>
                  <a:schemeClr val="tx1"/>
                </a:solidFill>
                <a:round/>
                <a:headEnd/>
                <a:tailEnd/>
              </a:ln>
            </p:spPr>
            <p:txBody>
              <a:bodyPr/>
              <a:lstStyle/>
              <a:p>
                <a:endParaRPr lang="en-US" sz="1800">
                  <a:latin typeface="+mn-lt"/>
                </a:endParaRPr>
              </a:p>
            </p:txBody>
          </p:sp>
          <p:sp>
            <p:nvSpPr>
              <p:cNvPr id="346221" name="Line 109"/>
              <p:cNvSpPr>
                <a:spLocks noChangeShapeType="1"/>
              </p:cNvSpPr>
              <p:nvPr/>
            </p:nvSpPr>
            <p:spPr bwMode="auto">
              <a:xfrm>
                <a:off x="2642" y="2754"/>
                <a:ext cx="11" cy="1"/>
              </a:xfrm>
              <a:prstGeom prst="line">
                <a:avLst/>
              </a:prstGeom>
              <a:noFill/>
              <a:ln w="50800">
                <a:solidFill>
                  <a:schemeClr val="tx1"/>
                </a:solidFill>
                <a:round/>
                <a:headEnd/>
                <a:tailEnd/>
              </a:ln>
            </p:spPr>
            <p:txBody>
              <a:bodyPr/>
              <a:lstStyle/>
              <a:p>
                <a:endParaRPr lang="en-US" sz="1800">
                  <a:latin typeface="+mn-lt"/>
                </a:endParaRPr>
              </a:p>
            </p:txBody>
          </p:sp>
          <p:sp>
            <p:nvSpPr>
              <p:cNvPr id="346222" name="Line 110"/>
              <p:cNvSpPr>
                <a:spLocks noChangeShapeType="1"/>
              </p:cNvSpPr>
              <p:nvPr/>
            </p:nvSpPr>
            <p:spPr bwMode="auto">
              <a:xfrm>
                <a:off x="2685" y="2754"/>
                <a:ext cx="11" cy="1"/>
              </a:xfrm>
              <a:prstGeom prst="line">
                <a:avLst/>
              </a:prstGeom>
              <a:noFill/>
              <a:ln w="50800">
                <a:solidFill>
                  <a:schemeClr val="tx1"/>
                </a:solidFill>
                <a:round/>
                <a:headEnd/>
                <a:tailEnd/>
              </a:ln>
            </p:spPr>
            <p:txBody>
              <a:bodyPr/>
              <a:lstStyle/>
              <a:p>
                <a:endParaRPr lang="en-US" sz="1800">
                  <a:latin typeface="+mn-lt"/>
                </a:endParaRPr>
              </a:p>
            </p:txBody>
          </p:sp>
          <p:sp>
            <p:nvSpPr>
              <p:cNvPr id="346223" name="Line 111"/>
              <p:cNvSpPr>
                <a:spLocks noChangeShapeType="1"/>
              </p:cNvSpPr>
              <p:nvPr/>
            </p:nvSpPr>
            <p:spPr bwMode="auto">
              <a:xfrm>
                <a:off x="2729" y="2754"/>
                <a:ext cx="10" cy="1"/>
              </a:xfrm>
              <a:prstGeom prst="line">
                <a:avLst/>
              </a:prstGeom>
              <a:noFill/>
              <a:ln w="50800">
                <a:solidFill>
                  <a:schemeClr val="tx1"/>
                </a:solidFill>
                <a:round/>
                <a:headEnd/>
                <a:tailEnd/>
              </a:ln>
            </p:spPr>
            <p:txBody>
              <a:bodyPr/>
              <a:lstStyle/>
              <a:p>
                <a:endParaRPr lang="en-US" sz="1800">
                  <a:latin typeface="+mn-lt"/>
                </a:endParaRPr>
              </a:p>
            </p:txBody>
          </p:sp>
          <p:sp>
            <p:nvSpPr>
              <p:cNvPr id="346224" name="Line 112"/>
              <p:cNvSpPr>
                <a:spLocks noChangeShapeType="1"/>
              </p:cNvSpPr>
              <p:nvPr/>
            </p:nvSpPr>
            <p:spPr bwMode="auto">
              <a:xfrm>
                <a:off x="2772" y="2754"/>
                <a:ext cx="11" cy="1"/>
              </a:xfrm>
              <a:prstGeom prst="line">
                <a:avLst/>
              </a:prstGeom>
              <a:noFill/>
              <a:ln w="50800">
                <a:solidFill>
                  <a:schemeClr val="tx1"/>
                </a:solidFill>
                <a:round/>
                <a:headEnd/>
                <a:tailEnd/>
              </a:ln>
            </p:spPr>
            <p:txBody>
              <a:bodyPr/>
              <a:lstStyle/>
              <a:p>
                <a:endParaRPr lang="en-US" sz="1800">
                  <a:latin typeface="+mn-lt"/>
                </a:endParaRPr>
              </a:p>
            </p:txBody>
          </p:sp>
          <p:sp>
            <p:nvSpPr>
              <p:cNvPr id="346225" name="Line 113"/>
              <p:cNvSpPr>
                <a:spLocks noChangeShapeType="1"/>
              </p:cNvSpPr>
              <p:nvPr/>
            </p:nvSpPr>
            <p:spPr bwMode="auto">
              <a:xfrm>
                <a:off x="2815" y="2754"/>
                <a:ext cx="11" cy="1"/>
              </a:xfrm>
              <a:prstGeom prst="line">
                <a:avLst/>
              </a:prstGeom>
              <a:noFill/>
              <a:ln w="50800">
                <a:solidFill>
                  <a:schemeClr val="tx1"/>
                </a:solidFill>
                <a:round/>
                <a:headEnd/>
                <a:tailEnd/>
              </a:ln>
            </p:spPr>
            <p:txBody>
              <a:bodyPr/>
              <a:lstStyle/>
              <a:p>
                <a:endParaRPr lang="en-US" sz="1800">
                  <a:latin typeface="+mn-lt"/>
                </a:endParaRPr>
              </a:p>
            </p:txBody>
          </p:sp>
          <p:sp>
            <p:nvSpPr>
              <p:cNvPr id="346226" name="Line 114"/>
              <p:cNvSpPr>
                <a:spLocks noChangeShapeType="1"/>
              </p:cNvSpPr>
              <p:nvPr/>
            </p:nvSpPr>
            <p:spPr bwMode="auto">
              <a:xfrm>
                <a:off x="2859" y="2754"/>
                <a:ext cx="11" cy="1"/>
              </a:xfrm>
              <a:prstGeom prst="line">
                <a:avLst/>
              </a:prstGeom>
              <a:noFill/>
              <a:ln w="50800">
                <a:solidFill>
                  <a:schemeClr val="tx1"/>
                </a:solidFill>
                <a:round/>
                <a:headEnd/>
                <a:tailEnd/>
              </a:ln>
            </p:spPr>
            <p:txBody>
              <a:bodyPr/>
              <a:lstStyle/>
              <a:p>
                <a:endParaRPr lang="en-US" sz="1800">
                  <a:latin typeface="+mn-lt"/>
                </a:endParaRPr>
              </a:p>
            </p:txBody>
          </p:sp>
          <p:sp>
            <p:nvSpPr>
              <p:cNvPr id="346227" name="Line 115"/>
              <p:cNvSpPr>
                <a:spLocks noChangeShapeType="1"/>
              </p:cNvSpPr>
              <p:nvPr/>
            </p:nvSpPr>
            <p:spPr bwMode="auto">
              <a:xfrm>
                <a:off x="2902" y="2754"/>
                <a:ext cx="11" cy="1"/>
              </a:xfrm>
              <a:prstGeom prst="line">
                <a:avLst/>
              </a:prstGeom>
              <a:noFill/>
              <a:ln w="50800">
                <a:solidFill>
                  <a:schemeClr val="tx1"/>
                </a:solidFill>
                <a:round/>
                <a:headEnd/>
                <a:tailEnd/>
              </a:ln>
            </p:spPr>
            <p:txBody>
              <a:bodyPr/>
              <a:lstStyle/>
              <a:p>
                <a:endParaRPr lang="en-US" sz="1800">
                  <a:latin typeface="+mn-lt"/>
                </a:endParaRPr>
              </a:p>
            </p:txBody>
          </p:sp>
          <p:sp>
            <p:nvSpPr>
              <p:cNvPr id="346228" name="Line 116"/>
              <p:cNvSpPr>
                <a:spLocks noChangeShapeType="1"/>
              </p:cNvSpPr>
              <p:nvPr/>
            </p:nvSpPr>
            <p:spPr bwMode="auto">
              <a:xfrm>
                <a:off x="2946" y="2754"/>
                <a:ext cx="10" cy="1"/>
              </a:xfrm>
              <a:prstGeom prst="line">
                <a:avLst/>
              </a:prstGeom>
              <a:noFill/>
              <a:ln w="50800">
                <a:solidFill>
                  <a:schemeClr val="tx1"/>
                </a:solidFill>
                <a:round/>
                <a:headEnd/>
                <a:tailEnd/>
              </a:ln>
            </p:spPr>
            <p:txBody>
              <a:bodyPr/>
              <a:lstStyle/>
              <a:p>
                <a:endParaRPr lang="en-US" sz="1800">
                  <a:latin typeface="+mn-lt"/>
                </a:endParaRPr>
              </a:p>
            </p:txBody>
          </p:sp>
          <p:sp>
            <p:nvSpPr>
              <p:cNvPr id="346229" name="Line 117"/>
              <p:cNvSpPr>
                <a:spLocks noChangeShapeType="1"/>
              </p:cNvSpPr>
              <p:nvPr/>
            </p:nvSpPr>
            <p:spPr bwMode="auto">
              <a:xfrm>
                <a:off x="2989" y="2754"/>
                <a:ext cx="11" cy="1"/>
              </a:xfrm>
              <a:prstGeom prst="line">
                <a:avLst/>
              </a:prstGeom>
              <a:noFill/>
              <a:ln w="50800">
                <a:solidFill>
                  <a:schemeClr val="tx1"/>
                </a:solidFill>
                <a:round/>
                <a:headEnd/>
                <a:tailEnd/>
              </a:ln>
            </p:spPr>
            <p:txBody>
              <a:bodyPr/>
              <a:lstStyle/>
              <a:p>
                <a:endParaRPr lang="en-US" sz="1800">
                  <a:latin typeface="+mn-lt"/>
                </a:endParaRPr>
              </a:p>
            </p:txBody>
          </p:sp>
          <p:sp>
            <p:nvSpPr>
              <p:cNvPr id="346230" name="Line 118"/>
              <p:cNvSpPr>
                <a:spLocks noChangeShapeType="1"/>
              </p:cNvSpPr>
              <p:nvPr/>
            </p:nvSpPr>
            <p:spPr bwMode="auto">
              <a:xfrm>
                <a:off x="3032" y="2754"/>
                <a:ext cx="11" cy="1"/>
              </a:xfrm>
              <a:prstGeom prst="line">
                <a:avLst/>
              </a:prstGeom>
              <a:noFill/>
              <a:ln w="50800">
                <a:solidFill>
                  <a:schemeClr val="tx1"/>
                </a:solidFill>
                <a:round/>
                <a:headEnd/>
                <a:tailEnd/>
              </a:ln>
            </p:spPr>
            <p:txBody>
              <a:bodyPr/>
              <a:lstStyle/>
              <a:p>
                <a:endParaRPr lang="en-US" sz="1800">
                  <a:latin typeface="+mn-lt"/>
                </a:endParaRPr>
              </a:p>
            </p:txBody>
          </p:sp>
          <p:sp>
            <p:nvSpPr>
              <p:cNvPr id="346231" name="Line 119"/>
              <p:cNvSpPr>
                <a:spLocks noChangeShapeType="1"/>
              </p:cNvSpPr>
              <p:nvPr/>
            </p:nvSpPr>
            <p:spPr bwMode="auto">
              <a:xfrm>
                <a:off x="3076" y="2754"/>
                <a:ext cx="11" cy="1"/>
              </a:xfrm>
              <a:prstGeom prst="line">
                <a:avLst/>
              </a:prstGeom>
              <a:noFill/>
              <a:ln w="50800">
                <a:solidFill>
                  <a:schemeClr val="tx1"/>
                </a:solidFill>
                <a:round/>
                <a:headEnd/>
                <a:tailEnd/>
              </a:ln>
            </p:spPr>
            <p:txBody>
              <a:bodyPr/>
              <a:lstStyle/>
              <a:p>
                <a:endParaRPr lang="en-US" sz="1800">
                  <a:latin typeface="+mn-lt"/>
                </a:endParaRPr>
              </a:p>
            </p:txBody>
          </p:sp>
          <p:sp>
            <p:nvSpPr>
              <p:cNvPr id="346232" name="Line 120"/>
              <p:cNvSpPr>
                <a:spLocks noChangeShapeType="1"/>
              </p:cNvSpPr>
              <p:nvPr/>
            </p:nvSpPr>
            <p:spPr bwMode="auto">
              <a:xfrm>
                <a:off x="3119" y="2754"/>
                <a:ext cx="11" cy="1"/>
              </a:xfrm>
              <a:prstGeom prst="line">
                <a:avLst/>
              </a:prstGeom>
              <a:noFill/>
              <a:ln w="50800">
                <a:solidFill>
                  <a:schemeClr val="tx1"/>
                </a:solidFill>
                <a:round/>
                <a:headEnd/>
                <a:tailEnd/>
              </a:ln>
            </p:spPr>
            <p:txBody>
              <a:bodyPr/>
              <a:lstStyle/>
              <a:p>
                <a:endParaRPr lang="en-US" sz="1800">
                  <a:latin typeface="+mn-lt"/>
                </a:endParaRPr>
              </a:p>
            </p:txBody>
          </p:sp>
          <p:sp>
            <p:nvSpPr>
              <p:cNvPr id="346233" name="Freeform 121"/>
              <p:cNvSpPr>
                <a:spLocks/>
              </p:cNvSpPr>
              <p:nvPr/>
            </p:nvSpPr>
            <p:spPr bwMode="auto">
              <a:xfrm>
                <a:off x="3163" y="2754"/>
                <a:ext cx="3" cy="1"/>
              </a:xfrm>
              <a:custGeom>
                <a:avLst/>
                <a:gdLst/>
                <a:ahLst/>
                <a:cxnLst>
                  <a:cxn ang="0">
                    <a:pos x="0" y="0"/>
                  </a:cxn>
                  <a:cxn ang="0">
                    <a:pos x="0" y="0"/>
                  </a:cxn>
                  <a:cxn ang="0">
                    <a:pos x="6" y="0"/>
                  </a:cxn>
                </a:cxnLst>
                <a:rect l="0" t="0" r="r" b="b"/>
                <a:pathLst>
                  <a:path w="6">
                    <a:moveTo>
                      <a:pt x="0" y="0"/>
                    </a:moveTo>
                    <a:lnTo>
                      <a:pt x="0" y="0"/>
                    </a:lnTo>
                    <a:lnTo>
                      <a:pt x="6" y="0"/>
                    </a:lnTo>
                  </a:path>
                </a:pathLst>
              </a:custGeom>
              <a:noFill/>
              <a:ln w="50800">
                <a:solidFill>
                  <a:schemeClr val="tx1"/>
                </a:solidFill>
                <a:prstDash val="solid"/>
                <a:round/>
                <a:headEnd/>
                <a:tailEnd/>
              </a:ln>
            </p:spPr>
            <p:txBody>
              <a:bodyPr/>
              <a:lstStyle/>
              <a:p>
                <a:endParaRPr lang="en-US" sz="1800">
                  <a:latin typeface="+mn-lt"/>
                </a:endParaRPr>
              </a:p>
            </p:txBody>
          </p:sp>
        </p:grpSp>
        <p:grpSp>
          <p:nvGrpSpPr>
            <p:cNvPr id="5" name="Group 152"/>
            <p:cNvGrpSpPr/>
            <p:nvPr/>
          </p:nvGrpSpPr>
          <p:grpSpPr>
            <a:xfrm>
              <a:off x="5684201" y="1053744"/>
              <a:ext cx="2849408" cy="1490981"/>
              <a:chOff x="4928393" y="1874838"/>
              <a:chExt cx="2849408" cy="1490981"/>
            </a:xfrm>
          </p:grpSpPr>
          <p:grpSp>
            <p:nvGrpSpPr>
              <p:cNvPr id="6" name="Group 123"/>
              <p:cNvGrpSpPr>
                <a:grpSpLocks/>
              </p:cNvGrpSpPr>
              <p:nvPr/>
            </p:nvGrpSpPr>
            <p:grpSpPr bwMode="auto">
              <a:xfrm>
                <a:off x="4937918" y="2020077"/>
                <a:ext cx="357188" cy="1588"/>
                <a:chOff x="3116" y="1296"/>
                <a:chExt cx="225" cy="1"/>
              </a:xfrm>
            </p:grpSpPr>
            <p:sp>
              <p:nvSpPr>
                <p:cNvPr id="346236" name="Line 124"/>
                <p:cNvSpPr>
                  <a:spLocks noChangeShapeType="1"/>
                </p:cNvSpPr>
                <p:nvPr/>
              </p:nvSpPr>
              <p:spPr bwMode="auto">
                <a:xfrm>
                  <a:off x="3116" y="1296"/>
                  <a:ext cx="13" cy="1"/>
                </a:xfrm>
                <a:prstGeom prst="line">
                  <a:avLst/>
                </a:prstGeom>
                <a:noFill/>
                <a:ln w="50800">
                  <a:solidFill>
                    <a:schemeClr val="tx1"/>
                  </a:solidFill>
                  <a:round/>
                  <a:headEnd/>
                  <a:tailEnd/>
                </a:ln>
              </p:spPr>
              <p:txBody>
                <a:bodyPr/>
                <a:lstStyle/>
                <a:p>
                  <a:endParaRPr lang="en-US">
                    <a:latin typeface="+mn-lt"/>
                  </a:endParaRPr>
                </a:p>
              </p:txBody>
            </p:sp>
            <p:sp>
              <p:nvSpPr>
                <p:cNvPr id="346237" name="Line 125"/>
                <p:cNvSpPr>
                  <a:spLocks noChangeShapeType="1"/>
                </p:cNvSpPr>
                <p:nvPr/>
              </p:nvSpPr>
              <p:spPr bwMode="auto">
                <a:xfrm>
                  <a:off x="3167" y="1296"/>
                  <a:ext cx="13" cy="1"/>
                </a:xfrm>
                <a:prstGeom prst="line">
                  <a:avLst/>
                </a:prstGeom>
                <a:noFill/>
                <a:ln w="50800">
                  <a:solidFill>
                    <a:schemeClr val="tx1"/>
                  </a:solidFill>
                  <a:round/>
                  <a:headEnd/>
                  <a:tailEnd/>
                </a:ln>
              </p:spPr>
              <p:txBody>
                <a:bodyPr/>
                <a:lstStyle/>
                <a:p>
                  <a:endParaRPr lang="en-US">
                    <a:latin typeface="+mn-lt"/>
                  </a:endParaRPr>
                </a:p>
              </p:txBody>
            </p:sp>
            <p:sp>
              <p:nvSpPr>
                <p:cNvPr id="346238" name="Line 126"/>
                <p:cNvSpPr>
                  <a:spLocks noChangeShapeType="1"/>
                </p:cNvSpPr>
                <p:nvPr/>
              </p:nvSpPr>
              <p:spPr bwMode="auto">
                <a:xfrm>
                  <a:off x="3218" y="1296"/>
                  <a:ext cx="12" cy="1"/>
                </a:xfrm>
                <a:prstGeom prst="line">
                  <a:avLst/>
                </a:prstGeom>
                <a:noFill/>
                <a:ln w="50800">
                  <a:solidFill>
                    <a:schemeClr val="tx1"/>
                  </a:solidFill>
                  <a:round/>
                  <a:headEnd/>
                  <a:tailEnd/>
                </a:ln>
              </p:spPr>
              <p:txBody>
                <a:bodyPr/>
                <a:lstStyle/>
                <a:p>
                  <a:endParaRPr lang="en-US">
                    <a:latin typeface="+mn-lt"/>
                  </a:endParaRPr>
                </a:p>
              </p:txBody>
            </p:sp>
            <p:sp>
              <p:nvSpPr>
                <p:cNvPr id="346239" name="Line 127"/>
                <p:cNvSpPr>
                  <a:spLocks noChangeShapeType="1"/>
                </p:cNvSpPr>
                <p:nvPr/>
              </p:nvSpPr>
              <p:spPr bwMode="auto">
                <a:xfrm>
                  <a:off x="3269" y="1296"/>
                  <a:ext cx="12" cy="1"/>
                </a:xfrm>
                <a:prstGeom prst="line">
                  <a:avLst/>
                </a:prstGeom>
                <a:noFill/>
                <a:ln w="50800">
                  <a:solidFill>
                    <a:schemeClr val="tx1"/>
                  </a:solidFill>
                  <a:round/>
                  <a:headEnd/>
                  <a:tailEnd/>
                </a:ln>
              </p:spPr>
              <p:txBody>
                <a:bodyPr/>
                <a:lstStyle/>
                <a:p>
                  <a:endParaRPr lang="en-US">
                    <a:latin typeface="+mn-lt"/>
                  </a:endParaRPr>
                </a:p>
              </p:txBody>
            </p:sp>
            <p:sp>
              <p:nvSpPr>
                <p:cNvPr id="346240" name="Freeform 128"/>
                <p:cNvSpPr>
                  <a:spLocks/>
                </p:cNvSpPr>
                <p:nvPr/>
              </p:nvSpPr>
              <p:spPr bwMode="auto">
                <a:xfrm>
                  <a:off x="3319" y="1296"/>
                  <a:ext cx="22" cy="1"/>
                </a:xfrm>
                <a:custGeom>
                  <a:avLst/>
                  <a:gdLst/>
                  <a:ahLst/>
                  <a:cxnLst>
                    <a:cxn ang="0">
                      <a:pos x="0" y="0"/>
                    </a:cxn>
                    <a:cxn ang="0">
                      <a:pos x="25" y="0"/>
                    </a:cxn>
                    <a:cxn ang="0">
                      <a:pos x="43" y="0"/>
                    </a:cxn>
                  </a:cxnLst>
                  <a:rect l="0" t="0" r="r" b="b"/>
                  <a:pathLst>
                    <a:path w="43">
                      <a:moveTo>
                        <a:pt x="0" y="0"/>
                      </a:moveTo>
                      <a:lnTo>
                        <a:pt x="25" y="0"/>
                      </a:lnTo>
                      <a:lnTo>
                        <a:pt x="43" y="0"/>
                      </a:lnTo>
                    </a:path>
                  </a:pathLst>
                </a:custGeom>
                <a:noFill/>
                <a:ln w="50800">
                  <a:solidFill>
                    <a:schemeClr val="tx1"/>
                  </a:solidFill>
                  <a:prstDash val="solid"/>
                  <a:round/>
                  <a:headEnd/>
                  <a:tailEnd/>
                </a:ln>
              </p:spPr>
              <p:txBody>
                <a:bodyPr/>
                <a:lstStyle/>
                <a:p>
                  <a:endParaRPr lang="en-US">
                    <a:latin typeface="+mn-lt"/>
                  </a:endParaRPr>
                </a:p>
              </p:txBody>
            </p:sp>
          </p:grpSp>
          <p:sp>
            <p:nvSpPr>
              <p:cNvPr id="346241" name="Line 129"/>
              <p:cNvSpPr>
                <a:spLocks noChangeShapeType="1"/>
              </p:cNvSpPr>
              <p:nvPr/>
            </p:nvSpPr>
            <p:spPr bwMode="auto">
              <a:xfrm>
                <a:off x="4928393" y="2350859"/>
                <a:ext cx="376238" cy="1588"/>
              </a:xfrm>
              <a:prstGeom prst="line">
                <a:avLst/>
              </a:prstGeom>
              <a:noFill/>
              <a:ln w="31750">
                <a:solidFill>
                  <a:schemeClr val="accent2"/>
                </a:solidFill>
                <a:round/>
                <a:headEnd/>
                <a:tailEnd/>
              </a:ln>
            </p:spPr>
            <p:txBody>
              <a:bodyPr/>
              <a:lstStyle/>
              <a:p>
                <a:endParaRPr lang="en-US">
                  <a:latin typeface="+mn-lt"/>
                </a:endParaRPr>
              </a:p>
            </p:txBody>
          </p:sp>
          <p:sp>
            <p:nvSpPr>
              <p:cNvPr id="346242" name="Line 130"/>
              <p:cNvSpPr>
                <a:spLocks noChangeShapeType="1"/>
              </p:cNvSpPr>
              <p:nvPr/>
            </p:nvSpPr>
            <p:spPr bwMode="auto">
              <a:xfrm>
                <a:off x="4929187" y="2686403"/>
                <a:ext cx="374650" cy="1588"/>
              </a:xfrm>
              <a:prstGeom prst="line">
                <a:avLst/>
              </a:prstGeom>
              <a:noFill/>
              <a:ln w="31750">
                <a:solidFill>
                  <a:srgbClr val="00FF00"/>
                </a:solidFill>
                <a:round/>
                <a:headEnd/>
                <a:tailEnd/>
              </a:ln>
            </p:spPr>
            <p:txBody>
              <a:bodyPr/>
              <a:lstStyle/>
              <a:p>
                <a:endParaRPr lang="en-US">
                  <a:latin typeface="+mn-lt"/>
                </a:endParaRPr>
              </a:p>
            </p:txBody>
          </p:sp>
          <p:sp>
            <p:nvSpPr>
              <p:cNvPr id="346243" name="Line 131"/>
              <p:cNvSpPr>
                <a:spLocks noChangeShapeType="1"/>
              </p:cNvSpPr>
              <p:nvPr/>
            </p:nvSpPr>
            <p:spPr bwMode="auto">
              <a:xfrm>
                <a:off x="4928393" y="3025934"/>
                <a:ext cx="376238" cy="1588"/>
              </a:xfrm>
              <a:prstGeom prst="line">
                <a:avLst/>
              </a:prstGeom>
              <a:noFill/>
              <a:ln w="31750">
                <a:solidFill>
                  <a:srgbClr val="FF0000"/>
                </a:solidFill>
                <a:round/>
                <a:headEnd/>
                <a:tailEnd/>
              </a:ln>
            </p:spPr>
            <p:txBody>
              <a:bodyPr/>
              <a:lstStyle/>
              <a:p>
                <a:endParaRPr lang="en-US">
                  <a:latin typeface="+mn-lt"/>
                </a:endParaRPr>
              </a:p>
            </p:txBody>
          </p:sp>
          <p:sp>
            <p:nvSpPr>
              <p:cNvPr id="346244" name="Rectangle 132"/>
              <p:cNvSpPr>
                <a:spLocks noChangeArrowheads="1"/>
              </p:cNvSpPr>
              <p:nvPr/>
            </p:nvSpPr>
            <p:spPr bwMode="auto">
              <a:xfrm>
                <a:off x="5499100" y="1874838"/>
                <a:ext cx="2278701" cy="246221"/>
              </a:xfrm>
              <a:prstGeom prst="rect">
                <a:avLst/>
              </a:prstGeom>
              <a:noFill/>
              <a:ln w="9525">
                <a:noFill/>
                <a:miter lim="800000"/>
                <a:headEnd/>
                <a:tailEnd/>
              </a:ln>
            </p:spPr>
            <p:txBody>
              <a:bodyPr wrap="none" lIns="0" tIns="0" rIns="0" bIns="0">
                <a:spAutoFit/>
              </a:bodyPr>
              <a:lstStyle/>
              <a:p>
                <a:pPr defTabSz="865188" eaLnBrk="0" hangingPunct="0"/>
                <a:r>
                  <a:rPr lang="en-US" dirty="0" smtClean="0">
                    <a:latin typeface="+mn-lt"/>
                  </a:rPr>
                  <a:t>Programmed </a:t>
                </a:r>
                <a:r>
                  <a:rPr lang="en-US" dirty="0">
                    <a:latin typeface="+mn-lt"/>
                  </a:rPr>
                  <a:t>Gradient</a:t>
                </a:r>
              </a:p>
            </p:txBody>
          </p:sp>
          <p:sp>
            <p:nvSpPr>
              <p:cNvPr id="346245" name="Rectangle 133"/>
              <p:cNvSpPr>
                <a:spLocks noChangeArrowheads="1"/>
              </p:cNvSpPr>
              <p:nvPr/>
            </p:nvSpPr>
            <p:spPr bwMode="auto">
              <a:xfrm>
                <a:off x="5499100" y="2208213"/>
                <a:ext cx="1099660" cy="246221"/>
              </a:xfrm>
              <a:prstGeom prst="rect">
                <a:avLst/>
              </a:prstGeom>
              <a:noFill/>
              <a:ln w="9525">
                <a:noFill/>
                <a:miter lim="800000"/>
                <a:headEnd/>
                <a:tailEnd/>
              </a:ln>
            </p:spPr>
            <p:txBody>
              <a:bodyPr wrap="none" lIns="0" tIns="0" rIns="0" bIns="0">
                <a:spAutoFit/>
              </a:bodyPr>
              <a:lstStyle/>
              <a:p>
                <a:pPr defTabSz="865188" eaLnBrk="0" hangingPunct="0"/>
                <a:r>
                  <a:rPr lang="en-US">
                    <a:solidFill>
                      <a:schemeClr val="accent2"/>
                    </a:solidFill>
                    <a:latin typeface="+mn-lt"/>
                  </a:rPr>
                  <a:t>No column</a:t>
                </a:r>
              </a:p>
            </p:txBody>
          </p:sp>
          <p:sp>
            <p:nvSpPr>
              <p:cNvPr id="346246" name="Rectangle 134"/>
              <p:cNvSpPr>
                <a:spLocks noChangeArrowheads="1"/>
              </p:cNvSpPr>
              <p:nvPr/>
            </p:nvSpPr>
            <p:spPr bwMode="auto">
              <a:xfrm>
                <a:off x="5499100" y="2541588"/>
                <a:ext cx="1740861" cy="246221"/>
              </a:xfrm>
              <a:prstGeom prst="rect">
                <a:avLst/>
              </a:prstGeom>
              <a:noFill/>
              <a:ln w="9525">
                <a:noFill/>
                <a:miter lim="800000"/>
                <a:headEnd/>
                <a:tailEnd/>
              </a:ln>
            </p:spPr>
            <p:txBody>
              <a:bodyPr wrap="none" lIns="0" tIns="0" rIns="0" bIns="0">
                <a:spAutoFit/>
              </a:bodyPr>
              <a:lstStyle/>
              <a:p>
                <a:pPr defTabSz="865188" eaLnBrk="0" hangingPunct="0"/>
                <a:r>
                  <a:rPr lang="en-US">
                    <a:solidFill>
                      <a:srgbClr val="33CC33"/>
                    </a:solidFill>
                    <a:latin typeface="+mn-lt"/>
                  </a:rPr>
                  <a:t>Larger id column</a:t>
                </a:r>
              </a:p>
            </p:txBody>
          </p:sp>
          <p:sp>
            <p:nvSpPr>
              <p:cNvPr id="346247" name="Rectangle 135"/>
              <p:cNvSpPr>
                <a:spLocks noChangeArrowheads="1"/>
              </p:cNvSpPr>
              <p:nvPr/>
            </p:nvSpPr>
            <p:spPr bwMode="auto">
              <a:xfrm>
                <a:off x="5499100" y="2873376"/>
                <a:ext cx="2011769" cy="492443"/>
              </a:xfrm>
              <a:prstGeom prst="rect">
                <a:avLst/>
              </a:prstGeom>
              <a:noFill/>
              <a:ln w="9525">
                <a:noFill/>
                <a:miter lim="800000"/>
                <a:headEnd/>
                <a:tailEnd/>
              </a:ln>
            </p:spPr>
            <p:txBody>
              <a:bodyPr wrap="none" lIns="0" tIns="0" rIns="0" bIns="0">
                <a:spAutoFit/>
              </a:bodyPr>
              <a:lstStyle/>
              <a:p>
                <a:pPr defTabSz="865188" eaLnBrk="0" hangingPunct="0"/>
                <a:r>
                  <a:rPr lang="en-US" dirty="0">
                    <a:solidFill>
                      <a:srgbClr val="FF0000"/>
                    </a:solidFill>
                    <a:latin typeface="+mn-lt"/>
                  </a:rPr>
                  <a:t>Smaller id column, </a:t>
                </a:r>
                <a:endParaRPr lang="en-US" dirty="0" smtClean="0">
                  <a:solidFill>
                    <a:srgbClr val="FF0000"/>
                  </a:solidFill>
                  <a:latin typeface="+mn-lt"/>
                </a:endParaRPr>
              </a:p>
              <a:p>
                <a:pPr defTabSz="865188" eaLnBrk="0" hangingPunct="0"/>
                <a:r>
                  <a:rPr lang="en-US" dirty="0" smtClean="0">
                    <a:solidFill>
                      <a:srgbClr val="FF0000"/>
                    </a:solidFill>
                    <a:latin typeface="+mn-lt"/>
                  </a:rPr>
                  <a:t>lower flow rate</a:t>
                </a:r>
                <a:endParaRPr lang="en-US" dirty="0">
                  <a:solidFill>
                    <a:srgbClr val="FF0000"/>
                  </a:solidFill>
                  <a:latin typeface="+mn-lt"/>
                </a:endParaRPr>
              </a:p>
            </p:txBody>
          </p:sp>
        </p:grpSp>
        <p:sp>
          <p:nvSpPr>
            <p:cNvPr id="346252" name="Rectangle 140"/>
            <p:cNvSpPr>
              <a:spLocks noChangeArrowheads="1"/>
            </p:cNvSpPr>
            <p:nvPr/>
          </p:nvSpPr>
          <p:spPr bwMode="auto">
            <a:xfrm>
              <a:off x="2724567" y="4320915"/>
              <a:ext cx="942392" cy="492443"/>
            </a:xfrm>
            <a:prstGeom prst="rect">
              <a:avLst/>
            </a:prstGeom>
            <a:solidFill>
              <a:srgbClr val="FFFF99"/>
            </a:solidFill>
            <a:ln w="9525">
              <a:noFill/>
              <a:miter lim="800000"/>
              <a:headEnd/>
              <a:tailEnd/>
            </a:ln>
          </p:spPr>
          <p:txBody>
            <a:bodyPr wrap="square" lIns="0" tIns="0" rIns="0" bIns="0">
              <a:spAutoFit/>
            </a:bodyPr>
            <a:lstStyle/>
            <a:p>
              <a:pPr algn="ctr" defTabSz="865188" eaLnBrk="0" hangingPunct="0"/>
              <a:r>
                <a:rPr lang="en-US" dirty="0" smtClean="0">
                  <a:latin typeface="+mn-lt"/>
                </a:rPr>
                <a:t>Gradient Delay</a:t>
              </a:r>
              <a:endParaRPr lang="en-US" dirty="0">
                <a:latin typeface="+mn-lt"/>
              </a:endParaRPr>
            </a:p>
          </p:txBody>
        </p:sp>
        <p:sp>
          <p:nvSpPr>
            <p:cNvPr id="147" name="Rectangle 146"/>
            <p:cNvSpPr/>
            <p:nvPr/>
          </p:nvSpPr>
          <p:spPr bwMode="auto">
            <a:xfrm>
              <a:off x="4310771" y="3834880"/>
              <a:ext cx="4282751" cy="233267"/>
            </a:xfrm>
            <a:prstGeom prst="rect">
              <a:avLst/>
            </a:prstGeom>
            <a:solidFill>
              <a:schemeClr val="bg1">
                <a:lumMod val="65000"/>
              </a:schemeClr>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US" sz="1600" b="0" i="0" u="none" strike="noStrike" cap="none" normalizeH="0" baseline="0" smtClean="0">
                <a:ln>
                  <a:noFill/>
                </a:ln>
                <a:solidFill>
                  <a:schemeClr val="tx1"/>
                </a:solidFill>
                <a:effectLst/>
                <a:latin typeface="Verdana" pitchFamily="34" charset="0"/>
              </a:endParaRPr>
            </a:p>
          </p:txBody>
        </p:sp>
        <p:sp>
          <p:nvSpPr>
            <p:cNvPr id="149" name="TextBox 148"/>
            <p:cNvSpPr txBox="1"/>
            <p:nvPr/>
          </p:nvSpPr>
          <p:spPr>
            <a:xfrm>
              <a:off x="961078" y="2295330"/>
              <a:ext cx="591829" cy="369332"/>
            </a:xfrm>
            <a:prstGeom prst="rect">
              <a:avLst/>
            </a:prstGeom>
            <a:noFill/>
          </p:spPr>
          <p:txBody>
            <a:bodyPr wrap="none" rtlCol="0">
              <a:spAutoFit/>
            </a:bodyPr>
            <a:lstStyle/>
            <a:p>
              <a:r>
                <a:rPr lang="en-US" sz="1800" dirty="0" smtClean="0"/>
                <a:t>%B</a:t>
              </a:r>
              <a:endParaRPr lang="en-US" sz="1800" dirty="0"/>
            </a:p>
          </p:txBody>
        </p:sp>
        <p:cxnSp>
          <p:nvCxnSpPr>
            <p:cNvPr id="151" name="Straight Arrow Connector 150"/>
            <p:cNvCxnSpPr/>
            <p:nvPr/>
          </p:nvCxnSpPr>
          <p:spPr bwMode="auto">
            <a:xfrm flipH="1" flipV="1">
              <a:off x="2370007" y="3694925"/>
              <a:ext cx="513152" cy="578495"/>
            </a:xfrm>
            <a:prstGeom prst="straightConnector1">
              <a:avLst/>
            </a:prstGeom>
            <a:solidFill>
              <a:srgbClr val="3374D4"/>
            </a:solidFill>
            <a:ln w="28575" cap="flat" cmpd="sng" algn="ctr">
              <a:solidFill>
                <a:schemeClr val="tx1"/>
              </a:solidFill>
              <a:prstDash val="solid"/>
              <a:round/>
              <a:headEnd type="none" w="med" len="med"/>
              <a:tailEnd type="arrow"/>
            </a:ln>
            <a:effectLst/>
          </p:spPr>
        </p:cxnSp>
        <p:cxnSp>
          <p:nvCxnSpPr>
            <p:cNvPr id="152" name="Straight Arrow Connector 151"/>
            <p:cNvCxnSpPr/>
            <p:nvPr/>
          </p:nvCxnSpPr>
          <p:spPr bwMode="auto">
            <a:xfrm flipH="1" flipV="1">
              <a:off x="2864498" y="3704253"/>
              <a:ext cx="475861" cy="587829"/>
            </a:xfrm>
            <a:prstGeom prst="straightConnector1">
              <a:avLst/>
            </a:prstGeom>
            <a:solidFill>
              <a:srgbClr val="3374D4"/>
            </a:solidFill>
            <a:ln w="28575" cap="flat" cmpd="sng" algn="ctr">
              <a:solidFill>
                <a:schemeClr val="tx1"/>
              </a:solidFill>
              <a:prstDash val="solid"/>
              <a:round/>
              <a:headEnd type="none" w="med" len="med"/>
              <a:tailEnd type="arrow"/>
            </a:ln>
            <a:effectLst/>
          </p:spPr>
        </p:cxnSp>
        <p:sp>
          <p:nvSpPr>
            <p:cNvPr id="154" name="TextBox 153"/>
            <p:cNvSpPr txBox="1"/>
            <p:nvPr/>
          </p:nvSpPr>
          <p:spPr>
            <a:xfrm>
              <a:off x="597188" y="4049485"/>
              <a:ext cx="1091966" cy="338554"/>
            </a:xfrm>
            <a:prstGeom prst="rect">
              <a:avLst/>
            </a:prstGeom>
            <a:solidFill>
              <a:srgbClr val="FFFF99"/>
            </a:solidFill>
          </p:spPr>
          <p:txBody>
            <a:bodyPr wrap="none" rtlCol="0">
              <a:spAutoFit/>
            </a:bodyPr>
            <a:lstStyle/>
            <a:p>
              <a:r>
                <a:rPr lang="en-US" dirty="0" smtClean="0"/>
                <a:t>Injection</a:t>
              </a:r>
              <a:endParaRPr lang="en-US" dirty="0"/>
            </a:p>
          </p:txBody>
        </p:sp>
        <p:cxnSp>
          <p:nvCxnSpPr>
            <p:cNvPr id="158" name="Straight Arrow Connector 157"/>
            <p:cNvCxnSpPr/>
            <p:nvPr/>
          </p:nvCxnSpPr>
          <p:spPr bwMode="auto">
            <a:xfrm flipV="1">
              <a:off x="1184988" y="3713585"/>
              <a:ext cx="662473" cy="335901"/>
            </a:xfrm>
            <a:prstGeom prst="straightConnector1">
              <a:avLst/>
            </a:prstGeom>
            <a:solidFill>
              <a:srgbClr val="3374D4"/>
            </a:solidFill>
            <a:ln w="28575" cap="flat" cmpd="sng" algn="ctr">
              <a:solidFill>
                <a:schemeClr val="tx1"/>
              </a:solidFill>
              <a:prstDash val="solid"/>
              <a:round/>
              <a:headEnd type="none" w="med" len="med"/>
              <a:tailEnd type="arrow"/>
            </a:ln>
            <a:effectLst/>
          </p:spPr>
        </p:cxnSp>
        <p:sp>
          <p:nvSpPr>
            <p:cNvPr id="171" name="Rectangle 170"/>
            <p:cNvSpPr/>
            <p:nvPr/>
          </p:nvSpPr>
          <p:spPr bwMode="auto">
            <a:xfrm>
              <a:off x="1831939" y="3754018"/>
              <a:ext cx="295441" cy="127518"/>
            </a:xfrm>
            <a:prstGeom prst="rect">
              <a:avLst/>
            </a:prstGeom>
            <a:solidFill>
              <a:srgbClr val="0000FF"/>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US" sz="1600" b="0" i="0" u="none" strike="noStrike" cap="none" normalizeH="0" baseline="0" smtClean="0">
                <a:ln>
                  <a:noFill/>
                </a:ln>
                <a:solidFill>
                  <a:schemeClr val="tx1"/>
                </a:solidFill>
                <a:effectLst/>
                <a:latin typeface="Verdana" pitchFamily="34" charset="0"/>
              </a:endParaRPr>
            </a:p>
          </p:txBody>
        </p:sp>
        <p:sp>
          <p:nvSpPr>
            <p:cNvPr id="172" name="Rectangle 171"/>
            <p:cNvSpPr/>
            <p:nvPr/>
          </p:nvSpPr>
          <p:spPr bwMode="black">
            <a:xfrm>
              <a:off x="1847461" y="895739"/>
              <a:ext cx="6718041" cy="2827175"/>
            </a:xfrm>
            <a:prstGeom prst="rect">
              <a:avLst/>
            </a:prstGeom>
            <a:no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US" sz="1600" b="0" i="0" u="none" strike="noStrike" cap="none" normalizeH="0" baseline="0" smtClean="0">
                <a:ln>
                  <a:noFill/>
                </a:ln>
                <a:solidFill>
                  <a:schemeClr val="tx1"/>
                </a:solidFill>
                <a:effectLst/>
                <a:latin typeface="Verdana" pitchFamily="34" charset="0"/>
              </a:endParaRPr>
            </a:p>
          </p:txBody>
        </p:sp>
        <p:cxnSp>
          <p:nvCxnSpPr>
            <p:cNvPr id="173" name="Straight Arrow Connector 172"/>
            <p:cNvCxnSpPr/>
            <p:nvPr/>
          </p:nvCxnSpPr>
          <p:spPr bwMode="auto">
            <a:xfrm flipV="1">
              <a:off x="1922106" y="3865987"/>
              <a:ext cx="59125" cy="743335"/>
            </a:xfrm>
            <a:prstGeom prst="straightConnector1">
              <a:avLst/>
            </a:prstGeom>
            <a:solidFill>
              <a:srgbClr val="3374D4"/>
            </a:solidFill>
            <a:ln w="28575" cap="flat" cmpd="sng" algn="ctr">
              <a:solidFill>
                <a:schemeClr val="tx1"/>
              </a:solidFill>
              <a:prstDash val="solid"/>
              <a:round/>
              <a:headEnd type="none" w="med" len="med"/>
              <a:tailEnd type="arrow"/>
            </a:ln>
            <a:effectLst/>
          </p:spPr>
        </p:cxnSp>
        <p:sp>
          <p:nvSpPr>
            <p:cNvPr id="177" name="TextBox 176"/>
            <p:cNvSpPr txBox="1"/>
            <p:nvPr/>
          </p:nvSpPr>
          <p:spPr>
            <a:xfrm>
              <a:off x="1362270" y="4627983"/>
              <a:ext cx="1026367" cy="584775"/>
            </a:xfrm>
            <a:prstGeom prst="rect">
              <a:avLst/>
            </a:prstGeom>
            <a:solidFill>
              <a:schemeClr val="accent1">
                <a:lumMod val="40000"/>
                <a:lumOff val="60000"/>
              </a:schemeClr>
            </a:solidFill>
          </p:spPr>
          <p:txBody>
            <a:bodyPr wrap="square" rtlCol="0">
              <a:spAutoFit/>
            </a:bodyPr>
            <a:lstStyle/>
            <a:p>
              <a:pPr algn="ctr"/>
              <a:r>
                <a:rPr lang="en-US" dirty="0" smtClean="0"/>
                <a:t>System Volume</a:t>
              </a:r>
              <a:endParaRPr lang="en-US" dirty="0"/>
            </a:p>
          </p:txBody>
        </p:sp>
        <p:sp>
          <p:nvSpPr>
            <p:cNvPr id="346258" name="Rectangle 146"/>
            <p:cNvSpPr>
              <a:spLocks noChangeArrowheads="1"/>
            </p:cNvSpPr>
            <p:nvPr/>
          </p:nvSpPr>
          <p:spPr bwMode="auto">
            <a:xfrm>
              <a:off x="5377582" y="3826393"/>
              <a:ext cx="1918958" cy="223092"/>
            </a:xfrm>
            <a:prstGeom prst="rect">
              <a:avLst/>
            </a:prstGeom>
            <a:noFill/>
            <a:ln w="9525">
              <a:noFill/>
              <a:miter lim="800000"/>
              <a:headEnd/>
              <a:tailEnd/>
            </a:ln>
          </p:spPr>
          <p:txBody>
            <a:bodyPr wrap="square" lIns="0" tIns="0" rIns="0" bIns="0">
              <a:spAutoFit/>
            </a:bodyPr>
            <a:lstStyle/>
            <a:p>
              <a:pPr defTabSz="865188" eaLnBrk="0" hangingPunct="0"/>
              <a:r>
                <a:rPr lang="en-US" sz="1400" dirty="0">
                  <a:latin typeface="+mn-lt"/>
                </a:rPr>
                <a:t>Re-equilibration Time</a:t>
              </a:r>
            </a:p>
          </p:txBody>
        </p:sp>
      </p:grpSp>
    </p:spTree>
  </p:cSld>
  <p:clrMapOvr>
    <a:masterClrMapping/>
  </p:clrMapOvr>
  <p:transition/>
  <p:timing>
    <p:tnLst>
      <p:par>
        <p:cTn id="1" dur="indefinite" restart="never" nodeType="tmRoot"/>
      </p:par>
    </p:tnLst>
  </p:timing>
</p:sld>
</file>

<file path=ppt/slides/slide137.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Title 1"/>
          <p:cNvSpPr>
            <a:spLocks noGrp="1"/>
          </p:cNvSpPr>
          <p:nvPr>
            <p:ph type="title"/>
          </p:nvPr>
        </p:nvSpPr>
        <p:spPr>
          <a:xfrm>
            <a:off x="179088" y="149425"/>
            <a:ext cx="8462723" cy="749327"/>
          </a:xfrm>
        </p:spPr>
        <p:txBody>
          <a:bodyPr/>
          <a:lstStyle/>
          <a:p>
            <a:r>
              <a:rPr lang="en-US" dirty="0" smtClean="0"/>
              <a:t>Effect of System Volume on Gradient Delay</a:t>
            </a:r>
            <a:br>
              <a:rPr lang="en-US" dirty="0" smtClean="0"/>
            </a:br>
            <a:r>
              <a:rPr lang="en-US" sz="2000" dirty="0" smtClean="0"/>
              <a:t>Higher vs. Lower Flow Rate </a:t>
            </a:r>
            <a:endParaRPr lang="en-US" sz="2000" dirty="0"/>
          </a:p>
        </p:txBody>
      </p:sp>
      <p:grpSp>
        <p:nvGrpSpPr>
          <p:cNvPr id="3" name="Group 59"/>
          <p:cNvGrpSpPr/>
          <p:nvPr/>
        </p:nvGrpSpPr>
        <p:grpSpPr>
          <a:xfrm>
            <a:off x="373226" y="964163"/>
            <a:ext cx="8282831" cy="5475449"/>
            <a:chOff x="373226" y="964163"/>
            <a:chExt cx="8282831" cy="5475449"/>
          </a:xfrm>
        </p:grpSpPr>
        <p:grpSp>
          <p:nvGrpSpPr>
            <p:cNvPr id="5" name="Group 26"/>
            <p:cNvGrpSpPr/>
            <p:nvPr/>
          </p:nvGrpSpPr>
          <p:grpSpPr>
            <a:xfrm>
              <a:off x="373226" y="1007702"/>
              <a:ext cx="8282831" cy="5431910"/>
              <a:chOff x="354563" y="998372"/>
              <a:chExt cx="8282831" cy="5431910"/>
            </a:xfrm>
          </p:grpSpPr>
          <p:grpSp>
            <p:nvGrpSpPr>
              <p:cNvPr id="8" name="Group 16"/>
              <p:cNvGrpSpPr/>
              <p:nvPr/>
            </p:nvGrpSpPr>
            <p:grpSpPr>
              <a:xfrm>
                <a:off x="354563" y="998372"/>
                <a:ext cx="8282831" cy="5431910"/>
                <a:chOff x="354563" y="998372"/>
                <a:chExt cx="8282831" cy="5431910"/>
              </a:xfrm>
            </p:grpSpPr>
            <p:pic>
              <p:nvPicPr>
                <p:cNvPr id="4" name="Picture 1032"/>
                <p:cNvPicPr>
                  <a:picLocks noChangeAspect="1" noChangeArrowheads="1"/>
                </p:cNvPicPr>
                <p:nvPr/>
              </p:nvPicPr>
              <p:blipFill>
                <a:blip r:embed="rId3" cstate="print"/>
                <a:srcRect/>
                <a:stretch>
                  <a:fillRect/>
                </a:stretch>
              </p:blipFill>
              <p:spPr bwMode="auto">
                <a:xfrm>
                  <a:off x="441131" y="1105807"/>
                  <a:ext cx="7820025" cy="5324475"/>
                </a:xfrm>
                <a:prstGeom prst="rect">
                  <a:avLst/>
                </a:prstGeom>
                <a:noFill/>
                <a:ln w="25400" algn="ctr">
                  <a:noFill/>
                  <a:miter lim="800000"/>
                  <a:headEnd/>
                  <a:tailEnd/>
                </a:ln>
                <a:effectLst/>
              </p:spPr>
            </p:pic>
            <p:sp>
              <p:nvSpPr>
                <p:cNvPr id="6" name="Text Box 1033"/>
                <p:cNvSpPr txBox="1">
                  <a:spLocks noChangeArrowheads="1"/>
                </p:cNvSpPr>
                <p:nvPr/>
              </p:nvSpPr>
              <p:spPr bwMode="auto">
                <a:xfrm>
                  <a:off x="6953056" y="4423682"/>
                  <a:ext cx="1684338" cy="581025"/>
                </a:xfrm>
                <a:prstGeom prst="rect">
                  <a:avLst/>
                </a:prstGeom>
                <a:noFill/>
                <a:ln w="25400" algn="ctr">
                  <a:noFill/>
                  <a:miter lim="800000"/>
                  <a:headEnd/>
                  <a:tailEnd/>
                </a:ln>
                <a:effectLst/>
              </p:spPr>
              <p:txBody>
                <a:bodyPr wrap="none">
                  <a:spAutoFit/>
                </a:bodyPr>
                <a:lstStyle/>
                <a:p>
                  <a:r>
                    <a:rPr lang="en-US" b="1" dirty="0"/>
                    <a:t>2.1 x 150mm</a:t>
                  </a:r>
                </a:p>
                <a:p>
                  <a:r>
                    <a:rPr lang="en-US" dirty="0"/>
                    <a:t>0.29 </a:t>
                  </a:r>
                  <a:r>
                    <a:rPr lang="en-US" dirty="0" err="1"/>
                    <a:t>mL</a:t>
                  </a:r>
                  <a:r>
                    <a:rPr lang="en-US" dirty="0"/>
                    <a:t>/min</a:t>
                  </a:r>
                </a:p>
              </p:txBody>
            </p:sp>
            <p:sp>
              <p:nvSpPr>
                <p:cNvPr id="7" name="Text Box 1035"/>
                <p:cNvSpPr txBox="1">
                  <a:spLocks noChangeArrowheads="1"/>
                </p:cNvSpPr>
                <p:nvPr/>
              </p:nvSpPr>
              <p:spPr bwMode="auto">
                <a:xfrm>
                  <a:off x="6680006" y="1778907"/>
                  <a:ext cx="1755775" cy="581025"/>
                </a:xfrm>
                <a:prstGeom prst="rect">
                  <a:avLst/>
                </a:prstGeom>
                <a:noFill/>
                <a:ln w="25400" algn="ctr">
                  <a:noFill/>
                  <a:miter lim="800000"/>
                  <a:headEnd/>
                  <a:tailEnd/>
                </a:ln>
                <a:effectLst/>
              </p:spPr>
              <p:txBody>
                <a:bodyPr wrap="none">
                  <a:spAutoFit/>
                </a:bodyPr>
                <a:lstStyle/>
                <a:p>
                  <a:r>
                    <a:rPr lang="en-US" b="1" dirty="0"/>
                    <a:t>3.9 x 150mm</a:t>
                  </a:r>
                  <a:r>
                    <a:rPr lang="en-US" dirty="0"/>
                    <a:t> </a:t>
                  </a:r>
                </a:p>
                <a:p>
                  <a:r>
                    <a:rPr lang="en-US" dirty="0"/>
                    <a:t>1.0 </a:t>
                  </a:r>
                  <a:r>
                    <a:rPr lang="en-US" dirty="0" err="1"/>
                    <a:t>mL</a:t>
                  </a:r>
                  <a:r>
                    <a:rPr lang="en-US" dirty="0"/>
                    <a:t>/min</a:t>
                  </a:r>
                </a:p>
              </p:txBody>
            </p:sp>
            <p:sp>
              <p:nvSpPr>
                <p:cNvPr id="10" name="Rectangle 9"/>
                <p:cNvSpPr/>
                <p:nvPr/>
              </p:nvSpPr>
              <p:spPr bwMode="white">
                <a:xfrm>
                  <a:off x="354563" y="1082350"/>
                  <a:ext cx="961053" cy="223935"/>
                </a:xfrm>
                <a:prstGeom prst="rect">
                  <a:avLst/>
                </a:prstGeom>
                <a:solidFill>
                  <a:schemeClr val="bg1"/>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US" sz="1600" b="0" i="0" u="none" strike="noStrike" cap="none" normalizeH="0" baseline="0" smtClean="0">
                    <a:ln>
                      <a:noFill/>
                    </a:ln>
                    <a:solidFill>
                      <a:schemeClr val="tx1"/>
                    </a:solidFill>
                    <a:effectLst/>
                    <a:latin typeface="Verdana" pitchFamily="34" charset="0"/>
                  </a:endParaRPr>
                </a:p>
              </p:txBody>
            </p:sp>
            <p:sp>
              <p:nvSpPr>
                <p:cNvPr id="11" name="Rectangle 10"/>
                <p:cNvSpPr/>
                <p:nvPr/>
              </p:nvSpPr>
              <p:spPr bwMode="white">
                <a:xfrm>
                  <a:off x="506963" y="1169433"/>
                  <a:ext cx="961053" cy="223935"/>
                </a:xfrm>
                <a:prstGeom prst="rect">
                  <a:avLst/>
                </a:prstGeom>
                <a:solidFill>
                  <a:schemeClr val="bg1"/>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US" sz="1600" b="0" i="0" u="none" strike="noStrike" cap="none" normalizeH="0" baseline="0" smtClean="0">
                    <a:ln>
                      <a:noFill/>
                    </a:ln>
                    <a:solidFill>
                      <a:schemeClr val="tx1"/>
                    </a:solidFill>
                    <a:effectLst/>
                    <a:latin typeface="Verdana" pitchFamily="34" charset="0"/>
                  </a:endParaRPr>
                </a:p>
              </p:txBody>
            </p:sp>
            <p:sp>
              <p:nvSpPr>
                <p:cNvPr id="12" name="Rectangle 11"/>
                <p:cNvSpPr/>
                <p:nvPr/>
              </p:nvSpPr>
              <p:spPr bwMode="auto">
                <a:xfrm>
                  <a:off x="1212982" y="3247052"/>
                  <a:ext cx="569163" cy="130629"/>
                </a:xfrm>
                <a:prstGeom prst="rect">
                  <a:avLst/>
                </a:prstGeom>
                <a:solidFill>
                  <a:srgbClr val="3374D4"/>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US" sz="1600" b="0" i="0" u="none" strike="noStrike" cap="none" normalizeH="0" baseline="0" dirty="0" smtClean="0">
                    <a:ln>
                      <a:noFill/>
                    </a:ln>
                    <a:solidFill>
                      <a:schemeClr val="tx1"/>
                    </a:solidFill>
                    <a:effectLst/>
                    <a:latin typeface="Verdana" pitchFamily="34" charset="0"/>
                  </a:endParaRPr>
                </a:p>
              </p:txBody>
            </p:sp>
            <p:sp>
              <p:nvSpPr>
                <p:cNvPr id="13" name="Rectangle 12"/>
                <p:cNvSpPr/>
                <p:nvPr/>
              </p:nvSpPr>
              <p:spPr bwMode="auto">
                <a:xfrm>
                  <a:off x="1216091" y="6030685"/>
                  <a:ext cx="1517776" cy="118188"/>
                </a:xfrm>
                <a:prstGeom prst="rect">
                  <a:avLst/>
                </a:prstGeom>
                <a:solidFill>
                  <a:srgbClr val="3374D4"/>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US" sz="1600" b="0" i="0" u="none" strike="noStrike" cap="none" normalizeH="0" baseline="0" smtClean="0">
                    <a:ln>
                      <a:noFill/>
                    </a:ln>
                    <a:solidFill>
                      <a:schemeClr val="tx1"/>
                    </a:solidFill>
                    <a:effectLst/>
                    <a:latin typeface="Verdana" pitchFamily="34" charset="0"/>
                  </a:endParaRPr>
                </a:p>
              </p:txBody>
            </p:sp>
            <p:sp>
              <p:nvSpPr>
                <p:cNvPr id="14" name="Rectangle 13"/>
                <p:cNvSpPr/>
                <p:nvPr/>
              </p:nvSpPr>
              <p:spPr bwMode="white">
                <a:xfrm>
                  <a:off x="435427" y="3738461"/>
                  <a:ext cx="961053" cy="223935"/>
                </a:xfrm>
                <a:prstGeom prst="rect">
                  <a:avLst/>
                </a:prstGeom>
                <a:solidFill>
                  <a:schemeClr val="bg1"/>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US" sz="1600" b="0" i="0" u="none" strike="noStrike" cap="none" normalizeH="0" baseline="0" smtClean="0">
                    <a:ln>
                      <a:noFill/>
                    </a:ln>
                    <a:solidFill>
                      <a:schemeClr val="tx1"/>
                    </a:solidFill>
                    <a:effectLst/>
                    <a:latin typeface="Verdana" pitchFamily="34" charset="0"/>
                  </a:endParaRPr>
                </a:p>
              </p:txBody>
            </p:sp>
            <p:sp>
              <p:nvSpPr>
                <p:cNvPr id="15" name="Rectangle 14"/>
                <p:cNvSpPr/>
                <p:nvPr/>
              </p:nvSpPr>
              <p:spPr bwMode="white">
                <a:xfrm>
                  <a:off x="7259214" y="998372"/>
                  <a:ext cx="1119676" cy="541179"/>
                </a:xfrm>
                <a:prstGeom prst="rect">
                  <a:avLst/>
                </a:prstGeom>
                <a:solidFill>
                  <a:schemeClr val="bg1"/>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US" sz="1600" b="0" i="0" u="none" strike="noStrike" cap="none" normalizeH="0" baseline="0" smtClean="0">
                    <a:ln>
                      <a:noFill/>
                    </a:ln>
                    <a:solidFill>
                      <a:schemeClr val="tx1"/>
                    </a:solidFill>
                    <a:effectLst/>
                    <a:latin typeface="Verdana" pitchFamily="34" charset="0"/>
                  </a:endParaRPr>
                </a:p>
              </p:txBody>
            </p:sp>
            <p:sp>
              <p:nvSpPr>
                <p:cNvPr id="16" name="Rectangle 15"/>
                <p:cNvSpPr/>
                <p:nvPr/>
              </p:nvSpPr>
              <p:spPr bwMode="white">
                <a:xfrm>
                  <a:off x="7439605" y="3735352"/>
                  <a:ext cx="1119676" cy="541179"/>
                </a:xfrm>
                <a:prstGeom prst="rect">
                  <a:avLst/>
                </a:prstGeom>
                <a:solidFill>
                  <a:schemeClr val="bg1"/>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US" sz="1600" b="0" i="0" u="none" strike="noStrike" cap="none" normalizeH="0" baseline="0" smtClean="0">
                    <a:ln>
                      <a:noFill/>
                    </a:ln>
                    <a:solidFill>
                      <a:schemeClr val="tx1"/>
                    </a:solidFill>
                    <a:effectLst/>
                    <a:latin typeface="Verdana" pitchFamily="34" charset="0"/>
                  </a:endParaRPr>
                </a:p>
              </p:txBody>
            </p:sp>
          </p:grpSp>
          <p:sp>
            <p:nvSpPr>
              <p:cNvPr id="18" name="TextBox 17"/>
              <p:cNvSpPr txBox="1"/>
              <p:nvPr/>
            </p:nvSpPr>
            <p:spPr>
              <a:xfrm>
                <a:off x="1856792" y="4049486"/>
                <a:ext cx="1719958" cy="338554"/>
              </a:xfrm>
              <a:prstGeom prst="rect">
                <a:avLst/>
              </a:prstGeom>
              <a:solidFill>
                <a:srgbClr val="FFFF99"/>
              </a:solidFill>
            </p:spPr>
            <p:txBody>
              <a:bodyPr wrap="none" rtlCol="0">
                <a:spAutoFit/>
              </a:bodyPr>
              <a:lstStyle/>
              <a:p>
                <a:r>
                  <a:rPr lang="en-US" dirty="0" smtClean="0"/>
                  <a:t>Gradient Delay</a:t>
                </a:r>
                <a:endParaRPr lang="en-US" dirty="0"/>
              </a:p>
            </p:txBody>
          </p:sp>
          <p:cxnSp>
            <p:nvCxnSpPr>
              <p:cNvPr id="20" name="Straight Arrow Connector 19"/>
              <p:cNvCxnSpPr/>
              <p:nvPr/>
            </p:nvCxnSpPr>
            <p:spPr bwMode="auto">
              <a:xfrm>
                <a:off x="2453951" y="4385388"/>
                <a:ext cx="177280" cy="1642188"/>
              </a:xfrm>
              <a:prstGeom prst="straightConnector1">
                <a:avLst/>
              </a:prstGeom>
              <a:solidFill>
                <a:srgbClr val="3374D4"/>
              </a:solidFill>
              <a:ln w="25400" cap="flat" cmpd="sng" algn="ctr">
                <a:solidFill>
                  <a:schemeClr val="tx1"/>
                </a:solidFill>
                <a:prstDash val="solid"/>
                <a:round/>
                <a:headEnd type="none" w="med" len="med"/>
                <a:tailEnd type="arrow"/>
              </a:ln>
              <a:effectLst/>
            </p:spPr>
          </p:cxnSp>
          <p:cxnSp>
            <p:nvCxnSpPr>
              <p:cNvPr id="21" name="Straight Arrow Connector 20"/>
              <p:cNvCxnSpPr/>
              <p:nvPr/>
            </p:nvCxnSpPr>
            <p:spPr bwMode="auto">
              <a:xfrm flipH="1" flipV="1">
                <a:off x="1651516" y="3396343"/>
                <a:ext cx="485195" cy="625154"/>
              </a:xfrm>
              <a:prstGeom prst="straightConnector1">
                <a:avLst/>
              </a:prstGeom>
              <a:solidFill>
                <a:srgbClr val="3374D4"/>
              </a:solidFill>
              <a:ln w="25400" cap="flat" cmpd="sng" algn="ctr">
                <a:solidFill>
                  <a:schemeClr val="tx1"/>
                </a:solidFill>
                <a:prstDash val="solid"/>
                <a:round/>
                <a:headEnd type="none" w="med" len="med"/>
                <a:tailEnd type="arrow"/>
              </a:ln>
              <a:effectLst/>
            </p:spPr>
          </p:cxnSp>
        </p:grpSp>
        <p:sp>
          <p:nvSpPr>
            <p:cNvPr id="34" name="TextBox 33"/>
            <p:cNvSpPr txBox="1"/>
            <p:nvPr/>
          </p:nvSpPr>
          <p:spPr>
            <a:xfrm>
              <a:off x="2046513" y="2074505"/>
              <a:ext cx="298480" cy="307777"/>
            </a:xfrm>
            <a:prstGeom prst="rect">
              <a:avLst/>
            </a:prstGeom>
            <a:noFill/>
          </p:spPr>
          <p:txBody>
            <a:bodyPr wrap="none" rtlCol="0">
              <a:spAutoFit/>
            </a:bodyPr>
            <a:lstStyle/>
            <a:p>
              <a:r>
                <a:rPr lang="en-US" sz="1400" dirty="0" smtClean="0"/>
                <a:t>1</a:t>
              </a:r>
              <a:endParaRPr lang="en-US" sz="1400" dirty="0"/>
            </a:p>
          </p:txBody>
        </p:sp>
        <p:sp>
          <p:nvSpPr>
            <p:cNvPr id="35" name="TextBox 34"/>
            <p:cNvSpPr txBox="1"/>
            <p:nvPr/>
          </p:nvSpPr>
          <p:spPr>
            <a:xfrm>
              <a:off x="2413518" y="2002971"/>
              <a:ext cx="298480" cy="307777"/>
            </a:xfrm>
            <a:prstGeom prst="rect">
              <a:avLst/>
            </a:prstGeom>
            <a:noFill/>
          </p:spPr>
          <p:txBody>
            <a:bodyPr wrap="none" rtlCol="0">
              <a:spAutoFit/>
            </a:bodyPr>
            <a:lstStyle/>
            <a:p>
              <a:r>
                <a:rPr lang="en-US" sz="1400" dirty="0" smtClean="0"/>
                <a:t>2</a:t>
              </a:r>
              <a:endParaRPr lang="en-US" sz="1400" dirty="0"/>
            </a:p>
          </p:txBody>
        </p:sp>
        <p:sp>
          <p:nvSpPr>
            <p:cNvPr id="36" name="TextBox 35"/>
            <p:cNvSpPr txBox="1"/>
            <p:nvPr/>
          </p:nvSpPr>
          <p:spPr>
            <a:xfrm>
              <a:off x="5290456" y="2071395"/>
              <a:ext cx="298480" cy="307777"/>
            </a:xfrm>
            <a:prstGeom prst="rect">
              <a:avLst/>
            </a:prstGeom>
            <a:noFill/>
          </p:spPr>
          <p:txBody>
            <a:bodyPr wrap="none" rtlCol="0">
              <a:spAutoFit/>
            </a:bodyPr>
            <a:lstStyle/>
            <a:p>
              <a:r>
                <a:rPr lang="en-US" sz="1400" dirty="0" smtClean="0"/>
                <a:t>7</a:t>
              </a:r>
              <a:endParaRPr lang="en-US" sz="1400" dirty="0"/>
            </a:p>
          </p:txBody>
        </p:sp>
        <p:sp>
          <p:nvSpPr>
            <p:cNvPr id="37" name="TextBox 36"/>
            <p:cNvSpPr txBox="1"/>
            <p:nvPr/>
          </p:nvSpPr>
          <p:spPr>
            <a:xfrm>
              <a:off x="4948334" y="964163"/>
              <a:ext cx="298480" cy="307777"/>
            </a:xfrm>
            <a:prstGeom prst="rect">
              <a:avLst/>
            </a:prstGeom>
            <a:noFill/>
          </p:spPr>
          <p:txBody>
            <a:bodyPr wrap="none" rtlCol="0">
              <a:spAutoFit/>
            </a:bodyPr>
            <a:lstStyle/>
            <a:p>
              <a:r>
                <a:rPr lang="en-US" sz="1400" dirty="0" smtClean="0"/>
                <a:t>6</a:t>
              </a:r>
              <a:endParaRPr lang="en-US" sz="1400" dirty="0"/>
            </a:p>
          </p:txBody>
        </p:sp>
        <p:sp>
          <p:nvSpPr>
            <p:cNvPr id="38" name="TextBox 37"/>
            <p:cNvSpPr txBox="1"/>
            <p:nvPr/>
          </p:nvSpPr>
          <p:spPr>
            <a:xfrm>
              <a:off x="4578220" y="1296955"/>
              <a:ext cx="283029" cy="313998"/>
            </a:xfrm>
            <a:prstGeom prst="rect">
              <a:avLst/>
            </a:prstGeom>
            <a:noFill/>
          </p:spPr>
          <p:txBody>
            <a:bodyPr wrap="square" rtlCol="0">
              <a:spAutoFit/>
            </a:bodyPr>
            <a:lstStyle/>
            <a:p>
              <a:r>
                <a:rPr lang="en-US" sz="1400" dirty="0" smtClean="0"/>
                <a:t>5</a:t>
              </a:r>
              <a:endParaRPr lang="en-US" sz="1400" dirty="0"/>
            </a:p>
          </p:txBody>
        </p:sp>
        <p:sp>
          <p:nvSpPr>
            <p:cNvPr id="39" name="TextBox 38"/>
            <p:cNvSpPr txBox="1"/>
            <p:nvPr/>
          </p:nvSpPr>
          <p:spPr>
            <a:xfrm>
              <a:off x="4086807" y="1903444"/>
              <a:ext cx="298480" cy="307777"/>
            </a:xfrm>
            <a:prstGeom prst="rect">
              <a:avLst/>
            </a:prstGeom>
            <a:noFill/>
          </p:spPr>
          <p:txBody>
            <a:bodyPr wrap="none" rtlCol="0">
              <a:spAutoFit/>
            </a:bodyPr>
            <a:lstStyle/>
            <a:p>
              <a:r>
                <a:rPr lang="en-US" sz="1400" dirty="0" smtClean="0"/>
                <a:t>4</a:t>
              </a:r>
              <a:endParaRPr lang="en-US" sz="1400" dirty="0"/>
            </a:p>
          </p:txBody>
        </p:sp>
        <p:sp>
          <p:nvSpPr>
            <p:cNvPr id="40" name="TextBox 39"/>
            <p:cNvSpPr txBox="1"/>
            <p:nvPr/>
          </p:nvSpPr>
          <p:spPr>
            <a:xfrm>
              <a:off x="3306146" y="1570653"/>
              <a:ext cx="298480" cy="307777"/>
            </a:xfrm>
            <a:prstGeom prst="rect">
              <a:avLst/>
            </a:prstGeom>
            <a:noFill/>
          </p:spPr>
          <p:txBody>
            <a:bodyPr wrap="none" rtlCol="0">
              <a:spAutoFit/>
            </a:bodyPr>
            <a:lstStyle/>
            <a:p>
              <a:r>
                <a:rPr lang="en-US" sz="1400" dirty="0" smtClean="0"/>
                <a:t>3</a:t>
              </a:r>
              <a:endParaRPr lang="en-US" sz="1400" dirty="0"/>
            </a:p>
          </p:txBody>
        </p:sp>
        <p:sp>
          <p:nvSpPr>
            <p:cNvPr id="41" name="TextBox 40"/>
            <p:cNvSpPr txBox="1"/>
            <p:nvPr/>
          </p:nvSpPr>
          <p:spPr>
            <a:xfrm>
              <a:off x="1256522" y="2114938"/>
              <a:ext cx="383438" cy="307777"/>
            </a:xfrm>
            <a:prstGeom prst="rect">
              <a:avLst/>
            </a:prstGeom>
            <a:noFill/>
          </p:spPr>
          <p:txBody>
            <a:bodyPr wrap="none" rtlCol="0">
              <a:spAutoFit/>
            </a:bodyPr>
            <a:lstStyle/>
            <a:p>
              <a:r>
                <a:rPr lang="en-US" sz="1400" dirty="0" smtClean="0"/>
                <a:t>V</a:t>
              </a:r>
              <a:r>
                <a:rPr lang="en-US" sz="1400" baseline="-25000" dirty="0" smtClean="0"/>
                <a:t>0</a:t>
              </a:r>
              <a:endParaRPr lang="en-US" sz="1400" baseline="-25000" dirty="0"/>
            </a:p>
          </p:txBody>
        </p:sp>
        <p:sp>
          <p:nvSpPr>
            <p:cNvPr id="50" name="TextBox 49"/>
            <p:cNvSpPr txBox="1"/>
            <p:nvPr/>
          </p:nvSpPr>
          <p:spPr>
            <a:xfrm>
              <a:off x="2870717" y="4998099"/>
              <a:ext cx="298480" cy="307777"/>
            </a:xfrm>
            <a:prstGeom prst="rect">
              <a:avLst/>
            </a:prstGeom>
            <a:noFill/>
          </p:spPr>
          <p:txBody>
            <a:bodyPr wrap="none" rtlCol="0">
              <a:spAutoFit/>
            </a:bodyPr>
            <a:lstStyle/>
            <a:p>
              <a:r>
                <a:rPr lang="en-US" sz="1400" dirty="0" smtClean="0"/>
                <a:t>1</a:t>
              </a:r>
              <a:endParaRPr lang="en-US" sz="1400" dirty="0"/>
            </a:p>
          </p:txBody>
        </p:sp>
        <p:sp>
          <p:nvSpPr>
            <p:cNvPr id="51" name="TextBox 50"/>
            <p:cNvSpPr txBox="1"/>
            <p:nvPr/>
          </p:nvSpPr>
          <p:spPr>
            <a:xfrm>
              <a:off x="3349690" y="4758613"/>
              <a:ext cx="298480" cy="307777"/>
            </a:xfrm>
            <a:prstGeom prst="rect">
              <a:avLst/>
            </a:prstGeom>
            <a:noFill/>
          </p:spPr>
          <p:txBody>
            <a:bodyPr wrap="none" rtlCol="0">
              <a:spAutoFit/>
            </a:bodyPr>
            <a:lstStyle/>
            <a:p>
              <a:r>
                <a:rPr lang="en-US" sz="1400" dirty="0" smtClean="0"/>
                <a:t>2</a:t>
              </a:r>
              <a:endParaRPr lang="en-US" sz="1400" dirty="0"/>
            </a:p>
          </p:txBody>
        </p:sp>
        <p:sp>
          <p:nvSpPr>
            <p:cNvPr id="52" name="TextBox 51"/>
            <p:cNvSpPr txBox="1"/>
            <p:nvPr/>
          </p:nvSpPr>
          <p:spPr>
            <a:xfrm>
              <a:off x="6459893" y="4799046"/>
              <a:ext cx="298480" cy="307777"/>
            </a:xfrm>
            <a:prstGeom prst="rect">
              <a:avLst/>
            </a:prstGeom>
            <a:noFill/>
          </p:spPr>
          <p:txBody>
            <a:bodyPr wrap="none" rtlCol="0">
              <a:spAutoFit/>
            </a:bodyPr>
            <a:lstStyle/>
            <a:p>
              <a:r>
                <a:rPr lang="en-US" sz="1400" dirty="0" smtClean="0"/>
                <a:t>7</a:t>
              </a:r>
              <a:endParaRPr lang="en-US" sz="1400" dirty="0"/>
            </a:p>
          </p:txBody>
        </p:sp>
        <p:sp>
          <p:nvSpPr>
            <p:cNvPr id="53" name="TextBox 52"/>
            <p:cNvSpPr txBox="1"/>
            <p:nvPr/>
          </p:nvSpPr>
          <p:spPr>
            <a:xfrm>
              <a:off x="6108441" y="3691811"/>
              <a:ext cx="298480" cy="307777"/>
            </a:xfrm>
            <a:prstGeom prst="rect">
              <a:avLst/>
            </a:prstGeom>
            <a:noFill/>
          </p:spPr>
          <p:txBody>
            <a:bodyPr wrap="none" rtlCol="0">
              <a:spAutoFit/>
            </a:bodyPr>
            <a:lstStyle/>
            <a:p>
              <a:r>
                <a:rPr lang="en-US" sz="1400" dirty="0" smtClean="0"/>
                <a:t>6</a:t>
              </a:r>
              <a:endParaRPr lang="en-US" sz="1400" dirty="0"/>
            </a:p>
          </p:txBody>
        </p:sp>
        <p:sp>
          <p:nvSpPr>
            <p:cNvPr id="54" name="TextBox 53"/>
            <p:cNvSpPr txBox="1"/>
            <p:nvPr/>
          </p:nvSpPr>
          <p:spPr>
            <a:xfrm>
              <a:off x="5617028" y="3884647"/>
              <a:ext cx="283029" cy="313998"/>
            </a:xfrm>
            <a:prstGeom prst="rect">
              <a:avLst/>
            </a:prstGeom>
            <a:noFill/>
          </p:spPr>
          <p:txBody>
            <a:bodyPr wrap="square" rtlCol="0">
              <a:spAutoFit/>
            </a:bodyPr>
            <a:lstStyle/>
            <a:p>
              <a:r>
                <a:rPr lang="en-US" sz="1400" dirty="0" smtClean="0"/>
                <a:t>5</a:t>
              </a:r>
              <a:endParaRPr lang="en-US" sz="1400" dirty="0"/>
            </a:p>
          </p:txBody>
        </p:sp>
        <p:sp>
          <p:nvSpPr>
            <p:cNvPr id="55" name="TextBox 54"/>
            <p:cNvSpPr txBox="1"/>
            <p:nvPr/>
          </p:nvSpPr>
          <p:spPr>
            <a:xfrm>
              <a:off x="5256244" y="4696411"/>
              <a:ext cx="298480" cy="307777"/>
            </a:xfrm>
            <a:prstGeom prst="rect">
              <a:avLst/>
            </a:prstGeom>
            <a:noFill/>
          </p:spPr>
          <p:txBody>
            <a:bodyPr wrap="none" rtlCol="0">
              <a:spAutoFit/>
            </a:bodyPr>
            <a:lstStyle/>
            <a:p>
              <a:r>
                <a:rPr lang="en-US" sz="1400" dirty="0" smtClean="0"/>
                <a:t>4</a:t>
              </a:r>
              <a:endParaRPr lang="en-US" sz="1400" dirty="0"/>
            </a:p>
          </p:txBody>
        </p:sp>
        <p:sp>
          <p:nvSpPr>
            <p:cNvPr id="56" name="TextBox 55"/>
            <p:cNvSpPr txBox="1"/>
            <p:nvPr/>
          </p:nvSpPr>
          <p:spPr>
            <a:xfrm>
              <a:off x="4428930" y="4410271"/>
              <a:ext cx="298480" cy="307777"/>
            </a:xfrm>
            <a:prstGeom prst="rect">
              <a:avLst/>
            </a:prstGeom>
            <a:noFill/>
          </p:spPr>
          <p:txBody>
            <a:bodyPr wrap="none" rtlCol="0">
              <a:spAutoFit/>
            </a:bodyPr>
            <a:lstStyle/>
            <a:p>
              <a:r>
                <a:rPr lang="en-US" sz="1400" dirty="0" smtClean="0"/>
                <a:t>3</a:t>
              </a:r>
              <a:endParaRPr lang="en-US" sz="1400" dirty="0"/>
            </a:p>
          </p:txBody>
        </p:sp>
        <p:sp>
          <p:nvSpPr>
            <p:cNvPr id="57" name="TextBox 56"/>
            <p:cNvSpPr txBox="1"/>
            <p:nvPr/>
          </p:nvSpPr>
          <p:spPr>
            <a:xfrm>
              <a:off x="1446245" y="4320072"/>
              <a:ext cx="383438" cy="307777"/>
            </a:xfrm>
            <a:prstGeom prst="rect">
              <a:avLst/>
            </a:prstGeom>
            <a:noFill/>
          </p:spPr>
          <p:txBody>
            <a:bodyPr wrap="none" rtlCol="0">
              <a:spAutoFit/>
            </a:bodyPr>
            <a:lstStyle/>
            <a:p>
              <a:r>
                <a:rPr lang="en-US" sz="1400" dirty="0" smtClean="0"/>
                <a:t>V</a:t>
              </a:r>
              <a:r>
                <a:rPr lang="en-US" sz="1400" baseline="-25000" dirty="0" smtClean="0"/>
                <a:t>0</a:t>
              </a:r>
              <a:endParaRPr lang="en-US" sz="1400" baseline="-25000" dirty="0"/>
            </a:p>
          </p:txBody>
        </p:sp>
        <p:sp>
          <p:nvSpPr>
            <p:cNvPr id="59" name="TextBox 58"/>
            <p:cNvSpPr txBox="1"/>
            <p:nvPr/>
          </p:nvSpPr>
          <p:spPr>
            <a:xfrm>
              <a:off x="5831633" y="979715"/>
              <a:ext cx="2810193" cy="584775"/>
            </a:xfrm>
            <a:prstGeom prst="rect">
              <a:avLst/>
            </a:prstGeom>
            <a:solidFill>
              <a:srgbClr val="FFFF99"/>
            </a:solidFill>
          </p:spPr>
          <p:txBody>
            <a:bodyPr wrap="none" rtlCol="0">
              <a:spAutoFit/>
            </a:bodyPr>
            <a:lstStyle/>
            <a:p>
              <a:r>
                <a:rPr lang="en-US" dirty="0" err="1" smtClean="0"/>
                <a:t>AllianceHT</a:t>
              </a:r>
              <a:r>
                <a:rPr lang="en-US" dirty="0" smtClean="0"/>
                <a:t> 2795</a:t>
              </a:r>
            </a:p>
            <a:p>
              <a:r>
                <a:rPr lang="en-US" dirty="0" smtClean="0"/>
                <a:t>System Volume = 350 µL</a:t>
              </a:r>
              <a:endParaRPr lang="en-US" dirty="0"/>
            </a:p>
          </p:txBody>
        </p:sp>
      </p:grpSp>
    </p:spTree>
  </p:cSld>
  <p:clrMapOvr>
    <a:masterClrMapping/>
  </p:clrMapOvr>
  <p:transition/>
  <p:timing>
    <p:tnLst>
      <p:par>
        <p:cTn id="1" dur="indefinite" restart="never" nodeType="tmRoot"/>
      </p:par>
    </p:tnLst>
  </p:timing>
</p:sld>
</file>

<file path=ppt/slides/slide138.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Effect of System Volume </a:t>
            </a:r>
            <a:endParaRPr lang="en-US" dirty="0"/>
          </a:p>
        </p:txBody>
      </p:sp>
      <p:grpSp>
        <p:nvGrpSpPr>
          <p:cNvPr id="6" name="Group 43"/>
          <p:cNvGrpSpPr/>
          <p:nvPr/>
        </p:nvGrpSpPr>
        <p:grpSpPr>
          <a:xfrm>
            <a:off x="233250" y="842859"/>
            <a:ext cx="7679109" cy="5673602"/>
            <a:chOff x="205258" y="842859"/>
            <a:chExt cx="7679109" cy="5673602"/>
          </a:xfrm>
        </p:grpSpPr>
        <p:pic>
          <p:nvPicPr>
            <p:cNvPr id="3" name="Picture 2"/>
            <p:cNvPicPr>
              <a:picLocks noChangeAspect="1" noChangeArrowheads="1"/>
            </p:cNvPicPr>
            <p:nvPr/>
          </p:nvPicPr>
          <p:blipFill>
            <a:blip r:embed="rId3" cstate="print"/>
            <a:srcRect/>
            <a:stretch>
              <a:fillRect/>
            </a:stretch>
          </p:blipFill>
          <p:spPr bwMode="auto">
            <a:xfrm>
              <a:off x="240735" y="1390424"/>
              <a:ext cx="7535862" cy="5126037"/>
            </a:xfrm>
            <a:prstGeom prst="rect">
              <a:avLst/>
            </a:prstGeom>
            <a:noFill/>
            <a:ln w="9525" algn="ctr">
              <a:noFill/>
              <a:miter lim="800000"/>
              <a:headEnd/>
              <a:tailEnd/>
            </a:ln>
            <a:effectLst/>
          </p:spPr>
        </p:pic>
        <p:sp>
          <p:nvSpPr>
            <p:cNvPr id="4" name="Text Box 5"/>
            <p:cNvSpPr txBox="1">
              <a:spLocks noChangeArrowheads="1"/>
            </p:cNvSpPr>
            <p:nvPr/>
          </p:nvSpPr>
          <p:spPr bwMode="auto">
            <a:xfrm>
              <a:off x="1072194" y="842859"/>
              <a:ext cx="4105491" cy="584775"/>
            </a:xfrm>
            <a:prstGeom prst="rect">
              <a:avLst/>
            </a:prstGeom>
            <a:solidFill>
              <a:srgbClr val="FFFF99"/>
            </a:solidFill>
            <a:ln w="9525" algn="ctr">
              <a:noFill/>
              <a:miter lim="800000"/>
              <a:headEnd/>
              <a:tailEnd/>
            </a:ln>
            <a:effectLst/>
          </p:spPr>
          <p:txBody>
            <a:bodyPr wrap="square">
              <a:spAutoFit/>
            </a:bodyPr>
            <a:lstStyle/>
            <a:p>
              <a:r>
                <a:rPr lang="en-US" dirty="0" smtClean="0"/>
                <a:t>ACQUITY System Volume = </a:t>
              </a:r>
              <a:r>
                <a:rPr lang="en-US" b="1" dirty="0" smtClean="0"/>
                <a:t>110</a:t>
              </a:r>
              <a:r>
                <a:rPr lang="en-US" dirty="0" smtClean="0"/>
                <a:t> µL</a:t>
              </a:r>
            </a:p>
            <a:p>
              <a:r>
                <a:rPr lang="en-US" dirty="0" smtClean="0"/>
                <a:t>BEH 2.1x50mm, 0.29 mL/min, 1.7µm</a:t>
              </a:r>
              <a:endParaRPr lang="en-US" dirty="0"/>
            </a:p>
          </p:txBody>
        </p:sp>
        <p:sp>
          <p:nvSpPr>
            <p:cNvPr id="5" name="Text Box 6"/>
            <p:cNvSpPr txBox="1">
              <a:spLocks noChangeArrowheads="1"/>
            </p:cNvSpPr>
            <p:nvPr/>
          </p:nvSpPr>
          <p:spPr bwMode="auto">
            <a:xfrm>
              <a:off x="1068404" y="4049258"/>
              <a:ext cx="4725906" cy="584775"/>
            </a:xfrm>
            <a:prstGeom prst="rect">
              <a:avLst/>
            </a:prstGeom>
            <a:solidFill>
              <a:srgbClr val="FFFF99"/>
            </a:solidFill>
            <a:ln w="9525" algn="ctr">
              <a:noFill/>
              <a:miter lim="800000"/>
              <a:headEnd/>
              <a:tailEnd/>
            </a:ln>
            <a:effectLst/>
          </p:spPr>
          <p:txBody>
            <a:bodyPr wrap="square">
              <a:spAutoFit/>
            </a:bodyPr>
            <a:lstStyle/>
            <a:p>
              <a:r>
                <a:rPr lang="en-US" dirty="0" err="1" smtClean="0"/>
                <a:t>AllianceHT</a:t>
              </a:r>
              <a:r>
                <a:rPr lang="en-US" dirty="0" smtClean="0"/>
                <a:t> 2795 System Volume = </a:t>
              </a:r>
              <a:r>
                <a:rPr lang="en-US" b="1" dirty="0" smtClean="0"/>
                <a:t>350</a:t>
              </a:r>
              <a:r>
                <a:rPr lang="en-US" dirty="0" smtClean="0"/>
                <a:t> µL</a:t>
              </a:r>
            </a:p>
            <a:p>
              <a:r>
                <a:rPr lang="en-US" dirty="0" err="1" smtClean="0"/>
                <a:t>XTerra</a:t>
              </a:r>
              <a:r>
                <a:rPr lang="en-US" dirty="0" smtClean="0"/>
                <a:t> 2.1x50mm, 0.29 mL/min, 3.5µm</a:t>
              </a:r>
              <a:endParaRPr lang="en-US" dirty="0"/>
            </a:p>
          </p:txBody>
        </p:sp>
        <p:sp>
          <p:nvSpPr>
            <p:cNvPr id="8" name="Rectangle 7"/>
            <p:cNvSpPr/>
            <p:nvPr/>
          </p:nvSpPr>
          <p:spPr bwMode="white">
            <a:xfrm>
              <a:off x="205258" y="1352939"/>
              <a:ext cx="914400" cy="251926"/>
            </a:xfrm>
            <a:prstGeom prst="rect">
              <a:avLst/>
            </a:prstGeom>
            <a:solidFill>
              <a:schemeClr val="bg1"/>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US" sz="1600" b="0" i="0" u="none" strike="noStrike" cap="none" normalizeH="0" baseline="0" smtClean="0">
                <a:ln>
                  <a:noFill/>
                </a:ln>
                <a:solidFill>
                  <a:schemeClr val="tx1"/>
                </a:solidFill>
                <a:effectLst/>
                <a:latin typeface="Verdana" pitchFamily="34" charset="0"/>
              </a:endParaRPr>
            </a:p>
          </p:txBody>
        </p:sp>
        <p:sp>
          <p:nvSpPr>
            <p:cNvPr id="9" name="Rectangle 8"/>
            <p:cNvSpPr/>
            <p:nvPr/>
          </p:nvSpPr>
          <p:spPr bwMode="white">
            <a:xfrm>
              <a:off x="227030" y="3996612"/>
              <a:ext cx="914400" cy="251926"/>
            </a:xfrm>
            <a:prstGeom prst="rect">
              <a:avLst/>
            </a:prstGeom>
            <a:solidFill>
              <a:schemeClr val="bg1"/>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US" sz="1600" b="0" i="0" u="none" strike="noStrike" cap="none" normalizeH="0" baseline="0" smtClean="0">
                <a:ln>
                  <a:noFill/>
                </a:ln>
                <a:solidFill>
                  <a:schemeClr val="tx1"/>
                </a:solidFill>
                <a:effectLst/>
                <a:latin typeface="Verdana" pitchFamily="34" charset="0"/>
              </a:endParaRPr>
            </a:p>
          </p:txBody>
        </p:sp>
        <p:sp>
          <p:nvSpPr>
            <p:cNvPr id="10" name="Rectangle 9"/>
            <p:cNvSpPr/>
            <p:nvPr/>
          </p:nvSpPr>
          <p:spPr bwMode="white">
            <a:xfrm>
              <a:off x="6724245" y="1415141"/>
              <a:ext cx="1085461" cy="394997"/>
            </a:xfrm>
            <a:prstGeom prst="rect">
              <a:avLst/>
            </a:prstGeom>
            <a:solidFill>
              <a:schemeClr val="bg1"/>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US" sz="1600" b="0" i="0" u="none" strike="noStrike" cap="none" normalizeH="0" baseline="0" smtClean="0">
                <a:ln>
                  <a:noFill/>
                </a:ln>
                <a:solidFill>
                  <a:schemeClr val="tx1"/>
                </a:solidFill>
                <a:effectLst/>
                <a:latin typeface="Verdana" pitchFamily="34" charset="0"/>
              </a:endParaRPr>
            </a:p>
          </p:txBody>
        </p:sp>
        <p:sp>
          <p:nvSpPr>
            <p:cNvPr id="11" name="Rectangle 10"/>
            <p:cNvSpPr/>
            <p:nvPr/>
          </p:nvSpPr>
          <p:spPr bwMode="white">
            <a:xfrm>
              <a:off x="6587412" y="3741577"/>
              <a:ext cx="1296955" cy="665582"/>
            </a:xfrm>
            <a:prstGeom prst="rect">
              <a:avLst/>
            </a:prstGeom>
            <a:solidFill>
              <a:schemeClr val="bg1"/>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US" sz="1600" b="0" i="0" u="none" strike="noStrike" cap="none" normalizeH="0" baseline="0" smtClean="0">
                <a:ln>
                  <a:noFill/>
                </a:ln>
                <a:solidFill>
                  <a:schemeClr val="tx1"/>
                </a:solidFill>
                <a:effectLst/>
                <a:latin typeface="Verdana" pitchFamily="34" charset="0"/>
              </a:endParaRPr>
            </a:p>
          </p:txBody>
        </p:sp>
        <p:grpSp>
          <p:nvGrpSpPr>
            <p:cNvPr id="7" name="Group 26"/>
            <p:cNvGrpSpPr/>
            <p:nvPr/>
          </p:nvGrpSpPr>
          <p:grpSpPr>
            <a:xfrm>
              <a:off x="1819469" y="1334277"/>
              <a:ext cx="3770355" cy="1928517"/>
              <a:chOff x="2230017" y="1352939"/>
              <a:chExt cx="3770355" cy="1928517"/>
            </a:xfrm>
          </p:grpSpPr>
          <p:sp>
            <p:nvSpPr>
              <p:cNvPr id="16" name="TextBox 15"/>
              <p:cNvSpPr txBox="1"/>
              <p:nvPr/>
            </p:nvSpPr>
            <p:spPr>
              <a:xfrm>
                <a:off x="4329405" y="2733869"/>
                <a:ext cx="282450" cy="276999"/>
              </a:xfrm>
              <a:prstGeom prst="rect">
                <a:avLst/>
              </a:prstGeom>
              <a:noFill/>
            </p:spPr>
            <p:txBody>
              <a:bodyPr wrap="none" rtlCol="0">
                <a:spAutoFit/>
              </a:bodyPr>
              <a:lstStyle/>
              <a:p>
                <a:r>
                  <a:rPr lang="en-US" sz="1200" dirty="0" smtClean="0">
                    <a:solidFill>
                      <a:srgbClr val="0000FF"/>
                    </a:solidFill>
                  </a:rPr>
                  <a:t>7</a:t>
                </a:r>
                <a:endParaRPr lang="en-US" sz="1200" dirty="0">
                  <a:solidFill>
                    <a:srgbClr val="0000FF"/>
                  </a:solidFill>
                </a:endParaRPr>
              </a:p>
            </p:txBody>
          </p:sp>
          <p:sp>
            <p:nvSpPr>
              <p:cNvPr id="17" name="TextBox 16"/>
              <p:cNvSpPr txBox="1"/>
              <p:nvPr/>
            </p:nvSpPr>
            <p:spPr>
              <a:xfrm>
                <a:off x="3931298" y="2261118"/>
                <a:ext cx="282450" cy="276999"/>
              </a:xfrm>
              <a:prstGeom prst="rect">
                <a:avLst/>
              </a:prstGeom>
              <a:noFill/>
            </p:spPr>
            <p:txBody>
              <a:bodyPr wrap="none" rtlCol="0">
                <a:spAutoFit/>
              </a:bodyPr>
              <a:lstStyle/>
              <a:p>
                <a:r>
                  <a:rPr lang="en-US" sz="1200" dirty="0" smtClean="0">
                    <a:solidFill>
                      <a:srgbClr val="0000FF"/>
                    </a:solidFill>
                  </a:rPr>
                  <a:t>6</a:t>
                </a:r>
                <a:endParaRPr lang="en-US" sz="1200" dirty="0">
                  <a:solidFill>
                    <a:srgbClr val="0000FF"/>
                  </a:solidFill>
                </a:endParaRPr>
              </a:p>
            </p:txBody>
          </p:sp>
          <p:sp>
            <p:nvSpPr>
              <p:cNvPr id="18" name="TextBox 17"/>
              <p:cNvSpPr txBox="1"/>
              <p:nvPr/>
            </p:nvSpPr>
            <p:spPr>
              <a:xfrm>
                <a:off x="3757127" y="1909666"/>
                <a:ext cx="282450" cy="276999"/>
              </a:xfrm>
              <a:prstGeom prst="rect">
                <a:avLst/>
              </a:prstGeom>
              <a:noFill/>
            </p:spPr>
            <p:txBody>
              <a:bodyPr wrap="none" rtlCol="0">
                <a:spAutoFit/>
              </a:bodyPr>
              <a:lstStyle/>
              <a:p>
                <a:r>
                  <a:rPr lang="en-US" sz="1200" dirty="0" smtClean="0">
                    <a:solidFill>
                      <a:srgbClr val="0000FF"/>
                    </a:solidFill>
                  </a:rPr>
                  <a:t>5</a:t>
                </a:r>
                <a:endParaRPr lang="en-US" sz="1200" dirty="0">
                  <a:solidFill>
                    <a:srgbClr val="0000FF"/>
                  </a:solidFill>
                </a:endParaRPr>
              </a:p>
            </p:txBody>
          </p:sp>
          <p:sp>
            <p:nvSpPr>
              <p:cNvPr id="19" name="TextBox 18"/>
              <p:cNvSpPr txBox="1"/>
              <p:nvPr/>
            </p:nvSpPr>
            <p:spPr>
              <a:xfrm>
                <a:off x="3349691" y="2509935"/>
                <a:ext cx="282450" cy="276999"/>
              </a:xfrm>
              <a:prstGeom prst="rect">
                <a:avLst/>
              </a:prstGeom>
              <a:noFill/>
            </p:spPr>
            <p:txBody>
              <a:bodyPr wrap="none" rtlCol="0">
                <a:spAutoFit/>
              </a:bodyPr>
              <a:lstStyle/>
              <a:p>
                <a:r>
                  <a:rPr lang="en-US" sz="1200" dirty="0" smtClean="0">
                    <a:solidFill>
                      <a:srgbClr val="0000FF"/>
                    </a:solidFill>
                  </a:rPr>
                  <a:t>4</a:t>
                </a:r>
                <a:endParaRPr lang="en-US" sz="1200" dirty="0">
                  <a:solidFill>
                    <a:srgbClr val="0000FF"/>
                  </a:solidFill>
                </a:endParaRPr>
              </a:p>
            </p:txBody>
          </p:sp>
          <p:sp>
            <p:nvSpPr>
              <p:cNvPr id="20" name="TextBox 19"/>
              <p:cNvSpPr txBox="1"/>
              <p:nvPr/>
            </p:nvSpPr>
            <p:spPr>
              <a:xfrm>
                <a:off x="2839617" y="1747934"/>
                <a:ext cx="282450" cy="276999"/>
              </a:xfrm>
              <a:prstGeom prst="rect">
                <a:avLst/>
              </a:prstGeom>
              <a:noFill/>
            </p:spPr>
            <p:txBody>
              <a:bodyPr wrap="none" rtlCol="0">
                <a:spAutoFit/>
              </a:bodyPr>
              <a:lstStyle/>
              <a:p>
                <a:r>
                  <a:rPr lang="en-US" sz="1200" dirty="0" smtClean="0">
                    <a:solidFill>
                      <a:srgbClr val="0000FF"/>
                    </a:solidFill>
                  </a:rPr>
                  <a:t>3</a:t>
                </a:r>
                <a:endParaRPr lang="en-US" sz="1200" dirty="0">
                  <a:solidFill>
                    <a:srgbClr val="0000FF"/>
                  </a:solidFill>
                </a:endParaRPr>
              </a:p>
            </p:txBody>
          </p:sp>
          <p:sp>
            <p:nvSpPr>
              <p:cNvPr id="21" name="TextBox 20"/>
              <p:cNvSpPr txBox="1"/>
              <p:nvPr/>
            </p:nvSpPr>
            <p:spPr>
              <a:xfrm>
                <a:off x="2497494" y="1844351"/>
                <a:ext cx="282450" cy="276999"/>
              </a:xfrm>
              <a:prstGeom prst="rect">
                <a:avLst/>
              </a:prstGeom>
              <a:noFill/>
            </p:spPr>
            <p:txBody>
              <a:bodyPr wrap="none" rtlCol="0">
                <a:spAutoFit/>
              </a:bodyPr>
              <a:lstStyle/>
              <a:p>
                <a:r>
                  <a:rPr lang="en-US" sz="1200" dirty="0" smtClean="0">
                    <a:solidFill>
                      <a:srgbClr val="0000FF"/>
                    </a:solidFill>
                  </a:rPr>
                  <a:t>2</a:t>
                </a:r>
                <a:endParaRPr lang="en-US" sz="1200" dirty="0">
                  <a:solidFill>
                    <a:srgbClr val="0000FF"/>
                  </a:solidFill>
                </a:endParaRPr>
              </a:p>
            </p:txBody>
          </p:sp>
          <p:sp>
            <p:nvSpPr>
              <p:cNvPr id="22" name="TextBox 21"/>
              <p:cNvSpPr txBox="1"/>
              <p:nvPr/>
            </p:nvSpPr>
            <p:spPr>
              <a:xfrm>
                <a:off x="2230017" y="3004457"/>
                <a:ext cx="282450" cy="276999"/>
              </a:xfrm>
              <a:prstGeom prst="rect">
                <a:avLst/>
              </a:prstGeom>
              <a:noFill/>
            </p:spPr>
            <p:txBody>
              <a:bodyPr wrap="none" rtlCol="0">
                <a:spAutoFit/>
              </a:bodyPr>
              <a:lstStyle/>
              <a:p>
                <a:r>
                  <a:rPr lang="en-US" sz="1200" dirty="0" smtClean="0">
                    <a:solidFill>
                      <a:srgbClr val="0000FF"/>
                    </a:solidFill>
                  </a:rPr>
                  <a:t>1</a:t>
                </a:r>
                <a:endParaRPr lang="en-US" sz="1200" dirty="0">
                  <a:solidFill>
                    <a:srgbClr val="0000FF"/>
                  </a:solidFill>
                </a:endParaRPr>
              </a:p>
            </p:txBody>
          </p:sp>
          <p:sp>
            <p:nvSpPr>
              <p:cNvPr id="23" name="TextBox 22"/>
              <p:cNvSpPr txBox="1"/>
              <p:nvPr/>
            </p:nvSpPr>
            <p:spPr>
              <a:xfrm>
                <a:off x="4603103" y="2587690"/>
                <a:ext cx="282450" cy="276999"/>
              </a:xfrm>
              <a:prstGeom prst="rect">
                <a:avLst/>
              </a:prstGeom>
              <a:noFill/>
            </p:spPr>
            <p:txBody>
              <a:bodyPr wrap="none" rtlCol="0">
                <a:spAutoFit/>
              </a:bodyPr>
              <a:lstStyle/>
              <a:p>
                <a:r>
                  <a:rPr lang="en-US" sz="1200" dirty="0" smtClean="0">
                    <a:solidFill>
                      <a:srgbClr val="0000FF"/>
                    </a:solidFill>
                  </a:rPr>
                  <a:t>8</a:t>
                </a:r>
                <a:endParaRPr lang="en-US" sz="1200" dirty="0">
                  <a:solidFill>
                    <a:srgbClr val="0000FF"/>
                  </a:solidFill>
                </a:endParaRPr>
              </a:p>
            </p:txBody>
          </p:sp>
          <p:sp>
            <p:nvSpPr>
              <p:cNvPr id="24" name="TextBox 23"/>
              <p:cNvSpPr txBox="1"/>
              <p:nvPr/>
            </p:nvSpPr>
            <p:spPr>
              <a:xfrm>
                <a:off x="4951446" y="1387151"/>
                <a:ext cx="282450" cy="276999"/>
              </a:xfrm>
              <a:prstGeom prst="rect">
                <a:avLst/>
              </a:prstGeom>
              <a:noFill/>
            </p:spPr>
            <p:txBody>
              <a:bodyPr wrap="none" rtlCol="0">
                <a:spAutoFit/>
              </a:bodyPr>
              <a:lstStyle/>
              <a:p>
                <a:r>
                  <a:rPr lang="en-US" sz="1200" dirty="0" smtClean="0">
                    <a:solidFill>
                      <a:srgbClr val="0000FF"/>
                    </a:solidFill>
                  </a:rPr>
                  <a:t>9</a:t>
                </a:r>
                <a:endParaRPr lang="en-US" sz="1200" dirty="0">
                  <a:solidFill>
                    <a:srgbClr val="0000FF"/>
                  </a:solidFill>
                </a:endParaRPr>
              </a:p>
            </p:txBody>
          </p:sp>
          <p:sp>
            <p:nvSpPr>
              <p:cNvPr id="25" name="TextBox 24"/>
              <p:cNvSpPr txBox="1"/>
              <p:nvPr/>
            </p:nvSpPr>
            <p:spPr>
              <a:xfrm>
                <a:off x="5337111" y="1352939"/>
                <a:ext cx="380232" cy="276999"/>
              </a:xfrm>
              <a:prstGeom prst="rect">
                <a:avLst/>
              </a:prstGeom>
              <a:noFill/>
            </p:spPr>
            <p:txBody>
              <a:bodyPr wrap="none" rtlCol="0">
                <a:spAutoFit/>
              </a:bodyPr>
              <a:lstStyle/>
              <a:p>
                <a:r>
                  <a:rPr lang="en-US" sz="1200" dirty="0" smtClean="0">
                    <a:solidFill>
                      <a:srgbClr val="0000FF"/>
                    </a:solidFill>
                  </a:rPr>
                  <a:t>10</a:t>
                </a:r>
                <a:endParaRPr lang="en-US" sz="1200" dirty="0">
                  <a:solidFill>
                    <a:srgbClr val="0000FF"/>
                  </a:solidFill>
                </a:endParaRPr>
              </a:p>
            </p:txBody>
          </p:sp>
          <p:sp>
            <p:nvSpPr>
              <p:cNvPr id="26" name="TextBox 25"/>
              <p:cNvSpPr txBox="1"/>
              <p:nvPr/>
            </p:nvSpPr>
            <p:spPr>
              <a:xfrm>
                <a:off x="5620140" y="2923591"/>
                <a:ext cx="380232" cy="276999"/>
              </a:xfrm>
              <a:prstGeom prst="rect">
                <a:avLst/>
              </a:prstGeom>
              <a:noFill/>
            </p:spPr>
            <p:txBody>
              <a:bodyPr wrap="none" rtlCol="0">
                <a:spAutoFit/>
              </a:bodyPr>
              <a:lstStyle/>
              <a:p>
                <a:r>
                  <a:rPr lang="en-US" sz="1200" dirty="0" smtClean="0">
                    <a:solidFill>
                      <a:srgbClr val="0000FF"/>
                    </a:solidFill>
                  </a:rPr>
                  <a:t>11</a:t>
                </a:r>
                <a:endParaRPr lang="en-US" sz="1200" dirty="0">
                  <a:solidFill>
                    <a:srgbClr val="0000FF"/>
                  </a:solidFill>
                </a:endParaRPr>
              </a:p>
            </p:txBody>
          </p:sp>
        </p:grpSp>
        <p:grpSp>
          <p:nvGrpSpPr>
            <p:cNvPr id="12" name="Group 41"/>
            <p:cNvGrpSpPr/>
            <p:nvPr/>
          </p:nvGrpSpPr>
          <p:grpSpPr>
            <a:xfrm>
              <a:off x="2354424" y="4621763"/>
              <a:ext cx="4983334" cy="1433993"/>
              <a:chOff x="2746310" y="4715070"/>
              <a:chExt cx="4983334" cy="1433993"/>
            </a:xfrm>
          </p:grpSpPr>
          <p:sp>
            <p:nvSpPr>
              <p:cNvPr id="30" name="TextBox 29"/>
              <p:cNvSpPr txBox="1"/>
              <p:nvPr/>
            </p:nvSpPr>
            <p:spPr>
              <a:xfrm>
                <a:off x="5604587" y="5539272"/>
                <a:ext cx="282450" cy="276999"/>
              </a:xfrm>
              <a:prstGeom prst="rect">
                <a:avLst/>
              </a:prstGeom>
              <a:noFill/>
            </p:spPr>
            <p:txBody>
              <a:bodyPr wrap="none" rtlCol="0">
                <a:spAutoFit/>
              </a:bodyPr>
              <a:lstStyle/>
              <a:p>
                <a:r>
                  <a:rPr lang="en-US" sz="1200" dirty="0" smtClean="0">
                    <a:solidFill>
                      <a:srgbClr val="0000FF"/>
                    </a:solidFill>
                  </a:rPr>
                  <a:t>6</a:t>
                </a:r>
                <a:endParaRPr lang="en-US" sz="1200" dirty="0">
                  <a:solidFill>
                    <a:srgbClr val="0000FF"/>
                  </a:solidFill>
                </a:endParaRPr>
              </a:p>
            </p:txBody>
          </p:sp>
          <p:sp>
            <p:nvSpPr>
              <p:cNvPr id="31" name="TextBox 30"/>
              <p:cNvSpPr txBox="1"/>
              <p:nvPr/>
            </p:nvSpPr>
            <p:spPr>
              <a:xfrm>
                <a:off x="5365102" y="5057192"/>
                <a:ext cx="282450" cy="276999"/>
              </a:xfrm>
              <a:prstGeom prst="rect">
                <a:avLst/>
              </a:prstGeom>
              <a:noFill/>
            </p:spPr>
            <p:txBody>
              <a:bodyPr wrap="none" rtlCol="0">
                <a:spAutoFit/>
              </a:bodyPr>
              <a:lstStyle/>
              <a:p>
                <a:r>
                  <a:rPr lang="en-US" sz="1200" dirty="0" smtClean="0">
                    <a:solidFill>
                      <a:srgbClr val="0000FF"/>
                    </a:solidFill>
                  </a:rPr>
                  <a:t>5</a:t>
                </a:r>
                <a:endParaRPr lang="en-US" sz="1200" dirty="0">
                  <a:solidFill>
                    <a:srgbClr val="0000FF"/>
                  </a:solidFill>
                </a:endParaRPr>
              </a:p>
            </p:txBody>
          </p:sp>
          <p:sp>
            <p:nvSpPr>
              <p:cNvPr id="32" name="TextBox 31"/>
              <p:cNvSpPr txBox="1"/>
              <p:nvPr/>
            </p:nvSpPr>
            <p:spPr>
              <a:xfrm>
                <a:off x="4966997" y="5536164"/>
                <a:ext cx="282450" cy="276999"/>
              </a:xfrm>
              <a:prstGeom prst="rect">
                <a:avLst/>
              </a:prstGeom>
              <a:noFill/>
            </p:spPr>
            <p:txBody>
              <a:bodyPr wrap="none" rtlCol="0">
                <a:spAutoFit/>
              </a:bodyPr>
              <a:lstStyle/>
              <a:p>
                <a:r>
                  <a:rPr lang="en-US" sz="1200" dirty="0" smtClean="0">
                    <a:solidFill>
                      <a:srgbClr val="0000FF"/>
                    </a:solidFill>
                  </a:rPr>
                  <a:t>4</a:t>
                </a:r>
                <a:endParaRPr lang="en-US" sz="1200" dirty="0">
                  <a:solidFill>
                    <a:srgbClr val="0000FF"/>
                  </a:solidFill>
                </a:endParaRPr>
              </a:p>
            </p:txBody>
          </p:sp>
          <p:sp>
            <p:nvSpPr>
              <p:cNvPr id="33" name="TextBox 32"/>
              <p:cNvSpPr txBox="1"/>
              <p:nvPr/>
            </p:nvSpPr>
            <p:spPr>
              <a:xfrm>
                <a:off x="4083697" y="5455297"/>
                <a:ext cx="282450" cy="276999"/>
              </a:xfrm>
              <a:prstGeom prst="rect">
                <a:avLst/>
              </a:prstGeom>
              <a:noFill/>
            </p:spPr>
            <p:txBody>
              <a:bodyPr wrap="none" rtlCol="0">
                <a:spAutoFit/>
              </a:bodyPr>
              <a:lstStyle/>
              <a:p>
                <a:r>
                  <a:rPr lang="en-US" sz="1200" dirty="0" smtClean="0">
                    <a:solidFill>
                      <a:srgbClr val="0000FF"/>
                    </a:solidFill>
                  </a:rPr>
                  <a:t>3</a:t>
                </a:r>
                <a:endParaRPr lang="en-US" sz="1200" dirty="0">
                  <a:solidFill>
                    <a:srgbClr val="0000FF"/>
                  </a:solidFill>
                </a:endParaRPr>
              </a:p>
            </p:txBody>
          </p:sp>
          <p:sp>
            <p:nvSpPr>
              <p:cNvPr id="34" name="TextBox 33"/>
              <p:cNvSpPr txBox="1"/>
              <p:nvPr/>
            </p:nvSpPr>
            <p:spPr>
              <a:xfrm>
                <a:off x="3023118" y="5495730"/>
                <a:ext cx="282450" cy="276999"/>
              </a:xfrm>
              <a:prstGeom prst="rect">
                <a:avLst/>
              </a:prstGeom>
              <a:noFill/>
            </p:spPr>
            <p:txBody>
              <a:bodyPr wrap="none" rtlCol="0">
                <a:spAutoFit/>
              </a:bodyPr>
              <a:lstStyle/>
              <a:p>
                <a:r>
                  <a:rPr lang="en-US" sz="1200" dirty="0" smtClean="0">
                    <a:solidFill>
                      <a:srgbClr val="0000FF"/>
                    </a:solidFill>
                  </a:rPr>
                  <a:t>2</a:t>
                </a:r>
                <a:endParaRPr lang="en-US" sz="1200" dirty="0">
                  <a:solidFill>
                    <a:srgbClr val="0000FF"/>
                  </a:solidFill>
                </a:endParaRPr>
              </a:p>
            </p:txBody>
          </p:sp>
          <p:sp>
            <p:nvSpPr>
              <p:cNvPr id="35" name="TextBox 34"/>
              <p:cNvSpPr txBox="1"/>
              <p:nvPr/>
            </p:nvSpPr>
            <p:spPr>
              <a:xfrm>
                <a:off x="2746310" y="5872064"/>
                <a:ext cx="248816" cy="276999"/>
              </a:xfrm>
              <a:prstGeom prst="rect">
                <a:avLst/>
              </a:prstGeom>
              <a:noFill/>
            </p:spPr>
            <p:txBody>
              <a:bodyPr wrap="square" rtlCol="0">
                <a:spAutoFit/>
              </a:bodyPr>
              <a:lstStyle/>
              <a:p>
                <a:r>
                  <a:rPr lang="en-US" sz="1200" dirty="0" smtClean="0">
                    <a:solidFill>
                      <a:srgbClr val="0000FF"/>
                    </a:solidFill>
                  </a:rPr>
                  <a:t>1</a:t>
                </a:r>
                <a:endParaRPr lang="en-US" sz="1200" dirty="0">
                  <a:solidFill>
                    <a:srgbClr val="0000FF"/>
                  </a:solidFill>
                </a:endParaRPr>
              </a:p>
            </p:txBody>
          </p:sp>
          <p:sp>
            <p:nvSpPr>
              <p:cNvPr id="36" name="TextBox 35"/>
              <p:cNvSpPr txBox="1"/>
              <p:nvPr/>
            </p:nvSpPr>
            <p:spPr>
              <a:xfrm>
                <a:off x="6089775" y="5156718"/>
                <a:ext cx="436338" cy="276999"/>
              </a:xfrm>
              <a:prstGeom prst="rect">
                <a:avLst/>
              </a:prstGeom>
              <a:noFill/>
            </p:spPr>
            <p:txBody>
              <a:bodyPr wrap="none" rtlCol="0">
                <a:spAutoFit/>
              </a:bodyPr>
              <a:lstStyle/>
              <a:p>
                <a:r>
                  <a:rPr lang="en-US" sz="1200" dirty="0" smtClean="0">
                    <a:solidFill>
                      <a:srgbClr val="0000FF"/>
                    </a:solidFill>
                  </a:rPr>
                  <a:t>7,8</a:t>
                </a:r>
                <a:endParaRPr lang="en-US" sz="1200" dirty="0">
                  <a:solidFill>
                    <a:srgbClr val="0000FF"/>
                  </a:solidFill>
                </a:endParaRPr>
              </a:p>
            </p:txBody>
          </p:sp>
          <p:sp>
            <p:nvSpPr>
              <p:cNvPr id="37" name="TextBox 36"/>
              <p:cNvSpPr txBox="1"/>
              <p:nvPr/>
            </p:nvSpPr>
            <p:spPr>
              <a:xfrm>
                <a:off x="6699380" y="4842588"/>
                <a:ext cx="282450" cy="276999"/>
              </a:xfrm>
              <a:prstGeom prst="rect">
                <a:avLst/>
              </a:prstGeom>
              <a:noFill/>
            </p:spPr>
            <p:txBody>
              <a:bodyPr wrap="none" rtlCol="0">
                <a:spAutoFit/>
              </a:bodyPr>
              <a:lstStyle/>
              <a:p>
                <a:r>
                  <a:rPr lang="en-US" sz="1200" dirty="0" smtClean="0">
                    <a:solidFill>
                      <a:srgbClr val="0000FF"/>
                    </a:solidFill>
                  </a:rPr>
                  <a:t>9</a:t>
                </a:r>
                <a:endParaRPr lang="en-US" sz="1200" dirty="0">
                  <a:solidFill>
                    <a:srgbClr val="0000FF"/>
                  </a:solidFill>
                </a:endParaRPr>
              </a:p>
            </p:txBody>
          </p:sp>
          <p:sp>
            <p:nvSpPr>
              <p:cNvPr id="38" name="TextBox 37"/>
              <p:cNvSpPr txBox="1"/>
              <p:nvPr/>
            </p:nvSpPr>
            <p:spPr>
              <a:xfrm>
                <a:off x="7038391" y="4715070"/>
                <a:ext cx="380232" cy="276999"/>
              </a:xfrm>
              <a:prstGeom prst="rect">
                <a:avLst/>
              </a:prstGeom>
              <a:noFill/>
            </p:spPr>
            <p:txBody>
              <a:bodyPr wrap="none" rtlCol="0">
                <a:spAutoFit/>
              </a:bodyPr>
              <a:lstStyle/>
              <a:p>
                <a:r>
                  <a:rPr lang="en-US" sz="1200" dirty="0" smtClean="0">
                    <a:solidFill>
                      <a:srgbClr val="0000FF"/>
                    </a:solidFill>
                  </a:rPr>
                  <a:t>10</a:t>
                </a:r>
                <a:endParaRPr lang="en-US" sz="1200" dirty="0">
                  <a:solidFill>
                    <a:srgbClr val="0000FF"/>
                  </a:solidFill>
                </a:endParaRPr>
              </a:p>
            </p:txBody>
          </p:sp>
          <p:sp>
            <p:nvSpPr>
              <p:cNvPr id="39" name="TextBox 38"/>
              <p:cNvSpPr txBox="1"/>
              <p:nvPr/>
            </p:nvSpPr>
            <p:spPr>
              <a:xfrm>
                <a:off x="7349412" y="5473958"/>
                <a:ext cx="380232" cy="276999"/>
              </a:xfrm>
              <a:prstGeom prst="rect">
                <a:avLst/>
              </a:prstGeom>
              <a:noFill/>
            </p:spPr>
            <p:txBody>
              <a:bodyPr wrap="none" rtlCol="0">
                <a:spAutoFit/>
              </a:bodyPr>
              <a:lstStyle/>
              <a:p>
                <a:r>
                  <a:rPr lang="en-US" sz="1200" dirty="0" smtClean="0">
                    <a:solidFill>
                      <a:srgbClr val="0000FF"/>
                    </a:solidFill>
                  </a:rPr>
                  <a:t>11</a:t>
                </a:r>
                <a:endParaRPr lang="en-US" sz="1200" dirty="0">
                  <a:solidFill>
                    <a:srgbClr val="0000FF"/>
                  </a:solidFill>
                </a:endParaRPr>
              </a:p>
            </p:txBody>
          </p:sp>
        </p:grpSp>
      </p:grpSp>
      <p:sp>
        <p:nvSpPr>
          <p:cNvPr id="45" name="Content Placeholder 40"/>
          <p:cNvSpPr>
            <a:spLocks noGrp="1"/>
          </p:cNvSpPr>
          <p:nvPr>
            <p:ph sz="half" idx="2"/>
          </p:nvPr>
        </p:nvSpPr>
        <p:spPr>
          <a:xfrm>
            <a:off x="6522097" y="1071573"/>
            <a:ext cx="2357535" cy="3491096"/>
          </a:xfrm>
        </p:spPr>
        <p:txBody>
          <a:bodyPr>
            <a:normAutofit fontScale="92500"/>
          </a:bodyPr>
          <a:lstStyle/>
          <a:p>
            <a:r>
              <a:rPr lang="en-US" dirty="0" smtClean="0"/>
              <a:t>The best chromatography at a low flow rate (0.29 mL/min) is obtained with:</a:t>
            </a:r>
          </a:p>
          <a:p>
            <a:pPr lvl="1"/>
            <a:r>
              <a:rPr lang="en-US" dirty="0" smtClean="0"/>
              <a:t>Low system volume</a:t>
            </a:r>
          </a:p>
          <a:p>
            <a:pPr lvl="1"/>
            <a:r>
              <a:rPr lang="en-US" dirty="0" smtClean="0"/>
              <a:t>Binary gradient system</a:t>
            </a:r>
          </a:p>
          <a:p>
            <a:pPr lvl="1"/>
            <a:r>
              <a:rPr lang="en-US" dirty="0" smtClean="0"/>
              <a:t>Column with small particle size (1.7µm)</a:t>
            </a:r>
          </a:p>
        </p:txBody>
      </p:sp>
    </p:spTree>
  </p:cSld>
  <p:clrMapOvr>
    <a:masterClrMapping/>
  </p:clrMapOvr>
  <p:transition/>
  <p:timing>
    <p:tnLst>
      <p:par>
        <p:cTn id="1" dur="indefinite" restart="never" nodeType="tmRoot"/>
      </p:par>
    </p:tnLst>
  </p:timing>
</p:sld>
</file>

<file path=ppt/slides/slide139.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62" name="Content Placeholder 161"/>
          <p:cNvSpPr>
            <a:spLocks noGrp="1"/>
          </p:cNvSpPr>
          <p:nvPr>
            <p:ph sz="half" idx="12"/>
          </p:nvPr>
        </p:nvSpPr>
        <p:spPr>
          <a:xfrm>
            <a:off x="228600" y="5421086"/>
            <a:ext cx="8686800" cy="1233906"/>
          </a:xfrm>
          <a:solidFill>
            <a:srgbClr val="FFFFCC"/>
          </a:solidFill>
          <a:ln>
            <a:solidFill>
              <a:schemeClr val="tx1"/>
            </a:solidFill>
          </a:ln>
        </p:spPr>
        <p:txBody>
          <a:bodyPr/>
          <a:lstStyle/>
          <a:p>
            <a:r>
              <a:rPr lang="en-US" sz="1600" dirty="0" smtClean="0"/>
              <a:t>Reequilibration Time is the time required for a column to reach the initial mobile phase conditions.</a:t>
            </a:r>
          </a:p>
          <a:p>
            <a:r>
              <a:rPr lang="en-US" sz="1600" dirty="0" smtClean="0"/>
              <a:t>Sufficient reequilibration time is required for retention time reproducibility.</a:t>
            </a:r>
          </a:p>
          <a:p>
            <a:r>
              <a:rPr lang="en-US" sz="1600" dirty="0" smtClean="0"/>
              <a:t>Reequilibration is a function of the HPLC system volume and the flow rate.</a:t>
            </a:r>
            <a:endParaRPr lang="en-US" sz="1600" dirty="0"/>
          </a:p>
        </p:txBody>
      </p:sp>
      <p:sp>
        <p:nvSpPr>
          <p:cNvPr id="346114" name="Rectangle 2"/>
          <p:cNvSpPr>
            <a:spLocks noGrp="1" noChangeArrowheads="1"/>
          </p:cNvSpPr>
          <p:nvPr>
            <p:ph type="title"/>
          </p:nvPr>
        </p:nvSpPr>
        <p:spPr/>
        <p:txBody>
          <a:bodyPr/>
          <a:lstStyle/>
          <a:p>
            <a:r>
              <a:rPr lang="en-US" dirty="0" smtClean="0"/>
              <a:t>System Volume &amp; Column Reequilibration</a:t>
            </a:r>
          </a:p>
        </p:txBody>
      </p:sp>
      <p:grpSp>
        <p:nvGrpSpPr>
          <p:cNvPr id="2" name="Group 182"/>
          <p:cNvGrpSpPr/>
          <p:nvPr/>
        </p:nvGrpSpPr>
        <p:grpSpPr>
          <a:xfrm>
            <a:off x="424296" y="878536"/>
            <a:ext cx="8024326" cy="4362214"/>
            <a:chOff x="597188" y="850544"/>
            <a:chExt cx="8024326" cy="4362214"/>
          </a:xfrm>
        </p:grpSpPr>
        <p:sp>
          <p:nvSpPr>
            <p:cNvPr id="346116" name="Freeform 4"/>
            <p:cNvSpPr>
              <a:spLocks/>
            </p:cNvSpPr>
            <p:nvPr/>
          </p:nvSpPr>
          <p:spPr bwMode="auto">
            <a:xfrm>
              <a:off x="1882933" y="1133119"/>
              <a:ext cx="4459288" cy="2593975"/>
            </a:xfrm>
            <a:custGeom>
              <a:avLst/>
              <a:gdLst/>
              <a:ahLst/>
              <a:cxnLst>
                <a:cxn ang="0">
                  <a:pos x="93" y="1628"/>
                </a:cxn>
                <a:cxn ang="0">
                  <a:pos x="197" y="1628"/>
                </a:cxn>
                <a:cxn ang="0">
                  <a:pos x="296" y="1630"/>
                </a:cxn>
                <a:cxn ang="0">
                  <a:pos x="339" y="1608"/>
                </a:cxn>
                <a:cxn ang="0">
                  <a:pos x="383" y="1569"/>
                </a:cxn>
                <a:cxn ang="0">
                  <a:pos x="419" y="1525"/>
                </a:cxn>
                <a:cxn ang="0">
                  <a:pos x="457" y="1482"/>
                </a:cxn>
                <a:cxn ang="0">
                  <a:pos x="493" y="1436"/>
                </a:cxn>
                <a:cxn ang="0">
                  <a:pos x="530" y="1391"/>
                </a:cxn>
                <a:cxn ang="0">
                  <a:pos x="565" y="1343"/>
                </a:cxn>
                <a:cxn ang="0">
                  <a:pos x="600" y="1296"/>
                </a:cxn>
                <a:cxn ang="0">
                  <a:pos x="636" y="1247"/>
                </a:cxn>
                <a:cxn ang="0">
                  <a:pos x="676" y="1201"/>
                </a:cxn>
                <a:cxn ang="0">
                  <a:pos x="718" y="1153"/>
                </a:cxn>
                <a:cxn ang="0">
                  <a:pos x="754" y="1105"/>
                </a:cxn>
                <a:cxn ang="0">
                  <a:pos x="790" y="1059"/>
                </a:cxn>
                <a:cxn ang="0">
                  <a:pos x="826" y="1010"/>
                </a:cxn>
                <a:cxn ang="0">
                  <a:pos x="862" y="963"/>
                </a:cxn>
                <a:cxn ang="0">
                  <a:pos x="897" y="915"/>
                </a:cxn>
                <a:cxn ang="0">
                  <a:pos x="936" y="868"/>
                </a:cxn>
                <a:cxn ang="0">
                  <a:pos x="972" y="819"/>
                </a:cxn>
                <a:cxn ang="0">
                  <a:pos x="1015" y="771"/>
                </a:cxn>
                <a:cxn ang="0">
                  <a:pos x="1051" y="724"/>
                </a:cxn>
                <a:cxn ang="0">
                  <a:pos x="1087" y="677"/>
                </a:cxn>
                <a:cxn ang="0">
                  <a:pos x="1122" y="629"/>
                </a:cxn>
                <a:cxn ang="0">
                  <a:pos x="1161" y="579"/>
                </a:cxn>
                <a:cxn ang="0">
                  <a:pos x="1197" y="532"/>
                </a:cxn>
                <a:cxn ang="0">
                  <a:pos x="1233" y="484"/>
                </a:cxn>
                <a:cxn ang="0">
                  <a:pos x="1268" y="437"/>
                </a:cxn>
                <a:cxn ang="0">
                  <a:pos x="1304" y="389"/>
                </a:cxn>
                <a:cxn ang="0">
                  <a:pos x="1348" y="342"/>
                </a:cxn>
                <a:cxn ang="0">
                  <a:pos x="1383" y="292"/>
                </a:cxn>
                <a:cxn ang="0">
                  <a:pos x="1422" y="247"/>
                </a:cxn>
                <a:cxn ang="0">
                  <a:pos x="1458" y="197"/>
                </a:cxn>
                <a:cxn ang="0">
                  <a:pos x="1494" y="150"/>
                </a:cxn>
                <a:cxn ang="0">
                  <a:pos x="1529" y="102"/>
                </a:cxn>
                <a:cxn ang="0">
                  <a:pos x="1565" y="60"/>
                </a:cxn>
                <a:cxn ang="0">
                  <a:pos x="1608" y="25"/>
                </a:cxn>
                <a:cxn ang="0">
                  <a:pos x="1677" y="10"/>
                </a:cxn>
                <a:cxn ang="0">
                  <a:pos x="1769" y="3"/>
                </a:cxn>
                <a:cxn ang="0">
                  <a:pos x="1861" y="2"/>
                </a:cxn>
                <a:cxn ang="0">
                  <a:pos x="1959" y="0"/>
                </a:cxn>
                <a:cxn ang="0">
                  <a:pos x="2030" y="33"/>
                </a:cxn>
                <a:cxn ang="0">
                  <a:pos x="2065" y="626"/>
                </a:cxn>
                <a:cxn ang="0">
                  <a:pos x="2100" y="1195"/>
                </a:cxn>
                <a:cxn ang="0">
                  <a:pos x="2139" y="1411"/>
                </a:cxn>
                <a:cxn ang="0">
                  <a:pos x="2174" y="1497"/>
                </a:cxn>
                <a:cxn ang="0">
                  <a:pos x="2211" y="1545"/>
                </a:cxn>
                <a:cxn ang="0">
                  <a:pos x="2254" y="1572"/>
                </a:cxn>
                <a:cxn ang="0">
                  <a:pos x="2297" y="1595"/>
                </a:cxn>
                <a:cxn ang="0">
                  <a:pos x="2371" y="1611"/>
                </a:cxn>
                <a:cxn ang="0">
                  <a:pos x="2443" y="1620"/>
                </a:cxn>
                <a:cxn ang="0">
                  <a:pos x="2521" y="1626"/>
                </a:cxn>
                <a:cxn ang="0">
                  <a:pos x="2618" y="1630"/>
                </a:cxn>
                <a:cxn ang="0">
                  <a:pos x="2711" y="1632"/>
                </a:cxn>
                <a:cxn ang="0">
                  <a:pos x="2803" y="1634"/>
                </a:cxn>
                <a:cxn ang="0">
                  <a:pos x="2908" y="1634"/>
                </a:cxn>
                <a:cxn ang="0">
                  <a:pos x="3007" y="1634"/>
                </a:cxn>
                <a:cxn ang="0">
                  <a:pos x="3111" y="1634"/>
                </a:cxn>
              </a:cxnLst>
              <a:rect l="0" t="0" r="r" b="b"/>
              <a:pathLst>
                <a:path w="3161" h="1634">
                  <a:moveTo>
                    <a:pt x="0" y="1628"/>
                  </a:moveTo>
                  <a:lnTo>
                    <a:pt x="7" y="1628"/>
                  </a:lnTo>
                  <a:lnTo>
                    <a:pt x="14" y="1628"/>
                  </a:lnTo>
                  <a:lnTo>
                    <a:pt x="22" y="1628"/>
                  </a:lnTo>
                  <a:lnTo>
                    <a:pt x="29" y="1628"/>
                  </a:lnTo>
                  <a:lnTo>
                    <a:pt x="36" y="1628"/>
                  </a:lnTo>
                  <a:lnTo>
                    <a:pt x="43" y="1628"/>
                  </a:lnTo>
                  <a:lnTo>
                    <a:pt x="51" y="1628"/>
                  </a:lnTo>
                  <a:lnTo>
                    <a:pt x="58" y="1628"/>
                  </a:lnTo>
                  <a:lnTo>
                    <a:pt x="65" y="1628"/>
                  </a:lnTo>
                  <a:lnTo>
                    <a:pt x="71" y="1628"/>
                  </a:lnTo>
                  <a:lnTo>
                    <a:pt x="79" y="1628"/>
                  </a:lnTo>
                  <a:lnTo>
                    <a:pt x="87" y="1628"/>
                  </a:lnTo>
                  <a:lnTo>
                    <a:pt x="93" y="1628"/>
                  </a:lnTo>
                  <a:lnTo>
                    <a:pt x="101" y="1628"/>
                  </a:lnTo>
                  <a:lnTo>
                    <a:pt x="108" y="1628"/>
                  </a:lnTo>
                  <a:lnTo>
                    <a:pt x="115" y="1628"/>
                  </a:lnTo>
                  <a:lnTo>
                    <a:pt x="122" y="1628"/>
                  </a:lnTo>
                  <a:lnTo>
                    <a:pt x="129" y="1628"/>
                  </a:lnTo>
                  <a:lnTo>
                    <a:pt x="137" y="1628"/>
                  </a:lnTo>
                  <a:lnTo>
                    <a:pt x="144" y="1628"/>
                  </a:lnTo>
                  <a:lnTo>
                    <a:pt x="150" y="1628"/>
                  </a:lnTo>
                  <a:lnTo>
                    <a:pt x="158" y="1628"/>
                  </a:lnTo>
                  <a:lnTo>
                    <a:pt x="165" y="1628"/>
                  </a:lnTo>
                  <a:lnTo>
                    <a:pt x="172" y="1628"/>
                  </a:lnTo>
                  <a:lnTo>
                    <a:pt x="183" y="1628"/>
                  </a:lnTo>
                  <a:lnTo>
                    <a:pt x="190" y="1628"/>
                  </a:lnTo>
                  <a:lnTo>
                    <a:pt x="197" y="1628"/>
                  </a:lnTo>
                  <a:lnTo>
                    <a:pt x="204" y="1628"/>
                  </a:lnTo>
                  <a:lnTo>
                    <a:pt x="211" y="1628"/>
                  </a:lnTo>
                  <a:lnTo>
                    <a:pt x="218" y="1628"/>
                  </a:lnTo>
                  <a:lnTo>
                    <a:pt x="226" y="1628"/>
                  </a:lnTo>
                  <a:lnTo>
                    <a:pt x="232" y="1630"/>
                  </a:lnTo>
                  <a:lnTo>
                    <a:pt x="240" y="1630"/>
                  </a:lnTo>
                  <a:lnTo>
                    <a:pt x="247" y="1630"/>
                  </a:lnTo>
                  <a:lnTo>
                    <a:pt x="253" y="1630"/>
                  </a:lnTo>
                  <a:lnTo>
                    <a:pt x="262" y="1630"/>
                  </a:lnTo>
                  <a:lnTo>
                    <a:pt x="268" y="1630"/>
                  </a:lnTo>
                  <a:lnTo>
                    <a:pt x="275" y="1630"/>
                  </a:lnTo>
                  <a:lnTo>
                    <a:pt x="282" y="1630"/>
                  </a:lnTo>
                  <a:lnTo>
                    <a:pt x="290" y="1630"/>
                  </a:lnTo>
                  <a:lnTo>
                    <a:pt x="296" y="1630"/>
                  </a:lnTo>
                  <a:lnTo>
                    <a:pt x="296" y="1628"/>
                  </a:lnTo>
                  <a:lnTo>
                    <a:pt x="304" y="1628"/>
                  </a:lnTo>
                  <a:lnTo>
                    <a:pt x="310" y="1628"/>
                  </a:lnTo>
                  <a:lnTo>
                    <a:pt x="310" y="1626"/>
                  </a:lnTo>
                  <a:lnTo>
                    <a:pt x="318" y="1624"/>
                  </a:lnTo>
                  <a:lnTo>
                    <a:pt x="318" y="1622"/>
                  </a:lnTo>
                  <a:lnTo>
                    <a:pt x="326" y="1622"/>
                  </a:lnTo>
                  <a:lnTo>
                    <a:pt x="326" y="1620"/>
                  </a:lnTo>
                  <a:lnTo>
                    <a:pt x="332" y="1619"/>
                  </a:lnTo>
                  <a:lnTo>
                    <a:pt x="332" y="1616"/>
                  </a:lnTo>
                  <a:lnTo>
                    <a:pt x="332" y="1615"/>
                  </a:lnTo>
                  <a:lnTo>
                    <a:pt x="339" y="1613"/>
                  </a:lnTo>
                  <a:lnTo>
                    <a:pt x="339" y="1611"/>
                  </a:lnTo>
                  <a:lnTo>
                    <a:pt x="339" y="1608"/>
                  </a:lnTo>
                  <a:lnTo>
                    <a:pt x="347" y="1607"/>
                  </a:lnTo>
                  <a:lnTo>
                    <a:pt x="347" y="1605"/>
                  </a:lnTo>
                  <a:lnTo>
                    <a:pt x="355" y="1601"/>
                  </a:lnTo>
                  <a:lnTo>
                    <a:pt x="355" y="1598"/>
                  </a:lnTo>
                  <a:lnTo>
                    <a:pt x="355" y="1597"/>
                  </a:lnTo>
                  <a:lnTo>
                    <a:pt x="361" y="1593"/>
                  </a:lnTo>
                  <a:lnTo>
                    <a:pt x="361" y="1591"/>
                  </a:lnTo>
                  <a:lnTo>
                    <a:pt x="361" y="1587"/>
                  </a:lnTo>
                  <a:lnTo>
                    <a:pt x="368" y="1585"/>
                  </a:lnTo>
                  <a:lnTo>
                    <a:pt x="368" y="1580"/>
                  </a:lnTo>
                  <a:lnTo>
                    <a:pt x="368" y="1578"/>
                  </a:lnTo>
                  <a:lnTo>
                    <a:pt x="376" y="1574"/>
                  </a:lnTo>
                  <a:lnTo>
                    <a:pt x="376" y="1570"/>
                  </a:lnTo>
                  <a:lnTo>
                    <a:pt x="383" y="1569"/>
                  </a:lnTo>
                  <a:lnTo>
                    <a:pt x="383" y="1565"/>
                  </a:lnTo>
                  <a:lnTo>
                    <a:pt x="383" y="1563"/>
                  </a:lnTo>
                  <a:lnTo>
                    <a:pt x="390" y="1559"/>
                  </a:lnTo>
                  <a:lnTo>
                    <a:pt x="390" y="1557"/>
                  </a:lnTo>
                  <a:lnTo>
                    <a:pt x="390" y="1553"/>
                  </a:lnTo>
                  <a:lnTo>
                    <a:pt x="397" y="1549"/>
                  </a:lnTo>
                  <a:lnTo>
                    <a:pt x="397" y="1547"/>
                  </a:lnTo>
                  <a:lnTo>
                    <a:pt x="397" y="1543"/>
                  </a:lnTo>
                  <a:lnTo>
                    <a:pt x="404" y="1541"/>
                  </a:lnTo>
                  <a:lnTo>
                    <a:pt x="404" y="1537"/>
                  </a:lnTo>
                  <a:lnTo>
                    <a:pt x="412" y="1535"/>
                  </a:lnTo>
                  <a:lnTo>
                    <a:pt x="412" y="1531"/>
                  </a:lnTo>
                  <a:lnTo>
                    <a:pt x="412" y="1530"/>
                  </a:lnTo>
                  <a:lnTo>
                    <a:pt x="419" y="1525"/>
                  </a:lnTo>
                  <a:lnTo>
                    <a:pt x="419" y="1524"/>
                  </a:lnTo>
                  <a:lnTo>
                    <a:pt x="419" y="1519"/>
                  </a:lnTo>
                  <a:lnTo>
                    <a:pt x="429" y="1518"/>
                  </a:lnTo>
                  <a:lnTo>
                    <a:pt x="429" y="1513"/>
                  </a:lnTo>
                  <a:lnTo>
                    <a:pt x="429" y="1511"/>
                  </a:lnTo>
                  <a:lnTo>
                    <a:pt x="436" y="1507"/>
                  </a:lnTo>
                  <a:lnTo>
                    <a:pt x="436" y="1503"/>
                  </a:lnTo>
                  <a:lnTo>
                    <a:pt x="444" y="1501"/>
                  </a:lnTo>
                  <a:lnTo>
                    <a:pt x="444" y="1497"/>
                  </a:lnTo>
                  <a:lnTo>
                    <a:pt x="444" y="1495"/>
                  </a:lnTo>
                  <a:lnTo>
                    <a:pt x="451" y="1491"/>
                  </a:lnTo>
                  <a:lnTo>
                    <a:pt x="451" y="1487"/>
                  </a:lnTo>
                  <a:lnTo>
                    <a:pt x="451" y="1486"/>
                  </a:lnTo>
                  <a:lnTo>
                    <a:pt x="457" y="1482"/>
                  </a:lnTo>
                  <a:lnTo>
                    <a:pt x="457" y="1478"/>
                  </a:lnTo>
                  <a:lnTo>
                    <a:pt x="457" y="1476"/>
                  </a:lnTo>
                  <a:lnTo>
                    <a:pt x="465" y="1472"/>
                  </a:lnTo>
                  <a:lnTo>
                    <a:pt x="465" y="1470"/>
                  </a:lnTo>
                  <a:lnTo>
                    <a:pt x="473" y="1466"/>
                  </a:lnTo>
                  <a:lnTo>
                    <a:pt x="473" y="1462"/>
                  </a:lnTo>
                  <a:lnTo>
                    <a:pt x="473" y="1460"/>
                  </a:lnTo>
                  <a:lnTo>
                    <a:pt x="479" y="1456"/>
                  </a:lnTo>
                  <a:lnTo>
                    <a:pt x="479" y="1452"/>
                  </a:lnTo>
                  <a:lnTo>
                    <a:pt x="479" y="1451"/>
                  </a:lnTo>
                  <a:lnTo>
                    <a:pt x="487" y="1446"/>
                  </a:lnTo>
                  <a:lnTo>
                    <a:pt x="487" y="1442"/>
                  </a:lnTo>
                  <a:lnTo>
                    <a:pt x="493" y="1440"/>
                  </a:lnTo>
                  <a:lnTo>
                    <a:pt x="493" y="1436"/>
                  </a:lnTo>
                  <a:lnTo>
                    <a:pt x="493" y="1434"/>
                  </a:lnTo>
                  <a:lnTo>
                    <a:pt x="501" y="1430"/>
                  </a:lnTo>
                  <a:lnTo>
                    <a:pt x="501" y="1426"/>
                  </a:lnTo>
                  <a:lnTo>
                    <a:pt x="501" y="1424"/>
                  </a:lnTo>
                  <a:lnTo>
                    <a:pt x="508" y="1420"/>
                  </a:lnTo>
                  <a:lnTo>
                    <a:pt x="508" y="1416"/>
                  </a:lnTo>
                  <a:lnTo>
                    <a:pt x="508" y="1415"/>
                  </a:lnTo>
                  <a:lnTo>
                    <a:pt x="515" y="1411"/>
                  </a:lnTo>
                  <a:lnTo>
                    <a:pt x="515" y="1407"/>
                  </a:lnTo>
                  <a:lnTo>
                    <a:pt x="521" y="1404"/>
                  </a:lnTo>
                  <a:lnTo>
                    <a:pt x="521" y="1401"/>
                  </a:lnTo>
                  <a:lnTo>
                    <a:pt x="521" y="1397"/>
                  </a:lnTo>
                  <a:lnTo>
                    <a:pt x="530" y="1395"/>
                  </a:lnTo>
                  <a:lnTo>
                    <a:pt x="530" y="1391"/>
                  </a:lnTo>
                  <a:lnTo>
                    <a:pt x="530" y="1387"/>
                  </a:lnTo>
                  <a:lnTo>
                    <a:pt x="536" y="1382"/>
                  </a:lnTo>
                  <a:lnTo>
                    <a:pt x="536" y="1380"/>
                  </a:lnTo>
                  <a:lnTo>
                    <a:pt x="536" y="1376"/>
                  </a:lnTo>
                  <a:lnTo>
                    <a:pt x="543" y="1373"/>
                  </a:lnTo>
                  <a:lnTo>
                    <a:pt x="543" y="1371"/>
                  </a:lnTo>
                  <a:lnTo>
                    <a:pt x="550" y="1367"/>
                  </a:lnTo>
                  <a:lnTo>
                    <a:pt x="550" y="1363"/>
                  </a:lnTo>
                  <a:lnTo>
                    <a:pt x="550" y="1359"/>
                  </a:lnTo>
                  <a:lnTo>
                    <a:pt x="558" y="1357"/>
                  </a:lnTo>
                  <a:lnTo>
                    <a:pt x="558" y="1353"/>
                  </a:lnTo>
                  <a:lnTo>
                    <a:pt x="558" y="1349"/>
                  </a:lnTo>
                  <a:lnTo>
                    <a:pt x="565" y="1347"/>
                  </a:lnTo>
                  <a:lnTo>
                    <a:pt x="565" y="1343"/>
                  </a:lnTo>
                  <a:lnTo>
                    <a:pt x="565" y="1339"/>
                  </a:lnTo>
                  <a:lnTo>
                    <a:pt x="572" y="1337"/>
                  </a:lnTo>
                  <a:lnTo>
                    <a:pt x="572" y="1333"/>
                  </a:lnTo>
                  <a:lnTo>
                    <a:pt x="578" y="1329"/>
                  </a:lnTo>
                  <a:lnTo>
                    <a:pt x="578" y="1326"/>
                  </a:lnTo>
                  <a:lnTo>
                    <a:pt x="578" y="1324"/>
                  </a:lnTo>
                  <a:lnTo>
                    <a:pt x="586" y="1320"/>
                  </a:lnTo>
                  <a:lnTo>
                    <a:pt x="586" y="1315"/>
                  </a:lnTo>
                  <a:lnTo>
                    <a:pt x="586" y="1313"/>
                  </a:lnTo>
                  <a:lnTo>
                    <a:pt x="593" y="1309"/>
                  </a:lnTo>
                  <a:lnTo>
                    <a:pt x="593" y="1305"/>
                  </a:lnTo>
                  <a:lnTo>
                    <a:pt x="600" y="1303"/>
                  </a:lnTo>
                  <a:lnTo>
                    <a:pt x="600" y="1300"/>
                  </a:lnTo>
                  <a:lnTo>
                    <a:pt x="600" y="1296"/>
                  </a:lnTo>
                  <a:lnTo>
                    <a:pt x="608" y="1292"/>
                  </a:lnTo>
                  <a:lnTo>
                    <a:pt x="608" y="1290"/>
                  </a:lnTo>
                  <a:lnTo>
                    <a:pt x="608" y="1285"/>
                  </a:lnTo>
                  <a:lnTo>
                    <a:pt x="614" y="1282"/>
                  </a:lnTo>
                  <a:lnTo>
                    <a:pt x="614" y="1280"/>
                  </a:lnTo>
                  <a:lnTo>
                    <a:pt x="614" y="1276"/>
                  </a:lnTo>
                  <a:lnTo>
                    <a:pt x="622" y="1272"/>
                  </a:lnTo>
                  <a:lnTo>
                    <a:pt x="622" y="1268"/>
                  </a:lnTo>
                  <a:lnTo>
                    <a:pt x="629" y="1266"/>
                  </a:lnTo>
                  <a:lnTo>
                    <a:pt x="629" y="1262"/>
                  </a:lnTo>
                  <a:lnTo>
                    <a:pt x="629" y="1258"/>
                  </a:lnTo>
                  <a:lnTo>
                    <a:pt x="636" y="1256"/>
                  </a:lnTo>
                  <a:lnTo>
                    <a:pt x="636" y="1253"/>
                  </a:lnTo>
                  <a:lnTo>
                    <a:pt x="636" y="1247"/>
                  </a:lnTo>
                  <a:lnTo>
                    <a:pt x="643" y="1246"/>
                  </a:lnTo>
                  <a:lnTo>
                    <a:pt x="643" y="1242"/>
                  </a:lnTo>
                  <a:lnTo>
                    <a:pt x="643" y="1238"/>
                  </a:lnTo>
                  <a:lnTo>
                    <a:pt x="650" y="1234"/>
                  </a:lnTo>
                  <a:lnTo>
                    <a:pt x="650" y="1232"/>
                  </a:lnTo>
                  <a:lnTo>
                    <a:pt x="657" y="1228"/>
                  </a:lnTo>
                  <a:lnTo>
                    <a:pt x="657" y="1224"/>
                  </a:lnTo>
                  <a:lnTo>
                    <a:pt x="657" y="1220"/>
                  </a:lnTo>
                  <a:lnTo>
                    <a:pt x="669" y="1218"/>
                  </a:lnTo>
                  <a:lnTo>
                    <a:pt x="669" y="1214"/>
                  </a:lnTo>
                  <a:lnTo>
                    <a:pt x="669" y="1211"/>
                  </a:lnTo>
                  <a:lnTo>
                    <a:pt x="676" y="1207"/>
                  </a:lnTo>
                  <a:lnTo>
                    <a:pt x="676" y="1205"/>
                  </a:lnTo>
                  <a:lnTo>
                    <a:pt x="676" y="1201"/>
                  </a:lnTo>
                  <a:lnTo>
                    <a:pt x="683" y="1197"/>
                  </a:lnTo>
                  <a:lnTo>
                    <a:pt x="683" y="1195"/>
                  </a:lnTo>
                  <a:lnTo>
                    <a:pt x="690" y="1191"/>
                  </a:lnTo>
                  <a:lnTo>
                    <a:pt x="690" y="1187"/>
                  </a:lnTo>
                  <a:lnTo>
                    <a:pt x="690" y="1182"/>
                  </a:lnTo>
                  <a:lnTo>
                    <a:pt x="697" y="1180"/>
                  </a:lnTo>
                  <a:lnTo>
                    <a:pt x="697" y="1176"/>
                  </a:lnTo>
                  <a:lnTo>
                    <a:pt x="697" y="1172"/>
                  </a:lnTo>
                  <a:lnTo>
                    <a:pt x="704" y="1170"/>
                  </a:lnTo>
                  <a:lnTo>
                    <a:pt x="704" y="1167"/>
                  </a:lnTo>
                  <a:lnTo>
                    <a:pt x="704" y="1163"/>
                  </a:lnTo>
                  <a:lnTo>
                    <a:pt x="712" y="1159"/>
                  </a:lnTo>
                  <a:lnTo>
                    <a:pt x="712" y="1157"/>
                  </a:lnTo>
                  <a:lnTo>
                    <a:pt x="718" y="1153"/>
                  </a:lnTo>
                  <a:lnTo>
                    <a:pt x="718" y="1149"/>
                  </a:lnTo>
                  <a:lnTo>
                    <a:pt x="718" y="1147"/>
                  </a:lnTo>
                  <a:lnTo>
                    <a:pt x="726" y="1143"/>
                  </a:lnTo>
                  <a:lnTo>
                    <a:pt x="726" y="1139"/>
                  </a:lnTo>
                  <a:lnTo>
                    <a:pt x="726" y="1135"/>
                  </a:lnTo>
                  <a:lnTo>
                    <a:pt x="733" y="1134"/>
                  </a:lnTo>
                  <a:lnTo>
                    <a:pt x="733" y="1130"/>
                  </a:lnTo>
                  <a:lnTo>
                    <a:pt x="740" y="1126"/>
                  </a:lnTo>
                  <a:lnTo>
                    <a:pt x="740" y="1124"/>
                  </a:lnTo>
                  <a:lnTo>
                    <a:pt x="740" y="1120"/>
                  </a:lnTo>
                  <a:lnTo>
                    <a:pt x="747" y="1115"/>
                  </a:lnTo>
                  <a:lnTo>
                    <a:pt x="747" y="1111"/>
                  </a:lnTo>
                  <a:lnTo>
                    <a:pt x="747" y="1109"/>
                  </a:lnTo>
                  <a:lnTo>
                    <a:pt x="754" y="1105"/>
                  </a:lnTo>
                  <a:lnTo>
                    <a:pt x="754" y="1101"/>
                  </a:lnTo>
                  <a:lnTo>
                    <a:pt x="754" y="1099"/>
                  </a:lnTo>
                  <a:lnTo>
                    <a:pt x="761" y="1095"/>
                  </a:lnTo>
                  <a:lnTo>
                    <a:pt x="761" y="1092"/>
                  </a:lnTo>
                  <a:lnTo>
                    <a:pt x="769" y="1089"/>
                  </a:lnTo>
                  <a:lnTo>
                    <a:pt x="769" y="1086"/>
                  </a:lnTo>
                  <a:lnTo>
                    <a:pt x="769" y="1082"/>
                  </a:lnTo>
                  <a:lnTo>
                    <a:pt x="775" y="1078"/>
                  </a:lnTo>
                  <a:lnTo>
                    <a:pt x="775" y="1076"/>
                  </a:lnTo>
                  <a:lnTo>
                    <a:pt x="775" y="1072"/>
                  </a:lnTo>
                  <a:lnTo>
                    <a:pt x="783" y="1068"/>
                  </a:lnTo>
                  <a:lnTo>
                    <a:pt x="783" y="1066"/>
                  </a:lnTo>
                  <a:lnTo>
                    <a:pt x="783" y="1063"/>
                  </a:lnTo>
                  <a:lnTo>
                    <a:pt x="790" y="1059"/>
                  </a:lnTo>
                  <a:lnTo>
                    <a:pt x="790" y="1055"/>
                  </a:lnTo>
                  <a:lnTo>
                    <a:pt x="797" y="1052"/>
                  </a:lnTo>
                  <a:lnTo>
                    <a:pt x="797" y="1048"/>
                  </a:lnTo>
                  <a:lnTo>
                    <a:pt x="797" y="1044"/>
                  </a:lnTo>
                  <a:lnTo>
                    <a:pt x="805" y="1040"/>
                  </a:lnTo>
                  <a:lnTo>
                    <a:pt x="805" y="1038"/>
                  </a:lnTo>
                  <a:lnTo>
                    <a:pt x="805" y="1034"/>
                  </a:lnTo>
                  <a:lnTo>
                    <a:pt x="811" y="1030"/>
                  </a:lnTo>
                  <a:lnTo>
                    <a:pt x="811" y="1028"/>
                  </a:lnTo>
                  <a:lnTo>
                    <a:pt x="811" y="1024"/>
                  </a:lnTo>
                  <a:lnTo>
                    <a:pt x="818" y="1021"/>
                  </a:lnTo>
                  <a:lnTo>
                    <a:pt x="818" y="1016"/>
                  </a:lnTo>
                  <a:lnTo>
                    <a:pt x="826" y="1014"/>
                  </a:lnTo>
                  <a:lnTo>
                    <a:pt x="826" y="1010"/>
                  </a:lnTo>
                  <a:lnTo>
                    <a:pt x="826" y="1006"/>
                  </a:lnTo>
                  <a:lnTo>
                    <a:pt x="833" y="1003"/>
                  </a:lnTo>
                  <a:lnTo>
                    <a:pt x="833" y="1001"/>
                  </a:lnTo>
                  <a:lnTo>
                    <a:pt x="833" y="997"/>
                  </a:lnTo>
                  <a:lnTo>
                    <a:pt x="840" y="993"/>
                  </a:lnTo>
                  <a:lnTo>
                    <a:pt x="840" y="989"/>
                  </a:lnTo>
                  <a:lnTo>
                    <a:pt x="847" y="986"/>
                  </a:lnTo>
                  <a:lnTo>
                    <a:pt x="847" y="982"/>
                  </a:lnTo>
                  <a:lnTo>
                    <a:pt x="847" y="978"/>
                  </a:lnTo>
                  <a:lnTo>
                    <a:pt x="854" y="977"/>
                  </a:lnTo>
                  <a:lnTo>
                    <a:pt x="854" y="972"/>
                  </a:lnTo>
                  <a:lnTo>
                    <a:pt x="854" y="969"/>
                  </a:lnTo>
                  <a:lnTo>
                    <a:pt x="862" y="965"/>
                  </a:lnTo>
                  <a:lnTo>
                    <a:pt x="862" y="963"/>
                  </a:lnTo>
                  <a:lnTo>
                    <a:pt x="862" y="959"/>
                  </a:lnTo>
                  <a:lnTo>
                    <a:pt x="869" y="955"/>
                  </a:lnTo>
                  <a:lnTo>
                    <a:pt x="869" y="951"/>
                  </a:lnTo>
                  <a:lnTo>
                    <a:pt x="875" y="949"/>
                  </a:lnTo>
                  <a:lnTo>
                    <a:pt x="875" y="945"/>
                  </a:lnTo>
                  <a:lnTo>
                    <a:pt x="875" y="941"/>
                  </a:lnTo>
                  <a:lnTo>
                    <a:pt x="882" y="939"/>
                  </a:lnTo>
                  <a:lnTo>
                    <a:pt x="882" y="935"/>
                  </a:lnTo>
                  <a:lnTo>
                    <a:pt x="882" y="931"/>
                  </a:lnTo>
                  <a:lnTo>
                    <a:pt x="890" y="927"/>
                  </a:lnTo>
                  <a:lnTo>
                    <a:pt x="890" y="926"/>
                  </a:lnTo>
                  <a:lnTo>
                    <a:pt x="890" y="922"/>
                  </a:lnTo>
                  <a:lnTo>
                    <a:pt x="897" y="917"/>
                  </a:lnTo>
                  <a:lnTo>
                    <a:pt x="897" y="915"/>
                  </a:lnTo>
                  <a:lnTo>
                    <a:pt x="907" y="911"/>
                  </a:lnTo>
                  <a:lnTo>
                    <a:pt x="907" y="907"/>
                  </a:lnTo>
                  <a:lnTo>
                    <a:pt x="907" y="904"/>
                  </a:lnTo>
                  <a:lnTo>
                    <a:pt x="915" y="902"/>
                  </a:lnTo>
                  <a:lnTo>
                    <a:pt x="915" y="898"/>
                  </a:lnTo>
                  <a:lnTo>
                    <a:pt x="915" y="894"/>
                  </a:lnTo>
                  <a:lnTo>
                    <a:pt x="922" y="892"/>
                  </a:lnTo>
                  <a:lnTo>
                    <a:pt x="922" y="888"/>
                  </a:lnTo>
                  <a:lnTo>
                    <a:pt x="922" y="884"/>
                  </a:lnTo>
                  <a:lnTo>
                    <a:pt x="929" y="880"/>
                  </a:lnTo>
                  <a:lnTo>
                    <a:pt x="929" y="879"/>
                  </a:lnTo>
                  <a:lnTo>
                    <a:pt x="936" y="874"/>
                  </a:lnTo>
                  <a:lnTo>
                    <a:pt x="936" y="871"/>
                  </a:lnTo>
                  <a:lnTo>
                    <a:pt x="936" y="868"/>
                  </a:lnTo>
                  <a:lnTo>
                    <a:pt x="943" y="865"/>
                  </a:lnTo>
                  <a:lnTo>
                    <a:pt x="943" y="861"/>
                  </a:lnTo>
                  <a:lnTo>
                    <a:pt x="943" y="857"/>
                  </a:lnTo>
                  <a:lnTo>
                    <a:pt x="951" y="854"/>
                  </a:lnTo>
                  <a:lnTo>
                    <a:pt x="951" y="850"/>
                  </a:lnTo>
                  <a:lnTo>
                    <a:pt x="951" y="846"/>
                  </a:lnTo>
                  <a:lnTo>
                    <a:pt x="957" y="842"/>
                  </a:lnTo>
                  <a:lnTo>
                    <a:pt x="957" y="840"/>
                  </a:lnTo>
                  <a:lnTo>
                    <a:pt x="964" y="836"/>
                  </a:lnTo>
                  <a:lnTo>
                    <a:pt x="964" y="832"/>
                  </a:lnTo>
                  <a:lnTo>
                    <a:pt x="964" y="829"/>
                  </a:lnTo>
                  <a:lnTo>
                    <a:pt x="972" y="827"/>
                  </a:lnTo>
                  <a:lnTo>
                    <a:pt x="972" y="823"/>
                  </a:lnTo>
                  <a:lnTo>
                    <a:pt x="972" y="819"/>
                  </a:lnTo>
                  <a:lnTo>
                    <a:pt x="979" y="815"/>
                  </a:lnTo>
                  <a:lnTo>
                    <a:pt x="979" y="813"/>
                  </a:lnTo>
                  <a:lnTo>
                    <a:pt x="987" y="809"/>
                  </a:lnTo>
                  <a:lnTo>
                    <a:pt x="987" y="805"/>
                  </a:lnTo>
                  <a:lnTo>
                    <a:pt x="987" y="801"/>
                  </a:lnTo>
                  <a:lnTo>
                    <a:pt x="994" y="799"/>
                  </a:lnTo>
                  <a:lnTo>
                    <a:pt x="994" y="796"/>
                  </a:lnTo>
                  <a:lnTo>
                    <a:pt x="994" y="792"/>
                  </a:lnTo>
                  <a:lnTo>
                    <a:pt x="1000" y="787"/>
                  </a:lnTo>
                  <a:lnTo>
                    <a:pt x="1000" y="785"/>
                  </a:lnTo>
                  <a:lnTo>
                    <a:pt x="1000" y="781"/>
                  </a:lnTo>
                  <a:lnTo>
                    <a:pt x="1008" y="777"/>
                  </a:lnTo>
                  <a:lnTo>
                    <a:pt x="1008" y="775"/>
                  </a:lnTo>
                  <a:lnTo>
                    <a:pt x="1015" y="771"/>
                  </a:lnTo>
                  <a:lnTo>
                    <a:pt x="1015" y="767"/>
                  </a:lnTo>
                  <a:lnTo>
                    <a:pt x="1015" y="765"/>
                  </a:lnTo>
                  <a:lnTo>
                    <a:pt x="1022" y="761"/>
                  </a:lnTo>
                  <a:lnTo>
                    <a:pt x="1022" y="757"/>
                  </a:lnTo>
                  <a:lnTo>
                    <a:pt x="1022" y="753"/>
                  </a:lnTo>
                  <a:lnTo>
                    <a:pt x="1030" y="751"/>
                  </a:lnTo>
                  <a:lnTo>
                    <a:pt x="1030" y="748"/>
                  </a:lnTo>
                  <a:lnTo>
                    <a:pt x="1030" y="744"/>
                  </a:lnTo>
                  <a:lnTo>
                    <a:pt x="1037" y="742"/>
                  </a:lnTo>
                  <a:lnTo>
                    <a:pt x="1037" y="738"/>
                  </a:lnTo>
                  <a:lnTo>
                    <a:pt x="1044" y="734"/>
                  </a:lnTo>
                  <a:lnTo>
                    <a:pt x="1044" y="730"/>
                  </a:lnTo>
                  <a:lnTo>
                    <a:pt x="1044" y="728"/>
                  </a:lnTo>
                  <a:lnTo>
                    <a:pt x="1051" y="724"/>
                  </a:lnTo>
                  <a:lnTo>
                    <a:pt x="1051" y="720"/>
                  </a:lnTo>
                  <a:lnTo>
                    <a:pt x="1051" y="716"/>
                  </a:lnTo>
                  <a:lnTo>
                    <a:pt x="1058" y="714"/>
                  </a:lnTo>
                  <a:lnTo>
                    <a:pt x="1058" y="709"/>
                  </a:lnTo>
                  <a:lnTo>
                    <a:pt x="1058" y="706"/>
                  </a:lnTo>
                  <a:lnTo>
                    <a:pt x="1065" y="702"/>
                  </a:lnTo>
                  <a:lnTo>
                    <a:pt x="1065" y="700"/>
                  </a:lnTo>
                  <a:lnTo>
                    <a:pt x="1072" y="696"/>
                  </a:lnTo>
                  <a:lnTo>
                    <a:pt x="1072" y="692"/>
                  </a:lnTo>
                  <a:lnTo>
                    <a:pt x="1072" y="690"/>
                  </a:lnTo>
                  <a:lnTo>
                    <a:pt x="1079" y="686"/>
                  </a:lnTo>
                  <a:lnTo>
                    <a:pt x="1079" y="682"/>
                  </a:lnTo>
                  <a:lnTo>
                    <a:pt x="1079" y="681"/>
                  </a:lnTo>
                  <a:lnTo>
                    <a:pt x="1087" y="677"/>
                  </a:lnTo>
                  <a:lnTo>
                    <a:pt x="1087" y="673"/>
                  </a:lnTo>
                  <a:lnTo>
                    <a:pt x="1087" y="669"/>
                  </a:lnTo>
                  <a:lnTo>
                    <a:pt x="1093" y="667"/>
                  </a:lnTo>
                  <a:lnTo>
                    <a:pt x="1093" y="663"/>
                  </a:lnTo>
                  <a:lnTo>
                    <a:pt x="1101" y="659"/>
                  </a:lnTo>
                  <a:lnTo>
                    <a:pt x="1101" y="654"/>
                  </a:lnTo>
                  <a:lnTo>
                    <a:pt x="1101" y="652"/>
                  </a:lnTo>
                  <a:lnTo>
                    <a:pt x="1108" y="649"/>
                  </a:lnTo>
                  <a:lnTo>
                    <a:pt x="1108" y="644"/>
                  </a:lnTo>
                  <a:lnTo>
                    <a:pt x="1108" y="642"/>
                  </a:lnTo>
                  <a:lnTo>
                    <a:pt x="1115" y="639"/>
                  </a:lnTo>
                  <a:lnTo>
                    <a:pt x="1115" y="634"/>
                  </a:lnTo>
                  <a:lnTo>
                    <a:pt x="1122" y="631"/>
                  </a:lnTo>
                  <a:lnTo>
                    <a:pt x="1122" y="629"/>
                  </a:lnTo>
                  <a:lnTo>
                    <a:pt x="1122" y="625"/>
                  </a:lnTo>
                  <a:lnTo>
                    <a:pt x="1129" y="620"/>
                  </a:lnTo>
                  <a:lnTo>
                    <a:pt x="1129" y="617"/>
                  </a:lnTo>
                  <a:lnTo>
                    <a:pt x="1129" y="615"/>
                  </a:lnTo>
                  <a:lnTo>
                    <a:pt x="1136" y="611"/>
                  </a:lnTo>
                  <a:lnTo>
                    <a:pt x="1136" y="607"/>
                  </a:lnTo>
                  <a:lnTo>
                    <a:pt x="1136" y="603"/>
                  </a:lnTo>
                  <a:lnTo>
                    <a:pt x="1144" y="602"/>
                  </a:lnTo>
                  <a:lnTo>
                    <a:pt x="1144" y="598"/>
                  </a:lnTo>
                  <a:lnTo>
                    <a:pt x="1154" y="594"/>
                  </a:lnTo>
                  <a:lnTo>
                    <a:pt x="1154" y="591"/>
                  </a:lnTo>
                  <a:lnTo>
                    <a:pt x="1154" y="587"/>
                  </a:lnTo>
                  <a:lnTo>
                    <a:pt x="1161" y="583"/>
                  </a:lnTo>
                  <a:lnTo>
                    <a:pt x="1161" y="579"/>
                  </a:lnTo>
                  <a:lnTo>
                    <a:pt x="1161" y="577"/>
                  </a:lnTo>
                  <a:lnTo>
                    <a:pt x="1168" y="573"/>
                  </a:lnTo>
                  <a:lnTo>
                    <a:pt x="1168" y="569"/>
                  </a:lnTo>
                  <a:lnTo>
                    <a:pt x="1168" y="566"/>
                  </a:lnTo>
                  <a:lnTo>
                    <a:pt x="1176" y="563"/>
                  </a:lnTo>
                  <a:lnTo>
                    <a:pt x="1176" y="559"/>
                  </a:lnTo>
                  <a:lnTo>
                    <a:pt x="1182" y="555"/>
                  </a:lnTo>
                  <a:lnTo>
                    <a:pt x="1182" y="552"/>
                  </a:lnTo>
                  <a:lnTo>
                    <a:pt x="1182" y="550"/>
                  </a:lnTo>
                  <a:lnTo>
                    <a:pt x="1190" y="545"/>
                  </a:lnTo>
                  <a:lnTo>
                    <a:pt x="1190" y="542"/>
                  </a:lnTo>
                  <a:lnTo>
                    <a:pt x="1190" y="540"/>
                  </a:lnTo>
                  <a:lnTo>
                    <a:pt x="1197" y="536"/>
                  </a:lnTo>
                  <a:lnTo>
                    <a:pt x="1197" y="532"/>
                  </a:lnTo>
                  <a:lnTo>
                    <a:pt x="1197" y="528"/>
                  </a:lnTo>
                  <a:lnTo>
                    <a:pt x="1204" y="527"/>
                  </a:lnTo>
                  <a:lnTo>
                    <a:pt x="1204" y="521"/>
                  </a:lnTo>
                  <a:lnTo>
                    <a:pt x="1211" y="517"/>
                  </a:lnTo>
                  <a:lnTo>
                    <a:pt x="1211" y="516"/>
                  </a:lnTo>
                  <a:lnTo>
                    <a:pt x="1211" y="511"/>
                  </a:lnTo>
                  <a:lnTo>
                    <a:pt x="1219" y="508"/>
                  </a:lnTo>
                  <a:lnTo>
                    <a:pt x="1219" y="504"/>
                  </a:lnTo>
                  <a:lnTo>
                    <a:pt x="1219" y="502"/>
                  </a:lnTo>
                  <a:lnTo>
                    <a:pt x="1225" y="498"/>
                  </a:lnTo>
                  <a:lnTo>
                    <a:pt x="1225" y="494"/>
                  </a:lnTo>
                  <a:lnTo>
                    <a:pt x="1233" y="490"/>
                  </a:lnTo>
                  <a:lnTo>
                    <a:pt x="1233" y="488"/>
                  </a:lnTo>
                  <a:lnTo>
                    <a:pt x="1233" y="484"/>
                  </a:lnTo>
                  <a:lnTo>
                    <a:pt x="1239" y="480"/>
                  </a:lnTo>
                  <a:lnTo>
                    <a:pt x="1239" y="477"/>
                  </a:lnTo>
                  <a:lnTo>
                    <a:pt x="1239" y="474"/>
                  </a:lnTo>
                  <a:lnTo>
                    <a:pt x="1247" y="470"/>
                  </a:lnTo>
                  <a:lnTo>
                    <a:pt x="1247" y="467"/>
                  </a:lnTo>
                  <a:lnTo>
                    <a:pt x="1247" y="463"/>
                  </a:lnTo>
                  <a:lnTo>
                    <a:pt x="1255" y="461"/>
                  </a:lnTo>
                  <a:lnTo>
                    <a:pt x="1255" y="456"/>
                  </a:lnTo>
                  <a:lnTo>
                    <a:pt x="1261" y="452"/>
                  </a:lnTo>
                  <a:lnTo>
                    <a:pt x="1261" y="450"/>
                  </a:lnTo>
                  <a:lnTo>
                    <a:pt x="1261" y="446"/>
                  </a:lnTo>
                  <a:lnTo>
                    <a:pt x="1268" y="442"/>
                  </a:lnTo>
                  <a:lnTo>
                    <a:pt x="1268" y="438"/>
                  </a:lnTo>
                  <a:lnTo>
                    <a:pt x="1268" y="437"/>
                  </a:lnTo>
                  <a:lnTo>
                    <a:pt x="1275" y="433"/>
                  </a:lnTo>
                  <a:lnTo>
                    <a:pt x="1275" y="429"/>
                  </a:lnTo>
                  <a:lnTo>
                    <a:pt x="1275" y="425"/>
                  </a:lnTo>
                  <a:lnTo>
                    <a:pt x="1283" y="422"/>
                  </a:lnTo>
                  <a:lnTo>
                    <a:pt x="1283" y="419"/>
                  </a:lnTo>
                  <a:lnTo>
                    <a:pt x="1290" y="415"/>
                  </a:lnTo>
                  <a:lnTo>
                    <a:pt x="1290" y="413"/>
                  </a:lnTo>
                  <a:lnTo>
                    <a:pt x="1290" y="409"/>
                  </a:lnTo>
                  <a:lnTo>
                    <a:pt x="1296" y="405"/>
                  </a:lnTo>
                  <a:lnTo>
                    <a:pt x="1296" y="401"/>
                  </a:lnTo>
                  <a:lnTo>
                    <a:pt x="1296" y="399"/>
                  </a:lnTo>
                  <a:lnTo>
                    <a:pt x="1304" y="395"/>
                  </a:lnTo>
                  <a:lnTo>
                    <a:pt x="1304" y="390"/>
                  </a:lnTo>
                  <a:lnTo>
                    <a:pt x="1304" y="389"/>
                  </a:lnTo>
                  <a:lnTo>
                    <a:pt x="1312" y="385"/>
                  </a:lnTo>
                  <a:lnTo>
                    <a:pt x="1312" y="381"/>
                  </a:lnTo>
                  <a:lnTo>
                    <a:pt x="1319" y="377"/>
                  </a:lnTo>
                  <a:lnTo>
                    <a:pt x="1319" y="375"/>
                  </a:lnTo>
                  <a:lnTo>
                    <a:pt x="1319" y="371"/>
                  </a:lnTo>
                  <a:lnTo>
                    <a:pt x="1326" y="367"/>
                  </a:lnTo>
                  <a:lnTo>
                    <a:pt x="1326" y="365"/>
                  </a:lnTo>
                  <a:lnTo>
                    <a:pt x="1326" y="362"/>
                  </a:lnTo>
                  <a:lnTo>
                    <a:pt x="1333" y="357"/>
                  </a:lnTo>
                  <a:lnTo>
                    <a:pt x="1333" y="355"/>
                  </a:lnTo>
                  <a:lnTo>
                    <a:pt x="1333" y="352"/>
                  </a:lnTo>
                  <a:lnTo>
                    <a:pt x="1340" y="347"/>
                  </a:lnTo>
                  <a:lnTo>
                    <a:pt x="1340" y="344"/>
                  </a:lnTo>
                  <a:lnTo>
                    <a:pt x="1348" y="342"/>
                  </a:lnTo>
                  <a:lnTo>
                    <a:pt x="1348" y="338"/>
                  </a:lnTo>
                  <a:lnTo>
                    <a:pt x="1348" y="334"/>
                  </a:lnTo>
                  <a:lnTo>
                    <a:pt x="1354" y="332"/>
                  </a:lnTo>
                  <a:lnTo>
                    <a:pt x="1354" y="328"/>
                  </a:lnTo>
                  <a:lnTo>
                    <a:pt x="1354" y="323"/>
                  </a:lnTo>
                  <a:lnTo>
                    <a:pt x="1361" y="319"/>
                  </a:lnTo>
                  <a:lnTo>
                    <a:pt x="1361" y="318"/>
                  </a:lnTo>
                  <a:lnTo>
                    <a:pt x="1369" y="314"/>
                  </a:lnTo>
                  <a:lnTo>
                    <a:pt x="1369" y="310"/>
                  </a:lnTo>
                  <a:lnTo>
                    <a:pt x="1369" y="306"/>
                  </a:lnTo>
                  <a:lnTo>
                    <a:pt x="1376" y="304"/>
                  </a:lnTo>
                  <a:lnTo>
                    <a:pt x="1376" y="300"/>
                  </a:lnTo>
                  <a:lnTo>
                    <a:pt x="1376" y="296"/>
                  </a:lnTo>
                  <a:lnTo>
                    <a:pt x="1383" y="292"/>
                  </a:lnTo>
                  <a:lnTo>
                    <a:pt x="1383" y="290"/>
                  </a:lnTo>
                  <a:lnTo>
                    <a:pt x="1383" y="287"/>
                  </a:lnTo>
                  <a:lnTo>
                    <a:pt x="1393" y="282"/>
                  </a:lnTo>
                  <a:lnTo>
                    <a:pt x="1393" y="280"/>
                  </a:lnTo>
                  <a:lnTo>
                    <a:pt x="1401" y="276"/>
                  </a:lnTo>
                  <a:lnTo>
                    <a:pt x="1401" y="273"/>
                  </a:lnTo>
                  <a:lnTo>
                    <a:pt x="1401" y="271"/>
                  </a:lnTo>
                  <a:lnTo>
                    <a:pt x="1408" y="267"/>
                  </a:lnTo>
                  <a:lnTo>
                    <a:pt x="1408" y="263"/>
                  </a:lnTo>
                  <a:lnTo>
                    <a:pt x="1408" y="260"/>
                  </a:lnTo>
                  <a:lnTo>
                    <a:pt x="1415" y="256"/>
                  </a:lnTo>
                  <a:lnTo>
                    <a:pt x="1415" y="252"/>
                  </a:lnTo>
                  <a:lnTo>
                    <a:pt x="1415" y="248"/>
                  </a:lnTo>
                  <a:lnTo>
                    <a:pt x="1422" y="247"/>
                  </a:lnTo>
                  <a:lnTo>
                    <a:pt x="1422" y="242"/>
                  </a:lnTo>
                  <a:lnTo>
                    <a:pt x="1430" y="239"/>
                  </a:lnTo>
                  <a:lnTo>
                    <a:pt x="1430" y="235"/>
                  </a:lnTo>
                  <a:lnTo>
                    <a:pt x="1430" y="232"/>
                  </a:lnTo>
                  <a:lnTo>
                    <a:pt x="1437" y="229"/>
                  </a:lnTo>
                  <a:lnTo>
                    <a:pt x="1437" y="225"/>
                  </a:lnTo>
                  <a:lnTo>
                    <a:pt x="1437" y="223"/>
                  </a:lnTo>
                  <a:lnTo>
                    <a:pt x="1444" y="219"/>
                  </a:lnTo>
                  <a:lnTo>
                    <a:pt x="1444" y="215"/>
                  </a:lnTo>
                  <a:lnTo>
                    <a:pt x="1444" y="211"/>
                  </a:lnTo>
                  <a:lnTo>
                    <a:pt x="1450" y="208"/>
                  </a:lnTo>
                  <a:lnTo>
                    <a:pt x="1450" y="205"/>
                  </a:lnTo>
                  <a:lnTo>
                    <a:pt x="1458" y="201"/>
                  </a:lnTo>
                  <a:lnTo>
                    <a:pt x="1458" y="197"/>
                  </a:lnTo>
                  <a:lnTo>
                    <a:pt x="1458" y="194"/>
                  </a:lnTo>
                  <a:lnTo>
                    <a:pt x="1465" y="190"/>
                  </a:lnTo>
                  <a:lnTo>
                    <a:pt x="1465" y="187"/>
                  </a:lnTo>
                  <a:lnTo>
                    <a:pt x="1465" y="182"/>
                  </a:lnTo>
                  <a:lnTo>
                    <a:pt x="1472" y="181"/>
                  </a:lnTo>
                  <a:lnTo>
                    <a:pt x="1472" y="177"/>
                  </a:lnTo>
                  <a:lnTo>
                    <a:pt x="1479" y="173"/>
                  </a:lnTo>
                  <a:lnTo>
                    <a:pt x="1479" y="169"/>
                  </a:lnTo>
                  <a:lnTo>
                    <a:pt x="1479" y="167"/>
                  </a:lnTo>
                  <a:lnTo>
                    <a:pt x="1487" y="164"/>
                  </a:lnTo>
                  <a:lnTo>
                    <a:pt x="1487" y="159"/>
                  </a:lnTo>
                  <a:lnTo>
                    <a:pt x="1487" y="156"/>
                  </a:lnTo>
                  <a:lnTo>
                    <a:pt x="1494" y="153"/>
                  </a:lnTo>
                  <a:lnTo>
                    <a:pt x="1494" y="150"/>
                  </a:lnTo>
                  <a:lnTo>
                    <a:pt x="1494" y="146"/>
                  </a:lnTo>
                  <a:lnTo>
                    <a:pt x="1501" y="144"/>
                  </a:lnTo>
                  <a:lnTo>
                    <a:pt x="1501" y="140"/>
                  </a:lnTo>
                  <a:lnTo>
                    <a:pt x="1508" y="136"/>
                  </a:lnTo>
                  <a:lnTo>
                    <a:pt x="1508" y="132"/>
                  </a:lnTo>
                  <a:lnTo>
                    <a:pt x="1508" y="130"/>
                  </a:lnTo>
                  <a:lnTo>
                    <a:pt x="1515" y="125"/>
                  </a:lnTo>
                  <a:lnTo>
                    <a:pt x="1515" y="122"/>
                  </a:lnTo>
                  <a:lnTo>
                    <a:pt x="1515" y="119"/>
                  </a:lnTo>
                  <a:lnTo>
                    <a:pt x="1522" y="115"/>
                  </a:lnTo>
                  <a:lnTo>
                    <a:pt x="1522" y="111"/>
                  </a:lnTo>
                  <a:lnTo>
                    <a:pt x="1522" y="110"/>
                  </a:lnTo>
                  <a:lnTo>
                    <a:pt x="1529" y="106"/>
                  </a:lnTo>
                  <a:lnTo>
                    <a:pt x="1529" y="102"/>
                  </a:lnTo>
                  <a:lnTo>
                    <a:pt x="1535" y="100"/>
                  </a:lnTo>
                  <a:lnTo>
                    <a:pt x="1535" y="96"/>
                  </a:lnTo>
                  <a:lnTo>
                    <a:pt x="1535" y="94"/>
                  </a:lnTo>
                  <a:lnTo>
                    <a:pt x="1543" y="90"/>
                  </a:lnTo>
                  <a:lnTo>
                    <a:pt x="1543" y="88"/>
                  </a:lnTo>
                  <a:lnTo>
                    <a:pt x="1543" y="85"/>
                  </a:lnTo>
                  <a:lnTo>
                    <a:pt x="1551" y="83"/>
                  </a:lnTo>
                  <a:lnTo>
                    <a:pt x="1551" y="81"/>
                  </a:lnTo>
                  <a:lnTo>
                    <a:pt x="1551" y="77"/>
                  </a:lnTo>
                  <a:lnTo>
                    <a:pt x="1557" y="75"/>
                  </a:lnTo>
                  <a:lnTo>
                    <a:pt x="1557" y="70"/>
                  </a:lnTo>
                  <a:lnTo>
                    <a:pt x="1565" y="69"/>
                  </a:lnTo>
                  <a:lnTo>
                    <a:pt x="1565" y="65"/>
                  </a:lnTo>
                  <a:lnTo>
                    <a:pt x="1565" y="60"/>
                  </a:lnTo>
                  <a:lnTo>
                    <a:pt x="1572" y="58"/>
                  </a:lnTo>
                  <a:lnTo>
                    <a:pt x="1572" y="54"/>
                  </a:lnTo>
                  <a:lnTo>
                    <a:pt x="1572" y="50"/>
                  </a:lnTo>
                  <a:lnTo>
                    <a:pt x="1579" y="48"/>
                  </a:lnTo>
                  <a:lnTo>
                    <a:pt x="1579" y="44"/>
                  </a:lnTo>
                  <a:lnTo>
                    <a:pt x="1579" y="42"/>
                  </a:lnTo>
                  <a:lnTo>
                    <a:pt x="1586" y="38"/>
                  </a:lnTo>
                  <a:lnTo>
                    <a:pt x="1586" y="36"/>
                  </a:lnTo>
                  <a:lnTo>
                    <a:pt x="1594" y="35"/>
                  </a:lnTo>
                  <a:lnTo>
                    <a:pt x="1594" y="33"/>
                  </a:lnTo>
                  <a:lnTo>
                    <a:pt x="1594" y="31"/>
                  </a:lnTo>
                  <a:lnTo>
                    <a:pt x="1600" y="28"/>
                  </a:lnTo>
                  <a:lnTo>
                    <a:pt x="1600" y="27"/>
                  </a:lnTo>
                  <a:lnTo>
                    <a:pt x="1608" y="25"/>
                  </a:lnTo>
                  <a:lnTo>
                    <a:pt x="1614" y="23"/>
                  </a:lnTo>
                  <a:lnTo>
                    <a:pt x="1614" y="21"/>
                  </a:lnTo>
                  <a:lnTo>
                    <a:pt x="1622" y="21"/>
                  </a:lnTo>
                  <a:lnTo>
                    <a:pt x="1622" y="19"/>
                  </a:lnTo>
                  <a:lnTo>
                    <a:pt x="1633" y="19"/>
                  </a:lnTo>
                  <a:lnTo>
                    <a:pt x="1633" y="17"/>
                  </a:lnTo>
                  <a:lnTo>
                    <a:pt x="1641" y="17"/>
                  </a:lnTo>
                  <a:lnTo>
                    <a:pt x="1647" y="15"/>
                  </a:lnTo>
                  <a:lnTo>
                    <a:pt x="1655" y="15"/>
                  </a:lnTo>
                  <a:lnTo>
                    <a:pt x="1655" y="13"/>
                  </a:lnTo>
                  <a:lnTo>
                    <a:pt x="1662" y="13"/>
                  </a:lnTo>
                  <a:lnTo>
                    <a:pt x="1669" y="11"/>
                  </a:lnTo>
                  <a:lnTo>
                    <a:pt x="1677" y="11"/>
                  </a:lnTo>
                  <a:lnTo>
                    <a:pt x="1677" y="10"/>
                  </a:lnTo>
                  <a:lnTo>
                    <a:pt x="1683" y="10"/>
                  </a:lnTo>
                  <a:lnTo>
                    <a:pt x="1690" y="10"/>
                  </a:lnTo>
                  <a:lnTo>
                    <a:pt x="1690" y="7"/>
                  </a:lnTo>
                  <a:lnTo>
                    <a:pt x="1698" y="7"/>
                  </a:lnTo>
                  <a:lnTo>
                    <a:pt x="1705" y="7"/>
                  </a:lnTo>
                  <a:lnTo>
                    <a:pt x="1712" y="7"/>
                  </a:lnTo>
                  <a:lnTo>
                    <a:pt x="1719" y="5"/>
                  </a:lnTo>
                  <a:lnTo>
                    <a:pt x="1726" y="5"/>
                  </a:lnTo>
                  <a:lnTo>
                    <a:pt x="1734" y="5"/>
                  </a:lnTo>
                  <a:lnTo>
                    <a:pt x="1740" y="5"/>
                  </a:lnTo>
                  <a:lnTo>
                    <a:pt x="1747" y="3"/>
                  </a:lnTo>
                  <a:lnTo>
                    <a:pt x="1754" y="3"/>
                  </a:lnTo>
                  <a:lnTo>
                    <a:pt x="1762" y="3"/>
                  </a:lnTo>
                  <a:lnTo>
                    <a:pt x="1769" y="3"/>
                  </a:lnTo>
                  <a:lnTo>
                    <a:pt x="1776" y="3"/>
                  </a:lnTo>
                  <a:lnTo>
                    <a:pt x="1782" y="3"/>
                  </a:lnTo>
                  <a:lnTo>
                    <a:pt x="1791" y="3"/>
                  </a:lnTo>
                  <a:lnTo>
                    <a:pt x="1791" y="2"/>
                  </a:lnTo>
                  <a:lnTo>
                    <a:pt x="1797" y="2"/>
                  </a:lnTo>
                  <a:lnTo>
                    <a:pt x="1804" y="2"/>
                  </a:lnTo>
                  <a:lnTo>
                    <a:pt x="1811" y="2"/>
                  </a:lnTo>
                  <a:lnTo>
                    <a:pt x="1819" y="2"/>
                  </a:lnTo>
                  <a:lnTo>
                    <a:pt x="1826" y="2"/>
                  </a:lnTo>
                  <a:lnTo>
                    <a:pt x="1833" y="2"/>
                  </a:lnTo>
                  <a:lnTo>
                    <a:pt x="1839" y="2"/>
                  </a:lnTo>
                  <a:lnTo>
                    <a:pt x="1847" y="2"/>
                  </a:lnTo>
                  <a:lnTo>
                    <a:pt x="1854" y="2"/>
                  </a:lnTo>
                  <a:lnTo>
                    <a:pt x="1861" y="2"/>
                  </a:lnTo>
                  <a:lnTo>
                    <a:pt x="1868" y="2"/>
                  </a:lnTo>
                  <a:lnTo>
                    <a:pt x="1880" y="2"/>
                  </a:lnTo>
                  <a:lnTo>
                    <a:pt x="1886" y="2"/>
                  </a:lnTo>
                  <a:lnTo>
                    <a:pt x="1886" y="0"/>
                  </a:lnTo>
                  <a:lnTo>
                    <a:pt x="1894" y="0"/>
                  </a:lnTo>
                  <a:lnTo>
                    <a:pt x="1900" y="0"/>
                  </a:lnTo>
                  <a:lnTo>
                    <a:pt x="1908" y="0"/>
                  </a:lnTo>
                  <a:lnTo>
                    <a:pt x="1915" y="0"/>
                  </a:lnTo>
                  <a:lnTo>
                    <a:pt x="1921" y="0"/>
                  </a:lnTo>
                  <a:lnTo>
                    <a:pt x="1929" y="0"/>
                  </a:lnTo>
                  <a:lnTo>
                    <a:pt x="1937" y="0"/>
                  </a:lnTo>
                  <a:lnTo>
                    <a:pt x="1944" y="0"/>
                  </a:lnTo>
                  <a:lnTo>
                    <a:pt x="1951" y="0"/>
                  </a:lnTo>
                  <a:lnTo>
                    <a:pt x="1959" y="0"/>
                  </a:lnTo>
                  <a:lnTo>
                    <a:pt x="1965" y="0"/>
                  </a:lnTo>
                  <a:lnTo>
                    <a:pt x="1973" y="0"/>
                  </a:lnTo>
                  <a:lnTo>
                    <a:pt x="1980" y="0"/>
                  </a:lnTo>
                  <a:lnTo>
                    <a:pt x="1987" y="0"/>
                  </a:lnTo>
                  <a:lnTo>
                    <a:pt x="1994" y="0"/>
                  </a:lnTo>
                  <a:lnTo>
                    <a:pt x="2001" y="0"/>
                  </a:lnTo>
                  <a:lnTo>
                    <a:pt x="2008" y="0"/>
                  </a:lnTo>
                  <a:lnTo>
                    <a:pt x="2008" y="2"/>
                  </a:lnTo>
                  <a:lnTo>
                    <a:pt x="2016" y="3"/>
                  </a:lnTo>
                  <a:lnTo>
                    <a:pt x="2016" y="5"/>
                  </a:lnTo>
                  <a:lnTo>
                    <a:pt x="2016" y="10"/>
                  </a:lnTo>
                  <a:lnTo>
                    <a:pt x="2022" y="13"/>
                  </a:lnTo>
                  <a:lnTo>
                    <a:pt x="2022" y="21"/>
                  </a:lnTo>
                  <a:lnTo>
                    <a:pt x="2030" y="33"/>
                  </a:lnTo>
                  <a:lnTo>
                    <a:pt x="2030" y="48"/>
                  </a:lnTo>
                  <a:lnTo>
                    <a:pt x="2030" y="69"/>
                  </a:lnTo>
                  <a:lnTo>
                    <a:pt x="2037" y="92"/>
                  </a:lnTo>
                  <a:lnTo>
                    <a:pt x="2037" y="123"/>
                  </a:lnTo>
                  <a:lnTo>
                    <a:pt x="2037" y="157"/>
                  </a:lnTo>
                  <a:lnTo>
                    <a:pt x="2044" y="200"/>
                  </a:lnTo>
                  <a:lnTo>
                    <a:pt x="2044" y="244"/>
                  </a:lnTo>
                  <a:lnTo>
                    <a:pt x="2044" y="292"/>
                  </a:lnTo>
                  <a:lnTo>
                    <a:pt x="2051" y="346"/>
                  </a:lnTo>
                  <a:lnTo>
                    <a:pt x="2051" y="399"/>
                  </a:lnTo>
                  <a:lnTo>
                    <a:pt x="2058" y="456"/>
                  </a:lnTo>
                  <a:lnTo>
                    <a:pt x="2058" y="513"/>
                  </a:lnTo>
                  <a:lnTo>
                    <a:pt x="2058" y="571"/>
                  </a:lnTo>
                  <a:lnTo>
                    <a:pt x="2065" y="626"/>
                  </a:lnTo>
                  <a:lnTo>
                    <a:pt x="2065" y="682"/>
                  </a:lnTo>
                  <a:lnTo>
                    <a:pt x="2065" y="736"/>
                  </a:lnTo>
                  <a:lnTo>
                    <a:pt x="2073" y="787"/>
                  </a:lnTo>
                  <a:lnTo>
                    <a:pt x="2073" y="836"/>
                  </a:lnTo>
                  <a:lnTo>
                    <a:pt x="2073" y="884"/>
                  </a:lnTo>
                  <a:lnTo>
                    <a:pt x="2079" y="927"/>
                  </a:lnTo>
                  <a:lnTo>
                    <a:pt x="2079" y="969"/>
                  </a:lnTo>
                  <a:lnTo>
                    <a:pt x="2087" y="1009"/>
                  </a:lnTo>
                  <a:lnTo>
                    <a:pt x="2087" y="1044"/>
                  </a:lnTo>
                  <a:lnTo>
                    <a:pt x="2087" y="1080"/>
                  </a:lnTo>
                  <a:lnTo>
                    <a:pt x="2093" y="1111"/>
                  </a:lnTo>
                  <a:lnTo>
                    <a:pt x="2093" y="1142"/>
                  </a:lnTo>
                  <a:lnTo>
                    <a:pt x="2093" y="1168"/>
                  </a:lnTo>
                  <a:lnTo>
                    <a:pt x="2100" y="1195"/>
                  </a:lnTo>
                  <a:lnTo>
                    <a:pt x="2100" y="1218"/>
                  </a:lnTo>
                  <a:lnTo>
                    <a:pt x="2107" y="1240"/>
                  </a:lnTo>
                  <a:lnTo>
                    <a:pt x="2107" y="1260"/>
                  </a:lnTo>
                  <a:lnTo>
                    <a:pt x="2107" y="1280"/>
                  </a:lnTo>
                  <a:lnTo>
                    <a:pt x="2118" y="1297"/>
                  </a:lnTo>
                  <a:lnTo>
                    <a:pt x="2118" y="1313"/>
                  </a:lnTo>
                  <a:lnTo>
                    <a:pt x="2118" y="1329"/>
                  </a:lnTo>
                  <a:lnTo>
                    <a:pt x="2125" y="1343"/>
                  </a:lnTo>
                  <a:lnTo>
                    <a:pt x="2125" y="1357"/>
                  </a:lnTo>
                  <a:lnTo>
                    <a:pt x="2125" y="1368"/>
                  </a:lnTo>
                  <a:lnTo>
                    <a:pt x="2132" y="1380"/>
                  </a:lnTo>
                  <a:lnTo>
                    <a:pt x="2132" y="1391"/>
                  </a:lnTo>
                  <a:lnTo>
                    <a:pt x="2139" y="1401"/>
                  </a:lnTo>
                  <a:lnTo>
                    <a:pt x="2139" y="1411"/>
                  </a:lnTo>
                  <a:lnTo>
                    <a:pt x="2139" y="1418"/>
                  </a:lnTo>
                  <a:lnTo>
                    <a:pt x="2146" y="1426"/>
                  </a:lnTo>
                  <a:lnTo>
                    <a:pt x="2146" y="1434"/>
                  </a:lnTo>
                  <a:lnTo>
                    <a:pt x="2146" y="1442"/>
                  </a:lnTo>
                  <a:lnTo>
                    <a:pt x="2154" y="1451"/>
                  </a:lnTo>
                  <a:lnTo>
                    <a:pt x="2154" y="1456"/>
                  </a:lnTo>
                  <a:lnTo>
                    <a:pt x="2154" y="1462"/>
                  </a:lnTo>
                  <a:lnTo>
                    <a:pt x="2161" y="1468"/>
                  </a:lnTo>
                  <a:lnTo>
                    <a:pt x="2161" y="1474"/>
                  </a:lnTo>
                  <a:lnTo>
                    <a:pt x="2168" y="1480"/>
                  </a:lnTo>
                  <a:lnTo>
                    <a:pt x="2168" y="1483"/>
                  </a:lnTo>
                  <a:lnTo>
                    <a:pt x="2168" y="1490"/>
                  </a:lnTo>
                  <a:lnTo>
                    <a:pt x="2174" y="1494"/>
                  </a:lnTo>
                  <a:lnTo>
                    <a:pt x="2174" y="1497"/>
                  </a:lnTo>
                  <a:lnTo>
                    <a:pt x="2174" y="1501"/>
                  </a:lnTo>
                  <a:lnTo>
                    <a:pt x="2182" y="1505"/>
                  </a:lnTo>
                  <a:lnTo>
                    <a:pt x="2182" y="1509"/>
                  </a:lnTo>
                  <a:lnTo>
                    <a:pt x="2182" y="1513"/>
                  </a:lnTo>
                  <a:lnTo>
                    <a:pt x="2189" y="1518"/>
                  </a:lnTo>
                  <a:lnTo>
                    <a:pt x="2189" y="1522"/>
                  </a:lnTo>
                  <a:lnTo>
                    <a:pt x="2196" y="1525"/>
                  </a:lnTo>
                  <a:lnTo>
                    <a:pt x="2196" y="1527"/>
                  </a:lnTo>
                  <a:lnTo>
                    <a:pt x="2196" y="1531"/>
                  </a:lnTo>
                  <a:lnTo>
                    <a:pt x="2203" y="1533"/>
                  </a:lnTo>
                  <a:lnTo>
                    <a:pt x="2203" y="1537"/>
                  </a:lnTo>
                  <a:lnTo>
                    <a:pt x="2203" y="1540"/>
                  </a:lnTo>
                  <a:lnTo>
                    <a:pt x="2211" y="1541"/>
                  </a:lnTo>
                  <a:lnTo>
                    <a:pt x="2211" y="1545"/>
                  </a:lnTo>
                  <a:lnTo>
                    <a:pt x="2211" y="1547"/>
                  </a:lnTo>
                  <a:lnTo>
                    <a:pt x="2218" y="1549"/>
                  </a:lnTo>
                  <a:lnTo>
                    <a:pt x="2218" y="1551"/>
                  </a:lnTo>
                  <a:lnTo>
                    <a:pt x="2224" y="1553"/>
                  </a:lnTo>
                  <a:lnTo>
                    <a:pt x="2224" y="1555"/>
                  </a:lnTo>
                  <a:lnTo>
                    <a:pt x="2224" y="1559"/>
                  </a:lnTo>
                  <a:lnTo>
                    <a:pt x="2232" y="1561"/>
                  </a:lnTo>
                  <a:lnTo>
                    <a:pt x="2232" y="1563"/>
                  </a:lnTo>
                  <a:lnTo>
                    <a:pt x="2239" y="1565"/>
                  </a:lnTo>
                  <a:lnTo>
                    <a:pt x="2239" y="1566"/>
                  </a:lnTo>
                  <a:lnTo>
                    <a:pt x="2246" y="1569"/>
                  </a:lnTo>
                  <a:lnTo>
                    <a:pt x="2246" y="1570"/>
                  </a:lnTo>
                  <a:lnTo>
                    <a:pt x="2246" y="1572"/>
                  </a:lnTo>
                  <a:lnTo>
                    <a:pt x="2254" y="1572"/>
                  </a:lnTo>
                  <a:lnTo>
                    <a:pt x="2254" y="1574"/>
                  </a:lnTo>
                  <a:lnTo>
                    <a:pt x="2254" y="1577"/>
                  </a:lnTo>
                  <a:lnTo>
                    <a:pt x="2261" y="1578"/>
                  </a:lnTo>
                  <a:lnTo>
                    <a:pt x="2261" y="1580"/>
                  </a:lnTo>
                  <a:lnTo>
                    <a:pt x="2269" y="1580"/>
                  </a:lnTo>
                  <a:lnTo>
                    <a:pt x="2269" y="1583"/>
                  </a:lnTo>
                  <a:lnTo>
                    <a:pt x="2276" y="1585"/>
                  </a:lnTo>
                  <a:lnTo>
                    <a:pt x="2276" y="1587"/>
                  </a:lnTo>
                  <a:lnTo>
                    <a:pt x="2282" y="1587"/>
                  </a:lnTo>
                  <a:lnTo>
                    <a:pt x="2282" y="1589"/>
                  </a:lnTo>
                  <a:lnTo>
                    <a:pt x="2289" y="1591"/>
                  </a:lnTo>
                  <a:lnTo>
                    <a:pt x="2289" y="1593"/>
                  </a:lnTo>
                  <a:lnTo>
                    <a:pt x="2297" y="1593"/>
                  </a:lnTo>
                  <a:lnTo>
                    <a:pt x="2297" y="1595"/>
                  </a:lnTo>
                  <a:lnTo>
                    <a:pt x="2304" y="1595"/>
                  </a:lnTo>
                  <a:lnTo>
                    <a:pt x="2304" y="1597"/>
                  </a:lnTo>
                  <a:lnTo>
                    <a:pt x="2311" y="1597"/>
                  </a:lnTo>
                  <a:lnTo>
                    <a:pt x="2311" y="1598"/>
                  </a:lnTo>
                  <a:lnTo>
                    <a:pt x="2318" y="1601"/>
                  </a:lnTo>
                  <a:lnTo>
                    <a:pt x="2325" y="1602"/>
                  </a:lnTo>
                  <a:lnTo>
                    <a:pt x="2333" y="1602"/>
                  </a:lnTo>
                  <a:lnTo>
                    <a:pt x="2333" y="1605"/>
                  </a:lnTo>
                  <a:lnTo>
                    <a:pt x="2339" y="1605"/>
                  </a:lnTo>
                  <a:lnTo>
                    <a:pt x="2339" y="1607"/>
                  </a:lnTo>
                  <a:lnTo>
                    <a:pt x="2346" y="1607"/>
                  </a:lnTo>
                  <a:lnTo>
                    <a:pt x="2358" y="1608"/>
                  </a:lnTo>
                  <a:lnTo>
                    <a:pt x="2365" y="1611"/>
                  </a:lnTo>
                  <a:lnTo>
                    <a:pt x="2371" y="1611"/>
                  </a:lnTo>
                  <a:lnTo>
                    <a:pt x="2371" y="1613"/>
                  </a:lnTo>
                  <a:lnTo>
                    <a:pt x="2379" y="1613"/>
                  </a:lnTo>
                  <a:lnTo>
                    <a:pt x="2385" y="1613"/>
                  </a:lnTo>
                  <a:lnTo>
                    <a:pt x="2385" y="1615"/>
                  </a:lnTo>
                  <a:lnTo>
                    <a:pt x="2393" y="1615"/>
                  </a:lnTo>
                  <a:lnTo>
                    <a:pt x="2401" y="1616"/>
                  </a:lnTo>
                  <a:lnTo>
                    <a:pt x="2407" y="1616"/>
                  </a:lnTo>
                  <a:lnTo>
                    <a:pt x="2414" y="1616"/>
                  </a:lnTo>
                  <a:lnTo>
                    <a:pt x="2414" y="1619"/>
                  </a:lnTo>
                  <a:lnTo>
                    <a:pt x="2422" y="1619"/>
                  </a:lnTo>
                  <a:lnTo>
                    <a:pt x="2429" y="1619"/>
                  </a:lnTo>
                  <a:lnTo>
                    <a:pt x="2429" y="1620"/>
                  </a:lnTo>
                  <a:lnTo>
                    <a:pt x="2436" y="1620"/>
                  </a:lnTo>
                  <a:lnTo>
                    <a:pt x="2443" y="1620"/>
                  </a:lnTo>
                  <a:lnTo>
                    <a:pt x="2450" y="1620"/>
                  </a:lnTo>
                  <a:lnTo>
                    <a:pt x="2450" y="1622"/>
                  </a:lnTo>
                  <a:lnTo>
                    <a:pt x="2458" y="1622"/>
                  </a:lnTo>
                  <a:lnTo>
                    <a:pt x="2464" y="1622"/>
                  </a:lnTo>
                  <a:lnTo>
                    <a:pt x="2471" y="1622"/>
                  </a:lnTo>
                  <a:lnTo>
                    <a:pt x="2471" y="1624"/>
                  </a:lnTo>
                  <a:lnTo>
                    <a:pt x="2479" y="1624"/>
                  </a:lnTo>
                  <a:lnTo>
                    <a:pt x="2486" y="1624"/>
                  </a:lnTo>
                  <a:lnTo>
                    <a:pt x="2493" y="1624"/>
                  </a:lnTo>
                  <a:lnTo>
                    <a:pt x="2500" y="1624"/>
                  </a:lnTo>
                  <a:lnTo>
                    <a:pt x="2500" y="1626"/>
                  </a:lnTo>
                  <a:lnTo>
                    <a:pt x="2507" y="1626"/>
                  </a:lnTo>
                  <a:lnTo>
                    <a:pt x="2515" y="1626"/>
                  </a:lnTo>
                  <a:lnTo>
                    <a:pt x="2521" y="1626"/>
                  </a:lnTo>
                  <a:lnTo>
                    <a:pt x="2528" y="1626"/>
                  </a:lnTo>
                  <a:lnTo>
                    <a:pt x="2535" y="1628"/>
                  </a:lnTo>
                  <a:lnTo>
                    <a:pt x="2543" y="1628"/>
                  </a:lnTo>
                  <a:lnTo>
                    <a:pt x="2550" y="1628"/>
                  </a:lnTo>
                  <a:lnTo>
                    <a:pt x="2557" y="1628"/>
                  </a:lnTo>
                  <a:lnTo>
                    <a:pt x="2563" y="1628"/>
                  </a:lnTo>
                  <a:lnTo>
                    <a:pt x="2572" y="1628"/>
                  </a:lnTo>
                  <a:lnTo>
                    <a:pt x="2579" y="1628"/>
                  </a:lnTo>
                  <a:lnTo>
                    <a:pt x="2579" y="1630"/>
                  </a:lnTo>
                  <a:lnTo>
                    <a:pt x="2586" y="1630"/>
                  </a:lnTo>
                  <a:lnTo>
                    <a:pt x="2593" y="1630"/>
                  </a:lnTo>
                  <a:lnTo>
                    <a:pt x="2604" y="1630"/>
                  </a:lnTo>
                  <a:lnTo>
                    <a:pt x="2611" y="1630"/>
                  </a:lnTo>
                  <a:lnTo>
                    <a:pt x="2618" y="1630"/>
                  </a:lnTo>
                  <a:lnTo>
                    <a:pt x="2626" y="1630"/>
                  </a:lnTo>
                  <a:lnTo>
                    <a:pt x="2632" y="1630"/>
                  </a:lnTo>
                  <a:lnTo>
                    <a:pt x="2640" y="1630"/>
                  </a:lnTo>
                  <a:lnTo>
                    <a:pt x="2646" y="1630"/>
                  </a:lnTo>
                  <a:lnTo>
                    <a:pt x="2646" y="1632"/>
                  </a:lnTo>
                  <a:lnTo>
                    <a:pt x="2654" y="1632"/>
                  </a:lnTo>
                  <a:lnTo>
                    <a:pt x="2662" y="1632"/>
                  </a:lnTo>
                  <a:lnTo>
                    <a:pt x="2668" y="1632"/>
                  </a:lnTo>
                  <a:lnTo>
                    <a:pt x="2675" y="1632"/>
                  </a:lnTo>
                  <a:lnTo>
                    <a:pt x="2683" y="1632"/>
                  </a:lnTo>
                  <a:lnTo>
                    <a:pt x="2690" y="1632"/>
                  </a:lnTo>
                  <a:lnTo>
                    <a:pt x="2697" y="1632"/>
                  </a:lnTo>
                  <a:lnTo>
                    <a:pt x="2703" y="1632"/>
                  </a:lnTo>
                  <a:lnTo>
                    <a:pt x="2711" y="1632"/>
                  </a:lnTo>
                  <a:lnTo>
                    <a:pt x="2719" y="1632"/>
                  </a:lnTo>
                  <a:lnTo>
                    <a:pt x="2725" y="1632"/>
                  </a:lnTo>
                  <a:lnTo>
                    <a:pt x="2732" y="1632"/>
                  </a:lnTo>
                  <a:lnTo>
                    <a:pt x="2740" y="1632"/>
                  </a:lnTo>
                  <a:lnTo>
                    <a:pt x="2747" y="1632"/>
                  </a:lnTo>
                  <a:lnTo>
                    <a:pt x="2754" y="1632"/>
                  </a:lnTo>
                  <a:lnTo>
                    <a:pt x="2760" y="1632"/>
                  </a:lnTo>
                  <a:lnTo>
                    <a:pt x="2768" y="1632"/>
                  </a:lnTo>
                  <a:lnTo>
                    <a:pt x="2768" y="1634"/>
                  </a:lnTo>
                  <a:lnTo>
                    <a:pt x="2775" y="1634"/>
                  </a:lnTo>
                  <a:lnTo>
                    <a:pt x="2782" y="1634"/>
                  </a:lnTo>
                  <a:lnTo>
                    <a:pt x="2789" y="1634"/>
                  </a:lnTo>
                  <a:lnTo>
                    <a:pt x="2796" y="1634"/>
                  </a:lnTo>
                  <a:lnTo>
                    <a:pt x="2803" y="1634"/>
                  </a:lnTo>
                  <a:lnTo>
                    <a:pt x="2811" y="1634"/>
                  </a:lnTo>
                  <a:lnTo>
                    <a:pt x="2818" y="1634"/>
                  </a:lnTo>
                  <a:lnTo>
                    <a:pt x="2825" y="1634"/>
                  </a:lnTo>
                  <a:lnTo>
                    <a:pt x="2832" y="1634"/>
                  </a:lnTo>
                  <a:lnTo>
                    <a:pt x="2843" y="1634"/>
                  </a:lnTo>
                  <a:lnTo>
                    <a:pt x="2849" y="1634"/>
                  </a:lnTo>
                  <a:lnTo>
                    <a:pt x="2857" y="1634"/>
                  </a:lnTo>
                  <a:lnTo>
                    <a:pt x="2864" y="1634"/>
                  </a:lnTo>
                  <a:lnTo>
                    <a:pt x="2871" y="1634"/>
                  </a:lnTo>
                  <a:lnTo>
                    <a:pt x="2879" y="1634"/>
                  </a:lnTo>
                  <a:lnTo>
                    <a:pt x="2887" y="1634"/>
                  </a:lnTo>
                  <a:lnTo>
                    <a:pt x="2893" y="1634"/>
                  </a:lnTo>
                  <a:lnTo>
                    <a:pt x="2901" y="1634"/>
                  </a:lnTo>
                  <a:lnTo>
                    <a:pt x="2908" y="1634"/>
                  </a:lnTo>
                  <a:lnTo>
                    <a:pt x="2914" y="1634"/>
                  </a:lnTo>
                  <a:lnTo>
                    <a:pt x="2922" y="1634"/>
                  </a:lnTo>
                  <a:lnTo>
                    <a:pt x="2929" y="1634"/>
                  </a:lnTo>
                  <a:lnTo>
                    <a:pt x="2936" y="1634"/>
                  </a:lnTo>
                  <a:lnTo>
                    <a:pt x="2944" y="1634"/>
                  </a:lnTo>
                  <a:lnTo>
                    <a:pt x="2950" y="1634"/>
                  </a:lnTo>
                  <a:lnTo>
                    <a:pt x="2958" y="1634"/>
                  </a:lnTo>
                  <a:lnTo>
                    <a:pt x="2965" y="1634"/>
                  </a:lnTo>
                  <a:lnTo>
                    <a:pt x="2972" y="1634"/>
                  </a:lnTo>
                  <a:lnTo>
                    <a:pt x="2979" y="1634"/>
                  </a:lnTo>
                  <a:lnTo>
                    <a:pt x="2985" y="1634"/>
                  </a:lnTo>
                  <a:lnTo>
                    <a:pt x="2993" y="1634"/>
                  </a:lnTo>
                  <a:lnTo>
                    <a:pt x="3001" y="1634"/>
                  </a:lnTo>
                  <a:lnTo>
                    <a:pt x="3007" y="1634"/>
                  </a:lnTo>
                  <a:lnTo>
                    <a:pt x="3014" y="1634"/>
                  </a:lnTo>
                  <a:lnTo>
                    <a:pt x="3022" y="1634"/>
                  </a:lnTo>
                  <a:lnTo>
                    <a:pt x="3029" y="1634"/>
                  </a:lnTo>
                  <a:lnTo>
                    <a:pt x="3036" y="1634"/>
                  </a:lnTo>
                  <a:lnTo>
                    <a:pt x="3042" y="1634"/>
                  </a:lnTo>
                  <a:lnTo>
                    <a:pt x="3050" y="1634"/>
                  </a:lnTo>
                  <a:lnTo>
                    <a:pt x="3058" y="1634"/>
                  </a:lnTo>
                  <a:lnTo>
                    <a:pt x="3064" y="1634"/>
                  </a:lnTo>
                  <a:lnTo>
                    <a:pt x="3072" y="1634"/>
                  </a:lnTo>
                  <a:lnTo>
                    <a:pt x="3082" y="1634"/>
                  </a:lnTo>
                  <a:lnTo>
                    <a:pt x="3089" y="1634"/>
                  </a:lnTo>
                  <a:lnTo>
                    <a:pt x="3096" y="1634"/>
                  </a:lnTo>
                  <a:lnTo>
                    <a:pt x="3103" y="1634"/>
                  </a:lnTo>
                  <a:lnTo>
                    <a:pt x="3111" y="1634"/>
                  </a:lnTo>
                  <a:lnTo>
                    <a:pt x="3118" y="1634"/>
                  </a:lnTo>
                  <a:lnTo>
                    <a:pt x="3125" y="1634"/>
                  </a:lnTo>
                  <a:lnTo>
                    <a:pt x="3131" y="1634"/>
                  </a:lnTo>
                  <a:lnTo>
                    <a:pt x="3139" y="1634"/>
                  </a:lnTo>
                  <a:lnTo>
                    <a:pt x="3146" y="1634"/>
                  </a:lnTo>
                  <a:lnTo>
                    <a:pt x="3153" y="1634"/>
                  </a:lnTo>
                  <a:lnTo>
                    <a:pt x="3161" y="1634"/>
                  </a:lnTo>
                </a:path>
              </a:pathLst>
            </a:custGeom>
            <a:noFill/>
            <a:ln w="20701">
              <a:solidFill>
                <a:srgbClr val="00FF00"/>
              </a:solidFill>
              <a:prstDash val="solid"/>
              <a:round/>
              <a:headEnd/>
              <a:tailEnd/>
            </a:ln>
          </p:spPr>
          <p:txBody>
            <a:bodyPr/>
            <a:lstStyle/>
            <a:p>
              <a:endParaRPr lang="en-US" sz="1800">
                <a:latin typeface="+mn-lt"/>
              </a:endParaRPr>
            </a:p>
          </p:txBody>
        </p:sp>
        <p:sp>
          <p:nvSpPr>
            <p:cNvPr id="346117" name="Freeform 5"/>
            <p:cNvSpPr>
              <a:spLocks/>
            </p:cNvSpPr>
            <p:nvPr/>
          </p:nvSpPr>
          <p:spPr bwMode="auto">
            <a:xfrm>
              <a:off x="1882933" y="1141056"/>
              <a:ext cx="4459288" cy="2576513"/>
            </a:xfrm>
            <a:custGeom>
              <a:avLst/>
              <a:gdLst/>
              <a:ahLst/>
              <a:cxnLst>
                <a:cxn ang="0">
                  <a:pos x="87" y="1623"/>
                </a:cxn>
                <a:cxn ang="0">
                  <a:pos x="172" y="1619"/>
                </a:cxn>
                <a:cxn ang="0">
                  <a:pos x="211" y="1573"/>
                </a:cxn>
                <a:cxn ang="0">
                  <a:pos x="247" y="1514"/>
                </a:cxn>
                <a:cxn ang="0">
                  <a:pos x="275" y="1465"/>
                </a:cxn>
                <a:cxn ang="0">
                  <a:pos x="310" y="1421"/>
                </a:cxn>
                <a:cxn ang="0">
                  <a:pos x="347" y="1377"/>
                </a:cxn>
                <a:cxn ang="0">
                  <a:pos x="383" y="1332"/>
                </a:cxn>
                <a:cxn ang="0">
                  <a:pos x="412" y="1288"/>
                </a:cxn>
                <a:cxn ang="0">
                  <a:pos x="451" y="1245"/>
                </a:cxn>
                <a:cxn ang="0">
                  <a:pos x="487" y="1202"/>
                </a:cxn>
                <a:cxn ang="0">
                  <a:pos x="521" y="1156"/>
                </a:cxn>
                <a:cxn ang="0">
                  <a:pos x="550" y="1112"/>
                </a:cxn>
                <a:cxn ang="0">
                  <a:pos x="586" y="1067"/>
                </a:cxn>
                <a:cxn ang="0">
                  <a:pos x="622" y="1023"/>
                </a:cxn>
                <a:cxn ang="0">
                  <a:pos x="657" y="977"/>
                </a:cxn>
                <a:cxn ang="0">
                  <a:pos x="690" y="934"/>
                </a:cxn>
                <a:cxn ang="0">
                  <a:pos x="726" y="889"/>
                </a:cxn>
                <a:cxn ang="0">
                  <a:pos x="761" y="845"/>
                </a:cxn>
                <a:cxn ang="0">
                  <a:pos x="797" y="800"/>
                </a:cxn>
                <a:cxn ang="0">
                  <a:pos x="826" y="756"/>
                </a:cxn>
                <a:cxn ang="0">
                  <a:pos x="862" y="712"/>
                </a:cxn>
                <a:cxn ang="0">
                  <a:pos x="897" y="670"/>
                </a:cxn>
                <a:cxn ang="0">
                  <a:pos x="936" y="624"/>
                </a:cxn>
                <a:cxn ang="0">
                  <a:pos x="964" y="578"/>
                </a:cxn>
                <a:cxn ang="0">
                  <a:pos x="1000" y="535"/>
                </a:cxn>
                <a:cxn ang="0">
                  <a:pos x="1037" y="491"/>
                </a:cxn>
                <a:cxn ang="0">
                  <a:pos x="1072" y="447"/>
                </a:cxn>
                <a:cxn ang="0">
                  <a:pos x="1108" y="404"/>
                </a:cxn>
                <a:cxn ang="0">
                  <a:pos x="1136" y="358"/>
                </a:cxn>
                <a:cxn ang="0">
                  <a:pos x="1176" y="314"/>
                </a:cxn>
                <a:cxn ang="0">
                  <a:pos x="1211" y="271"/>
                </a:cxn>
                <a:cxn ang="0">
                  <a:pos x="1247" y="227"/>
                </a:cxn>
                <a:cxn ang="0">
                  <a:pos x="1275" y="182"/>
                </a:cxn>
                <a:cxn ang="0">
                  <a:pos x="1312" y="139"/>
                </a:cxn>
                <a:cxn ang="0">
                  <a:pos x="1348" y="95"/>
                </a:cxn>
                <a:cxn ang="0">
                  <a:pos x="1383" y="57"/>
                </a:cxn>
                <a:cxn ang="0">
                  <a:pos x="1422" y="22"/>
                </a:cxn>
                <a:cxn ang="0">
                  <a:pos x="1487" y="10"/>
                </a:cxn>
                <a:cxn ang="0">
                  <a:pos x="1565" y="6"/>
                </a:cxn>
                <a:cxn ang="0">
                  <a:pos x="1655" y="5"/>
                </a:cxn>
                <a:cxn ang="0">
                  <a:pos x="1740" y="2"/>
                </a:cxn>
                <a:cxn ang="0">
                  <a:pos x="1826" y="0"/>
                </a:cxn>
                <a:cxn ang="0">
                  <a:pos x="1861" y="239"/>
                </a:cxn>
                <a:cxn ang="0">
                  <a:pos x="1894" y="1005"/>
                </a:cxn>
                <a:cxn ang="0">
                  <a:pos x="1929" y="1368"/>
                </a:cxn>
                <a:cxn ang="0">
                  <a:pos x="1965" y="1481"/>
                </a:cxn>
                <a:cxn ang="0">
                  <a:pos x="2001" y="1532"/>
                </a:cxn>
                <a:cxn ang="0">
                  <a:pos x="2030" y="1561"/>
                </a:cxn>
                <a:cxn ang="0">
                  <a:pos x="2065" y="1580"/>
                </a:cxn>
                <a:cxn ang="0">
                  <a:pos x="2132" y="1597"/>
                </a:cxn>
                <a:cxn ang="0">
                  <a:pos x="2196" y="1608"/>
                </a:cxn>
                <a:cxn ang="0">
                  <a:pos x="2276" y="1615"/>
                </a:cxn>
                <a:cxn ang="0">
                  <a:pos x="2365" y="1617"/>
                </a:cxn>
                <a:cxn ang="0">
                  <a:pos x="2443" y="1621"/>
                </a:cxn>
                <a:cxn ang="0">
                  <a:pos x="2535" y="1621"/>
                </a:cxn>
                <a:cxn ang="0">
                  <a:pos x="2626" y="1623"/>
                </a:cxn>
                <a:cxn ang="0">
                  <a:pos x="2719" y="1623"/>
                </a:cxn>
                <a:cxn ang="0">
                  <a:pos x="2811" y="1623"/>
                </a:cxn>
                <a:cxn ang="0">
                  <a:pos x="2908" y="1623"/>
                </a:cxn>
                <a:cxn ang="0">
                  <a:pos x="3001" y="1623"/>
                </a:cxn>
                <a:cxn ang="0">
                  <a:pos x="3096" y="1623"/>
                </a:cxn>
              </a:cxnLst>
              <a:rect l="0" t="0" r="r" b="b"/>
              <a:pathLst>
                <a:path w="3161" h="1623">
                  <a:moveTo>
                    <a:pt x="0" y="1623"/>
                  </a:moveTo>
                  <a:lnTo>
                    <a:pt x="7" y="1623"/>
                  </a:lnTo>
                  <a:lnTo>
                    <a:pt x="14" y="1623"/>
                  </a:lnTo>
                  <a:lnTo>
                    <a:pt x="22" y="1623"/>
                  </a:lnTo>
                  <a:lnTo>
                    <a:pt x="29" y="1623"/>
                  </a:lnTo>
                  <a:lnTo>
                    <a:pt x="36" y="1623"/>
                  </a:lnTo>
                  <a:lnTo>
                    <a:pt x="43" y="1623"/>
                  </a:lnTo>
                  <a:lnTo>
                    <a:pt x="51" y="1623"/>
                  </a:lnTo>
                  <a:lnTo>
                    <a:pt x="58" y="1623"/>
                  </a:lnTo>
                  <a:lnTo>
                    <a:pt x="65" y="1623"/>
                  </a:lnTo>
                  <a:lnTo>
                    <a:pt x="71" y="1623"/>
                  </a:lnTo>
                  <a:lnTo>
                    <a:pt x="79" y="1623"/>
                  </a:lnTo>
                  <a:lnTo>
                    <a:pt x="87" y="1623"/>
                  </a:lnTo>
                  <a:lnTo>
                    <a:pt x="93" y="1623"/>
                  </a:lnTo>
                  <a:lnTo>
                    <a:pt x="101" y="1623"/>
                  </a:lnTo>
                  <a:lnTo>
                    <a:pt x="108" y="1623"/>
                  </a:lnTo>
                  <a:lnTo>
                    <a:pt x="115" y="1623"/>
                  </a:lnTo>
                  <a:lnTo>
                    <a:pt x="122" y="1623"/>
                  </a:lnTo>
                  <a:lnTo>
                    <a:pt x="129" y="1623"/>
                  </a:lnTo>
                  <a:lnTo>
                    <a:pt x="137" y="1623"/>
                  </a:lnTo>
                  <a:lnTo>
                    <a:pt x="144" y="1623"/>
                  </a:lnTo>
                  <a:lnTo>
                    <a:pt x="150" y="1623"/>
                  </a:lnTo>
                  <a:lnTo>
                    <a:pt x="158" y="1623"/>
                  </a:lnTo>
                  <a:lnTo>
                    <a:pt x="165" y="1623"/>
                  </a:lnTo>
                  <a:lnTo>
                    <a:pt x="165" y="1621"/>
                  </a:lnTo>
                  <a:lnTo>
                    <a:pt x="172" y="1619"/>
                  </a:lnTo>
                  <a:lnTo>
                    <a:pt x="183" y="1617"/>
                  </a:lnTo>
                  <a:lnTo>
                    <a:pt x="183" y="1615"/>
                  </a:lnTo>
                  <a:lnTo>
                    <a:pt x="183" y="1614"/>
                  </a:lnTo>
                  <a:lnTo>
                    <a:pt x="190" y="1610"/>
                  </a:lnTo>
                  <a:lnTo>
                    <a:pt x="190" y="1608"/>
                  </a:lnTo>
                  <a:lnTo>
                    <a:pt x="190" y="1603"/>
                  </a:lnTo>
                  <a:lnTo>
                    <a:pt x="197" y="1600"/>
                  </a:lnTo>
                  <a:lnTo>
                    <a:pt x="197" y="1596"/>
                  </a:lnTo>
                  <a:lnTo>
                    <a:pt x="197" y="1592"/>
                  </a:lnTo>
                  <a:lnTo>
                    <a:pt x="204" y="1588"/>
                  </a:lnTo>
                  <a:lnTo>
                    <a:pt x="204" y="1584"/>
                  </a:lnTo>
                  <a:lnTo>
                    <a:pt x="211" y="1580"/>
                  </a:lnTo>
                  <a:lnTo>
                    <a:pt x="211" y="1573"/>
                  </a:lnTo>
                  <a:lnTo>
                    <a:pt x="211" y="1569"/>
                  </a:lnTo>
                  <a:lnTo>
                    <a:pt x="218" y="1565"/>
                  </a:lnTo>
                  <a:lnTo>
                    <a:pt x="218" y="1560"/>
                  </a:lnTo>
                  <a:lnTo>
                    <a:pt x="218" y="1556"/>
                  </a:lnTo>
                  <a:lnTo>
                    <a:pt x="226" y="1552"/>
                  </a:lnTo>
                  <a:lnTo>
                    <a:pt x="226" y="1546"/>
                  </a:lnTo>
                  <a:lnTo>
                    <a:pt x="232" y="1542"/>
                  </a:lnTo>
                  <a:lnTo>
                    <a:pt x="232" y="1536"/>
                  </a:lnTo>
                  <a:lnTo>
                    <a:pt x="232" y="1532"/>
                  </a:lnTo>
                  <a:lnTo>
                    <a:pt x="240" y="1528"/>
                  </a:lnTo>
                  <a:lnTo>
                    <a:pt x="240" y="1525"/>
                  </a:lnTo>
                  <a:lnTo>
                    <a:pt x="240" y="1520"/>
                  </a:lnTo>
                  <a:lnTo>
                    <a:pt x="247" y="1514"/>
                  </a:lnTo>
                  <a:lnTo>
                    <a:pt x="247" y="1511"/>
                  </a:lnTo>
                  <a:lnTo>
                    <a:pt x="247" y="1506"/>
                  </a:lnTo>
                  <a:lnTo>
                    <a:pt x="253" y="1502"/>
                  </a:lnTo>
                  <a:lnTo>
                    <a:pt x="253" y="1498"/>
                  </a:lnTo>
                  <a:lnTo>
                    <a:pt x="262" y="1494"/>
                  </a:lnTo>
                  <a:lnTo>
                    <a:pt x="262" y="1490"/>
                  </a:lnTo>
                  <a:lnTo>
                    <a:pt x="262" y="1489"/>
                  </a:lnTo>
                  <a:lnTo>
                    <a:pt x="268" y="1485"/>
                  </a:lnTo>
                  <a:lnTo>
                    <a:pt x="268" y="1481"/>
                  </a:lnTo>
                  <a:lnTo>
                    <a:pt x="268" y="1477"/>
                  </a:lnTo>
                  <a:lnTo>
                    <a:pt x="275" y="1473"/>
                  </a:lnTo>
                  <a:lnTo>
                    <a:pt x="275" y="1469"/>
                  </a:lnTo>
                  <a:lnTo>
                    <a:pt x="275" y="1465"/>
                  </a:lnTo>
                  <a:lnTo>
                    <a:pt x="282" y="1463"/>
                  </a:lnTo>
                  <a:lnTo>
                    <a:pt x="282" y="1459"/>
                  </a:lnTo>
                  <a:lnTo>
                    <a:pt x="290" y="1455"/>
                  </a:lnTo>
                  <a:lnTo>
                    <a:pt x="290" y="1451"/>
                  </a:lnTo>
                  <a:lnTo>
                    <a:pt x="290" y="1449"/>
                  </a:lnTo>
                  <a:lnTo>
                    <a:pt x="296" y="1446"/>
                  </a:lnTo>
                  <a:lnTo>
                    <a:pt x="296" y="1441"/>
                  </a:lnTo>
                  <a:lnTo>
                    <a:pt x="296" y="1437"/>
                  </a:lnTo>
                  <a:lnTo>
                    <a:pt x="304" y="1433"/>
                  </a:lnTo>
                  <a:lnTo>
                    <a:pt x="304" y="1431"/>
                  </a:lnTo>
                  <a:lnTo>
                    <a:pt x="304" y="1427"/>
                  </a:lnTo>
                  <a:lnTo>
                    <a:pt x="310" y="1423"/>
                  </a:lnTo>
                  <a:lnTo>
                    <a:pt x="310" y="1421"/>
                  </a:lnTo>
                  <a:lnTo>
                    <a:pt x="318" y="1417"/>
                  </a:lnTo>
                  <a:lnTo>
                    <a:pt x="318" y="1413"/>
                  </a:lnTo>
                  <a:lnTo>
                    <a:pt x="318" y="1411"/>
                  </a:lnTo>
                  <a:lnTo>
                    <a:pt x="326" y="1407"/>
                  </a:lnTo>
                  <a:lnTo>
                    <a:pt x="326" y="1403"/>
                  </a:lnTo>
                  <a:lnTo>
                    <a:pt x="326" y="1402"/>
                  </a:lnTo>
                  <a:lnTo>
                    <a:pt x="332" y="1398"/>
                  </a:lnTo>
                  <a:lnTo>
                    <a:pt x="332" y="1394"/>
                  </a:lnTo>
                  <a:lnTo>
                    <a:pt x="332" y="1390"/>
                  </a:lnTo>
                  <a:lnTo>
                    <a:pt x="339" y="1388"/>
                  </a:lnTo>
                  <a:lnTo>
                    <a:pt x="339" y="1384"/>
                  </a:lnTo>
                  <a:lnTo>
                    <a:pt x="347" y="1380"/>
                  </a:lnTo>
                  <a:lnTo>
                    <a:pt x="347" y="1377"/>
                  </a:lnTo>
                  <a:lnTo>
                    <a:pt x="347" y="1374"/>
                  </a:lnTo>
                  <a:lnTo>
                    <a:pt x="355" y="1369"/>
                  </a:lnTo>
                  <a:lnTo>
                    <a:pt x="355" y="1366"/>
                  </a:lnTo>
                  <a:lnTo>
                    <a:pt x="355" y="1363"/>
                  </a:lnTo>
                  <a:lnTo>
                    <a:pt x="361" y="1360"/>
                  </a:lnTo>
                  <a:lnTo>
                    <a:pt x="361" y="1356"/>
                  </a:lnTo>
                  <a:lnTo>
                    <a:pt x="368" y="1354"/>
                  </a:lnTo>
                  <a:lnTo>
                    <a:pt x="368" y="1350"/>
                  </a:lnTo>
                  <a:lnTo>
                    <a:pt x="368" y="1346"/>
                  </a:lnTo>
                  <a:lnTo>
                    <a:pt x="376" y="1342"/>
                  </a:lnTo>
                  <a:lnTo>
                    <a:pt x="376" y="1340"/>
                  </a:lnTo>
                  <a:lnTo>
                    <a:pt x="376" y="1336"/>
                  </a:lnTo>
                  <a:lnTo>
                    <a:pt x="383" y="1332"/>
                  </a:lnTo>
                  <a:lnTo>
                    <a:pt x="383" y="1330"/>
                  </a:lnTo>
                  <a:lnTo>
                    <a:pt x="383" y="1327"/>
                  </a:lnTo>
                  <a:lnTo>
                    <a:pt x="390" y="1323"/>
                  </a:lnTo>
                  <a:lnTo>
                    <a:pt x="390" y="1321"/>
                  </a:lnTo>
                  <a:lnTo>
                    <a:pt x="397" y="1316"/>
                  </a:lnTo>
                  <a:lnTo>
                    <a:pt x="397" y="1313"/>
                  </a:lnTo>
                  <a:lnTo>
                    <a:pt x="397" y="1310"/>
                  </a:lnTo>
                  <a:lnTo>
                    <a:pt x="404" y="1306"/>
                  </a:lnTo>
                  <a:lnTo>
                    <a:pt x="404" y="1302"/>
                  </a:lnTo>
                  <a:lnTo>
                    <a:pt x="404" y="1298"/>
                  </a:lnTo>
                  <a:lnTo>
                    <a:pt x="412" y="1295"/>
                  </a:lnTo>
                  <a:lnTo>
                    <a:pt x="412" y="1292"/>
                  </a:lnTo>
                  <a:lnTo>
                    <a:pt x="412" y="1288"/>
                  </a:lnTo>
                  <a:lnTo>
                    <a:pt x="419" y="1285"/>
                  </a:lnTo>
                  <a:lnTo>
                    <a:pt x="419" y="1280"/>
                  </a:lnTo>
                  <a:lnTo>
                    <a:pt x="429" y="1279"/>
                  </a:lnTo>
                  <a:lnTo>
                    <a:pt x="429" y="1275"/>
                  </a:lnTo>
                  <a:lnTo>
                    <a:pt x="429" y="1271"/>
                  </a:lnTo>
                  <a:lnTo>
                    <a:pt x="436" y="1267"/>
                  </a:lnTo>
                  <a:lnTo>
                    <a:pt x="436" y="1265"/>
                  </a:lnTo>
                  <a:lnTo>
                    <a:pt x="436" y="1261"/>
                  </a:lnTo>
                  <a:lnTo>
                    <a:pt x="444" y="1257"/>
                  </a:lnTo>
                  <a:lnTo>
                    <a:pt x="444" y="1255"/>
                  </a:lnTo>
                  <a:lnTo>
                    <a:pt x="444" y="1251"/>
                  </a:lnTo>
                  <a:lnTo>
                    <a:pt x="451" y="1248"/>
                  </a:lnTo>
                  <a:lnTo>
                    <a:pt x="451" y="1245"/>
                  </a:lnTo>
                  <a:lnTo>
                    <a:pt x="457" y="1241"/>
                  </a:lnTo>
                  <a:lnTo>
                    <a:pt x="457" y="1237"/>
                  </a:lnTo>
                  <a:lnTo>
                    <a:pt x="457" y="1235"/>
                  </a:lnTo>
                  <a:lnTo>
                    <a:pt x="465" y="1230"/>
                  </a:lnTo>
                  <a:lnTo>
                    <a:pt x="465" y="1227"/>
                  </a:lnTo>
                  <a:lnTo>
                    <a:pt x="465" y="1225"/>
                  </a:lnTo>
                  <a:lnTo>
                    <a:pt x="473" y="1221"/>
                  </a:lnTo>
                  <a:lnTo>
                    <a:pt x="473" y="1217"/>
                  </a:lnTo>
                  <a:lnTo>
                    <a:pt x="479" y="1215"/>
                  </a:lnTo>
                  <a:lnTo>
                    <a:pt x="479" y="1212"/>
                  </a:lnTo>
                  <a:lnTo>
                    <a:pt x="479" y="1208"/>
                  </a:lnTo>
                  <a:lnTo>
                    <a:pt x="487" y="1206"/>
                  </a:lnTo>
                  <a:lnTo>
                    <a:pt x="487" y="1202"/>
                  </a:lnTo>
                  <a:lnTo>
                    <a:pt x="487" y="1198"/>
                  </a:lnTo>
                  <a:lnTo>
                    <a:pt x="493" y="1194"/>
                  </a:lnTo>
                  <a:lnTo>
                    <a:pt x="493" y="1192"/>
                  </a:lnTo>
                  <a:lnTo>
                    <a:pt x="493" y="1188"/>
                  </a:lnTo>
                  <a:lnTo>
                    <a:pt x="501" y="1184"/>
                  </a:lnTo>
                  <a:lnTo>
                    <a:pt x="501" y="1179"/>
                  </a:lnTo>
                  <a:lnTo>
                    <a:pt x="508" y="1177"/>
                  </a:lnTo>
                  <a:lnTo>
                    <a:pt x="508" y="1173"/>
                  </a:lnTo>
                  <a:lnTo>
                    <a:pt x="508" y="1170"/>
                  </a:lnTo>
                  <a:lnTo>
                    <a:pt x="515" y="1165"/>
                  </a:lnTo>
                  <a:lnTo>
                    <a:pt x="515" y="1163"/>
                  </a:lnTo>
                  <a:lnTo>
                    <a:pt x="515" y="1159"/>
                  </a:lnTo>
                  <a:lnTo>
                    <a:pt x="521" y="1156"/>
                  </a:lnTo>
                  <a:lnTo>
                    <a:pt x="521" y="1152"/>
                  </a:lnTo>
                  <a:lnTo>
                    <a:pt x="521" y="1150"/>
                  </a:lnTo>
                  <a:lnTo>
                    <a:pt x="530" y="1146"/>
                  </a:lnTo>
                  <a:lnTo>
                    <a:pt x="530" y="1142"/>
                  </a:lnTo>
                  <a:lnTo>
                    <a:pt x="536" y="1141"/>
                  </a:lnTo>
                  <a:lnTo>
                    <a:pt x="536" y="1137"/>
                  </a:lnTo>
                  <a:lnTo>
                    <a:pt x="536" y="1133"/>
                  </a:lnTo>
                  <a:lnTo>
                    <a:pt x="543" y="1129"/>
                  </a:lnTo>
                  <a:lnTo>
                    <a:pt x="543" y="1126"/>
                  </a:lnTo>
                  <a:lnTo>
                    <a:pt x="543" y="1123"/>
                  </a:lnTo>
                  <a:lnTo>
                    <a:pt x="550" y="1119"/>
                  </a:lnTo>
                  <a:lnTo>
                    <a:pt x="550" y="1117"/>
                  </a:lnTo>
                  <a:lnTo>
                    <a:pt x="550" y="1112"/>
                  </a:lnTo>
                  <a:lnTo>
                    <a:pt x="558" y="1108"/>
                  </a:lnTo>
                  <a:lnTo>
                    <a:pt x="558" y="1104"/>
                  </a:lnTo>
                  <a:lnTo>
                    <a:pt x="565" y="1102"/>
                  </a:lnTo>
                  <a:lnTo>
                    <a:pt x="565" y="1098"/>
                  </a:lnTo>
                  <a:lnTo>
                    <a:pt x="565" y="1094"/>
                  </a:lnTo>
                  <a:lnTo>
                    <a:pt x="572" y="1090"/>
                  </a:lnTo>
                  <a:lnTo>
                    <a:pt x="572" y="1088"/>
                  </a:lnTo>
                  <a:lnTo>
                    <a:pt x="572" y="1084"/>
                  </a:lnTo>
                  <a:lnTo>
                    <a:pt x="578" y="1081"/>
                  </a:lnTo>
                  <a:lnTo>
                    <a:pt x="578" y="1077"/>
                  </a:lnTo>
                  <a:lnTo>
                    <a:pt x="578" y="1075"/>
                  </a:lnTo>
                  <a:lnTo>
                    <a:pt x="586" y="1071"/>
                  </a:lnTo>
                  <a:lnTo>
                    <a:pt x="586" y="1067"/>
                  </a:lnTo>
                  <a:lnTo>
                    <a:pt x="593" y="1065"/>
                  </a:lnTo>
                  <a:lnTo>
                    <a:pt x="593" y="1061"/>
                  </a:lnTo>
                  <a:lnTo>
                    <a:pt x="593" y="1058"/>
                  </a:lnTo>
                  <a:lnTo>
                    <a:pt x="600" y="1054"/>
                  </a:lnTo>
                  <a:lnTo>
                    <a:pt x="600" y="1051"/>
                  </a:lnTo>
                  <a:lnTo>
                    <a:pt x="600" y="1047"/>
                  </a:lnTo>
                  <a:lnTo>
                    <a:pt x="608" y="1043"/>
                  </a:lnTo>
                  <a:lnTo>
                    <a:pt x="608" y="1039"/>
                  </a:lnTo>
                  <a:lnTo>
                    <a:pt x="614" y="1037"/>
                  </a:lnTo>
                  <a:lnTo>
                    <a:pt x="614" y="1033"/>
                  </a:lnTo>
                  <a:lnTo>
                    <a:pt x="614" y="1029"/>
                  </a:lnTo>
                  <a:lnTo>
                    <a:pt x="622" y="1027"/>
                  </a:lnTo>
                  <a:lnTo>
                    <a:pt x="622" y="1023"/>
                  </a:lnTo>
                  <a:lnTo>
                    <a:pt x="622" y="1019"/>
                  </a:lnTo>
                  <a:lnTo>
                    <a:pt x="629" y="1016"/>
                  </a:lnTo>
                  <a:lnTo>
                    <a:pt x="629" y="1013"/>
                  </a:lnTo>
                  <a:lnTo>
                    <a:pt x="629" y="1009"/>
                  </a:lnTo>
                  <a:lnTo>
                    <a:pt x="636" y="1005"/>
                  </a:lnTo>
                  <a:lnTo>
                    <a:pt x="636" y="1004"/>
                  </a:lnTo>
                  <a:lnTo>
                    <a:pt x="643" y="1000"/>
                  </a:lnTo>
                  <a:lnTo>
                    <a:pt x="643" y="996"/>
                  </a:lnTo>
                  <a:lnTo>
                    <a:pt x="643" y="992"/>
                  </a:lnTo>
                  <a:lnTo>
                    <a:pt x="650" y="988"/>
                  </a:lnTo>
                  <a:lnTo>
                    <a:pt x="650" y="986"/>
                  </a:lnTo>
                  <a:lnTo>
                    <a:pt x="650" y="981"/>
                  </a:lnTo>
                  <a:lnTo>
                    <a:pt x="657" y="977"/>
                  </a:lnTo>
                  <a:lnTo>
                    <a:pt x="657" y="973"/>
                  </a:lnTo>
                  <a:lnTo>
                    <a:pt x="657" y="972"/>
                  </a:lnTo>
                  <a:lnTo>
                    <a:pt x="669" y="967"/>
                  </a:lnTo>
                  <a:lnTo>
                    <a:pt x="669" y="964"/>
                  </a:lnTo>
                  <a:lnTo>
                    <a:pt x="676" y="960"/>
                  </a:lnTo>
                  <a:lnTo>
                    <a:pt x="676" y="958"/>
                  </a:lnTo>
                  <a:lnTo>
                    <a:pt x="676" y="954"/>
                  </a:lnTo>
                  <a:lnTo>
                    <a:pt x="683" y="950"/>
                  </a:lnTo>
                  <a:lnTo>
                    <a:pt x="683" y="946"/>
                  </a:lnTo>
                  <a:lnTo>
                    <a:pt x="683" y="944"/>
                  </a:lnTo>
                  <a:lnTo>
                    <a:pt x="690" y="940"/>
                  </a:lnTo>
                  <a:lnTo>
                    <a:pt x="690" y="936"/>
                  </a:lnTo>
                  <a:lnTo>
                    <a:pt x="690" y="934"/>
                  </a:lnTo>
                  <a:lnTo>
                    <a:pt x="697" y="930"/>
                  </a:lnTo>
                  <a:lnTo>
                    <a:pt x="697" y="926"/>
                  </a:lnTo>
                  <a:lnTo>
                    <a:pt x="704" y="922"/>
                  </a:lnTo>
                  <a:lnTo>
                    <a:pt x="704" y="921"/>
                  </a:lnTo>
                  <a:lnTo>
                    <a:pt x="704" y="917"/>
                  </a:lnTo>
                  <a:lnTo>
                    <a:pt x="712" y="912"/>
                  </a:lnTo>
                  <a:lnTo>
                    <a:pt x="712" y="908"/>
                  </a:lnTo>
                  <a:lnTo>
                    <a:pt x="712" y="906"/>
                  </a:lnTo>
                  <a:lnTo>
                    <a:pt x="718" y="902"/>
                  </a:lnTo>
                  <a:lnTo>
                    <a:pt x="718" y="899"/>
                  </a:lnTo>
                  <a:lnTo>
                    <a:pt x="726" y="895"/>
                  </a:lnTo>
                  <a:lnTo>
                    <a:pt x="726" y="893"/>
                  </a:lnTo>
                  <a:lnTo>
                    <a:pt x="726" y="889"/>
                  </a:lnTo>
                  <a:lnTo>
                    <a:pt x="733" y="885"/>
                  </a:lnTo>
                  <a:lnTo>
                    <a:pt x="733" y="883"/>
                  </a:lnTo>
                  <a:lnTo>
                    <a:pt x="733" y="879"/>
                  </a:lnTo>
                  <a:lnTo>
                    <a:pt x="740" y="875"/>
                  </a:lnTo>
                  <a:lnTo>
                    <a:pt x="740" y="871"/>
                  </a:lnTo>
                  <a:lnTo>
                    <a:pt x="740" y="869"/>
                  </a:lnTo>
                  <a:lnTo>
                    <a:pt x="747" y="866"/>
                  </a:lnTo>
                  <a:lnTo>
                    <a:pt x="747" y="861"/>
                  </a:lnTo>
                  <a:lnTo>
                    <a:pt x="754" y="860"/>
                  </a:lnTo>
                  <a:lnTo>
                    <a:pt x="754" y="856"/>
                  </a:lnTo>
                  <a:lnTo>
                    <a:pt x="754" y="852"/>
                  </a:lnTo>
                  <a:lnTo>
                    <a:pt x="761" y="847"/>
                  </a:lnTo>
                  <a:lnTo>
                    <a:pt x="761" y="845"/>
                  </a:lnTo>
                  <a:lnTo>
                    <a:pt x="761" y="841"/>
                  </a:lnTo>
                  <a:lnTo>
                    <a:pt x="769" y="837"/>
                  </a:lnTo>
                  <a:lnTo>
                    <a:pt x="769" y="835"/>
                  </a:lnTo>
                  <a:lnTo>
                    <a:pt x="769" y="831"/>
                  </a:lnTo>
                  <a:lnTo>
                    <a:pt x="775" y="827"/>
                  </a:lnTo>
                  <a:lnTo>
                    <a:pt x="775" y="824"/>
                  </a:lnTo>
                  <a:lnTo>
                    <a:pt x="783" y="822"/>
                  </a:lnTo>
                  <a:lnTo>
                    <a:pt x="783" y="818"/>
                  </a:lnTo>
                  <a:lnTo>
                    <a:pt x="783" y="814"/>
                  </a:lnTo>
                  <a:lnTo>
                    <a:pt x="790" y="810"/>
                  </a:lnTo>
                  <a:lnTo>
                    <a:pt x="790" y="808"/>
                  </a:lnTo>
                  <a:lnTo>
                    <a:pt x="790" y="804"/>
                  </a:lnTo>
                  <a:lnTo>
                    <a:pt x="797" y="800"/>
                  </a:lnTo>
                  <a:lnTo>
                    <a:pt x="797" y="796"/>
                  </a:lnTo>
                  <a:lnTo>
                    <a:pt x="797" y="794"/>
                  </a:lnTo>
                  <a:lnTo>
                    <a:pt x="805" y="791"/>
                  </a:lnTo>
                  <a:lnTo>
                    <a:pt x="805" y="787"/>
                  </a:lnTo>
                  <a:lnTo>
                    <a:pt x="811" y="783"/>
                  </a:lnTo>
                  <a:lnTo>
                    <a:pt x="811" y="780"/>
                  </a:lnTo>
                  <a:lnTo>
                    <a:pt x="811" y="776"/>
                  </a:lnTo>
                  <a:lnTo>
                    <a:pt x="818" y="772"/>
                  </a:lnTo>
                  <a:lnTo>
                    <a:pt x="818" y="770"/>
                  </a:lnTo>
                  <a:lnTo>
                    <a:pt x="818" y="766"/>
                  </a:lnTo>
                  <a:lnTo>
                    <a:pt x="826" y="762"/>
                  </a:lnTo>
                  <a:lnTo>
                    <a:pt x="826" y="760"/>
                  </a:lnTo>
                  <a:lnTo>
                    <a:pt x="826" y="756"/>
                  </a:lnTo>
                  <a:lnTo>
                    <a:pt x="833" y="752"/>
                  </a:lnTo>
                  <a:lnTo>
                    <a:pt x="833" y="748"/>
                  </a:lnTo>
                  <a:lnTo>
                    <a:pt x="840" y="746"/>
                  </a:lnTo>
                  <a:lnTo>
                    <a:pt x="840" y="743"/>
                  </a:lnTo>
                  <a:lnTo>
                    <a:pt x="840" y="739"/>
                  </a:lnTo>
                  <a:lnTo>
                    <a:pt x="847" y="737"/>
                  </a:lnTo>
                  <a:lnTo>
                    <a:pt x="847" y="733"/>
                  </a:lnTo>
                  <a:lnTo>
                    <a:pt x="847" y="729"/>
                  </a:lnTo>
                  <a:lnTo>
                    <a:pt x="854" y="727"/>
                  </a:lnTo>
                  <a:lnTo>
                    <a:pt x="854" y="723"/>
                  </a:lnTo>
                  <a:lnTo>
                    <a:pt x="862" y="719"/>
                  </a:lnTo>
                  <a:lnTo>
                    <a:pt x="862" y="715"/>
                  </a:lnTo>
                  <a:lnTo>
                    <a:pt x="862" y="712"/>
                  </a:lnTo>
                  <a:lnTo>
                    <a:pt x="869" y="709"/>
                  </a:lnTo>
                  <a:lnTo>
                    <a:pt x="869" y="704"/>
                  </a:lnTo>
                  <a:lnTo>
                    <a:pt x="869" y="703"/>
                  </a:lnTo>
                  <a:lnTo>
                    <a:pt x="875" y="699"/>
                  </a:lnTo>
                  <a:lnTo>
                    <a:pt x="875" y="695"/>
                  </a:lnTo>
                  <a:lnTo>
                    <a:pt x="875" y="693"/>
                  </a:lnTo>
                  <a:lnTo>
                    <a:pt x="882" y="689"/>
                  </a:lnTo>
                  <a:lnTo>
                    <a:pt x="882" y="685"/>
                  </a:lnTo>
                  <a:lnTo>
                    <a:pt x="890" y="681"/>
                  </a:lnTo>
                  <a:lnTo>
                    <a:pt x="890" y="679"/>
                  </a:lnTo>
                  <a:lnTo>
                    <a:pt x="890" y="676"/>
                  </a:lnTo>
                  <a:lnTo>
                    <a:pt x="897" y="672"/>
                  </a:lnTo>
                  <a:lnTo>
                    <a:pt x="897" y="670"/>
                  </a:lnTo>
                  <a:lnTo>
                    <a:pt x="897" y="665"/>
                  </a:lnTo>
                  <a:lnTo>
                    <a:pt x="907" y="662"/>
                  </a:lnTo>
                  <a:lnTo>
                    <a:pt x="907" y="658"/>
                  </a:lnTo>
                  <a:lnTo>
                    <a:pt x="907" y="656"/>
                  </a:lnTo>
                  <a:lnTo>
                    <a:pt x="915" y="651"/>
                  </a:lnTo>
                  <a:lnTo>
                    <a:pt x="915" y="647"/>
                  </a:lnTo>
                  <a:lnTo>
                    <a:pt x="922" y="644"/>
                  </a:lnTo>
                  <a:lnTo>
                    <a:pt x="922" y="641"/>
                  </a:lnTo>
                  <a:lnTo>
                    <a:pt x="922" y="637"/>
                  </a:lnTo>
                  <a:lnTo>
                    <a:pt x="929" y="634"/>
                  </a:lnTo>
                  <a:lnTo>
                    <a:pt x="929" y="629"/>
                  </a:lnTo>
                  <a:lnTo>
                    <a:pt x="929" y="628"/>
                  </a:lnTo>
                  <a:lnTo>
                    <a:pt x="936" y="624"/>
                  </a:lnTo>
                  <a:lnTo>
                    <a:pt x="936" y="620"/>
                  </a:lnTo>
                  <a:lnTo>
                    <a:pt x="936" y="618"/>
                  </a:lnTo>
                  <a:lnTo>
                    <a:pt x="943" y="614"/>
                  </a:lnTo>
                  <a:lnTo>
                    <a:pt x="943" y="610"/>
                  </a:lnTo>
                  <a:lnTo>
                    <a:pt x="951" y="606"/>
                  </a:lnTo>
                  <a:lnTo>
                    <a:pt x="951" y="604"/>
                  </a:lnTo>
                  <a:lnTo>
                    <a:pt x="951" y="600"/>
                  </a:lnTo>
                  <a:lnTo>
                    <a:pt x="957" y="597"/>
                  </a:lnTo>
                  <a:lnTo>
                    <a:pt x="957" y="593"/>
                  </a:lnTo>
                  <a:lnTo>
                    <a:pt x="957" y="589"/>
                  </a:lnTo>
                  <a:lnTo>
                    <a:pt x="964" y="586"/>
                  </a:lnTo>
                  <a:lnTo>
                    <a:pt x="964" y="582"/>
                  </a:lnTo>
                  <a:lnTo>
                    <a:pt x="964" y="578"/>
                  </a:lnTo>
                  <a:lnTo>
                    <a:pt x="972" y="576"/>
                  </a:lnTo>
                  <a:lnTo>
                    <a:pt x="972" y="572"/>
                  </a:lnTo>
                  <a:lnTo>
                    <a:pt x="979" y="568"/>
                  </a:lnTo>
                  <a:lnTo>
                    <a:pt x="979" y="564"/>
                  </a:lnTo>
                  <a:lnTo>
                    <a:pt x="979" y="562"/>
                  </a:lnTo>
                  <a:lnTo>
                    <a:pt x="987" y="558"/>
                  </a:lnTo>
                  <a:lnTo>
                    <a:pt x="987" y="554"/>
                  </a:lnTo>
                  <a:lnTo>
                    <a:pt x="987" y="553"/>
                  </a:lnTo>
                  <a:lnTo>
                    <a:pt x="994" y="549"/>
                  </a:lnTo>
                  <a:lnTo>
                    <a:pt x="994" y="545"/>
                  </a:lnTo>
                  <a:lnTo>
                    <a:pt x="1000" y="543"/>
                  </a:lnTo>
                  <a:lnTo>
                    <a:pt x="1000" y="539"/>
                  </a:lnTo>
                  <a:lnTo>
                    <a:pt x="1000" y="535"/>
                  </a:lnTo>
                  <a:lnTo>
                    <a:pt x="1008" y="532"/>
                  </a:lnTo>
                  <a:lnTo>
                    <a:pt x="1008" y="529"/>
                  </a:lnTo>
                  <a:lnTo>
                    <a:pt x="1008" y="525"/>
                  </a:lnTo>
                  <a:lnTo>
                    <a:pt x="1015" y="522"/>
                  </a:lnTo>
                  <a:lnTo>
                    <a:pt x="1015" y="519"/>
                  </a:lnTo>
                  <a:lnTo>
                    <a:pt x="1015" y="514"/>
                  </a:lnTo>
                  <a:lnTo>
                    <a:pt x="1022" y="511"/>
                  </a:lnTo>
                  <a:lnTo>
                    <a:pt x="1022" y="506"/>
                  </a:lnTo>
                  <a:lnTo>
                    <a:pt x="1030" y="504"/>
                  </a:lnTo>
                  <a:lnTo>
                    <a:pt x="1030" y="500"/>
                  </a:lnTo>
                  <a:lnTo>
                    <a:pt x="1030" y="497"/>
                  </a:lnTo>
                  <a:lnTo>
                    <a:pt x="1037" y="495"/>
                  </a:lnTo>
                  <a:lnTo>
                    <a:pt x="1037" y="491"/>
                  </a:lnTo>
                  <a:lnTo>
                    <a:pt x="1037" y="487"/>
                  </a:lnTo>
                  <a:lnTo>
                    <a:pt x="1044" y="485"/>
                  </a:lnTo>
                  <a:lnTo>
                    <a:pt x="1044" y="482"/>
                  </a:lnTo>
                  <a:lnTo>
                    <a:pt x="1044" y="477"/>
                  </a:lnTo>
                  <a:lnTo>
                    <a:pt x="1051" y="475"/>
                  </a:lnTo>
                  <a:lnTo>
                    <a:pt x="1051" y="472"/>
                  </a:lnTo>
                  <a:lnTo>
                    <a:pt x="1058" y="467"/>
                  </a:lnTo>
                  <a:lnTo>
                    <a:pt x="1058" y="464"/>
                  </a:lnTo>
                  <a:lnTo>
                    <a:pt x="1058" y="462"/>
                  </a:lnTo>
                  <a:lnTo>
                    <a:pt x="1065" y="458"/>
                  </a:lnTo>
                  <a:lnTo>
                    <a:pt x="1065" y="453"/>
                  </a:lnTo>
                  <a:lnTo>
                    <a:pt x="1065" y="451"/>
                  </a:lnTo>
                  <a:lnTo>
                    <a:pt x="1072" y="447"/>
                  </a:lnTo>
                  <a:lnTo>
                    <a:pt x="1072" y="443"/>
                  </a:lnTo>
                  <a:lnTo>
                    <a:pt x="1072" y="439"/>
                  </a:lnTo>
                  <a:lnTo>
                    <a:pt x="1079" y="437"/>
                  </a:lnTo>
                  <a:lnTo>
                    <a:pt x="1079" y="433"/>
                  </a:lnTo>
                  <a:lnTo>
                    <a:pt x="1087" y="430"/>
                  </a:lnTo>
                  <a:lnTo>
                    <a:pt x="1087" y="428"/>
                  </a:lnTo>
                  <a:lnTo>
                    <a:pt x="1087" y="424"/>
                  </a:lnTo>
                  <a:lnTo>
                    <a:pt x="1093" y="420"/>
                  </a:lnTo>
                  <a:lnTo>
                    <a:pt x="1093" y="416"/>
                  </a:lnTo>
                  <a:lnTo>
                    <a:pt x="1093" y="414"/>
                  </a:lnTo>
                  <a:lnTo>
                    <a:pt x="1101" y="410"/>
                  </a:lnTo>
                  <a:lnTo>
                    <a:pt x="1101" y="406"/>
                  </a:lnTo>
                  <a:lnTo>
                    <a:pt x="1108" y="404"/>
                  </a:lnTo>
                  <a:lnTo>
                    <a:pt x="1108" y="400"/>
                  </a:lnTo>
                  <a:lnTo>
                    <a:pt x="1108" y="396"/>
                  </a:lnTo>
                  <a:lnTo>
                    <a:pt x="1115" y="392"/>
                  </a:lnTo>
                  <a:lnTo>
                    <a:pt x="1115" y="390"/>
                  </a:lnTo>
                  <a:lnTo>
                    <a:pt x="1115" y="385"/>
                  </a:lnTo>
                  <a:lnTo>
                    <a:pt x="1122" y="381"/>
                  </a:lnTo>
                  <a:lnTo>
                    <a:pt x="1122" y="378"/>
                  </a:lnTo>
                  <a:lnTo>
                    <a:pt x="1122" y="376"/>
                  </a:lnTo>
                  <a:lnTo>
                    <a:pt x="1129" y="372"/>
                  </a:lnTo>
                  <a:lnTo>
                    <a:pt x="1129" y="368"/>
                  </a:lnTo>
                  <a:lnTo>
                    <a:pt x="1136" y="365"/>
                  </a:lnTo>
                  <a:lnTo>
                    <a:pt x="1136" y="362"/>
                  </a:lnTo>
                  <a:lnTo>
                    <a:pt x="1136" y="358"/>
                  </a:lnTo>
                  <a:lnTo>
                    <a:pt x="1144" y="354"/>
                  </a:lnTo>
                  <a:lnTo>
                    <a:pt x="1144" y="350"/>
                  </a:lnTo>
                  <a:lnTo>
                    <a:pt x="1144" y="349"/>
                  </a:lnTo>
                  <a:lnTo>
                    <a:pt x="1154" y="345"/>
                  </a:lnTo>
                  <a:lnTo>
                    <a:pt x="1154" y="341"/>
                  </a:lnTo>
                  <a:lnTo>
                    <a:pt x="1154" y="339"/>
                  </a:lnTo>
                  <a:lnTo>
                    <a:pt x="1161" y="335"/>
                  </a:lnTo>
                  <a:lnTo>
                    <a:pt x="1161" y="331"/>
                  </a:lnTo>
                  <a:lnTo>
                    <a:pt x="1168" y="329"/>
                  </a:lnTo>
                  <a:lnTo>
                    <a:pt x="1168" y="325"/>
                  </a:lnTo>
                  <a:lnTo>
                    <a:pt x="1168" y="320"/>
                  </a:lnTo>
                  <a:lnTo>
                    <a:pt x="1176" y="318"/>
                  </a:lnTo>
                  <a:lnTo>
                    <a:pt x="1176" y="314"/>
                  </a:lnTo>
                  <a:lnTo>
                    <a:pt x="1176" y="310"/>
                  </a:lnTo>
                  <a:lnTo>
                    <a:pt x="1182" y="307"/>
                  </a:lnTo>
                  <a:lnTo>
                    <a:pt x="1182" y="305"/>
                  </a:lnTo>
                  <a:lnTo>
                    <a:pt x="1182" y="301"/>
                  </a:lnTo>
                  <a:lnTo>
                    <a:pt x="1190" y="297"/>
                  </a:lnTo>
                  <a:lnTo>
                    <a:pt x="1190" y="295"/>
                  </a:lnTo>
                  <a:lnTo>
                    <a:pt x="1197" y="291"/>
                  </a:lnTo>
                  <a:lnTo>
                    <a:pt x="1197" y="287"/>
                  </a:lnTo>
                  <a:lnTo>
                    <a:pt x="1197" y="283"/>
                  </a:lnTo>
                  <a:lnTo>
                    <a:pt x="1204" y="282"/>
                  </a:lnTo>
                  <a:lnTo>
                    <a:pt x="1204" y="277"/>
                  </a:lnTo>
                  <a:lnTo>
                    <a:pt x="1204" y="274"/>
                  </a:lnTo>
                  <a:lnTo>
                    <a:pt x="1211" y="271"/>
                  </a:lnTo>
                  <a:lnTo>
                    <a:pt x="1211" y="268"/>
                  </a:lnTo>
                  <a:lnTo>
                    <a:pt x="1211" y="263"/>
                  </a:lnTo>
                  <a:lnTo>
                    <a:pt x="1219" y="262"/>
                  </a:lnTo>
                  <a:lnTo>
                    <a:pt x="1219" y="258"/>
                  </a:lnTo>
                  <a:lnTo>
                    <a:pt x="1225" y="253"/>
                  </a:lnTo>
                  <a:lnTo>
                    <a:pt x="1225" y="251"/>
                  </a:lnTo>
                  <a:lnTo>
                    <a:pt x="1225" y="247"/>
                  </a:lnTo>
                  <a:lnTo>
                    <a:pt x="1233" y="243"/>
                  </a:lnTo>
                  <a:lnTo>
                    <a:pt x="1233" y="239"/>
                  </a:lnTo>
                  <a:lnTo>
                    <a:pt x="1233" y="237"/>
                  </a:lnTo>
                  <a:lnTo>
                    <a:pt x="1239" y="234"/>
                  </a:lnTo>
                  <a:lnTo>
                    <a:pt x="1239" y="230"/>
                  </a:lnTo>
                  <a:lnTo>
                    <a:pt x="1247" y="227"/>
                  </a:lnTo>
                  <a:lnTo>
                    <a:pt x="1247" y="224"/>
                  </a:lnTo>
                  <a:lnTo>
                    <a:pt x="1247" y="220"/>
                  </a:lnTo>
                  <a:lnTo>
                    <a:pt x="1255" y="216"/>
                  </a:lnTo>
                  <a:lnTo>
                    <a:pt x="1255" y="214"/>
                  </a:lnTo>
                  <a:lnTo>
                    <a:pt x="1255" y="210"/>
                  </a:lnTo>
                  <a:lnTo>
                    <a:pt x="1261" y="206"/>
                  </a:lnTo>
                  <a:lnTo>
                    <a:pt x="1261" y="204"/>
                  </a:lnTo>
                  <a:lnTo>
                    <a:pt x="1261" y="200"/>
                  </a:lnTo>
                  <a:lnTo>
                    <a:pt x="1268" y="196"/>
                  </a:lnTo>
                  <a:lnTo>
                    <a:pt x="1268" y="192"/>
                  </a:lnTo>
                  <a:lnTo>
                    <a:pt x="1275" y="189"/>
                  </a:lnTo>
                  <a:lnTo>
                    <a:pt x="1275" y="185"/>
                  </a:lnTo>
                  <a:lnTo>
                    <a:pt x="1275" y="182"/>
                  </a:lnTo>
                  <a:lnTo>
                    <a:pt x="1283" y="177"/>
                  </a:lnTo>
                  <a:lnTo>
                    <a:pt x="1283" y="176"/>
                  </a:lnTo>
                  <a:lnTo>
                    <a:pt x="1283" y="172"/>
                  </a:lnTo>
                  <a:lnTo>
                    <a:pt x="1290" y="168"/>
                  </a:lnTo>
                  <a:lnTo>
                    <a:pt x="1290" y="167"/>
                  </a:lnTo>
                  <a:lnTo>
                    <a:pt x="1290" y="162"/>
                  </a:lnTo>
                  <a:lnTo>
                    <a:pt x="1296" y="159"/>
                  </a:lnTo>
                  <a:lnTo>
                    <a:pt x="1296" y="154"/>
                  </a:lnTo>
                  <a:lnTo>
                    <a:pt x="1304" y="152"/>
                  </a:lnTo>
                  <a:lnTo>
                    <a:pt x="1304" y="148"/>
                  </a:lnTo>
                  <a:lnTo>
                    <a:pt x="1304" y="145"/>
                  </a:lnTo>
                  <a:lnTo>
                    <a:pt x="1312" y="143"/>
                  </a:lnTo>
                  <a:lnTo>
                    <a:pt x="1312" y="139"/>
                  </a:lnTo>
                  <a:lnTo>
                    <a:pt x="1312" y="135"/>
                  </a:lnTo>
                  <a:lnTo>
                    <a:pt x="1319" y="133"/>
                  </a:lnTo>
                  <a:lnTo>
                    <a:pt x="1319" y="129"/>
                  </a:lnTo>
                  <a:lnTo>
                    <a:pt x="1319" y="125"/>
                  </a:lnTo>
                  <a:lnTo>
                    <a:pt x="1326" y="122"/>
                  </a:lnTo>
                  <a:lnTo>
                    <a:pt x="1326" y="118"/>
                  </a:lnTo>
                  <a:lnTo>
                    <a:pt x="1333" y="114"/>
                  </a:lnTo>
                  <a:lnTo>
                    <a:pt x="1333" y="110"/>
                  </a:lnTo>
                  <a:lnTo>
                    <a:pt x="1333" y="109"/>
                  </a:lnTo>
                  <a:lnTo>
                    <a:pt x="1340" y="105"/>
                  </a:lnTo>
                  <a:lnTo>
                    <a:pt x="1340" y="101"/>
                  </a:lnTo>
                  <a:lnTo>
                    <a:pt x="1340" y="99"/>
                  </a:lnTo>
                  <a:lnTo>
                    <a:pt x="1348" y="95"/>
                  </a:lnTo>
                  <a:lnTo>
                    <a:pt x="1348" y="91"/>
                  </a:lnTo>
                  <a:lnTo>
                    <a:pt x="1354" y="89"/>
                  </a:lnTo>
                  <a:lnTo>
                    <a:pt x="1354" y="85"/>
                  </a:lnTo>
                  <a:lnTo>
                    <a:pt x="1354" y="83"/>
                  </a:lnTo>
                  <a:lnTo>
                    <a:pt x="1361" y="80"/>
                  </a:lnTo>
                  <a:lnTo>
                    <a:pt x="1361" y="78"/>
                  </a:lnTo>
                  <a:lnTo>
                    <a:pt x="1361" y="76"/>
                  </a:lnTo>
                  <a:lnTo>
                    <a:pt x="1369" y="73"/>
                  </a:lnTo>
                  <a:lnTo>
                    <a:pt x="1369" y="70"/>
                  </a:lnTo>
                  <a:lnTo>
                    <a:pt x="1369" y="68"/>
                  </a:lnTo>
                  <a:lnTo>
                    <a:pt x="1376" y="64"/>
                  </a:lnTo>
                  <a:lnTo>
                    <a:pt x="1376" y="62"/>
                  </a:lnTo>
                  <a:lnTo>
                    <a:pt x="1383" y="57"/>
                  </a:lnTo>
                  <a:lnTo>
                    <a:pt x="1383" y="55"/>
                  </a:lnTo>
                  <a:lnTo>
                    <a:pt x="1383" y="51"/>
                  </a:lnTo>
                  <a:lnTo>
                    <a:pt x="1393" y="47"/>
                  </a:lnTo>
                  <a:lnTo>
                    <a:pt x="1393" y="43"/>
                  </a:lnTo>
                  <a:lnTo>
                    <a:pt x="1393" y="41"/>
                  </a:lnTo>
                  <a:lnTo>
                    <a:pt x="1401" y="37"/>
                  </a:lnTo>
                  <a:lnTo>
                    <a:pt x="1401" y="35"/>
                  </a:lnTo>
                  <a:lnTo>
                    <a:pt x="1401" y="31"/>
                  </a:lnTo>
                  <a:lnTo>
                    <a:pt x="1408" y="30"/>
                  </a:lnTo>
                  <a:lnTo>
                    <a:pt x="1408" y="28"/>
                  </a:lnTo>
                  <a:lnTo>
                    <a:pt x="1415" y="26"/>
                  </a:lnTo>
                  <a:lnTo>
                    <a:pt x="1415" y="23"/>
                  </a:lnTo>
                  <a:lnTo>
                    <a:pt x="1422" y="22"/>
                  </a:lnTo>
                  <a:lnTo>
                    <a:pt x="1422" y="20"/>
                  </a:lnTo>
                  <a:lnTo>
                    <a:pt x="1430" y="18"/>
                  </a:lnTo>
                  <a:lnTo>
                    <a:pt x="1437" y="16"/>
                  </a:lnTo>
                  <a:lnTo>
                    <a:pt x="1444" y="16"/>
                  </a:lnTo>
                  <a:lnTo>
                    <a:pt x="1444" y="14"/>
                  </a:lnTo>
                  <a:lnTo>
                    <a:pt x="1450" y="14"/>
                  </a:lnTo>
                  <a:lnTo>
                    <a:pt x="1458" y="14"/>
                  </a:lnTo>
                  <a:lnTo>
                    <a:pt x="1458" y="12"/>
                  </a:lnTo>
                  <a:lnTo>
                    <a:pt x="1465" y="12"/>
                  </a:lnTo>
                  <a:lnTo>
                    <a:pt x="1472" y="12"/>
                  </a:lnTo>
                  <a:lnTo>
                    <a:pt x="1472" y="10"/>
                  </a:lnTo>
                  <a:lnTo>
                    <a:pt x="1479" y="10"/>
                  </a:lnTo>
                  <a:lnTo>
                    <a:pt x="1487" y="10"/>
                  </a:lnTo>
                  <a:lnTo>
                    <a:pt x="1494" y="10"/>
                  </a:lnTo>
                  <a:lnTo>
                    <a:pt x="1494" y="8"/>
                  </a:lnTo>
                  <a:lnTo>
                    <a:pt x="1501" y="8"/>
                  </a:lnTo>
                  <a:lnTo>
                    <a:pt x="1508" y="8"/>
                  </a:lnTo>
                  <a:lnTo>
                    <a:pt x="1515" y="8"/>
                  </a:lnTo>
                  <a:lnTo>
                    <a:pt x="1522" y="8"/>
                  </a:lnTo>
                  <a:lnTo>
                    <a:pt x="1529" y="8"/>
                  </a:lnTo>
                  <a:lnTo>
                    <a:pt x="1529" y="6"/>
                  </a:lnTo>
                  <a:lnTo>
                    <a:pt x="1535" y="6"/>
                  </a:lnTo>
                  <a:lnTo>
                    <a:pt x="1543" y="6"/>
                  </a:lnTo>
                  <a:lnTo>
                    <a:pt x="1551" y="6"/>
                  </a:lnTo>
                  <a:lnTo>
                    <a:pt x="1557" y="6"/>
                  </a:lnTo>
                  <a:lnTo>
                    <a:pt x="1565" y="6"/>
                  </a:lnTo>
                  <a:lnTo>
                    <a:pt x="1572" y="5"/>
                  </a:lnTo>
                  <a:lnTo>
                    <a:pt x="1579" y="5"/>
                  </a:lnTo>
                  <a:lnTo>
                    <a:pt x="1586" y="5"/>
                  </a:lnTo>
                  <a:lnTo>
                    <a:pt x="1594" y="5"/>
                  </a:lnTo>
                  <a:lnTo>
                    <a:pt x="1600" y="5"/>
                  </a:lnTo>
                  <a:lnTo>
                    <a:pt x="1608" y="5"/>
                  </a:lnTo>
                  <a:lnTo>
                    <a:pt x="1608" y="2"/>
                  </a:lnTo>
                  <a:lnTo>
                    <a:pt x="1614" y="2"/>
                  </a:lnTo>
                  <a:lnTo>
                    <a:pt x="1622" y="2"/>
                  </a:lnTo>
                  <a:lnTo>
                    <a:pt x="1633" y="2"/>
                  </a:lnTo>
                  <a:lnTo>
                    <a:pt x="1641" y="2"/>
                  </a:lnTo>
                  <a:lnTo>
                    <a:pt x="1647" y="2"/>
                  </a:lnTo>
                  <a:lnTo>
                    <a:pt x="1655" y="5"/>
                  </a:lnTo>
                  <a:lnTo>
                    <a:pt x="1662" y="5"/>
                  </a:lnTo>
                  <a:lnTo>
                    <a:pt x="1669" y="5"/>
                  </a:lnTo>
                  <a:lnTo>
                    <a:pt x="1669" y="2"/>
                  </a:lnTo>
                  <a:lnTo>
                    <a:pt x="1677" y="2"/>
                  </a:lnTo>
                  <a:lnTo>
                    <a:pt x="1683" y="2"/>
                  </a:lnTo>
                  <a:lnTo>
                    <a:pt x="1690" y="2"/>
                  </a:lnTo>
                  <a:lnTo>
                    <a:pt x="1698" y="2"/>
                  </a:lnTo>
                  <a:lnTo>
                    <a:pt x="1705" y="2"/>
                  </a:lnTo>
                  <a:lnTo>
                    <a:pt x="1712" y="2"/>
                  </a:lnTo>
                  <a:lnTo>
                    <a:pt x="1719" y="2"/>
                  </a:lnTo>
                  <a:lnTo>
                    <a:pt x="1726" y="2"/>
                  </a:lnTo>
                  <a:lnTo>
                    <a:pt x="1734" y="2"/>
                  </a:lnTo>
                  <a:lnTo>
                    <a:pt x="1740" y="2"/>
                  </a:lnTo>
                  <a:lnTo>
                    <a:pt x="1747" y="2"/>
                  </a:lnTo>
                  <a:lnTo>
                    <a:pt x="1754" y="2"/>
                  </a:lnTo>
                  <a:lnTo>
                    <a:pt x="1754" y="0"/>
                  </a:lnTo>
                  <a:lnTo>
                    <a:pt x="1762" y="0"/>
                  </a:lnTo>
                  <a:lnTo>
                    <a:pt x="1769" y="0"/>
                  </a:lnTo>
                  <a:lnTo>
                    <a:pt x="1776" y="0"/>
                  </a:lnTo>
                  <a:lnTo>
                    <a:pt x="1782" y="0"/>
                  </a:lnTo>
                  <a:lnTo>
                    <a:pt x="1791" y="0"/>
                  </a:lnTo>
                  <a:lnTo>
                    <a:pt x="1797" y="0"/>
                  </a:lnTo>
                  <a:lnTo>
                    <a:pt x="1804" y="0"/>
                  </a:lnTo>
                  <a:lnTo>
                    <a:pt x="1811" y="0"/>
                  </a:lnTo>
                  <a:lnTo>
                    <a:pt x="1819" y="0"/>
                  </a:lnTo>
                  <a:lnTo>
                    <a:pt x="1826" y="0"/>
                  </a:lnTo>
                  <a:lnTo>
                    <a:pt x="1826" y="2"/>
                  </a:lnTo>
                  <a:lnTo>
                    <a:pt x="1833" y="5"/>
                  </a:lnTo>
                  <a:lnTo>
                    <a:pt x="1833" y="6"/>
                  </a:lnTo>
                  <a:lnTo>
                    <a:pt x="1833" y="10"/>
                  </a:lnTo>
                  <a:lnTo>
                    <a:pt x="1839" y="18"/>
                  </a:lnTo>
                  <a:lnTo>
                    <a:pt x="1839" y="28"/>
                  </a:lnTo>
                  <a:lnTo>
                    <a:pt x="1839" y="41"/>
                  </a:lnTo>
                  <a:lnTo>
                    <a:pt x="1847" y="60"/>
                  </a:lnTo>
                  <a:lnTo>
                    <a:pt x="1847" y="83"/>
                  </a:lnTo>
                  <a:lnTo>
                    <a:pt x="1854" y="112"/>
                  </a:lnTo>
                  <a:lnTo>
                    <a:pt x="1854" y="148"/>
                  </a:lnTo>
                  <a:lnTo>
                    <a:pt x="1854" y="192"/>
                  </a:lnTo>
                  <a:lnTo>
                    <a:pt x="1861" y="239"/>
                  </a:lnTo>
                  <a:lnTo>
                    <a:pt x="1861" y="293"/>
                  </a:lnTo>
                  <a:lnTo>
                    <a:pt x="1861" y="350"/>
                  </a:lnTo>
                  <a:lnTo>
                    <a:pt x="1868" y="410"/>
                  </a:lnTo>
                  <a:lnTo>
                    <a:pt x="1868" y="473"/>
                  </a:lnTo>
                  <a:lnTo>
                    <a:pt x="1880" y="539"/>
                  </a:lnTo>
                  <a:lnTo>
                    <a:pt x="1880" y="604"/>
                  </a:lnTo>
                  <a:lnTo>
                    <a:pt x="1880" y="668"/>
                  </a:lnTo>
                  <a:lnTo>
                    <a:pt x="1886" y="731"/>
                  </a:lnTo>
                  <a:lnTo>
                    <a:pt x="1886" y="791"/>
                  </a:lnTo>
                  <a:lnTo>
                    <a:pt x="1886" y="849"/>
                  </a:lnTo>
                  <a:lnTo>
                    <a:pt x="1894" y="904"/>
                  </a:lnTo>
                  <a:lnTo>
                    <a:pt x="1894" y="956"/>
                  </a:lnTo>
                  <a:lnTo>
                    <a:pt x="1894" y="1005"/>
                  </a:lnTo>
                  <a:lnTo>
                    <a:pt x="1900" y="1050"/>
                  </a:lnTo>
                  <a:lnTo>
                    <a:pt x="1900" y="1090"/>
                  </a:lnTo>
                  <a:lnTo>
                    <a:pt x="1908" y="1130"/>
                  </a:lnTo>
                  <a:lnTo>
                    <a:pt x="1908" y="1163"/>
                  </a:lnTo>
                  <a:lnTo>
                    <a:pt x="1908" y="1198"/>
                  </a:lnTo>
                  <a:lnTo>
                    <a:pt x="1915" y="1225"/>
                  </a:lnTo>
                  <a:lnTo>
                    <a:pt x="1915" y="1253"/>
                  </a:lnTo>
                  <a:lnTo>
                    <a:pt x="1915" y="1277"/>
                  </a:lnTo>
                  <a:lnTo>
                    <a:pt x="1921" y="1298"/>
                  </a:lnTo>
                  <a:lnTo>
                    <a:pt x="1921" y="1319"/>
                  </a:lnTo>
                  <a:lnTo>
                    <a:pt x="1921" y="1336"/>
                  </a:lnTo>
                  <a:lnTo>
                    <a:pt x="1929" y="1354"/>
                  </a:lnTo>
                  <a:lnTo>
                    <a:pt x="1929" y="1368"/>
                  </a:lnTo>
                  <a:lnTo>
                    <a:pt x="1937" y="1382"/>
                  </a:lnTo>
                  <a:lnTo>
                    <a:pt x="1937" y="1394"/>
                  </a:lnTo>
                  <a:lnTo>
                    <a:pt x="1937" y="1406"/>
                  </a:lnTo>
                  <a:lnTo>
                    <a:pt x="1944" y="1415"/>
                  </a:lnTo>
                  <a:lnTo>
                    <a:pt x="1944" y="1425"/>
                  </a:lnTo>
                  <a:lnTo>
                    <a:pt x="1944" y="1435"/>
                  </a:lnTo>
                  <a:lnTo>
                    <a:pt x="1951" y="1442"/>
                  </a:lnTo>
                  <a:lnTo>
                    <a:pt x="1951" y="1451"/>
                  </a:lnTo>
                  <a:lnTo>
                    <a:pt x="1951" y="1457"/>
                  </a:lnTo>
                  <a:lnTo>
                    <a:pt x="1959" y="1465"/>
                  </a:lnTo>
                  <a:lnTo>
                    <a:pt x="1959" y="1471"/>
                  </a:lnTo>
                  <a:lnTo>
                    <a:pt x="1965" y="1477"/>
                  </a:lnTo>
                  <a:lnTo>
                    <a:pt x="1965" y="1481"/>
                  </a:lnTo>
                  <a:lnTo>
                    <a:pt x="1965" y="1486"/>
                  </a:lnTo>
                  <a:lnTo>
                    <a:pt x="1973" y="1490"/>
                  </a:lnTo>
                  <a:lnTo>
                    <a:pt x="1973" y="1496"/>
                  </a:lnTo>
                  <a:lnTo>
                    <a:pt x="1973" y="1500"/>
                  </a:lnTo>
                  <a:lnTo>
                    <a:pt x="1980" y="1504"/>
                  </a:lnTo>
                  <a:lnTo>
                    <a:pt x="1980" y="1508"/>
                  </a:lnTo>
                  <a:lnTo>
                    <a:pt x="1987" y="1513"/>
                  </a:lnTo>
                  <a:lnTo>
                    <a:pt x="1987" y="1517"/>
                  </a:lnTo>
                  <a:lnTo>
                    <a:pt x="1987" y="1519"/>
                  </a:lnTo>
                  <a:lnTo>
                    <a:pt x="1994" y="1522"/>
                  </a:lnTo>
                  <a:lnTo>
                    <a:pt x="1994" y="1526"/>
                  </a:lnTo>
                  <a:lnTo>
                    <a:pt x="1994" y="1528"/>
                  </a:lnTo>
                  <a:lnTo>
                    <a:pt x="2001" y="1532"/>
                  </a:lnTo>
                  <a:lnTo>
                    <a:pt x="2001" y="1535"/>
                  </a:lnTo>
                  <a:lnTo>
                    <a:pt x="2001" y="1536"/>
                  </a:lnTo>
                  <a:lnTo>
                    <a:pt x="2008" y="1540"/>
                  </a:lnTo>
                  <a:lnTo>
                    <a:pt x="2008" y="1542"/>
                  </a:lnTo>
                  <a:lnTo>
                    <a:pt x="2016" y="1544"/>
                  </a:lnTo>
                  <a:lnTo>
                    <a:pt x="2016" y="1546"/>
                  </a:lnTo>
                  <a:lnTo>
                    <a:pt x="2016" y="1548"/>
                  </a:lnTo>
                  <a:lnTo>
                    <a:pt x="2022" y="1552"/>
                  </a:lnTo>
                  <a:lnTo>
                    <a:pt x="2022" y="1554"/>
                  </a:lnTo>
                  <a:lnTo>
                    <a:pt x="2022" y="1556"/>
                  </a:lnTo>
                  <a:lnTo>
                    <a:pt x="2030" y="1558"/>
                  </a:lnTo>
                  <a:lnTo>
                    <a:pt x="2030" y="1560"/>
                  </a:lnTo>
                  <a:lnTo>
                    <a:pt x="2030" y="1561"/>
                  </a:lnTo>
                  <a:lnTo>
                    <a:pt x="2037" y="1561"/>
                  </a:lnTo>
                  <a:lnTo>
                    <a:pt x="2037" y="1564"/>
                  </a:lnTo>
                  <a:lnTo>
                    <a:pt x="2044" y="1565"/>
                  </a:lnTo>
                  <a:lnTo>
                    <a:pt x="2044" y="1567"/>
                  </a:lnTo>
                  <a:lnTo>
                    <a:pt x="2044" y="1569"/>
                  </a:lnTo>
                  <a:lnTo>
                    <a:pt x="2051" y="1569"/>
                  </a:lnTo>
                  <a:lnTo>
                    <a:pt x="2051" y="1572"/>
                  </a:lnTo>
                  <a:lnTo>
                    <a:pt x="2051" y="1573"/>
                  </a:lnTo>
                  <a:lnTo>
                    <a:pt x="2058" y="1573"/>
                  </a:lnTo>
                  <a:lnTo>
                    <a:pt x="2058" y="1575"/>
                  </a:lnTo>
                  <a:lnTo>
                    <a:pt x="2058" y="1578"/>
                  </a:lnTo>
                  <a:lnTo>
                    <a:pt x="2065" y="1578"/>
                  </a:lnTo>
                  <a:lnTo>
                    <a:pt x="2065" y="1580"/>
                  </a:lnTo>
                  <a:lnTo>
                    <a:pt x="2073" y="1580"/>
                  </a:lnTo>
                  <a:lnTo>
                    <a:pt x="2073" y="1582"/>
                  </a:lnTo>
                  <a:lnTo>
                    <a:pt x="2079" y="1584"/>
                  </a:lnTo>
                  <a:lnTo>
                    <a:pt x="2079" y="1586"/>
                  </a:lnTo>
                  <a:lnTo>
                    <a:pt x="2087" y="1586"/>
                  </a:lnTo>
                  <a:lnTo>
                    <a:pt x="2087" y="1588"/>
                  </a:lnTo>
                  <a:lnTo>
                    <a:pt x="2093" y="1590"/>
                  </a:lnTo>
                  <a:lnTo>
                    <a:pt x="2100" y="1592"/>
                  </a:lnTo>
                  <a:lnTo>
                    <a:pt x="2107" y="1593"/>
                  </a:lnTo>
                  <a:lnTo>
                    <a:pt x="2118" y="1596"/>
                  </a:lnTo>
                  <a:lnTo>
                    <a:pt x="2125" y="1596"/>
                  </a:lnTo>
                  <a:lnTo>
                    <a:pt x="2125" y="1597"/>
                  </a:lnTo>
                  <a:lnTo>
                    <a:pt x="2132" y="1597"/>
                  </a:lnTo>
                  <a:lnTo>
                    <a:pt x="2132" y="1600"/>
                  </a:lnTo>
                  <a:lnTo>
                    <a:pt x="2139" y="1600"/>
                  </a:lnTo>
                  <a:lnTo>
                    <a:pt x="2146" y="1602"/>
                  </a:lnTo>
                  <a:lnTo>
                    <a:pt x="2154" y="1602"/>
                  </a:lnTo>
                  <a:lnTo>
                    <a:pt x="2154" y="1603"/>
                  </a:lnTo>
                  <a:lnTo>
                    <a:pt x="2161" y="1603"/>
                  </a:lnTo>
                  <a:lnTo>
                    <a:pt x="2168" y="1603"/>
                  </a:lnTo>
                  <a:lnTo>
                    <a:pt x="2168" y="1606"/>
                  </a:lnTo>
                  <a:lnTo>
                    <a:pt x="2174" y="1606"/>
                  </a:lnTo>
                  <a:lnTo>
                    <a:pt x="2182" y="1606"/>
                  </a:lnTo>
                  <a:lnTo>
                    <a:pt x="2182" y="1608"/>
                  </a:lnTo>
                  <a:lnTo>
                    <a:pt x="2189" y="1608"/>
                  </a:lnTo>
                  <a:lnTo>
                    <a:pt x="2196" y="1608"/>
                  </a:lnTo>
                  <a:lnTo>
                    <a:pt x="2203" y="1610"/>
                  </a:lnTo>
                  <a:lnTo>
                    <a:pt x="2211" y="1610"/>
                  </a:lnTo>
                  <a:lnTo>
                    <a:pt x="2218" y="1610"/>
                  </a:lnTo>
                  <a:lnTo>
                    <a:pt x="2224" y="1611"/>
                  </a:lnTo>
                  <a:lnTo>
                    <a:pt x="2232" y="1611"/>
                  </a:lnTo>
                  <a:lnTo>
                    <a:pt x="2239" y="1611"/>
                  </a:lnTo>
                  <a:lnTo>
                    <a:pt x="2246" y="1611"/>
                  </a:lnTo>
                  <a:lnTo>
                    <a:pt x="2246" y="1614"/>
                  </a:lnTo>
                  <a:lnTo>
                    <a:pt x="2254" y="1614"/>
                  </a:lnTo>
                  <a:lnTo>
                    <a:pt x="2261" y="1614"/>
                  </a:lnTo>
                  <a:lnTo>
                    <a:pt x="2269" y="1614"/>
                  </a:lnTo>
                  <a:lnTo>
                    <a:pt x="2276" y="1614"/>
                  </a:lnTo>
                  <a:lnTo>
                    <a:pt x="2276" y="1615"/>
                  </a:lnTo>
                  <a:lnTo>
                    <a:pt x="2282" y="1615"/>
                  </a:lnTo>
                  <a:lnTo>
                    <a:pt x="2289" y="1615"/>
                  </a:lnTo>
                  <a:lnTo>
                    <a:pt x="2297" y="1615"/>
                  </a:lnTo>
                  <a:lnTo>
                    <a:pt x="2304" y="1615"/>
                  </a:lnTo>
                  <a:lnTo>
                    <a:pt x="2311" y="1615"/>
                  </a:lnTo>
                  <a:lnTo>
                    <a:pt x="2318" y="1615"/>
                  </a:lnTo>
                  <a:lnTo>
                    <a:pt x="2318" y="1617"/>
                  </a:lnTo>
                  <a:lnTo>
                    <a:pt x="2325" y="1617"/>
                  </a:lnTo>
                  <a:lnTo>
                    <a:pt x="2333" y="1617"/>
                  </a:lnTo>
                  <a:lnTo>
                    <a:pt x="2339" y="1617"/>
                  </a:lnTo>
                  <a:lnTo>
                    <a:pt x="2346" y="1617"/>
                  </a:lnTo>
                  <a:lnTo>
                    <a:pt x="2358" y="1617"/>
                  </a:lnTo>
                  <a:lnTo>
                    <a:pt x="2365" y="1617"/>
                  </a:lnTo>
                  <a:lnTo>
                    <a:pt x="2371" y="1617"/>
                  </a:lnTo>
                  <a:lnTo>
                    <a:pt x="2371" y="1619"/>
                  </a:lnTo>
                  <a:lnTo>
                    <a:pt x="2379" y="1619"/>
                  </a:lnTo>
                  <a:lnTo>
                    <a:pt x="2385" y="1619"/>
                  </a:lnTo>
                  <a:lnTo>
                    <a:pt x="2393" y="1619"/>
                  </a:lnTo>
                  <a:lnTo>
                    <a:pt x="2401" y="1619"/>
                  </a:lnTo>
                  <a:lnTo>
                    <a:pt x="2407" y="1619"/>
                  </a:lnTo>
                  <a:lnTo>
                    <a:pt x="2414" y="1619"/>
                  </a:lnTo>
                  <a:lnTo>
                    <a:pt x="2422" y="1619"/>
                  </a:lnTo>
                  <a:lnTo>
                    <a:pt x="2429" y="1619"/>
                  </a:lnTo>
                  <a:lnTo>
                    <a:pt x="2436" y="1619"/>
                  </a:lnTo>
                  <a:lnTo>
                    <a:pt x="2443" y="1619"/>
                  </a:lnTo>
                  <a:lnTo>
                    <a:pt x="2443" y="1621"/>
                  </a:lnTo>
                  <a:lnTo>
                    <a:pt x="2450" y="1621"/>
                  </a:lnTo>
                  <a:lnTo>
                    <a:pt x="2458" y="1621"/>
                  </a:lnTo>
                  <a:lnTo>
                    <a:pt x="2464" y="1621"/>
                  </a:lnTo>
                  <a:lnTo>
                    <a:pt x="2471" y="1621"/>
                  </a:lnTo>
                  <a:lnTo>
                    <a:pt x="2479" y="1621"/>
                  </a:lnTo>
                  <a:lnTo>
                    <a:pt x="2486" y="1621"/>
                  </a:lnTo>
                  <a:lnTo>
                    <a:pt x="2493" y="1621"/>
                  </a:lnTo>
                  <a:lnTo>
                    <a:pt x="2500" y="1621"/>
                  </a:lnTo>
                  <a:lnTo>
                    <a:pt x="2507" y="1621"/>
                  </a:lnTo>
                  <a:lnTo>
                    <a:pt x="2515" y="1621"/>
                  </a:lnTo>
                  <a:lnTo>
                    <a:pt x="2521" y="1621"/>
                  </a:lnTo>
                  <a:lnTo>
                    <a:pt x="2528" y="1621"/>
                  </a:lnTo>
                  <a:lnTo>
                    <a:pt x="2535" y="1621"/>
                  </a:lnTo>
                  <a:lnTo>
                    <a:pt x="2543" y="1621"/>
                  </a:lnTo>
                  <a:lnTo>
                    <a:pt x="2550" y="1621"/>
                  </a:lnTo>
                  <a:lnTo>
                    <a:pt x="2557" y="1621"/>
                  </a:lnTo>
                  <a:lnTo>
                    <a:pt x="2557" y="1623"/>
                  </a:lnTo>
                  <a:lnTo>
                    <a:pt x="2563" y="1623"/>
                  </a:lnTo>
                  <a:lnTo>
                    <a:pt x="2572" y="1623"/>
                  </a:lnTo>
                  <a:lnTo>
                    <a:pt x="2579" y="1623"/>
                  </a:lnTo>
                  <a:lnTo>
                    <a:pt x="2586" y="1623"/>
                  </a:lnTo>
                  <a:lnTo>
                    <a:pt x="2593" y="1623"/>
                  </a:lnTo>
                  <a:lnTo>
                    <a:pt x="2604" y="1623"/>
                  </a:lnTo>
                  <a:lnTo>
                    <a:pt x="2611" y="1623"/>
                  </a:lnTo>
                  <a:lnTo>
                    <a:pt x="2618" y="1623"/>
                  </a:lnTo>
                  <a:lnTo>
                    <a:pt x="2626" y="1623"/>
                  </a:lnTo>
                  <a:lnTo>
                    <a:pt x="2632" y="1623"/>
                  </a:lnTo>
                  <a:lnTo>
                    <a:pt x="2640" y="1623"/>
                  </a:lnTo>
                  <a:lnTo>
                    <a:pt x="2646" y="1623"/>
                  </a:lnTo>
                  <a:lnTo>
                    <a:pt x="2654" y="1623"/>
                  </a:lnTo>
                  <a:lnTo>
                    <a:pt x="2662" y="1623"/>
                  </a:lnTo>
                  <a:lnTo>
                    <a:pt x="2668" y="1623"/>
                  </a:lnTo>
                  <a:lnTo>
                    <a:pt x="2675" y="1623"/>
                  </a:lnTo>
                  <a:lnTo>
                    <a:pt x="2683" y="1623"/>
                  </a:lnTo>
                  <a:lnTo>
                    <a:pt x="2690" y="1623"/>
                  </a:lnTo>
                  <a:lnTo>
                    <a:pt x="2697" y="1623"/>
                  </a:lnTo>
                  <a:lnTo>
                    <a:pt x="2703" y="1623"/>
                  </a:lnTo>
                  <a:lnTo>
                    <a:pt x="2711" y="1623"/>
                  </a:lnTo>
                  <a:lnTo>
                    <a:pt x="2719" y="1623"/>
                  </a:lnTo>
                  <a:lnTo>
                    <a:pt x="2725" y="1623"/>
                  </a:lnTo>
                  <a:lnTo>
                    <a:pt x="2732" y="1623"/>
                  </a:lnTo>
                  <a:lnTo>
                    <a:pt x="2740" y="1623"/>
                  </a:lnTo>
                  <a:lnTo>
                    <a:pt x="2747" y="1623"/>
                  </a:lnTo>
                  <a:lnTo>
                    <a:pt x="2754" y="1623"/>
                  </a:lnTo>
                  <a:lnTo>
                    <a:pt x="2760" y="1623"/>
                  </a:lnTo>
                  <a:lnTo>
                    <a:pt x="2768" y="1623"/>
                  </a:lnTo>
                  <a:lnTo>
                    <a:pt x="2775" y="1623"/>
                  </a:lnTo>
                  <a:lnTo>
                    <a:pt x="2782" y="1623"/>
                  </a:lnTo>
                  <a:lnTo>
                    <a:pt x="2789" y="1623"/>
                  </a:lnTo>
                  <a:lnTo>
                    <a:pt x="2796" y="1623"/>
                  </a:lnTo>
                  <a:lnTo>
                    <a:pt x="2803" y="1623"/>
                  </a:lnTo>
                  <a:lnTo>
                    <a:pt x="2811" y="1623"/>
                  </a:lnTo>
                  <a:lnTo>
                    <a:pt x="2818" y="1623"/>
                  </a:lnTo>
                  <a:lnTo>
                    <a:pt x="2825" y="1623"/>
                  </a:lnTo>
                  <a:lnTo>
                    <a:pt x="2832" y="1623"/>
                  </a:lnTo>
                  <a:lnTo>
                    <a:pt x="2843" y="1623"/>
                  </a:lnTo>
                  <a:lnTo>
                    <a:pt x="2849" y="1623"/>
                  </a:lnTo>
                  <a:lnTo>
                    <a:pt x="2857" y="1623"/>
                  </a:lnTo>
                  <a:lnTo>
                    <a:pt x="2864" y="1623"/>
                  </a:lnTo>
                  <a:lnTo>
                    <a:pt x="2871" y="1623"/>
                  </a:lnTo>
                  <a:lnTo>
                    <a:pt x="2879" y="1623"/>
                  </a:lnTo>
                  <a:lnTo>
                    <a:pt x="2887" y="1623"/>
                  </a:lnTo>
                  <a:lnTo>
                    <a:pt x="2893" y="1623"/>
                  </a:lnTo>
                  <a:lnTo>
                    <a:pt x="2901" y="1623"/>
                  </a:lnTo>
                  <a:lnTo>
                    <a:pt x="2908" y="1623"/>
                  </a:lnTo>
                  <a:lnTo>
                    <a:pt x="2914" y="1623"/>
                  </a:lnTo>
                  <a:lnTo>
                    <a:pt x="2922" y="1623"/>
                  </a:lnTo>
                  <a:lnTo>
                    <a:pt x="2929" y="1623"/>
                  </a:lnTo>
                  <a:lnTo>
                    <a:pt x="2936" y="1623"/>
                  </a:lnTo>
                  <a:lnTo>
                    <a:pt x="2944" y="1623"/>
                  </a:lnTo>
                  <a:lnTo>
                    <a:pt x="2950" y="1623"/>
                  </a:lnTo>
                  <a:lnTo>
                    <a:pt x="2958" y="1623"/>
                  </a:lnTo>
                  <a:lnTo>
                    <a:pt x="2965" y="1623"/>
                  </a:lnTo>
                  <a:lnTo>
                    <a:pt x="2972" y="1623"/>
                  </a:lnTo>
                  <a:lnTo>
                    <a:pt x="2979" y="1623"/>
                  </a:lnTo>
                  <a:lnTo>
                    <a:pt x="2985" y="1623"/>
                  </a:lnTo>
                  <a:lnTo>
                    <a:pt x="2993" y="1623"/>
                  </a:lnTo>
                  <a:lnTo>
                    <a:pt x="3001" y="1623"/>
                  </a:lnTo>
                  <a:lnTo>
                    <a:pt x="3007" y="1623"/>
                  </a:lnTo>
                  <a:lnTo>
                    <a:pt x="3014" y="1623"/>
                  </a:lnTo>
                  <a:lnTo>
                    <a:pt x="3022" y="1623"/>
                  </a:lnTo>
                  <a:lnTo>
                    <a:pt x="3029" y="1623"/>
                  </a:lnTo>
                  <a:lnTo>
                    <a:pt x="3036" y="1623"/>
                  </a:lnTo>
                  <a:lnTo>
                    <a:pt x="3042" y="1623"/>
                  </a:lnTo>
                  <a:lnTo>
                    <a:pt x="3050" y="1623"/>
                  </a:lnTo>
                  <a:lnTo>
                    <a:pt x="3058" y="1623"/>
                  </a:lnTo>
                  <a:lnTo>
                    <a:pt x="3064" y="1623"/>
                  </a:lnTo>
                  <a:lnTo>
                    <a:pt x="3072" y="1623"/>
                  </a:lnTo>
                  <a:lnTo>
                    <a:pt x="3082" y="1623"/>
                  </a:lnTo>
                  <a:lnTo>
                    <a:pt x="3089" y="1623"/>
                  </a:lnTo>
                  <a:lnTo>
                    <a:pt x="3096" y="1623"/>
                  </a:lnTo>
                  <a:lnTo>
                    <a:pt x="3103" y="1623"/>
                  </a:lnTo>
                  <a:lnTo>
                    <a:pt x="3111" y="1623"/>
                  </a:lnTo>
                  <a:lnTo>
                    <a:pt x="3118" y="1623"/>
                  </a:lnTo>
                  <a:lnTo>
                    <a:pt x="3125" y="1623"/>
                  </a:lnTo>
                  <a:lnTo>
                    <a:pt x="3131" y="1623"/>
                  </a:lnTo>
                  <a:lnTo>
                    <a:pt x="3139" y="1623"/>
                  </a:lnTo>
                  <a:lnTo>
                    <a:pt x="3146" y="1623"/>
                  </a:lnTo>
                  <a:lnTo>
                    <a:pt x="3153" y="1623"/>
                  </a:lnTo>
                  <a:lnTo>
                    <a:pt x="3161" y="1623"/>
                  </a:lnTo>
                </a:path>
              </a:pathLst>
            </a:custGeom>
            <a:noFill/>
            <a:ln w="20701">
              <a:solidFill>
                <a:schemeClr val="accent2"/>
              </a:solidFill>
              <a:prstDash val="solid"/>
              <a:round/>
              <a:headEnd/>
              <a:tailEnd/>
            </a:ln>
          </p:spPr>
          <p:txBody>
            <a:bodyPr/>
            <a:lstStyle/>
            <a:p>
              <a:endParaRPr lang="en-US" sz="1800">
                <a:latin typeface="+mn-lt"/>
              </a:endParaRPr>
            </a:p>
          </p:txBody>
        </p:sp>
        <p:sp>
          <p:nvSpPr>
            <p:cNvPr id="346118" name="Rectangle 6"/>
            <p:cNvSpPr>
              <a:spLocks noChangeArrowheads="1"/>
            </p:cNvSpPr>
            <p:nvPr/>
          </p:nvSpPr>
          <p:spPr bwMode="white">
            <a:xfrm>
              <a:off x="1176176" y="850544"/>
              <a:ext cx="7280275" cy="3170237"/>
            </a:xfrm>
            <a:prstGeom prst="rect">
              <a:avLst/>
            </a:prstGeom>
            <a:noFill/>
            <a:ln w="0">
              <a:solidFill>
                <a:srgbClr val="FFFFFF"/>
              </a:solidFill>
              <a:miter lim="800000"/>
              <a:headEnd/>
              <a:tailEnd/>
            </a:ln>
          </p:spPr>
          <p:txBody>
            <a:bodyPr/>
            <a:lstStyle/>
            <a:p>
              <a:endParaRPr lang="en-US" sz="1800">
                <a:latin typeface="+mn-lt"/>
              </a:endParaRPr>
            </a:p>
          </p:txBody>
        </p:sp>
        <p:sp>
          <p:nvSpPr>
            <p:cNvPr id="346119" name="Freeform 7"/>
            <p:cNvSpPr>
              <a:spLocks/>
            </p:cNvSpPr>
            <p:nvPr/>
          </p:nvSpPr>
          <p:spPr bwMode="auto">
            <a:xfrm flipV="1">
              <a:off x="1882933" y="1209319"/>
              <a:ext cx="6697663" cy="2511425"/>
            </a:xfrm>
            <a:custGeom>
              <a:avLst/>
              <a:gdLst/>
              <a:ahLst/>
              <a:cxnLst>
                <a:cxn ang="0">
                  <a:pos x="163" y="3"/>
                </a:cxn>
                <a:cxn ang="0">
                  <a:pos x="396" y="0"/>
                </a:cxn>
                <a:cxn ang="0">
                  <a:pos x="621" y="0"/>
                </a:cxn>
                <a:cxn ang="0">
                  <a:pos x="864" y="0"/>
                </a:cxn>
                <a:cxn ang="0">
                  <a:pos x="1101" y="0"/>
                </a:cxn>
                <a:cxn ang="0">
                  <a:pos x="1247" y="34"/>
                </a:cxn>
                <a:cxn ang="0">
                  <a:pos x="1333" y="90"/>
                </a:cxn>
                <a:cxn ang="0">
                  <a:pos x="1421" y="169"/>
                </a:cxn>
                <a:cxn ang="0">
                  <a:pos x="1509" y="262"/>
                </a:cxn>
                <a:cxn ang="0">
                  <a:pos x="1602" y="359"/>
                </a:cxn>
                <a:cxn ang="0">
                  <a:pos x="1689" y="460"/>
                </a:cxn>
                <a:cxn ang="0">
                  <a:pos x="1778" y="564"/>
                </a:cxn>
                <a:cxn ang="0">
                  <a:pos x="1865" y="668"/>
                </a:cxn>
                <a:cxn ang="0">
                  <a:pos x="1952" y="770"/>
                </a:cxn>
                <a:cxn ang="0">
                  <a:pos x="2046" y="877"/>
                </a:cxn>
                <a:cxn ang="0">
                  <a:pos x="2134" y="988"/>
                </a:cxn>
                <a:cxn ang="0">
                  <a:pos x="2221" y="1095"/>
                </a:cxn>
                <a:cxn ang="0">
                  <a:pos x="2309" y="1206"/>
                </a:cxn>
                <a:cxn ang="0">
                  <a:pos x="2398" y="1320"/>
                </a:cxn>
                <a:cxn ang="0">
                  <a:pos x="2478" y="1430"/>
                </a:cxn>
                <a:cxn ang="0">
                  <a:pos x="2566" y="1541"/>
                </a:cxn>
                <a:cxn ang="0">
                  <a:pos x="2653" y="1655"/>
                </a:cxn>
                <a:cxn ang="0">
                  <a:pos x="2740" y="1766"/>
                </a:cxn>
                <a:cxn ang="0">
                  <a:pos x="2827" y="1877"/>
                </a:cxn>
                <a:cxn ang="0">
                  <a:pos x="2923" y="1991"/>
                </a:cxn>
                <a:cxn ang="0">
                  <a:pos x="3010" y="2101"/>
                </a:cxn>
                <a:cxn ang="0">
                  <a:pos x="3098" y="2215"/>
                </a:cxn>
                <a:cxn ang="0">
                  <a:pos x="3185" y="2327"/>
                </a:cxn>
                <a:cxn ang="0">
                  <a:pos x="3272" y="2433"/>
                </a:cxn>
                <a:cxn ang="0">
                  <a:pos x="3365" y="2528"/>
                </a:cxn>
                <a:cxn ang="0">
                  <a:pos x="3455" y="2602"/>
                </a:cxn>
                <a:cxn ang="0">
                  <a:pos x="3555" y="2661"/>
                </a:cxn>
                <a:cxn ang="0">
                  <a:pos x="3677" y="2710"/>
                </a:cxn>
                <a:cxn ang="0">
                  <a:pos x="3834" y="2746"/>
                </a:cxn>
                <a:cxn ang="0">
                  <a:pos x="4009" y="2756"/>
                </a:cxn>
                <a:cxn ang="0">
                  <a:pos x="4097" y="2624"/>
                </a:cxn>
                <a:cxn ang="0">
                  <a:pos x="4191" y="2215"/>
                </a:cxn>
                <a:cxn ang="0">
                  <a:pos x="4278" y="1658"/>
                </a:cxn>
                <a:cxn ang="0">
                  <a:pos x="4366" y="1162"/>
                </a:cxn>
                <a:cxn ang="0">
                  <a:pos x="4453" y="803"/>
                </a:cxn>
                <a:cxn ang="0">
                  <a:pos x="4541" y="567"/>
                </a:cxn>
                <a:cxn ang="0">
                  <a:pos x="4634" y="417"/>
                </a:cxn>
                <a:cxn ang="0">
                  <a:pos x="4723" y="325"/>
                </a:cxn>
                <a:cxn ang="0">
                  <a:pos x="4823" y="262"/>
                </a:cxn>
                <a:cxn ang="0">
                  <a:pos x="4947" y="208"/>
                </a:cxn>
                <a:cxn ang="0">
                  <a:pos x="5092" y="165"/>
                </a:cxn>
                <a:cxn ang="0">
                  <a:pos x="5242" y="131"/>
                </a:cxn>
                <a:cxn ang="0">
                  <a:pos x="5448" y="104"/>
                </a:cxn>
                <a:cxn ang="0">
                  <a:pos x="5636" y="82"/>
                </a:cxn>
                <a:cxn ang="0">
                  <a:pos x="5842" y="65"/>
                </a:cxn>
                <a:cxn ang="0">
                  <a:pos x="6042" y="55"/>
                </a:cxn>
                <a:cxn ang="0">
                  <a:pos x="6250" y="44"/>
                </a:cxn>
                <a:cxn ang="0">
                  <a:pos x="6461" y="34"/>
                </a:cxn>
                <a:cxn ang="0">
                  <a:pos x="6679" y="27"/>
                </a:cxn>
                <a:cxn ang="0">
                  <a:pos x="6906" y="20"/>
                </a:cxn>
                <a:cxn ang="0">
                  <a:pos x="7136" y="14"/>
                </a:cxn>
                <a:cxn ang="0">
                  <a:pos x="7374" y="10"/>
                </a:cxn>
                <a:cxn ang="0">
                  <a:pos x="7606" y="7"/>
                </a:cxn>
                <a:cxn ang="0">
                  <a:pos x="7832" y="3"/>
                </a:cxn>
                <a:cxn ang="0">
                  <a:pos x="8062" y="0"/>
                </a:cxn>
                <a:cxn ang="0">
                  <a:pos x="8300" y="0"/>
                </a:cxn>
              </a:cxnLst>
              <a:rect l="0" t="0" r="r" b="b"/>
              <a:pathLst>
                <a:path w="8313" h="2762">
                  <a:moveTo>
                    <a:pt x="0" y="3"/>
                  </a:moveTo>
                  <a:lnTo>
                    <a:pt x="0" y="7"/>
                  </a:lnTo>
                  <a:lnTo>
                    <a:pt x="13" y="10"/>
                  </a:lnTo>
                  <a:lnTo>
                    <a:pt x="13" y="14"/>
                  </a:lnTo>
                  <a:lnTo>
                    <a:pt x="13" y="17"/>
                  </a:lnTo>
                  <a:lnTo>
                    <a:pt x="25" y="17"/>
                  </a:lnTo>
                  <a:lnTo>
                    <a:pt x="25" y="14"/>
                  </a:lnTo>
                  <a:lnTo>
                    <a:pt x="25" y="7"/>
                  </a:lnTo>
                  <a:lnTo>
                    <a:pt x="38" y="7"/>
                  </a:lnTo>
                  <a:lnTo>
                    <a:pt x="51" y="3"/>
                  </a:lnTo>
                  <a:lnTo>
                    <a:pt x="63" y="3"/>
                  </a:lnTo>
                  <a:lnTo>
                    <a:pt x="76" y="3"/>
                  </a:lnTo>
                  <a:lnTo>
                    <a:pt x="89" y="3"/>
                  </a:lnTo>
                  <a:lnTo>
                    <a:pt x="101" y="3"/>
                  </a:lnTo>
                  <a:lnTo>
                    <a:pt x="114" y="3"/>
                  </a:lnTo>
                  <a:lnTo>
                    <a:pt x="125" y="3"/>
                  </a:lnTo>
                  <a:lnTo>
                    <a:pt x="139" y="3"/>
                  </a:lnTo>
                  <a:lnTo>
                    <a:pt x="152" y="3"/>
                  </a:lnTo>
                  <a:lnTo>
                    <a:pt x="163" y="3"/>
                  </a:lnTo>
                  <a:lnTo>
                    <a:pt x="176" y="3"/>
                  </a:lnTo>
                  <a:lnTo>
                    <a:pt x="189" y="3"/>
                  </a:lnTo>
                  <a:lnTo>
                    <a:pt x="201" y="3"/>
                  </a:lnTo>
                  <a:lnTo>
                    <a:pt x="214" y="3"/>
                  </a:lnTo>
                  <a:lnTo>
                    <a:pt x="225" y="3"/>
                  </a:lnTo>
                  <a:lnTo>
                    <a:pt x="239" y="3"/>
                  </a:lnTo>
                  <a:lnTo>
                    <a:pt x="252" y="3"/>
                  </a:lnTo>
                  <a:lnTo>
                    <a:pt x="263" y="3"/>
                  </a:lnTo>
                  <a:lnTo>
                    <a:pt x="276" y="3"/>
                  </a:lnTo>
                  <a:lnTo>
                    <a:pt x="289" y="3"/>
                  </a:lnTo>
                  <a:lnTo>
                    <a:pt x="301" y="3"/>
                  </a:lnTo>
                  <a:lnTo>
                    <a:pt x="320" y="3"/>
                  </a:lnTo>
                  <a:lnTo>
                    <a:pt x="332" y="3"/>
                  </a:lnTo>
                  <a:lnTo>
                    <a:pt x="345" y="3"/>
                  </a:lnTo>
                  <a:lnTo>
                    <a:pt x="345" y="0"/>
                  </a:lnTo>
                  <a:lnTo>
                    <a:pt x="358" y="0"/>
                  </a:lnTo>
                  <a:lnTo>
                    <a:pt x="370" y="0"/>
                  </a:lnTo>
                  <a:lnTo>
                    <a:pt x="382" y="0"/>
                  </a:lnTo>
                  <a:lnTo>
                    <a:pt x="396" y="0"/>
                  </a:lnTo>
                  <a:lnTo>
                    <a:pt x="407" y="0"/>
                  </a:lnTo>
                  <a:lnTo>
                    <a:pt x="420" y="0"/>
                  </a:lnTo>
                  <a:lnTo>
                    <a:pt x="432" y="0"/>
                  </a:lnTo>
                  <a:lnTo>
                    <a:pt x="443" y="3"/>
                  </a:lnTo>
                  <a:lnTo>
                    <a:pt x="458" y="3"/>
                  </a:lnTo>
                  <a:lnTo>
                    <a:pt x="458" y="0"/>
                  </a:lnTo>
                  <a:lnTo>
                    <a:pt x="470" y="0"/>
                  </a:lnTo>
                  <a:lnTo>
                    <a:pt x="481" y="0"/>
                  </a:lnTo>
                  <a:lnTo>
                    <a:pt x="494" y="0"/>
                  </a:lnTo>
                  <a:lnTo>
                    <a:pt x="507" y="0"/>
                  </a:lnTo>
                  <a:lnTo>
                    <a:pt x="519" y="0"/>
                  </a:lnTo>
                  <a:lnTo>
                    <a:pt x="532" y="0"/>
                  </a:lnTo>
                  <a:lnTo>
                    <a:pt x="543" y="0"/>
                  </a:lnTo>
                  <a:lnTo>
                    <a:pt x="557" y="0"/>
                  </a:lnTo>
                  <a:lnTo>
                    <a:pt x="570" y="0"/>
                  </a:lnTo>
                  <a:lnTo>
                    <a:pt x="581" y="0"/>
                  </a:lnTo>
                  <a:lnTo>
                    <a:pt x="594" y="0"/>
                  </a:lnTo>
                  <a:lnTo>
                    <a:pt x="608" y="0"/>
                  </a:lnTo>
                  <a:lnTo>
                    <a:pt x="621" y="0"/>
                  </a:lnTo>
                  <a:lnTo>
                    <a:pt x="633" y="0"/>
                  </a:lnTo>
                  <a:lnTo>
                    <a:pt x="645" y="0"/>
                  </a:lnTo>
                  <a:lnTo>
                    <a:pt x="659" y="0"/>
                  </a:lnTo>
                  <a:lnTo>
                    <a:pt x="671" y="0"/>
                  </a:lnTo>
                  <a:lnTo>
                    <a:pt x="683" y="0"/>
                  </a:lnTo>
                  <a:lnTo>
                    <a:pt x="695" y="0"/>
                  </a:lnTo>
                  <a:lnTo>
                    <a:pt x="708" y="0"/>
                  </a:lnTo>
                  <a:lnTo>
                    <a:pt x="721" y="0"/>
                  </a:lnTo>
                  <a:lnTo>
                    <a:pt x="733" y="0"/>
                  </a:lnTo>
                  <a:lnTo>
                    <a:pt x="752" y="0"/>
                  </a:lnTo>
                  <a:lnTo>
                    <a:pt x="764" y="0"/>
                  </a:lnTo>
                  <a:lnTo>
                    <a:pt x="777" y="0"/>
                  </a:lnTo>
                  <a:lnTo>
                    <a:pt x="790" y="0"/>
                  </a:lnTo>
                  <a:lnTo>
                    <a:pt x="801" y="0"/>
                  </a:lnTo>
                  <a:lnTo>
                    <a:pt x="814" y="0"/>
                  </a:lnTo>
                  <a:lnTo>
                    <a:pt x="828" y="0"/>
                  </a:lnTo>
                  <a:lnTo>
                    <a:pt x="839" y="0"/>
                  </a:lnTo>
                  <a:lnTo>
                    <a:pt x="852" y="0"/>
                  </a:lnTo>
                  <a:lnTo>
                    <a:pt x="864" y="0"/>
                  </a:lnTo>
                  <a:lnTo>
                    <a:pt x="877" y="0"/>
                  </a:lnTo>
                  <a:lnTo>
                    <a:pt x="890" y="0"/>
                  </a:lnTo>
                  <a:lnTo>
                    <a:pt x="901" y="0"/>
                  </a:lnTo>
                  <a:lnTo>
                    <a:pt x="913" y="0"/>
                  </a:lnTo>
                  <a:lnTo>
                    <a:pt x="928" y="0"/>
                  </a:lnTo>
                  <a:lnTo>
                    <a:pt x="939" y="0"/>
                  </a:lnTo>
                  <a:lnTo>
                    <a:pt x="951" y="0"/>
                  </a:lnTo>
                  <a:lnTo>
                    <a:pt x="964" y="0"/>
                  </a:lnTo>
                  <a:lnTo>
                    <a:pt x="977" y="0"/>
                  </a:lnTo>
                  <a:lnTo>
                    <a:pt x="989" y="0"/>
                  </a:lnTo>
                  <a:lnTo>
                    <a:pt x="1001" y="0"/>
                  </a:lnTo>
                  <a:lnTo>
                    <a:pt x="1013" y="0"/>
                  </a:lnTo>
                  <a:lnTo>
                    <a:pt x="1027" y="0"/>
                  </a:lnTo>
                  <a:lnTo>
                    <a:pt x="1039" y="0"/>
                  </a:lnTo>
                  <a:lnTo>
                    <a:pt x="1051" y="0"/>
                  </a:lnTo>
                  <a:lnTo>
                    <a:pt x="1064" y="0"/>
                  </a:lnTo>
                  <a:lnTo>
                    <a:pt x="1075" y="0"/>
                  </a:lnTo>
                  <a:lnTo>
                    <a:pt x="1089" y="0"/>
                  </a:lnTo>
                  <a:lnTo>
                    <a:pt x="1101" y="0"/>
                  </a:lnTo>
                  <a:lnTo>
                    <a:pt x="1113" y="0"/>
                  </a:lnTo>
                  <a:lnTo>
                    <a:pt x="1113" y="3"/>
                  </a:lnTo>
                  <a:lnTo>
                    <a:pt x="1126" y="3"/>
                  </a:lnTo>
                  <a:lnTo>
                    <a:pt x="1139" y="3"/>
                  </a:lnTo>
                  <a:lnTo>
                    <a:pt x="1151" y="3"/>
                  </a:lnTo>
                  <a:lnTo>
                    <a:pt x="1151" y="7"/>
                  </a:lnTo>
                  <a:lnTo>
                    <a:pt x="1171" y="7"/>
                  </a:lnTo>
                  <a:lnTo>
                    <a:pt x="1171" y="10"/>
                  </a:lnTo>
                  <a:lnTo>
                    <a:pt x="1184" y="10"/>
                  </a:lnTo>
                  <a:lnTo>
                    <a:pt x="1184" y="14"/>
                  </a:lnTo>
                  <a:lnTo>
                    <a:pt x="1196" y="14"/>
                  </a:lnTo>
                  <a:lnTo>
                    <a:pt x="1209" y="17"/>
                  </a:lnTo>
                  <a:lnTo>
                    <a:pt x="1220" y="20"/>
                  </a:lnTo>
                  <a:lnTo>
                    <a:pt x="1220" y="24"/>
                  </a:lnTo>
                  <a:lnTo>
                    <a:pt x="1233" y="24"/>
                  </a:lnTo>
                  <a:lnTo>
                    <a:pt x="1233" y="27"/>
                  </a:lnTo>
                  <a:lnTo>
                    <a:pt x="1233" y="30"/>
                  </a:lnTo>
                  <a:lnTo>
                    <a:pt x="1247" y="30"/>
                  </a:lnTo>
                  <a:lnTo>
                    <a:pt x="1247" y="34"/>
                  </a:lnTo>
                  <a:lnTo>
                    <a:pt x="1258" y="34"/>
                  </a:lnTo>
                  <a:lnTo>
                    <a:pt x="1258" y="38"/>
                  </a:lnTo>
                  <a:lnTo>
                    <a:pt x="1258" y="41"/>
                  </a:lnTo>
                  <a:lnTo>
                    <a:pt x="1271" y="41"/>
                  </a:lnTo>
                  <a:lnTo>
                    <a:pt x="1271" y="44"/>
                  </a:lnTo>
                  <a:lnTo>
                    <a:pt x="1271" y="48"/>
                  </a:lnTo>
                  <a:lnTo>
                    <a:pt x="1284" y="51"/>
                  </a:lnTo>
                  <a:lnTo>
                    <a:pt x="1284" y="55"/>
                  </a:lnTo>
                  <a:lnTo>
                    <a:pt x="1296" y="55"/>
                  </a:lnTo>
                  <a:lnTo>
                    <a:pt x="1296" y="58"/>
                  </a:lnTo>
                  <a:lnTo>
                    <a:pt x="1296" y="61"/>
                  </a:lnTo>
                  <a:lnTo>
                    <a:pt x="1309" y="65"/>
                  </a:lnTo>
                  <a:lnTo>
                    <a:pt x="1309" y="68"/>
                  </a:lnTo>
                  <a:lnTo>
                    <a:pt x="1309" y="71"/>
                  </a:lnTo>
                  <a:lnTo>
                    <a:pt x="1320" y="75"/>
                  </a:lnTo>
                  <a:lnTo>
                    <a:pt x="1320" y="79"/>
                  </a:lnTo>
                  <a:lnTo>
                    <a:pt x="1320" y="82"/>
                  </a:lnTo>
                  <a:lnTo>
                    <a:pt x="1333" y="87"/>
                  </a:lnTo>
                  <a:lnTo>
                    <a:pt x="1333" y="90"/>
                  </a:lnTo>
                  <a:lnTo>
                    <a:pt x="1347" y="93"/>
                  </a:lnTo>
                  <a:lnTo>
                    <a:pt x="1347" y="97"/>
                  </a:lnTo>
                  <a:lnTo>
                    <a:pt x="1347" y="101"/>
                  </a:lnTo>
                  <a:lnTo>
                    <a:pt x="1358" y="104"/>
                  </a:lnTo>
                  <a:lnTo>
                    <a:pt x="1358" y="111"/>
                  </a:lnTo>
                  <a:lnTo>
                    <a:pt x="1358" y="114"/>
                  </a:lnTo>
                  <a:lnTo>
                    <a:pt x="1371" y="117"/>
                  </a:lnTo>
                  <a:lnTo>
                    <a:pt x="1371" y="121"/>
                  </a:lnTo>
                  <a:lnTo>
                    <a:pt x="1371" y="124"/>
                  </a:lnTo>
                  <a:lnTo>
                    <a:pt x="1384" y="128"/>
                  </a:lnTo>
                  <a:lnTo>
                    <a:pt x="1384" y="134"/>
                  </a:lnTo>
                  <a:lnTo>
                    <a:pt x="1396" y="138"/>
                  </a:lnTo>
                  <a:lnTo>
                    <a:pt x="1396" y="142"/>
                  </a:lnTo>
                  <a:lnTo>
                    <a:pt x="1396" y="148"/>
                  </a:lnTo>
                  <a:lnTo>
                    <a:pt x="1409" y="152"/>
                  </a:lnTo>
                  <a:lnTo>
                    <a:pt x="1409" y="155"/>
                  </a:lnTo>
                  <a:lnTo>
                    <a:pt x="1409" y="158"/>
                  </a:lnTo>
                  <a:lnTo>
                    <a:pt x="1421" y="165"/>
                  </a:lnTo>
                  <a:lnTo>
                    <a:pt x="1421" y="169"/>
                  </a:lnTo>
                  <a:lnTo>
                    <a:pt x="1421" y="172"/>
                  </a:lnTo>
                  <a:lnTo>
                    <a:pt x="1433" y="179"/>
                  </a:lnTo>
                  <a:lnTo>
                    <a:pt x="1433" y="183"/>
                  </a:lnTo>
                  <a:lnTo>
                    <a:pt x="1447" y="185"/>
                  </a:lnTo>
                  <a:lnTo>
                    <a:pt x="1447" y="193"/>
                  </a:lnTo>
                  <a:lnTo>
                    <a:pt x="1447" y="196"/>
                  </a:lnTo>
                  <a:lnTo>
                    <a:pt x="1458" y="204"/>
                  </a:lnTo>
                  <a:lnTo>
                    <a:pt x="1458" y="208"/>
                  </a:lnTo>
                  <a:lnTo>
                    <a:pt x="1458" y="211"/>
                  </a:lnTo>
                  <a:lnTo>
                    <a:pt x="1471" y="218"/>
                  </a:lnTo>
                  <a:lnTo>
                    <a:pt x="1471" y="221"/>
                  </a:lnTo>
                  <a:lnTo>
                    <a:pt x="1483" y="228"/>
                  </a:lnTo>
                  <a:lnTo>
                    <a:pt x="1483" y="232"/>
                  </a:lnTo>
                  <a:lnTo>
                    <a:pt x="1483" y="238"/>
                  </a:lnTo>
                  <a:lnTo>
                    <a:pt x="1495" y="242"/>
                  </a:lnTo>
                  <a:lnTo>
                    <a:pt x="1495" y="245"/>
                  </a:lnTo>
                  <a:lnTo>
                    <a:pt x="1495" y="252"/>
                  </a:lnTo>
                  <a:lnTo>
                    <a:pt x="1509" y="256"/>
                  </a:lnTo>
                  <a:lnTo>
                    <a:pt x="1509" y="262"/>
                  </a:lnTo>
                  <a:lnTo>
                    <a:pt x="1509" y="266"/>
                  </a:lnTo>
                  <a:lnTo>
                    <a:pt x="1521" y="272"/>
                  </a:lnTo>
                  <a:lnTo>
                    <a:pt x="1521" y="276"/>
                  </a:lnTo>
                  <a:lnTo>
                    <a:pt x="1533" y="283"/>
                  </a:lnTo>
                  <a:lnTo>
                    <a:pt x="1533" y="286"/>
                  </a:lnTo>
                  <a:lnTo>
                    <a:pt x="1533" y="293"/>
                  </a:lnTo>
                  <a:lnTo>
                    <a:pt x="1545" y="297"/>
                  </a:lnTo>
                  <a:lnTo>
                    <a:pt x="1545" y="303"/>
                  </a:lnTo>
                  <a:lnTo>
                    <a:pt x="1545" y="307"/>
                  </a:lnTo>
                  <a:lnTo>
                    <a:pt x="1558" y="313"/>
                  </a:lnTo>
                  <a:lnTo>
                    <a:pt x="1558" y="319"/>
                  </a:lnTo>
                  <a:lnTo>
                    <a:pt x="1558" y="325"/>
                  </a:lnTo>
                  <a:lnTo>
                    <a:pt x="1571" y="329"/>
                  </a:lnTo>
                  <a:lnTo>
                    <a:pt x="1571" y="335"/>
                  </a:lnTo>
                  <a:lnTo>
                    <a:pt x="1589" y="339"/>
                  </a:lnTo>
                  <a:lnTo>
                    <a:pt x="1589" y="346"/>
                  </a:lnTo>
                  <a:lnTo>
                    <a:pt x="1589" y="349"/>
                  </a:lnTo>
                  <a:lnTo>
                    <a:pt x="1602" y="356"/>
                  </a:lnTo>
                  <a:lnTo>
                    <a:pt x="1602" y="359"/>
                  </a:lnTo>
                  <a:lnTo>
                    <a:pt x="1602" y="366"/>
                  </a:lnTo>
                  <a:lnTo>
                    <a:pt x="1614" y="370"/>
                  </a:lnTo>
                  <a:lnTo>
                    <a:pt x="1614" y="376"/>
                  </a:lnTo>
                  <a:lnTo>
                    <a:pt x="1614" y="380"/>
                  </a:lnTo>
                  <a:lnTo>
                    <a:pt x="1627" y="387"/>
                  </a:lnTo>
                  <a:lnTo>
                    <a:pt x="1627" y="390"/>
                  </a:lnTo>
                  <a:lnTo>
                    <a:pt x="1640" y="397"/>
                  </a:lnTo>
                  <a:lnTo>
                    <a:pt x="1640" y="400"/>
                  </a:lnTo>
                  <a:lnTo>
                    <a:pt x="1640" y="407"/>
                  </a:lnTo>
                  <a:lnTo>
                    <a:pt x="1651" y="414"/>
                  </a:lnTo>
                  <a:lnTo>
                    <a:pt x="1651" y="417"/>
                  </a:lnTo>
                  <a:lnTo>
                    <a:pt x="1651" y="424"/>
                  </a:lnTo>
                  <a:lnTo>
                    <a:pt x="1665" y="427"/>
                  </a:lnTo>
                  <a:lnTo>
                    <a:pt x="1665" y="436"/>
                  </a:lnTo>
                  <a:lnTo>
                    <a:pt x="1665" y="439"/>
                  </a:lnTo>
                  <a:lnTo>
                    <a:pt x="1676" y="447"/>
                  </a:lnTo>
                  <a:lnTo>
                    <a:pt x="1676" y="449"/>
                  </a:lnTo>
                  <a:lnTo>
                    <a:pt x="1689" y="457"/>
                  </a:lnTo>
                  <a:lnTo>
                    <a:pt x="1689" y="460"/>
                  </a:lnTo>
                  <a:lnTo>
                    <a:pt x="1689" y="467"/>
                  </a:lnTo>
                  <a:lnTo>
                    <a:pt x="1702" y="474"/>
                  </a:lnTo>
                  <a:lnTo>
                    <a:pt x="1702" y="477"/>
                  </a:lnTo>
                  <a:lnTo>
                    <a:pt x="1702" y="484"/>
                  </a:lnTo>
                  <a:lnTo>
                    <a:pt x="1714" y="487"/>
                  </a:lnTo>
                  <a:lnTo>
                    <a:pt x="1714" y="494"/>
                  </a:lnTo>
                  <a:lnTo>
                    <a:pt x="1728" y="498"/>
                  </a:lnTo>
                  <a:lnTo>
                    <a:pt x="1728" y="504"/>
                  </a:lnTo>
                  <a:lnTo>
                    <a:pt x="1728" y="508"/>
                  </a:lnTo>
                  <a:lnTo>
                    <a:pt x="1741" y="515"/>
                  </a:lnTo>
                  <a:lnTo>
                    <a:pt x="1741" y="521"/>
                  </a:lnTo>
                  <a:lnTo>
                    <a:pt x="1741" y="525"/>
                  </a:lnTo>
                  <a:lnTo>
                    <a:pt x="1752" y="531"/>
                  </a:lnTo>
                  <a:lnTo>
                    <a:pt x="1752" y="535"/>
                  </a:lnTo>
                  <a:lnTo>
                    <a:pt x="1752" y="542"/>
                  </a:lnTo>
                  <a:lnTo>
                    <a:pt x="1766" y="545"/>
                  </a:lnTo>
                  <a:lnTo>
                    <a:pt x="1766" y="553"/>
                  </a:lnTo>
                  <a:lnTo>
                    <a:pt x="1778" y="561"/>
                  </a:lnTo>
                  <a:lnTo>
                    <a:pt x="1778" y="564"/>
                  </a:lnTo>
                  <a:lnTo>
                    <a:pt x="1778" y="571"/>
                  </a:lnTo>
                  <a:lnTo>
                    <a:pt x="1790" y="574"/>
                  </a:lnTo>
                  <a:lnTo>
                    <a:pt x="1790" y="581"/>
                  </a:lnTo>
                  <a:lnTo>
                    <a:pt x="1790" y="584"/>
                  </a:lnTo>
                  <a:lnTo>
                    <a:pt x="1803" y="591"/>
                  </a:lnTo>
                  <a:lnTo>
                    <a:pt x="1803" y="598"/>
                  </a:lnTo>
                  <a:lnTo>
                    <a:pt x="1803" y="602"/>
                  </a:lnTo>
                  <a:lnTo>
                    <a:pt x="1816" y="608"/>
                  </a:lnTo>
                  <a:lnTo>
                    <a:pt x="1816" y="612"/>
                  </a:lnTo>
                  <a:lnTo>
                    <a:pt x="1828" y="618"/>
                  </a:lnTo>
                  <a:lnTo>
                    <a:pt x="1828" y="622"/>
                  </a:lnTo>
                  <a:lnTo>
                    <a:pt x="1828" y="629"/>
                  </a:lnTo>
                  <a:lnTo>
                    <a:pt x="1841" y="635"/>
                  </a:lnTo>
                  <a:lnTo>
                    <a:pt x="1841" y="639"/>
                  </a:lnTo>
                  <a:lnTo>
                    <a:pt x="1841" y="646"/>
                  </a:lnTo>
                  <a:lnTo>
                    <a:pt x="1852" y="649"/>
                  </a:lnTo>
                  <a:lnTo>
                    <a:pt x="1852" y="656"/>
                  </a:lnTo>
                  <a:lnTo>
                    <a:pt x="1852" y="659"/>
                  </a:lnTo>
                  <a:lnTo>
                    <a:pt x="1865" y="668"/>
                  </a:lnTo>
                  <a:lnTo>
                    <a:pt x="1865" y="675"/>
                  </a:lnTo>
                  <a:lnTo>
                    <a:pt x="1877" y="678"/>
                  </a:lnTo>
                  <a:lnTo>
                    <a:pt x="1877" y="685"/>
                  </a:lnTo>
                  <a:lnTo>
                    <a:pt x="1877" y="689"/>
                  </a:lnTo>
                  <a:lnTo>
                    <a:pt x="1890" y="695"/>
                  </a:lnTo>
                  <a:lnTo>
                    <a:pt x="1890" y="702"/>
                  </a:lnTo>
                  <a:lnTo>
                    <a:pt x="1890" y="705"/>
                  </a:lnTo>
                  <a:lnTo>
                    <a:pt x="1903" y="712"/>
                  </a:lnTo>
                  <a:lnTo>
                    <a:pt x="1903" y="716"/>
                  </a:lnTo>
                  <a:lnTo>
                    <a:pt x="1903" y="722"/>
                  </a:lnTo>
                  <a:lnTo>
                    <a:pt x="1914" y="729"/>
                  </a:lnTo>
                  <a:lnTo>
                    <a:pt x="1914" y="732"/>
                  </a:lnTo>
                  <a:lnTo>
                    <a:pt x="1928" y="739"/>
                  </a:lnTo>
                  <a:lnTo>
                    <a:pt x="1928" y="743"/>
                  </a:lnTo>
                  <a:lnTo>
                    <a:pt x="1928" y="749"/>
                  </a:lnTo>
                  <a:lnTo>
                    <a:pt x="1941" y="757"/>
                  </a:lnTo>
                  <a:lnTo>
                    <a:pt x="1941" y="760"/>
                  </a:lnTo>
                  <a:lnTo>
                    <a:pt x="1941" y="767"/>
                  </a:lnTo>
                  <a:lnTo>
                    <a:pt x="1952" y="770"/>
                  </a:lnTo>
                  <a:lnTo>
                    <a:pt x="1952" y="778"/>
                  </a:lnTo>
                  <a:lnTo>
                    <a:pt x="1965" y="785"/>
                  </a:lnTo>
                  <a:lnTo>
                    <a:pt x="1965" y="789"/>
                  </a:lnTo>
                  <a:lnTo>
                    <a:pt x="1965" y="795"/>
                  </a:lnTo>
                  <a:lnTo>
                    <a:pt x="1977" y="803"/>
                  </a:lnTo>
                  <a:lnTo>
                    <a:pt x="1977" y="806"/>
                  </a:lnTo>
                  <a:lnTo>
                    <a:pt x="1977" y="813"/>
                  </a:lnTo>
                  <a:lnTo>
                    <a:pt x="1990" y="816"/>
                  </a:lnTo>
                  <a:lnTo>
                    <a:pt x="1990" y="823"/>
                  </a:lnTo>
                  <a:lnTo>
                    <a:pt x="1990" y="830"/>
                  </a:lnTo>
                  <a:lnTo>
                    <a:pt x="2003" y="833"/>
                  </a:lnTo>
                  <a:lnTo>
                    <a:pt x="2003" y="840"/>
                  </a:lnTo>
                  <a:lnTo>
                    <a:pt x="2021" y="846"/>
                  </a:lnTo>
                  <a:lnTo>
                    <a:pt x="2021" y="850"/>
                  </a:lnTo>
                  <a:lnTo>
                    <a:pt x="2021" y="857"/>
                  </a:lnTo>
                  <a:lnTo>
                    <a:pt x="2034" y="860"/>
                  </a:lnTo>
                  <a:lnTo>
                    <a:pt x="2034" y="867"/>
                  </a:lnTo>
                  <a:lnTo>
                    <a:pt x="2034" y="874"/>
                  </a:lnTo>
                  <a:lnTo>
                    <a:pt x="2046" y="877"/>
                  </a:lnTo>
                  <a:lnTo>
                    <a:pt x="2046" y="884"/>
                  </a:lnTo>
                  <a:lnTo>
                    <a:pt x="2046" y="891"/>
                  </a:lnTo>
                  <a:lnTo>
                    <a:pt x="2059" y="896"/>
                  </a:lnTo>
                  <a:lnTo>
                    <a:pt x="2059" y="903"/>
                  </a:lnTo>
                  <a:lnTo>
                    <a:pt x="2070" y="906"/>
                  </a:lnTo>
                  <a:lnTo>
                    <a:pt x="2070" y="913"/>
                  </a:lnTo>
                  <a:lnTo>
                    <a:pt x="2070" y="920"/>
                  </a:lnTo>
                  <a:lnTo>
                    <a:pt x="2084" y="923"/>
                  </a:lnTo>
                  <a:lnTo>
                    <a:pt x="2084" y="930"/>
                  </a:lnTo>
                  <a:lnTo>
                    <a:pt x="2084" y="937"/>
                  </a:lnTo>
                  <a:lnTo>
                    <a:pt x="2097" y="940"/>
                  </a:lnTo>
                  <a:lnTo>
                    <a:pt x="2097" y="947"/>
                  </a:lnTo>
                  <a:lnTo>
                    <a:pt x="2097" y="954"/>
                  </a:lnTo>
                  <a:lnTo>
                    <a:pt x="2108" y="957"/>
                  </a:lnTo>
                  <a:lnTo>
                    <a:pt x="2108" y="964"/>
                  </a:lnTo>
                  <a:lnTo>
                    <a:pt x="2121" y="971"/>
                  </a:lnTo>
                  <a:lnTo>
                    <a:pt x="2121" y="974"/>
                  </a:lnTo>
                  <a:lnTo>
                    <a:pt x="2121" y="981"/>
                  </a:lnTo>
                  <a:lnTo>
                    <a:pt x="2134" y="988"/>
                  </a:lnTo>
                  <a:lnTo>
                    <a:pt x="2134" y="991"/>
                  </a:lnTo>
                  <a:lnTo>
                    <a:pt x="2134" y="998"/>
                  </a:lnTo>
                  <a:lnTo>
                    <a:pt x="2146" y="1005"/>
                  </a:lnTo>
                  <a:lnTo>
                    <a:pt x="2146" y="1010"/>
                  </a:lnTo>
                  <a:lnTo>
                    <a:pt x="2159" y="1017"/>
                  </a:lnTo>
                  <a:lnTo>
                    <a:pt x="2159" y="1024"/>
                  </a:lnTo>
                  <a:lnTo>
                    <a:pt x="2159" y="1027"/>
                  </a:lnTo>
                  <a:lnTo>
                    <a:pt x="2170" y="1034"/>
                  </a:lnTo>
                  <a:lnTo>
                    <a:pt x="2170" y="1041"/>
                  </a:lnTo>
                  <a:lnTo>
                    <a:pt x="2170" y="1044"/>
                  </a:lnTo>
                  <a:lnTo>
                    <a:pt x="2184" y="1051"/>
                  </a:lnTo>
                  <a:lnTo>
                    <a:pt x="2184" y="1058"/>
                  </a:lnTo>
                  <a:lnTo>
                    <a:pt x="2184" y="1061"/>
                  </a:lnTo>
                  <a:lnTo>
                    <a:pt x="2197" y="1068"/>
                  </a:lnTo>
                  <a:lnTo>
                    <a:pt x="2197" y="1075"/>
                  </a:lnTo>
                  <a:lnTo>
                    <a:pt x="2208" y="1078"/>
                  </a:lnTo>
                  <a:lnTo>
                    <a:pt x="2208" y="1085"/>
                  </a:lnTo>
                  <a:lnTo>
                    <a:pt x="2208" y="1092"/>
                  </a:lnTo>
                  <a:lnTo>
                    <a:pt x="2221" y="1095"/>
                  </a:lnTo>
                  <a:lnTo>
                    <a:pt x="2221" y="1102"/>
                  </a:lnTo>
                  <a:lnTo>
                    <a:pt x="2221" y="1109"/>
                  </a:lnTo>
                  <a:lnTo>
                    <a:pt x="2233" y="1113"/>
                  </a:lnTo>
                  <a:lnTo>
                    <a:pt x="2233" y="1119"/>
                  </a:lnTo>
                  <a:lnTo>
                    <a:pt x="2233" y="1127"/>
                  </a:lnTo>
                  <a:lnTo>
                    <a:pt x="2246" y="1131"/>
                  </a:lnTo>
                  <a:lnTo>
                    <a:pt x="2246" y="1138"/>
                  </a:lnTo>
                  <a:lnTo>
                    <a:pt x="2259" y="1145"/>
                  </a:lnTo>
                  <a:lnTo>
                    <a:pt x="2259" y="1149"/>
                  </a:lnTo>
                  <a:lnTo>
                    <a:pt x="2259" y="1155"/>
                  </a:lnTo>
                  <a:lnTo>
                    <a:pt x="2270" y="1162"/>
                  </a:lnTo>
                  <a:lnTo>
                    <a:pt x="2270" y="1165"/>
                  </a:lnTo>
                  <a:lnTo>
                    <a:pt x="2270" y="1172"/>
                  </a:lnTo>
                  <a:lnTo>
                    <a:pt x="2284" y="1179"/>
                  </a:lnTo>
                  <a:lnTo>
                    <a:pt x="2284" y="1186"/>
                  </a:lnTo>
                  <a:lnTo>
                    <a:pt x="2284" y="1189"/>
                  </a:lnTo>
                  <a:lnTo>
                    <a:pt x="2298" y="1196"/>
                  </a:lnTo>
                  <a:lnTo>
                    <a:pt x="2298" y="1203"/>
                  </a:lnTo>
                  <a:lnTo>
                    <a:pt x="2309" y="1206"/>
                  </a:lnTo>
                  <a:lnTo>
                    <a:pt x="2309" y="1213"/>
                  </a:lnTo>
                  <a:lnTo>
                    <a:pt x="2309" y="1220"/>
                  </a:lnTo>
                  <a:lnTo>
                    <a:pt x="2322" y="1223"/>
                  </a:lnTo>
                  <a:lnTo>
                    <a:pt x="2322" y="1230"/>
                  </a:lnTo>
                  <a:lnTo>
                    <a:pt x="2322" y="1237"/>
                  </a:lnTo>
                  <a:lnTo>
                    <a:pt x="2335" y="1242"/>
                  </a:lnTo>
                  <a:lnTo>
                    <a:pt x="2335" y="1249"/>
                  </a:lnTo>
                  <a:lnTo>
                    <a:pt x="2335" y="1255"/>
                  </a:lnTo>
                  <a:lnTo>
                    <a:pt x="2347" y="1263"/>
                  </a:lnTo>
                  <a:lnTo>
                    <a:pt x="2347" y="1265"/>
                  </a:lnTo>
                  <a:lnTo>
                    <a:pt x="2360" y="1271"/>
                  </a:lnTo>
                  <a:lnTo>
                    <a:pt x="2360" y="1279"/>
                  </a:lnTo>
                  <a:lnTo>
                    <a:pt x="2360" y="1282"/>
                  </a:lnTo>
                  <a:lnTo>
                    <a:pt x="2371" y="1289"/>
                  </a:lnTo>
                  <a:lnTo>
                    <a:pt x="2371" y="1295"/>
                  </a:lnTo>
                  <a:lnTo>
                    <a:pt x="2371" y="1299"/>
                  </a:lnTo>
                  <a:lnTo>
                    <a:pt x="2384" y="1306"/>
                  </a:lnTo>
                  <a:lnTo>
                    <a:pt x="2384" y="1312"/>
                  </a:lnTo>
                  <a:lnTo>
                    <a:pt x="2398" y="1320"/>
                  </a:lnTo>
                  <a:lnTo>
                    <a:pt x="2398" y="1323"/>
                  </a:lnTo>
                  <a:lnTo>
                    <a:pt x="2398" y="1330"/>
                  </a:lnTo>
                  <a:lnTo>
                    <a:pt x="2409" y="1336"/>
                  </a:lnTo>
                  <a:lnTo>
                    <a:pt x="2409" y="1340"/>
                  </a:lnTo>
                  <a:lnTo>
                    <a:pt x="2409" y="1347"/>
                  </a:lnTo>
                  <a:lnTo>
                    <a:pt x="2422" y="1355"/>
                  </a:lnTo>
                  <a:lnTo>
                    <a:pt x="2422" y="1358"/>
                  </a:lnTo>
                  <a:lnTo>
                    <a:pt x="2422" y="1366"/>
                  </a:lnTo>
                  <a:lnTo>
                    <a:pt x="2440" y="1372"/>
                  </a:lnTo>
                  <a:lnTo>
                    <a:pt x="2440" y="1379"/>
                  </a:lnTo>
                  <a:lnTo>
                    <a:pt x="2453" y="1382"/>
                  </a:lnTo>
                  <a:lnTo>
                    <a:pt x="2453" y="1390"/>
                  </a:lnTo>
                  <a:lnTo>
                    <a:pt x="2453" y="1396"/>
                  </a:lnTo>
                  <a:lnTo>
                    <a:pt x="2466" y="1399"/>
                  </a:lnTo>
                  <a:lnTo>
                    <a:pt x="2466" y="1407"/>
                  </a:lnTo>
                  <a:lnTo>
                    <a:pt x="2466" y="1413"/>
                  </a:lnTo>
                  <a:lnTo>
                    <a:pt x="2478" y="1416"/>
                  </a:lnTo>
                  <a:lnTo>
                    <a:pt x="2478" y="1423"/>
                  </a:lnTo>
                  <a:lnTo>
                    <a:pt x="2478" y="1430"/>
                  </a:lnTo>
                  <a:lnTo>
                    <a:pt x="2490" y="1437"/>
                  </a:lnTo>
                  <a:lnTo>
                    <a:pt x="2490" y="1440"/>
                  </a:lnTo>
                  <a:lnTo>
                    <a:pt x="2504" y="1448"/>
                  </a:lnTo>
                  <a:lnTo>
                    <a:pt x="2504" y="1454"/>
                  </a:lnTo>
                  <a:lnTo>
                    <a:pt x="2504" y="1457"/>
                  </a:lnTo>
                  <a:lnTo>
                    <a:pt x="2516" y="1464"/>
                  </a:lnTo>
                  <a:lnTo>
                    <a:pt x="2516" y="1472"/>
                  </a:lnTo>
                  <a:lnTo>
                    <a:pt x="2516" y="1476"/>
                  </a:lnTo>
                  <a:lnTo>
                    <a:pt x="2528" y="1483"/>
                  </a:lnTo>
                  <a:lnTo>
                    <a:pt x="2528" y="1490"/>
                  </a:lnTo>
                  <a:lnTo>
                    <a:pt x="2528" y="1497"/>
                  </a:lnTo>
                  <a:lnTo>
                    <a:pt x="2540" y="1500"/>
                  </a:lnTo>
                  <a:lnTo>
                    <a:pt x="2540" y="1507"/>
                  </a:lnTo>
                  <a:lnTo>
                    <a:pt x="2553" y="1513"/>
                  </a:lnTo>
                  <a:lnTo>
                    <a:pt x="2553" y="1517"/>
                  </a:lnTo>
                  <a:lnTo>
                    <a:pt x="2553" y="1524"/>
                  </a:lnTo>
                  <a:lnTo>
                    <a:pt x="2566" y="1531"/>
                  </a:lnTo>
                  <a:lnTo>
                    <a:pt x="2566" y="1535"/>
                  </a:lnTo>
                  <a:lnTo>
                    <a:pt x="2566" y="1541"/>
                  </a:lnTo>
                  <a:lnTo>
                    <a:pt x="2578" y="1548"/>
                  </a:lnTo>
                  <a:lnTo>
                    <a:pt x="2578" y="1554"/>
                  </a:lnTo>
                  <a:lnTo>
                    <a:pt x="2590" y="1558"/>
                  </a:lnTo>
                  <a:lnTo>
                    <a:pt x="2590" y="1565"/>
                  </a:lnTo>
                  <a:lnTo>
                    <a:pt x="2590" y="1572"/>
                  </a:lnTo>
                  <a:lnTo>
                    <a:pt x="2604" y="1576"/>
                  </a:lnTo>
                  <a:lnTo>
                    <a:pt x="2604" y="1582"/>
                  </a:lnTo>
                  <a:lnTo>
                    <a:pt x="2604" y="1590"/>
                  </a:lnTo>
                  <a:lnTo>
                    <a:pt x="2616" y="1597"/>
                  </a:lnTo>
                  <a:lnTo>
                    <a:pt x="2616" y="1600"/>
                  </a:lnTo>
                  <a:lnTo>
                    <a:pt x="2616" y="1608"/>
                  </a:lnTo>
                  <a:lnTo>
                    <a:pt x="2628" y="1614"/>
                  </a:lnTo>
                  <a:lnTo>
                    <a:pt x="2628" y="1617"/>
                  </a:lnTo>
                  <a:lnTo>
                    <a:pt x="2640" y="1625"/>
                  </a:lnTo>
                  <a:lnTo>
                    <a:pt x="2640" y="1631"/>
                  </a:lnTo>
                  <a:lnTo>
                    <a:pt x="2640" y="1635"/>
                  </a:lnTo>
                  <a:lnTo>
                    <a:pt x="2653" y="1641"/>
                  </a:lnTo>
                  <a:lnTo>
                    <a:pt x="2653" y="1649"/>
                  </a:lnTo>
                  <a:lnTo>
                    <a:pt x="2653" y="1655"/>
                  </a:lnTo>
                  <a:lnTo>
                    <a:pt x="2666" y="1658"/>
                  </a:lnTo>
                  <a:lnTo>
                    <a:pt x="2666" y="1665"/>
                  </a:lnTo>
                  <a:lnTo>
                    <a:pt x="2666" y="1672"/>
                  </a:lnTo>
                  <a:lnTo>
                    <a:pt x="2678" y="1676"/>
                  </a:lnTo>
                  <a:lnTo>
                    <a:pt x="2678" y="1682"/>
                  </a:lnTo>
                  <a:lnTo>
                    <a:pt x="2689" y="1689"/>
                  </a:lnTo>
                  <a:lnTo>
                    <a:pt x="2689" y="1696"/>
                  </a:lnTo>
                  <a:lnTo>
                    <a:pt x="2689" y="1701"/>
                  </a:lnTo>
                  <a:lnTo>
                    <a:pt x="2702" y="1708"/>
                  </a:lnTo>
                  <a:lnTo>
                    <a:pt x="2702" y="1714"/>
                  </a:lnTo>
                  <a:lnTo>
                    <a:pt x="2702" y="1718"/>
                  </a:lnTo>
                  <a:lnTo>
                    <a:pt x="2716" y="1725"/>
                  </a:lnTo>
                  <a:lnTo>
                    <a:pt x="2716" y="1731"/>
                  </a:lnTo>
                  <a:lnTo>
                    <a:pt x="2716" y="1739"/>
                  </a:lnTo>
                  <a:lnTo>
                    <a:pt x="2727" y="1742"/>
                  </a:lnTo>
                  <a:lnTo>
                    <a:pt x="2727" y="1749"/>
                  </a:lnTo>
                  <a:lnTo>
                    <a:pt x="2740" y="1755"/>
                  </a:lnTo>
                  <a:lnTo>
                    <a:pt x="2740" y="1759"/>
                  </a:lnTo>
                  <a:lnTo>
                    <a:pt x="2740" y="1766"/>
                  </a:lnTo>
                  <a:lnTo>
                    <a:pt x="2753" y="1772"/>
                  </a:lnTo>
                  <a:lnTo>
                    <a:pt x="2753" y="1776"/>
                  </a:lnTo>
                  <a:lnTo>
                    <a:pt x="2753" y="1783"/>
                  </a:lnTo>
                  <a:lnTo>
                    <a:pt x="2765" y="1790"/>
                  </a:lnTo>
                  <a:lnTo>
                    <a:pt x="2765" y="1796"/>
                  </a:lnTo>
                  <a:lnTo>
                    <a:pt x="2765" y="1800"/>
                  </a:lnTo>
                  <a:lnTo>
                    <a:pt x="2778" y="1807"/>
                  </a:lnTo>
                  <a:lnTo>
                    <a:pt x="2778" y="1815"/>
                  </a:lnTo>
                  <a:lnTo>
                    <a:pt x="2791" y="1819"/>
                  </a:lnTo>
                  <a:lnTo>
                    <a:pt x="2791" y="1826"/>
                  </a:lnTo>
                  <a:lnTo>
                    <a:pt x="2791" y="1832"/>
                  </a:lnTo>
                  <a:lnTo>
                    <a:pt x="2802" y="1836"/>
                  </a:lnTo>
                  <a:lnTo>
                    <a:pt x="2802" y="1842"/>
                  </a:lnTo>
                  <a:lnTo>
                    <a:pt x="2802" y="1850"/>
                  </a:lnTo>
                  <a:lnTo>
                    <a:pt x="2816" y="1856"/>
                  </a:lnTo>
                  <a:lnTo>
                    <a:pt x="2816" y="1859"/>
                  </a:lnTo>
                  <a:lnTo>
                    <a:pt x="2827" y="1867"/>
                  </a:lnTo>
                  <a:lnTo>
                    <a:pt x="2827" y="1873"/>
                  </a:lnTo>
                  <a:lnTo>
                    <a:pt x="2827" y="1877"/>
                  </a:lnTo>
                  <a:lnTo>
                    <a:pt x="2841" y="1883"/>
                  </a:lnTo>
                  <a:lnTo>
                    <a:pt x="2841" y="1890"/>
                  </a:lnTo>
                  <a:lnTo>
                    <a:pt x="2841" y="1897"/>
                  </a:lnTo>
                  <a:lnTo>
                    <a:pt x="2860" y="1900"/>
                  </a:lnTo>
                  <a:lnTo>
                    <a:pt x="2860" y="1908"/>
                  </a:lnTo>
                  <a:lnTo>
                    <a:pt x="2860" y="1914"/>
                  </a:lnTo>
                  <a:lnTo>
                    <a:pt x="2874" y="1917"/>
                  </a:lnTo>
                  <a:lnTo>
                    <a:pt x="2874" y="1924"/>
                  </a:lnTo>
                  <a:lnTo>
                    <a:pt x="2885" y="1932"/>
                  </a:lnTo>
                  <a:lnTo>
                    <a:pt x="2885" y="1940"/>
                  </a:lnTo>
                  <a:lnTo>
                    <a:pt x="2885" y="1943"/>
                  </a:lnTo>
                  <a:lnTo>
                    <a:pt x="2898" y="1950"/>
                  </a:lnTo>
                  <a:lnTo>
                    <a:pt x="2898" y="1957"/>
                  </a:lnTo>
                  <a:lnTo>
                    <a:pt x="2898" y="1960"/>
                  </a:lnTo>
                  <a:lnTo>
                    <a:pt x="2910" y="1967"/>
                  </a:lnTo>
                  <a:lnTo>
                    <a:pt x="2910" y="1973"/>
                  </a:lnTo>
                  <a:lnTo>
                    <a:pt x="2910" y="1981"/>
                  </a:lnTo>
                  <a:lnTo>
                    <a:pt x="2923" y="1984"/>
                  </a:lnTo>
                  <a:lnTo>
                    <a:pt x="2923" y="1991"/>
                  </a:lnTo>
                  <a:lnTo>
                    <a:pt x="2936" y="1997"/>
                  </a:lnTo>
                  <a:lnTo>
                    <a:pt x="2936" y="2001"/>
                  </a:lnTo>
                  <a:lnTo>
                    <a:pt x="2936" y="2008"/>
                  </a:lnTo>
                  <a:lnTo>
                    <a:pt x="2947" y="2014"/>
                  </a:lnTo>
                  <a:lnTo>
                    <a:pt x="2947" y="2022"/>
                  </a:lnTo>
                  <a:lnTo>
                    <a:pt x="2947" y="2025"/>
                  </a:lnTo>
                  <a:lnTo>
                    <a:pt x="2960" y="2031"/>
                  </a:lnTo>
                  <a:lnTo>
                    <a:pt x="2960" y="2038"/>
                  </a:lnTo>
                  <a:lnTo>
                    <a:pt x="2960" y="2042"/>
                  </a:lnTo>
                  <a:lnTo>
                    <a:pt x="2974" y="2050"/>
                  </a:lnTo>
                  <a:lnTo>
                    <a:pt x="2974" y="2057"/>
                  </a:lnTo>
                  <a:lnTo>
                    <a:pt x="2985" y="2064"/>
                  </a:lnTo>
                  <a:lnTo>
                    <a:pt x="2985" y="2068"/>
                  </a:lnTo>
                  <a:lnTo>
                    <a:pt x="2985" y="2074"/>
                  </a:lnTo>
                  <a:lnTo>
                    <a:pt x="2998" y="2081"/>
                  </a:lnTo>
                  <a:lnTo>
                    <a:pt x="2998" y="2084"/>
                  </a:lnTo>
                  <a:lnTo>
                    <a:pt x="2998" y="2091"/>
                  </a:lnTo>
                  <a:lnTo>
                    <a:pt x="3010" y="2098"/>
                  </a:lnTo>
                  <a:lnTo>
                    <a:pt x="3010" y="2101"/>
                  </a:lnTo>
                  <a:lnTo>
                    <a:pt x="3010" y="2109"/>
                  </a:lnTo>
                  <a:lnTo>
                    <a:pt x="3022" y="2115"/>
                  </a:lnTo>
                  <a:lnTo>
                    <a:pt x="3022" y="2122"/>
                  </a:lnTo>
                  <a:lnTo>
                    <a:pt x="3036" y="2125"/>
                  </a:lnTo>
                  <a:lnTo>
                    <a:pt x="3036" y="2132"/>
                  </a:lnTo>
                  <a:lnTo>
                    <a:pt x="3036" y="2139"/>
                  </a:lnTo>
                  <a:lnTo>
                    <a:pt x="3047" y="2142"/>
                  </a:lnTo>
                  <a:lnTo>
                    <a:pt x="3047" y="2150"/>
                  </a:lnTo>
                  <a:lnTo>
                    <a:pt x="3047" y="2156"/>
                  </a:lnTo>
                  <a:lnTo>
                    <a:pt x="3060" y="2161"/>
                  </a:lnTo>
                  <a:lnTo>
                    <a:pt x="3060" y="2168"/>
                  </a:lnTo>
                  <a:lnTo>
                    <a:pt x="3072" y="2174"/>
                  </a:lnTo>
                  <a:lnTo>
                    <a:pt x="3072" y="2178"/>
                  </a:lnTo>
                  <a:lnTo>
                    <a:pt x="3072" y="2185"/>
                  </a:lnTo>
                  <a:lnTo>
                    <a:pt x="3085" y="2192"/>
                  </a:lnTo>
                  <a:lnTo>
                    <a:pt x="3085" y="2199"/>
                  </a:lnTo>
                  <a:lnTo>
                    <a:pt x="3085" y="2201"/>
                  </a:lnTo>
                  <a:lnTo>
                    <a:pt x="3098" y="2209"/>
                  </a:lnTo>
                  <a:lnTo>
                    <a:pt x="3098" y="2215"/>
                  </a:lnTo>
                  <a:lnTo>
                    <a:pt x="3098" y="2219"/>
                  </a:lnTo>
                  <a:lnTo>
                    <a:pt x="3110" y="2226"/>
                  </a:lnTo>
                  <a:lnTo>
                    <a:pt x="3110" y="2232"/>
                  </a:lnTo>
                  <a:lnTo>
                    <a:pt x="3121" y="2236"/>
                  </a:lnTo>
                  <a:lnTo>
                    <a:pt x="3121" y="2242"/>
                  </a:lnTo>
                  <a:lnTo>
                    <a:pt x="3121" y="2250"/>
                  </a:lnTo>
                  <a:lnTo>
                    <a:pt x="3136" y="2253"/>
                  </a:lnTo>
                  <a:lnTo>
                    <a:pt x="3136" y="2260"/>
                  </a:lnTo>
                  <a:lnTo>
                    <a:pt x="3136" y="2267"/>
                  </a:lnTo>
                  <a:lnTo>
                    <a:pt x="3147" y="2273"/>
                  </a:lnTo>
                  <a:lnTo>
                    <a:pt x="3147" y="2279"/>
                  </a:lnTo>
                  <a:lnTo>
                    <a:pt x="3147" y="2286"/>
                  </a:lnTo>
                  <a:lnTo>
                    <a:pt x="3159" y="2292"/>
                  </a:lnTo>
                  <a:lnTo>
                    <a:pt x="3159" y="2296"/>
                  </a:lnTo>
                  <a:lnTo>
                    <a:pt x="3172" y="2302"/>
                  </a:lnTo>
                  <a:lnTo>
                    <a:pt x="3172" y="2309"/>
                  </a:lnTo>
                  <a:lnTo>
                    <a:pt x="3172" y="2313"/>
                  </a:lnTo>
                  <a:lnTo>
                    <a:pt x="3185" y="2319"/>
                  </a:lnTo>
                  <a:lnTo>
                    <a:pt x="3185" y="2327"/>
                  </a:lnTo>
                  <a:lnTo>
                    <a:pt x="3185" y="2329"/>
                  </a:lnTo>
                  <a:lnTo>
                    <a:pt x="3197" y="2337"/>
                  </a:lnTo>
                  <a:lnTo>
                    <a:pt x="3197" y="2343"/>
                  </a:lnTo>
                  <a:lnTo>
                    <a:pt x="3197" y="2346"/>
                  </a:lnTo>
                  <a:lnTo>
                    <a:pt x="3210" y="2354"/>
                  </a:lnTo>
                  <a:lnTo>
                    <a:pt x="3210" y="2360"/>
                  </a:lnTo>
                  <a:lnTo>
                    <a:pt x="3221" y="2364"/>
                  </a:lnTo>
                  <a:lnTo>
                    <a:pt x="3221" y="2370"/>
                  </a:lnTo>
                  <a:lnTo>
                    <a:pt x="3221" y="2378"/>
                  </a:lnTo>
                  <a:lnTo>
                    <a:pt x="3235" y="2381"/>
                  </a:lnTo>
                  <a:lnTo>
                    <a:pt x="3235" y="2387"/>
                  </a:lnTo>
                  <a:lnTo>
                    <a:pt x="3235" y="2396"/>
                  </a:lnTo>
                  <a:lnTo>
                    <a:pt x="3247" y="2400"/>
                  </a:lnTo>
                  <a:lnTo>
                    <a:pt x="3247" y="2406"/>
                  </a:lnTo>
                  <a:lnTo>
                    <a:pt x="3259" y="2413"/>
                  </a:lnTo>
                  <a:lnTo>
                    <a:pt x="3259" y="2416"/>
                  </a:lnTo>
                  <a:lnTo>
                    <a:pt x="3259" y="2424"/>
                  </a:lnTo>
                  <a:lnTo>
                    <a:pt x="3272" y="2427"/>
                  </a:lnTo>
                  <a:lnTo>
                    <a:pt x="3272" y="2433"/>
                  </a:lnTo>
                  <a:lnTo>
                    <a:pt x="3272" y="2437"/>
                  </a:lnTo>
                  <a:lnTo>
                    <a:pt x="3292" y="2444"/>
                  </a:lnTo>
                  <a:lnTo>
                    <a:pt x="3292" y="2451"/>
                  </a:lnTo>
                  <a:lnTo>
                    <a:pt x="3292" y="2454"/>
                  </a:lnTo>
                  <a:lnTo>
                    <a:pt x="3303" y="2461"/>
                  </a:lnTo>
                  <a:lnTo>
                    <a:pt x="3303" y="2465"/>
                  </a:lnTo>
                  <a:lnTo>
                    <a:pt x="3316" y="2471"/>
                  </a:lnTo>
                  <a:lnTo>
                    <a:pt x="3316" y="2474"/>
                  </a:lnTo>
                  <a:lnTo>
                    <a:pt x="3316" y="2482"/>
                  </a:lnTo>
                  <a:lnTo>
                    <a:pt x="3328" y="2484"/>
                  </a:lnTo>
                  <a:lnTo>
                    <a:pt x="3328" y="2492"/>
                  </a:lnTo>
                  <a:lnTo>
                    <a:pt x="3328" y="2495"/>
                  </a:lnTo>
                  <a:lnTo>
                    <a:pt x="3341" y="2498"/>
                  </a:lnTo>
                  <a:lnTo>
                    <a:pt x="3341" y="2507"/>
                  </a:lnTo>
                  <a:lnTo>
                    <a:pt x="3341" y="2510"/>
                  </a:lnTo>
                  <a:lnTo>
                    <a:pt x="3354" y="2517"/>
                  </a:lnTo>
                  <a:lnTo>
                    <a:pt x="3354" y="2520"/>
                  </a:lnTo>
                  <a:lnTo>
                    <a:pt x="3365" y="2524"/>
                  </a:lnTo>
                  <a:lnTo>
                    <a:pt x="3365" y="2528"/>
                  </a:lnTo>
                  <a:lnTo>
                    <a:pt x="3365" y="2534"/>
                  </a:lnTo>
                  <a:lnTo>
                    <a:pt x="3378" y="2538"/>
                  </a:lnTo>
                  <a:lnTo>
                    <a:pt x="3378" y="2541"/>
                  </a:lnTo>
                  <a:lnTo>
                    <a:pt x="3378" y="2547"/>
                  </a:lnTo>
                  <a:lnTo>
                    <a:pt x="3393" y="2551"/>
                  </a:lnTo>
                  <a:lnTo>
                    <a:pt x="3393" y="2555"/>
                  </a:lnTo>
                  <a:lnTo>
                    <a:pt x="3393" y="2558"/>
                  </a:lnTo>
                  <a:lnTo>
                    <a:pt x="3404" y="2561"/>
                  </a:lnTo>
                  <a:lnTo>
                    <a:pt x="3404" y="2565"/>
                  </a:lnTo>
                  <a:lnTo>
                    <a:pt x="3417" y="2572"/>
                  </a:lnTo>
                  <a:lnTo>
                    <a:pt x="3417" y="2575"/>
                  </a:lnTo>
                  <a:lnTo>
                    <a:pt x="3417" y="2579"/>
                  </a:lnTo>
                  <a:lnTo>
                    <a:pt x="3430" y="2582"/>
                  </a:lnTo>
                  <a:lnTo>
                    <a:pt x="3430" y="2585"/>
                  </a:lnTo>
                  <a:lnTo>
                    <a:pt x="3430" y="2588"/>
                  </a:lnTo>
                  <a:lnTo>
                    <a:pt x="3441" y="2592"/>
                  </a:lnTo>
                  <a:lnTo>
                    <a:pt x="3441" y="2596"/>
                  </a:lnTo>
                  <a:lnTo>
                    <a:pt x="3441" y="2599"/>
                  </a:lnTo>
                  <a:lnTo>
                    <a:pt x="3455" y="2602"/>
                  </a:lnTo>
                  <a:lnTo>
                    <a:pt x="3455" y="2606"/>
                  </a:lnTo>
                  <a:lnTo>
                    <a:pt x="3468" y="2610"/>
                  </a:lnTo>
                  <a:lnTo>
                    <a:pt x="3468" y="2612"/>
                  </a:lnTo>
                  <a:lnTo>
                    <a:pt x="3479" y="2616"/>
                  </a:lnTo>
                  <a:lnTo>
                    <a:pt x="3479" y="2619"/>
                  </a:lnTo>
                  <a:lnTo>
                    <a:pt x="3479" y="2624"/>
                  </a:lnTo>
                  <a:lnTo>
                    <a:pt x="3492" y="2628"/>
                  </a:lnTo>
                  <a:lnTo>
                    <a:pt x="3492" y="2631"/>
                  </a:lnTo>
                  <a:lnTo>
                    <a:pt x="3504" y="2631"/>
                  </a:lnTo>
                  <a:lnTo>
                    <a:pt x="3504" y="2634"/>
                  </a:lnTo>
                  <a:lnTo>
                    <a:pt x="3504" y="2638"/>
                  </a:lnTo>
                  <a:lnTo>
                    <a:pt x="3517" y="2642"/>
                  </a:lnTo>
                  <a:lnTo>
                    <a:pt x="3517" y="2645"/>
                  </a:lnTo>
                  <a:lnTo>
                    <a:pt x="3530" y="2648"/>
                  </a:lnTo>
                  <a:lnTo>
                    <a:pt x="3530" y="2652"/>
                  </a:lnTo>
                  <a:lnTo>
                    <a:pt x="3541" y="2655"/>
                  </a:lnTo>
                  <a:lnTo>
                    <a:pt x="3541" y="2659"/>
                  </a:lnTo>
                  <a:lnTo>
                    <a:pt x="3555" y="2659"/>
                  </a:lnTo>
                  <a:lnTo>
                    <a:pt x="3555" y="2661"/>
                  </a:lnTo>
                  <a:lnTo>
                    <a:pt x="3555" y="2665"/>
                  </a:lnTo>
                  <a:lnTo>
                    <a:pt x="3568" y="2665"/>
                  </a:lnTo>
                  <a:lnTo>
                    <a:pt x="3568" y="2669"/>
                  </a:lnTo>
                  <a:lnTo>
                    <a:pt x="3579" y="2672"/>
                  </a:lnTo>
                  <a:lnTo>
                    <a:pt x="3579" y="2675"/>
                  </a:lnTo>
                  <a:lnTo>
                    <a:pt x="3592" y="2679"/>
                  </a:lnTo>
                  <a:lnTo>
                    <a:pt x="3604" y="2683"/>
                  </a:lnTo>
                  <a:lnTo>
                    <a:pt x="3604" y="2686"/>
                  </a:lnTo>
                  <a:lnTo>
                    <a:pt x="3617" y="2686"/>
                  </a:lnTo>
                  <a:lnTo>
                    <a:pt x="3617" y="2689"/>
                  </a:lnTo>
                  <a:lnTo>
                    <a:pt x="3630" y="2693"/>
                  </a:lnTo>
                  <a:lnTo>
                    <a:pt x="3630" y="2696"/>
                  </a:lnTo>
                  <a:lnTo>
                    <a:pt x="3641" y="2696"/>
                  </a:lnTo>
                  <a:lnTo>
                    <a:pt x="3641" y="2699"/>
                  </a:lnTo>
                  <a:lnTo>
                    <a:pt x="3655" y="2699"/>
                  </a:lnTo>
                  <a:lnTo>
                    <a:pt x="3655" y="2702"/>
                  </a:lnTo>
                  <a:lnTo>
                    <a:pt x="3666" y="2702"/>
                  </a:lnTo>
                  <a:lnTo>
                    <a:pt x="3666" y="2706"/>
                  </a:lnTo>
                  <a:lnTo>
                    <a:pt x="3677" y="2710"/>
                  </a:lnTo>
                  <a:lnTo>
                    <a:pt x="3690" y="2710"/>
                  </a:lnTo>
                  <a:lnTo>
                    <a:pt x="3690" y="2713"/>
                  </a:lnTo>
                  <a:lnTo>
                    <a:pt x="3710" y="2713"/>
                  </a:lnTo>
                  <a:lnTo>
                    <a:pt x="3710" y="2716"/>
                  </a:lnTo>
                  <a:lnTo>
                    <a:pt x="3721" y="2720"/>
                  </a:lnTo>
                  <a:lnTo>
                    <a:pt x="3734" y="2724"/>
                  </a:lnTo>
                  <a:lnTo>
                    <a:pt x="3746" y="2724"/>
                  </a:lnTo>
                  <a:lnTo>
                    <a:pt x="3746" y="2727"/>
                  </a:lnTo>
                  <a:lnTo>
                    <a:pt x="3759" y="2727"/>
                  </a:lnTo>
                  <a:lnTo>
                    <a:pt x="3759" y="2730"/>
                  </a:lnTo>
                  <a:lnTo>
                    <a:pt x="3772" y="2730"/>
                  </a:lnTo>
                  <a:lnTo>
                    <a:pt x="3772" y="2733"/>
                  </a:lnTo>
                  <a:lnTo>
                    <a:pt x="3784" y="2733"/>
                  </a:lnTo>
                  <a:lnTo>
                    <a:pt x="3796" y="2739"/>
                  </a:lnTo>
                  <a:lnTo>
                    <a:pt x="3808" y="2739"/>
                  </a:lnTo>
                  <a:lnTo>
                    <a:pt x="3808" y="2742"/>
                  </a:lnTo>
                  <a:lnTo>
                    <a:pt x="3821" y="2742"/>
                  </a:lnTo>
                  <a:lnTo>
                    <a:pt x="3821" y="2746"/>
                  </a:lnTo>
                  <a:lnTo>
                    <a:pt x="3834" y="2746"/>
                  </a:lnTo>
                  <a:lnTo>
                    <a:pt x="3846" y="2746"/>
                  </a:lnTo>
                  <a:lnTo>
                    <a:pt x="3846" y="2748"/>
                  </a:lnTo>
                  <a:lnTo>
                    <a:pt x="3858" y="2748"/>
                  </a:lnTo>
                  <a:lnTo>
                    <a:pt x="3872" y="2752"/>
                  </a:lnTo>
                  <a:lnTo>
                    <a:pt x="3884" y="2752"/>
                  </a:lnTo>
                  <a:lnTo>
                    <a:pt x="3884" y="2756"/>
                  </a:lnTo>
                  <a:lnTo>
                    <a:pt x="3895" y="2756"/>
                  </a:lnTo>
                  <a:lnTo>
                    <a:pt x="3908" y="2756"/>
                  </a:lnTo>
                  <a:lnTo>
                    <a:pt x="3908" y="2759"/>
                  </a:lnTo>
                  <a:lnTo>
                    <a:pt x="3921" y="2759"/>
                  </a:lnTo>
                  <a:lnTo>
                    <a:pt x="3933" y="2759"/>
                  </a:lnTo>
                  <a:lnTo>
                    <a:pt x="3948" y="2762"/>
                  </a:lnTo>
                  <a:lnTo>
                    <a:pt x="3959" y="2762"/>
                  </a:lnTo>
                  <a:lnTo>
                    <a:pt x="3973" y="2762"/>
                  </a:lnTo>
                  <a:lnTo>
                    <a:pt x="3986" y="2762"/>
                  </a:lnTo>
                  <a:lnTo>
                    <a:pt x="3997" y="2762"/>
                  </a:lnTo>
                  <a:lnTo>
                    <a:pt x="3997" y="2759"/>
                  </a:lnTo>
                  <a:lnTo>
                    <a:pt x="4009" y="2759"/>
                  </a:lnTo>
                  <a:lnTo>
                    <a:pt x="4009" y="2756"/>
                  </a:lnTo>
                  <a:lnTo>
                    <a:pt x="4022" y="2756"/>
                  </a:lnTo>
                  <a:lnTo>
                    <a:pt x="4022" y="2752"/>
                  </a:lnTo>
                  <a:lnTo>
                    <a:pt x="4035" y="2748"/>
                  </a:lnTo>
                  <a:lnTo>
                    <a:pt x="4035" y="2746"/>
                  </a:lnTo>
                  <a:lnTo>
                    <a:pt x="4035" y="2742"/>
                  </a:lnTo>
                  <a:lnTo>
                    <a:pt x="4047" y="2739"/>
                  </a:lnTo>
                  <a:lnTo>
                    <a:pt x="4047" y="2733"/>
                  </a:lnTo>
                  <a:lnTo>
                    <a:pt x="4047" y="2727"/>
                  </a:lnTo>
                  <a:lnTo>
                    <a:pt x="4059" y="2720"/>
                  </a:lnTo>
                  <a:lnTo>
                    <a:pt x="4059" y="2713"/>
                  </a:lnTo>
                  <a:lnTo>
                    <a:pt x="4059" y="2706"/>
                  </a:lnTo>
                  <a:lnTo>
                    <a:pt x="4071" y="2699"/>
                  </a:lnTo>
                  <a:lnTo>
                    <a:pt x="4071" y="2689"/>
                  </a:lnTo>
                  <a:lnTo>
                    <a:pt x="4085" y="2683"/>
                  </a:lnTo>
                  <a:lnTo>
                    <a:pt x="4085" y="2672"/>
                  </a:lnTo>
                  <a:lnTo>
                    <a:pt x="4085" y="2661"/>
                  </a:lnTo>
                  <a:lnTo>
                    <a:pt x="4097" y="2648"/>
                  </a:lnTo>
                  <a:lnTo>
                    <a:pt x="4097" y="2638"/>
                  </a:lnTo>
                  <a:lnTo>
                    <a:pt x="4097" y="2624"/>
                  </a:lnTo>
                  <a:lnTo>
                    <a:pt x="4109" y="2610"/>
                  </a:lnTo>
                  <a:lnTo>
                    <a:pt x="4109" y="2592"/>
                  </a:lnTo>
                  <a:lnTo>
                    <a:pt x="4129" y="2579"/>
                  </a:lnTo>
                  <a:lnTo>
                    <a:pt x="4129" y="2561"/>
                  </a:lnTo>
                  <a:lnTo>
                    <a:pt x="4129" y="2544"/>
                  </a:lnTo>
                  <a:lnTo>
                    <a:pt x="4142" y="2524"/>
                  </a:lnTo>
                  <a:lnTo>
                    <a:pt x="4142" y="2507"/>
                  </a:lnTo>
                  <a:lnTo>
                    <a:pt x="4142" y="2484"/>
                  </a:lnTo>
                  <a:lnTo>
                    <a:pt x="4153" y="2465"/>
                  </a:lnTo>
                  <a:lnTo>
                    <a:pt x="4153" y="2441"/>
                  </a:lnTo>
                  <a:lnTo>
                    <a:pt x="4153" y="2420"/>
                  </a:lnTo>
                  <a:lnTo>
                    <a:pt x="4166" y="2396"/>
                  </a:lnTo>
                  <a:lnTo>
                    <a:pt x="4166" y="2370"/>
                  </a:lnTo>
                  <a:lnTo>
                    <a:pt x="4177" y="2346"/>
                  </a:lnTo>
                  <a:lnTo>
                    <a:pt x="4177" y="2323"/>
                  </a:lnTo>
                  <a:lnTo>
                    <a:pt x="4177" y="2296"/>
                  </a:lnTo>
                  <a:lnTo>
                    <a:pt x="4191" y="2270"/>
                  </a:lnTo>
                  <a:lnTo>
                    <a:pt x="4191" y="2242"/>
                  </a:lnTo>
                  <a:lnTo>
                    <a:pt x="4191" y="2215"/>
                  </a:lnTo>
                  <a:lnTo>
                    <a:pt x="4204" y="2188"/>
                  </a:lnTo>
                  <a:lnTo>
                    <a:pt x="4204" y="2161"/>
                  </a:lnTo>
                  <a:lnTo>
                    <a:pt x="4204" y="2132"/>
                  </a:lnTo>
                  <a:lnTo>
                    <a:pt x="4215" y="2105"/>
                  </a:lnTo>
                  <a:lnTo>
                    <a:pt x="4215" y="2074"/>
                  </a:lnTo>
                  <a:lnTo>
                    <a:pt x="4228" y="2046"/>
                  </a:lnTo>
                  <a:lnTo>
                    <a:pt x="4228" y="2014"/>
                  </a:lnTo>
                  <a:lnTo>
                    <a:pt x="4228" y="1987"/>
                  </a:lnTo>
                  <a:lnTo>
                    <a:pt x="4242" y="1957"/>
                  </a:lnTo>
                  <a:lnTo>
                    <a:pt x="4242" y="1924"/>
                  </a:lnTo>
                  <a:lnTo>
                    <a:pt x="4242" y="1897"/>
                  </a:lnTo>
                  <a:lnTo>
                    <a:pt x="4253" y="1867"/>
                  </a:lnTo>
                  <a:lnTo>
                    <a:pt x="4253" y="1836"/>
                  </a:lnTo>
                  <a:lnTo>
                    <a:pt x="4253" y="1807"/>
                  </a:lnTo>
                  <a:lnTo>
                    <a:pt x="4266" y="1776"/>
                  </a:lnTo>
                  <a:lnTo>
                    <a:pt x="4266" y="1749"/>
                  </a:lnTo>
                  <a:lnTo>
                    <a:pt x="4278" y="1718"/>
                  </a:lnTo>
                  <a:lnTo>
                    <a:pt x="4278" y="1689"/>
                  </a:lnTo>
                  <a:lnTo>
                    <a:pt x="4278" y="1658"/>
                  </a:lnTo>
                  <a:lnTo>
                    <a:pt x="4291" y="1631"/>
                  </a:lnTo>
                  <a:lnTo>
                    <a:pt x="4291" y="1600"/>
                  </a:lnTo>
                  <a:lnTo>
                    <a:pt x="4291" y="1572"/>
                  </a:lnTo>
                  <a:lnTo>
                    <a:pt x="4304" y="1544"/>
                  </a:lnTo>
                  <a:lnTo>
                    <a:pt x="4304" y="1517"/>
                  </a:lnTo>
                  <a:lnTo>
                    <a:pt x="4304" y="1490"/>
                  </a:lnTo>
                  <a:lnTo>
                    <a:pt x="4315" y="1461"/>
                  </a:lnTo>
                  <a:lnTo>
                    <a:pt x="4315" y="1434"/>
                  </a:lnTo>
                  <a:lnTo>
                    <a:pt x="4328" y="1407"/>
                  </a:lnTo>
                  <a:lnTo>
                    <a:pt x="4328" y="1382"/>
                  </a:lnTo>
                  <a:lnTo>
                    <a:pt x="4328" y="1355"/>
                  </a:lnTo>
                  <a:lnTo>
                    <a:pt x="4342" y="1330"/>
                  </a:lnTo>
                  <a:lnTo>
                    <a:pt x="4342" y="1306"/>
                  </a:lnTo>
                  <a:lnTo>
                    <a:pt x="4342" y="1279"/>
                  </a:lnTo>
                  <a:lnTo>
                    <a:pt x="4353" y="1255"/>
                  </a:lnTo>
                  <a:lnTo>
                    <a:pt x="4353" y="1230"/>
                  </a:lnTo>
                  <a:lnTo>
                    <a:pt x="4366" y="1209"/>
                  </a:lnTo>
                  <a:lnTo>
                    <a:pt x="4366" y="1186"/>
                  </a:lnTo>
                  <a:lnTo>
                    <a:pt x="4366" y="1162"/>
                  </a:lnTo>
                  <a:lnTo>
                    <a:pt x="4378" y="1141"/>
                  </a:lnTo>
                  <a:lnTo>
                    <a:pt x="4378" y="1116"/>
                  </a:lnTo>
                  <a:lnTo>
                    <a:pt x="4378" y="1095"/>
                  </a:lnTo>
                  <a:lnTo>
                    <a:pt x="4391" y="1075"/>
                  </a:lnTo>
                  <a:lnTo>
                    <a:pt x="4391" y="1054"/>
                  </a:lnTo>
                  <a:lnTo>
                    <a:pt x="4391" y="1034"/>
                  </a:lnTo>
                  <a:lnTo>
                    <a:pt x="4404" y="1013"/>
                  </a:lnTo>
                  <a:lnTo>
                    <a:pt x="4404" y="995"/>
                  </a:lnTo>
                  <a:lnTo>
                    <a:pt x="4415" y="974"/>
                  </a:lnTo>
                  <a:lnTo>
                    <a:pt x="4415" y="954"/>
                  </a:lnTo>
                  <a:lnTo>
                    <a:pt x="4415" y="937"/>
                  </a:lnTo>
                  <a:lnTo>
                    <a:pt x="4427" y="920"/>
                  </a:lnTo>
                  <a:lnTo>
                    <a:pt x="4427" y="903"/>
                  </a:lnTo>
                  <a:lnTo>
                    <a:pt x="4427" y="884"/>
                  </a:lnTo>
                  <a:lnTo>
                    <a:pt x="4440" y="867"/>
                  </a:lnTo>
                  <a:lnTo>
                    <a:pt x="4440" y="850"/>
                  </a:lnTo>
                  <a:lnTo>
                    <a:pt x="4440" y="833"/>
                  </a:lnTo>
                  <a:lnTo>
                    <a:pt x="4453" y="819"/>
                  </a:lnTo>
                  <a:lnTo>
                    <a:pt x="4453" y="803"/>
                  </a:lnTo>
                  <a:lnTo>
                    <a:pt x="4465" y="789"/>
                  </a:lnTo>
                  <a:lnTo>
                    <a:pt x="4465" y="773"/>
                  </a:lnTo>
                  <a:lnTo>
                    <a:pt x="4465" y="757"/>
                  </a:lnTo>
                  <a:lnTo>
                    <a:pt x="4478" y="743"/>
                  </a:lnTo>
                  <a:lnTo>
                    <a:pt x="4478" y="729"/>
                  </a:lnTo>
                  <a:lnTo>
                    <a:pt x="4478" y="716"/>
                  </a:lnTo>
                  <a:lnTo>
                    <a:pt x="4489" y="705"/>
                  </a:lnTo>
                  <a:lnTo>
                    <a:pt x="4489" y="691"/>
                  </a:lnTo>
                  <a:lnTo>
                    <a:pt x="4489" y="678"/>
                  </a:lnTo>
                  <a:lnTo>
                    <a:pt x="4505" y="668"/>
                  </a:lnTo>
                  <a:lnTo>
                    <a:pt x="4505" y="653"/>
                  </a:lnTo>
                  <a:lnTo>
                    <a:pt x="4516" y="642"/>
                  </a:lnTo>
                  <a:lnTo>
                    <a:pt x="4516" y="629"/>
                  </a:lnTo>
                  <a:lnTo>
                    <a:pt x="4516" y="618"/>
                  </a:lnTo>
                  <a:lnTo>
                    <a:pt x="4529" y="608"/>
                  </a:lnTo>
                  <a:lnTo>
                    <a:pt x="4529" y="598"/>
                  </a:lnTo>
                  <a:lnTo>
                    <a:pt x="4529" y="588"/>
                  </a:lnTo>
                  <a:lnTo>
                    <a:pt x="4541" y="577"/>
                  </a:lnTo>
                  <a:lnTo>
                    <a:pt x="4541" y="567"/>
                  </a:lnTo>
                  <a:lnTo>
                    <a:pt x="4541" y="557"/>
                  </a:lnTo>
                  <a:lnTo>
                    <a:pt x="4561" y="550"/>
                  </a:lnTo>
                  <a:lnTo>
                    <a:pt x="4561" y="539"/>
                  </a:lnTo>
                  <a:lnTo>
                    <a:pt x="4572" y="528"/>
                  </a:lnTo>
                  <a:lnTo>
                    <a:pt x="4572" y="521"/>
                  </a:lnTo>
                  <a:lnTo>
                    <a:pt x="4572" y="511"/>
                  </a:lnTo>
                  <a:lnTo>
                    <a:pt x="4585" y="504"/>
                  </a:lnTo>
                  <a:lnTo>
                    <a:pt x="4585" y="498"/>
                  </a:lnTo>
                  <a:lnTo>
                    <a:pt x="4585" y="487"/>
                  </a:lnTo>
                  <a:lnTo>
                    <a:pt x="4598" y="480"/>
                  </a:lnTo>
                  <a:lnTo>
                    <a:pt x="4598" y="474"/>
                  </a:lnTo>
                  <a:lnTo>
                    <a:pt x="4610" y="467"/>
                  </a:lnTo>
                  <a:lnTo>
                    <a:pt x="4610" y="460"/>
                  </a:lnTo>
                  <a:lnTo>
                    <a:pt x="4610" y="453"/>
                  </a:lnTo>
                  <a:lnTo>
                    <a:pt x="4623" y="447"/>
                  </a:lnTo>
                  <a:lnTo>
                    <a:pt x="4623" y="439"/>
                  </a:lnTo>
                  <a:lnTo>
                    <a:pt x="4623" y="433"/>
                  </a:lnTo>
                  <a:lnTo>
                    <a:pt x="4634" y="424"/>
                  </a:lnTo>
                  <a:lnTo>
                    <a:pt x="4634" y="417"/>
                  </a:lnTo>
                  <a:lnTo>
                    <a:pt x="4634" y="414"/>
                  </a:lnTo>
                  <a:lnTo>
                    <a:pt x="4647" y="407"/>
                  </a:lnTo>
                  <a:lnTo>
                    <a:pt x="4647" y="400"/>
                  </a:lnTo>
                  <a:lnTo>
                    <a:pt x="4661" y="397"/>
                  </a:lnTo>
                  <a:lnTo>
                    <a:pt x="4661" y="390"/>
                  </a:lnTo>
                  <a:lnTo>
                    <a:pt x="4661" y="383"/>
                  </a:lnTo>
                  <a:lnTo>
                    <a:pt x="4672" y="380"/>
                  </a:lnTo>
                  <a:lnTo>
                    <a:pt x="4672" y="373"/>
                  </a:lnTo>
                  <a:lnTo>
                    <a:pt x="4672" y="370"/>
                  </a:lnTo>
                  <a:lnTo>
                    <a:pt x="4685" y="366"/>
                  </a:lnTo>
                  <a:lnTo>
                    <a:pt x="4685" y="359"/>
                  </a:lnTo>
                  <a:lnTo>
                    <a:pt x="4685" y="356"/>
                  </a:lnTo>
                  <a:lnTo>
                    <a:pt x="4698" y="353"/>
                  </a:lnTo>
                  <a:lnTo>
                    <a:pt x="4698" y="346"/>
                  </a:lnTo>
                  <a:lnTo>
                    <a:pt x="4710" y="342"/>
                  </a:lnTo>
                  <a:lnTo>
                    <a:pt x="4710" y="339"/>
                  </a:lnTo>
                  <a:lnTo>
                    <a:pt x="4710" y="335"/>
                  </a:lnTo>
                  <a:lnTo>
                    <a:pt x="4723" y="332"/>
                  </a:lnTo>
                  <a:lnTo>
                    <a:pt x="4723" y="325"/>
                  </a:lnTo>
                  <a:lnTo>
                    <a:pt x="4723" y="322"/>
                  </a:lnTo>
                  <a:lnTo>
                    <a:pt x="4734" y="319"/>
                  </a:lnTo>
                  <a:lnTo>
                    <a:pt x="4734" y="313"/>
                  </a:lnTo>
                  <a:lnTo>
                    <a:pt x="4734" y="310"/>
                  </a:lnTo>
                  <a:lnTo>
                    <a:pt x="4747" y="307"/>
                  </a:lnTo>
                  <a:lnTo>
                    <a:pt x="4747" y="303"/>
                  </a:lnTo>
                  <a:lnTo>
                    <a:pt x="4761" y="300"/>
                  </a:lnTo>
                  <a:lnTo>
                    <a:pt x="4761" y="297"/>
                  </a:lnTo>
                  <a:lnTo>
                    <a:pt x="4761" y="293"/>
                  </a:lnTo>
                  <a:lnTo>
                    <a:pt x="4772" y="290"/>
                  </a:lnTo>
                  <a:lnTo>
                    <a:pt x="4772" y="286"/>
                  </a:lnTo>
                  <a:lnTo>
                    <a:pt x="4785" y="283"/>
                  </a:lnTo>
                  <a:lnTo>
                    <a:pt x="4785" y="279"/>
                  </a:lnTo>
                  <a:lnTo>
                    <a:pt x="4798" y="276"/>
                  </a:lnTo>
                  <a:lnTo>
                    <a:pt x="4798" y="272"/>
                  </a:lnTo>
                  <a:lnTo>
                    <a:pt x="4810" y="269"/>
                  </a:lnTo>
                  <a:lnTo>
                    <a:pt x="4810" y="266"/>
                  </a:lnTo>
                  <a:lnTo>
                    <a:pt x="4810" y="262"/>
                  </a:lnTo>
                  <a:lnTo>
                    <a:pt x="4823" y="262"/>
                  </a:lnTo>
                  <a:lnTo>
                    <a:pt x="4823" y="259"/>
                  </a:lnTo>
                  <a:lnTo>
                    <a:pt x="4823" y="256"/>
                  </a:lnTo>
                  <a:lnTo>
                    <a:pt x="4834" y="252"/>
                  </a:lnTo>
                  <a:lnTo>
                    <a:pt x="4847" y="249"/>
                  </a:lnTo>
                  <a:lnTo>
                    <a:pt x="4847" y="245"/>
                  </a:lnTo>
                  <a:lnTo>
                    <a:pt x="4859" y="242"/>
                  </a:lnTo>
                  <a:lnTo>
                    <a:pt x="4859" y="238"/>
                  </a:lnTo>
                  <a:lnTo>
                    <a:pt x="4872" y="235"/>
                  </a:lnTo>
                  <a:lnTo>
                    <a:pt x="4872" y="232"/>
                  </a:lnTo>
                  <a:lnTo>
                    <a:pt x="4885" y="228"/>
                  </a:lnTo>
                  <a:lnTo>
                    <a:pt x="4897" y="225"/>
                  </a:lnTo>
                  <a:lnTo>
                    <a:pt x="4897" y="221"/>
                  </a:lnTo>
                  <a:lnTo>
                    <a:pt x="4909" y="221"/>
                  </a:lnTo>
                  <a:lnTo>
                    <a:pt x="4909" y="218"/>
                  </a:lnTo>
                  <a:lnTo>
                    <a:pt x="4923" y="215"/>
                  </a:lnTo>
                  <a:lnTo>
                    <a:pt x="4923" y="211"/>
                  </a:lnTo>
                  <a:lnTo>
                    <a:pt x="4935" y="211"/>
                  </a:lnTo>
                  <a:lnTo>
                    <a:pt x="4935" y="208"/>
                  </a:lnTo>
                  <a:lnTo>
                    <a:pt x="4947" y="208"/>
                  </a:lnTo>
                  <a:lnTo>
                    <a:pt x="4947" y="204"/>
                  </a:lnTo>
                  <a:lnTo>
                    <a:pt x="4959" y="199"/>
                  </a:lnTo>
                  <a:lnTo>
                    <a:pt x="4959" y="196"/>
                  </a:lnTo>
                  <a:lnTo>
                    <a:pt x="4979" y="196"/>
                  </a:lnTo>
                  <a:lnTo>
                    <a:pt x="4979" y="193"/>
                  </a:lnTo>
                  <a:lnTo>
                    <a:pt x="4990" y="193"/>
                  </a:lnTo>
                  <a:lnTo>
                    <a:pt x="4990" y="189"/>
                  </a:lnTo>
                  <a:lnTo>
                    <a:pt x="5003" y="189"/>
                  </a:lnTo>
                  <a:lnTo>
                    <a:pt x="5003" y="185"/>
                  </a:lnTo>
                  <a:lnTo>
                    <a:pt x="5016" y="185"/>
                  </a:lnTo>
                  <a:lnTo>
                    <a:pt x="5016" y="183"/>
                  </a:lnTo>
                  <a:lnTo>
                    <a:pt x="5028" y="179"/>
                  </a:lnTo>
                  <a:lnTo>
                    <a:pt x="5041" y="179"/>
                  </a:lnTo>
                  <a:lnTo>
                    <a:pt x="5041" y="175"/>
                  </a:lnTo>
                  <a:lnTo>
                    <a:pt x="5055" y="175"/>
                  </a:lnTo>
                  <a:lnTo>
                    <a:pt x="5055" y="172"/>
                  </a:lnTo>
                  <a:lnTo>
                    <a:pt x="5066" y="169"/>
                  </a:lnTo>
                  <a:lnTo>
                    <a:pt x="5080" y="165"/>
                  </a:lnTo>
                  <a:lnTo>
                    <a:pt x="5092" y="165"/>
                  </a:lnTo>
                  <a:lnTo>
                    <a:pt x="5092" y="162"/>
                  </a:lnTo>
                  <a:lnTo>
                    <a:pt x="5104" y="162"/>
                  </a:lnTo>
                  <a:lnTo>
                    <a:pt x="5104" y="158"/>
                  </a:lnTo>
                  <a:lnTo>
                    <a:pt x="5117" y="158"/>
                  </a:lnTo>
                  <a:lnTo>
                    <a:pt x="5117" y="155"/>
                  </a:lnTo>
                  <a:lnTo>
                    <a:pt x="5130" y="155"/>
                  </a:lnTo>
                  <a:lnTo>
                    <a:pt x="5142" y="152"/>
                  </a:lnTo>
                  <a:lnTo>
                    <a:pt x="5155" y="152"/>
                  </a:lnTo>
                  <a:lnTo>
                    <a:pt x="5155" y="148"/>
                  </a:lnTo>
                  <a:lnTo>
                    <a:pt x="5166" y="148"/>
                  </a:lnTo>
                  <a:lnTo>
                    <a:pt x="5166" y="145"/>
                  </a:lnTo>
                  <a:lnTo>
                    <a:pt x="5180" y="145"/>
                  </a:lnTo>
                  <a:lnTo>
                    <a:pt x="5192" y="142"/>
                  </a:lnTo>
                  <a:lnTo>
                    <a:pt x="5204" y="142"/>
                  </a:lnTo>
                  <a:lnTo>
                    <a:pt x="5204" y="138"/>
                  </a:lnTo>
                  <a:lnTo>
                    <a:pt x="5217" y="138"/>
                  </a:lnTo>
                  <a:lnTo>
                    <a:pt x="5228" y="134"/>
                  </a:lnTo>
                  <a:lnTo>
                    <a:pt x="5242" y="134"/>
                  </a:lnTo>
                  <a:lnTo>
                    <a:pt x="5242" y="131"/>
                  </a:lnTo>
                  <a:lnTo>
                    <a:pt x="5255" y="131"/>
                  </a:lnTo>
                  <a:lnTo>
                    <a:pt x="5255" y="128"/>
                  </a:lnTo>
                  <a:lnTo>
                    <a:pt x="5266" y="128"/>
                  </a:lnTo>
                  <a:lnTo>
                    <a:pt x="5279" y="128"/>
                  </a:lnTo>
                  <a:lnTo>
                    <a:pt x="5279" y="124"/>
                  </a:lnTo>
                  <a:lnTo>
                    <a:pt x="5292" y="124"/>
                  </a:lnTo>
                  <a:lnTo>
                    <a:pt x="5304" y="124"/>
                  </a:lnTo>
                  <a:lnTo>
                    <a:pt x="5304" y="121"/>
                  </a:lnTo>
                  <a:lnTo>
                    <a:pt x="5317" y="121"/>
                  </a:lnTo>
                  <a:lnTo>
                    <a:pt x="5328" y="117"/>
                  </a:lnTo>
                  <a:lnTo>
                    <a:pt x="5342" y="117"/>
                  </a:lnTo>
                  <a:lnTo>
                    <a:pt x="5355" y="114"/>
                  </a:lnTo>
                  <a:lnTo>
                    <a:pt x="5366" y="114"/>
                  </a:lnTo>
                  <a:lnTo>
                    <a:pt x="5379" y="111"/>
                  </a:lnTo>
                  <a:lnTo>
                    <a:pt x="5398" y="111"/>
                  </a:lnTo>
                  <a:lnTo>
                    <a:pt x="5410" y="107"/>
                  </a:lnTo>
                  <a:lnTo>
                    <a:pt x="5422" y="107"/>
                  </a:lnTo>
                  <a:lnTo>
                    <a:pt x="5435" y="104"/>
                  </a:lnTo>
                  <a:lnTo>
                    <a:pt x="5448" y="104"/>
                  </a:lnTo>
                  <a:lnTo>
                    <a:pt x="5460" y="101"/>
                  </a:lnTo>
                  <a:lnTo>
                    <a:pt x="5473" y="101"/>
                  </a:lnTo>
                  <a:lnTo>
                    <a:pt x="5484" y="101"/>
                  </a:lnTo>
                  <a:lnTo>
                    <a:pt x="5484" y="97"/>
                  </a:lnTo>
                  <a:lnTo>
                    <a:pt x="5498" y="97"/>
                  </a:lnTo>
                  <a:lnTo>
                    <a:pt x="5510" y="97"/>
                  </a:lnTo>
                  <a:lnTo>
                    <a:pt x="5522" y="97"/>
                  </a:lnTo>
                  <a:lnTo>
                    <a:pt x="5522" y="93"/>
                  </a:lnTo>
                  <a:lnTo>
                    <a:pt x="5535" y="93"/>
                  </a:lnTo>
                  <a:lnTo>
                    <a:pt x="5548" y="93"/>
                  </a:lnTo>
                  <a:lnTo>
                    <a:pt x="5548" y="90"/>
                  </a:lnTo>
                  <a:lnTo>
                    <a:pt x="5560" y="90"/>
                  </a:lnTo>
                  <a:lnTo>
                    <a:pt x="5573" y="90"/>
                  </a:lnTo>
                  <a:lnTo>
                    <a:pt x="5584" y="90"/>
                  </a:lnTo>
                  <a:lnTo>
                    <a:pt x="5584" y="87"/>
                  </a:lnTo>
                  <a:lnTo>
                    <a:pt x="5597" y="87"/>
                  </a:lnTo>
                  <a:lnTo>
                    <a:pt x="5612" y="87"/>
                  </a:lnTo>
                  <a:lnTo>
                    <a:pt x="5624" y="82"/>
                  </a:lnTo>
                  <a:lnTo>
                    <a:pt x="5636" y="82"/>
                  </a:lnTo>
                  <a:lnTo>
                    <a:pt x="5649" y="82"/>
                  </a:lnTo>
                  <a:lnTo>
                    <a:pt x="5662" y="79"/>
                  </a:lnTo>
                  <a:lnTo>
                    <a:pt x="5674" y="79"/>
                  </a:lnTo>
                  <a:lnTo>
                    <a:pt x="5686" y="79"/>
                  </a:lnTo>
                  <a:lnTo>
                    <a:pt x="5698" y="75"/>
                  </a:lnTo>
                  <a:lnTo>
                    <a:pt x="5712" y="75"/>
                  </a:lnTo>
                  <a:lnTo>
                    <a:pt x="5724" y="75"/>
                  </a:lnTo>
                  <a:lnTo>
                    <a:pt x="5736" y="75"/>
                  </a:lnTo>
                  <a:lnTo>
                    <a:pt x="5736" y="71"/>
                  </a:lnTo>
                  <a:lnTo>
                    <a:pt x="5749" y="71"/>
                  </a:lnTo>
                  <a:lnTo>
                    <a:pt x="5762" y="71"/>
                  </a:lnTo>
                  <a:lnTo>
                    <a:pt x="5774" y="71"/>
                  </a:lnTo>
                  <a:lnTo>
                    <a:pt x="5774" y="68"/>
                  </a:lnTo>
                  <a:lnTo>
                    <a:pt x="5785" y="68"/>
                  </a:lnTo>
                  <a:lnTo>
                    <a:pt x="5798" y="68"/>
                  </a:lnTo>
                  <a:lnTo>
                    <a:pt x="5812" y="68"/>
                  </a:lnTo>
                  <a:lnTo>
                    <a:pt x="5831" y="68"/>
                  </a:lnTo>
                  <a:lnTo>
                    <a:pt x="5831" y="65"/>
                  </a:lnTo>
                  <a:lnTo>
                    <a:pt x="5842" y="65"/>
                  </a:lnTo>
                  <a:lnTo>
                    <a:pt x="5854" y="65"/>
                  </a:lnTo>
                  <a:lnTo>
                    <a:pt x="5867" y="65"/>
                  </a:lnTo>
                  <a:lnTo>
                    <a:pt x="5880" y="65"/>
                  </a:lnTo>
                  <a:lnTo>
                    <a:pt x="5880" y="61"/>
                  </a:lnTo>
                  <a:lnTo>
                    <a:pt x="5892" y="61"/>
                  </a:lnTo>
                  <a:lnTo>
                    <a:pt x="5904" y="61"/>
                  </a:lnTo>
                  <a:lnTo>
                    <a:pt x="5918" y="61"/>
                  </a:lnTo>
                  <a:lnTo>
                    <a:pt x="5930" y="61"/>
                  </a:lnTo>
                  <a:lnTo>
                    <a:pt x="5930" y="58"/>
                  </a:lnTo>
                  <a:lnTo>
                    <a:pt x="5942" y="58"/>
                  </a:lnTo>
                  <a:lnTo>
                    <a:pt x="5954" y="58"/>
                  </a:lnTo>
                  <a:lnTo>
                    <a:pt x="5967" y="58"/>
                  </a:lnTo>
                  <a:lnTo>
                    <a:pt x="5980" y="58"/>
                  </a:lnTo>
                  <a:lnTo>
                    <a:pt x="5980" y="55"/>
                  </a:lnTo>
                  <a:lnTo>
                    <a:pt x="5992" y="55"/>
                  </a:lnTo>
                  <a:lnTo>
                    <a:pt x="6004" y="55"/>
                  </a:lnTo>
                  <a:lnTo>
                    <a:pt x="6016" y="55"/>
                  </a:lnTo>
                  <a:lnTo>
                    <a:pt x="6030" y="55"/>
                  </a:lnTo>
                  <a:lnTo>
                    <a:pt x="6042" y="55"/>
                  </a:lnTo>
                  <a:lnTo>
                    <a:pt x="6042" y="51"/>
                  </a:lnTo>
                  <a:lnTo>
                    <a:pt x="6054" y="51"/>
                  </a:lnTo>
                  <a:lnTo>
                    <a:pt x="6067" y="51"/>
                  </a:lnTo>
                  <a:lnTo>
                    <a:pt x="6080" y="51"/>
                  </a:lnTo>
                  <a:lnTo>
                    <a:pt x="6092" y="51"/>
                  </a:lnTo>
                  <a:lnTo>
                    <a:pt x="6104" y="51"/>
                  </a:lnTo>
                  <a:lnTo>
                    <a:pt x="6104" y="48"/>
                  </a:lnTo>
                  <a:lnTo>
                    <a:pt x="6116" y="48"/>
                  </a:lnTo>
                  <a:lnTo>
                    <a:pt x="6130" y="48"/>
                  </a:lnTo>
                  <a:lnTo>
                    <a:pt x="6142" y="48"/>
                  </a:lnTo>
                  <a:lnTo>
                    <a:pt x="6154" y="48"/>
                  </a:lnTo>
                  <a:lnTo>
                    <a:pt x="6168" y="48"/>
                  </a:lnTo>
                  <a:lnTo>
                    <a:pt x="6168" y="44"/>
                  </a:lnTo>
                  <a:lnTo>
                    <a:pt x="6181" y="44"/>
                  </a:lnTo>
                  <a:lnTo>
                    <a:pt x="6194" y="44"/>
                  </a:lnTo>
                  <a:lnTo>
                    <a:pt x="6205" y="44"/>
                  </a:lnTo>
                  <a:lnTo>
                    <a:pt x="6218" y="44"/>
                  </a:lnTo>
                  <a:lnTo>
                    <a:pt x="6232" y="44"/>
                  </a:lnTo>
                  <a:lnTo>
                    <a:pt x="6250" y="44"/>
                  </a:lnTo>
                  <a:lnTo>
                    <a:pt x="6250" y="41"/>
                  </a:lnTo>
                  <a:lnTo>
                    <a:pt x="6261" y="41"/>
                  </a:lnTo>
                  <a:lnTo>
                    <a:pt x="6274" y="41"/>
                  </a:lnTo>
                  <a:lnTo>
                    <a:pt x="6288" y="41"/>
                  </a:lnTo>
                  <a:lnTo>
                    <a:pt x="6299" y="41"/>
                  </a:lnTo>
                  <a:lnTo>
                    <a:pt x="6312" y="41"/>
                  </a:lnTo>
                  <a:lnTo>
                    <a:pt x="6323" y="38"/>
                  </a:lnTo>
                  <a:lnTo>
                    <a:pt x="6337" y="38"/>
                  </a:lnTo>
                  <a:lnTo>
                    <a:pt x="6350" y="38"/>
                  </a:lnTo>
                  <a:lnTo>
                    <a:pt x="6361" y="38"/>
                  </a:lnTo>
                  <a:lnTo>
                    <a:pt x="6374" y="38"/>
                  </a:lnTo>
                  <a:lnTo>
                    <a:pt x="6386" y="38"/>
                  </a:lnTo>
                  <a:lnTo>
                    <a:pt x="6399" y="38"/>
                  </a:lnTo>
                  <a:lnTo>
                    <a:pt x="6399" y="34"/>
                  </a:lnTo>
                  <a:lnTo>
                    <a:pt x="6412" y="34"/>
                  </a:lnTo>
                  <a:lnTo>
                    <a:pt x="6424" y="34"/>
                  </a:lnTo>
                  <a:lnTo>
                    <a:pt x="6436" y="34"/>
                  </a:lnTo>
                  <a:lnTo>
                    <a:pt x="6450" y="34"/>
                  </a:lnTo>
                  <a:lnTo>
                    <a:pt x="6461" y="34"/>
                  </a:lnTo>
                  <a:lnTo>
                    <a:pt x="6474" y="34"/>
                  </a:lnTo>
                  <a:lnTo>
                    <a:pt x="6486" y="34"/>
                  </a:lnTo>
                  <a:lnTo>
                    <a:pt x="6486" y="30"/>
                  </a:lnTo>
                  <a:lnTo>
                    <a:pt x="6499" y="30"/>
                  </a:lnTo>
                  <a:lnTo>
                    <a:pt x="6512" y="30"/>
                  </a:lnTo>
                  <a:lnTo>
                    <a:pt x="6524" y="30"/>
                  </a:lnTo>
                  <a:lnTo>
                    <a:pt x="6536" y="30"/>
                  </a:lnTo>
                  <a:lnTo>
                    <a:pt x="6550" y="30"/>
                  </a:lnTo>
                  <a:lnTo>
                    <a:pt x="6561" y="30"/>
                  </a:lnTo>
                  <a:lnTo>
                    <a:pt x="6574" y="30"/>
                  </a:lnTo>
                  <a:lnTo>
                    <a:pt x="6574" y="27"/>
                  </a:lnTo>
                  <a:lnTo>
                    <a:pt x="6586" y="27"/>
                  </a:lnTo>
                  <a:lnTo>
                    <a:pt x="6599" y="27"/>
                  </a:lnTo>
                  <a:lnTo>
                    <a:pt x="6612" y="27"/>
                  </a:lnTo>
                  <a:lnTo>
                    <a:pt x="6624" y="27"/>
                  </a:lnTo>
                  <a:lnTo>
                    <a:pt x="6635" y="27"/>
                  </a:lnTo>
                  <a:lnTo>
                    <a:pt x="6648" y="27"/>
                  </a:lnTo>
                  <a:lnTo>
                    <a:pt x="6668" y="27"/>
                  </a:lnTo>
                  <a:lnTo>
                    <a:pt x="6679" y="27"/>
                  </a:lnTo>
                  <a:lnTo>
                    <a:pt x="6679" y="24"/>
                  </a:lnTo>
                  <a:lnTo>
                    <a:pt x="6692" y="24"/>
                  </a:lnTo>
                  <a:lnTo>
                    <a:pt x="6706" y="24"/>
                  </a:lnTo>
                  <a:lnTo>
                    <a:pt x="6719" y="24"/>
                  </a:lnTo>
                  <a:lnTo>
                    <a:pt x="6731" y="24"/>
                  </a:lnTo>
                  <a:lnTo>
                    <a:pt x="6744" y="24"/>
                  </a:lnTo>
                  <a:lnTo>
                    <a:pt x="6756" y="24"/>
                  </a:lnTo>
                  <a:lnTo>
                    <a:pt x="6769" y="24"/>
                  </a:lnTo>
                  <a:lnTo>
                    <a:pt x="6780" y="24"/>
                  </a:lnTo>
                  <a:lnTo>
                    <a:pt x="6793" y="20"/>
                  </a:lnTo>
                  <a:lnTo>
                    <a:pt x="6806" y="20"/>
                  </a:lnTo>
                  <a:lnTo>
                    <a:pt x="6818" y="20"/>
                  </a:lnTo>
                  <a:lnTo>
                    <a:pt x="6831" y="20"/>
                  </a:lnTo>
                  <a:lnTo>
                    <a:pt x="6844" y="20"/>
                  </a:lnTo>
                  <a:lnTo>
                    <a:pt x="6855" y="20"/>
                  </a:lnTo>
                  <a:lnTo>
                    <a:pt x="6869" y="20"/>
                  </a:lnTo>
                  <a:lnTo>
                    <a:pt x="6880" y="20"/>
                  </a:lnTo>
                  <a:lnTo>
                    <a:pt x="6893" y="20"/>
                  </a:lnTo>
                  <a:lnTo>
                    <a:pt x="6906" y="20"/>
                  </a:lnTo>
                  <a:lnTo>
                    <a:pt x="6906" y="17"/>
                  </a:lnTo>
                  <a:lnTo>
                    <a:pt x="6918" y="17"/>
                  </a:lnTo>
                  <a:lnTo>
                    <a:pt x="6931" y="17"/>
                  </a:lnTo>
                  <a:lnTo>
                    <a:pt x="6944" y="17"/>
                  </a:lnTo>
                  <a:lnTo>
                    <a:pt x="6955" y="17"/>
                  </a:lnTo>
                  <a:lnTo>
                    <a:pt x="6969" y="17"/>
                  </a:lnTo>
                  <a:lnTo>
                    <a:pt x="6982" y="17"/>
                  </a:lnTo>
                  <a:lnTo>
                    <a:pt x="6993" y="17"/>
                  </a:lnTo>
                  <a:lnTo>
                    <a:pt x="7006" y="17"/>
                  </a:lnTo>
                  <a:lnTo>
                    <a:pt x="7017" y="17"/>
                  </a:lnTo>
                  <a:lnTo>
                    <a:pt x="7031" y="17"/>
                  </a:lnTo>
                  <a:lnTo>
                    <a:pt x="7044" y="14"/>
                  </a:lnTo>
                  <a:lnTo>
                    <a:pt x="7055" y="14"/>
                  </a:lnTo>
                  <a:lnTo>
                    <a:pt x="7068" y="14"/>
                  </a:lnTo>
                  <a:lnTo>
                    <a:pt x="7082" y="14"/>
                  </a:lnTo>
                  <a:lnTo>
                    <a:pt x="7100" y="14"/>
                  </a:lnTo>
                  <a:lnTo>
                    <a:pt x="7111" y="14"/>
                  </a:lnTo>
                  <a:lnTo>
                    <a:pt x="7125" y="14"/>
                  </a:lnTo>
                  <a:lnTo>
                    <a:pt x="7136" y="14"/>
                  </a:lnTo>
                  <a:lnTo>
                    <a:pt x="7149" y="14"/>
                  </a:lnTo>
                  <a:lnTo>
                    <a:pt x="7162" y="14"/>
                  </a:lnTo>
                  <a:lnTo>
                    <a:pt x="7173" y="14"/>
                  </a:lnTo>
                  <a:lnTo>
                    <a:pt x="7187" y="14"/>
                  </a:lnTo>
                  <a:lnTo>
                    <a:pt x="7200" y="10"/>
                  </a:lnTo>
                  <a:lnTo>
                    <a:pt x="7211" y="10"/>
                  </a:lnTo>
                  <a:lnTo>
                    <a:pt x="7224" y="10"/>
                  </a:lnTo>
                  <a:lnTo>
                    <a:pt x="7236" y="10"/>
                  </a:lnTo>
                  <a:lnTo>
                    <a:pt x="7249" y="10"/>
                  </a:lnTo>
                  <a:lnTo>
                    <a:pt x="7262" y="10"/>
                  </a:lnTo>
                  <a:lnTo>
                    <a:pt x="7274" y="10"/>
                  </a:lnTo>
                  <a:lnTo>
                    <a:pt x="7288" y="10"/>
                  </a:lnTo>
                  <a:lnTo>
                    <a:pt x="7301" y="10"/>
                  </a:lnTo>
                  <a:lnTo>
                    <a:pt x="7312" y="10"/>
                  </a:lnTo>
                  <a:lnTo>
                    <a:pt x="7325" y="10"/>
                  </a:lnTo>
                  <a:lnTo>
                    <a:pt x="7338" y="10"/>
                  </a:lnTo>
                  <a:lnTo>
                    <a:pt x="7350" y="10"/>
                  </a:lnTo>
                  <a:lnTo>
                    <a:pt x="7363" y="10"/>
                  </a:lnTo>
                  <a:lnTo>
                    <a:pt x="7374" y="10"/>
                  </a:lnTo>
                  <a:lnTo>
                    <a:pt x="7374" y="7"/>
                  </a:lnTo>
                  <a:lnTo>
                    <a:pt x="7388" y="7"/>
                  </a:lnTo>
                  <a:lnTo>
                    <a:pt x="7401" y="7"/>
                  </a:lnTo>
                  <a:lnTo>
                    <a:pt x="7412" y="7"/>
                  </a:lnTo>
                  <a:lnTo>
                    <a:pt x="7425" y="7"/>
                  </a:lnTo>
                  <a:lnTo>
                    <a:pt x="7438" y="7"/>
                  </a:lnTo>
                  <a:lnTo>
                    <a:pt x="7450" y="7"/>
                  </a:lnTo>
                  <a:lnTo>
                    <a:pt x="7463" y="7"/>
                  </a:lnTo>
                  <a:lnTo>
                    <a:pt x="7474" y="7"/>
                  </a:lnTo>
                  <a:lnTo>
                    <a:pt x="7487" y="7"/>
                  </a:lnTo>
                  <a:lnTo>
                    <a:pt x="7501" y="7"/>
                  </a:lnTo>
                  <a:lnTo>
                    <a:pt x="7519" y="7"/>
                  </a:lnTo>
                  <a:lnTo>
                    <a:pt x="7531" y="7"/>
                  </a:lnTo>
                  <a:lnTo>
                    <a:pt x="7543" y="7"/>
                  </a:lnTo>
                  <a:lnTo>
                    <a:pt x="7556" y="7"/>
                  </a:lnTo>
                  <a:lnTo>
                    <a:pt x="7568" y="7"/>
                  </a:lnTo>
                  <a:lnTo>
                    <a:pt x="7581" y="7"/>
                  </a:lnTo>
                  <a:lnTo>
                    <a:pt x="7592" y="7"/>
                  </a:lnTo>
                  <a:lnTo>
                    <a:pt x="7606" y="7"/>
                  </a:lnTo>
                  <a:lnTo>
                    <a:pt x="7619" y="7"/>
                  </a:lnTo>
                  <a:lnTo>
                    <a:pt x="7630" y="7"/>
                  </a:lnTo>
                  <a:lnTo>
                    <a:pt x="7630" y="3"/>
                  </a:lnTo>
                  <a:lnTo>
                    <a:pt x="7643" y="3"/>
                  </a:lnTo>
                  <a:lnTo>
                    <a:pt x="7657" y="3"/>
                  </a:lnTo>
                  <a:lnTo>
                    <a:pt x="7668" y="3"/>
                  </a:lnTo>
                  <a:lnTo>
                    <a:pt x="7681" y="3"/>
                  </a:lnTo>
                  <a:lnTo>
                    <a:pt x="7692" y="3"/>
                  </a:lnTo>
                  <a:lnTo>
                    <a:pt x="7706" y="3"/>
                  </a:lnTo>
                  <a:lnTo>
                    <a:pt x="7719" y="3"/>
                  </a:lnTo>
                  <a:lnTo>
                    <a:pt x="7730" y="3"/>
                  </a:lnTo>
                  <a:lnTo>
                    <a:pt x="7743" y="3"/>
                  </a:lnTo>
                  <a:lnTo>
                    <a:pt x="7757" y="3"/>
                  </a:lnTo>
                  <a:lnTo>
                    <a:pt x="7768" y="3"/>
                  </a:lnTo>
                  <a:lnTo>
                    <a:pt x="7781" y="3"/>
                  </a:lnTo>
                  <a:lnTo>
                    <a:pt x="7794" y="3"/>
                  </a:lnTo>
                  <a:lnTo>
                    <a:pt x="7805" y="3"/>
                  </a:lnTo>
                  <a:lnTo>
                    <a:pt x="7819" y="3"/>
                  </a:lnTo>
                  <a:lnTo>
                    <a:pt x="7832" y="3"/>
                  </a:lnTo>
                  <a:lnTo>
                    <a:pt x="7844" y="3"/>
                  </a:lnTo>
                  <a:lnTo>
                    <a:pt x="7857" y="3"/>
                  </a:lnTo>
                  <a:lnTo>
                    <a:pt x="7870" y="3"/>
                  </a:lnTo>
                  <a:lnTo>
                    <a:pt x="7882" y="3"/>
                  </a:lnTo>
                  <a:lnTo>
                    <a:pt x="7895" y="3"/>
                  </a:lnTo>
                  <a:lnTo>
                    <a:pt x="7906" y="3"/>
                  </a:lnTo>
                  <a:lnTo>
                    <a:pt x="7920" y="3"/>
                  </a:lnTo>
                  <a:lnTo>
                    <a:pt x="7939" y="3"/>
                  </a:lnTo>
                  <a:lnTo>
                    <a:pt x="7950" y="3"/>
                  </a:lnTo>
                  <a:lnTo>
                    <a:pt x="7963" y="3"/>
                  </a:lnTo>
                  <a:lnTo>
                    <a:pt x="7977" y="3"/>
                  </a:lnTo>
                  <a:lnTo>
                    <a:pt x="7988" y="3"/>
                  </a:lnTo>
                  <a:lnTo>
                    <a:pt x="8001" y="3"/>
                  </a:lnTo>
                  <a:lnTo>
                    <a:pt x="8013" y="3"/>
                  </a:lnTo>
                  <a:lnTo>
                    <a:pt x="8026" y="3"/>
                  </a:lnTo>
                  <a:lnTo>
                    <a:pt x="8039" y="3"/>
                  </a:lnTo>
                  <a:lnTo>
                    <a:pt x="8050" y="3"/>
                  </a:lnTo>
                  <a:lnTo>
                    <a:pt x="8050" y="0"/>
                  </a:lnTo>
                  <a:lnTo>
                    <a:pt x="8062" y="0"/>
                  </a:lnTo>
                  <a:lnTo>
                    <a:pt x="8077" y="0"/>
                  </a:lnTo>
                  <a:lnTo>
                    <a:pt x="8088" y="0"/>
                  </a:lnTo>
                  <a:lnTo>
                    <a:pt x="8100" y="0"/>
                  </a:lnTo>
                  <a:lnTo>
                    <a:pt x="8113" y="0"/>
                  </a:lnTo>
                  <a:lnTo>
                    <a:pt x="8126" y="0"/>
                  </a:lnTo>
                  <a:lnTo>
                    <a:pt x="8138" y="0"/>
                  </a:lnTo>
                  <a:lnTo>
                    <a:pt x="8150" y="0"/>
                  </a:lnTo>
                  <a:lnTo>
                    <a:pt x="8162" y="0"/>
                  </a:lnTo>
                  <a:lnTo>
                    <a:pt x="8176" y="0"/>
                  </a:lnTo>
                  <a:lnTo>
                    <a:pt x="8188" y="0"/>
                  </a:lnTo>
                  <a:lnTo>
                    <a:pt x="8200" y="0"/>
                  </a:lnTo>
                  <a:lnTo>
                    <a:pt x="8213" y="0"/>
                  </a:lnTo>
                  <a:lnTo>
                    <a:pt x="8224" y="0"/>
                  </a:lnTo>
                  <a:lnTo>
                    <a:pt x="8238" y="0"/>
                  </a:lnTo>
                  <a:lnTo>
                    <a:pt x="8250" y="0"/>
                  </a:lnTo>
                  <a:lnTo>
                    <a:pt x="8262" y="0"/>
                  </a:lnTo>
                  <a:lnTo>
                    <a:pt x="8275" y="0"/>
                  </a:lnTo>
                  <a:lnTo>
                    <a:pt x="8288" y="0"/>
                  </a:lnTo>
                  <a:lnTo>
                    <a:pt x="8300" y="0"/>
                  </a:lnTo>
                  <a:lnTo>
                    <a:pt x="8313" y="0"/>
                  </a:lnTo>
                </a:path>
              </a:pathLst>
            </a:custGeom>
            <a:noFill/>
            <a:ln w="20701">
              <a:solidFill>
                <a:srgbClr val="FF0000"/>
              </a:solidFill>
              <a:prstDash val="solid"/>
              <a:round/>
              <a:headEnd/>
              <a:tailEnd/>
            </a:ln>
          </p:spPr>
          <p:txBody>
            <a:bodyPr/>
            <a:lstStyle/>
            <a:p>
              <a:endParaRPr lang="en-US" sz="1800">
                <a:latin typeface="+mn-lt"/>
              </a:endParaRPr>
            </a:p>
          </p:txBody>
        </p:sp>
        <p:sp>
          <p:nvSpPr>
            <p:cNvPr id="346128" name="Rectangle 16"/>
            <p:cNvSpPr>
              <a:spLocks noChangeArrowheads="1"/>
            </p:cNvSpPr>
            <p:nvPr/>
          </p:nvSpPr>
          <p:spPr bwMode="auto">
            <a:xfrm>
              <a:off x="4051103" y="4419243"/>
              <a:ext cx="899285" cy="276999"/>
            </a:xfrm>
            <a:prstGeom prst="rect">
              <a:avLst/>
            </a:prstGeom>
            <a:noFill/>
            <a:ln w="9525">
              <a:noFill/>
              <a:miter lim="800000"/>
              <a:headEnd/>
              <a:tailEnd/>
            </a:ln>
          </p:spPr>
          <p:txBody>
            <a:bodyPr wrap="none" lIns="0" tIns="0" rIns="0" bIns="0">
              <a:spAutoFit/>
            </a:bodyPr>
            <a:lstStyle/>
            <a:p>
              <a:pPr defTabSz="865188" eaLnBrk="0" hangingPunct="0"/>
              <a:r>
                <a:rPr lang="en-US" sz="1800" dirty="0">
                  <a:latin typeface="+mn-lt"/>
                </a:rPr>
                <a:t>Minutes</a:t>
              </a:r>
            </a:p>
          </p:txBody>
        </p:sp>
        <p:grpSp>
          <p:nvGrpSpPr>
            <p:cNvPr id="3" name="Group 17"/>
            <p:cNvGrpSpPr>
              <a:grpSpLocks/>
            </p:cNvGrpSpPr>
            <p:nvPr/>
          </p:nvGrpSpPr>
          <p:grpSpPr bwMode="auto">
            <a:xfrm>
              <a:off x="1860708" y="2553931"/>
              <a:ext cx="784225" cy="1122363"/>
              <a:chOff x="784" y="2036"/>
              <a:chExt cx="555" cy="707"/>
            </a:xfrm>
          </p:grpSpPr>
          <p:sp>
            <p:nvSpPr>
              <p:cNvPr id="346130" name="Line 18"/>
              <p:cNvSpPr>
                <a:spLocks noChangeShapeType="1"/>
              </p:cNvSpPr>
              <p:nvPr/>
            </p:nvSpPr>
            <p:spPr bwMode="auto">
              <a:xfrm flipV="1">
                <a:off x="784" y="2733"/>
                <a:ext cx="8" cy="10"/>
              </a:xfrm>
              <a:prstGeom prst="line">
                <a:avLst/>
              </a:prstGeom>
              <a:noFill/>
              <a:ln w="50800">
                <a:solidFill>
                  <a:schemeClr val="tx1"/>
                </a:solidFill>
                <a:round/>
                <a:headEnd/>
                <a:tailEnd/>
              </a:ln>
            </p:spPr>
            <p:txBody>
              <a:bodyPr/>
              <a:lstStyle/>
              <a:p>
                <a:endParaRPr lang="en-US" sz="1800">
                  <a:latin typeface="+mn-lt"/>
                </a:endParaRPr>
              </a:p>
            </p:txBody>
          </p:sp>
          <p:sp>
            <p:nvSpPr>
              <p:cNvPr id="346131" name="Line 19"/>
              <p:cNvSpPr>
                <a:spLocks noChangeShapeType="1"/>
              </p:cNvSpPr>
              <p:nvPr/>
            </p:nvSpPr>
            <p:spPr bwMode="auto">
              <a:xfrm flipV="1">
                <a:off x="818" y="2689"/>
                <a:ext cx="9" cy="11"/>
              </a:xfrm>
              <a:prstGeom prst="line">
                <a:avLst/>
              </a:prstGeom>
              <a:noFill/>
              <a:ln w="50800">
                <a:solidFill>
                  <a:schemeClr val="tx1"/>
                </a:solidFill>
                <a:round/>
                <a:headEnd/>
                <a:tailEnd/>
              </a:ln>
            </p:spPr>
            <p:txBody>
              <a:bodyPr/>
              <a:lstStyle/>
              <a:p>
                <a:endParaRPr lang="en-US" sz="1800">
                  <a:latin typeface="+mn-lt"/>
                </a:endParaRPr>
              </a:p>
            </p:txBody>
          </p:sp>
          <p:sp>
            <p:nvSpPr>
              <p:cNvPr id="346132" name="Line 20"/>
              <p:cNvSpPr>
                <a:spLocks noChangeShapeType="1"/>
              </p:cNvSpPr>
              <p:nvPr/>
            </p:nvSpPr>
            <p:spPr bwMode="auto">
              <a:xfrm flipV="1">
                <a:off x="852" y="2646"/>
                <a:ext cx="9" cy="10"/>
              </a:xfrm>
              <a:prstGeom prst="line">
                <a:avLst/>
              </a:prstGeom>
              <a:noFill/>
              <a:ln w="50800">
                <a:solidFill>
                  <a:schemeClr val="tx1"/>
                </a:solidFill>
                <a:round/>
                <a:headEnd/>
                <a:tailEnd/>
              </a:ln>
            </p:spPr>
            <p:txBody>
              <a:bodyPr/>
              <a:lstStyle/>
              <a:p>
                <a:endParaRPr lang="en-US" sz="1800">
                  <a:latin typeface="+mn-lt"/>
                </a:endParaRPr>
              </a:p>
            </p:txBody>
          </p:sp>
          <p:sp>
            <p:nvSpPr>
              <p:cNvPr id="346133" name="Line 21"/>
              <p:cNvSpPr>
                <a:spLocks noChangeShapeType="1"/>
              </p:cNvSpPr>
              <p:nvPr/>
            </p:nvSpPr>
            <p:spPr bwMode="auto">
              <a:xfrm flipV="1">
                <a:off x="887" y="2602"/>
                <a:ext cx="8" cy="11"/>
              </a:xfrm>
              <a:prstGeom prst="line">
                <a:avLst/>
              </a:prstGeom>
              <a:noFill/>
              <a:ln w="50800">
                <a:solidFill>
                  <a:schemeClr val="tx1"/>
                </a:solidFill>
                <a:round/>
                <a:headEnd/>
                <a:tailEnd/>
              </a:ln>
            </p:spPr>
            <p:txBody>
              <a:bodyPr/>
              <a:lstStyle/>
              <a:p>
                <a:endParaRPr lang="en-US" sz="1800">
                  <a:latin typeface="+mn-lt"/>
                </a:endParaRPr>
              </a:p>
            </p:txBody>
          </p:sp>
          <p:sp>
            <p:nvSpPr>
              <p:cNvPr id="346134" name="Line 22"/>
              <p:cNvSpPr>
                <a:spLocks noChangeShapeType="1"/>
              </p:cNvSpPr>
              <p:nvPr/>
            </p:nvSpPr>
            <p:spPr bwMode="auto">
              <a:xfrm flipV="1">
                <a:off x="921" y="2559"/>
                <a:ext cx="8" cy="10"/>
              </a:xfrm>
              <a:prstGeom prst="line">
                <a:avLst/>
              </a:prstGeom>
              <a:noFill/>
              <a:ln w="50800">
                <a:solidFill>
                  <a:schemeClr val="tx1"/>
                </a:solidFill>
                <a:round/>
                <a:headEnd/>
                <a:tailEnd/>
              </a:ln>
            </p:spPr>
            <p:txBody>
              <a:bodyPr/>
              <a:lstStyle/>
              <a:p>
                <a:endParaRPr lang="en-US" sz="1800">
                  <a:latin typeface="+mn-lt"/>
                </a:endParaRPr>
              </a:p>
            </p:txBody>
          </p:sp>
          <p:sp>
            <p:nvSpPr>
              <p:cNvPr id="346135" name="Line 23"/>
              <p:cNvSpPr>
                <a:spLocks noChangeShapeType="1"/>
              </p:cNvSpPr>
              <p:nvPr/>
            </p:nvSpPr>
            <p:spPr bwMode="auto">
              <a:xfrm flipV="1">
                <a:off x="955" y="2515"/>
                <a:ext cx="8" cy="11"/>
              </a:xfrm>
              <a:prstGeom prst="line">
                <a:avLst/>
              </a:prstGeom>
              <a:noFill/>
              <a:ln w="50800">
                <a:solidFill>
                  <a:schemeClr val="tx1"/>
                </a:solidFill>
                <a:round/>
                <a:headEnd/>
                <a:tailEnd/>
              </a:ln>
            </p:spPr>
            <p:txBody>
              <a:bodyPr/>
              <a:lstStyle/>
              <a:p>
                <a:endParaRPr lang="en-US" sz="1800">
                  <a:latin typeface="+mn-lt"/>
                </a:endParaRPr>
              </a:p>
            </p:txBody>
          </p:sp>
          <p:sp>
            <p:nvSpPr>
              <p:cNvPr id="346136" name="Line 24"/>
              <p:cNvSpPr>
                <a:spLocks noChangeShapeType="1"/>
              </p:cNvSpPr>
              <p:nvPr/>
            </p:nvSpPr>
            <p:spPr bwMode="auto">
              <a:xfrm flipV="1">
                <a:off x="989" y="2472"/>
                <a:ext cx="8" cy="10"/>
              </a:xfrm>
              <a:prstGeom prst="line">
                <a:avLst/>
              </a:prstGeom>
              <a:noFill/>
              <a:ln w="50800">
                <a:solidFill>
                  <a:schemeClr val="tx1"/>
                </a:solidFill>
                <a:round/>
                <a:headEnd/>
                <a:tailEnd/>
              </a:ln>
            </p:spPr>
            <p:txBody>
              <a:bodyPr/>
              <a:lstStyle/>
              <a:p>
                <a:endParaRPr lang="en-US" sz="1800">
                  <a:latin typeface="+mn-lt"/>
                </a:endParaRPr>
              </a:p>
            </p:txBody>
          </p:sp>
          <p:sp>
            <p:nvSpPr>
              <p:cNvPr id="346137" name="Line 25"/>
              <p:cNvSpPr>
                <a:spLocks noChangeShapeType="1"/>
              </p:cNvSpPr>
              <p:nvPr/>
            </p:nvSpPr>
            <p:spPr bwMode="auto">
              <a:xfrm flipV="1">
                <a:off x="1023" y="2428"/>
                <a:ext cx="9" cy="11"/>
              </a:xfrm>
              <a:prstGeom prst="line">
                <a:avLst/>
              </a:prstGeom>
              <a:noFill/>
              <a:ln w="50800">
                <a:solidFill>
                  <a:schemeClr val="tx1"/>
                </a:solidFill>
                <a:round/>
                <a:headEnd/>
                <a:tailEnd/>
              </a:ln>
            </p:spPr>
            <p:txBody>
              <a:bodyPr/>
              <a:lstStyle/>
              <a:p>
                <a:endParaRPr lang="en-US" sz="1800">
                  <a:latin typeface="+mn-lt"/>
                </a:endParaRPr>
              </a:p>
            </p:txBody>
          </p:sp>
          <p:sp>
            <p:nvSpPr>
              <p:cNvPr id="346138" name="Line 26"/>
              <p:cNvSpPr>
                <a:spLocks noChangeShapeType="1"/>
              </p:cNvSpPr>
              <p:nvPr/>
            </p:nvSpPr>
            <p:spPr bwMode="auto">
              <a:xfrm flipV="1">
                <a:off x="1057" y="2384"/>
                <a:ext cx="9" cy="11"/>
              </a:xfrm>
              <a:prstGeom prst="line">
                <a:avLst/>
              </a:prstGeom>
              <a:noFill/>
              <a:ln w="50800">
                <a:solidFill>
                  <a:schemeClr val="tx1"/>
                </a:solidFill>
                <a:round/>
                <a:headEnd/>
                <a:tailEnd/>
              </a:ln>
            </p:spPr>
            <p:txBody>
              <a:bodyPr/>
              <a:lstStyle/>
              <a:p>
                <a:endParaRPr lang="en-US" sz="1800">
                  <a:latin typeface="+mn-lt"/>
                </a:endParaRPr>
              </a:p>
            </p:txBody>
          </p:sp>
          <p:sp>
            <p:nvSpPr>
              <p:cNvPr id="346139" name="Line 27"/>
              <p:cNvSpPr>
                <a:spLocks noChangeShapeType="1"/>
              </p:cNvSpPr>
              <p:nvPr/>
            </p:nvSpPr>
            <p:spPr bwMode="auto">
              <a:xfrm flipV="1">
                <a:off x="1092" y="2341"/>
                <a:ext cx="8" cy="11"/>
              </a:xfrm>
              <a:prstGeom prst="line">
                <a:avLst/>
              </a:prstGeom>
              <a:noFill/>
              <a:ln w="50800">
                <a:solidFill>
                  <a:schemeClr val="tx1"/>
                </a:solidFill>
                <a:round/>
                <a:headEnd/>
                <a:tailEnd/>
              </a:ln>
            </p:spPr>
            <p:txBody>
              <a:bodyPr/>
              <a:lstStyle/>
              <a:p>
                <a:endParaRPr lang="en-US" sz="1800">
                  <a:latin typeface="+mn-lt"/>
                </a:endParaRPr>
              </a:p>
            </p:txBody>
          </p:sp>
          <p:sp>
            <p:nvSpPr>
              <p:cNvPr id="346140" name="Line 28"/>
              <p:cNvSpPr>
                <a:spLocks noChangeShapeType="1"/>
              </p:cNvSpPr>
              <p:nvPr/>
            </p:nvSpPr>
            <p:spPr bwMode="auto">
              <a:xfrm flipV="1">
                <a:off x="1126" y="2297"/>
                <a:ext cx="8" cy="11"/>
              </a:xfrm>
              <a:prstGeom prst="line">
                <a:avLst/>
              </a:prstGeom>
              <a:noFill/>
              <a:ln w="50800">
                <a:solidFill>
                  <a:schemeClr val="tx1"/>
                </a:solidFill>
                <a:round/>
                <a:headEnd/>
                <a:tailEnd/>
              </a:ln>
            </p:spPr>
            <p:txBody>
              <a:bodyPr/>
              <a:lstStyle/>
              <a:p>
                <a:endParaRPr lang="en-US" sz="1800">
                  <a:latin typeface="+mn-lt"/>
                </a:endParaRPr>
              </a:p>
            </p:txBody>
          </p:sp>
          <p:sp>
            <p:nvSpPr>
              <p:cNvPr id="346141" name="Line 29"/>
              <p:cNvSpPr>
                <a:spLocks noChangeShapeType="1"/>
              </p:cNvSpPr>
              <p:nvPr/>
            </p:nvSpPr>
            <p:spPr bwMode="auto">
              <a:xfrm flipV="1">
                <a:off x="1160" y="2254"/>
                <a:ext cx="9" cy="11"/>
              </a:xfrm>
              <a:prstGeom prst="line">
                <a:avLst/>
              </a:prstGeom>
              <a:noFill/>
              <a:ln w="50800">
                <a:solidFill>
                  <a:schemeClr val="tx1"/>
                </a:solidFill>
                <a:round/>
                <a:headEnd/>
                <a:tailEnd/>
              </a:ln>
            </p:spPr>
            <p:txBody>
              <a:bodyPr/>
              <a:lstStyle/>
              <a:p>
                <a:endParaRPr lang="en-US" sz="1800">
                  <a:latin typeface="+mn-lt"/>
                </a:endParaRPr>
              </a:p>
            </p:txBody>
          </p:sp>
          <p:sp>
            <p:nvSpPr>
              <p:cNvPr id="346142" name="Line 30"/>
              <p:cNvSpPr>
                <a:spLocks noChangeShapeType="1"/>
              </p:cNvSpPr>
              <p:nvPr/>
            </p:nvSpPr>
            <p:spPr bwMode="auto">
              <a:xfrm flipV="1">
                <a:off x="1194" y="2210"/>
                <a:ext cx="9" cy="11"/>
              </a:xfrm>
              <a:prstGeom prst="line">
                <a:avLst/>
              </a:prstGeom>
              <a:noFill/>
              <a:ln w="50800">
                <a:solidFill>
                  <a:schemeClr val="tx1"/>
                </a:solidFill>
                <a:round/>
                <a:headEnd/>
                <a:tailEnd/>
              </a:ln>
            </p:spPr>
            <p:txBody>
              <a:bodyPr/>
              <a:lstStyle/>
              <a:p>
                <a:endParaRPr lang="en-US" sz="1800">
                  <a:latin typeface="+mn-lt"/>
                </a:endParaRPr>
              </a:p>
            </p:txBody>
          </p:sp>
          <p:sp>
            <p:nvSpPr>
              <p:cNvPr id="346143" name="Line 31"/>
              <p:cNvSpPr>
                <a:spLocks noChangeShapeType="1"/>
              </p:cNvSpPr>
              <p:nvPr/>
            </p:nvSpPr>
            <p:spPr bwMode="auto">
              <a:xfrm flipV="1">
                <a:off x="1228" y="2167"/>
                <a:ext cx="9" cy="11"/>
              </a:xfrm>
              <a:prstGeom prst="line">
                <a:avLst/>
              </a:prstGeom>
              <a:noFill/>
              <a:ln w="50800">
                <a:solidFill>
                  <a:schemeClr val="tx1"/>
                </a:solidFill>
                <a:round/>
                <a:headEnd/>
                <a:tailEnd/>
              </a:ln>
            </p:spPr>
            <p:txBody>
              <a:bodyPr/>
              <a:lstStyle/>
              <a:p>
                <a:endParaRPr lang="en-US" sz="1800">
                  <a:latin typeface="+mn-lt"/>
                </a:endParaRPr>
              </a:p>
            </p:txBody>
          </p:sp>
          <p:sp>
            <p:nvSpPr>
              <p:cNvPr id="346144" name="Line 32"/>
              <p:cNvSpPr>
                <a:spLocks noChangeShapeType="1"/>
              </p:cNvSpPr>
              <p:nvPr/>
            </p:nvSpPr>
            <p:spPr bwMode="auto">
              <a:xfrm flipV="1">
                <a:off x="1262" y="2123"/>
                <a:ext cx="9" cy="11"/>
              </a:xfrm>
              <a:prstGeom prst="line">
                <a:avLst/>
              </a:prstGeom>
              <a:noFill/>
              <a:ln w="50800">
                <a:solidFill>
                  <a:schemeClr val="tx1"/>
                </a:solidFill>
                <a:round/>
                <a:headEnd/>
                <a:tailEnd/>
              </a:ln>
            </p:spPr>
            <p:txBody>
              <a:bodyPr/>
              <a:lstStyle/>
              <a:p>
                <a:endParaRPr lang="en-US" sz="1800">
                  <a:latin typeface="+mn-lt"/>
                </a:endParaRPr>
              </a:p>
            </p:txBody>
          </p:sp>
          <p:sp>
            <p:nvSpPr>
              <p:cNvPr id="346145" name="Line 33"/>
              <p:cNvSpPr>
                <a:spLocks noChangeShapeType="1"/>
              </p:cNvSpPr>
              <p:nvPr/>
            </p:nvSpPr>
            <p:spPr bwMode="auto">
              <a:xfrm flipV="1">
                <a:off x="1297" y="2080"/>
                <a:ext cx="8" cy="11"/>
              </a:xfrm>
              <a:prstGeom prst="line">
                <a:avLst/>
              </a:prstGeom>
              <a:noFill/>
              <a:ln w="50800">
                <a:solidFill>
                  <a:schemeClr val="tx1"/>
                </a:solidFill>
                <a:round/>
                <a:headEnd/>
                <a:tailEnd/>
              </a:ln>
            </p:spPr>
            <p:txBody>
              <a:bodyPr/>
              <a:lstStyle/>
              <a:p>
                <a:endParaRPr lang="en-US" sz="1800">
                  <a:latin typeface="+mn-lt"/>
                </a:endParaRPr>
              </a:p>
            </p:txBody>
          </p:sp>
          <p:sp>
            <p:nvSpPr>
              <p:cNvPr id="346146" name="Line 34"/>
              <p:cNvSpPr>
                <a:spLocks noChangeShapeType="1"/>
              </p:cNvSpPr>
              <p:nvPr/>
            </p:nvSpPr>
            <p:spPr bwMode="auto">
              <a:xfrm flipV="1">
                <a:off x="1331" y="2036"/>
                <a:ext cx="8" cy="11"/>
              </a:xfrm>
              <a:prstGeom prst="line">
                <a:avLst/>
              </a:prstGeom>
              <a:noFill/>
              <a:ln w="50800">
                <a:solidFill>
                  <a:schemeClr val="tx1"/>
                </a:solidFill>
                <a:round/>
                <a:headEnd/>
                <a:tailEnd/>
              </a:ln>
            </p:spPr>
            <p:txBody>
              <a:bodyPr/>
              <a:lstStyle/>
              <a:p>
                <a:endParaRPr lang="en-US" sz="1800">
                  <a:latin typeface="+mn-lt"/>
                </a:endParaRPr>
              </a:p>
            </p:txBody>
          </p:sp>
        </p:grpSp>
        <p:grpSp>
          <p:nvGrpSpPr>
            <p:cNvPr id="4" name="Group 35"/>
            <p:cNvGrpSpPr>
              <a:grpSpLocks/>
            </p:cNvGrpSpPr>
            <p:nvPr/>
          </p:nvGrpSpPr>
          <p:grpSpPr bwMode="auto">
            <a:xfrm>
              <a:off x="2681446" y="1115656"/>
              <a:ext cx="2541587" cy="2579688"/>
              <a:chOff x="1365" y="1130"/>
              <a:chExt cx="1801" cy="1625"/>
            </a:xfrm>
          </p:grpSpPr>
          <p:sp>
            <p:nvSpPr>
              <p:cNvPr id="346148" name="Line 36"/>
              <p:cNvSpPr>
                <a:spLocks noChangeShapeType="1"/>
              </p:cNvSpPr>
              <p:nvPr/>
            </p:nvSpPr>
            <p:spPr bwMode="auto">
              <a:xfrm flipV="1">
                <a:off x="1365" y="1993"/>
                <a:ext cx="9" cy="11"/>
              </a:xfrm>
              <a:prstGeom prst="line">
                <a:avLst/>
              </a:prstGeom>
              <a:noFill/>
              <a:ln w="50800">
                <a:solidFill>
                  <a:schemeClr val="tx1"/>
                </a:solidFill>
                <a:round/>
                <a:headEnd/>
                <a:tailEnd/>
              </a:ln>
            </p:spPr>
            <p:txBody>
              <a:bodyPr/>
              <a:lstStyle/>
              <a:p>
                <a:endParaRPr lang="en-US" sz="1800">
                  <a:latin typeface="+mn-lt"/>
                </a:endParaRPr>
              </a:p>
            </p:txBody>
          </p:sp>
          <p:sp>
            <p:nvSpPr>
              <p:cNvPr id="346149" name="Line 37"/>
              <p:cNvSpPr>
                <a:spLocks noChangeShapeType="1"/>
              </p:cNvSpPr>
              <p:nvPr/>
            </p:nvSpPr>
            <p:spPr bwMode="auto">
              <a:xfrm flipV="1">
                <a:off x="1399" y="1949"/>
                <a:ext cx="9" cy="11"/>
              </a:xfrm>
              <a:prstGeom prst="line">
                <a:avLst/>
              </a:prstGeom>
              <a:noFill/>
              <a:ln w="50800">
                <a:solidFill>
                  <a:schemeClr val="tx1"/>
                </a:solidFill>
                <a:round/>
                <a:headEnd/>
                <a:tailEnd/>
              </a:ln>
            </p:spPr>
            <p:txBody>
              <a:bodyPr/>
              <a:lstStyle/>
              <a:p>
                <a:endParaRPr lang="en-US" sz="1800">
                  <a:latin typeface="+mn-lt"/>
                </a:endParaRPr>
              </a:p>
            </p:txBody>
          </p:sp>
          <p:sp>
            <p:nvSpPr>
              <p:cNvPr id="346150" name="Line 38"/>
              <p:cNvSpPr>
                <a:spLocks noChangeShapeType="1"/>
              </p:cNvSpPr>
              <p:nvPr/>
            </p:nvSpPr>
            <p:spPr bwMode="auto">
              <a:xfrm flipV="1">
                <a:off x="1434" y="1906"/>
                <a:ext cx="8" cy="11"/>
              </a:xfrm>
              <a:prstGeom prst="line">
                <a:avLst/>
              </a:prstGeom>
              <a:noFill/>
              <a:ln w="50800">
                <a:solidFill>
                  <a:schemeClr val="tx1"/>
                </a:solidFill>
                <a:round/>
                <a:headEnd/>
                <a:tailEnd/>
              </a:ln>
            </p:spPr>
            <p:txBody>
              <a:bodyPr/>
              <a:lstStyle/>
              <a:p>
                <a:endParaRPr lang="en-US" sz="1800">
                  <a:latin typeface="+mn-lt"/>
                </a:endParaRPr>
              </a:p>
            </p:txBody>
          </p:sp>
          <p:sp>
            <p:nvSpPr>
              <p:cNvPr id="346151" name="Line 39"/>
              <p:cNvSpPr>
                <a:spLocks noChangeShapeType="1"/>
              </p:cNvSpPr>
              <p:nvPr/>
            </p:nvSpPr>
            <p:spPr bwMode="auto">
              <a:xfrm flipV="1">
                <a:off x="1468" y="1862"/>
                <a:ext cx="8" cy="11"/>
              </a:xfrm>
              <a:prstGeom prst="line">
                <a:avLst/>
              </a:prstGeom>
              <a:noFill/>
              <a:ln w="50800">
                <a:solidFill>
                  <a:schemeClr val="tx1"/>
                </a:solidFill>
                <a:round/>
                <a:headEnd/>
                <a:tailEnd/>
              </a:ln>
            </p:spPr>
            <p:txBody>
              <a:bodyPr/>
              <a:lstStyle/>
              <a:p>
                <a:endParaRPr lang="en-US" sz="1800">
                  <a:latin typeface="+mn-lt"/>
                </a:endParaRPr>
              </a:p>
            </p:txBody>
          </p:sp>
          <p:sp>
            <p:nvSpPr>
              <p:cNvPr id="346152" name="Line 40"/>
              <p:cNvSpPr>
                <a:spLocks noChangeShapeType="1"/>
              </p:cNvSpPr>
              <p:nvPr/>
            </p:nvSpPr>
            <p:spPr bwMode="auto">
              <a:xfrm flipV="1">
                <a:off x="1502" y="1819"/>
                <a:ext cx="8" cy="11"/>
              </a:xfrm>
              <a:prstGeom prst="line">
                <a:avLst/>
              </a:prstGeom>
              <a:noFill/>
              <a:ln w="50800">
                <a:solidFill>
                  <a:schemeClr val="tx1"/>
                </a:solidFill>
                <a:round/>
                <a:headEnd/>
                <a:tailEnd/>
              </a:ln>
            </p:spPr>
            <p:txBody>
              <a:bodyPr/>
              <a:lstStyle/>
              <a:p>
                <a:endParaRPr lang="en-US" sz="1800">
                  <a:latin typeface="+mn-lt"/>
                </a:endParaRPr>
              </a:p>
            </p:txBody>
          </p:sp>
          <p:sp>
            <p:nvSpPr>
              <p:cNvPr id="346153" name="Line 41"/>
              <p:cNvSpPr>
                <a:spLocks noChangeShapeType="1"/>
              </p:cNvSpPr>
              <p:nvPr/>
            </p:nvSpPr>
            <p:spPr bwMode="auto">
              <a:xfrm flipV="1">
                <a:off x="1536" y="1775"/>
                <a:ext cx="8" cy="11"/>
              </a:xfrm>
              <a:prstGeom prst="line">
                <a:avLst/>
              </a:prstGeom>
              <a:noFill/>
              <a:ln w="50800">
                <a:solidFill>
                  <a:schemeClr val="tx1"/>
                </a:solidFill>
                <a:round/>
                <a:headEnd/>
                <a:tailEnd/>
              </a:ln>
            </p:spPr>
            <p:txBody>
              <a:bodyPr/>
              <a:lstStyle/>
              <a:p>
                <a:endParaRPr lang="en-US" sz="1800">
                  <a:latin typeface="+mn-lt"/>
                </a:endParaRPr>
              </a:p>
            </p:txBody>
          </p:sp>
          <p:sp>
            <p:nvSpPr>
              <p:cNvPr id="346154" name="Line 42"/>
              <p:cNvSpPr>
                <a:spLocks noChangeShapeType="1"/>
              </p:cNvSpPr>
              <p:nvPr/>
            </p:nvSpPr>
            <p:spPr bwMode="auto">
              <a:xfrm flipV="1">
                <a:off x="1570" y="1732"/>
                <a:ext cx="9" cy="11"/>
              </a:xfrm>
              <a:prstGeom prst="line">
                <a:avLst/>
              </a:prstGeom>
              <a:noFill/>
              <a:ln w="50800">
                <a:solidFill>
                  <a:schemeClr val="tx1"/>
                </a:solidFill>
                <a:round/>
                <a:headEnd/>
                <a:tailEnd/>
              </a:ln>
            </p:spPr>
            <p:txBody>
              <a:bodyPr/>
              <a:lstStyle/>
              <a:p>
                <a:endParaRPr lang="en-US" sz="1800">
                  <a:latin typeface="+mn-lt"/>
                </a:endParaRPr>
              </a:p>
            </p:txBody>
          </p:sp>
          <p:sp>
            <p:nvSpPr>
              <p:cNvPr id="346155" name="Line 43"/>
              <p:cNvSpPr>
                <a:spLocks noChangeShapeType="1"/>
              </p:cNvSpPr>
              <p:nvPr/>
            </p:nvSpPr>
            <p:spPr bwMode="auto">
              <a:xfrm flipV="1">
                <a:off x="1604" y="1688"/>
                <a:ext cx="9" cy="11"/>
              </a:xfrm>
              <a:prstGeom prst="line">
                <a:avLst/>
              </a:prstGeom>
              <a:noFill/>
              <a:ln w="50800">
                <a:solidFill>
                  <a:schemeClr val="tx1"/>
                </a:solidFill>
                <a:round/>
                <a:headEnd/>
                <a:tailEnd/>
              </a:ln>
            </p:spPr>
            <p:txBody>
              <a:bodyPr/>
              <a:lstStyle/>
              <a:p>
                <a:endParaRPr lang="en-US" sz="1800">
                  <a:latin typeface="+mn-lt"/>
                </a:endParaRPr>
              </a:p>
            </p:txBody>
          </p:sp>
          <p:sp>
            <p:nvSpPr>
              <p:cNvPr id="346156" name="Line 44"/>
              <p:cNvSpPr>
                <a:spLocks noChangeShapeType="1"/>
              </p:cNvSpPr>
              <p:nvPr/>
            </p:nvSpPr>
            <p:spPr bwMode="auto">
              <a:xfrm flipV="1">
                <a:off x="1639" y="1645"/>
                <a:ext cx="8" cy="11"/>
              </a:xfrm>
              <a:prstGeom prst="line">
                <a:avLst/>
              </a:prstGeom>
              <a:noFill/>
              <a:ln w="50800">
                <a:solidFill>
                  <a:schemeClr val="tx1"/>
                </a:solidFill>
                <a:round/>
                <a:headEnd/>
                <a:tailEnd/>
              </a:ln>
            </p:spPr>
            <p:txBody>
              <a:bodyPr/>
              <a:lstStyle/>
              <a:p>
                <a:endParaRPr lang="en-US" sz="1800">
                  <a:latin typeface="+mn-lt"/>
                </a:endParaRPr>
              </a:p>
            </p:txBody>
          </p:sp>
          <p:sp>
            <p:nvSpPr>
              <p:cNvPr id="346157" name="Line 45"/>
              <p:cNvSpPr>
                <a:spLocks noChangeShapeType="1"/>
              </p:cNvSpPr>
              <p:nvPr/>
            </p:nvSpPr>
            <p:spPr bwMode="auto">
              <a:xfrm flipV="1">
                <a:off x="1673" y="1601"/>
                <a:ext cx="8" cy="11"/>
              </a:xfrm>
              <a:prstGeom prst="line">
                <a:avLst/>
              </a:prstGeom>
              <a:noFill/>
              <a:ln w="50800">
                <a:solidFill>
                  <a:schemeClr val="tx1"/>
                </a:solidFill>
                <a:round/>
                <a:headEnd/>
                <a:tailEnd/>
              </a:ln>
            </p:spPr>
            <p:txBody>
              <a:bodyPr/>
              <a:lstStyle/>
              <a:p>
                <a:endParaRPr lang="en-US" sz="1800">
                  <a:latin typeface="+mn-lt"/>
                </a:endParaRPr>
              </a:p>
            </p:txBody>
          </p:sp>
          <p:sp>
            <p:nvSpPr>
              <p:cNvPr id="346158" name="Line 46"/>
              <p:cNvSpPr>
                <a:spLocks noChangeShapeType="1"/>
              </p:cNvSpPr>
              <p:nvPr/>
            </p:nvSpPr>
            <p:spPr bwMode="auto">
              <a:xfrm flipV="1">
                <a:off x="1707" y="1558"/>
                <a:ext cx="9" cy="11"/>
              </a:xfrm>
              <a:prstGeom prst="line">
                <a:avLst/>
              </a:prstGeom>
              <a:noFill/>
              <a:ln w="50800">
                <a:solidFill>
                  <a:schemeClr val="tx1"/>
                </a:solidFill>
                <a:round/>
                <a:headEnd/>
                <a:tailEnd/>
              </a:ln>
            </p:spPr>
            <p:txBody>
              <a:bodyPr/>
              <a:lstStyle/>
              <a:p>
                <a:endParaRPr lang="en-US" sz="1800">
                  <a:latin typeface="+mn-lt"/>
                </a:endParaRPr>
              </a:p>
            </p:txBody>
          </p:sp>
          <p:sp>
            <p:nvSpPr>
              <p:cNvPr id="346159" name="Line 47"/>
              <p:cNvSpPr>
                <a:spLocks noChangeShapeType="1"/>
              </p:cNvSpPr>
              <p:nvPr/>
            </p:nvSpPr>
            <p:spPr bwMode="auto">
              <a:xfrm flipV="1">
                <a:off x="1741" y="1514"/>
                <a:ext cx="8" cy="11"/>
              </a:xfrm>
              <a:prstGeom prst="line">
                <a:avLst/>
              </a:prstGeom>
              <a:noFill/>
              <a:ln w="50800">
                <a:solidFill>
                  <a:schemeClr val="tx1"/>
                </a:solidFill>
                <a:round/>
                <a:headEnd/>
                <a:tailEnd/>
              </a:ln>
            </p:spPr>
            <p:txBody>
              <a:bodyPr/>
              <a:lstStyle/>
              <a:p>
                <a:endParaRPr lang="en-US" sz="1800">
                  <a:latin typeface="+mn-lt"/>
                </a:endParaRPr>
              </a:p>
            </p:txBody>
          </p:sp>
          <p:sp>
            <p:nvSpPr>
              <p:cNvPr id="346160" name="Line 48"/>
              <p:cNvSpPr>
                <a:spLocks noChangeShapeType="1"/>
              </p:cNvSpPr>
              <p:nvPr/>
            </p:nvSpPr>
            <p:spPr bwMode="auto">
              <a:xfrm flipV="1">
                <a:off x="1775" y="1471"/>
                <a:ext cx="9" cy="10"/>
              </a:xfrm>
              <a:prstGeom prst="line">
                <a:avLst/>
              </a:prstGeom>
              <a:noFill/>
              <a:ln w="50800">
                <a:solidFill>
                  <a:schemeClr val="tx1"/>
                </a:solidFill>
                <a:round/>
                <a:headEnd/>
                <a:tailEnd/>
              </a:ln>
            </p:spPr>
            <p:txBody>
              <a:bodyPr/>
              <a:lstStyle/>
              <a:p>
                <a:endParaRPr lang="en-US" sz="1800">
                  <a:latin typeface="+mn-lt"/>
                </a:endParaRPr>
              </a:p>
            </p:txBody>
          </p:sp>
          <p:sp>
            <p:nvSpPr>
              <p:cNvPr id="346161" name="Line 49"/>
              <p:cNvSpPr>
                <a:spLocks noChangeShapeType="1"/>
              </p:cNvSpPr>
              <p:nvPr/>
            </p:nvSpPr>
            <p:spPr bwMode="auto">
              <a:xfrm flipV="1">
                <a:off x="1809" y="1427"/>
                <a:ext cx="9" cy="11"/>
              </a:xfrm>
              <a:prstGeom prst="line">
                <a:avLst/>
              </a:prstGeom>
              <a:noFill/>
              <a:ln w="50800">
                <a:solidFill>
                  <a:schemeClr val="tx1"/>
                </a:solidFill>
                <a:round/>
                <a:headEnd/>
                <a:tailEnd/>
              </a:ln>
            </p:spPr>
            <p:txBody>
              <a:bodyPr/>
              <a:lstStyle/>
              <a:p>
                <a:endParaRPr lang="en-US" sz="1800">
                  <a:latin typeface="+mn-lt"/>
                </a:endParaRPr>
              </a:p>
            </p:txBody>
          </p:sp>
          <p:sp>
            <p:nvSpPr>
              <p:cNvPr id="346162" name="Line 50"/>
              <p:cNvSpPr>
                <a:spLocks noChangeShapeType="1"/>
              </p:cNvSpPr>
              <p:nvPr/>
            </p:nvSpPr>
            <p:spPr bwMode="auto">
              <a:xfrm flipV="1">
                <a:off x="1844" y="1384"/>
                <a:ext cx="8" cy="10"/>
              </a:xfrm>
              <a:prstGeom prst="line">
                <a:avLst/>
              </a:prstGeom>
              <a:noFill/>
              <a:ln w="50800">
                <a:solidFill>
                  <a:schemeClr val="tx1"/>
                </a:solidFill>
                <a:round/>
                <a:headEnd/>
                <a:tailEnd/>
              </a:ln>
            </p:spPr>
            <p:txBody>
              <a:bodyPr/>
              <a:lstStyle/>
              <a:p>
                <a:endParaRPr lang="en-US" sz="1800">
                  <a:latin typeface="+mn-lt"/>
                </a:endParaRPr>
              </a:p>
            </p:txBody>
          </p:sp>
          <p:sp>
            <p:nvSpPr>
              <p:cNvPr id="346163" name="Line 51"/>
              <p:cNvSpPr>
                <a:spLocks noChangeShapeType="1"/>
              </p:cNvSpPr>
              <p:nvPr/>
            </p:nvSpPr>
            <p:spPr bwMode="auto">
              <a:xfrm flipV="1">
                <a:off x="1878" y="1340"/>
                <a:ext cx="8" cy="11"/>
              </a:xfrm>
              <a:prstGeom prst="line">
                <a:avLst/>
              </a:prstGeom>
              <a:noFill/>
              <a:ln w="50800">
                <a:solidFill>
                  <a:schemeClr val="tx1"/>
                </a:solidFill>
                <a:round/>
                <a:headEnd/>
                <a:tailEnd/>
              </a:ln>
            </p:spPr>
            <p:txBody>
              <a:bodyPr/>
              <a:lstStyle/>
              <a:p>
                <a:endParaRPr lang="en-US" sz="1800">
                  <a:latin typeface="+mn-lt"/>
                </a:endParaRPr>
              </a:p>
            </p:txBody>
          </p:sp>
          <p:sp>
            <p:nvSpPr>
              <p:cNvPr id="346164" name="Line 52"/>
              <p:cNvSpPr>
                <a:spLocks noChangeShapeType="1"/>
              </p:cNvSpPr>
              <p:nvPr/>
            </p:nvSpPr>
            <p:spPr bwMode="auto">
              <a:xfrm flipV="1">
                <a:off x="1912" y="1297"/>
                <a:ext cx="9" cy="10"/>
              </a:xfrm>
              <a:prstGeom prst="line">
                <a:avLst/>
              </a:prstGeom>
              <a:noFill/>
              <a:ln w="50800">
                <a:solidFill>
                  <a:schemeClr val="tx1"/>
                </a:solidFill>
                <a:round/>
                <a:headEnd/>
                <a:tailEnd/>
              </a:ln>
            </p:spPr>
            <p:txBody>
              <a:bodyPr/>
              <a:lstStyle/>
              <a:p>
                <a:endParaRPr lang="en-US" sz="1800">
                  <a:latin typeface="+mn-lt"/>
                </a:endParaRPr>
              </a:p>
            </p:txBody>
          </p:sp>
          <p:sp>
            <p:nvSpPr>
              <p:cNvPr id="346165" name="Line 53"/>
              <p:cNvSpPr>
                <a:spLocks noChangeShapeType="1"/>
              </p:cNvSpPr>
              <p:nvPr/>
            </p:nvSpPr>
            <p:spPr bwMode="auto">
              <a:xfrm flipV="1">
                <a:off x="1946" y="1253"/>
                <a:ext cx="9" cy="11"/>
              </a:xfrm>
              <a:prstGeom prst="line">
                <a:avLst/>
              </a:prstGeom>
              <a:noFill/>
              <a:ln w="50800">
                <a:solidFill>
                  <a:schemeClr val="tx1"/>
                </a:solidFill>
                <a:round/>
                <a:headEnd/>
                <a:tailEnd/>
              </a:ln>
            </p:spPr>
            <p:txBody>
              <a:bodyPr/>
              <a:lstStyle/>
              <a:p>
                <a:endParaRPr lang="en-US" sz="1800">
                  <a:latin typeface="+mn-lt"/>
                </a:endParaRPr>
              </a:p>
            </p:txBody>
          </p:sp>
          <p:sp>
            <p:nvSpPr>
              <p:cNvPr id="346166" name="Line 54"/>
              <p:cNvSpPr>
                <a:spLocks noChangeShapeType="1"/>
              </p:cNvSpPr>
              <p:nvPr/>
            </p:nvSpPr>
            <p:spPr bwMode="auto">
              <a:xfrm flipV="1">
                <a:off x="1981" y="1210"/>
                <a:ext cx="8" cy="10"/>
              </a:xfrm>
              <a:prstGeom prst="line">
                <a:avLst/>
              </a:prstGeom>
              <a:noFill/>
              <a:ln w="50800">
                <a:solidFill>
                  <a:schemeClr val="tx1"/>
                </a:solidFill>
                <a:round/>
                <a:headEnd/>
                <a:tailEnd/>
              </a:ln>
            </p:spPr>
            <p:txBody>
              <a:bodyPr/>
              <a:lstStyle/>
              <a:p>
                <a:endParaRPr lang="en-US" sz="1800">
                  <a:latin typeface="+mn-lt"/>
                </a:endParaRPr>
              </a:p>
            </p:txBody>
          </p:sp>
          <p:sp>
            <p:nvSpPr>
              <p:cNvPr id="346167" name="Line 55"/>
              <p:cNvSpPr>
                <a:spLocks noChangeShapeType="1"/>
              </p:cNvSpPr>
              <p:nvPr/>
            </p:nvSpPr>
            <p:spPr bwMode="auto">
              <a:xfrm flipV="1">
                <a:off x="2014" y="1166"/>
                <a:ext cx="9" cy="11"/>
              </a:xfrm>
              <a:prstGeom prst="line">
                <a:avLst/>
              </a:prstGeom>
              <a:noFill/>
              <a:ln w="50800">
                <a:solidFill>
                  <a:schemeClr val="tx1"/>
                </a:solidFill>
                <a:round/>
                <a:headEnd/>
                <a:tailEnd/>
              </a:ln>
            </p:spPr>
            <p:txBody>
              <a:bodyPr/>
              <a:lstStyle/>
              <a:p>
                <a:endParaRPr lang="en-US" sz="1800">
                  <a:latin typeface="+mn-lt"/>
                </a:endParaRPr>
              </a:p>
            </p:txBody>
          </p:sp>
          <p:sp>
            <p:nvSpPr>
              <p:cNvPr id="346168" name="Freeform 56"/>
              <p:cNvSpPr>
                <a:spLocks/>
              </p:cNvSpPr>
              <p:nvPr/>
            </p:nvSpPr>
            <p:spPr bwMode="auto">
              <a:xfrm flipV="1">
                <a:off x="2049" y="1130"/>
                <a:ext cx="2" cy="3"/>
              </a:xfrm>
              <a:custGeom>
                <a:avLst/>
                <a:gdLst/>
                <a:ahLst/>
                <a:cxnLst>
                  <a:cxn ang="0">
                    <a:pos x="0" y="0"/>
                  </a:cxn>
                  <a:cxn ang="0">
                    <a:pos x="0" y="0"/>
                  </a:cxn>
                  <a:cxn ang="0">
                    <a:pos x="5" y="6"/>
                  </a:cxn>
                </a:cxnLst>
                <a:rect l="0" t="0" r="r" b="b"/>
                <a:pathLst>
                  <a:path w="5" h="6">
                    <a:moveTo>
                      <a:pt x="0" y="0"/>
                    </a:moveTo>
                    <a:lnTo>
                      <a:pt x="0" y="0"/>
                    </a:lnTo>
                    <a:lnTo>
                      <a:pt x="5" y="6"/>
                    </a:lnTo>
                  </a:path>
                </a:pathLst>
              </a:custGeom>
              <a:noFill/>
              <a:ln w="50800">
                <a:solidFill>
                  <a:schemeClr val="tx1"/>
                </a:solidFill>
                <a:prstDash val="solid"/>
                <a:round/>
                <a:headEnd/>
                <a:tailEnd/>
              </a:ln>
            </p:spPr>
            <p:txBody>
              <a:bodyPr/>
              <a:lstStyle/>
              <a:p>
                <a:endParaRPr lang="en-US" sz="1800">
                  <a:latin typeface="+mn-lt"/>
                </a:endParaRPr>
              </a:p>
            </p:txBody>
          </p:sp>
          <p:sp>
            <p:nvSpPr>
              <p:cNvPr id="346169" name="Line 57"/>
              <p:cNvSpPr>
                <a:spLocks noChangeShapeType="1"/>
              </p:cNvSpPr>
              <p:nvPr/>
            </p:nvSpPr>
            <p:spPr bwMode="auto">
              <a:xfrm>
                <a:off x="2059" y="1130"/>
                <a:ext cx="1" cy="1"/>
              </a:xfrm>
              <a:prstGeom prst="line">
                <a:avLst/>
              </a:prstGeom>
              <a:noFill/>
              <a:ln w="50800">
                <a:solidFill>
                  <a:schemeClr val="tx1"/>
                </a:solidFill>
                <a:round/>
                <a:headEnd/>
                <a:tailEnd/>
              </a:ln>
            </p:spPr>
            <p:txBody>
              <a:bodyPr/>
              <a:lstStyle/>
              <a:p>
                <a:endParaRPr lang="en-US" sz="1800">
                  <a:latin typeface="+mn-lt"/>
                </a:endParaRPr>
              </a:p>
            </p:txBody>
          </p:sp>
          <p:sp>
            <p:nvSpPr>
              <p:cNvPr id="346170" name="Line 58"/>
              <p:cNvSpPr>
                <a:spLocks noChangeShapeType="1"/>
              </p:cNvSpPr>
              <p:nvPr/>
            </p:nvSpPr>
            <p:spPr bwMode="auto">
              <a:xfrm>
                <a:off x="2091" y="1130"/>
                <a:ext cx="11" cy="1"/>
              </a:xfrm>
              <a:prstGeom prst="line">
                <a:avLst/>
              </a:prstGeom>
              <a:noFill/>
              <a:ln w="50800">
                <a:solidFill>
                  <a:schemeClr val="tx1"/>
                </a:solidFill>
                <a:round/>
                <a:headEnd/>
                <a:tailEnd/>
              </a:ln>
            </p:spPr>
            <p:txBody>
              <a:bodyPr/>
              <a:lstStyle/>
              <a:p>
                <a:endParaRPr lang="en-US" sz="1800">
                  <a:latin typeface="+mn-lt"/>
                </a:endParaRPr>
              </a:p>
            </p:txBody>
          </p:sp>
          <p:sp>
            <p:nvSpPr>
              <p:cNvPr id="346171" name="Line 59"/>
              <p:cNvSpPr>
                <a:spLocks noChangeShapeType="1"/>
              </p:cNvSpPr>
              <p:nvPr/>
            </p:nvSpPr>
            <p:spPr bwMode="auto">
              <a:xfrm>
                <a:off x="2135" y="1130"/>
                <a:ext cx="11" cy="1"/>
              </a:xfrm>
              <a:prstGeom prst="line">
                <a:avLst/>
              </a:prstGeom>
              <a:noFill/>
              <a:ln w="50800">
                <a:solidFill>
                  <a:schemeClr val="tx1"/>
                </a:solidFill>
                <a:round/>
                <a:headEnd/>
                <a:tailEnd/>
              </a:ln>
            </p:spPr>
            <p:txBody>
              <a:bodyPr/>
              <a:lstStyle/>
              <a:p>
                <a:endParaRPr lang="en-US" sz="1800">
                  <a:latin typeface="+mn-lt"/>
                </a:endParaRPr>
              </a:p>
            </p:txBody>
          </p:sp>
          <p:sp>
            <p:nvSpPr>
              <p:cNvPr id="346172" name="Line 60"/>
              <p:cNvSpPr>
                <a:spLocks noChangeShapeType="1"/>
              </p:cNvSpPr>
              <p:nvPr/>
            </p:nvSpPr>
            <p:spPr bwMode="auto">
              <a:xfrm>
                <a:off x="2178" y="1130"/>
                <a:ext cx="11" cy="1"/>
              </a:xfrm>
              <a:prstGeom prst="line">
                <a:avLst/>
              </a:prstGeom>
              <a:noFill/>
              <a:ln w="50800">
                <a:solidFill>
                  <a:schemeClr val="tx1"/>
                </a:solidFill>
                <a:round/>
                <a:headEnd/>
                <a:tailEnd/>
              </a:ln>
            </p:spPr>
            <p:txBody>
              <a:bodyPr/>
              <a:lstStyle/>
              <a:p>
                <a:endParaRPr lang="en-US" sz="1800">
                  <a:latin typeface="+mn-lt"/>
                </a:endParaRPr>
              </a:p>
            </p:txBody>
          </p:sp>
          <p:sp>
            <p:nvSpPr>
              <p:cNvPr id="346173" name="Line 61"/>
              <p:cNvSpPr>
                <a:spLocks noChangeShapeType="1"/>
              </p:cNvSpPr>
              <p:nvPr/>
            </p:nvSpPr>
            <p:spPr bwMode="auto">
              <a:xfrm>
                <a:off x="2222" y="1130"/>
                <a:ext cx="10" cy="1"/>
              </a:xfrm>
              <a:prstGeom prst="line">
                <a:avLst/>
              </a:prstGeom>
              <a:noFill/>
              <a:ln w="50800">
                <a:solidFill>
                  <a:schemeClr val="tx1"/>
                </a:solidFill>
                <a:round/>
                <a:headEnd/>
                <a:tailEnd/>
              </a:ln>
            </p:spPr>
            <p:txBody>
              <a:bodyPr/>
              <a:lstStyle/>
              <a:p>
                <a:endParaRPr lang="en-US" sz="1800">
                  <a:latin typeface="+mn-lt"/>
                </a:endParaRPr>
              </a:p>
            </p:txBody>
          </p:sp>
          <p:sp>
            <p:nvSpPr>
              <p:cNvPr id="346174" name="Line 62"/>
              <p:cNvSpPr>
                <a:spLocks noChangeShapeType="1"/>
              </p:cNvSpPr>
              <p:nvPr/>
            </p:nvSpPr>
            <p:spPr bwMode="auto">
              <a:xfrm>
                <a:off x="2265" y="1130"/>
                <a:ext cx="11" cy="1"/>
              </a:xfrm>
              <a:prstGeom prst="line">
                <a:avLst/>
              </a:prstGeom>
              <a:noFill/>
              <a:ln w="50800">
                <a:solidFill>
                  <a:schemeClr val="tx1"/>
                </a:solidFill>
                <a:round/>
                <a:headEnd/>
                <a:tailEnd/>
              </a:ln>
            </p:spPr>
            <p:txBody>
              <a:bodyPr/>
              <a:lstStyle/>
              <a:p>
                <a:endParaRPr lang="en-US" sz="1800">
                  <a:latin typeface="+mn-lt"/>
                </a:endParaRPr>
              </a:p>
            </p:txBody>
          </p:sp>
          <p:sp>
            <p:nvSpPr>
              <p:cNvPr id="346175" name="Line 63"/>
              <p:cNvSpPr>
                <a:spLocks noChangeShapeType="1"/>
              </p:cNvSpPr>
              <p:nvPr/>
            </p:nvSpPr>
            <p:spPr bwMode="auto">
              <a:xfrm>
                <a:off x="2308" y="1130"/>
                <a:ext cx="11" cy="1"/>
              </a:xfrm>
              <a:prstGeom prst="line">
                <a:avLst/>
              </a:prstGeom>
              <a:noFill/>
              <a:ln w="50800">
                <a:solidFill>
                  <a:schemeClr val="tx1"/>
                </a:solidFill>
                <a:round/>
                <a:headEnd/>
                <a:tailEnd/>
              </a:ln>
            </p:spPr>
            <p:txBody>
              <a:bodyPr/>
              <a:lstStyle/>
              <a:p>
                <a:endParaRPr lang="en-US" sz="1800">
                  <a:latin typeface="+mn-lt"/>
                </a:endParaRPr>
              </a:p>
            </p:txBody>
          </p:sp>
          <p:sp>
            <p:nvSpPr>
              <p:cNvPr id="346176" name="Line 64"/>
              <p:cNvSpPr>
                <a:spLocks noChangeShapeType="1"/>
              </p:cNvSpPr>
              <p:nvPr/>
            </p:nvSpPr>
            <p:spPr bwMode="auto">
              <a:xfrm>
                <a:off x="2352" y="1130"/>
                <a:ext cx="11" cy="1"/>
              </a:xfrm>
              <a:prstGeom prst="line">
                <a:avLst/>
              </a:prstGeom>
              <a:noFill/>
              <a:ln w="50800">
                <a:solidFill>
                  <a:schemeClr val="tx1"/>
                </a:solidFill>
                <a:round/>
                <a:headEnd/>
                <a:tailEnd/>
              </a:ln>
            </p:spPr>
            <p:txBody>
              <a:bodyPr/>
              <a:lstStyle/>
              <a:p>
                <a:endParaRPr lang="en-US" sz="1800">
                  <a:latin typeface="+mn-lt"/>
                </a:endParaRPr>
              </a:p>
            </p:txBody>
          </p:sp>
          <p:sp>
            <p:nvSpPr>
              <p:cNvPr id="346177" name="Line 65"/>
              <p:cNvSpPr>
                <a:spLocks noChangeShapeType="1"/>
              </p:cNvSpPr>
              <p:nvPr/>
            </p:nvSpPr>
            <p:spPr bwMode="auto">
              <a:xfrm>
                <a:off x="2395" y="1130"/>
                <a:ext cx="11" cy="1"/>
              </a:xfrm>
              <a:prstGeom prst="line">
                <a:avLst/>
              </a:prstGeom>
              <a:noFill/>
              <a:ln w="50800">
                <a:solidFill>
                  <a:schemeClr val="tx1"/>
                </a:solidFill>
                <a:round/>
                <a:headEnd/>
                <a:tailEnd/>
              </a:ln>
            </p:spPr>
            <p:txBody>
              <a:bodyPr/>
              <a:lstStyle/>
              <a:p>
                <a:endParaRPr lang="en-US" sz="1800">
                  <a:latin typeface="+mn-lt"/>
                </a:endParaRPr>
              </a:p>
            </p:txBody>
          </p:sp>
          <p:sp>
            <p:nvSpPr>
              <p:cNvPr id="346178" name="Line 66"/>
              <p:cNvSpPr>
                <a:spLocks noChangeShapeType="1"/>
              </p:cNvSpPr>
              <p:nvPr/>
            </p:nvSpPr>
            <p:spPr bwMode="auto">
              <a:xfrm>
                <a:off x="2439" y="1130"/>
                <a:ext cx="10" cy="1"/>
              </a:xfrm>
              <a:prstGeom prst="line">
                <a:avLst/>
              </a:prstGeom>
              <a:noFill/>
              <a:ln w="50800">
                <a:solidFill>
                  <a:schemeClr val="tx1"/>
                </a:solidFill>
                <a:round/>
                <a:headEnd/>
                <a:tailEnd/>
              </a:ln>
            </p:spPr>
            <p:txBody>
              <a:bodyPr/>
              <a:lstStyle/>
              <a:p>
                <a:endParaRPr lang="en-US" sz="1800">
                  <a:latin typeface="+mn-lt"/>
                </a:endParaRPr>
              </a:p>
            </p:txBody>
          </p:sp>
          <p:sp>
            <p:nvSpPr>
              <p:cNvPr id="346179" name="Line 67"/>
              <p:cNvSpPr>
                <a:spLocks noChangeShapeType="1"/>
              </p:cNvSpPr>
              <p:nvPr/>
            </p:nvSpPr>
            <p:spPr bwMode="auto">
              <a:xfrm>
                <a:off x="2482" y="1130"/>
                <a:ext cx="11" cy="1"/>
              </a:xfrm>
              <a:prstGeom prst="line">
                <a:avLst/>
              </a:prstGeom>
              <a:noFill/>
              <a:ln w="50800">
                <a:solidFill>
                  <a:schemeClr val="tx1"/>
                </a:solidFill>
                <a:round/>
                <a:headEnd/>
                <a:tailEnd/>
              </a:ln>
            </p:spPr>
            <p:txBody>
              <a:bodyPr/>
              <a:lstStyle/>
              <a:p>
                <a:endParaRPr lang="en-US" sz="1800">
                  <a:latin typeface="+mn-lt"/>
                </a:endParaRPr>
              </a:p>
            </p:txBody>
          </p:sp>
          <p:sp>
            <p:nvSpPr>
              <p:cNvPr id="346180" name="Freeform 68"/>
              <p:cNvSpPr>
                <a:spLocks/>
              </p:cNvSpPr>
              <p:nvPr/>
            </p:nvSpPr>
            <p:spPr bwMode="auto">
              <a:xfrm>
                <a:off x="2525" y="1130"/>
                <a:ext cx="10" cy="1"/>
              </a:xfrm>
              <a:custGeom>
                <a:avLst/>
                <a:gdLst/>
                <a:ahLst/>
                <a:cxnLst>
                  <a:cxn ang="0">
                    <a:pos x="0" y="0"/>
                  </a:cxn>
                  <a:cxn ang="0">
                    <a:pos x="0" y="0"/>
                  </a:cxn>
                  <a:cxn ang="0">
                    <a:pos x="17" y="0"/>
                  </a:cxn>
                </a:cxnLst>
                <a:rect l="0" t="0" r="r" b="b"/>
                <a:pathLst>
                  <a:path w="17">
                    <a:moveTo>
                      <a:pt x="0" y="0"/>
                    </a:moveTo>
                    <a:lnTo>
                      <a:pt x="0" y="0"/>
                    </a:lnTo>
                    <a:lnTo>
                      <a:pt x="17" y="0"/>
                    </a:lnTo>
                  </a:path>
                </a:pathLst>
              </a:custGeom>
              <a:noFill/>
              <a:ln w="50800">
                <a:solidFill>
                  <a:schemeClr val="tx1"/>
                </a:solidFill>
                <a:prstDash val="solid"/>
                <a:round/>
                <a:headEnd/>
                <a:tailEnd/>
              </a:ln>
            </p:spPr>
            <p:txBody>
              <a:bodyPr/>
              <a:lstStyle/>
              <a:p>
                <a:endParaRPr lang="en-US" sz="1800">
                  <a:latin typeface="+mn-lt"/>
                </a:endParaRPr>
              </a:p>
            </p:txBody>
          </p:sp>
          <p:sp>
            <p:nvSpPr>
              <p:cNvPr id="346181" name="Line 69"/>
              <p:cNvSpPr>
                <a:spLocks noChangeShapeType="1"/>
              </p:cNvSpPr>
              <p:nvPr/>
            </p:nvSpPr>
            <p:spPr bwMode="auto">
              <a:xfrm>
                <a:off x="2535" y="1131"/>
                <a:ext cx="1" cy="1"/>
              </a:xfrm>
              <a:prstGeom prst="line">
                <a:avLst/>
              </a:prstGeom>
              <a:noFill/>
              <a:ln w="50800">
                <a:solidFill>
                  <a:schemeClr val="tx1"/>
                </a:solidFill>
                <a:round/>
                <a:headEnd/>
                <a:tailEnd/>
              </a:ln>
            </p:spPr>
            <p:txBody>
              <a:bodyPr/>
              <a:lstStyle/>
              <a:p>
                <a:endParaRPr lang="en-US" sz="1800">
                  <a:latin typeface="+mn-lt"/>
                </a:endParaRPr>
              </a:p>
            </p:txBody>
          </p:sp>
          <p:sp>
            <p:nvSpPr>
              <p:cNvPr id="346182" name="Line 70"/>
              <p:cNvSpPr>
                <a:spLocks noChangeShapeType="1"/>
              </p:cNvSpPr>
              <p:nvPr/>
            </p:nvSpPr>
            <p:spPr bwMode="auto">
              <a:xfrm>
                <a:off x="2535" y="1164"/>
                <a:ext cx="1" cy="11"/>
              </a:xfrm>
              <a:prstGeom prst="line">
                <a:avLst/>
              </a:prstGeom>
              <a:noFill/>
              <a:ln w="50800">
                <a:solidFill>
                  <a:schemeClr val="tx1"/>
                </a:solidFill>
                <a:round/>
                <a:headEnd/>
                <a:tailEnd/>
              </a:ln>
            </p:spPr>
            <p:txBody>
              <a:bodyPr/>
              <a:lstStyle/>
              <a:p>
                <a:endParaRPr lang="en-US" sz="1800">
                  <a:latin typeface="+mn-lt"/>
                </a:endParaRPr>
              </a:p>
            </p:txBody>
          </p:sp>
          <p:sp>
            <p:nvSpPr>
              <p:cNvPr id="346183" name="Line 71"/>
              <p:cNvSpPr>
                <a:spLocks noChangeShapeType="1"/>
              </p:cNvSpPr>
              <p:nvPr/>
            </p:nvSpPr>
            <p:spPr bwMode="auto">
              <a:xfrm>
                <a:off x="2535" y="1207"/>
                <a:ext cx="1" cy="11"/>
              </a:xfrm>
              <a:prstGeom prst="line">
                <a:avLst/>
              </a:prstGeom>
              <a:noFill/>
              <a:ln w="50800">
                <a:solidFill>
                  <a:schemeClr val="tx1"/>
                </a:solidFill>
                <a:round/>
                <a:headEnd/>
                <a:tailEnd/>
              </a:ln>
            </p:spPr>
            <p:txBody>
              <a:bodyPr/>
              <a:lstStyle/>
              <a:p>
                <a:endParaRPr lang="en-US" sz="1800">
                  <a:latin typeface="+mn-lt"/>
                </a:endParaRPr>
              </a:p>
            </p:txBody>
          </p:sp>
          <p:sp>
            <p:nvSpPr>
              <p:cNvPr id="346184" name="Line 72"/>
              <p:cNvSpPr>
                <a:spLocks noChangeShapeType="1"/>
              </p:cNvSpPr>
              <p:nvPr/>
            </p:nvSpPr>
            <p:spPr bwMode="auto">
              <a:xfrm>
                <a:off x="2535" y="1251"/>
                <a:ext cx="1" cy="11"/>
              </a:xfrm>
              <a:prstGeom prst="line">
                <a:avLst/>
              </a:prstGeom>
              <a:noFill/>
              <a:ln w="50800">
                <a:solidFill>
                  <a:schemeClr val="tx1"/>
                </a:solidFill>
                <a:round/>
                <a:headEnd/>
                <a:tailEnd/>
              </a:ln>
            </p:spPr>
            <p:txBody>
              <a:bodyPr/>
              <a:lstStyle/>
              <a:p>
                <a:endParaRPr lang="en-US" sz="1800">
                  <a:latin typeface="+mn-lt"/>
                </a:endParaRPr>
              </a:p>
            </p:txBody>
          </p:sp>
          <p:sp>
            <p:nvSpPr>
              <p:cNvPr id="346185" name="Line 73"/>
              <p:cNvSpPr>
                <a:spLocks noChangeShapeType="1"/>
              </p:cNvSpPr>
              <p:nvPr/>
            </p:nvSpPr>
            <p:spPr bwMode="auto">
              <a:xfrm>
                <a:off x="2535" y="1294"/>
                <a:ext cx="1" cy="11"/>
              </a:xfrm>
              <a:prstGeom prst="line">
                <a:avLst/>
              </a:prstGeom>
              <a:noFill/>
              <a:ln w="50800">
                <a:solidFill>
                  <a:schemeClr val="tx1"/>
                </a:solidFill>
                <a:round/>
                <a:headEnd/>
                <a:tailEnd/>
              </a:ln>
            </p:spPr>
            <p:txBody>
              <a:bodyPr/>
              <a:lstStyle/>
              <a:p>
                <a:endParaRPr lang="en-US" sz="1800">
                  <a:latin typeface="+mn-lt"/>
                </a:endParaRPr>
              </a:p>
            </p:txBody>
          </p:sp>
          <p:sp>
            <p:nvSpPr>
              <p:cNvPr id="346186" name="Line 74"/>
              <p:cNvSpPr>
                <a:spLocks noChangeShapeType="1"/>
              </p:cNvSpPr>
              <p:nvPr/>
            </p:nvSpPr>
            <p:spPr bwMode="auto">
              <a:xfrm>
                <a:off x="2535" y="1338"/>
                <a:ext cx="1" cy="11"/>
              </a:xfrm>
              <a:prstGeom prst="line">
                <a:avLst/>
              </a:prstGeom>
              <a:noFill/>
              <a:ln w="50800">
                <a:solidFill>
                  <a:schemeClr val="tx1"/>
                </a:solidFill>
                <a:round/>
                <a:headEnd/>
                <a:tailEnd/>
              </a:ln>
            </p:spPr>
            <p:txBody>
              <a:bodyPr/>
              <a:lstStyle/>
              <a:p>
                <a:endParaRPr lang="en-US" sz="1800">
                  <a:latin typeface="+mn-lt"/>
                </a:endParaRPr>
              </a:p>
            </p:txBody>
          </p:sp>
          <p:sp>
            <p:nvSpPr>
              <p:cNvPr id="346187" name="Line 75"/>
              <p:cNvSpPr>
                <a:spLocks noChangeShapeType="1"/>
              </p:cNvSpPr>
              <p:nvPr/>
            </p:nvSpPr>
            <p:spPr bwMode="auto">
              <a:xfrm>
                <a:off x="2535" y="1381"/>
                <a:ext cx="1" cy="11"/>
              </a:xfrm>
              <a:prstGeom prst="line">
                <a:avLst/>
              </a:prstGeom>
              <a:noFill/>
              <a:ln w="50800">
                <a:solidFill>
                  <a:schemeClr val="tx1"/>
                </a:solidFill>
                <a:round/>
                <a:headEnd/>
                <a:tailEnd/>
              </a:ln>
            </p:spPr>
            <p:txBody>
              <a:bodyPr/>
              <a:lstStyle/>
              <a:p>
                <a:endParaRPr lang="en-US" sz="1800">
                  <a:latin typeface="+mn-lt"/>
                </a:endParaRPr>
              </a:p>
            </p:txBody>
          </p:sp>
          <p:sp>
            <p:nvSpPr>
              <p:cNvPr id="346188" name="Line 76"/>
              <p:cNvSpPr>
                <a:spLocks noChangeShapeType="1"/>
              </p:cNvSpPr>
              <p:nvPr/>
            </p:nvSpPr>
            <p:spPr bwMode="auto">
              <a:xfrm>
                <a:off x="2535" y="1425"/>
                <a:ext cx="1" cy="11"/>
              </a:xfrm>
              <a:prstGeom prst="line">
                <a:avLst/>
              </a:prstGeom>
              <a:noFill/>
              <a:ln w="50800">
                <a:solidFill>
                  <a:schemeClr val="tx1"/>
                </a:solidFill>
                <a:round/>
                <a:headEnd/>
                <a:tailEnd/>
              </a:ln>
            </p:spPr>
            <p:txBody>
              <a:bodyPr/>
              <a:lstStyle/>
              <a:p>
                <a:endParaRPr lang="en-US" sz="1800">
                  <a:latin typeface="+mn-lt"/>
                </a:endParaRPr>
              </a:p>
            </p:txBody>
          </p:sp>
          <p:sp>
            <p:nvSpPr>
              <p:cNvPr id="346189" name="Line 77"/>
              <p:cNvSpPr>
                <a:spLocks noChangeShapeType="1"/>
              </p:cNvSpPr>
              <p:nvPr/>
            </p:nvSpPr>
            <p:spPr bwMode="auto">
              <a:xfrm>
                <a:off x="2535" y="1468"/>
                <a:ext cx="1" cy="11"/>
              </a:xfrm>
              <a:prstGeom prst="line">
                <a:avLst/>
              </a:prstGeom>
              <a:noFill/>
              <a:ln w="50800">
                <a:solidFill>
                  <a:schemeClr val="tx1"/>
                </a:solidFill>
                <a:round/>
                <a:headEnd/>
                <a:tailEnd/>
              </a:ln>
            </p:spPr>
            <p:txBody>
              <a:bodyPr/>
              <a:lstStyle/>
              <a:p>
                <a:endParaRPr lang="en-US" sz="1800">
                  <a:latin typeface="+mn-lt"/>
                </a:endParaRPr>
              </a:p>
            </p:txBody>
          </p:sp>
          <p:sp>
            <p:nvSpPr>
              <p:cNvPr id="346190" name="Line 78"/>
              <p:cNvSpPr>
                <a:spLocks noChangeShapeType="1"/>
              </p:cNvSpPr>
              <p:nvPr/>
            </p:nvSpPr>
            <p:spPr bwMode="auto">
              <a:xfrm>
                <a:off x="2535" y="1512"/>
                <a:ext cx="1" cy="11"/>
              </a:xfrm>
              <a:prstGeom prst="line">
                <a:avLst/>
              </a:prstGeom>
              <a:noFill/>
              <a:ln w="50800">
                <a:solidFill>
                  <a:schemeClr val="tx1"/>
                </a:solidFill>
                <a:round/>
                <a:headEnd/>
                <a:tailEnd/>
              </a:ln>
            </p:spPr>
            <p:txBody>
              <a:bodyPr/>
              <a:lstStyle/>
              <a:p>
                <a:endParaRPr lang="en-US" sz="1800">
                  <a:latin typeface="+mn-lt"/>
                </a:endParaRPr>
              </a:p>
            </p:txBody>
          </p:sp>
          <p:sp>
            <p:nvSpPr>
              <p:cNvPr id="346191" name="Line 79"/>
              <p:cNvSpPr>
                <a:spLocks noChangeShapeType="1"/>
              </p:cNvSpPr>
              <p:nvPr/>
            </p:nvSpPr>
            <p:spPr bwMode="auto">
              <a:xfrm>
                <a:off x="2535" y="1555"/>
                <a:ext cx="1" cy="11"/>
              </a:xfrm>
              <a:prstGeom prst="line">
                <a:avLst/>
              </a:prstGeom>
              <a:noFill/>
              <a:ln w="50800">
                <a:solidFill>
                  <a:schemeClr val="tx1"/>
                </a:solidFill>
                <a:round/>
                <a:headEnd/>
                <a:tailEnd/>
              </a:ln>
            </p:spPr>
            <p:txBody>
              <a:bodyPr/>
              <a:lstStyle/>
              <a:p>
                <a:endParaRPr lang="en-US" sz="1800">
                  <a:latin typeface="+mn-lt"/>
                </a:endParaRPr>
              </a:p>
            </p:txBody>
          </p:sp>
          <p:sp>
            <p:nvSpPr>
              <p:cNvPr id="346192" name="Line 80"/>
              <p:cNvSpPr>
                <a:spLocks noChangeShapeType="1"/>
              </p:cNvSpPr>
              <p:nvPr/>
            </p:nvSpPr>
            <p:spPr bwMode="auto">
              <a:xfrm>
                <a:off x="2535" y="1599"/>
                <a:ext cx="1" cy="11"/>
              </a:xfrm>
              <a:prstGeom prst="line">
                <a:avLst/>
              </a:prstGeom>
              <a:noFill/>
              <a:ln w="50800">
                <a:solidFill>
                  <a:schemeClr val="tx1"/>
                </a:solidFill>
                <a:round/>
                <a:headEnd/>
                <a:tailEnd/>
              </a:ln>
            </p:spPr>
            <p:txBody>
              <a:bodyPr/>
              <a:lstStyle/>
              <a:p>
                <a:endParaRPr lang="en-US" sz="1800">
                  <a:latin typeface="+mn-lt"/>
                </a:endParaRPr>
              </a:p>
            </p:txBody>
          </p:sp>
          <p:sp>
            <p:nvSpPr>
              <p:cNvPr id="346193" name="Line 81"/>
              <p:cNvSpPr>
                <a:spLocks noChangeShapeType="1"/>
              </p:cNvSpPr>
              <p:nvPr/>
            </p:nvSpPr>
            <p:spPr bwMode="auto">
              <a:xfrm>
                <a:off x="2535" y="1642"/>
                <a:ext cx="1" cy="11"/>
              </a:xfrm>
              <a:prstGeom prst="line">
                <a:avLst/>
              </a:prstGeom>
              <a:noFill/>
              <a:ln w="50800">
                <a:solidFill>
                  <a:schemeClr val="tx1"/>
                </a:solidFill>
                <a:round/>
                <a:headEnd/>
                <a:tailEnd/>
              </a:ln>
            </p:spPr>
            <p:txBody>
              <a:bodyPr/>
              <a:lstStyle/>
              <a:p>
                <a:endParaRPr lang="en-US" sz="1800">
                  <a:latin typeface="+mn-lt"/>
                </a:endParaRPr>
              </a:p>
            </p:txBody>
          </p:sp>
          <p:sp>
            <p:nvSpPr>
              <p:cNvPr id="346194" name="Line 82"/>
              <p:cNvSpPr>
                <a:spLocks noChangeShapeType="1"/>
              </p:cNvSpPr>
              <p:nvPr/>
            </p:nvSpPr>
            <p:spPr bwMode="auto">
              <a:xfrm>
                <a:off x="2535" y="1686"/>
                <a:ext cx="1" cy="11"/>
              </a:xfrm>
              <a:prstGeom prst="line">
                <a:avLst/>
              </a:prstGeom>
              <a:noFill/>
              <a:ln w="50800">
                <a:solidFill>
                  <a:schemeClr val="tx1"/>
                </a:solidFill>
                <a:round/>
                <a:headEnd/>
                <a:tailEnd/>
              </a:ln>
            </p:spPr>
            <p:txBody>
              <a:bodyPr/>
              <a:lstStyle/>
              <a:p>
                <a:endParaRPr lang="en-US" sz="1800">
                  <a:latin typeface="+mn-lt"/>
                </a:endParaRPr>
              </a:p>
            </p:txBody>
          </p:sp>
          <p:sp>
            <p:nvSpPr>
              <p:cNvPr id="346195" name="Line 83"/>
              <p:cNvSpPr>
                <a:spLocks noChangeShapeType="1"/>
              </p:cNvSpPr>
              <p:nvPr/>
            </p:nvSpPr>
            <p:spPr bwMode="auto">
              <a:xfrm>
                <a:off x="2535" y="1729"/>
                <a:ext cx="1" cy="11"/>
              </a:xfrm>
              <a:prstGeom prst="line">
                <a:avLst/>
              </a:prstGeom>
              <a:noFill/>
              <a:ln w="50800">
                <a:solidFill>
                  <a:schemeClr val="tx1"/>
                </a:solidFill>
                <a:round/>
                <a:headEnd/>
                <a:tailEnd/>
              </a:ln>
            </p:spPr>
            <p:txBody>
              <a:bodyPr/>
              <a:lstStyle/>
              <a:p>
                <a:endParaRPr lang="en-US" sz="1800">
                  <a:latin typeface="+mn-lt"/>
                </a:endParaRPr>
              </a:p>
            </p:txBody>
          </p:sp>
          <p:sp>
            <p:nvSpPr>
              <p:cNvPr id="346196" name="Line 84"/>
              <p:cNvSpPr>
                <a:spLocks noChangeShapeType="1"/>
              </p:cNvSpPr>
              <p:nvPr/>
            </p:nvSpPr>
            <p:spPr bwMode="auto">
              <a:xfrm>
                <a:off x="2535" y="1773"/>
                <a:ext cx="1" cy="11"/>
              </a:xfrm>
              <a:prstGeom prst="line">
                <a:avLst/>
              </a:prstGeom>
              <a:noFill/>
              <a:ln w="50800">
                <a:solidFill>
                  <a:schemeClr val="tx1"/>
                </a:solidFill>
                <a:round/>
                <a:headEnd/>
                <a:tailEnd/>
              </a:ln>
            </p:spPr>
            <p:txBody>
              <a:bodyPr/>
              <a:lstStyle/>
              <a:p>
                <a:endParaRPr lang="en-US" sz="1800">
                  <a:latin typeface="+mn-lt"/>
                </a:endParaRPr>
              </a:p>
            </p:txBody>
          </p:sp>
          <p:sp>
            <p:nvSpPr>
              <p:cNvPr id="346197" name="Line 85"/>
              <p:cNvSpPr>
                <a:spLocks noChangeShapeType="1"/>
              </p:cNvSpPr>
              <p:nvPr/>
            </p:nvSpPr>
            <p:spPr bwMode="auto">
              <a:xfrm>
                <a:off x="2535" y="1816"/>
                <a:ext cx="1" cy="11"/>
              </a:xfrm>
              <a:prstGeom prst="line">
                <a:avLst/>
              </a:prstGeom>
              <a:noFill/>
              <a:ln w="50800">
                <a:solidFill>
                  <a:schemeClr val="tx1"/>
                </a:solidFill>
                <a:round/>
                <a:headEnd/>
                <a:tailEnd/>
              </a:ln>
            </p:spPr>
            <p:txBody>
              <a:bodyPr/>
              <a:lstStyle/>
              <a:p>
                <a:endParaRPr lang="en-US" sz="1800">
                  <a:latin typeface="+mn-lt"/>
                </a:endParaRPr>
              </a:p>
            </p:txBody>
          </p:sp>
          <p:sp>
            <p:nvSpPr>
              <p:cNvPr id="346198" name="Line 86"/>
              <p:cNvSpPr>
                <a:spLocks noChangeShapeType="1"/>
              </p:cNvSpPr>
              <p:nvPr/>
            </p:nvSpPr>
            <p:spPr bwMode="auto">
              <a:xfrm>
                <a:off x="2535" y="1860"/>
                <a:ext cx="1" cy="11"/>
              </a:xfrm>
              <a:prstGeom prst="line">
                <a:avLst/>
              </a:prstGeom>
              <a:noFill/>
              <a:ln w="50800">
                <a:solidFill>
                  <a:schemeClr val="tx1"/>
                </a:solidFill>
                <a:round/>
                <a:headEnd/>
                <a:tailEnd/>
              </a:ln>
            </p:spPr>
            <p:txBody>
              <a:bodyPr/>
              <a:lstStyle/>
              <a:p>
                <a:endParaRPr lang="en-US" sz="1800">
                  <a:latin typeface="+mn-lt"/>
                </a:endParaRPr>
              </a:p>
            </p:txBody>
          </p:sp>
          <p:sp>
            <p:nvSpPr>
              <p:cNvPr id="346199" name="Line 87"/>
              <p:cNvSpPr>
                <a:spLocks noChangeShapeType="1"/>
              </p:cNvSpPr>
              <p:nvPr/>
            </p:nvSpPr>
            <p:spPr bwMode="auto">
              <a:xfrm>
                <a:off x="2535" y="1903"/>
                <a:ext cx="1" cy="11"/>
              </a:xfrm>
              <a:prstGeom prst="line">
                <a:avLst/>
              </a:prstGeom>
              <a:noFill/>
              <a:ln w="50800">
                <a:solidFill>
                  <a:schemeClr val="tx1"/>
                </a:solidFill>
                <a:round/>
                <a:headEnd/>
                <a:tailEnd/>
              </a:ln>
            </p:spPr>
            <p:txBody>
              <a:bodyPr/>
              <a:lstStyle/>
              <a:p>
                <a:endParaRPr lang="en-US" sz="1800">
                  <a:latin typeface="+mn-lt"/>
                </a:endParaRPr>
              </a:p>
            </p:txBody>
          </p:sp>
          <p:sp>
            <p:nvSpPr>
              <p:cNvPr id="346200" name="Line 88"/>
              <p:cNvSpPr>
                <a:spLocks noChangeShapeType="1"/>
              </p:cNvSpPr>
              <p:nvPr/>
            </p:nvSpPr>
            <p:spPr bwMode="auto">
              <a:xfrm>
                <a:off x="2535" y="1947"/>
                <a:ext cx="1" cy="11"/>
              </a:xfrm>
              <a:prstGeom prst="line">
                <a:avLst/>
              </a:prstGeom>
              <a:noFill/>
              <a:ln w="50800">
                <a:solidFill>
                  <a:schemeClr val="tx1"/>
                </a:solidFill>
                <a:round/>
                <a:headEnd/>
                <a:tailEnd/>
              </a:ln>
            </p:spPr>
            <p:txBody>
              <a:bodyPr/>
              <a:lstStyle/>
              <a:p>
                <a:endParaRPr lang="en-US" sz="1800">
                  <a:latin typeface="+mn-lt"/>
                </a:endParaRPr>
              </a:p>
            </p:txBody>
          </p:sp>
          <p:sp>
            <p:nvSpPr>
              <p:cNvPr id="346201" name="Line 89"/>
              <p:cNvSpPr>
                <a:spLocks noChangeShapeType="1"/>
              </p:cNvSpPr>
              <p:nvPr/>
            </p:nvSpPr>
            <p:spPr bwMode="auto">
              <a:xfrm>
                <a:off x="2535" y="1991"/>
                <a:ext cx="1" cy="10"/>
              </a:xfrm>
              <a:prstGeom prst="line">
                <a:avLst/>
              </a:prstGeom>
              <a:noFill/>
              <a:ln w="50800">
                <a:solidFill>
                  <a:schemeClr val="tx1"/>
                </a:solidFill>
                <a:round/>
                <a:headEnd/>
                <a:tailEnd/>
              </a:ln>
            </p:spPr>
            <p:txBody>
              <a:bodyPr/>
              <a:lstStyle/>
              <a:p>
                <a:endParaRPr lang="en-US" sz="1800">
                  <a:latin typeface="+mn-lt"/>
                </a:endParaRPr>
              </a:p>
            </p:txBody>
          </p:sp>
          <p:sp>
            <p:nvSpPr>
              <p:cNvPr id="346202" name="Line 90"/>
              <p:cNvSpPr>
                <a:spLocks noChangeShapeType="1"/>
              </p:cNvSpPr>
              <p:nvPr/>
            </p:nvSpPr>
            <p:spPr bwMode="auto">
              <a:xfrm>
                <a:off x="2535" y="2034"/>
                <a:ext cx="1" cy="11"/>
              </a:xfrm>
              <a:prstGeom prst="line">
                <a:avLst/>
              </a:prstGeom>
              <a:noFill/>
              <a:ln w="50800">
                <a:solidFill>
                  <a:schemeClr val="tx1"/>
                </a:solidFill>
                <a:round/>
                <a:headEnd/>
                <a:tailEnd/>
              </a:ln>
            </p:spPr>
            <p:txBody>
              <a:bodyPr/>
              <a:lstStyle/>
              <a:p>
                <a:endParaRPr lang="en-US" sz="1800">
                  <a:latin typeface="+mn-lt"/>
                </a:endParaRPr>
              </a:p>
            </p:txBody>
          </p:sp>
          <p:sp>
            <p:nvSpPr>
              <p:cNvPr id="346203" name="Line 91"/>
              <p:cNvSpPr>
                <a:spLocks noChangeShapeType="1"/>
              </p:cNvSpPr>
              <p:nvPr/>
            </p:nvSpPr>
            <p:spPr bwMode="auto">
              <a:xfrm>
                <a:off x="2535" y="2078"/>
                <a:ext cx="1" cy="10"/>
              </a:xfrm>
              <a:prstGeom prst="line">
                <a:avLst/>
              </a:prstGeom>
              <a:noFill/>
              <a:ln w="50800">
                <a:solidFill>
                  <a:schemeClr val="tx1"/>
                </a:solidFill>
                <a:round/>
                <a:headEnd/>
                <a:tailEnd/>
              </a:ln>
            </p:spPr>
            <p:txBody>
              <a:bodyPr/>
              <a:lstStyle/>
              <a:p>
                <a:endParaRPr lang="en-US" sz="1800">
                  <a:latin typeface="+mn-lt"/>
                </a:endParaRPr>
              </a:p>
            </p:txBody>
          </p:sp>
          <p:sp>
            <p:nvSpPr>
              <p:cNvPr id="346204" name="Line 92"/>
              <p:cNvSpPr>
                <a:spLocks noChangeShapeType="1"/>
              </p:cNvSpPr>
              <p:nvPr/>
            </p:nvSpPr>
            <p:spPr bwMode="auto">
              <a:xfrm>
                <a:off x="2535" y="2121"/>
                <a:ext cx="1" cy="11"/>
              </a:xfrm>
              <a:prstGeom prst="line">
                <a:avLst/>
              </a:prstGeom>
              <a:noFill/>
              <a:ln w="50800">
                <a:solidFill>
                  <a:schemeClr val="tx1"/>
                </a:solidFill>
                <a:round/>
                <a:headEnd/>
                <a:tailEnd/>
              </a:ln>
            </p:spPr>
            <p:txBody>
              <a:bodyPr/>
              <a:lstStyle/>
              <a:p>
                <a:endParaRPr lang="en-US" sz="1800">
                  <a:latin typeface="+mn-lt"/>
                </a:endParaRPr>
              </a:p>
            </p:txBody>
          </p:sp>
          <p:sp>
            <p:nvSpPr>
              <p:cNvPr id="346205" name="Line 93"/>
              <p:cNvSpPr>
                <a:spLocks noChangeShapeType="1"/>
              </p:cNvSpPr>
              <p:nvPr/>
            </p:nvSpPr>
            <p:spPr bwMode="auto">
              <a:xfrm>
                <a:off x="2535" y="2165"/>
                <a:ext cx="1" cy="10"/>
              </a:xfrm>
              <a:prstGeom prst="line">
                <a:avLst/>
              </a:prstGeom>
              <a:noFill/>
              <a:ln w="50800">
                <a:solidFill>
                  <a:schemeClr val="tx1"/>
                </a:solidFill>
                <a:round/>
                <a:headEnd/>
                <a:tailEnd/>
              </a:ln>
            </p:spPr>
            <p:txBody>
              <a:bodyPr/>
              <a:lstStyle/>
              <a:p>
                <a:endParaRPr lang="en-US" sz="1800">
                  <a:latin typeface="+mn-lt"/>
                </a:endParaRPr>
              </a:p>
            </p:txBody>
          </p:sp>
          <p:sp>
            <p:nvSpPr>
              <p:cNvPr id="346206" name="Line 94"/>
              <p:cNvSpPr>
                <a:spLocks noChangeShapeType="1"/>
              </p:cNvSpPr>
              <p:nvPr/>
            </p:nvSpPr>
            <p:spPr bwMode="auto">
              <a:xfrm>
                <a:off x="2535" y="2208"/>
                <a:ext cx="1" cy="11"/>
              </a:xfrm>
              <a:prstGeom prst="line">
                <a:avLst/>
              </a:prstGeom>
              <a:noFill/>
              <a:ln w="50800">
                <a:solidFill>
                  <a:schemeClr val="tx1"/>
                </a:solidFill>
                <a:round/>
                <a:headEnd/>
                <a:tailEnd/>
              </a:ln>
            </p:spPr>
            <p:txBody>
              <a:bodyPr/>
              <a:lstStyle/>
              <a:p>
                <a:endParaRPr lang="en-US" sz="1800">
                  <a:latin typeface="+mn-lt"/>
                </a:endParaRPr>
              </a:p>
            </p:txBody>
          </p:sp>
          <p:sp>
            <p:nvSpPr>
              <p:cNvPr id="346207" name="Line 95"/>
              <p:cNvSpPr>
                <a:spLocks noChangeShapeType="1"/>
              </p:cNvSpPr>
              <p:nvPr/>
            </p:nvSpPr>
            <p:spPr bwMode="auto">
              <a:xfrm>
                <a:off x="2535" y="2252"/>
                <a:ext cx="1" cy="11"/>
              </a:xfrm>
              <a:prstGeom prst="line">
                <a:avLst/>
              </a:prstGeom>
              <a:noFill/>
              <a:ln w="50800">
                <a:solidFill>
                  <a:schemeClr val="tx1"/>
                </a:solidFill>
                <a:round/>
                <a:headEnd/>
                <a:tailEnd/>
              </a:ln>
            </p:spPr>
            <p:txBody>
              <a:bodyPr/>
              <a:lstStyle/>
              <a:p>
                <a:endParaRPr lang="en-US" sz="1800">
                  <a:latin typeface="+mn-lt"/>
                </a:endParaRPr>
              </a:p>
            </p:txBody>
          </p:sp>
          <p:sp>
            <p:nvSpPr>
              <p:cNvPr id="346208" name="Line 96"/>
              <p:cNvSpPr>
                <a:spLocks noChangeShapeType="1"/>
              </p:cNvSpPr>
              <p:nvPr/>
            </p:nvSpPr>
            <p:spPr bwMode="auto">
              <a:xfrm>
                <a:off x="2535" y="2295"/>
                <a:ext cx="1" cy="11"/>
              </a:xfrm>
              <a:prstGeom prst="line">
                <a:avLst/>
              </a:prstGeom>
              <a:noFill/>
              <a:ln w="50800">
                <a:solidFill>
                  <a:schemeClr val="tx1"/>
                </a:solidFill>
                <a:round/>
                <a:headEnd/>
                <a:tailEnd/>
              </a:ln>
            </p:spPr>
            <p:txBody>
              <a:bodyPr/>
              <a:lstStyle/>
              <a:p>
                <a:endParaRPr lang="en-US" sz="1800">
                  <a:latin typeface="+mn-lt"/>
                </a:endParaRPr>
              </a:p>
            </p:txBody>
          </p:sp>
          <p:sp>
            <p:nvSpPr>
              <p:cNvPr id="346209" name="Line 97"/>
              <p:cNvSpPr>
                <a:spLocks noChangeShapeType="1"/>
              </p:cNvSpPr>
              <p:nvPr/>
            </p:nvSpPr>
            <p:spPr bwMode="auto">
              <a:xfrm>
                <a:off x="2535" y="2339"/>
                <a:ext cx="1" cy="11"/>
              </a:xfrm>
              <a:prstGeom prst="line">
                <a:avLst/>
              </a:prstGeom>
              <a:noFill/>
              <a:ln w="50800">
                <a:solidFill>
                  <a:schemeClr val="tx1"/>
                </a:solidFill>
                <a:round/>
                <a:headEnd/>
                <a:tailEnd/>
              </a:ln>
            </p:spPr>
            <p:txBody>
              <a:bodyPr/>
              <a:lstStyle/>
              <a:p>
                <a:endParaRPr lang="en-US" sz="1800">
                  <a:latin typeface="+mn-lt"/>
                </a:endParaRPr>
              </a:p>
            </p:txBody>
          </p:sp>
          <p:sp>
            <p:nvSpPr>
              <p:cNvPr id="346210" name="Line 98"/>
              <p:cNvSpPr>
                <a:spLocks noChangeShapeType="1"/>
              </p:cNvSpPr>
              <p:nvPr/>
            </p:nvSpPr>
            <p:spPr bwMode="auto">
              <a:xfrm>
                <a:off x="2535" y="2382"/>
                <a:ext cx="1" cy="11"/>
              </a:xfrm>
              <a:prstGeom prst="line">
                <a:avLst/>
              </a:prstGeom>
              <a:noFill/>
              <a:ln w="50800">
                <a:solidFill>
                  <a:schemeClr val="tx1"/>
                </a:solidFill>
                <a:round/>
                <a:headEnd/>
                <a:tailEnd/>
              </a:ln>
            </p:spPr>
            <p:txBody>
              <a:bodyPr/>
              <a:lstStyle/>
              <a:p>
                <a:endParaRPr lang="en-US" sz="1800">
                  <a:latin typeface="+mn-lt"/>
                </a:endParaRPr>
              </a:p>
            </p:txBody>
          </p:sp>
          <p:sp>
            <p:nvSpPr>
              <p:cNvPr id="346211" name="Line 99"/>
              <p:cNvSpPr>
                <a:spLocks noChangeShapeType="1"/>
              </p:cNvSpPr>
              <p:nvPr/>
            </p:nvSpPr>
            <p:spPr bwMode="auto">
              <a:xfrm>
                <a:off x="2535" y="2426"/>
                <a:ext cx="1" cy="11"/>
              </a:xfrm>
              <a:prstGeom prst="line">
                <a:avLst/>
              </a:prstGeom>
              <a:noFill/>
              <a:ln w="50800">
                <a:solidFill>
                  <a:schemeClr val="tx1"/>
                </a:solidFill>
                <a:round/>
                <a:headEnd/>
                <a:tailEnd/>
              </a:ln>
            </p:spPr>
            <p:txBody>
              <a:bodyPr/>
              <a:lstStyle/>
              <a:p>
                <a:endParaRPr lang="en-US" sz="1800">
                  <a:latin typeface="+mn-lt"/>
                </a:endParaRPr>
              </a:p>
            </p:txBody>
          </p:sp>
          <p:sp>
            <p:nvSpPr>
              <p:cNvPr id="346212" name="Line 100"/>
              <p:cNvSpPr>
                <a:spLocks noChangeShapeType="1"/>
              </p:cNvSpPr>
              <p:nvPr/>
            </p:nvSpPr>
            <p:spPr bwMode="auto">
              <a:xfrm>
                <a:off x="2535" y="2469"/>
                <a:ext cx="1" cy="11"/>
              </a:xfrm>
              <a:prstGeom prst="line">
                <a:avLst/>
              </a:prstGeom>
              <a:noFill/>
              <a:ln w="50800">
                <a:solidFill>
                  <a:schemeClr val="tx1"/>
                </a:solidFill>
                <a:round/>
                <a:headEnd/>
                <a:tailEnd/>
              </a:ln>
            </p:spPr>
            <p:txBody>
              <a:bodyPr/>
              <a:lstStyle/>
              <a:p>
                <a:endParaRPr lang="en-US" sz="1800">
                  <a:latin typeface="+mn-lt"/>
                </a:endParaRPr>
              </a:p>
            </p:txBody>
          </p:sp>
          <p:sp>
            <p:nvSpPr>
              <p:cNvPr id="346213" name="Line 101"/>
              <p:cNvSpPr>
                <a:spLocks noChangeShapeType="1"/>
              </p:cNvSpPr>
              <p:nvPr/>
            </p:nvSpPr>
            <p:spPr bwMode="auto">
              <a:xfrm>
                <a:off x="2535" y="2513"/>
                <a:ext cx="1" cy="11"/>
              </a:xfrm>
              <a:prstGeom prst="line">
                <a:avLst/>
              </a:prstGeom>
              <a:noFill/>
              <a:ln w="50800">
                <a:solidFill>
                  <a:schemeClr val="tx1"/>
                </a:solidFill>
                <a:round/>
                <a:headEnd/>
                <a:tailEnd/>
              </a:ln>
            </p:spPr>
            <p:txBody>
              <a:bodyPr/>
              <a:lstStyle/>
              <a:p>
                <a:endParaRPr lang="en-US" sz="1800">
                  <a:latin typeface="+mn-lt"/>
                </a:endParaRPr>
              </a:p>
            </p:txBody>
          </p:sp>
          <p:sp>
            <p:nvSpPr>
              <p:cNvPr id="346214" name="Line 102"/>
              <p:cNvSpPr>
                <a:spLocks noChangeShapeType="1"/>
              </p:cNvSpPr>
              <p:nvPr/>
            </p:nvSpPr>
            <p:spPr bwMode="auto">
              <a:xfrm>
                <a:off x="2535" y="2556"/>
                <a:ext cx="1" cy="11"/>
              </a:xfrm>
              <a:prstGeom prst="line">
                <a:avLst/>
              </a:prstGeom>
              <a:noFill/>
              <a:ln w="50800">
                <a:solidFill>
                  <a:schemeClr val="tx1"/>
                </a:solidFill>
                <a:round/>
                <a:headEnd/>
                <a:tailEnd/>
              </a:ln>
            </p:spPr>
            <p:txBody>
              <a:bodyPr/>
              <a:lstStyle/>
              <a:p>
                <a:endParaRPr lang="en-US" sz="1800">
                  <a:latin typeface="+mn-lt"/>
                </a:endParaRPr>
              </a:p>
            </p:txBody>
          </p:sp>
          <p:sp>
            <p:nvSpPr>
              <p:cNvPr id="346215" name="Line 103"/>
              <p:cNvSpPr>
                <a:spLocks noChangeShapeType="1"/>
              </p:cNvSpPr>
              <p:nvPr/>
            </p:nvSpPr>
            <p:spPr bwMode="auto">
              <a:xfrm>
                <a:off x="2535" y="2600"/>
                <a:ext cx="1" cy="11"/>
              </a:xfrm>
              <a:prstGeom prst="line">
                <a:avLst/>
              </a:prstGeom>
              <a:noFill/>
              <a:ln w="50800">
                <a:solidFill>
                  <a:schemeClr val="tx1"/>
                </a:solidFill>
                <a:round/>
                <a:headEnd/>
                <a:tailEnd/>
              </a:ln>
            </p:spPr>
            <p:txBody>
              <a:bodyPr/>
              <a:lstStyle/>
              <a:p>
                <a:endParaRPr lang="en-US" sz="1800">
                  <a:latin typeface="+mn-lt"/>
                </a:endParaRPr>
              </a:p>
            </p:txBody>
          </p:sp>
          <p:sp>
            <p:nvSpPr>
              <p:cNvPr id="346216" name="Line 104"/>
              <p:cNvSpPr>
                <a:spLocks noChangeShapeType="1"/>
              </p:cNvSpPr>
              <p:nvPr/>
            </p:nvSpPr>
            <p:spPr bwMode="auto">
              <a:xfrm>
                <a:off x="2535" y="2643"/>
                <a:ext cx="1" cy="11"/>
              </a:xfrm>
              <a:prstGeom prst="line">
                <a:avLst/>
              </a:prstGeom>
              <a:noFill/>
              <a:ln w="50800">
                <a:solidFill>
                  <a:schemeClr val="tx1"/>
                </a:solidFill>
                <a:round/>
                <a:headEnd/>
                <a:tailEnd/>
              </a:ln>
            </p:spPr>
            <p:txBody>
              <a:bodyPr/>
              <a:lstStyle/>
              <a:p>
                <a:endParaRPr lang="en-US" sz="1800">
                  <a:latin typeface="+mn-lt"/>
                </a:endParaRPr>
              </a:p>
            </p:txBody>
          </p:sp>
          <p:sp>
            <p:nvSpPr>
              <p:cNvPr id="346217" name="Line 105"/>
              <p:cNvSpPr>
                <a:spLocks noChangeShapeType="1"/>
              </p:cNvSpPr>
              <p:nvPr/>
            </p:nvSpPr>
            <p:spPr bwMode="auto">
              <a:xfrm>
                <a:off x="2535" y="2687"/>
                <a:ext cx="1" cy="11"/>
              </a:xfrm>
              <a:prstGeom prst="line">
                <a:avLst/>
              </a:prstGeom>
              <a:noFill/>
              <a:ln w="50800">
                <a:solidFill>
                  <a:schemeClr val="tx1"/>
                </a:solidFill>
                <a:round/>
                <a:headEnd/>
                <a:tailEnd/>
              </a:ln>
            </p:spPr>
            <p:txBody>
              <a:bodyPr/>
              <a:lstStyle/>
              <a:p>
                <a:endParaRPr lang="en-US" sz="1800">
                  <a:latin typeface="+mn-lt"/>
                </a:endParaRPr>
              </a:p>
            </p:txBody>
          </p:sp>
          <p:sp>
            <p:nvSpPr>
              <p:cNvPr id="346218" name="Line 106"/>
              <p:cNvSpPr>
                <a:spLocks noChangeShapeType="1"/>
              </p:cNvSpPr>
              <p:nvPr/>
            </p:nvSpPr>
            <p:spPr bwMode="auto">
              <a:xfrm>
                <a:off x="2535" y="2730"/>
                <a:ext cx="1" cy="11"/>
              </a:xfrm>
              <a:prstGeom prst="line">
                <a:avLst/>
              </a:prstGeom>
              <a:noFill/>
              <a:ln w="50800">
                <a:solidFill>
                  <a:schemeClr val="tx1"/>
                </a:solidFill>
                <a:round/>
                <a:headEnd/>
                <a:tailEnd/>
              </a:ln>
            </p:spPr>
            <p:txBody>
              <a:bodyPr/>
              <a:lstStyle/>
              <a:p>
                <a:endParaRPr lang="en-US" sz="1800">
                  <a:latin typeface="+mn-lt"/>
                </a:endParaRPr>
              </a:p>
            </p:txBody>
          </p:sp>
          <p:sp>
            <p:nvSpPr>
              <p:cNvPr id="346219" name="Line 107"/>
              <p:cNvSpPr>
                <a:spLocks noChangeShapeType="1"/>
              </p:cNvSpPr>
              <p:nvPr/>
            </p:nvSpPr>
            <p:spPr bwMode="auto">
              <a:xfrm>
                <a:off x="2555" y="2754"/>
                <a:ext cx="11" cy="1"/>
              </a:xfrm>
              <a:prstGeom prst="line">
                <a:avLst/>
              </a:prstGeom>
              <a:noFill/>
              <a:ln w="50800">
                <a:solidFill>
                  <a:schemeClr val="tx1"/>
                </a:solidFill>
                <a:round/>
                <a:headEnd/>
                <a:tailEnd/>
              </a:ln>
            </p:spPr>
            <p:txBody>
              <a:bodyPr/>
              <a:lstStyle/>
              <a:p>
                <a:endParaRPr lang="en-US" sz="1800">
                  <a:latin typeface="+mn-lt"/>
                </a:endParaRPr>
              </a:p>
            </p:txBody>
          </p:sp>
          <p:sp>
            <p:nvSpPr>
              <p:cNvPr id="346220" name="Line 108"/>
              <p:cNvSpPr>
                <a:spLocks noChangeShapeType="1"/>
              </p:cNvSpPr>
              <p:nvPr/>
            </p:nvSpPr>
            <p:spPr bwMode="auto">
              <a:xfrm>
                <a:off x="2598" y="2754"/>
                <a:ext cx="11" cy="1"/>
              </a:xfrm>
              <a:prstGeom prst="line">
                <a:avLst/>
              </a:prstGeom>
              <a:noFill/>
              <a:ln w="50800">
                <a:solidFill>
                  <a:schemeClr val="tx1"/>
                </a:solidFill>
                <a:round/>
                <a:headEnd/>
                <a:tailEnd/>
              </a:ln>
            </p:spPr>
            <p:txBody>
              <a:bodyPr/>
              <a:lstStyle/>
              <a:p>
                <a:endParaRPr lang="en-US" sz="1800">
                  <a:latin typeface="+mn-lt"/>
                </a:endParaRPr>
              </a:p>
            </p:txBody>
          </p:sp>
          <p:sp>
            <p:nvSpPr>
              <p:cNvPr id="346221" name="Line 109"/>
              <p:cNvSpPr>
                <a:spLocks noChangeShapeType="1"/>
              </p:cNvSpPr>
              <p:nvPr/>
            </p:nvSpPr>
            <p:spPr bwMode="auto">
              <a:xfrm>
                <a:off x="2642" y="2754"/>
                <a:ext cx="11" cy="1"/>
              </a:xfrm>
              <a:prstGeom prst="line">
                <a:avLst/>
              </a:prstGeom>
              <a:noFill/>
              <a:ln w="50800">
                <a:solidFill>
                  <a:schemeClr val="tx1"/>
                </a:solidFill>
                <a:round/>
                <a:headEnd/>
                <a:tailEnd/>
              </a:ln>
            </p:spPr>
            <p:txBody>
              <a:bodyPr/>
              <a:lstStyle/>
              <a:p>
                <a:endParaRPr lang="en-US" sz="1800">
                  <a:latin typeface="+mn-lt"/>
                </a:endParaRPr>
              </a:p>
            </p:txBody>
          </p:sp>
          <p:sp>
            <p:nvSpPr>
              <p:cNvPr id="346222" name="Line 110"/>
              <p:cNvSpPr>
                <a:spLocks noChangeShapeType="1"/>
              </p:cNvSpPr>
              <p:nvPr/>
            </p:nvSpPr>
            <p:spPr bwMode="auto">
              <a:xfrm>
                <a:off x="2685" y="2754"/>
                <a:ext cx="11" cy="1"/>
              </a:xfrm>
              <a:prstGeom prst="line">
                <a:avLst/>
              </a:prstGeom>
              <a:noFill/>
              <a:ln w="50800">
                <a:solidFill>
                  <a:schemeClr val="tx1"/>
                </a:solidFill>
                <a:round/>
                <a:headEnd/>
                <a:tailEnd/>
              </a:ln>
            </p:spPr>
            <p:txBody>
              <a:bodyPr/>
              <a:lstStyle/>
              <a:p>
                <a:endParaRPr lang="en-US" sz="1800">
                  <a:latin typeface="+mn-lt"/>
                </a:endParaRPr>
              </a:p>
            </p:txBody>
          </p:sp>
          <p:sp>
            <p:nvSpPr>
              <p:cNvPr id="346223" name="Line 111"/>
              <p:cNvSpPr>
                <a:spLocks noChangeShapeType="1"/>
              </p:cNvSpPr>
              <p:nvPr/>
            </p:nvSpPr>
            <p:spPr bwMode="auto">
              <a:xfrm>
                <a:off x="2729" y="2754"/>
                <a:ext cx="10" cy="1"/>
              </a:xfrm>
              <a:prstGeom prst="line">
                <a:avLst/>
              </a:prstGeom>
              <a:noFill/>
              <a:ln w="50800">
                <a:solidFill>
                  <a:schemeClr val="tx1"/>
                </a:solidFill>
                <a:round/>
                <a:headEnd/>
                <a:tailEnd/>
              </a:ln>
            </p:spPr>
            <p:txBody>
              <a:bodyPr/>
              <a:lstStyle/>
              <a:p>
                <a:endParaRPr lang="en-US" sz="1800">
                  <a:latin typeface="+mn-lt"/>
                </a:endParaRPr>
              </a:p>
            </p:txBody>
          </p:sp>
          <p:sp>
            <p:nvSpPr>
              <p:cNvPr id="346224" name="Line 112"/>
              <p:cNvSpPr>
                <a:spLocks noChangeShapeType="1"/>
              </p:cNvSpPr>
              <p:nvPr/>
            </p:nvSpPr>
            <p:spPr bwMode="auto">
              <a:xfrm>
                <a:off x="2772" y="2754"/>
                <a:ext cx="11" cy="1"/>
              </a:xfrm>
              <a:prstGeom prst="line">
                <a:avLst/>
              </a:prstGeom>
              <a:noFill/>
              <a:ln w="50800">
                <a:solidFill>
                  <a:schemeClr val="tx1"/>
                </a:solidFill>
                <a:round/>
                <a:headEnd/>
                <a:tailEnd/>
              </a:ln>
            </p:spPr>
            <p:txBody>
              <a:bodyPr/>
              <a:lstStyle/>
              <a:p>
                <a:endParaRPr lang="en-US" sz="1800">
                  <a:latin typeface="+mn-lt"/>
                </a:endParaRPr>
              </a:p>
            </p:txBody>
          </p:sp>
          <p:sp>
            <p:nvSpPr>
              <p:cNvPr id="346225" name="Line 113"/>
              <p:cNvSpPr>
                <a:spLocks noChangeShapeType="1"/>
              </p:cNvSpPr>
              <p:nvPr/>
            </p:nvSpPr>
            <p:spPr bwMode="auto">
              <a:xfrm>
                <a:off x="2815" y="2754"/>
                <a:ext cx="11" cy="1"/>
              </a:xfrm>
              <a:prstGeom prst="line">
                <a:avLst/>
              </a:prstGeom>
              <a:noFill/>
              <a:ln w="50800">
                <a:solidFill>
                  <a:schemeClr val="tx1"/>
                </a:solidFill>
                <a:round/>
                <a:headEnd/>
                <a:tailEnd/>
              </a:ln>
            </p:spPr>
            <p:txBody>
              <a:bodyPr/>
              <a:lstStyle/>
              <a:p>
                <a:endParaRPr lang="en-US" sz="1800">
                  <a:latin typeface="+mn-lt"/>
                </a:endParaRPr>
              </a:p>
            </p:txBody>
          </p:sp>
          <p:sp>
            <p:nvSpPr>
              <p:cNvPr id="346226" name="Line 114"/>
              <p:cNvSpPr>
                <a:spLocks noChangeShapeType="1"/>
              </p:cNvSpPr>
              <p:nvPr/>
            </p:nvSpPr>
            <p:spPr bwMode="auto">
              <a:xfrm>
                <a:off x="2859" y="2754"/>
                <a:ext cx="11" cy="1"/>
              </a:xfrm>
              <a:prstGeom prst="line">
                <a:avLst/>
              </a:prstGeom>
              <a:noFill/>
              <a:ln w="50800">
                <a:solidFill>
                  <a:schemeClr val="tx1"/>
                </a:solidFill>
                <a:round/>
                <a:headEnd/>
                <a:tailEnd/>
              </a:ln>
            </p:spPr>
            <p:txBody>
              <a:bodyPr/>
              <a:lstStyle/>
              <a:p>
                <a:endParaRPr lang="en-US" sz="1800">
                  <a:latin typeface="+mn-lt"/>
                </a:endParaRPr>
              </a:p>
            </p:txBody>
          </p:sp>
          <p:sp>
            <p:nvSpPr>
              <p:cNvPr id="346227" name="Line 115"/>
              <p:cNvSpPr>
                <a:spLocks noChangeShapeType="1"/>
              </p:cNvSpPr>
              <p:nvPr/>
            </p:nvSpPr>
            <p:spPr bwMode="auto">
              <a:xfrm>
                <a:off x="2902" y="2754"/>
                <a:ext cx="11" cy="1"/>
              </a:xfrm>
              <a:prstGeom prst="line">
                <a:avLst/>
              </a:prstGeom>
              <a:noFill/>
              <a:ln w="50800">
                <a:solidFill>
                  <a:schemeClr val="tx1"/>
                </a:solidFill>
                <a:round/>
                <a:headEnd/>
                <a:tailEnd/>
              </a:ln>
            </p:spPr>
            <p:txBody>
              <a:bodyPr/>
              <a:lstStyle/>
              <a:p>
                <a:endParaRPr lang="en-US" sz="1800">
                  <a:latin typeface="+mn-lt"/>
                </a:endParaRPr>
              </a:p>
            </p:txBody>
          </p:sp>
          <p:sp>
            <p:nvSpPr>
              <p:cNvPr id="346228" name="Line 116"/>
              <p:cNvSpPr>
                <a:spLocks noChangeShapeType="1"/>
              </p:cNvSpPr>
              <p:nvPr/>
            </p:nvSpPr>
            <p:spPr bwMode="auto">
              <a:xfrm>
                <a:off x="2946" y="2754"/>
                <a:ext cx="10" cy="1"/>
              </a:xfrm>
              <a:prstGeom prst="line">
                <a:avLst/>
              </a:prstGeom>
              <a:noFill/>
              <a:ln w="50800">
                <a:solidFill>
                  <a:schemeClr val="tx1"/>
                </a:solidFill>
                <a:round/>
                <a:headEnd/>
                <a:tailEnd/>
              </a:ln>
            </p:spPr>
            <p:txBody>
              <a:bodyPr/>
              <a:lstStyle/>
              <a:p>
                <a:endParaRPr lang="en-US" sz="1800">
                  <a:latin typeface="+mn-lt"/>
                </a:endParaRPr>
              </a:p>
            </p:txBody>
          </p:sp>
          <p:sp>
            <p:nvSpPr>
              <p:cNvPr id="346229" name="Line 117"/>
              <p:cNvSpPr>
                <a:spLocks noChangeShapeType="1"/>
              </p:cNvSpPr>
              <p:nvPr/>
            </p:nvSpPr>
            <p:spPr bwMode="auto">
              <a:xfrm>
                <a:off x="2989" y="2754"/>
                <a:ext cx="11" cy="1"/>
              </a:xfrm>
              <a:prstGeom prst="line">
                <a:avLst/>
              </a:prstGeom>
              <a:noFill/>
              <a:ln w="50800">
                <a:solidFill>
                  <a:schemeClr val="tx1"/>
                </a:solidFill>
                <a:round/>
                <a:headEnd/>
                <a:tailEnd/>
              </a:ln>
            </p:spPr>
            <p:txBody>
              <a:bodyPr/>
              <a:lstStyle/>
              <a:p>
                <a:endParaRPr lang="en-US" sz="1800">
                  <a:latin typeface="+mn-lt"/>
                </a:endParaRPr>
              </a:p>
            </p:txBody>
          </p:sp>
          <p:sp>
            <p:nvSpPr>
              <p:cNvPr id="346230" name="Line 118"/>
              <p:cNvSpPr>
                <a:spLocks noChangeShapeType="1"/>
              </p:cNvSpPr>
              <p:nvPr/>
            </p:nvSpPr>
            <p:spPr bwMode="auto">
              <a:xfrm>
                <a:off x="3032" y="2754"/>
                <a:ext cx="11" cy="1"/>
              </a:xfrm>
              <a:prstGeom prst="line">
                <a:avLst/>
              </a:prstGeom>
              <a:noFill/>
              <a:ln w="50800">
                <a:solidFill>
                  <a:schemeClr val="tx1"/>
                </a:solidFill>
                <a:round/>
                <a:headEnd/>
                <a:tailEnd/>
              </a:ln>
            </p:spPr>
            <p:txBody>
              <a:bodyPr/>
              <a:lstStyle/>
              <a:p>
                <a:endParaRPr lang="en-US" sz="1800">
                  <a:latin typeface="+mn-lt"/>
                </a:endParaRPr>
              </a:p>
            </p:txBody>
          </p:sp>
          <p:sp>
            <p:nvSpPr>
              <p:cNvPr id="346231" name="Line 119"/>
              <p:cNvSpPr>
                <a:spLocks noChangeShapeType="1"/>
              </p:cNvSpPr>
              <p:nvPr/>
            </p:nvSpPr>
            <p:spPr bwMode="auto">
              <a:xfrm>
                <a:off x="3076" y="2754"/>
                <a:ext cx="11" cy="1"/>
              </a:xfrm>
              <a:prstGeom prst="line">
                <a:avLst/>
              </a:prstGeom>
              <a:noFill/>
              <a:ln w="50800">
                <a:solidFill>
                  <a:schemeClr val="tx1"/>
                </a:solidFill>
                <a:round/>
                <a:headEnd/>
                <a:tailEnd/>
              </a:ln>
            </p:spPr>
            <p:txBody>
              <a:bodyPr/>
              <a:lstStyle/>
              <a:p>
                <a:endParaRPr lang="en-US" sz="1800">
                  <a:latin typeface="+mn-lt"/>
                </a:endParaRPr>
              </a:p>
            </p:txBody>
          </p:sp>
          <p:sp>
            <p:nvSpPr>
              <p:cNvPr id="346232" name="Line 120"/>
              <p:cNvSpPr>
                <a:spLocks noChangeShapeType="1"/>
              </p:cNvSpPr>
              <p:nvPr/>
            </p:nvSpPr>
            <p:spPr bwMode="auto">
              <a:xfrm>
                <a:off x="3119" y="2754"/>
                <a:ext cx="11" cy="1"/>
              </a:xfrm>
              <a:prstGeom prst="line">
                <a:avLst/>
              </a:prstGeom>
              <a:noFill/>
              <a:ln w="50800">
                <a:solidFill>
                  <a:schemeClr val="tx1"/>
                </a:solidFill>
                <a:round/>
                <a:headEnd/>
                <a:tailEnd/>
              </a:ln>
            </p:spPr>
            <p:txBody>
              <a:bodyPr/>
              <a:lstStyle/>
              <a:p>
                <a:endParaRPr lang="en-US" sz="1800">
                  <a:latin typeface="+mn-lt"/>
                </a:endParaRPr>
              </a:p>
            </p:txBody>
          </p:sp>
          <p:sp>
            <p:nvSpPr>
              <p:cNvPr id="346233" name="Freeform 121"/>
              <p:cNvSpPr>
                <a:spLocks/>
              </p:cNvSpPr>
              <p:nvPr/>
            </p:nvSpPr>
            <p:spPr bwMode="auto">
              <a:xfrm>
                <a:off x="3163" y="2754"/>
                <a:ext cx="3" cy="1"/>
              </a:xfrm>
              <a:custGeom>
                <a:avLst/>
                <a:gdLst/>
                <a:ahLst/>
                <a:cxnLst>
                  <a:cxn ang="0">
                    <a:pos x="0" y="0"/>
                  </a:cxn>
                  <a:cxn ang="0">
                    <a:pos x="0" y="0"/>
                  </a:cxn>
                  <a:cxn ang="0">
                    <a:pos x="6" y="0"/>
                  </a:cxn>
                </a:cxnLst>
                <a:rect l="0" t="0" r="r" b="b"/>
                <a:pathLst>
                  <a:path w="6">
                    <a:moveTo>
                      <a:pt x="0" y="0"/>
                    </a:moveTo>
                    <a:lnTo>
                      <a:pt x="0" y="0"/>
                    </a:lnTo>
                    <a:lnTo>
                      <a:pt x="6" y="0"/>
                    </a:lnTo>
                  </a:path>
                </a:pathLst>
              </a:custGeom>
              <a:noFill/>
              <a:ln w="50800">
                <a:solidFill>
                  <a:schemeClr val="tx1"/>
                </a:solidFill>
                <a:prstDash val="solid"/>
                <a:round/>
                <a:headEnd/>
                <a:tailEnd/>
              </a:ln>
            </p:spPr>
            <p:txBody>
              <a:bodyPr/>
              <a:lstStyle/>
              <a:p>
                <a:endParaRPr lang="en-US" sz="1800">
                  <a:latin typeface="+mn-lt"/>
                </a:endParaRPr>
              </a:p>
            </p:txBody>
          </p:sp>
        </p:grpSp>
        <p:grpSp>
          <p:nvGrpSpPr>
            <p:cNvPr id="5" name="Group 152"/>
            <p:cNvGrpSpPr/>
            <p:nvPr/>
          </p:nvGrpSpPr>
          <p:grpSpPr>
            <a:xfrm>
              <a:off x="5684201" y="1053744"/>
              <a:ext cx="2849408" cy="1490981"/>
              <a:chOff x="4928393" y="1874838"/>
              <a:chExt cx="2849408" cy="1490981"/>
            </a:xfrm>
          </p:grpSpPr>
          <p:grpSp>
            <p:nvGrpSpPr>
              <p:cNvPr id="6" name="Group 123"/>
              <p:cNvGrpSpPr>
                <a:grpSpLocks/>
              </p:cNvGrpSpPr>
              <p:nvPr/>
            </p:nvGrpSpPr>
            <p:grpSpPr bwMode="auto">
              <a:xfrm>
                <a:off x="4937918" y="2020077"/>
                <a:ext cx="357188" cy="1588"/>
                <a:chOff x="3116" y="1296"/>
                <a:chExt cx="225" cy="1"/>
              </a:xfrm>
            </p:grpSpPr>
            <p:sp>
              <p:nvSpPr>
                <p:cNvPr id="346236" name="Line 124"/>
                <p:cNvSpPr>
                  <a:spLocks noChangeShapeType="1"/>
                </p:cNvSpPr>
                <p:nvPr/>
              </p:nvSpPr>
              <p:spPr bwMode="auto">
                <a:xfrm>
                  <a:off x="3116" y="1296"/>
                  <a:ext cx="13" cy="1"/>
                </a:xfrm>
                <a:prstGeom prst="line">
                  <a:avLst/>
                </a:prstGeom>
                <a:noFill/>
                <a:ln w="50800">
                  <a:solidFill>
                    <a:schemeClr val="tx1"/>
                  </a:solidFill>
                  <a:round/>
                  <a:headEnd/>
                  <a:tailEnd/>
                </a:ln>
              </p:spPr>
              <p:txBody>
                <a:bodyPr/>
                <a:lstStyle/>
                <a:p>
                  <a:endParaRPr lang="en-US">
                    <a:latin typeface="+mn-lt"/>
                  </a:endParaRPr>
                </a:p>
              </p:txBody>
            </p:sp>
            <p:sp>
              <p:nvSpPr>
                <p:cNvPr id="346237" name="Line 125"/>
                <p:cNvSpPr>
                  <a:spLocks noChangeShapeType="1"/>
                </p:cNvSpPr>
                <p:nvPr/>
              </p:nvSpPr>
              <p:spPr bwMode="auto">
                <a:xfrm>
                  <a:off x="3167" y="1296"/>
                  <a:ext cx="13" cy="1"/>
                </a:xfrm>
                <a:prstGeom prst="line">
                  <a:avLst/>
                </a:prstGeom>
                <a:noFill/>
                <a:ln w="50800">
                  <a:solidFill>
                    <a:schemeClr val="tx1"/>
                  </a:solidFill>
                  <a:round/>
                  <a:headEnd/>
                  <a:tailEnd/>
                </a:ln>
              </p:spPr>
              <p:txBody>
                <a:bodyPr/>
                <a:lstStyle/>
                <a:p>
                  <a:endParaRPr lang="en-US">
                    <a:latin typeface="+mn-lt"/>
                  </a:endParaRPr>
                </a:p>
              </p:txBody>
            </p:sp>
            <p:sp>
              <p:nvSpPr>
                <p:cNvPr id="346238" name="Line 126"/>
                <p:cNvSpPr>
                  <a:spLocks noChangeShapeType="1"/>
                </p:cNvSpPr>
                <p:nvPr/>
              </p:nvSpPr>
              <p:spPr bwMode="auto">
                <a:xfrm>
                  <a:off x="3218" y="1296"/>
                  <a:ext cx="12" cy="1"/>
                </a:xfrm>
                <a:prstGeom prst="line">
                  <a:avLst/>
                </a:prstGeom>
                <a:noFill/>
                <a:ln w="50800">
                  <a:solidFill>
                    <a:schemeClr val="tx1"/>
                  </a:solidFill>
                  <a:round/>
                  <a:headEnd/>
                  <a:tailEnd/>
                </a:ln>
              </p:spPr>
              <p:txBody>
                <a:bodyPr/>
                <a:lstStyle/>
                <a:p>
                  <a:endParaRPr lang="en-US">
                    <a:latin typeface="+mn-lt"/>
                  </a:endParaRPr>
                </a:p>
              </p:txBody>
            </p:sp>
            <p:sp>
              <p:nvSpPr>
                <p:cNvPr id="346239" name="Line 127"/>
                <p:cNvSpPr>
                  <a:spLocks noChangeShapeType="1"/>
                </p:cNvSpPr>
                <p:nvPr/>
              </p:nvSpPr>
              <p:spPr bwMode="auto">
                <a:xfrm>
                  <a:off x="3269" y="1296"/>
                  <a:ext cx="12" cy="1"/>
                </a:xfrm>
                <a:prstGeom prst="line">
                  <a:avLst/>
                </a:prstGeom>
                <a:noFill/>
                <a:ln w="50800">
                  <a:solidFill>
                    <a:schemeClr val="tx1"/>
                  </a:solidFill>
                  <a:round/>
                  <a:headEnd/>
                  <a:tailEnd/>
                </a:ln>
              </p:spPr>
              <p:txBody>
                <a:bodyPr/>
                <a:lstStyle/>
                <a:p>
                  <a:endParaRPr lang="en-US">
                    <a:latin typeface="+mn-lt"/>
                  </a:endParaRPr>
                </a:p>
              </p:txBody>
            </p:sp>
            <p:sp>
              <p:nvSpPr>
                <p:cNvPr id="346240" name="Freeform 128"/>
                <p:cNvSpPr>
                  <a:spLocks/>
                </p:cNvSpPr>
                <p:nvPr/>
              </p:nvSpPr>
              <p:spPr bwMode="auto">
                <a:xfrm>
                  <a:off x="3319" y="1296"/>
                  <a:ext cx="22" cy="1"/>
                </a:xfrm>
                <a:custGeom>
                  <a:avLst/>
                  <a:gdLst/>
                  <a:ahLst/>
                  <a:cxnLst>
                    <a:cxn ang="0">
                      <a:pos x="0" y="0"/>
                    </a:cxn>
                    <a:cxn ang="0">
                      <a:pos x="25" y="0"/>
                    </a:cxn>
                    <a:cxn ang="0">
                      <a:pos x="43" y="0"/>
                    </a:cxn>
                  </a:cxnLst>
                  <a:rect l="0" t="0" r="r" b="b"/>
                  <a:pathLst>
                    <a:path w="43">
                      <a:moveTo>
                        <a:pt x="0" y="0"/>
                      </a:moveTo>
                      <a:lnTo>
                        <a:pt x="25" y="0"/>
                      </a:lnTo>
                      <a:lnTo>
                        <a:pt x="43" y="0"/>
                      </a:lnTo>
                    </a:path>
                  </a:pathLst>
                </a:custGeom>
                <a:noFill/>
                <a:ln w="50800">
                  <a:solidFill>
                    <a:schemeClr val="tx1"/>
                  </a:solidFill>
                  <a:prstDash val="solid"/>
                  <a:round/>
                  <a:headEnd/>
                  <a:tailEnd/>
                </a:ln>
              </p:spPr>
              <p:txBody>
                <a:bodyPr/>
                <a:lstStyle/>
                <a:p>
                  <a:endParaRPr lang="en-US">
                    <a:latin typeface="+mn-lt"/>
                  </a:endParaRPr>
                </a:p>
              </p:txBody>
            </p:sp>
          </p:grpSp>
          <p:sp>
            <p:nvSpPr>
              <p:cNvPr id="346241" name="Line 129"/>
              <p:cNvSpPr>
                <a:spLocks noChangeShapeType="1"/>
              </p:cNvSpPr>
              <p:nvPr/>
            </p:nvSpPr>
            <p:spPr bwMode="auto">
              <a:xfrm>
                <a:off x="4928393" y="2350859"/>
                <a:ext cx="376238" cy="1588"/>
              </a:xfrm>
              <a:prstGeom prst="line">
                <a:avLst/>
              </a:prstGeom>
              <a:noFill/>
              <a:ln w="31750">
                <a:solidFill>
                  <a:schemeClr val="accent2"/>
                </a:solidFill>
                <a:round/>
                <a:headEnd/>
                <a:tailEnd/>
              </a:ln>
            </p:spPr>
            <p:txBody>
              <a:bodyPr/>
              <a:lstStyle/>
              <a:p>
                <a:endParaRPr lang="en-US">
                  <a:latin typeface="+mn-lt"/>
                </a:endParaRPr>
              </a:p>
            </p:txBody>
          </p:sp>
          <p:sp>
            <p:nvSpPr>
              <p:cNvPr id="346242" name="Line 130"/>
              <p:cNvSpPr>
                <a:spLocks noChangeShapeType="1"/>
              </p:cNvSpPr>
              <p:nvPr/>
            </p:nvSpPr>
            <p:spPr bwMode="auto">
              <a:xfrm>
                <a:off x="4929187" y="2686403"/>
                <a:ext cx="374650" cy="1588"/>
              </a:xfrm>
              <a:prstGeom prst="line">
                <a:avLst/>
              </a:prstGeom>
              <a:noFill/>
              <a:ln w="31750">
                <a:solidFill>
                  <a:srgbClr val="00FF00"/>
                </a:solidFill>
                <a:round/>
                <a:headEnd/>
                <a:tailEnd/>
              </a:ln>
            </p:spPr>
            <p:txBody>
              <a:bodyPr/>
              <a:lstStyle/>
              <a:p>
                <a:endParaRPr lang="en-US">
                  <a:latin typeface="+mn-lt"/>
                </a:endParaRPr>
              </a:p>
            </p:txBody>
          </p:sp>
          <p:sp>
            <p:nvSpPr>
              <p:cNvPr id="346243" name="Line 131"/>
              <p:cNvSpPr>
                <a:spLocks noChangeShapeType="1"/>
              </p:cNvSpPr>
              <p:nvPr/>
            </p:nvSpPr>
            <p:spPr bwMode="auto">
              <a:xfrm>
                <a:off x="4928393" y="3025934"/>
                <a:ext cx="376238" cy="1588"/>
              </a:xfrm>
              <a:prstGeom prst="line">
                <a:avLst/>
              </a:prstGeom>
              <a:noFill/>
              <a:ln w="31750">
                <a:solidFill>
                  <a:srgbClr val="FF0000"/>
                </a:solidFill>
                <a:round/>
                <a:headEnd/>
                <a:tailEnd/>
              </a:ln>
            </p:spPr>
            <p:txBody>
              <a:bodyPr/>
              <a:lstStyle/>
              <a:p>
                <a:endParaRPr lang="en-US">
                  <a:latin typeface="+mn-lt"/>
                </a:endParaRPr>
              </a:p>
            </p:txBody>
          </p:sp>
          <p:sp>
            <p:nvSpPr>
              <p:cNvPr id="346244" name="Rectangle 132"/>
              <p:cNvSpPr>
                <a:spLocks noChangeArrowheads="1"/>
              </p:cNvSpPr>
              <p:nvPr/>
            </p:nvSpPr>
            <p:spPr bwMode="auto">
              <a:xfrm>
                <a:off x="5499100" y="1874838"/>
                <a:ext cx="2278701" cy="246221"/>
              </a:xfrm>
              <a:prstGeom prst="rect">
                <a:avLst/>
              </a:prstGeom>
              <a:noFill/>
              <a:ln w="9525">
                <a:noFill/>
                <a:miter lim="800000"/>
                <a:headEnd/>
                <a:tailEnd/>
              </a:ln>
            </p:spPr>
            <p:txBody>
              <a:bodyPr wrap="none" lIns="0" tIns="0" rIns="0" bIns="0">
                <a:spAutoFit/>
              </a:bodyPr>
              <a:lstStyle/>
              <a:p>
                <a:pPr defTabSz="865188" eaLnBrk="0" hangingPunct="0"/>
                <a:r>
                  <a:rPr lang="en-US" dirty="0" smtClean="0">
                    <a:latin typeface="+mn-lt"/>
                  </a:rPr>
                  <a:t>Programmed </a:t>
                </a:r>
                <a:r>
                  <a:rPr lang="en-US" dirty="0">
                    <a:latin typeface="+mn-lt"/>
                  </a:rPr>
                  <a:t>Gradient</a:t>
                </a:r>
              </a:p>
            </p:txBody>
          </p:sp>
          <p:sp>
            <p:nvSpPr>
              <p:cNvPr id="346245" name="Rectangle 133"/>
              <p:cNvSpPr>
                <a:spLocks noChangeArrowheads="1"/>
              </p:cNvSpPr>
              <p:nvPr/>
            </p:nvSpPr>
            <p:spPr bwMode="auto">
              <a:xfrm>
                <a:off x="5499100" y="2208213"/>
                <a:ext cx="1099660" cy="246221"/>
              </a:xfrm>
              <a:prstGeom prst="rect">
                <a:avLst/>
              </a:prstGeom>
              <a:noFill/>
              <a:ln w="9525">
                <a:noFill/>
                <a:miter lim="800000"/>
                <a:headEnd/>
                <a:tailEnd/>
              </a:ln>
            </p:spPr>
            <p:txBody>
              <a:bodyPr wrap="none" lIns="0" tIns="0" rIns="0" bIns="0">
                <a:spAutoFit/>
              </a:bodyPr>
              <a:lstStyle/>
              <a:p>
                <a:pPr defTabSz="865188" eaLnBrk="0" hangingPunct="0"/>
                <a:r>
                  <a:rPr lang="en-US">
                    <a:solidFill>
                      <a:schemeClr val="accent2"/>
                    </a:solidFill>
                    <a:latin typeface="+mn-lt"/>
                  </a:rPr>
                  <a:t>No column</a:t>
                </a:r>
              </a:p>
            </p:txBody>
          </p:sp>
          <p:sp>
            <p:nvSpPr>
              <p:cNvPr id="346246" name="Rectangle 134"/>
              <p:cNvSpPr>
                <a:spLocks noChangeArrowheads="1"/>
              </p:cNvSpPr>
              <p:nvPr/>
            </p:nvSpPr>
            <p:spPr bwMode="auto">
              <a:xfrm>
                <a:off x="5499100" y="2541588"/>
                <a:ext cx="1740861" cy="246221"/>
              </a:xfrm>
              <a:prstGeom prst="rect">
                <a:avLst/>
              </a:prstGeom>
              <a:noFill/>
              <a:ln w="9525">
                <a:noFill/>
                <a:miter lim="800000"/>
                <a:headEnd/>
                <a:tailEnd/>
              </a:ln>
            </p:spPr>
            <p:txBody>
              <a:bodyPr wrap="none" lIns="0" tIns="0" rIns="0" bIns="0">
                <a:spAutoFit/>
              </a:bodyPr>
              <a:lstStyle/>
              <a:p>
                <a:pPr defTabSz="865188" eaLnBrk="0" hangingPunct="0"/>
                <a:r>
                  <a:rPr lang="en-US">
                    <a:solidFill>
                      <a:srgbClr val="33CC33"/>
                    </a:solidFill>
                    <a:latin typeface="+mn-lt"/>
                  </a:rPr>
                  <a:t>Larger id column</a:t>
                </a:r>
              </a:p>
            </p:txBody>
          </p:sp>
          <p:sp>
            <p:nvSpPr>
              <p:cNvPr id="346247" name="Rectangle 135"/>
              <p:cNvSpPr>
                <a:spLocks noChangeArrowheads="1"/>
              </p:cNvSpPr>
              <p:nvPr/>
            </p:nvSpPr>
            <p:spPr bwMode="auto">
              <a:xfrm>
                <a:off x="5499100" y="2873376"/>
                <a:ext cx="2011769" cy="492443"/>
              </a:xfrm>
              <a:prstGeom prst="rect">
                <a:avLst/>
              </a:prstGeom>
              <a:noFill/>
              <a:ln w="9525">
                <a:noFill/>
                <a:miter lim="800000"/>
                <a:headEnd/>
                <a:tailEnd/>
              </a:ln>
            </p:spPr>
            <p:txBody>
              <a:bodyPr wrap="none" lIns="0" tIns="0" rIns="0" bIns="0">
                <a:spAutoFit/>
              </a:bodyPr>
              <a:lstStyle/>
              <a:p>
                <a:pPr defTabSz="865188" eaLnBrk="0" hangingPunct="0"/>
                <a:r>
                  <a:rPr lang="en-US" dirty="0">
                    <a:solidFill>
                      <a:srgbClr val="FF0000"/>
                    </a:solidFill>
                    <a:latin typeface="+mn-lt"/>
                  </a:rPr>
                  <a:t>Smaller id column, </a:t>
                </a:r>
                <a:endParaRPr lang="en-US" dirty="0" smtClean="0">
                  <a:solidFill>
                    <a:srgbClr val="FF0000"/>
                  </a:solidFill>
                  <a:latin typeface="+mn-lt"/>
                </a:endParaRPr>
              </a:p>
              <a:p>
                <a:pPr defTabSz="865188" eaLnBrk="0" hangingPunct="0"/>
                <a:r>
                  <a:rPr lang="en-US" dirty="0" smtClean="0">
                    <a:solidFill>
                      <a:srgbClr val="FF0000"/>
                    </a:solidFill>
                    <a:latin typeface="+mn-lt"/>
                  </a:rPr>
                  <a:t>lower </a:t>
                </a:r>
                <a:r>
                  <a:rPr lang="en-US" dirty="0">
                    <a:solidFill>
                      <a:srgbClr val="FF0000"/>
                    </a:solidFill>
                    <a:latin typeface="+mn-lt"/>
                  </a:rPr>
                  <a:t>flow</a:t>
                </a:r>
              </a:p>
            </p:txBody>
          </p:sp>
        </p:grpSp>
        <p:sp>
          <p:nvSpPr>
            <p:cNvPr id="346252" name="Rectangle 140"/>
            <p:cNvSpPr>
              <a:spLocks noChangeArrowheads="1"/>
            </p:cNvSpPr>
            <p:nvPr/>
          </p:nvSpPr>
          <p:spPr bwMode="auto">
            <a:xfrm>
              <a:off x="2687244" y="4320915"/>
              <a:ext cx="942392" cy="369332"/>
            </a:xfrm>
            <a:prstGeom prst="rect">
              <a:avLst/>
            </a:prstGeom>
            <a:noFill/>
            <a:ln w="9525">
              <a:noFill/>
              <a:miter lim="800000"/>
              <a:headEnd/>
              <a:tailEnd/>
            </a:ln>
          </p:spPr>
          <p:txBody>
            <a:bodyPr wrap="square" lIns="0" tIns="0" rIns="0" bIns="0">
              <a:spAutoFit/>
            </a:bodyPr>
            <a:lstStyle/>
            <a:p>
              <a:pPr algn="ctr" defTabSz="865188" eaLnBrk="0" hangingPunct="0"/>
              <a:r>
                <a:rPr lang="en-US" sz="1200" dirty="0" smtClean="0">
                  <a:latin typeface="+mn-lt"/>
                </a:rPr>
                <a:t>Gradient Delay</a:t>
              </a:r>
              <a:endParaRPr lang="en-US" sz="1200" dirty="0">
                <a:latin typeface="+mn-lt"/>
              </a:endParaRPr>
            </a:p>
          </p:txBody>
        </p:sp>
        <p:sp>
          <p:nvSpPr>
            <p:cNvPr id="147" name="Rectangle 146"/>
            <p:cNvSpPr/>
            <p:nvPr/>
          </p:nvSpPr>
          <p:spPr bwMode="auto">
            <a:xfrm>
              <a:off x="4338763" y="3844211"/>
              <a:ext cx="4282751" cy="270589"/>
            </a:xfrm>
            <a:prstGeom prst="rect">
              <a:avLst/>
            </a:prstGeom>
            <a:solidFill>
              <a:schemeClr val="bg1">
                <a:lumMod val="65000"/>
              </a:schemeClr>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US" sz="1600" b="0" i="0" u="none" strike="noStrike" cap="none" normalizeH="0" baseline="0" smtClean="0">
                <a:ln>
                  <a:noFill/>
                </a:ln>
                <a:solidFill>
                  <a:schemeClr val="tx1"/>
                </a:solidFill>
                <a:effectLst/>
                <a:latin typeface="Verdana" pitchFamily="34" charset="0"/>
              </a:endParaRPr>
            </a:p>
          </p:txBody>
        </p:sp>
        <p:sp>
          <p:nvSpPr>
            <p:cNvPr id="149" name="TextBox 148"/>
            <p:cNvSpPr txBox="1"/>
            <p:nvPr/>
          </p:nvSpPr>
          <p:spPr>
            <a:xfrm>
              <a:off x="961078" y="2295330"/>
              <a:ext cx="591829" cy="369332"/>
            </a:xfrm>
            <a:prstGeom prst="rect">
              <a:avLst/>
            </a:prstGeom>
            <a:noFill/>
          </p:spPr>
          <p:txBody>
            <a:bodyPr wrap="none" rtlCol="0">
              <a:spAutoFit/>
            </a:bodyPr>
            <a:lstStyle/>
            <a:p>
              <a:r>
                <a:rPr lang="en-US" sz="1800" dirty="0" smtClean="0"/>
                <a:t>%B</a:t>
              </a:r>
              <a:endParaRPr lang="en-US" sz="1800" dirty="0"/>
            </a:p>
          </p:txBody>
        </p:sp>
        <p:cxnSp>
          <p:nvCxnSpPr>
            <p:cNvPr id="151" name="Straight Arrow Connector 150"/>
            <p:cNvCxnSpPr/>
            <p:nvPr/>
          </p:nvCxnSpPr>
          <p:spPr bwMode="auto">
            <a:xfrm flipH="1" flipV="1">
              <a:off x="2370007" y="3694925"/>
              <a:ext cx="513152" cy="578495"/>
            </a:xfrm>
            <a:prstGeom prst="straightConnector1">
              <a:avLst/>
            </a:prstGeom>
            <a:solidFill>
              <a:srgbClr val="3374D4"/>
            </a:solidFill>
            <a:ln w="28575" cap="flat" cmpd="sng" algn="ctr">
              <a:solidFill>
                <a:schemeClr val="tx1"/>
              </a:solidFill>
              <a:prstDash val="solid"/>
              <a:round/>
              <a:headEnd type="none" w="med" len="med"/>
              <a:tailEnd type="arrow"/>
            </a:ln>
            <a:effectLst/>
          </p:spPr>
        </p:cxnSp>
        <p:cxnSp>
          <p:nvCxnSpPr>
            <p:cNvPr id="152" name="Straight Arrow Connector 151"/>
            <p:cNvCxnSpPr/>
            <p:nvPr/>
          </p:nvCxnSpPr>
          <p:spPr bwMode="auto">
            <a:xfrm flipH="1" flipV="1">
              <a:off x="2864498" y="3704253"/>
              <a:ext cx="475861" cy="587829"/>
            </a:xfrm>
            <a:prstGeom prst="straightConnector1">
              <a:avLst/>
            </a:prstGeom>
            <a:solidFill>
              <a:srgbClr val="3374D4"/>
            </a:solidFill>
            <a:ln w="28575" cap="flat" cmpd="sng" algn="ctr">
              <a:solidFill>
                <a:schemeClr val="tx1"/>
              </a:solidFill>
              <a:prstDash val="solid"/>
              <a:round/>
              <a:headEnd type="none" w="med" len="med"/>
              <a:tailEnd type="arrow"/>
            </a:ln>
            <a:effectLst/>
          </p:spPr>
        </p:cxnSp>
        <p:sp>
          <p:nvSpPr>
            <p:cNvPr id="154" name="TextBox 153"/>
            <p:cNvSpPr txBox="1"/>
            <p:nvPr/>
          </p:nvSpPr>
          <p:spPr>
            <a:xfrm>
              <a:off x="597188" y="4049485"/>
              <a:ext cx="979755" cy="307777"/>
            </a:xfrm>
            <a:prstGeom prst="rect">
              <a:avLst/>
            </a:prstGeom>
            <a:noFill/>
          </p:spPr>
          <p:txBody>
            <a:bodyPr wrap="none" rtlCol="0">
              <a:spAutoFit/>
            </a:bodyPr>
            <a:lstStyle/>
            <a:p>
              <a:r>
                <a:rPr lang="en-US" sz="1400" dirty="0" smtClean="0"/>
                <a:t>Injection</a:t>
              </a:r>
              <a:endParaRPr lang="en-US" sz="1400" dirty="0"/>
            </a:p>
          </p:txBody>
        </p:sp>
        <p:cxnSp>
          <p:nvCxnSpPr>
            <p:cNvPr id="158" name="Straight Arrow Connector 157"/>
            <p:cNvCxnSpPr/>
            <p:nvPr/>
          </p:nvCxnSpPr>
          <p:spPr bwMode="auto">
            <a:xfrm flipV="1">
              <a:off x="1184988" y="3713585"/>
              <a:ext cx="662473" cy="335901"/>
            </a:xfrm>
            <a:prstGeom prst="straightConnector1">
              <a:avLst/>
            </a:prstGeom>
            <a:solidFill>
              <a:srgbClr val="3374D4"/>
            </a:solidFill>
            <a:ln w="28575" cap="flat" cmpd="sng" algn="ctr">
              <a:solidFill>
                <a:schemeClr val="tx1"/>
              </a:solidFill>
              <a:prstDash val="solid"/>
              <a:round/>
              <a:headEnd type="none" w="med" len="med"/>
              <a:tailEnd type="arrow"/>
            </a:ln>
            <a:effectLst/>
          </p:spPr>
        </p:cxnSp>
        <p:sp>
          <p:nvSpPr>
            <p:cNvPr id="171" name="Rectangle 170"/>
            <p:cNvSpPr/>
            <p:nvPr/>
          </p:nvSpPr>
          <p:spPr bwMode="auto">
            <a:xfrm>
              <a:off x="1831939" y="3754018"/>
              <a:ext cx="295441" cy="127518"/>
            </a:xfrm>
            <a:prstGeom prst="rect">
              <a:avLst/>
            </a:prstGeom>
            <a:solidFill>
              <a:srgbClr val="0000FF"/>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US" sz="1600" b="0" i="0" u="none" strike="noStrike" cap="none" normalizeH="0" baseline="0" smtClean="0">
                <a:ln>
                  <a:noFill/>
                </a:ln>
                <a:solidFill>
                  <a:schemeClr val="tx1"/>
                </a:solidFill>
                <a:effectLst/>
                <a:latin typeface="Verdana" pitchFamily="34" charset="0"/>
              </a:endParaRPr>
            </a:p>
          </p:txBody>
        </p:sp>
        <p:sp>
          <p:nvSpPr>
            <p:cNvPr id="172" name="Rectangle 171"/>
            <p:cNvSpPr/>
            <p:nvPr/>
          </p:nvSpPr>
          <p:spPr bwMode="black">
            <a:xfrm>
              <a:off x="1847461" y="895739"/>
              <a:ext cx="6718041" cy="2827175"/>
            </a:xfrm>
            <a:prstGeom prst="rect">
              <a:avLst/>
            </a:prstGeom>
            <a:no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US" sz="1600" b="0" i="0" u="none" strike="noStrike" cap="none" normalizeH="0" baseline="0" smtClean="0">
                <a:ln>
                  <a:noFill/>
                </a:ln>
                <a:solidFill>
                  <a:schemeClr val="tx1"/>
                </a:solidFill>
                <a:effectLst/>
                <a:latin typeface="Verdana" pitchFamily="34" charset="0"/>
              </a:endParaRPr>
            </a:p>
          </p:txBody>
        </p:sp>
        <p:cxnSp>
          <p:nvCxnSpPr>
            <p:cNvPr id="173" name="Straight Arrow Connector 172"/>
            <p:cNvCxnSpPr/>
            <p:nvPr/>
          </p:nvCxnSpPr>
          <p:spPr bwMode="auto">
            <a:xfrm flipV="1">
              <a:off x="1922106" y="3865987"/>
              <a:ext cx="59125" cy="743335"/>
            </a:xfrm>
            <a:prstGeom prst="straightConnector1">
              <a:avLst/>
            </a:prstGeom>
            <a:solidFill>
              <a:srgbClr val="3374D4"/>
            </a:solidFill>
            <a:ln w="28575" cap="flat" cmpd="sng" algn="ctr">
              <a:solidFill>
                <a:schemeClr val="tx1"/>
              </a:solidFill>
              <a:prstDash val="solid"/>
              <a:round/>
              <a:headEnd type="none" w="med" len="med"/>
              <a:tailEnd type="arrow"/>
            </a:ln>
            <a:effectLst/>
          </p:spPr>
        </p:cxnSp>
        <p:sp>
          <p:nvSpPr>
            <p:cNvPr id="177" name="TextBox 176"/>
            <p:cNvSpPr txBox="1"/>
            <p:nvPr/>
          </p:nvSpPr>
          <p:spPr>
            <a:xfrm>
              <a:off x="1362270" y="4627983"/>
              <a:ext cx="1026367" cy="584775"/>
            </a:xfrm>
            <a:prstGeom prst="rect">
              <a:avLst/>
            </a:prstGeom>
            <a:solidFill>
              <a:schemeClr val="accent1">
                <a:lumMod val="40000"/>
                <a:lumOff val="60000"/>
              </a:schemeClr>
            </a:solidFill>
          </p:spPr>
          <p:txBody>
            <a:bodyPr wrap="square" rtlCol="0">
              <a:spAutoFit/>
            </a:bodyPr>
            <a:lstStyle/>
            <a:p>
              <a:pPr algn="ctr"/>
              <a:r>
                <a:rPr lang="en-US" dirty="0" smtClean="0"/>
                <a:t>System Volume</a:t>
              </a:r>
              <a:endParaRPr lang="en-US" dirty="0"/>
            </a:p>
          </p:txBody>
        </p:sp>
        <p:sp>
          <p:nvSpPr>
            <p:cNvPr id="346258" name="Rectangle 146"/>
            <p:cNvSpPr>
              <a:spLocks noChangeArrowheads="1"/>
            </p:cNvSpPr>
            <p:nvPr/>
          </p:nvSpPr>
          <p:spPr bwMode="auto">
            <a:xfrm>
              <a:off x="5293606" y="3863716"/>
              <a:ext cx="2484591" cy="246221"/>
            </a:xfrm>
            <a:prstGeom prst="rect">
              <a:avLst/>
            </a:prstGeom>
            <a:solidFill>
              <a:srgbClr val="FFFF99"/>
            </a:solidFill>
            <a:ln w="9525">
              <a:noFill/>
              <a:miter lim="800000"/>
              <a:headEnd/>
              <a:tailEnd/>
            </a:ln>
          </p:spPr>
          <p:txBody>
            <a:bodyPr wrap="square" lIns="0" tIns="0" rIns="0" bIns="0">
              <a:spAutoFit/>
            </a:bodyPr>
            <a:lstStyle/>
            <a:p>
              <a:pPr algn="ctr" defTabSz="865188" eaLnBrk="0" hangingPunct="0"/>
              <a:r>
                <a:rPr lang="en-US" dirty="0" smtClean="0">
                  <a:latin typeface="+mn-lt"/>
                </a:rPr>
                <a:t>Reequilibration </a:t>
              </a:r>
              <a:r>
                <a:rPr lang="en-US" dirty="0">
                  <a:latin typeface="+mn-lt"/>
                </a:rPr>
                <a:t>Time</a:t>
              </a:r>
            </a:p>
          </p:txBody>
        </p:sp>
      </p:grpSp>
    </p:spTree>
  </p:cSld>
  <p:clrMapOvr>
    <a:masterClrMapping/>
  </p:clrMapOvr>
  <p:transition/>
  <p:timing>
    <p:tnLst>
      <p:par>
        <p:cTn id="1" dur="indefinite" restart="never" nodeType="tmRoot"/>
      </p:par>
    </p:tnLst>
  </p:timing>
</p:sld>
</file>

<file path=ppt/slides/slide140.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5" name="Content Placeholder 4"/>
          <p:cNvSpPr>
            <a:spLocks noGrp="1"/>
          </p:cNvSpPr>
          <p:nvPr>
            <p:ph sz="half" idx="12"/>
          </p:nvPr>
        </p:nvSpPr>
        <p:spPr>
          <a:xfrm>
            <a:off x="172616" y="5395876"/>
            <a:ext cx="8686800" cy="1250302"/>
          </a:xfrm>
          <a:solidFill>
            <a:srgbClr val="FFFFCC"/>
          </a:solidFill>
          <a:ln>
            <a:solidFill>
              <a:schemeClr val="tx1"/>
            </a:solidFill>
          </a:ln>
        </p:spPr>
        <p:txBody>
          <a:bodyPr/>
          <a:lstStyle/>
          <a:p>
            <a:pPr eaLnBrk="0" hangingPunct="0"/>
            <a:r>
              <a:rPr lang="en-US" sz="1600" dirty="0" smtClean="0">
                <a:solidFill>
                  <a:srgbClr val="0000FF"/>
                </a:solidFill>
              </a:rPr>
              <a:t>Equilibration Time = [3x system volume + 5x column volume] / flow rate</a:t>
            </a:r>
          </a:p>
          <a:p>
            <a:pPr lvl="1" eaLnBrk="0" hangingPunct="0"/>
            <a:r>
              <a:rPr lang="en-US" dirty="0" smtClean="0"/>
              <a:t>Column volume = </a:t>
            </a:r>
            <a:r>
              <a:rPr lang="en-US" dirty="0" smtClean="0">
                <a:latin typeface="Symbol" pitchFamily="18" charset="2"/>
              </a:rPr>
              <a:t>p</a:t>
            </a:r>
            <a:r>
              <a:rPr lang="en-US" dirty="0" smtClean="0"/>
              <a:t> (D/2)</a:t>
            </a:r>
            <a:r>
              <a:rPr lang="en-US" baseline="30000" dirty="0" smtClean="0"/>
              <a:t>2</a:t>
            </a:r>
            <a:r>
              <a:rPr lang="en-US" dirty="0" smtClean="0"/>
              <a:t>L , where D = diameter and L = length</a:t>
            </a:r>
          </a:p>
          <a:p>
            <a:pPr lvl="1" eaLnBrk="0" hangingPunct="0"/>
            <a:r>
              <a:rPr lang="en-US" b="1" i="1" dirty="0" smtClean="0"/>
              <a:t>Note</a:t>
            </a:r>
            <a:r>
              <a:rPr lang="en-US" b="1" dirty="0" smtClean="0"/>
              <a:t>:</a:t>
            </a:r>
            <a:r>
              <a:rPr lang="en-US" dirty="0" smtClean="0"/>
              <a:t>  These are conservative values.  To determine if shorter reequilibration times can be used, experiments are required to ensure stable retention times. </a:t>
            </a:r>
          </a:p>
        </p:txBody>
      </p:sp>
      <p:sp>
        <p:nvSpPr>
          <p:cNvPr id="2" name="Title 1"/>
          <p:cNvSpPr>
            <a:spLocks noGrp="1"/>
          </p:cNvSpPr>
          <p:nvPr>
            <p:ph type="title"/>
          </p:nvPr>
        </p:nvSpPr>
        <p:spPr/>
        <p:txBody>
          <a:bodyPr/>
          <a:lstStyle/>
          <a:p>
            <a:r>
              <a:rPr lang="en-US" dirty="0" smtClean="0"/>
              <a:t>Column Reequilibration Times - Guidelines</a:t>
            </a:r>
            <a:endParaRPr lang="en-US" dirty="0"/>
          </a:p>
        </p:txBody>
      </p:sp>
      <p:pic>
        <p:nvPicPr>
          <p:cNvPr id="189441" name="Picture 1"/>
          <p:cNvPicPr>
            <a:picLocks noChangeAspect="1" noChangeArrowheads="1"/>
          </p:cNvPicPr>
          <p:nvPr/>
        </p:nvPicPr>
        <p:blipFill>
          <a:blip r:embed="rId3" cstate="print"/>
          <a:srcRect/>
          <a:stretch>
            <a:fillRect/>
          </a:stretch>
        </p:blipFill>
        <p:spPr bwMode="auto">
          <a:xfrm>
            <a:off x="196886" y="809882"/>
            <a:ext cx="8655286" cy="4572953"/>
          </a:xfrm>
          <a:prstGeom prst="rect">
            <a:avLst/>
          </a:prstGeom>
          <a:noFill/>
          <a:ln w="9525">
            <a:noFill/>
            <a:miter lim="800000"/>
            <a:headEnd/>
            <a:tailEnd/>
          </a:ln>
        </p:spPr>
      </p:pic>
    </p:spTree>
  </p:cSld>
  <p:clrMapOvr>
    <a:masterClrMapping/>
  </p:clrMapOvr>
  <p:transition/>
  <p:timing>
    <p:tnLst>
      <p:par>
        <p:cTn id="1" dur="indefinite" restart="never" nodeType="tmRoot"/>
      </p:par>
    </p:tnLst>
  </p:timing>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66" name="Content Placeholder 2"/>
          <p:cNvSpPr>
            <a:spLocks noGrp="1"/>
          </p:cNvSpPr>
          <p:nvPr>
            <p:ph sz="half" idx="1"/>
          </p:nvPr>
        </p:nvSpPr>
        <p:spPr/>
        <p:txBody>
          <a:bodyPr/>
          <a:lstStyle/>
          <a:p>
            <a:pPr eaLnBrk="1" hangingPunct="1">
              <a:buNone/>
            </a:pPr>
            <a:r>
              <a:rPr lang="en-US" b="1" dirty="0" smtClean="0">
                <a:solidFill>
                  <a:srgbClr val="0000FF"/>
                </a:solidFill>
              </a:rPr>
              <a:t>Binary Gradient System</a:t>
            </a:r>
          </a:p>
          <a:p>
            <a:r>
              <a:rPr lang="en-US" dirty="0" smtClean="0"/>
              <a:t>High pressure solvent mixing occurs AFTER the pumps</a:t>
            </a:r>
          </a:p>
          <a:p>
            <a:r>
              <a:rPr lang="en-US" dirty="0" smtClean="0"/>
              <a:t>Advantages</a:t>
            </a:r>
          </a:p>
          <a:p>
            <a:pPr lvl="1"/>
            <a:r>
              <a:rPr lang="en-US" dirty="0" smtClean="0"/>
              <a:t>Lowest system volume</a:t>
            </a:r>
          </a:p>
          <a:p>
            <a:pPr lvl="1"/>
            <a:r>
              <a:rPr lang="en-US" dirty="0" smtClean="0"/>
              <a:t>Most precise gradient</a:t>
            </a:r>
          </a:p>
          <a:p>
            <a:pPr lvl="1"/>
            <a:r>
              <a:rPr lang="en-US" dirty="0" smtClean="0"/>
              <a:t>Better for very fast chromatography</a:t>
            </a:r>
          </a:p>
          <a:p>
            <a:pPr lvl="1"/>
            <a:r>
              <a:rPr lang="en-US" dirty="0" smtClean="0"/>
              <a:t>Better for very shallow gradients (e.g. 1%/minute change)</a:t>
            </a:r>
          </a:p>
          <a:p>
            <a:pPr lvl="1"/>
            <a:r>
              <a:rPr lang="en-US" dirty="0" smtClean="0"/>
              <a:t>Used for low flow rates (0.2 mL/min or lower)</a:t>
            </a:r>
          </a:p>
          <a:p>
            <a:r>
              <a:rPr lang="en-US" dirty="0" smtClean="0"/>
              <a:t>Waters binary systems</a:t>
            </a:r>
          </a:p>
          <a:p>
            <a:pPr lvl="1"/>
            <a:r>
              <a:rPr lang="en-US" dirty="0" smtClean="0"/>
              <a:t>ACQUITY (Classic) &amp; I-Class</a:t>
            </a:r>
          </a:p>
          <a:p>
            <a:pPr lvl="1"/>
            <a:r>
              <a:rPr lang="en-US" dirty="0" smtClean="0"/>
              <a:t>nanoACQUITY</a:t>
            </a:r>
          </a:p>
          <a:p>
            <a:pPr lvl="1"/>
            <a:r>
              <a:rPr lang="en-US" dirty="0" smtClean="0"/>
              <a:t>Breeze</a:t>
            </a:r>
          </a:p>
          <a:p>
            <a:pPr lvl="1" eaLnBrk="1" hangingPunct="1">
              <a:buFont typeface="Verdana" pitchFamily="34" charset="0"/>
              <a:buNone/>
            </a:pPr>
            <a:endParaRPr lang="en-US" dirty="0" smtClean="0"/>
          </a:p>
        </p:txBody>
      </p:sp>
      <p:sp>
        <p:nvSpPr>
          <p:cNvPr id="11267" name="Content Placeholder 3"/>
          <p:cNvSpPr>
            <a:spLocks noGrp="1"/>
          </p:cNvSpPr>
          <p:nvPr>
            <p:ph sz="half" idx="2"/>
          </p:nvPr>
        </p:nvSpPr>
        <p:spPr/>
        <p:txBody>
          <a:bodyPr/>
          <a:lstStyle/>
          <a:p>
            <a:pPr eaLnBrk="1" hangingPunct="1">
              <a:buNone/>
            </a:pPr>
            <a:r>
              <a:rPr lang="en-US" b="1" dirty="0" smtClean="0">
                <a:solidFill>
                  <a:srgbClr val="0000FF"/>
                </a:solidFill>
              </a:rPr>
              <a:t>Quaternary Gradient System</a:t>
            </a:r>
          </a:p>
          <a:p>
            <a:r>
              <a:rPr lang="en-US" dirty="0" smtClean="0"/>
              <a:t>Low pressure solvent mixing occurs BEFORE the pump</a:t>
            </a:r>
          </a:p>
          <a:p>
            <a:r>
              <a:rPr lang="en-US" dirty="0" smtClean="0"/>
              <a:t>Advantages</a:t>
            </a:r>
          </a:p>
          <a:p>
            <a:pPr lvl="1"/>
            <a:r>
              <a:rPr lang="en-US" dirty="0" smtClean="0"/>
              <a:t>Methods development – scouting solvents</a:t>
            </a:r>
          </a:p>
          <a:p>
            <a:pPr lvl="1"/>
            <a:r>
              <a:rPr lang="en-US" dirty="0" smtClean="0"/>
              <a:t>Auto-Blend</a:t>
            </a:r>
          </a:p>
          <a:p>
            <a:pPr lvl="1"/>
            <a:r>
              <a:rPr lang="en-US" dirty="0" smtClean="0"/>
              <a:t>Running different methods requiring different solvents</a:t>
            </a:r>
          </a:p>
          <a:p>
            <a:pPr lvl="1"/>
            <a:r>
              <a:rPr lang="en-US" dirty="0" smtClean="0"/>
              <a:t>Best at higher flow rates (greater than 0.2 mL/min)</a:t>
            </a:r>
          </a:p>
          <a:p>
            <a:pPr lvl="1"/>
            <a:endParaRPr lang="en-US" dirty="0" smtClean="0"/>
          </a:p>
          <a:p>
            <a:r>
              <a:rPr lang="en-US" dirty="0" smtClean="0"/>
              <a:t>Waters quaternary systems</a:t>
            </a:r>
          </a:p>
          <a:p>
            <a:pPr lvl="1"/>
            <a:r>
              <a:rPr lang="en-US" dirty="0" smtClean="0"/>
              <a:t>ACQUITY H-Class</a:t>
            </a:r>
          </a:p>
          <a:p>
            <a:pPr lvl="1"/>
            <a:r>
              <a:rPr lang="en-US" dirty="0" smtClean="0"/>
              <a:t>Alliance /2695 &amp; </a:t>
            </a:r>
            <a:r>
              <a:rPr lang="en-US" dirty="0" err="1" smtClean="0"/>
              <a:t>AllianceHT</a:t>
            </a:r>
            <a:r>
              <a:rPr lang="en-US" dirty="0" smtClean="0"/>
              <a:t> (2795)</a:t>
            </a:r>
          </a:p>
          <a:p>
            <a:pPr lvl="1"/>
            <a:r>
              <a:rPr lang="en-US" dirty="0" smtClean="0"/>
              <a:t>Waters 600</a:t>
            </a:r>
          </a:p>
        </p:txBody>
      </p:sp>
      <p:sp>
        <p:nvSpPr>
          <p:cNvPr id="11268" name="Title 1"/>
          <p:cNvSpPr>
            <a:spLocks noGrp="1"/>
          </p:cNvSpPr>
          <p:nvPr>
            <p:ph type="title"/>
          </p:nvPr>
        </p:nvSpPr>
        <p:spPr/>
        <p:txBody>
          <a:bodyPr/>
          <a:lstStyle/>
          <a:p>
            <a:pPr eaLnBrk="1" hangingPunct="1"/>
            <a:r>
              <a:rPr lang="en-US" dirty="0" smtClean="0"/>
              <a:t/>
            </a:r>
            <a:br>
              <a:rPr lang="en-US" dirty="0" smtClean="0"/>
            </a:br>
            <a:r>
              <a:rPr lang="en-US" dirty="0" smtClean="0"/>
              <a:t>Summary of Solvent Delivery</a:t>
            </a:r>
          </a:p>
        </p:txBody>
      </p:sp>
    </p:spTree>
  </p:cSld>
  <p:clrMapOvr>
    <a:masterClrMapping/>
  </p:clrMapOvr>
  <p:transition/>
  <p:timing>
    <p:tnLst>
      <p:par>
        <p:cTn id="1" dur="indefinite" restart="never" nodeType="tmRoot"/>
      </p:par>
    </p:tnLst>
  </p:timing>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p:txBody>
          <a:bodyPr/>
          <a:lstStyle/>
          <a:p>
            <a:r>
              <a:rPr lang="en-US" dirty="0" smtClean="0"/>
              <a:t>How the sample is drawn up and delivered to the column</a:t>
            </a:r>
          </a:p>
          <a:p>
            <a:r>
              <a:rPr lang="en-US" dirty="0" smtClean="0"/>
              <a:t>How the different injection modes work</a:t>
            </a:r>
          </a:p>
          <a:p>
            <a:r>
              <a:rPr lang="en-US" dirty="0" smtClean="0"/>
              <a:t>Some recommendations</a:t>
            </a:r>
            <a:endParaRPr lang="en-US" dirty="0"/>
          </a:p>
        </p:txBody>
      </p:sp>
      <p:sp>
        <p:nvSpPr>
          <p:cNvPr id="2" name="Title 1"/>
          <p:cNvSpPr>
            <a:spLocks noGrp="1"/>
          </p:cNvSpPr>
          <p:nvPr>
            <p:ph type="title"/>
          </p:nvPr>
        </p:nvSpPr>
        <p:spPr/>
        <p:txBody>
          <a:bodyPr/>
          <a:lstStyle/>
          <a:p>
            <a:r>
              <a:rPr lang="en-US" dirty="0" smtClean="0"/>
              <a:t>Autosampler / Injector</a:t>
            </a:r>
            <a:endParaRPr lang="en-US" dirty="0"/>
          </a:p>
        </p:txBody>
      </p:sp>
      <p:sp>
        <p:nvSpPr>
          <p:cNvPr id="4" name="Action Button: Beginning 3">
            <a:hlinkClick r:id="rId3" action="ppaction://hlinksldjump" highlightClick="1"/>
          </p:cNvPr>
          <p:cNvSpPr/>
          <p:nvPr/>
        </p:nvSpPr>
        <p:spPr bwMode="auto">
          <a:xfrm>
            <a:off x="8719704" y="6424564"/>
            <a:ext cx="235917" cy="293525"/>
          </a:xfrm>
          <a:prstGeom prst="actionButtonBeginning">
            <a:avLst/>
          </a:prstGeom>
          <a:solidFill>
            <a:srgbClr val="3374D4"/>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US" sz="1600" b="0" i="0" u="none" strike="noStrike" cap="none" normalizeH="0" baseline="0" smtClean="0">
              <a:ln>
                <a:noFill/>
              </a:ln>
              <a:solidFill>
                <a:schemeClr val="tx1"/>
              </a:solidFill>
              <a:effectLst/>
              <a:latin typeface="Verdana" pitchFamily="34" charset="0"/>
            </a:endParaRPr>
          </a:p>
        </p:txBody>
      </p:sp>
    </p:spTree>
  </p:cSld>
  <p:clrMapOvr>
    <a:masterClrMapping/>
  </p:clrMapOvr>
  <p:transition/>
  <p:timing>
    <p:tnLst>
      <p:par>
        <p:cTn id="1" dur="indefinite" restart="never" nodeType="tmRoot"/>
      </p:par>
    </p:tnLst>
  </p:timing>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Autosampler / Injector - Terminology</a:t>
            </a:r>
            <a:endParaRPr lang="en-US" dirty="0"/>
          </a:p>
        </p:txBody>
      </p:sp>
      <p:sp>
        <p:nvSpPr>
          <p:cNvPr id="3" name="Content Placeholder 2"/>
          <p:cNvSpPr>
            <a:spLocks noGrp="1"/>
          </p:cNvSpPr>
          <p:nvPr>
            <p:ph idx="1"/>
          </p:nvPr>
        </p:nvSpPr>
        <p:spPr/>
        <p:txBody>
          <a:bodyPr/>
          <a:lstStyle/>
          <a:p>
            <a:r>
              <a:rPr lang="en-US" dirty="0" smtClean="0">
                <a:solidFill>
                  <a:srgbClr val="0000FF"/>
                </a:solidFill>
              </a:rPr>
              <a:t>Sample</a:t>
            </a:r>
            <a:r>
              <a:rPr lang="en-US" dirty="0" smtClean="0"/>
              <a:t>:  Everything in the vial</a:t>
            </a:r>
          </a:p>
          <a:p>
            <a:pPr lvl="1"/>
            <a:r>
              <a:rPr lang="en-US" dirty="0" smtClean="0"/>
              <a:t>Analyte(s):  Compounds to be analyzed</a:t>
            </a:r>
          </a:p>
          <a:p>
            <a:pPr lvl="1"/>
            <a:r>
              <a:rPr lang="en-US" dirty="0" smtClean="0"/>
              <a:t>Diluent:  Liquid which dissolves the compounds </a:t>
            </a:r>
          </a:p>
          <a:p>
            <a:pPr lvl="1"/>
            <a:r>
              <a:rPr lang="en-US" dirty="0" smtClean="0"/>
              <a:t>Matrix:  Everything that is not the an analyte</a:t>
            </a:r>
          </a:p>
          <a:p>
            <a:r>
              <a:rPr lang="en-US" dirty="0" smtClean="0">
                <a:solidFill>
                  <a:srgbClr val="0000FF"/>
                </a:solidFill>
              </a:rPr>
              <a:t>Injector</a:t>
            </a:r>
            <a:r>
              <a:rPr lang="en-US" dirty="0" smtClean="0"/>
              <a:t>:  Delivers the sample to the column</a:t>
            </a:r>
          </a:p>
          <a:p>
            <a:r>
              <a:rPr lang="en-US" dirty="0" smtClean="0">
                <a:solidFill>
                  <a:srgbClr val="0000FF"/>
                </a:solidFill>
              </a:rPr>
              <a:t>Autosampler</a:t>
            </a:r>
            <a:r>
              <a:rPr lang="en-US" dirty="0" smtClean="0"/>
              <a:t>:  Allows multiple samples to be run unattended</a:t>
            </a:r>
          </a:p>
          <a:p>
            <a:r>
              <a:rPr lang="en-US" dirty="0" smtClean="0">
                <a:solidFill>
                  <a:srgbClr val="0000FF"/>
                </a:solidFill>
              </a:rPr>
              <a:t>Sample Manager </a:t>
            </a:r>
            <a:r>
              <a:rPr lang="en-US" dirty="0" smtClean="0"/>
              <a:t>contains</a:t>
            </a:r>
          </a:p>
          <a:p>
            <a:pPr lvl="1"/>
            <a:r>
              <a:rPr lang="en-US" dirty="0" smtClean="0"/>
              <a:t>Injector</a:t>
            </a:r>
          </a:p>
          <a:p>
            <a:pPr lvl="1"/>
            <a:r>
              <a:rPr lang="en-US" dirty="0" smtClean="0"/>
              <a:t>Autosampler</a:t>
            </a:r>
          </a:p>
          <a:p>
            <a:pPr lvl="1"/>
            <a:r>
              <a:rPr lang="en-US" dirty="0" smtClean="0"/>
              <a:t>Column Heater</a:t>
            </a:r>
          </a:p>
          <a:p>
            <a:pPr lvl="1"/>
            <a:r>
              <a:rPr lang="en-US" dirty="0" smtClean="0"/>
              <a:t>Needle wash</a:t>
            </a:r>
          </a:p>
          <a:p>
            <a:pPr lvl="1"/>
            <a:endParaRPr lang="en-US" dirty="0"/>
          </a:p>
        </p:txBody>
      </p:sp>
    </p:spTree>
  </p:cSld>
  <p:clrMapOvr>
    <a:masterClrMapping/>
  </p:clrMapOvr>
  <p:transition/>
  <p:timing>
    <p:tnLst>
      <p:par>
        <p:cTn id="1" dur="indefinite" restart="never" nodeType="tmRoot"/>
      </p:par>
    </p:tnLst>
  </p:timing>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2 Types of Injectors</a:t>
            </a:r>
            <a:endParaRPr lang="en-US" dirty="0"/>
          </a:p>
        </p:txBody>
      </p:sp>
      <p:sp>
        <p:nvSpPr>
          <p:cNvPr id="3" name="Content Placeholder 2"/>
          <p:cNvSpPr>
            <a:spLocks noGrp="1"/>
          </p:cNvSpPr>
          <p:nvPr>
            <p:ph idx="1"/>
          </p:nvPr>
        </p:nvSpPr>
        <p:spPr/>
        <p:txBody>
          <a:bodyPr/>
          <a:lstStyle/>
          <a:p>
            <a:r>
              <a:rPr lang="en-US" dirty="0" smtClean="0">
                <a:solidFill>
                  <a:srgbClr val="0000FF"/>
                </a:solidFill>
              </a:rPr>
              <a:t>Fix Loop (FL)</a:t>
            </a:r>
          </a:p>
          <a:p>
            <a:pPr lvl="1"/>
            <a:r>
              <a:rPr lang="en-US" dirty="0" smtClean="0"/>
              <a:t>Sample must be placed within a sample loop before it is injected on to the column</a:t>
            </a:r>
          </a:p>
          <a:p>
            <a:pPr lvl="1"/>
            <a:r>
              <a:rPr lang="en-US" dirty="0" smtClean="0"/>
              <a:t>Several choices of injection modes are available</a:t>
            </a:r>
          </a:p>
          <a:p>
            <a:r>
              <a:rPr lang="en-US" dirty="0" smtClean="0">
                <a:solidFill>
                  <a:srgbClr val="0000FF"/>
                </a:solidFill>
              </a:rPr>
              <a:t>Flow Through Needle (FTN)</a:t>
            </a:r>
          </a:p>
          <a:p>
            <a:pPr lvl="1"/>
            <a:r>
              <a:rPr lang="en-US" dirty="0" smtClean="0"/>
              <a:t>Sample is drawn into the needle and delivered directly to the column</a:t>
            </a:r>
          </a:p>
          <a:p>
            <a:pPr lvl="1"/>
            <a:endParaRPr lang="en-US" dirty="0"/>
          </a:p>
        </p:txBody>
      </p:sp>
    </p:spTree>
  </p:cSld>
  <p:clrMapOvr>
    <a:masterClrMapping/>
  </p:clrMapOvr>
  <p:transition/>
  <p:timing>
    <p:tnLst>
      <p:par>
        <p:cTn id="1" dur="indefinite" restart="never" nodeType="tmRoot"/>
      </p:par>
    </p:tnLst>
  </p:timing>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242" name="Title 4"/>
          <p:cNvSpPr>
            <a:spLocks noGrp="1"/>
          </p:cNvSpPr>
          <p:nvPr>
            <p:ph type="title"/>
          </p:nvPr>
        </p:nvSpPr>
        <p:spPr/>
        <p:txBody>
          <a:bodyPr/>
          <a:lstStyle/>
          <a:p>
            <a:r>
              <a:rPr lang="en-US" dirty="0" smtClean="0"/>
              <a:t/>
            </a:r>
            <a:br>
              <a:rPr lang="en-US" dirty="0" smtClean="0"/>
            </a:br>
            <a:r>
              <a:rPr lang="en-US" dirty="0" smtClean="0"/>
              <a:t>Fixed Loop Injection Modes</a:t>
            </a:r>
          </a:p>
        </p:txBody>
      </p:sp>
      <p:sp>
        <p:nvSpPr>
          <p:cNvPr id="10243" name="Content Placeholder 5"/>
          <p:cNvSpPr>
            <a:spLocks noGrp="1"/>
          </p:cNvSpPr>
          <p:nvPr>
            <p:ph idx="1"/>
          </p:nvPr>
        </p:nvSpPr>
        <p:spPr/>
        <p:txBody>
          <a:bodyPr/>
          <a:lstStyle/>
          <a:p>
            <a:r>
              <a:rPr lang="en-US" dirty="0" smtClean="0">
                <a:solidFill>
                  <a:srgbClr val="0000FF"/>
                </a:solidFill>
              </a:rPr>
              <a:t>3 Injection modes</a:t>
            </a:r>
          </a:p>
          <a:p>
            <a:pPr lvl="1"/>
            <a:r>
              <a:rPr lang="en-US" dirty="0" smtClean="0"/>
              <a:t>Full Loop</a:t>
            </a:r>
          </a:p>
          <a:p>
            <a:pPr lvl="1"/>
            <a:r>
              <a:rPr lang="en-US" dirty="0" smtClean="0"/>
              <a:t>Partial Loop</a:t>
            </a:r>
          </a:p>
          <a:p>
            <a:pPr lvl="1"/>
            <a:r>
              <a:rPr lang="en-US" dirty="0" smtClean="0"/>
              <a:t>Partial Loop Needle Overfill (PLUNO) for ACQUITY only</a:t>
            </a:r>
          </a:p>
          <a:p>
            <a:r>
              <a:rPr lang="en-US" dirty="0" smtClean="0"/>
              <a:t>Flow diagrams for each mode will be shown followed by advantages and disadvantages of each mode </a:t>
            </a:r>
          </a:p>
          <a:p>
            <a:pPr lvl="1"/>
            <a:r>
              <a:rPr lang="en-US" sz="1600" i="1" dirty="0" smtClean="0"/>
              <a:t>Note</a:t>
            </a:r>
            <a:r>
              <a:rPr lang="en-US" sz="1600" dirty="0" smtClean="0"/>
              <a:t>:  These are the diagrams for ACQUITY, but other fixed loop injector work similarly</a:t>
            </a:r>
            <a:r>
              <a:rPr lang="en-US" dirty="0" smtClean="0"/>
              <a:t>.</a:t>
            </a:r>
          </a:p>
        </p:txBody>
      </p:sp>
    </p:spTree>
  </p:cSld>
  <p:clrMapOvr>
    <a:masterClrMapping/>
  </p:clrMapOvr>
  <p:transition/>
  <p:timing>
    <p:tnLst>
      <p:par>
        <p:cTn id="1" dur="indefinite" restart="never" nodeType="tmRoot"/>
      </p:par>
    </p:tnLst>
  </p:timing>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 name="Content Placeholder 71"/>
          <p:cNvSpPr>
            <a:spLocks noGrp="1"/>
          </p:cNvSpPr>
          <p:nvPr>
            <p:ph sz="half" idx="2"/>
          </p:nvPr>
        </p:nvSpPr>
        <p:spPr>
          <a:xfrm>
            <a:off x="6876280" y="1182327"/>
            <a:ext cx="2086947" cy="3629241"/>
          </a:xfrm>
          <a:solidFill>
            <a:srgbClr val="FFFFCC"/>
          </a:solidFill>
          <a:ln>
            <a:solidFill>
              <a:schemeClr val="tx1"/>
            </a:solidFill>
          </a:ln>
        </p:spPr>
        <p:txBody>
          <a:bodyPr/>
          <a:lstStyle/>
          <a:p>
            <a:r>
              <a:rPr lang="en-US" dirty="0" smtClean="0"/>
              <a:t>Loop is filled with more than 1X sample</a:t>
            </a:r>
          </a:p>
          <a:p>
            <a:r>
              <a:rPr lang="en-US" dirty="0" smtClean="0"/>
              <a:t>Only sample in loop is injected (ports 1 to 4).</a:t>
            </a:r>
          </a:p>
          <a:p>
            <a:r>
              <a:rPr lang="en-US" dirty="0" smtClean="0"/>
              <a:t>Excess sample goes to waste.</a:t>
            </a:r>
          </a:p>
          <a:p>
            <a:pPr>
              <a:buNone/>
            </a:pPr>
            <a:endParaRPr lang="en-US" dirty="0" smtClean="0"/>
          </a:p>
        </p:txBody>
      </p:sp>
      <p:sp>
        <p:nvSpPr>
          <p:cNvPr id="15362" name="Rectangle 2"/>
          <p:cNvSpPr>
            <a:spLocks noGrp="1" noChangeArrowheads="1"/>
          </p:cNvSpPr>
          <p:nvPr>
            <p:ph type="title"/>
          </p:nvPr>
        </p:nvSpPr>
        <p:spPr/>
        <p:txBody>
          <a:bodyPr/>
          <a:lstStyle/>
          <a:p>
            <a:r>
              <a:rPr lang="en-US" dirty="0" smtClean="0"/>
              <a:t/>
            </a:r>
            <a:br>
              <a:rPr lang="en-US" dirty="0" smtClean="0"/>
            </a:br>
            <a:r>
              <a:rPr lang="en-US" dirty="0" smtClean="0"/>
              <a:t>Full Loop</a:t>
            </a:r>
          </a:p>
        </p:txBody>
      </p:sp>
      <p:grpSp>
        <p:nvGrpSpPr>
          <p:cNvPr id="2" name="Group 71"/>
          <p:cNvGrpSpPr/>
          <p:nvPr/>
        </p:nvGrpSpPr>
        <p:grpSpPr>
          <a:xfrm>
            <a:off x="624013" y="5223092"/>
            <a:ext cx="2553316" cy="892097"/>
            <a:chOff x="278780" y="5531002"/>
            <a:chExt cx="2553316" cy="892097"/>
          </a:xfrm>
        </p:grpSpPr>
        <p:sp>
          <p:nvSpPr>
            <p:cNvPr id="67" name="TextBox 66"/>
            <p:cNvSpPr txBox="1"/>
            <p:nvPr/>
          </p:nvSpPr>
          <p:spPr>
            <a:xfrm>
              <a:off x="812119" y="5620210"/>
              <a:ext cx="2019977" cy="738664"/>
            </a:xfrm>
            <a:prstGeom prst="rect">
              <a:avLst/>
            </a:prstGeom>
            <a:noFill/>
          </p:spPr>
          <p:txBody>
            <a:bodyPr wrap="none" rtlCol="0">
              <a:spAutoFit/>
            </a:bodyPr>
            <a:lstStyle/>
            <a:p>
              <a:r>
                <a:rPr lang="en-US" sz="1400" dirty="0" smtClean="0"/>
                <a:t>Sample</a:t>
              </a:r>
            </a:p>
            <a:p>
              <a:r>
                <a:rPr lang="en-US" sz="1400" dirty="0" smtClean="0"/>
                <a:t>Mobile phase</a:t>
              </a:r>
            </a:p>
            <a:p>
              <a:r>
                <a:rPr lang="en-US" sz="1400" dirty="0" smtClean="0"/>
                <a:t>Needle wash (weak)</a:t>
              </a:r>
            </a:p>
          </p:txBody>
        </p:sp>
        <p:sp>
          <p:nvSpPr>
            <p:cNvPr id="66" name="Rectangle 65"/>
            <p:cNvSpPr/>
            <p:nvPr/>
          </p:nvSpPr>
          <p:spPr bwMode="auto">
            <a:xfrm>
              <a:off x="278780" y="5531002"/>
              <a:ext cx="2475438" cy="892097"/>
            </a:xfrm>
            <a:prstGeom prst="rect">
              <a:avLst/>
            </a:prstGeom>
            <a:no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US" sz="1600" b="0" i="0" u="none" strike="noStrike" cap="none" normalizeH="0" baseline="0" smtClean="0">
                <a:ln>
                  <a:noFill/>
                </a:ln>
                <a:solidFill>
                  <a:schemeClr val="tx1"/>
                </a:solidFill>
                <a:effectLst/>
                <a:latin typeface="Verdana" pitchFamily="34" charset="0"/>
              </a:endParaRPr>
            </a:p>
          </p:txBody>
        </p:sp>
        <p:grpSp>
          <p:nvGrpSpPr>
            <p:cNvPr id="3" name="Group 62"/>
            <p:cNvGrpSpPr/>
            <p:nvPr/>
          </p:nvGrpSpPr>
          <p:grpSpPr>
            <a:xfrm>
              <a:off x="434898" y="5703458"/>
              <a:ext cx="326929" cy="590468"/>
              <a:chOff x="423747" y="5736912"/>
              <a:chExt cx="326929" cy="590468"/>
            </a:xfrm>
          </p:grpSpPr>
          <p:sp>
            <p:nvSpPr>
              <p:cNvPr id="69" name="Rectangle 6"/>
              <p:cNvSpPr>
                <a:spLocks noChangeArrowheads="1"/>
              </p:cNvSpPr>
              <p:nvPr/>
            </p:nvSpPr>
            <p:spPr bwMode="black">
              <a:xfrm>
                <a:off x="423747" y="5736912"/>
                <a:ext cx="326929" cy="79373"/>
              </a:xfrm>
              <a:prstGeom prst="rect">
                <a:avLst/>
              </a:prstGeom>
              <a:solidFill>
                <a:srgbClr val="CC3300"/>
              </a:solidFill>
              <a:ln w="12700">
                <a:solidFill>
                  <a:schemeClr val="tx1"/>
                </a:solidFill>
                <a:miter lim="800000"/>
                <a:headEnd/>
                <a:tailEnd/>
              </a:ln>
            </p:spPr>
            <p:txBody>
              <a:bodyPr wrap="none" anchor="ctr"/>
              <a:lstStyle/>
              <a:p>
                <a:endParaRPr lang="en-US"/>
              </a:p>
            </p:txBody>
          </p:sp>
          <p:sp>
            <p:nvSpPr>
              <p:cNvPr id="70" name="Rectangle 6"/>
              <p:cNvSpPr>
                <a:spLocks noChangeArrowheads="1"/>
              </p:cNvSpPr>
              <p:nvPr/>
            </p:nvSpPr>
            <p:spPr bwMode="auto">
              <a:xfrm>
                <a:off x="423747" y="5992459"/>
                <a:ext cx="326929" cy="79373"/>
              </a:xfrm>
              <a:prstGeom prst="rect">
                <a:avLst/>
              </a:prstGeom>
              <a:solidFill>
                <a:srgbClr val="0000CC"/>
              </a:solidFill>
              <a:ln w="12700">
                <a:solidFill>
                  <a:schemeClr val="tx1"/>
                </a:solidFill>
                <a:miter lim="800000"/>
                <a:headEnd/>
                <a:tailEnd/>
              </a:ln>
            </p:spPr>
            <p:txBody>
              <a:bodyPr wrap="none" anchor="ctr"/>
              <a:lstStyle/>
              <a:p>
                <a:endParaRPr lang="en-US"/>
              </a:p>
            </p:txBody>
          </p:sp>
          <p:sp>
            <p:nvSpPr>
              <p:cNvPr id="71" name="Rectangle 6"/>
              <p:cNvSpPr>
                <a:spLocks noChangeArrowheads="1"/>
              </p:cNvSpPr>
              <p:nvPr/>
            </p:nvSpPr>
            <p:spPr bwMode="auto">
              <a:xfrm>
                <a:off x="423747" y="6248007"/>
                <a:ext cx="326929" cy="79373"/>
              </a:xfrm>
              <a:prstGeom prst="rect">
                <a:avLst/>
              </a:prstGeom>
              <a:solidFill>
                <a:srgbClr val="009900"/>
              </a:solidFill>
              <a:ln w="12700">
                <a:solidFill>
                  <a:schemeClr val="tx1"/>
                </a:solidFill>
                <a:miter lim="800000"/>
                <a:headEnd/>
                <a:tailEnd/>
              </a:ln>
            </p:spPr>
            <p:txBody>
              <a:bodyPr wrap="none" anchor="ctr"/>
              <a:lstStyle/>
              <a:p>
                <a:endParaRPr lang="en-US"/>
              </a:p>
            </p:txBody>
          </p:sp>
        </p:grpSp>
      </p:grpSp>
      <p:grpSp>
        <p:nvGrpSpPr>
          <p:cNvPr id="4" name="Group 83"/>
          <p:cNvGrpSpPr/>
          <p:nvPr/>
        </p:nvGrpSpPr>
        <p:grpSpPr>
          <a:xfrm>
            <a:off x="255106" y="1267274"/>
            <a:ext cx="6468652" cy="3515578"/>
            <a:chOff x="367073" y="1276604"/>
            <a:chExt cx="6468652" cy="3515578"/>
          </a:xfrm>
        </p:grpSpPr>
        <p:sp>
          <p:nvSpPr>
            <p:cNvPr id="15364" name="Line 62"/>
            <p:cNvSpPr>
              <a:spLocks noChangeShapeType="1"/>
            </p:cNvSpPr>
            <p:nvPr/>
          </p:nvSpPr>
          <p:spPr bwMode="auto">
            <a:xfrm>
              <a:off x="6835725" y="1581404"/>
              <a:ext cx="0" cy="685800"/>
            </a:xfrm>
            <a:prstGeom prst="line">
              <a:avLst/>
            </a:prstGeom>
            <a:noFill/>
            <a:ln w="57150">
              <a:solidFill>
                <a:schemeClr val="tx1"/>
              </a:solidFill>
              <a:round/>
              <a:headEnd/>
              <a:tailEnd type="triangle" w="med" len="med"/>
            </a:ln>
          </p:spPr>
          <p:txBody>
            <a:bodyPr/>
            <a:lstStyle/>
            <a:p>
              <a:endParaRPr lang="en-US">
                <a:latin typeface="+mn-lt"/>
              </a:endParaRPr>
            </a:p>
          </p:txBody>
        </p:sp>
        <p:grpSp>
          <p:nvGrpSpPr>
            <p:cNvPr id="5" name="Group 67"/>
            <p:cNvGrpSpPr>
              <a:grpSpLocks/>
            </p:cNvGrpSpPr>
            <p:nvPr/>
          </p:nvGrpSpPr>
          <p:grpSpPr bwMode="auto">
            <a:xfrm>
              <a:off x="5881205" y="1276604"/>
              <a:ext cx="871329" cy="1734483"/>
              <a:chOff x="6921500" y="1371600"/>
              <a:chExt cx="871329" cy="1734483"/>
            </a:xfrm>
          </p:grpSpPr>
          <p:sp>
            <p:nvSpPr>
              <p:cNvPr id="15404" name="Rectangle 51"/>
              <p:cNvSpPr>
                <a:spLocks noChangeArrowheads="1"/>
              </p:cNvSpPr>
              <p:nvPr/>
            </p:nvSpPr>
            <p:spPr bwMode="auto">
              <a:xfrm>
                <a:off x="7194550" y="1695450"/>
                <a:ext cx="219075" cy="509588"/>
              </a:xfrm>
              <a:prstGeom prst="rect">
                <a:avLst/>
              </a:prstGeom>
              <a:noFill/>
              <a:ln w="25400">
                <a:solidFill>
                  <a:schemeClr val="tx1"/>
                </a:solidFill>
                <a:miter lim="800000"/>
                <a:headEnd/>
                <a:tailEnd/>
              </a:ln>
            </p:spPr>
            <p:txBody>
              <a:bodyPr wrap="none" anchor="ctr"/>
              <a:lstStyle/>
              <a:p>
                <a:endParaRPr lang="en-US">
                  <a:latin typeface="+mn-lt"/>
                </a:endParaRPr>
              </a:p>
            </p:txBody>
          </p:sp>
          <p:sp>
            <p:nvSpPr>
              <p:cNvPr id="15405" name="Oval 52"/>
              <p:cNvSpPr>
                <a:spLocks noChangeArrowheads="1"/>
              </p:cNvSpPr>
              <p:nvPr/>
            </p:nvSpPr>
            <p:spPr bwMode="auto">
              <a:xfrm>
                <a:off x="7085013" y="1371600"/>
                <a:ext cx="436563" cy="369888"/>
              </a:xfrm>
              <a:prstGeom prst="ellipse">
                <a:avLst/>
              </a:prstGeom>
              <a:solidFill>
                <a:schemeClr val="bg1"/>
              </a:solidFill>
              <a:ln w="25400">
                <a:solidFill>
                  <a:schemeClr val="tx1"/>
                </a:solidFill>
                <a:round/>
                <a:headEnd/>
                <a:tailEnd/>
              </a:ln>
            </p:spPr>
            <p:txBody>
              <a:bodyPr wrap="none" anchor="ctr"/>
              <a:lstStyle/>
              <a:p>
                <a:endParaRPr lang="en-US">
                  <a:latin typeface="+mn-lt"/>
                </a:endParaRPr>
              </a:p>
            </p:txBody>
          </p:sp>
          <p:sp>
            <p:nvSpPr>
              <p:cNvPr id="15406" name="Rectangle 53"/>
              <p:cNvSpPr>
                <a:spLocks noChangeArrowheads="1"/>
              </p:cNvSpPr>
              <p:nvPr/>
            </p:nvSpPr>
            <p:spPr bwMode="auto">
              <a:xfrm>
                <a:off x="7194550" y="1973263"/>
                <a:ext cx="219075" cy="46038"/>
              </a:xfrm>
              <a:prstGeom prst="rect">
                <a:avLst/>
              </a:prstGeom>
              <a:solidFill>
                <a:srgbClr val="969696"/>
              </a:solidFill>
              <a:ln w="12700">
                <a:solidFill>
                  <a:schemeClr val="tx1"/>
                </a:solidFill>
                <a:miter lim="800000"/>
                <a:headEnd/>
                <a:tailEnd/>
              </a:ln>
            </p:spPr>
            <p:txBody>
              <a:bodyPr wrap="none" anchor="ctr"/>
              <a:lstStyle/>
              <a:p>
                <a:endParaRPr lang="en-US">
                  <a:latin typeface="+mn-lt"/>
                </a:endParaRPr>
              </a:p>
            </p:txBody>
          </p:sp>
          <p:sp>
            <p:nvSpPr>
              <p:cNvPr id="15407" name="Rectangle 54"/>
              <p:cNvSpPr>
                <a:spLocks noChangeArrowheads="1"/>
              </p:cNvSpPr>
              <p:nvPr/>
            </p:nvSpPr>
            <p:spPr bwMode="auto">
              <a:xfrm>
                <a:off x="7277100" y="2019300"/>
                <a:ext cx="53975" cy="463550"/>
              </a:xfrm>
              <a:prstGeom prst="rect">
                <a:avLst/>
              </a:prstGeom>
              <a:noFill/>
              <a:ln w="12700">
                <a:solidFill>
                  <a:schemeClr val="tx1"/>
                </a:solidFill>
                <a:miter lim="800000"/>
                <a:headEnd/>
                <a:tailEnd/>
              </a:ln>
            </p:spPr>
            <p:txBody>
              <a:bodyPr wrap="none" anchor="ctr"/>
              <a:lstStyle/>
              <a:p>
                <a:endParaRPr lang="en-US">
                  <a:latin typeface="+mn-lt"/>
                </a:endParaRPr>
              </a:p>
            </p:txBody>
          </p:sp>
          <p:sp>
            <p:nvSpPr>
              <p:cNvPr id="15408" name="Rectangle 55"/>
              <p:cNvSpPr>
                <a:spLocks noChangeArrowheads="1"/>
              </p:cNvSpPr>
              <p:nvPr/>
            </p:nvSpPr>
            <p:spPr bwMode="auto">
              <a:xfrm>
                <a:off x="7221538" y="2482850"/>
                <a:ext cx="163513" cy="46038"/>
              </a:xfrm>
              <a:prstGeom prst="rect">
                <a:avLst/>
              </a:prstGeom>
              <a:noFill/>
              <a:ln w="12700">
                <a:solidFill>
                  <a:schemeClr val="tx1"/>
                </a:solidFill>
                <a:miter lim="800000"/>
                <a:headEnd/>
                <a:tailEnd/>
              </a:ln>
            </p:spPr>
            <p:txBody>
              <a:bodyPr wrap="none" anchor="ctr"/>
              <a:lstStyle/>
              <a:p>
                <a:endParaRPr lang="en-US">
                  <a:latin typeface="+mn-lt"/>
                </a:endParaRPr>
              </a:p>
            </p:txBody>
          </p:sp>
          <p:sp>
            <p:nvSpPr>
              <p:cNvPr id="15409" name="Line 56"/>
              <p:cNvSpPr>
                <a:spLocks noChangeShapeType="1"/>
              </p:cNvSpPr>
              <p:nvPr/>
            </p:nvSpPr>
            <p:spPr bwMode="auto">
              <a:xfrm>
                <a:off x="7194550" y="1417638"/>
                <a:ext cx="109538" cy="139700"/>
              </a:xfrm>
              <a:prstGeom prst="line">
                <a:avLst/>
              </a:prstGeom>
              <a:noFill/>
              <a:ln w="12700">
                <a:solidFill>
                  <a:srgbClr val="C0C0C0"/>
                </a:solidFill>
                <a:round/>
                <a:headEnd/>
                <a:tailEnd/>
              </a:ln>
            </p:spPr>
            <p:txBody>
              <a:bodyPr/>
              <a:lstStyle/>
              <a:p>
                <a:endParaRPr lang="en-US">
                  <a:latin typeface="+mn-lt"/>
                </a:endParaRPr>
              </a:p>
            </p:txBody>
          </p:sp>
          <p:sp>
            <p:nvSpPr>
              <p:cNvPr id="15410" name="Line 57"/>
              <p:cNvSpPr>
                <a:spLocks noChangeShapeType="1"/>
              </p:cNvSpPr>
              <p:nvPr/>
            </p:nvSpPr>
            <p:spPr bwMode="auto">
              <a:xfrm flipV="1">
                <a:off x="7304088" y="1417638"/>
                <a:ext cx="109538" cy="139700"/>
              </a:xfrm>
              <a:prstGeom prst="line">
                <a:avLst/>
              </a:prstGeom>
              <a:noFill/>
              <a:ln w="12700">
                <a:solidFill>
                  <a:srgbClr val="C0C0C0"/>
                </a:solidFill>
                <a:round/>
                <a:headEnd/>
                <a:tailEnd/>
              </a:ln>
            </p:spPr>
            <p:txBody>
              <a:bodyPr/>
              <a:lstStyle/>
              <a:p>
                <a:endParaRPr lang="en-US">
                  <a:latin typeface="+mn-lt"/>
                </a:endParaRPr>
              </a:p>
            </p:txBody>
          </p:sp>
          <p:sp>
            <p:nvSpPr>
              <p:cNvPr id="15411" name="Line 58"/>
              <p:cNvSpPr>
                <a:spLocks noChangeShapeType="1"/>
              </p:cNvSpPr>
              <p:nvPr/>
            </p:nvSpPr>
            <p:spPr bwMode="auto">
              <a:xfrm>
                <a:off x="7304088" y="1557338"/>
                <a:ext cx="0" cy="184150"/>
              </a:xfrm>
              <a:prstGeom prst="line">
                <a:avLst/>
              </a:prstGeom>
              <a:noFill/>
              <a:ln w="12700">
                <a:solidFill>
                  <a:srgbClr val="C0C0C0"/>
                </a:solidFill>
                <a:round/>
                <a:headEnd/>
                <a:tailEnd/>
              </a:ln>
            </p:spPr>
            <p:txBody>
              <a:bodyPr/>
              <a:lstStyle/>
              <a:p>
                <a:endParaRPr lang="en-US">
                  <a:latin typeface="+mn-lt"/>
                </a:endParaRPr>
              </a:p>
            </p:txBody>
          </p:sp>
          <p:sp>
            <p:nvSpPr>
              <p:cNvPr id="15412" name="Text Box 59"/>
              <p:cNvSpPr txBox="1">
                <a:spLocks noChangeArrowheads="1"/>
              </p:cNvSpPr>
              <p:nvPr/>
            </p:nvSpPr>
            <p:spPr bwMode="auto">
              <a:xfrm>
                <a:off x="6921500" y="2582863"/>
                <a:ext cx="871329" cy="523220"/>
              </a:xfrm>
              <a:prstGeom prst="rect">
                <a:avLst/>
              </a:prstGeom>
              <a:noFill/>
              <a:ln w="25400">
                <a:noFill/>
                <a:miter lim="800000"/>
                <a:headEnd/>
                <a:tailEnd/>
              </a:ln>
            </p:spPr>
            <p:txBody>
              <a:bodyPr wrap="none">
                <a:spAutoFit/>
              </a:bodyPr>
              <a:lstStyle/>
              <a:p>
                <a:pPr eaLnBrk="0" hangingPunct="0"/>
                <a:r>
                  <a:rPr lang="en-US" sz="1400" dirty="0" smtClean="0">
                    <a:latin typeface="+mn-lt"/>
                  </a:rPr>
                  <a:t>Sample</a:t>
                </a:r>
                <a:endParaRPr lang="en-US" sz="1400" dirty="0">
                  <a:latin typeface="+mn-lt"/>
                </a:endParaRPr>
              </a:p>
              <a:p>
                <a:pPr eaLnBrk="0" hangingPunct="0"/>
                <a:r>
                  <a:rPr lang="en-US" sz="1400" dirty="0">
                    <a:latin typeface="+mn-lt"/>
                  </a:rPr>
                  <a:t>Syringe</a:t>
                </a:r>
              </a:p>
            </p:txBody>
          </p:sp>
          <p:sp>
            <p:nvSpPr>
              <p:cNvPr id="15413" name="Line 60"/>
              <p:cNvSpPr>
                <a:spLocks noChangeShapeType="1"/>
              </p:cNvSpPr>
              <p:nvPr/>
            </p:nvSpPr>
            <p:spPr bwMode="ltGray">
              <a:xfrm>
                <a:off x="7194550" y="1417638"/>
                <a:ext cx="109538" cy="139700"/>
              </a:xfrm>
              <a:prstGeom prst="line">
                <a:avLst/>
              </a:prstGeom>
              <a:noFill/>
              <a:ln w="38100">
                <a:solidFill>
                  <a:srgbClr val="008000"/>
                </a:solidFill>
                <a:round/>
                <a:headEnd/>
                <a:tailEnd/>
              </a:ln>
            </p:spPr>
            <p:txBody>
              <a:bodyPr/>
              <a:lstStyle/>
              <a:p>
                <a:endParaRPr lang="en-US">
                  <a:latin typeface="+mn-lt"/>
                </a:endParaRPr>
              </a:p>
            </p:txBody>
          </p:sp>
          <p:sp>
            <p:nvSpPr>
              <p:cNvPr id="15414" name="Line 61"/>
              <p:cNvSpPr>
                <a:spLocks noChangeShapeType="1"/>
              </p:cNvSpPr>
              <p:nvPr/>
            </p:nvSpPr>
            <p:spPr bwMode="ltGray">
              <a:xfrm flipV="1">
                <a:off x="7302500" y="1557338"/>
                <a:ext cx="1588" cy="119063"/>
              </a:xfrm>
              <a:prstGeom prst="line">
                <a:avLst/>
              </a:prstGeom>
              <a:noFill/>
              <a:ln w="38100">
                <a:solidFill>
                  <a:srgbClr val="008000"/>
                </a:solidFill>
                <a:round/>
                <a:headEnd/>
                <a:tailEnd/>
              </a:ln>
            </p:spPr>
            <p:txBody>
              <a:bodyPr/>
              <a:lstStyle/>
              <a:p>
                <a:endParaRPr lang="en-US">
                  <a:latin typeface="+mn-lt"/>
                </a:endParaRPr>
              </a:p>
            </p:txBody>
          </p:sp>
          <p:sp>
            <p:nvSpPr>
              <p:cNvPr id="15415" name="Rectangle 63"/>
              <p:cNvSpPr>
                <a:spLocks noChangeArrowheads="1"/>
              </p:cNvSpPr>
              <p:nvPr/>
            </p:nvSpPr>
            <p:spPr bwMode="ltGray">
              <a:xfrm>
                <a:off x="7226300" y="1752600"/>
                <a:ext cx="152400" cy="228600"/>
              </a:xfrm>
              <a:prstGeom prst="rect">
                <a:avLst/>
              </a:prstGeom>
              <a:solidFill>
                <a:srgbClr val="008000"/>
              </a:solidFill>
              <a:ln w="12700">
                <a:solidFill>
                  <a:srgbClr val="008000"/>
                </a:solidFill>
                <a:miter lim="800000"/>
                <a:headEnd/>
                <a:tailEnd/>
              </a:ln>
            </p:spPr>
            <p:txBody>
              <a:bodyPr wrap="none" anchor="ctr"/>
              <a:lstStyle/>
              <a:p>
                <a:endParaRPr lang="en-US">
                  <a:latin typeface="+mn-lt"/>
                </a:endParaRPr>
              </a:p>
            </p:txBody>
          </p:sp>
        </p:grpSp>
        <p:sp>
          <p:nvSpPr>
            <p:cNvPr id="15366" name="Line 18"/>
            <p:cNvSpPr>
              <a:spLocks noChangeShapeType="1"/>
            </p:cNvSpPr>
            <p:nvPr/>
          </p:nvSpPr>
          <p:spPr bwMode="ltGray">
            <a:xfrm>
              <a:off x="1287625" y="3480318"/>
              <a:ext cx="1101080" cy="6086"/>
            </a:xfrm>
            <a:prstGeom prst="line">
              <a:avLst/>
            </a:prstGeom>
            <a:noFill/>
            <a:ln w="38100">
              <a:solidFill>
                <a:srgbClr val="008000"/>
              </a:solidFill>
              <a:round/>
              <a:headEnd/>
              <a:tailEnd/>
            </a:ln>
          </p:spPr>
          <p:txBody>
            <a:bodyPr/>
            <a:lstStyle/>
            <a:p>
              <a:endParaRPr lang="en-US">
                <a:latin typeface="+mn-lt"/>
              </a:endParaRPr>
            </a:p>
          </p:txBody>
        </p:sp>
        <p:sp>
          <p:nvSpPr>
            <p:cNvPr id="15367" name="Text Box 19"/>
            <p:cNvSpPr txBox="1">
              <a:spLocks noChangeArrowheads="1"/>
            </p:cNvSpPr>
            <p:nvPr/>
          </p:nvSpPr>
          <p:spPr bwMode="auto">
            <a:xfrm>
              <a:off x="367073" y="3307017"/>
              <a:ext cx="888385" cy="338554"/>
            </a:xfrm>
            <a:prstGeom prst="rect">
              <a:avLst/>
            </a:prstGeom>
            <a:noFill/>
            <a:ln w="12700">
              <a:noFill/>
              <a:miter lim="800000"/>
              <a:headEnd/>
              <a:tailEnd/>
            </a:ln>
          </p:spPr>
          <p:txBody>
            <a:bodyPr wrap="none">
              <a:spAutoFit/>
            </a:bodyPr>
            <a:lstStyle/>
            <a:p>
              <a:pPr eaLnBrk="0" hangingPunct="0"/>
              <a:r>
                <a:rPr lang="en-US" dirty="0">
                  <a:latin typeface="+mn-lt"/>
                </a:rPr>
                <a:t>Needle</a:t>
              </a:r>
            </a:p>
          </p:txBody>
        </p:sp>
        <p:sp>
          <p:nvSpPr>
            <p:cNvPr id="15369" name="Line 50"/>
            <p:cNvSpPr>
              <a:spLocks noChangeShapeType="1"/>
            </p:cNvSpPr>
            <p:nvPr/>
          </p:nvSpPr>
          <p:spPr bwMode="ltGray">
            <a:xfrm flipV="1">
              <a:off x="5055705" y="1352804"/>
              <a:ext cx="1066800" cy="685800"/>
            </a:xfrm>
            <a:prstGeom prst="line">
              <a:avLst/>
            </a:prstGeom>
            <a:noFill/>
            <a:ln w="38100">
              <a:solidFill>
                <a:srgbClr val="008000"/>
              </a:solidFill>
              <a:round/>
              <a:headEnd/>
              <a:tailEnd/>
            </a:ln>
          </p:spPr>
          <p:txBody>
            <a:bodyPr/>
            <a:lstStyle/>
            <a:p>
              <a:endParaRPr lang="en-US">
                <a:latin typeface="+mn-lt"/>
              </a:endParaRPr>
            </a:p>
          </p:txBody>
        </p:sp>
        <p:grpSp>
          <p:nvGrpSpPr>
            <p:cNvPr id="6" name="Group 68"/>
            <p:cNvGrpSpPr>
              <a:grpSpLocks/>
            </p:cNvGrpSpPr>
            <p:nvPr/>
          </p:nvGrpSpPr>
          <p:grpSpPr bwMode="auto">
            <a:xfrm>
              <a:off x="2388705" y="1429004"/>
              <a:ext cx="4191682" cy="3363178"/>
              <a:chOff x="3429000" y="1524000"/>
              <a:chExt cx="4191682" cy="3363178"/>
            </a:xfrm>
          </p:grpSpPr>
          <p:sp>
            <p:nvSpPr>
              <p:cNvPr id="15373" name="Line 22"/>
              <p:cNvSpPr>
                <a:spLocks noChangeShapeType="1"/>
              </p:cNvSpPr>
              <p:nvPr/>
            </p:nvSpPr>
            <p:spPr bwMode="auto">
              <a:xfrm flipV="1">
                <a:off x="3581400" y="3352800"/>
                <a:ext cx="1066800" cy="228600"/>
              </a:xfrm>
              <a:prstGeom prst="line">
                <a:avLst/>
              </a:prstGeom>
              <a:noFill/>
              <a:ln w="44450">
                <a:solidFill>
                  <a:srgbClr val="CC3300"/>
                </a:solidFill>
                <a:round/>
                <a:headEnd/>
                <a:tailEnd/>
              </a:ln>
            </p:spPr>
            <p:txBody>
              <a:bodyPr/>
              <a:lstStyle/>
              <a:p>
                <a:endParaRPr lang="en-US">
                  <a:latin typeface="+mn-lt"/>
                </a:endParaRPr>
              </a:p>
            </p:txBody>
          </p:sp>
          <p:sp>
            <p:nvSpPr>
              <p:cNvPr id="15374" name="Rectangle 23"/>
              <p:cNvSpPr>
                <a:spLocks noChangeArrowheads="1"/>
              </p:cNvSpPr>
              <p:nvPr/>
            </p:nvSpPr>
            <p:spPr bwMode="auto">
              <a:xfrm>
                <a:off x="3429000" y="3505200"/>
                <a:ext cx="152400" cy="76200"/>
              </a:xfrm>
              <a:prstGeom prst="rect">
                <a:avLst/>
              </a:prstGeom>
              <a:solidFill>
                <a:srgbClr val="FFFFFF"/>
              </a:solidFill>
              <a:ln w="12700">
                <a:solidFill>
                  <a:schemeClr val="tx1"/>
                </a:solidFill>
                <a:miter lim="800000"/>
                <a:headEnd/>
                <a:tailEnd/>
              </a:ln>
            </p:spPr>
            <p:txBody>
              <a:bodyPr wrap="none" anchor="ctr"/>
              <a:lstStyle/>
              <a:p>
                <a:endParaRPr lang="en-US">
                  <a:latin typeface="+mn-lt"/>
                </a:endParaRPr>
              </a:p>
            </p:txBody>
          </p:sp>
          <p:grpSp>
            <p:nvGrpSpPr>
              <p:cNvPr id="7" name="Group 24"/>
              <p:cNvGrpSpPr>
                <a:grpSpLocks/>
              </p:cNvGrpSpPr>
              <p:nvPr/>
            </p:nvGrpSpPr>
            <p:grpSpPr bwMode="auto">
              <a:xfrm>
                <a:off x="4247433" y="2399369"/>
                <a:ext cx="2083860" cy="2487809"/>
                <a:chOff x="1826" y="1014"/>
                <a:chExt cx="997" cy="1185"/>
              </a:xfrm>
            </p:grpSpPr>
            <p:grpSp>
              <p:nvGrpSpPr>
                <p:cNvPr id="8" name="Group 25"/>
                <p:cNvGrpSpPr>
                  <a:grpSpLocks/>
                </p:cNvGrpSpPr>
                <p:nvPr/>
              </p:nvGrpSpPr>
              <p:grpSpPr bwMode="auto">
                <a:xfrm>
                  <a:off x="1968" y="1104"/>
                  <a:ext cx="720" cy="720"/>
                  <a:chOff x="4656" y="864"/>
                  <a:chExt cx="720" cy="720"/>
                </a:xfrm>
              </p:grpSpPr>
              <p:sp>
                <p:nvSpPr>
                  <p:cNvPr id="15397" name="Oval 26"/>
                  <p:cNvSpPr>
                    <a:spLocks noChangeArrowheads="1"/>
                  </p:cNvSpPr>
                  <p:nvPr/>
                </p:nvSpPr>
                <p:spPr bwMode="auto">
                  <a:xfrm rot="1912326">
                    <a:off x="4656" y="864"/>
                    <a:ext cx="720" cy="720"/>
                  </a:xfrm>
                  <a:prstGeom prst="ellipse">
                    <a:avLst/>
                  </a:prstGeom>
                  <a:noFill/>
                  <a:ln w="25400">
                    <a:solidFill>
                      <a:schemeClr val="tx1"/>
                    </a:solidFill>
                    <a:round/>
                    <a:headEnd/>
                    <a:tailEnd/>
                  </a:ln>
                </p:spPr>
                <p:txBody>
                  <a:bodyPr wrap="none" anchor="ctr"/>
                  <a:lstStyle/>
                  <a:p>
                    <a:endParaRPr lang="en-US">
                      <a:latin typeface="+mn-lt"/>
                    </a:endParaRPr>
                  </a:p>
                </p:txBody>
              </p:sp>
              <p:sp>
                <p:nvSpPr>
                  <p:cNvPr id="15398" name="Oval 27"/>
                  <p:cNvSpPr>
                    <a:spLocks noChangeArrowheads="1"/>
                  </p:cNvSpPr>
                  <p:nvPr/>
                </p:nvSpPr>
                <p:spPr bwMode="auto">
                  <a:xfrm rot="1912326">
                    <a:off x="5145" y="956"/>
                    <a:ext cx="46" cy="46"/>
                  </a:xfrm>
                  <a:prstGeom prst="ellipse">
                    <a:avLst/>
                  </a:prstGeom>
                  <a:noFill/>
                  <a:ln w="12700">
                    <a:solidFill>
                      <a:schemeClr val="tx1"/>
                    </a:solidFill>
                    <a:round/>
                    <a:headEnd/>
                    <a:tailEnd/>
                  </a:ln>
                </p:spPr>
                <p:txBody>
                  <a:bodyPr wrap="none" anchor="ctr"/>
                  <a:lstStyle/>
                  <a:p>
                    <a:endParaRPr lang="en-US">
                      <a:latin typeface="+mn-lt"/>
                    </a:endParaRPr>
                  </a:p>
                </p:txBody>
              </p:sp>
              <p:sp>
                <p:nvSpPr>
                  <p:cNvPr id="15399" name="Oval 28"/>
                  <p:cNvSpPr>
                    <a:spLocks noChangeArrowheads="1"/>
                  </p:cNvSpPr>
                  <p:nvPr/>
                </p:nvSpPr>
                <p:spPr bwMode="auto">
                  <a:xfrm rot="1912326">
                    <a:off x="4864" y="951"/>
                    <a:ext cx="46" cy="46"/>
                  </a:xfrm>
                  <a:prstGeom prst="ellipse">
                    <a:avLst/>
                  </a:prstGeom>
                  <a:noFill/>
                  <a:ln w="12700">
                    <a:solidFill>
                      <a:schemeClr val="tx1"/>
                    </a:solidFill>
                    <a:round/>
                    <a:headEnd/>
                    <a:tailEnd/>
                  </a:ln>
                </p:spPr>
                <p:txBody>
                  <a:bodyPr wrap="none" anchor="ctr"/>
                  <a:lstStyle/>
                  <a:p>
                    <a:endParaRPr lang="en-US">
                      <a:latin typeface="+mn-lt"/>
                    </a:endParaRPr>
                  </a:p>
                </p:txBody>
              </p:sp>
              <p:sp>
                <p:nvSpPr>
                  <p:cNvPr id="15400" name="Oval 29"/>
                  <p:cNvSpPr>
                    <a:spLocks noChangeArrowheads="1"/>
                  </p:cNvSpPr>
                  <p:nvPr/>
                </p:nvSpPr>
                <p:spPr bwMode="auto">
                  <a:xfrm rot="1912326">
                    <a:off x="5272" y="1204"/>
                    <a:ext cx="46" cy="46"/>
                  </a:xfrm>
                  <a:prstGeom prst="ellipse">
                    <a:avLst/>
                  </a:prstGeom>
                  <a:noFill/>
                  <a:ln w="12700">
                    <a:solidFill>
                      <a:schemeClr val="tx1"/>
                    </a:solidFill>
                    <a:round/>
                    <a:headEnd/>
                    <a:tailEnd/>
                  </a:ln>
                </p:spPr>
                <p:txBody>
                  <a:bodyPr wrap="none" anchor="ctr"/>
                  <a:lstStyle/>
                  <a:p>
                    <a:endParaRPr lang="en-US">
                      <a:latin typeface="+mn-lt"/>
                    </a:endParaRPr>
                  </a:p>
                </p:txBody>
              </p:sp>
              <p:sp>
                <p:nvSpPr>
                  <p:cNvPr id="15401" name="Oval 30"/>
                  <p:cNvSpPr>
                    <a:spLocks noChangeArrowheads="1"/>
                  </p:cNvSpPr>
                  <p:nvPr/>
                </p:nvSpPr>
                <p:spPr bwMode="auto">
                  <a:xfrm rot="1912326">
                    <a:off x="5119" y="1449"/>
                    <a:ext cx="46" cy="46"/>
                  </a:xfrm>
                  <a:prstGeom prst="ellipse">
                    <a:avLst/>
                  </a:prstGeom>
                  <a:noFill/>
                  <a:ln w="12700">
                    <a:solidFill>
                      <a:schemeClr val="tx1"/>
                    </a:solidFill>
                    <a:round/>
                    <a:headEnd/>
                    <a:tailEnd/>
                  </a:ln>
                </p:spPr>
                <p:txBody>
                  <a:bodyPr wrap="none" anchor="ctr"/>
                  <a:lstStyle/>
                  <a:p>
                    <a:endParaRPr lang="en-US">
                      <a:latin typeface="+mn-lt"/>
                    </a:endParaRPr>
                  </a:p>
                </p:txBody>
              </p:sp>
              <p:sp>
                <p:nvSpPr>
                  <p:cNvPr id="15402" name="Oval 31"/>
                  <p:cNvSpPr>
                    <a:spLocks noChangeArrowheads="1"/>
                  </p:cNvSpPr>
                  <p:nvPr/>
                </p:nvSpPr>
                <p:spPr bwMode="auto">
                  <a:xfrm rot="1912326">
                    <a:off x="4712" y="1196"/>
                    <a:ext cx="46" cy="46"/>
                  </a:xfrm>
                  <a:prstGeom prst="ellipse">
                    <a:avLst/>
                  </a:prstGeom>
                  <a:noFill/>
                  <a:ln w="12700">
                    <a:solidFill>
                      <a:schemeClr val="tx1"/>
                    </a:solidFill>
                    <a:round/>
                    <a:headEnd/>
                    <a:tailEnd/>
                  </a:ln>
                </p:spPr>
                <p:txBody>
                  <a:bodyPr wrap="none" anchor="ctr"/>
                  <a:lstStyle/>
                  <a:p>
                    <a:endParaRPr lang="en-US">
                      <a:latin typeface="+mn-lt"/>
                    </a:endParaRPr>
                  </a:p>
                </p:txBody>
              </p:sp>
              <p:sp>
                <p:nvSpPr>
                  <p:cNvPr id="15403" name="Oval 32"/>
                  <p:cNvSpPr>
                    <a:spLocks noChangeArrowheads="1"/>
                  </p:cNvSpPr>
                  <p:nvPr/>
                </p:nvSpPr>
                <p:spPr bwMode="auto">
                  <a:xfrm rot="1912326">
                    <a:off x="4840" y="1445"/>
                    <a:ext cx="46" cy="46"/>
                  </a:xfrm>
                  <a:prstGeom prst="ellipse">
                    <a:avLst/>
                  </a:prstGeom>
                  <a:noFill/>
                  <a:ln w="12700">
                    <a:solidFill>
                      <a:schemeClr val="tx1"/>
                    </a:solidFill>
                    <a:round/>
                    <a:headEnd/>
                    <a:tailEnd/>
                  </a:ln>
                </p:spPr>
                <p:txBody>
                  <a:bodyPr wrap="none" anchor="ctr"/>
                  <a:lstStyle/>
                  <a:p>
                    <a:endParaRPr lang="en-US">
                      <a:latin typeface="+mn-lt"/>
                    </a:endParaRPr>
                  </a:p>
                </p:txBody>
              </p:sp>
            </p:grpSp>
            <p:sp>
              <p:nvSpPr>
                <p:cNvPr id="15390" name="Text Box 33"/>
                <p:cNvSpPr txBox="1">
                  <a:spLocks noChangeArrowheads="1"/>
                </p:cNvSpPr>
                <p:nvPr/>
              </p:nvSpPr>
              <p:spPr bwMode="auto">
                <a:xfrm>
                  <a:off x="2064" y="1920"/>
                  <a:ext cx="476" cy="279"/>
                </a:xfrm>
                <a:prstGeom prst="rect">
                  <a:avLst/>
                </a:prstGeom>
                <a:noFill/>
                <a:ln w="25400">
                  <a:noFill/>
                  <a:miter lim="800000"/>
                  <a:headEnd/>
                  <a:tailEnd/>
                </a:ln>
              </p:spPr>
              <p:txBody>
                <a:bodyPr wrap="none">
                  <a:spAutoFit/>
                </a:bodyPr>
                <a:lstStyle/>
                <a:p>
                  <a:pPr algn="ctr" eaLnBrk="0" hangingPunct="0"/>
                  <a:r>
                    <a:rPr lang="en-US" dirty="0" smtClean="0">
                      <a:latin typeface="+mn-lt"/>
                    </a:rPr>
                    <a:t>Injector</a:t>
                  </a:r>
                </a:p>
                <a:p>
                  <a:pPr algn="ctr" eaLnBrk="0" hangingPunct="0"/>
                  <a:r>
                    <a:rPr lang="en-US" dirty="0" smtClean="0">
                      <a:latin typeface="+mn-lt"/>
                    </a:rPr>
                    <a:t>valve</a:t>
                  </a:r>
                  <a:endParaRPr lang="en-US" dirty="0">
                    <a:latin typeface="+mn-lt"/>
                  </a:endParaRPr>
                </a:p>
              </p:txBody>
            </p:sp>
            <p:sp>
              <p:nvSpPr>
                <p:cNvPr id="15391" name="Text Box 34"/>
                <p:cNvSpPr txBox="1">
                  <a:spLocks noChangeArrowheads="1"/>
                </p:cNvSpPr>
                <p:nvPr/>
              </p:nvSpPr>
              <p:spPr bwMode="auto">
                <a:xfrm>
                  <a:off x="1826" y="1352"/>
                  <a:ext cx="135" cy="132"/>
                </a:xfrm>
                <a:prstGeom prst="rect">
                  <a:avLst/>
                </a:prstGeom>
                <a:noFill/>
                <a:ln w="25400">
                  <a:noFill/>
                  <a:miter lim="800000"/>
                  <a:headEnd/>
                  <a:tailEnd/>
                </a:ln>
              </p:spPr>
              <p:txBody>
                <a:bodyPr wrap="none">
                  <a:spAutoFit/>
                </a:bodyPr>
                <a:lstStyle/>
                <a:p>
                  <a:pPr eaLnBrk="0" hangingPunct="0"/>
                  <a:r>
                    <a:rPr lang="en-US" sz="1200" dirty="0">
                      <a:latin typeface="+mn-lt"/>
                    </a:rPr>
                    <a:t>3</a:t>
                  </a:r>
                </a:p>
              </p:txBody>
            </p:sp>
            <p:sp>
              <p:nvSpPr>
                <p:cNvPr id="15392" name="Text Box 35"/>
                <p:cNvSpPr txBox="1">
                  <a:spLocks noChangeArrowheads="1"/>
                </p:cNvSpPr>
                <p:nvPr/>
              </p:nvSpPr>
              <p:spPr bwMode="auto">
                <a:xfrm>
                  <a:off x="2095" y="1014"/>
                  <a:ext cx="135" cy="132"/>
                </a:xfrm>
                <a:prstGeom prst="rect">
                  <a:avLst/>
                </a:prstGeom>
                <a:noFill/>
                <a:ln w="25400">
                  <a:noFill/>
                  <a:miter lim="800000"/>
                  <a:headEnd/>
                  <a:tailEnd/>
                </a:ln>
              </p:spPr>
              <p:txBody>
                <a:bodyPr wrap="square">
                  <a:spAutoFit/>
                </a:bodyPr>
                <a:lstStyle/>
                <a:p>
                  <a:pPr eaLnBrk="0" hangingPunct="0"/>
                  <a:r>
                    <a:rPr lang="en-US" sz="1200" dirty="0">
                      <a:latin typeface="+mn-lt"/>
                    </a:rPr>
                    <a:t>2</a:t>
                  </a:r>
                </a:p>
              </p:txBody>
            </p:sp>
            <p:sp>
              <p:nvSpPr>
                <p:cNvPr id="15393" name="Text Box 36"/>
                <p:cNvSpPr txBox="1">
                  <a:spLocks noChangeArrowheads="1"/>
                </p:cNvSpPr>
                <p:nvPr/>
              </p:nvSpPr>
              <p:spPr bwMode="auto">
                <a:xfrm>
                  <a:off x="2502" y="1088"/>
                  <a:ext cx="135" cy="132"/>
                </a:xfrm>
                <a:prstGeom prst="rect">
                  <a:avLst/>
                </a:prstGeom>
                <a:noFill/>
                <a:ln w="25400">
                  <a:noFill/>
                  <a:miter lim="800000"/>
                  <a:headEnd/>
                  <a:tailEnd/>
                </a:ln>
              </p:spPr>
              <p:txBody>
                <a:bodyPr wrap="none">
                  <a:spAutoFit/>
                </a:bodyPr>
                <a:lstStyle/>
                <a:p>
                  <a:pPr eaLnBrk="0" hangingPunct="0"/>
                  <a:r>
                    <a:rPr lang="en-US" sz="1200" dirty="0">
                      <a:latin typeface="+mn-lt"/>
                    </a:rPr>
                    <a:t>1</a:t>
                  </a:r>
                </a:p>
              </p:txBody>
            </p:sp>
            <p:sp>
              <p:nvSpPr>
                <p:cNvPr id="15394" name="Text Box 37"/>
                <p:cNvSpPr txBox="1">
                  <a:spLocks noChangeArrowheads="1"/>
                </p:cNvSpPr>
                <p:nvPr/>
              </p:nvSpPr>
              <p:spPr bwMode="auto">
                <a:xfrm>
                  <a:off x="2688" y="1392"/>
                  <a:ext cx="135" cy="132"/>
                </a:xfrm>
                <a:prstGeom prst="rect">
                  <a:avLst/>
                </a:prstGeom>
                <a:noFill/>
                <a:ln w="25400">
                  <a:noFill/>
                  <a:miter lim="800000"/>
                  <a:headEnd/>
                  <a:tailEnd/>
                </a:ln>
              </p:spPr>
              <p:txBody>
                <a:bodyPr wrap="none">
                  <a:spAutoFit/>
                </a:bodyPr>
                <a:lstStyle/>
                <a:p>
                  <a:pPr eaLnBrk="0" hangingPunct="0"/>
                  <a:r>
                    <a:rPr lang="en-US" sz="1200">
                      <a:latin typeface="+mn-lt"/>
                    </a:rPr>
                    <a:t>6</a:t>
                  </a:r>
                </a:p>
              </p:txBody>
            </p:sp>
            <p:sp>
              <p:nvSpPr>
                <p:cNvPr id="15395" name="Text Box 38"/>
                <p:cNvSpPr txBox="1">
                  <a:spLocks noChangeArrowheads="1"/>
                </p:cNvSpPr>
                <p:nvPr/>
              </p:nvSpPr>
              <p:spPr bwMode="auto">
                <a:xfrm>
                  <a:off x="2496" y="1747"/>
                  <a:ext cx="135" cy="132"/>
                </a:xfrm>
                <a:prstGeom prst="rect">
                  <a:avLst/>
                </a:prstGeom>
                <a:noFill/>
                <a:ln w="25400">
                  <a:noFill/>
                  <a:miter lim="800000"/>
                  <a:headEnd/>
                  <a:tailEnd/>
                </a:ln>
              </p:spPr>
              <p:txBody>
                <a:bodyPr wrap="none">
                  <a:spAutoFit/>
                </a:bodyPr>
                <a:lstStyle/>
                <a:p>
                  <a:pPr eaLnBrk="0" hangingPunct="0"/>
                  <a:r>
                    <a:rPr lang="en-US" sz="1200">
                      <a:latin typeface="+mn-lt"/>
                    </a:rPr>
                    <a:t>5</a:t>
                  </a:r>
                </a:p>
              </p:txBody>
            </p:sp>
            <p:sp>
              <p:nvSpPr>
                <p:cNvPr id="15396" name="Text Box 39"/>
                <p:cNvSpPr txBox="1">
                  <a:spLocks noChangeArrowheads="1"/>
                </p:cNvSpPr>
                <p:nvPr/>
              </p:nvSpPr>
              <p:spPr bwMode="auto">
                <a:xfrm>
                  <a:off x="2039" y="1747"/>
                  <a:ext cx="135" cy="132"/>
                </a:xfrm>
                <a:prstGeom prst="rect">
                  <a:avLst/>
                </a:prstGeom>
                <a:noFill/>
                <a:ln w="25400">
                  <a:noFill/>
                  <a:miter lim="800000"/>
                  <a:headEnd/>
                  <a:tailEnd/>
                </a:ln>
              </p:spPr>
              <p:txBody>
                <a:bodyPr wrap="none">
                  <a:spAutoFit/>
                </a:bodyPr>
                <a:lstStyle/>
                <a:p>
                  <a:pPr eaLnBrk="0" hangingPunct="0"/>
                  <a:r>
                    <a:rPr lang="en-US" sz="1200">
                      <a:latin typeface="+mn-lt"/>
                    </a:rPr>
                    <a:t>4</a:t>
                  </a:r>
                </a:p>
              </p:txBody>
            </p:sp>
          </p:grpSp>
          <p:sp>
            <p:nvSpPr>
              <p:cNvPr id="15376" name="Freeform 40"/>
              <p:cNvSpPr>
                <a:spLocks/>
              </p:cNvSpPr>
              <p:nvPr/>
            </p:nvSpPr>
            <p:spPr bwMode="auto">
              <a:xfrm rot="18060498">
                <a:off x="4716462" y="3168650"/>
                <a:ext cx="1109663" cy="350838"/>
              </a:xfrm>
              <a:custGeom>
                <a:avLst/>
                <a:gdLst>
                  <a:gd name="T0" fmla="*/ 0 w 528"/>
                  <a:gd name="T1" fmla="*/ 217185 h 168"/>
                  <a:gd name="T2" fmla="*/ 201757 w 528"/>
                  <a:gd name="T3" fmla="*/ 16707 h 168"/>
                  <a:gd name="T4" fmla="*/ 403514 w 528"/>
                  <a:gd name="T5" fmla="*/ 317425 h 168"/>
                  <a:gd name="T6" fmla="*/ 706149 w 528"/>
                  <a:gd name="T7" fmla="*/ 16707 h 168"/>
                  <a:gd name="T8" fmla="*/ 907906 w 528"/>
                  <a:gd name="T9" fmla="*/ 317425 h 168"/>
                  <a:gd name="T10" fmla="*/ 1109663 w 528"/>
                  <a:gd name="T11" fmla="*/ 217185 h 168"/>
                  <a:gd name="T12" fmla="*/ 0 60000 65536"/>
                  <a:gd name="T13" fmla="*/ 0 60000 65536"/>
                  <a:gd name="T14" fmla="*/ 0 60000 65536"/>
                  <a:gd name="T15" fmla="*/ 0 60000 65536"/>
                  <a:gd name="T16" fmla="*/ 0 60000 65536"/>
                  <a:gd name="T17" fmla="*/ 0 60000 65536"/>
                  <a:gd name="T18" fmla="*/ 0 w 528"/>
                  <a:gd name="T19" fmla="*/ 0 h 168"/>
                  <a:gd name="T20" fmla="*/ 528 w 528"/>
                  <a:gd name="T21" fmla="*/ 168 h 168"/>
                </a:gdLst>
                <a:ahLst/>
                <a:cxnLst>
                  <a:cxn ang="T12">
                    <a:pos x="T0" y="T1"/>
                  </a:cxn>
                  <a:cxn ang="T13">
                    <a:pos x="T2" y="T3"/>
                  </a:cxn>
                  <a:cxn ang="T14">
                    <a:pos x="T4" y="T5"/>
                  </a:cxn>
                  <a:cxn ang="T15">
                    <a:pos x="T6" y="T7"/>
                  </a:cxn>
                  <a:cxn ang="T16">
                    <a:pos x="T8" y="T9"/>
                  </a:cxn>
                  <a:cxn ang="T17">
                    <a:pos x="T10" y="T11"/>
                  </a:cxn>
                </a:cxnLst>
                <a:rect l="T18" t="T19" r="T20" b="T21"/>
                <a:pathLst>
                  <a:path w="528" h="168">
                    <a:moveTo>
                      <a:pt x="0" y="104"/>
                    </a:moveTo>
                    <a:cubicBezTo>
                      <a:pt x="32" y="52"/>
                      <a:pt x="64" y="0"/>
                      <a:pt x="96" y="8"/>
                    </a:cubicBezTo>
                    <a:cubicBezTo>
                      <a:pt x="128" y="16"/>
                      <a:pt x="152" y="152"/>
                      <a:pt x="192" y="152"/>
                    </a:cubicBezTo>
                    <a:cubicBezTo>
                      <a:pt x="232" y="152"/>
                      <a:pt x="296" y="8"/>
                      <a:pt x="336" y="8"/>
                    </a:cubicBezTo>
                    <a:cubicBezTo>
                      <a:pt x="376" y="8"/>
                      <a:pt x="400" y="136"/>
                      <a:pt x="432" y="152"/>
                    </a:cubicBezTo>
                    <a:cubicBezTo>
                      <a:pt x="464" y="168"/>
                      <a:pt x="496" y="136"/>
                      <a:pt x="528" y="104"/>
                    </a:cubicBezTo>
                  </a:path>
                </a:pathLst>
              </a:custGeom>
              <a:noFill/>
              <a:ln w="57150" cap="flat" cmpd="sng">
                <a:solidFill>
                  <a:srgbClr val="CC3300"/>
                </a:solidFill>
                <a:prstDash val="solid"/>
                <a:round/>
                <a:headEnd type="none" w="med" len="med"/>
                <a:tailEnd type="none" w="med" len="med"/>
              </a:ln>
            </p:spPr>
            <p:txBody>
              <a:bodyPr/>
              <a:lstStyle/>
              <a:p>
                <a:endParaRPr lang="en-US">
                  <a:latin typeface="+mn-lt"/>
                </a:endParaRPr>
              </a:p>
            </p:txBody>
          </p:sp>
          <p:grpSp>
            <p:nvGrpSpPr>
              <p:cNvPr id="9" name="Group 41"/>
              <p:cNvGrpSpPr>
                <a:grpSpLocks/>
              </p:cNvGrpSpPr>
              <p:nvPr/>
            </p:nvGrpSpPr>
            <p:grpSpPr bwMode="auto">
              <a:xfrm>
                <a:off x="5546726" y="3294063"/>
                <a:ext cx="2073956" cy="1429826"/>
                <a:chOff x="2448" y="1440"/>
                <a:chExt cx="992" cy="681"/>
              </a:xfrm>
            </p:grpSpPr>
            <p:sp>
              <p:nvSpPr>
                <p:cNvPr id="15384" name="Line 42"/>
                <p:cNvSpPr>
                  <a:spLocks noChangeShapeType="1"/>
                </p:cNvSpPr>
                <p:nvPr/>
              </p:nvSpPr>
              <p:spPr bwMode="auto">
                <a:xfrm flipH="1">
                  <a:off x="2448" y="1440"/>
                  <a:ext cx="192" cy="288"/>
                </a:xfrm>
                <a:prstGeom prst="line">
                  <a:avLst/>
                </a:prstGeom>
                <a:noFill/>
                <a:ln w="25400">
                  <a:solidFill>
                    <a:srgbClr val="0000FF"/>
                  </a:solidFill>
                  <a:round/>
                  <a:headEnd/>
                  <a:tailEnd/>
                </a:ln>
              </p:spPr>
              <p:txBody>
                <a:bodyPr/>
                <a:lstStyle/>
                <a:p>
                  <a:endParaRPr lang="en-US">
                    <a:latin typeface="+mn-lt"/>
                  </a:endParaRPr>
                </a:p>
              </p:txBody>
            </p:sp>
            <p:sp>
              <p:nvSpPr>
                <p:cNvPr id="15385" name="Text Box 43"/>
                <p:cNvSpPr txBox="1">
                  <a:spLocks noChangeArrowheads="1"/>
                </p:cNvSpPr>
                <p:nvPr/>
              </p:nvSpPr>
              <p:spPr bwMode="auto">
                <a:xfrm>
                  <a:off x="2736" y="1872"/>
                  <a:ext cx="475" cy="249"/>
                </a:xfrm>
                <a:prstGeom prst="rect">
                  <a:avLst/>
                </a:prstGeom>
                <a:noFill/>
                <a:ln w="25400">
                  <a:solidFill>
                    <a:schemeClr val="tx1"/>
                  </a:solidFill>
                  <a:miter lim="800000"/>
                  <a:headEnd/>
                  <a:tailEnd/>
                </a:ln>
              </p:spPr>
              <p:txBody>
                <a:bodyPr wrap="none">
                  <a:spAutoFit/>
                </a:bodyPr>
                <a:lstStyle/>
                <a:p>
                  <a:pPr eaLnBrk="0" hangingPunct="0"/>
                  <a:r>
                    <a:rPr lang="en-US" sz="1400" b="1" i="1" dirty="0" smtClean="0">
                      <a:solidFill>
                        <a:srgbClr val="0000FF"/>
                      </a:solidFill>
                    </a:rPr>
                    <a:t>Solvent</a:t>
                  </a:r>
                </a:p>
                <a:p>
                  <a:pPr eaLnBrk="0" hangingPunct="0"/>
                  <a:r>
                    <a:rPr lang="en-US" sz="1400" b="1" i="1" dirty="0" smtClean="0">
                      <a:solidFill>
                        <a:srgbClr val="0000FF"/>
                      </a:solidFill>
                    </a:rPr>
                    <a:t>delivery</a:t>
                  </a:r>
                  <a:endParaRPr lang="en-US" sz="1400" b="1" i="1" dirty="0">
                    <a:solidFill>
                      <a:srgbClr val="0000FF"/>
                    </a:solidFill>
                  </a:endParaRPr>
                </a:p>
              </p:txBody>
            </p:sp>
            <p:sp>
              <p:nvSpPr>
                <p:cNvPr id="15386" name="Text Box 44"/>
                <p:cNvSpPr txBox="1">
                  <a:spLocks noChangeArrowheads="1"/>
                </p:cNvSpPr>
                <p:nvPr/>
              </p:nvSpPr>
              <p:spPr bwMode="auto">
                <a:xfrm>
                  <a:off x="2987" y="1584"/>
                  <a:ext cx="453" cy="147"/>
                </a:xfrm>
                <a:prstGeom prst="rect">
                  <a:avLst/>
                </a:prstGeom>
                <a:noFill/>
                <a:ln w="25400">
                  <a:solidFill>
                    <a:schemeClr val="tx1"/>
                  </a:solidFill>
                  <a:miter lim="800000"/>
                  <a:headEnd/>
                  <a:tailEnd/>
                </a:ln>
              </p:spPr>
              <p:txBody>
                <a:bodyPr wrap="none">
                  <a:spAutoFit/>
                </a:bodyPr>
                <a:lstStyle/>
                <a:p>
                  <a:pPr eaLnBrk="0" hangingPunct="0"/>
                  <a:r>
                    <a:rPr lang="en-US" sz="1400" b="1" i="1">
                      <a:solidFill>
                        <a:srgbClr val="0000FF"/>
                      </a:solidFill>
                      <a:latin typeface="+mn-lt"/>
                    </a:rPr>
                    <a:t>Column</a:t>
                  </a:r>
                </a:p>
              </p:txBody>
            </p:sp>
            <p:sp>
              <p:nvSpPr>
                <p:cNvPr id="15387" name="Line 45"/>
                <p:cNvSpPr>
                  <a:spLocks noChangeShapeType="1"/>
                </p:cNvSpPr>
                <p:nvPr/>
              </p:nvSpPr>
              <p:spPr bwMode="auto">
                <a:xfrm flipH="1" flipV="1">
                  <a:off x="2448" y="1728"/>
                  <a:ext cx="288" cy="144"/>
                </a:xfrm>
                <a:prstGeom prst="line">
                  <a:avLst/>
                </a:prstGeom>
                <a:noFill/>
                <a:ln w="25400">
                  <a:solidFill>
                    <a:srgbClr val="0000FF"/>
                  </a:solidFill>
                  <a:round/>
                  <a:headEnd/>
                  <a:tailEnd/>
                </a:ln>
              </p:spPr>
              <p:txBody>
                <a:bodyPr/>
                <a:lstStyle/>
                <a:p>
                  <a:endParaRPr lang="en-US">
                    <a:latin typeface="+mn-lt"/>
                  </a:endParaRPr>
                </a:p>
              </p:txBody>
            </p:sp>
            <p:sp>
              <p:nvSpPr>
                <p:cNvPr id="15388" name="Line 46"/>
                <p:cNvSpPr>
                  <a:spLocks noChangeShapeType="1"/>
                </p:cNvSpPr>
                <p:nvPr/>
              </p:nvSpPr>
              <p:spPr bwMode="auto">
                <a:xfrm>
                  <a:off x="2640" y="1440"/>
                  <a:ext cx="326" cy="209"/>
                </a:xfrm>
                <a:prstGeom prst="line">
                  <a:avLst/>
                </a:prstGeom>
                <a:noFill/>
                <a:ln w="25400">
                  <a:solidFill>
                    <a:srgbClr val="0000FF"/>
                  </a:solidFill>
                  <a:round/>
                  <a:headEnd/>
                  <a:tailEnd type="triangle" w="med" len="med"/>
                </a:ln>
              </p:spPr>
              <p:txBody>
                <a:bodyPr/>
                <a:lstStyle/>
                <a:p>
                  <a:endParaRPr lang="en-US">
                    <a:latin typeface="+mn-lt"/>
                  </a:endParaRPr>
                </a:p>
              </p:txBody>
            </p:sp>
          </p:grpSp>
          <p:sp>
            <p:nvSpPr>
              <p:cNvPr id="15378" name="Line 47"/>
              <p:cNvSpPr>
                <a:spLocks noChangeShapeType="1"/>
              </p:cNvSpPr>
              <p:nvPr/>
            </p:nvSpPr>
            <p:spPr bwMode="auto">
              <a:xfrm flipH="1">
                <a:off x="5029200" y="2819400"/>
                <a:ext cx="533400" cy="0"/>
              </a:xfrm>
              <a:prstGeom prst="line">
                <a:avLst/>
              </a:prstGeom>
              <a:noFill/>
              <a:ln w="44450">
                <a:solidFill>
                  <a:srgbClr val="CC3300"/>
                </a:solidFill>
                <a:round/>
                <a:headEnd/>
                <a:tailEnd/>
              </a:ln>
            </p:spPr>
            <p:txBody>
              <a:bodyPr/>
              <a:lstStyle/>
              <a:p>
                <a:endParaRPr lang="en-US">
                  <a:latin typeface="+mn-lt"/>
                </a:endParaRPr>
              </a:p>
            </p:txBody>
          </p:sp>
          <p:sp>
            <p:nvSpPr>
              <p:cNvPr id="15379" name="Line 48"/>
              <p:cNvSpPr>
                <a:spLocks noChangeShapeType="1"/>
              </p:cNvSpPr>
              <p:nvPr/>
            </p:nvSpPr>
            <p:spPr bwMode="auto">
              <a:xfrm flipH="1" flipV="1">
                <a:off x="4724400" y="3352800"/>
                <a:ext cx="228600" cy="457200"/>
              </a:xfrm>
              <a:prstGeom prst="line">
                <a:avLst/>
              </a:prstGeom>
              <a:noFill/>
              <a:ln w="44450">
                <a:solidFill>
                  <a:srgbClr val="CC3300"/>
                </a:solidFill>
                <a:round/>
                <a:headEnd/>
                <a:tailEnd/>
              </a:ln>
            </p:spPr>
            <p:txBody>
              <a:bodyPr/>
              <a:lstStyle/>
              <a:p>
                <a:endParaRPr lang="en-US">
                  <a:latin typeface="+mn-lt"/>
                </a:endParaRPr>
              </a:p>
            </p:txBody>
          </p:sp>
          <p:sp>
            <p:nvSpPr>
              <p:cNvPr id="15380" name="Line 64"/>
              <p:cNvSpPr>
                <a:spLocks noChangeShapeType="1"/>
              </p:cNvSpPr>
              <p:nvPr/>
            </p:nvSpPr>
            <p:spPr bwMode="auto">
              <a:xfrm flipV="1">
                <a:off x="5029200" y="2209800"/>
                <a:ext cx="914400" cy="609600"/>
              </a:xfrm>
              <a:prstGeom prst="line">
                <a:avLst/>
              </a:prstGeom>
              <a:noFill/>
              <a:ln w="44450">
                <a:solidFill>
                  <a:srgbClr val="CC3300"/>
                </a:solidFill>
                <a:round/>
                <a:headEnd/>
                <a:tailEnd/>
              </a:ln>
            </p:spPr>
            <p:txBody>
              <a:bodyPr/>
              <a:lstStyle/>
              <a:p>
                <a:endParaRPr lang="en-US">
                  <a:latin typeface="+mn-lt"/>
                </a:endParaRPr>
              </a:p>
            </p:txBody>
          </p:sp>
          <p:sp>
            <p:nvSpPr>
              <p:cNvPr id="15381" name="Rectangle 65"/>
              <p:cNvSpPr>
                <a:spLocks noChangeArrowheads="1"/>
              </p:cNvSpPr>
              <p:nvPr/>
            </p:nvSpPr>
            <p:spPr bwMode="auto">
              <a:xfrm>
                <a:off x="5943600" y="2133600"/>
                <a:ext cx="152400" cy="76200"/>
              </a:xfrm>
              <a:prstGeom prst="rect">
                <a:avLst/>
              </a:prstGeom>
              <a:solidFill>
                <a:srgbClr val="FFFFFF"/>
              </a:solidFill>
              <a:ln w="12700">
                <a:solidFill>
                  <a:schemeClr val="tx1"/>
                </a:solidFill>
                <a:miter lim="800000"/>
                <a:headEnd/>
                <a:tailEnd/>
              </a:ln>
            </p:spPr>
            <p:txBody>
              <a:bodyPr wrap="none" anchor="ctr"/>
              <a:lstStyle/>
              <a:p>
                <a:endParaRPr lang="en-US">
                  <a:latin typeface="+mn-lt"/>
                </a:endParaRPr>
              </a:p>
            </p:txBody>
          </p:sp>
          <p:sp>
            <p:nvSpPr>
              <p:cNvPr id="15382" name="Line 66"/>
              <p:cNvSpPr>
                <a:spLocks noChangeShapeType="1"/>
              </p:cNvSpPr>
              <p:nvPr/>
            </p:nvSpPr>
            <p:spPr bwMode="auto">
              <a:xfrm>
                <a:off x="5715000" y="1905000"/>
                <a:ext cx="304800" cy="228600"/>
              </a:xfrm>
              <a:prstGeom prst="line">
                <a:avLst/>
              </a:prstGeom>
              <a:noFill/>
              <a:ln w="12700">
                <a:solidFill>
                  <a:schemeClr val="tx1"/>
                </a:solidFill>
                <a:round/>
                <a:headEnd/>
                <a:tailEnd type="triangle" w="med" len="med"/>
              </a:ln>
            </p:spPr>
            <p:txBody>
              <a:bodyPr/>
              <a:lstStyle/>
              <a:p>
                <a:endParaRPr lang="en-US">
                  <a:latin typeface="+mn-lt"/>
                </a:endParaRPr>
              </a:p>
            </p:txBody>
          </p:sp>
          <p:sp>
            <p:nvSpPr>
              <p:cNvPr id="15383" name="Text Box 67"/>
              <p:cNvSpPr txBox="1">
                <a:spLocks noChangeArrowheads="1"/>
              </p:cNvSpPr>
              <p:nvPr/>
            </p:nvSpPr>
            <p:spPr bwMode="auto">
              <a:xfrm>
                <a:off x="5257800" y="1524000"/>
                <a:ext cx="829073" cy="307777"/>
              </a:xfrm>
              <a:prstGeom prst="rect">
                <a:avLst/>
              </a:prstGeom>
              <a:noFill/>
              <a:ln w="12700">
                <a:noFill/>
                <a:miter lim="800000"/>
                <a:headEnd/>
                <a:tailEnd/>
              </a:ln>
            </p:spPr>
            <p:txBody>
              <a:bodyPr wrap="none">
                <a:spAutoFit/>
              </a:bodyPr>
              <a:lstStyle/>
              <a:p>
                <a:pPr eaLnBrk="0" hangingPunct="0"/>
                <a:r>
                  <a:rPr lang="en-US" sz="1400">
                    <a:latin typeface="+mn-lt"/>
                  </a:rPr>
                  <a:t>Air gap</a:t>
                </a:r>
              </a:p>
            </p:txBody>
          </p:sp>
        </p:grpSp>
        <p:sp>
          <p:nvSpPr>
            <p:cNvPr id="15372" name="Line 62"/>
            <p:cNvSpPr>
              <a:spLocks noChangeShapeType="1"/>
            </p:cNvSpPr>
            <p:nvPr/>
          </p:nvSpPr>
          <p:spPr bwMode="auto">
            <a:xfrm>
              <a:off x="1429207" y="3781873"/>
              <a:ext cx="990600" cy="0"/>
            </a:xfrm>
            <a:prstGeom prst="line">
              <a:avLst/>
            </a:prstGeom>
            <a:noFill/>
            <a:ln w="57150">
              <a:solidFill>
                <a:schemeClr val="tx1"/>
              </a:solidFill>
              <a:round/>
              <a:headEnd/>
              <a:tailEnd type="triangle" w="med" len="med"/>
            </a:ln>
          </p:spPr>
          <p:txBody>
            <a:bodyPr/>
            <a:lstStyle/>
            <a:p>
              <a:endParaRPr lang="en-US">
                <a:latin typeface="+mn-lt"/>
              </a:endParaRPr>
            </a:p>
          </p:txBody>
        </p:sp>
        <p:sp>
          <p:nvSpPr>
            <p:cNvPr id="65" name="TextBox 59"/>
            <p:cNvSpPr txBox="1"/>
            <p:nvPr/>
          </p:nvSpPr>
          <p:spPr>
            <a:xfrm>
              <a:off x="2547504" y="1738946"/>
              <a:ext cx="877823" cy="461665"/>
            </a:xfrm>
            <a:prstGeom prst="rect">
              <a:avLst/>
            </a:prstGeom>
            <a:noFill/>
          </p:spPr>
          <p:txBody>
            <a:bodyPr wrap="square" rtlCol="0">
              <a:spAutoFit/>
            </a:bodyPr>
            <a:lstStyle>
              <a:defPPr>
                <a:defRPr lang="en-US"/>
              </a:defPPr>
              <a:lvl1pPr algn="l" rtl="0" fontAlgn="base">
                <a:spcBef>
                  <a:spcPct val="0"/>
                </a:spcBef>
                <a:spcAft>
                  <a:spcPct val="0"/>
                </a:spcAft>
                <a:defRPr sz="1600" kern="1200">
                  <a:solidFill>
                    <a:schemeClr val="tx1"/>
                  </a:solidFill>
                  <a:latin typeface="Verdana" pitchFamily="34" charset="0"/>
                  <a:ea typeface="ＭＳ Ｐゴシック"/>
                  <a:cs typeface="ＭＳ Ｐゴシック"/>
                </a:defRPr>
              </a:lvl1pPr>
              <a:lvl2pPr marL="457200" algn="l" rtl="0" fontAlgn="base">
                <a:spcBef>
                  <a:spcPct val="0"/>
                </a:spcBef>
                <a:spcAft>
                  <a:spcPct val="0"/>
                </a:spcAft>
                <a:defRPr sz="1600" kern="1200">
                  <a:solidFill>
                    <a:schemeClr val="tx1"/>
                  </a:solidFill>
                  <a:latin typeface="Verdana" pitchFamily="34" charset="0"/>
                  <a:ea typeface="ＭＳ Ｐゴシック"/>
                  <a:cs typeface="ＭＳ Ｐゴシック"/>
                </a:defRPr>
              </a:lvl2pPr>
              <a:lvl3pPr marL="914400" algn="l" rtl="0" fontAlgn="base">
                <a:spcBef>
                  <a:spcPct val="0"/>
                </a:spcBef>
                <a:spcAft>
                  <a:spcPct val="0"/>
                </a:spcAft>
                <a:defRPr sz="1600" kern="1200">
                  <a:solidFill>
                    <a:schemeClr val="tx1"/>
                  </a:solidFill>
                  <a:latin typeface="Verdana" pitchFamily="34" charset="0"/>
                  <a:ea typeface="ＭＳ Ｐゴシック"/>
                  <a:cs typeface="ＭＳ Ｐゴシック"/>
                </a:defRPr>
              </a:lvl3pPr>
              <a:lvl4pPr marL="1371600" algn="l" rtl="0" fontAlgn="base">
                <a:spcBef>
                  <a:spcPct val="0"/>
                </a:spcBef>
                <a:spcAft>
                  <a:spcPct val="0"/>
                </a:spcAft>
                <a:defRPr sz="1600" kern="1200">
                  <a:solidFill>
                    <a:schemeClr val="tx1"/>
                  </a:solidFill>
                  <a:latin typeface="Verdana" pitchFamily="34" charset="0"/>
                  <a:ea typeface="ＭＳ Ｐゴシック"/>
                  <a:cs typeface="ＭＳ Ｐゴシック"/>
                </a:defRPr>
              </a:lvl4pPr>
              <a:lvl5pPr marL="1828800" algn="l" rtl="0" fontAlgn="base">
                <a:spcBef>
                  <a:spcPct val="0"/>
                </a:spcBef>
                <a:spcAft>
                  <a:spcPct val="0"/>
                </a:spcAft>
                <a:defRPr sz="1600" kern="1200">
                  <a:solidFill>
                    <a:schemeClr val="tx1"/>
                  </a:solidFill>
                  <a:latin typeface="Verdana" pitchFamily="34" charset="0"/>
                  <a:ea typeface="ＭＳ Ｐゴシック"/>
                  <a:cs typeface="ＭＳ Ｐゴシック"/>
                </a:defRPr>
              </a:lvl5pPr>
              <a:lvl6pPr marL="2286000" algn="l" defTabSz="914400" rtl="0" eaLnBrk="1" latinLnBrk="0" hangingPunct="1">
                <a:defRPr sz="1600" kern="1200">
                  <a:solidFill>
                    <a:schemeClr val="tx1"/>
                  </a:solidFill>
                  <a:latin typeface="Verdana" pitchFamily="34" charset="0"/>
                  <a:ea typeface="ＭＳ Ｐゴシック"/>
                  <a:cs typeface="ＭＳ Ｐゴシック"/>
                </a:defRPr>
              </a:lvl6pPr>
              <a:lvl7pPr marL="2743200" algn="l" defTabSz="914400" rtl="0" eaLnBrk="1" latinLnBrk="0" hangingPunct="1">
                <a:defRPr sz="1600" kern="1200">
                  <a:solidFill>
                    <a:schemeClr val="tx1"/>
                  </a:solidFill>
                  <a:latin typeface="Verdana" pitchFamily="34" charset="0"/>
                  <a:ea typeface="ＭＳ Ｐゴシック"/>
                  <a:cs typeface="ＭＳ Ｐゴシック"/>
                </a:defRPr>
              </a:lvl7pPr>
              <a:lvl8pPr marL="3200400" algn="l" defTabSz="914400" rtl="0" eaLnBrk="1" latinLnBrk="0" hangingPunct="1">
                <a:defRPr sz="1600" kern="1200">
                  <a:solidFill>
                    <a:schemeClr val="tx1"/>
                  </a:solidFill>
                  <a:latin typeface="Verdana" pitchFamily="34" charset="0"/>
                  <a:ea typeface="ＭＳ Ｐゴシック"/>
                  <a:cs typeface="ＭＳ Ｐゴシック"/>
                </a:defRPr>
              </a:lvl8pPr>
              <a:lvl9pPr marL="3657600" algn="l" defTabSz="914400" rtl="0" eaLnBrk="1" latinLnBrk="0" hangingPunct="1">
                <a:defRPr sz="1600" kern="1200">
                  <a:solidFill>
                    <a:schemeClr val="tx1"/>
                  </a:solidFill>
                  <a:latin typeface="Verdana" pitchFamily="34" charset="0"/>
                  <a:ea typeface="ＭＳ Ｐゴシック"/>
                  <a:cs typeface="ＭＳ Ｐゴシック"/>
                </a:defRPr>
              </a:lvl9pPr>
            </a:lstStyle>
            <a:p>
              <a:r>
                <a:rPr lang="en-US" sz="1200" b="1" i="1" dirty="0" smtClean="0"/>
                <a:t>Sample in Loop</a:t>
              </a:r>
              <a:endParaRPr lang="en-US" sz="1200" b="1" i="1" dirty="0"/>
            </a:p>
          </p:txBody>
        </p:sp>
        <p:sp>
          <p:nvSpPr>
            <p:cNvPr id="80" name="Line 66"/>
            <p:cNvSpPr>
              <a:spLocks noChangeShapeType="1"/>
            </p:cNvSpPr>
            <p:nvPr/>
          </p:nvSpPr>
          <p:spPr bwMode="auto">
            <a:xfrm>
              <a:off x="3270004" y="2119573"/>
              <a:ext cx="900780" cy="1071495"/>
            </a:xfrm>
            <a:prstGeom prst="line">
              <a:avLst/>
            </a:prstGeom>
            <a:noFill/>
            <a:ln w="19050">
              <a:solidFill>
                <a:schemeClr val="tx1"/>
              </a:solidFill>
              <a:prstDash val="dash"/>
              <a:round/>
              <a:headEnd/>
              <a:tailEnd type="triangle" w="med" len="med"/>
            </a:ln>
          </p:spPr>
          <p:txBody>
            <a:bodyPr/>
            <a:lstStyle>
              <a:defPPr>
                <a:defRPr lang="en-US"/>
              </a:defPPr>
              <a:lvl1pPr algn="l" rtl="0" fontAlgn="base">
                <a:spcBef>
                  <a:spcPct val="0"/>
                </a:spcBef>
                <a:spcAft>
                  <a:spcPct val="0"/>
                </a:spcAft>
                <a:defRPr sz="1600" kern="1200">
                  <a:solidFill>
                    <a:schemeClr val="tx1"/>
                  </a:solidFill>
                  <a:latin typeface="Verdana" pitchFamily="34" charset="0"/>
                  <a:ea typeface="ＭＳ Ｐゴシック"/>
                  <a:cs typeface="ＭＳ Ｐゴシック"/>
                </a:defRPr>
              </a:lvl1pPr>
              <a:lvl2pPr marL="457200" algn="l" rtl="0" fontAlgn="base">
                <a:spcBef>
                  <a:spcPct val="0"/>
                </a:spcBef>
                <a:spcAft>
                  <a:spcPct val="0"/>
                </a:spcAft>
                <a:defRPr sz="1600" kern="1200">
                  <a:solidFill>
                    <a:schemeClr val="tx1"/>
                  </a:solidFill>
                  <a:latin typeface="Verdana" pitchFamily="34" charset="0"/>
                  <a:ea typeface="ＭＳ Ｐゴシック"/>
                  <a:cs typeface="ＭＳ Ｐゴシック"/>
                </a:defRPr>
              </a:lvl2pPr>
              <a:lvl3pPr marL="914400" algn="l" rtl="0" fontAlgn="base">
                <a:spcBef>
                  <a:spcPct val="0"/>
                </a:spcBef>
                <a:spcAft>
                  <a:spcPct val="0"/>
                </a:spcAft>
                <a:defRPr sz="1600" kern="1200">
                  <a:solidFill>
                    <a:schemeClr val="tx1"/>
                  </a:solidFill>
                  <a:latin typeface="Verdana" pitchFamily="34" charset="0"/>
                  <a:ea typeface="ＭＳ Ｐゴシック"/>
                  <a:cs typeface="ＭＳ Ｐゴシック"/>
                </a:defRPr>
              </a:lvl3pPr>
              <a:lvl4pPr marL="1371600" algn="l" rtl="0" fontAlgn="base">
                <a:spcBef>
                  <a:spcPct val="0"/>
                </a:spcBef>
                <a:spcAft>
                  <a:spcPct val="0"/>
                </a:spcAft>
                <a:defRPr sz="1600" kern="1200">
                  <a:solidFill>
                    <a:schemeClr val="tx1"/>
                  </a:solidFill>
                  <a:latin typeface="Verdana" pitchFamily="34" charset="0"/>
                  <a:ea typeface="ＭＳ Ｐゴシック"/>
                  <a:cs typeface="ＭＳ Ｐゴシック"/>
                </a:defRPr>
              </a:lvl4pPr>
              <a:lvl5pPr marL="1828800" algn="l" rtl="0" fontAlgn="base">
                <a:spcBef>
                  <a:spcPct val="0"/>
                </a:spcBef>
                <a:spcAft>
                  <a:spcPct val="0"/>
                </a:spcAft>
                <a:defRPr sz="1600" kern="1200">
                  <a:solidFill>
                    <a:schemeClr val="tx1"/>
                  </a:solidFill>
                  <a:latin typeface="Verdana" pitchFamily="34" charset="0"/>
                  <a:ea typeface="ＭＳ Ｐゴシック"/>
                  <a:cs typeface="ＭＳ Ｐゴシック"/>
                </a:defRPr>
              </a:lvl5pPr>
              <a:lvl6pPr marL="2286000" algn="l" defTabSz="914400" rtl="0" eaLnBrk="1" latinLnBrk="0" hangingPunct="1">
                <a:defRPr sz="1600" kern="1200">
                  <a:solidFill>
                    <a:schemeClr val="tx1"/>
                  </a:solidFill>
                  <a:latin typeface="Verdana" pitchFamily="34" charset="0"/>
                  <a:ea typeface="ＭＳ Ｐゴシック"/>
                  <a:cs typeface="ＭＳ Ｐゴシック"/>
                </a:defRPr>
              </a:lvl6pPr>
              <a:lvl7pPr marL="2743200" algn="l" defTabSz="914400" rtl="0" eaLnBrk="1" latinLnBrk="0" hangingPunct="1">
                <a:defRPr sz="1600" kern="1200">
                  <a:solidFill>
                    <a:schemeClr val="tx1"/>
                  </a:solidFill>
                  <a:latin typeface="Verdana" pitchFamily="34" charset="0"/>
                  <a:ea typeface="ＭＳ Ｐゴシック"/>
                  <a:cs typeface="ＭＳ Ｐゴシック"/>
                </a:defRPr>
              </a:lvl7pPr>
              <a:lvl8pPr marL="3200400" algn="l" defTabSz="914400" rtl="0" eaLnBrk="1" latinLnBrk="0" hangingPunct="1">
                <a:defRPr sz="1600" kern="1200">
                  <a:solidFill>
                    <a:schemeClr val="tx1"/>
                  </a:solidFill>
                  <a:latin typeface="Verdana" pitchFamily="34" charset="0"/>
                  <a:ea typeface="ＭＳ Ｐゴシック"/>
                  <a:cs typeface="ＭＳ Ｐゴシック"/>
                </a:defRPr>
              </a:lvl8pPr>
              <a:lvl9pPr marL="3657600" algn="l" defTabSz="914400" rtl="0" eaLnBrk="1" latinLnBrk="0" hangingPunct="1">
                <a:defRPr sz="1600" kern="1200">
                  <a:solidFill>
                    <a:schemeClr val="tx1"/>
                  </a:solidFill>
                  <a:latin typeface="Verdana" pitchFamily="34" charset="0"/>
                  <a:ea typeface="ＭＳ Ｐゴシック"/>
                  <a:cs typeface="ＭＳ Ｐゴシック"/>
                </a:defRPr>
              </a:lvl9pPr>
            </a:lstStyle>
            <a:p>
              <a:endParaRPr lang="en-US">
                <a:latin typeface="+mn-lt"/>
              </a:endParaRPr>
            </a:p>
          </p:txBody>
        </p:sp>
      </p:grpSp>
    </p:spTree>
  </p:cSld>
  <p:clrMapOvr>
    <a:masterClrMapping/>
  </p:clrMapOvr>
  <p:transition/>
  <p:timing>
    <p:tnLst>
      <p:par>
        <p:cTn id="1" dur="indefinite" restart="never" nodeType="tmRoot"/>
      </p:par>
    </p:tnLst>
  </p:timing>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411" name="Rectangle 3"/>
          <p:cNvSpPr>
            <a:spLocks noGrp="1" noChangeArrowheads="1"/>
          </p:cNvSpPr>
          <p:nvPr>
            <p:ph sz="half" idx="1"/>
          </p:nvPr>
        </p:nvSpPr>
        <p:spPr/>
        <p:txBody>
          <a:bodyPr/>
          <a:lstStyle/>
          <a:p>
            <a:pPr>
              <a:buFont typeface="Wingdings 2" pitchFamily="18" charset="2"/>
              <a:buNone/>
            </a:pPr>
            <a:r>
              <a:rPr lang="en-US" dirty="0" smtClean="0">
                <a:solidFill>
                  <a:srgbClr val="0000FF"/>
                </a:solidFill>
              </a:rPr>
              <a:t>ADVANTAGES</a:t>
            </a:r>
          </a:p>
          <a:p>
            <a:r>
              <a:rPr lang="en-US" dirty="0" smtClean="0"/>
              <a:t>Best peak area reproducibility</a:t>
            </a:r>
          </a:p>
          <a:p>
            <a:endParaRPr lang="en-US" dirty="0" smtClean="0"/>
          </a:p>
          <a:p>
            <a:endParaRPr lang="en-US" dirty="0" smtClean="0"/>
          </a:p>
        </p:txBody>
      </p:sp>
      <p:sp>
        <p:nvSpPr>
          <p:cNvPr id="17412" name="Rectangle 4"/>
          <p:cNvSpPr>
            <a:spLocks noGrp="1" noChangeArrowheads="1"/>
          </p:cNvSpPr>
          <p:nvPr>
            <p:ph sz="half" idx="2"/>
          </p:nvPr>
        </p:nvSpPr>
        <p:spPr/>
        <p:txBody>
          <a:bodyPr/>
          <a:lstStyle/>
          <a:p>
            <a:pPr>
              <a:buFont typeface="Wingdings 2" pitchFamily="18" charset="2"/>
              <a:buNone/>
            </a:pPr>
            <a:r>
              <a:rPr lang="en-US" dirty="0" smtClean="0">
                <a:solidFill>
                  <a:srgbClr val="FF0000"/>
                </a:solidFill>
              </a:rPr>
              <a:t>DISADVANTAGES</a:t>
            </a:r>
          </a:p>
          <a:p>
            <a:r>
              <a:rPr lang="en-US" dirty="0" smtClean="0"/>
              <a:t>Large amount of sample required for overfills</a:t>
            </a:r>
          </a:p>
          <a:p>
            <a:r>
              <a:rPr lang="en-US" dirty="0" smtClean="0"/>
              <a:t>Smaller loops require more overfills</a:t>
            </a:r>
          </a:p>
          <a:p>
            <a:r>
              <a:rPr lang="en-US" dirty="0" smtClean="0"/>
              <a:t>To change volumes, loop must be changed and recalibrated</a:t>
            </a:r>
          </a:p>
          <a:p>
            <a:r>
              <a:rPr lang="en-US" dirty="0" smtClean="0"/>
              <a:t>Loop volumes are nominal and may vary ± 20%</a:t>
            </a:r>
          </a:p>
          <a:p>
            <a:pPr lvl="1"/>
            <a:r>
              <a:rPr lang="en-US" dirty="0" smtClean="0"/>
              <a:t>Fixed loop are reproducible but not necessarily accurate.</a:t>
            </a:r>
          </a:p>
          <a:p>
            <a:pPr lvl="1"/>
            <a:r>
              <a:rPr lang="en-US" dirty="0" smtClean="0"/>
              <a:t>2 HPLC systems with the same size loop could give different peak areas.</a:t>
            </a:r>
          </a:p>
          <a:p>
            <a:endParaRPr lang="en-US" dirty="0" smtClean="0"/>
          </a:p>
        </p:txBody>
      </p:sp>
      <p:sp>
        <p:nvSpPr>
          <p:cNvPr id="17410" name="Rectangle 2"/>
          <p:cNvSpPr>
            <a:spLocks noGrp="1" noChangeArrowheads="1"/>
          </p:cNvSpPr>
          <p:nvPr>
            <p:ph type="title"/>
          </p:nvPr>
        </p:nvSpPr>
        <p:spPr/>
        <p:txBody>
          <a:bodyPr/>
          <a:lstStyle/>
          <a:p>
            <a:r>
              <a:rPr lang="en-US" dirty="0" smtClean="0"/>
              <a:t/>
            </a:r>
            <a:br>
              <a:rPr lang="en-US" dirty="0" smtClean="0"/>
            </a:br>
            <a:r>
              <a:rPr lang="en-US" dirty="0" smtClean="0"/>
              <a:t>Summary - </a:t>
            </a:r>
            <a:r>
              <a:rPr lang="en-US" sz="2000" dirty="0" smtClean="0"/>
              <a:t>Full Loop Injection</a:t>
            </a:r>
          </a:p>
        </p:txBody>
      </p:sp>
    </p:spTree>
  </p:cSld>
  <p:clrMapOvr>
    <a:masterClrMapping/>
  </p:clrMapOvr>
  <p:timing>
    <p:tnLst>
      <p:par>
        <p:cTn id="1" dur="indefinite" restart="never" nodeType="tmRoot"/>
      </p:par>
    </p:tnLst>
  </p:timing>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7" name="Content Placeholder 76"/>
          <p:cNvSpPr>
            <a:spLocks noGrp="1"/>
          </p:cNvSpPr>
          <p:nvPr>
            <p:ph sz="half" idx="2"/>
          </p:nvPr>
        </p:nvSpPr>
        <p:spPr>
          <a:xfrm>
            <a:off x="6913984" y="894292"/>
            <a:ext cx="2077616" cy="3283599"/>
          </a:xfrm>
          <a:solidFill>
            <a:srgbClr val="FFFFCC"/>
          </a:solidFill>
          <a:ln>
            <a:solidFill>
              <a:schemeClr val="tx1"/>
            </a:solidFill>
          </a:ln>
        </p:spPr>
        <p:txBody>
          <a:bodyPr/>
          <a:lstStyle/>
          <a:p>
            <a:r>
              <a:rPr lang="en-US" dirty="0" smtClean="0"/>
              <a:t>Syringe measure the sample.</a:t>
            </a:r>
          </a:p>
          <a:p>
            <a:r>
              <a:rPr lang="en-US" dirty="0" smtClean="0"/>
              <a:t>No excess sample is drawn up.</a:t>
            </a:r>
          </a:p>
          <a:p>
            <a:r>
              <a:rPr lang="en-US" dirty="0" smtClean="0"/>
              <a:t>Sample must be placed in the Loop (ports 1 to 4).</a:t>
            </a:r>
          </a:p>
          <a:p>
            <a:pPr>
              <a:buNone/>
            </a:pPr>
            <a:endParaRPr lang="en-US" dirty="0"/>
          </a:p>
        </p:txBody>
      </p:sp>
      <p:sp>
        <p:nvSpPr>
          <p:cNvPr id="19458" name="Rectangle 2"/>
          <p:cNvSpPr>
            <a:spLocks noGrp="1" noChangeArrowheads="1"/>
          </p:cNvSpPr>
          <p:nvPr>
            <p:ph type="title"/>
          </p:nvPr>
        </p:nvSpPr>
        <p:spPr>
          <a:xfrm>
            <a:off x="141767" y="29751"/>
            <a:ext cx="8635544" cy="749327"/>
          </a:xfrm>
        </p:spPr>
        <p:txBody>
          <a:bodyPr/>
          <a:lstStyle/>
          <a:p>
            <a:r>
              <a:rPr lang="en-US" dirty="0" smtClean="0"/>
              <a:t/>
            </a:r>
            <a:br>
              <a:rPr lang="en-US" dirty="0" smtClean="0"/>
            </a:br>
            <a:r>
              <a:rPr lang="en-US" dirty="0" smtClean="0"/>
              <a:t>Partial Loop </a:t>
            </a:r>
            <a:endParaRPr lang="en-US" sz="2000" dirty="0" smtClean="0"/>
          </a:p>
        </p:txBody>
      </p:sp>
      <p:grpSp>
        <p:nvGrpSpPr>
          <p:cNvPr id="2" name="Group 81"/>
          <p:cNvGrpSpPr/>
          <p:nvPr/>
        </p:nvGrpSpPr>
        <p:grpSpPr>
          <a:xfrm>
            <a:off x="278780" y="5531002"/>
            <a:ext cx="2475438" cy="892097"/>
            <a:chOff x="278780" y="5531002"/>
            <a:chExt cx="2475438" cy="892097"/>
          </a:xfrm>
        </p:grpSpPr>
        <p:sp>
          <p:nvSpPr>
            <p:cNvPr id="83" name="TextBox 82"/>
            <p:cNvSpPr txBox="1"/>
            <p:nvPr/>
          </p:nvSpPr>
          <p:spPr>
            <a:xfrm>
              <a:off x="812119" y="5620210"/>
              <a:ext cx="1857303" cy="769436"/>
            </a:xfrm>
            <a:prstGeom prst="rect">
              <a:avLst/>
            </a:prstGeom>
            <a:noFill/>
          </p:spPr>
          <p:txBody>
            <a:bodyPr wrap="none" rtlCol="0">
              <a:spAutoFit/>
            </a:bodyPr>
            <a:lstStyle/>
            <a:p>
              <a:r>
                <a:rPr lang="en-US" sz="1400" dirty="0" smtClean="0"/>
                <a:t>Sample</a:t>
              </a:r>
            </a:p>
            <a:p>
              <a:r>
                <a:rPr lang="en-US" sz="1400" dirty="0" smtClean="0"/>
                <a:t>Mobile phase</a:t>
              </a:r>
            </a:p>
            <a:p>
              <a:r>
                <a:rPr lang="en-US" sz="1400" dirty="0" smtClean="0"/>
                <a:t>Weak needle wash</a:t>
              </a:r>
            </a:p>
          </p:txBody>
        </p:sp>
        <p:sp>
          <p:nvSpPr>
            <p:cNvPr id="84" name="Rectangle 83"/>
            <p:cNvSpPr/>
            <p:nvPr/>
          </p:nvSpPr>
          <p:spPr bwMode="auto">
            <a:xfrm>
              <a:off x="278780" y="5531002"/>
              <a:ext cx="2475438" cy="892097"/>
            </a:xfrm>
            <a:prstGeom prst="rect">
              <a:avLst/>
            </a:prstGeom>
            <a:no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US" sz="1600" b="0" i="0" u="none" strike="noStrike" cap="none" normalizeH="0" baseline="0" smtClean="0">
                <a:ln>
                  <a:noFill/>
                </a:ln>
                <a:solidFill>
                  <a:schemeClr val="tx1"/>
                </a:solidFill>
                <a:effectLst/>
                <a:latin typeface="Verdana" pitchFamily="34" charset="0"/>
              </a:endParaRPr>
            </a:p>
          </p:txBody>
        </p:sp>
        <p:grpSp>
          <p:nvGrpSpPr>
            <p:cNvPr id="3" name="Group 62"/>
            <p:cNvGrpSpPr/>
            <p:nvPr/>
          </p:nvGrpSpPr>
          <p:grpSpPr>
            <a:xfrm>
              <a:off x="434898" y="5703458"/>
              <a:ext cx="326929" cy="590468"/>
              <a:chOff x="423747" y="5736912"/>
              <a:chExt cx="326929" cy="590468"/>
            </a:xfrm>
          </p:grpSpPr>
          <p:sp>
            <p:nvSpPr>
              <p:cNvPr id="86" name="Rectangle 6"/>
              <p:cNvSpPr>
                <a:spLocks noChangeArrowheads="1"/>
              </p:cNvSpPr>
              <p:nvPr/>
            </p:nvSpPr>
            <p:spPr bwMode="black">
              <a:xfrm>
                <a:off x="423747" y="5736912"/>
                <a:ext cx="326929" cy="79373"/>
              </a:xfrm>
              <a:prstGeom prst="rect">
                <a:avLst/>
              </a:prstGeom>
              <a:solidFill>
                <a:srgbClr val="CC3300"/>
              </a:solidFill>
              <a:ln w="12700">
                <a:solidFill>
                  <a:schemeClr val="tx1"/>
                </a:solidFill>
                <a:miter lim="800000"/>
                <a:headEnd/>
                <a:tailEnd/>
              </a:ln>
            </p:spPr>
            <p:txBody>
              <a:bodyPr wrap="none" anchor="ctr"/>
              <a:lstStyle/>
              <a:p>
                <a:endParaRPr lang="en-US"/>
              </a:p>
            </p:txBody>
          </p:sp>
          <p:sp>
            <p:nvSpPr>
              <p:cNvPr id="87" name="Rectangle 6"/>
              <p:cNvSpPr>
                <a:spLocks noChangeArrowheads="1"/>
              </p:cNvSpPr>
              <p:nvPr/>
            </p:nvSpPr>
            <p:spPr bwMode="auto">
              <a:xfrm>
                <a:off x="423747" y="5992459"/>
                <a:ext cx="326929" cy="79373"/>
              </a:xfrm>
              <a:prstGeom prst="rect">
                <a:avLst/>
              </a:prstGeom>
              <a:solidFill>
                <a:srgbClr val="0000CC"/>
              </a:solidFill>
              <a:ln w="12700">
                <a:solidFill>
                  <a:schemeClr val="tx1"/>
                </a:solidFill>
                <a:miter lim="800000"/>
                <a:headEnd/>
                <a:tailEnd/>
              </a:ln>
            </p:spPr>
            <p:txBody>
              <a:bodyPr wrap="none" anchor="ctr"/>
              <a:lstStyle/>
              <a:p>
                <a:endParaRPr lang="en-US"/>
              </a:p>
            </p:txBody>
          </p:sp>
          <p:sp>
            <p:nvSpPr>
              <p:cNvPr id="88" name="Rectangle 6"/>
              <p:cNvSpPr>
                <a:spLocks noChangeArrowheads="1"/>
              </p:cNvSpPr>
              <p:nvPr/>
            </p:nvSpPr>
            <p:spPr bwMode="auto">
              <a:xfrm>
                <a:off x="423747" y="6248007"/>
                <a:ext cx="326929" cy="79373"/>
              </a:xfrm>
              <a:prstGeom prst="rect">
                <a:avLst/>
              </a:prstGeom>
              <a:solidFill>
                <a:srgbClr val="009900"/>
              </a:solidFill>
              <a:ln w="12700">
                <a:solidFill>
                  <a:schemeClr val="tx1"/>
                </a:solidFill>
                <a:miter lim="800000"/>
                <a:headEnd/>
                <a:tailEnd/>
              </a:ln>
            </p:spPr>
            <p:txBody>
              <a:bodyPr wrap="none" anchor="ctr"/>
              <a:lstStyle/>
              <a:p>
                <a:endParaRPr lang="en-US"/>
              </a:p>
            </p:txBody>
          </p:sp>
        </p:grpSp>
      </p:grpSp>
      <p:grpSp>
        <p:nvGrpSpPr>
          <p:cNvPr id="4" name="Group 3"/>
          <p:cNvGrpSpPr>
            <a:grpSpLocks/>
          </p:cNvGrpSpPr>
          <p:nvPr/>
        </p:nvGrpSpPr>
        <p:grpSpPr bwMode="auto">
          <a:xfrm>
            <a:off x="3317032" y="4770081"/>
            <a:ext cx="3375025" cy="1543050"/>
            <a:chOff x="432" y="930"/>
            <a:chExt cx="2126" cy="972"/>
          </a:xfrm>
        </p:grpSpPr>
        <p:sp>
          <p:nvSpPr>
            <p:cNvPr id="19505" name="Rectangle 4"/>
            <p:cNvSpPr>
              <a:spLocks noChangeArrowheads="1"/>
            </p:cNvSpPr>
            <p:nvPr/>
          </p:nvSpPr>
          <p:spPr bwMode="ltGray">
            <a:xfrm>
              <a:off x="432" y="1392"/>
              <a:ext cx="1041" cy="96"/>
            </a:xfrm>
            <a:prstGeom prst="rect">
              <a:avLst/>
            </a:prstGeom>
            <a:solidFill>
              <a:srgbClr val="008000"/>
            </a:solidFill>
            <a:ln w="12700">
              <a:solidFill>
                <a:schemeClr val="tx1"/>
              </a:solidFill>
              <a:miter lim="800000"/>
              <a:headEnd/>
              <a:tailEnd/>
            </a:ln>
          </p:spPr>
          <p:txBody>
            <a:bodyPr wrap="none" anchor="ctr"/>
            <a:lstStyle/>
            <a:p>
              <a:endParaRPr lang="en-US" sz="1200">
                <a:latin typeface="+mn-lt"/>
              </a:endParaRPr>
            </a:p>
          </p:txBody>
        </p:sp>
        <p:sp>
          <p:nvSpPr>
            <p:cNvPr id="19506" name="Rectangle 5"/>
            <p:cNvSpPr>
              <a:spLocks noChangeArrowheads="1"/>
            </p:cNvSpPr>
            <p:nvPr/>
          </p:nvSpPr>
          <p:spPr bwMode="black">
            <a:xfrm>
              <a:off x="1523" y="1392"/>
              <a:ext cx="485" cy="96"/>
            </a:xfrm>
            <a:prstGeom prst="rect">
              <a:avLst/>
            </a:prstGeom>
            <a:solidFill>
              <a:srgbClr val="CC3300"/>
            </a:solidFill>
            <a:ln w="12700">
              <a:solidFill>
                <a:schemeClr val="tx1"/>
              </a:solidFill>
              <a:miter lim="800000"/>
              <a:headEnd/>
              <a:tailEnd/>
            </a:ln>
          </p:spPr>
          <p:txBody>
            <a:bodyPr wrap="none" anchor="ctr"/>
            <a:lstStyle/>
            <a:p>
              <a:endParaRPr lang="en-US" sz="1200">
                <a:latin typeface="+mn-lt"/>
              </a:endParaRPr>
            </a:p>
          </p:txBody>
        </p:sp>
        <p:sp>
          <p:nvSpPr>
            <p:cNvPr id="19507" name="Rectangle 6"/>
            <p:cNvSpPr>
              <a:spLocks noChangeArrowheads="1"/>
            </p:cNvSpPr>
            <p:nvPr/>
          </p:nvSpPr>
          <p:spPr bwMode="auto">
            <a:xfrm>
              <a:off x="1972" y="1392"/>
              <a:ext cx="47" cy="96"/>
            </a:xfrm>
            <a:prstGeom prst="rect">
              <a:avLst/>
            </a:prstGeom>
            <a:solidFill>
              <a:srgbClr val="FFFFFF"/>
            </a:solidFill>
            <a:ln w="12700">
              <a:solidFill>
                <a:schemeClr val="tx1"/>
              </a:solidFill>
              <a:miter lim="800000"/>
              <a:headEnd/>
              <a:tailEnd/>
            </a:ln>
          </p:spPr>
          <p:txBody>
            <a:bodyPr wrap="none" anchor="ctr"/>
            <a:lstStyle/>
            <a:p>
              <a:endParaRPr lang="en-US" sz="1200">
                <a:latin typeface="+mn-lt"/>
              </a:endParaRPr>
            </a:p>
          </p:txBody>
        </p:sp>
        <p:sp>
          <p:nvSpPr>
            <p:cNvPr id="19508" name="Rectangle 7"/>
            <p:cNvSpPr>
              <a:spLocks noChangeArrowheads="1"/>
            </p:cNvSpPr>
            <p:nvPr/>
          </p:nvSpPr>
          <p:spPr bwMode="ltGray">
            <a:xfrm>
              <a:off x="2016" y="1392"/>
              <a:ext cx="542" cy="96"/>
            </a:xfrm>
            <a:prstGeom prst="rect">
              <a:avLst/>
            </a:prstGeom>
            <a:solidFill>
              <a:srgbClr val="008000"/>
            </a:solidFill>
            <a:ln w="12700">
              <a:solidFill>
                <a:schemeClr val="tx1"/>
              </a:solidFill>
              <a:miter lim="800000"/>
              <a:headEnd/>
              <a:tailEnd/>
            </a:ln>
          </p:spPr>
          <p:txBody>
            <a:bodyPr wrap="none" anchor="ctr"/>
            <a:lstStyle/>
            <a:p>
              <a:endParaRPr lang="en-US" sz="1200">
                <a:latin typeface="+mn-lt"/>
              </a:endParaRPr>
            </a:p>
          </p:txBody>
        </p:sp>
        <p:sp>
          <p:nvSpPr>
            <p:cNvPr id="19509" name="Text Box 8"/>
            <p:cNvSpPr txBox="1">
              <a:spLocks noChangeArrowheads="1"/>
            </p:cNvSpPr>
            <p:nvPr/>
          </p:nvSpPr>
          <p:spPr bwMode="auto">
            <a:xfrm>
              <a:off x="1064" y="930"/>
              <a:ext cx="1052" cy="174"/>
            </a:xfrm>
            <a:prstGeom prst="rect">
              <a:avLst/>
            </a:prstGeom>
            <a:noFill/>
            <a:ln w="12700">
              <a:noFill/>
              <a:miter lim="800000"/>
              <a:headEnd/>
              <a:tailEnd/>
            </a:ln>
          </p:spPr>
          <p:txBody>
            <a:bodyPr wrap="none">
              <a:spAutoFit/>
            </a:bodyPr>
            <a:lstStyle/>
            <a:p>
              <a:pPr eaLnBrk="0" hangingPunct="0"/>
              <a:r>
                <a:rPr lang="en-US" sz="1200" b="1" dirty="0">
                  <a:latin typeface="+mn-lt"/>
                </a:rPr>
                <a:t>What is Injected </a:t>
              </a:r>
            </a:p>
          </p:txBody>
        </p:sp>
        <p:sp>
          <p:nvSpPr>
            <p:cNvPr id="19510" name="Text Box 9"/>
            <p:cNvSpPr txBox="1">
              <a:spLocks noChangeArrowheads="1"/>
            </p:cNvSpPr>
            <p:nvPr/>
          </p:nvSpPr>
          <p:spPr bwMode="auto">
            <a:xfrm>
              <a:off x="2152" y="1056"/>
              <a:ext cx="381" cy="291"/>
            </a:xfrm>
            <a:prstGeom prst="rect">
              <a:avLst/>
            </a:prstGeom>
            <a:noFill/>
            <a:ln w="12700">
              <a:noFill/>
              <a:miter lim="800000"/>
              <a:headEnd/>
              <a:tailEnd/>
            </a:ln>
          </p:spPr>
          <p:txBody>
            <a:bodyPr wrap="none">
              <a:spAutoFit/>
            </a:bodyPr>
            <a:lstStyle/>
            <a:p>
              <a:pPr eaLnBrk="0" hangingPunct="0"/>
              <a:r>
                <a:rPr lang="en-US" sz="1200">
                  <a:latin typeface="+mn-lt"/>
                </a:rPr>
                <a:t>Weak</a:t>
              </a:r>
            </a:p>
            <a:p>
              <a:pPr eaLnBrk="0" hangingPunct="0"/>
              <a:r>
                <a:rPr lang="en-US" sz="1200">
                  <a:latin typeface="+mn-lt"/>
                </a:rPr>
                <a:t>wash</a:t>
              </a:r>
            </a:p>
          </p:txBody>
        </p:sp>
        <p:sp>
          <p:nvSpPr>
            <p:cNvPr id="19511" name="Text Box 10"/>
            <p:cNvSpPr txBox="1">
              <a:spLocks noChangeArrowheads="1"/>
            </p:cNvSpPr>
            <p:nvPr/>
          </p:nvSpPr>
          <p:spPr bwMode="auto">
            <a:xfrm>
              <a:off x="1488" y="1728"/>
              <a:ext cx="1056" cy="174"/>
            </a:xfrm>
            <a:prstGeom prst="rect">
              <a:avLst/>
            </a:prstGeom>
            <a:noFill/>
            <a:ln w="12700">
              <a:noFill/>
              <a:miter lim="800000"/>
              <a:headEnd/>
              <a:tailEnd/>
            </a:ln>
          </p:spPr>
          <p:txBody>
            <a:bodyPr>
              <a:spAutoFit/>
            </a:bodyPr>
            <a:lstStyle/>
            <a:p>
              <a:pPr eaLnBrk="0" hangingPunct="0"/>
              <a:r>
                <a:rPr lang="en-US" sz="1200" dirty="0">
                  <a:latin typeface="+mn-lt"/>
                </a:rPr>
                <a:t>Air </a:t>
              </a:r>
              <a:r>
                <a:rPr lang="en-US" sz="1200" dirty="0" smtClean="0">
                  <a:latin typeface="+mn-lt"/>
                </a:rPr>
                <a:t>gap</a:t>
              </a:r>
              <a:endParaRPr lang="en-US" sz="1200" dirty="0">
                <a:latin typeface="+mn-lt"/>
              </a:endParaRPr>
            </a:p>
          </p:txBody>
        </p:sp>
        <p:sp>
          <p:nvSpPr>
            <p:cNvPr id="19512" name="Line 11"/>
            <p:cNvSpPr>
              <a:spLocks noChangeShapeType="1"/>
            </p:cNvSpPr>
            <p:nvPr/>
          </p:nvSpPr>
          <p:spPr bwMode="auto">
            <a:xfrm flipH="1" flipV="1">
              <a:off x="1488" y="1488"/>
              <a:ext cx="96" cy="240"/>
            </a:xfrm>
            <a:prstGeom prst="line">
              <a:avLst/>
            </a:prstGeom>
            <a:noFill/>
            <a:ln w="12700">
              <a:solidFill>
                <a:schemeClr val="tx1"/>
              </a:solidFill>
              <a:round/>
              <a:headEnd/>
              <a:tailEnd type="triangle" w="med" len="med"/>
            </a:ln>
          </p:spPr>
          <p:txBody>
            <a:bodyPr/>
            <a:lstStyle/>
            <a:p>
              <a:endParaRPr lang="en-US" sz="1200">
                <a:latin typeface="+mn-lt"/>
              </a:endParaRPr>
            </a:p>
          </p:txBody>
        </p:sp>
        <p:sp>
          <p:nvSpPr>
            <p:cNvPr id="19513" name="Line 12"/>
            <p:cNvSpPr>
              <a:spLocks noChangeShapeType="1"/>
            </p:cNvSpPr>
            <p:nvPr/>
          </p:nvSpPr>
          <p:spPr bwMode="auto">
            <a:xfrm flipV="1">
              <a:off x="1824" y="1536"/>
              <a:ext cx="144" cy="240"/>
            </a:xfrm>
            <a:prstGeom prst="line">
              <a:avLst/>
            </a:prstGeom>
            <a:noFill/>
            <a:ln w="12700">
              <a:solidFill>
                <a:schemeClr val="tx1"/>
              </a:solidFill>
              <a:round/>
              <a:headEnd/>
              <a:tailEnd type="triangle" w="med" len="med"/>
            </a:ln>
          </p:spPr>
          <p:txBody>
            <a:bodyPr/>
            <a:lstStyle/>
            <a:p>
              <a:endParaRPr lang="en-US" sz="1200">
                <a:latin typeface="+mn-lt"/>
              </a:endParaRPr>
            </a:p>
          </p:txBody>
        </p:sp>
        <p:sp>
          <p:nvSpPr>
            <p:cNvPr id="19514" name="Text Box 13"/>
            <p:cNvSpPr txBox="1">
              <a:spLocks noChangeArrowheads="1"/>
            </p:cNvSpPr>
            <p:nvPr/>
          </p:nvSpPr>
          <p:spPr bwMode="auto">
            <a:xfrm>
              <a:off x="1522" y="1200"/>
              <a:ext cx="542" cy="174"/>
            </a:xfrm>
            <a:prstGeom prst="rect">
              <a:avLst/>
            </a:prstGeom>
            <a:noFill/>
            <a:ln w="12700">
              <a:noFill/>
              <a:miter lim="800000"/>
              <a:headEnd/>
              <a:tailEnd/>
            </a:ln>
          </p:spPr>
          <p:txBody>
            <a:bodyPr>
              <a:spAutoFit/>
            </a:bodyPr>
            <a:lstStyle/>
            <a:p>
              <a:pPr eaLnBrk="0" hangingPunct="0">
                <a:spcBef>
                  <a:spcPct val="50000"/>
                </a:spcBef>
              </a:pPr>
              <a:r>
                <a:rPr lang="en-US" sz="1200" dirty="0">
                  <a:latin typeface="+mn-lt"/>
                </a:rPr>
                <a:t>Sample</a:t>
              </a:r>
            </a:p>
          </p:txBody>
        </p:sp>
        <p:sp>
          <p:nvSpPr>
            <p:cNvPr id="19515" name="Rectangle 14"/>
            <p:cNvSpPr>
              <a:spLocks noChangeArrowheads="1"/>
            </p:cNvSpPr>
            <p:nvPr/>
          </p:nvSpPr>
          <p:spPr bwMode="auto">
            <a:xfrm>
              <a:off x="1471" y="1392"/>
              <a:ext cx="47" cy="96"/>
            </a:xfrm>
            <a:prstGeom prst="rect">
              <a:avLst/>
            </a:prstGeom>
            <a:solidFill>
              <a:srgbClr val="FFFFFF"/>
            </a:solidFill>
            <a:ln w="12700">
              <a:solidFill>
                <a:schemeClr val="tx1"/>
              </a:solidFill>
              <a:miter lim="800000"/>
              <a:headEnd/>
              <a:tailEnd/>
            </a:ln>
          </p:spPr>
          <p:txBody>
            <a:bodyPr wrap="none" anchor="ctr"/>
            <a:lstStyle/>
            <a:p>
              <a:endParaRPr lang="en-US" sz="1200">
                <a:latin typeface="+mn-lt"/>
              </a:endParaRPr>
            </a:p>
          </p:txBody>
        </p:sp>
        <p:sp>
          <p:nvSpPr>
            <p:cNvPr id="19516" name="Text Box 15"/>
            <p:cNvSpPr txBox="1">
              <a:spLocks noChangeArrowheads="1"/>
            </p:cNvSpPr>
            <p:nvPr/>
          </p:nvSpPr>
          <p:spPr bwMode="auto">
            <a:xfrm>
              <a:off x="432" y="1536"/>
              <a:ext cx="749" cy="291"/>
            </a:xfrm>
            <a:prstGeom prst="rect">
              <a:avLst/>
            </a:prstGeom>
            <a:noFill/>
            <a:ln w="12700">
              <a:noFill/>
              <a:miter lim="800000"/>
              <a:headEnd/>
              <a:tailEnd/>
            </a:ln>
          </p:spPr>
          <p:txBody>
            <a:bodyPr wrap="square">
              <a:spAutoFit/>
            </a:bodyPr>
            <a:lstStyle/>
            <a:p>
              <a:pPr eaLnBrk="0" hangingPunct="0"/>
              <a:r>
                <a:rPr lang="en-US" sz="1200" dirty="0">
                  <a:latin typeface="+mn-lt"/>
                </a:rPr>
                <a:t>Weak </a:t>
              </a:r>
              <a:r>
                <a:rPr lang="en-US" sz="1200" dirty="0" smtClean="0">
                  <a:latin typeface="+mn-lt"/>
                </a:rPr>
                <a:t>needle wash</a:t>
              </a:r>
              <a:endParaRPr lang="en-US" sz="1200" dirty="0">
                <a:latin typeface="+mn-lt"/>
              </a:endParaRPr>
            </a:p>
          </p:txBody>
        </p:sp>
      </p:grpSp>
      <p:grpSp>
        <p:nvGrpSpPr>
          <p:cNvPr id="5" name="Group 77"/>
          <p:cNvGrpSpPr/>
          <p:nvPr/>
        </p:nvGrpSpPr>
        <p:grpSpPr>
          <a:xfrm>
            <a:off x="864370" y="872457"/>
            <a:ext cx="5250687" cy="3352145"/>
            <a:chOff x="2767814" y="2038785"/>
            <a:chExt cx="5250687" cy="3352145"/>
          </a:xfrm>
        </p:grpSpPr>
        <p:grpSp>
          <p:nvGrpSpPr>
            <p:cNvPr id="6" name="Group 69"/>
            <p:cNvGrpSpPr/>
            <p:nvPr/>
          </p:nvGrpSpPr>
          <p:grpSpPr>
            <a:xfrm>
              <a:off x="3448115" y="2038785"/>
              <a:ext cx="4570386" cy="3352145"/>
              <a:chOff x="3102434" y="2438400"/>
              <a:chExt cx="4570386" cy="3352145"/>
            </a:xfrm>
          </p:grpSpPr>
          <p:sp>
            <p:nvSpPr>
              <p:cNvPr id="19460" name="Line 29"/>
              <p:cNvSpPr>
                <a:spLocks noChangeShapeType="1"/>
              </p:cNvSpPr>
              <p:nvPr/>
            </p:nvSpPr>
            <p:spPr bwMode="auto">
              <a:xfrm>
                <a:off x="7672820" y="2743200"/>
                <a:ext cx="0" cy="685800"/>
              </a:xfrm>
              <a:prstGeom prst="line">
                <a:avLst/>
              </a:prstGeom>
              <a:noFill/>
              <a:ln w="57150">
                <a:solidFill>
                  <a:schemeClr val="tx1"/>
                </a:solidFill>
                <a:round/>
                <a:headEnd/>
                <a:tailEnd type="triangle" w="med" len="med"/>
              </a:ln>
            </p:spPr>
            <p:txBody>
              <a:bodyPr/>
              <a:lstStyle/>
              <a:p>
                <a:endParaRPr lang="en-US">
                  <a:latin typeface="+mn-lt"/>
                </a:endParaRPr>
              </a:p>
            </p:txBody>
          </p:sp>
          <p:grpSp>
            <p:nvGrpSpPr>
              <p:cNvPr id="7" name="Group 61"/>
              <p:cNvGrpSpPr>
                <a:grpSpLocks/>
              </p:cNvGrpSpPr>
              <p:nvPr/>
            </p:nvGrpSpPr>
            <p:grpSpPr bwMode="auto">
              <a:xfrm>
                <a:off x="6775450" y="2438400"/>
                <a:ext cx="871329" cy="1756708"/>
                <a:chOff x="7226300" y="2057400"/>
                <a:chExt cx="871329" cy="1756708"/>
              </a:xfrm>
            </p:grpSpPr>
            <p:sp>
              <p:nvSpPr>
                <p:cNvPr id="19493" name="Rectangle 18"/>
                <p:cNvSpPr>
                  <a:spLocks noChangeArrowheads="1"/>
                </p:cNvSpPr>
                <p:nvPr/>
              </p:nvSpPr>
              <p:spPr bwMode="auto">
                <a:xfrm>
                  <a:off x="7499350" y="2381250"/>
                  <a:ext cx="219075" cy="509588"/>
                </a:xfrm>
                <a:prstGeom prst="rect">
                  <a:avLst/>
                </a:prstGeom>
                <a:noFill/>
                <a:ln w="25400">
                  <a:solidFill>
                    <a:schemeClr val="tx1"/>
                  </a:solidFill>
                  <a:miter lim="800000"/>
                  <a:headEnd/>
                  <a:tailEnd/>
                </a:ln>
              </p:spPr>
              <p:txBody>
                <a:bodyPr wrap="none" anchor="ctr"/>
                <a:lstStyle/>
                <a:p>
                  <a:endParaRPr lang="en-US">
                    <a:latin typeface="+mn-lt"/>
                  </a:endParaRPr>
                </a:p>
              </p:txBody>
            </p:sp>
            <p:sp>
              <p:nvSpPr>
                <p:cNvPr id="19494" name="Oval 19"/>
                <p:cNvSpPr>
                  <a:spLocks noChangeArrowheads="1"/>
                </p:cNvSpPr>
                <p:nvPr/>
              </p:nvSpPr>
              <p:spPr bwMode="auto">
                <a:xfrm>
                  <a:off x="7389813" y="2057400"/>
                  <a:ext cx="436563" cy="369888"/>
                </a:xfrm>
                <a:prstGeom prst="ellipse">
                  <a:avLst/>
                </a:prstGeom>
                <a:solidFill>
                  <a:schemeClr val="bg1"/>
                </a:solidFill>
                <a:ln w="25400">
                  <a:solidFill>
                    <a:schemeClr val="tx1"/>
                  </a:solidFill>
                  <a:round/>
                  <a:headEnd/>
                  <a:tailEnd/>
                </a:ln>
              </p:spPr>
              <p:txBody>
                <a:bodyPr wrap="none" anchor="ctr"/>
                <a:lstStyle/>
                <a:p>
                  <a:endParaRPr lang="en-US">
                    <a:latin typeface="+mn-lt"/>
                  </a:endParaRPr>
                </a:p>
              </p:txBody>
            </p:sp>
            <p:sp>
              <p:nvSpPr>
                <p:cNvPr id="19495" name="Rectangle 20"/>
                <p:cNvSpPr>
                  <a:spLocks noChangeArrowheads="1"/>
                </p:cNvSpPr>
                <p:nvPr/>
              </p:nvSpPr>
              <p:spPr bwMode="auto">
                <a:xfrm>
                  <a:off x="7499350" y="2659063"/>
                  <a:ext cx="219075" cy="46038"/>
                </a:xfrm>
                <a:prstGeom prst="rect">
                  <a:avLst/>
                </a:prstGeom>
                <a:solidFill>
                  <a:srgbClr val="969696"/>
                </a:solidFill>
                <a:ln w="12700">
                  <a:solidFill>
                    <a:schemeClr val="tx1"/>
                  </a:solidFill>
                  <a:miter lim="800000"/>
                  <a:headEnd/>
                  <a:tailEnd/>
                </a:ln>
              </p:spPr>
              <p:txBody>
                <a:bodyPr wrap="none" anchor="ctr"/>
                <a:lstStyle/>
                <a:p>
                  <a:endParaRPr lang="en-US">
                    <a:latin typeface="+mn-lt"/>
                  </a:endParaRPr>
                </a:p>
              </p:txBody>
            </p:sp>
            <p:sp>
              <p:nvSpPr>
                <p:cNvPr id="19496" name="Rectangle 21"/>
                <p:cNvSpPr>
                  <a:spLocks noChangeArrowheads="1"/>
                </p:cNvSpPr>
                <p:nvPr/>
              </p:nvSpPr>
              <p:spPr bwMode="auto">
                <a:xfrm>
                  <a:off x="7581900" y="2705100"/>
                  <a:ext cx="53975" cy="463550"/>
                </a:xfrm>
                <a:prstGeom prst="rect">
                  <a:avLst/>
                </a:prstGeom>
                <a:noFill/>
                <a:ln w="12700">
                  <a:solidFill>
                    <a:schemeClr val="tx1"/>
                  </a:solidFill>
                  <a:miter lim="800000"/>
                  <a:headEnd/>
                  <a:tailEnd/>
                </a:ln>
              </p:spPr>
              <p:txBody>
                <a:bodyPr wrap="none" anchor="ctr"/>
                <a:lstStyle/>
                <a:p>
                  <a:endParaRPr lang="en-US">
                    <a:latin typeface="+mn-lt"/>
                  </a:endParaRPr>
                </a:p>
              </p:txBody>
            </p:sp>
            <p:sp>
              <p:nvSpPr>
                <p:cNvPr id="19497" name="Rectangle 22"/>
                <p:cNvSpPr>
                  <a:spLocks noChangeArrowheads="1"/>
                </p:cNvSpPr>
                <p:nvPr/>
              </p:nvSpPr>
              <p:spPr bwMode="auto">
                <a:xfrm>
                  <a:off x="7526338" y="3168650"/>
                  <a:ext cx="163513" cy="46038"/>
                </a:xfrm>
                <a:prstGeom prst="rect">
                  <a:avLst/>
                </a:prstGeom>
                <a:noFill/>
                <a:ln w="12700">
                  <a:solidFill>
                    <a:schemeClr val="tx1"/>
                  </a:solidFill>
                  <a:miter lim="800000"/>
                  <a:headEnd/>
                  <a:tailEnd/>
                </a:ln>
              </p:spPr>
              <p:txBody>
                <a:bodyPr wrap="none" anchor="ctr"/>
                <a:lstStyle/>
                <a:p>
                  <a:endParaRPr lang="en-US">
                    <a:latin typeface="+mn-lt"/>
                  </a:endParaRPr>
                </a:p>
              </p:txBody>
            </p:sp>
            <p:sp>
              <p:nvSpPr>
                <p:cNvPr id="19498" name="Line 23"/>
                <p:cNvSpPr>
                  <a:spLocks noChangeShapeType="1"/>
                </p:cNvSpPr>
                <p:nvPr/>
              </p:nvSpPr>
              <p:spPr bwMode="auto">
                <a:xfrm>
                  <a:off x="7499350" y="2103438"/>
                  <a:ext cx="109538" cy="139700"/>
                </a:xfrm>
                <a:prstGeom prst="line">
                  <a:avLst/>
                </a:prstGeom>
                <a:noFill/>
                <a:ln w="12700">
                  <a:solidFill>
                    <a:srgbClr val="C0C0C0"/>
                  </a:solidFill>
                  <a:round/>
                  <a:headEnd/>
                  <a:tailEnd/>
                </a:ln>
              </p:spPr>
              <p:txBody>
                <a:bodyPr/>
                <a:lstStyle/>
                <a:p>
                  <a:endParaRPr lang="en-US">
                    <a:latin typeface="+mn-lt"/>
                  </a:endParaRPr>
                </a:p>
              </p:txBody>
            </p:sp>
            <p:sp>
              <p:nvSpPr>
                <p:cNvPr id="19499" name="Line 24"/>
                <p:cNvSpPr>
                  <a:spLocks noChangeShapeType="1"/>
                </p:cNvSpPr>
                <p:nvPr/>
              </p:nvSpPr>
              <p:spPr bwMode="auto">
                <a:xfrm flipV="1">
                  <a:off x="7608888" y="2103438"/>
                  <a:ext cx="109538" cy="139700"/>
                </a:xfrm>
                <a:prstGeom prst="line">
                  <a:avLst/>
                </a:prstGeom>
                <a:noFill/>
                <a:ln w="12700">
                  <a:solidFill>
                    <a:srgbClr val="C0C0C0"/>
                  </a:solidFill>
                  <a:round/>
                  <a:headEnd/>
                  <a:tailEnd/>
                </a:ln>
              </p:spPr>
              <p:txBody>
                <a:bodyPr/>
                <a:lstStyle/>
                <a:p>
                  <a:endParaRPr lang="en-US">
                    <a:latin typeface="+mn-lt"/>
                  </a:endParaRPr>
                </a:p>
              </p:txBody>
            </p:sp>
            <p:sp>
              <p:nvSpPr>
                <p:cNvPr id="19500" name="Line 25"/>
                <p:cNvSpPr>
                  <a:spLocks noChangeShapeType="1"/>
                </p:cNvSpPr>
                <p:nvPr/>
              </p:nvSpPr>
              <p:spPr bwMode="auto">
                <a:xfrm>
                  <a:off x="7608888" y="2243138"/>
                  <a:ext cx="0" cy="184150"/>
                </a:xfrm>
                <a:prstGeom prst="line">
                  <a:avLst/>
                </a:prstGeom>
                <a:noFill/>
                <a:ln w="12700">
                  <a:solidFill>
                    <a:srgbClr val="C0C0C0"/>
                  </a:solidFill>
                  <a:round/>
                  <a:headEnd/>
                  <a:tailEnd/>
                </a:ln>
              </p:spPr>
              <p:txBody>
                <a:bodyPr/>
                <a:lstStyle/>
                <a:p>
                  <a:endParaRPr lang="en-US">
                    <a:latin typeface="+mn-lt"/>
                  </a:endParaRPr>
                </a:p>
              </p:txBody>
            </p:sp>
            <p:sp>
              <p:nvSpPr>
                <p:cNvPr id="19501" name="Text Box 26"/>
                <p:cNvSpPr txBox="1">
                  <a:spLocks noChangeArrowheads="1"/>
                </p:cNvSpPr>
                <p:nvPr/>
              </p:nvSpPr>
              <p:spPr bwMode="auto">
                <a:xfrm>
                  <a:off x="7226300" y="3290888"/>
                  <a:ext cx="871329" cy="523220"/>
                </a:xfrm>
                <a:prstGeom prst="rect">
                  <a:avLst/>
                </a:prstGeom>
                <a:noFill/>
                <a:ln w="25400">
                  <a:noFill/>
                  <a:miter lim="800000"/>
                  <a:headEnd/>
                  <a:tailEnd/>
                </a:ln>
              </p:spPr>
              <p:txBody>
                <a:bodyPr wrap="none">
                  <a:spAutoFit/>
                </a:bodyPr>
                <a:lstStyle/>
                <a:p>
                  <a:pPr eaLnBrk="0" hangingPunct="0"/>
                  <a:r>
                    <a:rPr lang="en-US" sz="1400" dirty="0" smtClean="0">
                      <a:latin typeface="+mn-lt"/>
                    </a:rPr>
                    <a:t>Sample</a:t>
                  </a:r>
                  <a:endParaRPr lang="en-US" sz="1400" dirty="0">
                    <a:latin typeface="+mn-lt"/>
                  </a:endParaRPr>
                </a:p>
                <a:p>
                  <a:pPr eaLnBrk="0" hangingPunct="0"/>
                  <a:r>
                    <a:rPr lang="en-US" sz="1400" dirty="0">
                      <a:latin typeface="+mn-lt"/>
                    </a:rPr>
                    <a:t>Syringe</a:t>
                  </a:r>
                </a:p>
              </p:txBody>
            </p:sp>
            <p:sp>
              <p:nvSpPr>
                <p:cNvPr id="19502" name="Line 27"/>
                <p:cNvSpPr>
                  <a:spLocks noChangeShapeType="1"/>
                </p:cNvSpPr>
                <p:nvPr/>
              </p:nvSpPr>
              <p:spPr bwMode="ltGray">
                <a:xfrm>
                  <a:off x="7499350" y="2103438"/>
                  <a:ext cx="109538" cy="139700"/>
                </a:xfrm>
                <a:prstGeom prst="line">
                  <a:avLst/>
                </a:prstGeom>
                <a:noFill/>
                <a:ln w="38100">
                  <a:solidFill>
                    <a:srgbClr val="008000"/>
                  </a:solidFill>
                  <a:round/>
                  <a:headEnd/>
                  <a:tailEnd/>
                </a:ln>
              </p:spPr>
              <p:txBody>
                <a:bodyPr/>
                <a:lstStyle/>
                <a:p>
                  <a:endParaRPr lang="en-US">
                    <a:latin typeface="+mn-lt"/>
                  </a:endParaRPr>
                </a:p>
              </p:txBody>
            </p:sp>
            <p:sp>
              <p:nvSpPr>
                <p:cNvPr id="19503" name="Line 28"/>
                <p:cNvSpPr>
                  <a:spLocks noChangeShapeType="1"/>
                </p:cNvSpPr>
                <p:nvPr/>
              </p:nvSpPr>
              <p:spPr bwMode="ltGray">
                <a:xfrm flipV="1">
                  <a:off x="7607300" y="2243138"/>
                  <a:ext cx="1588" cy="119063"/>
                </a:xfrm>
                <a:prstGeom prst="line">
                  <a:avLst/>
                </a:prstGeom>
                <a:noFill/>
                <a:ln w="38100">
                  <a:solidFill>
                    <a:srgbClr val="008000"/>
                  </a:solidFill>
                  <a:round/>
                  <a:headEnd/>
                  <a:tailEnd/>
                </a:ln>
              </p:spPr>
              <p:txBody>
                <a:bodyPr/>
                <a:lstStyle/>
                <a:p>
                  <a:endParaRPr lang="en-US">
                    <a:latin typeface="+mn-lt"/>
                  </a:endParaRPr>
                </a:p>
              </p:txBody>
            </p:sp>
            <p:sp>
              <p:nvSpPr>
                <p:cNvPr id="19504" name="Rectangle 30"/>
                <p:cNvSpPr>
                  <a:spLocks noChangeArrowheads="1"/>
                </p:cNvSpPr>
                <p:nvPr/>
              </p:nvSpPr>
              <p:spPr bwMode="ltGray">
                <a:xfrm>
                  <a:off x="7531100" y="2438400"/>
                  <a:ext cx="152400" cy="228600"/>
                </a:xfrm>
                <a:prstGeom prst="rect">
                  <a:avLst/>
                </a:prstGeom>
                <a:solidFill>
                  <a:srgbClr val="008000"/>
                </a:solidFill>
                <a:ln w="12700">
                  <a:solidFill>
                    <a:srgbClr val="008000"/>
                  </a:solidFill>
                  <a:miter lim="800000"/>
                  <a:headEnd/>
                  <a:tailEnd/>
                </a:ln>
              </p:spPr>
              <p:txBody>
                <a:bodyPr wrap="none" anchor="ctr"/>
                <a:lstStyle/>
                <a:p>
                  <a:endParaRPr lang="en-US">
                    <a:latin typeface="+mn-lt"/>
                  </a:endParaRPr>
                </a:p>
              </p:txBody>
            </p:sp>
          </p:grpSp>
          <p:sp>
            <p:nvSpPr>
              <p:cNvPr id="19462" name="Line 31"/>
              <p:cNvSpPr>
                <a:spLocks noChangeShapeType="1"/>
              </p:cNvSpPr>
              <p:nvPr/>
            </p:nvSpPr>
            <p:spPr bwMode="ltGray">
              <a:xfrm flipV="1">
                <a:off x="3330580" y="4419600"/>
                <a:ext cx="1241420" cy="607999"/>
              </a:xfrm>
              <a:prstGeom prst="line">
                <a:avLst/>
              </a:prstGeom>
              <a:noFill/>
              <a:ln w="38100">
                <a:solidFill>
                  <a:srgbClr val="008000"/>
                </a:solidFill>
                <a:round/>
                <a:headEnd/>
                <a:tailEnd/>
              </a:ln>
            </p:spPr>
            <p:txBody>
              <a:bodyPr/>
              <a:lstStyle/>
              <a:p>
                <a:endParaRPr lang="en-US">
                  <a:latin typeface="+mn-lt"/>
                </a:endParaRPr>
              </a:p>
            </p:txBody>
          </p:sp>
          <p:sp>
            <p:nvSpPr>
              <p:cNvPr id="19463" name="Line 32"/>
              <p:cNvSpPr>
                <a:spLocks noChangeShapeType="1"/>
              </p:cNvSpPr>
              <p:nvPr/>
            </p:nvSpPr>
            <p:spPr bwMode="ltGray">
              <a:xfrm flipV="1">
                <a:off x="4883150" y="2514600"/>
                <a:ext cx="2139950" cy="1371600"/>
              </a:xfrm>
              <a:prstGeom prst="line">
                <a:avLst/>
              </a:prstGeom>
              <a:noFill/>
              <a:ln w="38100">
                <a:solidFill>
                  <a:srgbClr val="008000"/>
                </a:solidFill>
                <a:round/>
                <a:headEnd/>
                <a:tailEnd/>
              </a:ln>
            </p:spPr>
            <p:txBody>
              <a:bodyPr/>
              <a:lstStyle/>
              <a:p>
                <a:endParaRPr lang="en-US">
                  <a:latin typeface="+mn-lt"/>
                </a:endParaRPr>
              </a:p>
            </p:txBody>
          </p:sp>
          <p:grpSp>
            <p:nvGrpSpPr>
              <p:cNvPr id="8" name="Group 33"/>
              <p:cNvGrpSpPr>
                <a:grpSpLocks/>
              </p:cNvGrpSpPr>
              <p:nvPr/>
            </p:nvGrpSpPr>
            <p:grpSpPr bwMode="auto">
              <a:xfrm>
                <a:off x="4044950" y="3352800"/>
                <a:ext cx="2140294" cy="2384937"/>
                <a:chOff x="1799" y="960"/>
                <a:chExt cx="1024" cy="1136"/>
              </a:xfrm>
            </p:grpSpPr>
            <p:grpSp>
              <p:nvGrpSpPr>
                <p:cNvPr id="9" name="Group 34"/>
                <p:cNvGrpSpPr>
                  <a:grpSpLocks/>
                </p:cNvGrpSpPr>
                <p:nvPr/>
              </p:nvGrpSpPr>
              <p:grpSpPr bwMode="auto">
                <a:xfrm>
                  <a:off x="1968" y="1104"/>
                  <a:ext cx="720" cy="720"/>
                  <a:chOff x="4656" y="864"/>
                  <a:chExt cx="720" cy="720"/>
                </a:xfrm>
              </p:grpSpPr>
              <p:sp>
                <p:nvSpPr>
                  <p:cNvPr id="19486" name="Oval 35"/>
                  <p:cNvSpPr>
                    <a:spLocks noChangeArrowheads="1"/>
                  </p:cNvSpPr>
                  <p:nvPr/>
                </p:nvSpPr>
                <p:spPr bwMode="auto">
                  <a:xfrm rot="1912326">
                    <a:off x="4656" y="864"/>
                    <a:ext cx="720" cy="720"/>
                  </a:xfrm>
                  <a:prstGeom prst="ellipse">
                    <a:avLst/>
                  </a:prstGeom>
                  <a:noFill/>
                  <a:ln w="25400">
                    <a:solidFill>
                      <a:schemeClr val="tx1"/>
                    </a:solidFill>
                    <a:round/>
                    <a:headEnd/>
                    <a:tailEnd/>
                  </a:ln>
                </p:spPr>
                <p:txBody>
                  <a:bodyPr wrap="none" anchor="ctr"/>
                  <a:lstStyle/>
                  <a:p>
                    <a:endParaRPr lang="en-US">
                      <a:latin typeface="+mn-lt"/>
                    </a:endParaRPr>
                  </a:p>
                </p:txBody>
              </p:sp>
              <p:sp>
                <p:nvSpPr>
                  <p:cNvPr id="19487" name="Oval 36"/>
                  <p:cNvSpPr>
                    <a:spLocks noChangeArrowheads="1"/>
                  </p:cNvSpPr>
                  <p:nvPr/>
                </p:nvSpPr>
                <p:spPr bwMode="auto">
                  <a:xfrm rot="1912326">
                    <a:off x="5145" y="956"/>
                    <a:ext cx="46" cy="46"/>
                  </a:xfrm>
                  <a:prstGeom prst="ellipse">
                    <a:avLst/>
                  </a:prstGeom>
                  <a:noFill/>
                  <a:ln w="12700">
                    <a:solidFill>
                      <a:schemeClr val="tx1"/>
                    </a:solidFill>
                    <a:round/>
                    <a:headEnd/>
                    <a:tailEnd/>
                  </a:ln>
                </p:spPr>
                <p:txBody>
                  <a:bodyPr wrap="none" anchor="ctr"/>
                  <a:lstStyle/>
                  <a:p>
                    <a:endParaRPr lang="en-US">
                      <a:latin typeface="+mn-lt"/>
                    </a:endParaRPr>
                  </a:p>
                </p:txBody>
              </p:sp>
              <p:sp>
                <p:nvSpPr>
                  <p:cNvPr id="19488" name="Oval 37"/>
                  <p:cNvSpPr>
                    <a:spLocks noChangeArrowheads="1"/>
                  </p:cNvSpPr>
                  <p:nvPr/>
                </p:nvSpPr>
                <p:spPr bwMode="auto">
                  <a:xfrm rot="1912326">
                    <a:off x="4864" y="951"/>
                    <a:ext cx="46" cy="46"/>
                  </a:xfrm>
                  <a:prstGeom prst="ellipse">
                    <a:avLst/>
                  </a:prstGeom>
                  <a:noFill/>
                  <a:ln w="12700">
                    <a:solidFill>
                      <a:schemeClr val="tx1"/>
                    </a:solidFill>
                    <a:round/>
                    <a:headEnd/>
                    <a:tailEnd/>
                  </a:ln>
                </p:spPr>
                <p:txBody>
                  <a:bodyPr wrap="none" anchor="ctr"/>
                  <a:lstStyle/>
                  <a:p>
                    <a:endParaRPr lang="en-US">
                      <a:latin typeface="+mn-lt"/>
                    </a:endParaRPr>
                  </a:p>
                </p:txBody>
              </p:sp>
              <p:sp>
                <p:nvSpPr>
                  <p:cNvPr id="19489" name="Oval 38"/>
                  <p:cNvSpPr>
                    <a:spLocks noChangeArrowheads="1"/>
                  </p:cNvSpPr>
                  <p:nvPr/>
                </p:nvSpPr>
                <p:spPr bwMode="auto">
                  <a:xfrm rot="1912326">
                    <a:off x="5272" y="1204"/>
                    <a:ext cx="46" cy="46"/>
                  </a:xfrm>
                  <a:prstGeom prst="ellipse">
                    <a:avLst/>
                  </a:prstGeom>
                  <a:noFill/>
                  <a:ln w="12700">
                    <a:solidFill>
                      <a:schemeClr val="tx1"/>
                    </a:solidFill>
                    <a:round/>
                    <a:headEnd/>
                    <a:tailEnd/>
                  </a:ln>
                </p:spPr>
                <p:txBody>
                  <a:bodyPr wrap="none" anchor="ctr"/>
                  <a:lstStyle/>
                  <a:p>
                    <a:endParaRPr lang="en-US">
                      <a:latin typeface="+mn-lt"/>
                    </a:endParaRPr>
                  </a:p>
                </p:txBody>
              </p:sp>
              <p:sp>
                <p:nvSpPr>
                  <p:cNvPr id="19490" name="Oval 39"/>
                  <p:cNvSpPr>
                    <a:spLocks noChangeArrowheads="1"/>
                  </p:cNvSpPr>
                  <p:nvPr/>
                </p:nvSpPr>
                <p:spPr bwMode="auto">
                  <a:xfrm rot="1912326">
                    <a:off x="5119" y="1449"/>
                    <a:ext cx="46" cy="46"/>
                  </a:xfrm>
                  <a:prstGeom prst="ellipse">
                    <a:avLst/>
                  </a:prstGeom>
                  <a:noFill/>
                  <a:ln w="12700">
                    <a:solidFill>
                      <a:schemeClr val="tx1"/>
                    </a:solidFill>
                    <a:round/>
                    <a:headEnd/>
                    <a:tailEnd/>
                  </a:ln>
                </p:spPr>
                <p:txBody>
                  <a:bodyPr wrap="none" anchor="ctr"/>
                  <a:lstStyle/>
                  <a:p>
                    <a:endParaRPr lang="en-US">
                      <a:latin typeface="+mn-lt"/>
                    </a:endParaRPr>
                  </a:p>
                </p:txBody>
              </p:sp>
              <p:sp>
                <p:nvSpPr>
                  <p:cNvPr id="19491" name="Oval 40"/>
                  <p:cNvSpPr>
                    <a:spLocks noChangeArrowheads="1"/>
                  </p:cNvSpPr>
                  <p:nvPr/>
                </p:nvSpPr>
                <p:spPr bwMode="auto">
                  <a:xfrm rot="1912326">
                    <a:off x="4712" y="1196"/>
                    <a:ext cx="46" cy="46"/>
                  </a:xfrm>
                  <a:prstGeom prst="ellipse">
                    <a:avLst/>
                  </a:prstGeom>
                  <a:noFill/>
                  <a:ln w="12700">
                    <a:solidFill>
                      <a:schemeClr val="tx1"/>
                    </a:solidFill>
                    <a:round/>
                    <a:headEnd/>
                    <a:tailEnd/>
                  </a:ln>
                </p:spPr>
                <p:txBody>
                  <a:bodyPr wrap="none" anchor="ctr"/>
                  <a:lstStyle/>
                  <a:p>
                    <a:endParaRPr lang="en-US">
                      <a:latin typeface="+mn-lt"/>
                    </a:endParaRPr>
                  </a:p>
                </p:txBody>
              </p:sp>
              <p:sp>
                <p:nvSpPr>
                  <p:cNvPr id="19492" name="Oval 41"/>
                  <p:cNvSpPr>
                    <a:spLocks noChangeArrowheads="1"/>
                  </p:cNvSpPr>
                  <p:nvPr/>
                </p:nvSpPr>
                <p:spPr bwMode="auto">
                  <a:xfrm rot="1912326">
                    <a:off x="4840" y="1445"/>
                    <a:ext cx="46" cy="46"/>
                  </a:xfrm>
                  <a:prstGeom prst="ellipse">
                    <a:avLst/>
                  </a:prstGeom>
                  <a:noFill/>
                  <a:ln w="12700">
                    <a:solidFill>
                      <a:schemeClr val="tx1"/>
                    </a:solidFill>
                    <a:round/>
                    <a:headEnd/>
                    <a:tailEnd/>
                  </a:ln>
                </p:spPr>
                <p:txBody>
                  <a:bodyPr wrap="none" anchor="ctr"/>
                  <a:lstStyle/>
                  <a:p>
                    <a:endParaRPr lang="en-US">
                      <a:latin typeface="+mn-lt"/>
                    </a:endParaRPr>
                  </a:p>
                </p:txBody>
              </p:sp>
            </p:grpSp>
            <p:sp>
              <p:nvSpPr>
                <p:cNvPr id="19479" name="Text Box 42"/>
                <p:cNvSpPr txBox="1">
                  <a:spLocks noChangeArrowheads="1"/>
                </p:cNvSpPr>
                <p:nvPr/>
              </p:nvSpPr>
              <p:spPr bwMode="auto">
                <a:xfrm>
                  <a:off x="2064" y="1920"/>
                  <a:ext cx="524" cy="176"/>
                </a:xfrm>
                <a:prstGeom prst="rect">
                  <a:avLst/>
                </a:prstGeom>
                <a:noFill/>
                <a:ln w="25400">
                  <a:noFill/>
                  <a:miter lim="800000"/>
                  <a:headEnd/>
                  <a:tailEnd/>
                </a:ln>
              </p:spPr>
              <p:txBody>
                <a:bodyPr wrap="none">
                  <a:spAutoFit/>
                </a:bodyPr>
                <a:lstStyle/>
                <a:p>
                  <a:pPr eaLnBrk="0" hangingPunct="0"/>
                  <a:r>
                    <a:rPr lang="en-US" sz="1800">
                      <a:latin typeface="+mn-lt"/>
                    </a:rPr>
                    <a:t>Injector</a:t>
                  </a:r>
                </a:p>
              </p:txBody>
            </p:sp>
            <p:sp>
              <p:nvSpPr>
                <p:cNvPr id="19480" name="Text Box 43"/>
                <p:cNvSpPr txBox="1">
                  <a:spLocks noChangeArrowheads="1"/>
                </p:cNvSpPr>
                <p:nvPr/>
              </p:nvSpPr>
              <p:spPr bwMode="auto">
                <a:xfrm>
                  <a:off x="1799" y="1365"/>
                  <a:ext cx="135" cy="132"/>
                </a:xfrm>
                <a:prstGeom prst="rect">
                  <a:avLst/>
                </a:prstGeom>
                <a:noFill/>
                <a:ln w="25400">
                  <a:noFill/>
                  <a:miter lim="800000"/>
                  <a:headEnd/>
                  <a:tailEnd/>
                </a:ln>
              </p:spPr>
              <p:txBody>
                <a:bodyPr wrap="none">
                  <a:spAutoFit/>
                </a:bodyPr>
                <a:lstStyle/>
                <a:p>
                  <a:pPr eaLnBrk="0" hangingPunct="0"/>
                  <a:r>
                    <a:rPr lang="en-US" sz="1200">
                      <a:latin typeface="+mn-lt"/>
                    </a:rPr>
                    <a:t>3</a:t>
                  </a:r>
                </a:p>
              </p:txBody>
            </p:sp>
            <p:sp>
              <p:nvSpPr>
                <p:cNvPr id="19481" name="Text Box 44"/>
                <p:cNvSpPr txBox="1">
                  <a:spLocks noChangeArrowheads="1"/>
                </p:cNvSpPr>
                <p:nvPr/>
              </p:nvSpPr>
              <p:spPr bwMode="auto">
                <a:xfrm>
                  <a:off x="2064" y="960"/>
                  <a:ext cx="135" cy="132"/>
                </a:xfrm>
                <a:prstGeom prst="rect">
                  <a:avLst/>
                </a:prstGeom>
                <a:noFill/>
                <a:ln w="25400">
                  <a:noFill/>
                  <a:miter lim="800000"/>
                  <a:headEnd/>
                  <a:tailEnd/>
                </a:ln>
              </p:spPr>
              <p:txBody>
                <a:bodyPr wrap="none">
                  <a:spAutoFit/>
                </a:bodyPr>
                <a:lstStyle/>
                <a:p>
                  <a:pPr eaLnBrk="0" hangingPunct="0"/>
                  <a:r>
                    <a:rPr lang="en-US" sz="1200">
                      <a:latin typeface="+mn-lt"/>
                    </a:rPr>
                    <a:t>2</a:t>
                  </a:r>
                </a:p>
              </p:txBody>
            </p:sp>
            <p:sp>
              <p:nvSpPr>
                <p:cNvPr id="19482" name="Text Box 45"/>
                <p:cNvSpPr txBox="1">
                  <a:spLocks noChangeArrowheads="1"/>
                </p:cNvSpPr>
                <p:nvPr/>
              </p:nvSpPr>
              <p:spPr bwMode="auto">
                <a:xfrm>
                  <a:off x="2471" y="1008"/>
                  <a:ext cx="135" cy="132"/>
                </a:xfrm>
                <a:prstGeom prst="rect">
                  <a:avLst/>
                </a:prstGeom>
                <a:noFill/>
                <a:ln w="25400">
                  <a:noFill/>
                  <a:miter lim="800000"/>
                  <a:headEnd/>
                  <a:tailEnd/>
                </a:ln>
              </p:spPr>
              <p:txBody>
                <a:bodyPr wrap="none">
                  <a:spAutoFit/>
                </a:bodyPr>
                <a:lstStyle/>
                <a:p>
                  <a:pPr eaLnBrk="0" hangingPunct="0"/>
                  <a:r>
                    <a:rPr lang="en-US" sz="1200">
                      <a:latin typeface="+mn-lt"/>
                    </a:rPr>
                    <a:t>1</a:t>
                  </a:r>
                </a:p>
              </p:txBody>
            </p:sp>
            <p:sp>
              <p:nvSpPr>
                <p:cNvPr id="19483" name="Text Box 46"/>
                <p:cNvSpPr txBox="1">
                  <a:spLocks noChangeArrowheads="1"/>
                </p:cNvSpPr>
                <p:nvPr/>
              </p:nvSpPr>
              <p:spPr bwMode="auto">
                <a:xfrm>
                  <a:off x="2688" y="1392"/>
                  <a:ext cx="135" cy="132"/>
                </a:xfrm>
                <a:prstGeom prst="rect">
                  <a:avLst/>
                </a:prstGeom>
                <a:noFill/>
                <a:ln w="25400">
                  <a:noFill/>
                  <a:miter lim="800000"/>
                  <a:headEnd/>
                  <a:tailEnd/>
                </a:ln>
              </p:spPr>
              <p:txBody>
                <a:bodyPr wrap="none">
                  <a:spAutoFit/>
                </a:bodyPr>
                <a:lstStyle/>
                <a:p>
                  <a:pPr eaLnBrk="0" hangingPunct="0"/>
                  <a:r>
                    <a:rPr lang="en-US" sz="1200">
                      <a:latin typeface="+mn-lt"/>
                    </a:rPr>
                    <a:t>6</a:t>
                  </a:r>
                </a:p>
              </p:txBody>
            </p:sp>
            <p:sp>
              <p:nvSpPr>
                <p:cNvPr id="19484" name="Text Box 47"/>
                <p:cNvSpPr txBox="1">
                  <a:spLocks noChangeArrowheads="1"/>
                </p:cNvSpPr>
                <p:nvPr/>
              </p:nvSpPr>
              <p:spPr bwMode="auto">
                <a:xfrm>
                  <a:off x="2496" y="1747"/>
                  <a:ext cx="135" cy="132"/>
                </a:xfrm>
                <a:prstGeom prst="rect">
                  <a:avLst/>
                </a:prstGeom>
                <a:noFill/>
                <a:ln w="25400">
                  <a:noFill/>
                  <a:miter lim="800000"/>
                  <a:headEnd/>
                  <a:tailEnd/>
                </a:ln>
              </p:spPr>
              <p:txBody>
                <a:bodyPr wrap="none">
                  <a:spAutoFit/>
                </a:bodyPr>
                <a:lstStyle/>
                <a:p>
                  <a:pPr eaLnBrk="0" hangingPunct="0"/>
                  <a:r>
                    <a:rPr lang="en-US" sz="1200">
                      <a:latin typeface="+mn-lt"/>
                    </a:rPr>
                    <a:t>5</a:t>
                  </a:r>
                </a:p>
              </p:txBody>
            </p:sp>
            <p:sp>
              <p:nvSpPr>
                <p:cNvPr id="19485" name="Text Box 48"/>
                <p:cNvSpPr txBox="1">
                  <a:spLocks noChangeArrowheads="1"/>
                </p:cNvSpPr>
                <p:nvPr/>
              </p:nvSpPr>
              <p:spPr bwMode="auto">
                <a:xfrm>
                  <a:off x="2039" y="1747"/>
                  <a:ext cx="135" cy="132"/>
                </a:xfrm>
                <a:prstGeom prst="rect">
                  <a:avLst/>
                </a:prstGeom>
                <a:noFill/>
                <a:ln w="25400">
                  <a:noFill/>
                  <a:miter lim="800000"/>
                  <a:headEnd/>
                  <a:tailEnd/>
                </a:ln>
              </p:spPr>
              <p:txBody>
                <a:bodyPr wrap="none">
                  <a:spAutoFit/>
                </a:bodyPr>
                <a:lstStyle/>
                <a:p>
                  <a:pPr eaLnBrk="0" hangingPunct="0"/>
                  <a:r>
                    <a:rPr lang="en-US" sz="1200">
                      <a:latin typeface="+mn-lt"/>
                    </a:rPr>
                    <a:t>4</a:t>
                  </a:r>
                </a:p>
              </p:txBody>
            </p:sp>
          </p:grpSp>
          <p:sp>
            <p:nvSpPr>
              <p:cNvPr id="19465" name="Text Box 49"/>
              <p:cNvSpPr txBox="1">
                <a:spLocks noChangeArrowheads="1"/>
              </p:cNvSpPr>
              <p:nvPr/>
            </p:nvSpPr>
            <p:spPr bwMode="auto">
              <a:xfrm>
                <a:off x="6002338" y="5267325"/>
                <a:ext cx="992579" cy="523220"/>
              </a:xfrm>
              <a:prstGeom prst="rect">
                <a:avLst/>
              </a:prstGeom>
              <a:noFill/>
              <a:ln w="25400">
                <a:solidFill>
                  <a:schemeClr val="tx1"/>
                </a:solidFill>
                <a:miter lim="800000"/>
                <a:headEnd/>
                <a:tailEnd/>
              </a:ln>
            </p:spPr>
            <p:txBody>
              <a:bodyPr wrap="none">
                <a:spAutoFit/>
              </a:bodyPr>
              <a:lstStyle/>
              <a:p>
                <a:pPr eaLnBrk="0" hangingPunct="0"/>
                <a:r>
                  <a:rPr lang="en-US" sz="1400" b="1" i="1" dirty="0" smtClean="0">
                    <a:solidFill>
                      <a:srgbClr val="0000FF"/>
                    </a:solidFill>
                    <a:latin typeface="+mn-lt"/>
                  </a:rPr>
                  <a:t>Solvent</a:t>
                </a:r>
              </a:p>
              <a:p>
                <a:pPr eaLnBrk="0" hangingPunct="0"/>
                <a:r>
                  <a:rPr lang="en-US" sz="1400" b="1" i="1" dirty="0" smtClean="0">
                    <a:solidFill>
                      <a:srgbClr val="0000FF"/>
                    </a:solidFill>
                    <a:latin typeface="+mn-lt"/>
                  </a:rPr>
                  <a:t>delivery</a:t>
                </a:r>
                <a:endParaRPr lang="en-US" sz="1400" b="1" i="1" dirty="0">
                  <a:solidFill>
                    <a:srgbClr val="0000FF"/>
                  </a:solidFill>
                  <a:latin typeface="+mn-lt"/>
                </a:endParaRPr>
              </a:p>
            </p:txBody>
          </p:sp>
          <p:sp>
            <p:nvSpPr>
              <p:cNvPr id="19466" name="Text Box 50"/>
              <p:cNvSpPr txBox="1">
                <a:spLocks noChangeArrowheads="1"/>
              </p:cNvSpPr>
              <p:nvPr/>
            </p:nvSpPr>
            <p:spPr bwMode="auto">
              <a:xfrm>
                <a:off x="6403975" y="4662488"/>
                <a:ext cx="946093" cy="307777"/>
              </a:xfrm>
              <a:prstGeom prst="rect">
                <a:avLst/>
              </a:prstGeom>
              <a:noFill/>
              <a:ln w="25400">
                <a:solidFill>
                  <a:schemeClr val="tx1"/>
                </a:solidFill>
                <a:miter lim="800000"/>
                <a:headEnd/>
                <a:tailEnd/>
              </a:ln>
            </p:spPr>
            <p:txBody>
              <a:bodyPr wrap="none">
                <a:spAutoFit/>
              </a:bodyPr>
              <a:lstStyle/>
              <a:p>
                <a:pPr eaLnBrk="0" hangingPunct="0"/>
                <a:r>
                  <a:rPr lang="en-US" sz="1400" b="1" i="1">
                    <a:solidFill>
                      <a:srgbClr val="0000FF"/>
                    </a:solidFill>
                    <a:latin typeface="+mn-lt"/>
                  </a:rPr>
                  <a:t>Column</a:t>
                </a:r>
              </a:p>
            </p:txBody>
          </p:sp>
          <p:sp>
            <p:nvSpPr>
              <p:cNvPr id="19467" name="Line 51"/>
              <p:cNvSpPr>
                <a:spLocks noChangeShapeType="1"/>
              </p:cNvSpPr>
              <p:nvPr/>
            </p:nvSpPr>
            <p:spPr bwMode="auto">
              <a:xfrm flipV="1">
                <a:off x="3102434" y="5136497"/>
                <a:ext cx="609600" cy="304800"/>
              </a:xfrm>
              <a:prstGeom prst="line">
                <a:avLst/>
              </a:prstGeom>
              <a:noFill/>
              <a:ln w="57150">
                <a:solidFill>
                  <a:schemeClr val="tx1"/>
                </a:solidFill>
                <a:round/>
                <a:headEnd/>
                <a:tailEnd type="triangle" w="med" len="med"/>
              </a:ln>
            </p:spPr>
            <p:txBody>
              <a:bodyPr/>
              <a:lstStyle/>
              <a:p>
                <a:endParaRPr lang="en-US">
                  <a:latin typeface="+mn-lt"/>
                </a:endParaRPr>
              </a:p>
            </p:txBody>
          </p:sp>
          <p:sp>
            <p:nvSpPr>
              <p:cNvPr id="19469" name="Freeform 53"/>
              <p:cNvSpPr>
                <a:spLocks/>
              </p:cNvSpPr>
              <p:nvPr/>
            </p:nvSpPr>
            <p:spPr bwMode="ltGray">
              <a:xfrm rot="-3539502">
                <a:off x="4542632" y="4182269"/>
                <a:ext cx="1231900" cy="350837"/>
              </a:xfrm>
              <a:custGeom>
                <a:avLst/>
                <a:gdLst>
                  <a:gd name="T0" fmla="*/ 0 w 528"/>
                  <a:gd name="T1" fmla="*/ 217185 h 168"/>
                  <a:gd name="T2" fmla="*/ 223982 w 528"/>
                  <a:gd name="T3" fmla="*/ 16707 h 168"/>
                  <a:gd name="T4" fmla="*/ 447964 w 528"/>
                  <a:gd name="T5" fmla="*/ 317424 h 168"/>
                  <a:gd name="T6" fmla="*/ 783936 w 528"/>
                  <a:gd name="T7" fmla="*/ 16707 h 168"/>
                  <a:gd name="T8" fmla="*/ 1007918 w 528"/>
                  <a:gd name="T9" fmla="*/ 317424 h 168"/>
                  <a:gd name="T10" fmla="*/ 1231900 w 528"/>
                  <a:gd name="T11" fmla="*/ 217185 h 168"/>
                  <a:gd name="T12" fmla="*/ 0 60000 65536"/>
                  <a:gd name="T13" fmla="*/ 0 60000 65536"/>
                  <a:gd name="T14" fmla="*/ 0 60000 65536"/>
                  <a:gd name="T15" fmla="*/ 0 60000 65536"/>
                  <a:gd name="T16" fmla="*/ 0 60000 65536"/>
                  <a:gd name="T17" fmla="*/ 0 60000 65536"/>
                  <a:gd name="T18" fmla="*/ 0 w 528"/>
                  <a:gd name="T19" fmla="*/ 0 h 168"/>
                  <a:gd name="T20" fmla="*/ 528 w 528"/>
                  <a:gd name="T21" fmla="*/ 168 h 168"/>
                </a:gdLst>
                <a:ahLst/>
                <a:cxnLst>
                  <a:cxn ang="T12">
                    <a:pos x="T0" y="T1"/>
                  </a:cxn>
                  <a:cxn ang="T13">
                    <a:pos x="T2" y="T3"/>
                  </a:cxn>
                  <a:cxn ang="T14">
                    <a:pos x="T4" y="T5"/>
                  </a:cxn>
                  <a:cxn ang="T15">
                    <a:pos x="T6" y="T7"/>
                  </a:cxn>
                  <a:cxn ang="T16">
                    <a:pos x="T8" y="T9"/>
                  </a:cxn>
                  <a:cxn ang="T17">
                    <a:pos x="T10" y="T11"/>
                  </a:cxn>
                </a:cxnLst>
                <a:rect l="T18" t="T19" r="T20" b="T21"/>
                <a:pathLst>
                  <a:path w="528" h="168">
                    <a:moveTo>
                      <a:pt x="0" y="104"/>
                    </a:moveTo>
                    <a:cubicBezTo>
                      <a:pt x="32" y="52"/>
                      <a:pt x="64" y="0"/>
                      <a:pt x="96" y="8"/>
                    </a:cubicBezTo>
                    <a:cubicBezTo>
                      <a:pt x="128" y="16"/>
                      <a:pt x="152" y="152"/>
                      <a:pt x="192" y="152"/>
                    </a:cubicBezTo>
                    <a:cubicBezTo>
                      <a:pt x="232" y="152"/>
                      <a:pt x="296" y="8"/>
                      <a:pt x="336" y="8"/>
                    </a:cubicBezTo>
                    <a:cubicBezTo>
                      <a:pt x="376" y="8"/>
                      <a:pt x="400" y="136"/>
                      <a:pt x="432" y="152"/>
                    </a:cubicBezTo>
                    <a:cubicBezTo>
                      <a:pt x="464" y="168"/>
                      <a:pt x="496" y="136"/>
                      <a:pt x="528" y="104"/>
                    </a:cubicBezTo>
                  </a:path>
                </a:pathLst>
              </a:custGeom>
              <a:noFill/>
              <a:ln w="38100" cap="flat" cmpd="sng">
                <a:solidFill>
                  <a:srgbClr val="008000"/>
                </a:solidFill>
                <a:prstDash val="solid"/>
                <a:round/>
                <a:headEnd type="none" w="med" len="med"/>
                <a:tailEnd type="none" w="med" len="med"/>
              </a:ln>
            </p:spPr>
            <p:txBody>
              <a:bodyPr/>
              <a:lstStyle/>
              <a:p>
                <a:endParaRPr lang="en-US">
                  <a:latin typeface="+mn-lt"/>
                </a:endParaRPr>
              </a:p>
            </p:txBody>
          </p:sp>
          <p:sp>
            <p:nvSpPr>
              <p:cNvPr id="19470" name="Line 54"/>
              <p:cNvSpPr>
                <a:spLocks noChangeShapeType="1"/>
              </p:cNvSpPr>
              <p:nvPr/>
            </p:nvSpPr>
            <p:spPr bwMode="auto">
              <a:xfrm flipV="1">
                <a:off x="5410200" y="4419600"/>
                <a:ext cx="304800" cy="533400"/>
              </a:xfrm>
              <a:prstGeom prst="line">
                <a:avLst/>
              </a:prstGeom>
              <a:noFill/>
              <a:ln w="25400">
                <a:solidFill>
                  <a:srgbClr val="0000FF"/>
                </a:solidFill>
                <a:round/>
                <a:headEnd/>
                <a:tailEnd/>
              </a:ln>
            </p:spPr>
            <p:txBody>
              <a:bodyPr/>
              <a:lstStyle/>
              <a:p>
                <a:endParaRPr lang="en-US">
                  <a:latin typeface="+mn-lt"/>
                </a:endParaRPr>
              </a:p>
            </p:txBody>
          </p:sp>
          <p:sp>
            <p:nvSpPr>
              <p:cNvPr id="19471" name="Line 55"/>
              <p:cNvSpPr>
                <a:spLocks noChangeShapeType="1"/>
              </p:cNvSpPr>
              <p:nvPr/>
            </p:nvSpPr>
            <p:spPr bwMode="auto">
              <a:xfrm flipH="1" flipV="1">
                <a:off x="5400675" y="4965700"/>
                <a:ext cx="601663" cy="301625"/>
              </a:xfrm>
              <a:prstGeom prst="line">
                <a:avLst/>
              </a:prstGeom>
              <a:noFill/>
              <a:ln w="25400">
                <a:solidFill>
                  <a:srgbClr val="0000FF"/>
                </a:solidFill>
                <a:round/>
                <a:headEnd/>
                <a:tailEnd/>
              </a:ln>
            </p:spPr>
            <p:txBody>
              <a:bodyPr/>
              <a:lstStyle/>
              <a:p>
                <a:endParaRPr lang="en-US">
                  <a:latin typeface="+mn-lt"/>
                </a:endParaRPr>
              </a:p>
            </p:txBody>
          </p:sp>
          <p:sp>
            <p:nvSpPr>
              <p:cNvPr id="19472" name="Line 56"/>
              <p:cNvSpPr>
                <a:spLocks noChangeShapeType="1"/>
              </p:cNvSpPr>
              <p:nvPr/>
            </p:nvSpPr>
            <p:spPr bwMode="auto">
              <a:xfrm>
                <a:off x="5721350" y="4419600"/>
                <a:ext cx="609600" cy="381000"/>
              </a:xfrm>
              <a:prstGeom prst="line">
                <a:avLst/>
              </a:prstGeom>
              <a:noFill/>
              <a:ln w="25400">
                <a:solidFill>
                  <a:srgbClr val="0000FF"/>
                </a:solidFill>
                <a:round/>
                <a:headEnd/>
                <a:tailEnd type="triangle" w="med" len="med"/>
              </a:ln>
            </p:spPr>
            <p:txBody>
              <a:bodyPr/>
              <a:lstStyle/>
              <a:p>
                <a:endParaRPr lang="en-US">
                  <a:latin typeface="+mn-lt"/>
                </a:endParaRPr>
              </a:p>
            </p:txBody>
          </p:sp>
          <p:sp>
            <p:nvSpPr>
              <p:cNvPr id="19473" name="Line 57"/>
              <p:cNvSpPr>
                <a:spLocks noChangeShapeType="1"/>
              </p:cNvSpPr>
              <p:nvPr/>
            </p:nvSpPr>
            <p:spPr bwMode="ltGray">
              <a:xfrm>
                <a:off x="4876800" y="3886200"/>
                <a:ext cx="609600" cy="0"/>
              </a:xfrm>
              <a:prstGeom prst="line">
                <a:avLst/>
              </a:prstGeom>
              <a:noFill/>
              <a:ln w="38100">
                <a:solidFill>
                  <a:srgbClr val="008000"/>
                </a:solidFill>
                <a:round/>
                <a:headEnd/>
                <a:tailEnd/>
              </a:ln>
            </p:spPr>
            <p:txBody>
              <a:bodyPr/>
              <a:lstStyle/>
              <a:p>
                <a:endParaRPr lang="en-US">
                  <a:latin typeface="+mn-lt"/>
                </a:endParaRPr>
              </a:p>
            </p:txBody>
          </p:sp>
          <p:sp>
            <p:nvSpPr>
              <p:cNvPr id="19474" name="Rectangle 58"/>
              <p:cNvSpPr>
                <a:spLocks noChangeArrowheads="1"/>
              </p:cNvSpPr>
              <p:nvPr/>
            </p:nvSpPr>
            <p:spPr bwMode="auto">
              <a:xfrm>
                <a:off x="5486400" y="3962400"/>
                <a:ext cx="74613" cy="76200"/>
              </a:xfrm>
              <a:prstGeom prst="rect">
                <a:avLst/>
              </a:prstGeom>
              <a:solidFill>
                <a:srgbClr val="FFFFFF"/>
              </a:solidFill>
              <a:ln w="12700">
                <a:solidFill>
                  <a:schemeClr val="tx1"/>
                </a:solidFill>
                <a:miter lim="800000"/>
                <a:headEnd/>
                <a:tailEnd/>
              </a:ln>
            </p:spPr>
            <p:txBody>
              <a:bodyPr wrap="none" anchor="ctr"/>
              <a:lstStyle/>
              <a:p>
                <a:endParaRPr lang="en-US">
                  <a:latin typeface="+mn-lt"/>
                </a:endParaRPr>
              </a:p>
            </p:txBody>
          </p:sp>
          <p:sp>
            <p:nvSpPr>
              <p:cNvPr id="19475" name="Rectangle 59"/>
              <p:cNvSpPr>
                <a:spLocks noChangeArrowheads="1"/>
              </p:cNvSpPr>
              <p:nvPr/>
            </p:nvSpPr>
            <p:spPr bwMode="auto">
              <a:xfrm>
                <a:off x="5111750" y="4343400"/>
                <a:ext cx="74613" cy="76200"/>
              </a:xfrm>
              <a:prstGeom prst="rect">
                <a:avLst/>
              </a:prstGeom>
              <a:solidFill>
                <a:srgbClr val="FFFFFF"/>
              </a:solidFill>
              <a:ln w="12700">
                <a:solidFill>
                  <a:schemeClr val="tx1"/>
                </a:solidFill>
                <a:miter lim="800000"/>
                <a:headEnd/>
                <a:tailEnd/>
              </a:ln>
            </p:spPr>
            <p:txBody>
              <a:bodyPr wrap="none" anchor="ctr"/>
              <a:lstStyle/>
              <a:p>
                <a:endParaRPr lang="en-US">
                  <a:latin typeface="+mn-lt"/>
                </a:endParaRPr>
              </a:p>
            </p:txBody>
          </p:sp>
          <p:sp>
            <p:nvSpPr>
              <p:cNvPr id="19476" name="Line 60"/>
              <p:cNvSpPr>
                <a:spLocks noChangeShapeType="1"/>
              </p:cNvSpPr>
              <p:nvPr/>
            </p:nvSpPr>
            <p:spPr bwMode="ltGray">
              <a:xfrm>
                <a:off x="4572000" y="4419600"/>
                <a:ext cx="304800" cy="533400"/>
              </a:xfrm>
              <a:prstGeom prst="line">
                <a:avLst/>
              </a:prstGeom>
              <a:noFill/>
              <a:ln w="38100">
                <a:solidFill>
                  <a:srgbClr val="008000"/>
                </a:solidFill>
                <a:round/>
                <a:headEnd/>
                <a:tailEnd/>
              </a:ln>
            </p:spPr>
            <p:txBody>
              <a:bodyPr/>
              <a:lstStyle/>
              <a:p>
                <a:endParaRPr lang="en-US">
                  <a:latin typeface="+mn-lt"/>
                </a:endParaRPr>
              </a:p>
            </p:txBody>
          </p:sp>
          <p:sp>
            <p:nvSpPr>
              <p:cNvPr id="19477" name="Freeform 64"/>
              <p:cNvSpPr>
                <a:spLocks/>
              </p:cNvSpPr>
              <p:nvPr/>
            </p:nvSpPr>
            <p:spPr bwMode="auto">
              <a:xfrm>
                <a:off x="5106988" y="4056063"/>
                <a:ext cx="439737" cy="296862"/>
              </a:xfrm>
              <a:custGeom>
                <a:avLst/>
                <a:gdLst>
                  <a:gd name="T0" fmla="*/ 53845 w 439270"/>
                  <a:gd name="T1" fmla="*/ 296862 h 295836"/>
                  <a:gd name="T2" fmla="*/ 0 w 439270"/>
                  <a:gd name="T3" fmla="*/ 134937 h 295836"/>
                  <a:gd name="T4" fmla="*/ 8974 w 439270"/>
                  <a:gd name="T5" fmla="*/ 35983 h 295836"/>
                  <a:gd name="T6" fmla="*/ 206407 w 439270"/>
                  <a:gd name="T7" fmla="*/ 35983 h 295836"/>
                  <a:gd name="T8" fmla="*/ 332047 w 439270"/>
                  <a:gd name="T9" fmla="*/ 53976 h 295836"/>
                  <a:gd name="T10" fmla="*/ 394866 w 439270"/>
                  <a:gd name="T11" fmla="*/ 35983 h 295836"/>
                  <a:gd name="T12" fmla="*/ 439737 w 439270"/>
                  <a:gd name="T13" fmla="*/ 0 h 295836"/>
                  <a:gd name="T14" fmla="*/ 0 60000 65536"/>
                  <a:gd name="T15" fmla="*/ 0 60000 65536"/>
                  <a:gd name="T16" fmla="*/ 0 60000 65536"/>
                  <a:gd name="T17" fmla="*/ 0 60000 65536"/>
                  <a:gd name="T18" fmla="*/ 0 60000 65536"/>
                  <a:gd name="T19" fmla="*/ 0 60000 65536"/>
                  <a:gd name="T20" fmla="*/ 0 60000 65536"/>
                  <a:gd name="T21" fmla="*/ 0 w 439270"/>
                  <a:gd name="T22" fmla="*/ 0 h 295836"/>
                  <a:gd name="T23" fmla="*/ 439270 w 439270"/>
                  <a:gd name="T24" fmla="*/ 295836 h 2958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39270" h="295836">
                    <a:moveTo>
                      <a:pt x="53788" y="295836"/>
                    </a:moveTo>
                    <a:lnTo>
                      <a:pt x="0" y="134471"/>
                    </a:lnTo>
                    <a:lnTo>
                      <a:pt x="8964" y="35859"/>
                    </a:lnTo>
                    <a:lnTo>
                      <a:pt x="206188" y="35859"/>
                    </a:lnTo>
                    <a:lnTo>
                      <a:pt x="331694" y="53789"/>
                    </a:lnTo>
                    <a:lnTo>
                      <a:pt x="394447" y="35859"/>
                    </a:lnTo>
                    <a:lnTo>
                      <a:pt x="439270" y="0"/>
                    </a:lnTo>
                  </a:path>
                </a:pathLst>
              </a:custGeom>
              <a:noFill/>
              <a:ln w="57150" cap="flat" cmpd="sng" algn="ctr">
                <a:solidFill>
                  <a:srgbClr val="CC3300"/>
                </a:solidFill>
                <a:prstDash val="solid"/>
                <a:round/>
                <a:headEnd type="none" w="med" len="med"/>
                <a:tailEnd type="none" w="med" len="med"/>
              </a:ln>
            </p:spPr>
            <p:txBody>
              <a:bodyPr/>
              <a:lstStyle/>
              <a:p>
                <a:endParaRPr lang="en-US">
                  <a:latin typeface="+mn-lt"/>
                </a:endParaRPr>
              </a:p>
            </p:txBody>
          </p:sp>
        </p:grpSp>
        <p:sp>
          <p:nvSpPr>
            <p:cNvPr id="80" name="Rectangle 79"/>
            <p:cNvSpPr/>
            <p:nvPr/>
          </p:nvSpPr>
          <p:spPr>
            <a:xfrm>
              <a:off x="2767814" y="4451538"/>
              <a:ext cx="888385" cy="338554"/>
            </a:xfrm>
            <a:prstGeom prst="rect">
              <a:avLst/>
            </a:prstGeom>
          </p:spPr>
          <p:txBody>
            <a:bodyPr wrap="none">
              <a:spAutoFit/>
            </a:bodyPr>
            <a:lstStyle/>
            <a:p>
              <a:r>
                <a:rPr lang="en-US" dirty="0" smtClean="0"/>
                <a:t>Needle</a:t>
              </a:r>
              <a:endParaRPr lang="en-US" dirty="0"/>
            </a:p>
          </p:txBody>
        </p:sp>
        <p:grpSp>
          <p:nvGrpSpPr>
            <p:cNvPr id="10" name="Group 75"/>
            <p:cNvGrpSpPr/>
            <p:nvPr/>
          </p:nvGrpSpPr>
          <p:grpSpPr>
            <a:xfrm>
              <a:off x="4028085" y="2830068"/>
              <a:ext cx="1376019" cy="982981"/>
              <a:chOff x="4028085" y="2830068"/>
              <a:chExt cx="1376019" cy="982981"/>
            </a:xfrm>
          </p:grpSpPr>
          <p:sp>
            <p:nvSpPr>
              <p:cNvPr id="73" name="Line 66"/>
              <p:cNvSpPr>
                <a:spLocks noChangeShapeType="1"/>
              </p:cNvSpPr>
              <p:nvPr/>
            </p:nvSpPr>
            <p:spPr bwMode="auto">
              <a:xfrm>
                <a:off x="4544568" y="3127249"/>
                <a:ext cx="859536" cy="685800"/>
              </a:xfrm>
              <a:prstGeom prst="line">
                <a:avLst/>
              </a:prstGeom>
              <a:noFill/>
              <a:ln w="12700">
                <a:solidFill>
                  <a:schemeClr val="tx1"/>
                </a:solidFill>
                <a:prstDash val="dash"/>
                <a:round/>
                <a:headEnd/>
                <a:tailEnd type="triangle" w="med" len="med"/>
              </a:ln>
            </p:spPr>
            <p:txBody>
              <a:bodyPr/>
              <a:lstStyle>
                <a:defPPr>
                  <a:defRPr lang="en-US"/>
                </a:defPPr>
                <a:lvl1pPr algn="l" rtl="0" fontAlgn="base">
                  <a:spcBef>
                    <a:spcPct val="0"/>
                  </a:spcBef>
                  <a:spcAft>
                    <a:spcPct val="0"/>
                  </a:spcAft>
                  <a:defRPr sz="1600" kern="1200">
                    <a:solidFill>
                      <a:schemeClr val="tx1"/>
                    </a:solidFill>
                    <a:latin typeface="Verdana" pitchFamily="34" charset="0"/>
                    <a:ea typeface="ＭＳ Ｐゴシック"/>
                    <a:cs typeface="ＭＳ Ｐゴシック"/>
                  </a:defRPr>
                </a:lvl1pPr>
                <a:lvl2pPr marL="457200" algn="l" rtl="0" fontAlgn="base">
                  <a:spcBef>
                    <a:spcPct val="0"/>
                  </a:spcBef>
                  <a:spcAft>
                    <a:spcPct val="0"/>
                  </a:spcAft>
                  <a:defRPr sz="1600" kern="1200">
                    <a:solidFill>
                      <a:schemeClr val="tx1"/>
                    </a:solidFill>
                    <a:latin typeface="Verdana" pitchFamily="34" charset="0"/>
                    <a:ea typeface="ＭＳ Ｐゴシック"/>
                    <a:cs typeface="ＭＳ Ｐゴシック"/>
                  </a:defRPr>
                </a:lvl2pPr>
                <a:lvl3pPr marL="914400" algn="l" rtl="0" fontAlgn="base">
                  <a:spcBef>
                    <a:spcPct val="0"/>
                  </a:spcBef>
                  <a:spcAft>
                    <a:spcPct val="0"/>
                  </a:spcAft>
                  <a:defRPr sz="1600" kern="1200">
                    <a:solidFill>
                      <a:schemeClr val="tx1"/>
                    </a:solidFill>
                    <a:latin typeface="Verdana" pitchFamily="34" charset="0"/>
                    <a:ea typeface="ＭＳ Ｐゴシック"/>
                    <a:cs typeface="ＭＳ Ｐゴシック"/>
                  </a:defRPr>
                </a:lvl3pPr>
                <a:lvl4pPr marL="1371600" algn="l" rtl="0" fontAlgn="base">
                  <a:spcBef>
                    <a:spcPct val="0"/>
                  </a:spcBef>
                  <a:spcAft>
                    <a:spcPct val="0"/>
                  </a:spcAft>
                  <a:defRPr sz="1600" kern="1200">
                    <a:solidFill>
                      <a:schemeClr val="tx1"/>
                    </a:solidFill>
                    <a:latin typeface="Verdana" pitchFamily="34" charset="0"/>
                    <a:ea typeface="ＭＳ Ｐゴシック"/>
                    <a:cs typeface="ＭＳ Ｐゴシック"/>
                  </a:defRPr>
                </a:lvl4pPr>
                <a:lvl5pPr marL="1828800" algn="l" rtl="0" fontAlgn="base">
                  <a:spcBef>
                    <a:spcPct val="0"/>
                  </a:spcBef>
                  <a:spcAft>
                    <a:spcPct val="0"/>
                  </a:spcAft>
                  <a:defRPr sz="1600" kern="1200">
                    <a:solidFill>
                      <a:schemeClr val="tx1"/>
                    </a:solidFill>
                    <a:latin typeface="Verdana" pitchFamily="34" charset="0"/>
                    <a:ea typeface="ＭＳ Ｐゴシック"/>
                    <a:cs typeface="ＭＳ Ｐゴシック"/>
                  </a:defRPr>
                </a:lvl5pPr>
                <a:lvl6pPr marL="2286000" algn="l" defTabSz="914400" rtl="0" eaLnBrk="1" latinLnBrk="0" hangingPunct="1">
                  <a:defRPr sz="1600" kern="1200">
                    <a:solidFill>
                      <a:schemeClr val="tx1"/>
                    </a:solidFill>
                    <a:latin typeface="Verdana" pitchFamily="34" charset="0"/>
                    <a:ea typeface="ＭＳ Ｐゴシック"/>
                    <a:cs typeface="ＭＳ Ｐゴシック"/>
                  </a:defRPr>
                </a:lvl6pPr>
                <a:lvl7pPr marL="2743200" algn="l" defTabSz="914400" rtl="0" eaLnBrk="1" latinLnBrk="0" hangingPunct="1">
                  <a:defRPr sz="1600" kern="1200">
                    <a:solidFill>
                      <a:schemeClr val="tx1"/>
                    </a:solidFill>
                    <a:latin typeface="Verdana" pitchFamily="34" charset="0"/>
                    <a:ea typeface="ＭＳ Ｐゴシック"/>
                    <a:cs typeface="ＭＳ Ｐゴシック"/>
                  </a:defRPr>
                </a:lvl7pPr>
                <a:lvl8pPr marL="3200400" algn="l" defTabSz="914400" rtl="0" eaLnBrk="1" latinLnBrk="0" hangingPunct="1">
                  <a:defRPr sz="1600" kern="1200">
                    <a:solidFill>
                      <a:schemeClr val="tx1"/>
                    </a:solidFill>
                    <a:latin typeface="Verdana" pitchFamily="34" charset="0"/>
                    <a:ea typeface="ＭＳ Ｐゴシック"/>
                    <a:cs typeface="ＭＳ Ｐゴシック"/>
                  </a:defRPr>
                </a:lvl8pPr>
                <a:lvl9pPr marL="3657600" algn="l" defTabSz="914400" rtl="0" eaLnBrk="1" latinLnBrk="0" hangingPunct="1">
                  <a:defRPr sz="1600" kern="1200">
                    <a:solidFill>
                      <a:schemeClr val="tx1"/>
                    </a:solidFill>
                    <a:latin typeface="Verdana" pitchFamily="34" charset="0"/>
                    <a:ea typeface="ＭＳ Ｐゴシック"/>
                    <a:cs typeface="ＭＳ Ｐゴシック"/>
                  </a:defRPr>
                </a:lvl9pPr>
              </a:lstStyle>
              <a:p>
                <a:endParaRPr lang="en-US">
                  <a:latin typeface="+mn-lt"/>
                </a:endParaRPr>
              </a:p>
            </p:txBody>
          </p:sp>
          <p:sp>
            <p:nvSpPr>
              <p:cNvPr id="74" name="TextBox 59"/>
              <p:cNvSpPr txBox="1"/>
              <p:nvPr/>
            </p:nvSpPr>
            <p:spPr>
              <a:xfrm>
                <a:off x="4028085" y="2830068"/>
                <a:ext cx="877823" cy="276999"/>
              </a:xfrm>
              <a:prstGeom prst="rect">
                <a:avLst/>
              </a:prstGeom>
              <a:noFill/>
            </p:spPr>
            <p:txBody>
              <a:bodyPr wrap="square" rtlCol="0">
                <a:spAutoFit/>
              </a:bodyPr>
              <a:lstStyle>
                <a:defPPr>
                  <a:defRPr lang="en-US"/>
                </a:defPPr>
                <a:lvl1pPr algn="l" rtl="0" fontAlgn="base">
                  <a:spcBef>
                    <a:spcPct val="0"/>
                  </a:spcBef>
                  <a:spcAft>
                    <a:spcPct val="0"/>
                  </a:spcAft>
                  <a:defRPr sz="1600" kern="1200">
                    <a:solidFill>
                      <a:schemeClr val="tx1"/>
                    </a:solidFill>
                    <a:latin typeface="Verdana" pitchFamily="34" charset="0"/>
                    <a:ea typeface="ＭＳ Ｐゴシック"/>
                    <a:cs typeface="ＭＳ Ｐゴシック"/>
                  </a:defRPr>
                </a:lvl1pPr>
                <a:lvl2pPr marL="457200" algn="l" rtl="0" fontAlgn="base">
                  <a:spcBef>
                    <a:spcPct val="0"/>
                  </a:spcBef>
                  <a:spcAft>
                    <a:spcPct val="0"/>
                  </a:spcAft>
                  <a:defRPr sz="1600" kern="1200">
                    <a:solidFill>
                      <a:schemeClr val="tx1"/>
                    </a:solidFill>
                    <a:latin typeface="Verdana" pitchFamily="34" charset="0"/>
                    <a:ea typeface="ＭＳ Ｐゴシック"/>
                    <a:cs typeface="ＭＳ Ｐゴシック"/>
                  </a:defRPr>
                </a:lvl2pPr>
                <a:lvl3pPr marL="914400" algn="l" rtl="0" fontAlgn="base">
                  <a:spcBef>
                    <a:spcPct val="0"/>
                  </a:spcBef>
                  <a:spcAft>
                    <a:spcPct val="0"/>
                  </a:spcAft>
                  <a:defRPr sz="1600" kern="1200">
                    <a:solidFill>
                      <a:schemeClr val="tx1"/>
                    </a:solidFill>
                    <a:latin typeface="Verdana" pitchFamily="34" charset="0"/>
                    <a:ea typeface="ＭＳ Ｐゴシック"/>
                    <a:cs typeface="ＭＳ Ｐゴシック"/>
                  </a:defRPr>
                </a:lvl3pPr>
                <a:lvl4pPr marL="1371600" algn="l" rtl="0" fontAlgn="base">
                  <a:spcBef>
                    <a:spcPct val="0"/>
                  </a:spcBef>
                  <a:spcAft>
                    <a:spcPct val="0"/>
                  </a:spcAft>
                  <a:defRPr sz="1600" kern="1200">
                    <a:solidFill>
                      <a:schemeClr val="tx1"/>
                    </a:solidFill>
                    <a:latin typeface="Verdana" pitchFamily="34" charset="0"/>
                    <a:ea typeface="ＭＳ Ｐゴシック"/>
                    <a:cs typeface="ＭＳ Ｐゴシック"/>
                  </a:defRPr>
                </a:lvl4pPr>
                <a:lvl5pPr marL="1828800" algn="l" rtl="0" fontAlgn="base">
                  <a:spcBef>
                    <a:spcPct val="0"/>
                  </a:spcBef>
                  <a:spcAft>
                    <a:spcPct val="0"/>
                  </a:spcAft>
                  <a:defRPr sz="1600" kern="1200">
                    <a:solidFill>
                      <a:schemeClr val="tx1"/>
                    </a:solidFill>
                    <a:latin typeface="Verdana" pitchFamily="34" charset="0"/>
                    <a:ea typeface="ＭＳ Ｐゴシック"/>
                    <a:cs typeface="ＭＳ Ｐゴシック"/>
                  </a:defRPr>
                </a:lvl5pPr>
                <a:lvl6pPr marL="2286000" algn="l" defTabSz="914400" rtl="0" eaLnBrk="1" latinLnBrk="0" hangingPunct="1">
                  <a:defRPr sz="1600" kern="1200">
                    <a:solidFill>
                      <a:schemeClr val="tx1"/>
                    </a:solidFill>
                    <a:latin typeface="Verdana" pitchFamily="34" charset="0"/>
                    <a:ea typeface="ＭＳ Ｐゴシック"/>
                    <a:cs typeface="ＭＳ Ｐゴシック"/>
                  </a:defRPr>
                </a:lvl6pPr>
                <a:lvl7pPr marL="2743200" algn="l" defTabSz="914400" rtl="0" eaLnBrk="1" latinLnBrk="0" hangingPunct="1">
                  <a:defRPr sz="1600" kern="1200">
                    <a:solidFill>
                      <a:schemeClr val="tx1"/>
                    </a:solidFill>
                    <a:latin typeface="Verdana" pitchFamily="34" charset="0"/>
                    <a:ea typeface="ＭＳ Ｐゴシック"/>
                    <a:cs typeface="ＭＳ Ｐゴシック"/>
                  </a:defRPr>
                </a:lvl7pPr>
                <a:lvl8pPr marL="3200400" algn="l" defTabSz="914400" rtl="0" eaLnBrk="1" latinLnBrk="0" hangingPunct="1">
                  <a:defRPr sz="1600" kern="1200">
                    <a:solidFill>
                      <a:schemeClr val="tx1"/>
                    </a:solidFill>
                    <a:latin typeface="Verdana" pitchFamily="34" charset="0"/>
                    <a:ea typeface="ＭＳ Ｐゴシック"/>
                    <a:cs typeface="ＭＳ Ｐゴシック"/>
                  </a:defRPr>
                </a:lvl8pPr>
                <a:lvl9pPr marL="3657600" algn="l" defTabSz="914400" rtl="0" eaLnBrk="1" latinLnBrk="0" hangingPunct="1">
                  <a:defRPr sz="1600" kern="1200">
                    <a:solidFill>
                      <a:schemeClr val="tx1"/>
                    </a:solidFill>
                    <a:latin typeface="Verdana" pitchFamily="34" charset="0"/>
                    <a:ea typeface="ＭＳ Ｐゴシック"/>
                    <a:cs typeface="ＭＳ Ｐゴシック"/>
                  </a:defRPr>
                </a:lvl9pPr>
              </a:lstStyle>
              <a:p>
                <a:r>
                  <a:rPr lang="en-US" sz="1200" b="1" i="1" dirty="0" smtClean="0"/>
                  <a:t>Sample</a:t>
                </a:r>
                <a:endParaRPr lang="en-US" sz="1200" b="1" i="1" dirty="0"/>
              </a:p>
            </p:txBody>
          </p:sp>
        </p:grpSp>
      </p:grpSp>
    </p:spTree>
  </p:cSld>
  <p:clrMapOvr>
    <a:masterClrMapping/>
  </p:clrMapOvr>
  <p:transition/>
  <p:timing>
    <p:tnLst>
      <p:par>
        <p:cTn id="1" dur="indefinite" restart="never" nodeType="tmRoot"/>
      </p:par>
    </p:tnLst>
  </p:timing>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31" name="Rectangle 3"/>
          <p:cNvSpPr>
            <a:spLocks noGrp="1" noChangeArrowheads="1"/>
          </p:cNvSpPr>
          <p:nvPr>
            <p:ph sz="half" idx="1"/>
          </p:nvPr>
        </p:nvSpPr>
        <p:spPr/>
        <p:txBody>
          <a:bodyPr/>
          <a:lstStyle/>
          <a:p>
            <a:pPr>
              <a:buFont typeface="Wingdings 2" pitchFamily="18" charset="2"/>
              <a:buNone/>
            </a:pPr>
            <a:r>
              <a:rPr lang="en-US" dirty="0" smtClean="0">
                <a:solidFill>
                  <a:srgbClr val="0000FF"/>
                </a:solidFill>
              </a:rPr>
              <a:t>ADVANTAGES</a:t>
            </a:r>
          </a:p>
          <a:p>
            <a:r>
              <a:rPr lang="en-US" dirty="0" smtClean="0"/>
              <a:t>Only required volume of sample drawn up</a:t>
            </a:r>
          </a:p>
          <a:p>
            <a:r>
              <a:rPr lang="en-US" dirty="0" smtClean="0"/>
              <a:t>Faster injection cycle with Partial Loop</a:t>
            </a:r>
          </a:p>
        </p:txBody>
      </p:sp>
      <p:sp>
        <p:nvSpPr>
          <p:cNvPr id="22532" name="Rectangle 4"/>
          <p:cNvSpPr>
            <a:spLocks noGrp="1" noChangeArrowheads="1"/>
          </p:cNvSpPr>
          <p:nvPr>
            <p:ph sz="half" idx="2"/>
          </p:nvPr>
        </p:nvSpPr>
        <p:spPr/>
        <p:txBody>
          <a:bodyPr/>
          <a:lstStyle/>
          <a:p>
            <a:pPr>
              <a:buFont typeface="Wingdings 2" pitchFamily="18" charset="2"/>
              <a:buNone/>
            </a:pPr>
            <a:r>
              <a:rPr lang="en-US" dirty="0" smtClean="0">
                <a:solidFill>
                  <a:srgbClr val="FF0000"/>
                </a:solidFill>
              </a:rPr>
              <a:t>DISADVANTAGES</a:t>
            </a:r>
          </a:p>
          <a:p>
            <a:r>
              <a:rPr lang="en-US" dirty="0" smtClean="0"/>
              <a:t>Less reproducible than full loop or partial loop needle overfill</a:t>
            </a:r>
          </a:p>
          <a:p>
            <a:r>
              <a:rPr lang="en-US" dirty="0" smtClean="0"/>
              <a:t>Weak wash solvent injected on to column</a:t>
            </a:r>
          </a:p>
          <a:p>
            <a:r>
              <a:rPr lang="en-US" dirty="0" smtClean="0"/>
              <a:t>Sample contacts weak needle wash solvent</a:t>
            </a:r>
          </a:p>
          <a:p>
            <a:r>
              <a:rPr lang="en-US" dirty="0" smtClean="0"/>
              <a:t>Recommended only for larger loops (10 and 50</a:t>
            </a:r>
            <a:r>
              <a:rPr lang="en-US" dirty="0" smtClean="0">
                <a:cs typeface="Times New Roman" pitchFamily="18" charset="0"/>
              </a:rPr>
              <a:t>µL</a:t>
            </a:r>
            <a:r>
              <a:rPr lang="en-US" dirty="0" smtClean="0"/>
              <a:t>)</a:t>
            </a:r>
          </a:p>
          <a:p>
            <a:pPr lvl="1"/>
            <a:r>
              <a:rPr lang="en-US" i="1" dirty="0" smtClean="0"/>
              <a:t>Note</a:t>
            </a:r>
            <a:r>
              <a:rPr lang="en-US" dirty="0" smtClean="0"/>
              <a:t>:  In partial loop mode, the loop does not measure the sample, the syringe does.  A smaller loop has no real advantage.</a:t>
            </a:r>
          </a:p>
        </p:txBody>
      </p:sp>
      <p:sp>
        <p:nvSpPr>
          <p:cNvPr id="22530" name="Rectangle 2"/>
          <p:cNvSpPr>
            <a:spLocks noGrp="1" noChangeArrowheads="1"/>
          </p:cNvSpPr>
          <p:nvPr>
            <p:ph type="title"/>
          </p:nvPr>
        </p:nvSpPr>
        <p:spPr>
          <a:xfrm>
            <a:off x="141767" y="29751"/>
            <a:ext cx="8635544" cy="749327"/>
          </a:xfrm>
        </p:spPr>
        <p:txBody>
          <a:bodyPr/>
          <a:lstStyle/>
          <a:p>
            <a:r>
              <a:rPr lang="en-US" dirty="0" smtClean="0"/>
              <a:t/>
            </a:r>
            <a:br>
              <a:rPr lang="en-US" dirty="0" smtClean="0"/>
            </a:br>
            <a:r>
              <a:rPr lang="en-US" dirty="0" smtClean="0"/>
              <a:t>Summary - </a:t>
            </a:r>
            <a:r>
              <a:rPr lang="en-US" sz="2000" dirty="0" smtClean="0"/>
              <a:t>Partial Loop Injection </a:t>
            </a:r>
          </a:p>
        </p:txBody>
      </p:sp>
    </p:spTree>
  </p:cSld>
  <p:clrMapOvr>
    <a:masterClrMapping/>
  </p:clrMapOvr>
  <p:timing>
    <p:tnLst>
      <p:par>
        <p:cTn id="1" dur="indefinite" restart="never" nodeType="tmRoot"/>
      </p:par>
    </p:tnLst>
  </p:timing>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p:cNvSpPr>
            <a:spLocks noGrp="1"/>
          </p:cNvSpPr>
          <p:nvPr>
            <p:ph sz="half" idx="2"/>
          </p:nvPr>
        </p:nvSpPr>
        <p:spPr>
          <a:xfrm>
            <a:off x="7141944" y="1260052"/>
            <a:ext cx="1849655" cy="4245599"/>
          </a:xfrm>
          <a:solidFill>
            <a:srgbClr val="FFFFCC"/>
          </a:solidFill>
          <a:ln>
            <a:solidFill>
              <a:schemeClr val="tx1"/>
            </a:solidFill>
          </a:ln>
        </p:spPr>
        <p:txBody>
          <a:bodyPr/>
          <a:lstStyle/>
          <a:p>
            <a:r>
              <a:rPr lang="en-US" dirty="0" smtClean="0"/>
              <a:t>Available only on ACQUITY</a:t>
            </a:r>
          </a:p>
          <a:p>
            <a:r>
              <a:rPr lang="en-US" dirty="0" smtClean="0"/>
              <a:t>Excess sample is drawn up</a:t>
            </a:r>
          </a:p>
          <a:p>
            <a:r>
              <a:rPr lang="en-US" dirty="0" smtClean="0"/>
              <a:t>Valve is switched.</a:t>
            </a:r>
          </a:p>
          <a:p>
            <a:r>
              <a:rPr lang="en-US" dirty="0" smtClean="0"/>
              <a:t>Syringe measures the sample into the loop.</a:t>
            </a:r>
          </a:p>
          <a:p>
            <a:endParaRPr lang="en-US" dirty="0"/>
          </a:p>
        </p:txBody>
      </p:sp>
      <p:sp>
        <p:nvSpPr>
          <p:cNvPr id="3" name="Title 2"/>
          <p:cNvSpPr>
            <a:spLocks noGrp="1"/>
          </p:cNvSpPr>
          <p:nvPr>
            <p:ph type="title"/>
          </p:nvPr>
        </p:nvSpPr>
        <p:spPr/>
        <p:txBody>
          <a:bodyPr/>
          <a:lstStyle/>
          <a:p>
            <a:r>
              <a:rPr lang="en-US" dirty="0" smtClean="0"/>
              <a:t>Partial Loop Needle Overfill</a:t>
            </a:r>
            <a:endParaRPr lang="en-US" dirty="0"/>
          </a:p>
        </p:txBody>
      </p:sp>
      <p:grpSp>
        <p:nvGrpSpPr>
          <p:cNvPr id="4" name="Group 69"/>
          <p:cNvGrpSpPr/>
          <p:nvPr/>
        </p:nvGrpSpPr>
        <p:grpSpPr>
          <a:xfrm>
            <a:off x="321287" y="1217744"/>
            <a:ext cx="6648680" cy="3550200"/>
            <a:chOff x="1412968" y="1833563"/>
            <a:chExt cx="7121432" cy="3800249"/>
          </a:xfrm>
        </p:grpSpPr>
        <p:grpSp>
          <p:nvGrpSpPr>
            <p:cNvPr id="5" name="Group 21"/>
            <p:cNvGrpSpPr>
              <a:grpSpLocks/>
            </p:cNvGrpSpPr>
            <p:nvPr/>
          </p:nvGrpSpPr>
          <p:grpSpPr bwMode="auto">
            <a:xfrm>
              <a:off x="4379792" y="2998316"/>
              <a:ext cx="2389157" cy="2605947"/>
              <a:chOff x="1888" y="1063"/>
              <a:chExt cx="907" cy="985"/>
            </a:xfrm>
          </p:grpSpPr>
          <p:grpSp>
            <p:nvGrpSpPr>
              <p:cNvPr id="40" name="Group 22"/>
              <p:cNvGrpSpPr>
                <a:grpSpLocks/>
              </p:cNvGrpSpPr>
              <p:nvPr/>
            </p:nvGrpSpPr>
            <p:grpSpPr bwMode="auto">
              <a:xfrm>
                <a:off x="1968" y="1104"/>
                <a:ext cx="720" cy="720"/>
                <a:chOff x="4656" y="864"/>
                <a:chExt cx="720" cy="720"/>
              </a:xfrm>
            </p:grpSpPr>
            <p:sp>
              <p:nvSpPr>
                <p:cNvPr id="48" name="Oval 23"/>
                <p:cNvSpPr>
                  <a:spLocks noChangeArrowheads="1"/>
                </p:cNvSpPr>
                <p:nvPr/>
              </p:nvSpPr>
              <p:spPr bwMode="auto">
                <a:xfrm rot="1912326">
                  <a:off x="4656" y="864"/>
                  <a:ext cx="720" cy="720"/>
                </a:xfrm>
                <a:prstGeom prst="ellipse">
                  <a:avLst/>
                </a:prstGeom>
                <a:noFill/>
                <a:ln w="25400">
                  <a:solidFill>
                    <a:schemeClr val="tx1"/>
                  </a:solidFill>
                  <a:round/>
                  <a:headEnd/>
                  <a:tailEnd/>
                </a:ln>
              </p:spPr>
              <p:txBody>
                <a:bodyPr wrap="none" anchor="ctr"/>
                <a:lstStyle/>
                <a:p>
                  <a:endParaRPr lang="en-US">
                    <a:latin typeface="+mn-lt"/>
                  </a:endParaRPr>
                </a:p>
              </p:txBody>
            </p:sp>
            <p:sp>
              <p:nvSpPr>
                <p:cNvPr id="49" name="Oval 24"/>
                <p:cNvSpPr>
                  <a:spLocks noChangeArrowheads="1"/>
                </p:cNvSpPr>
                <p:nvPr/>
              </p:nvSpPr>
              <p:spPr bwMode="auto">
                <a:xfrm rot="1912326">
                  <a:off x="5145" y="956"/>
                  <a:ext cx="46" cy="46"/>
                </a:xfrm>
                <a:prstGeom prst="ellipse">
                  <a:avLst/>
                </a:prstGeom>
                <a:noFill/>
                <a:ln w="12700">
                  <a:solidFill>
                    <a:schemeClr val="tx1"/>
                  </a:solidFill>
                  <a:round/>
                  <a:headEnd/>
                  <a:tailEnd/>
                </a:ln>
              </p:spPr>
              <p:txBody>
                <a:bodyPr wrap="none" anchor="ctr"/>
                <a:lstStyle/>
                <a:p>
                  <a:endParaRPr lang="en-US">
                    <a:latin typeface="+mn-lt"/>
                  </a:endParaRPr>
                </a:p>
              </p:txBody>
            </p:sp>
            <p:sp>
              <p:nvSpPr>
                <p:cNvPr id="50" name="Oval 25"/>
                <p:cNvSpPr>
                  <a:spLocks noChangeArrowheads="1"/>
                </p:cNvSpPr>
                <p:nvPr/>
              </p:nvSpPr>
              <p:spPr bwMode="auto">
                <a:xfrm rot="1912326">
                  <a:off x="4864" y="951"/>
                  <a:ext cx="46" cy="46"/>
                </a:xfrm>
                <a:prstGeom prst="ellipse">
                  <a:avLst/>
                </a:prstGeom>
                <a:noFill/>
                <a:ln w="12700">
                  <a:solidFill>
                    <a:schemeClr val="tx1"/>
                  </a:solidFill>
                  <a:round/>
                  <a:headEnd/>
                  <a:tailEnd/>
                </a:ln>
              </p:spPr>
              <p:txBody>
                <a:bodyPr wrap="none" anchor="ctr"/>
                <a:lstStyle/>
                <a:p>
                  <a:endParaRPr lang="en-US">
                    <a:latin typeface="+mn-lt"/>
                  </a:endParaRPr>
                </a:p>
              </p:txBody>
            </p:sp>
            <p:sp>
              <p:nvSpPr>
                <p:cNvPr id="51" name="Oval 26"/>
                <p:cNvSpPr>
                  <a:spLocks noChangeArrowheads="1"/>
                </p:cNvSpPr>
                <p:nvPr/>
              </p:nvSpPr>
              <p:spPr bwMode="auto">
                <a:xfrm rot="1912326">
                  <a:off x="5272" y="1204"/>
                  <a:ext cx="46" cy="46"/>
                </a:xfrm>
                <a:prstGeom prst="ellipse">
                  <a:avLst/>
                </a:prstGeom>
                <a:noFill/>
                <a:ln w="12700">
                  <a:solidFill>
                    <a:schemeClr val="tx1"/>
                  </a:solidFill>
                  <a:round/>
                  <a:headEnd/>
                  <a:tailEnd/>
                </a:ln>
              </p:spPr>
              <p:txBody>
                <a:bodyPr wrap="none" anchor="ctr"/>
                <a:lstStyle/>
                <a:p>
                  <a:endParaRPr lang="en-US">
                    <a:latin typeface="+mn-lt"/>
                  </a:endParaRPr>
                </a:p>
              </p:txBody>
            </p:sp>
            <p:sp>
              <p:nvSpPr>
                <p:cNvPr id="52" name="Oval 27"/>
                <p:cNvSpPr>
                  <a:spLocks noChangeArrowheads="1"/>
                </p:cNvSpPr>
                <p:nvPr/>
              </p:nvSpPr>
              <p:spPr bwMode="auto">
                <a:xfrm rot="1912326">
                  <a:off x="5119" y="1449"/>
                  <a:ext cx="46" cy="46"/>
                </a:xfrm>
                <a:prstGeom prst="ellipse">
                  <a:avLst/>
                </a:prstGeom>
                <a:noFill/>
                <a:ln w="12700">
                  <a:solidFill>
                    <a:schemeClr val="tx1"/>
                  </a:solidFill>
                  <a:round/>
                  <a:headEnd/>
                  <a:tailEnd/>
                </a:ln>
              </p:spPr>
              <p:txBody>
                <a:bodyPr wrap="none" anchor="ctr"/>
                <a:lstStyle/>
                <a:p>
                  <a:endParaRPr lang="en-US">
                    <a:latin typeface="+mn-lt"/>
                  </a:endParaRPr>
                </a:p>
              </p:txBody>
            </p:sp>
            <p:sp>
              <p:nvSpPr>
                <p:cNvPr id="53" name="Oval 28"/>
                <p:cNvSpPr>
                  <a:spLocks noChangeArrowheads="1"/>
                </p:cNvSpPr>
                <p:nvPr/>
              </p:nvSpPr>
              <p:spPr bwMode="auto">
                <a:xfrm rot="1912326">
                  <a:off x="4712" y="1196"/>
                  <a:ext cx="46" cy="46"/>
                </a:xfrm>
                <a:prstGeom prst="ellipse">
                  <a:avLst/>
                </a:prstGeom>
                <a:noFill/>
                <a:ln w="12700">
                  <a:solidFill>
                    <a:schemeClr val="tx1"/>
                  </a:solidFill>
                  <a:round/>
                  <a:headEnd/>
                  <a:tailEnd/>
                </a:ln>
              </p:spPr>
              <p:txBody>
                <a:bodyPr wrap="none" anchor="ctr"/>
                <a:lstStyle/>
                <a:p>
                  <a:endParaRPr lang="en-US">
                    <a:latin typeface="+mn-lt"/>
                  </a:endParaRPr>
                </a:p>
              </p:txBody>
            </p:sp>
            <p:sp>
              <p:nvSpPr>
                <p:cNvPr id="54" name="Oval 29"/>
                <p:cNvSpPr>
                  <a:spLocks noChangeArrowheads="1"/>
                </p:cNvSpPr>
                <p:nvPr/>
              </p:nvSpPr>
              <p:spPr bwMode="auto">
                <a:xfrm rot="1912326">
                  <a:off x="4840" y="1445"/>
                  <a:ext cx="46" cy="46"/>
                </a:xfrm>
                <a:prstGeom prst="ellipse">
                  <a:avLst/>
                </a:prstGeom>
                <a:noFill/>
                <a:ln w="12700">
                  <a:solidFill>
                    <a:schemeClr val="tx1"/>
                  </a:solidFill>
                  <a:round/>
                  <a:headEnd/>
                  <a:tailEnd/>
                </a:ln>
              </p:spPr>
              <p:txBody>
                <a:bodyPr wrap="none" anchor="ctr"/>
                <a:lstStyle/>
                <a:p>
                  <a:endParaRPr lang="en-US">
                    <a:latin typeface="+mn-lt"/>
                  </a:endParaRPr>
                </a:p>
              </p:txBody>
            </p:sp>
          </p:grpSp>
          <p:sp>
            <p:nvSpPr>
              <p:cNvPr id="41" name="Text Box 30"/>
              <p:cNvSpPr txBox="1">
                <a:spLocks noChangeArrowheads="1"/>
              </p:cNvSpPr>
              <p:nvPr/>
            </p:nvSpPr>
            <p:spPr bwMode="auto">
              <a:xfrm>
                <a:off x="2064" y="1920"/>
                <a:ext cx="377" cy="128"/>
              </a:xfrm>
              <a:prstGeom prst="rect">
                <a:avLst/>
              </a:prstGeom>
              <a:noFill/>
              <a:ln w="25400">
                <a:noFill/>
                <a:miter lim="800000"/>
                <a:headEnd/>
                <a:tailEnd/>
              </a:ln>
            </p:spPr>
            <p:txBody>
              <a:bodyPr wrap="none">
                <a:spAutoFit/>
              </a:bodyPr>
              <a:lstStyle/>
              <a:p>
                <a:pPr eaLnBrk="0" hangingPunct="0"/>
                <a:r>
                  <a:rPr lang="en-US" dirty="0">
                    <a:latin typeface="+mn-lt"/>
                  </a:rPr>
                  <a:t>Injector</a:t>
                </a:r>
              </a:p>
            </p:txBody>
          </p:sp>
          <p:sp>
            <p:nvSpPr>
              <p:cNvPr id="42" name="Text Box 31"/>
              <p:cNvSpPr txBox="1">
                <a:spLocks noChangeArrowheads="1"/>
              </p:cNvSpPr>
              <p:nvPr/>
            </p:nvSpPr>
            <p:spPr bwMode="auto">
              <a:xfrm>
                <a:off x="1888" y="1365"/>
                <a:ext cx="107" cy="105"/>
              </a:xfrm>
              <a:prstGeom prst="rect">
                <a:avLst/>
              </a:prstGeom>
              <a:noFill/>
              <a:ln w="25400">
                <a:noFill/>
                <a:miter lim="800000"/>
                <a:headEnd/>
                <a:tailEnd/>
              </a:ln>
            </p:spPr>
            <p:txBody>
              <a:bodyPr wrap="none">
                <a:spAutoFit/>
              </a:bodyPr>
              <a:lstStyle/>
              <a:p>
                <a:pPr eaLnBrk="0" hangingPunct="0"/>
                <a:r>
                  <a:rPr lang="en-US" sz="1200" dirty="0">
                    <a:latin typeface="+mn-lt"/>
                  </a:rPr>
                  <a:t>3</a:t>
                </a:r>
              </a:p>
            </p:txBody>
          </p:sp>
          <p:sp>
            <p:nvSpPr>
              <p:cNvPr id="43" name="Text Box 32"/>
              <p:cNvSpPr txBox="1">
                <a:spLocks noChangeArrowheads="1"/>
              </p:cNvSpPr>
              <p:nvPr/>
            </p:nvSpPr>
            <p:spPr bwMode="auto">
              <a:xfrm>
                <a:off x="2064" y="1074"/>
                <a:ext cx="107" cy="105"/>
              </a:xfrm>
              <a:prstGeom prst="rect">
                <a:avLst/>
              </a:prstGeom>
              <a:noFill/>
              <a:ln w="25400">
                <a:noFill/>
                <a:miter lim="800000"/>
                <a:headEnd/>
                <a:tailEnd/>
              </a:ln>
            </p:spPr>
            <p:txBody>
              <a:bodyPr wrap="none">
                <a:spAutoFit/>
              </a:bodyPr>
              <a:lstStyle/>
              <a:p>
                <a:pPr eaLnBrk="0" hangingPunct="0"/>
                <a:r>
                  <a:rPr lang="en-US" sz="1200" dirty="0">
                    <a:latin typeface="+mn-lt"/>
                  </a:rPr>
                  <a:t>2</a:t>
                </a:r>
              </a:p>
            </p:txBody>
          </p:sp>
          <p:sp>
            <p:nvSpPr>
              <p:cNvPr id="44" name="Text Box 33"/>
              <p:cNvSpPr txBox="1">
                <a:spLocks noChangeArrowheads="1"/>
              </p:cNvSpPr>
              <p:nvPr/>
            </p:nvSpPr>
            <p:spPr bwMode="auto">
              <a:xfrm>
                <a:off x="2471" y="1063"/>
                <a:ext cx="107" cy="105"/>
              </a:xfrm>
              <a:prstGeom prst="rect">
                <a:avLst/>
              </a:prstGeom>
              <a:noFill/>
              <a:ln w="25400">
                <a:noFill/>
                <a:miter lim="800000"/>
                <a:headEnd/>
                <a:tailEnd/>
              </a:ln>
            </p:spPr>
            <p:txBody>
              <a:bodyPr wrap="none">
                <a:spAutoFit/>
              </a:bodyPr>
              <a:lstStyle/>
              <a:p>
                <a:pPr eaLnBrk="0" hangingPunct="0"/>
                <a:r>
                  <a:rPr lang="en-US" sz="1200" dirty="0">
                    <a:latin typeface="+mn-lt"/>
                  </a:rPr>
                  <a:t>1</a:t>
                </a:r>
              </a:p>
            </p:txBody>
          </p:sp>
          <p:sp>
            <p:nvSpPr>
              <p:cNvPr id="45" name="Text Box 34"/>
              <p:cNvSpPr txBox="1">
                <a:spLocks noChangeArrowheads="1"/>
              </p:cNvSpPr>
              <p:nvPr/>
            </p:nvSpPr>
            <p:spPr bwMode="auto">
              <a:xfrm>
                <a:off x="2688" y="1392"/>
                <a:ext cx="107" cy="105"/>
              </a:xfrm>
              <a:prstGeom prst="rect">
                <a:avLst/>
              </a:prstGeom>
              <a:noFill/>
              <a:ln w="25400">
                <a:noFill/>
                <a:miter lim="800000"/>
                <a:headEnd/>
                <a:tailEnd/>
              </a:ln>
            </p:spPr>
            <p:txBody>
              <a:bodyPr wrap="none">
                <a:spAutoFit/>
              </a:bodyPr>
              <a:lstStyle/>
              <a:p>
                <a:pPr eaLnBrk="0" hangingPunct="0"/>
                <a:r>
                  <a:rPr lang="en-US" sz="1200">
                    <a:latin typeface="+mn-lt"/>
                  </a:rPr>
                  <a:t>6</a:t>
                </a:r>
              </a:p>
            </p:txBody>
          </p:sp>
          <p:sp>
            <p:nvSpPr>
              <p:cNvPr id="46" name="Text Box 35"/>
              <p:cNvSpPr txBox="1">
                <a:spLocks noChangeArrowheads="1"/>
              </p:cNvSpPr>
              <p:nvPr/>
            </p:nvSpPr>
            <p:spPr bwMode="auto">
              <a:xfrm>
                <a:off x="2496" y="1747"/>
                <a:ext cx="107" cy="105"/>
              </a:xfrm>
              <a:prstGeom prst="rect">
                <a:avLst/>
              </a:prstGeom>
              <a:noFill/>
              <a:ln w="25400">
                <a:noFill/>
                <a:miter lim="800000"/>
                <a:headEnd/>
                <a:tailEnd/>
              </a:ln>
            </p:spPr>
            <p:txBody>
              <a:bodyPr wrap="none">
                <a:spAutoFit/>
              </a:bodyPr>
              <a:lstStyle/>
              <a:p>
                <a:pPr eaLnBrk="0" hangingPunct="0"/>
                <a:r>
                  <a:rPr lang="en-US" sz="1200">
                    <a:latin typeface="+mn-lt"/>
                  </a:rPr>
                  <a:t>5</a:t>
                </a:r>
              </a:p>
            </p:txBody>
          </p:sp>
          <p:sp>
            <p:nvSpPr>
              <p:cNvPr id="47" name="Text Box 36"/>
              <p:cNvSpPr txBox="1">
                <a:spLocks noChangeArrowheads="1"/>
              </p:cNvSpPr>
              <p:nvPr/>
            </p:nvSpPr>
            <p:spPr bwMode="auto">
              <a:xfrm>
                <a:off x="2039" y="1747"/>
                <a:ext cx="107" cy="105"/>
              </a:xfrm>
              <a:prstGeom prst="rect">
                <a:avLst/>
              </a:prstGeom>
              <a:noFill/>
              <a:ln w="25400">
                <a:noFill/>
                <a:miter lim="800000"/>
                <a:headEnd/>
                <a:tailEnd/>
              </a:ln>
            </p:spPr>
            <p:txBody>
              <a:bodyPr wrap="none">
                <a:spAutoFit/>
              </a:bodyPr>
              <a:lstStyle/>
              <a:p>
                <a:pPr eaLnBrk="0" hangingPunct="0"/>
                <a:r>
                  <a:rPr lang="en-US" sz="1200">
                    <a:latin typeface="+mn-lt"/>
                  </a:rPr>
                  <a:t>4</a:t>
                </a:r>
              </a:p>
            </p:txBody>
          </p:sp>
        </p:grpSp>
        <p:sp>
          <p:nvSpPr>
            <p:cNvPr id="6" name="Freeform 37"/>
            <p:cNvSpPr>
              <a:spLocks/>
            </p:cNvSpPr>
            <p:nvPr/>
          </p:nvSpPr>
          <p:spPr bwMode="auto">
            <a:xfrm rot="18060498">
              <a:off x="4815373" y="3810216"/>
              <a:ext cx="1398439" cy="442073"/>
            </a:xfrm>
            <a:custGeom>
              <a:avLst/>
              <a:gdLst>
                <a:gd name="T0" fmla="*/ 0 w 528"/>
                <a:gd name="T1" fmla="*/ 273664 h 168"/>
                <a:gd name="T2" fmla="*/ 254211 w 528"/>
                <a:gd name="T3" fmla="*/ 21051 h 168"/>
                <a:gd name="T4" fmla="*/ 508423 w 528"/>
                <a:gd name="T5" fmla="*/ 399971 h 168"/>
                <a:gd name="T6" fmla="*/ 889740 w 528"/>
                <a:gd name="T7" fmla="*/ 21051 h 168"/>
                <a:gd name="T8" fmla="*/ 1143951 w 528"/>
                <a:gd name="T9" fmla="*/ 399971 h 168"/>
                <a:gd name="T10" fmla="*/ 1398163 w 528"/>
                <a:gd name="T11" fmla="*/ 273664 h 168"/>
                <a:gd name="T12" fmla="*/ 0 60000 65536"/>
                <a:gd name="T13" fmla="*/ 0 60000 65536"/>
                <a:gd name="T14" fmla="*/ 0 60000 65536"/>
                <a:gd name="T15" fmla="*/ 0 60000 65536"/>
                <a:gd name="T16" fmla="*/ 0 60000 65536"/>
                <a:gd name="T17" fmla="*/ 0 60000 65536"/>
                <a:gd name="T18" fmla="*/ 0 w 528"/>
                <a:gd name="T19" fmla="*/ 0 h 168"/>
                <a:gd name="T20" fmla="*/ 528 w 528"/>
                <a:gd name="T21" fmla="*/ 168 h 168"/>
              </a:gdLst>
              <a:ahLst/>
              <a:cxnLst>
                <a:cxn ang="T12">
                  <a:pos x="T0" y="T1"/>
                </a:cxn>
                <a:cxn ang="T13">
                  <a:pos x="T2" y="T3"/>
                </a:cxn>
                <a:cxn ang="T14">
                  <a:pos x="T4" y="T5"/>
                </a:cxn>
                <a:cxn ang="T15">
                  <a:pos x="T6" y="T7"/>
                </a:cxn>
                <a:cxn ang="T16">
                  <a:pos x="T8" y="T9"/>
                </a:cxn>
                <a:cxn ang="T17">
                  <a:pos x="T10" y="T11"/>
                </a:cxn>
              </a:cxnLst>
              <a:rect l="T18" t="T19" r="T20" b="T21"/>
              <a:pathLst>
                <a:path w="528" h="168">
                  <a:moveTo>
                    <a:pt x="0" y="104"/>
                  </a:moveTo>
                  <a:cubicBezTo>
                    <a:pt x="32" y="52"/>
                    <a:pt x="64" y="0"/>
                    <a:pt x="96" y="8"/>
                  </a:cubicBezTo>
                  <a:cubicBezTo>
                    <a:pt x="128" y="16"/>
                    <a:pt x="152" y="152"/>
                    <a:pt x="192" y="152"/>
                  </a:cubicBezTo>
                  <a:cubicBezTo>
                    <a:pt x="232" y="152"/>
                    <a:pt x="296" y="8"/>
                    <a:pt x="336" y="8"/>
                  </a:cubicBezTo>
                  <a:cubicBezTo>
                    <a:pt x="376" y="8"/>
                    <a:pt x="400" y="136"/>
                    <a:pt x="432" y="152"/>
                  </a:cubicBezTo>
                  <a:cubicBezTo>
                    <a:pt x="464" y="168"/>
                    <a:pt x="496" y="136"/>
                    <a:pt x="528" y="104"/>
                  </a:cubicBezTo>
                </a:path>
              </a:pathLst>
            </a:custGeom>
            <a:noFill/>
            <a:ln w="38100" cap="flat" cmpd="sng">
              <a:solidFill>
                <a:srgbClr val="0000FF"/>
              </a:solidFill>
              <a:prstDash val="solid"/>
              <a:round/>
              <a:headEnd type="none" w="med" len="med"/>
              <a:tailEnd type="none" w="med" len="med"/>
            </a:ln>
          </p:spPr>
          <p:txBody>
            <a:bodyPr/>
            <a:lstStyle/>
            <a:p>
              <a:endParaRPr lang="en-US">
                <a:latin typeface="+mn-lt"/>
              </a:endParaRPr>
            </a:p>
          </p:txBody>
        </p:sp>
        <p:sp>
          <p:nvSpPr>
            <p:cNvPr id="7" name="Line 38"/>
            <p:cNvSpPr>
              <a:spLocks noChangeShapeType="1"/>
            </p:cNvSpPr>
            <p:nvPr/>
          </p:nvSpPr>
          <p:spPr bwMode="auto">
            <a:xfrm flipH="1" flipV="1">
              <a:off x="5113526" y="4708466"/>
              <a:ext cx="672110" cy="6002"/>
            </a:xfrm>
            <a:prstGeom prst="line">
              <a:avLst/>
            </a:prstGeom>
            <a:noFill/>
            <a:ln w="28575">
              <a:solidFill>
                <a:srgbClr val="0000FF"/>
              </a:solidFill>
              <a:round/>
              <a:headEnd/>
              <a:tailEnd/>
            </a:ln>
          </p:spPr>
          <p:txBody>
            <a:bodyPr/>
            <a:lstStyle/>
            <a:p>
              <a:endParaRPr lang="en-US">
                <a:latin typeface="+mn-lt"/>
              </a:endParaRPr>
            </a:p>
          </p:txBody>
        </p:sp>
        <p:sp>
          <p:nvSpPr>
            <p:cNvPr id="8" name="Text Box 39"/>
            <p:cNvSpPr txBox="1">
              <a:spLocks noChangeArrowheads="1"/>
            </p:cNvSpPr>
            <p:nvPr/>
          </p:nvSpPr>
          <p:spPr bwMode="auto">
            <a:xfrm>
              <a:off x="6619775" y="5110592"/>
              <a:ext cx="992579" cy="523220"/>
            </a:xfrm>
            <a:prstGeom prst="rect">
              <a:avLst/>
            </a:prstGeom>
            <a:noFill/>
            <a:ln w="25400">
              <a:solidFill>
                <a:schemeClr val="tx1"/>
              </a:solidFill>
              <a:miter lim="800000"/>
              <a:headEnd/>
              <a:tailEnd/>
            </a:ln>
          </p:spPr>
          <p:txBody>
            <a:bodyPr wrap="none">
              <a:spAutoFit/>
            </a:bodyPr>
            <a:lstStyle/>
            <a:p>
              <a:pPr eaLnBrk="0" hangingPunct="0"/>
              <a:r>
                <a:rPr lang="en-US" sz="1400" b="1" i="1" dirty="0" smtClean="0">
                  <a:solidFill>
                    <a:srgbClr val="0000FF"/>
                  </a:solidFill>
                </a:rPr>
                <a:t>Solvent</a:t>
              </a:r>
            </a:p>
            <a:p>
              <a:pPr eaLnBrk="0" hangingPunct="0"/>
              <a:r>
                <a:rPr lang="en-US" sz="1400" b="1" i="1" dirty="0" smtClean="0">
                  <a:solidFill>
                    <a:srgbClr val="0000FF"/>
                  </a:solidFill>
                </a:rPr>
                <a:t>delivery</a:t>
              </a:r>
              <a:endParaRPr lang="en-US" sz="1400" b="1" i="1" dirty="0">
                <a:solidFill>
                  <a:srgbClr val="0000FF"/>
                </a:solidFill>
              </a:endParaRPr>
            </a:p>
          </p:txBody>
        </p:sp>
        <p:sp>
          <p:nvSpPr>
            <p:cNvPr id="9" name="Text Box 40"/>
            <p:cNvSpPr txBox="1">
              <a:spLocks noChangeArrowheads="1"/>
            </p:cNvSpPr>
            <p:nvPr/>
          </p:nvSpPr>
          <p:spPr bwMode="auto">
            <a:xfrm>
              <a:off x="7125859" y="4348353"/>
              <a:ext cx="946092" cy="307777"/>
            </a:xfrm>
            <a:prstGeom prst="rect">
              <a:avLst/>
            </a:prstGeom>
            <a:noFill/>
            <a:ln w="25400">
              <a:solidFill>
                <a:schemeClr val="tx1"/>
              </a:solidFill>
              <a:miter lim="800000"/>
              <a:headEnd/>
              <a:tailEnd/>
            </a:ln>
          </p:spPr>
          <p:txBody>
            <a:bodyPr wrap="none">
              <a:spAutoFit/>
            </a:bodyPr>
            <a:lstStyle/>
            <a:p>
              <a:pPr eaLnBrk="0" hangingPunct="0"/>
              <a:r>
                <a:rPr lang="en-US" sz="1400" b="1" i="1" dirty="0">
                  <a:solidFill>
                    <a:srgbClr val="0000FF"/>
                  </a:solidFill>
                  <a:latin typeface="+mn-lt"/>
                </a:rPr>
                <a:t>Column</a:t>
              </a:r>
            </a:p>
          </p:txBody>
        </p:sp>
        <p:sp>
          <p:nvSpPr>
            <p:cNvPr id="10" name="Line 41"/>
            <p:cNvSpPr>
              <a:spLocks noChangeShapeType="1"/>
            </p:cNvSpPr>
            <p:nvPr/>
          </p:nvSpPr>
          <p:spPr bwMode="auto">
            <a:xfrm flipH="1" flipV="1">
              <a:off x="5861650" y="4730474"/>
              <a:ext cx="758126" cy="380118"/>
            </a:xfrm>
            <a:prstGeom prst="line">
              <a:avLst/>
            </a:prstGeom>
            <a:noFill/>
            <a:ln w="28575">
              <a:solidFill>
                <a:srgbClr val="0000FF"/>
              </a:solidFill>
              <a:round/>
              <a:headEnd/>
              <a:tailEnd/>
            </a:ln>
          </p:spPr>
          <p:txBody>
            <a:bodyPr/>
            <a:lstStyle/>
            <a:p>
              <a:endParaRPr lang="en-US">
                <a:latin typeface="+mn-lt"/>
              </a:endParaRPr>
            </a:p>
          </p:txBody>
        </p:sp>
        <p:sp>
          <p:nvSpPr>
            <p:cNvPr id="11" name="Line 42"/>
            <p:cNvSpPr>
              <a:spLocks noChangeShapeType="1"/>
            </p:cNvSpPr>
            <p:nvPr/>
          </p:nvSpPr>
          <p:spPr bwMode="auto">
            <a:xfrm>
              <a:off x="6265717" y="4042258"/>
              <a:ext cx="768126" cy="480151"/>
            </a:xfrm>
            <a:prstGeom prst="line">
              <a:avLst/>
            </a:prstGeom>
            <a:noFill/>
            <a:ln w="28575">
              <a:solidFill>
                <a:srgbClr val="0000FF"/>
              </a:solidFill>
              <a:round/>
              <a:headEnd/>
              <a:tailEnd type="triangle" w="med" len="med"/>
            </a:ln>
          </p:spPr>
          <p:txBody>
            <a:bodyPr/>
            <a:lstStyle/>
            <a:p>
              <a:endParaRPr lang="en-US">
                <a:latin typeface="+mn-lt"/>
              </a:endParaRPr>
            </a:p>
          </p:txBody>
        </p:sp>
        <p:sp>
          <p:nvSpPr>
            <p:cNvPr id="12" name="Line 43"/>
            <p:cNvSpPr>
              <a:spLocks noChangeShapeType="1"/>
            </p:cNvSpPr>
            <p:nvPr/>
          </p:nvSpPr>
          <p:spPr bwMode="auto">
            <a:xfrm flipV="1">
              <a:off x="4825478" y="3370045"/>
              <a:ext cx="384064" cy="672211"/>
            </a:xfrm>
            <a:prstGeom prst="line">
              <a:avLst/>
            </a:prstGeom>
            <a:noFill/>
            <a:ln w="57150">
              <a:solidFill>
                <a:srgbClr val="CC3300"/>
              </a:solidFill>
              <a:round/>
              <a:headEnd/>
              <a:tailEnd/>
            </a:ln>
          </p:spPr>
          <p:txBody>
            <a:bodyPr/>
            <a:lstStyle/>
            <a:p>
              <a:endParaRPr lang="en-US">
                <a:latin typeface="+mn-lt"/>
              </a:endParaRPr>
            </a:p>
          </p:txBody>
        </p:sp>
        <p:sp>
          <p:nvSpPr>
            <p:cNvPr id="13" name="Line 44"/>
            <p:cNvSpPr>
              <a:spLocks noChangeShapeType="1"/>
            </p:cNvSpPr>
            <p:nvPr/>
          </p:nvSpPr>
          <p:spPr bwMode="auto">
            <a:xfrm flipH="1" flipV="1">
              <a:off x="5881653" y="3370045"/>
              <a:ext cx="384064" cy="672211"/>
            </a:xfrm>
            <a:prstGeom prst="line">
              <a:avLst/>
            </a:prstGeom>
            <a:noFill/>
            <a:ln w="28575">
              <a:solidFill>
                <a:srgbClr val="0000FF"/>
              </a:solidFill>
              <a:round/>
              <a:headEnd/>
              <a:tailEnd/>
            </a:ln>
          </p:spPr>
          <p:txBody>
            <a:bodyPr/>
            <a:lstStyle/>
            <a:p>
              <a:endParaRPr lang="en-US">
                <a:latin typeface="+mn-lt"/>
              </a:endParaRPr>
            </a:p>
          </p:txBody>
        </p:sp>
        <p:sp>
          <p:nvSpPr>
            <p:cNvPr id="14" name="Line 45"/>
            <p:cNvSpPr>
              <a:spLocks noChangeShapeType="1"/>
            </p:cNvSpPr>
            <p:nvPr/>
          </p:nvSpPr>
          <p:spPr bwMode="auto">
            <a:xfrm flipV="1">
              <a:off x="5201540" y="2505774"/>
              <a:ext cx="1344224" cy="864271"/>
            </a:xfrm>
            <a:prstGeom prst="line">
              <a:avLst/>
            </a:prstGeom>
            <a:noFill/>
            <a:ln w="57150">
              <a:solidFill>
                <a:srgbClr val="CC3300"/>
              </a:solidFill>
              <a:round/>
              <a:headEnd/>
              <a:tailEnd/>
            </a:ln>
          </p:spPr>
          <p:txBody>
            <a:bodyPr/>
            <a:lstStyle/>
            <a:p>
              <a:endParaRPr lang="en-US">
                <a:latin typeface="+mn-lt"/>
              </a:endParaRPr>
            </a:p>
          </p:txBody>
        </p:sp>
        <p:sp>
          <p:nvSpPr>
            <p:cNvPr id="15" name="Rectangle 46"/>
            <p:cNvSpPr>
              <a:spLocks noChangeArrowheads="1"/>
            </p:cNvSpPr>
            <p:nvPr/>
          </p:nvSpPr>
          <p:spPr bwMode="auto">
            <a:xfrm rot="3806097">
              <a:off x="6515752" y="2397751"/>
              <a:ext cx="94030" cy="148025"/>
            </a:xfrm>
            <a:prstGeom prst="rect">
              <a:avLst/>
            </a:prstGeom>
            <a:solidFill>
              <a:srgbClr val="FFFFFF"/>
            </a:solidFill>
            <a:ln w="12700">
              <a:solidFill>
                <a:schemeClr val="tx1"/>
              </a:solidFill>
              <a:miter lim="800000"/>
              <a:headEnd/>
              <a:tailEnd/>
            </a:ln>
          </p:spPr>
          <p:txBody>
            <a:bodyPr wrap="none" anchor="ctr"/>
            <a:lstStyle/>
            <a:p>
              <a:endParaRPr lang="en-US">
                <a:latin typeface="+mn-lt"/>
              </a:endParaRPr>
            </a:p>
          </p:txBody>
        </p:sp>
        <p:sp>
          <p:nvSpPr>
            <p:cNvPr id="16" name="Line 52"/>
            <p:cNvSpPr>
              <a:spLocks noChangeShapeType="1"/>
            </p:cNvSpPr>
            <p:nvPr/>
          </p:nvSpPr>
          <p:spPr bwMode="ltGray">
            <a:xfrm flipV="1">
              <a:off x="6619008" y="1929592"/>
              <a:ext cx="982929" cy="512271"/>
            </a:xfrm>
            <a:prstGeom prst="line">
              <a:avLst/>
            </a:prstGeom>
            <a:noFill/>
            <a:ln w="38100">
              <a:solidFill>
                <a:srgbClr val="008000"/>
              </a:solidFill>
              <a:round/>
              <a:headEnd/>
              <a:tailEnd/>
            </a:ln>
          </p:spPr>
          <p:txBody>
            <a:bodyPr/>
            <a:lstStyle/>
            <a:p>
              <a:endParaRPr lang="en-US">
                <a:latin typeface="+mn-lt"/>
              </a:endParaRPr>
            </a:p>
          </p:txBody>
        </p:sp>
        <p:sp>
          <p:nvSpPr>
            <p:cNvPr id="17" name="Line 65"/>
            <p:cNvSpPr>
              <a:spLocks noChangeShapeType="1"/>
            </p:cNvSpPr>
            <p:nvPr/>
          </p:nvSpPr>
          <p:spPr bwMode="auto">
            <a:xfrm>
              <a:off x="8534400" y="2132898"/>
              <a:ext cx="0" cy="762149"/>
            </a:xfrm>
            <a:prstGeom prst="line">
              <a:avLst/>
            </a:prstGeom>
            <a:noFill/>
            <a:ln w="57150">
              <a:solidFill>
                <a:schemeClr val="tx1"/>
              </a:solidFill>
              <a:round/>
              <a:headEnd/>
              <a:tailEnd type="triangle" w="med" len="med"/>
            </a:ln>
          </p:spPr>
          <p:txBody>
            <a:bodyPr/>
            <a:lstStyle/>
            <a:p>
              <a:endParaRPr lang="en-US">
                <a:latin typeface="+mn-lt"/>
              </a:endParaRPr>
            </a:p>
          </p:txBody>
        </p:sp>
        <p:grpSp>
          <p:nvGrpSpPr>
            <p:cNvPr id="18" name="Group 72"/>
            <p:cNvGrpSpPr>
              <a:grpSpLocks/>
            </p:cNvGrpSpPr>
            <p:nvPr/>
          </p:nvGrpSpPr>
          <p:grpSpPr bwMode="auto">
            <a:xfrm>
              <a:off x="7313891" y="1833563"/>
              <a:ext cx="871329" cy="2077709"/>
              <a:chOff x="7313891" y="1834324"/>
              <a:chExt cx="871329" cy="2077299"/>
            </a:xfrm>
          </p:grpSpPr>
          <p:sp>
            <p:nvSpPr>
              <p:cNvPr id="28" name="Rectangle 54"/>
              <p:cNvSpPr>
                <a:spLocks noChangeArrowheads="1"/>
              </p:cNvSpPr>
              <p:nvPr/>
            </p:nvSpPr>
            <p:spPr bwMode="auto">
              <a:xfrm>
                <a:off x="7657948" y="2242372"/>
                <a:ext cx="276046" cy="642075"/>
              </a:xfrm>
              <a:prstGeom prst="rect">
                <a:avLst/>
              </a:prstGeom>
              <a:noFill/>
              <a:ln w="25400">
                <a:solidFill>
                  <a:schemeClr val="tx1"/>
                </a:solidFill>
                <a:miter lim="800000"/>
                <a:headEnd/>
                <a:tailEnd/>
              </a:ln>
            </p:spPr>
            <p:txBody>
              <a:bodyPr wrap="none" anchor="ctr"/>
              <a:lstStyle/>
              <a:p>
                <a:endParaRPr lang="en-US">
                  <a:latin typeface="+mn-lt"/>
                </a:endParaRPr>
              </a:p>
            </p:txBody>
          </p:sp>
          <p:sp>
            <p:nvSpPr>
              <p:cNvPr id="29" name="Oval 55"/>
              <p:cNvSpPr>
                <a:spLocks noChangeArrowheads="1"/>
              </p:cNvSpPr>
              <p:nvPr/>
            </p:nvSpPr>
            <p:spPr bwMode="auto">
              <a:xfrm>
                <a:off x="7519925" y="1834324"/>
                <a:ext cx="550091" cy="466054"/>
              </a:xfrm>
              <a:prstGeom prst="ellipse">
                <a:avLst/>
              </a:prstGeom>
              <a:solidFill>
                <a:schemeClr val="bg1"/>
              </a:solidFill>
              <a:ln w="25400">
                <a:solidFill>
                  <a:schemeClr val="tx1"/>
                </a:solidFill>
                <a:round/>
                <a:headEnd/>
                <a:tailEnd/>
              </a:ln>
            </p:spPr>
            <p:txBody>
              <a:bodyPr wrap="none" anchor="ctr"/>
              <a:lstStyle/>
              <a:p>
                <a:endParaRPr lang="en-US">
                  <a:latin typeface="+mn-lt"/>
                </a:endParaRPr>
              </a:p>
            </p:txBody>
          </p:sp>
          <p:sp>
            <p:nvSpPr>
              <p:cNvPr id="30" name="Rectangle 56"/>
              <p:cNvSpPr>
                <a:spLocks noChangeArrowheads="1"/>
              </p:cNvSpPr>
              <p:nvPr/>
            </p:nvSpPr>
            <p:spPr bwMode="auto">
              <a:xfrm>
                <a:off x="7657948" y="2592413"/>
                <a:ext cx="276046" cy="58007"/>
              </a:xfrm>
              <a:prstGeom prst="rect">
                <a:avLst/>
              </a:prstGeom>
              <a:solidFill>
                <a:srgbClr val="969696"/>
              </a:solidFill>
              <a:ln w="12700">
                <a:solidFill>
                  <a:schemeClr val="tx1"/>
                </a:solidFill>
                <a:miter lim="800000"/>
                <a:headEnd/>
                <a:tailEnd/>
              </a:ln>
            </p:spPr>
            <p:txBody>
              <a:bodyPr wrap="none" anchor="ctr"/>
              <a:lstStyle/>
              <a:p>
                <a:endParaRPr lang="en-US">
                  <a:latin typeface="+mn-lt"/>
                </a:endParaRPr>
              </a:p>
            </p:txBody>
          </p:sp>
          <p:sp>
            <p:nvSpPr>
              <p:cNvPr id="31" name="Rectangle 57"/>
              <p:cNvSpPr>
                <a:spLocks noChangeArrowheads="1"/>
              </p:cNvSpPr>
              <p:nvPr/>
            </p:nvSpPr>
            <p:spPr bwMode="auto">
              <a:xfrm>
                <a:off x="7761965" y="2650419"/>
                <a:ext cx="68011" cy="584068"/>
              </a:xfrm>
              <a:prstGeom prst="rect">
                <a:avLst/>
              </a:prstGeom>
              <a:noFill/>
              <a:ln w="12700">
                <a:solidFill>
                  <a:schemeClr val="tx1"/>
                </a:solidFill>
                <a:miter lim="800000"/>
                <a:headEnd/>
                <a:tailEnd/>
              </a:ln>
            </p:spPr>
            <p:txBody>
              <a:bodyPr wrap="none" anchor="ctr"/>
              <a:lstStyle/>
              <a:p>
                <a:endParaRPr lang="en-US">
                  <a:latin typeface="+mn-lt"/>
                </a:endParaRPr>
              </a:p>
            </p:txBody>
          </p:sp>
          <p:sp>
            <p:nvSpPr>
              <p:cNvPr id="32" name="Rectangle 58"/>
              <p:cNvSpPr>
                <a:spLocks noChangeArrowheads="1"/>
              </p:cNvSpPr>
              <p:nvPr/>
            </p:nvSpPr>
            <p:spPr bwMode="auto">
              <a:xfrm>
                <a:off x="7691954" y="3234488"/>
                <a:ext cx="206034" cy="58007"/>
              </a:xfrm>
              <a:prstGeom prst="rect">
                <a:avLst/>
              </a:prstGeom>
              <a:noFill/>
              <a:ln w="12700">
                <a:solidFill>
                  <a:schemeClr val="tx1"/>
                </a:solidFill>
                <a:miter lim="800000"/>
                <a:headEnd/>
                <a:tailEnd/>
              </a:ln>
            </p:spPr>
            <p:txBody>
              <a:bodyPr wrap="none" anchor="ctr"/>
              <a:lstStyle/>
              <a:p>
                <a:endParaRPr lang="en-US">
                  <a:latin typeface="+mn-lt"/>
                </a:endParaRPr>
              </a:p>
            </p:txBody>
          </p:sp>
          <p:sp>
            <p:nvSpPr>
              <p:cNvPr id="33" name="Line 59"/>
              <p:cNvSpPr>
                <a:spLocks noChangeShapeType="1"/>
              </p:cNvSpPr>
              <p:nvPr/>
            </p:nvSpPr>
            <p:spPr bwMode="auto">
              <a:xfrm>
                <a:off x="7657948" y="1892331"/>
                <a:ext cx="138023" cy="176021"/>
              </a:xfrm>
              <a:prstGeom prst="line">
                <a:avLst/>
              </a:prstGeom>
              <a:noFill/>
              <a:ln w="12700">
                <a:solidFill>
                  <a:srgbClr val="C0C0C0"/>
                </a:solidFill>
                <a:round/>
                <a:headEnd/>
                <a:tailEnd/>
              </a:ln>
            </p:spPr>
            <p:txBody>
              <a:bodyPr/>
              <a:lstStyle/>
              <a:p>
                <a:endParaRPr lang="en-US">
                  <a:latin typeface="+mn-lt"/>
                </a:endParaRPr>
              </a:p>
            </p:txBody>
          </p:sp>
          <p:sp>
            <p:nvSpPr>
              <p:cNvPr id="34" name="Line 60"/>
              <p:cNvSpPr>
                <a:spLocks noChangeShapeType="1"/>
              </p:cNvSpPr>
              <p:nvPr/>
            </p:nvSpPr>
            <p:spPr bwMode="auto">
              <a:xfrm flipV="1">
                <a:off x="7795971" y="1892331"/>
                <a:ext cx="138023" cy="176021"/>
              </a:xfrm>
              <a:prstGeom prst="line">
                <a:avLst/>
              </a:prstGeom>
              <a:noFill/>
              <a:ln w="12700">
                <a:solidFill>
                  <a:srgbClr val="C0C0C0"/>
                </a:solidFill>
                <a:round/>
                <a:headEnd/>
                <a:tailEnd/>
              </a:ln>
            </p:spPr>
            <p:txBody>
              <a:bodyPr/>
              <a:lstStyle/>
              <a:p>
                <a:endParaRPr lang="en-US">
                  <a:latin typeface="+mn-lt"/>
                </a:endParaRPr>
              </a:p>
            </p:txBody>
          </p:sp>
          <p:sp>
            <p:nvSpPr>
              <p:cNvPr id="35" name="Line 61"/>
              <p:cNvSpPr>
                <a:spLocks noChangeShapeType="1"/>
              </p:cNvSpPr>
              <p:nvPr/>
            </p:nvSpPr>
            <p:spPr bwMode="auto">
              <a:xfrm>
                <a:off x="7795971" y="2068351"/>
                <a:ext cx="0" cy="232027"/>
              </a:xfrm>
              <a:prstGeom prst="line">
                <a:avLst/>
              </a:prstGeom>
              <a:noFill/>
              <a:ln w="12700">
                <a:solidFill>
                  <a:srgbClr val="C0C0C0"/>
                </a:solidFill>
                <a:round/>
                <a:headEnd/>
                <a:tailEnd/>
              </a:ln>
            </p:spPr>
            <p:txBody>
              <a:bodyPr/>
              <a:lstStyle/>
              <a:p>
                <a:endParaRPr lang="en-US">
                  <a:latin typeface="+mn-lt"/>
                </a:endParaRPr>
              </a:p>
            </p:txBody>
          </p:sp>
          <p:sp>
            <p:nvSpPr>
              <p:cNvPr id="36" name="Text Box 62"/>
              <p:cNvSpPr txBox="1">
                <a:spLocks noChangeArrowheads="1"/>
              </p:cNvSpPr>
              <p:nvPr/>
            </p:nvSpPr>
            <p:spPr bwMode="auto">
              <a:xfrm>
                <a:off x="7313891" y="3388506"/>
                <a:ext cx="871329" cy="523117"/>
              </a:xfrm>
              <a:prstGeom prst="rect">
                <a:avLst/>
              </a:prstGeom>
              <a:noFill/>
              <a:ln w="25400">
                <a:noFill/>
                <a:miter lim="800000"/>
                <a:headEnd/>
                <a:tailEnd/>
              </a:ln>
            </p:spPr>
            <p:txBody>
              <a:bodyPr wrap="none">
                <a:spAutoFit/>
              </a:bodyPr>
              <a:lstStyle/>
              <a:p>
                <a:pPr eaLnBrk="0" hangingPunct="0"/>
                <a:r>
                  <a:rPr lang="en-US" sz="1400" dirty="0" smtClean="0">
                    <a:latin typeface="+mn-lt"/>
                  </a:rPr>
                  <a:t>Sample</a:t>
                </a:r>
                <a:endParaRPr lang="en-US" sz="1400" dirty="0">
                  <a:latin typeface="+mn-lt"/>
                </a:endParaRPr>
              </a:p>
              <a:p>
                <a:pPr eaLnBrk="0" hangingPunct="0"/>
                <a:r>
                  <a:rPr lang="en-US" sz="1400" dirty="0">
                    <a:latin typeface="+mn-lt"/>
                  </a:rPr>
                  <a:t>Syringe</a:t>
                </a:r>
              </a:p>
            </p:txBody>
          </p:sp>
          <p:sp>
            <p:nvSpPr>
              <p:cNvPr id="37" name="Line 63"/>
              <p:cNvSpPr>
                <a:spLocks noChangeShapeType="1"/>
              </p:cNvSpPr>
              <p:nvPr/>
            </p:nvSpPr>
            <p:spPr bwMode="ltGray">
              <a:xfrm>
                <a:off x="7657948" y="1892331"/>
                <a:ext cx="138023" cy="176021"/>
              </a:xfrm>
              <a:prstGeom prst="line">
                <a:avLst/>
              </a:prstGeom>
              <a:noFill/>
              <a:ln w="38100">
                <a:solidFill>
                  <a:srgbClr val="008000"/>
                </a:solidFill>
                <a:round/>
                <a:headEnd/>
                <a:tailEnd/>
              </a:ln>
            </p:spPr>
            <p:txBody>
              <a:bodyPr/>
              <a:lstStyle/>
              <a:p>
                <a:endParaRPr lang="en-US">
                  <a:latin typeface="+mn-lt"/>
                </a:endParaRPr>
              </a:p>
            </p:txBody>
          </p:sp>
          <p:sp>
            <p:nvSpPr>
              <p:cNvPr id="38" name="Line 64"/>
              <p:cNvSpPr>
                <a:spLocks noChangeShapeType="1"/>
              </p:cNvSpPr>
              <p:nvPr/>
            </p:nvSpPr>
            <p:spPr bwMode="ltGray">
              <a:xfrm flipV="1">
                <a:off x="7793970" y="2068351"/>
                <a:ext cx="2000" cy="150018"/>
              </a:xfrm>
              <a:prstGeom prst="line">
                <a:avLst/>
              </a:prstGeom>
              <a:noFill/>
              <a:ln w="38100">
                <a:solidFill>
                  <a:srgbClr val="008000"/>
                </a:solidFill>
                <a:round/>
                <a:headEnd/>
                <a:tailEnd/>
              </a:ln>
            </p:spPr>
            <p:txBody>
              <a:bodyPr/>
              <a:lstStyle/>
              <a:p>
                <a:endParaRPr lang="en-US">
                  <a:latin typeface="+mn-lt"/>
                </a:endParaRPr>
              </a:p>
            </p:txBody>
          </p:sp>
          <p:sp>
            <p:nvSpPr>
              <p:cNvPr id="39" name="Rectangle 66"/>
              <p:cNvSpPr>
                <a:spLocks noChangeArrowheads="1"/>
              </p:cNvSpPr>
              <p:nvPr/>
            </p:nvSpPr>
            <p:spPr bwMode="ltGray">
              <a:xfrm>
                <a:off x="7697955" y="2314380"/>
                <a:ext cx="192032" cy="288034"/>
              </a:xfrm>
              <a:prstGeom prst="rect">
                <a:avLst/>
              </a:prstGeom>
              <a:solidFill>
                <a:srgbClr val="008000"/>
              </a:solidFill>
              <a:ln w="12700">
                <a:solidFill>
                  <a:srgbClr val="008000"/>
                </a:solidFill>
                <a:miter lim="800000"/>
                <a:headEnd/>
                <a:tailEnd/>
              </a:ln>
            </p:spPr>
            <p:txBody>
              <a:bodyPr wrap="none" anchor="ctr"/>
              <a:lstStyle/>
              <a:p>
                <a:endParaRPr lang="en-US">
                  <a:latin typeface="+mn-lt"/>
                </a:endParaRPr>
              </a:p>
            </p:txBody>
          </p:sp>
        </p:grpSp>
        <p:grpSp>
          <p:nvGrpSpPr>
            <p:cNvPr id="19" name="Group 68"/>
            <p:cNvGrpSpPr/>
            <p:nvPr/>
          </p:nvGrpSpPr>
          <p:grpSpPr>
            <a:xfrm>
              <a:off x="2304660" y="3769111"/>
              <a:ext cx="2523815" cy="665257"/>
              <a:chOff x="2304660" y="3769111"/>
              <a:chExt cx="2523815" cy="665257"/>
            </a:xfrm>
          </p:grpSpPr>
          <p:sp>
            <p:nvSpPr>
              <p:cNvPr id="24" name="Rectangle 49"/>
              <p:cNvSpPr>
                <a:spLocks noChangeArrowheads="1"/>
              </p:cNvSpPr>
              <p:nvPr/>
            </p:nvSpPr>
            <p:spPr bwMode="auto">
              <a:xfrm rot="10800000" flipV="1">
                <a:off x="2304660" y="3961970"/>
                <a:ext cx="2425655" cy="87515"/>
              </a:xfrm>
              <a:prstGeom prst="rect">
                <a:avLst/>
              </a:prstGeom>
              <a:solidFill>
                <a:srgbClr val="FFFFFF"/>
              </a:solidFill>
              <a:ln w="12700">
                <a:solidFill>
                  <a:schemeClr val="tx1"/>
                </a:solidFill>
                <a:miter lim="800000"/>
                <a:headEnd/>
                <a:tailEnd/>
              </a:ln>
            </p:spPr>
            <p:txBody>
              <a:bodyPr wrap="none" anchor="ctr"/>
              <a:lstStyle/>
              <a:p>
                <a:endParaRPr lang="en-US">
                  <a:latin typeface="+mn-lt"/>
                </a:endParaRPr>
              </a:p>
            </p:txBody>
          </p:sp>
          <p:sp>
            <p:nvSpPr>
              <p:cNvPr id="25" name="Text Box 51"/>
              <p:cNvSpPr txBox="1">
                <a:spLocks noChangeArrowheads="1"/>
              </p:cNvSpPr>
              <p:nvPr/>
            </p:nvSpPr>
            <p:spPr bwMode="auto">
              <a:xfrm>
                <a:off x="2652335" y="4126591"/>
                <a:ext cx="434734" cy="307777"/>
              </a:xfrm>
              <a:prstGeom prst="rect">
                <a:avLst/>
              </a:prstGeom>
              <a:noFill/>
              <a:ln w="12700">
                <a:noFill/>
                <a:miter lim="800000"/>
                <a:headEnd/>
                <a:tailEnd/>
              </a:ln>
            </p:spPr>
            <p:txBody>
              <a:bodyPr wrap="none">
                <a:spAutoFit/>
              </a:bodyPr>
              <a:lstStyle/>
              <a:p>
                <a:pPr eaLnBrk="0" hangingPunct="0"/>
                <a:r>
                  <a:rPr lang="en-US" sz="1400" dirty="0">
                    <a:latin typeface="+mn-lt"/>
                  </a:rPr>
                  <a:t>Air</a:t>
                </a:r>
              </a:p>
            </p:txBody>
          </p:sp>
          <p:sp>
            <p:nvSpPr>
              <p:cNvPr id="26" name="Line 65"/>
              <p:cNvSpPr>
                <a:spLocks noChangeShapeType="1"/>
              </p:cNvSpPr>
              <p:nvPr/>
            </p:nvSpPr>
            <p:spPr bwMode="auto">
              <a:xfrm flipV="1">
                <a:off x="2564781" y="3769111"/>
                <a:ext cx="1382751" cy="11153"/>
              </a:xfrm>
              <a:prstGeom prst="line">
                <a:avLst/>
              </a:prstGeom>
              <a:noFill/>
              <a:ln w="57150">
                <a:solidFill>
                  <a:schemeClr val="tx1"/>
                </a:solidFill>
                <a:round/>
                <a:headEnd/>
                <a:tailEnd type="triangle" w="med" len="med"/>
              </a:ln>
            </p:spPr>
            <p:txBody>
              <a:bodyPr/>
              <a:lstStyle/>
              <a:p>
                <a:endParaRPr lang="en-US">
                  <a:latin typeface="+mn-lt"/>
                </a:endParaRPr>
              </a:p>
            </p:txBody>
          </p:sp>
          <p:cxnSp>
            <p:nvCxnSpPr>
              <p:cNvPr id="27" name="Straight Connector 26"/>
              <p:cNvCxnSpPr/>
              <p:nvPr/>
            </p:nvCxnSpPr>
            <p:spPr bwMode="auto">
              <a:xfrm>
                <a:off x="4248616" y="4003288"/>
                <a:ext cx="579859" cy="11152"/>
              </a:xfrm>
              <a:prstGeom prst="line">
                <a:avLst/>
              </a:prstGeom>
              <a:solidFill>
                <a:srgbClr val="3374D4"/>
              </a:solidFill>
              <a:ln w="76200" cap="flat" cmpd="sng" algn="ctr">
                <a:solidFill>
                  <a:srgbClr val="CC3300"/>
                </a:solidFill>
                <a:prstDash val="solid"/>
                <a:round/>
                <a:headEnd type="none" w="med" len="med"/>
                <a:tailEnd type="none" w="med" len="med"/>
              </a:ln>
              <a:effectLst/>
            </p:spPr>
          </p:cxnSp>
        </p:grpSp>
        <p:grpSp>
          <p:nvGrpSpPr>
            <p:cNvPr id="20" name="Group 63"/>
            <p:cNvGrpSpPr/>
            <p:nvPr/>
          </p:nvGrpSpPr>
          <p:grpSpPr>
            <a:xfrm>
              <a:off x="1412968" y="2084833"/>
              <a:ext cx="4512346" cy="2043595"/>
              <a:chOff x="1412966" y="2084832"/>
              <a:chExt cx="4512346" cy="2043595"/>
            </a:xfrm>
          </p:grpSpPr>
          <p:sp>
            <p:nvSpPr>
              <p:cNvPr id="21" name="Line 66"/>
              <p:cNvSpPr>
                <a:spLocks noChangeShapeType="1"/>
              </p:cNvSpPr>
              <p:nvPr/>
            </p:nvSpPr>
            <p:spPr bwMode="auto">
              <a:xfrm>
                <a:off x="5352476" y="2315525"/>
                <a:ext cx="572836" cy="528259"/>
              </a:xfrm>
              <a:prstGeom prst="line">
                <a:avLst/>
              </a:prstGeom>
              <a:noFill/>
              <a:ln w="12700">
                <a:solidFill>
                  <a:schemeClr val="tx1"/>
                </a:solidFill>
                <a:prstDash val="dash"/>
                <a:round/>
                <a:headEnd/>
                <a:tailEnd type="triangle" w="med" len="med"/>
              </a:ln>
            </p:spPr>
            <p:txBody>
              <a:bodyPr/>
              <a:lstStyle>
                <a:defPPr>
                  <a:defRPr lang="en-US"/>
                </a:defPPr>
                <a:lvl1pPr algn="l" rtl="0" fontAlgn="base">
                  <a:spcBef>
                    <a:spcPct val="0"/>
                  </a:spcBef>
                  <a:spcAft>
                    <a:spcPct val="0"/>
                  </a:spcAft>
                  <a:defRPr sz="1600" kern="1200">
                    <a:solidFill>
                      <a:schemeClr val="tx1"/>
                    </a:solidFill>
                    <a:latin typeface="Verdana" pitchFamily="34" charset="0"/>
                    <a:ea typeface="ＭＳ Ｐゴシック"/>
                    <a:cs typeface="ＭＳ Ｐゴシック"/>
                  </a:defRPr>
                </a:lvl1pPr>
                <a:lvl2pPr marL="457200" algn="l" rtl="0" fontAlgn="base">
                  <a:spcBef>
                    <a:spcPct val="0"/>
                  </a:spcBef>
                  <a:spcAft>
                    <a:spcPct val="0"/>
                  </a:spcAft>
                  <a:defRPr sz="1600" kern="1200">
                    <a:solidFill>
                      <a:schemeClr val="tx1"/>
                    </a:solidFill>
                    <a:latin typeface="Verdana" pitchFamily="34" charset="0"/>
                    <a:ea typeface="ＭＳ Ｐゴシック"/>
                    <a:cs typeface="ＭＳ Ｐゴシック"/>
                  </a:defRPr>
                </a:lvl2pPr>
                <a:lvl3pPr marL="914400" algn="l" rtl="0" fontAlgn="base">
                  <a:spcBef>
                    <a:spcPct val="0"/>
                  </a:spcBef>
                  <a:spcAft>
                    <a:spcPct val="0"/>
                  </a:spcAft>
                  <a:defRPr sz="1600" kern="1200">
                    <a:solidFill>
                      <a:schemeClr val="tx1"/>
                    </a:solidFill>
                    <a:latin typeface="Verdana" pitchFamily="34" charset="0"/>
                    <a:ea typeface="ＭＳ Ｐゴシック"/>
                    <a:cs typeface="ＭＳ Ｐゴシック"/>
                  </a:defRPr>
                </a:lvl3pPr>
                <a:lvl4pPr marL="1371600" algn="l" rtl="0" fontAlgn="base">
                  <a:spcBef>
                    <a:spcPct val="0"/>
                  </a:spcBef>
                  <a:spcAft>
                    <a:spcPct val="0"/>
                  </a:spcAft>
                  <a:defRPr sz="1600" kern="1200">
                    <a:solidFill>
                      <a:schemeClr val="tx1"/>
                    </a:solidFill>
                    <a:latin typeface="Verdana" pitchFamily="34" charset="0"/>
                    <a:ea typeface="ＭＳ Ｐゴシック"/>
                    <a:cs typeface="ＭＳ Ｐゴシック"/>
                  </a:defRPr>
                </a:lvl4pPr>
                <a:lvl5pPr marL="1828800" algn="l" rtl="0" fontAlgn="base">
                  <a:spcBef>
                    <a:spcPct val="0"/>
                  </a:spcBef>
                  <a:spcAft>
                    <a:spcPct val="0"/>
                  </a:spcAft>
                  <a:defRPr sz="1600" kern="1200">
                    <a:solidFill>
                      <a:schemeClr val="tx1"/>
                    </a:solidFill>
                    <a:latin typeface="Verdana" pitchFamily="34" charset="0"/>
                    <a:ea typeface="ＭＳ Ｐゴシック"/>
                    <a:cs typeface="ＭＳ Ｐゴシック"/>
                  </a:defRPr>
                </a:lvl5pPr>
                <a:lvl6pPr marL="2286000" algn="l" defTabSz="914400" rtl="0" eaLnBrk="1" latinLnBrk="0" hangingPunct="1">
                  <a:defRPr sz="1600" kern="1200">
                    <a:solidFill>
                      <a:schemeClr val="tx1"/>
                    </a:solidFill>
                    <a:latin typeface="Verdana" pitchFamily="34" charset="0"/>
                    <a:ea typeface="ＭＳ Ｐゴシック"/>
                    <a:cs typeface="ＭＳ Ｐゴシック"/>
                  </a:defRPr>
                </a:lvl6pPr>
                <a:lvl7pPr marL="2743200" algn="l" defTabSz="914400" rtl="0" eaLnBrk="1" latinLnBrk="0" hangingPunct="1">
                  <a:defRPr sz="1600" kern="1200">
                    <a:solidFill>
                      <a:schemeClr val="tx1"/>
                    </a:solidFill>
                    <a:latin typeface="Verdana" pitchFamily="34" charset="0"/>
                    <a:ea typeface="ＭＳ Ｐゴシック"/>
                    <a:cs typeface="ＭＳ Ｐゴシック"/>
                  </a:defRPr>
                </a:lvl7pPr>
                <a:lvl8pPr marL="3200400" algn="l" defTabSz="914400" rtl="0" eaLnBrk="1" latinLnBrk="0" hangingPunct="1">
                  <a:defRPr sz="1600" kern="1200">
                    <a:solidFill>
                      <a:schemeClr val="tx1"/>
                    </a:solidFill>
                    <a:latin typeface="Verdana" pitchFamily="34" charset="0"/>
                    <a:ea typeface="ＭＳ Ｐゴシック"/>
                    <a:cs typeface="ＭＳ Ｐゴシック"/>
                  </a:defRPr>
                </a:lvl8pPr>
                <a:lvl9pPr marL="3657600" algn="l" defTabSz="914400" rtl="0" eaLnBrk="1" latinLnBrk="0" hangingPunct="1">
                  <a:defRPr sz="1600" kern="1200">
                    <a:solidFill>
                      <a:schemeClr val="tx1"/>
                    </a:solidFill>
                    <a:latin typeface="Verdana" pitchFamily="34" charset="0"/>
                    <a:ea typeface="ＭＳ Ｐゴシック"/>
                    <a:cs typeface="ＭＳ Ｐゴシック"/>
                  </a:defRPr>
                </a:lvl9pPr>
              </a:lstStyle>
              <a:p>
                <a:endParaRPr lang="en-US">
                  <a:latin typeface="+mn-lt"/>
                </a:endParaRPr>
              </a:p>
            </p:txBody>
          </p:sp>
          <p:sp>
            <p:nvSpPr>
              <p:cNvPr id="22" name="TextBox 59"/>
              <p:cNvSpPr txBox="1"/>
              <p:nvPr/>
            </p:nvSpPr>
            <p:spPr>
              <a:xfrm>
                <a:off x="4983480" y="2084832"/>
                <a:ext cx="905256" cy="276999"/>
              </a:xfrm>
              <a:prstGeom prst="rect">
                <a:avLst/>
              </a:prstGeom>
              <a:noFill/>
            </p:spPr>
            <p:txBody>
              <a:bodyPr wrap="square" rtlCol="0">
                <a:spAutoFit/>
              </a:bodyPr>
              <a:lstStyle>
                <a:defPPr>
                  <a:defRPr lang="en-US"/>
                </a:defPPr>
                <a:lvl1pPr algn="l" rtl="0" fontAlgn="base">
                  <a:spcBef>
                    <a:spcPct val="0"/>
                  </a:spcBef>
                  <a:spcAft>
                    <a:spcPct val="0"/>
                  </a:spcAft>
                  <a:defRPr sz="1600" kern="1200">
                    <a:solidFill>
                      <a:schemeClr val="tx1"/>
                    </a:solidFill>
                    <a:latin typeface="Verdana" pitchFamily="34" charset="0"/>
                    <a:ea typeface="ＭＳ Ｐゴシック"/>
                    <a:cs typeface="ＭＳ Ｐゴシック"/>
                  </a:defRPr>
                </a:lvl1pPr>
                <a:lvl2pPr marL="457200" algn="l" rtl="0" fontAlgn="base">
                  <a:spcBef>
                    <a:spcPct val="0"/>
                  </a:spcBef>
                  <a:spcAft>
                    <a:spcPct val="0"/>
                  </a:spcAft>
                  <a:defRPr sz="1600" kern="1200">
                    <a:solidFill>
                      <a:schemeClr val="tx1"/>
                    </a:solidFill>
                    <a:latin typeface="Verdana" pitchFamily="34" charset="0"/>
                    <a:ea typeface="ＭＳ Ｐゴシック"/>
                    <a:cs typeface="ＭＳ Ｐゴシック"/>
                  </a:defRPr>
                </a:lvl2pPr>
                <a:lvl3pPr marL="914400" algn="l" rtl="0" fontAlgn="base">
                  <a:spcBef>
                    <a:spcPct val="0"/>
                  </a:spcBef>
                  <a:spcAft>
                    <a:spcPct val="0"/>
                  </a:spcAft>
                  <a:defRPr sz="1600" kern="1200">
                    <a:solidFill>
                      <a:schemeClr val="tx1"/>
                    </a:solidFill>
                    <a:latin typeface="Verdana" pitchFamily="34" charset="0"/>
                    <a:ea typeface="ＭＳ Ｐゴシック"/>
                    <a:cs typeface="ＭＳ Ｐゴシック"/>
                  </a:defRPr>
                </a:lvl3pPr>
                <a:lvl4pPr marL="1371600" algn="l" rtl="0" fontAlgn="base">
                  <a:spcBef>
                    <a:spcPct val="0"/>
                  </a:spcBef>
                  <a:spcAft>
                    <a:spcPct val="0"/>
                  </a:spcAft>
                  <a:defRPr sz="1600" kern="1200">
                    <a:solidFill>
                      <a:schemeClr val="tx1"/>
                    </a:solidFill>
                    <a:latin typeface="Verdana" pitchFamily="34" charset="0"/>
                    <a:ea typeface="ＭＳ Ｐゴシック"/>
                    <a:cs typeface="ＭＳ Ｐゴシック"/>
                  </a:defRPr>
                </a:lvl4pPr>
                <a:lvl5pPr marL="1828800" algn="l" rtl="0" fontAlgn="base">
                  <a:spcBef>
                    <a:spcPct val="0"/>
                  </a:spcBef>
                  <a:spcAft>
                    <a:spcPct val="0"/>
                  </a:spcAft>
                  <a:defRPr sz="1600" kern="1200">
                    <a:solidFill>
                      <a:schemeClr val="tx1"/>
                    </a:solidFill>
                    <a:latin typeface="Verdana" pitchFamily="34" charset="0"/>
                    <a:ea typeface="ＭＳ Ｐゴシック"/>
                    <a:cs typeface="ＭＳ Ｐゴシック"/>
                  </a:defRPr>
                </a:lvl5pPr>
                <a:lvl6pPr marL="2286000" algn="l" defTabSz="914400" rtl="0" eaLnBrk="1" latinLnBrk="0" hangingPunct="1">
                  <a:defRPr sz="1600" kern="1200">
                    <a:solidFill>
                      <a:schemeClr val="tx1"/>
                    </a:solidFill>
                    <a:latin typeface="Verdana" pitchFamily="34" charset="0"/>
                    <a:ea typeface="ＭＳ Ｐゴシック"/>
                    <a:cs typeface="ＭＳ Ｐゴシック"/>
                  </a:defRPr>
                </a:lvl6pPr>
                <a:lvl7pPr marL="2743200" algn="l" defTabSz="914400" rtl="0" eaLnBrk="1" latinLnBrk="0" hangingPunct="1">
                  <a:defRPr sz="1600" kern="1200">
                    <a:solidFill>
                      <a:schemeClr val="tx1"/>
                    </a:solidFill>
                    <a:latin typeface="Verdana" pitchFamily="34" charset="0"/>
                    <a:ea typeface="ＭＳ Ｐゴシック"/>
                    <a:cs typeface="ＭＳ Ｐゴシック"/>
                  </a:defRPr>
                </a:lvl7pPr>
                <a:lvl8pPr marL="3200400" algn="l" defTabSz="914400" rtl="0" eaLnBrk="1" latinLnBrk="0" hangingPunct="1">
                  <a:defRPr sz="1600" kern="1200">
                    <a:solidFill>
                      <a:schemeClr val="tx1"/>
                    </a:solidFill>
                    <a:latin typeface="Verdana" pitchFamily="34" charset="0"/>
                    <a:ea typeface="ＭＳ Ｐゴシック"/>
                    <a:cs typeface="ＭＳ Ｐゴシック"/>
                  </a:defRPr>
                </a:lvl8pPr>
                <a:lvl9pPr marL="3657600" algn="l" defTabSz="914400" rtl="0" eaLnBrk="1" latinLnBrk="0" hangingPunct="1">
                  <a:defRPr sz="1600" kern="1200">
                    <a:solidFill>
                      <a:schemeClr val="tx1"/>
                    </a:solidFill>
                    <a:latin typeface="Verdana" pitchFamily="34" charset="0"/>
                    <a:ea typeface="ＭＳ Ｐゴシック"/>
                    <a:cs typeface="ＭＳ Ｐゴシック"/>
                  </a:defRPr>
                </a:lvl9pPr>
              </a:lstStyle>
              <a:p>
                <a:r>
                  <a:rPr lang="en-US" sz="1200" b="1" i="1" dirty="0" smtClean="0"/>
                  <a:t>Sample</a:t>
                </a:r>
                <a:endParaRPr lang="en-US" sz="1200" b="1" i="1" dirty="0"/>
              </a:p>
            </p:txBody>
          </p:sp>
          <p:sp>
            <p:nvSpPr>
              <p:cNvPr id="23" name="TextBox 59"/>
              <p:cNvSpPr txBox="1"/>
              <p:nvPr/>
            </p:nvSpPr>
            <p:spPr>
              <a:xfrm>
                <a:off x="1412966" y="3851428"/>
                <a:ext cx="905256" cy="276999"/>
              </a:xfrm>
              <a:prstGeom prst="rect">
                <a:avLst/>
              </a:prstGeom>
              <a:noFill/>
            </p:spPr>
            <p:txBody>
              <a:bodyPr wrap="square" rtlCol="0">
                <a:spAutoFit/>
              </a:bodyPr>
              <a:lstStyle>
                <a:defPPr>
                  <a:defRPr lang="en-US"/>
                </a:defPPr>
                <a:lvl1pPr algn="l" rtl="0" fontAlgn="base">
                  <a:spcBef>
                    <a:spcPct val="0"/>
                  </a:spcBef>
                  <a:spcAft>
                    <a:spcPct val="0"/>
                  </a:spcAft>
                  <a:defRPr sz="1600" kern="1200">
                    <a:solidFill>
                      <a:schemeClr val="tx1"/>
                    </a:solidFill>
                    <a:latin typeface="Verdana" pitchFamily="34" charset="0"/>
                    <a:ea typeface="ＭＳ Ｐゴシック"/>
                    <a:cs typeface="ＭＳ Ｐゴシック"/>
                  </a:defRPr>
                </a:lvl1pPr>
                <a:lvl2pPr marL="457200" algn="l" rtl="0" fontAlgn="base">
                  <a:spcBef>
                    <a:spcPct val="0"/>
                  </a:spcBef>
                  <a:spcAft>
                    <a:spcPct val="0"/>
                  </a:spcAft>
                  <a:defRPr sz="1600" kern="1200">
                    <a:solidFill>
                      <a:schemeClr val="tx1"/>
                    </a:solidFill>
                    <a:latin typeface="Verdana" pitchFamily="34" charset="0"/>
                    <a:ea typeface="ＭＳ Ｐゴシック"/>
                    <a:cs typeface="ＭＳ Ｐゴシック"/>
                  </a:defRPr>
                </a:lvl2pPr>
                <a:lvl3pPr marL="914400" algn="l" rtl="0" fontAlgn="base">
                  <a:spcBef>
                    <a:spcPct val="0"/>
                  </a:spcBef>
                  <a:spcAft>
                    <a:spcPct val="0"/>
                  </a:spcAft>
                  <a:defRPr sz="1600" kern="1200">
                    <a:solidFill>
                      <a:schemeClr val="tx1"/>
                    </a:solidFill>
                    <a:latin typeface="Verdana" pitchFamily="34" charset="0"/>
                    <a:ea typeface="ＭＳ Ｐゴシック"/>
                    <a:cs typeface="ＭＳ Ｐゴシック"/>
                  </a:defRPr>
                </a:lvl3pPr>
                <a:lvl4pPr marL="1371600" algn="l" rtl="0" fontAlgn="base">
                  <a:spcBef>
                    <a:spcPct val="0"/>
                  </a:spcBef>
                  <a:spcAft>
                    <a:spcPct val="0"/>
                  </a:spcAft>
                  <a:defRPr sz="1600" kern="1200">
                    <a:solidFill>
                      <a:schemeClr val="tx1"/>
                    </a:solidFill>
                    <a:latin typeface="Verdana" pitchFamily="34" charset="0"/>
                    <a:ea typeface="ＭＳ Ｐゴシック"/>
                    <a:cs typeface="ＭＳ Ｐゴシック"/>
                  </a:defRPr>
                </a:lvl4pPr>
                <a:lvl5pPr marL="1828800" algn="l" rtl="0" fontAlgn="base">
                  <a:spcBef>
                    <a:spcPct val="0"/>
                  </a:spcBef>
                  <a:spcAft>
                    <a:spcPct val="0"/>
                  </a:spcAft>
                  <a:defRPr sz="1600" kern="1200">
                    <a:solidFill>
                      <a:schemeClr val="tx1"/>
                    </a:solidFill>
                    <a:latin typeface="Verdana" pitchFamily="34" charset="0"/>
                    <a:ea typeface="ＭＳ Ｐゴシック"/>
                    <a:cs typeface="ＭＳ Ｐゴシック"/>
                  </a:defRPr>
                </a:lvl5pPr>
                <a:lvl6pPr marL="2286000" algn="l" defTabSz="914400" rtl="0" eaLnBrk="1" latinLnBrk="0" hangingPunct="1">
                  <a:defRPr sz="1600" kern="1200">
                    <a:solidFill>
                      <a:schemeClr val="tx1"/>
                    </a:solidFill>
                    <a:latin typeface="Verdana" pitchFamily="34" charset="0"/>
                    <a:ea typeface="ＭＳ Ｐゴシック"/>
                    <a:cs typeface="ＭＳ Ｐゴシック"/>
                  </a:defRPr>
                </a:lvl6pPr>
                <a:lvl7pPr marL="2743200" algn="l" defTabSz="914400" rtl="0" eaLnBrk="1" latinLnBrk="0" hangingPunct="1">
                  <a:defRPr sz="1600" kern="1200">
                    <a:solidFill>
                      <a:schemeClr val="tx1"/>
                    </a:solidFill>
                    <a:latin typeface="Verdana" pitchFamily="34" charset="0"/>
                    <a:ea typeface="ＭＳ Ｐゴシック"/>
                    <a:cs typeface="ＭＳ Ｐゴシック"/>
                  </a:defRPr>
                </a:lvl7pPr>
                <a:lvl8pPr marL="3200400" algn="l" defTabSz="914400" rtl="0" eaLnBrk="1" latinLnBrk="0" hangingPunct="1">
                  <a:defRPr sz="1600" kern="1200">
                    <a:solidFill>
                      <a:schemeClr val="tx1"/>
                    </a:solidFill>
                    <a:latin typeface="Verdana" pitchFamily="34" charset="0"/>
                    <a:ea typeface="ＭＳ Ｐゴシック"/>
                    <a:cs typeface="ＭＳ Ｐゴシック"/>
                  </a:defRPr>
                </a:lvl8pPr>
                <a:lvl9pPr marL="3657600" algn="l" defTabSz="914400" rtl="0" eaLnBrk="1" latinLnBrk="0" hangingPunct="1">
                  <a:defRPr sz="1600" kern="1200">
                    <a:solidFill>
                      <a:schemeClr val="tx1"/>
                    </a:solidFill>
                    <a:latin typeface="Verdana" pitchFamily="34" charset="0"/>
                    <a:ea typeface="ＭＳ Ｐゴシック"/>
                    <a:cs typeface="ＭＳ Ｐゴシック"/>
                  </a:defRPr>
                </a:lvl9pPr>
              </a:lstStyle>
              <a:p>
                <a:r>
                  <a:rPr lang="en-US" sz="1200" b="1" i="1" dirty="0" smtClean="0"/>
                  <a:t>Needle</a:t>
                </a:r>
                <a:endParaRPr lang="en-US" sz="1200" b="1" i="1" dirty="0"/>
              </a:p>
            </p:txBody>
          </p:sp>
        </p:grpSp>
      </p:grpSp>
      <p:grpSp>
        <p:nvGrpSpPr>
          <p:cNvPr id="157" name="Group 74"/>
          <p:cNvGrpSpPr/>
          <p:nvPr/>
        </p:nvGrpSpPr>
        <p:grpSpPr>
          <a:xfrm>
            <a:off x="278780" y="5531002"/>
            <a:ext cx="2475438" cy="892097"/>
            <a:chOff x="278780" y="5531002"/>
            <a:chExt cx="2475438" cy="892097"/>
          </a:xfrm>
        </p:grpSpPr>
        <p:sp>
          <p:nvSpPr>
            <p:cNvPr id="158" name="TextBox 157"/>
            <p:cNvSpPr txBox="1"/>
            <p:nvPr/>
          </p:nvSpPr>
          <p:spPr>
            <a:xfrm>
              <a:off x="812119" y="5620210"/>
              <a:ext cx="1857303" cy="769436"/>
            </a:xfrm>
            <a:prstGeom prst="rect">
              <a:avLst/>
            </a:prstGeom>
            <a:noFill/>
          </p:spPr>
          <p:txBody>
            <a:bodyPr wrap="none" rtlCol="0">
              <a:spAutoFit/>
            </a:bodyPr>
            <a:lstStyle/>
            <a:p>
              <a:r>
                <a:rPr lang="en-US" sz="1400" dirty="0" smtClean="0"/>
                <a:t>Sample</a:t>
              </a:r>
            </a:p>
            <a:p>
              <a:r>
                <a:rPr lang="en-US" sz="1400" dirty="0" smtClean="0"/>
                <a:t>Mobile phase</a:t>
              </a:r>
            </a:p>
            <a:p>
              <a:r>
                <a:rPr lang="en-US" sz="1400" dirty="0" smtClean="0"/>
                <a:t>Weak needle wash</a:t>
              </a:r>
            </a:p>
          </p:txBody>
        </p:sp>
        <p:sp>
          <p:nvSpPr>
            <p:cNvPr id="159" name="Rectangle 158"/>
            <p:cNvSpPr/>
            <p:nvPr/>
          </p:nvSpPr>
          <p:spPr bwMode="auto">
            <a:xfrm>
              <a:off x="278780" y="5531002"/>
              <a:ext cx="2475438" cy="892097"/>
            </a:xfrm>
            <a:prstGeom prst="rect">
              <a:avLst/>
            </a:prstGeom>
            <a:no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US" sz="1600" b="0" i="0" u="none" strike="noStrike" cap="none" normalizeH="0" baseline="0" smtClean="0">
                <a:ln>
                  <a:noFill/>
                </a:ln>
                <a:solidFill>
                  <a:schemeClr val="tx1"/>
                </a:solidFill>
                <a:effectLst/>
                <a:latin typeface="Verdana" pitchFamily="34" charset="0"/>
              </a:endParaRPr>
            </a:p>
          </p:txBody>
        </p:sp>
        <p:grpSp>
          <p:nvGrpSpPr>
            <p:cNvPr id="160" name="Group 62"/>
            <p:cNvGrpSpPr/>
            <p:nvPr/>
          </p:nvGrpSpPr>
          <p:grpSpPr>
            <a:xfrm>
              <a:off x="434898" y="5703458"/>
              <a:ext cx="326929" cy="590468"/>
              <a:chOff x="423747" y="5736912"/>
              <a:chExt cx="326929" cy="590468"/>
            </a:xfrm>
          </p:grpSpPr>
          <p:sp>
            <p:nvSpPr>
              <p:cNvPr id="161" name="Rectangle 6"/>
              <p:cNvSpPr>
                <a:spLocks noChangeArrowheads="1"/>
              </p:cNvSpPr>
              <p:nvPr/>
            </p:nvSpPr>
            <p:spPr bwMode="black">
              <a:xfrm>
                <a:off x="423747" y="5736912"/>
                <a:ext cx="326929" cy="79373"/>
              </a:xfrm>
              <a:prstGeom prst="rect">
                <a:avLst/>
              </a:prstGeom>
              <a:solidFill>
                <a:srgbClr val="CC3300"/>
              </a:solidFill>
              <a:ln w="12700">
                <a:solidFill>
                  <a:schemeClr val="tx1"/>
                </a:solidFill>
                <a:miter lim="800000"/>
                <a:headEnd/>
                <a:tailEnd/>
              </a:ln>
            </p:spPr>
            <p:txBody>
              <a:bodyPr wrap="none" anchor="ctr"/>
              <a:lstStyle/>
              <a:p>
                <a:endParaRPr lang="en-US"/>
              </a:p>
            </p:txBody>
          </p:sp>
          <p:sp>
            <p:nvSpPr>
              <p:cNvPr id="162" name="Rectangle 6"/>
              <p:cNvSpPr>
                <a:spLocks noChangeArrowheads="1"/>
              </p:cNvSpPr>
              <p:nvPr/>
            </p:nvSpPr>
            <p:spPr bwMode="auto">
              <a:xfrm>
                <a:off x="423747" y="5992459"/>
                <a:ext cx="326929" cy="79373"/>
              </a:xfrm>
              <a:prstGeom prst="rect">
                <a:avLst/>
              </a:prstGeom>
              <a:solidFill>
                <a:srgbClr val="0000CC"/>
              </a:solidFill>
              <a:ln w="12700">
                <a:solidFill>
                  <a:schemeClr val="tx1"/>
                </a:solidFill>
                <a:miter lim="800000"/>
                <a:headEnd/>
                <a:tailEnd/>
              </a:ln>
            </p:spPr>
            <p:txBody>
              <a:bodyPr wrap="none" anchor="ctr"/>
              <a:lstStyle/>
              <a:p>
                <a:endParaRPr lang="en-US"/>
              </a:p>
            </p:txBody>
          </p:sp>
          <p:sp>
            <p:nvSpPr>
              <p:cNvPr id="163" name="Rectangle 6"/>
              <p:cNvSpPr>
                <a:spLocks noChangeArrowheads="1"/>
              </p:cNvSpPr>
              <p:nvPr/>
            </p:nvSpPr>
            <p:spPr bwMode="auto">
              <a:xfrm>
                <a:off x="423747" y="6248007"/>
                <a:ext cx="326929" cy="79373"/>
              </a:xfrm>
              <a:prstGeom prst="rect">
                <a:avLst/>
              </a:prstGeom>
              <a:solidFill>
                <a:srgbClr val="009900"/>
              </a:solidFill>
              <a:ln w="12700">
                <a:solidFill>
                  <a:schemeClr val="tx1"/>
                </a:solidFill>
                <a:miter lim="800000"/>
                <a:headEnd/>
                <a:tailEnd/>
              </a:ln>
            </p:spPr>
            <p:txBody>
              <a:bodyPr wrap="none" anchor="ctr"/>
              <a:lstStyle/>
              <a:p>
                <a:endParaRPr lang="en-US"/>
              </a:p>
            </p:txBody>
          </p:sp>
        </p:grpSp>
      </p:grpSp>
    </p:spTree>
  </p:cSld>
  <p:clrMapOvr>
    <a:masterClrMapping/>
  </p:clrMapOvr>
  <p:transition/>
  <p:timing>
    <p:tnLst>
      <p:par>
        <p:cTn id="1" dur="indefinite" restart="never" nodeType="tmRoot"/>
      </p:par>
    </p:tnLst>
  </p:timing>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651" name="Rectangle 3"/>
          <p:cNvSpPr>
            <a:spLocks noGrp="1" noChangeArrowheads="1"/>
          </p:cNvSpPr>
          <p:nvPr>
            <p:ph sz="half" idx="1"/>
          </p:nvPr>
        </p:nvSpPr>
        <p:spPr/>
        <p:txBody>
          <a:bodyPr/>
          <a:lstStyle/>
          <a:p>
            <a:pPr>
              <a:buFont typeface="Wingdings 2" pitchFamily="18" charset="2"/>
              <a:buNone/>
            </a:pPr>
            <a:r>
              <a:rPr lang="en-US" dirty="0" smtClean="0">
                <a:solidFill>
                  <a:srgbClr val="0000FF"/>
                </a:solidFill>
              </a:rPr>
              <a:t>ADVANTAGES</a:t>
            </a:r>
          </a:p>
          <a:p>
            <a:r>
              <a:rPr lang="en-US" dirty="0" smtClean="0"/>
              <a:t>This is the DEFAULT method and recommended for most applications.</a:t>
            </a:r>
          </a:p>
          <a:p>
            <a:r>
              <a:rPr lang="en-US" dirty="0" smtClean="0"/>
              <a:t>No weak wash or air gaps injected</a:t>
            </a:r>
          </a:p>
          <a:p>
            <a:r>
              <a:rPr lang="en-US" dirty="0" smtClean="0"/>
              <a:t>Sample does not contact weak wash.</a:t>
            </a:r>
          </a:p>
          <a:p>
            <a:r>
              <a:rPr lang="en-US" dirty="0" smtClean="0"/>
              <a:t>Better accuracy and precision than Partial Loop with pressure assist.</a:t>
            </a:r>
          </a:p>
          <a:p>
            <a:r>
              <a:rPr lang="en-US" dirty="0" smtClean="0"/>
              <a:t>Wide linear range: 25-75% of loop volume</a:t>
            </a:r>
          </a:p>
          <a:p>
            <a:endParaRPr lang="en-US" dirty="0" smtClean="0"/>
          </a:p>
        </p:txBody>
      </p:sp>
      <p:sp>
        <p:nvSpPr>
          <p:cNvPr id="27652" name="Rectangle 4"/>
          <p:cNvSpPr>
            <a:spLocks noGrp="1" noChangeArrowheads="1"/>
          </p:cNvSpPr>
          <p:nvPr>
            <p:ph sz="half" idx="2"/>
          </p:nvPr>
        </p:nvSpPr>
        <p:spPr/>
        <p:txBody>
          <a:bodyPr/>
          <a:lstStyle/>
          <a:p>
            <a:pPr>
              <a:buFont typeface="Wingdings 2" pitchFamily="18" charset="2"/>
              <a:buNone/>
            </a:pPr>
            <a:r>
              <a:rPr lang="en-US" dirty="0" smtClean="0">
                <a:solidFill>
                  <a:srgbClr val="FF0000"/>
                </a:solidFill>
              </a:rPr>
              <a:t>DISADVANTAGES</a:t>
            </a:r>
          </a:p>
          <a:p>
            <a:r>
              <a:rPr lang="en-US" dirty="0" smtClean="0"/>
              <a:t>Larger amount of sample required </a:t>
            </a:r>
          </a:p>
          <a:p>
            <a:pPr lvl="1"/>
            <a:r>
              <a:rPr lang="en-US" dirty="0" smtClean="0"/>
              <a:t>Default 15</a:t>
            </a:r>
            <a:r>
              <a:rPr lang="en-US" dirty="0" smtClean="0">
                <a:cs typeface="Times New Roman" pitchFamily="18" charset="0"/>
              </a:rPr>
              <a:t>µL + injection volume</a:t>
            </a:r>
          </a:p>
          <a:p>
            <a:pPr lvl="1"/>
            <a:r>
              <a:rPr lang="en-US" dirty="0" smtClean="0">
                <a:cs typeface="Times New Roman" pitchFamily="18" charset="0"/>
              </a:rPr>
              <a:t>Overfill</a:t>
            </a:r>
            <a:r>
              <a:rPr lang="en-US" dirty="0" smtClean="0"/>
              <a:t> amount programmable, use at least 3</a:t>
            </a:r>
            <a:r>
              <a:rPr lang="en-US" dirty="0" smtClean="0">
                <a:cs typeface="Times New Roman" pitchFamily="18" charset="0"/>
              </a:rPr>
              <a:t>µL</a:t>
            </a:r>
            <a:endParaRPr lang="en-US" dirty="0" smtClean="0"/>
          </a:p>
          <a:p>
            <a:r>
              <a:rPr lang="en-US" dirty="0" smtClean="0"/>
              <a:t>Less reproducible than full loop</a:t>
            </a:r>
          </a:p>
          <a:p>
            <a:r>
              <a:rPr lang="en-US" dirty="0" smtClean="0"/>
              <a:t>Slower injection cycle than Partial Loop with Pressure Assist</a:t>
            </a:r>
          </a:p>
        </p:txBody>
      </p:sp>
      <p:sp>
        <p:nvSpPr>
          <p:cNvPr id="27650" name="Rectangle 2"/>
          <p:cNvSpPr>
            <a:spLocks noGrp="1" noChangeArrowheads="1"/>
          </p:cNvSpPr>
          <p:nvPr>
            <p:ph type="title"/>
          </p:nvPr>
        </p:nvSpPr>
        <p:spPr/>
        <p:txBody>
          <a:bodyPr/>
          <a:lstStyle/>
          <a:p>
            <a:r>
              <a:rPr lang="en-US" dirty="0" smtClean="0"/>
              <a:t/>
            </a:r>
            <a:br>
              <a:rPr lang="en-US" dirty="0" smtClean="0"/>
            </a:br>
            <a:r>
              <a:rPr lang="en-US" dirty="0" smtClean="0"/>
              <a:t>Summary - </a:t>
            </a:r>
            <a:r>
              <a:rPr lang="en-US" sz="2000" dirty="0" smtClean="0"/>
              <a:t>Partial Loop Needle Overfill Injection</a:t>
            </a:r>
          </a:p>
        </p:txBody>
      </p:sp>
    </p:spTree>
  </p:cSld>
  <p:clrMapOvr>
    <a:masterClrMapping/>
  </p:clrMapOvr>
  <p:timing>
    <p:tnLst>
      <p:par>
        <p:cTn id="1" dur="indefinite" restart="never" nodeType="tmRoot"/>
      </p:par>
    </p:tnLst>
  </p:timing>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9" name="Content Placeholder 98"/>
          <p:cNvSpPr>
            <a:spLocks noGrp="1"/>
          </p:cNvSpPr>
          <p:nvPr>
            <p:ph sz="half" idx="2"/>
          </p:nvPr>
        </p:nvSpPr>
        <p:spPr>
          <a:xfrm>
            <a:off x="7164315" y="1297541"/>
            <a:ext cx="1881672" cy="3514027"/>
          </a:xfrm>
          <a:solidFill>
            <a:srgbClr val="FFFFCC"/>
          </a:solidFill>
          <a:ln>
            <a:solidFill>
              <a:schemeClr val="tx1"/>
            </a:solidFill>
          </a:ln>
        </p:spPr>
        <p:txBody>
          <a:bodyPr/>
          <a:lstStyle/>
          <a:p>
            <a:r>
              <a:rPr lang="en-US" dirty="0" smtClean="0"/>
              <a:t>Sample is drawn up into the needle by the syringe.</a:t>
            </a:r>
          </a:p>
          <a:p>
            <a:r>
              <a:rPr lang="en-US" dirty="0" smtClean="0"/>
              <a:t>Mobile phase flows down through the needle to the column.</a:t>
            </a:r>
          </a:p>
        </p:txBody>
      </p:sp>
      <p:sp>
        <p:nvSpPr>
          <p:cNvPr id="2" name="Title 1"/>
          <p:cNvSpPr>
            <a:spLocks noGrp="1"/>
          </p:cNvSpPr>
          <p:nvPr>
            <p:ph type="title"/>
          </p:nvPr>
        </p:nvSpPr>
        <p:spPr/>
        <p:txBody>
          <a:bodyPr/>
          <a:lstStyle/>
          <a:p>
            <a:r>
              <a:rPr lang="en-US" dirty="0" smtClean="0"/>
              <a:t>Flow Through Needle</a:t>
            </a:r>
            <a:endParaRPr lang="en-US" sz="2000" dirty="0"/>
          </a:p>
        </p:txBody>
      </p:sp>
      <p:grpSp>
        <p:nvGrpSpPr>
          <p:cNvPr id="16" name="Group 99"/>
          <p:cNvGrpSpPr/>
          <p:nvPr/>
        </p:nvGrpSpPr>
        <p:grpSpPr>
          <a:xfrm>
            <a:off x="597117" y="5387638"/>
            <a:ext cx="1924834" cy="875498"/>
            <a:chOff x="6296793" y="5403788"/>
            <a:chExt cx="2000254" cy="892097"/>
          </a:xfrm>
        </p:grpSpPr>
        <p:sp>
          <p:nvSpPr>
            <p:cNvPr id="103" name="TextBox 102"/>
            <p:cNvSpPr txBox="1"/>
            <p:nvPr/>
          </p:nvSpPr>
          <p:spPr bwMode="gray">
            <a:xfrm>
              <a:off x="6844577" y="5492996"/>
              <a:ext cx="1452470" cy="738664"/>
            </a:xfrm>
            <a:prstGeom prst="rect">
              <a:avLst/>
            </a:prstGeom>
            <a:noFill/>
          </p:spPr>
          <p:txBody>
            <a:bodyPr wrap="none" rtlCol="0">
              <a:spAutoFit/>
            </a:bodyPr>
            <a:lstStyle/>
            <a:p>
              <a:r>
                <a:rPr lang="en-US" sz="1400" dirty="0" smtClean="0"/>
                <a:t>Sample</a:t>
              </a:r>
            </a:p>
            <a:p>
              <a:r>
                <a:rPr lang="en-US" sz="1400" dirty="0" smtClean="0"/>
                <a:t>Mobile phase</a:t>
              </a:r>
            </a:p>
            <a:p>
              <a:r>
                <a:rPr lang="en-US" sz="1400" dirty="0" smtClean="0"/>
                <a:t>Purge solvent</a:t>
              </a:r>
            </a:p>
          </p:txBody>
        </p:sp>
        <p:sp>
          <p:nvSpPr>
            <p:cNvPr id="108" name="Rectangle 6"/>
            <p:cNvSpPr>
              <a:spLocks noChangeArrowheads="1"/>
            </p:cNvSpPr>
            <p:nvPr/>
          </p:nvSpPr>
          <p:spPr bwMode="gray">
            <a:xfrm>
              <a:off x="6411326" y="5576244"/>
              <a:ext cx="335783" cy="79373"/>
            </a:xfrm>
            <a:prstGeom prst="rect">
              <a:avLst/>
            </a:prstGeom>
            <a:solidFill>
              <a:srgbClr val="A50021"/>
            </a:solidFill>
            <a:ln w="12700">
              <a:solidFill>
                <a:schemeClr val="tx1"/>
              </a:solidFill>
              <a:miter lim="800000"/>
              <a:headEnd/>
              <a:tailEnd/>
            </a:ln>
          </p:spPr>
          <p:txBody>
            <a:bodyPr wrap="none" anchor="ctr"/>
            <a:lstStyle/>
            <a:p>
              <a:endParaRPr lang="en-US"/>
            </a:p>
          </p:txBody>
        </p:sp>
        <p:sp>
          <p:nvSpPr>
            <p:cNvPr id="109" name="Rectangle 6"/>
            <p:cNvSpPr>
              <a:spLocks noChangeArrowheads="1"/>
            </p:cNvSpPr>
            <p:nvPr/>
          </p:nvSpPr>
          <p:spPr bwMode="gray">
            <a:xfrm>
              <a:off x="6411326" y="5831791"/>
              <a:ext cx="335783" cy="79373"/>
            </a:xfrm>
            <a:prstGeom prst="rect">
              <a:avLst/>
            </a:prstGeom>
            <a:solidFill>
              <a:srgbClr val="0000CC"/>
            </a:solidFill>
            <a:ln w="12700">
              <a:solidFill>
                <a:schemeClr val="tx1"/>
              </a:solidFill>
              <a:miter lim="800000"/>
              <a:headEnd/>
              <a:tailEnd/>
            </a:ln>
          </p:spPr>
          <p:txBody>
            <a:bodyPr wrap="none" anchor="ctr"/>
            <a:lstStyle/>
            <a:p>
              <a:endParaRPr lang="en-US"/>
            </a:p>
          </p:txBody>
        </p:sp>
        <p:sp>
          <p:nvSpPr>
            <p:cNvPr id="117" name="Rectangle 6"/>
            <p:cNvSpPr>
              <a:spLocks noChangeArrowheads="1"/>
            </p:cNvSpPr>
            <p:nvPr/>
          </p:nvSpPr>
          <p:spPr bwMode="ltGray">
            <a:xfrm>
              <a:off x="6411326" y="6087338"/>
              <a:ext cx="335783" cy="79373"/>
            </a:xfrm>
            <a:prstGeom prst="rect">
              <a:avLst/>
            </a:prstGeom>
            <a:solidFill>
              <a:srgbClr val="009900"/>
            </a:solidFill>
            <a:ln w="12700">
              <a:solidFill>
                <a:schemeClr val="tx1"/>
              </a:solidFill>
              <a:miter lim="800000"/>
              <a:headEnd/>
              <a:tailEnd/>
            </a:ln>
          </p:spPr>
          <p:txBody>
            <a:bodyPr wrap="none" anchor="ctr"/>
            <a:lstStyle/>
            <a:p>
              <a:endParaRPr lang="en-US"/>
            </a:p>
          </p:txBody>
        </p:sp>
        <p:sp>
          <p:nvSpPr>
            <p:cNvPr id="107" name="Rectangle 106"/>
            <p:cNvSpPr/>
            <p:nvPr/>
          </p:nvSpPr>
          <p:spPr bwMode="gray">
            <a:xfrm>
              <a:off x="6296793" y="5403788"/>
              <a:ext cx="1984917" cy="892097"/>
            </a:xfrm>
            <a:prstGeom prst="rect">
              <a:avLst/>
            </a:prstGeom>
            <a:no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US" sz="1600" b="0" i="0" u="none" strike="noStrike" cap="none" normalizeH="0" baseline="0" smtClean="0">
                <a:ln>
                  <a:noFill/>
                </a:ln>
                <a:solidFill>
                  <a:schemeClr val="tx1"/>
                </a:solidFill>
                <a:effectLst/>
                <a:latin typeface="Verdana" pitchFamily="34" charset="0"/>
              </a:endParaRPr>
            </a:p>
          </p:txBody>
        </p:sp>
      </p:grpSp>
      <p:grpSp>
        <p:nvGrpSpPr>
          <p:cNvPr id="135" name="Group 134"/>
          <p:cNvGrpSpPr/>
          <p:nvPr/>
        </p:nvGrpSpPr>
        <p:grpSpPr>
          <a:xfrm>
            <a:off x="539510" y="894292"/>
            <a:ext cx="6463567" cy="4612102"/>
            <a:chOff x="539510" y="894292"/>
            <a:chExt cx="6463567" cy="4612102"/>
          </a:xfrm>
        </p:grpSpPr>
        <p:grpSp>
          <p:nvGrpSpPr>
            <p:cNvPr id="4" name="Group 100"/>
            <p:cNvGrpSpPr/>
            <p:nvPr/>
          </p:nvGrpSpPr>
          <p:grpSpPr>
            <a:xfrm>
              <a:off x="539510" y="894292"/>
              <a:ext cx="6463567" cy="4612102"/>
              <a:chOff x="721005" y="1116840"/>
              <a:chExt cx="6716827" cy="4699546"/>
            </a:xfrm>
          </p:grpSpPr>
          <p:sp>
            <p:nvSpPr>
              <p:cNvPr id="113" name="Text Box 28"/>
              <p:cNvSpPr txBox="1">
                <a:spLocks noChangeArrowheads="1"/>
              </p:cNvSpPr>
              <p:nvPr/>
            </p:nvSpPr>
            <p:spPr bwMode="auto">
              <a:xfrm>
                <a:off x="3386330" y="1116840"/>
                <a:ext cx="1216808" cy="338554"/>
              </a:xfrm>
              <a:prstGeom prst="rect">
                <a:avLst/>
              </a:prstGeom>
              <a:noFill/>
              <a:ln w="25400">
                <a:noFill/>
                <a:miter lim="800000"/>
                <a:headEnd/>
                <a:tailEnd/>
              </a:ln>
            </p:spPr>
            <p:txBody>
              <a:bodyPr wrap="none">
                <a:spAutoFit/>
              </a:bodyPr>
              <a:lstStyle/>
              <a:p>
                <a:pPr eaLnBrk="0" hangingPunct="0"/>
                <a:r>
                  <a:rPr lang="en-US" dirty="0" smtClean="0">
                    <a:latin typeface="+mn-lt"/>
                  </a:rPr>
                  <a:t>INJECTOR</a:t>
                </a:r>
                <a:endParaRPr lang="en-US" dirty="0">
                  <a:latin typeface="+mn-lt"/>
                </a:endParaRPr>
              </a:p>
            </p:txBody>
          </p:sp>
          <p:sp>
            <p:nvSpPr>
              <p:cNvPr id="110" name="Text Box 39"/>
              <p:cNvSpPr txBox="1">
                <a:spLocks noChangeArrowheads="1"/>
              </p:cNvSpPr>
              <p:nvPr/>
            </p:nvSpPr>
            <p:spPr bwMode="auto">
              <a:xfrm>
                <a:off x="6491739" y="2468974"/>
                <a:ext cx="946093" cy="307777"/>
              </a:xfrm>
              <a:prstGeom prst="rect">
                <a:avLst/>
              </a:prstGeom>
              <a:noFill/>
              <a:ln w="25400">
                <a:solidFill>
                  <a:schemeClr val="tx1"/>
                </a:solidFill>
                <a:miter lim="800000"/>
                <a:headEnd/>
                <a:tailEnd/>
              </a:ln>
            </p:spPr>
            <p:txBody>
              <a:bodyPr wrap="none">
                <a:spAutoFit/>
              </a:bodyPr>
              <a:lstStyle/>
              <a:p>
                <a:pPr eaLnBrk="0" hangingPunct="0"/>
                <a:r>
                  <a:rPr lang="en-US" sz="1400" b="1" dirty="0">
                    <a:solidFill>
                      <a:srgbClr val="0000FF"/>
                    </a:solidFill>
                    <a:latin typeface="+mn-lt"/>
                  </a:rPr>
                  <a:t>Column</a:t>
                </a:r>
              </a:p>
            </p:txBody>
          </p:sp>
          <p:sp>
            <p:nvSpPr>
              <p:cNvPr id="111" name="Line 40"/>
              <p:cNvSpPr>
                <a:spLocks noChangeShapeType="1"/>
              </p:cNvSpPr>
              <p:nvPr/>
            </p:nvSpPr>
            <p:spPr bwMode="auto">
              <a:xfrm flipH="1" flipV="1">
                <a:off x="4248670" y="3149332"/>
                <a:ext cx="2806410" cy="1912"/>
              </a:xfrm>
              <a:prstGeom prst="line">
                <a:avLst/>
              </a:prstGeom>
              <a:noFill/>
              <a:ln w="38100">
                <a:solidFill>
                  <a:srgbClr val="0000FF"/>
                </a:solidFill>
                <a:round/>
                <a:headEnd/>
                <a:tailEnd/>
              </a:ln>
            </p:spPr>
            <p:txBody>
              <a:bodyPr/>
              <a:lstStyle/>
              <a:p>
                <a:endParaRPr lang="en-US">
                  <a:latin typeface="+mn-lt"/>
                </a:endParaRPr>
              </a:p>
            </p:txBody>
          </p:sp>
          <p:sp>
            <p:nvSpPr>
              <p:cNvPr id="112" name="Line 41"/>
              <p:cNvSpPr>
                <a:spLocks noChangeShapeType="1"/>
              </p:cNvSpPr>
              <p:nvPr/>
            </p:nvSpPr>
            <p:spPr bwMode="auto">
              <a:xfrm flipV="1">
                <a:off x="4570164" y="2638288"/>
                <a:ext cx="1927357" cy="1882"/>
              </a:xfrm>
              <a:prstGeom prst="line">
                <a:avLst/>
              </a:prstGeom>
              <a:noFill/>
              <a:ln w="38100">
                <a:solidFill>
                  <a:srgbClr val="0000FF"/>
                </a:solidFill>
                <a:round/>
                <a:headEnd/>
                <a:tailEnd type="triangle" w="med" len="med"/>
              </a:ln>
            </p:spPr>
            <p:txBody>
              <a:bodyPr/>
              <a:lstStyle/>
              <a:p>
                <a:endParaRPr lang="en-US">
                  <a:latin typeface="+mn-lt"/>
                </a:endParaRPr>
              </a:p>
            </p:txBody>
          </p:sp>
          <p:sp>
            <p:nvSpPr>
              <p:cNvPr id="114" name="Line 44"/>
              <p:cNvSpPr>
                <a:spLocks noChangeShapeType="1"/>
              </p:cNvSpPr>
              <p:nvPr/>
            </p:nvSpPr>
            <p:spPr bwMode="black">
              <a:xfrm flipV="1">
                <a:off x="3062945" y="3175423"/>
                <a:ext cx="614876" cy="901371"/>
              </a:xfrm>
              <a:prstGeom prst="line">
                <a:avLst/>
              </a:prstGeom>
              <a:noFill/>
              <a:ln w="38100">
                <a:solidFill>
                  <a:srgbClr val="0000CC"/>
                </a:solidFill>
                <a:round/>
                <a:headEnd/>
                <a:tailEnd/>
              </a:ln>
            </p:spPr>
            <p:txBody>
              <a:bodyPr/>
              <a:lstStyle/>
              <a:p>
                <a:endParaRPr lang="en-US">
                  <a:latin typeface="+mn-lt"/>
                </a:endParaRPr>
              </a:p>
            </p:txBody>
          </p:sp>
          <p:grpSp>
            <p:nvGrpSpPr>
              <p:cNvPr id="5" name="Group 60"/>
              <p:cNvGrpSpPr/>
              <p:nvPr/>
            </p:nvGrpSpPr>
            <p:grpSpPr>
              <a:xfrm>
                <a:off x="5958640" y="3368565"/>
                <a:ext cx="1157149" cy="1233129"/>
                <a:chOff x="597116" y="1873613"/>
                <a:chExt cx="2572566" cy="2758396"/>
              </a:xfrm>
            </p:grpSpPr>
            <p:sp>
              <p:nvSpPr>
                <p:cNvPr id="176" name="Rectangle 40"/>
                <p:cNvSpPr>
                  <a:spLocks noChangeArrowheads="1"/>
                </p:cNvSpPr>
                <p:nvPr/>
              </p:nvSpPr>
              <p:spPr bwMode="auto">
                <a:xfrm>
                  <a:off x="2901394" y="2737719"/>
                  <a:ext cx="268288" cy="400051"/>
                </a:xfrm>
                <a:prstGeom prst="rect">
                  <a:avLst/>
                </a:prstGeom>
                <a:solidFill>
                  <a:srgbClr val="6E6E6E"/>
                </a:solidFill>
                <a:ln w="11113">
                  <a:solidFill>
                    <a:srgbClr val="000000"/>
                  </a:solidFill>
                  <a:miter lim="800000"/>
                  <a:headEnd/>
                  <a:tailEnd/>
                </a:ln>
              </p:spPr>
              <p:txBody>
                <a:bodyPr/>
                <a:lstStyle/>
                <a:p>
                  <a:endParaRPr lang="en-US">
                    <a:latin typeface="+mn-lt"/>
                  </a:endParaRPr>
                </a:p>
              </p:txBody>
            </p:sp>
            <p:grpSp>
              <p:nvGrpSpPr>
                <p:cNvPr id="6" name="Group 68"/>
                <p:cNvGrpSpPr/>
                <p:nvPr/>
              </p:nvGrpSpPr>
              <p:grpSpPr>
                <a:xfrm>
                  <a:off x="597116" y="1873613"/>
                  <a:ext cx="1961305" cy="2758396"/>
                  <a:chOff x="539510" y="1700790"/>
                  <a:chExt cx="1961308" cy="2758395"/>
                </a:xfrm>
              </p:grpSpPr>
              <p:grpSp>
                <p:nvGrpSpPr>
                  <p:cNvPr id="7" name="Group 51"/>
                  <p:cNvGrpSpPr/>
                  <p:nvPr/>
                </p:nvGrpSpPr>
                <p:grpSpPr>
                  <a:xfrm>
                    <a:off x="539510" y="2507288"/>
                    <a:ext cx="377825" cy="659143"/>
                    <a:chOff x="762000" y="2495550"/>
                    <a:chExt cx="377825" cy="659143"/>
                  </a:xfrm>
                </p:grpSpPr>
                <p:sp>
                  <p:nvSpPr>
                    <p:cNvPr id="196" name="Freeform 22"/>
                    <p:cNvSpPr>
                      <a:spLocks/>
                    </p:cNvSpPr>
                    <p:nvPr/>
                  </p:nvSpPr>
                  <p:spPr bwMode="auto">
                    <a:xfrm>
                      <a:off x="762000" y="2495550"/>
                      <a:ext cx="377825" cy="550863"/>
                    </a:xfrm>
                    <a:custGeom>
                      <a:avLst/>
                      <a:gdLst>
                        <a:gd name="T0" fmla="*/ 231 w 558"/>
                        <a:gd name="T1" fmla="*/ 8 h 815"/>
                        <a:gd name="T2" fmla="*/ 231 w 558"/>
                        <a:gd name="T3" fmla="*/ 125 h 815"/>
                        <a:gd name="T4" fmla="*/ 0 w 558"/>
                        <a:gd name="T5" fmla="*/ 805 h 815"/>
                        <a:gd name="T6" fmla="*/ 558 w 558"/>
                        <a:gd name="T7" fmla="*/ 815 h 815"/>
                        <a:gd name="T8" fmla="*/ 326 w 558"/>
                        <a:gd name="T9" fmla="*/ 133 h 815"/>
                        <a:gd name="T10" fmla="*/ 326 w 558"/>
                        <a:gd name="T11" fmla="*/ 0 h 815"/>
                        <a:gd name="T12" fmla="*/ 241 w 558"/>
                        <a:gd name="T13" fmla="*/ 0 h 815"/>
                        <a:gd name="T14" fmla="*/ 231 w 558"/>
                        <a:gd name="T15" fmla="*/ 8 h 815"/>
                        <a:gd name="T16" fmla="*/ 0 60000 65536"/>
                        <a:gd name="T17" fmla="*/ 0 60000 65536"/>
                        <a:gd name="T18" fmla="*/ 0 60000 65536"/>
                        <a:gd name="T19" fmla="*/ 0 60000 65536"/>
                        <a:gd name="T20" fmla="*/ 0 60000 65536"/>
                        <a:gd name="T21" fmla="*/ 0 60000 65536"/>
                        <a:gd name="T22" fmla="*/ 0 60000 65536"/>
                        <a:gd name="T23" fmla="*/ 0 60000 65536"/>
                        <a:gd name="T24" fmla="*/ 0 w 558"/>
                        <a:gd name="T25" fmla="*/ 0 h 815"/>
                        <a:gd name="T26" fmla="*/ 558 w 558"/>
                        <a:gd name="T27" fmla="*/ 815 h 81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58" h="815">
                          <a:moveTo>
                            <a:pt x="231" y="8"/>
                          </a:moveTo>
                          <a:lnTo>
                            <a:pt x="231" y="125"/>
                          </a:lnTo>
                          <a:lnTo>
                            <a:pt x="0" y="805"/>
                          </a:lnTo>
                          <a:lnTo>
                            <a:pt x="558" y="815"/>
                          </a:lnTo>
                          <a:lnTo>
                            <a:pt x="326" y="133"/>
                          </a:lnTo>
                          <a:lnTo>
                            <a:pt x="326" y="0"/>
                          </a:lnTo>
                          <a:lnTo>
                            <a:pt x="241" y="0"/>
                          </a:lnTo>
                          <a:lnTo>
                            <a:pt x="231" y="8"/>
                          </a:lnTo>
                          <a:close/>
                        </a:path>
                      </a:pathLst>
                    </a:custGeom>
                    <a:solidFill>
                      <a:srgbClr val="FFFFFF"/>
                    </a:solidFill>
                    <a:ln w="38100">
                      <a:solidFill>
                        <a:srgbClr val="000000"/>
                      </a:solidFill>
                      <a:prstDash val="solid"/>
                      <a:round/>
                      <a:headEnd/>
                      <a:tailEnd/>
                    </a:ln>
                  </p:spPr>
                  <p:txBody>
                    <a:bodyPr/>
                    <a:lstStyle/>
                    <a:p>
                      <a:endParaRPr lang="en-US">
                        <a:latin typeface="+mn-lt"/>
                      </a:endParaRPr>
                    </a:p>
                  </p:txBody>
                </p:sp>
                <p:sp>
                  <p:nvSpPr>
                    <p:cNvPr id="197" name="Rectangle 23"/>
                    <p:cNvSpPr>
                      <a:spLocks noChangeArrowheads="1"/>
                    </p:cNvSpPr>
                    <p:nvPr/>
                  </p:nvSpPr>
                  <p:spPr bwMode="auto">
                    <a:xfrm>
                      <a:off x="854076" y="2741612"/>
                      <a:ext cx="267286" cy="413081"/>
                    </a:xfrm>
                    <a:prstGeom prst="rect">
                      <a:avLst/>
                    </a:prstGeom>
                    <a:noFill/>
                    <a:ln w="9525">
                      <a:noFill/>
                      <a:miter lim="800000"/>
                      <a:headEnd/>
                      <a:tailEnd/>
                    </a:ln>
                  </p:spPr>
                  <p:txBody>
                    <a:bodyPr wrap="none" lIns="0" tIns="0" rIns="0" bIns="0">
                      <a:spAutoFit/>
                    </a:bodyPr>
                    <a:lstStyle/>
                    <a:p>
                      <a:pPr eaLnBrk="0" hangingPunct="0"/>
                      <a:r>
                        <a:rPr lang="en-US" sz="1200" b="1" dirty="0">
                          <a:solidFill>
                            <a:srgbClr val="000000"/>
                          </a:solidFill>
                          <a:latin typeface="+mn-lt"/>
                        </a:rPr>
                        <a:t>A</a:t>
                      </a:r>
                      <a:endParaRPr lang="en-US" sz="1200" dirty="0">
                        <a:latin typeface="+mn-lt"/>
                      </a:endParaRPr>
                    </a:p>
                  </p:txBody>
                </p:sp>
              </p:grpSp>
              <p:grpSp>
                <p:nvGrpSpPr>
                  <p:cNvPr id="8" name="Group 63"/>
                  <p:cNvGrpSpPr/>
                  <p:nvPr/>
                </p:nvGrpSpPr>
                <p:grpSpPr>
                  <a:xfrm>
                    <a:off x="597117" y="3774642"/>
                    <a:ext cx="379221" cy="684543"/>
                    <a:chOff x="765175" y="3940175"/>
                    <a:chExt cx="379221" cy="684543"/>
                  </a:xfrm>
                </p:grpSpPr>
                <p:sp>
                  <p:nvSpPr>
                    <p:cNvPr id="194" name="Freeform 24"/>
                    <p:cNvSpPr>
                      <a:spLocks/>
                    </p:cNvSpPr>
                    <p:nvPr/>
                  </p:nvSpPr>
                  <p:spPr bwMode="auto">
                    <a:xfrm>
                      <a:off x="765175" y="3940175"/>
                      <a:ext cx="377825" cy="550863"/>
                    </a:xfrm>
                    <a:custGeom>
                      <a:avLst/>
                      <a:gdLst>
                        <a:gd name="T0" fmla="*/ 231 w 558"/>
                        <a:gd name="T1" fmla="*/ 8 h 815"/>
                        <a:gd name="T2" fmla="*/ 231 w 558"/>
                        <a:gd name="T3" fmla="*/ 125 h 815"/>
                        <a:gd name="T4" fmla="*/ 0 w 558"/>
                        <a:gd name="T5" fmla="*/ 806 h 815"/>
                        <a:gd name="T6" fmla="*/ 558 w 558"/>
                        <a:gd name="T7" fmla="*/ 815 h 815"/>
                        <a:gd name="T8" fmla="*/ 327 w 558"/>
                        <a:gd name="T9" fmla="*/ 133 h 815"/>
                        <a:gd name="T10" fmla="*/ 327 w 558"/>
                        <a:gd name="T11" fmla="*/ 0 h 815"/>
                        <a:gd name="T12" fmla="*/ 241 w 558"/>
                        <a:gd name="T13" fmla="*/ 0 h 815"/>
                        <a:gd name="T14" fmla="*/ 231 w 558"/>
                        <a:gd name="T15" fmla="*/ 8 h 815"/>
                        <a:gd name="T16" fmla="*/ 0 60000 65536"/>
                        <a:gd name="T17" fmla="*/ 0 60000 65536"/>
                        <a:gd name="T18" fmla="*/ 0 60000 65536"/>
                        <a:gd name="T19" fmla="*/ 0 60000 65536"/>
                        <a:gd name="T20" fmla="*/ 0 60000 65536"/>
                        <a:gd name="T21" fmla="*/ 0 60000 65536"/>
                        <a:gd name="T22" fmla="*/ 0 60000 65536"/>
                        <a:gd name="T23" fmla="*/ 0 60000 65536"/>
                        <a:gd name="T24" fmla="*/ 0 w 558"/>
                        <a:gd name="T25" fmla="*/ 0 h 815"/>
                        <a:gd name="T26" fmla="*/ 558 w 558"/>
                        <a:gd name="T27" fmla="*/ 815 h 81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58" h="815">
                          <a:moveTo>
                            <a:pt x="231" y="8"/>
                          </a:moveTo>
                          <a:lnTo>
                            <a:pt x="231" y="125"/>
                          </a:lnTo>
                          <a:lnTo>
                            <a:pt x="0" y="806"/>
                          </a:lnTo>
                          <a:lnTo>
                            <a:pt x="558" y="815"/>
                          </a:lnTo>
                          <a:lnTo>
                            <a:pt x="327" y="133"/>
                          </a:lnTo>
                          <a:lnTo>
                            <a:pt x="327" y="0"/>
                          </a:lnTo>
                          <a:lnTo>
                            <a:pt x="241" y="0"/>
                          </a:lnTo>
                          <a:lnTo>
                            <a:pt x="231" y="8"/>
                          </a:lnTo>
                          <a:close/>
                        </a:path>
                      </a:pathLst>
                    </a:custGeom>
                    <a:solidFill>
                      <a:srgbClr val="FFFFFF"/>
                    </a:solidFill>
                    <a:ln w="38100">
                      <a:solidFill>
                        <a:srgbClr val="000000"/>
                      </a:solidFill>
                      <a:prstDash val="solid"/>
                      <a:round/>
                      <a:headEnd/>
                      <a:tailEnd/>
                    </a:ln>
                  </p:spPr>
                  <p:txBody>
                    <a:bodyPr/>
                    <a:lstStyle/>
                    <a:p>
                      <a:endParaRPr lang="en-US">
                        <a:latin typeface="+mn-lt"/>
                      </a:endParaRPr>
                    </a:p>
                  </p:txBody>
                </p:sp>
                <p:sp>
                  <p:nvSpPr>
                    <p:cNvPr id="195" name="Rectangle 25"/>
                    <p:cNvSpPr>
                      <a:spLocks noChangeArrowheads="1"/>
                    </p:cNvSpPr>
                    <p:nvPr/>
                  </p:nvSpPr>
                  <p:spPr bwMode="auto">
                    <a:xfrm>
                      <a:off x="884238" y="4211637"/>
                      <a:ext cx="260158" cy="413081"/>
                    </a:xfrm>
                    <a:prstGeom prst="rect">
                      <a:avLst/>
                    </a:prstGeom>
                    <a:noFill/>
                    <a:ln w="9525">
                      <a:noFill/>
                      <a:miter lim="800000"/>
                      <a:headEnd/>
                      <a:tailEnd/>
                    </a:ln>
                  </p:spPr>
                  <p:txBody>
                    <a:bodyPr wrap="none" lIns="0" tIns="0" rIns="0" bIns="0">
                      <a:spAutoFit/>
                    </a:bodyPr>
                    <a:lstStyle/>
                    <a:p>
                      <a:pPr eaLnBrk="0" hangingPunct="0"/>
                      <a:r>
                        <a:rPr lang="en-US" sz="1200" b="1" dirty="0">
                          <a:solidFill>
                            <a:srgbClr val="000000"/>
                          </a:solidFill>
                          <a:latin typeface="+mn-lt"/>
                        </a:rPr>
                        <a:t>B</a:t>
                      </a:r>
                      <a:endParaRPr lang="en-US" sz="1200" dirty="0">
                        <a:latin typeface="+mn-lt"/>
                      </a:endParaRPr>
                    </a:p>
                  </p:txBody>
                </p:sp>
              </p:grpSp>
              <p:grpSp>
                <p:nvGrpSpPr>
                  <p:cNvPr id="9" name="Group 67"/>
                  <p:cNvGrpSpPr/>
                  <p:nvPr/>
                </p:nvGrpSpPr>
                <p:grpSpPr>
                  <a:xfrm>
                    <a:off x="737559" y="1700790"/>
                    <a:ext cx="1763259" cy="940810"/>
                    <a:chOff x="737559" y="1700790"/>
                    <a:chExt cx="1763259" cy="940810"/>
                  </a:xfrm>
                </p:grpSpPr>
                <p:sp>
                  <p:nvSpPr>
                    <p:cNvPr id="189" name="Rectangle 9"/>
                    <p:cNvSpPr>
                      <a:spLocks noChangeArrowheads="1"/>
                    </p:cNvSpPr>
                    <p:nvPr/>
                  </p:nvSpPr>
                  <p:spPr bwMode="blackWhite">
                    <a:xfrm>
                      <a:off x="1518155" y="1700790"/>
                      <a:ext cx="982663" cy="940810"/>
                    </a:xfrm>
                    <a:prstGeom prst="rect">
                      <a:avLst/>
                    </a:prstGeom>
                    <a:solidFill>
                      <a:srgbClr val="DA0030"/>
                    </a:solidFill>
                    <a:ln w="33338">
                      <a:solidFill>
                        <a:srgbClr val="000000"/>
                      </a:solidFill>
                      <a:miter lim="800000"/>
                      <a:headEnd/>
                      <a:tailEnd/>
                    </a:ln>
                  </p:spPr>
                  <p:txBody>
                    <a:bodyPr/>
                    <a:lstStyle/>
                    <a:p>
                      <a:endParaRPr lang="en-US">
                        <a:latin typeface="+mn-lt"/>
                      </a:endParaRPr>
                    </a:p>
                  </p:txBody>
                </p:sp>
                <p:sp>
                  <p:nvSpPr>
                    <p:cNvPr id="190" name="Freeform 10"/>
                    <p:cNvSpPr>
                      <a:spLocks/>
                    </p:cNvSpPr>
                    <p:nvPr/>
                  </p:nvSpPr>
                  <p:spPr bwMode="auto">
                    <a:xfrm>
                      <a:off x="1688980" y="2104039"/>
                      <a:ext cx="225882" cy="230428"/>
                    </a:xfrm>
                    <a:custGeom>
                      <a:avLst/>
                      <a:gdLst>
                        <a:gd name="T0" fmla="*/ 0 w 248"/>
                        <a:gd name="T1" fmla="*/ 193 h 385"/>
                        <a:gd name="T2" fmla="*/ 9 w 248"/>
                        <a:gd name="T3" fmla="*/ 110 h 385"/>
                        <a:gd name="T4" fmla="*/ 37 w 248"/>
                        <a:gd name="T5" fmla="*/ 49 h 385"/>
                        <a:gd name="T6" fmla="*/ 76 w 248"/>
                        <a:gd name="T7" fmla="*/ 13 h 385"/>
                        <a:gd name="T8" fmla="*/ 124 w 248"/>
                        <a:gd name="T9" fmla="*/ 0 h 385"/>
                        <a:gd name="T10" fmla="*/ 145 w 248"/>
                        <a:gd name="T11" fmla="*/ 1 h 385"/>
                        <a:gd name="T12" fmla="*/ 169 w 248"/>
                        <a:gd name="T13" fmla="*/ 11 h 385"/>
                        <a:gd name="T14" fmla="*/ 209 w 248"/>
                        <a:gd name="T15" fmla="*/ 47 h 385"/>
                        <a:gd name="T16" fmla="*/ 237 w 248"/>
                        <a:gd name="T17" fmla="*/ 108 h 385"/>
                        <a:gd name="T18" fmla="*/ 248 w 248"/>
                        <a:gd name="T19" fmla="*/ 193 h 385"/>
                        <a:gd name="T20" fmla="*/ 248 w 248"/>
                        <a:gd name="T21" fmla="*/ 214 h 385"/>
                        <a:gd name="T22" fmla="*/ 247 w 248"/>
                        <a:gd name="T23" fmla="*/ 236 h 385"/>
                        <a:gd name="T24" fmla="*/ 239 w 248"/>
                        <a:gd name="T25" fmla="*/ 275 h 385"/>
                        <a:gd name="T26" fmla="*/ 211 w 248"/>
                        <a:gd name="T27" fmla="*/ 336 h 385"/>
                        <a:gd name="T28" fmla="*/ 172 w 248"/>
                        <a:gd name="T29" fmla="*/ 372 h 385"/>
                        <a:gd name="T30" fmla="*/ 124 w 248"/>
                        <a:gd name="T31" fmla="*/ 385 h 385"/>
                        <a:gd name="T32" fmla="*/ 80 w 248"/>
                        <a:gd name="T33" fmla="*/ 374 h 385"/>
                        <a:gd name="T34" fmla="*/ 40 w 248"/>
                        <a:gd name="T35" fmla="*/ 338 h 385"/>
                        <a:gd name="T36" fmla="*/ 12 w 248"/>
                        <a:gd name="T37" fmla="*/ 278 h 385"/>
                        <a:gd name="T38" fmla="*/ 0 w 248"/>
                        <a:gd name="T39" fmla="*/ 193 h 38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48"/>
                        <a:gd name="T61" fmla="*/ 0 h 385"/>
                        <a:gd name="T62" fmla="*/ 248 w 248"/>
                        <a:gd name="T63" fmla="*/ 385 h 385"/>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48" h="385">
                          <a:moveTo>
                            <a:pt x="0" y="193"/>
                          </a:moveTo>
                          <a:lnTo>
                            <a:pt x="9" y="110"/>
                          </a:lnTo>
                          <a:lnTo>
                            <a:pt x="37" y="49"/>
                          </a:lnTo>
                          <a:lnTo>
                            <a:pt x="76" y="13"/>
                          </a:lnTo>
                          <a:lnTo>
                            <a:pt x="124" y="0"/>
                          </a:lnTo>
                          <a:lnTo>
                            <a:pt x="145" y="1"/>
                          </a:lnTo>
                          <a:lnTo>
                            <a:pt x="169" y="11"/>
                          </a:lnTo>
                          <a:lnTo>
                            <a:pt x="209" y="47"/>
                          </a:lnTo>
                          <a:lnTo>
                            <a:pt x="237" y="108"/>
                          </a:lnTo>
                          <a:lnTo>
                            <a:pt x="248" y="193"/>
                          </a:lnTo>
                          <a:lnTo>
                            <a:pt x="248" y="214"/>
                          </a:lnTo>
                          <a:lnTo>
                            <a:pt x="247" y="236"/>
                          </a:lnTo>
                          <a:lnTo>
                            <a:pt x="239" y="275"/>
                          </a:lnTo>
                          <a:lnTo>
                            <a:pt x="211" y="336"/>
                          </a:lnTo>
                          <a:lnTo>
                            <a:pt x="172" y="372"/>
                          </a:lnTo>
                          <a:lnTo>
                            <a:pt x="124" y="385"/>
                          </a:lnTo>
                          <a:lnTo>
                            <a:pt x="80" y="374"/>
                          </a:lnTo>
                          <a:lnTo>
                            <a:pt x="40" y="338"/>
                          </a:lnTo>
                          <a:lnTo>
                            <a:pt x="12" y="278"/>
                          </a:lnTo>
                          <a:lnTo>
                            <a:pt x="0" y="193"/>
                          </a:lnTo>
                          <a:close/>
                        </a:path>
                      </a:pathLst>
                    </a:custGeom>
                    <a:solidFill>
                      <a:srgbClr val="C0C0C0"/>
                    </a:solidFill>
                    <a:ln w="22225">
                      <a:solidFill>
                        <a:srgbClr val="000000"/>
                      </a:solidFill>
                      <a:prstDash val="solid"/>
                      <a:round/>
                      <a:headEnd/>
                      <a:tailEnd/>
                    </a:ln>
                  </p:spPr>
                  <p:txBody>
                    <a:bodyPr/>
                    <a:lstStyle/>
                    <a:p>
                      <a:endParaRPr lang="en-US">
                        <a:latin typeface="+mn-lt"/>
                      </a:endParaRPr>
                    </a:p>
                  </p:txBody>
                </p:sp>
                <p:sp>
                  <p:nvSpPr>
                    <p:cNvPr id="191" name="Freeform 10"/>
                    <p:cNvSpPr>
                      <a:spLocks/>
                    </p:cNvSpPr>
                    <p:nvPr/>
                  </p:nvSpPr>
                  <p:spPr bwMode="auto">
                    <a:xfrm>
                      <a:off x="2092229" y="2104039"/>
                      <a:ext cx="225882" cy="230428"/>
                    </a:xfrm>
                    <a:custGeom>
                      <a:avLst/>
                      <a:gdLst>
                        <a:gd name="T0" fmla="*/ 0 w 248"/>
                        <a:gd name="T1" fmla="*/ 193 h 385"/>
                        <a:gd name="T2" fmla="*/ 9 w 248"/>
                        <a:gd name="T3" fmla="*/ 110 h 385"/>
                        <a:gd name="T4" fmla="*/ 37 w 248"/>
                        <a:gd name="T5" fmla="*/ 49 h 385"/>
                        <a:gd name="T6" fmla="*/ 76 w 248"/>
                        <a:gd name="T7" fmla="*/ 13 h 385"/>
                        <a:gd name="T8" fmla="*/ 124 w 248"/>
                        <a:gd name="T9" fmla="*/ 0 h 385"/>
                        <a:gd name="T10" fmla="*/ 145 w 248"/>
                        <a:gd name="T11" fmla="*/ 1 h 385"/>
                        <a:gd name="T12" fmla="*/ 169 w 248"/>
                        <a:gd name="T13" fmla="*/ 11 h 385"/>
                        <a:gd name="T14" fmla="*/ 209 w 248"/>
                        <a:gd name="T15" fmla="*/ 47 h 385"/>
                        <a:gd name="T16" fmla="*/ 237 w 248"/>
                        <a:gd name="T17" fmla="*/ 108 h 385"/>
                        <a:gd name="T18" fmla="*/ 248 w 248"/>
                        <a:gd name="T19" fmla="*/ 193 h 385"/>
                        <a:gd name="T20" fmla="*/ 248 w 248"/>
                        <a:gd name="T21" fmla="*/ 214 h 385"/>
                        <a:gd name="T22" fmla="*/ 247 w 248"/>
                        <a:gd name="T23" fmla="*/ 236 h 385"/>
                        <a:gd name="T24" fmla="*/ 239 w 248"/>
                        <a:gd name="T25" fmla="*/ 275 h 385"/>
                        <a:gd name="T26" fmla="*/ 211 w 248"/>
                        <a:gd name="T27" fmla="*/ 336 h 385"/>
                        <a:gd name="T28" fmla="*/ 172 w 248"/>
                        <a:gd name="T29" fmla="*/ 372 h 385"/>
                        <a:gd name="T30" fmla="*/ 124 w 248"/>
                        <a:gd name="T31" fmla="*/ 385 h 385"/>
                        <a:gd name="T32" fmla="*/ 80 w 248"/>
                        <a:gd name="T33" fmla="*/ 374 h 385"/>
                        <a:gd name="T34" fmla="*/ 40 w 248"/>
                        <a:gd name="T35" fmla="*/ 338 h 385"/>
                        <a:gd name="T36" fmla="*/ 12 w 248"/>
                        <a:gd name="T37" fmla="*/ 278 h 385"/>
                        <a:gd name="T38" fmla="*/ 0 w 248"/>
                        <a:gd name="T39" fmla="*/ 193 h 38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48"/>
                        <a:gd name="T61" fmla="*/ 0 h 385"/>
                        <a:gd name="T62" fmla="*/ 248 w 248"/>
                        <a:gd name="T63" fmla="*/ 385 h 385"/>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48" h="385">
                          <a:moveTo>
                            <a:pt x="0" y="193"/>
                          </a:moveTo>
                          <a:lnTo>
                            <a:pt x="9" y="110"/>
                          </a:lnTo>
                          <a:lnTo>
                            <a:pt x="37" y="49"/>
                          </a:lnTo>
                          <a:lnTo>
                            <a:pt x="76" y="13"/>
                          </a:lnTo>
                          <a:lnTo>
                            <a:pt x="124" y="0"/>
                          </a:lnTo>
                          <a:lnTo>
                            <a:pt x="145" y="1"/>
                          </a:lnTo>
                          <a:lnTo>
                            <a:pt x="169" y="11"/>
                          </a:lnTo>
                          <a:lnTo>
                            <a:pt x="209" y="47"/>
                          </a:lnTo>
                          <a:lnTo>
                            <a:pt x="237" y="108"/>
                          </a:lnTo>
                          <a:lnTo>
                            <a:pt x="248" y="193"/>
                          </a:lnTo>
                          <a:lnTo>
                            <a:pt x="248" y="214"/>
                          </a:lnTo>
                          <a:lnTo>
                            <a:pt x="247" y="236"/>
                          </a:lnTo>
                          <a:lnTo>
                            <a:pt x="239" y="275"/>
                          </a:lnTo>
                          <a:lnTo>
                            <a:pt x="211" y="336"/>
                          </a:lnTo>
                          <a:lnTo>
                            <a:pt x="172" y="372"/>
                          </a:lnTo>
                          <a:lnTo>
                            <a:pt x="124" y="385"/>
                          </a:lnTo>
                          <a:lnTo>
                            <a:pt x="80" y="374"/>
                          </a:lnTo>
                          <a:lnTo>
                            <a:pt x="40" y="338"/>
                          </a:lnTo>
                          <a:lnTo>
                            <a:pt x="12" y="278"/>
                          </a:lnTo>
                          <a:lnTo>
                            <a:pt x="0" y="193"/>
                          </a:lnTo>
                          <a:close/>
                        </a:path>
                      </a:pathLst>
                    </a:custGeom>
                    <a:solidFill>
                      <a:srgbClr val="C0C0C0"/>
                    </a:solidFill>
                    <a:ln w="22225">
                      <a:solidFill>
                        <a:srgbClr val="000000"/>
                      </a:solidFill>
                      <a:prstDash val="solid"/>
                      <a:round/>
                      <a:headEnd/>
                      <a:tailEnd/>
                    </a:ln>
                  </p:spPr>
                  <p:txBody>
                    <a:bodyPr/>
                    <a:lstStyle/>
                    <a:p>
                      <a:endParaRPr lang="en-US">
                        <a:latin typeface="+mn-lt"/>
                      </a:endParaRPr>
                    </a:p>
                  </p:txBody>
                </p:sp>
                <p:sp>
                  <p:nvSpPr>
                    <p:cNvPr id="192" name="Freeform 191"/>
                    <p:cNvSpPr/>
                    <p:nvPr/>
                  </p:nvSpPr>
                  <p:spPr bwMode="auto">
                    <a:xfrm>
                      <a:off x="737559" y="2307771"/>
                      <a:ext cx="1055914" cy="199517"/>
                    </a:xfrm>
                    <a:custGeom>
                      <a:avLst/>
                      <a:gdLst>
                        <a:gd name="connsiteX0" fmla="*/ 0 w 1055914"/>
                        <a:gd name="connsiteY0" fmla="*/ 348343 h 348343"/>
                        <a:gd name="connsiteX1" fmla="*/ 1055914 w 1055914"/>
                        <a:gd name="connsiteY1" fmla="*/ 348343 h 348343"/>
                        <a:gd name="connsiteX2" fmla="*/ 1055914 w 1055914"/>
                        <a:gd name="connsiteY2" fmla="*/ 0 h 348343"/>
                        <a:gd name="connsiteX3" fmla="*/ 1055914 w 1055914"/>
                        <a:gd name="connsiteY3" fmla="*/ 0 h 348343"/>
                      </a:gdLst>
                      <a:ahLst/>
                      <a:cxnLst>
                        <a:cxn ang="0">
                          <a:pos x="connsiteX0" y="connsiteY0"/>
                        </a:cxn>
                        <a:cxn ang="0">
                          <a:pos x="connsiteX1" y="connsiteY1"/>
                        </a:cxn>
                        <a:cxn ang="0">
                          <a:pos x="connsiteX2" y="connsiteY2"/>
                        </a:cxn>
                        <a:cxn ang="0">
                          <a:pos x="connsiteX3" y="connsiteY3"/>
                        </a:cxn>
                      </a:cxnLst>
                      <a:rect l="l" t="t" r="r" b="b"/>
                      <a:pathLst>
                        <a:path w="1055914" h="348343">
                          <a:moveTo>
                            <a:pt x="0" y="348343"/>
                          </a:moveTo>
                          <a:lnTo>
                            <a:pt x="1055914" y="348343"/>
                          </a:lnTo>
                          <a:lnTo>
                            <a:pt x="1055914" y="0"/>
                          </a:lnTo>
                          <a:lnTo>
                            <a:pt x="1055914" y="0"/>
                          </a:lnTo>
                        </a:path>
                      </a:pathLst>
                    </a:custGeom>
                    <a:noFill/>
                    <a:ln w="38100" cap="flat" cmpd="sng" algn="ctr">
                      <a:solidFill>
                        <a:schemeClr val="tx1"/>
                      </a:solidFill>
                      <a:prstDash val="solid"/>
                      <a:round/>
                      <a:headEnd type="none" w="med" len="med"/>
                      <a:tailEnd type="none" w="med" len="med"/>
                    </a:ln>
                    <a:effectLst/>
                  </p:spPr>
                  <p:txBody>
                    <a:bodyPr rtlCol="0" anchor="ctr"/>
                    <a:lstStyle/>
                    <a:p>
                      <a:pPr algn="ctr"/>
                      <a:endParaRPr lang="en-US">
                        <a:latin typeface="+mn-lt"/>
                      </a:endParaRPr>
                    </a:p>
                  </p:txBody>
                </p:sp>
                <p:sp>
                  <p:nvSpPr>
                    <p:cNvPr id="193" name="Freeform 192"/>
                    <p:cNvSpPr/>
                    <p:nvPr/>
                  </p:nvSpPr>
                  <p:spPr bwMode="auto">
                    <a:xfrm>
                      <a:off x="1804359" y="2079171"/>
                      <a:ext cx="402771" cy="0"/>
                    </a:xfrm>
                    <a:custGeom>
                      <a:avLst/>
                      <a:gdLst>
                        <a:gd name="connsiteX0" fmla="*/ 0 w 402771"/>
                        <a:gd name="connsiteY0" fmla="*/ 0 h 0"/>
                        <a:gd name="connsiteX1" fmla="*/ 402771 w 402771"/>
                        <a:gd name="connsiteY1" fmla="*/ 0 h 0"/>
                      </a:gdLst>
                      <a:ahLst/>
                      <a:cxnLst>
                        <a:cxn ang="0">
                          <a:pos x="connsiteX0" y="connsiteY0"/>
                        </a:cxn>
                        <a:cxn ang="0">
                          <a:pos x="connsiteX1" y="connsiteY1"/>
                        </a:cxn>
                      </a:cxnLst>
                      <a:rect l="l" t="t" r="r" b="b"/>
                      <a:pathLst>
                        <a:path w="402771">
                          <a:moveTo>
                            <a:pt x="0" y="0"/>
                          </a:moveTo>
                          <a:lnTo>
                            <a:pt x="402771" y="0"/>
                          </a:lnTo>
                        </a:path>
                      </a:pathLst>
                    </a:custGeom>
                    <a:solidFill>
                      <a:srgbClr val="3374D4"/>
                    </a:solidFill>
                    <a:ln w="38100" cap="flat" cmpd="sng" algn="ctr">
                      <a:solidFill>
                        <a:schemeClr val="tx1"/>
                      </a:solidFill>
                      <a:prstDash val="solid"/>
                      <a:round/>
                      <a:headEnd type="none" w="med" len="med"/>
                      <a:tailEnd type="none" w="med" len="med"/>
                    </a:ln>
                    <a:effectLst/>
                  </p:spPr>
                  <p:txBody>
                    <a:bodyPr rtlCol="0" anchor="ctr"/>
                    <a:lstStyle/>
                    <a:p>
                      <a:pPr algn="ctr"/>
                      <a:endParaRPr lang="en-US">
                        <a:latin typeface="+mn-lt"/>
                      </a:endParaRPr>
                    </a:p>
                  </p:txBody>
                </p:sp>
              </p:grpSp>
              <p:grpSp>
                <p:nvGrpSpPr>
                  <p:cNvPr id="10" name="Group 57"/>
                  <p:cNvGrpSpPr/>
                  <p:nvPr/>
                </p:nvGrpSpPr>
                <p:grpSpPr>
                  <a:xfrm>
                    <a:off x="737559" y="2968144"/>
                    <a:ext cx="1763259" cy="940810"/>
                    <a:chOff x="740229" y="1700790"/>
                    <a:chExt cx="1763259" cy="940810"/>
                  </a:xfrm>
                </p:grpSpPr>
                <p:sp>
                  <p:nvSpPr>
                    <p:cNvPr id="184" name="Rectangle 9"/>
                    <p:cNvSpPr>
                      <a:spLocks noChangeArrowheads="1"/>
                    </p:cNvSpPr>
                    <p:nvPr/>
                  </p:nvSpPr>
                  <p:spPr bwMode="blackWhite">
                    <a:xfrm>
                      <a:off x="1520825" y="1700790"/>
                      <a:ext cx="982663" cy="940810"/>
                    </a:xfrm>
                    <a:prstGeom prst="rect">
                      <a:avLst/>
                    </a:prstGeom>
                    <a:solidFill>
                      <a:srgbClr val="DA0030"/>
                    </a:solidFill>
                    <a:ln w="33338">
                      <a:solidFill>
                        <a:srgbClr val="000000"/>
                      </a:solidFill>
                      <a:miter lim="800000"/>
                      <a:headEnd/>
                      <a:tailEnd/>
                    </a:ln>
                  </p:spPr>
                  <p:txBody>
                    <a:bodyPr/>
                    <a:lstStyle/>
                    <a:p>
                      <a:endParaRPr lang="en-US">
                        <a:latin typeface="+mn-lt"/>
                      </a:endParaRPr>
                    </a:p>
                  </p:txBody>
                </p:sp>
                <p:sp>
                  <p:nvSpPr>
                    <p:cNvPr id="185" name="Freeform 10"/>
                    <p:cNvSpPr>
                      <a:spLocks/>
                    </p:cNvSpPr>
                    <p:nvPr/>
                  </p:nvSpPr>
                  <p:spPr bwMode="auto">
                    <a:xfrm>
                      <a:off x="1691650" y="2104039"/>
                      <a:ext cx="225882" cy="230428"/>
                    </a:xfrm>
                    <a:custGeom>
                      <a:avLst/>
                      <a:gdLst>
                        <a:gd name="T0" fmla="*/ 0 w 248"/>
                        <a:gd name="T1" fmla="*/ 193 h 385"/>
                        <a:gd name="T2" fmla="*/ 9 w 248"/>
                        <a:gd name="T3" fmla="*/ 110 h 385"/>
                        <a:gd name="T4" fmla="*/ 37 w 248"/>
                        <a:gd name="T5" fmla="*/ 49 h 385"/>
                        <a:gd name="T6" fmla="*/ 76 w 248"/>
                        <a:gd name="T7" fmla="*/ 13 h 385"/>
                        <a:gd name="T8" fmla="*/ 124 w 248"/>
                        <a:gd name="T9" fmla="*/ 0 h 385"/>
                        <a:gd name="T10" fmla="*/ 145 w 248"/>
                        <a:gd name="T11" fmla="*/ 1 h 385"/>
                        <a:gd name="T12" fmla="*/ 169 w 248"/>
                        <a:gd name="T13" fmla="*/ 11 h 385"/>
                        <a:gd name="T14" fmla="*/ 209 w 248"/>
                        <a:gd name="T15" fmla="*/ 47 h 385"/>
                        <a:gd name="T16" fmla="*/ 237 w 248"/>
                        <a:gd name="T17" fmla="*/ 108 h 385"/>
                        <a:gd name="T18" fmla="*/ 248 w 248"/>
                        <a:gd name="T19" fmla="*/ 193 h 385"/>
                        <a:gd name="T20" fmla="*/ 248 w 248"/>
                        <a:gd name="T21" fmla="*/ 214 h 385"/>
                        <a:gd name="T22" fmla="*/ 247 w 248"/>
                        <a:gd name="T23" fmla="*/ 236 h 385"/>
                        <a:gd name="T24" fmla="*/ 239 w 248"/>
                        <a:gd name="T25" fmla="*/ 275 h 385"/>
                        <a:gd name="T26" fmla="*/ 211 w 248"/>
                        <a:gd name="T27" fmla="*/ 336 h 385"/>
                        <a:gd name="T28" fmla="*/ 172 w 248"/>
                        <a:gd name="T29" fmla="*/ 372 h 385"/>
                        <a:gd name="T30" fmla="*/ 124 w 248"/>
                        <a:gd name="T31" fmla="*/ 385 h 385"/>
                        <a:gd name="T32" fmla="*/ 80 w 248"/>
                        <a:gd name="T33" fmla="*/ 374 h 385"/>
                        <a:gd name="T34" fmla="*/ 40 w 248"/>
                        <a:gd name="T35" fmla="*/ 338 h 385"/>
                        <a:gd name="T36" fmla="*/ 12 w 248"/>
                        <a:gd name="T37" fmla="*/ 278 h 385"/>
                        <a:gd name="T38" fmla="*/ 0 w 248"/>
                        <a:gd name="T39" fmla="*/ 193 h 38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48"/>
                        <a:gd name="T61" fmla="*/ 0 h 385"/>
                        <a:gd name="T62" fmla="*/ 248 w 248"/>
                        <a:gd name="T63" fmla="*/ 385 h 385"/>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48" h="385">
                          <a:moveTo>
                            <a:pt x="0" y="193"/>
                          </a:moveTo>
                          <a:lnTo>
                            <a:pt x="9" y="110"/>
                          </a:lnTo>
                          <a:lnTo>
                            <a:pt x="37" y="49"/>
                          </a:lnTo>
                          <a:lnTo>
                            <a:pt x="76" y="13"/>
                          </a:lnTo>
                          <a:lnTo>
                            <a:pt x="124" y="0"/>
                          </a:lnTo>
                          <a:lnTo>
                            <a:pt x="145" y="1"/>
                          </a:lnTo>
                          <a:lnTo>
                            <a:pt x="169" y="11"/>
                          </a:lnTo>
                          <a:lnTo>
                            <a:pt x="209" y="47"/>
                          </a:lnTo>
                          <a:lnTo>
                            <a:pt x="237" y="108"/>
                          </a:lnTo>
                          <a:lnTo>
                            <a:pt x="248" y="193"/>
                          </a:lnTo>
                          <a:lnTo>
                            <a:pt x="248" y="214"/>
                          </a:lnTo>
                          <a:lnTo>
                            <a:pt x="247" y="236"/>
                          </a:lnTo>
                          <a:lnTo>
                            <a:pt x="239" y="275"/>
                          </a:lnTo>
                          <a:lnTo>
                            <a:pt x="211" y="336"/>
                          </a:lnTo>
                          <a:lnTo>
                            <a:pt x="172" y="372"/>
                          </a:lnTo>
                          <a:lnTo>
                            <a:pt x="124" y="385"/>
                          </a:lnTo>
                          <a:lnTo>
                            <a:pt x="80" y="374"/>
                          </a:lnTo>
                          <a:lnTo>
                            <a:pt x="40" y="338"/>
                          </a:lnTo>
                          <a:lnTo>
                            <a:pt x="12" y="278"/>
                          </a:lnTo>
                          <a:lnTo>
                            <a:pt x="0" y="193"/>
                          </a:lnTo>
                          <a:close/>
                        </a:path>
                      </a:pathLst>
                    </a:custGeom>
                    <a:solidFill>
                      <a:srgbClr val="C0C0C0"/>
                    </a:solidFill>
                    <a:ln w="22225">
                      <a:solidFill>
                        <a:srgbClr val="000000"/>
                      </a:solidFill>
                      <a:prstDash val="solid"/>
                      <a:round/>
                      <a:headEnd/>
                      <a:tailEnd/>
                    </a:ln>
                  </p:spPr>
                  <p:txBody>
                    <a:bodyPr/>
                    <a:lstStyle/>
                    <a:p>
                      <a:endParaRPr lang="en-US">
                        <a:latin typeface="+mn-lt"/>
                      </a:endParaRPr>
                    </a:p>
                  </p:txBody>
                </p:sp>
                <p:sp>
                  <p:nvSpPr>
                    <p:cNvPr id="186" name="Freeform 10"/>
                    <p:cNvSpPr>
                      <a:spLocks/>
                    </p:cNvSpPr>
                    <p:nvPr/>
                  </p:nvSpPr>
                  <p:spPr bwMode="auto">
                    <a:xfrm>
                      <a:off x="2094899" y="2104039"/>
                      <a:ext cx="225882" cy="230428"/>
                    </a:xfrm>
                    <a:custGeom>
                      <a:avLst/>
                      <a:gdLst>
                        <a:gd name="T0" fmla="*/ 0 w 248"/>
                        <a:gd name="T1" fmla="*/ 193 h 385"/>
                        <a:gd name="T2" fmla="*/ 9 w 248"/>
                        <a:gd name="T3" fmla="*/ 110 h 385"/>
                        <a:gd name="T4" fmla="*/ 37 w 248"/>
                        <a:gd name="T5" fmla="*/ 49 h 385"/>
                        <a:gd name="T6" fmla="*/ 76 w 248"/>
                        <a:gd name="T7" fmla="*/ 13 h 385"/>
                        <a:gd name="T8" fmla="*/ 124 w 248"/>
                        <a:gd name="T9" fmla="*/ 0 h 385"/>
                        <a:gd name="T10" fmla="*/ 145 w 248"/>
                        <a:gd name="T11" fmla="*/ 1 h 385"/>
                        <a:gd name="T12" fmla="*/ 169 w 248"/>
                        <a:gd name="T13" fmla="*/ 11 h 385"/>
                        <a:gd name="T14" fmla="*/ 209 w 248"/>
                        <a:gd name="T15" fmla="*/ 47 h 385"/>
                        <a:gd name="T16" fmla="*/ 237 w 248"/>
                        <a:gd name="T17" fmla="*/ 108 h 385"/>
                        <a:gd name="T18" fmla="*/ 248 w 248"/>
                        <a:gd name="T19" fmla="*/ 193 h 385"/>
                        <a:gd name="T20" fmla="*/ 248 w 248"/>
                        <a:gd name="T21" fmla="*/ 214 h 385"/>
                        <a:gd name="T22" fmla="*/ 247 w 248"/>
                        <a:gd name="T23" fmla="*/ 236 h 385"/>
                        <a:gd name="T24" fmla="*/ 239 w 248"/>
                        <a:gd name="T25" fmla="*/ 275 h 385"/>
                        <a:gd name="T26" fmla="*/ 211 w 248"/>
                        <a:gd name="T27" fmla="*/ 336 h 385"/>
                        <a:gd name="T28" fmla="*/ 172 w 248"/>
                        <a:gd name="T29" fmla="*/ 372 h 385"/>
                        <a:gd name="T30" fmla="*/ 124 w 248"/>
                        <a:gd name="T31" fmla="*/ 385 h 385"/>
                        <a:gd name="T32" fmla="*/ 80 w 248"/>
                        <a:gd name="T33" fmla="*/ 374 h 385"/>
                        <a:gd name="T34" fmla="*/ 40 w 248"/>
                        <a:gd name="T35" fmla="*/ 338 h 385"/>
                        <a:gd name="T36" fmla="*/ 12 w 248"/>
                        <a:gd name="T37" fmla="*/ 278 h 385"/>
                        <a:gd name="T38" fmla="*/ 0 w 248"/>
                        <a:gd name="T39" fmla="*/ 193 h 38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48"/>
                        <a:gd name="T61" fmla="*/ 0 h 385"/>
                        <a:gd name="T62" fmla="*/ 248 w 248"/>
                        <a:gd name="T63" fmla="*/ 385 h 385"/>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48" h="385">
                          <a:moveTo>
                            <a:pt x="0" y="193"/>
                          </a:moveTo>
                          <a:lnTo>
                            <a:pt x="9" y="110"/>
                          </a:lnTo>
                          <a:lnTo>
                            <a:pt x="37" y="49"/>
                          </a:lnTo>
                          <a:lnTo>
                            <a:pt x="76" y="13"/>
                          </a:lnTo>
                          <a:lnTo>
                            <a:pt x="124" y="0"/>
                          </a:lnTo>
                          <a:lnTo>
                            <a:pt x="145" y="1"/>
                          </a:lnTo>
                          <a:lnTo>
                            <a:pt x="169" y="11"/>
                          </a:lnTo>
                          <a:lnTo>
                            <a:pt x="209" y="47"/>
                          </a:lnTo>
                          <a:lnTo>
                            <a:pt x="237" y="108"/>
                          </a:lnTo>
                          <a:lnTo>
                            <a:pt x="248" y="193"/>
                          </a:lnTo>
                          <a:lnTo>
                            <a:pt x="248" y="214"/>
                          </a:lnTo>
                          <a:lnTo>
                            <a:pt x="247" y="236"/>
                          </a:lnTo>
                          <a:lnTo>
                            <a:pt x="239" y="275"/>
                          </a:lnTo>
                          <a:lnTo>
                            <a:pt x="211" y="336"/>
                          </a:lnTo>
                          <a:lnTo>
                            <a:pt x="172" y="372"/>
                          </a:lnTo>
                          <a:lnTo>
                            <a:pt x="124" y="385"/>
                          </a:lnTo>
                          <a:lnTo>
                            <a:pt x="80" y="374"/>
                          </a:lnTo>
                          <a:lnTo>
                            <a:pt x="40" y="338"/>
                          </a:lnTo>
                          <a:lnTo>
                            <a:pt x="12" y="278"/>
                          </a:lnTo>
                          <a:lnTo>
                            <a:pt x="0" y="193"/>
                          </a:lnTo>
                          <a:close/>
                        </a:path>
                      </a:pathLst>
                    </a:custGeom>
                    <a:solidFill>
                      <a:srgbClr val="C0C0C0"/>
                    </a:solidFill>
                    <a:ln w="22225">
                      <a:solidFill>
                        <a:srgbClr val="000000"/>
                      </a:solidFill>
                      <a:prstDash val="solid"/>
                      <a:round/>
                      <a:headEnd/>
                      <a:tailEnd/>
                    </a:ln>
                  </p:spPr>
                  <p:txBody>
                    <a:bodyPr/>
                    <a:lstStyle/>
                    <a:p>
                      <a:endParaRPr lang="en-US">
                        <a:latin typeface="+mn-lt"/>
                      </a:endParaRPr>
                    </a:p>
                  </p:txBody>
                </p:sp>
                <p:sp>
                  <p:nvSpPr>
                    <p:cNvPr id="187" name="Freeform 186"/>
                    <p:cNvSpPr/>
                    <p:nvPr/>
                  </p:nvSpPr>
                  <p:spPr bwMode="auto">
                    <a:xfrm>
                      <a:off x="740229" y="2307771"/>
                      <a:ext cx="1055914" cy="199517"/>
                    </a:xfrm>
                    <a:custGeom>
                      <a:avLst/>
                      <a:gdLst>
                        <a:gd name="connsiteX0" fmla="*/ 0 w 1055914"/>
                        <a:gd name="connsiteY0" fmla="*/ 348343 h 348343"/>
                        <a:gd name="connsiteX1" fmla="*/ 1055914 w 1055914"/>
                        <a:gd name="connsiteY1" fmla="*/ 348343 h 348343"/>
                        <a:gd name="connsiteX2" fmla="*/ 1055914 w 1055914"/>
                        <a:gd name="connsiteY2" fmla="*/ 0 h 348343"/>
                        <a:gd name="connsiteX3" fmla="*/ 1055914 w 1055914"/>
                        <a:gd name="connsiteY3" fmla="*/ 0 h 348343"/>
                      </a:gdLst>
                      <a:ahLst/>
                      <a:cxnLst>
                        <a:cxn ang="0">
                          <a:pos x="connsiteX0" y="connsiteY0"/>
                        </a:cxn>
                        <a:cxn ang="0">
                          <a:pos x="connsiteX1" y="connsiteY1"/>
                        </a:cxn>
                        <a:cxn ang="0">
                          <a:pos x="connsiteX2" y="connsiteY2"/>
                        </a:cxn>
                        <a:cxn ang="0">
                          <a:pos x="connsiteX3" y="connsiteY3"/>
                        </a:cxn>
                      </a:cxnLst>
                      <a:rect l="l" t="t" r="r" b="b"/>
                      <a:pathLst>
                        <a:path w="1055914" h="348343">
                          <a:moveTo>
                            <a:pt x="0" y="348343"/>
                          </a:moveTo>
                          <a:lnTo>
                            <a:pt x="1055914" y="348343"/>
                          </a:lnTo>
                          <a:lnTo>
                            <a:pt x="1055914" y="0"/>
                          </a:lnTo>
                          <a:lnTo>
                            <a:pt x="1055914" y="0"/>
                          </a:lnTo>
                        </a:path>
                      </a:pathLst>
                    </a:custGeom>
                    <a:noFill/>
                    <a:ln w="38100" cap="flat" cmpd="sng" algn="ctr">
                      <a:solidFill>
                        <a:schemeClr val="tx1"/>
                      </a:solidFill>
                      <a:prstDash val="solid"/>
                      <a:round/>
                      <a:headEnd type="none" w="med" len="med"/>
                      <a:tailEnd type="none" w="med" len="med"/>
                    </a:ln>
                    <a:effectLst/>
                  </p:spPr>
                  <p:txBody>
                    <a:bodyPr rtlCol="0" anchor="ctr"/>
                    <a:lstStyle/>
                    <a:p>
                      <a:pPr algn="ctr"/>
                      <a:endParaRPr lang="en-US">
                        <a:latin typeface="+mn-lt"/>
                      </a:endParaRPr>
                    </a:p>
                  </p:txBody>
                </p:sp>
                <p:sp>
                  <p:nvSpPr>
                    <p:cNvPr id="188" name="Freeform 187"/>
                    <p:cNvSpPr/>
                    <p:nvPr/>
                  </p:nvSpPr>
                  <p:spPr bwMode="auto">
                    <a:xfrm>
                      <a:off x="1807029" y="2079171"/>
                      <a:ext cx="402771" cy="0"/>
                    </a:xfrm>
                    <a:custGeom>
                      <a:avLst/>
                      <a:gdLst>
                        <a:gd name="connsiteX0" fmla="*/ 0 w 402771"/>
                        <a:gd name="connsiteY0" fmla="*/ 0 h 0"/>
                        <a:gd name="connsiteX1" fmla="*/ 402771 w 402771"/>
                        <a:gd name="connsiteY1" fmla="*/ 0 h 0"/>
                      </a:gdLst>
                      <a:ahLst/>
                      <a:cxnLst>
                        <a:cxn ang="0">
                          <a:pos x="connsiteX0" y="connsiteY0"/>
                        </a:cxn>
                        <a:cxn ang="0">
                          <a:pos x="connsiteX1" y="connsiteY1"/>
                        </a:cxn>
                      </a:cxnLst>
                      <a:rect l="l" t="t" r="r" b="b"/>
                      <a:pathLst>
                        <a:path w="402771">
                          <a:moveTo>
                            <a:pt x="0" y="0"/>
                          </a:moveTo>
                          <a:lnTo>
                            <a:pt x="402771" y="0"/>
                          </a:lnTo>
                        </a:path>
                      </a:pathLst>
                    </a:custGeom>
                    <a:solidFill>
                      <a:srgbClr val="3374D4"/>
                    </a:solidFill>
                    <a:ln w="38100" cap="flat" cmpd="sng" algn="ctr">
                      <a:solidFill>
                        <a:schemeClr val="tx1"/>
                      </a:solidFill>
                      <a:prstDash val="solid"/>
                      <a:round/>
                      <a:headEnd type="none" w="med" len="med"/>
                      <a:tailEnd type="none" w="med" len="med"/>
                    </a:ln>
                    <a:effectLst/>
                  </p:spPr>
                  <p:txBody>
                    <a:bodyPr rtlCol="0" anchor="ctr"/>
                    <a:lstStyle/>
                    <a:p>
                      <a:pPr algn="ctr"/>
                      <a:endParaRPr lang="en-US">
                        <a:latin typeface="+mn-lt"/>
                      </a:endParaRPr>
                    </a:p>
                  </p:txBody>
                </p:sp>
              </p:grpSp>
            </p:grpSp>
            <p:sp>
              <p:nvSpPr>
                <p:cNvPr id="178" name="Freeform 177"/>
                <p:cNvSpPr/>
                <p:nvPr/>
              </p:nvSpPr>
              <p:spPr bwMode="auto">
                <a:xfrm>
                  <a:off x="2267408" y="2513252"/>
                  <a:ext cx="609600" cy="348343"/>
                </a:xfrm>
                <a:custGeom>
                  <a:avLst/>
                  <a:gdLst>
                    <a:gd name="connsiteX0" fmla="*/ 0 w 609600"/>
                    <a:gd name="connsiteY0" fmla="*/ 0 h 348342"/>
                    <a:gd name="connsiteX1" fmla="*/ 609600 w 609600"/>
                    <a:gd name="connsiteY1" fmla="*/ 348342 h 348342"/>
                  </a:gdLst>
                  <a:ahLst/>
                  <a:cxnLst>
                    <a:cxn ang="0">
                      <a:pos x="connsiteX0" y="connsiteY0"/>
                    </a:cxn>
                    <a:cxn ang="0">
                      <a:pos x="connsiteX1" y="connsiteY1"/>
                    </a:cxn>
                  </a:cxnLst>
                  <a:rect l="l" t="t" r="r" b="b"/>
                  <a:pathLst>
                    <a:path w="609600" h="348342">
                      <a:moveTo>
                        <a:pt x="0" y="0"/>
                      </a:moveTo>
                      <a:lnTo>
                        <a:pt x="609600" y="348342"/>
                      </a:lnTo>
                    </a:path>
                  </a:pathLst>
                </a:custGeom>
                <a:solidFill>
                  <a:srgbClr val="3374D4"/>
                </a:solidFill>
                <a:ln w="38100" cap="flat" cmpd="sng" algn="ctr">
                  <a:solidFill>
                    <a:schemeClr val="tx1"/>
                  </a:solidFill>
                  <a:prstDash val="solid"/>
                  <a:round/>
                  <a:headEnd type="none" w="med" len="med"/>
                  <a:tailEnd type="none" w="med" len="med"/>
                </a:ln>
                <a:effectLst/>
              </p:spPr>
              <p:txBody>
                <a:bodyPr rtlCol="0" anchor="ctr"/>
                <a:lstStyle/>
                <a:p>
                  <a:pPr algn="ctr"/>
                  <a:endParaRPr lang="en-US">
                    <a:latin typeface="+mn-lt"/>
                  </a:endParaRPr>
                </a:p>
              </p:txBody>
            </p:sp>
            <p:cxnSp>
              <p:nvCxnSpPr>
                <p:cNvPr id="179" name="Straight Connector 178"/>
                <p:cNvCxnSpPr>
                  <a:stCxn id="186" idx="7"/>
                </p:cNvCxnSpPr>
                <p:nvPr/>
              </p:nvCxnSpPr>
              <p:spPr bwMode="auto">
                <a:xfrm flipV="1">
                  <a:off x="2340195" y="3083357"/>
                  <a:ext cx="561201" cy="488986"/>
                </a:xfrm>
                <a:prstGeom prst="line">
                  <a:avLst/>
                </a:prstGeom>
                <a:solidFill>
                  <a:srgbClr val="3374D4"/>
                </a:solidFill>
                <a:ln w="38100" cap="flat" cmpd="sng" algn="ctr">
                  <a:solidFill>
                    <a:schemeClr val="tx1"/>
                  </a:solidFill>
                  <a:prstDash val="solid"/>
                  <a:round/>
                  <a:headEnd type="none" w="med" len="med"/>
                  <a:tailEnd type="none" w="med" len="med"/>
                </a:ln>
                <a:effectLst/>
              </p:spPr>
            </p:cxnSp>
          </p:grpSp>
          <p:sp>
            <p:nvSpPr>
              <p:cNvPr id="116" name="TextBox 115"/>
              <p:cNvSpPr txBox="1"/>
              <p:nvPr/>
            </p:nvSpPr>
            <p:spPr>
              <a:xfrm>
                <a:off x="5984690" y="4693525"/>
                <a:ext cx="1041261" cy="584775"/>
              </a:xfrm>
              <a:prstGeom prst="rect">
                <a:avLst/>
              </a:prstGeom>
              <a:noFill/>
            </p:spPr>
            <p:txBody>
              <a:bodyPr wrap="square" rtlCol="0">
                <a:spAutoFit/>
              </a:bodyPr>
              <a:lstStyle/>
              <a:p>
                <a:r>
                  <a:rPr lang="en-US" dirty="0" smtClean="0">
                    <a:latin typeface="+mn-lt"/>
                  </a:rPr>
                  <a:t>Solvent delivery </a:t>
                </a:r>
                <a:endParaRPr lang="en-US" dirty="0">
                  <a:latin typeface="+mn-lt"/>
                </a:endParaRPr>
              </a:p>
            </p:txBody>
          </p:sp>
          <p:grpSp>
            <p:nvGrpSpPr>
              <p:cNvPr id="11" name="Group 209"/>
              <p:cNvGrpSpPr/>
              <p:nvPr/>
            </p:nvGrpSpPr>
            <p:grpSpPr>
              <a:xfrm>
                <a:off x="2962753" y="1671888"/>
                <a:ext cx="2063962" cy="1991548"/>
                <a:chOff x="3401291" y="1877161"/>
                <a:chExt cx="2063962" cy="1991548"/>
              </a:xfrm>
            </p:grpSpPr>
            <p:sp>
              <p:nvSpPr>
                <p:cNvPr id="158" name="Line 37"/>
                <p:cNvSpPr>
                  <a:spLocks noChangeShapeType="1"/>
                </p:cNvSpPr>
                <p:nvPr/>
              </p:nvSpPr>
              <p:spPr bwMode="auto">
                <a:xfrm flipV="1">
                  <a:off x="4137102" y="3367668"/>
                  <a:ext cx="546410" cy="11152"/>
                </a:xfrm>
                <a:prstGeom prst="line">
                  <a:avLst/>
                </a:prstGeom>
                <a:noFill/>
                <a:ln w="38100">
                  <a:solidFill>
                    <a:srgbClr val="0000FF"/>
                  </a:solidFill>
                  <a:round/>
                  <a:headEnd/>
                  <a:tailEnd/>
                </a:ln>
              </p:spPr>
              <p:txBody>
                <a:bodyPr/>
                <a:lstStyle/>
                <a:p>
                  <a:endParaRPr lang="en-US">
                    <a:latin typeface="+mn-lt"/>
                  </a:endParaRPr>
                </a:p>
              </p:txBody>
            </p:sp>
            <p:grpSp>
              <p:nvGrpSpPr>
                <p:cNvPr id="12" name="Group 20"/>
                <p:cNvGrpSpPr>
                  <a:grpSpLocks/>
                </p:cNvGrpSpPr>
                <p:nvPr/>
              </p:nvGrpSpPr>
              <p:grpSpPr bwMode="auto">
                <a:xfrm>
                  <a:off x="3677909" y="2098038"/>
                  <a:ext cx="1504894" cy="1511580"/>
                  <a:chOff x="4656" y="864"/>
                  <a:chExt cx="720" cy="720"/>
                </a:xfrm>
              </p:grpSpPr>
              <p:sp>
                <p:nvSpPr>
                  <p:cNvPr id="169" name="Oval 21"/>
                  <p:cNvSpPr>
                    <a:spLocks noChangeArrowheads="1"/>
                  </p:cNvSpPr>
                  <p:nvPr/>
                </p:nvSpPr>
                <p:spPr bwMode="auto">
                  <a:xfrm rot="1912326">
                    <a:off x="4656" y="864"/>
                    <a:ext cx="720" cy="720"/>
                  </a:xfrm>
                  <a:prstGeom prst="ellipse">
                    <a:avLst/>
                  </a:prstGeom>
                  <a:noFill/>
                  <a:ln w="25400">
                    <a:solidFill>
                      <a:schemeClr val="tx1"/>
                    </a:solidFill>
                    <a:round/>
                    <a:headEnd/>
                    <a:tailEnd/>
                  </a:ln>
                </p:spPr>
                <p:txBody>
                  <a:bodyPr wrap="none" anchor="ctr"/>
                  <a:lstStyle/>
                  <a:p>
                    <a:endParaRPr lang="en-US">
                      <a:latin typeface="+mn-lt"/>
                    </a:endParaRPr>
                  </a:p>
                </p:txBody>
              </p:sp>
              <p:sp>
                <p:nvSpPr>
                  <p:cNvPr id="170" name="Oval 22"/>
                  <p:cNvSpPr>
                    <a:spLocks noChangeArrowheads="1"/>
                  </p:cNvSpPr>
                  <p:nvPr/>
                </p:nvSpPr>
                <p:spPr bwMode="auto">
                  <a:xfrm rot="1912326">
                    <a:off x="5145" y="956"/>
                    <a:ext cx="46" cy="46"/>
                  </a:xfrm>
                  <a:prstGeom prst="ellipse">
                    <a:avLst/>
                  </a:prstGeom>
                  <a:noFill/>
                  <a:ln w="12700">
                    <a:solidFill>
                      <a:schemeClr val="tx1"/>
                    </a:solidFill>
                    <a:round/>
                    <a:headEnd/>
                    <a:tailEnd/>
                  </a:ln>
                </p:spPr>
                <p:txBody>
                  <a:bodyPr wrap="none" anchor="ctr"/>
                  <a:lstStyle/>
                  <a:p>
                    <a:endParaRPr lang="en-US">
                      <a:latin typeface="+mn-lt"/>
                    </a:endParaRPr>
                  </a:p>
                </p:txBody>
              </p:sp>
              <p:sp>
                <p:nvSpPr>
                  <p:cNvPr id="171" name="Oval 23"/>
                  <p:cNvSpPr>
                    <a:spLocks noChangeArrowheads="1"/>
                  </p:cNvSpPr>
                  <p:nvPr/>
                </p:nvSpPr>
                <p:spPr bwMode="auto">
                  <a:xfrm rot="1912326">
                    <a:off x="4864" y="951"/>
                    <a:ext cx="46" cy="46"/>
                  </a:xfrm>
                  <a:prstGeom prst="ellipse">
                    <a:avLst/>
                  </a:prstGeom>
                  <a:noFill/>
                  <a:ln w="12700">
                    <a:solidFill>
                      <a:schemeClr val="tx1"/>
                    </a:solidFill>
                    <a:round/>
                    <a:headEnd/>
                    <a:tailEnd/>
                  </a:ln>
                </p:spPr>
                <p:txBody>
                  <a:bodyPr wrap="none" anchor="ctr"/>
                  <a:lstStyle/>
                  <a:p>
                    <a:endParaRPr lang="en-US">
                      <a:latin typeface="+mn-lt"/>
                    </a:endParaRPr>
                  </a:p>
                </p:txBody>
              </p:sp>
              <p:sp>
                <p:nvSpPr>
                  <p:cNvPr id="172" name="Oval 24"/>
                  <p:cNvSpPr>
                    <a:spLocks noChangeArrowheads="1"/>
                  </p:cNvSpPr>
                  <p:nvPr/>
                </p:nvSpPr>
                <p:spPr bwMode="auto">
                  <a:xfrm rot="1912326">
                    <a:off x="5272" y="1204"/>
                    <a:ext cx="46" cy="46"/>
                  </a:xfrm>
                  <a:prstGeom prst="ellipse">
                    <a:avLst/>
                  </a:prstGeom>
                  <a:noFill/>
                  <a:ln w="12700">
                    <a:solidFill>
                      <a:schemeClr val="tx1"/>
                    </a:solidFill>
                    <a:round/>
                    <a:headEnd/>
                    <a:tailEnd/>
                  </a:ln>
                </p:spPr>
                <p:txBody>
                  <a:bodyPr wrap="none" anchor="ctr"/>
                  <a:lstStyle/>
                  <a:p>
                    <a:endParaRPr lang="en-US">
                      <a:latin typeface="+mn-lt"/>
                    </a:endParaRPr>
                  </a:p>
                </p:txBody>
              </p:sp>
              <p:sp>
                <p:nvSpPr>
                  <p:cNvPr id="173" name="Oval 25"/>
                  <p:cNvSpPr>
                    <a:spLocks noChangeArrowheads="1"/>
                  </p:cNvSpPr>
                  <p:nvPr/>
                </p:nvSpPr>
                <p:spPr bwMode="auto">
                  <a:xfrm rot="1912326">
                    <a:off x="5119" y="1449"/>
                    <a:ext cx="46" cy="46"/>
                  </a:xfrm>
                  <a:prstGeom prst="ellipse">
                    <a:avLst/>
                  </a:prstGeom>
                  <a:noFill/>
                  <a:ln w="12700">
                    <a:solidFill>
                      <a:schemeClr val="tx1"/>
                    </a:solidFill>
                    <a:round/>
                    <a:headEnd/>
                    <a:tailEnd/>
                  </a:ln>
                </p:spPr>
                <p:txBody>
                  <a:bodyPr wrap="none" anchor="ctr"/>
                  <a:lstStyle/>
                  <a:p>
                    <a:endParaRPr lang="en-US">
                      <a:latin typeface="+mn-lt"/>
                    </a:endParaRPr>
                  </a:p>
                </p:txBody>
              </p:sp>
              <p:sp>
                <p:nvSpPr>
                  <p:cNvPr id="174" name="Oval 26"/>
                  <p:cNvSpPr>
                    <a:spLocks noChangeArrowheads="1"/>
                  </p:cNvSpPr>
                  <p:nvPr/>
                </p:nvSpPr>
                <p:spPr bwMode="auto">
                  <a:xfrm rot="1912326">
                    <a:off x="4712" y="1196"/>
                    <a:ext cx="46" cy="46"/>
                  </a:xfrm>
                  <a:prstGeom prst="ellipse">
                    <a:avLst/>
                  </a:prstGeom>
                  <a:noFill/>
                  <a:ln w="12700">
                    <a:solidFill>
                      <a:schemeClr val="tx1"/>
                    </a:solidFill>
                    <a:round/>
                    <a:headEnd/>
                    <a:tailEnd/>
                  </a:ln>
                </p:spPr>
                <p:txBody>
                  <a:bodyPr wrap="none" anchor="ctr"/>
                  <a:lstStyle/>
                  <a:p>
                    <a:endParaRPr lang="en-US">
                      <a:latin typeface="+mn-lt"/>
                    </a:endParaRPr>
                  </a:p>
                </p:txBody>
              </p:sp>
              <p:sp>
                <p:nvSpPr>
                  <p:cNvPr id="175" name="Oval 27"/>
                  <p:cNvSpPr>
                    <a:spLocks noChangeArrowheads="1"/>
                  </p:cNvSpPr>
                  <p:nvPr/>
                </p:nvSpPr>
                <p:spPr bwMode="auto">
                  <a:xfrm rot="1912326">
                    <a:off x="4840" y="1445"/>
                    <a:ext cx="46" cy="46"/>
                  </a:xfrm>
                  <a:prstGeom prst="ellipse">
                    <a:avLst/>
                  </a:prstGeom>
                  <a:noFill/>
                  <a:ln w="12700">
                    <a:solidFill>
                      <a:schemeClr val="tx1"/>
                    </a:solidFill>
                    <a:round/>
                    <a:headEnd/>
                    <a:tailEnd/>
                  </a:ln>
                </p:spPr>
                <p:txBody>
                  <a:bodyPr wrap="none" anchor="ctr"/>
                  <a:lstStyle/>
                  <a:p>
                    <a:endParaRPr lang="en-US">
                      <a:latin typeface="+mn-lt"/>
                    </a:endParaRPr>
                  </a:p>
                </p:txBody>
              </p:sp>
            </p:grpSp>
            <p:sp>
              <p:nvSpPr>
                <p:cNvPr id="160" name="Text Box 29"/>
                <p:cNvSpPr txBox="1">
                  <a:spLocks noChangeArrowheads="1"/>
                </p:cNvSpPr>
                <p:nvPr/>
              </p:nvSpPr>
              <p:spPr bwMode="auto">
                <a:xfrm>
                  <a:off x="3401291" y="2645986"/>
                  <a:ext cx="282450" cy="276999"/>
                </a:xfrm>
                <a:prstGeom prst="rect">
                  <a:avLst/>
                </a:prstGeom>
                <a:noFill/>
                <a:ln w="25400">
                  <a:noFill/>
                  <a:miter lim="800000"/>
                  <a:headEnd/>
                  <a:tailEnd/>
                </a:ln>
              </p:spPr>
              <p:txBody>
                <a:bodyPr wrap="none">
                  <a:spAutoFit/>
                </a:bodyPr>
                <a:lstStyle/>
                <a:p>
                  <a:pPr eaLnBrk="0" hangingPunct="0"/>
                  <a:r>
                    <a:rPr lang="en-US" sz="1200" dirty="0">
                      <a:latin typeface="+mn-lt"/>
                    </a:rPr>
                    <a:t>3</a:t>
                  </a:r>
                </a:p>
              </p:txBody>
            </p:sp>
            <p:sp>
              <p:nvSpPr>
                <p:cNvPr id="161" name="Text Box 30"/>
                <p:cNvSpPr txBox="1">
                  <a:spLocks noChangeArrowheads="1"/>
                </p:cNvSpPr>
                <p:nvPr/>
              </p:nvSpPr>
              <p:spPr bwMode="auto">
                <a:xfrm>
                  <a:off x="3878562" y="1877161"/>
                  <a:ext cx="282450" cy="276999"/>
                </a:xfrm>
                <a:prstGeom prst="rect">
                  <a:avLst/>
                </a:prstGeom>
                <a:noFill/>
                <a:ln w="25400">
                  <a:noFill/>
                  <a:miter lim="800000"/>
                  <a:headEnd/>
                  <a:tailEnd/>
                </a:ln>
              </p:spPr>
              <p:txBody>
                <a:bodyPr wrap="none">
                  <a:spAutoFit/>
                </a:bodyPr>
                <a:lstStyle/>
                <a:p>
                  <a:pPr eaLnBrk="0" hangingPunct="0"/>
                  <a:r>
                    <a:rPr lang="en-US" sz="1200" dirty="0">
                      <a:latin typeface="+mn-lt"/>
                    </a:rPr>
                    <a:t>2</a:t>
                  </a:r>
                </a:p>
              </p:txBody>
            </p:sp>
            <p:sp>
              <p:nvSpPr>
                <p:cNvPr id="162" name="Text Box 31"/>
                <p:cNvSpPr txBox="1">
                  <a:spLocks noChangeArrowheads="1"/>
                </p:cNvSpPr>
                <p:nvPr/>
              </p:nvSpPr>
              <p:spPr bwMode="auto">
                <a:xfrm>
                  <a:off x="4729245" y="1896494"/>
                  <a:ext cx="282450" cy="276999"/>
                </a:xfrm>
                <a:prstGeom prst="rect">
                  <a:avLst/>
                </a:prstGeom>
                <a:noFill/>
                <a:ln w="25400">
                  <a:noFill/>
                  <a:miter lim="800000"/>
                  <a:headEnd/>
                  <a:tailEnd/>
                </a:ln>
              </p:spPr>
              <p:txBody>
                <a:bodyPr wrap="none">
                  <a:spAutoFit/>
                </a:bodyPr>
                <a:lstStyle/>
                <a:p>
                  <a:pPr eaLnBrk="0" hangingPunct="0"/>
                  <a:r>
                    <a:rPr lang="en-US" sz="1200">
                      <a:latin typeface="+mn-lt"/>
                    </a:rPr>
                    <a:t>1</a:t>
                  </a:r>
                </a:p>
              </p:txBody>
            </p:sp>
            <p:sp>
              <p:nvSpPr>
                <p:cNvPr id="163" name="Text Box 32"/>
                <p:cNvSpPr txBox="1">
                  <a:spLocks noChangeArrowheads="1"/>
                </p:cNvSpPr>
                <p:nvPr/>
              </p:nvSpPr>
              <p:spPr bwMode="auto">
                <a:xfrm>
                  <a:off x="5182803" y="2702670"/>
                  <a:ext cx="282450" cy="276999"/>
                </a:xfrm>
                <a:prstGeom prst="rect">
                  <a:avLst/>
                </a:prstGeom>
                <a:noFill/>
                <a:ln w="25400">
                  <a:noFill/>
                  <a:miter lim="800000"/>
                  <a:headEnd/>
                  <a:tailEnd/>
                </a:ln>
              </p:spPr>
              <p:txBody>
                <a:bodyPr wrap="none">
                  <a:spAutoFit/>
                </a:bodyPr>
                <a:lstStyle/>
                <a:p>
                  <a:pPr eaLnBrk="0" hangingPunct="0"/>
                  <a:r>
                    <a:rPr lang="en-US" sz="1200">
                      <a:latin typeface="+mn-lt"/>
                    </a:rPr>
                    <a:t>6</a:t>
                  </a:r>
                </a:p>
              </p:txBody>
            </p:sp>
            <p:sp>
              <p:nvSpPr>
                <p:cNvPr id="164" name="Text Box 33"/>
                <p:cNvSpPr txBox="1">
                  <a:spLocks noChangeArrowheads="1"/>
                </p:cNvSpPr>
                <p:nvPr/>
              </p:nvSpPr>
              <p:spPr bwMode="auto">
                <a:xfrm>
                  <a:off x="4781498" y="3447963"/>
                  <a:ext cx="282450" cy="276999"/>
                </a:xfrm>
                <a:prstGeom prst="rect">
                  <a:avLst/>
                </a:prstGeom>
                <a:noFill/>
                <a:ln w="25400">
                  <a:noFill/>
                  <a:miter lim="800000"/>
                  <a:headEnd/>
                  <a:tailEnd/>
                </a:ln>
              </p:spPr>
              <p:txBody>
                <a:bodyPr wrap="none">
                  <a:spAutoFit/>
                </a:bodyPr>
                <a:lstStyle/>
                <a:p>
                  <a:pPr eaLnBrk="0" hangingPunct="0"/>
                  <a:r>
                    <a:rPr lang="en-US" sz="1200">
                      <a:latin typeface="+mn-lt"/>
                    </a:rPr>
                    <a:t>5</a:t>
                  </a:r>
                </a:p>
              </p:txBody>
            </p:sp>
            <p:sp>
              <p:nvSpPr>
                <p:cNvPr id="165" name="Text Box 34"/>
                <p:cNvSpPr txBox="1">
                  <a:spLocks noChangeArrowheads="1"/>
                </p:cNvSpPr>
                <p:nvPr/>
              </p:nvSpPr>
              <p:spPr bwMode="auto">
                <a:xfrm>
                  <a:off x="3714798" y="3447963"/>
                  <a:ext cx="282450" cy="276999"/>
                </a:xfrm>
                <a:prstGeom prst="rect">
                  <a:avLst/>
                </a:prstGeom>
                <a:noFill/>
                <a:ln w="25400">
                  <a:noFill/>
                  <a:miter lim="800000"/>
                  <a:headEnd/>
                  <a:tailEnd/>
                </a:ln>
              </p:spPr>
              <p:txBody>
                <a:bodyPr wrap="none">
                  <a:spAutoFit/>
                </a:bodyPr>
                <a:lstStyle/>
                <a:p>
                  <a:pPr eaLnBrk="0" hangingPunct="0"/>
                  <a:r>
                    <a:rPr lang="en-US" sz="1200" dirty="0">
                      <a:latin typeface="+mn-lt"/>
                    </a:rPr>
                    <a:t>4</a:t>
                  </a:r>
                </a:p>
              </p:txBody>
            </p:sp>
            <p:sp>
              <p:nvSpPr>
                <p:cNvPr id="166" name="Line 42"/>
                <p:cNvSpPr>
                  <a:spLocks noChangeShapeType="1"/>
                </p:cNvSpPr>
                <p:nvPr/>
              </p:nvSpPr>
              <p:spPr bwMode="black">
                <a:xfrm flipH="1" flipV="1">
                  <a:off x="4753892" y="2351424"/>
                  <a:ext cx="297610" cy="570196"/>
                </a:xfrm>
                <a:prstGeom prst="line">
                  <a:avLst/>
                </a:prstGeom>
                <a:noFill/>
                <a:ln w="38100">
                  <a:solidFill>
                    <a:srgbClr val="0000CC"/>
                  </a:solidFill>
                  <a:round/>
                  <a:headEnd/>
                  <a:tailEnd/>
                </a:ln>
              </p:spPr>
              <p:txBody>
                <a:bodyPr/>
                <a:lstStyle/>
                <a:p>
                  <a:endParaRPr lang="en-US">
                    <a:latin typeface="+mn-lt"/>
                  </a:endParaRPr>
                </a:p>
              </p:txBody>
            </p:sp>
            <p:sp>
              <p:nvSpPr>
                <p:cNvPr id="167" name="Line 43"/>
                <p:cNvSpPr>
                  <a:spLocks noChangeShapeType="1"/>
                </p:cNvSpPr>
                <p:nvPr/>
              </p:nvSpPr>
              <p:spPr bwMode="black">
                <a:xfrm flipH="1">
                  <a:off x="3858076" y="2386361"/>
                  <a:ext cx="290177" cy="476161"/>
                </a:xfrm>
                <a:prstGeom prst="line">
                  <a:avLst/>
                </a:prstGeom>
                <a:noFill/>
                <a:ln w="38100">
                  <a:solidFill>
                    <a:srgbClr val="008000"/>
                  </a:solidFill>
                  <a:round/>
                  <a:headEnd/>
                  <a:tailEnd/>
                </a:ln>
              </p:spPr>
              <p:txBody>
                <a:bodyPr/>
                <a:lstStyle/>
                <a:p>
                  <a:endParaRPr lang="en-US">
                    <a:latin typeface="+mn-lt"/>
                  </a:endParaRPr>
                </a:p>
              </p:txBody>
            </p:sp>
            <p:sp>
              <p:nvSpPr>
                <p:cNvPr id="168" name="Rectangle 21"/>
                <p:cNvSpPr>
                  <a:spLocks noChangeArrowheads="1"/>
                </p:cNvSpPr>
                <p:nvPr/>
              </p:nvSpPr>
              <p:spPr bwMode="white">
                <a:xfrm>
                  <a:off x="3401696" y="3619471"/>
                  <a:ext cx="109538" cy="249238"/>
                </a:xfrm>
                <a:prstGeom prst="rect">
                  <a:avLst/>
                </a:prstGeom>
                <a:solidFill>
                  <a:schemeClr val="bg1"/>
                </a:solidFill>
                <a:ln w="25400">
                  <a:solidFill>
                    <a:schemeClr val="bg1"/>
                  </a:solidFill>
                  <a:miter lim="800000"/>
                  <a:headEnd/>
                  <a:tailEnd/>
                </a:ln>
                <a:effectLst/>
              </p:spPr>
              <p:txBody>
                <a:bodyPr wrap="none" anchor="ctr"/>
                <a:lstStyle/>
                <a:p>
                  <a:endParaRPr lang="en-US"/>
                </a:p>
              </p:txBody>
            </p:sp>
          </p:grpSp>
          <p:grpSp>
            <p:nvGrpSpPr>
              <p:cNvPr id="13" name="Group 145"/>
              <p:cNvGrpSpPr/>
              <p:nvPr/>
            </p:nvGrpSpPr>
            <p:grpSpPr>
              <a:xfrm>
                <a:off x="721005" y="2610701"/>
                <a:ext cx="1748841" cy="1157288"/>
                <a:chOff x="1159543" y="3172806"/>
                <a:chExt cx="1748841" cy="1157288"/>
              </a:xfrm>
            </p:grpSpPr>
            <p:sp>
              <p:nvSpPr>
                <p:cNvPr id="143" name="Text Box 55"/>
                <p:cNvSpPr txBox="1">
                  <a:spLocks noChangeArrowheads="1"/>
                </p:cNvSpPr>
                <p:nvPr/>
              </p:nvSpPr>
              <p:spPr bwMode="auto">
                <a:xfrm>
                  <a:off x="1159543" y="3289734"/>
                  <a:ext cx="1093003" cy="584775"/>
                </a:xfrm>
                <a:prstGeom prst="rect">
                  <a:avLst/>
                </a:prstGeom>
                <a:noFill/>
                <a:ln w="25400">
                  <a:noFill/>
                  <a:miter lim="800000"/>
                  <a:headEnd/>
                  <a:tailEnd/>
                </a:ln>
              </p:spPr>
              <p:txBody>
                <a:bodyPr wrap="square">
                  <a:spAutoFit/>
                </a:bodyPr>
                <a:lstStyle/>
                <a:p>
                  <a:pPr algn="ctr" eaLnBrk="0" hangingPunct="0"/>
                  <a:r>
                    <a:rPr lang="en-US" dirty="0" smtClean="0">
                      <a:latin typeface="+mn-lt"/>
                    </a:rPr>
                    <a:t>Sample Syringe</a:t>
                  </a:r>
                  <a:endParaRPr lang="en-US" dirty="0">
                    <a:latin typeface="+mn-lt"/>
                  </a:endParaRPr>
                </a:p>
              </p:txBody>
            </p:sp>
            <p:grpSp>
              <p:nvGrpSpPr>
                <p:cNvPr id="14" name="Group 94"/>
                <p:cNvGrpSpPr/>
                <p:nvPr/>
              </p:nvGrpSpPr>
              <p:grpSpPr>
                <a:xfrm>
                  <a:off x="2471821" y="3172806"/>
                  <a:ext cx="436563" cy="1157288"/>
                  <a:chOff x="2103838" y="3641148"/>
                  <a:chExt cx="436563" cy="1157288"/>
                </a:xfrm>
              </p:grpSpPr>
              <p:sp>
                <p:nvSpPr>
                  <p:cNvPr id="146" name="Oval 48"/>
                  <p:cNvSpPr>
                    <a:spLocks noChangeArrowheads="1"/>
                  </p:cNvSpPr>
                  <p:nvPr/>
                </p:nvSpPr>
                <p:spPr bwMode="auto">
                  <a:xfrm>
                    <a:off x="2103838" y="3641148"/>
                    <a:ext cx="436563" cy="369888"/>
                  </a:xfrm>
                  <a:prstGeom prst="ellipse">
                    <a:avLst/>
                  </a:prstGeom>
                  <a:solidFill>
                    <a:schemeClr val="bg1"/>
                  </a:solidFill>
                  <a:ln w="25400">
                    <a:solidFill>
                      <a:schemeClr val="tx1"/>
                    </a:solidFill>
                    <a:round/>
                    <a:headEnd/>
                    <a:tailEnd/>
                  </a:ln>
                </p:spPr>
                <p:txBody>
                  <a:bodyPr wrap="none" anchor="ctr"/>
                  <a:lstStyle/>
                  <a:p>
                    <a:endParaRPr lang="en-US">
                      <a:latin typeface="+mn-lt"/>
                    </a:endParaRPr>
                  </a:p>
                </p:txBody>
              </p:sp>
              <p:grpSp>
                <p:nvGrpSpPr>
                  <p:cNvPr id="15" name="Group 75"/>
                  <p:cNvGrpSpPr/>
                  <p:nvPr/>
                </p:nvGrpSpPr>
                <p:grpSpPr>
                  <a:xfrm>
                    <a:off x="2202224" y="3687186"/>
                    <a:ext cx="219076" cy="1111250"/>
                    <a:chOff x="5971381" y="1401186"/>
                    <a:chExt cx="219076" cy="1111250"/>
                  </a:xfrm>
                </p:grpSpPr>
                <p:sp>
                  <p:nvSpPr>
                    <p:cNvPr id="148" name="Rectangle 47"/>
                    <p:cNvSpPr>
                      <a:spLocks noChangeArrowheads="1"/>
                    </p:cNvSpPr>
                    <p:nvPr/>
                  </p:nvSpPr>
                  <p:spPr bwMode="auto">
                    <a:xfrm>
                      <a:off x="5971381" y="1678998"/>
                      <a:ext cx="219075" cy="509588"/>
                    </a:xfrm>
                    <a:prstGeom prst="rect">
                      <a:avLst/>
                    </a:prstGeom>
                    <a:noFill/>
                    <a:ln w="25400">
                      <a:solidFill>
                        <a:schemeClr val="tx1"/>
                      </a:solidFill>
                      <a:miter lim="800000"/>
                      <a:headEnd/>
                      <a:tailEnd/>
                    </a:ln>
                  </p:spPr>
                  <p:txBody>
                    <a:bodyPr wrap="none" anchor="ctr"/>
                    <a:lstStyle/>
                    <a:p>
                      <a:endParaRPr lang="en-US">
                        <a:latin typeface="+mn-lt"/>
                      </a:endParaRPr>
                    </a:p>
                  </p:txBody>
                </p:sp>
                <p:sp>
                  <p:nvSpPr>
                    <p:cNvPr id="149" name="Rectangle 49"/>
                    <p:cNvSpPr>
                      <a:spLocks noChangeArrowheads="1"/>
                    </p:cNvSpPr>
                    <p:nvPr/>
                  </p:nvSpPr>
                  <p:spPr bwMode="auto">
                    <a:xfrm>
                      <a:off x="5971381" y="1956811"/>
                      <a:ext cx="219075" cy="46038"/>
                    </a:xfrm>
                    <a:prstGeom prst="rect">
                      <a:avLst/>
                    </a:prstGeom>
                    <a:solidFill>
                      <a:srgbClr val="969696"/>
                    </a:solidFill>
                    <a:ln w="12700">
                      <a:solidFill>
                        <a:schemeClr val="tx1"/>
                      </a:solidFill>
                      <a:miter lim="800000"/>
                      <a:headEnd/>
                      <a:tailEnd/>
                    </a:ln>
                  </p:spPr>
                  <p:txBody>
                    <a:bodyPr wrap="none" anchor="ctr"/>
                    <a:lstStyle/>
                    <a:p>
                      <a:endParaRPr lang="en-US">
                        <a:latin typeface="+mn-lt"/>
                      </a:endParaRPr>
                    </a:p>
                  </p:txBody>
                </p:sp>
                <p:sp>
                  <p:nvSpPr>
                    <p:cNvPr id="150" name="Rectangle 50"/>
                    <p:cNvSpPr>
                      <a:spLocks noChangeArrowheads="1"/>
                    </p:cNvSpPr>
                    <p:nvPr/>
                  </p:nvSpPr>
                  <p:spPr bwMode="auto">
                    <a:xfrm>
                      <a:off x="6053931" y="2002848"/>
                      <a:ext cx="53975" cy="463550"/>
                    </a:xfrm>
                    <a:prstGeom prst="rect">
                      <a:avLst/>
                    </a:prstGeom>
                    <a:noFill/>
                    <a:ln w="12700">
                      <a:solidFill>
                        <a:schemeClr val="tx1"/>
                      </a:solidFill>
                      <a:miter lim="800000"/>
                      <a:headEnd/>
                      <a:tailEnd/>
                    </a:ln>
                  </p:spPr>
                  <p:txBody>
                    <a:bodyPr wrap="none" anchor="ctr"/>
                    <a:lstStyle/>
                    <a:p>
                      <a:endParaRPr lang="en-US">
                        <a:latin typeface="+mn-lt"/>
                      </a:endParaRPr>
                    </a:p>
                  </p:txBody>
                </p:sp>
                <p:sp>
                  <p:nvSpPr>
                    <p:cNvPr id="151" name="Rectangle 51"/>
                    <p:cNvSpPr>
                      <a:spLocks noChangeArrowheads="1"/>
                    </p:cNvSpPr>
                    <p:nvPr/>
                  </p:nvSpPr>
                  <p:spPr bwMode="auto">
                    <a:xfrm>
                      <a:off x="5998369" y="2466398"/>
                      <a:ext cx="163513" cy="46038"/>
                    </a:xfrm>
                    <a:prstGeom prst="rect">
                      <a:avLst/>
                    </a:prstGeom>
                    <a:noFill/>
                    <a:ln w="12700">
                      <a:solidFill>
                        <a:schemeClr val="tx1"/>
                      </a:solidFill>
                      <a:miter lim="800000"/>
                      <a:headEnd/>
                      <a:tailEnd/>
                    </a:ln>
                  </p:spPr>
                  <p:txBody>
                    <a:bodyPr wrap="none" anchor="ctr"/>
                    <a:lstStyle/>
                    <a:p>
                      <a:endParaRPr lang="en-US">
                        <a:latin typeface="+mn-lt"/>
                      </a:endParaRPr>
                    </a:p>
                  </p:txBody>
                </p:sp>
                <p:sp>
                  <p:nvSpPr>
                    <p:cNvPr id="152" name="Line 52"/>
                    <p:cNvSpPr>
                      <a:spLocks noChangeShapeType="1"/>
                    </p:cNvSpPr>
                    <p:nvPr/>
                  </p:nvSpPr>
                  <p:spPr bwMode="auto">
                    <a:xfrm>
                      <a:off x="5971381" y="1401186"/>
                      <a:ext cx="109538" cy="139700"/>
                    </a:xfrm>
                    <a:prstGeom prst="line">
                      <a:avLst/>
                    </a:prstGeom>
                    <a:noFill/>
                    <a:ln w="12700">
                      <a:solidFill>
                        <a:srgbClr val="C0C0C0"/>
                      </a:solidFill>
                      <a:round/>
                      <a:headEnd/>
                      <a:tailEnd/>
                    </a:ln>
                  </p:spPr>
                  <p:txBody>
                    <a:bodyPr/>
                    <a:lstStyle/>
                    <a:p>
                      <a:endParaRPr lang="en-US">
                        <a:latin typeface="+mn-lt"/>
                      </a:endParaRPr>
                    </a:p>
                  </p:txBody>
                </p:sp>
                <p:sp>
                  <p:nvSpPr>
                    <p:cNvPr id="153" name="Line 53"/>
                    <p:cNvSpPr>
                      <a:spLocks noChangeShapeType="1"/>
                    </p:cNvSpPr>
                    <p:nvPr/>
                  </p:nvSpPr>
                  <p:spPr bwMode="auto">
                    <a:xfrm flipV="1">
                      <a:off x="6080919" y="1401186"/>
                      <a:ext cx="109538" cy="139700"/>
                    </a:xfrm>
                    <a:prstGeom prst="line">
                      <a:avLst/>
                    </a:prstGeom>
                    <a:noFill/>
                    <a:ln w="12700">
                      <a:solidFill>
                        <a:srgbClr val="C0C0C0"/>
                      </a:solidFill>
                      <a:round/>
                      <a:headEnd/>
                      <a:tailEnd/>
                    </a:ln>
                  </p:spPr>
                  <p:txBody>
                    <a:bodyPr/>
                    <a:lstStyle/>
                    <a:p>
                      <a:endParaRPr lang="en-US">
                        <a:latin typeface="+mn-lt"/>
                      </a:endParaRPr>
                    </a:p>
                  </p:txBody>
                </p:sp>
                <p:sp>
                  <p:nvSpPr>
                    <p:cNvPr id="154" name="Line 54"/>
                    <p:cNvSpPr>
                      <a:spLocks noChangeShapeType="1"/>
                    </p:cNvSpPr>
                    <p:nvPr/>
                  </p:nvSpPr>
                  <p:spPr bwMode="auto">
                    <a:xfrm>
                      <a:off x="6080919" y="1540886"/>
                      <a:ext cx="0" cy="184150"/>
                    </a:xfrm>
                    <a:prstGeom prst="line">
                      <a:avLst/>
                    </a:prstGeom>
                    <a:noFill/>
                    <a:ln w="12700">
                      <a:solidFill>
                        <a:srgbClr val="C0C0C0"/>
                      </a:solidFill>
                      <a:round/>
                      <a:headEnd/>
                      <a:tailEnd/>
                    </a:ln>
                  </p:spPr>
                  <p:txBody>
                    <a:bodyPr/>
                    <a:lstStyle/>
                    <a:p>
                      <a:endParaRPr lang="en-US">
                        <a:latin typeface="+mn-lt"/>
                      </a:endParaRPr>
                    </a:p>
                  </p:txBody>
                </p:sp>
                <p:sp>
                  <p:nvSpPr>
                    <p:cNvPr id="155" name="Line 56"/>
                    <p:cNvSpPr>
                      <a:spLocks noChangeShapeType="1"/>
                    </p:cNvSpPr>
                    <p:nvPr/>
                  </p:nvSpPr>
                  <p:spPr bwMode="ltGray">
                    <a:xfrm>
                      <a:off x="5971381" y="1401186"/>
                      <a:ext cx="109538" cy="139700"/>
                    </a:xfrm>
                    <a:prstGeom prst="line">
                      <a:avLst/>
                    </a:prstGeom>
                    <a:noFill/>
                    <a:ln w="38100">
                      <a:solidFill>
                        <a:srgbClr val="00B050"/>
                      </a:solidFill>
                      <a:round/>
                      <a:headEnd/>
                      <a:tailEnd/>
                    </a:ln>
                  </p:spPr>
                  <p:txBody>
                    <a:bodyPr/>
                    <a:lstStyle/>
                    <a:p>
                      <a:endParaRPr lang="en-US">
                        <a:latin typeface="+mn-lt"/>
                      </a:endParaRPr>
                    </a:p>
                  </p:txBody>
                </p:sp>
                <p:sp>
                  <p:nvSpPr>
                    <p:cNvPr id="156" name="Line 57"/>
                    <p:cNvSpPr>
                      <a:spLocks noChangeShapeType="1"/>
                    </p:cNvSpPr>
                    <p:nvPr/>
                  </p:nvSpPr>
                  <p:spPr bwMode="ltGray">
                    <a:xfrm flipV="1">
                      <a:off x="6079331" y="1540886"/>
                      <a:ext cx="1588" cy="119063"/>
                    </a:xfrm>
                    <a:prstGeom prst="line">
                      <a:avLst/>
                    </a:prstGeom>
                    <a:noFill/>
                    <a:ln w="38100">
                      <a:solidFill>
                        <a:srgbClr val="00B050"/>
                      </a:solidFill>
                      <a:round/>
                      <a:headEnd/>
                      <a:tailEnd/>
                    </a:ln>
                  </p:spPr>
                  <p:txBody>
                    <a:bodyPr/>
                    <a:lstStyle/>
                    <a:p>
                      <a:endParaRPr lang="en-US">
                        <a:latin typeface="+mn-lt"/>
                      </a:endParaRPr>
                    </a:p>
                  </p:txBody>
                </p:sp>
                <p:sp>
                  <p:nvSpPr>
                    <p:cNvPr id="157" name="Rectangle 59"/>
                    <p:cNvSpPr>
                      <a:spLocks noChangeArrowheads="1"/>
                    </p:cNvSpPr>
                    <p:nvPr/>
                  </p:nvSpPr>
                  <p:spPr bwMode="ltGray">
                    <a:xfrm>
                      <a:off x="6003131" y="1736148"/>
                      <a:ext cx="152400" cy="228600"/>
                    </a:xfrm>
                    <a:prstGeom prst="rect">
                      <a:avLst/>
                    </a:prstGeom>
                    <a:solidFill>
                      <a:srgbClr val="00B050"/>
                    </a:solidFill>
                    <a:ln w="12700">
                      <a:solidFill>
                        <a:srgbClr val="008000"/>
                      </a:solidFill>
                      <a:miter lim="800000"/>
                      <a:headEnd/>
                      <a:tailEnd/>
                    </a:ln>
                  </p:spPr>
                  <p:txBody>
                    <a:bodyPr wrap="none" anchor="ctr"/>
                    <a:lstStyle/>
                    <a:p>
                      <a:endParaRPr lang="en-US">
                        <a:latin typeface="+mn-lt"/>
                      </a:endParaRPr>
                    </a:p>
                  </p:txBody>
                </p:sp>
              </p:grpSp>
            </p:grpSp>
            <p:cxnSp>
              <p:nvCxnSpPr>
                <p:cNvPr id="145" name="Straight Arrow Connector 144"/>
                <p:cNvCxnSpPr/>
                <p:nvPr/>
              </p:nvCxnSpPr>
              <p:spPr bwMode="auto">
                <a:xfrm>
                  <a:off x="2118731" y="3546097"/>
                  <a:ext cx="410606" cy="89097"/>
                </a:xfrm>
                <a:prstGeom prst="straightConnector1">
                  <a:avLst/>
                </a:prstGeom>
                <a:solidFill>
                  <a:srgbClr val="3374D4"/>
                </a:solidFill>
                <a:ln w="9525" cap="flat" cmpd="sng" algn="ctr">
                  <a:solidFill>
                    <a:schemeClr val="tx1"/>
                  </a:solidFill>
                  <a:prstDash val="dash"/>
                  <a:round/>
                  <a:headEnd type="none" w="med" len="med"/>
                  <a:tailEnd type="arrow"/>
                </a:ln>
                <a:effectLst/>
              </p:spPr>
            </p:cxnSp>
          </p:grpSp>
          <p:sp>
            <p:nvSpPr>
              <p:cNvPr id="119" name="Line 40"/>
              <p:cNvSpPr>
                <a:spLocks noChangeShapeType="1"/>
              </p:cNvSpPr>
              <p:nvPr/>
            </p:nvSpPr>
            <p:spPr bwMode="auto">
              <a:xfrm flipH="1" flipV="1">
                <a:off x="7066232" y="3117790"/>
                <a:ext cx="9975" cy="646777"/>
              </a:xfrm>
              <a:prstGeom prst="line">
                <a:avLst/>
              </a:prstGeom>
              <a:noFill/>
              <a:ln w="38100">
                <a:solidFill>
                  <a:srgbClr val="0000FF"/>
                </a:solidFill>
                <a:round/>
                <a:headEnd/>
                <a:tailEnd/>
              </a:ln>
            </p:spPr>
            <p:txBody>
              <a:bodyPr/>
              <a:lstStyle/>
              <a:p>
                <a:endParaRPr lang="en-US">
                  <a:latin typeface="+mn-lt"/>
                </a:endParaRPr>
              </a:p>
            </p:txBody>
          </p:sp>
          <p:sp>
            <p:nvSpPr>
              <p:cNvPr id="132" name="TextBox 131"/>
              <p:cNvSpPr txBox="1"/>
              <p:nvPr/>
            </p:nvSpPr>
            <p:spPr>
              <a:xfrm>
                <a:off x="1801422" y="4093535"/>
                <a:ext cx="888385" cy="338554"/>
              </a:xfrm>
              <a:prstGeom prst="rect">
                <a:avLst/>
              </a:prstGeom>
              <a:noFill/>
            </p:spPr>
            <p:txBody>
              <a:bodyPr wrap="none" rtlCol="0">
                <a:spAutoFit/>
              </a:bodyPr>
              <a:lstStyle/>
              <a:p>
                <a:r>
                  <a:rPr lang="en-US" dirty="0" smtClean="0"/>
                  <a:t>Needle</a:t>
                </a:r>
                <a:endParaRPr lang="en-US" dirty="0"/>
              </a:p>
            </p:txBody>
          </p:sp>
          <p:cxnSp>
            <p:nvCxnSpPr>
              <p:cNvPr id="133" name="Straight Arrow Connector 132"/>
              <p:cNvCxnSpPr/>
              <p:nvPr/>
            </p:nvCxnSpPr>
            <p:spPr bwMode="auto">
              <a:xfrm flipV="1">
                <a:off x="2650351" y="4227898"/>
                <a:ext cx="405358" cy="71923"/>
              </a:xfrm>
              <a:prstGeom prst="straightConnector1">
                <a:avLst/>
              </a:prstGeom>
              <a:solidFill>
                <a:srgbClr val="3374D4"/>
              </a:solidFill>
              <a:ln w="9525" cap="flat" cmpd="sng" algn="ctr">
                <a:solidFill>
                  <a:schemeClr val="tx1"/>
                </a:solidFill>
                <a:prstDash val="dash"/>
                <a:round/>
                <a:headEnd type="none" w="med" len="med"/>
                <a:tailEnd type="arrow"/>
              </a:ln>
              <a:effectLst/>
            </p:spPr>
          </p:cxnSp>
          <p:sp>
            <p:nvSpPr>
              <p:cNvPr id="139" name="Line 12"/>
              <p:cNvSpPr>
                <a:spLocks noChangeShapeType="1"/>
              </p:cNvSpPr>
              <p:nvPr/>
            </p:nvSpPr>
            <p:spPr bwMode="gray">
              <a:xfrm rot="21559766" flipH="1">
                <a:off x="3094130" y="5075170"/>
                <a:ext cx="13980" cy="159895"/>
              </a:xfrm>
              <a:prstGeom prst="line">
                <a:avLst/>
              </a:prstGeom>
              <a:solidFill>
                <a:srgbClr val="C00000"/>
              </a:solidFill>
              <a:ln w="31750">
                <a:solidFill>
                  <a:schemeClr val="tx1"/>
                </a:solidFill>
                <a:round/>
                <a:headEnd/>
                <a:tailEnd/>
              </a:ln>
              <a:effectLst/>
            </p:spPr>
            <p:txBody>
              <a:bodyPr wrap="none" anchor="ctr"/>
              <a:lstStyle/>
              <a:p>
                <a:endParaRPr lang="en-US"/>
              </a:p>
            </p:txBody>
          </p:sp>
          <p:sp>
            <p:nvSpPr>
              <p:cNvPr id="140" name="Line 13"/>
              <p:cNvSpPr>
                <a:spLocks noChangeShapeType="1"/>
              </p:cNvSpPr>
              <p:nvPr/>
            </p:nvSpPr>
            <p:spPr bwMode="gray">
              <a:xfrm rot="21194703">
                <a:off x="3065647" y="5070569"/>
                <a:ext cx="7368" cy="162195"/>
              </a:xfrm>
              <a:prstGeom prst="line">
                <a:avLst/>
              </a:prstGeom>
              <a:solidFill>
                <a:srgbClr val="C00000"/>
              </a:solidFill>
              <a:ln w="31750">
                <a:solidFill>
                  <a:schemeClr val="tx1"/>
                </a:solidFill>
                <a:round/>
                <a:headEnd/>
                <a:tailEnd/>
              </a:ln>
              <a:effectLst/>
            </p:spPr>
            <p:txBody>
              <a:bodyPr wrap="none" anchor="ctr"/>
              <a:lstStyle/>
              <a:p>
                <a:endParaRPr lang="en-US"/>
              </a:p>
            </p:txBody>
          </p:sp>
          <p:sp>
            <p:nvSpPr>
              <p:cNvPr id="136" name="Rectangle 135"/>
              <p:cNvSpPr/>
              <p:nvPr/>
            </p:nvSpPr>
            <p:spPr bwMode="auto">
              <a:xfrm>
                <a:off x="4033117" y="4712431"/>
                <a:ext cx="356839" cy="468352"/>
              </a:xfrm>
              <a:prstGeom prst="rect">
                <a:avLst/>
              </a:prstGeom>
              <a:noFill/>
              <a:ln w="19050"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US" sz="1600" b="0" i="0" u="none" strike="noStrike" cap="none" normalizeH="0" baseline="0" smtClean="0">
                  <a:ln>
                    <a:noFill/>
                  </a:ln>
                  <a:solidFill>
                    <a:schemeClr val="tx1"/>
                  </a:solidFill>
                  <a:effectLst/>
                  <a:latin typeface="Verdana" pitchFamily="34" charset="0"/>
                </a:endParaRPr>
              </a:p>
            </p:txBody>
          </p:sp>
          <p:sp>
            <p:nvSpPr>
              <p:cNvPr id="137" name="TextBox 136"/>
              <p:cNvSpPr txBox="1"/>
              <p:nvPr/>
            </p:nvSpPr>
            <p:spPr>
              <a:xfrm>
                <a:off x="3955059" y="5258839"/>
                <a:ext cx="561372" cy="338554"/>
              </a:xfrm>
              <a:prstGeom prst="rect">
                <a:avLst/>
              </a:prstGeom>
              <a:noFill/>
            </p:spPr>
            <p:txBody>
              <a:bodyPr wrap="none" rtlCol="0">
                <a:spAutoFit/>
              </a:bodyPr>
              <a:lstStyle/>
              <a:p>
                <a:r>
                  <a:rPr lang="en-US" dirty="0" smtClean="0"/>
                  <a:t>Vial</a:t>
                </a:r>
                <a:endParaRPr lang="en-US" dirty="0"/>
              </a:p>
            </p:txBody>
          </p:sp>
          <p:sp>
            <p:nvSpPr>
              <p:cNvPr id="138" name="Rectangle 137"/>
              <p:cNvSpPr/>
              <p:nvPr/>
            </p:nvSpPr>
            <p:spPr bwMode="gray">
              <a:xfrm>
                <a:off x="4033117" y="4935454"/>
                <a:ext cx="356839" cy="245327"/>
              </a:xfrm>
              <a:prstGeom prst="rect">
                <a:avLst/>
              </a:prstGeom>
              <a:solidFill>
                <a:srgbClr val="A50021"/>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US" sz="1600" b="0" i="0" u="none" strike="noStrike" cap="none" normalizeH="0" baseline="0" smtClean="0">
                  <a:ln>
                    <a:noFill/>
                  </a:ln>
                  <a:solidFill>
                    <a:schemeClr val="tx1"/>
                  </a:solidFill>
                  <a:effectLst/>
                  <a:latin typeface="Verdana" pitchFamily="34" charset="0"/>
                </a:endParaRPr>
              </a:p>
            </p:txBody>
          </p:sp>
          <p:sp>
            <p:nvSpPr>
              <p:cNvPr id="121" name="Rectangle 120"/>
              <p:cNvSpPr/>
              <p:nvPr/>
            </p:nvSpPr>
            <p:spPr bwMode="auto">
              <a:xfrm>
                <a:off x="2996036" y="4612053"/>
                <a:ext cx="167269" cy="657922"/>
              </a:xfrm>
              <a:prstGeom prst="rect">
                <a:avLst/>
              </a:prstGeom>
              <a:noFill/>
              <a:ln w="2857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US" sz="1600" b="0" i="0" u="none" strike="noStrike" cap="none" normalizeH="0" baseline="0" smtClean="0">
                  <a:ln>
                    <a:noFill/>
                  </a:ln>
                  <a:solidFill>
                    <a:schemeClr val="tx1"/>
                  </a:solidFill>
                  <a:effectLst/>
                  <a:latin typeface="Verdana" pitchFamily="34" charset="0"/>
                </a:endParaRPr>
              </a:p>
            </p:txBody>
          </p:sp>
          <p:cxnSp>
            <p:nvCxnSpPr>
              <p:cNvPr id="124" name="Straight Connector 123"/>
              <p:cNvCxnSpPr>
                <a:stCxn id="121" idx="2"/>
                <a:endCxn id="121" idx="2"/>
              </p:cNvCxnSpPr>
              <p:nvPr/>
            </p:nvCxnSpPr>
            <p:spPr bwMode="auto">
              <a:xfrm>
                <a:off x="3079671" y="5269975"/>
                <a:ext cx="0" cy="0"/>
              </a:xfrm>
              <a:prstGeom prst="line">
                <a:avLst/>
              </a:prstGeom>
              <a:solidFill>
                <a:srgbClr val="3374D4"/>
              </a:solidFill>
              <a:ln w="9525" cap="flat" cmpd="sng" algn="ctr">
                <a:solidFill>
                  <a:schemeClr val="tx1"/>
                </a:solidFill>
                <a:prstDash val="solid"/>
                <a:round/>
                <a:headEnd type="none" w="med" len="med"/>
                <a:tailEnd type="none" w="med" len="med"/>
              </a:ln>
              <a:effectLst/>
            </p:spPr>
          </p:cxnSp>
          <p:sp>
            <p:nvSpPr>
              <p:cNvPr id="125" name="Rectangle 124"/>
              <p:cNvSpPr/>
              <p:nvPr/>
            </p:nvSpPr>
            <p:spPr bwMode="auto">
              <a:xfrm>
                <a:off x="3012683" y="5213579"/>
                <a:ext cx="149343" cy="45719"/>
              </a:xfrm>
              <a:prstGeom prst="rect">
                <a:avLst/>
              </a:prstGeom>
              <a:solidFill>
                <a:schemeClr val="tx1"/>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US" sz="1600" b="0" i="0" u="none" strike="noStrike" cap="none" normalizeH="0" baseline="0" smtClean="0">
                  <a:ln>
                    <a:noFill/>
                  </a:ln>
                  <a:solidFill>
                    <a:schemeClr val="tx1"/>
                  </a:solidFill>
                  <a:effectLst/>
                  <a:latin typeface="Verdana" pitchFamily="34" charset="0"/>
                </a:endParaRPr>
              </a:p>
            </p:txBody>
          </p:sp>
          <p:sp>
            <p:nvSpPr>
              <p:cNvPr id="126" name="Freeform 125"/>
              <p:cNvSpPr/>
              <p:nvPr/>
            </p:nvSpPr>
            <p:spPr bwMode="auto">
              <a:xfrm>
                <a:off x="3062945" y="2136483"/>
                <a:ext cx="2141034" cy="3679903"/>
              </a:xfrm>
              <a:custGeom>
                <a:avLst/>
                <a:gdLst>
                  <a:gd name="connsiteX0" fmla="*/ 0 w 2141034"/>
                  <a:gd name="connsiteY0" fmla="*/ 3144644 h 3679903"/>
                  <a:gd name="connsiteX1" fmla="*/ 0 w 2141034"/>
                  <a:gd name="connsiteY1" fmla="*/ 3679903 h 3679903"/>
                  <a:gd name="connsiteX2" fmla="*/ 2141034 w 2141034"/>
                  <a:gd name="connsiteY2" fmla="*/ 3679903 h 3679903"/>
                  <a:gd name="connsiteX3" fmla="*/ 2129883 w 2141034"/>
                  <a:gd name="connsiteY3" fmla="*/ 22303 h 3679903"/>
                  <a:gd name="connsiteX4" fmla="*/ 1260088 w 2141034"/>
                  <a:gd name="connsiteY4" fmla="*/ 0 h 36799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41034" h="3679903">
                    <a:moveTo>
                      <a:pt x="0" y="3144644"/>
                    </a:moveTo>
                    <a:lnTo>
                      <a:pt x="0" y="3679903"/>
                    </a:lnTo>
                    <a:lnTo>
                      <a:pt x="2141034" y="3679903"/>
                    </a:lnTo>
                    <a:lnTo>
                      <a:pt x="2129883" y="22303"/>
                    </a:lnTo>
                    <a:lnTo>
                      <a:pt x="1260088" y="0"/>
                    </a:lnTo>
                  </a:path>
                </a:pathLst>
              </a:custGeom>
              <a:noFill/>
              <a:ln w="38100" cap="flat" cmpd="sng" algn="ctr">
                <a:solidFill>
                  <a:srgbClr val="0000CC"/>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US" sz="1600" b="0" i="0" u="none" strike="noStrike" cap="none" normalizeH="0" baseline="0" smtClean="0">
                  <a:ln>
                    <a:noFill/>
                  </a:ln>
                  <a:solidFill>
                    <a:schemeClr val="tx1"/>
                  </a:solidFill>
                  <a:effectLst/>
                  <a:latin typeface="Verdana" pitchFamily="34" charset="0"/>
                </a:endParaRPr>
              </a:p>
            </p:txBody>
          </p:sp>
          <p:sp>
            <p:nvSpPr>
              <p:cNvPr id="127" name="TextBox 126"/>
              <p:cNvSpPr txBox="1"/>
              <p:nvPr/>
            </p:nvSpPr>
            <p:spPr>
              <a:xfrm>
                <a:off x="1669040" y="4690115"/>
                <a:ext cx="1264898" cy="338554"/>
              </a:xfrm>
              <a:prstGeom prst="rect">
                <a:avLst/>
              </a:prstGeom>
              <a:noFill/>
            </p:spPr>
            <p:txBody>
              <a:bodyPr wrap="none" rtlCol="0">
                <a:spAutoFit/>
              </a:bodyPr>
              <a:lstStyle/>
              <a:p>
                <a:r>
                  <a:rPr lang="en-US" dirty="0" smtClean="0"/>
                  <a:t>Inject Port</a:t>
                </a:r>
                <a:endParaRPr lang="en-US" dirty="0"/>
              </a:p>
            </p:txBody>
          </p:sp>
          <p:cxnSp>
            <p:nvCxnSpPr>
              <p:cNvPr id="128" name="Straight Arrow Connector 127"/>
              <p:cNvCxnSpPr/>
              <p:nvPr/>
            </p:nvCxnSpPr>
            <p:spPr bwMode="auto">
              <a:xfrm>
                <a:off x="2657786" y="4976328"/>
                <a:ext cx="334538" cy="122668"/>
              </a:xfrm>
              <a:prstGeom prst="straightConnector1">
                <a:avLst/>
              </a:prstGeom>
              <a:solidFill>
                <a:srgbClr val="3374D4"/>
              </a:solidFill>
              <a:ln w="9525" cap="flat" cmpd="sng" algn="ctr">
                <a:solidFill>
                  <a:schemeClr val="tx1"/>
                </a:solidFill>
                <a:prstDash val="dash"/>
                <a:round/>
                <a:headEnd type="none" w="med" len="med"/>
                <a:tailEnd type="arrow"/>
              </a:ln>
              <a:effectLst/>
            </p:spPr>
          </p:cxnSp>
          <p:cxnSp>
            <p:nvCxnSpPr>
              <p:cNvPr id="129" name="Straight Connector 128"/>
              <p:cNvCxnSpPr>
                <a:stCxn id="146" idx="1"/>
                <a:endCxn id="167" idx="1"/>
              </p:cNvCxnSpPr>
              <p:nvPr/>
            </p:nvCxnSpPr>
            <p:spPr bwMode="auto">
              <a:xfrm flipV="1">
                <a:off x="2097216" y="2657249"/>
                <a:ext cx="1322322" cy="7621"/>
              </a:xfrm>
              <a:prstGeom prst="line">
                <a:avLst/>
              </a:prstGeom>
              <a:solidFill>
                <a:srgbClr val="3374D4"/>
              </a:solidFill>
              <a:ln w="28575" cap="flat" cmpd="sng" algn="ctr">
                <a:solidFill>
                  <a:srgbClr val="008000"/>
                </a:solidFill>
                <a:prstDash val="solid"/>
                <a:round/>
                <a:headEnd type="none" w="med" len="med"/>
                <a:tailEnd type="none" w="med" len="med"/>
              </a:ln>
              <a:effectLst/>
            </p:spPr>
          </p:cxnSp>
          <p:cxnSp>
            <p:nvCxnSpPr>
              <p:cNvPr id="130" name="Straight Connector 129"/>
              <p:cNvCxnSpPr/>
              <p:nvPr/>
            </p:nvCxnSpPr>
            <p:spPr bwMode="auto">
              <a:xfrm flipH="1" flipV="1">
                <a:off x="2828769" y="1768493"/>
                <a:ext cx="846526" cy="366254"/>
              </a:xfrm>
              <a:prstGeom prst="line">
                <a:avLst/>
              </a:prstGeom>
              <a:solidFill>
                <a:srgbClr val="3374D4"/>
              </a:solidFill>
              <a:ln w="28575" cap="flat" cmpd="sng" algn="ctr">
                <a:solidFill>
                  <a:srgbClr val="008000"/>
                </a:solidFill>
                <a:prstDash val="solid"/>
                <a:round/>
                <a:headEnd type="none" w="med" len="med"/>
                <a:tailEnd type="triangle" w="med" len="med"/>
              </a:ln>
              <a:effectLst/>
            </p:spPr>
          </p:cxnSp>
          <p:sp>
            <p:nvSpPr>
              <p:cNvPr id="131" name="TextBox 130"/>
              <p:cNvSpPr txBox="1"/>
              <p:nvPr/>
            </p:nvSpPr>
            <p:spPr>
              <a:xfrm>
                <a:off x="2070486" y="1567772"/>
                <a:ext cx="811056" cy="338554"/>
              </a:xfrm>
              <a:prstGeom prst="rect">
                <a:avLst/>
              </a:prstGeom>
              <a:noFill/>
            </p:spPr>
            <p:txBody>
              <a:bodyPr wrap="none" rtlCol="0">
                <a:spAutoFit/>
              </a:bodyPr>
              <a:lstStyle/>
              <a:p>
                <a:r>
                  <a:rPr lang="en-US" dirty="0" smtClean="0"/>
                  <a:t>Waste</a:t>
                </a:r>
                <a:endParaRPr lang="en-US" dirty="0"/>
              </a:p>
            </p:txBody>
          </p:sp>
          <p:cxnSp>
            <p:nvCxnSpPr>
              <p:cNvPr id="200" name="Straight Arrow Connector 199"/>
              <p:cNvCxnSpPr/>
              <p:nvPr/>
            </p:nvCxnSpPr>
            <p:spPr bwMode="auto">
              <a:xfrm>
                <a:off x="5393551" y="2459869"/>
                <a:ext cx="702526" cy="0"/>
              </a:xfrm>
              <a:prstGeom prst="straightConnector1">
                <a:avLst/>
              </a:prstGeom>
              <a:solidFill>
                <a:srgbClr val="3374D4"/>
              </a:solidFill>
              <a:ln w="50800" cap="flat" cmpd="sng" algn="ctr">
                <a:solidFill>
                  <a:schemeClr val="tx1"/>
                </a:solidFill>
                <a:prstDash val="solid"/>
                <a:round/>
                <a:headEnd type="none" w="med" len="med"/>
                <a:tailEnd type="triangle"/>
              </a:ln>
              <a:effectLst/>
            </p:spPr>
          </p:cxnSp>
          <p:cxnSp>
            <p:nvCxnSpPr>
              <p:cNvPr id="201" name="Straight Arrow Connector 200"/>
              <p:cNvCxnSpPr/>
              <p:nvPr/>
            </p:nvCxnSpPr>
            <p:spPr bwMode="auto">
              <a:xfrm flipH="1" flipV="1">
                <a:off x="3295166" y="4580093"/>
                <a:ext cx="7434" cy="623074"/>
              </a:xfrm>
              <a:prstGeom prst="straightConnector1">
                <a:avLst/>
              </a:prstGeom>
              <a:solidFill>
                <a:srgbClr val="3374D4"/>
              </a:solidFill>
              <a:ln w="50800" cap="flat" cmpd="sng" algn="ctr">
                <a:solidFill>
                  <a:schemeClr val="tx1"/>
                </a:solidFill>
                <a:prstDash val="solid"/>
                <a:round/>
                <a:headEnd type="triangle" w="med" len="med"/>
                <a:tailEnd type="none"/>
              </a:ln>
              <a:effectLst/>
            </p:spPr>
          </p:cxnSp>
          <p:cxnSp>
            <p:nvCxnSpPr>
              <p:cNvPr id="202" name="Straight Arrow Connector 201"/>
              <p:cNvCxnSpPr/>
              <p:nvPr/>
            </p:nvCxnSpPr>
            <p:spPr bwMode="auto">
              <a:xfrm flipH="1">
                <a:off x="5371247" y="3389136"/>
                <a:ext cx="717396" cy="7434"/>
              </a:xfrm>
              <a:prstGeom prst="straightConnector1">
                <a:avLst/>
              </a:prstGeom>
              <a:solidFill>
                <a:srgbClr val="3374D4"/>
              </a:solidFill>
              <a:ln w="50800" cap="flat" cmpd="sng" algn="ctr">
                <a:solidFill>
                  <a:schemeClr val="tx1"/>
                </a:solidFill>
                <a:prstDash val="solid"/>
                <a:round/>
                <a:headEnd type="none" w="med" len="med"/>
                <a:tailEnd type="triangle"/>
              </a:ln>
              <a:effectLst/>
            </p:spPr>
          </p:cxnSp>
          <p:cxnSp>
            <p:nvCxnSpPr>
              <p:cNvPr id="203" name="Straight Arrow Connector 202"/>
              <p:cNvCxnSpPr/>
              <p:nvPr/>
            </p:nvCxnSpPr>
            <p:spPr bwMode="auto">
              <a:xfrm>
                <a:off x="4969801" y="4232910"/>
                <a:ext cx="10850" cy="802888"/>
              </a:xfrm>
              <a:prstGeom prst="straightConnector1">
                <a:avLst/>
              </a:prstGeom>
              <a:solidFill>
                <a:srgbClr val="3374D4"/>
              </a:solidFill>
              <a:ln w="50800" cap="flat" cmpd="sng" algn="ctr">
                <a:solidFill>
                  <a:schemeClr val="tx1"/>
                </a:solidFill>
                <a:prstDash val="solid"/>
                <a:round/>
                <a:headEnd type="triangle" w="med" len="med"/>
                <a:tailEnd type="none"/>
              </a:ln>
              <a:effectLst/>
            </p:spPr>
          </p:cxnSp>
          <p:cxnSp>
            <p:nvCxnSpPr>
              <p:cNvPr id="100" name="Straight Arrow Connector 99"/>
              <p:cNvCxnSpPr>
                <a:endCxn id="115" idx="0"/>
              </p:cNvCxnSpPr>
              <p:nvPr/>
            </p:nvCxnSpPr>
            <p:spPr bwMode="auto">
              <a:xfrm flipH="1">
                <a:off x="3079464" y="4110500"/>
                <a:ext cx="455158" cy="352195"/>
              </a:xfrm>
              <a:prstGeom prst="straightConnector1">
                <a:avLst/>
              </a:prstGeom>
              <a:solidFill>
                <a:srgbClr val="3374D4"/>
              </a:solidFill>
              <a:ln w="9525" cap="flat" cmpd="sng" algn="ctr">
                <a:solidFill>
                  <a:schemeClr val="tx1"/>
                </a:solidFill>
                <a:prstDash val="dash"/>
                <a:round/>
                <a:headEnd type="none" w="med" len="med"/>
                <a:tailEnd type="arrow"/>
              </a:ln>
              <a:effectLst/>
            </p:spPr>
          </p:cxnSp>
          <p:sp>
            <p:nvSpPr>
              <p:cNvPr id="102" name="TextBox 101"/>
              <p:cNvSpPr txBox="1"/>
              <p:nvPr/>
            </p:nvSpPr>
            <p:spPr>
              <a:xfrm>
                <a:off x="3474758" y="3817004"/>
                <a:ext cx="1317011" cy="595862"/>
              </a:xfrm>
              <a:prstGeom prst="rect">
                <a:avLst/>
              </a:prstGeom>
              <a:noFill/>
            </p:spPr>
            <p:txBody>
              <a:bodyPr wrap="square" rtlCol="0">
                <a:spAutoFit/>
              </a:bodyPr>
              <a:lstStyle/>
              <a:p>
                <a:r>
                  <a:rPr lang="en-US" b="1" i="1" dirty="0" smtClean="0"/>
                  <a:t>Sample in Needle</a:t>
                </a:r>
                <a:endParaRPr lang="en-US" b="1" i="1" dirty="0"/>
              </a:p>
            </p:txBody>
          </p:sp>
        </p:grpSp>
        <p:grpSp>
          <p:nvGrpSpPr>
            <p:cNvPr id="134" name="Group 133"/>
            <p:cNvGrpSpPr/>
            <p:nvPr/>
          </p:nvGrpSpPr>
          <p:grpSpPr>
            <a:xfrm>
              <a:off x="2786183" y="3774642"/>
              <a:ext cx="45719" cy="1094534"/>
              <a:chOff x="2786183" y="3774642"/>
              <a:chExt cx="45719" cy="1094534"/>
            </a:xfrm>
          </p:grpSpPr>
          <p:sp>
            <p:nvSpPr>
              <p:cNvPr id="115" name="Rectangle 114"/>
              <p:cNvSpPr/>
              <p:nvPr/>
            </p:nvSpPr>
            <p:spPr bwMode="auto">
              <a:xfrm>
                <a:off x="2786183" y="4177891"/>
                <a:ext cx="45719" cy="633677"/>
              </a:xfrm>
              <a:prstGeom prst="rect">
                <a:avLst/>
              </a:prstGeom>
              <a:solidFill>
                <a:srgbClr val="A50021"/>
              </a:solidFill>
              <a:ln w="9525" cap="flat" cmpd="sng" algn="ctr">
                <a:solidFill>
                  <a:srgbClr val="A5002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US" sz="1600" b="0" i="0" u="none" strike="noStrike" cap="none" normalizeH="0" baseline="0" smtClean="0">
                  <a:ln>
                    <a:noFill/>
                  </a:ln>
                  <a:solidFill>
                    <a:schemeClr val="tx1"/>
                  </a:solidFill>
                  <a:effectLst/>
                  <a:latin typeface="Verdana" pitchFamily="34" charset="0"/>
                </a:endParaRPr>
              </a:p>
            </p:txBody>
          </p:sp>
          <p:sp>
            <p:nvSpPr>
              <p:cNvPr id="105" name="Rectangle 104"/>
              <p:cNvSpPr/>
              <p:nvPr/>
            </p:nvSpPr>
            <p:spPr bwMode="auto">
              <a:xfrm>
                <a:off x="2786183" y="3774642"/>
                <a:ext cx="45719" cy="1094534"/>
              </a:xfrm>
              <a:prstGeom prst="rect">
                <a:avLst/>
              </a:prstGeom>
              <a:noFill/>
              <a:ln w="12700"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US" sz="1600" b="0" i="0" u="none" strike="noStrike" cap="none" normalizeH="0" baseline="0" smtClean="0">
                  <a:ln>
                    <a:noFill/>
                  </a:ln>
                  <a:solidFill>
                    <a:schemeClr val="tx1"/>
                  </a:solidFill>
                  <a:effectLst/>
                  <a:latin typeface="Verdana" pitchFamily="34" charset="0"/>
                </a:endParaRPr>
              </a:p>
            </p:txBody>
          </p:sp>
        </p:grpSp>
      </p:grpSp>
    </p:spTree>
  </p:cSld>
  <p:clrMapOvr>
    <a:masterClrMapping/>
  </p:clrMapOvr>
  <p:transition/>
  <p:timing>
    <p:tnLst>
      <p:par>
        <p:cTn id="1" dur="indefinite" restart="never" nodeType="tmRoot"/>
      </p:par>
    </p:tnLst>
  </p:timing>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939" name="Rectangle 3"/>
          <p:cNvSpPr>
            <a:spLocks noGrp="1" noChangeArrowheads="1"/>
          </p:cNvSpPr>
          <p:nvPr>
            <p:ph sz="half" idx="1"/>
          </p:nvPr>
        </p:nvSpPr>
        <p:spPr/>
        <p:txBody>
          <a:bodyPr/>
          <a:lstStyle/>
          <a:p>
            <a:pPr>
              <a:buFont typeface="Wingdings 2" pitchFamily="18" charset="2"/>
              <a:buNone/>
            </a:pPr>
            <a:r>
              <a:rPr lang="en-US" dirty="0" smtClean="0">
                <a:solidFill>
                  <a:srgbClr val="0000FF"/>
                </a:solidFill>
              </a:rPr>
              <a:t>ADVANTAGES</a:t>
            </a:r>
          </a:p>
          <a:p>
            <a:r>
              <a:rPr lang="en-US" dirty="0" smtClean="0"/>
              <a:t>All sample drawn up is injected</a:t>
            </a:r>
          </a:p>
          <a:p>
            <a:r>
              <a:rPr lang="en-US" dirty="0" smtClean="0"/>
              <a:t>Good accuracy and precision</a:t>
            </a:r>
          </a:p>
          <a:p>
            <a:r>
              <a:rPr lang="en-US" dirty="0" smtClean="0"/>
              <a:t>No weak needle wash or air gaps injected</a:t>
            </a:r>
          </a:p>
          <a:p>
            <a:r>
              <a:rPr lang="en-US" dirty="0" smtClean="0"/>
              <a:t>No decisions about which injection mode to use</a:t>
            </a:r>
          </a:p>
          <a:p>
            <a:r>
              <a:rPr lang="en-US" dirty="0" smtClean="0"/>
              <a:t>Inside of the needle is cleaned by the mobile phase gradient</a:t>
            </a:r>
          </a:p>
          <a:p>
            <a:endParaRPr lang="en-US" dirty="0" smtClean="0"/>
          </a:p>
        </p:txBody>
      </p:sp>
      <p:sp>
        <p:nvSpPr>
          <p:cNvPr id="39940" name="Rectangle 4"/>
          <p:cNvSpPr>
            <a:spLocks noGrp="1" noChangeArrowheads="1"/>
          </p:cNvSpPr>
          <p:nvPr>
            <p:ph sz="half" idx="2"/>
          </p:nvPr>
        </p:nvSpPr>
        <p:spPr/>
        <p:txBody>
          <a:bodyPr/>
          <a:lstStyle/>
          <a:p>
            <a:pPr>
              <a:buFont typeface="Wingdings 2" pitchFamily="18" charset="2"/>
              <a:buNone/>
            </a:pPr>
            <a:r>
              <a:rPr lang="en-US" dirty="0" smtClean="0">
                <a:solidFill>
                  <a:srgbClr val="FF0000"/>
                </a:solidFill>
              </a:rPr>
              <a:t>DISADVANTAGES</a:t>
            </a:r>
          </a:p>
          <a:p>
            <a:r>
              <a:rPr lang="en-US" dirty="0" smtClean="0"/>
              <a:t>Needle is part of the flow path during the run, adding to the system volume</a:t>
            </a:r>
          </a:p>
        </p:txBody>
      </p:sp>
      <p:sp>
        <p:nvSpPr>
          <p:cNvPr id="39938" name="Rectangle 2"/>
          <p:cNvSpPr>
            <a:spLocks noGrp="1" noChangeArrowheads="1"/>
          </p:cNvSpPr>
          <p:nvPr>
            <p:ph type="title"/>
          </p:nvPr>
        </p:nvSpPr>
        <p:spPr/>
        <p:txBody>
          <a:bodyPr/>
          <a:lstStyle/>
          <a:p>
            <a:r>
              <a:rPr lang="en-US" dirty="0" smtClean="0"/>
              <a:t/>
            </a:r>
            <a:br>
              <a:rPr lang="en-US" dirty="0" smtClean="0"/>
            </a:br>
            <a:r>
              <a:rPr lang="en-US" dirty="0" smtClean="0"/>
              <a:t>Summary - </a:t>
            </a:r>
            <a:r>
              <a:rPr lang="en-US" sz="2000" dirty="0" smtClean="0"/>
              <a:t>Flow Through Needle </a:t>
            </a:r>
          </a:p>
        </p:txBody>
      </p:sp>
    </p:spTree>
  </p:cSld>
  <p:clrMapOvr>
    <a:masterClrMapping/>
  </p:clrMapOvr>
  <p:timing>
    <p:tnLst>
      <p:par>
        <p:cTn id="1" dur="indefinite" restart="never" nodeType="tmRoot"/>
      </p:par>
    </p:tnLst>
  </p:timing>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41767" y="87358"/>
            <a:ext cx="8750758" cy="749327"/>
          </a:xfrm>
        </p:spPr>
        <p:txBody>
          <a:bodyPr/>
          <a:lstStyle/>
          <a:p>
            <a:r>
              <a:rPr lang="en-US" dirty="0" smtClean="0"/>
              <a:t>Optimizing Peak Area Reproducibility</a:t>
            </a:r>
            <a:br>
              <a:rPr lang="en-US" dirty="0" smtClean="0"/>
            </a:br>
            <a:r>
              <a:rPr lang="en-US" sz="2000" dirty="0" smtClean="0"/>
              <a:t>General Rules</a:t>
            </a:r>
            <a:endParaRPr lang="en-US" sz="2000" dirty="0"/>
          </a:p>
        </p:txBody>
      </p:sp>
      <p:sp>
        <p:nvSpPr>
          <p:cNvPr id="3" name="Content Placeholder 2"/>
          <p:cNvSpPr>
            <a:spLocks noGrp="1"/>
          </p:cNvSpPr>
          <p:nvPr>
            <p:ph idx="1"/>
          </p:nvPr>
        </p:nvSpPr>
        <p:spPr/>
        <p:txBody>
          <a:bodyPr/>
          <a:lstStyle/>
          <a:p>
            <a:r>
              <a:rPr lang="en-US" dirty="0" smtClean="0">
                <a:solidFill>
                  <a:srgbClr val="0000FF"/>
                </a:solidFill>
              </a:rPr>
              <a:t>Prime</a:t>
            </a:r>
            <a:r>
              <a:rPr lang="en-US" dirty="0" smtClean="0"/>
              <a:t> needle wash or purge solvents before starting analyses to have degassed solvents in the injector tubing and sample syringe.  This removes compressibility due to dissolved air, making the injection volume more reproducible.</a:t>
            </a:r>
          </a:p>
          <a:p>
            <a:r>
              <a:rPr lang="en-US" dirty="0" smtClean="0"/>
              <a:t>Injectors will deliver 0.1 µL.  However, peak area standard deviations improve with larger injection volumes because of a constant error within an injector.  </a:t>
            </a:r>
          </a:p>
          <a:p>
            <a:r>
              <a:rPr lang="en-US" dirty="0" smtClean="0"/>
              <a:t>Air gaps are required for Partial Loop injections to prevent sample diffusion and maintain a narrow sample band. </a:t>
            </a:r>
          </a:p>
          <a:p>
            <a:r>
              <a:rPr lang="en-US" dirty="0" smtClean="0"/>
              <a:t>Partial Loop mode injections require the appropriate weak needle wash solution for good chromatography.</a:t>
            </a:r>
          </a:p>
          <a:p>
            <a:pPr lvl="1"/>
            <a:r>
              <a:rPr lang="en-US" dirty="0" smtClean="0"/>
              <a:t>Initial mobile phase is an appropriate choice.</a:t>
            </a:r>
          </a:p>
        </p:txBody>
      </p:sp>
    </p:spTree>
  </p:cSld>
  <p:clrMapOvr>
    <a:masterClrMapping/>
  </p:clrMapOvr>
  <p:transition/>
  <p:timing>
    <p:tnLst>
      <p:par>
        <p:cTn id="1" dur="indefinite" restart="never" nodeType="tmRoot"/>
      </p:par>
    </p:tnLst>
  </p:timing>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Minimizing Carryover - </a:t>
            </a:r>
            <a:r>
              <a:rPr lang="en-US" sz="2000" dirty="0" smtClean="0"/>
              <a:t>Recommendations</a:t>
            </a:r>
            <a:endParaRPr lang="en-US" sz="2000" dirty="0"/>
          </a:p>
        </p:txBody>
      </p:sp>
      <p:sp>
        <p:nvSpPr>
          <p:cNvPr id="3" name="Content Placeholder 2"/>
          <p:cNvSpPr>
            <a:spLocks noGrp="1"/>
          </p:cNvSpPr>
          <p:nvPr>
            <p:ph idx="1"/>
          </p:nvPr>
        </p:nvSpPr>
        <p:spPr/>
        <p:txBody>
          <a:bodyPr/>
          <a:lstStyle/>
          <a:p>
            <a:r>
              <a:rPr lang="en-US" dirty="0" smtClean="0"/>
              <a:t>Make sure the analytes are soluble in the </a:t>
            </a:r>
          </a:p>
          <a:p>
            <a:pPr lvl="1"/>
            <a:r>
              <a:rPr lang="en-US" dirty="0" smtClean="0"/>
              <a:t>Weak needle wash solution (Fixed Loop)</a:t>
            </a:r>
          </a:p>
          <a:p>
            <a:pPr lvl="1"/>
            <a:r>
              <a:rPr lang="en-US" dirty="0" smtClean="0"/>
              <a:t>Purge solution  (Flow Through Needle)</a:t>
            </a:r>
          </a:p>
          <a:p>
            <a:pPr lvl="1"/>
            <a:r>
              <a:rPr lang="en-US" dirty="0" smtClean="0"/>
              <a:t>Initial mobile phase</a:t>
            </a:r>
          </a:p>
          <a:p>
            <a:r>
              <a:rPr lang="en-US" dirty="0" smtClean="0"/>
              <a:t>Choose needle wash or strong needle wash solvent which dissolve both the analytes and the sample matrix.</a:t>
            </a:r>
          </a:p>
          <a:p>
            <a:r>
              <a:rPr lang="en-US" dirty="0" smtClean="0"/>
              <a:t>Do not fill vials too full, into the neck of vial.</a:t>
            </a:r>
          </a:p>
          <a:p>
            <a:r>
              <a:rPr lang="en-US" dirty="0" smtClean="0"/>
              <a:t>Fixed Loop injector – Partial loop mode tends to have less carryover than PLUNO mode because the sample contact fewer parts of the injector.</a:t>
            </a:r>
          </a:p>
          <a:p>
            <a:r>
              <a:rPr lang="en-US" dirty="0" smtClean="0"/>
              <a:t>A PEEK needle is standard on ACQUITY Fixed Loop.  Some hydrophobic (sticky) compounds can bind to the PEEK.  Change to a stainless steel needle.</a:t>
            </a:r>
          </a:p>
          <a:p>
            <a:endParaRPr lang="en-US" dirty="0"/>
          </a:p>
        </p:txBody>
      </p:sp>
    </p:spTree>
  </p:cSld>
  <p:clrMapOvr>
    <a:masterClrMapping/>
  </p:clrMapOvr>
  <p:transition/>
  <p:timing>
    <p:tnLst>
      <p:par>
        <p:cTn id="1" dur="indefinite" restart="never" nodeType="tmRoot"/>
      </p:par>
    </p:tnLst>
  </p:timing>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p:cNvSpPr>
            <a:spLocks noGrp="1"/>
          </p:cNvSpPr>
          <p:nvPr>
            <p:ph sz="half" idx="1"/>
          </p:nvPr>
        </p:nvSpPr>
        <p:spPr/>
        <p:txBody>
          <a:bodyPr/>
          <a:lstStyle/>
          <a:p>
            <a:pPr>
              <a:buNone/>
            </a:pPr>
            <a:r>
              <a:rPr lang="en-US" b="1" dirty="0" smtClean="0">
                <a:solidFill>
                  <a:srgbClr val="0000FF"/>
                </a:solidFill>
              </a:rPr>
              <a:t>Fixed Loop</a:t>
            </a:r>
          </a:p>
          <a:p>
            <a:r>
              <a:rPr lang="en-US" dirty="0" smtClean="0"/>
              <a:t>Sample is drawn up and placed in a loop.</a:t>
            </a:r>
          </a:p>
          <a:p>
            <a:r>
              <a:rPr lang="en-US" dirty="0" smtClean="0"/>
              <a:t>Advantages</a:t>
            </a:r>
          </a:p>
          <a:p>
            <a:pPr lvl="1"/>
            <a:r>
              <a:rPr lang="en-US" dirty="0" smtClean="0"/>
              <a:t>Several choices of injection modes</a:t>
            </a:r>
          </a:p>
          <a:p>
            <a:pPr lvl="1"/>
            <a:r>
              <a:rPr lang="en-US" dirty="0" smtClean="0"/>
              <a:t>More choices of solvents to wash the inside and outside of the needle</a:t>
            </a:r>
          </a:p>
          <a:p>
            <a:r>
              <a:rPr lang="en-US" dirty="0" smtClean="0"/>
              <a:t>Waters Fixed Loop injectors</a:t>
            </a:r>
          </a:p>
          <a:p>
            <a:pPr lvl="1"/>
            <a:r>
              <a:rPr lang="en-US" dirty="0" smtClean="0"/>
              <a:t>ACQUITY Classic and I-Class</a:t>
            </a:r>
          </a:p>
          <a:p>
            <a:pPr lvl="1"/>
            <a:r>
              <a:rPr lang="en-US" dirty="0" smtClean="0"/>
              <a:t>nanoACQUITY</a:t>
            </a:r>
          </a:p>
          <a:p>
            <a:pPr lvl="1"/>
            <a:r>
              <a:rPr lang="en-US" dirty="0" err="1" smtClean="0"/>
              <a:t>AllianceHT</a:t>
            </a:r>
            <a:r>
              <a:rPr lang="en-US" dirty="0" smtClean="0"/>
              <a:t> / 2795</a:t>
            </a:r>
          </a:p>
          <a:p>
            <a:pPr lvl="1"/>
            <a:r>
              <a:rPr lang="en-US" dirty="0" err="1" smtClean="0"/>
              <a:t>CapLC</a:t>
            </a:r>
            <a:endParaRPr lang="en-US" dirty="0" smtClean="0"/>
          </a:p>
          <a:p>
            <a:pPr lvl="1"/>
            <a:r>
              <a:rPr lang="en-US" dirty="0" smtClean="0"/>
              <a:t>Waters 2707</a:t>
            </a:r>
          </a:p>
          <a:p>
            <a:pPr lvl="1"/>
            <a:r>
              <a:rPr lang="en-US" dirty="0" smtClean="0"/>
              <a:t>Waters 2777 (CTC PAL)</a:t>
            </a:r>
          </a:p>
          <a:p>
            <a:pPr lvl="1"/>
            <a:r>
              <a:rPr lang="en-US" dirty="0" smtClean="0"/>
              <a:t>Waters 2747, 2757, 2767</a:t>
            </a:r>
          </a:p>
          <a:p>
            <a:pPr lvl="1"/>
            <a:r>
              <a:rPr lang="en-US" dirty="0" err="1" smtClean="0"/>
              <a:t>Rheodyne</a:t>
            </a:r>
            <a:r>
              <a:rPr lang="en-US" dirty="0" smtClean="0"/>
              <a:t> manual injector</a:t>
            </a:r>
          </a:p>
          <a:p>
            <a:pPr lvl="1"/>
            <a:endParaRPr lang="en-US" dirty="0"/>
          </a:p>
        </p:txBody>
      </p:sp>
      <p:sp>
        <p:nvSpPr>
          <p:cNvPr id="3" name="Content Placeholder 2"/>
          <p:cNvSpPr>
            <a:spLocks noGrp="1"/>
          </p:cNvSpPr>
          <p:nvPr>
            <p:ph sz="half" idx="2"/>
          </p:nvPr>
        </p:nvSpPr>
        <p:spPr/>
        <p:txBody>
          <a:bodyPr/>
          <a:lstStyle/>
          <a:p>
            <a:pPr>
              <a:buNone/>
            </a:pPr>
            <a:r>
              <a:rPr lang="en-US" b="1" dirty="0" smtClean="0">
                <a:solidFill>
                  <a:srgbClr val="0000FF"/>
                </a:solidFill>
              </a:rPr>
              <a:t>Flow Through Needle</a:t>
            </a:r>
          </a:p>
          <a:p>
            <a:r>
              <a:rPr lang="en-US" dirty="0" smtClean="0"/>
              <a:t>Sample is drawn up and injected directly on to the column.</a:t>
            </a:r>
          </a:p>
          <a:p>
            <a:r>
              <a:rPr lang="en-US" dirty="0" smtClean="0"/>
              <a:t>Advantages</a:t>
            </a:r>
          </a:p>
          <a:p>
            <a:pPr lvl="1"/>
            <a:r>
              <a:rPr lang="en-US" dirty="0" smtClean="0"/>
              <a:t>Only sample injected is used up</a:t>
            </a:r>
          </a:p>
          <a:p>
            <a:pPr lvl="1"/>
            <a:r>
              <a:rPr lang="en-US" dirty="0" smtClean="0"/>
              <a:t>No decisions about which injection modes to use</a:t>
            </a:r>
          </a:p>
          <a:p>
            <a:r>
              <a:rPr lang="en-US" dirty="0" smtClean="0"/>
              <a:t>Waters Flow Through Needle injectors</a:t>
            </a:r>
          </a:p>
          <a:p>
            <a:pPr lvl="1"/>
            <a:r>
              <a:rPr lang="en-US" dirty="0" smtClean="0"/>
              <a:t>ACQUITY H-Class </a:t>
            </a:r>
          </a:p>
          <a:p>
            <a:pPr lvl="1"/>
            <a:r>
              <a:rPr lang="en-US" dirty="0" smtClean="0"/>
              <a:t>ACQUITY I-Class</a:t>
            </a:r>
          </a:p>
          <a:p>
            <a:pPr lvl="1"/>
            <a:r>
              <a:rPr lang="en-US" dirty="0" smtClean="0"/>
              <a:t>Alliance / 2695</a:t>
            </a:r>
          </a:p>
          <a:p>
            <a:pPr lvl="1"/>
            <a:r>
              <a:rPr lang="en-US" dirty="0" smtClean="0"/>
              <a:t>Waters 717plus, 715</a:t>
            </a:r>
            <a:endParaRPr lang="en-US" dirty="0"/>
          </a:p>
        </p:txBody>
      </p:sp>
      <p:sp>
        <p:nvSpPr>
          <p:cNvPr id="4" name="Title 3"/>
          <p:cNvSpPr>
            <a:spLocks noGrp="1"/>
          </p:cNvSpPr>
          <p:nvPr>
            <p:ph type="title"/>
          </p:nvPr>
        </p:nvSpPr>
        <p:spPr/>
        <p:txBody>
          <a:bodyPr/>
          <a:lstStyle/>
          <a:p>
            <a:r>
              <a:rPr lang="en-US" dirty="0" smtClean="0"/>
              <a:t>Summary of Injectors</a:t>
            </a:r>
            <a:endParaRPr lang="en-US" dirty="0"/>
          </a:p>
        </p:txBody>
      </p:sp>
    </p:spTree>
  </p:cSld>
  <p:clrMapOvr>
    <a:masterClrMapping/>
  </p:clrMapOvr>
  <p:transition/>
  <p:timing>
    <p:tnLst>
      <p:par>
        <p:cTn id="1" dur="indefinite" restart="never" nodeType="tmRoot"/>
      </p:par>
    </p:tnLst>
  </p:timing>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Summary</a:t>
            </a:r>
            <a:endParaRPr lang="en-US" dirty="0"/>
          </a:p>
        </p:txBody>
      </p:sp>
      <p:sp>
        <p:nvSpPr>
          <p:cNvPr id="3" name="Content Placeholder 2"/>
          <p:cNvSpPr>
            <a:spLocks noGrp="1"/>
          </p:cNvSpPr>
          <p:nvPr>
            <p:ph idx="1"/>
          </p:nvPr>
        </p:nvSpPr>
        <p:spPr/>
        <p:txBody>
          <a:bodyPr/>
          <a:lstStyle/>
          <a:p>
            <a:r>
              <a:rPr lang="en-US" dirty="0" smtClean="0"/>
              <a:t>Fixed Loop and Flow Through Needle injectors are excellent injectors designed for good peak area reproducibility and low carryover.</a:t>
            </a:r>
          </a:p>
          <a:p>
            <a:r>
              <a:rPr lang="en-US" dirty="0" smtClean="0"/>
              <a:t>Each injector mechanism has advantages and a few disadvantages.</a:t>
            </a:r>
          </a:p>
          <a:p>
            <a:r>
              <a:rPr lang="en-US" dirty="0" smtClean="0"/>
              <a:t>During methods development, the characteristics of the injector should be considered in order to create the most rugged and reproducible methods.</a:t>
            </a:r>
          </a:p>
        </p:txBody>
      </p:sp>
    </p:spTree>
  </p:cSld>
  <p:clrMapOvr>
    <a:masterClrMapping/>
  </p:clrMapOvr>
  <p:transition/>
  <p:timing>
    <p:tnLst>
      <p:par>
        <p:cTn id="1" dur="indefinite" restart="never" nodeType="tmRoot"/>
      </p:par>
    </p:tnLst>
  </p:timing>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p:txBody>
          <a:bodyPr/>
          <a:lstStyle/>
          <a:p>
            <a:r>
              <a:rPr lang="en-US" dirty="0" smtClean="0"/>
              <a:t>Why do you need one?</a:t>
            </a:r>
          </a:p>
          <a:p>
            <a:pPr lvl="1"/>
            <a:r>
              <a:rPr lang="en-US" dirty="0" smtClean="0"/>
              <a:t>For the best chromatography</a:t>
            </a:r>
          </a:p>
          <a:p>
            <a:r>
              <a:rPr lang="en-US" dirty="0" smtClean="0"/>
              <a:t>Advantages heating column provide</a:t>
            </a:r>
          </a:p>
          <a:p>
            <a:pPr lvl="1"/>
            <a:r>
              <a:rPr lang="en-US" dirty="0" smtClean="0"/>
              <a:t>Retention time reproducibility</a:t>
            </a:r>
          </a:p>
          <a:p>
            <a:pPr lvl="1"/>
            <a:r>
              <a:rPr lang="en-US" dirty="0" smtClean="0"/>
              <a:t>Better peak shape</a:t>
            </a:r>
          </a:p>
          <a:p>
            <a:pPr lvl="1"/>
            <a:r>
              <a:rPr lang="en-US" dirty="0" smtClean="0"/>
              <a:t>Shorter retention times</a:t>
            </a:r>
          </a:p>
          <a:p>
            <a:pPr lvl="1"/>
            <a:r>
              <a:rPr lang="en-US" dirty="0" smtClean="0"/>
              <a:t>Lower system pressure</a:t>
            </a:r>
          </a:p>
          <a:p>
            <a:pPr lvl="1"/>
            <a:endParaRPr lang="en-US" dirty="0"/>
          </a:p>
        </p:txBody>
      </p:sp>
      <p:sp>
        <p:nvSpPr>
          <p:cNvPr id="2" name="Title 1"/>
          <p:cNvSpPr>
            <a:spLocks noGrp="1"/>
          </p:cNvSpPr>
          <p:nvPr>
            <p:ph type="title"/>
          </p:nvPr>
        </p:nvSpPr>
        <p:spPr/>
        <p:txBody>
          <a:bodyPr/>
          <a:lstStyle/>
          <a:p>
            <a:r>
              <a:rPr lang="en-US" dirty="0" smtClean="0"/>
              <a:t>Column Heaters</a:t>
            </a:r>
            <a:endParaRPr lang="en-US" dirty="0"/>
          </a:p>
        </p:txBody>
      </p:sp>
      <p:sp>
        <p:nvSpPr>
          <p:cNvPr id="4" name="Action Button: Beginning 3">
            <a:hlinkClick r:id="rId3" action="ppaction://hlinksldjump" highlightClick="1"/>
          </p:cNvPr>
          <p:cNvSpPr/>
          <p:nvPr/>
        </p:nvSpPr>
        <p:spPr bwMode="auto">
          <a:xfrm>
            <a:off x="8719704" y="6424564"/>
            <a:ext cx="235917" cy="293525"/>
          </a:xfrm>
          <a:prstGeom prst="actionButtonBeginning">
            <a:avLst/>
          </a:prstGeom>
          <a:solidFill>
            <a:srgbClr val="3374D4"/>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US" sz="1600" b="0" i="0" u="none" strike="noStrike" cap="none" normalizeH="0" baseline="0" smtClean="0">
              <a:ln>
                <a:noFill/>
              </a:ln>
              <a:solidFill>
                <a:schemeClr val="tx1"/>
              </a:solidFill>
              <a:effectLst/>
              <a:latin typeface="Verdana" pitchFamily="34" charset="0"/>
            </a:endParaRPr>
          </a:p>
        </p:txBody>
      </p:sp>
    </p:spTree>
  </p:cSld>
  <p:clrMapOvr>
    <a:masterClrMapping/>
  </p:clrMapOvr>
  <p:transition/>
  <p:timing>
    <p:tnLst>
      <p:par>
        <p:cTn id="1" dur="indefinite" restart="never" nodeType="tmRoot"/>
      </p:par>
    </p:tnLst>
  </p:timing>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Content Placeholder 25"/>
          <p:cNvSpPr>
            <a:spLocks noGrp="1"/>
          </p:cNvSpPr>
          <p:nvPr>
            <p:ph sz="half" idx="2"/>
          </p:nvPr>
        </p:nvSpPr>
        <p:spPr>
          <a:xfrm>
            <a:off x="6298165" y="1220863"/>
            <a:ext cx="2609460" cy="2464728"/>
          </a:xfrm>
        </p:spPr>
        <p:txBody>
          <a:bodyPr/>
          <a:lstStyle/>
          <a:p>
            <a:pPr defTabSz="865188" eaLnBrk="0" hangingPunct="0"/>
            <a:r>
              <a:rPr lang="en-US" dirty="0" smtClean="0"/>
              <a:t>Faster separation</a:t>
            </a:r>
          </a:p>
          <a:p>
            <a:pPr defTabSz="865188" eaLnBrk="0" hangingPunct="0"/>
            <a:r>
              <a:rPr lang="en-US" dirty="0" smtClean="0"/>
              <a:t>Narrower peaks</a:t>
            </a:r>
          </a:p>
          <a:p>
            <a:pPr defTabSz="865188" eaLnBrk="0" hangingPunct="0"/>
            <a:r>
              <a:rPr lang="en-US" dirty="0" smtClean="0"/>
              <a:t>Greater sensitivity</a:t>
            </a:r>
          </a:p>
          <a:p>
            <a:endParaRPr lang="en-US" dirty="0"/>
          </a:p>
        </p:txBody>
      </p:sp>
      <p:sp>
        <p:nvSpPr>
          <p:cNvPr id="230402" name="Rectangle 2"/>
          <p:cNvSpPr>
            <a:spLocks noGrp="1" noChangeArrowheads="1"/>
          </p:cNvSpPr>
          <p:nvPr>
            <p:ph type="title"/>
          </p:nvPr>
        </p:nvSpPr>
        <p:spPr/>
        <p:txBody>
          <a:bodyPr/>
          <a:lstStyle/>
          <a:p>
            <a:r>
              <a:rPr lang="en-US" smtClean="0"/>
              <a:t>Advantages of Higher Temperature</a:t>
            </a:r>
          </a:p>
        </p:txBody>
      </p:sp>
      <p:grpSp>
        <p:nvGrpSpPr>
          <p:cNvPr id="2" name="Group 30"/>
          <p:cNvGrpSpPr/>
          <p:nvPr/>
        </p:nvGrpSpPr>
        <p:grpSpPr>
          <a:xfrm>
            <a:off x="243082" y="1181878"/>
            <a:ext cx="5694726" cy="4159251"/>
            <a:chOff x="243082" y="1181878"/>
            <a:chExt cx="5694726" cy="4159251"/>
          </a:xfrm>
        </p:grpSpPr>
        <p:sp>
          <p:nvSpPr>
            <p:cNvPr id="230404" name="Freeform 4"/>
            <p:cNvSpPr>
              <a:spLocks/>
            </p:cNvSpPr>
            <p:nvPr/>
          </p:nvSpPr>
          <p:spPr bwMode="auto">
            <a:xfrm>
              <a:off x="895076" y="1370791"/>
              <a:ext cx="4987334" cy="2543175"/>
            </a:xfrm>
            <a:custGeom>
              <a:avLst/>
              <a:gdLst/>
              <a:ahLst/>
              <a:cxnLst>
                <a:cxn ang="0">
                  <a:pos x="70" y="1593"/>
                </a:cxn>
                <a:cxn ang="0">
                  <a:pos x="142" y="1593"/>
                </a:cxn>
                <a:cxn ang="0">
                  <a:pos x="215" y="1593"/>
                </a:cxn>
                <a:cxn ang="0">
                  <a:pos x="292" y="1590"/>
                </a:cxn>
                <a:cxn ang="0">
                  <a:pos x="354" y="1597"/>
                </a:cxn>
                <a:cxn ang="0">
                  <a:pos x="385" y="1494"/>
                </a:cxn>
                <a:cxn ang="0">
                  <a:pos x="429" y="1325"/>
                </a:cxn>
                <a:cxn ang="0">
                  <a:pos x="466" y="1475"/>
                </a:cxn>
                <a:cxn ang="0">
                  <a:pos x="498" y="1563"/>
                </a:cxn>
                <a:cxn ang="0">
                  <a:pos x="544" y="1582"/>
                </a:cxn>
                <a:cxn ang="0">
                  <a:pos x="586" y="1553"/>
                </a:cxn>
                <a:cxn ang="0">
                  <a:pos x="625" y="631"/>
                </a:cxn>
                <a:cxn ang="0">
                  <a:pos x="662" y="97"/>
                </a:cxn>
                <a:cxn ang="0">
                  <a:pos x="698" y="1019"/>
                </a:cxn>
                <a:cxn ang="0">
                  <a:pos x="735" y="1437"/>
                </a:cxn>
                <a:cxn ang="0">
                  <a:pos x="771" y="1524"/>
                </a:cxn>
                <a:cxn ang="0">
                  <a:pos x="815" y="1556"/>
                </a:cxn>
                <a:cxn ang="0">
                  <a:pos x="852" y="1291"/>
                </a:cxn>
                <a:cxn ang="0">
                  <a:pos x="888" y="404"/>
                </a:cxn>
                <a:cxn ang="0">
                  <a:pos x="926" y="777"/>
                </a:cxn>
                <a:cxn ang="0">
                  <a:pos x="964" y="1353"/>
                </a:cxn>
                <a:cxn ang="0">
                  <a:pos x="996" y="1516"/>
                </a:cxn>
                <a:cxn ang="0">
                  <a:pos x="1032" y="1552"/>
                </a:cxn>
                <a:cxn ang="0">
                  <a:pos x="1084" y="1572"/>
                </a:cxn>
                <a:cxn ang="0">
                  <a:pos x="1149" y="1586"/>
                </a:cxn>
                <a:cxn ang="0">
                  <a:pos x="1207" y="1565"/>
                </a:cxn>
                <a:cxn ang="0">
                  <a:pos x="1244" y="1087"/>
                </a:cxn>
                <a:cxn ang="0">
                  <a:pos x="1279" y="394"/>
                </a:cxn>
                <a:cxn ang="0">
                  <a:pos x="1319" y="925"/>
                </a:cxn>
                <a:cxn ang="0">
                  <a:pos x="1355" y="1395"/>
                </a:cxn>
                <a:cxn ang="0">
                  <a:pos x="1392" y="1524"/>
                </a:cxn>
                <a:cxn ang="0">
                  <a:pos x="1429" y="1559"/>
                </a:cxn>
                <a:cxn ang="0">
                  <a:pos x="1489" y="1579"/>
                </a:cxn>
                <a:cxn ang="0">
                  <a:pos x="1545" y="1590"/>
                </a:cxn>
                <a:cxn ang="0">
                  <a:pos x="1613" y="1595"/>
                </a:cxn>
                <a:cxn ang="0">
                  <a:pos x="1684" y="1597"/>
                </a:cxn>
                <a:cxn ang="0">
                  <a:pos x="1756" y="1597"/>
                </a:cxn>
                <a:cxn ang="0">
                  <a:pos x="1824" y="1599"/>
                </a:cxn>
                <a:cxn ang="0">
                  <a:pos x="1889" y="1588"/>
                </a:cxn>
                <a:cxn ang="0">
                  <a:pos x="1921" y="1409"/>
                </a:cxn>
                <a:cxn ang="0">
                  <a:pos x="1957" y="759"/>
                </a:cxn>
                <a:cxn ang="0">
                  <a:pos x="1994" y="471"/>
                </a:cxn>
                <a:cxn ang="0">
                  <a:pos x="2033" y="966"/>
                </a:cxn>
                <a:cxn ang="0">
                  <a:pos x="2070" y="1382"/>
                </a:cxn>
                <a:cxn ang="0">
                  <a:pos x="2106" y="1518"/>
                </a:cxn>
                <a:cxn ang="0">
                  <a:pos x="2143" y="1556"/>
                </a:cxn>
                <a:cxn ang="0">
                  <a:pos x="2197" y="1577"/>
                </a:cxn>
                <a:cxn ang="0">
                  <a:pos x="2250" y="1588"/>
                </a:cxn>
                <a:cxn ang="0">
                  <a:pos x="2317" y="1595"/>
                </a:cxn>
                <a:cxn ang="0">
                  <a:pos x="2387" y="1597"/>
                </a:cxn>
                <a:cxn ang="0">
                  <a:pos x="2455" y="1599"/>
                </a:cxn>
                <a:cxn ang="0">
                  <a:pos x="2529" y="1599"/>
                </a:cxn>
                <a:cxn ang="0">
                  <a:pos x="2604" y="1599"/>
                </a:cxn>
                <a:cxn ang="0">
                  <a:pos x="2677" y="1599"/>
                </a:cxn>
                <a:cxn ang="0">
                  <a:pos x="2753" y="1599"/>
                </a:cxn>
                <a:cxn ang="0">
                  <a:pos x="2826" y="1599"/>
                </a:cxn>
                <a:cxn ang="0">
                  <a:pos x="2902" y="1599"/>
                </a:cxn>
                <a:cxn ang="0">
                  <a:pos x="2975" y="1599"/>
                </a:cxn>
                <a:cxn ang="0">
                  <a:pos x="3037" y="1599"/>
                </a:cxn>
                <a:cxn ang="0">
                  <a:pos x="3113" y="1602"/>
                </a:cxn>
                <a:cxn ang="0">
                  <a:pos x="3186" y="1602"/>
                </a:cxn>
                <a:cxn ang="0">
                  <a:pos x="3262" y="1602"/>
                </a:cxn>
                <a:cxn ang="0">
                  <a:pos x="3334" y="1602"/>
                </a:cxn>
              </a:cxnLst>
              <a:rect l="0" t="0" r="r" b="b"/>
              <a:pathLst>
                <a:path w="3402" h="1602">
                  <a:moveTo>
                    <a:pt x="0" y="1593"/>
                  </a:moveTo>
                  <a:lnTo>
                    <a:pt x="5" y="1593"/>
                  </a:lnTo>
                  <a:lnTo>
                    <a:pt x="10" y="1593"/>
                  </a:lnTo>
                  <a:lnTo>
                    <a:pt x="15" y="1593"/>
                  </a:lnTo>
                  <a:lnTo>
                    <a:pt x="21" y="1593"/>
                  </a:lnTo>
                  <a:lnTo>
                    <a:pt x="26" y="1593"/>
                  </a:lnTo>
                  <a:lnTo>
                    <a:pt x="30" y="1593"/>
                  </a:lnTo>
                  <a:lnTo>
                    <a:pt x="36" y="1593"/>
                  </a:lnTo>
                  <a:lnTo>
                    <a:pt x="41" y="1593"/>
                  </a:lnTo>
                  <a:lnTo>
                    <a:pt x="46" y="1593"/>
                  </a:lnTo>
                  <a:lnTo>
                    <a:pt x="51" y="1593"/>
                  </a:lnTo>
                  <a:lnTo>
                    <a:pt x="56" y="1593"/>
                  </a:lnTo>
                  <a:lnTo>
                    <a:pt x="62" y="1593"/>
                  </a:lnTo>
                  <a:lnTo>
                    <a:pt x="70" y="1593"/>
                  </a:lnTo>
                  <a:lnTo>
                    <a:pt x="75" y="1593"/>
                  </a:lnTo>
                  <a:lnTo>
                    <a:pt x="80" y="1593"/>
                  </a:lnTo>
                  <a:lnTo>
                    <a:pt x="86" y="1593"/>
                  </a:lnTo>
                  <a:lnTo>
                    <a:pt x="91" y="1593"/>
                  </a:lnTo>
                  <a:lnTo>
                    <a:pt x="96" y="1593"/>
                  </a:lnTo>
                  <a:lnTo>
                    <a:pt x="101" y="1593"/>
                  </a:lnTo>
                  <a:lnTo>
                    <a:pt x="106" y="1593"/>
                  </a:lnTo>
                  <a:lnTo>
                    <a:pt x="111" y="1593"/>
                  </a:lnTo>
                  <a:lnTo>
                    <a:pt x="116" y="1593"/>
                  </a:lnTo>
                  <a:lnTo>
                    <a:pt x="122" y="1593"/>
                  </a:lnTo>
                  <a:lnTo>
                    <a:pt x="127" y="1593"/>
                  </a:lnTo>
                  <a:lnTo>
                    <a:pt x="132" y="1593"/>
                  </a:lnTo>
                  <a:lnTo>
                    <a:pt x="137" y="1593"/>
                  </a:lnTo>
                  <a:lnTo>
                    <a:pt x="142" y="1593"/>
                  </a:lnTo>
                  <a:lnTo>
                    <a:pt x="147" y="1593"/>
                  </a:lnTo>
                  <a:lnTo>
                    <a:pt x="153" y="1593"/>
                  </a:lnTo>
                  <a:lnTo>
                    <a:pt x="158" y="1593"/>
                  </a:lnTo>
                  <a:lnTo>
                    <a:pt x="163" y="1593"/>
                  </a:lnTo>
                  <a:lnTo>
                    <a:pt x="168" y="1593"/>
                  </a:lnTo>
                  <a:lnTo>
                    <a:pt x="174" y="1593"/>
                  </a:lnTo>
                  <a:lnTo>
                    <a:pt x="179" y="1593"/>
                  </a:lnTo>
                  <a:lnTo>
                    <a:pt x="184" y="1593"/>
                  </a:lnTo>
                  <a:lnTo>
                    <a:pt x="190" y="1593"/>
                  </a:lnTo>
                  <a:lnTo>
                    <a:pt x="195" y="1593"/>
                  </a:lnTo>
                  <a:lnTo>
                    <a:pt x="200" y="1593"/>
                  </a:lnTo>
                  <a:lnTo>
                    <a:pt x="205" y="1593"/>
                  </a:lnTo>
                  <a:lnTo>
                    <a:pt x="210" y="1593"/>
                  </a:lnTo>
                  <a:lnTo>
                    <a:pt x="215" y="1593"/>
                  </a:lnTo>
                  <a:lnTo>
                    <a:pt x="221" y="1593"/>
                  </a:lnTo>
                  <a:lnTo>
                    <a:pt x="226" y="1593"/>
                  </a:lnTo>
                  <a:lnTo>
                    <a:pt x="231" y="1593"/>
                  </a:lnTo>
                  <a:lnTo>
                    <a:pt x="236" y="1593"/>
                  </a:lnTo>
                  <a:lnTo>
                    <a:pt x="242" y="1593"/>
                  </a:lnTo>
                  <a:lnTo>
                    <a:pt x="250" y="1593"/>
                  </a:lnTo>
                  <a:lnTo>
                    <a:pt x="255" y="1593"/>
                  </a:lnTo>
                  <a:lnTo>
                    <a:pt x="260" y="1593"/>
                  </a:lnTo>
                  <a:lnTo>
                    <a:pt x="265" y="1593"/>
                  </a:lnTo>
                  <a:lnTo>
                    <a:pt x="271" y="1593"/>
                  </a:lnTo>
                  <a:lnTo>
                    <a:pt x="276" y="1593"/>
                  </a:lnTo>
                  <a:lnTo>
                    <a:pt x="281" y="1593"/>
                  </a:lnTo>
                  <a:lnTo>
                    <a:pt x="286" y="1593"/>
                  </a:lnTo>
                  <a:lnTo>
                    <a:pt x="292" y="1590"/>
                  </a:lnTo>
                  <a:lnTo>
                    <a:pt x="297" y="1590"/>
                  </a:lnTo>
                  <a:lnTo>
                    <a:pt x="301" y="1590"/>
                  </a:lnTo>
                  <a:lnTo>
                    <a:pt x="301" y="1593"/>
                  </a:lnTo>
                  <a:lnTo>
                    <a:pt x="307" y="1593"/>
                  </a:lnTo>
                  <a:lnTo>
                    <a:pt x="313" y="1593"/>
                  </a:lnTo>
                  <a:lnTo>
                    <a:pt x="317" y="1593"/>
                  </a:lnTo>
                  <a:lnTo>
                    <a:pt x="317" y="1595"/>
                  </a:lnTo>
                  <a:lnTo>
                    <a:pt x="322" y="1595"/>
                  </a:lnTo>
                  <a:lnTo>
                    <a:pt x="328" y="1595"/>
                  </a:lnTo>
                  <a:lnTo>
                    <a:pt x="333" y="1597"/>
                  </a:lnTo>
                  <a:lnTo>
                    <a:pt x="338" y="1597"/>
                  </a:lnTo>
                  <a:lnTo>
                    <a:pt x="343" y="1597"/>
                  </a:lnTo>
                  <a:lnTo>
                    <a:pt x="348" y="1597"/>
                  </a:lnTo>
                  <a:lnTo>
                    <a:pt x="354" y="1597"/>
                  </a:lnTo>
                  <a:lnTo>
                    <a:pt x="354" y="1595"/>
                  </a:lnTo>
                  <a:lnTo>
                    <a:pt x="359" y="1595"/>
                  </a:lnTo>
                  <a:lnTo>
                    <a:pt x="359" y="1593"/>
                  </a:lnTo>
                  <a:lnTo>
                    <a:pt x="364" y="1590"/>
                  </a:lnTo>
                  <a:lnTo>
                    <a:pt x="364" y="1586"/>
                  </a:lnTo>
                  <a:lnTo>
                    <a:pt x="369" y="1582"/>
                  </a:lnTo>
                  <a:lnTo>
                    <a:pt x="369" y="1577"/>
                  </a:lnTo>
                  <a:lnTo>
                    <a:pt x="375" y="1569"/>
                  </a:lnTo>
                  <a:lnTo>
                    <a:pt x="375" y="1560"/>
                  </a:lnTo>
                  <a:lnTo>
                    <a:pt x="380" y="1549"/>
                  </a:lnTo>
                  <a:lnTo>
                    <a:pt x="380" y="1538"/>
                  </a:lnTo>
                  <a:lnTo>
                    <a:pt x="380" y="1524"/>
                  </a:lnTo>
                  <a:lnTo>
                    <a:pt x="385" y="1511"/>
                  </a:lnTo>
                  <a:lnTo>
                    <a:pt x="385" y="1494"/>
                  </a:lnTo>
                  <a:lnTo>
                    <a:pt x="391" y="1477"/>
                  </a:lnTo>
                  <a:lnTo>
                    <a:pt x="391" y="1461"/>
                  </a:lnTo>
                  <a:lnTo>
                    <a:pt x="396" y="1443"/>
                  </a:lnTo>
                  <a:lnTo>
                    <a:pt x="396" y="1425"/>
                  </a:lnTo>
                  <a:lnTo>
                    <a:pt x="401" y="1409"/>
                  </a:lnTo>
                  <a:lnTo>
                    <a:pt x="401" y="1391"/>
                  </a:lnTo>
                  <a:lnTo>
                    <a:pt x="406" y="1377"/>
                  </a:lnTo>
                  <a:lnTo>
                    <a:pt x="406" y="1362"/>
                  </a:lnTo>
                  <a:lnTo>
                    <a:pt x="411" y="1350"/>
                  </a:lnTo>
                  <a:lnTo>
                    <a:pt x="411" y="1341"/>
                  </a:lnTo>
                  <a:lnTo>
                    <a:pt x="416" y="1332"/>
                  </a:lnTo>
                  <a:lnTo>
                    <a:pt x="416" y="1326"/>
                  </a:lnTo>
                  <a:lnTo>
                    <a:pt x="424" y="1325"/>
                  </a:lnTo>
                  <a:lnTo>
                    <a:pt x="429" y="1325"/>
                  </a:lnTo>
                  <a:lnTo>
                    <a:pt x="429" y="1329"/>
                  </a:lnTo>
                  <a:lnTo>
                    <a:pt x="434" y="1336"/>
                  </a:lnTo>
                  <a:lnTo>
                    <a:pt x="434" y="1346"/>
                  </a:lnTo>
                  <a:lnTo>
                    <a:pt x="439" y="1356"/>
                  </a:lnTo>
                  <a:lnTo>
                    <a:pt x="439" y="1366"/>
                  </a:lnTo>
                  <a:lnTo>
                    <a:pt x="445" y="1377"/>
                  </a:lnTo>
                  <a:lnTo>
                    <a:pt x="445" y="1389"/>
                  </a:lnTo>
                  <a:lnTo>
                    <a:pt x="451" y="1402"/>
                  </a:lnTo>
                  <a:lnTo>
                    <a:pt x="451" y="1416"/>
                  </a:lnTo>
                  <a:lnTo>
                    <a:pt x="456" y="1428"/>
                  </a:lnTo>
                  <a:lnTo>
                    <a:pt x="456" y="1441"/>
                  </a:lnTo>
                  <a:lnTo>
                    <a:pt x="461" y="1452"/>
                  </a:lnTo>
                  <a:lnTo>
                    <a:pt x="461" y="1464"/>
                  </a:lnTo>
                  <a:lnTo>
                    <a:pt x="466" y="1475"/>
                  </a:lnTo>
                  <a:lnTo>
                    <a:pt x="466" y="1486"/>
                  </a:lnTo>
                  <a:lnTo>
                    <a:pt x="472" y="1494"/>
                  </a:lnTo>
                  <a:lnTo>
                    <a:pt x="472" y="1504"/>
                  </a:lnTo>
                  <a:lnTo>
                    <a:pt x="477" y="1514"/>
                  </a:lnTo>
                  <a:lnTo>
                    <a:pt x="477" y="1520"/>
                  </a:lnTo>
                  <a:lnTo>
                    <a:pt x="482" y="1527"/>
                  </a:lnTo>
                  <a:lnTo>
                    <a:pt x="482" y="1534"/>
                  </a:lnTo>
                  <a:lnTo>
                    <a:pt x="482" y="1540"/>
                  </a:lnTo>
                  <a:lnTo>
                    <a:pt x="487" y="1545"/>
                  </a:lnTo>
                  <a:lnTo>
                    <a:pt x="487" y="1549"/>
                  </a:lnTo>
                  <a:lnTo>
                    <a:pt x="493" y="1553"/>
                  </a:lnTo>
                  <a:lnTo>
                    <a:pt x="493" y="1556"/>
                  </a:lnTo>
                  <a:lnTo>
                    <a:pt x="498" y="1560"/>
                  </a:lnTo>
                  <a:lnTo>
                    <a:pt x="498" y="1563"/>
                  </a:lnTo>
                  <a:lnTo>
                    <a:pt x="503" y="1565"/>
                  </a:lnTo>
                  <a:lnTo>
                    <a:pt x="503" y="1567"/>
                  </a:lnTo>
                  <a:lnTo>
                    <a:pt x="508" y="1569"/>
                  </a:lnTo>
                  <a:lnTo>
                    <a:pt x="508" y="1572"/>
                  </a:lnTo>
                  <a:lnTo>
                    <a:pt x="513" y="1572"/>
                  </a:lnTo>
                  <a:lnTo>
                    <a:pt x="513" y="1575"/>
                  </a:lnTo>
                  <a:lnTo>
                    <a:pt x="519" y="1575"/>
                  </a:lnTo>
                  <a:lnTo>
                    <a:pt x="519" y="1577"/>
                  </a:lnTo>
                  <a:lnTo>
                    <a:pt x="523" y="1577"/>
                  </a:lnTo>
                  <a:lnTo>
                    <a:pt x="523" y="1579"/>
                  </a:lnTo>
                  <a:lnTo>
                    <a:pt x="529" y="1579"/>
                  </a:lnTo>
                  <a:lnTo>
                    <a:pt x="533" y="1582"/>
                  </a:lnTo>
                  <a:lnTo>
                    <a:pt x="539" y="1582"/>
                  </a:lnTo>
                  <a:lnTo>
                    <a:pt x="544" y="1582"/>
                  </a:lnTo>
                  <a:lnTo>
                    <a:pt x="544" y="1583"/>
                  </a:lnTo>
                  <a:lnTo>
                    <a:pt x="549" y="1583"/>
                  </a:lnTo>
                  <a:lnTo>
                    <a:pt x="555" y="1583"/>
                  </a:lnTo>
                  <a:lnTo>
                    <a:pt x="560" y="1583"/>
                  </a:lnTo>
                  <a:lnTo>
                    <a:pt x="565" y="1583"/>
                  </a:lnTo>
                  <a:lnTo>
                    <a:pt x="565" y="1586"/>
                  </a:lnTo>
                  <a:lnTo>
                    <a:pt x="571" y="1586"/>
                  </a:lnTo>
                  <a:lnTo>
                    <a:pt x="575" y="1586"/>
                  </a:lnTo>
                  <a:lnTo>
                    <a:pt x="575" y="1583"/>
                  </a:lnTo>
                  <a:lnTo>
                    <a:pt x="581" y="1582"/>
                  </a:lnTo>
                  <a:lnTo>
                    <a:pt x="581" y="1579"/>
                  </a:lnTo>
                  <a:lnTo>
                    <a:pt x="586" y="1575"/>
                  </a:lnTo>
                  <a:lnTo>
                    <a:pt x="586" y="1565"/>
                  </a:lnTo>
                  <a:lnTo>
                    <a:pt x="586" y="1553"/>
                  </a:lnTo>
                  <a:lnTo>
                    <a:pt x="591" y="1538"/>
                  </a:lnTo>
                  <a:lnTo>
                    <a:pt x="591" y="1516"/>
                  </a:lnTo>
                  <a:lnTo>
                    <a:pt x="599" y="1484"/>
                  </a:lnTo>
                  <a:lnTo>
                    <a:pt x="599" y="1445"/>
                  </a:lnTo>
                  <a:lnTo>
                    <a:pt x="604" y="1400"/>
                  </a:lnTo>
                  <a:lnTo>
                    <a:pt x="604" y="1342"/>
                  </a:lnTo>
                  <a:lnTo>
                    <a:pt x="609" y="1280"/>
                  </a:lnTo>
                  <a:lnTo>
                    <a:pt x="609" y="1205"/>
                  </a:lnTo>
                  <a:lnTo>
                    <a:pt x="615" y="1124"/>
                  </a:lnTo>
                  <a:lnTo>
                    <a:pt x="615" y="1035"/>
                  </a:lnTo>
                  <a:lnTo>
                    <a:pt x="619" y="938"/>
                  </a:lnTo>
                  <a:lnTo>
                    <a:pt x="619" y="838"/>
                  </a:lnTo>
                  <a:lnTo>
                    <a:pt x="625" y="736"/>
                  </a:lnTo>
                  <a:lnTo>
                    <a:pt x="625" y="631"/>
                  </a:lnTo>
                  <a:lnTo>
                    <a:pt x="630" y="530"/>
                  </a:lnTo>
                  <a:lnTo>
                    <a:pt x="630" y="430"/>
                  </a:lnTo>
                  <a:lnTo>
                    <a:pt x="635" y="339"/>
                  </a:lnTo>
                  <a:lnTo>
                    <a:pt x="635" y="253"/>
                  </a:lnTo>
                  <a:lnTo>
                    <a:pt x="640" y="177"/>
                  </a:lnTo>
                  <a:lnTo>
                    <a:pt x="640" y="115"/>
                  </a:lnTo>
                  <a:lnTo>
                    <a:pt x="646" y="65"/>
                  </a:lnTo>
                  <a:lnTo>
                    <a:pt x="646" y="29"/>
                  </a:lnTo>
                  <a:lnTo>
                    <a:pt x="651" y="9"/>
                  </a:lnTo>
                  <a:lnTo>
                    <a:pt x="651" y="0"/>
                  </a:lnTo>
                  <a:lnTo>
                    <a:pt x="656" y="7"/>
                  </a:lnTo>
                  <a:lnTo>
                    <a:pt x="656" y="24"/>
                  </a:lnTo>
                  <a:lnTo>
                    <a:pt x="662" y="56"/>
                  </a:lnTo>
                  <a:lnTo>
                    <a:pt x="662" y="97"/>
                  </a:lnTo>
                  <a:lnTo>
                    <a:pt x="667" y="150"/>
                  </a:lnTo>
                  <a:lnTo>
                    <a:pt x="667" y="205"/>
                  </a:lnTo>
                  <a:lnTo>
                    <a:pt x="672" y="271"/>
                  </a:lnTo>
                  <a:lnTo>
                    <a:pt x="672" y="339"/>
                  </a:lnTo>
                  <a:lnTo>
                    <a:pt x="678" y="411"/>
                  </a:lnTo>
                  <a:lnTo>
                    <a:pt x="678" y="485"/>
                  </a:lnTo>
                  <a:lnTo>
                    <a:pt x="683" y="559"/>
                  </a:lnTo>
                  <a:lnTo>
                    <a:pt x="683" y="631"/>
                  </a:lnTo>
                  <a:lnTo>
                    <a:pt x="688" y="705"/>
                  </a:lnTo>
                  <a:lnTo>
                    <a:pt x="688" y="775"/>
                  </a:lnTo>
                  <a:lnTo>
                    <a:pt x="688" y="841"/>
                  </a:lnTo>
                  <a:lnTo>
                    <a:pt x="693" y="904"/>
                  </a:lnTo>
                  <a:lnTo>
                    <a:pt x="693" y="963"/>
                  </a:lnTo>
                  <a:lnTo>
                    <a:pt x="698" y="1019"/>
                  </a:lnTo>
                  <a:lnTo>
                    <a:pt x="698" y="1071"/>
                  </a:lnTo>
                  <a:lnTo>
                    <a:pt x="703" y="1119"/>
                  </a:lnTo>
                  <a:lnTo>
                    <a:pt x="703" y="1163"/>
                  </a:lnTo>
                  <a:lnTo>
                    <a:pt x="708" y="1203"/>
                  </a:lnTo>
                  <a:lnTo>
                    <a:pt x="708" y="1239"/>
                  </a:lnTo>
                  <a:lnTo>
                    <a:pt x="714" y="1273"/>
                  </a:lnTo>
                  <a:lnTo>
                    <a:pt x="714" y="1303"/>
                  </a:lnTo>
                  <a:lnTo>
                    <a:pt x="719" y="1326"/>
                  </a:lnTo>
                  <a:lnTo>
                    <a:pt x="719" y="1353"/>
                  </a:lnTo>
                  <a:lnTo>
                    <a:pt x="724" y="1372"/>
                  </a:lnTo>
                  <a:lnTo>
                    <a:pt x="724" y="1391"/>
                  </a:lnTo>
                  <a:lnTo>
                    <a:pt x="729" y="1409"/>
                  </a:lnTo>
                  <a:lnTo>
                    <a:pt x="729" y="1423"/>
                  </a:lnTo>
                  <a:lnTo>
                    <a:pt x="735" y="1437"/>
                  </a:lnTo>
                  <a:lnTo>
                    <a:pt x="735" y="1448"/>
                  </a:lnTo>
                  <a:lnTo>
                    <a:pt x="740" y="1459"/>
                  </a:lnTo>
                  <a:lnTo>
                    <a:pt x="740" y="1468"/>
                  </a:lnTo>
                  <a:lnTo>
                    <a:pt x="745" y="1477"/>
                  </a:lnTo>
                  <a:lnTo>
                    <a:pt x="745" y="1484"/>
                  </a:lnTo>
                  <a:lnTo>
                    <a:pt x="751" y="1490"/>
                  </a:lnTo>
                  <a:lnTo>
                    <a:pt x="751" y="1498"/>
                  </a:lnTo>
                  <a:lnTo>
                    <a:pt x="755" y="1502"/>
                  </a:lnTo>
                  <a:lnTo>
                    <a:pt x="755" y="1507"/>
                  </a:lnTo>
                  <a:lnTo>
                    <a:pt x="761" y="1511"/>
                  </a:lnTo>
                  <a:lnTo>
                    <a:pt x="761" y="1516"/>
                  </a:lnTo>
                  <a:lnTo>
                    <a:pt x="766" y="1518"/>
                  </a:lnTo>
                  <a:lnTo>
                    <a:pt x="766" y="1523"/>
                  </a:lnTo>
                  <a:lnTo>
                    <a:pt x="771" y="1524"/>
                  </a:lnTo>
                  <a:lnTo>
                    <a:pt x="771" y="1527"/>
                  </a:lnTo>
                  <a:lnTo>
                    <a:pt x="779" y="1530"/>
                  </a:lnTo>
                  <a:lnTo>
                    <a:pt x="779" y="1534"/>
                  </a:lnTo>
                  <a:lnTo>
                    <a:pt x="785" y="1536"/>
                  </a:lnTo>
                  <a:lnTo>
                    <a:pt x="790" y="1538"/>
                  </a:lnTo>
                  <a:lnTo>
                    <a:pt x="790" y="1540"/>
                  </a:lnTo>
                  <a:lnTo>
                    <a:pt x="790" y="1543"/>
                  </a:lnTo>
                  <a:lnTo>
                    <a:pt x="794" y="1545"/>
                  </a:lnTo>
                  <a:lnTo>
                    <a:pt x="794" y="1547"/>
                  </a:lnTo>
                  <a:lnTo>
                    <a:pt x="800" y="1547"/>
                  </a:lnTo>
                  <a:lnTo>
                    <a:pt x="800" y="1549"/>
                  </a:lnTo>
                  <a:lnTo>
                    <a:pt x="805" y="1552"/>
                  </a:lnTo>
                  <a:lnTo>
                    <a:pt x="810" y="1553"/>
                  </a:lnTo>
                  <a:lnTo>
                    <a:pt x="815" y="1556"/>
                  </a:lnTo>
                  <a:lnTo>
                    <a:pt x="820" y="1556"/>
                  </a:lnTo>
                  <a:lnTo>
                    <a:pt x="820" y="1553"/>
                  </a:lnTo>
                  <a:lnTo>
                    <a:pt x="826" y="1553"/>
                  </a:lnTo>
                  <a:lnTo>
                    <a:pt x="826" y="1549"/>
                  </a:lnTo>
                  <a:lnTo>
                    <a:pt x="831" y="1543"/>
                  </a:lnTo>
                  <a:lnTo>
                    <a:pt x="831" y="1536"/>
                  </a:lnTo>
                  <a:lnTo>
                    <a:pt x="836" y="1523"/>
                  </a:lnTo>
                  <a:lnTo>
                    <a:pt x="836" y="1507"/>
                  </a:lnTo>
                  <a:lnTo>
                    <a:pt x="842" y="1486"/>
                  </a:lnTo>
                  <a:lnTo>
                    <a:pt x="842" y="1459"/>
                  </a:lnTo>
                  <a:lnTo>
                    <a:pt x="847" y="1428"/>
                  </a:lnTo>
                  <a:lnTo>
                    <a:pt x="847" y="1386"/>
                  </a:lnTo>
                  <a:lnTo>
                    <a:pt x="852" y="1342"/>
                  </a:lnTo>
                  <a:lnTo>
                    <a:pt x="852" y="1291"/>
                  </a:lnTo>
                  <a:lnTo>
                    <a:pt x="857" y="1235"/>
                  </a:lnTo>
                  <a:lnTo>
                    <a:pt x="857" y="1171"/>
                  </a:lnTo>
                  <a:lnTo>
                    <a:pt x="862" y="1102"/>
                  </a:lnTo>
                  <a:lnTo>
                    <a:pt x="862" y="1032"/>
                  </a:lnTo>
                  <a:lnTo>
                    <a:pt x="868" y="957"/>
                  </a:lnTo>
                  <a:lnTo>
                    <a:pt x="868" y="883"/>
                  </a:lnTo>
                  <a:lnTo>
                    <a:pt x="873" y="806"/>
                  </a:lnTo>
                  <a:lnTo>
                    <a:pt x="873" y="733"/>
                  </a:lnTo>
                  <a:lnTo>
                    <a:pt x="878" y="663"/>
                  </a:lnTo>
                  <a:lnTo>
                    <a:pt x="878" y="598"/>
                  </a:lnTo>
                  <a:lnTo>
                    <a:pt x="883" y="537"/>
                  </a:lnTo>
                  <a:lnTo>
                    <a:pt x="883" y="485"/>
                  </a:lnTo>
                  <a:lnTo>
                    <a:pt x="888" y="442"/>
                  </a:lnTo>
                  <a:lnTo>
                    <a:pt x="888" y="404"/>
                  </a:lnTo>
                  <a:lnTo>
                    <a:pt x="893" y="381"/>
                  </a:lnTo>
                  <a:lnTo>
                    <a:pt x="893" y="367"/>
                  </a:lnTo>
                  <a:lnTo>
                    <a:pt x="893" y="361"/>
                  </a:lnTo>
                  <a:lnTo>
                    <a:pt x="899" y="367"/>
                  </a:lnTo>
                  <a:lnTo>
                    <a:pt x="899" y="381"/>
                  </a:lnTo>
                  <a:lnTo>
                    <a:pt x="905" y="403"/>
                  </a:lnTo>
                  <a:lnTo>
                    <a:pt x="905" y="434"/>
                  </a:lnTo>
                  <a:lnTo>
                    <a:pt x="910" y="471"/>
                  </a:lnTo>
                  <a:lnTo>
                    <a:pt x="910" y="513"/>
                  </a:lnTo>
                  <a:lnTo>
                    <a:pt x="915" y="562"/>
                  </a:lnTo>
                  <a:lnTo>
                    <a:pt x="915" y="612"/>
                  </a:lnTo>
                  <a:lnTo>
                    <a:pt x="920" y="666"/>
                  </a:lnTo>
                  <a:lnTo>
                    <a:pt x="920" y="720"/>
                  </a:lnTo>
                  <a:lnTo>
                    <a:pt x="926" y="777"/>
                  </a:lnTo>
                  <a:lnTo>
                    <a:pt x="926" y="832"/>
                  </a:lnTo>
                  <a:lnTo>
                    <a:pt x="930" y="885"/>
                  </a:lnTo>
                  <a:lnTo>
                    <a:pt x="930" y="940"/>
                  </a:lnTo>
                  <a:lnTo>
                    <a:pt x="936" y="989"/>
                  </a:lnTo>
                  <a:lnTo>
                    <a:pt x="936" y="1039"/>
                  </a:lnTo>
                  <a:lnTo>
                    <a:pt x="941" y="1084"/>
                  </a:lnTo>
                  <a:lnTo>
                    <a:pt x="941" y="1129"/>
                  </a:lnTo>
                  <a:lnTo>
                    <a:pt x="946" y="1168"/>
                  </a:lnTo>
                  <a:lnTo>
                    <a:pt x="946" y="1208"/>
                  </a:lnTo>
                  <a:lnTo>
                    <a:pt x="954" y="1242"/>
                  </a:lnTo>
                  <a:lnTo>
                    <a:pt x="954" y="1273"/>
                  </a:lnTo>
                  <a:lnTo>
                    <a:pt x="959" y="1303"/>
                  </a:lnTo>
                  <a:lnTo>
                    <a:pt x="959" y="1329"/>
                  </a:lnTo>
                  <a:lnTo>
                    <a:pt x="964" y="1353"/>
                  </a:lnTo>
                  <a:lnTo>
                    <a:pt x="964" y="1375"/>
                  </a:lnTo>
                  <a:lnTo>
                    <a:pt x="970" y="1395"/>
                  </a:lnTo>
                  <a:lnTo>
                    <a:pt x="970" y="1411"/>
                  </a:lnTo>
                  <a:lnTo>
                    <a:pt x="974" y="1428"/>
                  </a:lnTo>
                  <a:lnTo>
                    <a:pt x="974" y="1441"/>
                  </a:lnTo>
                  <a:lnTo>
                    <a:pt x="980" y="1455"/>
                  </a:lnTo>
                  <a:lnTo>
                    <a:pt x="980" y="1466"/>
                  </a:lnTo>
                  <a:lnTo>
                    <a:pt x="985" y="1475"/>
                  </a:lnTo>
                  <a:lnTo>
                    <a:pt x="985" y="1484"/>
                  </a:lnTo>
                  <a:lnTo>
                    <a:pt x="990" y="1490"/>
                  </a:lnTo>
                  <a:lnTo>
                    <a:pt x="990" y="1500"/>
                  </a:lnTo>
                  <a:lnTo>
                    <a:pt x="996" y="1504"/>
                  </a:lnTo>
                  <a:lnTo>
                    <a:pt x="996" y="1511"/>
                  </a:lnTo>
                  <a:lnTo>
                    <a:pt x="996" y="1516"/>
                  </a:lnTo>
                  <a:lnTo>
                    <a:pt x="1001" y="1520"/>
                  </a:lnTo>
                  <a:lnTo>
                    <a:pt x="1001" y="1524"/>
                  </a:lnTo>
                  <a:lnTo>
                    <a:pt x="1006" y="1527"/>
                  </a:lnTo>
                  <a:lnTo>
                    <a:pt x="1006" y="1531"/>
                  </a:lnTo>
                  <a:lnTo>
                    <a:pt x="1011" y="1534"/>
                  </a:lnTo>
                  <a:lnTo>
                    <a:pt x="1011" y="1536"/>
                  </a:lnTo>
                  <a:lnTo>
                    <a:pt x="1016" y="1538"/>
                  </a:lnTo>
                  <a:lnTo>
                    <a:pt x="1016" y="1540"/>
                  </a:lnTo>
                  <a:lnTo>
                    <a:pt x="1022" y="1543"/>
                  </a:lnTo>
                  <a:lnTo>
                    <a:pt x="1022" y="1545"/>
                  </a:lnTo>
                  <a:lnTo>
                    <a:pt x="1026" y="1547"/>
                  </a:lnTo>
                  <a:lnTo>
                    <a:pt x="1026" y="1549"/>
                  </a:lnTo>
                  <a:lnTo>
                    <a:pt x="1032" y="1549"/>
                  </a:lnTo>
                  <a:lnTo>
                    <a:pt x="1032" y="1552"/>
                  </a:lnTo>
                  <a:lnTo>
                    <a:pt x="1037" y="1553"/>
                  </a:lnTo>
                  <a:lnTo>
                    <a:pt x="1042" y="1556"/>
                  </a:lnTo>
                  <a:lnTo>
                    <a:pt x="1048" y="1559"/>
                  </a:lnTo>
                  <a:lnTo>
                    <a:pt x="1048" y="1560"/>
                  </a:lnTo>
                  <a:lnTo>
                    <a:pt x="1053" y="1560"/>
                  </a:lnTo>
                  <a:lnTo>
                    <a:pt x="1053" y="1563"/>
                  </a:lnTo>
                  <a:lnTo>
                    <a:pt x="1058" y="1563"/>
                  </a:lnTo>
                  <a:lnTo>
                    <a:pt x="1058" y="1565"/>
                  </a:lnTo>
                  <a:lnTo>
                    <a:pt x="1064" y="1565"/>
                  </a:lnTo>
                  <a:lnTo>
                    <a:pt x="1068" y="1567"/>
                  </a:lnTo>
                  <a:lnTo>
                    <a:pt x="1073" y="1569"/>
                  </a:lnTo>
                  <a:lnTo>
                    <a:pt x="1079" y="1569"/>
                  </a:lnTo>
                  <a:lnTo>
                    <a:pt x="1079" y="1572"/>
                  </a:lnTo>
                  <a:lnTo>
                    <a:pt x="1084" y="1572"/>
                  </a:lnTo>
                  <a:lnTo>
                    <a:pt x="1084" y="1575"/>
                  </a:lnTo>
                  <a:lnTo>
                    <a:pt x="1089" y="1575"/>
                  </a:lnTo>
                  <a:lnTo>
                    <a:pt x="1094" y="1577"/>
                  </a:lnTo>
                  <a:lnTo>
                    <a:pt x="1099" y="1577"/>
                  </a:lnTo>
                  <a:lnTo>
                    <a:pt x="1099" y="1579"/>
                  </a:lnTo>
                  <a:lnTo>
                    <a:pt x="1105" y="1579"/>
                  </a:lnTo>
                  <a:lnTo>
                    <a:pt x="1110" y="1582"/>
                  </a:lnTo>
                  <a:lnTo>
                    <a:pt x="1115" y="1582"/>
                  </a:lnTo>
                  <a:lnTo>
                    <a:pt x="1121" y="1583"/>
                  </a:lnTo>
                  <a:lnTo>
                    <a:pt x="1129" y="1583"/>
                  </a:lnTo>
                  <a:lnTo>
                    <a:pt x="1134" y="1583"/>
                  </a:lnTo>
                  <a:lnTo>
                    <a:pt x="1139" y="1586"/>
                  </a:lnTo>
                  <a:lnTo>
                    <a:pt x="1145" y="1586"/>
                  </a:lnTo>
                  <a:lnTo>
                    <a:pt x="1149" y="1586"/>
                  </a:lnTo>
                  <a:lnTo>
                    <a:pt x="1155" y="1586"/>
                  </a:lnTo>
                  <a:lnTo>
                    <a:pt x="1161" y="1586"/>
                  </a:lnTo>
                  <a:lnTo>
                    <a:pt x="1165" y="1586"/>
                  </a:lnTo>
                  <a:lnTo>
                    <a:pt x="1170" y="1586"/>
                  </a:lnTo>
                  <a:lnTo>
                    <a:pt x="1176" y="1586"/>
                  </a:lnTo>
                  <a:lnTo>
                    <a:pt x="1181" y="1586"/>
                  </a:lnTo>
                  <a:lnTo>
                    <a:pt x="1186" y="1586"/>
                  </a:lnTo>
                  <a:lnTo>
                    <a:pt x="1186" y="1583"/>
                  </a:lnTo>
                  <a:lnTo>
                    <a:pt x="1191" y="1583"/>
                  </a:lnTo>
                  <a:lnTo>
                    <a:pt x="1196" y="1582"/>
                  </a:lnTo>
                  <a:lnTo>
                    <a:pt x="1202" y="1579"/>
                  </a:lnTo>
                  <a:lnTo>
                    <a:pt x="1202" y="1575"/>
                  </a:lnTo>
                  <a:lnTo>
                    <a:pt x="1202" y="1569"/>
                  </a:lnTo>
                  <a:lnTo>
                    <a:pt x="1207" y="1565"/>
                  </a:lnTo>
                  <a:lnTo>
                    <a:pt x="1207" y="1556"/>
                  </a:lnTo>
                  <a:lnTo>
                    <a:pt x="1212" y="1545"/>
                  </a:lnTo>
                  <a:lnTo>
                    <a:pt x="1212" y="1531"/>
                  </a:lnTo>
                  <a:lnTo>
                    <a:pt x="1217" y="1516"/>
                  </a:lnTo>
                  <a:lnTo>
                    <a:pt x="1217" y="1492"/>
                  </a:lnTo>
                  <a:lnTo>
                    <a:pt x="1223" y="1468"/>
                  </a:lnTo>
                  <a:lnTo>
                    <a:pt x="1223" y="1437"/>
                  </a:lnTo>
                  <a:lnTo>
                    <a:pt x="1228" y="1400"/>
                  </a:lnTo>
                  <a:lnTo>
                    <a:pt x="1228" y="1362"/>
                  </a:lnTo>
                  <a:lnTo>
                    <a:pt x="1232" y="1314"/>
                  </a:lnTo>
                  <a:lnTo>
                    <a:pt x="1232" y="1264"/>
                  </a:lnTo>
                  <a:lnTo>
                    <a:pt x="1239" y="1210"/>
                  </a:lnTo>
                  <a:lnTo>
                    <a:pt x="1239" y="1152"/>
                  </a:lnTo>
                  <a:lnTo>
                    <a:pt x="1244" y="1087"/>
                  </a:lnTo>
                  <a:lnTo>
                    <a:pt x="1244" y="1022"/>
                  </a:lnTo>
                  <a:lnTo>
                    <a:pt x="1248" y="954"/>
                  </a:lnTo>
                  <a:lnTo>
                    <a:pt x="1248" y="885"/>
                  </a:lnTo>
                  <a:lnTo>
                    <a:pt x="1254" y="819"/>
                  </a:lnTo>
                  <a:lnTo>
                    <a:pt x="1254" y="753"/>
                  </a:lnTo>
                  <a:lnTo>
                    <a:pt x="1258" y="689"/>
                  </a:lnTo>
                  <a:lnTo>
                    <a:pt x="1258" y="627"/>
                  </a:lnTo>
                  <a:lnTo>
                    <a:pt x="1264" y="572"/>
                  </a:lnTo>
                  <a:lnTo>
                    <a:pt x="1264" y="525"/>
                  </a:lnTo>
                  <a:lnTo>
                    <a:pt x="1269" y="482"/>
                  </a:lnTo>
                  <a:lnTo>
                    <a:pt x="1269" y="449"/>
                  </a:lnTo>
                  <a:lnTo>
                    <a:pt x="1274" y="420"/>
                  </a:lnTo>
                  <a:lnTo>
                    <a:pt x="1274" y="403"/>
                  </a:lnTo>
                  <a:lnTo>
                    <a:pt x="1279" y="394"/>
                  </a:lnTo>
                  <a:lnTo>
                    <a:pt x="1285" y="400"/>
                  </a:lnTo>
                  <a:lnTo>
                    <a:pt x="1285" y="413"/>
                  </a:lnTo>
                  <a:lnTo>
                    <a:pt x="1290" y="437"/>
                  </a:lnTo>
                  <a:lnTo>
                    <a:pt x="1290" y="465"/>
                  </a:lnTo>
                  <a:lnTo>
                    <a:pt x="1295" y="498"/>
                  </a:lnTo>
                  <a:lnTo>
                    <a:pt x="1295" y="537"/>
                  </a:lnTo>
                  <a:lnTo>
                    <a:pt x="1300" y="579"/>
                  </a:lnTo>
                  <a:lnTo>
                    <a:pt x="1300" y="625"/>
                  </a:lnTo>
                  <a:lnTo>
                    <a:pt x="1300" y="673"/>
                  </a:lnTo>
                  <a:lnTo>
                    <a:pt x="1308" y="722"/>
                  </a:lnTo>
                  <a:lnTo>
                    <a:pt x="1308" y="775"/>
                  </a:lnTo>
                  <a:lnTo>
                    <a:pt x="1313" y="825"/>
                  </a:lnTo>
                  <a:lnTo>
                    <a:pt x="1313" y="873"/>
                  </a:lnTo>
                  <a:lnTo>
                    <a:pt x="1319" y="925"/>
                  </a:lnTo>
                  <a:lnTo>
                    <a:pt x="1319" y="972"/>
                  </a:lnTo>
                  <a:lnTo>
                    <a:pt x="1324" y="1019"/>
                  </a:lnTo>
                  <a:lnTo>
                    <a:pt x="1324" y="1062"/>
                  </a:lnTo>
                  <a:lnTo>
                    <a:pt x="1329" y="1105"/>
                  </a:lnTo>
                  <a:lnTo>
                    <a:pt x="1329" y="1144"/>
                  </a:lnTo>
                  <a:lnTo>
                    <a:pt x="1335" y="1182"/>
                  </a:lnTo>
                  <a:lnTo>
                    <a:pt x="1335" y="1216"/>
                  </a:lnTo>
                  <a:lnTo>
                    <a:pt x="1339" y="1250"/>
                  </a:lnTo>
                  <a:lnTo>
                    <a:pt x="1339" y="1280"/>
                  </a:lnTo>
                  <a:lnTo>
                    <a:pt x="1345" y="1307"/>
                  </a:lnTo>
                  <a:lnTo>
                    <a:pt x="1345" y="1332"/>
                  </a:lnTo>
                  <a:lnTo>
                    <a:pt x="1350" y="1356"/>
                  </a:lnTo>
                  <a:lnTo>
                    <a:pt x="1350" y="1377"/>
                  </a:lnTo>
                  <a:lnTo>
                    <a:pt x="1355" y="1395"/>
                  </a:lnTo>
                  <a:lnTo>
                    <a:pt x="1355" y="1411"/>
                  </a:lnTo>
                  <a:lnTo>
                    <a:pt x="1361" y="1428"/>
                  </a:lnTo>
                  <a:lnTo>
                    <a:pt x="1361" y="1441"/>
                  </a:lnTo>
                  <a:lnTo>
                    <a:pt x="1366" y="1455"/>
                  </a:lnTo>
                  <a:lnTo>
                    <a:pt x="1366" y="1464"/>
                  </a:lnTo>
                  <a:lnTo>
                    <a:pt x="1371" y="1475"/>
                  </a:lnTo>
                  <a:lnTo>
                    <a:pt x="1371" y="1484"/>
                  </a:lnTo>
                  <a:lnTo>
                    <a:pt x="1377" y="1490"/>
                  </a:lnTo>
                  <a:lnTo>
                    <a:pt x="1377" y="1498"/>
                  </a:lnTo>
                  <a:lnTo>
                    <a:pt x="1382" y="1504"/>
                  </a:lnTo>
                  <a:lnTo>
                    <a:pt x="1382" y="1511"/>
                  </a:lnTo>
                  <a:lnTo>
                    <a:pt x="1387" y="1516"/>
                  </a:lnTo>
                  <a:lnTo>
                    <a:pt x="1387" y="1520"/>
                  </a:lnTo>
                  <a:lnTo>
                    <a:pt x="1392" y="1524"/>
                  </a:lnTo>
                  <a:lnTo>
                    <a:pt x="1392" y="1527"/>
                  </a:lnTo>
                  <a:lnTo>
                    <a:pt x="1397" y="1531"/>
                  </a:lnTo>
                  <a:lnTo>
                    <a:pt x="1397" y="1534"/>
                  </a:lnTo>
                  <a:lnTo>
                    <a:pt x="1403" y="1536"/>
                  </a:lnTo>
                  <a:lnTo>
                    <a:pt x="1403" y="1538"/>
                  </a:lnTo>
                  <a:lnTo>
                    <a:pt x="1408" y="1543"/>
                  </a:lnTo>
                  <a:lnTo>
                    <a:pt x="1408" y="1545"/>
                  </a:lnTo>
                  <a:lnTo>
                    <a:pt x="1413" y="1547"/>
                  </a:lnTo>
                  <a:lnTo>
                    <a:pt x="1413" y="1549"/>
                  </a:lnTo>
                  <a:lnTo>
                    <a:pt x="1419" y="1552"/>
                  </a:lnTo>
                  <a:lnTo>
                    <a:pt x="1419" y="1553"/>
                  </a:lnTo>
                  <a:lnTo>
                    <a:pt x="1423" y="1553"/>
                  </a:lnTo>
                  <a:lnTo>
                    <a:pt x="1423" y="1556"/>
                  </a:lnTo>
                  <a:lnTo>
                    <a:pt x="1429" y="1559"/>
                  </a:lnTo>
                  <a:lnTo>
                    <a:pt x="1434" y="1560"/>
                  </a:lnTo>
                  <a:lnTo>
                    <a:pt x="1439" y="1563"/>
                  </a:lnTo>
                  <a:lnTo>
                    <a:pt x="1445" y="1565"/>
                  </a:lnTo>
                  <a:lnTo>
                    <a:pt x="1449" y="1567"/>
                  </a:lnTo>
                  <a:lnTo>
                    <a:pt x="1454" y="1567"/>
                  </a:lnTo>
                  <a:lnTo>
                    <a:pt x="1454" y="1569"/>
                  </a:lnTo>
                  <a:lnTo>
                    <a:pt x="1460" y="1569"/>
                  </a:lnTo>
                  <a:lnTo>
                    <a:pt x="1460" y="1572"/>
                  </a:lnTo>
                  <a:lnTo>
                    <a:pt x="1465" y="1572"/>
                  </a:lnTo>
                  <a:lnTo>
                    <a:pt x="1470" y="1575"/>
                  </a:lnTo>
                  <a:lnTo>
                    <a:pt x="1475" y="1575"/>
                  </a:lnTo>
                  <a:lnTo>
                    <a:pt x="1475" y="1577"/>
                  </a:lnTo>
                  <a:lnTo>
                    <a:pt x="1483" y="1577"/>
                  </a:lnTo>
                  <a:lnTo>
                    <a:pt x="1489" y="1579"/>
                  </a:lnTo>
                  <a:lnTo>
                    <a:pt x="1494" y="1579"/>
                  </a:lnTo>
                  <a:lnTo>
                    <a:pt x="1499" y="1582"/>
                  </a:lnTo>
                  <a:lnTo>
                    <a:pt x="1503" y="1582"/>
                  </a:lnTo>
                  <a:lnTo>
                    <a:pt x="1503" y="1583"/>
                  </a:lnTo>
                  <a:lnTo>
                    <a:pt x="1509" y="1583"/>
                  </a:lnTo>
                  <a:lnTo>
                    <a:pt x="1514" y="1586"/>
                  </a:lnTo>
                  <a:lnTo>
                    <a:pt x="1519" y="1586"/>
                  </a:lnTo>
                  <a:lnTo>
                    <a:pt x="1524" y="1586"/>
                  </a:lnTo>
                  <a:lnTo>
                    <a:pt x="1524" y="1588"/>
                  </a:lnTo>
                  <a:lnTo>
                    <a:pt x="1530" y="1588"/>
                  </a:lnTo>
                  <a:lnTo>
                    <a:pt x="1535" y="1588"/>
                  </a:lnTo>
                  <a:lnTo>
                    <a:pt x="1540" y="1588"/>
                  </a:lnTo>
                  <a:lnTo>
                    <a:pt x="1540" y="1590"/>
                  </a:lnTo>
                  <a:lnTo>
                    <a:pt x="1545" y="1590"/>
                  </a:lnTo>
                  <a:lnTo>
                    <a:pt x="1550" y="1590"/>
                  </a:lnTo>
                  <a:lnTo>
                    <a:pt x="1556" y="1590"/>
                  </a:lnTo>
                  <a:lnTo>
                    <a:pt x="1561" y="1590"/>
                  </a:lnTo>
                  <a:lnTo>
                    <a:pt x="1561" y="1593"/>
                  </a:lnTo>
                  <a:lnTo>
                    <a:pt x="1566" y="1593"/>
                  </a:lnTo>
                  <a:lnTo>
                    <a:pt x="1571" y="1593"/>
                  </a:lnTo>
                  <a:lnTo>
                    <a:pt x="1577" y="1593"/>
                  </a:lnTo>
                  <a:lnTo>
                    <a:pt x="1582" y="1593"/>
                  </a:lnTo>
                  <a:lnTo>
                    <a:pt x="1587" y="1593"/>
                  </a:lnTo>
                  <a:lnTo>
                    <a:pt x="1592" y="1595"/>
                  </a:lnTo>
                  <a:lnTo>
                    <a:pt x="1598" y="1595"/>
                  </a:lnTo>
                  <a:lnTo>
                    <a:pt x="1603" y="1595"/>
                  </a:lnTo>
                  <a:lnTo>
                    <a:pt x="1608" y="1595"/>
                  </a:lnTo>
                  <a:lnTo>
                    <a:pt x="1613" y="1595"/>
                  </a:lnTo>
                  <a:lnTo>
                    <a:pt x="1618" y="1595"/>
                  </a:lnTo>
                  <a:lnTo>
                    <a:pt x="1624" y="1595"/>
                  </a:lnTo>
                  <a:lnTo>
                    <a:pt x="1629" y="1595"/>
                  </a:lnTo>
                  <a:lnTo>
                    <a:pt x="1634" y="1595"/>
                  </a:lnTo>
                  <a:lnTo>
                    <a:pt x="1634" y="1597"/>
                  </a:lnTo>
                  <a:lnTo>
                    <a:pt x="1639" y="1597"/>
                  </a:lnTo>
                  <a:lnTo>
                    <a:pt x="1644" y="1597"/>
                  </a:lnTo>
                  <a:lnTo>
                    <a:pt x="1650" y="1597"/>
                  </a:lnTo>
                  <a:lnTo>
                    <a:pt x="1657" y="1597"/>
                  </a:lnTo>
                  <a:lnTo>
                    <a:pt x="1663" y="1597"/>
                  </a:lnTo>
                  <a:lnTo>
                    <a:pt x="1668" y="1597"/>
                  </a:lnTo>
                  <a:lnTo>
                    <a:pt x="1673" y="1597"/>
                  </a:lnTo>
                  <a:lnTo>
                    <a:pt x="1679" y="1597"/>
                  </a:lnTo>
                  <a:lnTo>
                    <a:pt x="1684" y="1597"/>
                  </a:lnTo>
                  <a:lnTo>
                    <a:pt x="1689" y="1597"/>
                  </a:lnTo>
                  <a:lnTo>
                    <a:pt x="1694" y="1597"/>
                  </a:lnTo>
                  <a:lnTo>
                    <a:pt x="1700" y="1597"/>
                  </a:lnTo>
                  <a:lnTo>
                    <a:pt x="1704" y="1597"/>
                  </a:lnTo>
                  <a:lnTo>
                    <a:pt x="1709" y="1597"/>
                  </a:lnTo>
                  <a:lnTo>
                    <a:pt x="1716" y="1597"/>
                  </a:lnTo>
                  <a:lnTo>
                    <a:pt x="1720" y="1597"/>
                  </a:lnTo>
                  <a:lnTo>
                    <a:pt x="1724" y="1597"/>
                  </a:lnTo>
                  <a:lnTo>
                    <a:pt x="1730" y="1597"/>
                  </a:lnTo>
                  <a:lnTo>
                    <a:pt x="1735" y="1597"/>
                  </a:lnTo>
                  <a:lnTo>
                    <a:pt x="1740" y="1597"/>
                  </a:lnTo>
                  <a:lnTo>
                    <a:pt x="1746" y="1597"/>
                  </a:lnTo>
                  <a:lnTo>
                    <a:pt x="1751" y="1597"/>
                  </a:lnTo>
                  <a:lnTo>
                    <a:pt x="1756" y="1597"/>
                  </a:lnTo>
                  <a:lnTo>
                    <a:pt x="1762" y="1597"/>
                  </a:lnTo>
                  <a:lnTo>
                    <a:pt x="1767" y="1597"/>
                  </a:lnTo>
                  <a:lnTo>
                    <a:pt x="1772" y="1597"/>
                  </a:lnTo>
                  <a:lnTo>
                    <a:pt x="1777" y="1597"/>
                  </a:lnTo>
                  <a:lnTo>
                    <a:pt x="1783" y="1597"/>
                  </a:lnTo>
                  <a:lnTo>
                    <a:pt x="1788" y="1597"/>
                  </a:lnTo>
                  <a:lnTo>
                    <a:pt x="1793" y="1597"/>
                  </a:lnTo>
                  <a:lnTo>
                    <a:pt x="1799" y="1597"/>
                  </a:lnTo>
                  <a:lnTo>
                    <a:pt x="1799" y="1599"/>
                  </a:lnTo>
                  <a:lnTo>
                    <a:pt x="1804" y="1599"/>
                  </a:lnTo>
                  <a:lnTo>
                    <a:pt x="1809" y="1599"/>
                  </a:lnTo>
                  <a:lnTo>
                    <a:pt x="1815" y="1599"/>
                  </a:lnTo>
                  <a:lnTo>
                    <a:pt x="1819" y="1599"/>
                  </a:lnTo>
                  <a:lnTo>
                    <a:pt x="1824" y="1599"/>
                  </a:lnTo>
                  <a:lnTo>
                    <a:pt x="1829" y="1599"/>
                  </a:lnTo>
                  <a:lnTo>
                    <a:pt x="1837" y="1599"/>
                  </a:lnTo>
                  <a:lnTo>
                    <a:pt x="1843" y="1599"/>
                  </a:lnTo>
                  <a:lnTo>
                    <a:pt x="1848" y="1597"/>
                  </a:lnTo>
                  <a:lnTo>
                    <a:pt x="1853" y="1597"/>
                  </a:lnTo>
                  <a:lnTo>
                    <a:pt x="1858" y="1597"/>
                  </a:lnTo>
                  <a:lnTo>
                    <a:pt x="1863" y="1597"/>
                  </a:lnTo>
                  <a:lnTo>
                    <a:pt x="1869" y="1597"/>
                  </a:lnTo>
                  <a:lnTo>
                    <a:pt x="1874" y="1597"/>
                  </a:lnTo>
                  <a:lnTo>
                    <a:pt x="1874" y="1595"/>
                  </a:lnTo>
                  <a:lnTo>
                    <a:pt x="1879" y="1595"/>
                  </a:lnTo>
                  <a:lnTo>
                    <a:pt x="1884" y="1593"/>
                  </a:lnTo>
                  <a:lnTo>
                    <a:pt x="1884" y="1590"/>
                  </a:lnTo>
                  <a:lnTo>
                    <a:pt x="1889" y="1588"/>
                  </a:lnTo>
                  <a:lnTo>
                    <a:pt x="1889" y="1586"/>
                  </a:lnTo>
                  <a:lnTo>
                    <a:pt x="1895" y="1582"/>
                  </a:lnTo>
                  <a:lnTo>
                    <a:pt x="1895" y="1577"/>
                  </a:lnTo>
                  <a:lnTo>
                    <a:pt x="1900" y="1572"/>
                  </a:lnTo>
                  <a:lnTo>
                    <a:pt x="1900" y="1565"/>
                  </a:lnTo>
                  <a:lnTo>
                    <a:pt x="1905" y="1556"/>
                  </a:lnTo>
                  <a:lnTo>
                    <a:pt x="1905" y="1547"/>
                  </a:lnTo>
                  <a:lnTo>
                    <a:pt x="1911" y="1534"/>
                  </a:lnTo>
                  <a:lnTo>
                    <a:pt x="1911" y="1520"/>
                  </a:lnTo>
                  <a:lnTo>
                    <a:pt x="1915" y="1504"/>
                  </a:lnTo>
                  <a:lnTo>
                    <a:pt x="1915" y="1486"/>
                  </a:lnTo>
                  <a:lnTo>
                    <a:pt x="1915" y="1464"/>
                  </a:lnTo>
                  <a:lnTo>
                    <a:pt x="1921" y="1439"/>
                  </a:lnTo>
                  <a:lnTo>
                    <a:pt x="1921" y="1409"/>
                  </a:lnTo>
                  <a:lnTo>
                    <a:pt x="1926" y="1379"/>
                  </a:lnTo>
                  <a:lnTo>
                    <a:pt x="1926" y="1342"/>
                  </a:lnTo>
                  <a:lnTo>
                    <a:pt x="1931" y="1307"/>
                  </a:lnTo>
                  <a:lnTo>
                    <a:pt x="1931" y="1266"/>
                  </a:lnTo>
                  <a:lnTo>
                    <a:pt x="1936" y="1221"/>
                  </a:lnTo>
                  <a:lnTo>
                    <a:pt x="1936" y="1175"/>
                  </a:lnTo>
                  <a:lnTo>
                    <a:pt x="1941" y="1129"/>
                  </a:lnTo>
                  <a:lnTo>
                    <a:pt x="1941" y="1075"/>
                  </a:lnTo>
                  <a:lnTo>
                    <a:pt x="1946" y="1024"/>
                  </a:lnTo>
                  <a:lnTo>
                    <a:pt x="1946" y="972"/>
                  </a:lnTo>
                  <a:lnTo>
                    <a:pt x="1952" y="918"/>
                  </a:lnTo>
                  <a:lnTo>
                    <a:pt x="1952" y="863"/>
                  </a:lnTo>
                  <a:lnTo>
                    <a:pt x="1957" y="811"/>
                  </a:lnTo>
                  <a:lnTo>
                    <a:pt x="1957" y="759"/>
                  </a:lnTo>
                  <a:lnTo>
                    <a:pt x="1962" y="711"/>
                  </a:lnTo>
                  <a:lnTo>
                    <a:pt x="1962" y="663"/>
                  </a:lnTo>
                  <a:lnTo>
                    <a:pt x="1968" y="620"/>
                  </a:lnTo>
                  <a:lnTo>
                    <a:pt x="1968" y="582"/>
                  </a:lnTo>
                  <a:lnTo>
                    <a:pt x="1973" y="546"/>
                  </a:lnTo>
                  <a:lnTo>
                    <a:pt x="1973" y="517"/>
                  </a:lnTo>
                  <a:lnTo>
                    <a:pt x="1978" y="491"/>
                  </a:lnTo>
                  <a:lnTo>
                    <a:pt x="1978" y="471"/>
                  </a:lnTo>
                  <a:lnTo>
                    <a:pt x="1983" y="458"/>
                  </a:lnTo>
                  <a:lnTo>
                    <a:pt x="1983" y="449"/>
                  </a:lnTo>
                  <a:lnTo>
                    <a:pt x="1989" y="446"/>
                  </a:lnTo>
                  <a:lnTo>
                    <a:pt x="1989" y="449"/>
                  </a:lnTo>
                  <a:lnTo>
                    <a:pt x="1994" y="458"/>
                  </a:lnTo>
                  <a:lnTo>
                    <a:pt x="1994" y="471"/>
                  </a:lnTo>
                  <a:lnTo>
                    <a:pt x="1998" y="489"/>
                  </a:lnTo>
                  <a:lnTo>
                    <a:pt x="1998" y="512"/>
                  </a:lnTo>
                  <a:lnTo>
                    <a:pt x="2005" y="539"/>
                  </a:lnTo>
                  <a:lnTo>
                    <a:pt x="2005" y="570"/>
                  </a:lnTo>
                  <a:lnTo>
                    <a:pt x="2011" y="603"/>
                  </a:lnTo>
                  <a:lnTo>
                    <a:pt x="2011" y="638"/>
                  </a:lnTo>
                  <a:lnTo>
                    <a:pt x="2017" y="677"/>
                  </a:lnTo>
                  <a:lnTo>
                    <a:pt x="2017" y="718"/>
                  </a:lnTo>
                  <a:lnTo>
                    <a:pt x="2023" y="759"/>
                  </a:lnTo>
                  <a:lnTo>
                    <a:pt x="2023" y="802"/>
                  </a:lnTo>
                  <a:lnTo>
                    <a:pt x="2023" y="842"/>
                  </a:lnTo>
                  <a:lnTo>
                    <a:pt x="2028" y="885"/>
                  </a:lnTo>
                  <a:lnTo>
                    <a:pt x="2028" y="927"/>
                  </a:lnTo>
                  <a:lnTo>
                    <a:pt x="2033" y="966"/>
                  </a:lnTo>
                  <a:lnTo>
                    <a:pt x="2033" y="1008"/>
                  </a:lnTo>
                  <a:lnTo>
                    <a:pt x="2038" y="1047"/>
                  </a:lnTo>
                  <a:lnTo>
                    <a:pt x="2038" y="1084"/>
                  </a:lnTo>
                  <a:lnTo>
                    <a:pt x="2044" y="1119"/>
                  </a:lnTo>
                  <a:lnTo>
                    <a:pt x="2044" y="1156"/>
                  </a:lnTo>
                  <a:lnTo>
                    <a:pt x="2049" y="1187"/>
                  </a:lnTo>
                  <a:lnTo>
                    <a:pt x="2049" y="1219"/>
                  </a:lnTo>
                  <a:lnTo>
                    <a:pt x="2054" y="1246"/>
                  </a:lnTo>
                  <a:lnTo>
                    <a:pt x="2054" y="1273"/>
                  </a:lnTo>
                  <a:lnTo>
                    <a:pt x="2059" y="1298"/>
                  </a:lnTo>
                  <a:lnTo>
                    <a:pt x="2059" y="1323"/>
                  </a:lnTo>
                  <a:lnTo>
                    <a:pt x="2064" y="1342"/>
                  </a:lnTo>
                  <a:lnTo>
                    <a:pt x="2064" y="1364"/>
                  </a:lnTo>
                  <a:lnTo>
                    <a:pt x="2070" y="1382"/>
                  </a:lnTo>
                  <a:lnTo>
                    <a:pt x="2070" y="1397"/>
                  </a:lnTo>
                  <a:lnTo>
                    <a:pt x="2075" y="1413"/>
                  </a:lnTo>
                  <a:lnTo>
                    <a:pt x="2075" y="1428"/>
                  </a:lnTo>
                  <a:lnTo>
                    <a:pt x="2080" y="1441"/>
                  </a:lnTo>
                  <a:lnTo>
                    <a:pt x="2080" y="1452"/>
                  </a:lnTo>
                  <a:lnTo>
                    <a:pt x="2086" y="1461"/>
                  </a:lnTo>
                  <a:lnTo>
                    <a:pt x="2086" y="1472"/>
                  </a:lnTo>
                  <a:lnTo>
                    <a:pt x="2091" y="1478"/>
                  </a:lnTo>
                  <a:lnTo>
                    <a:pt x="2091" y="1488"/>
                  </a:lnTo>
                  <a:lnTo>
                    <a:pt x="2095" y="1494"/>
                  </a:lnTo>
                  <a:lnTo>
                    <a:pt x="2095" y="1502"/>
                  </a:lnTo>
                  <a:lnTo>
                    <a:pt x="2100" y="1507"/>
                  </a:lnTo>
                  <a:lnTo>
                    <a:pt x="2100" y="1514"/>
                  </a:lnTo>
                  <a:lnTo>
                    <a:pt x="2106" y="1518"/>
                  </a:lnTo>
                  <a:lnTo>
                    <a:pt x="2106" y="1523"/>
                  </a:lnTo>
                  <a:lnTo>
                    <a:pt x="2111" y="1524"/>
                  </a:lnTo>
                  <a:lnTo>
                    <a:pt x="2111" y="1530"/>
                  </a:lnTo>
                  <a:lnTo>
                    <a:pt x="2116" y="1531"/>
                  </a:lnTo>
                  <a:lnTo>
                    <a:pt x="2116" y="1536"/>
                  </a:lnTo>
                  <a:lnTo>
                    <a:pt x="2121" y="1538"/>
                  </a:lnTo>
                  <a:lnTo>
                    <a:pt x="2121" y="1540"/>
                  </a:lnTo>
                  <a:lnTo>
                    <a:pt x="2121" y="1543"/>
                  </a:lnTo>
                  <a:lnTo>
                    <a:pt x="2127" y="1545"/>
                  </a:lnTo>
                  <a:lnTo>
                    <a:pt x="2127" y="1547"/>
                  </a:lnTo>
                  <a:lnTo>
                    <a:pt x="2132" y="1549"/>
                  </a:lnTo>
                  <a:lnTo>
                    <a:pt x="2132" y="1552"/>
                  </a:lnTo>
                  <a:lnTo>
                    <a:pt x="2137" y="1553"/>
                  </a:lnTo>
                  <a:lnTo>
                    <a:pt x="2143" y="1556"/>
                  </a:lnTo>
                  <a:lnTo>
                    <a:pt x="2143" y="1559"/>
                  </a:lnTo>
                  <a:lnTo>
                    <a:pt x="2148" y="1559"/>
                  </a:lnTo>
                  <a:lnTo>
                    <a:pt x="2148" y="1560"/>
                  </a:lnTo>
                  <a:lnTo>
                    <a:pt x="2153" y="1563"/>
                  </a:lnTo>
                  <a:lnTo>
                    <a:pt x="2158" y="1565"/>
                  </a:lnTo>
                  <a:lnTo>
                    <a:pt x="2163" y="1567"/>
                  </a:lnTo>
                  <a:lnTo>
                    <a:pt x="2169" y="1569"/>
                  </a:lnTo>
                  <a:lnTo>
                    <a:pt x="2174" y="1569"/>
                  </a:lnTo>
                  <a:lnTo>
                    <a:pt x="2174" y="1572"/>
                  </a:lnTo>
                  <a:lnTo>
                    <a:pt x="2179" y="1572"/>
                  </a:lnTo>
                  <a:lnTo>
                    <a:pt x="2179" y="1575"/>
                  </a:lnTo>
                  <a:lnTo>
                    <a:pt x="2186" y="1575"/>
                  </a:lnTo>
                  <a:lnTo>
                    <a:pt x="2192" y="1577"/>
                  </a:lnTo>
                  <a:lnTo>
                    <a:pt x="2197" y="1577"/>
                  </a:lnTo>
                  <a:lnTo>
                    <a:pt x="2197" y="1579"/>
                  </a:lnTo>
                  <a:lnTo>
                    <a:pt x="2202" y="1579"/>
                  </a:lnTo>
                  <a:lnTo>
                    <a:pt x="2207" y="1582"/>
                  </a:lnTo>
                  <a:lnTo>
                    <a:pt x="2213" y="1582"/>
                  </a:lnTo>
                  <a:lnTo>
                    <a:pt x="2213" y="1583"/>
                  </a:lnTo>
                  <a:lnTo>
                    <a:pt x="2217" y="1583"/>
                  </a:lnTo>
                  <a:lnTo>
                    <a:pt x="2223" y="1583"/>
                  </a:lnTo>
                  <a:lnTo>
                    <a:pt x="2223" y="1586"/>
                  </a:lnTo>
                  <a:lnTo>
                    <a:pt x="2228" y="1586"/>
                  </a:lnTo>
                  <a:lnTo>
                    <a:pt x="2233" y="1586"/>
                  </a:lnTo>
                  <a:lnTo>
                    <a:pt x="2233" y="1588"/>
                  </a:lnTo>
                  <a:lnTo>
                    <a:pt x="2240" y="1588"/>
                  </a:lnTo>
                  <a:lnTo>
                    <a:pt x="2245" y="1588"/>
                  </a:lnTo>
                  <a:lnTo>
                    <a:pt x="2250" y="1588"/>
                  </a:lnTo>
                  <a:lnTo>
                    <a:pt x="2250" y="1590"/>
                  </a:lnTo>
                  <a:lnTo>
                    <a:pt x="2255" y="1590"/>
                  </a:lnTo>
                  <a:lnTo>
                    <a:pt x="2260" y="1590"/>
                  </a:lnTo>
                  <a:lnTo>
                    <a:pt x="2266" y="1590"/>
                  </a:lnTo>
                  <a:lnTo>
                    <a:pt x="2270" y="1593"/>
                  </a:lnTo>
                  <a:lnTo>
                    <a:pt x="2276" y="1593"/>
                  </a:lnTo>
                  <a:lnTo>
                    <a:pt x="2281" y="1593"/>
                  </a:lnTo>
                  <a:lnTo>
                    <a:pt x="2286" y="1593"/>
                  </a:lnTo>
                  <a:lnTo>
                    <a:pt x="2292" y="1595"/>
                  </a:lnTo>
                  <a:lnTo>
                    <a:pt x="2296" y="1595"/>
                  </a:lnTo>
                  <a:lnTo>
                    <a:pt x="2302" y="1595"/>
                  </a:lnTo>
                  <a:lnTo>
                    <a:pt x="2307" y="1595"/>
                  </a:lnTo>
                  <a:lnTo>
                    <a:pt x="2312" y="1595"/>
                  </a:lnTo>
                  <a:lnTo>
                    <a:pt x="2317" y="1595"/>
                  </a:lnTo>
                  <a:lnTo>
                    <a:pt x="2322" y="1595"/>
                  </a:lnTo>
                  <a:lnTo>
                    <a:pt x="2322" y="1597"/>
                  </a:lnTo>
                  <a:lnTo>
                    <a:pt x="2328" y="1597"/>
                  </a:lnTo>
                  <a:lnTo>
                    <a:pt x="2333" y="1597"/>
                  </a:lnTo>
                  <a:lnTo>
                    <a:pt x="2338" y="1597"/>
                  </a:lnTo>
                  <a:lnTo>
                    <a:pt x="2343" y="1597"/>
                  </a:lnTo>
                  <a:lnTo>
                    <a:pt x="2349" y="1597"/>
                  </a:lnTo>
                  <a:lnTo>
                    <a:pt x="2354" y="1597"/>
                  </a:lnTo>
                  <a:lnTo>
                    <a:pt x="2359" y="1597"/>
                  </a:lnTo>
                  <a:lnTo>
                    <a:pt x="2366" y="1597"/>
                  </a:lnTo>
                  <a:lnTo>
                    <a:pt x="2372" y="1597"/>
                  </a:lnTo>
                  <a:lnTo>
                    <a:pt x="2378" y="1597"/>
                  </a:lnTo>
                  <a:lnTo>
                    <a:pt x="2382" y="1597"/>
                  </a:lnTo>
                  <a:lnTo>
                    <a:pt x="2387" y="1597"/>
                  </a:lnTo>
                  <a:lnTo>
                    <a:pt x="2392" y="1597"/>
                  </a:lnTo>
                  <a:lnTo>
                    <a:pt x="2398" y="1597"/>
                  </a:lnTo>
                  <a:lnTo>
                    <a:pt x="2404" y="1597"/>
                  </a:lnTo>
                  <a:lnTo>
                    <a:pt x="2409" y="1597"/>
                  </a:lnTo>
                  <a:lnTo>
                    <a:pt x="2409" y="1599"/>
                  </a:lnTo>
                  <a:lnTo>
                    <a:pt x="2413" y="1599"/>
                  </a:lnTo>
                  <a:lnTo>
                    <a:pt x="2419" y="1599"/>
                  </a:lnTo>
                  <a:lnTo>
                    <a:pt x="2424" y="1599"/>
                  </a:lnTo>
                  <a:lnTo>
                    <a:pt x="2429" y="1599"/>
                  </a:lnTo>
                  <a:lnTo>
                    <a:pt x="2434" y="1599"/>
                  </a:lnTo>
                  <a:lnTo>
                    <a:pt x="2440" y="1599"/>
                  </a:lnTo>
                  <a:lnTo>
                    <a:pt x="2445" y="1599"/>
                  </a:lnTo>
                  <a:lnTo>
                    <a:pt x="2450" y="1599"/>
                  </a:lnTo>
                  <a:lnTo>
                    <a:pt x="2455" y="1599"/>
                  </a:lnTo>
                  <a:lnTo>
                    <a:pt x="2461" y="1599"/>
                  </a:lnTo>
                  <a:lnTo>
                    <a:pt x="2467" y="1599"/>
                  </a:lnTo>
                  <a:lnTo>
                    <a:pt x="2472" y="1599"/>
                  </a:lnTo>
                  <a:lnTo>
                    <a:pt x="2476" y="1599"/>
                  </a:lnTo>
                  <a:lnTo>
                    <a:pt x="2482" y="1599"/>
                  </a:lnTo>
                  <a:lnTo>
                    <a:pt x="2487" y="1599"/>
                  </a:lnTo>
                  <a:lnTo>
                    <a:pt x="2492" y="1599"/>
                  </a:lnTo>
                  <a:lnTo>
                    <a:pt x="2498" y="1599"/>
                  </a:lnTo>
                  <a:lnTo>
                    <a:pt x="2503" y="1599"/>
                  </a:lnTo>
                  <a:lnTo>
                    <a:pt x="2508" y="1599"/>
                  </a:lnTo>
                  <a:lnTo>
                    <a:pt x="2514" y="1599"/>
                  </a:lnTo>
                  <a:lnTo>
                    <a:pt x="2518" y="1599"/>
                  </a:lnTo>
                  <a:lnTo>
                    <a:pt x="2524" y="1599"/>
                  </a:lnTo>
                  <a:lnTo>
                    <a:pt x="2529" y="1599"/>
                  </a:lnTo>
                  <a:lnTo>
                    <a:pt x="2534" y="1599"/>
                  </a:lnTo>
                  <a:lnTo>
                    <a:pt x="2541" y="1599"/>
                  </a:lnTo>
                  <a:lnTo>
                    <a:pt x="2547" y="1599"/>
                  </a:lnTo>
                  <a:lnTo>
                    <a:pt x="2552" y="1599"/>
                  </a:lnTo>
                  <a:lnTo>
                    <a:pt x="2557" y="1599"/>
                  </a:lnTo>
                  <a:lnTo>
                    <a:pt x="2563" y="1599"/>
                  </a:lnTo>
                  <a:lnTo>
                    <a:pt x="2568" y="1599"/>
                  </a:lnTo>
                  <a:lnTo>
                    <a:pt x="2573" y="1599"/>
                  </a:lnTo>
                  <a:lnTo>
                    <a:pt x="2578" y="1599"/>
                  </a:lnTo>
                  <a:lnTo>
                    <a:pt x="2583" y="1599"/>
                  </a:lnTo>
                  <a:lnTo>
                    <a:pt x="2588" y="1599"/>
                  </a:lnTo>
                  <a:lnTo>
                    <a:pt x="2593" y="1599"/>
                  </a:lnTo>
                  <a:lnTo>
                    <a:pt x="2599" y="1599"/>
                  </a:lnTo>
                  <a:lnTo>
                    <a:pt x="2604" y="1599"/>
                  </a:lnTo>
                  <a:lnTo>
                    <a:pt x="2609" y="1599"/>
                  </a:lnTo>
                  <a:lnTo>
                    <a:pt x="2614" y="1599"/>
                  </a:lnTo>
                  <a:lnTo>
                    <a:pt x="2620" y="1599"/>
                  </a:lnTo>
                  <a:lnTo>
                    <a:pt x="2625" y="1599"/>
                  </a:lnTo>
                  <a:lnTo>
                    <a:pt x="2630" y="1599"/>
                  </a:lnTo>
                  <a:lnTo>
                    <a:pt x="2635" y="1599"/>
                  </a:lnTo>
                  <a:lnTo>
                    <a:pt x="2640" y="1599"/>
                  </a:lnTo>
                  <a:lnTo>
                    <a:pt x="2646" y="1599"/>
                  </a:lnTo>
                  <a:lnTo>
                    <a:pt x="2651" y="1599"/>
                  </a:lnTo>
                  <a:lnTo>
                    <a:pt x="2656" y="1599"/>
                  </a:lnTo>
                  <a:lnTo>
                    <a:pt x="2661" y="1599"/>
                  </a:lnTo>
                  <a:lnTo>
                    <a:pt x="2666" y="1599"/>
                  </a:lnTo>
                  <a:lnTo>
                    <a:pt x="2672" y="1599"/>
                  </a:lnTo>
                  <a:lnTo>
                    <a:pt x="2677" y="1599"/>
                  </a:lnTo>
                  <a:lnTo>
                    <a:pt x="2682" y="1599"/>
                  </a:lnTo>
                  <a:lnTo>
                    <a:pt x="2688" y="1599"/>
                  </a:lnTo>
                  <a:lnTo>
                    <a:pt x="2693" y="1599"/>
                  </a:lnTo>
                  <a:lnTo>
                    <a:pt x="2698" y="1599"/>
                  </a:lnTo>
                  <a:lnTo>
                    <a:pt x="2704" y="1599"/>
                  </a:lnTo>
                  <a:lnTo>
                    <a:pt x="2709" y="1599"/>
                  </a:lnTo>
                  <a:lnTo>
                    <a:pt x="2717" y="1599"/>
                  </a:lnTo>
                  <a:lnTo>
                    <a:pt x="2722" y="1599"/>
                  </a:lnTo>
                  <a:lnTo>
                    <a:pt x="2727" y="1599"/>
                  </a:lnTo>
                  <a:lnTo>
                    <a:pt x="2732" y="1599"/>
                  </a:lnTo>
                  <a:lnTo>
                    <a:pt x="2738" y="1599"/>
                  </a:lnTo>
                  <a:lnTo>
                    <a:pt x="2743" y="1599"/>
                  </a:lnTo>
                  <a:lnTo>
                    <a:pt x="2748" y="1599"/>
                  </a:lnTo>
                  <a:lnTo>
                    <a:pt x="2753" y="1599"/>
                  </a:lnTo>
                  <a:lnTo>
                    <a:pt x="2758" y="1599"/>
                  </a:lnTo>
                  <a:lnTo>
                    <a:pt x="2763" y="1599"/>
                  </a:lnTo>
                  <a:lnTo>
                    <a:pt x="2769" y="1599"/>
                  </a:lnTo>
                  <a:lnTo>
                    <a:pt x="2774" y="1599"/>
                  </a:lnTo>
                  <a:lnTo>
                    <a:pt x="2779" y="1599"/>
                  </a:lnTo>
                  <a:lnTo>
                    <a:pt x="2785" y="1599"/>
                  </a:lnTo>
                  <a:lnTo>
                    <a:pt x="2789" y="1599"/>
                  </a:lnTo>
                  <a:lnTo>
                    <a:pt x="2795" y="1599"/>
                  </a:lnTo>
                  <a:lnTo>
                    <a:pt x="2800" y="1599"/>
                  </a:lnTo>
                  <a:lnTo>
                    <a:pt x="2805" y="1599"/>
                  </a:lnTo>
                  <a:lnTo>
                    <a:pt x="2810" y="1599"/>
                  </a:lnTo>
                  <a:lnTo>
                    <a:pt x="2816" y="1599"/>
                  </a:lnTo>
                  <a:lnTo>
                    <a:pt x="2821" y="1599"/>
                  </a:lnTo>
                  <a:lnTo>
                    <a:pt x="2826" y="1599"/>
                  </a:lnTo>
                  <a:lnTo>
                    <a:pt x="2831" y="1599"/>
                  </a:lnTo>
                  <a:lnTo>
                    <a:pt x="2837" y="1599"/>
                  </a:lnTo>
                  <a:lnTo>
                    <a:pt x="2842" y="1599"/>
                  </a:lnTo>
                  <a:lnTo>
                    <a:pt x="2847" y="1599"/>
                  </a:lnTo>
                  <a:lnTo>
                    <a:pt x="2852" y="1599"/>
                  </a:lnTo>
                  <a:lnTo>
                    <a:pt x="2857" y="1599"/>
                  </a:lnTo>
                  <a:lnTo>
                    <a:pt x="2862" y="1599"/>
                  </a:lnTo>
                  <a:lnTo>
                    <a:pt x="2868" y="1599"/>
                  </a:lnTo>
                  <a:lnTo>
                    <a:pt x="2872" y="1599"/>
                  </a:lnTo>
                  <a:lnTo>
                    <a:pt x="2878" y="1599"/>
                  </a:lnTo>
                  <a:lnTo>
                    <a:pt x="2883" y="1599"/>
                  </a:lnTo>
                  <a:lnTo>
                    <a:pt x="2888" y="1599"/>
                  </a:lnTo>
                  <a:lnTo>
                    <a:pt x="2896" y="1599"/>
                  </a:lnTo>
                  <a:lnTo>
                    <a:pt x="2902" y="1599"/>
                  </a:lnTo>
                  <a:lnTo>
                    <a:pt x="2906" y="1599"/>
                  </a:lnTo>
                  <a:lnTo>
                    <a:pt x="2912" y="1599"/>
                  </a:lnTo>
                  <a:lnTo>
                    <a:pt x="2917" y="1599"/>
                  </a:lnTo>
                  <a:lnTo>
                    <a:pt x="2923" y="1599"/>
                  </a:lnTo>
                  <a:lnTo>
                    <a:pt x="2928" y="1599"/>
                  </a:lnTo>
                  <a:lnTo>
                    <a:pt x="2933" y="1599"/>
                  </a:lnTo>
                  <a:lnTo>
                    <a:pt x="2938" y="1599"/>
                  </a:lnTo>
                  <a:lnTo>
                    <a:pt x="2943" y="1599"/>
                  </a:lnTo>
                  <a:lnTo>
                    <a:pt x="2948" y="1599"/>
                  </a:lnTo>
                  <a:lnTo>
                    <a:pt x="2954" y="1599"/>
                  </a:lnTo>
                  <a:lnTo>
                    <a:pt x="2959" y="1599"/>
                  </a:lnTo>
                  <a:lnTo>
                    <a:pt x="2964" y="1599"/>
                  </a:lnTo>
                  <a:lnTo>
                    <a:pt x="2969" y="1599"/>
                  </a:lnTo>
                  <a:lnTo>
                    <a:pt x="2975" y="1599"/>
                  </a:lnTo>
                  <a:lnTo>
                    <a:pt x="2980" y="1599"/>
                  </a:lnTo>
                  <a:lnTo>
                    <a:pt x="2985" y="1599"/>
                  </a:lnTo>
                  <a:lnTo>
                    <a:pt x="2991" y="1599"/>
                  </a:lnTo>
                  <a:lnTo>
                    <a:pt x="2996" y="1599"/>
                  </a:lnTo>
                  <a:lnTo>
                    <a:pt x="3001" y="1599"/>
                  </a:lnTo>
                  <a:lnTo>
                    <a:pt x="3006" y="1599"/>
                  </a:lnTo>
                  <a:lnTo>
                    <a:pt x="3011" y="1599"/>
                  </a:lnTo>
                  <a:lnTo>
                    <a:pt x="3017" y="1599"/>
                  </a:lnTo>
                  <a:lnTo>
                    <a:pt x="3022" y="1599"/>
                  </a:lnTo>
                  <a:lnTo>
                    <a:pt x="3022" y="1602"/>
                  </a:lnTo>
                  <a:lnTo>
                    <a:pt x="3027" y="1602"/>
                  </a:lnTo>
                  <a:lnTo>
                    <a:pt x="3032" y="1602"/>
                  </a:lnTo>
                  <a:lnTo>
                    <a:pt x="3032" y="1599"/>
                  </a:lnTo>
                  <a:lnTo>
                    <a:pt x="3037" y="1599"/>
                  </a:lnTo>
                  <a:lnTo>
                    <a:pt x="3043" y="1599"/>
                  </a:lnTo>
                  <a:lnTo>
                    <a:pt x="3047" y="1599"/>
                  </a:lnTo>
                  <a:lnTo>
                    <a:pt x="3052" y="1599"/>
                  </a:lnTo>
                  <a:lnTo>
                    <a:pt x="3059" y="1599"/>
                  </a:lnTo>
                  <a:lnTo>
                    <a:pt x="3063" y="1599"/>
                  </a:lnTo>
                  <a:lnTo>
                    <a:pt x="3071" y="1599"/>
                  </a:lnTo>
                  <a:lnTo>
                    <a:pt x="3076" y="1599"/>
                  </a:lnTo>
                  <a:lnTo>
                    <a:pt x="3081" y="1599"/>
                  </a:lnTo>
                  <a:lnTo>
                    <a:pt x="3087" y="1599"/>
                  </a:lnTo>
                  <a:lnTo>
                    <a:pt x="3092" y="1599"/>
                  </a:lnTo>
                  <a:lnTo>
                    <a:pt x="3097" y="1599"/>
                  </a:lnTo>
                  <a:lnTo>
                    <a:pt x="3102" y="1599"/>
                  </a:lnTo>
                  <a:lnTo>
                    <a:pt x="3107" y="1602"/>
                  </a:lnTo>
                  <a:lnTo>
                    <a:pt x="3113" y="1602"/>
                  </a:lnTo>
                  <a:lnTo>
                    <a:pt x="3118" y="1602"/>
                  </a:lnTo>
                  <a:lnTo>
                    <a:pt x="3123" y="1602"/>
                  </a:lnTo>
                  <a:lnTo>
                    <a:pt x="3128" y="1599"/>
                  </a:lnTo>
                  <a:lnTo>
                    <a:pt x="3133" y="1602"/>
                  </a:lnTo>
                  <a:lnTo>
                    <a:pt x="3139" y="1602"/>
                  </a:lnTo>
                  <a:lnTo>
                    <a:pt x="3144" y="1602"/>
                  </a:lnTo>
                  <a:lnTo>
                    <a:pt x="3149" y="1602"/>
                  </a:lnTo>
                  <a:lnTo>
                    <a:pt x="3155" y="1602"/>
                  </a:lnTo>
                  <a:lnTo>
                    <a:pt x="3160" y="1602"/>
                  </a:lnTo>
                  <a:lnTo>
                    <a:pt x="3165" y="1602"/>
                  </a:lnTo>
                  <a:lnTo>
                    <a:pt x="3170" y="1602"/>
                  </a:lnTo>
                  <a:lnTo>
                    <a:pt x="3176" y="1602"/>
                  </a:lnTo>
                  <a:lnTo>
                    <a:pt x="3181" y="1602"/>
                  </a:lnTo>
                  <a:lnTo>
                    <a:pt x="3186" y="1602"/>
                  </a:lnTo>
                  <a:lnTo>
                    <a:pt x="3191" y="1602"/>
                  </a:lnTo>
                  <a:lnTo>
                    <a:pt x="3197" y="1602"/>
                  </a:lnTo>
                  <a:lnTo>
                    <a:pt x="3202" y="1602"/>
                  </a:lnTo>
                  <a:lnTo>
                    <a:pt x="3207" y="1602"/>
                  </a:lnTo>
                  <a:lnTo>
                    <a:pt x="3212" y="1602"/>
                  </a:lnTo>
                  <a:lnTo>
                    <a:pt x="3218" y="1602"/>
                  </a:lnTo>
                  <a:lnTo>
                    <a:pt x="3223" y="1602"/>
                  </a:lnTo>
                  <a:lnTo>
                    <a:pt x="3227" y="1602"/>
                  </a:lnTo>
                  <a:lnTo>
                    <a:pt x="3232" y="1602"/>
                  </a:lnTo>
                  <a:lnTo>
                    <a:pt x="3238" y="1602"/>
                  </a:lnTo>
                  <a:lnTo>
                    <a:pt x="3246" y="1602"/>
                  </a:lnTo>
                  <a:lnTo>
                    <a:pt x="3251" y="1602"/>
                  </a:lnTo>
                  <a:lnTo>
                    <a:pt x="3256" y="1602"/>
                  </a:lnTo>
                  <a:lnTo>
                    <a:pt x="3262" y="1602"/>
                  </a:lnTo>
                  <a:lnTo>
                    <a:pt x="3267" y="1602"/>
                  </a:lnTo>
                  <a:lnTo>
                    <a:pt x="3272" y="1602"/>
                  </a:lnTo>
                  <a:lnTo>
                    <a:pt x="3278" y="1602"/>
                  </a:lnTo>
                  <a:lnTo>
                    <a:pt x="3282" y="1602"/>
                  </a:lnTo>
                  <a:lnTo>
                    <a:pt x="3288" y="1602"/>
                  </a:lnTo>
                  <a:lnTo>
                    <a:pt x="3293" y="1602"/>
                  </a:lnTo>
                  <a:lnTo>
                    <a:pt x="3298" y="1602"/>
                  </a:lnTo>
                  <a:lnTo>
                    <a:pt x="3303" y="1602"/>
                  </a:lnTo>
                  <a:lnTo>
                    <a:pt x="3309" y="1602"/>
                  </a:lnTo>
                  <a:lnTo>
                    <a:pt x="3314" y="1602"/>
                  </a:lnTo>
                  <a:lnTo>
                    <a:pt x="3318" y="1602"/>
                  </a:lnTo>
                  <a:lnTo>
                    <a:pt x="3323" y="1602"/>
                  </a:lnTo>
                  <a:lnTo>
                    <a:pt x="3330" y="1602"/>
                  </a:lnTo>
                  <a:lnTo>
                    <a:pt x="3334" y="1602"/>
                  </a:lnTo>
                  <a:lnTo>
                    <a:pt x="3339" y="1602"/>
                  </a:lnTo>
                  <a:lnTo>
                    <a:pt x="3345" y="1602"/>
                  </a:lnTo>
                  <a:lnTo>
                    <a:pt x="3350" y="1602"/>
                  </a:lnTo>
                  <a:lnTo>
                    <a:pt x="3355" y="1602"/>
                  </a:lnTo>
                  <a:lnTo>
                    <a:pt x="3361" y="1602"/>
                  </a:lnTo>
                  <a:lnTo>
                    <a:pt x="3366" y="1602"/>
                  </a:lnTo>
                  <a:lnTo>
                    <a:pt x="3371" y="1602"/>
                  </a:lnTo>
                  <a:lnTo>
                    <a:pt x="3376" y="1602"/>
                  </a:lnTo>
                  <a:lnTo>
                    <a:pt x="3382" y="1602"/>
                  </a:lnTo>
                  <a:lnTo>
                    <a:pt x="3387" y="1602"/>
                  </a:lnTo>
                  <a:lnTo>
                    <a:pt x="3392" y="1602"/>
                  </a:lnTo>
                  <a:lnTo>
                    <a:pt x="3398" y="1602"/>
                  </a:lnTo>
                  <a:lnTo>
                    <a:pt x="3402" y="1602"/>
                  </a:lnTo>
                </a:path>
              </a:pathLst>
            </a:custGeom>
            <a:noFill/>
            <a:ln w="25400">
              <a:solidFill>
                <a:schemeClr val="tx1"/>
              </a:solidFill>
              <a:prstDash val="solid"/>
              <a:round/>
              <a:headEnd/>
              <a:tailEnd/>
            </a:ln>
          </p:spPr>
          <p:txBody>
            <a:bodyPr/>
            <a:lstStyle/>
            <a:p>
              <a:endParaRPr lang="en-US"/>
            </a:p>
          </p:txBody>
        </p:sp>
        <p:sp>
          <p:nvSpPr>
            <p:cNvPr id="230405" name="Freeform 5"/>
            <p:cNvSpPr>
              <a:spLocks/>
            </p:cNvSpPr>
            <p:nvPr/>
          </p:nvSpPr>
          <p:spPr bwMode="auto">
            <a:xfrm>
              <a:off x="895076" y="1602566"/>
              <a:ext cx="4987334" cy="2414588"/>
            </a:xfrm>
            <a:custGeom>
              <a:avLst/>
              <a:gdLst/>
              <a:ahLst/>
              <a:cxnLst>
                <a:cxn ang="0">
                  <a:pos x="70" y="1514"/>
                </a:cxn>
                <a:cxn ang="0">
                  <a:pos x="142" y="1514"/>
                </a:cxn>
                <a:cxn ang="0">
                  <a:pos x="215" y="1514"/>
                </a:cxn>
                <a:cxn ang="0">
                  <a:pos x="286" y="1513"/>
                </a:cxn>
                <a:cxn ang="0">
                  <a:pos x="354" y="1517"/>
                </a:cxn>
                <a:cxn ang="0">
                  <a:pos x="391" y="1439"/>
                </a:cxn>
                <a:cxn ang="0">
                  <a:pos x="429" y="1261"/>
                </a:cxn>
                <a:cxn ang="0">
                  <a:pos x="466" y="1378"/>
                </a:cxn>
                <a:cxn ang="0">
                  <a:pos x="503" y="1481"/>
                </a:cxn>
                <a:cxn ang="0">
                  <a:pos x="544" y="1505"/>
                </a:cxn>
                <a:cxn ang="0">
                  <a:pos x="615" y="1510"/>
                </a:cxn>
                <a:cxn ang="0">
                  <a:pos x="646" y="1166"/>
                </a:cxn>
                <a:cxn ang="0">
                  <a:pos x="683" y="51"/>
                </a:cxn>
                <a:cxn ang="0">
                  <a:pos x="719" y="522"/>
                </a:cxn>
                <a:cxn ang="0">
                  <a:pos x="755" y="1231"/>
                </a:cxn>
                <a:cxn ang="0">
                  <a:pos x="794" y="1435"/>
                </a:cxn>
                <a:cxn ang="0">
                  <a:pos x="836" y="1481"/>
                </a:cxn>
                <a:cxn ang="0">
                  <a:pos x="883" y="1497"/>
                </a:cxn>
                <a:cxn ang="0">
                  <a:pos x="930" y="1305"/>
                </a:cxn>
                <a:cxn ang="0">
                  <a:pos x="964" y="471"/>
                </a:cxn>
                <a:cxn ang="0">
                  <a:pos x="1001" y="610"/>
                </a:cxn>
                <a:cxn ang="0">
                  <a:pos x="1037" y="1213"/>
                </a:cxn>
                <a:cxn ang="0">
                  <a:pos x="1073" y="1433"/>
                </a:cxn>
                <a:cxn ang="0">
                  <a:pos x="1110" y="1483"/>
                </a:cxn>
                <a:cxn ang="0">
                  <a:pos x="1161" y="1497"/>
                </a:cxn>
                <a:cxn ang="0">
                  <a:pos x="1223" y="1505"/>
                </a:cxn>
                <a:cxn ang="0">
                  <a:pos x="1285" y="1507"/>
                </a:cxn>
                <a:cxn ang="0">
                  <a:pos x="1355" y="1501"/>
                </a:cxn>
                <a:cxn ang="0">
                  <a:pos x="1392" y="1241"/>
                </a:cxn>
                <a:cxn ang="0">
                  <a:pos x="1429" y="508"/>
                </a:cxn>
                <a:cxn ang="0">
                  <a:pos x="1460" y="606"/>
                </a:cxn>
                <a:cxn ang="0">
                  <a:pos x="1499" y="1170"/>
                </a:cxn>
                <a:cxn ang="0">
                  <a:pos x="1535" y="1419"/>
                </a:cxn>
                <a:cxn ang="0">
                  <a:pos x="1571" y="1481"/>
                </a:cxn>
                <a:cxn ang="0">
                  <a:pos x="1624" y="1499"/>
                </a:cxn>
                <a:cxn ang="0">
                  <a:pos x="1689" y="1507"/>
                </a:cxn>
                <a:cxn ang="0">
                  <a:pos x="1762" y="1513"/>
                </a:cxn>
                <a:cxn ang="0">
                  <a:pos x="1837" y="1517"/>
                </a:cxn>
                <a:cxn ang="0">
                  <a:pos x="1911" y="1517"/>
                </a:cxn>
                <a:cxn ang="0">
                  <a:pos x="1978" y="1519"/>
                </a:cxn>
                <a:cxn ang="0">
                  <a:pos x="2054" y="1519"/>
                </a:cxn>
                <a:cxn ang="0">
                  <a:pos x="2127" y="1519"/>
                </a:cxn>
                <a:cxn ang="0">
                  <a:pos x="2197" y="1517"/>
                </a:cxn>
                <a:cxn ang="0">
                  <a:pos x="2240" y="1474"/>
                </a:cxn>
                <a:cxn ang="0">
                  <a:pos x="2276" y="1170"/>
                </a:cxn>
                <a:cxn ang="0">
                  <a:pos x="2307" y="620"/>
                </a:cxn>
                <a:cxn ang="0">
                  <a:pos x="2349" y="595"/>
                </a:cxn>
                <a:cxn ang="0">
                  <a:pos x="2382" y="1040"/>
                </a:cxn>
                <a:cxn ang="0">
                  <a:pos x="2419" y="1354"/>
                </a:cxn>
                <a:cxn ang="0">
                  <a:pos x="2455" y="1463"/>
                </a:cxn>
                <a:cxn ang="0">
                  <a:pos x="2498" y="1494"/>
                </a:cxn>
                <a:cxn ang="0">
                  <a:pos x="2557" y="1505"/>
                </a:cxn>
                <a:cxn ang="0">
                  <a:pos x="2620" y="1513"/>
                </a:cxn>
                <a:cxn ang="0">
                  <a:pos x="2688" y="1514"/>
                </a:cxn>
                <a:cxn ang="0">
                  <a:pos x="2763" y="1519"/>
                </a:cxn>
                <a:cxn ang="0">
                  <a:pos x="2837" y="1519"/>
                </a:cxn>
                <a:cxn ang="0">
                  <a:pos x="2912" y="1521"/>
                </a:cxn>
                <a:cxn ang="0">
                  <a:pos x="2985" y="1521"/>
                </a:cxn>
                <a:cxn ang="0">
                  <a:pos x="3059" y="1521"/>
                </a:cxn>
                <a:cxn ang="0">
                  <a:pos x="3133" y="1521"/>
                </a:cxn>
                <a:cxn ang="0">
                  <a:pos x="3207" y="1521"/>
                </a:cxn>
                <a:cxn ang="0">
                  <a:pos x="3282" y="1521"/>
                </a:cxn>
                <a:cxn ang="0">
                  <a:pos x="3355" y="1521"/>
                </a:cxn>
              </a:cxnLst>
              <a:rect l="0" t="0" r="r" b="b"/>
              <a:pathLst>
                <a:path w="3402" h="1521">
                  <a:moveTo>
                    <a:pt x="0" y="1513"/>
                  </a:moveTo>
                  <a:lnTo>
                    <a:pt x="5" y="1513"/>
                  </a:lnTo>
                  <a:lnTo>
                    <a:pt x="10" y="1513"/>
                  </a:lnTo>
                  <a:lnTo>
                    <a:pt x="15" y="1514"/>
                  </a:lnTo>
                  <a:lnTo>
                    <a:pt x="21" y="1514"/>
                  </a:lnTo>
                  <a:lnTo>
                    <a:pt x="26" y="1514"/>
                  </a:lnTo>
                  <a:lnTo>
                    <a:pt x="30" y="1514"/>
                  </a:lnTo>
                  <a:lnTo>
                    <a:pt x="36" y="1514"/>
                  </a:lnTo>
                  <a:lnTo>
                    <a:pt x="41" y="1514"/>
                  </a:lnTo>
                  <a:lnTo>
                    <a:pt x="46" y="1514"/>
                  </a:lnTo>
                  <a:lnTo>
                    <a:pt x="51" y="1514"/>
                  </a:lnTo>
                  <a:lnTo>
                    <a:pt x="56" y="1514"/>
                  </a:lnTo>
                  <a:lnTo>
                    <a:pt x="62" y="1514"/>
                  </a:lnTo>
                  <a:lnTo>
                    <a:pt x="70" y="1514"/>
                  </a:lnTo>
                  <a:lnTo>
                    <a:pt x="75" y="1514"/>
                  </a:lnTo>
                  <a:lnTo>
                    <a:pt x="80" y="1514"/>
                  </a:lnTo>
                  <a:lnTo>
                    <a:pt x="86" y="1514"/>
                  </a:lnTo>
                  <a:lnTo>
                    <a:pt x="91" y="1514"/>
                  </a:lnTo>
                  <a:lnTo>
                    <a:pt x="96" y="1514"/>
                  </a:lnTo>
                  <a:lnTo>
                    <a:pt x="101" y="1514"/>
                  </a:lnTo>
                  <a:lnTo>
                    <a:pt x="106" y="1514"/>
                  </a:lnTo>
                  <a:lnTo>
                    <a:pt x="111" y="1514"/>
                  </a:lnTo>
                  <a:lnTo>
                    <a:pt x="116" y="1514"/>
                  </a:lnTo>
                  <a:lnTo>
                    <a:pt x="122" y="1514"/>
                  </a:lnTo>
                  <a:lnTo>
                    <a:pt x="127" y="1514"/>
                  </a:lnTo>
                  <a:lnTo>
                    <a:pt x="132" y="1514"/>
                  </a:lnTo>
                  <a:lnTo>
                    <a:pt x="137" y="1514"/>
                  </a:lnTo>
                  <a:lnTo>
                    <a:pt x="142" y="1514"/>
                  </a:lnTo>
                  <a:lnTo>
                    <a:pt x="147" y="1514"/>
                  </a:lnTo>
                  <a:lnTo>
                    <a:pt x="153" y="1514"/>
                  </a:lnTo>
                  <a:lnTo>
                    <a:pt x="158" y="1514"/>
                  </a:lnTo>
                  <a:lnTo>
                    <a:pt x="163" y="1514"/>
                  </a:lnTo>
                  <a:lnTo>
                    <a:pt x="168" y="1514"/>
                  </a:lnTo>
                  <a:lnTo>
                    <a:pt x="174" y="1514"/>
                  </a:lnTo>
                  <a:lnTo>
                    <a:pt x="179" y="1514"/>
                  </a:lnTo>
                  <a:lnTo>
                    <a:pt x="184" y="1514"/>
                  </a:lnTo>
                  <a:lnTo>
                    <a:pt x="190" y="1514"/>
                  </a:lnTo>
                  <a:lnTo>
                    <a:pt x="195" y="1514"/>
                  </a:lnTo>
                  <a:lnTo>
                    <a:pt x="200" y="1514"/>
                  </a:lnTo>
                  <a:lnTo>
                    <a:pt x="205" y="1514"/>
                  </a:lnTo>
                  <a:lnTo>
                    <a:pt x="210" y="1514"/>
                  </a:lnTo>
                  <a:lnTo>
                    <a:pt x="215" y="1514"/>
                  </a:lnTo>
                  <a:lnTo>
                    <a:pt x="221" y="1514"/>
                  </a:lnTo>
                  <a:lnTo>
                    <a:pt x="226" y="1514"/>
                  </a:lnTo>
                  <a:lnTo>
                    <a:pt x="231" y="1514"/>
                  </a:lnTo>
                  <a:lnTo>
                    <a:pt x="236" y="1514"/>
                  </a:lnTo>
                  <a:lnTo>
                    <a:pt x="242" y="1514"/>
                  </a:lnTo>
                  <a:lnTo>
                    <a:pt x="250" y="1514"/>
                  </a:lnTo>
                  <a:lnTo>
                    <a:pt x="255" y="1514"/>
                  </a:lnTo>
                  <a:lnTo>
                    <a:pt x="255" y="1513"/>
                  </a:lnTo>
                  <a:lnTo>
                    <a:pt x="260" y="1513"/>
                  </a:lnTo>
                  <a:lnTo>
                    <a:pt x="265" y="1513"/>
                  </a:lnTo>
                  <a:lnTo>
                    <a:pt x="271" y="1513"/>
                  </a:lnTo>
                  <a:lnTo>
                    <a:pt x="276" y="1513"/>
                  </a:lnTo>
                  <a:lnTo>
                    <a:pt x="281" y="1513"/>
                  </a:lnTo>
                  <a:lnTo>
                    <a:pt x="286" y="1513"/>
                  </a:lnTo>
                  <a:lnTo>
                    <a:pt x="292" y="1513"/>
                  </a:lnTo>
                  <a:lnTo>
                    <a:pt x="297" y="1513"/>
                  </a:lnTo>
                  <a:lnTo>
                    <a:pt x="301" y="1510"/>
                  </a:lnTo>
                  <a:lnTo>
                    <a:pt x="307" y="1510"/>
                  </a:lnTo>
                  <a:lnTo>
                    <a:pt x="307" y="1513"/>
                  </a:lnTo>
                  <a:lnTo>
                    <a:pt x="313" y="1513"/>
                  </a:lnTo>
                  <a:lnTo>
                    <a:pt x="317" y="1513"/>
                  </a:lnTo>
                  <a:lnTo>
                    <a:pt x="322" y="1513"/>
                  </a:lnTo>
                  <a:lnTo>
                    <a:pt x="328" y="1514"/>
                  </a:lnTo>
                  <a:lnTo>
                    <a:pt x="333" y="1514"/>
                  </a:lnTo>
                  <a:lnTo>
                    <a:pt x="338" y="1517"/>
                  </a:lnTo>
                  <a:lnTo>
                    <a:pt x="343" y="1517"/>
                  </a:lnTo>
                  <a:lnTo>
                    <a:pt x="348" y="1517"/>
                  </a:lnTo>
                  <a:lnTo>
                    <a:pt x="354" y="1517"/>
                  </a:lnTo>
                  <a:lnTo>
                    <a:pt x="359" y="1517"/>
                  </a:lnTo>
                  <a:lnTo>
                    <a:pt x="359" y="1514"/>
                  </a:lnTo>
                  <a:lnTo>
                    <a:pt x="364" y="1514"/>
                  </a:lnTo>
                  <a:lnTo>
                    <a:pt x="364" y="1513"/>
                  </a:lnTo>
                  <a:lnTo>
                    <a:pt x="369" y="1510"/>
                  </a:lnTo>
                  <a:lnTo>
                    <a:pt x="369" y="1507"/>
                  </a:lnTo>
                  <a:lnTo>
                    <a:pt x="375" y="1504"/>
                  </a:lnTo>
                  <a:lnTo>
                    <a:pt x="375" y="1499"/>
                  </a:lnTo>
                  <a:lnTo>
                    <a:pt x="380" y="1492"/>
                  </a:lnTo>
                  <a:lnTo>
                    <a:pt x="380" y="1485"/>
                  </a:lnTo>
                  <a:lnTo>
                    <a:pt x="385" y="1476"/>
                  </a:lnTo>
                  <a:lnTo>
                    <a:pt x="385" y="1466"/>
                  </a:lnTo>
                  <a:lnTo>
                    <a:pt x="391" y="1452"/>
                  </a:lnTo>
                  <a:lnTo>
                    <a:pt x="391" y="1439"/>
                  </a:lnTo>
                  <a:lnTo>
                    <a:pt x="396" y="1425"/>
                  </a:lnTo>
                  <a:lnTo>
                    <a:pt x="396" y="1411"/>
                  </a:lnTo>
                  <a:lnTo>
                    <a:pt x="401" y="1395"/>
                  </a:lnTo>
                  <a:lnTo>
                    <a:pt x="401" y="1378"/>
                  </a:lnTo>
                  <a:lnTo>
                    <a:pt x="406" y="1362"/>
                  </a:lnTo>
                  <a:lnTo>
                    <a:pt x="406" y="1345"/>
                  </a:lnTo>
                  <a:lnTo>
                    <a:pt x="411" y="1329"/>
                  </a:lnTo>
                  <a:lnTo>
                    <a:pt x="411" y="1316"/>
                  </a:lnTo>
                  <a:lnTo>
                    <a:pt x="416" y="1301"/>
                  </a:lnTo>
                  <a:lnTo>
                    <a:pt x="416" y="1288"/>
                  </a:lnTo>
                  <a:lnTo>
                    <a:pt x="424" y="1278"/>
                  </a:lnTo>
                  <a:lnTo>
                    <a:pt x="424" y="1270"/>
                  </a:lnTo>
                  <a:lnTo>
                    <a:pt x="429" y="1265"/>
                  </a:lnTo>
                  <a:lnTo>
                    <a:pt x="429" y="1261"/>
                  </a:lnTo>
                  <a:lnTo>
                    <a:pt x="434" y="1259"/>
                  </a:lnTo>
                  <a:lnTo>
                    <a:pt x="434" y="1261"/>
                  </a:lnTo>
                  <a:lnTo>
                    <a:pt x="439" y="1265"/>
                  </a:lnTo>
                  <a:lnTo>
                    <a:pt x="439" y="1272"/>
                  </a:lnTo>
                  <a:lnTo>
                    <a:pt x="445" y="1278"/>
                  </a:lnTo>
                  <a:lnTo>
                    <a:pt x="445" y="1288"/>
                  </a:lnTo>
                  <a:lnTo>
                    <a:pt x="451" y="1299"/>
                  </a:lnTo>
                  <a:lnTo>
                    <a:pt x="451" y="1308"/>
                  </a:lnTo>
                  <a:lnTo>
                    <a:pt x="456" y="1320"/>
                  </a:lnTo>
                  <a:lnTo>
                    <a:pt x="456" y="1333"/>
                  </a:lnTo>
                  <a:lnTo>
                    <a:pt x="461" y="1345"/>
                  </a:lnTo>
                  <a:lnTo>
                    <a:pt x="461" y="1355"/>
                  </a:lnTo>
                  <a:lnTo>
                    <a:pt x="466" y="1366"/>
                  </a:lnTo>
                  <a:lnTo>
                    <a:pt x="466" y="1378"/>
                  </a:lnTo>
                  <a:lnTo>
                    <a:pt x="472" y="1390"/>
                  </a:lnTo>
                  <a:lnTo>
                    <a:pt x="472" y="1401"/>
                  </a:lnTo>
                  <a:lnTo>
                    <a:pt x="477" y="1411"/>
                  </a:lnTo>
                  <a:lnTo>
                    <a:pt x="477" y="1419"/>
                  </a:lnTo>
                  <a:lnTo>
                    <a:pt x="482" y="1428"/>
                  </a:lnTo>
                  <a:lnTo>
                    <a:pt x="482" y="1437"/>
                  </a:lnTo>
                  <a:lnTo>
                    <a:pt x="487" y="1444"/>
                  </a:lnTo>
                  <a:lnTo>
                    <a:pt x="487" y="1451"/>
                  </a:lnTo>
                  <a:lnTo>
                    <a:pt x="493" y="1457"/>
                  </a:lnTo>
                  <a:lnTo>
                    <a:pt x="493" y="1463"/>
                  </a:lnTo>
                  <a:lnTo>
                    <a:pt x="498" y="1470"/>
                  </a:lnTo>
                  <a:lnTo>
                    <a:pt x="498" y="1474"/>
                  </a:lnTo>
                  <a:lnTo>
                    <a:pt x="503" y="1476"/>
                  </a:lnTo>
                  <a:lnTo>
                    <a:pt x="503" y="1481"/>
                  </a:lnTo>
                  <a:lnTo>
                    <a:pt x="508" y="1483"/>
                  </a:lnTo>
                  <a:lnTo>
                    <a:pt x="508" y="1488"/>
                  </a:lnTo>
                  <a:lnTo>
                    <a:pt x="513" y="1490"/>
                  </a:lnTo>
                  <a:lnTo>
                    <a:pt x="513" y="1492"/>
                  </a:lnTo>
                  <a:lnTo>
                    <a:pt x="519" y="1494"/>
                  </a:lnTo>
                  <a:lnTo>
                    <a:pt x="523" y="1497"/>
                  </a:lnTo>
                  <a:lnTo>
                    <a:pt x="523" y="1499"/>
                  </a:lnTo>
                  <a:lnTo>
                    <a:pt x="529" y="1499"/>
                  </a:lnTo>
                  <a:lnTo>
                    <a:pt x="529" y="1501"/>
                  </a:lnTo>
                  <a:lnTo>
                    <a:pt x="533" y="1501"/>
                  </a:lnTo>
                  <a:lnTo>
                    <a:pt x="533" y="1504"/>
                  </a:lnTo>
                  <a:lnTo>
                    <a:pt x="539" y="1504"/>
                  </a:lnTo>
                  <a:lnTo>
                    <a:pt x="539" y="1505"/>
                  </a:lnTo>
                  <a:lnTo>
                    <a:pt x="544" y="1505"/>
                  </a:lnTo>
                  <a:lnTo>
                    <a:pt x="549" y="1505"/>
                  </a:lnTo>
                  <a:lnTo>
                    <a:pt x="555" y="1507"/>
                  </a:lnTo>
                  <a:lnTo>
                    <a:pt x="560" y="1507"/>
                  </a:lnTo>
                  <a:lnTo>
                    <a:pt x="565" y="1507"/>
                  </a:lnTo>
                  <a:lnTo>
                    <a:pt x="571" y="1507"/>
                  </a:lnTo>
                  <a:lnTo>
                    <a:pt x="575" y="1507"/>
                  </a:lnTo>
                  <a:lnTo>
                    <a:pt x="575" y="1510"/>
                  </a:lnTo>
                  <a:lnTo>
                    <a:pt x="581" y="1510"/>
                  </a:lnTo>
                  <a:lnTo>
                    <a:pt x="586" y="1510"/>
                  </a:lnTo>
                  <a:lnTo>
                    <a:pt x="591" y="1510"/>
                  </a:lnTo>
                  <a:lnTo>
                    <a:pt x="599" y="1510"/>
                  </a:lnTo>
                  <a:lnTo>
                    <a:pt x="604" y="1510"/>
                  </a:lnTo>
                  <a:lnTo>
                    <a:pt x="609" y="1510"/>
                  </a:lnTo>
                  <a:lnTo>
                    <a:pt x="615" y="1510"/>
                  </a:lnTo>
                  <a:lnTo>
                    <a:pt x="615" y="1507"/>
                  </a:lnTo>
                  <a:lnTo>
                    <a:pt x="619" y="1507"/>
                  </a:lnTo>
                  <a:lnTo>
                    <a:pt x="619" y="1505"/>
                  </a:lnTo>
                  <a:lnTo>
                    <a:pt x="625" y="1499"/>
                  </a:lnTo>
                  <a:lnTo>
                    <a:pt x="625" y="1492"/>
                  </a:lnTo>
                  <a:lnTo>
                    <a:pt x="630" y="1481"/>
                  </a:lnTo>
                  <a:lnTo>
                    <a:pt x="630" y="1467"/>
                  </a:lnTo>
                  <a:lnTo>
                    <a:pt x="635" y="1446"/>
                  </a:lnTo>
                  <a:lnTo>
                    <a:pt x="635" y="1419"/>
                  </a:lnTo>
                  <a:lnTo>
                    <a:pt x="635" y="1382"/>
                  </a:lnTo>
                  <a:lnTo>
                    <a:pt x="640" y="1342"/>
                  </a:lnTo>
                  <a:lnTo>
                    <a:pt x="640" y="1292"/>
                  </a:lnTo>
                  <a:lnTo>
                    <a:pt x="646" y="1234"/>
                  </a:lnTo>
                  <a:lnTo>
                    <a:pt x="646" y="1166"/>
                  </a:lnTo>
                  <a:lnTo>
                    <a:pt x="651" y="1093"/>
                  </a:lnTo>
                  <a:lnTo>
                    <a:pt x="651" y="1012"/>
                  </a:lnTo>
                  <a:lnTo>
                    <a:pt x="656" y="924"/>
                  </a:lnTo>
                  <a:lnTo>
                    <a:pt x="656" y="832"/>
                  </a:lnTo>
                  <a:lnTo>
                    <a:pt x="662" y="739"/>
                  </a:lnTo>
                  <a:lnTo>
                    <a:pt x="662" y="643"/>
                  </a:lnTo>
                  <a:lnTo>
                    <a:pt x="667" y="547"/>
                  </a:lnTo>
                  <a:lnTo>
                    <a:pt x="667" y="454"/>
                  </a:lnTo>
                  <a:lnTo>
                    <a:pt x="672" y="366"/>
                  </a:lnTo>
                  <a:lnTo>
                    <a:pt x="672" y="284"/>
                  </a:lnTo>
                  <a:lnTo>
                    <a:pt x="678" y="210"/>
                  </a:lnTo>
                  <a:lnTo>
                    <a:pt x="678" y="145"/>
                  </a:lnTo>
                  <a:lnTo>
                    <a:pt x="683" y="92"/>
                  </a:lnTo>
                  <a:lnTo>
                    <a:pt x="683" y="51"/>
                  </a:lnTo>
                  <a:lnTo>
                    <a:pt x="688" y="20"/>
                  </a:lnTo>
                  <a:lnTo>
                    <a:pt x="688" y="5"/>
                  </a:lnTo>
                  <a:lnTo>
                    <a:pt x="693" y="0"/>
                  </a:lnTo>
                  <a:lnTo>
                    <a:pt x="693" y="9"/>
                  </a:lnTo>
                  <a:lnTo>
                    <a:pt x="698" y="28"/>
                  </a:lnTo>
                  <a:lnTo>
                    <a:pt x="698" y="60"/>
                  </a:lnTo>
                  <a:lnTo>
                    <a:pt x="703" y="98"/>
                  </a:lnTo>
                  <a:lnTo>
                    <a:pt x="703" y="144"/>
                  </a:lnTo>
                  <a:lnTo>
                    <a:pt x="708" y="198"/>
                  </a:lnTo>
                  <a:lnTo>
                    <a:pt x="708" y="257"/>
                  </a:lnTo>
                  <a:lnTo>
                    <a:pt x="714" y="319"/>
                  </a:lnTo>
                  <a:lnTo>
                    <a:pt x="714" y="386"/>
                  </a:lnTo>
                  <a:lnTo>
                    <a:pt x="719" y="454"/>
                  </a:lnTo>
                  <a:lnTo>
                    <a:pt x="719" y="522"/>
                  </a:lnTo>
                  <a:lnTo>
                    <a:pt x="724" y="588"/>
                  </a:lnTo>
                  <a:lnTo>
                    <a:pt x="724" y="656"/>
                  </a:lnTo>
                  <a:lnTo>
                    <a:pt x="729" y="721"/>
                  </a:lnTo>
                  <a:lnTo>
                    <a:pt x="729" y="783"/>
                  </a:lnTo>
                  <a:lnTo>
                    <a:pt x="735" y="843"/>
                  </a:lnTo>
                  <a:lnTo>
                    <a:pt x="735" y="900"/>
                  </a:lnTo>
                  <a:lnTo>
                    <a:pt x="740" y="954"/>
                  </a:lnTo>
                  <a:lnTo>
                    <a:pt x="740" y="1004"/>
                  </a:lnTo>
                  <a:lnTo>
                    <a:pt x="740" y="1050"/>
                  </a:lnTo>
                  <a:lnTo>
                    <a:pt x="745" y="1093"/>
                  </a:lnTo>
                  <a:lnTo>
                    <a:pt x="745" y="1133"/>
                  </a:lnTo>
                  <a:lnTo>
                    <a:pt x="751" y="1170"/>
                  </a:lnTo>
                  <a:lnTo>
                    <a:pt x="751" y="1202"/>
                  </a:lnTo>
                  <a:lnTo>
                    <a:pt x="755" y="1231"/>
                  </a:lnTo>
                  <a:lnTo>
                    <a:pt x="755" y="1259"/>
                  </a:lnTo>
                  <a:lnTo>
                    <a:pt x="761" y="1283"/>
                  </a:lnTo>
                  <a:lnTo>
                    <a:pt x="761" y="1303"/>
                  </a:lnTo>
                  <a:lnTo>
                    <a:pt x="766" y="1325"/>
                  </a:lnTo>
                  <a:lnTo>
                    <a:pt x="766" y="1342"/>
                  </a:lnTo>
                  <a:lnTo>
                    <a:pt x="771" y="1358"/>
                  </a:lnTo>
                  <a:lnTo>
                    <a:pt x="771" y="1371"/>
                  </a:lnTo>
                  <a:lnTo>
                    <a:pt x="779" y="1382"/>
                  </a:lnTo>
                  <a:lnTo>
                    <a:pt x="779" y="1395"/>
                  </a:lnTo>
                  <a:lnTo>
                    <a:pt x="785" y="1406"/>
                  </a:lnTo>
                  <a:lnTo>
                    <a:pt x="785" y="1412"/>
                  </a:lnTo>
                  <a:lnTo>
                    <a:pt x="790" y="1422"/>
                  </a:lnTo>
                  <a:lnTo>
                    <a:pt x="790" y="1428"/>
                  </a:lnTo>
                  <a:lnTo>
                    <a:pt x="794" y="1435"/>
                  </a:lnTo>
                  <a:lnTo>
                    <a:pt x="794" y="1439"/>
                  </a:lnTo>
                  <a:lnTo>
                    <a:pt x="800" y="1444"/>
                  </a:lnTo>
                  <a:lnTo>
                    <a:pt x="800" y="1448"/>
                  </a:lnTo>
                  <a:lnTo>
                    <a:pt x="805" y="1452"/>
                  </a:lnTo>
                  <a:lnTo>
                    <a:pt x="805" y="1457"/>
                  </a:lnTo>
                  <a:lnTo>
                    <a:pt x="810" y="1461"/>
                  </a:lnTo>
                  <a:lnTo>
                    <a:pt x="810" y="1463"/>
                  </a:lnTo>
                  <a:lnTo>
                    <a:pt x="815" y="1467"/>
                  </a:lnTo>
                  <a:lnTo>
                    <a:pt x="815" y="1470"/>
                  </a:lnTo>
                  <a:lnTo>
                    <a:pt x="820" y="1472"/>
                  </a:lnTo>
                  <a:lnTo>
                    <a:pt x="826" y="1474"/>
                  </a:lnTo>
                  <a:lnTo>
                    <a:pt x="826" y="1476"/>
                  </a:lnTo>
                  <a:lnTo>
                    <a:pt x="831" y="1479"/>
                  </a:lnTo>
                  <a:lnTo>
                    <a:pt x="836" y="1481"/>
                  </a:lnTo>
                  <a:lnTo>
                    <a:pt x="842" y="1483"/>
                  </a:lnTo>
                  <a:lnTo>
                    <a:pt x="842" y="1485"/>
                  </a:lnTo>
                  <a:lnTo>
                    <a:pt x="847" y="1485"/>
                  </a:lnTo>
                  <a:lnTo>
                    <a:pt x="847" y="1488"/>
                  </a:lnTo>
                  <a:lnTo>
                    <a:pt x="852" y="1488"/>
                  </a:lnTo>
                  <a:lnTo>
                    <a:pt x="852" y="1490"/>
                  </a:lnTo>
                  <a:lnTo>
                    <a:pt x="857" y="1490"/>
                  </a:lnTo>
                  <a:lnTo>
                    <a:pt x="862" y="1490"/>
                  </a:lnTo>
                  <a:lnTo>
                    <a:pt x="862" y="1492"/>
                  </a:lnTo>
                  <a:lnTo>
                    <a:pt x="868" y="1492"/>
                  </a:lnTo>
                  <a:lnTo>
                    <a:pt x="873" y="1494"/>
                  </a:lnTo>
                  <a:lnTo>
                    <a:pt x="878" y="1494"/>
                  </a:lnTo>
                  <a:lnTo>
                    <a:pt x="883" y="1494"/>
                  </a:lnTo>
                  <a:lnTo>
                    <a:pt x="883" y="1497"/>
                  </a:lnTo>
                  <a:lnTo>
                    <a:pt x="888" y="1497"/>
                  </a:lnTo>
                  <a:lnTo>
                    <a:pt x="893" y="1497"/>
                  </a:lnTo>
                  <a:lnTo>
                    <a:pt x="899" y="1494"/>
                  </a:lnTo>
                  <a:lnTo>
                    <a:pt x="905" y="1492"/>
                  </a:lnTo>
                  <a:lnTo>
                    <a:pt x="905" y="1488"/>
                  </a:lnTo>
                  <a:lnTo>
                    <a:pt x="910" y="1483"/>
                  </a:lnTo>
                  <a:lnTo>
                    <a:pt x="910" y="1474"/>
                  </a:lnTo>
                  <a:lnTo>
                    <a:pt x="915" y="1463"/>
                  </a:lnTo>
                  <a:lnTo>
                    <a:pt x="915" y="1448"/>
                  </a:lnTo>
                  <a:lnTo>
                    <a:pt x="920" y="1430"/>
                  </a:lnTo>
                  <a:lnTo>
                    <a:pt x="920" y="1408"/>
                  </a:lnTo>
                  <a:lnTo>
                    <a:pt x="926" y="1378"/>
                  </a:lnTo>
                  <a:lnTo>
                    <a:pt x="926" y="1346"/>
                  </a:lnTo>
                  <a:lnTo>
                    <a:pt x="930" y="1305"/>
                  </a:lnTo>
                  <a:lnTo>
                    <a:pt x="930" y="1263"/>
                  </a:lnTo>
                  <a:lnTo>
                    <a:pt x="936" y="1213"/>
                  </a:lnTo>
                  <a:lnTo>
                    <a:pt x="936" y="1156"/>
                  </a:lnTo>
                  <a:lnTo>
                    <a:pt x="941" y="1098"/>
                  </a:lnTo>
                  <a:lnTo>
                    <a:pt x="941" y="1034"/>
                  </a:lnTo>
                  <a:lnTo>
                    <a:pt x="946" y="968"/>
                  </a:lnTo>
                  <a:lnTo>
                    <a:pt x="946" y="900"/>
                  </a:lnTo>
                  <a:lnTo>
                    <a:pt x="946" y="832"/>
                  </a:lnTo>
                  <a:lnTo>
                    <a:pt x="954" y="762"/>
                  </a:lnTo>
                  <a:lnTo>
                    <a:pt x="954" y="696"/>
                  </a:lnTo>
                  <a:lnTo>
                    <a:pt x="959" y="634"/>
                  </a:lnTo>
                  <a:lnTo>
                    <a:pt x="959" y="574"/>
                  </a:lnTo>
                  <a:lnTo>
                    <a:pt x="964" y="519"/>
                  </a:lnTo>
                  <a:lnTo>
                    <a:pt x="964" y="471"/>
                  </a:lnTo>
                  <a:lnTo>
                    <a:pt x="970" y="432"/>
                  </a:lnTo>
                  <a:lnTo>
                    <a:pt x="970" y="400"/>
                  </a:lnTo>
                  <a:lnTo>
                    <a:pt x="974" y="377"/>
                  </a:lnTo>
                  <a:lnTo>
                    <a:pt x="974" y="361"/>
                  </a:lnTo>
                  <a:lnTo>
                    <a:pt x="980" y="356"/>
                  </a:lnTo>
                  <a:lnTo>
                    <a:pt x="980" y="359"/>
                  </a:lnTo>
                  <a:lnTo>
                    <a:pt x="985" y="367"/>
                  </a:lnTo>
                  <a:lnTo>
                    <a:pt x="985" y="386"/>
                  </a:lnTo>
                  <a:lnTo>
                    <a:pt x="990" y="412"/>
                  </a:lnTo>
                  <a:lnTo>
                    <a:pt x="990" y="443"/>
                  </a:lnTo>
                  <a:lnTo>
                    <a:pt x="996" y="480"/>
                  </a:lnTo>
                  <a:lnTo>
                    <a:pt x="996" y="519"/>
                  </a:lnTo>
                  <a:lnTo>
                    <a:pt x="1001" y="563"/>
                  </a:lnTo>
                  <a:lnTo>
                    <a:pt x="1001" y="610"/>
                  </a:lnTo>
                  <a:lnTo>
                    <a:pt x="1006" y="658"/>
                  </a:lnTo>
                  <a:lnTo>
                    <a:pt x="1006" y="708"/>
                  </a:lnTo>
                  <a:lnTo>
                    <a:pt x="1011" y="760"/>
                  </a:lnTo>
                  <a:lnTo>
                    <a:pt x="1011" y="810"/>
                  </a:lnTo>
                  <a:lnTo>
                    <a:pt x="1016" y="858"/>
                  </a:lnTo>
                  <a:lnTo>
                    <a:pt x="1016" y="907"/>
                  </a:lnTo>
                  <a:lnTo>
                    <a:pt x="1022" y="952"/>
                  </a:lnTo>
                  <a:lnTo>
                    <a:pt x="1022" y="997"/>
                  </a:lnTo>
                  <a:lnTo>
                    <a:pt x="1026" y="1039"/>
                  </a:lnTo>
                  <a:lnTo>
                    <a:pt x="1026" y="1078"/>
                  </a:lnTo>
                  <a:lnTo>
                    <a:pt x="1032" y="1116"/>
                  </a:lnTo>
                  <a:lnTo>
                    <a:pt x="1032" y="1151"/>
                  </a:lnTo>
                  <a:lnTo>
                    <a:pt x="1037" y="1183"/>
                  </a:lnTo>
                  <a:lnTo>
                    <a:pt x="1037" y="1213"/>
                  </a:lnTo>
                  <a:lnTo>
                    <a:pt x="1042" y="1241"/>
                  </a:lnTo>
                  <a:lnTo>
                    <a:pt x="1042" y="1265"/>
                  </a:lnTo>
                  <a:lnTo>
                    <a:pt x="1048" y="1290"/>
                  </a:lnTo>
                  <a:lnTo>
                    <a:pt x="1048" y="1311"/>
                  </a:lnTo>
                  <a:lnTo>
                    <a:pt x="1048" y="1329"/>
                  </a:lnTo>
                  <a:lnTo>
                    <a:pt x="1053" y="1346"/>
                  </a:lnTo>
                  <a:lnTo>
                    <a:pt x="1053" y="1362"/>
                  </a:lnTo>
                  <a:lnTo>
                    <a:pt x="1058" y="1376"/>
                  </a:lnTo>
                  <a:lnTo>
                    <a:pt x="1058" y="1388"/>
                  </a:lnTo>
                  <a:lnTo>
                    <a:pt x="1064" y="1399"/>
                  </a:lnTo>
                  <a:lnTo>
                    <a:pt x="1064" y="1411"/>
                  </a:lnTo>
                  <a:lnTo>
                    <a:pt x="1068" y="1419"/>
                  </a:lnTo>
                  <a:lnTo>
                    <a:pt x="1068" y="1425"/>
                  </a:lnTo>
                  <a:lnTo>
                    <a:pt x="1073" y="1433"/>
                  </a:lnTo>
                  <a:lnTo>
                    <a:pt x="1073" y="1439"/>
                  </a:lnTo>
                  <a:lnTo>
                    <a:pt x="1079" y="1444"/>
                  </a:lnTo>
                  <a:lnTo>
                    <a:pt x="1079" y="1451"/>
                  </a:lnTo>
                  <a:lnTo>
                    <a:pt x="1084" y="1455"/>
                  </a:lnTo>
                  <a:lnTo>
                    <a:pt x="1084" y="1457"/>
                  </a:lnTo>
                  <a:lnTo>
                    <a:pt x="1089" y="1463"/>
                  </a:lnTo>
                  <a:lnTo>
                    <a:pt x="1089" y="1466"/>
                  </a:lnTo>
                  <a:lnTo>
                    <a:pt x="1094" y="1470"/>
                  </a:lnTo>
                  <a:lnTo>
                    <a:pt x="1094" y="1472"/>
                  </a:lnTo>
                  <a:lnTo>
                    <a:pt x="1099" y="1474"/>
                  </a:lnTo>
                  <a:lnTo>
                    <a:pt x="1099" y="1476"/>
                  </a:lnTo>
                  <a:lnTo>
                    <a:pt x="1105" y="1479"/>
                  </a:lnTo>
                  <a:lnTo>
                    <a:pt x="1110" y="1481"/>
                  </a:lnTo>
                  <a:lnTo>
                    <a:pt x="1110" y="1483"/>
                  </a:lnTo>
                  <a:lnTo>
                    <a:pt x="1115" y="1483"/>
                  </a:lnTo>
                  <a:lnTo>
                    <a:pt x="1115" y="1485"/>
                  </a:lnTo>
                  <a:lnTo>
                    <a:pt x="1121" y="1485"/>
                  </a:lnTo>
                  <a:lnTo>
                    <a:pt x="1121" y="1488"/>
                  </a:lnTo>
                  <a:lnTo>
                    <a:pt x="1129" y="1488"/>
                  </a:lnTo>
                  <a:lnTo>
                    <a:pt x="1129" y="1490"/>
                  </a:lnTo>
                  <a:lnTo>
                    <a:pt x="1134" y="1490"/>
                  </a:lnTo>
                  <a:lnTo>
                    <a:pt x="1139" y="1492"/>
                  </a:lnTo>
                  <a:lnTo>
                    <a:pt x="1145" y="1492"/>
                  </a:lnTo>
                  <a:lnTo>
                    <a:pt x="1145" y="1494"/>
                  </a:lnTo>
                  <a:lnTo>
                    <a:pt x="1149" y="1494"/>
                  </a:lnTo>
                  <a:lnTo>
                    <a:pt x="1149" y="1497"/>
                  </a:lnTo>
                  <a:lnTo>
                    <a:pt x="1155" y="1497"/>
                  </a:lnTo>
                  <a:lnTo>
                    <a:pt x="1161" y="1497"/>
                  </a:lnTo>
                  <a:lnTo>
                    <a:pt x="1161" y="1499"/>
                  </a:lnTo>
                  <a:lnTo>
                    <a:pt x="1165" y="1499"/>
                  </a:lnTo>
                  <a:lnTo>
                    <a:pt x="1170" y="1499"/>
                  </a:lnTo>
                  <a:lnTo>
                    <a:pt x="1176" y="1501"/>
                  </a:lnTo>
                  <a:lnTo>
                    <a:pt x="1181" y="1501"/>
                  </a:lnTo>
                  <a:lnTo>
                    <a:pt x="1186" y="1501"/>
                  </a:lnTo>
                  <a:lnTo>
                    <a:pt x="1191" y="1504"/>
                  </a:lnTo>
                  <a:lnTo>
                    <a:pt x="1196" y="1504"/>
                  </a:lnTo>
                  <a:lnTo>
                    <a:pt x="1202" y="1504"/>
                  </a:lnTo>
                  <a:lnTo>
                    <a:pt x="1207" y="1504"/>
                  </a:lnTo>
                  <a:lnTo>
                    <a:pt x="1207" y="1505"/>
                  </a:lnTo>
                  <a:lnTo>
                    <a:pt x="1212" y="1505"/>
                  </a:lnTo>
                  <a:lnTo>
                    <a:pt x="1217" y="1505"/>
                  </a:lnTo>
                  <a:lnTo>
                    <a:pt x="1223" y="1505"/>
                  </a:lnTo>
                  <a:lnTo>
                    <a:pt x="1228" y="1505"/>
                  </a:lnTo>
                  <a:lnTo>
                    <a:pt x="1232" y="1507"/>
                  </a:lnTo>
                  <a:lnTo>
                    <a:pt x="1239" y="1507"/>
                  </a:lnTo>
                  <a:lnTo>
                    <a:pt x="1244" y="1507"/>
                  </a:lnTo>
                  <a:lnTo>
                    <a:pt x="1248" y="1507"/>
                  </a:lnTo>
                  <a:lnTo>
                    <a:pt x="1254" y="1507"/>
                  </a:lnTo>
                  <a:lnTo>
                    <a:pt x="1258" y="1507"/>
                  </a:lnTo>
                  <a:lnTo>
                    <a:pt x="1258" y="1510"/>
                  </a:lnTo>
                  <a:lnTo>
                    <a:pt x="1264" y="1510"/>
                  </a:lnTo>
                  <a:lnTo>
                    <a:pt x="1269" y="1510"/>
                  </a:lnTo>
                  <a:lnTo>
                    <a:pt x="1274" y="1510"/>
                  </a:lnTo>
                  <a:lnTo>
                    <a:pt x="1279" y="1510"/>
                  </a:lnTo>
                  <a:lnTo>
                    <a:pt x="1285" y="1510"/>
                  </a:lnTo>
                  <a:lnTo>
                    <a:pt x="1285" y="1507"/>
                  </a:lnTo>
                  <a:lnTo>
                    <a:pt x="1290" y="1507"/>
                  </a:lnTo>
                  <a:lnTo>
                    <a:pt x="1295" y="1507"/>
                  </a:lnTo>
                  <a:lnTo>
                    <a:pt x="1300" y="1507"/>
                  </a:lnTo>
                  <a:lnTo>
                    <a:pt x="1308" y="1507"/>
                  </a:lnTo>
                  <a:lnTo>
                    <a:pt x="1313" y="1507"/>
                  </a:lnTo>
                  <a:lnTo>
                    <a:pt x="1319" y="1507"/>
                  </a:lnTo>
                  <a:lnTo>
                    <a:pt x="1324" y="1507"/>
                  </a:lnTo>
                  <a:lnTo>
                    <a:pt x="1329" y="1507"/>
                  </a:lnTo>
                  <a:lnTo>
                    <a:pt x="1335" y="1507"/>
                  </a:lnTo>
                  <a:lnTo>
                    <a:pt x="1339" y="1507"/>
                  </a:lnTo>
                  <a:lnTo>
                    <a:pt x="1345" y="1507"/>
                  </a:lnTo>
                  <a:lnTo>
                    <a:pt x="1350" y="1505"/>
                  </a:lnTo>
                  <a:lnTo>
                    <a:pt x="1355" y="1504"/>
                  </a:lnTo>
                  <a:lnTo>
                    <a:pt x="1355" y="1501"/>
                  </a:lnTo>
                  <a:lnTo>
                    <a:pt x="1355" y="1499"/>
                  </a:lnTo>
                  <a:lnTo>
                    <a:pt x="1361" y="1494"/>
                  </a:lnTo>
                  <a:lnTo>
                    <a:pt x="1361" y="1490"/>
                  </a:lnTo>
                  <a:lnTo>
                    <a:pt x="1366" y="1481"/>
                  </a:lnTo>
                  <a:lnTo>
                    <a:pt x="1366" y="1472"/>
                  </a:lnTo>
                  <a:lnTo>
                    <a:pt x="1371" y="1461"/>
                  </a:lnTo>
                  <a:lnTo>
                    <a:pt x="1371" y="1446"/>
                  </a:lnTo>
                  <a:lnTo>
                    <a:pt x="1377" y="1428"/>
                  </a:lnTo>
                  <a:lnTo>
                    <a:pt x="1377" y="1406"/>
                  </a:lnTo>
                  <a:lnTo>
                    <a:pt x="1382" y="1380"/>
                  </a:lnTo>
                  <a:lnTo>
                    <a:pt x="1382" y="1354"/>
                  </a:lnTo>
                  <a:lnTo>
                    <a:pt x="1387" y="1320"/>
                  </a:lnTo>
                  <a:lnTo>
                    <a:pt x="1387" y="1283"/>
                  </a:lnTo>
                  <a:lnTo>
                    <a:pt x="1392" y="1241"/>
                  </a:lnTo>
                  <a:lnTo>
                    <a:pt x="1392" y="1195"/>
                  </a:lnTo>
                  <a:lnTo>
                    <a:pt x="1397" y="1147"/>
                  </a:lnTo>
                  <a:lnTo>
                    <a:pt x="1397" y="1096"/>
                  </a:lnTo>
                  <a:lnTo>
                    <a:pt x="1403" y="1040"/>
                  </a:lnTo>
                  <a:lnTo>
                    <a:pt x="1403" y="982"/>
                  </a:lnTo>
                  <a:lnTo>
                    <a:pt x="1408" y="923"/>
                  </a:lnTo>
                  <a:lnTo>
                    <a:pt x="1408" y="865"/>
                  </a:lnTo>
                  <a:lnTo>
                    <a:pt x="1413" y="806"/>
                  </a:lnTo>
                  <a:lnTo>
                    <a:pt x="1413" y="749"/>
                  </a:lnTo>
                  <a:lnTo>
                    <a:pt x="1419" y="691"/>
                  </a:lnTo>
                  <a:lnTo>
                    <a:pt x="1419" y="641"/>
                  </a:lnTo>
                  <a:lnTo>
                    <a:pt x="1423" y="592"/>
                  </a:lnTo>
                  <a:lnTo>
                    <a:pt x="1423" y="547"/>
                  </a:lnTo>
                  <a:lnTo>
                    <a:pt x="1429" y="508"/>
                  </a:lnTo>
                  <a:lnTo>
                    <a:pt x="1429" y="473"/>
                  </a:lnTo>
                  <a:lnTo>
                    <a:pt x="1434" y="447"/>
                  </a:lnTo>
                  <a:lnTo>
                    <a:pt x="1434" y="427"/>
                  </a:lnTo>
                  <a:lnTo>
                    <a:pt x="1439" y="414"/>
                  </a:lnTo>
                  <a:lnTo>
                    <a:pt x="1439" y="410"/>
                  </a:lnTo>
                  <a:lnTo>
                    <a:pt x="1445" y="410"/>
                  </a:lnTo>
                  <a:lnTo>
                    <a:pt x="1445" y="416"/>
                  </a:lnTo>
                  <a:lnTo>
                    <a:pt x="1449" y="427"/>
                  </a:lnTo>
                  <a:lnTo>
                    <a:pt x="1449" y="445"/>
                  </a:lnTo>
                  <a:lnTo>
                    <a:pt x="1454" y="469"/>
                  </a:lnTo>
                  <a:lnTo>
                    <a:pt x="1454" y="500"/>
                  </a:lnTo>
                  <a:lnTo>
                    <a:pt x="1454" y="530"/>
                  </a:lnTo>
                  <a:lnTo>
                    <a:pt x="1460" y="568"/>
                  </a:lnTo>
                  <a:lnTo>
                    <a:pt x="1460" y="606"/>
                  </a:lnTo>
                  <a:lnTo>
                    <a:pt x="1465" y="647"/>
                  </a:lnTo>
                  <a:lnTo>
                    <a:pt x="1465" y="689"/>
                  </a:lnTo>
                  <a:lnTo>
                    <a:pt x="1470" y="733"/>
                  </a:lnTo>
                  <a:lnTo>
                    <a:pt x="1470" y="778"/>
                  </a:lnTo>
                  <a:lnTo>
                    <a:pt x="1475" y="823"/>
                  </a:lnTo>
                  <a:lnTo>
                    <a:pt x="1475" y="867"/>
                  </a:lnTo>
                  <a:lnTo>
                    <a:pt x="1483" y="909"/>
                  </a:lnTo>
                  <a:lnTo>
                    <a:pt x="1483" y="952"/>
                  </a:lnTo>
                  <a:lnTo>
                    <a:pt x="1489" y="993"/>
                  </a:lnTo>
                  <a:lnTo>
                    <a:pt x="1489" y="1032"/>
                  </a:lnTo>
                  <a:lnTo>
                    <a:pt x="1494" y="1067"/>
                  </a:lnTo>
                  <a:lnTo>
                    <a:pt x="1494" y="1105"/>
                  </a:lnTo>
                  <a:lnTo>
                    <a:pt x="1499" y="1137"/>
                  </a:lnTo>
                  <a:lnTo>
                    <a:pt x="1499" y="1170"/>
                  </a:lnTo>
                  <a:lnTo>
                    <a:pt x="1503" y="1199"/>
                  </a:lnTo>
                  <a:lnTo>
                    <a:pt x="1503" y="1225"/>
                  </a:lnTo>
                  <a:lnTo>
                    <a:pt x="1509" y="1252"/>
                  </a:lnTo>
                  <a:lnTo>
                    <a:pt x="1509" y="1277"/>
                  </a:lnTo>
                  <a:lnTo>
                    <a:pt x="1514" y="1296"/>
                  </a:lnTo>
                  <a:lnTo>
                    <a:pt x="1514" y="1318"/>
                  </a:lnTo>
                  <a:lnTo>
                    <a:pt x="1519" y="1336"/>
                  </a:lnTo>
                  <a:lnTo>
                    <a:pt x="1519" y="1351"/>
                  </a:lnTo>
                  <a:lnTo>
                    <a:pt x="1524" y="1365"/>
                  </a:lnTo>
                  <a:lnTo>
                    <a:pt x="1524" y="1378"/>
                  </a:lnTo>
                  <a:lnTo>
                    <a:pt x="1530" y="1390"/>
                  </a:lnTo>
                  <a:lnTo>
                    <a:pt x="1530" y="1401"/>
                  </a:lnTo>
                  <a:lnTo>
                    <a:pt x="1535" y="1411"/>
                  </a:lnTo>
                  <a:lnTo>
                    <a:pt x="1535" y="1419"/>
                  </a:lnTo>
                  <a:lnTo>
                    <a:pt x="1540" y="1428"/>
                  </a:lnTo>
                  <a:lnTo>
                    <a:pt x="1540" y="1435"/>
                  </a:lnTo>
                  <a:lnTo>
                    <a:pt x="1545" y="1441"/>
                  </a:lnTo>
                  <a:lnTo>
                    <a:pt x="1545" y="1446"/>
                  </a:lnTo>
                  <a:lnTo>
                    <a:pt x="1550" y="1451"/>
                  </a:lnTo>
                  <a:lnTo>
                    <a:pt x="1550" y="1455"/>
                  </a:lnTo>
                  <a:lnTo>
                    <a:pt x="1556" y="1461"/>
                  </a:lnTo>
                  <a:lnTo>
                    <a:pt x="1556" y="1466"/>
                  </a:lnTo>
                  <a:lnTo>
                    <a:pt x="1561" y="1467"/>
                  </a:lnTo>
                  <a:lnTo>
                    <a:pt x="1561" y="1472"/>
                  </a:lnTo>
                  <a:lnTo>
                    <a:pt x="1561" y="1474"/>
                  </a:lnTo>
                  <a:lnTo>
                    <a:pt x="1566" y="1476"/>
                  </a:lnTo>
                  <a:lnTo>
                    <a:pt x="1566" y="1479"/>
                  </a:lnTo>
                  <a:lnTo>
                    <a:pt x="1571" y="1481"/>
                  </a:lnTo>
                  <a:lnTo>
                    <a:pt x="1577" y="1483"/>
                  </a:lnTo>
                  <a:lnTo>
                    <a:pt x="1577" y="1485"/>
                  </a:lnTo>
                  <a:lnTo>
                    <a:pt x="1582" y="1485"/>
                  </a:lnTo>
                  <a:lnTo>
                    <a:pt x="1582" y="1488"/>
                  </a:lnTo>
                  <a:lnTo>
                    <a:pt x="1587" y="1490"/>
                  </a:lnTo>
                  <a:lnTo>
                    <a:pt x="1592" y="1490"/>
                  </a:lnTo>
                  <a:lnTo>
                    <a:pt x="1592" y="1492"/>
                  </a:lnTo>
                  <a:lnTo>
                    <a:pt x="1598" y="1492"/>
                  </a:lnTo>
                  <a:lnTo>
                    <a:pt x="1598" y="1494"/>
                  </a:lnTo>
                  <a:lnTo>
                    <a:pt x="1603" y="1494"/>
                  </a:lnTo>
                  <a:lnTo>
                    <a:pt x="1608" y="1497"/>
                  </a:lnTo>
                  <a:lnTo>
                    <a:pt x="1613" y="1497"/>
                  </a:lnTo>
                  <a:lnTo>
                    <a:pt x="1618" y="1499"/>
                  </a:lnTo>
                  <a:lnTo>
                    <a:pt x="1624" y="1499"/>
                  </a:lnTo>
                  <a:lnTo>
                    <a:pt x="1629" y="1501"/>
                  </a:lnTo>
                  <a:lnTo>
                    <a:pt x="1634" y="1501"/>
                  </a:lnTo>
                  <a:lnTo>
                    <a:pt x="1639" y="1501"/>
                  </a:lnTo>
                  <a:lnTo>
                    <a:pt x="1639" y="1504"/>
                  </a:lnTo>
                  <a:lnTo>
                    <a:pt x="1644" y="1504"/>
                  </a:lnTo>
                  <a:lnTo>
                    <a:pt x="1650" y="1504"/>
                  </a:lnTo>
                  <a:lnTo>
                    <a:pt x="1657" y="1504"/>
                  </a:lnTo>
                  <a:lnTo>
                    <a:pt x="1663" y="1505"/>
                  </a:lnTo>
                  <a:lnTo>
                    <a:pt x="1668" y="1505"/>
                  </a:lnTo>
                  <a:lnTo>
                    <a:pt x="1673" y="1505"/>
                  </a:lnTo>
                  <a:lnTo>
                    <a:pt x="1679" y="1505"/>
                  </a:lnTo>
                  <a:lnTo>
                    <a:pt x="1679" y="1507"/>
                  </a:lnTo>
                  <a:lnTo>
                    <a:pt x="1684" y="1507"/>
                  </a:lnTo>
                  <a:lnTo>
                    <a:pt x="1689" y="1507"/>
                  </a:lnTo>
                  <a:lnTo>
                    <a:pt x="1694" y="1507"/>
                  </a:lnTo>
                  <a:lnTo>
                    <a:pt x="1700" y="1507"/>
                  </a:lnTo>
                  <a:lnTo>
                    <a:pt x="1704" y="1510"/>
                  </a:lnTo>
                  <a:lnTo>
                    <a:pt x="1709" y="1510"/>
                  </a:lnTo>
                  <a:lnTo>
                    <a:pt x="1716" y="1510"/>
                  </a:lnTo>
                  <a:lnTo>
                    <a:pt x="1720" y="1510"/>
                  </a:lnTo>
                  <a:lnTo>
                    <a:pt x="1724" y="1510"/>
                  </a:lnTo>
                  <a:lnTo>
                    <a:pt x="1730" y="1510"/>
                  </a:lnTo>
                  <a:lnTo>
                    <a:pt x="1735" y="1513"/>
                  </a:lnTo>
                  <a:lnTo>
                    <a:pt x="1740" y="1513"/>
                  </a:lnTo>
                  <a:lnTo>
                    <a:pt x="1746" y="1513"/>
                  </a:lnTo>
                  <a:lnTo>
                    <a:pt x="1751" y="1513"/>
                  </a:lnTo>
                  <a:lnTo>
                    <a:pt x="1756" y="1513"/>
                  </a:lnTo>
                  <a:lnTo>
                    <a:pt x="1762" y="1513"/>
                  </a:lnTo>
                  <a:lnTo>
                    <a:pt x="1767" y="1513"/>
                  </a:lnTo>
                  <a:lnTo>
                    <a:pt x="1772" y="1514"/>
                  </a:lnTo>
                  <a:lnTo>
                    <a:pt x="1777" y="1514"/>
                  </a:lnTo>
                  <a:lnTo>
                    <a:pt x="1783" y="1514"/>
                  </a:lnTo>
                  <a:lnTo>
                    <a:pt x="1788" y="1514"/>
                  </a:lnTo>
                  <a:lnTo>
                    <a:pt x="1793" y="1514"/>
                  </a:lnTo>
                  <a:lnTo>
                    <a:pt x="1799" y="1514"/>
                  </a:lnTo>
                  <a:lnTo>
                    <a:pt x="1804" y="1514"/>
                  </a:lnTo>
                  <a:lnTo>
                    <a:pt x="1809" y="1514"/>
                  </a:lnTo>
                  <a:lnTo>
                    <a:pt x="1815" y="1514"/>
                  </a:lnTo>
                  <a:lnTo>
                    <a:pt x="1819" y="1517"/>
                  </a:lnTo>
                  <a:lnTo>
                    <a:pt x="1824" y="1517"/>
                  </a:lnTo>
                  <a:lnTo>
                    <a:pt x="1829" y="1517"/>
                  </a:lnTo>
                  <a:lnTo>
                    <a:pt x="1837" y="1517"/>
                  </a:lnTo>
                  <a:lnTo>
                    <a:pt x="1843" y="1517"/>
                  </a:lnTo>
                  <a:lnTo>
                    <a:pt x="1848" y="1517"/>
                  </a:lnTo>
                  <a:lnTo>
                    <a:pt x="1853" y="1517"/>
                  </a:lnTo>
                  <a:lnTo>
                    <a:pt x="1858" y="1517"/>
                  </a:lnTo>
                  <a:lnTo>
                    <a:pt x="1863" y="1517"/>
                  </a:lnTo>
                  <a:lnTo>
                    <a:pt x="1869" y="1517"/>
                  </a:lnTo>
                  <a:lnTo>
                    <a:pt x="1874" y="1517"/>
                  </a:lnTo>
                  <a:lnTo>
                    <a:pt x="1879" y="1517"/>
                  </a:lnTo>
                  <a:lnTo>
                    <a:pt x="1884" y="1517"/>
                  </a:lnTo>
                  <a:lnTo>
                    <a:pt x="1889" y="1517"/>
                  </a:lnTo>
                  <a:lnTo>
                    <a:pt x="1895" y="1517"/>
                  </a:lnTo>
                  <a:lnTo>
                    <a:pt x="1900" y="1517"/>
                  </a:lnTo>
                  <a:lnTo>
                    <a:pt x="1905" y="1517"/>
                  </a:lnTo>
                  <a:lnTo>
                    <a:pt x="1911" y="1517"/>
                  </a:lnTo>
                  <a:lnTo>
                    <a:pt x="1915" y="1517"/>
                  </a:lnTo>
                  <a:lnTo>
                    <a:pt x="1921" y="1517"/>
                  </a:lnTo>
                  <a:lnTo>
                    <a:pt x="1926" y="1517"/>
                  </a:lnTo>
                  <a:lnTo>
                    <a:pt x="1931" y="1517"/>
                  </a:lnTo>
                  <a:lnTo>
                    <a:pt x="1936" y="1517"/>
                  </a:lnTo>
                  <a:lnTo>
                    <a:pt x="1941" y="1517"/>
                  </a:lnTo>
                  <a:lnTo>
                    <a:pt x="1946" y="1517"/>
                  </a:lnTo>
                  <a:lnTo>
                    <a:pt x="1952" y="1517"/>
                  </a:lnTo>
                  <a:lnTo>
                    <a:pt x="1957" y="1517"/>
                  </a:lnTo>
                  <a:lnTo>
                    <a:pt x="1962" y="1517"/>
                  </a:lnTo>
                  <a:lnTo>
                    <a:pt x="1968" y="1517"/>
                  </a:lnTo>
                  <a:lnTo>
                    <a:pt x="1968" y="1519"/>
                  </a:lnTo>
                  <a:lnTo>
                    <a:pt x="1973" y="1519"/>
                  </a:lnTo>
                  <a:lnTo>
                    <a:pt x="1978" y="1519"/>
                  </a:lnTo>
                  <a:lnTo>
                    <a:pt x="1983" y="1519"/>
                  </a:lnTo>
                  <a:lnTo>
                    <a:pt x="1989" y="1519"/>
                  </a:lnTo>
                  <a:lnTo>
                    <a:pt x="1994" y="1519"/>
                  </a:lnTo>
                  <a:lnTo>
                    <a:pt x="1998" y="1519"/>
                  </a:lnTo>
                  <a:lnTo>
                    <a:pt x="2005" y="1519"/>
                  </a:lnTo>
                  <a:lnTo>
                    <a:pt x="2011" y="1519"/>
                  </a:lnTo>
                  <a:lnTo>
                    <a:pt x="2017" y="1519"/>
                  </a:lnTo>
                  <a:lnTo>
                    <a:pt x="2023" y="1519"/>
                  </a:lnTo>
                  <a:lnTo>
                    <a:pt x="2028" y="1519"/>
                  </a:lnTo>
                  <a:lnTo>
                    <a:pt x="2033" y="1519"/>
                  </a:lnTo>
                  <a:lnTo>
                    <a:pt x="2038" y="1519"/>
                  </a:lnTo>
                  <a:lnTo>
                    <a:pt x="2044" y="1519"/>
                  </a:lnTo>
                  <a:lnTo>
                    <a:pt x="2049" y="1519"/>
                  </a:lnTo>
                  <a:lnTo>
                    <a:pt x="2054" y="1519"/>
                  </a:lnTo>
                  <a:lnTo>
                    <a:pt x="2059" y="1519"/>
                  </a:lnTo>
                  <a:lnTo>
                    <a:pt x="2064" y="1519"/>
                  </a:lnTo>
                  <a:lnTo>
                    <a:pt x="2070" y="1519"/>
                  </a:lnTo>
                  <a:lnTo>
                    <a:pt x="2075" y="1519"/>
                  </a:lnTo>
                  <a:lnTo>
                    <a:pt x="2080" y="1519"/>
                  </a:lnTo>
                  <a:lnTo>
                    <a:pt x="2086" y="1519"/>
                  </a:lnTo>
                  <a:lnTo>
                    <a:pt x="2091" y="1519"/>
                  </a:lnTo>
                  <a:lnTo>
                    <a:pt x="2095" y="1519"/>
                  </a:lnTo>
                  <a:lnTo>
                    <a:pt x="2100" y="1519"/>
                  </a:lnTo>
                  <a:lnTo>
                    <a:pt x="2106" y="1519"/>
                  </a:lnTo>
                  <a:lnTo>
                    <a:pt x="2111" y="1519"/>
                  </a:lnTo>
                  <a:lnTo>
                    <a:pt x="2116" y="1519"/>
                  </a:lnTo>
                  <a:lnTo>
                    <a:pt x="2121" y="1519"/>
                  </a:lnTo>
                  <a:lnTo>
                    <a:pt x="2127" y="1519"/>
                  </a:lnTo>
                  <a:lnTo>
                    <a:pt x="2132" y="1519"/>
                  </a:lnTo>
                  <a:lnTo>
                    <a:pt x="2137" y="1519"/>
                  </a:lnTo>
                  <a:lnTo>
                    <a:pt x="2143" y="1519"/>
                  </a:lnTo>
                  <a:lnTo>
                    <a:pt x="2148" y="1519"/>
                  </a:lnTo>
                  <a:lnTo>
                    <a:pt x="2153" y="1519"/>
                  </a:lnTo>
                  <a:lnTo>
                    <a:pt x="2158" y="1519"/>
                  </a:lnTo>
                  <a:lnTo>
                    <a:pt x="2163" y="1519"/>
                  </a:lnTo>
                  <a:lnTo>
                    <a:pt x="2169" y="1519"/>
                  </a:lnTo>
                  <a:lnTo>
                    <a:pt x="2174" y="1519"/>
                  </a:lnTo>
                  <a:lnTo>
                    <a:pt x="2179" y="1519"/>
                  </a:lnTo>
                  <a:lnTo>
                    <a:pt x="2186" y="1519"/>
                  </a:lnTo>
                  <a:lnTo>
                    <a:pt x="2192" y="1519"/>
                  </a:lnTo>
                  <a:lnTo>
                    <a:pt x="2197" y="1519"/>
                  </a:lnTo>
                  <a:lnTo>
                    <a:pt x="2197" y="1517"/>
                  </a:lnTo>
                  <a:lnTo>
                    <a:pt x="2202" y="1517"/>
                  </a:lnTo>
                  <a:lnTo>
                    <a:pt x="2207" y="1517"/>
                  </a:lnTo>
                  <a:lnTo>
                    <a:pt x="2207" y="1514"/>
                  </a:lnTo>
                  <a:lnTo>
                    <a:pt x="2213" y="1514"/>
                  </a:lnTo>
                  <a:lnTo>
                    <a:pt x="2213" y="1513"/>
                  </a:lnTo>
                  <a:lnTo>
                    <a:pt x="2217" y="1510"/>
                  </a:lnTo>
                  <a:lnTo>
                    <a:pt x="2217" y="1507"/>
                  </a:lnTo>
                  <a:lnTo>
                    <a:pt x="2223" y="1505"/>
                  </a:lnTo>
                  <a:lnTo>
                    <a:pt x="2223" y="1504"/>
                  </a:lnTo>
                  <a:lnTo>
                    <a:pt x="2228" y="1499"/>
                  </a:lnTo>
                  <a:lnTo>
                    <a:pt x="2228" y="1494"/>
                  </a:lnTo>
                  <a:lnTo>
                    <a:pt x="2233" y="1488"/>
                  </a:lnTo>
                  <a:lnTo>
                    <a:pt x="2233" y="1481"/>
                  </a:lnTo>
                  <a:lnTo>
                    <a:pt x="2240" y="1474"/>
                  </a:lnTo>
                  <a:lnTo>
                    <a:pt x="2240" y="1466"/>
                  </a:lnTo>
                  <a:lnTo>
                    <a:pt x="2245" y="1452"/>
                  </a:lnTo>
                  <a:lnTo>
                    <a:pt x="2245" y="1441"/>
                  </a:lnTo>
                  <a:lnTo>
                    <a:pt x="2250" y="1425"/>
                  </a:lnTo>
                  <a:lnTo>
                    <a:pt x="2250" y="1411"/>
                  </a:lnTo>
                  <a:lnTo>
                    <a:pt x="2255" y="1395"/>
                  </a:lnTo>
                  <a:lnTo>
                    <a:pt x="2255" y="1374"/>
                  </a:lnTo>
                  <a:lnTo>
                    <a:pt x="2260" y="1351"/>
                  </a:lnTo>
                  <a:lnTo>
                    <a:pt x="2260" y="1326"/>
                  </a:lnTo>
                  <a:lnTo>
                    <a:pt x="2266" y="1299"/>
                  </a:lnTo>
                  <a:lnTo>
                    <a:pt x="2266" y="1272"/>
                  </a:lnTo>
                  <a:lnTo>
                    <a:pt x="2270" y="1241"/>
                  </a:lnTo>
                  <a:lnTo>
                    <a:pt x="2270" y="1206"/>
                  </a:lnTo>
                  <a:lnTo>
                    <a:pt x="2276" y="1170"/>
                  </a:lnTo>
                  <a:lnTo>
                    <a:pt x="2276" y="1133"/>
                  </a:lnTo>
                  <a:lnTo>
                    <a:pt x="2276" y="1096"/>
                  </a:lnTo>
                  <a:lnTo>
                    <a:pt x="2281" y="1054"/>
                  </a:lnTo>
                  <a:lnTo>
                    <a:pt x="2281" y="1014"/>
                  </a:lnTo>
                  <a:lnTo>
                    <a:pt x="2286" y="969"/>
                  </a:lnTo>
                  <a:lnTo>
                    <a:pt x="2286" y="926"/>
                  </a:lnTo>
                  <a:lnTo>
                    <a:pt x="2292" y="887"/>
                  </a:lnTo>
                  <a:lnTo>
                    <a:pt x="2292" y="843"/>
                  </a:lnTo>
                  <a:lnTo>
                    <a:pt x="2296" y="803"/>
                  </a:lnTo>
                  <a:lnTo>
                    <a:pt x="2296" y="762"/>
                  </a:lnTo>
                  <a:lnTo>
                    <a:pt x="2302" y="724"/>
                  </a:lnTo>
                  <a:lnTo>
                    <a:pt x="2302" y="688"/>
                  </a:lnTo>
                  <a:lnTo>
                    <a:pt x="2307" y="654"/>
                  </a:lnTo>
                  <a:lnTo>
                    <a:pt x="2307" y="620"/>
                  </a:lnTo>
                  <a:lnTo>
                    <a:pt x="2312" y="595"/>
                  </a:lnTo>
                  <a:lnTo>
                    <a:pt x="2312" y="570"/>
                  </a:lnTo>
                  <a:lnTo>
                    <a:pt x="2317" y="547"/>
                  </a:lnTo>
                  <a:lnTo>
                    <a:pt x="2317" y="530"/>
                  </a:lnTo>
                  <a:lnTo>
                    <a:pt x="2322" y="517"/>
                  </a:lnTo>
                  <a:lnTo>
                    <a:pt x="2322" y="508"/>
                  </a:lnTo>
                  <a:lnTo>
                    <a:pt x="2328" y="502"/>
                  </a:lnTo>
                  <a:lnTo>
                    <a:pt x="2333" y="504"/>
                  </a:lnTo>
                  <a:lnTo>
                    <a:pt x="2333" y="511"/>
                  </a:lnTo>
                  <a:lnTo>
                    <a:pt x="2338" y="519"/>
                  </a:lnTo>
                  <a:lnTo>
                    <a:pt x="2338" y="533"/>
                  </a:lnTo>
                  <a:lnTo>
                    <a:pt x="2343" y="551"/>
                  </a:lnTo>
                  <a:lnTo>
                    <a:pt x="2343" y="573"/>
                  </a:lnTo>
                  <a:lnTo>
                    <a:pt x="2349" y="595"/>
                  </a:lnTo>
                  <a:lnTo>
                    <a:pt x="2349" y="619"/>
                  </a:lnTo>
                  <a:lnTo>
                    <a:pt x="2354" y="647"/>
                  </a:lnTo>
                  <a:lnTo>
                    <a:pt x="2354" y="676"/>
                  </a:lnTo>
                  <a:lnTo>
                    <a:pt x="2359" y="708"/>
                  </a:lnTo>
                  <a:lnTo>
                    <a:pt x="2359" y="739"/>
                  </a:lnTo>
                  <a:lnTo>
                    <a:pt x="2366" y="773"/>
                  </a:lnTo>
                  <a:lnTo>
                    <a:pt x="2366" y="808"/>
                  </a:lnTo>
                  <a:lnTo>
                    <a:pt x="2372" y="841"/>
                  </a:lnTo>
                  <a:lnTo>
                    <a:pt x="2372" y="876"/>
                  </a:lnTo>
                  <a:lnTo>
                    <a:pt x="2378" y="909"/>
                  </a:lnTo>
                  <a:lnTo>
                    <a:pt x="2378" y="943"/>
                  </a:lnTo>
                  <a:lnTo>
                    <a:pt x="2378" y="975"/>
                  </a:lnTo>
                  <a:lnTo>
                    <a:pt x="2382" y="1010"/>
                  </a:lnTo>
                  <a:lnTo>
                    <a:pt x="2382" y="1040"/>
                  </a:lnTo>
                  <a:lnTo>
                    <a:pt x="2387" y="1070"/>
                  </a:lnTo>
                  <a:lnTo>
                    <a:pt x="2387" y="1100"/>
                  </a:lnTo>
                  <a:lnTo>
                    <a:pt x="2392" y="1129"/>
                  </a:lnTo>
                  <a:lnTo>
                    <a:pt x="2392" y="1156"/>
                  </a:lnTo>
                  <a:lnTo>
                    <a:pt x="2398" y="1181"/>
                  </a:lnTo>
                  <a:lnTo>
                    <a:pt x="2398" y="1206"/>
                  </a:lnTo>
                  <a:lnTo>
                    <a:pt x="2404" y="1228"/>
                  </a:lnTo>
                  <a:lnTo>
                    <a:pt x="2404" y="1252"/>
                  </a:lnTo>
                  <a:lnTo>
                    <a:pt x="2409" y="1272"/>
                  </a:lnTo>
                  <a:lnTo>
                    <a:pt x="2409" y="1290"/>
                  </a:lnTo>
                  <a:lnTo>
                    <a:pt x="2413" y="1308"/>
                  </a:lnTo>
                  <a:lnTo>
                    <a:pt x="2413" y="1325"/>
                  </a:lnTo>
                  <a:lnTo>
                    <a:pt x="2419" y="1340"/>
                  </a:lnTo>
                  <a:lnTo>
                    <a:pt x="2419" y="1354"/>
                  </a:lnTo>
                  <a:lnTo>
                    <a:pt x="2424" y="1366"/>
                  </a:lnTo>
                  <a:lnTo>
                    <a:pt x="2424" y="1378"/>
                  </a:lnTo>
                  <a:lnTo>
                    <a:pt x="2429" y="1390"/>
                  </a:lnTo>
                  <a:lnTo>
                    <a:pt x="2429" y="1399"/>
                  </a:lnTo>
                  <a:lnTo>
                    <a:pt x="2434" y="1408"/>
                  </a:lnTo>
                  <a:lnTo>
                    <a:pt x="2434" y="1417"/>
                  </a:lnTo>
                  <a:lnTo>
                    <a:pt x="2440" y="1424"/>
                  </a:lnTo>
                  <a:lnTo>
                    <a:pt x="2440" y="1430"/>
                  </a:lnTo>
                  <a:lnTo>
                    <a:pt x="2445" y="1437"/>
                  </a:lnTo>
                  <a:lnTo>
                    <a:pt x="2445" y="1444"/>
                  </a:lnTo>
                  <a:lnTo>
                    <a:pt x="2450" y="1448"/>
                  </a:lnTo>
                  <a:lnTo>
                    <a:pt x="2450" y="1452"/>
                  </a:lnTo>
                  <a:lnTo>
                    <a:pt x="2455" y="1457"/>
                  </a:lnTo>
                  <a:lnTo>
                    <a:pt x="2455" y="1463"/>
                  </a:lnTo>
                  <a:lnTo>
                    <a:pt x="2461" y="1466"/>
                  </a:lnTo>
                  <a:lnTo>
                    <a:pt x="2461" y="1470"/>
                  </a:lnTo>
                  <a:lnTo>
                    <a:pt x="2467" y="1472"/>
                  </a:lnTo>
                  <a:lnTo>
                    <a:pt x="2467" y="1474"/>
                  </a:lnTo>
                  <a:lnTo>
                    <a:pt x="2472" y="1476"/>
                  </a:lnTo>
                  <a:lnTo>
                    <a:pt x="2472" y="1479"/>
                  </a:lnTo>
                  <a:lnTo>
                    <a:pt x="2476" y="1481"/>
                  </a:lnTo>
                  <a:lnTo>
                    <a:pt x="2476" y="1483"/>
                  </a:lnTo>
                  <a:lnTo>
                    <a:pt x="2482" y="1485"/>
                  </a:lnTo>
                  <a:lnTo>
                    <a:pt x="2482" y="1488"/>
                  </a:lnTo>
                  <a:lnTo>
                    <a:pt x="2487" y="1490"/>
                  </a:lnTo>
                  <a:lnTo>
                    <a:pt x="2492" y="1492"/>
                  </a:lnTo>
                  <a:lnTo>
                    <a:pt x="2498" y="1492"/>
                  </a:lnTo>
                  <a:lnTo>
                    <a:pt x="2498" y="1494"/>
                  </a:lnTo>
                  <a:lnTo>
                    <a:pt x="2503" y="1494"/>
                  </a:lnTo>
                  <a:lnTo>
                    <a:pt x="2503" y="1497"/>
                  </a:lnTo>
                  <a:lnTo>
                    <a:pt x="2508" y="1497"/>
                  </a:lnTo>
                  <a:lnTo>
                    <a:pt x="2514" y="1499"/>
                  </a:lnTo>
                  <a:lnTo>
                    <a:pt x="2518" y="1499"/>
                  </a:lnTo>
                  <a:lnTo>
                    <a:pt x="2524" y="1501"/>
                  </a:lnTo>
                  <a:lnTo>
                    <a:pt x="2529" y="1501"/>
                  </a:lnTo>
                  <a:lnTo>
                    <a:pt x="2534" y="1501"/>
                  </a:lnTo>
                  <a:lnTo>
                    <a:pt x="2534" y="1504"/>
                  </a:lnTo>
                  <a:lnTo>
                    <a:pt x="2541" y="1504"/>
                  </a:lnTo>
                  <a:lnTo>
                    <a:pt x="2547" y="1504"/>
                  </a:lnTo>
                  <a:lnTo>
                    <a:pt x="2552" y="1504"/>
                  </a:lnTo>
                  <a:lnTo>
                    <a:pt x="2552" y="1505"/>
                  </a:lnTo>
                  <a:lnTo>
                    <a:pt x="2557" y="1505"/>
                  </a:lnTo>
                  <a:lnTo>
                    <a:pt x="2563" y="1505"/>
                  </a:lnTo>
                  <a:lnTo>
                    <a:pt x="2568" y="1505"/>
                  </a:lnTo>
                  <a:lnTo>
                    <a:pt x="2568" y="1507"/>
                  </a:lnTo>
                  <a:lnTo>
                    <a:pt x="2573" y="1507"/>
                  </a:lnTo>
                  <a:lnTo>
                    <a:pt x="2578" y="1507"/>
                  </a:lnTo>
                  <a:lnTo>
                    <a:pt x="2583" y="1507"/>
                  </a:lnTo>
                  <a:lnTo>
                    <a:pt x="2588" y="1507"/>
                  </a:lnTo>
                  <a:lnTo>
                    <a:pt x="2588" y="1510"/>
                  </a:lnTo>
                  <a:lnTo>
                    <a:pt x="2593" y="1510"/>
                  </a:lnTo>
                  <a:lnTo>
                    <a:pt x="2599" y="1510"/>
                  </a:lnTo>
                  <a:lnTo>
                    <a:pt x="2604" y="1510"/>
                  </a:lnTo>
                  <a:lnTo>
                    <a:pt x="2609" y="1510"/>
                  </a:lnTo>
                  <a:lnTo>
                    <a:pt x="2614" y="1510"/>
                  </a:lnTo>
                  <a:lnTo>
                    <a:pt x="2620" y="1513"/>
                  </a:lnTo>
                  <a:lnTo>
                    <a:pt x="2625" y="1513"/>
                  </a:lnTo>
                  <a:lnTo>
                    <a:pt x="2630" y="1513"/>
                  </a:lnTo>
                  <a:lnTo>
                    <a:pt x="2635" y="1513"/>
                  </a:lnTo>
                  <a:lnTo>
                    <a:pt x="2640" y="1513"/>
                  </a:lnTo>
                  <a:lnTo>
                    <a:pt x="2646" y="1513"/>
                  </a:lnTo>
                  <a:lnTo>
                    <a:pt x="2651" y="1513"/>
                  </a:lnTo>
                  <a:lnTo>
                    <a:pt x="2651" y="1514"/>
                  </a:lnTo>
                  <a:lnTo>
                    <a:pt x="2656" y="1514"/>
                  </a:lnTo>
                  <a:lnTo>
                    <a:pt x="2661" y="1514"/>
                  </a:lnTo>
                  <a:lnTo>
                    <a:pt x="2666" y="1514"/>
                  </a:lnTo>
                  <a:lnTo>
                    <a:pt x="2672" y="1514"/>
                  </a:lnTo>
                  <a:lnTo>
                    <a:pt x="2677" y="1514"/>
                  </a:lnTo>
                  <a:lnTo>
                    <a:pt x="2682" y="1514"/>
                  </a:lnTo>
                  <a:lnTo>
                    <a:pt x="2688" y="1514"/>
                  </a:lnTo>
                  <a:lnTo>
                    <a:pt x="2693" y="1517"/>
                  </a:lnTo>
                  <a:lnTo>
                    <a:pt x="2698" y="1517"/>
                  </a:lnTo>
                  <a:lnTo>
                    <a:pt x="2704" y="1517"/>
                  </a:lnTo>
                  <a:lnTo>
                    <a:pt x="2709" y="1517"/>
                  </a:lnTo>
                  <a:lnTo>
                    <a:pt x="2717" y="1517"/>
                  </a:lnTo>
                  <a:lnTo>
                    <a:pt x="2722" y="1517"/>
                  </a:lnTo>
                  <a:lnTo>
                    <a:pt x="2727" y="1517"/>
                  </a:lnTo>
                  <a:lnTo>
                    <a:pt x="2732" y="1517"/>
                  </a:lnTo>
                  <a:lnTo>
                    <a:pt x="2738" y="1517"/>
                  </a:lnTo>
                  <a:lnTo>
                    <a:pt x="2743" y="1517"/>
                  </a:lnTo>
                  <a:lnTo>
                    <a:pt x="2748" y="1517"/>
                  </a:lnTo>
                  <a:lnTo>
                    <a:pt x="2753" y="1519"/>
                  </a:lnTo>
                  <a:lnTo>
                    <a:pt x="2758" y="1519"/>
                  </a:lnTo>
                  <a:lnTo>
                    <a:pt x="2763" y="1519"/>
                  </a:lnTo>
                  <a:lnTo>
                    <a:pt x="2769" y="1519"/>
                  </a:lnTo>
                  <a:lnTo>
                    <a:pt x="2774" y="1519"/>
                  </a:lnTo>
                  <a:lnTo>
                    <a:pt x="2779" y="1519"/>
                  </a:lnTo>
                  <a:lnTo>
                    <a:pt x="2785" y="1519"/>
                  </a:lnTo>
                  <a:lnTo>
                    <a:pt x="2789" y="1519"/>
                  </a:lnTo>
                  <a:lnTo>
                    <a:pt x="2795" y="1519"/>
                  </a:lnTo>
                  <a:lnTo>
                    <a:pt x="2800" y="1519"/>
                  </a:lnTo>
                  <a:lnTo>
                    <a:pt x="2805" y="1519"/>
                  </a:lnTo>
                  <a:lnTo>
                    <a:pt x="2810" y="1519"/>
                  </a:lnTo>
                  <a:lnTo>
                    <a:pt x="2816" y="1519"/>
                  </a:lnTo>
                  <a:lnTo>
                    <a:pt x="2821" y="1519"/>
                  </a:lnTo>
                  <a:lnTo>
                    <a:pt x="2826" y="1519"/>
                  </a:lnTo>
                  <a:lnTo>
                    <a:pt x="2831" y="1519"/>
                  </a:lnTo>
                  <a:lnTo>
                    <a:pt x="2837" y="1519"/>
                  </a:lnTo>
                  <a:lnTo>
                    <a:pt x="2842" y="1519"/>
                  </a:lnTo>
                  <a:lnTo>
                    <a:pt x="2847" y="1519"/>
                  </a:lnTo>
                  <a:lnTo>
                    <a:pt x="2852" y="1519"/>
                  </a:lnTo>
                  <a:lnTo>
                    <a:pt x="2857" y="1519"/>
                  </a:lnTo>
                  <a:lnTo>
                    <a:pt x="2862" y="1519"/>
                  </a:lnTo>
                  <a:lnTo>
                    <a:pt x="2868" y="1519"/>
                  </a:lnTo>
                  <a:lnTo>
                    <a:pt x="2872" y="1519"/>
                  </a:lnTo>
                  <a:lnTo>
                    <a:pt x="2878" y="1521"/>
                  </a:lnTo>
                  <a:lnTo>
                    <a:pt x="2883" y="1521"/>
                  </a:lnTo>
                  <a:lnTo>
                    <a:pt x="2888" y="1521"/>
                  </a:lnTo>
                  <a:lnTo>
                    <a:pt x="2896" y="1521"/>
                  </a:lnTo>
                  <a:lnTo>
                    <a:pt x="2902" y="1521"/>
                  </a:lnTo>
                  <a:lnTo>
                    <a:pt x="2906" y="1521"/>
                  </a:lnTo>
                  <a:lnTo>
                    <a:pt x="2912" y="1521"/>
                  </a:lnTo>
                  <a:lnTo>
                    <a:pt x="2917" y="1521"/>
                  </a:lnTo>
                  <a:lnTo>
                    <a:pt x="2923" y="1521"/>
                  </a:lnTo>
                  <a:lnTo>
                    <a:pt x="2928" y="1521"/>
                  </a:lnTo>
                  <a:lnTo>
                    <a:pt x="2933" y="1521"/>
                  </a:lnTo>
                  <a:lnTo>
                    <a:pt x="2938" y="1521"/>
                  </a:lnTo>
                  <a:lnTo>
                    <a:pt x="2943" y="1521"/>
                  </a:lnTo>
                  <a:lnTo>
                    <a:pt x="2948" y="1521"/>
                  </a:lnTo>
                  <a:lnTo>
                    <a:pt x="2954" y="1521"/>
                  </a:lnTo>
                  <a:lnTo>
                    <a:pt x="2959" y="1521"/>
                  </a:lnTo>
                  <a:lnTo>
                    <a:pt x="2964" y="1521"/>
                  </a:lnTo>
                  <a:lnTo>
                    <a:pt x="2969" y="1521"/>
                  </a:lnTo>
                  <a:lnTo>
                    <a:pt x="2975" y="1521"/>
                  </a:lnTo>
                  <a:lnTo>
                    <a:pt x="2980" y="1521"/>
                  </a:lnTo>
                  <a:lnTo>
                    <a:pt x="2985" y="1521"/>
                  </a:lnTo>
                  <a:lnTo>
                    <a:pt x="2991" y="1521"/>
                  </a:lnTo>
                  <a:lnTo>
                    <a:pt x="2996" y="1521"/>
                  </a:lnTo>
                  <a:lnTo>
                    <a:pt x="3001" y="1521"/>
                  </a:lnTo>
                  <a:lnTo>
                    <a:pt x="3006" y="1521"/>
                  </a:lnTo>
                  <a:lnTo>
                    <a:pt x="3011" y="1521"/>
                  </a:lnTo>
                  <a:lnTo>
                    <a:pt x="3017" y="1521"/>
                  </a:lnTo>
                  <a:lnTo>
                    <a:pt x="3022" y="1521"/>
                  </a:lnTo>
                  <a:lnTo>
                    <a:pt x="3027" y="1521"/>
                  </a:lnTo>
                  <a:lnTo>
                    <a:pt x="3032" y="1521"/>
                  </a:lnTo>
                  <a:lnTo>
                    <a:pt x="3037" y="1521"/>
                  </a:lnTo>
                  <a:lnTo>
                    <a:pt x="3043" y="1521"/>
                  </a:lnTo>
                  <a:lnTo>
                    <a:pt x="3047" y="1521"/>
                  </a:lnTo>
                  <a:lnTo>
                    <a:pt x="3052" y="1521"/>
                  </a:lnTo>
                  <a:lnTo>
                    <a:pt x="3059" y="1521"/>
                  </a:lnTo>
                  <a:lnTo>
                    <a:pt x="3063" y="1521"/>
                  </a:lnTo>
                  <a:lnTo>
                    <a:pt x="3071" y="1521"/>
                  </a:lnTo>
                  <a:lnTo>
                    <a:pt x="3076" y="1521"/>
                  </a:lnTo>
                  <a:lnTo>
                    <a:pt x="3081" y="1521"/>
                  </a:lnTo>
                  <a:lnTo>
                    <a:pt x="3087" y="1521"/>
                  </a:lnTo>
                  <a:lnTo>
                    <a:pt x="3092" y="1521"/>
                  </a:lnTo>
                  <a:lnTo>
                    <a:pt x="3097" y="1521"/>
                  </a:lnTo>
                  <a:lnTo>
                    <a:pt x="3102" y="1521"/>
                  </a:lnTo>
                  <a:lnTo>
                    <a:pt x="3107" y="1521"/>
                  </a:lnTo>
                  <a:lnTo>
                    <a:pt x="3113" y="1521"/>
                  </a:lnTo>
                  <a:lnTo>
                    <a:pt x="3118" y="1521"/>
                  </a:lnTo>
                  <a:lnTo>
                    <a:pt x="3123" y="1521"/>
                  </a:lnTo>
                  <a:lnTo>
                    <a:pt x="3128" y="1521"/>
                  </a:lnTo>
                  <a:lnTo>
                    <a:pt x="3133" y="1521"/>
                  </a:lnTo>
                  <a:lnTo>
                    <a:pt x="3139" y="1521"/>
                  </a:lnTo>
                  <a:lnTo>
                    <a:pt x="3144" y="1521"/>
                  </a:lnTo>
                  <a:lnTo>
                    <a:pt x="3149" y="1521"/>
                  </a:lnTo>
                  <a:lnTo>
                    <a:pt x="3155" y="1521"/>
                  </a:lnTo>
                  <a:lnTo>
                    <a:pt x="3160" y="1521"/>
                  </a:lnTo>
                  <a:lnTo>
                    <a:pt x="3165" y="1521"/>
                  </a:lnTo>
                  <a:lnTo>
                    <a:pt x="3170" y="1521"/>
                  </a:lnTo>
                  <a:lnTo>
                    <a:pt x="3176" y="1521"/>
                  </a:lnTo>
                  <a:lnTo>
                    <a:pt x="3181" y="1521"/>
                  </a:lnTo>
                  <a:lnTo>
                    <a:pt x="3186" y="1521"/>
                  </a:lnTo>
                  <a:lnTo>
                    <a:pt x="3191" y="1521"/>
                  </a:lnTo>
                  <a:lnTo>
                    <a:pt x="3197" y="1521"/>
                  </a:lnTo>
                  <a:lnTo>
                    <a:pt x="3202" y="1521"/>
                  </a:lnTo>
                  <a:lnTo>
                    <a:pt x="3207" y="1521"/>
                  </a:lnTo>
                  <a:lnTo>
                    <a:pt x="3212" y="1521"/>
                  </a:lnTo>
                  <a:lnTo>
                    <a:pt x="3218" y="1521"/>
                  </a:lnTo>
                  <a:lnTo>
                    <a:pt x="3223" y="1521"/>
                  </a:lnTo>
                  <a:lnTo>
                    <a:pt x="3227" y="1521"/>
                  </a:lnTo>
                  <a:lnTo>
                    <a:pt x="3232" y="1521"/>
                  </a:lnTo>
                  <a:lnTo>
                    <a:pt x="3238" y="1521"/>
                  </a:lnTo>
                  <a:lnTo>
                    <a:pt x="3246" y="1521"/>
                  </a:lnTo>
                  <a:lnTo>
                    <a:pt x="3251" y="1521"/>
                  </a:lnTo>
                  <a:lnTo>
                    <a:pt x="3256" y="1521"/>
                  </a:lnTo>
                  <a:lnTo>
                    <a:pt x="3262" y="1521"/>
                  </a:lnTo>
                  <a:lnTo>
                    <a:pt x="3267" y="1521"/>
                  </a:lnTo>
                  <a:lnTo>
                    <a:pt x="3272" y="1521"/>
                  </a:lnTo>
                  <a:lnTo>
                    <a:pt x="3278" y="1521"/>
                  </a:lnTo>
                  <a:lnTo>
                    <a:pt x="3282" y="1521"/>
                  </a:lnTo>
                  <a:lnTo>
                    <a:pt x="3288" y="1521"/>
                  </a:lnTo>
                  <a:lnTo>
                    <a:pt x="3293" y="1521"/>
                  </a:lnTo>
                  <a:lnTo>
                    <a:pt x="3298" y="1521"/>
                  </a:lnTo>
                  <a:lnTo>
                    <a:pt x="3303" y="1521"/>
                  </a:lnTo>
                  <a:lnTo>
                    <a:pt x="3309" y="1521"/>
                  </a:lnTo>
                  <a:lnTo>
                    <a:pt x="3314" y="1521"/>
                  </a:lnTo>
                  <a:lnTo>
                    <a:pt x="3318" y="1521"/>
                  </a:lnTo>
                  <a:lnTo>
                    <a:pt x="3323" y="1521"/>
                  </a:lnTo>
                  <a:lnTo>
                    <a:pt x="3330" y="1521"/>
                  </a:lnTo>
                  <a:lnTo>
                    <a:pt x="3334" y="1521"/>
                  </a:lnTo>
                  <a:lnTo>
                    <a:pt x="3339" y="1521"/>
                  </a:lnTo>
                  <a:lnTo>
                    <a:pt x="3345" y="1521"/>
                  </a:lnTo>
                  <a:lnTo>
                    <a:pt x="3350" y="1521"/>
                  </a:lnTo>
                  <a:lnTo>
                    <a:pt x="3355" y="1521"/>
                  </a:lnTo>
                  <a:lnTo>
                    <a:pt x="3361" y="1521"/>
                  </a:lnTo>
                  <a:lnTo>
                    <a:pt x="3366" y="1521"/>
                  </a:lnTo>
                  <a:lnTo>
                    <a:pt x="3371" y="1521"/>
                  </a:lnTo>
                  <a:lnTo>
                    <a:pt x="3376" y="1521"/>
                  </a:lnTo>
                  <a:lnTo>
                    <a:pt x="3382" y="1521"/>
                  </a:lnTo>
                  <a:lnTo>
                    <a:pt x="3387" y="1521"/>
                  </a:lnTo>
                  <a:lnTo>
                    <a:pt x="3392" y="1521"/>
                  </a:lnTo>
                  <a:lnTo>
                    <a:pt x="3398" y="1521"/>
                  </a:lnTo>
                  <a:lnTo>
                    <a:pt x="3402" y="1521"/>
                  </a:lnTo>
                </a:path>
              </a:pathLst>
            </a:custGeom>
            <a:noFill/>
            <a:ln w="25400">
              <a:solidFill>
                <a:srgbClr val="FF48C8"/>
              </a:solidFill>
              <a:prstDash val="solid"/>
              <a:round/>
              <a:headEnd/>
              <a:tailEnd/>
            </a:ln>
          </p:spPr>
          <p:txBody>
            <a:bodyPr/>
            <a:lstStyle/>
            <a:p>
              <a:endParaRPr lang="en-US"/>
            </a:p>
          </p:txBody>
        </p:sp>
        <p:sp>
          <p:nvSpPr>
            <p:cNvPr id="230406" name="Freeform 6"/>
            <p:cNvSpPr>
              <a:spLocks/>
            </p:cNvSpPr>
            <p:nvPr/>
          </p:nvSpPr>
          <p:spPr bwMode="auto">
            <a:xfrm>
              <a:off x="895076" y="1816878"/>
              <a:ext cx="4987334" cy="2470150"/>
            </a:xfrm>
            <a:custGeom>
              <a:avLst/>
              <a:gdLst/>
              <a:ahLst/>
              <a:cxnLst>
                <a:cxn ang="0">
                  <a:pos x="75" y="1547"/>
                </a:cxn>
                <a:cxn ang="0">
                  <a:pos x="153" y="1547"/>
                </a:cxn>
                <a:cxn ang="0">
                  <a:pos x="231" y="1547"/>
                </a:cxn>
                <a:cxn ang="0">
                  <a:pos x="301" y="1540"/>
                </a:cxn>
                <a:cxn ang="0">
                  <a:pos x="364" y="1547"/>
                </a:cxn>
                <a:cxn ang="0">
                  <a:pos x="406" y="1418"/>
                </a:cxn>
                <a:cxn ang="0">
                  <a:pos x="451" y="1296"/>
                </a:cxn>
                <a:cxn ang="0">
                  <a:pos x="487" y="1453"/>
                </a:cxn>
                <a:cxn ang="0">
                  <a:pos x="529" y="1525"/>
                </a:cxn>
                <a:cxn ang="0">
                  <a:pos x="599" y="1544"/>
                </a:cxn>
                <a:cxn ang="0">
                  <a:pos x="662" y="1510"/>
                </a:cxn>
                <a:cxn ang="0">
                  <a:pos x="703" y="570"/>
                </a:cxn>
                <a:cxn ang="0">
                  <a:pos x="740" y="114"/>
                </a:cxn>
                <a:cxn ang="0">
                  <a:pos x="779" y="1016"/>
                </a:cxn>
                <a:cxn ang="0">
                  <a:pos x="820" y="1424"/>
                </a:cxn>
                <a:cxn ang="0">
                  <a:pos x="857" y="1507"/>
                </a:cxn>
                <a:cxn ang="0">
                  <a:pos x="899" y="1530"/>
                </a:cxn>
                <a:cxn ang="0">
                  <a:pos x="970" y="1538"/>
                </a:cxn>
                <a:cxn ang="0">
                  <a:pos x="1011" y="1248"/>
                </a:cxn>
                <a:cxn ang="0">
                  <a:pos x="1048" y="410"/>
                </a:cxn>
                <a:cxn ang="0">
                  <a:pos x="1084" y="765"/>
                </a:cxn>
                <a:cxn ang="0">
                  <a:pos x="1129" y="1325"/>
                </a:cxn>
                <a:cxn ang="0">
                  <a:pos x="1165" y="1492"/>
                </a:cxn>
                <a:cxn ang="0">
                  <a:pos x="1212" y="1528"/>
                </a:cxn>
                <a:cxn ang="0">
                  <a:pos x="1274" y="1540"/>
                </a:cxn>
                <a:cxn ang="0">
                  <a:pos x="1355" y="1544"/>
                </a:cxn>
                <a:cxn ang="0">
                  <a:pos x="1429" y="1542"/>
                </a:cxn>
                <a:cxn ang="0">
                  <a:pos x="1494" y="1540"/>
                </a:cxn>
                <a:cxn ang="0">
                  <a:pos x="1535" y="1319"/>
                </a:cxn>
                <a:cxn ang="0">
                  <a:pos x="1571" y="576"/>
                </a:cxn>
                <a:cxn ang="0">
                  <a:pos x="1608" y="600"/>
                </a:cxn>
                <a:cxn ang="0">
                  <a:pos x="1650" y="1182"/>
                </a:cxn>
                <a:cxn ang="0">
                  <a:pos x="1689" y="1455"/>
                </a:cxn>
                <a:cxn ang="0">
                  <a:pos x="1724" y="1521"/>
                </a:cxn>
                <a:cxn ang="0">
                  <a:pos x="1788" y="1540"/>
                </a:cxn>
                <a:cxn ang="0">
                  <a:pos x="1869" y="1547"/>
                </a:cxn>
                <a:cxn ang="0">
                  <a:pos x="1946" y="1549"/>
                </a:cxn>
                <a:cxn ang="0">
                  <a:pos x="2028" y="1551"/>
                </a:cxn>
                <a:cxn ang="0">
                  <a:pos x="2106" y="1551"/>
                </a:cxn>
                <a:cxn ang="0">
                  <a:pos x="2186" y="1551"/>
                </a:cxn>
                <a:cxn ang="0">
                  <a:pos x="2260" y="1554"/>
                </a:cxn>
                <a:cxn ang="0">
                  <a:pos x="2338" y="1554"/>
                </a:cxn>
                <a:cxn ang="0">
                  <a:pos x="2419" y="1554"/>
                </a:cxn>
                <a:cxn ang="0">
                  <a:pos x="2498" y="1554"/>
                </a:cxn>
                <a:cxn ang="0">
                  <a:pos x="2541" y="1528"/>
                </a:cxn>
                <a:cxn ang="0">
                  <a:pos x="2583" y="1349"/>
                </a:cxn>
                <a:cxn ang="0">
                  <a:pos x="2620" y="874"/>
                </a:cxn>
                <a:cxn ang="0">
                  <a:pos x="2661" y="590"/>
                </a:cxn>
                <a:cxn ang="0">
                  <a:pos x="2698" y="898"/>
                </a:cxn>
                <a:cxn ang="0">
                  <a:pos x="2738" y="1283"/>
                </a:cxn>
                <a:cxn ang="0">
                  <a:pos x="2779" y="1470"/>
                </a:cxn>
                <a:cxn ang="0">
                  <a:pos x="2816" y="1523"/>
                </a:cxn>
                <a:cxn ang="0">
                  <a:pos x="2868" y="1542"/>
                </a:cxn>
                <a:cxn ang="0">
                  <a:pos x="2948" y="1547"/>
                </a:cxn>
                <a:cxn ang="0">
                  <a:pos x="3022" y="1551"/>
                </a:cxn>
                <a:cxn ang="0">
                  <a:pos x="3102" y="1551"/>
                </a:cxn>
                <a:cxn ang="0">
                  <a:pos x="3181" y="1554"/>
                </a:cxn>
                <a:cxn ang="0">
                  <a:pos x="3262" y="1554"/>
                </a:cxn>
                <a:cxn ang="0">
                  <a:pos x="3339" y="1554"/>
                </a:cxn>
              </a:cxnLst>
              <a:rect l="0" t="0" r="r" b="b"/>
              <a:pathLst>
                <a:path w="3402" h="1556">
                  <a:moveTo>
                    <a:pt x="0" y="1547"/>
                  </a:moveTo>
                  <a:lnTo>
                    <a:pt x="5" y="1547"/>
                  </a:lnTo>
                  <a:lnTo>
                    <a:pt x="10" y="1547"/>
                  </a:lnTo>
                  <a:lnTo>
                    <a:pt x="15" y="1547"/>
                  </a:lnTo>
                  <a:lnTo>
                    <a:pt x="21" y="1547"/>
                  </a:lnTo>
                  <a:lnTo>
                    <a:pt x="26" y="1547"/>
                  </a:lnTo>
                  <a:lnTo>
                    <a:pt x="30" y="1547"/>
                  </a:lnTo>
                  <a:lnTo>
                    <a:pt x="36" y="1547"/>
                  </a:lnTo>
                  <a:lnTo>
                    <a:pt x="41" y="1547"/>
                  </a:lnTo>
                  <a:lnTo>
                    <a:pt x="46" y="1547"/>
                  </a:lnTo>
                  <a:lnTo>
                    <a:pt x="51" y="1547"/>
                  </a:lnTo>
                  <a:lnTo>
                    <a:pt x="56" y="1547"/>
                  </a:lnTo>
                  <a:lnTo>
                    <a:pt x="62" y="1547"/>
                  </a:lnTo>
                  <a:lnTo>
                    <a:pt x="70" y="1547"/>
                  </a:lnTo>
                  <a:lnTo>
                    <a:pt x="75" y="1547"/>
                  </a:lnTo>
                  <a:lnTo>
                    <a:pt x="80" y="1547"/>
                  </a:lnTo>
                  <a:lnTo>
                    <a:pt x="86" y="1547"/>
                  </a:lnTo>
                  <a:lnTo>
                    <a:pt x="91" y="1547"/>
                  </a:lnTo>
                  <a:lnTo>
                    <a:pt x="96" y="1547"/>
                  </a:lnTo>
                  <a:lnTo>
                    <a:pt x="101" y="1547"/>
                  </a:lnTo>
                  <a:lnTo>
                    <a:pt x="106" y="1547"/>
                  </a:lnTo>
                  <a:lnTo>
                    <a:pt x="111" y="1547"/>
                  </a:lnTo>
                  <a:lnTo>
                    <a:pt x="116" y="1547"/>
                  </a:lnTo>
                  <a:lnTo>
                    <a:pt x="122" y="1547"/>
                  </a:lnTo>
                  <a:lnTo>
                    <a:pt x="127" y="1547"/>
                  </a:lnTo>
                  <a:lnTo>
                    <a:pt x="132" y="1547"/>
                  </a:lnTo>
                  <a:lnTo>
                    <a:pt x="137" y="1547"/>
                  </a:lnTo>
                  <a:lnTo>
                    <a:pt x="142" y="1547"/>
                  </a:lnTo>
                  <a:lnTo>
                    <a:pt x="147" y="1547"/>
                  </a:lnTo>
                  <a:lnTo>
                    <a:pt x="153" y="1547"/>
                  </a:lnTo>
                  <a:lnTo>
                    <a:pt x="158" y="1547"/>
                  </a:lnTo>
                  <a:lnTo>
                    <a:pt x="163" y="1547"/>
                  </a:lnTo>
                  <a:lnTo>
                    <a:pt x="168" y="1547"/>
                  </a:lnTo>
                  <a:lnTo>
                    <a:pt x="174" y="1547"/>
                  </a:lnTo>
                  <a:lnTo>
                    <a:pt x="179" y="1547"/>
                  </a:lnTo>
                  <a:lnTo>
                    <a:pt x="184" y="1547"/>
                  </a:lnTo>
                  <a:lnTo>
                    <a:pt x="190" y="1547"/>
                  </a:lnTo>
                  <a:lnTo>
                    <a:pt x="195" y="1547"/>
                  </a:lnTo>
                  <a:lnTo>
                    <a:pt x="200" y="1547"/>
                  </a:lnTo>
                  <a:lnTo>
                    <a:pt x="205" y="1547"/>
                  </a:lnTo>
                  <a:lnTo>
                    <a:pt x="210" y="1547"/>
                  </a:lnTo>
                  <a:lnTo>
                    <a:pt x="215" y="1547"/>
                  </a:lnTo>
                  <a:lnTo>
                    <a:pt x="221" y="1547"/>
                  </a:lnTo>
                  <a:lnTo>
                    <a:pt x="226" y="1547"/>
                  </a:lnTo>
                  <a:lnTo>
                    <a:pt x="231" y="1547"/>
                  </a:lnTo>
                  <a:lnTo>
                    <a:pt x="236" y="1547"/>
                  </a:lnTo>
                  <a:lnTo>
                    <a:pt x="242" y="1547"/>
                  </a:lnTo>
                  <a:lnTo>
                    <a:pt x="250" y="1547"/>
                  </a:lnTo>
                  <a:lnTo>
                    <a:pt x="255" y="1547"/>
                  </a:lnTo>
                  <a:lnTo>
                    <a:pt x="255" y="1544"/>
                  </a:lnTo>
                  <a:lnTo>
                    <a:pt x="260" y="1544"/>
                  </a:lnTo>
                  <a:lnTo>
                    <a:pt x="265" y="1544"/>
                  </a:lnTo>
                  <a:lnTo>
                    <a:pt x="271" y="1544"/>
                  </a:lnTo>
                  <a:lnTo>
                    <a:pt x="276" y="1542"/>
                  </a:lnTo>
                  <a:lnTo>
                    <a:pt x="281" y="1542"/>
                  </a:lnTo>
                  <a:lnTo>
                    <a:pt x="286" y="1542"/>
                  </a:lnTo>
                  <a:lnTo>
                    <a:pt x="286" y="1540"/>
                  </a:lnTo>
                  <a:lnTo>
                    <a:pt x="292" y="1540"/>
                  </a:lnTo>
                  <a:lnTo>
                    <a:pt x="297" y="1540"/>
                  </a:lnTo>
                  <a:lnTo>
                    <a:pt x="301" y="1540"/>
                  </a:lnTo>
                  <a:lnTo>
                    <a:pt x="307" y="1540"/>
                  </a:lnTo>
                  <a:lnTo>
                    <a:pt x="313" y="1540"/>
                  </a:lnTo>
                  <a:lnTo>
                    <a:pt x="317" y="1540"/>
                  </a:lnTo>
                  <a:lnTo>
                    <a:pt x="322" y="1540"/>
                  </a:lnTo>
                  <a:lnTo>
                    <a:pt x="328" y="1540"/>
                  </a:lnTo>
                  <a:lnTo>
                    <a:pt x="328" y="1542"/>
                  </a:lnTo>
                  <a:lnTo>
                    <a:pt x="333" y="1542"/>
                  </a:lnTo>
                  <a:lnTo>
                    <a:pt x="333" y="1544"/>
                  </a:lnTo>
                  <a:lnTo>
                    <a:pt x="338" y="1544"/>
                  </a:lnTo>
                  <a:lnTo>
                    <a:pt x="343" y="1544"/>
                  </a:lnTo>
                  <a:lnTo>
                    <a:pt x="343" y="1547"/>
                  </a:lnTo>
                  <a:lnTo>
                    <a:pt x="348" y="1547"/>
                  </a:lnTo>
                  <a:lnTo>
                    <a:pt x="354" y="1547"/>
                  </a:lnTo>
                  <a:lnTo>
                    <a:pt x="359" y="1547"/>
                  </a:lnTo>
                  <a:lnTo>
                    <a:pt x="364" y="1547"/>
                  </a:lnTo>
                  <a:lnTo>
                    <a:pt x="369" y="1544"/>
                  </a:lnTo>
                  <a:lnTo>
                    <a:pt x="375" y="1542"/>
                  </a:lnTo>
                  <a:lnTo>
                    <a:pt x="375" y="1540"/>
                  </a:lnTo>
                  <a:lnTo>
                    <a:pt x="380" y="1535"/>
                  </a:lnTo>
                  <a:lnTo>
                    <a:pt x="380" y="1530"/>
                  </a:lnTo>
                  <a:lnTo>
                    <a:pt x="385" y="1525"/>
                  </a:lnTo>
                  <a:lnTo>
                    <a:pt x="385" y="1516"/>
                  </a:lnTo>
                  <a:lnTo>
                    <a:pt x="391" y="1510"/>
                  </a:lnTo>
                  <a:lnTo>
                    <a:pt x="391" y="1498"/>
                  </a:lnTo>
                  <a:lnTo>
                    <a:pt x="396" y="1490"/>
                  </a:lnTo>
                  <a:lnTo>
                    <a:pt x="396" y="1476"/>
                  </a:lnTo>
                  <a:lnTo>
                    <a:pt x="401" y="1463"/>
                  </a:lnTo>
                  <a:lnTo>
                    <a:pt x="401" y="1448"/>
                  </a:lnTo>
                  <a:lnTo>
                    <a:pt x="406" y="1433"/>
                  </a:lnTo>
                  <a:lnTo>
                    <a:pt x="406" y="1418"/>
                  </a:lnTo>
                  <a:lnTo>
                    <a:pt x="411" y="1401"/>
                  </a:lnTo>
                  <a:lnTo>
                    <a:pt x="411" y="1386"/>
                  </a:lnTo>
                  <a:lnTo>
                    <a:pt x="416" y="1367"/>
                  </a:lnTo>
                  <a:lnTo>
                    <a:pt x="416" y="1354"/>
                  </a:lnTo>
                  <a:lnTo>
                    <a:pt x="424" y="1339"/>
                  </a:lnTo>
                  <a:lnTo>
                    <a:pt x="424" y="1327"/>
                  </a:lnTo>
                  <a:lnTo>
                    <a:pt x="429" y="1313"/>
                  </a:lnTo>
                  <a:lnTo>
                    <a:pt x="429" y="1303"/>
                  </a:lnTo>
                  <a:lnTo>
                    <a:pt x="434" y="1296"/>
                  </a:lnTo>
                  <a:lnTo>
                    <a:pt x="434" y="1290"/>
                  </a:lnTo>
                  <a:lnTo>
                    <a:pt x="434" y="1288"/>
                  </a:lnTo>
                  <a:lnTo>
                    <a:pt x="439" y="1285"/>
                  </a:lnTo>
                  <a:lnTo>
                    <a:pt x="445" y="1288"/>
                  </a:lnTo>
                  <a:lnTo>
                    <a:pt x="445" y="1292"/>
                  </a:lnTo>
                  <a:lnTo>
                    <a:pt x="451" y="1296"/>
                  </a:lnTo>
                  <a:lnTo>
                    <a:pt x="451" y="1305"/>
                  </a:lnTo>
                  <a:lnTo>
                    <a:pt x="456" y="1313"/>
                  </a:lnTo>
                  <a:lnTo>
                    <a:pt x="456" y="1325"/>
                  </a:lnTo>
                  <a:lnTo>
                    <a:pt x="461" y="1333"/>
                  </a:lnTo>
                  <a:lnTo>
                    <a:pt x="461" y="1345"/>
                  </a:lnTo>
                  <a:lnTo>
                    <a:pt x="466" y="1356"/>
                  </a:lnTo>
                  <a:lnTo>
                    <a:pt x="466" y="1367"/>
                  </a:lnTo>
                  <a:lnTo>
                    <a:pt x="472" y="1378"/>
                  </a:lnTo>
                  <a:lnTo>
                    <a:pt x="472" y="1391"/>
                  </a:lnTo>
                  <a:lnTo>
                    <a:pt x="477" y="1401"/>
                  </a:lnTo>
                  <a:lnTo>
                    <a:pt x="477" y="1413"/>
                  </a:lnTo>
                  <a:lnTo>
                    <a:pt x="482" y="1424"/>
                  </a:lnTo>
                  <a:lnTo>
                    <a:pt x="482" y="1433"/>
                  </a:lnTo>
                  <a:lnTo>
                    <a:pt x="487" y="1445"/>
                  </a:lnTo>
                  <a:lnTo>
                    <a:pt x="487" y="1453"/>
                  </a:lnTo>
                  <a:lnTo>
                    <a:pt x="493" y="1461"/>
                  </a:lnTo>
                  <a:lnTo>
                    <a:pt x="493" y="1470"/>
                  </a:lnTo>
                  <a:lnTo>
                    <a:pt x="498" y="1476"/>
                  </a:lnTo>
                  <a:lnTo>
                    <a:pt x="498" y="1483"/>
                  </a:lnTo>
                  <a:lnTo>
                    <a:pt x="503" y="1488"/>
                  </a:lnTo>
                  <a:lnTo>
                    <a:pt x="503" y="1493"/>
                  </a:lnTo>
                  <a:lnTo>
                    <a:pt x="508" y="1498"/>
                  </a:lnTo>
                  <a:lnTo>
                    <a:pt x="508" y="1503"/>
                  </a:lnTo>
                  <a:lnTo>
                    <a:pt x="513" y="1507"/>
                  </a:lnTo>
                  <a:lnTo>
                    <a:pt x="513" y="1512"/>
                  </a:lnTo>
                  <a:lnTo>
                    <a:pt x="519" y="1514"/>
                  </a:lnTo>
                  <a:lnTo>
                    <a:pt x="519" y="1516"/>
                  </a:lnTo>
                  <a:lnTo>
                    <a:pt x="523" y="1521"/>
                  </a:lnTo>
                  <a:lnTo>
                    <a:pt x="523" y="1523"/>
                  </a:lnTo>
                  <a:lnTo>
                    <a:pt x="529" y="1525"/>
                  </a:lnTo>
                  <a:lnTo>
                    <a:pt x="533" y="1528"/>
                  </a:lnTo>
                  <a:lnTo>
                    <a:pt x="533" y="1530"/>
                  </a:lnTo>
                  <a:lnTo>
                    <a:pt x="539" y="1532"/>
                  </a:lnTo>
                  <a:lnTo>
                    <a:pt x="544" y="1535"/>
                  </a:lnTo>
                  <a:lnTo>
                    <a:pt x="549" y="1538"/>
                  </a:lnTo>
                  <a:lnTo>
                    <a:pt x="555" y="1538"/>
                  </a:lnTo>
                  <a:lnTo>
                    <a:pt x="560" y="1540"/>
                  </a:lnTo>
                  <a:lnTo>
                    <a:pt x="565" y="1540"/>
                  </a:lnTo>
                  <a:lnTo>
                    <a:pt x="571" y="1540"/>
                  </a:lnTo>
                  <a:lnTo>
                    <a:pt x="575" y="1542"/>
                  </a:lnTo>
                  <a:lnTo>
                    <a:pt x="581" y="1542"/>
                  </a:lnTo>
                  <a:lnTo>
                    <a:pt x="586" y="1542"/>
                  </a:lnTo>
                  <a:lnTo>
                    <a:pt x="591" y="1542"/>
                  </a:lnTo>
                  <a:lnTo>
                    <a:pt x="599" y="1542"/>
                  </a:lnTo>
                  <a:lnTo>
                    <a:pt x="599" y="1544"/>
                  </a:lnTo>
                  <a:lnTo>
                    <a:pt x="604" y="1544"/>
                  </a:lnTo>
                  <a:lnTo>
                    <a:pt x="609" y="1544"/>
                  </a:lnTo>
                  <a:lnTo>
                    <a:pt x="615" y="1544"/>
                  </a:lnTo>
                  <a:lnTo>
                    <a:pt x="619" y="1544"/>
                  </a:lnTo>
                  <a:lnTo>
                    <a:pt x="625" y="1544"/>
                  </a:lnTo>
                  <a:lnTo>
                    <a:pt x="630" y="1544"/>
                  </a:lnTo>
                  <a:lnTo>
                    <a:pt x="635" y="1544"/>
                  </a:lnTo>
                  <a:lnTo>
                    <a:pt x="640" y="1544"/>
                  </a:lnTo>
                  <a:lnTo>
                    <a:pt x="646" y="1544"/>
                  </a:lnTo>
                  <a:lnTo>
                    <a:pt x="651" y="1542"/>
                  </a:lnTo>
                  <a:lnTo>
                    <a:pt x="651" y="1540"/>
                  </a:lnTo>
                  <a:lnTo>
                    <a:pt x="656" y="1538"/>
                  </a:lnTo>
                  <a:lnTo>
                    <a:pt x="656" y="1530"/>
                  </a:lnTo>
                  <a:lnTo>
                    <a:pt x="662" y="1523"/>
                  </a:lnTo>
                  <a:lnTo>
                    <a:pt x="662" y="1510"/>
                  </a:lnTo>
                  <a:lnTo>
                    <a:pt x="667" y="1493"/>
                  </a:lnTo>
                  <a:lnTo>
                    <a:pt x="667" y="1472"/>
                  </a:lnTo>
                  <a:lnTo>
                    <a:pt x="672" y="1442"/>
                  </a:lnTo>
                  <a:lnTo>
                    <a:pt x="672" y="1408"/>
                  </a:lnTo>
                  <a:lnTo>
                    <a:pt x="678" y="1365"/>
                  </a:lnTo>
                  <a:lnTo>
                    <a:pt x="678" y="1313"/>
                  </a:lnTo>
                  <a:lnTo>
                    <a:pt x="683" y="1254"/>
                  </a:lnTo>
                  <a:lnTo>
                    <a:pt x="683" y="1187"/>
                  </a:lnTo>
                  <a:lnTo>
                    <a:pt x="688" y="1111"/>
                  </a:lnTo>
                  <a:lnTo>
                    <a:pt x="688" y="1032"/>
                  </a:lnTo>
                  <a:lnTo>
                    <a:pt x="693" y="946"/>
                  </a:lnTo>
                  <a:lnTo>
                    <a:pt x="693" y="852"/>
                  </a:lnTo>
                  <a:lnTo>
                    <a:pt x="698" y="760"/>
                  </a:lnTo>
                  <a:lnTo>
                    <a:pt x="698" y="666"/>
                  </a:lnTo>
                  <a:lnTo>
                    <a:pt x="703" y="570"/>
                  </a:lnTo>
                  <a:lnTo>
                    <a:pt x="703" y="477"/>
                  </a:lnTo>
                  <a:lnTo>
                    <a:pt x="708" y="386"/>
                  </a:lnTo>
                  <a:lnTo>
                    <a:pt x="708" y="304"/>
                  </a:lnTo>
                  <a:lnTo>
                    <a:pt x="714" y="229"/>
                  </a:lnTo>
                  <a:lnTo>
                    <a:pt x="714" y="161"/>
                  </a:lnTo>
                  <a:lnTo>
                    <a:pt x="719" y="108"/>
                  </a:lnTo>
                  <a:lnTo>
                    <a:pt x="719" y="63"/>
                  </a:lnTo>
                  <a:lnTo>
                    <a:pt x="724" y="31"/>
                  </a:lnTo>
                  <a:lnTo>
                    <a:pt x="724" y="10"/>
                  </a:lnTo>
                  <a:lnTo>
                    <a:pt x="729" y="0"/>
                  </a:lnTo>
                  <a:lnTo>
                    <a:pt x="729" y="3"/>
                  </a:lnTo>
                  <a:lnTo>
                    <a:pt x="735" y="16"/>
                  </a:lnTo>
                  <a:lnTo>
                    <a:pt x="735" y="40"/>
                  </a:lnTo>
                  <a:lnTo>
                    <a:pt x="740" y="74"/>
                  </a:lnTo>
                  <a:lnTo>
                    <a:pt x="740" y="114"/>
                  </a:lnTo>
                  <a:lnTo>
                    <a:pt x="740" y="164"/>
                  </a:lnTo>
                  <a:lnTo>
                    <a:pt x="745" y="219"/>
                  </a:lnTo>
                  <a:lnTo>
                    <a:pt x="745" y="278"/>
                  </a:lnTo>
                  <a:lnTo>
                    <a:pt x="751" y="339"/>
                  </a:lnTo>
                  <a:lnTo>
                    <a:pt x="751" y="405"/>
                  </a:lnTo>
                  <a:lnTo>
                    <a:pt x="755" y="470"/>
                  </a:lnTo>
                  <a:lnTo>
                    <a:pt x="755" y="536"/>
                  </a:lnTo>
                  <a:lnTo>
                    <a:pt x="761" y="603"/>
                  </a:lnTo>
                  <a:lnTo>
                    <a:pt x="761" y="670"/>
                  </a:lnTo>
                  <a:lnTo>
                    <a:pt x="766" y="734"/>
                  </a:lnTo>
                  <a:lnTo>
                    <a:pt x="766" y="795"/>
                  </a:lnTo>
                  <a:lnTo>
                    <a:pt x="771" y="855"/>
                  </a:lnTo>
                  <a:lnTo>
                    <a:pt x="771" y="911"/>
                  </a:lnTo>
                  <a:lnTo>
                    <a:pt x="779" y="967"/>
                  </a:lnTo>
                  <a:lnTo>
                    <a:pt x="779" y="1016"/>
                  </a:lnTo>
                  <a:lnTo>
                    <a:pt x="785" y="1063"/>
                  </a:lnTo>
                  <a:lnTo>
                    <a:pt x="785" y="1107"/>
                  </a:lnTo>
                  <a:lnTo>
                    <a:pt x="790" y="1147"/>
                  </a:lnTo>
                  <a:lnTo>
                    <a:pt x="790" y="1184"/>
                  </a:lnTo>
                  <a:lnTo>
                    <a:pt x="794" y="1217"/>
                  </a:lnTo>
                  <a:lnTo>
                    <a:pt x="794" y="1250"/>
                  </a:lnTo>
                  <a:lnTo>
                    <a:pt x="800" y="1277"/>
                  </a:lnTo>
                  <a:lnTo>
                    <a:pt x="800" y="1303"/>
                  </a:lnTo>
                  <a:lnTo>
                    <a:pt x="805" y="1327"/>
                  </a:lnTo>
                  <a:lnTo>
                    <a:pt x="805" y="1347"/>
                  </a:lnTo>
                  <a:lnTo>
                    <a:pt x="810" y="1365"/>
                  </a:lnTo>
                  <a:lnTo>
                    <a:pt x="810" y="1383"/>
                  </a:lnTo>
                  <a:lnTo>
                    <a:pt x="815" y="1397"/>
                  </a:lnTo>
                  <a:lnTo>
                    <a:pt x="815" y="1411"/>
                  </a:lnTo>
                  <a:lnTo>
                    <a:pt x="820" y="1424"/>
                  </a:lnTo>
                  <a:lnTo>
                    <a:pt x="820" y="1435"/>
                  </a:lnTo>
                  <a:lnTo>
                    <a:pt x="826" y="1445"/>
                  </a:lnTo>
                  <a:lnTo>
                    <a:pt x="826" y="1453"/>
                  </a:lnTo>
                  <a:lnTo>
                    <a:pt x="831" y="1461"/>
                  </a:lnTo>
                  <a:lnTo>
                    <a:pt x="831" y="1468"/>
                  </a:lnTo>
                  <a:lnTo>
                    <a:pt x="836" y="1474"/>
                  </a:lnTo>
                  <a:lnTo>
                    <a:pt x="836" y="1481"/>
                  </a:lnTo>
                  <a:lnTo>
                    <a:pt x="842" y="1485"/>
                  </a:lnTo>
                  <a:lnTo>
                    <a:pt x="842" y="1490"/>
                  </a:lnTo>
                  <a:lnTo>
                    <a:pt x="842" y="1493"/>
                  </a:lnTo>
                  <a:lnTo>
                    <a:pt x="847" y="1496"/>
                  </a:lnTo>
                  <a:lnTo>
                    <a:pt x="847" y="1500"/>
                  </a:lnTo>
                  <a:lnTo>
                    <a:pt x="852" y="1503"/>
                  </a:lnTo>
                  <a:lnTo>
                    <a:pt x="852" y="1505"/>
                  </a:lnTo>
                  <a:lnTo>
                    <a:pt x="857" y="1507"/>
                  </a:lnTo>
                  <a:lnTo>
                    <a:pt x="857" y="1510"/>
                  </a:lnTo>
                  <a:lnTo>
                    <a:pt x="862" y="1512"/>
                  </a:lnTo>
                  <a:lnTo>
                    <a:pt x="862" y="1514"/>
                  </a:lnTo>
                  <a:lnTo>
                    <a:pt x="868" y="1516"/>
                  </a:lnTo>
                  <a:lnTo>
                    <a:pt x="868" y="1519"/>
                  </a:lnTo>
                  <a:lnTo>
                    <a:pt x="873" y="1519"/>
                  </a:lnTo>
                  <a:lnTo>
                    <a:pt x="873" y="1521"/>
                  </a:lnTo>
                  <a:lnTo>
                    <a:pt x="878" y="1521"/>
                  </a:lnTo>
                  <a:lnTo>
                    <a:pt x="878" y="1523"/>
                  </a:lnTo>
                  <a:lnTo>
                    <a:pt x="883" y="1525"/>
                  </a:lnTo>
                  <a:lnTo>
                    <a:pt x="888" y="1525"/>
                  </a:lnTo>
                  <a:lnTo>
                    <a:pt x="888" y="1528"/>
                  </a:lnTo>
                  <a:lnTo>
                    <a:pt x="893" y="1528"/>
                  </a:lnTo>
                  <a:lnTo>
                    <a:pt x="893" y="1530"/>
                  </a:lnTo>
                  <a:lnTo>
                    <a:pt x="899" y="1530"/>
                  </a:lnTo>
                  <a:lnTo>
                    <a:pt x="905" y="1532"/>
                  </a:lnTo>
                  <a:lnTo>
                    <a:pt x="910" y="1532"/>
                  </a:lnTo>
                  <a:lnTo>
                    <a:pt x="915" y="1535"/>
                  </a:lnTo>
                  <a:lnTo>
                    <a:pt x="920" y="1535"/>
                  </a:lnTo>
                  <a:lnTo>
                    <a:pt x="926" y="1535"/>
                  </a:lnTo>
                  <a:lnTo>
                    <a:pt x="930" y="1538"/>
                  </a:lnTo>
                  <a:lnTo>
                    <a:pt x="936" y="1538"/>
                  </a:lnTo>
                  <a:lnTo>
                    <a:pt x="941" y="1538"/>
                  </a:lnTo>
                  <a:lnTo>
                    <a:pt x="946" y="1538"/>
                  </a:lnTo>
                  <a:lnTo>
                    <a:pt x="946" y="1540"/>
                  </a:lnTo>
                  <a:lnTo>
                    <a:pt x="954" y="1540"/>
                  </a:lnTo>
                  <a:lnTo>
                    <a:pt x="959" y="1540"/>
                  </a:lnTo>
                  <a:lnTo>
                    <a:pt x="964" y="1540"/>
                  </a:lnTo>
                  <a:lnTo>
                    <a:pt x="970" y="1540"/>
                  </a:lnTo>
                  <a:lnTo>
                    <a:pt x="970" y="1538"/>
                  </a:lnTo>
                  <a:lnTo>
                    <a:pt x="974" y="1538"/>
                  </a:lnTo>
                  <a:lnTo>
                    <a:pt x="974" y="1535"/>
                  </a:lnTo>
                  <a:lnTo>
                    <a:pt x="980" y="1530"/>
                  </a:lnTo>
                  <a:lnTo>
                    <a:pt x="980" y="1525"/>
                  </a:lnTo>
                  <a:lnTo>
                    <a:pt x="985" y="1519"/>
                  </a:lnTo>
                  <a:lnTo>
                    <a:pt x="985" y="1510"/>
                  </a:lnTo>
                  <a:lnTo>
                    <a:pt x="990" y="1498"/>
                  </a:lnTo>
                  <a:lnTo>
                    <a:pt x="990" y="1483"/>
                  </a:lnTo>
                  <a:lnTo>
                    <a:pt x="996" y="1466"/>
                  </a:lnTo>
                  <a:lnTo>
                    <a:pt x="996" y="1442"/>
                  </a:lnTo>
                  <a:lnTo>
                    <a:pt x="1001" y="1413"/>
                  </a:lnTo>
                  <a:lnTo>
                    <a:pt x="1001" y="1378"/>
                  </a:lnTo>
                  <a:lnTo>
                    <a:pt x="1006" y="1340"/>
                  </a:lnTo>
                  <a:lnTo>
                    <a:pt x="1006" y="1296"/>
                  </a:lnTo>
                  <a:lnTo>
                    <a:pt x="1011" y="1248"/>
                  </a:lnTo>
                  <a:lnTo>
                    <a:pt x="1011" y="1195"/>
                  </a:lnTo>
                  <a:lnTo>
                    <a:pt x="1016" y="1136"/>
                  </a:lnTo>
                  <a:lnTo>
                    <a:pt x="1016" y="1075"/>
                  </a:lnTo>
                  <a:lnTo>
                    <a:pt x="1022" y="1010"/>
                  </a:lnTo>
                  <a:lnTo>
                    <a:pt x="1022" y="944"/>
                  </a:lnTo>
                  <a:lnTo>
                    <a:pt x="1026" y="876"/>
                  </a:lnTo>
                  <a:lnTo>
                    <a:pt x="1026" y="807"/>
                  </a:lnTo>
                  <a:lnTo>
                    <a:pt x="1032" y="742"/>
                  </a:lnTo>
                  <a:lnTo>
                    <a:pt x="1032" y="679"/>
                  </a:lnTo>
                  <a:lnTo>
                    <a:pt x="1037" y="620"/>
                  </a:lnTo>
                  <a:lnTo>
                    <a:pt x="1037" y="566"/>
                  </a:lnTo>
                  <a:lnTo>
                    <a:pt x="1042" y="516"/>
                  </a:lnTo>
                  <a:lnTo>
                    <a:pt x="1042" y="472"/>
                  </a:lnTo>
                  <a:lnTo>
                    <a:pt x="1048" y="436"/>
                  </a:lnTo>
                  <a:lnTo>
                    <a:pt x="1048" y="410"/>
                  </a:lnTo>
                  <a:lnTo>
                    <a:pt x="1048" y="388"/>
                  </a:lnTo>
                  <a:lnTo>
                    <a:pt x="1053" y="377"/>
                  </a:lnTo>
                  <a:lnTo>
                    <a:pt x="1053" y="372"/>
                  </a:lnTo>
                  <a:lnTo>
                    <a:pt x="1058" y="377"/>
                  </a:lnTo>
                  <a:lnTo>
                    <a:pt x="1058" y="388"/>
                  </a:lnTo>
                  <a:lnTo>
                    <a:pt x="1064" y="407"/>
                  </a:lnTo>
                  <a:lnTo>
                    <a:pt x="1064" y="432"/>
                  </a:lnTo>
                  <a:lnTo>
                    <a:pt x="1068" y="461"/>
                  </a:lnTo>
                  <a:lnTo>
                    <a:pt x="1068" y="495"/>
                  </a:lnTo>
                  <a:lnTo>
                    <a:pt x="1073" y="536"/>
                  </a:lnTo>
                  <a:lnTo>
                    <a:pt x="1073" y="576"/>
                  </a:lnTo>
                  <a:lnTo>
                    <a:pt x="1079" y="621"/>
                  </a:lnTo>
                  <a:lnTo>
                    <a:pt x="1079" y="670"/>
                  </a:lnTo>
                  <a:lnTo>
                    <a:pt x="1084" y="717"/>
                  </a:lnTo>
                  <a:lnTo>
                    <a:pt x="1084" y="765"/>
                  </a:lnTo>
                  <a:lnTo>
                    <a:pt x="1089" y="814"/>
                  </a:lnTo>
                  <a:lnTo>
                    <a:pt x="1089" y="863"/>
                  </a:lnTo>
                  <a:lnTo>
                    <a:pt x="1094" y="909"/>
                  </a:lnTo>
                  <a:lnTo>
                    <a:pt x="1094" y="958"/>
                  </a:lnTo>
                  <a:lnTo>
                    <a:pt x="1099" y="999"/>
                  </a:lnTo>
                  <a:lnTo>
                    <a:pt x="1099" y="1043"/>
                  </a:lnTo>
                  <a:lnTo>
                    <a:pt x="1105" y="1085"/>
                  </a:lnTo>
                  <a:lnTo>
                    <a:pt x="1105" y="1121"/>
                  </a:lnTo>
                  <a:lnTo>
                    <a:pt x="1110" y="1156"/>
                  </a:lnTo>
                  <a:lnTo>
                    <a:pt x="1110" y="1191"/>
                  </a:lnTo>
                  <a:lnTo>
                    <a:pt x="1115" y="1222"/>
                  </a:lnTo>
                  <a:lnTo>
                    <a:pt x="1115" y="1252"/>
                  </a:lnTo>
                  <a:lnTo>
                    <a:pt x="1121" y="1277"/>
                  </a:lnTo>
                  <a:lnTo>
                    <a:pt x="1121" y="1301"/>
                  </a:lnTo>
                  <a:lnTo>
                    <a:pt x="1129" y="1325"/>
                  </a:lnTo>
                  <a:lnTo>
                    <a:pt x="1129" y="1345"/>
                  </a:lnTo>
                  <a:lnTo>
                    <a:pt x="1134" y="1365"/>
                  </a:lnTo>
                  <a:lnTo>
                    <a:pt x="1134" y="1381"/>
                  </a:lnTo>
                  <a:lnTo>
                    <a:pt x="1139" y="1397"/>
                  </a:lnTo>
                  <a:lnTo>
                    <a:pt x="1139" y="1411"/>
                  </a:lnTo>
                  <a:lnTo>
                    <a:pt x="1145" y="1422"/>
                  </a:lnTo>
                  <a:lnTo>
                    <a:pt x="1145" y="1433"/>
                  </a:lnTo>
                  <a:lnTo>
                    <a:pt x="1149" y="1445"/>
                  </a:lnTo>
                  <a:lnTo>
                    <a:pt x="1149" y="1453"/>
                  </a:lnTo>
                  <a:lnTo>
                    <a:pt x="1149" y="1463"/>
                  </a:lnTo>
                  <a:lnTo>
                    <a:pt x="1155" y="1470"/>
                  </a:lnTo>
                  <a:lnTo>
                    <a:pt x="1155" y="1476"/>
                  </a:lnTo>
                  <a:lnTo>
                    <a:pt x="1161" y="1481"/>
                  </a:lnTo>
                  <a:lnTo>
                    <a:pt x="1161" y="1488"/>
                  </a:lnTo>
                  <a:lnTo>
                    <a:pt x="1165" y="1492"/>
                  </a:lnTo>
                  <a:lnTo>
                    <a:pt x="1165" y="1496"/>
                  </a:lnTo>
                  <a:lnTo>
                    <a:pt x="1170" y="1498"/>
                  </a:lnTo>
                  <a:lnTo>
                    <a:pt x="1170" y="1503"/>
                  </a:lnTo>
                  <a:lnTo>
                    <a:pt x="1176" y="1505"/>
                  </a:lnTo>
                  <a:lnTo>
                    <a:pt x="1176" y="1510"/>
                  </a:lnTo>
                  <a:lnTo>
                    <a:pt x="1181" y="1512"/>
                  </a:lnTo>
                  <a:lnTo>
                    <a:pt x="1181" y="1514"/>
                  </a:lnTo>
                  <a:lnTo>
                    <a:pt x="1186" y="1516"/>
                  </a:lnTo>
                  <a:lnTo>
                    <a:pt x="1191" y="1519"/>
                  </a:lnTo>
                  <a:lnTo>
                    <a:pt x="1191" y="1521"/>
                  </a:lnTo>
                  <a:lnTo>
                    <a:pt x="1196" y="1521"/>
                  </a:lnTo>
                  <a:lnTo>
                    <a:pt x="1196" y="1523"/>
                  </a:lnTo>
                  <a:lnTo>
                    <a:pt x="1202" y="1525"/>
                  </a:lnTo>
                  <a:lnTo>
                    <a:pt x="1207" y="1528"/>
                  </a:lnTo>
                  <a:lnTo>
                    <a:pt x="1212" y="1528"/>
                  </a:lnTo>
                  <a:lnTo>
                    <a:pt x="1212" y="1530"/>
                  </a:lnTo>
                  <a:lnTo>
                    <a:pt x="1217" y="1530"/>
                  </a:lnTo>
                  <a:lnTo>
                    <a:pt x="1223" y="1532"/>
                  </a:lnTo>
                  <a:lnTo>
                    <a:pt x="1228" y="1532"/>
                  </a:lnTo>
                  <a:lnTo>
                    <a:pt x="1232" y="1535"/>
                  </a:lnTo>
                  <a:lnTo>
                    <a:pt x="1239" y="1535"/>
                  </a:lnTo>
                  <a:lnTo>
                    <a:pt x="1244" y="1535"/>
                  </a:lnTo>
                  <a:lnTo>
                    <a:pt x="1244" y="1538"/>
                  </a:lnTo>
                  <a:lnTo>
                    <a:pt x="1248" y="1538"/>
                  </a:lnTo>
                  <a:lnTo>
                    <a:pt x="1254" y="1538"/>
                  </a:lnTo>
                  <a:lnTo>
                    <a:pt x="1258" y="1538"/>
                  </a:lnTo>
                  <a:lnTo>
                    <a:pt x="1258" y="1540"/>
                  </a:lnTo>
                  <a:lnTo>
                    <a:pt x="1264" y="1540"/>
                  </a:lnTo>
                  <a:lnTo>
                    <a:pt x="1269" y="1540"/>
                  </a:lnTo>
                  <a:lnTo>
                    <a:pt x="1274" y="1540"/>
                  </a:lnTo>
                  <a:lnTo>
                    <a:pt x="1279" y="1540"/>
                  </a:lnTo>
                  <a:lnTo>
                    <a:pt x="1285" y="1542"/>
                  </a:lnTo>
                  <a:lnTo>
                    <a:pt x="1290" y="1542"/>
                  </a:lnTo>
                  <a:lnTo>
                    <a:pt x="1295" y="1542"/>
                  </a:lnTo>
                  <a:lnTo>
                    <a:pt x="1300" y="1542"/>
                  </a:lnTo>
                  <a:lnTo>
                    <a:pt x="1308" y="1542"/>
                  </a:lnTo>
                  <a:lnTo>
                    <a:pt x="1313" y="1542"/>
                  </a:lnTo>
                  <a:lnTo>
                    <a:pt x="1319" y="1542"/>
                  </a:lnTo>
                  <a:lnTo>
                    <a:pt x="1324" y="1544"/>
                  </a:lnTo>
                  <a:lnTo>
                    <a:pt x="1329" y="1544"/>
                  </a:lnTo>
                  <a:lnTo>
                    <a:pt x="1335" y="1544"/>
                  </a:lnTo>
                  <a:lnTo>
                    <a:pt x="1339" y="1544"/>
                  </a:lnTo>
                  <a:lnTo>
                    <a:pt x="1345" y="1544"/>
                  </a:lnTo>
                  <a:lnTo>
                    <a:pt x="1350" y="1544"/>
                  </a:lnTo>
                  <a:lnTo>
                    <a:pt x="1355" y="1544"/>
                  </a:lnTo>
                  <a:lnTo>
                    <a:pt x="1361" y="1544"/>
                  </a:lnTo>
                  <a:lnTo>
                    <a:pt x="1366" y="1544"/>
                  </a:lnTo>
                  <a:lnTo>
                    <a:pt x="1371" y="1544"/>
                  </a:lnTo>
                  <a:lnTo>
                    <a:pt x="1377" y="1544"/>
                  </a:lnTo>
                  <a:lnTo>
                    <a:pt x="1382" y="1544"/>
                  </a:lnTo>
                  <a:lnTo>
                    <a:pt x="1387" y="1544"/>
                  </a:lnTo>
                  <a:lnTo>
                    <a:pt x="1392" y="1544"/>
                  </a:lnTo>
                  <a:lnTo>
                    <a:pt x="1397" y="1544"/>
                  </a:lnTo>
                  <a:lnTo>
                    <a:pt x="1403" y="1544"/>
                  </a:lnTo>
                  <a:lnTo>
                    <a:pt x="1408" y="1544"/>
                  </a:lnTo>
                  <a:lnTo>
                    <a:pt x="1413" y="1544"/>
                  </a:lnTo>
                  <a:lnTo>
                    <a:pt x="1413" y="1542"/>
                  </a:lnTo>
                  <a:lnTo>
                    <a:pt x="1419" y="1542"/>
                  </a:lnTo>
                  <a:lnTo>
                    <a:pt x="1423" y="1542"/>
                  </a:lnTo>
                  <a:lnTo>
                    <a:pt x="1429" y="1542"/>
                  </a:lnTo>
                  <a:lnTo>
                    <a:pt x="1434" y="1542"/>
                  </a:lnTo>
                  <a:lnTo>
                    <a:pt x="1439" y="1542"/>
                  </a:lnTo>
                  <a:lnTo>
                    <a:pt x="1445" y="1542"/>
                  </a:lnTo>
                  <a:lnTo>
                    <a:pt x="1449" y="1542"/>
                  </a:lnTo>
                  <a:lnTo>
                    <a:pt x="1454" y="1542"/>
                  </a:lnTo>
                  <a:lnTo>
                    <a:pt x="1460" y="1542"/>
                  </a:lnTo>
                  <a:lnTo>
                    <a:pt x="1465" y="1542"/>
                  </a:lnTo>
                  <a:lnTo>
                    <a:pt x="1470" y="1542"/>
                  </a:lnTo>
                  <a:lnTo>
                    <a:pt x="1470" y="1544"/>
                  </a:lnTo>
                  <a:lnTo>
                    <a:pt x="1475" y="1544"/>
                  </a:lnTo>
                  <a:lnTo>
                    <a:pt x="1483" y="1544"/>
                  </a:lnTo>
                  <a:lnTo>
                    <a:pt x="1483" y="1542"/>
                  </a:lnTo>
                  <a:lnTo>
                    <a:pt x="1489" y="1542"/>
                  </a:lnTo>
                  <a:lnTo>
                    <a:pt x="1494" y="1542"/>
                  </a:lnTo>
                  <a:lnTo>
                    <a:pt x="1494" y="1540"/>
                  </a:lnTo>
                  <a:lnTo>
                    <a:pt x="1499" y="1538"/>
                  </a:lnTo>
                  <a:lnTo>
                    <a:pt x="1499" y="1535"/>
                  </a:lnTo>
                  <a:lnTo>
                    <a:pt x="1503" y="1530"/>
                  </a:lnTo>
                  <a:lnTo>
                    <a:pt x="1503" y="1525"/>
                  </a:lnTo>
                  <a:lnTo>
                    <a:pt x="1509" y="1519"/>
                  </a:lnTo>
                  <a:lnTo>
                    <a:pt x="1509" y="1512"/>
                  </a:lnTo>
                  <a:lnTo>
                    <a:pt x="1514" y="1503"/>
                  </a:lnTo>
                  <a:lnTo>
                    <a:pt x="1514" y="1490"/>
                  </a:lnTo>
                  <a:lnTo>
                    <a:pt x="1519" y="1476"/>
                  </a:lnTo>
                  <a:lnTo>
                    <a:pt x="1519" y="1458"/>
                  </a:lnTo>
                  <a:lnTo>
                    <a:pt x="1524" y="1438"/>
                  </a:lnTo>
                  <a:lnTo>
                    <a:pt x="1524" y="1415"/>
                  </a:lnTo>
                  <a:lnTo>
                    <a:pt x="1530" y="1386"/>
                  </a:lnTo>
                  <a:lnTo>
                    <a:pt x="1530" y="1356"/>
                  </a:lnTo>
                  <a:lnTo>
                    <a:pt x="1535" y="1319"/>
                  </a:lnTo>
                  <a:lnTo>
                    <a:pt x="1535" y="1281"/>
                  </a:lnTo>
                  <a:lnTo>
                    <a:pt x="1540" y="1241"/>
                  </a:lnTo>
                  <a:lnTo>
                    <a:pt x="1540" y="1195"/>
                  </a:lnTo>
                  <a:lnTo>
                    <a:pt x="1545" y="1144"/>
                  </a:lnTo>
                  <a:lnTo>
                    <a:pt x="1545" y="1096"/>
                  </a:lnTo>
                  <a:lnTo>
                    <a:pt x="1550" y="1040"/>
                  </a:lnTo>
                  <a:lnTo>
                    <a:pt x="1550" y="986"/>
                  </a:lnTo>
                  <a:lnTo>
                    <a:pt x="1556" y="929"/>
                  </a:lnTo>
                  <a:lnTo>
                    <a:pt x="1556" y="876"/>
                  </a:lnTo>
                  <a:lnTo>
                    <a:pt x="1561" y="818"/>
                  </a:lnTo>
                  <a:lnTo>
                    <a:pt x="1561" y="765"/>
                  </a:lnTo>
                  <a:lnTo>
                    <a:pt x="1561" y="713"/>
                  </a:lnTo>
                  <a:lnTo>
                    <a:pt x="1566" y="666"/>
                  </a:lnTo>
                  <a:lnTo>
                    <a:pt x="1566" y="617"/>
                  </a:lnTo>
                  <a:lnTo>
                    <a:pt x="1571" y="576"/>
                  </a:lnTo>
                  <a:lnTo>
                    <a:pt x="1571" y="540"/>
                  </a:lnTo>
                  <a:lnTo>
                    <a:pt x="1577" y="509"/>
                  </a:lnTo>
                  <a:lnTo>
                    <a:pt x="1577" y="482"/>
                  </a:lnTo>
                  <a:lnTo>
                    <a:pt x="1582" y="461"/>
                  </a:lnTo>
                  <a:lnTo>
                    <a:pt x="1582" y="447"/>
                  </a:lnTo>
                  <a:lnTo>
                    <a:pt x="1587" y="438"/>
                  </a:lnTo>
                  <a:lnTo>
                    <a:pt x="1587" y="436"/>
                  </a:lnTo>
                  <a:lnTo>
                    <a:pt x="1592" y="441"/>
                  </a:lnTo>
                  <a:lnTo>
                    <a:pt x="1592" y="450"/>
                  </a:lnTo>
                  <a:lnTo>
                    <a:pt x="1598" y="463"/>
                  </a:lnTo>
                  <a:lnTo>
                    <a:pt x="1598" y="484"/>
                  </a:lnTo>
                  <a:lnTo>
                    <a:pt x="1603" y="507"/>
                  </a:lnTo>
                  <a:lnTo>
                    <a:pt x="1603" y="536"/>
                  </a:lnTo>
                  <a:lnTo>
                    <a:pt x="1608" y="568"/>
                  </a:lnTo>
                  <a:lnTo>
                    <a:pt x="1608" y="600"/>
                  </a:lnTo>
                  <a:lnTo>
                    <a:pt x="1613" y="639"/>
                  </a:lnTo>
                  <a:lnTo>
                    <a:pt x="1613" y="679"/>
                  </a:lnTo>
                  <a:lnTo>
                    <a:pt x="1618" y="720"/>
                  </a:lnTo>
                  <a:lnTo>
                    <a:pt x="1618" y="760"/>
                  </a:lnTo>
                  <a:lnTo>
                    <a:pt x="1624" y="801"/>
                  </a:lnTo>
                  <a:lnTo>
                    <a:pt x="1624" y="843"/>
                  </a:lnTo>
                  <a:lnTo>
                    <a:pt x="1629" y="887"/>
                  </a:lnTo>
                  <a:lnTo>
                    <a:pt x="1629" y="927"/>
                  </a:lnTo>
                  <a:lnTo>
                    <a:pt x="1634" y="969"/>
                  </a:lnTo>
                  <a:lnTo>
                    <a:pt x="1634" y="1007"/>
                  </a:lnTo>
                  <a:lnTo>
                    <a:pt x="1639" y="1045"/>
                  </a:lnTo>
                  <a:lnTo>
                    <a:pt x="1639" y="1082"/>
                  </a:lnTo>
                  <a:lnTo>
                    <a:pt x="1644" y="1118"/>
                  </a:lnTo>
                  <a:lnTo>
                    <a:pt x="1644" y="1149"/>
                  </a:lnTo>
                  <a:lnTo>
                    <a:pt x="1650" y="1182"/>
                  </a:lnTo>
                  <a:lnTo>
                    <a:pt x="1650" y="1211"/>
                  </a:lnTo>
                  <a:lnTo>
                    <a:pt x="1657" y="1241"/>
                  </a:lnTo>
                  <a:lnTo>
                    <a:pt x="1657" y="1265"/>
                  </a:lnTo>
                  <a:lnTo>
                    <a:pt x="1663" y="1290"/>
                  </a:lnTo>
                  <a:lnTo>
                    <a:pt x="1663" y="1313"/>
                  </a:lnTo>
                  <a:lnTo>
                    <a:pt x="1663" y="1333"/>
                  </a:lnTo>
                  <a:lnTo>
                    <a:pt x="1668" y="1352"/>
                  </a:lnTo>
                  <a:lnTo>
                    <a:pt x="1668" y="1370"/>
                  </a:lnTo>
                  <a:lnTo>
                    <a:pt x="1673" y="1386"/>
                  </a:lnTo>
                  <a:lnTo>
                    <a:pt x="1673" y="1401"/>
                  </a:lnTo>
                  <a:lnTo>
                    <a:pt x="1679" y="1413"/>
                  </a:lnTo>
                  <a:lnTo>
                    <a:pt x="1679" y="1426"/>
                  </a:lnTo>
                  <a:lnTo>
                    <a:pt x="1684" y="1438"/>
                  </a:lnTo>
                  <a:lnTo>
                    <a:pt x="1684" y="1447"/>
                  </a:lnTo>
                  <a:lnTo>
                    <a:pt x="1689" y="1455"/>
                  </a:lnTo>
                  <a:lnTo>
                    <a:pt x="1689" y="1466"/>
                  </a:lnTo>
                  <a:lnTo>
                    <a:pt x="1694" y="1472"/>
                  </a:lnTo>
                  <a:lnTo>
                    <a:pt x="1694" y="1479"/>
                  </a:lnTo>
                  <a:lnTo>
                    <a:pt x="1700" y="1483"/>
                  </a:lnTo>
                  <a:lnTo>
                    <a:pt x="1700" y="1490"/>
                  </a:lnTo>
                  <a:lnTo>
                    <a:pt x="1704" y="1493"/>
                  </a:lnTo>
                  <a:lnTo>
                    <a:pt x="1704" y="1498"/>
                  </a:lnTo>
                  <a:lnTo>
                    <a:pt x="1709" y="1500"/>
                  </a:lnTo>
                  <a:lnTo>
                    <a:pt x="1709" y="1505"/>
                  </a:lnTo>
                  <a:lnTo>
                    <a:pt x="1716" y="1507"/>
                  </a:lnTo>
                  <a:lnTo>
                    <a:pt x="1716" y="1512"/>
                  </a:lnTo>
                  <a:lnTo>
                    <a:pt x="1720" y="1514"/>
                  </a:lnTo>
                  <a:lnTo>
                    <a:pt x="1720" y="1516"/>
                  </a:lnTo>
                  <a:lnTo>
                    <a:pt x="1724" y="1519"/>
                  </a:lnTo>
                  <a:lnTo>
                    <a:pt x="1724" y="1521"/>
                  </a:lnTo>
                  <a:lnTo>
                    <a:pt x="1730" y="1521"/>
                  </a:lnTo>
                  <a:lnTo>
                    <a:pt x="1730" y="1523"/>
                  </a:lnTo>
                  <a:lnTo>
                    <a:pt x="1735" y="1525"/>
                  </a:lnTo>
                  <a:lnTo>
                    <a:pt x="1740" y="1528"/>
                  </a:lnTo>
                  <a:lnTo>
                    <a:pt x="1746" y="1530"/>
                  </a:lnTo>
                  <a:lnTo>
                    <a:pt x="1751" y="1532"/>
                  </a:lnTo>
                  <a:lnTo>
                    <a:pt x="1756" y="1532"/>
                  </a:lnTo>
                  <a:lnTo>
                    <a:pt x="1756" y="1535"/>
                  </a:lnTo>
                  <a:lnTo>
                    <a:pt x="1762" y="1535"/>
                  </a:lnTo>
                  <a:lnTo>
                    <a:pt x="1762" y="1538"/>
                  </a:lnTo>
                  <a:lnTo>
                    <a:pt x="1767" y="1538"/>
                  </a:lnTo>
                  <a:lnTo>
                    <a:pt x="1772" y="1538"/>
                  </a:lnTo>
                  <a:lnTo>
                    <a:pt x="1777" y="1540"/>
                  </a:lnTo>
                  <a:lnTo>
                    <a:pt x="1783" y="1540"/>
                  </a:lnTo>
                  <a:lnTo>
                    <a:pt x="1788" y="1540"/>
                  </a:lnTo>
                  <a:lnTo>
                    <a:pt x="1793" y="1542"/>
                  </a:lnTo>
                  <a:lnTo>
                    <a:pt x="1799" y="1542"/>
                  </a:lnTo>
                  <a:lnTo>
                    <a:pt x="1804" y="1542"/>
                  </a:lnTo>
                  <a:lnTo>
                    <a:pt x="1809" y="1542"/>
                  </a:lnTo>
                  <a:lnTo>
                    <a:pt x="1815" y="1542"/>
                  </a:lnTo>
                  <a:lnTo>
                    <a:pt x="1819" y="1544"/>
                  </a:lnTo>
                  <a:lnTo>
                    <a:pt x="1824" y="1544"/>
                  </a:lnTo>
                  <a:lnTo>
                    <a:pt x="1829" y="1544"/>
                  </a:lnTo>
                  <a:lnTo>
                    <a:pt x="1837" y="1544"/>
                  </a:lnTo>
                  <a:lnTo>
                    <a:pt x="1843" y="1544"/>
                  </a:lnTo>
                  <a:lnTo>
                    <a:pt x="1848" y="1544"/>
                  </a:lnTo>
                  <a:lnTo>
                    <a:pt x="1853" y="1544"/>
                  </a:lnTo>
                  <a:lnTo>
                    <a:pt x="1858" y="1544"/>
                  </a:lnTo>
                  <a:lnTo>
                    <a:pt x="1863" y="1547"/>
                  </a:lnTo>
                  <a:lnTo>
                    <a:pt x="1869" y="1547"/>
                  </a:lnTo>
                  <a:lnTo>
                    <a:pt x="1874" y="1547"/>
                  </a:lnTo>
                  <a:lnTo>
                    <a:pt x="1879" y="1547"/>
                  </a:lnTo>
                  <a:lnTo>
                    <a:pt x="1884" y="1547"/>
                  </a:lnTo>
                  <a:lnTo>
                    <a:pt x="1889" y="1547"/>
                  </a:lnTo>
                  <a:lnTo>
                    <a:pt x="1895" y="1547"/>
                  </a:lnTo>
                  <a:lnTo>
                    <a:pt x="1900" y="1547"/>
                  </a:lnTo>
                  <a:lnTo>
                    <a:pt x="1905" y="1547"/>
                  </a:lnTo>
                  <a:lnTo>
                    <a:pt x="1911" y="1547"/>
                  </a:lnTo>
                  <a:lnTo>
                    <a:pt x="1915" y="1547"/>
                  </a:lnTo>
                  <a:lnTo>
                    <a:pt x="1921" y="1547"/>
                  </a:lnTo>
                  <a:lnTo>
                    <a:pt x="1926" y="1547"/>
                  </a:lnTo>
                  <a:lnTo>
                    <a:pt x="1931" y="1549"/>
                  </a:lnTo>
                  <a:lnTo>
                    <a:pt x="1936" y="1549"/>
                  </a:lnTo>
                  <a:lnTo>
                    <a:pt x="1941" y="1549"/>
                  </a:lnTo>
                  <a:lnTo>
                    <a:pt x="1946" y="1549"/>
                  </a:lnTo>
                  <a:lnTo>
                    <a:pt x="1952" y="1549"/>
                  </a:lnTo>
                  <a:lnTo>
                    <a:pt x="1957" y="1549"/>
                  </a:lnTo>
                  <a:lnTo>
                    <a:pt x="1962" y="1549"/>
                  </a:lnTo>
                  <a:lnTo>
                    <a:pt x="1968" y="1549"/>
                  </a:lnTo>
                  <a:lnTo>
                    <a:pt x="1973" y="1549"/>
                  </a:lnTo>
                  <a:lnTo>
                    <a:pt x="1978" y="1549"/>
                  </a:lnTo>
                  <a:lnTo>
                    <a:pt x="1983" y="1549"/>
                  </a:lnTo>
                  <a:lnTo>
                    <a:pt x="1989" y="1549"/>
                  </a:lnTo>
                  <a:lnTo>
                    <a:pt x="1994" y="1549"/>
                  </a:lnTo>
                  <a:lnTo>
                    <a:pt x="1998" y="1549"/>
                  </a:lnTo>
                  <a:lnTo>
                    <a:pt x="2005" y="1549"/>
                  </a:lnTo>
                  <a:lnTo>
                    <a:pt x="2011" y="1549"/>
                  </a:lnTo>
                  <a:lnTo>
                    <a:pt x="2017" y="1549"/>
                  </a:lnTo>
                  <a:lnTo>
                    <a:pt x="2023" y="1549"/>
                  </a:lnTo>
                  <a:lnTo>
                    <a:pt x="2028" y="1551"/>
                  </a:lnTo>
                  <a:lnTo>
                    <a:pt x="2033" y="1551"/>
                  </a:lnTo>
                  <a:lnTo>
                    <a:pt x="2038" y="1551"/>
                  </a:lnTo>
                  <a:lnTo>
                    <a:pt x="2044" y="1551"/>
                  </a:lnTo>
                  <a:lnTo>
                    <a:pt x="2049" y="1551"/>
                  </a:lnTo>
                  <a:lnTo>
                    <a:pt x="2054" y="1551"/>
                  </a:lnTo>
                  <a:lnTo>
                    <a:pt x="2059" y="1551"/>
                  </a:lnTo>
                  <a:lnTo>
                    <a:pt x="2064" y="1551"/>
                  </a:lnTo>
                  <a:lnTo>
                    <a:pt x="2070" y="1551"/>
                  </a:lnTo>
                  <a:lnTo>
                    <a:pt x="2075" y="1551"/>
                  </a:lnTo>
                  <a:lnTo>
                    <a:pt x="2080" y="1551"/>
                  </a:lnTo>
                  <a:lnTo>
                    <a:pt x="2086" y="1551"/>
                  </a:lnTo>
                  <a:lnTo>
                    <a:pt x="2091" y="1551"/>
                  </a:lnTo>
                  <a:lnTo>
                    <a:pt x="2095" y="1551"/>
                  </a:lnTo>
                  <a:lnTo>
                    <a:pt x="2100" y="1551"/>
                  </a:lnTo>
                  <a:lnTo>
                    <a:pt x="2106" y="1551"/>
                  </a:lnTo>
                  <a:lnTo>
                    <a:pt x="2111" y="1551"/>
                  </a:lnTo>
                  <a:lnTo>
                    <a:pt x="2116" y="1551"/>
                  </a:lnTo>
                  <a:lnTo>
                    <a:pt x="2121" y="1551"/>
                  </a:lnTo>
                  <a:lnTo>
                    <a:pt x="2127" y="1551"/>
                  </a:lnTo>
                  <a:lnTo>
                    <a:pt x="2132" y="1551"/>
                  </a:lnTo>
                  <a:lnTo>
                    <a:pt x="2137" y="1551"/>
                  </a:lnTo>
                  <a:lnTo>
                    <a:pt x="2143" y="1551"/>
                  </a:lnTo>
                  <a:lnTo>
                    <a:pt x="2148" y="1551"/>
                  </a:lnTo>
                  <a:lnTo>
                    <a:pt x="2153" y="1551"/>
                  </a:lnTo>
                  <a:lnTo>
                    <a:pt x="2158" y="1551"/>
                  </a:lnTo>
                  <a:lnTo>
                    <a:pt x="2163" y="1551"/>
                  </a:lnTo>
                  <a:lnTo>
                    <a:pt x="2169" y="1551"/>
                  </a:lnTo>
                  <a:lnTo>
                    <a:pt x="2174" y="1551"/>
                  </a:lnTo>
                  <a:lnTo>
                    <a:pt x="2179" y="1551"/>
                  </a:lnTo>
                  <a:lnTo>
                    <a:pt x="2186" y="1551"/>
                  </a:lnTo>
                  <a:lnTo>
                    <a:pt x="2192" y="1551"/>
                  </a:lnTo>
                  <a:lnTo>
                    <a:pt x="2197" y="1551"/>
                  </a:lnTo>
                  <a:lnTo>
                    <a:pt x="2202" y="1551"/>
                  </a:lnTo>
                  <a:lnTo>
                    <a:pt x="2207" y="1551"/>
                  </a:lnTo>
                  <a:lnTo>
                    <a:pt x="2213" y="1551"/>
                  </a:lnTo>
                  <a:lnTo>
                    <a:pt x="2217" y="1551"/>
                  </a:lnTo>
                  <a:lnTo>
                    <a:pt x="2223" y="1551"/>
                  </a:lnTo>
                  <a:lnTo>
                    <a:pt x="2228" y="1551"/>
                  </a:lnTo>
                  <a:lnTo>
                    <a:pt x="2233" y="1551"/>
                  </a:lnTo>
                  <a:lnTo>
                    <a:pt x="2240" y="1551"/>
                  </a:lnTo>
                  <a:lnTo>
                    <a:pt x="2240" y="1554"/>
                  </a:lnTo>
                  <a:lnTo>
                    <a:pt x="2245" y="1554"/>
                  </a:lnTo>
                  <a:lnTo>
                    <a:pt x="2250" y="1554"/>
                  </a:lnTo>
                  <a:lnTo>
                    <a:pt x="2255" y="1554"/>
                  </a:lnTo>
                  <a:lnTo>
                    <a:pt x="2260" y="1554"/>
                  </a:lnTo>
                  <a:lnTo>
                    <a:pt x="2266" y="1554"/>
                  </a:lnTo>
                  <a:lnTo>
                    <a:pt x="2270" y="1554"/>
                  </a:lnTo>
                  <a:lnTo>
                    <a:pt x="2276" y="1554"/>
                  </a:lnTo>
                  <a:lnTo>
                    <a:pt x="2281" y="1554"/>
                  </a:lnTo>
                  <a:lnTo>
                    <a:pt x="2286" y="1554"/>
                  </a:lnTo>
                  <a:lnTo>
                    <a:pt x="2292" y="1554"/>
                  </a:lnTo>
                  <a:lnTo>
                    <a:pt x="2296" y="1554"/>
                  </a:lnTo>
                  <a:lnTo>
                    <a:pt x="2302" y="1554"/>
                  </a:lnTo>
                  <a:lnTo>
                    <a:pt x="2307" y="1554"/>
                  </a:lnTo>
                  <a:lnTo>
                    <a:pt x="2312" y="1554"/>
                  </a:lnTo>
                  <a:lnTo>
                    <a:pt x="2317" y="1554"/>
                  </a:lnTo>
                  <a:lnTo>
                    <a:pt x="2322" y="1554"/>
                  </a:lnTo>
                  <a:lnTo>
                    <a:pt x="2328" y="1554"/>
                  </a:lnTo>
                  <a:lnTo>
                    <a:pt x="2333" y="1554"/>
                  </a:lnTo>
                  <a:lnTo>
                    <a:pt x="2338" y="1554"/>
                  </a:lnTo>
                  <a:lnTo>
                    <a:pt x="2343" y="1554"/>
                  </a:lnTo>
                  <a:lnTo>
                    <a:pt x="2349" y="1554"/>
                  </a:lnTo>
                  <a:lnTo>
                    <a:pt x="2354" y="1554"/>
                  </a:lnTo>
                  <a:lnTo>
                    <a:pt x="2359" y="1554"/>
                  </a:lnTo>
                  <a:lnTo>
                    <a:pt x="2366" y="1554"/>
                  </a:lnTo>
                  <a:lnTo>
                    <a:pt x="2372" y="1554"/>
                  </a:lnTo>
                  <a:lnTo>
                    <a:pt x="2378" y="1554"/>
                  </a:lnTo>
                  <a:lnTo>
                    <a:pt x="2382" y="1554"/>
                  </a:lnTo>
                  <a:lnTo>
                    <a:pt x="2387" y="1554"/>
                  </a:lnTo>
                  <a:lnTo>
                    <a:pt x="2392" y="1554"/>
                  </a:lnTo>
                  <a:lnTo>
                    <a:pt x="2398" y="1554"/>
                  </a:lnTo>
                  <a:lnTo>
                    <a:pt x="2404" y="1554"/>
                  </a:lnTo>
                  <a:lnTo>
                    <a:pt x="2409" y="1554"/>
                  </a:lnTo>
                  <a:lnTo>
                    <a:pt x="2413" y="1554"/>
                  </a:lnTo>
                  <a:lnTo>
                    <a:pt x="2419" y="1554"/>
                  </a:lnTo>
                  <a:lnTo>
                    <a:pt x="2424" y="1554"/>
                  </a:lnTo>
                  <a:lnTo>
                    <a:pt x="2429" y="1554"/>
                  </a:lnTo>
                  <a:lnTo>
                    <a:pt x="2434" y="1554"/>
                  </a:lnTo>
                  <a:lnTo>
                    <a:pt x="2440" y="1554"/>
                  </a:lnTo>
                  <a:lnTo>
                    <a:pt x="2445" y="1554"/>
                  </a:lnTo>
                  <a:lnTo>
                    <a:pt x="2450" y="1554"/>
                  </a:lnTo>
                  <a:lnTo>
                    <a:pt x="2455" y="1554"/>
                  </a:lnTo>
                  <a:lnTo>
                    <a:pt x="2461" y="1554"/>
                  </a:lnTo>
                  <a:lnTo>
                    <a:pt x="2467" y="1554"/>
                  </a:lnTo>
                  <a:lnTo>
                    <a:pt x="2472" y="1554"/>
                  </a:lnTo>
                  <a:lnTo>
                    <a:pt x="2476" y="1554"/>
                  </a:lnTo>
                  <a:lnTo>
                    <a:pt x="2482" y="1554"/>
                  </a:lnTo>
                  <a:lnTo>
                    <a:pt x="2487" y="1554"/>
                  </a:lnTo>
                  <a:lnTo>
                    <a:pt x="2492" y="1554"/>
                  </a:lnTo>
                  <a:lnTo>
                    <a:pt x="2498" y="1554"/>
                  </a:lnTo>
                  <a:lnTo>
                    <a:pt x="2498" y="1551"/>
                  </a:lnTo>
                  <a:lnTo>
                    <a:pt x="2503" y="1551"/>
                  </a:lnTo>
                  <a:lnTo>
                    <a:pt x="2508" y="1551"/>
                  </a:lnTo>
                  <a:lnTo>
                    <a:pt x="2514" y="1551"/>
                  </a:lnTo>
                  <a:lnTo>
                    <a:pt x="2514" y="1549"/>
                  </a:lnTo>
                  <a:lnTo>
                    <a:pt x="2518" y="1549"/>
                  </a:lnTo>
                  <a:lnTo>
                    <a:pt x="2518" y="1547"/>
                  </a:lnTo>
                  <a:lnTo>
                    <a:pt x="2524" y="1547"/>
                  </a:lnTo>
                  <a:lnTo>
                    <a:pt x="2524" y="1544"/>
                  </a:lnTo>
                  <a:lnTo>
                    <a:pt x="2529" y="1544"/>
                  </a:lnTo>
                  <a:lnTo>
                    <a:pt x="2529" y="1542"/>
                  </a:lnTo>
                  <a:lnTo>
                    <a:pt x="2534" y="1540"/>
                  </a:lnTo>
                  <a:lnTo>
                    <a:pt x="2534" y="1538"/>
                  </a:lnTo>
                  <a:lnTo>
                    <a:pt x="2541" y="1532"/>
                  </a:lnTo>
                  <a:lnTo>
                    <a:pt x="2541" y="1528"/>
                  </a:lnTo>
                  <a:lnTo>
                    <a:pt x="2547" y="1523"/>
                  </a:lnTo>
                  <a:lnTo>
                    <a:pt x="2547" y="1519"/>
                  </a:lnTo>
                  <a:lnTo>
                    <a:pt x="2552" y="1514"/>
                  </a:lnTo>
                  <a:lnTo>
                    <a:pt x="2552" y="1507"/>
                  </a:lnTo>
                  <a:lnTo>
                    <a:pt x="2557" y="1498"/>
                  </a:lnTo>
                  <a:lnTo>
                    <a:pt x="2557" y="1490"/>
                  </a:lnTo>
                  <a:lnTo>
                    <a:pt x="2563" y="1481"/>
                  </a:lnTo>
                  <a:lnTo>
                    <a:pt x="2563" y="1470"/>
                  </a:lnTo>
                  <a:lnTo>
                    <a:pt x="2568" y="1455"/>
                  </a:lnTo>
                  <a:lnTo>
                    <a:pt x="2568" y="1442"/>
                  </a:lnTo>
                  <a:lnTo>
                    <a:pt x="2573" y="1426"/>
                  </a:lnTo>
                  <a:lnTo>
                    <a:pt x="2573" y="1411"/>
                  </a:lnTo>
                  <a:lnTo>
                    <a:pt x="2578" y="1392"/>
                  </a:lnTo>
                  <a:lnTo>
                    <a:pt x="2578" y="1372"/>
                  </a:lnTo>
                  <a:lnTo>
                    <a:pt x="2583" y="1349"/>
                  </a:lnTo>
                  <a:lnTo>
                    <a:pt x="2583" y="1327"/>
                  </a:lnTo>
                  <a:lnTo>
                    <a:pt x="2583" y="1301"/>
                  </a:lnTo>
                  <a:lnTo>
                    <a:pt x="2588" y="1274"/>
                  </a:lnTo>
                  <a:lnTo>
                    <a:pt x="2588" y="1248"/>
                  </a:lnTo>
                  <a:lnTo>
                    <a:pt x="2593" y="1215"/>
                  </a:lnTo>
                  <a:lnTo>
                    <a:pt x="2593" y="1187"/>
                  </a:lnTo>
                  <a:lnTo>
                    <a:pt x="2599" y="1151"/>
                  </a:lnTo>
                  <a:lnTo>
                    <a:pt x="2599" y="1121"/>
                  </a:lnTo>
                  <a:lnTo>
                    <a:pt x="2604" y="1086"/>
                  </a:lnTo>
                  <a:lnTo>
                    <a:pt x="2604" y="1050"/>
                  </a:lnTo>
                  <a:lnTo>
                    <a:pt x="2609" y="1016"/>
                  </a:lnTo>
                  <a:lnTo>
                    <a:pt x="2609" y="980"/>
                  </a:lnTo>
                  <a:lnTo>
                    <a:pt x="2614" y="944"/>
                  </a:lnTo>
                  <a:lnTo>
                    <a:pt x="2614" y="909"/>
                  </a:lnTo>
                  <a:lnTo>
                    <a:pt x="2620" y="874"/>
                  </a:lnTo>
                  <a:lnTo>
                    <a:pt x="2620" y="841"/>
                  </a:lnTo>
                  <a:lnTo>
                    <a:pt x="2625" y="807"/>
                  </a:lnTo>
                  <a:lnTo>
                    <a:pt x="2625" y="775"/>
                  </a:lnTo>
                  <a:lnTo>
                    <a:pt x="2630" y="747"/>
                  </a:lnTo>
                  <a:lnTo>
                    <a:pt x="2630" y="720"/>
                  </a:lnTo>
                  <a:lnTo>
                    <a:pt x="2635" y="694"/>
                  </a:lnTo>
                  <a:lnTo>
                    <a:pt x="2635" y="672"/>
                  </a:lnTo>
                  <a:lnTo>
                    <a:pt x="2640" y="652"/>
                  </a:lnTo>
                  <a:lnTo>
                    <a:pt x="2640" y="634"/>
                  </a:lnTo>
                  <a:lnTo>
                    <a:pt x="2646" y="617"/>
                  </a:lnTo>
                  <a:lnTo>
                    <a:pt x="2646" y="606"/>
                  </a:lnTo>
                  <a:lnTo>
                    <a:pt x="2651" y="597"/>
                  </a:lnTo>
                  <a:lnTo>
                    <a:pt x="2651" y="590"/>
                  </a:lnTo>
                  <a:lnTo>
                    <a:pt x="2656" y="587"/>
                  </a:lnTo>
                  <a:lnTo>
                    <a:pt x="2661" y="590"/>
                  </a:lnTo>
                  <a:lnTo>
                    <a:pt x="2661" y="597"/>
                  </a:lnTo>
                  <a:lnTo>
                    <a:pt x="2666" y="606"/>
                  </a:lnTo>
                  <a:lnTo>
                    <a:pt x="2666" y="617"/>
                  </a:lnTo>
                  <a:lnTo>
                    <a:pt x="2672" y="632"/>
                  </a:lnTo>
                  <a:lnTo>
                    <a:pt x="2672" y="648"/>
                  </a:lnTo>
                  <a:lnTo>
                    <a:pt x="2677" y="668"/>
                  </a:lnTo>
                  <a:lnTo>
                    <a:pt x="2677" y="688"/>
                  </a:lnTo>
                  <a:lnTo>
                    <a:pt x="2682" y="711"/>
                  </a:lnTo>
                  <a:lnTo>
                    <a:pt x="2682" y="734"/>
                  </a:lnTo>
                  <a:lnTo>
                    <a:pt x="2688" y="758"/>
                  </a:lnTo>
                  <a:lnTo>
                    <a:pt x="2688" y="785"/>
                  </a:lnTo>
                  <a:lnTo>
                    <a:pt x="2688" y="812"/>
                  </a:lnTo>
                  <a:lnTo>
                    <a:pt x="2693" y="841"/>
                  </a:lnTo>
                  <a:lnTo>
                    <a:pt x="2693" y="870"/>
                  </a:lnTo>
                  <a:lnTo>
                    <a:pt x="2698" y="898"/>
                  </a:lnTo>
                  <a:lnTo>
                    <a:pt x="2698" y="927"/>
                  </a:lnTo>
                  <a:lnTo>
                    <a:pt x="2704" y="958"/>
                  </a:lnTo>
                  <a:lnTo>
                    <a:pt x="2704" y="986"/>
                  </a:lnTo>
                  <a:lnTo>
                    <a:pt x="2709" y="1016"/>
                  </a:lnTo>
                  <a:lnTo>
                    <a:pt x="2709" y="1043"/>
                  </a:lnTo>
                  <a:lnTo>
                    <a:pt x="2717" y="1072"/>
                  </a:lnTo>
                  <a:lnTo>
                    <a:pt x="2717" y="1100"/>
                  </a:lnTo>
                  <a:lnTo>
                    <a:pt x="2722" y="1125"/>
                  </a:lnTo>
                  <a:lnTo>
                    <a:pt x="2722" y="1151"/>
                  </a:lnTo>
                  <a:lnTo>
                    <a:pt x="2727" y="1175"/>
                  </a:lnTo>
                  <a:lnTo>
                    <a:pt x="2727" y="1200"/>
                  </a:lnTo>
                  <a:lnTo>
                    <a:pt x="2732" y="1222"/>
                  </a:lnTo>
                  <a:lnTo>
                    <a:pt x="2732" y="1245"/>
                  </a:lnTo>
                  <a:lnTo>
                    <a:pt x="2738" y="1265"/>
                  </a:lnTo>
                  <a:lnTo>
                    <a:pt x="2738" y="1283"/>
                  </a:lnTo>
                  <a:lnTo>
                    <a:pt x="2743" y="1303"/>
                  </a:lnTo>
                  <a:lnTo>
                    <a:pt x="2743" y="1319"/>
                  </a:lnTo>
                  <a:lnTo>
                    <a:pt x="2748" y="1339"/>
                  </a:lnTo>
                  <a:lnTo>
                    <a:pt x="2748" y="1354"/>
                  </a:lnTo>
                  <a:lnTo>
                    <a:pt x="2753" y="1367"/>
                  </a:lnTo>
                  <a:lnTo>
                    <a:pt x="2753" y="1381"/>
                  </a:lnTo>
                  <a:lnTo>
                    <a:pt x="2758" y="1395"/>
                  </a:lnTo>
                  <a:lnTo>
                    <a:pt x="2758" y="1406"/>
                  </a:lnTo>
                  <a:lnTo>
                    <a:pt x="2763" y="1418"/>
                  </a:lnTo>
                  <a:lnTo>
                    <a:pt x="2763" y="1429"/>
                  </a:lnTo>
                  <a:lnTo>
                    <a:pt x="2769" y="1438"/>
                  </a:lnTo>
                  <a:lnTo>
                    <a:pt x="2769" y="1447"/>
                  </a:lnTo>
                  <a:lnTo>
                    <a:pt x="2774" y="1453"/>
                  </a:lnTo>
                  <a:lnTo>
                    <a:pt x="2774" y="1463"/>
                  </a:lnTo>
                  <a:lnTo>
                    <a:pt x="2779" y="1470"/>
                  </a:lnTo>
                  <a:lnTo>
                    <a:pt x="2779" y="1474"/>
                  </a:lnTo>
                  <a:lnTo>
                    <a:pt x="2785" y="1481"/>
                  </a:lnTo>
                  <a:lnTo>
                    <a:pt x="2785" y="1485"/>
                  </a:lnTo>
                  <a:lnTo>
                    <a:pt x="2789" y="1492"/>
                  </a:lnTo>
                  <a:lnTo>
                    <a:pt x="2789" y="1493"/>
                  </a:lnTo>
                  <a:lnTo>
                    <a:pt x="2789" y="1498"/>
                  </a:lnTo>
                  <a:lnTo>
                    <a:pt x="2795" y="1503"/>
                  </a:lnTo>
                  <a:lnTo>
                    <a:pt x="2795" y="1505"/>
                  </a:lnTo>
                  <a:lnTo>
                    <a:pt x="2800" y="1510"/>
                  </a:lnTo>
                  <a:lnTo>
                    <a:pt x="2800" y="1512"/>
                  </a:lnTo>
                  <a:lnTo>
                    <a:pt x="2805" y="1514"/>
                  </a:lnTo>
                  <a:lnTo>
                    <a:pt x="2805" y="1516"/>
                  </a:lnTo>
                  <a:lnTo>
                    <a:pt x="2810" y="1519"/>
                  </a:lnTo>
                  <a:lnTo>
                    <a:pt x="2810" y="1521"/>
                  </a:lnTo>
                  <a:lnTo>
                    <a:pt x="2816" y="1523"/>
                  </a:lnTo>
                  <a:lnTo>
                    <a:pt x="2816" y="1525"/>
                  </a:lnTo>
                  <a:lnTo>
                    <a:pt x="2821" y="1525"/>
                  </a:lnTo>
                  <a:lnTo>
                    <a:pt x="2821" y="1528"/>
                  </a:lnTo>
                  <a:lnTo>
                    <a:pt x="2826" y="1530"/>
                  </a:lnTo>
                  <a:lnTo>
                    <a:pt x="2831" y="1532"/>
                  </a:lnTo>
                  <a:lnTo>
                    <a:pt x="2837" y="1535"/>
                  </a:lnTo>
                  <a:lnTo>
                    <a:pt x="2842" y="1535"/>
                  </a:lnTo>
                  <a:lnTo>
                    <a:pt x="2842" y="1538"/>
                  </a:lnTo>
                  <a:lnTo>
                    <a:pt x="2847" y="1538"/>
                  </a:lnTo>
                  <a:lnTo>
                    <a:pt x="2852" y="1538"/>
                  </a:lnTo>
                  <a:lnTo>
                    <a:pt x="2852" y="1540"/>
                  </a:lnTo>
                  <a:lnTo>
                    <a:pt x="2857" y="1540"/>
                  </a:lnTo>
                  <a:lnTo>
                    <a:pt x="2862" y="1540"/>
                  </a:lnTo>
                  <a:lnTo>
                    <a:pt x="2862" y="1542"/>
                  </a:lnTo>
                  <a:lnTo>
                    <a:pt x="2868" y="1542"/>
                  </a:lnTo>
                  <a:lnTo>
                    <a:pt x="2872" y="1542"/>
                  </a:lnTo>
                  <a:lnTo>
                    <a:pt x="2878" y="1542"/>
                  </a:lnTo>
                  <a:lnTo>
                    <a:pt x="2883" y="1544"/>
                  </a:lnTo>
                  <a:lnTo>
                    <a:pt x="2888" y="1544"/>
                  </a:lnTo>
                  <a:lnTo>
                    <a:pt x="2896" y="1544"/>
                  </a:lnTo>
                  <a:lnTo>
                    <a:pt x="2902" y="1544"/>
                  </a:lnTo>
                  <a:lnTo>
                    <a:pt x="2906" y="1544"/>
                  </a:lnTo>
                  <a:lnTo>
                    <a:pt x="2912" y="1547"/>
                  </a:lnTo>
                  <a:lnTo>
                    <a:pt x="2917" y="1547"/>
                  </a:lnTo>
                  <a:lnTo>
                    <a:pt x="2923" y="1547"/>
                  </a:lnTo>
                  <a:lnTo>
                    <a:pt x="2928" y="1547"/>
                  </a:lnTo>
                  <a:lnTo>
                    <a:pt x="2933" y="1547"/>
                  </a:lnTo>
                  <a:lnTo>
                    <a:pt x="2938" y="1547"/>
                  </a:lnTo>
                  <a:lnTo>
                    <a:pt x="2943" y="1547"/>
                  </a:lnTo>
                  <a:lnTo>
                    <a:pt x="2948" y="1547"/>
                  </a:lnTo>
                  <a:lnTo>
                    <a:pt x="2948" y="1549"/>
                  </a:lnTo>
                  <a:lnTo>
                    <a:pt x="2954" y="1549"/>
                  </a:lnTo>
                  <a:lnTo>
                    <a:pt x="2959" y="1549"/>
                  </a:lnTo>
                  <a:lnTo>
                    <a:pt x="2964" y="1549"/>
                  </a:lnTo>
                  <a:lnTo>
                    <a:pt x="2969" y="1549"/>
                  </a:lnTo>
                  <a:lnTo>
                    <a:pt x="2975" y="1549"/>
                  </a:lnTo>
                  <a:lnTo>
                    <a:pt x="2980" y="1549"/>
                  </a:lnTo>
                  <a:lnTo>
                    <a:pt x="2985" y="1549"/>
                  </a:lnTo>
                  <a:lnTo>
                    <a:pt x="2991" y="1549"/>
                  </a:lnTo>
                  <a:lnTo>
                    <a:pt x="2996" y="1549"/>
                  </a:lnTo>
                  <a:lnTo>
                    <a:pt x="3001" y="1549"/>
                  </a:lnTo>
                  <a:lnTo>
                    <a:pt x="3006" y="1549"/>
                  </a:lnTo>
                  <a:lnTo>
                    <a:pt x="3011" y="1549"/>
                  </a:lnTo>
                  <a:lnTo>
                    <a:pt x="3017" y="1551"/>
                  </a:lnTo>
                  <a:lnTo>
                    <a:pt x="3022" y="1551"/>
                  </a:lnTo>
                  <a:lnTo>
                    <a:pt x="3027" y="1551"/>
                  </a:lnTo>
                  <a:lnTo>
                    <a:pt x="3032" y="1551"/>
                  </a:lnTo>
                  <a:lnTo>
                    <a:pt x="3037" y="1551"/>
                  </a:lnTo>
                  <a:lnTo>
                    <a:pt x="3043" y="1551"/>
                  </a:lnTo>
                  <a:lnTo>
                    <a:pt x="3047" y="1551"/>
                  </a:lnTo>
                  <a:lnTo>
                    <a:pt x="3052" y="1551"/>
                  </a:lnTo>
                  <a:lnTo>
                    <a:pt x="3059" y="1551"/>
                  </a:lnTo>
                  <a:lnTo>
                    <a:pt x="3063" y="1551"/>
                  </a:lnTo>
                  <a:lnTo>
                    <a:pt x="3071" y="1551"/>
                  </a:lnTo>
                  <a:lnTo>
                    <a:pt x="3076" y="1551"/>
                  </a:lnTo>
                  <a:lnTo>
                    <a:pt x="3081" y="1551"/>
                  </a:lnTo>
                  <a:lnTo>
                    <a:pt x="3087" y="1551"/>
                  </a:lnTo>
                  <a:lnTo>
                    <a:pt x="3092" y="1551"/>
                  </a:lnTo>
                  <a:lnTo>
                    <a:pt x="3097" y="1551"/>
                  </a:lnTo>
                  <a:lnTo>
                    <a:pt x="3102" y="1551"/>
                  </a:lnTo>
                  <a:lnTo>
                    <a:pt x="3107" y="1551"/>
                  </a:lnTo>
                  <a:lnTo>
                    <a:pt x="3113" y="1551"/>
                  </a:lnTo>
                  <a:lnTo>
                    <a:pt x="3118" y="1551"/>
                  </a:lnTo>
                  <a:lnTo>
                    <a:pt x="3123" y="1551"/>
                  </a:lnTo>
                  <a:lnTo>
                    <a:pt x="3128" y="1554"/>
                  </a:lnTo>
                  <a:lnTo>
                    <a:pt x="3133" y="1554"/>
                  </a:lnTo>
                  <a:lnTo>
                    <a:pt x="3139" y="1554"/>
                  </a:lnTo>
                  <a:lnTo>
                    <a:pt x="3144" y="1554"/>
                  </a:lnTo>
                  <a:lnTo>
                    <a:pt x="3149" y="1554"/>
                  </a:lnTo>
                  <a:lnTo>
                    <a:pt x="3155" y="1554"/>
                  </a:lnTo>
                  <a:lnTo>
                    <a:pt x="3160" y="1554"/>
                  </a:lnTo>
                  <a:lnTo>
                    <a:pt x="3165" y="1554"/>
                  </a:lnTo>
                  <a:lnTo>
                    <a:pt x="3170" y="1554"/>
                  </a:lnTo>
                  <a:lnTo>
                    <a:pt x="3176" y="1554"/>
                  </a:lnTo>
                  <a:lnTo>
                    <a:pt x="3181" y="1554"/>
                  </a:lnTo>
                  <a:lnTo>
                    <a:pt x="3186" y="1554"/>
                  </a:lnTo>
                  <a:lnTo>
                    <a:pt x="3191" y="1554"/>
                  </a:lnTo>
                  <a:lnTo>
                    <a:pt x="3197" y="1554"/>
                  </a:lnTo>
                  <a:lnTo>
                    <a:pt x="3202" y="1554"/>
                  </a:lnTo>
                  <a:lnTo>
                    <a:pt x="3207" y="1554"/>
                  </a:lnTo>
                  <a:lnTo>
                    <a:pt x="3212" y="1554"/>
                  </a:lnTo>
                  <a:lnTo>
                    <a:pt x="3218" y="1554"/>
                  </a:lnTo>
                  <a:lnTo>
                    <a:pt x="3223" y="1554"/>
                  </a:lnTo>
                  <a:lnTo>
                    <a:pt x="3227" y="1554"/>
                  </a:lnTo>
                  <a:lnTo>
                    <a:pt x="3232" y="1554"/>
                  </a:lnTo>
                  <a:lnTo>
                    <a:pt x="3238" y="1554"/>
                  </a:lnTo>
                  <a:lnTo>
                    <a:pt x="3246" y="1554"/>
                  </a:lnTo>
                  <a:lnTo>
                    <a:pt x="3251" y="1554"/>
                  </a:lnTo>
                  <a:lnTo>
                    <a:pt x="3256" y="1554"/>
                  </a:lnTo>
                  <a:lnTo>
                    <a:pt x="3262" y="1554"/>
                  </a:lnTo>
                  <a:lnTo>
                    <a:pt x="3267" y="1554"/>
                  </a:lnTo>
                  <a:lnTo>
                    <a:pt x="3272" y="1554"/>
                  </a:lnTo>
                  <a:lnTo>
                    <a:pt x="3278" y="1554"/>
                  </a:lnTo>
                  <a:lnTo>
                    <a:pt x="3282" y="1554"/>
                  </a:lnTo>
                  <a:lnTo>
                    <a:pt x="3288" y="1554"/>
                  </a:lnTo>
                  <a:lnTo>
                    <a:pt x="3293" y="1554"/>
                  </a:lnTo>
                  <a:lnTo>
                    <a:pt x="3298" y="1554"/>
                  </a:lnTo>
                  <a:lnTo>
                    <a:pt x="3303" y="1554"/>
                  </a:lnTo>
                  <a:lnTo>
                    <a:pt x="3309" y="1554"/>
                  </a:lnTo>
                  <a:lnTo>
                    <a:pt x="3314" y="1554"/>
                  </a:lnTo>
                  <a:lnTo>
                    <a:pt x="3318" y="1554"/>
                  </a:lnTo>
                  <a:lnTo>
                    <a:pt x="3323" y="1554"/>
                  </a:lnTo>
                  <a:lnTo>
                    <a:pt x="3330" y="1554"/>
                  </a:lnTo>
                  <a:lnTo>
                    <a:pt x="3334" y="1554"/>
                  </a:lnTo>
                  <a:lnTo>
                    <a:pt x="3339" y="1554"/>
                  </a:lnTo>
                  <a:lnTo>
                    <a:pt x="3345" y="1554"/>
                  </a:lnTo>
                  <a:lnTo>
                    <a:pt x="3350" y="1554"/>
                  </a:lnTo>
                  <a:lnTo>
                    <a:pt x="3350" y="1556"/>
                  </a:lnTo>
                  <a:lnTo>
                    <a:pt x="3355" y="1556"/>
                  </a:lnTo>
                  <a:lnTo>
                    <a:pt x="3361" y="1556"/>
                  </a:lnTo>
                  <a:lnTo>
                    <a:pt x="3366" y="1556"/>
                  </a:lnTo>
                  <a:lnTo>
                    <a:pt x="3371" y="1556"/>
                  </a:lnTo>
                  <a:lnTo>
                    <a:pt x="3376" y="1556"/>
                  </a:lnTo>
                  <a:lnTo>
                    <a:pt x="3382" y="1556"/>
                  </a:lnTo>
                  <a:lnTo>
                    <a:pt x="3387" y="1556"/>
                  </a:lnTo>
                  <a:lnTo>
                    <a:pt x="3392" y="1556"/>
                  </a:lnTo>
                  <a:lnTo>
                    <a:pt x="3398" y="1556"/>
                  </a:lnTo>
                  <a:lnTo>
                    <a:pt x="3402" y="1556"/>
                  </a:lnTo>
                </a:path>
              </a:pathLst>
            </a:custGeom>
            <a:noFill/>
            <a:ln w="25400">
              <a:solidFill>
                <a:schemeClr val="accent1"/>
              </a:solidFill>
              <a:prstDash val="solid"/>
              <a:round/>
              <a:headEnd/>
              <a:tailEnd/>
            </a:ln>
          </p:spPr>
          <p:txBody>
            <a:bodyPr/>
            <a:lstStyle/>
            <a:p>
              <a:endParaRPr lang="en-US"/>
            </a:p>
          </p:txBody>
        </p:sp>
        <p:sp>
          <p:nvSpPr>
            <p:cNvPr id="230407" name="Rectangle 7"/>
            <p:cNvSpPr>
              <a:spLocks noChangeArrowheads="1"/>
            </p:cNvSpPr>
            <p:nvPr/>
          </p:nvSpPr>
          <p:spPr bwMode="auto">
            <a:xfrm>
              <a:off x="783588" y="1181878"/>
              <a:ext cx="5103056" cy="3482975"/>
            </a:xfrm>
            <a:prstGeom prst="rect">
              <a:avLst/>
            </a:prstGeom>
            <a:noFill/>
            <a:ln w="9525">
              <a:solidFill>
                <a:schemeClr val="tx1"/>
              </a:solidFill>
              <a:miter lim="800000"/>
              <a:headEnd/>
              <a:tailEnd/>
            </a:ln>
          </p:spPr>
          <p:txBody>
            <a:bodyPr/>
            <a:lstStyle/>
            <a:p>
              <a:endParaRPr lang="en-US"/>
            </a:p>
          </p:txBody>
        </p:sp>
        <p:sp>
          <p:nvSpPr>
            <p:cNvPr id="230408" name="Rectangle 8"/>
            <p:cNvSpPr>
              <a:spLocks noChangeArrowheads="1"/>
            </p:cNvSpPr>
            <p:nvPr/>
          </p:nvSpPr>
          <p:spPr bwMode="auto">
            <a:xfrm>
              <a:off x="243082" y="2607453"/>
              <a:ext cx="282249" cy="274638"/>
            </a:xfrm>
            <a:prstGeom prst="rect">
              <a:avLst/>
            </a:prstGeom>
            <a:noFill/>
            <a:ln w="9525">
              <a:noFill/>
              <a:miter lim="800000"/>
              <a:headEnd/>
              <a:tailEnd/>
            </a:ln>
          </p:spPr>
          <p:txBody>
            <a:bodyPr wrap="none" lIns="0" tIns="0" rIns="0" bIns="0">
              <a:spAutoFit/>
            </a:bodyPr>
            <a:lstStyle/>
            <a:p>
              <a:pPr eaLnBrk="0" hangingPunct="0"/>
              <a:r>
                <a:rPr lang="en-US" sz="1800">
                  <a:latin typeface="Arial" charset="0"/>
                </a:rPr>
                <a:t>AU</a:t>
              </a:r>
            </a:p>
          </p:txBody>
        </p:sp>
        <p:sp>
          <p:nvSpPr>
            <p:cNvPr id="230409" name="Rectangle 9"/>
            <p:cNvSpPr>
              <a:spLocks noChangeArrowheads="1"/>
            </p:cNvSpPr>
            <p:nvPr/>
          </p:nvSpPr>
          <p:spPr bwMode="auto">
            <a:xfrm>
              <a:off x="725727" y="4737878"/>
              <a:ext cx="112899" cy="274638"/>
            </a:xfrm>
            <a:prstGeom prst="rect">
              <a:avLst/>
            </a:prstGeom>
            <a:noFill/>
            <a:ln w="9525">
              <a:noFill/>
              <a:miter lim="800000"/>
              <a:headEnd/>
              <a:tailEnd/>
            </a:ln>
          </p:spPr>
          <p:txBody>
            <a:bodyPr wrap="none" lIns="0" tIns="0" rIns="0" bIns="0">
              <a:spAutoFit/>
            </a:bodyPr>
            <a:lstStyle/>
            <a:p>
              <a:pPr eaLnBrk="0" hangingPunct="0"/>
              <a:r>
                <a:rPr lang="en-US" sz="1800">
                  <a:latin typeface="Arial" charset="0"/>
                </a:rPr>
                <a:t>0</a:t>
              </a:r>
            </a:p>
          </p:txBody>
        </p:sp>
        <p:sp>
          <p:nvSpPr>
            <p:cNvPr id="230410" name="Rectangle 10"/>
            <p:cNvSpPr>
              <a:spLocks noChangeArrowheads="1"/>
            </p:cNvSpPr>
            <p:nvPr/>
          </p:nvSpPr>
          <p:spPr bwMode="auto">
            <a:xfrm>
              <a:off x="1849077" y="4737878"/>
              <a:ext cx="112899" cy="274638"/>
            </a:xfrm>
            <a:prstGeom prst="rect">
              <a:avLst/>
            </a:prstGeom>
            <a:noFill/>
            <a:ln w="9525">
              <a:noFill/>
              <a:miter lim="800000"/>
              <a:headEnd/>
              <a:tailEnd/>
            </a:ln>
          </p:spPr>
          <p:txBody>
            <a:bodyPr wrap="none" lIns="0" tIns="0" rIns="0" bIns="0">
              <a:spAutoFit/>
            </a:bodyPr>
            <a:lstStyle/>
            <a:p>
              <a:pPr eaLnBrk="0" hangingPunct="0"/>
              <a:r>
                <a:rPr lang="en-US" sz="1800">
                  <a:latin typeface="Arial" charset="0"/>
                </a:rPr>
                <a:t>1</a:t>
              </a:r>
            </a:p>
          </p:txBody>
        </p:sp>
        <p:sp>
          <p:nvSpPr>
            <p:cNvPr id="230411" name="Rectangle 11"/>
            <p:cNvSpPr>
              <a:spLocks noChangeArrowheads="1"/>
            </p:cNvSpPr>
            <p:nvPr/>
          </p:nvSpPr>
          <p:spPr bwMode="auto">
            <a:xfrm>
              <a:off x="2990773" y="4737878"/>
              <a:ext cx="112899" cy="274638"/>
            </a:xfrm>
            <a:prstGeom prst="rect">
              <a:avLst/>
            </a:prstGeom>
            <a:noFill/>
            <a:ln w="9525">
              <a:noFill/>
              <a:miter lim="800000"/>
              <a:headEnd/>
              <a:tailEnd/>
            </a:ln>
          </p:spPr>
          <p:txBody>
            <a:bodyPr wrap="none" lIns="0" tIns="0" rIns="0" bIns="0">
              <a:spAutoFit/>
            </a:bodyPr>
            <a:lstStyle/>
            <a:p>
              <a:pPr eaLnBrk="0" hangingPunct="0"/>
              <a:r>
                <a:rPr lang="en-US" sz="1800">
                  <a:latin typeface="Arial" charset="0"/>
                </a:rPr>
                <a:t>2</a:t>
              </a:r>
            </a:p>
          </p:txBody>
        </p:sp>
        <p:sp>
          <p:nvSpPr>
            <p:cNvPr id="230412" name="Rectangle 12"/>
            <p:cNvSpPr>
              <a:spLocks noChangeArrowheads="1"/>
            </p:cNvSpPr>
            <p:nvPr/>
          </p:nvSpPr>
          <p:spPr bwMode="auto">
            <a:xfrm>
              <a:off x="4125412" y="4737878"/>
              <a:ext cx="112899" cy="274638"/>
            </a:xfrm>
            <a:prstGeom prst="rect">
              <a:avLst/>
            </a:prstGeom>
            <a:noFill/>
            <a:ln w="9525">
              <a:noFill/>
              <a:miter lim="800000"/>
              <a:headEnd/>
              <a:tailEnd/>
            </a:ln>
          </p:spPr>
          <p:txBody>
            <a:bodyPr wrap="none" lIns="0" tIns="0" rIns="0" bIns="0">
              <a:spAutoFit/>
            </a:bodyPr>
            <a:lstStyle/>
            <a:p>
              <a:pPr eaLnBrk="0" hangingPunct="0"/>
              <a:r>
                <a:rPr lang="en-US" sz="1800">
                  <a:latin typeface="Arial" charset="0"/>
                </a:rPr>
                <a:t>3</a:t>
              </a:r>
            </a:p>
          </p:txBody>
        </p:sp>
        <p:sp>
          <p:nvSpPr>
            <p:cNvPr id="230413" name="Rectangle 13"/>
            <p:cNvSpPr>
              <a:spLocks noChangeArrowheads="1"/>
            </p:cNvSpPr>
            <p:nvPr/>
          </p:nvSpPr>
          <p:spPr bwMode="auto">
            <a:xfrm>
              <a:off x="5258641" y="4737878"/>
              <a:ext cx="112899" cy="274638"/>
            </a:xfrm>
            <a:prstGeom prst="rect">
              <a:avLst/>
            </a:prstGeom>
            <a:noFill/>
            <a:ln w="9525">
              <a:noFill/>
              <a:miter lim="800000"/>
              <a:headEnd/>
              <a:tailEnd/>
            </a:ln>
          </p:spPr>
          <p:txBody>
            <a:bodyPr wrap="none" lIns="0" tIns="0" rIns="0" bIns="0">
              <a:spAutoFit/>
            </a:bodyPr>
            <a:lstStyle/>
            <a:p>
              <a:pPr eaLnBrk="0" hangingPunct="0"/>
              <a:r>
                <a:rPr lang="en-US" sz="1800">
                  <a:latin typeface="Arial" charset="0"/>
                </a:rPr>
                <a:t>4</a:t>
              </a:r>
            </a:p>
          </p:txBody>
        </p:sp>
        <p:sp>
          <p:nvSpPr>
            <p:cNvPr id="230414" name="Rectangle 14"/>
            <p:cNvSpPr>
              <a:spLocks noChangeArrowheads="1"/>
            </p:cNvSpPr>
            <p:nvPr/>
          </p:nvSpPr>
          <p:spPr bwMode="auto">
            <a:xfrm>
              <a:off x="3040166" y="5066491"/>
              <a:ext cx="711267" cy="274638"/>
            </a:xfrm>
            <a:prstGeom prst="rect">
              <a:avLst/>
            </a:prstGeom>
            <a:noFill/>
            <a:ln w="9525">
              <a:noFill/>
              <a:miter lim="800000"/>
              <a:headEnd/>
              <a:tailEnd/>
            </a:ln>
          </p:spPr>
          <p:txBody>
            <a:bodyPr wrap="none" lIns="0" tIns="0" rIns="0" bIns="0">
              <a:spAutoFit/>
            </a:bodyPr>
            <a:lstStyle/>
            <a:p>
              <a:pPr eaLnBrk="0" hangingPunct="0"/>
              <a:r>
                <a:rPr lang="en-US" sz="1800">
                  <a:latin typeface="Arial" charset="0"/>
                </a:rPr>
                <a:t>Minutes</a:t>
              </a:r>
            </a:p>
          </p:txBody>
        </p:sp>
        <p:sp>
          <p:nvSpPr>
            <p:cNvPr id="230415" name="Freeform 15"/>
            <p:cNvSpPr>
              <a:spLocks/>
            </p:cNvSpPr>
            <p:nvPr/>
          </p:nvSpPr>
          <p:spPr bwMode="auto">
            <a:xfrm>
              <a:off x="895076" y="2161366"/>
              <a:ext cx="4987334" cy="2395538"/>
            </a:xfrm>
            <a:custGeom>
              <a:avLst/>
              <a:gdLst/>
              <a:ahLst/>
              <a:cxnLst>
                <a:cxn ang="0">
                  <a:pos x="70" y="1502"/>
                </a:cxn>
                <a:cxn ang="0">
                  <a:pos x="147" y="1502"/>
                </a:cxn>
                <a:cxn ang="0">
                  <a:pos x="226" y="1505"/>
                </a:cxn>
                <a:cxn ang="0">
                  <a:pos x="286" y="1498"/>
                </a:cxn>
                <a:cxn ang="0">
                  <a:pos x="354" y="1498"/>
                </a:cxn>
                <a:cxn ang="0">
                  <a:pos x="401" y="1417"/>
                </a:cxn>
                <a:cxn ang="0">
                  <a:pos x="445" y="1246"/>
                </a:cxn>
                <a:cxn ang="0">
                  <a:pos x="482" y="1382"/>
                </a:cxn>
                <a:cxn ang="0">
                  <a:pos x="523" y="1474"/>
                </a:cxn>
                <a:cxn ang="0">
                  <a:pos x="571" y="1496"/>
                </a:cxn>
                <a:cxn ang="0">
                  <a:pos x="646" y="1500"/>
                </a:cxn>
                <a:cxn ang="0">
                  <a:pos x="688" y="1070"/>
                </a:cxn>
                <a:cxn ang="0">
                  <a:pos x="724" y="9"/>
                </a:cxn>
                <a:cxn ang="0">
                  <a:pos x="761" y="638"/>
                </a:cxn>
                <a:cxn ang="0">
                  <a:pos x="805" y="1275"/>
                </a:cxn>
                <a:cxn ang="0">
                  <a:pos x="842" y="1444"/>
                </a:cxn>
                <a:cxn ang="0">
                  <a:pos x="883" y="1480"/>
                </a:cxn>
                <a:cxn ang="0">
                  <a:pos x="941" y="1493"/>
                </a:cxn>
                <a:cxn ang="0">
                  <a:pos x="996" y="1441"/>
                </a:cxn>
                <a:cxn ang="0">
                  <a:pos x="1037" y="750"/>
                </a:cxn>
                <a:cxn ang="0">
                  <a:pos x="1073" y="447"/>
                </a:cxn>
                <a:cxn ang="0">
                  <a:pos x="1110" y="1051"/>
                </a:cxn>
                <a:cxn ang="0">
                  <a:pos x="1149" y="1387"/>
                </a:cxn>
                <a:cxn ang="0">
                  <a:pos x="1191" y="1469"/>
                </a:cxn>
                <a:cxn ang="0">
                  <a:pos x="1248" y="1491"/>
                </a:cxn>
                <a:cxn ang="0">
                  <a:pos x="1324" y="1500"/>
                </a:cxn>
                <a:cxn ang="0">
                  <a:pos x="1397" y="1500"/>
                </a:cxn>
                <a:cxn ang="0">
                  <a:pos x="1475" y="1498"/>
                </a:cxn>
                <a:cxn ang="0">
                  <a:pos x="1535" y="1489"/>
                </a:cxn>
                <a:cxn ang="0">
                  <a:pos x="1571" y="1191"/>
                </a:cxn>
                <a:cxn ang="0">
                  <a:pos x="1608" y="513"/>
                </a:cxn>
                <a:cxn ang="0">
                  <a:pos x="1650" y="654"/>
                </a:cxn>
                <a:cxn ang="0">
                  <a:pos x="1689" y="1181"/>
                </a:cxn>
                <a:cxn ang="0">
                  <a:pos x="1724" y="1417"/>
                </a:cxn>
                <a:cxn ang="0">
                  <a:pos x="1762" y="1478"/>
                </a:cxn>
                <a:cxn ang="0">
                  <a:pos x="1819" y="1496"/>
                </a:cxn>
                <a:cxn ang="0">
                  <a:pos x="1895" y="1502"/>
                </a:cxn>
                <a:cxn ang="0">
                  <a:pos x="1968" y="1505"/>
                </a:cxn>
                <a:cxn ang="0">
                  <a:pos x="2049" y="1505"/>
                </a:cxn>
                <a:cxn ang="0">
                  <a:pos x="2121" y="1507"/>
                </a:cxn>
                <a:cxn ang="0">
                  <a:pos x="2202" y="1507"/>
                </a:cxn>
                <a:cxn ang="0">
                  <a:pos x="2281" y="1507"/>
                </a:cxn>
                <a:cxn ang="0">
                  <a:pos x="2359" y="1509"/>
                </a:cxn>
                <a:cxn ang="0">
                  <a:pos x="2440" y="1509"/>
                </a:cxn>
                <a:cxn ang="0">
                  <a:pos x="2518" y="1509"/>
                </a:cxn>
                <a:cxn ang="0">
                  <a:pos x="2593" y="1507"/>
                </a:cxn>
                <a:cxn ang="0">
                  <a:pos x="2651" y="1474"/>
                </a:cxn>
                <a:cxn ang="0">
                  <a:pos x="2688" y="1274"/>
                </a:cxn>
                <a:cxn ang="0">
                  <a:pos x="2727" y="831"/>
                </a:cxn>
                <a:cxn ang="0">
                  <a:pos x="2769" y="602"/>
                </a:cxn>
                <a:cxn ang="0">
                  <a:pos x="2805" y="862"/>
                </a:cxn>
                <a:cxn ang="0">
                  <a:pos x="2842" y="1219"/>
                </a:cxn>
                <a:cxn ang="0">
                  <a:pos x="2883" y="1410"/>
                </a:cxn>
                <a:cxn ang="0">
                  <a:pos x="2923" y="1474"/>
                </a:cxn>
                <a:cxn ang="0">
                  <a:pos x="2975" y="1496"/>
                </a:cxn>
                <a:cxn ang="0">
                  <a:pos x="3047" y="1502"/>
                </a:cxn>
                <a:cxn ang="0">
                  <a:pos x="3123" y="1505"/>
                </a:cxn>
                <a:cxn ang="0">
                  <a:pos x="3197" y="1507"/>
                </a:cxn>
                <a:cxn ang="0">
                  <a:pos x="3278" y="1507"/>
                </a:cxn>
                <a:cxn ang="0">
                  <a:pos x="3355" y="1507"/>
                </a:cxn>
              </a:cxnLst>
              <a:rect l="0" t="0" r="r" b="b"/>
              <a:pathLst>
                <a:path w="3402" h="1509">
                  <a:moveTo>
                    <a:pt x="0" y="1500"/>
                  </a:moveTo>
                  <a:lnTo>
                    <a:pt x="5" y="1500"/>
                  </a:lnTo>
                  <a:lnTo>
                    <a:pt x="5" y="1502"/>
                  </a:lnTo>
                  <a:lnTo>
                    <a:pt x="10" y="1502"/>
                  </a:lnTo>
                  <a:lnTo>
                    <a:pt x="15" y="1502"/>
                  </a:lnTo>
                  <a:lnTo>
                    <a:pt x="21" y="1502"/>
                  </a:lnTo>
                  <a:lnTo>
                    <a:pt x="26" y="1502"/>
                  </a:lnTo>
                  <a:lnTo>
                    <a:pt x="30" y="1502"/>
                  </a:lnTo>
                  <a:lnTo>
                    <a:pt x="36" y="1502"/>
                  </a:lnTo>
                  <a:lnTo>
                    <a:pt x="41" y="1502"/>
                  </a:lnTo>
                  <a:lnTo>
                    <a:pt x="46" y="1502"/>
                  </a:lnTo>
                  <a:lnTo>
                    <a:pt x="51" y="1502"/>
                  </a:lnTo>
                  <a:lnTo>
                    <a:pt x="56" y="1502"/>
                  </a:lnTo>
                  <a:lnTo>
                    <a:pt x="62" y="1502"/>
                  </a:lnTo>
                  <a:lnTo>
                    <a:pt x="70" y="1502"/>
                  </a:lnTo>
                  <a:lnTo>
                    <a:pt x="75" y="1502"/>
                  </a:lnTo>
                  <a:lnTo>
                    <a:pt x="80" y="1502"/>
                  </a:lnTo>
                  <a:lnTo>
                    <a:pt x="86" y="1502"/>
                  </a:lnTo>
                  <a:lnTo>
                    <a:pt x="91" y="1502"/>
                  </a:lnTo>
                  <a:lnTo>
                    <a:pt x="96" y="1502"/>
                  </a:lnTo>
                  <a:lnTo>
                    <a:pt x="101" y="1502"/>
                  </a:lnTo>
                  <a:lnTo>
                    <a:pt x="106" y="1502"/>
                  </a:lnTo>
                  <a:lnTo>
                    <a:pt x="111" y="1502"/>
                  </a:lnTo>
                  <a:lnTo>
                    <a:pt x="116" y="1502"/>
                  </a:lnTo>
                  <a:lnTo>
                    <a:pt x="122" y="1502"/>
                  </a:lnTo>
                  <a:lnTo>
                    <a:pt x="127" y="1502"/>
                  </a:lnTo>
                  <a:lnTo>
                    <a:pt x="132" y="1502"/>
                  </a:lnTo>
                  <a:lnTo>
                    <a:pt x="137" y="1502"/>
                  </a:lnTo>
                  <a:lnTo>
                    <a:pt x="142" y="1502"/>
                  </a:lnTo>
                  <a:lnTo>
                    <a:pt x="147" y="1502"/>
                  </a:lnTo>
                  <a:lnTo>
                    <a:pt x="153" y="1502"/>
                  </a:lnTo>
                  <a:lnTo>
                    <a:pt x="158" y="1502"/>
                  </a:lnTo>
                  <a:lnTo>
                    <a:pt x="163" y="1502"/>
                  </a:lnTo>
                  <a:lnTo>
                    <a:pt x="168" y="1502"/>
                  </a:lnTo>
                  <a:lnTo>
                    <a:pt x="174" y="1502"/>
                  </a:lnTo>
                  <a:lnTo>
                    <a:pt x="179" y="1502"/>
                  </a:lnTo>
                  <a:lnTo>
                    <a:pt x="184" y="1505"/>
                  </a:lnTo>
                  <a:lnTo>
                    <a:pt x="190" y="1505"/>
                  </a:lnTo>
                  <a:lnTo>
                    <a:pt x="195" y="1505"/>
                  </a:lnTo>
                  <a:lnTo>
                    <a:pt x="200" y="1505"/>
                  </a:lnTo>
                  <a:lnTo>
                    <a:pt x="205" y="1505"/>
                  </a:lnTo>
                  <a:lnTo>
                    <a:pt x="210" y="1505"/>
                  </a:lnTo>
                  <a:lnTo>
                    <a:pt x="215" y="1505"/>
                  </a:lnTo>
                  <a:lnTo>
                    <a:pt x="221" y="1505"/>
                  </a:lnTo>
                  <a:lnTo>
                    <a:pt x="226" y="1505"/>
                  </a:lnTo>
                  <a:lnTo>
                    <a:pt x="231" y="1502"/>
                  </a:lnTo>
                  <a:lnTo>
                    <a:pt x="231" y="1505"/>
                  </a:lnTo>
                  <a:lnTo>
                    <a:pt x="236" y="1505"/>
                  </a:lnTo>
                  <a:lnTo>
                    <a:pt x="242" y="1505"/>
                  </a:lnTo>
                  <a:lnTo>
                    <a:pt x="242" y="1502"/>
                  </a:lnTo>
                  <a:lnTo>
                    <a:pt x="250" y="1502"/>
                  </a:lnTo>
                  <a:lnTo>
                    <a:pt x="255" y="1502"/>
                  </a:lnTo>
                  <a:lnTo>
                    <a:pt x="260" y="1502"/>
                  </a:lnTo>
                  <a:lnTo>
                    <a:pt x="265" y="1502"/>
                  </a:lnTo>
                  <a:lnTo>
                    <a:pt x="271" y="1502"/>
                  </a:lnTo>
                  <a:lnTo>
                    <a:pt x="276" y="1502"/>
                  </a:lnTo>
                  <a:lnTo>
                    <a:pt x="276" y="1500"/>
                  </a:lnTo>
                  <a:lnTo>
                    <a:pt x="281" y="1500"/>
                  </a:lnTo>
                  <a:lnTo>
                    <a:pt x="286" y="1500"/>
                  </a:lnTo>
                  <a:lnTo>
                    <a:pt x="286" y="1498"/>
                  </a:lnTo>
                  <a:lnTo>
                    <a:pt x="292" y="1498"/>
                  </a:lnTo>
                  <a:lnTo>
                    <a:pt x="297" y="1496"/>
                  </a:lnTo>
                  <a:lnTo>
                    <a:pt x="301" y="1496"/>
                  </a:lnTo>
                  <a:lnTo>
                    <a:pt x="307" y="1493"/>
                  </a:lnTo>
                  <a:lnTo>
                    <a:pt x="313" y="1493"/>
                  </a:lnTo>
                  <a:lnTo>
                    <a:pt x="317" y="1493"/>
                  </a:lnTo>
                  <a:lnTo>
                    <a:pt x="322" y="1493"/>
                  </a:lnTo>
                  <a:lnTo>
                    <a:pt x="328" y="1493"/>
                  </a:lnTo>
                  <a:lnTo>
                    <a:pt x="333" y="1493"/>
                  </a:lnTo>
                  <a:lnTo>
                    <a:pt x="333" y="1496"/>
                  </a:lnTo>
                  <a:lnTo>
                    <a:pt x="338" y="1496"/>
                  </a:lnTo>
                  <a:lnTo>
                    <a:pt x="343" y="1496"/>
                  </a:lnTo>
                  <a:lnTo>
                    <a:pt x="343" y="1498"/>
                  </a:lnTo>
                  <a:lnTo>
                    <a:pt x="348" y="1498"/>
                  </a:lnTo>
                  <a:lnTo>
                    <a:pt x="354" y="1498"/>
                  </a:lnTo>
                  <a:lnTo>
                    <a:pt x="359" y="1498"/>
                  </a:lnTo>
                  <a:lnTo>
                    <a:pt x="364" y="1498"/>
                  </a:lnTo>
                  <a:lnTo>
                    <a:pt x="369" y="1498"/>
                  </a:lnTo>
                  <a:lnTo>
                    <a:pt x="375" y="1496"/>
                  </a:lnTo>
                  <a:lnTo>
                    <a:pt x="375" y="1493"/>
                  </a:lnTo>
                  <a:lnTo>
                    <a:pt x="380" y="1491"/>
                  </a:lnTo>
                  <a:lnTo>
                    <a:pt x="380" y="1489"/>
                  </a:lnTo>
                  <a:lnTo>
                    <a:pt x="385" y="1485"/>
                  </a:lnTo>
                  <a:lnTo>
                    <a:pt x="385" y="1478"/>
                  </a:lnTo>
                  <a:lnTo>
                    <a:pt x="391" y="1471"/>
                  </a:lnTo>
                  <a:lnTo>
                    <a:pt x="391" y="1462"/>
                  </a:lnTo>
                  <a:lnTo>
                    <a:pt x="396" y="1453"/>
                  </a:lnTo>
                  <a:lnTo>
                    <a:pt x="396" y="1441"/>
                  </a:lnTo>
                  <a:lnTo>
                    <a:pt x="401" y="1431"/>
                  </a:lnTo>
                  <a:lnTo>
                    <a:pt x="401" y="1417"/>
                  </a:lnTo>
                  <a:lnTo>
                    <a:pt x="406" y="1403"/>
                  </a:lnTo>
                  <a:lnTo>
                    <a:pt x="406" y="1387"/>
                  </a:lnTo>
                  <a:lnTo>
                    <a:pt x="411" y="1372"/>
                  </a:lnTo>
                  <a:lnTo>
                    <a:pt x="411" y="1356"/>
                  </a:lnTo>
                  <a:lnTo>
                    <a:pt x="416" y="1340"/>
                  </a:lnTo>
                  <a:lnTo>
                    <a:pt x="416" y="1324"/>
                  </a:lnTo>
                  <a:lnTo>
                    <a:pt x="424" y="1309"/>
                  </a:lnTo>
                  <a:lnTo>
                    <a:pt x="424" y="1296"/>
                  </a:lnTo>
                  <a:lnTo>
                    <a:pt x="429" y="1282"/>
                  </a:lnTo>
                  <a:lnTo>
                    <a:pt x="429" y="1272"/>
                  </a:lnTo>
                  <a:lnTo>
                    <a:pt x="434" y="1263"/>
                  </a:lnTo>
                  <a:lnTo>
                    <a:pt x="434" y="1256"/>
                  </a:lnTo>
                  <a:lnTo>
                    <a:pt x="434" y="1251"/>
                  </a:lnTo>
                  <a:lnTo>
                    <a:pt x="439" y="1246"/>
                  </a:lnTo>
                  <a:lnTo>
                    <a:pt x="445" y="1246"/>
                  </a:lnTo>
                  <a:lnTo>
                    <a:pt x="445" y="1249"/>
                  </a:lnTo>
                  <a:lnTo>
                    <a:pt x="451" y="1253"/>
                  </a:lnTo>
                  <a:lnTo>
                    <a:pt x="451" y="1260"/>
                  </a:lnTo>
                  <a:lnTo>
                    <a:pt x="456" y="1267"/>
                  </a:lnTo>
                  <a:lnTo>
                    <a:pt x="456" y="1274"/>
                  </a:lnTo>
                  <a:lnTo>
                    <a:pt x="461" y="1284"/>
                  </a:lnTo>
                  <a:lnTo>
                    <a:pt x="461" y="1293"/>
                  </a:lnTo>
                  <a:lnTo>
                    <a:pt x="466" y="1304"/>
                  </a:lnTo>
                  <a:lnTo>
                    <a:pt x="466" y="1317"/>
                  </a:lnTo>
                  <a:lnTo>
                    <a:pt x="472" y="1328"/>
                  </a:lnTo>
                  <a:lnTo>
                    <a:pt x="472" y="1340"/>
                  </a:lnTo>
                  <a:lnTo>
                    <a:pt x="477" y="1351"/>
                  </a:lnTo>
                  <a:lnTo>
                    <a:pt x="477" y="1362"/>
                  </a:lnTo>
                  <a:lnTo>
                    <a:pt x="482" y="1372"/>
                  </a:lnTo>
                  <a:lnTo>
                    <a:pt x="482" y="1382"/>
                  </a:lnTo>
                  <a:lnTo>
                    <a:pt x="487" y="1392"/>
                  </a:lnTo>
                  <a:lnTo>
                    <a:pt x="487" y="1401"/>
                  </a:lnTo>
                  <a:lnTo>
                    <a:pt x="493" y="1410"/>
                  </a:lnTo>
                  <a:lnTo>
                    <a:pt x="493" y="1419"/>
                  </a:lnTo>
                  <a:lnTo>
                    <a:pt x="498" y="1426"/>
                  </a:lnTo>
                  <a:lnTo>
                    <a:pt x="498" y="1433"/>
                  </a:lnTo>
                  <a:lnTo>
                    <a:pt x="503" y="1440"/>
                  </a:lnTo>
                  <a:lnTo>
                    <a:pt x="503" y="1446"/>
                  </a:lnTo>
                  <a:lnTo>
                    <a:pt x="508" y="1450"/>
                  </a:lnTo>
                  <a:lnTo>
                    <a:pt x="508" y="1455"/>
                  </a:lnTo>
                  <a:lnTo>
                    <a:pt x="513" y="1459"/>
                  </a:lnTo>
                  <a:lnTo>
                    <a:pt x="513" y="1465"/>
                  </a:lnTo>
                  <a:lnTo>
                    <a:pt x="519" y="1469"/>
                  </a:lnTo>
                  <a:lnTo>
                    <a:pt x="519" y="1471"/>
                  </a:lnTo>
                  <a:lnTo>
                    <a:pt x="523" y="1474"/>
                  </a:lnTo>
                  <a:lnTo>
                    <a:pt x="523" y="1476"/>
                  </a:lnTo>
                  <a:lnTo>
                    <a:pt x="529" y="1480"/>
                  </a:lnTo>
                  <a:lnTo>
                    <a:pt x="533" y="1482"/>
                  </a:lnTo>
                  <a:lnTo>
                    <a:pt x="533" y="1485"/>
                  </a:lnTo>
                  <a:lnTo>
                    <a:pt x="533" y="1486"/>
                  </a:lnTo>
                  <a:lnTo>
                    <a:pt x="539" y="1486"/>
                  </a:lnTo>
                  <a:lnTo>
                    <a:pt x="539" y="1489"/>
                  </a:lnTo>
                  <a:lnTo>
                    <a:pt x="544" y="1489"/>
                  </a:lnTo>
                  <a:lnTo>
                    <a:pt x="544" y="1491"/>
                  </a:lnTo>
                  <a:lnTo>
                    <a:pt x="549" y="1491"/>
                  </a:lnTo>
                  <a:lnTo>
                    <a:pt x="555" y="1493"/>
                  </a:lnTo>
                  <a:lnTo>
                    <a:pt x="560" y="1493"/>
                  </a:lnTo>
                  <a:lnTo>
                    <a:pt x="560" y="1496"/>
                  </a:lnTo>
                  <a:lnTo>
                    <a:pt x="565" y="1496"/>
                  </a:lnTo>
                  <a:lnTo>
                    <a:pt x="571" y="1496"/>
                  </a:lnTo>
                  <a:lnTo>
                    <a:pt x="575" y="1496"/>
                  </a:lnTo>
                  <a:lnTo>
                    <a:pt x="575" y="1498"/>
                  </a:lnTo>
                  <a:lnTo>
                    <a:pt x="581" y="1498"/>
                  </a:lnTo>
                  <a:lnTo>
                    <a:pt x="586" y="1498"/>
                  </a:lnTo>
                  <a:lnTo>
                    <a:pt x="591" y="1498"/>
                  </a:lnTo>
                  <a:lnTo>
                    <a:pt x="599" y="1498"/>
                  </a:lnTo>
                  <a:lnTo>
                    <a:pt x="604" y="1500"/>
                  </a:lnTo>
                  <a:lnTo>
                    <a:pt x="609" y="1500"/>
                  </a:lnTo>
                  <a:lnTo>
                    <a:pt x="615" y="1500"/>
                  </a:lnTo>
                  <a:lnTo>
                    <a:pt x="619" y="1500"/>
                  </a:lnTo>
                  <a:lnTo>
                    <a:pt x="625" y="1500"/>
                  </a:lnTo>
                  <a:lnTo>
                    <a:pt x="630" y="1500"/>
                  </a:lnTo>
                  <a:lnTo>
                    <a:pt x="635" y="1500"/>
                  </a:lnTo>
                  <a:lnTo>
                    <a:pt x="640" y="1500"/>
                  </a:lnTo>
                  <a:lnTo>
                    <a:pt x="646" y="1500"/>
                  </a:lnTo>
                  <a:lnTo>
                    <a:pt x="651" y="1498"/>
                  </a:lnTo>
                  <a:lnTo>
                    <a:pt x="651" y="1496"/>
                  </a:lnTo>
                  <a:lnTo>
                    <a:pt x="656" y="1493"/>
                  </a:lnTo>
                  <a:lnTo>
                    <a:pt x="656" y="1486"/>
                  </a:lnTo>
                  <a:lnTo>
                    <a:pt x="662" y="1478"/>
                  </a:lnTo>
                  <a:lnTo>
                    <a:pt x="662" y="1467"/>
                  </a:lnTo>
                  <a:lnTo>
                    <a:pt x="667" y="1448"/>
                  </a:lnTo>
                  <a:lnTo>
                    <a:pt x="667" y="1426"/>
                  </a:lnTo>
                  <a:lnTo>
                    <a:pt x="672" y="1397"/>
                  </a:lnTo>
                  <a:lnTo>
                    <a:pt x="672" y="1362"/>
                  </a:lnTo>
                  <a:lnTo>
                    <a:pt x="678" y="1317"/>
                  </a:lnTo>
                  <a:lnTo>
                    <a:pt x="678" y="1267"/>
                  </a:lnTo>
                  <a:lnTo>
                    <a:pt x="683" y="1208"/>
                  </a:lnTo>
                  <a:lnTo>
                    <a:pt x="683" y="1142"/>
                  </a:lnTo>
                  <a:lnTo>
                    <a:pt x="688" y="1070"/>
                  </a:lnTo>
                  <a:lnTo>
                    <a:pt x="688" y="990"/>
                  </a:lnTo>
                  <a:lnTo>
                    <a:pt x="693" y="907"/>
                  </a:lnTo>
                  <a:lnTo>
                    <a:pt x="693" y="818"/>
                  </a:lnTo>
                  <a:lnTo>
                    <a:pt x="698" y="728"/>
                  </a:lnTo>
                  <a:lnTo>
                    <a:pt x="698" y="635"/>
                  </a:lnTo>
                  <a:lnTo>
                    <a:pt x="703" y="541"/>
                  </a:lnTo>
                  <a:lnTo>
                    <a:pt x="703" y="454"/>
                  </a:lnTo>
                  <a:lnTo>
                    <a:pt x="708" y="367"/>
                  </a:lnTo>
                  <a:lnTo>
                    <a:pt x="708" y="288"/>
                  </a:lnTo>
                  <a:lnTo>
                    <a:pt x="714" y="218"/>
                  </a:lnTo>
                  <a:lnTo>
                    <a:pt x="714" y="154"/>
                  </a:lnTo>
                  <a:lnTo>
                    <a:pt x="719" y="102"/>
                  </a:lnTo>
                  <a:lnTo>
                    <a:pt x="719" y="59"/>
                  </a:lnTo>
                  <a:lnTo>
                    <a:pt x="724" y="28"/>
                  </a:lnTo>
                  <a:lnTo>
                    <a:pt x="724" y="9"/>
                  </a:lnTo>
                  <a:lnTo>
                    <a:pt x="729" y="0"/>
                  </a:lnTo>
                  <a:lnTo>
                    <a:pt x="729" y="2"/>
                  </a:lnTo>
                  <a:lnTo>
                    <a:pt x="735" y="15"/>
                  </a:lnTo>
                  <a:lnTo>
                    <a:pt x="735" y="39"/>
                  </a:lnTo>
                  <a:lnTo>
                    <a:pt x="740" y="71"/>
                  </a:lnTo>
                  <a:lnTo>
                    <a:pt x="740" y="109"/>
                  </a:lnTo>
                  <a:lnTo>
                    <a:pt x="740" y="156"/>
                  </a:lnTo>
                  <a:lnTo>
                    <a:pt x="745" y="207"/>
                  </a:lnTo>
                  <a:lnTo>
                    <a:pt x="745" y="264"/>
                  </a:lnTo>
                  <a:lnTo>
                    <a:pt x="751" y="322"/>
                  </a:lnTo>
                  <a:lnTo>
                    <a:pt x="751" y="382"/>
                  </a:lnTo>
                  <a:lnTo>
                    <a:pt x="755" y="447"/>
                  </a:lnTo>
                  <a:lnTo>
                    <a:pt x="755" y="511"/>
                  </a:lnTo>
                  <a:lnTo>
                    <a:pt x="761" y="574"/>
                  </a:lnTo>
                  <a:lnTo>
                    <a:pt x="761" y="638"/>
                  </a:lnTo>
                  <a:lnTo>
                    <a:pt x="766" y="698"/>
                  </a:lnTo>
                  <a:lnTo>
                    <a:pt x="766" y="757"/>
                  </a:lnTo>
                  <a:lnTo>
                    <a:pt x="771" y="814"/>
                  </a:lnTo>
                  <a:lnTo>
                    <a:pt x="771" y="868"/>
                  </a:lnTo>
                  <a:lnTo>
                    <a:pt x="779" y="920"/>
                  </a:lnTo>
                  <a:lnTo>
                    <a:pt x="779" y="968"/>
                  </a:lnTo>
                  <a:lnTo>
                    <a:pt x="785" y="1016"/>
                  </a:lnTo>
                  <a:lnTo>
                    <a:pt x="785" y="1056"/>
                  </a:lnTo>
                  <a:lnTo>
                    <a:pt x="790" y="1097"/>
                  </a:lnTo>
                  <a:lnTo>
                    <a:pt x="790" y="1133"/>
                  </a:lnTo>
                  <a:lnTo>
                    <a:pt x="794" y="1168"/>
                  </a:lnTo>
                  <a:lnTo>
                    <a:pt x="794" y="1199"/>
                  </a:lnTo>
                  <a:lnTo>
                    <a:pt x="800" y="1226"/>
                  </a:lnTo>
                  <a:lnTo>
                    <a:pt x="800" y="1253"/>
                  </a:lnTo>
                  <a:lnTo>
                    <a:pt x="805" y="1275"/>
                  </a:lnTo>
                  <a:lnTo>
                    <a:pt x="805" y="1296"/>
                  </a:lnTo>
                  <a:lnTo>
                    <a:pt x="810" y="1317"/>
                  </a:lnTo>
                  <a:lnTo>
                    <a:pt x="810" y="1333"/>
                  </a:lnTo>
                  <a:lnTo>
                    <a:pt x="815" y="1349"/>
                  </a:lnTo>
                  <a:lnTo>
                    <a:pt x="815" y="1362"/>
                  </a:lnTo>
                  <a:lnTo>
                    <a:pt x="820" y="1375"/>
                  </a:lnTo>
                  <a:lnTo>
                    <a:pt x="820" y="1387"/>
                  </a:lnTo>
                  <a:lnTo>
                    <a:pt x="826" y="1397"/>
                  </a:lnTo>
                  <a:lnTo>
                    <a:pt x="826" y="1405"/>
                  </a:lnTo>
                  <a:lnTo>
                    <a:pt x="831" y="1414"/>
                  </a:lnTo>
                  <a:lnTo>
                    <a:pt x="831" y="1420"/>
                  </a:lnTo>
                  <a:lnTo>
                    <a:pt x="836" y="1428"/>
                  </a:lnTo>
                  <a:lnTo>
                    <a:pt x="836" y="1433"/>
                  </a:lnTo>
                  <a:lnTo>
                    <a:pt x="842" y="1440"/>
                  </a:lnTo>
                  <a:lnTo>
                    <a:pt x="842" y="1444"/>
                  </a:lnTo>
                  <a:lnTo>
                    <a:pt x="842" y="1448"/>
                  </a:lnTo>
                  <a:lnTo>
                    <a:pt x="847" y="1450"/>
                  </a:lnTo>
                  <a:lnTo>
                    <a:pt x="847" y="1455"/>
                  </a:lnTo>
                  <a:lnTo>
                    <a:pt x="852" y="1457"/>
                  </a:lnTo>
                  <a:lnTo>
                    <a:pt x="852" y="1462"/>
                  </a:lnTo>
                  <a:lnTo>
                    <a:pt x="857" y="1465"/>
                  </a:lnTo>
                  <a:lnTo>
                    <a:pt x="857" y="1467"/>
                  </a:lnTo>
                  <a:lnTo>
                    <a:pt x="862" y="1469"/>
                  </a:lnTo>
                  <a:lnTo>
                    <a:pt x="862" y="1471"/>
                  </a:lnTo>
                  <a:lnTo>
                    <a:pt x="868" y="1474"/>
                  </a:lnTo>
                  <a:lnTo>
                    <a:pt x="873" y="1476"/>
                  </a:lnTo>
                  <a:lnTo>
                    <a:pt x="873" y="1478"/>
                  </a:lnTo>
                  <a:lnTo>
                    <a:pt x="878" y="1478"/>
                  </a:lnTo>
                  <a:lnTo>
                    <a:pt x="878" y="1480"/>
                  </a:lnTo>
                  <a:lnTo>
                    <a:pt x="883" y="1480"/>
                  </a:lnTo>
                  <a:lnTo>
                    <a:pt x="883" y="1482"/>
                  </a:lnTo>
                  <a:lnTo>
                    <a:pt x="888" y="1482"/>
                  </a:lnTo>
                  <a:lnTo>
                    <a:pt x="888" y="1485"/>
                  </a:lnTo>
                  <a:lnTo>
                    <a:pt x="893" y="1485"/>
                  </a:lnTo>
                  <a:lnTo>
                    <a:pt x="899" y="1486"/>
                  </a:lnTo>
                  <a:lnTo>
                    <a:pt x="905" y="1486"/>
                  </a:lnTo>
                  <a:lnTo>
                    <a:pt x="905" y="1489"/>
                  </a:lnTo>
                  <a:lnTo>
                    <a:pt x="910" y="1489"/>
                  </a:lnTo>
                  <a:lnTo>
                    <a:pt x="915" y="1489"/>
                  </a:lnTo>
                  <a:lnTo>
                    <a:pt x="915" y="1491"/>
                  </a:lnTo>
                  <a:lnTo>
                    <a:pt x="920" y="1491"/>
                  </a:lnTo>
                  <a:lnTo>
                    <a:pt x="926" y="1491"/>
                  </a:lnTo>
                  <a:lnTo>
                    <a:pt x="930" y="1493"/>
                  </a:lnTo>
                  <a:lnTo>
                    <a:pt x="936" y="1493"/>
                  </a:lnTo>
                  <a:lnTo>
                    <a:pt x="941" y="1493"/>
                  </a:lnTo>
                  <a:lnTo>
                    <a:pt x="946" y="1496"/>
                  </a:lnTo>
                  <a:lnTo>
                    <a:pt x="954" y="1496"/>
                  </a:lnTo>
                  <a:lnTo>
                    <a:pt x="959" y="1496"/>
                  </a:lnTo>
                  <a:lnTo>
                    <a:pt x="964" y="1496"/>
                  </a:lnTo>
                  <a:lnTo>
                    <a:pt x="970" y="1496"/>
                  </a:lnTo>
                  <a:lnTo>
                    <a:pt x="974" y="1496"/>
                  </a:lnTo>
                  <a:lnTo>
                    <a:pt x="974" y="1493"/>
                  </a:lnTo>
                  <a:lnTo>
                    <a:pt x="980" y="1493"/>
                  </a:lnTo>
                  <a:lnTo>
                    <a:pt x="980" y="1491"/>
                  </a:lnTo>
                  <a:lnTo>
                    <a:pt x="985" y="1486"/>
                  </a:lnTo>
                  <a:lnTo>
                    <a:pt x="985" y="1482"/>
                  </a:lnTo>
                  <a:lnTo>
                    <a:pt x="990" y="1476"/>
                  </a:lnTo>
                  <a:lnTo>
                    <a:pt x="990" y="1469"/>
                  </a:lnTo>
                  <a:lnTo>
                    <a:pt x="996" y="1457"/>
                  </a:lnTo>
                  <a:lnTo>
                    <a:pt x="996" y="1441"/>
                  </a:lnTo>
                  <a:lnTo>
                    <a:pt x="1001" y="1423"/>
                  </a:lnTo>
                  <a:lnTo>
                    <a:pt x="1001" y="1403"/>
                  </a:lnTo>
                  <a:lnTo>
                    <a:pt x="1006" y="1375"/>
                  </a:lnTo>
                  <a:lnTo>
                    <a:pt x="1006" y="1345"/>
                  </a:lnTo>
                  <a:lnTo>
                    <a:pt x="1011" y="1309"/>
                  </a:lnTo>
                  <a:lnTo>
                    <a:pt x="1011" y="1269"/>
                  </a:lnTo>
                  <a:lnTo>
                    <a:pt x="1016" y="1223"/>
                  </a:lnTo>
                  <a:lnTo>
                    <a:pt x="1016" y="1172"/>
                  </a:lnTo>
                  <a:lnTo>
                    <a:pt x="1022" y="1120"/>
                  </a:lnTo>
                  <a:lnTo>
                    <a:pt x="1022" y="1060"/>
                  </a:lnTo>
                  <a:lnTo>
                    <a:pt x="1026" y="1002"/>
                  </a:lnTo>
                  <a:lnTo>
                    <a:pt x="1026" y="939"/>
                  </a:lnTo>
                  <a:lnTo>
                    <a:pt x="1032" y="874"/>
                  </a:lnTo>
                  <a:lnTo>
                    <a:pt x="1032" y="811"/>
                  </a:lnTo>
                  <a:lnTo>
                    <a:pt x="1037" y="750"/>
                  </a:lnTo>
                  <a:lnTo>
                    <a:pt x="1037" y="689"/>
                  </a:lnTo>
                  <a:lnTo>
                    <a:pt x="1042" y="633"/>
                  </a:lnTo>
                  <a:lnTo>
                    <a:pt x="1042" y="578"/>
                  </a:lnTo>
                  <a:lnTo>
                    <a:pt x="1048" y="531"/>
                  </a:lnTo>
                  <a:lnTo>
                    <a:pt x="1048" y="489"/>
                  </a:lnTo>
                  <a:lnTo>
                    <a:pt x="1048" y="454"/>
                  </a:lnTo>
                  <a:lnTo>
                    <a:pt x="1053" y="424"/>
                  </a:lnTo>
                  <a:lnTo>
                    <a:pt x="1053" y="400"/>
                  </a:lnTo>
                  <a:lnTo>
                    <a:pt x="1058" y="387"/>
                  </a:lnTo>
                  <a:lnTo>
                    <a:pt x="1058" y="380"/>
                  </a:lnTo>
                  <a:lnTo>
                    <a:pt x="1064" y="380"/>
                  </a:lnTo>
                  <a:lnTo>
                    <a:pt x="1064" y="387"/>
                  </a:lnTo>
                  <a:lnTo>
                    <a:pt x="1068" y="400"/>
                  </a:lnTo>
                  <a:lnTo>
                    <a:pt x="1068" y="422"/>
                  </a:lnTo>
                  <a:lnTo>
                    <a:pt x="1073" y="447"/>
                  </a:lnTo>
                  <a:lnTo>
                    <a:pt x="1073" y="475"/>
                  </a:lnTo>
                  <a:lnTo>
                    <a:pt x="1079" y="508"/>
                  </a:lnTo>
                  <a:lnTo>
                    <a:pt x="1079" y="547"/>
                  </a:lnTo>
                  <a:lnTo>
                    <a:pt x="1084" y="585"/>
                  </a:lnTo>
                  <a:lnTo>
                    <a:pt x="1084" y="628"/>
                  </a:lnTo>
                  <a:lnTo>
                    <a:pt x="1089" y="671"/>
                  </a:lnTo>
                  <a:lnTo>
                    <a:pt x="1089" y="716"/>
                  </a:lnTo>
                  <a:lnTo>
                    <a:pt x="1094" y="759"/>
                  </a:lnTo>
                  <a:lnTo>
                    <a:pt x="1094" y="804"/>
                  </a:lnTo>
                  <a:lnTo>
                    <a:pt x="1099" y="850"/>
                  </a:lnTo>
                  <a:lnTo>
                    <a:pt x="1099" y="893"/>
                  </a:lnTo>
                  <a:lnTo>
                    <a:pt x="1105" y="934"/>
                  </a:lnTo>
                  <a:lnTo>
                    <a:pt x="1105" y="975"/>
                  </a:lnTo>
                  <a:lnTo>
                    <a:pt x="1110" y="1016"/>
                  </a:lnTo>
                  <a:lnTo>
                    <a:pt x="1110" y="1051"/>
                  </a:lnTo>
                  <a:lnTo>
                    <a:pt x="1115" y="1088"/>
                  </a:lnTo>
                  <a:lnTo>
                    <a:pt x="1115" y="1122"/>
                  </a:lnTo>
                  <a:lnTo>
                    <a:pt x="1121" y="1153"/>
                  </a:lnTo>
                  <a:lnTo>
                    <a:pt x="1121" y="1183"/>
                  </a:lnTo>
                  <a:lnTo>
                    <a:pt x="1129" y="1210"/>
                  </a:lnTo>
                  <a:lnTo>
                    <a:pt x="1129" y="1235"/>
                  </a:lnTo>
                  <a:lnTo>
                    <a:pt x="1134" y="1258"/>
                  </a:lnTo>
                  <a:lnTo>
                    <a:pt x="1134" y="1280"/>
                  </a:lnTo>
                  <a:lnTo>
                    <a:pt x="1139" y="1298"/>
                  </a:lnTo>
                  <a:lnTo>
                    <a:pt x="1139" y="1317"/>
                  </a:lnTo>
                  <a:lnTo>
                    <a:pt x="1145" y="1335"/>
                  </a:lnTo>
                  <a:lnTo>
                    <a:pt x="1145" y="1349"/>
                  </a:lnTo>
                  <a:lnTo>
                    <a:pt x="1149" y="1362"/>
                  </a:lnTo>
                  <a:lnTo>
                    <a:pt x="1149" y="1375"/>
                  </a:lnTo>
                  <a:lnTo>
                    <a:pt x="1149" y="1387"/>
                  </a:lnTo>
                  <a:lnTo>
                    <a:pt x="1155" y="1397"/>
                  </a:lnTo>
                  <a:lnTo>
                    <a:pt x="1155" y="1405"/>
                  </a:lnTo>
                  <a:lnTo>
                    <a:pt x="1161" y="1414"/>
                  </a:lnTo>
                  <a:lnTo>
                    <a:pt x="1161" y="1420"/>
                  </a:lnTo>
                  <a:lnTo>
                    <a:pt x="1165" y="1428"/>
                  </a:lnTo>
                  <a:lnTo>
                    <a:pt x="1165" y="1434"/>
                  </a:lnTo>
                  <a:lnTo>
                    <a:pt x="1170" y="1440"/>
                  </a:lnTo>
                  <a:lnTo>
                    <a:pt x="1170" y="1446"/>
                  </a:lnTo>
                  <a:lnTo>
                    <a:pt x="1176" y="1448"/>
                  </a:lnTo>
                  <a:lnTo>
                    <a:pt x="1176" y="1453"/>
                  </a:lnTo>
                  <a:lnTo>
                    <a:pt x="1181" y="1457"/>
                  </a:lnTo>
                  <a:lnTo>
                    <a:pt x="1181" y="1459"/>
                  </a:lnTo>
                  <a:lnTo>
                    <a:pt x="1186" y="1465"/>
                  </a:lnTo>
                  <a:lnTo>
                    <a:pt x="1186" y="1467"/>
                  </a:lnTo>
                  <a:lnTo>
                    <a:pt x="1191" y="1469"/>
                  </a:lnTo>
                  <a:lnTo>
                    <a:pt x="1191" y="1471"/>
                  </a:lnTo>
                  <a:lnTo>
                    <a:pt x="1196" y="1474"/>
                  </a:lnTo>
                  <a:lnTo>
                    <a:pt x="1202" y="1476"/>
                  </a:lnTo>
                  <a:lnTo>
                    <a:pt x="1202" y="1478"/>
                  </a:lnTo>
                  <a:lnTo>
                    <a:pt x="1207" y="1480"/>
                  </a:lnTo>
                  <a:lnTo>
                    <a:pt x="1212" y="1482"/>
                  </a:lnTo>
                  <a:lnTo>
                    <a:pt x="1217" y="1485"/>
                  </a:lnTo>
                  <a:lnTo>
                    <a:pt x="1223" y="1485"/>
                  </a:lnTo>
                  <a:lnTo>
                    <a:pt x="1223" y="1486"/>
                  </a:lnTo>
                  <a:lnTo>
                    <a:pt x="1228" y="1486"/>
                  </a:lnTo>
                  <a:lnTo>
                    <a:pt x="1232" y="1489"/>
                  </a:lnTo>
                  <a:lnTo>
                    <a:pt x="1239" y="1489"/>
                  </a:lnTo>
                  <a:lnTo>
                    <a:pt x="1239" y="1491"/>
                  </a:lnTo>
                  <a:lnTo>
                    <a:pt x="1244" y="1491"/>
                  </a:lnTo>
                  <a:lnTo>
                    <a:pt x="1248" y="1491"/>
                  </a:lnTo>
                  <a:lnTo>
                    <a:pt x="1254" y="1493"/>
                  </a:lnTo>
                  <a:lnTo>
                    <a:pt x="1258" y="1493"/>
                  </a:lnTo>
                  <a:lnTo>
                    <a:pt x="1264" y="1493"/>
                  </a:lnTo>
                  <a:lnTo>
                    <a:pt x="1264" y="1496"/>
                  </a:lnTo>
                  <a:lnTo>
                    <a:pt x="1269" y="1496"/>
                  </a:lnTo>
                  <a:lnTo>
                    <a:pt x="1274" y="1496"/>
                  </a:lnTo>
                  <a:lnTo>
                    <a:pt x="1279" y="1496"/>
                  </a:lnTo>
                  <a:lnTo>
                    <a:pt x="1285" y="1496"/>
                  </a:lnTo>
                  <a:lnTo>
                    <a:pt x="1290" y="1498"/>
                  </a:lnTo>
                  <a:lnTo>
                    <a:pt x="1295" y="1498"/>
                  </a:lnTo>
                  <a:lnTo>
                    <a:pt x="1300" y="1498"/>
                  </a:lnTo>
                  <a:lnTo>
                    <a:pt x="1308" y="1498"/>
                  </a:lnTo>
                  <a:lnTo>
                    <a:pt x="1313" y="1498"/>
                  </a:lnTo>
                  <a:lnTo>
                    <a:pt x="1319" y="1498"/>
                  </a:lnTo>
                  <a:lnTo>
                    <a:pt x="1324" y="1500"/>
                  </a:lnTo>
                  <a:lnTo>
                    <a:pt x="1329" y="1500"/>
                  </a:lnTo>
                  <a:lnTo>
                    <a:pt x="1335" y="1500"/>
                  </a:lnTo>
                  <a:lnTo>
                    <a:pt x="1339" y="1500"/>
                  </a:lnTo>
                  <a:lnTo>
                    <a:pt x="1345" y="1500"/>
                  </a:lnTo>
                  <a:lnTo>
                    <a:pt x="1350" y="1500"/>
                  </a:lnTo>
                  <a:lnTo>
                    <a:pt x="1355" y="1500"/>
                  </a:lnTo>
                  <a:lnTo>
                    <a:pt x="1361" y="1500"/>
                  </a:lnTo>
                  <a:lnTo>
                    <a:pt x="1366" y="1500"/>
                  </a:lnTo>
                  <a:lnTo>
                    <a:pt x="1371" y="1500"/>
                  </a:lnTo>
                  <a:lnTo>
                    <a:pt x="1377" y="1500"/>
                  </a:lnTo>
                  <a:lnTo>
                    <a:pt x="1377" y="1502"/>
                  </a:lnTo>
                  <a:lnTo>
                    <a:pt x="1382" y="1502"/>
                  </a:lnTo>
                  <a:lnTo>
                    <a:pt x="1387" y="1502"/>
                  </a:lnTo>
                  <a:lnTo>
                    <a:pt x="1392" y="1502"/>
                  </a:lnTo>
                  <a:lnTo>
                    <a:pt x="1397" y="1500"/>
                  </a:lnTo>
                  <a:lnTo>
                    <a:pt x="1403" y="1500"/>
                  </a:lnTo>
                  <a:lnTo>
                    <a:pt x="1408" y="1500"/>
                  </a:lnTo>
                  <a:lnTo>
                    <a:pt x="1413" y="1500"/>
                  </a:lnTo>
                  <a:lnTo>
                    <a:pt x="1419" y="1500"/>
                  </a:lnTo>
                  <a:lnTo>
                    <a:pt x="1423" y="1500"/>
                  </a:lnTo>
                  <a:lnTo>
                    <a:pt x="1429" y="1500"/>
                  </a:lnTo>
                  <a:lnTo>
                    <a:pt x="1434" y="1500"/>
                  </a:lnTo>
                  <a:lnTo>
                    <a:pt x="1439" y="1498"/>
                  </a:lnTo>
                  <a:lnTo>
                    <a:pt x="1445" y="1498"/>
                  </a:lnTo>
                  <a:lnTo>
                    <a:pt x="1449" y="1498"/>
                  </a:lnTo>
                  <a:lnTo>
                    <a:pt x="1454" y="1498"/>
                  </a:lnTo>
                  <a:lnTo>
                    <a:pt x="1460" y="1498"/>
                  </a:lnTo>
                  <a:lnTo>
                    <a:pt x="1465" y="1498"/>
                  </a:lnTo>
                  <a:lnTo>
                    <a:pt x="1470" y="1498"/>
                  </a:lnTo>
                  <a:lnTo>
                    <a:pt x="1475" y="1498"/>
                  </a:lnTo>
                  <a:lnTo>
                    <a:pt x="1483" y="1498"/>
                  </a:lnTo>
                  <a:lnTo>
                    <a:pt x="1489" y="1498"/>
                  </a:lnTo>
                  <a:lnTo>
                    <a:pt x="1489" y="1500"/>
                  </a:lnTo>
                  <a:lnTo>
                    <a:pt x="1494" y="1500"/>
                  </a:lnTo>
                  <a:lnTo>
                    <a:pt x="1499" y="1500"/>
                  </a:lnTo>
                  <a:lnTo>
                    <a:pt x="1503" y="1500"/>
                  </a:lnTo>
                  <a:lnTo>
                    <a:pt x="1509" y="1500"/>
                  </a:lnTo>
                  <a:lnTo>
                    <a:pt x="1514" y="1500"/>
                  </a:lnTo>
                  <a:lnTo>
                    <a:pt x="1519" y="1500"/>
                  </a:lnTo>
                  <a:lnTo>
                    <a:pt x="1519" y="1498"/>
                  </a:lnTo>
                  <a:lnTo>
                    <a:pt x="1524" y="1498"/>
                  </a:lnTo>
                  <a:lnTo>
                    <a:pt x="1524" y="1496"/>
                  </a:lnTo>
                  <a:lnTo>
                    <a:pt x="1530" y="1493"/>
                  </a:lnTo>
                  <a:lnTo>
                    <a:pt x="1530" y="1491"/>
                  </a:lnTo>
                  <a:lnTo>
                    <a:pt x="1535" y="1489"/>
                  </a:lnTo>
                  <a:lnTo>
                    <a:pt x="1535" y="1485"/>
                  </a:lnTo>
                  <a:lnTo>
                    <a:pt x="1540" y="1478"/>
                  </a:lnTo>
                  <a:lnTo>
                    <a:pt x="1540" y="1471"/>
                  </a:lnTo>
                  <a:lnTo>
                    <a:pt x="1545" y="1462"/>
                  </a:lnTo>
                  <a:lnTo>
                    <a:pt x="1545" y="1453"/>
                  </a:lnTo>
                  <a:lnTo>
                    <a:pt x="1550" y="1440"/>
                  </a:lnTo>
                  <a:lnTo>
                    <a:pt x="1550" y="1423"/>
                  </a:lnTo>
                  <a:lnTo>
                    <a:pt x="1556" y="1405"/>
                  </a:lnTo>
                  <a:lnTo>
                    <a:pt x="1556" y="1384"/>
                  </a:lnTo>
                  <a:lnTo>
                    <a:pt x="1561" y="1362"/>
                  </a:lnTo>
                  <a:lnTo>
                    <a:pt x="1561" y="1335"/>
                  </a:lnTo>
                  <a:lnTo>
                    <a:pt x="1561" y="1303"/>
                  </a:lnTo>
                  <a:lnTo>
                    <a:pt x="1566" y="1269"/>
                  </a:lnTo>
                  <a:lnTo>
                    <a:pt x="1566" y="1232"/>
                  </a:lnTo>
                  <a:lnTo>
                    <a:pt x="1571" y="1191"/>
                  </a:lnTo>
                  <a:lnTo>
                    <a:pt x="1571" y="1149"/>
                  </a:lnTo>
                  <a:lnTo>
                    <a:pt x="1577" y="1101"/>
                  </a:lnTo>
                  <a:lnTo>
                    <a:pt x="1577" y="1054"/>
                  </a:lnTo>
                  <a:lnTo>
                    <a:pt x="1582" y="1003"/>
                  </a:lnTo>
                  <a:lnTo>
                    <a:pt x="1582" y="955"/>
                  </a:lnTo>
                  <a:lnTo>
                    <a:pt x="1587" y="902"/>
                  </a:lnTo>
                  <a:lnTo>
                    <a:pt x="1587" y="850"/>
                  </a:lnTo>
                  <a:lnTo>
                    <a:pt x="1592" y="798"/>
                  </a:lnTo>
                  <a:lnTo>
                    <a:pt x="1592" y="748"/>
                  </a:lnTo>
                  <a:lnTo>
                    <a:pt x="1598" y="700"/>
                  </a:lnTo>
                  <a:lnTo>
                    <a:pt x="1598" y="656"/>
                  </a:lnTo>
                  <a:lnTo>
                    <a:pt x="1603" y="614"/>
                  </a:lnTo>
                  <a:lnTo>
                    <a:pt x="1603" y="575"/>
                  </a:lnTo>
                  <a:lnTo>
                    <a:pt x="1608" y="541"/>
                  </a:lnTo>
                  <a:lnTo>
                    <a:pt x="1608" y="513"/>
                  </a:lnTo>
                  <a:lnTo>
                    <a:pt x="1613" y="488"/>
                  </a:lnTo>
                  <a:lnTo>
                    <a:pt x="1613" y="467"/>
                  </a:lnTo>
                  <a:lnTo>
                    <a:pt x="1618" y="454"/>
                  </a:lnTo>
                  <a:lnTo>
                    <a:pt x="1618" y="447"/>
                  </a:lnTo>
                  <a:lnTo>
                    <a:pt x="1624" y="443"/>
                  </a:lnTo>
                  <a:lnTo>
                    <a:pt x="1624" y="445"/>
                  </a:lnTo>
                  <a:lnTo>
                    <a:pt x="1629" y="454"/>
                  </a:lnTo>
                  <a:lnTo>
                    <a:pt x="1629" y="465"/>
                  </a:lnTo>
                  <a:lnTo>
                    <a:pt x="1634" y="480"/>
                  </a:lnTo>
                  <a:lnTo>
                    <a:pt x="1634" y="503"/>
                  </a:lnTo>
                  <a:lnTo>
                    <a:pt x="1639" y="526"/>
                  </a:lnTo>
                  <a:lnTo>
                    <a:pt x="1639" y="555"/>
                  </a:lnTo>
                  <a:lnTo>
                    <a:pt x="1644" y="585"/>
                  </a:lnTo>
                  <a:lnTo>
                    <a:pt x="1644" y="618"/>
                  </a:lnTo>
                  <a:lnTo>
                    <a:pt x="1650" y="654"/>
                  </a:lnTo>
                  <a:lnTo>
                    <a:pt x="1650" y="691"/>
                  </a:lnTo>
                  <a:lnTo>
                    <a:pt x="1657" y="728"/>
                  </a:lnTo>
                  <a:lnTo>
                    <a:pt x="1657" y="766"/>
                  </a:lnTo>
                  <a:lnTo>
                    <a:pt x="1663" y="804"/>
                  </a:lnTo>
                  <a:lnTo>
                    <a:pt x="1663" y="844"/>
                  </a:lnTo>
                  <a:lnTo>
                    <a:pt x="1663" y="882"/>
                  </a:lnTo>
                  <a:lnTo>
                    <a:pt x="1668" y="920"/>
                  </a:lnTo>
                  <a:lnTo>
                    <a:pt x="1668" y="957"/>
                  </a:lnTo>
                  <a:lnTo>
                    <a:pt x="1673" y="992"/>
                  </a:lnTo>
                  <a:lnTo>
                    <a:pt x="1673" y="1029"/>
                  </a:lnTo>
                  <a:lnTo>
                    <a:pt x="1679" y="1060"/>
                  </a:lnTo>
                  <a:lnTo>
                    <a:pt x="1679" y="1095"/>
                  </a:lnTo>
                  <a:lnTo>
                    <a:pt x="1684" y="1124"/>
                  </a:lnTo>
                  <a:lnTo>
                    <a:pt x="1684" y="1153"/>
                  </a:lnTo>
                  <a:lnTo>
                    <a:pt x="1689" y="1181"/>
                  </a:lnTo>
                  <a:lnTo>
                    <a:pt x="1689" y="1206"/>
                  </a:lnTo>
                  <a:lnTo>
                    <a:pt x="1694" y="1230"/>
                  </a:lnTo>
                  <a:lnTo>
                    <a:pt x="1694" y="1253"/>
                  </a:lnTo>
                  <a:lnTo>
                    <a:pt x="1700" y="1274"/>
                  </a:lnTo>
                  <a:lnTo>
                    <a:pt x="1700" y="1293"/>
                  </a:lnTo>
                  <a:lnTo>
                    <a:pt x="1704" y="1309"/>
                  </a:lnTo>
                  <a:lnTo>
                    <a:pt x="1704" y="1328"/>
                  </a:lnTo>
                  <a:lnTo>
                    <a:pt x="1709" y="1342"/>
                  </a:lnTo>
                  <a:lnTo>
                    <a:pt x="1709" y="1356"/>
                  </a:lnTo>
                  <a:lnTo>
                    <a:pt x="1716" y="1369"/>
                  </a:lnTo>
                  <a:lnTo>
                    <a:pt x="1716" y="1380"/>
                  </a:lnTo>
                  <a:lnTo>
                    <a:pt x="1720" y="1392"/>
                  </a:lnTo>
                  <a:lnTo>
                    <a:pt x="1720" y="1401"/>
                  </a:lnTo>
                  <a:lnTo>
                    <a:pt x="1724" y="1410"/>
                  </a:lnTo>
                  <a:lnTo>
                    <a:pt x="1724" y="1417"/>
                  </a:lnTo>
                  <a:lnTo>
                    <a:pt x="1730" y="1426"/>
                  </a:lnTo>
                  <a:lnTo>
                    <a:pt x="1730" y="1431"/>
                  </a:lnTo>
                  <a:lnTo>
                    <a:pt x="1735" y="1437"/>
                  </a:lnTo>
                  <a:lnTo>
                    <a:pt x="1735" y="1441"/>
                  </a:lnTo>
                  <a:lnTo>
                    <a:pt x="1740" y="1448"/>
                  </a:lnTo>
                  <a:lnTo>
                    <a:pt x="1740" y="1450"/>
                  </a:lnTo>
                  <a:lnTo>
                    <a:pt x="1746" y="1455"/>
                  </a:lnTo>
                  <a:lnTo>
                    <a:pt x="1746" y="1459"/>
                  </a:lnTo>
                  <a:lnTo>
                    <a:pt x="1751" y="1462"/>
                  </a:lnTo>
                  <a:lnTo>
                    <a:pt x="1751" y="1467"/>
                  </a:lnTo>
                  <a:lnTo>
                    <a:pt x="1756" y="1469"/>
                  </a:lnTo>
                  <a:lnTo>
                    <a:pt x="1756" y="1471"/>
                  </a:lnTo>
                  <a:lnTo>
                    <a:pt x="1762" y="1474"/>
                  </a:lnTo>
                  <a:lnTo>
                    <a:pt x="1762" y="1476"/>
                  </a:lnTo>
                  <a:lnTo>
                    <a:pt x="1762" y="1478"/>
                  </a:lnTo>
                  <a:lnTo>
                    <a:pt x="1767" y="1478"/>
                  </a:lnTo>
                  <a:lnTo>
                    <a:pt x="1767" y="1480"/>
                  </a:lnTo>
                  <a:lnTo>
                    <a:pt x="1772" y="1482"/>
                  </a:lnTo>
                  <a:lnTo>
                    <a:pt x="1777" y="1485"/>
                  </a:lnTo>
                  <a:lnTo>
                    <a:pt x="1783" y="1486"/>
                  </a:lnTo>
                  <a:lnTo>
                    <a:pt x="1788" y="1489"/>
                  </a:lnTo>
                  <a:lnTo>
                    <a:pt x="1793" y="1489"/>
                  </a:lnTo>
                  <a:lnTo>
                    <a:pt x="1793" y="1491"/>
                  </a:lnTo>
                  <a:lnTo>
                    <a:pt x="1799" y="1491"/>
                  </a:lnTo>
                  <a:lnTo>
                    <a:pt x="1804" y="1491"/>
                  </a:lnTo>
                  <a:lnTo>
                    <a:pt x="1804" y="1493"/>
                  </a:lnTo>
                  <a:lnTo>
                    <a:pt x="1809" y="1493"/>
                  </a:lnTo>
                  <a:lnTo>
                    <a:pt x="1815" y="1493"/>
                  </a:lnTo>
                  <a:lnTo>
                    <a:pt x="1815" y="1496"/>
                  </a:lnTo>
                  <a:lnTo>
                    <a:pt x="1819" y="1496"/>
                  </a:lnTo>
                  <a:lnTo>
                    <a:pt x="1824" y="1496"/>
                  </a:lnTo>
                  <a:lnTo>
                    <a:pt x="1829" y="1496"/>
                  </a:lnTo>
                  <a:lnTo>
                    <a:pt x="1829" y="1498"/>
                  </a:lnTo>
                  <a:lnTo>
                    <a:pt x="1837" y="1498"/>
                  </a:lnTo>
                  <a:lnTo>
                    <a:pt x="1843" y="1498"/>
                  </a:lnTo>
                  <a:lnTo>
                    <a:pt x="1848" y="1498"/>
                  </a:lnTo>
                  <a:lnTo>
                    <a:pt x="1853" y="1498"/>
                  </a:lnTo>
                  <a:lnTo>
                    <a:pt x="1858" y="1500"/>
                  </a:lnTo>
                  <a:lnTo>
                    <a:pt x="1863" y="1500"/>
                  </a:lnTo>
                  <a:lnTo>
                    <a:pt x="1869" y="1500"/>
                  </a:lnTo>
                  <a:lnTo>
                    <a:pt x="1874" y="1500"/>
                  </a:lnTo>
                  <a:lnTo>
                    <a:pt x="1879" y="1500"/>
                  </a:lnTo>
                  <a:lnTo>
                    <a:pt x="1884" y="1500"/>
                  </a:lnTo>
                  <a:lnTo>
                    <a:pt x="1889" y="1502"/>
                  </a:lnTo>
                  <a:lnTo>
                    <a:pt x="1895" y="1502"/>
                  </a:lnTo>
                  <a:lnTo>
                    <a:pt x="1900" y="1502"/>
                  </a:lnTo>
                  <a:lnTo>
                    <a:pt x="1905" y="1502"/>
                  </a:lnTo>
                  <a:lnTo>
                    <a:pt x="1911" y="1502"/>
                  </a:lnTo>
                  <a:lnTo>
                    <a:pt x="1915" y="1502"/>
                  </a:lnTo>
                  <a:lnTo>
                    <a:pt x="1921" y="1502"/>
                  </a:lnTo>
                  <a:lnTo>
                    <a:pt x="1926" y="1502"/>
                  </a:lnTo>
                  <a:lnTo>
                    <a:pt x="1931" y="1502"/>
                  </a:lnTo>
                  <a:lnTo>
                    <a:pt x="1936" y="1502"/>
                  </a:lnTo>
                  <a:lnTo>
                    <a:pt x="1941" y="1502"/>
                  </a:lnTo>
                  <a:lnTo>
                    <a:pt x="1946" y="1502"/>
                  </a:lnTo>
                  <a:lnTo>
                    <a:pt x="1952" y="1502"/>
                  </a:lnTo>
                  <a:lnTo>
                    <a:pt x="1952" y="1505"/>
                  </a:lnTo>
                  <a:lnTo>
                    <a:pt x="1957" y="1505"/>
                  </a:lnTo>
                  <a:lnTo>
                    <a:pt x="1962" y="1505"/>
                  </a:lnTo>
                  <a:lnTo>
                    <a:pt x="1968" y="1505"/>
                  </a:lnTo>
                  <a:lnTo>
                    <a:pt x="1973" y="1505"/>
                  </a:lnTo>
                  <a:lnTo>
                    <a:pt x="1978" y="1505"/>
                  </a:lnTo>
                  <a:lnTo>
                    <a:pt x="1983" y="1505"/>
                  </a:lnTo>
                  <a:lnTo>
                    <a:pt x="1989" y="1505"/>
                  </a:lnTo>
                  <a:lnTo>
                    <a:pt x="1994" y="1505"/>
                  </a:lnTo>
                  <a:lnTo>
                    <a:pt x="1998" y="1505"/>
                  </a:lnTo>
                  <a:lnTo>
                    <a:pt x="2005" y="1505"/>
                  </a:lnTo>
                  <a:lnTo>
                    <a:pt x="2011" y="1505"/>
                  </a:lnTo>
                  <a:lnTo>
                    <a:pt x="2017" y="1505"/>
                  </a:lnTo>
                  <a:lnTo>
                    <a:pt x="2023" y="1505"/>
                  </a:lnTo>
                  <a:lnTo>
                    <a:pt x="2028" y="1505"/>
                  </a:lnTo>
                  <a:lnTo>
                    <a:pt x="2033" y="1505"/>
                  </a:lnTo>
                  <a:lnTo>
                    <a:pt x="2038" y="1505"/>
                  </a:lnTo>
                  <a:lnTo>
                    <a:pt x="2044" y="1505"/>
                  </a:lnTo>
                  <a:lnTo>
                    <a:pt x="2049" y="1505"/>
                  </a:lnTo>
                  <a:lnTo>
                    <a:pt x="2054" y="1505"/>
                  </a:lnTo>
                  <a:lnTo>
                    <a:pt x="2059" y="1505"/>
                  </a:lnTo>
                  <a:lnTo>
                    <a:pt x="2064" y="1505"/>
                  </a:lnTo>
                  <a:lnTo>
                    <a:pt x="2070" y="1505"/>
                  </a:lnTo>
                  <a:lnTo>
                    <a:pt x="2075" y="1505"/>
                  </a:lnTo>
                  <a:lnTo>
                    <a:pt x="2075" y="1507"/>
                  </a:lnTo>
                  <a:lnTo>
                    <a:pt x="2080" y="1507"/>
                  </a:lnTo>
                  <a:lnTo>
                    <a:pt x="2086" y="1507"/>
                  </a:lnTo>
                  <a:lnTo>
                    <a:pt x="2091" y="1507"/>
                  </a:lnTo>
                  <a:lnTo>
                    <a:pt x="2095" y="1507"/>
                  </a:lnTo>
                  <a:lnTo>
                    <a:pt x="2100" y="1507"/>
                  </a:lnTo>
                  <a:lnTo>
                    <a:pt x="2106" y="1507"/>
                  </a:lnTo>
                  <a:lnTo>
                    <a:pt x="2111" y="1507"/>
                  </a:lnTo>
                  <a:lnTo>
                    <a:pt x="2116" y="1507"/>
                  </a:lnTo>
                  <a:lnTo>
                    <a:pt x="2121" y="1507"/>
                  </a:lnTo>
                  <a:lnTo>
                    <a:pt x="2127" y="1507"/>
                  </a:lnTo>
                  <a:lnTo>
                    <a:pt x="2132" y="1507"/>
                  </a:lnTo>
                  <a:lnTo>
                    <a:pt x="2137" y="1507"/>
                  </a:lnTo>
                  <a:lnTo>
                    <a:pt x="2143" y="1507"/>
                  </a:lnTo>
                  <a:lnTo>
                    <a:pt x="2148" y="1507"/>
                  </a:lnTo>
                  <a:lnTo>
                    <a:pt x="2153" y="1507"/>
                  </a:lnTo>
                  <a:lnTo>
                    <a:pt x="2158" y="1507"/>
                  </a:lnTo>
                  <a:lnTo>
                    <a:pt x="2163" y="1507"/>
                  </a:lnTo>
                  <a:lnTo>
                    <a:pt x="2169" y="1507"/>
                  </a:lnTo>
                  <a:lnTo>
                    <a:pt x="2174" y="1507"/>
                  </a:lnTo>
                  <a:lnTo>
                    <a:pt x="2179" y="1507"/>
                  </a:lnTo>
                  <a:lnTo>
                    <a:pt x="2186" y="1507"/>
                  </a:lnTo>
                  <a:lnTo>
                    <a:pt x="2192" y="1507"/>
                  </a:lnTo>
                  <a:lnTo>
                    <a:pt x="2197" y="1507"/>
                  </a:lnTo>
                  <a:lnTo>
                    <a:pt x="2202" y="1507"/>
                  </a:lnTo>
                  <a:lnTo>
                    <a:pt x="2207" y="1507"/>
                  </a:lnTo>
                  <a:lnTo>
                    <a:pt x="2213" y="1507"/>
                  </a:lnTo>
                  <a:lnTo>
                    <a:pt x="2217" y="1507"/>
                  </a:lnTo>
                  <a:lnTo>
                    <a:pt x="2223" y="1507"/>
                  </a:lnTo>
                  <a:lnTo>
                    <a:pt x="2228" y="1507"/>
                  </a:lnTo>
                  <a:lnTo>
                    <a:pt x="2233" y="1507"/>
                  </a:lnTo>
                  <a:lnTo>
                    <a:pt x="2240" y="1507"/>
                  </a:lnTo>
                  <a:lnTo>
                    <a:pt x="2245" y="1507"/>
                  </a:lnTo>
                  <a:lnTo>
                    <a:pt x="2250" y="1507"/>
                  </a:lnTo>
                  <a:lnTo>
                    <a:pt x="2255" y="1507"/>
                  </a:lnTo>
                  <a:lnTo>
                    <a:pt x="2260" y="1507"/>
                  </a:lnTo>
                  <a:lnTo>
                    <a:pt x="2266" y="1507"/>
                  </a:lnTo>
                  <a:lnTo>
                    <a:pt x="2270" y="1507"/>
                  </a:lnTo>
                  <a:lnTo>
                    <a:pt x="2276" y="1507"/>
                  </a:lnTo>
                  <a:lnTo>
                    <a:pt x="2281" y="1507"/>
                  </a:lnTo>
                  <a:lnTo>
                    <a:pt x="2286" y="1507"/>
                  </a:lnTo>
                  <a:lnTo>
                    <a:pt x="2292" y="1507"/>
                  </a:lnTo>
                  <a:lnTo>
                    <a:pt x="2296" y="1507"/>
                  </a:lnTo>
                  <a:lnTo>
                    <a:pt x="2302" y="1507"/>
                  </a:lnTo>
                  <a:lnTo>
                    <a:pt x="2307" y="1507"/>
                  </a:lnTo>
                  <a:lnTo>
                    <a:pt x="2312" y="1507"/>
                  </a:lnTo>
                  <a:lnTo>
                    <a:pt x="2317" y="1507"/>
                  </a:lnTo>
                  <a:lnTo>
                    <a:pt x="2322" y="1507"/>
                  </a:lnTo>
                  <a:lnTo>
                    <a:pt x="2328" y="1507"/>
                  </a:lnTo>
                  <a:lnTo>
                    <a:pt x="2333" y="1507"/>
                  </a:lnTo>
                  <a:lnTo>
                    <a:pt x="2338" y="1507"/>
                  </a:lnTo>
                  <a:lnTo>
                    <a:pt x="2343" y="1507"/>
                  </a:lnTo>
                  <a:lnTo>
                    <a:pt x="2349" y="1509"/>
                  </a:lnTo>
                  <a:lnTo>
                    <a:pt x="2354" y="1509"/>
                  </a:lnTo>
                  <a:lnTo>
                    <a:pt x="2359" y="1509"/>
                  </a:lnTo>
                  <a:lnTo>
                    <a:pt x="2366" y="1509"/>
                  </a:lnTo>
                  <a:lnTo>
                    <a:pt x="2372" y="1509"/>
                  </a:lnTo>
                  <a:lnTo>
                    <a:pt x="2378" y="1509"/>
                  </a:lnTo>
                  <a:lnTo>
                    <a:pt x="2382" y="1509"/>
                  </a:lnTo>
                  <a:lnTo>
                    <a:pt x="2387" y="1509"/>
                  </a:lnTo>
                  <a:lnTo>
                    <a:pt x="2392" y="1509"/>
                  </a:lnTo>
                  <a:lnTo>
                    <a:pt x="2398" y="1509"/>
                  </a:lnTo>
                  <a:lnTo>
                    <a:pt x="2404" y="1509"/>
                  </a:lnTo>
                  <a:lnTo>
                    <a:pt x="2409" y="1509"/>
                  </a:lnTo>
                  <a:lnTo>
                    <a:pt x="2413" y="1509"/>
                  </a:lnTo>
                  <a:lnTo>
                    <a:pt x="2419" y="1509"/>
                  </a:lnTo>
                  <a:lnTo>
                    <a:pt x="2424" y="1509"/>
                  </a:lnTo>
                  <a:lnTo>
                    <a:pt x="2429" y="1509"/>
                  </a:lnTo>
                  <a:lnTo>
                    <a:pt x="2434" y="1509"/>
                  </a:lnTo>
                  <a:lnTo>
                    <a:pt x="2440" y="1509"/>
                  </a:lnTo>
                  <a:lnTo>
                    <a:pt x="2445" y="1509"/>
                  </a:lnTo>
                  <a:lnTo>
                    <a:pt x="2450" y="1509"/>
                  </a:lnTo>
                  <a:lnTo>
                    <a:pt x="2455" y="1509"/>
                  </a:lnTo>
                  <a:lnTo>
                    <a:pt x="2461" y="1509"/>
                  </a:lnTo>
                  <a:lnTo>
                    <a:pt x="2467" y="1509"/>
                  </a:lnTo>
                  <a:lnTo>
                    <a:pt x="2472" y="1509"/>
                  </a:lnTo>
                  <a:lnTo>
                    <a:pt x="2476" y="1509"/>
                  </a:lnTo>
                  <a:lnTo>
                    <a:pt x="2482" y="1509"/>
                  </a:lnTo>
                  <a:lnTo>
                    <a:pt x="2487" y="1509"/>
                  </a:lnTo>
                  <a:lnTo>
                    <a:pt x="2492" y="1509"/>
                  </a:lnTo>
                  <a:lnTo>
                    <a:pt x="2498" y="1509"/>
                  </a:lnTo>
                  <a:lnTo>
                    <a:pt x="2503" y="1509"/>
                  </a:lnTo>
                  <a:lnTo>
                    <a:pt x="2508" y="1509"/>
                  </a:lnTo>
                  <a:lnTo>
                    <a:pt x="2514" y="1509"/>
                  </a:lnTo>
                  <a:lnTo>
                    <a:pt x="2518" y="1509"/>
                  </a:lnTo>
                  <a:lnTo>
                    <a:pt x="2524" y="1509"/>
                  </a:lnTo>
                  <a:lnTo>
                    <a:pt x="2529" y="1509"/>
                  </a:lnTo>
                  <a:lnTo>
                    <a:pt x="2534" y="1509"/>
                  </a:lnTo>
                  <a:lnTo>
                    <a:pt x="2541" y="1509"/>
                  </a:lnTo>
                  <a:lnTo>
                    <a:pt x="2547" y="1509"/>
                  </a:lnTo>
                  <a:lnTo>
                    <a:pt x="2552" y="1509"/>
                  </a:lnTo>
                  <a:lnTo>
                    <a:pt x="2557" y="1509"/>
                  </a:lnTo>
                  <a:lnTo>
                    <a:pt x="2563" y="1509"/>
                  </a:lnTo>
                  <a:lnTo>
                    <a:pt x="2568" y="1509"/>
                  </a:lnTo>
                  <a:lnTo>
                    <a:pt x="2573" y="1509"/>
                  </a:lnTo>
                  <a:lnTo>
                    <a:pt x="2578" y="1509"/>
                  </a:lnTo>
                  <a:lnTo>
                    <a:pt x="2578" y="1507"/>
                  </a:lnTo>
                  <a:lnTo>
                    <a:pt x="2583" y="1507"/>
                  </a:lnTo>
                  <a:lnTo>
                    <a:pt x="2588" y="1507"/>
                  </a:lnTo>
                  <a:lnTo>
                    <a:pt x="2593" y="1507"/>
                  </a:lnTo>
                  <a:lnTo>
                    <a:pt x="2599" y="1507"/>
                  </a:lnTo>
                  <a:lnTo>
                    <a:pt x="2604" y="1507"/>
                  </a:lnTo>
                  <a:lnTo>
                    <a:pt x="2609" y="1505"/>
                  </a:lnTo>
                  <a:lnTo>
                    <a:pt x="2614" y="1505"/>
                  </a:lnTo>
                  <a:lnTo>
                    <a:pt x="2620" y="1502"/>
                  </a:lnTo>
                  <a:lnTo>
                    <a:pt x="2625" y="1500"/>
                  </a:lnTo>
                  <a:lnTo>
                    <a:pt x="2630" y="1498"/>
                  </a:lnTo>
                  <a:lnTo>
                    <a:pt x="2630" y="1496"/>
                  </a:lnTo>
                  <a:lnTo>
                    <a:pt x="2635" y="1493"/>
                  </a:lnTo>
                  <a:lnTo>
                    <a:pt x="2635" y="1491"/>
                  </a:lnTo>
                  <a:lnTo>
                    <a:pt x="2640" y="1489"/>
                  </a:lnTo>
                  <a:lnTo>
                    <a:pt x="2640" y="1486"/>
                  </a:lnTo>
                  <a:lnTo>
                    <a:pt x="2646" y="1482"/>
                  </a:lnTo>
                  <a:lnTo>
                    <a:pt x="2646" y="1478"/>
                  </a:lnTo>
                  <a:lnTo>
                    <a:pt x="2651" y="1474"/>
                  </a:lnTo>
                  <a:lnTo>
                    <a:pt x="2651" y="1467"/>
                  </a:lnTo>
                  <a:lnTo>
                    <a:pt x="2656" y="1459"/>
                  </a:lnTo>
                  <a:lnTo>
                    <a:pt x="2656" y="1453"/>
                  </a:lnTo>
                  <a:lnTo>
                    <a:pt x="2661" y="1444"/>
                  </a:lnTo>
                  <a:lnTo>
                    <a:pt x="2661" y="1434"/>
                  </a:lnTo>
                  <a:lnTo>
                    <a:pt x="2666" y="1426"/>
                  </a:lnTo>
                  <a:lnTo>
                    <a:pt x="2666" y="1414"/>
                  </a:lnTo>
                  <a:lnTo>
                    <a:pt x="2672" y="1401"/>
                  </a:lnTo>
                  <a:lnTo>
                    <a:pt x="2672" y="1387"/>
                  </a:lnTo>
                  <a:lnTo>
                    <a:pt x="2677" y="1372"/>
                  </a:lnTo>
                  <a:lnTo>
                    <a:pt x="2677" y="1356"/>
                  </a:lnTo>
                  <a:lnTo>
                    <a:pt x="2682" y="1338"/>
                  </a:lnTo>
                  <a:lnTo>
                    <a:pt x="2682" y="1317"/>
                  </a:lnTo>
                  <a:lnTo>
                    <a:pt x="2688" y="1296"/>
                  </a:lnTo>
                  <a:lnTo>
                    <a:pt x="2688" y="1274"/>
                  </a:lnTo>
                  <a:lnTo>
                    <a:pt x="2688" y="1251"/>
                  </a:lnTo>
                  <a:lnTo>
                    <a:pt x="2693" y="1223"/>
                  </a:lnTo>
                  <a:lnTo>
                    <a:pt x="2693" y="1199"/>
                  </a:lnTo>
                  <a:lnTo>
                    <a:pt x="2698" y="1172"/>
                  </a:lnTo>
                  <a:lnTo>
                    <a:pt x="2698" y="1142"/>
                  </a:lnTo>
                  <a:lnTo>
                    <a:pt x="2704" y="1113"/>
                  </a:lnTo>
                  <a:lnTo>
                    <a:pt x="2704" y="1083"/>
                  </a:lnTo>
                  <a:lnTo>
                    <a:pt x="2709" y="1051"/>
                  </a:lnTo>
                  <a:lnTo>
                    <a:pt x="2709" y="1020"/>
                  </a:lnTo>
                  <a:lnTo>
                    <a:pt x="2717" y="988"/>
                  </a:lnTo>
                  <a:lnTo>
                    <a:pt x="2717" y="957"/>
                  </a:lnTo>
                  <a:lnTo>
                    <a:pt x="2722" y="924"/>
                  </a:lnTo>
                  <a:lnTo>
                    <a:pt x="2722" y="893"/>
                  </a:lnTo>
                  <a:lnTo>
                    <a:pt x="2727" y="862"/>
                  </a:lnTo>
                  <a:lnTo>
                    <a:pt x="2727" y="831"/>
                  </a:lnTo>
                  <a:lnTo>
                    <a:pt x="2732" y="802"/>
                  </a:lnTo>
                  <a:lnTo>
                    <a:pt x="2732" y="775"/>
                  </a:lnTo>
                  <a:lnTo>
                    <a:pt x="2738" y="750"/>
                  </a:lnTo>
                  <a:lnTo>
                    <a:pt x="2738" y="725"/>
                  </a:lnTo>
                  <a:lnTo>
                    <a:pt x="2743" y="702"/>
                  </a:lnTo>
                  <a:lnTo>
                    <a:pt x="2743" y="682"/>
                  </a:lnTo>
                  <a:lnTo>
                    <a:pt x="2748" y="663"/>
                  </a:lnTo>
                  <a:lnTo>
                    <a:pt x="2748" y="647"/>
                  </a:lnTo>
                  <a:lnTo>
                    <a:pt x="2753" y="633"/>
                  </a:lnTo>
                  <a:lnTo>
                    <a:pt x="2753" y="621"/>
                  </a:lnTo>
                  <a:lnTo>
                    <a:pt x="2758" y="611"/>
                  </a:lnTo>
                  <a:lnTo>
                    <a:pt x="2758" y="605"/>
                  </a:lnTo>
                  <a:lnTo>
                    <a:pt x="2763" y="602"/>
                  </a:lnTo>
                  <a:lnTo>
                    <a:pt x="2763" y="601"/>
                  </a:lnTo>
                  <a:lnTo>
                    <a:pt x="2769" y="602"/>
                  </a:lnTo>
                  <a:lnTo>
                    <a:pt x="2769" y="607"/>
                  </a:lnTo>
                  <a:lnTo>
                    <a:pt x="2774" y="614"/>
                  </a:lnTo>
                  <a:lnTo>
                    <a:pt x="2774" y="621"/>
                  </a:lnTo>
                  <a:lnTo>
                    <a:pt x="2779" y="633"/>
                  </a:lnTo>
                  <a:lnTo>
                    <a:pt x="2779" y="647"/>
                  </a:lnTo>
                  <a:lnTo>
                    <a:pt x="2785" y="663"/>
                  </a:lnTo>
                  <a:lnTo>
                    <a:pt x="2785" y="677"/>
                  </a:lnTo>
                  <a:lnTo>
                    <a:pt x="2789" y="698"/>
                  </a:lnTo>
                  <a:lnTo>
                    <a:pt x="2789" y="719"/>
                  </a:lnTo>
                  <a:lnTo>
                    <a:pt x="2789" y="739"/>
                  </a:lnTo>
                  <a:lnTo>
                    <a:pt x="2795" y="761"/>
                  </a:lnTo>
                  <a:lnTo>
                    <a:pt x="2795" y="787"/>
                  </a:lnTo>
                  <a:lnTo>
                    <a:pt x="2800" y="809"/>
                  </a:lnTo>
                  <a:lnTo>
                    <a:pt x="2800" y="834"/>
                  </a:lnTo>
                  <a:lnTo>
                    <a:pt x="2805" y="862"/>
                  </a:lnTo>
                  <a:lnTo>
                    <a:pt x="2805" y="886"/>
                  </a:lnTo>
                  <a:lnTo>
                    <a:pt x="2810" y="913"/>
                  </a:lnTo>
                  <a:lnTo>
                    <a:pt x="2810" y="939"/>
                  </a:lnTo>
                  <a:lnTo>
                    <a:pt x="2816" y="966"/>
                  </a:lnTo>
                  <a:lnTo>
                    <a:pt x="2816" y="990"/>
                  </a:lnTo>
                  <a:lnTo>
                    <a:pt x="2821" y="1016"/>
                  </a:lnTo>
                  <a:lnTo>
                    <a:pt x="2821" y="1040"/>
                  </a:lnTo>
                  <a:lnTo>
                    <a:pt x="2826" y="1064"/>
                  </a:lnTo>
                  <a:lnTo>
                    <a:pt x="2826" y="1091"/>
                  </a:lnTo>
                  <a:lnTo>
                    <a:pt x="2831" y="1113"/>
                  </a:lnTo>
                  <a:lnTo>
                    <a:pt x="2831" y="1135"/>
                  </a:lnTo>
                  <a:lnTo>
                    <a:pt x="2837" y="1158"/>
                  </a:lnTo>
                  <a:lnTo>
                    <a:pt x="2837" y="1178"/>
                  </a:lnTo>
                  <a:lnTo>
                    <a:pt x="2842" y="1199"/>
                  </a:lnTo>
                  <a:lnTo>
                    <a:pt x="2842" y="1219"/>
                  </a:lnTo>
                  <a:lnTo>
                    <a:pt x="2847" y="1238"/>
                  </a:lnTo>
                  <a:lnTo>
                    <a:pt x="2847" y="1256"/>
                  </a:lnTo>
                  <a:lnTo>
                    <a:pt x="2852" y="1272"/>
                  </a:lnTo>
                  <a:lnTo>
                    <a:pt x="2852" y="1286"/>
                  </a:lnTo>
                  <a:lnTo>
                    <a:pt x="2857" y="1303"/>
                  </a:lnTo>
                  <a:lnTo>
                    <a:pt x="2857" y="1317"/>
                  </a:lnTo>
                  <a:lnTo>
                    <a:pt x="2862" y="1331"/>
                  </a:lnTo>
                  <a:lnTo>
                    <a:pt x="2862" y="1342"/>
                  </a:lnTo>
                  <a:lnTo>
                    <a:pt x="2868" y="1356"/>
                  </a:lnTo>
                  <a:lnTo>
                    <a:pt x="2868" y="1365"/>
                  </a:lnTo>
                  <a:lnTo>
                    <a:pt x="2872" y="1375"/>
                  </a:lnTo>
                  <a:lnTo>
                    <a:pt x="2872" y="1384"/>
                  </a:lnTo>
                  <a:lnTo>
                    <a:pt x="2878" y="1394"/>
                  </a:lnTo>
                  <a:lnTo>
                    <a:pt x="2878" y="1403"/>
                  </a:lnTo>
                  <a:lnTo>
                    <a:pt x="2883" y="1410"/>
                  </a:lnTo>
                  <a:lnTo>
                    <a:pt x="2883" y="1417"/>
                  </a:lnTo>
                  <a:lnTo>
                    <a:pt x="2888" y="1423"/>
                  </a:lnTo>
                  <a:lnTo>
                    <a:pt x="2888" y="1431"/>
                  </a:lnTo>
                  <a:lnTo>
                    <a:pt x="2888" y="1434"/>
                  </a:lnTo>
                  <a:lnTo>
                    <a:pt x="2896" y="1440"/>
                  </a:lnTo>
                  <a:lnTo>
                    <a:pt x="2896" y="1444"/>
                  </a:lnTo>
                  <a:lnTo>
                    <a:pt x="2902" y="1448"/>
                  </a:lnTo>
                  <a:lnTo>
                    <a:pt x="2902" y="1453"/>
                  </a:lnTo>
                  <a:lnTo>
                    <a:pt x="2906" y="1457"/>
                  </a:lnTo>
                  <a:lnTo>
                    <a:pt x="2906" y="1459"/>
                  </a:lnTo>
                  <a:lnTo>
                    <a:pt x="2912" y="1465"/>
                  </a:lnTo>
                  <a:lnTo>
                    <a:pt x="2912" y="1467"/>
                  </a:lnTo>
                  <a:lnTo>
                    <a:pt x="2917" y="1469"/>
                  </a:lnTo>
                  <a:lnTo>
                    <a:pt x="2917" y="1471"/>
                  </a:lnTo>
                  <a:lnTo>
                    <a:pt x="2923" y="1474"/>
                  </a:lnTo>
                  <a:lnTo>
                    <a:pt x="2923" y="1476"/>
                  </a:lnTo>
                  <a:lnTo>
                    <a:pt x="2928" y="1478"/>
                  </a:lnTo>
                  <a:lnTo>
                    <a:pt x="2928" y="1480"/>
                  </a:lnTo>
                  <a:lnTo>
                    <a:pt x="2933" y="1480"/>
                  </a:lnTo>
                  <a:lnTo>
                    <a:pt x="2933" y="1482"/>
                  </a:lnTo>
                  <a:lnTo>
                    <a:pt x="2938" y="1485"/>
                  </a:lnTo>
                  <a:lnTo>
                    <a:pt x="2943" y="1486"/>
                  </a:lnTo>
                  <a:lnTo>
                    <a:pt x="2948" y="1489"/>
                  </a:lnTo>
                  <a:lnTo>
                    <a:pt x="2954" y="1489"/>
                  </a:lnTo>
                  <a:lnTo>
                    <a:pt x="2954" y="1491"/>
                  </a:lnTo>
                  <a:lnTo>
                    <a:pt x="2959" y="1491"/>
                  </a:lnTo>
                  <a:lnTo>
                    <a:pt x="2964" y="1493"/>
                  </a:lnTo>
                  <a:lnTo>
                    <a:pt x="2969" y="1493"/>
                  </a:lnTo>
                  <a:lnTo>
                    <a:pt x="2969" y="1496"/>
                  </a:lnTo>
                  <a:lnTo>
                    <a:pt x="2975" y="1496"/>
                  </a:lnTo>
                  <a:lnTo>
                    <a:pt x="2980" y="1496"/>
                  </a:lnTo>
                  <a:lnTo>
                    <a:pt x="2985" y="1498"/>
                  </a:lnTo>
                  <a:lnTo>
                    <a:pt x="2991" y="1498"/>
                  </a:lnTo>
                  <a:lnTo>
                    <a:pt x="2996" y="1498"/>
                  </a:lnTo>
                  <a:lnTo>
                    <a:pt x="3001" y="1500"/>
                  </a:lnTo>
                  <a:lnTo>
                    <a:pt x="3006" y="1500"/>
                  </a:lnTo>
                  <a:lnTo>
                    <a:pt x="3011" y="1500"/>
                  </a:lnTo>
                  <a:lnTo>
                    <a:pt x="3017" y="1500"/>
                  </a:lnTo>
                  <a:lnTo>
                    <a:pt x="3022" y="1500"/>
                  </a:lnTo>
                  <a:lnTo>
                    <a:pt x="3027" y="1500"/>
                  </a:lnTo>
                  <a:lnTo>
                    <a:pt x="3027" y="1502"/>
                  </a:lnTo>
                  <a:lnTo>
                    <a:pt x="3032" y="1502"/>
                  </a:lnTo>
                  <a:lnTo>
                    <a:pt x="3037" y="1502"/>
                  </a:lnTo>
                  <a:lnTo>
                    <a:pt x="3043" y="1502"/>
                  </a:lnTo>
                  <a:lnTo>
                    <a:pt x="3047" y="1502"/>
                  </a:lnTo>
                  <a:lnTo>
                    <a:pt x="3052" y="1502"/>
                  </a:lnTo>
                  <a:lnTo>
                    <a:pt x="3059" y="1502"/>
                  </a:lnTo>
                  <a:lnTo>
                    <a:pt x="3063" y="1502"/>
                  </a:lnTo>
                  <a:lnTo>
                    <a:pt x="3071" y="1502"/>
                  </a:lnTo>
                  <a:lnTo>
                    <a:pt x="3076" y="1502"/>
                  </a:lnTo>
                  <a:lnTo>
                    <a:pt x="3076" y="1505"/>
                  </a:lnTo>
                  <a:lnTo>
                    <a:pt x="3081" y="1505"/>
                  </a:lnTo>
                  <a:lnTo>
                    <a:pt x="3087" y="1505"/>
                  </a:lnTo>
                  <a:lnTo>
                    <a:pt x="3092" y="1505"/>
                  </a:lnTo>
                  <a:lnTo>
                    <a:pt x="3097" y="1505"/>
                  </a:lnTo>
                  <a:lnTo>
                    <a:pt x="3102" y="1505"/>
                  </a:lnTo>
                  <a:lnTo>
                    <a:pt x="3107" y="1505"/>
                  </a:lnTo>
                  <a:lnTo>
                    <a:pt x="3113" y="1505"/>
                  </a:lnTo>
                  <a:lnTo>
                    <a:pt x="3118" y="1505"/>
                  </a:lnTo>
                  <a:lnTo>
                    <a:pt x="3123" y="1505"/>
                  </a:lnTo>
                  <a:lnTo>
                    <a:pt x="3128" y="1505"/>
                  </a:lnTo>
                  <a:lnTo>
                    <a:pt x="3133" y="1505"/>
                  </a:lnTo>
                  <a:lnTo>
                    <a:pt x="3139" y="1505"/>
                  </a:lnTo>
                  <a:lnTo>
                    <a:pt x="3144" y="1505"/>
                  </a:lnTo>
                  <a:lnTo>
                    <a:pt x="3149" y="1505"/>
                  </a:lnTo>
                  <a:lnTo>
                    <a:pt x="3155" y="1505"/>
                  </a:lnTo>
                  <a:lnTo>
                    <a:pt x="3160" y="1505"/>
                  </a:lnTo>
                  <a:lnTo>
                    <a:pt x="3165" y="1505"/>
                  </a:lnTo>
                  <a:lnTo>
                    <a:pt x="3165" y="1507"/>
                  </a:lnTo>
                  <a:lnTo>
                    <a:pt x="3170" y="1507"/>
                  </a:lnTo>
                  <a:lnTo>
                    <a:pt x="3176" y="1507"/>
                  </a:lnTo>
                  <a:lnTo>
                    <a:pt x="3181" y="1507"/>
                  </a:lnTo>
                  <a:lnTo>
                    <a:pt x="3186" y="1507"/>
                  </a:lnTo>
                  <a:lnTo>
                    <a:pt x="3191" y="1507"/>
                  </a:lnTo>
                  <a:lnTo>
                    <a:pt x="3197" y="1507"/>
                  </a:lnTo>
                  <a:lnTo>
                    <a:pt x="3202" y="1507"/>
                  </a:lnTo>
                  <a:lnTo>
                    <a:pt x="3207" y="1507"/>
                  </a:lnTo>
                  <a:lnTo>
                    <a:pt x="3212" y="1507"/>
                  </a:lnTo>
                  <a:lnTo>
                    <a:pt x="3218" y="1507"/>
                  </a:lnTo>
                  <a:lnTo>
                    <a:pt x="3223" y="1507"/>
                  </a:lnTo>
                  <a:lnTo>
                    <a:pt x="3227" y="1507"/>
                  </a:lnTo>
                  <a:lnTo>
                    <a:pt x="3232" y="1507"/>
                  </a:lnTo>
                  <a:lnTo>
                    <a:pt x="3238" y="1507"/>
                  </a:lnTo>
                  <a:lnTo>
                    <a:pt x="3246" y="1507"/>
                  </a:lnTo>
                  <a:lnTo>
                    <a:pt x="3251" y="1507"/>
                  </a:lnTo>
                  <a:lnTo>
                    <a:pt x="3256" y="1507"/>
                  </a:lnTo>
                  <a:lnTo>
                    <a:pt x="3262" y="1507"/>
                  </a:lnTo>
                  <a:lnTo>
                    <a:pt x="3267" y="1507"/>
                  </a:lnTo>
                  <a:lnTo>
                    <a:pt x="3272" y="1507"/>
                  </a:lnTo>
                  <a:lnTo>
                    <a:pt x="3278" y="1507"/>
                  </a:lnTo>
                  <a:lnTo>
                    <a:pt x="3282" y="1507"/>
                  </a:lnTo>
                  <a:lnTo>
                    <a:pt x="3288" y="1507"/>
                  </a:lnTo>
                  <a:lnTo>
                    <a:pt x="3293" y="1507"/>
                  </a:lnTo>
                  <a:lnTo>
                    <a:pt x="3298" y="1507"/>
                  </a:lnTo>
                  <a:lnTo>
                    <a:pt x="3303" y="1507"/>
                  </a:lnTo>
                  <a:lnTo>
                    <a:pt x="3309" y="1507"/>
                  </a:lnTo>
                  <a:lnTo>
                    <a:pt x="3314" y="1507"/>
                  </a:lnTo>
                  <a:lnTo>
                    <a:pt x="3318" y="1507"/>
                  </a:lnTo>
                  <a:lnTo>
                    <a:pt x="3323" y="1507"/>
                  </a:lnTo>
                  <a:lnTo>
                    <a:pt x="3330" y="1507"/>
                  </a:lnTo>
                  <a:lnTo>
                    <a:pt x="3334" y="1507"/>
                  </a:lnTo>
                  <a:lnTo>
                    <a:pt x="3339" y="1507"/>
                  </a:lnTo>
                  <a:lnTo>
                    <a:pt x="3345" y="1507"/>
                  </a:lnTo>
                  <a:lnTo>
                    <a:pt x="3350" y="1507"/>
                  </a:lnTo>
                  <a:lnTo>
                    <a:pt x="3355" y="1507"/>
                  </a:lnTo>
                  <a:lnTo>
                    <a:pt x="3361" y="1507"/>
                  </a:lnTo>
                  <a:lnTo>
                    <a:pt x="3366" y="1507"/>
                  </a:lnTo>
                  <a:lnTo>
                    <a:pt x="3371" y="1507"/>
                  </a:lnTo>
                  <a:lnTo>
                    <a:pt x="3376" y="1509"/>
                  </a:lnTo>
                  <a:lnTo>
                    <a:pt x="3382" y="1509"/>
                  </a:lnTo>
                  <a:lnTo>
                    <a:pt x="3387" y="1509"/>
                  </a:lnTo>
                  <a:lnTo>
                    <a:pt x="3392" y="1509"/>
                  </a:lnTo>
                  <a:lnTo>
                    <a:pt x="3398" y="1509"/>
                  </a:lnTo>
                  <a:lnTo>
                    <a:pt x="3402" y="1509"/>
                  </a:lnTo>
                </a:path>
              </a:pathLst>
            </a:custGeom>
            <a:noFill/>
            <a:ln w="25400">
              <a:solidFill>
                <a:srgbClr val="000080"/>
              </a:solidFill>
              <a:prstDash val="solid"/>
              <a:round/>
              <a:headEnd/>
              <a:tailEnd/>
            </a:ln>
          </p:spPr>
          <p:txBody>
            <a:bodyPr/>
            <a:lstStyle/>
            <a:p>
              <a:endParaRPr lang="en-US"/>
            </a:p>
          </p:txBody>
        </p:sp>
        <p:sp>
          <p:nvSpPr>
            <p:cNvPr id="230416" name="Rectangle 16"/>
            <p:cNvSpPr>
              <a:spLocks noChangeArrowheads="1"/>
            </p:cNvSpPr>
            <p:nvPr/>
          </p:nvSpPr>
          <p:spPr bwMode="auto">
            <a:xfrm>
              <a:off x="3642452" y="1750786"/>
              <a:ext cx="338698" cy="274638"/>
            </a:xfrm>
            <a:prstGeom prst="rect">
              <a:avLst/>
            </a:prstGeom>
            <a:noFill/>
            <a:ln w="9525">
              <a:noFill/>
              <a:miter lim="800000"/>
              <a:headEnd/>
              <a:tailEnd/>
            </a:ln>
          </p:spPr>
          <p:txBody>
            <a:bodyPr wrap="none" lIns="0" tIns="0" rIns="0" bIns="0">
              <a:spAutoFit/>
            </a:bodyPr>
            <a:lstStyle/>
            <a:p>
              <a:pPr eaLnBrk="0" hangingPunct="0"/>
              <a:r>
                <a:rPr lang="en-US" sz="1800" dirty="0">
                  <a:latin typeface="Arial" charset="0"/>
                </a:rPr>
                <a:t>50  </a:t>
              </a:r>
            </a:p>
          </p:txBody>
        </p:sp>
        <p:sp>
          <p:nvSpPr>
            <p:cNvPr id="230417" name="Rectangle 17"/>
            <p:cNvSpPr>
              <a:spLocks noChangeArrowheads="1"/>
            </p:cNvSpPr>
            <p:nvPr/>
          </p:nvSpPr>
          <p:spPr bwMode="auto">
            <a:xfrm>
              <a:off x="4262070" y="2079594"/>
              <a:ext cx="225799" cy="274638"/>
            </a:xfrm>
            <a:prstGeom prst="rect">
              <a:avLst/>
            </a:prstGeom>
            <a:noFill/>
            <a:ln w="9525">
              <a:noFill/>
              <a:miter lim="800000"/>
              <a:headEnd/>
              <a:tailEnd/>
            </a:ln>
          </p:spPr>
          <p:txBody>
            <a:bodyPr wrap="none" lIns="0" tIns="0" rIns="0" bIns="0">
              <a:spAutoFit/>
            </a:bodyPr>
            <a:lstStyle/>
            <a:p>
              <a:pPr eaLnBrk="0" hangingPunct="0"/>
              <a:r>
                <a:rPr lang="en-US" sz="1800" dirty="0">
                  <a:latin typeface="Arial" charset="0"/>
                </a:rPr>
                <a:t>40</a:t>
              </a:r>
            </a:p>
          </p:txBody>
        </p:sp>
        <p:sp>
          <p:nvSpPr>
            <p:cNvPr id="230418" name="Rectangle 18"/>
            <p:cNvSpPr>
              <a:spLocks noChangeArrowheads="1"/>
            </p:cNvSpPr>
            <p:nvPr/>
          </p:nvSpPr>
          <p:spPr bwMode="auto">
            <a:xfrm>
              <a:off x="4698528" y="2414913"/>
              <a:ext cx="225799" cy="274638"/>
            </a:xfrm>
            <a:prstGeom prst="rect">
              <a:avLst/>
            </a:prstGeom>
            <a:noFill/>
            <a:ln w="9525">
              <a:noFill/>
              <a:miter lim="800000"/>
              <a:headEnd/>
              <a:tailEnd/>
            </a:ln>
          </p:spPr>
          <p:txBody>
            <a:bodyPr wrap="none" lIns="0" tIns="0" rIns="0" bIns="0">
              <a:spAutoFit/>
            </a:bodyPr>
            <a:lstStyle/>
            <a:p>
              <a:pPr eaLnBrk="0" hangingPunct="0"/>
              <a:r>
                <a:rPr lang="en-US" sz="1800" dirty="0">
                  <a:latin typeface="Arial" charset="0"/>
                </a:rPr>
                <a:t>30</a:t>
              </a:r>
            </a:p>
          </p:txBody>
        </p:sp>
        <p:sp>
          <p:nvSpPr>
            <p:cNvPr id="230419" name="Rectangle 19"/>
            <p:cNvSpPr>
              <a:spLocks noChangeArrowheads="1"/>
            </p:cNvSpPr>
            <p:nvPr/>
          </p:nvSpPr>
          <p:spPr bwMode="auto">
            <a:xfrm>
              <a:off x="4970652" y="2810102"/>
              <a:ext cx="510870" cy="274638"/>
            </a:xfrm>
            <a:prstGeom prst="rect">
              <a:avLst/>
            </a:prstGeom>
            <a:noFill/>
            <a:ln w="9525">
              <a:noFill/>
              <a:miter lim="800000"/>
              <a:headEnd/>
              <a:tailEnd/>
            </a:ln>
          </p:spPr>
          <p:txBody>
            <a:bodyPr wrap="none" lIns="0" tIns="0" rIns="0" bIns="0">
              <a:spAutoFit/>
            </a:bodyPr>
            <a:lstStyle/>
            <a:p>
              <a:pPr eaLnBrk="0" hangingPunct="0"/>
              <a:r>
                <a:rPr lang="en-US" sz="1800" dirty="0">
                  <a:latin typeface="Arial" charset="0"/>
                </a:rPr>
                <a:t>25° C</a:t>
              </a:r>
            </a:p>
          </p:txBody>
        </p:sp>
        <p:sp>
          <p:nvSpPr>
            <p:cNvPr id="27" name="TextBox 26"/>
            <p:cNvSpPr txBox="1"/>
            <p:nvPr/>
          </p:nvSpPr>
          <p:spPr>
            <a:xfrm>
              <a:off x="3722906" y="1203650"/>
              <a:ext cx="2214902" cy="338554"/>
            </a:xfrm>
            <a:prstGeom prst="rect">
              <a:avLst/>
            </a:prstGeom>
            <a:noFill/>
          </p:spPr>
          <p:txBody>
            <a:bodyPr wrap="none" rtlCol="0">
              <a:spAutoFit/>
            </a:bodyPr>
            <a:lstStyle/>
            <a:p>
              <a:r>
                <a:rPr lang="en-US" dirty="0" smtClean="0"/>
                <a:t>Isocratic separation</a:t>
              </a:r>
              <a:endParaRPr lang="en-US" dirty="0"/>
            </a:p>
          </p:txBody>
        </p:sp>
      </p:grpSp>
      <p:grpSp>
        <p:nvGrpSpPr>
          <p:cNvPr id="3" name="Group 28"/>
          <p:cNvGrpSpPr/>
          <p:nvPr/>
        </p:nvGrpSpPr>
        <p:grpSpPr>
          <a:xfrm>
            <a:off x="6400800" y="2661524"/>
            <a:ext cx="2075825" cy="3387365"/>
            <a:chOff x="6400800" y="2661524"/>
            <a:chExt cx="2075825" cy="3387365"/>
          </a:xfrm>
        </p:grpSpPr>
        <p:grpSp>
          <p:nvGrpSpPr>
            <p:cNvPr id="4" name="Group 21"/>
            <p:cNvGrpSpPr>
              <a:grpSpLocks/>
            </p:cNvGrpSpPr>
            <p:nvPr/>
          </p:nvGrpSpPr>
          <p:grpSpPr bwMode="auto">
            <a:xfrm>
              <a:off x="6465986" y="2661524"/>
              <a:ext cx="1959615" cy="2974167"/>
              <a:chOff x="4259" y="2418"/>
              <a:chExt cx="1361" cy="1294"/>
            </a:xfrm>
          </p:grpSpPr>
          <p:pic>
            <p:nvPicPr>
              <p:cNvPr id="230422" name="Picture 22" descr="temper"/>
              <p:cNvPicPr>
                <a:picLocks noChangeAspect="1" noChangeArrowheads="1"/>
              </p:cNvPicPr>
              <p:nvPr/>
            </p:nvPicPr>
            <p:blipFill>
              <a:blip r:embed="rId3" cstate="print"/>
              <a:srcRect/>
              <a:stretch>
                <a:fillRect/>
              </a:stretch>
            </p:blipFill>
            <p:spPr bwMode="invGray">
              <a:xfrm>
                <a:off x="4259" y="2418"/>
                <a:ext cx="1319" cy="1294"/>
              </a:xfrm>
              <a:prstGeom prst="rect">
                <a:avLst/>
              </a:prstGeom>
              <a:noFill/>
            </p:spPr>
          </p:pic>
          <p:sp>
            <p:nvSpPr>
              <p:cNvPr id="230423" name="Text Box 23"/>
              <p:cNvSpPr txBox="1">
                <a:spLocks noChangeArrowheads="1"/>
              </p:cNvSpPr>
              <p:nvPr/>
            </p:nvSpPr>
            <p:spPr bwMode="auto">
              <a:xfrm>
                <a:off x="5133" y="2497"/>
                <a:ext cx="487" cy="281"/>
              </a:xfrm>
              <a:prstGeom prst="rect">
                <a:avLst/>
              </a:prstGeom>
              <a:noFill/>
              <a:ln w="12700">
                <a:noFill/>
                <a:miter lim="800000"/>
                <a:headEnd/>
                <a:tailEnd/>
              </a:ln>
              <a:effectLst/>
            </p:spPr>
            <p:txBody>
              <a:bodyPr wrap="none" anchor="ctr">
                <a:spAutoFit/>
              </a:bodyPr>
              <a:lstStyle/>
              <a:p>
                <a:pPr eaLnBrk="0" hangingPunct="0"/>
                <a:r>
                  <a:rPr lang="en-US" sz="1800" dirty="0">
                    <a:solidFill>
                      <a:schemeClr val="bg1"/>
                    </a:solidFill>
                    <a:latin typeface="Arial" charset="0"/>
                  </a:rPr>
                  <a:t>50</a:t>
                </a:r>
                <a:r>
                  <a:rPr lang="en-US" sz="1800" dirty="0">
                    <a:latin typeface="Symbol" pitchFamily="18" charset="2"/>
                  </a:rPr>
                  <a:t>°</a:t>
                </a:r>
                <a:r>
                  <a:rPr lang="en-US" sz="1800" dirty="0">
                    <a:solidFill>
                      <a:schemeClr val="bg1"/>
                    </a:solidFill>
                    <a:latin typeface="Arial" charset="0"/>
                  </a:rPr>
                  <a:t>C</a:t>
                </a:r>
              </a:p>
              <a:p>
                <a:pPr eaLnBrk="0" hangingPunct="0"/>
                <a:r>
                  <a:rPr lang="en-US" sz="1800" dirty="0">
                    <a:solidFill>
                      <a:schemeClr val="bg1"/>
                    </a:solidFill>
                    <a:latin typeface="Arial" charset="0"/>
                  </a:rPr>
                  <a:t>25</a:t>
                </a:r>
                <a:r>
                  <a:rPr lang="en-US" sz="1800" dirty="0">
                    <a:latin typeface="Symbol" pitchFamily="18" charset="2"/>
                  </a:rPr>
                  <a:t>°</a:t>
                </a:r>
                <a:r>
                  <a:rPr lang="en-US" sz="1800" dirty="0">
                    <a:solidFill>
                      <a:schemeClr val="bg1"/>
                    </a:solidFill>
                    <a:latin typeface="Arial" charset="0"/>
                  </a:rPr>
                  <a:t>C</a:t>
                </a:r>
              </a:p>
            </p:txBody>
          </p:sp>
          <p:sp>
            <p:nvSpPr>
              <p:cNvPr id="230424" name="Line 24"/>
              <p:cNvSpPr>
                <a:spLocks noChangeShapeType="1"/>
              </p:cNvSpPr>
              <p:nvPr/>
            </p:nvSpPr>
            <p:spPr bwMode="auto">
              <a:xfrm flipH="1">
                <a:off x="4841" y="2544"/>
                <a:ext cx="290" cy="42"/>
              </a:xfrm>
              <a:prstGeom prst="line">
                <a:avLst/>
              </a:prstGeom>
              <a:noFill/>
              <a:ln w="12700">
                <a:solidFill>
                  <a:schemeClr val="bg1"/>
                </a:solidFill>
                <a:round/>
                <a:headEnd/>
                <a:tailEnd type="triangle" w="med" len="med"/>
              </a:ln>
              <a:effectLst/>
            </p:spPr>
            <p:txBody>
              <a:bodyPr wrap="none" anchor="ctr"/>
              <a:lstStyle/>
              <a:p>
                <a:endParaRPr lang="en-US"/>
              </a:p>
            </p:txBody>
          </p:sp>
          <p:sp>
            <p:nvSpPr>
              <p:cNvPr id="230425" name="Line 25"/>
              <p:cNvSpPr>
                <a:spLocks noChangeShapeType="1"/>
              </p:cNvSpPr>
              <p:nvPr/>
            </p:nvSpPr>
            <p:spPr bwMode="auto">
              <a:xfrm flipH="1">
                <a:off x="4955" y="2731"/>
                <a:ext cx="206" cy="300"/>
              </a:xfrm>
              <a:prstGeom prst="line">
                <a:avLst/>
              </a:prstGeom>
              <a:noFill/>
              <a:ln w="12700">
                <a:solidFill>
                  <a:schemeClr val="bg1"/>
                </a:solidFill>
                <a:round/>
                <a:headEnd/>
                <a:tailEnd type="triangle" w="med" len="med"/>
              </a:ln>
              <a:effectLst/>
            </p:spPr>
            <p:txBody>
              <a:bodyPr wrap="none" anchor="ctr"/>
              <a:lstStyle/>
              <a:p>
                <a:endParaRPr lang="en-US"/>
              </a:p>
            </p:txBody>
          </p:sp>
        </p:grpSp>
        <p:sp>
          <p:nvSpPr>
            <p:cNvPr id="28" name="TextBox 27"/>
            <p:cNvSpPr txBox="1"/>
            <p:nvPr/>
          </p:nvSpPr>
          <p:spPr>
            <a:xfrm>
              <a:off x="6400800" y="5710335"/>
              <a:ext cx="2075825" cy="338554"/>
            </a:xfrm>
            <a:prstGeom prst="rect">
              <a:avLst/>
            </a:prstGeom>
            <a:noFill/>
          </p:spPr>
          <p:txBody>
            <a:bodyPr wrap="none" rtlCol="0">
              <a:spAutoFit/>
            </a:bodyPr>
            <a:lstStyle/>
            <a:p>
              <a:r>
                <a:rPr lang="en-US" dirty="0" smtClean="0"/>
                <a:t>Peaks #4 Overlaid</a:t>
              </a:r>
              <a:endParaRPr lang="en-US" dirty="0"/>
            </a:p>
          </p:txBody>
        </p:sp>
      </p:grpSp>
    </p:spTree>
  </p:cSld>
  <p:clrMapOvr>
    <a:masterClrMapping/>
  </p:clrMapOvr>
  <p:transition/>
  <p:timing>
    <p:tnLst>
      <p:par>
        <p:cTn id="1" dur="indefinite" restart="never" nodeType="tmRoot"/>
      </p:par>
    </p:tnLst>
  </p:timing>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7090" name="Rectangle 2"/>
          <p:cNvSpPr>
            <a:spLocks noGrp="1" noChangeArrowheads="1"/>
          </p:cNvSpPr>
          <p:nvPr>
            <p:ph type="title"/>
          </p:nvPr>
        </p:nvSpPr>
        <p:spPr>
          <a:xfrm>
            <a:off x="141766" y="9467"/>
            <a:ext cx="8462723" cy="749327"/>
          </a:xfrm>
        </p:spPr>
        <p:txBody>
          <a:bodyPr/>
          <a:lstStyle/>
          <a:p>
            <a:r>
              <a:rPr lang="en-US" dirty="0" smtClean="0"/>
              <a:t>Effect of Temperature – </a:t>
            </a:r>
            <a:r>
              <a:rPr lang="en-US" sz="2000" dirty="0" smtClean="0"/>
              <a:t>Gradient</a:t>
            </a:r>
            <a:r>
              <a:rPr lang="en-US" dirty="0" smtClean="0"/>
              <a:t> </a:t>
            </a:r>
            <a:r>
              <a:rPr lang="en-US" sz="2000" dirty="0" smtClean="0"/>
              <a:t>Retention Times</a:t>
            </a:r>
          </a:p>
        </p:txBody>
      </p:sp>
      <p:grpSp>
        <p:nvGrpSpPr>
          <p:cNvPr id="2" name="Group 3"/>
          <p:cNvGrpSpPr>
            <a:grpSpLocks/>
          </p:cNvGrpSpPr>
          <p:nvPr/>
        </p:nvGrpSpPr>
        <p:grpSpPr bwMode="auto">
          <a:xfrm>
            <a:off x="249011" y="914824"/>
            <a:ext cx="8488363" cy="5140325"/>
            <a:chOff x="198" y="829"/>
            <a:chExt cx="5347" cy="3238"/>
          </a:xfrm>
        </p:grpSpPr>
        <p:pic>
          <p:nvPicPr>
            <p:cNvPr id="217092" name="Picture 4"/>
            <p:cNvPicPr>
              <a:picLocks noChangeAspect="1" noChangeArrowheads="1"/>
            </p:cNvPicPr>
            <p:nvPr/>
          </p:nvPicPr>
          <p:blipFill>
            <a:blip r:embed="rId3" cstate="print"/>
            <a:srcRect/>
            <a:stretch>
              <a:fillRect/>
            </a:stretch>
          </p:blipFill>
          <p:spPr bwMode="auto">
            <a:xfrm>
              <a:off x="198" y="829"/>
              <a:ext cx="5347" cy="3238"/>
            </a:xfrm>
            <a:prstGeom prst="rect">
              <a:avLst/>
            </a:prstGeom>
            <a:noFill/>
            <a:ln w="25400" algn="ctr">
              <a:noFill/>
              <a:miter lim="800000"/>
              <a:headEnd/>
              <a:tailEnd/>
            </a:ln>
            <a:effectLst/>
          </p:spPr>
        </p:pic>
        <p:sp>
          <p:nvSpPr>
            <p:cNvPr id="217093" name="Text Box 5"/>
            <p:cNvSpPr txBox="1">
              <a:spLocks noChangeArrowheads="1"/>
            </p:cNvSpPr>
            <p:nvPr/>
          </p:nvSpPr>
          <p:spPr bwMode="auto">
            <a:xfrm>
              <a:off x="833" y="1065"/>
              <a:ext cx="511" cy="212"/>
            </a:xfrm>
            <a:prstGeom prst="rect">
              <a:avLst/>
            </a:prstGeom>
            <a:noFill/>
            <a:ln w="25400" algn="ctr">
              <a:noFill/>
              <a:miter lim="800000"/>
              <a:headEnd/>
              <a:tailEnd/>
            </a:ln>
            <a:effectLst/>
          </p:spPr>
          <p:txBody>
            <a:bodyPr wrap="none">
              <a:spAutoFit/>
            </a:bodyPr>
            <a:lstStyle/>
            <a:p>
              <a:r>
                <a:rPr lang="en-US" b="1"/>
                <a:t>30°C</a:t>
              </a:r>
              <a:r>
                <a:rPr lang="en-US"/>
                <a:t> </a:t>
              </a:r>
            </a:p>
          </p:txBody>
        </p:sp>
        <p:sp>
          <p:nvSpPr>
            <p:cNvPr id="217094" name="Text Box 6"/>
            <p:cNvSpPr txBox="1">
              <a:spLocks noChangeArrowheads="1"/>
            </p:cNvSpPr>
            <p:nvPr/>
          </p:nvSpPr>
          <p:spPr bwMode="auto">
            <a:xfrm>
              <a:off x="833" y="3497"/>
              <a:ext cx="511" cy="212"/>
            </a:xfrm>
            <a:prstGeom prst="rect">
              <a:avLst/>
            </a:prstGeom>
            <a:noFill/>
            <a:ln w="25400" algn="ctr">
              <a:noFill/>
              <a:miter lim="800000"/>
              <a:headEnd/>
              <a:tailEnd/>
            </a:ln>
            <a:effectLst/>
          </p:spPr>
          <p:txBody>
            <a:bodyPr wrap="none">
              <a:spAutoFit/>
            </a:bodyPr>
            <a:lstStyle/>
            <a:p>
              <a:r>
                <a:rPr lang="en-US" b="1"/>
                <a:t>60°C</a:t>
              </a:r>
              <a:r>
                <a:rPr lang="en-US"/>
                <a:t> </a:t>
              </a:r>
            </a:p>
          </p:txBody>
        </p:sp>
        <p:sp>
          <p:nvSpPr>
            <p:cNvPr id="217095" name="Text Box 7"/>
            <p:cNvSpPr txBox="1">
              <a:spLocks noChangeArrowheads="1"/>
            </p:cNvSpPr>
            <p:nvPr/>
          </p:nvSpPr>
          <p:spPr bwMode="auto">
            <a:xfrm>
              <a:off x="833" y="2707"/>
              <a:ext cx="511" cy="212"/>
            </a:xfrm>
            <a:prstGeom prst="rect">
              <a:avLst/>
            </a:prstGeom>
            <a:noFill/>
            <a:ln w="25400" algn="ctr">
              <a:noFill/>
              <a:miter lim="800000"/>
              <a:headEnd/>
              <a:tailEnd/>
            </a:ln>
            <a:effectLst/>
          </p:spPr>
          <p:txBody>
            <a:bodyPr wrap="none">
              <a:spAutoFit/>
            </a:bodyPr>
            <a:lstStyle/>
            <a:p>
              <a:r>
                <a:rPr lang="en-US" b="1"/>
                <a:t>50°C</a:t>
              </a:r>
              <a:r>
                <a:rPr lang="en-US"/>
                <a:t> </a:t>
              </a:r>
            </a:p>
          </p:txBody>
        </p:sp>
        <p:sp>
          <p:nvSpPr>
            <p:cNvPr id="217096" name="Text Box 8"/>
            <p:cNvSpPr txBox="1">
              <a:spLocks noChangeArrowheads="1"/>
            </p:cNvSpPr>
            <p:nvPr/>
          </p:nvSpPr>
          <p:spPr bwMode="auto">
            <a:xfrm>
              <a:off x="833" y="1859"/>
              <a:ext cx="511" cy="212"/>
            </a:xfrm>
            <a:prstGeom prst="rect">
              <a:avLst/>
            </a:prstGeom>
            <a:noFill/>
            <a:ln w="25400" algn="ctr">
              <a:noFill/>
              <a:miter lim="800000"/>
              <a:headEnd/>
              <a:tailEnd/>
            </a:ln>
            <a:effectLst/>
          </p:spPr>
          <p:txBody>
            <a:bodyPr wrap="none">
              <a:spAutoFit/>
            </a:bodyPr>
            <a:lstStyle/>
            <a:p>
              <a:r>
                <a:rPr lang="en-US" b="1"/>
                <a:t>40°C</a:t>
              </a:r>
              <a:r>
                <a:rPr lang="en-US"/>
                <a:t> </a:t>
              </a:r>
            </a:p>
          </p:txBody>
        </p:sp>
        <p:sp>
          <p:nvSpPr>
            <p:cNvPr id="217097" name="Line 9"/>
            <p:cNvSpPr>
              <a:spLocks noChangeShapeType="1"/>
            </p:cNvSpPr>
            <p:nvPr/>
          </p:nvSpPr>
          <p:spPr bwMode="auto">
            <a:xfrm flipV="1">
              <a:off x="1307" y="981"/>
              <a:ext cx="171" cy="2592"/>
            </a:xfrm>
            <a:prstGeom prst="line">
              <a:avLst/>
            </a:prstGeom>
            <a:noFill/>
            <a:ln w="9525">
              <a:solidFill>
                <a:schemeClr val="bg2"/>
              </a:solidFill>
              <a:round/>
              <a:headEnd/>
              <a:tailEnd/>
            </a:ln>
            <a:effectLst/>
          </p:spPr>
          <p:txBody>
            <a:bodyPr/>
            <a:lstStyle/>
            <a:p>
              <a:endParaRPr lang="en-US"/>
            </a:p>
          </p:txBody>
        </p:sp>
        <p:sp>
          <p:nvSpPr>
            <p:cNvPr id="217098" name="Line 10"/>
            <p:cNvSpPr>
              <a:spLocks noChangeShapeType="1"/>
            </p:cNvSpPr>
            <p:nvPr/>
          </p:nvSpPr>
          <p:spPr bwMode="auto">
            <a:xfrm flipV="1">
              <a:off x="2719" y="1023"/>
              <a:ext cx="396" cy="2645"/>
            </a:xfrm>
            <a:prstGeom prst="line">
              <a:avLst/>
            </a:prstGeom>
            <a:noFill/>
            <a:ln w="9525">
              <a:solidFill>
                <a:schemeClr val="bg2"/>
              </a:solidFill>
              <a:round/>
              <a:headEnd/>
              <a:tailEnd/>
            </a:ln>
            <a:effectLst/>
          </p:spPr>
          <p:txBody>
            <a:bodyPr/>
            <a:lstStyle/>
            <a:p>
              <a:endParaRPr lang="en-US"/>
            </a:p>
          </p:txBody>
        </p:sp>
        <p:sp>
          <p:nvSpPr>
            <p:cNvPr id="217099" name="Line 11"/>
            <p:cNvSpPr>
              <a:spLocks noChangeShapeType="1"/>
            </p:cNvSpPr>
            <p:nvPr/>
          </p:nvSpPr>
          <p:spPr bwMode="auto">
            <a:xfrm flipV="1">
              <a:off x="4408" y="883"/>
              <a:ext cx="396" cy="2645"/>
            </a:xfrm>
            <a:prstGeom prst="line">
              <a:avLst/>
            </a:prstGeom>
            <a:noFill/>
            <a:ln w="9525">
              <a:solidFill>
                <a:schemeClr val="bg2"/>
              </a:solidFill>
              <a:round/>
              <a:headEnd/>
              <a:tailEnd/>
            </a:ln>
            <a:effectLst/>
          </p:spPr>
          <p:txBody>
            <a:bodyPr/>
            <a:lstStyle/>
            <a:p>
              <a:endParaRPr lang="en-US"/>
            </a:p>
          </p:txBody>
        </p:sp>
      </p:grpSp>
    </p:spTree>
  </p:cSld>
  <p:clrMapOvr>
    <a:masterClrMapping/>
  </p:clrMapOvr>
  <p:transition/>
  <p:timing>
    <p:tnLst>
      <p:par>
        <p:cTn id="1" dur="indefinite" restart="never" nodeType="tmRoot"/>
      </p:par>
    </p:tnLst>
  </p:timing>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Content Placeholder 5"/>
          <p:cNvSpPr>
            <a:spLocks noGrp="1"/>
          </p:cNvSpPr>
          <p:nvPr>
            <p:ph sz="half" idx="2"/>
          </p:nvPr>
        </p:nvSpPr>
        <p:spPr>
          <a:xfrm>
            <a:off x="4917642" y="1009506"/>
            <a:ext cx="3974883" cy="2592315"/>
          </a:xfrm>
          <a:solidFill>
            <a:srgbClr val="FFFFCC"/>
          </a:solidFill>
          <a:ln>
            <a:solidFill>
              <a:schemeClr val="tx1"/>
            </a:solidFill>
          </a:ln>
        </p:spPr>
        <p:txBody>
          <a:bodyPr>
            <a:noAutofit/>
          </a:bodyPr>
          <a:lstStyle/>
          <a:p>
            <a:r>
              <a:rPr lang="en-US" sz="1600" dirty="0" smtClean="0"/>
              <a:t>Water-solvent mixtures have varying viscosities with composition.</a:t>
            </a:r>
          </a:p>
          <a:p>
            <a:r>
              <a:rPr lang="en-US" sz="1600" dirty="0" smtClean="0"/>
              <a:t>Pressure increases with increased viscosity.</a:t>
            </a:r>
          </a:p>
          <a:p>
            <a:r>
              <a:rPr lang="en-US" sz="1600" dirty="0" smtClean="0"/>
              <a:t>Temperature reduces solvent viscosity and pressure.</a:t>
            </a:r>
          </a:p>
          <a:p>
            <a:r>
              <a:rPr lang="en-US" sz="1600" dirty="0" smtClean="0"/>
              <a:t>Reducing pressure extends column life.</a:t>
            </a:r>
          </a:p>
        </p:txBody>
      </p:sp>
      <p:sp>
        <p:nvSpPr>
          <p:cNvPr id="2" name="Title 1"/>
          <p:cNvSpPr>
            <a:spLocks noGrp="1"/>
          </p:cNvSpPr>
          <p:nvPr>
            <p:ph type="title"/>
          </p:nvPr>
        </p:nvSpPr>
        <p:spPr/>
        <p:txBody>
          <a:bodyPr/>
          <a:lstStyle/>
          <a:p>
            <a:r>
              <a:rPr lang="en-US" dirty="0" smtClean="0"/>
              <a:t>Effect of Temperature on Solvent Viscosity</a:t>
            </a:r>
            <a:endParaRPr lang="en-US" dirty="0"/>
          </a:p>
        </p:txBody>
      </p:sp>
      <p:graphicFrame>
        <p:nvGraphicFramePr>
          <p:cNvPr id="70659" name="Object 3"/>
          <p:cNvGraphicFramePr>
            <a:graphicFrameLocks noChangeAspect="1"/>
          </p:cNvGraphicFramePr>
          <p:nvPr/>
        </p:nvGraphicFramePr>
        <p:xfrm>
          <a:off x="4514393" y="3601821"/>
          <a:ext cx="4435739" cy="3079940"/>
        </p:xfrm>
        <a:graphic>
          <a:graphicData uri="http://schemas.openxmlformats.org/presentationml/2006/ole">
            <p:oleObj spid="_x0000_s4099" name="Chart" r:id="rId4" imgW="5301000" imgH="3450960" progId="Excel.Sheet.8">
              <p:embed/>
            </p:oleObj>
          </a:graphicData>
        </a:graphic>
      </p:graphicFrame>
      <p:grpSp>
        <p:nvGrpSpPr>
          <p:cNvPr id="12" name="Group 11"/>
          <p:cNvGrpSpPr/>
          <p:nvPr/>
        </p:nvGrpSpPr>
        <p:grpSpPr>
          <a:xfrm>
            <a:off x="366689" y="894292"/>
            <a:ext cx="4478549" cy="4172203"/>
            <a:chOff x="366689" y="894292"/>
            <a:chExt cx="4478549" cy="4172203"/>
          </a:xfrm>
        </p:grpSpPr>
        <p:graphicFrame>
          <p:nvGraphicFramePr>
            <p:cNvPr id="70658" name="Object 2"/>
            <p:cNvGraphicFramePr>
              <a:graphicFrameLocks noChangeAspect="1"/>
            </p:cNvGraphicFramePr>
            <p:nvPr/>
          </p:nvGraphicFramePr>
          <p:xfrm>
            <a:off x="366689" y="894292"/>
            <a:ext cx="4478549" cy="3109675"/>
          </p:xfrm>
          <a:graphic>
            <a:graphicData uri="http://schemas.openxmlformats.org/presentationml/2006/ole">
              <p:oleObj spid="_x0000_s4098" name="Chart" r:id="rId5" imgW="5301000" imgH="3450960" progId="Excel.Sheet.8">
                <p:embed/>
              </p:oleObj>
            </a:graphicData>
          </a:graphic>
        </p:graphicFrame>
        <p:sp>
          <p:nvSpPr>
            <p:cNvPr id="7" name="TextBox 6"/>
            <p:cNvSpPr txBox="1"/>
            <p:nvPr/>
          </p:nvSpPr>
          <p:spPr>
            <a:xfrm>
              <a:off x="712331" y="4235498"/>
              <a:ext cx="3398813" cy="830997"/>
            </a:xfrm>
            <a:prstGeom prst="rect">
              <a:avLst/>
            </a:prstGeom>
            <a:noFill/>
            <a:ln>
              <a:solidFill>
                <a:schemeClr val="tx1"/>
              </a:solidFill>
            </a:ln>
          </p:spPr>
          <p:txBody>
            <a:bodyPr wrap="square" rtlCol="0">
              <a:spAutoFit/>
            </a:bodyPr>
            <a:lstStyle/>
            <a:p>
              <a:r>
                <a:rPr lang="en-US" dirty="0" smtClean="0"/>
                <a:t>Methanol doubles the pressure at 50:50 methanol-water compared to methanol</a:t>
              </a:r>
              <a:endParaRPr lang="en-US" dirty="0"/>
            </a:p>
          </p:txBody>
        </p:sp>
        <p:cxnSp>
          <p:nvCxnSpPr>
            <p:cNvPr id="9" name="Straight Arrow Connector 8"/>
            <p:cNvCxnSpPr/>
            <p:nvPr/>
          </p:nvCxnSpPr>
          <p:spPr bwMode="auto">
            <a:xfrm flipV="1">
              <a:off x="1634043" y="2737716"/>
              <a:ext cx="691284" cy="1555389"/>
            </a:xfrm>
            <a:prstGeom prst="straightConnector1">
              <a:avLst/>
            </a:prstGeom>
            <a:solidFill>
              <a:srgbClr val="3374D4"/>
            </a:solidFill>
            <a:ln w="12700" cap="flat" cmpd="sng" algn="ctr">
              <a:solidFill>
                <a:srgbClr val="FF0000"/>
              </a:solidFill>
              <a:prstDash val="solid"/>
              <a:round/>
              <a:headEnd type="none" w="med" len="med"/>
              <a:tailEnd type="arrow"/>
            </a:ln>
            <a:effectLst/>
          </p:spPr>
        </p:cxnSp>
      </p:grpSp>
    </p:spTree>
  </p:cSld>
  <p:clrMapOvr>
    <a:masterClrMapping/>
  </p:clrMapOvr>
  <p:transition/>
  <p:timing>
    <p:tnLst>
      <p:par>
        <p:cTn id="1" dur="indefinite" restart="never" nodeType="tmRoot"/>
      </p:par>
    </p:tnLst>
  </p:timing>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p:txBody>
          <a:bodyPr/>
          <a:lstStyle/>
          <a:p>
            <a:r>
              <a:rPr lang="en-US" dirty="0" smtClean="0"/>
              <a:t>For optimal chromatography the correct tubing and fittings are required</a:t>
            </a:r>
          </a:p>
          <a:p>
            <a:pPr lvl="1"/>
            <a:r>
              <a:rPr lang="en-US" dirty="0" smtClean="0"/>
              <a:t>Tubing sizes</a:t>
            </a:r>
          </a:p>
          <a:p>
            <a:pPr lvl="1"/>
            <a:r>
              <a:rPr lang="en-US" dirty="0" smtClean="0"/>
              <a:t>Fittings</a:t>
            </a:r>
          </a:p>
          <a:p>
            <a:r>
              <a:rPr lang="en-US" dirty="0" smtClean="0"/>
              <a:t>Recommendations</a:t>
            </a:r>
          </a:p>
          <a:p>
            <a:r>
              <a:rPr lang="en-US" dirty="0" smtClean="0"/>
              <a:t>Potential problems</a:t>
            </a:r>
            <a:endParaRPr lang="en-US" dirty="0"/>
          </a:p>
        </p:txBody>
      </p:sp>
      <p:sp>
        <p:nvSpPr>
          <p:cNvPr id="2" name="Title 1"/>
          <p:cNvSpPr>
            <a:spLocks noGrp="1"/>
          </p:cNvSpPr>
          <p:nvPr>
            <p:ph type="title"/>
          </p:nvPr>
        </p:nvSpPr>
        <p:spPr/>
        <p:txBody>
          <a:bodyPr/>
          <a:lstStyle/>
          <a:p>
            <a:r>
              <a:rPr lang="en-US" dirty="0" smtClean="0"/>
              <a:t>Proper System Plumbing</a:t>
            </a:r>
            <a:endParaRPr lang="en-US" dirty="0"/>
          </a:p>
        </p:txBody>
      </p:sp>
      <p:sp>
        <p:nvSpPr>
          <p:cNvPr id="4" name="Action Button: Beginning 3">
            <a:hlinkClick r:id="rId3" action="ppaction://hlinksldjump" highlightClick="1"/>
          </p:cNvPr>
          <p:cNvSpPr/>
          <p:nvPr/>
        </p:nvSpPr>
        <p:spPr bwMode="auto">
          <a:xfrm>
            <a:off x="8719704" y="6424564"/>
            <a:ext cx="235917" cy="293525"/>
          </a:xfrm>
          <a:prstGeom prst="actionButtonBeginning">
            <a:avLst/>
          </a:prstGeom>
          <a:solidFill>
            <a:srgbClr val="3374D4"/>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US" sz="1600" b="0" i="0" u="none" strike="noStrike" cap="none" normalizeH="0" baseline="0" smtClean="0">
              <a:ln>
                <a:noFill/>
              </a:ln>
              <a:solidFill>
                <a:schemeClr val="tx1"/>
              </a:solidFill>
              <a:effectLst/>
              <a:latin typeface="Verdana" pitchFamily="34" charset="0"/>
            </a:endParaRPr>
          </a:p>
        </p:txBody>
      </p:sp>
    </p:spTree>
  </p:cSld>
  <p:clrMapOvr>
    <a:masterClrMapping/>
  </p:clrMapOvr>
  <p:transition/>
  <p:timing>
    <p:tnLst>
      <p:par>
        <p:cTn id="1" dur="indefinite" restart="never" nodeType="tmRoot"/>
      </p:par>
    </p:tnLst>
  </p:timing>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sz="half" idx="13"/>
          </p:nvPr>
        </p:nvSpPr>
        <p:spPr>
          <a:xfrm>
            <a:off x="309082" y="4869175"/>
            <a:ext cx="8686800" cy="460856"/>
          </a:xfrm>
        </p:spPr>
        <p:txBody>
          <a:bodyPr/>
          <a:lstStyle/>
          <a:p>
            <a:r>
              <a:rPr lang="en-US" sz="2000" dirty="0" smtClean="0"/>
              <a:t>Bandspreading in a column is normal.</a:t>
            </a:r>
          </a:p>
        </p:txBody>
      </p:sp>
      <p:sp>
        <p:nvSpPr>
          <p:cNvPr id="2" name="Title 1"/>
          <p:cNvSpPr>
            <a:spLocks noGrp="1"/>
          </p:cNvSpPr>
          <p:nvPr>
            <p:ph type="title"/>
          </p:nvPr>
        </p:nvSpPr>
        <p:spPr/>
        <p:txBody>
          <a:bodyPr/>
          <a:lstStyle/>
          <a:p>
            <a:r>
              <a:rPr lang="en-US" dirty="0" smtClean="0"/>
              <a:t>Peak Bandspreading</a:t>
            </a:r>
            <a:endParaRPr lang="en-US" dirty="0"/>
          </a:p>
        </p:txBody>
      </p:sp>
      <p:pic>
        <p:nvPicPr>
          <p:cNvPr id="4" name="Picture 2"/>
          <p:cNvPicPr>
            <a:picLocks noChangeAspect="1" noChangeArrowheads="1"/>
          </p:cNvPicPr>
          <p:nvPr/>
        </p:nvPicPr>
        <p:blipFill>
          <a:blip r:embed="rId3" cstate="print"/>
          <a:srcRect/>
          <a:stretch>
            <a:fillRect/>
          </a:stretch>
        </p:blipFill>
        <p:spPr bwMode="auto">
          <a:xfrm>
            <a:off x="539510" y="1816004"/>
            <a:ext cx="7666582" cy="2707529"/>
          </a:xfrm>
          <a:prstGeom prst="rect">
            <a:avLst/>
          </a:prstGeom>
          <a:noFill/>
          <a:ln w="9525">
            <a:noFill/>
            <a:miter lim="800000"/>
            <a:headEnd/>
            <a:tailEnd/>
          </a:ln>
        </p:spPr>
      </p:pic>
    </p:spTree>
  </p:cSld>
  <p:clrMapOvr>
    <a:masterClrMapping/>
  </p:clrMapOvr>
  <p:transition/>
  <p:timing>
    <p:tnLst>
      <p:par>
        <p:cTn id="1" dur="indefinite" restart="never" nodeType="tmRoot"/>
      </p:par>
    </p:tnLst>
  </p:timing>
</p:sld>
</file>

<file path=ppt/slides/slide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37"/>
          <p:cNvGrpSpPr/>
          <p:nvPr/>
        </p:nvGrpSpPr>
        <p:grpSpPr>
          <a:xfrm>
            <a:off x="827545" y="1239934"/>
            <a:ext cx="5703093" cy="4493346"/>
            <a:chOff x="3016611" y="2219253"/>
            <a:chExt cx="5242237" cy="3879152"/>
          </a:xfrm>
        </p:grpSpPr>
        <p:grpSp>
          <p:nvGrpSpPr>
            <p:cNvPr id="3" name="Group 36"/>
            <p:cNvGrpSpPr/>
            <p:nvPr/>
          </p:nvGrpSpPr>
          <p:grpSpPr>
            <a:xfrm>
              <a:off x="5706870" y="2219253"/>
              <a:ext cx="2551978" cy="3879152"/>
              <a:chOff x="5706870" y="2219253"/>
              <a:chExt cx="2551978" cy="3879152"/>
            </a:xfrm>
          </p:grpSpPr>
          <p:sp>
            <p:nvSpPr>
              <p:cNvPr id="19" name="Line 5"/>
              <p:cNvSpPr>
                <a:spLocks noChangeShapeType="1"/>
              </p:cNvSpPr>
              <p:nvPr/>
            </p:nvSpPr>
            <p:spPr bwMode="auto">
              <a:xfrm>
                <a:off x="6011670" y="4733853"/>
                <a:ext cx="750888" cy="0"/>
              </a:xfrm>
              <a:prstGeom prst="line">
                <a:avLst/>
              </a:prstGeom>
              <a:noFill/>
              <a:ln w="22225">
                <a:solidFill>
                  <a:schemeClr val="tx1"/>
                </a:solidFill>
                <a:round/>
                <a:headEnd/>
                <a:tailEnd/>
              </a:ln>
            </p:spPr>
            <p:txBody>
              <a:bodyPr/>
              <a:lstStyle/>
              <a:p>
                <a:endParaRPr lang="en-US"/>
              </a:p>
            </p:txBody>
          </p:sp>
          <p:sp>
            <p:nvSpPr>
              <p:cNvPr id="20" name="Line 6"/>
              <p:cNvSpPr>
                <a:spLocks noChangeShapeType="1"/>
              </p:cNvSpPr>
              <p:nvPr/>
            </p:nvSpPr>
            <p:spPr bwMode="auto">
              <a:xfrm flipV="1">
                <a:off x="6762558" y="2219253"/>
                <a:ext cx="87312" cy="2514600"/>
              </a:xfrm>
              <a:prstGeom prst="line">
                <a:avLst/>
              </a:prstGeom>
              <a:noFill/>
              <a:ln w="22225">
                <a:solidFill>
                  <a:schemeClr val="tx1"/>
                </a:solidFill>
                <a:round/>
                <a:headEnd/>
                <a:tailEnd/>
              </a:ln>
            </p:spPr>
            <p:txBody>
              <a:bodyPr/>
              <a:lstStyle/>
              <a:p>
                <a:endParaRPr lang="en-US"/>
              </a:p>
            </p:txBody>
          </p:sp>
          <p:sp>
            <p:nvSpPr>
              <p:cNvPr id="21" name="Line 7"/>
              <p:cNvSpPr>
                <a:spLocks noChangeShapeType="1"/>
              </p:cNvSpPr>
              <p:nvPr/>
            </p:nvSpPr>
            <p:spPr bwMode="auto">
              <a:xfrm>
                <a:off x="7002270" y="4733853"/>
                <a:ext cx="1060450" cy="0"/>
              </a:xfrm>
              <a:prstGeom prst="line">
                <a:avLst/>
              </a:prstGeom>
              <a:noFill/>
              <a:ln w="22225">
                <a:solidFill>
                  <a:schemeClr val="tx1"/>
                </a:solidFill>
                <a:round/>
                <a:headEnd/>
                <a:tailEnd/>
              </a:ln>
            </p:spPr>
            <p:txBody>
              <a:bodyPr/>
              <a:lstStyle/>
              <a:p>
                <a:endParaRPr lang="en-US"/>
              </a:p>
            </p:txBody>
          </p:sp>
          <p:sp>
            <p:nvSpPr>
              <p:cNvPr id="22" name="AutoShape 8"/>
              <p:cNvSpPr>
                <a:spLocks noChangeArrowheads="1"/>
              </p:cNvSpPr>
              <p:nvPr/>
            </p:nvSpPr>
            <p:spPr bwMode="auto">
              <a:xfrm rot="16200000">
                <a:off x="5783070" y="4124253"/>
                <a:ext cx="152400" cy="304800"/>
              </a:xfrm>
              <a:prstGeom prst="downArrow">
                <a:avLst>
                  <a:gd name="adj1" fmla="val 50000"/>
                  <a:gd name="adj2" fmla="val 50000"/>
                </a:avLst>
              </a:prstGeom>
              <a:solidFill>
                <a:schemeClr val="tx1"/>
              </a:solidFill>
              <a:ln w="9525">
                <a:solidFill>
                  <a:schemeClr val="tx1"/>
                </a:solidFill>
                <a:miter lim="800000"/>
                <a:headEnd/>
                <a:tailEnd/>
              </a:ln>
            </p:spPr>
            <p:txBody>
              <a:bodyPr vert="eaVert" wrap="none" anchor="ctr"/>
              <a:lstStyle/>
              <a:p>
                <a:endParaRPr lang="en-US" sz="3600"/>
              </a:p>
            </p:txBody>
          </p:sp>
          <p:sp>
            <p:nvSpPr>
              <p:cNvPr id="24" name="Line 18"/>
              <p:cNvSpPr>
                <a:spLocks noChangeShapeType="1"/>
              </p:cNvSpPr>
              <p:nvPr/>
            </p:nvSpPr>
            <p:spPr bwMode="auto">
              <a:xfrm>
                <a:off x="6849870" y="2219253"/>
                <a:ext cx="152400" cy="2514600"/>
              </a:xfrm>
              <a:prstGeom prst="line">
                <a:avLst/>
              </a:prstGeom>
              <a:noFill/>
              <a:ln w="28575">
                <a:solidFill>
                  <a:schemeClr val="tx1"/>
                </a:solidFill>
                <a:round/>
                <a:headEnd/>
                <a:tailEnd/>
              </a:ln>
            </p:spPr>
            <p:txBody>
              <a:bodyPr/>
              <a:lstStyle/>
              <a:p>
                <a:endParaRPr lang="en-US"/>
              </a:p>
            </p:txBody>
          </p:sp>
          <p:sp>
            <p:nvSpPr>
              <p:cNvPr id="26" name="Rectangle 33"/>
              <p:cNvSpPr>
                <a:spLocks noChangeArrowheads="1"/>
              </p:cNvSpPr>
              <p:nvPr/>
            </p:nvSpPr>
            <p:spPr bwMode="auto">
              <a:xfrm rot="10800000">
                <a:off x="6773670" y="5157210"/>
                <a:ext cx="228600" cy="499410"/>
              </a:xfrm>
              <a:prstGeom prst="rect">
                <a:avLst/>
              </a:prstGeom>
              <a:gradFill rotWithShape="1">
                <a:gsLst>
                  <a:gs pos="0">
                    <a:srgbClr val="00FF00"/>
                  </a:gs>
                  <a:gs pos="50000">
                    <a:srgbClr val="008000"/>
                  </a:gs>
                  <a:gs pos="100000">
                    <a:srgbClr val="00FF00"/>
                  </a:gs>
                </a:gsLst>
                <a:lin ang="0" scaled="1"/>
              </a:gradFill>
              <a:ln w="9525">
                <a:solidFill>
                  <a:srgbClr val="CCFF99"/>
                </a:solidFill>
                <a:miter lim="800000"/>
                <a:headEnd/>
                <a:tailEnd/>
              </a:ln>
            </p:spPr>
            <p:txBody>
              <a:bodyPr rot="10800000" wrap="none" anchor="ctr"/>
              <a:lstStyle/>
              <a:p>
                <a:pPr algn="ctr"/>
                <a:endParaRPr lang="en-US" sz="1800"/>
              </a:p>
            </p:txBody>
          </p:sp>
          <p:sp>
            <p:nvSpPr>
              <p:cNvPr id="28" name="Line 35"/>
              <p:cNvSpPr>
                <a:spLocks noChangeShapeType="1"/>
              </p:cNvSpPr>
              <p:nvPr/>
            </p:nvSpPr>
            <p:spPr bwMode="auto">
              <a:xfrm rot="16200000">
                <a:off x="7077905" y="4486334"/>
                <a:ext cx="0" cy="2361887"/>
              </a:xfrm>
              <a:prstGeom prst="line">
                <a:avLst/>
              </a:prstGeom>
              <a:noFill/>
              <a:ln w="19050">
                <a:solidFill>
                  <a:schemeClr val="tx1"/>
                </a:solidFill>
                <a:round/>
                <a:headEnd/>
                <a:tailEnd/>
              </a:ln>
            </p:spPr>
            <p:txBody>
              <a:bodyPr/>
              <a:lstStyle/>
              <a:p>
                <a:endParaRPr lang="en-US"/>
              </a:p>
            </p:txBody>
          </p:sp>
          <p:sp>
            <p:nvSpPr>
              <p:cNvPr id="29" name="Line 36"/>
              <p:cNvSpPr>
                <a:spLocks noChangeShapeType="1"/>
              </p:cNvSpPr>
              <p:nvPr/>
            </p:nvSpPr>
            <p:spPr bwMode="auto">
              <a:xfrm rot="16200000">
                <a:off x="7020299" y="3976267"/>
                <a:ext cx="0" cy="2361886"/>
              </a:xfrm>
              <a:prstGeom prst="line">
                <a:avLst/>
              </a:prstGeom>
              <a:noFill/>
              <a:ln w="19050">
                <a:solidFill>
                  <a:schemeClr val="tx1"/>
                </a:solidFill>
                <a:round/>
                <a:headEnd/>
                <a:tailEnd/>
              </a:ln>
            </p:spPr>
            <p:txBody>
              <a:bodyPr/>
              <a:lstStyle/>
              <a:p>
                <a:endParaRPr lang="en-US"/>
              </a:p>
            </p:txBody>
          </p:sp>
          <p:sp>
            <p:nvSpPr>
              <p:cNvPr id="30" name="Text Box 37"/>
              <p:cNvSpPr txBox="1">
                <a:spLocks noChangeArrowheads="1"/>
              </p:cNvSpPr>
              <p:nvPr/>
            </p:nvSpPr>
            <p:spPr bwMode="auto">
              <a:xfrm>
                <a:off x="5814820" y="5277211"/>
                <a:ext cx="585788" cy="396875"/>
              </a:xfrm>
              <a:prstGeom prst="rect">
                <a:avLst/>
              </a:prstGeom>
              <a:noFill/>
              <a:ln w="9525" algn="ctr">
                <a:noFill/>
                <a:miter lim="800000"/>
                <a:headEnd/>
                <a:tailEnd/>
              </a:ln>
            </p:spPr>
            <p:txBody>
              <a:bodyPr wrap="none">
                <a:spAutoFit/>
              </a:bodyPr>
              <a:lstStyle/>
              <a:p>
                <a:pPr algn="ctr"/>
                <a:r>
                  <a:rPr lang="en-US" sz="1000" b="1"/>
                  <a:t>Mobile</a:t>
                </a:r>
              </a:p>
              <a:p>
                <a:pPr algn="ctr"/>
                <a:r>
                  <a:rPr lang="en-US" sz="1000" b="1"/>
                  <a:t>Phase</a:t>
                </a:r>
              </a:p>
            </p:txBody>
          </p:sp>
          <p:sp>
            <p:nvSpPr>
              <p:cNvPr id="31" name="Text Box 38"/>
              <p:cNvSpPr txBox="1">
                <a:spLocks noChangeArrowheads="1"/>
              </p:cNvSpPr>
              <p:nvPr/>
            </p:nvSpPr>
            <p:spPr bwMode="auto">
              <a:xfrm>
                <a:off x="7483283" y="5278798"/>
                <a:ext cx="585787" cy="396875"/>
              </a:xfrm>
              <a:prstGeom prst="rect">
                <a:avLst/>
              </a:prstGeom>
              <a:noFill/>
              <a:ln w="9525" algn="ctr">
                <a:noFill/>
                <a:miter lim="800000"/>
                <a:headEnd/>
                <a:tailEnd/>
              </a:ln>
            </p:spPr>
            <p:txBody>
              <a:bodyPr wrap="none">
                <a:spAutoFit/>
              </a:bodyPr>
              <a:lstStyle/>
              <a:p>
                <a:pPr algn="ctr"/>
                <a:r>
                  <a:rPr lang="en-US" sz="1000" b="1"/>
                  <a:t>Mobile</a:t>
                </a:r>
              </a:p>
              <a:p>
                <a:pPr algn="ctr"/>
                <a:r>
                  <a:rPr lang="en-US" sz="1000" b="1"/>
                  <a:t>Phase</a:t>
                </a:r>
              </a:p>
            </p:txBody>
          </p:sp>
          <p:sp>
            <p:nvSpPr>
              <p:cNvPr id="32" name="Text Box 42"/>
              <p:cNvSpPr txBox="1">
                <a:spLocks noChangeArrowheads="1"/>
              </p:cNvSpPr>
              <p:nvPr/>
            </p:nvSpPr>
            <p:spPr bwMode="auto">
              <a:xfrm>
                <a:off x="5791008" y="4581140"/>
                <a:ext cx="296862" cy="336550"/>
              </a:xfrm>
              <a:prstGeom prst="rect">
                <a:avLst/>
              </a:prstGeom>
              <a:noFill/>
              <a:ln w="9525" algn="ctr">
                <a:noFill/>
                <a:miter lim="800000"/>
                <a:headEnd/>
                <a:tailEnd/>
              </a:ln>
            </p:spPr>
            <p:txBody>
              <a:bodyPr wrap="none">
                <a:spAutoFit/>
              </a:bodyPr>
              <a:lstStyle/>
              <a:p>
                <a:pPr algn="ctr"/>
                <a:r>
                  <a:rPr lang="en-US" sz="1600" dirty="0"/>
                  <a:t>0</a:t>
                </a:r>
              </a:p>
            </p:txBody>
          </p:sp>
          <p:sp>
            <p:nvSpPr>
              <p:cNvPr id="33" name="Text Box 43"/>
              <p:cNvSpPr txBox="1">
                <a:spLocks noChangeArrowheads="1"/>
              </p:cNvSpPr>
              <p:nvPr/>
            </p:nvSpPr>
            <p:spPr bwMode="auto">
              <a:xfrm>
                <a:off x="6473031" y="5733280"/>
                <a:ext cx="920750" cy="365125"/>
              </a:xfrm>
              <a:prstGeom prst="rect">
                <a:avLst/>
              </a:prstGeom>
              <a:noFill/>
              <a:ln w="9525" algn="ctr">
                <a:noFill/>
                <a:miter lim="800000"/>
                <a:headEnd/>
                <a:tailEnd/>
              </a:ln>
            </p:spPr>
            <p:txBody>
              <a:bodyPr wrap="none">
                <a:spAutoFit/>
              </a:bodyPr>
              <a:lstStyle/>
              <a:p>
                <a:pPr algn="ctr"/>
                <a:r>
                  <a:rPr lang="en-US" sz="900" b="1"/>
                  <a:t>More </a:t>
                </a:r>
              </a:p>
              <a:p>
                <a:pPr algn="ctr"/>
                <a:r>
                  <a:rPr lang="en-US" sz="900" b="1"/>
                  <a:t>Concentrated</a:t>
                </a:r>
              </a:p>
            </p:txBody>
          </p:sp>
        </p:grpSp>
        <p:grpSp>
          <p:nvGrpSpPr>
            <p:cNvPr id="4" name="Group 35"/>
            <p:cNvGrpSpPr/>
            <p:nvPr/>
          </p:nvGrpSpPr>
          <p:grpSpPr>
            <a:xfrm>
              <a:off x="3016611" y="3832249"/>
              <a:ext cx="2734060" cy="1852363"/>
              <a:chOff x="685800" y="3810000"/>
              <a:chExt cx="2734060" cy="1852363"/>
            </a:xfrm>
          </p:grpSpPr>
          <p:sp>
            <p:nvSpPr>
              <p:cNvPr id="5" name="Line 12"/>
              <p:cNvSpPr>
                <a:spLocks noChangeShapeType="1"/>
              </p:cNvSpPr>
              <p:nvPr/>
            </p:nvSpPr>
            <p:spPr bwMode="auto">
              <a:xfrm>
                <a:off x="1066800" y="4724400"/>
                <a:ext cx="685800" cy="0"/>
              </a:xfrm>
              <a:prstGeom prst="line">
                <a:avLst/>
              </a:prstGeom>
              <a:noFill/>
              <a:ln w="19050">
                <a:solidFill>
                  <a:schemeClr val="tx1"/>
                </a:solidFill>
                <a:round/>
                <a:headEnd/>
                <a:tailEnd/>
              </a:ln>
            </p:spPr>
            <p:txBody>
              <a:bodyPr/>
              <a:lstStyle/>
              <a:p>
                <a:endParaRPr lang="en-US"/>
              </a:p>
            </p:txBody>
          </p:sp>
          <p:sp>
            <p:nvSpPr>
              <p:cNvPr id="6" name="Line 13"/>
              <p:cNvSpPr>
                <a:spLocks noChangeShapeType="1"/>
              </p:cNvSpPr>
              <p:nvPr/>
            </p:nvSpPr>
            <p:spPr bwMode="auto">
              <a:xfrm flipV="1">
                <a:off x="1752600" y="3810000"/>
                <a:ext cx="304800" cy="914400"/>
              </a:xfrm>
              <a:prstGeom prst="line">
                <a:avLst/>
              </a:prstGeom>
              <a:noFill/>
              <a:ln w="19050">
                <a:solidFill>
                  <a:schemeClr val="tx1"/>
                </a:solidFill>
                <a:round/>
                <a:headEnd/>
                <a:tailEnd/>
              </a:ln>
            </p:spPr>
            <p:txBody>
              <a:bodyPr/>
              <a:lstStyle/>
              <a:p>
                <a:endParaRPr lang="en-US"/>
              </a:p>
            </p:txBody>
          </p:sp>
          <p:sp>
            <p:nvSpPr>
              <p:cNvPr id="7" name="Line 14"/>
              <p:cNvSpPr>
                <a:spLocks noChangeShapeType="1"/>
              </p:cNvSpPr>
              <p:nvPr/>
            </p:nvSpPr>
            <p:spPr bwMode="auto">
              <a:xfrm>
                <a:off x="2057400" y="3810000"/>
                <a:ext cx="254000" cy="914400"/>
              </a:xfrm>
              <a:prstGeom prst="line">
                <a:avLst/>
              </a:prstGeom>
              <a:noFill/>
              <a:ln w="19050">
                <a:solidFill>
                  <a:schemeClr val="tx1"/>
                </a:solidFill>
                <a:round/>
                <a:headEnd/>
                <a:tailEnd/>
              </a:ln>
            </p:spPr>
            <p:txBody>
              <a:bodyPr/>
              <a:lstStyle/>
              <a:p>
                <a:endParaRPr lang="en-US"/>
              </a:p>
            </p:txBody>
          </p:sp>
          <p:sp>
            <p:nvSpPr>
              <p:cNvPr id="8" name="Line 15"/>
              <p:cNvSpPr>
                <a:spLocks noChangeShapeType="1"/>
              </p:cNvSpPr>
              <p:nvPr/>
            </p:nvSpPr>
            <p:spPr bwMode="auto">
              <a:xfrm>
                <a:off x="2286000" y="4724400"/>
                <a:ext cx="762000" cy="0"/>
              </a:xfrm>
              <a:prstGeom prst="line">
                <a:avLst/>
              </a:prstGeom>
              <a:noFill/>
              <a:ln w="19050">
                <a:solidFill>
                  <a:schemeClr val="tx1"/>
                </a:solidFill>
                <a:round/>
                <a:headEnd/>
                <a:tailEnd/>
              </a:ln>
            </p:spPr>
            <p:txBody>
              <a:bodyPr/>
              <a:lstStyle/>
              <a:p>
                <a:endParaRPr lang="en-US"/>
              </a:p>
            </p:txBody>
          </p:sp>
          <p:sp>
            <p:nvSpPr>
              <p:cNvPr id="9" name="AutoShape 16"/>
              <p:cNvSpPr>
                <a:spLocks noChangeArrowheads="1"/>
              </p:cNvSpPr>
              <p:nvPr/>
            </p:nvSpPr>
            <p:spPr bwMode="auto">
              <a:xfrm rot="16200000">
                <a:off x="762000" y="4181475"/>
                <a:ext cx="152400" cy="304800"/>
              </a:xfrm>
              <a:prstGeom prst="downArrow">
                <a:avLst>
                  <a:gd name="adj1" fmla="val 50000"/>
                  <a:gd name="adj2" fmla="val 50000"/>
                </a:avLst>
              </a:prstGeom>
              <a:solidFill>
                <a:schemeClr val="tx1"/>
              </a:solidFill>
              <a:ln w="9525">
                <a:solidFill>
                  <a:schemeClr val="tx1"/>
                </a:solidFill>
                <a:miter lim="800000"/>
                <a:headEnd/>
                <a:tailEnd/>
              </a:ln>
            </p:spPr>
            <p:txBody>
              <a:bodyPr vert="eaVert" wrap="none" anchor="ctr"/>
              <a:lstStyle/>
              <a:p>
                <a:endParaRPr lang="en-US" sz="3600"/>
              </a:p>
            </p:txBody>
          </p:sp>
          <p:sp>
            <p:nvSpPr>
              <p:cNvPr id="11" name="Rectangle 23"/>
              <p:cNvSpPr>
                <a:spLocks noChangeArrowheads="1"/>
              </p:cNvSpPr>
              <p:nvPr/>
            </p:nvSpPr>
            <p:spPr bwMode="auto">
              <a:xfrm rot="10800000">
                <a:off x="1752600" y="5134961"/>
                <a:ext cx="609600" cy="509997"/>
              </a:xfrm>
              <a:prstGeom prst="rect">
                <a:avLst/>
              </a:prstGeom>
              <a:gradFill rotWithShape="1">
                <a:gsLst>
                  <a:gs pos="0">
                    <a:srgbClr val="CCFFCC"/>
                  </a:gs>
                  <a:gs pos="50000">
                    <a:srgbClr val="00FF00"/>
                  </a:gs>
                  <a:gs pos="100000">
                    <a:srgbClr val="CCFFCC"/>
                  </a:gs>
                </a:gsLst>
                <a:lin ang="0" scaled="1"/>
              </a:gradFill>
              <a:ln w="9525">
                <a:solidFill>
                  <a:srgbClr val="CCFF99"/>
                </a:solidFill>
                <a:miter lim="800000"/>
                <a:headEnd/>
                <a:tailEnd/>
              </a:ln>
            </p:spPr>
            <p:txBody>
              <a:bodyPr rot="10800000" wrap="none" anchor="ctr"/>
              <a:lstStyle/>
              <a:p>
                <a:pPr algn="ctr"/>
                <a:endParaRPr lang="en-US" sz="1800"/>
              </a:p>
            </p:txBody>
          </p:sp>
          <p:sp>
            <p:nvSpPr>
              <p:cNvPr id="13" name="Line 25"/>
              <p:cNvSpPr>
                <a:spLocks noChangeShapeType="1"/>
              </p:cNvSpPr>
              <p:nvPr/>
            </p:nvSpPr>
            <p:spPr bwMode="auto">
              <a:xfrm rot="16200000">
                <a:off x="2078230" y="4320733"/>
                <a:ext cx="0" cy="2683260"/>
              </a:xfrm>
              <a:prstGeom prst="line">
                <a:avLst/>
              </a:prstGeom>
              <a:noFill/>
              <a:ln w="19050">
                <a:solidFill>
                  <a:schemeClr val="tx1"/>
                </a:solidFill>
                <a:round/>
                <a:headEnd/>
                <a:tailEnd/>
              </a:ln>
            </p:spPr>
            <p:txBody>
              <a:bodyPr/>
              <a:lstStyle/>
              <a:p>
                <a:endParaRPr lang="en-US"/>
              </a:p>
            </p:txBody>
          </p:sp>
          <p:sp>
            <p:nvSpPr>
              <p:cNvPr id="15" name="Text Box 27"/>
              <p:cNvSpPr txBox="1">
                <a:spLocks noChangeArrowheads="1"/>
              </p:cNvSpPr>
              <p:nvPr/>
            </p:nvSpPr>
            <p:spPr bwMode="auto">
              <a:xfrm>
                <a:off x="782638" y="5272424"/>
                <a:ext cx="585787" cy="255957"/>
              </a:xfrm>
              <a:prstGeom prst="rect">
                <a:avLst/>
              </a:prstGeom>
              <a:noFill/>
              <a:ln w="9525" algn="ctr">
                <a:noFill/>
                <a:miter lim="800000"/>
                <a:headEnd/>
                <a:tailEnd/>
              </a:ln>
            </p:spPr>
            <p:txBody>
              <a:bodyPr wrap="none">
                <a:spAutoFit/>
              </a:bodyPr>
              <a:lstStyle/>
              <a:p>
                <a:pPr algn="ctr"/>
                <a:r>
                  <a:rPr lang="en-US" sz="1000" b="1" dirty="0"/>
                  <a:t>Mobile</a:t>
                </a:r>
              </a:p>
              <a:p>
                <a:pPr algn="ctr"/>
                <a:r>
                  <a:rPr lang="en-US" sz="1000" b="1" dirty="0"/>
                  <a:t>Phase</a:t>
                </a:r>
              </a:p>
            </p:txBody>
          </p:sp>
          <p:sp>
            <p:nvSpPr>
              <p:cNvPr id="16" name="Text Box 28"/>
              <p:cNvSpPr txBox="1">
                <a:spLocks noChangeArrowheads="1"/>
              </p:cNvSpPr>
              <p:nvPr/>
            </p:nvSpPr>
            <p:spPr bwMode="auto">
              <a:xfrm>
                <a:off x="2786183" y="5272424"/>
                <a:ext cx="585787" cy="255957"/>
              </a:xfrm>
              <a:prstGeom prst="rect">
                <a:avLst/>
              </a:prstGeom>
              <a:noFill/>
              <a:ln w="9525" algn="ctr">
                <a:noFill/>
                <a:miter lim="800000"/>
                <a:headEnd/>
                <a:tailEnd/>
              </a:ln>
            </p:spPr>
            <p:txBody>
              <a:bodyPr wrap="none">
                <a:spAutoFit/>
              </a:bodyPr>
              <a:lstStyle/>
              <a:p>
                <a:pPr algn="ctr"/>
                <a:r>
                  <a:rPr lang="en-US" sz="1000" b="1" dirty="0"/>
                  <a:t>Mobile</a:t>
                </a:r>
              </a:p>
              <a:p>
                <a:pPr algn="ctr"/>
                <a:r>
                  <a:rPr lang="en-US" sz="1000" b="1" dirty="0"/>
                  <a:t>Phase</a:t>
                </a:r>
              </a:p>
            </p:txBody>
          </p:sp>
          <p:sp>
            <p:nvSpPr>
              <p:cNvPr id="17" name="Text Box 41"/>
              <p:cNvSpPr txBox="1">
                <a:spLocks noChangeArrowheads="1"/>
              </p:cNvSpPr>
              <p:nvPr/>
            </p:nvSpPr>
            <p:spPr bwMode="auto">
              <a:xfrm>
                <a:off x="846138" y="4523533"/>
                <a:ext cx="296862" cy="336550"/>
              </a:xfrm>
              <a:prstGeom prst="rect">
                <a:avLst/>
              </a:prstGeom>
              <a:noFill/>
              <a:ln w="9525" algn="ctr">
                <a:noFill/>
                <a:miter lim="800000"/>
                <a:headEnd/>
                <a:tailEnd/>
              </a:ln>
            </p:spPr>
            <p:txBody>
              <a:bodyPr wrap="none">
                <a:spAutoFit/>
              </a:bodyPr>
              <a:lstStyle/>
              <a:p>
                <a:pPr algn="ctr"/>
                <a:r>
                  <a:rPr lang="en-US" sz="1600" dirty="0"/>
                  <a:t>0</a:t>
                </a:r>
              </a:p>
            </p:txBody>
          </p:sp>
          <p:sp>
            <p:nvSpPr>
              <p:cNvPr id="35" name="Line 25"/>
              <p:cNvSpPr>
                <a:spLocks noChangeShapeType="1"/>
              </p:cNvSpPr>
              <p:nvPr/>
            </p:nvSpPr>
            <p:spPr bwMode="auto">
              <a:xfrm rot="16200000">
                <a:off x="2053961" y="3793331"/>
                <a:ext cx="0" cy="2683260"/>
              </a:xfrm>
              <a:prstGeom prst="line">
                <a:avLst/>
              </a:prstGeom>
              <a:noFill/>
              <a:ln w="19050">
                <a:solidFill>
                  <a:schemeClr val="tx1"/>
                </a:solidFill>
                <a:round/>
                <a:headEnd/>
                <a:tailEnd/>
              </a:ln>
            </p:spPr>
            <p:txBody>
              <a:bodyPr/>
              <a:lstStyle/>
              <a:p>
                <a:endParaRPr lang="en-US"/>
              </a:p>
            </p:txBody>
          </p:sp>
        </p:grpSp>
      </p:grpSp>
      <p:sp>
        <p:nvSpPr>
          <p:cNvPr id="40" name="Content Placeholder 39"/>
          <p:cNvSpPr>
            <a:spLocks noGrp="1"/>
          </p:cNvSpPr>
          <p:nvPr>
            <p:ph sz="half" idx="2"/>
          </p:nvPr>
        </p:nvSpPr>
        <p:spPr>
          <a:xfrm>
            <a:off x="6588245" y="1700790"/>
            <a:ext cx="2403354" cy="2477102"/>
          </a:xfrm>
          <a:solidFill>
            <a:srgbClr val="FFFFCC"/>
          </a:solidFill>
          <a:ln>
            <a:solidFill>
              <a:schemeClr val="tx1"/>
            </a:solidFill>
          </a:ln>
        </p:spPr>
        <p:txBody>
          <a:bodyPr>
            <a:normAutofit lnSpcReduction="10000"/>
          </a:bodyPr>
          <a:lstStyle/>
          <a:p>
            <a:r>
              <a:rPr lang="en-US" sz="1800" dirty="0" smtClean="0"/>
              <a:t>Less bandspreading gives</a:t>
            </a:r>
          </a:p>
          <a:p>
            <a:pPr lvl="1"/>
            <a:r>
              <a:rPr lang="en-US" dirty="0" smtClean="0"/>
              <a:t>Best peak shape </a:t>
            </a:r>
          </a:p>
          <a:p>
            <a:pPr lvl="1"/>
            <a:r>
              <a:rPr lang="en-US" dirty="0" smtClean="0"/>
              <a:t>Highest sensitivity</a:t>
            </a:r>
          </a:p>
          <a:p>
            <a:pPr lvl="1"/>
            <a:r>
              <a:rPr lang="en-US" dirty="0" smtClean="0"/>
              <a:t>Best peak resolution</a:t>
            </a:r>
            <a:endParaRPr lang="en-US" dirty="0"/>
          </a:p>
        </p:txBody>
      </p:sp>
      <p:sp>
        <p:nvSpPr>
          <p:cNvPr id="39" name="Title 38"/>
          <p:cNvSpPr>
            <a:spLocks noGrp="1"/>
          </p:cNvSpPr>
          <p:nvPr>
            <p:ph type="title"/>
          </p:nvPr>
        </p:nvSpPr>
        <p:spPr/>
        <p:txBody>
          <a:bodyPr/>
          <a:lstStyle/>
          <a:p>
            <a:r>
              <a:rPr lang="en-US" dirty="0" smtClean="0"/>
              <a:t>Minimize Bandspreading</a:t>
            </a:r>
            <a:endParaRPr lang="en-US" dirty="0"/>
          </a:p>
        </p:txBody>
      </p:sp>
    </p:spTree>
  </p:cSld>
  <p:clrMapOvr>
    <a:masterClrMapping/>
  </p:clrMapOvr>
  <p:transition/>
  <p:timing>
    <p:tnLst>
      <p:par>
        <p:cTn id="1" dur="indefinite" restart="never" nodeType="tmRoot"/>
      </p:par>
    </p:tnLst>
  </p:timing>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Extra-Column Bandspreading</a:t>
            </a:r>
            <a:endParaRPr lang="en-US" dirty="0"/>
          </a:p>
        </p:txBody>
      </p:sp>
      <p:sp>
        <p:nvSpPr>
          <p:cNvPr id="3" name="Content Placeholder 2"/>
          <p:cNvSpPr>
            <a:spLocks noGrp="1"/>
          </p:cNvSpPr>
          <p:nvPr>
            <p:ph idx="1"/>
          </p:nvPr>
        </p:nvSpPr>
        <p:spPr/>
        <p:txBody>
          <a:bodyPr/>
          <a:lstStyle/>
          <a:p>
            <a:r>
              <a:rPr lang="en-US" dirty="0" smtClean="0"/>
              <a:t>Extra-column bandspreading occurs </a:t>
            </a:r>
            <a:r>
              <a:rPr lang="en-US" dirty="0" smtClean="0">
                <a:solidFill>
                  <a:srgbClr val="0000FF"/>
                </a:solidFill>
              </a:rPr>
              <a:t>outside the column</a:t>
            </a:r>
          </a:p>
          <a:p>
            <a:r>
              <a:rPr lang="en-US" dirty="0" smtClean="0"/>
              <a:t>Extra-column bandspreading is bad for chromatography</a:t>
            </a:r>
          </a:p>
          <a:p>
            <a:r>
              <a:rPr lang="en-US" dirty="0" smtClean="0"/>
              <a:t>Things affecting extra-column bandspreading are:</a:t>
            </a:r>
          </a:p>
          <a:p>
            <a:pPr lvl="1"/>
            <a:r>
              <a:rPr lang="en-US" dirty="0" smtClean="0"/>
              <a:t>Tubing diameter</a:t>
            </a:r>
          </a:p>
          <a:p>
            <a:pPr lvl="1"/>
            <a:r>
              <a:rPr lang="en-US" dirty="0" smtClean="0"/>
              <a:t>Tubing length</a:t>
            </a:r>
          </a:p>
          <a:p>
            <a:pPr lvl="1"/>
            <a:r>
              <a:rPr lang="en-US" dirty="0" smtClean="0"/>
              <a:t>Cutting tubing</a:t>
            </a:r>
          </a:p>
          <a:p>
            <a:pPr lvl="1"/>
            <a:r>
              <a:rPr lang="en-US" dirty="0" smtClean="0"/>
              <a:t>Fittings</a:t>
            </a:r>
            <a:endParaRPr lang="en-US" dirty="0"/>
          </a:p>
        </p:txBody>
      </p:sp>
    </p:spTree>
  </p:cSld>
  <p:clrMapOvr>
    <a:masterClrMapping/>
  </p:clrMapOvr>
  <p:transition/>
  <p:timing>
    <p:tnLst>
      <p:par>
        <p:cTn id="1" dur="indefinite" restart="never" nodeType="tmRoot"/>
      </p:par>
    </p:tnLst>
  </p:timing>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p:cNvSpPr>
            <a:spLocks noGrp="1"/>
          </p:cNvSpPr>
          <p:nvPr>
            <p:ph sz="half" idx="13"/>
          </p:nvPr>
        </p:nvSpPr>
        <p:spPr>
          <a:xfrm>
            <a:off x="309082" y="6021315"/>
            <a:ext cx="8686800" cy="460856"/>
          </a:xfrm>
        </p:spPr>
        <p:txBody>
          <a:bodyPr/>
          <a:lstStyle/>
          <a:p>
            <a:r>
              <a:rPr lang="en-US" sz="1800" dirty="0" smtClean="0"/>
              <a:t>Larger diameter (ID) tubing, the more bandspreading.</a:t>
            </a:r>
            <a:endParaRPr lang="en-US" sz="1800" dirty="0"/>
          </a:p>
        </p:txBody>
      </p:sp>
      <p:sp>
        <p:nvSpPr>
          <p:cNvPr id="3" name="Title 2"/>
          <p:cNvSpPr>
            <a:spLocks noGrp="1"/>
          </p:cNvSpPr>
          <p:nvPr>
            <p:ph type="title"/>
          </p:nvPr>
        </p:nvSpPr>
        <p:spPr/>
        <p:txBody>
          <a:bodyPr/>
          <a:lstStyle/>
          <a:p>
            <a:r>
              <a:rPr lang="en-US" dirty="0" smtClean="0"/>
              <a:t>Sample Band Dispersion Inside Tubing</a:t>
            </a:r>
            <a:endParaRPr lang="en-US" dirty="0"/>
          </a:p>
        </p:txBody>
      </p:sp>
      <p:pic>
        <p:nvPicPr>
          <p:cNvPr id="4" name="Picture 39" descr="column id and length"/>
          <p:cNvPicPr>
            <a:picLocks noChangeAspect="1" noChangeArrowheads="1"/>
          </p:cNvPicPr>
          <p:nvPr/>
        </p:nvPicPr>
        <p:blipFill>
          <a:blip r:embed="rId3" cstate="print"/>
          <a:srcRect/>
          <a:stretch>
            <a:fillRect/>
          </a:stretch>
        </p:blipFill>
        <p:spPr bwMode="gray">
          <a:xfrm>
            <a:off x="769938" y="951899"/>
            <a:ext cx="7719338" cy="4741644"/>
          </a:xfrm>
          <a:prstGeom prst="rect">
            <a:avLst/>
          </a:prstGeom>
          <a:noFill/>
          <a:ln w="9525">
            <a:noFill/>
            <a:miter lim="800000"/>
            <a:headEnd/>
            <a:tailEnd/>
          </a:ln>
        </p:spPr>
      </p:pic>
    </p:spTree>
  </p:cSld>
  <p:clrMapOvr>
    <a:masterClrMapping/>
  </p:clrMapOvr>
  <p:transition/>
  <p:timing>
    <p:tnLst>
      <p:par>
        <p:cTn id="1" dur="indefinite" restart="never" nodeType="tmRoot"/>
      </p:par>
    </p:tnLst>
  </p:timing>
</p:sld>
</file>

<file path=ppt/slides/slide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sz="half" idx="12"/>
          </p:nvPr>
        </p:nvSpPr>
        <p:spPr>
          <a:xfrm>
            <a:off x="228600" y="5214816"/>
            <a:ext cx="8686800" cy="1370533"/>
          </a:xfrm>
          <a:solidFill>
            <a:srgbClr val="FFFFCC"/>
          </a:solidFill>
          <a:ln>
            <a:solidFill>
              <a:schemeClr val="tx1"/>
            </a:solidFill>
          </a:ln>
        </p:spPr>
        <p:txBody>
          <a:bodyPr/>
          <a:lstStyle/>
          <a:p>
            <a:r>
              <a:rPr lang="en-US" dirty="0" smtClean="0"/>
              <a:t>Narrower internal diameter (ID) tubing has less volume:</a:t>
            </a:r>
          </a:p>
          <a:p>
            <a:pPr lvl="1"/>
            <a:r>
              <a:rPr lang="en-US" dirty="0" smtClean="0"/>
              <a:t>Less bandspreading</a:t>
            </a:r>
          </a:p>
          <a:p>
            <a:pPr lvl="1"/>
            <a:r>
              <a:rPr lang="en-US" dirty="0" smtClean="0"/>
              <a:t>Higher back pressures</a:t>
            </a:r>
          </a:p>
          <a:p>
            <a:r>
              <a:rPr lang="en-US" dirty="0" smtClean="0"/>
              <a:t>To minimize bandspreading, make tubing as SHORT as possible.</a:t>
            </a:r>
            <a:endParaRPr lang="en-US" dirty="0"/>
          </a:p>
        </p:txBody>
      </p:sp>
      <p:sp>
        <p:nvSpPr>
          <p:cNvPr id="2" name="Title 1"/>
          <p:cNvSpPr>
            <a:spLocks noGrp="1"/>
          </p:cNvSpPr>
          <p:nvPr>
            <p:ph type="title"/>
          </p:nvPr>
        </p:nvSpPr>
        <p:spPr/>
        <p:txBody>
          <a:bodyPr/>
          <a:lstStyle/>
          <a:p>
            <a:r>
              <a:rPr lang="en-US" dirty="0" smtClean="0"/>
              <a:t>Tubing Volume and Flow Rate</a:t>
            </a:r>
            <a:endParaRPr lang="en-US" dirty="0"/>
          </a:p>
        </p:txBody>
      </p:sp>
      <p:pic>
        <p:nvPicPr>
          <p:cNvPr id="72710" name="Picture 6"/>
          <p:cNvPicPr>
            <a:picLocks noChangeAspect="1" noChangeArrowheads="1"/>
          </p:cNvPicPr>
          <p:nvPr/>
        </p:nvPicPr>
        <p:blipFill>
          <a:blip r:embed="rId3" cstate="print"/>
          <a:srcRect/>
          <a:stretch>
            <a:fillRect/>
          </a:stretch>
        </p:blipFill>
        <p:spPr bwMode="auto">
          <a:xfrm>
            <a:off x="1461222" y="836685"/>
            <a:ext cx="6334125" cy="4229100"/>
          </a:xfrm>
          <a:prstGeom prst="rect">
            <a:avLst/>
          </a:prstGeom>
          <a:noFill/>
          <a:ln w="9525">
            <a:noFill/>
            <a:miter lim="800000"/>
            <a:headEnd/>
            <a:tailEnd/>
          </a:ln>
        </p:spPr>
      </p:pic>
      <p:sp>
        <p:nvSpPr>
          <p:cNvPr id="5" name="Action Button: Beginning 4">
            <a:hlinkClick r:id="rId4" action="ppaction://hlinksldjump" highlightClick="1"/>
          </p:cNvPr>
          <p:cNvSpPr/>
          <p:nvPr/>
        </p:nvSpPr>
        <p:spPr bwMode="auto">
          <a:xfrm>
            <a:off x="8719704" y="6424564"/>
            <a:ext cx="235917" cy="293525"/>
          </a:xfrm>
          <a:prstGeom prst="actionButtonBeginning">
            <a:avLst/>
          </a:prstGeom>
          <a:solidFill>
            <a:srgbClr val="3374D4"/>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US" sz="1600" b="0" i="0" u="none" strike="noStrike" cap="none" normalizeH="0" baseline="0" smtClean="0">
              <a:ln>
                <a:noFill/>
              </a:ln>
              <a:solidFill>
                <a:schemeClr val="tx1"/>
              </a:solidFill>
              <a:effectLst/>
              <a:latin typeface="Verdana" pitchFamily="34" charset="0"/>
            </a:endParaRPr>
          </a:p>
        </p:txBody>
      </p:sp>
    </p:spTree>
  </p:cSld>
  <p:clrMapOvr>
    <a:masterClrMapping/>
  </p:clrMapOvr>
  <p:transition/>
  <p:timing>
    <p:tnLst>
      <p:par>
        <p:cTn id="1" dur="indefinite" restart="never" nodeType="tmRoot"/>
      </p:par>
    </p:tnLst>
  </p:timing>
</p:sld>
</file>

<file path=ppt/slides/slide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Content Placeholder 7"/>
          <p:cNvSpPr>
            <a:spLocks noGrp="1"/>
          </p:cNvSpPr>
          <p:nvPr>
            <p:ph sz="half" idx="12"/>
          </p:nvPr>
        </p:nvSpPr>
        <p:spPr>
          <a:xfrm>
            <a:off x="228600" y="4663440"/>
            <a:ext cx="8686800" cy="1921910"/>
          </a:xfrm>
          <a:solidFill>
            <a:srgbClr val="FFFFCC"/>
          </a:solidFill>
          <a:ln>
            <a:solidFill>
              <a:schemeClr val="tx1"/>
            </a:solidFill>
          </a:ln>
        </p:spPr>
        <p:txBody>
          <a:bodyPr/>
          <a:lstStyle/>
          <a:p>
            <a:r>
              <a:rPr lang="en-US" sz="1800" dirty="0" smtClean="0"/>
              <a:t>Cutting stainless steel tubing to get a flat end is difficult.</a:t>
            </a:r>
          </a:p>
          <a:p>
            <a:pPr lvl="1"/>
            <a:r>
              <a:rPr lang="en-US" sz="1600" dirty="0" smtClean="0"/>
              <a:t>ACQUITY systems require Waters ACQUITY tubing</a:t>
            </a:r>
          </a:p>
          <a:p>
            <a:r>
              <a:rPr lang="en-US" sz="1800" dirty="0" smtClean="0"/>
              <a:t>PEEK tubing must also be cut correctly.</a:t>
            </a:r>
          </a:p>
          <a:p>
            <a:r>
              <a:rPr lang="en-US" sz="1800" dirty="0" smtClean="0"/>
              <a:t>Incorrectly cut tubing creates voids.</a:t>
            </a:r>
          </a:p>
          <a:p>
            <a:pPr lvl="1"/>
            <a:endParaRPr lang="en-US" dirty="0"/>
          </a:p>
        </p:txBody>
      </p:sp>
      <p:sp>
        <p:nvSpPr>
          <p:cNvPr id="2" name="Title 1"/>
          <p:cNvSpPr>
            <a:spLocks noGrp="1"/>
          </p:cNvSpPr>
          <p:nvPr>
            <p:ph type="title"/>
          </p:nvPr>
        </p:nvSpPr>
        <p:spPr/>
        <p:txBody>
          <a:bodyPr/>
          <a:lstStyle/>
          <a:p>
            <a:r>
              <a:rPr lang="en-US" dirty="0" smtClean="0"/>
              <a:t>Tubing Cutting</a:t>
            </a:r>
            <a:endParaRPr lang="en-US" dirty="0"/>
          </a:p>
        </p:txBody>
      </p:sp>
      <p:grpSp>
        <p:nvGrpSpPr>
          <p:cNvPr id="3" name="Group 6"/>
          <p:cNvGrpSpPr/>
          <p:nvPr/>
        </p:nvGrpSpPr>
        <p:grpSpPr>
          <a:xfrm>
            <a:off x="633413" y="1198851"/>
            <a:ext cx="7877175" cy="3035047"/>
            <a:chOff x="633413" y="1198851"/>
            <a:chExt cx="7877175" cy="3035047"/>
          </a:xfrm>
        </p:grpSpPr>
        <p:pic>
          <p:nvPicPr>
            <p:cNvPr id="114690" name="Picture 2"/>
            <p:cNvPicPr>
              <a:picLocks noChangeAspect="1" noChangeArrowheads="1"/>
            </p:cNvPicPr>
            <p:nvPr/>
          </p:nvPicPr>
          <p:blipFill>
            <a:blip r:embed="rId3" cstate="print"/>
            <a:srcRect/>
            <a:stretch>
              <a:fillRect/>
            </a:stretch>
          </p:blipFill>
          <p:spPr bwMode="auto">
            <a:xfrm>
              <a:off x="633413" y="1198851"/>
              <a:ext cx="7877175" cy="2486025"/>
            </a:xfrm>
            <a:prstGeom prst="rect">
              <a:avLst/>
            </a:prstGeom>
            <a:noFill/>
            <a:ln w="9525">
              <a:noFill/>
              <a:miter lim="800000"/>
              <a:headEnd/>
              <a:tailEnd/>
            </a:ln>
          </p:spPr>
        </p:pic>
        <p:sp>
          <p:nvSpPr>
            <p:cNvPr id="6" name="TextBox 5"/>
            <p:cNvSpPr txBox="1"/>
            <p:nvPr/>
          </p:nvSpPr>
          <p:spPr>
            <a:xfrm>
              <a:off x="987552" y="3895344"/>
              <a:ext cx="7277249" cy="338554"/>
            </a:xfrm>
            <a:prstGeom prst="rect">
              <a:avLst/>
            </a:prstGeom>
            <a:noFill/>
          </p:spPr>
          <p:txBody>
            <a:bodyPr wrap="none" rtlCol="0">
              <a:spAutoFit/>
            </a:bodyPr>
            <a:lstStyle/>
            <a:p>
              <a:r>
                <a:rPr lang="en-US" dirty="0" smtClean="0"/>
                <a:t>Precut by vendor         Cut with a tubing cutter          Cut with a file </a:t>
              </a:r>
              <a:endParaRPr lang="en-US" dirty="0"/>
            </a:p>
          </p:txBody>
        </p:sp>
      </p:grpSp>
    </p:spTree>
  </p:cSld>
  <p:clrMapOvr>
    <a:masterClrMapping/>
  </p:clrMapOvr>
  <p:transition/>
  <p:timing>
    <p:tnLst>
      <p:par>
        <p:cTn id="1" dur="indefinite" restart="never" nodeType="tmRoot"/>
      </p:par>
    </p:tnLst>
  </p:timing>
</p:sld>
</file>

<file path=ppt/slides/slide1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16" name="Content Placeholder 3315"/>
          <p:cNvSpPr>
            <a:spLocks noGrp="1"/>
          </p:cNvSpPr>
          <p:nvPr>
            <p:ph sz="half" idx="2"/>
          </p:nvPr>
        </p:nvSpPr>
        <p:spPr>
          <a:xfrm>
            <a:off x="251476" y="4177891"/>
            <a:ext cx="8740124" cy="2361886"/>
          </a:xfrm>
          <a:solidFill>
            <a:srgbClr val="FFFFCC"/>
          </a:solidFill>
          <a:ln>
            <a:solidFill>
              <a:schemeClr val="tx1"/>
            </a:solidFill>
          </a:ln>
        </p:spPr>
        <p:txBody>
          <a:bodyPr>
            <a:normAutofit/>
          </a:bodyPr>
          <a:lstStyle/>
          <a:p>
            <a:r>
              <a:rPr lang="en-US" dirty="0" smtClean="0"/>
              <a:t>The length of tubing protruding from the ferrule varies</a:t>
            </a:r>
          </a:p>
          <a:p>
            <a:pPr lvl="1"/>
            <a:r>
              <a:rPr lang="en-US" dirty="0" smtClean="0"/>
              <a:t>HPLC vendors</a:t>
            </a:r>
          </a:p>
          <a:p>
            <a:pPr lvl="1"/>
            <a:r>
              <a:rPr lang="en-US" dirty="0" smtClean="0"/>
              <a:t>Column types</a:t>
            </a:r>
          </a:p>
          <a:p>
            <a:pPr lvl="1"/>
            <a:r>
              <a:rPr lang="en-US" dirty="0" smtClean="0"/>
              <a:t>Column vendors</a:t>
            </a:r>
          </a:p>
          <a:p>
            <a:r>
              <a:rPr lang="en-US" dirty="0" smtClean="0"/>
              <a:t>Ferrule shapes differ.  Use the correct ones for your system.</a:t>
            </a:r>
          </a:p>
          <a:p>
            <a:r>
              <a:rPr lang="en-US" dirty="0" smtClean="0"/>
              <a:t>Make </a:t>
            </a:r>
            <a:r>
              <a:rPr lang="en-US" i="1" dirty="0" smtClean="0">
                <a:solidFill>
                  <a:srgbClr val="0000FF"/>
                </a:solidFill>
              </a:rPr>
              <a:t>NEW</a:t>
            </a:r>
            <a:r>
              <a:rPr lang="en-US" dirty="0" smtClean="0"/>
              <a:t> fittings when you change columns for proper fit.</a:t>
            </a:r>
            <a:endParaRPr lang="en-US" dirty="0"/>
          </a:p>
        </p:txBody>
      </p:sp>
      <p:sp>
        <p:nvSpPr>
          <p:cNvPr id="582893" name="Rectangle 237"/>
          <p:cNvSpPr>
            <a:spLocks noGrp="1" noChangeArrowheads="1"/>
          </p:cNvSpPr>
          <p:nvPr>
            <p:ph type="title"/>
          </p:nvPr>
        </p:nvSpPr>
        <p:spPr/>
        <p:txBody>
          <a:bodyPr/>
          <a:lstStyle/>
          <a:p>
            <a:r>
              <a:rPr lang="en-US" dirty="0" smtClean="0"/>
              <a:t>Fittings</a:t>
            </a:r>
            <a:endParaRPr lang="en-US" dirty="0"/>
          </a:p>
        </p:txBody>
      </p:sp>
      <p:grpSp>
        <p:nvGrpSpPr>
          <p:cNvPr id="2" name="Group 3316"/>
          <p:cNvGrpSpPr/>
          <p:nvPr/>
        </p:nvGrpSpPr>
        <p:grpSpPr>
          <a:xfrm>
            <a:off x="1115580" y="951899"/>
            <a:ext cx="6624805" cy="2880350"/>
            <a:chOff x="423863" y="2562225"/>
            <a:chExt cx="6855666" cy="2849563"/>
          </a:xfrm>
        </p:grpSpPr>
        <p:sp>
          <p:nvSpPr>
            <p:cNvPr id="582887" name="Text Box 231"/>
            <p:cNvSpPr txBox="1">
              <a:spLocks noChangeArrowheads="1"/>
            </p:cNvSpPr>
            <p:nvPr/>
          </p:nvSpPr>
          <p:spPr bwMode="auto">
            <a:xfrm>
              <a:off x="6248400" y="2755900"/>
              <a:ext cx="1031129" cy="427038"/>
            </a:xfrm>
            <a:prstGeom prst="rect">
              <a:avLst/>
            </a:prstGeom>
            <a:noFill/>
            <a:ln w="9525">
              <a:noFill/>
              <a:miter lim="800000"/>
              <a:headEnd/>
              <a:tailEnd/>
            </a:ln>
            <a:effectLst/>
          </p:spPr>
          <p:txBody>
            <a:bodyPr wrap="square" lIns="0" tIns="0" rIns="0" bIns="0">
              <a:spAutoFit/>
            </a:bodyPr>
            <a:lstStyle/>
            <a:p>
              <a:r>
                <a:rPr lang="en-US" sz="2000" dirty="0">
                  <a:solidFill>
                    <a:srgbClr val="003D66"/>
                  </a:solidFill>
                  <a:cs typeface="Arial" charset="0"/>
                </a:rPr>
                <a:t>0.080</a:t>
              </a:r>
              <a:r>
                <a:rPr lang="en-US" sz="2800" dirty="0">
                  <a:solidFill>
                    <a:srgbClr val="003D66"/>
                  </a:solidFill>
                  <a:cs typeface="Arial" charset="0"/>
                </a:rPr>
                <a:t>”</a:t>
              </a:r>
            </a:p>
          </p:txBody>
        </p:sp>
        <p:sp>
          <p:nvSpPr>
            <p:cNvPr id="582890" name="Text Box 234"/>
            <p:cNvSpPr txBox="1">
              <a:spLocks noChangeArrowheads="1"/>
            </p:cNvSpPr>
            <p:nvPr/>
          </p:nvSpPr>
          <p:spPr bwMode="auto">
            <a:xfrm>
              <a:off x="6248400" y="4233863"/>
              <a:ext cx="1015254" cy="307777"/>
            </a:xfrm>
            <a:prstGeom prst="rect">
              <a:avLst/>
            </a:prstGeom>
            <a:noFill/>
            <a:ln w="9525">
              <a:noFill/>
              <a:miter lim="800000"/>
              <a:headEnd/>
              <a:tailEnd/>
            </a:ln>
            <a:effectLst/>
          </p:spPr>
          <p:txBody>
            <a:bodyPr wrap="square" lIns="0" tIns="0" rIns="0" bIns="0">
              <a:spAutoFit/>
            </a:bodyPr>
            <a:lstStyle/>
            <a:p>
              <a:r>
                <a:rPr lang="en-US" sz="2000" dirty="0">
                  <a:solidFill>
                    <a:srgbClr val="003D66"/>
                  </a:solidFill>
                  <a:cs typeface="Arial" charset="0"/>
                </a:rPr>
                <a:t>0.119”</a:t>
              </a:r>
            </a:p>
          </p:txBody>
        </p:sp>
        <p:grpSp>
          <p:nvGrpSpPr>
            <p:cNvPr id="3" name="Group 239"/>
            <p:cNvGrpSpPr>
              <a:grpSpLocks/>
            </p:cNvGrpSpPr>
            <p:nvPr/>
          </p:nvGrpSpPr>
          <p:grpSpPr bwMode="auto">
            <a:xfrm>
              <a:off x="423863" y="2562225"/>
              <a:ext cx="5672138" cy="2849563"/>
              <a:chOff x="267" y="1614"/>
              <a:chExt cx="3573" cy="1795"/>
            </a:xfrm>
          </p:grpSpPr>
          <p:sp>
            <p:nvSpPr>
              <p:cNvPr id="579586" name="Line 2"/>
              <p:cNvSpPr>
                <a:spLocks noChangeShapeType="1"/>
              </p:cNvSpPr>
              <p:nvPr/>
            </p:nvSpPr>
            <p:spPr bwMode="auto">
              <a:xfrm flipV="1">
                <a:off x="3129" y="1614"/>
                <a:ext cx="1" cy="1795"/>
              </a:xfrm>
              <a:prstGeom prst="line">
                <a:avLst/>
              </a:prstGeom>
              <a:noFill/>
              <a:ln w="0">
                <a:solidFill>
                  <a:srgbClr val="6E6E6E"/>
                </a:solidFill>
                <a:prstDash val="sysDot"/>
                <a:round/>
                <a:headEnd/>
                <a:tailEnd/>
              </a:ln>
            </p:spPr>
            <p:txBody>
              <a:bodyPr/>
              <a:lstStyle/>
              <a:p>
                <a:endParaRPr lang="en-US" sz="2000"/>
              </a:p>
            </p:txBody>
          </p:sp>
          <p:sp>
            <p:nvSpPr>
              <p:cNvPr id="579587" name="Line 3"/>
              <p:cNvSpPr>
                <a:spLocks noChangeShapeType="1"/>
              </p:cNvSpPr>
              <p:nvPr/>
            </p:nvSpPr>
            <p:spPr bwMode="auto">
              <a:xfrm flipV="1">
                <a:off x="3357" y="1614"/>
                <a:ext cx="1" cy="1795"/>
              </a:xfrm>
              <a:prstGeom prst="line">
                <a:avLst/>
              </a:prstGeom>
              <a:noFill/>
              <a:ln w="0">
                <a:solidFill>
                  <a:srgbClr val="6E6E6E"/>
                </a:solidFill>
                <a:prstDash val="sysDot"/>
                <a:round/>
                <a:headEnd/>
                <a:tailEnd/>
              </a:ln>
            </p:spPr>
            <p:txBody>
              <a:bodyPr/>
              <a:lstStyle/>
              <a:p>
                <a:endParaRPr lang="en-US" sz="2000"/>
              </a:p>
            </p:txBody>
          </p:sp>
          <p:sp>
            <p:nvSpPr>
              <p:cNvPr id="579588" name="Line 4"/>
              <p:cNvSpPr>
                <a:spLocks noChangeShapeType="1"/>
              </p:cNvSpPr>
              <p:nvPr/>
            </p:nvSpPr>
            <p:spPr bwMode="auto">
              <a:xfrm flipV="1">
                <a:off x="3562" y="1614"/>
                <a:ext cx="1" cy="1795"/>
              </a:xfrm>
              <a:prstGeom prst="line">
                <a:avLst/>
              </a:prstGeom>
              <a:noFill/>
              <a:ln w="0">
                <a:solidFill>
                  <a:srgbClr val="6E6E6E"/>
                </a:solidFill>
                <a:prstDash val="sysDot"/>
                <a:round/>
                <a:headEnd/>
                <a:tailEnd/>
              </a:ln>
            </p:spPr>
            <p:txBody>
              <a:bodyPr/>
              <a:lstStyle/>
              <a:p>
                <a:endParaRPr lang="en-US" sz="2000"/>
              </a:p>
            </p:txBody>
          </p:sp>
          <p:sp>
            <p:nvSpPr>
              <p:cNvPr id="579589" name="Rectangle 5"/>
              <p:cNvSpPr>
                <a:spLocks noChangeArrowheads="1"/>
              </p:cNvSpPr>
              <p:nvPr/>
            </p:nvSpPr>
            <p:spPr bwMode="auto">
              <a:xfrm>
                <a:off x="1970" y="2069"/>
                <a:ext cx="1387" cy="18"/>
              </a:xfrm>
              <a:prstGeom prst="rect">
                <a:avLst/>
              </a:prstGeom>
              <a:solidFill>
                <a:srgbClr val="6E6E6E"/>
              </a:solidFill>
              <a:ln w="9525">
                <a:noFill/>
                <a:miter lim="800000"/>
                <a:headEnd/>
                <a:tailEnd/>
              </a:ln>
            </p:spPr>
            <p:txBody>
              <a:bodyPr/>
              <a:lstStyle/>
              <a:p>
                <a:endParaRPr lang="en-US" sz="2000"/>
              </a:p>
            </p:txBody>
          </p:sp>
          <p:sp>
            <p:nvSpPr>
              <p:cNvPr id="579590" name="Line 6"/>
              <p:cNvSpPr>
                <a:spLocks noChangeShapeType="1"/>
              </p:cNvSpPr>
              <p:nvPr/>
            </p:nvSpPr>
            <p:spPr bwMode="auto">
              <a:xfrm flipV="1">
                <a:off x="3357" y="1825"/>
                <a:ext cx="1" cy="175"/>
              </a:xfrm>
              <a:prstGeom prst="line">
                <a:avLst/>
              </a:prstGeom>
              <a:noFill/>
              <a:ln w="0">
                <a:solidFill>
                  <a:srgbClr val="000000"/>
                </a:solidFill>
                <a:round/>
                <a:headEnd/>
                <a:tailEnd/>
              </a:ln>
            </p:spPr>
            <p:txBody>
              <a:bodyPr/>
              <a:lstStyle/>
              <a:p>
                <a:endParaRPr lang="en-US" sz="2000"/>
              </a:p>
            </p:txBody>
          </p:sp>
          <p:sp>
            <p:nvSpPr>
              <p:cNvPr id="579591" name="Line 7"/>
              <p:cNvSpPr>
                <a:spLocks noChangeShapeType="1"/>
              </p:cNvSpPr>
              <p:nvPr/>
            </p:nvSpPr>
            <p:spPr bwMode="auto">
              <a:xfrm>
                <a:off x="3129" y="1825"/>
                <a:ext cx="1" cy="175"/>
              </a:xfrm>
              <a:prstGeom prst="line">
                <a:avLst/>
              </a:prstGeom>
              <a:noFill/>
              <a:ln w="0">
                <a:solidFill>
                  <a:srgbClr val="000000"/>
                </a:solidFill>
                <a:round/>
                <a:headEnd/>
                <a:tailEnd/>
              </a:ln>
            </p:spPr>
            <p:txBody>
              <a:bodyPr/>
              <a:lstStyle/>
              <a:p>
                <a:endParaRPr lang="en-US" sz="2000"/>
              </a:p>
            </p:txBody>
          </p:sp>
          <p:sp>
            <p:nvSpPr>
              <p:cNvPr id="579592" name="Freeform 8"/>
              <p:cNvSpPr>
                <a:spLocks/>
              </p:cNvSpPr>
              <p:nvPr/>
            </p:nvSpPr>
            <p:spPr bwMode="auto">
              <a:xfrm>
                <a:off x="3357" y="1832"/>
                <a:ext cx="145" cy="83"/>
              </a:xfrm>
              <a:custGeom>
                <a:avLst/>
                <a:gdLst/>
                <a:ahLst/>
                <a:cxnLst>
                  <a:cxn ang="0">
                    <a:pos x="145" y="83"/>
                  </a:cxn>
                  <a:cxn ang="0">
                    <a:pos x="0" y="42"/>
                  </a:cxn>
                  <a:cxn ang="0">
                    <a:pos x="145" y="0"/>
                  </a:cxn>
                  <a:cxn ang="0">
                    <a:pos x="145" y="83"/>
                  </a:cxn>
                </a:cxnLst>
                <a:rect l="0" t="0" r="r" b="b"/>
                <a:pathLst>
                  <a:path w="145" h="83">
                    <a:moveTo>
                      <a:pt x="145" y="83"/>
                    </a:moveTo>
                    <a:lnTo>
                      <a:pt x="0" y="42"/>
                    </a:lnTo>
                    <a:lnTo>
                      <a:pt x="145" y="0"/>
                    </a:lnTo>
                    <a:lnTo>
                      <a:pt x="145" y="83"/>
                    </a:lnTo>
                    <a:close/>
                  </a:path>
                </a:pathLst>
              </a:custGeom>
              <a:solidFill>
                <a:srgbClr val="FFFFFF"/>
              </a:solidFill>
              <a:ln w="9525">
                <a:noFill/>
                <a:round/>
                <a:headEnd/>
                <a:tailEnd/>
              </a:ln>
            </p:spPr>
            <p:txBody>
              <a:bodyPr/>
              <a:lstStyle/>
              <a:p>
                <a:endParaRPr lang="en-US" sz="2000"/>
              </a:p>
            </p:txBody>
          </p:sp>
          <p:sp>
            <p:nvSpPr>
              <p:cNvPr id="579593" name="Freeform 9"/>
              <p:cNvSpPr>
                <a:spLocks/>
              </p:cNvSpPr>
              <p:nvPr/>
            </p:nvSpPr>
            <p:spPr bwMode="auto">
              <a:xfrm>
                <a:off x="2993" y="1832"/>
                <a:ext cx="137" cy="83"/>
              </a:xfrm>
              <a:custGeom>
                <a:avLst/>
                <a:gdLst/>
                <a:ahLst/>
                <a:cxnLst>
                  <a:cxn ang="0">
                    <a:pos x="0" y="83"/>
                  </a:cxn>
                  <a:cxn ang="0">
                    <a:pos x="137" y="42"/>
                  </a:cxn>
                  <a:cxn ang="0">
                    <a:pos x="0" y="0"/>
                  </a:cxn>
                  <a:cxn ang="0">
                    <a:pos x="0" y="83"/>
                  </a:cxn>
                </a:cxnLst>
                <a:rect l="0" t="0" r="r" b="b"/>
                <a:pathLst>
                  <a:path w="137" h="83">
                    <a:moveTo>
                      <a:pt x="0" y="83"/>
                    </a:moveTo>
                    <a:lnTo>
                      <a:pt x="137" y="42"/>
                    </a:lnTo>
                    <a:lnTo>
                      <a:pt x="0" y="0"/>
                    </a:lnTo>
                    <a:lnTo>
                      <a:pt x="0" y="83"/>
                    </a:lnTo>
                    <a:close/>
                  </a:path>
                </a:pathLst>
              </a:custGeom>
              <a:solidFill>
                <a:srgbClr val="FFFFFF"/>
              </a:solidFill>
              <a:ln w="9525">
                <a:noFill/>
                <a:round/>
                <a:headEnd/>
                <a:tailEnd/>
              </a:ln>
            </p:spPr>
            <p:txBody>
              <a:bodyPr/>
              <a:lstStyle/>
              <a:p>
                <a:endParaRPr lang="en-US" sz="2000"/>
              </a:p>
            </p:txBody>
          </p:sp>
          <p:sp>
            <p:nvSpPr>
              <p:cNvPr id="579594" name="Rectangle 10"/>
              <p:cNvSpPr>
                <a:spLocks noChangeArrowheads="1"/>
              </p:cNvSpPr>
              <p:nvPr/>
            </p:nvSpPr>
            <p:spPr bwMode="auto">
              <a:xfrm>
                <a:off x="1970" y="2110"/>
                <a:ext cx="1387" cy="18"/>
              </a:xfrm>
              <a:prstGeom prst="rect">
                <a:avLst/>
              </a:prstGeom>
              <a:solidFill>
                <a:srgbClr val="FFFFFF"/>
              </a:solidFill>
              <a:ln w="9525">
                <a:noFill/>
                <a:miter lim="800000"/>
                <a:headEnd/>
                <a:tailEnd/>
              </a:ln>
            </p:spPr>
            <p:txBody>
              <a:bodyPr/>
              <a:lstStyle/>
              <a:p>
                <a:endParaRPr lang="en-US" sz="2000"/>
              </a:p>
            </p:txBody>
          </p:sp>
          <p:sp>
            <p:nvSpPr>
              <p:cNvPr id="579595" name="Rectangle 11"/>
              <p:cNvSpPr>
                <a:spLocks noChangeArrowheads="1"/>
              </p:cNvSpPr>
              <p:nvPr/>
            </p:nvSpPr>
            <p:spPr bwMode="auto">
              <a:xfrm>
                <a:off x="1970" y="2155"/>
                <a:ext cx="1387" cy="19"/>
              </a:xfrm>
              <a:prstGeom prst="rect">
                <a:avLst/>
              </a:prstGeom>
              <a:solidFill>
                <a:srgbClr val="191919"/>
              </a:solidFill>
              <a:ln w="9525">
                <a:noFill/>
                <a:miter lim="800000"/>
                <a:headEnd/>
                <a:tailEnd/>
              </a:ln>
            </p:spPr>
            <p:txBody>
              <a:bodyPr/>
              <a:lstStyle/>
              <a:p>
                <a:endParaRPr lang="en-US" sz="2000"/>
              </a:p>
            </p:txBody>
          </p:sp>
          <p:sp>
            <p:nvSpPr>
              <p:cNvPr id="579596" name="Rectangle 12"/>
              <p:cNvSpPr>
                <a:spLocks noChangeArrowheads="1"/>
              </p:cNvSpPr>
              <p:nvPr/>
            </p:nvSpPr>
            <p:spPr bwMode="auto">
              <a:xfrm>
                <a:off x="1970" y="2069"/>
                <a:ext cx="1387" cy="19"/>
              </a:xfrm>
              <a:prstGeom prst="rect">
                <a:avLst/>
              </a:prstGeom>
              <a:solidFill>
                <a:srgbClr val="6E6E6E"/>
              </a:solidFill>
              <a:ln w="9525">
                <a:noFill/>
                <a:miter lim="800000"/>
                <a:headEnd/>
                <a:tailEnd/>
              </a:ln>
            </p:spPr>
            <p:txBody>
              <a:bodyPr/>
              <a:lstStyle/>
              <a:p>
                <a:endParaRPr lang="en-US" sz="2000"/>
              </a:p>
            </p:txBody>
          </p:sp>
          <p:sp>
            <p:nvSpPr>
              <p:cNvPr id="579597" name="Rectangle 13"/>
              <p:cNvSpPr>
                <a:spLocks noChangeArrowheads="1"/>
              </p:cNvSpPr>
              <p:nvPr/>
            </p:nvSpPr>
            <p:spPr bwMode="auto">
              <a:xfrm>
                <a:off x="1970" y="2070"/>
                <a:ext cx="1387" cy="18"/>
              </a:xfrm>
              <a:prstGeom prst="rect">
                <a:avLst/>
              </a:prstGeom>
              <a:solidFill>
                <a:srgbClr val="6E6E6E"/>
              </a:solidFill>
              <a:ln w="9525">
                <a:noFill/>
                <a:miter lim="800000"/>
                <a:headEnd/>
                <a:tailEnd/>
              </a:ln>
            </p:spPr>
            <p:txBody>
              <a:bodyPr/>
              <a:lstStyle/>
              <a:p>
                <a:endParaRPr lang="en-US" sz="2000"/>
              </a:p>
            </p:txBody>
          </p:sp>
          <p:sp>
            <p:nvSpPr>
              <p:cNvPr id="579598" name="Rectangle 14"/>
              <p:cNvSpPr>
                <a:spLocks noChangeArrowheads="1"/>
              </p:cNvSpPr>
              <p:nvPr/>
            </p:nvSpPr>
            <p:spPr bwMode="auto">
              <a:xfrm>
                <a:off x="1970" y="2070"/>
                <a:ext cx="1387" cy="18"/>
              </a:xfrm>
              <a:prstGeom prst="rect">
                <a:avLst/>
              </a:prstGeom>
              <a:solidFill>
                <a:srgbClr val="6E6E6E"/>
              </a:solidFill>
              <a:ln w="9525">
                <a:noFill/>
                <a:miter lim="800000"/>
                <a:headEnd/>
                <a:tailEnd/>
              </a:ln>
            </p:spPr>
            <p:txBody>
              <a:bodyPr/>
              <a:lstStyle/>
              <a:p>
                <a:endParaRPr lang="en-US" sz="2000"/>
              </a:p>
            </p:txBody>
          </p:sp>
          <p:sp>
            <p:nvSpPr>
              <p:cNvPr id="579599" name="Rectangle 15"/>
              <p:cNvSpPr>
                <a:spLocks noChangeArrowheads="1"/>
              </p:cNvSpPr>
              <p:nvPr/>
            </p:nvSpPr>
            <p:spPr bwMode="auto">
              <a:xfrm>
                <a:off x="1970" y="2070"/>
                <a:ext cx="1387" cy="18"/>
              </a:xfrm>
              <a:prstGeom prst="rect">
                <a:avLst/>
              </a:prstGeom>
              <a:solidFill>
                <a:srgbClr val="6E6E6E"/>
              </a:solidFill>
              <a:ln w="9525">
                <a:noFill/>
                <a:miter lim="800000"/>
                <a:headEnd/>
                <a:tailEnd/>
              </a:ln>
            </p:spPr>
            <p:txBody>
              <a:bodyPr/>
              <a:lstStyle/>
              <a:p>
                <a:endParaRPr lang="en-US" sz="2000"/>
              </a:p>
            </p:txBody>
          </p:sp>
          <p:sp>
            <p:nvSpPr>
              <p:cNvPr id="579600" name="Rectangle 16"/>
              <p:cNvSpPr>
                <a:spLocks noChangeArrowheads="1"/>
              </p:cNvSpPr>
              <p:nvPr/>
            </p:nvSpPr>
            <p:spPr bwMode="auto">
              <a:xfrm>
                <a:off x="1970" y="2070"/>
                <a:ext cx="1387" cy="20"/>
              </a:xfrm>
              <a:prstGeom prst="rect">
                <a:avLst/>
              </a:prstGeom>
              <a:solidFill>
                <a:srgbClr val="6E6E6E"/>
              </a:solidFill>
              <a:ln w="9525">
                <a:noFill/>
                <a:miter lim="800000"/>
                <a:headEnd/>
                <a:tailEnd/>
              </a:ln>
            </p:spPr>
            <p:txBody>
              <a:bodyPr/>
              <a:lstStyle/>
              <a:p>
                <a:endParaRPr lang="en-US" sz="2000"/>
              </a:p>
            </p:txBody>
          </p:sp>
          <p:sp>
            <p:nvSpPr>
              <p:cNvPr id="579601" name="Rectangle 17"/>
              <p:cNvSpPr>
                <a:spLocks noChangeArrowheads="1"/>
              </p:cNvSpPr>
              <p:nvPr/>
            </p:nvSpPr>
            <p:spPr bwMode="auto">
              <a:xfrm>
                <a:off x="1970" y="2071"/>
                <a:ext cx="1387" cy="19"/>
              </a:xfrm>
              <a:prstGeom prst="rect">
                <a:avLst/>
              </a:prstGeom>
              <a:solidFill>
                <a:srgbClr val="6E6E6E"/>
              </a:solidFill>
              <a:ln w="9525">
                <a:noFill/>
                <a:miter lim="800000"/>
                <a:headEnd/>
                <a:tailEnd/>
              </a:ln>
            </p:spPr>
            <p:txBody>
              <a:bodyPr/>
              <a:lstStyle/>
              <a:p>
                <a:endParaRPr lang="en-US" sz="2000"/>
              </a:p>
            </p:txBody>
          </p:sp>
          <p:sp>
            <p:nvSpPr>
              <p:cNvPr id="579602" name="Rectangle 18"/>
              <p:cNvSpPr>
                <a:spLocks noChangeArrowheads="1"/>
              </p:cNvSpPr>
              <p:nvPr/>
            </p:nvSpPr>
            <p:spPr bwMode="auto">
              <a:xfrm>
                <a:off x="1970" y="2071"/>
                <a:ext cx="1387" cy="19"/>
              </a:xfrm>
              <a:prstGeom prst="rect">
                <a:avLst/>
              </a:prstGeom>
              <a:solidFill>
                <a:srgbClr val="6E6E6E"/>
              </a:solidFill>
              <a:ln w="9525">
                <a:noFill/>
                <a:miter lim="800000"/>
                <a:headEnd/>
                <a:tailEnd/>
              </a:ln>
            </p:spPr>
            <p:txBody>
              <a:bodyPr/>
              <a:lstStyle/>
              <a:p>
                <a:endParaRPr lang="en-US" sz="2000"/>
              </a:p>
            </p:txBody>
          </p:sp>
          <p:sp>
            <p:nvSpPr>
              <p:cNvPr id="579603" name="Rectangle 19"/>
              <p:cNvSpPr>
                <a:spLocks noChangeArrowheads="1"/>
              </p:cNvSpPr>
              <p:nvPr/>
            </p:nvSpPr>
            <p:spPr bwMode="auto">
              <a:xfrm>
                <a:off x="1970" y="2071"/>
                <a:ext cx="1387" cy="19"/>
              </a:xfrm>
              <a:prstGeom prst="rect">
                <a:avLst/>
              </a:prstGeom>
              <a:solidFill>
                <a:srgbClr val="6E6E6E"/>
              </a:solidFill>
              <a:ln w="9525">
                <a:noFill/>
                <a:miter lim="800000"/>
                <a:headEnd/>
                <a:tailEnd/>
              </a:ln>
            </p:spPr>
            <p:txBody>
              <a:bodyPr/>
              <a:lstStyle/>
              <a:p>
                <a:endParaRPr lang="en-US" sz="2000"/>
              </a:p>
            </p:txBody>
          </p:sp>
          <p:sp>
            <p:nvSpPr>
              <p:cNvPr id="579604" name="Rectangle 20"/>
              <p:cNvSpPr>
                <a:spLocks noChangeArrowheads="1"/>
              </p:cNvSpPr>
              <p:nvPr/>
            </p:nvSpPr>
            <p:spPr bwMode="auto">
              <a:xfrm>
                <a:off x="1970" y="2072"/>
                <a:ext cx="1387" cy="18"/>
              </a:xfrm>
              <a:prstGeom prst="rect">
                <a:avLst/>
              </a:prstGeom>
              <a:solidFill>
                <a:srgbClr val="797979"/>
              </a:solidFill>
              <a:ln w="9525">
                <a:noFill/>
                <a:miter lim="800000"/>
                <a:headEnd/>
                <a:tailEnd/>
              </a:ln>
            </p:spPr>
            <p:txBody>
              <a:bodyPr/>
              <a:lstStyle/>
              <a:p>
                <a:endParaRPr lang="en-US" sz="2000"/>
              </a:p>
            </p:txBody>
          </p:sp>
          <p:sp>
            <p:nvSpPr>
              <p:cNvPr id="579605" name="Rectangle 21"/>
              <p:cNvSpPr>
                <a:spLocks noChangeArrowheads="1"/>
              </p:cNvSpPr>
              <p:nvPr/>
            </p:nvSpPr>
            <p:spPr bwMode="auto">
              <a:xfrm>
                <a:off x="1970" y="2072"/>
                <a:ext cx="1387" cy="19"/>
              </a:xfrm>
              <a:prstGeom prst="rect">
                <a:avLst/>
              </a:prstGeom>
              <a:solidFill>
                <a:srgbClr val="797979"/>
              </a:solidFill>
              <a:ln w="9525">
                <a:noFill/>
                <a:miter lim="800000"/>
                <a:headEnd/>
                <a:tailEnd/>
              </a:ln>
            </p:spPr>
            <p:txBody>
              <a:bodyPr/>
              <a:lstStyle/>
              <a:p>
                <a:endParaRPr lang="en-US" sz="2000"/>
              </a:p>
            </p:txBody>
          </p:sp>
          <p:sp>
            <p:nvSpPr>
              <p:cNvPr id="579606" name="Rectangle 22"/>
              <p:cNvSpPr>
                <a:spLocks noChangeArrowheads="1"/>
              </p:cNvSpPr>
              <p:nvPr/>
            </p:nvSpPr>
            <p:spPr bwMode="auto">
              <a:xfrm>
                <a:off x="1970" y="2073"/>
                <a:ext cx="1387" cy="18"/>
              </a:xfrm>
              <a:prstGeom prst="rect">
                <a:avLst/>
              </a:prstGeom>
              <a:solidFill>
                <a:srgbClr val="797979"/>
              </a:solidFill>
              <a:ln w="9525">
                <a:noFill/>
                <a:miter lim="800000"/>
                <a:headEnd/>
                <a:tailEnd/>
              </a:ln>
            </p:spPr>
            <p:txBody>
              <a:bodyPr/>
              <a:lstStyle/>
              <a:p>
                <a:endParaRPr lang="en-US" sz="2000"/>
              </a:p>
            </p:txBody>
          </p:sp>
          <p:sp>
            <p:nvSpPr>
              <p:cNvPr id="579607" name="Rectangle 23"/>
              <p:cNvSpPr>
                <a:spLocks noChangeArrowheads="1"/>
              </p:cNvSpPr>
              <p:nvPr/>
            </p:nvSpPr>
            <p:spPr bwMode="auto">
              <a:xfrm>
                <a:off x="1970" y="2073"/>
                <a:ext cx="1387" cy="19"/>
              </a:xfrm>
              <a:prstGeom prst="rect">
                <a:avLst/>
              </a:prstGeom>
              <a:solidFill>
                <a:srgbClr val="797979"/>
              </a:solidFill>
              <a:ln w="9525">
                <a:noFill/>
                <a:miter lim="800000"/>
                <a:headEnd/>
                <a:tailEnd/>
              </a:ln>
            </p:spPr>
            <p:txBody>
              <a:bodyPr/>
              <a:lstStyle/>
              <a:p>
                <a:endParaRPr lang="en-US" sz="2000"/>
              </a:p>
            </p:txBody>
          </p:sp>
          <p:sp>
            <p:nvSpPr>
              <p:cNvPr id="579608" name="Rectangle 24"/>
              <p:cNvSpPr>
                <a:spLocks noChangeArrowheads="1"/>
              </p:cNvSpPr>
              <p:nvPr/>
            </p:nvSpPr>
            <p:spPr bwMode="auto">
              <a:xfrm>
                <a:off x="1970" y="2073"/>
                <a:ext cx="1387" cy="19"/>
              </a:xfrm>
              <a:prstGeom prst="rect">
                <a:avLst/>
              </a:prstGeom>
              <a:solidFill>
                <a:srgbClr val="797979"/>
              </a:solidFill>
              <a:ln w="9525">
                <a:noFill/>
                <a:miter lim="800000"/>
                <a:headEnd/>
                <a:tailEnd/>
              </a:ln>
            </p:spPr>
            <p:txBody>
              <a:bodyPr/>
              <a:lstStyle/>
              <a:p>
                <a:endParaRPr lang="en-US" sz="2000"/>
              </a:p>
            </p:txBody>
          </p:sp>
          <p:sp>
            <p:nvSpPr>
              <p:cNvPr id="579609" name="Rectangle 25"/>
              <p:cNvSpPr>
                <a:spLocks noChangeArrowheads="1"/>
              </p:cNvSpPr>
              <p:nvPr/>
            </p:nvSpPr>
            <p:spPr bwMode="auto">
              <a:xfrm>
                <a:off x="1970" y="2073"/>
                <a:ext cx="1387" cy="20"/>
              </a:xfrm>
              <a:prstGeom prst="rect">
                <a:avLst/>
              </a:prstGeom>
              <a:solidFill>
                <a:srgbClr val="797979"/>
              </a:solidFill>
              <a:ln w="9525">
                <a:noFill/>
                <a:miter lim="800000"/>
                <a:headEnd/>
                <a:tailEnd/>
              </a:ln>
            </p:spPr>
            <p:txBody>
              <a:bodyPr/>
              <a:lstStyle/>
              <a:p>
                <a:endParaRPr lang="en-US" sz="2000"/>
              </a:p>
            </p:txBody>
          </p:sp>
          <p:sp>
            <p:nvSpPr>
              <p:cNvPr id="579610" name="Rectangle 26"/>
              <p:cNvSpPr>
                <a:spLocks noChangeArrowheads="1"/>
              </p:cNvSpPr>
              <p:nvPr/>
            </p:nvSpPr>
            <p:spPr bwMode="auto">
              <a:xfrm>
                <a:off x="1970" y="2074"/>
                <a:ext cx="1387" cy="19"/>
              </a:xfrm>
              <a:prstGeom prst="rect">
                <a:avLst/>
              </a:prstGeom>
              <a:solidFill>
                <a:srgbClr val="797979"/>
              </a:solidFill>
              <a:ln w="9525">
                <a:noFill/>
                <a:miter lim="800000"/>
                <a:headEnd/>
                <a:tailEnd/>
              </a:ln>
            </p:spPr>
            <p:txBody>
              <a:bodyPr/>
              <a:lstStyle/>
              <a:p>
                <a:endParaRPr lang="en-US" sz="2000"/>
              </a:p>
            </p:txBody>
          </p:sp>
          <p:sp>
            <p:nvSpPr>
              <p:cNvPr id="579611" name="Rectangle 27"/>
              <p:cNvSpPr>
                <a:spLocks noChangeArrowheads="1"/>
              </p:cNvSpPr>
              <p:nvPr/>
            </p:nvSpPr>
            <p:spPr bwMode="auto">
              <a:xfrm>
                <a:off x="1970" y="2074"/>
                <a:ext cx="1387" cy="19"/>
              </a:xfrm>
              <a:prstGeom prst="rect">
                <a:avLst/>
              </a:prstGeom>
              <a:solidFill>
                <a:srgbClr val="797979"/>
              </a:solidFill>
              <a:ln w="9525">
                <a:noFill/>
                <a:miter lim="800000"/>
                <a:headEnd/>
                <a:tailEnd/>
              </a:ln>
            </p:spPr>
            <p:txBody>
              <a:bodyPr/>
              <a:lstStyle/>
              <a:p>
                <a:endParaRPr lang="en-US" sz="2000"/>
              </a:p>
            </p:txBody>
          </p:sp>
          <p:sp>
            <p:nvSpPr>
              <p:cNvPr id="579612" name="Rectangle 28"/>
              <p:cNvSpPr>
                <a:spLocks noChangeArrowheads="1"/>
              </p:cNvSpPr>
              <p:nvPr/>
            </p:nvSpPr>
            <p:spPr bwMode="auto">
              <a:xfrm>
                <a:off x="1970" y="2075"/>
                <a:ext cx="1387" cy="18"/>
              </a:xfrm>
              <a:prstGeom prst="rect">
                <a:avLst/>
              </a:prstGeom>
              <a:solidFill>
                <a:srgbClr val="797979"/>
              </a:solidFill>
              <a:ln w="9525">
                <a:noFill/>
                <a:miter lim="800000"/>
                <a:headEnd/>
                <a:tailEnd/>
              </a:ln>
            </p:spPr>
            <p:txBody>
              <a:bodyPr/>
              <a:lstStyle/>
              <a:p>
                <a:endParaRPr lang="en-US" sz="2000"/>
              </a:p>
            </p:txBody>
          </p:sp>
          <p:sp>
            <p:nvSpPr>
              <p:cNvPr id="579613" name="Rectangle 29"/>
              <p:cNvSpPr>
                <a:spLocks noChangeArrowheads="1"/>
              </p:cNvSpPr>
              <p:nvPr/>
            </p:nvSpPr>
            <p:spPr bwMode="auto">
              <a:xfrm>
                <a:off x="1970" y="2075"/>
                <a:ext cx="1387" cy="19"/>
              </a:xfrm>
              <a:prstGeom prst="rect">
                <a:avLst/>
              </a:prstGeom>
              <a:solidFill>
                <a:srgbClr val="797979"/>
              </a:solidFill>
              <a:ln w="9525">
                <a:noFill/>
                <a:miter lim="800000"/>
                <a:headEnd/>
                <a:tailEnd/>
              </a:ln>
            </p:spPr>
            <p:txBody>
              <a:bodyPr/>
              <a:lstStyle/>
              <a:p>
                <a:endParaRPr lang="en-US" sz="2000"/>
              </a:p>
            </p:txBody>
          </p:sp>
          <p:sp>
            <p:nvSpPr>
              <p:cNvPr id="579614" name="Rectangle 30"/>
              <p:cNvSpPr>
                <a:spLocks noChangeArrowheads="1"/>
              </p:cNvSpPr>
              <p:nvPr/>
            </p:nvSpPr>
            <p:spPr bwMode="auto">
              <a:xfrm>
                <a:off x="1970" y="2076"/>
                <a:ext cx="1387" cy="18"/>
              </a:xfrm>
              <a:prstGeom prst="rect">
                <a:avLst/>
              </a:prstGeom>
              <a:solidFill>
                <a:srgbClr val="797979"/>
              </a:solidFill>
              <a:ln w="9525">
                <a:noFill/>
                <a:miter lim="800000"/>
                <a:headEnd/>
                <a:tailEnd/>
              </a:ln>
            </p:spPr>
            <p:txBody>
              <a:bodyPr/>
              <a:lstStyle/>
              <a:p>
                <a:endParaRPr lang="en-US" sz="2000"/>
              </a:p>
            </p:txBody>
          </p:sp>
          <p:sp>
            <p:nvSpPr>
              <p:cNvPr id="579615" name="Rectangle 31"/>
              <p:cNvSpPr>
                <a:spLocks noChangeArrowheads="1"/>
              </p:cNvSpPr>
              <p:nvPr/>
            </p:nvSpPr>
            <p:spPr bwMode="auto">
              <a:xfrm>
                <a:off x="1970" y="2076"/>
                <a:ext cx="1387" cy="18"/>
              </a:xfrm>
              <a:prstGeom prst="rect">
                <a:avLst/>
              </a:prstGeom>
              <a:solidFill>
                <a:srgbClr val="797979"/>
              </a:solidFill>
              <a:ln w="9525">
                <a:noFill/>
                <a:miter lim="800000"/>
                <a:headEnd/>
                <a:tailEnd/>
              </a:ln>
            </p:spPr>
            <p:txBody>
              <a:bodyPr/>
              <a:lstStyle/>
              <a:p>
                <a:endParaRPr lang="en-US" sz="2000"/>
              </a:p>
            </p:txBody>
          </p:sp>
          <p:sp>
            <p:nvSpPr>
              <p:cNvPr id="579616" name="Rectangle 32"/>
              <p:cNvSpPr>
                <a:spLocks noChangeArrowheads="1"/>
              </p:cNvSpPr>
              <p:nvPr/>
            </p:nvSpPr>
            <p:spPr bwMode="auto">
              <a:xfrm>
                <a:off x="1970" y="2076"/>
                <a:ext cx="1387" cy="18"/>
              </a:xfrm>
              <a:prstGeom prst="rect">
                <a:avLst/>
              </a:prstGeom>
              <a:solidFill>
                <a:srgbClr val="797979"/>
              </a:solidFill>
              <a:ln w="9525">
                <a:noFill/>
                <a:miter lim="800000"/>
                <a:headEnd/>
                <a:tailEnd/>
              </a:ln>
            </p:spPr>
            <p:txBody>
              <a:bodyPr/>
              <a:lstStyle/>
              <a:p>
                <a:endParaRPr lang="en-US" sz="2000"/>
              </a:p>
            </p:txBody>
          </p:sp>
          <p:sp>
            <p:nvSpPr>
              <p:cNvPr id="579617" name="Rectangle 33"/>
              <p:cNvSpPr>
                <a:spLocks noChangeArrowheads="1"/>
              </p:cNvSpPr>
              <p:nvPr/>
            </p:nvSpPr>
            <p:spPr bwMode="auto">
              <a:xfrm>
                <a:off x="1970" y="2077"/>
                <a:ext cx="1387" cy="19"/>
              </a:xfrm>
              <a:prstGeom prst="rect">
                <a:avLst/>
              </a:prstGeom>
              <a:solidFill>
                <a:srgbClr val="797979"/>
              </a:solidFill>
              <a:ln w="9525">
                <a:noFill/>
                <a:miter lim="800000"/>
                <a:headEnd/>
                <a:tailEnd/>
              </a:ln>
            </p:spPr>
            <p:txBody>
              <a:bodyPr/>
              <a:lstStyle/>
              <a:p>
                <a:endParaRPr lang="en-US" sz="2000"/>
              </a:p>
            </p:txBody>
          </p:sp>
          <p:sp>
            <p:nvSpPr>
              <p:cNvPr id="579618" name="Rectangle 34"/>
              <p:cNvSpPr>
                <a:spLocks noChangeArrowheads="1"/>
              </p:cNvSpPr>
              <p:nvPr/>
            </p:nvSpPr>
            <p:spPr bwMode="auto">
              <a:xfrm>
                <a:off x="1970" y="2077"/>
                <a:ext cx="1387" cy="19"/>
              </a:xfrm>
              <a:prstGeom prst="rect">
                <a:avLst/>
              </a:prstGeom>
              <a:solidFill>
                <a:srgbClr val="797979"/>
              </a:solidFill>
              <a:ln w="9525">
                <a:noFill/>
                <a:miter lim="800000"/>
                <a:headEnd/>
                <a:tailEnd/>
              </a:ln>
            </p:spPr>
            <p:txBody>
              <a:bodyPr/>
              <a:lstStyle/>
              <a:p>
                <a:endParaRPr lang="en-US" sz="2000"/>
              </a:p>
            </p:txBody>
          </p:sp>
          <p:sp>
            <p:nvSpPr>
              <p:cNvPr id="579619" name="Rectangle 35"/>
              <p:cNvSpPr>
                <a:spLocks noChangeArrowheads="1"/>
              </p:cNvSpPr>
              <p:nvPr/>
            </p:nvSpPr>
            <p:spPr bwMode="auto">
              <a:xfrm>
                <a:off x="1970" y="2077"/>
                <a:ext cx="1387" cy="19"/>
              </a:xfrm>
              <a:prstGeom prst="rect">
                <a:avLst/>
              </a:prstGeom>
              <a:solidFill>
                <a:srgbClr val="797979"/>
              </a:solidFill>
              <a:ln w="9525">
                <a:noFill/>
                <a:miter lim="800000"/>
                <a:headEnd/>
                <a:tailEnd/>
              </a:ln>
            </p:spPr>
            <p:txBody>
              <a:bodyPr/>
              <a:lstStyle/>
              <a:p>
                <a:endParaRPr lang="en-US" sz="2000"/>
              </a:p>
            </p:txBody>
          </p:sp>
          <p:sp>
            <p:nvSpPr>
              <p:cNvPr id="579620" name="Rectangle 36"/>
              <p:cNvSpPr>
                <a:spLocks noChangeArrowheads="1"/>
              </p:cNvSpPr>
              <p:nvPr/>
            </p:nvSpPr>
            <p:spPr bwMode="auto">
              <a:xfrm>
                <a:off x="1970" y="2077"/>
                <a:ext cx="1387" cy="19"/>
              </a:xfrm>
              <a:prstGeom prst="rect">
                <a:avLst/>
              </a:prstGeom>
              <a:solidFill>
                <a:srgbClr val="797979"/>
              </a:solidFill>
              <a:ln w="9525">
                <a:noFill/>
                <a:miter lim="800000"/>
                <a:headEnd/>
                <a:tailEnd/>
              </a:ln>
            </p:spPr>
            <p:txBody>
              <a:bodyPr/>
              <a:lstStyle/>
              <a:p>
                <a:endParaRPr lang="en-US" sz="2000"/>
              </a:p>
            </p:txBody>
          </p:sp>
          <p:sp>
            <p:nvSpPr>
              <p:cNvPr id="579621" name="Rectangle 37"/>
              <p:cNvSpPr>
                <a:spLocks noChangeArrowheads="1"/>
              </p:cNvSpPr>
              <p:nvPr/>
            </p:nvSpPr>
            <p:spPr bwMode="auto">
              <a:xfrm>
                <a:off x="1970" y="2078"/>
                <a:ext cx="1387" cy="18"/>
              </a:xfrm>
              <a:prstGeom prst="rect">
                <a:avLst/>
              </a:prstGeom>
              <a:solidFill>
                <a:srgbClr val="8C8C8C"/>
              </a:solidFill>
              <a:ln w="9525">
                <a:noFill/>
                <a:miter lim="800000"/>
                <a:headEnd/>
                <a:tailEnd/>
              </a:ln>
            </p:spPr>
            <p:txBody>
              <a:bodyPr/>
              <a:lstStyle/>
              <a:p>
                <a:endParaRPr lang="en-US" sz="2000"/>
              </a:p>
            </p:txBody>
          </p:sp>
          <p:sp>
            <p:nvSpPr>
              <p:cNvPr id="579622" name="Rectangle 38"/>
              <p:cNvSpPr>
                <a:spLocks noChangeArrowheads="1"/>
              </p:cNvSpPr>
              <p:nvPr/>
            </p:nvSpPr>
            <p:spPr bwMode="auto">
              <a:xfrm>
                <a:off x="1970" y="2078"/>
                <a:ext cx="1387" cy="19"/>
              </a:xfrm>
              <a:prstGeom prst="rect">
                <a:avLst/>
              </a:prstGeom>
              <a:solidFill>
                <a:srgbClr val="8C8C8C"/>
              </a:solidFill>
              <a:ln w="9525">
                <a:noFill/>
                <a:miter lim="800000"/>
                <a:headEnd/>
                <a:tailEnd/>
              </a:ln>
            </p:spPr>
            <p:txBody>
              <a:bodyPr/>
              <a:lstStyle/>
              <a:p>
                <a:endParaRPr lang="en-US" sz="2000"/>
              </a:p>
            </p:txBody>
          </p:sp>
          <p:sp>
            <p:nvSpPr>
              <p:cNvPr id="579623" name="Rectangle 39"/>
              <p:cNvSpPr>
                <a:spLocks noChangeArrowheads="1"/>
              </p:cNvSpPr>
              <p:nvPr/>
            </p:nvSpPr>
            <p:spPr bwMode="auto">
              <a:xfrm>
                <a:off x="1970" y="2079"/>
                <a:ext cx="1387" cy="18"/>
              </a:xfrm>
              <a:prstGeom prst="rect">
                <a:avLst/>
              </a:prstGeom>
              <a:solidFill>
                <a:srgbClr val="8C8C8C"/>
              </a:solidFill>
              <a:ln w="9525">
                <a:noFill/>
                <a:miter lim="800000"/>
                <a:headEnd/>
                <a:tailEnd/>
              </a:ln>
            </p:spPr>
            <p:txBody>
              <a:bodyPr/>
              <a:lstStyle/>
              <a:p>
                <a:endParaRPr lang="en-US" sz="2000"/>
              </a:p>
            </p:txBody>
          </p:sp>
          <p:sp>
            <p:nvSpPr>
              <p:cNvPr id="579624" name="Rectangle 40"/>
              <p:cNvSpPr>
                <a:spLocks noChangeArrowheads="1"/>
              </p:cNvSpPr>
              <p:nvPr/>
            </p:nvSpPr>
            <p:spPr bwMode="auto">
              <a:xfrm>
                <a:off x="1970" y="2079"/>
                <a:ext cx="1387" cy="19"/>
              </a:xfrm>
              <a:prstGeom prst="rect">
                <a:avLst/>
              </a:prstGeom>
              <a:solidFill>
                <a:srgbClr val="8C8C8C"/>
              </a:solidFill>
              <a:ln w="9525">
                <a:noFill/>
                <a:miter lim="800000"/>
                <a:headEnd/>
                <a:tailEnd/>
              </a:ln>
            </p:spPr>
            <p:txBody>
              <a:bodyPr/>
              <a:lstStyle/>
              <a:p>
                <a:endParaRPr lang="en-US" sz="2000"/>
              </a:p>
            </p:txBody>
          </p:sp>
          <p:sp>
            <p:nvSpPr>
              <p:cNvPr id="579625" name="Rectangle 41"/>
              <p:cNvSpPr>
                <a:spLocks noChangeArrowheads="1"/>
              </p:cNvSpPr>
              <p:nvPr/>
            </p:nvSpPr>
            <p:spPr bwMode="auto">
              <a:xfrm>
                <a:off x="1970" y="2079"/>
                <a:ext cx="1387" cy="19"/>
              </a:xfrm>
              <a:prstGeom prst="rect">
                <a:avLst/>
              </a:prstGeom>
              <a:solidFill>
                <a:srgbClr val="8C8C8C"/>
              </a:solidFill>
              <a:ln w="9525">
                <a:noFill/>
                <a:miter lim="800000"/>
                <a:headEnd/>
                <a:tailEnd/>
              </a:ln>
            </p:spPr>
            <p:txBody>
              <a:bodyPr/>
              <a:lstStyle/>
              <a:p>
                <a:endParaRPr lang="en-US" sz="2000"/>
              </a:p>
            </p:txBody>
          </p:sp>
          <p:sp>
            <p:nvSpPr>
              <p:cNvPr id="579626" name="Rectangle 42"/>
              <p:cNvSpPr>
                <a:spLocks noChangeArrowheads="1"/>
              </p:cNvSpPr>
              <p:nvPr/>
            </p:nvSpPr>
            <p:spPr bwMode="auto">
              <a:xfrm>
                <a:off x="1970" y="2079"/>
                <a:ext cx="1387" cy="19"/>
              </a:xfrm>
              <a:prstGeom prst="rect">
                <a:avLst/>
              </a:prstGeom>
              <a:solidFill>
                <a:srgbClr val="8C8C8C"/>
              </a:solidFill>
              <a:ln w="9525">
                <a:noFill/>
                <a:miter lim="800000"/>
                <a:headEnd/>
                <a:tailEnd/>
              </a:ln>
            </p:spPr>
            <p:txBody>
              <a:bodyPr/>
              <a:lstStyle/>
              <a:p>
                <a:endParaRPr lang="en-US" sz="2000"/>
              </a:p>
            </p:txBody>
          </p:sp>
          <p:sp>
            <p:nvSpPr>
              <p:cNvPr id="579627" name="Rectangle 43"/>
              <p:cNvSpPr>
                <a:spLocks noChangeArrowheads="1"/>
              </p:cNvSpPr>
              <p:nvPr/>
            </p:nvSpPr>
            <p:spPr bwMode="auto">
              <a:xfrm>
                <a:off x="1970" y="2079"/>
                <a:ext cx="1387" cy="19"/>
              </a:xfrm>
              <a:prstGeom prst="rect">
                <a:avLst/>
              </a:prstGeom>
              <a:solidFill>
                <a:srgbClr val="8C8C8C"/>
              </a:solidFill>
              <a:ln w="9525">
                <a:noFill/>
                <a:miter lim="800000"/>
                <a:headEnd/>
                <a:tailEnd/>
              </a:ln>
            </p:spPr>
            <p:txBody>
              <a:bodyPr/>
              <a:lstStyle/>
              <a:p>
                <a:endParaRPr lang="en-US" sz="2000"/>
              </a:p>
            </p:txBody>
          </p:sp>
          <p:sp>
            <p:nvSpPr>
              <p:cNvPr id="579628" name="Rectangle 44"/>
              <p:cNvSpPr>
                <a:spLocks noChangeArrowheads="1"/>
              </p:cNvSpPr>
              <p:nvPr/>
            </p:nvSpPr>
            <p:spPr bwMode="auto">
              <a:xfrm>
                <a:off x="1970" y="2079"/>
                <a:ext cx="1387" cy="19"/>
              </a:xfrm>
              <a:prstGeom prst="rect">
                <a:avLst/>
              </a:prstGeom>
              <a:solidFill>
                <a:srgbClr val="8C8C8C"/>
              </a:solidFill>
              <a:ln w="9525">
                <a:noFill/>
                <a:miter lim="800000"/>
                <a:headEnd/>
                <a:tailEnd/>
              </a:ln>
            </p:spPr>
            <p:txBody>
              <a:bodyPr/>
              <a:lstStyle/>
              <a:p>
                <a:endParaRPr lang="en-US" sz="2000"/>
              </a:p>
            </p:txBody>
          </p:sp>
          <p:sp>
            <p:nvSpPr>
              <p:cNvPr id="579629" name="Rectangle 45"/>
              <p:cNvSpPr>
                <a:spLocks noChangeArrowheads="1"/>
              </p:cNvSpPr>
              <p:nvPr/>
            </p:nvSpPr>
            <p:spPr bwMode="auto">
              <a:xfrm>
                <a:off x="1970" y="2079"/>
                <a:ext cx="1387" cy="20"/>
              </a:xfrm>
              <a:prstGeom prst="rect">
                <a:avLst/>
              </a:prstGeom>
              <a:solidFill>
                <a:srgbClr val="8C8C8C"/>
              </a:solidFill>
              <a:ln w="9525">
                <a:noFill/>
                <a:miter lim="800000"/>
                <a:headEnd/>
                <a:tailEnd/>
              </a:ln>
            </p:spPr>
            <p:txBody>
              <a:bodyPr/>
              <a:lstStyle/>
              <a:p>
                <a:endParaRPr lang="en-US" sz="2000"/>
              </a:p>
            </p:txBody>
          </p:sp>
          <p:sp>
            <p:nvSpPr>
              <p:cNvPr id="579630" name="Rectangle 46"/>
              <p:cNvSpPr>
                <a:spLocks noChangeArrowheads="1"/>
              </p:cNvSpPr>
              <p:nvPr/>
            </p:nvSpPr>
            <p:spPr bwMode="auto">
              <a:xfrm>
                <a:off x="1970" y="2080"/>
                <a:ext cx="1387" cy="19"/>
              </a:xfrm>
              <a:prstGeom prst="rect">
                <a:avLst/>
              </a:prstGeom>
              <a:solidFill>
                <a:srgbClr val="8C8C8C"/>
              </a:solidFill>
              <a:ln w="9525">
                <a:noFill/>
                <a:miter lim="800000"/>
                <a:headEnd/>
                <a:tailEnd/>
              </a:ln>
            </p:spPr>
            <p:txBody>
              <a:bodyPr/>
              <a:lstStyle/>
              <a:p>
                <a:endParaRPr lang="en-US" sz="2000"/>
              </a:p>
            </p:txBody>
          </p:sp>
          <p:sp>
            <p:nvSpPr>
              <p:cNvPr id="579631" name="Rectangle 47"/>
              <p:cNvSpPr>
                <a:spLocks noChangeArrowheads="1"/>
              </p:cNvSpPr>
              <p:nvPr/>
            </p:nvSpPr>
            <p:spPr bwMode="auto">
              <a:xfrm>
                <a:off x="1970" y="2080"/>
                <a:ext cx="1387" cy="19"/>
              </a:xfrm>
              <a:prstGeom prst="rect">
                <a:avLst/>
              </a:prstGeom>
              <a:solidFill>
                <a:srgbClr val="8C8C8C"/>
              </a:solidFill>
              <a:ln w="9525">
                <a:noFill/>
                <a:miter lim="800000"/>
                <a:headEnd/>
                <a:tailEnd/>
              </a:ln>
            </p:spPr>
            <p:txBody>
              <a:bodyPr/>
              <a:lstStyle/>
              <a:p>
                <a:endParaRPr lang="en-US" sz="2000"/>
              </a:p>
            </p:txBody>
          </p:sp>
          <p:sp>
            <p:nvSpPr>
              <p:cNvPr id="579632" name="Rectangle 48"/>
              <p:cNvSpPr>
                <a:spLocks noChangeArrowheads="1"/>
              </p:cNvSpPr>
              <p:nvPr/>
            </p:nvSpPr>
            <p:spPr bwMode="auto">
              <a:xfrm>
                <a:off x="1970" y="2081"/>
                <a:ext cx="1387" cy="18"/>
              </a:xfrm>
              <a:prstGeom prst="rect">
                <a:avLst/>
              </a:prstGeom>
              <a:solidFill>
                <a:srgbClr val="8C8C8C"/>
              </a:solidFill>
              <a:ln w="9525">
                <a:noFill/>
                <a:miter lim="800000"/>
                <a:headEnd/>
                <a:tailEnd/>
              </a:ln>
            </p:spPr>
            <p:txBody>
              <a:bodyPr/>
              <a:lstStyle/>
              <a:p>
                <a:endParaRPr lang="en-US" sz="2000"/>
              </a:p>
            </p:txBody>
          </p:sp>
          <p:sp>
            <p:nvSpPr>
              <p:cNvPr id="579633" name="Rectangle 49"/>
              <p:cNvSpPr>
                <a:spLocks noChangeArrowheads="1"/>
              </p:cNvSpPr>
              <p:nvPr/>
            </p:nvSpPr>
            <p:spPr bwMode="auto">
              <a:xfrm>
                <a:off x="1970" y="2081"/>
                <a:ext cx="1387" cy="19"/>
              </a:xfrm>
              <a:prstGeom prst="rect">
                <a:avLst/>
              </a:prstGeom>
              <a:solidFill>
                <a:srgbClr val="8C8C8C"/>
              </a:solidFill>
              <a:ln w="9525">
                <a:noFill/>
                <a:miter lim="800000"/>
                <a:headEnd/>
                <a:tailEnd/>
              </a:ln>
            </p:spPr>
            <p:txBody>
              <a:bodyPr/>
              <a:lstStyle/>
              <a:p>
                <a:endParaRPr lang="en-US" sz="2000"/>
              </a:p>
            </p:txBody>
          </p:sp>
          <p:sp>
            <p:nvSpPr>
              <p:cNvPr id="579634" name="Rectangle 50"/>
              <p:cNvSpPr>
                <a:spLocks noChangeArrowheads="1"/>
              </p:cNvSpPr>
              <p:nvPr/>
            </p:nvSpPr>
            <p:spPr bwMode="auto">
              <a:xfrm>
                <a:off x="1970" y="2081"/>
                <a:ext cx="1387" cy="19"/>
              </a:xfrm>
              <a:prstGeom prst="rect">
                <a:avLst/>
              </a:prstGeom>
              <a:solidFill>
                <a:srgbClr val="8C8C8C"/>
              </a:solidFill>
              <a:ln w="9525">
                <a:noFill/>
                <a:miter lim="800000"/>
                <a:headEnd/>
                <a:tailEnd/>
              </a:ln>
            </p:spPr>
            <p:txBody>
              <a:bodyPr/>
              <a:lstStyle/>
              <a:p>
                <a:endParaRPr lang="en-US" sz="2000"/>
              </a:p>
            </p:txBody>
          </p:sp>
          <p:sp>
            <p:nvSpPr>
              <p:cNvPr id="579635" name="Rectangle 51"/>
              <p:cNvSpPr>
                <a:spLocks noChangeArrowheads="1"/>
              </p:cNvSpPr>
              <p:nvPr/>
            </p:nvSpPr>
            <p:spPr bwMode="auto">
              <a:xfrm>
                <a:off x="1970" y="2081"/>
                <a:ext cx="1387" cy="20"/>
              </a:xfrm>
              <a:prstGeom prst="rect">
                <a:avLst/>
              </a:prstGeom>
              <a:solidFill>
                <a:srgbClr val="8C8C8C"/>
              </a:solidFill>
              <a:ln w="9525">
                <a:noFill/>
                <a:miter lim="800000"/>
                <a:headEnd/>
                <a:tailEnd/>
              </a:ln>
            </p:spPr>
            <p:txBody>
              <a:bodyPr/>
              <a:lstStyle/>
              <a:p>
                <a:endParaRPr lang="en-US" sz="2000"/>
              </a:p>
            </p:txBody>
          </p:sp>
          <p:sp>
            <p:nvSpPr>
              <p:cNvPr id="579636" name="Rectangle 52"/>
              <p:cNvSpPr>
                <a:spLocks noChangeArrowheads="1"/>
              </p:cNvSpPr>
              <p:nvPr/>
            </p:nvSpPr>
            <p:spPr bwMode="auto">
              <a:xfrm>
                <a:off x="1970" y="2082"/>
                <a:ext cx="1387" cy="19"/>
              </a:xfrm>
              <a:prstGeom prst="rect">
                <a:avLst/>
              </a:prstGeom>
              <a:solidFill>
                <a:srgbClr val="8C8C8C"/>
              </a:solidFill>
              <a:ln w="9525">
                <a:noFill/>
                <a:miter lim="800000"/>
                <a:headEnd/>
                <a:tailEnd/>
              </a:ln>
            </p:spPr>
            <p:txBody>
              <a:bodyPr/>
              <a:lstStyle/>
              <a:p>
                <a:endParaRPr lang="en-US" sz="2000"/>
              </a:p>
            </p:txBody>
          </p:sp>
          <p:sp>
            <p:nvSpPr>
              <p:cNvPr id="579637" name="Rectangle 53"/>
              <p:cNvSpPr>
                <a:spLocks noChangeArrowheads="1"/>
              </p:cNvSpPr>
              <p:nvPr/>
            </p:nvSpPr>
            <p:spPr bwMode="auto">
              <a:xfrm>
                <a:off x="1970" y="2082"/>
                <a:ext cx="1387" cy="19"/>
              </a:xfrm>
              <a:prstGeom prst="rect">
                <a:avLst/>
              </a:prstGeom>
              <a:solidFill>
                <a:srgbClr val="8C8C8C"/>
              </a:solidFill>
              <a:ln w="9525">
                <a:noFill/>
                <a:miter lim="800000"/>
                <a:headEnd/>
                <a:tailEnd/>
              </a:ln>
            </p:spPr>
            <p:txBody>
              <a:bodyPr/>
              <a:lstStyle/>
              <a:p>
                <a:endParaRPr lang="en-US" sz="2000"/>
              </a:p>
            </p:txBody>
          </p:sp>
          <p:sp>
            <p:nvSpPr>
              <p:cNvPr id="579638" name="Rectangle 54"/>
              <p:cNvSpPr>
                <a:spLocks noChangeArrowheads="1"/>
              </p:cNvSpPr>
              <p:nvPr/>
            </p:nvSpPr>
            <p:spPr bwMode="auto">
              <a:xfrm>
                <a:off x="1970" y="2082"/>
                <a:ext cx="1387" cy="19"/>
              </a:xfrm>
              <a:prstGeom prst="rect">
                <a:avLst/>
              </a:prstGeom>
              <a:solidFill>
                <a:srgbClr val="8C8C8C"/>
              </a:solidFill>
              <a:ln w="9525">
                <a:noFill/>
                <a:miter lim="800000"/>
                <a:headEnd/>
                <a:tailEnd/>
              </a:ln>
            </p:spPr>
            <p:txBody>
              <a:bodyPr/>
              <a:lstStyle/>
              <a:p>
                <a:endParaRPr lang="en-US" sz="2000"/>
              </a:p>
            </p:txBody>
          </p:sp>
          <p:sp>
            <p:nvSpPr>
              <p:cNvPr id="579639" name="Rectangle 55"/>
              <p:cNvSpPr>
                <a:spLocks noChangeArrowheads="1"/>
              </p:cNvSpPr>
              <p:nvPr/>
            </p:nvSpPr>
            <p:spPr bwMode="auto">
              <a:xfrm>
                <a:off x="1970" y="2083"/>
                <a:ext cx="1387" cy="20"/>
              </a:xfrm>
              <a:prstGeom prst="rect">
                <a:avLst/>
              </a:prstGeom>
              <a:solidFill>
                <a:srgbClr val="A4A4A4"/>
              </a:solidFill>
              <a:ln w="9525">
                <a:noFill/>
                <a:miter lim="800000"/>
                <a:headEnd/>
                <a:tailEnd/>
              </a:ln>
            </p:spPr>
            <p:txBody>
              <a:bodyPr/>
              <a:lstStyle/>
              <a:p>
                <a:endParaRPr lang="en-US" sz="2000"/>
              </a:p>
            </p:txBody>
          </p:sp>
          <p:sp>
            <p:nvSpPr>
              <p:cNvPr id="579640" name="Rectangle 56"/>
              <p:cNvSpPr>
                <a:spLocks noChangeArrowheads="1"/>
              </p:cNvSpPr>
              <p:nvPr/>
            </p:nvSpPr>
            <p:spPr bwMode="auto">
              <a:xfrm>
                <a:off x="1970" y="2084"/>
                <a:ext cx="1387" cy="19"/>
              </a:xfrm>
              <a:prstGeom prst="rect">
                <a:avLst/>
              </a:prstGeom>
              <a:solidFill>
                <a:srgbClr val="A4A4A4"/>
              </a:solidFill>
              <a:ln w="9525">
                <a:noFill/>
                <a:miter lim="800000"/>
                <a:headEnd/>
                <a:tailEnd/>
              </a:ln>
            </p:spPr>
            <p:txBody>
              <a:bodyPr/>
              <a:lstStyle/>
              <a:p>
                <a:endParaRPr lang="en-US" sz="2000"/>
              </a:p>
            </p:txBody>
          </p:sp>
          <p:sp>
            <p:nvSpPr>
              <p:cNvPr id="579641" name="Rectangle 57"/>
              <p:cNvSpPr>
                <a:spLocks noChangeArrowheads="1"/>
              </p:cNvSpPr>
              <p:nvPr/>
            </p:nvSpPr>
            <p:spPr bwMode="auto">
              <a:xfrm>
                <a:off x="1970" y="2084"/>
                <a:ext cx="1387" cy="19"/>
              </a:xfrm>
              <a:prstGeom prst="rect">
                <a:avLst/>
              </a:prstGeom>
              <a:solidFill>
                <a:srgbClr val="A4A4A4"/>
              </a:solidFill>
              <a:ln w="9525">
                <a:noFill/>
                <a:miter lim="800000"/>
                <a:headEnd/>
                <a:tailEnd/>
              </a:ln>
            </p:spPr>
            <p:txBody>
              <a:bodyPr/>
              <a:lstStyle/>
              <a:p>
                <a:endParaRPr lang="en-US" sz="2000"/>
              </a:p>
            </p:txBody>
          </p:sp>
          <p:sp>
            <p:nvSpPr>
              <p:cNvPr id="579642" name="Rectangle 58"/>
              <p:cNvSpPr>
                <a:spLocks noChangeArrowheads="1"/>
              </p:cNvSpPr>
              <p:nvPr/>
            </p:nvSpPr>
            <p:spPr bwMode="auto">
              <a:xfrm>
                <a:off x="1970" y="2084"/>
                <a:ext cx="1387" cy="19"/>
              </a:xfrm>
              <a:prstGeom prst="rect">
                <a:avLst/>
              </a:prstGeom>
              <a:solidFill>
                <a:srgbClr val="A4A4A4"/>
              </a:solidFill>
              <a:ln w="9525">
                <a:noFill/>
                <a:miter lim="800000"/>
                <a:headEnd/>
                <a:tailEnd/>
              </a:ln>
            </p:spPr>
            <p:txBody>
              <a:bodyPr/>
              <a:lstStyle/>
              <a:p>
                <a:endParaRPr lang="en-US" sz="2000"/>
              </a:p>
            </p:txBody>
          </p:sp>
          <p:sp>
            <p:nvSpPr>
              <p:cNvPr id="579643" name="Rectangle 59"/>
              <p:cNvSpPr>
                <a:spLocks noChangeArrowheads="1"/>
              </p:cNvSpPr>
              <p:nvPr/>
            </p:nvSpPr>
            <p:spPr bwMode="auto">
              <a:xfrm>
                <a:off x="1970" y="2084"/>
                <a:ext cx="1387" cy="20"/>
              </a:xfrm>
              <a:prstGeom prst="rect">
                <a:avLst/>
              </a:prstGeom>
              <a:solidFill>
                <a:srgbClr val="A4A4A4"/>
              </a:solidFill>
              <a:ln w="9525">
                <a:noFill/>
                <a:miter lim="800000"/>
                <a:headEnd/>
                <a:tailEnd/>
              </a:ln>
            </p:spPr>
            <p:txBody>
              <a:bodyPr/>
              <a:lstStyle/>
              <a:p>
                <a:endParaRPr lang="en-US" sz="2000"/>
              </a:p>
            </p:txBody>
          </p:sp>
          <p:sp>
            <p:nvSpPr>
              <p:cNvPr id="579644" name="Rectangle 60"/>
              <p:cNvSpPr>
                <a:spLocks noChangeArrowheads="1"/>
              </p:cNvSpPr>
              <p:nvPr/>
            </p:nvSpPr>
            <p:spPr bwMode="auto">
              <a:xfrm>
                <a:off x="1970" y="2084"/>
                <a:ext cx="1387" cy="20"/>
              </a:xfrm>
              <a:prstGeom prst="rect">
                <a:avLst/>
              </a:prstGeom>
              <a:solidFill>
                <a:srgbClr val="A4A4A4"/>
              </a:solidFill>
              <a:ln w="9525">
                <a:noFill/>
                <a:miter lim="800000"/>
                <a:headEnd/>
                <a:tailEnd/>
              </a:ln>
            </p:spPr>
            <p:txBody>
              <a:bodyPr/>
              <a:lstStyle/>
              <a:p>
                <a:endParaRPr lang="en-US" sz="2000"/>
              </a:p>
            </p:txBody>
          </p:sp>
          <p:sp>
            <p:nvSpPr>
              <p:cNvPr id="579645" name="Rectangle 61"/>
              <p:cNvSpPr>
                <a:spLocks noChangeArrowheads="1"/>
              </p:cNvSpPr>
              <p:nvPr/>
            </p:nvSpPr>
            <p:spPr bwMode="auto">
              <a:xfrm>
                <a:off x="1970" y="2085"/>
                <a:ext cx="1387" cy="19"/>
              </a:xfrm>
              <a:prstGeom prst="rect">
                <a:avLst/>
              </a:prstGeom>
              <a:solidFill>
                <a:srgbClr val="A4A4A4"/>
              </a:solidFill>
              <a:ln w="9525">
                <a:noFill/>
                <a:miter lim="800000"/>
                <a:headEnd/>
                <a:tailEnd/>
              </a:ln>
            </p:spPr>
            <p:txBody>
              <a:bodyPr/>
              <a:lstStyle/>
              <a:p>
                <a:endParaRPr lang="en-US" sz="2000"/>
              </a:p>
            </p:txBody>
          </p:sp>
          <p:sp>
            <p:nvSpPr>
              <p:cNvPr id="579646" name="Rectangle 62"/>
              <p:cNvSpPr>
                <a:spLocks noChangeArrowheads="1"/>
              </p:cNvSpPr>
              <p:nvPr/>
            </p:nvSpPr>
            <p:spPr bwMode="auto">
              <a:xfrm>
                <a:off x="1970" y="2085"/>
                <a:ext cx="1387" cy="20"/>
              </a:xfrm>
              <a:prstGeom prst="rect">
                <a:avLst/>
              </a:prstGeom>
              <a:solidFill>
                <a:srgbClr val="A4A4A4"/>
              </a:solidFill>
              <a:ln w="9525">
                <a:noFill/>
                <a:miter lim="800000"/>
                <a:headEnd/>
                <a:tailEnd/>
              </a:ln>
            </p:spPr>
            <p:txBody>
              <a:bodyPr/>
              <a:lstStyle/>
              <a:p>
                <a:endParaRPr lang="en-US" sz="2000"/>
              </a:p>
            </p:txBody>
          </p:sp>
          <p:sp>
            <p:nvSpPr>
              <p:cNvPr id="579647" name="Rectangle 63"/>
              <p:cNvSpPr>
                <a:spLocks noChangeArrowheads="1"/>
              </p:cNvSpPr>
              <p:nvPr/>
            </p:nvSpPr>
            <p:spPr bwMode="auto">
              <a:xfrm>
                <a:off x="1970" y="2086"/>
                <a:ext cx="1387" cy="19"/>
              </a:xfrm>
              <a:prstGeom prst="rect">
                <a:avLst/>
              </a:prstGeom>
              <a:solidFill>
                <a:srgbClr val="A4A4A4"/>
              </a:solidFill>
              <a:ln w="9525">
                <a:noFill/>
                <a:miter lim="800000"/>
                <a:headEnd/>
                <a:tailEnd/>
              </a:ln>
            </p:spPr>
            <p:txBody>
              <a:bodyPr/>
              <a:lstStyle/>
              <a:p>
                <a:endParaRPr lang="en-US" sz="2000"/>
              </a:p>
            </p:txBody>
          </p:sp>
          <p:sp>
            <p:nvSpPr>
              <p:cNvPr id="579648" name="Rectangle 64"/>
              <p:cNvSpPr>
                <a:spLocks noChangeArrowheads="1"/>
              </p:cNvSpPr>
              <p:nvPr/>
            </p:nvSpPr>
            <p:spPr bwMode="auto">
              <a:xfrm>
                <a:off x="1970" y="2086"/>
                <a:ext cx="1387" cy="19"/>
              </a:xfrm>
              <a:prstGeom prst="rect">
                <a:avLst/>
              </a:prstGeom>
              <a:solidFill>
                <a:srgbClr val="A4A4A4"/>
              </a:solidFill>
              <a:ln w="9525">
                <a:noFill/>
                <a:miter lim="800000"/>
                <a:headEnd/>
                <a:tailEnd/>
              </a:ln>
            </p:spPr>
            <p:txBody>
              <a:bodyPr/>
              <a:lstStyle/>
              <a:p>
                <a:endParaRPr lang="en-US" sz="2000"/>
              </a:p>
            </p:txBody>
          </p:sp>
          <p:sp>
            <p:nvSpPr>
              <p:cNvPr id="579649" name="Rectangle 65"/>
              <p:cNvSpPr>
                <a:spLocks noChangeArrowheads="1"/>
              </p:cNvSpPr>
              <p:nvPr/>
            </p:nvSpPr>
            <p:spPr bwMode="auto">
              <a:xfrm>
                <a:off x="1970" y="2086"/>
                <a:ext cx="1387" cy="19"/>
              </a:xfrm>
              <a:prstGeom prst="rect">
                <a:avLst/>
              </a:prstGeom>
              <a:solidFill>
                <a:srgbClr val="A4A4A4"/>
              </a:solidFill>
              <a:ln w="9525">
                <a:noFill/>
                <a:miter lim="800000"/>
                <a:headEnd/>
                <a:tailEnd/>
              </a:ln>
            </p:spPr>
            <p:txBody>
              <a:bodyPr/>
              <a:lstStyle/>
              <a:p>
                <a:endParaRPr lang="en-US" sz="2000"/>
              </a:p>
            </p:txBody>
          </p:sp>
          <p:sp>
            <p:nvSpPr>
              <p:cNvPr id="579650" name="Rectangle 66"/>
              <p:cNvSpPr>
                <a:spLocks noChangeArrowheads="1"/>
              </p:cNvSpPr>
              <p:nvPr/>
            </p:nvSpPr>
            <p:spPr bwMode="auto">
              <a:xfrm>
                <a:off x="1970" y="2086"/>
                <a:ext cx="1387" cy="20"/>
              </a:xfrm>
              <a:prstGeom prst="rect">
                <a:avLst/>
              </a:prstGeom>
              <a:solidFill>
                <a:srgbClr val="A4A4A4"/>
              </a:solidFill>
              <a:ln w="9525">
                <a:noFill/>
                <a:miter lim="800000"/>
                <a:headEnd/>
                <a:tailEnd/>
              </a:ln>
            </p:spPr>
            <p:txBody>
              <a:bodyPr/>
              <a:lstStyle/>
              <a:p>
                <a:endParaRPr lang="en-US" sz="2000"/>
              </a:p>
            </p:txBody>
          </p:sp>
          <p:sp>
            <p:nvSpPr>
              <p:cNvPr id="579651" name="Rectangle 67"/>
              <p:cNvSpPr>
                <a:spLocks noChangeArrowheads="1"/>
              </p:cNvSpPr>
              <p:nvPr/>
            </p:nvSpPr>
            <p:spPr bwMode="auto">
              <a:xfrm>
                <a:off x="1970" y="2087"/>
                <a:ext cx="1387" cy="19"/>
              </a:xfrm>
              <a:prstGeom prst="rect">
                <a:avLst/>
              </a:prstGeom>
              <a:solidFill>
                <a:srgbClr val="A4A4A4"/>
              </a:solidFill>
              <a:ln w="9525">
                <a:noFill/>
                <a:miter lim="800000"/>
                <a:headEnd/>
                <a:tailEnd/>
              </a:ln>
            </p:spPr>
            <p:txBody>
              <a:bodyPr/>
              <a:lstStyle/>
              <a:p>
                <a:endParaRPr lang="en-US" sz="2000"/>
              </a:p>
            </p:txBody>
          </p:sp>
          <p:sp>
            <p:nvSpPr>
              <p:cNvPr id="579652" name="Rectangle 68"/>
              <p:cNvSpPr>
                <a:spLocks noChangeArrowheads="1"/>
              </p:cNvSpPr>
              <p:nvPr/>
            </p:nvSpPr>
            <p:spPr bwMode="auto">
              <a:xfrm>
                <a:off x="1970" y="2087"/>
                <a:ext cx="1387" cy="19"/>
              </a:xfrm>
              <a:prstGeom prst="rect">
                <a:avLst/>
              </a:prstGeom>
              <a:solidFill>
                <a:srgbClr val="A4A4A4"/>
              </a:solidFill>
              <a:ln w="9525">
                <a:noFill/>
                <a:miter lim="800000"/>
                <a:headEnd/>
                <a:tailEnd/>
              </a:ln>
            </p:spPr>
            <p:txBody>
              <a:bodyPr/>
              <a:lstStyle/>
              <a:p>
                <a:endParaRPr lang="en-US" sz="2000"/>
              </a:p>
            </p:txBody>
          </p:sp>
          <p:sp>
            <p:nvSpPr>
              <p:cNvPr id="579653" name="Rectangle 69"/>
              <p:cNvSpPr>
                <a:spLocks noChangeArrowheads="1"/>
              </p:cNvSpPr>
              <p:nvPr/>
            </p:nvSpPr>
            <p:spPr bwMode="auto">
              <a:xfrm>
                <a:off x="1970" y="2087"/>
                <a:ext cx="1387" cy="19"/>
              </a:xfrm>
              <a:prstGeom prst="rect">
                <a:avLst/>
              </a:prstGeom>
              <a:solidFill>
                <a:srgbClr val="A4A4A4"/>
              </a:solidFill>
              <a:ln w="9525">
                <a:noFill/>
                <a:miter lim="800000"/>
                <a:headEnd/>
                <a:tailEnd/>
              </a:ln>
            </p:spPr>
            <p:txBody>
              <a:bodyPr/>
              <a:lstStyle/>
              <a:p>
                <a:endParaRPr lang="en-US" sz="2000"/>
              </a:p>
            </p:txBody>
          </p:sp>
          <p:sp>
            <p:nvSpPr>
              <p:cNvPr id="579654" name="Rectangle 70"/>
              <p:cNvSpPr>
                <a:spLocks noChangeArrowheads="1"/>
              </p:cNvSpPr>
              <p:nvPr/>
            </p:nvSpPr>
            <p:spPr bwMode="auto">
              <a:xfrm>
                <a:off x="1970" y="2087"/>
                <a:ext cx="1387" cy="19"/>
              </a:xfrm>
              <a:prstGeom prst="rect">
                <a:avLst/>
              </a:prstGeom>
              <a:solidFill>
                <a:srgbClr val="B4B4B4"/>
              </a:solidFill>
              <a:ln w="9525">
                <a:noFill/>
                <a:miter lim="800000"/>
                <a:headEnd/>
                <a:tailEnd/>
              </a:ln>
            </p:spPr>
            <p:txBody>
              <a:bodyPr/>
              <a:lstStyle/>
              <a:p>
                <a:endParaRPr lang="en-US" sz="2000"/>
              </a:p>
            </p:txBody>
          </p:sp>
          <p:sp>
            <p:nvSpPr>
              <p:cNvPr id="579655" name="Rectangle 71"/>
              <p:cNvSpPr>
                <a:spLocks noChangeArrowheads="1"/>
              </p:cNvSpPr>
              <p:nvPr/>
            </p:nvSpPr>
            <p:spPr bwMode="auto">
              <a:xfrm>
                <a:off x="1970" y="2087"/>
                <a:ext cx="1387" cy="20"/>
              </a:xfrm>
              <a:prstGeom prst="rect">
                <a:avLst/>
              </a:prstGeom>
              <a:solidFill>
                <a:srgbClr val="B4B4B4"/>
              </a:solidFill>
              <a:ln w="9525">
                <a:noFill/>
                <a:miter lim="800000"/>
                <a:headEnd/>
                <a:tailEnd/>
              </a:ln>
            </p:spPr>
            <p:txBody>
              <a:bodyPr/>
              <a:lstStyle/>
              <a:p>
                <a:endParaRPr lang="en-US" sz="2000"/>
              </a:p>
            </p:txBody>
          </p:sp>
          <p:sp>
            <p:nvSpPr>
              <p:cNvPr id="579656" name="Rectangle 72"/>
              <p:cNvSpPr>
                <a:spLocks noChangeArrowheads="1"/>
              </p:cNvSpPr>
              <p:nvPr/>
            </p:nvSpPr>
            <p:spPr bwMode="auto">
              <a:xfrm>
                <a:off x="1970" y="2088"/>
                <a:ext cx="1387" cy="19"/>
              </a:xfrm>
              <a:prstGeom prst="rect">
                <a:avLst/>
              </a:prstGeom>
              <a:solidFill>
                <a:srgbClr val="B4B4B4"/>
              </a:solidFill>
              <a:ln w="9525">
                <a:noFill/>
                <a:miter lim="800000"/>
                <a:headEnd/>
                <a:tailEnd/>
              </a:ln>
            </p:spPr>
            <p:txBody>
              <a:bodyPr/>
              <a:lstStyle/>
              <a:p>
                <a:endParaRPr lang="en-US" sz="2000"/>
              </a:p>
            </p:txBody>
          </p:sp>
          <p:sp>
            <p:nvSpPr>
              <p:cNvPr id="579657" name="Rectangle 73"/>
              <p:cNvSpPr>
                <a:spLocks noChangeArrowheads="1"/>
              </p:cNvSpPr>
              <p:nvPr/>
            </p:nvSpPr>
            <p:spPr bwMode="auto">
              <a:xfrm>
                <a:off x="1970" y="2088"/>
                <a:ext cx="1387" cy="20"/>
              </a:xfrm>
              <a:prstGeom prst="rect">
                <a:avLst/>
              </a:prstGeom>
              <a:solidFill>
                <a:srgbClr val="B4B4B4"/>
              </a:solidFill>
              <a:ln w="9525">
                <a:noFill/>
                <a:miter lim="800000"/>
                <a:headEnd/>
                <a:tailEnd/>
              </a:ln>
            </p:spPr>
            <p:txBody>
              <a:bodyPr/>
              <a:lstStyle/>
              <a:p>
                <a:endParaRPr lang="en-US" sz="2000"/>
              </a:p>
            </p:txBody>
          </p:sp>
          <p:sp>
            <p:nvSpPr>
              <p:cNvPr id="579658" name="Rectangle 74"/>
              <p:cNvSpPr>
                <a:spLocks noChangeArrowheads="1"/>
              </p:cNvSpPr>
              <p:nvPr/>
            </p:nvSpPr>
            <p:spPr bwMode="auto">
              <a:xfrm>
                <a:off x="1970" y="2088"/>
                <a:ext cx="1387" cy="20"/>
              </a:xfrm>
              <a:prstGeom prst="rect">
                <a:avLst/>
              </a:prstGeom>
              <a:solidFill>
                <a:srgbClr val="B4B4B4"/>
              </a:solidFill>
              <a:ln w="9525">
                <a:noFill/>
                <a:miter lim="800000"/>
                <a:headEnd/>
                <a:tailEnd/>
              </a:ln>
            </p:spPr>
            <p:txBody>
              <a:bodyPr/>
              <a:lstStyle/>
              <a:p>
                <a:endParaRPr lang="en-US" sz="2000"/>
              </a:p>
            </p:txBody>
          </p:sp>
          <p:sp>
            <p:nvSpPr>
              <p:cNvPr id="579659" name="Rectangle 75"/>
              <p:cNvSpPr>
                <a:spLocks noChangeArrowheads="1"/>
              </p:cNvSpPr>
              <p:nvPr/>
            </p:nvSpPr>
            <p:spPr bwMode="auto">
              <a:xfrm>
                <a:off x="1970" y="2088"/>
                <a:ext cx="1387" cy="20"/>
              </a:xfrm>
              <a:prstGeom prst="rect">
                <a:avLst/>
              </a:prstGeom>
              <a:solidFill>
                <a:srgbClr val="B4B4B4"/>
              </a:solidFill>
              <a:ln w="9525">
                <a:noFill/>
                <a:miter lim="800000"/>
                <a:headEnd/>
                <a:tailEnd/>
              </a:ln>
            </p:spPr>
            <p:txBody>
              <a:bodyPr/>
              <a:lstStyle/>
              <a:p>
                <a:endParaRPr lang="en-US" sz="2000"/>
              </a:p>
            </p:txBody>
          </p:sp>
          <p:sp>
            <p:nvSpPr>
              <p:cNvPr id="579660" name="Rectangle 76"/>
              <p:cNvSpPr>
                <a:spLocks noChangeArrowheads="1"/>
              </p:cNvSpPr>
              <p:nvPr/>
            </p:nvSpPr>
            <p:spPr bwMode="auto">
              <a:xfrm>
                <a:off x="1970" y="2090"/>
                <a:ext cx="1387" cy="18"/>
              </a:xfrm>
              <a:prstGeom prst="rect">
                <a:avLst/>
              </a:prstGeom>
              <a:solidFill>
                <a:srgbClr val="B4B4B4"/>
              </a:solidFill>
              <a:ln w="9525">
                <a:noFill/>
                <a:miter lim="800000"/>
                <a:headEnd/>
                <a:tailEnd/>
              </a:ln>
            </p:spPr>
            <p:txBody>
              <a:bodyPr/>
              <a:lstStyle/>
              <a:p>
                <a:endParaRPr lang="en-US" sz="2000"/>
              </a:p>
            </p:txBody>
          </p:sp>
          <p:sp>
            <p:nvSpPr>
              <p:cNvPr id="579661" name="Rectangle 77"/>
              <p:cNvSpPr>
                <a:spLocks noChangeArrowheads="1"/>
              </p:cNvSpPr>
              <p:nvPr/>
            </p:nvSpPr>
            <p:spPr bwMode="auto">
              <a:xfrm>
                <a:off x="1970" y="2090"/>
                <a:ext cx="1387" cy="20"/>
              </a:xfrm>
              <a:prstGeom prst="rect">
                <a:avLst/>
              </a:prstGeom>
              <a:solidFill>
                <a:srgbClr val="B4B4B4"/>
              </a:solidFill>
              <a:ln w="9525">
                <a:noFill/>
                <a:miter lim="800000"/>
                <a:headEnd/>
                <a:tailEnd/>
              </a:ln>
            </p:spPr>
            <p:txBody>
              <a:bodyPr/>
              <a:lstStyle/>
              <a:p>
                <a:endParaRPr lang="en-US" sz="2000"/>
              </a:p>
            </p:txBody>
          </p:sp>
          <p:sp>
            <p:nvSpPr>
              <p:cNvPr id="579662" name="Rectangle 78"/>
              <p:cNvSpPr>
                <a:spLocks noChangeArrowheads="1"/>
              </p:cNvSpPr>
              <p:nvPr/>
            </p:nvSpPr>
            <p:spPr bwMode="auto">
              <a:xfrm>
                <a:off x="1970" y="2090"/>
                <a:ext cx="1387" cy="20"/>
              </a:xfrm>
              <a:prstGeom prst="rect">
                <a:avLst/>
              </a:prstGeom>
              <a:solidFill>
                <a:srgbClr val="B4B4B4"/>
              </a:solidFill>
              <a:ln w="9525">
                <a:noFill/>
                <a:miter lim="800000"/>
                <a:headEnd/>
                <a:tailEnd/>
              </a:ln>
            </p:spPr>
            <p:txBody>
              <a:bodyPr/>
              <a:lstStyle/>
              <a:p>
                <a:endParaRPr lang="en-US" sz="2000"/>
              </a:p>
            </p:txBody>
          </p:sp>
          <p:sp>
            <p:nvSpPr>
              <p:cNvPr id="579663" name="Rectangle 79"/>
              <p:cNvSpPr>
                <a:spLocks noChangeArrowheads="1"/>
              </p:cNvSpPr>
              <p:nvPr/>
            </p:nvSpPr>
            <p:spPr bwMode="auto">
              <a:xfrm>
                <a:off x="1970" y="2090"/>
                <a:ext cx="1387" cy="20"/>
              </a:xfrm>
              <a:prstGeom prst="rect">
                <a:avLst/>
              </a:prstGeom>
              <a:solidFill>
                <a:srgbClr val="B4B4B4"/>
              </a:solidFill>
              <a:ln w="9525">
                <a:noFill/>
                <a:miter lim="800000"/>
                <a:headEnd/>
                <a:tailEnd/>
              </a:ln>
            </p:spPr>
            <p:txBody>
              <a:bodyPr/>
              <a:lstStyle/>
              <a:p>
                <a:endParaRPr lang="en-US" sz="2000"/>
              </a:p>
            </p:txBody>
          </p:sp>
          <p:sp>
            <p:nvSpPr>
              <p:cNvPr id="579664" name="Rectangle 80"/>
              <p:cNvSpPr>
                <a:spLocks noChangeArrowheads="1"/>
              </p:cNvSpPr>
              <p:nvPr/>
            </p:nvSpPr>
            <p:spPr bwMode="auto">
              <a:xfrm>
                <a:off x="1970" y="2091"/>
                <a:ext cx="1387" cy="19"/>
              </a:xfrm>
              <a:prstGeom prst="rect">
                <a:avLst/>
              </a:prstGeom>
              <a:solidFill>
                <a:srgbClr val="B4B4B4"/>
              </a:solidFill>
              <a:ln w="9525">
                <a:noFill/>
                <a:miter lim="800000"/>
                <a:headEnd/>
                <a:tailEnd/>
              </a:ln>
            </p:spPr>
            <p:txBody>
              <a:bodyPr/>
              <a:lstStyle/>
              <a:p>
                <a:endParaRPr lang="en-US" sz="2000"/>
              </a:p>
            </p:txBody>
          </p:sp>
          <p:sp>
            <p:nvSpPr>
              <p:cNvPr id="579665" name="Rectangle 81"/>
              <p:cNvSpPr>
                <a:spLocks noChangeArrowheads="1"/>
              </p:cNvSpPr>
              <p:nvPr/>
            </p:nvSpPr>
            <p:spPr bwMode="auto">
              <a:xfrm>
                <a:off x="1970" y="2091"/>
                <a:ext cx="1387" cy="20"/>
              </a:xfrm>
              <a:prstGeom prst="rect">
                <a:avLst/>
              </a:prstGeom>
              <a:solidFill>
                <a:srgbClr val="B4B4B4"/>
              </a:solidFill>
              <a:ln w="9525">
                <a:noFill/>
                <a:miter lim="800000"/>
                <a:headEnd/>
                <a:tailEnd/>
              </a:ln>
            </p:spPr>
            <p:txBody>
              <a:bodyPr/>
              <a:lstStyle/>
              <a:p>
                <a:endParaRPr lang="en-US" sz="2000"/>
              </a:p>
            </p:txBody>
          </p:sp>
          <p:sp>
            <p:nvSpPr>
              <p:cNvPr id="579666" name="Rectangle 82"/>
              <p:cNvSpPr>
                <a:spLocks noChangeArrowheads="1"/>
              </p:cNvSpPr>
              <p:nvPr/>
            </p:nvSpPr>
            <p:spPr bwMode="auto">
              <a:xfrm>
                <a:off x="1970" y="2091"/>
                <a:ext cx="1387" cy="20"/>
              </a:xfrm>
              <a:prstGeom prst="rect">
                <a:avLst/>
              </a:prstGeom>
              <a:solidFill>
                <a:srgbClr val="B4B4B4"/>
              </a:solidFill>
              <a:ln w="9525">
                <a:noFill/>
                <a:miter lim="800000"/>
                <a:headEnd/>
                <a:tailEnd/>
              </a:ln>
            </p:spPr>
            <p:txBody>
              <a:bodyPr/>
              <a:lstStyle/>
              <a:p>
                <a:endParaRPr lang="en-US" sz="2000"/>
              </a:p>
            </p:txBody>
          </p:sp>
          <p:sp>
            <p:nvSpPr>
              <p:cNvPr id="579667" name="Rectangle 83"/>
              <p:cNvSpPr>
                <a:spLocks noChangeArrowheads="1"/>
              </p:cNvSpPr>
              <p:nvPr/>
            </p:nvSpPr>
            <p:spPr bwMode="auto">
              <a:xfrm>
                <a:off x="1970" y="2092"/>
                <a:ext cx="1387" cy="19"/>
              </a:xfrm>
              <a:prstGeom prst="rect">
                <a:avLst/>
              </a:prstGeom>
              <a:solidFill>
                <a:srgbClr val="B4B4B4"/>
              </a:solidFill>
              <a:ln w="9525">
                <a:noFill/>
                <a:miter lim="800000"/>
                <a:headEnd/>
                <a:tailEnd/>
              </a:ln>
            </p:spPr>
            <p:txBody>
              <a:bodyPr/>
              <a:lstStyle/>
              <a:p>
                <a:endParaRPr lang="en-US" sz="2000"/>
              </a:p>
            </p:txBody>
          </p:sp>
          <p:sp>
            <p:nvSpPr>
              <p:cNvPr id="579668" name="Rectangle 84"/>
              <p:cNvSpPr>
                <a:spLocks noChangeArrowheads="1"/>
              </p:cNvSpPr>
              <p:nvPr/>
            </p:nvSpPr>
            <p:spPr bwMode="auto">
              <a:xfrm>
                <a:off x="1970" y="2092"/>
                <a:ext cx="1387" cy="19"/>
              </a:xfrm>
              <a:prstGeom prst="rect">
                <a:avLst/>
              </a:prstGeom>
              <a:solidFill>
                <a:srgbClr val="B4B4B4"/>
              </a:solidFill>
              <a:ln w="9525">
                <a:noFill/>
                <a:miter lim="800000"/>
                <a:headEnd/>
                <a:tailEnd/>
              </a:ln>
            </p:spPr>
            <p:txBody>
              <a:bodyPr/>
              <a:lstStyle/>
              <a:p>
                <a:endParaRPr lang="en-US" sz="2000"/>
              </a:p>
            </p:txBody>
          </p:sp>
          <p:sp>
            <p:nvSpPr>
              <p:cNvPr id="579669" name="Rectangle 85"/>
              <p:cNvSpPr>
                <a:spLocks noChangeArrowheads="1"/>
              </p:cNvSpPr>
              <p:nvPr/>
            </p:nvSpPr>
            <p:spPr bwMode="auto">
              <a:xfrm>
                <a:off x="1970" y="2093"/>
                <a:ext cx="1387" cy="18"/>
              </a:xfrm>
              <a:prstGeom prst="rect">
                <a:avLst/>
              </a:prstGeom>
              <a:solidFill>
                <a:srgbClr val="B4B4B4"/>
              </a:solidFill>
              <a:ln w="9525">
                <a:noFill/>
                <a:miter lim="800000"/>
                <a:headEnd/>
                <a:tailEnd/>
              </a:ln>
            </p:spPr>
            <p:txBody>
              <a:bodyPr/>
              <a:lstStyle/>
              <a:p>
                <a:endParaRPr lang="en-US" sz="2000"/>
              </a:p>
            </p:txBody>
          </p:sp>
          <p:sp>
            <p:nvSpPr>
              <p:cNvPr id="579670" name="Rectangle 86"/>
              <p:cNvSpPr>
                <a:spLocks noChangeArrowheads="1"/>
              </p:cNvSpPr>
              <p:nvPr/>
            </p:nvSpPr>
            <p:spPr bwMode="auto">
              <a:xfrm>
                <a:off x="1970" y="2093"/>
                <a:ext cx="1387" cy="19"/>
              </a:xfrm>
              <a:prstGeom prst="rect">
                <a:avLst/>
              </a:prstGeom>
              <a:solidFill>
                <a:srgbClr val="C3C3C3"/>
              </a:solidFill>
              <a:ln w="9525">
                <a:noFill/>
                <a:miter lim="800000"/>
                <a:headEnd/>
                <a:tailEnd/>
              </a:ln>
            </p:spPr>
            <p:txBody>
              <a:bodyPr/>
              <a:lstStyle/>
              <a:p>
                <a:endParaRPr lang="en-US" sz="2000"/>
              </a:p>
            </p:txBody>
          </p:sp>
          <p:sp>
            <p:nvSpPr>
              <p:cNvPr id="579671" name="Rectangle 87"/>
              <p:cNvSpPr>
                <a:spLocks noChangeArrowheads="1"/>
              </p:cNvSpPr>
              <p:nvPr/>
            </p:nvSpPr>
            <p:spPr bwMode="auto">
              <a:xfrm>
                <a:off x="1970" y="2093"/>
                <a:ext cx="1387" cy="19"/>
              </a:xfrm>
              <a:prstGeom prst="rect">
                <a:avLst/>
              </a:prstGeom>
              <a:solidFill>
                <a:srgbClr val="C3C3C3"/>
              </a:solidFill>
              <a:ln w="9525">
                <a:noFill/>
                <a:miter lim="800000"/>
                <a:headEnd/>
                <a:tailEnd/>
              </a:ln>
            </p:spPr>
            <p:txBody>
              <a:bodyPr/>
              <a:lstStyle/>
              <a:p>
                <a:endParaRPr lang="en-US" sz="2000"/>
              </a:p>
            </p:txBody>
          </p:sp>
          <p:sp>
            <p:nvSpPr>
              <p:cNvPr id="579672" name="Rectangle 88"/>
              <p:cNvSpPr>
                <a:spLocks noChangeArrowheads="1"/>
              </p:cNvSpPr>
              <p:nvPr/>
            </p:nvSpPr>
            <p:spPr bwMode="auto">
              <a:xfrm>
                <a:off x="1970" y="2093"/>
                <a:ext cx="1387" cy="20"/>
              </a:xfrm>
              <a:prstGeom prst="rect">
                <a:avLst/>
              </a:prstGeom>
              <a:solidFill>
                <a:srgbClr val="C3C3C3"/>
              </a:solidFill>
              <a:ln w="9525">
                <a:noFill/>
                <a:miter lim="800000"/>
                <a:headEnd/>
                <a:tailEnd/>
              </a:ln>
            </p:spPr>
            <p:txBody>
              <a:bodyPr/>
              <a:lstStyle/>
              <a:p>
                <a:endParaRPr lang="en-US" sz="2000"/>
              </a:p>
            </p:txBody>
          </p:sp>
          <p:sp>
            <p:nvSpPr>
              <p:cNvPr id="579673" name="Rectangle 89"/>
              <p:cNvSpPr>
                <a:spLocks noChangeArrowheads="1"/>
              </p:cNvSpPr>
              <p:nvPr/>
            </p:nvSpPr>
            <p:spPr bwMode="auto">
              <a:xfrm>
                <a:off x="1970" y="2094"/>
                <a:ext cx="1387" cy="19"/>
              </a:xfrm>
              <a:prstGeom prst="rect">
                <a:avLst/>
              </a:prstGeom>
              <a:solidFill>
                <a:srgbClr val="C3C3C3"/>
              </a:solidFill>
              <a:ln w="9525">
                <a:noFill/>
                <a:miter lim="800000"/>
                <a:headEnd/>
                <a:tailEnd/>
              </a:ln>
            </p:spPr>
            <p:txBody>
              <a:bodyPr/>
              <a:lstStyle/>
              <a:p>
                <a:endParaRPr lang="en-US" sz="2000"/>
              </a:p>
            </p:txBody>
          </p:sp>
          <p:sp>
            <p:nvSpPr>
              <p:cNvPr id="579674" name="Rectangle 90"/>
              <p:cNvSpPr>
                <a:spLocks noChangeArrowheads="1"/>
              </p:cNvSpPr>
              <p:nvPr/>
            </p:nvSpPr>
            <p:spPr bwMode="auto">
              <a:xfrm>
                <a:off x="1970" y="2094"/>
                <a:ext cx="1387" cy="20"/>
              </a:xfrm>
              <a:prstGeom prst="rect">
                <a:avLst/>
              </a:prstGeom>
              <a:solidFill>
                <a:srgbClr val="C3C3C3"/>
              </a:solidFill>
              <a:ln w="9525">
                <a:noFill/>
                <a:miter lim="800000"/>
                <a:headEnd/>
                <a:tailEnd/>
              </a:ln>
            </p:spPr>
            <p:txBody>
              <a:bodyPr/>
              <a:lstStyle/>
              <a:p>
                <a:endParaRPr lang="en-US" sz="2000"/>
              </a:p>
            </p:txBody>
          </p:sp>
          <p:sp>
            <p:nvSpPr>
              <p:cNvPr id="579675" name="Rectangle 91"/>
              <p:cNvSpPr>
                <a:spLocks noChangeArrowheads="1"/>
              </p:cNvSpPr>
              <p:nvPr/>
            </p:nvSpPr>
            <p:spPr bwMode="auto">
              <a:xfrm>
                <a:off x="1970" y="2094"/>
                <a:ext cx="1387" cy="20"/>
              </a:xfrm>
              <a:prstGeom prst="rect">
                <a:avLst/>
              </a:prstGeom>
              <a:solidFill>
                <a:srgbClr val="C3C3C3"/>
              </a:solidFill>
              <a:ln w="9525">
                <a:noFill/>
                <a:miter lim="800000"/>
                <a:headEnd/>
                <a:tailEnd/>
              </a:ln>
            </p:spPr>
            <p:txBody>
              <a:bodyPr/>
              <a:lstStyle/>
              <a:p>
                <a:endParaRPr lang="en-US" sz="2000"/>
              </a:p>
            </p:txBody>
          </p:sp>
          <p:sp>
            <p:nvSpPr>
              <p:cNvPr id="579676" name="Rectangle 92"/>
              <p:cNvSpPr>
                <a:spLocks noChangeArrowheads="1"/>
              </p:cNvSpPr>
              <p:nvPr/>
            </p:nvSpPr>
            <p:spPr bwMode="auto">
              <a:xfrm>
                <a:off x="1970" y="2094"/>
                <a:ext cx="1387" cy="20"/>
              </a:xfrm>
              <a:prstGeom prst="rect">
                <a:avLst/>
              </a:prstGeom>
              <a:solidFill>
                <a:srgbClr val="C3C3C3"/>
              </a:solidFill>
              <a:ln w="9525">
                <a:noFill/>
                <a:miter lim="800000"/>
                <a:headEnd/>
                <a:tailEnd/>
              </a:ln>
            </p:spPr>
            <p:txBody>
              <a:bodyPr/>
              <a:lstStyle/>
              <a:p>
                <a:endParaRPr lang="en-US" sz="2000"/>
              </a:p>
            </p:txBody>
          </p:sp>
          <p:sp>
            <p:nvSpPr>
              <p:cNvPr id="579677" name="Rectangle 93"/>
              <p:cNvSpPr>
                <a:spLocks noChangeArrowheads="1"/>
              </p:cNvSpPr>
              <p:nvPr/>
            </p:nvSpPr>
            <p:spPr bwMode="auto">
              <a:xfrm>
                <a:off x="1970" y="2096"/>
                <a:ext cx="1387" cy="18"/>
              </a:xfrm>
              <a:prstGeom prst="rect">
                <a:avLst/>
              </a:prstGeom>
              <a:solidFill>
                <a:srgbClr val="C3C3C3"/>
              </a:solidFill>
              <a:ln w="9525">
                <a:noFill/>
                <a:miter lim="800000"/>
                <a:headEnd/>
                <a:tailEnd/>
              </a:ln>
            </p:spPr>
            <p:txBody>
              <a:bodyPr/>
              <a:lstStyle/>
              <a:p>
                <a:endParaRPr lang="en-US" sz="2000"/>
              </a:p>
            </p:txBody>
          </p:sp>
          <p:sp>
            <p:nvSpPr>
              <p:cNvPr id="579678" name="Rectangle 94"/>
              <p:cNvSpPr>
                <a:spLocks noChangeArrowheads="1"/>
              </p:cNvSpPr>
              <p:nvPr/>
            </p:nvSpPr>
            <p:spPr bwMode="auto">
              <a:xfrm>
                <a:off x="1970" y="2096"/>
                <a:ext cx="1387" cy="19"/>
              </a:xfrm>
              <a:prstGeom prst="rect">
                <a:avLst/>
              </a:prstGeom>
              <a:solidFill>
                <a:srgbClr val="C3C3C3"/>
              </a:solidFill>
              <a:ln w="9525">
                <a:noFill/>
                <a:miter lim="800000"/>
                <a:headEnd/>
                <a:tailEnd/>
              </a:ln>
            </p:spPr>
            <p:txBody>
              <a:bodyPr/>
              <a:lstStyle/>
              <a:p>
                <a:endParaRPr lang="en-US" sz="2000"/>
              </a:p>
            </p:txBody>
          </p:sp>
          <p:sp>
            <p:nvSpPr>
              <p:cNvPr id="579679" name="Rectangle 95"/>
              <p:cNvSpPr>
                <a:spLocks noChangeArrowheads="1"/>
              </p:cNvSpPr>
              <p:nvPr/>
            </p:nvSpPr>
            <p:spPr bwMode="auto">
              <a:xfrm>
                <a:off x="1970" y="2096"/>
                <a:ext cx="1387" cy="19"/>
              </a:xfrm>
              <a:prstGeom prst="rect">
                <a:avLst/>
              </a:prstGeom>
              <a:solidFill>
                <a:srgbClr val="C3C3C3"/>
              </a:solidFill>
              <a:ln w="9525">
                <a:noFill/>
                <a:miter lim="800000"/>
                <a:headEnd/>
                <a:tailEnd/>
              </a:ln>
            </p:spPr>
            <p:txBody>
              <a:bodyPr/>
              <a:lstStyle/>
              <a:p>
                <a:endParaRPr lang="en-US" sz="2000"/>
              </a:p>
            </p:txBody>
          </p:sp>
          <p:sp>
            <p:nvSpPr>
              <p:cNvPr id="579680" name="Rectangle 96"/>
              <p:cNvSpPr>
                <a:spLocks noChangeArrowheads="1"/>
              </p:cNvSpPr>
              <p:nvPr/>
            </p:nvSpPr>
            <p:spPr bwMode="auto">
              <a:xfrm>
                <a:off x="1970" y="2096"/>
                <a:ext cx="1387" cy="20"/>
              </a:xfrm>
              <a:prstGeom prst="rect">
                <a:avLst/>
              </a:prstGeom>
              <a:solidFill>
                <a:srgbClr val="C3C3C3"/>
              </a:solidFill>
              <a:ln w="9525">
                <a:noFill/>
                <a:miter lim="800000"/>
                <a:headEnd/>
                <a:tailEnd/>
              </a:ln>
            </p:spPr>
            <p:txBody>
              <a:bodyPr/>
              <a:lstStyle/>
              <a:p>
                <a:endParaRPr lang="en-US" sz="2000"/>
              </a:p>
            </p:txBody>
          </p:sp>
          <p:sp>
            <p:nvSpPr>
              <p:cNvPr id="579681" name="Rectangle 97"/>
              <p:cNvSpPr>
                <a:spLocks noChangeArrowheads="1"/>
              </p:cNvSpPr>
              <p:nvPr/>
            </p:nvSpPr>
            <p:spPr bwMode="auto">
              <a:xfrm>
                <a:off x="1970" y="2097"/>
                <a:ext cx="1387" cy="19"/>
              </a:xfrm>
              <a:prstGeom prst="rect">
                <a:avLst/>
              </a:prstGeom>
              <a:solidFill>
                <a:srgbClr val="C3C3C3"/>
              </a:solidFill>
              <a:ln w="9525">
                <a:noFill/>
                <a:miter lim="800000"/>
                <a:headEnd/>
                <a:tailEnd/>
              </a:ln>
            </p:spPr>
            <p:txBody>
              <a:bodyPr/>
              <a:lstStyle/>
              <a:p>
                <a:endParaRPr lang="en-US" sz="2000"/>
              </a:p>
            </p:txBody>
          </p:sp>
          <p:sp>
            <p:nvSpPr>
              <p:cNvPr id="579682" name="Rectangle 98"/>
              <p:cNvSpPr>
                <a:spLocks noChangeArrowheads="1"/>
              </p:cNvSpPr>
              <p:nvPr/>
            </p:nvSpPr>
            <p:spPr bwMode="auto">
              <a:xfrm>
                <a:off x="1970" y="2097"/>
                <a:ext cx="1387" cy="19"/>
              </a:xfrm>
              <a:prstGeom prst="rect">
                <a:avLst/>
              </a:prstGeom>
              <a:solidFill>
                <a:srgbClr val="C3C3C3"/>
              </a:solidFill>
              <a:ln w="9525">
                <a:noFill/>
                <a:miter lim="800000"/>
                <a:headEnd/>
                <a:tailEnd/>
              </a:ln>
            </p:spPr>
            <p:txBody>
              <a:bodyPr/>
              <a:lstStyle/>
              <a:p>
                <a:endParaRPr lang="en-US" sz="2000"/>
              </a:p>
            </p:txBody>
          </p:sp>
          <p:sp>
            <p:nvSpPr>
              <p:cNvPr id="579683" name="Rectangle 99"/>
              <p:cNvSpPr>
                <a:spLocks noChangeArrowheads="1"/>
              </p:cNvSpPr>
              <p:nvPr/>
            </p:nvSpPr>
            <p:spPr bwMode="auto">
              <a:xfrm>
                <a:off x="1970" y="2097"/>
                <a:ext cx="1387" cy="20"/>
              </a:xfrm>
              <a:prstGeom prst="rect">
                <a:avLst/>
              </a:prstGeom>
              <a:solidFill>
                <a:srgbClr val="C3C3C3"/>
              </a:solidFill>
              <a:ln w="9525">
                <a:noFill/>
                <a:miter lim="800000"/>
                <a:headEnd/>
                <a:tailEnd/>
              </a:ln>
            </p:spPr>
            <p:txBody>
              <a:bodyPr/>
              <a:lstStyle/>
              <a:p>
                <a:endParaRPr lang="en-US" sz="2000"/>
              </a:p>
            </p:txBody>
          </p:sp>
          <p:sp>
            <p:nvSpPr>
              <p:cNvPr id="579684" name="Rectangle 100"/>
              <p:cNvSpPr>
                <a:spLocks noChangeArrowheads="1"/>
              </p:cNvSpPr>
              <p:nvPr/>
            </p:nvSpPr>
            <p:spPr bwMode="auto">
              <a:xfrm>
                <a:off x="1970" y="2098"/>
                <a:ext cx="1387" cy="19"/>
              </a:xfrm>
              <a:prstGeom prst="rect">
                <a:avLst/>
              </a:prstGeom>
              <a:solidFill>
                <a:srgbClr val="C3C3C3"/>
              </a:solidFill>
              <a:ln w="9525">
                <a:noFill/>
                <a:miter lim="800000"/>
                <a:headEnd/>
                <a:tailEnd/>
              </a:ln>
            </p:spPr>
            <p:txBody>
              <a:bodyPr/>
              <a:lstStyle/>
              <a:p>
                <a:endParaRPr lang="en-US" sz="2000"/>
              </a:p>
            </p:txBody>
          </p:sp>
          <p:sp>
            <p:nvSpPr>
              <p:cNvPr id="579685" name="Rectangle 101"/>
              <p:cNvSpPr>
                <a:spLocks noChangeArrowheads="1"/>
              </p:cNvSpPr>
              <p:nvPr/>
            </p:nvSpPr>
            <p:spPr bwMode="auto">
              <a:xfrm>
                <a:off x="1970" y="2098"/>
                <a:ext cx="1387" cy="19"/>
              </a:xfrm>
              <a:prstGeom prst="rect">
                <a:avLst/>
              </a:prstGeom>
              <a:solidFill>
                <a:srgbClr val="C3C3C3"/>
              </a:solidFill>
              <a:ln w="9525">
                <a:noFill/>
                <a:miter lim="800000"/>
                <a:headEnd/>
                <a:tailEnd/>
              </a:ln>
            </p:spPr>
            <p:txBody>
              <a:bodyPr/>
              <a:lstStyle/>
              <a:p>
                <a:endParaRPr lang="en-US" sz="2000"/>
              </a:p>
            </p:txBody>
          </p:sp>
          <p:sp>
            <p:nvSpPr>
              <p:cNvPr id="579686" name="Rectangle 102"/>
              <p:cNvSpPr>
                <a:spLocks noChangeArrowheads="1"/>
              </p:cNvSpPr>
              <p:nvPr/>
            </p:nvSpPr>
            <p:spPr bwMode="auto">
              <a:xfrm>
                <a:off x="1970" y="2098"/>
                <a:ext cx="1387" cy="19"/>
              </a:xfrm>
              <a:prstGeom prst="rect">
                <a:avLst/>
              </a:prstGeom>
              <a:solidFill>
                <a:srgbClr val="D4D4D4"/>
              </a:solidFill>
              <a:ln w="9525">
                <a:noFill/>
                <a:miter lim="800000"/>
                <a:headEnd/>
                <a:tailEnd/>
              </a:ln>
            </p:spPr>
            <p:txBody>
              <a:bodyPr/>
              <a:lstStyle/>
              <a:p>
                <a:endParaRPr lang="en-US" sz="2000"/>
              </a:p>
            </p:txBody>
          </p:sp>
          <p:sp>
            <p:nvSpPr>
              <p:cNvPr id="579687" name="Rectangle 103"/>
              <p:cNvSpPr>
                <a:spLocks noChangeArrowheads="1"/>
              </p:cNvSpPr>
              <p:nvPr/>
            </p:nvSpPr>
            <p:spPr bwMode="auto">
              <a:xfrm>
                <a:off x="1970" y="2098"/>
                <a:ext cx="1387" cy="19"/>
              </a:xfrm>
              <a:prstGeom prst="rect">
                <a:avLst/>
              </a:prstGeom>
              <a:solidFill>
                <a:srgbClr val="D4D4D4"/>
              </a:solidFill>
              <a:ln w="9525">
                <a:noFill/>
                <a:miter lim="800000"/>
                <a:headEnd/>
                <a:tailEnd/>
              </a:ln>
            </p:spPr>
            <p:txBody>
              <a:bodyPr/>
              <a:lstStyle/>
              <a:p>
                <a:endParaRPr lang="en-US" sz="2000"/>
              </a:p>
            </p:txBody>
          </p:sp>
          <p:sp>
            <p:nvSpPr>
              <p:cNvPr id="579688" name="Rectangle 104"/>
              <p:cNvSpPr>
                <a:spLocks noChangeArrowheads="1"/>
              </p:cNvSpPr>
              <p:nvPr/>
            </p:nvSpPr>
            <p:spPr bwMode="auto">
              <a:xfrm>
                <a:off x="1970" y="2098"/>
                <a:ext cx="1387" cy="19"/>
              </a:xfrm>
              <a:prstGeom prst="rect">
                <a:avLst/>
              </a:prstGeom>
              <a:solidFill>
                <a:srgbClr val="D4D4D4"/>
              </a:solidFill>
              <a:ln w="9525">
                <a:noFill/>
                <a:miter lim="800000"/>
                <a:headEnd/>
                <a:tailEnd/>
              </a:ln>
            </p:spPr>
            <p:txBody>
              <a:bodyPr/>
              <a:lstStyle/>
              <a:p>
                <a:endParaRPr lang="en-US" sz="2000"/>
              </a:p>
            </p:txBody>
          </p:sp>
          <p:sp>
            <p:nvSpPr>
              <p:cNvPr id="579689" name="Rectangle 105"/>
              <p:cNvSpPr>
                <a:spLocks noChangeArrowheads="1"/>
              </p:cNvSpPr>
              <p:nvPr/>
            </p:nvSpPr>
            <p:spPr bwMode="auto">
              <a:xfrm>
                <a:off x="1970" y="2099"/>
                <a:ext cx="1387" cy="19"/>
              </a:xfrm>
              <a:prstGeom prst="rect">
                <a:avLst/>
              </a:prstGeom>
              <a:solidFill>
                <a:srgbClr val="D4D4D4"/>
              </a:solidFill>
              <a:ln w="9525">
                <a:noFill/>
                <a:miter lim="800000"/>
                <a:headEnd/>
                <a:tailEnd/>
              </a:ln>
            </p:spPr>
            <p:txBody>
              <a:bodyPr/>
              <a:lstStyle/>
              <a:p>
                <a:endParaRPr lang="en-US" sz="2000"/>
              </a:p>
            </p:txBody>
          </p:sp>
          <p:sp>
            <p:nvSpPr>
              <p:cNvPr id="579690" name="Rectangle 106"/>
              <p:cNvSpPr>
                <a:spLocks noChangeArrowheads="1"/>
              </p:cNvSpPr>
              <p:nvPr/>
            </p:nvSpPr>
            <p:spPr bwMode="auto">
              <a:xfrm>
                <a:off x="1970" y="2099"/>
                <a:ext cx="1387" cy="19"/>
              </a:xfrm>
              <a:prstGeom prst="rect">
                <a:avLst/>
              </a:prstGeom>
              <a:solidFill>
                <a:srgbClr val="D4D4D4"/>
              </a:solidFill>
              <a:ln w="9525">
                <a:noFill/>
                <a:miter lim="800000"/>
                <a:headEnd/>
                <a:tailEnd/>
              </a:ln>
            </p:spPr>
            <p:txBody>
              <a:bodyPr/>
              <a:lstStyle/>
              <a:p>
                <a:endParaRPr lang="en-US" sz="2000"/>
              </a:p>
            </p:txBody>
          </p:sp>
          <p:sp>
            <p:nvSpPr>
              <p:cNvPr id="579691" name="Rectangle 107"/>
              <p:cNvSpPr>
                <a:spLocks noChangeArrowheads="1"/>
              </p:cNvSpPr>
              <p:nvPr/>
            </p:nvSpPr>
            <p:spPr bwMode="auto">
              <a:xfrm>
                <a:off x="1970" y="2099"/>
                <a:ext cx="1387" cy="19"/>
              </a:xfrm>
              <a:prstGeom prst="rect">
                <a:avLst/>
              </a:prstGeom>
              <a:solidFill>
                <a:srgbClr val="D4D4D4"/>
              </a:solidFill>
              <a:ln w="9525">
                <a:noFill/>
                <a:miter lim="800000"/>
                <a:headEnd/>
                <a:tailEnd/>
              </a:ln>
            </p:spPr>
            <p:txBody>
              <a:bodyPr/>
              <a:lstStyle/>
              <a:p>
                <a:endParaRPr lang="en-US" sz="2000"/>
              </a:p>
            </p:txBody>
          </p:sp>
          <p:sp>
            <p:nvSpPr>
              <p:cNvPr id="579692" name="Rectangle 108"/>
              <p:cNvSpPr>
                <a:spLocks noChangeArrowheads="1"/>
              </p:cNvSpPr>
              <p:nvPr/>
            </p:nvSpPr>
            <p:spPr bwMode="auto">
              <a:xfrm>
                <a:off x="1970" y="2099"/>
                <a:ext cx="1387" cy="20"/>
              </a:xfrm>
              <a:prstGeom prst="rect">
                <a:avLst/>
              </a:prstGeom>
              <a:solidFill>
                <a:srgbClr val="D4D4D4"/>
              </a:solidFill>
              <a:ln w="9525">
                <a:noFill/>
                <a:miter lim="800000"/>
                <a:headEnd/>
                <a:tailEnd/>
              </a:ln>
            </p:spPr>
            <p:txBody>
              <a:bodyPr/>
              <a:lstStyle/>
              <a:p>
                <a:endParaRPr lang="en-US" sz="2000"/>
              </a:p>
            </p:txBody>
          </p:sp>
          <p:sp>
            <p:nvSpPr>
              <p:cNvPr id="579693" name="Rectangle 109"/>
              <p:cNvSpPr>
                <a:spLocks noChangeArrowheads="1"/>
              </p:cNvSpPr>
              <p:nvPr/>
            </p:nvSpPr>
            <p:spPr bwMode="auto">
              <a:xfrm>
                <a:off x="1970" y="2100"/>
                <a:ext cx="1387" cy="19"/>
              </a:xfrm>
              <a:prstGeom prst="rect">
                <a:avLst/>
              </a:prstGeom>
              <a:solidFill>
                <a:srgbClr val="D4D4D4"/>
              </a:solidFill>
              <a:ln w="9525">
                <a:noFill/>
                <a:miter lim="800000"/>
                <a:headEnd/>
                <a:tailEnd/>
              </a:ln>
            </p:spPr>
            <p:txBody>
              <a:bodyPr/>
              <a:lstStyle/>
              <a:p>
                <a:endParaRPr lang="en-US" sz="2000"/>
              </a:p>
            </p:txBody>
          </p:sp>
          <p:sp>
            <p:nvSpPr>
              <p:cNvPr id="579694" name="Rectangle 110"/>
              <p:cNvSpPr>
                <a:spLocks noChangeArrowheads="1"/>
              </p:cNvSpPr>
              <p:nvPr/>
            </p:nvSpPr>
            <p:spPr bwMode="auto">
              <a:xfrm>
                <a:off x="1970" y="2100"/>
                <a:ext cx="1387" cy="19"/>
              </a:xfrm>
              <a:prstGeom prst="rect">
                <a:avLst/>
              </a:prstGeom>
              <a:solidFill>
                <a:srgbClr val="D4D4D4"/>
              </a:solidFill>
              <a:ln w="9525">
                <a:noFill/>
                <a:miter lim="800000"/>
                <a:headEnd/>
                <a:tailEnd/>
              </a:ln>
            </p:spPr>
            <p:txBody>
              <a:bodyPr/>
              <a:lstStyle/>
              <a:p>
                <a:endParaRPr lang="en-US" sz="2000"/>
              </a:p>
            </p:txBody>
          </p:sp>
          <p:sp>
            <p:nvSpPr>
              <p:cNvPr id="579695" name="Rectangle 111"/>
              <p:cNvSpPr>
                <a:spLocks noChangeArrowheads="1"/>
              </p:cNvSpPr>
              <p:nvPr/>
            </p:nvSpPr>
            <p:spPr bwMode="auto">
              <a:xfrm>
                <a:off x="1970" y="2101"/>
                <a:ext cx="1387" cy="18"/>
              </a:xfrm>
              <a:prstGeom prst="rect">
                <a:avLst/>
              </a:prstGeom>
              <a:solidFill>
                <a:srgbClr val="D4D4D4"/>
              </a:solidFill>
              <a:ln w="9525">
                <a:noFill/>
                <a:miter lim="800000"/>
                <a:headEnd/>
                <a:tailEnd/>
              </a:ln>
            </p:spPr>
            <p:txBody>
              <a:bodyPr/>
              <a:lstStyle/>
              <a:p>
                <a:endParaRPr lang="en-US" sz="2000"/>
              </a:p>
            </p:txBody>
          </p:sp>
          <p:sp>
            <p:nvSpPr>
              <p:cNvPr id="579696" name="Rectangle 112"/>
              <p:cNvSpPr>
                <a:spLocks noChangeArrowheads="1"/>
              </p:cNvSpPr>
              <p:nvPr/>
            </p:nvSpPr>
            <p:spPr bwMode="auto">
              <a:xfrm>
                <a:off x="1970" y="2101"/>
                <a:ext cx="1387" cy="19"/>
              </a:xfrm>
              <a:prstGeom prst="rect">
                <a:avLst/>
              </a:prstGeom>
              <a:solidFill>
                <a:srgbClr val="D4D4D4"/>
              </a:solidFill>
              <a:ln w="9525">
                <a:noFill/>
                <a:miter lim="800000"/>
                <a:headEnd/>
                <a:tailEnd/>
              </a:ln>
            </p:spPr>
            <p:txBody>
              <a:bodyPr/>
              <a:lstStyle/>
              <a:p>
                <a:endParaRPr lang="en-US" sz="2000"/>
              </a:p>
            </p:txBody>
          </p:sp>
          <p:sp>
            <p:nvSpPr>
              <p:cNvPr id="579697" name="Rectangle 113"/>
              <p:cNvSpPr>
                <a:spLocks noChangeArrowheads="1"/>
              </p:cNvSpPr>
              <p:nvPr/>
            </p:nvSpPr>
            <p:spPr bwMode="auto">
              <a:xfrm>
                <a:off x="1970" y="2101"/>
                <a:ext cx="1387" cy="19"/>
              </a:xfrm>
              <a:prstGeom prst="rect">
                <a:avLst/>
              </a:prstGeom>
              <a:solidFill>
                <a:srgbClr val="D4D4D4"/>
              </a:solidFill>
              <a:ln w="9525">
                <a:noFill/>
                <a:miter lim="800000"/>
                <a:headEnd/>
                <a:tailEnd/>
              </a:ln>
            </p:spPr>
            <p:txBody>
              <a:bodyPr/>
              <a:lstStyle/>
              <a:p>
                <a:endParaRPr lang="en-US" sz="2000"/>
              </a:p>
            </p:txBody>
          </p:sp>
          <p:sp>
            <p:nvSpPr>
              <p:cNvPr id="579698" name="Rectangle 114"/>
              <p:cNvSpPr>
                <a:spLocks noChangeArrowheads="1"/>
              </p:cNvSpPr>
              <p:nvPr/>
            </p:nvSpPr>
            <p:spPr bwMode="auto">
              <a:xfrm>
                <a:off x="1970" y="2101"/>
                <a:ext cx="1387" cy="20"/>
              </a:xfrm>
              <a:prstGeom prst="rect">
                <a:avLst/>
              </a:prstGeom>
              <a:solidFill>
                <a:srgbClr val="D4D4D4"/>
              </a:solidFill>
              <a:ln w="9525">
                <a:noFill/>
                <a:miter lim="800000"/>
                <a:headEnd/>
                <a:tailEnd/>
              </a:ln>
            </p:spPr>
            <p:txBody>
              <a:bodyPr/>
              <a:lstStyle/>
              <a:p>
                <a:endParaRPr lang="en-US" sz="2000"/>
              </a:p>
            </p:txBody>
          </p:sp>
          <p:sp>
            <p:nvSpPr>
              <p:cNvPr id="579699" name="Rectangle 115"/>
              <p:cNvSpPr>
                <a:spLocks noChangeArrowheads="1"/>
              </p:cNvSpPr>
              <p:nvPr/>
            </p:nvSpPr>
            <p:spPr bwMode="auto">
              <a:xfrm>
                <a:off x="1970" y="2103"/>
                <a:ext cx="1387" cy="18"/>
              </a:xfrm>
              <a:prstGeom prst="rect">
                <a:avLst/>
              </a:prstGeom>
              <a:solidFill>
                <a:srgbClr val="D4D4D4"/>
              </a:solidFill>
              <a:ln w="9525">
                <a:noFill/>
                <a:miter lim="800000"/>
                <a:headEnd/>
                <a:tailEnd/>
              </a:ln>
            </p:spPr>
            <p:txBody>
              <a:bodyPr/>
              <a:lstStyle/>
              <a:p>
                <a:endParaRPr lang="en-US" sz="2000"/>
              </a:p>
            </p:txBody>
          </p:sp>
          <p:sp>
            <p:nvSpPr>
              <p:cNvPr id="579700" name="Rectangle 116"/>
              <p:cNvSpPr>
                <a:spLocks noChangeArrowheads="1"/>
              </p:cNvSpPr>
              <p:nvPr/>
            </p:nvSpPr>
            <p:spPr bwMode="auto">
              <a:xfrm>
                <a:off x="1970" y="2103"/>
                <a:ext cx="1387" cy="19"/>
              </a:xfrm>
              <a:prstGeom prst="rect">
                <a:avLst/>
              </a:prstGeom>
              <a:solidFill>
                <a:srgbClr val="D4D4D4"/>
              </a:solidFill>
              <a:ln w="9525">
                <a:noFill/>
                <a:miter lim="800000"/>
                <a:headEnd/>
                <a:tailEnd/>
              </a:ln>
            </p:spPr>
            <p:txBody>
              <a:bodyPr/>
              <a:lstStyle/>
              <a:p>
                <a:endParaRPr lang="en-US" sz="2000"/>
              </a:p>
            </p:txBody>
          </p:sp>
          <p:sp>
            <p:nvSpPr>
              <p:cNvPr id="579701" name="Rectangle 117"/>
              <p:cNvSpPr>
                <a:spLocks noChangeArrowheads="1"/>
              </p:cNvSpPr>
              <p:nvPr/>
            </p:nvSpPr>
            <p:spPr bwMode="auto">
              <a:xfrm>
                <a:off x="1970" y="2103"/>
                <a:ext cx="1387" cy="19"/>
              </a:xfrm>
              <a:prstGeom prst="rect">
                <a:avLst/>
              </a:prstGeom>
              <a:solidFill>
                <a:srgbClr val="D4D4D4"/>
              </a:solidFill>
              <a:ln w="9525">
                <a:noFill/>
                <a:miter lim="800000"/>
                <a:headEnd/>
                <a:tailEnd/>
              </a:ln>
            </p:spPr>
            <p:txBody>
              <a:bodyPr/>
              <a:lstStyle/>
              <a:p>
                <a:endParaRPr lang="en-US" sz="2000"/>
              </a:p>
            </p:txBody>
          </p:sp>
          <p:sp>
            <p:nvSpPr>
              <p:cNvPr id="579702" name="Rectangle 118"/>
              <p:cNvSpPr>
                <a:spLocks noChangeArrowheads="1"/>
              </p:cNvSpPr>
              <p:nvPr/>
            </p:nvSpPr>
            <p:spPr bwMode="auto">
              <a:xfrm>
                <a:off x="1970" y="2103"/>
                <a:ext cx="1387" cy="19"/>
              </a:xfrm>
              <a:prstGeom prst="rect">
                <a:avLst/>
              </a:prstGeom>
              <a:solidFill>
                <a:srgbClr val="D4D4D4"/>
              </a:solidFill>
              <a:ln w="9525">
                <a:noFill/>
                <a:miter lim="800000"/>
                <a:headEnd/>
                <a:tailEnd/>
              </a:ln>
            </p:spPr>
            <p:txBody>
              <a:bodyPr/>
              <a:lstStyle/>
              <a:p>
                <a:endParaRPr lang="en-US" sz="2000"/>
              </a:p>
            </p:txBody>
          </p:sp>
          <p:sp>
            <p:nvSpPr>
              <p:cNvPr id="579703" name="Rectangle 119"/>
              <p:cNvSpPr>
                <a:spLocks noChangeArrowheads="1"/>
              </p:cNvSpPr>
              <p:nvPr/>
            </p:nvSpPr>
            <p:spPr bwMode="auto">
              <a:xfrm>
                <a:off x="1970" y="2104"/>
                <a:ext cx="1387" cy="18"/>
              </a:xfrm>
              <a:prstGeom prst="rect">
                <a:avLst/>
              </a:prstGeom>
              <a:solidFill>
                <a:srgbClr val="D4D4D4"/>
              </a:solidFill>
              <a:ln w="9525">
                <a:noFill/>
                <a:miter lim="800000"/>
                <a:headEnd/>
                <a:tailEnd/>
              </a:ln>
            </p:spPr>
            <p:txBody>
              <a:bodyPr/>
              <a:lstStyle/>
              <a:p>
                <a:endParaRPr lang="en-US" sz="2000"/>
              </a:p>
            </p:txBody>
          </p:sp>
          <p:sp>
            <p:nvSpPr>
              <p:cNvPr id="579704" name="Rectangle 120"/>
              <p:cNvSpPr>
                <a:spLocks noChangeArrowheads="1"/>
              </p:cNvSpPr>
              <p:nvPr/>
            </p:nvSpPr>
            <p:spPr bwMode="auto">
              <a:xfrm>
                <a:off x="1970" y="2104"/>
                <a:ext cx="1387" cy="18"/>
              </a:xfrm>
              <a:prstGeom prst="rect">
                <a:avLst/>
              </a:prstGeom>
              <a:solidFill>
                <a:srgbClr val="D4D4D4"/>
              </a:solidFill>
              <a:ln w="9525">
                <a:noFill/>
                <a:miter lim="800000"/>
                <a:headEnd/>
                <a:tailEnd/>
              </a:ln>
            </p:spPr>
            <p:txBody>
              <a:bodyPr/>
              <a:lstStyle/>
              <a:p>
                <a:endParaRPr lang="en-US" sz="2000"/>
              </a:p>
            </p:txBody>
          </p:sp>
          <p:sp>
            <p:nvSpPr>
              <p:cNvPr id="579705" name="Rectangle 121"/>
              <p:cNvSpPr>
                <a:spLocks noChangeArrowheads="1"/>
              </p:cNvSpPr>
              <p:nvPr/>
            </p:nvSpPr>
            <p:spPr bwMode="auto">
              <a:xfrm>
                <a:off x="1970" y="2104"/>
                <a:ext cx="1387" cy="19"/>
              </a:xfrm>
              <a:prstGeom prst="rect">
                <a:avLst/>
              </a:prstGeom>
              <a:solidFill>
                <a:srgbClr val="D4D4D4"/>
              </a:solidFill>
              <a:ln w="9525">
                <a:noFill/>
                <a:miter lim="800000"/>
                <a:headEnd/>
                <a:tailEnd/>
              </a:ln>
            </p:spPr>
            <p:txBody>
              <a:bodyPr/>
              <a:lstStyle/>
              <a:p>
                <a:endParaRPr lang="en-US" sz="2000"/>
              </a:p>
            </p:txBody>
          </p:sp>
          <p:sp>
            <p:nvSpPr>
              <p:cNvPr id="579706" name="Rectangle 122"/>
              <p:cNvSpPr>
                <a:spLocks noChangeArrowheads="1"/>
              </p:cNvSpPr>
              <p:nvPr/>
            </p:nvSpPr>
            <p:spPr bwMode="auto">
              <a:xfrm>
                <a:off x="1970" y="2105"/>
                <a:ext cx="1387" cy="19"/>
              </a:xfrm>
              <a:prstGeom prst="rect">
                <a:avLst/>
              </a:prstGeom>
              <a:solidFill>
                <a:srgbClr val="D4D4D4"/>
              </a:solidFill>
              <a:ln w="9525">
                <a:noFill/>
                <a:miter lim="800000"/>
                <a:headEnd/>
                <a:tailEnd/>
              </a:ln>
            </p:spPr>
            <p:txBody>
              <a:bodyPr/>
              <a:lstStyle/>
              <a:p>
                <a:endParaRPr lang="en-US" sz="2000"/>
              </a:p>
            </p:txBody>
          </p:sp>
          <p:sp>
            <p:nvSpPr>
              <p:cNvPr id="579707" name="Rectangle 123"/>
              <p:cNvSpPr>
                <a:spLocks noChangeArrowheads="1"/>
              </p:cNvSpPr>
              <p:nvPr/>
            </p:nvSpPr>
            <p:spPr bwMode="auto">
              <a:xfrm>
                <a:off x="1970" y="2105"/>
                <a:ext cx="1387" cy="19"/>
              </a:xfrm>
              <a:prstGeom prst="rect">
                <a:avLst/>
              </a:prstGeom>
              <a:solidFill>
                <a:srgbClr val="D4D4D4"/>
              </a:solidFill>
              <a:ln w="9525">
                <a:noFill/>
                <a:miter lim="800000"/>
                <a:headEnd/>
                <a:tailEnd/>
              </a:ln>
            </p:spPr>
            <p:txBody>
              <a:bodyPr/>
              <a:lstStyle/>
              <a:p>
                <a:endParaRPr lang="en-US" sz="2000"/>
              </a:p>
            </p:txBody>
          </p:sp>
          <p:sp>
            <p:nvSpPr>
              <p:cNvPr id="579708" name="Rectangle 124"/>
              <p:cNvSpPr>
                <a:spLocks noChangeArrowheads="1"/>
              </p:cNvSpPr>
              <p:nvPr/>
            </p:nvSpPr>
            <p:spPr bwMode="auto">
              <a:xfrm>
                <a:off x="1970" y="2105"/>
                <a:ext cx="1387" cy="19"/>
              </a:xfrm>
              <a:prstGeom prst="rect">
                <a:avLst/>
              </a:prstGeom>
              <a:solidFill>
                <a:srgbClr val="D4D4D4"/>
              </a:solidFill>
              <a:ln w="9525">
                <a:noFill/>
                <a:miter lim="800000"/>
                <a:headEnd/>
                <a:tailEnd/>
              </a:ln>
            </p:spPr>
            <p:txBody>
              <a:bodyPr/>
              <a:lstStyle/>
              <a:p>
                <a:endParaRPr lang="en-US" sz="2000"/>
              </a:p>
            </p:txBody>
          </p:sp>
          <p:sp>
            <p:nvSpPr>
              <p:cNvPr id="579709" name="Rectangle 125"/>
              <p:cNvSpPr>
                <a:spLocks noChangeArrowheads="1"/>
              </p:cNvSpPr>
              <p:nvPr/>
            </p:nvSpPr>
            <p:spPr bwMode="auto">
              <a:xfrm>
                <a:off x="1970" y="2105"/>
                <a:ext cx="1387" cy="20"/>
              </a:xfrm>
              <a:prstGeom prst="rect">
                <a:avLst/>
              </a:prstGeom>
              <a:solidFill>
                <a:srgbClr val="D4D4D4"/>
              </a:solidFill>
              <a:ln w="9525">
                <a:noFill/>
                <a:miter lim="800000"/>
                <a:headEnd/>
                <a:tailEnd/>
              </a:ln>
            </p:spPr>
            <p:txBody>
              <a:bodyPr/>
              <a:lstStyle/>
              <a:p>
                <a:endParaRPr lang="en-US" sz="2000"/>
              </a:p>
            </p:txBody>
          </p:sp>
          <p:sp>
            <p:nvSpPr>
              <p:cNvPr id="579710" name="Rectangle 126"/>
              <p:cNvSpPr>
                <a:spLocks noChangeArrowheads="1"/>
              </p:cNvSpPr>
              <p:nvPr/>
            </p:nvSpPr>
            <p:spPr bwMode="auto">
              <a:xfrm>
                <a:off x="1970" y="2106"/>
                <a:ext cx="1387" cy="19"/>
              </a:xfrm>
              <a:prstGeom prst="rect">
                <a:avLst/>
              </a:prstGeom>
              <a:solidFill>
                <a:srgbClr val="D4D4D4"/>
              </a:solidFill>
              <a:ln w="9525">
                <a:noFill/>
                <a:miter lim="800000"/>
                <a:headEnd/>
                <a:tailEnd/>
              </a:ln>
            </p:spPr>
            <p:txBody>
              <a:bodyPr/>
              <a:lstStyle/>
              <a:p>
                <a:endParaRPr lang="en-US" sz="2000"/>
              </a:p>
            </p:txBody>
          </p:sp>
          <p:sp>
            <p:nvSpPr>
              <p:cNvPr id="579711" name="Rectangle 127"/>
              <p:cNvSpPr>
                <a:spLocks noChangeArrowheads="1"/>
              </p:cNvSpPr>
              <p:nvPr/>
            </p:nvSpPr>
            <p:spPr bwMode="auto">
              <a:xfrm>
                <a:off x="1970" y="2106"/>
                <a:ext cx="1387" cy="19"/>
              </a:xfrm>
              <a:prstGeom prst="rect">
                <a:avLst/>
              </a:prstGeom>
              <a:solidFill>
                <a:srgbClr val="D4D4D4"/>
              </a:solidFill>
              <a:ln w="9525">
                <a:noFill/>
                <a:miter lim="800000"/>
                <a:headEnd/>
                <a:tailEnd/>
              </a:ln>
            </p:spPr>
            <p:txBody>
              <a:bodyPr/>
              <a:lstStyle/>
              <a:p>
                <a:endParaRPr lang="en-US" sz="2000"/>
              </a:p>
            </p:txBody>
          </p:sp>
          <p:sp>
            <p:nvSpPr>
              <p:cNvPr id="579712" name="Rectangle 128"/>
              <p:cNvSpPr>
                <a:spLocks noChangeArrowheads="1"/>
              </p:cNvSpPr>
              <p:nvPr/>
            </p:nvSpPr>
            <p:spPr bwMode="auto">
              <a:xfrm>
                <a:off x="1970" y="2106"/>
                <a:ext cx="1387" cy="19"/>
              </a:xfrm>
              <a:prstGeom prst="rect">
                <a:avLst/>
              </a:prstGeom>
              <a:solidFill>
                <a:srgbClr val="EEEEEE"/>
              </a:solidFill>
              <a:ln w="9525">
                <a:noFill/>
                <a:miter lim="800000"/>
                <a:headEnd/>
                <a:tailEnd/>
              </a:ln>
            </p:spPr>
            <p:txBody>
              <a:bodyPr/>
              <a:lstStyle/>
              <a:p>
                <a:endParaRPr lang="en-US" sz="2000"/>
              </a:p>
            </p:txBody>
          </p:sp>
          <p:sp>
            <p:nvSpPr>
              <p:cNvPr id="579713" name="Rectangle 129"/>
              <p:cNvSpPr>
                <a:spLocks noChangeArrowheads="1"/>
              </p:cNvSpPr>
              <p:nvPr/>
            </p:nvSpPr>
            <p:spPr bwMode="auto">
              <a:xfrm>
                <a:off x="1970" y="2106"/>
                <a:ext cx="1387" cy="20"/>
              </a:xfrm>
              <a:prstGeom prst="rect">
                <a:avLst/>
              </a:prstGeom>
              <a:solidFill>
                <a:srgbClr val="EEEEEE"/>
              </a:solidFill>
              <a:ln w="9525">
                <a:noFill/>
                <a:miter lim="800000"/>
                <a:headEnd/>
                <a:tailEnd/>
              </a:ln>
            </p:spPr>
            <p:txBody>
              <a:bodyPr/>
              <a:lstStyle/>
              <a:p>
                <a:endParaRPr lang="en-US" sz="2000"/>
              </a:p>
            </p:txBody>
          </p:sp>
          <p:sp>
            <p:nvSpPr>
              <p:cNvPr id="579714" name="Rectangle 130"/>
              <p:cNvSpPr>
                <a:spLocks noChangeArrowheads="1"/>
              </p:cNvSpPr>
              <p:nvPr/>
            </p:nvSpPr>
            <p:spPr bwMode="auto">
              <a:xfrm>
                <a:off x="1970" y="2107"/>
                <a:ext cx="1387" cy="19"/>
              </a:xfrm>
              <a:prstGeom prst="rect">
                <a:avLst/>
              </a:prstGeom>
              <a:solidFill>
                <a:srgbClr val="EEEEEE"/>
              </a:solidFill>
              <a:ln w="9525">
                <a:noFill/>
                <a:miter lim="800000"/>
                <a:headEnd/>
                <a:tailEnd/>
              </a:ln>
            </p:spPr>
            <p:txBody>
              <a:bodyPr/>
              <a:lstStyle/>
              <a:p>
                <a:endParaRPr lang="en-US" sz="2000"/>
              </a:p>
            </p:txBody>
          </p:sp>
          <p:sp>
            <p:nvSpPr>
              <p:cNvPr id="579715" name="Rectangle 131"/>
              <p:cNvSpPr>
                <a:spLocks noChangeArrowheads="1"/>
              </p:cNvSpPr>
              <p:nvPr/>
            </p:nvSpPr>
            <p:spPr bwMode="auto">
              <a:xfrm>
                <a:off x="1970" y="2107"/>
                <a:ext cx="1387" cy="19"/>
              </a:xfrm>
              <a:prstGeom prst="rect">
                <a:avLst/>
              </a:prstGeom>
              <a:solidFill>
                <a:srgbClr val="EEEEEE"/>
              </a:solidFill>
              <a:ln w="9525">
                <a:noFill/>
                <a:miter lim="800000"/>
                <a:headEnd/>
                <a:tailEnd/>
              </a:ln>
            </p:spPr>
            <p:txBody>
              <a:bodyPr/>
              <a:lstStyle/>
              <a:p>
                <a:endParaRPr lang="en-US" sz="2000"/>
              </a:p>
            </p:txBody>
          </p:sp>
          <p:sp>
            <p:nvSpPr>
              <p:cNvPr id="579716" name="Rectangle 132"/>
              <p:cNvSpPr>
                <a:spLocks noChangeArrowheads="1"/>
              </p:cNvSpPr>
              <p:nvPr/>
            </p:nvSpPr>
            <p:spPr bwMode="auto">
              <a:xfrm>
                <a:off x="1970" y="2107"/>
                <a:ext cx="1387" cy="19"/>
              </a:xfrm>
              <a:prstGeom prst="rect">
                <a:avLst/>
              </a:prstGeom>
              <a:solidFill>
                <a:srgbClr val="EEEEEE"/>
              </a:solidFill>
              <a:ln w="9525">
                <a:noFill/>
                <a:miter lim="800000"/>
                <a:headEnd/>
                <a:tailEnd/>
              </a:ln>
            </p:spPr>
            <p:txBody>
              <a:bodyPr/>
              <a:lstStyle/>
              <a:p>
                <a:endParaRPr lang="en-US" sz="2000"/>
              </a:p>
            </p:txBody>
          </p:sp>
          <p:sp>
            <p:nvSpPr>
              <p:cNvPr id="579717" name="Rectangle 133"/>
              <p:cNvSpPr>
                <a:spLocks noChangeArrowheads="1"/>
              </p:cNvSpPr>
              <p:nvPr/>
            </p:nvSpPr>
            <p:spPr bwMode="auto">
              <a:xfrm>
                <a:off x="1970" y="2108"/>
                <a:ext cx="1387" cy="18"/>
              </a:xfrm>
              <a:prstGeom prst="rect">
                <a:avLst/>
              </a:prstGeom>
              <a:solidFill>
                <a:srgbClr val="EEEEEE"/>
              </a:solidFill>
              <a:ln w="9525">
                <a:noFill/>
                <a:miter lim="800000"/>
                <a:headEnd/>
                <a:tailEnd/>
              </a:ln>
            </p:spPr>
            <p:txBody>
              <a:bodyPr/>
              <a:lstStyle/>
              <a:p>
                <a:endParaRPr lang="en-US" sz="2000"/>
              </a:p>
            </p:txBody>
          </p:sp>
          <p:sp>
            <p:nvSpPr>
              <p:cNvPr id="579718" name="Rectangle 134"/>
              <p:cNvSpPr>
                <a:spLocks noChangeArrowheads="1"/>
              </p:cNvSpPr>
              <p:nvPr/>
            </p:nvSpPr>
            <p:spPr bwMode="auto">
              <a:xfrm>
                <a:off x="1970" y="2108"/>
                <a:ext cx="1387" cy="19"/>
              </a:xfrm>
              <a:prstGeom prst="rect">
                <a:avLst/>
              </a:prstGeom>
              <a:solidFill>
                <a:srgbClr val="EEEEEE"/>
              </a:solidFill>
              <a:ln w="9525">
                <a:noFill/>
                <a:miter lim="800000"/>
                <a:headEnd/>
                <a:tailEnd/>
              </a:ln>
            </p:spPr>
            <p:txBody>
              <a:bodyPr/>
              <a:lstStyle/>
              <a:p>
                <a:endParaRPr lang="en-US" sz="2000"/>
              </a:p>
            </p:txBody>
          </p:sp>
          <p:grpSp>
            <p:nvGrpSpPr>
              <p:cNvPr id="4" name="Group 135"/>
              <p:cNvGrpSpPr>
                <a:grpSpLocks/>
              </p:cNvGrpSpPr>
              <p:nvPr/>
            </p:nvGrpSpPr>
            <p:grpSpPr bwMode="auto">
              <a:xfrm>
                <a:off x="1970" y="2108"/>
                <a:ext cx="1387" cy="64"/>
                <a:chOff x="1970" y="2040"/>
                <a:chExt cx="1387" cy="64"/>
              </a:xfrm>
            </p:grpSpPr>
            <p:sp>
              <p:nvSpPr>
                <p:cNvPr id="579720" name="Rectangle 136"/>
                <p:cNvSpPr>
                  <a:spLocks noChangeArrowheads="1"/>
                </p:cNvSpPr>
                <p:nvPr/>
              </p:nvSpPr>
              <p:spPr bwMode="auto">
                <a:xfrm>
                  <a:off x="1970" y="2040"/>
                  <a:ext cx="1387" cy="19"/>
                </a:xfrm>
                <a:prstGeom prst="rect">
                  <a:avLst/>
                </a:prstGeom>
                <a:solidFill>
                  <a:srgbClr val="FFFFFF"/>
                </a:solidFill>
                <a:ln w="9525">
                  <a:noFill/>
                  <a:miter lim="800000"/>
                  <a:headEnd/>
                  <a:tailEnd/>
                </a:ln>
              </p:spPr>
              <p:txBody>
                <a:bodyPr/>
                <a:lstStyle/>
                <a:p>
                  <a:endParaRPr lang="en-US" sz="2000"/>
                </a:p>
              </p:txBody>
            </p:sp>
            <p:sp>
              <p:nvSpPr>
                <p:cNvPr id="579721" name="Rectangle 137"/>
                <p:cNvSpPr>
                  <a:spLocks noChangeArrowheads="1"/>
                </p:cNvSpPr>
                <p:nvPr/>
              </p:nvSpPr>
              <p:spPr bwMode="auto">
                <a:xfrm>
                  <a:off x="1970" y="2040"/>
                  <a:ext cx="1387" cy="20"/>
                </a:xfrm>
                <a:prstGeom prst="rect">
                  <a:avLst/>
                </a:prstGeom>
                <a:solidFill>
                  <a:srgbClr val="FFFFFF"/>
                </a:solidFill>
                <a:ln w="9525">
                  <a:noFill/>
                  <a:miter lim="800000"/>
                  <a:headEnd/>
                  <a:tailEnd/>
                </a:ln>
              </p:spPr>
              <p:txBody>
                <a:bodyPr/>
                <a:lstStyle/>
                <a:p>
                  <a:endParaRPr lang="en-US" sz="2000"/>
                </a:p>
              </p:txBody>
            </p:sp>
            <p:sp>
              <p:nvSpPr>
                <p:cNvPr id="579722" name="Rectangle 138"/>
                <p:cNvSpPr>
                  <a:spLocks noChangeArrowheads="1"/>
                </p:cNvSpPr>
                <p:nvPr/>
              </p:nvSpPr>
              <p:spPr bwMode="auto">
                <a:xfrm>
                  <a:off x="1970" y="2042"/>
                  <a:ext cx="1387" cy="18"/>
                </a:xfrm>
                <a:prstGeom prst="rect">
                  <a:avLst/>
                </a:prstGeom>
                <a:solidFill>
                  <a:srgbClr val="FFFFFF"/>
                </a:solidFill>
                <a:ln w="9525">
                  <a:noFill/>
                  <a:miter lim="800000"/>
                  <a:headEnd/>
                  <a:tailEnd/>
                </a:ln>
              </p:spPr>
              <p:txBody>
                <a:bodyPr/>
                <a:lstStyle/>
                <a:p>
                  <a:endParaRPr lang="en-US" sz="2000"/>
                </a:p>
              </p:txBody>
            </p:sp>
            <p:sp>
              <p:nvSpPr>
                <p:cNvPr id="579723" name="Rectangle 139"/>
                <p:cNvSpPr>
                  <a:spLocks noChangeArrowheads="1"/>
                </p:cNvSpPr>
                <p:nvPr/>
              </p:nvSpPr>
              <p:spPr bwMode="auto">
                <a:xfrm>
                  <a:off x="1970" y="2042"/>
                  <a:ext cx="1387" cy="18"/>
                </a:xfrm>
                <a:prstGeom prst="rect">
                  <a:avLst/>
                </a:prstGeom>
                <a:solidFill>
                  <a:srgbClr val="FFFFFF"/>
                </a:solidFill>
                <a:ln w="9525">
                  <a:noFill/>
                  <a:miter lim="800000"/>
                  <a:headEnd/>
                  <a:tailEnd/>
                </a:ln>
              </p:spPr>
              <p:txBody>
                <a:bodyPr/>
                <a:lstStyle/>
                <a:p>
                  <a:endParaRPr lang="en-US" sz="2000"/>
                </a:p>
              </p:txBody>
            </p:sp>
            <p:sp>
              <p:nvSpPr>
                <p:cNvPr id="579724" name="Rectangle 140"/>
                <p:cNvSpPr>
                  <a:spLocks noChangeArrowheads="1"/>
                </p:cNvSpPr>
                <p:nvPr/>
              </p:nvSpPr>
              <p:spPr bwMode="auto">
                <a:xfrm>
                  <a:off x="1970" y="2042"/>
                  <a:ext cx="1387" cy="19"/>
                </a:xfrm>
                <a:prstGeom prst="rect">
                  <a:avLst/>
                </a:prstGeom>
                <a:solidFill>
                  <a:srgbClr val="FFFFFF"/>
                </a:solidFill>
                <a:ln w="9525">
                  <a:noFill/>
                  <a:miter lim="800000"/>
                  <a:headEnd/>
                  <a:tailEnd/>
                </a:ln>
              </p:spPr>
              <p:txBody>
                <a:bodyPr/>
                <a:lstStyle/>
                <a:p>
                  <a:endParaRPr lang="en-US" sz="2000"/>
                </a:p>
              </p:txBody>
            </p:sp>
            <p:sp>
              <p:nvSpPr>
                <p:cNvPr id="579725" name="Rectangle 141"/>
                <p:cNvSpPr>
                  <a:spLocks noChangeArrowheads="1"/>
                </p:cNvSpPr>
                <p:nvPr/>
              </p:nvSpPr>
              <p:spPr bwMode="auto">
                <a:xfrm>
                  <a:off x="1970" y="2042"/>
                  <a:ext cx="1387" cy="19"/>
                </a:xfrm>
                <a:prstGeom prst="rect">
                  <a:avLst/>
                </a:prstGeom>
                <a:solidFill>
                  <a:srgbClr val="FFFFFF"/>
                </a:solidFill>
                <a:ln w="9525">
                  <a:noFill/>
                  <a:miter lim="800000"/>
                  <a:headEnd/>
                  <a:tailEnd/>
                </a:ln>
              </p:spPr>
              <p:txBody>
                <a:bodyPr/>
                <a:lstStyle/>
                <a:p>
                  <a:endParaRPr lang="en-US" sz="2000"/>
                </a:p>
              </p:txBody>
            </p:sp>
            <p:sp>
              <p:nvSpPr>
                <p:cNvPr id="579726" name="Rectangle 142"/>
                <p:cNvSpPr>
                  <a:spLocks noChangeArrowheads="1"/>
                </p:cNvSpPr>
                <p:nvPr/>
              </p:nvSpPr>
              <p:spPr bwMode="auto">
                <a:xfrm>
                  <a:off x="1970" y="2043"/>
                  <a:ext cx="1387" cy="18"/>
                </a:xfrm>
                <a:prstGeom prst="rect">
                  <a:avLst/>
                </a:prstGeom>
                <a:solidFill>
                  <a:srgbClr val="FFFFFF"/>
                </a:solidFill>
                <a:ln w="9525">
                  <a:noFill/>
                  <a:miter lim="800000"/>
                  <a:headEnd/>
                  <a:tailEnd/>
                </a:ln>
              </p:spPr>
              <p:txBody>
                <a:bodyPr/>
                <a:lstStyle/>
                <a:p>
                  <a:endParaRPr lang="en-US" sz="2000"/>
                </a:p>
              </p:txBody>
            </p:sp>
            <p:sp>
              <p:nvSpPr>
                <p:cNvPr id="579727" name="Rectangle 143"/>
                <p:cNvSpPr>
                  <a:spLocks noChangeArrowheads="1"/>
                </p:cNvSpPr>
                <p:nvPr/>
              </p:nvSpPr>
              <p:spPr bwMode="auto">
                <a:xfrm>
                  <a:off x="1970" y="2043"/>
                  <a:ext cx="1387" cy="18"/>
                </a:xfrm>
                <a:prstGeom prst="rect">
                  <a:avLst/>
                </a:prstGeom>
                <a:solidFill>
                  <a:srgbClr val="EEEEEE"/>
                </a:solidFill>
                <a:ln w="9525">
                  <a:noFill/>
                  <a:miter lim="800000"/>
                  <a:headEnd/>
                  <a:tailEnd/>
                </a:ln>
              </p:spPr>
              <p:txBody>
                <a:bodyPr/>
                <a:lstStyle/>
                <a:p>
                  <a:endParaRPr lang="en-US" sz="2000"/>
                </a:p>
              </p:txBody>
            </p:sp>
            <p:sp>
              <p:nvSpPr>
                <p:cNvPr id="579728" name="Rectangle 144"/>
                <p:cNvSpPr>
                  <a:spLocks noChangeArrowheads="1"/>
                </p:cNvSpPr>
                <p:nvPr/>
              </p:nvSpPr>
              <p:spPr bwMode="auto">
                <a:xfrm>
                  <a:off x="1970" y="2043"/>
                  <a:ext cx="1387" cy="18"/>
                </a:xfrm>
                <a:prstGeom prst="rect">
                  <a:avLst/>
                </a:prstGeom>
                <a:solidFill>
                  <a:srgbClr val="EEEEEE"/>
                </a:solidFill>
                <a:ln w="9525">
                  <a:noFill/>
                  <a:miter lim="800000"/>
                  <a:headEnd/>
                  <a:tailEnd/>
                </a:ln>
              </p:spPr>
              <p:txBody>
                <a:bodyPr/>
                <a:lstStyle/>
                <a:p>
                  <a:endParaRPr lang="en-US" sz="2000"/>
                </a:p>
              </p:txBody>
            </p:sp>
            <p:sp>
              <p:nvSpPr>
                <p:cNvPr id="579729" name="Rectangle 145"/>
                <p:cNvSpPr>
                  <a:spLocks noChangeArrowheads="1"/>
                </p:cNvSpPr>
                <p:nvPr/>
              </p:nvSpPr>
              <p:spPr bwMode="auto">
                <a:xfrm>
                  <a:off x="1970" y="2043"/>
                  <a:ext cx="1387" cy="18"/>
                </a:xfrm>
                <a:prstGeom prst="rect">
                  <a:avLst/>
                </a:prstGeom>
                <a:solidFill>
                  <a:srgbClr val="EEEEEE"/>
                </a:solidFill>
                <a:ln w="9525">
                  <a:noFill/>
                  <a:miter lim="800000"/>
                  <a:headEnd/>
                  <a:tailEnd/>
                </a:ln>
              </p:spPr>
              <p:txBody>
                <a:bodyPr/>
                <a:lstStyle/>
                <a:p>
                  <a:endParaRPr lang="en-US" sz="2000"/>
                </a:p>
              </p:txBody>
            </p:sp>
            <p:sp>
              <p:nvSpPr>
                <p:cNvPr id="579730" name="Rectangle 146"/>
                <p:cNvSpPr>
                  <a:spLocks noChangeArrowheads="1"/>
                </p:cNvSpPr>
                <p:nvPr/>
              </p:nvSpPr>
              <p:spPr bwMode="auto">
                <a:xfrm>
                  <a:off x="1970" y="2043"/>
                  <a:ext cx="1387" cy="20"/>
                </a:xfrm>
                <a:prstGeom prst="rect">
                  <a:avLst/>
                </a:prstGeom>
                <a:solidFill>
                  <a:srgbClr val="EEEEEE"/>
                </a:solidFill>
                <a:ln w="9525">
                  <a:noFill/>
                  <a:miter lim="800000"/>
                  <a:headEnd/>
                  <a:tailEnd/>
                </a:ln>
              </p:spPr>
              <p:txBody>
                <a:bodyPr/>
                <a:lstStyle/>
                <a:p>
                  <a:endParaRPr lang="en-US" sz="2000"/>
                </a:p>
              </p:txBody>
            </p:sp>
            <p:sp>
              <p:nvSpPr>
                <p:cNvPr id="579731" name="Rectangle 147"/>
                <p:cNvSpPr>
                  <a:spLocks noChangeArrowheads="1"/>
                </p:cNvSpPr>
                <p:nvPr/>
              </p:nvSpPr>
              <p:spPr bwMode="auto">
                <a:xfrm>
                  <a:off x="1970" y="2043"/>
                  <a:ext cx="1387" cy="20"/>
                </a:xfrm>
                <a:prstGeom prst="rect">
                  <a:avLst/>
                </a:prstGeom>
                <a:solidFill>
                  <a:srgbClr val="EEEEEE"/>
                </a:solidFill>
                <a:ln w="9525">
                  <a:noFill/>
                  <a:miter lim="800000"/>
                  <a:headEnd/>
                  <a:tailEnd/>
                </a:ln>
              </p:spPr>
              <p:txBody>
                <a:bodyPr/>
                <a:lstStyle/>
                <a:p>
                  <a:endParaRPr lang="en-US" sz="2000"/>
                </a:p>
              </p:txBody>
            </p:sp>
            <p:sp>
              <p:nvSpPr>
                <p:cNvPr id="579732" name="Rectangle 148"/>
                <p:cNvSpPr>
                  <a:spLocks noChangeArrowheads="1"/>
                </p:cNvSpPr>
                <p:nvPr/>
              </p:nvSpPr>
              <p:spPr bwMode="auto">
                <a:xfrm>
                  <a:off x="1970" y="2044"/>
                  <a:ext cx="1387" cy="19"/>
                </a:xfrm>
                <a:prstGeom prst="rect">
                  <a:avLst/>
                </a:prstGeom>
                <a:solidFill>
                  <a:srgbClr val="EEEEEE"/>
                </a:solidFill>
                <a:ln w="9525">
                  <a:noFill/>
                  <a:miter lim="800000"/>
                  <a:headEnd/>
                  <a:tailEnd/>
                </a:ln>
              </p:spPr>
              <p:txBody>
                <a:bodyPr/>
                <a:lstStyle/>
                <a:p>
                  <a:endParaRPr lang="en-US" sz="2000"/>
                </a:p>
              </p:txBody>
            </p:sp>
            <p:sp>
              <p:nvSpPr>
                <p:cNvPr id="579733" name="Rectangle 149"/>
                <p:cNvSpPr>
                  <a:spLocks noChangeArrowheads="1"/>
                </p:cNvSpPr>
                <p:nvPr/>
              </p:nvSpPr>
              <p:spPr bwMode="auto">
                <a:xfrm>
                  <a:off x="1970" y="2044"/>
                  <a:ext cx="1387" cy="19"/>
                </a:xfrm>
                <a:prstGeom prst="rect">
                  <a:avLst/>
                </a:prstGeom>
                <a:solidFill>
                  <a:srgbClr val="EEEEEE"/>
                </a:solidFill>
                <a:ln w="9525">
                  <a:noFill/>
                  <a:miter lim="800000"/>
                  <a:headEnd/>
                  <a:tailEnd/>
                </a:ln>
              </p:spPr>
              <p:txBody>
                <a:bodyPr/>
                <a:lstStyle/>
                <a:p>
                  <a:endParaRPr lang="en-US" sz="2000"/>
                </a:p>
              </p:txBody>
            </p:sp>
            <p:sp>
              <p:nvSpPr>
                <p:cNvPr id="579734" name="Rectangle 150"/>
                <p:cNvSpPr>
                  <a:spLocks noChangeArrowheads="1"/>
                </p:cNvSpPr>
                <p:nvPr/>
              </p:nvSpPr>
              <p:spPr bwMode="auto">
                <a:xfrm>
                  <a:off x="1970" y="2044"/>
                  <a:ext cx="1387" cy="19"/>
                </a:xfrm>
                <a:prstGeom prst="rect">
                  <a:avLst/>
                </a:prstGeom>
                <a:solidFill>
                  <a:srgbClr val="EEEEEE"/>
                </a:solidFill>
                <a:ln w="9525">
                  <a:noFill/>
                  <a:miter lim="800000"/>
                  <a:headEnd/>
                  <a:tailEnd/>
                </a:ln>
              </p:spPr>
              <p:txBody>
                <a:bodyPr/>
                <a:lstStyle/>
                <a:p>
                  <a:endParaRPr lang="en-US" sz="2000"/>
                </a:p>
              </p:txBody>
            </p:sp>
            <p:sp>
              <p:nvSpPr>
                <p:cNvPr id="579735" name="Rectangle 151"/>
                <p:cNvSpPr>
                  <a:spLocks noChangeArrowheads="1"/>
                </p:cNvSpPr>
                <p:nvPr/>
              </p:nvSpPr>
              <p:spPr bwMode="auto">
                <a:xfrm>
                  <a:off x="1970" y="2045"/>
                  <a:ext cx="1387" cy="18"/>
                </a:xfrm>
                <a:prstGeom prst="rect">
                  <a:avLst/>
                </a:prstGeom>
                <a:solidFill>
                  <a:srgbClr val="D4D4D4"/>
                </a:solidFill>
                <a:ln w="9525">
                  <a:noFill/>
                  <a:miter lim="800000"/>
                  <a:headEnd/>
                  <a:tailEnd/>
                </a:ln>
              </p:spPr>
              <p:txBody>
                <a:bodyPr/>
                <a:lstStyle/>
                <a:p>
                  <a:endParaRPr lang="en-US" sz="2000"/>
                </a:p>
              </p:txBody>
            </p:sp>
            <p:sp>
              <p:nvSpPr>
                <p:cNvPr id="579736" name="Rectangle 152"/>
                <p:cNvSpPr>
                  <a:spLocks noChangeArrowheads="1"/>
                </p:cNvSpPr>
                <p:nvPr/>
              </p:nvSpPr>
              <p:spPr bwMode="auto">
                <a:xfrm>
                  <a:off x="1970" y="2045"/>
                  <a:ext cx="1387" cy="18"/>
                </a:xfrm>
                <a:prstGeom prst="rect">
                  <a:avLst/>
                </a:prstGeom>
                <a:solidFill>
                  <a:srgbClr val="D4D4D4"/>
                </a:solidFill>
                <a:ln w="9525">
                  <a:noFill/>
                  <a:miter lim="800000"/>
                  <a:headEnd/>
                  <a:tailEnd/>
                </a:ln>
              </p:spPr>
              <p:txBody>
                <a:bodyPr/>
                <a:lstStyle/>
                <a:p>
                  <a:endParaRPr lang="en-US" sz="2000"/>
                </a:p>
              </p:txBody>
            </p:sp>
            <p:sp>
              <p:nvSpPr>
                <p:cNvPr id="579737" name="Rectangle 153"/>
                <p:cNvSpPr>
                  <a:spLocks noChangeArrowheads="1"/>
                </p:cNvSpPr>
                <p:nvPr/>
              </p:nvSpPr>
              <p:spPr bwMode="auto">
                <a:xfrm>
                  <a:off x="1970" y="2045"/>
                  <a:ext cx="1387" cy="19"/>
                </a:xfrm>
                <a:prstGeom prst="rect">
                  <a:avLst/>
                </a:prstGeom>
                <a:solidFill>
                  <a:srgbClr val="D4D4D4"/>
                </a:solidFill>
                <a:ln w="9525">
                  <a:noFill/>
                  <a:miter lim="800000"/>
                  <a:headEnd/>
                  <a:tailEnd/>
                </a:ln>
              </p:spPr>
              <p:txBody>
                <a:bodyPr/>
                <a:lstStyle/>
                <a:p>
                  <a:endParaRPr lang="en-US" sz="2000"/>
                </a:p>
              </p:txBody>
            </p:sp>
            <p:sp>
              <p:nvSpPr>
                <p:cNvPr id="579738" name="Rectangle 154"/>
                <p:cNvSpPr>
                  <a:spLocks noChangeArrowheads="1"/>
                </p:cNvSpPr>
                <p:nvPr/>
              </p:nvSpPr>
              <p:spPr bwMode="auto">
                <a:xfrm>
                  <a:off x="1970" y="2046"/>
                  <a:ext cx="1387" cy="18"/>
                </a:xfrm>
                <a:prstGeom prst="rect">
                  <a:avLst/>
                </a:prstGeom>
                <a:solidFill>
                  <a:srgbClr val="D4D4D4"/>
                </a:solidFill>
                <a:ln w="9525">
                  <a:noFill/>
                  <a:miter lim="800000"/>
                  <a:headEnd/>
                  <a:tailEnd/>
                </a:ln>
              </p:spPr>
              <p:txBody>
                <a:bodyPr/>
                <a:lstStyle/>
                <a:p>
                  <a:endParaRPr lang="en-US" sz="2000"/>
                </a:p>
              </p:txBody>
            </p:sp>
            <p:sp>
              <p:nvSpPr>
                <p:cNvPr id="579739" name="Rectangle 155"/>
                <p:cNvSpPr>
                  <a:spLocks noChangeArrowheads="1"/>
                </p:cNvSpPr>
                <p:nvPr/>
              </p:nvSpPr>
              <p:spPr bwMode="auto">
                <a:xfrm>
                  <a:off x="1970" y="2046"/>
                  <a:ext cx="1387" cy="19"/>
                </a:xfrm>
                <a:prstGeom prst="rect">
                  <a:avLst/>
                </a:prstGeom>
                <a:solidFill>
                  <a:srgbClr val="D4D4D4"/>
                </a:solidFill>
                <a:ln w="9525">
                  <a:noFill/>
                  <a:miter lim="800000"/>
                  <a:headEnd/>
                  <a:tailEnd/>
                </a:ln>
              </p:spPr>
              <p:txBody>
                <a:bodyPr/>
                <a:lstStyle/>
                <a:p>
                  <a:endParaRPr lang="en-US" sz="2000"/>
                </a:p>
              </p:txBody>
            </p:sp>
            <p:sp>
              <p:nvSpPr>
                <p:cNvPr id="579740" name="Rectangle 156"/>
                <p:cNvSpPr>
                  <a:spLocks noChangeArrowheads="1"/>
                </p:cNvSpPr>
                <p:nvPr/>
              </p:nvSpPr>
              <p:spPr bwMode="auto">
                <a:xfrm>
                  <a:off x="1970" y="2046"/>
                  <a:ext cx="1387" cy="19"/>
                </a:xfrm>
                <a:prstGeom prst="rect">
                  <a:avLst/>
                </a:prstGeom>
                <a:solidFill>
                  <a:srgbClr val="D4D4D4"/>
                </a:solidFill>
                <a:ln w="9525">
                  <a:noFill/>
                  <a:miter lim="800000"/>
                  <a:headEnd/>
                  <a:tailEnd/>
                </a:ln>
              </p:spPr>
              <p:txBody>
                <a:bodyPr/>
                <a:lstStyle/>
                <a:p>
                  <a:endParaRPr lang="en-US" sz="2000"/>
                </a:p>
              </p:txBody>
            </p:sp>
            <p:sp>
              <p:nvSpPr>
                <p:cNvPr id="579741" name="Rectangle 157"/>
                <p:cNvSpPr>
                  <a:spLocks noChangeArrowheads="1"/>
                </p:cNvSpPr>
                <p:nvPr/>
              </p:nvSpPr>
              <p:spPr bwMode="auto">
                <a:xfrm>
                  <a:off x="1970" y="2046"/>
                  <a:ext cx="1387" cy="19"/>
                </a:xfrm>
                <a:prstGeom prst="rect">
                  <a:avLst/>
                </a:prstGeom>
                <a:solidFill>
                  <a:srgbClr val="D4D4D4"/>
                </a:solidFill>
                <a:ln w="9525">
                  <a:noFill/>
                  <a:miter lim="800000"/>
                  <a:headEnd/>
                  <a:tailEnd/>
                </a:ln>
              </p:spPr>
              <p:txBody>
                <a:bodyPr/>
                <a:lstStyle/>
                <a:p>
                  <a:endParaRPr lang="en-US" sz="2000"/>
                </a:p>
              </p:txBody>
            </p:sp>
            <p:sp>
              <p:nvSpPr>
                <p:cNvPr id="579742" name="Rectangle 158"/>
                <p:cNvSpPr>
                  <a:spLocks noChangeArrowheads="1"/>
                </p:cNvSpPr>
                <p:nvPr/>
              </p:nvSpPr>
              <p:spPr bwMode="auto">
                <a:xfrm>
                  <a:off x="1970" y="2046"/>
                  <a:ext cx="1387" cy="19"/>
                </a:xfrm>
                <a:prstGeom prst="rect">
                  <a:avLst/>
                </a:prstGeom>
                <a:solidFill>
                  <a:srgbClr val="D4D4D4"/>
                </a:solidFill>
                <a:ln w="9525">
                  <a:noFill/>
                  <a:miter lim="800000"/>
                  <a:headEnd/>
                  <a:tailEnd/>
                </a:ln>
              </p:spPr>
              <p:txBody>
                <a:bodyPr/>
                <a:lstStyle/>
                <a:p>
                  <a:endParaRPr lang="en-US" sz="2000"/>
                </a:p>
              </p:txBody>
            </p:sp>
            <p:sp>
              <p:nvSpPr>
                <p:cNvPr id="579743" name="Rectangle 159"/>
                <p:cNvSpPr>
                  <a:spLocks noChangeArrowheads="1"/>
                </p:cNvSpPr>
                <p:nvPr/>
              </p:nvSpPr>
              <p:spPr bwMode="auto">
                <a:xfrm>
                  <a:off x="1970" y="2046"/>
                  <a:ext cx="1387" cy="20"/>
                </a:xfrm>
                <a:prstGeom prst="rect">
                  <a:avLst/>
                </a:prstGeom>
                <a:solidFill>
                  <a:srgbClr val="D4D4D4"/>
                </a:solidFill>
                <a:ln w="9525">
                  <a:noFill/>
                  <a:miter lim="800000"/>
                  <a:headEnd/>
                  <a:tailEnd/>
                </a:ln>
              </p:spPr>
              <p:txBody>
                <a:bodyPr/>
                <a:lstStyle/>
                <a:p>
                  <a:endParaRPr lang="en-US" sz="2000"/>
                </a:p>
              </p:txBody>
            </p:sp>
            <p:sp>
              <p:nvSpPr>
                <p:cNvPr id="579744" name="Rectangle 160"/>
                <p:cNvSpPr>
                  <a:spLocks noChangeArrowheads="1"/>
                </p:cNvSpPr>
                <p:nvPr/>
              </p:nvSpPr>
              <p:spPr bwMode="auto">
                <a:xfrm>
                  <a:off x="1970" y="2047"/>
                  <a:ext cx="1387" cy="19"/>
                </a:xfrm>
                <a:prstGeom prst="rect">
                  <a:avLst/>
                </a:prstGeom>
                <a:solidFill>
                  <a:srgbClr val="D4D4D4"/>
                </a:solidFill>
                <a:ln w="9525">
                  <a:noFill/>
                  <a:miter lim="800000"/>
                  <a:headEnd/>
                  <a:tailEnd/>
                </a:ln>
              </p:spPr>
              <p:txBody>
                <a:bodyPr/>
                <a:lstStyle/>
                <a:p>
                  <a:endParaRPr lang="en-US" sz="2000"/>
                </a:p>
              </p:txBody>
            </p:sp>
            <p:sp>
              <p:nvSpPr>
                <p:cNvPr id="579745" name="Rectangle 161"/>
                <p:cNvSpPr>
                  <a:spLocks noChangeArrowheads="1"/>
                </p:cNvSpPr>
                <p:nvPr/>
              </p:nvSpPr>
              <p:spPr bwMode="auto">
                <a:xfrm>
                  <a:off x="1970" y="2047"/>
                  <a:ext cx="1387" cy="19"/>
                </a:xfrm>
                <a:prstGeom prst="rect">
                  <a:avLst/>
                </a:prstGeom>
                <a:solidFill>
                  <a:srgbClr val="D4D4D4"/>
                </a:solidFill>
                <a:ln w="9525">
                  <a:noFill/>
                  <a:miter lim="800000"/>
                  <a:headEnd/>
                  <a:tailEnd/>
                </a:ln>
              </p:spPr>
              <p:txBody>
                <a:bodyPr/>
                <a:lstStyle/>
                <a:p>
                  <a:endParaRPr lang="en-US" sz="2000"/>
                </a:p>
              </p:txBody>
            </p:sp>
            <p:sp>
              <p:nvSpPr>
                <p:cNvPr id="579746" name="Rectangle 162"/>
                <p:cNvSpPr>
                  <a:spLocks noChangeArrowheads="1"/>
                </p:cNvSpPr>
                <p:nvPr/>
              </p:nvSpPr>
              <p:spPr bwMode="auto">
                <a:xfrm>
                  <a:off x="1970" y="2047"/>
                  <a:ext cx="1387" cy="19"/>
                </a:xfrm>
                <a:prstGeom prst="rect">
                  <a:avLst/>
                </a:prstGeom>
                <a:solidFill>
                  <a:srgbClr val="D4D4D4"/>
                </a:solidFill>
                <a:ln w="9525">
                  <a:noFill/>
                  <a:miter lim="800000"/>
                  <a:headEnd/>
                  <a:tailEnd/>
                </a:ln>
              </p:spPr>
              <p:txBody>
                <a:bodyPr/>
                <a:lstStyle/>
                <a:p>
                  <a:endParaRPr lang="en-US" sz="2000"/>
                </a:p>
              </p:txBody>
            </p:sp>
            <p:sp>
              <p:nvSpPr>
                <p:cNvPr id="579747" name="Rectangle 163"/>
                <p:cNvSpPr>
                  <a:spLocks noChangeArrowheads="1"/>
                </p:cNvSpPr>
                <p:nvPr/>
              </p:nvSpPr>
              <p:spPr bwMode="auto">
                <a:xfrm>
                  <a:off x="1970" y="2047"/>
                  <a:ext cx="1387" cy="19"/>
                </a:xfrm>
                <a:prstGeom prst="rect">
                  <a:avLst/>
                </a:prstGeom>
                <a:solidFill>
                  <a:srgbClr val="D4D4D4"/>
                </a:solidFill>
                <a:ln w="9525">
                  <a:noFill/>
                  <a:miter lim="800000"/>
                  <a:headEnd/>
                  <a:tailEnd/>
                </a:ln>
              </p:spPr>
              <p:txBody>
                <a:bodyPr/>
                <a:lstStyle/>
                <a:p>
                  <a:endParaRPr lang="en-US" sz="2000"/>
                </a:p>
              </p:txBody>
            </p:sp>
            <p:sp>
              <p:nvSpPr>
                <p:cNvPr id="579748" name="Rectangle 164"/>
                <p:cNvSpPr>
                  <a:spLocks noChangeArrowheads="1"/>
                </p:cNvSpPr>
                <p:nvPr/>
              </p:nvSpPr>
              <p:spPr bwMode="auto">
                <a:xfrm>
                  <a:off x="1970" y="2048"/>
                  <a:ext cx="1387" cy="18"/>
                </a:xfrm>
                <a:prstGeom prst="rect">
                  <a:avLst/>
                </a:prstGeom>
                <a:solidFill>
                  <a:srgbClr val="D4D4D4"/>
                </a:solidFill>
                <a:ln w="9525">
                  <a:noFill/>
                  <a:miter lim="800000"/>
                  <a:headEnd/>
                  <a:tailEnd/>
                </a:ln>
              </p:spPr>
              <p:txBody>
                <a:bodyPr/>
                <a:lstStyle/>
                <a:p>
                  <a:endParaRPr lang="en-US" sz="2000"/>
                </a:p>
              </p:txBody>
            </p:sp>
            <p:sp>
              <p:nvSpPr>
                <p:cNvPr id="579749" name="Rectangle 165"/>
                <p:cNvSpPr>
                  <a:spLocks noChangeArrowheads="1"/>
                </p:cNvSpPr>
                <p:nvPr/>
              </p:nvSpPr>
              <p:spPr bwMode="auto">
                <a:xfrm>
                  <a:off x="1970" y="2048"/>
                  <a:ext cx="1387" cy="19"/>
                </a:xfrm>
                <a:prstGeom prst="rect">
                  <a:avLst/>
                </a:prstGeom>
                <a:solidFill>
                  <a:srgbClr val="D4D4D4"/>
                </a:solidFill>
                <a:ln w="9525">
                  <a:noFill/>
                  <a:miter lim="800000"/>
                  <a:headEnd/>
                  <a:tailEnd/>
                </a:ln>
              </p:spPr>
              <p:txBody>
                <a:bodyPr/>
                <a:lstStyle/>
                <a:p>
                  <a:endParaRPr lang="en-US" sz="2000"/>
                </a:p>
              </p:txBody>
            </p:sp>
            <p:sp>
              <p:nvSpPr>
                <p:cNvPr id="579750" name="Rectangle 166"/>
                <p:cNvSpPr>
                  <a:spLocks noChangeArrowheads="1"/>
                </p:cNvSpPr>
                <p:nvPr/>
              </p:nvSpPr>
              <p:spPr bwMode="auto">
                <a:xfrm>
                  <a:off x="1970" y="2048"/>
                  <a:ext cx="1387" cy="19"/>
                </a:xfrm>
                <a:prstGeom prst="rect">
                  <a:avLst/>
                </a:prstGeom>
                <a:solidFill>
                  <a:srgbClr val="D4D4D4"/>
                </a:solidFill>
                <a:ln w="9525">
                  <a:noFill/>
                  <a:miter lim="800000"/>
                  <a:headEnd/>
                  <a:tailEnd/>
                </a:ln>
              </p:spPr>
              <p:txBody>
                <a:bodyPr/>
                <a:lstStyle/>
                <a:p>
                  <a:endParaRPr lang="en-US" sz="2000"/>
                </a:p>
              </p:txBody>
            </p:sp>
            <p:sp>
              <p:nvSpPr>
                <p:cNvPr id="579751" name="Rectangle 167"/>
                <p:cNvSpPr>
                  <a:spLocks noChangeArrowheads="1"/>
                </p:cNvSpPr>
                <p:nvPr/>
              </p:nvSpPr>
              <p:spPr bwMode="auto">
                <a:xfrm>
                  <a:off x="1970" y="2049"/>
                  <a:ext cx="1387" cy="18"/>
                </a:xfrm>
                <a:prstGeom prst="rect">
                  <a:avLst/>
                </a:prstGeom>
                <a:solidFill>
                  <a:srgbClr val="D4D4D4"/>
                </a:solidFill>
                <a:ln w="9525">
                  <a:noFill/>
                  <a:miter lim="800000"/>
                  <a:headEnd/>
                  <a:tailEnd/>
                </a:ln>
              </p:spPr>
              <p:txBody>
                <a:bodyPr/>
                <a:lstStyle/>
                <a:p>
                  <a:endParaRPr lang="en-US" sz="2000"/>
                </a:p>
              </p:txBody>
            </p:sp>
            <p:sp>
              <p:nvSpPr>
                <p:cNvPr id="579752" name="Rectangle 168"/>
                <p:cNvSpPr>
                  <a:spLocks noChangeArrowheads="1"/>
                </p:cNvSpPr>
                <p:nvPr/>
              </p:nvSpPr>
              <p:spPr bwMode="auto">
                <a:xfrm>
                  <a:off x="1970" y="2049"/>
                  <a:ext cx="1387" cy="18"/>
                </a:xfrm>
                <a:prstGeom prst="rect">
                  <a:avLst/>
                </a:prstGeom>
                <a:solidFill>
                  <a:srgbClr val="D4D4D4"/>
                </a:solidFill>
                <a:ln w="9525">
                  <a:noFill/>
                  <a:miter lim="800000"/>
                  <a:headEnd/>
                  <a:tailEnd/>
                </a:ln>
              </p:spPr>
              <p:txBody>
                <a:bodyPr/>
                <a:lstStyle/>
                <a:p>
                  <a:endParaRPr lang="en-US" sz="2000"/>
                </a:p>
              </p:txBody>
            </p:sp>
            <p:sp>
              <p:nvSpPr>
                <p:cNvPr id="579753" name="Rectangle 169"/>
                <p:cNvSpPr>
                  <a:spLocks noChangeArrowheads="1"/>
                </p:cNvSpPr>
                <p:nvPr/>
              </p:nvSpPr>
              <p:spPr bwMode="auto">
                <a:xfrm>
                  <a:off x="1970" y="2049"/>
                  <a:ext cx="1387" cy="18"/>
                </a:xfrm>
                <a:prstGeom prst="rect">
                  <a:avLst/>
                </a:prstGeom>
                <a:solidFill>
                  <a:srgbClr val="D4D4D4"/>
                </a:solidFill>
                <a:ln w="9525">
                  <a:noFill/>
                  <a:miter lim="800000"/>
                  <a:headEnd/>
                  <a:tailEnd/>
                </a:ln>
              </p:spPr>
              <p:txBody>
                <a:bodyPr/>
                <a:lstStyle/>
                <a:p>
                  <a:endParaRPr lang="en-US" sz="2000"/>
                </a:p>
              </p:txBody>
            </p:sp>
            <p:sp>
              <p:nvSpPr>
                <p:cNvPr id="579754" name="Rectangle 170"/>
                <p:cNvSpPr>
                  <a:spLocks noChangeArrowheads="1"/>
                </p:cNvSpPr>
                <p:nvPr/>
              </p:nvSpPr>
              <p:spPr bwMode="auto">
                <a:xfrm>
                  <a:off x="1970" y="2049"/>
                  <a:ext cx="1387" cy="18"/>
                </a:xfrm>
                <a:prstGeom prst="rect">
                  <a:avLst/>
                </a:prstGeom>
                <a:solidFill>
                  <a:srgbClr val="D4D4D4"/>
                </a:solidFill>
                <a:ln w="9525">
                  <a:noFill/>
                  <a:miter lim="800000"/>
                  <a:headEnd/>
                  <a:tailEnd/>
                </a:ln>
              </p:spPr>
              <p:txBody>
                <a:bodyPr/>
                <a:lstStyle/>
                <a:p>
                  <a:endParaRPr lang="en-US" sz="2000"/>
                </a:p>
              </p:txBody>
            </p:sp>
            <p:sp>
              <p:nvSpPr>
                <p:cNvPr id="579755" name="Rectangle 171"/>
                <p:cNvSpPr>
                  <a:spLocks noChangeArrowheads="1"/>
                </p:cNvSpPr>
                <p:nvPr/>
              </p:nvSpPr>
              <p:spPr bwMode="auto">
                <a:xfrm>
                  <a:off x="1970" y="2049"/>
                  <a:ext cx="1387" cy="19"/>
                </a:xfrm>
                <a:prstGeom prst="rect">
                  <a:avLst/>
                </a:prstGeom>
                <a:solidFill>
                  <a:srgbClr val="D4D4D4"/>
                </a:solidFill>
                <a:ln w="9525">
                  <a:noFill/>
                  <a:miter lim="800000"/>
                  <a:headEnd/>
                  <a:tailEnd/>
                </a:ln>
              </p:spPr>
              <p:txBody>
                <a:bodyPr/>
                <a:lstStyle/>
                <a:p>
                  <a:endParaRPr lang="en-US" sz="2000"/>
                </a:p>
              </p:txBody>
            </p:sp>
            <p:sp>
              <p:nvSpPr>
                <p:cNvPr id="579756" name="Rectangle 172"/>
                <p:cNvSpPr>
                  <a:spLocks noChangeArrowheads="1"/>
                </p:cNvSpPr>
                <p:nvPr/>
              </p:nvSpPr>
              <p:spPr bwMode="auto">
                <a:xfrm>
                  <a:off x="1970" y="2049"/>
                  <a:ext cx="1387" cy="19"/>
                </a:xfrm>
                <a:prstGeom prst="rect">
                  <a:avLst/>
                </a:prstGeom>
                <a:solidFill>
                  <a:srgbClr val="D4D4D4"/>
                </a:solidFill>
                <a:ln w="9525">
                  <a:noFill/>
                  <a:miter lim="800000"/>
                  <a:headEnd/>
                  <a:tailEnd/>
                </a:ln>
              </p:spPr>
              <p:txBody>
                <a:bodyPr/>
                <a:lstStyle/>
                <a:p>
                  <a:endParaRPr lang="en-US" sz="2000"/>
                </a:p>
              </p:txBody>
            </p:sp>
            <p:sp>
              <p:nvSpPr>
                <p:cNvPr id="579757" name="Rectangle 173"/>
                <p:cNvSpPr>
                  <a:spLocks noChangeArrowheads="1"/>
                </p:cNvSpPr>
                <p:nvPr/>
              </p:nvSpPr>
              <p:spPr bwMode="auto">
                <a:xfrm>
                  <a:off x="1970" y="2049"/>
                  <a:ext cx="1387" cy="19"/>
                </a:xfrm>
                <a:prstGeom prst="rect">
                  <a:avLst/>
                </a:prstGeom>
                <a:solidFill>
                  <a:srgbClr val="D4D4D4"/>
                </a:solidFill>
                <a:ln w="9525">
                  <a:noFill/>
                  <a:miter lim="800000"/>
                  <a:headEnd/>
                  <a:tailEnd/>
                </a:ln>
              </p:spPr>
              <p:txBody>
                <a:bodyPr/>
                <a:lstStyle/>
                <a:p>
                  <a:endParaRPr lang="en-US" sz="2000"/>
                </a:p>
              </p:txBody>
            </p:sp>
            <p:sp>
              <p:nvSpPr>
                <p:cNvPr id="579758" name="Rectangle 174"/>
                <p:cNvSpPr>
                  <a:spLocks noChangeArrowheads="1"/>
                </p:cNvSpPr>
                <p:nvPr/>
              </p:nvSpPr>
              <p:spPr bwMode="auto">
                <a:xfrm>
                  <a:off x="1970" y="2049"/>
                  <a:ext cx="1387" cy="19"/>
                </a:xfrm>
                <a:prstGeom prst="rect">
                  <a:avLst/>
                </a:prstGeom>
                <a:solidFill>
                  <a:srgbClr val="D4D4D4"/>
                </a:solidFill>
                <a:ln w="9525">
                  <a:noFill/>
                  <a:miter lim="800000"/>
                  <a:headEnd/>
                  <a:tailEnd/>
                </a:ln>
              </p:spPr>
              <p:txBody>
                <a:bodyPr/>
                <a:lstStyle/>
                <a:p>
                  <a:endParaRPr lang="en-US" sz="2000"/>
                </a:p>
              </p:txBody>
            </p:sp>
            <p:sp>
              <p:nvSpPr>
                <p:cNvPr id="579759" name="Rectangle 175"/>
                <p:cNvSpPr>
                  <a:spLocks noChangeArrowheads="1"/>
                </p:cNvSpPr>
                <p:nvPr/>
              </p:nvSpPr>
              <p:spPr bwMode="auto">
                <a:xfrm>
                  <a:off x="1970" y="2049"/>
                  <a:ext cx="1387" cy="19"/>
                </a:xfrm>
                <a:prstGeom prst="rect">
                  <a:avLst/>
                </a:prstGeom>
                <a:solidFill>
                  <a:srgbClr val="D4D4D4"/>
                </a:solidFill>
                <a:ln w="9525">
                  <a:noFill/>
                  <a:miter lim="800000"/>
                  <a:headEnd/>
                  <a:tailEnd/>
                </a:ln>
              </p:spPr>
              <p:txBody>
                <a:bodyPr/>
                <a:lstStyle/>
                <a:p>
                  <a:endParaRPr lang="en-US" sz="2000"/>
                </a:p>
              </p:txBody>
            </p:sp>
            <p:sp>
              <p:nvSpPr>
                <p:cNvPr id="579760" name="Rectangle 176"/>
                <p:cNvSpPr>
                  <a:spLocks noChangeArrowheads="1"/>
                </p:cNvSpPr>
                <p:nvPr/>
              </p:nvSpPr>
              <p:spPr bwMode="auto">
                <a:xfrm>
                  <a:off x="1970" y="2050"/>
                  <a:ext cx="1387" cy="18"/>
                </a:xfrm>
                <a:prstGeom prst="rect">
                  <a:avLst/>
                </a:prstGeom>
                <a:solidFill>
                  <a:srgbClr val="C3C3C3"/>
                </a:solidFill>
                <a:ln w="9525">
                  <a:noFill/>
                  <a:miter lim="800000"/>
                  <a:headEnd/>
                  <a:tailEnd/>
                </a:ln>
              </p:spPr>
              <p:txBody>
                <a:bodyPr/>
                <a:lstStyle/>
                <a:p>
                  <a:endParaRPr lang="en-US" sz="2000"/>
                </a:p>
              </p:txBody>
            </p:sp>
            <p:sp>
              <p:nvSpPr>
                <p:cNvPr id="579761" name="Rectangle 177"/>
                <p:cNvSpPr>
                  <a:spLocks noChangeArrowheads="1"/>
                </p:cNvSpPr>
                <p:nvPr/>
              </p:nvSpPr>
              <p:spPr bwMode="auto">
                <a:xfrm>
                  <a:off x="1970" y="2050"/>
                  <a:ext cx="1387" cy="20"/>
                </a:xfrm>
                <a:prstGeom prst="rect">
                  <a:avLst/>
                </a:prstGeom>
                <a:solidFill>
                  <a:srgbClr val="C3C3C3"/>
                </a:solidFill>
                <a:ln w="9525">
                  <a:noFill/>
                  <a:miter lim="800000"/>
                  <a:headEnd/>
                  <a:tailEnd/>
                </a:ln>
              </p:spPr>
              <p:txBody>
                <a:bodyPr/>
                <a:lstStyle/>
                <a:p>
                  <a:endParaRPr lang="en-US" sz="2000"/>
                </a:p>
              </p:txBody>
            </p:sp>
            <p:sp>
              <p:nvSpPr>
                <p:cNvPr id="579762" name="Rectangle 178"/>
                <p:cNvSpPr>
                  <a:spLocks noChangeArrowheads="1"/>
                </p:cNvSpPr>
                <p:nvPr/>
              </p:nvSpPr>
              <p:spPr bwMode="auto">
                <a:xfrm>
                  <a:off x="1970" y="2050"/>
                  <a:ext cx="1387" cy="20"/>
                </a:xfrm>
                <a:prstGeom prst="rect">
                  <a:avLst/>
                </a:prstGeom>
                <a:solidFill>
                  <a:srgbClr val="C3C3C3"/>
                </a:solidFill>
                <a:ln w="9525">
                  <a:noFill/>
                  <a:miter lim="800000"/>
                  <a:headEnd/>
                  <a:tailEnd/>
                </a:ln>
              </p:spPr>
              <p:txBody>
                <a:bodyPr/>
                <a:lstStyle/>
                <a:p>
                  <a:endParaRPr lang="en-US" sz="2000"/>
                </a:p>
              </p:txBody>
            </p:sp>
            <p:sp>
              <p:nvSpPr>
                <p:cNvPr id="579763" name="Rectangle 179"/>
                <p:cNvSpPr>
                  <a:spLocks noChangeArrowheads="1"/>
                </p:cNvSpPr>
                <p:nvPr/>
              </p:nvSpPr>
              <p:spPr bwMode="auto">
                <a:xfrm>
                  <a:off x="1970" y="2050"/>
                  <a:ext cx="1387" cy="20"/>
                </a:xfrm>
                <a:prstGeom prst="rect">
                  <a:avLst/>
                </a:prstGeom>
                <a:solidFill>
                  <a:srgbClr val="C3C3C3"/>
                </a:solidFill>
                <a:ln w="9525">
                  <a:noFill/>
                  <a:miter lim="800000"/>
                  <a:headEnd/>
                  <a:tailEnd/>
                </a:ln>
              </p:spPr>
              <p:txBody>
                <a:bodyPr/>
                <a:lstStyle/>
                <a:p>
                  <a:endParaRPr lang="en-US" sz="2000"/>
                </a:p>
              </p:txBody>
            </p:sp>
            <p:sp>
              <p:nvSpPr>
                <p:cNvPr id="579764" name="Rectangle 180"/>
                <p:cNvSpPr>
                  <a:spLocks noChangeArrowheads="1"/>
                </p:cNvSpPr>
                <p:nvPr/>
              </p:nvSpPr>
              <p:spPr bwMode="auto">
                <a:xfrm>
                  <a:off x="1970" y="2051"/>
                  <a:ext cx="1387" cy="19"/>
                </a:xfrm>
                <a:prstGeom prst="rect">
                  <a:avLst/>
                </a:prstGeom>
                <a:solidFill>
                  <a:srgbClr val="C3C3C3"/>
                </a:solidFill>
                <a:ln w="9525">
                  <a:noFill/>
                  <a:miter lim="800000"/>
                  <a:headEnd/>
                  <a:tailEnd/>
                </a:ln>
              </p:spPr>
              <p:txBody>
                <a:bodyPr/>
                <a:lstStyle/>
                <a:p>
                  <a:endParaRPr lang="en-US" sz="2000"/>
                </a:p>
              </p:txBody>
            </p:sp>
            <p:sp>
              <p:nvSpPr>
                <p:cNvPr id="579765" name="Rectangle 181"/>
                <p:cNvSpPr>
                  <a:spLocks noChangeArrowheads="1"/>
                </p:cNvSpPr>
                <p:nvPr/>
              </p:nvSpPr>
              <p:spPr bwMode="auto">
                <a:xfrm>
                  <a:off x="1970" y="2051"/>
                  <a:ext cx="1387" cy="19"/>
                </a:xfrm>
                <a:prstGeom prst="rect">
                  <a:avLst/>
                </a:prstGeom>
                <a:solidFill>
                  <a:srgbClr val="C3C3C3"/>
                </a:solidFill>
                <a:ln w="9525">
                  <a:noFill/>
                  <a:miter lim="800000"/>
                  <a:headEnd/>
                  <a:tailEnd/>
                </a:ln>
              </p:spPr>
              <p:txBody>
                <a:bodyPr/>
                <a:lstStyle/>
                <a:p>
                  <a:endParaRPr lang="en-US" sz="2000"/>
                </a:p>
              </p:txBody>
            </p:sp>
            <p:sp>
              <p:nvSpPr>
                <p:cNvPr id="579766" name="Rectangle 182"/>
                <p:cNvSpPr>
                  <a:spLocks noChangeArrowheads="1"/>
                </p:cNvSpPr>
                <p:nvPr/>
              </p:nvSpPr>
              <p:spPr bwMode="auto">
                <a:xfrm>
                  <a:off x="1970" y="2051"/>
                  <a:ext cx="1387" cy="19"/>
                </a:xfrm>
                <a:prstGeom prst="rect">
                  <a:avLst/>
                </a:prstGeom>
                <a:solidFill>
                  <a:srgbClr val="C3C3C3"/>
                </a:solidFill>
                <a:ln w="9525">
                  <a:noFill/>
                  <a:miter lim="800000"/>
                  <a:headEnd/>
                  <a:tailEnd/>
                </a:ln>
              </p:spPr>
              <p:txBody>
                <a:bodyPr/>
                <a:lstStyle/>
                <a:p>
                  <a:endParaRPr lang="en-US" sz="2000"/>
                </a:p>
              </p:txBody>
            </p:sp>
            <p:sp>
              <p:nvSpPr>
                <p:cNvPr id="579767" name="Rectangle 183"/>
                <p:cNvSpPr>
                  <a:spLocks noChangeArrowheads="1"/>
                </p:cNvSpPr>
                <p:nvPr/>
              </p:nvSpPr>
              <p:spPr bwMode="auto">
                <a:xfrm>
                  <a:off x="1970" y="2051"/>
                  <a:ext cx="1387" cy="19"/>
                </a:xfrm>
                <a:prstGeom prst="rect">
                  <a:avLst/>
                </a:prstGeom>
                <a:solidFill>
                  <a:srgbClr val="C3C3C3"/>
                </a:solidFill>
                <a:ln w="9525">
                  <a:noFill/>
                  <a:miter lim="800000"/>
                  <a:headEnd/>
                  <a:tailEnd/>
                </a:ln>
              </p:spPr>
              <p:txBody>
                <a:bodyPr/>
                <a:lstStyle/>
                <a:p>
                  <a:endParaRPr lang="en-US" sz="2000"/>
                </a:p>
              </p:txBody>
            </p:sp>
            <p:sp>
              <p:nvSpPr>
                <p:cNvPr id="579768" name="Rectangle 184"/>
                <p:cNvSpPr>
                  <a:spLocks noChangeArrowheads="1"/>
                </p:cNvSpPr>
                <p:nvPr/>
              </p:nvSpPr>
              <p:spPr bwMode="auto">
                <a:xfrm>
                  <a:off x="1970" y="2051"/>
                  <a:ext cx="1387" cy="20"/>
                </a:xfrm>
                <a:prstGeom prst="rect">
                  <a:avLst/>
                </a:prstGeom>
                <a:solidFill>
                  <a:srgbClr val="C3C3C3"/>
                </a:solidFill>
                <a:ln w="9525">
                  <a:noFill/>
                  <a:miter lim="800000"/>
                  <a:headEnd/>
                  <a:tailEnd/>
                </a:ln>
              </p:spPr>
              <p:txBody>
                <a:bodyPr/>
                <a:lstStyle/>
                <a:p>
                  <a:endParaRPr lang="en-US" sz="2000"/>
                </a:p>
              </p:txBody>
            </p:sp>
            <p:sp>
              <p:nvSpPr>
                <p:cNvPr id="579769" name="Rectangle 185"/>
                <p:cNvSpPr>
                  <a:spLocks noChangeArrowheads="1"/>
                </p:cNvSpPr>
                <p:nvPr/>
              </p:nvSpPr>
              <p:spPr bwMode="auto">
                <a:xfrm>
                  <a:off x="1970" y="2052"/>
                  <a:ext cx="1387" cy="19"/>
                </a:xfrm>
                <a:prstGeom prst="rect">
                  <a:avLst/>
                </a:prstGeom>
                <a:solidFill>
                  <a:srgbClr val="C3C3C3"/>
                </a:solidFill>
                <a:ln w="9525">
                  <a:noFill/>
                  <a:miter lim="800000"/>
                  <a:headEnd/>
                  <a:tailEnd/>
                </a:ln>
              </p:spPr>
              <p:txBody>
                <a:bodyPr/>
                <a:lstStyle/>
                <a:p>
                  <a:endParaRPr lang="en-US" sz="2000"/>
                </a:p>
              </p:txBody>
            </p:sp>
            <p:sp>
              <p:nvSpPr>
                <p:cNvPr id="579770" name="Rectangle 186"/>
                <p:cNvSpPr>
                  <a:spLocks noChangeArrowheads="1"/>
                </p:cNvSpPr>
                <p:nvPr/>
              </p:nvSpPr>
              <p:spPr bwMode="auto">
                <a:xfrm>
                  <a:off x="1970" y="2052"/>
                  <a:ext cx="1387" cy="19"/>
                </a:xfrm>
                <a:prstGeom prst="rect">
                  <a:avLst/>
                </a:prstGeom>
                <a:solidFill>
                  <a:srgbClr val="C3C3C3"/>
                </a:solidFill>
                <a:ln w="9525">
                  <a:noFill/>
                  <a:miter lim="800000"/>
                  <a:headEnd/>
                  <a:tailEnd/>
                </a:ln>
              </p:spPr>
              <p:txBody>
                <a:bodyPr/>
                <a:lstStyle/>
                <a:p>
                  <a:endParaRPr lang="en-US" sz="2000"/>
                </a:p>
              </p:txBody>
            </p:sp>
            <p:sp>
              <p:nvSpPr>
                <p:cNvPr id="579771" name="Rectangle 187"/>
                <p:cNvSpPr>
                  <a:spLocks noChangeArrowheads="1"/>
                </p:cNvSpPr>
                <p:nvPr/>
              </p:nvSpPr>
              <p:spPr bwMode="auto">
                <a:xfrm>
                  <a:off x="1970" y="2052"/>
                  <a:ext cx="1387" cy="19"/>
                </a:xfrm>
                <a:prstGeom prst="rect">
                  <a:avLst/>
                </a:prstGeom>
                <a:solidFill>
                  <a:srgbClr val="C3C3C3"/>
                </a:solidFill>
                <a:ln w="9525">
                  <a:noFill/>
                  <a:miter lim="800000"/>
                  <a:headEnd/>
                  <a:tailEnd/>
                </a:ln>
              </p:spPr>
              <p:txBody>
                <a:bodyPr/>
                <a:lstStyle/>
                <a:p>
                  <a:endParaRPr lang="en-US" sz="2000"/>
                </a:p>
              </p:txBody>
            </p:sp>
            <p:sp>
              <p:nvSpPr>
                <p:cNvPr id="579772" name="Rectangle 188"/>
                <p:cNvSpPr>
                  <a:spLocks noChangeArrowheads="1"/>
                </p:cNvSpPr>
                <p:nvPr/>
              </p:nvSpPr>
              <p:spPr bwMode="auto">
                <a:xfrm>
                  <a:off x="1970" y="2052"/>
                  <a:ext cx="1387" cy="19"/>
                </a:xfrm>
                <a:prstGeom prst="rect">
                  <a:avLst/>
                </a:prstGeom>
                <a:solidFill>
                  <a:srgbClr val="C3C3C3"/>
                </a:solidFill>
                <a:ln w="9525">
                  <a:noFill/>
                  <a:miter lim="800000"/>
                  <a:headEnd/>
                  <a:tailEnd/>
                </a:ln>
              </p:spPr>
              <p:txBody>
                <a:bodyPr/>
                <a:lstStyle/>
                <a:p>
                  <a:endParaRPr lang="en-US" sz="2000"/>
                </a:p>
              </p:txBody>
            </p:sp>
            <p:sp>
              <p:nvSpPr>
                <p:cNvPr id="579773" name="Rectangle 189"/>
                <p:cNvSpPr>
                  <a:spLocks noChangeArrowheads="1"/>
                </p:cNvSpPr>
                <p:nvPr/>
              </p:nvSpPr>
              <p:spPr bwMode="auto">
                <a:xfrm>
                  <a:off x="1970" y="2053"/>
                  <a:ext cx="1387" cy="18"/>
                </a:xfrm>
                <a:prstGeom prst="rect">
                  <a:avLst/>
                </a:prstGeom>
                <a:solidFill>
                  <a:srgbClr val="C3C3C3"/>
                </a:solidFill>
                <a:ln w="9525">
                  <a:noFill/>
                  <a:miter lim="800000"/>
                  <a:headEnd/>
                  <a:tailEnd/>
                </a:ln>
              </p:spPr>
              <p:txBody>
                <a:bodyPr/>
                <a:lstStyle/>
                <a:p>
                  <a:endParaRPr lang="en-US" sz="2000"/>
                </a:p>
              </p:txBody>
            </p:sp>
            <p:sp>
              <p:nvSpPr>
                <p:cNvPr id="579774" name="Rectangle 190"/>
                <p:cNvSpPr>
                  <a:spLocks noChangeArrowheads="1"/>
                </p:cNvSpPr>
                <p:nvPr/>
              </p:nvSpPr>
              <p:spPr bwMode="auto">
                <a:xfrm>
                  <a:off x="1970" y="2053"/>
                  <a:ext cx="1387" cy="19"/>
                </a:xfrm>
                <a:prstGeom prst="rect">
                  <a:avLst/>
                </a:prstGeom>
                <a:solidFill>
                  <a:srgbClr val="C3C3C3"/>
                </a:solidFill>
                <a:ln w="9525">
                  <a:noFill/>
                  <a:miter lim="800000"/>
                  <a:headEnd/>
                  <a:tailEnd/>
                </a:ln>
              </p:spPr>
              <p:txBody>
                <a:bodyPr/>
                <a:lstStyle/>
                <a:p>
                  <a:endParaRPr lang="en-US" sz="2000"/>
                </a:p>
              </p:txBody>
            </p:sp>
            <p:sp>
              <p:nvSpPr>
                <p:cNvPr id="579775" name="Rectangle 191"/>
                <p:cNvSpPr>
                  <a:spLocks noChangeArrowheads="1"/>
                </p:cNvSpPr>
                <p:nvPr/>
              </p:nvSpPr>
              <p:spPr bwMode="auto">
                <a:xfrm>
                  <a:off x="1970" y="2054"/>
                  <a:ext cx="1387" cy="18"/>
                </a:xfrm>
                <a:prstGeom prst="rect">
                  <a:avLst/>
                </a:prstGeom>
                <a:solidFill>
                  <a:srgbClr val="C3C3C3"/>
                </a:solidFill>
                <a:ln w="9525">
                  <a:noFill/>
                  <a:miter lim="800000"/>
                  <a:headEnd/>
                  <a:tailEnd/>
                </a:ln>
              </p:spPr>
              <p:txBody>
                <a:bodyPr/>
                <a:lstStyle/>
                <a:p>
                  <a:endParaRPr lang="en-US" sz="2000"/>
                </a:p>
              </p:txBody>
            </p:sp>
            <p:sp>
              <p:nvSpPr>
                <p:cNvPr id="579776" name="Rectangle 192"/>
                <p:cNvSpPr>
                  <a:spLocks noChangeArrowheads="1"/>
                </p:cNvSpPr>
                <p:nvPr/>
              </p:nvSpPr>
              <p:spPr bwMode="auto">
                <a:xfrm>
                  <a:off x="1970" y="2054"/>
                  <a:ext cx="1387" cy="18"/>
                </a:xfrm>
                <a:prstGeom prst="rect">
                  <a:avLst/>
                </a:prstGeom>
                <a:solidFill>
                  <a:srgbClr val="C3C3C3"/>
                </a:solidFill>
                <a:ln w="9525">
                  <a:noFill/>
                  <a:miter lim="800000"/>
                  <a:headEnd/>
                  <a:tailEnd/>
                </a:ln>
              </p:spPr>
              <p:txBody>
                <a:bodyPr/>
                <a:lstStyle/>
                <a:p>
                  <a:endParaRPr lang="en-US" sz="2000"/>
                </a:p>
              </p:txBody>
            </p:sp>
            <p:sp>
              <p:nvSpPr>
                <p:cNvPr id="579777" name="Rectangle 193"/>
                <p:cNvSpPr>
                  <a:spLocks noChangeArrowheads="1"/>
                </p:cNvSpPr>
                <p:nvPr/>
              </p:nvSpPr>
              <p:spPr bwMode="auto">
                <a:xfrm>
                  <a:off x="1970" y="2054"/>
                  <a:ext cx="1387" cy="19"/>
                </a:xfrm>
                <a:prstGeom prst="rect">
                  <a:avLst/>
                </a:prstGeom>
                <a:solidFill>
                  <a:srgbClr val="B4B4B4"/>
                </a:solidFill>
                <a:ln w="9525">
                  <a:noFill/>
                  <a:miter lim="800000"/>
                  <a:headEnd/>
                  <a:tailEnd/>
                </a:ln>
              </p:spPr>
              <p:txBody>
                <a:bodyPr/>
                <a:lstStyle/>
                <a:p>
                  <a:endParaRPr lang="en-US" sz="2000"/>
                </a:p>
              </p:txBody>
            </p:sp>
            <p:sp>
              <p:nvSpPr>
                <p:cNvPr id="579778" name="Rectangle 194"/>
                <p:cNvSpPr>
                  <a:spLocks noChangeArrowheads="1"/>
                </p:cNvSpPr>
                <p:nvPr/>
              </p:nvSpPr>
              <p:spPr bwMode="auto">
                <a:xfrm>
                  <a:off x="1970" y="2054"/>
                  <a:ext cx="1387" cy="19"/>
                </a:xfrm>
                <a:prstGeom prst="rect">
                  <a:avLst/>
                </a:prstGeom>
                <a:solidFill>
                  <a:srgbClr val="B4B4B4"/>
                </a:solidFill>
                <a:ln w="9525">
                  <a:noFill/>
                  <a:miter lim="800000"/>
                  <a:headEnd/>
                  <a:tailEnd/>
                </a:ln>
              </p:spPr>
              <p:txBody>
                <a:bodyPr/>
                <a:lstStyle/>
                <a:p>
                  <a:endParaRPr lang="en-US" sz="2000"/>
                </a:p>
              </p:txBody>
            </p:sp>
            <p:sp>
              <p:nvSpPr>
                <p:cNvPr id="579779" name="Rectangle 195"/>
                <p:cNvSpPr>
                  <a:spLocks noChangeArrowheads="1"/>
                </p:cNvSpPr>
                <p:nvPr/>
              </p:nvSpPr>
              <p:spPr bwMode="auto">
                <a:xfrm>
                  <a:off x="1970" y="2054"/>
                  <a:ext cx="1387" cy="19"/>
                </a:xfrm>
                <a:prstGeom prst="rect">
                  <a:avLst/>
                </a:prstGeom>
                <a:solidFill>
                  <a:srgbClr val="B4B4B4"/>
                </a:solidFill>
                <a:ln w="9525">
                  <a:noFill/>
                  <a:miter lim="800000"/>
                  <a:headEnd/>
                  <a:tailEnd/>
                </a:ln>
              </p:spPr>
              <p:txBody>
                <a:bodyPr/>
                <a:lstStyle/>
                <a:p>
                  <a:endParaRPr lang="en-US" sz="2000"/>
                </a:p>
              </p:txBody>
            </p:sp>
            <p:sp>
              <p:nvSpPr>
                <p:cNvPr id="579780" name="Rectangle 196"/>
                <p:cNvSpPr>
                  <a:spLocks noChangeArrowheads="1"/>
                </p:cNvSpPr>
                <p:nvPr/>
              </p:nvSpPr>
              <p:spPr bwMode="auto">
                <a:xfrm>
                  <a:off x="1970" y="2054"/>
                  <a:ext cx="1387" cy="20"/>
                </a:xfrm>
                <a:prstGeom prst="rect">
                  <a:avLst/>
                </a:prstGeom>
                <a:solidFill>
                  <a:srgbClr val="B4B4B4"/>
                </a:solidFill>
                <a:ln w="9525">
                  <a:noFill/>
                  <a:miter lim="800000"/>
                  <a:headEnd/>
                  <a:tailEnd/>
                </a:ln>
              </p:spPr>
              <p:txBody>
                <a:bodyPr/>
                <a:lstStyle/>
                <a:p>
                  <a:endParaRPr lang="en-US" sz="2000"/>
                </a:p>
              </p:txBody>
            </p:sp>
            <p:sp>
              <p:nvSpPr>
                <p:cNvPr id="579781" name="Rectangle 197"/>
                <p:cNvSpPr>
                  <a:spLocks noChangeArrowheads="1"/>
                </p:cNvSpPr>
                <p:nvPr/>
              </p:nvSpPr>
              <p:spPr bwMode="auto">
                <a:xfrm>
                  <a:off x="1970" y="2054"/>
                  <a:ext cx="1387" cy="20"/>
                </a:xfrm>
                <a:prstGeom prst="rect">
                  <a:avLst/>
                </a:prstGeom>
                <a:solidFill>
                  <a:srgbClr val="B4B4B4"/>
                </a:solidFill>
                <a:ln w="9525">
                  <a:noFill/>
                  <a:miter lim="800000"/>
                  <a:headEnd/>
                  <a:tailEnd/>
                </a:ln>
              </p:spPr>
              <p:txBody>
                <a:bodyPr/>
                <a:lstStyle/>
                <a:p>
                  <a:endParaRPr lang="en-US" sz="2000"/>
                </a:p>
              </p:txBody>
            </p:sp>
            <p:sp>
              <p:nvSpPr>
                <p:cNvPr id="579782" name="Rectangle 198"/>
                <p:cNvSpPr>
                  <a:spLocks noChangeArrowheads="1"/>
                </p:cNvSpPr>
                <p:nvPr/>
              </p:nvSpPr>
              <p:spPr bwMode="auto">
                <a:xfrm>
                  <a:off x="1970" y="2055"/>
                  <a:ext cx="1387" cy="19"/>
                </a:xfrm>
                <a:prstGeom prst="rect">
                  <a:avLst/>
                </a:prstGeom>
                <a:solidFill>
                  <a:srgbClr val="B4B4B4"/>
                </a:solidFill>
                <a:ln w="9525">
                  <a:noFill/>
                  <a:miter lim="800000"/>
                  <a:headEnd/>
                  <a:tailEnd/>
                </a:ln>
              </p:spPr>
              <p:txBody>
                <a:bodyPr/>
                <a:lstStyle/>
                <a:p>
                  <a:endParaRPr lang="en-US" sz="2000"/>
                </a:p>
              </p:txBody>
            </p:sp>
            <p:sp>
              <p:nvSpPr>
                <p:cNvPr id="579783" name="Rectangle 199"/>
                <p:cNvSpPr>
                  <a:spLocks noChangeArrowheads="1"/>
                </p:cNvSpPr>
                <p:nvPr/>
              </p:nvSpPr>
              <p:spPr bwMode="auto">
                <a:xfrm>
                  <a:off x="1970" y="2055"/>
                  <a:ext cx="1387" cy="19"/>
                </a:xfrm>
                <a:prstGeom prst="rect">
                  <a:avLst/>
                </a:prstGeom>
                <a:solidFill>
                  <a:srgbClr val="B4B4B4"/>
                </a:solidFill>
                <a:ln w="9525">
                  <a:noFill/>
                  <a:miter lim="800000"/>
                  <a:headEnd/>
                  <a:tailEnd/>
                </a:ln>
              </p:spPr>
              <p:txBody>
                <a:bodyPr/>
                <a:lstStyle/>
                <a:p>
                  <a:endParaRPr lang="en-US" sz="2000"/>
                </a:p>
              </p:txBody>
            </p:sp>
            <p:sp>
              <p:nvSpPr>
                <p:cNvPr id="579784" name="Rectangle 200"/>
                <p:cNvSpPr>
                  <a:spLocks noChangeArrowheads="1"/>
                </p:cNvSpPr>
                <p:nvPr/>
              </p:nvSpPr>
              <p:spPr bwMode="auto">
                <a:xfrm>
                  <a:off x="1970" y="2055"/>
                  <a:ext cx="1387" cy="19"/>
                </a:xfrm>
                <a:prstGeom prst="rect">
                  <a:avLst/>
                </a:prstGeom>
                <a:solidFill>
                  <a:srgbClr val="B4B4B4"/>
                </a:solidFill>
                <a:ln w="9525">
                  <a:noFill/>
                  <a:miter lim="800000"/>
                  <a:headEnd/>
                  <a:tailEnd/>
                </a:ln>
              </p:spPr>
              <p:txBody>
                <a:bodyPr/>
                <a:lstStyle/>
                <a:p>
                  <a:endParaRPr lang="en-US" sz="2000"/>
                </a:p>
              </p:txBody>
            </p:sp>
            <p:sp>
              <p:nvSpPr>
                <p:cNvPr id="579785" name="Rectangle 201"/>
                <p:cNvSpPr>
                  <a:spLocks noChangeArrowheads="1"/>
                </p:cNvSpPr>
                <p:nvPr/>
              </p:nvSpPr>
              <p:spPr bwMode="auto">
                <a:xfrm>
                  <a:off x="1970" y="2056"/>
                  <a:ext cx="1387" cy="18"/>
                </a:xfrm>
                <a:prstGeom prst="rect">
                  <a:avLst/>
                </a:prstGeom>
                <a:solidFill>
                  <a:srgbClr val="B4B4B4"/>
                </a:solidFill>
                <a:ln w="9525">
                  <a:noFill/>
                  <a:miter lim="800000"/>
                  <a:headEnd/>
                  <a:tailEnd/>
                </a:ln>
              </p:spPr>
              <p:txBody>
                <a:bodyPr/>
                <a:lstStyle/>
                <a:p>
                  <a:endParaRPr lang="en-US" sz="2000"/>
                </a:p>
              </p:txBody>
            </p:sp>
            <p:sp>
              <p:nvSpPr>
                <p:cNvPr id="579786" name="Rectangle 202"/>
                <p:cNvSpPr>
                  <a:spLocks noChangeArrowheads="1"/>
                </p:cNvSpPr>
                <p:nvPr/>
              </p:nvSpPr>
              <p:spPr bwMode="auto">
                <a:xfrm>
                  <a:off x="1970" y="2056"/>
                  <a:ext cx="1387" cy="19"/>
                </a:xfrm>
                <a:prstGeom prst="rect">
                  <a:avLst/>
                </a:prstGeom>
                <a:solidFill>
                  <a:srgbClr val="B4B4B4"/>
                </a:solidFill>
                <a:ln w="9525">
                  <a:noFill/>
                  <a:miter lim="800000"/>
                  <a:headEnd/>
                  <a:tailEnd/>
                </a:ln>
              </p:spPr>
              <p:txBody>
                <a:bodyPr/>
                <a:lstStyle/>
                <a:p>
                  <a:endParaRPr lang="en-US" sz="2000"/>
                </a:p>
              </p:txBody>
            </p:sp>
            <p:sp>
              <p:nvSpPr>
                <p:cNvPr id="579787" name="Rectangle 203"/>
                <p:cNvSpPr>
                  <a:spLocks noChangeArrowheads="1"/>
                </p:cNvSpPr>
                <p:nvPr/>
              </p:nvSpPr>
              <p:spPr bwMode="auto">
                <a:xfrm>
                  <a:off x="1970" y="2056"/>
                  <a:ext cx="1387" cy="19"/>
                </a:xfrm>
                <a:prstGeom prst="rect">
                  <a:avLst/>
                </a:prstGeom>
                <a:solidFill>
                  <a:srgbClr val="B4B4B4"/>
                </a:solidFill>
                <a:ln w="9525">
                  <a:noFill/>
                  <a:miter lim="800000"/>
                  <a:headEnd/>
                  <a:tailEnd/>
                </a:ln>
              </p:spPr>
              <p:txBody>
                <a:bodyPr/>
                <a:lstStyle/>
                <a:p>
                  <a:endParaRPr lang="en-US" sz="2000"/>
                </a:p>
              </p:txBody>
            </p:sp>
            <p:sp>
              <p:nvSpPr>
                <p:cNvPr id="579788" name="Rectangle 204"/>
                <p:cNvSpPr>
                  <a:spLocks noChangeArrowheads="1"/>
                </p:cNvSpPr>
                <p:nvPr/>
              </p:nvSpPr>
              <p:spPr bwMode="auto">
                <a:xfrm>
                  <a:off x="1970" y="2057"/>
                  <a:ext cx="1387" cy="18"/>
                </a:xfrm>
                <a:prstGeom prst="rect">
                  <a:avLst/>
                </a:prstGeom>
                <a:solidFill>
                  <a:srgbClr val="B4B4B4"/>
                </a:solidFill>
                <a:ln w="9525">
                  <a:noFill/>
                  <a:miter lim="800000"/>
                  <a:headEnd/>
                  <a:tailEnd/>
                </a:ln>
              </p:spPr>
              <p:txBody>
                <a:bodyPr/>
                <a:lstStyle/>
                <a:p>
                  <a:endParaRPr lang="en-US" sz="2000"/>
                </a:p>
              </p:txBody>
            </p:sp>
            <p:sp>
              <p:nvSpPr>
                <p:cNvPr id="579789" name="Rectangle 205"/>
                <p:cNvSpPr>
                  <a:spLocks noChangeArrowheads="1"/>
                </p:cNvSpPr>
                <p:nvPr/>
              </p:nvSpPr>
              <p:spPr bwMode="auto">
                <a:xfrm>
                  <a:off x="1970" y="2057"/>
                  <a:ext cx="1387" cy="18"/>
                </a:xfrm>
                <a:prstGeom prst="rect">
                  <a:avLst/>
                </a:prstGeom>
                <a:solidFill>
                  <a:srgbClr val="B4B4B4"/>
                </a:solidFill>
                <a:ln w="9525">
                  <a:noFill/>
                  <a:miter lim="800000"/>
                  <a:headEnd/>
                  <a:tailEnd/>
                </a:ln>
              </p:spPr>
              <p:txBody>
                <a:bodyPr/>
                <a:lstStyle/>
                <a:p>
                  <a:endParaRPr lang="en-US" sz="2000"/>
                </a:p>
              </p:txBody>
            </p:sp>
            <p:sp>
              <p:nvSpPr>
                <p:cNvPr id="579790" name="Rectangle 206"/>
                <p:cNvSpPr>
                  <a:spLocks noChangeArrowheads="1"/>
                </p:cNvSpPr>
                <p:nvPr/>
              </p:nvSpPr>
              <p:spPr bwMode="auto">
                <a:xfrm>
                  <a:off x="1970" y="2057"/>
                  <a:ext cx="1387" cy="19"/>
                </a:xfrm>
                <a:prstGeom prst="rect">
                  <a:avLst/>
                </a:prstGeom>
                <a:solidFill>
                  <a:srgbClr val="B4B4B4"/>
                </a:solidFill>
                <a:ln w="9525">
                  <a:noFill/>
                  <a:miter lim="800000"/>
                  <a:headEnd/>
                  <a:tailEnd/>
                </a:ln>
              </p:spPr>
              <p:txBody>
                <a:bodyPr/>
                <a:lstStyle/>
                <a:p>
                  <a:endParaRPr lang="en-US" sz="2000"/>
                </a:p>
              </p:txBody>
            </p:sp>
            <p:sp>
              <p:nvSpPr>
                <p:cNvPr id="579791" name="Rectangle 207"/>
                <p:cNvSpPr>
                  <a:spLocks noChangeArrowheads="1"/>
                </p:cNvSpPr>
                <p:nvPr/>
              </p:nvSpPr>
              <p:spPr bwMode="auto">
                <a:xfrm>
                  <a:off x="1970" y="2057"/>
                  <a:ext cx="1387" cy="19"/>
                </a:xfrm>
                <a:prstGeom prst="rect">
                  <a:avLst/>
                </a:prstGeom>
                <a:solidFill>
                  <a:srgbClr val="B4B4B4"/>
                </a:solidFill>
                <a:ln w="9525">
                  <a:noFill/>
                  <a:miter lim="800000"/>
                  <a:headEnd/>
                  <a:tailEnd/>
                </a:ln>
              </p:spPr>
              <p:txBody>
                <a:bodyPr/>
                <a:lstStyle/>
                <a:p>
                  <a:endParaRPr lang="en-US" sz="2000"/>
                </a:p>
              </p:txBody>
            </p:sp>
            <p:sp>
              <p:nvSpPr>
                <p:cNvPr id="579792" name="Rectangle 208"/>
                <p:cNvSpPr>
                  <a:spLocks noChangeArrowheads="1"/>
                </p:cNvSpPr>
                <p:nvPr/>
              </p:nvSpPr>
              <p:spPr bwMode="auto">
                <a:xfrm>
                  <a:off x="1970" y="2057"/>
                  <a:ext cx="1387" cy="20"/>
                </a:xfrm>
                <a:prstGeom prst="rect">
                  <a:avLst/>
                </a:prstGeom>
                <a:solidFill>
                  <a:srgbClr val="A4A4A4"/>
                </a:solidFill>
                <a:ln w="9525">
                  <a:noFill/>
                  <a:miter lim="800000"/>
                  <a:headEnd/>
                  <a:tailEnd/>
                </a:ln>
              </p:spPr>
              <p:txBody>
                <a:bodyPr/>
                <a:lstStyle/>
                <a:p>
                  <a:endParaRPr lang="en-US" sz="2000"/>
                </a:p>
              </p:txBody>
            </p:sp>
            <p:sp>
              <p:nvSpPr>
                <p:cNvPr id="579793" name="Rectangle 209"/>
                <p:cNvSpPr>
                  <a:spLocks noChangeArrowheads="1"/>
                </p:cNvSpPr>
                <p:nvPr/>
              </p:nvSpPr>
              <p:spPr bwMode="auto">
                <a:xfrm>
                  <a:off x="1970" y="2057"/>
                  <a:ext cx="1387" cy="20"/>
                </a:xfrm>
                <a:prstGeom prst="rect">
                  <a:avLst/>
                </a:prstGeom>
                <a:solidFill>
                  <a:srgbClr val="A4A4A4"/>
                </a:solidFill>
                <a:ln w="9525">
                  <a:noFill/>
                  <a:miter lim="800000"/>
                  <a:headEnd/>
                  <a:tailEnd/>
                </a:ln>
              </p:spPr>
              <p:txBody>
                <a:bodyPr/>
                <a:lstStyle/>
                <a:p>
                  <a:endParaRPr lang="en-US" sz="2000"/>
                </a:p>
              </p:txBody>
            </p:sp>
            <p:sp>
              <p:nvSpPr>
                <p:cNvPr id="579794" name="Rectangle 210"/>
                <p:cNvSpPr>
                  <a:spLocks noChangeArrowheads="1"/>
                </p:cNvSpPr>
                <p:nvPr/>
              </p:nvSpPr>
              <p:spPr bwMode="auto">
                <a:xfrm>
                  <a:off x="1970" y="2057"/>
                  <a:ext cx="1387" cy="20"/>
                </a:xfrm>
                <a:prstGeom prst="rect">
                  <a:avLst/>
                </a:prstGeom>
                <a:solidFill>
                  <a:srgbClr val="A4A4A4"/>
                </a:solidFill>
                <a:ln w="9525">
                  <a:noFill/>
                  <a:miter lim="800000"/>
                  <a:headEnd/>
                  <a:tailEnd/>
                </a:ln>
              </p:spPr>
              <p:txBody>
                <a:bodyPr/>
                <a:lstStyle/>
                <a:p>
                  <a:endParaRPr lang="en-US" sz="2000"/>
                </a:p>
              </p:txBody>
            </p:sp>
            <p:sp>
              <p:nvSpPr>
                <p:cNvPr id="579795" name="Rectangle 211"/>
                <p:cNvSpPr>
                  <a:spLocks noChangeArrowheads="1"/>
                </p:cNvSpPr>
                <p:nvPr/>
              </p:nvSpPr>
              <p:spPr bwMode="auto">
                <a:xfrm>
                  <a:off x="1970" y="2058"/>
                  <a:ext cx="1387" cy="19"/>
                </a:xfrm>
                <a:prstGeom prst="rect">
                  <a:avLst/>
                </a:prstGeom>
                <a:solidFill>
                  <a:srgbClr val="A4A4A4"/>
                </a:solidFill>
                <a:ln w="9525">
                  <a:noFill/>
                  <a:miter lim="800000"/>
                  <a:headEnd/>
                  <a:tailEnd/>
                </a:ln>
              </p:spPr>
              <p:txBody>
                <a:bodyPr/>
                <a:lstStyle/>
                <a:p>
                  <a:endParaRPr lang="en-US" sz="2000"/>
                </a:p>
              </p:txBody>
            </p:sp>
            <p:sp>
              <p:nvSpPr>
                <p:cNvPr id="579796" name="Rectangle 212"/>
                <p:cNvSpPr>
                  <a:spLocks noChangeArrowheads="1"/>
                </p:cNvSpPr>
                <p:nvPr/>
              </p:nvSpPr>
              <p:spPr bwMode="auto">
                <a:xfrm>
                  <a:off x="1970" y="2058"/>
                  <a:ext cx="1387" cy="19"/>
                </a:xfrm>
                <a:prstGeom prst="rect">
                  <a:avLst/>
                </a:prstGeom>
                <a:solidFill>
                  <a:srgbClr val="A4A4A4"/>
                </a:solidFill>
                <a:ln w="9525">
                  <a:noFill/>
                  <a:miter lim="800000"/>
                  <a:headEnd/>
                  <a:tailEnd/>
                </a:ln>
              </p:spPr>
              <p:txBody>
                <a:bodyPr/>
                <a:lstStyle/>
                <a:p>
                  <a:endParaRPr lang="en-US" sz="2000"/>
                </a:p>
              </p:txBody>
            </p:sp>
            <p:sp>
              <p:nvSpPr>
                <p:cNvPr id="579797" name="Rectangle 213"/>
                <p:cNvSpPr>
                  <a:spLocks noChangeArrowheads="1"/>
                </p:cNvSpPr>
                <p:nvPr/>
              </p:nvSpPr>
              <p:spPr bwMode="auto">
                <a:xfrm>
                  <a:off x="1970" y="2058"/>
                  <a:ext cx="1387" cy="19"/>
                </a:xfrm>
                <a:prstGeom prst="rect">
                  <a:avLst/>
                </a:prstGeom>
                <a:solidFill>
                  <a:srgbClr val="A4A4A4"/>
                </a:solidFill>
                <a:ln w="9525">
                  <a:noFill/>
                  <a:miter lim="800000"/>
                  <a:headEnd/>
                  <a:tailEnd/>
                </a:ln>
              </p:spPr>
              <p:txBody>
                <a:bodyPr/>
                <a:lstStyle/>
                <a:p>
                  <a:endParaRPr lang="en-US" sz="2000"/>
                </a:p>
              </p:txBody>
            </p:sp>
            <p:sp>
              <p:nvSpPr>
                <p:cNvPr id="579798" name="Rectangle 214"/>
                <p:cNvSpPr>
                  <a:spLocks noChangeArrowheads="1"/>
                </p:cNvSpPr>
                <p:nvPr/>
              </p:nvSpPr>
              <p:spPr bwMode="auto">
                <a:xfrm>
                  <a:off x="1970" y="2058"/>
                  <a:ext cx="1387" cy="19"/>
                </a:xfrm>
                <a:prstGeom prst="rect">
                  <a:avLst/>
                </a:prstGeom>
                <a:solidFill>
                  <a:srgbClr val="A4A4A4"/>
                </a:solidFill>
                <a:ln w="9525">
                  <a:noFill/>
                  <a:miter lim="800000"/>
                  <a:headEnd/>
                  <a:tailEnd/>
                </a:ln>
              </p:spPr>
              <p:txBody>
                <a:bodyPr/>
                <a:lstStyle/>
                <a:p>
                  <a:endParaRPr lang="en-US" sz="2000"/>
                </a:p>
              </p:txBody>
            </p:sp>
            <p:sp>
              <p:nvSpPr>
                <p:cNvPr id="579799" name="Rectangle 215"/>
                <p:cNvSpPr>
                  <a:spLocks noChangeArrowheads="1"/>
                </p:cNvSpPr>
                <p:nvPr/>
              </p:nvSpPr>
              <p:spPr bwMode="auto">
                <a:xfrm>
                  <a:off x="1970" y="2058"/>
                  <a:ext cx="1387" cy="20"/>
                </a:xfrm>
                <a:prstGeom prst="rect">
                  <a:avLst/>
                </a:prstGeom>
                <a:solidFill>
                  <a:srgbClr val="A4A4A4"/>
                </a:solidFill>
                <a:ln w="9525">
                  <a:noFill/>
                  <a:miter lim="800000"/>
                  <a:headEnd/>
                  <a:tailEnd/>
                </a:ln>
              </p:spPr>
              <p:txBody>
                <a:bodyPr/>
                <a:lstStyle/>
                <a:p>
                  <a:endParaRPr lang="en-US" sz="2000"/>
                </a:p>
              </p:txBody>
            </p:sp>
            <p:sp>
              <p:nvSpPr>
                <p:cNvPr id="579800" name="Rectangle 216"/>
                <p:cNvSpPr>
                  <a:spLocks noChangeArrowheads="1"/>
                </p:cNvSpPr>
                <p:nvPr/>
              </p:nvSpPr>
              <p:spPr bwMode="auto">
                <a:xfrm>
                  <a:off x="1970" y="2058"/>
                  <a:ext cx="1387" cy="20"/>
                </a:xfrm>
                <a:prstGeom prst="rect">
                  <a:avLst/>
                </a:prstGeom>
                <a:solidFill>
                  <a:srgbClr val="A4A4A4"/>
                </a:solidFill>
                <a:ln w="9525">
                  <a:noFill/>
                  <a:miter lim="800000"/>
                  <a:headEnd/>
                  <a:tailEnd/>
                </a:ln>
              </p:spPr>
              <p:txBody>
                <a:bodyPr/>
                <a:lstStyle/>
                <a:p>
                  <a:endParaRPr lang="en-US" sz="2000"/>
                </a:p>
              </p:txBody>
            </p:sp>
            <p:sp>
              <p:nvSpPr>
                <p:cNvPr id="579801" name="Rectangle 217"/>
                <p:cNvSpPr>
                  <a:spLocks noChangeArrowheads="1"/>
                </p:cNvSpPr>
                <p:nvPr/>
              </p:nvSpPr>
              <p:spPr bwMode="auto">
                <a:xfrm>
                  <a:off x="1970" y="2059"/>
                  <a:ext cx="1387" cy="19"/>
                </a:xfrm>
                <a:prstGeom prst="rect">
                  <a:avLst/>
                </a:prstGeom>
                <a:solidFill>
                  <a:srgbClr val="A4A4A4"/>
                </a:solidFill>
                <a:ln w="9525">
                  <a:noFill/>
                  <a:miter lim="800000"/>
                  <a:headEnd/>
                  <a:tailEnd/>
                </a:ln>
              </p:spPr>
              <p:txBody>
                <a:bodyPr/>
                <a:lstStyle/>
                <a:p>
                  <a:endParaRPr lang="en-US" sz="2000"/>
                </a:p>
              </p:txBody>
            </p:sp>
            <p:sp>
              <p:nvSpPr>
                <p:cNvPr id="579802" name="Rectangle 218"/>
                <p:cNvSpPr>
                  <a:spLocks noChangeArrowheads="1"/>
                </p:cNvSpPr>
                <p:nvPr/>
              </p:nvSpPr>
              <p:spPr bwMode="auto">
                <a:xfrm>
                  <a:off x="1970" y="2059"/>
                  <a:ext cx="1387" cy="19"/>
                </a:xfrm>
                <a:prstGeom prst="rect">
                  <a:avLst/>
                </a:prstGeom>
                <a:solidFill>
                  <a:srgbClr val="A4A4A4"/>
                </a:solidFill>
                <a:ln w="9525">
                  <a:noFill/>
                  <a:miter lim="800000"/>
                  <a:headEnd/>
                  <a:tailEnd/>
                </a:ln>
              </p:spPr>
              <p:txBody>
                <a:bodyPr/>
                <a:lstStyle/>
                <a:p>
                  <a:endParaRPr lang="en-US" sz="2000"/>
                </a:p>
              </p:txBody>
            </p:sp>
            <p:sp>
              <p:nvSpPr>
                <p:cNvPr id="579803" name="Rectangle 219"/>
                <p:cNvSpPr>
                  <a:spLocks noChangeArrowheads="1"/>
                </p:cNvSpPr>
                <p:nvPr/>
              </p:nvSpPr>
              <p:spPr bwMode="auto">
                <a:xfrm>
                  <a:off x="1970" y="2059"/>
                  <a:ext cx="1387" cy="19"/>
                </a:xfrm>
                <a:prstGeom prst="rect">
                  <a:avLst/>
                </a:prstGeom>
                <a:solidFill>
                  <a:srgbClr val="A4A4A4"/>
                </a:solidFill>
                <a:ln w="9525">
                  <a:noFill/>
                  <a:miter lim="800000"/>
                  <a:headEnd/>
                  <a:tailEnd/>
                </a:ln>
              </p:spPr>
              <p:txBody>
                <a:bodyPr/>
                <a:lstStyle/>
                <a:p>
                  <a:endParaRPr lang="en-US" sz="2000"/>
                </a:p>
              </p:txBody>
            </p:sp>
            <p:sp>
              <p:nvSpPr>
                <p:cNvPr id="579804" name="Rectangle 220"/>
                <p:cNvSpPr>
                  <a:spLocks noChangeArrowheads="1"/>
                </p:cNvSpPr>
                <p:nvPr/>
              </p:nvSpPr>
              <p:spPr bwMode="auto">
                <a:xfrm>
                  <a:off x="1970" y="2060"/>
                  <a:ext cx="1387" cy="18"/>
                </a:xfrm>
                <a:prstGeom prst="rect">
                  <a:avLst/>
                </a:prstGeom>
                <a:solidFill>
                  <a:srgbClr val="A4A4A4"/>
                </a:solidFill>
                <a:ln w="9525">
                  <a:noFill/>
                  <a:miter lim="800000"/>
                  <a:headEnd/>
                  <a:tailEnd/>
                </a:ln>
              </p:spPr>
              <p:txBody>
                <a:bodyPr/>
                <a:lstStyle/>
                <a:p>
                  <a:endParaRPr lang="en-US" sz="2000"/>
                </a:p>
              </p:txBody>
            </p:sp>
            <p:sp>
              <p:nvSpPr>
                <p:cNvPr id="579805" name="Rectangle 221"/>
                <p:cNvSpPr>
                  <a:spLocks noChangeArrowheads="1"/>
                </p:cNvSpPr>
                <p:nvPr/>
              </p:nvSpPr>
              <p:spPr bwMode="auto">
                <a:xfrm>
                  <a:off x="1970" y="2060"/>
                  <a:ext cx="1387" cy="19"/>
                </a:xfrm>
                <a:prstGeom prst="rect">
                  <a:avLst/>
                </a:prstGeom>
                <a:solidFill>
                  <a:srgbClr val="A4A4A4"/>
                </a:solidFill>
                <a:ln w="9525">
                  <a:noFill/>
                  <a:miter lim="800000"/>
                  <a:headEnd/>
                  <a:tailEnd/>
                </a:ln>
              </p:spPr>
              <p:txBody>
                <a:bodyPr/>
                <a:lstStyle/>
                <a:p>
                  <a:endParaRPr lang="en-US" sz="2000"/>
                </a:p>
              </p:txBody>
            </p:sp>
            <p:sp>
              <p:nvSpPr>
                <p:cNvPr id="579806" name="Rectangle 222"/>
                <p:cNvSpPr>
                  <a:spLocks noChangeArrowheads="1"/>
                </p:cNvSpPr>
                <p:nvPr/>
              </p:nvSpPr>
              <p:spPr bwMode="auto">
                <a:xfrm>
                  <a:off x="1970" y="2060"/>
                  <a:ext cx="1387" cy="19"/>
                </a:xfrm>
                <a:prstGeom prst="rect">
                  <a:avLst/>
                </a:prstGeom>
                <a:solidFill>
                  <a:srgbClr val="A4A4A4"/>
                </a:solidFill>
                <a:ln w="9525">
                  <a:noFill/>
                  <a:miter lim="800000"/>
                  <a:headEnd/>
                  <a:tailEnd/>
                </a:ln>
              </p:spPr>
              <p:txBody>
                <a:bodyPr/>
                <a:lstStyle/>
                <a:p>
                  <a:endParaRPr lang="en-US" sz="2000"/>
                </a:p>
              </p:txBody>
            </p:sp>
            <p:sp>
              <p:nvSpPr>
                <p:cNvPr id="579807" name="Rectangle 223"/>
                <p:cNvSpPr>
                  <a:spLocks noChangeArrowheads="1"/>
                </p:cNvSpPr>
                <p:nvPr/>
              </p:nvSpPr>
              <p:spPr bwMode="auto">
                <a:xfrm>
                  <a:off x="1970" y="2060"/>
                  <a:ext cx="1387" cy="19"/>
                </a:xfrm>
                <a:prstGeom prst="rect">
                  <a:avLst/>
                </a:prstGeom>
                <a:solidFill>
                  <a:srgbClr val="A4A4A4"/>
                </a:solidFill>
                <a:ln w="9525">
                  <a:noFill/>
                  <a:miter lim="800000"/>
                  <a:headEnd/>
                  <a:tailEnd/>
                </a:ln>
              </p:spPr>
              <p:txBody>
                <a:bodyPr/>
                <a:lstStyle/>
                <a:p>
                  <a:endParaRPr lang="en-US" sz="2000"/>
                </a:p>
              </p:txBody>
            </p:sp>
            <p:sp>
              <p:nvSpPr>
                <p:cNvPr id="579808" name="Rectangle 224"/>
                <p:cNvSpPr>
                  <a:spLocks noChangeArrowheads="1"/>
                </p:cNvSpPr>
                <p:nvPr/>
              </p:nvSpPr>
              <p:spPr bwMode="auto">
                <a:xfrm>
                  <a:off x="1970" y="2060"/>
                  <a:ext cx="1387" cy="20"/>
                </a:xfrm>
                <a:prstGeom prst="rect">
                  <a:avLst/>
                </a:prstGeom>
                <a:solidFill>
                  <a:srgbClr val="8C8C8C"/>
                </a:solidFill>
                <a:ln w="9525">
                  <a:noFill/>
                  <a:miter lim="800000"/>
                  <a:headEnd/>
                  <a:tailEnd/>
                </a:ln>
              </p:spPr>
              <p:txBody>
                <a:bodyPr/>
                <a:lstStyle/>
                <a:p>
                  <a:endParaRPr lang="en-US" sz="2000"/>
                </a:p>
              </p:txBody>
            </p:sp>
            <p:sp>
              <p:nvSpPr>
                <p:cNvPr id="579809" name="Rectangle 225"/>
                <p:cNvSpPr>
                  <a:spLocks noChangeArrowheads="1"/>
                </p:cNvSpPr>
                <p:nvPr/>
              </p:nvSpPr>
              <p:spPr bwMode="auto">
                <a:xfrm>
                  <a:off x="1970" y="2060"/>
                  <a:ext cx="1387" cy="20"/>
                </a:xfrm>
                <a:prstGeom prst="rect">
                  <a:avLst/>
                </a:prstGeom>
                <a:solidFill>
                  <a:srgbClr val="8C8C8C"/>
                </a:solidFill>
                <a:ln w="9525">
                  <a:noFill/>
                  <a:miter lim="800000"/>
                  <a:headEnd/>
                  <a:tailEnd/>
                </a:ln>
              </p:spPr>
              <p:txBody>
                <a:bodyPr/>
                <a:lstStyle/>
                <a:p>
                  <a:endParaRPr lang="en-US" sz="2000"/>
                </a:p>
              </p:txBody>
            </p:sp>
            <p:sp>
              <p:nvSpPr>
                <p:cNvPr id="579810" name="Rectangle 226"/>
                <p:cNvSpPr>
                  <a:spLocks noChangeArrowheads="1"/>
                </p:cNvSpPr>
                <p:nvPr/>
              </p:nvSpPr>
              <p:spPr bwMode="auto">
                <a:xfrm>
                  <a:off x="1970" y="2061"/>
                  <a:ext cx="1387" cy="19"/>
                </a:xfrm>
                <a:prstGeom prst="rect">
                  <a:avLst/>
                </a:prstGeom>
                <a:solidFill>
                  <a:srgbClr val="8C8C8C"/>
                </a:solidFill>
                <a:ln w="9525">
                  <a:noFill/>
                  <a:miter lim="800000"/>
                  <a:headEnd/>
                  <a:tailEnd/>
                </a:ln>
              </p:spPr>
              <p:txBody>
                <a:bodyPr/>
                <a:lstStyle/>
                <a:p>
                  <a:endParaRPr lang="en-US" sz="2000"/>
                </a:p>
              </p:txBody>
            </p:sp>
            <p:sp>
              <p:nvSpPr>
                <p:cNvPr id="579811" name="Rectangle 227"/>
                <p:cNvSpPr>
                  <a:spLocks noChangeArrowheads="1"/>
                </p:cNvSpPr>
                <p:nvPr/>
              </p:nvSpPr>
              <p:spPr bwMode="auto">
                <a:xfrm>
                  <a:off x="1970" y="2061"/>
                  <a:ext cx="1387" cy="20"/>
                </a:xfrm>
                <a:prstGeom prst="rect">
                  <a:avLst/>
                </a:prstGeom>
                <a:solidFill>
                  <a:srgbClr val="8C8C8C"/>
                </a:solidFill>
                <a:ln w="9525">
                  <a:noFill/>
                  <a:miter lim="800000"/>
                  <a:headEnd/>
                  <a:tailEnd/>
                </a:ln>
              </p:spPr>
              <p:txBody>
                <a:bodyPr/>
                <a:lstStyle/>
                <a:p>
                  <a:endParaRPr lang="en-US" sz="2000"/>
                </a:p>
              </p:txBody>
            </p:sp>
            <p:sp>
              <p:nvSpPr>
                <p:cNvPr id="579812" name="Rectangle 228"/>
                <p:cNvSpPr>
                  <a:spLocks noChangeArrowheads="1"/>
                </p:cNvSpPr>
                <p:nvPr/>
              </p:nvSpPr>
              <p:spPr bwMode="auto">
                <a:xfrm>
                  <a:off x="1970" y="2061"/>
                  <a:ext cx="1387" cy="20"/>
                </a:xfrm>
                <a:prstGeom prst="rect">
                  <a:avLst/>
                </a:prstGeom>
                <a:solidFill>
                  <a:srgbClr val="8C8C8C"/>
                </a:solidFill>
                <a:ln w="9525">
                  <a:noFill/>
                  <a:miter lim="800000"/>
                  <a:headEnd/>
                  <a:tailEnd/>
                </a:ln>
              </p:spPr>
              <p:txBody>
                <a:bodyPr/>
                <a:lstStyle/>
                <a:p>
                  <a:endParaRPr lang="en-US" sz="2000"/>
                </a:p>
              </p:txBody>
            </p:sp>
            <p:sp>
              <p:nvSpPr>
                <p:cNvPr id="579813" name="Rectangle 229"/>
                <p:cNvSpPr>
                  <a:spLocks noChangeArrowheads="1"/>
                </p:cNvSpPr>
                <p:nvPr/>
              </p:nvSpPr>
              <p:spPr bwMode="auto">
                <a:xfrm>
                  <a:off x="1970" y="2061"/>
                  <a:ext cx="1387" cy="20"/>
                </a:xfrm>
                <a:prstGeom prst="rect">
                  <a:avLst/>
                </a:prstGeom>
                <a:solidFill>
                  <a:srgbClr val="8C8C8C"/>
                </a:solidFill>
                <a:ln w="9525">
                  <a:noFill/>
                  <a:miter lim="800000"/>
                  <a:headEnd/>
                  <a:tailEnd/>
                </a:ln>
              </p:spPr>
              <p:txBody>
                <a:bodyPr/>
                <a:lstStyle/>
                <a:p>
                  <a:endParaRPr lang="en-US" sz="2000"/>
                </a:p>
              </p:txBody>
            </p:sp>
            <p:sp>
              <p:nvSpPr>
                <p:cNvPr id="579814" name="Rectangle 230"/>
                <p:cNvSpPr>
                  <a:spLocks noChangeArrowheads="1"/>
                </p:cNvSpPr>
                <p:nvPr/>
              </p:nvSpPr>
              <p:spPr bwMode="auto">
                <a:xfrm>
                  <a:off x="1970" y="2061"/>
                  <a:ext cx="1387" cy="20"/>
                </a:xfrm>
                <a:prstGeom prst="rect">
                  <a:avLst/>
                </a:prstGeom>
                <a:solidFill>
                  <a:srgbClr val="8C8C8C"/>
                </a:solidFill>
                <a:ln w="9525">
                  <a:noFill/>
                  <a:miter lim="800000"/>
                  <a:headEnd/>
                  <a:tailEnd/>
                </a:ln>
              </p:spPr>
              <p:txBody>
                <a:bodyPr/>
                <a:lstStyle/>
                <a:p>
                  <a:endParaRPr lang="en-US" sz="2000"/>
                </a:p>
              </p:txBody>
            </p:sp>
            <p:sp>
              <p:nvSpPr>
                <p:cNvPr id="579815" name="Rectangle 231"/>
                <p:cNvSpPr>
                  <a:spLocks noChangeArrowheads="1"/>
                </p:cNvSpPr>
                <p:nvPr/>
              </p:nvSpPr>
              <p:spPr bwMode="auto">
                <a:xfrm>
                  <a:off x="1970" y="2061"/>
                  <a:ext cx="1387" cy="20"/>
                </a:xfrm>
                <a:prstGeom prst="rect">
                  <a:avLst/>
                </a:prstGeom>
                <a:solidFill>
                  <a:srgbClr val="8C8C8C"/>
                </a:solidFill>
                <a:ln w="9525">
                  <a:noFill/>
                  <a:miter lim="800000"/>
                  <a:headEnd/>
                  <a:tailEnd/>
                </a:ln>
              </p:spPr>
              <p:txBody>
                <a:bodyPr/>
                <a:lstStyle/>
                <a:p>
                  <a:endParaRPr lang="en-US" sz="2000"/>
                </a:p>
              </p:txBody>
            </p:sp>
            <p:sp>
              <p:nvSpPr>
                <p:cNvPr id="579816" name="Rectangle 232"/>
                <p:cNvSpPr>
                  <a:spLocks noChangeArrowheads="1"/>
                </p:cNvSpPr>
                <p:nvPr/>
              </p:nvSpPr>
              <p:spPr bwMode="auto">
                <a:xfrm>
                  <a:off x="1970" y="2063"/>
                  <a:ext cx="1387" cy="18"/>
                </a:xfrm>
                <a:prstGeom prst="rect">
                  <a:avLst/>
                </a:prstGeom>
                <a:solidFill>
                  <a:srgbClr val="8C8C8C"/>
                </a:solidFill>
                <a:ln w="9525">
                  <a:noFill/>
                  <a:miter lim="800000"/>
                  <a:headEnd/>
                  <a:tailEnd/>
                </a:ln>
              </p:spPr>
              <p:txBody>
                <a:bodyPr/>
                <a:lstStyle/>
                <a:p>
                  <a:endParaRPr lang="en-US" sz="2000"/>
                </a:p>
              </p:txBody>
            </p:sp>
            <p:sp>
              <p:nvSpPr>
                <p:cNvPr id="579817" name="Rectangle 233"/>
                <p:cNvSpPr>
                  <a:spLocks noChangeArrowheads="1"/>
                </p:cNvSpPr>
                <p:nvPr/>
              </p:nvSpPr>
              <p:spPr bwMode="auto">
                <a:xfrm>
                  <a:off x="1970" y="2063"/>
                  <a:ext cx="1387" cy="18"/>
                </a:xfrm>
                <a:prstGeom prst="rect">
                  <a:avLst/>
                </a:prstGeom>
                <a:solidFill>
                  <a:srgbClr val="8C8C8C"/>
                </a:solidFill>
                <a:ln w="9525">
                  <a:noFill/>
                  <a:miter lim="800000"/>
                  <a:headEnd/>
                  <a:tailEnd/>
                </a:ln>
              </p:spPr>
              <p:txBody>
                <a:bodyPr/>
                <a:lstStyle/>
                <a:p>
                  <a:endParaRPr lang="en-US" sz="2000"/>
                </a:p>
              </p:txBody>
            </p:sp>
            <p:sp>
              <p:nvSpPr>
                <p:cNvPr id="579818" name="Rectangle 234"/>
                <p:cNvSpPr>
                  <a:spLocks noChangeArrowheads="1"/>
                </p:cNvSpPr>
                <p:nvPr/>
              </p:nvSpPr>
              <p:spPr bwMode="auto">
                <a:xfrm>
                  <a:off x="1970" y="2063"/>
                  <a:ext cx="1387" cy="20"/>
                </a:xfrm>
                <a:prstGeom prst="rect">
                  <a:avLst/>
                </a:prstGeom>
                <a:solidFill>
                  <a:srgbClr val="8C8C8C"/>
                </a:solidFill>
                <a:ln w="9525">
                  <a:noFill/>
                  <a:miter lim="800000"/>
                  <a:headEnd/>
                  <a:tailEnd/>
                </a:ln>
              </p:spPr>
              <p:txBody>
                <a:bodyPr/>
                <a:lstStyle/>
                <a:p>
                  <a:endParaRPr lang="en-US" sz="2000"/>
                </a:p>
              </p:txBody>
            </p:sp>
            <p:sp>
              <p:nvSpPr>
                <p:cNvPr id="579819" name="Rectangle 235"/>
                <p:cNvSpPr>
                  <a:spLocks noChangeArrowheads="1"/>
                </p:cNvSpPr>
                <p:nvPr/>
              </p:nvSpPr>
              <p:spPr bwMode="auto">
                <a:xfrm>
                  <a:off x="1970" y="2063"/>
                  <a:ext cx="1387" cy="20"/>
                </a:xfrm>
                <a:prstGeom prst="rect">
                  <a:avLst/>
                </a:prstGeom>
                <a:solidFill>
                  <a:srgbClr val="8C8C8C"/>
                </a:solidFill>
                <a:ln w="9525">
                  <a:noFill/>
                  <a:miter lim="800000"/>
                  <a:headEnd/>
                  <a:tailEnd/>
                </a:ln>
              </p:spPr>
              <p:txBody>
                <a:bodyPr/>
                <a:lstStyle/>
                <a:p>
                  <a:endParaRPr lang="en-US" sz="2000"/>
                </a:p>
              </p:txBody>
            </p:sp>
            <p:sp>
              <p:nvSpPr>
                <p:cNvPr id="579820" name="Rectangle 236"/>
                <p:cNvSpPr>
                  <a:spLocks noChangeArrowheads="1"/>
                </p:cNvSpPr>
                <p:nvPr/>
              </p:nvSpPr>
              <p:spPr bwMode="auto">
                <a:xfrm>
                  <a:off x="1970" y="2063"/>
                  <a:ext cx="1387" cy="20"/>
                </a:xfrm>
                <a:prstGeom prst="rect">
                  <a:avLst/>
                </a:prstGeom>
                <a:solidFill>
                  <a:srgbClr val="8C8C8C"/>
                </a:solidFill>
                <a:ln w="9525">
                  <a:noFill/>
                  <a:miter lim="800000"/>
                  <a:headEnd/>
                  <a:tailEnd/>
                </a:ln>
              </p:spPr>
              <p:txBody>
                <a:bodyPr/>
                <a:lstStyle/>
                <a:p>
                  <a:endParaRPr lang="en-US" sz="2000"/>
                </a:p>
              </p:txBody>
            </p:sp>
            <p:sp>
              <p:nvSpPr>
                <p:cNvPr id="579821" name="Rectangle 237"/>
                <p:cNvSpPr>
                  <a:spLocks noChangeArrowheads="1"/>
                </p:cNvSpPr>
                <p:nvPr/>
              </p:nvSpPr>
              <p:spPr bwMode="auto">
                <a:xfrm>
                  <a:off x="1970" y="2063"/>
                  <a:ext cx="1387" cy="20"/>
                </a:xfrm>
                <a:prstGeom prst="rect">
                  <a:avLst/>
                </a:prstGeom>
                <a:solidFill>
                  <a:srgbClr val="8C8C8C"/>
                </a:solidFill>
                <a:ln w="9525">
                  <a:noFill/>
                  <a:miter lim="800000"/>
                  <a:headEnd/>
                  <a:tailEnd/>
                </a:ln>
              </p:spPr>
              <p:txBody>
                <a:bodyPr/>
                <a:lstStyle/>
                <a:p>
                  <a:endParaRPr lang="en-US" sz="2000"/>
                </a:p>
              </p:txBody>
            </p:sp>
            <p:sp>
              <p:nvSpPr>
                <p:cNvPr id="579822" name="Rectangle 238"/>
                <p:cNvSpPr>
                  <a:spLocks noChangeArrowheads="1"/>
                </p:cNvSpPr>
                <p:nvPr/>
              </p:nvSpPr>
              <p:spPr bwMode="auto">
                <a:xfrm>
                  <a:off x="1970" y="2063"/>
                  <a:ext cx="1387" cy="20"/>
                </a:xfrm>
                <a:prstGeom prst="rect">
                  <a:avLst/>
                </a:prstGeom>
                <a:solidFill>
                  <a:srgbClr val="8C8C8C"/>
                </a:solidFill>
                <a:ln w="9525">
                  <a:noFill/>
                  <a:miter lim="800000"/>
                  <a:headEnd/>
                  <a:tailEnd/>
                </a:ln>
              </p:spPr>
              <p:txBody>
                <a:bodyPr/>
                <a:lstStyle/>
                <a:p>
                  <a:endParaRPr lang="en-US" sz="2000"/>
                </a:p>
              </p:txBody>
            </p:sp>
            <p:sp>
              <p:nvSpPr>
                <p:cNvPr id="579823" name="Rectangle 239"/>
                <p:cNvSpPr>
                  <a:spLocks noChangeArrowheads="1"/>
                </p:cNvSpPr>
                <p:nvPr/>
              </p:nvSpPr>
              <p:spPr bwMode="auto">
                <a:xfrm>
                  <a:off x="1970" y="2064"/>
                  <a:ext cx="1387" cy="19"/>
                </a:xfrm>
                <a:prstGeom prst="rect">
                  <a:avLst/>
                </a:prstGeom>
                <a:solidFill>
                  <a:srgbClr val="8C8C8C"/>
                </a:solidFill>
                <a:ln w="9525">
                  <a:noFill/>
                  <a:miter lim="800000"/>
                  <a:headEnd/>
                  <a:tailEnd/>
                </a:ln>
              </p:spPr>
              <p:txBody>
                <a:bodyPr/>
                <a:lstStyle/>
                <a:p>
                  <a:endParaRPr lang="en-US" sz="2000"/>
                </a:p>
              </p:txBody>
            </p:sp>
            <p:sp>
              <p:nvSpPr>
                <p:cNvPr id="579824" name="Rectangle 240"/>
                <p:cNvSpPr>
                  <a:spLocks noChangeArrowheads="1"/>
                </p:cNvSpPr>
                <p:nvPr/>
              </p:nvSpPr>
              <p:spPr bwMode="auto">
                <a:xfrm>
                  <a:off x="1970" y="2064"/>
                  <a:ext cx="1387" cy="20"/>
                </a:xfrm>
                <a:prstGeom prst="rect">
                  <a:avLst/>
                </a:prstGeom>
                <a:solidFill>
                  <a:srgbClr val="8C8C8C"/>
                </a:solidFill>
                <a:ln w="9525">
                  <a:noFill/>
                  <a:miter lim="800000"/>
                  <a:headEnd/>
                  <a:tailEnd/>
                </a:ln>
              </p:spPr>
              <p:txBody>
                <a:bodyPr/>
                <a:lstStyle/>
                <a:p>
                  <a:endParaRPr lang="en-US" sz="2000"/>
                </a:p>
              </p:txBody>
            </p:sp>
            <p:sp>
              <p:nvSpPr>
                <p:cNvPr id="579825" name="Rectangle 241"/>
                <p:cNvSpPr>
                  <a:spLocks noChangeArrowheads="1"/>
                </p:cNvSpPr>
                <p:nvPr/>
              </p:nvSpPr>
              <p:spPr bwMode="auto">
                <a:xfrm>
                  <a:off x="1970" y="2065"/>
                  <a:ext cx="1387" cy="19"/>
                </a:xfrm>
                <a:prstGeom prst="rect">
                  <a:avLst/>
                </a:prstGeom>
                <a:solidFill>
                  <a:srgbClr val="8C8C8C"/>
                </a:solidFill>
                <a:ln w="9525">
                  <a:noFill/>
                  <a:miter lim="800000"/>
                  <a:headEnd/>
                  <a:tailEnd/>
                </a:ln>
              </p:spPr>
              <p:txBody>
                <a:bodyPr/>
                <a:lstStyle/>
                <a:p>
                  <a:endParaRPr lang="en-US" sz="2000"/>
                </a:p>
              </p:txBody>
            </p:sp>
            <p:sp>
              <p:nvSpPr>
                <p:cNvPr id="579826" name="Rectangle 242"/>
                <p:cNvSpPr>
                  <a:spLocks noChangeArrowheads="1"/>
                </p:cNvSpPr>
                <p:nvPr/>
              </p:nvSpPr>
              <p:spPr bwMode="auto">
                <a:xfrm>
                  <a:off x="1970" y="2065"/>
                  <a:ext cx="1387" cy="19"/>
                </a:xfrm>
                <a:prstGeom prst="rect">
                  <a:avLst/>
                </a:prstGeom>
                <a:solidFill>
                  <a:srgbClr val="797979"/>
                </a:solidFill>
                <a:ln w="9525">
                  <a:noFill/>
                  <a:miter lim="800000"/>
                  <a:headEnd/>
                  <a:tailEnd/>
                </a:ln>
              </p:spPr>
              <p:txBody>
                <a:bodyPr/>
                <a:lstStyle/>
                <a:p>
                  <a:endParaRPr lang="en-US" sz="2000"/>
                </a:p>
              </p:txBody>
            </p:sp>
            <p:sp>
              <p:nvSpPr>
                <p:cNvPr id="579827" name="Rectangle 243"/>
                <p:cNvSpPr>
                  <a:spLocks noChangeArrowheads="1"/>
                </p:cNvSpPr>
                <p:nvPr/>
              </p:nvSpPr>
              <p:spPr bwMode="auto">
                <a:xfrm>
                  <a:off x="1970" y="2065"/>
                  <a:ext cx="1387" cy="19"/>
                </a:xfrm>
                <a:prstGeom prst="rect">
                  <a:avLst/>
                </a:prstGeom>
                <a:solidFill>
                  <a:srgbClr val="797979"/>
                </a:solidFill>
                <a:ln w="9525">
                  <a:noFill/>
                  <a:miter lim="800000"/>
                  <a:headEnd/>
                  <a:tailEnd/>
                </a:ln>
              </p:spPr>
              <p:txBody>
                <a:bodyPr/>
                <a:lstStyle/>
                <a:p>
                  <a:endParaRPr lang="en-US" sz="2000"/>
                </a:p>
              </p:txBody>
            </p:sp>
            <p:sp>
              <p:nvSpPr>
                <p:cNvPr id="579828" name="Rectangle 244"/>
                <p:cNvSpPr>
                  <a:spLocks noChangeArrowheads="1"/>
                </p:cNvSpPr>
                <p:nvPr/>
              </p:nvSpPr>
              <p:spPr bwMode="auto">
                <a:xfrm>
                  <a:off x="1970" y="2066"/>
                  <a:ext cx="1387" cy="18"/>
                </a:xfrm>
                <a:prstGeom prst="rect">
                  <a:avLst/>
                </a:prstGeom>
                <a:solidFill>
                  <a:srgbClr val="797979"/>
                </a:solidFill>
                <a:ln w="9525">
                  <a:noFill/>
                  <a:miter lim="800000"/>
                  <a:headEnd/>
                  <a:tailEnd/>
                </a:ln>
              </p:spPr>
              <p:txBody>
                <a:bodyPr/>
                <a:lstStyle/>
                <a:p>
                  <a:endParaRPr lang="en-US" sz="2000"/>
                </a:p>
              </p:txBody>
            </p:sp>
            <p:sp>
              <p:nvSpPr>
                <p:cNvPr id="579829" name="Rectangle 245"/>
                <p:cNvSpPr>
                  <a:spLocks noChangeArrowheads="1"/>
                </p:cNvSpPr>
                <p:nvPr/>
              </p:nvSpPr>
              <p:spPr bwMode="auto">
                <a:xfrm>
                  <a:off x="1970" y="2066"/>
                  <a:ext cx="1387" cy="18"/>
                </a:xfrm>
                <a:prstGeom prst="rect">
                  <a:avLst/>
                </a:prstGeom>
                <a:solidFill>
                  <a:srgbClr val="797979"/>
                </a:solidFill>
                <a:ln w="9525">
                  <a:noFill/>
                  <a:miter lim="800000"/>
                  <a:headEnd/>
                  <a:tailEnd/>
                </a:ln>
              </p:spPr>
              <p:txBody>
                <a:bodyPr/>
                <a:lstStyle/>
                <a:p>
                  <a:endParaRPr lang="en-US" sz="2000"/>
                </a:p>
              </p:txBody>
            </p:sp>
            <p:sp>
              <p:nvSpPr>
                <p:cNvPr id="579830" name="Rectangle 246"/>
                <p:cNvSpPr>
                  <a:spLocks noChangeArrowheads="1"/>
                </p:cNvSpPr>
                <p:nvPr/>
              </p:nvSpPr>
              <p:spPr bwMode="auto">
                <a:xfrm>
                  <a:off x="1970" y="2066"/>
                  <a:ext cx="1387" cy="19"/>
                </a:xfrm>
                <a:prstGeom prst="rect">
                  <a:avLst/>
                </a:prstGeom>
                <a:solidFill>
                  <a:srgbClr val="797979"/>
                </a:solidFill>
                <a:ln w="9525">
                  <a:noFill/>
                  <a:miter lim="800000"/>
                  <a:headEnd/>
                  <a:tailEnd/>
                </a:ln>
              </p:spPr>
              <p:txBody>
                <a:bodyPr/>
                <a:lstStyle/>
                <a:p>
                  <a:endParaRPr lang="en-US" sz="2000"/>
                </a:p>
              </p:txBody>
            </p:sp>
            <p:sp>
              <p:nvSpPr>
                <p:cNvPr id="579831" name="Rectangle 247"/>
                <p:cNvSpPr>
                  <a:spLocks noChangeArrowheads="1"/>
                </p:cNvSpPr>
                <p:nvPr/>
              </p:nvSpPr>
              <p:spPr bwMode="auto">
                <a:xfrm>
                  <a:off x="1970" y="2066"/>
                  <a:ext cx="1387" cy="19"/>
                </a:xfrm>
                <a:prstGeom prst="rect">
                  <a:avLst/>
                </a:prstGeom>
                <a:solidFill>
                  <a:srgbClr val="797979"/>
                </a:solidFill>
                <a:ln w="9525">
                  <a:noFill/>
                  <a:miter lim="800000"/>
                  <a:headEnd/>
                  <a:tailEnd/>
                </a:ln>
              </p:spPr>
              <p:txBody>
                <a:bodyPr/>
                <a:lstStyle/>
                <a:p>
                  <a:endParaRPr lang="en-US" sz="2000"/>
                </a:p>
              </p:txBody>
            </p:sp>
            <p:sp>
              <p:nvSpPr>
                <p:cNvPr id="579832" name="Rectangle 248"/>
                <p:cNvSpPr>
                  <a:spLocks noChangeArrowheads="1"/>
                </p:cNvSpPr>
                <p:nvPr/>
              </p:nvSpPr>
              <p:spPr bwMode="auto">
                <a:xfrm>
                  <a:off x="1970" y="2066"/>
                  <a:ext cx="1387" cy="19"/>
                </a:xfrm>
                <a:prstGeom prst="rect">
                  <a:avLst/>
                </a:prstGeom>
                <a:solidFill>
                  <a:srgbClr val="797979"/>
                </a:solidFill>
                <a:ln w="9525">
                  <a:noFill/>
                  <a:miter lim="800000"/>
                  <a:headEnd/>
                  <a:tailEnd/>
                </a:ln>
              </p:spPr>
              <p:txBody>
                <a:bodyPr/>
                <a:lstStyle/>
                <a:p>
                  <a:endParaRPr lang="en-US" sz="2000"/>
                </a:p>
              </p:txBody>
            </p:sp>
            <p:sp>
              <p:nvSpPr>
                <p:cNvPr id="579833" name="Rectangle 249"/>
                <p:cNvSpPr>
                  <a:spLocks noChangeArrowheads="1"/>
                </p:cNvSpPr>
                <p:nvPr/>
              </p:nvSpPr>
              <p:spPr bwMode="auto">
                <a:xfrm>
                  <a:off x="1970" y="2066"/>
                  <a:ext cx="1387" cy="19"/>
                </a:xfrm>
                <a:prstGeom prst="rect">
                  <a:avLst/>
                </a:prstGeom>
                <a:solidFill>
                  <a:srgbClr val="797979"/>
                </a:solidFill>
                <a:ln w="9525">
                  <a:noFill/>
                  <a:miter lim="800000"/>
                  <a:headEnd/>
                  <a:tailEnd/>
                </a:ln>
              </p:spPr>
              <p:txBody>
                <a:bodyPr/>
                <a:lstStyle/>
                <a:p>
                  <a:endParaRPr lang="en-US" sz="2000"/>
                </a:p>
              </p:txBody>
            </p:sp>
            <p:sp>
              <p:nvSpPr>
                <p:cNvPr id="579834" name="Rectangle 250"/>
                <p:cNvSpPr>
                  <a:spLocks noChangeArrowheads="1"/>
                </p:cNvSpPr>
                <p:nvPr/>
              </p:nvSpPr>
              <p:spPr bwMode="auto">
                <a:xfrm>
                  <a:off x="1970" y="2066"/>
                  <a:ext cx="1387" cy="19"/>
                </a:xfrm>
                <a:prstGeom prst="rect">
                  <a:avLst/>
                </a:prstGeom>
                <a:solidFill>
                  <a:srgbClr val="797979"/>
                </a:solidFill>
                <a:ln w="9525">
                  <a:noFill/>
                  <a:miter lim="800000"/>
                  <a:headEnd/>
                  <a:tailEnd/>
                </a:ln>
              </p:spPr>
              <p:txBody>
                <a:bodyPr/>
                <a:lstStyle/>
                <a:p>
                  <a:endParaRPr lang="en-US" sz="2000"/>
                </a:p>
              </p:txBody>
            </p:sp>
            <p:sp>
              <p:nvSpPr>
                <p:cNvPr id="579835" name="Rectangle 251"/>
                <p:cNvSpPr>
                  <a:spLocks noChangeArrowheads="1"/>
                </p:cNvSpPr>
                <p:nvPr/>
              </p:nvSpPr>
              <p:spPr bwMode="auto">
                <a:xfrm>
                  <a:off x="1970" y="2067"/>
                  <a:ext cx="1387" cy="18"/>
                </a:xfrm>
                <a:prstGeom prst="rect">
                  <a:avLst/>
                </a:prstGeom>
                <a:solidFill>
                  <a:srgbClr val="797979"/>
                </a:solidFill>
                <a:ln w="9525">
                  <a:noFill/>
                  <a:miter lim="800000"/>
                  <a:headEnd/>
                  <a:tailEnd/>
                </a:ln>
              </p:spPr>
              <p:txBody>
                <a:bodyPr/>
                <a:lstStyle/>
                <a:p>
                  <a:endParaRPr lang="en-US" sz="2000"/>
                </a:p>
              </p:txBody>
            </p:sp>
            <p:sp>
              <p:nvSpPr>
                <p:cNvPr id="579836" name="Rectangle 252"/>
                <p:cNvSpPr>
                  <a:spLocks noChangeArrowheads="1"/>
                </p:cNvSpPr>
                <p:nvPr/>
              </p:nvSpPr>
              <p:spPr bwMode="auto">
                <a:xfrm>
                  <a:off x="1970" y="2067"/>
                  <a:ext cx="1387" cy="19"/>
                </a:xfrm>
                <a:prstGeom prst="rect">
                  <a:avLst/>
                </a:prstGeom>
                <a:solidFill>
                  <a:srgbClr val="797979"/>
                </a:solidFill>
                <a:ln w="9525">
                  <a:noFill/>
                  <a:miter lim="800000"/>
                  <a:headEnd/>
                  <a:tailEnd/>
                </a:ln>
              </p:spPr>
              <p:txBody>
                <a:bodyPr/>
                <a:lstStyle/>
                <a:p>
                  <a:endParaRPr lang="en-US" sz="2000"/>
                </a:p>
              </p:txBody>
            </p:sp>
            <p:sp>
              <p:nvSpPr>
                <p:cNvPr id="579837" name="Rectangle 253"/>
                <p:cNvSpPr>
                  <a:spLocks noChangeArrowheads="1"/>
                </p:cNvSpPr>
                <p:nvPr/>
              </p:nvSpPr>
              <p:spPr bwMode="auto">
                <a:xfrm>
                  <a:off x="1970" y="2067"/>
                  <a:ext cx="1387" cy="19"/>
                </a:xfrm>
                <a:prstGeom prst="rect">
                  <a:avLst/>
                </a:prstGeom>
                <a:solidFill>
                  <a:srgbClr val="797979"/>
                </a:solidFill>
                <a:ln w="9525">
                  <a:noFill/>
                  <a:miter lim="800000"/>
                  <a:headEnd/>
                  <a:tailEnd/>
                </a:ln>
              </p:spPr>
              <p:txBody>
                <a:bodyPr/>
                <a:lstStyle/>
                <a:p>
                  <a:endParaRPr lang="en-US" sz="2000"/>
                </a:p>
              </p:txBody>
            </p:sp>
            <p:sp>
              <p:nvSpPr>
                <p:cNvPr id="579838" name="Rectangle 254"/>
                <p:cNvSpPr>
                  <a:spLocks noChangeArrowheads="1"/>
                </p:cNvSpPr>
                <p:nvPr/>
              </p:nvSpPr>
              <p:spPr bwMode="auto">
                <a:xfrm>
                  <a:off x="1970" y="2067"/>
                  <a:ext cx="1387" cy="19"/>
                </a:xfrm>
                <a:prstGeom prst="rect">
                  <a:avLst/>
                </a:prstGeom>
                <a:solidFill>
                  <a:srgbClr val="797979"/>
                </a:solidFill>
                <a:ln w="9525">
                  <a:noFill/>
                  <a:miter lim="800000"/>
                  <a:headEnd/>
                  <a:tailEnd/>
                </a:ln>
              </p:spPr>
              <p:txBody>
                <a:bodyPr/>
                <a:lstStyle/>
                <a:p>
                  <a:endParaRPr lang="en-US" sz="2000"/>
                </a:p>
              </p:txBody>
            </p:sp>
            <p:sp>
              <p:nvSpPr>
                <p:cNvPr id="579839" name="Rectangle 255"/>
                <p:cNvSpPr>
                  <a:spLocks noChangeArrowheads="1"/>
                </p:cNvSpPr>
                <p:nvPr/>
              </p:nvSpPr>
              <p:spPr bwMode="auto">
                <a:xfrm>
                  <a:off x="1970" y="2067"/>
                  <a:ext cx="1387" cy="19"/>
                </a:xfrm>
                <a:prstGeom prst="rect">
                  <a:avLst/>
                </a:prstGeom>
                <a:solidFill>
                  <a:srgbClr val="797979"/>
                </a:solidFill>
                <a:ln w="9525">
                  <a:noFill/>
                  <a:miter lim="800000"/>
                  <a:headEnd/>
                  <a:tailEnd/>
                </a:ln>
              </p:spPr>
              <p:txBody>
                <a:bodyPr/>
                <a:lstStyle/>
                <a:p>
                  <a:endParaRPr lang="en-US" sz="2000"/>
                </a:p>
              </p:txBody>
            </p:sp>
            <p:sp>
              <p:nvSpPr>
                <p:cNvPr id="579840" name="Rectangle 256"/>
                <p:cNvSpPr>
                  <a:spLocks noChangeArrowheads="1"/>
                </p:cNvSpPr>
                <p:nvPr/>
              </p:nvSpPr>
              <p:spPr bwMode="auto">
                <a:xfrm>
                  <a:off x="1970" y="2067"/>
                  <a:ext cx="1387" cy="20"/>
                </a:xfrm>
                <a:prstGeom prst="rect">
                  <a:avLst/>
                </a:prstGeom>
                <a:solidFill>
                  <a:srgbClr val="797979"/>
                </a:solidFill>
                <a:ln w="9525">
                  <a:noFill/>
                  <a:miter lim="800000"/>
                  <a:headEnd/>
                  <a:tailEnd/>
                </a:ln>
              </p:spPr>
              <p:txBody>
                <a:bodyPr/>
                <a:lstStyle/>
                <a:p>
                  <a:endParaRPr lang="en-US" sz="2000"/>
                </a:p>
              </p:txBody>
            </p:sp>
            <p:sp>
              <p:nvSpPr>
                <p:cNvPr id="579841" name="Rectangle 257"/>
                <p:cNvSpPr>
                  <a:spLocks noChangeArrowheads="1"/>
                </p:cNvSpPr>
                <p:nvPr/>
              </p:nvSpPr>
              <p:spPr bwMode="auto">
                <a:xfrm>
                  <a:off x="1970" y="2068"/>
                  <a:ext cx="1387" cy="19"/>
                </a:xfrm>
                <a:prstGeom prst="rect">
                  <a:avLst/>
                </a:prstGeom>
                <a:solidFill>
                  <a:srgbClr val="797979"/>
                </a:solidFill>
                <a:ln w="9525">
                  <a:noFill/>
                  <a:miter lim="800000"/>
                  <a:headEnd/>
                  <a:tailEnd/>
                </a:ln>
              </p:spPr>
              <p:txBody>
                <a:bodyPr/>
                <a:lstStyle/>
                <a:p>
                  <a:endParaRPr lang="en-US" sz="2000"/>
                </a:p>
              </p:txBody>
            </p:sp>
            <p:sp>
              <p:nvSpPr>
                <p:cNvPr id="579842" name="Rectangle 258"/>
                <p:cNvSpPr>
                  <a:spLocks noChangeArrowheads="1"/>
                </p:cNvSpPr>
                <p:nvPr/>
              </p:nvSpPr>
              <p:spPr bwMode="auto">
                <a:xfrm>
                  <a:off x="1970" y="2068"/>
                  <a:ext cx="1387" cy="20"/>
                </a:xfrm>
                <a:prstGeom prst="rect">
                  <a:avLst/>
                </a:prstGeom>
                <a:solidFill>
                  <a:srgbClr val="6E6E6E"/>
                </a:solidFill>
                <a:ln w="9525">
                  <a:noFill/>
                  <a:miter lim="800000"/>
                  <a:headEnd/>
                  <a:tailEnd/>
                </a:ln>
              </p:spPr>
              <p:txBody>
                <a:bodyPr/>
                <a:lstStyle/>
                <a:p>
                  <a:endParaRPr lang="en-US" sz="2000"/>
                </a:p>
              </p:txBody>
            </p:sp>
            <p:sp>
              <p:nvSpPr>
                <p:cNvPr id="579843" name="Rectangle 259"/>
                <p:cNvSpPr>
                  <a:spLocks noChangeArrowheads="1"/>
                </p:cNvSpPr>
                <p:nvPr/>
              </p:nvSpPr>
              <p:spPr bwMode="auto">
                <a:xfrm>
                  <a:off x="1970" y="2068"/>
                  <a:ext cx="1387" cy="20"/>
                </a:xfrm>
                <a:prstGeom prst="rect">
                  <a:avLst/>
                </a:prstGeom>
                <a:solidFill>
                  <a:srgbClr val="6E6E6E"/>
                </a:solidFill>
                <a:ln w="9525">
                  <a:noFill/>
                  <a:miter lim="800000"/>
                  <a:headEnd/>
                  <a:tailEnd/>
                </a:ln>
              </p:spPr>
              <p:txBody>
                <a:bodyPr/>
                <a:lstStyle/>
                <a:p>
                  <a:endParaRPr lang="en-US" sz="2000"/>
                </a:p>
              </p:txBody>
            </p:sp>
            <p:sp>
              <p:nvSpPr>
                <p:cNvPr id="579844" name="Rectangle 260"/>
                <p:cNvSpPr>
                  <a:spLocks noChangeArrowheads="1"/>
                </p:cNvSpPr>
                <p:nvPr/>
              </p:nvSpPr>
              <p:spPr bwMode="auto">
                <a:xfrm>
                  <a:off x="1970" y="2068"/>
                  <a:ext cx="1387" cy="20"/>
                </a:xfrm>
                <a:prstGeom prst="rect">
                  <a:avLst/>
                </a:prstGeom>
                <a:solidFill>
                  <a:srgbClr val="6E6E6E"/>
                </a:solidFill>
                <a:ln w="9525">
                  <a:noFill/>
                  <a:miter lim="800000"/>
                  <a:headEnd/>
                  <a:tailEnd/>
                </a:ln>
              </p:spPr>
              <p:txBody>
                <a:bodyPr/>
                <a:lstStyle/>
                <a:p>
                  <a:endParaRPr lang="en-US" sz="2000"/>
                </a:p>
              </p:txBody>
            </p:sp>
            <p:sp>
              <p:nvSpPr>
                <p:cNvPr id="579845" name="Rectangle 261"/>
                <p:cNvSpPr>
                  <a:spLocks noChangeArrowheads="1"/>
                </p:cNvSpPr>
                <p:nvPr/>
              </p:nvSpPr>
              <p:spPr bwMode="auto">
                <a:xfrm>
                  <a:off x="1970" y="2068"/>
                  <a:ext cx="1387" cy="20"/>
                </a:xfrm>
                <a:prstGeom prst="rect">
                  <a:avLst/>
                </a:prstGeom>
                <a:solidFill>
                  <a:srgbClr val="6E6E6E"/>
                </a:solidFill>
                <a:ln w="9525">
                  <a:noFill/>
                  <a:miter lim="800000"/>
                  <a:headEnd/>
                  <a:tailEnd/>
                </a:ln>
              </p:spPr>
              <p:txBody>
                <a:bodyPr/>
                <a:lstStyle/>
                <a:p>
                  <a:endParaRPr lang="en-US" sz="2000"/>
                </a:p>
              </p:txBody>
            </p:sp>
            <p:sp>
              <p:nvSpPr>
                <p:cNvPr id="579846" name="Rectangle 262"/>
                <p:cNvSpPr>
                  <a:spLocks noChangeArrowheads="1"/>
                </p:cNvSpPr>
                <p:nvPr/>
              </p:nvSpPr>
              <p:spPr bwMode="auto">
                <a:xfrm>
                  <a:off x="1970" y="2068"/>
                  <a:ext cx="1387" cy="20"/>
                </a:xfrm>
                <a:prstGeom prst="rect">
                  <a:avLst/>
                </a:prstGeom>
                <a:solidFill>
                  <a:srgbClr val="6E6E6E"/>
                </a:solidFill>
                <a:ln w="9525">
                  <a:noFill/>
                  <a:miter lim="800000"/>
                  <a:headEnd/>
                  <a:tailEnd/>
                </a:ln>
              </p:spPr>
              <p:txBody>
                <a:bodyPr/>
                <a:lstStyle/>
                <a:p>
                  <a:endParaRPr lang="en-US" sz="2000"/>
                </a:p>
              </p:txBody>
            </p:sp>
            <p:sp>
              <p:nvSpPr>
                <p:cNvPr id="579847" name="Rectangle 263"/>
                <p:cNvSpPr>
                  <a:spLocks noChangeArrowheads="1"/>
                </p:cNvSpPr>
                <p:nvPr/>
              </p:nvSpPr>
              <p:spPr bwMode="auto">
                <a:xfrm>
                  <a:off x="1970" y="2070"/>
                  <a:ext cx="1387" cy="18"/>
                </a:xfrm>
                <a:prstGeom prst="rect">
                  <a:avLst/>
                </a:prstGeom>
                <a:solidFill>
                  <a:srgbClr val="6E6E6E"/>
                </a:solidFill>
                <a:ln w="9525">
                  <a:noFill/>
                  <a:miter lim="800000"/>
                  <a:headEnd/>
                  <a:tailEnd/>
                </a:ln>
              </p:spPr>
              <p:txBody>
                <a:bodyPr/>
                <a:lstStyle/>
                <a:p>
                  <a:endParaRPr lang="en-US" sz="2000"/>
                </a:p>
              </p:txBody>
            </p:sp>
            <p:sp>
              <p:nvSpPr>
                <p:cNvPr id="579848" name="Rectangle 264"/>
                <p:cNvSpPr>
                  <a:spLocks noChangeArrowheads="1"/>
                </p:cNvSpPr>
                <p:nvPr/>
              </p:nvSpPr>
              <p:spPr bwMode="auto">
                <a:xfrm>
                  <a:off x="1970" y="2070"/>
                  <a:ext cx="1387" cy="18"/>
                </a:xfrm>
                <a:prstGeom prst="rect">
                  <a:avLst/>
                </a:prstGeom>
                <a:solidFill>
                  <a:srgbClr val="6E6E6E"/>
                </a:solidFill>
                <a:ln w="9525">
                  <a:noFill/>
                  <a:miter lim="800000"/>
                  <a:headEnd/>
                  <a:tailEnd/>
                </a:ln>
              </p:spPr>
              <p:txBody>
                <a:bodyPr/>
                <a:lstStyle/>
                <a:p>
                  <a:endParaRPr lang="en-US" sz="2000"/>
                </a:p>
              </p:txBody>
            </p:sp>
            <p:sp>
              <p:nvSpPr>
                <p:cNvPr id="579849" name="Rectangle 265"/>
                <p:cNvSpPr>
                  <a:spLocks noChangeArrowheads="1"/>
                </p:cNvSpPr>
                <p:nvPr/>
              </p:nvSpPr>
              <p:spPr bwMode="auto">
                <a:xfrm>
                  <a:off x="1970" y="2070"/>
                  <a:ext cx="1387" cy="18"/>
                </a:xfrm>
                <a:prstGeom prst="rect">
                  <a:avLst/>
                </a:prstGeom>
                <a:solidFill>
                  <a:srgbClr val="6E6E6E"/>
                </a:solidFill>
                <a:ln w="9525">
                  <a:noFill/>
                  <a:miter lim="800000"/>
                  <a:headEnd/>
                  <a:tailEnd/>
                </a:ln>
              </p:spPr>
              <p:txBody>
                <a:bodyPr/>
                <a:lstStyle/>
                <a:p>
                  <a:endParaRPr lang="en-US" sz="2000"/>
                </a:p>
              </p:txBody>
            </p:sp>
            <p:sp>
              <p:nvSpPr>
                <p:cNvPr id="579850" name="Rectangle 266"/>
                <p:cNvSpPr>
                  <a:spLocks noChangeArrowheads="1"/>
                </p:cNvSpPr>
                <p:nvPr/>
              </p:nvSpPr>
              <p:spPr bwMode="auto">
                <a:xfrm>
                  <a:off x="1970" y="2070"/>
                  <a:ext cx="1387" cy="18"/>
                </a:xfrm>
                <a:prstGeom prst="rect">
                  <a:avLst/>
                </a:prstGeom>
                <a:solidFill>
                  <a:srgbClr val="6E6E6E"/>
                </a:solidFill>
                <a:ln w="9525">
                  <a:noFill/>
                  <a:miter lim="800000"/>
                  <a:headEnd/>
                  <a:tailEnd/>
                </a:ln>
              </p:spPr>
              <p:txBody>
                <a:bodyPr/>
                <a:lstStyle/>
                <a:p>
                  <a:endParaRPr lang="en-US" sz="2000"/>
                </a:p>
              </p:txBody>
            </p:sp>
            <p:sp>
              <p:nvSpPr>
                <p:cNvPr id="579851" name="Rectangle 267"/>
                <p:cNvSpPr>
                  <a:spLocks noChangeArrowheads="1"/>
                </p:cNvSpPr>
                <p:nvPr/>
              </p:nvSpPr>
              <p:spPr bwMode="auto">
                <a:xfrm>
                  <a:off x="1970" y="2070"/>
                  <a:ext cx="1387" cy="19"/>
                </a:xfrm>
                <a:prstGeom prst="rect">
                  <a:avLst/>
                </a:prstGeom>
                <a:solidFill>
                  <a:srgbClr val="6E6E6E"/>
                </a:solidFill>
                <a:ln w="9525">
                  <a:noFill/>
                  <a:miter lim="800000"/>
                  <a:headEnd/>
                  <a:tailEnd/>
                </a:ln>
              </p:spPr>
              <p:txBody>
                <a:bodyPr/>
                <a:lstStyle/>
                <a:p>
                  <a:endParaRPr lang="en-US" sz="2000"/>
                </a:p>
              </p:txBody>
            </p:sp>
            <p:sp>
              <p:nvSpPr>
                <p:cNvPr id="579852" name="Rectangle 268"/>
                <p:cNvSpPr>
                  <a:spLocks noChangeArrowheads="1"/>
                </p:cNvSpPr>
                <p:nvPr/>
              </p:nvSpPr>
              <p:spPr bwMode="auto">
                <a:xfrm>
                  <a:off x="1970" y="2070"/>
                  <a:ext cx="1387" cy="19"/>
                </a:xfrm>
                <a:prstGeom prst="rect">
                  <a:avLst/>
                </a:prstGeom>
                <a:solidFill>
                  <a:srgbClr val="6E6E6E"/>
                </a:solidFill>
                <a:ln w="9525">
                  <a:noFill/>
                  <a:miter lim="800000"/>
                  <a:headEnd/>
                  <a:tailEnd/>
                </a:ln>
              </p:spPr>
              <p:txBody>
                <a:bodyPr/>
                <a:lstStyle/>
                <a:p>
                  <a:endParaRPr lang="en-US" sz="2000"/>
                </a:p>
              </p:txBody>
            </p:sp>
            <p:sp>
              <p:nvSpPr>
                <p:cNvPr id="579853" name="Rectangle 269"/>
                <p:cNvSpPr>
                  <a:spLocks noChangeArrowheads="1"/>
                </p:cNvSpPr>
                <p:nvPr/>
              </p:nvSpPr>
              <p:spPr bwMode="auto">
                <a:xfrm>
                  <a:off x="1970" y="2070"/>
                  <a:ext cx="1387" cy="19"/>
                </a:xfrm>
                <a:prstGeom prst="rect">
                  <a:avLst/>
                </a:prstGeom>
                <a:solidFill>
                  <a:srgbClr val="6E6E6E"/>
                </a:solidFill>
                <a:ln w="9525">
                  <a:noFill/>
                  <a:miter lim="800000"/>
                  <a:headEnd/>
                  <a:tailEnd/>
                </a:ln>
              </p:spPr>
              <p:txBody>
                <a:bodyPr/>
                <a:lstStyle/>
                <a:p>
                  <a:endParaRPr lang="en-US" sz="2000"/>
                </a:p>
              </p:txBody>
            </p:sp>
            <p:sp>
              <p:nvSpPr>
                <p:cNvPr id="579854" name="Rectangle 270"/>
                <p:cNvSpPr>
                  <a:spLocks noChangeArrowheads="1"/>
                </p:cNvSpPr>
                <p:nvPr/>
              </p:nvSpPr>
              <p:spPr bwMode="auto">
                <a:xfrm>
                  <a:off x="1970" y="2071"/>
                  <a:ext cx="1387" cy="18"/>
                </a:xfrm>
                <a:prstGeom prst="rect">
                  <a:avLst/>
                </a:prstGeom>
                <a:solidFill>
                  <a:srgbClr val="6E6E6E"/>
                </a:solidFill>
                <a:ln w="9525">
                  <a:noFill/>
                  <a:miter lim="800000"/>
                  <a:headEnd/>
                  <a:tailEnd/>
                </a:ln>
              </p:spPr>
              <p:txBody>
                <a:bodyPr/>
                <a:lstStyle/>
                <a:p>
                  <a:endParaRPr lang="en-US" sz="2000"/>
                </a:p>
              </p:txBody>
            </p:sp>
            <p:sp>
              <p:nvSpPr>
                <p:cNvPr id="579855" name="Rectangle 271"/>
                <p:cNvSpPr>
                  <a:spLocks noChangeArrowheads="1"/>
                </p:cNvSpPr>
                <p:nvPr/>
              </p:nvSpPr>
              <p:spPr bwMode="auto">
                <a:xfrm>
                  <a:off x="1970" y="2071"/>
                  <a:ext cx="1387" cy="19"/>
                </a:xfrm>
                <a:prstGeom prst="rect">
                  <a:avLst/>
                </a:prstGeom>
                <a:solidFill>
                  <a:srgbClr val="6E6E6E"/>
                </a:solidFill>
                <a:ln w="9525">
                  <a:noFill/>
                  <a:miter lim="800000"/>
                  <a:headEnd/>
                  <a:tailEnd/>
                </a:ln>
              </p:spPr>
              <p:txBody>
                <a:bodyPr/>
                <a:lstStyle/>
                <a:p>
                  <a:endParaRPr lang="en-US" sz="2000"/>
                </a:p>
              </p:txBody>
            </p:sp>
            <p:sp>
              <p:nvSpPr>
                <p:cNvPr id="579856" name="Rectangle 272"/>
                <p:cNvSpPr>
                  <a:spLocks noChangeArrowheads="1"/>
                </p:cNvSpPr>
                <p:nvPr/>
              </p:nvSpPr>
              <p:spPr bwMode="auto">
                <a:xfrm>
                  <a:off x="1970" y="2071"/>
                  <a:ext cx="1387" cy="19"/>
                </a:xfrm>
                <a:prstGeom prst="rect">
                  <a:avLst/>
                </a:prstGeom>
                <a:solidFill>
                  <a:srgbClr val="6E6E6E"/>
                </a:solidFill>
                <a:ln w="9525">
                  <a:noFill/>
                  <a:miter lim="800000"/>
                  <a:headEnd/>
                  <a:tailEnd/>
                </a:ln>
              </p:spPr>
              <p:txBody>
                <a:bodyPr/>
                <a:lstStyle/>
                <a:p>
                  <a:endParaRPr lang="en-US" sz="2000"/>
                </a:p>
              </p:txBody>
            </p:sp>
            <p:sp>
              <p:nvSpPr>
                <p:cNvPr id="579857" name="Rectangle 273"/>
                <p:cNvSpPr>
                  <a:spLocks noChangeArrowheads="1"/>
                </p:cNvSpPr>
                <p:nvPr/>
              </p:nvSpPr>
              <p:spPr bwMode="auto">
                <a:xfrm>
                  <a:off x="1970" y="2071"/>
                  <a:ext cx="1387" cy="19"/>
                </a:xfrm>
                <a:prstGeom prst="rect">
                  <a:avLst/>
                </a:prstGeom>
                <a:solidFill>
                  <a:srgbClr val="6E6E6E"/>
                </a:solidFill>
                <a:ln w="9525">
                  <a:noFill/>
                  <a:miter lim="800000"/>
                  <a:headEnd/>
                  <a:tailEnd/>
                </a:ln>
              </p:spPr>
              <p:txBody>
                <a:bodyPr/>
                <a:lstStyle/>
                <a:p>
                  <a:endParaRPr lang="en-US" sz="2000"/>
                </a:p>
              </p:txBody>
            </p:sp>
            <p:sp>
              <p:nvSpPr>
                <p:cNvPr id="579858" name="Rectangle 274"/>
                <p:cNvSpPr>
                  <a:spLocks noChangeArrowheads="1"/>
                </p:cNvSpPr>
                <p:nvPr/>
              </p:nvSpPr>
              <p:spPr bwMode="auto">
                <a:xfrm>
                  <a:off x="1970" y="2071"/>
                  <a:ext cx="1387" cy="20"/>
                </a:xfrm>
                <a:prstGeom prst="rect">
                  <a:avLst/>
                </a:prstGeom>
                <a:solidFill>
                  <a:srgbClr val="6E6E6E"/>
                </a:solidFill>
                <a:ln w="9525">
                  <a:noFill/>
                  <a:miter lim="800000"/>
                  <a:headEnd/>
                  <a:tailEnd/>
                </a:ln>
              </p:spPr>
              <p:txBody>
                <a:bodyPr/>
                <a:lstStyle/>
                <a:p>
                  <a:endParaRPr lang="en-US" sz="2000"/>
                </a:p>
              </p:txBody>
            </p:sp>
            <p:sp>
              <p:nvSpPr>
                <p:cNvPr id="579859" name="Rectangle 275"/>
                <p:cNvSpPr>
                  <a:spLocks noChangeArrowheads="1"/>
                </p:cNvSpPr>
                <p:nvPr/>
              </p:nvSpPr>
              <p:spPr bwMode="auto">
                <a:xfrm>
                  <a:off x="1970" y="2071"/>
                  <a:ext cx="1387" cy="20"/>
                </a:xfrm>
                <a:prstGeom prst="rect">
                  <a:avLst/>
                </a:prstGeom>
                <a:solidFill>
                  <a:srgbClr val="6E6E6E"/>
                </a:solidFill>
                <a:ln w="9525">
                  <a:noFill/>
                  <a:miter lim="800000"/>
                  <a:headEnd/>
                  <a:tailEnd/>
                </a:ln>
              </p:spPr>
              <p:txBody>
                <a:bodyPr/>
                <a:lstStyle/>
                <a:p>
                  <a:endParaRPr lang="en-US" sz="2000"/>
                </a:p>
              </p:txBody>
            </p:sp>
            <p:sp>
              <p:nvSpPr>
                <p:cNvPr id="579860" name="Rectangle 276"/>
                <p:cNvSpPr>
                  <a:spLocks noChangeArrowheads="1"/>
                </p:cNvSpPr>
                <p:nvPr/>
              </p:nvSpPr>
              <p:spPr bwMode="auto">
                <a:xfrm>
                  <a:off x="1970" y="2072"/>
                  <a:ext cx="1387" cy="19"/>
                </a:xfrm>
                <a:prstGeom prst="rect">
                  <a:avLst/>
                </a:prstGeom>
                <a:solidFill>
                  <a:srgbClr val="6E6E6E"/>
                </a:solidFill>
                <a:ln w="9525">
                  <a:noFill/>
                  <a:miter lim="800000"/>
                  <a:headEnd/>
                  <a:tailEnd/>
                </a:ln>
              </p:spPr>
              <p:txBody>
                <a:bodyPr/>
                <a:lstStyle/>
                <a:p>
                  <a:endParaRPr lang="en-US" sz="2000"/>
                </a:p>
              </p:txBody>
            </p:sp>
            <p:sp>
              <p:nvSpPr>
                <p:cNvPr id="579861" name="Rectangle 277"/>
                <p:cNvSpPr>
                  <a:spLocks noChangeArrowheads="1"/>
                </p:cNvSpPr>
                <p:nvPr/>
              </p:nvSpPr>
              <p:spPr bwMode="auto">
                <a:xfrm>
                  <a:off x="1970" y="2072"/>
                  <a:ext cx="1387" cy="20"/>
                </a:xfrm>
                <a:prstGeom prst="rect">
                  <a:avLst/>
                </a:prstGeom>
                <a:solidFill>
                  <a:srgbClr val="6E6E6E"/>
                </a:solidFill>
                <a:ln w="9525">
                  <a:noFill/>
                  <a:miter lim="800000"/>
                  <a:headEnd/>
                  <a:tailEnd/>
                </a:ln>
              </p:spPr>
              <p:txBody>
                <a:bodyPr/>
                <a:lstStyle/>
                <a:p>
                  <a:endParaRPr lang="en-US" sz="2000"/>
                </a:p>
              </p:txBody>
            </p:sp>
            <p:sp>
              <p:nvSpPr>
                <p:cNvPr id="579862" name="Rectangle 278"/>
                <p:cNvSpPr>
                  <a:spLocks noChangeArrowheads="1"/>
                </p:cNvSpPr>
                <p:nvPr/>
              </p:nvSpPr>
              <p:spPr bwMode="auto">
                <a:xfrm>
                  <a:off x="1970" y="2072"/>
                  <a:ext cx="1387" cy="20"/>
                </a:xfrm>
                <a:prstGeom prst="rect">
                  <a:avLst/>
                </a:prstGeom>
                <a:solidFill>
                  <a:srgbClr val="6E6E6E"/>
                </a:solidFill>
                <a:ln w="9525">
                  <a:noFill/>
                  <a:miter lim="800000"/>
                  <a:headEnd/>
                  <a:tailEnd/>
                </a:ln>
              </p:spPr>
              <p:txBody>
                <a:bodyPr/>
                <a:lstStyle/>
                <a:p>
                  <a:endParaRPr lang="en-US" sz="2000"/>
                </a:p>
              </p:txBody>
            </p:sp>
            <p:sp>
              <p:nvSpPr>
                <p:cNvPr id="579863" name="Rectangle 279"/>
                <p:cNvSpPr>
                  <a:spLocks noChangeArrowheads="1"/>
                </p:cNvSpPr>
                <p:nvPr/>
              </p:nvSpPr>
              <p:spPr bwMode="auto">
                <a:xfrm>
                  <a:off x="1970" y="2073"/>
                  <a:ext cx="1387" cy="19"/>
                </a:xfrm>
                <a:prstGeom prst="rect">
                  <a:avLst/>
                </a:prstGeom>
                <a:solidFill>
                  <a:srgbClr val="6E6E6E"/>
                </a:solidFill>
                <a:ln w="9525">
                  <a:noFill/>
                  <a:miter lim="800000"/>
                  <a:headEnd/>
                  <a:tailEnd/>
                </a:ln>
              </p:spPr>
              <p:txBody>
                <a:bodyPr/>
                <a:lstStyle/>
                <a:p>
                  <a:endParaRPr lang="en-US" sz="2000"/>
                </a:p>
              </p:txBody>
            </p:sp>
            <p:sp>
              <p:nvSpPr>
                <p:cNvPr id="579864" name="Rectangle 280"/>
                <p:cNvSpPr>
                  <a:spLocks noChangeArrowheads="1"/>
                </p:cNvSpPr>
                <p:nvPr/>
              </p:nvSpPr>
              <p:spPr bwMode="auto">
                <a:xfrm>
                  <a:off x="1970" y="2073"/>
                  <a:ext cx="1387" cy="19"/>
                </a:xfrm>
                <a:prstGeom prst="rect">
                  <a:avLst/>
                </a:prstGeom>
                <a:solidFill>
                  <a:srgbClr val="6E6E6E"/>
                </a:solidFill>
                <a:ln w="9525">
                  <a:noFill/>
                  <a:miter lim="800000"/>
                  <a:headEnd/>
                  <a:tailEnd/>
                </a:ln>
              </p:spPr>
              <p:txBody>
                <a:bodyPr/>
                <a:lstStyle/>
                <a:p>
                  <a:endParaRPr lang="en-US" sz="2000"/>
                </a:p>
              </p:txBody>
            </p:sp>
            <p:sp>
              <p:nvSpPr>
                <p:cNvPr id="579865" name="Rectangle 281"/>
                <p:cNvSpPr>
                  <a:spLocks noChangeArrowheads="1"/>
                </p:cNvSpPr>
                <p:nvPr/>
              </p:nvSpPr>
              <p:spPr bwMode="auto">
                <a:xfrm>
                  <a:off x="1970" y="2074"/>
                  <a:ext cx="1387" cy="18"/>
                </a:xfrm>
                <a:prstGeom prst="rect">
                  <a:avLst/>
                </a:prstGeom>
                <a:solidFill>
                  <a:srgbClr val="6E6E6E"/>
                </a:solidFill>
                <a:ln w="9525">
                  <a:noFill/>
                  <a:miter lim="800000"/>
                  <a:headEnd/>
                  <a:tailEnd/>
                </a:ln>
              </p:spPr>
              <p:txBody>
                <a:bodyPr/>
                <a:lstStyle/>
                <a:p>
                  <a:endParaRPr lang="en-US" sz="2000"/>
                </a:p>
              </p:txBody>
            </p:sp>
            <p:sp>
              <p:nvSpPr>
                <p:cNvPr id="579866" name="Rectangle 282"/>
                <p:cNvSpPr>
                  <a:spLocks noChangeArrowheads="1"/>
                </p:cNvSpPr>
                <p:nvPr/>
              </p:nvSpPr>
              <p:spPr bwMode="auto">
                <a:xfrm>
                  <a:off x="1970" y="2074"/>
                  <a:ext cx="1387" cy="18"/>
                </a:xfrm>
                <a:prstGeom prst="rect">
                  <a:avLst/>
                </a:prstGeom>
                <a:solidFill>
                  <a:srgbClr val="444444"/>
                </a:solidFill>
                <a:ln w="9525">
                  <a:noFill/>
                  <a:miter lim="800000"/>
                  <a:headEnd/>
                  <a:tailEnd/>
                </a:ln>
              </p:spPr>
              <p:txBody>
                <a:bodyPr/>
                <a:lstStyle/>
                <a:p>
                  <a:endParaRPr lang="en-US" sz="2000"/>
                </a:p>
              </p:txBody>
            </p:sp>
            <p:sp>
              <p:nvSpPr>
                <p:cNvPr id="579867" name="Rectangle 283"/>
                <p:cNvSpPr>
                  <a:spLocks noChangeArrowheads="1"/>
                </p:cNvSpPr>
                <p:nvPr/>
              </p:nvSpPr>
              <p:spPr bwMode="auto">
                <a:xfrm>
                  <a:off x="1970" y="2074"/>
                  <a:ext cx="1387" cy="19"/>
                </a:xfrm>
                <a:prstGeom prst="rect">
                  <a:avLst/>
                </a:prstGeom>
                <a:solidFill>
                  <a:srgbClr val="444444"/>
                </a:solidFill>
                <a:ln w="9525">
                  <a:noFill/>
                  <a:miter lim="800000"/>
                  <a:headEnd/>
                  <a:tailEnd/>
                </a:ln>
              </p:spPr>
              <p:txBody>
                <a:bodyPr/>
                <a:lstStyle/>
                <a:p>
                  <a:endParaRPr lang="en-US" sz="2000"/>
                </a:p>
              </p:txBody>
            </p:sp>
            <p:sp>
              <p:nvSpPr>
                <p:cNvPr id="579868" name="Rectangle 284"/>
                <p:cNvSpPr>
                  <a:spLocks noChangeArrowheads="1"/>
                </p:cNvSpPr>
                <p:nvPr/>
              </p:nvSpPr>
              <p:spPr bwMode="auto">
                <a:xfrm>
                  <a:off x="1970" y="2074"/>
                  <a:ext cx="1387" cy="19"/>
                </a:xfrm>
                <a:prstGeom prst="rect">
                  <a:avLst/>
                </a:prstGeom>
                <a:solidFill>
                  <a:srgbClr val="444444"/>
                </a:solidFill>
                <a:ln w="9525">
                  <a:noFill/>
                  <a:miter lim="800000"/>
                  <a:headEnd/>
                  <a:tailEnd/>
                </a:ln>
              </p:spPr>
              <p:txBody>
                <a:bodyPr/>
                <a:lstStyle/>
                <a:p>
                  <a:endParaRPr lang="en-US" sz="2000"/>
                </a:p>
              </p:txBody>
            </p:sp>
            <p:sp>
              <p:nvSpPr>
                <p:cNvPr id="579869" name="Rectangle 285"/>
                <p:cNvSpPr>
                  <a:spLocks noChangeArrowheads="1"/>
                </p:cNvSpPr>
                <p:nvPr/>
              </p:nvSpPr>
              <p:spPr bwMode="auto">
                <a:xfrm>
                  <a:off x="1970" y="2074"/>
                  <a:ext cx="1387" cy="19"/>
                </a:xfrm>
                <a:prstGeom prst="rect">
                  <a:avLst/>
                </a:prstGeom>
                <a:solidFill>
                  <a:srgbClr val="444444"/>
                </a:solidFill>
                <a:ln w="9525">
                  <a:noFill/>
                  <a:miter lim="800000"/>
                  <a:headEnd/>
                  <a:tailEnd/>
                </a:ln>
              </p:spPr>
              <p:txBody>
                <a:bodyPr/>
                <a:lstStyle/>
                <a:p>
                  <a:endParaRPr lang="en-US" sz="2000"/>
                </a:p>
              </p:txBody>
            </p:sp>
            <p:sp>
              <p:nvSpPr>
                <p:cNvPr id="579870" name="Rectangle 286"/>
                <p:cNvSpPr>
                  <a:spLocks noChangeArrowheads="1"/>
                </p:cNvSpPr>
                <p:nvPr/>
              </p:nvSpPr>
              <p:spPr bwMode="auto">
                <a:xfrm>
                  <a:off x="1970" y="2074"/>
                  <a:ext cx="1387" cy="19"/>
                </a:xfrm>
                <a:prstGeom prst="rect">
                  <a:avLst/>
                </a:prstGeom>
                <a:solidFill>
                  <a:srgbClr val="444444"/>
                </a:solidFill>
                <a:ln w="9525">
                  <a:noFill/>
                  <a:miter lim="800000"/>
                  <a:headEnd/>
                  <a:tailEnd/>
                </a:ln>
              </p:spPr>
              <p:txBody>
                <a:bodyPr/>
                <a:lstStyle/>
                <a:p>
                  <a:endParaRPr lang="en-US" sz="2000"/>
                </a:p>
              </p:txBody>
            </p:sp>
            <p:sp>
              <p:nvSpPr>
                <p:cNvPr id="579871" name="Rectangle 287"/>
                <p:cNvSpPr>
                  <a:spLocks noChangeArrowheads="1"/>
                </p:cNvSpPr>
                <p:nvPr/>
              </p:nvSpPr>
              <p:spPr bwMode="auto">
                <a:xfrm>
                  <a:off x="1970" y="2074"/>
                  <a:ext cx="1387" cy="20"/>
                </a:xfrm>
                <a:prstGeom prst="rect">
                  <a:avLst/>
                </a:prstGeom>
                <a:solidFill>
                  <a:srgbClr val="444444"/>
                </a:solidFill>
                <a:ln w="9525">
                  <a:noFill/>
                  <a:miter lim="800000"/>
                  <a:headEnd/>
                  <a:tailEnd/>
                </a:ln>
              </p:spPr>
              <p:txBody>
                <a:bodyPr/>
                <a:lstStyle/>
                <a:p>
                  <a:endParaRPr lang="en-US" sz="2000"/>
                </a:p>
              </p:txBody>
            </p:sp>
            <p:sp>
              <p:nvSpPr>
                <p:cNvPr id="579872" name="Rectangle 288"/>
                <p:cNvSpPr>
                  <a:spLocks noChangeArrowheads="1"/>
                </p:cNvSpPr>
                <p:nvPr/>
              </p:nvSpPr>
              <p:spPr bwMode="auto">
                <a:xfrm>
                  <a:off x="1970" y="2075"/>
                  <a:ext cx="1387" cy="19"/>
                </a:xfrm>
                <a:prstGeom prst="rect">
                  <a:avLst/>
                </a:prstGeom>
                <a:solidFill>
                  <a:srgbClr val="444444"/>
                </a:solidFill>
                <a:ln w="9525">
                  <a:noFill/>
                  <a:miter lim="800000"/>
                  <a:headEnd/>
                  <a:tailEnd/>
                </a:ln>
              </p:spPr>
              <p:txBody>
                <a:bodyPr/>
                <a:lstStyle/>
                <a:p>
                  <a:endParaRPr lang="en-US" sz="2000"/>
                </a:p>
              </p:txBody>
            </p:sp>
            <p:sp>
              <p:nvSpPr>
                <p:cNvPr id="579873" name="Rectangle 289"/>
                <p:cNvSpPr>
                  <a:spLocks noChangeArrowheads="1"/>
                </p:cNvSpPr>
                <p:nvPr/>
              </p:nvSpPr>
              <p:spPr bwMode="auto">
                <a:xfrm>
                  <a:off x="1970" y="2075"/>
                  <a:ext cx="1387" cy="19"/>
                </a:xfrm>
                <a:prstGeom prst="rect">
                  <a:avLst/>
                </a:prstGeom>
                <a:solidFill>
                  <a:srgbClr val="444444"/>
                </a:solidFill>
                <a:ln w="9525">
                  <a:noFill/>
                  <a:miter lim="800000"/>
                  <a:headEnd/>
                  <a:tailEnd/>
                </a:ln>
              </p:spPr>
              <p:txBody>
                <a:bodyPr/>
                <a:lstStyle/>
                <a:p>
                  <a:endParaRPr lang="en-US" sz="2000"/>
                </a:p>
              </p:txBody>
            </p:sp>
            <p:sp>
              <p:nvSpPr>
                <p:cNvPr id="579874" name="Rectangle 290"/>
                <p:cNvSpPr>
                  <a:spLocks noChangeArrowheads="1"/>
                </p:cNvSpPr>
                <p:nvPr/>
              </p:nvSpPr>
              <p:spPr bwMode="auto">
                <a:xfrm>
                  <a:off x="1970" y="2075"/>
                  <a:ext cx="1387" cy="19"/>
                </a:xfrm>
                <a:prstGeom prst="rect">
                  <a:avLst/>
                </a:prstGeom>
                <a:solidFill>
                  <a:srgbClr val="444444"/>
                </a:solidFill>
                <a:ln w="9525">
                  <a:noFill/>
                  <a:miter lim="800000"/>
                  <a:headEnd/>
                  <a:tailEnd/>
                </a:ln>
              </p:spPr>
              <p:txBody>
                <a:bodyPr/>
                <a:lstStyle/>
                <a:p>
                  <a:endParaRPr lang="en-US" sz="2000"/>
                </a:p>
              </p:txBody>
            </p:sp>
            <p:sp>
              <p:nvSpPr>
                <p:cNvPr id="579875" name="Rectangle 291"/>
                <p:cNvSpPr>
                  <a:spLocks noChangeArrowheads="1"/>
                </p:cNvSpPr>
                <p:nvPr/>
              </p:nvSpPr>
              <p:spPr bwMode="auto">
                <a:xfrm>
                  <a:off x="1970" y="2075"/>
                  <a:ext cx="1387" cy="19"/>
                </a:xfrm>
                <a:prstGeom prst="rect">
                  <a:avLst/>
                </a:prstGeom>
                <a:solidFill>
                  <a:srgbClr val="444444"/>
                </a:solidFill>
                <a:ln w="9525">
                  <a:noFill/>
                  <a:miter lim="800000"/>
                  <a:headEnd/>
                  <a:tailEnd/>
                </a:ln>
              </p:spPr>
              <p:txBody>
                <a:bodyPr/>
                <a:lstStyle/>
                <a:p>
                  <a:endParaRPr lang="en-US" sz="2000"/>
                </a:p>
              </p:txBody>
            </p:sp>
            <p:sp>
              <p:nvSpPr>
                <p:cNvPr id="579876" name="Rectangle 292"/>
                <p:cNvSpPr>
                  <a:spLocks noChangeArrowheads="1"/>
                </p:cNvSpPr>
                <p:nvPr/>
              </p:nvSpPr>
              <p:spPr bwMode="auto">
                <a:xfrm>
                  <a:off x="1970" y="2076"/>
                  <a:ext cx="1387" cy="18"/>
                </a:xfrm>
                <a:prstGeom prst="rect">
                  <a:avLst/>
                </a:prstGeom>
                <a:solidFill>
                  <a:srgbClr val="444444"/>
                </a:solidFill>
                <a:ln w="9525">
                  <a:noFill/>
                  <a:miter lim="800000"/>
                  <a:headEnd/>
                  <a:tailEnd/>
                </a:ln>
              </p:spPr>
              <p:txBody>
                <a:bodyPr/>
                <a:lstStyle/>
                <a:p>
                  <a:endParaRPr lang="en-US" sz="2000"/>
                </a:p>
              </p:txBody>
            </p:sp>
            <p:sp>
              <p:nvSpPr>
                <p:cNvPr id="579877" name="Rectangle 293"/>
                <p:cNvSpPr>
                  <a:spLocks noChangeArrowheads="1"/>
                </p:cNvSpPr>
                <p:nvPr/>
              </p:nvSpPr>
              <p:spPr bwMode="auto">
                <a:xfrm>
                  <a:off x="1970" y="2076"/>
                  <a:ext cx="1387" cy="19"/>
                </a:xfrm>
                <a:prstGeom prst="rect">
                  <a:avLst/>
                </a:prstGeom>
                <a:solidFill>
                  <a:srgbClr val="444444"/>
                </a:solidFill>
                <a:ln w="9525">
                  <a:noFill/>
                  <a:miter lim="800000"/>
                  <a:headEnd/>
                  <a:tailEnd/>
                </a:ln>
              </p:spPr>
              <p:txBody>
                <a:bodyPr/>
                <a:lstStyle/>
                <a:p>
                  <a:endParaRPr lang="en-US" sz="2000"/>
                </a:p>
              </p:txBody>
            </p:sp>
            <p:sp>
              <p:nvSpPr>
                <p:cNvPr id="579878" name="Rectangle 294"/>
                <p:cNvSpPr>
                  <a:spLocks noChangeArrowheads="1"/>
                </p:cNvSpPr>
                <p:nvPr/>
              </p:nvSpPr>
              <p:spPr bwMode="auto">
                <a:xfrm>
                  <a:off x="1970" y="2077"/>
                  <a:ext cx="1387" cy="18"/>
                </a:xfrm>
                <a:prstGeom prst="rect">
                  <a:avLst/>
                </a:prstGeom>
                <a:solidFill>
                  <a:srgbClr val="444444"/>
                </a:solidFill>
                <a:ln w="9525">
                  <a:noFill/>
                  <a:miter lim="800000"/>
                  <a:headEnd/>
                  <a:tailEnd/>
                </a:ln>
              </p:spPr>
              <p:txBody>
                <a:bodyPr/>
                <a:lstStyle/>
                <a:p>
                  <a:endParaRPr lang="en-US" sz="2000"/>
                </a:p>
              </p:txBody>
            </p:sp>
            <p:sp>
              <p:nvSpPr>
                <p:cNvPr id="579879" name="Rectangle 295"/>
                <p:cNvSpPr>
                  <a:spLocks noChangeArrowheads="1"/>
                </p:cNvSpPr>
                <p:nvPr/>
              </p:nvSpPr>
              <p:spPr bwMode="auto">
                <a:xfrm>
                  <a:off x="1970" y="2077"/>
                  <a:ext cx="1387" cy="18"/>
                </a:xfrm>
                <a:prstGeom prst="rect">
                  <a:avLst/>
                </a:prstGeom>
                <a:solidFill>
                  <a:srgbClr val="444444"/>
                </a:solidFill>
                <a:ln w="9525">
                  <a:noFill/>
                  <a:miter lim="800000"/>
                  <a:headEnd/>
                  <a:tailEnd/>
                </a:ln>
              </p:spPr>
              <p:txBody>
                <a:bodyPr/>
                <a:lstStyle/>
                <a:p>
                  <a:endParaRPr lang="en-US" sz="2000"/>
                </a:p>
              </p:txBody>
            </p:sp>
            <p:sp>
              <p:nvSpPr>
                <p:cNvPr id="579880" name="Rectangle 296"/>
                <p:cNvSpPr>
                  <a:spLocks noChangeArrowheads="1"/>
                </p:cNvSpPr>
                <p:nvPr/>
              </p:nvSpPr>
              <p:spPr bwMode="auto">
                <a:xfrm>
                  <a:off x="1970" y="2077"/>
                  <a:ext cx="1387" cy="19"/>
                </a:xfrm>
                <a:prstGeom prst="rect">
                  <a:avLst/>
                </a:prstGeom>
                <a:solidFill>
                  <a:srgbClr val="444444"/>
                </a:solidFill>
                <a:ln w="9525">
                  <a:noFill/>
                  <a:miter lim="800000"/>
                  <a:headEnd/>
                  <a:tailEnd/>
                </a:ln>
              </p:spPr>
              <p:txBody>
                <a:bodyPr/>
                <a:lstStyle/>
                <a:p>
                  <a:endParaRPr lang="en-US" sz="2000"/>
                </a:p>
              </p:txBody>
            </p:sp>
            <p:sp>
              <p:nvSpPr>
                <p:cNvPr id="579881" name="Rectangle 297"/>
                <p:cNvSpPr>
                  <a:spLocks noChangeArrowheads="1"/>
                </p:cNvSpPr>
                <p:nvPr/>
              </p:nvSpPr>
              <p:spPr bwMode="auto">
                <a:xfrm>
                  <a:off x="1970" y="2077"/>
                  <a:ext cx="1387" cy="19"/>
                </a:xfrm>
                <a:prstGeom prst="rect">
                  <a:avLst/>
                </a:prstGeom>
                <a:solidFill>
                  <a:srgbClr val="444444"/>
                </a:solidFill>
                <a:ln w="9525">
                  <a:noFill/>
                  <a:miter lim="800000"/>
                  <a:headEnd/>
                  <a:tailEnd/>
                </a:ln>
              </p:spPr>
              <p:txBody>
                <a:bodyPr/>
                <a:lstStyle/>
                <a:p>
                  <a:endParaRPr lang="en-US" sz="2000"/>
                </a:p>
              </p:txBody>
            </p:sp>
            <p:sp>
              <p:nvSpPr>
                <p:cNvPr id="579882" name="Rectangle 298"/>
                <p:cNvSpPr>
                  <a:spLocks noChangeArrowheads="1"/>
                </p:cNvSpPr>
                <p:nvPr/>
              </p:nvSpPr>
              <p:spPr bwMode="auto">
                <a:xfrm>
                  <a:off x="1970" y="2077"/>
                  <a:ext cx="1387" cy="20"/>
                </a:xfrm>
                <a:prstGeom prst="rect">
                  <a:avLst/>
                </a:prstGeom>
                <a:solidFill>
                  <a:srgbClr val="444444"/>
                </a:solidFill>
                <a:ln w="9525">
                  <a:noFill/>
                  <a:miter lim="800000"/>
                  <a:headEnd/>
                  <a:tailEnd/>
                </a:ln>
              </p:spPr>
              <p:txBody>
                <a:bodyPr/>
                <a:lstStyle/>
                <a:p>
                  <a:endParaRPr lang="en-US" sz="2000"/>
                </a:p>
              </p:txBody>
            </p:sp>
            <p:sp>
              <p:nvSpPr>
                <p:cNvPr id="579883" name="Rectangle 299"/>
                <p:cNvSpPr>
                  <a:spLocks noChangeArrowheads="1"/>
                </p:cNvSpPr>
                <p:nvPr/>
              </p:nvSpPr>
              <p:spPr bwMode="auto">
                <a:xfrm>
                  <a:off x="1970" y="2077"/>
                  <a:ext cx="1387" cy="20"/>
                </a:xfrm>
                <a:prstGeom prst="rect">
                  <a:avLst/>
                </a:prstGeom>
                <a:solidFill>
                  <a:srgbClr val="444444"/>
                </a:solidFill>
                <a:ln w="9525">
                  <a:noFill/>
                  <a:miter lim="800000"/>
                  <a:headEnd/>
                  <a:tailEnd/>
                </a:ln>
              </p:spPr>
              <p:txBody>
                <a:bodyPr/>
                <a:lstStyle/>
                <a:p>
                  <a:endParaRPr lang="en-US" sz="2000"/>
                </a:p>
              </p:txBody>
            </p:sp>
            <p:sp>
              <p:nvSpPr>
                <p:cNvPr id="579884" name="Rectangle 300"/>
                <p:cNvSpPr>
                  <a:spLocks noChangeArrowheads="1"/>
                </p:cNvSpPr>
                <p:nvPr/>
              </p:nvSpPr>
              <p:spPr bwMode="auto">
                <a:xfrm>
                  <a:off x="1970" y="2077"/>
                  <a:ext cx="1387" cy="20"/>
                </a:xfrm>
                <a:prstGeom prst="rect">
                  <a:avLst/>
                </a:prstGeom>
                <a:solidFill>
                  <a:srgbClr val="444444"/>
                </a:solidFill>
                <a:ln w="9525">
                  <a:noFill/>
                  <a:miter lim="800000"/>
                  <a:headEnd/>
                  <a:tailEnd/>
                </a:ln>
              </p:spPr>
              <p:txBody>
                <a:bodyPr/>
                <a:lstStyle/>
                <a:p>
                  <a:endParaRPr lang="en-US" sz="2000"/>
                </a:p>
              </p:txBody>
            </p:sp>
            <p:sp>
              <p:nvSpPr>
                <p:cNvPr id="579885" name="Rectangle 301"/>
                <p:cNvSpPr>
                  <a:spLocks noChangeArrowheads="1"/>
                </p:cNvSpPr>
                <p:nvPr/>
              </p:nvSpPr>
              <p:spPr bwMode="auto">
                <a:xfrm>
                  <a:off x="1970" y="2078"/>
                  <a:ext cx="1387" cy="19"/>
                </a:xfrm>
                <a:prstGeom prst="rect">
                  <a:avLst/>
                </a:prstGeom>
                <a:solidFill>
                  <a:srgbClr val="444444"/>
                </a:solidFill>
                <a:ln w="9525">
                  <a:noFill/>
                  <a:miter lim="800000"/>
                  <a:headEnd/>
                  <a:tailEnd/>
                </a:ln>
              </p:spPr>
              <p:txBody>
                <a:bodyPr/>
                <a:lstStyle/>
                <a:p>
                  <a:endParaRPr lang="en-US" sz="2000"/>
                </a:p>
              </p:txBody>
            </p:sp>
            <p:sp>
              <p:nvSpPr>
                <p:cNvPr id="579886" name="Rectangle 302"/>
                <p:cNvSpPr>
                  <a:spLocks noChangeArrowheads="1"/>
                </p:cNvSpPr>
                <p:nvPr/>
              </p:nvSpPr>
              <p:spPr bwMode="auto">
                <a:xfrm>
                  <a:off x="1970" y="2078"/>
                  <a:ext cx="1387" cy="19"/>
                </a:xfrm>
                <a:prstGeom prst="rect">
                  <a:avLst/>
                </a:prstGeom>
                <a:solidFill>
                  <a:srgbClr val="444444"/>
                </a:solidFill>
                <a:ln w="9525">
                  <a:noFill/>
                  <a:miter lim="800000"/>
                  <a:headEnd/>
                  <a:tailEnd/>
                </a:ln>
              </p:spPr>
              <p:txBody>
                <a:bodyPr/>
                <a:lstStyle/>
                <a:p>
                  <a:endParaRPr lang="en-US" sz="2000"/>
                </a:p>
              </p:txBody>
            </p:sp>
            <p:sp>
              <p:nvSpPr>
                <p:cNvPr id="579887" name="Rectangle 303"/>
                <p:cNvSpPr>
                  <a:spLocks noChangeArrowheads="1"/>
                </p:cNvSpPr>
                <p:nvPr/>
              </p:nvSpPr>
              <p:spPr bwMode="auto">
                <a:xfrm>
                  <a:off x="1970" y="2078"/>
                  <a:ext cx="1387" cy="19"/>
                </a:xfrm>
                <a:prstGeom prst="rect">
                  <a:avLst/>
                </a:prstGeom>
                <a:solidFill>
                  <a:srgbClr val="444444"/>
                </a:solidFill>
                <a:ln w="9525">
                  <a:noFill/>
                  <a:miter lim="800000"/>
                  <a:headEnd/>
                  <a:tailEnd/>
                </a:ln>
              </p:spPr>
              <p:txBody>
                <a:bodyPr/>
                <a:lstStyle/>
                <a:p>
                  <a:endParaRPr lang="en-US" sz="2000"/>
                </a:p>
              </p:txBody>
            </p:sp>
            <p:sp>
              <p:nvSpPr>
                <p:cNvPr id="579888" name="Rectangle 304"/>
                <p:cNvSpPr>
                  <a:spLocks noChangeArrowheads="1"/>
                </p:cNvSpPr>
                <p:nvPr/>
              </p:nvSpPr>
              <p:spPr bwMode="auto">
                <a:xfrm>
                  <a:off x="1970" y="2078"/>
                  <a:ext cx="1387" cy="19"/>
                </a:xfrm>
                <a:prstGeom prst="rect">
                  <a:avLst/>
                </a:prstGeom>
                <a:solidFill>
                  <a:srgbClr val="444444"/>
                </a:solidFill>
                <a:ln w="9525">
                  <a:noFill/>
                  <a:miter lim="800000"/>
                  <a:headEnd/>
                  <a:tailEnd/>
                </a:ln>
              </p:spPr>
              <p:txBody>
                <a:bodyPr/>
                <a:lstStyle/>
                <a:p>
                  <a:endParaRPr lang="en-US" sz="2000"/>
                </a:p>
              </p:txBody>
            </p:sp>
            <p:sp>
              <p:nvSpPr>
                <p:cNvPr id="579889" name="Rectangle 305"/>
                <p:cNvSpPr>
                  <a:spLocks noChangeArrowheads="1"/>
                </p:cNvSpPr>
                <p:nvPr/>
              </p:nvSpPr>
              <p:spPr bwMode="auto">
                <a:xfrm>
                  <a:off x="1970" y="2078"/>
                  <a:ext cx="1387" cy="20"/>
                </a:xfrm>
                <a:prstGeom prst="rect">
                  <a:avLst/>
                </a:prstGeom>
                <a:solidFill>
                  <a:srgbClr val="444444"/>
                </a:solidFill>
                <a:ln w="9525">
                  <a:noFill/>
                  <a:miter lim="800000"/>
                  <a:headEnd/>
                  <a:tailEnd/>
                </a:ln>
              </p:spPr>
              <p:txBody>
                <a:bodyPr/>
                <a:lstStyle/>
                <a:p>
                  <a:endParaRPr lang="en-US" sz="2000"/>
                </a:p>
              </p:txBody>
            </p:sp>
            <p:sp>
              <p:nvSpPr>
                <p:cNvPr id="579890" name="Rectangle 306"/>
                <p:cNvSpPr>
                  <a:spLocks noChangeArrowheads="1"/>
                </p:cNvSpPr>
                <p:nvPr/>
              </p:nvSpPr>
              <p:spPr bwMode="auto">
                <a:xfrm>
                  <a:off x="1970" y="2078"/>
                  <a:ext cx="1387" cy="20"/>
                </a:xfrm>
                <a:prstGeom prst="rect">
                  <a:avLst/>
                </a:prstGeom>
                <a:solidFill>
                  <a:srgbClr val="444444"/>
                </a:solidFill>
                <a:ln w="9525">
                  <a:noFill/>
                  <a:miter lim="800000"/>
                  <a:headEnd/>
                  <a:tailEnd/>
                </a:ln>
              </p:spPr>
              <p:txBody>
                <a:bodyPr/>
                <a:lstStyle/>
                <a:p>
                  <a:endParaRPr lang="en-US" sz="2000"/>
                </a:p>
              </p:txBody>
            </p:sp>
            <p:sp>
              <p:nvSpPr>
                <p:cNvPr id="579891" name="Rectangle 307"/>
                <p:cNvSpPr>
                  <a:spLocks noChangeArrowheads="1"/>
                </p:cNvSpPr>
                <p:nvPr/>
              </p:nvSpPr>
              <p:spPr bwMode="auto">
                <a:xfrm>
                  <a:off x="1970" y="2079"/>
                  <a:ext cx="1387" cy="19"/>
                </a:xfrm>
                <a:prstGeom prst="rect">
                  <a:avLst/>
                </a:prstGeom>
                <a:solidFill>
                  <a:srgbClr val="323232"/>
                </a:solidFill>
                <a:ln w="9525">
                  <a:noFill/>
                  <a:miter lim="800000"/>
                  <a:headEnd/>
                  <a:tailEnd/>
                </a:ln>
              </p:spPr>
              <p:txBody>
                <a:bodyPr/>
                <a:lstStyle/>
                <a:p>
                  <a:endParaRPr lang="en-US" sz="2000"/>
                </a:p>
              </p:txBody>
            </p:sp>
            <p:sp>
              <p:nvSpPr>
                <p:cNvPr id="579892" name="Rectangle 308"/>
                <p:cNvSpPr>
                  <a:spLocks noChangeArrowheads="1"/>
                </p:cNvSpPr>
                <p:nvPr/>
              </p:nvSpPr>
              <p:spPr bwMode="auto">
                <a:xfrm>
                  <a:off x="1970" y="2079"/>
                  <a:ext cx="1387" cy="19"/>
                </a:xfrm>
                <a:prstGeom prst="rect">
                  <a:avLst/>
                </a:prstGeom>
                <a:solidFill>
                  <a:srgbClr val="323232"/>
                </a:solidFill>
                <a:ln w="9525">
                  <a:noFill/>
                  <a:miter lim="800000"/>
                  <a:headEnd/>
                  <a:tailEnd/>
                </a:ln>
              </p:spPr>
              <p:txBody>
                <a:bodyPr/>
                <a:lstStyle/>
                <a:p>
                  <a:endParaRPr lang="en-US" sz="2000"/>
                </a:p>
              </p:txBody>
            </p:sp>
            <p:sp>
              <p:nvSpPr>
                <p:cNvPr id="579893" name="Rectangle 309"/>
                <p:cNvSpPr>
                  <a:spLocks noChangeArrowheads="1"/>
                </p:cNvSpPr>
                <p:nvPr/>
              </p:nvSpPr>
              <p:spPr bwMode="auto">
                <a:xfrm>
                  <a:off x="1970" y="2079"/>
                  <a:ext cx="1387" cy="19"/>
                </a:xfrm>
                <a:prstGeom prst="rect">
                  <a:avLst/>
                </a:prstGeom>
                <a:solidFill>
                  <a:srgbClr val="323232"/>
                </a:solidFill>
                <a:ln w="9525">
                  <a:noFill/>
                  <a:miter lim="800000"/>
                  <a:headEnd/>
                  <a:tailEnd/>
                </a:ln>
              </p:spPr>
              <p:txBody>
                <a:bodyPr/>
                <a:lstStyle/>
                <a:p>
                  <a:endParaRPr lang="en-US" sz="2000"/>
                </a:p>
              </p:txBody>
            </p:sp>
            <p:sp>
              <p:nvSpPr>
                <p:cNvPr id="579894" name="Rectangle 310"/>
                <p:cNvSpPr>
                  <a:spLocks noChangeArrowheads="1"/>
                </p:cNvSpPr>
                <p:nvPr/>
              </p:nvSpPr>
              <p:spPr bwMode="auto">
                <a:xfrm>
                  <a:off x="1970" y="2080"/>
                  <a:ext cx="1387" cy="18"/>
                </a:xfrm>
                <a:prstGeom prst="rect">
                  <a:avLst/>
                </a:prstGeom>
                <a:solidFill>
                  <a:srgbClr val="323232"/>
                </a:solidFill>
                <a:ln w="9525">
                  <a:noFill/>
                  <a:miter lim="800000"/>
                  <a:headEnd/>
                  <a:tailEnd/>
                </a:ln>
              </p:spPr>
              <p:txBody>
                <a:bodyPr/>
                <a:lstStyle/>
                <a:p>
                  <a:endParaRPr lang="en-US" sz="2000"/>
                </a:p>
              </p:txBody>
            </p:sp>
            <p:sp>
              <p:nvSpPr>
                <p:cNvPr id="579895" name="Rectangle 311"/>
                <p:cNvSpPr>
                  <a:spLocks noChangeArrowheads="1"/>
                </p:cNvSpPr>
                <p:nvPr/>
              </p:nvSpPr>
              <p:spPr bwMode="auto">
                <a:xfrm>
                  <a:off x="1970" y="2080"/>
                  <a:ext cx="1387" cy="19"/>
                </a:xfrm>
                <a:prstGeom prst="rect">
                  <a:avLst/>
                </a:prstGeom>
                <a:solidFill>
                  <a:srgbClr val="323232"/>
                </a:solidFill>
                <a:ln w="9525">
                  <a:noFill/>
                  <a:miter lim="800000"/>
                  <a:headEnd/>
                  <a:tailEnd/>
                </a:ln>
              </p:spPr>
              <p:txBody>
                <a:bodyPr/>
                <a:lstStyle/>
                <a:p>
                  <a:endParaRPr lang="en-US" sz="2000"/>
                </a:p>
              </p:txBody>
            </p:sp>
            <p:sp>
              <p:nvSpPr>
                <p:cNvPr id="579896" name="Rectangle 312"/>
                <p:cNvSpPr>
                  <a:spLocks noChangeArrowheads="1"/>
                </p:cNvSpPr>
                <p:nvPr/>
              </p:nvSpPr>
              <p:spPr bwMode="auto">
                <a:xfrm>
                  <a:off x="1970" y="2080"/>
                  <a:ext cx="1387" cy="19"/>
                </a:xfrm>
                <a:prstGeom prst="rect">
                  <a:avLst/>
                </a:prstGeom>
                <a:solidFill>
                  <a:srgbClr val="323232"/>
                </a:solidFill>
                <a:ln w="9525">
                  <a:noFill/>
                  <a:miter lim="800000"/>
                  <a:headEnd/>
                  <a:tailEnd/>
                </a:ln>
              </p:spPr>
              <p:txBody>
                <a:bodyPr/>
                <a:lstStyle/>
                <a:p>
                  <a:endParaRPr lang="en-US" sz="2000"/>
                </a:p>
              </p:txBody>
            </p:sp>
            <p:sp>
              <p:nvSpPr>
                <p:cNvPr id="579897" name="Rectangle 313"/>
                <p:cNvSpPr>
                  <a:spLocks noChangeArrowheads="1"/>
                </p:cNvSpPr>
                <p:nvPr/>
              </p:nvSpPr>
              <p:spPr bwMode="auto">
                <a:xfrm>
                  <a:off x="1970" y="2081"/>
                  <a:ext cx="1387" cy="18"/>
                </a:xfrm>
                <a:prstGeom prst="rect">
                  <a:avLst/>
                </a:prstGeom>
                <a:solidFill>
                  <a:srgbClr val="323232"/>
                </a:solidFill>
                <a:ln w="9525">
                  <a:noFill/>
                  <a:miter lim="800000"/>
                  <a:headEnd/>
                  <a:tailEnd/>
                </a:ln>
              </p:spPr>
              <p:txBody>
                <a:bodyPr/>
                <a:lstStyle/>
                <a:p>
                  <a:endParaRPr lang="en-US" sz="2000"/>
                </a:p>
              </p:txBody>
            </p:sp>
            <p:sp>
              <p:nvSpPr>
                <p:cNvPr id="579898" name="Rectangle 314"/>
                <p:cNvSpPr>
                  <a:spLocks noChangeArrowheads="1"/>
                </p:cNvSpPr>
                <p:nvPr/>
              </p:nvSpPr>
              <p:spPr bwMode="auto">
                <a:xfrm>
                  <a:off x="1970" y="2081"/>
                  <a:ext cx="1387" cy="19"/>
                </a:xfrm>
                <a:prstGeom prst="rect">
                  <a:avLst/>
                </a:prstGeom>
                <a:solidFill>
                  <a:srgbClr val="323232"/>
                </a:solidFill>
                <a:ln w="9525">
                  <a:noFill/>
                  <a:miter lim="800000"/>
                  <a:headEnd/>
                  <a:tailEnd/>
                </a:ln>
              </p:spPr>
              <p:txBody>
                <a:bodyPr/>
                <a:lstStyle/>
                <a:p>
                  <a:endParaRPr lang="en-US" sz="2000"/>
                </a:p>
              </p:txBody>
            </p:sp>
            <p:sp>
              <p:nvSpPr>
                <p:cNvPr id="579899" name="Rectangle 315"/>
                <p:cNvSpPr>
                  <a:spLocks noChangeArrowheads="1"/>
                </p:cNvSpPr>
                <p:nvPr/>
              </p:nvSpPr>
              <p:spPr bwMode="auto">
                <a:xfrm>
                  <a:off x="1970" y="2081"/>
                  <a:ext cx="1387" cy="19"/>
                </a:xfrm>
                <a:prstGeom prst="rect">
                  <a:avLst/>
                </a:prstGeom>
                <a:solidFill>
                  <a:srgbClr val="323232"/>
                </a:solidFill>
                <a:ln w="9525">
                  <a:noFill/>
                  <a:miter lim="800000"/>
                  <a:headEnd/>
                  <a:tailEnd/>
                </a:ln>
              </p:spPr>
              <p:txBody>
                <a:bodyPr/>
                <a:lstStyle/>
                <a:p>
                  <a:endParaRPr lang="en-US" sz="2000"/>
                </a:p>
              </p:txBody>
            </p:sp>
            <p:sp>
              <p:nvSpPr>
                <p:cNvPr id="579900" name="Rectangle 316"/>
                <p:cNvSpPr>
                  <a:spLocks noChangeArrowheads="1"/>
                </p:cNvSpPr>
                <p:nvPr/>
              </p:nvSpPr>
              <p:spPr bwMode="auto">
                <a:xfrm>
                  <a:off x="1970" y="2081"/>
                  <a:ext cx="1387" cy="19"/>
                </a:xfrm>
                <a:prstGeom prst="rect">
                  <a:avLst/>
                </a:prstGeom>
                <a:solidFill>
                  <a:srgbClr val="323232"/>
                </a:solidFill>
                <a:ln w="9525">
                  <a:noFill/>
                  <a:miter lim="800000"/>
                  <a:headEnd/>
                  <a:tailEnd/>
                </a:ln>
              </p:spPr>
              <p:txBody>
                <a:bodyPr/>
                <a:lstStyle/>
                <a:p>
                  <a:endParaRPr lang="en-US" sz="2000"/>
                </a:p>
              </p:txBody>
            </p:sp>
            <p:sp>
              <p:nvSpPr>
                <p:cNvPr id="579901" name="Rectangle 317"/>
                <p:cNvSpPr>
                  <a:spLocks noChangeArrowheads="1"/>
                </p:cNvSpPr>
                <p:nvPr/>
              </p:nvSpPr>
              <p:spPr bwMode="auto">
                <a:xfrm>
                  <a:off x="1970" y="2081"/>
                  <a:ext cx="1387" cy="19"/>
                </a:xfrm>
                <a:prstGeom prst="rect">
                  <a:avLst/>
                </a:prstGeom>
                <a:solidFill>
                  <a:srgbClr val="323232"/>
                </a:solidFill>
                <a:ln w="9525">
                  <a:noFill/>
                  <a:miter lim="800000"/>
                  <a:headEnd/>
                  <a:tailEnd/>
                </a:ln>
              </p:spPr>
              <p:txBody>
                <a:bodyPr/>
                <a:lstStyle/>
                <a:p>
                  <a:endParaRPr lang="en-US" sz="2000"/>
                </a:p>
              </p:txBody>
            </p:sp>
            <p:sp>
              <p:nvSpPr>
                <p:cNvPr id="579902" name="Rectangle 318"/>
                <p:cNvSpPr>
                  <a:spLocks noChangeArrowheads="1"/>
                </p:cNvSpPr>
                <p:nvPr/>
              </p:nvSpPr>
              <p:spPr bwMode="auto">
                <a:xfrm>
                  <a:off x="1970" y="2081"/>
                  <a:ext cx="1387" cy="19"/>
                </a:xfrm>
                <a:prstGeom prst="rect">
                  <a:avLst/>
                </a:prstGeom>
                <a:solidFill>
                  <a:srgbClr val="323232"/>
                </a:solidFill>
                <a:ln w="9525">
                  <a:noFill/>
                  <a:miter lim="800000"/>
                  <a:headEnd/>
                  <a:tailEnd/>
                </a:ln>
              </p:spPr>
              <p:txBody>
                <a:bodyPr/>
                <a:lstStyle/>
                <a:p>
                  <a:endParaRPr lang="en-US" sz="2000"/>
                </a:p>
              </p:txBody>
            </p:sp>
            <p:sp>
              <p:nvSpPr>
                <p:cNvPr id="579903" name="Rectangle 319"/>
                <p:cNvSpPr>
                  <a:spLocks noChangeArrowheads="1"/>
                </p:cNvSpPr>
                <p:nvPr/>
              </p:nvSpPr>
              <p:spPr bwMode="auto">
                <a:xfrm>
                  <a:off x="1970" y="2083"/>
                  <a:ext cx="1387" cy="17"/>
                </a:xfrm>
                <a:prstGeom prst="rect">
                  <a:avLst/>
                </a:prstGeom>
                <a:solidFill>
                  <a:srgbClr val="323232"/>
                </a:solidFill>
                <a:ln w="9525">
                  <a:noFill/>
                  <a:miter lim="800000"/>
                  <a:headEnd/>
                  <a:tailEnd/>
                </a:ln>
              </p:spPr>
              <p:txBody>
                <a:bodyPr/>
                <a:lstStyle/>
                <a:p>
                  <a:endParaRPr lang="en-US" sz="2000"/>
                </a:p>
              </p:txBody>
            </p:sp>
            <p:sp>
              <p:nvSpPr>
                <p:cNvPr id="579904" name="Rectangle 320"/>
                <p:cNvSpPr>
                  <a:spLocks noChangeArrowheads="1"/>
                </p:cNvSpPr>
                <p:nvPr/>
              </p:nvSpPr>
              <p:spPr bwMode="auto">
                <a:xfrm>
                  <a:off x="1970" y="2083"/>
                  <a:ext cx="1387" cy="18"/>
                </a:xfrm>
                <a:prstGeom prst="rect">
                  <a:avLst/>
                </a:prstGeom>
                <a:solidFill>
                  <a:srgbClr val="323232"/>
                </a:solidFill>
                <a:ln w="9525">
                  <a:noFill/>
                  <a:miter lim="800000"/>
                  <a:headEnd/>
                  <a:tailEnd/>
                </a:ln>
              </p:spPr>
              <p:txBody>
                <a:bodyPr/>
                <a:lstStyle/>
                <a:p>
                  <a:endParaRPr lang="en-US" sz="2000"/>
                </a:p>
              </p:txBody>
            </p:sp>
            <p:sp>
              <p:nvSpPr>
                <p:cNvPr id="579905" name="Rectangle 321"/>
                <p:cNvSpPr>
                  <a:spLocks noChangeArrowheads="1"/>
                </p:cNvSpPr>
                <p:nvPr/>
              </p:nvSpPr>
              <p:spPr bwMode="auto">
                <a:xfrm>
                  <a:off x="1970" y="2083"/>
                  <a:ext cx="1387" cy="18"/>
                </a:xfrm>
                <a:prstGeom prst="rect">
                  <a:avLst/>
                </a:prstGeom>
                <a:solidFill>
                  <a:srgbClr val="323232"/>
                </a:solidFill>
                <a:ln w="9525">
                  <a:noFill/>
                  <a:miter lim="800000"/>
                  <a:headEnd/>
                  <a:tailEnd/>
                </a:ln>
              </p:spPr>
              <p:txBody>
                <a:bodyPr/>
                <a:lstStyle/>
                <a:p>
                  <a:endParaRPr lang="en-US" sz="2000"/>
                </a:p>
              </p:txBody>
            </p:sp>
            <p:sp>
              <p:nvSpPr>
                <p:cNvPr id="579906" name="Rectangle 322"/>
                <p:cNvSpPr>
                  <a:spLocks noChangeArrowheads="1"/>
                </p:cNvSpPr>
                <p:nvPr/>
              </p:nvSpPr>
              <p:spPr bwMode="auto">
                <a:xfrm>
                  <a:off x="1970" y="2083"/>
                  <a:ext cx="1387" cy="18"/>
                </a:xfrm>
                <a:prstGeom prst="rect">
                  <a:avLst/>
                </a:prstGeom>
                <a:solidFill>
                  <a:srgbClr val="242424"/>
                </a:solidFill>
                <a:ln w="9525">
                  <a:noFill/>
                  <a:miter lim="800000"/>
                  <a:headEnd/>
                  <a:tailEnd/>
                </a:ln>
              </p:spPr>
              <p:txBody>
                <a:bodyPr/>
                <a:lstStyle/>
                <a:p>
                  <a:endParaRPr lang="en-US" sz="2000"/>
                </a:p>
              </p:txBody>
            </p:sp>
            <p:sp>
              <p:nvSpPr>
                <p:cNvPr id="579907" name="Rectangle 323"/>
                <p:cNvSpPr>
                  <a:spLocks noChangeArrowheads="1"/>
                </p:cNvSpPr>
                <p:nvPr/>
              </p:nvSpPr>
              <p:spPr bwMode="auto">
                <a:xfrm>
                  <a:off x="1970" y="2083"/>
                  <a:ext cx="1387" cy="18"/>
                </a:xfrm>
                <a:prstGeom prst="rect">
                  <a:avLst/>
                </a:prstGeom>
                <a:solidFill>
                  <a:srgbClr val="242424"/>
                </a:solidFill>
                <a:ln w="9525">
                  <a:noFill/>
                  <a:miter lim="800000"/>
                  <a:headEnd/>
                  <a:tailEnd/>
                </a:ln>
              </p:spPr>
              <p:txBody>
                <a:bodyPr/>
                <a:lstStyle/>
                <a:p>
                  <a:endParaRPr lang="en-US" sz="2000"/>
                </a:p>
              </p:txBody>
            </p:sp>
            <p:sp>
              <p:nvSpPr>
                <p:cNvPr id="579908" name="Rectangle 324"/>
                <p:cNvSpPr>
                  <a:spLocks noChangeArrowheads="1"/>
                </p:cNvSpPr>
                <p:nvPr/>
              </p:nvSpPr>
              <p:spPr bwMode="auto">
                <a:xfrm>
                  <a:off x="1970" y="2083"/>
                  <a:ext cx="1387" cy="19"/>
                </a:xfrm>
                <a:prstGeom prst="rect">
                  <a:avLst/>
                </a:prstGeom>
                <a:solidFill>
                  <a:srgbClr val="242424"/>
                </a:solidFill>
                <a:ln w="9525">
                  <a:noFill/>
                  <a:miter lim="800000"/>
                  <a:headEnd/>
                  <a:tailEnd/>
                </a:ln>
              </p:spPr>
              <p:txBody>
                <a:bodyPr/>
                <a:lstStyle/>
                <a:p>
                  <a:endParaRPr lang="en-US" sz="2000"/>
                </a:p>
              </p:txBody>
            </p:sp>
            <p:sp>
              <p:nvSpPr>
                <p:cNvPr id="579909" name="Rectangle 325"/>
                <p:cNvSpPr>
                  <a:spLocks noChangeArrowheads="1"/>
                </p:cNvSpPr>
                <p:nvPr/>
              </p:nvSpPr>
              <p:spPr bwMode="auto">
                <a:xfrm>
                  <a:off x="1970" y="2084"/>
                  <a:ext cx="1387" cy="18"/>
                </a:xfrm>
                <a:prstGeom prst="rect">
                  <a:avLst/>
                </a:prstGeom>
                <a:solidFill>
                  <a:srgbClr val="242424"/>
                </a:solidFill>
                <a:ln w="9525">
                  <a:noFill/>
                  <a:miter lim="800000"/>
                  <a:headEnd/>
                  <a:tailEnd/>
                </a:ln>
              </p:spPr>
              <p:txBody>
                <a:bodyPr/>
                <a:lstStyle/>
                <a:p>
                  <a:endParaRPr lang="en-US" sz="2000"/>
                </a:p>
              </p:txBody>
            </p:sp>
            <p:sp>
              <p:nvSpPr>
                <p:cNvPr id="579910" name="Rectangle 326"/>
                <p:cNvSpPr>
                  <a:spLocks noChangeArrowheads="1"/>
                </p:cNvSpPr>
                <p:nvPr/>
              </p:nvSpPr>
              <p:spPr bwMode="auto">
                <a:xfrm>
                  <a:off x="1970" y="2084"/>
                  <a:ext cx="1387" cy="18"/>
                </a:xfrm>
                <a:prstGeom prst="rect">
                  <a:avLst/>
                </a:prstGeom>
                <a:solidFill>
                  <a:srgbClr val="242424"/>
                </a:solidFill>
                <a:ln w="9525">
                  <a:noFill/>
                  <a:miter lim="800000"/>
                  <a:headEnd/>
                  <a:tailEnd/>
                </a:ln>
              </p:spPr>
              <p:txBody>
                <a:bodyPr/>
                <a:lstStyle/>
                <a:p>
                  <a:endParaRPr lang="en-US" sz="2000"/>
                </a:p>
              </p:txBody>
            </p:sp>
            <p:sp>
              <p:nvSpPr>
                <p:cNvPr id="579911" name="Rectangle 327"/>
                <p:cNvSpPr>
                  <a:spLocks noChangeArrowheads="1"/>
                </p:cNvSpPr>
                <p:nvPr/>
              </p:nvSpPr>
              <p:spPr bwMode="auto">
                <a:xfrm>
                  <a:off x="1970" y="2084"/>
                  <a:ext cx="1387" cy="18"/>
                </a:xfrm>
                <a:prstGeom prst="rect">
                  <a:avLst/>
                </a:prstGeom>
                <a:solidFill>
                  <a:srgbClr val="242424"/>
                </a:solidFill>
                <a:ln w="9525">
                  <a:noFill/>
                  <a:miter lim="800000"/>
                  <a:headEnd/>
                  <a:tailEnd/>
                </a:ln>
              </p:spPr>
              <p:txBody>
                <a:bodyPr/>
                <a:lstStyle/>
                <a:p>
                  <a:endParaRPr lang="en-US" sz="2000"/>
                </a:p>
              </p:txBody>
            </p:sp>
            <p:sp>
              <p:nvSpPr>
                <p:cNvPr id="579912" name="Rectangle 328"/>
                <p:cNvSpPr>
                  <a:spLocks noChangeArrowheads="1"/>
                </p:cNvSpPr>
                <p:nvPr/>
              </p:nvSpPr>
              <p:spPr bwMode="auto">
                <a:xfrm>
                  <a:off x="1970" y="2084"/>
                  <a:ext cx="1387" cy="18"/>
                </a:xfrm>
                <a:prstGeom prst="rect">
                  <a:avLst/>
                </a:prstGeom>
                <a:solidFill>
                  <a:srgbClr val="242424"/>
                </a:solidFill>
                <a:ln w="9525">
                  <a:noFill/>
                  <a:miter lim="800000"/>
                  <a:headEnd/>
                  <a:tailEnd/>
                </a:ln>
              </p:spPr>
              <p:txBody>
                <a:bodyPr/>
                <a:lstStyle/>
                <a:p>
                  <a:endParaRPr lang="en-US" sz="2000"/>
                </a:p>
              </p:txBody>
            </p:sp>
            <p:sp>
              <p:nvSpPr>
                <p:cNvPr id="579913" name="Rectangle 329"/>
                <p:cNvSpPr>
                  <a:spLocks noChangeArrowheads="1"/>
                </p:cNvSpPr>
                <p:nvPr/>
              </p:nvSpPr>
              <p:spPr bwMode="auto">
                <a:xfrm>
                  <a:off x="1970" y="2084"/>
                  <a:ext cx="1387" cy="18"/>
                </a:xfrm>
                <a:prstGeom prst="rect">
                  <a:avLst/>
                </a:prstGeom>
                <a:solidFill>
                  <a:srgbClr val="242424"/>
                </a:solidFill>
                <a:ln w="9525">
                  <a:noFill/>
                  <a:miter lim="800000"/>
                  <a:headEnd/>
                  <a:tailEnd/>
                </a:ln>
              </p:spPr>
              <p:txBody>
                <a:bodyPr/>
                <a:lstStyle/>
                <a:p>
                  <a:endParaRPr lang="en-US" sz="2000"/>
                </a:p>
              </p:txBody>
            </p:sp>
            <p:sp>
              <p:nvSpPr>
                <p:cNvPr id="579914" name="Rectangle 330"/>
                <p:cNvSpPr>
                  <a:spLocks noChangeArrowheads="1"/>
                </p:cNvSpPr>
                <p:nvPr/>
              </p:nvSpPr>
              <p:spPr bwMode="auto">
                <a:xfrm>
                  <a:off x="1970" y="2084"/>
                  <a:ext cx="1387" cy="20"/>
                </a:xfrm>
                <a:prstGeom prst="rect">
                  <a:avLst/>
                </a:prstGeom>
                <a:solidFill>
                  <a:srgbClr val="242424"/>
                </a:solidFill>
                <a:ln w="9525">
                  <a:noFill/>
                  <a:miter lim="800000"/>
                  <a:headEnd/>
                  <a:tailEnd/>
                </a:ln>
              </p:spPr>
              <p:txBody>
                <a:bodyPr/>
                <a:lstStyle/>
                <a:p>
                  <a:endParaRPr lang="en-US" sz="2000"/>
                </a:p>
              </p:txBody>
            </p:sp>
            <p:sp>
              <p:nvSpPr>
                <p:cNvPr id="579915" name="Rectangle 331"/>
                <p:cNvSpPr>
                  <a:spLocks noChangeArrowheads="1"/>
                </p:cNvSpPr>
                <p:nvPr/>
              </p:nvSpPr>
              <p:spPr bwMode="auto">
                <a:xfrm>
                  <a:off x="1970" y="2084"/>
                  <a:ext cx="1387" cy="20"/>
                </a:xfrm>
                <a:prstGeom prst="rect">
                  <a:avLst/>
                </a:prstGeom>
                <a:solidFill>
                  <a:srgbClr val="242424"/>
                </a:solidFill>
                <a:ln w="9525">
                  <a:noFill/>
                  <a:miter lim="800000"/>
                  <a:headEnd/>
                  <a:tailEnd/>
                </a:ln>
              </p:spPr>
              <p:txBody>
                <a:bodyPr/>
                <a:lstStyle/>
                <a:p>
                  <a:endParaRPr lang="en-US" sz="2000"/>
                </a:p>
              </p:txBody>
            </p:sp>
            <p:sp>
              <p:nvSpPr>
                <p:cNvPr id="579916" name="Rectangle 332"/>
                <p:cNvSpPr>
                  <a:spLocks noChangeArrowheads="1"/>
                </p:cNvSpPr>
                <p:nvPr/>
              </p:nvSpPr>
              <p:spPr bwMode="auto">
                <a:xfrm>
                  <a:off x="1970" y="2085"/>
                  <a:ext cx="1387" cy="19"/>
                </a:xfrm>
                <a:prstGeom prst="rect">
                  <a:avLst/>
                </a:prstGeom>
                <a:solidFill>
                  <a:srgbClr val="242424"/>
                </a:solidFill>
                <a:ln w="9525">
                  <a:noFill/>
                  <a:miter lim="800000"/>
                  <a:headEnd/>
                  <a:tailEnd/>
                </a:ln>
              </p:spPr>
              <p:txBody>
                <a:bodyPr/>
                <a:lstStyle/>
                <a:p>
                  <a:endParaRPr lang="en-US" sz="2000"/>
                </a:p>
              </p:txBody>
            </p:sp>
            <p:sp>
              <p:nvSpPr>
                <p:cNvPr id="579917" name="Rectangle 333"/>
                <p:cNvSpPr>
                  <a:spLocks noChangeArrowheads="1"/>
                </p:cNvSpPr>
                <p:nvPr/>
              </p:nvSpPr>
              <p:spPr bwMode="auto">
                <a:xfrm>
                  <a:off x="1970" y="2085"/>
                  <a:ext cx="1387" cy="19"/>
                </a:xfrm>
                <a:prstGeom prst="rect">
                  <a:avLst/>
                </a:prstGeom>
                <a:solidFill>
                  <a:srgbClr val="242424"/>
                </a:solidFill>
                <a:ln w="9525">
                  <a:noFill/>
                  <a:miter lim="800000"/>
                  <a:headEnd/>
                  <a:tailEnd/>
                </a:ln>
              </p:spPr>
              <p:txBody>
                <a:bodyPr/>
                <a:lstStyle/>
                <a:p>
                  <a:endParaRPr lang="en-US" sz="2000"/>
                </a:p>
              </p:txBody>
            </p:sp>
            <p:sp>
              <p:nvSpPr>
                <p:cNvPr id="579918" name="Rectangle 334"/>
                <p:cNvSpPr>
                  <a:spLocks noChangeArrowheads="1"/>
                </p:cNvSpPr>
                <p:nvPr/>
              </p:nvSpPr>
              <p:spPr bwMode="auto">
                <a:xfrm>
                  <a:off x="1970" y="2085"/>
                  <a:ext cx="1387" cy="19"/>
                </a:xfrm>
                <a:prstGeom prst="rect">
                  <a:avLst/>
                </a:prstGeom>
                <a:solidFill>
                  <a:srgbClr val="242424"/>
                </a:solidFill>
                <a:ln w="9525">
                  <a:noFill/>
                  <a:miter lim="800000"/>
                  <a:headEnd/>
                  <a:tailEnd/>
                </a:ln>
              </p:spPr>
              <p:txBody>
                <a:bodyPr/>
                <a:lstStyle/>
                <a:p>
                  <a:endParaRPr lang="en-US" sz="2000"/>
                </a:p>
              </p:txBody>
            </p:sp>
            <p:sp>
              <p:nvSpPr>
                <p:cNvPr id="579919" name="Rectangle 335"/>
                <p:cNvSpPr>
                  <a:spLocks noChangeArrowheads="1"/>
                </p:cNvSpPr>
                <p:nvPr/>
              </p:nvSpPr>
              <p:spPr bwMode="auto">
                <a:xfrm>
                  <a:off x="1970" y="2085"/>
                  <a:ext cx="1387" cy="19"/>
                </a:xfrm>
                <a:prstGeom prst="rect">
                  <a:avLst/>
                </a:prstGeom>
                <a:solidFill>
                  <a:srgbClr val="242424"/>
                </a:solidFill>
                <a:ln w="9525">
                  <a:noFill/>
                  <a:miter lim="800000"/>
                  <a:headEnd/>
                  <a:tailEnd/>
                </a:ln>
              </p:spPr>
              <p:txBody>
                <a:bodyPr/>
                <a:lstStyle/>
                <a:p>
                  <a:endParaRPr lang="en-US" sz="2000"/>
                </a:p>
              </p:txBody>
            </p:sp>
          </p:grpSp>
          <p:grpSp>
            <p:nvGrpSpPr>
              <p:cNvPr id="5" name="Group 336"/>
              <p:cNvGrpSpPr>
                <a:grpSpLocks/>
              </p:cNvGrpSpPr>
              <p:nvPr/>
            </p:nvGrpSpPr>
            <p:grpSpPr bwMode="auto">
              <a:xfrm>
                <a:off x="1970" y="1958"/>
                <a:ext cx="1387" cy="326"/>
                <a:chOff x="1970" y="1890"/>
                <a:chExt cx="1387" cy="326"/>
              </a:xfrm>
            </p:grpSpPr>
            <p:sp>
              <p:nvSpPr>
                <p:cNvPr id="579921" name="Rectangle 337"/>
                <p:cNvSpPr>
                  <a:spLocks noChangeArrowheads="1"/>
                </p:cNvSpPr>
                <p:nvPr/>
              </p:nvSpPr>
              <p:spPr bwMode="auto">
                <a:xfrm>
                  <a:off x="1970" y="2085"/>
                  <a:ext cx="1387" cy="20"/>
                </a:xfrm>
                <a:prstGeom prst="rect">
                  <a:avLst/>
                </a:prstGeom>
                <a:solidFill>
                  <a:srgbClr val="242424"/>
                </a:solidFill>
                <a:ln w="9525">
                  <a:noFill/>
                  <a:miter lim="800000"/>
                  <a:headEnd/>
                  <a:tailEnd/>
                </a:ln>
              </p:spPr>
              <p:txBody>
                <a:bodyPr/>
                <a:lstStyle/>
                <a:p>
                  <a:endParaRPr lang="en-US" sz="2000"/>
                </a:p>
              </p:txBody>
            </p:sp>
            <p:sp>
              <p:nvSpPr>
                <p:cNvPr id="579922" name="Rectangle 338"/>
                <p:cNvSpPr>
                  <a:spLocks noChangeArrowheads="1"/>
                </p:cNvSpPr>
                <p:nvPr/>
              </p:nvSpPr>
              <p:spPr bwMode="auto">
                <a:xfrm>
                  <a:off x="1970" y="2085"/>
                  <a:ext cx="1387" cy="20"/>
                </a:xfrm>
                <a:prstGeom prst="rect">
                  <a:avLst/>
                </a:prstGeom>
                <a:solidFill>
                  <a:srgbClr val="242424"/>
                </a:solidFill>
                <a:ln w="9525">
                  <a:noFill/>
                  <a:miter lim="800000"/>
                  <a:headEnd/>
                  <a:tailEnd/>
                </a:ln>
              </p:spPr>
              <p:txBody>
                <a:bodyPr/>
                <a:lstStyle/>
                <a:p>
                  <a:endParaRPr lang="en-US" sz="2000"/>
                </a:p>
              </p:txBody>
            </p:sp>
            <p:sp>
              <p:nvSpPr>
                <p:cNvPr id="579923" name="Rectangle 339"/>
                <p:cNvSpPr>
                  <a:spLocks noChangeArrowheads="1"/>
                </p:cNvSpPr>
                <p:nvPr/>
              </p:nvSpPr>
              <p:spPr bwMode="auto">
                <a:xfrm>
                  <a:off x="1970" y="2086"/>
                  <a:ext cx="1387" cy="19"/>
                </a:xfrm>
                <a:prstGeom prst="rect">
                  <a:avLst/>
                </a:prstGeom>
                <a:solidFill>
                  <a:srgbClr val="191919"/>
                </a:solidFill>
                <a:ln w="9525">
                  <a:noFill/>
                  <a:miter lim="800000"/>
                  <a:headEnd/>
                  <a:tailEnd/>
                </a:ln>
              </p:spPr>
              <p:txBody>
                <a:bodyPr/>
                <a:lstStyle/>
                <a:p>
                  <a:endParaRPr lang="en-US" sz="2000"/>
                </a:p>
              </p:txBody>
            </p:sp>
            <p:sp>
              <p:nvSpPr>
                <p:cNvPr id="579924" name="Rectangle 340"/>
                <p:cNvSpPr>
                  <a:spLocks noChangeArrowheads="1"/>
                </p:cNvSpPr>
                <p:nvPr/>
              </p:nvSpPr>
              <p:spPr bwMode="auto">
                <a:xfrm>
                  <a:off x="1970" y="2086"/>
                  <a:ext cx="1387" cy="20"/>
                </a:xfrm>
                <a:prstGeom prst="rect">
                  <a:avLst/>
                </a:prstGeom>
                <a:solidFill>
                  <a:srgbClr val="191919"/>
                </a:solidFill>
                <a:ln w="9525">
                  <a:noFill/>
                  <a:miter lim="800000"/>
                  <a:headEnd/>
                  <a:tailEnd/>
                </a:ln>
              </p:spPr>
              <p:txBody>
                <a:bodyPr/>
                <a:lstStyle/>
                <a:p>
                  <a:endParaRPr lang="en-US" sz="2000"/>
                </a:p>
              </p:txBody>
            </p:sp>
            <p:sp>
              <p:nvSpPr>
                <p:cNvPr id="579925" name="Rectangle 341"/>
                <p:cNvSpPr>
                  <a:spLocks noChangeArrowheads="1"/>
                </p:cNvSpPr>
                <p:nvPr/>
              </p:nvSpPr>
              <p:spPr bwMode="auto">
                <a:xfrm>
                  <a:off x="1970" y="2086"/>
                  <a:ext cx="1387" cy="20"/>
                </a:xfrm>
                <a:prstGeom prst="rect">
                  <a:avLst/>
                </a:prstGeom>
                <a:solidFill>
                  <a:srgbClr val="191919"/>
                </a:solidFill>
                <a:ln w="9525">
                  <a:noFill/>
                  <a:miter lim="800000"/>
                  <a:headEnd/>
                  <a:tailEnd/>
                </a:ln>
              </p:spPr>
              <p:txBody>
                <a:bodyPr/>
                <a:lstStyle/>
                <a:p>
                  <a:endParaRPr lang="en-US" sz="2000"/>
                </a:p>
              </p:txBody>
            </p:sp>
            <p:sp>
              <p:nvSpPr>
                <p:cNvPr id="579926" name="Rectangle 342"/>
                <p:cNvSpPr>
                  <a:spLocks noChangeArrowheads="1"/>
                </p:cNvSpPr>
                <p:nvPr/>
              </p:nvSpPr>
              <p:spPr bwMode="auto">
                <a:xfrm>
                  <a:off x="1970" y="2087"/>
                  <a:ext cx="1387" cy="19"/>
                </a:xfrm>
                <a:prstGeom prst="rect">
                  <a:avLst/>
                </a:prstGeom>
                <a:solidFill>
                  <a:srgbClr val="191919"/>
                </a:solidFill>
                <a:ln w="9525">
                  <a:noFill/>
                  <a:miter lim="800000"/>
                  <a:headEnd/>
                  <a:tailEnd/>
                </a:ln>
              </p:spPr>
              <p:txBody>
                <a:bodyPr/>
                <a:lstStyle/>
                <a:p>
                  <a:endParaRPr lang="en-US" sz="2000"/>
                </a:p>
              </p:txBody>
            </p:sp>
            <p:sp>
              <p:nvSpPr>
                <p:cNvPr id="579927" name="Rectangle 343"/>
                <p:cNvSpPr>
                  <a:spLocks noChangeArrowheads="1"/>
                </p:cNvSpPr>
                <p:nvPr/>
              </p:nvSpPr>
              <p:spPr bwMode="auto">
                <a:xfrm>
                  <a:off x="1970" y="2087"/>
                  <a:ext cx="1387" cy="19"/>
                </a:xfrm>
                <a:prstGeom prst="rect">
                  <a:avLst/>
                </a:prstGeom>
                <a:solidFill>
                  <a:srgbClr val="191919"/>
                </a:solidFill>
                <a:ln w="9525">
                  <a:noFill/>
                  <a:miter lim="800000"/>
                  <a:headEnd/>
                  <a:tailEnd/>
                </a:ln>
              </p:spPr>
              <p:txBody>
                <a:bodyPr/>
                <a:lstStyle/>
                <a:p>
                  <a:endParaRPr lang="en-US" sz="2000"/>
                </a:p>
              </p:txBody>
            </p:sp>
            <p:sp>
              <p:nvSpPr>
                <p:cNvPr id="579928" name="Rectangle 344"/>
                <p:cNvSpPr>
                  <a:spLocks noChangeArrowheads="1"/>
                </p:cNvSpPr>
                <p:nvPr/>
              </p:nvSpPr>
              <p:spPr bwMode="auto">
                <a:xfrm>
                  <a:off x="2498" y="1890"/>
                  <a:ext cx="99" cy="20"/>
                </a:xfrm>
                <a:prstGeom prst="rect">
                  <a:avLst/>
                </a:prstGeom>
                <a:solidFill>
                  <a:srgbClr val="191919"/>
                </a:solidFill>
                <a:ln w="9525">
                  <a:noFill/>
                  <a:miter lim="800000"/>
                  <a:headEnd/>
                  <a:tailEnd/>
                </a:ln>
              </p:spPr>
              <p:txBody>
                <a:bodyPr/>
                <a:lstStyle/>
                <a:p>
                  <a:endParaRPr lang="en-US" sz="2000"/>
                </a:p>
              </p:txBody>
            </p:sp>
            <p:sp>
              <p:nvSpPr>
                <p:cNvPr id="579929" name="Freeform 345"/>
                <p:cNvSpPr>
                  <a:spLocks/>
                </p:cNvSpPr>
                <p:nvPr/>
              </p:nvSpPr>
              <p:spPr bwMode="auto">
                <a:xfrm>
                  <a:off x="2598" y="1890"/>
                  <a:ext cx="402" cy="55"/>
                </a:xfrm>
                <a:custGeom>
                  <a:avLst/>
                  <a:gdLst/>
                  <a:ahLst/>
                  <a:cxnLst>
                    <a:cxn ang="0">
                      <a:pos x="402" y="55"/>
                    </a:cxn>
                    <a:cxn ang="0">
                      <a:pos x="402" y="34"/>
                    </a:cxn>
                    <a:cxn ang="0">
                      <a:pos x="0" y="0"/>
                    </a:cxn>
                    <a:cxn ang="0">
                      <a:pos x="0" y="20"/>
                    </a:cxn>
                    <a:cxn ang="0">
                      <a:pos x="402" y="55"/>
                    </a:cxn>
                  </a:cxnLst>
                  <a:rect l="0" t="0" r="r" b="b"/>
                  <a:pathLst>
                    <a:path w="402" h="55">
                      <a:moveTo>
                        <a:pt x="402" y="55"/>
                      </a:moveTo>
                      <a:lnTo>
                        <a:pt x="402" y="34"/>
                      </a:lnTo>
                      <a:lnTo>
                        <a:pt x="0" y="0"/>
                      </a:lnTo>
                      <a:lnTo>
                        <a:pt x="0" y="20"/>
                      </a:lnTo>
                      <a:lnTo>
                        <a:pt x="402" y="55"/>
                      </a:lnTo>
                      <a:close/>
                    </a:path>
                  </a:pathLst>
                </a:custGeom>
                <a:solidFill>
                  <a:srgbClr val="6E6E6E"/>
                </a:solidFill>
                <a:ln w="9525">
                  <a:noFill/>
                  <a:round/>
                  <a:headEnd/>
                  <a:tailEnd/>
                </a:ln>
              </p:spPr>
              <p:txBody>
                <a:bodyPr/>
                <a:lstStyle/>
                <a:p>
                  <a:endParaRPr lang="en-US" sz="2000"/>
                </a:p>
              </p:txBody>
            </p:sp>
            <p:sp>
              <p:nvSpPr>
                <p:cNvPr id="579930" name="Freeform 346"/>
                <p:cNvSpPr>
                  <a:spLocks/>
                </p:cNvSpPr>
                <p:nvPr/>
              </p:nvSpPr>
              <p:spPr bwMode="auto">
                <a:xfrm>
                  <a:off x="3000" y="1924"/>
                  <a:ext cx="131" cy="70"/>
                </a:xfrm>
                <a:custGeom>
                  <a:avLst/>
                  <a:gdLst/>
                  <a:ahLst/>
                  <a:cxnLst>
                    <a:cxn ang="0">
                      <a:pos x="0" y="21"/>
                    </a:cxn>
                    <a:cxn ang="0">
                      <a:pos x="0" y="0"/>
                    </a:cxn>
                    <a:cxn ang="0">
                      <a:pos x="131" y="50"/>
                    </a:cxn>
                    <a:cxn ang="0">
                      <a:pos x="131" y="70"/>
                    </a:cxn>
                    <a:cxn ang="0">
                      <a:pos x="0" y="21"/>
                    </a:cxn>
                  </a:cxnLst>
                  <a:rect l="0" t="0" r="r" b="b"/>
                  <a:pathLst>
                    <a:path w="131" h="70">
                      <a:moveTo>
                        <a:pt x="0" y="21"/>
                      </a:moveTo>
                      <a:lnTo>
                        <a:pt x="0" y="0"/>
                      </a:lnTo>
                      <a:lnTo>
                        <a:pt x="131" y="50"/>
                      </a:lnTo>
                      <a:lnTo>
                        <a:pt x="131" y="70"/>
                      </a:lnTo>
                      <a:lnTo>
                        <a:pt x="0" y="21"/>
                      </a:lnTo>
                      <a:close/>
                    </a:path>
                  </a:pathLst>
                </a:custGeom>
                <a:solidFill>
                  <a:srgbClr val="191919"/>
                </a:solidFill>
                <a:ln w="9525">
                  <a:noFill/>
                  <a:round/>
                  <a:headEnd/>
                  <a:tailEnd/>
                </a:ln>
              </p:spPr>
              <p:txBody>
                <a:bodyPr/>
                <a:lstStyle/>
                <a:p>
                  <a:endParaRPr lang="en-US" sz="2000"/>
                </a:p>
              </p:txBody>
            </p:sp>
            <p:sp>
              <p:nvSpPr>
                <p:cNvPr id="579931" name="Rectangle 347"/>
                <p:cNvSpPr>
                  <a:spLocks noChangeArrowheads="1"/>
                </p:cNvSpPr>
                <p:nvPr/>
              </p:nvSpPr>
              <p:spPr bwMode="auto">
                <a:xfrm>
                  <a:off x="2498" y="2196"/>
                  <a:ext cx="99" cy="20"/>
                </a:xfrm>
                <a:prstGeom prst="rect">
                  <a:avLst/>
                </a:prstGeom>
                <a:solidFill>
                  <a:srgbClr val="00AFAF"/>
                </a:solidFill>
                <a:ln w="9525">
                  <a:noFill/>
                  <a:miter lim="800000"/>
                  <a:headEnd/>
                  <a:tailEnd/>
                </a:ln>
              </p:spPr>
              <p:txBody>
                <a:bodyPr/>
                <a:lstStyle/>
                <a:p>
                  <a:endParaRPr lang="en-US" sz="2000"/>
                </a:p>
              </p:txBody>
            </p:sp>
            <p:sp>
              <p:nvSpPr>
                <p:cNvPr id="579932" name="Freeform 348"/>
                <p:cNvSpPr>
                  <a:spLocks/>
                </p:cNvSpPr>
                <p:nvPr/>
              </p:nvSpPr>
              <p:spPr bwMode="auto">
                <a:xfrm>
                  <a:off x="2598" y="2161"/>
                  <a:ext cx="402" cy="55"/>
                </a:xfrm>
                <a:custGeom>
                  <a:avLst/>
                  <a:gdLst/>
                  <a:ahLst/>
                  <a:cxnLst>
                    <a:cxn ang="0">
                      <a:pos x="402" y="0"/>
                    </a:cxn>
                    <a:cxn ang="0">
                      <a:pos x="402" y="21"/>
                    </a:cxn>
                    <a:cxn ang="0">
                      <a:pos x="0" y="55"/>
                    </a:cxn>
                    <a:cxn ang="0">
                      <a:pos x="0" y="35"/>
                    </a:cxn>
                    <a:cxn ang="0">
                      <a:pos x="402" y="0"/>
                    </a:cxn>
                  </a:cxnLst>
                  <a:rect l="0" t="0" r="r" b="b"/>
                  <a:pathLst>
                    <a:path w="402" h="55">
                      <a:moveTo>
                        <a:pt x="402" y="0"/>
                      </a:moveTo>
                      <a:lnTo>
                        <a:pt x="402" y="21"/>
                      </a:lnTo>
                      <a:lnTo>
                        <a:pt x="0" y="55"/>
                      </a:lnTo>
                      <a:lnTo>
                        <a:pt x="0" y="35"/>
                      </a:lnTo>
                      <a:lnTo>
                        <a:pt x="402" y="0"/>
                      </a:lnTo>
                      <a:close/>
                    </a:path>
                  </a:pathLst>
                </a:custGeom>
                <a:solidFill>
                  <a:srgbClr val="191919"/>
                </a:solidFill>
                <a:ln w="9525">
                  <a:noFill/>
                  <a:round/>
                  <a:headEnd/>
                  <a:tailEnd/>
                </a:ln>
              </p:spPr>
              <p:txBody>
                <a:bodyPr/>
                <a:lstStyle/>
                <a:p>
                  <a:endParaRPr lang="en-US" sz="2000"/>
                </a:p>
              </p:txBody>
            </p:sp>
            <p:sp>
              <p:nvSpPr>
                <p:cNvPr id="579933" name="Freeform 349"/>
                <p:cNvSpPr>
                  <a:spLocks/>
                </p:cNvSpPr>
                <p:nvPr/>
              </p:nvSpPr>
              <p:spPr bwMode="auto">
                <a:xfrm>
                  <a:off x="3000" y="2112"/>
                  <a:ext cx="131" cy="70"/>
                </a:xfrm>
                <a:custGeom>
                  <a:avLst/>
                  <a:gdLst/>
                  <a:ahLst/>
                  <a:cxnLst>
                    <a:cxn ang="0">
                      <a:pos x="0" y="49"/>
                    </a:cxn>
                    <a:cxn ang="0">
                      <a:pos x="0" y="70"/>
                    </a:cxn>
                    <a:cxn ang="0">
                      <a:pos x="131" y="21"/>
                    </a:cxn>
                    <a:cxn ang="0">
                      <a:pos x="131" y="0"/>
                    </a:cxn>
                    <a:cxn ang="0">
                      <a:pos x="0" y="49"/>
                    </a:cxn>
                  </a:cxnLst>
                  <a:rect l="0" t="0" r="r" b="b"/>
                  <a:pathLst>
                    <a:path w="131" h="70">
                      <a:moveTo>
                        <a:pt x="0" y="49"/>
                      </a:moveTo>
                      <a:lnTo>
                        <a:pt x="0" y="70"/>
                      </a:lnTo>
                      <a:lnTo>
                        <a:pt x="131" y="21"/>
                      </a:lnTo>
                      <a:lnTo>
                        <a:pt x="131" y="0"/>
                      </a:lnTo>
                      <a:lnTo>
                        <a:pt x="0" y="49"/>
                      </a:lnTo>
                      <a:close/>
                    </a:path>
                  </a:pathLst>
                </a:custGeom>
                <a:solidFill>
                  <a:srgbClr val="00AFAF"/>
                </a:solidFill>
                <a:ln w="9525">
                  <a:noFill/>
                  <a:round/>
                  <a:headEnd/>
                  <a:tailEnd/>
                </a:ln>
              </p:spPr>
              <p:txBody>
                <a:bodyPr/>
                <a:lstStyle/>
                <a:p>
                  <a:endParaRPr lang="en-US" sz="2000"/>
                </a:p>
              </p:txBody>
            </p:sp>
            <p:sp>
              <p:nvSpPr>
                <p:cNvPr id="579934" name="Rectangle 350"/>
                <p:cNvSpPr>
                  <a:spLocks noChangeArrowheads="1"/>
                </p:cNvSpPr>
                <p:nvPr/>
              </p:nvSpPr>
              <p:spPr bwMode="auto">
                <a:xfrm>
                  <a:off x="2498" y="1890"/>
                  <a:ext cx="99" cy="20"/>
                </a:xfrm>
                <a:prstGeom prst="rect">
                  <a:avLst/>
                </a:prstGeom>
                <a:solidFill>
                  <a:srgbClr val="191919"/>
                </a:solidFill>
                <a:ln w="9525">
                  <a:noFill/>
                  <a:miter lim="800000"/>
                  <a:headEnd/>
                  <a:tailEnd/>
                </a:ln>
              </p:spPr>
              <p:txBody>
                <a:bodyPr/>
                <a:lstStyle/>
                <a:p>
                  <a:endParaRPr lang="en-US" sz="2000"/>
                </a:p>
              </p:txBody>
            </p:sp>
            <p:sp>
              <p:nvSpPr>
                <p:cNvPr id="579935" name="Rectangle 351"/>
                <p:cNvSpPr>
                  <a:spLocks noChangeArrowheads="1"/>
                </p:cNvSpPr>
                <p:nvPr/>
              </p:nvSpPr>
              <p:spPr bwMode="auto">
                <a:xfrm>
                  <a:off x="2498" y="1891"/>
                  <a:ext cx="99" cy="20"/>
                </a:xfrm>
                <a:prstGeom prst="rect">
                  <a:avLst/>
                </a:prstGeom>
                <a:solidFill>
                  <a:srgbClr val="191919"/>
                </a:solidFill>
                <a:ln w="9525">
                  <a:noFill/>
                  <a:miter lim="800000"/>
                  <a:headEnd/>
                  <a:tailEnd/>
                </a:ln>
              </p:spPr>
              <p:txBody>
                <a:bodyPr/>
                <a:lstStyle/>
                <a:p>
                  <a:endParaRPr lang="en-US" sz="2000"/>
                </a:p>
              </p:txBody>
            </p:sp>
            <p:sp>
              <p:nvSpPr>
                <p:cNvPr id="579936" name="Rectangle 352"/>
                <p:cNvSpPr>
                  <a:spLocks noChangeArrowheads="1"/>
                </p:cNvSpPr>
                <p:nvPr/>
              </p:nvSpPr>
              <p:spPr bwMode="auto">
                <a:xfrm>
                  <a:off x="2498" y="1892"/>
                  <a:ext cx="99" cy="20"/>
                </a:xfrm>
                <a:prstGeom prst="rect">
                  <a:avLst/>
                </a:prstGeom>
                <a:solidFill>
                  <a:srgbClr val="191919"/>
                </a:solidFill>
                <a:ln w="9525">
                  <a:noFill/>
                  <a:miter lim="800000"/>
                  <a:headEnd/>
                  <a:tailEnd/>
                </a:ln>
              </p:spPr>
              <p:txBody>
                <a:bodyPr/>
                <a:lstStyle/>
                <a:p>
                  <a:endParaRPr lang="en-US" sz="2000"/>
                </a:p>
              </p:txBody>
            </p:sp>
            <p:sp>
              <p:nvSpPr>
                <p:cNvPr id="579937" name="Rectangle 353"/>
                <p:cNvSpPr>
                  <a:spLocks noChangeArrowheads="1"/>
                </p:cNvSpPr>
                <p:nvPr/>
              </p:nvSpPr>
              <p:spPr bwMode="auto">
                <a:xfrm>
                  <a:off x="2498" y="1893"/>
                  <a:ext cx="99" cy="19"/>
                </a:xfrm>
                <a:prstGeom prst="rect">
                  <a:avLst/>
                </a:prstGeom>
                <a:solidFill>
                  <a:srgbClr val="191919"/>
                </a:solidFill>
                <a:ln w="9525">
                  <a:noFill/>
                  <a:miter lim="800000"/>
                  <a:headEnd/>
                  <a:tailEnd/>
                </a:ln>
              </p:spPr>
              <p:txBody>
                <a:bodyPr/>
                <a:lstStyle/>
                <a:p>
                  <a:endParaRPr lang="en-US" sz="2000"/>
                </a:p>
              </p:txBody>
            </p:sp>
            <p:sp>
              <p:nvSpPr>
                <p:cNvPr id="579938" name="Rectangle 354"/>
                <p:cNvSpPr>
                  <a:spLocks noChangeArrowheads="1"/>
                </p:cNvSpPr>
                <p:nvPr/>
              </p:nvSpPr>
              <p:spPr bwMode="auto">
                <a:xfrm>
                  <a:off x="2498" y="1893"/>
                  <a:ext cx="99" cy="20"/>
                </a:xfrm>
                <a:prstGeom prst="rect">
                  <a:avLst/>
                </a:prstGeom>
                <a:solidFill>
                  <a:srgbClr val="191919"/>
                </a:solidFill>
                <a:ln w="9525">
                  <a:noFill/>
                  <a:miter lim="800000"/>
                  <a:headEnd/>
                  <a:tailEnd/>
                </a:ln>
              </p:spPr>
              <p:txBody>
                <a:bodyPr/>
                <a:lstStyle/>
                <a:p>
                  <a:endParaRPr lang="en-US" sz="2000"/>
                </a:p>
              </p:txBody>
            </p:sp>
            <p:sp>
              <p:nvSpPr>
                <p:cNvPr id="579939" name="Rectangle 355"/>
                <p:cNvSpPr>
                  <a:spLocks noChangeArrowheads="1"/>
                </p:cNvSpPr>
                <p:nvPr/>
              </p:nvSpPr>
              <p:spPr bwMode="auto">
                <a:xfrm>
                  <a:off x="2498" y="1894"/>
                  <a:ext cx="99" cy="20"/>
                </a:xfrm>
                <a:prstGeom prst="rect">
                  <a:avLst/>
                </a:prstGeom>
                <a:solidFill>
                  <a:srgbClr val="242424"/>
                </a:solidFill>
                <a:ln w="9525">
                  <a:noFill/>
                  <a:miter lim="800000"/>
                  <a:headEnd/>
                  <a:tailEnd/>
                </a:ln>
              </p:spPr>
              <p:txBody>
                <a:bodyPr/>
                <a:lstStyle/>
                <a:p>
                  <a:endParaRPr lang="en-US" sz="2000"/>
                </a:p>
              </p:txBody>
            </p:sp>
            <p:sp>
              <p:nvSpPr>
                <p:cNvPr id="579940" name="Rectangle 356"/>
                <p:cNvSpPr>
                  <a:spLocks noChangeArrowheads="1"/>
                </p:cNvSpPr>
                <p:nvPr/>
              </p:nvSpPr>
              <p:spPr bwMode="auto">
                <a:xfrm>
                  <a:off x="2498" y="1894"/>
                  <a:ext cx="99" cy="20"/>
                </a:xfrm>
                <a:prstGeom prst="rect">
                  <a:avLst/>
                </a:prstGeom>
                <a:solidFill>
                  <a:srgbClr val="242424"/>
                </a:solidFill>
                <a:ln w="9525">
                  <a:noFill/>
                  <a:miter lim="800000"/>
                  <a:headEnd/>
                  <a:tailEnd/>
                </a:ln>
              </p:spPr>
              <p:txBody>
                <a:bodyPr/>
                <a:lstStyle/>
                <a:p>
                  <a:endParaRPr lang="en-US" sz="2000"/>
                </a:p>
              </p:txBody>
            </p:sp>
            <p:sp>
              <p:nvSpPr>
                <p:cNvPr id="579941" name="Rectangle 357"/>
                <p:cNvSpPr>
                  <a:spLocks noChangeArrowheads="1"/>
                </p:cNvSpPr>
                <p:nvPr/>
              </p:nvSpPr>
              <p:spPr bwMode="auto">
                <a:xfrm>
                  <a:off x="2498" y="1895"/>
                  <a:ext cx="99" cy="20"/>
                </a:xfrm>
                <a:prstGeom prst="rect">
                  <a:avLst/>
                </a:prstGeom>
                <a:solidFill>
                  <a:srgbClr val="242424"/>
                </a:solidFill>
                <a:ln w="9525">
                  <a:noFill/>
                  <a:miter lim="800000"/>
                  <a:headEnd/>
                  <a:tailEnd/>
                </a:ln>
              </p:spPr>
              <p:txBody>
                <a:bodyPr/>
                <a:lstStyle/>
                <a:p>
                  <a:endParaRPr lang="en-US" sz="2000"/>
                </a:p>
              </p:txBody>
            </p:sp>
            <p:sp>
              <p:nvSpPr>
                <p:cNvPr id="579942" name="Rectangle 358"/>
                <p:cNvSpPr>
                  <a:spLocks noChangeArrowheads="1"/>
                </p:cNvSpPr>
                <p:nvPr/>
              </p:nvSpPr>
              <p:spPr bwMode="auto">
                <a:xfrm>
                  <a:off x="2498" y="1895"/>
                  <a:ext cx="99" cy="20"/>
                </a:xfrm>
                <a:prstGeom prst="rect">
                  <a:avLst/>
                </a:prstGeom>
                <a:solidFill>
                  <a:srgbClr val="242424"/>
                </a:solidFill>
                <a:ln w="9525">
                  <a:noFill/>
                  <a:miter lim="800000"/>
                  <a:headEnd/>
                  <a:tailEnd/>
                </a:ln>
              </p:spPr>
              <p:txBody>
                <a:bodyPr/>
                <a:lstStyle/>
                <a:p>
                  <a:endParaRPr lang="en-US" sz="2000"/>
                </a:p>
              </p:txBody>
            </p:sp>
            <p:sp>
              <p:nvSpPr>
                <p:cNvPr id="579943" name="Rectangle 359"/>
                <p:cNvSpPr>
                  <a:spLocks noChangeArrowheads="1"/>
                </p:cNvSpPr>
                <p:nvPr/>
              </p:nvSpPr>
              <p:spPr bwMode="auto">
                <a:xfrm>
                  <a:off x="2498" y="1895"/>
                  <a:ext cx="99" cy="20"/>
                </a:xfrm>
                <a:prstGeom prst="rect">
                  <a:avLst/>
                </a:prstGeom>
                <a:solidFill>
                  <a:srgbClr val="242424"/>
                </a:solidFill>
                <a:ln w="9525">
                  <a:noFill/>
                  <a:miter lim="800000"/>
                  <a:headEnd/>
                  <a:tailEnd/>
                </a:ln>
              </p:spPr>
              <p:txBody>
                <a:bodyPr/>
                <a:lstStyle/>
                <a:p>
                  <a:endParaRPr lang="en-US" sz="2000"/>
                </a:p>
              </p:txBody>
            </p:sp>
            <p:sp>
              <p:nvSpPr>
                <p:cNvPr id="579944" name="Rectangle 360"/>
                <p:cNvSpPr>
                  <a:spLocks noChangeArrowheads="1"/>
                </p:cNvSpPr>
                <p:nvPr/>
              </p:nvSpPr>
              <p:spPr bwMode="auto">
                <a:xfrm>
                  <a:off x="2498" y="1896"/>
                  <a:ext cx="99" cy="20"/>
                </a:xfrm>
                <a:prstGeom prst="rect">
                  <a:avLst/>
                </a:prstGeom>
                <a:solidFill>
                  <a:srgbClr val="242424"/>
                </a:solidFill>
                <a:ln w="9525">
                  <a:noFill/>
                  <a:miter lim="800000"/>
                  <a:headEnd/>
                  <a:tailEnd/>
                </a:ln>
              </p:spPr>
              <p:txBody>
                <a:bodyPr/>
                <a:lstStyle/>
                <a:p>
                  <a:endParaRPr lang="en-US" sz="2000"/>
                </a:p>
              </p:txBody>
            </p:sp>
            <p:sp>
              <p:nvSpPr>
                <p:cNvPr id="579945" name="Rectangle 361"/>
                <p:cNvSpPr>
                  <a:spLocks noChangeArrowheads="1"/>
                </p:cNvSpPr>
                <p:nvPr/>
              </p:nvSpPr>
              <p:spPr bwMode="auto">
                <a:xfrm>
                  <a:off x="2498" y="1897"/>
                  <a:ext cx="99" cy="19"/>
                </a:xfrm>
                <a:prstGeom prst="rect">
                  <a:avLst/>
                </a:prstGeom>
                <a:solidFill>
                  <a:srgbClr val="242424"/>
                </a:solidFill>
                <a:ln w="9525">
                  <a:noFill/>
                  <a:miter lim="800000"/>
                  <a:headEnd/>
                  <a:tailEnd/>
                </a:ln>
              </p:spPr>
              <p:txBody>
                <a:bodyPr/>
                <a:lstStyle/>
                <a:p>
                  <a:endParaRPr lang="en-US" sz="2000"/>
                </a:p>
              </p:txBody>
            </p:sp>
            <p:sp>
              <p:nvSpPr>
                <p:cNvPr id="579946" name="Rectangle 362"/>
                <p:cNvSpPr>
                  <a:spLocks noChangeArrowheads="1"/>
                </p:cNvSpPr>
                <p:nvPr/>
              </p:nvSpPr>
              <p:spPr bwMode="auto">
                <a:xfrm>
                  <a:off x="2498" y="1898"/>
                  <a:ext cx="99" cy="19"/>
                </a:xfrm>
                <a:prstGeom prst="rect">
                  <a:avLst/>
                </a:prstGeom>
                <a:solidFill>
                  <a:srgbClr val="242424"/>
                </a:solidFill>
                <a:ln w="9525">
                  <a:noFill/>
                  <a:miter lim="800000"/>
                  <a:headEnd/>
                  <a:tailEnd/>
                </a:ln>
              </p:spPr>
              <p:txBody>
                <a:bodyPr/>
                <a:lstStyle/>
                <a:p>
                  <a:endParaRPr lang="en-US" sz="2000"/>
                </a:p>
              </p:txBody>
            </p:sp>
            <p:sp>
              <p:nvSpPr>
                <p:cNvPr id="579947" name="Rectangle 363"/>
                <p:cNvSpPr>
                  <a:spLocks noChangeArrowheads="1"/>
                </p:cNvSpPr>
                <p:nvPr/>
              </p:nvSpPr>
              <p:spPr bwMode="auto">
                <a:xfrm>
                  <a:off x="2498" y="1899"/>
                  <a:ext cx="99" cy="18"/>
                </a:xfrm>
                <a:prstGeom prst="rect">
                  <a:avLst/>
                </a:prstGeom>
                <a:solidFill>
                  <a:srgbClr val="242424"/>
                </a:solidFill>
                <a:ln w="9525">
                  <a:noFill/>
                  <a:miter lim="800000"/>
                  <a:headEnd/>
                  <a:tailEnd/>
                </a:ln>
              </p:spPr>
              <p:txBody>
                <a:bodyPr/>
                <a:lstStyle/>
                <a:p>
                  <a:endParaRPr lang="en-US" sz="2000"/>
                </a:p>
              </p:txBody>
            </p:sp>
            <p:sp>
              <p:nvSpPr>
                <p:cNvPr id="579948" name="Rectangle 364"/>
                <p:cNvSpPr>
                  <a:spLocks noChangeArrowheads="1"/>
                </p:cNvSpPr>
                <p:nvPr/>
              </p:nvSpPr>
              <p:spPr bwMode="auto">
                <a:xfrm>
                  <a:off x="2498" y="1899"/>
                  <a:ext cx="99" cy="19"/>
                </a:xfrm>
                <a:prstGeom prst="rect">
                  <a:avLst/>
                </a:prstGeom>
                <a:solidFill>
                  <a:srgbClr val="242424"/>
                </a:solidFill>
                <a:ln w="9525">
                  <a:noFill/>
                  <a:miter lim="800000"/>
                  <a:headEnd/>
                  <a:tailEnd/>
                </a:ln>
              </p:spPr>
              <p:txBody>
                <a:bodyPr/>
                <a:lstStyle/>
                <a:p>
                  <a:endParaRPr lang="en-US" sz="2000"/>
                </a:p>
              </p:txBody>
            </p:sp>
            <p:sp>
              <p:nvSpPr>
                <p:cNvPr id="579949" name="Rectangle 365"/>
                <p:cNvSpPr>
                  <a:spLocks noChangeArrowheads="1"/>
                </p:cNvSpPr>
                <p:nvPr/>
              </p:nvSpPr>
              <p:spPr bwMode="auto">
                <a:xfrm>
                  <a:off x="2498" y="1900"/>
                  <a:ext cx="99" cy="19"/>
                </a:xfrm>
                <a:prstGeom prst="rect">
                  <a:avLst/>
                </a:prstGeom>
                <a:solidFill>
                  <a:srgbClr val="242424"/>
                </a:solidFill>
                <a:ln w="9525">
                  <a:noFill/>
                  <a:miter lim="800000"/>
                  <a:headEnd/>
                  <a:tailEnd/>
                </a:ln>
              </p:spPr>
              <p:txBody>
                <a:bodyPr/>
                <a:lstStyle/>
                <a:p>
                  <a:endParaRPr lang="en-US" sz="2000"/>
                </a:p>
              </p:txBody>
            </p:sp>
            <p:sp>
              <p:nvSpPr>
                <p:cNvPr id="579950" name="Rectangle 366"/>
                <p:cNvSpPr>
                  <a:spLocks noChangeArrowheads="1"/>
                </p:cNvSpPr>
                <p:nvPr/>
              </p:nvSpPr>
              <p:spPr bwMode="auto">
                <a:xfrm>
                  <a:off x="2498" y="1900"/>
                  <a:ext cx="99" cy="20"/>
                </a:xfrm>
                <a:prstGeom prst="rect">
                  <a:avLst/>
                </a:prstGeom>
                <a:solidFill>
                  <a:srgbClr val="242424"/>
                </a:solidFill>
                <a:ln w="9525">
                  <a:noFill/>
                  <a:miter lim="800000"/>
                  <a:headEnd/>
                  <a:tailEnd/>
                </a:ln>
              </p:spPr>
              <p:txBody>
                <a:bodyPr/>
                <a:lstStyle/>
                <a:p>
                  <a:endParaRPr lang="en-US" sz="2000"/>
                </a:p>
              </p:txBody>
            </p:sp>
            <p:sp>
              <p:nvSpPr>
                <p:cNvPr id="579951" name="Rectangle 367"/>
                <p:cNvSpPr>
                  <a:spLocks noChangeArrowheads="1"/>
                </p:cNvSpPr>
                <p:nvPr/>
              </p:nvSpPr>
              <p:spPr bwMode="auto">
                <a:xfrm>
                  <a:off x="2498" y="1900"/>
                  <a:ext cx="99" cy="20"/>
                </a:xfrm>
                <a:prstGeom prst="rect">
                  <a:avLst/>
                </a:prstGeom>
                <a:solidFill>
                  <a:srgbClr val="242424"/>
                </a:solidFill>
                <a:ln w="9525">
                  <a:noFill/>
                  <a:miter lim="800000"/>
                  <a:headEnd/>
                  <a:tailEnd/>
                </a:ln>
              </p:spPr>
              <p:txBody>
                <a:bodyPr/>
                <a:lstStyle/>
                <a:p>
                  <a:endParaRPr lang="en-US" sz="2000"/>
                </a:p>
              </p:txBody>
            </p:sp>
            <p:sp>
              <p:nvSpPr>
                <p:cNvPr id="579952" name="Rectangle 368"/>
                <p:cNvSpPr>
                  <a:spLocks noChangeArrowheads="1"/>
                </p:cNvSpPr>
                <p:nvPr/>
              </p:nvSpPr>
              <p:spPr bwMode="auto">
                <a:xfrm>
                  <a:off x="2498" y="1900"/>
                  <a:ext cx="99" cy="21"/>
                </a:xfrm>
                <a:prstGeom prst="rect">
                  <a:avLst/>
                </a:prstGeom>
                <a:solidFill>
                  <a:srgbClr val="242424"/>
                </a:solidFill>
                <a:ln w="9525">
                  <a:noFill/>
                  <a:miter lim="800000"/>
                  <a:headEnd/>
                  <a:tailEnd/>
                </a:ln>
              </p:spPr>
              <p:txBody>
                <a:bodyPr/>
                <a:lstStyle/>
                <a:p>
                  <a:endParaRPr lang="en-US" sz="2000"/>
                </a:p>
              </p:txBody>
            </p:sp>
            <p:sp>
              <p:nvSpPr>
                <p:cNvPr id="579953" name="Rectangle 369"/>
                <p:cNvSpPr>
                  <a:spLocks noChangeArrowheads="1"/>
                </p:cNvSpPr>
                <p:nvPr/>
              </p:nvSpPr>
              <p:spPr bwMode="auto">
                <a:xfrm>
                  <a:off x="2498" y="1901"/>
                  <a:ext cx="99" cy="20"/>
                </a:xfrm>
                <a:prstGeom prst="rect">
                  <a:avLst/>
                </a:prstGeom>
                <a:solidFill>
                  <a:srgbClr val="242424"/>
                </a:solidFill>
                <a:ln w="9525">
                  <a:noFill/>
                  <a:miter lim="800000"/>
                  <a:headEnd/>
                  <a:tailEnd/>
                </a:ln>
              </p:spPr>
              <p:txBody>
                <a:bodyPr/>
                <a:lstStyle/>
                <a:p>
                  <a:endParaRPr lang="en-US" sz="2000"/>
                </a:p>
              </p:txBody>
            </p:sp>
            <p:sp>
              <p:nvSpPr>
                <p:cNvPr id="579954" name="Rectangle 370"/>
                <p:cNvSpPr>
                  <a:spLocks noChangeArrowheads="1"/>
                </p:cNvSpPr>
                <p:nvPr/>
              </p:nvSpPr>
              <p:spPr bwMode="auto">
                <a:xfrm>
                  <a:off x="2498" y="1902"/>
                  <a:ext cx="99" cy="20"/>
                </a:xfrm>
                <a:prstGeom prst="rect">
                  <a:avLst/>
                </a:prstGeom>
                <a:solidFill>
                  <a:srgbClr val="242424"/>
                </a:solidFill>
                <a:ln w="9525">
                  <a:noFill/>
                  <a:miter lim="800000"/>
                  <a:headEnd/>
                  <a:tailEnd/>
                </a:ln>
              </p:spPr>
              <p:txBody>
                <a:bodyPr/>
                <a:lstStyle/>
                <a:p>
                  <a:endParaRPr lang="en-US" sz="2000"/>
                </a:p>
              </p:txBody>
            </p:sp>
            <p:sp>
              <p:nvSpPr>
                <p:cNvPr id="579955" name="Rectangle 371"/>
                <p:cNvSpPr>
                  <a:spLocks noChangeArrowheads="1"/>
                </p:cNvSpPr>
                <p:nvPr/>
              </p:nvSpPr>
              <p:spPr bwMode="auto">
                <a:xfrm>
                  <a:off x="2498" y="1902"/>
                  <a:ext cx="99" cy="20"/>
                </a:xfrm>
                <a:prstGeom prst="rect">
                  <a:avLst/>
                </a:prstGeom>
                <a:solidFill>
                  <a:srgbClr val="323232"/>
                </a:solidFill>
                <a:ln w="9525">
                  <a:noFill/>
                  <a:miter lim="800000"/>
                  <a:headEnd/>
                  <a:tailEnd/>
                </a:ln>
              </p:spPr>
              <p:txBody>
                <a:bodyPr/>
                <a:lstStyle/>
                <a:p>
                  <a:endParaRPr lang="en-US" sz="2000"/>
                </a:p>
              </p:txBody>
            </p:sp>
            <p:sp>
              <p:nvSpPr>
                <p:cNvPr id="579956" name="Rectangle 372"/>
                <p:cNvSpPr>
                  <a:spLocks noChangeArrowheads="1"/>
                </p:cNvSpPr>
                <p:nvPr/>
              </p:nvSpPr>
              <p:spPr bwMode="auto">
                <a:xfrm>
                  <a:off x="2498" y="1903"/>
                  <a:ext cx="99" cy="20"/>
                </a:xfrm>
                <a:prstGeom prst="rect">
                  <a:avLst/>
                </a:prstGeom>
                <a:solidFill>
                  <a:srgbClr val="323232"/>
                </a:solidFill>
                <a:ln w="9525">
                  <a:noFill/>
                  <a:miter lim="800000"/>
                  <a:headEnd/>
                  <a:tailEnd/>
                </a:ln>
              </p:spPr>
              <p:txBody>
                <a:bodyPr/>
                <a:lstStyle/>
                <a:p>
                  <a:endParaRPr lang="en-US" sz="2000"/>
                </a:p>
              </p:txBody>
            </p:sp>
            <p:sp>
              <p:nvSpPr>
                <p:cNvPr id="579957" name="Rectangle 373"/>
                <p:cNvSpPr>
                  <a:spLocks noChangeArrowheads="1"/>
                </p:cNvSpPr>
                <p:nvPr/>
              </p:nvSpPr>
              <p:spPr bwMode="auto">
                <a:xfrm>
                  <a:off x="2498" y="1904"/>
                  <a:ext cx="99" cy="19"/>
                </a:xfrm>
                <a:prstGeom prst="rect">
                  <a:avLst/>
                </a:prstGeom>
                <a:solidFill>
                  <a:srgbClr val="323232"/>
                </a:solidFill>
                <a:ln w="9525">
                  <a:noFill/>
                  <a:miter lim="800000"/>
                  <a:headEnd/>
                  <a:tailEnd/>
                </a:ln>
              </p:spPr>
              <p:txBody>
                <a:bodyPr/>
                <a:lstStyle/>
                <a:p>
                  <a:endParaRPr lang="en-US" sz="2000"/>
                </a:p>
              </p:txBody>
            </p:sp>
            <p:sp>
              <p:nvSpPr>
                <p:cNvPr id="579958" name="Rectangle 374"/>
                <p:cNvSpPr>
                  <a:spLocks noChangeArrowheads="1"/>
                </p:cNvSpPr>
                <p:nvPr/>
              </p:nvSpPr>
              <p:spPr bwMode="auto">
                <a:xfrm>
                  <a:off x="2498" y="1904"/>
                  <a:ext cx="99" cy="19"/>
                </a:xfrm>
                <a:prstGeom prst="rect">
                  <a:avLst/>
                </a:prstGeom>
                <a:solidFill>
                  <a:srgbClr val="323232"/>
                </a:solidFill>
                <a:ln w="9525">
                  <a:noFill/>
                  <a:miter lim="800000"/>
                  <a:headEnd/>
                  <a:tailEnd/>
                </a:ln>
              </p:spPr>
              <p:txBody>
                <a:bodyPr/>
                <a:lstStyle/>
                <a:p>
                  <a:endParaRPr lang="en-US" sz="2000"/>
                </a:p>
              </p:txBody>
            </p:sp>
            <p:sp>
              <p:nvSpPr>
                <p:cNvPr id="579959" name="Rectangle 375"/>
                <p:cNvSpPr>
                  <a:spLocks noChangeArrowheads="1"/>
                </p:cNvSpPr>
                <p:nvPr/>
              </p:nvSpPr>
              <p:spPr bwMode="auto">
                <a:xfrm>
                  <a:off x="2498" y="1905"/>
                  <a:ext cx="99" cy="19"/>
                </a:xfrm>
                <a:prstGeom prst="rect">
                  <a:avLst/>
                </a:prstGeom>
                <a:solidFill>
                  <a:srgbClr val="323232"/>
                </a:solidFill>
                <a:ln w="9525">
                  <a:noFill/>
                  <a:miter lim="800000"/>
                  <a:headEnd/>
                  <a:tailEnd/>
                </a:ln>
              </p:spPr>
              <p:txBody>
                <a:bodyPr/>
                <a:lstStyle/>
                <a:p>
                  <a:endParaRPr lang="en-US" sz="2000"/>
                </a:p>
              </p:txBody>
            </p:sp>
            <p:sp>
              <p:nvSpPr>
                <p:cNvPr id="579960" name="Rectangle 376"/>
                <p:cNvSpPr>
                  <a:spLocks noChangeArrowheads="1"/>
                </p:cNvSpPr>
                <p:nvPr/>
              </p:nvSpPr>
              <p:spPr bwMode="auto">
                <a:xfrm>
                  <a:off x="2498" y="1905"/>
                  <a:ext cx="99" cy="20"/>
                </a:xfrm>
                <a:prstGeom prst="rect">
                  <a:avLst/>
                </a:prstGeom>
                <a:solidFill>
                  <a:srgbClr val="323232"/>
                </a:solidFill>
                <a:ln w="9525">
                  <a:noFill/>
                  <a:miter lim="800000"/>
                  <a:headEnd/>
                  <a:tailEnd/>
                </a:ln>
              </p:spPr>
              <p:txBody>
                <a:bodyPr/>
                <a:lstStyle/>
                <a:p>
                  <a:endParaRPr lang="en-US" sz="2000"/>
                </a:p>
              </p:txBody>
            </p:sp>
            <p:sp>
              <p:nvSpPr>
                <p:cNvPr id="579961" name="Rectangle 377"/>
                <p:cNvSpPr>
                  <a:spLocks noChangeArrowheads="1"/>
                </p:cNvSpPr>
                <p:nvPr/>
              </p:nvSpPr>
              <p:spPr bwMode="auto">
                <a:xfrm>
                  <a:off x="2498" y="1906"/>
                  <a:ext cx="99" cy="20"/>
                </a:xfrm>
                <a:prstGeom prst="rect">
                  <a:avLst/>
                </a:prstGeom>
                <a:solidFill>
                  <a:srgbClr val="323232"/>
                </a:solidFill>
                <a:ln w="9525">
                  <a:noFill/>
                  <a:miter lim="800000"/>
                  <a:headEnd/>
                  <a:tailEnd/>
                </a:ln>
              </p:spPr>
              <p:txBody>
                <a:bodyPr/>
                <a:lstStyle/>
                <a:p>
                  <a:endParaRPr lang="en-US" sz="2000"/>
                </a:p>
              </p:txBody>
            </p:sp>
            <p:sp>
              <p:nvSpPr>
                <p:cNvPr id="579962" name="Rectangle 378"/>
                <p:cNvSpPr>
                  <a:spLocks noChangeArrowheads="1"/>
                </p:cNvSpPr>
                <p:nvPr/>
              </p:nvSpPr>
              <p:spPr bwMode="auto">
                <a:xfrm>
                  <a:off x="2498" y="1907"/>
                  <a:ext cx="99" cy="20"/>
                </a:xfrm>
                <a:prstGeom prst="rect">
                  <a:avLst/>
                </a:prstGeom>
                <a:solidFill>
                  <a:srgbClr val="323232"/>
                </a:solidFill>
                <a:ln w="9525">
                  <a:noFill/>
                  <a:miter lim="800000"/>
                  <a:headEnd/>
                  <a:tailEnd/>
                </a:ln>
              </p:spPr>
              <p:txBody>
                <a:bodyPr/>
                <a:lstStyle/>
                <a:p>
                  <a:endParaRPr lang="en-US" sz="2000"/>
                </a:p>
              </p:txBody>
            </p:sp>
            <p:sp>
              <p:nvSpPr>
                <p:cNvPr id="579963" name="Rectangle 379"/>
                <p:cNvSpPr>
                  <a:spLocks noChangeArrowheads="1"/>
                </p:cNvSpPr>
                <p:nvPr/>
              </p:nvSpPr>
              <p:spPr bwMode="auto">
                <a:xfrm>
                  <a:off x="2498" y="1908"/>
                  <a:ext cx="99" cy="19"/>
                </a:xfrm>
                <a:prstGeom prst="rect">
                  <a:avLst/>
                </a:prstGeom>
                <a:solidFill>
                  <a:srgbClr val="323232"/>
                </a:solidFill>
                <a:ln w="9525">
                  <a:noFill/>
                  <a:miter lim="800000"/>
                  <a:headEnd/>
                  <a:tailEnd/>
                </a:ln>
              </p:spPr>
              <p:txBody>
                <a:bodyPr/>
                <a:lstStyle/>
                <a:p>
                  <a:endParaRPr lang="en-US" sz="2000"/>
                </a:p>
              </p:txBody>
            </p:sp>
            <p:sp>
              <p:nvSpPr>
                <p:cNvPr id="579964" name="Rectangle 380"/>
                <p:cNvSpPr>
                  <a:spLocks noChangeArrowheads="1"/>
                </p:cNvSpPr>
                <p:nvPr/>
              </p:nvSpPr>
              <p:spPr bwMode="auto">
                <a:xfrm>
                  <a:off x="2498" y="1908"/>
                  <a:ext cx="99" cy="20"/>
                </a:xfrm>
                <a:prstGeom prst="rect">
                  <a:avLst/>
                </a:prstGeom>
                <a:solidFill>
                  <a:srgbClr val="323232"/>
                </a:solidFill>
                <a:ln w="9525">
                  <a:noFill/>
                  <a:miter lim="800000"/>
                  <a:headEnd/>
                  <a:tailEnd/>
                </a:ln>
              </p:spPr>
              <p:txBody>
                <a:bodyPr/>
                <a:lstStyle/>
                <a:p>
                  <a:endParaRPr lang="en-US" sz="2000"/>
                </a:p>
              </p:txBody>
            </p:sp>
            <p:sp>
              <p:nvSpPr>
                <p:cNvPr id="579965" name="Rectangle 381"/>
                <p:cNvSpPr>
                  <a:spLocks noChangeArrowheads="1"/>
                </p:cNvSpPr>
                <p:nvPr/>
              </p:nvSpPr>
              <p:spPr bwMode="auto">
                <a:xfrm>
                  <a:off x="2498" y="1909"/>
                  <a:ext cx="99" cy="19"/>
                </a:xfrm>
                <a:prstGeom prst="rect">
                  <a:avLst/>
                </a:prstGeom>
                <a:solidFill>
                  <a:srgbClr val="323232"/>
                </a:solidFill>
                <a:ln w="9525">
                  <a:noFill/>
                  <a:miter lim="800000"/>
                  <a:headEnd/>
                  <a:tailEnd/>
                </a:ln>
              </p:spPr>
              <p:txBody>
                <a:bodyPr/>
                <a:lstStyle/>
                <a:p>
                  <a:endParaRPr lang="en-US" sz="2000"/>
                </a:p>
              </p:txBody>
            </p:sp>
            <p:sp>
              <p:nvSpPr>
                <p:cNvPr id="579966" name="Rectangle 382"/>
                <p:cNvSpPr>
                  <a:spLocks noChangeArrowheads="1"/>
                </p:cNvSpPr>
                <p:nvPr/>
              </p:nvSpPr>
              <p:spPr bwMode="auto">
                <a:xfrm>
                  <a:off x="2498" y="1910"/>
                  <a:ext cx="99" cy="19"/>
                </a:xfrm>
                <a:prstGeom prst="rect">
                  <a:avLst/>
                </a:prstGeom>
                <a:solidFill>
                  <a:srgbClr val="323232"/>
                </a:solidFill>
                <a:ln w="9525">
                  <a:noFill/>
                  <a:miter lim="800000"/>
                  <a:headEnd/>
                  <a:tailEnd/>
                </a:ln>
              </p:spPr>
              <p:txBody>
                <a:bodyPr/>
                <a:lstStyle/>
                <a:p>
                  <a:endParaRPr lang="en-US" sz="2000"/>
                </a:p>
              </p:txBody>
            </p:sp>
            <p:sp>
              <p:nvSpPr>
                <p:cNvPr id="579967" name="Rectangle 383"/>
                <p:cNvSpPr>
                  <a:spLocks noChangeArrowheads="1"/>
                </p:cNvSpPr>
                <p:nvPr/>
              </p:nvSpPr>
              <p:spPr bwMode="auto">
                <a:xfrm>
                  <a:off x="2498" y="1910"/>
                  <a:ext cx="99" cy="19"/>
                </a:xfrm>
                <a:prstGeom prst="rect">
                  <a:avLst/>
                </a:prstGeom>
                <a:solidFill>
                  <a:srgbClr val="323232"/>
                </a:solidFill>
                <a:ln w="9525">
                  <a:noFill/>
                  <a:miter lim="800000"/>
                  <a:headEnd/>
                  <a:tailEnd/>
                </a:ln>
              </p:spPr>
              <p:txBody>
                <a:bodyPr/>
                <a:lstStyle/>
                <a:p>
                  <a:endParaRPr lang="en-US" sz="2000"/>
                </a:p>
              </p:txBody>
            </p:sp>
            <p:sp>
              <p:nvSpPr>
                <p:cNvPr id="579968" name="Rectangle 384"/>
                <p:cNvSpPr>
                  <a:spLocks noChangeArrowheads="1"/>
                </p:cNvSpPr>
                <p:nvPr/>
              </p:nvSpPr>
              <p:spPr bwMode="auto">
                <a:xfrm>
                  <a:off x="2498" y="1910"/>
                  <a:ext cx="99" cy="19"/>
                </a:xfrm>
                <a:prstGeom prst="rect">
                  <a:avLst/>
                </a:prstGeom>
                <a:solidFill>
                  <a:srgbClr val="323232"/>
                </a:solidFill>
                <a:ln w="9525">
                  <a:noFill/>
                  <a:miter lim="800000"/>
                  <a:headEnd/>
                  <a:tailEnd/>
                </a:ln>
              </p:spPr>
              <p:txBody>
                <a:bodyPr/>
                <a:lstStyle/>
                <a:p>
                  <a:endParaRPr lang="en-US" sz="2000"/>
                </a:p>
              </p:txBody>
            </p:sp>
            <p:sp>
              <p:nvSpPr>
                <p:cNvPr id="579969" name="Rectangle 385"/>
                <p:cNvSpPr>
                  <a:spLocks noChangeArrowheads="1"/>
                </p:cNvSpPr>
                <p:nvPr/>
              </p:nvSpPr>
              <p:spPr bwMode="auto">
                <a:xfrm>
                  <a:off x="2498" y="1911"/>
                  <a:ext cx="99" cy="19"/>
                </a:xfrm>
                <a:prstGeom prst="rect">
                  <a:avLst/>
                </a:prstGeom>
                <a:solidFill>
                  <a:srgbClr val="323232"/>
                </a:solidFill>
                <a:ln w="9525">
                  <a:noFill/>
                  <a:miter lim="800000"/>
                  <a:headEnd/>
                  <a:tailEnd/>
                </a:ln>
              </p:spPr>
              <p:txBody>
                <a:bodyPr/>
                <a:lstStyle/>
                <a:p>
                  <a:endParaRPr lang="en-US" sz="2000"/>
                </a:p>
              </p:txBody>
            </p:sp>
            <p:sp>
              <p:nvSpPr>
                <p:cNvPr id="579970" name="Rectangle 386"/>
                <p:cNvSpPr>
                  <a:spLocks noChangeArrowheads="1"/>
                </p:cNvSpPr>
                <p:nvPr/>
              </p:nvSpPr>
              <p:spPr bwMode="auto">
                <a:xfrm>
                  <a:off x="2498" y="1912"/>
                  <a:ext cx="99" cy="19"/>
                </a:xfrm>
                <a:prstGeom prst="rect">
                  <a:avLst/>
                </a:prstGeom>
                <a:solidFill>
                  <a:srgbClr val="444444"/>
                </a:solidFill>
                <a:ln w="9525">
                  <a:noFill/>
                  <a:miter lim="800000"/>
                  <a:headEnd/>
                  <a:tailEnd/>
                </a:ln>
              </p:spPr>
              <p:txBody>
                <a:bodyPr/>
                <a:lstStyle/>
                <a:p>
                  <a:endParaRPr lang="en-US" sz="2000"/>
                </a:p>
              </p:txBody>
            </p:sp>
            <p:sp>
              <p:nvSpPr>
                <p:cNvPr id="579971" name="Rectangle 387"/>
                <p:cNvSpPr>
                  <a:spLocks noChangeArrowheads="1"/>
                </p:cNvSpPr>
                <p:nvPr/>
              </p:nvSpPr>
              <p:spPr bwMode="auto">
                <a:xfrm>
                  <a:off x="2498" y="1913"/>
                  <a:ext cx="99" cy="19"/>
                </a:xfrm>
                <a:prstGeom prst="rect">
                  <a:avLst/>
                </a:prstGeom>
                <a:solidFill>
                  <a:srgbClr val="444444"/>
                </a:solidFill>
                <a:ln w="9525">
                  <a:noFill/>
                  <a:miter lim="800000"/>
                  <a:headEnd/>
                  <a:tailEnd/>
                </a:ln>
              </p:spPr>
              <p:txBody>
                <a:bodyPr/>
                <a:lstStyle/>
                <a:p>
                  <a:endParaRPr lang="en-US" sz="2000"/>
                </a:p>
              </p:txBody>
            </p:sp>
            <p:sp>
              <p:nvSpPr>
                <p:cNvPr id="579972" name="Rectangle 388"/>
                <p:cNvSpPr>
                  <a:spLocks noChangeArrowheads="1"/>
                </p:cNvSpPr>
                <p:nvPr/>
              </p:nvSpPr>
              <p:spPr bwMode="auto">
                <a:xfrm>
                  <a:off x="2498" y="1914"/>
                  <a:ext cx="99" cy="18"/>
                </a:xfrm>
                <a:prstGeom prst="rect">
                  <a:avLst/>
                </a:prstGeom>
                <a:solidFill>
                  <a:srgbClr val="444444"/>
                </a:solidFill>
                <a:ln w="9525">
                  <a:noFill/>
                  <a:miter lim="800000"/>
                  <a:headEnd/>
                  <a:tailEnd/>
                </a:ln>
              </p:spPr>
              <p:txBody>
                <a:bodyPr/>
                <a:lstStyle/>
                <a:p>
                  <a:endParaRPr lang="en-US" sz="2000"/>
                </a:p>
              </p:txBody>
            </p:sp>
            <p:sp>
              <p:nvSpPr>
                <p:cNvPr id="579973" name="Rectangle 389"/>
                <p:cNvSpPr>
                  <a:spLocks noChangeArrowheads="1"/>
                </p:cNvSpPr>
                <p:nvPr/>
              </p:nvSpPr>
              <p:spPr bwMode="auto">
                <a:xfrm>
                  <a:off x="2498" y="1914"/>
                  <a:ext cx="99" cy="19"/>
                </a:xfrm>
                <a:prstGeom prst="rect">
                  <a:avLst/>
                </a:prstGeom>
                <a:solidFill>
                  <a:srgbClr val="444444"/>
                </a:solidFill>
                <a:ln w="9525">
                  <a:noFill/>
                  <a:miter lim="800000"/>
                  <a:headEnd/>
                  <a:tailEnd/>
                </a:ln>
              </p:spPr>
              <p:txBody>
                <a:bodyPr/>
                <a:lstStyle/>
                <a:p>
                  <a:endParaRPr lang="en-US" sz="2000"/>
                </a:p>
              </p:txBody>
            </p:sp>
            <p:sp>
              <p:nvSpPr>
                <p:cNvPr id="579974" name="Rectangle 390"/>
                <p:cNvSpPr>
                  <a:spLocks noChangeArrowheads="1"/>
                </p:cNvSpPr>
                <p:nvPr/>
              </p:nvSpPr>
              <p:spPr bwMode="auto">
                <a:xfrm>
                  <a:off x="2498" y="1915"/>
                  <a:ext cx="99" cy="19"/>
                </a:xfrm>
                <a:prstGeom prst="rect">
                  <a:avLst/>
                </a:prstGeom>
                <a:solidFill>
                  <a:srgbClr val="444444"/>
                </a:solidFill>
                <a:ln w="9525">
                  <a:noFill/>
                  <a:miter lim="800000"/>
                  <a:headEnd/>
                  <a:tailEnd/>
                </a:ln>
              </p:spPr>
              <p:txBody>
                <a:bodyPr/>
                <a:lstStyle/>
                <a:p>
                  <a:endParaRPr lang="en-US" sz="2000"/>
                </a:p>
              </p:txBody>
            </p:sp>
            <p:sp>
              <p:nvSpPr>
                <p:cNvPr id="579975" name="Rectangle 391"/>
                <p:cNvSpPr>
                  <a:spLocks noChangeArrowheads="1"/>
                </p:cNvSpPr>
                <p:nvPr/>
              </p:nvSpPr>
              <p:spPr bwMode="auto">
                <a:xfrm>
                  <a:off x="2498" y="1915"/>
                  <a:ext cx="99" cy="19"/>
                </a:xfrm>
                <a:prstGeom prst="rect">
                  <a:avLst/>
                </a:prstGeom>
                <a:solidFill>
                  <a:srgbClr val="444444"/>
                </a:solidFill>
                <a:ln w="9525">
                  <a:noFill/>
                  <a:miter lim="800000"/>
                  <a:headEnd/>
                  <a:tailEnd/>
                </a:ln>
              </p:spPr>
              <p:txBody>
                <a:bodyPr/>
                <a:lstStyle/>
                <a:p>
                  <a:endParaRPr lang="en-US" sz="2000"/>
                </a:p>
              </p:txBody>
            </p:sp>
            <p:sp>
              <p:nvSpPr>
                <p:cNvPr id="579976" name="Rectangle 392"/>
                <p:cNvSpPr>
                  <a:spLocks noChangeArrowheads="1"/>
                </p:cNvSpPr>
                <p:nvPr/>
              </p:nvSpPr>
              <p:spPr bwMode="auto">
                <a:xfrm>
                  <a:off x="2498" y="1915"/>
                  <a:ext cx="99" cy="19"/>
                </a:xfrm>
                <a:prstGeom prst="rect">
                  <a:avLst/>
                </a:prstGeom>
                <a:solidFill>
                  <a:srgbClr val="444444"/>
                </a:solidFill>
                <a:ln w="9525">
                  <a:noFill/>
                  <a:miter lim="800000"/>
                  <a:headEnd/>
                  <a:tailEnd/>
                </a:ln>
              </p:spPr>
              <p:txBody>
                <a:bodyPr/>
                <a:lstStyle/>
                <a:p>
                  <a:endParaRPr lang="en-US" sz="2000"/>
                </a:p>
              </p:txBody>
            </p:sp>
            <p:sp>
              <p:nvSpPr>
                <p:cNvPr id="579977" name="Rectangle 393"/>
                <p:cNvSpPr>
                  <a:spLocks noChangeArrowheads="1"/>
                </p:cNvSpPr>
                <p:nvPr/>
              </p:nvSpPr>
              <p:spPr bwMode="auto">
                <a:xfrm>
                  <a:off x="2498" y="1916"/>
                  <a:ext cx="99" cy="19"/>
                </a:xfrm>
                <a:prstGeom prst="rect">
                  <a:avLst/>
                </a:prstGeom>
                <a:solidFill>
                  <a:srgbClr val="444444"/>
                </a:solidFill>
                <a:ln w="9525">
                  <a:noFill/>
                  <a:miter lim="800000"/>
                  <a:headEnd/>
                  <a:tailEnd/>
                </a:ln>
              </p:spPr>
              <p:txBody>
                <a:bodyPr/>
                <a:lstStyle/>
                <a:p>
                  <a:endParaRPr lang="en-US" sz="2000"/>
                </a:p>
              </p:txBody>
            </p:sp>
            <p:sp>
              <p:nvSpPr>
                <p:cNvPr id="579978" name="Rectangle 394"/>
                <p:cNvSpPr>
                  <a:spLocks noChangeArrowheads="1"/>
                </p:cNvSpPr>
                <p:nvPr/>
              </p:nvSpPr>
              <p:spPr bwMode="auto">
                <a:xfrm>
                  <a:off x="2498" y="1916"/>
                  <a:ext cx="99" cy="19"/>
                </a:xfrm>
                <a:prstGeom prst="rect">
                  <a:avLst/>
                </a:prstGeom>
                <a:solidFill>
                  <a:srgbClr val="444444"/>
                </a:solidFill>
                <a:ln w="9525">
                  <a:noFill/>
                  <a:miter lim="800000"/>
                  <a:headEnd/>
                  <a:tailEnd/>
                </a:ln>
              </p:spPr>
              <p:txBody>
                <a:bodyPr/>
                <a:lstStyle/>
                <a:p>
                  <a:endParaRPr lang="en-US" sz="2000"/>
                </a:p>
              </p:txBody>
            </p:sp>
            <p:sp>
              <p:nvSpPr>
                <p:cNvPr id="579979" name="Rectangle 395"/>
                <p:cNvSpPr>
                  <a:spLocks noChangeArrowheads="1"/>
                </p:cNvSpPr>
                <p:nvPr/>
              </p:nvSpPr>
              <p:spPr bwMode="auto">
                <a:xfrm>
                  <a:off x="2498" y="1917"/>
                  <a:ext cx="99" cy="19"/>
                </a:xfrm>
                <a:prstGeom prst="rect">
                  <a:avLst/>
                </a:prstGeom>
                <a:solidFill>
                  <a:srgbClr val="444444"/>
                </a:solidFill>
                <a:ln w="9525">
                  <a:noFill/>
                  <a:miter lim="800000"/>
                  <a:headEnd/>
                  <a:tailEnd/>
                </a:ln>
              </p:spPr>
              <p:txBody>
                <a:bodyPr/>
                <a:lstStyle/>
                <a:p>
                  <a:endParaRPr lang="en-US" sz="2000"/>
                </a:p>
              </p:txBody>
            </p:sp>
            <p:sp>
              <p:nvSpPr>
                <p:cNvPr id="579980" name="Rectangle 396"/>
                <p:cNvSpPr>
                  <a:spLocks noChangeArrowheads="1"/>
                </p:cNvSpPr>
                <p:nvPr/>
              </p:nvSpPr>
              <p:spPr bwMode="auto">
                <a:xfrm>
                  <a:off x="2498" y="1918"/>
                  <a:ext cx="99" cy="18"/>
                </a:xfrm>
                <a:prstGeom prst="rect">
                  <a:avLst/>
                </a:prstGeom>
                <a:solidFill>
                  <a:srgbClr val="444444"/>
                </a:solidFill>
                <a:ln w="9525">
                  <a:noFill/>
                  <a:miter lim="800000"/>
                  <a:headEnd/>
                  <a:tailEnd/>
                </a:ln>
              </p:spPr>
              <p:txBody>
                <a:bodyPr/>
                <a:lstStyle/>
                <a:p>
                  <a:endParaRPr lang="en-US" sz="2000"/>
                </a:p>
              </p:txBody>
            </p:sp>
            <p:sp>
              <p:nvSpPr>
                <p:cNvPr id="579981" name="Rectangle 397"/>
                <p:cNvSpPr>
                  <a:spLocks noChangeArrowheads="1"/>
                </p:cNvSpPr>
                <p:nvPr/>
              </p:nvSpPr>
              <p:spPr bwMode="auto">
                <a:xfrm>
                  <a:off x="2498" y="1919"/>
                  <a:ext cx="99" cy="18"/>
                </a:xfrm>
                <a:prstGeom prst="rect">
                  <a:avLst/>
                </a:prstGeom>
                <a:solidFill>
                  <a:srgbClr val="444444"/>
                </a:solidFill>
                <a:ln w="9525">
                  <a:noFill/>
                  <a:miter lim="800000"/>
                  <a:headEnd/>
                  <a:tailEnd/>
                </a:ln>
              </p:spPr>
              <p:txBody>
                <a:bodyPr/>
                <a:lstStyle/>
                <a:p>
                  <a:endParaRPr lang="en-US" sz="2000"/>
                </a:p>
              </p:txBody>
            </p:sp>
            <p:sp>
              <p:nvSpPr>
                <p:cNvPr id="579982" name="Rectangle 398"/>
                <p:cNvSpPr>
                  <a:spLocks noChangeArrowheads="1"/>
                </p:cNvSpPr>
                <p:nvPr/>
              </p:nvSpPr>
              <p:spPr bwMode="auto">
                <a:xfrm>
                  <a:off x="2498" y="1920"/>
                  <a:ext cx="99" cy="18"/>
                </a:xfrm>
                <a:prstGeom prst="rect">
                  <a:avLst/>
                </a:prstGeom>
                <a:solidFill>
                  <a:srgbClr val="444444"/>
                </a:solidFill>
                <a:ln w="9525">
                  <a:noFill/>
                  <a:miter lim="800000"/>
                  <a:headEnd/>
                  <a:tailEnd/>
                </a:ln>
              </p:spPr>
              <p:txBody>
                <a:bodyPr/>
                <a:lstStyle/>
                <a:p>
                  <a:endParaRPr lang="en-US" sz="2000"/>
                </a:p>
              </p:txBody>
            </p:sp>
            <p:sp>
              <p:nvSpPr>
                <p:cNvPr id="579983" name="Rectangle 399"/>
                <p:cNvSpPr>
                  <a:spLocks noChangeArrowheads="1"/>
                </p:cNvSpPr>
                <p:nvPr/>
              </p:nvSpPr>
              <p:spPr bwMode="auto">
                <a:xfrm>
                  <a:off x="2498" y="1920"/>
                  <a:ext cx="99" cy="18"/>
                </a:xfrm>
                <a:prstGeom prst="rect">
                  <a:avLst/>
                </a:prstGeom>
                <a:solidFill>
                  <a:srgbClr val="444444"/>
                </a:solidFill>
                <a:ln w="9525">
                  <a:noFill/>
                  <a:miter lim="800000"/>
                  <a:headEnd/>
                  <a:tailEnd/>
                </a:ln>
              </p:spPr>
              <p:txBody>
                <a:bodyPr/>
                <a:lstStyle/>
                <a:p>
                  <a:endParaRPr lang="en-US" sz="2000"/>
                </a:p>
              </p:txBody>
            </p:sp>
            <p:sp>
              <p:nvSpPr>
                <p:cNvPr id="579984" name="Rectangle 400"/>
                <p:cNvSpPr>
                  <a:spLocks noChangeArrowheads="1"/>
                </p:cNvSpPr>
                <p:nvPr/>
              </p:nvSpPr>
              <p:spPr bwMode="auto">
                <a:xfrm>
                  <a:off x="2498" y="1921"/>
                  <a:ext cx="99" cy="18"/>
                </a:xfrm>
                <a:prstGeom prst="rect">
                  <a:avLst/>
                </a:prstGeom>
                <a:solidFill>
                  <a:srgbClr val="444444"/>
                </a:solidFill>
                <a:ln w="9525">
                  <a:noFill/>
                  <a:miter lim="800000"/>
                  <a:headEnd/>
                  <a:tailEnd/>
                </a:ln>
              </p:spPr>
              <p:txBody>
                <a:bodyPr/>
                <a:lstStyle/>
                <a:p>
                  <a:endParaRPr lang="en-US" sz="2000"/>
                </a:p>
              </p:txBody>
            </p:sp>
            <p:sp>
              <p:nvSpPr>
                <p:cNvPr id="579985" name="Rectangle 401"/>
                <p:cNvSpPr>
                  <a:spLocks noChangeArrowheads="1"/>
                </p:cNvSpPr>
                <p:nvPr/>
              </p:nvSpPr>
              <p:spPr bwMode="auto">
                <a:xfrm>
                  <a:off x="2498" y="1921"/>
                  <a:ext cx="99" cy="18"/>
                </a:xfrm>
                <a:prstGeom prst="rect">
                  <a:avLst/>
                </a:prstGeom>
                <a:solidFill>
                  <a:srgbClr val="444444"/>
                </a:solidFill>
                <a:ln w="9525">
                  <a:noFill/>
                  <a:miter lim="800000"/>
                  <a:headEnd/>
                  <a:tailEnd/>
                </a:ln>
              </p:spPr>
              <p:txBody>
                <a:bodyPr/>
                <a:lstStyle/>
                <a:p>
                  <a:endParaRPr lang="en-US" sz="2000"/>
                </a:p>
              </p:txBody>
            </p:sp>
            <p:sp>
              <p:nvSpPr>
                <p:cNvPr id="579986" name="Rectangle 402"/>
                <p:cNvSpPr>
                  <a:spLocks noChangeArrowheads="1"/>
                </p:cNvSpPr>
                <p:nvPr/>
              </p:nvSpPr>
              <p:spPr bwMode="auto">
                <a:xfrm>
                  <a:off x="2498" y="1922"/>
                  <a:ext cx="99" cy="18"/>
                </a:xfrm>
                <a:prstGeom prst="rect">
                  <a:avLst/>
                </a:prstGeom>
                <a:solidFill>
                  <a:srgbClr val="444444"/>
                </a:solidFill>
                <a:ln w="9525">
                  <a:noFill/>
                  <a:miter lim="800000"/>
                  <a:headEnd/>
                  <a:tailEnd/>
                </a:ln>
              </p:spPr>
              <p:txBody>
                <a:bodyPr/>
                <a:lstStyle/>
                <a:p>
                  <a:endParaRPr lang="en-US" sz="2000"/>
                </a:p>
              </p:txBody>
            </p:sp>
            <p:sp>
              <p:nvSpPr>
                <p:cNvPr id="579987" name="Rectangle 403"/>
                <p:cNvSpPr>
                  <a:spLocks noChangeArrowheads="1"/>
                </p:cNvSpPr>
                <p:nvPr/>
              </p:nvSpPr>
              <p:spPr bwMode="auto">
                <a:xfrm>
                  <a:off x="2498" y="1922"/>
                  <a:ext cx="99" cy="18"/>
                </a:xfrm>
                <a:prstGeom prst="rect">
                  <a:avLst/>
                </a:prstGeom>
                <a:solidFill>
                  <a:srgbClr val="444444"/>
                </a:solidFill>
                <a:ln w="9525">
                  <a:noFill/>
                  <a:miter lim="800000"/>
                  <a:headEnd/>
                  <a:tailEnd/>
                </a:ln>
              </p:spPr>
              <p:txBody>
                <a:bodyPr/>
                <a:lstStyle/>
                <a:p>
                  <a:endParaRPr lang="en-US" sz="2000"/>
                </a:p>
              </p:txBody>
            </p:sp>
            <p:sp>
              <p:nvSpPr>
                <p:cNvPr id="579988" name="Rectangle 404"/>
                <p:cNvSpPr>
                  <a:spLocks noChangeArrowheads="1"/>
                </p:cNvSpPr>
                <p:nvPr/>
              </p:nvSpPr>
              <p:spPr bwMode="auto">
                <a:xfrm>
                  <a:off x="2498" y="1923"/>
                  <a:ext cx="99" cy="17"/>
                </a:xfrm>
                <a:prstGeom prst="rect">
                  <a:avLst/>
                </a:prstGeom>
                <a:solidFill>
                  <a:srgbClr val="444444"/>
                </a:solidFill>
                <a:ln w="9525">
                  <a:noFill/>
                  <a:miter lim="800000"/>
                  <a:headEnd/>
                  <a:tailEnd/>
                </a:ln>
              </p:spPr>
              <p:txBody>
                <a:bodyPr/>
                <a:lstStyle/>
                <a:p>
                  <a:endParaRPr lang="en-US" sz="2000"/>
                </a:p>
              </p:txBody>
            </p:sp>
            <p:sp>
              <p:nvSpPr>
                <p:cNvPr id="579989" name="Rectangle 405"/>
                <p:cNvSpPr>
                  <a:spLocks noChangeArrowheads="1"/>
                </p:cNvSpPr>
                <p:nvPr/>
              </p:nvSpPr>
              <p:spPr bwMode="auto">
                <a:xfrm>
                  <a:off x="2498" y="1923"/>
                  <a:ext cx="99" cy="17"/>
                </a:xfrm>
                <a:prstGeom prst="rect">
                  <a:avLst/>
                </a:prstGeom>
                <a:solidFill>
                  <a:srgbClr val="444444"/>
                </a:solidFill>
                <a:ln w="9525">
                  <a:noFill/>
                  <a:miter lim="800000"/>
                  <a:headEnd/>
                  <a:tailEnd/>
                </a:ln>
              </p:spPr>
              <p:txBody>
                <a:bodyPr/>
                <a:lstStyle/>
                <a:p>
                  <a:endParaRPr lang="en-US" sz="2000"/>
                </a:p>
              </p:txBody>
            </p:sp>
            <p:sp>
              <p:nvSpPr>
                <p:cNvPr id="579990" name="Rectangle 406"/>
                <p:cNvSpPr>
                  <a:spLocks noChangeArrowheads="1"/>
                </p:cNvSpPr>
                <p:nvPr/>
              </p:nvSpPr>
              <p:spPr bwMode="auto">
                <a:xfrm>
                  <a:off x="2498" y="1924"/>
                  <a:ext cx="99" cy="17"/>
                </a:xfrm>
                <a:prstGeom prst="rect">
                  <a:avLst/>
                </a:prstGeom>
                <a:solidFill>
                  <a:srgbClr val="444444"/>
                </a:solidFill>
                <a:ln w="9525">
                  <a:noFill/>
                  <a:miter lim="800000"/>
                  <a:headEnd/>
                  <a:tailEnd/>
                </a:ln>
              </p:spPr>
              <p:txBody>
                <a:bodyPr/>
                <a:lstStyle/>
                <a:p>
                  <a:endParaRPr lang="en-US" sz="2000"/>
                </a:p>
              </p:txBody>
            </p:sp>
            <p:sp>
              <p:nvSpPr>
                <p:cNvPr id="579991" name="Rectangle 407"/>
                <p:cNvSpPr>
                  <a:spLocks noChangeArrowheads="1"/>
                </p:cNvSpPr>
                <p:nvPr/>
              </p:nvSpPr>
              <p:spPr bwMode="auto">
                <a:xfrm>
                  <a:off x="2498" y="1924"/>
                  <a:ext cx="99" cy="18"/>
                </a:xfrm>
                <a:prstGeom prst="rect">
                  <a:avLst/>
                </a:prstGeom>
                <a:solidFill>
                  <a:srgbClr val="444444"/>
                </a:solidFill>
                <a:ln w="9525">
                  <a:noFill/>
                  <a:miter lim="800000"/>
                  <a:headEnd/>
                  <a:tailEnd/>
                </a:ln>
              </p:spPr>
              <p:txBody>
                <a:bodyPr/>
                <a:lstStyle/>
                <a:p>
                  <a:endParaRPr lang="en-US" sz="2000"/>
                </a:p>
              </p:txBody>
            </p:sp>
            <p:sp>
              <p:nvSpPr>
                <p:cNvPr id="579992" name="Rectangle 408"/>
                <p:cNvSpPr>
                  <a:spLocks noChangeArrowheads="1"/>
                </p:cNvSpPr>
                <p:nvPr/>
              </p:nvSpPr>
              <p:spPr bwMode="auto">
                <a:xfrm>
                  <a:off x="2498" y="1926"/>
                  <a:ext cx="99" cy="17"/>
                </a:xfrm>
                <a:prstGeom prst="rect">
                  <a:avLst/>
                </a:prstGeom>
                <a:solidFill>
                  <a:srgbClr val="444444"/>
                </a:solidFill>
                <a:ln w="9525">
                  <a:noFill/>
                  <a:miter lim="800000"/>
                  <a:headEnd/>
                  <a:tailEnd/>
                </a:ln>
              </p:spPr>
              <p:txBody>
                <a:bodyPr/>
                <a:lstStyle/>
                <a:p>
                  <a:endParaRPr lang="en-US" sz="2000"/>
                </a:p>
              </p:txBody>
            </p:sp>
            <p:sp>
              <p:nvSpPr>
                <p:cNvPr id="579993" name="Rectangle 409"/>
                <p:cNvSpPr>
                  <a:spLocks noChangeArrowheads="1"/>
                </p:cNvSpPr>
                <p:nvPr/>
              </p:nvSpPr>
              <p:spPr bwMode="auto">
                <a:xfrm>
                  <a:off x="2498" y="1926"/>
                  <a:ext cx="99" cy="17"/>
                </a:xfrm>
                <a:prstGeom prst="rect">
                  <a:avLst/>
                </a:prstGeom>
                <a:solidFill>
                  <a:srgbClr val="444444"/>
                </a:solidFill>
                <a:ln w="9525">
                  <a:noFill/>
                  <a:miter lim="800000"/>
                  <a:headEnd/>
                  <a:tailEnd/>
                </a:ln>
              </p:spPr>
              <p:txBody>
                <a:bodyPr/>
                <a:lstStyle/>
                <a:p>
                  <a:endParaRPr lang="en-US" sz="2000"/>
                </a:p>
              </p:txBody>
            </p:sp>
            <p:sp>
              <p:nvSpPr>
                <p:cNvPr id="579994" name="Rectangle 410"/>
                <p:cNvSpPr>
                  <a:spLocks noChangeArrowheads="1"/>
                </p:cNvSpPr>
                <p:nvPr/>
              </p:nvSpPr>
              <p:spPr bwMode="auto">
                <a:xfrm>
                  <a:off x="2498" y="1927"/>
                  <a:ext cx="99" cy="16"/>
                </a:xfrm>
                <a:prstGeom prst="rect">
                  <a:avLst/>
                </a:prstGeom>
                <a:solidFill>
                  <a:srgbClr val="444444"/>
                </a:solidFill>
                <a:ln w="9525">
                  <a:noFill/>
                  <a:miter lim="800000"/>
                  <a:headEnd/>
                  <a:tailEnd/>
                </a:ln>
              </p:spPr>
              <p:txBody>
                <a:bodyPr/>
                <a:lstStyle/>
                <a:p>
                  <a:endParaRPr lang="en-US" sz="2000"/>
                </a:p>
              </p:txBody>
            </p:sp>
            <p:sp>
              <p:nvSpPr>
                <p:cNvPr id="579995" name="Rectangle 411"/>
                <p:cNvSpPr>
                  <a:spLocks noChangeArrowheads="1"/>
                </p:cNvSpPr>
                <p:nvPr/>
              </p:nvSpPr>
              <p:spPr bwMode="auto">
                <a:xfrm>
                  <a:off x="2498" y="1928"/>
                  <a:ext cx="99" cy="16"/>
                </a:xfrm>
                <a:prstGeom prst="rect">
                  <a:avLst/>
                </a:prstGeom>
                <a:solidFill>
                  <a:srgbClr val="6E6E6E"/>
                </a:solidFill>
                <a:ln w="9525">
                  <a:noFill/>
                  <a:miter lim="800000"/>
                  <a:headEnd/>
                  <a:tailEnd/>
                </a:ln>
              </p:spPr>
              <p:txBody>
                <a:bodyPr/>
                <a:lstStyle/>
                <a:p>
                  <a:endParaRPr lang="en-US" sz="2000"/>
                </a:p>
              </p:txBody>
            </p:sp>
            <p:sp>
              <p:nvSpPr>
                <p:cNvPr id="579996" name="Rectangle 412"/>
                <p:cNvSpPr>
                  <a:spLocks noChangeArrowheads="1"/>
                </p:cNvSpPr>
                <p:nvPr/>
              </p:nvSpPr>
              <p:spPr bwMode="auto">
                <a:xfrm>
                  <a:off x="2498" y="1928"/>
                  <a:ext cx="99" cy="17"/>
                </a:xfrm>
                <a:prstGeom prst="rect">
                  <a:avLst/>
                </a:prstGeom>
                <a:solidFill>
                  <a:srgbClr val="6E6E6E"/>
                </a:solidFill>
                <a:ln w="9525">
                  <a:noFill/>
                  <a:miter lim="800000"/>
                  <a:headEnd/>
                  <a:tailEnd/>
                </a:ln>
              </p:spPr>
              <p:txBody>
                <a:bodyPr/>
                <a:lstStyle/>
                <a:p>
                  <a:endParaRPr lang="en-US" sz="2000"/>
                </a:p>
              </p:txBody>
            </p:sp>
            <p:sp>
              <p:nvSpPr>
                <p:cNvPr id="579997" name="Rectangle 413"/>
                <p:cNvSpPr>
                  <a:spLocks noChangeArrowheads="1"/>
                </p:cNvSpPr>
                <p:nvPr/>
              </p:nvSpPr>
              <p:spPr bwMode="auto">
                <a:xfrm>
                  <a:off x="2498" y="1929"/>
                  <a:ext cx="99" cy="17"/>
                </a:xfrm>
                <a:prstGeom prst="rect">
                  <a:avLst/>
                </a:prstGeom>
                <a:solidFill>
                  <a:srgbClr val="6E6E6E"/>
                </a:solidFill>
                <a:ln w="9525">
                  <a:noFill/>
                  <a:miter lim="800000"/>
                  <a:headEnd/>
                  <a:tailEnd/>
                </a:ln>
              </p:spPr>
              <p:txBody>
                <a:bodyPr/>
                <a:lstStyle/>
                <a:p>
                  <a:endParaRPr lang="en-US" sz="2000"/>
                </a:p>
              </p:txBody>
            </p:sp>
            <p:sp>
              <p:nvSpPr>
                <p:cNvPr id="579998" name="Rectangle 414"/>
                <p:cNvSpPr>
                  <a:spLocks noChangeArrowheads="1"/>
                </p:cNvSpPr>
                <p:nvPr/>
              </p:nvSpPr>
              <p:spPr bwMode="auto">
                <a:xfrm>
                  <a:off x="2498" y="1929"/>
                  <a:ext cx="99" cy="17"/>
                </a:xfrm>
                <a:prstGeom prst="rect">
                  <a:avLst/>
                </a:prstGeom>
                <a:solidFill>
                  <a:srgbClr val="6E6E6E"/>
                </a:solidFill>
                <a:ln w="9525">
                  <a:noFill/>
                  <a:miter lim="800000"/>
                  <a:headEnd/>
                  <a:tailEnd/>
                </a:ln>
              </p:spPr>
              <p:txBody>
                <a:bodyPr/>
                <a:lstStyle/>
                <a:p>
                  <a:endParaRPr lang="en-US" sz="2000"/>
                </a:p>
              </p:txBody>
            </p:sp>
            <p:sp>
              <p:nvSpPr>
                <p:cNvPr id="579999" name="Rectangle 415"/>
                <p:cNvSpPr>
                  <a:spLocks noChangeArrowheads="1"/>
                </p:cNvSpPr>
                <p:nvPr/>
              </p:nvSpPr>
              <p:spPr bwMode="auto">
                <a:xfrm>
                  <a:off x="2498" y="1930"/>
                  <a:ext cx="99" cy="16"/>
                </a:xfrm>
                <a:prstGeom prst="rect">
                  <a:avLst/>
                </a:prstGeom>
                <a:solidFill>
                  <a:srgbClr val="6E6E6E"/>
                </a:solidFill>
                <a:ln w="9525">
                  <a:noFill/>
                  <a:miter lim="800000"/>
                  <a:headEnd/>
                  <a:tailEnd/>
                </a:ln>
              </p:spPr>
              <p:txBody>
                <a:bodyPr/>
                <a:lstStyle/>
                <a:p>
                  <a:endParaRPr lang="en-US" sz="2000"/>
                </a:p>
              </p:txBody>
            </p:sp>
            <p:sp>
              <p:nvSpPr>
                <p:cNvPr id="580000" name="Rectangle 416"/>
                <p:cNvSpPr>
                  <a:spLocks noChangeArrowheads="1"/>
                </p:cNvSpPr>
                <p:nvPr/>
              </p:nvSpPr>
              <p:spPr bwMode="auto">
                <a:xfrm>
                  <a:off x="2498" y="1931"/>
                  <a:ext cx="99" cy="16"/>
                </a:xfrm>
                <a:prstGeom prst="rect">
                  <a:avLst/>
                </a:prstGeom>
                <a:solidFill>
                  <a:srgbClr val="6E6E6E"/>
                </a:solidFill>
                <a:ln w="9525">
                  <a:noFill/>
                  <a:miter lim="800000"/>
                  <a:headEnd/>
                  <a:tailEnd/>
                </a:ln>
              </p:spPr>
              <p:txBody>
                <a:bodyPr/>
                <a:lstStyle/>
                <a:p>
                  <a:endParaRPr lang="en-US" sz="2000"/>
                </a:p>
              </p:txBody>
            </p:sp>
            <p:sp>
              <p:nvSpPr>
                <p:cNvPr id="580001" name="Rectangle 417"/>
                <p:cNvSpPr>
                  <a:spLocks noChangeArrowheads="1"/>
                </p:cNvSpPr>
                <p:nvPr/>
              </p:nvSpPr>
              <p:spPr bwMode="auto">
                <a:xfrm>
                  <a:off x="2498" y="1931"/>
                  <a:ext cx="99" cy="17"/>
                </a:xfrm>
                <a:prstGeom prst="rect">
                  <a:avLst/>
                </a:prstGeom>
                <a:solidFill>
                  <a:srgbClr val="6E6E6E"/>
                </a:solidFill>
                <a:ln w="9525">
                  <a:noFill/>
                  <a:miter lim="800000"/>
                  <a:headEnd/>
                  <a:tailEnd/>
                </a:ln>
              </p:spPr>
              <p:txBody>
                <a:bodyPr/>
                <a:lstStyle/>
                <a:p>
                  <a:endParaRPr lang="en-US" sz="2000"/>
                </a:p>
              </p:txBody>
            </p:sp>
            <p:sp>
              <p:nvSpPr>
                <p:cNvPr id="580002" name="Rectangle 418"/>
                <p:cNvSpPr>
                  <a:spLocks noChangeArrowheads="1"/>
                </p:cNvSpPr>
                <p:nvPr/>
              </p:nvSpPr>
              <p:spPr bwMode="auto">
                <a:xfrm>
                  <a:off x="2498" y="1932"/>
                  <a:ext cx="99" cy="17"/>
                </a:xfrm>
                <a:prstGeom prst="rect">
                  <a:avLst/>
                </a:prstGeom>
                <a:solidFill>
                  <a:srgbClr val="6E6E6E"/>
                </a:solidFill>
                <a:ln w="9525">
                  <a:noFill/>
                  <a:miter lim="800000"/>
                  <a:headEnd/>
                  <a:tailEnd/>
                </a:ln>
              </p:spPr>
              <p:txBody>
                <a:bodyPr/>
                <a:lstStyle/>
                <a:p>
                  <a:endParaRPr lang="en-US" sz="2000"/>
                </a:p>
              </p:txBody>
            </p:sp>
            <p:sp>
              <p:nvSpPr>
                <p:cNvPr id="580003" name="Rectangle 419"/>
                <p:cNvSpPr>
                  <a:spLocks noChangeArrowheads="1"/>
                </p:cNvSpPr>
                <p:nvPr/>
              </p:nvSpPr>
              <p:spPr bwMode="auto">
                <a:xfrm>
                  <a:off x="2498" y="1933"/>
                  <a:ext cx="99" cy="16"/>
                </a:xfrm>
                <a:prstGeom prst="rect">
                  <a:avLst/>
                </a:prstGeom>
                <a:solidFill>
                  <a:srgbClr val="6E6E6E"/>
                </a:solidFill>
                <a:ln w="9525">
                  <a:noFill/>
                  <a:miter lim="800000"/>
                  <a:headEnd/>
                  <a:tailEnd/>
                </a:ln>
              </p:spPr>
              <p:txBody>
                <a:bodyPr/>
                <a:lstStyle/>
                <a:p>
                  <a:endParaRPr lang="en-US" sz="2000"/>
                </a:p>
              </p:txBody>
            </p:sp>
            <p:sp>
              <p:nvSpPr>
                <p:cNvPr id="580004" name="Rectangle 420"/>
                <p:cNvSpPr>
                  <a:spLocks noChangeArrowheads="1"/>
                </p:cNvSpPr>
                <p:nvPr/>
              </p:nvSpPr>
              <p:spPr bwMode="auto">
                <a:xfrm>
                  <a:off x="2498" y="1934"/>
                  <a:ext cx="99" cy="15"/>
                </a:xfrm>
                <a:prstGeom prst="rect">
                  <a:avLst/>
                </a:prstGeom>
                <a:solidFill>
                  <a:srgbClr val="6E6E6E"/>
                </a:solidFill>
                <a:ln w="9525">
                  <a:noFill/>
                  <a:miter lim="800000"/>
                  <a:headEnd/>
                  <a:tailEnd/>
                </a:ln>
              </p:spPr>
              <p:txBody>
                <a:bodyPr/>
                <a:lstStyle/>
                <a:p>
                  <a:endParaRPr lang="en-US" sz="2000"/>
                </a:p>
              </p:txBody>
            </p:sp>
            <p:sp>
              <p:nvSpPr>
                <p:cNvPr id="580005" name="Rectangle 421"/>
                <p:cNvSpPr>
                  <a:spLocks noChangeArrowheads="1"/>
                </p:cNvSpPr>
                <p:nvPr/>
              </p:nvSpPr>
              <p:spPr bwMode="auto">
                <a:xfrm>
                  <a:off x="2498" y="1934"/>
                  <a:ext cx="99" cy="16"/>
                </a:xfrm>
                <a:prstGeom prst="rect">
                  <a:avLst/>
                </a:prstGeom>
                <a:solidFill>
                  <a:srgbClr val="6E6E6E"/>
                </a:solidFill>
                <a:ln w="9525">
                  <a:noFill/>
                  <a:miter lim="800000"/>
                  <a:headEnd/>
                  <a:tailEnd/>
                </a:ln>
              </p:spPr>
              <p:txBody>
                <a:bodyPr/>
                <a:lstStyle/>
                <a:p>
                  <a:endParaRPr lang="en-US" sz="2000"/>
                </a:p>
              </p:txBody>
            </p:sp>
            <p:sp>
              <p:nvSpPr>
                <p:cNvPr id="580006" name="Rectangle 422"/>
                <p:cNvSpPr>
                  <a:spLocks noChangeArrowheads="1"/>
                </p:cNvSpPr>
                <p:nvPr/>
              </p:nvSpPr>
              <p:spPr bwMode="auto">
                <a:xfrm>
                  <a:off x="2498" y="1934"/>
                  <a:ext cx="99" cy="17"/>
                </a:xfrm>
                <a:prstGeom prst="rect">
                  <a:avLst/>
                </a:prstGeom>
                <a:solidFill>
                  <a:srgbClr val="6E6E6E"/>
                </a:solidFill>
                <a:ln w="9525">
                  <a:noFill/>
                  <a:miter lim="800000"/>
                  <a:headEnd/>
                  <a:tailEnd/>
                </a:ln>
              </p:spPr>
              <p:txBody>
                <a:bodyPr/>
                <a:lstStyle/>
                <a:p>
                  <a:endParaRPr lang="en-US" sz="2000"/>
                </a:p>
              </p:txBody>
            </p:sp>
            <p:sp>
              <p:nvSpPr>
                <p:cNvPr id="580007" name="Rectangle 423"/>
                <p:cNvSpPr>
                  <a:spLocks noChangeArrowheads="1"/>
                </p:cNvSpPr>
                <p:nvPr/>
              </p:nvSpPr>
              <p:spPr bwMode="auto">
                <a:xfrm>
                  <a:off x="2498" y="1935"/>
                  <a:ext cx="99" cy="16"/>
                </a:xfrm>
                <a:prstGeom prst="rect">
                  <a:avLst/>
                </a:prstGeom>
                <a:solidFill>
                  <a:srgbClr val="6E6E6E"/>
                </a:solidFill>
                <a:ln w="9525">
                  <a:noFill/>
                  <a:miter lim="800000"/>
                  <a:headEnd/>
                  <a:tailEnd/>
                </a:ln>
              </p:spPr>
              <p:txBody>
                <a:bodyPr/>
                <a:lstStyle/>
                <a:p>
                  <a:endParaRPr lang="en-US" sz="2000"/>
                </a:p>
              </p:txBody>
            </p:sp>
            <p:sp>
              <p:nvSpPr>
                <p:cNvPr id="580008" name="Rectangle 424"/>
                <p:cNvSpPr>
                  <a:spLocks noChangeArrowheads="1"/>
                </p:cNvSpPr>
                <p:nvPr/>
              </p:nvSpPr>
              <p:spPr bwMode="auto">
                <a:xfrm>
                  <a:off x="2498" y="1936"/>
                  <a:ext cx="99" cy="15"/>
                </a:xfrm>
                <a:prstGeom prst="rect">
                  <a:avLst/>
                </a:prstGeom>
                <a:solidFill>
                  <a:srgbClr val="6E6E6E"/>
                </a:solidFill>
                <a:ln w="9525">
                  <a:noFill/>
                  <a:miter lim="800000"/>
                  <a:headEnd/>
                  <a:tailEnd/>
                </a:ln>
              </p:spPr>
              <p:txBody>
                <a:bodyPr/>
                <a:lstStyle/>
                <a:p>
                  <a:endParaRPr lang="en-US" sz="2000"/>
                </a:p>
              </p:txBody>
            </p:sp>
            <p:sp>
              <p:nvSpPr>
                <p:cNvPr id="580009" name="Rectangle 425"/>
                <p:cNvSpPr>
                  <a:spLocks noChangeArrowheads="1"/>
                </p:cNvSpPr>
                <p:nvPr/>
              </p:nvSpPr>
              <p:spPr bwMode="auto">
                <a:xfrm>
                  <a:off x="2498" y="1936"/>
                  <a:ext cx="99" cy="16"/>
                </a:xfrm>
                <a:prstGeom prst="rect">
                  <a:avLst/>
                </a:prstGeom>
                <a:solidFill>
                  <a:srgbClr val="6E6E6E"/>
                </a:solidFill>
                <a:ln w="9525">
                  <a:noFill/>
                  <a:miter lim="800000"/>
                  <a:headEnd/>
                  <a:tailEnd/>
                </a:ln>
              </p:spPr>
              <p:txBody>
                <a:bodyPr/>
                <a:lstStyle/>
                <a:p>
                  <a:endParaRPr lang="en-US" sz="2000"/>
                </a:p>
              </p:txBody>
            </p:sp>
            <p:sp>
              <p:nvSpPr>
                <p:cNvPr id="580010" name="Rectangle 426"/>
                <p:cNvSpPr>
                  <a:spLocks noChangeArrowheads="1"/>
                </p:cNvSpPr>
                <p:nvPr/>
              </p:nvSpPr>
              <p:spPr bwMode="auto">
                <a:xfrm>
                  <a:off x="2498" y="1936"/>
                  <a:ext cx="99" cy="17"/>
                </a:xfrm>
                <a:prstGeom prst="rect">
                  <a:avLst/>
                </a:prstGeom>
                <a:solidFill>
                  <a:srgbClr val="6E6E6E"/>
                </a:solidFill>
                <a:ln w="9525">
                  <a:noFill/>
                  <a:miter lim="800000"/>
                  <a:headEnd/>
                  <a:tailEnd/>
                </a:ln>
              </p:spPr>
              <p:txBody>
                <a:bodyPr/>
                <a:lstStyle/>
                <a:p>
                  <a:endParaRPr lang="en-US" sz="2000"/>
                </a:p>
              </p:txBody>
            </p:sp>
            <p:sp>
              <p:nvSpPr>
                <p:cNvPr id="580011" name="Rectangle 427"/>
                <p:cNvSpPr>
                  <a:spLocks noChangeArrowheads="1"/>
                </p:cNvSpPr>
                <p:nvPr/>
              </p:nvSpPr>
              <p:spPr bwMode="auto">
                <a:xfrm>
                  <a:off x="2498" y="1937"/>
                  <a:ext cx="99" cy="16"/>
                </a:xfrm>
                <a:prstGeom prst="rect">
                  <a:avLst/>
                </a:prstGeom>
                <a:solidFill>
                  <a:srgbClr val="6E6E6E"/>
                </a:solidFill>
                <a:ln w="9525">
                  <a:noFill/>
                  <a:miter lim="800000"/>
                  <a:headEnd/>
                  <a:tailEnd/>
                </a:ln>
              </p:spPr>
              <p:txBody>
                <a:bodyPr/>
                <a:lstStyle/>
                <a:p>
                  <a:endParaRPr lang="en-US" sz="2000"/>
                </a:p>
              </p:txBody>
            </p:sp>
            <p:sp>
              <p:nvSpPr>
                <p:cNvPr id="580012" name="Rectangle 428"/>
                <p:cNvSpPr>
                  <a:spLocks noChangeArrowheads="1"/>
                </p:cNvSpPr>
                <p:nvPr/>
              </p:nvSpPr>
              <p:spPr bwMode="auto">
                <a:xfrm>
                  <a:off x="2498" y="1938"/>
                  <a:ext cx="99" cy="16"/>
                </a:xfrm>
                <a:prstGeom prst="rect">
                  <a:avLst/>
                </a:prstGeom>
                <a:solidFill>
                  <a:srgbClr val="6E6E6E"/>
                </a:solidFill>
                <a:ln w="9525">
                  <a:noFill/>
                  <a:miter lim="800000"/>
                  <a:headEnd/>
                  <a:tailEnd/>
                </a:ln>
              </p:spPr>
              <p:txBody>
                <a:bodyPr/>
                <a:lstStyle/>
                <a:p>
                  <a:endParaRPr lang="en-US" sz="2000"/>
                </a:p>
              </p:txBody>
            </p:sp>
            <p:sp>
              <p:nvSpPr>
                <p:cNvPr id="580013" name="Rectangle 429"/>
                <p:cNvSpPr>
                  <a:spLocks noChangeArrowheads="1"/>
                </p:cNvSpPr>
                <p:nvPr/>
              </p:nvSpPr>
              <p:spPr bwMode="auto">
                <a:xfrm>
                  <a:off x="2498" y="1939"/>
                  <a:ext cx="99" cy="16"/>
                </a:xfrm>
                <a:prstGeom prst="rect">
                  <a:avLst/>
                </a:prstGeom>
                <a:solidFill>
                  <a:srgbClr val="6E6E6E"/>
                </a:solidFill>
                <a:ln w="9525">
                  <a:noFill/>
                  <a:miter lim="800000"/>
                  <a:headEnd/>
                  <a:tailEnd/>
                </a:ln>
              </p:spPr>
              <p:txBody>
                <a:bodyPr/>
                <a:lstStyle/>
                <a:p>
                  <a:endParaRPr lang="en-US" sz="2000"/>
                </a:p>
              </p:txBody>
            </p:sp>
            <p:sp>
              <p:nvSpPr>
                <p:cNvPr id="580014" name="Rectangle 430"/>
                <p:cNvSpPr>
                  <a:spLocks noChangeArrowheads="1"/>
                </p:cNvSpPr>
                <p:nvPr/>
              </p:nvSpPr>
              <p:spPr bwMode="auto">
                <a:xfrm>
                  <a:off x="2498" y="1939"/>
                  <a:ext cx="99" cy="16"/>
                </a:xfrm>
                <a:prstGeom prst="rect">
                  <a:avLst/>
                </a:prstGeom>
                <a:solidFill>
                  <a:srgbClr val="6E6E6E"/>
                </a:solidFill>
                <a:ln w="9525">
                  <a:noFill/>
                  <a:miter lim="800000"/>
                  <a:headEnd/>
                  <a:tailEnd/>
                </a:ln>
              </p:spPr>
              <p:txBody>
                <a:bodyPr/>
                <a:lstStyle/>
                <a:p>
                  <a:endParaRPr lang="en-US" sz="2000"/>
                </a:p>
              </p:txBody>
            </p:sp>
            <p:sp>
              <p:nvSpPr>
                <p:cNvPr id="580015" name="Rectangle 431"/>
                <p:cNvSpPr>
                  <a:spLocks noChangeArrowheads="1"/>
                </p:cNvSpPr>
                <p:nvPr/>
              </p:nvSpPr>
              <p:spPr bwMode="auto">
                <a:xfrm>
                  <a:off x="2498" y="1940"/>
                  <a:ext cx="99" cy="16"/>
                </a:xfrm>
                <a:prstGeom prst="rect">
                  <a:avLst/>
                </a:prstGeom>
                <a:solidFill>
                  <a:srgbClr val="6E6E6E"/>
                </a:solidFill>
                <a:ln w="9525">
                  <a:noFill/>
                  <a:miter lim="800000"/>
                  <a:headEnd/>
                  <a:tailEnd/>
                </a:ln>
              </p:spPr>
              <p:txBody>
                <a:bodyPr/>
                <a:lstStyle/>
                <a:p>
                  <a:endParaRPr lang="en-US" sz="2000"/>
                </a:p>
              </p:txBody>
            </p:sp>
            <p:sp>
              <p:nvSpPr>
                <p:cNvPr id="580016" name="Rectangle 432"/>
                <p:cNvSpPr>
                  <a:spLocks noChangeArrowheads="1"/>
                </p:cNvSpPr>
                <p:nvPr/>
              </p:nvSpPr>
              <p:spPr bwMode="auto">
                <a:xfrm>
                  <a:off x="2498" y="1940"/>
                  <a:ext cx="99" cy="16"/>
                </a:xfrm>
                <a:prstGeom prst="rect">
                  <a:avLst/>
                </a:prstGeom>
                <a:solidFill>
                  <a:srgbClr val="6E6E6E"/>
                </a:solidFill>
                <a:ln w="9525">
                  <a:noFill/>
                  <a:miter lim="800000"/>
                  <a:headEnd/>
                  <a:tailEnd/>
                </a:ln>
              </p:spPr>
              <p:txBody>
                <a:bodyPr/>
                <a:lstStyle/>
                <a:p>
                  <a:endParaRPr lang="en-US" sz="2000"/>
                </a:p>
              </p:txBody>
            </p:sp>
            <p:sp>
              <p:nvSpPr>
                <p:cNvPr id="580017" name="Rectangle 433"/>
                <p:cNvSpPr>
                  <a:spLocks noChangeArrowheads="1"/>
                </p:cNvSpPr>
                <p:nvPr/>
              </p:nvSpPr>
              <p:spPr bwMode="auto">
                <a:xfrm>
                  <a:off x="2498" y="1940"/>
                  <a:ext cx="99" cy="17"/>
                </a:xfrm>
                <a:prstGeom prst="rect">
                  <a:avLst/>
                </a:prstGeom>
                <a:solidFill>
                  <a:srgbClr val="6E6E6E"/>
                </a:solidFill>
                <a:ln w="9525">
                  <a:noFill/>
                  <a:miter lim="800000"/>
                  <a:headEnd/>
                  <a:tailEnd/>
                </a:ln>
              </p:spPr>
              <p:txBody>
                <a:bodyPr/>
                <a:lstStyle/>
                <a:p>
                  <a:endParaRPr lang="en-US" sz="2000"/>
                </a:p>
              </p:txBody>
            </p:sp>
            <p:sp>
              <p:nvSpPr>
                <p:cNvPr id="580018" name="Rectangle 434"/>
                <p:cNvSpPr>
                  <a:spLocks noChangeArrowheads="1"/>
                </p:cNvSpPr>
                <p:nvPr/>
              </p:nvSpPr>
              <p:spPr bwMode="auto">
                <a:xfrm>
                  <a:off x="2498" y="1940"/>
                  <a:ext cx="99" cy="17"/>
                </a:xfrm>
                <a:prstGeom prst="rect">
                  <a:avLst/>
                </a:prstGeom>
                <a:solidFill>
                  <a:srgbClr val="6E6E6E"/>
                </a:solidFill>
                <a:ln w="9525">
                  <a:noFill/>
                  <a:miter lim="800000"/>
                  <a:headEnd/>
                  <a:tailEnd/>
                </a:ln>
              </p:spPr>
              <p:txBody>
                <a:bodyPr/>
                <a:lstStyle/>
                <a:p>
                  <a:endParaRPr lang="en-US" sz="2000"/>
                </a:p>
              </p:txBody>
            </p:sp>
            <p:sp>
              <p:nvSpPr>
                <p:cNvPr id="580019" name="Rectangle 435"/>
                <p:cNvSpPr>
                  <a:spLocks noChangeArrowheads="1"/>
                </p:cNvSpPr>
                <p:nvPr/>
              </p:nvSpPr>
              <p:spPr bwMode="auto">
                <a:xfrm>
                  <a:off x="2498" y="1941"/>
                  <a:ext cx="99" cy="16"/>
                </a:xfrm>
                <a:prstGeom prst="rect">
                  <a:avLst/>
                </a:prstGeom>
                <a:solidFill>
                  <a:srgbClr val="797979"/>
                </a:solidFill>
                <a:ln w="9525">
                  <a:noFill/>
                  <a:miter lim="800000"/>
                  <a:headEnd/>
                  <a:tailEnd/>
                </a:ln>
              </p:spPr>
              <p:txBody>
                <a:bodyPr/>
                <a:lstStyle/>
                <a:p>
                  <a:endParaRPr lang="en-US" sz="2000"/>
                </a:p>
              </p:txBody>
            </p:sp>
            <p:sp>
              <p:nvSpPr>
                <p:cNvPr id="580020" name="Rectangle 436"/>
                <p:cNvSpPr>
                  <a:spLocks noChangeArrowheads="1"/>
                </p:cNvSpPr>
                <p:nvPr/>
              </p:nvSpPr>
              <p:spPr bwMode="auto">
                <a:xfrm>
                  <a:off x="2498" y="1942"/>
                  <a:ext cx="99" cy="16"/>
                </a:xfrm>
                <a:prstGeom prst="rect">
                  <a:avLst/>
                </a:prstGeom>
                <a:solidFill>
                  <a:srgbClr val="797979"/>
                </a:solidFill>
                <a:ln w="9525">
                  <a:noFill/>
                  <a:miter lim="800000"/>
                  <a:headEnd/>
                  <a:tailEnd/>
                </a:ln>
              </p:spPr>
              <p:txBody>
                <a:bodyPr/>
                <a:lstStyle/>
                <a:p>
                  <a:endParaRPr lang="en-US" sz="2000"/>
                </a:p>
              </p:txBody>
            </p:sp>
            <p:sp>
              <p:nvSpPr>
                <p:cNvPr id="580021" name="Rectangle 437"/>
                <p:cNvSpPr>
                  <a:spLocks noChangeArrowheads="1"/>
                </p:cNvSpPr>
                <p:nvPr/>
              </p:nvSpPr>
              <p:spPr bwMode="auto">
                <a:xfrm>
                  <a:off x="2498" y="1943"/>
                  <a:ext cx="99" cy="16"/>
                </a:xfrm>
                <a:prstGeom prst="rect">
                  <a:avLst/>
                </a:prstGeom>
                <a:solidFill>
                  <a:srgbClr val="797979"/>
                </a:solidFill>
                <a:ln w="9525">
                  <a:noFill/>
                  <a:miter lim="800000"/>
                  <a:headEnd/>
                  <a:tailEnd/>
                </a:ln>
              </p:spPr>
              <p:txBody>
                <a:bodyPr/>
                <a:lstStyle/>
                <a:p>
                  <a:endParaRPr lang="en-US" sz="2000"/>
                </a:p>
              </p:txBody>
            </p:sp>
            <p:sp>
              <p:nvSpPr>
                <p:cNvPr id="580022" name="Rectangle 438"/>
                <p:cNvSpPr>
                  <a:spLocks noChangeArrowheads="1"/>
                </p:cNvSpPr>
                <p:nvPr/>
              </p:nvSpPr>
              <p:spPr bwMode="auto">
                <a:xfrm>
                  <a:off x="2498" y="1943"/>
                  <a:ext cx="99" cy="17"/>
                </a:xfrm>
                <a:prstGeom prst="rect">
                  <a:avLst/>
                </a:prstGeom>
                <a:solidFill>
                  <a:srgbClr val="797979"/>
                </a:solidFill>
                <a:ln w="9525">
                  <a:noFill/>
                  <a:miter lim="800000"/>
                  <a:headEnd/>
                  <a:tailEnd/>
                </a:ln>
              </p:spPr>
              <p:txBody>
                <a:bodyPr/>
                <a:lstStyle/>
                <a:p>
                  <a:endParaRPr lang="en-US" sz="2000"/>
                </a:p>
              </p:txBody>
            </p:sp>
            <p:sp>
              <p:nvSpPr>
                <p:cNvPr id="580023" name="Rectangle 439"/>
                <p:cNvSpPr>
                  <a:spLocks noChangeArrowheads="1"/>
                </p:cNvSpPr>
                <p:nvPr/>
              </p:nvSpPr>
              <p:spPr bwMode="auto">
                <a:xfrm>
                  <a:off x="2498" y="1944"/>
                  <a:ext cx="99" cy="16"/>
                </a:xfrm>
                <a:prstGeom prst="rect">
                  <a:avLst/>
                </a:prstGeom>
                <a:solidFill>
                  <a:srgbClr val="797979"/>
                </a:solidFill>
                <a:ln w="9525">
                  <a:noFill/>
                  <a:miter lim="800000"/>
                  <a:headEnd/>
                  <a:tailEnd/>
                </a:ln>
              </p:spPr>
              <p:txBody>
                <a:bodyPr/>
                <a:lstStyle/>
                <a:p>
                  <a:endParaRPr lang="en-US" sz="2000"/>
                </a:p>
              </p:txBody>
            </p:sp>
            <p:sp>
              <p:nvSpPr>
                <p:cNvPr id="580024" name="Rectangle 440"/>
                <p:cNvSpPr>
                  <a:spLocks noChangeArrowheads="1"/>
                </p:cNvSpPr>
                <p:nvPr/>
              </p:nvSpPr>
              <p:spPr bwMode="auto">
                <a:xfrm>
                  <a:off x="2498" y="1945"/>
                  <a:ext cx="99" cy="15"/>
                </a:xfrm>
                <a:prstGeom prst="rect">
                  <a:avLst/>
                </a:prstGeom>
                <a:solidFill>
                  <a:srgbClr val="797979"/>
                </a:solidFill>
                <a:ln w="9525">
                  <a:noFill/>
                  <a:miter lim="800000"/>
                  <a:headEnd/>
                  <a:tailEnd/>
                </a:ln>
              </p:spPr>
              <p:txBody>
                <a:bodyPr/>
                <a:lstStyle/>
                <a:p>
                  <a:endParaRPr lang="en-US" sz="2000"/>
                </a:p>
              </p:txBody>
            </p:sp>
            <p:sp>
              <p:nvSpPr>
                <p:cNvPr id="580025" name="Rectangle 441"/>
                <p:cNvSpPr>
                  <a:spLocks noChangeArrowheads="1"/>
                </p:cNvSpPr>
                <p:nvPr/>
              </p:nvSpPr>
              <p:spPr bwMode="auto">
                <a:xfrm>
                  <a:off x="2498" y="1946"/>
                  <a:ext cx="99" cy="15"/>
                </a:xfrm>
                <a:prstGeom prst="rect">
                  <a:avLst/>
                </a:prstGeom>
                <a:solidFill>
                  <a:srgbClr val="797979"/>
                </a:solidFill>
                <a:ln w="9525">
                  <a:noFill/>
                  <a:miter lim="800000"/>
                  <a:headEnd/>
                  <a:tailEnd/>
                </a:ln>
              </p:spPr>
              <p:txBody>
                <a:bodyPr/>
                <a:lstStyle/>
                <a:p>
                  <a:endParaRPr lang="en-US" sz="2000"/>
                </a:p>
              </p:txBody>
            </p:sp>
            <p:sp>
              <p:nvSpPr>
                <p:cNvPr id="580026" name="Rectangle 442"/>
                <p:cNvSpPr>
                  <a:spLocks noChangeArrowheads="1"/>
                </p:cNvSpPr>
                <p:nvPr/>
              </p:nvSpPr>
              <p:spPr bwMode="auto">
                <a:xfrm>
                  <a:off x="2498" y="1946"/>
                  <a:ext cx="99" cy="16"/>
                </a:xfrm>
                <a:prstGeom prst="rect">
                  <a:avLst/>
                </a:prstGeom>
                <a:solidFill>
                  <a:srgbClr val="797979"/>
                </a:solidFill>
                <a:ln w="9525">
                  <a:noFill/>
                  <a:miter lim="800000"/>
                  <a:headEnd/>
                  <a:tailEnd/>
                </a:ln>
              </p:spPr>
              <p:txBody>
                <a:bodyPr/>
                <a:lstStyle/>
                <a:p>
                  <a:endParaRPr lang="en-US" sz="2000"/>
                </a:p>
              </p:txBody>
            </p:sp>
            <p:sp>
              <p:nvSpPr>
                <p:cNvPr id="580027" name="Rectangle 443"/>
                <p:cNvSpPr>
                  <a:spLocks noChangeArrowheads="1"/>
                </p:cNvSpPr>
                <p:nvPr/>
              </p:nvSpPr>
              <p:spPr bwMode="auto">
                <a:xfrm>
                  <a:off x="2498" y="1946"/>
                  <a:ext cx="99" cy="16"/>
                </a:xfrm>
                <a:prstGeom prst="rect">
                  <a:avLst/>
                </a:prstGeom>
                <a:solidFill>
                  <a:srgbClr val="797979"/>
                </a:solidFill>
                <a:ln w="9525">
                  <a:noFill/>
                  <a:miter lim="800000"/>
                  <a:headEnd/>
                  <a:tailEnd/>
                </a:ln>
              </p:spPr>
              <p:txBody>
                <a:bodyPr/>
                <a:lstStyle/>
                <a:p>
                  <a:endParaRPr lang="en-US" sz="2000"/>
                </a:p>
              </p:txBody>
            </p:sp>
            <p:sp>
              <p:nvSpPr>
                <p:cNvPr id="580028" name="Rectangle 444"/>
                <p:cNvSpPr>
                  <a:spLocks noChangeArrowheads="1"/>
                </p:cNvSpPr>
                <p:nvPr/>
              </p:nvSpPr>
              <p:spPr bwMode="auto">
                <a:xfrm>
                  <a:off x="2498" y="1947"/>
                  <a:ext cx="99" cy="16"/>
                </a:xfrm>
                <a:prstGeom prst="rect">
                  <a:avLst/>
                </a:prstGeom>
                <a:solidFill>
                  <a:srgbClr val="797979"/>
                </a:solidFill>
                <a:ln w="9525">
                  <a:noFill/>
                  <a:miter lim="800000"/>
                  <a:headEnd/>
                  <a:tailEnd/>
                </a:ln>
              </p:spPr>
              <p:txBody>
                <a:bodyPr/>
                <a:lstStyle/>
                <a:p>
                  <a:endParaRPr lang="en-US" sz="2000"/>
                </a:p>
              </p:txBody>
            </p:sp>
            <p:sp>
              <p:nvSpPr>
                <p:cNvPr id="580029" name="Rectangle 445"/>
                <p:cNvSpPr>
                  <a:spLocks noChangeArrowheads="1"/>
                </p:cNvSpPr>
                <p:nvPr/>
              </p:nvSpPr>
              <p:spPr bwMode="auto">
                <a:xfrm>
                  <a:off x="2498" y="1948"/>
                  <a:ext cx="99" cy="16"/>
                </a:xfrm>
                <a:prstGeom prst="rect">
                  <a:avLst/>
                </a:prstGeom>
                <a:solidFill>
                  <a:srgbClr val="797979"/>
                </a:solidFill>
                <a:ln w="9525">
                  <a:noFill/>
                  <a:miter lim="800000"/>
                  <a:headEnd/>
                  <a:tailEnd/>
                </a:ln>
              </p:spPr>
              <p:txBody>
                <a:bodyPr/>
                <a:lstStyle/>
                <a:p>
                  <a:endParaRPr lang="en-US" sz="2000"/>
                </a:p>
              </p:txBody>
            </p:sp>
            <p:sp>
              <p:nvSpPr>
                <p:cNvPr id="580030" name="Rectangle 446"/>
                <p:cNvSpPr>
                  <a:spLocks noChangeArrowheads="1"/>
                </p:cNvSpPr>
                <p:nvPr/>
              </p:nvSpPr>
              <p:spPr bwMode="auto">
                <a:xfrm>
                  <a:off x="2498" y="1949"/>
                  <a:ext cx="99" cy="15"/>
                </a:xfrm>
                <a:prstGeom prst="rect">
                  <a:avLst/>
                </a:prstGeom>
                <a:solidFill>
                  <a:srgbClr val="797979"/>
                </a:solidFill>
                <a:ln w="9525">
                  <a:noFill/>
                  <a:miter lim="800000"/>
                  <a:headEnd/>
                  <a:tailEnd/>
                </a:ln>
              </p:spPr>
              <p:txBody>
                <a:bodyPr/>
                <a:lstStyle/>
                <a:p>
                  <a:endParaRPr lang="en-US" sz="2000"/>
                </a:p>
              </p:txBody>
            </p:sp>
            <p:sp>
              <p:nvSpPr>
                <p:cNvPr id="580031" name="Rectangle 447"/>
                <p:cNvSpPr>
                  <a:spLocks noChangeArrowheads="1"/>
                </p:cNvSpPr>
                <p:nvPr/>
              </p:nvSpPr>
              <p:spPr bwMode="auto">
                <a:xfrm>
                  <a:off x="2498" y="1949"/>
                  <a:ext cx="99" cy="15"/>
                </a:xfrm>
                <a:prstGeom prst="rect">
                  <a:avLst/>
                </a:prstGeom>
                <a:solidFill>
                  <a:srgbClr val="797979"/>
                </a:solidFill>
                <a:ln w="9525">
                  <a:noFill/>
                  <a:miter lim="800000"/>
                  <a:headEnd/>
                  <a:tailEnd/>
                </a:ln>
              </p:spPr>
              <p:txBody>
                <a:bodyPr/>
                <a:lstStyle/>
                <a:p>
                  <a:endParaRPr lang="en-US" sz="2000"/>
                </a:p>
              </p:txBody>
            </p:sp>
            <p:sp>
              <p:nvSpPr>
                <p:cNvPr id="580032" name="Rectangle 448"/>
                <p:cNvSpPr>
                  <a:spLocks noChangeArrowheads="1"/>
                </p:cNvSpPr>
                <p:nvPr/>
              </p:nvSpPr>
              <p:spPr bwMode="auto">
                <a:xfrm>
                  <a:off x="2498" y="1950"/>
                  <a:ext cx="99" cy="15"/>
                </a:xfrm>
                <a:prstGeom prst="rect">
                  <a:avLst/>
                </a:prstGeom>
                <a:solidFill>
                  <a:srgbClr val="797979"/>
                </a:solidFill>
                <a:ln w="9525">
                  <a:noFill/>
                  <a:miter lim="800000"/>
                  <a:headEnd/>
                  <a:tailEnd/>
                </a:ln>
              </p:spPr>
              <p:txBody>
                <a:bodyPr/>
                <a:lstStyle/>
                <a:p>
                  <a:endParaRPr lang="en-US" sz="2000"/>
                </a:p>
              </p:txBody>
            </p:sp>
            <p:sp>
              <p:nvSpPr>
                <p:cNvPr id="580033" name="Rectangle 449"/>
                <p:cNvSpPr>
                  <a:spLocks noChangeArrowheads="1"/>
                </p:cNvSpPr>
                <p:nvPr/>
              </p:nvSpPr>
              <p:spPr bwMode="auto">
                <a:xfrm>
                  <a:off x="2498" y="1951"/>
                  <a:ext cx="99" cy="15"/>
                </a:xfrm>
                <a:prstGeom prst="rect">
                  <a:avLst/>
                </a:prstGeom>
                <a:solidFill>
                  <a:srgbClr val="797979"/>
                </a:solidFill>
                <a:ln w="9525">
                  <a:noFill/>
                  <a:miter lim="800000"/>
                  <a:headEnd/>
                  <a:tailEnd/>
                </a:ln>
              </p:spPr>
              <p:txBody>
                <a:bodyPr/>
                <a:lstStyle/>
                <a:p>
                  <a:endParaRPr lang="en-US" sz="2000"/>
                </a:p>
              </p:txBody>
            </p:sp>
            <p:sp>
              <p:nvSpPr>
                <p:cNvPr id="580034" name="Rectangle 450"/>
                <p:cNvSpPr>
                  <a:spLocks noChangeArrowheads="1"/>
                </p:cNvSpPr>
                <p:nvPr/>
              </p:nvSpPr>
              <p:spPr bwMode="auto">
                <a:xfrm>
                  <a:off x="2498" y="1951"/>
                  <a:ext cx="99" cy="15"/>
                </a:xfrm>
                <a:prstGeom prst="rect">
                  <a:avLst/>
                </a:prstGeom>
                <a:solidFill>
                  <a:srgbClr val="797979"/>
                </a:solidFill>
                <a:ln w="9525">
                  <a:noFill/>
                  <a:miter lim="800000"/>
                  <a:headEnd/>
                  <a:tailEnd/>
                </a:ln>
              </p:spPr>
              <p:txBody>
                <a:bodyPr/>
                <a:lstStyle/>
                <a:p>
                  <a:endParaRPr lang="en-US" sz="2000"/>
                </a:p>
              </p:txBody>
            </p:sp>
            <p:sp>
              <p:nvSpPr>
                <p:cNvPr id="580035" name="Rectangle 451"/>
                <p:cNvSpPr>
                  <a:spLocks noChangeArrowheads="1"/>
                </p:cNvSpPr>
                <p:nvPr/>
              </p:nvSpPr>
              <p:spPr bwMode="auto">
                <a:xfrm>
                  <a:off x="2498" y="1951"/>
                  <a:ext cx="99" cy="16"/>
                </a:xfrm>
                <a:prstGeom prst="rect">
                  <a:avLst/>
                </a:prstGeom>
                <a:solidFill>
                  <a:srgbClr val="8C8C8C"/>
                </a:solidFill>
                <a:ln w="9525">
                  <a:noFill/>
                  <a:miter lim="800000"/>
                  <a:headEnd/>
                  <a:tailEnd/>
                </a:ln>
              </p:spPr>
              <p:txBody>
                <a:bodyPr/>
                <a:lstStyle/>
                <a:p>
                  <a:endParaRPr lang="en-US" sz="2000"/>
                </a:p>
              </p:txBody>
            </p:sp>
            <p:sp>
              <p:nvSpPr>
                <p:cNvPr id="580036" name="Rectangle 452"/>
                <p:cNvSpPr>
                  <a:spLocks noChangeArrowheads="1"/>
                </p:cNvSpPr>
                <p:nvPr/>
              </p:nvSpPr>
              <p:spPr bwMode="auto">
                <a:xfrm>
                  <a:off x="2498" y="1952"/>
                  <a:ext cx="99" cy="16"/>
                </a:xfrm>
                <a:prstGeom prst="rect">
                  <a:avLst/>
                </a:prstGeom>
                <a:solidFill>
                  <a:srgbClr val="8C8C8C"/>
                </a:solidFill>
                <a:ln w="9525">
                  <a:noFill/>
                  <a:miter lim="800000"/>
                  <a:headEnd/>
                  <a:tailEnd/>
                </a:ln>
              </p:spPr>
              <p:txBody>
                <a:bodyPr/>
                <a:lstStyle/>
                <a:p>
                  <a:endParaRPr lang="en-US" sz="2000"/>
                </a:p>
              </p:txBody>
            </p:sp>
            <p:sp>
              <p:nvSpPr>
                <p:cNvPr id="580037" name="Rectangle 453"/>
                <p:cNvSpPr>
                  <a:spLocks noChangeArrowheads="1"/>
                </p:cNvSpPr>
                <p:nvPr/>
              </p:nvSpPr>
              <p:spPr bwMode="auto">
                <a:xfrm>
                  <a:off x="2498" y="1953"/>
                  <a:ext cx="99" cy="15"/>
                </a:xfrm>
                <a:prstGeom prst="rect">
                  <a:avLst/>
                </a:prstGeom>
                <a:solidFill>
                  <a:srgbClr val="8C8C8C"/>
                </a:solidFill>
                <a:ln w="9525">
                  <a:noFill/>
                  <a:miter lim="800000"/>
                  <a:headEnd/>
                  <a:tailEnd/>
                </a:ln>
              </p:spPr>
              <p:txBody>
                <a:bodyPr/>
                <a:lstStyle/>
                <a:p>
                  <a:endParaRPr lang="en-US" sz="2000"/>
                </a:p>
              </p:txBody>
            </p:sp>
            <p:sp>
              <p:nvSpPr>
                <p:cNvPr id="580038" name="Rectangle 454"/>
                <p:cNvSpPr>
                  <a:spLocks noChangeArrowheads="1"/>
                </p:cNvSpPr>
                <p:nvPr/>
              </p:nvSpPr>
              <p:spPr bwMode="auto">
                <a:xfrm>
                  <a:off x="2498" y="1953"/>
                  <a:ext cx="99" cy="16"/>
                </a:xfrm>
                <a:prstGeom prst="rect">
                  <a:avLst/>
                </a:prstGeom>
                <a:solidFill>
                  <a:srgbClr val="8C8C8C"/>
                </a:solidFill>
                <a:ln w="9525">
                  <a:noFill/>
                  <a:miter lim="800000"/>
                  <a:headEnd/>
                  <a:tailEnd/>
                </a:ln>
              </p:spPr>
              <p:txBody>
                <a:bodyPr/>
                <a:lstStyle/>
                <a:p>
                  <a:endParaRPr lang="en-US" sz="2000"/>
                </a:p>
              </p:txBody>
            </p:sp>
            <p:sp>
              <p:nvSpPr>
                <p:cNvPr id="580039" name="Rectangle 455"/>
                <p:cNvSpPr>
                  <a:spLocks noChangeArrowheads="1"/>
                </p:cNvSpPr>
                <p:nvPr/>
              </p:nvSpPr>
              <p:spPr bwMode="auto">
                <a:xfrm>
                  <a:off x="2498" y="1954"/>
                  <a:ext cx="99" cy="15"/>
                </a:xfrm>
                <a:prstGeom prst="rect">
                  <a:avLst/>
                </a:prstGeom>
                <a:solidFill>
                  <a:srgbClr val="8C8C8C"/>
                </a:solidFill>
                <a:ln w="9525">
                  <a:noFill/>
                  <a:miter lim="800000"/>
                  <a:headEnd/>
                  <a:tailEnd/>
                </a:ln>
              </p:spPr>
              <p:txBody>
                <a:bodyPr/>
                <a:lstStyle/>
                <a:p>
                  <a:endParaRPr lang="en-US" sz="2000"/>
                </a:p>
              </p:txBody>
            </p:sp>
            <p:sp>
              <p:nvSpPr>
                <p:cNvPr id="580040" name="Rectangle 456"/>
                <p:cNvSpPr>
                  <a:spLocks noChangeArrowheads="1"/>
                </p:cNvSpPr>
                <p:nvPr/>
              </p:nvSpPr>
              <p:spPr bwMode="auto">
                <a:xfrm>
                  <a:off x="2498" y="1955"/>
                  <a:ext cx="99" cy="15"/>
                </a:xfrm>
                <a:prstGeom prst="rect">
                  <a:avLst/>
                </a:prstGeom>
                <a:solidFill>
                  <a:srgbClr val="8C8C8C"/>
                </a:solidFill>
                <a:ln w="9525">
                  <a:noFill/>
                  <a:miter lim="800000"/>
                  <a:headEnd/>
                  <a:tailEnd/>
                </a:ln>
              </p:spPr>
              <p:txBody>
                <a:bodyPr/>
                <a:lstStyle/>
                <a:p>
                  <a:endParaRPr lang="en-US" sz="2000"/>
                </a:p>
              </p:txBody>
            </p:sp>
            <p:sp>
              <p:nvSpPr>
                <p:cNvPr id="580041" name="Rectangle 457"/>
                <p:cNvSpPr>
                  <a:spLocks noChangeArrowheads="1"/>
                </p:cNvSpPr>
                <p:nvPr/>
              </p:nvSpPr>
              <p:spPr bwMode="auto">
                <a:xfrm>
                  <a:off x="2498" y="1956"/>
                  <a:ext cx="99" cy="14"/>
                </a:xfrm>
                <a:prstGeom prst="rect">
                  <a:avLst/>
                </a:prstGeom>
                <a:solidFill>
                  <a:srgbClr val="8C8C8C"/>
                </a:solidFill>
                <a:ln w="9525">
                  <a:noFill/>
                  <a:miter lim="800000"/>
                  <a:headEnd/>
                  <a:tailEnd/>
                </a:ln>
              </p:spPr>
              <p:txBody>
                <a:bodyPr/>
                <a:lstStyle/>
                <a:p>
                  <a:endParaRPr lang="en-US" sz="2000"/>
                </a:p>
              </p:txBody>
            </p:sp>
            <p:sp>
              <p:nvSpPr>
                <p:cNvPr id="580042" name="Rectangle 458"/>
                <p:cNvSpPr>
                  <a:spLocks noChangeArrowheads="1"/>
                </p:cNvSpPr>
                <p:nvPr/>
              </p:nvSpPr>
              <p:spPr bwMode="auto">
                <a:xfrm>
                  <a:off x="2498" y="1956"/>
                  <a:ext cx="99" cy="15"/>
                </a:xfrm>
                <a:prstGeom prst="rect">
                  <a:avLst/>
                </a:prstGeom>
                <a:solidFill>
                  <a:srgbClr val="8C8C8C"/>
                </a:solidFill>
                <a:ln w="9525">
                  <a:noFill/>
                  <a:miter lim="800000"/>
                  <a:headEnd/>
                  <a:tailEnd/>
                </a:ln>
              </p:spPr>
              <p:txBody>
                <a:bodyPr/>
                <a:lstStyle/>
                <a:p>
                  <a:endParaRPr lang="en-US" sz="2000"/>
                </a:p>
              </p:txBody>
            </p:sp>
            <p:sp>
              <p:nvSpPr>
                <p:cNvPr id="580043" name="Rectangle 459"/>
                <p:cNvSpPr>
                  <a:spLocks noChangeArrowheads="1"/>
                </p:cNvSpPr>
                <p:nvPr/>
              </p:nvSpPr>
              <p:spPr bwMode="auto">
                <a:xfrm>
                  <a:off x="2498" y="1957"/>
                  <a:ext cx="99" cy="15"/>
                </a:xfrm>
                <a:prstGeom prst="rect">
                  <a:avLst/>
                </a:prstGeom>
                <a:solidFill>
                  <a:srgbClr val="8C8C8C"/>
                </a:solidFill>
                <a:ln w="9525">
                  <a:noFill/>
                  <a:miter lim="800000"/>
                  <a:headEnd/>
                  <a:tailEnd/>
                </a:ln>
              </p:spPr>
              <p:txBody>
                <a:bodyPr/>
                <a:lstStyle/>
                <a:p>
                  <a:endParaRPr lang="en-US" sz="2000"/>
                </a:p>
              </p:txBody>
            </p:sp>
            <p:sp>
              <p:nvSpPr>
                <p:cNvPr id="580044" name="Rectangle 460"/>
                <p:cNvSpPr>
                  <a:spLocks noChangeArrowheads="1"/>
                </p:cNvSpPr>
                <p:nvPr/>
              </p:nvSpPr>
              <p:spPr bwMode="auto">
                <a:xfrm>
                  <a:off x="2498" y="1957"/>
                  <a:ext cx="99" cy="15"/>
                </a:xfrm>
                <a:prstGeom prst="rect">
                  <a:avLst/>
                </a:prstGeom>
                <a:solidFill>
                  <a:srgbClr val="8C8C8C"/>
                </a:solidFill>
                <a:ln w="9525">
                  <a:noFill/>
                  <a:miter lim="800000"/>
                  <a:headEnd/>
                  <a:tailEnd/>
                </a:ln>
              </p:spPr>
              <p:txBody>
                <a:bodyPr/>
                <a:lstStyle/>
                <a:p>
                  <a:endParaRPr lang="en-US" sz="2000"/>
                </a:p>
              </p:txBody>
            </p:sp>
            <p:sp>
              <p:nvSpPr>
                <p:cNvPr id="580045" name="Rectangle 461"/>
                <p:cNvSpPr>
                  <a:spLocks noChangeArrowheads="1"/>
                </p:cNvSpPr>
                <p:nvPr/>
              </p:nvSpPr>
              <p:spPr bwMode="auto">
                <a:xfrm>
                  <a:off x="2498" y="1957"/>
                  <a:ext cx="99" cy="15"/>
                </a:xfrm>
                <a:prstGeom prst="rect">
                  <a:avLst/>
                </a:prstGeom>
                <a:solidFill>
                  <a:srgbClr val="8C8C8C"/>
                </a:solidFill>
                <a:ln w="9525">
                  <a:noFill/>
                  <a:miter lim="800000"/>
                  <a:headEnd/>
                  <a:tailEnd/>
                </a:ln>
              </p:spPr>
              <p:txBody>
                <a:bodyPr/>
                <a:lstStyle/>
                <a:p>
                  <a:endParaRPr lang="en-US" sz="2000"/>
                </a:p>
              </p:txBody>
            </p:sp>
            <p:sp>
              <p:nvSpPr>
                <p:cNvPr id="580046" name="Rectangle 462"/>
                <p:cNvSpPr>
                  <a:spLocks noChangeArrowheads="1"/>
                </p:cNvSpPr>
                <p:nvPr/>
              </p:nvSpPr>
              <p:spPr bwMode="auto">
                <a:xfrm>
                  <a:off x="2498" y="1958"/>
                  <a:ext cx="99" cy="15"/>
                </a:xfrm>
                <a:prstGeom prst="rect">
                  <a:avLst/>
                </a:prstGeom>
                <a:solidFill>
                  <a:srgbClr val="8C8C8C"/>
                </a:solidFill>
                <a:ln w="9525">
                  <a:noFill/>
                  <a:miter lim="800000"/>
                  <a:headEnd/>
                  <a:tailEnd/>
                </a:ln>
              </p:spPr>
              <p:txBody>
                <a:bodyPr/>
                <a:lstStyle/>
                <a:p>
                  <a:endParaRPr lang="en-US" sz="2000"/>
                </a:p>
              </p:txBody>
            </p:sp>
            <p:sp>
              <p:nvSpPr>
                <p:cNvPr id="580047" name="Rectangle 463"/>
                <p:cNvSpPr>
                  <a:spLocks noChangeArrowheads="1"/>
                </p:cNvSpPr>
                <p:nvPr/>
              </p:nvSpPr>
              <p:spPr bwMode="auto">
                <a:xfrm>
                  <a:off x="2498" y="1959"/>
                  <a:ext cx="99" cy="15"/>
                </a:xfrm>
                <a:prstGeom prst="rect">
                  <a:avLst/>
                </a:prstGeom>
                <a:solidFill>
                  <a:srgbClr val="8C8C8C"/>
                </a:solidFill>
                <a:ln w="9525">
                  <a:noFill/>
                  <a:miter lim="800000"/>
                  <a:headEnd/>
                  <a:tailEnd/>
                </a:ln>
              </p:spPr>
              <p:txBody>
                <a:bodyPr/>
                <a:lstStyle/>
                <a:p>
                  <a:endParaRPr lang="en-US" sz="2000"/>
                </a:p>
              </p:txBody>
            </p:sp>
            <p:sp>
              <p:nvSpPr>
                <p:cNvPr id="580048" name="Rectangle 464"/>
                <p:cNvSpPr>
                  <a:spLocks noChangeArrowheads="1"/>
                </p:cNvSpPr>
                <p:nvPr/>
              </p:nvSpPr>
              <p:spPr bwMode="auto">
                <a:xfrm>
                  <a:off x="2498" y="1960"/>
                  <a:ext cx="99" cy="14"/>
                </a:xfrm>
                <a:prstGeom prst="rect">
                  <a:avLst/>
                </a:prstGeom>
                <a:solidFill>
                  <a:srgbClr val="8C8C8C"/>
                </a:solidFill>
                <a:ln w="9525">
                  <a:noFill/>
                  <a:miter lim="800000"/>
                  <a:headEnd/>
                  <a:tailEnd/>
                </a:ln>
              </p:spPr>
              <p:txBody>
                <a:bodyPr/>
                <a:lstStyle/>
                <a:p>
                  <a:endParaRPr lang="en-US" sz="2000"/>
                </a:p>
              </p:txBody>
            </p:sp>
            <p:sp>
              <p:nvSpPr>
                <p:cNvPr id="580049" name="Rectangle 465"/>
                <p:cNvSpPr>
                  <a:spLocks noChangeArrowheads="1"/>
                </p:cNvSpPr>
                <p:nvPr/>
              </p:nvSpPr>
              <p:spPr bwMode="auto">
                <a:xfrm>
                  <a:off x="2498" y="1960"/>
                  <a:ext cx="99" cy="15"/>
                </a:xfrm>
                <a:prstGeom prst="rect">
                  <a:avLst/>
                </a:prstGeom>
                <a:solidFill>
                  <a:srgbClr val="8C8C8C"/>
                </a:solidFill>
                <a:ln w="9525">
                  <a:noFill/>
                  <a:miter lim="800000"/>
                  <a:headEnd/>
                  <a:tailEnd/>
                </a:ln>
              </p:spPr>
              <p:txBody>
                <a:bodyPr/>
                <a:lstStyle/>
                <a:p>
                  <a:endParaRPr lang="en-US" sz="2000"/>
                </a:p>
              </p:txBody>
            </p:sp>
            <p:sp>
              <p:nvSpPr>
                <p:cNvPr id="580050" name="Rectangle 466"/>
                <p:cNvSpPr>
                  <a:spLocks noChangeArrowheads="1"/>
                </p:cNvSpPr>
                <p:nvPr/>
              </p:nvSpPr>
              <p:spPr bwMode="auto">
                <a:xfrm>
                  <a:off x="2498" y="1960"/>
                  <a:ext cx="99" cy="15"/>
                </a:xfrm>
                <a:prstGeom prst="rect">
                  <a:avLst/>
                </a:prstGeom>
                <a:solidFill>
                  <a:srgbClr val="8C8C8C"/>
                </a:solidFill>
                <a:ln w="9525">
                  <a:noFill/>
                  <a:miter lim="800000"/>
                  <a:headEnd/>
                  <a:tailEnd/>
                </a:ln>
              </p:spPr>
              <p:txBody>
                <a:bodyPr/>
                <a:lstStyle/>
                <a:p>
                  <a:endParaRPr lang="en-US" sz="2000"/>
                </a:p>
              </p:txBody>
            </p:sp>
            <p:sp>
              <p:nvSpPr>
                <p:cNvPr id="580051" name="Rectangle 467"/>
                <p:cNvSpPr>
                  <a:spLocks noChangeArrowheads="1"/>
                </p:cNvSpPr>
                <p:nvPr/>
              </p:nvSpPr>
              <p:spPr bwMode="auto">
                <a:xfrm>
                  <a:off x="2498" y="1962"/>
                  <a:ext cx="99" cy="13"/>
                </a:xfrm>
                <a:prstGeom prst="rect">
                  <a:avLst/>
                </a:prstGeom>
                <a:solidFill>
                  <a:srgbClr val="8C8C8C"/>
                </a:solidFill>
                <a:ln w="9525">
                  <a:noFill/>
                  <a:miter lim="800000"/>
                  <a:headEnd/>
                  <a:tailEnd/>
                </a:ln>
              </p:spPr>
              <p:txBody>
                <a:bodyPr/>
                <a:lstStyle/>
                <a:p>
                  <a:endParaRPr lang="en-US" sz="2000"/>
                </a:p>
              </p:txBody>
            </p:sp>
            <p:sp>
              <p:nvSpPr>
                <p:cNvPr id="580052" name="Rectangle 468"/>
                <p:cNvSpPr>
                  <a:spLocks noChangeArrowheads="1"/>
                </p:cNvSpPr>
                <p:nvPr/>
              </p:nvSpPr>
              <p:spPr bwMode="auto">
                <a:xfrm>
                  <a:off x="2498" y="1962"/>
                  <a:ext cx="99" cy="14"/>
                </a:xfrm>
                <a:prstGeom prst="rect">
                  <a:avLst/>
                </a:prstGeom>
                <a:solidFill>
                  <a:srgbClr val="8C8C8C"/>
                </a:solidFill>
                <a:ln w="9525">
                  <a:noFill/>
                  <a:miter lim="800000"/>
                  <a:headEnd/>
                  <a:tailEnd/>
                </a:ln>
              </p:spPr>
              <p:txBody>
                <a:bodyPr/>
                <a:lstStyle/>
                <a:p>
                  <a:endParaRPr lang="en-US" sz="2000"/>
                </a:p>
              </p:txBody>
            </p:sp>
            <p:sp>
              <p:nvSpPr>
                <p:cNvPr id="580053" name="Rectangle 469"/>
                <p:cNvSpPr>
                  <a:spLocks noChangeArrowheads="1"/>
                </p:cNvSpPr>
                <p:nvPr/>
              </p:nvSpPr>
              <p:spPr bwMode="auto">
                <a:xfrm>
                  <a:off x="2498" y="1962"/>
                  <a:ext cx="99" cy="15"/>
                </a:xfrm>
                <a:prstGeom prst="rect">
                  <a:avLst/>
                </a:prstGeom>
                <a:solidFill>
                  <a:srgbClr val="A4A4A4"/>
                </a:solidFill>
                <a:ln w="9525">
                  <a:noFill/>
                  <a:miter lim="800000"/>
                  <a:headEnd/>
                  <a:tailEnd/>
                </a:ln>
              </p:spPr>
              <p:txBody>
                <a:bodyPr/>
                <a:lstStyle/>
                <a:p>
                  <a:endParaRPr lang="en-US" sz="2000"/>
                </a:p>
              </p:txBody>
            </p:sp>
            <p:sp>
              <p:nvSpPr>
                <p:cNvPr id="580054" name="Rectangle 470"/>
                <p:cNvSpPr>
                  <a:spLocks noChangeArrowheads="1"/>
                </p:cNvSpPr>
                <p:nvPr/>
              </p:nvSpPr>
              <p:spPr bwMode="auto">
                <a:xfrm>
                  <a:off x="2498" y="1963"/>
                  <a:ext cx="99" cy="15"/>
                </a:xfrm>
                <a:prstGeom prst="rect">
                  <a:avLst/>
                </a:prstGeom>
                <a:solidFill>
                  <a:srgbClr val="A4A4A4"/>
                </a:solidFill>
                <a:ln w="9525">
                  <a:noFill/>
                  <a:miter lim="800000"/>
                  <a:headEnd/>
                  <a:tailEnd/>
                </a:ln>
              </p:spPr>
              <p:txBody>
                <a:bodyPr/>
                <a:lstStyle/>
                <a:p>
                  <a:endParaRPr lang="en-US" sz="2000"/>
                </a:p>
              </p:txBody>
            </p:sp>
            <p:sp>
              <p:nvSpPr>
                <p:cNvPr id="580055" name="Rectangle 471"/>
                <p:cNvSpPr>
                  <a:spLocks noChangeArrowheads="1"/>
                </p:cNvSpPr>
                <p:nvPr/>
              </p:nvSpPr>
              <p:spPr bwMode="auto">
                <a:xfrm>
                  <a:off x="2498" y="1964"/>
                  <a:ext cx="99" cy="14"/>
                </a:xfrm>
                <a:prstGeom prst="rect">
                  <a:avLst/>
                </a:prstGeom>
                <a:solidFill>
                  <a:srgbClr val="A4A4A4"/>
                </a:solidFill>
                <a:ln w="9525">
                  <a:noFill/>
                  <a:miter lim="800000"/>
                  <a:headEnd/>
                  <a:tailEnd/>
                </a:ln>
              </p:spPr>
              <p:txBody>
                <a:bodyPr/>
                <a:lstStyle/>
                <a:p>
                  <a:endParaRPr lang="en-US" sz="2000"/>
                </a:p>
              </p:txBody>
            </p:sp>
            <p:sp>
              <p:nvSpPr>
                <p:cNvPr id="580056" name="Rectangle 472"/>
                <p:cNvSpPr>
                  <a:spLocks noChangeArrowheads="1"/>
                </p:cNvSpPr>
                <p:nvPr/>
              </p:nvSpPr>
              <p:spPr bwMode="auto">
                <a:xfrm>
                  <a:off x="2498" y="1964"/>
                  <a:ext cx="99" cy="14"/>
                </a:xfrm>
                <a:prstGeom prst="rect">
                  <a:avLst/>
                </a:prstGeom>
                <a:solidFill>
                  <a:srgbClr val="A4A4A4"/>
                </a:solidFill>
                <a:ln w="9525">
                  <a:noFill/>
                  <a:miter lim="800000"/>
                  <a:headEnd/>
                  <a:tailEnd/>
                </a:ln>
              </p:spPr>
              <p:txBody>
                <a:bodyPr/>
                <a:lstStyle/>
                <a:p>
                  <a:endParaRPr lang="en-US" sz="2000"/>
                </a:p>
              </p:txBody>
            </p:sp>
            <p:sp>
              <p:nvSpPr>
                <p:cNvPr id="580057" name="Rectangle 473"/>
                <p:cNvSpPr>
                  <a:spLocks noChangeArrowheads="1"/>
                </p:cNvSpPr>
                <p:nvPr/>
              </p:nvSpPr>
              <p:spPr bwMode="auto">
                <a:xfrm>
                  <a:off x="2498" y="1965"/>
                  <a:ext cx="99" cy="14"/>
                </a:xfrm>
                <a:prstGeom prst="rect">
                  <a:avLst/>
                </a:prstGeom>
                <a:solidFill>
                  <a:srgbClr val="A4A4A4"/>
                </a:solidFill>
                <a:ln w="9525">
                  <a:noFill/>
                  <a:miter lim="800000"/>
                  <a:headEnd/>
                  <a:tailEnd/>
                </a:ln>
              </p:spPr>
              <p:txBody>
                <a:bodyPr/>
                <a:lstStyle/>
                <a:p>
                  <a:endParaRPr lang="en-US" sz="2000"/>
                </a:p>
              </p:txBody>
            </p:sp>
            <p:sp>
              <p:nvSpPr>
                <p:cNvPr id="580058" name="Rectangle 474"/>
                <p:cNvSpPr>
                  <a:spLocks noChangeArrowheads="1"/>
                </p:cNvSpPr>
                <p:nvPr/>
              </p:nvSpPr>
              <p:spPr bwMode="auto">
                <a:xfrm>
                  <a:off x="2498" y="1966"/>
                  <a:ext cx="99" cy="13"/>
                </a:xfrm>
                <a:prstGeom prst="rect">
                  <a:avLst/>
                </a:prstGeom>
                <a:solidFill>
                  <a:srgbClr val="A4A4A4"/>
                </a:solidFill>
                <a:ln w="9525">
                  <a:noFill/>
                  <a:miter lim="800000"/>
                  <a:headEnd/>
                  <a:tailEnd/>
                </a:ln>
              </p:spPr>
              <p:txBody>
                <a:bodyPr/>
                <a:lstStyle/>
                <a:p>
                  <a:endParaRPr lang="en-US" sz="2000"/>
                </a:p>
              </p:txBody>
            </p:sp>
            <p:sp>
              <p:nvSpPr>
                <p:cNvPr id="580059" name="Rectangle 475"/>
                <p:cNvSpPr>
                  <a:spLocks noChangeArrowheads="1"/>
                </p:cNvSpPr>
                <p:nvPr/>
              </p:nvSpPr>
              <p:spPr bwMode="auto">
                <a:xfrm>
                  <a:off x="2498" y="1967"/>
                  <a:ext cx="99" cy="13"/>
                </a:xfrm>
                <a:prstGeom prst="rect">
                  <a:avLst/>
                </a:prstGeom>
                <a:solidFill>
                  <a:srgbClr val="A4A4A4"/>
                </a:solidFill>
                <a:ln w="9525">
                  <a:noFill/>
                  <a:miter lim="800000"/>
                  <a:headEnd/>
                  <a:tailEnd/>
                </a:ln>
              </p:spPr>
              <p:txBody>
                <a:bodyPr/>
                <a:lstStyle/>
                <a:p>
                  <a:endParaRPr lang="en-US" sz="2000"/>
                </a:p>
              </p:txBody>
            </p:sp>
            <p:sp>
              <p:nvSpPr>
                <p:cNvPr id="580060" name="Rectangle 476"/>
                <p:cNvSpPr>
                  <a:spLocks noChangeArrowheads="1"/>
                </p:cNvSpPr>
                <p:nvPr/>
              </p:nvSpPr>
              <p:spPr bwMode="auto">
                <a:xfrm>
                  <a:off x="2498" y="1967"/>
                  <a:ext cx="99" cy="13"/>
                </a:xfrm>
                <a:prstGeom prst="rect">
                  <a:avLst/>
                </a:prstGeom>
                <a:solidFill>
                  <a:srgbClr val="A4A4A4"/>
                </a:solidFill>
                <a:ln w="9525">
                  <a:noFill/>
                  <a:miter lim="800000"/>
                  <a:headEnd/>
                  <a:tailEnd/>
                </a:ln>
              </p:spPr>
              <p:txBody>
                <a:bodyPr/>
                <a:lstStyle/>
                <a:p>
                  <a:endParaRPr lang="en-US" sz="2000"/>
                </a:p>
              </p:txBody>
            </p:sp>
            <p:sp>
              <p:nvSpPr>
                <p:cNvPr id="580061" name="Rectangle 477"/>
                <p:cNvSpPr>
                  <a:spLocks noChangeArrowheads="1"/>
                </p:cNvSpPr>
                <p:nvPr/>
              </p:nvSpPr>
              <p:spPr bwMode="auto">
                <a:xfrm>
                  <a:off x="2498" y="1968"/>
                  <a:ext cx="99" cy="13"/>
                </a:xfrm>
                <a:prstGeom prst="rect">
                  <a:avLst/>
                </a:prstGeom>
                <a:solidFill>
                  <a:srgbClr val="A4A4A4"/>
                </a:solidFill>
                <a:ln w="9525">
                  <a:noFill/>
                  <a:miter lim="800000"/>
                  <a:headEnd/>
                  <a:tailEnd/>
                </a:ln>
              </p:spPr>
              <p:txBody>
                <a:bodyPr/>
                <a:lstStyle/>
                <a:p>
                  <a:endParaRPr lang="en-US" sz="2000"/>
                </a:p>
              </p:txBody>
            </p:sp>
            <p:sp>
              <p:nvSpPr>
                <p:cNvPr id="580062" name="Rectangle 478"/>
                <p:cNvSpPr>
                  <a:spLocks noChangeArrowheads="1"/>
                </p:cNvSpPr>
                <p:nvPr/>
              </p:nvSpPr>
              <p:spPr bwMode="auto">
                <a:xfrm>
                  <a:off x="2498" y="1968"/>
                  <a:ext cx="99" cy="13"/>
                </a:xfrm>
                <a:prstGeom prst="rect">
                  <a:avLst/>
                </a:prstGeom>
                <a:solidFill>
                  <a:srgbClr val="A4A4A4"/>
                </a:solidFill>
                <a:ln w="9525">
                  <a:noFill/>
                  <a:miter lim="800000"/>
                  <a:headEnd/>
                  <a:tailEnd/>
                </a:ln>
              </p:spPr>
              <p:txBody>
                <a:bodyPr/>
                <a:lstStyle/>
                <a:p>
                  <a:endParaRPr lang="en-US" sz="2000"/>
                </a:p>
              </p:txBody>
            </p:sp>
            <p:sp>
              <p:nvSpPr>
                <p:cNvPr id="580063" name="Rectangle 479"/>
                <p:cNvSpPr>
                  <a:spLocks noChangeArrowheads="1"/>
                </p:cNvSpPr>
                <p:nvPr/>
              </p:nvSpPr>
              <p:spPr bwMode="auto">
                <a:xfrm>
                  <a:off x="2498" y="1969"/>
                  <a:ext cx="99" cy="13"/>
                </a:xfrm>
                <a:prstGeom prst="rect">
                  <a:avLst/>
                </a:prstGeom>
                <a:solidFill>
                  <a:srgbClr val="A4A4A4"/>
                </a:solidFill>
                <a:ln w="9525">
                  <a:noFill/>
                  <a:miter lim="800000"/>
                  <a:headEnd/>
                  <a:tailEnd/>
                </a:ln>
              </p:spPr>
              <p:txBody>
                <a:bodyPr/>
                <a:lstStyle/>
                <a:p>
                  <a:endParaRPr lang="en-US" sz="2000"/>
                </a:p>
              </p:txBody>
            </p:sp>
            <p:sp>
              <p:nvSpPr>
                <p:cNvPr id="580064" name="Rectangle 480"/>
                <p:cNvSpPr>
                  <a:spLocks noChangeArrowheads="1"/>
                </p:cNvSpPr>
                <p:nvPr/>
              </p:nvSpPr>
              <p:spPr bwMode="auto">
                <a:xfrm>
                  <a:off x="2498" y="1970"/>
                  <a:ext cx="99" cy="13"/>
                </a:xfrm>
                <a:prstGeom prst="rect">
                  <a:avLst/>
                </a:prstGeom>
                <a:solidFill>
                  <a:srgbClr val="A4A4A4"/>
                </a:solidFill>
                <a:ln w="9525">
                  <a:noFill/>
                  <a:miter lim="800000"/>
                  <a:headEnd/>
                  <a:tailEnd/>
                </a:ln>
              </p:spPr>
              <p:txBody>
                <a:bodyPr/>
                <a:lstStyle/>
                <a:p>
                  <a:endParaRPr lang="en-US" sz="2000"/>
                </a:p>
              </p:txBody>
            </p:sp>
            <p:sp>
              <p:nvSpPr>
                <p:cNvPr id="580065" name="Rectangle 481"/>
                <p:cNvSpPr>
                  <a:spLocks noChangeArrowheads="1"/>
                </p:cNvSpPr>
                <p:nvPr/>
              </p:nvSpPr>
              <p:spPr bwMode="auto">
                <a:xfrm>
                  <a:off x="2498" y="1970"/>
                  <a:ext cx="99" cy="14"/>
                </a:xfrm>
                <a:prstGeom prst="rect">
                  <a:avLst/>
                </a:prstGeom>
                <a:solidFill>
                  <a:srgbClr val="A4A4A4"/>
                </a:solidFill>
                <a:ln w="9525">
                  <a:noFill/>
                  <a:miter lim="800000"/>
                  <a:headEnd/>
                  <a:tailEnd/>
                </a:ln>
              </p:spPr>
              <p:txBody>
                <a:bodyPr/>
                <a:lstStyle/>
                <a:p>
                  <a:endParaRPr lang="en-US" sz="2000"/>
                </a:p>
              </p:txBody>
            </p:sp>
            <p:sp>
              <p:nvSpPr>
                <p:cNvPr id="580066" name="Rectangle 482"/>
                <p:cNvSpPr>
                  <a:spLocks noChangeArrowheads="1"/>
                </p:cNvSpPr>
                <p:nvPr/>
              </p:nvSpPr>
              <p:spPr bwMode="auto">
                <a:xfrm>
                  <a:off x="2498" y="1971"/>
                  <a:ext cx="99" cy="13"/>
                </a:xfrm>
                <a:prstGeom prst="rect">
                  <a:avLst/>
                </a:prstGeom>
                <a:solidFill>
                  <a:srgbClr val="A4A4A4"/>
                </a:solidFill>
                <a:ln w="9525">
                  <a:noFill/>
                  <a:miter lim="800000"/>
                  <a:headEnd/>
                  <a:tailEnd/>
                </a:ln>
              </p:spPr>
              <p:txBody>
                <a:bodyPr/>
                <a:lstStyle/>
                <a:p>
                  <a:endParaRPr lang="en-US" sz="2000"/>
                </a:p>
              </p:txBody>
            </p:sp>
            <p:sp>
              <p:nvSpPr>
                <p:cNvPr id="580067" name="Rectangle 483"/>
                <p:cNvSpPr>
                  <a:spLocks noChangeArrowheads="1"/>
                </p:cNvSpPr>
                <p:nvPr/>
              </p:nvSpPr>
              <p:spPr bwMode="auto">
                <a:xfrm>
                  <a:off x="2498" y="1972"/>
                  <a:ext cx="99" cy="12"/>
                </a:xfrm>
                <a:prstGeom prst="rect">
                  <a:avLst/>
                </a:prstGeom>
                <a:solidFill>
                  <a:srgbClr val="A4A4A4"/>
                </a:solidFill>
                <a:ln w="9525">
                  <a:noFill/>
                  <a:miter lim="800000"/>
                  <a:headEnd/>
                  <a:tailEnd/>
                </a:ln>
              </p:spPr>
              <p:txBody>
                <a:bodyPr/>
                <a:lstStyle/>
                <a:p>
                  <a:endParaRPr lang="en-US" sz="2000"/>
                </a:p>
              </p:txBody>
            </p:sp>
            <p:sp>
              <p:nvSpPr>
                <p:cNvPr id="580068" name="Rectangle 484"/>
                <p:cNvSpPr>
                  <a:spLocks noChangeArrowheads="1"/>
                </p:cNvSpPr>
                <p:nvPr/>
              </p:nvSpPr>
              <p:spPr bwMode="auto">
                <a:xfrm>
                  <a:off x="2498" y="1972"/>
                  <a:ext cx="99" cy="13"/>
                </a:xfrm>
                <a:prstGeom prst="rect">
                  <a:avLst/>
                </a:prstGeom>
                <a:solidFill>
                  <a:srgbClr val="A4A4A4"/>
                </a:solidFill>
                <a:ln w="9525">
                  <a:noFill/>
                  <a:miter lim="800000"/>
                  <a:headEnd/>
                  <a:tailEnd/>
                </a:ln>
              </p:spPr>
              <p:txBody>
                <a:bodyPr/>
                <a:lstStyle/>
                <a:p>
                  <a:endParaRPr lang="en-US" sz="2000"/>
                </a:p>
              </p:txBody>
            </p:sp>
            <p:sp>
              <p:nvSpPr>
                <p:cNvPr id="580069" name="Rectangle 485"/>
                <p:cNvSpPr>
                  <a:spLocks noChangeArrowheads="1"/>
                </p:cNvSpPr>
                <p:nvPr/>
              </p:nvSpPr>
              <p:spPr bwMode="auto">
                <a:xfrm>
                  <a:off x="2498" y="1972"/>
                  <a:ext cx="99" cy="13"/>
                </a:xfrm>
                <a:prstGeom prst="rect">
                  <a:avLst/>
                </a:prstGeom>
                <a:solidFill>
                  <a:srgbClr val="B4B4B4"/>
                </a:solidFill>
                <a:ln w="9525">
                  <a:noFill/>
                  <a:miter lim="800000"/>
                  <a:headEnd/>
                  <a:tailEnd/>
                </a:ln>
              </p:spPr>
              <p:txBody>
                <a:bodyPr/>
                <a:lstStyle/>
                <a:p>
                  <a:endParaRPr lang="en-US" sz="2000"/>
                </a:p>
              </p:txBody>
            </p:sp>
            <p:sp>
              <p:nvSpPr>
                <p:cNvPr id="580070" name="Rectangle 486"/>
                <p:cNvSpPr>
                  <a:spLocks noChangeArrowheads="1"/>
                </p:cNvSpPr>
                <p:nvPr/>
              </p:nvSpPr>
              <p:spPr bwMode="auto">
                <a:xfrm>
                  <a:off x="2498" y="1973"/>
                  <a:ext cx="99" cy="12"/>
                </a:xfrm>
                <a:prstGeom prst="rect">
                  <a:avLst/>
                </a:prstGeom>
                <a:solidFill>
                  <a:srgbClr val="B4B4B4"/>
                </a:solidFill>
                <a:ln w="9525">
                  <a:noFill/>
                  <a:miter lim="800000"/>
                  <a:headEnd/>
                  <a:tailEnd/>
                </a:ln>
              </p:spPr>
              <p:txBody>
                <a:bodyPr/>
                <a:lstStyle/>
                <a:p>
                  <a:endParaRPr lang="en-US" sz="2000"/>
                </a:p>
              </p:txBody>
            </p:sp>
            <p:sp>
              <p:nvSpPr>
                <p:cNvPr id="580071" name="Rectangle 487"/>
                <p:cNvSpPr>
                  <a:spLocks noChangeArrowheads="1"/>
                </p:cNvSpPr>
                <p:nvPr/>
              </p:nvSpPr>
              <p:spPr bwMode="auto">
                <a:xfrm>
                  <a:off x="2498" y="1974"/>
                  <a:ext cx="99" cy="13"/>
                </a:xfrm>
                <a:prstGeom prst="rect">
                  <a:avLst/>
                </a:prstGeom>
                <a:solidFill>
                  <a:srgbClr val="B4B4B4"/>
                </a:solidFill>
                <a:ln w="9525">
                  <a:noFill/>
                  <a:miter lim="800000"/>
                  <a:headEnd/>
                  <a:tailEnd/>
                </a:ln>
              </p:spPr>
              <p:txBody>
                <a:bodyPr/>
                <a:lstStyle/>
                <a:p>
                  <a:endParaRPr lang="en-US" sz="2000"/>
                </a:p>
              </p:txBody>
            </p:sp>
            <p:sp>
              <p:nvSpPr>
                <p:cNvPr id="580072" name="Rectangle 488"/>
                <p:cNvSpPr>
                  <a:spLocks noChangeArrowheads="1"/>
                </p:cNvSpPr>
                <p:nvPr/>
              </p:nvSpPr>
              <p:spPr bwMode="auto">
                <a:xfrm>
                  <a:off x="2498" y="1974"/>
                  <a:ext cx="99" cy="13"/>
                </a:xfrm>
                <a:prstGeom prst="rect">
                  <a:avLst/>
                </a:prstGeom>
                <a:solidFill>
                  <a:srgbClr val="B4B4B4"/>
                </a:solidFill>
                <a:ln w="9525">
                  <a:noFill/>
                  <a:miter lim="800000"/>
                  <a:headEnd/>
                  <a:tailEnd/>
                </a:ln>
              </p:spPr>
              <p:txBody>
                <a:bodyPr/>
                <a:lstStyle/>
                <a:p>
                  <a:endParaRPr lang="en-US" sz="2000"/>
                </a:p>
              </p:txBody>
            </p:sp>
            <p:sp>
              <p:nvSpPr>
                <p:cNvPr id="580073" name="Rectangle 489"/>
                <p:cNvSpPr>
                  <a:spLocks noChangeArrowheads="1"/>
                </p:cNvSpPr>
                <p:nvPr/>
              </p:nvSpPr>
              <p:spPr bwMode="auto">
                <a:xfrm>
                  <a:off x="2498" y="1975"/>
                  <a:ext cx="99" cy="13"/>
                </a:xfrm>
                <a:prstGeom prst="rect">
                  <a:avLst/>
                </a:prstGeom>
                <a:solidFill>
                  <a:srgbClr val="B4B4B4"/>
                </a:solidFill>
                <a:ln w="9525">
                  <a:noFill/>
                  <a:miter lim="800000"/>
                  <a:headEnd/>
                  <a:tailEnd/>
                </a:ln>
              </p:spPr>
              <p:txBody>
                <a:bodyPr/>
                <a:lstStyle/>
                <a:p>
                  <a:endParaRPr lang="en-US" sz="2000"/>
                </a:p>
              </p:txBody>
            </p:sp>
            <p:sp>
              <p:nvSpPr>
                <p:cNvPr id="580074" name="Rectangle 490"/>
                <p:cNvSpPr>
                  <a:spLocks noChangeArrowheads="1"/>
                </p:cNvSpPr>
                <p:nvPr/>
              </p:nvSpPr>
              <p:spPr bwMode="auto">
                <a:xfrm>
                  <a:off x="2498" y="1975"/>
                  <a:ext cx="99" cy="14"/>
                </a:xfrm>
                <a:prstGeom prst="rect">
                  <a:avLst/>
                </a:prstGeom>
                <a:solidFill>
                  <a:srgbClr val="B4B4B4"/>
                </a:solidFill>
                <a:ln w="9525">
                  <a:noFill/>
                  <a:miter lim="800000"/>
                  <a:headEnd/>
                  <a:tailEnd/>
                </a:ln>
              </p:spPr>
              <p:txBody>
                <a:bodyPr/>
                <a:lstStyle/>
                <a:p>
                  <a:endParaRPr lang="en-US" sz="2000"/>
                </a:p>
              </p:txBody>
            </p:sp>
            <p:sp>
              <p:nvSpPr>
                <p:cNvPr id="580075" name="Rectangle 491"/>
                <p:cNvSpPr>
                  <a:spLocks noChangeArrowheads="1"/>
                </p:cNvSpPr>
                <p:nvPr/>
              </p:nvSpPr>
              <p:spPr bwMode="auto">
                <a:xfrm>
                  <a:off x="2498" y="1976"/>
                  <a:ext cx="99" cy="13"/>
                </a:xfrm>
                <a:prstGeom prst="rect">
                  <a:avLst/>
                </a:prstGeom>
                <a:solidFill>
                  <a:srgbClr val="B4B4B4"/>
                </a:solidFill>
                <a:ln w="9525">
                  <a:noFill/>
                  <a:miter lim="800000"/>
                  <a:headEnd/>
                  <a:tailEnd/>
                </a:ln>
              </p:spPr>
              <p:txBody>
                <a:bodyPr/>
                <a:lstStyle/>
                <a:p>
                  <a:endParaRPr lang="en-US" sz="2000"/>
                </a:p>
              </p:txBody>
            </p:sp>
            <p:sp>
              <p:nvSpPr>
                <p:cNvPr id="580076" name="Rectangle 492"/>
                <p:cNvSpPr>
                  <a:spLocks noChangeArrowheads="1"/>
                </p:cNvSpPr>
                <p:nvPr/>
              </p:nvSpPr>
              <p:spPr bwMode="auto">
                <a:xfrm>
                  <a:off x="2498" y="1976"/>
                  <a:ext cx="99" cy="14"/>
                </a:xfrm>
                <a:prstGeom prst="rect">
                  <a:avLst/>
                </a:prstGeom>
                <a:solidFill>
                  <a:srgbClr val="B4B4B4"/>
                </a:solidFill>
                <a:ln w="9525">
                  <a:noFill/>
                  <a:miter lim="800000"/>
                  <a:headEnd/>
                  <a:tailEnd/>
                </a:ln>
              </p:spPr>
              <p:txBody>
                <a:bodyPr/>
                <a:lstStyle/>
                <a:p>
                  <a:endParaRPr lang="en-US" sz="2000"/>
                </a:p>
              </p:txBody>
            </p:sp>
            <p:sp>
              <p:nvSpPr>
                <p:cNvPr id="580077" name="Rectangle 493"/>
                <p:cNvSpPr>
                  <a:spLocks noChangeArrowheads="1"/>
                </p:cNvSpPr>
                <p:nvPr/>
              </p:nvSpPr>
              <p:spPr bwMode="auto">
                <a:xfrm>
                  <a:off x="2498" y="1977"/>
                  <a:ext cx="99" cy="13"/>
                </a:xfrm>
                <a:prstGeom prst="rect">
                  <a:avLst/>
                </a:prstGeom>
                <a:solidFill>
                  <a:srgbClr val="B4B4B4"/>
                </a:solidFill>
                <a:ln w="9525">
                  <a:noFill/>
                  <a:miter lim="800000"/>
                  <a:headEnd/>
                  <a:tailEnd/>
                </a:ln>
              </p:spPr>
              <p:txBody>
                <a:bodyPr/>
                <a:lstStyle/>
                <a:p>
                  <a:endParaRPr lang="en-US" sz="2000"/>
                </a:p>
              </p:txBody>
            </p:sp>
            <p:sp>
              <p:nvSpPr>
                <p:cNvPr id="580078" name="Rectangle 494"/>
                <p:cNvSpPr>
                  <a:spLocks noChangeArrowheads="1"/>
                </p:cNvSpPr>
                <p:nvPr/>
              </p:nvSpPr>
              <p:spPr bwMode="auto">
                <a:xfrm>
                  <a:off x="2498" y="1978"/>
                  <a:ext cx="99" cy="13"/>
                </a:xfrm>
                <a:prstGeom prst="rect">
                  <a:avLst/>
                </a:prstGeom>
                <a:solidFill>
                  <a:srgbClr val="B4B4B4"/>
                </a:solidFill>
                <a:ln w="9525">
                  <a:noFill/>
                  <a:miter lim="800000"/>
                  <a:headEnd/>
                  <a:tailEnd/>
                </a:ln>
              </p:spPr>
              <p:txBody>
                <a:bodyPr/>
                <a:lstStyle/>
                <a:p>
                  <a:endParaRPr lang="en-US" sz="2000"/>
                </a:p>
              </p:txBody>
            </p:sp>
            <p:sp>
              <p:nvSpPr>
                <p:cNvPr id="580079" name="Rectangle 495"/>
                <p:cNvSpPr>
                  <a:spLocks noChangeArrowheads="1"/>
                </p:cNvSpPr>
                <p:nvPr/>
              </p:nvSpPr>
              <p:spPr bwMode="auto">
                <a:xfrm>
                  <a:off x="2498" y="1978"/>
                  <a:ext cx="99" cy="13"/>
                </a:xfrm>
                <a:prstGeom prst="rect">
                  <a:avLst/>
                </a:prstGeom>
                <a:solidFill>
                  <a:srgbClr val="B4B4B4"/>
                </a:solidFill>
                <a:ln w="9525">
                  <a:noFill/>
                  <a:miter lim="800000"/>
                  <a:headEnd/>
                  <a:tailEnd/>
                </a:ln>
              </p:spPr>
              <p:txBody>
                <a:bodyPr/>
                <a:lstStyle/>
                <a:p>
                  <a:endParaRPr lang="en-US" sz="2000"/>
                </a:p>
              </p:txBody>
            </p:sp>
            <p:sp>
              <p:nvSpPr>
                <p:cNvPr id="580080" name="Rectangle 496"/>
                <p:cNvSpPr>
                  <a:spLocks noChangeArrowheads="1"/>
                </p:cNvSpPr>
                <p:nvPr/>
              </p:nvSpPr>
              <p:spPr bwMode="auto">
                <a:xfrm>
                  <a:off x="2498" y="1979"/>
                  <a:ext cx="99" cy="12"/>
                </a:xfrm>
                <a:prstGeom prst="rect">
                  <a:avLst/>
                </a:prstGeom>
                <a:solidFill>
                  <a:srgbClr val="B4B4B4"/>
                </a:solidFill>
                <a:ln w="9525">
                  <a:noFill/>
                  <a:miter lim="800000"/>
                  <a:headEnd/>
                  <a:tailEnd/>
                </a:ln>
              </p:spPr>
              <p:txBody>
                <a:bodyPr/>
                <a:lstStyle/>
                <a:p>
                  <a:endParaRPr lang="en-US" sz="2000"/>
                </a:p>
              </p:txBody>
            </p:sp>
            <p:sp>
              <p:nvSpPr>
                <p:cNvPr id="580081" name="Rectangle 497"/>
                <p:cNvSpPr>
                  <a:spLocks noChangeArrowheads="1"/>
                </p:cNvSpPr>
                <p:nvPr/>
              </p:nvSpPr>
              <p:spPr bwMode="auto">
                <a:xfrm>
                  <a:off x="2498" y="1979"/>
                  <a:ext cx="99" cy="13"/>
                </a:xfrm>
                <a:prstGeom prst="rect">
                  <a:avLst/>
                </a:prstGeom>
                <a:solidFill>
                  <a:srgbClr val="B4B4B4"/>
                </a:solidFill>
                <a:ln w="9525">
                  <a:noFill/>
                  <a:miter lim="800000"/>
                  <a:headEnd/>
                  <a:tailEnd/>
                </a:ln>
              </p:spPr>
              <p:txBody>
                <a:bodyPr/>
                <a:lstStyle/>
                <a:p>
                  <a:endParaRPr lang="en-US" sz="2000"/>
                </a:p>
              </p:txBody>
            </p:sp>
            <p:sp>
              <p:nvSpPr>
                <p:cNvPr id="580082" name="Rectangle 498"/>
                <p:cNvSpPr>
                  <a:spLocks noChangeArrowheads="1"/>
                </p:cNvSpPr>
                <p:nvPr/>
              </p:nvSpPr>
              <p:spPr bwMode="auto">
                <a:xfrm>
                  <a:off x="2498" y="1980"/>
                  <a:ext cx="99" cy="12"/>
                </a:xfrm>
                <a:prstGeom prst="rect">
                  <a:avLst/>
                </a:prstGeom>
                <a:solidFill>
                  <a:srgbClr val="B4B4B4"/>
                </a:solidFill>
                <a:ln w="9525">
                  <a:noFill/>
                  <a:miter lim="800000"/>
                  <a:headEnd/>
                  <a:tailEnd/>
                </a:ln>
              </p:spPr>
              <p:txBody>
                <a:bodyPr/>
                <a:lstStyle/>
                <a:p>
                  <a:endParaRPr lang="en-US" sz="2000"/>
                </a:p>
              </p:txBody>
            </p:sp>
            <p:sp>
              <p:nvSpPr>
                <p:cNvPr id="580083" name="Rectangle 499"/>
                <p:cNvSpPr>
                  <a:spLocks noChangeArrowheads="1"/>
                </p:cNvSpPr>
                <p:nvPr/>
              </p:nvSpPr>
              <p:spPr bwMode="auto">
                <a:xfrm>
                  <a:off x="2498" y="1981"/>
                  <a:ext cx="99" cy="13"/>
                </a:xfrm>
                <a:prstGeom prst="rect">
                  <a:avLst/>
                </a:prstGeom>
                <a:solidFill>
                  <a:srgbClr val="B4B4B4"/>
                </a:solidFill>
                <a:ln w="9525">
                  <a:noFill/>
                  <a:miter lim="800000"/>
                  <a:headEnd/>
                  <a:tailEnd/>
                </a:ln>
              </p:spPr>
              <p:txBody>
                <a:bodyPr/>
                <a:lstStyle/>
                <a:p>
                  <a:endParaRPr lang="en-US" sz="2000"/>
                </a:p>
              </p:txBody>
            </p:sp>
            <p:sp>
              <p:nvSpPr>
                <p:cNvPr id="580084" name="Rectangle 500"/>
                <p:cNvSpPr>
                  <a:spLocks noChangeArrowheads="1"/>
                </p:cNvSpPr>
                <p:nvPr/>
              </p:nvSpPr>
              <p:spPr bwMode="auto">
                <a:xfrm>
                  <a:off x="2498" y="1981"/>
                  <a:ext cx="99" cy="13"/>
                </a:xfrm>
                <a:prstGeom prst="rect">
                  <a:avLst/>
                </a:prstGeom>
                <a:solidFill>
                  <a:srgbClr val="C3C3C3"/>
                </a:solidFill>
                <a:ln w="9525">
                  <a:noFill/>
                  <a:miter lim="800000"/>
                  <a:headEnd/>
                  <a:tailEnd/>
                </a:ln>
              </p:spPr>
              <p:txBody>
                <a:bodyPr/>
                <a:lstStyle/>
                <a:p>
                  <a:endParaRPr lang="en-US" sz="2000"/>
                </a:p>
              </p:txBody>
            </p:sp>
            <p:sp>
              <p:nvSpPr>
                <p:cNvPr id="580085" name="Rectangle 501"/>
                <p:cNvSpPr>
                  <a:spLocks noChangeArrowheads="1"/>
                </p:cNvSpPr>
                <p:nvPr/>
              </p:nvSpPr>
              <p:spPr bwMode="auto">
                <a:xfrm>
                  <a:off x="2498" y="1981"/>
                  <a:ext cx="99" cy="13"/>
                </a:xfrm>
                <a:prstGeom prst="rect">
                  <a:avLst/>
                </a:prstGeom>
                <a:solidFill>
                  <a:srgbClr val="C3C3C3"/>
                </a:solidFill>
                <a:ln w="9525">
                  <a:noFill/>
                  <a:miter lim="800000"/>
                  <a:headEnd/>
                  <a:tailEnd/>
                </a:ln>
              </p:spPr>
              <p:txBody>
                <a:bodyPr/>
                <a:lstStyle/>
                <a:p>
                  <a:endParaRPr lang="en-US" sz="2000"/>
                </a:p>
              </p:txBody>
            </p:sp>
            <p:sp>
              <p:nvSpPr>
                <p:cNvPr id="580086" name="Rectangle 502"/>
                <p:cNvSpPr>
                  <a:spLocks noChangeArrowheads="1"/>
                </p:cNvSpPr>
                <p:nvPr/>
              </p:nvSpPr>
              <p:spPr bwMode="auto">
                <a:xfrm>
                  <a:off x="2498" y="1982"/>
                  <a:ext cx="99" cy="13"/>
                </a:xfrm>
                <a:prstGeom prst="rect">
                  <a:avLst/>
                </a:prstGeom>
                <a:solidFill>
                  <a:srgbClr val="C3C3C3"/>
                </a:solidFill>
                <a:ln w="9525">
                  <a:noFill/>
                  <a:miter lim="800000"/>
                  <a:headEnd/>
                  <a:tailEnd/>
                </a:ln>
              </p:spPr>
              <p:txBody>
                <a:bodyPr/>
                <a:lstStyle/>
                <a:p>
                  <a:endParaRPr lang="en-US" sz="2000"/>
                </a:p>
              </p:txBody>
            </p:sp>
            <p:sp>
              <p:nvSpPr>
                <p:cNvPr id="580087" name="Rectangle 503"/>
                <p:cNvSpPr>
                  <a:spLocks noChangeArrowheads="1"/>
                </p:cNvSpPr>
                <p:nvPr/>
              </p:nvSpPr>
              <p:spPr bwMode="auto">
                <a:xfrm>
                  <a:off x="2498" y="1983"/>
                  <a:ext cx="99" cy="13"/>
                </a:xfrm>
                <a:prstGeom prst="rect">
                  <a:avLst/>
                </a:prstGeom>
                <a:solidFill>
                  <a:srgbClr val="C3C3C3"/>
                </a:solidFill>
                <a:ln w="9525">
                  <a:noFill/>
                  <a:miter lim="800000"/>
                  <a:headEnd/>
                  <a:tailEnd/>
                </a:ln>
              </p:spPr>
              <p:txBody>
                <a:bodyPr/>
                <a:lstStyle/>
                <a:p>
                  <a:endParaRPr lang="en-US" sz="2000"/>
                </a:p>
              </p:txBody>
            </p:sp>
            <p:sp>
              <p:nvSpPr>
                <p:cNvPr id="580088" name="Rectangle 504"/>
                <p:cNvSpPr>
                  <a:spLocks noChangeArrowheads="1"/>
                </p:cNvSpPr>
                <p:nvPr/>
              </p:nvSpPr>
              <p:spPr bwMode="auto">
                <a:xfrm>
                  <a:off x="2498" y="1984"/>
                  <a:ext cx="99" cy="13"/>
                </a:xfrm>
                <a:prstGeom prst="rect">
                  <a:avLst/>
                </a:prstGeom>
                <a:solidFill>
                  <a:srgbClr val="C3C3C3"/>
                </a:solidFill>
                <a:ln w="9525">
                  <a:noFill/>
                  <a:miter lim="800000"/>
                  <a:headEnd/>
                  <a:tailEnd/>
                </a:ln>
              </p:spPr>
              <p:txBody>
                <a:bodyPr/>
                <a:lstStyle/>
                <a:p>
                  <a:endParaRPr lang="en-US" sz="2000"/>
                </a:p>
              </p:txBody>
            </p:sp>
            <p:sp>
              <p:nvSpPr>
                <p:cNvPr id="580089" name="Rectangle 505"/>
                <p:cNvSpPr>
                  <a:spLocks noChangeArrowheads="1"/>
                </p:cNvSpPr>
                <p:nvPr/>
              </p:nvSpPr>
              <p:spPr bwMode="auto">
                <a:xfrm>
                  <a:off x="2498" y="1984"/>
                  <a:ext cx="99" cy="13"/>
                </a:xfrm>
                <a:prstGeom prst="rect">
                  <a:avLst/>
                </a:prstGeom>
                <a:solidFill>
                  <a:srgbClr val="C3C3C3"/>
                </a:solidFill>
                <a:ln w="9525">
                  <a:noFill/>
                  <a:miter lim="800000"/>
                  <a:headEnd/>
                  <a:tailEnd/>
                </a:ln>
              </p:spPr>
              <p:txBody>
                <a:bodyPr/>
                <a:lstStyle/>
                <a:p>
                  <a:endParaRPr lang="en-US" sz="2000"/>
                </a:p>
              </p:txBody>
            </p:sp>
            <p:sp>
              <p:nvSpPr>
                <p:cNvPr id="580090" name="Rectangle 506"/>
                <p:cNvSpPr>
                  <a:spLocks noChangeArrowheads="1"/>
                </p:cNvSpPr>
                <p:nvPr/>
              </p:nvSpPr>
              <p:spPr bwMode="auto">
                <a:xfrm>
                  <a:off x="2498" y="1985"/>
                  <a:ext cx="99" cy="13"/>
                </a:xfrm>
                <a:prstGeom prst="rect">
                  <a:avLst/>
                </a:prstGeom>
                <a:solidFill>
                  <a:srgbClr val="C3C3C3"/>
                </a:solidFill>
                <a:ln w="9525">
                  <a:noFill/>
                  <a:miter lim="800000"/>
                  <a:headEnd/>
                  <a:tailEnd/>
                </a:ln>
              </p:spPr>
              <p:txBody>
                <a:bodyPr/>
                <a:lstStyle/>
                <a:p>
                  <a:endParaRPr lang="en-US" sz="2000"/>
                </a:p>
              </p:txBody>
            </p:sp>
            <p:sp>
              <p:nvSpPr>
                <p:cNvPr id="580091" name="Rectangle 507"/>
                <p:cNvSpPr>
                  <a:spLocks noChangeArrowheads="1"/>
                </p:cNvSpPr>
                <p:nvPr/>
              </p:nvSpPr>
              <p:spPr bwMode="auto">
                <a:xfrm>
                  <a:off x="2498" y="1985"/>
                  <a:ext cx="99" cy="13"/>
                </a:xfrm>
                <a:prstGeom prst="rect">
                  <a:avLst/>
                </a:prstGeom>
                <a:solidFill>
                  <a:srgbClr val="C3C3C3"/>
                </a:solidFill>
                <a:ln w="9525">
                  <a:noFill/>
                  <a:miter lim="800000"/>
                  <a:headEnd/>
                  <a:tailEnd/>
                </a:ln>
              </p:spPr>
              <p:txBody>
                <a:bodyPr/>
                <a:lstStyle/>
                <a:p>
                  <a:endParaRPr lang="en-US" sz="2000"/>
                </a:p>
              </p:txBody>
            </p:sp>
            <p:sp>
              <p:nvSpPr>
                <p:cNvPr id="580092" name="Rectangle 508"/>
                <p:cNvSpPr>
                  <a:spLocks noChangeArrowheads="1"/>
                </p:cNvSpPr>
                <p:nvPr/>
              </p:nvSpPr>
              <p:spPr bwMode="auto">
                <a:xfrm>
                  <a:off x="2498" y="1987"/>
                  <a:ext cx="99" cy="11"/>
                </a:xfrm>
                <a:prstGeom prst="rect">
                  <a:avLst/>
                </a:prstGeom>
                <a:solidFill>
                  <a:srgbClr val="C3C3C3"/>
                </a:solidFill>
                <a:ln w="9525">
                  <a:noFill/>
                  <a:miter lim="800000"/>
                  <a:headEnd/>
                  <a:tailEnd/>
                </a:ln>
              </p:spPr>
              <p:txBody>
                <a:bodyPr/>
                <a:lstStyle/>
                <a:p>
                  <a:endParaRPr lang="en-US" sz="2000"/>
                </a:p>
              </p:txBody>
            </p:sp>
            <p:sp>
              <p:nvSpPr>
                <p:cNvPr id="580093" name="Rectangle 509"/>
                <p:cNvSpPr>
                  <a:spLocks noChangeArrowheads="1"/>
                </p:cNvSpPr>
                <p:nvPr/>
              </p:nvSpPr>
              <p:spPr bwMode="auto">
                <a:xfrm>
                  <a:off x="2498" y="1987"/>
                  <a:ext cx="99" cy="12"/>
                </a:xfrm>
                <a:prstGeom prst="rect">
                  <a:avLst/>
                </a:prstGeom>
                <a:solidFill>
                  <a:srgbClr val="C3C3C3"/>
                </a:solidFill>
                <a:ln w="9525">
                  <a:noFill/>
                  <a:miter lim="800000"/>
                  <a:headEnd/>
                  <a:tailEnd/>
                </a:ln>
              </p:spPr>
              <p:txBody>
                <a:bodyPr/>
                <a:lstStyle/>
                <a:p>
                  <a:endParaRPr lang="en-US" sz="2000"/>
                </a:p>
              </p:txBody>
            </p:sp>
            <p:sp>
              <p:nvSpPr>
                <p:cNvPr id="580094" name="Rectangle 510"/>
                <p:cNvSpPr>
                  <a:spLocks noChangeArrowheads="1"/>
                </p:cNvSpPr>
                <p:nvPr/>
              </p:nvSpPr>
              <p:spPr bwMode="auto">
                <a:xfrm>
                  <a:off x="2498" y="1987"/>
                  <a:ext cx="99" cy="12"/>
                </a:xfrm>
                <a:prstGeom prst="rect">
                  <a:avLst/>
                </a:prstGeom>
                <a:solidFill>
                  <a:srgbClr val="C3C3C3"/>
                </a:solidFill>
                <a:ln w="9525">
                  <a:noFill/>
                  <a:miter lim="800000"/>
                  <a:headEnd/>
                  <a:tailEnd/>
                </a:ln>
              </p:spPr>
              <p:txBody>
                <a:bodyPr/>
                <a:lstStyle/>
                <a:p>
                  <a:endParaRPr lang="en-US" sz="2000"/>
                </a:p>
              </p:txBody>
            </p:sp>
            <p:sp>
              <p:nvSpPr>
                <p:cNvPr id="580095" name="Rectangle 511"/>
                <p:cNvSpPr>
                  <a:spLocks noChangeArrowheads="1"/>
                </p:cNvSpPr>
                <p:nvPr/>
              </p:nvSpPr>
              <p:spPr bwMode="auto">
                <a:xfrm>
                  <a:off x="2498" y="1988"/>
                  <a:ext cx="99" cy="13"/>
                </a:xfrm>
                <a:prstGeom prst="rect">
                  <a:avLst/>
                </a:prstGeom>
                <a:solidFill>
                  <a:srgbClr val="C3C3C3"/>
                </a:solidFill>
                <a:ln w="9525">
                  <a:noFill/>
                  <a:miter lim="800000"/>
                  <a:headEnd/>
                  <a:tailEnd/>
                </a:ln>
              </p:spPr>
              <p:txBody>
                <a:bodyPr/>
                <a:lstStyle/>
                <a:p>
                  <a:endParaRPr lang="en-US" sz="2000"/>
                </a:p>
              </p:txBody>
            </p:sp>
            <p:sp>
              <p:nvSpPr>
                <p:cNvPr id="580096" name="Rectangle 512"/>
                <p:cNvSpPr>
                  <a:spLocks noChangeArrowheads="1"/>
                </p:cNvSpPr>
                <p:nvPr/>
              </p:nvSpPr>
              <p:spPr bwMode="auto">
                <a:xfrm>
                  <a:off x="2498" y="1989"/>
                  <a:ext cx="99" cy="12"/>
                </a:xfrm>
                <a:prstGeom prst="rect">
                  <a:avLst/>
                </a:prstGeom>
                <a:solidFill>
                  <a:srgbClr val="C3C3C3"/>
                </a:solidFill>
                <a:ln w="9525">
                  <a:noFill/>
                  <a:miter lim="800000"/>
                  <a:headEnd/>
                  <a:tailEnd/>
                </a:ln>
              </p:spPr>
              <p:txBody>
                <a:bodyPr/>
                <a:lstStyle/>
                <a:p>
                  <a:endParaRPr lang="en-US" sz="2000"/>
                </a:p>
              </p:txBody>
            </p:sp>
            <p:sp>
              <p:nvSpPr>
                <p:cNvPr id="580097" name="Rectangle 513"/>
                <p:cNvSpPr>
                  <a:spLocks noChangeArrowheads="1"/>
                </p:cNvSpPr>
                <p:nvPr/>
              </p:nvSpPr>
              <p:spPr bwMode="auto">
                <a:xfrm>
                  <a:off x="2498" y="1990"/>
                  <a:ext cx="99" cy="11"/>
                </a:xfrm>
                <a:prstGeom prst="rect">
                  <a:avLst/>
                </a:prstGeom>
                <a:solidFill>
                  <a:srgbClr val="C3C3C3"/>
                </a:solidFill>
                <a:ln w="9525">
                  <a:noFill/>
                  <a:miter lim="800000"/>
                  <a:headEnd/>
                  <a:tailEnd/>
                </a:ln>
              </p:spPr>
              <p:txBody>
                <a:bodyPr/>
                <a:lstStyle/>
                <a:p>
                  <a:endParaRPr lang="en-US" sz="2000"/>
                </a:p>
              </p:txBody>
            </p:sp>
            <p:sp>
              <p:nvSpPr>
                <p:cNvPr id="580098" name="Rectangle 514"/>
                <p:cNvSpPr>
                  <a:spLocks noChangeArrowheads="1"/>
                </p:cNvSpPr>
                <p:nvPr/>
              </p:nvSpPr>
              <p:spPr bwMode="auto">
                <a:xfrm>
                  <a:off x="2498" y="1990"/>
                  <a:ext cx="99" cy="12"/>
                </a:xfrm>
                <a:prstGeom prst="rect">
                  <a:avLst/>
                </a:prstGeom>
                <a:solidFill>
                  <a:srgbClr val="C3C3C3"/>
                </a:solidFill>
                <a:ln w="9525">
                  <a:noFill/>
                  <a:miter lim="800000"/>
                  <a:headEnd/>
                  <a:tailEnd/>
                </a:ln>
              </p:spPr>
              <p:txBody>
                <a:bodyPr/>
                <a:lstStyle/>
                <a:p>
                  <a:endParaRPr lang="en-US" sz="2000"/>
                </a:p>
              </p:txBody>
            </p:sp>
            <p:sp>
              <p:nvSpPr>
                <p:cNvPr id="580099" name="Rectangle 515"/>
                <p:cNvSpPr>
                  <a:spLocks noChangeArrowheads="1"/>
                </p:cNvSpPr>
                <p:nvPr/>
              </p:nvSpPr>
              <p:spPr bwMode="auto">
                <a:xfrm>
                  <a:off x="2498" y="1991"/>
                  <a:ext cx="99" cy="11"/>
                </a:xfrm>
                <a:prstGeom prst="rect">
                  <a:avLst/>
                </a:prstGeom>
                <a:solidFill>
                  <a:srgbClr val="C3C3C3"/>
                </a:solidFill>
                <a:ln w="9525">
                  <a:noFill/>
                  <a:miter lim="800000"/>
                  <a:headEnd/>
                  <a:tailEnd/>
                </a:ln>
              </p:spPr>
              <p:txBody>
                <a:bodyPr/>
                <a:lstStyle/>
                <a:p>
                  <a:endParaRPr lang="en-US" sz="2000"/>
                </a:p>
              </p:txBody>
            </p:sp>
            <p:sp>
              <p:nvSpPr>
                <p:cNvPr id="580100" name="Rectangle 516"/>
                <p:cNvSpPr>
                  <a:spLocks noChangeArrowheads="1"/>
                </p:cNvSpPr>
                <p:nvPr/>
              </p:nvSpPr>
              <p:spPr bwMode="auto">
                <a:xfrm>
                  <a:off x="2498" y="1991"/>
                  <a:ext cx="99" cy="11"/>
                </a:xfrm>
                <a:prstGeom prst="rect">
                  <a:avLst/>
                </a:prstGeom>
                <a:solidFill>
                  <a:srgbClr val="C3C3C3"/>
                </a:solidFill>
                <a:ln w="9525">
                  <a:noFill/>
                  <a:miter lim="800000"/>
                  <a:headEnd/>
                  <a:tailEnd/>
                </a:ln>
              </p:spPr>
              <p:txBody>
                <a:bodyPr/>
                <a:lstStyle/>
                <a:p>
                  <a:endParaRPr lang="en-US" sz="2000"/>
                </a:p>
              </p:txBody>
            </p:sp>
            <p:sp>
              <p:nvSpPr>
                <p:cNvPr id="580101" name="Rectangle 517"/>
                <p:cNvSpPr>
                  <a:spLocks noChangeArrowheads="1"/>
                </p:cNvSpPr>
                <p:nvPr/>
              </p:nvSpPr>
              <p:spPr bwMode="auto">
                <a:xfrm>
                  <a:off x="2498" y="1991"/>
                  <a:ext cx="99" cy="12"/>
                </a:xfrm>
                <a:prstGeom prst="rect">
                  <a:avLst/>
                </a:prstGeom>
                <a:solidFill>
                  <a:srgbClr val="D4D4D4"/>
                </a:solidFill>
                <a:ln w="9525">
                  <a:noFill/>
                  <a:miter lim="800000"/>
                  <a:headEnd/>
                  <a:tailEnd/>
                </a:ln>
              </p:spPr>
              <p:txBody>
                <a:bodyPr/>
                <a:lstStyle/>
                <a:p>
                  <a:endParaRPr lang="en-US" sz="2000"/>
                </a:p>
              </p:txBody>
            </p:sp>
            <p:sp>
              <p:nvSpPr>
                <p:cNvPr id="580102" name="Rectangle 518"/>
                <p:cNvSpPr>
                  <a:spLocks noChangeArrowheads="1"/>
                </p:cNvSpPr>
                <p:nvPr/>
              </p:nvSpPr>
              <p:spPr bwMode="auto">
                <a:xfrm>
                  <a:off x="2498" y="1992"/>
                  <a:ext cx="99" cy="12"/>
                </a:xfrm>
                <a:prstGeom prst="rect">
                  <a:avLst/>
                </a:prstGeom>
                <a:solidFill>
                  <a:srgbClr val="D4D4D4"/>
                </a:solidFill>
                <a:ln w="9525">
                  <a:noFill/>
                  <a:miter lim="800000"/>
                  <a:headEnd/>
                  <a:tailEnd/>
                </a:ln>
              </p:spPr>
              <p:txBody>
                <a:bodyPr/>
                <a:lstStyle/>
                <a:p>
                  <a:endParaRPr lang="en-US" sz="2000"/>
                </a:p>
              </p:txBody>
            </p:sp>
            <p:sp>
              <p:nvSpPr>
                <p:cNvPr id="580103" name="Rectangle 519"/>
                <p:cNvSpPr>
                  <a:spLocks noChangeArrowheads="1"/>
                </p:cNvSpPr>
                <p:nvPr/>
              </p:nvSpPr>
              <p:spPr bwMode="auto">
                <a:xfrm>
                  <a:off x="2498" y="1992"/>
                  <a:ext cx="99" cy="13"/>
                </a:xfrm>
                <a:prstGeom prst="rect">
                  <a:avLst/>
                </a:prstGeom>
                <a:solidFill>
                  <a:srgbClr val="D4D4D4"/>
                </a:solidFill>
                <a:ln w="9525">
                  <a:noFill/>
                  <a:miter lim="800000"/>
                  <a:headEnd/>
                  <a:tailEnd/>
                </a:ln>
              </p:spPr>
              <p:txBody>
                <a:bodyPr/>
                <a:lstStyle/>
                <a:p>
                  <a:endParaRPr lang="en-US" sz="2000"/>
                </a:p>
              </p:txBody>
            </p:sp>
            <p:sp>
              <p:nvSpPr>
                <p:cNvPr id="580104" name="Rectangle 520"/>
                <p:cNvSpPr>
                  <a:spLocks noChangeArrowheads="1"/>
                </p:cNvSpPr>
                <p:nvPr/>
              </p:nvSpPr>
              <p:spPr bwMode="auto">
                <a:xfrm>
                  <a:off x="2498" y="1994"/>
                  <a:ext cx="99" cy="11"/>
                </a:xfrm>
                <a:prstGeom prst="rect">
                  <a:avLst/>
                </a:prstGeom>
                <a:solidFill>
                  <a:srgbClr val="D4D4D4"/>
                </a:solidFill>
                <a:ln w="9525">
                  <a:noFill/>
                  <a:miter lim="800000"/>
                  <a:headEnd/>
                  <a:tailEnd/>
                </a:ln>
              </p:spPr>
              <p:txBody>
                <a:bodyPr/>
                <a:lstStyle/>
                <a:p>
                  <a:endParaRPr lang="en-US" sz="2000"/>
                </a:p>
              </p:txBody>
            </p:sp>
            <p:sp>
              <p:nvSpPr>
                <p:cNvPr id="580105" name="Rectangle 521"/>
                <p:cNvSpPr>
                  <a:spLocks noChangeArrowheads="1"/>
                </p:cNvSpPr>
                <p:nvPr/>
              </p:nvSpPr>
              <p:spPr bwMode="auto">
                <a:xfrm>
                  <a:off x="2498" y="1994"/>
                  <a:ext cx="99" cy="11"/>
                </a:xfrm>
                <a:prstGeom prst="rect">
                  <a:avLst/>
                </a:prstGeom>
                <a:solidFill>
                  <a:srgbClr val="D4D4D4"/>
                </a:solidFill>
                <a:ln w="9525">
                  <a:noFill/>
                  <a:miter lim="800000"/>
                  <a:headEnd/>
                  <a:tailEnd/>
                </a:ln>
              </p:spPr>
              <p:txBody>
                <a:bodyPr/>
                <a:lstStyle/>
                <a:p>
                  <a:endParaRPr lang="en-US" sz="2000"/>
                </a:p>
              </p:txBody>
            </p:sp>
            <p:sp>
              <p:nvSpPr>
                <p:cNvPr id="580106" name="Rectangle 522"/>
                <p:cNvSpPr>
                  <a:spLocks noChangeArrowheads="1"/>
                </p:cNvSpPr>
                <p:nvPr/>
              </p:nvSpPr>
              <p:spPr bwMode="auto">
                <a:xfrm>
                  <a:off x="2498" y="1995"/>
                  <a:ext cx="99" cy="11"/>
                </a:xfrm>
                <a:prstGeom prst="rect">
                  <a:avLst/>
                </a:prstGeom>
                <a:solidFill>
                  <a:srgbClr val="D4D4D4"/>
                </a:solidFill>
                <a:ln w="9525">
                  <a:noFill/>
                  <a:miter lim="800000"/>
                  <a:headEnd/>
                  <a:tailEnd/>
                </a:ln>
              </p:spPr>
              <p:txBody>
                <a:bodyPr/>
                <a:lstStyle/>
                <a:p>
                  <a:endParaRPr lang="en-US" sz="2000"/>
                </a:p>
              </p:txBody>
            </p:sp>
            <p:sp>
              <p:nvSpPr>
                <p:cNvPr id="580107" name="Rectangle 523"/>
                <p:cNvSpPr>
                  <a:spLocks noChangeArrowheads="1"/>
                </p:cNvSpPr>
                <p:nvPr/>
              </p:nvSpPr>
              <p:spPr bwMode="auto">
                <a:xfrm>
                  <a:off x="2498" y="1996"/>
                  <a:ext cx="99" cy="11"/>
                </a:xfrm>
                <a:prstGeom prst="rect">
                  <a:avLst/>
                </a:prstGeom>
                <a:solidFill>
                  <a:srgbClr val="D4D4D4"/>
                </a:solidFill>
                <a:ln w="9525">
                  <a:noFill/>
                  <a:miter lim="800000"/>
                  <a:headEnd/>
                  <a:tailEnd/>
                </a:ln>
              </p:spPr>
              <p:txBody>
                <a:bodyPr/>
                <a:lstStyle/>
                <a:p>
                  <a:endParaRPr lang="en-US" sz="2000"/>
                </a:p>
              </p:txBody>
            </p:sp>
            <p:sp>
              <p:nvSpPr>
                <p:cNvPr id="580108" name="Rectangle 524"/>
                <p:cNvSpPr>
                  <a:spLocks noChangeArrowheads="1"/>
                </p:cNvSpPr>
                <p:nvPr/>
              </p:nvSpPr>
              <p:spPr bwMode="auto">
                <a:xfrm>
                  <a:off x="2498" y="1997"/>
                  <a:ext cx="99" cy="11"/>
                </a:xfrm>
                <a:prstGeom prst="rect">
                  <a:avLst/>
                </a:prstGeom>
                <a:solidFill>
                  <a:srgbClr val="D4D4D4"/>
                </a:solidFill>
                <a:ln w="9525">
                  <a:noFill/>
                  <a:miter lim="800000"/>
                  <a:headEnd/>
                  <a:tailEnd/>
                </a:ln>
              </p:spPr>
              <p:txBody>
                <a:bodyPr/>
                <a:lstStyle/>
                <a:p>
                  <a:endParaRPr lang="en-US" sz="2000"/>
                </a:p>
              </p:txBody>
            </p:sp>
            <p:sp>
              <p:nvSpPr>
                <p:cNvPr id="580109" name="Rectangle 525"/>
                <p:cNvSpPr>
                  <a:spLocks noChangeArrowheads="1"/>
                </p:cNvSpPr>
                <p:nvPr/>
              </p:nvSpPr>
              <p:spPr bwMode="auto">
                <a:xfrm>
                  <a:off x="2498" y="1997"/>
                  <a:ext cx="99" cy="12"/>
                </a:xfrm>
                <a:prstGeom prst="rect">
                  <a:avLst/>
                </a:prstGeom>
                <a:solidFill>
                  <a:srgbClr val="D4D4D4"/>
                </a:solidFill>
                <a:ln w="9525">
                  <a:noFill/>
                  <a:miter lim="800000"/>
                  <a:headEnd/>
                  <a:tailEnd/>
                </a:ln>
              </p:spPr>
              <p:txBody>
                <a:bodyPr/>
                <a:lstStyle/>
                <a:p>
                  <a:endParaRPr lang="en-US" sz="2000"/>
                </a:p>
              </p:txBody>
            </p:sp>
            <p:sp>
              <p:nvSpPr>
                <p:cNvPr id="580110" name="Rectangle 526"/>
                <p:cNvSpPr>
                  <a:spLocks noChangeArrowheads="1"/>
                </p:cNvSpPr>
                <p:nvPr/>
              </p:nvSpPr>
              <p:spPr bwMode="auto">
                <a:xfrm>
                  <a:off x="2498" y="1998"/>
                  <a:ext cx="99" cy="11"/>
                </a:xfrm>
                <a:prstGeom prst="rect">
                  <a:avLst/>
                </a:prstGeom>
                <a:solidFill>
                  <a:srgbClr val="D4D4D4"/>
                </a:solidFill>
                <a:ln w="9525">
                  <a:noFill/>
                  <a:miter lim="800000"/>
                  <a:headEnd/>
                  <a:tailEnd/>
                </a:ln>
              </p:spPr>
              <p:txBody>
                <a:bodyPr/>
                <a:lstStyle/>
                <a:p>
                  <a:endParaRPr lang="en-US" sz="2000"/>
                </a:p>
              </p:txBody>
            </p:sp>
            <p:sp>
              <p:nvSpPr>
                <p:cNvPr id="580111" name="Rectangle 527"/>
                <p:cNvSpPr>
                  <a:spLocks noChangeArrowheads="1"/>
                </p:cNvSpPr>
                <p:nvPr/>
              </p:nvSpPr>
              <p:spPr bwMode="auto">
                <a:xfrm>
                  <a:off x="2498" y="1998"/>
                  <a:ext cx="99" cy="11"/>
                </a:xfrm>
                <a:prstGeom prst="rect">
                  <a:avLst/>
                </a:prstGeom>
                <a:solidFill>
                  <a:srgbClr val="D4D4D4"/>
                </a:solidFill>
                <a:ln w="9525">
                  <a:noFill/>
                  <a:miter lim="800000"/>
                  <a:headEnd/>
                  <a:tailEnd/>
                </a:ln>
              </p:spPr>
              <p:txBody>
                <a:bodyPr/>
                <a:lstStyle/>
                <a:p>
                  <a:endParaRPr lang="en-US" sz="2000"/>
                </a:p>
              </p:txBody>
            </p:sp>
            <p:sp>
              <p:nvSpPr>
                <p:cNvPr id="580112" name="Rectangle 528"/>
                <p:cNvSpPr>
                  <a:spLocks noChangeArrowheads="1"/>
                </p:cNvSpPr>
                <p:nvPr/>
              </p:nvSpPr>
              <p:spPr bwMode="auto">
                <a:xfrm>
                  <a:off x="2498" y="1998"/>
                  <a:ext cx="99" cy="12"/>
                </a:xfrm>
                <a:prstGeom prst="rect">
                  <a:avLst/>
                </a:prstGeom>
                <a:solidFill>
                  <a:srgbClr val="D4D4D4"/>
                </a:solidFill>
                <a:ln w="9525">
                  <a:noFill/>
                  <a:miter lim="800000"/>
                  <a:headEnd/>
                  <a:tailEnd/>
                </a:ln>
              </p:spPr>
              <p:txBody>
                <a:bodyPr/>
                <a:lstStyle/>
                <a:p>
                  <a:endParaRPr lang="en-US" sz="2000"/>
                </a:p>
              </p:txBody>
            </p:sp>
            <p:sp>
              <p:nvSpPr>
                <p:cNvPr id="580113" name="Rectangle 529"/>
                <p:cNvSpPr>
                  <a:spLocks noChangeArrowheads="1"/>
                </p:cNvSpPr>
                <p:nvPr/>
              </p:nvSpPr>
              <p:spPr bwMode="auto">
                <a:xfrm>
                  <a:off x="2498" y="1999"/>
                  <a:ext cx="99" cy="12"/>
                </a:xfrm>
                <a:prstGeom prst="rect">
                  <a:avLst/>
                </a:prstGeom>
                <a:solidFill>
                  <a:srgbClr val="D4D4D4"/>
                </a:solidFill>
                <a:ln w="9525">
                  <a:noFill/>
                  <a:miter lim="800000"/>
                  <a:headEnd/>
                  <a:tailEnd/>
                </a:ln>
              </p:spPr>
              <p:txBody>
                <a:bodyPr/>
                <a:lstStyle/>
                <a:p>
                  <a:endParaRPr lang="en-US" sz="2000"/>
                </a:p>
              </p:txBody>
            </p:sp>
            <p:sp>
              <p:nvSpPr>
                <p:cNvPr id="580114" name="Rectangle 530"/>
                <p:cNvSpPr>
                  <a:spLocks noChangeArrowheads="1"/>
                </p:cNvSpPr>
                <p:nvPr/>
              </p:nvSpPr>
              <p:spPr bwMode="auto">
                <a:xfrm>
                  <a:off x="2498" y="1999"/>
                  <a:ext cx="99" cy="12"/>
                </a:xfrm>
                <a:prstGeom prst="rect">
                  <a:avLst/>
                </a:prstGeom>
                <a:solidFill>
                  <a:srgbClr val="D4D4D4"/>
                </a:solidFill>
                <a:ln w="9525">
                  <a:noFill/>
                  <a:miter lim="800000"/>
                  <a:headEnd/>
                  <a:tailEnd/>
                </a:ln>
              </p:spPr>
              <p:txBody>
                <a:bodyPr/>
                <a:lstStyle/>
                <a:p>
                  <a:endParaRPr lang="en-US" sz="2000"/>
                </a:p>
              </p:txBody>
            </p:sp>
            <p:sp>
              <p:nvSpPr>
                <p:cNvPr id="580115" name="Rectangle 531"/>
                <p:cNvSpPr>
                  <a:spLocks noChangeArrowheads="1"/>
                </p:cNvSpPr>
                <p:nvPr/>
              </p:nvSpPr>
              <p:spPr bwMode="auto">
                <a:xfrm>
                  <a:off x="2498" y="2001"/>
                  <a:ext cx="99" cy="10"/>
                </a:xfrm>
                <a:prstGeom prst="rect">
                  <a:avLst/>
                </a:prstGeom>
                <a:solidFill>
                  <a:srgbClr val="D4D4D4"/>
                </a:solidFill>
                <a:ln w="9525">
                  <a:noFill/>
                  <a:miter lim="800000"/>
                  <a:headEnd/>
                  <a:tailEnd/>
                </a:ln>
              </p:spPr>
              <p:txBody>
                <a:bodyPr/>
                <a:lstStyle/>
                <a:p>
                  <a:endParaRPr lang="en-US" sz="2000"/>
                </a:p>
              </p:txBody>
            </p:sp>
            <p:sp>
              <p:nvSpPr>
                <p:cNvPr id="580116" name="Rectangle 532"/>
                <p:cNvSpPr>
                  <a:spLocks noChangeArrowheads="1"/>
                </p:cNvSpPr>
                <p:nvPr/>
              </p:nvSpPr>
              <p:spPr bwMode="auto">
                <a:xfrm>
                  <a:off x="2498" y="2001"/>
                  <a:ext cx="99" cy="10"/>
                </a:xfrm>
                <a:prstGeom prst="rect">
                  <a:avLst/>
                </a:prstGeom>
                <a:solidFill>
                  <a:srgbClr val="D4D4D4"/>
                </a:solidFill>
                <a:ln w="9525">
                  <a:noFill/>
                  <a:miter lim="800000"/>
                  <a:headEnd/>
                  <a:tailEnd/>
                </a:ln>
              </p:spPr>
              <p:txBody>
                <a:bodyPr/>
                <a:lstStyle/>
                <a:p>
                  <a:endParaRPr lang="en-US" sz="2000"/>
                </a:p>
              </p:txBody>
            </p:sp>
            <p:sp>
              <p:nvSpPr>
                <p:cNvPr id="580117" name="Rectangle 533"/>
                <p:cNvSpPr>
                  <a:spLocks noChangeArrowheads="1"/>
                </p:cNvSpPr>
                <p:nvPr/>
              </p:nvSpPr>
              <p:spPr bwMode="auto">
                <a:xfrm>
                  <a:off x="2498" y="2002"/>
                  <a:ext cx="99" cy="10"/>
                </a:xfrm>
                <a:prstGeom prst="rect">
                  <a:avLst/>
                </a:prstGeom>
                <a:solidFill>
                  <a:srgbClr val="D4D4D4"/>
                </a:solidFill>
                <a:ln w="9525">
                  <a:noFill/>
                  <a:miter lim="800000"/>
                  <a:headEnd/>
                  <a:tailEnd/>
                </a:ln>
              </p:spPr>
              <p:txBody>
                <a:bodyPr/>
                <a:lstStyle/>
                <a:p>
                  <a:endParaRPr lang="en-US" sz="2000"/>
                </a:p>
              </p:txBody>
            </p:sp>
            <p:sp>
              <p:nvSpPr>
                <p:cNvPr id="580118" name="Rectangle 534"/>
                <p:cNvSpPr>
                  <a:spLocks noChangeArrowheads="1"/>
                </p:cNvSpPr>
                <p:nvPr/>
              </p:nvSpPr>
              <p:spPr bwMode="auto">
                <a:xfrm>
                  <a:off x="2498" y="2002"/>
                  <a:ext cx="99" cy="11"/>
                </a:xfrm>
                <a:prstGeom prst="rect">
                  <a:avLst/>
                </a:prstGeom>
                <a:solidFill>
                  <a:srgbClr val="D4D4D4"/>
                </a:solidFill>
                <a:ln w="9525">
                  <a:noFill/>
                  <a:miter lim="800000"/>
                  <a:headEnd/>
                  <a:tailEnd/>
                </a:ln>
              </p:spPr>
              <p:txBody>
                <a:bodyPr/>
                <a:lstStyle/>
                <a:p>
                  <a:endParaRPr lang="en-US" sz="2000"/>
                </a:p>
              </p:txBody>
            </p:sp>
            <p:sp>
              <p:nvSpPr>
                <p:cNvPr id="580119" name="Rectangle 535"/>
                <p:cNvSpPr>
                  <a:spLocks noChangeArrowheads="1"/>
                </p:cNvSpPr>
                <p:nvPr/>
              </p:nvSpPr>
              <p:spPr bwMode="auto">
                <a:xfrm>
                  <a:off x="2498" y="2002"/>
                  <a:ext cx="99" cy="11"/>
                </a:xfrm>
                <a:prstGeom prst="rect">
                  <a:avLst/>
                </a:prstGeom>
                <a:solidFill>
                  <a:srgbClr val="D4D4D4"/>
                </a:solidFill>
                <a:ln w="9525">
                  <a:noFill/>
                  <a:miter lim="800000"/>
                  <a:headEnd/>
                  <a:tailEnd/>
                </a:ln>
              </p:spPr>
              <p:txBody>
                <a:bodyPr/>
                <a:lstStyle/>
                <a:p>
                  <a:endParaRPr lang="en-US" sz="2000"/>
                </a:p>
              </p:txBody>
            </p:sp>
            <p:sp>
              <p:nvSpPr>
                <p:cNvPr id="580120" name="Rectangle 536"/>
                <p:cNvSpPr>
                  <a:spLocks noChangeArrowheads="1"/>
                </p:cNvSpPr>
                <p:nvPr/>
              </p:nvSpPr>
              <p:spPr bwMode="auto">
                <a:xfrm>
                  <a:off x="2498" y="2003"/>
                  <a:ext cx="99" cy="11"/>
                </a:xfrm>
                <a:prstGeom prst="rect">
                  <a:avLst/>
                </a:prstGeom>
                <a:solidFill>
                  <a:srgbClr val="D4D4D4"/>
                </a:solidFill>
                <a:ln w="9525">
                  <a:noFill/>
                  <a:miter lim="800000"/>
                  <a:headEnd/>
                  <a:tailEnd/>
                </a:ln>
              </p:spPr>
              <p:txBody>
                <a:bodyPr/>
                <a:lstStyle/>
                <a:p>
                  <a:endParaRPr lang="en-US" sz="2000"/>
                </a:p>
              </p:txBody>
            </p:sp>
          </p:grpSp>
          <p:grpSp>
            <p:nvGrpSpPr>
              <p:cNvPr id="6" name="Group 537"/>
              <p:cNvGrpSpPr>
                <a:grpSpLocks/>
              </p:cNvGrpSpPr>
              <p:nvPr/>
            </p:nvGrpSpPr>
            <p:grpSpPr bwMode="auto">
              <a:xfrm>
                <a:off x="2498" y="2072"/>
                <a:ext cx="99" cy="212"/>
                <a:chOff x="2498" y="2004"/>
                <a:chExt cx="99" cy="212"/>
              </a:xfrm>
            </p:grpSpPr>
            <p:sp>
              <p:nvSpPr>
                <p:cNvPr id="580122" name="Rectangle 538"/>
                <p:cNvSpPr>
                  <a:spLocks noChangeArrowheads="1"/>
                </p:cNvSpPr>
                <p:nvPr/>
              </p:nvSpPr>
              <p:spPr bwMode="auto">
                <a:xfrm>
                  <a:off x="2498" y="2004"/>
                  <a:ext cx="99" cy="10"/>
                </a:xfrm>
                <a:prstGeom prst="rect">
                  <a:avLst/>
                </a:prstGeom>
                <a:solidFill>
                  <a:srgbClr val="D4D4D4"/>
                </a:solidFill>
                <a:ln w="9525">
                  <a:noFill/>
                  <a:miter lim="800000"/>
                  <a:headEnd/>
                  <a:tailEnd/>
                </a:ln>
              </p:spPr>
              <p:txBody>
                <a:bodyPr/>
                <a:lstStyle/>
                <a:p>
                  <a:endParaRPr lang="en-US" sz="2000"/>
                </a:p>
              </p:txBody>
            </p:sp>
            <p:sp>
              <p:nvSpPr>
                <p:cNvPr id="580123" name="Rectangle 539"/>
                <p:cNvSpPr>
                  <a:spLocks noChangeArrowheads="1"/>
                </p:cNvSpPr>
                <p:nvPr/>
              </p:nvSpPr>
              <p:spPr bwMode="auto">
                <a:xfrm>
                  <a:off x="2498" y="2005"/>
                  <a:ext cx="99" cy="10"/>
                </a:xfrm>
                <a:prstGeom prst="rect">
                  <a:avLst/>
                </a:prstGeom>
                <a:solidFill>
                  <a:srgbClr val="D4D4D4"/>
                </a:solidFill>
                <a:ln w="9525">
                  <a:noFill/>
                  <a:miter lim="800000"/>
                  <a:headEnd/>
                  <a:tailEnd/>
                </a:ln>
              </p:spPr>
              <p:txBody>
                <a:bodyPr/>
                <a:lstStyle/>
                <a:p>
                  <a:endParaRPr lang="en-US" sz="2000"/>
                </a:p>
              </p:txBody>
            </p:sp>
            <p:sp>
              <p:nvSpPr>
                <p:cNvPr id="580124" name="Rectangle 540"/>
                <p:cNvSpPr>
                  <a:spLocks noChangeArrowheads="1"/>
                </p:cNvSpPr>
                <p:nvPr/>
              </p:nvSpPr>
              <p:spPr bwMode="auto">
                <a:xfrm>
                  <a:off x="2498" y="2005"/>
                  <a:ext cx="99" cy="11"/>
                </a:xfrm>
                <a:prstGeom prst="rect">
                  <a:avLst/>
                </a:prstGeom>
                <a:solidFill>
                  <a:srgbClr val="D4D4D4"/>
                </a:solidFill>
                <a:ln w="9525">
                  <a:noFill/>
                  <a:miter lim="800000"/>
                  <a:headEnd/>
                  <a:tailEnd/>
                </a:ln>
              </p:spPr>
              <p:txBody>
                <a:bodyPr/>
                <a:lstStyle/>
                <a:p>
                  <a:endParaRPr lang="en-US" sz="2000"/>
                </a:p>
              </p:txBody>
            </p:sp>
            <p:sp>
              <p:nvSpPr>
                <p:cNvPr id="580125" name="Rectangle 541"/>
                <p:cNvSpPr>
                  <a:spLocks noChangeArrowheads="1"/>
                </p:cNvSpPr>
                <p:nvPr/>
              </p:nvSpPr>
              <p:spPr bwMode="auto">
                <a:xfrm>
                  <a:off x="2498" y="2006"/>
                  <a:ext cx="99" cy="10"/>
                </a:xfrm>
                <a:prstGeom prst="rect">
                  <a:avLst/>
                </a:prstGeom>
                <a:solidFill>
                  <a:srgbClr val="D4D4D4"/>
                </a:solidFill>
                <a:ln w="9525">
                  <a:noFill/>
                  <a:miter lim="800000"/>
                  <a:headEnd/>
                  <a:tailEnd/>
                </a:ln>
              </p:spPr>
              <p:txBody>
                <a:bodyPr/>
                <a:lstStyle/>
                <a:p>
                  <a:endParaRPr lang="en-US" sz="2000"/>
                </a:p>
              </p:txBody>
            </p:sp>
            <p:sp>
              <p:nvSpPr>
                <p:cNvPr id="580126" name="Rectangle 542"/>
                <p:cNvSpPr>
                  <a:spLocks noChangeArrowheads="1"/>
                </p:cNvSpPr>
                <p:nvPr/>
              </p:nvSpPr>
              <p:spPr bwMode="auto">
                <a:xfrm>
                  <a:off x="2498" y="2007"/>
                  <a:ext cx="99" cy="10"/>
                </a:xfrm>
                <a:prstGeom prst="rect">
                  <a:avLst/>
                </a:prstGeom>
                <a:solidFill>
                  <a:srgbClr val="D4D4D4"/>
                </a:solidFill>
                <a:ln w="9525">
                  <a:noFill/>
                  <a:miter lim="800000"/>
                  <a:headEnd/>
                  <a:tailEnd/>
                </a:ln>
              </p:spPr>
              <p:txBody>
                <a:bodyPr/>
                <a:lstStyle/>
                <a:p>
                  <a:endParaRPr lang="en-US" sz="2000"/>
                </a:p>
              </p:txBody>
            </p:sp>
            <p:sp>
              <p:nvSpPr>
                <p:cNvPr id="580127" name="Rectangle 543"/>
                <p:cNvSpPr>
                  <a:spLocks noChangeArrowheads="1"/>
                </p:cNvSpPr>
                <p:nvPr/>
              </p:nvSpPr>
              <p:spPr bwMode="auto">
                <a:xfrm>
                  <a:off x="2498" y="2008"/>
                  <a:ext cx="99" cy="10"/>
                </a:xfrm>
                <a:prstGeom prst="rect">
                  <a:avLst/>
                </a:prstGeom>
                <a:solidFill>
                  <a:srgbClr val="EEEEEE"/>
                </a:solidFill>
                <a:ln w="9525">
                  <a:noFill/>
                  <a:miter lim="800000"/>
                  <a:headEnd/>
                  <a:tailEnd/>
                </a:ln>
              </p:spPr>
              <p:txBody>
                <a:bodyPr/>
                <a:lstStyle/>
                <a:p>
                  <a:endParaRPr lang="en-US" sz="2000"/>
                </a:p>
              </p:txBody>
            </p:sp>
            <p:sp>
              <p:nvSpPr>
                <p:cNvPr id="580128" name="Rectangle 544"/>
                <p:cNvSpPr>
                  <a:spLocks noChangeArrowheads="1"/>
                </p:cNvSpPr>
                <p:nvPr/>
              </p:nvSpPr>
              <p:spPr bwMode="auto">
                <a:xfrm>
                  <a:off x="2498" y="2008"/>
                  <a:ext cx="99" cy="10"/>
                </a:xfrm>
                <a:prstGeom prst="rect">
                  <a:avLst/>
                </a:prstGeom>
                <a:solidFill>
                  <a:srgbClr val="EEEEEE"/>
                </a:solidFill>
                <a:ln w="9525">
                  <a:noFill/>
                  <a:miter lim="800000"/>
                  <a:headEnd/>
                  <a:tailEnd/>
                </a:ln>
              </p:spPr>
              <p:txBody>
                <a:bodyPr/>
                <a:lstStyle/>
                <a:p>
                  <a:endParaRPr lang="en-US" sz="2000"/>
                </a:p>
              </p:txBody>
            </p:sp>
            <p:sp>
              <p:nvSpPr>
                <p:cNvPr id="580129" name="Rectangle 545"/>
                <p:cNvSpPr>
                  <a:spLocks noChangeArrowheads="1"/>
                </p:cNvSpPr>
                <p:nvPr/>
              </p:nvSpPr>
              <p:spPr bwMode="auto">
                <a:xfrm>
                  <a:off x="2498" y="2009"/>
                  <a:ext cx="99" cy="9"/>
                </a:xfrm>
                <a:prstGeom prst="rect">
                  <a:avLst/>
                </a:prstGeom>
                <a:solidFill>
                  <a:srgbClr val="EEEEEE"/>
                </a:solidFill>
                <a:ln w="9525">
                  <a:noFill/>
                  <a:miter lim="800000"/>
                  <a:headEnd/>
                  <a:tailEnd/>
                </a:ln>
              </p:spPr>
              <p:txBody>
                <a:bodyPr/>
                <a:lstStyle/>
                <a:p>
                  <a:endParaRPr lang="en-US" sz="2000"/>
                </a:p>
              </p:txBody>
            </p:sp>
            <p:sp>
              <p:nvSpPr>
                <p:cNvPr id="580130" name="Rectangle 546"/>
                <p:cNvSpPr>
                  <a:spLocks noChangeArrowheads="1"/>
                </p:cNvSpPr>
                <p:nvPr/>
              </p:nvSpPr>
              <p:spPr bwMode="auto">
                <a:xfrm>
                  <a:off x="2498" y="2009"/>
                  <a:ext cx="99" cy="10"/>
                </a:xfrm>
                <a:prstGeom prst="rect">
                  <a:avLst/>
                </a:prstGeom>
                <a:solidFill>
                  <a:srgbClr val="EEEEEE"/>
                </a:solidFill>
                <a:ln w="9525">
                  <a:noFill/>
                  <a:miter lim="800000"/>
                  <a:headEnd/>
                  <a:tailEnd/>
                </a:ln>
              </p:spPr>
              <p:txBody>
                <a:bodyPr/>
                <a:lstStyle/>
                <a:p>
                  <a:endParaRPr lang="en-US" sz="2000"/>
                </a:p>
              </p:txBody>
            </p:sp>
            <p:sp>
              <p:nvSpPr>
                <p:cNvPr id="580131" name="Rectangle 547"/>
                <p:cNvSpPr>
                  <a:spLocks noChangeArrowheads="1"/>
                </p:cNvSpPr>
                <p:nvPr/>
              </p:nvSpPr>
              <p:spPr bwMode="auto">
                <a:xfrm>
                  <a:off x="2498" y="2010"/>
                  <a:ext cx="99" cy="9"/>
                </a:xfrm>
                <a:prstGeom prst="rect">
                  <a:avLst/>
                </a:prstGeom>
                <a:solidFill>
                  <a:srgbClr val="EEEEEE"/>
                </a:solidFill>
                <a:ln w="9525">
                  <a:noFill/>
                  <a:miter lim="800000"/>
                  <a:headEnd/>
                  <a:tailEnd/>
                </a:ln>
              </p:spPr>
              <p:txBody>
                <a:bodyPr/>
                <a:lstStyle/>
                <a:p>
                  <a:endParaRPr lang="en-US" sz="2000"/>
                </a:p>
              </p:txBody>
            </p:sp>
            <p:sp>
              <p:nvSpPr>
                <p:cNvPr id="580132" name="Rectangle 548"/>
                <p:cNvSpPr>
                  <a:spLocks noChangeArrowheads="1"/>
                </p:cNvSpPr>
                <p:nvPr/>
              </p:nvSpPr>
              <p:spPr bwMode="auto">
                <a:xfrm>
                  <a:off x="2498" y="2011"/>
                  <a:ext cx="99" cy="8"/>
                </a:xfrm>
                <a:prstGeom prst="rect">
                  <a:avLst/>
                </a:prstGeom>
                <a:solidFill>
                  <a:srgbClr val="EEEEEE"/>
                </a:solidFill>
                <a:ln w="9525">
                  <a:noFill/>
                  <a:miter lim="800000"/>
                  <a:headEnd/>
                  <a:tailEnd/>
                </a:ln>
              </p:spPr>
              <p:txBody>
                <a:bodyPr/>
                <a:lstStyle/>
                <a:p>
                  <a:endParaRPr lang="en-US" sz="2000"/>
                </a:p>
              </p:txBody>
            </p:sp>
            <p:sp>
              <p:nvSpPr>
                <p:cNvPr id="580133" name="Rectangle 549"/>
                <p:cNvSpPr>
                  <a:spLocks noChangeArrowheads="1"/>
                </p:cNvSpPr>
                <p:nvPr/>
              </p:nvSpPr>
              <p:spPr bwMode="auto">
                <a:xfrm>
                  <a:off x="2498" y="2011"/>
                  <a:ext cx="99" cy="9"/>
                </a:xfrm>
                <a:prstGeom prst="rect">
                  <a:avLst/>
                </a:prstGeom>
                <a:solidFill>
                  <a:srgbClr val="EEEEEE"/>
                </a:solidFill>
                <a:ln w="9525">
                  <a:noFill/>
                  <a:miter lim="800000"/>
                  <a:headEnd/>
                  <a:tailEnd/>
                </a:ln>
              </p:spPr>
              <p:txBody>
                <a:bodyPr/>
                <a:lstStyle/>
                <a:p>
                  <a:endParaRPr lang="en-US" sz="2000"/>
                </a:p>
              </p:txBody>
            </p:sp>
            <p:sp>
              <p:nvSpPr>
                <p:cNvPr id="580134" name="Rectangle 550"/>
                <p:cNvSpPr>
                  <a:spLocks noChangeArrowheads="1"/>
                </p:cNvSpPr>
                <p:nvPr/>
              </p:nvSpPr>
              <p:spPr bwMode="auto">
                <a:xfrm>
                  <a:off x="2498" y="2011"/>
                  <a:ext cx="99" cy="9"/>
                </a:xfrm>
                <a:prstGeom prst="rect">
                  <a:avLst/>
                </a:prstGeom>
                <a:solidFill>
                  <a:srgbClr val="EEEEEE"/>
                </a:solidFill>
                <a:ln w="9525">
                  <a:noFill/>
                  <a:miter lim="800000"/>
                  <a:headEnd/>
                  <a:tailEnd/>
                </a:ln>
              </p:spPr>
              <p:txBody>
                <a:bodyPr/>
                <a:lstStyle/>
                <a:p>
                  <a:endParaRPr lang="en-US" sz="2000"/>
                </a:p>
              </p:txBody>
            </p:sp>
            <p:sp>
              <p:nvSpPr>
                <p:cNvPr id="580135" name="Rectangle 551"/>
                <p:cNvSpPr>
                  <a:spLocks noChangeArrowheads="1"/>
                </p:cNvSpPr>
                <p:nvPr/>
              </p:nvSpPr>
              <p:spPr bwMode="auto">
                <a:xfrm>
                  <a:off x="2498" y="2012"/>
                  <a:ext cx="99" cy="10"/>
                </a:xfrm>
                <a:prstGeom prst="rect">
                  <a:avLst/>
                </a:prstGeom>
                <a:solidFill>
                  <a:srgbClr val="FFFFFF"/>
                </a:solidFill>
                <a:ln w="9525">
                  <a:noFill/>
                  <a:miter lim="800000"/>
                  <a:headEnd/>
                  <a:tailEnd/>
                </a:ln>
              </p:spPr>
              <p:txBody>
                <a:bodyPr/>
                <a:lstStyle/>
                <a:p>
                  <a:endParaRPr lang="en-US" sz="2000"/>
                </a:p>
              </p:txBody>
            </p:sp>
            <p:sp>
              <p:nvSpPr>
                <p:cNvPr id="580136" name="Rectangle 552"/>
                <p:cNvSpPr>
                  <a:spLocks noChangeArrowheads="1"/>
                </p:cNvSpPr>
                <p:nvPr/>
              </p:nvSpPr>
              <p:spPr bwMode="auto">
                <a:xfrm>
                  <a:off x="2498" y="2012"/>
                  <a:ext cx="99" cy="10"/>
                </a:xfrm>
                <a:prstGeom prst="rect">
                  <a:avLst/>
                </a:prstGeom>
                <a:solidFill>
                  <a:srgbClr val="FFFFFF"/>
                </a:solidFill>
                <a:ln w="9525">
                  <a:noFill/>
                  <a:miter lim="800000"/>
                  <a:headEnd/>
                  <a:tailEnd/>
                </a:ln>
              </p:spPr>
              <p:txBody>
                <a:bodyPr/>
                <a:lstStyle/>
                <a:p>
                  <a:endParaRPr lang="en-US" sz="2000"/>
                </a:p>
              </p:txBody>
            </p:sp>
            <p:sp>
              <p:nvSpPr>
                <p:cNvPr id="580137" name="Rectangle 553"/>
                <p:cNvSpPr>
                  <a:spLocks noChangeArrowheads="1"/>
                </p:cNvSpPr>
                <p:nvPr/>
              </p:nvSpPr>
              <p:spPr bwMode="auto">
                <a:xfrm>
                  <a:off x="2498" y="2013"/>
                  <a:ext cx="99" cy="9"/>
                </a:xfrm>
                <a:prstGeom prst="rect">
                  <a:avLst/>
                </a:prstGeom>
                <a:solidFill>
                  <a:srgbClr val="FFFFFF"/>
                </a:solidFill>
                <a:ln w="9525">
                  <a:noFill/>
                  <a:miter lim="800000"/>
                  <a:headEnd/>
                  <a:tailEnd/>
                </a:ln>
              </p:spPr>
              <p:txBody>
                <a:bodyPr/>
                <a:lstStyle/>
                <a:p>
                  <a:endParaRPr lang="en-US" sz="2000"/>
                </a:p>
              </p:txBody>
            </p:sp>
            <p:sp>
              <p:nvSpPr>
                <p:cNvPr id="580138" name="Rectangle 554"/>
                <p:cNvSpPr>
                  <a:spLocks noChangeArrowheads="1"/>
                </p:cNvSpPr>
                <p:nvPr/>
              </p:nvSpPr>
              <p:spPr bwMode="auto">
                <a:xfrm>
                  <a:off x="2498" y="2195"/>
                  <a:ext cx="99" cy="21"/>
                </a:xfrm>
                <a:prstGeom prst="rect">
                  <a:avLst/>
                </a:prstGeom>
                <a:solidFill>
                  <a:srgbClr val="00AFAF"/>
                </a:solidFill>
                <a:ln w="9525">
                  <a:noFill/>
                  <a:miter lim="800000"/>
                  <a:headEnd/>
                  <a:tailEnd/>
                </a:ln>
              </p:spPr>
              <p:txBody>
                <a:bodyPr/>
                <a:lstStyle/>
                <a:p>
                  <a:endParaRPr lang="en-US" sz="2000"/>
                </a:p>
              </p:txBody>
            </p:sp>
            <p:sp>
              <p:nvSpPr>
                <p:cNvPr id="580139" name="Rectangle 555"/>
                <p:cNvSpPr>
                  <a:spLocks noChangeArrowheads="1"/>
                </p:cNvSpPr>
                <p:nvPr/>
              </p:nvSpPr>
              <p:spPr bwMode="auto">
                <a:xfrm>
                  <a:off x="2498" y="2195"/>
                  <a:ext cx="99" cy="20"/>
                </a:xfrm>
                <a:prstGeom prst="rect">
                  <a:avLst/>
                </a:prstGeom>
                <a:solidFill>
                  <a:srgbClr val="00AFAF"/>
                </a:solidFill>
                <a:ln w="9525">
                  <a:noFill/>
                  <a:miter lim="800000"/>
                  <a:headEnd/>
                  <a:tailEnd/>
                </a:ln>
              </p:spPr>
              <p:txBody>
                <a:bodyPr/>
                <a:lstStyle/>
                <a:p>
                  <a:endParaRPr lang="en-US" sz="2000"/>
                </a:p>
              </p:txBody>
            </p:sp>
            <p:sp>
              <p:nvSpPr>
                <p:cNvPr id="580140" name="Rectangle 556"/>
                <p:cNvSpPr>
                  <a:spLocks noChangeArrowheads="1"/>
                </p:cNvSpPr>
                <p:nvPr/>
              </p:nvSpPr>
              <p:spPr bwMode="auto">
                <a:xfrm>
                  <a:off x="2498" y="2194"/>
                  <a:ext cx="99" cy="21"/>
                </a:xfrm>
                <a:prstGeom prst="rect">
                  <a:avLst/>
                </a:prstGeom>
                <a:solidFill>
                  <a:srgbClr val="00AFAF"/>
                </a:solidFill>
                <a:ln w="9525">
                  <a:noFill/>
                  <a:miter lim="800000"/>
                  <a:headEnd/>
                  <a:tailEnd/>
                </a:ln>
              </p:spPr>
              <p:txBody>
                <a:bodyPr/>
                <a:lstStyle/>
                <a:p>
                  <a:endParaRPr lang="en-US" sz="2000"/>
                </a:p>
              </p:txBody>
            </p:sp>
            <p:sp>
              <p:nvSpPr>
                <p:cNvPr id="580141" name="Rectangle 557"/>
                <p:cNvSpPr>
                  <a:spLocks noChangeArrowheads="1"/>
                </p:cNvSpPr>
                <p:nvPr/>
              </p:nvSpPr>
              <p:spPr bwMode="auto">
                <a:xfrm>
                  <a:off x="2498" y="2194"/>
                  <a:ext cx="99" cy="20"/>
                </a:xfrm>
                <a:prstGeom prst="rect">
                  <a:avLst/>
                </a:prstGeom>
                <a:solidFill>
                  <a:srgbClr val="00AFAF"/>
                </a:solidFill>
                <a:ln w="9525">
                  <a:noFill/>
                  <a:miter lim="800000"/>
                  <a:headEnd/>
                  <a:tailEnd/>
                </a:ln>
              </p:spPr>
              <p:txBody>
                <a:bodyPr/>
                <a:lstStyle/>
                <a:p>
                  <a:endParaRPr lang="en-US" sz="2000"/>
                </a:p>
              </p:txBody>
            </p:sp>
            <p:sp>
              <p:nvSpPr>
                <p:cNvPr id="580142" name="Rectangle 558"/>
                <p:cNvSpPr>
                  <a:spLocks noChangeArrowheads="1"/>
                </p:cNvSpPr>
                <p:nvPr/>
              </p:nvSpPr>
              <p:spPr bwMode="auto">
                <a:xfrm>
                  <a:off x="2498" y="2193"/>
                  <a:ext cx="99" cy="20"/>
                </a:xfrm>
                <a:prstGeom prst="rect">
                  <a:avLst/>
                </a:prstGeom>
                <a:solidFill>
                  <a:srgbClr val="191919"/>
                </a:solidFill>
                <a:ln w="9525">
                  <a:noFill/>
                  <a:miter lim="800000"/>
                  <a:headEnd/>
                  <a:tailEnd/>
                </a:ln>
              </p:spPr>
              <p:txBody>
                <a:bodyPr/>
                <a:lstStyle/>
                <a:p>
                  <a:endParaRPr lang="en-US" sz="2000"/>
                </a:p>
              </p:txBody>
            </p:sp>
            <p:sp>
              <p:nvSpPr>
                <p:cNvPr id="580143" name="Rectangle 559"/>
                <p:cNvSpPr>
                  <a:spLocks noChangeArrowheads="1"/>
                </p:cNvSpPr>
                <p:nvPr/>
              </p:nvSpPr>
              <p:spPr bwMode="auto">
                <a:xfrm>
                  <a:off x="2498" y="2193"/>
                  <a:ext cx="99" cy="19"/>
                </a:xfrm>
                <a:prstGeom prst="rect">
                  <a:avLst/>
                </a:prstGeom>
                <a:solidFill>
                  <a:srgbClr val="191919"/>
                </a:solidFill>
                <a:ln w="9525">
                  <a:noFill/>
                  <a:miter lim="800000"/>
                  <a:headEnd/>
                  <a:tailEnd/>
                </a:ln>
              </p:spPr>
              <p:txBody>
                <a:bodyPr/>
                <a:lstStyle/>
                <a:p>
                  <a:endParaRPr lang="en-US" sz="2000"/>
                </a:p>
              </p:txBody>
            </p:sp>
            <p:sp>
              <p:nvSpPr>
                <p:cNvPr id="580144" name="Rectangle 560"/>
                <p:cNvSpPr>
                  <a:spLocks noChangeArrowheads="1"/>
                </p:cNvSpPr>
                <p:nvPr/>
              </p:nvSpPr>
              <p:spPr bwMode="auto">
                <a:xfrm>
                  <a:off x="2498" y="2191"/>
                  <a:ext cx="99" cy="20"/>
                </a:xfrm>
                <a:prstGeom prst="rect">
                  <a:avLst/>
                </a:prstGeom>
                <a:solidFill>
                  <a:srgbClr val="191919"/>
                </a:solidFill>
                <a:ln w="9525">
                  <a:noFill/>
                  <a:miter lim="800000"/>
                  <a:headEnd/>
                  <a:tailEnd/>
                </a:ln>
              </p:spPr>
              <p:txBody>
                <a:bodyPr/>
                <a:lstStyle/>
                <a:p>
                  <a:endParaRPr lang="en-US" sz="2000"/>
                </a:p>
              </p:txBody>
            </p:sp>
            <p:sp>
              <p:nvSpPr>
                <p:cNvPr id="580145" name="Rectangle 561"/>
                <p:cNvSpPr>
                  <a:spLocks noChangeArrowheads="1"/>
                </p:cNvSpPr>
                <p:nvPr/>
              </p:nvSpPr>
              <p:spPr bwMode="auto">
                <a:xfrm>
                  <a:off x="2498" y="2190"/>
                  <a:ext cx="99" cy="20"/>
                </a:xfrm>
                <a:prstGeom prst="rect">
                  <a:avLst/>
                </a:prstGeom>
                <a:solidFill>
                  <a:srgbClr val="191919"/>
                </a:solidFill>
                <a:ln w="9525">
                  <a:noFill/>
                  <a:miter lim="800000"/>
                  <a:headEnd/>
                  <a:tailEnd/>
                </a:ln>
              </p:spPr>
              <p:txBody>
                <a:bodyPr/>
                <a:lstStyle/>
                <a:p>
                  <a:endParaRPr lang="en-US" sz="2000"/>
                </a:p>
              </p:txBody>
            </p:sp>
            <p:sp>
              <p:nvSpPr>
                <p:cNvPr id="580146" name="Rectangle 562"/>
                <p:cNvSpPr>
                  <a:spLocks noChangeArrowheads="1"/>
                </p:cNvSpPr>
                <p:nvPr/>
              </p:nvSpPr>
              <p:spPr bwMode="auto">
                <a:xfrm>
                  <a:off x="2498" y="2189"/>
                  <a:ext cx="99" cy="20"/>
                </a:xfrm>
                <a:prstGeom prst="rect">
                  <a:avLst/>
                </a:prstGeom>
                <a:solidFill>
                  <a:srgbClr val="191919"/>
                </a:solidFill>
                <a:ln w="9525">
                  <a:noFill/>
                  <a:miter lim="800000"/>
                  <a:headEnd/>
                  <a:tailEnd/>
                </a:ln>
              </p:spPr>
              <p:txBody>
                <a:bodyPr/>
                <a:lstStyle/>
                <a:p>
                  <a:endParaRPr lang="en-US" sz="2000"/>
                </a:p>
              </p:txBody>
            </p:sp>
            <p:sp>
              <p:nvSpPr>
                <p:cNvPr id="580147" name="Rectangle 563"/>
                <p:cNvSpPr>
                  <a:spLocks noChangeArrowheads="1"/>
                </p:cNvSpPr>
                <p:nvPr/>
              </p:nvSpPr>
              <p:spPr bwMode="auto">
                <a:xfrm>
                  <a:off x="2498" y="2188"/>
                  <a:ext cx="99" cy="21"/>
                </a:xfrm>
                <a:prstGeom prst="rect">
                  <a:avLst/>
                </a:prstGeom>
                <a:solidFill>
                  <a:srgbClr val="191919"/>
                </a:solidFill>
                <a:ln w="9525">
                  <a:noFill/>
                  <a:miter lim="800000"/>
                  <a:headEnd/>
                  <a:tailEnd/>
                </a:ln>
              </p:spPr>
              <p:txBody>
                <a:bodyPr/>
                <a:lstStyle/>
                <a:p>
                  <a:endParaRPr lang="en-US" sz="2000"/>
                </a:p>
              </p:txBody>
            </p:sp>
            <p:sp>
              <p:nvSpPr>
                <p:cNvPr id="580148" name="Rectangle 564"/>
                <p:cNvSpPr>
                  <a:spLocks noChangeArrowheads="1"/>
                </p:cNvSpPr>
                <p:nvPr/>
              </p:nvSpPr>
              <p:spPr bwMode="auto">
                <a:xfrm>
                  <a:off x="2498" y="2188"/>
                  <a:ext cx="99" cy="20"/>
                </a:xfrm>
                <a:prstGeom prst="rect">
                  <a:avLst/>
                </a:prstGeom>
                <a:solidFill>
                  <a:srgbClr val="191919"/>
                </a:solidFill>
                <a:ln w="9525">
                  <a:noFill/>
                  <a:miter lim="800000"/>
                  <a:headEnd/>
                  <a:tailEnd/>
                </a:ln>
              </p:spPr>
              <p:txBody>
                <a:bodyPr/>
                <a:lstStyle/>
                <a:p>
                  <a:endParaRPr lang="en-US" sz="2000"/>
                </a:p>
              </p:txBody>
            </p:sp>
            <p:sp>
              <p:nvSpPr>
                <p:cNvPr id="580149" name="Rectangle 565"/>
                <p:cNvSpPr>
                  <a:spLocks noChangeArrowheads="1"/>
                </p:cNvSpPr>
                <p:nvPr/>
              </p:nvSpPr>
              <p:spPr bwMode="auto">
                <a:xfrm>
                  <a:off x="2498" y="2187"/>
                  <a:ext cx="99" cy="20"/>
                </a:xfrm>
                <a:prstGeom prst="rect">
                  <a:avLst/>
                </a:prstGeom>
                <a:solidFill>
                  <a:srgbClr val="191919"/>
                </a:solidFill>
                <a:ln w="9525">
                  <a:noFill/>
                  <a:miter lim="800000"/>
                  <a:headEnd/>
                  <a:tailEnd/>
                </a:ln>
              </p:spPr>
              <p:txBody>
                <a:bodyPr/>
                <a:lstStyle/>
                <a:p>
                  <a:endParaRPr lang="en-US" sz="2000"/>
                </a:p>
              </p:txBody>
            </p:sp>
            <p:sp>
              <p:nvSpPr>
                <p:cNvPr id="580150" name="Rectangle 566"/>
                <p:cNvSpPr>
                  <a:spLocks noChangeArrowheads="1"/>
                </p:cNvSpPr>
                <p:nvPr/>
              </p:nvSpPr>
              <p:spPr bwMode="auto">
                <a:xfrm>
                  <a:off x="2498" y="2187"/>
                  <a:ext cx="99" cy="19"/>
                </a:xfrm>
                <a:prstGeom prst="rect">
                  <a:avLst/>
                </a:prstGeom>
                <a:solidFill>
                  <a:srgbClr val="191919"/>
                </a:solidFill>
                <a:ln w="9525">
                  <a:noFill/>
                  <a:miter lim="800000"/>
                  <a:headEnd/>
                  <a:tailEnd/>
                </a:ln>
              </p:spPr>
              <p:txBody>
                <a:bodyPr/>
                <a:lstStyle/>
                <a:p>
                  <a:endParaRPr lang="en-US" sz="2000"/>
                </a:p>
              </p:txBody>
            </p:sp>
            <p:sp>
              <p:nvSpPr>
                <p:cNvPr id="580151" name="Rectangle 567"/>
                <p:cNvSpPr>
                  <a:spLocks noChangeArrowheads="1"/>
                </p:cNvSpPr>
                <p:nvPr/>
              </p:nvSpPr>
              <p:spPr bwMode="auto">
                <a:xfrm>
                  <a:off x="2498" y="2185"/>
                  <a:ext cx="99" cy="19"/>
                </a:xfrm>
                <a:prstGeom prst="rect">
                  <a:avLst/>
                </a:prstGeom>
                <a:solidFill>
                  <a:srgbClr val="191919"/>
                </a:solidFill>
                <a:ln w="9525">
                  <a:noFill/>
                  <a:miter lim="800000"/>
                  <a:headEnd/>
                  <a:tailEnd/>
                </a:ln>
              </p:spPr>
              <p:txBody>
                <a:bodyPr/>
                <a:lstStyle/>
                <a:p>
                  <a:endParaRPr lang="en-US" sz="2000"/>
                </a:p>
              </p:txBody>
            </p:sp>
            <p:sp>
              <p:nvSpPr>
                <p:cNvPr id="580152" name="Rectangle 568"/>
                <p:cNvSpPr>
                  <a:spLocks noChangeArrowheads="1"/>
                </p:cNvSpPr>
                <p:nvPr/>
              </p:nvSpPr>
              <p:spPr bwMode="auto">
                <a:xfrm>
                  <a:off x="2498" y="2184"/>
                  <a:ext cx="99" cy="20"/>
                </a:xfrm>
                <a:prstGeom prst="rect">
                  <a:avLst/>
                </a:prstGeom>
                <a:solidFill>
                  <a:srgbClr val="191919"/>
                </a:solidFill>
                <a:ln w="9525">
                  <a:noFill/>
                  <a:miter lim="800000"/>
                  <a:headEnd/>
                  <a:tailEnd/>
                </a:ln>
              </p:spPr>
              <p:txBody>
                <a:bodyPr/>
                <a:lstStyle/>
                <a:p>
                  <a:endParaRPr lang="en-US" sz="2000"/>
                </a:p>
              </p:txBody>
            </p:sp>
            <p:sp>
              <p:nvSpPr>
                <p:cNvPr id="580153" name="Rectangle 569"/>
                <p:cNvSpPr>
                  <a:spLocks noChangeArrowheads="1"/>
                </p:cNvSpPr>
                <p:nvPr/>
              </p:nvSpPr>
              <p:spPr bwMode="auto">
                <a:xfrm>
                  <a:off x="2498" y="2184"/>
                  <a:ext cx="99" cy="19"/>
                </a:xfrm>
                <a:prstGeom prst="rect">
                  <a:avLst/>
                </a:prstGeom>
                <a:solidFill>
                  <a:srgbClr val="191919"/>
                </a:solidFill>
                <a:ln w="9525">
                  <a:noFill/>
                  <a:miter lim="800000"/>
                  <a:headEnd/>
                  <a:tailEnd/>
                </a:ln>
              </p:spPr>
              <p:txBody>
                <a:bodyPr/>
                <a:lstStyle/>
                <a:p>
                  <a:endParaRPr lang="en-US" sz="2000"/>
                </a:p>
              </p:txBody>
            </p:sp>
            <p:sp>
              <p:nvSpPr>
                <p:cNvPr id="580154" name="Rectangle 570"/>
                <p:cNvSpPr>
                  <a:spLocks noChangeArrowheads="1"/>
                </p:cNvSpPr>
                <p:nvPr/>
              </p:nvSpPr>
              <p:spPr bwMode="auto">
                <a:xfrm>
                  <a:off x="2498" y="2183"/>
                  <a:ext cx="99" cy="20"/>
                </a:xfrm>
                <a:prstGeom prst="rect">
                  <a:avLst/>
                </a:prstGeom>
                <a:solidFill>
                  <a:srgbClr val="191919"/>
                </a:solidFill>
                <a:ln w="9525">
                  <a:noFill/>
                  <a:miter lim="800000"/>
                  <a:headEnd/>
                  <a:tailEnd/>
                </a:ln>
              </p:spPr>
              <p:txBody>
                <a:bodyPr/>
                <a:lstStyle/>
                <a:p>
                  <a:endParaRPr lang="en-US" sz="2000"/>
                </a:p>
              </p:txBody>
            </p:sp>
            <p:sp>
              <p:nvSpPr>
                <p:cNvPr id="580155" name="Rectangle 571"/>
                <p:cNvSpPr>
                  <a:spLocks noChangeArrowheads="1"/>
                </p:cNvSpPr>
                <p:nvPr/>
              </p:nvSpPr>
              <p:spPr bwMode="auto">
                <a:xfrm>
                  <a:off x="2498" y="2182"/>
                  <a:ext cx="99" cy="20"/>
                </a:xfrm>
                <a:prstGeom prst="rect">
                  <a:avLst/>
                </a:prstGeom>
                <a:solidFill>
                  <a:srgbClr val="191919"/>
                </a:solidFill>
                <a:ln w="9525">
                  <a:noFill/>
                  <a:miter lim="800000"/>
                  <a:headEnd/>
                  <a:tailEnd/>
                </a:ln>
              </p:spPr>
              <p:txBody>
                <a:bodyPr/>
                <a:lstStyle/>
                <a:p>
                  <a:endParaRPr lang="en-US" sz="2000"/>
                </a:p>
              </p:txBody>
            </p:sp>
            <p:sp>
              <p:nvSpPr>
                <p:cNvPr id="580156" name="Rectangle 572"/>
                <p:cNvSpPr>
                  <a:spLocks noChangeArrowheads="1"/>
                </p:cNvSpPr>
                <p:nvPr/>
              </p:nvSpPr>
              <p:spPr bwMode="auto">
                <a:xfrm>
                  <a:off x="2498" y="2181"/>
                  <a:ext cx="99" cy="20"/>
                </a:xfrm>
                <a:prstGeom prst="rect">
                  <a:avLst/>
                </a:prstGeom>
                <a:solidFill>
                  <a:srgbClr val="191919"/>
                </a:solidFill>
                <a:ln w="9525">
                  <a:noFill/>
                  <a:miter lim="800000"/>
                  <a:headEnd/>
                  <a:tailEnd/>
                </a:ln>
              </p:spPr>
              <p:txBody>
                <a:bodyPr/>
                <a:lstStyle/>
                <a:p>
                  <a:endParaRPr lang="en-US" sz="2000"/>
                </a:p>
              </p:txBody>
            </p:sp>
            <p:sp>
              <p:nvSpPr>
                <p:cNvPr id="580157" name="Rectangle 573"/>
                <p:cNvSpPr>
                  <a:spLocks noChangeArrowheads="1"/>
                </p:cNvSpPr>
                <p:nvPr/>
              </p:nvSpPr>
              <p:spPr bwMode="auto">
                <a:xfrm>
                  <a:off x="2498" y="2181"/>
                  <a:ext cx="99" cy="19"/>
                </a:xfrm>
                <a:prstGeom prst="rect">
                  <a:avLst/>
                </a:prstGeom>
                <a:solidFill>
                  <a:srgbClr val="191919"/>
                </a:solidFill>
                <a:ln w="9525">
                  <a:noFill/>
                  <a:miter lim="800000"/>
                  <a:headEnd/>
                  <a:tailEnd/>
                </a:ln>
              </p:spPr>
              <p:txBody>
                <a:bodyPr/>
                <a:lstStyle/>
                <a:p>
                  <a:endParaRPr lang="en-US" sz="2000"/>
                </a:p>
              </p:txBody>
            </p:sp>
            <p:sp>
              <p:nvSpPr>
                <p:cNvPr id="580158" name="Rectangle 574"/>
                <p:cNvSpPr>
                  <a:spLocks noChangeArrowheads="1"/>
                </p:cNvSpPr>
                <p:nvPr/>
              </p:nvSpPr>
              <p:spPr bwMode="auto">
                <a:xfrm>
                  <a:off x="2498" y="2180"/>
                  <a:ext cx="99" cy="19"/>
                </a:xfrm>
                <a:prstGeom prst="rect">
                  <a:avLst/>
                </a:prstGeom>
                <a:solidFill>
                  <a:srgbClr val="191919"/>
                </a:solidFill>
                <a:ln w="9525">
                  <a:noFill/>
                  <a:miter lim="800000"/>
                  <a:headEnd/>
                  <a:tailEnd/>
                </a:ln>
              </p:spPr>
              <p:txBody>
                <a:bodyPr/>
                <a:lstStyle/>
                <a:p>
                  <a:endParaRPr lang="en-US" sz="2000"/>
                </a:p>
              </p:txBody>
            </p:sp>
            <p:sp>
              <p:nvSpPr>
                <p:cNvPr id="580159" name="Rectangle 575"/>
                <p:cNvSpPr>
                  <a:spLocks noChangeArrowheads="1"/>
                </p:cNvSpPr>
                <p:nvPr/>
              </p:nvSpPr>
              <p:spPr bwMode="auto">
                <a:xfrm>
                  <a:off x="2498" y="2179"/>
                  <a:ext cx="99" cy="19"/>
                </a:xfrm>
                <a:prstGeom prst="rect">
                  <a:avLst/>
                </a:prstGeom>
                <a:solidFill>
                  <a:srgbClr val="191919"/>
                </a:solidFill>
                <a:ln w="9525">
                  <a:noFill/>
                  <a:miter lim="800000"/>
                  <a:headEnd/>
                  <a:tailEnd/>
                </a:ln>
              </p:spPr>
              <p:txBody>
                <a:bodyPr/>
                <a:lstStyle/>
                <a:p>
                  <a:endParaRPr lang="en-US" sz="2000"/>
                </a:p>
              </p:txBody>
            </p:sp>
            <p:sp>
              <p:nvSpPr>
                <p:cNvPr id="580160" name="Rectangle 576"/>
                <p:cNvSpPr>
                  <a:spLocks noChangeArrowheads="1"/>
                </p:cNvSpPr>
                <p:nvPr/>
              </p:nvSpPr>
              <p:spPr bwMode="auto">
                <a:xfrm>
                  <a:off x="2498" y="2178"/>
                  <a:ext cx="99" cy="19"/>
                </a:xfrm>
                <a:prstGeom prst="rect">
                  <a:avLst/>
                </a:prstGeom>
                <a:solidFill>
                  <a:srgbClr val="191919"/>
                </a:solidFill>
                <a:ln w="9525">
                  <a:noFill/>
                  <a:miter lim="800000"/>
                  <a:headEnd/>
                  <a:tailEnd/>
                </a:ln>
              </p:spPr>
              <p:txBody>
                <a:bodyPr/>
                <a:lstStyle/>
                <a:p>
                  <a:endParaRPr lang="en-US" sz="2000"/>
                </a:p>
              </p:txBody>
            </p:sp>
            <p:sp>
              <p:nvSpPr>
                <p:cNvPr id="580161" name="Rectangle 577"/>
                <p:cNvSpPr>
                  <a:spLocks noChangeArrowheads="1"/>
                </p:cNvSpPr>
                <p:nvPr/>
              </p:nvSpPr>
              <p:spPr bwMode="auto">
                <a:xfrm>
                  <a:off x="2498" y="2177"/>
                  <a:ext cx="99" cy="19"/>
                </a:xfrm>
                <a:prstGeom prst="rect">
                  <a:avLst/>
                </a:prstGeom>
                <a:solidFill>
                  <a:srgbClr val="191919"/>
                </a:solidFill>
                <a:ln w="9525">
                  <a:noFill/>
                  <a:miter lim="800000"/>
                  <a:headEnd/>
                  <a:tailEnd/>
                </a:ln>
              </p:spPr>
              <p:txBody>
                <a:bodyPr/>
                <a:lstStyle/>
                <a:p>
                  <a:endParaRPr lang="en-US" sz="2000"/>
                </a:p>
              </p:txBody>
            </p:sp>
            <p:sp>
              <p:nvSpPr>
                <p:cNvPr id="580162" name="Rectangle 578"/>
                <p:cNvSpPr>
                  <a:spLocks noChangeArrowheads="1"/>
                </p:cNvSpPr>
                <p:nvPr/>
              </p:nvSpPr>
              <p:spPr bwMode="auto">
                <a:xfrm>
                  <a:off x="2498" y="2176"/>
                  <a:ext cx="99" cy="20"/>
                </a:xfrm>
                <a:prstGeom prst="rect">
                  <a:avLst/>
                </a:prstGeom>
                <a:solidFill>
                  <a:srgbClr val="191919"/>
                </a:solidFill>
                <a:ln w="9525">
                  <a:noFill/>
                  <a:miter lim="800000"/>
                  <a:headEnd/>
                  <a:tailEnd/>
                </a:ln>
              </p:spPr>
              <p:txBody>
                <a:bodyPr/>
                <a:lstStyle/>
                <a:p>
                  <a:endParaRPr lang="en-US" sz="2000"/>
                </a:p>
              </p:txBody>
            </p:sp>
            <p:sp>
              <p:nvSpPr>
                <p:cNvPr id="580163" name="Rectangle 579"/>
                <p:cNvSpPr>
                  <a:spLocks noChangeArrowheads="1"/>
                </p:cNvSpPr>
                <p:nvPr/>
              </p:nvSpPr>
              <p:spPr bwMode="auto">
                <a:xfrm>
                  <a:off x="2498" y="2176"/>
                  <a:ext cx="99" cy="19"/>
                </a:xfrm>
                <a:prstGeom prst="rect">
                  <a:avLst/>
                </a:prstGeom>
                <a:solidFill>
                  <a:srgbClr val="191919"/>
                </a:solidFill>
                <a:ln w="9525">
                  <a:noFill/>
                  <a:miter lim="800000"/>
                  <a:headEnd/>
                  <a:tailEnd/>
                </a:ln>
              </p:spPr>
              <p:txBody>
                <a:bodyPr/>
                <a:lstStyle/>
                <a:p>
                  <a:endParaRPr lang="en-US" sz="2000"/>
                </a:p>
              </p:txBody>
            </p:sp>
            <p:sp>
              <p:nvSpPr>
                <p:cNvPr id="580164" name="Rectangle 580"/>
                <p:cNvSpPr>
                  <a:spLocks noChangeArrowheads="1"/>
                </p:cNvSpPr>
                <p:nvPr/>
              </p:nvSpPr>
              <p:spPr bwMode="auto">
                <a:xfrm>
                  <a:off x="2498" y="2175"/>
                  <a:ext cx="99" cy="19"/>
                </a:xfrm>
                <a:prstGeom prst="rect">
                  <a:avLst/>
                </a:prstGeom>
                <a:solidFill>
                  <a:srgbClr val="191919"/>
                </a:solidFill>
                <a:ln w="9525">
                  <a:noFill/>
                  <a:miter lim="800000"/>
                  <a:headEnd/>
                  <a:tailEnd/>
                </a:ln>
              </p:spPr>
              <p:txBody>
                <a:bodyPr/>
                <a:lstStyle/>
                <a:p>
                  <a:endParaRPr lang="en-US" sz="2000"/>
                </a:p>
              </p:txBody>
            </p:sp>
            <p:sp>
              <p:nvSpPr>
                <p:cNvPr id="580165" name="Rectangle 581"/>
                <p:cNvSpPr>
                  <a:spLocks noChangeArrowheads="1"/>
                </p:cNvSpPr>
                <p:nvPr/>
              </p:nvSpPr>
              <p:spPr bwMode="auto">
                <a:xfrm>
                  <a:off x="2498" y="2174"/>
                  <a:ext cx="99" cy="20"/>
                </a:xfrm>
                <a:prstGeom prst="rect">
                  <a:avLst/>
                </a:prstGeom>
                <a:solidFill>
                  <a:srgbClr val="191919"/>
                </a:solidFill>
                <a:ln w="9525">
                  <a:noFill/>
                  <a:miter lim="800000"/>
                  <a:headEnd/>
                  <a:tailEnd/>
                </a:ln>
              </p:spPr>
              <p:txBody>
                <a:bodyPr/>
                <a:lstStyle/>
                <a:p>
                  <a:endParaRPr lang="en-US" sz="2000"/>
                </a:p>
              </p:txBody>
            </p:sp>
            <p:sp>
              <p:nvSpPr>
                <p:cNvPr id="580166" name="Rectangle 582"/>
                <p:cNvSpPr>
                  <a:spLocks noChangeArrowheads="1"/>
                </p:cNvSpPr>
                <p:nvPr/>
              </p:nvSpPr>
              <p:spPr bwMode="auto">
                <a:xfrm>
                  <a:off x="2498" y="2174"/>
                  <a:ext cx="99" cy="19"/>
                </a:xfrm>
                <a:prstGeom prst="rect">
                  <a:avLst/>
                </a:prstGeom>
                <a:solidFill>
                  <a:srgbClr val="191919"/>
                </a:solidFill>
                <a:ln w="9525">
                  <a:noFill/>
                  <a:miter lim="800000"/>
                  <a:headEnd/>
                  <a:tailEnd/>
                </a:ln>
              </p:spPr>
              <p:txBody>
                <a:bodyPr/>
                <a:lstStyle/>
                <a:p>
                  <a:endParaRPr lang="en-US" sz="2000"/>
                </a:p>
              </p:txBody>
            </p:sp>
            <p:sp>
              <p:nvSpPr>
                <p:cNvPr id="580167" name="Rectangle 583"/>
                <p:cNvSpPr>
                  <a:spLocks noChangeArrowheads="1"/>
                </p:cNvSpPr>
                <p:nvPr/>
              </p:nvSpPr>
              <p:spPr bwMode="auto">
                <a:xfrm>
                  <a:off x="2498" y="2173"/>
                  <a:ext cx="99" cy="20"/>
                </a:xfrm>
                <a:prstGeom prst="rect">
                  <a:avLst/>
                </a:prstGeom>
                <a:solidFill>
                  <a:srgbClr val="191919"/>
                </a:solidFill>
                <a:ln w="9525">
                  <a:noFill/>
                  <a:miter lim="800000"/>
                  <a:headEnd/>
                  <a:tailEnd/>
                </a:ln>
              </p:spPr>
              <p:txBody>
                <a:bodyPr/>
                <a:lstStyle/>
                <a:p>
                  <a:endParaRPr lang="en-US" sz="2000"/>
                </a:p>
              </p:txBody>
            </p:sp>
            <p:sp>
              <p:nvSpPr>
                <p:cNvPr id="580168" name="Rectangle 584"/>
                <p:cNvSpPr>
                  <a:spLocks noChangeArrowheads="1"/>
                </p:cNvSpPr>
                <p:nvPr/>
              </p:nvSpPr>
              <p:spPr bwMode="auto">
                <a:xfrm>
                  <a:off x="2498" y="2172"/>
                  <a:ext cx="99" cy="19"/>
                </a:xfrm>
                <a:prstGeom prst="rect">
                  <a:avLst/>
                </a:prstGeom>
                <a:solidFill>
                  <a:srgbClr val="242424"/>
                </a:solidFill>
                <a:ln w="9525">
                  <a:noFill/>
                  <a:miter lim="800000"/>
                  <a:headEnd/>
                  <a:tailEnd/>
                </a:ln>
              </p:spPr>
              <p:txBody>
                <a:bodyPr/>
                <a:lstStyle/>
                <a:p>
                  <a:endParaRPr lang="en-US" sz="2000"/>
                </a:p>
              </p:txBody>
            </p:sp>
            <p:sp>
              <p:nvSpPr>
                <p:cNvPr id="580169" name="Rectangle 585"/>
                <p:cNvSpPr>
                  <a:spLocks noChangeArrowheads="1"/>
                </p:cNvSpPr>
                <p:nvPr/>
              </p:nvSpPr>
              <p:spPr bwMode="auto">
                <a:xfrm>
                  <a:off x="2498" y="2171"/>
                  <a:ext cx="99" cy="19"/>
                </a:xfrm>
                <a:prstGeom prst="rect">
                  <a:avLst/>
                </a:prstGeom>
                <a:solidFill>
                  <a:srgbClr val="242424"/>
                </a:solidFill>
                <a:ln w="9525">
                  <a:noFill/>
                  <a:miter lim="800000"/>
                  <a:headEnd/>
                  <a:tailEnd/>
                </a:ln>
              </p:spPr>
              <p:txBody>
                <a:bodyPr/>
                <a:lstStyle/>
                <a:p>
                  <a:endParaRPr lang="en-US" sz="2000"/>
                </a:p>
              </p:txBody>
            </p:sp>
            <p:sp>
              <p:nvSpPr>
                <p:cNvPr id="580170" name="Rectangle 586"/>
                <p:cNvSpPr>
                  <a:spLocks noChangeArrowheads="1"/>
                </p:cNvSpPr>
                <p:nvPr/>
              </p:nvSpPr>
              <p:spPr bwMode="auto">
                <a:xfrm>
                  <a:off x="2498" y="2170"/>
                  <a:ext cx="99" cy="19"/>
                </a:xfrm>
                <a:prstGeom prst="rect">
                  <a:avLst/>
                </a:prstGeom>
                <a:solidFill>
                  <a:srgbClr val="242424"/>
                </a:solidFill>
                <a:ln w="9525">
                  <a:noFill/>
                  <a:miter lim="800000"/>
                  <a:headEnd/>
                  <a:tailEnd/>
                </a:ln>
              </p:spPr>
              <p:txBody>
                <a:bodyPr/>
                <a:lstStyle/>
                <a:p>
                  <a:endParaRPr lang="en-US" sz="2000"/>
                </a:p>
              </p:txBody>
            </p:sp>
            <p:sp>
              <p:nvSpPr>
                <p:cNvPr id="580171" name="Rectangle 587"/>
                <p:cNvSpPr>
                  <a:spLocks noChangeArrowheads="1"/>
                </p:cNvSpPr>
                <p:nvPr/>
              </p:nvSpPr>
              <p:spPr bwMode="auto">
                <a:xfrm>
                  <a:off x="2498" y="2169"/>
                  <a:ext cx="99" cy="19"/>
                </a:xfrm>
                <a:prstGeom prst="rect">
                  <a:avLst/>
                </a:prstGeom>
                <a:solidFill>
                  <a:srgbClr val="242424"/>
                </a:solidFill>
                <a:ln w="9525">
                  <a:noFill/>
                  <a:miter lim="800000"/>
                  <a:headEnd/>
                  <a:tailEnd/>
                </a:ln>
              </p:spPr>
              <p:txBody>
                <a:bodyPr/>
                <a:lstStyle/>
                <a:p>
                  <a:endParaRPr lang="en-US" sz="2000"/>
                </a:p>
              </p:txBody>
            </p:sp>
            <p:sp>
              <p:nvSpPr>
                <p:cNvPr id="580172" name="Rectangle 588"/>
                <p:cNvSpPr>
                  <a:spLocks noChangeArrowheads="1"/>
                </p:cNvSpPr>
                <p:nvPr/>
              </p:nvSpPr>
              <p:spPr bwMode="auto">
                <a:xfrm>
                  <a:off x="2498" y="2168"/>
                  <a:ext cx="99" cy="20"/>
                </a:xfrm>
                <a:prstGeom prst="rect">
                  <a:avLst/>
                </a:prstGeom>
                <a:solidFill>
                  <a:srgbClr val="242424"/>
                </a:solidFill>
                <a:ln w="9525">
                  <a:noFill/>
                  <a:miter lim="800000"/>
                  <a:headEnd/>
                  <a:tailEnd/>
                </a:ln>
              </p:spPr>
              <p:txBody>
                <a:bodyPr/>
                <a:lstStyle/>
                <a:p>
                  <a:endParaRPr lang="en-US" sz="2000"/>
                </a:p>
              </p:txBody>
            </p:sp>
            <p:sp>
              <p:nvSpPr>
                <p:cNvPr id="580173" name="Rectangle 589"/>
                <p:cNvSpPr>
                  <a:spLocks noChangeArrowheads="1"/>
                </p:cNvSpPr>
                <p:nvPr/>
              </p:nvSpPr>
              <p:spPr bwMode="auto">
                <a:xfrm>
                  <a:off x="2498" y="2168"/>
                  <a:ext cx="99" cy="19"/>
                </a:xfrm>
                <a:prstGeom prst="rect">
                  <a:avLst/>
                </a:prstGeom>
                <a:solidFill>
                  <a:srgbClr val="242424"/>
                </a:solidFill>
                <a:ln w="9525">
                  <a:noFill/>
                  <a:miter lim="800000"/>
                  <a:headEnd/>
                  <a:tailEnd/>
                </a:ln>
              </p:spPr>
              <p:txBody>
                <a:bodyPr/>
                <a:lstStyle/>
                <a:p>
                  <a:endParaRPr lang="en-US" sz="2000"/>
                </a:p>
              </p:txBody>
            </p:sp>
            <p:sp>
              <p:nvSpPr>
                <p:cNvPr id="580174" name="Rectangle 590"/>
                <p:cNvSpPr>
                  <a:spLocks noChangeArrowheads="1"/>
                </p:cNvSpPr>
                <p:nvPr/>
              </p:nvSpPr>
              <p:spPr bwMode="auto">
                <a:xfrm>
                  <a:off x="2498" y="2167"/>
                  <a:ext cx="99" cy="19"/>
                </a:xfrm>
                <a:prstGeom prst="rect">
                  <a:avLst/>
                </a:prstGeom>
                <a:solidFill>
                  <a:srgbClr val="242424"/>
                </a:solidFill>
                <a:ln w="9525">
                  <a:noFill/>
                  <a:miter lim="800000"/>
                  <a:headEnd/>
                  <a:tailEnd/>
                </a:ln>
              </p:spPr>
              <p:txBody>
                <a:bodyPr/>
                <a:lstStyle/>
                <a:p>
                  <a:endParaRPr lang="en-US" sz="2000"/>
                </a:p>
              </p:txBody>
            </p:sp>
            <p:sp>
              <p:nvSpPr>
                <p:cNvPr id="580175" name="Rectangle 591"/>
                <p:cNvSpPr>
                  <a:spLocks noChangeArrowheads="1"/>
                </p:cNvSpPr>
                <p:nvPr/>
              </p:nvSpPr>
              <p:spPr bwMode="auto">
                <a:xfrm>
                  <a:off x="2498" y="2166"/>
                  <a:ext cx="99" cy="19"/>
                </a:xfrm>
                <a:prstGeom prst="rect">
                  <a:avLst/>
                </a:prstGeom>
                <a:solidFill>
                  <a:srgbClr val="242424"/>
                </a:solidFill>
                <a:ln w="9525">
                  <a:noFill/>
                  <a:miter lim="800000"/>
                  <a:headEnd/>
                  <a:tailEnd/>
                </a:ln>
              </p:spPr>
              <p:txBody>
                <a:bodyPr/>
                <a:lstStyle/>
                <a:p>
                  <a:endParaRPr lang="en-US" sz="2000"/>
                </a:p>
              </p:txBody>
            </p:sp>
            <p:sp>
              <p:nvSpPr>
                <p:cNvPr id="580176" name="Rectangle 592"/>
                <p:cNvSpPr>
                  <a:spLocks noChangeArrowheads="1"/>
                </p:cNvSpPr>
                <p:nvPr/>
              </p:nvSpPr>
              <p:spPr bwMode="auto">
                <a:xfrm>
                  <a:off x="2498" y="2165"/>
                  <a:ext cx="99" cy="19"/>
                </a:xfrm>
                <a:prstGeom prst="rect">
                  <a:avLst/>
                </a:prstGeom>
                <a:solidFill>
                  <a:srgbClr val="242424"/>
                </a:solidFill>
                <a:ln w="9525">
                  <a:noFill/>
                  <a:miter lim="800000"/>
                  <a:headEnd/>
                  <a:tailEnd/>
                </a:ln>
              </p:spPr>
              <p:txBody>
                <a:bodyPr/>
                <a:lstStyle/>
                <a:p>
                  <a:endParaRPr lang="en-US" sz="2000"/>
                </a:p>
              </p:txBody>
            </p:sp>
            <p:sp>
              <p:nvSpPr>
                <p:cNvPr id="580177" name="Rectangle 593"/>
                <p:cNvSpPr>
                  <a:spLocks noChangeArrowheads="1"/>
                </p:cNvSpPr>
                <p:nvPr/>
              </p:nvSpPr>
              <p:spPr bwMode="auto">
                <a:xfrm>
                  <a:off x="2498" y="2165"/>
                  <a:ext cx="99" cy="19"/>
                </a:xfrm>
                <a:prstGeom prst="rect">
                  <a:avLst/>
                </a:prstGeom>
                <a:solidFill>
                  <a:srgbClr val="242424"/>
                </a:solidFill>
                <a:ln w="9525">
                  <a:noFill/>
                  <a:miter lim="800000"/>
                  <a:headEnd/>
                  <a:tailEnd/>
                </a:ln>
              </p:spPr>
              <p:txBody>
                <a:bodyPr/>
                <a:lstStyle/>
                <a:p>
                  <a:endParaRPr lang="en-US" sz="2000"/>
                </a:p>
              </p:txBody>
            </p:sp>
            <p:sp>
              <p:nvSpPr>
                <p:cNvPr id="580178" name="Rectangle 594"/>
                <p:cNvSpPr>
                  <a:spLocks noChangeArrowheads="1"/>
                </p:cNvSpPr>
                <p:nvPr/>
              </p:nvSpPr>
              <p:spPr bwMode="auto">
                <a:xfrm>
                  <a:off x="2498" y="2164"/>
                  <a:ext cx="99" cy="18"/>
                </a:xfrm>
                <a:prstGeom prst="rect">
                  <a:avLst/>
                </a:prstGeom>
                <a:solidFill>
                  <a:srgbClr val="242424"/>
                </a:solidFill>
                <a:ln w="9525">
                  <a:noFill/>
                  <a:miter lim="800000"/>
                  <a:headEnd/>
                  <a:tailEnd/>
                </a:ln>
              </p:spPr>
              <p:txBody>
                <a:bodyPr/>
                <a:lstStyle/>
                <a:p>
                  <a:endParaRPr lang="en-US" sz="2000"/>
                </a:p>
              </p:txBody>
            </p:sp>
            <p:sp>
              <p:nvSpPr>
                <p:cNvPr id="580179" name="Rectangle 595"/>
                <p:cNvSpPr>
                  <a:spLocks noChangeArrowheads="1"/>
                </p:cNvSpPr>
                <p:nvPr/>
              </p:nvSpPr>
              <p:spPr bwMode="auto">
                <a:xfrm>
                  <a:off x="2498" y="2163"/>
                  <a:ext cx="99" cy="18"/>
                </a:xfrm>
                <a:prstGeom prst="rect">
                  <a:avLst/>
                </a:prstGeom>
                <a:solidFill>
                  <a:srgbClr val="242424"/>
                </a:solidFill>
                <a:ln w="9525">
                  <a:noFill/>
                  <a:miter lim="800000"/>
                  <a:headEnd/>
                  <a:tailEnd/>
                </a:ln>
              </p:spPr>
              <p:txBody>
                <a:bodyPr/>
                <a:lstStyle/>
                <a:p>
                  <a:endParaRPr lang="en-US" sz="2000"/>
                </a:p>
              </p:txBody>
            </p:sp>
            <p:sp>
              <p:nvSpPr>
                <p:cNvPr id="580180" name="Rectangle 596"/>
                <p:cNvSpPr>
                  <a:spLocks noChangeArrowheads="1"/>
                </p:cNvSpPr>
                <p:nvPr/>
              </p:nvSpPr>
              <p:spPr bwMode="auto">
                <a:xfrm>
                  <a:off x="2498" y="2162"/>
                  <a:ext cx="99" cy="19"/>
                </a:xfrm>
                <a:prstGeom prst="rect">
                  <a:avLst/>
                </a:prstGeom>
                <a:solidFill>
                  <a:srgbClr val="242424"/>
                </a:solidFill>
                <a:ln w="9525">
                  <a:noFill/>
                  <a:miter lim="800000"/>
                  <a:headEnd/>
                  <a:tailEnd/>
                </a:ln>
              </p:spPr>
              <p:txBody>
                <a:bodyPr/>
                <a:lstStyle/>
                <a:p>
                  <a:endParaRPr lang="en-US" sz="2000"/>
                </a:p>
              </p:txBody>
            </p:sp>
            <p:sp>
              <p:nvSpPr>
                <p:cNvPr id="580181" name="Rectangle 597"/>
                <p:cNvSpPr>
                  <a:spLocks noChangeArrowheads="1"/>
                </p:cNvSpPr>
                <p:nvPr/>
              </p:nvSpPr>
              <p:spPr bwMode="auto">
                <a:xfrm>
                  <a:off x="2498" y="2161"/>
                  <a:ext cx="99" cy="19"/>
                </a:xfrm>
                <a:prstGeom prst="rect">
                  <a:avLst/>
                </a:prstGeom>
                <a:solidFill>
                  <a:srgbClr val="242424"/>
                </a:solidFill>
                <a:ln w="9525">
                  <a:noFill/>
                  <a:miter lim="800000"/>
                  <a:headEnd/>
                  <a:tailEnd/>
                </a:ln>
              </p:spPr>
              <p:txBody>
                <a:bodyPr/>
                <a:lstStyle/>
                <a:p>
                  <a:endParaRPr lang="en-US" sz="2000"/>
                </a:p>
              </p:txBody>
            </p:sp>
            <p:sp>
              <p:nvSpPr>
                <p:cNvPr id="580182" name="Rectangle 598"/>
                <p:cNvSpPr>
                  <a:spLocks noChangeArrowheads="1"/>
                </p:cNvSpPr>
                <p:nvPr/>
              </p:nvSpPr>
              <p:spPr bwMode="auto">
                <a:xfrm>
                  <a:off x="2498" y="2161"/>
                  <a:ext cx="99" cy="19"/>
                </a:xfrm>
                <a:prstGeom prst="rect">
                  <a:avLst/>
                </a:prstGeom>
                <a:solidFill>
                  <a:srgbClr val="242424"/>
                </a:solidFill>
                <a:ln w="9525">
                  <a:noFill/>
                  <a:miter lim="800000"/>
                  <a:headEnd/>
                  <a:tailEnd/>
                </a:ln>
              </p:spPr>
              <p:txBody>
                <a:bodyPr/>
                <a:lstStyle/>
                <a:p>
                  <a:endParaRPr lang="en-US" sz="2000"/>
                </a:p>
              </p:txBody>
            </p:sp>
            <p:sp>
              <p:nvSpPr>
                <p:cNvPr id="580183" name="Rectangle 599"/>
                <p:cNvSpPr>
                  <a:spLocks noChangeArrowheads="1"/>
                </p:cNvSpPr>
                <p:nvPr/>
              </p:nvSpPr>
              <p:spPr bwMode="auto">
                <a:xfrm>
                  <a:off x="2498" y="2160"/>
                  <a:ext cx="99" cy="18"/>
                </a:xfrm>
                <a:prstGeom prst="rect">
                  <a:avLst/>
                </a:prstGeom>
                <a:solidFill>
                  <a:srgbClr val="242424"/>
                </a:solidFill>
                <a:ln w="9525">
                  <a:noFill/>
                  <a:miter lim="800000"/>
                  <a:headEnd/>
                  <a:tailEnd/>
                </a:ln>
              </p:spPr>
              <p:txBody>
                <a:bodyPr/>
                <a:lstStyle/>
                <a:p>
                  <a:endParaRPr lang="en-US" sz="2000"/>
                </a:p>
              </p:txBody>
            </p:sp>
            <p:sp>
              <p:nvSpPr>
                <p:cNvPr id="580184" name="Rectangle 600"/>
                <p:cNvSpPr>
                  <a:spLocks noChangeArrowheads="1"/>
                </p:cNvSpPr>
                <p:nvPr/>
              </p:nvSpPr>
              <p:spPr bwMode="auto">
                <a:xfrm>
                  <a:off x="2498" y="2159"/>
                  <a:ext cx="99" cy="18"/>
                </a:xfrm>
                <a:prstGeom prst="rect">
                  <a:avLst/>
                </a:prstGeom>
                <a:solidFill>
                  <a:srgbClr val="323232"/>
                </a:solidFill>
                <a:ln w="9525">
                  <a:noFill/>
                  <a:miter lim="800000"/>
                  <a:headEnd/>
                  <a:tailEnd/>
                </a:ln>
              </p:spPr>
              <p:txBody>
                <a:bodyPr/>
                <a:lstStyle/>
                <a:p>
                  <a:endParaRPr lang="en-US" sz="2000"/>
                </a:p>
              </p:txBody>
            </p:sp>
            <p:sp>
              <p:nvSpPr>
                <p:cNvPr id="580185" name="Rectangle 601"/>
                <p:cNvSpPr>
                  <a:spLocks noChangeArrowheads="1"/>
                </p:cNvSpPr>
                <p:nvPr/>
              </p:nvSpPr>
              <p:spPr bwMode="auto">
                <a:xfrm>
                  <a:off x="2498" y="2157"/>
                  <a:ext cx="99" cy="19"/>
                </a:xfrm>
                <a:prstGeom prst="rect">
                  <a:avLst/>
                </a:prstGeom>
                <a:solidFill>
                  <a:srgbClr val="323232"/>
                </a:solidFill>
                <a:ln w="9525">
                  <a:noFill/>
                  <a:miter lim="800000"/>
                  <a:headEnd/>
                  <a:tailEnd/>
                </a:ln>
              </p:spPr>
              <p:txBody>
                <a:bodyPr/>
                <a:lstStyle/>
                <a:p>
                  <a:endParaRPr lang="en-US" sz="2000"/>
                </a:p>
              </p:txBody>
            </p:sp>
            <p:sp>
              <p:nvSpPr>
                <p:cNvPr id="580186" name="Rectangle 602"/>
                <p:cNvSpPr>
                  <a:spLocks noChangeArrowheads="1"/>
                </p:cNvSpPr>
                <p:nvPr/>
              </p:nvSpPr>
              <p:spPr bwMode="auto">
                <a:xfrm>
                  <a:off x="2498" y="2157"/>
                  <a:ext cx="99" cy="19"/>
                </a:xfrm>
                <a:prstGeom prst="rect">
                  <a:avLst/>
                </a:prstGeom>
                <a:solidFill>
                  <a:srgbClr val="323232"/>
                </a:solidFill>
                <a:ln w="9525">
                  <a:noFill/>
                  <a:miter lim="800000"/>
                  <a:headEnd/>
                  <a:tailEnd/>
                </a:ln>
              </p:spPr>
              <p:txBody>
                <a:bodyPr/>
                <a:lstStyle/>
                <a:p>
                  <a:endParaRPr lang="en-US" sz="2000"/>
                </a:p>
              </p:txBody>
            </p:sp>
            <p:sp>
              <p:nvSpPr>
                <p:cNvPr id="580187" name="Rectangle 603"/>
                <p:cNvSpPr>
                  <a:spLocks noChangeArrowheads="1"/>
                </p:cNvSpPr>
                <p:nvPr/>
              </p:nvSpPr>
              <p:spPr bwMode="auto">
                <a:xfrm>
                  <a:off x="2498" y="2157"/>
                  <a:ext cx="99" cy="18"/>
                </a:xfrm>
                <a:prstGeom prst="rect">
                  <a:avLst/>
                </a:prstGeom>
                <a:solidFill>
                  <a:srgbClr val="323232"/>
                </a:solidFill>
                <a:ln w="9525">
                  <a:noFill/>
                  <a:miter lim="800000"/>
                  <a:headEnd/>
                  <a:tailEnd/>
                </a:ln>
              </p:spPr>
              <p:txBody>
                <a:bodyPr/>
                <a:lstStyle/>
                <a:p>
                  <a:endParaRPr lang="en-US" sz="2000"/>
                </a:p>
              </p:txBody>
            </p:sp>
            <p:sp>
              <p:nvSpPr>
                <p:cNvPr id="580188" name="Rectangle 604"/>
                <p:cNvSpPr>
                  <a:spLocks noChangeArrowheads="1"/>
                </p:cNvSpPr>
                <p:nvPr/>
              </p:nvSpPr>
              <p:spPr bwMode="auto">
                <a:xfrm>
                  <a:off x="2498" y="2156"/>
                  <a:ext cx="99" cy="18"/>
                </a:xfrm>
                <a:prstGeom prst="rect">
                  <a:avLst/>
                </a:prstGeom>
                <a:solidFill>
                  <a:srgbClr val="323232"/>
                </a:solidFill>
                <a:ln w="9525">
                  <a:noFill/>
                  <a:miter lim="800000"/>
                  <a:headEnd/>
                  <a:tailEnd/>
                </a:ln>
              </p:spPr>
              <p:txBody>
                <a:bodyPr/>
                <a:lstStyle/>
                <a:p>
                  <a:endParaRPr lang="en-US" sz="2000"/>
                </a:p>
              </p:txBody>
            </p:sp>
            <p:sp>
              <p:nvSpPr>
                <p:cNvPr id="580189" name="Rectangle 605"/>
                <p:cNvSpPr>
                  <a:spLocks noChangeArrowheads="1"/>
                </p:cNvSpPr>
                <p:nvPr/>
              </p:nvSpPr>
              <p:spPr bwMode="auto">
                <a:xfrm>
                  <a:off x="2498" y="2155"/>
                  <a:ext cx="99" cy="19"/>
                </a:xfrm>
                <a:prstGeom prst="rect">
                  <a:avLst/>
                </a:prstGeom>
                <a:solidFill>
                  <a:srgbClr val="323232"/>
                </a:solidFill>
                <a:ln w="9525">
                  <a:noFill/>
                  <a:miter lim="800000"/>
                  <a:headEnd/>
                  <a:tailEnd/>
                </a:ln>
              </p:spPr>
              <p:txBody>
                <a:bodyPr/>
                <a:lstStyle/>
                <a:p>
                  <a:endParaRPr lang="en-US" sz="2000"/>
                </a:p>
              </p:txBody>
            </p:sp>
            <p:sp>
              <p:nvSpPr>
                <p:cNvPr id="580190" name="Rectangle 606"/>
                <p:cNvSpPr>
                  <a:spLocks noChangeArrowheads="1"/>
                </p:cNvSpPr>
                <p:nvPr/>
              </p:nvSpPr>
              <p:spPr bwMode="auto">
                <a:xfrm>
                  <a:off x="2498" y="2155"/>
                  <a:ext cx="99" cy="18"/>
                </a:xfrm>
                <a:prstGeom prst="rect">
                  <a:avLst/>
                </a:prstGeom>
                <a:solidFill>
                  <a:srgbClr val="323232"/>
                </a:solidFill>
                <a:ln w="9525">
                  <a:noFill/>
                  <a:miter lim="800000"/>
                  <a:headEnd/>
                  <a:tailEnd/>
                </a:ln>
              </p:spPr>
              <p:txBody>
                <a:bodyPr/>
                <a:lstStyle/>
                <a:p>
                  <a:endParaRPr lang="en-US" sz="2000"/>
                </a:p>
              </p:txBody>
            </p:sp>
            <p:sp>
              <p:nvSpPr>
                <p:cNvPr id="580191" name="Rectangle 607"/>
                <p:cNvSpPr>
                  <a:spLocks noChangeArrowheads="1"/>
                </p:cNvSpPr>
                <p:nvPr/>
              </p:nvSpPr>
              <p:spPr bwMode="auto">
                <a:xfrm>
                  <a:off x="2498" y="2154"/>
                  <a:ext cx="99" cy="18"/>
                </a:xfrm>
                <a:prstGeom prst="rect">
                  <a:avLst/>
                </a:prstGeom>
                <a:solidFill>
                  <a:srgbClr val="323232"/>
                </a:solidFill>
                <a:ln w="9525">
                  <a:noFill/>
                  <a:miter lim="800000"/>
                  <a:headEnd/>
                  <a:tailEnd/>
                </a:ln>
              </p:spPr>
              <p:txBody>
                <a:bodyPr/>
                <a:lstStyle/>
                <a:p>
                  <a:endParaRPr lang="en-US" sz="2000"/>
                </a:p>
              </p:txBody>
            </p:sp>
            <p:sp>
              <p:nvSpPr>
                <p:cNvPr id="580192" name="Rectangle 608"/>
                <p:cNvSpPr>
                  <a:spLocks noChangeArrowheads="1"/>
                </p:cNvSpPr>
                <p:nvPr/>
              </p:nvSpPr>
              <p:spPr bwMode="auto">
                <a:xfrm>
                  <a:off x="2498" y="2153"/>
                  <a:ext cx="99" cy="17"/>
                </a:xfrm>
                <a:prstGeom prst="rect">
                  <a:avLst/>
                </a:prstGeom>
                <a:solidFill>
                  <a:srgbClr val="323232"/>
                </a:solidFill>
                <a:ln w="9525">
                  <a:noFill/>
                  <a:miter lim="800000"/>
                  <a:headEnd/>
                  <a:tailEnd/>
                </a:ln>
              </p:spPr>
              <p:txBody>
                <a:bodyPr/>
                <a:lstStyle/>
                <a:p>
                  <a:endParaRPr lang="en-US" sz="2000"/>
                </a:p>
              </p:txBody>
            </p:sp>
            <p:sp>
              <p:nvSpPr>
                <p:cNvPr id="580193" name="Rectangle 609"/>
                <p:cNvSpPr>
                  <a:spLocks noChangeArrowheads="1"/>
                </p:cNvSpPr>
                <p:nvPr/>
              </p:nvSpPr>
              <p:spPr bwMode="auto">
                <a:xfrm>
                  <a:off x="2498" y="2152"/>
                  <a:ext cx="99" cy="17"/>
                </a:xfrm>
                <a:prstGeom prst="rect">
                  <a:avLst/>
                </a:prstGeom>
                <a:solidFill>
                  <a:srgbClr val="323232"/>
                </a:solidFill>
                <a:ln w="9525">
                  <a:noFill/>
                  <a:miter lim="800000"/>
                  <a:headEnd/>
                  <a:tailEnd/>
                </a:ln>
              </p:spPr>
              <p:txBody>
                <a:bodyPr/>
                <a:lstStyle/>
                <a:p>
                  <a:endParaRPr lang="en-US" sz="2000"/>
                </a:p>
              </p:txBody>
            </p:sp>
            <p:sp>
              <p:nvSpPr>
                <p:cNvPr id="580194" name="Rectangle 610"/>
                <p:cNvSpPr>
                  <a:spLocks noChangeArrowheads="1"/>
                </p:cNvSpPr>
                <p:nvPr/>
              </p:nvSpPr>
              <p:spPr bwMode="auto">
                <a:xfrm>
                  <a:off x="2498" y="2152"/>
                  <a:ext cx="99" cy="17"/>
                </a:xfrm>
                <a:prstGeom prst="rect">
                  <a:avLst/>
                </a:prstGeom>
                <a:solidFill>
                  <a:srgbClr val="323232"/>
                </a:solidFill>
                <a:ln w="9525">
                  <a:noFill/>
                  <a:miter lim="800000"/>
                  <a:headEnd/>
                  <a:tailEnd/>
                </a:ln>
              </p:spPr>
              <p:txBody>
                <a:bodyPr/>
                <a:lstStyle/>
                <a:p>
                  <a:endParaRPr lang="en-US" sz="2000"/>
                </a:p>
              </p:txBody>
            </p:sp>
            <p:sp>
              <p:nvSpPr>
                <p:cNvPr id="580195" name="Rectangle 611"/>
                <p:cNvSpPr>
                  <a:spLocks noChangeArrowheads="1"/>
                </p:cNvSpPr>
                <p:nvPr/>
              </p:nvSpPr>
              <p:spPr bwMode="auto">
                <a:xfrm>
                  <a:off x="2498" y="2150"/>
                  <a:ext cx="99" cy="18"/>
                </a:xfrm>
                <a:prstGeom prst="rect">
                  <a:avLst/>
                </a:prstGeom>
                <a:solidFill>
                  <a:srgbClr val="323232"/>
                </a:solidFill>
                <a:ln w="9525">
                  <a:noFill/>
                  <a:miter lim="800000"/>
                  <a:headEnd/>
                  <a:tailEnd/>
                </a:ln>
              </p:spPr>
              <p:txBody>
                <a:bodyPr/>
                <a:lstStyle/>
                <a:p>
                  <a:endParaRPr lang="en-US" sz="2000"/>
                </a:p>
              </p:txBody>
            </p:sp>
            <p:sp>
              <p:nvSpPr>
                <p:cNvPr id="580196" name="Rectangle 612"/>
                <p:cNvSpPr>
                  <a:spLocks noChangeArrowheads="1"/>
                </p:cNvSpPr>
                <p:nvPr/>
              </p:nvSpPr>
              <p:spPr bwMode="auto">
                <a:xfrm>
                  <a:off x="2498" y="2150"/>
                  <a:ext cx="99" cy="17"/>
                </a:xfrm>
                <a:prstGeom prst="rect">
                  <a:avLst/>
                </a:prstGeom>
                <a:solidFill>
                  <a:srgbClr val="323232"/>
                </a:solidFill>
                <a:ln w="9525">
                  <a:noFill/>
                  <a:miter lim="800000"/>
                  <a:headEnd/>
                  <a:tailEnd/>
                </a:ln>
              </p:spPr>
              <p:txBody>
                <a:bodyPr/>
                <a:lstStyle/>
                <a:p>
                  <a:endParaRPr lang="en-US" sz="2000"/>
                </a:p>
              </p:txBody>
            </p:sp>
            <p:sp>
              <p:nvSpPr>
                <p:cNvPr id="580197" name="Rectangle 613"/>
                <p:cNvSpPr>
                  <a:spLocks noChangeArrowheads="1"/>
                </p:cNvSpPr>
                <p:nvPr/>
              </p:nvSpPr>
              <p:spPr bwMode="auto">
                <a:xfrm>
                  <a:off x="2498" y="2149"/>
                  <a:ext cx="99" cy="17"/>
                </a:xfrm>
                <a:prstGeom prst="rect">
                  <a:avLst/>
                </a:prstGeom>
                <a:solidFill>
                  <a:srgbClr val="323232"/>
                </a:solidFill>
                <a:ln w="9525">
                  <a:noFill/>
                  <a:miter lim="800000"/>
                  <a:headEnd/>
                  <a:tailEnd/>
                </a:ln>
              </p:spPr>
              <p:txBody>
                <a:bodyPr/>
                <a:lstStyle/>
                <a:p>
                  <a:endParaRPr lang="en-US" sz="2000"/>
                </a:p>
              </p:txBody>
            </p:sp>
            <p:sp>
              <p:nvSpPr>
                <p:cNvPr id="580198" name="Rectangle 614"/>
                <p:cNvSpPr>
                  <a:spLocks noChangeArrowheads="1"/>
                </p:cNvSpPr>
                <p:nvPr/>
              </p:nvSpPr>
              <p:spPr bwMode="auto">
                <a:xfrm>
                  <a:off x="2498" y="2148"/>
                  <a:ext cx="99" cy="17"/>
                </a:xfrm>
                <a:prstGeom prst="rect">
                  <a:avLst/>
                </a:prstGeom>
                <a:solidFill>
                  <a:srgbClr val="323232"/>
                </a:solidFill>
                <a:ln w="9525">
                  <a:noFill/>
                  <a:miter lim="800000"/>
                  <a:headEnd/>
                  <a:tailEnd/>
                </a:ln>
              </p:spPr>
              <p:txBody>
                <a:bodyPr/>
                <a:lstStyle/>
                <a:p>
                  <a:endParaRPr lang="en-US" sz="2000"/>
                </a:p>
              </p:txBody>
            </p:sp>
            <p:sp>
              <p:nvSpPr>
                <p:cNvPr id="580199" name="Rectangle 615"/>
                <p:cNvSpPr>
                  <a:spLocks noChangeArrowheads="1"/>
                </p:cNvSpPr>
                <p:nvPr/>
              </p:nvSpPr>
              <p:spPr bwMode="auto">
                <a:xfrm>
                  <a:off x="2498" y="2147"/>
                  <a:ext cx="99" cy="18"/>
                </a:xfrm>
                <a:prstGeom prst="rect">
                  <a:avLst/>
                </a:prstGeom>
                <a:solidFill>
                  <a:srgbClr val="323232"/>
                </a:solidFill>
                <a:ln w="9525">
                  <a:noFill/>
                  <a:miter lim="800000"/>
                  <a:headEnd/>
                  <a:tailEnd/>
                </a:ln>
              </p:spPr>
              <p:txBody>
                <a:bodyPr/>
                <a:lstStyle/>
                <a:p>
                  <a:endParaRPr lang="en-US" sz="2000"/>
                </a:p>
              </p:txBody>
            </p:sp>
            <p:sp>
              <p:nvSpPr>
                <p:cNvPr id="580200" name="Rectangle 616"/>
                <p:cNvSpPr>
                  <a:spLocks noChangeArrowheads="1"/>
                </p:cNvSpPr>
                <p:nvPr/>
              </p:nvSpPr>
              <p:spPr bwMode="auto">
                <a:xfrm>
                  <a:off x="2498" y="2146"/>
                  <a:ext cx="99" cy="18"/>
                </a:xfrm>
                <a:prstGeom prst="rect">
                  <a:avLst/>
                </a:prstGeom>
                <a:solidFill>
                  <a:srgbClr val="444444"/>
                </a:solidFill>
                <a:ln w="9525">
                  <a:noFill/>
                  <a:miter lim="800000"/>
                  <a:headEnd/>
                  <a:tailEnd/>
                </a:ln>
              </p:spPr>
              <p:txBody>
                <a:bodyPr/>
                <a:lstStyle/>
                <a:p>
                  <a:endParaRPr lang="en-US" sz="2000"/>
                </a:p>
              </p:txBody>
            </p:sp>
            <p:sp>
              <p:nvSpPr>
                <p:cNvPr id="580201" name="Rectangle 617"/>
                <p:cNvSpPr>
                  <a:spLocks noChangeArrowheads="1"/>
                </p:cNvSpPr>
                <p:nvPr/>
              </p:nvSpPr>
              <p:spPr bwMode="auto">
                <a:xfrm>
                  <a:off x="2498" y="2146"/>
                  <a:ext cx="99" cy="17"/>
                </a:xfrm>
                <a:prstGeom prst="rect">
                  <a:avLst/>
                </a:prstGeom>
                <a:solidFill>
                  <a:srgbClr val="444444"/>
                </a:solidFill>
                <a:ln w="9525">
                  <a:noFill/>
                  <a:miter lim="800000"/>
                  <a:headEnd/>
                  <a:tailEnd/>
                </a:ln>
              </p:spPr>
              <p:txBody>
                <a:bodyPr/>
                <a:lstStyle/>
                <a:p>
                  <a:endParaRPr lang="en-US" sz="2000"/>
                </a:p>
              </p:txBody>
            </p:sp>
            <p:sp>
              <p:nvSpPr>
                <p:cNvPr id="580202" name="Rectangle 618"/>
                <p:cNvSpPr>
                  <a:spLocks noChangeArrowheads="1"/>
                </p:cNvSpPr>
                <p:nvPr/>
              </p:nvSpPr>
              <p:spPr bwMode="auto">
                <a:xfrm>
                  <a:off x="2498" y="2145"/>
                  <a:ext cx="99" cy="17"/>
                </a:xfrm>
                <a:prstGeom prst="rect">
                  <a:avLst/>
                </a:prstGeom>
                <a:solidFill>
                  <a:srgbClr val="444444"/>
                </a:solidFill>
                <a:ln w="9525">
                  <a:noFill/>
                  <a:miter lim="800000"/>
                  <a:headEnd/>
                  <a:tailEnd/>
                </a:ln>
              </p:spPr>
              <p:txBody>
                <a:bodyPr/>
                <a:lstStyle/>
                <a:p>
                  <a:endParaRPr lang="en-US" sz="2000"/>
                </a:p>
              </p:txBody>
            </p:sp>
            <p:sp>
              <p:nvSpPr>
                <p:cNvPr id="580203" name="Rectangle 619"/>
                <p:cNvSpPr>
                  <a:spLocks noChangeArrowheads="1"/>
                </p:cNvSpPr>
                <p:nvPr/>
              </p:nvSpPr>
              <p:spPr bwMode="auto">
                <a:xfrm>
                  <a:off x="2498" y="2145"/>
                  <a:ext cx="99" cy="16"/>
                </a:xfrm>
                <a:prstGeom prst="rect">
                  <a:avLst/>
                </a:prstGeom>
                <a:solidFill>
                  <a:srgbClr val="444444"/>
                </a:solidFill>
                <a:ln w="9525">
                  <a:noFill/>
                  <a:miter lim="800000"/>
                  <a:headEnd/>
                  <a:tailEnd/>
                </a:ln>
              </p:spPr>
              <p:txBody>
                <a:bodyPr/>
                <a:lstStyle/>
                <a:p>
                  <a:endParaRPr lang="en-US" sz="2000"/>
                </a:p>
              </p:txBody>
            </p:sp>
            <p:sp>
              <p:nvSpPr>
                <p:cNvPr id="580204" name="Rectangle 620"/>
                <p:cNvSpPr>
                  <a:spLocks noChangeArrowheads="1"/>
                </p:cNvSpPr>
                <p:nvPr/>
              </p:nvSpPr>
              <p:spPr bwMode="auto">
                <a:xfrm>
                  <a:off x="2498" y="2143"/>
                  <a:ext cx="99" cy="18"/>
                </a:xfrm>
                <a:prstGeom prst="rect">
                  <a:avLst/>
                </a:prstGeom>
                <a:solidFill>
                  <a:srgbClr val="444444"/>
                </a:solidFill>
                <a:ln w="9525">
                  <a:noFill/>
                  <a:miter lim="800000"/>
                  <a:headEnd/>
                  <a:tailEnd/>
                </a:ln>
              </p:spPr>
              <p:txBody>
                <a:bodyPr/>
                <a:lstStyle/>
                <a:p>
                  <a:endParaRPr lang="en-US" sz="2000"/>
                </a:p>
              </p:txBody>
            </p:sp>
            <p:sp>
              <p:nvSpPr>
                <p:cNvPr id="580205" name="Rectangle 621"/>
                <p:cNvSpPr>
                  <a:spLocks noChangeArrowheads="1"/>
                </p:cNvSpPr>
                <p:nvPr/>
              </p:nvSpPr>
              <p:spPr bwMode="auto">
                <a:xfrm>
                  <a:off x="2498" y="2142"/>
                  <a:ext cx="99" cy="18"/>
                </a:xfrm>
                <a:prstGeom prst="rect">
                  <a:avLst/>
                </a:prstGeom>
                <a:solidFill>
                  <a:srgbClr val="444444"/>
                </a:solidFill>
                <a:ln w="9525">
                  <a:noFill/>
                  <a:miter lim="800000"/>
                  <a:headEnd/>
                  <a:tailEnd/>
                </a:ln>
              </p:spPr>
              <p:txBody>
                <a:bodyPr/>
                <a:lstStyle/>
                <a:p>
                  <a:endParaRPr lang="en-US" sz="2000"/>
                </a:p>
              </p:txBody>
            </p:sp>
            <p:sp>
              <p:nvSpPr>
                <p:cNvPr id="580206" name="Rectangle 622"/>
                <p:cNvSpPr>
                  <a:spLocks noChangeArrowheads="1"/>
                </p:cNvSpPr>
                <p:nvPr/>
              </p:nvSpPr>
              <p:spPr bwMode="auto">
                <a:xfrm>
                  <a:off x="2498" y="2141"/>
                  <a:ext cx="99" cy="17"/>
                </a:xfrm>
                <a:prstGeom prst="rect">
                  <a:avLst/>
                </a:prstGeom>
                <a:solidFill>
                  <a:srgbClr val="444444"/>
                </a:solidFill>
                <a:ln w="9525">
                  <a:noFill/>
                  <a:miter lim="800000"/>
                  <a:headEnd/>
                  <a:tailEnd/>
                </a:ln>
              </p:spPr>
              <p:txBody>
                <a:bodyPr/>
                <a:lstStyle/>
                <a:p>
                  <a:endParaRPr lang="en-US" sz="2000"/>
                </a:p>
              </p:txBody>
            </p:sp>
            <p:sp>
              <p:nvSpPr>
                <p:cNvPr id="580207" name="Rectangle 623"/>
                <p:cNvSpPr>
                  <a:spLocks noChangeArrowheads="1"/>
                </p:cNvSpPr>
                <p:nvPr/>
              </p:nvSpPr>
              <p:spPr bwMode="auto">
                <a:xfrm>
                  <a:off x="2498" y="2140"/>
                  <a:ext cx="99" cy="17"/>
                </a:xfrm>
                <a:prstGeom prst="rect">
                  <a:avLst/>
                </a:prstGeom>
                <a:solidFill>
                  <a:srgbClr val="444444"/>
                </a:solidFill>
                <a:ln w="9525">
                  <a:noFill/>
                  <a:miter lim="800000"/>
                  <a:headEnd/>
                  <a:tailEnd/>
                </a:ln>
              </p:spPr>
              <p:txBody>
                <a:bodyPr/>
                <a:lstStyle/>
                <a:p>
                  <a:endParaRPr lang="en-US" sz="2000"/>
                </a:p>
              </p:txBody>
            </p:sp>
            <p:sp>
              <p:nvSpPr>
                <p:cNvPr id="580208" name="Rectangle 624"/>
                <p:cNvSpPr>
                  <a:spLocks noChangeArrowheads="1"/>
                </p:cNvSpPr>
                <p:nvPr/>
              </p:nvSpPr>
              <p:spPr bwMode="auto">
                <a:xfrm>
                  <a:off x="2498" y="2140"/>
                  <a:ext cx="99" cy="17"/>
                </a:xfrm>
                <a:prstGeom prst="rect">
                  <a:avLst/>
                </a:prstGeom>
                <a:solidFill>
                  <a:srgbClr val="444444"/>
                </a:solidFill>
                <a:ln w="9525">
                  <a:noFill/>
                  <a:miter lim="800000"/>
                  <a:headEnd/>
                  <a:tailEnd/>
                </a:ln>
              </p:spPr>
              <p:txBody>
                <a:bodyPr/>
                <a:lstStyle/>
                <a:p>
                  <a:endParaRPr lang="en-US" sz="2000"/>
                </a:p>
              </p:txBody>
            </p:sp>
            <p:sp>
              <p:nvSpPr>
                <p:cNvPr id="580209" name="Rectangle 625"/>
                <p:cNvSpPr>
                  <a:spLocks noChangeArrowheads="1"/>
                </p:cNvSpPr>
                <p:nvPr/>
              </p:nvSpPr>
              <p:spPr bwMode="auto">
                <a:xfrm>
                  <a:off x="2498" y="2139"/>
                  <a:ext cx="99" cy="18"/>
                </a:xfrm>
                <a:prstGeom prst="rect">
                  <a:avLst/>
                </a:prstGeom>
                <a:solidFill>
                  <a:srgbClr val="444444"/>
                </a:solidFill>
                <a:ln w="9525">
                  <a:noFill/>
                  <a:miter lim="800000"/>
                  <a:headEnd/>
                  <a:tailEnd/>
                </a:ln>
              </p:spPr>
              <p:txBody>
                <a:bodyPr/>
                <a:lstStyle/>
                <a:p>
                  <a:endParaRPr lang="en-US" sz="2000"/>
                </a:p>
              </p:txBody>
            </p:sp>
            <p:sp>
              <p:nvSpPr>
                <p:cNvPr id="580210" name="Rectangle 626"/>
                <p:cNvSpPr>
                  <a:spLocks noChangeArrowheads="1"/>
                </p:cNvSpPr>
                <p:nvPr/>
              </p:nvSpPr>
              <p:spPr bwMode="auto">
                <a:xfrm>
                  <a:off x="2498" y="2139"/>
                  <a:ext cx="99" cy="16"/>
                </a:xfrm>
                <a:prstGeom prst="rect">
                  <a:avLst/>
                </a:prstGeom>
                <a:solidFill>
                  <a:srgbClr val="444444"/>
                </a:solidFill>
                <a:ln w="9525">
                  <a:noFill/>
                  <a:miter lim="800000"/>
                  <a:headEnd/>
                  <a:tailEnd/>
                </a:ln>
              </p:spPr>
              <p:txBody>
                <a:bodyPr/>
                <a:lstStyle/>
                <a:p>
                  <a:endParaRPr lang="en-US" sz="2000"/>
                </a:p>
              </p:txBody>
            </p:sp>
            <p:sp>
              <p:nvSpPr>
                <p:cNvPr id="580211" name="Rectangle 627"/>
                <p:cNvSpPr>
                  <a:spLocks noChangeArrowheads="1"/>
                </p:cNvSpPr>
                <p:nvPr/>
              </p:nvSpPr>
              <p:spPr bwMode="auto">
                <a:xfrm>
                  <a:off x="2498" y="2138"/>
                  <a:ext cx="99" cy="17"/>
                </a:xfrm>
                <a:prstGeom prst="rect">
                  <a:avLst/>
                </a:prstGeom>
                <a:solidFill>
                  <a:srgbClr val="444444"/>
                </a:solidFill>
                <a:ln w="9525">
                  <a:noFill/>
                  <a:miter lim="800000"/>
                  <a:headEnd/>
                  <a:tailEnd/>
                </a:ln>
              </p:spPr>
              <p:txBody>
                <a:bodyPr/>
                <a:lstStyle/>
                <a:p>
                  <a:endParaRPr lang="en-US" sz="2000"/>
                </a:p>
              </p:txBody>
            </p:sp>
            <p:sp>
              <p:nvSpPr>
                <p:cNvPr id="580212" name="Rectangle 628"/>
                <p:cNvSpPr>
                  <a:spLocks noChangeArrowheads="1"/>
                </p:cNvSpPr>
                <p:nvPr/>
              </p:nvSpPr>
              <p:spPr bwMode="auto">
                <a:xfrm>
                  <a:off x="2498" y="2136"/>
                  <a:ext cx="99" cy="18"/>
                </a:xfrm>
                <a:prstGeom prst="rect">
                  <a:avLst/>
                </a:prstGeom>
                <a:solidFill>
                  <a:srgbClr val="444444"/>
                </a:solidFill>
                <a:ln w="9525">
                  <a:noFill/>
                  <a:miter lim="800000"/>
                  <a:headEnd/>
                  <a:tailEnd/>
                </a:ln>
              </p:spPr>
              <p:txBody>
                <a:bodyPr/>
                <a:lstStyle/>
                <a:p>
                  <a:endParaRPr lang="en-US" sz="2000"/>
                </a:p>
              </p:txBody>
            </p:sp>
            <p:sp>
              <p:nvSpPr>
                <p:cNvPr id="580213" name="Rectangle 629"/>
                <p:cNvSpPr>
                  <a:spLocks noChangeArrowheads="1"/>
                </p:cNvSpPr>
                <p:nvPr/>
              </p:nvSpPr>
              <p:spPr bwMode="auto">
                <a:xfrm>
                  <a:off x="2498" y="2135"/>
                  <a:ext cx="99" cy="18"/>
                </a:xfrm>
                <a:prstGeom prst="rect">
                  <a:avLst/>
                </a:prstGeom>
                <a:solidFill>
                  <a:srgbClr val="444444"/>
                </a:solidFill>
                <a:ln w="9525">
                  <a:noFill/>
                  <a:miter lim="800000"/>
                  <a:headEnd/>
                  <a:tailEnd/>
                </a:ln>
              </p:spPr>
              <p:txBody>
                <a:bodyPr/>
                <a:lstStyle/>
                <a:p>
                  <a:endParaRPr lang="en-US" sz="2000"/>
                </a:p>
              </p:txBody>
            </p:sp>
            <p:sp>
              <p:nvSpPr>
                <p:cNvPr id="580214" name="Rectangle 630"/>
                <p:cNvSpPr>
                  <a:spLocks noChangeArrowheads="1"/>
                </p:cNvSpPr>
                <p:nvPr/>
              </p:nvSpPr>
              <p:spPr bwMode="auto">
                <a:xfrm>
                  <a:off x="2498" y="2135"/>
                  <a:ext cx="99" cy="18"/>
                </a:xfrm>
                <a:prstGeom prst="rect">
                  <a:avLst/>
                </a:prstGeom>
                <a:solidFill>
                  <a:srgbClr val="444444"/>
                </a:solidFill>
                <a:ln w="9525">
                  <a:noFill/>
                  <a:miter lim="800000"/>
                  <a:headEnd/>
                  <a:tailEnd/>
                </a:ln>
              </p:spPr>
              <p:txBody>
                <a:bodyPr/>
                <a:lstStyle/>
                <a:p>
                  <a:endParaRPr lang="en-US" sz="2000"/>
                </a:p>
              </p:txBody>
            </p:sp>
            <p:sp>
              <p:nvSpPr>
                <p:cNvPr id="580215" name="Rectangle 631"/>
                <p:cNvSpPr>
                  <a:spLocks noChangeArrowheads="1"/>
                </p:cNvSpPr>
                <p:nvPr/>
              </p:nvSpPr>
              <p:spPr bwMode="auto">
                <a:xfrm>
                  <a:off x="2498" y="2135"/>
                  <a:ext cx="99" cy="17"/>
                </a:xfrm>
                <a:prstGeom prst="rect">
                  <a:avLst/>
                </a:prstGeom>
                <a:solidFill>
                  <a:srgbClr val="444444"/>
                </a:solidFill>
                <a:ln w="9525">
                  <a:noFill/>
                  <a:miter lim="800000"/>
                  <a:headEnd/>
                  <a:tailEnd/>
                </a:ln>
              </p:spPr>
              <p:txBody>
                <a:bodyPr/>
                <a:lstStyle/>
                <a:p>
                  <a:endParaRPr lang="en-US" sz="2000"/>
                </a:p>
              </p:txBody>
            </p:sp>
            <p:sp>
              <p:nvSpPr>
                <p:cNvPr id="580216" name="Rectangle 632"/>
                <p:cNvSpPr>
                  <a:spLocks noChangeArrowheads="1"/>
                </p:cNvSpPr>
                <p:nvPr/>
              </p:nvSpPr>
              <p:spPr bwMode="auto">
                <a:xfrm>
                  <a:off x="2498" y="2134"/>
                  <a:ext cx="99" cy="16"/>
                </a:xfrm>
                <a:prstGeom prst="rect">
                  <a:avLst/>
                </a:prstGeom>
                <a:solidFill>
                  <a:srgbClr val="444444"/>
                </a:solidFill>
                <a:ln w="9525">
                  <a:noFill/>
                  <a:miter lim="800000"/>
                  <a:headEnd/>
                  <a:tailEnd/>
                </a:ln>
              </p:spPr>
              <p:txBody>
                <a:bodyPr/>
                <a:lstStyle/>
                <a:p>
                  <a:endParaRPr lang="en-US" sz="2000"/>
                </a:p>
              </p:txBody>
            </p:sp>
            <p:sp>
              <p:nvSpPr>
                <p:cNvPr id="580217" name="Rectangle 633"/>
                <p:cNvSpPr>
                  <a:spLocks noChangeArrowheads="1"/>
                </p:cNvSpPr>
                <p:nvPr/>
              </p:nvSpPr>
              <p:spPr bwMode="auto">
                <a:xfrm>
                  <a:off x="2498" y="2133"/>
                  <a:ext cx="99" cy="17"/>
                </a:xfrm>
                <a:prstGeom prst="rect">
                  <a:avLst/>
                </a:prstGeom>
                <a:solidFill>
                  <a:srgbClr val="444444"/>
                </a:solidFill>
                <a:ln w="9525">
                  <a:noFill/>
                  <a:miter lim="800000"/>
                  <a:headEnd/>
                  <a:tailEnd/>
                </a:ln>
              </p:spPr>
              <p:txBody>
                <a:bodyPr/>
                <a:lstStyle/>
                <a:p>
                  <a:endParaRPr lang="en-US" sz="2000"/>
                </a:p>
              </p:txBody>
            </p:sp>
            <p:sp>
              <p:nvSpPr>
                <p:cNvPr id="580218" name="Rectangle 634"/>
                <p:cNvSpPr>
                  <a:spLocks noChangeArrowheads="1"/>
                </p:cNvSpPr>
                <p:nvPr/>
              </p:nvSpPr>
              <p:spPr bwMode="auto">
                <a:xfrm>
                  <a:off x="2498" y="2133"/>
                  <a:ext cx="99" cy="16"/>
                </a:xfrm>
                <a:prstGeom prst="rect">
                  <a:avLst/>
                </a:prstGeom>
                <a:solidFill>
                  <a:srgbClr val="444444"/>
                </a:solidFill>
                <a:ln w="9525">
                  <a:noFill/>
                  <a:miter lim="800000"/>
                  <a:headEnd/>
                  <a:tailEnd/>
                </a:ln>
              </p:spPr>
              <p:txBody>
                <a:bodyPr/>
                <a:lstStyle/>
                <a:p>
                  <a:endParaRPr lang="en-US" sz="2000"/>
                </a:p>
              </p:txBody>
            </p:sp>
            <p:sp>
              <p:nvSpPr>
                <p:cNvPr id="580219" name="Rectangle 635"/>
                <p:cNvSpPr>
                  <a:spLocks noChangeArrowheads="1"/>
                </p:cNvSpPr>
                <p:nvPr/>
              </p:nvSpPr>
              <p:spPr bwMode="auto">
                <a:xfrm>
                  <a:off x="2498" y="2131"/>
                  <a:ext cx="99" cy="17"/>
                </a:xfrm>
                <a:prstGeom prst="rect">
                  <a:avLst/>
                </a:prstGeom>
                <a:solidFill>
                  <a:srgbClr val="444444"/>
                </a:solidFill>
                <a:ln w="9525">
                  <a:noFill/>
                  <a:miter lim="800000"/>
                  <a:headEnd/>
                  <a:tailEnd/>
                </a:ln>
              </p:spPr>
              <p:txBody>
                <a:bodyPr/>
                <a:lstStyle/>
                <a:p>
                  <a:endParaRPr lang="en-US" sz="2000"/>
                </a:p>
              </p:txBody>
            </p:sp>
            <p:sp>
              <p:nvSpPr>
                <p:cNvPr id="580220" name="Rectangle 636"/>
                <p:cNvSpPr>
                  <a:spLocks noChangeArrowheads="1"/>
                </p:cNvSpPr>
                <p:nvPr/>
              </p:nvSpPr>
              <p:spPr bwMode="auto">
                <a:xfrm>
                  <a:off x="2498" y="2130"/>
                  <a:ext cx="99" cy="17"/>
                </a:xfrm>
                <a:prstGeom prst="rect">
                  <a:avLst/>
                </a:prstGeom>
                <a:solidFill>
                  <a:srgbClr val="444444"/>
                </a:solidFill>
                <a:ln w="9525">
                  <a:noFill/>
                  <a:miter lim="800000"/>
                  <a:headEnd/>
                  <a:tailEnd/>
                </a:ln>
              </p:spPr>
              <p:txBody>
                <a:bodyPr/>
                <a:lstStyle/>
                <a:p>
                  <a:endParaRPr lang="en-US" sz="2000"/>
                </a:p>
              </p:txBody>
            </p:sp>
            <p:sp>
              <p:nvSpPr>
                <p:cNvPr id="580221" name="Rectangle 637"/>
                <p:cNvSpPr>
                  <a:spLocks noChangeArrowheads="1"/>
                </p:cNvSpPr>
                <p:nvPr/>
              </p:nvSpPr>
              <p:spPr bwMode="auto">
                <a:xfrm>
                  <a:off x="2498" y="2129"/>
                  <a:ext cx="99" cy="17"/>
                </a:xfrm>
                <a:prstGeom prst="rect">
                  <a:avLst/>
                </a:prstGeom>
                <a:solidFill>
                  <a:srgbClr val="444444"/>
                </a:solidFill>
                <a:ln w="9525">
                  <a:noFill/>
                  <a:miter lim="800000"/>
                  <a:headEnd/>
                  <a:tailEnd/>
                </a:ln>
              </p:spPr>
              <p:txBody>
                <a:bodyPr/>
                <a:lstStyle/>
                <a:p>
                  <a:endParaRPr lang="en-US" sz="2000"/>
                </a:p>
              </p:txBody>
            </p:sp>
            <p:sp>
              <p:nvSpPr>
                <p:cNvPr id="580222" name="Rectangle 638"/>
                <p:cNvSpPr>
                  <a:spLocks noChangeArrowheads="1"/>
                </p:cNvSpPr>
                <p:nvPr/>
              </p:nvSpPr>
              <p:spPr bwMode="auto">
                <a:xfrm>
                  <a:off x="2498" y="2129"/>
                  <a:ext cx="99" cy="17"/>
                </a:xfrm>
                <a:prstGeom prst="rect">
                  <a:avLst/>
                </a:prstGeom>
                <a:solidFill>
                  <a:srgbClr val="444444"/>
                </a:solidFill>
                <a:ln w="9525">
                  <a:noFill/>
                  <a:miter lim="800000"/>
                  <a:headEnd/>
                  <a:tailEnd/>
                </a:ln>
              </p:spPr>
              <p:txBody>
                <a:bodyPr/>
                <a:lstStyle/>
                <a:p>
                  <a:endParaRPr lang="en-US" sz="2000"/>
                </a:p>
              </p:txBody>
            </p:sp>
            <p:sp>
              <p:nvSpPr>
                <p:cNvPr id="580223" name="Rectangle 639"/>
                <p:cNvSpPr>
                  <a:spLocks noChangeArrowheads="1"/>
                </p:cNvSpPr>
                <p:nvPr/>
              </p:nvSpPr>
              <p:spPr bwMode="auto">
                <a:xfrm>
                  <a:off x="2498" y="2128"/>
                  <a:ext cx="99" cy="17"/>
                </a:xfrm>
                <a:prstGeom prst="rect">
                  <a:avLst/>
                </a:prstGeom>
                <a:solidFill>
                  <a:srgbClr val="444444"/>
                </a:solidFill>
                <a:ln w="9525">
                  <a:noFill/>
                  <a:miter lim="800000"/>
                  <a:headEnd/>
                  <a:tailEnd/>
                </a:ln>
              </p:spPr>
              <p:txBody>
                <a:bodyPr/>
                <a:lstStyle/>
                <a:p>
                  <a:endParaRPr lang="en-US" sz="2000"/>
                </a:p>
              </p:txBody>
            </p:sp>
            <p:sp>
              <p:nvSpPr>
                <p:cNvPr id="580224" name="Rectangle 640"/>
                <p:cNvSpPr>
                  <a:spLocks noChangeArrowheads="1"/>
                </p:cNvSpPr>
                <p:nvPr/>
              </p:nvSpPr>
              <p:spPr bwMode="auto">
                <a:xfrm>
                  <a:off x="2498" y="2127"/>
                  <a:ext cx="99" cy="16"/>
                </a:xfrm>
                <a:prstGeom prst="rect">
                  <a:avLst/>
                </a:prstGeom>
                <a:solidFill>
                  <a:srgbClr val="6E6E6E"/>
                </a:solidFill>
                <a:ln w="9525">
                  <a:noFill/>
                  <a:miter lim="800000"/>
                  <a:headEnd/>
                  <a:tailEnd/>
                </a:ln>
              </p:spPr>
              <p:txBody>
                <a:bodyPr/>
                <a:lstStyle/>
                <a:p>
                  <a:endParaRPr lang="en-US" sz="2000"/>
                </a:p>
              </p:txBody>
            </p:sp>
            <p:sp>
              <p:nvSpPr>
                <p:cNvPr id="580225" name="Rectangle 641"/>
                <p:cNvSpPr>
                  <a:spLocks noChangeArrowheads="1"/>
                </p:cNvSpPr>
                <p:nvPr/>
              </p:nvSpPr>
              <p:spPr bwMode="auto">
                <a:xfrm>
                  <a:off x="2498" y="2126"/>
                  <a:ext cx="99" cy="17"/>
                </a:xfrm>
                <a:prstGeom prst="rect">
                  <a:avLst/>
                </a:prstGeom>
                <a:solidFill>
                  <a:srgbClr val="6E6E6E"/>
                </a:solidFill>
                <a:ln w="9525">
                  <a:noFill/>
                  <a:miter lim="800000"/>
                  <a:headEnd/>
                  <a:tailEnd/>
                </a:ln>
              </p:spPr>
              <p:txBody>
                <a:bodyPr/>
                <a:lstStyle/>
                <a:p>
                  <a:endParaRPr lang="en-US" sz="2000"/>
                </a:p>
              </p:txBody>
            </p:sp>
            <p:sp>
              <p:nvSpPr>
                <p:cNvPr id="580226" name="Rectangle 642"/>
                <p:cNvSpPr>
                  <a:spLocks noChangeArrowheads="1"/>
                </p:cNvSpPr>
                <p:nvPr/>
              </p:nvSpPr>
              <p:spPr bwMode="auto">
                <a:xfrm>
                  <a:off x="2498" y="2126"/>
                  <a:ext cx="99" cy="16"/>
                </a:xfrm>
                <a:prstGeom prst="rect">
                  <a:avLst/>
                </a:prstGeom>
                <a:solidFill>
                  <a:srgbClr val="6E6E6E"/>
                </a:solidFill>
                <a:ln w="9525">
                  <a:noFill/>
                  <a:miter lim="800000"/>
                  <a:headEnd/>
                  <a:tailEnd/>
                </a:ln>
              </p:spPr>
              <p:txBody>
                <a:bodyPr/>
                <a:lstStyle/>
                <a:p>
                  <a:endParaRPr lang="en-US" sz="2000"/>
                </a:p>
              </p:txBody>
            </p:sp>
            <p:sp>
              <p:nvSpPr>
                <p:cNvPr id="580227" name="Rectangle 643"/>
                <p:cNvSpPr>
                  <a:spLocks noChangeArrowheads="1"/>
                </p:cNvSpPr>
                <p:nvPr/>
              </p:nvSpPr>
              <p:spPr bwMode="auto">
                <a:xfrm>
                  <a:off x="2498" y="2125"/>
                  <a:ext cx="99" cy="16"/>
                </a:xfrm>
                <a:prstGeom prst="rect">
                  <a:avLst/>
                </a:prstGeom>
                <a:solidFill>
                  <a:srgbClr val="6E6E6E"/>
                </a:solidFill>
                <a:ln w="9525">
                  <a:noFill/>
                  <a:miter lim="800000"/>
                  <a:headEnd/>
                  <a:tailEnd/>
                </a:ln>
              </p:spPr>
              <p:txBody>
                <a:bodyPr/>
                <a:lstStyle/>
                <a:p>
                  <a:endParaRPr lang="en-US" sz="2000"/>
                </a:p>
              </p:txBody>
            </p:sp>
            <p:sp>
              <p:nvSpPr>
                <p:cNvPr id="580228" name="Rectangle 644"/>
                <p:cNvSpPr>
                  <a:spLocks noChangeArrowheads="1"/>
                </p:cNvSpPr>
                <p:nvPr/>
              </p:nvSpPr>
              <p:spPr bwMode="auto">
                <a:xfrm>
                  <a:off x="2498" y="2124"/>
                  <a:ext cx="99" cy="16"/>
                </a:xfrm>
                <a:prstGeom prst="rect">
                  <a:avLst/>
                </a:prstGeom>
                <a:solidFill>
                  <a:srgbClr val="6E6E6E"/>
                </a:solidFill>
                <a:ln w="9525">
                  <a:noFill/>
                  <a:miter lim="800000"/>
                  <a:headEnd/>
                  <a:tailEnd/>
                </a:ln>
              </p:spPr>
              <p:txBody>
                <a:bodyPr/>
                <a:lstStyle/>
                <a:p>
                  <a:endParaRPr lang="en-US" sz="2000"/>
                </a:p>
              </p:txBody>
            </p:sp>
            <p:sp>
              <p:nvSpPr>
                <p:cNvPr id="580229" name="Rectangle 645"/>
                <p:cNvSpPr>
                  <a:spLocks noChangeArrowheads="1"/>
                </p:cNvSpPr>
                <p:nvPr/>
              </p:nvSpPr>
              <p:spPr bwMode="auto">
                <a:xfrm>
                  <a:off x="2498" y="2123"/>
                  <a:ext cx="99" cy="16"/>
                </a:xfrm>
                <a:prstGeom prst="rect">
                  <a:avLst/>
                </a:prstGeom>
                <a:solidFill>
                  <a:srgbClr val="6E6E6E"/>
                </a:solidFill>
                <a:ln w="9525">
                  <a:noFill/>
                  <a:miter lim="800000"/>
                  <a:headEnd/>
                  <a:tailEnd/>
                </a:ln>
              </p:spPr>
              <p:txBody>
                <a:bodyPr/>
                <a:lstStyle/>
                <a:p>
                  <a:endParaRPr lang="en-US" sz="2000"/>
                </a:p>
              </p:txBody>
            </p:sp>
            <p:sp>
              <p:nvSpPr>
                <p:cNvPr id="580230" name="Rectangle 646"/>
                <p:cNvSpPr>
                  <a:spLocks noChangeArrowheads="1"/>
                </p:cNvSpPr>
                <p:nvPr/>
              </p:nvSpPr>
              <p:spPr bwMode="auto">
                <a:xfrm>
                  <a:off x="2498" y="2123"/>
                  <a:ext cx="99" cy="16"/>
                </a:xfrm>
                <a:prstGeom prst="rect">
                  <a:avLst/>
                </a:prstGeom>
                <a:solidFill>
                  <a:srgbClr val="6E6E6E"/>
                </a:solidFill>
                <a:ln w="9525">
                  <a:noFill/>
                  <a:miter lim="800000"/>
                  <a:headEnd/>
                  <a:tailEnd/>
                </a:ln>
              </p:spPr>
              <p:txBody>
                <a:bodyPr/>
                <a:lstStyle/>
                <a:p>
                  <a:endParaRPr lang="en-US" sz="2000"/>
                </a:p>
              </p:txBody>
            </p:sp>
            <p:sp>
              <p:nvSpPr>
                <p:cNvPr id="580231" name="Rectangle 647"/>
                <p:cNvSpPr>
                  <a:spLocks noChangeArrowheads="1"/>
                </p:cNvSpPr>
                <p:nvPr/>
              </p:nvSpPr>
              <p:spPr bwMode="auto">
                <a:xfrm>
                  <a:off x="2498" y="2122"/>
                  <a:ext cx="99" cy="16"/>
                </a:xfrm>
                <a:prstGeom prst="rect">
                  <a:avLst/>
                </a:prstGeom>
                <a:solidFill>
                  <a:srgbClr val="6E6E6E"/>
                </a:solidFill>
                <a:ln w="9525">
                  <a:noFill/>
                  <a:miter lim="800000"/>
                  <a:headEnd/>
                  <a:tailEnd/>
                </a:ln>
              </p:spPr>
              <p:txBody>
                <a:bodyPr/>
                <a:lstStyle/>
                <a:p>
                  <a:endParaRPr lang="en-US" sz="2000"/>
                </a:p>
              </p:txBody>
            </p:sp>
            <p:sp>
              <p:nvSpPr>
                <p:cNvPr id="580232" name="Rectangle 648"/>
                <p:cNvSpPr>
                  <a:spLocks noChangeArrowheads="1"/>
                </p:cNvSpPr>
                <p:nvPr/>
              </p:nvSpPr>
              <p:spPr bwMode="auto">
                <a:xfrm>
                  <a:off x="2498" y="2121"/>
                  <a:ext cx="99" cy="16"/>
                </a:xfrm>
                <a:prstGeom prst="rect">
                  <a:avLst/>
                </a:prstGeom>
                <a:solidFill>
                  <a:srgbClr val="6E6E6E"/>
                </a:solidFill>
                <a:ln w="9525">
                  <a:noFill/>
                  <a:miter lim="800000"/>
                  <a:headEnd/>
                  <a:tailEnd/>
                </a:ln>
              </p:spPr>
              <p:txBody>
                <a:bodyPr/>
                <a:lstStyle/>
                <a:p>
                  <a:endParaRPr lang="en-US" sz="2000"/>
                </a:p>
              </p:txBody>
            </p:sp>
            <p:sp>
              <p:nvSpPr>
                <p:cNvPr id="580233" name="Rectangle 649"/>
                <p:cNvSpPr>
                  <a:spLocks noChangeArrowheads="1"/>
                </p:cNvSpPr>
                <p:nvPr/>
              </p:nvSpPr>
              <p:spPr bwMode="auto">
                <a:xfrm>
                  <a:off x="2498" y="2120"/>
                  <a:ext cx="99" cy="15"/>
                </a:xfrm>
                <a:prstGeom prst="rect">
                  <a:avLst/>
                </a:prstGeom>
                <a:solidFill>
                  <a:srgbClr val="6E6E6E"/>
                </a:solidFill>
                <a:ln w="9525">
                  <a:noFill/>
                  <a:miter lim="800000"/>
                  <a:headEnd/>
                  <a:tailEnd/>
                </a:ln>
              </p:spPr>
              <p:txBody>
                <a:bodyPr/>
                <a:lstStyle/>
                <a:p>
                  <a:endParaRPr lang="en-US" sz="2000"/>
                </a:p>
              </p:txBody>
            </p:sp>
            <p:sp>
              <p:nvSpPr>
                <p:cNvPr id="580234" name="Rectangle 650"/>
                <p:cNvSpPr>
                  <a:spLocks noChangeArrowheads="1"/>
                </p:cNvSpPr>
                <p:nvPr/>
              </p:nvSpPr>
              <p:spPr bwMode="auto">
                <a:xfrm>
                  <a:off x="2498" y="2119"/>
                  <a:ext cx="99" cy="16"/>
                </a:xfrm>
                <a:prstGeom prst="rect">
                  <a:avLst/>
                </a:prstGeom>
                <a:solidFill>
                  <a:srgbClr val="6E6E6E"/>
                </a:solidFill>
                <a:ln w="9525">
                  <a:noFill/>
                  <a:miter lim="800000"/>
                  <a:headEnd/>
                  <a:tailEnd/>
                </a:ln>
              </p:spPr>
              <p:txBody>
                <a:bodyPr/>
                <a:lstStyle/>
                <a:p>
                  <a:endParaRPr lang="en-US" sz="2000"/>
                </a:p>
              </p:txBody>
            </p:sp>
            <p:sp>
              <p:nvSpPr>
                <p:cNvPr id="580235" name="Rectangle 651"/>
                <p:cNvSpPr>
                  <a:spLocks noChangeArrowheads="1"/>
                </p:cNvSpPr>
                <p:nvPr/>
              </p:nvSpPr>
              <p:spPr bwMode="auto">
                <a:xfrm>
                  <a:off x="2498" y="2119"/>
                  <a:ext cx="99" cy="16"/>
                </a:xfrm>
                <a:prstGeom prst="rect">
                  <a:avLst/>
                </a:prstGeom>
                <a:solidFill>
                  <a:srgbClr val="6E6E6E"/>
                </a:solidFill>
                <a:ln w="9525">
                  <a:noFill/>
                  <a:miter lim="800000"/>
                  <a:headEnd/>
                  <a:tailEnd/>
                </a:ln>
              </p:spPr>
              <p:txBody>
                <a:bodyPr/>
                <a:lstStyle/>
                <a:p>
                  <a:endParaRPr lang="en-US" sz="2000"/>
                </a:p>
              </p:txBody>
            </p:sp>
            <p:sp>
              <p:nvSpPr>
                <p:cNvPr id="580236" name="Rectangle 652"/>
                <p:cNvSpPr>
                  <a:spLocks noChangeArrowheads="1"/>
                </p:cNvSpPr>
                <p:nvPr/>
              </p:nvSpPr>
              <p:spPr bwMode="auto">
                <a:xfrm>
                  <a:off x="2498" y="2118"/>
                  <a:ext cx="99" cy="16"/>
                </a:xfrm>
                <a:prstGeom prst="rect">
                  <a:avLst/>
                </a:prstGeom>
                <a:solidFill>
                  <a:srgbClr val="6E6E6E"/>
                </a:solidFill>
                <a:ln w="9525">
                  <a:noFill/>
                  <a:miter lim="800000"/>
                  <a:headEnd/>
                  <a:tailEnd/>
                </a:ln>
              </p:spPr>
              <p:txBody>
                <a:bodyPr/>
                <a:lstStyle/>
                <a:p>
                  <a:endParaRPr lang="en-US" sz="2000"/>
                </a:p>
              </p:txBody>
            </p:sp>
            <p:sp>
              <p:nvSpPr>
                <p:cNvPr id="580237" name="Rectangle 653"/>
                <p:cNvSpPr>
                  <a:spLocks noChangeArrowheads="1"/>
                </p:cNvSpPr>
                <p:nvPr/>
              </p:nvSpPr>
              <p:spPr bwMode="auto">
                <a:xfrm>
                  <a:off x="2498" y="2117"/>
                  <a:ext cx="99" cy="16"/>
                </a:xfrm>
                <a:prstGeom prst="rect">
                  <a:avLst/>
                </a:prstGeom>
                <a:solidFill>
                  <a:srgbClr val="6E6E6E"/>
                </a:solidFill>
                <a:ln w="9525">
                  <a:noFill/>
                  <a:miter lim="800000"/>
                  <a:headEnd/>
                  <a:tailEnd/>
                </a:ln>
              </p:spPr>
              <p:txBody>
                <a:bodyPr/>
                <a:lstStyle/>
                <a:p>
                  <a:endParaRPr lang="en-US" sz="2000"/>
                </a:p>
              </p:txBody>
            </p:sp>
            <p:sp>
              <p:nvSpPr>
                <p:cNvPr id="580238" name="Rectangle 654"/>
                <p:cNvSpPr>
                  <a:spLocks noChangeArrowheads="1"/>
                </p:cNvSpPr>
                <p:nvPr/>
              </p:nvSpPr>
              <p:spPr bwMode="auto">
                <a:xfrm>
                  <a:off x="2498" y="2116"/>
                  <a:ext cx="99" cy="16"/>
                </a:xfrm>
                <a:prstGeom prst="rect">
                  <a:avLst/>
                </a:prstGeom>
                <a:solidFill>
                  <a:srgbClr val="6E6E6E"/>
                </a:solidFill>
                <a:ln w="9525">
                  <a:noFill/>
                  <a:miter lim="800000"/>
                  <a:headEnd/>
                  <a:tailEnd/>
                </a:ln>
              </p:spPr>
              <p:txBody>
                <a:bodyPr/>
                <a:lstStyle/>
                <a:p>
                  <a:endParaRPr lang="en-US" sz="2000"/>
                </a:p>
              </p:txBody>
            </p:sp>
            <p:sp>
              <p:nvSpPr>
                <p:cNvPr id="580239" name="Rectangle 655"/>
                <p:cNvSpPr>
                  <a:spLocks noChangeArrowheads="1"/>
                </p:cNvSpPr>
                <p:nvPr/>
              </p:nvSpPr>
              <p:spPr bwMode="auto">
                <a:xfrm>
                  <a:off x="2498" y="2115"/>
                  <a:ext cx="99" cy="16"/>
                </a:xfrm>
                <a:prstGeom prst="rect">
                  <a:avLst/>
                </a:prstGeom>
                <a:solidFill>
                  <a:srgbClr val="6E6E6E"/>
                </a:solidFill>
                <a:ln w="9525">
                  <a:noFill/>
                  <a:miter lim="800000"/>
                  <a:headEnd/>
                  <a:tailEnd/>
                </a:ln>
              </p:spPr>
              <p:txBody>
                <a:bodyPr/>
                <a:lstStyle/>
                <a:p>
                  <a:endParaRPr lang="en-US" sz="2000"/>
                </a:p>
              </p:txBody>
            </p:sp>
            <p:sp>
              <p:nvSpPr>
                <p:cNvPr id="580240" name="Rectangle 656"/>
                <p:cNvSpPr>
                  <a:spLocks noChangeArrowheads="1"/>
                </p:cNvSpPr>
                <p:nvPr/>
              </p:nvSpPr>
              <p:spPr bwMode="auto">
                <a:xfrm>
                  <a:off x="2498" y="2115"/>
                  <a:ext cx="99" cy="15"/>
                </a:xfrm>
                <a:prstGeom prst="rect">
                  <a:avLst/>
                </a:prstGeom>
                <a:solidFill>
                  <a:srgbClr val="6E6E6E"/>
                </a:solidFill>
                <a:ln w="9525">
                  <a:noFill/>
                  <a:miter lim="800000"/>
                  <a:headEnd/>
                  <a:tailEnd/>
                </a:ln>
              </p:spPr>
              <p:txBody>
                <a:bodyPr/>
                <a:lstStyle/>
                <a:p>
                  <a:endParaRPr lang="en-US" sz="2000"/>
                </a:p>
              </p:txBody>
            </p:sp>
            <p:sp>
              <p:nvSpPr>
                <p:cNvPr id="580241" name="Rectangle 657"/>
                <p:cNvSpPr>
                  <a:spLocks noChangeArrowheads="1"/>
                </p:cNvSpPr>
                <p:nvPr/>
              </p:nvSpPr>
              <p:spPr bwMode="auto">
                <a:xfrm>
                  <a:off x="2498" y="2114"/>
                  <a:ext cx="99" cy="15"/>
                </a:xfrm>
                <a:prstGeom prst="rect">
                  <a:avLst/>
                </a:prstGeom>
                <a:solidFill>
                  <a:srgbClr val="6E6E6E"/>
                </a:solidFill>
                <a:ln w="9525">
                  <a:noFill/>
                  <a:miter lim="800000"/>
                  <a:headEnd/>
                  <a:tailEnd/>
                </a:ln>
              </p:spPr>
              <p:txBody>
                <a:bodyPr/>
                <a:lstStyle/>
                <a:p>
                  <a:endParaRPr lang="en-US" sz="2000"/>
                </a:p>
              </p:txBody>
            </p:sp>
            <p:sp>
              <p:nvSpPr>
                <p:cNvPr id="580242" name="Rectangle 658"/>
                <p:cNvSpPr>
                  <a:spLocks noChangeArrowheads="1"/>
                </p:cNvSpPr>
                <p:nvPr/>
              </p:nvSpPr>
              <p:spPr bwMode="auto">
                <a:xfrm>
                  <a:off x="2498" y="2113"/>
                  <a:ext cx="99" cy="15"/>
                </a:xfrm>
                <a:prstGeom prst="rect">
                  <a:avLst/>
                </a:prstGeom>
                <a:solidFill>
                  <a:srgbClr val="6E6E6E"/>
                </a:solidFill>
                <a:ln w="9525">
                  <a:noFill/>
                  <a:miter lim="800000"/>
                  <a:headEnd/>
                  <a:tailEnd/>
                </a:ln>
              </p:spPr>
              <p:txBody>
                <a:bodyPr/>
                <a:lstStyle/>
                <a:p>
                  <a:endParaRPr lang="en-US" sz="2000"/>
                </a:p>
              </p:txBody>
            </p:sp>
            <p:sp>
              <p:nvSpPr>
                <p:cNvPr id="580243" name="Rectangle 659"/>
                <p:cNvSpPr>
                  <a:spLocks noChangeArrowheads="1"/>
                </p:cNvSpPr>
                <p:nvPr/>
              </p:nvSpPr>
              <p:spPr bwMode="auto">
                <a:xfrm>
                  <a:off x="2498" y="2112"/>
                  <a:ext cx="99" cy="15"/>
                </a:xfrm>
                <a:prstGeom prst="rect">
                  <a:avLst/>
                </a:prstGeom>
                <a:solidFill>
                  <a:srgbClr val="6E6E6E"/>
                </a:solidFill>
                <a:ln w="9525">
                  <a:noFill/>
                  <a:miter lim="800000"/>
                  <a:headEnd/>
                  <a:tailEnd/>
                </a:ln>
              </p:spPr>
              <p:txBody>
                <a:bodyPr/>
                <a:lstStyle/>
                <a:p>
                  <a:endParaRPr lang="en-US" sz="2000"/>
                </a:p>
              </p:txBody>
            </p:sp>
            <p:sp>
              <p:nvSpPr>
                <p:cNvPr id="580244" name="Rectangle 660"/>
                <p:cNvSpPr>
                  <a:spLocks noChangeArrowheads="1"/>
                </p:cNvSpPr>
                <p:nvPr/>
              </p:nvSpPr>
              <p:spPr bwMode="auto">
                <a:xfrm>
                  <a:off x="2498" y="2112"/>
                  <a:ext cx="99" cy="15"/>
                </a:xfrm>
                <a:prstGeom prst="rect">
                  <a:avLst/>
                </a:prstGeom>
                <a:solidFill>
                  <a:srgbClr val="6E6E6E"/>
                </a:solidFill>
                <a:ln w="9525">
                  <a:noFill/>
                  <a:miter lim="800000"/>
                  <a:headEnd/>
                  <a:tailEnd/>
                </a:ln>
              </p:spPr>
              <p:txBody>
                <a:bodyPr/>
                <a:lstStyle/>
                <a:p>
                  <a:endParaRPr lang="en-US" sz="2000"/>
                </a:p>
              </p:txBody>
            </p:sp>
            <p:sp>
              <p:nvSpPr>
                <p:cNvPr id="580245" name="Rectangle 661"/>
                <p:cNvSpPr>
                  <a:spLocks noChangeArrowheads="1"/>
                </p:cNvSpPr>
                <p:nvPr/>
              </p:nvSpPr>
              <p:spPr bwMode="auto">
                <a:xfrm>
                  <a:off x="2498" y="2111"/>
                  <a:ext cx="99" cy="15"/>
                </a:xfrm>
                <a:prstGeom prst="rect">
                  <a:avLst/>
                </a:prstGeom>
                <a:solidFill>
                  <a:srgbClr val="6E6E6E"/>
                </a:solidFill>
                <a:ln w="9525">
                  <a:noFill/>
                  <a:miter lim="800000"/>
                  <a:headEnd/>
                  <a:tailEnd/>
                </a:ln>
              </p:spPr>
              <p:txBody>
                <a:bodyPr/>
                <a:lstStyle/>
                <a:p>
                  <a:endParaRPr lang="en-US" sz="2000"/>
                </a:p>
              </p:txBody>
            </p:sp>
            <p:sp>
              <p:nvSpPr>
                <p:cNvPr id="580246" name="Rectangle 662"/>
                <p:cNvSpPr>
                  <a:spLocks noChangeArrowheads="1"/>
                </p:cNvSpPr>
                <p:nvPr/>
              </p:nvSpPr>
              <p:spPr bwMode="auto">
                <a:xfrm>
                  <a:off x="2498" y="2109"/>
                  <a:ext cx="99" cy="17"/>
                </a:xfrm>
                <a:prstGeom prst="rect">
                  <a:avLst/>
                </a:prstGeom>
                <a:solidFill>
                  <a:srgbClr val="6E6E6E"/>
                </a:solidFill>
                <a:ln w="9525">
                  <a:noFill/>
                  <a:miter lim="800000"/>
                  <a:headEnd/>
                  <a:tailEnd/>
                </a:ln>
              </p:spPr>
              <p:txBody>
                <a:bodyPr/>
                <a:lstStyle/>
                <a:p>
                  <a:endParaRPr lang="en-US" sz="2000"/>
                </a:p>
              </p:txBody>
            </p:sp>
            <p:sp>
              <p:nvSpPr>
                <p:cNvPr id="580247" name="Rectangle 663"/>
                <p:cNvSpPr>
                  <a:spLocks noChangeArrowheads="1"/>
                </p:cNvSpPr>
                <p:nvPr/>
              </p:nvSpPr>
              <p:spPr bwMode="auto">
                <a:xfrm>
                  <a:off x="2498" y="2109"/>
                  <a:ext cx="99" cy="15"/>
                </a:xfrm>
                <a:prstGeom prst="rect">
                  <a:avLst/>
                </a:prstGeom>
                <a:solidFill>
                  <a:srgbClr val="6E6E6E"/>
                </a:solidFill>
                <a:ln w="9525">
                  <a:noFill/>
                  <a:miter lim="800000"/>
                  <a:headEnd/>
                  <a:tailEnd/>
                </a:ln>
              </p:spPr>
              <p:txBody>
                <a:bodyPr/>
                <a:lstStyle/>
                <a:p>
                  <a:endParaRPr lang="en-US" sz="2000"/>
                </a:p>
              </p:txBody>
            </p:sp>
            <p:sp>
              <p:nvSpPr>
                <p:cNvPr id="580248" name="Rectangle 664"/>
                <p:cNvSpPr>
                  <a:spLocks noChangeArrowheads="1"/>
                </p:cNvSpPr>
                <p:nvPr/>
              </p:nvSpPr>
              <p:spPr bwMode="auto">
                <a:xfrm>
                  <a:off x="2498" y="2108"/>
                  <a:ext cx="99" cy="15"/>
                </a:xfrm>
                <a:prstGeom prst="rect">
                  <a:avLst/>
                </a:prstGeom>
                <a:solidFill>
                  <a:srgbClr val="797979"/>
                </a:solidFill>
                <a:ln w="9525">
                  <a:noFill/>
                  <a:miter lim="800000"/>
                  <a:headEnd/>
                  <a:tailEnd/>
                </a:ln>
              </p:spPr>
              <p:txBody>
                <a:bodyPr/>
                <a:lstStyle/>
                <a:p>
                  <a:endParaRPr lang="en-US" sz="2000"/>
                </a:p>
              </p:txBody>
            </p:sp>
            <p:sp>
              <p:nvSpPr>
                <p:cNvPr id="580249" name="Rectangle 665"/>
                <p:cNvSpPr>
                  <a:spLocks noChangeArrowheads="1"/>
                </p:cNvSpPr>
                <p:nvPr/>
              </p:nvSpPr>
              <p:spPr bwMode="auto">
                <a:xfrm>
                  <a:off x="2498" y="2107"/>
                  <a:ext cx="99" cy="16"/>
                </a:xfrm>
                <a:prstGeom prst="rect">
                  <a:avLst/>
                </a:prstGeom>
                <a:solidFill>
                  <a:srgbClr val="797979"/>
                </a:solidFill>
                <a:ln w="9525">
                  <a:noFill/>
                  <a:miter lim="800000"/>
                  <a:headEnd/>
                  <a:tailEnd/>
                </a:ln>
              </p:spPr>
              <p:txBody>
                <a:bodyPr/>
                <a:lstStyle/>
                <a:p>
                  <a:endParaRPr lang="en-US" sz="2000"/>
                </a:p>
              </p:txBody>
            </p:sp>
            <p:sp>
              <p:nvSpPr>
                <p:cNvPr id="580250" name="Rectangle 666"/>
                <p:cNvSpPr>
                  <a:spLocks noChangeArrowheads="1"/>
                </p:cNvSpPr>
                <p:nvPr/>
              </p:nvSpPr>
              <p:spPr bwMode="auto">
                <a:xfrm>
                  <a:off x="2498" y="2107"/>
                  <a:ext cx="99" cy="15"/>
                </a:xfrm>
                <a:prstGeom prst="rect">
                  <a:avLst/>
                </a:prstGeom>
                <a:solidFill>
                  <a:srgbClr val="797979"/>
                </a:solidFill>
                <a:ln w="9525">
                  <a:noFill/>
                  <a:miter lim="800000"/>
                  <a:headEnd/>
                  <a:tailEnd/>
                </a:ln>
              </p:spPr>
              <p:txBody>
                <a:bodyPr/>
                <a:lstStyle/>
                <a:p>
                  <a:endParaRPr lang="en-US" sz="2000"/>
                </a:p>
              </p:txBody>
            </p:sp>
            <p:sp>
              <p:nvSpPr>
                <p:cNvPr id="580251" name="Rectangle 667"/>
                <p:cNvSpPr>
                  <a:spLocks noChangeArrowheads="1"/>
                </p:cNvSpPr>
                <p:nvPr/>
              </p:nvSpPr>
              <p:spPr bwMode="auto">
                <a:xfrm>
                  <a:off x="2498" y="2106"/>
                  <a:ext cx="99" cy="15"/>
                </a:xfrm>
                <a:prstGeom prst="rect">
                  <a:avLst/>
                </a:prstGeom>
                <a:solidFill>
                  <a:srgbClr val="797979"/>
                </a:solidFill>
                <a:ln w="9525">
                  <a:noFill/>
                  <a:miter lim="800000"/>
                  <a:headEnd/>
                  <a:tailEnd/>
                </a:ln>
              </p:spPr>
              <p:txBody>
                <a:bodyPr/>
                <a:lstStyle/>
                <a:p>
                  <a:endParaRPr lang="en-US" sz="2000"/>
                </a:p>
              </p:txBody>
            </p:sp>
            <p:sp>
              <p:nvSpPr>
                <p:cNvPr id="580252" name="Rectangle 668"/>
                <p:cNvSpPr>
                  <a:spLocks noChangeArrowheads="1"/>
                </p:cNvSpPr>
                <p:nvPr/>
              </p:nvSpPr>
              <p:spPr bwMode="auto">
                <a:xfrm>
                  <a:off x="2498" y="2106"/>
                  <a:ext cx="99" cy="14"/>
                </a:xfrm>
                <a:prstGeom prst="rect">
                  <a:avLst/>
                </a:prstGeom>
                <a:solidFill>
                  <a:srgbClr val="797979"/>
                </a:solidFill>
                <a:ln w="9525">
                  <a:noFill/>
                  <a:miter lim="800000"/>
                  <a:headEnd/>
                  <a:tailEnd/>
                </a:ln>
              </p:spPr>
              <p:txBody>
                <a:bodyPr/>
                <a:lstStyle/>
                <a:p>
                  <a:endParaRPr lang="en-US" sz="2000"/>
                </a:p>
              </p:txBody>
            </p:sp>
            <p:sp>
              <p:nvSpPr>
                <p:cNvPr id="580253" name="Rectangle 669"/>
                <p:cNvSpPr>
                  <a:spLocks noChangeArrowheads="1"/>
                </p:cNvSpPr>
                <p:nvPr/>
              </p:nvSpPr>
              <p:spPr bwMode="auto">
                <a:xfrm>
                  <a:off x="2498" y="2104"/>
                  <a:ext cx="99" cy="15"/>
                </a:xfrm>
                <a:prstGeom prst="rect">
                  <a:avLst/>
                </a:prstGeom>
                <a:solidFill>
                  <a:srgbClr val="797979"/>
                </a:solidFill>
                <a:ln w="9525">
                  <a:noFill/>
                  <a:miter lim="800000"/>
                  <a:headEnd/>
                  <a:tailEnd/>
                </a:ln>
              </p:spPr>
              <p:txBody>
                <a:bodyPr/>
                <a:lstStyle/>
                <a:p>
                  <a:endParaRPr lang="en-US" sz="2000"/>
                </a:p>
              </p:txBody>
            </p:sp>
            <p:sp>
              <p:nvSpPr>
                <p:cNvPr id="580254" name="Rectangle 670"/>
                <p:cNvSpPr>
                  <a:spLocks noChangeArrowheads="1"/>
                </p:cNvSpPr>
                <p:nvPr/>
              </p:nvSpPr>
              <p:spPr bwMode="auto">
                <a:xfrm>
                  <a:off x="2498" y="2104"/>
                  <a:ext cx="99" cy="15"/>
                </a:xfrm>
                <a:prstGeom prst="rect">
                  <a:avLst/>
                </a:prstGeom>
                <a:solidFill>
                  <a:srgbClr val="797979"/>
                </a:solidFill>
                <a:ln w="9525">
                  <a:noFill/>
                  <a:miter lim="800000"/>
                  <a:headEnd/>
                  <a:tailEnd/>
                </a:ln>
              </p:spPr>
              <p:txBody>
                <a:bodyPr/>
                <a:lstStyle/>
                <a:p>
                  <a:endParaRPr lang="en-US" sz="2000"/>
                </a:p>
              </p:txBody>
            </p:sp>
            <p:sp>
              <p:nvSpPr>
                <p:cNvPr id="580255" name="Rectangle 671"/>
                <p:cNvSpPr>
                  <a:spLocks noChangeArrowheads="1"/>
                </p:cNvSpPr>
                <p:nvPr/>
              </p:nvSpPr>
              <p:spPr bwMode="auto">
                <a:xfrm>
                  <a:off x="2498" y="2102"/>
                  <a:ext cx="99" cy="16"/>
                </a:xfrm>
                <a:prstGeom prst="rect">
                  <a:avLst/>
                </a:prstGeom>
                <a:solidFill>
                  <a:srgbClr val="797979"/>
                </a:solidFill>
                <a:ln w="9525">
                  <a:noFill/>
                  <a:miter lim="800000"/>
                  <a:headEnd/>
                  <a:tailEnd/>
                </a:ln>
              </p:spPr>
              <p:txBody>
                <a:bodyPr/>
                <a:lstStyle/>
                <a:p>
                  <a:endParaRPr lang="en-US" sz="2000"/>
                </a:p>
              </p:txBody>
            </p:sp>
            <p:sp>
              <p:nvSpPr>
                <p:cNvPr id="580256" name="Rectangle 672"/>
                <p:cNvSpPr>
                  <a:spLocks noChangeArrowheads="1"/>
                </p:cNvSpPr>
                <p:nvPr/>
              </p:nvSpPr>
              <p:spPr bwMode="auto">
                <a:xfrm>
                  <a:off x="2498" y="2102"/>
                  <a:ext cx="99" cy="14"/>
                </a:xfrm>
                <a:prstGeom prst="rect">
                  <a:avLst/>
                </a:prstGeom>
                <a:solidFill>
                  <a:srgbClr val="797979"/>
                </a:solidFill>
                <a:ln w="9525">
                  <a:noFill/>
                  <a:miter lim="800000"/>
                  <a:headEnd/>
                  <a:tailEnd/>
                </a:ln>
              </p:spPr>
              <p:txBody>
                <a:bodyPr/>
                <a:lstStyle/>
                <a:p>
                  <a:endParaRPr lang="en-US" sz="2000"/>
                </a:p>
              </p:txBody>
            </p:sp>
            <p:sp>
              <p:nvSpPr>
                <p:cNvPr id="580257" name="Rectangle 673"/>
                <p:cNvSpPr>
                  <a:spLocks noChangeArrowheads="1"/>
                </p:cNvSpPr>
                <p:nvPr/>
              </p:nvSpPr>
              <p:spPr bwMode="auto">
                <a:xfrm>
                  <a:off x="2498" y="2101"/>
                  <a:ext cx="99" cy="15"/>
                </a:xfrm>
                <a:prstGeom prst="rect">
                  <a:avLst/>
                </a:prstGeom>
                <a:solidFill>
                  <a:srgbClr val="797979"/>
                </a:solidFill>
                <a:ln w="9525">
                  <a:noFill/>
                  <a:miter lim="800000"/>
                  <a:headEnd/>
                  <a:tailEnd/>
                </a:ln>
              </p:spPr>
              <p:txBody>
                <a:bodyPr/>
                <a:lstStyle/>
                <a:p>
                  <a:endParaRPr lang="en-US" sz="2000"/>
                </a:p>
              </p:txBody>
            </p:sp>
            <p:sp>
              <p:nvSpPr>
                <p:cNvPr id="580258" name="Rectangle 674"/>
                <p:cNvSpPr>
                  <a:spLocks noChangeArrowheads="1"/>
                </p:cNvSpPr>
                <p:nvPr/>
              </p:nvSpPr>
              <p:spPr bwMode="auto">
                <a:xfrm>
                  <a:off x="2498" y="2100"/>
                  <a:ext cx="99" cy="15"/>
                </a:xfrm>
                <a:prstGeom prst="rect">
                  <a:avLst/>
                </a:prstGeom>
                <a:solidFill>
                  <a:srgbClr val="797979"/>
                </a:solidFill>
                <a:ln w="9525">
                  <a:noFill/>
                  <a:miter lim="800000"/>
                  <a:headEnd/>
                  <a:tailEnd/>
                </a:ln>
              </p:spPr>
              <p:txBody>
                <a:bodyPr/>
                <a:lstStyle/>
                <a:p>
                  <a:endParaRPr lang="en-US" sz="2000"/>
                </a:p>
              </p:txBody>
            </p:sp>
            <p:sp>
              <p:nvSpPr>
                <p:cNvPr id="580259" name="Rectangle 675"/>
                <p:cNvSpPr>
                  <a:spLocks noChangeArrowheads="1"/>
                </p:cNvSpPr>
                <p:nvPr/>
              </p:nvSpPr>
              <p:spPr bwMode="auto">
                <a:xfrm>
                  <a:off x="2498" y="2099"/>
                  <a:ext cx="99" cy="16"/>
                </a:xfrm>
                <a:prstGeom prst="rect">
                  <a:avLst/>
                </a:prstGeom>
                <a:solidFill>
                  <a:srgbClr val="797979"/>
                </a:solidFill>
                <a:ln w="9525">
                  <a:noFill/>
                  <a:miter lim="800000"/>
                  <a:headEnd/>
                  <a:tailEnd/>
                </a:ln>
              </p:spPr>
              <p:txBody>
                <a:bodyPr/>
                <a:lstStyle/>
                <a:p>
                  <a:endParaRPr lang="en-US" sz="2000"/>
                </a:p>
              </p:txBody>
            </p:sp>
            <p:sp>
              <p:nvSpPr>
                <p:cNvPr id="580260" name="Rectangle 676"/>
                <p:cNvSpPr>
                  <a:spLocks noChangeArrowheads="1"/>
                </p:cNvSpPr>
                <p:nvPr/>
              </p:nvSpPr>
              <p:spPr bwMode="auto">
                <a:xfrm>
                  <a:off x="2498" y="2098"/>
                  <a:ext cx="99" cy="15"/>
                </a:xfrm>
                <a:prstGeom prst="rect">
                  <a:avLst/>
                </a:prstGeom>
                <a:solidFill>
                  <a:srgbClr val="797979"/>
                </a:solidFill>
                <a:ln w="9525">
                  <a:noFill/>
                  <a:miter lim="800000"/>
                  <a:headEnd/>
                  <a:tailEnd/>
                </a:ln>
              </p:spPr>
              <p:txBody>
                <a:bodyPr/>
                <a:lstStyle/>
                <a:p>
                  <a:endParaRPr lang="en-US" sz="2000"/>
                </a:p>
              </p:txBody>
            </p:sp>
            <p:sp>
              <p:nvSpPr>
                <p:cNvPr id="580261" name="Rectangle 677"/>
                <p:cNvSpPr>
                  <a:spLocks noChangeArrowheads="1"/>
                </p:cNvSpPr>
                <p:nvPr/>
              </p:nvSpPr>
              <p:spPr bwMode="auto">
                <a:xfrm>
                  <a:off x="2498" y="2098"/>
                  <a:ext cx="99" cy="14"/>
                </a:xfrm>
                <a:prstGeom prst="rect">
                  <a:avLst/>
                </a:prstGeom>
                <a:solidFill>
                  <a:srgbClr val="797979"/>
                </a:solidFill>
                <a:ln w="9525">
                  <a:noFill/>
                  <a:miter lim="800000"/>
                  <a:headEnd/>
                  <a:tailEnd/>
                </a:ln>
              </p:spPr>
              <p:txBody>
                <a:bodyPr/>
                <a:lstStyle/>
                <a:p>
                  <a:endParaRPr lang="en-US" sz="2000"/>
                </a:p>
              </p:txBody>
            </p:sp>
            <p:sp>
              <p:nvSpPr>
                <p:cNvPr id="580262" name="Rectangle 678"/>
                <p:cNvSpPr>
                  <a:spLocks noChangeArrowheads="1"/>
                </p:cNvSpPr>
                <p:nvPr/>
              </p:nvSpPr>
              <p:spPr bwMode="auto">
                <a:xfrm>
                  <a:off x="2498" y="2097"/>
                  <a:ext cx="99" cy="15"/>
                </a:xfrm>
                <a:prstGeom prst="rect">
                  <a:avLst/>
                </a:prstGeom>
                <a:solidFill>
                  <a:srgbClr val="797979"/>
                </a:solidFill>
                <a:ln w="9525">
                  <a:noFill/>
                  <a:miter lim="800000"/>
                  <a:headEnd/>
                  <a:tailEnd/>
                </a:ln>
              </p:spPr>
              <p:txBody>
                <a:bodyPr/>
                <a:lstStyle/>
                <a:p>
                  <a:endParaRPr lang="en-US" sz="2000"/>
                </a:p>
              </p:txBody>
            </p:sp>
            <p:sp>
              <p:nvSpPr>
                <p:cNvPr id="580263" name="Rectangle 679"/>
                <p:cNvSpPr>
                  <a:spLocks noChangeArrowheads="1"/>
                </p:cNvSpPr>
                <p:nvPr/>
              </p:nvSpPr>
              <p:spPr bwMode="auto">
                <a:xfrm>
                  <a:off x="2498" y="2097"/>
                  <a:ext cx="99" cy="14"/>
                </a:xfrm>
                <a:prstGeom prst="rect">
                  <a:avLst/>
                </a:prstGeom>
                <a:solidFill>
                  <a:srgbClr val="797979"/>
                </a:solidFill>
                <a:ln w="9525">
                  <a:noFill/>
                  <a:miter lim="800000"/>
                  <a:headEnd/>
                  <a:tailEnd/>
                </a:ln>
              </p:spPr>
              <p:txBody>
                <a:bodyPr/>
                <a:lstStyle/>
                <a:p>
                  <a:endParaRPr lang="en-US" sz="2000"/>
                </a:p>
              </p:txBody>
            </p:sp>
            <p:sp>
              <p:nvSpPr>
                <p:cNvPr id="580264" name="Rectangle 680"/>
                <p:cNvSpPr>
                  <a:spLocks noChangeArrowheads="1"/>
                </p:cNvSpPr>
                <p:nvPr/>
              </p:nvSpPr>
              <p:spPr bwMode="auto">
                <a:xfrm>
                  <a:off x="2498" y="2096"/>
                  <a:ext cx="99" cy="15"/>
                </a:xfrm>
                <a:prstGeom prst="rect">
                  <a:avLst/>
                </a:prstGeom>
                <a:solidFill>
                  <a:srgbClr val="797979"/>
                </a:solidFill>
                <a:ln w="9525">
                  <a:noFill/>
                  <a:miter lim="800000"/>
                  <a:headEnd/>
                  <a:tailEnd/>
                </a:ln>
              </p:spPr>
              <p:txBody>
                <a:bodyPr/>
                <a:lstStyle/>
                <a:p>
                  <a:endParaRPr lang="en-US" sz="2000"/>
                </a:p>
              </p:txBody>
            </p:sp>
            <p:sp>
              <p:nvSpPr>
                <p:cNvPr id="580265" name="Rectangle 681"/>
                <p:cNvSpPr>
                  <a:spLocks noChangeArrowheads="1"/>
                </p:cNvSpPr>
                <p:nvPr/>
              </p:nvSpPr>
              <p:spPr bwMode="auto">
                <a:xfrm>
                  <a:off x="2498" y="2094"/>
                  <a:ext cx="99" cy="15"/>
                </a:xfrm>
                <a:prstGeom prst="rect">
                  <a:avLst/>
                </a:prstGeom>
                <a:solidFill>
                  <a:srgbClr val="8C8C8C"/>
                </a:solidFill>
                <a:ln w="9525">
                  <a:noFill/>
                  <a:miter lim="800000"/>
                  <a:headEnd/>
                  <a:tailEnd/>
                </a:ln>
              </p:spPr>
              <p:txBody>
                <a:bodyPr/>
                <a:lstStyle/>
                <a:p>
                  <a:endParaRPr lang="en-US" sz="2000"/>
                </a:p>
              </p:txBody>
            </p:sp>
            <p:sp>
              <p:nvSpPr>
                <p:cNvPr id="580266" name="Rectangle 682"/>
                <p:cNvSpPr>
                  <a:spLocks noChangeArrowheads="1"/>
                </p:cNvSpPr>
                <p:nvPr/>
              </p:nvSpPr>
              <p:spPr bwMode="auto">
                <a:xfrm>
                  <a:off x="2498" y="2094"/>
                  <a:ext cx="99" cy="14"/>
                </a:xfrm>
                <a:prstGeom prst="rect">
                  <a:avLst/>
                </a:prstGeom>
                <a:solidFill>
                  <a:srgbClr val="8C8C8C"/>
                </a:solidFill>
                <a:ln w="9525">
                  <a:noFill/>
                  <a:miter lim="800000"/>
                  <a:headEnd/>
                  <a:tailEnd/>
                </a:ln>
              </p:spPr>
              <p:txBody>
                <a:bodyPr/>
                <a:lstStyle/>
                <a:p>
                  <a:endParaRPr lang="en-US" sz="2000"/>
                </a:p>
              </p:txBody>
            </p:sp>
            <p:sp>
              <p:nvSpPr>
                <p:cNvPr id="580267" name="Rectangle 683"/>
                <p:cNvSpPr>
                  <a:spLocks noChangeArrowheads="1"/>
                </p:cNvSpPr>
                <p:nvPr/>
              </p:nvSpPr>
              <p:spPr bwMode="auto">
                <a:xfrm>
                  <a:off x="2498" y="2093"/>
                  <a:ext cx="99" cy="14"/>
                </a:xfrm>
                <a:prstGeom prst="rect">
                  <a:avLst/>
                </a:prstGeom>
                <a:solidFill>
                  <a:srgbClr val="8C8C8C"/>
                </a:solidFill>
                <a:ln w="9525">
                  <a:noFill/>
                  <a:miter lim="800000"/>
                  <a:headEnd/>
                  <a:tailEnd/>
                </a:ln>
              </p:spPr>
              <p:txBody>
                <a:bodyPr/>
                <a:lstStyle/>
                <a:p>
                  <a:endParaRPr lang="en-US" sz="2000"/>
                </a:p>
              </p:txBody>
            </p:sp>
            <p:sp>
              <p:nvSpPr>
                <p:cNvPr id="580268" name="Rectangle 684"/>
                <p:cNvSpPr>
                  <a:spLocks noChangeArrowheads="1"/>
                </p:cNvSpPr>
                <p:nvPr/>
              </p:nvSpPr>
              <p:spPr bwMode="auto">
                <a:xfrm>
                  <a:off x="2498" y="2092"/>
                  <a:ext cx="99" cy="15"/>
                </a:xfrm>
                <a:prstGeom prst="rect">
                  <a:avLst/>
                </a:prstGeom>
                <a:solidFill>
                  <a:srgbClr val="8C8C8C"/>
                </a:solidFill>
                <a:ln w="9525">
                  <a:noFill/>
                  <a:miter lim="800000"/>
                  <a:headEnd/>
                  <a:tailEnd/>
                </a:ln>
              </p:spPr>
              <p:txBody>
                <a:bodyPr/>
                <a:lstStyle/>
                <a:p>
                  <a:endParaRPr lang="en-US" sz="2000"/>
                </a:p>
              </p:txBody>
            </p:sp>
            <p:sp>
              <p:nvSpPr>
                <p:cNvPr id="580269" name="Rectangle 685"/>
                <p:cNvSpPr>
                  <a:spLocks noChangeArrowheads="1"/>
                </p:cNvSpPr>
                <p:nvPr/>
              </p:nvSpPr>
              <p:spPr bwMode="auto">
                <a:xfrm>
                  <a:off x="2498" y="2092"/>
                  <a:ext cx="99" cy="14"/>
                </a:xfrm>
                <a:prstGeom prst="rect">
                  <a:avLst/>
                </a:prstGeom>
                <a:solidFill>
                  <a:srgbClr val="8C8C8C"/>
                </a:solidFill>
                <a:ln w="9525">
                  <a:noFill/>
                  <a:miter lim="800000"/>
                  <a:headEnd/>
                  <a:tailEnd/>
                </a:ln>
              </p:spPr>
              <p:txBody>
                <a:bodyPr/>
                <a:lstStyle/>
                <a:p>
                  <a:endParaRPr lang="en-US" sz="2000"/>
                </a:p>
              </p:txBody>
            </p:sp>
            <p:sp>
              <p:nvSpPr>
                <p:cNvPr id="580270" name="Rectangle 686"/>
                <p:cNvSpPr>
                  <a:spLocks noChangeArrowheads="1"/>
                </p:cNvSpPr>
                <p:nvPr/>
              </p:nvSpPr>
              <p:spPr bwMode="auto">
                <a:xfrm>
                  <a:off x="2498" y="2091"/>
                  <a:ext cx="99" cy="14"/>
                </a:xfrm>
                <a:prstGeom prst="rect">
                  <a:avLst/>
                </a:prstGeom>
                <a:solidFill>
                  <a:srgbClr val="8C8C8C"/>
                </a:solidFill>
                <a:ln w="9525">
                  <a:noFill/>
                  <a:miter lim="800000"/>
                  <a:headEnd/>
                  <a:tailEnd/>
                </a:ln>
              </p:spPr>
              <p:txBody>
                <a:bodyPr/>
                <a:lstStyle/>
                <a:p>
                  <a:endParaRPr lang="en-US" sz="2000"/>
                </a:p>
              </p:txBody>
            </p:sp>
            <p:sp>
              <p:nvSpPr>
                <p:cNvPr id="580271" name="Rectangle 687"/>
                <p:cNvSpPr>
                  <a:spLocks noChangeArrowheads="1"/>
                </p:cNvSpPr>
                <p:nvPr/>
              </p:nvSpPr>
              <p:spPr bwMode="auto">
                <a:xfrm>
                  <a:off x="2498" y="2090"/>
                  <a:ext cx="99" cy="14"/>
                </a:xfrm>
                <a:prstGeom prst="rect">
                  <a:avLst/>
                </a:prstGeom>
                <a:solidFill>
                  <a:srgbClr val="8C8C8C"/>
                </a:solidFill>
                <a:ln w="9525">
                  <a:noFill/>
                  <a:miter lim="800000"/>
                  <a:headEnd/>
                  <a:tailEnd/>
                </a:ln>
              </p:spPr>
              <p:txBody>
                <a:bodyPr/>
                <a:lstStyle/>
                <a:p>
                  <a:endParaRPr lang="en-US" sz="2000"/>
                </a:p>
              </p:txBody>
            </p:sp>
            <p:sp>
              <p:nvSpPr>
                <p:cNvPr id="580272" name="Rectangle 688"/>
                <p:cNvSpPr>
                  <a:spLocks noChangeArrowheads="1"/>
                </p:cNvSpPr>
                <p:nvPr/>
              </p:nvSpPr>
              <p:spPr bwMode="auto">
                <a:xfrm>
                  <a:off x="2498" y="2089"/>
                  <a:ext cx="99" cy="15"/>
                </a:xfrm>
                <a:prstGeom prst="rect">
                  <a:avLst/>
                </a:prstGeom>
                <a:solidFill>
                  <a:srgbClr val="8C8C8C"/>
                </a:solidFill>
                <a:ln w="9525">
                  <a:noFill/>
                  <a:miter lim="800000"/>
                  <a:headEnd/>
                  <a:tailEnd/>
                </a:ln>
              </p:spPr>
              <p:txBody>
                <a:bodyPr/>
                <a:lstStyle/>
                <a:p>
                  <a:endParaRPr lang="en-US" sz="2000"/>
                </a:p>
              </p:txBody>
            </p:sp>
            <p:sp>
              <p:nvSpPr>
                <p:cNvPr id="580273" name="Rectangle 689"/>
                <p:cNvSpPr>
                  <a:spLocks noChangeArrowheads="1"/>
                </p:cNvSpPr>
                <p:nvPr/>
              </p:nvSpPr>
              <p:spPr bwMode="auto">
                <a:xfrm>
                  <a:off x="2498" y="2088"/>
                  <a:ext cx="99" cy="14"/>
                </a:xfrm>
                <a:prstGeom prst="rect">
                  <a:avLst/>
                </a:prstGeom>
                <a:solidFill>
                  <a:srgbClr val="8C8C8C"/>
                </a:solidFill>
                <a:ln w="9525">
                  <a:noFill/>
                  <a:miter lim="800000"/>
                  <a:headEnd/>
                  <a:tailEnd/>
                </a:ln>
              </p:spPr>
              <p:txBody>
                <a:bodyPr/>
                <a:lstStyle/>
                <a:p>
                  <a:endParaRPr lang="en-US" sz="2000"/>
                </a:p>
              </p:txBody>
            </p:sp>
            <p:sp>
              <p:nvSpPr>
                <p:cNvPr id="580274" name="Rectangle 690"/>
                <p:cNvSpPr>
                  <a:spLocks noChangeArrowheads="1"/>
                </p:cNvSpPr>
                <p:nvPr/>
              </p:nvSpPr>
              <p:spPr bwMode="auto">
                <a:xfrm>
                  <a:off x="2498" y="2088"/>
                  <a:ext cx="99" cy="13"/>
                </a:xfrm>
                <a:prstGeom prst="rect">
                  <a:avLst/>
                </a:prstGeom>
                <a:solidFill>
                  <a:srgbClr val="8C8C8C"/>
                </a:solidFill>
                <a:ln w="9525">
                  <a:noFill/>
                  <a:miter lim="800000"/>
                  <a:headEnd/>
                  <a:tailEnd/>
                </a:ln>
              </p:spPr>
              <p:txBody>
                <a:bodyPr/>
                <a:lstStyle/>
                <a:p>
                  <a:endParaRPr lang="en-US" sz="2000"/>
                </a:p>
              </p:txBody>
            </p:sp>
            <p:sp>
              <p:nvSpPr>
                <p:cNvPr id="580275" name="Rectangle 691"/>
                <p:cNvSpPr>
                  <a:spLocks noChangeArrowheads="1"/>
                </p:cNvSpPr>
                <p:nvPr/>
              </p:nvSpPr>
              <p:spPr bwMode="auto">
                <a:xfrm>
                  <a:off x="2498" y="2087"/>
                  <a:ext cx="99" cy="13"/>
                </a:xfrm>
                <a:prstGeom prst="rect">
                  <a:avLst/>
                </a:prstGeom>
                <a:solidFill>
                  <a:srgbClr val="8C8C8C"/>
                </a:solidFill>
                <a:ln w="9525">
                  <a:noFill/>
                  <a:miter lim="800000"/>
                  <a:headEnd/>
                  <a:tailEnd/>
                </a:ln>
              </p:spPr>
              <p:txBody>
                <a:bodyPr/>
                <a:lstStyle/>
                <a:p>
                  <a:endParaRPr lang="en-US" sz="2000"/>
                </a:p>
              </p:txBody>
            </p:sp>
            <p:sp>
              <p:nvSpPr>
                <p:cNvPr id="580276" name="Rectangle 692"/>
                <p:cNvSpPr>
                  <a:spLocks noChangeArrowheads="1"/>
                </p:cNvSpPr>
                <p:nvPr/>
              </p:nvSpPr>
              <p:spPr bwMode="auto">
                <a:xfrm>
                  <a:off x="2498" y="2086"/>
                  <a:ext cx="99" cy="14"/>
                </a:xfrm>
                <a:prstGeom prst="rect">
                  <a:avLst/>
                </a:prstGeom>
                <a:solidFill>
                  <a:srgbClr val="8C8C8C"/>
                </a:solidFill>
                <a:ln w="9525">
                  <a:noFill/>
                  <a:miter lim="800000"/>
                  <a:headEnd/>
                  <a:tailEnd/>
                </a:ln>
              </p:spPr>
              <p:txBody>
                <a:bodyPr/>
                <a:lstStyle/>
                <a:p>
                  <a:endParaRPr lang="en-US" sz="2000"/>
                </a:p>
              </p:txBody>
            </p:sp>
            <p:sp>
              <p:nvSpPr>
                <p:cNvPr id="580277" name="Rectangle 693"/>
                <p:cNvSpPr>
                  <a:spLocks noChangeArrowheads="1"/>
                </p:cNvSpPr>
                <p:nvPr/>
              </p:nvSpPr>
              <p:spPr bwMode="auto">
                <a:xfrm>
                  <a:off x="2498" y="2085"/>
                  <a:ext cx="99" cy="14"/>
                </a:xfrm>
                <a:prstGeom prst="rect">
                  <a:avLst/>
                </a:prstGeom>
                <a:solidFill>
                  <a:srgbClr val="8C8C8C"/>
                </a:solidFill>
                <a:ln w="9525">
                  <a:noFill/>
                  <a:miter lim="800000"/>
                  <a:headEnd/>
                  <a:tailEnd/>
                </a:ln>
              </p:spPr>
              <p:txBody>
                <a:bodyPr/>
                <a:lstStyle/>
                <a:p>
                  <a:endParaRPr lang="en-US" sz="2000"/>
                </a:p>
              </p:txBody>
            </p:sp>
            <p:sp>
              <p:nvSpPr>
                <p:cNvPr id="580278" name="Rectangle 694"/>
                <p:cNvSpPr>
                  <a:spLocks noChangeArrowheads="1"/>
                </p:cNvSpPr>
                <p:nvPr/>
              </p:nvSpPr>
              <p:spPr bwMode="auto">
                <a:xfrm>
                  <a:off x="2498" y="2084"/>
                  <a:ext cx="99" cy="14"/>
                </a:xfrm>
                <a:prstGeom prst="rect">
                  <a:avLst/>
                </a:prstGeom>
                <a:solidFill>
                  <a:srgbClr val="8C8C8C"/>
                </a:solidFill>
                <a:ln w="9525">
                  <a:noFill/>
                  <a:miter lim="800000"/>
                  <a:headEnd/>
                  <a:tailEnd/>
                </a:ln>
              </p:spPr>
              <p:txBody>
                <a:bodyPr/>
                <a:lstStyle/>
                <a:p>
                  <a:endParaRPr lang="en-US" sz="2000"/>
                </a:p>
              </p:txBody>
            </p:sp>
            <p:sp>
              <p:nvSpPr>
                <p:cNvPr id="580279" name="Rectangle 695"/>
                <p:cNvSpPr>
                  <a:spLocks noChangeArrowheads="1"/>
                </p:cNvSpPr>
                <p:nvPr/>
              </p:nvSpPr>
              <p:spPr bwMode="auto">
                <a:xfrm>
                  <a:off x="2498" y="2084"/>
                  <a:ext cx="99" cy="13"/>
                </a:xfrm>
                <a:prstGeom prst="rect">
                  <a:avLst/>
                </a:prstGeom>
                <a:solidFill>
                  <a:srgbClr val="8C8C8C"/>
                </a:solidFill>
                <a:ln w="9525">
                  <a:noFill/>
                  <a:miter lim="800000"/>
                  <a:headEnd/>
                  <a:tailEnd/>
                </a:ln>
              </p:spPr>
              <p:txBody>
                <a:bodyPr/>
                <a:lstStyle/>
                <a:p>
                  <a:endParaRPr lang="en-US" sz="2000"/>
                </a:p>
              </p:txBody>
            </p:sp>
            <p:sp>
              <p:nvSpPr>
                <p:cNvPr id="580280" name="Rectangle 696"/>
                <p:cNvSpPr>
                  <a:spLocks noChangeArrowheads="1"/>
                </p:cNvSpPr>
                <p:nvPr/>
              </p:nvSpPr>
              <p:spPr bwMode="auto">
                <a:xfrm>
                  <a:off x="2498" y="2083"/>
                  <a:ext cx="99" cy="14"/>
                </a:xfrm>
                <a:prstGeom prst="rect">
                  <a:avLst/>
                </a:prstGeom>
                <a:solidFill>
                  <a:srgbClr val="8C8C8C"/>
                </a:solidFill>
                <a:ln w="9525">
                  <a:noFill/>
                  <a:miter lim="800000"/>
                  <a:headEnd/>
                  <a:tailEnd/>
                </a:ln>
              </p:spPr>
              <p:txBody>
                <a:bodyPr/>
                <a:lstStyle/>
                <a:p>
                  <a:endParaRPr lang="en-US" sz="2000"/>
                </a:p>
              </p:txBody>
            </p:sp>
            <p:sp>
              <p:nvSpPr>
                <p:cNvPr id="580281" name="Rectangle 697"/>
                <p:cNvSpPr>
                  <a:spLocks noChangeArrowheads="1"/>
                </p:cNvSpPr>
                <p:nvPr/>
              </p:nvSpPr>
              <p:spPr bwMode="auto">
                <a:xfrm>
                  <a:off x="2498" y="2083"/>
                  <a:ext cx="99" cy="13"/>
                </a:xfrm>
                <a:prstGeom prst="rect">
                  <a:avLst/>
                </a:prstGeom>
                <a:solidFill>
                  <a:srgbClr val="8C8C8C"/>
                </a:solidFill>
                <a:ln w="9525">
                  <a:noFill/>
                  <a:miter lim="800000"/>
                  <a:headEnd/>
                  <a:tailEnd/>
                </a:ln>
              </p:spPr>
              <p:txBody>
                <a:bodyPr/>
                <a:lstStyle/>
                <a:p>
                  <a:endParaRPr lang="en-US" sz="2000"/>
                </a:p>
              </p:txBody>
            </p:sp>
            <p:sp>
              <p:nvSpPr>
                <p:cNvPr id="580282" name="Rectangle 698"/>
                <p:cNvSpPr>
                  <a:spLocks noChangeArrowheads="1"/>
                </p:cNvSpPr>
                <p:nvPr/>
              </p:nvSpPr>
              <p:spPr bwMode="auto">
                <a:xfrm>
                  <a:off x="2498" y="2081"/>
                  <a:ext cx="99" cy="14"/>
                </a:xfrm>
                <a:prstGeom prst="rect">
                  <a:avLst/>
                </a:prstGeom>
                <a:solidFill>
                  <a:srgbClr val="8C8C8C"/>
                </a:solidFill>
                <a:ln w="9525">
                  <a:noFill/>
                  <a:miter lim="800000"/>
                  <a:headEnd/>
                  <a:tailEnd/>
                </a:ln>
              </p:spPr>
              <p:txBody>
                <a:bodyPr/>
                <a:lstStyle/>
                <a:p>
                  <a:endParaRPr lang="en-US" sz="2000"/>
                </a:p>
              </p:txBody>
            </p:sp>
            <p:sp>
              <p:nvSpPr>
                <p:cNvPr id="580283" name="Rectangle 699"/>
                <p:cNvSpPr>
                  <a:spLocks noChangeArrowheads="1"/>
                </p:cNvSpPr>
                <p:nvPr/>
              </p:nvSpPr>
              <p:spPr bwMode="auto">
                <a:xfrm>
                  <a:off x="2498" y="2081"/>
                  <a:ext cx="99" cy="13"/>
                </a:xfrm>
                <a:prstGeom prst="rect">
                  <a:avLst/>
                </a:prstGeom>
                <a:solidFill>
                  <a:srgbClr val="A4A4A4"/>
                </a:solidFill>
                <a:ln w="9525">
                  <a:noFill/>
                  <a:miter lim="800000"/>
                  <a:headEnd/>
                  <a:tailEnd/>
                </a:ln>
              </p:spPr>
              <p:txBody>
                <a:bodyPr/>
                <a:lstStyle/>
                <a:p>
                  <a:endParaRPr lang="en-US" sz="2000"/>
                </a:p>
              </p:txBody>
            </p:sp>
            <p:sp>
              <p:nvSpPr>
                <p:cNvPr id="580284" name="Rectangle 700"/>
                <p:cNvSpPr>
                  <a:spLocks noChangeArrowheads="1"/>
                </p:cNvSpPr>
                <p:nvPr/>
              </p:nvSpPr>
              <p:spPr bwMode="auto">
                <a:xfrm>
                  <a:off x="2498" y="2080"/>
                  <a:ext cx="99" cy="13"/>
                </a:xfrm>
                <a:prstGeom prst="rect">
                  <a:avLst/>
                </a:prstGeom>
                <a:solidFill>
                  <a:srgbClr val="A4A4A4"/>
                </a:solidFill>
                <a:ln w="9525">
                  <a:noFill/>
                  <a:miter lim="800000"/>
                  <a:headEnd/>
                  <a:tailEnd/>
                </a:ln>
              </p:spPr>
              <p:txBody>
                <a:bodyPr/>
                <a:lstStyle/>
                <a:p>
                  <a:endParaRPr lang="en-US" sz="2000"/>
                </a:p>
              </p:txBody>
            </p:sp>
            <p:sp>
              <p:nvSpPr>
                <p:cNvPr id="580285" name="Rectangle 701"/>
                <p:cNvSpPr>
                  <a:spLocks noChangeArrowheads="1"/>
                </p:cNvSpPr>
                <p:nvPr/>
              </p:nvSpPr>
              <p:spPr bwMode="auto">
                <a:xfrm>
                  <a:off x="2498" y="2079"/>
                  <a:ext cx="99" cy="13"/>
                </a:xfrm>
                <a:prstGeom prst="rect">
                  <a:avLst/>
                </a:prstGeom>
                <a:solidFill>
                  <a:srgbClr val="A4A4A4"/>
                </a:solidFill>
                <a:ln w="9525">
                  <a:noFill/>
                  <a:miter lim="800000"/>
                  <a:headEnd/>
                  <a:tailEnd/>
                </a:ln>
              </p:spPr>
              <p:txBody>
                <a:bodyPr/>
                <a:lstStyle/>
                <a:p>
                  <a:endParaRPr lang="en-US" sz="2000"/>
                </a:p>
              </p:txBody>
            </p:sp>
            <p:sp>
              <p:nvSpPr>
                <p:cNvPr id="580286" name="Rectangle 702"/>
                <p:cNvSpPr>
                  <a:spLocks noChangeArrowheads="1"/>
                </p:cNvSpPr>
                <p:nvPr/>
              </p:nvSpPr>
              <p:spPr bwMode="auto">
                <a:xfrm>
                  <a:off x="2498" y="2078"/>
                  <a:ext cx="99" cy="14"/>
                </a:xfrm>
                <a:prstGeom prst="rect">
                  <a:avLst/>
                </a:prstGeom>
                <a:solidFill>
                  <a:srgbClr val="A4A4A4"/>
                </a:solidFill>
                <a:ln w="9525">
                  <a:noFill/>
                  <a:miter lim="800000"/>
                  <a:headEnd/>
                  <a:tailEnd/>
                </a:ln>
              </p:spPr>
              <p:txBody>
                <a:bodyPr/>
                <a:lstStyle/>
                <a:p>
                  <a:endParaRPr lang="en-US" sz="2000"/>
                </a:p>
              </p:txBody>
            </p:sp>
            <p:sp>
              <p:nvSpPr>
                <p:cNvPr id="580287" name="Rectangle 703"/>
                <p:cNvSpPr>
                  <a:spLocks noChangeArrowheads="1"/>
                </p:cNvSpPr>
                <p:nvPr/>
              </p:nvSpPr>
              <p:spPr bwMode="auto">
                <a:xfrm>
                  <a:off x="2498" y="2077"/>
                  <a:ext cx="99" cy="14"/>
                </a:xfrm>
                <a:prstGeom prst="rect">
                  <a:avLst/>
                </a:prstGeom>
                <a:solidFill>
                  <a:srgbClr val="A4A4A4"/>
                </a:solidFill>
                <a:ln w="9525">
                  <a:noFill/>
                  <a:miter lim="800000"/>
                  <a:headEnd/>
                  <a:tailEnd/>
                </a:ln>
              </p:spPr>
              <p:txBody>
                <a:bodyPr/>
                <a:lstStyle/>
                <a:p>
                  <a:endParaRPr lang="en-US" sz="2000"/>
                </a:p>
              </p:txBody>
            </p:sp>
            <p:sp>
              <p:nvSpPr>
                <p:cNvPr id="580288" name="Rectangle 704"/>
                <p:cNvSpPr>
                  <a:spLocks noChangeArrowheads="1"/>
                </p:cNvSpPr>
                <p:nvPr/>
              </p:nvSpPr>
              <p:spPr bwMode="auto">
                <a:xfrm>
                  <a:off x="2498" y="2077"/>
                  <a:ext cx="99" cy="13"/>
                </a:xfrm>
                <a:prstGeom prst="rect">
                  <a:avLst/>
                </a:prstGeom>
                <a:solidFill>
                  <a:srgbClr val="A4A4A4"/>
                </a:solidFill>
                <a:ln w="9525">
                  <a:noFill/>
                  <a:miter lim="800000"/>
                  <a:headEnd/>
                  <a:tailEnd/>
                </a:ln>
              </p:spPr>
              <p:txBody>
                <a:bodyPr/>
                <a:lstStyle/>
                <a:p>
                  <a:endParaRPr lang="en-US" sz="2000"/>
                </a:p>
              </p:txBody>
            </p:sp>
            <p:sp>
              <p:nvSpPr>
                <p:cNvPr id="580289" name="Rectangle 705"/>
                <p:cNvSpPr>
                  <a:spLocks noChangeArrowheads="1"/>
                </p:cNvSpPr>
                <p:nvPr/>
              </p:nvSpPr>
              <p:spPr bwMode="auto">
                <a:xfrm>
                  <a:off x="2498" y="2076"/>
                  <a:ext cx="99" cy="12"/>
                </a:xfrm>
                <a:prstGeom prst="rect">
                  <a:avLst/>
                </a:prstGeom>
                <a:solidFill>
                  <a:srgbClr val="A4A4A4"/>
                </a:solidFill>
                <a:ln w="9525">
                  <a:noFill/>
                  <a:miter lim="800000"/>
                  <a:headEnd/>
                  <a:tailEnd/>
                </a:ln>
              </p:spPr>
              <p:txBody>
                <a:bodyPr/>
                <a:lstStyle/>
                <a:p>
                  <a:endParaRPr lang="en-US" sz="2000"/>
                </a:p>
              </p:txBody>
            </p:sp>
            <p:sp>
              <p:nvSpPr>
                <p:cNvPr id="580290" name="Rectangle 706"/>
                <p:cNvSpPr>
                  <a:spLocks noChangeArrowheads="1"/>
                </p:cNvSpPr>
                <p:nvPr/>
              </p:nvSpPr>
              <p:spPr bwMode="auto">
                <a:xfrm>
                  <a:off x="2498" y="2075"/>
                  <a:ext cx="99" cy="13"/>
                </a:xfrm>
                <a:prstGeom prst="rect">
                  <a:avLst/>
                </a:prstGeom>
                <a:solidFill>
                  <a:srgbClr val="A4A4A4"/>
                </a:solidFill>
                <a:ln w="9525">
                  <a:noFill/>
                  <a:miter lim="800000"/>
                  <a:headEnd/>
                  <a:tailEnd/>
                </a:ln>
              </p:spPr>
              <p:txBody>
                <a:bodyPr/>
                <a:lstStyle/>
                <a:p>
                  <a:endParaRPr lang="en-US" sz="2000"/>
                </a:p>
              </p:txBody>
            </p:sp>
            <p:sp>
              <p:nvSpPr>
                <p:cNvPr id="580291" name="Rectangle 707"/>
                <p:cNvSpPr>
                  <a:spLocks noChangeArrowheads="1"/>
                </p:cNvSpPr>
                <p:nvPr/>
              </p:nvSpPr>
              <p:spPr bwMode="auto">
                <a:xfrm>
                  <a:off x="2498" y="2074"/>
                  <a:ext cx="99" cy="14"/>
                </a:xfrm>
                <a:prstGeom prst="rect">
                  <a:avLst/>
                </a:prstGeom>
                <a:solidFill>
                  <a:srgbClr val="A4A4A4"/>
                </a:solidFill>
                <a:ln w="9525">
                  <a:noFill/>
                  <a:miter lim="800000"/>
                  <a:headEnd/>
                  <a:tailEnd/>
                </a:ln>
              </p:spPr>
              <p:txBody>
                <a:bodyPr/>
                <a:lstStyle/>
                <a:p>
                  <a:endParaRPr lang="en-US" sz="2000"/>
                </a:p>
              </p:txBody>
            </p:sp>
            <p:sp>
              <p:nvSpPr>
                <p:cNvPr id="580292" name="Rectangle 708"/>
                <p:cNvSpPr>
                  <a:spLocks noChangeArrowheads="1"/>
                </p:cNvSpPr>
                <p:nvPr/>
              </p:nvSpPr>
              <p:spPr bwMode="auto">
                <a:xfrm>
                  <a:off x="2498" y="2074"/>
                  <a:ext cx="99" cy="13"/>
                </a:xfrm>
                <a:prstGeom prst="rect">
                  <a:avLst/>
                </a:prstGeom>
                <a:solidFill>
                  <a:srgbClr val="A4A4A4"/>
                </a:solidFill>
                <a:ln w="9525">
                  <a:noFill/>
                  <a:miter lim="800000"/>
                  <a:headEnd/>
                  <a:tailEnd/>
                </a:ln>
              </p:spPr>
              <p:txBody>
                <a:bodyPr/>
                <a:lstStyle/>
                <a:p>
                  <a:endParaRPr lang="en-US" sz="2000"/>
                </a:p>
              </p:txBody>
            </p:sp>
            <p:sp>
              <p:nvSpPr>
                <p:cNvPr id="580293" name="Rectangle 709"/>
                <p:cNvSpPr>
                  <a:spLocks noChangeArrowheads="1"/>
                </p:cNvSpPr>
                <p:nvPr/>
              </p:nvSpPr>
              <p:spPr bwMode="auto">
                <a:xfrm>
                  <a:off x="2498" y="2072"/>
                  <a:ext cx="99" cy="13"/>
                </a:xfrm>
                <a:prstGeom prst="rect">
                  <a:avLst/>
                </a:prstGeom>
                <a:solidFill>
                  <a:srgbClr val="A4A4A4"/>
                </a:solidFill>
                <a:ln w="9525">
                  <a:noFill/>
                  <a:miter lim="800000"/>
                  <a:headEnd/>
                  <a:tailEnd/>
                </a:ln>
              </p:spPr>
              <p:txBody>
                <a:bodyPr/>
                <a:lstStyle/>
                <a:p>
                  <a:endParaRPr lang="en-US" sz="2000"/>
                </a:p>
              </p:txBody>
            </p:sp>
            <p:sp>
              <p:nvSpPr>
                <p:cNvPr id="580294" name="Rectangle 710"/>
                <p:cNvSpPr>
                  <a:spLocks noChangeArrowheads="1"/>
                </p:cNvSpPr>
                <p:nvPr/>
              </p:nvSpPr>
              <p:spPr bwMode="auto">
                <a:xfrm>
                  <a:off x="2498" y="2071"/>
                  <a:ext cx="99" cy="14"/>
                </a:xfrm>
                <a:prstGeom prst="rect">
                  <a:avLst/>
                </a:prstGeom>
                <a:solidFill>
                  <a:srgbClr val="A4A4A4"/>
                </a:solidFill>
                <a:ln w="9525">
                  <a:noFill/>
                  <a:miter lim="800000"/>
                  <a:headEnd/>
                  <a:tailEnd/>
                </a:ln>
              </p:spPr>
              <p:txBody>
                <a:bodyPr/>
                <a:lstStyle/>
                <a:p>
                  <a:endParaRPr lang="en-US" sz="2000"/>
                </a:p>
              </p:txBody>
            </p:sp>
            <p:sp>
              <p:nvSpPr>
                <p:cNvPr id="580295" name="Rectangle 711"/>
                <p:cNvSpPr>
                  <a:spLocks noChangeArrowheads="1"/>
                </p:cNvSpPr>
                <p:nvPr/>
              </p:nvSpPr>
              <p:spPr bwMode="auto">
                <a:xfrm>
                  <a:off x="2498" y="2071"/>
                  <a:ext cx="99" cy="13"/>
                </a:xfrm>
                <a:prstGeom prst="rect">
                  <a:avLst/>
                </a:prstGeom>
                <a:solidFill>
                  <a:srgbClr val="A4A4A4"/>
                </a:solidFill>
                <a:ln w="9525">
                  <a:noFill/>
                  <a:miter lim="800000"/>
                  <a:headEnd/>
                  <a:tailEnd/>
                </a:ln>
              </p:spPr>
              <p:txBody>
                <a:bodyPr/>
                <a:lstStyle/>
                <a:p>
                  <a:endParaRPr lang="en-US" sz="2000"/>
                </a:p>
              </p:txBody>
            </p:sp>
            <p:sp>
              <p:nvSpPr>
                <p:cNvPr id="580296" name="Rectangle 712"/>
                <p:cNvSpPr>
                  <a:spLocks noChangeArrowheads="1"/>
                </p:cNvSpPr>
                <p:nvPr/>
              </p:nvSpPr>
              <p:spPr bwMode="auto">
                <a:xfrm>
                  <a:off x="2498" y="2070"/>
                  <a:ext cx="99" cy="14"/>
                </a:xfrm>
                <a:prstGeom prst="rect">
                  <a:avLst/>
                </a:prstGeom>
                <a:solidFill>
                  <a:srgbClr val="A4A4A4"/>
                </a:solidFill>
                <a:ln w="9525">
                  <a:noFill/>
                  <a:miter lim="800000"/>
                  <a:headEnd/>
                  <a:tailEnd/>
                </a:ln>
              </p:spPr>
              <p:txBody>
                <a:bodyPr/>
                <a:lstStyle/>
                <a:p>
                  <a:endParaRPr lang="en-US" sz="2000"/>
                </a:p>
              </p:txBody>
            </p:sp>
            <p:sp>
              <p:nvSpPr>
                <p:cNvPr id="580297" name="Rectangle 713"/>
                <p:cNvSpPr>
                  <a:spLocks noChangeArrowheads="1"/>
                </p:cNvSpPr>
                <p:nvPr/>
              </p:nvSpPr>
              <p:spPr bwMode="auto">
                <a:xfrm>
                  <a:off x="2498" y="2070"/>
                  <a:ext cx="99" cy="13"/>
                </a:xfrm>
                <a:prstGeom prst="rect">
                  <a:avLst/>
                </a:prstGeom>
                <a:solidFill>
                  <a:srgbClr val="A4A4A4"/>
                </a:solidFill>
                <a:ln w="9525">
                  <a:noFill/>
                  <a:miter lim="800000"/>
                  <a:headEnd/>
                  <a:tailEnd/>
                </a:ln>
              </p:spPr>
              <p:txBody>
                <a:bodyPr/>
                <a:lstStyle/>
                <a:p>
                  <a:endParaRPr lang="en-US" sz="2000"/>
                </a:p>
              </p:txBody>
            </p:sp>
            <p:sp>
              <p:nvSpPr>
                <p:cNvPr id="580298" name="Rectangle 714"/>
                <p:cNvSpPr>
                  <a:spLocks noChangeArrowheads="1"/>
                </p:cNvSpPr>
                <p:nvPr/>
              </p:nvSpPr>
              <p:spPr bwMode="auto">
                <a:xfrm>
                  <a:off x="2498" y="2068"/>
                  <a:ext cx="99" cy="13"/>
                </a:xfrm>
                <a:prstGeom prst="rect">
                  <a:avLst/>
                </a:prstGeom>
                <a:solidFill>
                  <a:srgbClr val="B4B4B4"/>
                </a:solidFill>
                <a:ln w="9525">
                  <a:noFill/>
                  <a:miter lim="800000"/>
                  <a:headEnd/>
                  <a:tailEnd/>
                </a:ln>
              </p:spPr>
              <p:txBody>
                <a:bodyPr/>
                <a:lstStyle/>
                <a:p>
                  <a:endParaRPr lang="en-US" sz="2000"/>
                </a:p>
              </p:txBody>
            </p:sp>
            <p:sp>
              <p:nvSpPr>
                <p:cNvPr id="580299" name="Rectangle 715"/>
                <p:cNvSpPr>
                  <a:spLocks noChangeArrowheads="1"/>
                </p:cNvSpPr>
                <p:nvPr/>
              </p:nvSpPr>
              <p:spPr bwMode="auto">
                <a:xfrm>
                  <a:off x="2498" y="2067"/>
                  <a:ext cx="99" cy="14"/>
                </a:xfrm>
                <a:prstGeom prst="rect">
                  <a:avLst/>
                </a:prstGeom>
                <a:solidFill>
                  <a:srgbClr val="B4B4B4"/>
                </a:solidFill>
                <a:ln w="9525">
                  <a:noFill/>
                  <a:miter lim="800000"/>
                  <a:headEnd/>
                  <a:tailEnd/>
                </a:ln>
              </p:spPr>
              <p:txBody>
                <a:bodyPr/>
                <a:lstStyle/>
                <a:p>
                  <a:endParaRPr lang="en-US" sz="2000"/>
                </a:p>
              </p:txBody>
            </p:sp>
            <p:sp>
              <p:nvSpPr>
                <p:cNvPr id="580300" name="Rectangle 716"/>
                <p:cNvSpPr>
                  <a:spLocks noChangeArrowheads="1"/>
                </p:cNvSpPr>
                <p:nvPr/>
              </p:nvSpPr>
              <p:spPr bwMode="auto">
                <a:xfrm>
                  <a:off x="2498" y="2067"/>
                  <a:ext cx="99" cy="13"/>
                </a:xfrm>
                <a:prstGeom prst="rect">
                  <a:avLst/>
                </a:prstGeom>
                <a:solidFill>
                  <a:srgbClr val="B4B4B4"/>
                </a:solidFill>
                <a:ln w="9525">
                  <a:noFill/>
                  <a:miter lim="800000"/>
                  <a:headEnd/>
                  <a:tailEnd/>
                </a:ln>
              </p:spPr>
              <p:txBody>
                <a:bodyPr/>
                <a:lstStyle/>
                <a:p>
                  <a:endParaRPr lang="en-US" sz="2000"/>
                </a:p>
              </p:txBody>
            </p:sp>
            <p:sp>
              <p:nvSpPr>
                <p:cNvPr id="580301" name="Rectangle 717"/>
                <p:cNvSpPr>
                  <a:spLocks noChangeArrowheads="1"/>
                </p:cNvSpPr>
                <p:nvPr/>
              </p:nvSpPr>
              <p:spPr bwMode="auto">
                <a:xfrm>
                  <a:off x="2498" y="2066"/>
                  <a:ext cx="99" cy="13"/>
                </a:xfrm>
                <a:prstGeom prst="rect">
                  <a:avLst/>
                </a:prstGeom>
                <a:solidFill>
                  <a:srgbClr val="B4B4B4"/>
                </a:solidFill>
                <a:ln w="9525">
                  <a:noFill/>
                  <a:miter lim="800000"/>
                  <a:headEnd/>
                  <a:tailEnd/>
                </a:ln>
              </p:spPr>
              <p:txBody>
                <a:bodyPr/>
                <a:lstStyle/>
                <a:p>
                  <a:endParaRPr lang="en-US" sz="2000"/>
                </a:p>
              </p:txBody>
            </p:sp>
            <p:sp>
              <p:nvSpPr>
                <p:cNvPr id="580302" name="Rectangle 718"/>
                <p:cNvSpPr>
                  <a:spLocks noChangeArrowheads="1"/>
                </p:cNvSpPr>
                <p:nvPr/>
              </p:nvSpPr>
              <p:spPr bwMode="auto">
                <a:xfrm>
                  <a:off x="2498" y="2066"/>
                  <a:ext cx="99" cy="12"/>
                </a:xfrm>
                <a:prstGeom prst="rect">
                  <a:avLst/>
                </a:prstGeom>
                <a:solidFill>
                  <a:srgbClr val="B4B4B4"/>
                </a:solidFill>
                <a:ln w="9525">
                  <a:noFill/>
                  <a:miter lim="800000"/>
                  <a:headEnd/>
                  <a:tailEnd/>
                </a:ln>
              </p:spPr>
              <p:txBody>
                <a:bodyPr/>
                <a:lstStyle/>
                <a:p>
                  <a:endParaRPr lang="en-US" sz="2000"/>
                </a:p>
              </p:txBody>
            </p:sp>
            <p:sp>
              <p:nvSpPr>
                <p:cNvPr id="580303" name="Rectangle 719"/>
                <p:cNvSpPr>
                  <a:spLocks noChangeArrowheads="1"/>
                </p:cNvSpPr>
                <p:nvPr/>
              </p:nvSpPr>
              <p:spPr bwMode="auto">
                <a:xfrm>
                  <a:off x="2498" y="2065"/>
                  <a:ext cx="99" cy="12"/>
                </a:xfrm>
                <a:prstGeom prst="rect">
                  <a:avLst/>
                </a:prstGeom>
                <a:solidFill>
                  <a:srgbClr val="B4B4B4"/>
                </a:solidFill>
                <a:ln w="9525">
                  <a:noFill/>
                  <a:miter lim="800000"/>
                  <a:headEnd/>
                  <a:tailEnd/>
                </a:ln>
              </p:spPr>
              <p:txBody>
                <a:bodyPr/>
                <a:lstStyle/>
                <a:p>
                  <a:endParaRPr lang="en-US" sz="2000"/>
                </a:p>
              </p:txBody>
            </p:sp>
            <p:sp>
              <p:nvSpPr>
                <p:cNvPr id="580304" name="Rectangle 720"/>
                <p:cNvSpPr>
                  <a:spLocks noChangeArrowheads="1"/>
                </p:cNvSpPr>
                <p:nvPr/>
              </p:nvSpPr>
              <p:spPr bwMode="auto">
                <a:xfrm>
                  <a:off x="2498" y="2064"/>
                  <a:ext cx="99" cy="13"/>
                </a:xfrm>
                <a:prstGeom prst="rect">
                  <a:avLst/>
                </a:prstGeom>
                <a:solidFill>
                  <a:srgbClr val="B4B4B4"/>
                </a:solidFill>
                <a:ln w="9525">
                  <a:noFill/>
                  <a:miter lim="800000"/>
                  <a:headEnd/>
                  <a:tailEnd/>
                </a:ln>
              </p:spPr>
              <p:txBody>
                <a:bodyPr/>
                <a:lstStyle/>
                <a:p>
                  <a:endParaRPr lang="en-US" sz="2000"/>
                </a:p>
              </p:txBody>
            </p:sp>
            <p:sp>
              <p:nvSpPr>
                <p:cNvPr id="580305" name="Rectangle 721"/>
                <p:cNvSpPr>
                  <a:spLocks noChangeArrowheads="1"/>
                </p:cNvSpPr>
                <p:nvPr/>
              </p:nvSpPr>
              <p:spPr bwMode="auto">
                <a:xfrm>
                  <a:off x="2498" y="2063"/>
                  <a:ext cx="99" cy="13"/>
                </a:xfrm>
                <a:prstGeom prst="rect">
                  <a:avLst/>
                </a:prstGeom>
                <a:solidFill>
                  <a:srgbClr val="B4B4B4"/>
                </a:solidFill>
                <a:ln w="9525">
                  <a:noFill/>
                  <a:miter lim="800000"/>
                  <a:headEnd/>
                  <a:tailEnd/>
                </a:ln>
              </p:spPr>
              <p:txBody>
                <a:bodyPr/>
                <a:lstStyle/>
                <a:p>
                  <a:endParaRPr lang="en-US" sz="2000"/>
                </a:p>
              </p:txBody>
            </p:sp>
            <p:sp>
              <p:nvSpPr>
                <p:cNvPr id="580306" name="Rectangle 722"/>
                <p:cNvSpPr>
                  <a:spLocks noChangeArrowheads="1"/>
                </p:cNvSpPr>
                <p:nvPr/>
              </p:nvSpPr>
              <p:spPr bwMode="auto">
                <a:xfrm>
                  <a:off x="2498" y="2061"/>
                  <a:ext cx="99" cy="14"/>
                </a:xfrm>
                <a:prstGeom prst="rect">
                  <a:avLst/>
                </a:prstGeom>
                <a:solidFill>
                  <a:srgbClr val="B4B4B4"/>
                </a:solidFill>
                <a:ln w="9525">
                  <a:noFill/>
                  <a:miter lim="800000"/>
                  <a:headEnd/>
                  <a:tailEnd/>
                </a:ln>
              </p:spPr>
              <p:txBody>
                <a:bodyPr/>
                <a:lstStyle/>
                <a:p>
                  <a:endParaRPr lang="en-US" sz="2000"/>
                </a:p>
              </p:txBody>
            </p:sp>
            <p:sp>
              <p:nvSpPr>
                <p:cNvPr id="580307" name="Rectangle 723"/>
                <p:cNvSpPr>
                  <a:spLocks noChangeArrowheads="1"/>
                </p:cNvSpPr>
                <p:nvPr/>
              </p:nvSpPr>
              <p:spPr bwMode="auto">
                <a:xfrm>
                  <a:off x="2498" y="2061"/>
                  <a:ext cx="99" cy="13"/>
                </a:xfrm>
                <a:prstGeom prst="rect">
                  <a:avLst/>
                </a:prstGeom>
                <a:solidFill>
                  <a:srgbClr val="B4B4B4"/>
                </a:solidFill>
                <a:ln w="9525">
                  <a:noFill/>
                  <a:miter lim="800000"/>
                  <a:headEnd/>
                  <a:tailEnd/>
                </a:ln>
              </p:spPr>
              <p:txBody>
                <a:bodyPr/>
                <a:lstStyle/>
                <a:p>
                  <a:endParaRPr lang="en-US" sz="2000"/>
                </a:p>
              </p:txBody>
            </p:sp>
            <p:sp>
              <p:nvSpPr>
                <p:cNvPr id="580308" name="Rectangle 724"/>
                <p:cNvSpPr>
                  <a:spLocks noChangeArrowheads="1"/>
                </p:cNvSpPr>
                <p:nvPr/>
              </p:nvSpPr>
              <p:spPr bwMode="auto">
                <a:xfrm>
                  <a:off x="2498" y="2060"/>
                  <a:ext cx="99" cy="13"/>
                </a:xfrm>
                <a:prstGeom prst="rect">
                  <a:avLst/>
                </a:prstGeom>
                <a:solidFill>
                  <a:srgbClr val="B4B4B4"/>
                </a:solidFill>
                <a:ln w="9525">
                  <a:noFill/>
                  <a:miter lim="800000"/>
                  <a:headEnd/>
                  <a:tailEnd/>
                </a:ln>
              </p:spPr>
              <p:txBody>
                <a:bodyPr/>
                <a:lstStyle/>
                <a:p>
                  <a:endParaRPr lang="en-US" sz="2000"/>
                </a:p>
              </p:txBody>
            </p:sp>
            <p:sp>
              <p:nvSpPr>
                <p:cNvPr id="580309" name="Rectangle 725"/>
                <p:cNvSpPr>
                  <a:spLocks noChangeArrowheads="1"/>
                </p:cNvSpPr>
                <p:nvPr/>
              </p:nvSpPr>
              <p:spPr bwMode="auto">
                <a:xfrm>
                  <a:off x="2498" y="2060"/>
                  <a:ext cx="99" cy="12"/>
                </a:xfrm>
                <a:prstGeom prst="rect">
                  <a:avLst/>
                </a:prstGeom>
                <a:solidFill>
                  <a:srgbClr val="B4B4B4"/>
                </a:solidFill>
                <a:ln w="9525">
                  <a:noFill/>
                  <a:miter lim="800000"/>
                  <a:headEnd/>
                  <a:tailEnd/>
                </a:ln>
              </p:spPr>
              <p:txBody>
                <a:bodyPr/>
                <a:lstStyle/>
                <a:p>
                  <a:endParaRPr lang="en-US" sz="2000"/>
                </a:p>
              </p:txBody>
            </p:sp>
            <p:sp>
              <p:nvSpPr>
                <p:cNvPr id="580310" name="Rectangle 726"/>
                <p:cNvSpPr>
                  <a:spLocks noChangeArrowheads="1"/>
                </p:cNvSpPr>
                <p:nvPr/>
              </p:nvSpPr>
              <p:spPr bwMode="auto">
                <a:xfrm>
                  <a:off x="2498" y="2059"/>
                  <a:ext cx="99" cy="12"/>
                </a:xfrm>
                <a:prstGeom prst="rect">
                  <a:avLst/>
                </a:prstGeom>
                <a:solidFill>
                  <a:srgbClr val="B4B4B4"/>
                </a:solidFill>
                <a:ln w="9525">
                  <a:noFill/>
                  <a:miter lim="800000"/>
                  <a:headEnd/>
                  <a:tailEnd/>
                </a:ln>
              </p:spPr>
              <p:txBody>
                <a:bodyPr/>
                <a:lstStyle/>
                <a:p>
                  <a:endParaRPr lang="en-US" sz="2000"/>
                </a:p>
              </p:txBody>
            </p:sp>
            <p:sp>
              <p:nvSpPr>
                <p:cNvPr id="580311" name="Rectangle 727"/>
                <p:cNvSpPr>
                  <a:spLocks noChangeArrowheads="1"/>
                </p:cNvSpPr>
                <p:nvPr/>
              </p:nvSpPr>
              <p:spPr bwMode="auto">
                <a:xfrm>
                  <a:off x="2498" y="2058"/>
                  <a:ext cx="99" cy="12"/>
                </a:xfrm>
                <a:prstGeom prst="rect">
                  <a:avLst/>
                </a:prstGeom>
                <a:solidFill>
                  <a:srgbClr val="B4B4B4"/>
                </a:solidFill>
                <a:ln w="9525">
                  <a:noFill/>
                  <a:miter lim="800000"/>
                  <a:headEnd/>
                  <a:tailEnd/>
                </a:ln>
              </p:spPr>
              <p:txBody>
                <a:bodyPr/>
                <a:lstStyle/>
                <a:p>
                  <a:endParaRPr lang="en-US" sz="2000"/>
                </a:p>
              </p:txBody>
            </p:sp>
            <p:sp>
              <p:nvSpPr>
                <p:cNvPr id="580312" name="Rectangle 728"/>
                <p:cNvSpPr>
                  <a:spLocks noChangeArrowheads="1"/>
                </p:cNvSpPr>
                <p:nvPr/>
              </p:nvSpPr>
              <p:spPr bwMode="auto">
                <a:xfrm>
                  <a:off x="2498" y="2057"/>
                  <a:ext cx="99" cy="13"/>
                </a:xfrm>
                <a:prstGeom prst="rect">
                  <a:avLst/>
                </a:prstGeom>
                <a:solidFill>
                  <a:srgbClr val="B4B4B4"/>
                </a:solidFill>
                <a:ln w="9525">
                  <a:noFill/>
                  <a:miter lim="800000"/>
                  <a:headEnd/>
                  <a:tailEnd/>
                </a:ln>
              </p:spPr>
              <p:txBody>
                <a:bodyPr/>
                <a:lstStyle/>
                <a:p>
                  <a:endParaRPr lang="en-US" sz="2000"/>
                </a:p>
              </p:txBody>
            </p:sp>
            <p:sp>
              <p:nvSpPr>
                <p:cNvPr id="580313" name="Rectangle 729"/>
                <p:cNvSpPr>
                  <a:spLocks noChangeArrowheads="1"/>
                </p:cNvSpPr>
                <p:nvPr/>
              </p:nvSpPr>
              <p:spPr bwMode="auto">
                <a:xfrm>
                  <a:off x="2498" y="2057"/>
                  <a:ext cx="99" cy="11"/>
                </a:xfrm>
                <a:prstGeom prst="rect">
                  <a:avLst/>
                </a:prstGeom>
                <a:solidFill>
                  <a:srgbClr val="B4B4B4"/>
                </a:solidFill>
                <a:ln w="9525">
                  <a:noFill/>
                  <a:miter lim="800000"/>
                  <a:headEnd/>
                  <a:tailEnd/>
                </a:ln>
              </p:spPr>
              <p:txBody>
                <a:bodyPr/>
                <a:lstStyle/>
                <a:p>
                  <a:endParaRPr lang="en-US" sz="2000"/>
                </a:p>
              </p:txBody>
            </p:sp>
            <p:sp>
              <p:nvSpPr>
                <p:cNvPr id="580314" name="Rectangle 730"/>
                <p:cNvSpPr>
                  <a:spLocks noChangeArrowheads="1"/>
                </p:cNvSpPr>
                <p:nvPr/>
              </p:nvSpPr>
              <p:spPr bwMode="auto">
                <a:xfrm>
                  <a:off x="2498" y="2056"/>
                  <a:ext cx="99" cy="12"/>
                </a:xfrm>
                <a:prstGeom prst="rect">
                  <a:avLst/>
                </a:prstGeom>
                <a:solidFill>
                  <a:srgbClr val="C3C3C3"/>
                </a:solidFill>
                <a:ln w="9525">
                  <a:noFill/>
                  <a:miter lim="800000"/>
                  <a:headEnd/>
                  <a:tailEnd/>
                </a:ln>
              </p:spPr>
              <p:txBody>
                <a:bodyPr/>
                <a:lstStyle/>
                <a:p>
                  <a:endParaRPr lang="en-US" sz="2000"/>
                </a:p>
              </p:txBody>
            </p:sp>
            <p:sp>
              <p:nvSpPr>
                <p:cNvPr id="580315" name="Rectangle 731"/>
                <p:cNvSpPr>
                  <a:spLocks noChangeArrowheads="1"/>
                </p:cNvSpPr>
                <p:nvPr/>
              </p:nvSpPr>
              <p:spPr bwMode="auto">
                <a:xfrm>
                  <a:off x="2498" y="2055"/>
                  <a:ext cx="99" cy="12"/>
                </a:xfrm>
                <a:prstGeom prst="rect">
                  <a:avLst/>
                </a:prstGeom>
                <a:solidFill>
                  <a:srgbClr val="C3C3C3"/>
                </a:solidFill>
                <a:ln w="9525">
                  <a:noFill/>
                  <a:miter lim="800000"/>
                  <a:headEnd/>
                  <a:tailEnd/>
                </a:ln>
              </p:spPr>
              <p:txBody>
                <a:bodyPr/>
                <a:lstStyle/>
                <a:p>
                  <a:endParaRPr lang="en-US" sz="2000"/>
                </a:p>
              </p:txBody>
            </p:sp>
            <p:sp>
              <p:nvSpPr>
                <p:cNvPr id="580316" name="Rectangle 732"/>
                <p:cNvSpPr>
                  <a:spLocks noChangeArrowheads="1"/>
                </p:cNvSpPr>
                <p:nvPr/>
              </p:nvSpPr>
              <p:spPr bwMode="auto">
                <a:xfrm>
                  <a:off x="2498" y="2054"/>
                  <a:ext cx="99" cy="12"/>
                </a:xfrm>
                <a:prstGeom prst="rect">
                  <a:avLst/>
                </a:prstGeom>
                <a:solidFill>
                  <a:srgbClr val="C3C3C3"/>
                </a:solidFill>
                <a:ln w="9525">
                  <a:noFill/>
                  <a:miter lim="800000"/>
                  <a:headEnd/>
                  <a:tailEnd/>
                </a:ln>
              </p:spPr>
              <p:txBody>
                <a:bodyPr/>
                <a:lstStyle/>
                <a:p>
                  <a:endParaRPr lang="en-US" sz="2000"/>
                </a:p>
              </p:txBody>
            </p:sp>
            <p:sp>
              <p:nvSpPr>
                <p:cNvPr id="580317" name="Rectangle 733"/>
                <p:cNvSpPr>
                  <a:spLocks noChangeArrowheads="1"/>
                </p:cNvSpPr>
                <p:nvPr/>
              </p:nvSpPr>
              <p:spPr bwMode="auto">
                <a:xfrm>
                  <a:off x="2498" y="2054"/>
                  <a:ext cx="99" cy="12"/>
                </a:xfrm>
                <a:prstGeom prst="rect">
                  <a:avLst/>
                </a:prstGeom>
                <a:solidFill>
                  <a:srgbClr val="C3C3C3"/>
                </a:solidFill>
                <a:ln w="9525">
                  <a:noFill/>
                  <a:miter lim="800000"/>
                  <a:headEnd/>
                  <a:tailEnd/>
                </a:ln>
              </p:spPr>
              <p:txBody>
                <a:bodyPr/>
                <a:lstStyle/>
                <a:p>
                  <a:endParaRPr lang="en-US" sz="2000"/>
                </a:p>
              </p:txBody>
            </p:sp>
            <p:sp>
              <p:nvSpPr>
                <p:cNvPr id="580318" name="Rectangle 734"/>
                <p:cNvSpPr>
                  <a:spLocks noChangeArrowheads="1"/>
                </p:cNvSpPr>
                <p:nvPr/>
              </p:nvSpPr>
              <p:spPr bwMode="auto">
                <a:xfrm>
                  <a:off x="2498" y="2053"/>
                  <a:ext cx="99" cy="12"/>
                </a:xfrm>
                <a:prstGeom prst="rect">
                  <a:avLst/>
                </a:prstGeom>
                <a:solidFill>
                  <a:srgbClr val="C3C3C3"/>
                </a:solidFill>
                <a:ln w="9525">
                  <a:noFill/>
                  <a:miter lim="800000"/>
                  <a:headEnd/>
                  <a:tailEnd/>
                </a:ln>
              </p:spPr>
              <p:txBody>
                <a:bodyPr/>
                <a:lstStyle/>
                <a:p>
                  <a:endParaRPr lang="en-US" sz="2000"/>
                </a:p>
              </p:txBody>
            </p:sp>
            <p:sp>
              <p:nvSpPr>
                <p:cNvPr id="580319" name="Rectangle 735"/>
                <p:cNvSpPr>
                  <a:spLocks noChangeArrowheads="1"/>
                </p:cNvSpPr>
                <p:nvPr/>
              </p:nvSpPr>
              <p:spPr bwMode="auto">
                <a:xfrm>
                  <a:off x="2498" y="2051"/>
                  <a:ext cx="99" cy="13"/>
                </a:xfrm>
                <a:prstGeom prst="rect">
                  <a:avLst/>
                </a:prstGeom>
                <a:solidFill>
                  <a:srgbClr val="C3C3C3"/>
                </a:solidFill>
                <a:ln w="9525">
                  <a:noFill/>
                  <a:miter lim="800000"/>
                  <a:headEnd/>
                  <a:tailEnd/>
                </a:ln>
              </p:spPr>
              <p:txBody>
                <a:bodyPr/>
                <a:lstStyle/>
                <a:p>
                  <a:endParaRPr lang="en-US" sz="2000"/>
                </a:p>
              </p:txBody>
            </p:sp>
            <p:sp>
              <p:nvSpPr>
                <p:cNvPr id="580320" name="Rectangle 736"/>
                <p:cNvSpPr>
                  <a:spLocks noChangeArrowheads="1"/>
                </p:cNvSpPr>
                <p:nvPr/>
              </p:nvSpPr>
              <p:spPr bwMode="auto">
                <a:xfrm>
                  <a:off x="2498" y="2051"/>
                  <a:ext cx="99" cy="12"/>
                </a:xfrm>
                <a:prstGeom prst="rect">
                  <a:avLst/>
                </a:prstGeom>
                <a:solidFill>
                  <a:srgbClr val="C3C3C3"/>
                </a:solidFill>
                <a:ln w="9525">
                  <a:noFill/>
                  <a:miter lim="800000"/>
                  <a:headEnd/>
                  <a:tailEnd/>
                </a:ln>
              </p:spPr>
              <p:txBody>
                <a:bodyPr/>
                <a:lstStyle/>
                <a:p>
                  <a:endParaRPr lang="en-US" sz="2000"/>
                </a:p>
              </p:txBody>
            </p:sp>
            <p:sp>
              <p:nvSpPr>
                <p:cNvPr id="580321" name="Rectangle 737"/>
                <p:cNvSpPr>
                  <a:spLocks noChangeArrowheads="1"/>
                </p:cNvSpPr>
                <p:nvPr/>
              </p:nvSpPr>
              <p:spPr bwMode="auto">
                <a:xfrm>
                  <a:off x="2498" y="2050"/>
                  <a:ext cx="99" cy="11"/>
                </a:xfrm>
                <a:prstGeom prst="rect">
                  <a:avLst/>
                </a:prstGeom>
                <a:solidFill>
                  <a:srgbClr val="C3C3C3"/>
                </a:solidFill>
                <a:ln w="9525">
                  <a:noFill/>
                  <a:miter lim="800000"/>
                  <a:headEnd/>
                  <a:tailEnd/>
                </a:ln>
              </p:spPr>
              <p:txBody>
                <a:bodyPr/>
                <a:lstStyle/>
                <a:p>
                  <a:endParaRPr lang="en-US" sz="2000"/>
                </a:p>
              </p:txBody>
            </p:sp>
          </p:grpSp>
          <p:grpSp>
            <p:nvGrpSpPr>
              <p:cNvPr id="7" name="Group 738"/>
              <p:cNvGrpSpPr>
                <a:grpSpLocks/>
              </p:cNvGrpSpPr>
              <p:nvPr/>
            </p:nvGrpSpPr>
            <p:grpSpPr bwMode="auto">
              <a:xfrm>
                <a:off x="2498" y="1958"/>
                <a:ext cx="502" cy="171"/>
                <a:chOff x="2498" y="1890"/>
                <a:chExt cx="502" cy="171"/>
              </a:xfrm>
            </p:grpSpPr>
            <p:sp>
              <p:nvSpPr>
                <p:cNvPr id="580323" name="Rectangle 739"/>
                <p:cNvSpPr>
                  <a:spLocks noChangeArrowheads="1"/>
                </p:cNvSpPr>
                <p:nvPr/>
              </p:nvSpPr>
              <p:spPr bwMode="auto">
                <a:xfrm>
                  <a:off x="2498" y="2049"/>
                  <a:ext cx="99" cy="12"/>
                </a:xfrm>
                <a:prstGeom prst="rect">
                  <a:avLst/>
                </a:prstGeom>
                <a:solidFill>
                  <a:srgbClr val="C3C3C3"/>
                </a:solidFill>
                <a:ln w="9525">
                  <a:noFill/>
                  <a:miter lim="800000"/>
                  <a:headEnd/>
                  <a:tailEnd/>
                </a:ln>
              </p:spPr>
              <p:txBody>
                <a:bodyPr/>
                <a:lstStyle/>
                <a:p>
                  <a:endParaRPr lang="en-US" sz="2000"/>
                </a:p>
              </p:txBody>
            </p:sp>
            <p:sp>
              <p:nvSpPr>
                <p:cNvPr id="580324" name="Rectangle 740"/>
                <p:cNvSpPr>
                  <a:spLocks noChangeArrowheads="1"/>
                </p:cNvSpPr>
                <p:nvPr/>
              </p:nvSpPr>
              <p:spPr bwMode="auto">
                <a:xfrm>
                  <a:off x="2498" y="2049"/>
                  <a:ext cx="99" cy="11"/>
                </a:xfrm>
                <a:prstGeom prst="rect">
                  <a:avLst/>
                </a:prstGeom>
                <a:solidFill>
                  <a:srgbClr val="C3C3C3"/>
                </a:solidFill>
                <a:ln w="9525">
                  <a:noFill/>
                  <a:miter lim="800000"/>
                  <a:headEnd/>
                  <a:tailEnd/>
                </a:ln>
              </p:spPr>
              <p:txBody>
                <a:bodyPr/>
                <a:lstStyle/>
                <a:p>
                  <a:endParaRPr lang="en-US" sz="2000"/>
                </a:p>
              </p:txBody>
            </p:sp>
            <p:sp>
              <p:nvSpPr>
                <p:cNvPr id="580325" name="Rectangle 741"/>
                <p:cNvSpPr>
                  <a:spLocks noChangeArrowheads="1"/>
                </p:cNvSpPr>
                <p:nvPr/>
              </p:nvSpPr>
              <p:spPr bwMode="auto">
                <a:xfrm>
                  <a:off x="2498" y="2049"/>
                  <a:ext cx="99" cy="11"/>
                </a:xfrm>
                <a:prstGeom prst="rect">
                  <a:avLst/>
                </a:prstGeom>
                <a:solidFill>
                  <a:srgbClr val="C3C3C3"/>
                </a:solidFill>
                <a:ln w="9525">
                  <a:noFill/>
                  <a:miter lim="800000"/>
                  <a:headEnd/>
                  <a:tailEnd/>
                </a:ln>
              </p:spPr>
              <p:txBody>
                <a:bodyPr/>
                <a:lstStyle/>
                <a:p>
                  <a:endParaRPr lang="en-US" sz="2000"/>
                </a:p>
              </p:txBody>
            </p:sp>
            <p:sp>
              <p:nvSpPr>
                <p:cNvPr id="580326" name="Rectangle 742"/>
                <p:cNvSpPr>
                  <a:spLocks noChangeArrowheads="1"/>
                </p:cNvSpPr>
                <p:nvPr/>
              </p:nvSpPr>
              <p:spPr bwMode="auto">
                <a:xfrm>
                  <a:off x="2498" y="2048"/>
                  <a:ext cx="99" cy="10"/>
                </a:xfrm>
                <a:prstGeom prst="rect">
                  <a:avLst/>
                </a:prstGeom>
                <a:solidFill>
                  <a:srgbClr val="C3C3C3"/>
                </a:solidFill>
                <a:ln w="9525">
                  <a:noFill/>
                  <a:miter lim="800000"/>
                  <a:headEnd/>
                  <a:tailEnd/>
                </a:ln>
              </p:spPr>
              <p:txBody>
                <a:bodyPr/>
                <a:lstStyle/>
                <a:p>
                  <a:endParaRPr lang="en-US" sz="2000"/>
                </a:p>
              </p:txBody>
            </p:sp>
            <p:sp>
              <p:nvSpPr>
                <p:cNvPr id="580327" name="Rectangle 743"/>
                <p:cNvSpPr>
                  <a:spLocks noChangeArrowheads="1"/>
                </p:cNvSpPr>
                <p:nvPr/>
              </p:nvSpPr>
              <p:spPr bwMode="auto">
                <a:xfrm>
                  <a:off x="2498" y="2047"/>
                  <a:ext cx="99" cy="11"/>
                </a:xfrm>
                <a:prstGeom prst="rect">
                  <a:avLst/>
                </a:prstGeom>
                <a:solidFill>
                  <a:srgbClr val="C3C3C3"/>
                </a:solidFill>
                <a:ln w="9525">
                  <a:noFill/>
                  <a:miter lim="800000"/>
                  <a:headEnd/>
                  <a:tailEnd/>
                </a:ln>
              </p:spPr>
              <p:txBody>
                <a:bodyPr/>
                <a:lstStyle/>
                <a:p>
                  <a:endParaRPr lang="en-US" sz="2000"/>
                </a:p>
              </p:txBody>
            </p:sp>
            <p:sp>
              <p:nvSpPr>
                <p:cNvPr id="580328" name="Rectangle 744"/>
                <p:cNvSpPr>
                  <a:spLocks noChangeArrowheads="1"/>
                </p:cNvSpPr>
                <p:nvPr/>
              </p:nvSpPr>
              <p:spPr bwMode="auto">
                <a:xfrm>
                  <a:off x="2498" y="2046"/>
                  <a:ext cx="99" cy="11"/>
                </a:xfrm>
                <a:prstGeom prst="rect">
                  <a:avLst/>
                </a:prstGeom>
                <a:solidFill>
                  <a:srgbClr val="C3C3C3"/>
                </a:solidFill>
                <a:ln w="9525">
                  <a:noFill/>
                  <a:miter lim="800000"/>
                  <a:headEnd/>
                  <a:tailEnd/>
                </a:ln>
              </p:spPr>
              <p:txBody>
                <a:bodyPr/>
                <a:lstStyle/>
                <a:p>
                  <a:endParaRPr lang="en-US" sz="2000"/>
                </a:p>
              </p:txBody>
            </p:sp>
            <p:sp>
              <p:nvSpPr>
                <p:cNvPr id="580329" name="Rectangle 745"/>
                <p:cNvSpPr>
                  <a:spLocks noChangeArrowheads="1"/>
                </p:cNvSpPr>
                <p:nvPr/>
              </p:nvSpPr>
              <p:spPr bwMode="auto">
                <a:xfrm>
                  <a:off x="2498" y="2045"/>
                  <a:ext cx="99" cy="12"/>
                </a:xfrm>
                <a:prstGeom prst="rect">
                  <a:avLst/>
                </a:prstGeom>
                <a:solidFill>
                  <a:srgbClr val="C3C3C3"/>
                </a:solidFill>
                <a:ln w="9525">
                  <a:noFill/>
                  <a:miter lim="800000"/>
                  <a:headEnd/>
                  <a:tailEnd/>
                </a:ln>
              </p:spPr>
              <p:txBody>
                <a:bodyPr/>
                <a:lstStyle/>
                <a:p>
                  <a:endParaRPr lang="en-US" sz="2000"/>
                </a:p>
              </p:txBody>
            </p:sp>
            <p:sp>
              <p:nvSpPr>
                <p:cNvPr id="580330" name="Rectangle 746"/>
                <p:cNvSpPr>
                  <a:spLocks noChangeArrowheads="1"/>
                </p:cNvSpPr>
                <p:nvPr/>
              </p:nvSpPr>
              <p:spPr bwMode="auto">
                <a:xfrm>
                  <a:off x="2498" y="2044"/>
                  <a:ext cx="99" cy="12"/>
                </a:xfrm>
                <a:prstGeom prst="rect">
                  <a:avLst/>
                </a:prstGeom>
                <a:solidFill>
                  <a:srgbClr val="C3C3C3"/>
                </a:solidFill>
                <a:ln w="9525">
                  <a:noFill/>
                  <a:miter lim="800000"/>
                  <a:headEnd/>
                  <a:tailEnd/>
                </a:ln>
              </p:spPr>
              <p:txBody>
                <a:bodyPr/>
                <a:lstStyle/>
                <a:p>
                  <a:endParaRPr lang="en-US" sz="2000"/>
                </a:p>
              </p:txBody>
            </p:sp>
            <p:sp>
              <p:nvSpPr>
                <p:cNvPr id="580331" name="Rectangle 747"/>
                <p:cNvSpPr>
                  <a:spLocks noChangeArrowheads="1"/>
                </p:cNvSpPr>
                <p:nvPr/>
              </p:nvSpPr>
              <p:spPr bwMode="auto">
                <a:xfrm>
                  <a:off x="2498" y="2043"/>
                  <a:ext cx="99" cy="11"/>
                </a:xfrm>
                <a:prstGeom prst="rect">
                  <a:avLst/>
                </a:prstGeom>
                <a:solidFill>
                  <a:srgbClr val="D4D4D4"/>
                </a:solidFill>
                <a:ln w="9525">
                  <a:noFill/>
                  <a:miter lim="800000"/>
                  <a:headEnd/>
                  <a:tailEnd/>
                </a:ln>
              </p:spPr>
              <p:txBody>
                <a:bodyPr/>
                <a:lstStyle/>
                <a:p>
                  <a:endParaRPr lang="en-US" sz="2000"/>
                </a:p>
              </p:txBody>
            </p:sp>
            <p:sp>
              <p:nvSpPr>
                <p:cNvPr id="580332" name="Rectangle 748"/>
                <p:cNvSpPr>
                  <a:spLocks noChangeArrowheads="1"/>
                </p:cNvSpPr>
                <p:nvPr/>
              </p:nvSpPr>
              <p:spPr bwMode="auto">
                <a:xfrm>
                  <a:off x="2498" y="2043"/>
                  <a:ext cx="99" cy="11"/>
                </a:xfrm>
                <a:prstGeom prst="rect">
                  <a:avLst/>
                </a:prstGeom>
                <a:solidFill>
                  <a:srgbClr val="D4D4D4"/>
                </a:solidFill>
                <a:ln w="9525">
                  <a:noFill/>
                  <a:miter lim="800000"/>
                  <a:headEnd/>
                  <a:tailEnd/>
                </a:ln>
              </p:spPr>
              <p:txBody>
                <a:bodyPr/>
                <a:lstStyle/>
                <a:p>
                  <a:endParaRPr lang="en-US" sz="2000"/>
                </a:p>
              </p:txBody>
            </p:sp>
            <p:sp>
              <p:nvSpPr>
                <p:cNvPr id="580333" name="Rectangle 749"/>
                <p:cNvSpPr>
                  <a:spLocks noChangeArrowheads="1"/>
                </p:cNvSpPr>
                <p:nvPr/>
              </p:nvSpPr>
              <p:spPr bwMode="auto">
                <a:xfrm>
                  <a:off x="2498" y="2042"/>
                  <a:ext cx="99" cy="11"/>
                </a:xfrm>
                <a:prstGeom prst="rect">
                  <a:avLst/>
                </a:prstGeom>
                <a:solidFill>
                  <a:srgbClr val="D4D4D4"/>
                </a:solidFill>
                <a:ln w="9525">
                  <a:noFill/>
                  <a:miter lim="800000"/>
                  <a:headEnd/>
                  <a:tailEnd/>
                </a:ln>
              </p:spPr>
              <p:txBody>
                <a:bodyPr/>
                <a:lstStyle/>
                <a:p>
                  <a:endParaRPr lang="en-US" sz="2000"/>
                </a:p>
              </p:txBody>
            </p:sp>
            <p:sp>
              <p:nvSpPr>
                <p:cNvPr id="580334" name="Rectangle 750"/>
                <p:cNvSpPr>
                  <a:spLocks noChangeArrowheads="1"/>
                </p:cNvSpPr>
                <p:nvPr/>
              </p:nvSpPr>
              <p:spPr bwMode="auto">
                <a:xfrm>
                  <a:off x="2498" y="2040"/>
                  <a:ext cx="99" cy="12"/>
                </a:xfrm>
                <a:prstGeom prst="rect">
                  <a:avLst/>
                </a:prstGeom>
                <a:solidFill>
                  <a:srgbClr val="D4D4D4"/>
                </a:solidFill>
                <a:ln w="9525">
                  <a:noFill/>
                  <a:miter lim="800000"/>
                  <a:headEnd/>
                  <a:tailEnd/>
                </a:ln>
              </p:spPr>
              <p:txBody>
                <a:bodyPr/>
                <a:lstStyle/>
                <a:p>
                  <a:endParaRPr lang="en-US" sz="2000"/>
                </a:p>
              </p:txBody>
            </p:sp>
            <p:sp>
              <p:nvSpPr>
                <p:cNvPr id="580335" name="Rectangle 751"/>
                <p:cNvSpPr>
                  <a:spLocks noChangeArrowheads="1"/>
                </p:cNvSpPr>
                <p:nvPr/>
              </p:nvSpPr>
              <p:spPr bwMode="auto">
                <a:xfrm>
                  <a:off x="2498" y="2040"/>
                  <a:ext cx="99" cy="11"/>
                </a:xfrm>
                <a:prstGeom prst="rect">
                  <a:avLst/>
                </a:prstGeom>
                <a:solidFill>
                  <a:srgbClr val="D4D4D4"/>
                </a:solidFill>
                <a:ln w="9525">
                  <a:noFill/>
                  <a:miter lim="800000"/>
                  <a:headEnd/>
                  <a:tailEnd/>
                </a:ln>
              </p:spPr>
              <p:txBody>
                <a:bodyPr/>
                <a:lstStyle/>
                <a:p>
                  <a:endParaRPr lang="en-US" sz="2000"/>
                </a:p>
              </p:txBody>
            </p:sp>
            <p:sp>
              <p:nvSpPr>
                <p:cNvPr id="580336" name="Rectangle 752"/>
                <p:cNvSpPr>
                  <a:spLocks noChangeArrowheads="1"/>
                </p:cNvSpPr>
                <p:nvPr/>
              </p:nvSpPr>
              <p:spPr bwMode="auto">
                <a:xfrm>
                  <a:off x="2498" y="2039"/>
                  <a:ext cx="99" cy="11"/>
                </a:xfrm>
                <a:prstGeom prst="rect">
                  <a:avLst/>
                </a:prstGeom>
                <a:solidFill>
                  <a:srgbClr val="D4D4D4"/>
                </a:solidFill>
                <a:ln w="9525">
                  <a:noFill/>
                  <a:miter lim="800000"/>
                  <a:headEnd/>
                  <a:tailEnd/>
                </a:ln>
              </p:spPr>
              <p:txBody>
                <a:bodyPr/>
                <a:lstStyle/>
                <a:p>
                  <a:endParaRPr lang="en-US" sz="2000"/>
                </a:p>
              </p:txBody>
            </p:sp>
            <p:sp>
              <p:nvSpPr>
                <p:cNvPr id="580337" name="Rectangle 753"/>
                <p:cNvSpPr>
                  <a:spLocks noChangeArrowheads="1"/>
                </p:cNvSpPr>
                <p:nvPr/>
              </p:nvSpPr>
              <p:spPr bwMode="auto">
                <a:xfrm>
                  <a:off x="2498" y="2038"/>
                  <a:ext cx="99" cy="11"/>
                </a:xfrm>
                <a:prstGeom prst="rect">
                  <a:avLst/>
                </a:prstGeom>
                <a:solidFill>
                  <a:srgbClr val="D4D4D4"/>
                </a:solidFill>
                <a:ln w="9525">
                  <a:noFill/>
                  <a:miter lim="800000"/>
                  <a:headEnd/>
                  <a:tailEnd/>
                </a:ln>
              </p:spPr>
              <p:txBody>
                <a:bodyPr/>
                <a:lstStyle/>
                <a:p>
                  <a:endParaRPr lang="en-US" sz="2000"/>
                </a:p>
              </p:txBody>
            </p:sp>
            <p:sp>
              <p:nvSpPr>
                <p:cNvPr id="580338" name="Rectangle 754"/>
                <p:cNvSpPr>
                  <a:spLocks noChangeArrowheads="1"/>
                </p:cNvSpPr>
                <p:nvPr/>
              </p:nvSpPr>
              <p:spPr bwMode="auto">
                <a:xfrm>
                  <a:off x="2498" y="2038"/>
                  <a:ext cx="99" cy="11"/>
                </a:xfrm>
                <a:prstGeom prst="rect">
                  <a:avLst/>
                </a:prstGeom>
                <a:solidFill>
                  <a:srgbClr val="D4D4D4"/>
                </a:solidFill>
                <a:ln w="9525">
                  <a:noFill/>
                  <a:miter lim="800000"/>
                  <a:headEnd/>
                  <a:tailEnd/>
                </a:ln>
              </p:spPr>
              <p:txBody>
                <a:bodyPr/>
                <a:lstStyle/>
                <a:p>
                  <a:endParaRPr lang="en-US" sz="2000"/>
                </a:p>
              </p:txBody>
            </p:sp>
            <p:sp>
              <p:nvSpPr>
                <p:cNvPr id="580339" name="Rectangle 755"/>
                <p:cNvSpPr>
                  <a:spLocks noChangeArrowheads="1"/>
                </p:cNvSpPr>
                <p:nvPr/>
              </p:nvSpPr>
              <p:spPr bwMode="auto">
                <a:xfrm>
                  <a:off x="2498" y="2037"/>
                  <a:ext cx="99" cy="12"/>
                </a:xfrm>
                <a:prstGeom prst="rect">
                  <a:avLst/>
                </a:prstGeom>
                <a:solidFill>
                  <a:srgbClr val="D4D4D4"/>
                </a:solidFill>
                <a:ln w="9525">
                  <a:noFill/>
                  <a:miter lim="800000"/>
                  <a:headEnd/>
                  <a:tailEnd/>
                </a:ln>
              </p:spPr>
              <p:txBody>
                <a:bodyPr/>
                <a:lstStyle/>
                <a:p>
                  <a:endParaRPr lang="en-US" sz="2000"/>
                </a:p>
              </p:txBody>
            </p:sp>
            <p:sp>
              <p:nvSpPr>
                <p:cNvPr id="580340" name="Rectangle 756"/>
                <p:cNvSpPr>
                  <a:spLocks noChangeArrowheads="1"/>
                </p:cNvSpPr>
                <p:nvPr/>
              </p:nvSpPr>
              <p:spPr bwMode="auto">
                <a:xfrm>
                  <a:off x="2498" y="2036"/>
                  <a:ext cx="99" cy="11"/>
                </a:xfrm>
                <a:prstGeom prst="rect">
                  <a:avLst/>
                </a:prstGeom>
                <a:solidFill>
                  <a:srgbClr val="D4D4D4"/>
                </a:solidFill>
                <a:ln w="9525">
                  <a:noFill/>
                  <a:miter lim="800000"/>
                  <a:headEnd/>
                  <a:tailEnd/>
                </a:ln>
              </p:spPr>
              <p:txBody>
                <a:bodyPr/>
                <a:lstStyle/>
                <a:p>
                  <a:endParaRPr lang="en-US" sz="2000"/>
                </a:p>
              </p:txBody>
            </p:sp>
            <p:sp>
              <p:nvSpPr>
                <p:cNvPr id="580341" name="Rectangle 757"/>
                <p:cNvSpPr>
                  <a:spLocks noChangeArrowheads="1"/>
                </p:cNvSpPr>
                <p:nvPr/>
              </p:nvSpPr>
              <p:spPr bwMode="auto">
                <a:xfrm>
                  <a:off x="2498" y="2035"/>
                  <a:ext cx="99" cy="11"/>
                </a:xfrm>
                <a:prstGeom prst="rect">
                  <a:avLst/>
                </a:prstGeom>
                <a:solidFill>
                  <a:srgbClr val="D4D4D4"/>
                </a:solidFill>
                <a:ln w="9525">
                  <a:noFill/>
                  <a:miter lim="800000"/>
                  <a:headEnd/>
                  <a:tailEnd/>
                </a:ln>
              </p:spPr>
              <p:txBody>
                <a:bodyPr/>
                <a:lstStyle/>
                <a:p>
                  <a:endParaRPr lang="en-US" sz="2000"/>
                </a:p>
              </p:txBody>
            </p:sp>
            <p:sp>
              <p:nvSpPr>
                <p:cNvPr id="580342" name="Rectangle 758"/>
                <p:cNvSpPr>
                  <a:spLocks noChangeArrowheads="1"/>
                </p:cNvSpPr>
                <p:nvPr/>
              </p:nvSpPr>
              <p:spPr bwMode="auto">
                <a:xfrm>
                  <a:off x="2498" y="2035"/>
                  <a:ext cx="99" cy="11"/>
                </a:xfrm>
                <a:prstGeom prst="rect">
                  <a:avLst/>
                </a:prstGeom>
                <a:solidFill>
                  <a:srgbClr val="D4D4D4"/>
                </a:solidFill>
                <a:ln w="9525">
                  <a:noFill/>
                  <a:miter lim="800000"/>
                  <a:headEnd/>
                  <a:tailEnd/>
                </a:ln>
              </p:spPr>
              <p:txBody>
                <a:bodyPr/>
                <a:lstStyle/>
                <a:p>
                  <a:endParaRPr lang="en-US" sz="2000"/>
                </a:p>
              </p:txBody>
            </p:sp>
            <p:sp>
              <p:nvSpPr>
                <p:cNvPr id="580343" name="Rectangle 759"/>
                <p:cNvSpPr>
                  <a:spLocks noChangeArrowheads="1"/>
                </p:cNvSpPr>
                <p:nvPr/>
              </p:nvSpPr>
              <p:spPr bwMode="auto">
                <a:xfrm>
                  <a:off x="2498" y="2033"/>
                  <a:ext cx="99" cy="12"/>
                </a:xfrm>
                <a:prstGeom prst="rect">
                  <a:avLst/>
                </a:prstGeom>
                <a:solidFill>
                  <a:srgbClr val="D4D4D4"/>
                </a:solidFill>
                <a:ln w="9525">
                  <a:noFill/>
                  <a:miter lim="800000"/>
                  <a:headEnd/>
                  <a:tailEnd/>
                </a:ln>
              </p:spPr>
              <p:txBody>
                <a:bodyPr/>
                <a:lstStyle/>
                <a:p>
                  <a:endParaRPr lang="en-US" sz="2000"/>
                </a:p>
              </p:txBody>
            </p:sp>
            <p:sp>
              <p:nvSpPr>
                <p:cNvPr id="580344" name="Rectangle 760"/>
                <p:cNvSpPr>
                  <a:spLocks noChangeArrowheads="1"/>
                </p:cNvSpPr>
                <p:nvPr/>
              </p:nvSpPr>
              <p:spPr bwMode="auto">
                <a:xfrm>
                  <a:off x="2498" y="2033"/>
                  <a:ext cx="99" cy="10"/>
                </a:xfrm>
                <a:prstGeom prst="rect">
                  <a:avLst/>
                </a:prstGeom>
                <a:solidFill>
                  <a:srgbClr val="D4D4D4"/>
                </a:solidFill>
                <a:ln w="9525">
                  <a:noFill/>
                  <a:miter lim="800000"/>
                  <a:headEnd/>
                  <a:tailEnd/>
                </a:ln>
              </p:spPr>
              <p:txBody>
                <a:bodyPr/>
                <a:lstStyle/>
                <a:p>
                  <a:endParaRPr lang="en-US" sz="2000"/>
                </a:p>
              </p:txBody>
            </p:sp>
            <p:sp>
              <p:nvSpPr>
                <p:cNvPr id="580345" name="Rectangle 761"/>
                <p:cNvSpPr>
                  <a:spLocks noChangeArrowheads="1"/>
                </p:cNvSpPr>
                <p:nvPr/>
              </p:nvSpPr>
              <p:spPr bwMode="auto">
                <a:xfrm>
                  <a:off x="2498" y="2032"/>
                  <a:ext cx="99" cy="11"/>
                </a:xfrm>
                <a:prstGeom prst="rect">
                  <a:avLst/>
                </a:prstGeom>
                <a:solidFill>
                  <a:srgbClr val="D4D4D4"/>
                </a:solidFill>
                <a:ln w="9525">
                  <a:noFill/>
                  <a:miter lim="800000"/>
                  <a:headEnd/>
                  <a:tailEnd/>
                </a:ln>
              </p:spPr>
              <p:txBody>
                <a:bodyPr/>
                <a:lstStyle/>
                <a:p>
                  <a:endParaRPr lang="en-US" sz="2000"/>
                </a:p>
              </p:txBody>
            </p:sp>
            <p:sp>
              <p:nvSpPr>
                <p:cNvPr id="580346" name="Rectangle 762"/>
                <p:cNvSpPr>
                  <a:spLocks noChangeArrowheads="1"/>
                </p:cNvSpPr>
                <p:nvPr/>
              </p:nvSpPr>
              <p:spPr bwMode="auto">
                <a:xfrm>
                  <a:off x="2498" y="2031"/>
                  <a:ext cx="99" cy="11"/>
                </a:xfrm>
                <a:prstGeom prst="rect">
                  <a:avLst/>
                </a:prstGeom>
                <a:solidFill>
                  <a:srgbClr val="D4D4D4"/>
                </a:solidFill>
                <a:ln w="9525">
                  <a:noFill/>
                  <a:miter lim="800000"/>
                  <a:headEnd/>
                  <a:tailEnd/>
                </a:ln>
              </p:spPr>
              <p:txBody>
                <a:bodyPr/>
                <a:lstStyle/>
                <a:p>
                  <a:endParaRPr lang="en-US" sz="2000"/>
                </a:p>
              </p:txBody>
            </p:sp>
            <p:sp>
              <p:nvSpPr>
                <p:cNvPr id="580347" name="Rectangle 763"/>
                <p:cNvSpPr>
                  <a:spLocks noChangeArrowheads="1"/>
                </p:cNvSpPr>
                <p:nvPr/>
              </p:nvSpPr>
              <p:spPr bwMode="auto">
                <a:xfrm>
                  <a:off x="2498" y="2030"/>
                  <a:ext cx="99" cy="12"/>
                </a:xfrm>
                <a:prstGeom prst="rect">
                  <a:avLst/>
                </a:prstGeom>
                <a:solidFill>
                  <a:srgbClr val="D4D4D4"/>
                </a:solidFill>
                <a:ln w="9525">
                  <a:noFill/>
                  <a:miter lim="800000"/>
                  <a:headEnd/>
                  <a:tailEnd/>
                </a:ln>
              </p:spPr>
              <p:txBody>
                <a:bodyPr/>
                <a:lstStyle/>
                <a:p>
                  <a:endParaRPr lang="en-US" sz="2000"/>
                </a:p>
              </p:txBody>
            </p:sp>
            <p:sp>
              <p:nvSpPr>
                <p:cNvPr id="580348" name="Rectangle 764"/>
                <p:cNvSpPr>
                  <a:spLocks noChangeArrowheads="1"/>
                </p:cNvSpPr>
                <p:nvPr/>
              </p:nvSpPr>
              <p:spPr bwMode="auto">
                <a:xfrm>
                  <a:off x="2498" y="2030"/>
                  <a:ext cx="99" cy="10"/>
                </a:xfrm>
                <a:prstGeom prst="rect">
                  <a:avLst/>
                </a:prstGeom>
                <a:solidFill>
                  <a:srgbClr val="D4D4D4"/>
                </a:solidFill>
                <a:ln w="9525">
                  <a:noFill/>
                  <a:miter lim="800000"/>
                  <a:headEnd/>
                  <a:tailEnd/>
                </a:ln>
              </p:spPr>
              <p:txBody>
                <a:bodyPr/>
                <a:lstStyle/>
                <a:p>
                  <a:endParaRPr lang="en-US" sz="2000"/>
                </a:p>
              </p:txBody>
            </p:sp>
            <p:sp>
              <p:nvSpPr>
                <p:cNvPr id="580349" name="Rectangle 765"/>
                <p:cNvSpPr>
                  <a:spLocks noChangeArrowheads="1"/>
                </p:cNvSpPr>
                <p:nvPr/>
              </p:nvSpPr>
              <p:spPr bwMode="auto">
                <a:xfrm>
                  <a:off x="2498" y="2029"/>
                  <a:ext cx="99" cy="10"/>
                </a:xfrm>
                <a:prstGeom prst="rect">
                  <a:avLst/>
                </a:prstGeom>
                <a:solidFill>
                  <a:srgbClr val="D4D4D4"/>
                </a:solidFill>
                <a:ln w="9525">
                  <a:noFill/>
                  <a:miter lim="800000"/>
                  <a:headEnd/>
                  <a:tailEnd/>
                </a:ln>
              </p:spPr>
              <p:txBody>
                <a:bodyPr/>
                <a:lstStyle/>
                <a:p>
                  <a:endParaRPr lang="en-US" sz="2000"/>
                </a:p>
              </p:txBody>
            </p:sp>
            <p:sp>
              <p:nvSpPr>
                <p:cNvPr id="580350" name="Rectangle 766"/>
                <p:cNvSpPr>
                  <a:spLocks noChangeArrowheads="1"/>
                </p:cNvSpPr>
                <p:nvPr/>
              </p:nvSpPr>
              <p:spPr bwMode="auto">
                <a:xfrm>
                  <a:off x="2498" y="2028"/>
                  <a:ext cx="99" cy="10"/>
                </a:xfrm>
                <a:prstGeom prst="rect">
                  <a:avLst/>
                </a:prstGeom>
                <a:solidFill>
                  <a:srgbClr val="D4D4D4"/>
                </a:solidFill>
                <a:ln w="9525">
                  <a:noFill/>
                  <a:miter lim="800000"/>
                  <a:headEnd/>
                  <a:tailEnd/>
                </a:ln>
              </p:spPr>
              <p:txBody>
                <a:bodyPr/>
                <a:lstStyle/>
                <a:p>
                  <a:endParaRPr lang="en-US" sz="2000"/>
                </a:p>
              </p:txBody>
            </p:sp>
            <p:sp>
              <p:nvSpPr>
                <p:cNvPr id="580351" name="Rectangle 767"/>
                <p:cNvSpPr>
                  <a:spLocks noChangeArrowheads="1"/>
                </p:cNvSpPr>
                <p:nvPr/>
              </p:nvSpPr>
              <p:spPr bwMode="auto">
                <a:xfrm>
                  <a:off x="2498" y="2028"/>
                  <a:ext cx="99" cy="10"/>
                </a:xfrm>
                <a:prstGeom prst="rect">
                  <a:avLst/>
                </a:prstGeom>
                <a:solidFill>
                  <a:srgbClr val="D4D4D4"/>
                </a:solidFill>
                <a:ln w="9525">
                  <a:noFill/>
                  <a:miter lim="800000"/>
                  <a:headEnd/>
                  <a:tailEnd/>
                </a:ln>
              </p:spPr>
              <p:txBody>
                <a:bodyPr/>
                <a:lstStyle/>
                <a:p>
                  <a:endParaRPr lang="en-US" sz="2000"/>
                </a:p>
              </p:txBody>
            </p:sp>
            <p:sp>
              <p:nvSpPr>
                <p:cNvPr id="580352" name="Rectangle 768"/>
                <p:cNvSpPr>
                  <a:spLocks noChangeArrowheads="1"/>
                </p:cNvSpPr>
                <p:nvPr/>
              </p:nvSpPr>
              <p:spPr bwMode="auto">
                <a:xfrm>
                  <a:off x="2498" y="2026"/>
                  <a:ext cx="99" cy="11"/>
                </a:xfrm>
                <a:prstGeom prst="rect">
                  <a:avLst/>
                </a:prstGeom>
                <a:solidFill>
                  <a:srgbClr val="D4D4D4"/>
                </a:solidFill>
                <a:ln w="9525">
                  <a:noFill/>
                  <a:miter lim="800000"/>
                  <a:headEnd/>
                  <a:tailEnd/>
                </a:ln>
              </p:spPr>
              <p:txBody>
                <a:bodyPr/>
                <a:lstStyle/>
                <a:p>
                  <a:endParaRPr lang="en-US" sz="2000"/>
                </a:p>
              </p:txBody>
            </p:sp>
            <p:sp>
              <p:nvSpPr>
                <p:cNvPr id="580353" name="Rectangle 769"/>
                <p:cNvSpPr>
                  <a:spLocks noChangeArrowheads="1"/>
                </p:cNvSpPr>
                <p:nvPr/>
              </p:nvSpPr>
              <p:spPr bwMode="auto">
                <a:xfrm>
                  <a:off x="2498" y="2025"/>
                  <a:ext cx="99" cy="12"/>
                </a:xfrm>
                <a:prstGeom prst="rect">
                  <a:avLst/>
                </a:prstGeom>
                <a:solidFill>
                  <a:srgbClr val="D4D4D4"/>
                </a:solidFill>
                <a:ln w="9525">
                  <a:noFill/>
                  <a:miter lim="800000"/>
                  <a:headEnd/>
                  <a:tailEnd/>
                </a:ln>
              </p:spPr>
              <p:txBody>
                <a:bodyPr/>
                <a:lstStyle/>
                <a:p>
                  <a:endParaRPr lang="en-US" sz="2000"/>
                </a:p>
              </p:txBody>
            </p:sp>
            <p:sp>
              <p:nvSpPr>
                <p:cNvPr id="580354" name="Rectangle 770"/>
                <p:cNvSpPr>
                  <a:spLocks noChangeArrowheads="1"/>
                </p:cNvSpPr>
                <p:nvPr/>
              </p:nvSpPr>
              <p:spPr bwMode="auto">
                <a:xfrm>
                  <a:off x="2498" y="2025"/>
                  <a:ext cx="99" cy="10"/>
                </a:xfrm>
                <a:prstGeom prst="rect">
                  <a:avLst/>
                </a:prstGeom>
                <a:solidFill>
                  <a:srgbClr val="D4D4D4"/>
                </a:solidFill>
                <a:ln w="9525">
                  <a:noFill/>
                  <a:miter lim="800000"/>
                  <a:headEnd/>
                  <a:tailEnd/>
                </a:ln>
              </p:spPr>
              <p:txBody>
                <a:bodyPr/>
                <a:lstStyle/>
                <a:p>
                  <a:endParaRPr lang="en-US" sz="2000"/>
                </a:p>
              </p:txBody>
            </p:sp>
            <p:sp>
              <p:nvSpPr>
                <p:cNvPr id="580355" name="Rectangle 771"/>
                <p:cNvSpPr>
                  <a:spLocks noChangeArrowheads="1"/>
                </p:cNvSpPr>
                <p:nvPr/>
              </p:nvSpPr>
              <p:spPr bwMode="auto">
                <a:xfrm>
                  <a:off x="2498" y="2024"/>
                  <a:ext cx="99" cy="11"/>
                </a:xfrm>
                <a:prstGeom prst="rect">
                  <a:avLst/>
                </a:prstGeom>
                <a:solidFill>
                  <a:srgbClr val="D4D4D4"/>
                </a:solidFill>
                <a:ln w="9525">
                  <a:noFill/>
                  <a:miter lim="800000"/>
                  <a:headEnd/>
                  <a:tailEnd/>
                </a:ln>
              </p:spPr>
              <p:txBody>
                <a:bodyPr/>
                <a:lstStyle/>
                <a:p>
                  <a:endParaRPr lang="en-US" sz="2000"/>
                </a:p>
              </p:txBody>
            </p:sp>
            <p:sp>
              <p:nvSpPr>
                <p:cNvPr id="580356" name="Rectangle 772"/>
                <p:cNvSpPr>
                  <a:spLocks noChangeArrowheads="1"/>
                </p:cNvSpPr>
                <p:nvPr/>
              </p:nvSpPr>
              <p:spPr bwMode="auto">
                <a:xfrm>
                  <a:off x="2498" y="2023"/>
                  <a:ext cx="99" cy="10"/>
                </a:xfrm>
                <a:prstGeom prst="rect">
                  <a:avLst/>
                </a:prstGeom>
                <a:solidFill>
                  <a:srgbClr val="D4D4D4"/>
                </a:solidFill>
                <a:ln w="9525">
                  <a:noFill/>
                  <a:miter lim="800000"/>
                  <a:headEnd/>
                  <a:tailEnd/>
                </a:ln>
              </p:spPr>
              <p:txBody>
                <a:bodyPr/>
                <a:lstStyle/>
                <a:p>
                  <a:endParaRPr lang="en-US" sz="2000"/>
                </a:p>
              </p:txBody>
            </p:sp>
            <p:sp>
              <p:nvSpPr>
                <p:cNvPr id="580357" name="Rectangle 773"/>
                <p:cNvSpPr>
                  <a:spLocks noChangeArrowheads="1"/>
                </p:cNvSpPr>
                <p:nvPr/>
              </p:nvSpPr>
              <p:spPr bwMode="auto">
                <a:xfrm>
                  <a:off x="2498" y="2022"/>
                  <a:ext cx="99" cy="11"/>
                </a:xfrm>
                <a:prstGeom prst="rect">
                  <a:avLst/>
                </a:prstGeom>
                <a:solidFill>
                  <a:srgbClr val="EEEEEE"/>
                </a:solidFill>
                <a:ln w="9525">
                  <a:noFill/>
                  <a:miter lim="800000"/>
                  <a:headEnd/>
                  <a:tailEnd/>
                </a:ln>
              </p:spPr>
              <p:txBody>
                <a:bodyPr/>
                <a:lstStyle/>
                <a:p>
                  <a:endParaRPr lang="en-US" sz="2000"/>
                </a:p>
              </p:txBody>
            </p:sp>
            <p:sp>
              <p:nvSpPr>
                <p:cNvPr id="580358" name="Rectangle 774"/>
                <p:cNvSpPr>
                  <a:spLocks noChangeArrowheads="1"/>
                </p:cNvSpPr>
                <p:nvPr/>
              </p:nvSpPr>
              <p:spPr bwMode="auto">
                <a:xfrm>
                  <a:off x="2498" y="2022"/>
                  <a:ext cx="99" cy="9"/>
                </a:xfrm>
                <a:prstGeom prst="rect">
                  <a:avLst/>
                </a:prstGeom>
                <a:solidFill>
                  <a:srgbClr val="EEEEEE"/>
                </a:solidFill>
                <a:ln w="9525">
                  <a:noFill/>
                  <a:miter lim="800000"/>
                  <a:headEnd/>
                  <a:tailEnd/>
                </a:ln>
              </p:spPr>
              <p:txBody>
                <a:bodyPr/>
                <a:lstStyle/>
                <a:p>
                  <a:endParaRPr lang="en-US" sz="2000"/>
                </a:p>
              </p:txBody>
            </p:sp>
            <p:sp>
              <p:nvSpPr>
                <p:cNvPr id="580359" name="Rectangle 775"/>
                <p:cNvSpPr>
                  <a:spLocks noChangeArrowheads="1"/>
                </p:cNvSpPr>
                <p:nvPr/>
              </p:nvSpPr>
              <p:spPr bwMode="auto">
                <a:xfrm>
                  <a:off x="2498" y="2020"/>
                  <a:ext cx="99" cy="11"/>
                </a:xfrm>
                <a:prstGeom prst="rect">
                  <a:avLst/>
                </a:prstGeom>
                <a:solidFill>
                  <a:srgbClr val="EEEEEE"/>
                </a:solidFill>
                <a:ln w="9525">
                  <a:noFill/>
                  <a:miter lim="800000"/>
                  <a:headEnd/>
                  <a:tailEnd/>
                </a:ln>
              </p:spPr>
              <p:txBody>
                <a:bodyPr/>
                <a:lstStyle/>
                <a:p>
                  <a:endParaRPr lang="en-US" sz="2000"/>
                </a:p>
              </p:txBody>
            </p:sp>
            <p:sp>
              <p:nvSpPr>
                <p:cNvPr id="580360" name="Rectangle 776"/>
                <p:cNvSpPr>
                  <a:spLocks noChangeArrowheads="1"/>
                </p:cNvSpPr>
                <p:nvPr/>
              </p:nvSpPr>
              <p:spPr bwMode="auto">
                <a:xfrm>
                  <a:off x="2498" y="2020"/>
                  <a:ext cx="99" cy="10"/>
                </a:xfrm>
                <a:prstGeom prst="rect">
                  <a:avLst/>
                </a:prstGeom>
                <a:solidFill>
                  <a:srgbClr val="EEEEEE"/>
                </a:solidFill>
                <a:ln w="9525">
                  <a:noFill/>
                  <a:miter lim="800000"/>
                  <a:headEnd/>
                  <a:tailEnd/>
                </a:ln>
              </p:spPr>
              <p:txBody>
                <a:bodyPr/>
                <a:lstStyle/>
                <a:p>
                  <a:endParaRPr lang="en-US" sz="2000"/>
                </a:p>
              </p:txBody>
            </p:sp>
            <p:sp>
              <p:nvSpPr>
                <p:cNvPr id="580361" name="Rectangle 777"/>
                <p:cNvSpPr>
                  <a:spLocks noChangeArrowheads="1"/>
                </p:cNvSpPr>
                <p:nvPr/>
              </p:nvSpPr>
              <p:spPr bwMode="auto">
                <a:xfrm>
                  <a:off x="2498" y="2019"/>
                  <a:ext cx="99" cy="11"/>
                </a:xfrm>
                <a:prstGeom prst="rect">
                  <a:avLst/>
                </a:prstGeom>
                <a:solidFill>
                  <a:srgbClr val="EEEEEE"/>
                </a:solidFill>
                <a:ln w="9525">
                  <a:noFill/>
                  <a:miter lim="800000"/>
                  <a:headEnd/>
                  <a:tailEnd/>
                </a:ln>
              </p:spPr>
              <p:txBody>
                <a:bodyPr/>
                <a:lstStyle/>
                <a:p>
                  <a:endParaRPr lang="en-US" sz="2000"/>
                </a:p>
              </p:txBody>
            </p:sp>
            <p:sp>
              <p:nvSpPr>
                <p:cNvPr id="580362" name="Rectangle 778"/>
                <p:cNvSpPr>
                  <a:spLocks noChangeArrowheads="1"/>
                </p:cNvSpPr>
                <p:nvPr/>
              </p:nvSpPr>
              <p:spPr bwMode="auto">
                <a:xfrm>
                  <a:off x="2498" y="2018"/>
                  <a:ext cx="99" cy="11"/>
                </a:xfrm>
                <a:prstGeom prst="rect">
                  <a:avLst/>
                </a:prstGeom>
                <a:solidFill>
                  <a:srgbClr val="EEEEEE"/>
                </a:solidFill>
                <a:ln w="9525">
                  <a:noFill/>
                  <a:miter lim="800000"/>
                  <a:headEnd/>
                  <a:tailEnd/>
                </a:ln>
              </p:spPr>
              <p:txBody>
                <a:bodyPr/>
                <a:lstStyle/>
                <a:p>
                  <a:endParaRPr lang="en-US" sz="2000"/>
                </a:p>
              </p:txBody>
            </p:sp>
            <p:sp>
              <p:nvSpPr>
                <p:cNvPr id="580363" name="Rectangle 779"/>
                <p:cNvSpPr>
                  <a:spLocks noChangeArrowheads="1"/>
                </p:cNvSpPr>
                <p:nvPr/>
              </p:nvSpPr>
              <p:spPr bwMode="auto">
                <a:xfrm>
                  <a:off x="2498" y="2018"/>
                  <a:ext cx="99" cy="10"/>
                </a:xfrm>
                <a:prstGeom prst="rect">
                  <a:avLst/>
                </a:prstGeom>
                <a:solidFill>
                  <a:srgbClr val="EEEEEE"/>
                </a:solidFill>
                <a:ln w="9525">
                  <a:noFill/>
                  <a:miter lim="800000"/>
                  <a:headEnd/>
                  <a:tailEnd/>
                </a:ln>
              </p:spPr>
              <p:txBody>
                <a:bodyPr/>
                <a:lstStyle/>
                <a:p>
                  <a:endParaRPr lang="en-US" sz="2000"/>
                </a:p>
              </p:txBody>
            </p:sp>
            <p:sp>
              <p:nvSpPr>
                <p:cNvPr id="580364" name="Rectangle 780"/>
                <p:cNvSpPr>
                  <a:spLocks noChangeArrowheads="1"/>
                </p:cNvSpPr>
                <p:nvPr/>
              </p:nvSpPr>
              <p:spPr bwMode="auto">
                <a:xfrm>
                  <a:off x="2498" y="2017"/>
                  <a:ext cx="99" cy="9"/>
                </a:xfrm>
                <a:prstGeom prst="rect">
                  <a:avLst/>
                </a:prstGeom>
                <a:solidFill>
                  <a:srgbClr val="EEEEEE"/>
                </a:solidFill>
                <a:ln w="9525">
                  <a:noFill/>
                  <a:miter lim="800000"/>
                  <a:headEnd/>
                  <a:tailEnd/>
                </a:ln>
              </p:spPr>
              <p:txBody>
                <a:bodyPr/>
                <a:lstStyle/>
                <a:p>
                  <a:endParaRPr lang="en-US" sz="2000"/>
                </a:p>
              </p:txBody>
            </p:sp>
            <p:sp>
              <p:nvSpPr>
                <p:cNvPr id="580365" name="Rectangle 781"/>
                <p:cNvSpPr>
                  <a:spLocks noChangeArrowheads="1"/>
                </p:cNvSpPr>
                <p:nvPr/>
              </p:nvSpPr>
              <p:spPr bwMode="auto">
                <a:xfrm>
                  <a:off x="2498" y="2016"/>
                  <a:ext cx="99" cy="10"/>
                </a:xfrm>
                <a:prstGeom prst="rect">
                  <a:avLst/>
                </a:prstGeom>
                <a:solidFill>
                  <a:srgbClr val="FFFFFF"/>
                </a:solidFill>
                <a:ln w="9525">
                  <a:noFill/>
                  <a:miter lim="800000"/>
                  <a:headEnd/>
                  <a:tailEnd/>
                </a:ln>
              </p:spPr>
              <p:txBody>
                <a:bodyPr/>
                <a:lstStyle/>
                <a:p>
                  <a:endParaRPr lang="en-US" sz="2000"/>
                </a:p>
              </p:txBody>
            </p:sp>
            <p:sp>
              <p:nvSpPr>
                <p:cNvPr id="580366" name="Rectangle 782"/>
                <p:cNvSpPr>
                  <a:spLocks noChangeArrowheads="1"/>
                </p:cNvSpPr>
                <p:nvPr/>
              </p:nvSpPr>
              <p:spPr bwMode="auto">
                <a:xfrm>
                  <a:off x="2498" y="2016"/>
                  <a:ext cx="99" cy="9"/>
                </a:xfrm>
                <a:prstGeom prst="rect">
                  <a:avLst/>
                </a:prstGeom>
                <a:solidFill>
                  <a:srgbClr val="FFFFFF"/>
                </a:solidFill>
                <a:ln w="9525">
                  <a:noFill/>
                  <a:miter lim="800000"/>
                  <a:headEnd/>
                  <a:tailEnd/>
                </a:ln>
              </p:spPr>
              <p:txBody>
                <a:bodyPr/>
                <a:lstStyle/>
                <a:p>
                  <a:endParaRPr lang="en-US" sz="2000"/>
                </a:p>
              </p:txBody>
            </p:sp>
            <p:sp>
              <p:nvSpPr>
                <p:cNvPr id="580367" name="Rectangle 783"/>
                <p:cNvSpPr>
                  <a:spLocks noChangeArrowheads="1"/>
                </p:cNvSpPr>
                <p:nvPr/>
              </p:nvSpPr>
              <p:spPr bwMode="auto">
                <a:xfrm>
                  <a:off x="2498" y="2014"/>
                  <a:ext cx="99" cy="11"/>
                </a:xfrm>
                <a:prstGeom prst="rect">
                  <a:avLst/>
                </a:prstGeom>
                <a:solidFill>
                  <a:srgbClr val="FFFFFF"/>
                </a:solidFill>
                <a:ln w="9525">
                  <a:noFill/>
                  <a:miter lim="800000"/>
                  <a:headEnd/>
                  <a:tailEnd/>
                </a:ln>
              </p:spPr>
              <p:txBody>
                <a:bodyPr/>
                <a:lstStyle/>
                <a:p>
                  <a:endParaRPr lang="en-US" sz="2000"/>
                </a:p>
              </p:txBody>
            </p:sp>
            <p:sp>
              <p:nvSpPr>
                <p:cNvPr id="580368" name="Rectangle 784"/>
                <p:cNvSpPr>
                  <a:spLocks noChangeArrowheads="1"/>
                </p:cNvSpPr>
                <p:nvPr/>
              </p:nvSpPr>
              <p:spPr bwMode="auto">
                <a:xfrm>
                  <a:off x="2498" y="2013"/>
                  <a:ext cx="99" cy="10"/>
                </a:xfrm>
                <a:prstGeom prst="rect">
                  <a:avLst/>
                </a:prstGeom>
                <a:solidFill>
                  <a:srgbClr val="FFFFFF"/>
                </a:solidFill>
                <a:ln w="9525">
                  <a:noFill/>
                  <a:miter lim="800000"/>
                  <a:headEnd/>
                  <a:tailEnd/>
                </a:ln>
              </p:spPr>
              <p:txBody>
                <a:bodyPr/>
                <a:lstStyle/>
                <a:p>
                  <a:endParaRPr lang="en-US" sz="2000"/>
                </a:p>
              </p:txBody>
            </p:sp>
            <p:sp>
              <p:nvSpPr>
                <p:cNvPr id="580369" name="Freeform 785"/>
                <p:cNvSpPr>
                  <a:spLocks/>
                </p:cNvSpPr>
                <p:nvPr/>
              </p:nvSpPr>
              <p:spPr bwMode="auto">
                <a:xfrm>
                  <a:off x="2598" y="1890"/>
                  <a:ext cx="402" cy="55"/>
                </a:xfrm>
                <a:custGeom>
                  <a:avLst/>
                  <a:gdLst/>
                  <a:ahLst/>
                  <a:cxnLst>
                    <a:cxn ang="0">
                      <a:pos x="402" y="55"/>
                    </a:cxn>
                    <a:cxn ang="0">
                      <a:pos x="0" y="20"/>
                    </a:cxn>
                    <a:cxn ang="0">
                      <a:pos x="0" y="0"/>
                    </a:cxn>
                    <a:cxn ang="0">
                      <a:pos x="402" y="35"/>
                    </a:cxn>
                    <a:cxn ang="0">
                      <a:pos x="402" y="55"/>
                    </a:cxn>
                  </a:cxnLst>
                  <a:rect l="0" t="0" r="r" b="b"/>
                  <a:pathLst>
                    <a:path w="402" h="55">
                      <a:moveTo>
                        <a:pt x="402" y="55"/>
                      </a:moveTo>
                      <a:lnTo>
                        <a:pt x="0" y="20"/>
                      </a:lnTo>
                      <a:lnTo>
                        <a:pt x="0" y="0"/>
                      </a:lnTo>
                      <a:lnTo>
                        <a:pt x="402" y="35"/>
                      </a:lnTo>
                      <a:lnTo>
                        <a:pt x="402" y="55"/>
                      </a:lnTo>
                      <a:close/>
                    </a:path>
                  </a:pathLst>
                </a:custGeom>
                <a:solidFill>
                  <a:srgbClr val="6E6E6E"/>
                </a:solidFill>
                <a:ln w="9525">
                  <a:noFill/>
                  <a:round/>
                  <a:headEnd/>
                  <a:tailEnd/>
                </a:ln>
              </p:spPr>
              <p:txBody>
                <a:bodyPr/>
                <a:lstStyle/>
                <a:p>
                  <a:endParaRPr lang="en-US" sz="2000"/>
                </a:p>
              </p:txBody>
            </p:sp>
            <p:sp>
              <p:nvSpPr>
                <p:cNvPr id="580370" name="Freeform 786"/>
                <p:cNvSpPr>
                  <a:spLocks/>
                </p:cNvSpPr>
                <p:nvPr/>
              </p:nvSpPr>
              <p:spPr bwMode="auto">
                <a:xfrm>
                  <a:off x="2598" y="1891"/>
                  <a:ext cx="402" cy="55"/>
                </a:xfrm>
                <a:custGeom>
                  <a:avLst/>
                  <a:gdLst/>
                  <a:ahLst/>
                  <a:cxnLst>
                    <a:cxn ang="0">
                      <a:pos x="402" y="55"/>
                    </a:cxn>
                    <a:cxn ang="0">
                      <a:pos x="0" y="20"/>
                    </a:cxn>
                    <a:cxn ang="0">
                      <a:pos x="0" y="0"/>
                    </a:cxn>
                    <a:cxn ang="0">
                      <a:pos x="402" y="34"/>
                    </a:cxn>
                    <a:cxn ang="0">
                      <a:pos x="402" y="55"/>
                    </a:cxn>
                  </a:cxnLst>
                  <a:rect l="0" t="0" r="r" b="b"/>
                  <a:pathLst>
                    <a:path w="402" h="55">
                      <a:moveTo>
                        <a:pt x="402" y="55"/>
                      </a:moveTo>
                      <a:lnTo>
                        <a:pt x="0" y="20"/>
                      </a:lnTo>
                      <a:lnTo>
                        <a:pt x="0" y="0"/>
                      </a:lnTo>
                      <a:lnTo>
                        <a:pt x="402" y="34"/>
                      </a:lnTo>
                      <a:lnTo>
                        <a:pt x="402" y="55"/>
                      </a:lnTo>
                      <a:close/>
                    </a:path>
                  </a:pathLst>
                </a:custGeom>
                <a:solidFill>
                  <a:srgbClr val="6E6E6E"/>
                </a:solidFill>
                <a:ln w="9525">
                  <a:noFill/>
                  <a:round/>
                  <a:headEnd/>
                  <a:tailEnd/>
                </a:ln>
              </p:spPr>
              <p:txBody>
                <a:bodyPr/>
                <a:lstStyle/>
                <a:p>
                  <a:endParaRPr lang="en-US" sz="2000"/>
                </a:p>
              </p:txBody>
            </p:sp>
            <p:sp>
              <p:nvSpPr>
                <p:cNvPr id="580371" name="Freeform 787"/>
                <p:cNvSpPr>
                  <a:spLocks/>
                </p:cNvSpPr>
                <p:nvPr/>
              </p:nvSpPr>
              <p:spPr bwMode="auto">
                <a:xfrm>
                  <a:off x="2598" y="1892"/>
                  <a:ext cx="402" cy="54"/>
                </a:xfrm>
                <a:custGeom>
                  <a:avLst/>
                  <a:gdLst/>
                  <a:ahLst/>
                  <a:cxnLst>
                    <a:cxn ang="0">
                      <a:pos x="402" y="54"/>
                    </a:cxn>
                    <a:cxn ang="0">
                      <a:pos x="0" y="20"/>
                    </a:cxn>
                    <a:cxn ang="0">
                      <a:pos x="0" y="0"/>
                    </a:cxn>
                    <a:cxn ang="0">
                      <a:pos x="402" y="34"/>
                    </a:cxn>
                    <a:cxn ang="0">
                      <a:pos x="402" y="54"/>
                    </a:cxn>
                  </a:cxnLst>
                  <a:rect l="0" t="0" r="r" b="b"/>
                  <a:pathLst>
                    <a:path w="402" h="54">
                      <a:moveTo>
                        <a:pt x="402" y="54"/>
                      </a:moveTo>
                      <a:lnTo>
                        <a:pt x="0" y="20"/>
                      </a:lnTo>
                      <a:lnTo>
                        <a:pt x="0" y="0"/>
                      </a:lnTo>
                      <a:lnTo>
                        <a:pt x="402" y="34"/>
                      </a:lnTo>
                      <a:lnTo>
                        <a:pt x="402" y="54"/>
                      </a:lnTo>
                      <a:close/>
                    </a:path>
                  </a:pathLst>
                </a:custGeom>
                <a:solidFill>
                  <a:srgbClr val="6E6E6E"/>
                </a:solidFill>
                <a:ln w="9525">
                  <a:noFill/>
                  <a:round/>
                  <a:headEnd/>
                  <a:tailEnd/>
                </a:ln>
              </p:spPr>
              <p:txBody>
                <a:bodyPr/>
                <a:lstStyle/>
                <a:p>
                  <a:endParaRPr lang="en-US" sz="2000"/>
                </a:p>
              </p:txBody>
            </p:sp>
            <p:sp>
              <p:nvSpPr>
                <p:cNvPr id="580372" name="Freeform 788"/>
                <p:cNvSpPr>
                  <a:spLocks/>
                </p:cNvSpPr>
                <p:nvPr/>
              </p:nvSpPr>
              <p:spPr bwMode="auto">
                <a:xfrm>
                  <a:off x="2598" y="1893"/>
                  <a:ext cx="402" cy="53"/>
                </a:xfrm>
                <a:custGeom>
                  <a:avLst/>
                  <a:gdLst/>
                  <a:ahLst/>
                  <a:cxnLst>
                    <a:cxn ang="0">
                      <a:pos x="402" y="53"/>
                    </a:cxn>
                    <a:cxn ang="0">
                      <a:pos x="0" y="19"/>
                    </a:cxn>
                    <a:cxn ang="0">
                      <a:pos x="0" y="0"/>
                    </a:cxn>
                    <a:cxn ang="0">
                      <a:pos x="402" y="34"/>
                    </a:cxn>
                    <a:cxn ang="0">
                      <a:pos x="402" y="53"/>
                    </a:cxn>
                  </a:cxnLst>
                  <a:rect l="0" t="0" r="r" b="b"/>
                  <a:pathLst>
                    <a:path w="402" h="53">
                      <a:moveTo>
                        <a:pt x="402" y="53"/>
                      </a:moveTo>
                      <a:lnTo>
                        <a:pt x="0" y="19"/>
                      </a:lnTo>
                      <a:lnTo>
                        <a:pt x="0" y="0"/>
                      </a:lnTo>
                      <a:lnTo>
                        <a:pt x="402" y="34"/>
                      </a:lnTo>
                      <a:lnTo>
                        <a:pt x="402" y="53"/>
                      </a:lnTo>
                      <a:close/>
                    </a:path>
                  </a:pathLst>
                </a:custGeom>
                <a:solidFill>
                  <a:srgbClr val="6E6E6E"/>
                </a:solidFill>
                <a:ln w="9525">
                  <a:noFill/>
                  <a:round/>
                  <a:headEnd/>
                  <a:tailEnd/>
                </a:ln>
              </p:spPr>
              <p:txBody>
                <a:bodyPr/>
                <a:lstStyle/>
                <a:p>
                  <a:endParaRPr lang="en-US" sz="2000"/>
                </a:p>
              </p:txBody>
            </p:sp>
            <p:sp>
              <p:nvSpPr>
                <p:cNvPr id="580373" name="Freeform 789"/>
                <p:cNvSpPr>
                  <a:spLocks/>
                </p:cNvSpPr>
                <p:nvPr/>
              </p:nvSpPr>
              <p:spPr bwMode="auto">
                <a:xfrm>
                  <a:off x="2598" y="1893"/>
                  <a:ext cx="402" cy="54"/>
                </a:xfrm>
                <a:custGeom>
                  <a:avLst/>
                  <a:gdLst/>
                  <a:ahLst/>
                  <a:cxnLst>
                    <a:cxn ang="0">
                      <a:pos x="402" y="54"/>
                    </a:cxn>
                    <a:cxn ang="0">
                      <a:pos x="0" y="20"/>
                    </a:cxn>
                    <a:cxn ang="0">
                      <a:pos x="0" y="0"/>
                    </a:cxn>
                    <a:cxn ang="0">
                      <a:pos x="402" y="35"/>
                    </a:cxn>
                    <a:cxn ang="0">
                      <a:pos x="402" y="54"/>
                    </a:cxn>
                  </a:cxnLst>
                  <a:rect l="0" t="0" r="r" b="b"/>
                  <a:pathLst>
                    <a:path w="402" h="54">
                      <a:moveTo>
                        <a:pt x="402" y="54"/>
                      </a:moveTo>
                      <a:lnTo>
                        <a:pt x="0" y="20"/>
                      </a:lnTo>
                      <a:lnTo>
                        <a:pt x="0" y="0"/>
                      </a:lnTo>
                      <a:lnTo>
                        <a:pt x="402" y="35"/>
                      </a:lnTo>
                      <a:lnTo>
                        <a:pt x="402" y="54"/>
                      </a:lnTo>
                      <a:close/>
                    </a:path>
                  </a:pathLst>
                </a:custGeom>
                <a:solidFill>
                  <a:srgbClr val="6E6E6E"/>
                </a:solidFill>
                <a:ln w="9525">
                  <a:noFill/>
                  <a:round/>
                  <a:headEnd/>
                  <a:tailEnd/>
                </a:ln>
              </p:spPr>
              <p:txBody>
                <a:bodyPr/>
                <a:lstStyle/>
                <a:p>
                  <a:endParaRPr lang="en-US" sz="2000"/>
                </a:p>
              </p:txBody>
            </p:sp>
            <p:sp>
              <p:nvSpPr>
                <p:cNvPr id="580374" name="Freeform 790"/>
                <p:cNvSpPr>
                  <a:spLocks/>
                </p:cNvSpPr>
                <p:nvPr/>
              </p:nvSpPr>
              <p:spPr bwMode="auto">
                <a:xfrm>
                  <a:off x="2598" y="1894"/>
                  <a:ext cx="402" cy="54"/>
                </a:xfrm>
                <a:custGeom>
                  <a:avLst/>
                  <a:gdLst/>
                  <a:ahLst/>
                  <a:cxnLst>
                    <a:cxn ang="0">
                      <a:pos x="402" y="54"/>
                    </a:cxn>
                    <a:cxn ang="0">
                      <a:pos x="0" y="20"/>
                    </a:cxn>
                    <a:cxn ang="0">
                      <a:pos x="0" y="0"/>
                    </a:cxn>
                    <a:cxn ang="0">
                      <a:pos x="402" y="34"/>
                    </a:cxn>
                    <a:cxn ang="0">
                      <a:pos x="402" y="54"/>
                    </a:cxn>
                  </a:cxnLst>
                  <a:rect l="0" t="0" r="r" b="b"/>
                  <a:pathLst>
                    <a:path w="402" h="54">
                      <a:moveTo>
                        <a:pt x="402" y="54"/>
                      </a:moveTo>
                      <a:lnTo>
                        <a:pt x="0" y="20"/>
                      </a:lnTo>
                      <a:lnTo>
                        <a:pt x="0" y="0"/>
                      </a:lnTo>
                      <a:lnTo>
                        <a:pt x="402" y="34"/>
                      </a:lnTo>
                      <a:lnTo>
                        <a:pt x="402" y="54"/>
                      </a:lnTo>
                      <a:close/>
                    </a:path>
                  </a:pathLst>
                </a:custGeom>
                <a:solidFill>
                  <a:srgbClr val="6E6E6E"/>
                </a:solidFill>
                <a:ln w="9525">
                  <a:noFill/>
                  <a:round/>
                  <a:headEnd/>
                  <a:tailEnd/>
                </a:ln>
              </p:spPr>
              <p:txBody>
                <a:bodyPr/>
                <a:lstStyle/>
                <a:p>
                  <a:endParaRPr lang="en-US" sz="2000"/>
                </a:p>
              </p:txBody>
            </p:sp>
            <p:sp>
              <p:nvSpPr>
                <p:cNvPr id="580375" name="Freeform 791"/>
                <p:cNvSpPr>
                  <a:spLocks/>
                </p:cNvSpPr>
                <p:nvPr/>
              </p:nvSpPr>
              <p:spPr bwMode="auto">
                <a:xfrm>
                  <a:off x="2598" y="1894"/>
                  <a:ext cx="402" cy="54"/>
                </a:xfrm>
                <a:custGeom>
                  <a:avLst/>
                  <a:gdLst/>
                  <a:ahLst/>
                  <a:cxnLst>
                    <a:cxn ang="0">
                      <a:pos x="402" y="54"/>
                    </a:cxn>
                    <a:cxn ang="0">
                      <a:pos x="0" y="20"/>
                    </a:cxn>
                    <a:cxn ang="0">
                      <a:pos x="0" y="0"/>
                    </a:cxn>
                    <a:cxn ang="0">
                      <a:pos x="402" y="34"/>
                    </a:cxn>
                    <a:cxn ang="0">
                      <a:pos x="402" y="54"/>
                    </a:cxn>
                  </a:cxnLst>
                  <a:rect l="0" t="0" r="r" b="b"/>
                  <a:pathLst>
                    <a:path w="402" h="54">
                      <a:moveTo>
                        <a:pt x="402" y="54"/>
                      </a:moveTo>
                      <a:lnTo>
                        <a:pt x="0" y="20"/>
                      </a:lnTo>
                      <a:lnTo>
                        <a:pt x="0" y="0"/>
                      </a:lnTo>
                      <a:lnTo>
                        <a:pt x="402" y="34"/>
                      </a:lnTo>
                      <a:lnTo>
                        <a:pt x="402" y="54"/>
                      </a:lnTo>
                      <a:close/>
                    </a:path>
                  </a:pathLst>
                </a:custGeom>
                <a:solidFill>
                  <a:srgbClr val="6E6E6E"/>
                </a:solidFill>
                <a:ln w="9525">
                  <a:noFill/>
                  <a:round/>
                  <a:headEnd/>
                  <a:tailEnd/>
                </a:ln>
              </p:spPr>
              <p:txBody>
                <a:bodyPr/>
                <a:lstStyle/>
                <a:p>
                  <a:endParaRPr lang="en-US" sz="2000"/>
                </a:p>
              </p:txBody>
            </p:sp>
            <p:sp>
              <p:nvSpPr>
                <p:cNvPr id="580376" name="Freeform 792"/>
                <p:cNvSpPr>
                  <a:spLocks/>
                </p:cNvSpPr>
                <p:nvPr/>
              </p:nvSpPr>
              <p:spPr bwMode="auto">
                <a:xfrm>
                  <a:off x="2598" y="1895"/>
                  <a:ext cx="402" cy="54"/>
                </a:xfrm>
                <a:custGeom>
                  <a:avLst/>
                  <a:gdLst/>
                  <a:ahLst/>
                  <a:cxnLst>
                    <a:cxn ang="0">
                      <a:pos x="402" y="54"/>
                    </a:cxn>
                    <a:cxn ang="0">
                      <a:pos x="0" y="20"/>
                    </a:cxn>
                    <a:cxn ang="0">
                      <a:pos x="0" y="0"/>
                    </a:cxn>
                    <a:cxn ang="0">
                      <a:pos x="402" y="34"/>
                    </a:cxn>
                    <a:cxn ang="0">
                      <a:pos x="402" y="54"/>
                    </a:cxn>
                  </a:cxnLst>
                  <a:rect l="0" t="0" r="r" b="b"/>
                  <a:pathLst>
                    <a:path w="402" h="54">
                      <a:moveTo>
                        <a:pt x="402" y="54"/>
                      </a:moveTo>
                      <a:lnTo>
                        <a:pt x="0" y="20"/>
                      </a:lnTo>
                      <a:lnTo>
                        <a:pt x="0" y="0"/>
                      </a:lnTo>
                      <a:lnTo>
                        <a:pt x="402" y="34"/>
                      </a:lnTo>
                      <a:lnTo>
                        <a:pt x="402" y="54"/>
                      </a:lnTo>
                      <a:close/>
                    </a:path>
                  </a:pathLst>
                </a:custGeom>
                <a:solidFill>
                  <a:srgbClr val="6E6E6E"/>
                </a:solidFill>
                <a:ln w="9525">
                  <a:noFill/>
                  <a:round/>
                  <a:headEnd/>
                  <a:tailEnd/>
                </a:ln>
              </p:spPr>
              <p:txBody>
                <a:bodyPr/>
                <a:lstStyle/>
                <a:p>
                  <a:endParaRPr lang="en-US" sz="2000"/>
                </a:p>
              </p:txBody>
            </p:sp>
            <p:sp>
              <p:nvSpPr>
                <p:cNvPr id="580377" name="Freeform 793"/>
                <p:cNvSpPr>
                  <a:spLocks/>
                </p:cNvSpPr>
                <p:nvPr/>
              </p:nvSpPr>
              <p:spPr bwMode="auto">
                <a:xfrm>
                  <a:off x="2598" y="1895"/>
                  <a:ext cx="402" cy="54"/>
                </a:xfrm>
                <a:custGeom>
                  <a:avLst/>
                  <a:gdLst/>
                  <a:ahLst/>
                  <a:cxnLst>
                    <a:cxn ang="0">
                      <a:pos x="402" y="54"/>
                    </a:cxn>
                    <a:cxn ang="0">
                      <a:pos x="0" y="20"/>
                    </a:cxn>
                    <a:cxn ang="0">
                      <a:pos x="0" y="0"/>
                    </a:cxn>
                    <a:cxn ang="0">
                      <a:pos x="402" y="34"/>
                    </a:cxn>
                    <a:cxn ang="0">
                      <a:pos x="402" y="54"/>
                    </a:cxn>
                  </a:cxnLst>
                  <a:rect l="0" t="0" r="r" b="b"/>
                  <a:pathLst>
                    <a:path w="402" h="54">
                      <a:moveTo>
                        <a:pt x="402" y="54"/>
                      </a:moveTo>
                      <a:lnTo>
                        <a:pt x="0" y="20"/>
                      </a:lnTo>
                      <a:lnTo>
                        <a:pt x="0" y="0"/>
                      </a:lnTo>
                      <a:lnTo>
                        <a:pt x="402" y="34"/>
                      </a:lnTo>
                      <a:lnTo>
                        <a:pt x="402" y="54"/>
                      </a:lnTo>
                      <a:close/>
                    </a:path>
                  </a:pathLst>
                </a:custGeom>
                <a:solidFill>
                  <a:srgbClr val="6E6E6E"/>
                </a:solidFill>
                <a:ln w="9525">
                  <a:noFill/>
                  <a:round/>
                  <a:headEnd/>
                  <a:tailEnd/>
                </a:ln>
              </p:spPr>
              <p:txBody>
                <a:bodyPr/>
                <a:lstStyle/>
                <a:p>
                  <a:endParaRPr lang="en-US" sz="2000"/>
                </a:p>
              </p:txBody>
            </p:sp>
            <p:sp>
              <p:nvSpPr>
                <p:cNvPr id="580378" name="Freeform 794"/>
                <p:cNvSpPr>
                  <a:spLocks/>
                </p:cNvSpPr>
                <p:nvPr/>
              </p:nvSpPr>
              <p:spPr bwMode="auto">
                <a:xfrm>
                  <a:off x="2598" y="1895"/>
                  <a:ext cx="402" cy="54"/>
                </a:xfrm>
                <a:custGeom>
                  <a:avLst/>
                  <a:gdLst/>
                  <a:ahLst/>
                  <a:cxnLst>
                    <a:cxn ang="0">
                      <a:pos x="402" y="54"/>
                    </a:cxn>
                    <a:cxn ang="0">
                      <a:pos x="0" y="20"/>
                    </a:cxn>
                    <a:cxn ang="0">
                      <a:pos x="0" y="0"/>
                    </a:cxn>
                    <a:cxn ang="0">
                      <a:pos x="402" y="35"/>
                    </a:cxn>
                    <a:cxn ang="0">
                      <a:pos x="402" y="54"/>
                    </a:cxn>
                  </a:cxnLst>
                  <a:rect l="0" t="0" r="r" b="b"/>
                  <a:pathLst>
                    <a:path w="402" h="54">
                      <a:moveTo>
                        <a:pt x="402" y="54"/>
                      </a:moveTo>
                      <a:lnTo>
                        <a:pt x="0" y="20"/>
                      </a:lnTo>
                      <a:lnTo>
                        <a:pt x="0" y="0"/>
                      </a:lnTo>
                      <a:lnTo>
                        <a:pt x="402" y="35"/>
                      </a:lnTo>
                      <a:lnTo>
                        <a:pt x="402" y="54"/>
                      </a:lnTo>
                      <a:close/>
                    </a:path>
                  </a:pathLst>
                </a:custGeom>
                <a:solidFill>
                  <a:srgbClr val="6E6E6E"/>
                </a:solidFill>
                <a:ln w="9525">
                  <a:noFill/>
                  <a:round/>
                  <a:headEnd/>
                  <a:tailEnd/>
                </a:ln>
              </p:spPr>
              <p:txBody>
                <a:bodyPr/>
                <a:lstStyle/>
                <a:p>
                  <a:endParaRPr lang="en-US" sz="2000"/>
                </a:p>
              </p:txBody>
            </p:sp>
            <p:sp>
              <p:nvSpPr>
                <p:cNvPr id="580379" name="Freeform 795"/>
                <p:cNvSpPr>
                  <a:spLocks/>
                </p:cNvSpPr>
                <p:nvPr/>
              </p:nvSpPr>
              <p:spPr bwMode="auto">
                <a:xfrm>
                  <a:off x="2598" y="1896"/>
                  <a:ext cx="402" cy="54"/>
                </a:xfrm>
                <a:custGeom>
                  <a:avLst/>
                  <a:gdLst/>
                  <a:ahLst/>
                  <a:cxnLst>
                    <a:cxn ang="0">
                      <a:pos x="402" y="54"/>
                    </a:cxn>
                    <a:cxn ang="0">
                      <a:pos x="0" y="20"/>
                    </a:cxn>
                    <a:cxn ang="0">
                      <a:pos x="0" y="0"/>
                    </a:cxn>
                    <a:cxn ang="0">
                      <a:pos x="402" y="34"/>
                    </a:cxn>
                    <a:cxn ang="0">
                      <a:pos x="402" y="54"/>
                    </a:cxn>
                  </a:cxnLst>
                  <a:rect l="0" t="0" r="r" b="b"/>
                  <a:pathLst>
                    <a:path w="402" h="54">
                      <a:moveTo>
                        <a:pt x="402" y="54"/>
                      </a:moveTo>
                      <a:lnTo>
                        <a:pt x="0" y="20"/>
                      </a:lnTo>
                      <a:lnTo>
                        <a:pt x="0" y="0"/>
                      </a:lnTo>
                      <a:lnTo>
                        <a:pt x="402" y="34"/>
                      </a:lnTo>
                      <a:lnTo>
                        <a:pt x="402" y="54"/>
                      </a:lnTo>
                      <a:close/>
                    </a:path>
                  </a:pathLst>
                </a:custGeom>
                <a:solidFill>
                  <a:srgbClr val="6E6E6E"/>
                </a:solidFill>
                <a:ln w="9525">
                  <a:noFill/>
                  <a:round/>
                  <a:headEnd/>
                  <a:tailEnd/>
                </a:ln>
              </p:spPr>
              <p:txBody>
                <a:bodyPr/>
                <a:lstStyle/>
                <a:p>
                  <a:endParaRPr lang="en-US" sz="2000"/>
                </a:p>
              </p:txBody>
            </p:sp>
            <p:sp>
              <p:nvSpPr>
                <p:cNvPr id="580380" name="Freeform 796"/>
                <p:cNvSpPr>
                  <a:spLocks/>
                </p:cNvSpPr>
                <p:nvPr/>
              </p:nvSpPr>
              <p:spPr bwMode="auto">
                <a:xfrm>
                  <a:off x="2598" y="1897"/>
                  <a:ext cx="402" cy="54"/>
                </a:xfrm>
                <a:custGeom>
                  <a:avLst/>
                  <a:gdLst/>
                  <a:ahLst/>
                  <a:cxnLst>
                    <a:cxn ang="0">
                      <a:pos x="402" y="54"/>
                    </a:cxn>
                    <a:cxn ang="0">
                      <a:pos x="0" y="19"/>
                    </a:cxn>
                    <a:cxn ang="0">
                      <a:pos x="0" y="0"/>
                    </a:cxn>
                    <a:cxn ang="0">
                      <a:pos x="402" y="34"/>
                    </a:cxn>
                    <a:cxn ang="0">
                      <a:pos x="402" y="54"/>
                    </a:cxn>
                  </a:cxnLst>
                  <a:rect l="0" t="0" r="r" b="b"/>
                  <a:pathLst>
                    <a:path w="402" h="54">
                      <a:moveTo>
                        <a:pt x="402" y="54"/>
                      </a:moveTo>
                      <a:lnTo>
                        <a:pt x="0" y="19"/>
                      </a:lnTo>
                      <a:lnTo>
                        <a:pt x="0" y="0"/>
                      </a:lnTo>
                      <a:lnTo>
                        <a:pt x="402" y="34"/>
                      </a:lnTo>
                      <a:lnTo>
                        <a:pt x="402" y="54"/>
                      </a:lnTo>
                      <a:close/>
                    </a:path>
                  </a:pathLst>
                </a:custGeom>
                <a:solidFill>
                  <a:srgbClr val="6E6E6E"/>
                </a:solidFill>
                <a:ln w="9525">
                  <a:noFill/>
                  <a:round/>
                  <a:headEnd/>
                  <a:tailEnd/>
                </a:ln>
              </p:spPr>
              <p:txBody>
                <a:bodyPr/>
                <a:lstStyle/>
                <a:p>
                  <a:endParaRPr lang="en-US" sz="2000"/>
                </a:p>
              </p:txBody>
            </p:sp>
            <p:sp>
              <p:nvSpPr>
                <p:cNvPr id="580381" name="Freeform 797"/>
                <p:cNvSpPr>
                  <a:spLocks/>
                </p:cNvSpPr>
                <p:nvPr/>
              </p:nvSpPr>
              <p:spPr bwMode="auto">
                <a:xfrm>
                  <a:off x="2598" y="1898"/>
                  <a:ext cx="402" cy="53"/>
                </a:xfrm>
                <a:custGeom>
                  <a:avLst/>
                  <a:gdLst/>
                  <a:ahLst/>
                  <a:cxnLst>
                    <a:cxn ang="0">
                      <a:pos x="402" y="53"/>
                    </a:cxn>
                    <a:cxn ang="0">
                      <a:pos x="0" y="19"/>
                    </a:cxn>
                    <a:cxn ang="0">
                      <a:pos x="0" y="0"/>
                    </a:cxn>
                    <a:cxn ang="0">
                      <a:pos x="402" y="34"/>
                    </a:cxn>
                    <a:cxn ang="0">
                      <a:pos x="402" y="53"/>
                    </a:cxn>
                  </a:cxnLst>
                  <a:rect l="0" t="0" r="r" b="b"/>
                  <a:pathLst>
                    <a:path w="402" h="53">
                      <a:moveTo>
                        <a:pt x="402" y="53"/>
                      </a:moveTo>
                      <a:lnTo>
                        <a:pt x="0" y="19"/>
                      </a:lnTo>
                      <a:lnTo>
                        <a:pt x="0" y="0"/>
                      </a:lnTo>
                      <a:lnTo>
                        <a:pt x="402" y="34"/>
                      </a:lnTo>
                      <a:lnTo>
                        <a:pt x="402" y="53"/>
                      </a:lnTo>
                      <a:close/>
                    </a:path>
                  </a:pathLst>
                </a:custGeom>
                <a:solidFill>
                  <a:srgbClr val="6E6E6E"/>
                </a:solidFill>
                <a:ln w="9525">
                  <a:noFill/>
                  <a:round/>
                  <a:headEnd/>
                  <a:tailEnd/>
                </a:ln>
              </p:spPr>
              <p:txBody>
                <a:bodyPr/>
                <a:lstStyle/>
                <a:p>
                  <a:endParaRPr lang="en-US" sz="2000"/>
                </a:p>
              </p:txBody>
            </p:sp>
            <p:sp>
              <p:nvSpPr>
                <p:cNvPr id="580382" name="Freeform 798"/>
                <p:cNvSpPr>
                  <a:spLocks/>
                </p:cNvSpPr>
                <p:nvPr/>
              </p:nvSpPr>
              <p:spPr bwMode="auto">
                <a:xfrm>
                  <a:off x="2598" y="1899"/>
                  <a:ext cx="402" cy="52"/>
                </a:xfrm>
                <a:custGeom>
                  <a:avLst/>
                  <a:gdLst/>
                  <a:ahLst/>
                  <a:cxnLst>
                    <a:cxn ang="0">
                      <a:pos x="402" y="52"/>
                    </a:cxn>
                    <a:cxn ang="0">
                      <a:pos x="0" y="18"/>
                    </a:cxn>
                    <a:cxn ang="0">
                      <a:pos x="0" y="0"/>
                    </a:cxn>
                    <a:cxn ang="0">
                      <a:pos x="402" y="33"/>
                    </a:cxn>
                    <a:cxn ang="0">
                      <a:pos x="402" y="52"/>
                    </a:cxn>
                  </a:cxnLst>
                  <a:rect l="0" t="0" r="r" b="b"/>
                  <a:pathLst>
                    <a:path w="402" h="52">
                      <a:moveTo>
                        <a:pt x="402" y="52"/>
                      </a:moveTo>
                      <a:lnTo>
                        <a:pt x="0" y="18"/>
                      </a:lnTo>
                      <a:lnTo>
                        <a:pt x="0" y="0"/>
                      </a:lnTo>
                      <a:lnTo>
                        <a:pt x="402" y="33"/>
                      </a:lnTo>
                      <a:lnTo>
                        <a:pt x="402" y="52"/>
                      </a:lnTo>
                      <a:close/>
                    </a:path>
                  </a:pathLst>
                </a:custGeom>
                <a:solidFill>
                  <a:srgbClr val="797979"/>
                </a:solidFill>
                <a:ln w="9525">
                  <a:noFill/>
                  <a:round/>
                  <a:headEnd/>
                  <a:tailEnd/>
                </a:ln>
              </p:spPr>
              <p:txBody>
                <a:bodyPr/>
                <a:lstStyle/>
                <a:p>
                  <a:endParaRPr lang="en-US" sz="2000"/>
                </a:p>
              </p:txBody>
            </p:sp>
            <p:sp>
              <p:nvSpPr>
                <p:cNvPr id="580383" name="Freeform 799"/>
                <p:cNvSpPr>
                  <a:spLocks/>
                </p:cNvSpPr>
                <p:nvPr/>
              </p:nvSpPr>
              <p:spPr bwMode="auto">
                <a:xfrm>
                  <a:off x="2598" y="1899"/>
                  <a:ext cx="402" cy="53"/>
                </a:xfrm>
                <a:custGeom>
                  <a:avLst/>
                  <a:gdLst/>
                  <a:ahLst/>
                  <a:cxnLst>
                    <a:cxn ang="0">
                      <a:pos x="402" y="53"/>
                    </a:cxn>
                    <a:cxn ang="0">
                      <a:pos x="0" y="19"/>
                    </a:cxn>
                    <a:cxn ang="0">
                      <a:pos x="0" y="0"/>
                    </a:cxn>
                    <a:cxn ang="0">
                      <a:pos x="402" y="34"/>
                    </a:cxn>
                    <a:cxn ang="0">
                      <a:pos x="402" y="53"/>
                    </a:cxn>
                  </a:cxnLst>
                  <a:rect l="0" t="0" r="r" b="b"/>
                  <a:pathLst>
                    <a:path w="402" h="53">
                      <a:moveTo>
                        <a:pt x="402" y="53"/>
                      </a:moveTo>
                      <a:lnTo>
                        <a:pt x="0" y="19"/>
                      </a:lnTo>
                      <a:lnTo>
                        <a:pt x="0" y="0"/>
                      </a:lnTo>
                      <a:lnTo>
                        <a:pt x="402" y="34"/>
                      </a:lnTo>
                      <a:lnTo>
                        <a:pt x="402" y="53"/>
                      </a:lnTo>
                      <a:close/>
                    </a:path>
                  </a:pathLst>
                </a:custGeom>
                <a:solidFill>
                  <a:srgbClr val="797979"/>
                </a:solidFill>
                <a:ln w="9525">
                  <a:noFill/>
                  <a:round/>
                  <a:headEnd/>
                  <a:tailEnd/>
                </a:ln>
              </p:spPr>
              <p:txBody>
                <a:bodyPr/>
                <a:lstStyle/>
                <a:p>
                  <a:endParaRPr lang="en-US" sz="2000"/>
                </a:p>
              </p:txBody>
            </p:sp>
            <p:sp>
              <p:nvSpPr>
                <p:cNvPr id="580384" name="Freeform 800"/>
                <p:cNvSpPr>
                  <a:spLocks/>
                </p:cNvSpPr>
                <p:nvPr/>
              </p:nvSpPr>
              <p:spPr bwMode="auto">
                <a:xfrm>
                  <a:off x="2598" y="1900"/>
                  <a:ext cx="402" cy="53"/>
                </a:xfrm>
                <a:custGeom>
                  <a:avLst/>
                  <a:gdLst/>
                  <a:ahLst/>
                  <a:cxnLst>
                    <a:cxn ang="0">
                      <a:pos x="402" y="53"/>
                    </a:cxn>
                    <a:cxn ang="0">
                      <a:pos x="0" y="19"/>
                    </a:cxn>
                    <a:cxn ang="0">
                      <a:pos x="0" y="0"/>
                    </a:cxn>
                    <a:cxn ang="0">
                      <a:pos x="402" y="34"/>
                    </a:cxn>
                    <a:cxn ang="0">
                      <a:pos x="402" y="53"/>
                    </a:cxn>
                  </a:cxnLst>
                  <a:rect l="0" t="0" r="r" b="b"/>
                  <a:pathLst>
                    <a:path w="402" h="53">
                      <a:moveTo>
                        <a:pt x="402" y="53"/>
                      </a:moveTo>
                      <a:lnTo>
                        <a:pt x="0" y="19"/>
                      </a:lnTo>
                      <a:lnTo>
                        <a:pt x="0" y="0"/>
                      </a:lnTo>
                      <a:lnTo>
                        <a:pt x="402" y="34"/>
                      </a:lnTo>
                      <a:lnTo>
                        <a:pt x="402" y="53"/>
                      </a:lnTo>
                      <a:close/>
                    </a:path>
                  </a:pathLst>
                </a:custGeom>
                <a:solidFill>
                  <a:srgbClr val="797979"/>
                </a:solidFill>
                <a:ln w="9525">
                  <a:noFill/>
                  <a:round/>
                  <a:headEnd/>
                  <a:tailEnd/>
                </a:ln>
              </p:spPr>
              <p:txBody>
                <a:bodyPr/>
                <a:lstStyle/>
                <a:p>
                  <a:endParaRPr lang="en-US" sz="2000"/>
                </a:p>
              </p:txBody>
            </p:sp>
            <p:sp>
              <p:nvSpPr>
                <p:cNvPr id="580385" name="Freeform 801"/>
                <p:cNvSpPr>
                  <a:spLocks/>
                </p:cNvSpPr>
                <p:nvPr/>
              </p:nvSpPr>
              <p:spPr bwMode="auto">
                <a:xfrm>
                  <a:off x="2598" y="1900"/>
                  <a:ext cx="402" cy="53"/>
                </a:xfrm>
                <a:custGeom>
                  <a:avLst/>
                  <a:gdLst/>
                  <a:ahLst/>
                  <a:cxnLst>
                    <a:cxn ang="0">
                      <a:pos x="402" y="53"/>
                    </a:cxn>
                    <a:cxn ang="0">
                      <a:pos x="0" y="20"/>
                    </a:cxn>
                    <a:cxn ang="0">
                      <a:pos x="0" y="0"/>
                    </a:cxn>
                    <a:cxn ang="0">
                      <a:pos x="402" y="34"/>
                    </a:cxn>
                    <a:cxn ang="0">
                      <a:pos x="402" y="53"/>
                    </a:cxn>
                  </a:cxnLst>
                  <a:rect l="0" t="0" r="r" b="b"/>
                  <a:pathLst>
                    <a:path w="402" h="53">
                      <a:moveTo>
                        <a:pt x="402" y="53"/>
                      </a:moveTo>
                      <a:lnTo>
                        <a:pt x="0" y="20"/>
                      </a:lnTo>
                      <a:lnTo>
                        <a:pt x="0" y="0"/>
                      </a:lnTo>
                      <a:lnTo>
                        <a:pt x="402" y="34"/>
                      </a:lnTo>
                      <a:lnTo>
                        <a:pt x="402" y="53"/>
                      </a:lnTo>
                      <a:close/>
                    </a:path>
                  </a:pathLst>
                </a:custGeom>
                <a:solidFill>
                  <a:srgbClr val="797979"/>
                </a:solidFill>
                <a:ln w="9525">
                  <a:noFill/>
                  <a:round/>
                  <a:headEnd/>
                  <a:tailEnd/>
                </a:ln>
              </p:spPr>
              <p:txBody>
                <a:bodyPr/>
                <a:lstStyle/>
                <a:p>
                  <a:endParaRPr lang="en-US" sz="2000"/>
                </a:p>
              </p:txBody>
            </p:sp>
            <p:sp>
              <p:nvSpPr>
                <p:cNvPr id="580386" name="Freeform 802"/>
                <p:cNvSpPr>
                  <a:spLocks/>
                </p:cNvSpPr>
                <p:nvPr/>
              </p:nvSpPr>
              <p:spPr bwMode="auto">
                <a:xfrm>
                  <a:off x="2598" y="1900"/>
                  <a:ext cx="402" cy="53"/>
                </a:xfrm>
                <a:custGeom>
                  <a:avLst/>
                  <a:gdLst/>
                  <a:ahLst/>
                  <a:cxnLst>
                    <a:cxn ang="0">
                      <a:pos x="402" y="53"/>
                    </a:cxn>
                    <a:cxn ang="0">
                      <a:pos x="0" y="20"/>
                    </a:cxn>
                    <a:cxn ang="0">
                      <a:pos x="0" y="0"/>
                    </a:cxn>
                    <a:cxn ang="0">
                      <a:pos x="402" y="34"/>
                    </a:cxn>
                    <a:cxn ang="0">
                      <a:pos x="402" y="53"/>
                    </a:cxn>
                  </a:cxnLst>
                  <a:rect l="0" t="0" r="r" b="b"/>
                  <a:pathLst>
                    <a:path w="402" h="53">
                      <a:moveTo>
                        <a:pt x="402" y="53"/>
                      </a:moveTo>
                      <a:lnTo>
                        <a:pt x="0" y="20"/>
                      </a:lnTo>
                      <a:lnTo>
                        <a:pt x="0" y="0"/>
                      </a:lnTo>
                      <a:lnTo>
                        <a:pt x="402" y="34"/>
                      </a:lnTo>
                      <a:lnTo>
                        <a:pt x="402" y="53"/>
                      </a:lnTo>
                      <a:close/>
                    </a:path>
                  </a:pathLst>
                </a:custGeom>
                <a:solidFill>
                  <a:srgbClr val="797979"/>
                </a:solidFill>
                <a:ln w="9525">
                  <a:noFill/>
                  <a:round/>
                  <a:headEnd/>
                  <a:tailEnd/>
                </a:ln>
              </p:spPr>
              <p:txBody>
                <a:bodyPr/>
                <a:lstStyle/>
                <a:p>
                  <a:endParaRPr lang="en-US" sz="2000"/>
                </a:p>
              </p:txBody>
            </p:sp>
            <p:sp>
              <p:nvSpPr>
                <p:cNvPr id="580387" name="Freeform 803"/>
                <p:cNvSpPr>
                  <a:spLocks/>
                </p:cNvSpPr>
                <p:nvPr/>
              </p:nvSpPr>
              <p:spPr bwMode="auto">
                <a:xfrm>
                  <a:off x="2598" y="1900"/>
                  <a:ext cx="402" cy="53"/>
                </a:xfrm>
                <a:custGeom>
                  <a:avLst/>
                  <a:gdLst/>
                  <a:ahLst/>
                  <a:cxnLst>
                    <a:cxn ang="0">
                      <a:pos x="402" y="53"/>
                    </a:cxn>
                    <a:cxn ang="0">
                      <a:pos x="0" y="21"/>
                    </a:cxn>
                    <a:cxn ang="0">
                      <a:pos x="0" y="0"/>
                    </a:cxn>
                    <a:cxn ang="0">
                      <a:pos x="402" y="34"/>
                    </a:cxn>
                    <a:cxn ang="0">
                      <a:pos x="402" y="53"/>
                    </a:cxn>
                  </a:cxnLst>
                  <a:rect l="0" t="0" r="r" b="b"/>
                  <a:pathLst>
                    <a:path w="402" h="53">
                      <a:moveTo>
                        <a:pt x="402" y="53"/>
                      </a:moveTo>
                      <a:lnTo>
                        <a:pt x="0" y="21"/>
                      </a:lnTo>
                      <a:lnTo>
                        <a:pt x="0" y="0"/>
                      </a:lnTo>
                      <a:lnTo>
                        <a:pt x="402" y="34"/>
                      </a:lnTo>
                      <a:lnTo>
                        <a:pt x="402" y="53"/>
                      </a:lnTo>
                      <a:close/>
                    </a:path>
                  </a:pathLst>
                </a:custGeom>
                <a:solidFill>
                  <a:srgbClr val="797979"/>
                </a:solidFill>
                <a:ln w="9525">
                  <a:noFill/>
                  <a:round/>
                  <a:headEnd/>
                  <a:tailEnd/>
                </a:ln>
              </p:spPr>
              <p:txBody>
                <a:bodyPr/>
                <a:lstStyle/>
                <a:p>
                  <a:endParaRPr lang="en-US" sz="2000"/>
                </a:p>
              </p:txBody>
            </p:sp>
            <p:sp>
              <p:nvSpPr>
                <p:cNvPr id="580388" name="Freeform 804"/>
                <p:cNvSpPr>
                  <a:spLocks/>
                </p:cNvSpPr>
                <p:nvPr/>
              </p:nvSpPr>
              <p:spPr bwMode="auto">
                <a:xfrm>
                  <a:off x="2598" y="1901"/>
                  <a:ext cx="402" cy="53"/>
                </a:xfrm>
                <a:custGeom>
                  <a:avLst/>
                  <a:gdLst/>
                  <a:ahLst/>
                  <a:cxnLst>
                    <a:cxn ang="0">
                      <a:pos x="402" y="53"/>
                    </a:cxn>
                    <a:cxn ang="0">
                      <a:pos x="0" y="20"/>
                    </a:cxn>
                    <a:cxn ang="0">
                      <a:pos x="0" y="0"/>
                    </a:cxn>
                    <a:cxn ang="0">
                      <a:pos x="402" y="34"/>
                    </a:cxn>
                    <a:cxn ang="0">
                      <a:pos x="402" y="53"/>
                    </a:cxn>
                  </a:cxnLst>
                  <a:rect l="0" t="0" r="r" b="b"/>
                  <a:pathLst>
                    <a:path w="402" h="53">
                      <a:moveTo>
                        <a:pt x="402" y="53"/>
                      </a:moveTo>
                      <a:lnTo>
                        <a:pt x="0" y="20"/>
                      </a:lnTo>
                      <a:lnTo>
                        <a:pt x="0" y="0"/>
                      </a:lnTo>
                      <a:lnTo>
                        <a:pt x="402" y="34"/>
                      </a:lnTo>
                      <a:lnTo>
                        <a:pt x="402" y="53"/>
                      </a:lnTo>
                      <a:close/>
                    </a:path>
                  </a:pathLst>
                </a:custGeom>
                <a:solidFill>
                  <a:srgbClr val="797979"/>
                </a:solidFill>
                <a:ln w="9525">
                  <a:noFill/>
                  <a:round/>
                  <a:headEnd/>
                  <a:tailEnd/>
                </a:ln>
              </p:spPr>
              <p:txBody>
                <a:bodyPr/>
                <a:lstStyle/>
                <a:p>
                  <a:endParaRPr lang="en-US" sz="2000"/>
                </a:p>
              </p:txBody>
            </p:sp>
            <p:sp>
              <p:nvSpPr>
                <p:cNvPr id="580389" name="Freeform 805"/>
                <p:cNvSpPr>
                  <a:spLocks/>
                </p:cNvSpPr>
                <p:nvPr/>
              </p:nvSpPr>
              <p:spPr bwMode="auto">
                <a:xfrm>
                  <a:off x="2598" y="1902"/>
                  <a:ext cx="402" cy="53"/>
                </a:xfrm>
                <a:custGeom>
                  <a:avLst/>
                  <a:gdLst/>
                  <a:ahLst/>
                  <a:cxnLst>
                    <a:cxn ang="0">
                      <a:pos x="402" y="53"/>
                    </a:cxn>
                    <a:cxn ang="0">
                      <a:pos x="0" y="20"/>
                    </a:cxn>
                    <a:cxn ang="0">
                      <a:pos x="0" y="0"/>
                    </a:cxn>
                    <a:cxn ang="0">
                      <a:pos x="402" y="34"/>
                    </a:cxn>
                    <a:cxn ang="0">
                      <a:pos x="402" y="53"/>
                    </a:cxn>
                  </a:cxnLst>
                  <a:rect l="0" t="0" r="r" b="b"/>
                  <a:pathLst>
                    <a:path w="402" h="53">
                      <a:moveTo>
                        <a:pt x="402" y="53"/>
                      </a:moveTo>
                      <a:lnTo>
                        <a:pt x="0" y="20"/>
                      </a:lnTo>
                      <a:lnTo>
                        <a:pt x="0" y="0"/>
                      </a:lnTo>
                      <a:lnTo>
                        <a:pt x="402" y="34"/>
                      </a:lnTo>
                      <a:lnTo>
                        <a:pt x="402" y="53"/>
                      </a:lnTo>
                      <a:close/>
                    </a:path>
                  </a:pathLst>
                </a:custGeom>
                <a:solidFill>
                  <a:srgbClr val="797979"/>
                </a:solidFill>
                <a:ln w="9525">
                  <a:noFill/>
                  <a:round/>
                  <a:headEnd/>
                  <a:tailEnd/>
                </a:ln>
              </p:spPr>
              <p:txBody>
                <a:bodyPr/>
                <a:lstStyle/>
                <a:p>
                  <a:endParaRPr lang="en-US" sz="2000"/>
                </a:p>
              </p:txBody>
            </p:sp>
            <p:sp>
              <p:nvSpPr>
                <p:cNvPr id="580390" name="Freeform 806"/>
                <p:cNvSpPr>
                  <a:spLocks/>
                </p:cNvSpPr>
                <p:nvPr/>
              </p:nvSpPr>
              <p:spPr bwMode="auto">
                <a:xfrm>
                  <a:off x="2598" y="1902"/>
                  <a:ext cx="402" cy="54"/>
                </a:xfrm>
                <a:custGeom>
                  <a:avLst/>
                  <a:gdLst/>
                  <a:ahLst/>
                  <a:cxnLst>
                    <a:cxn ang="0">
                      <a:pos x="402" y="54"/>
                    </a:cxn>
                    <a:cxn ang="0">
                      <a:pos x="0" y="20"/>
                    </a:cxn>
                    <a:cxn ang="0">
                      <a:pos x="0" y="0"/>
                    </a:cxn>
                    <a:cxn ang="0">
                      <a:pos x="402" y="34"/>
                    </a:cxn>
                    <a:cxn ang="0">
                      <a:pos x="402" y="54"/>
                    </a:cxn>
                  </a:cxnLst>
                  <a:rect l="0" t="0" r="r" b="b"/>
                  <a:pathLst>
                    <a:path w="402" h="54">
                      <a:moveTo>
                        <a:pt x="402" y="54"/>
                      </a:moveTo>
                      <a:lnTo>
                        <a:pt x="0" y="20"/>
                      </a:lnTo>
                      <a:lnTo>
                        <a:pt x="0" y="0"/>
                      </a:lnTo>
                      <a:lnTo>
                        <a:pt x="402" y="34"/>
                      </a:lnTo>
                      <a:lnTo>
                        <a:pt x="402" y="54"/>
                      </a:lnTo>
                      <a:close/>
                    </a:path>
                  </a:pathLst>
                </a:custGeom>
                <a:solidFill>
                  <a:srgbClr val="797979"/>
                </a:solidFill>
                <a:ln w="9525">
                  <a:noFill/>
                  <a:round/>
                  <a:headEnd/>
                  <a:tailEnd/>
                </a:ln>
              </p:spPr>
              <p:txBody>
                <a:bodyPr/>
                <a:lstStyle/>
                <a:p>
                  <a:endParaRPr lang="en-US" sz="2000"/>
                </a:p>
              </p:txBody>
            </p:sp>
            <p:sp>
              <p:nvSpPr>
                <p:cNvPr id="580391" name="Freeform 807"/>
                <p:cNvSpPr>
                  <a:spLocks/>
                </p:cNvSpPr>
                <p:nvPr/>
              </p:nvSpPr>
              <p:spPr bwMode="auto">
                <a:xfrm>
                  <a:off x="2598" y="1903"/>
                  <a:ext cx="402" cy="53"/>
                </a:xfrm>
                <a:custGeom>
                  <a:avLst/>
                  <a:gdLst/>
                  <a:ahLst/>
                  <a:cxnLst>
                    <a:cxn ang="0">
                      <a:pos x="402" y="53"/>
                    </a:cxn>
                    <a:cxn ang="0">
                      <a:pos x="0" y="20"/>
                    </a:cxn>
                    <a:cxn ang="0">
                      <a:pos x="0" y="0"/>
                    </a:cxn>
                    <a:cxn ang="0">
                      <a:pos x="402" y="33"/>
                    </a:cxn>
                    <a:cxn ang="0">
                      <a:pos x="402" y="53"/>
                    </a:cxn>
                  </a:cxnLst>
                  <a:rect l="0" t="0" r="r" b="b"/>
                  <a:pathLst>
                    <a:path w="402" h="53">
                      <a:moveTo>
                        <a:pt x="402" y="53"/>
                      </a:moveTo>
                      <a:lnTo>
                        <a:pt x="0" y="20"/>
                      </a:lnTo>
                      <a:lnTo>
                        <a:pt x="0" y="0"/>
                      </a:lnTo>
                      <a:lnTo>
                        <a:pt x="402" y="33"/>
                      </a:lnTo>
                      <a:lnTo>
                        <a:pt x="402" y="53"/>
                      </a:lnTo>
                      <a:close/>
                    </a:path>
                  </a:pathLst>
                </a:custGeom>
                <a:solidFill>
                  <a:srgbClr val="797979"/>
                </a:solidFill>
                <a:ln w="9525">
                  <a:noFill/>
                  <a:round/>
                  <a:headEnd/>
                  <a:tailEnd/>
                </a:ln>
              </p:spPr>
              <p:txBody>
                <a:bodyPr/>
                <a:lstStyle/>
                <a:p>
                  <a:endParaRPr lang="en-US" sz="2000"/>
                </a:p>
              </p:txBody>
            </p:sp>
            <p:sp>
              <p:nvSpPr>
                <p:cNvPr id="580392" name="Freeform 808"/>
                <p:cNvSpPr>
                  <a:spLocks/>
                </p:cNvSpPr>
                <p:nvPr/>
              </p:nvSpPr>
              <p:spPr bwMode="auto">
                <a:xfrm>
                  <a:off x="2598" y="1904"/>
                  <a:ext cx="402" cy="52"/>
                </a:xfrm>
                <a:custGeom>
                  <a:avLst/>
                  <a:gdLst/>
                  <a:ahLst/>
                  <a:cxnLst>
                    <a:cxn ang="0">
                      <a:pos x="402" y="52"/>
                    </a:cxn>
                    <a:cxn ang="0">
                      <a:pos x="0" y="19"/>
                    </a:cxn>
                    <a:cxn ang="0">
                      <a:pos x="0" y="0"/>
                    </a:cxn>
                    <a:cxn ang="0">
                      <a:pos x="402" y="33"/>
                    </a:cxn>
                    <a:cxn ang="0">
                      <a:pos x="402" y="52"/>
                    </a:cxn>
                  </a:cxnLst>
                  <a:rect l="0" t="0" r="r" b="b"/>
                  <a:pathLst>
                    <a:path w="402" h="52">
                      <a:moveTo>
                        <a:pt x="402" y="52"/>
                      </a:moveTo>
                      <a:lnTo>
                        <a:pt x="0" y="19"/>
                      </a:lnTo>
                      <a:lnTo>
                        <a:pt x="0" y="0"/>
                      </a:lnTo>
                      <a:lnTo>
                        <a:pt x="402" y="33"/>
                      </a:lnTo>
                      <a:lnTo>
                        <a:pt x="402" y="52"/>
                      </a:lnTo>
                      <a:close/>
                    </a:path>
                  </a:pathLst>
                </a:custGeom>
                <a:solidFill>
                  <a:srgbClr val="797979"/>
                </a:solidFill>
                <a:ln w="9525">
                  <a:noFill/>
                  <a:round/>
                  <a:headEnd/>
                  <a:tailEnd/>
                </a:ln>
              </p:spPr>
              <p:txBody>
                <a:bodyPr/>
                <a:lstStyle/>
                <a:p>
                  <a:endParaRPr lang="en-US" sz="2000"/>
                </a:p>
              </p:txBody>
            </p:sp>
            <p:sp>
              <p:nvSpPr>
                <p:cNvPr id="580393" name="Freeform 809"/>
                <p:cNvSpPr>
                  <a:spLocks/>
                </p:cNvSpPr>
                <p:nvPr/>
              </p:nvSpPr>
              <p:spPr bwMode="auto">
                <a:xfrm>
                  <a:off x="2598" y="1904"/>
                  <a:ext cx="402" cy="53"/>
                </a:xfrm>
                <a:custGeom>
                  <a:avLst/>
                  <a:gdLst/>
                  <a:ahLst/>
                  <a:cxnLst>
                    <a:cxn ang="0">
                      <a:pos x="402" y="53"/>
                    </a:cxn>
                    <a:cxn ang="0">
                      <a:pos x="0" y="19"/>
                    </a:cxn>
                    <a:cxn ang="0">
                      <a:pos x="0" y="0"/>
                    </a:cxn>
                    <a:cxn ang="0">
                      <a:pos x="402" y="34"/>
                    </a:cxn>
                    <a:cxn ang="0">
                      <a:pos x="402" y="53"/>
                    </a:cxn>
                  </a:cxnLst>
                  <a:rect l="0" t="0" r="r" b="b"/>
                  <a:pathLst>
                    <a:path w="402" h="53">
                      <a:moveTo>
                        <a:pt x="402" y="53"/>
                      </a:moveTo>
                      <a:lnTo>
                        <a:pt x="0" y="19"/>
                      </a:lnTo>
                      <a:lnTo>
                        <a:pt x="0" y="0"/>
                      </a:lnTo>
                      <a:lnTo>
                        <a:pt x="402" y="34"/>
                      </a:lnTo>
                      <a:lnTo>
                        <a:pt x="402" y="53"/>
                      </a:lnTo>
                      <a:close/>
                    </a:path>
                  </a:pathLst>
                </a:custGeom>
                <a:solidFill>
                  <a:srgbClr val="797979"/>
                </a:solidFill>
                <a:ln w="9525">
                  <a:noFill/>
                  <a:round/>
                  <a:headEnd/>
                  <a:tailEnd/>
                </a:ln>
              </p:spPr>
              <p:txBody>
                <a:bodyPr/>
                <a:lstStyle/>
                <a:p>
                  <a:endParaRPr lang="en-US" sz="2000"/>
                </a:p>
              </p:txBody>
            </p:sp>
            <p:sp>
              <p:nvSpPr>
                <p:cNvPr id="580394" name="Freeform 810"/>
                <p:cNvSpPr>
                  <a:spLocks/>
                </p:cNvSpPr>
                <p:nvPr/>
              </p:nvSpPr>
              <p:spPr bwMode="auto">
                <a:xfrm>
                  <a:off x="2598" y="1905"/>
                  <a:ext cx="402" cy="52"/>
                </a:xfrm>
                <a:custGeom>
                  <a:avLst/>
                  <a:gdLst/>
                  <a:ahLst/>
                  <a:cxnLst>
                    <a:cxn ang="0">
                      <a:pos x="402" y="52"/>
                    </a:cxn>
                    <a:cxn ang="0">
                      <a:pos x="0" y="19"/>
                    </a:cxn>
                    <a:cxn ang="0">
                      <a:pos x="0" y="0"/>
                    </a:cxn>
                    <a:cxn ang="0">
                      <a:pos x="402" y="34"/>
                    </a:cxn>
                    <a:cxn ang="0">
                      <a:pos x="402" y="52"/>
                    </a:cxn>
                  </a:cxnLst>
                  <a:rect l="0" t="0" r="r" b="b"/>
                  <a:pathLst>
                    <a:path w="402" h="52">
                      <a:moveTo>
                        <a:pt x="402" y="52"/>
                      </a:moveTo>
                      <a:lnTo>
                        <a:pt x="0" y="19"/>
                      </a:lnTo>
                      <a:lnTo>
                        <a:pt x="0" y="0"/>
                      </a:lnTo>
                      <a:lnTo>
                        <a:pt x="402" y="34"/>
                      </a:lnTo>
                      <a:lnTo>
                        <a:pt x="402" y="52"/>
                      </a:lnTo>
                      <a:close/>
                    </a:path>
                  </a:pathLst>
                </a:custGeom>
                <a:solidFill>
                  <a:srgbClr val="797979"/>
                </a:solidFill>
                <a:ln w="9525">
                  <a:noFill/>
                  <a:round/>
                  <a:headEnd/>
                  <a:tailEnd/>
                </a:ln>
              </p:spPr>
              <p:txBody>
                <a:bodyPr/>
                <a:lstStyle/>
                <a:p>
                  <a:endParaRPr lang="en-US" sz="2000"/>
                </a:p>
              </p:txBody>
            </p:sp>
            <p:sp>
              <p:nvSpPr>
                <p:cNvPr id="580395" name="Freeform 811"/>
                <p:cNvSpPr>
                  <a:spLocks/>
                </p:cNvSpPr>
                <p:nvPr/>
              </p:nvSpPr>
              <p:spPr bwMode="auto">
                <a:xfrm>
                  <a:off x="2598" y="1905"/>
                  <a:ext cx="402" cy="52"/>
                </a:xfrm>
                <a:custGeom>
                  <a:avLst/>
                  <a:gdLst/>
                  <a:ahLst/>
                  <a:cxnLst>
                    <a:cxn ang="0">
                      <a:pos x="402" y="52"/>
                    </a:cxn>
                    <a:cxn ang="0">
                      <a:pos x="0" y="20"/>
                    </a:cxn>
                    <a:cxn ang="0">
                      <a:pos x="0" y="0"/>
                    </a:cxn>
                    <a:cxn ang="0">
                      <a:pos x="402" y="34"/>
                    </a:cxn>
                    <a:cxn ang="0">
                      <a:pos x="402" y="52"/>
                    </a:cxn>
                  </a:cxnLst>
                  <a:rect l="0" t="0" r="r" b="b"/>
                  <a:pathLst>
                    <a:path w="402" h="52">
                      <a:moveTo>
                        <a:pt x="402" y="52"/>
                      </a:moveTo>
                      <a:lnTo>
                        <a:pt x="0" y="20"/>
                      </a:lnTo>
                      <a:lnTo>
                        <a:pt x="0" y="0"/>
                      </a:lnTo>
                      <a:lnTo>
                        <a:pt x="402" y="34"/>
                      </a:lnTo>
                      <a:lnTo>
                        <a:pt x="402" y="52"/>
                      </a:lnTo>
                      <a:close/>
                    </a:path>
                  </a:pathLst>
                </a:custGeom>
                <a:solidFill>
                  <a:srgbClr val="797979"/>
                </a:solidFill>
                <a:ln w="9525">
                  <a:noFill/>
                  <a:round/>
                  <a:headEnd/>
                  <a:tailEnd/>
                </a:ln>
              </p:spPr>
              <p:txBody>
                <a:bodyPr/>
                <a:lstStyle/>
                <a:p>
                  <a:endParaRPr lang="en-US" sz="2000"/>
                </a:p>
              </p:txBody>
            </p:sp>
            <p:sp>
              <p:nvSpPr>
                <p:cNvPr id="580396" name="Freeform 812"/>
                <p:cNvSpPr>
                  <a:spLocks/>
                </p:cNvSpPr>
                <p:nvPr/>
              </p:nvSpPr>
              <p:spPr bwMode="auto">
                <a:xfrm>
                  <a:off x="2598" y="1906"/>
                  <a:ext cx="402" cy="52"/>
                </a:xfrm>
                <a:custGeom>
                  <a:avLst/>
                  <a:gdLst/>
                  <a:ahLst/>
                  <a:cxnLst>
                    <a:cxn ang="0">
                      <a:pos x="402" y="52"/>
                    </a:cxn>
                    <a:cxn ang="0">
                      <a:pos x="0" y="20"/>
                    </a:cxn>
                    <a:cxn ang="0">
                      <a:pos x="0" y="0"/>
                    </a:cxn>
                    <a:cxn ang="0">
                      <a:pos x="402" y="33"/>
                    </a:cxn>
                    <a:cxn ang="0">
                      <a:pos x="402" y="52"/>
                    </a:cxn>
                  </a:cxnLst>
                  <a:rect l="0" t="0" r="r" b="b"/>
                  <a:pathLst>
                    <a:path w="402" h="52">
                      <a:moveTo>
                        <a:pt x="402" y="52"/>
                      </a:moveTo>
                      <a:lnTo>
                        <a:pt x="0" y="20"/>
                      </a:lnTo>
                      <a:lnTo>
                        <a:pt x="0" y="0"/>
                      </a:lnTo>
                      <a:lnTo>
                        <a:pt x="402" y="33"/>
                      </a:lnTo>
                      <a:lnTo>
                        <a:pt x="402" y="52"/>
                      </a:lnTo>
                      <a:close/>
                    </a:path>
                  </a:pathLst>
                </a:custGeom>
                <a:solidFill>
                  <a:srgbClr val="797979"/>
                </a:solidFill>
                <a:ln w="9525">
                  <a:noFill/>
                  <a:round/>
                  <a:headEnd/>
                  <a:tailEnd/>
                </a:ln>
              </p:spPr>
              <p:txBody>
                <a:bodyPr/>
                <a:lstStyle/>
                <a:p>
                  <a:endParaRPr lang="en-US" sz="2000"/>
                </a:p>
              </p:txBody>
            </p:sp>
            <p:sp>
              <p:nvSpPr>
                <p:cNvPr id="580397" name="Freeform 813"/>
                <p:cNvSpPr>
                  <a:spLocks/>
                </p:cNvSpPr>
                <p:nvPr/>
              </p:nvSpPr>
              <p:spPr bwMode="auto">
                <a:xfrm>
                  <a:off x="2598" y="1907"/>
                  <a:ext cx="402" cy="51"/>
                </a:xfrm>
                <a:custGeom>
                  <a:avLst/>
                  <a:gdLst/>
                  <a:ahLst/>
                  <a:cxnLst>
                    <a:cxn ang="0">
                      <a:pos x="402" y="51"/>
                    </a:cxn>
                    <a:cxn ang="0">
                      <a:pos x="0" y="20"/>
                    </a:cxn>
                    <a:cxn ang="0">
                      <a:pos x="0" y="0"/>
                    </a:cxn>
                    <a:cxn ang="0">
                      <a:pos x="402" y="33"/>
                    </a:cxn>
                    <a:cxn ang="0">
                      <a:pos x="402" y="51"/>
                    </a:cxn>
                  </a:cxnLst>
                  <a:rect l="0" t="0" r="r" b="b"/>
                  <a:pathLst>
                    <a:path w="402" h="51">
                      <a:moveTo>
                        <a:pt x="402" y="51"/>
                      </a:moveTo>
                      <a:lnTo>
                        <a:pt x="0" y="20"/>
                      </a:lnTo>
                      <a:lnTo>
                        <a:pt x="0" y="0"/>
                      </a:lnTo>
                      <a:lnTo>
                        <a:pt x="402" y="33"/>
                      </a:lnTo>
                      <a:lnTo>
                        <a:pt x="402" y="51"/>
                      </a:lnTo>
                      <a:close/>
                    </a:path>
                  </a:pathLst>
                </a:custGeom>
                <a:solidFill>
                  <a:srgbClr val="797979"/>
                </a:solidFill>
                <a:ln w="9525">
                  <a:noFill/>
                  <a:round/>
                  <a:headEnd/>
                  <a:tailEnd/>
                </a:ln>
              </p:spPr>
              <p:txBody>
                <a:bodyPr/>
                <a:lstStyle/>
                <a:p>
                  <a:endParaRPr lang="en-US" sz="2000"/>
                </a:p>
              </p:txBody>
            </p:sp>
            <p:sp>
              <p:nvSpPr>
                <p:cNvPr id="580398" name="Freeform 814"/>
                <p:cNvSpPr>
                  <a:spLocks/>
                </p:cNvSpPr>
                <p:nvPr/>
              </p:nvSpPr>
              <p:spPr bwMode="auto">
                <a:xfrm>
                  <a:off x="2598" y="1908"/>
                  <a:ext cx="402" cy="51"/>
                </a:xfrm>
                <a:custGeom>
                  <a:avLst/>
                  <a:gdLst/>
                  <a:ahLst/>
                  <a:cxnLst>
                    <a:cxn ang="0">
                      <a:pos x="402" y="51"/>
                    </a:cxn>
                    <a:cxn ang="0">
                      <a:pos x="0" y="19"/>
                    </a:cxn>
                    <a:cxn ang="0">
                      <a:pos x="0" y="0"/>
                    </a:cxn>
                    <a:cxn ang="0">
                      <a:pos x="402" y="32"/>
                    </a:cxn>
                    <a:cxn ang="0">
                      <a:pos x="402" y="51"/>
                    </a:cxn>
                  </a:cxnLst>
                  <a:rect l="0" t="0" r="r" b="b"/>
                  <a:pathLst>
                    <a:path w="402" h="51">
                      <a:moveTo>
                        <a:pt x="402" y="51"/>
                      </a:moveTo>
                      <a:lnTo>
                        <a:pt x="0" y="19"/>
                      </a:lnTo>
                      <a:lnTo>
                        <a:pt x="0" y="0"/>
                      </a:lnTo>
                      <a:lnTo>
                        <a:pt x="402" y="32"/>
                      </a:lnTo>
                      <a:lnTo>
                        <a:pt x="402" y="51"/>
                      </a:lnTo>
                      <a:close/>
                    </a:path>
                  </a:pathLst>
                </a:custGeom>
                <a:solidFill>
                  <a:srgbClr val="797979"/>
                </a:solidFill>
                <a:ln w="9525">
                  <a:noFill/>
                  <a:round/>
                  <a:headEnd/>
                  <a:tailEnd/>
                </a:ln>
              </p:spPr>
              <p:txBody>
                <a:bodyPr/>
                <a:lstStyle/>
                <a:p>
                  <a:endParaRPr lang="en-US" sz="2000"/>
                </a:p>
              </p:txBody>
            </p:sp>
            <p:sp>
              <p:nvSpPr>
                <p:cNvPr id="580399" name="Freeform 815"/>
                <p:cNvSpPr>
                  <a:spLocks/>
                </p:cNvSpPr>
                <p:nvPr/>
              </p:nvSpPr>
              <p:spPr bwMode="auto">
                <a:xfrm>
                  <a:off x="2598" y="1908"/>
                  <a:ext cx="402" cy="52"/>
                </a:xfrm>
                <a:custGeom>
                  <a:avLst/>
                  <a:gdLst/>
                  <a:ahLst/>
                  <a:cxnLst>
                    <a:cxn ang="0">
                      <a:pos x="402" y="52"/>
                    </a:cxn>
                    <a:cxn ang="0">
                      <a:pos x="0" y="20"/>
                    </a:cxn>
                    <a:cxn ang="0">
                      <a:pos x="0" y="0"/>
                    </a:cxn>
                    <a:cxn ang="0">
                      <a:pos x="402" y="32"/>
                    </a:cxn>
                    <a:cxn ang="0">
                      <a:pos x="402" y="52"/>
                    </a:cxn>
                  </a:cxnLst>
                  <a:rect l="0" t="0" r="r" b="b"/>
                  <a:pathLst>
                    <a:path w="402" h="52">
                      <a:moveTo>
                        <a:pt x="402" y="52"/>
                      </a:moveTo>
                      <a:lnTo>
                        <a:pt x="0" y="20"/>
                      </a:lnTo>
                      <a:lnTo>
                        <a:pt x="0" y="0"/>
                      </a:lnTo>
                      <a:lnTo>
                        <a:pt x="402" y="32"/>
                      </a:lnTo>
                      <a:lnTo>
                        <a:pt x="402" y="52"/>
                      </a:lnTo>
                      <a:close/>
                    </a:path>
                  </a:pathLst>
                </a:custGeom>
                <a:solidFill>
                  <a:srgbClr val="797979"/>
                </a:solidFill>
                <a:ln w="9525">
                  <a:noFill/>
                  <a:round/>
                  <a:headEnd/>
                  <a:tailEnd/>
                </a:ln>
              </p:spPr>
              <p:txBody>
                <a:bodyPr/>
                <a:lstStyle/>
                <a:p>
                  <a:endParaRPr lang="en-US" sz="2000"/>
                </a:p>
              </p:txBody>
            </p:sp>
            <p:sp>
              <p:nvSpPr>
                <p:cNvPr id="580400" name="Freeform 816"/>
                <p:cNvSpPr>
                  <a:spLocks/>
                </p:cNvSpPr>
                <p:nvPr/>
              </p:nvSpPr>
              <p:spPr bwMode="auto">
                <a:xfrm>
                  <a:off x="2598" y="1909"/>
                  <a:ext cx="402" cy="51"/>
                </a:xfrm>
                <a:custGeom>
                  <a:avLst/>
                  <a:gdLst/>
                  <a:ahLst/>
                  <a:cxnLst>
                    <a:cxn ang="0">
                      <a:pos x="402" y="51"/>
                    </a:cxn>
                    <a:cxn ang="0">
                      <a:pos x="0" y="19"/>
                    </a:cxn>
                    <a:cxn ang="0">
                      <a:pos x="0" y="0"/>
                    </a:cxn>
                    <a:cxn ang="0">
                      <a:pos x="402" y="31"/>
                    </a:cxn>
                    <a:cxn ang="0">
                      <a:pos x="402" y="51"/>
                    </a:cxn>
                  </a:cxnLst>
                  <a:rect l="0" t="0" r="r" b="b"/>
                  <a:pathLst>
                    <a:path w="402" h="51">
                      <a:moveTo>
                        <a:pt x="402" y="51"/>
                      </a:moveTo>
                      <a:lnTo>
                        <a:pt x="0" y="19"/>
                      </a:lnTo>
                      <a:lnTo>
                        <a:pt x="0" y="0"/>
                      </a:lnTo>
                      <a:lnTo>
                        <a:pt x="402" y="31"/>
                      </a:lnTo>
                      <a:lnTo>
                        <a:pt x="402" y="51"/>
                      </a:lnTo>
                      <a:close/>
                    </a:path>
                  </a:pathLst>
                </a:custGeom>
                <a:solidFill>
                  <a:srgbClr val="797979"/>
                </a:solidFill>
                <a:ln w="9525">
                  <a:noFill/>
                  <a:round/>
                  <a:headEnd/>
                  <a:tailEnd/>
                </a:ln>
              </p:spPr>
              <p:txBody>
                <a:bodyPr/>
                <a:lstStyle/>
                <a:p>
                  <a:endParaRPr lang="en-US" sz="2000"/>
                </a:p>
              </p:txBody>
            </p:sp>
            <p:sp>
              <p:nvSpPr>
                <p:cNvPr id="580401" name="Freeform 817"/>
                <p:cNvSpPr>
                  <a:spLocks/>
                </p:cNvSpPr>
                <p:nvPr/>
              </p:nvSpPr>
              <p:spPr bwMode="auto">
                <a:xfrm>
                  <a:off x="2598" y="1910"/>
                  <a:ext cx="402" cy="50"/>
                </a:xfrm>
                <a:custGeom>
                  <a:avLst/>
                  <a:gdLst/>
                  <a:ahLst/>
                  <a:cxnLst>
                    <a:cxn ang="0">
                      <a:pos x="402" y="50"/>
                    </a:cxn>
                    <a:cxn ang="0">
                      <a:pos x="0" y="19"/>
                    </a:cxn>
                    <a:cxn ang="0">
                      <a:pos x="0" y="0"/>
                    </a:cxn>
                    <a:cxn ang="0">
                      <a:pos x="402" y="31"/>
                    </a:cxn>
                    <a:cxn ang="0">
                      <a:pos x="402" y="50"/>
                    </a:cxn>
                  </a:cxnLst>
                  <a:rect l="0" t="0" r="r" b="b"/>
                  <a:pathLst>
                    <a:path w="402" h="50">
                      <a:moveTo>
                        <a:pt x="402" y="50"/>
                      </a:moveTo>
                      <a:lnTo>
                        <a:pt x="0" y="19"/>
                      </a:lnTo>
                      <a:lnTo>
                        <a:pt x="0" y="0"/>
                      </a:lnTo>
                      <a:lnTo>
                        <a:pt x="402" y="31"/>
                      </a:lnTo>
                      <a:lnTo>
                        <a:pt x="402" y="50"/>
                      </a:lnTo>
                      <a:close/>
                    </a:path>
                  </a:pathLst>
                </a:custGeom>
                <a:solidFill>
                  <a:srgbClr val="797979"/>
                </a:solidFill>
                <a:ln w="9525">
                  <a:noFill/>
                  <a:round/>
                  <a:headEnd/>
                  <a:tailEnd/>
                </a:ln>
              </p:spPr>
              <p:txBody>
                <a:bodyPr/>
                <a:lstStyle/>
                <a:p>
                  <a:endParaRPr lang="en-US" sz="2000"/>
                </a:p>
              </p:txBody>
            </p:sp>
            <p:sp>
              <p:nvSpPr>
                <p:cNvPr id="580402" name="Freeform 818"/>
                <p:cNvSpPr>
                  <a:spLocks/>
                </p:cNvSpPr>
                <p:nvPr/>
              </p:nvSpPr>
              <p:spPr bwMode="auto">
                <a:xfrm>
                  <a:off x="2598" y="1910"/>
                  <a:ext cx="402" cy="51"/>
                </a:xfrm>
                <a:custGeom>
                  <a:avLst/>
                  <a:gdLst/>
                  <a:ahLst/>
                  <a:cxnLst>
                    <a:cxn ang="0">
                      <a:pos x="402" y="51"/>
                    </a:cxn>
                    <a:cxn ang="0">
                      <a:pos x="0" y="19"/>
                    </a:cxn>
                    <a:cxn ang="0">
                      <a:pos x="0" y="0"/>
                    </a:cxn>
                    <a:cxn ang="0">
                      <a:pos x="402" y="32"/>
                    </a:cxn>
                    <a:cxn ang="0">
                      <a:pos x="402" y="51"/>
                    </a:cxn>
                  </a:cxnLst>
                  <a:rect l="0" t="0" r="r" b="b"/>
                  <a:pathLst>
                    <a:path w="402" h="51">
                      <a:moveTo>
                        <a:pt x="402" y="51"/>
                      </a:moveTo>
                      <a:lnTo>
                        <a:pt x="0" y="19"/>
                      </a:lnTo>
                      <a:lnTo>
                        <a:pt x="0" y="0"/>
                      </a:lnTo>
                      <a:lnTo>
                        <a:pt x="402" y="32"/>
                      </a:lnTo>
                      <a:lnTo>
                        <a:pt x="402" y="51"/>
                      </a:lnTo>
                      <a:close/>
                    </a:path>
                  </a:pathLst>
                </a:custGeom>
                <a:solidFill>
                  <a:srgbClr val="797979"/>
                </a:solidFill>
                <a:ln w="9525">
                  <a:noFill/>
                  <a:round/>
                  <a:headEnd/>
                  <a:tailEnd/>
                </a:ln>
              </p:spPr>
              <p:txBody>
                <a:bodyPr/>
                <a:lstStyle/>
                <a:p>
                  <a:endParaRPr lang="en-US" sz="2000"/>
                </a:p>
              </p:txBody>
            </p:sp>
            <p:sp>
              <p:nvSpPr>
                <p:cNvPr id="580403" name="Freeform 819"/>
                <p:cNvSpPr>
                  <a:spLocks/>
                </p:cNvSpPr>
                <p:nvPr/>
              </p:nvSpPr>
              <p:spPr bwMode="auto">
                <a:xfrm>
                  <a:off x="2598" y="1910"/>
                  <a:ext cx="402" cy="52"/>
                </a:xfrm>
                <a:custGeom>
                  <a:avLst/>
                  <a:gdLst/>
                  <a:ahLst/>
                  <a:cxnLst>
                    <a:cxn ang="0">
                      <a:pos x="402" y="52"/>
                    </a:cxn>
                    <a:cxn ang="0">
                      <a:pos x="0" y="19"/>
                    </a:cxn>
                    <a:cxn ang="0">
                      <a:pos x="0" y="0"/>
                    </a:cxn>
                    <a:cxn ang="0">
                      <a:pos x="402" y="32"/>
                    </a:cxn>
                    <a:cxn ang="0">
                      <a:pos x="402" y="52"/>
                    </a:cxn>
                  </a:cxnLst>
                  <a:rect l="0" t="0" r="r" b="b"/>
                  <a:pathLst>
                    <a:path w="402" h="52">
                      <a:moveTo>
                        <a:pt x="402" y="52"/>
                      </a:moveTo>
                      <a:lnTo>
                        <a:pt x="0" y="19"/>
                      </a:lnTo>
                      <a:lnTo>
                        <a:pt x="0" y="0"/>
                      </a:lnTo>
                      <a:lnTo>
                        <a:pt x="402" y="32"/>
                      </a:lnTo>
                      <a:lnTo>
                        <a:pt x="402" y="52"/>
                      </a:lnTo>
                      <a:close/>
                    </a:path>
                  </a:pathLst>
                </a:custGeom>
                <a:solidFill>
                  <a:srgbClr val="797979"/>
                </a:solidFill>
                <a:ln w="9525">
                  <a:noFill/>
                  <a:round/>
                  <a:headEnd/>
                  <a:tailEnd/>
                </a:ln>
              </p:spPr>
              <p:txBody>
                <a:bodyPr/>
                <a:lstStyle/>
                <a:p>
                  <a:endParaRPr lang="en-US" sz="2000"/>
                </a:p>
              </p:txBody>
            </p:sp>
            <p:sp>
              <p:nvSpPr>
                <p:cNvPr id="580404" name="Freeform 820"/>
                <p:cNvSpPr>
                  <a:spLocks/>
                </p:cNvSpPr>
                <p:nvPr/>
              </p:nvSpPr>
              <p:spPr bwMode="auto">
                <a:xfrm>
                  <a:off x="2598" y="1911"/>
                  <a:ext cx="402" cy="51"/>
                </a:xfrm>
                <a:custGeom>
                  <a:avLst/>
                  <a:gdLst/>
                  <a:ahLst/>
                  <a:cxnLst>
                    <a:cxn ang="0">
                      <a:pos x="402" y="51"/>
                    </a:cxn>
                    <a:cxn ang="0">
                      <a:pos x="0" y="19"/>
                    </a:cxn>
                    <a:cxn ang="0">
                      <a:pos x="0" y="0"/>
                    </a:cxn>
                    <a:cxn ang="0">
                      <a:pos x="402" y="32"/>
                    </a:cxn>
                    <a:cxn ang="0">
                      <a:pos x="402" y="51"/>
                    </a:cxn>
                  </a:cxnLst>
                  <a:rect l="0" t="0" r="r" b="b"/>
                  <a:pathLst>
                    <a:path w="402" h="51">
                      <a:moveTo>
                        <a:pt x="402" y="51"/>
                      </a:moveTo>
                      <a:lnTo>
                        <a:pt x="0" y="19"/>
                      </a:lnTo>
                      <a:lnTo>
                        <a:pt x="0" y="0"/>
                      </a:lnTo>
                      <a:lnTo>
                        <a:pt x="402" y="32"/>
                      </a:lnTo>
                      <a:lnTo>
                        <a:pt x="402" y="51"/>
                      </a:lnTo>
                      <a:close/>
                    </a:path>
                  </a:pathLst>
                </a:custGeom>
                <a:solidFill>
                  <a:srgbClr val="797979"/>
                </a:solidFill>
                <a:ln w="9525">
                  <a:noFill/>
                  <a:round/>
                  <a:headEnd/>
                  <a:tailEnd/>
                </a:ln>
              </p:spPr>
              <p:txBody>
                <a:bodyPr/>
                <a:lstStyle/>
                <a:p>
                  <a:endParaRPr lang="en-US" sz="2000"/>
                </a:p>
              </p:txBody>
            </p:sp>
            <p:sp>
              <p:nvSpPr>
                <p:cNvPr id="580405" name="Freeform 821"/>
                <p:cNvSpPr>
                  <a:spLocks/>
                </p:cNvSpPr>
                <p:nvPr/>
              </p:nvSpPr>
              <p:spPr bwMode="auto">
                <a:xfrm>
                  <a:off x="2598" y="1912"/>
                  <a:ext cx="402" cy="50"/>
                </a:xfrm>
                <a:custGeom>
                  <a:avLst/>
                  <a:gdLst/>
                  <a:ahLst/>
                  <a:cxnLst>
                    <a:cxn ang="0">
                      <a:pos x="402" y="50"/>
                    </a:cxn>
                    <a:cxn ang="0">
                      <a:pos x="0" y="19"/>
                    </a:cxn>
                    <a:cxn ang="0">
                      <a:pos x="0" y="0"/>
                    </a:cxn>
                    <a:cxn ang="0">
                      <a:pos x="402" y="31"/>
                    </a:cxn>
                    <a:cxn ang="0">
                      <a:pos x="402" y="50"/>
                    </a:cxn>
                  </a:cxnLst>
                  <a:rect l="0" t="0" r="r" b="b"/>
                  <a:pathLst>
                    <a:path w="402" h="50">
                      <a:moveTo>
                        <a:pt x="402" y="50"/>
                      </a:moveTo>
                      <a:lnTo>
                        <a:pt x="0" y="19"/>
                      </a:lnTo>
                      <a:lnTo>
                        <a:pt x="0" y="0"/>
                      </a:lnTo>
                      <a:lnTo>
                        <a:pt x="402" y="31"/>
                      </a:lnTo>
                      <a:lnTo>
                        <a:pt x="402" y="50"/>
                      </a:lnTo>
                      <a:close/>
                    </a:path>
                  </a:pathLst>
                </a:custGeom>
                <a:solidFill>
                  <a:srgbClr val="797979"/>
                </a:solidFill>
                <a:ln w="9525">
                  <a:noFill/>
                  <a:round/>
                  <a:headEnd/>
                  <a:tailEnd/>
                </a:ln>
              </p:spPr>
              <p:txBody>
                <a:bodyPr/>
                <a:lstStyle/>
                <a:p>
                  <a:endParaRPr lang="en-US" sz="2000"/>
                </a:p>
              </p:txBody>
            </p:sp>
            <p:sp>
              <p:nvSpPr>
                <p:cNvPr id="580406" name="Freeform 822"/>
                <p:cNvSpPr>
                  <a:spLocks/>
                </p:cNvSpPr>
                <p:nvPr/>
              </p:nvSpPr>
              <p:spPr bwMode="auto">
                <a:xfrm>
                  <a:off x="2598" y="1913"/>
                  <a:ext cx="402" cy="49"/>
                </a:xfrm>
                <a:custGeom>
                  <a:avLst/>
                  <a:gdLst/>
                  <a:ahLst/>
                  <a:cxnLst>
                    <a:cxn ang="0">
                      <a:pos x="402" y="49"/>
                    </a:cxn>
                    <a:cxn ang="0">
                      <a:pos x="0" y="19"/>
                    </a:cxn>
                    <a:cxn ang="0">
                      <a:pos x="0" y="0"/>
                    </a:cxn>
                    <a:cxn ang="0">
                      <a:pos x="402" y="31"/>
                    </a:cxn>
                    <a:cxn ang="0">
                      <a:pos x="402" y="49"/>
                    </a:cxn>
                  </a:cxnLst>
                  <a:rect l="0" t="0" r="r" b="b"/>
                  <a:pathLst>
                    <a:path w="402" h="49">
                      <a:moveTo>
                        <a:pt x="402" y="49"/>
                      </a:moveTo>
                      <a:lnTo>
                        <a:pt x="0" y="19"/>
                      </a:lnTo>
                      <a:lnTo>
                        <a:pt x="0" y="0"/>
                      </a:lnTo>
                      <a:lnTo>
                        <a:pt x="402" y="31"/>
                      </a:lnTo>
                      <a:lnTo>
                        <a:pt x="402" y="49"/>
                      </a:lnTo>
                      <a:close/>
                    </a:path>
                  </a:pathLst>
                </a:custGeom>
                <a:solidFill>
                  <a:srgbClr val="797979"/>
                </a:solidFill>
                <a:ln w="9525">
                  <a:noFill/>
                  <a:round/>
                  <a:headEnd/>
                  <a:tailEnd/>
                </a:ln>
              </p:spPr>
              <p:txBody>
                <a:bodyPr/>
                <a:lstStyle/>
                <a:p>
                  <a:endParaRPr lang="en-US" sz="2000"/>
                </a:p>
              </p:txBody>
            </p:sp>
            <p:sp>
              <p:nvSpPr>
                <p:cNvPr id="580407" name="Freeform 823"/>
                <p:cNvSpPr>
                  <a:spLocks/>
                </p:cNvSpPr>
                <p:nvPr/>
              </p:nvSpPr>
              <p:spPr bwMode="auto">
                <a:xfrm>
                  <a:off x="2598" y="1914"/>
                  <a:ext cx="402" cy="49"/>
                </a:xfrm>
                <a:custGeom>
                  <a:avLst/>
                  <a:gdLst/>
                  <a:ahLst/>
                  <a:cxnLst>
                    <a:cxn ang="0">
                      <a:pos x="402" y="49"/>
                    </a:cxn>
                    <a:cxn ang="0">
                      <a:pos x="0" y="18"/>
                    </a:cxn>
                    <a:cxn ang="0">
                      <a:pos x="0" y="0"/>
                    </a:cxn>
                    <a:cxn ang="0">
                      <a:pos x="402" y="30"/>
                    </a:cxn>
                    <a:cxn ang="0">
                      <a:pos x="402" y="49"/>
                    </a:cxn>
                  </a:cxnLst>
                  <a:rect l="0" t="0" r="r" b="b"/>
                  <a:pathLst>
                    <a:path w="402" h="49">
                      <a:moveTo>
                        <a:pt x="402" y="49"/>
                      </a:moveTo>
                      <a:lnTo>
                        <a:pt x="0" y="18"/>
                      </a:lnTo>
                      <a:lnTo>
                        <a:pt x="0" y="0"/>
                      </a:lnTo>
                      <a:lnTo>
                        <a:pt x="402" y="30"/>
                      </a:lnTo>
                      <a:lnTo>
                        <a:pt x="402" y="49"/>
                      </a:lnTo>
                      <a:close/>
                    </a:path>
                  </a:pathLst>
                </a:custGeom>
                <a:solidFill>
                  <a:srgbClr val="797979"/>
                </a:solidFill>
                <a:ln w="9525">
                  <a:noFill/>
                  <a:round/>
                  <a:headEnd/>
                  <a:tailEnd/>
                </a:ln>
              </p:spPr>
              <p:txBody>
                <a:bodyPr/>
                <a:lstStyle/>
                <a:p>
                  <a:endParaRPr lang="en-US" sz="2000"/>
                </a:p>
              </p:txBody>
            </p:sp>
            <p:sp>
              <p:nvSpPr>
                <p:cNvPr id="580408" name="Freeform 824"/>
                <p:cNvSpPr>
                  <a:spLocks/>
                </p:cNvSpPr>
                <p:nvPr/>
              </p:nvSpPr>
              <p:spPr bwMode="auto">
                <a:xfrm>
                  <a:off x="2598" y="1914"/>
                  <a:ext cx="402" cy="50"/>
                </a:xfrm>
                <a:custGeom>
                  <a:avLst/>
                  <a:gdLst/>
                  <a:ahLst/>
                  <a:cxnLst>
                    <a:cxn ang="0">
                      <a:pos x="402" y="50"/>
                    </a:cxn>
                    <a:cxn ang="0">
                      <a:pos x="0" y="19"/>
                    </a:cxn>
                    <a:cxn ang="0">
                      <a:pos x="0" y="0"/>
                    </a:cxn>
                    <a:cxn ang="0">
                      <a:pos x="402" y="31"/>
                    </a:cxn>
                    <a:cxn ang="0">
                      <a:pos x="402" y="50"/>
                    </a:cxn>
                  </a:cxnLst>
                  <a:rect l="0" t="0" r="r" b="b"/>
                  <a:pathLst>
                    <a:path w="402" h="50">
                      <a:moveTo>
                        <a:pt x="402" y="50"/>
                      </a:moveTo>
                      <a:lnTo>
                        <a:pt x="0" y="19"/>
                      </a:lnTo>
                      <a:lnTo>
                        <a:pt x="0" y="0"/>
                      </a:lnTo>
                      <a:lnTo>
                        <a:pt x="402" y="31"/>
                      </a:lnTo>
                      <a:lnTo>
                        <a:pt x="402" y="50"/>
                      </a:lnTo>
                      <a:close/>
                    </a:path>
                  </a:pathLst>
                </a:custGeom>
                <a:solidFill>
                  <a:srgbClr val="797979"/>
                </a:solidFill>
                <a:ln w="9525">
                  <a:noFill/>
                  <a:round/>
                  <a:headEnd/>
                  <a:tailEnd/>
                </a:ln>
              </p:spPr>
              <p:txBody>
                <a:bodyPr/>
                <a:lstStyle/>
                <a:p>
                  <a:endParaRPr lang="en-US" sz="2000"/>
                </a:p>
              </p:txBody>
            </p:sp>
            <p:sp>
              <p:nvSpPr>
                <p:cNvPr id="580409" name="Freeform 825"/>
                <p:cNvSpPr>
                  <a:spLocks/>
                </p:cNvSpPr>
                <p:nvPr/>
              </p:nvSpPr>
              <p:spPr bwMode="auto">
                <a:xfrm>
                  <a:off x="2598" y="1915"/>
                  <a:ext cx="402" cy="49"/>
                </a:xfrm>
                <a:custGeom>
                  <a:avLst/>
                  <a:gdLst/>
                  <a:ahLst/>
                  <a:cxnLst>
                    <a:cxn ang="0">
                      <a:pos x="402" y="49"/>
                    </a:cxn>
                    <a:cxn ang="0">
                      <a:pos x="0" y="19"/>
                    </a:cxn>
                    <a:cxn ang="0">
                      <a:pos x="0" y="0"/>
                    </a:cxn>
                    <a:cxn ang="0">
                      <a:pos x="402" y="31"/>
                    </a:cxn>
                    <a:cxn ang="0">
                      <a:pos x="402" y="49"/>
                    </a:cxn>
                  </a:cxnLst>
                  <a:rect l="0" t="0" r="r" b="b"/>
                  <a:pathLst>
                    <a:path w="402" h="49">
                      <a:moveTo>
                        <a:pt x="402" y="49"/>
                      </a:moveTo>
                      <a:lnTo>
                        <a:pt x="0" y="19"/>
                      </a:lnTo>
                      <a:lnTo>
                        <a:pt x="0" y="0"/>
                      </a:lnTo>
                      <a:lnTo>
                        <a:pt x="402" y="31"/>
                      </a:lnTo>
                      <a:lnTo>
                        <a:pt x="402" y="49"/>
                      </a:lnTo>
                      <a:close/>
                    </a:path>
                  </a:pathLst>
                </a:custGeom>
                <a:solidFill>
                  <a:srgbClr val="8C8C8C"/>
                </a:solidFill>
                <a:ln w="9525">
                  <a:noFill/>
                  <a:round/>
                  <a:headEnd/>
                  <a:tailEnd/>
                </a:ln>
              </p:spPr>
              <p:txBody>
                <a:bodyPr/>
                <a:lstStyle/>
                <a:p>
                  <a:endParaRPr lang="en-US" sz="2000"/>
                </a:p>
              </p:txBody>
            </p:sp>
            <p:sp>
              <p:nvSpPr>
                <p:cNvPr id="580410" name="Freeform 826"/>
                <p:cNvSpPr>
                  <a:spLocks/>
                </p:cNvSpPr>
                <p:nvPr/>
              </p:nvSpPr>
              <p:spPr bwMode="auto">
                <a:xfrm>
                  <a:off x="2598" y="1915"/>
                  <a:ext cx="402" cy="49"/>
                </a:xfrm>
                <a:custGeom>
                  <a:avLst/>
                  <a:gdLst/>
                  <a:ahLst/>
                  <a:cxnLst>
                    <a:cxn ang="0">
                      <a:pos x="402" y="49"/>
                    </a:cxn>
                    <a:cxn ang="0">
                      <a:pos x="0" y="19"/>
                    </a:cxn>
                    <a:cxn ang="0">
                      <a:pos x="0" y="0"/>
                    </a:cxn>
                    <a:cxn ang="0">
                      <a:pos x="402" y="31"/>
                    </a:cxn>
                    <a:cxn ang="0">
                      <a:pos x="402" y="49"/>
                    </a:cxn>
                  </a:cxnLst>
                  <a:rect l="0" t="0" r="r" b="b"/>
                  <a:pathLst>
                    <a:path w="402" h="49">
                      <a:moveTo>
                        <a:pt x="402" y="49"/>
                      </a:moveTo>
                      <a:lnTo>
                        <a:pt x="0" y="19"/>
                      </a:lnTo>
                      <a:lnTo>
                        <a:pt x="0" y="0"/>
                      </a:lnTo>
                      <a:lnTo>
                        <a:pt x="402" y="31"/>
                      </a:lnTo>
                      <a:lnTo>
                        <a:pt x="402" y="49"/>
                      </a:lnTo>
                      <a:close/>
                    </a:path>
                  </a:pathLst>
                </a:custGeom>
                <a:solidFill>
                  <a:srgbClr val="8C8C8C"/>
                </a:solidFill>
                <a:ln w="9525">
                  <a:noFill/>
                  <a:round/>
                  <a:headEnd/>
                  <a:tailEnd/>
                </a:ln>
              </p:spPr>
              <p:txBody>
                <a:bodyPr/>
                <a:lstStyle/>
                <a:p>
                  <a:endParaRPr lang="en-US" sz="2000"/>
                </a:p>
              </p:txBody>
            </p:sp>
            <p:sp>
              <p:nvSpPr>
                <p:cNvPr id="580411" name="Freeform 827"/>
                <p:cNvSpPr>
                  <a:spLocks/>
                </p:cNvSpPr>
                <p:nvPr/>
              </p:nvSpPr>
              <p:spPr bwMode="auto">
                <a:xfrm>
                  <a:off x="2598" y="1915"/>
                  <a:ext cx="402" cy="50"/>
                </a:xfrm>
                <a:custGeom>
                  <a:avLst/>
                  <a:gdLst/>
                  <a:ahLst/>
                  <a:cxnLst>
                    <a:cxn ang="0">
                      <a:pos x="402" y="50"/>
                    </a:cxn>
                    <a:cxn ang="0">
                      <a:pos x="0" y="19"/>
                    </a:cxn>
                    <a:cxn ang="0">
                      <a:pos x="0" y="0"/>
                    </a:cxn>
                    <a:cxn ang="0">
                      <a:pos x="402" y="31"/>
                    </a:cxn>
                    <a:cxn ang="0">
                      <a:pos x="402" y="50"/>
                    </a:cxn>
                  </a:cxnLst>
                  <a:rect l="0" t="0" r="r" b="b"/>
                  <a:pathLst>
                    <a:path w="402" h="50">
                      <a:moveTo>
                        <a:pt x="402" y="50"/>
                      </a:moveTo>
                      <a:lnTo>
                        <a:pt x="0" y="19"/>
                      </a:lnTo>
                      <a:lnTo>
                        <a:pt x="0" y="0"/>
                      </a:lnTo>
                      <a:lnTo>
                        <a:pt x="402" y="31"/>
                      </a:lnTo>
                      <a:lnTo>
                        <a:pt x="402" y="50"/>
                      </a:lnTo>
                      <a:close/>
                    </a:path>
                  </a:pathLst>
                </a:custGeom>
                <a:solidFill>
                  <a:srgbClr val="8C8C8C"/>
                </a:solidFill>
                <a:ln w="9525">
                  <a:noFill/>
                  <a:round/>
                  <a:headEnd/>
                  <a:tailEnd/>
                </a:ln>
              </p:spPr>
              <p:txBody>
                <a:bodyPr/>
                <a:lstStyle/>
                <a:p>
                  <a:endParaRPr lang="en-US" sz="2000"/>
                </a:p>
              </p:txBody>
            </p:sp>
            <p:sp>
              <p:nvSpPr>
                <p:cNvPr id="580412" name="Freeform 828"/>
                <p:cNvSpPr>
                  <a:spLocks/>
                </p:cNvSpPr>
                <p:nvPr/>
              </p:nvSpPr>
              <p:spPr bwMode="auto">
                <a:xfrm>
                  <a:off x="2598" y="1916"/>
                  <a:ext cx="402" cy="50"/>
                </a:xfrm>
                <a:custGeom>
                  <a:avLst/>
                  <a:gdLst/>
                  <a:ahLst/>
                  <a:cxnLst>
                    <a:cxn ang="0">
                      <a:pos x="402" y="50"/>
                    </a:cxn>
                    <a:cxn ang="0">
                      <a:pos x="0" y="19"/>
                    </a:cxn>
                    <a:cxn ang="0">
                      <a:pos x="0" y="0"/>
                    </a:cxn>
                    <a:cxn ang="0">
                      <a:pos x="402" y="31"/>
                    </a:cxn>
                    <a:cxn ang="0">
                      <a:pos x="402" y="50"/>
                    </a:cxn>
                  </a:cxnLst>
                  <a:rect l="0" t="0" r="r" b="b"/>
                  <a:pathLst>
                    <a:path w="402" h="50">
                      <a:moveTo>
                        <a:pt x="402" y="50"/>
                      </a:moveTo>
                      <a:lnTo>
                        <a:pt x="0" y="19"/>
                      </a:lnTo>
                      <a:lnTo>
                        <a:pt x="0" y="0"/>
                      </a:lnTo>
                      <a:lnTo>
                        <a:pt x="402" y="31"/>
                      </a:lnTo>
                      <a:lnTo>
                        <a:pt x="402" y="50"/>
                      </a:lnTo>
                      <a:close/>
                    </a:path>
                  </a:pathLst>
                </a:custGeom>
                <a:solidFill>
                  <a:srgbClr val="8C8C8C"/>
                </a:solidFill>
                <a:ln w="9525">
                  <a:noFill/>
                  <a:round/>
                  <a:headEnd/>
                  <a:tailEnd/>
                </a:ln>
              </p:spPr>
              <p:txBody>
                <a:bodyPr/>
                <a:lstStyle/>
                <a:p>
                  <a:endParaRPr lang="en-US" sz="2000"/>
                </a:p>
              </p:txBody>
            </p:sp>
            <p:sp>
              <p:nvSpPr>
                <p:cNvPr id="580413" name="Freeform 829"/>
                <p:cNvSpPr>
                  <a:spLocks/>
                </p:cNvSpPr>
                <p:nvPr/>
              </p:nvSpPr>
              <p:spPr bwMode="auto">
                <a:xfrm>
                  <a:off x="2598" y="1916"/>
                  <a:ext cx="402" cy="50"/>
                </a:xfrm>
                <a:custGeom>
                  <a:avLst/>
                  <a:gdLst/>
                  <a:ahLst/>
                  <a:cxnLst>
                    <a:cxn ang="0">
                      <a:pos x="402" y="50"/>
                    </a:cxn>
                    <a:cxn ang="0">
                      <a:pos x="0" y="19"/>
                    </a:cxn>
                    <a:cxn ang="0">
                      <a:pos x="0" y="0"/>
                    </a:cxn>
                    <a:cxn ang="0">
                      <a:pos x="402" y="32"/>
                    </a:cxn>
                    <a:cxn ang="0">
                      <a:pos x="402" y="50"/>
                    </a:cxn>
                  </a:cxnLst>
                  <a:rect l="0" t="0" r="r" b="b"/>
                  <a:pathLst>
                    <a:path w="402" h="50">
                      <a:moveTo>
                        <a:pt x="402" y="50"/>
                      </a:moveTo>
                      <a:lnTo>
                        <a:pt x="0" y="19"/>
                      </a:lnTo>
                      <a:lnTo>
                        <a:pt x="0" y="0"/>
                      </a:lnTo>
                      <a:lnTo>
                        <a:pt x="402" y="32"/>
                      </a:lnTo>
                      <a:lnTo>
                        <a:pt x="402" y="50"/>
                      </a:lnTo>
                      <a:close/>
                    </a:path>
                  </a:pathLst>
                </a:custGeom>
                <a:solidFill>
                  <a:srgbClr val="8C8C8C"/>
                </a:solidFill>
                <a:ln w="9525">
                  <a:noFill/>
                  <a:round/>
                  <a:headEnd/>
                  <a:tailEnd/>
                </a:ln>
              </p:spPr>
              <p:txBody>
                <a:bodyPr/>
                <a:lstStyle/>
                <a:p>
                  <a:endParaRPr lang="en-US" sz="2000"/>
                </a:p>
              </p:txBody>
            </p:sp>
            <p:sp>
              <p:nvSpPr>
                <p:cNvPr id="580414" name="Freeform 830"/>
                <p:cNvSpPr>
                  <a:spLocks/>
                </p:cNvSpPr>
                <p:nvPr/>
              </p:nvSpPr>
              <p:spPr bwMode="auto">
                <a:xfrm>
                  <a:off x="2598" y="1917"/>
                  <a:ext cx="402" cy="50"/>
                </a:xfrm>
                <a:custGeom>
                  <a:avLst/>
                  <a:gdLst/>
                  <a:ahLst/>
                  <a:cxnLst>
                    <a:cxn ang="0">
                      <a:pos x="402" y="50"/>
                    </a:cxn>
                    <a:cxn ang="0">
                      <a:pos x="0" y="19"/>
                    </a:cxn>
                    <a:cxn ang="0">
                      <a:pos x="0" y="0"/>
                    </a:cxn>
                    <a:cxn ang="0">
                      <a:pos x="402" y="32"/>
                    </a:cxn>
                    <a:cxn ang="0">
                      <a:pos x="402" y="50"/>
                    </a:cxn>
                  </a:cxnLst>
                  <a:rect l="0" t="0" r="r" b="b"/>
                  <a:pathLst>
                    <a:path w="402" h="50">
                      <a:moveTo>
                        <a:pt x="402" y="50"/>
                      </a:moveTo>
                      <a:lnTo>
                        <a:pt x="0" y="19"/>
                      </a:lnTo>
                      <a:lnTo>
                        <a:pt x="0" y="0"/>
                      </a:lnTo>
                      <a:lnTo>
                        <a:pt x="402" y="32"/>
                      </a:lnTo>
                      <a:lnTo>
                        <a:pt x="402" y="50"/>
                      </a:lnTo>
                      <a:close/>
                    </a:path>
                  </a:pathLst>
                </a:custGeom>
                <a:solidFill>
                  <a:srgbClr val="8C8C8C"/>
                </a:solidFill>
                <a:ln w="9525">
                  <a:noFill/>
                  <a:round/>
                  <a:headEnd/>
                  <a:tailEnd/>
                </a:ln>
              </p:spPr>
              <p:txBody>
                <a:bodyPr/>
                <a:lstStyle/>
                <a:p>
                  <a:endParaRPr lang="en-US" sz="2000"/>
                </a:p>
              </p:txBody>
            </p:sp>
            <p:sp>
              <p:nvSpPr>
                <p:cNvPr id="580415" name="Freeform 831"/>
                <p:cNvSpPr>
                  <a:spLocks/>
                </p:cNvSpPr>
                <p:nvPr/>
              </p:nvSpPr>
              <p:spPr bwMode="auto">
                <a:xfrm>
                  <a:off x="2598" y="1918"/>
                  <a:ext cx="402" cy="50"/>
                </a:xfrm>
                <a:custGeom>
                  <a:avLst/>
                  <a:gdLst/>
                  <a:ahLst/>
                  <a:cxnLst>
                    <a:cxn ang="0">
                      <a:pos x="402" y="50"/>
                    </a:cxn>
                    <a:cxn ang="0">
                      <a:pos x="0" y="18"/>
                    </a:cxn>
                    <a:cxn ang="0">
                      <a:pos x="0" y="0"/>
                    </a:cxn>
                    <a:cxn ang="0">
                      <a:pos x="402" y="31"/>
                    </a:cxn>
                    <a:cxn ang="0">
                      <a:pos x="402" y="50"/>
                    </a:cxn>
                  </a:cxnLst>
                  <a:rect l="0" t="0" r="r" b="b"/>
                  <a:pathLst>
                    <a:path w="402" h="50">
                      <a:moveTo>
                        <a:pt x="402" y="50"/>
                      </a:moveTo>
                      <a:lnTo>
                        <a:pt x="0" y="18"/>
                      </a:lnTo>
                      <a:lnTo>
                        <a:pt x="0" y="0"/>
                      </a:lnTo>
                      <a:lnTo>
                        <a:pt x="402" y="31"/>
                      </a:lnTo>
                      <a:lnTo>
                        <a:pt x="402" y="50"/>
                      </a:lnTo>
                      <a:close/>
                    </a:path>
                  </a:pathLst>
                </a:custGeom>
                <a:solidFill>
                  <a:srgbClr val="8C8C8C"/>
                </a:solidFill>
                <a:ln w="9525">
                  <a:noFill/>
                  <a:round/>
                  <a:headEnd/>
                  <a:tailEnd/>
                </a:ln>
              </p:spPr>
              <p:txBody>
                <a:bodyPr/>
                <a:lstStyle/>
                <a:p>
                  <a:endParaRPr lang="en-US" sz="2000"/>
                </a:p>
              </p:txBody>
            </p:sp>
            <p:sp>
              <p:nvSpPr>
                <p:cNvPr id="580416" name="Freeform 832"/>
                <p:cNvSpPr>
                  <a:spLocks/>
                </p:cNvSpPr>
                <p:nvPr/>
              </p:nvSpPr>
              <p:spPr bwMode="auto">
                <a:xfrm>
                  <a:off x="2598" y="1919"/>
                  <a:ext cx="402" cy="49"/>
                </a:xfrm>
                <a:custGeom>
                  <a:avLst/>
                  <a:gdLst/>
                  <a:ahLst/>
                  <a:cxnLst>
                    <a:cxn ang="0">
                      <a:pos x="402" y="49"/>
                    </a:cxn>
                    <a:cxn ang="0">
                      <a:pos x="0" y="18"/>
                    </a:cxn>
                    <a:cxn ang="0">
                      <a:pos x="0" y="0"/>
                    </a:cxn>
                    <a:cxn ang="0">
                      <a:pos x="402" y="30"/>
                    </a:cxn>
                    <a:cxn ang="0">
                      <a:pos x="402" y="49"/>
                    </a:cxn>
                  </a:cxnLst>
                  <a:rect l="0" t="0" r="r" b="b"/>
                  <a:pathLst>
                    <a:path w="402" h="49">
                      <a:moveTo>
                        <a:pt x="402" y="49"/>
                      </a:moveTo>
                      <a:lnTo>
                        <a:pt x="0" y="18"/>
                      </a:lnTo>
                      <a:lnTo>
                        <a:pt x="0" y="0"/>
                      </a:lnTo>
                      <a:lnTo>
                        <a:pt x="402" y="30"/>
                      </a:lnTo>
                      <a:lnTo>
                        <a:pt x="402" y="49"/>
                      </a:lnTo>
                      <a:close/>
                    </a:path>
                  </a:pathLst>
                </a:custGeom>
                <a:solidFill>
                  <a:srgbClr val="8C8C8C"/>
                </a:solidFill>
                <a:ln w="9525">
                  <a:noFill/>
                  <a:round/>
                  <a:headEnd/>
                  <a:tailEnd/>
                </a:ln>
              </p:spPr>
              <p:txBody>
                <a:bodyPr/>
                <a:lstStyle/>
                <a:p>
                  <a:endParaRPr lang="en-US" sz="2000"/>
                </a:p>
              </p:txBody>
            </p:sp>
            <p:sp>
              <p:nvSpPr>
                <p:cNvPr id="580417" name="Freeform 833"/>
                <p:cNvSpPr>
                  <a:spLocks/>
                </p:cNvSpPr>
                <p:nvPr/>
              </p:nvSpPr>
              <p:spPr bwMode="auto">
                <a:xfrm>
                  <a:off x="2598" y="1920"/>
                  <a:ext cx="402" cy="48"/>
                </a:xfrm>
                <a:custGeom>
                  <a:avLst/>
                  <a:gdLst/>
                  <a:ahLst/>
                  <a:cxnLst>
                    <a:cxn ang="0">
                      <a:pos x="402" y="48"/>
                    </a:cxn>
                    <a:cxn ang="0">
                      <a:pos x="0" y="18"/>
                    </a:cxn>
                    <a:cxn ang="0">
                      <a:pos x="0" y="0"/>
                    </a:cxn>
                    <a:cxn ang="0">
                      <a:pos x="402" y="30"/>
                    </a:cxn>
                    <a:cxn ang="0">
                      <a:pos x="402" y="48"/>
                    </a:cxn>
                  </a:cxnLst>
                  <a:rect l="0" t="0" r="r" b="b"/>
                  <a:pathLst>
                    <a:path w="402" h="48">
                      <a:moveTo>
                        <a:pt x="402" y="48"/>
                      </a:moveTo>
                      <a:lnTo>
                        <a:pt x="0" y="18"/>
                      </a:lnTo>
                      <a:lnTo>
                        <a:pt x="0" y="0"/>
                      </a:lnTo>
                      <a:lnTo>
                        <a:pt x="402" y="30"/>
                      </a:lnTo>
                      <a:lnTo>
                        <a:pt x="402" y="48"/>
                      </a:lnTo>
                      <a:close/>
                    </a:path>
                  </a:pathLst>
                </a:custGeom>
                <a:solidFill>
                  <a:srgbClr val="8C8C8C"/>
                </a:solidFill>
                <a:ln w="9525">
                  <a:noFill/>
                  <a:round/>
                  <a:headEnd/>
                  <a:tailEnd/>
                </a:ln>
              </p:spPr>
              <p:txBody>
                <a:bodyPr/>
                <a:lstStyle/>
                <a:p>
                  <a:endParaRPr lang="en-US" sz="2000"/>
                </a:p>
              </p:txBody>
            </p:sp>
            <p:sp>
              <p:nvSpPr>
                <p:cNvPr id="580418" name="Freeform 834"/>
                <p:cNvSpPr>
                  <a:spLocks/>
                </p:cNvSpPr>
                <p:nvPr/>
              </p:nvSpPr>
              <p:spPr bwMode="auto">
                <a:xfrm>
                  <a:off x="2598" y="1920"/>
                  <a:ext cx="402" cy="49"/>
                </a:xfrm>
                <a:custGeom>
                  <a:avLst/>
                  <a:gdLst/>
                  <a:ahLst/>
                  <a:cxnLst>
                    <a:cxn ang="0">
                      <a:pos x="402" y="49"/>
                    </a:cxn>
                    <a:cxn ang="0">
                      <a:pos x="0" y="18"/>
                    </a:cxn>
                    <a:cxn ang="0">
                      <a:pos x="0" y="0"/>
                    </a:cxn>
                    <a:cxn ang="0">
                      <a:pos x="402" y="31"/>
                    </a:cxn>
                    <a:cxn ang="0">
                      <a:pos x="402" y="49"/>
                    </a:cxn>
                  </a:cxnLst>
                  <a:rect l="0" t="0" r="r" b="b"/>
                  <a:pathLst>
                    <a:path w="402" h="49">
                      <a:moveTo>
                        <a:pt x="402" y="49"/>
                      </a:moveTo>
                      <a:lnTo>
                        <a:pt x="0" y="18"/>
                      </a:lnTo>
                      <a:lnTo>
                        <a:pt x="0" y="0"/>
                      </a:lnTo>
                      <a:lnTo>
                        <a:pt x="402" y="31"/>
                      </a:lnTo>
                      <a:lnTo>
                        <a:pt x="402" y="49"/>
                      </a:lnTo>
                      <a:close/>
                    </a:path>
                  </a:pathLst>
                </a:custGeom>
                <a:solidFill>
                  <a:srgbClr val="8C8C8C"/>
                </a:solidFill>
                <a:ln w="9525">
                  <a:noFill/>
                  <a:round/>
                  <a:headEnd/>
                  <a:tailEnd/>
                </a:ln>
              </p:spPr>
              <p:txBody>
                <a:bodyPr/>
                <a:lstStyle/>
                <a:p>
                  <a:endParaRPr lang="en-US" sz="2000"/>
                </a:p>
              </p:txBody>
            </p:sp>
            <p:sp>
              <p:nvSpPr>
                <p:cNvPr id="580419" name="Freeform 835"/>
                <p:cNvSpPr>
                  <a:spLocks/>
                </p:cNvSpPr>
                <p:nvPr/>
              </p:nvSpPr>
              <p:spPr bwMode="auto">
                <a:xfrm>
                  <a:off x="2598" y="1921"/>
                  <a:ext cx="402" cy="48"/>
                </a:xfrm>
                <a:custGeom>
                  <a:avLst/>
                  <a:gdLst/>
                  <a:ahLst/>
                  <a:cxnLst>
                    <a:cxn ang="0">
                      <a:pos x="402" y="48"/>
                    </a:cxn>
                    <a:cxn ang="0">
                      <a:pos x="0" y="18"/>
                    </a:cxn>
                    <a:cxn ang="0">
                      <a:pos x="0" y="0"/>
                    </a:cxn>
                    <a:cxn ang="0">
                      <a:pos x="402" y="30"/>
                    </a:cxn>
                    <a:cxn ang="0">
                      <a:pos x="402" y="48"/>
                    </a:cxn>
                  </a:cxnLst>
                  <a:rect l="0" t="0" r="r" b="b"/>
                  <a:pathLst>
                    <a:path w="402" h="48">
                      <a:moveTo>
                        <a:pt x="402" y="48"/>
                      </a:moveTo>
                      <a:lnTo>
                        <a:pt x="0" y="18"/>
                      </a:lnTo>
                      <a:lnTo>
                        <a:pt x="0" y="0"/>
                      </a:lnTo>
                      <a:lnTo>
                        <a:pt x="402" y="30"/>
                      </a:lnTo>
                      <a:lnTo>
                        <a:pt x="402" y="48"/>
                      </a:lnTo>
                      <a:close/>
                    </a:path>
                  </a:pathLst>
                </a:custGeom>
                <a:solidFill>
                  <a:srgbClr val="8C8C8C"/>
                </a:solidFill>
                <a:ln w="9525">
                  <a:noFill/>
                  <a:round/>
                  <a:headEnd/>
                  <a:tailEnd/>
                </a:ln>
              </p:spPr>
              <p:txBody>
                <a:bodyPr/>
                <a:lstStyle/>
                <a:p>
                  <a:endParaRPr lang="en-US" sz="2000"/>
                </a:p>
              </p:txBody>
            </p:sp>
            <p:sp>
              <p:nvSpPr>
                <p:cNvPr id="580420" name="Freeform 836"/>
                <p:cNvSpPr>
                  <a:spLocks/>
                </p:cNvSpPr>
                <p:nvPr/>
              </p:nvSpPr>
              <p:spPr bwMode="auto">
                <a:xfrm>
                  <a:off x="2598" y="1921"/>
                  <a:ext cx="402" cy="49"/>
                </a:xfrm>
                <a:custGeom>
                  <a:avLst/>
                  <a:gdLst/>
                  <a:ahLst/>
                  <a:cxnLst>
                    <a:cxn ang="0">
                      <a:pos x="402" y="49"/>
                    </a:cxn>
                    <a:cxn ang="0">
                      <a:pos x="0" y="18"/>
                    </a:cxn>
                    <a:cxn ang="0">
                      <a:pos x="0" y="0"/>
                    </a:cxn>
                    <a:cxn ang="0">
                      <a:pos x="402" y="30"/>
                    </a:cxn>
                    <a:cxn ang="0">
                      <a:pos x="402" y="49"/>
                    </a:cxn>
                  </a:cxnLst>
                  <a:rect l="0" t="0" r="r" b="b"/>
                  <a:pathLst>
                    <a:path w="402" h="49">
                      <a:moveTo>
                        <a:pt x="402" y="49"/>
                      </a:moveTo>
                      <a:lnTo>
                        <a:pt x="0" y="18"/>
                      </a:lnTo>
                      <a:lnTo>
                        <a:pt x="0" y="0"/>
                      </a:lnTo>
                      <a:lnTo>
                        <a:pt x="402" y="30"/>
                      </a:lnTo>
                      <a:lnTo>
                        <a:pt x="402" y="49"/>
                      </a:lnTo>
                      <a:close/>
                    </a:path>
                  </a:pathLst>
                </a:custGeom>
                <a:solidFill>
                  <a:srgbClr val="8C8C8C"/>
                </a:solidFill>
                <a:ln w="9525">
                  <a:noFill/>
                  <a:round/>
                  <a:headEnd/>
                  <a:tailEnd/>
                </a:ln>
              </p:spPr>
              <p:txBody>
                <a:bodyPr/>
                <a:lstStyle/>
                <a:p>
                  <a:endParaRPr lang="en-US" sz="2000"/>
                </a:p>
              </p:txBody>
            </p:sp>
            <p:sp>
              <p:nvSpPr>
                <p:cNvPr id="580421" name="Freeform 837"/>
                <p:cNvSpPr>
                  <a:spLocks/>
                </p:cNvSpPr>
                <p:nvPr/>
              </p:nvSpPr>
              <p:spPr bwMode="auto">
                <a:xfrm>
                  <a:off x="2598" y="1922"/>
                  <a:ext cx="402" cy="48"/>
                </a:xfrm>
                <a:custGeom>
                  <a:avLst/>
                  <a:gdLst/>
                  <a:ahLst/>
                  <a:cxnLst>
                    <a:cxn ang="0">
                      <a:pos x="402" y="48"/>
                    </a:cxn>
                    <a:cxn ang="0">
                      <a:pos x="0" y="18"/>
                    </a:cxn>
                    <a:cxn ang="0">
                      <a:pos x="0" y="0"/>
                    </a:cxn>
                    <a:cxn ang="0">
                      <a:pos x="402" y="30"/>
                    </a:cxn>
                    <a:cxn ang="0">
                      <a:pos x="402" y="48"/>
                    </a:cxn>
                  </a:cxnLst>
                  <a:rect l="0" t="0" r="r" b="b"/>
                  <a:pathLst>
                    <a:path w="402" h="48">
                      <a:moveTo>
                        <a:pt x="402" y="48"/>
                      </a:moveTo>
                      <a:lnTo>
                        <a:pt x="0" y="18"/>
                      </a:lnTo>
                      <a:lnTo>
                        <a:pt x="0" y="0"/>
                      </a:lnTo>
                      <a:lnTo>
                        <a:pt x="402" y="30"/>
                      </a:lnTo>
                      <a:lnTo>
                        <a:pt x="402" y="48"/>
                      </a:lnTo>
                      <a:close/>
                    </a:path>
                  </a:pathLst>
                </a:custGeom>
                <a:solidFill>
                  <a:srgbClr val="8C8C8C"/>
                </a:solidFill>
                <a:ln w="9525">
                  <a:noFill/>
                  <a:round/>
                  <a:headEnd/>
                  <a:tailEnd/>
                </a:ln>
              </p:spPr>
              <p:txBody>
                <a:bodyPr/>
                <a:lstStyle/>
                <a:p>
                  <a:endParaRPr lang="en-US" sz="2000"/>
                </a:p>
              </p:txBody>
            </p:sp>
            <p:sp>
              <p:nvSpPr>
                <p:cNvPr id="580422" name="Freeform 838"/>
                <p:cNvSpPr>
                  <a:spLocks/>
                </p:cNvSpPr>
                <p:nvPr/>
              </p:nvSpPr>
              <p:spPr bwMode="auto">
                <a:xfrm>
                  <a:off x="2598" y="1922"/>
                  <a:ext cx="402" cy="48"/>
                </a:xfrm>
                <a:custGeom>
                  <a:avLst/>
                  <a:gdLst/>
                  <a:ahLst/>
                  <a:cxnLst>
                    <a:cxn ang="0">
                      <a:pos x="402" y="48"/>
                    </a:cxn>
                    <a:cxn ang="0">
                      <a:pos x="0" y="18"/>
                    </a:cxn>
                    <a:cxn ang="0">
                      <a:pos x="0" y="0"/>
                    </a:cxn>
                    <a:cxn ang="0">
                      <a:pos x="402" y="31"/>
                    </a:cxn>
                    <a:cxn ang="0">
                      <a:pos x="402" y="48"/>
                    </a:cxn>
                  </a:cxnLst>
                  <a:rect l="0" t="0" r="r" b="b"/>
                  <a:pathLst>
                    <a:path w="402" h="48">
                      <a:moveTo>
                        <a:pt x="402" y="48"/>
                      </a:moveTo>
                      <a:lnTo>
                        <a:pt x="0" y="18"/>
                      </a:lnTo>
                      <a:lnTo>
                        <a:pt x="0" y="0"/>
                      </a:lnTo>
                      <a:lnTo>
                        <a:pt x="402" y="31"/>
                      </a:lnTo>
                      <a:lnTo>
                        <a:pt x="402" y="48"/>
                      </a:lnTo>
                      <a:close/>
                    </a:path>
                  </a:pathLst>
                </a:custGeom>
                <a:solidFill>
                  <a:srgbClr val="8C8C8C"/>
                </a:solidFill>
                <a:ln w="9525">
                  <a:noFill/>
                  <a:round/>
                  <a:headEnd/>
                  <a:tailEnd/>
                </a:ln>
              </p:spPr>
              <p:txBody>
                <a:bodyPr/>
                <a:lstStyle/>
                <a:p>
                  <a:endParaRPr lang="en-US" sz="2000"/>
                </a:p>
              </p:txBody>
            </p:sp>
            <p:sp>
              <p:nvSpPr>
                <p:cNvPr id="580423" name="Freeform 839"/>
                <p:cNvSpPr>
                  <a:spLocks/>
                </p:cNvSpPr>
                <p:nvPr/>
              </p:nvSpPr>
              <p:spPr bwMode="auto">
                <a:xfrm>
                  <a:off x="2598" y="1923"/>
                  <a:ext cx="402" cy="48"/>
                </a:xfrm>
                <a:custGeom>
                  <a:avLst/>
                  <a:gdLst/>
                  <a:ahLst/>
                  <a:cxnLst>
                    <a:cxn ang="0">
                      <a:pos x="402" y="48"/>
                    </a:cxn>
                    <a:cxn ang="0">
                      <a:pos x="0" y="17"/>
                    </a:cxn>
                    <a:cxn ang="0">
                      <a:pos x="0" y="0"/>
                    </a:cxn>
                    <a:cxn ang="0">
                      <a:pos x="402" y="30"/>
                    </a:cxn>
                    <a:cxn ang="0">
                      <a:pos x="402" y="48"/>
                    </a:cxn>
                  </a:cxnLst>
                  <a:rect l="0" t="0" r="r" b="b"/>
                  <a:pathLst>
                    <a:path w="402" h="48">
                      <a:moveTo>
                        <a:pt x="402" y="48"/>
                      </a:moveTo>
                      <a:lnTo>
                        <a:pt x="0" y="17"/>
                      </a:lnTo>
                      <a:lnTo>
                        <a:pt x="0" y="0"/>
                      </a:lnTo>
                      <a:lnTo>
                        <a:pt x="402" y="30"/>
                      </a:lnTo>
                      <a:lnTo>
                        <a:pt x="402" y="48"/>
                      </a:lnTo>
                      <a:close/>
                    </a:path>
                  </a:pathLst>
                </a:custGeom>
                <a:solidFill>
                  <a:srgbClr val="8C8C8C"/>
                </a:solidFill>
                <a:ln w="9525">
                  <a:noFill/>
                  <a:round/>
                  <a:headEnd/>
                  <a:tailEnd/>
                </a:ln>
              </p:spPr>
              <p:txBody>
                <a:bodyPr/>
                <a:lstStyle/>
                <a:p>
                  <a:endParaRPr lang="en-US" sz="2000"/>
                </a:p>
              </p:txBody>
            </p:sp>
            <p:sp>
              <p:nvSpPr>
                <p:cNvPr id="580424" name="Freeform 840"/>
                <p:cNvSpPr>
                  <a:spLocks/>
                </p:cNvSpPr>
                <p:nvPr/>
              </p:nvSpPr>
              <p:spPr bwMode="auto">
                <a:xfrm>
                  <a:off x="2598" y="1923"/>
                  <a:ext cx="402" cy="49"/>
                </a:xfrm>
                <a:custGeom>
                  <a:avLst/>
                  <a:gdLst/>
                  <a:ahLst/>
                  <a:cxnLst>
                    <a:cxn ang="0">
                      <a:pos x="402" y="49"/>
                    </a:cxn>
                    <a:cxn ang="0">
                      <a:pos x="0" y="17"/>
                    </a:cxn>
                    <a:cxn ang="0">
                      <a:pos x="0" y="0"/>
                    </a:cxn>
                    <a:cxn ang="0">
                      <a:pos x="402" y="30"/>
                    </a:cxn>
                    <a:cxn ang="0">
                      <a:pos x="402" y="49"/>
                    </a:cxn>
                  </a:cxnLst>
                  <a:rect l="0" t="0" r="r" b="b"/>
                  <a:pathLst>
                    <a:path w="402" h="49">
                      <a:moveTo>
                        <a:pt x="402" y="49"/>
                      </a:moveTo>
                      <a:lnTo>
                        <a:pt x="0" y="17"/>
                      </a:lnTo>
                      <a:lnTo>
                        <a:pt x="0" y="0"/>
                      </a:lnTo>
                      <a:lnTo>
                        <a:pt x="402" y="30"/>
                      </a:lnTo>
                      <a:lnTo>
                        <a:pt x="402" y="49"/>
                      </a:lnTo>
                      <a:close/>
                    </a:path>
                  </a:pathLst>
                </a:custGeom>
                <a:solidFill>
                  <a:srgbClr val="8C8C8C"/>
                </a:solidFill>
                <a:ln w="9525">
                  <a:noFill/>
                  <a:round/>
                  <a:headEnd/>
                  <a:tailEnd/>
                </a:ln>
              </p:spPr>
              <p:txBody>
                <a:bodyPr/>
                <a:lstStyle/>
                <a:p>
                  <a:endParaRPr lang="en-US" sz="2000"/>
                </a:p>
              </p:txBody>
            </p:sp>
            <p:sp>
              <p:nvSpPr>
                <p:cNvPr id="580425" name="Freeform 841"/>
                <p:cNvSpPr>
                  <a:spLocks/>
                </p:cNvSpPr>
                <p:nvPr/>
              </p:nvSpPr>
              <p:spPr bwMode="auto">
                <a:xfrm>
                  <a:off x="2598" y="1924"/>
                  <a:ext cx="402" cy="48"/>
                </a:xfrm>
                <a:custGeom>
                  <a:avLst/>
                  <a:gdLst/>
                  <a:ahLst/>
                  <a:cxnLst>
                    <a:cxn ang="0">
                      <a:pos x="402" y="48"/>
                    </a:cxn>
                    <a:cxn ang="0">
                      <a:pos x="0" y="17"/>
                    </a:cxn>
                    <a:cxn ang="0">
                      <a:pos x="0" y="0"/>
                    </a:cxn>
                    <a:cxn ang="0">
                      <a:pos x="402" y="30"/>
                    </a:cxn>
                    <a:cxn ang="0">
                      <a:pos x="402" y="48"/>
                    </a:cxn>
                  </a:cxnLst>
                  <a:rect l="0" t="0" r="r" b="b"/>
                  <a:pathLst>
                    <a:path w="402" h="48">
                      <a:moveTo>
                        <a:pt x="402" y="48"/>
                      </a:moveTo>
                      <a:lnTo>
                        <a:pt x="0" y="17"/>
                      </a:lnTo>
                      <a:lnTo>
                        <a:pt x="0" y="0"/>
                      </a:lnTo>
                      <a:lnTo>
                        <a:pt x="402" y="30"/>
                      </a:lnTo>
                      <a:lnTo>
                        <a:pt x="402" y="48"/>
                      </a:lnTo>
                      <a:close/>
                    </a:path>
                  </a:pathLst>
                </a:custGeom>
                <a:solidFill>
                  <a:srgbClr val="8C8C8C"/>
                </a:solidFill>
                <a:ln w="9525">
                  <a:noFill/>
                  <a:round/>
                  <a:headEnd/>
                  <a:tailEnd/>
                </a:ln>
              </p:spPr>
              <p:txBody>
                <a:bodyPr/>
                <a:lstStyle/>
                <a:p>
                  <a:endParaRPr lang="en-US" sz="2000"/>
                </a:p>
              </p:txBody>
            </p:sp>
            <p:sp>
              <p:nvSpPr>
                <p:cNvPr id="580426" name="Freeform 842"/>
                <p:cNvSpPr>
                  <a:spLocks/>
                </p:cNvSpPr>
                <p:nvPr/>
              </p:nvSpPr>
              <p:spPr bwMode="auto">
                <a:xfrm>
                  <a:off x="2598" y="1924"/>
                  <a:ext cx="402" cy="48"/>
                </a:xfrm>
                <a:custGeom>
                  <a:avLst/>
                  <a:gdLst/>
                  <a:ahLst/>
                  <a:cxnLst>
                    <a:cxn ang="0">
                      <a:pos x="402" y="48"/>
                    </a:cxn>
                    <a:cxn ang="0">
                      <a:pos x="0" y="18"/>
                    </a:cxn>
                    <a:cxn ang="0">
                      <a:pos x="0" y="0"/>
                    </a:cxn>
                    <a:cxn ang="0">
                      <a:pos x="402" y="31"/>
                    </a:cxn>
                    <a:cxn ang="0">
                      <a:pos x="402" y="48"/>
                    </a:cxn>
                  </a:cxnLst>
                  <a:rect l="0" t="0" r="r" b="b"/>
                  <a:pathLst>
                    <a:path w="402" h="48">
                      <a:moveTo>
                        <a:pt x="402" y="48"/>
                      </a:moveTo>
                      <a:lnTo>
                        <a:pt x="0" y="18"/>
                      </a:lnTo>
                      <a:lnTo>
                        <a:pt x="0" y="0"/>
                      </a:lnTo>
                      <a:lnTo>
                        <a:pt x="402" y="31"/>
                      </a:lnTo>
                      <a:lnTo>
                        <a:pt x="402" y="48"/>
                      </a:lnTo>
                      <a:close/>
                    </a:path>
                  </a:pathLst>
                </a:custGeom>
                <a:solidFill>
                  <a:srgbClr val="8C8C8C"/>
                </a:solidFill>
                <a:ln w="9525">
                  <a:noFill/>
                  <a:round/>
                  <a:headEnd/>
                  <a:tailEnd/>
                </a:ln>
              </p:spPr>
              <p:txBody>
                <a:bodyPr/>
                <a:lstStyle/>
                <a:p>
                  <a:endParaRPr lang="en-US" sz="2000"/>
                </a:p>
              </p:txBody>
            </p:sp>
            <p:sp>
              <p:nvSpPr>
                <p:cNvPr id="580427" name="Freeform 843"/>
                <p:cNvSpPr>
                  <a:spLocks/>
                </p:cNvSpPr>
                <p:nvPr/>
              </p:nvSpPr>
              <p:spPr bwMode="auto">
                <a:xfrm>
                  <a:off x="2598" y="1926"/>
                  <a:ext cx="402" cy="47"/>
                </a:xfrm>
                <a:custGeom>
                  <a:avLst/>
                  <a:gdLst/>
                  <a:ahLst/>
                  <a:cxnLst>
                    <a:cxn ang="0">
                      <a:pos x="402" y="47"/>
                    </a:cxn>
                    <a:cxn ang="0">
                      <a:pos x="0" y="17"/>
                    </a:cxn>
                    <a:cxn ang="0">
                      <a:pos x="0" y="0"/>
                    </a:cxn>
                    <a:cxn ang="0">
                      <a:pos x="402" y="30"/>
                    </a:cxn>
                    <a:cxn ang="0">
                      <a:pos x="402" y="47"/>
                    </a:cxn>
                  </a:cxnLst>
                  <a:rect l="0" t="0" r="r" b="b"/>
                  <a:pathLst>
                    <a:path w="402" h="47">
                      <a:moveTo>
                        <a:pt x="402" y="47"/>
                      </a:moveTo>
                      <a:lnTo>
                        <a:pt x="0" y="17"/>
                      </a:lnTo>
                      <a:lnTo>
                        <a:pt x="0" y="0"/>
                      </a:lnTo>
                      <a:lnTo>
                        <a:pt x="402" y="30"/>
                      </a:lnTo>
                      <a:lnTo>
                        <a:pt x="402" y="47"/>
                      </a:lnTo>
                      <a:close/>
                    </a:path>
                  </a:pathLst>
                </a:custGeom>
                <a:solidFill>
                  <a:srgbClr val="8C8C8C"/>
                </a:solidFill>
                <a:ln w="9525">
                  <a:noFill/>
                  <a:round/>
                  <a:headEnd/>
                  <a:tailEnd/>
                </a:ln>
              </p:spPr>
              <p:txBody>
                <a:bodyPr/>
                <a:lstStyle/>
                <a:p>
                  <a:endParaRPr lang="en-US" sz="2000"/>
                </a:p>
              </p:txBody>
            </p:sp>
            <p:sp>
              <p:nvSpPr>
                <p:cNvPr id="580428" name="Freeform 844"/>
                <p:cNvSpPr>
                  <a:spLocks/>
                </p:cNvSpPr>
                <p:nvPr/>
              </p:nvSpPr>
              <p:spPr bwMode="auto">
                <a:xfrm>
                  <a:off x="2598" y="1926"/>
                  <a:ext cx="402" cy="47"/>
                </a:xfrm>
                <a:custGeom>
                  <a:avLst/>
                  <a:gdLst/>
                  <a:ahLst/>
                  <a:cxnLst>
                    <a:cxn ang="0">
                      <a:pos x="402" y="47"/>
                    </a:cxn>
                    <a:cxn ang="0">
                      <a:pos x="0" y="17"/>
                    </a:cxn>
                    <a:cxn ang="0">
                      <a:pos x="0" y="0"/>
                    </a:cxn>
                    <a:cxn ang="0">
                      <a:pos x="402" y="30"/>
                    </a:cxn>
                    <a:cxn ang="0">
                      <a:pos x="402" y="47"/>
                    </a:cxn>
                  </a:cxnLst>
                  <a:rect l="0" t="0" r="r" b="b"/>
                  <a:pathLst>
                    <a:path w="402" h="47">
                      <a:moveTo>
                        <a:pt x="402" y="47"/>
                      </a:moveTo>
                      <a:lnTo>
                        <a:pt x="0" y="17"/>
                      </a:lnTo>
                      <a:lnTo>
                        <a:pt x="0" y="0"/>
                      </a:lnTo>
                      <a:lnTo>
                        <a:pt x="402" y="30"/>
                      </a:lnTo>
                      <a:lnTo>
                        <a:pt x="402" y="47"/>
                      </a:lnTo>
                      <a:close/>
                    </a:path>
                  </a:pathLst>
                </a:custGeom>
                <a:solidFill>
                  <a:srgbClr val="8C8C8C"/>
                </a:solidFill>
                <a:ln w="9525">
                  <a:noFill/>
                  <a:round/>
                  <a:headEnd/>
                  <a:tailEnd/>
                </a:ln>
              </p:spPr>
              <p:txBody>
                <a:bodyPr/>
                <a:lstStyle/>
                <a:p>
                  <a:endParaRPr lang="en-US" sz="2000"/>
                </a:p>
              </p:txBody>
            </p:sp>
            <p:sp>
              <p:nvSpPr>
                <p:cNvPr id="580429" name="Freeform 845"/>
                <p:cNvSpPr>
                  <a:spLocks/>
                </p:cNvSpPr>
                <p:nvPr/>
              </p:nvSpPr>
              <p:spPr bwMode="auto">
                <a:xfrm>
                  <a:off x="2598" y="1927"/>
                  <a:ext cx="402" cy="47"/>
                </a:xfrm>
                <a:custGeom>
                  <a:avLst/>
                  <a:gdLst/>
                  <a:ahLst/>
                  <a:cxnLst>
                    <a:cxn ang="0">
                      <a:pos x="402" y="47"/>
                    </a:cxn>
                    <a:cxn ang="0">
                      <a:pos x="0" y="16"/>
                    </a:cxn>
                    <a:cxn ang="0">
                      <a:pos x="0" y="0"/>
                    </a:cxn>
                    <a:cxn ang="0">
                      <a:pos x="402" y="29"/>
                    </a:cxn>
                    <a:cxn ang="0">
                      <a:pos x="402" y="47"/>
                    </a:cxn>
                  </a:cxnLst>
                  <a:rect l="0" t="0" r="r" b="b"/>
                  <a:pathLst>
                    <a:path w="402" h="47">
                      <a:moveTo>
                        <a:pt x="402" y="47"/>
                      </a:moveTo>
                      <a:lnTo>
                        <a:pt x="0" y="16"/>
                      </a:lnTo>
                      <a:lnTo>
                        <a:pt x="0" y="0"/>
                      </a:lnTo>
                      <a:lnTo>
                        <a:pt x="402" y="29"/>
                      </a:lnTo>
                      <a:lnTo>
                        <a:pt x="402" y="47"/>
                      </a:lnTo>
                      <a:close/>
                    </a:path>
                  </a:pathLst>
                </a:custGeom>
                <a:solidFill>
                  <a:srgbClr val="8C8C8C"/>
                </a:solidFill>
                <a:ln w="9525">
                  <a:noFill/>
                  <a:round/>
                  <a:headEnd/>
                  <a:tailEnd/>
                </a:ln>
              </p:spPr>
              <p:txBody>
                <a:bodyPr/>
                <a:lstStyle/>
                <a:p>
                  <a:endParaRPr lang="en-US" sz="2000"/>
                </a:p>
              </p:txBody>
            </p:sp>
            <p:sp>
              <p:nvSpPr>
                <p:cNvPr id="580430" name="Freeform 846"/>
                <p:cNvSpPr>
                  <a:spLocks/>
                </p:cNvSpPr>
                <p:nvPr/>
              </p:nvSpPr>
              <p:spPr bwMode="auto">
                <a:xfrm>
                  <a:off x="2598" y="1928"/>
                  <a:ext cx="402" cy="46"/>
                </a:xfrm>
                <a:custGeom>
                  <a:avLst/>
                  <a:gdLst/>
                  <a:ahLst/>
                  <a:cxnLst>
                    <a:cxn ang="0">
                      <a:pos x="402" y="46"/>
                    </a:cxn>
                    <a:cxn ang="0">
                      <a:pos x="0" y="16"/>
                    </a:cxn>
                    <a:cxn ang="0">
                      <a:pos x="0" y="0"/>
                    </a:cxn>
                    <a:cxn ang="0">
                      <a:pos x="402" y="29"/>
                    </a:cxn>
                    <a:cxn ang="0">
                      <a:pos x="402" y="46"/>
                    </a:cxn>
                  </a:cxnLst>
                  <a:rect l="0" t="0" r="r" b="b"/>
                  <a:pathLst>
                    <a:path w="402" h="46">
                      <a:moveTo>
                        <a:pt x="402" y="46"/>
                      </a:moveTo>
                      <a:lnTo>
                        <a:pt x="0" y="16"/>
                      </a:lnTo>
                      <a:lnTo>
                        <a:pt x="0" y="0"/>
                      </a:lnTo>
                      <a:lnTo>
                        <a:pt x="402" y="29"/>
                      </a:lnTo>
                      <a:lnTo>
                        <a:pt x="402" y="46"/>
                      </a:lnTo>
                      <a:close/>
                    </a:path>
                  </a:pathLst>
                </a:custGeom>
                <a:solidFill>
                  <a:srgbClr val="8C8C8C"/>
                </a:solidFill>
                <a:ln w="9525">
                  <a:noFill/>
                  <a:round/>
                  <a:headEnd/>
                  <a:tailEnd/>
                </a:ln>
              </p:spPr>
              <p:txBody>
                <a:bodyPr/>
                <a:lstStyle/>
                <a:p>
                  <a:endParaRPr lang="en-US" sz="2000"/>
                </a:p>
              </p:txBody>
            </p:sp>
            <p:sp>
              <p:nvSpPr>
                <p:cNvPr id="580431" name="Freeform 847"/>
                <p:cNvSpPr>
                  <a:spLocks/>
                </p:cNvSpPr>
                <p:nvPr/>
              </p:nvSpPr>
              <p:spPr bwMode="auto">
                <a:xfrm>
                  <a:off x="2598" y="1928"/>
                  <a:ext cx="402" cy="47"/>
                </a:xfrm>
                <a:custGeom>
                  <a:avLst/>
                  <a:gdLst/>
                  <a:ahLst/>
                  <a:cxnLst>
                    <a:cxn ang="0">
                      <a:pos x="402" y="47"/>
                    </a:cxn>
                    <a:cxn ang="0">
                      <a:pos x="0" y="17"/>
                    </a:cxn>
                    <a:cxn ang="0">
                      <a:pos x="0" y="0"/>
                    </a:cxn>
                    <a:cxn ang="0">
                      <a:pos x="402" y="29"/>
                    </a:cxn>
                    <a:cxn ang="0">
                      <a:pos x="402" y="47"/>
                    </a:cxn>
                  </a:cxnLst>
                  <a:rect l="0" t="0" r="r" b="b"/>
                  <a:pathLst>
                    <a:path w="402" h="47">
                      <a:moveTo>
                        <a:pt x="402" y="47"/>
                      </a:moveTo>
                      <a:lnTo>
                        <a:pt x="0" y="17"/>
                      </a:lnTo>
                      <a:lnTo>
                        <a:pt x="0" y="0"/>
                      </a:lnTo>
                      <a:lnTo>
                        <a:pt x="402" y="29"/>
                      </a:lnTo>
                      <a:lnTo>
                        <a:pt x="402" y="47"/>
                      </a:lnTo>
                      <a:close/>
                    </a:path>
                  </a:pathLst>
                </a:custGeom>
                <a:solidFill>
                  <a:srgbClr val="8C8C8C"/>
                </a:solidFill>
                <a:ln w="9525">
                  <a:noFill/>
                  <a:round/>
                  <a:headEnd/>
                  <a:tailEnd/>
                </a:ln>
              </p:spPr>
              <p:txBody>
                <a:bodyPr/>
                <a:lstStyle/>
                <a:p>
                  <a:endParaRPr lang="en-US" sz="2000"/>
                </a:p>
              </p:txBody>
            </p:sp>
            <p:sp>
              <p:nvSpPr>
                <p:cNvPr id="580432" name="Freeform 848"/>
                <p:cNvSpPr>
                  <a:spLocks/>
                </p:cNvSpPr>
                <p:nvPr/>
              </p:nvSpPr>
              <p:spPr bwMode="auto">
                <a:xfrm>
                  <a:off x="2598" y="1929"/>
                  <a:ext cx="402" cy="46"/>
                </a:xfrm>
                <a:custGeom>
                  <a:avLst/>
                  <a:gdLst/>
                  <a:ahLst/>
                  <a:cxnLst>
                    <a:cxn ang="0">
                      <a:pos x="402" y="46"/>
                    </a:cxn>
                    <a:cxn ang="0">
                      <a:pos x="0" y="17"/>
                    </a:cxn>
                    <a:cxn ang="0">
                      <a:pos x="0" y="0"/>
                    </a:cxn>
                    <a:cxn ang="0">
                      <a:pos x="402" y="28"/>
                    </a:cxn>
                    <a:cxn ang="0">
                      <a:pos x="402" y="46"/>
                    </a:cxn>
                  </a:cxnLst>
                  <a:rect l="0" t="0" r="r" b="b"/>
                  <a:pathLst>
                    <a:path w="402" h="46">
                      <a:moveTo>
                        <a:pt x="402" y="46"/>
                      </a:moveTo>
                      <a:lnTo>
                        <a:pt x="0" y="17"/>
                      </a:lnTo>
                      <a:lnTo>
                        <a:pt x="0" y="0"/>
                      </a:lnTo>
                      <a:lnTo>
                        <a:pt x="402" y="28"/>
                      </a:lnTo>
                      <a:lnTo>
                        <a:pt x="402" y="46"/>
                      </a:lnTo>
                      <a:close/>
                    </a:path>
                  </a:pathLst>
                </a:custGeom>
                <a:solidFill>
                  <a:srgbClr val="8C8C8C"/>
                </a:solidFill>
                <a:ln w="9525">
                  <a:noFill/>
                  <a:round/>
                  <a:headEnd/>
                  <a:tailEnd/>
                </a:ln>
              </p:spPr>
              <p:txBody>
                <a:bodyPr/>
                <a:lstStyle/>
                <a:p>
                  <a:endParaRPr lang="en-US" sz="2000"/>
                </a:p>
              </p:txBody>
            </p:sp>
            <p:sp>
              <p:nvSpPr>
                <p:cNvPr id="580433" name="Freeform 849"/>
                <p:cNvSpPr>
                  <a:spLocks/>
                </p:cNvSpPr>
                <p:nvPr/>
              </p:nvSpPr>
              <p:spPr bwMode="auto">
                <a:xfrm>
                  <a:off x="2598" y="1929"/>
                  <a:ext cx="402" cy="46"/>
                </a:xfrm>
                <a:custGeom>
                  <a:avLst/>
                  <a:gdLst/>
                  <a:ahLst/>
                  <a:cxnLst>
                    <a:cxn ang="0">
                      <a:pos x="402" y="46"/>
                    </a:cxn>
                    <a:cxn ang="0">
                      <a:pos x="0" y="17"/>
                    </a:cxn>
                    <a:cxn ang="0">
                      <a:pos x="0" y="0"/>
                    </a:cxn>
                    <a:cxn ang="0">
                      <a:pos x="402" y="29"/>
                    </a:cxn>
                    <a:cxn ang="0">
                      <a:pos x="402" y="46"/>
                    </a:cxn>
                  </a:cxnLst>
                  <a:rect l="0" t="0" r="r" b="b"/>
                  <a:pathLst>
                    <a:path w="402" h="46">
                      <a:moveTo>
                        <a:pt x="402" y="46"/>
                      </a:moveTo>
                      <a:lnTo>
                        <a:pt x="0" y="17"/>
                      </a:lnTo>
                      <a:lnTo>
                        <a:pt x="0" y="0"/>
                      </a:lnTo>
                      <a:lnTo>
                        <a:pt x="402" y="29"/>
                      </a:lnTo>
                      <a:lnTo>
                        <a:pt x="402" y="46"/>
                      </a:lnTo>
                      <a:close/>
                    </a:path>
                  </a:pathLst>
                </a:custGeom>
                <a:solidFill>
                  <a:srgbClr val="8C8C8C"/>
                </a:solidFill>
                <a:ln w="9525">
                  <a:noFill/>
                  <a:round/>
                  <a:headEnd/>
                  <a:tailEnd/>
                </a:ln>
              </p:spPr>
              <p:txBody>
                <a:bodyPr/>
                <a:lstStyle/>
                <a:p>
                  <a:endParaRPr lang="en-US" sz="2000"/>
                </a:p>
              </p:txBody>
            </p:sp>
            <p:sp>
              <p:nvSpPr>
                <p:cNvPr id="580434" name="Freeform 850"/>
                <p:cNvSpPr>
                  <a:spLocks/>
                </p:cNvSpPr>
                <p:nvPr/>
              </p:nvSpPr>
              <p:spPr bwMode="auto">
                <a:xfrm>
                  <a:off x="2598" y="1930"/>
                  <a:ext cx="402" cy="45"/>
                </a:xfrm>
                <a:custGeom>
                  <a:avLst/>
                  <a:gdLst/>
                  <a:ahLst/>
                  <a:cxnLst>
                    <a:cxn ang="0">
                      <a:pos x="402" y="45"/>
                    </a:cxn>
                    <a:cxn ang="0">
                      <a:pos x="0" y="16"/>
                    </a:cxn>
                    <a:cxn ang="0">
                      <a:pos x="0" y="0"/>
                    </a:cxn>
                    <a:cxn ang="0">
                      <a:pos x="402" y="29"/>
                    </a:cxn>
                    <a:cxn ang="0">
                      <a:pos x="402" y="45"/>
                    </a:cxn>
                  </a:cxnLst>
                  <a:rect l="0" t="0" r="r" b="b"/>
                  <a:pathLst>
                    <a:path w="402" h="45">
                      <a:moveTo>
                        <a:pt x="402" y="45"/>
                      </a:moveTo>
                      <a:lnTo>
                        <a:pt x="0" y="16"/>
                      </a:lnTo>
                      <a:lnTo>
                        <a:pt x="0" y="0"/>
                      </a:lnTo>
                      <a:lnTo>
                        <a:pt x="402" y="29"/>
                      </a:lnTo>
                      <a:lnTo>
                        <a:pt x="402" y="45"/>
                      </a:lnTo>
                      <a:close/>
                    </a:path>
                  </a:pathLst>
                </a:custGeom>
                <a:solidFill>
                  <a:srgbClr val="8C8C8C"/>
                </a:solidFill>
                <a:ln w="9525">
                  <a:noFill/>
                  <a:round/>
                  <a:headEnd/>
                  <a:tailEnd/>
                </a:ln>
              </p:spPr>
              <p:txBody>
                <a:bodyPr/>
                <a:lstStyle/>
                <a:p>
                  <a:endParaRPr lang="en-US" sz="2000"/>
                </a:p>
              </p:txBody>
            </p:sp>
            <p:sp>
              <p:nvSpPr>
                <p:cNvPr id="580435" name="Freeform 851"/>
                <p:cNvSpPr>
                  <a:spLocks/>
                </p:cNvSpPr>
                <p:nvPr/>
              </p:nvSpPr>
              <p:spPr bwMode="auto">
                <a:xfrm>
                  <a:off x="2598" y="1931"/>
                  <a:ext cx="402" cy="45"/>
                </a:xfrm>
                <a:custGeom>
                  <a:avLst/>
                  <a:gdLst/>
                  <a:ahLst/>
                  <a:cxnLst>
                    <a:cxn ang="0">
                      <a:pos x="402" y="45"/>
                    </a:cxn>
                    <a:cxn ang="0">
                      <a:pos x="0" y="16"/>
                    </a:cxn>
                    <a:cxn ang="0">
                      <a:pos x="0" y="0"/>
                    </a:cxn>
                    <a:cxn ang="0">
                      <a:pos x="402" y="29"/>
                    </a:cxn>
                    <a:cxn ang="0">
                      <a:pos x="402" y="45"/>
                    </a:cxn>
                  </a:cxnLst>
                  <a:rect l="0" t="0" r="r" b="b"/>
                  <a:pathLst>
                    <a:path w="402" h="45">
                      <a:moveTo>
                        <a:pt x="402" y="45"/>
                      </a:moveTo>
                      <a:lnTo>
                        <a:pt x="0" y="16"/>
                      </a:lnTo>
                      <a:lnTo>
                        <a:pt x="0" y="0"/>
                      </a:lnTo>
                      <a:lnTo>
                        <a:pt x="402" y="29"/>
                      </a:lnTo>
                      <a:lnTo>
                        <a:pt x="402" y="45"/>
                      </a:lnTo>
                      <a:close/>
                    </a:path>
                  </a:pathLst>
                </a:custGeom>
                <a:solidFill>
                  <a:srgbClr val="8C8C8C"/>
                </a:solidFill>
                <a:ln w="9525">
                  <a:noFill/>
                  <a:round/>
                  <a:headEnd/>
                  <a:tailEnd/>
                </a:ln>
              </p:spPr>
              <p:txBody>
                <a:bodyPr/>
                <a:lstStyle/>
                <a:p>
                  <a:endParaRPr lang="en-US" sz="2000"/>
                </a:p>
              </p:txBody>
            </p:sp>
            <p:sp>
              <p:nvSpPr>
                <p:cNvPr id="580436" name="Freeform 852"/>
                <p:cNvSpPr>
                  <a:spLocks/>
                </p:cNvSpPr>
                <p:nvPr/>
              </p:nvSpPr>
              <p:spPr bwMode="auto">
                <a:xfrm>
                  <a:off x="2598" y="1931"/>
                  <a:ext cx="402" cy="46"/>
                </a:xfrm>
                <a:custGeom>
                  <a:avLst/>
                  <a:gdLst/>
                  <a:ahLst/>
                  <a:cxnLst>
                    <a:cxn ang="0">
                      <a:pos x="402" y="46"/>
                    </a:cxn>
                    <a:cxn ang="0">
                      <a:pos x="0" y="17"/>
                    </a:cxn>
                    <a:cxn ang="0">
                      <a:pos x="0" y="0"/>
                    </a:cxn>
                    <a:cxn ang="0">
                      <a:pos x="402" y="29"/>
                    </a:cxn>
                    <a:cxn ang="0">
                      <a:pos x="402" y="46"/>
                    </a:cxn>
                  </a:cxnLst>
                  <a:rect l="0" t="0" r="r" b="b"/>
                  <a:pathLst>
                    <a:path w="402" h="46">
                      <a:moveTo>
                        <a:pt x="402" y="46"/>
                      </a:moveTo>
                      <a:lnTo>
                        <a:pt x="0" y="17"/>
                      </a:lnTo>
                      <a:lnTo>
                        <a:pt x="0" y="0"/>
                      </a:lnTo>
                      <a:lnTo>
                        <a:pt x="402" y="29"/>
                      </a:lnTo>
                      <a:lnTo>
                        <a:pt x="402" y="46"/>
                      </a:lnTo>
                      <a:close/>
                    </a:path>
                  </a:pathLst>
                </a:custGeom>
                <a:solidFill>
                  <a:srgbClr val="8C8C8C"/>
                </a:solidFill>
                <a:ln w="9525">
                  <a:noFill/>
                  <a:round/>
                  <a:headEnd/>
                  <a:tailEnd/>
                </a:ln>
              </p:spPr>
              <p:txBody>
                <a:bodyPr/>
                <a:lstStyle/>
                <a:p>
                  <a:endParaRPr lang="en-US" sz="2000"/>
                </a:p>
              </p:txBody>
            </p:sp>
            <p:sp>
              <p:nvSpPr>
                <p:cNvPr id="580437" name="Freeform 853"/>
                <p:cNvSpPr>
                  <a:spLocks/>
                </p:cNvSpPr>
                <p:nvPr/>
              </p:nvSpPr>
              <p:spPr bwMode="auto">
                <a:xfrm>
                  <a:off x="2598" y="1932"/>
                  <a:ext cx="402" cy="46"/>
                </a:xfrm>
                <a:custGeom>
                  <a:avLst/>
                  <a:gdLst/>
                  <a:ahLst/>
                  <a:cxnLst>
                    <a:cxn ang="0">
                      <a:pos x="402" y="46"/>
                    </a:cxn>
                    <a:cxn ang="0">
                      <a:pos x="0" y="17"/>
                    </a:cxn>
                    <a:cxn ang="0">
                      <a:pos x="0" y="0"/>
                    </a:cxn>
                    <a:cxn ang="0">
                      <a:pos x="402" y="28"/>
                    </a:cxn>
                    <a:cxn ang="0">
                      <a:pos x="402" y="46"/>
                    </a:cxn>
                  </a:cxnLst>
                  <a:rect l="0" t="0" r="r" b="b"/>
                  <a:pathLst>
                    <a:path w="402" h="46">
                      <a:moveTo>
                        <a:pt x="402" y="46"/>
                      </a:moveTo>
                      <a:lnTo>
                        <a:pt x="0" y="17"/>
                      </a:lnTo>
                      <a:lnTo>
                        <a:pt x="0" y="0"/>
                      </a:lnTo>
                      <a:lnTo>
                        <a:pt x="402" y="28"/>
                      </a:lnTo>
                      <a:lnTo>
                        <a:pt x="402" y="46"/>
                      </a:lnTo>
                      <a:close/>
                    </a:path>
                  </a:pathLst>
                </a:custGeom>
                <a:solidFill>
                  <a:srgbClr val="8C8C8C"/>
                </a:solidFill>
                <a:ln w="9525">
                  <a:noFill/>
                  <a:round/>
                  <a:headEnd/>
                  <a:tailEnd/>
                </a:ln>
              </p:spPr>
              <p:txBody>
                <a:bodyPr/>
                <a:lstStyle/>
                <a:p>
                  <a:endParaRPr lang="en-US" sz="2000"/>
                </a:p>
              </p:txBody>
            </p:sp>
            <p:sp>
              <p:nvSpPr>
                <p:cNvPr id="580438" name="Freeform 854"/>
                <p:cNvSpPr>
                  <a:spLocks/>
                </p:cNvSpPr>
                <p:nvPr/>
              </p:nvSpPr>
              <p:spPr bwMode="auto">
                <a:xfrm>
                  <a:off x="2598" y="1933"/>
                  <a:ext cx="402" cy="45"/>
                </a:xfrm>
                <a:custGeom>
                  <a:avLst/>
                  <a:gdLst/>
                  <a:ahLst/>
                  <a:cxnLst>
                    <a:cxn ang="0">
                      <a:pos x="402" y="45"/>
                    </a:cxn>
                    <a:cxn ang="0">
                      <a:pos x="0" y="16"/>
                    </a:cxn>
                    <a:cxn ang="0">
                      <a:pos x="0" y="0"/>
                    </a:cxn>
                    <a:cxn ang="0">
                      <a:pos x="402" y="28"/>
                    </a:cxn>
                    <a:cxn ang="0">
                      <a:pos x="402" y="45"/>
                    </a:cxn>
                  </a:cxnLst>
                  <a:rect l="0" t="0" r="r" b="b"/>
                  <a:pathLst>
                    <a:path w="402" h="45">
                      <a:moveTo>
                        <a:pt x="402" y="45"/>
                      </a:moveTo>
                      <a:lnTo>
                        <a:pt x="0" y="16"/>
                      </a:lnTo>
                      <a:lnTo>
                        <a:pt x="0" y="0"/>
                      </a:lnTo>
                      <a:lnTo>
                        <a:pt x="402" y="28"/>
                      </a:lnTo>
                      <a:lnTo>
                        <a:pt x="402" y="45"/>
                      </a:lnTo>
                      <a:close/>
                    </a:path>
                  </a:pathLst>
                </a:custGeom>
                <a:solidFill>
                  <a:srgbClr val="A4A4A4"/>
                </a:solidFill>
                <a:ln w="9525">
                  <a:noFill/>
                  <a:round/>
                  <a:headEnd/>
                  <a:tailEnd/>
                </a:ln>
              </p:spPr>
              <p:txBody>
                <a:bodyPr/>
                <a:lstStyle/>
                <a:p>
                  <a:endParaRPr lang="en-US" sz="2000"/>
                </a:p>
              </p:txBody>
            </p:sp>
            <p:sp>
              <p:nvSpPr>
                <p:cNvPr id="580439" name="Freeform 855"/>
                <p:cNvSpPr>
                  <a:spLocks/>
                </p:cNvSpPr>
                <p:nvPr/>
              </p:nvSpPr>
              <p:spPr bwMode="auto">
                <a:xfrm>
                  <a:off x="2598" y="1934"/>
                  <a:ext cx="402" cy="44"/>
                </a:xfrm>
                <a:custGeom>
                  <a:avLst/>
                  <a:gdLst/>
                  <a:ahLst/>
                  <a:cxnLst>
                    <a:cxn ang="0">
                      <a:pos x="402" y="44"/>
                    </a:cxn>
                    <a:cxn ang="0">
                      <a:pos x="0" y="15"/>
                    </a:cxn>
                    <a:cxn ang="0">
                      <a:pos x="0" y="0"/>
                    </a:cxn>
                    <a:cxn ang="0">
                      <a:pos x="402" y="28"/>
                    </a:cxn>
                    <a:cxn ang="0">
                      <a:pos x="402" y="44"/>
                    </a:cxn>
                  </a:cxnLst>
                  <a:rect l="0" t="0" r="r" b="b"/>
                  <a:pathLst>
                    <a:path w="402" h="44">
                      <a:moveTo>
                        <a:pt x="402" y="44"/>
                      </a:moveTo>
                      <a:lnTo>
                        <a:pt x="0" y="15"/>
                      </a:lnTo>
                      <a:lnTo>
                        <a:pt x="0" y="0"/>
                      </a:lnTo>
                      <a:lnTo>
                        <a:pt x="402" y="28"/>
                      </a:lnTo>
                      <a:lnTo>
                        <a:pt x="402" y="44"/>
                      </a:lnTo>
                      <a:close/>
                    </a:path>
                  </a:pathLst>
                </a:custGeom>
                <a:solidFill>
                  <a:srgbClr val="A4A4A4"/>
                </a:solidFill>
                <a:ln w="9525">
                  <a:noFill/>
                  <a:round/>
                  <a:headEnd/>
                  <a:tailEnd/>
                </a:ln>
              </p:spPr>
              <p:txBody>
                <a:bodyPr/>
                <a:lstStyle/>
                <a:p>
                  <a:endParaRPr lang="en-US" sz="2000"/>
                </a:p>
              </p:txBody>
            </p:sp>
            <p:sp>
              <p:nvSpPr>
                <p:cNvPr id="580440" name="Freeform 856"/>
                <p:cNvSpPr>
                  <a:spLocks/>
                </p:cNvSpPr>
                <p:nvPr/>
              </p:nvSpPr>
              <p:spPr bwMode="auto">
                <a:xfrm>
                  <a:off x="2598" y="1934"/>
                  <a:ext cx="402" cy="44"/>
                </a:xfrm>
                <a:custGeom>
                  <a:avLst/>
                  <a:gdLst/>
                  <a:ahLst/>
                  <a:cxnLst>
                    <a:cxn ang="0">
                      <a:pos x="402" y="44"/>
                    </a:cxn>
                    <a:cxn ang="0">
                      <a:pos x="0" y="16"/>
                    </a:cxn>
                    <a:cxn ang="0">
                      <a:pos x="0" y="0"/>
                    </a:cxn>
                    <a:cxn ang="0">
                      <a:pos x="402" y="28"/>
                    </a:cxn>
                    <a:cxn ang="0">
                      <a:pos x="402" y="44"/>
                    </a:cxn>
                  </a:cxnLst>
                  <a:rect l="0" t="0" r="r" b="b"/>
                  <a:pathLst>
                    <a:path w="402" h="44">
                      <a:moveTo>
                        <a:pt x="402" y="44"/>
                      </a:moveTo>
                      <a:lnTo>
                        <a:pt x="0" y="16"/>
                      </a:lnTo>
                      <a:lnTo>
                        <a:pt x="0" y="0"/>
                      </a:lnTo>
                      <a:lnTo>
                        <a:pt x="402" y="28"/>
                      </a:lnTo>
                      <a:lnTo>
                        <a:pt x="402" y="44"/>
                      </a:lnTo>
                      <a:close/>
                    </a:path>
                  </a:pathLst>
                </a:custGeom>
                <a:solidFill>
                  <a:srgbClr val="A4A4A4"/>
                </a:solidFill>
                <a:ln w="9525">
                  <a:noFill/>
                  <a:round/>
                  <a:headEnd/>
                  <a:tailEnd/>
                </a:ln>
              </p:spPr>
              <p:txBody>
                <a:bodyPr/>
                <a:lstStyle/>
                <a:p>
                  <a:endParaRPr lang="en-US" sz="2000"/>
                </a:p>
              </p:txBody>
            </p:sp>
            <p:sp>
              <p:nvSpPr>
                <p:cNvPr id="580441" name="Freeform 857"/>
                <p:cNvSpPr>
                  <a:spLocks/>
                </p:cNvSpPr>
                <p:nvPr/>
              </p:nvSpPr>
              <p:spPr bwMode="auto">
                <a:xfrm>
                  <a:off x="2598" y="1934"/>
                  <a:ext cx="402" cy="45"/>
                </a:xfrm>
                <a:custGeom>
                  <a:avLst/>
                  <a:gdLst/>
                  <a:ahLst/>
                  <a:cxnLst>
                    <a:cxn ang="0">
                      <a:pos x="402" y="45"/>
                    </a:cxn>
                    <a:cxn ang="0">
                      <a:pos x="0" y="17"/>
                    </a:cxn>
                    <a:cxn ang="0">
                      <a:pos x="0" y="0"/>
                    </a:cxn>
                    <a:cxn ang="0">
                      <a:pos x="402" y="28"/>
                    </a:cxn>
                    <a:cxn ang="0">
                      <a:pos x="402" y="45"/>
                    </a:cxn>
                  </a:cxnLst>
                  <a:rect l="0" t="0" r="r" b="b"/>
                  <a:pathLst>
                    <a:path w="402" h="45">
                      <a:moveTo>
                        <a:pt x="402" y="45"/>
                      </a:moveTo>
                      <a:lnTo>
                        <a:pt x="0" y="17"/>
                      </a:lnTo>
                      <a:lnTo>
                        <a:pt x="0" y="0"/>
                      </a:lnTo>
                      <a:lnTo>
                        <a:pt x="402" y="28"/>
                      </a:lnTo>
                      <a:lnTo>
                        <a:pt x="402" y="45"/>
                      </a:lnTo>
                      <a:close/>
                    </a:path>
                  </a:pathLst>
                </a:custGeom>
                <a:solidFill>
                  <a:srgbClr val="A4A4A4"/>
                </a:solidFill>
                <a:ln w="9525">
                  <a:noFill/>
                  <a:round/>
                  <a:headEnd/>
                  <a:tailEnd/>
                </a:ln>
              </p:spPr>
              <p:txBody>
                <a:bodyPr/>
                <a:lstStyle/>
                <a:p>
                  <a:endParaRPr lang="en-US" sz="2000"/>
                </a:p>
              </p:txBody>
            </p:sp>
            <p:sp>
              <p:nvSpPr>
                <p:cNvPr id="580442" name="Freeform 858"/>
                <p:cNvSpPr>
                  <a:spLocks/>
                </p:cNvSpPr>
                <p:nvPr/>
              </p:nvSpPr>
              <p:spPr bwMode="auto">
                <a:xfrm>
                  <a:off x="2598" y="1935"/>
                  <a:ext cx="402" cy="44"/>
                </a:xfrm>
                <a:custGeom>
                  <a:avLst/>
                  <a:gdLst/>
                  <a:ahLst/>
                  <a:cxnLst>
                    <a:cxn ang="0">
                      <a:pos x="402" y="44"/>
                    </a:cxn>
                    <a:cxn ang="0">
                      <a:pos x="0" y="16"/>
                    </a:cxn>
                    <a:cxn ang="0">
                      <a:pos x="0" y="0"/>
                    </a:cxn>
                    <a:cxn ang="0">
                      <a:pos x="402" y="28"/>
                    </a:cxn>
                    <a:cxn ang="0">
                      <a:pos x="402" y="44"/>
                    </a:cxn>
                  </a:cxnLst>
                  <a:rect l="0" t="0" r="r" b="b"/>
                  <a:pathLst>
                    <a:path w="402" h="44">
                      <a:moveTo>
                        <a:pt x="402" y="44"/>
                      </a:moveTo>
                      <a:lnTo>
                        <a:pt x="0" y="16"/>
                      </a:lnTo>
                      <a:lnTo>
                        <a:pt x="0" y="0"/>
                      </a:lnTo>
                      <a:lnTo>
                        <a:pt x="402" y="28"/>
                      </a:lnTo>
                      <a:lnTo>
                        <a:pt x="402" y="44"/>
                      </a:lnTo>
                      <a:close/>
                    </a:path>
                  </a:pathLst>
                </a:custGeom>
                <a:solidFill>
                  <a:srgbClr val="A4A4A4"/>
                </a:solidFill>
                <a:ln w="9525">
                  <a:noFill/>
                  <a:round/>
                  <a:headEnd/>
                  <a:tailEnd/>
                </a:ln>
              </p:spPr>
              <p:txBody>
                <a:bodyPr/>
                <a:lstStyle/>
                <a:p>
                  <a:endParaRPr lang="en-US" sz="2000"/>
                </a:p>
              </p:txBody>
            </p:sp>
            <p:sp>
              <p:nvSpPr>
                <p:cNvPr id="580443" name="Freeform 859"/>
                <p:cNvSpPr>
                  <a:spLocks/>
                </p:cNvSpPr>
                <p:nvPr/>
              </p:nvSpPr>
              <p:spPr bwMode="auto">
                <a:xfrm>
                  <a:off x="2598" y="1936"/>
                  <a:ext cx="402" cy="44"/>
                </a:xfrm>
                <a:custGeom>
                  <a:avLst/>
                  <a:gdLst/>
                  <a:ahLst/>
                  <a:cxnLst>
                    <a:cxn ang="0">
                      <a:pos x="402" y="44"/>
                    </a:cxn>
                    <a:cxn ang="0">
                      <a:pos x="0" y="15"/>
                    </a:cxn>
                    <a:cxn ang="0">
                      <a:pos x="0" y="0"/>
                    </a:cxn>
                    <a:cxn ang="0">
                      <a:pos x="402" y="28"/>
                    </a:cxn>
                    <a:cxn ang="0">
                      <a:pos x="402" y="44"/>
                    </a:cxn>
                  </a:cxnLst>
                  <a:rect l="0" t="0" r="r" b="b"/>
                  <a:pathLst>
                    <a:path w="402" h="44">
                      <a:moveTo>
                        <a:pt x="402" y="44"/>
                      </a:moveTo>
                      <a:lnTo>
                        <a:pt x="0" y="15"/>
                      </a:lnTo>
                      <a:lnTo>
                        <a:pt x="0" y="0"/>
                      </a:lnTo>
                      <a:lnTo>
                        <a:pt x="402" y="28"/>
                      </a:lnTo>
                      <a:lnTo>
                        <a:pt x="402" y="44"/>
                      </a:lnTo>
                      <a:close/>
                    </a:path>
                  </a:pathLst>
                </a:custGeom>
                <a:solidFill>
                  <a:srgbClr val="A4A4A4"/>
                </a:solidFill>
                <a:ln w="9525">
                  <a:noFill/>
                  <a:round/>
                  <a:headEnd/>
                  <a:tailEnd/>
                </a:ln>
              </p:spPr>
              <p:txBody>
                <a:bodyPr/>
                <a:lstStyle/>
                <a:p>
                  <a:endParaRPr lang="en-US" sz="2000"/>
                </a:p>
              </p:txBody>
            </p:sp>
            <p:sp>
              <p:nvSpPr>
                <p:cNvPr id="580444" name="Freeform 860"/>
                <p:cNvSpPr>
                  <a:spLocks/>
                </p:cNvSpPr>
                <p:nvPr/>
              </p:nvSpPr>
              <p:spPr bwMode="auto">
                <a:xfrm>
                  <a:off x="2598" y="1936"/>
                  <a:ext cx="402" cy="44"/>
                </a:xfrm>
                <a:custGeom>
                  <a:avLst/>
                  <a:gdLst/>
                  <a:ahLst/>
                  <a:cxnLst>
                    <a:cxn ang="0">
                      <a:pos x="402" y="44"/>
                    </a:cxn>
                    <a:cxn ang="0">
                      <a:pos x="0" y="16"/>
                    </a:cxn>
                    <a:cxn ang="0">
                      <a:pos x="0" y="0"/>
                    </a:cxn>
                    <a:cxn ang="0">
                      <a:pos x="402" y="28"/>
                    </a:cxn>
                    <a:cxn ang="0">
                      <a:pos x="402" y="44"/>
                    </a:cxn>
                  </a:cxnLst>
                  <a:rect l="0" t="0" r="r" b="b"/>
                  <a:pathLst>
                    <a:path w="402" h="44">
                      <a:moveTo>
                        <a:pt x="402" y="44"/>
                      </a:moveTo>
                      <a:lnTo>
                        <a:pt x="0" y="16"/>
                      </a:lnTo>
                      <a:lnTo>
                        <a:pt x="0" y="0"/>
                      </a:lnTo>
                      <a:lnTo>
                        <a:pt x="402" y="28"/>
                      </a:lnTo>
                      <a:lnTo>
                        <a:pt x="402" y="44"/>
                      </a:lnTo>
                      <a:close/>
                    </a:path>
                  </a:pathLst>
                </a:custGeom>
                <a:solidFill>
                  <a:srgbClr val="A4A4A4"/>
                </a:solidFill>
                <a:ln w="9525">
                  <a:noFill/>
                  <a:round/>
                  <a:headEnd/>
                  <a:tailEnd/>
                </a:ln>
              </p:spPr>
              <p:txBody>
                <a:bodyPr/>
                <a:lstStyle/>
                <a:p>
                  <a:endParaRPr lang="en-US" sz="2000"/>
                </a:p>
              </p:txBody>
            </p:sp>
            <p:sp>
              <p:nvSpPr>
                <p:cNvPr id="580445" name="Freeform 861"/>
                <p:cNvSpPr>
                  <a:spLocks/>
                </p:cNvSpPr>
                <p:nvPr/>
              </p:nvSpPr>
              <p:spPr bwMode="auto">
                <a:xfrm>
                  <a:off x="2598" y="1936"/>
                  <a:ext cx="402" cy="45"/>
                </a:xfrm>
                <a:custGeom>
                  <a:avLst/>
                  <a:gdLst/>
                  <a:ahLst/>
                  <a:cxnLst>
                    <a:cxn ang="0">
                      <a:pos x="402" y="45"/>
                    </a:cxn>
                    <a:cxn ang="0">
                      <a:pos x="0" y="17"/>
                    </a:cxn>
                    <a:cxn ang="0">
                      <a:pos x="0" y="0"/>
                    </a:cxn>
                    <a:cxn ang="0">
                      <a:pos x="402" y="28"/>
                    </a:cxn>
                    <a:cxn ang="0">
                      <a:pos x="402" y="45"/>
                    </a:cxn>
                  </a:cxnLst>
                  <a:rect l="0" t="0" r="r" b="b"/>
                  <a:pathLst>
                    <a:path w="402" h="45">
                      <a:moveTo>
                        <a:pt x="402" y="45"/>
                      </a:moveTo>
                      <a:lnTo>
                        <a:pt x="0" y="17"/>
                      </a:lnTo>
                      <a:lnTo>
                        <a:pt x="0" y="0"/>
                      </a:lnTo>
                      <a:lnTo>
                        <a:pt x="402" y="28"/>
                      </a:lnTo>
                      <a:lnTo>
                        <a:pt x="402" y="45"/>
                      </a:lnTo>
                      <a:close/>
                    </a:path>
                  </a:pathLst>
                </a:custGeom>
                <a:solidFill>
                  <a:srgbClr val="A4A4A4"/>
                </a:solidFill>
                <a:ln w="9525">
                  <a:noFill/>
                  <a:round/>
                  <a:headEnd/>
                  <a:tailEnd/>
                </a:ln>
              </p:spPr>
              <p:txBody>
                <a:bodyPr/>
                <a:lstStyle/>
                <a:p>
                  <a:endParaRPr lang="en-US" sz="2000"/>
                </a:p>
              </p:txBody>
            </p:sp>
            <p:sp>
              <p:nvSpPr>
                <p:cNvPr id="580446" name="Freeform 862"/>
                <p:cNvSpPr>
                  <a:spLocks/>
                </p:cNvSpPr>
                <p:nvPr/>
              </p:nvSpPr>
              <p:spPr bwMode="auto">
                <a:xfrm>
                  <a:off x="2598" y="1937"/>
                  <a:ext cx="402" cy="44"/>
                </a:xfrm>
                <a:custGeom>
                  <a:avLst/>
                  <a:gdLst/>
                  <a:ahLst/>
                  <a:cxnLst>
                    <a:cxn ang="0">
                      <a:pos x="402" y="44"/>
                    </a:cxn>
                    <a:cxn ang="0">
                      <a:pos x="0" y="16"/>
                    </a:cxn>
                    <a:cxn ang="0">
                      <a:pos x="0" y="0"/>
                    </a:cxn>
                    <a:cxn ang="0">
                      <a:pos x="402" y="28"/>
                    </a:cxn>
                    <a:cxn ang="0">
                      <a:pos x="402" y="44"/>
                    </a:cxn>
                  </a:cxnLst>
                  <a:rect l="0" t="0" r="r" b="b"/>
                  <a:pathLst>
                    <a:path w="402" h="44">
                      <a:moveTo>
                        <a:pt x="402" y="44"/>
                      </a:moveTo>
                      <a:lnTo>
                        <a:pt x="0" y="16"/>
                      </a:lnTo>
                      <a:lnTo>
                        <a:pt x="0" y="0"/>
                      </a:lnTo>
                      <a:lnTo>
                        <a:pt x="402" y="28"/>
                      </a:lnTo>
                      <a:lnTo>
                        <a:pt x="402" y="44"/>
                      </a:lnTo>
                      <a:close/>
                    </a:path>
                  </a:pathLst>
                </a:custGeom>
                <a:solidFill>
                  <a:srgbClr val="A4A4A4"/>
                </a:solidFill>
                <a:ln w="9525">
                  <a:noFill/>
                  <a:round/>
                  <a:headEnd/>
                  <a:tailEnd/>
                </a:ln>
              </p:spPr>
              <p:txBody>
                <a:bodyPr/>
                <a:lstStyle/>
                <a:p>
                  <a:endParaRPr lang="en-US" sz="2000"/>
                </a:p>
              </p:txBody>
            </p:sp>
            <p:sp>
              <p:nvSpPr>
                <p:cNvPr id="580447" name="Freeform 863"/>
                <p:cNvSpPr>
                  <a:spLocks/>
                </p:cNvSpPr>
                <p:nvPr/>
              </p:nvSpPr>
              <p:spPr bwMode="auto">
                <a:xfrm>
                  <a:off x="2598" y="1938"/>
                  <a:ext cx="402" cy="43"/>
                </a:xfrm>
                <a:custGeom>
                  <a:avLst/>
                  <a:gdLst/>
                  <a:ahLst/>
                  <a:cxnLst>
                    <a:cxn ang="0">
                      <a:pos x="402" y="43"/>
                    </a:cxn>
                    <a:cxn ang="0">
                      <a:pos x="0" y="16"/>
                    </a:cxn>
                    <a:cxn ang="0">
                      <a:pos x="0" y="0"/>
                    </a:cxn>
                    <a:cxn ang="0">
                      <a:pos x="402" y="28"/>
                    </a:cxn>
                    <a:cxn ang="0">
                      <a:pos x="402" y="43"/>
                    </a:cxn>
                  </a:cxnLst>
                  <a:rect l="0" t="0" r="r" b="b"/>
                  <a:pathLst>
                    <a:path w="402" h="43">
                      <a:moveTo>
                        <a:pt x="402" y="43"/>
                      </a:moveTo>
                      <a:lnTo>
                        <a:pt x="0" y="16"/>
                      </a:lnTo>
                      <a:lnTo>
                        <a:pt x="0" y="0"/>
                      </a:lnTo>
                      <a:lnTo>
                        <a:pt x="402" y="28"/>
                      </a:lnTo>
                      <a:lnTo>
                        <a:pt x="402" y="43"/>
                      </a:lnTo>
                      <a:close/>
                    </a:path>
                  </a:pathLst>
                </a:custGeom>
                <a:solidFill>
                  <a:srgbClr val="A4A4A4"/>
                </a:solidFill>
                <a:ln w="9525">
                  <a:noFill/>
                  <a:round/>
                  <a:headEnd/>
                  <a:tailEnd/>
                </a:ln>
              </p:spPr>
              <p:txBody>
                <a:bodyPr/>
                <a:lstStyle/>
                <a:p>
                  <a:endParaRPr lang="en-US" sz="2000"/>
                </a:p>
              </p:txBody>
            </p:sp>
            <p:sp>
              <p:nvSpPr>
                <p:cNvPr id="580448" name="Freeform 864"/>
                <p:cNvSpPr>
                  <a:spLocks/>
                </p:cNvSpPr>
                <p:nvPr/>
              </p:nvSpPr>
              <p:spPr bwMode="auto">
                <a:xfrm>
                  <a:off x="2598" y="1939"/>
                  <a:ext cx="402" cy="43"/>
                </a:xfrm>
                <a:custGeom>
                  <a:avLst/>
                  <a:gdLst/>
                  <a:ahLst/>
                  <a:cxnLst>
                    <a:cxn ang="0">
                      <a:pos x="402" y="43"/>
                    </a:cxn>
                    <a:cxn ang="0">
                      <a:pos x="0" y="16"/>
                    </a:cxn>
                    <a:cxn ang="0">
                      <a:pos x="0" y="0"/>
                    </a:cxn>
                    <a:cxn ang="0">
                      <a:pos x="402" y="27"/>
                    </a:cxn>
                    <a:cxn ang="0">
                      <a:pos x="402" y="43"/>
                    </a:cxn>
                  </a:cxnLst>
                  <a:rect l="0" t="0" r="r" b="b"/>
                  <a:pathLst>
                    <a:path w="402" h="43">
                      <a:moveTo>
                        <a:pt x="402" y="43"/>
                      </a:moveTo>
                      <a:lnTo>
                        <a:pt x="0" y="16"/>
                      </a:lnTo>
                      <a:lnTo>
                        <a:pt x="0" y="0"/>
                      </a:lnTo>
                      <a:lnTo>
                        <a:pt x="402" y="27"/>
                      </a:lnTo>
                      <a:lnTo>
                        <a:pt x="402" y="43"/>
                      </a:lnTo>
                      <a:close/>
                    </a:path>
                  </a:pathLst>
                </a:custGeom>
                <a:solidFill>
                  <a:srgbClr val="A4A4A4"/>
                </a:solidFill>
                <a:ln w="9525">
                  <a:noFill/>
                  <a:round/>
                  <a:headEnd/>
                  <a:tailEnd/>
                </a:ln>
              </p:spPr>
              <p:txBody>
                <a:bodyPr/>
                <a:lstStyle/>
                <a:p>
                  <a:endParaRPr lang="en-US" sz="2000"/>
                </a:p>
              </p:txBody>
            </p:sp>
            <p:sp>
              <p:nvSpPr>
                <p:cNvPr id="580449" name="Freeform 865"/>
                <p:cNvSpPr>
                  <a:spLocks/>
                </p:cNvSpPr>
                <p:nvPr/>
              </p:nvSpPr>
              <p:spPr bwMode="auto">
                <a:xfrm>
                  <a:off x="2598" y="1939"/>
                  <a:ext cx="402" cy="44"/>
                </a:xfrm>
                <a:custGeom>
                  <a:avLst/>
                  <a:gdLst/>
                  <a:ahLst/>
                  <a:cxnLst>
                    <a:cxn ang="0">
                      <a:pos x="402" y="44"/>
                    </a:cxn>
                    <a:cxn ang="0">
                      <a:pos x="0" y="16"/>
                    </a:cxn>
                    <a:cxn ang="0">
                      <a:pos x="0" y="0"/>
                    </a:cxn>
                    <a:cxn ang="0">
                      <a:pos x="402" y="28"/>
                    </a:cxn>
                    <a:cxn ang="0">
                      <a:pos x="402" y="44"/>
                    </a:cxn>
                  </a:cxnLst>
                  <a:rect l="0" t="0" r="r" b="b"/>
                  <a:pathLst>
                    <a:path w="402" h="44">
                      <a:moveTo>
                        <a:pt x="402" y="44"/>
                      </a:moveTo>
                      <a:lnTo>
                        <a:pt x="0" y="16"/>
                      </a:lnTo>
                      <a:lnTo>
                        <a:pt x="0" y="0"/>
                      </a:lnTo>
                      <a:lnTo>
                        <a:pt x="402" y="28"/>
                      </a:lnTo>
                      <a:lnTo>
                        <a:pt x="402" y="44"/>
                      </a:lnTo>
                      <a:close/>
                    </a:path>
                  </a:pathLst>
                </a:custGeom>
                <a:solidFill>
                  <a:srgbClr val="A4A4A4"/>
                </a:solidFill>
                <a:ln w="9525">
                  <a:noFill/>
                  <a:round/>
                  <a:headEnd/>
                  <a:tailEnd/>
                </a:ln>
              </p:spPr>
              <p:txBody>
                <a:bodyPr/>
                <a:lstStyle/>
                <a:p>
                  <a:endParaRPr lang="en-US" sz="2000"/>
                </a:p>
              </p:txBody>
            </p:sp>
            <p:sp>
              <p:nvSpPr>
                <p:cNvPr id="580450" name="Freeform 866"/>
                <p:cNvSpPr>
                  <a:spLocks/>
                </p:cNvSpPr>
                <p:nvPr/>
              </p:nvSpPr>
              <p:spPr bwMode="auto">
                <a:xfrm>
                  <a:off x="2598" y="1940"/>
                  <a:ext cx="402" cy="44"/>
                </a:xfrm>
                <a:custGeom>
                  <a:avLst/>
                  <a:gdLst/>
                  <a:ahLst/>
                  <a:cxnLst>
                    <a:cxn ang="0">
                      <a:pos x="402" y="44"/>
                    </a:cxn>
                    <a:cxn ang="0">
                      <a:pos x="0" y="16"/>
                    </a:cxn>
                    <a:cxn ang="0">
                      <a:pos x="0" y="0"/>
                    </a:cxn>
                    <a:cxn ang="0">
                      <a:pos x="402" y="28"/>
                    </a:cxn>
                    <a:cxn ang="0">
                      <a:pos x="402" y="44"/>
                    </a:cxn>
                  </a:cxnLst>
                  <a:rect l="0" t="0" r="r" b="b"/>
                  <a:pathLst>
                    <a:path w="402" h="44">
                      <a:moveTo>
                        <a:pt x="402" y="44"/>
                      </a:moveTo>
                      <a:lnTo>
                        <a:pt x="0" y="16"/>
                      </a:lnTo>
                      <a:lnTo>
                        <a:pt x="0" y="0"/>
                      </a:lnTo>
                      <a:lnTo>
                        <a:pt x="402" y="28"/>
                      </a:lnTo>
                      <a:lnTo>
                        <a:pt x="402" y="44"/>
                      </a:lnTo>
                      <a:close/>
                    </a:path>
                  </a:pathLst>
                </a:custGeom>
                <a:solidFill>
                  <a:srgbClr val="A4A4A4"/>
                </a:solidFill>
                <a:ln w="9525">
                  <a:noFill/>
                  <a:round/>
                  <a:headEnd/>
                  <a:tailEnd/>
                </a:ln>
              </p:spPr>
              <p:txBody>
                <a:bodyPr/>
                <a:lstStyle/>
                <a:p>
                  <a:endParaRPr lang="en-US" sz="2000"/>
                </a:p>
              </p:txBody>
            </p:sp>
            <p:sp>
              <p:nvSpPr>
                <p:cNvPr id="580451" name="Freeform 867"/>
                <p:cNvSpPr>
                  <a:spLocks/>
                </p:cNvSpPr>
                <p:nvPr/>
              </p:nvSpPr>
              <p:spPr bwMode="auto">
                <a:xfrm>
                  <a:off x="2598" y="1940"/>
                  <a:ext cx="402" cy="44"/>
                </a:xfrm>
                <a:custGeom>
                  <a:avLst/>
                  <a:gdLst/>
                  <a:ahLst/>
                  <a:cxnLst>
                    <a:cxn ang="0">
                      <a:pos x="402" y="44"/>
                    </a:cxn>
                    <a:cxn ang="0">
                      <a:pos x="0" y="16"/>
                    </a:cxn>
                    <a:cxn ang="0">
                      <a:pos x="0" y="0"/>
                    </a:cxn>
                    <a:cxn ang="0">
                      <a:pos x="402" y="28"/>
                    </a:cxn>
                    <a:cxn ang="0">
                      <a:pos x="402" y="44"/>
                    </a:cxn>
                  </a:cxnLst>
                  <a:rect l="0" t="0" r="r" b="b"/>
                  <a:pathLst>
                    <a:path w="402" h="44">
                      <a:moveTo>
                        <a:pt x="402" y="44"/>
                      </a:moveTo>
                      <a:lnTo>
                        <a:pt x="0" y="16"/>
                      </a:lnTo>
                      <a:lnTo>
                        <a:pt x="0" y="0"/>
                      </a:lnTo>
                      <a:lnTo>
                        <a:pt x="402" y="28"/>
                      </a:lnTo>
                      <a:lnTo>
                        <a:pt x="402" y="44"/>
                      </a:lnTo>
                      <a:close/>
                    </a:path>
                  </a:pathLst>
                </a:custGeom>
                <a:solidFill>
                  <a:srgbClr val="A4A4A4"/>
                </a:solidFill>
                <a:ln w="9525">
                  <a:noFill/>
                  <a:round/>
                  <a:headEnd/>
                  <a:tailEnd/>
                </a:ln>
              </p:spPr>
              <p:txBody>
                <a:bodyPr/>
                <a:lstStyle/>
                <a:p>
                  <a:endParaRPr lang="en-US" sz="2000"/>
                </a:p>
              </p:txBody>
            </p:sp>
            <p:sp>
              <p:nvSpPr>
                <p:cNvPr id="580452" name="Freeform 868"/>
                <p:cNvSpPr>
                  <a:spLocks/>
                </p:cNvSpPr>
                <p:nvPr/>
              </p:nvSpPr>
              <p:spPr bwMode="auto">
                <a:xfrm>
                  <a:off x="2598" y="1940"/>
                  <a:ext cx="402" cy="44"/>
                </a:xfrm>
                <a:custGeom>
                  <a:avLst/>
                  <a:gdLst/>
                  <a:ahLst/>
                  <a:cxnLst>
                    <a:cxn ang="0">
                      <a:pos x="402" y="44"/>
                    </a:cxn>
                    <a:cxn ang="0">
                      <a:pos x="0" y="17"/>
                    </a:cxn>
                    <a:cxn ang="0">
                      <a:pos x="0" y="0"/>
                    </a:cxn>
                    <a:cxn ang="0">
                      <a:pos x="402" y="29"/>
                    </a:cxn>
                    <a:cxn ang="0">
                      <a:pos x="402" y="44"/>
                    </a:cxn>
                  </a:cxnLst>
                  <a:rect l="0" t="0" r="r" b="b"/>
                  <a:pathLst>
                    <a:path w="402" h="44">
                      <a:moveTo>
                        <a:pt x="402" y="44"/>
                      </a:moveTo>
                      <a:lnTo>
                        <a:pt x="0" y="17"/>
                      </a:lnTo>
                      <a:lnTo>
                        <a:pt x="0" y="0"/>
                      </a:lnTo>
                      <a:lnTo>
                        <a:pt x="402" y="29"/>
                      </a:lnTo>
                      <a:lnTo>
                        <a:pt x="402" y="44"/>
                      </a:lnTo>
                      <a:close/>
                    </a:path>
                  </a:pathLst>
                </a:custGeom>
                <a:solidFill>
                  <a:srgbClr val="A4A4A4"/>
                </a:solidFill>
                <a:ln w="9525">
                  <a:noFill/>
                  <a:round/>
                  <a:headEnd/>
                  <a:tailEnd/>
                </a:ln>
              </p:spPr>
              <p:txBody>
                <a:bodyPr/>
                <a:lstStyle/>
                <a:p>
                  <a:endParaRPr lang="en-US" sz="2000"/>
                </a:p>
              </p:txBody>
            </p:sp>
            <p:sp>
              <p:nvSpPr>
                <p:cNvPr id="580453" name="Freeform 869"/>
                <p:cNvSpPr>
                  <a:spLocks/>
                </p:cNvSpPr>
                <p:nvPr/>
              </p:nvSpPr>
              <p:spPr bwMode="auto">
                <a:xfrm>
                  <a:off x="2598" y="1940"/>
                  <a:ext cx="402" cy="44"/>
                </a:xfrm>
                <a:custGeom>
                  <a:avLst/>
                  <a:gdLst/>
                  <a:ahLst/>
                  <a:cxnLst>
                    <a:cxn ang="0">
                      <a:pos x="402" y="44"/>
                    </a:cxn>
                    <a:cxn ang="0">
                      <a:pos x="0" y="17"/>
                    </a:cxn>
                    <a:cxn ang="0">
                      <a:pos x="0" y="0"/>
                    </a:cxn>
                    <a:cxn ang="0">
                      <a:pos x="402" y="29"/>
                    </a:cxn>
                    <a:cxn ang="0">
                      <a:pos x="402" y="44"/>
                    </a:cxn>
                  </a:cxnLst>
                  <a:rect l="0" t="0" r="r" b="b"/>
                  <a:pathLst>
                    <a:path w="402" h="44">
                      <a:moveTo>
                        <a:pt x="402" y="44"/>
                      </a:moveTo>
                      <a:lnTo>
                        <a:pt x="0" y="17"/>
                      </a:lnTo>
                      <a:lnTo>
                        <a:pt x="0" y="0"/>
                      </a:lnTo>
                      <a:lnTo>
                        <a:pt x="402" y="29"/>
                      </a:lnTo>
                      <a:lnTo>
                        <a:pt x="402" y="44"/>
                      </a:lnTo>
                      <a:close/>
                    </a:path>
                  </a:pathLst>
                </a:custGeom>
                <a:solidFill>
                  <a:srgbClr val="A4A4A4"/>
                </a:solidFill>
                <a:ln w="9525">
                  <a:noFill/>
                  <a:round/>
                  <a:headEnd/>
                  <a:tailEnd/>
                </a:ln>
              </p:spPr>
              <p:txBody>
                <a:bodyPr/>
                <a:lstStyle/>
                <a:p>
                  <a:endParaRPr lang="en-US" sz="2000"/>
                </a:p>
              </p:txBody>
            </p:sp>
            <p:sp>
              <p:nvSpPr>
                <p:cNvPr id="580454" name="Freeform 870"/>
                <p:cNvSpPr>
                  <a:spLocks/>
                </p:cNvSpPr>
                <p:nvPr/>
              </p:nvSpPr>
              <p:spPr bwMode="auto">
                <a:xfrm>
                  <a:off x="2598" y="1941"/>
                  <a:ext cx="402" cy="44"/>
                </a:xfrm>
                <a:custGeom>
                  <a:avLst/>
                  <a:gdLst/>
                  <a:ahLst/>
                  <a:cxnLst>
                    <a:cxn ang="0">
                      <a:pos x="402" y="44"/>
                    </a:cxn>
                    <a:cxn ang="0">
                      <a:pos x="0" y="16"/>
                    </a:cxn>
                    <a:cxn ang="0">
                      <a:pos x="0" y="0"/>
                    </a:cxn>
                    <a:cxn ang="0">
                      <a:pos x="402" y="29"/>
                    </a:cxn>
                    <a:cxn ang="0">
                      <a:pos x="402" y="44"/>
                    </a:cxn>
                  </a:cxnLst>
                  <a:rect l="0" t="0" r="r" b="b"/>
                  <a:pathLst>
                    <a:path w="402" h="44">
                      <a:moveTo>
                        <a:pt x="402" y="44"/>
                      </a:moveTo>
                      <a:lnTo>
                        <a:pt x="0" y="16"/>
                      </a:lnTo>
                      <a:lnTo>
                        <a:pt x="0" y="0"/>
                      </a:lnTo>
                      <a:lnTo>
                        <a:pt x="402" y="29"/>
                      </a:lnTo>
                      <a:lnTo>
                        <a:pt x="402" y="44"/>
                      </a:lnTo>
                      <a:close/>
                    </a:path>
                  </a:pathLst>
                </a:custGeom>
                <a:solidFill>
                  <a:srgbClr val="A4A4A4"/>
                </a:solidFill>
                <a:ln w="9525">
                  <a:noFill/>
                  <a:round/>
                  <a:headEnd/>
                  <a:tailEnd/>
                </a:ln>
              </p:spPr>
              <p:txBody>
                <a:bodyPr/>
                <a:lstStyle/>
                <a:p>
                  <a:endParaRPr lang="en-US" sz="2000"/>
                </a:p>
              </p:txBody>
            </p:sp>
            <p:sp>
              <p:nvSpPr>
                <p:cNvPr id="580455" name="Freeform 871"/>
                <p:cNvSpPr>
                  <a:spLocks/>
                </p:cNvSpPr>
                <p:nvPr/>
              </p:nvSpPr>
              <p:spPr bwMode="auto">
                <a:xfrm>
                  <a:off x="2598" y="1942"/>
                  <a:ext cx="402" cy="43"/>
                </a:xfrm>
                <a:custGeom>
                  <a:avLst/>
                  <a:gdLst/>
                  <a:ahLst/>
                  <a:cxnLst>
                    <a:cxn ang="0">
                      <a:pos x="402" y="43"/>
                    </a:cxn>
                    <a:cxn ang="0">
                      <a:pos x="0" y="16"/>
                    </a:cxn>
                    <a:cxn ang="0">
                      <a:pos x="0" y="0"/>
                    </a:cxn>
                    <a:cxn ang="0">
                      <a:pos x="402" y="28"/>
                    </a:cxn>
                    <a:cxn ang="0">
                      <a:pos x="402" y="43"/>
                    </a:cxn>
                  </a:cxnLst>
                  <a:rect l="0" t="0" r="r" b="b"/>
                  <a:pathLst>
                    <a:path w="402" h="43">
                      <a:moveTo>
                        <a:pt x="402" y="43"/>
                      </a:moveTo>
                      <a:lnTo>
                        <a:pt x="0" y="16"/>
                      </a:lnTo>
                      <a:lnTo>
                        <a:pt x="0" y="0"/>
                      </a:lnTo>
                      <a:lnTo>
                        <a:pt x="402" y="28"/>
                      </a:lnTo>
                      <a:lnTo>
                        <a:pt x="402" y="43"/>
                      </a:lnTo>
                      <a:close/>
                    </a:path>
                  </a:pathLst>
                </a:custGeom>
                <a:solidFill>
                  <a:srgbClr val="A4A4A4"/>
                </a:solidFill>
                <a:ln w="9525">
                  <a:noFill/>
                  <a:round/>
                  <a:headEnd/>
                  <a:tailEnd/>
                </a:ln>
              </p:spPr>
              <p:txBody>
                <a:bodyPr/>
                <a:lstStyle/>
                <a:p>
                  <a:endParaRPr lang="en-US" sz="2000"/>
                </a:p>
              </p:txBody>
            </p:sp>
            <p:sp>
              <p:nvSpPr>
                <p:cNvPr id="580456" name="Freeform 872"/>
                <p:cNvSpPr>
                  <a:spLocks/>
                </p:cNvSpPr>
                <p:nvPr/>
              </p:nvSpPr>
              <p:spPr bwMode="auto">
                <a:xfrm>
                  <a:off x="2598" y="1943"/>
                  <a:ext cx="402" cy="44"/>
                </a:xfrm>
                <a:custGeom>
                  <a:avLst/>
                  <a:gdLst/>
                  <a:ahLst/>
                  <a:cxnLst>
                    <a:cxn ang="0">
                      <a:pos x="402" y="44"/>
                    </a:cxn>
                    <a:cxn ang="0">
                      <a:pos x="0" y="16"/>
                    </a:cxn>
                    <a:cxn ang="0">
                      <a:pos x="0" y="0"/>
                    </a:cxn>
                    <a:cxn ang="0">
                      <a:pos x="402" y="28"/>
                    </a:cxn>
                    <a:cxn ang="0">
                      <a:pos x="402" y="44"/>
                    </a:cxn>
                  </a:cxnLst>
                  <a:rect l="0" t="0" r="r" b="b"/>
                  <a:pathLst>
                    <a:path w="402" h="44">
                      <a:moveTo>
                        <a:pt x="402" y="44"/>
                      </a:moveTo>
                      <a:lnTo>
                        <a:pt x="0" y="16"/>
                      </a:lnTo>
                      <a:lnTo>
                        <a:pt x="0" y="0"/>
                      </a:lnTo>
                      <a:lnTo>
                        <a:pt x="402" y="28"/>
                      </a:lnTo>
                      <a:lnTo>
                        <a:pt x="402" y="44"/>
                      </a:lnTo>
                      <a:close/>
                    </a:path>
                  </a:pathLst>
                </a:custGeom>
                <a:solidFill>
                  <a:srgbClr val="A4A4A4"/>
                </a:solidFill>
                <a:ln w="9525">
                  <a:noFill/>
                  <a:round/>
                  <a:headEnd/>
                  <a:tailEnd/>
                </a:ln>
              </p:spPr>
              <p:txBody>
                <a:bodyPr/>
                <a:lstStyle/>
                <a:p>
                  <a:endParaRPr lang="en-US" sz="2000"/>
                </a:p>
              </p:txBody>
            </p:sp>
            <p:sp>
              <p:nvSpPr>
                <p:cNvPr id="580457" name="Freeform 873"/>
                <p:cNvSpPr>
                  <a:spLocks/>
                </p:cNvSpPr>
                <p:nvPr/>
              </p:nvSpPr>
              <p:spPr bwMode="auto">
                <a:xfrm>
                  <a:off x="2598" y="1943"/>
                  <a:ext cx="402" cy="44"/>
                </a:xfrm>
                <a:custGeom>
                  <a:avLst/>
                  <a:gdLst/>
                  <a:ahLst/>
                  <a:cxnLst>
                    <a:cxn ang="0">
                      <a:pos x="402" y="44"/>
                    </a:cxn>
                    <a:cxn ang="0">
                      <a:pos x="0" y="17"/>
                    </a:cxn>
                    <a:cxn ang="0">
                      <a:pos x="0" y="0"/>
                    </a:cxn>
                    <a:cxn ang="0">
                      <a:pos x="402" y="28"/>
                    </a:cxn>
                    <a:cxn ang="0">
                      <a:pos x="402" y="44"/>
                    </a:cxn>
                  </a:cxnLst>
                  <a:rect l="0" t="0" r="r" b="b"/>
                  <a:pathLst>
                    <a:path w="402" h="44">
                      <a:moveTo>
                        <a:pt x="402" y="44"/>
                      </a:moveTo>
                      <a:lnTo>
                        <a:pt x="0" y="17"/>
                      </a:lnTo>
                      <a:lnTo>
                        <a:pt x="0" y="0"/>
                      </a:lnTo>
                      <a:lnTo>
                        <a:pt x="402" y="28"/>
                      </a:lnTo>
                      <a:lnTo>
                        <a:pt x="402" y="44"/>
                      </a:lnTo>
                      <a:close/>
                    </a:path>
                  </a:pathLst>
                </a:custGeom>
                <a:solidFill>
                  <a:srgbClr val="A4A4A4"/>
                </a:solidFill>
                <a:ln w="9525">
                  <a:noFill/>
                  <a:round/>
                  <a:headEnd/>
                  <a:tailEnd/>
                </a:ln>
              </p:spPr>
              <p:txBody>
                <a:bodyPr/>
                <a:lstStyle/>
                <a:p>
                  <a:endParaRPr lang="en-US" sz="2000"/>
                </a:p>
              </p:txBody>
            </p:sp>
            <p:sp>
              <p:nvSpPr>
                <p:cNvPr id="580458" name="Freeform 874"/>
                <p:cNvSpPr>
                  <a:spLocks/>
                </p:cNvSpPr>
                <p:nvPr/>
              </p:nvSpPr>
              <p:spPr bwMode="auto">
                <a:xfrm>
                  <a:off x="2598" y="1944"/>
                  <a:ext cx="402" cy="43"/>
                </a:xfrm>
                <a:custGeom>
                  <a:avLst/>
                  <a:gdLst/>
                  <a:ahLst/>
                  <a:cxnLst>
                    <a:cxn ang="0">
                      <a:pos x="402" y="43"/>
                    </a:cxn>
                    <a:cxn ang="0">
                      <a:pos x="0" y="16"/>
                    </a:cxn>
                    <a:cxn ang="0">
                      <a:pos x="0" y="0"/>
                    </a:cxn>
                    <a:cxn ang="0">
                      <a:pos x="402" y="28"/>
                    </a:cxn>
                    <a:cxn ang="0">
                      <a:pos x="402" y="43"/>
                    </a:cxn>
                  </a:cxnLst>
                  <a:rect l="0" t="0" r="r" b="b"/>
                  <a:pathLst>
                    <a:path w="402" h="43">
                      <a:moveTo>
                        <a:pt x="402" y="43"/>
                      </a:moveTo>
                      <a:lnTo>
                        <a:pt x="0" y="16"/>
                      </a:lnTo>
                      <a:lnTo>
                        <a:pt x="0" y="0"/>
                      </a:lnTo>
                      <a:lnTo>
                        <a:pt x="402" y="28"/>
                      </a:lnTo>
                      <a:lnTo>
                        <a:pt x="402" y="43"/>
                      </a:lnTo>
                      <a:close/>
                    </a:path>
                  </a:pathLst>
                </a:custGeom>
                <a:solidFill>
                  <a:srgbClr val="A4A4A4"/>
                </a:solidFill>
                <a:ln w="9525">
                  <a:noFill/>
                  <a:round/>
                  <a:headEnd/>
                  <a:tailEnd/>
                </a:ln>
              </p:spPr>
              <p:txBody>
                <a:bodyPr/>
                <a:lstStyle/>
                <a:p>
                  <a:endParaRPr lang="en-US" sz="2000"/>
                </a:p>
              </p:txBody>
            </p:sp>
            <p:sp>
              <p:nvSpPr>
                <p:cNvPr id="580459" name="Freeform 875"/>
                <p:cNvSpPr>
                  <a:spLocks/>
                </p:cNvSpPr>
                <p:nvPr/>
              </p:nvSpPr>
              <p:spPr bwMode="auto">
                <a:xfrm>
                  <a:off x="2598" y="1945"/>
                  <a:ext cx="402" cy="42"/>
                </a:xfrm>
                <a:custGeom>
                  <a:avLst/>
                  <a:gdLst/>
                  <a:ahLst/>
                  <a:cxnLst>
                    <a:cxn ang="0">
                      <a:pos x="402" y="42"/>
                    </a:cxn>
                    <a:cxn ang="0">
                      <a:pos x="0" y="15"/>
                    </a:cxn>
                    <a:cxn ang="0">
                      <a:pos x="0" y="0"/>
                    </a:cxn>
                    <a:cxn ang="0">
                      <a:pos x="402" y="27"/>
                    </a:cxn>
                    <a:cxn ang="0">
                      <a:pos x="402" y="42"/>
                    </a:cxn>
                  </a:cxnLst>
                  <a:rect l="0" t="0" r="r" b="b"/>
                  <a:pathLst>
                    <a:path w="402" h="42">
                      <a:moveTo>
                        <a:pt x="402" y="42"/>
                      </a:moveTo>
                      <a:lnTo>
                        <a:pt x="0" y="15"/>
                      </a:lnTo>
                      <a:lnTo>
                        <a:pt x="0" y="0"/>
                      </a:lnTo>
                      <a:lnTo>
                        <a:pt x="402" y="27"/>
                      </a:lnTo>
                      <a:lnTo>
                        <a:pt x="402" y="42"/>
                      </a:lnTo>
                      <a:close/>
                    </a:path>
                  </a:pathLst>
                </a:custGeom>
                <a:solidFill>
                  <a:srgbClr val="A4A4A4"/>
                </a:solidFill>
                <a:ln w="9525">
                  <a:noFill/>
                  <a:round/>
                  <a:headEnd/>
                  <a:tailEnd/>
                </a:ln>
              </p:spPr>
              <p:txBody>
                <a:bodyPr/>
                <a:lstStyle/>
                <a:p>
                  <a:endParaRPr lang="en-US" sz="2000"/>
                </a:p>
              </p:txBody>
            </p:sp>
            <p:sp>
              <p:nvSpPr>
                <p:cNvPr id="580460" name="Freeform 876"/>
                <p:cNvSpPr>
                  <a:spLocks/>
                </p:cNvSpPr>
                <p:nvPr/>
              </p:nvSpPr>
              <p:spPr bwMode="auto">
                <a:xfrm>
                  <a:off x="2598" y="1946"/>
                  <a:ext cx="402" cy="42"/>
                </a:xfrm>
                <a:custGeom>
                  <a:avLst/>
                  <a:gdLst/>
                  <a:ahLst/>
                  <a:cxnLst>
                    <a:cxn ang="0">
                      <a:pos x="402" y="42"/>
                    </a:cxn>
                    <a:cxn ang="0">
                      <a:pos x="0" y="15"/>
                    </a:cxn>
                    <a:cxn ang="0">
                      <a:pos x="0" y="0"/>
                    </a:cxn>
                    <a:cxn ang="0">
                      <a:pos x="402" y="27"/>
                    </a:cxn>
                    <a:cxn ang="0">
                      <a:pos x="402" y="42"/>
                    </a:cxn>
                  </a:cxnLst>
                  <a:rect l="0" t="0" r="r" b="b"/>
                  <a:pathLst>
                    <a:path w="402" h="42">
                      <a:moveTo>
                        <a:pt x="402" y="42"/>
                      </a:moveTo>
                      <a:lnTo>
                        <a:pt x="0" y="15"/>
                      </a:lnTo>
                      <a:lnTo>
                        <a:pt x="0" y="0"/>
                      </a:lnTo>
                      <a:lnTo>
                        <a:pt x="402" y="27"/>
                      </a:lnTo>
                      <a:lnTo>
                        <a:pt x="402" y="42"/>
                      </a:lnTo>
                      <a:close/>
                    </a:path>
                  </a:pathLst>
                </a:custGeom>
                <a:solidFill>
                  <a:srgbClr val="A4A4A4"/>
                </a:solidFill>
                <a:ln w="9525">
                  <a:noFill/>
                  <a:round/>
                  <a:headEnd/>
                  <a:tailEnd/>
                </a:ln>
              </p:spPr>
              <p:txBody>
                <a:bodyPr/>
                <a:lstStyle/>
                <a:p>
                  <a:endParaRPr lang="en-US" sz="2000"/>
                </a:p>
              </p:txBody>
            </p:sp>
            <p:sp>
              <p:nvSpPr>
                <p:cNvPr id="580461" name="Freeform 877"/>
                <p:cNvSpPr>
                  <a:spLocks/>
                </p:cNvSpPr>
                <p:nvPr/>
              </p:nvSpPr>
              <p:spPr bwMode="auto">
                <a:xfrm>
                  <a:off x="2598" y="1946"/>
                  <a:ext cx="402" cy="43"/>
                </a:xfrm>
                <a:custGeom>
                  <a:avLst/>
                  <a:gdLst/>
                  <a:ahLst/>
                  <a:cxnLst>
                    <a:cxn ang="0">
                      <a:pos x="402" y="43"/>
                    </a:cxn>
                    <a:cxn ang="0">
                      <a:pos x="0" y="16"/>
                    </a:cxn>
                    <a:cxn ang="0">
                      <a:pos x="0" y="0"/>
                    </a:cxn>
                    <a:cxn ang="0">
                      <a:pos x="402" y="27"/>
                    </a:cxn>
                    <a:cxn ang="0">
                      <a:pos x="402" y="43"/>
                    </a:cxn>
                  </a:cxnLst>
                  <a:rect l="0" t="0" r="r" b="b"/>
                  <a:pathLst>
                    <a:path w="402" h="43">
                      <a:moveTo>
                        <a:pt x="402" y="43"/>
                      </a:moveTo>
                      <a:lnTo>
                        <a:pt x="0" y="16"/>
                      </a:lnTo>
                      <a:lnTo>
                        <a:pt x="0" y="0"/>
                      </a:lnTo>
                      <a:lnTo>
                        <a:pt x="402" y="27"/>
                      </a:lnTo>
                      <a:lnTo>
                        <a:pt x="402" y="43"/>
                      </a:lnTo>
                      <a:close/>
                    </a:path>
                  </a:pathLst>
                </a:custGeom>
                <a:solidFill>
                  <a:srgbClr val="A4A4A4"/>
                </a:solidFill>
                <a:ln w="9525">
                  <a:noFill/>
                  <a:round/>
                  <a:headEnd/>
                  <a:tailEnd/>
                </a:ln>
              </p:spPr>
              <p:txBody>
                <a:bodyPr/>
                <a:lstStyle/>
                <a:p>
                  <a:endParaRPr lang="en-US" sz="2000"/>
                </a:p>
              </p:txBody>
            </p:sp>
            <p:sp>
              <p:nvSpPr>
                <p:cNvPr id="580462" name="Freeform 878"/>
                <p:cNvSpPr>
                  <a:spLocks/>
                </p:cNvSpPr>
                <p:nvPr/>
              </p:nvSpPr>
              <p:spPr bwMode="auto">
                <a:xfrm>
                  <a:off x="2598" y="1946"/>
                  <a:ext cx="402" cy="44"/>
                </a:xfrm>
                <a:custGeom>
                  <a:avLst/>
                  <a:gdLst/>
                  <a:ahLst/>
                  <a:cxnLst>
                    <a:cxn ang="0">
                      <a:pos x="402" y="44"/>
                    </a:cxn>
                    <a:cxn ang="0">
                      <a:pos x="0" y="16"/>
                    </a:cxn>
                    <a:cxn ang="0">
                      <a:pos x="0" y="0"/>
                    </a:cxn>
                    <a:cxn ang="0">
                      <a:pos x="402" y="28"/>
                    </a:cxn>
                    <a:cxn ang="0">
                      <a:pos x="402" y="44"/>
                    </a:cxn>
                  </a:cxnLst>
                  <a:rect l="0" t="0" r="r" b="b"/>
                  <a:pathLst>
                    <a:path w="402" h="44">
                      <a:moveTo>
                        <a:pt x="402" y="44"/>
                      </a:moveTo>
                      <a:lnTo>
                        <a:pt x="0" y="16"/>
                      </a:lnTo>
                      <a:lnTo>
                        <a:pt x="0" y="0"/>
                      </a:lnTo>
                      <a:lnTo>
                        <a:pt x="402" y="28"/>
                      </a:lnTo>
                      <a:lnTo>
                        <a:pt x="402" y="44"/>
                      </a:lnTo>
                      <a:close/>
                    </a:path>
                  </a:pathLst>
                </a:custGeom>
                <a:solidFill>
                  <a:srgbClr val="B4B4B4"/>
                </a:solidFill>
                <a:ln w="9525">
                  <a:noFill/>
                  <a:round/>
                  <a:headEnd/>
                  <a:tailEnd/>
                </a:ln>
              </p:spPr>
              <p:txBody>
                <a:bodyPr/>
                <a:lstStyle/>
                <a:p>
                  <a:endParaRPr lang="en-US" sz="2000"/>
                </a:p>
              </p:txBody>
            </p:sp>
            <p:sp>
              <p:nvSpPr>
                <p:cNvPr id="580463" name="Freeform 879"/>
                <p:cNvSpPr>
                  <a:spLocks/>
                </p:cNvSpPr>
                <p:nvPr/>
              </p:nvSpPr>
              <p:spPr bwMode="auto">
                <a:xfrm>
                  <a:off x="2598" y="1947"/>
                  <a:ext cx="402" cy="43"/>
                </a:xfrm>
                <a:custGeom>
                  <a:avLst/>
                  <a:gdLst/>
                  <a:ahLst/>
                  <a:cxnLst>
                    <a:cxn ang="0">
                      <a:pos x="402" y="43"/>
                    </a:cxn>
                    <a:cxn ang="0">
                      <a:pos x="0" y="16"/>
                    </a:cxn>
                    <a:cxn ang="0">
                      <a:pos x="0" y="0"/>
                    </a:cxn>
                    <a:cxn ang="0">
                      <a:pos x="402" y="27"/>
                    </a:cxn>
                    <a:cxn ang="0">
                      <a:pos x="402" y="43"/>
                    </a:cxn>
                  </a:cxnLst>
                  <a:rect l="0" t="0" r="r" b="b"/>
                  <a:pathLst>
                    <a:path w="402" h="43">
                      <a:moveTo>
                        <a:pt x="402" y="43"/>
                      </a:moveTo>
                      <a:lnTo>
                        <a:pt x="0" y="16"/>
                      </a:lnTo>
                      <a:lnTo>
                        <a:pt x="0" y="0"/>
                      </a:lnTo>
                      <a:lnTo>
                        <a:pt x="402" y="27"/>
                      </a:lnTo>
                      <a:lnTo>
                        <a:pt x="402" y="43"/>
                      </a:lnTo>
                      <a:close/>
                    </a:path>
                  </a:pathLst>
                </a:custGeom>
                <a:solidFill>
                  <a:srgbClr val="B4B4B4"/>
                </a:solidFill>
                <a:ln w="9525">
                  <a:noFill/>
                  <a:round/>
                  <a:headEnd/>
                  <a:tailEnd/>
                </a:ln>
              </p:spPr>
              <p:txBody>
                <a:bodyPr/>
                <a:lstStyle/>
                <a:p>
                  <a:endParaRPr lang="en-US" sz="2000"/>
                </a:p>
              </p:txBody>
            </p:sp>
            <p:sp>
              <p:nvSpPr>
                <p:cNvPr id="580464" name="Freeform 880"/>
                <p:cNvSpPr>
                  <a:spLocks/>
                </p:cNvSpPr>
                <p:nvPr/>
              </p:nvSpPr>
              <p:spPr bwMode="auto">
                <a:xfrm>
                  <a:off x="2598" y="1948"/>
                  <a:ext cx="402" cy="42"/>
                </a:xfrm>
                <a:custGeom>
                  <a:avLst/>
                  <a:gdLst/>
                  <a:ahLst/>
                  <a:cxnLst>
                    <a:cxn ang="0">
                      <a:pos x="402" y="42"/>
                    </a:cxn>
                    <a:cxn ang="0">
                      <a:pos x="0" y="16"/>
                    </a:cxn>
                    <a:cxn ang="0">
                      <a:pos x="0" y="0"/>
                    </a:cxn>
                    <a:cxn ang="0">
                      <a:pos x="402" y="27"/>
                    </a:cxn>
                    <a:cxn ang="0">
                      <a:pos x="402" y="42"/>
                    </a:cxn>
                  </a:cxnLst>
                  <a:rect l="0" t="0" r="r" b="b"/>
                  <a:pathLst>
                    <a:path w="402" h="42">
                      <a:moveTo>
                        <a:pt x="402" y="42"/>
                      </a:moveTo>
                      <a:lnTo>
                        <a:pt x="0" y="16"/>
                      </a:lnTo>
                      <a:lnTo>
                        <a:pt x="0" y="0"/>
                      </a:lnTo>
                      <a:lnTo>
                        <a:pt x="402" y="27"/>
                      </a:lnTo>
                      <a:lnTo>
                        <a:pt x="402" y="42"/>
                      </a:lnTo>
                      <a:close/>
                    </a:path>
                  </a:pathLst>
                </a:custGeom>
                <a:solidFill>
                  <a:srgbClr val="B4B4B4"/>
                </a:solidFill>
                <a:ln w="9525">
                  <a:noFill/>
                  <a:round/>
                  <a:headEnd/>
                  <a:tailEnd/>
                </a:ln>
              </p:spPr>
              <p:txBody>
                <a:bodyPr/>
                <a:lstStyle/>
                <a:p>
                  <a:endParaRPr lang="en-US" sz="2000"/>
                </a:p>
              </p:txBody>
            </p:sp>
            <p:sp>
              <p:nvSpPr>
                <p:cNvPr id="580465" name="Freeform 881"/>
                <p:cNvSpPr>
                  <a:spLocks/>
                </p:cNvSpPr>
                <p:nvPr/>
              </p:nvSpPr>
              <p:spPr bwMode="auto">
                <a:xfrm>
                  <a:off x="2598" y="1949"/>
                  <a:ext cx="402" cy="42"/>
                </a:xfrm>
                <a:custGeom>
                  <a:avLst/>
                  <a:gdLst/>
                  <a:ahLst/>
                  <a:cxnLst>
                    <a:cxn ang="0">
                      <a:pos x="402" y="42"/>
                    </a:cxn>
                    <a:cxn ang="0">
                      <a:pos x="0" y="15"/>
                    </a:cxn>
                    <a:cxn ang="0">
                      <a:pos x="0" y="0"/>
                    </a:cxn>
                    <a:cxn ang="0">
                      <a:pos x="402" y="26"/>
                    </a:cxn>
                    <a:cxn ang="0">
                      <a:pos x="402" y="42"/>
                    </a:cxn>
                  </a:cxnLst>
                  <a:rect l="0" t="0" r="r" b="b"/>
                  <a:pathLst>
                    <a:path w="402" h="42">
                      <a:moveTo>
                        <a:pt x="402" y="42"/>
                      </a:moveTo>
                      <a:lnTo>
                        <a:pt x="0" y="15"/>
                      </a:lnTo>
                      <a:lnTo>
                        <a:pt x="0" y="0"/>
                      </a:lnTo>
                      <a:lnTo>
                        <a:pt x="402" y="26"/>
                      </a:lnTo>
                      <a:lnTo>
                        <a:pt x="402" y="42"/>
                      </a:lnTo>
                      <a:close/>
                    </a:path>
                  </a:pathLst>
                </a:custGeom>
                <a:solidFill>
                  <a:srgbClr val="B4B4B4"/>
                </a:solidFill>
                <a:ln w="9525">
                  <a:noFill/>
                  <a:round/>
                  <a:headEnd/>
                  <a:tailEnd/>
                </a:ln>
              </p:spPr>
              <p:txBody>
                <a:bodyPr/>
                <a:lstStyle/>
                <a:p>
                  <a:endParaRPr lang="en-US" sz="2000"/>
                </a:p>
              </p:txBody>
            </p:sp>
            <p:sp>
              <p:nvSpPr>
                <p:cNvPr id="580466" name="Freeform 882"/>
                <p:cNvSpPr>
                  <a:spLocks/>
                </p:cNvSpPr>
                <p:nvPr/>
              </p:nvSpPr>
              <p:spPr bwMode="auto">
                <a:xfrm>
                  <a:off x="2598" y="1949"/>
                  <a:ext cx="402" cy="42"/>
                </a:xfrm>
                <a:custGeom>
                  <a:avLst/>
                  <a:gdLst/>
                  <a:ahLst/>
                  <a:cxnLst>
                    <a:cxn ang="0">
                      <a:pos x="402" y="42"/>
                    </a:cxn>
                    <a:cxn ang="0">
                      <a:pos x="0" y="15"/>
                    </a:cxn>
                    <a:cxn ang="0">
                      <a:pos x="0" y="0"/>
                    </a:cxn>
                    <a:cxn ang="0">
                      <a:pos x="402" y="26"/>
                    </a:cxn>
                    <a:cxn ang="0">
                      <a:pos x="402" y="42"/>
                    </a:cxn>
                  </a:cxnLst>
                  <a:rect l="0" t="0" r="r" b="b"/>
                  <a:pathLst>
                    <a:path w="402" h="42">
                      <a:moveTo>
                        <a:pt x="402" y="42"/>
                      </a:moveTo>
                      <a:lnTo>
                        <a:pt x="0" y="15"/>
                      </a:lnTo>
                      <a:lnTo>
                        <a:pt x="0" y="0"/>
                      </a:lnTo>
                      <a:lnTo>
                        <a:pt x="402" y="26"/>
                      </a:lnTo>
                      <a:lnTo>
                        <a:pt x="402" y="42"/>
                      </a:lnTo>
                      <a:close/>
                    </a:path>
                  </a:pathLst>
                </a:custGeom>
                <a:solidFill>
                  <a:srgbClr val="B4B4B4"/>
                </a:solidFill>
                <a:ln w="9525">
                  <a:noFill/>
                  <a:round/>
                  <a:headEnd/>
                  <a:tailEnd/>
                </a:ln>
              </p:spPr>
              <p:txBody>
                <a:bodyPr/>
                <a:lstStyle/>
                <a:p>
                  <a:endParaRPr lang="en-US" sz="2000"/>
                </a:p>
              </p:txBody>
            </p:sp>
            <p:sp>
              <p:nvSpPr>
                <p:cNvPr id="580467" name="Freeform 883"/>
                <p:cNvSpPr>
                  <a:spLocks/>
                </p:cNvSpPr>
                <p:nvPr/>
              </p:nvSpPr>
              <p:spPr bwMode="auto">
                <a:xfrm>
                  <a:off x="2598" y="1950"/>
                  <a:ext cx="402" cy="41"/>
                </a:xfrm>
                <a:custGeom>
                  <a:avLst/>
                  <a:gdLst/>
                  <a:ahLst/>
                  <a:cxnLst>
                    <a:cxn ang="0">
                      <a:pos x="402" y="41"/>
                    </a:cxn>
                    <a:cxn ang="0">
                      <a:pos x="0" y="15"/>
                    </a:cxn>
                    <a:cxn ang="0">
                      <a:pos x="0" y="0"/>
                    </a:cxn>
                    <a:cxn ang="0">
                      <a:pos x="402" y="26"/>
                    </a:cxn>
                    <a:cxn ang="0">
                      <a:pos x="402" y="41"/>
                    </a:cxn>
                  </a:cxnLst>
                  <a:rect l="0" t="0" r="r" b="b"/>
                  <a:pathLst>
                    <a:path w="402" h="41">
                      <a:moveTo>
                        <a:pt x="402" y="41"/>
                      </a:moveTo>
                      <a:lnTo>
                        <a:pt x="0" y="15"/>
                      </a:lnTo>
                      <a:lnTo>
                        <a:pt x="0" y="0"/>
                      </a:lnTo>
                      <a:lnTo>
                        <a:pt x="402" y="26"/>
                      </a:lnTo>
                      <a:lnTo>
                        <a:pt x="402" y="41"/>
                      </a:lnTo>
                      <a:close/>
                    </a:path>
                  </a:pathLst>
                </a:custGeom>
                <a:solidFill>
                  <a:srgbClr val="B4B4B4"/>
                </a:solidFill>
                <a:ln w="9525">
                  <a:noFill/>
                  <a:round/>
                  <a:headEnd/>
                  <a:tailEnd/>
                </a:ln>
              </p:spPr>
              <p:txBody>
                <a:bodyPr/>
                <a:lstStyle/>
                <a:p>
                  <a:endParaRPr lang="en-US" sz="2000"/>
                </a:p>
              </p:txBody>
            </p:sp>
            <p:sp>
              <p:nvSpPr>
                <p:cNvPr id="580468" name="Freeform 884"/>
                <p:cNvSpPr>
                  <a:spLocks/>
                </p:cNvSpPr>
                <p:nvPr/>
              </p:nvSpPr>
              <p:spPr bwMode="auto">
                <a:xfrm>
                  <a:off x="2598" y="1951"/>
                  <a:ext cx="402" cy="41"/>
                </a:xfrm>
                <a:custGeom>
                  <a:avLst/>
                  <a:gdLst/>
                  <a:ahLst/>
                  <a:cxnLst>
                    <a:cxn ang="0">
                      <a:pos x="402" y="41"/>
                    </a:cxn>
                    <a:cxn ang="0">
                      <a:pos x="0" y="15"/>
                    </a:cxn>
                    <a:cxn ang="0">
                      <a:pos x="0" y="0"/>
                    </a:cxn>
                    <a:cxn ang="0">
                      <a:pos x="402" y="25"/>
                    </a:cxn>
                    <a:cxn ang="0">
                      <a:pos x="402" y="41"/>
                    </a:cxn>
                  </a:cxnLst>
                  <a:rect l="0" t="0" r="r" b="b"/>
                  <a:pathLst>
                    <a:path w="402" h="41">
                      <a:moveTo>
                        <a:pt x="402" y="41"/>
                      </a:moveTo>
                      <a:lnTo>
                        <a:pt x="0" y="15"/>
                      </a:lnTo>
                      <a:lnTo>
                        <a:pt x="0" y="0"/>
                      </a:lnTo>
                      <a:lnTo>
                        <a:pt x="402" y="25"/>
                      </a:lnTo>
                      <a:lnTo>
                        <a:pt x="402" y="41"/>
                      </a:lnTo>
                      <a:close/>
                    </a:path>
                  </a:pathLst>
                </a:custGeom>
                <a:solidFill>
                  <a:srgbClr val="B4B4B4"/>
                </a:solidFill>
                <a:ln w="9525">
                  <a:noFill/>
                  <a:round/>
                  <a:headEnd/>
                  <a:tailEnd/>
                </a:ln>
              </p:spPr>
              <p:txBody>
                <a:bodyPr/>
                <a:lstStyle/>
                <a:p>
                  <a:endParaRPr lang="en-US" sz="2000"/>
                </a:p>
              </p:txBody>
            </p:sp>
            <p:sp>
              <p:nvSpPr>
                <p:cNvPr id="580469" name="Freeform 885"/>
                <p:cNvSpPr>
                  <a:spLocks/>
                </p:cNvSpPr>
                <p:nvPr/>
              </p:nvSpPr>
              <p:spPr bwMode="auto">
                <a:xfrm>
                  <a:off x="2598" y="1951"/>
                  <a:ext cx="402" cy="41"/>
                </a:xfrm>
                <a:custGeom>
                  <a:avLst/>
                  <a:gdLst/>
                  <a:ahLst/>
                  <a:cxnLst>
                    <a:cxn ang="0">
                      <a:pos x="402" y="41"/>
                    </a:cxn>
                    <a:cxn ang="0">
                      <a:pos x="0" y="15"/>
                    </a:cxn>
                    <a:cxn ang="0">
                      <a:pos x="0" y="0"/>
                    </a:cxn>
                    <a:cxn ang="0">
                      <a:pos x="402" y="26"/>
                    </a:cxn>
                    <a:cxn ang="0">
                      <a:pos x="402" y="41"/>
                    </a:cxn>
                  </a:cxnLst>
                  <a:rect l="0" t="0" r="r" b="b"/>
                  <a:pathLst>
                    <a:path w="402" h="41">
                      <a:moveTo>
                        <a:pt x="402" y="41"/>
                      </a:moveTo>
                      <a:lnTo>
                        <a:pt x="0" y="15"/>
                      </a:lnTo>
                      <a:lnTo>
                        <a:pt x="0" y="0"/>
                      </a:lnTo>
                      <a:lnTo>
                        <a:pt x="402" y="26"/>
                      </a:lnTo>
                      <a:lnTo>
                        <a:pt x="402" y="41"/>
                      </a:lnTo>
                      <a:close/>
                    </a:path>
                  </a:pathLst>
                </a:custGeom>
                <a:solidFill>
                  <a:srgbClr val="B4B4B4"/>
                </a:solidFill>
                <a:ln w="9525">
                  <a:noFill/>
                  <a:round/>
                  <a:headEnd/>
                  <a:tailEnd/>
                </a:ln>
              </p:spPr>
              <p:txBody>
                <a:bodyPr/>
                <a:lstStyle/>
                <a:p>
                  <a:endParaRPr lang="en-US" sz="2000"/>
                </a:p>
              </p:txBody>
            </p:sp>
            <p:sp>
              <p:nvSpPr>
                <p:cNvPr id="580470" name="Freeform 886"/>
                <p:cNvSpPr>
                  <a:spLocks/>
                </p:cNvSpPr>
                <p:nvPr/>
              </p:nvSpPr>
              <p:spPr bwMode="auto">
                <a:xfrm>
                  <a:off x="2598" y="1951"/>
                  <a:ext cx="402" cy="41"/>
                </a:xfrm>
                <a:custGeom>
                  <a:avLst/>
                  <a:gdLst/>
                  <a:ahLst/>
                  <a:cxnLst>
                    <a:cxn ang="0">
                      <a:pos x="402" y="41"/>
                    </a:cxn>
                    <a:cxn ang="0">
                      <a:pos x="0" y="16"/>
                    </a:cxn>
                    <a:cxn ang="0">
                      <a:pos x="0" y="0"/>
                    </a:cxn>
                    <a:cxn ang="0">
                      <a:pos x="402" y="27"/>
                    </a:cxn>
                    <a:cxn ang="0">
                      <a:pos x="402" y="41"/>
                    </a:cxn>
                  </a:cxnLst>
                  <a:rect l="0" t="0" r="r" b="b"/>
                  <a:pathLst>
                    <a:path w="402" h="41">
                      <a:moveTo>
                        <a:pt x="402" y="41"/>
                      </a:moveTo>
                      <a:lnTo>
                        <a:pt x="0" y="16"/>
                      </a:lnTo>
                      <a:lnTo>
                        <a:pt x="0" y="0"/>
                      </a:lnTo>
                      <a:lnTo>
                        <a:pt x="402" y="27"/>
                      </a:lnTo>
                      <a:lnTo>
                        <a:pt x="402" y="41"/>
                      </a:lnTo>
                      <a:close/>
                    </a:path>
                  </a:pathLst>
                </a:custGeom>
                <a:solidFill>
                  <a:srgbClr val="B4B4B4"/>
                </a:solidFill>
                <a:ln w="9525">
                  <a:noFill/>
                  <a:round/>
                  <a:headEnd/>
                  <a:tailEnd/>
                </a:ln>
              </p:spPr>
              <p:txBody>
                <a:bodyPr/>
                <a:lstStyle/>
                <a:p>
                  <a:endParaRPr lang="en-US" sz="2000"/>
                </a:p>
              </p:txBody>
            </p:sp>
            <p:sp>
              <p:nvSpPr>
                <p:cNvPr id="580471" name="Freeform 887"/>
                <p:cNvSpPr>
                  <a:spLocks/>
                </p:cNvSpPr>
                <p:nvPr/>
              </p:nvSpPr>
              <p:spPr bwMode="auto">
                <a:xfrm>
                  <a:off x="2598" y="1952"/>
                  <a:ext cx="402" cy="42"/>
                </a:xfrm>
                <a:custGeom>
                  <a:avLst/>
                  <a:gdLst/>
                  <a:ahLst/>
                  <a:cxnLst>
                    <a:cxn ang="0">
                      <a:pos x="402" y="42"/>
                    </a:cxn>
                    <a:cxn ang="0">
                      <a:pos x="0" y="16"/>
                    </a:cxn>
                    <a:cxn ang="0">
                      <a:pos x="0" y="0"/>
                    </a:cxn>
                    <a:cxn ang="0">
                      <a:pos x="402" y="26"/>
                    </a:cxn>
                    <a:cxn ang="0">
                      <a:pos x="402" y="42"/>
                    </a:cxn>
                  </a:cxnLst>
                  <a:rect l="0" t="0" r="r" b="b"/>
                  <a:pathLst>
                    <a:path w="402" h="42">
                      <a:moveTo>
                        <a:pt x="402" y="42"/>
                      </a:moveTo>
                      <a:lnTo>
                        <a:pt x="0" y="16"/>
                      </a:lnTo>
                      <a:lnTo>
                        <a:pt x="0" y="0"/>
                      </a:lnTo>
                      <a:lnTo>
                        <a:pt x="402" y="26"/>
                      </a:lnTo>
                      <a:lnTo>
                        <a:pt x="402" y="42"/>
                      </a:lnTo>
                      <a:close/>
                    </a:path>
                  </a:pathLst>
                </a:custGeom>
                <a:solidFill>
                  <a:srgbClr val="B4B4B4"/>
                </a:solidFill>
                <a:ln w="9525">
                  <a:noFill/>
                  <a:round/>
                  <a:headEnd/>
                  <a:tailEnd/>
                </a:ln>
              </p:spPr>
              <p:txBody>
                <a:bodyPr/>
                <a:lstStyle/>
                <a:p>
                  <a:endParaRPr lang="en-US" sz="2000"/>
                </a:p>
              </p:txBody>
            </p:sp>
            <p:sp>
              <p:nvSpPr>
                <p:cNvPr id="580472" name="Freeform 888"/>
                <p:cNvSpPr>
                  <a:spLocks/>
                </p:cNvSpPr>
                <p:nvPr/>
              </p:nvSpPr>
              <p:spPr bwMode="auto">
                <a:xfrm>
                  <a:off x="2598" y="1953"/>
                  <a:ext cx="402" cy="41"/>
                </a:xfrm>
                <a:custGeom>
                  <a:avLst/>
                  <a:gdLst/>
                  <a:ahLst/>
                  <a:cxnLst>
                    <a:cxn ang="0">
                      <a:pos x="402" y="41"/>
                    </a:cxn>
                    <a:cxn ang="0">
                      <a:pos x="0" y="15"/>
                    </a:cxn>
                    <a:cxn ang="0">
                      <a:pos x="0" y="0"/>
                    </a:cxn>
                    <a:cxn ang="0">
                      <a:pos x="402" y="26"/>
                    </a:cxn>
                    <a:cxn ang="0">
                      <a:pos x="402" y="41"/>
                    </a:cxn>
                  </a:cxnLst>
                  <a:rect l="0" t="0" r="r" b="b"/>
                  <a:pathLst>
                    <a:path w="402" h="41">
                      <a:moveTo>
                        <a:pt x="402" y="41"/>
                      </a:moveTo>
                      <a:lnTo>
                        <a:pt x="0" y="15"/>
                      </a:lnTo>
                      <a:lnTo>
                        <a:pt x="0" y="0"/>
                      </a:lnTo>
                      <a:lnTo>
                        <a:pt x="402" y="26"/>
                      </a:lnTo>
                      <a:lnTo>
                        <a:pt x="402" y="41"/>
                      </a:lnTo>
                      <a:close/>
                    </a:path>
                  </a:pathLst>
                </a:custGeom>
                <a:solidFill>
                  <a:srgbClr val="B4B4B4"/>
                </a:solidFill>
                <a:ln w="9525">
                  <a:noFill/>
                  <a:round/>
                  <a:headEnd/>
                  <a:tailEnd/>
                </a:ln>
              </p:spPr>
              <p:txBody>
                <a:bodyPr/>
                <a:lstStyle/>
                <a:p>
                  <a:endParaRPr lang="en-US" sz="2000"/>
                </a:p>
              </p:txBody>
            </p:sp>
            <p:sp>
              <p:nvSpPr>
                <p:cNvPr id="580473" name="Freeform 889"/>
                <p:cNvSpPr>
                  <a:spLocks/>
                </p:cNvSpPr>
                <p:nvPr/>
              </p:nvSpPr>
              <p:spPr bwMode="auto">
                <a:xfrm>
                  <a:off x="2598" y="1953"/>
                  <a:ext cx="402" cy="41"/>
                </a:xfrm>
                <a:custGeom>
                  <a:avLst/>
                  <a:gdLst/>
                  <a:ahLst/>
                  <a:cxnLst>
                    <a:cxn ang="0">
                      <a:pos x="402" y="41"/>
                    </a:cxn>
                    <a:cxn ang="0">
                      <a:pos x="0" y="16"/>
                    </a:cxn>
                    <a:cxn ang="0">
                      <a:pos x="0" y="0"/>
                    </a:cxn>
                    <a:cxn ang="0">
                      <a:pos x="402" y="26"/>
                    </a:cxn>
                    <a:cxn ang="0">
                      <a:pos x="402" y="41"/>
                    </a:cxn>
                  </a:cxnLst>
                  <a:rect l="0" t="0" r="r" b="b"/>
                  <a:pathLst>
                    <a:path w="402" h="41">
                      <a:moveTo>
                        <a:pt x="402" y="41"/>
                      </a:moveTo>
                      <a:lnTo>
                        <a:pt x="0" y="16"/>
                      </a:lnTo>
                      <a:lnTo>
                        <a:pt x="0" y="0"/>
                      </a:lnTo>
                      <a:lnTo>
                        <a:pt x="402" y="26"/>
                      </a:lnTo>
                      <a:lnTo>
                        <a:pt x="402" y="41"/>
                      </a:lnTo>
                      <a:close/>
                    </a:path>
                  </a:pathLst>
                </a:custGeom>
                <a:solidFill>
                  <a:srgbClr val="B4B4B4"/>
                </a:solidFill>
                <a:ln w="9525">
                  <a:noFill/>
                  <a:round/>
                  <a:headEnd/>
                  <a:tailEnd/>
                </a:ln>
              </p:spPr>
              <p:txBody>
                <a:bodyPr/>
                <a:lstStyle/>
                <a:p>
                  <a:endParaRPr lang="en-US" sz="2000"/>
                </a:p>
              </p:txBody>
            </p:sp>
            <p:sp>
              <p:nvSpPr>
                <p:cNvPr id="580474" name="Freeform 890"/>
                <p:cNvSpPr>
                  <a:spLocks/>
                </p:cNvSpPr>
                <p:nvPr/>
              </p:nvSpPr>
              <p:spPr bwMode="auto">
                <a:xfrm>
                  <a:off x="2598" y="1954"/>
                  <a:ext cx="402" cy="41"/>
                </a:xfrm>
                <a:custGeom>
                  <a:avLst/>
                  <a:gdLst/>
                  <a:ahLst/>
                  <a:cxnLst>
                    <a:cxn ang="0">
                      <a:pos x="402" y="41"/>
                    </a:cxn>
                    <a:cxn ang="0">
                      <a:pos x="0" y="15"/>
                    </a:cxn>
                    <a:cxn ang="0">
                      <a:pos x="0" y="0"/>
                    </a:cxn>
                    <a:cxn ang="0">
                      <a:pos x="402" y="25"/>
                    </a:cxn>
                    <a:cxn ang="0">
                      <a:pos x="402" y="41"/>
                    </a:cxn>
                  </a:cxnLst>
                  <a:rect l="0" t="0" r="r" b="b"/>
                  <a:pathLst>
                    <a:path w="402" h="41">
                      <a:moveTo>
                        <a:pt x="402" y="41"/>
                      </a:moveTo>
                      <a:lnTo>
                        <a:pt x="0" y="15"/>
                      </a:lnTo>
                      <a:lnTo>
                        <a:pt x="0" y="0"/>
                      </a:lnTo>
                      <a:lnTo>
                        <a:pt x="402" y="25"/>
                      </a:lnTo>
                      <a:lnTo>
                        <a:pt x="402" y="41"/>
                      </a:lnTo>
                      <a:close/>
                    </a:path>
                  </a:pathLst>
                </a:custGeom>
                <a:solidFill>
                  <a:srgbClr val="B4B4B4"/>
                </a:solidFill>
                <a:ln w="9525">
                  <a:noFill/>
                  <a:round/>
                  <a:headEnd/>
                  <a:tailEnd/>
                </a:ln>
              </p:spPr>
              <p:txBody>
                <a:bodyPr/>
                <a:lstStyle/>
                <a:p>
                  <a:endParaRPr lang="en-US" sz="2000"/>
                </a:p>
              </p:txBody>
            </p:sp>
            <p:sp>
              <p:nvSpPr>
                <p:cNvPr id="580475" name="Freeform 891"/>
                <p:cNvSpPr>
                  <a:spLocks/>
                </p:cNvSpPr>
                <p:nvPr/>
              </p:nvSpPr>
              <p:spPr bwMode="auto">
                <a:xfrm>
                  <a:off x="2598" y="1955"/>
                  <a:ext cx="402" cy="40"/>
                </a:xfrm>
                <a:custGeom>
                  <a:avLst/>
                  <a:gdLst/>
                  <a:ahLst/>
                  <a:cxnLst>
                    <a:cxn ang="0">
                      <a:pos x="402" y="40"/>
                    </a:cxn>
                    <a:cxn ang="0">
                      <a:pos x="0" y="15"/>
                    </a:cxn>
                    <a:cxn ang="0">
                      <a:pos x="0" y="0"/>
                    </a:cxn>
                    <a:cxn ang="0">
                      <a:pos x="402" y="25"/>
                    </a:cxn>
                    <a:cxn ang="0">
                      <a:pos x="402" y="40"/>
                    </a:cxn>
                  </a:cxnLst>
                  <a:rect l="0" t="0" r="r" b="b"/>
                  <a:pathLst>
                    <a:path w="402" h="40">
                      <a:moveTo>
                        <a:pt x="402" y="40"/>
                      </a:moveTo>
                      <a:lnTo>
                        <a:pt x="0" y="15"/>
                      </a:lnTo>
                      <a:lnTo>
                        <a:pt x="0" y="0"/>
                      </a:lnTo>
                      <a:lnTo>
                        <a:pt x="402" y="25"/>
                      </a:lnTo>
                      <a:lnTo>
                        <a:pt x="402" y="40"/>
                      </a:lnTo>
                      <a:close/>
                    </a:path>
                  </a:pathLst>
                </a:custGeom>
                <a:solidFill>
                  <a:srgbClr val="B4B4B4"/>
                </a:solidFill>
                <a:ln w="9525">
                  <a:noFill/>
                  <a:round/>
                  <a:headEnd/>
                  <a:tailEnd/>
                </a:ln>
              </p:spPr>
              <p:txBody>
                <a:bodyPr/>
                <a:lstStyle/>
                <a:p>
                  <a:endParaRPr lang="en-US" sz="2000"/>
                </a:p>
              </p:txBody>
            </p:sp>
            <p:sp>
              <p:nvSpPr>
                <p:cNvPr id="580476" name="Freeform 892"/>
                <p:cNvSpPr>
                  <a:spLocks/>
                </p:cNvSpPr>
                <p:nvPr/>
              </p:nvSpPr>
              <p:spPr bwMode="auto">
                <a:xfrm>
                  <a:off x="2598" y="1956"/>
                  <a:ext cx="402" cy="40"/>
                </a:xfrm>
                <a:custGeom>
                  <a:avLst/>
                  <a:gdLst/>
                  <a:ahLst/>
                  <a:cxnLst>
                    <a:cxn ang="0">
                      <a:pos x="402" y="40"/>
                    </a:cxn>
                    <a:cxn ang="0">
                      <a:pos x="0" y="14"/>
                    </a:cxn>
                    <a:cxn ang="0">
                      <a:pos x="0" y="0"/>
                    </a:cxn>
                    <a:cxn ang="0">
                      <a:pos x="402" y="25"/>
                    </a:cxn>
                    <a:cxn ang="0">
                      <a:pos x="402" y="40"/>
                    </a:cxn>
                  </a:cxnLst>
                  <a:rect l="0" t="0" r="r" b="b"/>
                  <a:pathLst>
                    <a:path w="402" h="40">
                      <a:moveTo>
                        <a:pt x="402" y="40"/>
                      </a:moveTo>
                      <a:lnTo>
                        <a:pt x="0" y="14"/>
                      </a:lnTo>
                      <a:lnTo>
                        <a:pt x="0" y="0"/>
                      </a:lnTo>
                      <a:lnTo>
                        <a:pt x="402" y="25"/>
                      </a:lnTo>
                      <a:lnTo>
                        <a:pt x="402" y="40"/>
                      </a:lnTo>
                      <a:close/>
                    </a:path>
                  </a:pathLst>
                </a:custGeom>
                <a:solidFill>
                  <a:srgbClr val="B4B4B4"/>
                </a:solidFill>
                <a:ln w="9525">
                  <a:noFill/>
                  <a:round/>
                  <a:headEnd/>
                  <a:tailEnd/>
                </a:ln>
              </p:spPr>
              <p:txBody>
                <a:bodyPr/>
                <a:lstStyle/>
                <a:p>
                  <a:endParaRPr lang="en-US" sz="2000"/>
                </a:p>
              </p:txBody>
            </p:sp>
            <p:sp>
              <p:nvSpPr>
                <p:cNvPr id="580477" name="Freeform 893"/>
                <p:cNvSpPr>
                  <a:spLocks/>
                </p:cNvSpPr>
                <p:nvPr/>
              </p:nvSpPr>
              <p:spPr bwMode="auto">
                <a:xfrm>
                  <a:off x="2598" y="1956"/>
                  <a:ext cx="402" cy="41"/>
                </a:xfrm>
                <a:custGeom>
                  <a:avLst/>
                  <a:gdLst/>
                  <a:ahLst/>
                  <a:cxnLst>
                    <a:cxn ang="0">
                      <a:pos x="402" y="41"/>
                    </a:cxn>
                    <a:cxn ang="0">
                      <a:pos x="0" y="15"/>
                    </a:cxn>
                    <a:cxn ang="0">
                      <a:pos x="0" y="0"/>
                    </a:cxn>
                    <a:cxn ang="0">
                      <a:pos x="402" y="25"/>
                    </a:cxn>
                    <a:cxn ang="0">
                      <a:pos x="402" y="41"/>
                    </a:cxn>
                  </a:cxnLst>
                  <a:rect l="0" t="0" r="r" b="b"/>
                  <a:pathLst>
                    <a:path w="402" h="41">
                      <a:moveTo>
                        <a:pt x="402" y="41"/>
                      </a:moveTo>
                      <a:lnTo>
                        <a:pt x="0" y="15"/>
                      </a:lnTo>
                      <a:lnTo>
                        <a:pt x="0" y="0"/>
                      </a:lnTo>
                      <a:lnTo>
                        <a:pt x="402" y="25"/>
                      </a:lnTo>
                      <a:lnTo>
                        <a:pt x="402" y="41"/>
                      </a:lnTo>
                      <a:close/>
                    </a:path>
                  </a:pathLst>
                </a:custGeom>
                <a:solidFill>
                  <a:srgbClr val="B4B4B4"/>
                </a:solidFill>
                <a:ln w="9525">
                  <a:noFill/>
                  <a:round/>
                  <a:headEnd/>
                  <a:tailEnd/>
                </a:ln>
              </p:spPr>
              <p:txBody>
                <a:bodyPr/>
                <a:lstStyle/>
                <a:p>
                  <a:endParaRPr lang="en-US" sz="2000"/>
                </a:p>
              </p:txBody>
            </p:sp>
            <p:sp>
              <p:nvSpPr>
                <p:cNvPr id="580478" name="Freeform 894"/>
                <p:cNvSpPr>
                  <a:spLocks/>
                </p:cNvSpPr>
                <p:nvPr/>
              </p:nvSpPr>
              <p:spPr bwMode="auto">
                <a:xfrm>
                  <a:off x="2598" y="1957"/>
                  <a:ext cx="402" cy="40"/>
                </a:xfrm>
                <a:custGeom>
                  <a:avLst/>
                  <a:gdLst/>
                  <a:ahLst/>
                  <a:cxnLst>
                    <a:cxn ang="0">
                      <a:pos x="402" y="40"/>
                    </a:cxn>
                    <a:cxn ang="0">
                      <a:pos x="0" y="15"/>
                    </a:cxn>
                    <a:cxn ang="0">
                      <a:pos x="0" y="0"/>
                    </a:cxn>
                    <a:cxn ang="0">
                      <a:pos x="402" y="24"/>
                    </a:cxn>
                    <a:cxn ang="0">
                      <a:pos x="402" y="40"/>
                    </a:cxn>
                  </a:cxnLst>
                  <a:rect l="0" t="0" r="r" b="b"/>
                  <a:pathLst>
                    <a:path w="402" h="40">
                      <a:moveTo>
                        <a:pt x="402" y="40"/>
                      </a:moveTo>
                      <a:lnTo>
                        <a:pt x="0" y="15"/>
                      </a:lnTo>
                      <a:lnTo>
                        <a:pt x="0" y="0"/>
                      </a:lnTo>
                      <a:lnTo>
                        <a:pt x="402" y="24"/>
                      </a:lnTo>
                      <a:lnTo>
                        <a:pt x="402" y="40"/>
                      </a:lnTo>
                      <a:close/>
                    </a:path>
                  </a:pathLst>
                </a:custGeom>
                <a:solidFill>
                  <a:srgbClr val="B4B4B4"/>
                </a:solidFill>
                <a:ln w="9525">
                  <a:noFill/>
                  <a:round/>
                  <a:headEnd/>
                  <a:tailEnd/>
                </a:ln>
              </p:spPr>
              <p:txBody>
                <a:bodyPr/>
                <a:lstStyle/>
                <a:p>
                  <a:endParaRPr lang="en-US" sz="2000"/>
                </a:p>
              </p:txBody>
            </p:sp>
            <p:sp>
              <p:nvSpPr>
                <p:cNvPr id="580479" name="Freeform 895"/>
                <p:cNvSpPr>
                  <a:spLocks/>
                </p:cNvSpPr>
                <p:nvPr/>
              </p:nvSpPr>
              <p:spPr bwMode="auto">
                <a:xfrm>
                  <a:off x="2598" y="1957"/>
                  <a:ext cx="402" cy="40"/>
                </a:xfrm>
                <a:custGeom>
                  <a:avLst/>
                  <a:gdLst/>
                  <a:ahLst/>
                  <a:cxnLst>
                    <a:cxn ang="0">
                      <a:pos x="402" y="40"/>
                    </a:cxn>
                    <a:cxn ang="0">
                      <a:pos x="0" y="15"/>
                    </a:cxn>
                    <a:cxn ang="0">
                      <a:pos x="0" y="0"/>
                    </a:cxn>
                    <a:cxn ang="0">
                      <a:pos x="402" y="25"/>
                    </a:cxn>
                    <a:cxn ang="0">
                      <a:pos x="402" y="40"/>
                    </a:cxn>
                  </a:cxnLst>
                  <a:rect l="0" t="0" r="r" b="b"/>
                  <a:pathLst>
                    <a:path w="402" h="40">
                      <a:moveTo>
                        <a:pt x="402" y="40"/>
                      </a:moveTo>
                      <a:lnTo>
                        <a:pt x="0" y="15"/>
                      </a:lnTo>
                      <a:lnTo>
                        <a:pt x="0" y="0"/>
                      </a:lnTo>
                      <a:lnTo>
                        <a:pt x="402" y="25"/>
                      </a:lnTo>
                      <a:lnTo>
                        <a:pt x="402" y="40"/>
                      </a:lnTo>
                      <a:close/>
                    </a:path>
                  </a:pathLst>
                </a:custGeom>
                <a:solidFill>
                  <a:srgbClr val="B4B4B4"/>
                </a:solidFill>
                <a:ln w="9525">
                  <a:noFill/>
                  <a:round/>
                  <a:headEnd/>
                  <a:tailEnd/>
                </a:ln>
              </p:spPr>
              <p:txBody>
                <a:bodyPr/>
                <a:lstStyle/>
                <a:p>
                  <a:endParaRPr lang="en-US" sz="2000"/>
                </a:p>
              </p:txBody>
            </p:sp>
            <p:sp>
              <p:nvSpPr>
                <p:cNvPr id="580480" name="Freeform 896"/>
                <p:cNvSpPr>
                  <a:spLocks/>
                </p:cNvSpPr>
                <p:nvPr/>
              </p:nvSpPr>
              <p:spPr bwMode="auto">
                <a:xfrm>
                  <a:off x="2598" y="1957"/>
                  <a:ext cx="402" cy="41"/>
                </a:xfrm>
                <a:custGeom>
                  <a:avLst/>
                  <a:gdLst/>
                  <a:ahLst/>
                  <a:cxnLst>
                    <a:cxn ang="0">
                      <a:pos x="402" y="41"/>
                    </a:cxn>
                    <a:cxn ang="0">
                      <a:pos x="0" y="15"/>
                    </a:cxn>
                    <a:cxn ang="0">
                      <a:pos x="0" y="0"/>
                    </a:cxn>
                    <a:cxn ang="0">
                      <a:pos x="402" y="26"/>
                    </a:cxn>
                    <a:cxn ang="0">
                      <a:pos x="402" y="41"/>
                    </a:cxn>
                  </a:cxnLst>
                  <a:rect l="0" t="0" r="r" b="b"/>
                  <a:pathLst>
                    <a:path w="402" h="41">
                      <a:moveTo>
                        <a:pt x="402" y="41"/>
                      </a:moveTo>
                      <a:lnTo>
                        <a:pt x="0" y="15"/>
                      </a:lnTo>
                      <a:lnTo>
                        <a:pt x="0" y="0"/>
                      </a:lnTo>
                      <a:lnTo>
                        <a:pt x="402" y="26"/>
                      </a:lnTo>
                      <a:lnTo>
                        <a:pt x="402" y="41"/>
                      </a:lnTo>
                      <a:close/>
                    </a:path>
                  </a:pathLst>
                </a:custGeom>
                <a:solidFill>
                  <a:srgbClr val="B4B4B4"/>
                </a:solidFill>
                <a:ln w="9525">
                  <a:noFill/>
                  <a:round/>
                  <a:headEnd/>
                  <a:tailEnd/>
                </a:ln>
              </p:spPr>
              <p:txBody>
                <a:bodyPr/>
                <a:lstStyle/>
                <a:p>
                  <a:endParaRPr lang="en-US" sz="2000"/>
                </a:p>
              </p:txBody>
            </p:sp>
            <p:sp>
              <p:nvSpPr>
                <p:cNvPr id="580481" name="Freeform 897"/>
                <p:cNvSpPr>
                  <a:spLocks/>
                </p:cNvSpPr>
                <p:nvPr/>
              </p:nvSpPr>
              <p:spPr bwMode="auto">
                <a:xfrm>
                  <a:off x="2598" y="1958"/>
                  <a:ext cx="402" cy="40"/>
                </a:xfrm>
                <a:custGeom>
                  <a:avLst/>
                  <a:gdLst/>
                  <a:ahLst/>
                  <a:cxnLst>
                    <a:cxn ang="0">
                      <a:pos x="402" y="40"/>
                    </a:cxn>
                    <a:cxn ang="0">
                      <a:pos x="0" y="15"/>
                    </a:cxn>
                    <a:cxn ang="0">
                      <a:pos x="0" y="0"/>
                    </a:cxn>
                    <a:cxn ang="0">
                      <a:pos x="402" y="26"/>
                    </a:cxn>
                    <a:cxn ang="0">
                      <a:pos x="402" y="40"/>
                    </a:cxn>
                  </a:cxnLst>
                  <a:rect l="0" t="0" r="r" b="b"/>
                  <a:pathLst>
                    <a:path w="402" h="40">
                      <a:moveTo>
                        <a:pt x="402" y="40"/>
                      </a:moveTo>
                      <a:lnTo>
                        <a:pt x="0" y="15"/>
                      </a:lnTo>
                      <a:lnTo>
                        <a:pt x="0" y="0"/>
                      </a:lnTo>
                      <a:lnTo>
                        <a:pt x="402" y="26"/>
                      </a:lnTo>
                      <a:lnTo>
                        <a:pt x="402" y="40"/>
                      </a:lnTo>
                      <a:close/>
                    </a:path>
                  </a:pathLst>
                </a:custGeom>
                <a:solidFill>
                  <a:srgbClr val="B4B4B4"/>
                </a:solidFill>
                <a:ln w="9525">
                  <a:noFill/>
                  <a:round/>
                  <a:headEnd/>
                  <a:tailEnd/>
                </a:ln>
              </p:spPr>
              <p:txBody>
                <a:bodyPr/>
                <a:lstStyle/>
                <a:p>
                  <a:endParaRPr lang="en-US" sz="2000"/>
                </a:p>
              </p:txBody>
            </p:sp>
            <p:sp>
              <p:nvSpPr>
                <p:cNvPr id="580482" name="Freeform 898"/>
                <p:cNvSpPr>
                  <a:spLocks/>
                </p:cNvSpPr>
                <p:nvPr/>
              </p:nvSpPr>
              <p:spPr bwMode="auto">
                <a:xfrm>
                  <a:off x="2598" y="1959"/>
                  <a:ext cx="402" cy="39"/>
                </a:xfrm>
                <a:custGeom>
                  <a:avLst/>
                  <a:gdLst/>
                  <a:ahLst/>
                  <a:cxnLst>
                    <a:cxn ang="0">
                      <a:pos x="402" y="39"/>
                    </a:cxn>
                    <a:cxn ang="0">
                      <a:pos x="0" y="15"/>
                    </a:cxn>
                    <a:cxn ang="0">
                      <a:pos x="0" y="0"/>
                    </a:cxn>
                    <a:cxn ang="0">
                      <a:pos x="402" y="25"/>
                    </a:cxn>
                    <a:cxn ang="0">
                      <a:pos x="402" y="39"/>
                    </a:cxn>
                  </a:cxnLst>
                  <a:rect l="0" t="0" r="r" b="b"/>
                  <a:pathLst>
                    <a:path w="402" h="39">
                      <a:moveTo>
                        <a:pt x="402" y="39"/>
                      </a:moveTo>
                      <a:lnTo>
                        <a:pt x="0" y="15"/>
                      </a:lnTo>
                      <a:lnTo>
                        <a:pt x="0" y="0"/>
                      </a:lnTo>
                      <a:lnTo>
                        <a:pt x="402" y="25"/>
                      </a:lnTo>
                      <a:lnTo>
                        <a:pt x="402" y="39"/>
                      </a:lnTo>
                      <a:close/>
                    </a:path>
                  </a:pathLst>
                </a:custGeom>
                <a:solidFill>
                  <a:srgbClr val="B4B4B4"/>
                </a:solidFill>
                <a:ln w="9525">
                  <a:noFill/>
                  <a:round/>
                  <a:headEnd/>
                  <a:tailEnd/>
                </a:ln>
              </p:spPr>
              <p:txBody>
                <a:bodyPr/>
                <a:lstStyle/>
                <a:p>
                  <a:endParaRPr lang="en-US" sz="2000"/>
                </a:p>
              </p:txBody>
            </p:sp>
            <p:sp>
              <p:nvSpPr>
                <p:cNvPr id="580483" name="Freeform 899"/>
                <p:cNvSpPr>
                  <a:spLocks/>
                </p:cNvSpPr>
                <p:nvPr/>
              </p:nvSpPr>
              <p:spPr bwMode="auto">
                <a:xfrm>
                  <a:off x="2598" y="1960"/>
                  <a:ext cx="402" cy="39"/>
                </a:xfrm>
                <a:custGeom>
                  <a:avLst/>
                  <a:gdLst/>
                  <a:ahLst/>
                  <a:cxnLst>
                    <a:cxn ang="0">
                      <a:pos x="402" y="39"/>
                    </a:cxn>
                    <a:cxn ang="0">
                      <a:pos x="0" y="14"/>
                    </a:cxn>
                    <a:cxn ang="0">
                      <a:pos x="0" y="0"/>
                    </a:cxn>
                    <a:cxn ang="0">
                      <a:pos x="402" y="24"/>
                    </a:cxn>
                    <a:cxn ang="0">
                      <a:pos x="402" y="39"/>
                    </a:cxn>
                  </a:cxnLst>
                  <a:rect l="0" t="0" r="r" b="b"/>
                  <a:pathLst>
                    <a:path w="402" h="39">
                      <a:moveTo>
                        <a:pt x="402" y="39"/>
                      </a:moveTo>
                      <a:lnTo>
                        <a:pt x="0" y="14"/>
                      </a:lnTo>
                      <a:lnTo>
                        <a:pt x="0" y="0"/>
                      </a:lnTo>
                      <a:lnTo>
                        <a:pt x="402" y="24"/>
                      </a:lnTo>
                      <a:lnTo>
                        <a:pt x="402" y="39"/>
                      </a:lnTo>
                      <a:close/>
                    </a:path>
                  </a:pathLst>
                </a:custGeom>
                <a:solidFill>
                  <a:srgbClr val="B4B4B4"/>
                </a:solidFill>
                <a:ln w="9525">
                  <a:noFill/>
                  <a:round/>
                  <a:headEnd/>
                  <a:tailEnd/>
                </a:ln>
              </p:spPr>
              <p:txBody>
                <a:bodyPr/>
                <a:lstStyle/>
                <a:p>
                  <a:endParaRPr lang="en-US" sz="2000"/>
                </a:p>
              </p:txBody>
            </p:sp>
            <p:sp>
              <p:nvSpPr>
                <p:cNvPr id="580484" name="Freeform 900"/>
                <p:cNvSpPr>
                  <a:spLocks/>
                </p:cNvSpPr>
                <p:nvPr/>
              </p:nvSpPr>
              <p:spPr bwMode="auto">
                <a:xfrm>
                  <a:off x="2598" y="1960"/>
                  <a:ext cx="402" cy="39"/>
                </a:xfrm>
                <a:custGeom>
                  <a:avLst/>
                  <a:gdLst/>
                  <a:ahLst/>
                  <a:cxnLst>
                    <a:cxn ang="0">
                      <a:pos x="402" y="39"/>
                    </a:cxn>
                    <a:cxn ang="0">
                      <a:pos x="0" y="15"/>
                    </a:cxn>
                    <a:cxn ang="0">
                      <a:pos x="0" y="0"/>
                    </a:cxn>
                    <a:cxn ang="0">
                      <a:pos x="402" y="25"/>
                    </a:cxn>
                    <a:cxn ang="0">
                      <a:pos x="402" y="39"/>
                    </a:cxn>
                  </a:cxnLst>
                  <a:rect l="0" t="0" r="r" b="b"/>
                  <a:pathLst>
                    <a:path w="402" h="39">
                      <a:moveTo>
                        <a:pt x="402" y="39"/>
                      </a:moveTo>
                      <a:lnTo>
                        <a:pt x="0" y="15"/>
                      </a:lnTo>
                      <a:lnTo>
                        <a:pt x="0" y="0"/>
                      </a:lnTo>
                      <a:lnTo>
                        <a:pt x="402" y="25"/>
                      </a:lnTo>
                      <a:lnTo>
                        <a:pt x="402" y="39"/>
                      </a:lnTo>
                      <a:close/>
                    </a:path>
                  </a:pathLst>
                </a:custGeom>
                <a:solidFill>
                  <a:srgbClr val="B4B4B4"/>
                </a:solidFill>
                <a:ln w="9525">
                  <a:noFill/>
                  <a:round/>
                  <a:headEnd/>
                  <a:tailEnd/>
                </a:ln>
              </p:spPr>
              <p:txBody>
                <a:bodyPr/>
                <a:lstStyle/>
                <a:p>
                  <a:endParaRPr lang="en-US" sz="2000"/>
                </a:p>
              </p:txBody>
            </p:sp>
            <p:sp>
              <p:nvSpPr>
                <p:cNvPr id="580485" name="Freeform 901"/>
                <p:cNvSpPr>
                  <a:spLocks/>
                </p:cNvSpPr>
                <p:nvPr/>
              </p:nvSpPr>
              <p:spPr bwMode="auto">
                <a:xfrm>
                  <a:off x="2598" y="1960"/>
                  <a:ext cx="402" cy="39"/>
                </a:xfrm>
                <a:custGeom>
                  <a:avLst/>
                  <a:gdLst/>
                  <a:ahLst/>
                  <a:cxnLst>
                    <a:cxn ang="0">
                      <a:pos x="402" y="39"/>
                    </a:cxn>
                    <a:cxn ang="0">
                      <a:pos x="0" y="15"/>
                    </a:cxn>
                    <a:cxn ang="0">
                      <a:pos x="0" y="0"/>
                    </a:cxn>
                    <a:cxn ang="0">
                      <a:pos x="402" y="25"/>
                    </a:cxn>
                    <a:cxn ang="0">
                      <a:pos x="402" y="39"/>
                    </a:cxn>
                  </a:cxnLst>
                  <a:rect l="0" t="0" r="r" b="b"/>
                  <a:pathLst>
                    <a:path w="402" h="39">
                      <a:moveTo>
                        <a:pt x="402" y="39"/>
                      </a:moveTo>
                      <a:lnTo>
                        <a:pt x="0" y="15"/>
                      </a:lnTo>
                      <a:lnTo>
                        <a:pt x="0" y="0"/>
                      </a:lnTo>
                      <a:lnTo>
                        <a:pt x="402" y="25"/>
                      </a:lnTo>
                      <a:lnTo>
                        <a:pt x="402" y="39"/>
                      </a:lnTo>
                      <a:close/>
                    </a:path>
                  </a:pathLst>
                </a:custGeom>
                <a:solidFill>
                  <a:srgbClr val="B4B4B4"/>
                </a:solidFill>
                <a:ln w="9525">
                  <a:noFill/>
                  <a:round/>
                  <a:headEnd/>
                  <a:tailEnd/>
                </a:ln>
              </p:spPr>
              <p:txBody>
                <a:bodyPr/>
                <a:lstStyle/>
                <a:p>
                  <a:endParaRPr lang="en-US" sz="2000"/>
                </a:p>
              </p:txBody>
            </p:sp>
            <p:sp>
              <p:nvSpPr>
                <p:cNvPr id="580486" name="Freeform 902"/>
                <p:cNvSpPr>
                  <a:spLocks/>
                </p:cNvSpPr>
                <p:nvPr/>
              </p:nvSpPr>
              <p:spPr bwMode="auto">
                <a:xfrm>
                  <a:off x="2598" y="1962"/>
                  <a:ext cx="402" cy="39"/>
                </a:xfrm>
                <a:custGeom>
                  <a:avLst/>
                  <a:gdLst/>
                  <a:ahLst/>
                  <a:cxnLst>
                    <a:cxn ang="0">
                      <a:pos x="402" y="39"/>
                    </a:cxn>
                    <a:cxn ang="0">
                      <a:pos x="0" y="13"/>
                    </a:cxn>
                    <a:cxn ang="0">
                      <a:pos x="0" y="0"/>
                    </a:cxn>
                    <a:cxn ang="0">
                      <a:pos x="402" y="23"/>
                    </a:cxn>
                    <a:cxn ang="0">
                      <a:pos x="402" y="39"/>
                    </a:cxn>
                  </a:cxnLst>
                  <a:rect l="0" t="0" r="r" b="b"/>
                  <a:pathLst>
                    <a:path w="402" h="39">
                      <a:moveTo>
                        <a:pt x="402" y="39"/>
                      </a:moveTo>
                      <a:lnTo>
                        <a:pt x="0" y="13"/>
                      </a:lnTo>
                      <a:lnTo>
                        <a:pt x="0" y="0"/>
                      </a:lnTo>
                      <a:lnTo>
                        <a:pt x="402" y="23"/>
                      </a:lnTo>
                      <a:lnTo>
                        <a:pt x="402" y="39"/>
                      </a:lnTo>
                      <a:close/>
                    </a:path>
                  </a:pathLst>
                </a:custGeom>
                <a:solidFill>
                  <a:srgbClr val="B4B4B4"/>
                </a:solidFill>
                <a:ln w="9525">
                  <a:noFill/>
                  <a:round/>
                  <a:headEnd/>
                  <a:tailEnd/>
                </a:ln>
              </p:spPr>
              <p:txBody>
                <a:bodyPr/>
                <a:lstStyle/>
                <a:p>
                  <a:endParaRPr lang="en-US" sz="2000"/>
                </a:p>
              </p:txBody>
            </p:sp>
            <p:sp>
              <p:nvSpPr>
                <p:cNvPr id="580487" name="Freeform 903"/>
                <p:cNvSpPr>
                  <a:spLocks/>
                </p:cNvSpPr>
                <p:nvPr/>
              </p:nvSpPr>
              <p:spPr bwMode="auto">
                <a:xfrm>
                  <a:off x="2598" y="1962"/>
                  <a:ext cx="402" cy="39"/>
                </a:xfrm>
                <a:custGeom>
                  <a:avLst/>
                  <a:gdLst/>
                  <a:ahLst/>
                  <a:cxnLst>
                    <a:cxn ang="0">
                      <a:pos x="402" y="39"/>
                    </a:cxn>
                    <a:cxn ang="0">
                      <a:pos x="0" y="14"/>
                    </a:cxn>
                    <a:cxn ang="0">
                      <a:pos x="0" y="0"/>
                    </a:cxn>
                    <a:cxn ang="0">
                      <a:pos x="402" y="25"/>
                    </a:cxn>
                    <a:cxn ang="0">
                      <a:pos x="402" y="39"/>
                    </a:cxn>
                  </a:cxnLst>
                  <a:rect l="0" t="0" r="r" b="b"/>
                  <a:pathLst>
                    <a:path w="402" h="39">
                      <a:moveTo>
                        <a:pt x="402" y="39"/>
                      </a:moveTo>
                      <a:lnTo>
                        <a:pt x="0" y="14"/>
                      </a:lnTo>
                      <a:lnTo>
                        <a:pt x="0" y="0"/>
                      </a:lnTo>
                      <a:lnTo>
                        <a:pt x="402" y="25"/>
                      </a:lnTo>
                      <a:lnTo>
                        <a:pt x="402" y="39"/>
                      </a:lnTo>
                      <a:close/>
                    </a:path>
                  </a:pathLst>
                </a:custGeom>
                <a:solidFill>
                  <a:srgbClr val="B4B4B4"/>
                </a:solidFill>
                <a:ln w="9525">
                  <a:noFill/>
                  <a:round/>
                  <a:headEnd/>
                  <a:tailEnd/>
                </a:ln>
              </p:spPr>
              <p:txBody>
                <a:bodyPr/>
                <a:lstStyle/>
                <a:p>
                  <a:endParaRPr lang="en-US" sz="2000"/>
                </a:p>
              </p:txBody>
            </p:sp>
            <p:sp>
              <p:nvSpPr>
                <p:cNvPr id="580488" name="Freeform 904"/>
                <p:cNvSpPr>
                  <a:spLocks/>
                </p:cNvSpPr>
                <p:nvPr/>
              </p:nvSpPr>
              <p:spPr bwMode="auto">
                <a:xfrm>
                  <a:off x="2598" y="1962"/>
                  <a:ext cx="402" cy="39"/>
                </a:xfrm>
                <a:custGeom>
                  <a:avLst/>
                  <a:gdLst/>
                  <a:ahLst/>
                  <a:cxnLst>
                    <a:cxn ang="0">
                      <a:pos x="402" y="39"/>
                    </a:cxn>
                    <a:cxn ang="0">
                      <a:pos x="0" y="15"/>
                    </a:cxn>
                    <a:cxn ang="0">
                      <a:pos x="0" y="0"/>
                    </a:cxn>
                    <a:cxn ang="0">
                      <a:pos x="402" y="25"/>
                    </a:cxn>
                    <a:cxn ang="0">
                      <a:pos x="402" y="39"/>
                    </a:cxn>
                  </a:cxnLst>
                  <a:rect l="0" t="0" r="r" b="b"/>
                  <a:pathLst>
                    <a:path w="402" h="39">
                      <a:moveTo>
                        <a:pt x="402" y="39"/>
                      </a:moveTo>
                      <a:lnTo>
                        <a:pt x="0" y="15"/>
                      </a:lnTo>
                      <a:lnTo>
                        <a:pt x="0" y="0"/>
                      </a:lnTo>
                      <a:lnTo>
                        <a:pt x="402" y="25"/>
                      </a:lnTo>
                      <a:lnTo>
                        <a:pt x="402" y="39"/>
                      </a:lnTo>
                      <a:close/>
                    </a:path>
                  </a:pathLst>
                </a:custGeom>
                <a:solidFill>
                  <a:srgbClr val="C3C3C3"/>
                </a:solidFill>
                <a:ln w="9525">
                  <a:noFill/>
                  <a:round/>
                  <a:headEnd/>
                  <a:tailEnd/>
                </a:ln>
              </p:spPr>
              <p:txBody>
                <a:bodyPr/>
                <a:lstStyle/>
                <a:p>
                  <a:endParaRPr lang="en-US" sz="2000"/>
                </a:p>
              </p:txBody>
            </p:sp>
            <p:sp>
              <p:nvSpPr>
                <p:cNvPr id="580489" name="Freeform 905"/>
                <p:cNvSpPr>
                  <a:spLocks/>
                </p:cNvSpPr>
                <p:nvPr/>
              </p:nvSpPr>
              <p:spPr bwMode="auto">
                <a:xfrm>
                  <a:off x="2598" y="1963"/>
                  <a:ext cx="402" cy="39"/>
                </a:xfrm>
                <a:custGeom>
                  <a:avLst/>
                  <a:gdLst/>
                  <a:ahLst/>
                  <a:cxnLst>
                    <a:cxn ang="0">
                      <a:pos x="402" y="39"/>
                    </a:cxn>
                    <a:cxn ang="0">
                      <a:pos x="0" y="15"/>
                    </a:cxn>
                    <a:cxn ang="0">
                      <a:pos x="0" y="0"/>
                    </a:cxn>
                    <a:cxn ang="0">
                      <a:pos x="402" y="24"/>
                    </a:cxn>
                    <a:cxn ang="0">
                      <a:pos x="402" y="39"/>
                    </a:cxn>
                  </a:cxnLst>
                  <a:rect l="0" t="0" r="r" b="b"/>
                  <a:pathLst>
                    <a:path w="402" h="39">
                      <a:moveTo>
                        <a:pt x="402" y="39"/>
                      </a:moveTo>
                      <a:lnTo>
                        <a:pt x="0" y="15"/>
                      </a:lnTo>
                      <a:lnTo>
                        <a:pt x="0" y="0"/>
                      </a:lnTo>
                      <a:lnTo>
                        <a:pt x="402" y="24"/>
                      </a:lnTo>
                      <a:lnTo>
                        <a:pt x="402" y="39"/>
                      </a:lnTo>
                      <a:close/>
                    </a:path>
                  </a:pathLst>
                </a:custGeom>
                <a:solidFill>
                  <a:srgbClr val="C3C3C3"/>
                </a:solidFill>
                <a:ln w="9525">
                  <a:noFill/>
                  <a:round/>
                  <a:headEnd/>
                  <a:tailEnd/>
                </a:ln>
              </p:spPr>
              <p:txBody>
                <a:bodyPr/>
                <a:lstStyle/>
                <a:p>
                  <a:endParaRPr lang="en-US" sz="2000"/>
                </a:p>
              </p:txBody>
            </p:sp>
            <p:sp>
              <p:nvSpPr>
                <p:cNvPr id="580490" name="Freeform 906"/>
                <p:cNvSpPr>
                  <a:spLocks/>
                </p:cNvSpPr>
                <p:nvPr/>
              </p:nvSpPr>
              <p:spPr bwMode="auto">
                <a:xfrm>
                  <a:off x="2598" y="1964"/>
                  <a:ext cx="402" cy="38"/>
                </a:xfrm>
                <a:custGeom>
                  <a:avLst/>
                  <a:gdLst/>
                  <a:ahLst/>
                  <a:cxnLst>
                    <a:cxn ang="0">
                      <a:pos x="402" y="38"/>
                    </a:cxn>
                    <a:cxn ang="0">
                      <a:pos x="0" y="14"/>
                    </a:cxn>
                    <a:cxn ang="0">
                      <a:pos x="0" y="0"/>
                    </a:cxn>
                    <a:cxn ang="0">
                      <a:pos x="402" y="24"/>
                    </a:cxn>
                    <a:cxn ang="0">
                      <a:pos x="402" y="38"/>
                    </a:cxn>
                  </a:cxnLst>
                  <a:rect l="0" t="0" r="r" b="b"/>
                  <a:pathLst>
                    <a:path w="402" h="38">
                      <a:moveTo>
                        <a:pt x="402" y="38"/>
                      </a:moveTo>
                      <a:lnTo>
                        <a:pt x="0" y="14"/>
                      </a:lnTo>
                      <a:lnTo>
                        <a:pt x="0" y="0"/>
                      </a:lnTo>
                      <a:lnTo>
                        <a:pt x="402" y="24"/>
                      </a:lnTo>
                      <a:lnTo>
                        <a:pt x="402" y="38"/>
                      </a:lnTo>
                      <a:close/>
                    </a:path>
                  </a:pathLst>
                </a:custGeom>
                <a:solidFill>
                  <a:srgbClr val="C3C3C3"/>
                </a:solidFill>
                <a:ln w="9525">
                  <a:noFill/>
                  <a:round/>
                  <a:headEnd/>
                  <a:tailEnd/>
                </a:ln>
              </p:spPr>
              <p:txBody>
                <a:bodyPr/>
                <a:lstStyle/>
                <a:p>
                  <a:endParaRPr lang="en-US" sz="2000"/>
                </a:p>
              </p:txBody>
            </p:sp>
            <p:sp>
              <p:nvSpPr>
                <p:cNvPr id="580491" name="Freeform 907"/>
                <p:cNvSpPr>
                  <a:spLocks/>
                </p:cNvSpPr>
                <p:nvPr/>
              </p:nvSpPr>
              <p:spPr bwMode="auto">
                <a:xfrm>
                  <a:off x="2598" y="1964"/>
                  <a:ext cx="402" cy="38"/>
                </a:xfrm>
                <a:custGeom>
                  <a:avLst/>
                  <a:gdLst/>
                  <a:ahLst/>
                  <a:cxnLst>
                    <a:cxn ang="0">
                      <a:pos x="402" y="38"/>
                    </a:cxn>
                    <a:cxn ang="0">
                      <a:pos x="0" y="14"/>
                    </a:cxn>
                    <a:cxn ang="0">
                      <a:pos x="0" y="0"/>
                    </a:cxn>
                    <a:cxn ang="0">
                      <a:pos x="402" y="25"/>
                    </a:cxn>
                    <a:cxn ang="0">
                      <a:pos x="402" y="38"/>
                    </a:cxn>
                  </a:cxnLst>
                  <a:rect l="0" t="0" r="r" b="b"/>
                  <a:pathLst>
                    <a:path w="402" h="38">
                      <a:moveTo>
                        <a:pt x="402" y="38"/>
                      </a:moveTo>
                      <a:lnTo>
                        <a:pt x="0" y="14"/>
                      </a:lnTo>
                      <a:lnTo>
                        <a:pt x="0" y="0"/>
                      </a:lnTo>
                      <a:lnTo>
                        <a:pt x="402" y="25"/>
                      </a:lnTo>
                      <a:lnTo>
                        <a:pt x="402" y="38"/>
                      </a:lnTo>
                      <a:close/>
                    </a:path>
                  </a:pathLst>
                </a:custGeom>
                <a:solidFill>
                  <a:srgbClr val="C3C3C3"/>
                </a:solidFill>
                <a:ln w="9525">
                  <a:noFill/>
                  <a:round/>
                  <a:headEnd/>
                  <a:tailEnd/>
                </a:ln>
              </p:spPr>
              <p:txBody>
                <a:bodyPr/>
                <a:lstStyle/>
                <a:p>
                  <a:endParaRPr lang="en-US" sz="2000"/>
                </a:p>
              </p:txBody>
            </p:sp>
            <p:sp>
              <p:nvSpPr>
                <p:cNvPr id="580492" name="Freeform 908"/>
                <p:cNvSpPr>
                  <a:spLocks/>
                </p:cNvSpPr>
                <p:nvPr/>
              </p:nvSpPr>
              <p:spPr bwMode="auto">
                <a:xfrm>
                  <a:off x="2598" y="1965"/>
                  <a:ext cx="402" cy="38"/>
                </a:xfrm>
                <a:custGeom>
                  <a:avLst/>
                  <a:gdLst/>
                  <a:ahLst/>
                  <a:cxnLst>
                    <a:cxn ang="0">
                      <a:pos x="402" y="38"/>
                    </a:cxn>
                    <a:cxn ang="0">
                      <a:pos x="0" y="14"/>
                    </a:cxn>
                    <a:cxn ang="0">
                      <a:pos x="0" y="0"/>
                    </a:cxn>
                    <a:cxn ang="0">
                      <a:pos x="402" y="25"/>
                    </a:cxn>
                    <a:cxn ang="0">
                      <a:pos x="402" y="38"/>
                    </a:cxn>
                  </a:cxnLst>
                  <a:rect l="0" t="0" r="r" b="b"/>
                  <a:pathLst>
                    <a:path w="402" h="38">
                      <a:moveTo>
                        <a:pt x="402" y="38"/>
                      </a:moveTo>
                      <a:lnTo>
                        <a:pt x="0" y="14"/>
                      </a:lnTo>
                      <a:lnTo>
                        <a:pt x="0" y="0"/>
                      </a:lnTo>
                      <a:lnTo>
                        <a:pt x="402" y="25"/>
                      </a:lnTo>
                      <a:lnTo>
                        <a:pt x="402" y="38"/>
                      </a:lnTo>
                      <a:close/>
                    </a:path>
                  </a:pathLst>
                </a:custGeom>
                <a:solidFill>
                  <a:srgbClr val="C3C3C3"/>
                </a:solidFill>
                <a:ln w="9525">
                  <a:noFill/>
                  <a:round/>
                  <a:headEnd/>
                  <a:tailEnd/>
                </a:ln>
              </p:spPr>
              <p:txBody>
                <a:bodyPr/>
                <a:lstStyle/>
                <a:p>
                  <a:endParaRPr lang="en-US" sz="2000"/>
                </a:p>
              </p:txBody>
            </p:sp>
            <p:sp>
              <p:nvSpPr>
                <p:cNvPr id="580493" name="Freeform 909"/>
                <p:cNvSpPr>
                  <a:spLocks/>
                </p:cNvSpPr>
                <p:nvPr/>
              </p:nvSpPr>
              <p:spPr bwMode="auto">
                <a:xfrm>
                  <a:off x="2598" y="1966"/>
                  <a:ext cx="402" cy="37"/>
                </a:xfrm>
                <a:custGeom>
                  <a:avLst/>
                  <a:gdLst/>
                  <a:ahLst/>
                  <a:cxnLst>
                    <a:cxn ang="0">
                      <a:pos x="402" y="37"/>
                    </a:cxn>
                    <a:cxn ang="0">
                      <a:pos x="0" y="13"/>
                    </a:cxn>
                    <a:cxn ang="0">
                      <a:pos x="0" y="0"/>
                    </a:cxn>
                    <a:cxn ang="0">
                      <a:pos x="402" y="24"/>
                    </a:cxn>
                    <a:cxn ang="0">
                      <a:pos x="402" y="37"/>
                    </a:cxn>
                  </a:cxnLst>
                  <a:rect l="0" t="0" r="r" b="b"/>
                  <a:pathLst>
                    <a:path w="402" h="37">
                      <a:moveTo>
                        <a:pt x="402" y="37"/>
                      </a:moveTo>
                      <a:lnTo>
                        <a:pt x="0" y="13"/>
                      </a:lnTo>
                      <a:lnTo>
                        <a:pt x="0" y="0"/>
                      </a:lnTo>
                      <a:lnTo>
                        <a:pt x="402" y="24"/>
                      </a:lnTo>
                      <a:lnTo>
                        <a:pt x="402" y="37"/>
                      </a:lnTo>
                      <a:close/>
                    </a:path>
                  </a:pathLst>
                </a:custGeom>
                <a:solidFill>
                  <a:srgbClr val="C3C3C3"/>
                </a:solidFill>
                <a:ln w="9525">
                  <a:noFill/>
                  <a:round/>
                  <a:headEnd/>
                  <a:tailEnd/>
                </a:ln>
              </p:spPr>
              <p:txBody>
                <a:bodyPr/>
                <a:lstStyle/>
                <a:p>
                  <a:endParaRPr lang="en-US" sz="2000"/>
                </a:p>
              </p:txBody>
            </p:sp>
            <p:sp>
              <p:nvSpPr>
                <p:cNvPr id="580494" name="Freeform 910"/>
                <p:cNvSpPr>
                  <a:spLocks/>
                </p:cNvSpPr>
                <p:nvPr/>
              </p:nvSpPr>
              <p:spPr bwMode="auto">
                <a:xfrm>
                  <a:off x="2598" y="1967"/>
                  <a:ext cx="402" cy="37"/>
                </a:xfrm>
                <a:custGeom>
                  <a:avLst/>
                  <a:gdLst/>
                  <a:ahLst/>
                  <a:cxnLst>
                    <a:cxn ang="0">
                      <a:pos x="402" y="37"/>
                    </a:cxn>
                    <a:cxn ang="0">
                      <a:pos x="0" y="13"/>
                    </a:cxn>
                    <a:cxn ang="0">
                      <a:pos x="0" y="0"/>
                    </a:cxn>
                    <a:cxn ang="0">
                      <a:pos x="402" y="23"/>
                    </a:cxn>
                    <a:cxn ang="0">
                      <a:pos x="402" y="37"/>
                    </a:cxn>
                  </a:cxnLst>
                  <a:rect l="0" t="0" r="r" b="b"/>
                  <a:pathLst>
                    <a:path w="402" h="37">
                      <a:moveTo>
                        <a:pt x="402" y="37"/>
                      </a:moveTo>
                      <a:lnTo>
                        <a:pt x="0" y="13"/>
                      </a:lnTo>
                      <a:lnTo>
                        <a:pt x="0" y="0"/>
                      </a:lnTo>
                      <a:lnTo>
                        <a:pt x="402" y="23"/>
                      </a:lnTo>
                      <a:lnTo>
                        <a:pt x="402" y="37"/>
                      </a:lnTo>
                      <a:close/>
                    </a:path>
                  </a:pathLst>
                </a:custGeom>
                <a:solidFill>
                  <a:srgbClr val="C3C3C3"/>
                </a:solidFill>
                <a:ln w="9525">
                  <a:noFill/>
                  <a:round/>
                  <a:headEnd/>
                  <a:tailEnd/>
                </a:ln>
              </p:spPr>
              <p:txBody>
                <a:bodyPr/>
                <a:lstStyle/>
                <a:p>
                  <a:endParaRPr lang="en-US" sz="2000"/>
                </a:p>
              </p:txBody>
            </p:sp>
            <p:sp>
              <p:nvSpPr>
                <p:cNvPr id="580495" name="Freeform 911"/>
                <p:cNvSpPr>
                  <a:spLocks/>
                </p:cNvSpPr>
                <p:nvPr/>
              </p:nvSpPr>
              <p:spPr bwMode="auto">
                <a:xfrm>
                  <a:off x="2598" y="1967"/>
                  <a:ext cx="402" cy="38"/>
                </a:xfrm>
                <a:custGeom>
                  <a:avLst/>
                  <a:gdLst/>
                  <a:ahLst/>
                  <a:cxnLst>
                    <a:cxn ang="0">
                      <a:pos x="402" y="38"/>
                    </a:cxn>
                    <a:cxn ang="0">
                      <a:pos x="0" y="13"/>
                    </a:cxn>
                    <a:cxn ang="0">
                      <a:pos x="0" y="0"/>
                    </a:cxn>
                    <a:cxn ang="0">
                      <a:pos x="402" y="24"/>
                    </a:cxn>
                    <a:cxn ang="0">
                      <a:pos x="402" y="38"/>
                    </a:cxn>
                  </a:cxnLst>
                  <a:rect l="0" t="0" r="r" b="b"/>
                  <a:pathLst>
                    <a:path w="402" h="38">
                      <a:moveTo>
                        <a:pt x="402" y="38"/>
                      </a:moveTo>
                      <a:lnTo>
                        <a:pt x="0" y="13"/>
                      </a:lnTo>
                      <a:lnTo>
                        <a:pt x="0" y="0"/>
                      </a:lnTo>
                      <a:lnTo>
                        <a:pt x="402" y="24"/>
                      </a:lnTo>
                      <a:lnTo>
                        <a:pt x="402" y="38"/>
                      </a:lnTo>
                      <a:close/>
                    </a:path>
                  </a:pathLst>
                </a:custGeom>
                <a:solidFill>
                  <a:srgbClr val="C3C3C3"/>
                </a:solidFill>
                <a:ln w="9525">
                  <a:noFill/>
                  <a:round/>
                  <a:headEnd/>
                  <a:tailEnd/>
                </a:ln>
              </p:spPr>
              <p:txBody>
                <a:bodyPr/>
                <a:lstStyle/>
                <a:p>
                  <a:endParaRPr lang="en-US" sz="2000"/>
                </a:p>
              </p:txBody>
            </p:sp>
            <p:sp>
              <p:nvSpPr>
                <p:cNvPr id="580496" name="Freeform 912"/>
                <p:cNvSpPr>
                  <a:spLocks/>
                </p:cNvSpPr>
                <p:nvPr/>
              </p:nvSpPr>
              <p:spPr bwMode="auto">
                <a:xfrm>
                  <a:off x="2598" y="1968"/>
                  <a:ext cx="402" cy="37"/>
                </a:xfrm>
                <a:custGeom>
                  <a:avLst/>
                  <a:gdLst/>
                  <a:ahLst/>
                  <a:cxnLst>
                    <a:cxn ang="0">
                      <a:pos x="402" y="37"/>
                    </a:cxn>
                    <a:cxn ang="0">
                      <a:pos x="0" y="13"/>
                    </a:cxn>
                    <a:cxn ang="0">
                      <a:pos x="0" y="0"/>
                    </a:cxn>
                    <a:cxn ang="0">
                      <a:pos x="402" y="23"/>
                    </a:cxn>
                    <a:cxn ang="0">
                      <a:pos x="402" y="37"/>
                    </a:cxn>
                  </a:cxnLst>
                  <a:rect l="0" t="0" r="r" b="b"/>
                  <a:pathLst>
                    <a:path w="402" h="37">
                      <a:moveTo>
                        <a:pt x="402" y="37"/>
                      </a:moveTo>
                      <a:lnTo>
                        <a:pt x="0" y="13"/>
                      </a:lnTo>
                      <a:lnTo>
                        <a:pt x="0" y="0"/>
                      </a:lnTo>
                      <a:lnTo>
                        <a:pt x="402" y="23"/>
                      </a:lnTo>
                      <a:lnTo>
                        <a:pt x="402" y="37"/>
                      </a:lnTo>
                      <a:close/>
                    </a:path>
                  </a:pathLst>
                </a:custGeom>
                <a:solidFill>
                  <a:srgbClr val="C3C3C3"/>
                </a:solidFill>
                <a:ln w="9525">
                  <a:noFill/>
                  <a:round/>
                  <a:headEnd/>
                  <a:tailEnd/>
                </a:ln>
              </p:spPr>
              <p:txBody>
                <a:bodyPr/>
                <a:lstStyle/>
                <a:p>
                  <a:endParaRPr lang="en-US" sz="2000"/>
                </a:p>
              </p:txBody>
            </p:sp>
            <p:sp>
              <p:nvSpPr>
                <p:cNvPr id="580497" name="Freeform 913"/>
                <p:cNvSpPr>
                  <a:spLocks/>
                </p:cNvSpPr>
                <p:nvPr/>
              </p:nvSpPr>
              <p:spPr bwMode="auto">
                <a:xfrm>
                  <a:off x="2598" y="1968"/>
                  <a:ext cx="402" cy="37"/>
                </a:xfrm>
                <a:custGeom>
                  <a:avLst/>
                  <a:gdLst/>
                  <a:ahLst/>
                  <a:cxnLst>
                    <a:cxn ang="0">
                      <a:pos x="402" y="37"/>
                    </a:cxn>
                    <a:cxn ang="0">
                      <a:pos x="0" y="13"/>
                    </a:cxn>
                    <a:cxn ang="0">
                      <a:pos x="0" y="0"/>
                    </a:cxn>
                    <a:cxn ang="0">
                      <a:pos x="402" y="23"/>
                    </a:cxn>
                    <a:cxn ang="0">
                      <a:pos x="402" y="37"/>
                    </a:cxn>
                  </a:cxnLst>
                  <a:rect l="0" t="0" r="r" b="b"/>
                  <a:pathLst>
                    <a:path w="402" h="37">
                      <a:moveTo>
                        <a:pt x="402" y="37"/>
                      </a:moveTo>
                      <a:lnTo>
                        <a:pt x="0" y="13"/>
                      </a:lnTo>
                      <a:lnTo>
                        <a:pt x="0" y="0"/>
                      </a:lnTo>
                      <a:lnTo>
                        <a:pt x="402" y="23"/>
                      </a:lnTo>
                      <a:lnTo>
                        <a:pt x="402" y="37"/>
                      </a:lnTo>
                      <a:close/>
                    </a:path>
                  </a:pathLst>
                </a:custGeom>
                <a:solidFill>
                  <a:srgbClr val="C3C3C3"/>
                </a:solidFill>
                <a:ln w="9525">
                  <a:noFill/>
                  <a:round/>
                  <a:headEnd/>
                  <a:tailEnd/>
                </a:ln>
              </p:spPr>
              <p:txBody>
                <a:bodyPr/>
                <a:lstStyle/>
                <a:p>
                  <a:endParaRPr lang="en-US" sz="2000"/>
                </a:p>
              </p:txBody>
            </p:sp>
            <p:sp>
              <p:nvSpPr>
                <p:cNvPr id="580498" name="Freeform 914"/>
                <p:cNvSpPr>
                  <a:spLocks/>
                </p:cNvSpPr>
                <p:nvPr/>
              </p:nvSpPr>
              <p:spPr bwMode="auto">
                <a:xfrm>
                  <a:off x="2598" y="1969"/>
                  <a:ext cx="402" cy="37"/>
                </a:xfrm>
                <a:custGeom>
                  <a:avLst/>
                  <a:gdLst/>
                  <a:ahLst/>
                  <a:cxnLst>
                    <a:cxn ang="0">
                      <a:pos x="402" y="37"/>
                    </a:cxn>
                    <a:cxn ang="0">
                      <a:pos x="0" y="13"/>
                    </a:cxn>
                    <a:cxn ang="0">
                      <a:pos x="0" y="0"/>
                    </a:cxn>
                    <a:cxn ang="0">
                      <a:pos x="402" y="23"/>
                    </a:cxn>
                    <a:cxn ang="0">
                      <a:pos x="402" y="37"/>
                    </a:cxn>
                  </a:cxnLst>
                  <a:rect l="0" t="0" r="r" b="b"/>
                  <a:pathLst>
                    <a:path w="402" h="37">
                      <a:moveTo>
                        <a:pt x="402" y="37"/>
                      </a:moveTo>
                      <a:lnTo>
                        <a:pt x="0" y="13"/>
                      </a:lnTo>
                      <a:lnTo>
                        <a:pt x="0" y="0"/>
                      </a:lnTo>
                      <a:lnTo>
                        <a:pt x="402" y="23"/>
                      </a:lnTo>
                      <a:lnTo>
                        <a:pt x="402" y="37"/>
                      </a:lnTo>
                      <a:close/>
                    </a:path>
                  </a:pathLst>
                </a:custGeom>
                <a:solidFill>
                  <a:srgbClr val="C3C3C3"/>
                </a:solidFill>
                <a:ln w="9525">
                  <a:noFill/>
                  <a:round/>
                  <a:headEnd/>
                  <a:tailEnd/>
                </a:ln>
              </p:spPr>
              <p:txBody>
                <a:bodyPr/>
                <a:lstStyle/>
                <a:p>
                  <a:endParaRPr lang="en-US" sz="2000"/>
                </a:p>
              </p:txBody>
            </p:sp>
            <p:sp>
              <p:nvSpPr>
                <p:cNvPr id="580499" name="Freeform 915"/>
                <p:cNvSpPr>
                  <a:spLocks/>
                </p:cNvSpPr>
                <p:nvPr/>
              </p:nvSpPr>
              <p:spPr bwMode="auto">
                <a:xfrm>
                  <a:off x="2598" y="1970"/>
                  <a:ext cx="402" cy="37"/>
                </a:xfrm>
                <a:custGeom>
                  <a:avLst/>
                  <a:gdLst/>
                  <a:ahLst/>
                  <a:cxnLst>
                    <a:cxn ang="0">
                      <a:pos x="402" y="37"/>
                    </a:cxn>
                    <a:cxn ang="0">
                      <a:pos x="0" y="13"/>
                    </a:cxn>
                    <a:cxn ang="0">
                      <a:pos x="0" y="0"/>
                    </a:cxn>
                    <a:cxn ang="0">
                      <a:pos x="402" y="22"/>
                    </a:cxn>
                    <a:cxn ang="0">
                      <a:pos x="402" y="37"/>
                    </a:cxn>
                  </a:cxnLst>
                  <a:rect l="0" t="0" r="r" b="b"/>
                  <a:pathLst>
                    <a:path w="402" h="37">
                      <a:moveTo>
                        <a:pt x="402" y="37"/>
                      </a:moveTo>
                      <a:lnTo>
                        <a:pt x="0" y="13"/>
                      </a:lnTo>
                      <a:lnTo>
                        <a:pt x="0" y="0"/>
                      </a:lnTo>
                      <a:lnTo>
                        <a:pt x="402" y="22"/>
                      </a:lnTo>
                      <a:lnTo>
                        <a:pt x="402" y="37"/>
                      </a:lnTo>
                      <a:close/>
                    </a:path>
                  </a:pathLst>
                </a:custGeom>
                <a:solidFill>
                  <a:srgbClr val="C3C3C3"/>
                </a:solidFill>
                <a:ln w="9525">
                  <a:noFill/>
                  <a:round/>
                  <a:headEnd/>
                  <a:tailEnd/>
                </a:ln>
              </p:spPr>
              <p:txBody>
                <a:bodyPr/>
                <a:lstStyle/>
                <a:p>
                  <a:endParaRPr lang="en-US" sz="2000"/>
                </a:p>
              </p:txBody>
            </p:sp>
            <p:sp>
              <p:nvSpPr>
                <p:cNvPr id="580500" name="Freeform 916"/>
                <p:cNvSpPr>
                  <a:spLocks/>
                </p:cNvSpPr>
                <p:nvPr/>
              </p:nvSpPr>
              <p:spPr bwMode="auto">
                <a:xfrm>
                  <a:off x="2598" y="1970"/>
                  <a:ext cx="402" cy="37"/>
                </a:xfrm>
                <a:custGeom>
                  <a:avLst/>
                  <a:gdLst/>
                  <a:ahLst/>
                  <a:cxnLst>
                    <a:cxn ang="0">
                      <a:pos x="402" y="37"/>
                    </a:cxn>
                    <a:cxn ang="0">
                      <a:pos x="0" y="14"/>
                    </a:cxn>
                    <a:cxn ang="0">
                      <a:pos x="0" y="0"/>
                    </a:cxn>
                    <a:cxn ang="0">
                      <a:pos x="402" y="24"/>
                    </a:cxn>
                    <a:cxn ang="0">
                      <a:pos x="402" y="37"/>
                    </a:cxn>
                  </a:cxnLst>
                  <a:rect l="0" t="0" r="r" b="b"/>
                  <a:pathLst>
                    <a:path w="402" h="37">
                      <a:moveTo>
                        <a:pt x="402" y="37"/>
                      </a:moveTo>
                      <a:lnTo>
                        <a:pt x="0" y="14"/>
                      </a:lnTo>
                      <a:lnTo>
                        <a:pt x="0" y="0"/>
                      </a:lnTo>
                      <a:lnTo>
                        <a:pt x="402" y="24"/>
                      </a:lnTo>
                      <a:lnTo>
                        <a:pt x="402" y="37"/>
                      </a:lnTo>
                      <a:close/>
                    </a:path>
                  </a:pathLst>
                </a:custGeom>
                <a:solidFill>
                  <a:srgbClr val="C3C3C3"/>
                </a:solidFill>
                <a:ln w="9525">
                  <a:noFill/>
                  <a:round/>
                  <a:headEnd/>
                  <a:tailEnd/>
                </a:ln>
              </p:spPr>
              <p:txBody>
                <a:bodyPr/>
                <a:lstStyle/>
                <a:p>
                  <a:endParaRPr lang="en-US" sz="2000"/>
                </a:p>
              </p:txBody>
            </p:sp>
            <p:sp>
              <p:nvSpPr>
                <p:cNvPr id="580501" name="Freeform 917"/>
                <p:cNvSpPr>
                  <a:spLocks/>
                </p:cNvSpPr>
                <p:nvPr/>
              </p:nvSpPr>
              <p:spPr bwMode="auto">
                <a:xfrm>
                  <a:off x="2598" y="1971"/>
                  <a:ext cx="402" cy="37"/>
                </a:xfrm>
                <a:custGeom>
                  <a:avLst/>
                  <a:gdLst/>
                  <a:ahLst/>
                  <a:cxnLst>
                    <a:cxn ang="0">
                      <a:pos x="402" y="37"/>
                    </a:cxn>
                    <a:cxn ang="0">
                      <a:pos x="0" y="13"/>
                    </a:cxn>
                    <a:cxn ang="0">
                      <a:pos x="0" y="0"/>
                    </a:cxn>
                    <a:cxn ang="0">
                      <a:pos x="402" y="23"/>
                    </a:cxn>
                    <a:cxn ang="0">
                      <a:pos x="402" y="37"/>
                    </a:cxn>
                  </a:cxnLst>
                  <a:rect l="0" t="0" r="r" b="b"/>
                  <a:pathLst>
                    <a:path w="402" h="37">
                      <a:moveTo>
                        <a:pt x="402" y="37"/>
                      </a:moveTo>
                      <a:lnTo>
                        <a:pt x="0" y="13"/>
                      </a:lnTo>
                      <a:lnTo>
                        <a:pt x="0" y="0"/>
                      </a:lnTo>
                      <a:lnTo>
                        <a:pt x="402" y="23"/>
                      </a:lnTo>
                      <a:lnTo>
                        <a:pt x="402" y="37"/>
                      </a:lnTo>
                      <a:close/>
                    </a:path>
                  </a:pathLst>
                </a:custGeom>
                <a:solidFill>
                  <a:srgbClr val="C3C3C3"/>
                </a:solidFill>
                <a:ln w="9525">
                  <a:noFill/>
                  <a:round/>
                  <a:headEnd/>
                  <a:tailEnd/>
                </a:ln>
              </p:spPr>
              <p:txBody>
                <a:bodyPr/>
                <a:lstStyle/>
                <a:p>
                  <a:endParaRPr lang="en-US" sz="2000"/>
                </a:p>
              </p:txBody>
            </p:sp>
            <p:sp>
              <p:nvSpPr>
                <p:cNvPr id="580502" name="Freeform 918"/>
                <p:cNvSpPr>
                  <a:spLocks/>
                </p:cNvSpPr>
                <p:nvPr/>
              </p:nvSpPr>
              <p:spPr bwMode="auto">
                <a:xfrm>
                  <a:off x="2598" y="1972"/>
                  <a:ext cx="402" cy="37"/>
                </a:xfrm>
                <a:custGeom>
                  <a:avLst/>
                  <a:gdLst/>
                  <a:ahLst/>
                  <a:cxnLst>
                    <a:cxn ang="0">
                      <a:pos x="402" y="37"/>
                    </a:cxn>
                    <a:cxn ang="0">
                      <a:pos x="0" y="12"/>
                    </a:cxn>
                    <a:cxn ang="0">
                      <a:pos x="0" y="0"/>
                    </a:cxn>
                    <a:cxn ang="0">
                      <a:pos x="402" y="22"/>
                    </a:cxn>
                    <a:cxn ang="0">
                      <a:pos x="402" y="37"/>
                    </a:cxn>
                  </a:cxnLst>
                  <a:rect l="0" t="0" r="r" b="b"/>
                  <a:pathLst>
                    <a:path w="402" h="37">
                      <a:moveTo>
                        <a:pt x="402" y="37"/>
                      </a:moveTo>
                      <a:lnTo>
                        <a:pt x="0" y="12"/>
                      </a:lnTo>
                      <a:lnTo>
                        <a:pt x="0" y="0"/>
                      </a:lnTo>
                      <a:lnTo>
                        <a:pt x="402" y="22"/>
                      </a:lnTo>
                      <a:lnTo>
                        <a:pt x="402" y="37"/>
                      </a:lnTo>
                      <a:close/>
                    </a:path>
                  </a:pathLst>
                </a:custGeom>
                <a:solidFill>
                  <a:srgbClr val="C3C3C3"/>
                </a:solidFill>
                <a:ln w="9525">
                  <a:noFill/>
                  <a:round/>
                  <a:headEnd/>
                  <a:tailEnd/>
                </a:ln>
              </p:spPr>
              <p:txBody>
                <a:bodyPr/>
                <a:lstStyle/>
                <a:p>
                  <a:endParaRPr lang="en-US" sz="2000"/>
                </a:p>
              </p:txBody>
            </p:sp>
            <p:sp>
              <p:nvSpPr>
                <p:cNvPr id="580503" name="Freeform 919"/>
                <p:cNvSpPr>
                  <a:spLocks/>
                </p:cNvSpPr>
                <p:nvPr/>
              </p:nvSpPr>
              <p:spPr bwMode="auto">
                <a:xfrm>
                  <a:off x="2598" y="1972"/>
                  <a:ext cx="402" cy="37"/>
                </a:xfrm>
                <a:custGeom>
                  <a:avLst/>
                  <a:gdLst/>
                  <a:ahLst/>
                  <a:cxnLst>
                    <a:cxn ang="0">
                      <a:pos x="402" y="37"/>
                    </a:cxn>
                    <a:cxn ang="0">
                      <a:pos x="0" y="13"/>
                    </a:cxn>
                    <a:cxn ang="0">
                      <a:pos x="0" y="0"/>
                    </a:cxn>
                    <a:cxn ang="0">
                      <a:pos x="402" y="23"/>
                    </a:cxn>
                    <a:cxn ang="0">
                      <a:pos x="402" y="37"/>
                    </a:cxn>
                  </a:cxnLst>
                  <a:rect l="0" t="0" r="r" b="b"/>
                  <a:pathLst>
                    <a:path w="402" h="37">
                      <a:moveTo>
                        <a:pt x="402" y="37"/>
                      </a:moveTo>
                      <a:lnTo>
                        <a:pt x="0" y="13"/>
                      </a:lnTo>
                      <a:lnTo>
                        <a:pt x="0" y="0"/>
                      </a:lnTo>
                      <a:lnTo>
                        <a:pt x="402" y="23"/>
                      </a:lnTo>
                      <a:lnTo>
                        <a:pt x="402" y="37"/>
                      </a:lnTo>
                      <a:close/>
                    </a:path>
                  </a:pathLst>
                </a:custGeom>
                <a:solidFill>
                  <a:srgbClr val="C3C3C3"/>
                </a:solidFill>
                <a:ln w="9525">
                  <a:noFill/>
                  <a:round/>
                  <a:headEnd/>
                  <a:tailEnd/>
                </a:ln>
              </p:spPr>
              <p:txBody>
                <a:bodyPr/>
                <a:lstStyle/>
                <a:p>
                  <a:endParaRPr lang="en-US" sz="2000"/>
                </a:p>
              </p:txBody>
            </p:sp>
            <p:sp>
              <p:nvSpPr>
                <p:cNvPr id="580504" name="Freeform 920"/>
                <p:cNvSpPr>
                  <a:spLocks/>
                </p:cNvSpPr>
                <p:nvPr/>
              </p:nvSpPr>
              <p:spPr bwMode="auto">
                <a:xfrm>
                  <a:off x="2598" y="1972"/>
                  <a:ext cx="402" cy="37"/>
                </a:xfrm>
                <a:custGeom>
                  <a:avLst/>
                  <a:gdLst/>
                  <a:ahLst/>
                  <a:cxnLst>
                    <a:cxn ang="0">
                      <a:pos x="402" y="37"/>
                    </a:cxn>
                    <a:cxn ang="0">
                      <a:pos x="0" y="13"/>
                    </a:cxn>
                    <a:cxn ang="0">
                      <a:pos x="0" y="0"/>
                    </a:cxn>
                    <a:cxn ang="0">
                      <a:pos x="402" y="24"/>
                    </a:cxn>
                    <a:cxn ang="0">
                      <a:pos x="402" y="37"/>
                    </a:cxn>
                  </a:cxnLst>
                  <a:rect l="0" t="0" r="r" b="b"/>
                  <a:pathLst>
                    <a:path w="402" h="37">
                      <a:moveTo>
                        <a:pt x="402" y="37"/>
                      </a:moveTo>
                      <a:lnTo>
                        <a:pt x="0" y="13"/>
                      </a:lnTo>
                      <a:lnTo>
                        <a:pt x="0" y="0"/>
                      </a:lnTo>
                      <a:lnTo>
                        <a:pt x="402" y="24"/>
                      </a:lnTo>
                      <a:lnTo>
                        <a:pt x="402" y="37"/>
                      </a:lnTo>
                      <a:close/>
                    </a:path>
                  </a:pathLst>
                </a:custGeom>
                <a:solidFill>
                  <a:srgbClr val="C3C3C3"/>
                </a:solidFill>
                <a:ln w="9525">
                  <a:noFill/>
                  <a:round/>
                  <a:headEnd/>
                  <a:tailEnd/>
                </a:ln>
              </p:spPr>
              <p:txBody>
                <a:bodyPr/>
                <a:lstStyle/>
                <a:p>
                  <a:endParaRPr lang="en-US" sz="2000"/>
                </a:p>
              </p:txBody>
            </p:sp>
            <p:sp>
              <p:nvSpPr>
                <p:cNvPr id="580505" name="Freeform 921"/>
                <p:cNvSpPr>
                  <a:spLocks/>
                </p:cNvSpPr>
                <p:nvPr/>
              </p:nvSpPr>
              <p:spPr bwMode="auto">
                <a:xfrm>
                  <a:off x="2598" y="1973"/>
                  <a:ext cx="402" cy="37"/>
                </a:xfrm>
                <a:custGeom>
                  <a:avLst/>
                  <a:gdLst/>
                  <a:ahLst/>
                  <a:cxnLst>
                    <a:cxn ang="0">
                      <a:pos x="402" y="37"/>
                    </a:cxn>
                    <a:cxn ang="0">
                      <a:pos x="0" y="12"/>
                    </a:cxn>
                    <a:cxn ang="0">
                      <a:pos x="0" y="0"/>
                    </a:cxn>
                    <a:cxn ang="0">
                      <a:pos x="402" y="24"/>
                    </a:cxn>
                    <a:cxn ang="0">
                      <a:pos x="402" y="37"/>
                    </a:cxn>
                  </a:cxnLst>
                  <a:rect l="0" t="0" r="r" b="b"/>
                  <a:pathLst>
                    <a:path w="402" h="37">
                      <a:moveTo>
                        <a:pt x="402" y="37"/>
                      </a:moveTo>
                      <a:lnTo>
                        <a:pt x="0" y="12"/>
                      </a:lnTo>
                      <a:lnTo>
                        <a:pt x="0" y="0"/>
                      </a:lnTo>
                      <a:lnTo>
                        <a:pt x="402" y="24"/>
                      </a:lnTo>
                      <a:lnTo>
                        <a:pt x="402" y="37"/>
                      </a:lnTo>
                      <a:close/>
                    </a:path>
                  </a:pathLst>
                </a:custGeom>
                <a:solidFill>
                  <a:srgbClr val="C3C3C3"/>
                </a:solidFill>
                <a:ln w="9525">
                  <a:noFill/>
                  <a:round/>
                  <a:headEnd/>
                  <a:tailEnd/>
                </a:ln>
              </p:spPr>
              <p:txBody>
                <a:bodyPr/>
                <a:lstStyle/>
                <a:p>
                  <a:endParaRPr lang="en-US" sz="2000"/>
                </a:p>
              </p:txBody>
            </p:sp>
            <p:sp>
              <p:nvSpPr>
                <p:cNvPr id="580506" name="Freeform 922"/>
                <p:cNvSpPr>
                  <a:spLocks/>
                </p:cNvSpPr>
                <p:nvPr/>
              </p:nvSpPr>
              <p:spPr bwMode="auto">
                <a:xfrm>
                  <a:off x="2598" y="1974"/>
                  <a:ext cx="402" cy="36"/>
                </a:xfrm>
                <a:custGeom>
                  <a:avLst/>
                  <a:gdLst/>
                  <a:ahLst/>
                  <a:cxnLst>
                    <a:cxn ang="0">
                      <a:pos x="402" y="36"/>
                    </a:cxn>
                    <a:cxn ang="0">
                      <a:pos x="0" y="13"/>
                    </a:cxn>
                    <a:cxn ang="0">
                      <a:pos x="0" y="0"/>
                    </a:cxn>
                    <a:cxn ang="0">
                      <a:pos x="402" y="23"/>
                    </a:cxn>
                    <a:cxn ang="0">
                      <a:pos x="402" y="36"/>
                    </a:cxn>
                  </a:cxnLst>
                  <a:rect l="0" t="0" r="r" b="b"/>
                  <a:pathLst>
                    <a:path w="402" h="36">
                      <a:moveTo>
                        <a:pt x="402" y="36"/>
                      </a:moveTo>
                      <a:lnTo>
                        <a:pt x="0" y="13"/>
                      </a:lnTo>
                      <a:lnTo>
                        <a:pt x="0" y="0"/>
                      </a:lnTo>
                      <a:lnTo>
                        <a:pt x="402" y="23"/>
                      </a:lnTo>
                      <a:lnTo>
                        <a:pt x="402" y="36"/>
                      </a:lnTo>
                      <a:close/>
                    </a:path>
                  </a:pathLst>
                </a:custGeom>
                <a:solidFill>
                  <a:srgbClr val="C3C3C3"/>
                </a:solidFill>
                <a:ln w="9525">
                  <a:noFill/>
                  <a:round/>
                  <a:headEnd/>
                  <a:tailEnd/>
                </a:ln>
              </p:spPr>
              <p:txBody>
                <a:bodyPr/>
                <a:lstStyle/>
                <a:p>
                  <a:endParaRPr lang="en-US" sz="2000"/>
                </a:p>
              </p:txBody>
            </p:sp>
            <p:sp>
              <p:nvSpPr>
                <p:cNvPr id="580507" name="Freeform 923"/>
                <p:cNvSpPr>
                  <a:spLocks/>
                </p:cNvSpPr>
                <p:nvPr/>
              </p:nvSpPr>
              <p:spPr bwMode="auto">
                <a:xfrm>
                  <a:off x="2598" y="1974"/>
                  <a:ext cx="402" cy="37"/>
                </a:xfrm>
                <a:custGeom>
                  <a:avLst/>
                  <a:gdLst/>
                  <a:ahLst/>
                  <a:cxnLst>
                    <a:cxn ang="0">
                      <a:pos x="402" y="37"/>
                    </a:cxn>
                    <a:cxn ang="0">
                      <a:pos x="0" y="13"/>
                    </a:cxn>
                    <a:cxn ang="0">
                      <a:pos x="0" y="0"/>
                    </a:cxn>
                    <a:cxn ang="0">
                      <a:pos x="402" y="23"/>
                    </a:cxn>
                    <a:cxn ang="0">
                      <a:pos x="402" y="37"/>
                    </a:cxn>
                  </a:cxnLst>
                  <a:rect l="0" t="0" r="r" b="b"/>
                  <a:pathLst>
                    <a:path w="402" h="37">
                      <a:moveTo>
                        <a:pt x="402" y="37"/>
                      </a:moveTo>
                      <a:lnTo>
                        <a:pt x="0" y="13"/>
                      </a:lnTo>
                      <a:lnTo>
                        <a:pt x="0" y="0"/>
                      </a:lnTo>
                      <a:lnTo>
                        <a:pt x="402" y="23"/>
                      </a:lnTo>
                      <a:lnTo>
                        <a:pt x="402" y="37"/>
                      </a:lnTo>
                      <a:close/>
                    </a:path>
                  </a:pathLst>
                </a:custGeom>
                <a:solidFill>
                  <a:srgbClr val="C3C3C3"/>
                </a:solidFill>
                <a:ln w="9525">
                  <a:noFill/>
                  <a:round/>
                  <a:headEnd/>
                  <a:tailEnd/>
                </a:ln>
              </p:spPr>
              <p:txBody>
                <a:bodyPr/>
                <a:lstStyle/>
                <a:p>
                  <a:endParaRPr lang="en-US" sz="2000"/>
                </a:p>
              </p:txBody>
            </p:sp>
            <p:sp>
              <p:nvSpPr>
                <p:cNvPr id="580508" name="Freeform 924"/>
                <p:cNvSpPr>
                  <a:spLocks/>
                </p:cNvSpPr>
                <p:nvPr/>
              </p:nvSpPr>
              <p:spPr bwMode="auto">
                <a:xfrm>
                  <a:off x="2598" y="1975"/>
                  <a:ext cx="402" cy="36"/>
                </a:xfrm>
                <a:custGeom>
                  <a:avLst/>
                  <a:gdLst/>
                  <a:ahLst/>
                  <a:cxnLst>
                    <a:cxn ang="0">
                      <a:pos x="402" y="36"/>
                    </a:cxn>
                    <a:cxn ang="0">
                      <a:pos x="0" y="13"/>
                    </a:cxn>
                    <a:cxn ang="0">
                      <a:pos x="0" y="0"/>
                    </a:cxn>
                    <a:cxn ang="0">
                      <a:pos x="402" y="23"/>
                    </a:cxn>
                    <a:cxn ang="0">
                      <a:pos x="402" y="36"/>
                    </a:cxn>
                  </a:cxnLst>
                  <a:rect l="0" t="0" r="r" b="b"/>
                  <a:pathLst>
                    <a:path w="402" h="36">
                      <a:moveTo>
                        <a:pt x="402" y="36"/>
                      </a:moveTo>
                      <a:lnTo>
                        <a:pt x="0" y="13"/>
                      </a:lnTo>
                      <a:lnTo>
                        <a:pt x="0" y="0"/>
                      </a:lnTo>
                      <a:lnTo>
                        <a:pt x="402" y="23"/>
                      </a:lnTo>
                      <a:lnTo>
                        <a:pt x="402" y="36"/>
                      </a:lnTo>
                      <a:close/>
                    </a:path>
                  </a:pathLst>
                </a:custGeom>
                <a:solidFill>
                  <a:srgbClr val="C3C3C3"/>
                </a:solidFill>
                <a:ln w="9525">
                  <a:noFill/>
                  <a:round/>
                  <a:headEnd/>
                  <a:tailEnd/>
                </a:ln>
              </p:spPr>
              <p:txBody>
                <a:bodyPr/>
                <a:lstStyle/>
                <a:p>
                  <a:endParaRPr lang="en-US" sz="2000"/>
                </a:p>
              </p:txBody>
            </p:sp>
            <p:sp>
              <p:nvSpPr>
                <p:cNvPr id="580509" name="Freeform 925"/>
                <p:cNvSpPr>
                  <a:spLocks/>
                </p:cNvSpPr>
                <p:nvPr/>
              </p:nvSpPr>
              <p:spPr bwMode="auto">
                <a:xfrm>
                  <a:off x="2598" y="1975"/>
                  <a:ext cx="402" cy="36"/>
                </a:xfrm>
                <a:custGeom>
                  <a:avLst/>
                  <a:gdLst/>
                  <a:ahLst/>
                  <a:cxnLst>
                    <a:cxn ang="0">
                      <a:pos x="402" y="36"/>
                    </a:cxn>
                    <a:cxn ang="0">
                      <a:pos x="0" y="14"/>
                    </a:cxn>
                    <a:cxn ang="0">
                      <a:pos x="0" y="0"/>
                    </a:cxn>
                    <a:cxn ang="0">
                      <a:pos x="402" y="23"/>
                    </a:cxn>
                    <a:cxn ang="0">
                      <a:pos x="402" y="36"/>
                    </a:cxn>
                  </a:cxnLst>
                  <a:rect l="0" t="0" r="r" b="b"/>
                  <a:pathLst>
                    <a:path w="402" h="36">
                      <a:moveTo>
                        <a:pt x="402" y="36"/>
                      </a:moveTo>
                      <a:lnTo>
                        <a:pt x="0" y="14"/>
                      </a:lnTo>
                      <a:lnTo>
                        <a:pt x="0" y="0"/>
                      </a:lnTo>
                      <a:lnTo>
                        <a:pt x="402" y="23"/>
                      </a:lnTo>
                      <a:lnTo>
                        <a:pt x="402" y="36"/>
                      </a:lnTo>
                      <a:close/>
                    </a:path>
                  </a:pathLst>
                </a:custGeom>
                <a:solidFill>
                  <a:srgbClr val="C3C3C3"/>
                </a:solidFill>
                <a:ln w="9525">
                  <a:noFill/>
                  <a:round/>
                  <a:headEnd/>
                  <a:tailEnd/>
                </a:ln>
              </p:spPr>
              <p:txBody>
                <a:bodyPr/>
                <a:lstStyle/>
                <a:p>
                  <a:endParaRPr lang="en-US" sz="2000"/>
                </a:p>
              </p:txBody>
            </p:sp>
            <p:sp>
              <p:nvSpPr>
                <p:cNvPr id="580510" name="Freeform 926"/>
                <p:cNvSpPr>
                  <a:spLocks/>
                </p:cNvSpPr>
                <p:nvPr/>
              </p:nvSpPr>
              <p:spPr bwMode="auto">
                <a:xfrm>
                  <a:off x="2598" y="1976"/>
                  <a:ext cx="402" cy="35"/>
                </a:xfrm>
                <a:custGeom>
                  <a:avLst/>
                  <a:gdLst/>
                  <a:ahLst/>
                  <a:cxnLst>
                    <a:cxn ang="0">
                      <a:pos x="402" y="35"/>
                    </a:cxn>
                    <a:cxn ang="0">
                      <a:pos x="0" y="13"/>
                    </a:cxn>
                    <a:cxn ang="0">
                      <a:pos x="0" y="0"/>
                    </a:cxn>
                    <a:cxn ang="0">
                      <a:pos x="402" y="22"/>
                    </a:cxn>
                    <a:cxn ang="0">
                      <a:pos x="402" y="35"/>
                    </a:cxn>
                  </a:cxnLst>
                  <a:rect l="0" t="0" r="r" b="b"/>
                  <a:pathLst>
                    <a:path w="402" h="35">
                      <a:moveTo>
                        <a:pt x="402" y="35"/>
                      </a:moveTo>
                      <a:lnTo>
                        <a:pt x="0" y="13"/>
                      </a:lnTo>
                      <a:lnTo>
                        <a:pt x="0" y="0"/>
                      </a:lnTo>
                      <a:lnTo>
                        <a:pt x="402" y="22"/>
                      </a:lnTo>
                      <a:lnTo>
                        <a:pt x="402" y="35"/>
                      </a:lnTo>
                      <a:close/>
                    </a:path>
                  </a:pathLst>
                </a:custGeom>
                <a:solidFill>
                  <a:srgbClr val="C3C3C3"/>
                </a:solidFill>
                <a:ln w="9525">
                  <a:noFill/>
                  <a:round/>
                  <a:headEnd/>
                  <a:tailEnd/>
                </a:ln>
              </p:spPr>
              <p:txBody>
                <a:bodyPr/>
                <a:lstStyle/>
                <a:p>
                  <a:endParaRPr lang="en-US" sz="2000"/>
                </a:p>
              </p:txBody>
            </p:sp>
            <p:sp>
              <p:nvSpPr>
                <p:cNvPr id="580511" name="Freeform 927"/>
                <p:cNvSpPr>
                  <a:spLocks/>
                </p:cNvSpPr>
                <p:nvPr/>
              </p:nvSpPr>
              <p:spPr bwMode="auto">
                <a:xfrm>
                  <a:off x="2598" y="1976"/>
                  <a:ext cx="402" cy="36"/>
                </a:xfrm>
                <a:custGeom>
                  <a:avLst/>
                  <a:gdLst/>
                  <a:ahLst/>
                  <a:cxnLst>
                    <a:cxn ang="0">
                      <a:pos x="402" y="36"/>
                    </a:cxn>
                    <a:cxn ang="0">
                      <a:pos x="0" y="14"/>
                    </a:cxn>
                    <a:cxn ang="0">
                      <a:pos x="0" y="0"/>
                    </a:cxn>
                    <a:cxn ang="0">
                      <a:pos x="402" y="23"/>
                    </a:cxn>
                    <a:cxn ang="0">
                      <a:pos x="402" y="36"/>
                    </a:cxn>
                  </a:cxnLst>
                  <a:rect l="0" t="0" r="r" b="b"/>
                  <a:pathLst>
                    <a:path w="402" h="36">
                      <a:moveTo>
                        <a:pt x="402" y="36"/>
                      </a:moveTo>
                      <a:lnTo>
                        <a:pt x="0" y="14"/>
                      </a:lnTo>
                      <a:lnTo>
                        <a:pt x="0" y="0"/>
                      </a:lnTo>
                      <a:lnTo>
                        <a:pt x="402" y="23"/>
                      </a:lnTo>
                      <a:lnTo>
                        <a:pt x="402" y="36"/>
                      </a:lnTo>
                      <a:close/>
                    </a:path>
                  </a:pathLst>
                </a:custGeom>
                <a:solidFill>
                  <a:srgbClr val="C3C3C3"/>
                </a:solidFill>
                <a:ln w="9525">
                  <a:noFill/>
                  <a:round/>
                  <a:headEnd/>
                  <a:tailEnd/>
                </a:ln>
              </p:spPr>
              <p:txBody>
                <a:bodyPr/>
                <a:lstStyle/>
                <a:p>
                  <a:endParaRPr lang="en-US" sz="2000"/>
                </a:p>
              </p:txBody>
            </p:sp>
            <p:sp>
              <p:nvSpPr>
                <p:cNvPr id="580512" name="Freeform 928"/>
                <p:cNvSpPr>
                  <a:spLocks/>
                </p:cNvSpPr>
                <p:nvPr/>
              </p:nvSpPr>
              <p:spPr bwMode="auto">
                <a:xfrm>
                  <a:off x="2598" y="1977"/>
                  <a:ext cx="402" cy="35"/>
                </a:xfrm>
                <a:custGeom>
                  <a:avLst/>
                  <a:gdLst/>
                  <a:ahLst/>
                  <a:cxnLst>
                    <a:cxn ang="0">
                      <a:pos x="402" y="35"/>
                    </a:cxn>
                    <a:cxn ang="0">
                      <a:pos x="0" y="13"/>
                    </a:cxn>
                    <a:cxn ang="0">
                      <a:pos x="0" y="0"/>
                    </a:cxn>
                    <a:cxn ang="0">
                      <a:pos x="402" y="22"/>
                    </a:cxn>
                    <a:cxn ang="0">
                      <a:pos x="402" y="35"/>
                    </a:cxn>
                  </a:cxnLst>
                  <a:rect l="0" t="0" r="r" b="b"/>
                  <a:pathLst>
                    <a:path w="402" h="35">
                      <a:moveTo>
                        <a:pt x="402" y="35"/>
                      </a:moveTo>
                      <a:lnTo>
                        <a:pt x="0" y="13"/>
                      </a:lnTo>
                      <a:lnTo>
                        <a:pt x="0" y="0"/>
                      </a:lnTo>
                      <a:lnTo>
                        <a:pt x="402" y="22"/>
                      </a:lnTo>
                      <a:lnTo>
                        <a:pt x="402" y="35"/>
                      </a:lnTo>
                      <a:close/>
                    </a:path>
                  </a:pathLst>
                </a:custGeom>
                <a:solidFill>
                  <a:srgbClr val="C3C3C3"/>
                </a:solidFill>
                <a:ln w="9525">
                  <a:noFill/>
                  <a:round/>
                  <a:headEnd/>
                  <a:tailEnd/>
                </a:ln>
              </p:spPr>
              <p:txBody>
                <a:bodyPr/>
                <a:lstStyle/>
                <a:p>
                  <a:endParaRPr lang="en-US" sz="2000"/>
                </a:p>
              </p:txBody>
            </p:sp>
            <p:sp>
              <p:nvSpPr>
                <p:cNvPr id="580513" name="Freeform 929"/>
                <p:cNvSpPr>
                  <a:spLocks/>
                </p:cNvSpPr>
                <p:nvPr/>
              </p:nvSpPr>
              <p:spPr bwMode="auto">
                <a:xfrm>
                  <a:off x="2598" y="1978"/>
                  <a:ext cx="402" cy="35"/>
                </a:xfrm>
                <a:custGeom>
                  <a:avLst/>
                  <a:gdLst/>
                  <a:ahLst/>
                  <a:cxnLst>
                    <a:cxn ang="0">
                      <a:pos x="402" y="35"/>
                    </a:cxn>
                    <a:cxn ang="0">
                      <a:pos x="0" y="13"/>
                    </a:cxn>
                    <a:cxn ang="0">
                      <a:pos x="0" y="0"/>
                    </a:cxn>
                    <a:cxn ang="0">
                      <a:pos x="402" y="23"/>
                    </a:cxn>
                    <a:cxn ang="0">
                      <a:pos x="402" y="35"/>
                    </a:cxn>
                  </a:cxnLst>
                  <a:rect l="0" t="0" r="r" b="b"/>
                  <a:pathLst>
                    <a:path w="402" h="35">
                      <a:moveTo>
                        <a:pt x="402" y="35"/>
                      </a:moveTo>
                      <a:lnTo>
                        <a:pt x="0" y="13"/>
                      </a:lnTo>
                      <a:lnTo>
                        <a:pt x="0" y="0"/>
                      </a:lnTo>
                      <a:lnTo>
                        <a:pt x="402" y="23"/>
                      </a:lnTo>
                      <a:lnTo>
                        <a:pt x="402" y="35"/>
                      </a:lnTo>
                      <a:close/>
                    </a:path>
                  </a:pathLst>
                </a:custGeom>
                <a:solidFill>
                  <a:srgbClr val="D4D4D4"/>
                </a:solidFill>
                <a:ln w="9525">
                  <a:noFill/>
                  <a:round/>
                  <a:headEnd/>
                  <a:tailEnd/>
                </a:ln>
              </p:spPr>
              <p:txBody>
                <a:bodyPr/>
                <a:lstStyle/>
                <a:p>
                  <a:endParaRPr lang="en-US" sz="2000"/>
                </a:p>
              </p:txBody>
            </p:sp>
            <p:sp>
              <p:nvSpPr>
                <p:cNvPr id="580514" name="Freeform 930"/>
                <p:cNvSpPr>
                  <a:spLocks/>
                </p:cNvSpPr>
                <p:nvPr/>
              </p:nvSpPr>
              <p:spPr bwMode="auto">
                <a:xfrm>
                  <a:off x="2598" y="1978"/>
                  <a:ext cx="402" cy="35"/>
                </a:xfrm>
                <a:custGeom>
                  <a:avLst/>
                  <a:gdLst/>
                  <a:ahLst/>
                  <a:cxnLst>
                    <a:cxn ang="0">
                      <a:pos x="402" y="35"/>
                    </a:cxn>
                    <a:cxn ang="0">
                      <a:pos x="0" y="13"/>
                    </a:cxn>
                    <a:cxn ang="0">
                      <a:pos x="0" y="0"/>
                    </a:cxn>
                    <a:cxn ang="0">
                      <a:pos x="402" y="23"/>
                    </a:cxn>
                    <a:cxn ang="0">
                      <a:pos x="402" y="35"/>
                    </a:cxn>
                  </a:cxnLst>
                  <a:rect l="0" t="0" r="r" b="b"/>
                  <a:pathLst>
                    <a:path w="402" h="35">
                      <a:moveTo>
                        <a:pt x="402" y="35"/>
                      </a:moveTo>
                      <a:lnTo>
                        <a:pt x="0" y="13"/>
                      </a:lnTo>
                      <a:lnTo>
                        <a:pt x="0" y="0"/>
                      </a:lnTo>
                      <a:lnTo>
                        <a:pt x="402" y="23"/>
                      </a:lnTo>
                      <a:lnTo>
                        <a:pt x="402" y="35"/>
                      </a:lnTo>
                      <a:close/>
                    </a:path>
                  </a:pathLst>
                </a:custGeom>
                <a:solidFill>
                  <a:srgbClr val="D4D4D4"/>
                </a:solidFill>
                <a:ln w="9525">
                  <a:noFill/>
                  <a:round/>
                  <a:headEnd/>
                  <a:tailEnd/>
                </a:ln>
              </p:spPr>
              <p:txBody>
                <a:bodyPr/>
                <a:lstStyle/>
                <a:p>
                  <a:endParaRPr lang="en-US" sz="2000"/>
                </a:p>
              </p:txBody>
            </p:sp>
            <p:sp>
              <p:nvSpPr>
                <p:cNvPr id="580515" name="Freeform 931"/>
                <p:cNvSpPr>
                  <a:spLocks/>
                </p:cNvSpPr>
                <p:nvPr/>
              </p:nvSpPr>
              <p:spPr bwMode="auto">
                <a:xfrm>
                  <a:off x="2598" y="1979"/>
                  <a:ext cx="402" cy="35"/>
                </a:xfrm>
                <a:custGeom>
                  <a:avLst/>
                  <a:gdLst/>
                  <a:ahLst/>
                  <a:cxnLst>
                    <a:cxn ang="0">
                      <a:pos x="402" y="35"/>
                    </a:cxn>
                    <a:cxn ang="0">
                      <a:pos x="0" y="12"/>
                    </a:cxn>
                    <a:cxn ang="0">
                      <a:pos x="0" y="0"/>
                    </a:cxn>
                    <a:cxn ang="0">
                      <a:pos x="402" y="22"/>
                    </a:cxn>
                    <a:cxn ang="0">
                      <a:pos x="402" y="35"/>
                    </a:cxn>
                  </a:cxnLst>
                  <a:rect l="0" t="0" r="r" b="b"/>
                  <a:pathLst>
                    <a:path w="402" h="35">
                      <a:moveTo>
                        <a:pt x="402" y="35"/>
                      </a:moveTo>
                      <a:lnTo>
                        <a:pt x="0" y="12"/>
                      </a:lnTo>
                      <a:lnTo>
                        <a:pt x="0" y="0"/>
                      </a:lnTo>
                      <a:lnTo>
                        <a:pt x="402" y="22"/>
                      </a:lnTo>
                      <a:lnTo>
                        <a:pt x="402" y="35"/>
                      </a:lnTo>
                      <a:close/>
                    </a:path>
                  </a:pathLst>
                </a:custGeom>
                <a:solidFill>
                  <a:srgbClr val="D4D4D4"/>
                </a:solidFill>
                <a:ln w="9525">
                  <a:noFill/>
                  <a:round/>
                  <a:headEnd/>
                  <a:tailEnd/>
                </a:ln>
              </p:spPr>
              <p:txBody>
                <a:bodyPr/>
                <a:lstStyle/>
                <a:p>
                  <a:endParaRPr lang="en-US" sz="2000"/>
                </a:p>
              </p:txBody>
            </p:sp>
            <p:sp>
              <p:nvSpPr>
                <p:cNvPr id="580516" name="Freeform 932"/>
                <p:cNvSpPr>
                  <a:spLocks/>
                </p:cNvSpPr>
                <p:nvPr/>
              </p:nvSpPr>
              <p:spPr bwMode="auto">
                <a:xfrm>
                  <a:off x="2598" y="1979"/>
                  <a:ext cx="402" cy="35"/>
                </a:xfrm>
                <a:custGeom>
                  <a:avLst/>
                  <a:gdLst/>
                  <a:ahLst/>
                  <a:cxnLst>
                    <a:cxn ang="0">
                      <a:pos x="402" y="35"/>
                    </a:cxn>
                    <a:cxn ang="0">
                      <a:pos x="0" y="13"/>
                    </a:cxn>
                    <a:cxn ang="0">
                      <a:pos x="0" y="0"/>
                    </a:cxn>
                    <a:cxn ang="0">
                      <a:pos x="402" y="23"/>
                    </a:cxn>
                    <a:cxn ang="0">
                      <a:pos x="402" y="35"/>
                    </a:cxn>
                  </a:cxnLst>
                  <a:rect l="0" t="0" r="r" b="b"/>
                  <a:pathLst>
                    <a:path w="402" h="35">
                      <a:moveTo>
                        <a:pt x="402" y="35"/>
                      </a:moveTo>
                      <a:lnTo>
                        <a:pt x="0" y="13"/>
                      </a:lnTo>
                      <a:lnTo>
                        <a:pt x="0" y="0"/>
                      </a:lnTo>
                      <a:lnTo>
                        <a:pt x="402" y="23"/>
                      </a:lnTo>
                      <a:lnTo>
                        <a:pt x="402" y="35"/>
                      </a:lnTo>
                      <a:close/>
                    </a:path>
                  </a:pathLst>
                </a:custGeom>
                <a:solidFill>
                  <a:srgbClr val="D4D4D4"/>
                </a:solidFill>
                <a:ln w="9525">
                  <a:noFill/>
                  <a:round/>
                  <a:headEnd/>
                  <a:tailEnd/>
                </a:ln>
              </p:spPr>
              <p:txBody>
                <a:bodyPr/>
                <a:lstStyle/>
                <a:p>
                  <a:endParaRPr lang="en-US" sz="2000"/>
                </a:p>
              </p:txBody>
            </p:sp>
            <p:sp>
              <p:nvSpPr>
                <p:cNvPr id="580517" name="Freeform 933"/>
                <p:cNvSpPr>
                  <a:spLocks/>
                </p:cNvSpPr>
                <p:nvPr/>
              </p:nvSpPr>
              <p:spPr bwMode="auto">
                <a:xfrm>
                  <a:off x="2598" y="1980"/>
                  <a:ext cx="402" cy="35"/>
                </a:xfrm>
                <a:custGeom>
                  <a:avLst/>
                  <a:gdLst/>
                  <a:ahLst/>
                  <a:cxnLst>
                    <a:cxn ang="0">
                      <a:pos x="402" y="35"/>
                    </a:cxn>
                    <a:cxn ang="0">
                      <a:pos x="0" y="12"/>
                    </a:cxn>
                    <a:cxn ang="0">
                      <a:pos x="0" y="0"/>
                    </a:cxn>
                    <a:cxn ang="0">
                      <a:pos x="402" y="22"/>
                    </a:cxn>
                    <a:cxn ang="0">
                      <a:pos x="402" y="35"/>
                    </a:cxn>
                  </a:cxnLst>
                  <a:rect l="0" t="0" r="r" b="b"/>
                  <a:pathLst>
                    <a:path w="402" h="35">
                      <a:moveTo>
                        <a:pt x="402" y="35"/>
                      </a:moveTo>
                      <a:lnTo>
                        <a:pt x="0" y="12"/>
                      </a:lnTo>
                      <a:lnTo>
                        <a:pt x="0" y="0"/>
                      </a:lnTo>
                      <a:lnTo>
                        <a:pt x="402" y="22"/>
                      </a:lnTo>
                      <a:lnTo>
                        <a:pt x="402" y="35"/>
                      </a:lnTo>
                      <a:close/>
                    </a:path>
                  </a:pathLst>
                </a:custGeom>
                <a:solidFill>
                  <a:srgbClr val="D4D4D4"/>
                </a:solidFill>
                <a:ln w="9525">
                  <a:noFill/>
                  <a:round/>
                  <a:headEnd/>
                  <a:tailEnd/>
                </a:ln>
              </p:spPr>
              <p:txBody>
                <a:bodyPr/>
                <a:lstStyle/>
                <a:p>
                  <a:endParaRPr lang="en-US" sz="2000"/>
                </a:p>
              </p:txBody>
            </p:sp>
            <p:sp>
              <p:nvSpPr>
                <p:cNvPr id="580518" name="Freeform 934"/>
                <p:cNvSpPr>
                  <a:spLocks/>
                </p:cNvSpPr>
                <p:nvPr/>
              </p:nvSpPr>
              <p:spPr bwMode="auto">
                <a:xfrm>
                  <a:off x="2598" y="1981"/>
                  <a:ext cx="402" cy="35"/>
                </a:xfrm>
                <a:custGeom>
                  <a:avLst/>
                  <a:gdLst/>
                  <a:ahLst/>
                  <a:cxnLst>
                    <a:cxn ang="0">
                      <a:pos x="402" y="35"/>
                    </a:cxn>
                    <a:cxn ang="0">
                      <a:pos x="0" y="13"/>
                    </a:cxn>
                    <a:cxn ang="0">
                      <a:pos x="0" y="0"/>
                    </a:cxn>
                    <a:cxn ang="0">
                      <a:pos x="402" y="21"/>
                    </a:cxn>
                    <a:cxn ang="0">
                      <a:pos x="402" y="35"/>
                    </a:cxn>
                  </a:cxnLst>
                  <a:rect l="0" t="0" r="r" b="b"/>
                  <a:pathLst>
                    <a:path w="402" h="35">
                      <a:moveTo>
                        <a:pt x="402" y="35"/>
                      </a:moveTo>
                      <a:lnTo>
                        <a:pt x="0" y="13"/>
                      </a:lnTo>
                      <a:lnTo>
                        <a:pt x="0" y="0"/>
                      </a:lnTo>
                      <a:lnTo>
                        <a:pt x="402" y="21"/>
                      </a:lnTo>
                      <a:lnTo>
                        <a:pt x="402" y="35"/>
                      </a:lnTo>
                      <a:close/>
                    </a:path>
                  </a:pathLst>
                </a:custGeom>
                <a:solidFill>
                  <a:srgbClr val="D4D4D4"/>
                </a:solidFill>
                <a:ln w="9525">
                  <a:noFill/>
                  <a:round/>
                  <a:headEnd/>
                  <a:tailEnd/>
                </a:ln>
              </p:spPr>
              <p:txBody>
                <a:bodyPr/>
                <a:lstStyle/>
                <a:p>
                  <a:endParaRPr lang="en-US" sz="2000"/>
                </a:p>
              </p:txBody>
            </p:sp>
            <p:sp>
              <p:nvSpPr>
                <p:cNvPr id="580519" name="Freeform 935"/>
                <p:cNvSpPr>
                  <a:spLocks/>
                </p:cNvSpPr>
                <p:nvPr/>
              </p:nvSpPr>
              <p:spPr bwMode="auto">
                <a:xfrm>
                  <a:off x="2598" y="1981"/>
                  <a:ext cx="402" cy="35"/>
                </a:xfrm>
                <a:custGeom>
                  <a:avLst/>
                  <a:gdLst/>
                  <a:ahLst/>
                  <a:cxnLst>
                    <a:cxn ang="0">
                      <a:pos x="402" y="35"/>
                    </a:cxn>
                    <a:cxn ang="0">
                      <a:pos x="0" y="13"/>
                    </a:cxn>
                    <a:cxn ang="0">
                      <a:pos x="0" y="0"/>
                    </a:cxn>
                    <a:cxn ang="0">
                      <a:pos x="402" y="22"/>
                    </a:cxn>
                    <a:cxn ang="0">
                      <a:pos x="402" y="35"/>
                    </a:cxn>
                  </a:cxnLst>
                  <a:rect l="0" t="0" r="r" b="b"/>
                  <a:pathLst>
                    <a:path w="402" h="35">
                      <a:moveTo>
                        <a:pt x="402" y="35"/>
                      </a:moveTo>
                      <a:lnTo>
                        <a:pt x="0" y="13"/>
                      </a:lnTo>
                      <a:lnTo>
                        <a:pt x="0" y="0"/>
                      </a:lnTo>
                      <a:lnTo>
                        <a:pt x="402" y="22"/>
                      </a:lnTo>
                      <a:lnTo>
                        <a:pt x="402" y="35"/>
                      </a:lnTo>
                      <a:close/>
                    </a:path>
                  </a:pathLst>
                </a:custGeom>
                <a:solidFill>
                  <a:srgbClr val="D4D4D4"/>
                </a:solidFill>
                <a:ln w="9525">
                  <a:noFill/>
                  <a:round/>
                  <a:headEnd/>
                  <a:tailEnd/>
                </a:ln>
              </p:spPr>
              <p:txBody>
                <a:bodyPr/>
                <a:lstStyle/>
                <a:p>
                  <a:endParaRPr lang="en-US" sz="2000"/>
                </a:p>
              </p:txBody>
            </p:sp>
            <p:sp>
              <p:nvSpPr>
                <p:cNvPr id="580520" name="Freeform 936"/>
                <p:cNvSpPr>
                  <a:spLocks/>
                </p:cNvSpPr>
                <p:nvPr/>
              </p:nvSpPr>
              <p:spPr bwMode="auto">
                <a:xfrm>
                  <a:off x="2598" y="1981"/>
                  <a:ext cx="402" cy="35"/>
                </a:xfrm>
                <a:custGeom>
                  <a:avLst/>
                  <a:gdLst/>
                  <a:ahLst/>
                  <a:cxnLst>
                    <a:cxn ang="0">
                      <a:pos x="402" y="35"/>
                    </a:cxn>
                    <a:cxn ang="0">
                      <a:pos x="0" y="13"/>
                    </a:cxn>
                    <a:cxn ang="0">
                      <a:pos x="0" y="0"/>
                    </a:cxn>
                    <a:cxn ang="0">
                      <a:pos x="402" y="23"/>
                    </a:cxn>
                    <a:cxn ang="0">
                      <a:pos x="402" y="35"/>
                    </a:cxn>
                  </a:cxnLst>
                  <a:rect l="0" t="0" r="r" b="b"/>
                  <a:pathLst>
                    <a:path w="402" h="35">
                      <a:moveTo>
                        <a:pt x="402" y="35"/>
                      </a:moveTo>
                      <a:lnTo>
                        <a:pt x="0" y="13"/>
                      </a:lnTo>
                      <a:lnTo>
                        <a:pt x="0" y="0"/>
                      </a:lnTo>
                      <a:lnTo>
                        <a:pt x="402" y="23"/>
                      </a:lnTo>
                      <a:lnTo>
                        <a:pt x="402" y="35"/>
                      </a:lnTo>
                      <a:close/>
                    </a:path>
                  </a:pathLst>
                </a:custGeom>
                <a:solidFill>
                  <a:srgbClr val="D4D4D4"/>
                </a:solidFill>
                <a:ln w="9525">
                  <a:noFill/>
                  <a:round/>
                  <a:headEnd/>
                  <a:tailEnd/>
                </a:ln>
              </p:spPr>
              <p:txBody>
                <a:bodyPr/>
                <a:lstStyle/>
                <a:p>
                  <a:endParaRPr lang="en-US" sz="2000"/>
                </a:p>
              </p:txBody>
            </p:sp>
            <p:sp>
              <p:nvSpPr>
                <p:cNvPr id="580521" name="Freeform 937"/>
                <p:cNvSpPr>
                  <a:spLocks/>
                </p:cNvSpPr>
                <p:nvPr/>
              </p:nvSpPr>
              <p:spPr bwMode="auto">
                <a:xfrm>
                  <a:off x="2598" y="1982"/>
                  <a:ext cx="402" cy="35"/>
                </a:xfrm>
                <a:custGeom>
                  <a:avLst/>
                  <a:gdLst/>
                  <a:ahLst/>
                  <a:cxnLst>
                    <a:cxn ang="0">
                      <a:pos x="402" y="35"/>
                    </a:cxn>
                    <a:cxn ang="0">
                      <a:pos x="0" y="13"/>
                    </a:cxn>
                    <a:cxn ang="0">
                      <a:pos x="0" y="0"/>
                    </a:cxn>
                    <a:cxn ang="0">
                      <a:pos x="402" y="23"/>
                    </a:cxn>
                    <a:cxn ang="0">
                      <a:pos x="402" y="35"/>
                    </a:cxn>
                  </a:cxnLst>
                  <a:rect l="0" t="0" r="r" b="b"/>
                  <a:pathLst>
                    <a:path w="402" h="35">
                      <a:moveTo>
                        <a:pt x="402" y="35"/>
                      </a:moveTo>
                      <a:lnTo>
                        <a:pt x="0" y="13"/>
                      </a:lnTo>
                      <a:lnTo>
                        <a:pt x="0" y="0"/>
                      </a:lnTo>
                      <a:lnTo>
                        <a:pt x="402" y="23"/>
                      </a:lnTo>
                      <a:lnTo>
                        <a:pt x="402" y="35"/>
                      </a:lnTo>
                      <a:close/>
                    </a:path>
                  </a:pathLst>
                </a:custGeom>
                <a:solidFill>
                  <a:srgbClr val="D4D4D4"/>
                </a:solidFill>
                <a:ln w="9525">
                  <a:noFill/>
                  <a:round/>
                  <a:headEnd/>
                  <a:tailEnd/>
                </a:ln>
              </p:spPr>
              <p:txBody>
                <a:bodyPr/>
                <a:lstStyle/>
                <a:p>
                  <a:endParaRPr lang="en-US" sz="2000"/>
                </a:p>
              </p:txBody>
            </p:sp>
            <p:sp>
              <p:nvSpPr>
                <p:cNvPr id="580522" name="Freeform 938"/>
                <p:cNvSpPr>
                  <a:spLocks/>
                </p:cNvSpPr>
                <p:nvPr/>
              </p:nvSpPr>
              <p:spPr bwMode="auto">
                <a:xfrm>
                  <a:off x="2598" y="1983"/>
                  <a:ext cx="402" cy="34"/>
                </a:xfrm>
                <a:custGeom>
                  <a:avLst/>
                  <a:gdLst/>
                  <a:ahLst/>
                  <a:cxnLst>
                    <a:cxn ang="0">
                      <a:pos x="402" y="34"/>
                    </a:cxn>
                    <a:cxn ang="0">
                      <a:pos x="0" y="13"/>
                    </a:cxn>
                    <a:cxn ang="0">
                      <a:pos x="0" y="0"/>
                    </a:cxn>
                    <a:cxn ang="0">
                      <a:pos x="402" y="22"/>
                    </a:cxn>
                    <a:cxn ang="0">
                      <a:pos x="402" y="34"/>
                    </a:cxn>
                  </a:cxnLst>
                  <a:rect l="0" t="0" r="r" b="b"/>
                  <a:pathLst>
                    <a:path w="402" h="34">
                      <a:moveTo>
                        <a:pt x="402" y="34"/>
                      </a:moveTo>
                      <a:lnTo>
                        <a:pt x="0" y="13"/>
                      </a:lnTo>
                      <a:lnTo>
                        <a:pt x="0" y="0"/>
                      </a:lnTo>
                      <a:lnTo>
                        <a:pt x="402" y="22"/>
                      </a:lnTo>
                      <a:lnTo>
                        <a:pt x="402" y="34"/>
                      </a:lnTo>
                      <a:close/>
                    </a:path>
                  </a:pathLst>
                </a:custGeom>
                <a:solidFill>
                  <a:srgbClr val="D4D4D4"/>
                </a:solidFill>
                <a:ln w="9525">
                  <a:noFill/>
                  <a:round/>
                  <a:headEnd/>
                  <a:tailEnd/>
                </a:ln>
              </p:spPr>
              <p:txBody>
                <a:bodyPr/>
                <a:lstStyle/>
                <a:p>
                  <a:endParaRPr lang="en-US" sz="2000"/>
                </a:p>
              </p:txBody>
            </p:sp>
          </p:grpSp>
          <p:grpSp>
            <p:nvGrpSpPr>
              <p:cNvPr id="8" name="Group 939"/>
              <p:cNvGrpSpPr>
                <a:grpSpLocks/>
              </p:cNvGrpSpPr>
              <p:nvPr/>
            </p:nvGrpSpPr>
            <p:grpSpPr bwMode="auto">
              <a:xfrm>
                <a:off x="2598" y="2052"/>
                <a:ext cx="402" cy="232"/>
                <a:chOff x="2598" y="1984"/>
                <a:chExt cx="402" cy="232"/>
              </a:xfrm>
            </p:grpSpPr>
            <p:sp>
              <p:nvSpPr>
                <p:cNvPr id="580524" name="Freeform 940"/>
                <p:cNvSpPr>
                  <a:spLocks/>
                </p:cNvSpPr>
                <p:nvPr/>
              </p:nvSpPr>
              <p:spPr bwMode="auto">
                <a:xfrm>
                  <a:off x="2598" y="1984"/>
                  <a:ext cx="402" cy="34"/>
                </a:xfrm>
                <a:custGeom>
                  <a:avLst/>
                  <a:gdLst/>
                  <a:ahLst/>
                  <a:cxnLst>
                    <a:cxn ang="0">
                      <a:pos x="402" y="34"/>
                    </a:cxn>
                    <a:cxn ang="0">
                      <a:pos x="0" y="13"/>
                    </a:cxn>
                    <a:cxn ang="0">
                      <a:pos x="0" y="0"/>
                    </a:cxn>
                    <a:cxn ang="0">
                      <a:pos x="402" y="21"/>
                    </a:cxn>
                    <a:cxn ang="0">
                      <a:pos x="402" y="34"/>
                    </a:cxn>
                  </a:cxnLst>
                  <a:rect l="0" t="0" r="r" b="b"/>
                  <a:pathLst>
                    <a:path w="402" h="34">
                      <a:moveTo>
                        <a:pt x="402" y="34"/>
                      </a:moveTo>
                      <a:lnTo>
                        <a:pt x="0" y="13"/>
                      </a:lnTo>
                      <a:lnTo>
                        <a:pt x="0" y="0"/>
                      </a:lnTo>
                      <a:lnTo>
                        <a:pt x="402" y="21"/>
                      </a:lnTo>
                      <a:lnTo>
                        <a:pt x="402" y="34"/>
                      </a:lnTo>
                      <a:close/>
                    </a:path>
                  </a:pathLst>
                </a:custGeom>
                <a:solidFill>
                  <a:srgbClr val="D4D4D4"/>
                </a:solidFill>
                <a:ln w="9525">
                  <a:noFill/>
                  <a:round/>
                  <a:headEnd/>
                  <a:tailEnd/>
                </a:ln>
              </p:spPr>
              <p:txBody>
                <a:bodyPr/>
                <a:lstStyle/>
                <a:p>
                  <a:endParaRPr lang="en-US" sz="2000"/>
                </a:p>
              </p:txBody>
            </p:sp>
            <p:sp>
              <p:nvSpPr>
                <p:cNvPr id="580525" name="Freeform 941"/>
                <p:cNvSpPr>
                  <a:spLocks/>
                </p:cNvSpPr>
                <p:nvPr/>
              </p:nvSpPr>
              <p:spPr bwMode="auto">
                <a:xfrm>
                  <a:off x="2598" y="1984"/>
                  <a:ext cx="402" cy="34"/>
                </a:xfrm>
                <a:custGeom>
                  <a:avLst/>
                  <a:gdLst/>
                  <a:ahLst/>
                  <a:cxnLst>
                    <a:cxn ang="0">
                      <a:pos x="402" y="34"/>
                    </a:cxn>
                    <a:cxn ang="0">
                      <a:pos x="0" y="13"/>
                    </a:cxn>
                    <a:cxn ang="0">
                      <a:pos x="0" y="0"/>
                    </a:cxn>
                    <a:cxn ang="0">
                      <a:pos x="402" y="22"/>
                    </a:cxn>
                    <a:cxn ang="0">
                      <a:pos x="402" y="34"/>
                    </a:cxn>
                  </a:cxnLst>
                  <a:rect l="0" t="0" r="r" b="b"/>
                  <a:pathLst>
                    <a:path w="402" h="34">
                      <a:moveTo>
                        <a:pt x="402" y="34"/>
                      </a:moveTo>
                      <a:lnTo>
                        <a:pt x="0" y="13"/>
                      </a:lnTo>
                      <a:lnTo>
                        <a:pt x="0" y="0"/>
                      </a:lnTo>
                      <a:lnTo>
                        <a:pt x="402" y="22"/>
                      </a:lnTo>
                      <a:lnTo>
                        <a:pt x="402" y="34"/>
                      </a:lnTo>
                      <a:close/>
                    </a:path>
                  </a:pathLst>
                </a:custGeom>
                <a:solidFill>
                  <a:srgbClr val="D4D4D4"/>
                </a:solidFill>
                <a:ln w="9525">
                  <a:noFill/>
                  <a:round/>
                  <a:headEnd/>
                  <a:tailEnd/>
                </a:ln>
              </p:spPr>
              <p:txBody>
                <a:bodyPr/>
                <a:lstStyle/>
                <a:p>
                  <a:endParaRPr lang="en-US" sz="2000"/>
                </a:p>
              </p:txBody>
            </p:sp>
            <p:sp>
              <p:nvSpPr>
                <p:cNvPr id="580526" name="Freeform 942"/>
                <p:cNvSpPr>
                  <a:spLocks/>
                </p:cNvSpPr>
                <p:nvPr/>
              </p:nvSpPr>
              <p:spPr bwMode="auto">
                <a:xfrm>
                  <a:off x="2598" y="1985"/>
                  <a:ext cx="402" cy="33"/>
                </a:xfrm>
                <a:custGeom>
                  <a:avLst/>
                  <a:gdLst/>
                  <a:ahLst/>
                  <a:cxnLst>
                    <a:cxn ang="0">
                      <a:pos x="402" y="33"/>
                    </a:cxn>
                    <a:cxn ang="0">
                      <a:pos x="0" y="13"/>
                    </a:cxn>
                    <a:cxn ang="0">
                      <a:pos x="0" y="0"/>
                    </a:cxn>
                    <a:cxn ang="0">
                      <a:pos x="402" y="22"/>
                    </a:cxn>
                    <a:cxn ang="0">
                      <a:pos x="402" y="33"/>
                    </a:cxn>
                  </a:cxnLst>
                  <a:rect l="0" t="0" r="r" b="b"/>
                  <a:pathLst>
                    <a:path w="402" h="33">
                      <a:moveTo>
                        <a:pt x="402" y="33"/>
                      </a:moveTo>
                      <a:lnTo>
                        <a:pt x="0" y="13"/>
                      </a:lnTo>
                      <a:lnTo>
                        <a:pt x="0" y="0"/>
                      </a:lnTo>
                      <a:lnTo>
                        <a:pt x="402" y="22"/>
                      </a:lnTo>
                      <a:lnTo>
                        <a:pt x="402" y="33"/>
                      </a:lnTo>
                      <a:close/>
                    </a:path>
                  </a:pathLst>
                </a:custGeom>
                <a:solidFill>
                  <a:srgbClr val="D4D4D4"/>
                </a:solidFill>
                <a:ln w="9525">
                  <a:noFill/>
                  <a:round/>
                  <a:headEnd/>
                  <a:tailEnd/>
                </a:ln>
              </p:spPr>
              <p:txBody>
                <a:bodyPr/>
                <a:lstStyle/>
                <a:p>
                  <a:endParaRPr lang="en-US" sz="2000"/>
                </a:p>
              </p:txBody>
            </p:sp>
            <p:sp>
              <p:nvSpPr>
                <p:cNvPr id="580527" name="Freeform 943"/>
                <p:cNvSpPr>
                  <a:spLocks/>
                </p:cNvSpPr>
                <p:nvPr/>
              </p:nvSpPr>
              <p:spPr bwMode="auto">
                <a:xfrm>
                  <a:off x="2598" y="1985"/>
                  <a:ext cx="402" cy="34"/>
                </a:xfrm>
                <a:custGeom>
                  <a:avLst/>
                  <a:gdLst/>
                  <a:ahLst/>
                  <a:cxnLst>
                    <a:cxn ang="0">
                      <a:pos x="402" y="34"/>
                    </a:cxn>
                    <a:cxn ang="0">
                      <a:pos x="0" y="13"/>
                    </a:cxn>
                    <a:cxn ang="0">
                      <a:pos x="0" y="0"/>
                    </a:cxn>
                    <a:cxn ang="0">
                      <a:pos x="402" y="22"/>
                    </a:cxn>
                    <a:cxn ang="0">
                      <a:pos x="402" y="34"/>
                    </a:cxn>
                  </a:cxnLst>
                  <a:rect l="0" t="0" r="r" b="b"/>
                  <a:pathLst>
                    <a:path w="402" h="34">
                      <a:moveTo>
                        <a:pt x="402" y="34"/>
                      </a:moveTo>
                      <a:lnTo>
                        <a:pt x="0" y="13"/>
                      </a:lnTo>
                      <a:lnTo>
                        <a:pt x="0" y="0"/>
                      </a:lnTo>
                      <a:lnTo>
                        <a:pt x="402" y="22"/>
                      </a:lnTo>
                      <a:lnTo>
                        <a:pt x="402" y="34"/>
                      </a:lnTo>
                      <a:close/>
                    </a:path>
                  </a:pathLst>
                </a:custGeom>
                <a:solidFill>
                  <a:srgbClr val="D4D4D4"/>
                </a:solidFill>
                <a:ln w="9525">
                  <a:noFill/>
                  <a:round/>
                  <a:headEnd/>
                  <a:tailEnd/>
                </a:ln>
              </p:spPr>
              <p:txBody>
                <a:bodyPr/>
                <a:lstStyle/>
                <a:p>
                  <a:endParaRPr lang="en-US" sz="2000"/>
                </a:p>
              </p:txBody>
            </p:sp>
            <p:sp>
              <p:nvSpPr>
                <p:cNvPr id="580528" name="Freeform 944"/>
                <p:cNvSpPr>
                  <a:spLocks/>
                </p:cNvSpPr>
                <p:nvPr/>
              </p:nvSpPr>
              <p:spPr bwMode="auto">
                <a:xfrm>
                  <a:off x="2598" y="1987"/>
                  <a:ext cx="402" cy="32"/>
                </a:xfrm>
                <a:custGeom>
                  <a:avLst/>
                  <a:gdLst/>
                  <a:ahLst/>
                  <a:cxnLst>
                    <a:cxn ang="0">
                      <a:pos x="402" y="32"/>
                    </a:cxn>
                    <a:cxn ang="0">
                      <a:pos x="0" y="11"/>
                    </a:cxn>
                    <a:cxn ang="0">
                      <a:pos x="0" y="0"/>
                    </a:cxn>
                    <a:cxn ang="0">
                      <a:pos x="402" y="21"/>
                    </a:cxn>
                    <a:cxn ang="0">
                      <a:pos x="402" y="32"/>
                    </a:cxn>
                  </a:cxnLst>
                  <a:rect l="0" t="0" r="r" b="b"/>
                  <a:pathLst>
                    <a:path w="402" h="32">
                      <a:moveTo>
                        <a:pt x="402" y="32"/>
                      </a:moveTo>
                      <a:lnTo>
                        <a:pt x="0" y="11"/>
                      </a:lnTo>
                      <a:lnTo>
                        <a:pt x="0" y="0"/>
                      </a:lnTo>
                      <a:lnTo>
                        <a:pt x="402" y="21"/>
                      </a:lnTo>
                      <a:lnTo>
                        <a:pt x="402" y="32"/>
                      </a:lnTo>
                      <a:close/>
                    </a:path>
                  </a:pathLst>
                </a:custGeom>
                <a:solidFill>
                  <a:srgbClr val="D4D4D4"/>
                </a:solidFill>
                <a:ln w="9525">
                  <a:noFill/>
                  <a:round/>
                  <a:headEnd/>
                  <a:tailEnd/>
                </a:ln>
              </p:spPr>
              <p:txBody>
                <a:bodyPr/>
                <a:lstStyle/>
                <a:p>
                  <a:endParaRPr lang="en-US" sz="2000"/>
                </a:p>
              </p:txBody>
            </p:sp>
            <p:sp>
              <p:nvSpPr>
                <p:cNvPr id="580529" name="Freeform 945"/>
                <p:cNvSpPr>
                  <a:spLocks/>
                </p:cNvSpPr>
                <p:nvPr/>
              </p:nvSpPr>
              <p:spPr bwMode="auto">
                <a:xfrm>
                  <a:off x="2598" y="1987"/>
                  <a:ext cx="402" cy="32"/>
                </a:xfrm>
                <a:custGeom>
                  <a:avLst/>
                  <a:gdLst/>
                  <a:ahLst/>
                  <a:cxnLst>
                    <a:cxn ang="0">
                      <a:pos x="402" y="32"/>
                    </a:cxn>
                    <a:cxn ang="0">
                      <a:pos x="0" y="12"/>
                    </a:cxn>
                    <a:cxn ang="0">
                      <a:pos x="0" y="0"/>
                    </a:cxn>
                    <a:cxn ang="0">
                      <a:pos x="402" y="22"/>
                    </a:cxn>
                    <a:cxn ang="0">
                      <a:pos x="402" y="32"/>
                    </a:cxn>
                  </a:cxnLst>
                  <a:rect l="0" t="0" r="r" b="b"/>
                  <a:pathLst>
                    <a:path w="402" h="32">
                      <a:moveTo>
                        <a:pt x="402" y="32"/>
                      </a:moveTo>
                      <a:lnTo>
                        <a:pt x="0" y="12"/>
                      </a:lnTo>
                      <a:lnTo>
                        <a:pt x="0" y="0"/>
                      </a:lnTo>
                      <a:lnTo>
                        <a:pt x="402" y="22"/>
                      </a:lnTo>
                      <a:lnTo>
                        <a:pt x="402" y="32"/>
                      </a:lnTo>
                      <a:close/>
                    </a:path>
                  </a:pathLst>
                </a:custGeom>
                <a:solidFill>
                  <a:srgbClr val="D4D4D4"/>
                </a:solidFill>
                <a:ln w="9525">
                  <a:noFill/>
                  <a:round/>
                  <a:headEnd/>
                  <a:tailEnd/>
                </a:ln>
              </p:spPr>
              <p:txBody>
                <a:bodyPr/>
                <a:lstStyle/>
                <a:p>
                  <a:endParaRPr lang="en-US" sz="2000"/>
                </a:p>
              </p:txBody>
            </p:sp>
            <p:sp>
              <p:nvSpPr>
                <p:cNvPr id="580530" name="Freeform 946"/>
                <p:cNvSpPr>
                  <a:spLocks/>
                </p:cNvSpPr>
                <p:nvPr/>
              </p:nvSpPr>
              <p:spPr bwMode="auto">
                <a:xfrm>
                  <a:off x="2598" y="1987"/>
                  <a:ext cx="402" cy="33"/>
                </a:xfrm>
                <a:custGeom>
                  <a:avLst/>
                  <a:gdLst/>
                  <a:ahLst/>
                  <a:cxnLst>
                    <a:cxn ang="0">
                      <a:pos x="402" y="33"/>
                    </a:cxn>
                    <a:cxn ang="0">
                      <a:pos x="0" y="12"/>
                    </a:cxn>
                    <a:cxn ang="0">
                      <a:pos x="0" y="0"/>
                    </a:cxn>
                    <a:cxn ang="0">
                      <a:pos x="402" y="22"/>
                    </a:cxn>
                    <a:cxn ang="0">
                      <a:pos x="402" y="33"/>
                    </a:cxn>
                  </a:cxnLst>
                  <a:rect l="0" t="0" r="r" b="b"/>
                  <a:pathLst>
                    <a:path w="402" h="33">
                      <a:moveTo>
                        <a:pt x="402" y="33"/>
                      </a:moveTo>
                      <a:lnTo>
                        <a:pt x="0" y="12"/>
                      </a:lnTo>
                      <a:lnTo>
                        <a:pt x="0" y="0"/>
                      </a:lnTo>
                      <a:lnTo>
                        <a:pt x="402" y="22"/>
                      </a:lnTo>
                      <a:lnTo>
                        <a:pt x="402" y="33"/>
                      </a:lnTo>
                      <a:close/>
                    </a:path>
                  </a:pathLst>
                </a:custGeom>
                <a:solidFill>
                  <a:srgbClr val="D4D4D4"/>
                </a:solidFill>
                <a:ln w="9525">
                  <a:noFill/>
                  <a:round/>
                  <a:headEnd/>
                  <a:tailEnd/>
                </a:ln>
              </p:spPr>
              <p:txBody>
                <a:bodyPr/>
                <a:lstStyle/>
                <a:p>
                  <a:endParaRPr lang="en-US" sz="2000"/>
                </a:p>
              </p:txBody>
            </p:sp>
            <p:sp>
              <p:nvSpPr>
                <p:cNvPr id="580531" name="Freeform 947"/>
                <p:cNvSpPr>
                  <a:spLocks/>
                </p:cNvSpPr>
                <p:nvPr/>
              </p:nvSpPr>
              <p:spPr bwMode="auto">
                <a:xfrm>
                  <a:off x="2598" y="1988"/>
                  <a:ext cx="402" cy="32"/>
                </a:xfrm>
                <a:custGeom>
                  <a:avLst/>
                  <a:gdLst/>
                  <a:ahLst/>
                  <a:cxnLst>
                    <a:cxn ang="0">
                      <a:pos x="402" y="32"/>
                    </a:cxn>
                    <a:cxn ang="0">
                      <a:pos x="0" y="13"/>
                    </a:cxn>
                    <a:cxn ang="0">
                      <a:pos x="0" y="0"/>
                    </a:cxn>
                    <a:cxn ang="0">
                      <a:pos x="402" y="22"/>
                    </a:cxn>
                    <a:cxn ang="0">
                      <a:pos x="402" y="32"/>
                    </a:cxn>
                  </a:cxnLst>
                  <a:rect l="0" t="0" r="r" b="b"/>
                  <a:pathLst>
                    <a:path w="402" h="32">
                      <a:moveTo>
                        <a:pt x="402" y="32"/>
                      </a:moveTo>
                      <a:lnTo>
                        <a:pt x="0" y="13"/>
                      </a:lnTo>
                      <a:lnTo>
                        <a:pt x="0" y="0"/>
                      </a:lnTo>
                      <a:lnTo>
                        <a:pt x="402" y="22"/>
                      </a:lnTo>
                      <a:lnTo>
                        <a:pt x="402" y="32"/>
                      </a:lnTo>
                      <a:close/>
                    </a:path>
                  </a:pathLst>
                </a:custGeom>
                <a:solidFill>
                  <a:srgbClr val="D4D4D4"/>
                </a:solidFill>
                <a:ln w="9525">
                  <a:noFill/>
                  <a:round/>
                  <a:headEnd/>
                  <a:tailEnd/>
                </a:ln>
              </p:spPr>
              <p:txBody>
                <a:bodyPr/>
                <a:lstStyle/>
                <a:p>
                  <a:endParaRPr lang="en-US" sz="2000"/>
                </a:p>
              </p:txBody>
            </p:sp>
            <p:sp>
              <p:nvSpPr>
                <p:cNvPr id="580532" name="Freeform 948"/>
                <p:cNvSpPr>
                  <a:spLocks/>
                </p:cNvSpPr>
                <p:nvPr/>
              </p:nvSpPr>
              <p:spPr bwMode="auto">
                <a:xfrm>
                  <a:off x="2598" y="1989"/>
                  <a:ext cx="402" cy="31"/>
                </a:xfrm>
                <a:custGeom>
                  <a:avLst/>
                  <a:gdLst/>
                  <a:ahLst/>
                  <a:cxnLst>
                    <a:cxn ang="0">
                      <a:pos x="402" y="31"/>
                    </a:cxn>
                    <a:cxn ang="0">
                      <a:pos x="0" y="12"/>
                    </a:cxn>
                    <a:cxn ang="0">
                      <a:pos x="0" y="0"/>
                    </a:cxn>
                    <a:cxn ang="0">
                      <a:pos x="402" y="21"/>
                    </a:cxn>
                    <a:cxn ang="0">
                      <a:pos x="402" y="31"/>
                    </a:cxn>
                  </a:cxnLst>
                  <a:rect l="0" t="0" r="r" b="b"/>
                  <a:pathLst>
                    <a:path w="402" h="31">
                      <a:moveTo>
                        <a:pt x="402" y="31"/>
                      </a:moveTo>
                      <a:lnTo>
                        <a:pt x="0" y="12"/>
                      </a:lnTo>
                      <a:lnTo>
                        <a:pt x="0" y="0"/>
                      </a:lnTo>
                      <a:lnTo>
                        <a:pt x="402" y="21"/>
                      </a:lnTo>
                      <a:lnTo>
                        <a:pt x="402" y="31"/>
                      </a:lnTo>
                      <a:close/>
                    </a:path>
                  </a:pathLst>
                </a:custGeom>
                <a:solidFill>
                  <a:srgbClr val="D4D4D4"/>
                </a:solidFill>
                <a:ln w="9525">
                  <a:noFill/>
                  <a:round/>
                  <a:headEnd/>
                  <a:tailEnd/>
                </a:ln>
              </p:spPr>
              <p:txBody>
                <a:bodyPr/>
                <a:lstStyle/>
                <a:p>
                  <a:endParaRPr lang="en-US" sz="2000"/>
                </a:p>
              </p:txBody>
            </p:sp>
            <p:sp>
              <p:nvSpPr>
                <p:cNvPr id="580533" name="Freeform 949"/>
                <p:cNvSpPr>
                  <a:spLocks/>
                </p:cNvSpPr>
                <p:nvPr/>
              </p:nvSpPr>
              <p:spPr bwMode="auto">
                <a:xfrm>
                  <a:off x="2598" y="1990"/>
                  <a:ext cx="402" cy="32"/>
                </a:xfrm>
                <a:custGeom>
                  <a:avLst/>
                  <a:gdLst/>
                  <a:ahLst/>
                  <a:cxnLst>
                    <a:cxn ang="0">
                      <a:pos x="402" y="32"/>
                    </a:cxn>
                    <a:cxn ang="0">
                      <a:pos x="0" y="11"/>
                    </a:cxn>
                    <a:cxn ang="0">
                      <a:pos x="0" y="0"/>
                    </a:cxn>
                    <a:cxn ang="0">
                      <a:pos x="402" y="21"/>
                    </a:cxn>
                    <a:cxn ang="0">
                      <a:pos x="402" y="32"/>
                    </a:cxn>
                  </a:cxnLst>
                  <a:rect l="0" t="0" r="r" b="b"/>
                  <a:pathLst>
                    <a:path w="402" h="32">
                      <a:moveTo>
                        <a:pt x="402" y="32"/>
                      </a:moveTo>
                      <a:lnTo>
                        <a:pt x="0" y="11"/>
                      </a:lnTo>
                      <a:lnTo>
                        <a:pt x="0" y="0"/>
                      </a:lnTo>
                      <a:lnTo>
                        <a:pt x="402" y="21"/>
                      </a:lnTo>
                      <a:lnTo>
                        <a:pt x="402" y="32"/>
                      </a:lnTo>
                      <a:close/>
                    </a:path>
                  </a:pathLst>
                </a:custGeom>
                <a:solidFill>
                  <a:srgbClr val="D4D4D4"/>
                </a:solidFill>
                <a:ln w="9525">
                  <a:noFill/>
                  <a:round/>
                  <a:headEnd/>
                  <a:tailEnd/>
                </a:ln>
              </p:spPr>
              <p:txBody>
                <a:bodyPr/>
                <a:lstStyle/>
                <a:p>
                  <a:endParaRPr lang="en-US" sz="2000"/>
                </a:p>
              </p:txBody>
            </p:sp>
            <p:sp>
              <p:nvSpPr>
                <p:cNvPr id="580534" name="Freeform 950"/>
                <p:cNvSpPr>
                  <a:spLocks/>
                </p:cNvSpPr>
                <p:nvPr/>
              </p:nvSpPr>
              <p:spPr bwMode="auto">
                <a:xfrm>
                  <a:off x="2598" y="1990"/>
                  <a:ext cx="402" cy="32"/>
                </a:xfrm>
                <a:custGeom>
                  <a:avLst/>
                  <a:gdLst/>
                  <a:ahLst/>
                  <a:cxnLst>
                    <a:cxn ang="0">
                      <a:pos x="402" y="32"/>
                    </a:cxn>
                    <a:cxn ang="0">
                      <a:pos x="0" y="12"/>
                    </a:cxn>
                    <a:cxn ang="0">
                      <a:pos x="0" y="0"/>
                    </a:cxn>
                    <a:cxn ang="0">
                      <a:pos x="402" y="21"/>
                    </a:cxn>
                    <a:cxn ang="0">
                      <a:pos x="402" y="32"/>
                    </a:cxn>
                  </a:cxnLst>
                  <a:rect l="0" t="0" r="r" b="b"/>
                  <a:pathLst>
                    <a:path w="402" h="32">
                      <a:moveTo>
                        <a:pt x="402" y="32"/>
                      </a:moveTo>
                      <a:lnTo>
                        <a:pt x="0" y="12"/>
                      </a:lnTo>
                      <a:lnTo>
                        <a:pt x="0" y="0"/>
                      </a:lnTo>
                      <a:lnTo>
                        <a:pt x="402" y="21"/>
                      </a:lnTo>
                      <a:lnTo>
                        <a:pt x="402" y="32"/>
                      </a:lnTo>
                      <a:close/>
                    </a:path>
                  </a:pathLst>
                </a:custGeom>
                <a:solidFill>
                  <a:srgbClr val="D4D4D4"/>
                </a:solidFill>
                <a:ln w="9525">
                  <a:noFill/>
                  <a:round/>
                  <a:headEnd/>
                  <a:tailEnd/>
                </a:ln>
              </p:spPr>
              <p:txBody>
                <a:bodyPr/>
                <a:lstStyle/>
                <a:p>
                  <a:endParaRPr lang="en-US" sz="2000"/>
                </a:p>
              </p:txBody>
            </p:sp>
            <p:sp>
              <p:nvSpPr>
                <p:cNvPr id="580535" name="Freeform 951"/>
                <p:cNvSpPr>
                  <a:spLocks/>
                </p:cNvSpPr>
                <p:nvPr/>
              </p:nvSpPr>
              <p:spPr bwMode="auto">
                <a:xfrm>
                  <a:off x="2598" y="1991"/>
                  <a:ext cx="402" cy="31"/>
                </a:xfrm>
                <a:custGeom>
                  <a:avLst/>
                  <a:gdLst/>
                  <a:ahLst/>
                  <a:cxnLst>
                    <a:cxn ang="0">
                      <a:pos x="402" y="31"/>
                    </a:cxn>
                    <a:cxn ang="0">
                      <a:pos x="0" y="11"/>
                    </a:cxn>
                    <a:cxn ang="0">
                      <a:pos x="0" y="0"/>
                    </a:cxn>
                    <a:cxn ang="0">
                      <a:pos x="402" y="20"/>
                    </a:cxn>
                    <a:cxn ang="0">
                      <a:pos x="402" y="31"/>
                    </a:cxn>
                  </a:cxnLst>
                  <a:rect l="0" t="0" r="r" b="b"/>
                  <a:pathLst>
                    <a:path w="402" h="31">
                      <a:moveTo>
                        <a:pt x="402" y="31"/>
                      </a:moveTo>
                      <a:lnTo>
                        <a:pt x="0" y="11"/>
                      </a:lnTo>
                      <a:lnTo>
                        <a:pt x="0" y="0"/>
                      </a:lnTo>
                      <a:lnTo>
                        <a:pt x="402" y="20"/>
                      </a:lnTo>
                      <a:lnTo>
                        <a:pt x="402" y="31"/>
                      </a:lnTo>
                      <a:close/>
                    </a:path>
                  </a:pathLst>
                </a:custGeom>
                <a:solidFill>
                  <a:srgbClr val="D4D4D4"/>
                </a:solidFill>
                <a:ln w="9525">
                  <a:noFill/>
                  <a:round/>
                  <a:headEnd/>
                  <a:tailEnd/>
                </a:ln>
              </p:spPr>
              <p:txBody>
                <a:bodyPr/>
                <a:lstStyle/>
                <a:p>
                  <a:endParaRPr lang="en-US" sz="2000"/>
                </a:p>
              </p:txBody>
            </p:sp>
            <p:sp>
              <p:nvSpPr>
                <p:cNvPr id="580536" name="Freeform 952"/>
                <p:cNvSpPr>
                  <a:spLocks/>
                </p:cNvSpPr>
                <p:nvPr/>
              </p:nvSpPr>
              <p:spPr bwMode="auto">
                <a:xfrm>
                  <a:off x="2598" y="1991"/>
                  <a:ext cx="402" cy="32"/>
                </a:xfrm>
                <a:custGeom>
                  <a:avLst/>
                  <a:gdLst/>
                  <a:ahLst/>
                  <a:cxnLst>
                    <a:cxn ang="0">
                      <a:pos x="402" y="32"/>
                    </a:cxn>
                    <a:cxn ang="0">
                      <a:pos x="0" y="11"/>
                    </a:cxn>
                    <a:cxn ang="0">
                      <a:pos x="0" y="0"/>
                    </a:cxn>
                    <a:cxn ang="0">
                      <a:pos x="402" y="20"/>
                    </a:cxn>
                    <a:cxn ang="0">
                      <a:pos x="402" y="32"/>
                    </a:cxn>
                  </a:cxnLst>
                  <a:rect l="0" t="0" r="r" b="b"/>
                  <a:pathLst>
                    <a:path w="402" h="32">
                      <a:moveTo>
                        <a:pt x="402" y="32"/>
                      </a:moveTo>
                      <a:lnTo>
                        <a:pt x="0" y="11"/>
                      </a:lnTo>
                      <a:lnTo>
                        <a:pt x="0" y="0"/>
                      </a:lnTo>
                      <a:lnTo>
                        <a:pt x="402" y="20"/>
                      </a:lnTo>
                      <a:lnTo>
                        <a:pt x="402" y="32"/>
                      </a:lnTo>
                      <a:close/>
                    </a:path>
                  </a:pathLst>
                </a:custGeom>
                <a:solidFill>
                  <a:srgbClr val="D4D4D4"/>
                </a:solidFill>
                <a:ln w="9525">
                  <a:noFill/>
                  <a:round/>
                  <a:headEnd/>
                  <a:tailEnd/>
                </a:ln>
              </p:spPr>
              <p:txBody>
                <a:bodyPr/>
                <a:lstStyle/>
                <a:p>
                  <a:endParaRPr lang="en-US" sz="2000"/>
                </a:p>
              </p:txBody>
            </p:sp>
            <p:sp>
              <p:nvSpPr>
                <p:cNvPr id="580537" name="Freeform 953"/>
                <p:cNvSpPr>
                  <a:spLocks/>
                </p:cNvSpPr>
                <p:nvPr/>
              </p:nvSpPr>
              <p:spPr bwMode="auto">
                <a:xfrm>
                  <a:off x="2598" y="1991"/>
                  <a:ext cx="402" cy="33"/>
                </a:xfrm>
                <a:custGeom>
                  <a:avLst/>
                  <a:gdLst/>
                  <a:ahLst/>
                  <a:cxnLst>
                    <a:cxn ang="0">
                      <a:pos x="402" y="33"/>
                    </a:cxn>
                    <a:cxn ang="0">
                      <a:pos x="0" y="12"/>
                    </a:cxn>
                    <a:cxn ang="0">
                      <a:pos x="0" y="0"/>
                    </a:cxn>
                    <a:cxn ang="0">
                      <a:pos x="402" y="21"/>
                    </a:cxn>
                    <a:cxn ang="0">
                      <a:pos x="402" y="33"/>
                    </a:cxn>
                  </a:cxnLst>
                  <a:rect l="0" t="0" r="r" b="b"/>
                  <a:pathLst>
                    <a:path w="402" h="33">
                      <a:moveTo>
                        <a:pt x="402" y="33"/>
                      </a:moveTo>
                      <a:lnTo>
                        <a:pt x="0" y="12"/>
                      </a:lnTo>
                      <a:lnTo>
                        <a:pt x="0" y="0"/>
                      </a:lnTo>
                      <a:lnTo>
                        <a:pt x="402" y="21"/>
                      </a:lnTo>
                      <a:lnTo>
                        <a:pt x="402" y="33"/>
                      </a:lnTo>
                      <a:close/>
                    </a:path>
                  </a:pathLst>
                </a:custGeom>
                <a:solidFill>
                  <a:srgbClr val="D4D4D4"/>
                </a:solidFill>
                <a:ln w="9525">
                  <a:noFill/>
                  <a:round/>
                  <a:headEnd/>
                  <a:tailEnd/>
                </a:ln>
              </p:spPr>
              <p:txBody>
                <a:bodyPr/>
                <a:lstStyle/>
                <a:p>
                  <a:endParaRPr lang="en-US" sz="2000"/>
                </a:p>
              </p:txBody>
            </p:sp>
            <p:sp>
              <p:nvSpPr>
                <p:cNvPr id="580538" name="Freeform 954"/>
                <p:cNvSpPr>
                  <a:spLocks/>
                </p:cNvSpPr>
                <p:nvPr/>
              </p:nvSpPr>
              <p:spPr bwMode="auto">
                <a:xfrm>
                  <a:off x="2598" y="1992"/>
                  <a:ext cx="402" cy="33"/>
                </a:xfrm>
                <a:custGeom>
                  <a:avLst/>
                  <a:gdLst/>
                  <a:ahLst/>
                  <a:cxnLst>
                    <a:cxn ang="0">
                      <a:pos x="402" y="33"/>
                    </a:cxn>
                    <a:cxn ang="0">
                      <a:pos x="0" y="12"/>
                    </a:cxn>
                    <a:cxn ang="0">
                      <a:pos x="0" y="0"/>
                    </a:cxn>
                    <a:cxn ang="0">
                      <a:pos x="402" y="21"/>
                    </a:cxn>
                    <a:cxn ang="0">
                      <a:pos x="402" y="33"/>
                    </a:cxn>
                  </a:cxnLst>
                  <a:rect l="0" t="0" r="r" b="b"/>
                  <a:pathLst>
                    <a:path w="402" h="33">
                      <a:moveTo>
                        <a:pt x="402" y="33"/>
                      </a:moveTo>
                      <a:lnTo>
                        <a:pt x="0" y="12"/>
                      </a:lnTo>
                      <a:lnTo>
                        <a:pt x="0" y="0"/>
                      </a:lnTo>
                      <a:lnTo>
                        <a:pt x="402" y="21"/>
                      </a:lnTo>
                      <a:lnTo>
                        <a:pt x="402" y="33"/>
                      </a:lnTo>
                      <a:close/>
                    </a:path>
                  </a:pathLst>
                </a:custGeom>
                <a:solidFill>
                  <a:srgbClr val="D4D4D4"/>
                </a:solidFill>
                <a:ln w="9525">
                  <a:noFill/>
                  <a:round/>
                  <a:headEnd/>
                  <a:tailEnd/>
                </a:ln>
              </p:spPr>
              <p:txBody>
                <a:bodyPr/>
                <a:lstStyle/>
                <a:p>
                  <a:endParaRPr lang="en-US" sz="2000"/>
                </a:p>
              </p:txBody>
            </p:sp>
            <p:sp>
              <p:nvSpPr>
                <p:cNvPr id="580539" name="Freeform 955"/>
                <p:cNvSpPr>
                  <a:spLocks/>
                </p:cNvSpPr>
                <p:nvPr/>
              </p:nvSpPr>
              <p:spPr bwMode="auto">
                <a:xfrm>
                  <a:off x="2598" y="1992"/>
                  <a:ext cx="402" cy="33"/>
                </a:xfrm>
                <a:custGeom>
                  <a:avLst/>
                  <a:gdLst/>
                  <a:ahLst/>
                  <a:cxnLst>
                    <a:cxn ang="0">
                      <a:pos x="402" y="33"/>
                    </a:cxn>
                    <a:cxn ang="0">
                      <a:pos x="0" y="13"/>
                    </a:cxn>
                    <a:cxn ang="0">
                      <a:pos x="0" y="0"/>
                    </a:cxn>
                    <a:cxn ang="0">
                      <a:pos x="402" y="21"/>
                    </a:cxn>
                    <a:cxn ang="0">
                      <a:pos x="402" y="33"/>
                    </a:cxn>
                  </a:cxnLst>
                  <a:rect l="0" t="0" r="r" b="b"/>
                  <a:pathLst>
                    <a:path w="402" h="33">
                      <a:moveTo>
                        <a:pt x="402" y="33"/>
                      </a:moveTo>
                      <a:lnTo>
                        <a:pt x="0" y="13"/>
                      </a:lnTo>
                      <a:lnTo>
                        <a:pt x="0" y="0"/>
                      </a:lnTo>
                      <a:lnTo>
                        <a:pt x="402" y="21"/>
                      </a:lnTo>
                      <a:lnTo>
                        <a:pt x="402" y="33"/>
                      </a:lnTo>
                      <a:close/>
                    </a:path>
                  </a:pathLst>
                </a:custGeom>
                <a:solidFill>
                  <a:srgbClr val="D4D4D4"/>
                </a:solidFill>
                <a:ln w="9525">
                  <a:noFill/>
                  <a:round/>
                  <a:headEnd/>
                  <a:tailEnd/>
                </a:ln>
              </p:spPr>
              <p:txBody>
                <a:bodyPr/>
                <a:lstStyle/>
                <a:p>
                  <a:endParaRPr lang="en-US" sz="2000"/>
                </a:p>
              </p:txBody>
            </p:sp>
            <p:sp>
              <p:nvSpPr>
                <p:cNvPr id="580540" name="Freeform 956"/>
                <p:cNvSpPr>
                  <a:spLocks/>
                </p:cNvSpPr>
                <p:nvPr/>
              </p:nvSpPr>
              <p:spPr bwMode="auto">
                <a:xfrm>
                  <a:off x="2598" y="1994"/>
                  <a:ext cx="402" cy="31"/>
                </a:xfrm>
                <a:custGeom>
                  <a:avLst/>
                  <a:gdLst/>
                  <a:ahLst/>
                  <a:cxnLst>
                    <a:cxn ang="0">
                      <a:pos x="402" y="31"/>
                    </a:cxn>
                    <a:cxn ang="0">
                      <a:pos x="0" y="11"/>
                    </a:cxn>
                    <a:cxn ang="0">
                      <a:pos x="0" y="0"/>
                    </a:cxn>
                    <a:cxn ang="0">
                      <a:pos x="402" y="19"/>
                    </a:cxn>
                    <a:cxn ang="0">
                      <a:pos x="402" y="31"/>
                    </a:cxn>
                  </a:cxnLst>
                  <a:rect l="0" t="0" r="r" b="b"/>
                  <a:pathLst>
                    <a:path w="402" h="31">
                      <a:moveTo>
                        <a:pt x="402" y="31"/>
                      </a:moveTo>
                      <a:lnTo>
                        <a:pt x="0" y="11"/>
                      </a:lnTo>
                      <a:lnTo>
                        <a:pt x="0" y="0"/>
                      </a:lnTo>
                      <a:lnTo>
                        <a:pt x="402" y="19"/>
                      </a:lnTo>
                      <a:lnTo>
                        <a:pt x="402" y="31"/>
                      </a:lnTo>
                      <a:close/>
                    </a:path>
                  </a:pathLst>
                </a:custGeom>
                <a:solidFill>
                  <a:srgbClr val="D4D4D4"/>
                </a:solidFill>
                <a:ln w="9525">
                  <a:noFill/>
                  <a:round/>
                  <a:headEnd/>
                  <a:tailEnd/>
                </a:ln>
              </p:spPr>
              <p:txBody>
                <a:bodyPr/>
                <a:lstStyle/>
                <a:p>
                  <a:endParaRPr lang="en-US" sz="2000"/>
                </a:p>
              </p:txBody>
            </p:sp>
            <p:sp>
              <p:nvSpPr>
                <p:cNvPr id="580541" name="Freeform 957"/>
                <p:cNvSpPr>
                  <a:spLocks/>
                </p:cNvSpPr>
                <p:nvPr/>
              </p:nvSpPr>
              <p:spPr bwMode="auto">
                <a:xfrm>
                  <a:off x="2598" y="1994"/>
                  <a:ext cx="402" cy="31"/>
                </a:xfrm>
                <a:custGeom>
                  <a:avLst/>
                  <a:gdLst/>
                  <a:ahLst/>
                  <a:cxnLst>
                    <a:cxn ang="0">
                      <a:pos x="402" y="31"/>
                    </a:cxn>
                    <a:cxn ang="0">
                      <a:pos x="0" y="11"/>
                    </a:cxn>
                    <a:cxn ang="0">
                      <a:pos x="0" y="0"/>
                    </a:cxn>
                    <a:cxn ang="0">
                      <a:pos x="402" y="20"/>
                    </a:cxn>
                    <a:cxn ang="0">
                      <a:pos x="402" y="31"/>
                    </a:cxn>
                  </a:cxnLst>
                  <a:rect l="0" t="0" r="r" b="b"/>
                  <a:pathLst>
                    <a:path w="402" h="31">
                      <a:moveTo>
                        <a:pt x="402" y="31"/>
                      </a:moveTo>
                      <a:lnTo>
                        <a:pt x="0" y="11"/>
                      </a:lnTo>
                      <a:lnTo>
                        <a:pt x="0" y="0"/>
                      </a:lnTo>
                      <a:lnTo>
                        <a:pt x="402" y="20"/>
                      </a:lnTo>
                      <a:lnTo>
                        <a:pt x="402" y="31"/>
                      </a:lnTo>
                      <a:close/>
                    </a:path>
                  </a:pathLst>
                </a:custGeom>
                <a:solidFill>
                  <a:srgbClr val="D4D4D4"/>
                </a:solidFill>
                <a:ln w="9525">
                  <a:noFill/>
                  <a:round/>
                  <a:headEnd/>
                  <a:tailEnd/>
                </a:ln>
              </p:spPr>
              <p:txBody>
                <a:bodyPr/>
                <a:lstStyle/>
                <a:p>
                  <a:endParaRPr lang="en-US" sz="2000"/>
                </a:p>
              </p:txBody>
            </p:sp>
            <p:sp>
              <p:nvSpPr>
                <p:cNvPr id="580542" name="Freeform 958"/>
                <p:cNvSpPr>
                  <a:spLocks/>
                </p:cNvSpPr>
                <p:nvPr/>
              </p:nvSpPr>
              <p:spPr bwMode="auto">
                <a:xfrm>
                  <a:off x="2598" y="1995"/>
                  <a:ext cx="402" cy="31"/>
                </a:xfrm>
                <a:custGeom>
                  <a:avLst/>
                  <a:gdLst/>
                  <a:ahLst/>
                  <a:cxnLst>
                    <a:cxn ang="0">
                      <a:pos x="402" y="31"/>
                    </a:cxn>
                    <a:cxn ang="0">
                      <a:pos x="0" y="11"/>
                    </a:cxn>
                    <a:cxn ang="0">
                      <a:pos x="0" y="0"/>
                    </a:cxn>
                    <a:cxn ang="0">
                      <a:pos x="402" y="20"/>
                    </a:cxn>
                    <a:cxn ang="0">
                      <a:pos x="402" y="31"/>
                    </a:cxn>
                  </a:cxnLst>
                  <a:rect l="0" t="0" r="r" b="b"/>
                  <a:pathLst>
                    <a:path w="402" h="31">
                      <a:moveTo>
                        <a:pt x="402" y="31"/>
                      </a:moveTo>
                      <a:lnTo>
                        <a:pt x="0" y="11"/>
                      </a:lnTo>
                      <a:lnTo>
                        <a:pt x="0" y="0"/>
                      </a:lnTo>
                      <a:lnTo>
                        <a:pt x="402" y="20"/>
                      </a:lnTo>
                      <a:lnTo>
                        <a:pt x="402" y="31"/>
                      </a:lnTo>
                      <a:close/>
                    </a:path>
                  </a:pathLst>
                </a:custGeom>
                <a:solidFill>
                  <a:srgbClr val="D4D4D4"/>
                </a:solidFill>
                <a:ln w="9525">
                  <a:noFill/>
                  <a:round/>
                  <a:headEnd/>
                  <a:tailEnd/>
                </a:ln>
              </p:spPr>
              <p:txBody>
                <a:bodyPr/>
                <a:lstStyle/>
                <a:p>
                  <a:endParaRPr lang="en-US" sz="2000"/>
                </a:p>
              </p:txBody>
            </p:sp>
            <p:sp>
              <p:nvSpPr>
                <p:cNvPr id="580543" name="Freeform 959"/>
                <p:cNvSpPr>
                  <a:spLocks/>
                </p:cNvSpPr>
                <p:nvPr/>
              </p:nvSpPr>
              <p:spPr bwMode="auto">
                <a:xfrm>
                  <a:off x="2598" y="1996"/>
                  <a:ext cx="402" cy="30"/>
                </a:xfrm>
                <a:custGeom>
                  <a:avLst/>
                  <a:gdLst/>
                  <a:ahLst/>
                  <a:cxnLst>
                    <a:cxn ang="0">
                      <a:pos x="402" y="30"/>
                    </a:cxn>
                    <a:cxn ang="0">
                      <a:pos x="0" y="11"/>
                    </a:cxn>
                    <a:cxn ang="0">
                      <a:pos x="0" y="0"/>
                    </a:cxn>
                    <a:cxn ang="0">
                      <a:pos x="402" y="20"/>
                    </a:cxn>
                    <a:cxn ang="0">
                      <a:pos x="402" y="30"/>
                    </a:cxn>
                  </a:cxnLst>
                  <a:rect l="0" t="0" r="r" b="b"/>
                  <a:pathLst>
                    <a:path w="402" h="30">
                      <a:moveTo>
                        <a:pt x="402" y="30"/>
                      </a:moveTo>
                      <a:lnTo>
                        <a:pt x="0" y="11"/>
                      </a:lnTo>
                      <a:lnTo>
                        <a:pt x="0" y="0"/>
                      </a:lnTo>
                      <a:lnTo>
                        <a:pt x="402" y="20"/>
                      </a:lnTo>
                      <a:lnTo>
                        <a:pt x="402" y="30"/>
                      </a:lnTo>
                      <a:close/>
                    </a:path>
                  </a:pathLst>
                </a:custGeom>
                <a:solidFill>
                  <a:srgbClr val="D4D4D4"/>
                </a:solidFill>
                <a:ln w="9525">
                  <a:noFill/>
                  <a:round/>
                  <a:headEnd/>
                  <a:tailEnd/>
                </a:ln>
              </p:spPr>
              <p:txBody>
                <a:bodyPr/>
                <a:lstStyle/>
                <a:p>
                  <a:endParaRPr lang="en-US" sz="2000"/>
                </a:p>
              </p:txBody>
            </p:sp>
            <p:sp>
              <p:nvSpPr>
                <p:cNvPr id="580544" name="Freeform 960"/>
                <p:cNvSpPr>
                  <a:spLocks/>
                </p:cNvSpPr>
                <p:nvPr/>
              </p:nvSpPr>
              <p:spPr bwMode="auto">
                <a:xfrm>
                  <a:off x="2598" y="1997"/>
                  <a:ext cx="402" cy="31"/>
                </a:xfrm>
                <a:custGeom>
                  <a:avLst/>
                  <a:gdLst/>
                  <a:ahLst/>
                  <a:cxnLst>
                    <a:cxn ang="0">
                      <a:pos x="402" y="31"/>
                    </a:cxn>
                    <a:cxn ang="0">
                      <a:pos x="0" y="11"/>
                    </a:cxn>
                    <a:cxn ang="0">
                      <a:pos x="0" y="0"/>
                    </a:cxn>
                    <a:cxn ang="0">
                      <a:pos x="402" y="19"/>
                    </a:cxn>
                    <a:cxn ang="0">
                      <a:pos x="402" y="31"/>
                    </a:cxn>
                  </a:cxnLst>
                  <a:rect l="0" t="0" r="r" b="b"/>
                  <a:pathLst>
                    <a:path w="402" h="31">
                      <a:moveTo>
                        <a:pt x="402" y="31"/>
                      </a:moveTo>
                      <a:lnTo>
                        <a:pt x="0" y="11"/>
                      </a:lnTo>
                      <a:lnTo>
                        <a:pt x="0" y="0"/>
                      </a:lnTo>
                      <a:lnTo>
                        <a:pt x="402" y="19"/>
                      </a:lnTo>
                      <a:lnTo>
                        <a:pt x="402" y="31"/>
                      </a:lnTo>
                      <a:close/>
                    </a:path>
                  </a:pathLst>
                </a:custGeom>
                <a:solidFill>
                  <a:srgbClr val="D4D4D4"/>
                </a:solidFill>
                <a:ln w="9525">
                  <a:noFill/>
                  <a:round/>
                  <a:headEnd/>
                  <a:tailEnd/>
                </a:ln>
              </p:spPr>
              <p:txBody>
                <a:bodyPr/>
                <a:lstStyle/>
                <a:p>
                  <a:endParaRPr lang="en-US" sz="2000"/>
                </a:p>
              </p:txBody>
            </p:sp>
            <p:sp>
              <p:nvSpPr>
                <p:cNvPr id="580545" name="Freeform 961"/>
                <p:cNvSpPr>
                  <a:spLocks/>
                </p:cNvSpPr>
                <p:nvPr/>
              </p:nvSpPr>
              <p:spPr bwMode="auto">
                <a:xfrm>
                  <a:off x="2598" y="1997"/>
                  <a:ext cx="402" cy="31"/>
                </a:xfrm>
                <a:custGeom>
                  <a:avLst/>
                  <a:gdLst/>
                  <a:ahLst/>
                  <a:cxnLst>
                    <a:cxn ang="0">
                      <a:pos x="402" y="31"/>
                    </a:cxn>
                    <a:cxn ang="0">
                      <a:pos x="0" y="12"/>
                    </a:cxn>
                    <a:cxn ang="0">
                      <a:pos x="0" y="0"/>
                    </a:cxn>
                    <a:cxn ang="0">
                      <a:pos x="402" y="19"/>
                    </a:cxn>
                    <a:cxn ang="0">
                      <a:pos x="402" y="31"/>
                    </a:cxn>
                  </a:cxnLst>
                  <a:rect l="0" t="0" r="r" b="b"/>
                  <a:pathLst>
                    <a:path w="402" h="31">
                      <a:moveTo>
                        <a:pt x="402" y="31"/>
                      </a:moveTo>
                      <a:lnTo>
                        <a:pt x="0" y="12"/>
                      </a:lnTo>
                      <a:lnTo>
                        <a:pt x="0" y="0"/>
                      </a:lnTo>
                      <a:lnTo>
                        <a:pt x="402" y="19"/>
                      </a:lnTo>
                      <a:lnTo>
                        <a:pt x="402" y="31"/>
                      </a:lnTo>
                      <a:close/>
                    </a:path>
                  </a:pathLst>
                </a:custGeom>
                <a:solidFill>
                  <a:srgbClr val="D4D4D4"/>
                </a:solidFill>
                <a:ln w="9525">
                  <a:noFill/>
                  <a:round/>
                  <a:headEnd/>
                  <a:tailEnd/>
                </a:ln>
              </p:spPr>
              <p:txBody>
                <a:bodyPr/>
                <a:lstStyle/>
                <a:p>
                  <a:endParaRPr lang="en-US" sz="2000"/>
                </a:p>
              </p:txBody>
            </p:sp>
            <p:sp>
              <p:nvSpPr>
                <p:cNvPr id="580546" name="Freeform 962"/>
                <p:cNvSpPr>
                  <a:spLocks/>
                </p:cNvSpPr>
                <p:nvPr/>
              </p:nvSpPr>
              <p:spPr bwMode="auto">
                <a:xfrm>
                  <a:off x="2598" y="1998"/>
                  <a:ext cx="402" cy="30"/>
                </a:xfrm>
                <a:custGeom>
                  <a:avLst/>
                  <a:gdLst/>
                  <a:ahLst/>
                  <a:cxnLst>
                    <a:cxn ang="0">
                      <a:pos x="402" y="30"/>
                    </a:cxn>
                    <a:cxn ang="0">
                      <a:pos x="0" y="11"/>
                    </a:cxn>
                    <a:cxn ang="0">
                      <a:pos x="0" y="0"/>
                    </a:cxn>
                    <a:cxn ang="0">
                      <a:pos x="402" y="19"/>
                    </a:cxn>
                    <a:cxn ang="0">
                      <a:pos x="402" y="30"/>
                    </a:cxn>
                  </a:cxnLst>
                  <a:rect l="0" t="0" r="r" b="b"/>
                  <a:pathLst>
                    <a:path w="402" h="30">
                      <a:moveTo>
                        <a:pt x="402" y="30"/>
                      </a:moveTo>
                      <a:lnTo>
                        <a:pt x="0" y="11"/>
                      </a:lnTo>
                      <a:lnTo>
                        <a:pt x="0" y="0"/>
                      </a:lnTo>
                      <a:lnTo>
                        <a:pt x="402" y="19"/>
                      </a:lnTo>
                      <a:lnTo>
                        <a:pt x="402" y="30"/>
                      </a:lnTo>
                      <a:close/>
                    </a:path>
                  </a:pathLst>
                </a:custGeom>
                <a:solidFill>
                  <a:srgbClr val="D4D4D4"/>
                </a:solidFill>
                <a:ln w="9525">
                  <a:noFill/>
                  <a:round/>
                  <a:headEnd/>
                  <a:tailEnd/>
                </a:ln>
              </p:spPr>
              <p:txBody>
                <a:bodyPr/>
                <a:lstStyle/>
                <a:p>
                  <a:endParaRPr lang="en-US" sz="2000"/>
                </a:p>
              </p:txBody>
            </p:sp>
            <p:sp>
              <p:nvSpPr>
                <p:cNvPr id="580547" name="Freeform 963"/>
                <p:cNvSpPr>
                  <a:spLocks/>
                </p:cNvSpPr>
                <p:nvPr/>
              </p:nvSpPr>
              <p:spPr bwMode="auto">
                <a:xfrm>
                  <a:off x="2598" y="1998"/>
                  <a:ext cx="402" cy="31"/>
                </a:xfrm>
                <a:custGeom>
                  <a:avLst/>
                  <a:gdLst/>
                  <a:ahLst/>
                  <a:cxnLst>
                    <a:cxn ang="0">
                      <a:pos x="402" y="31"/>
                    </a:cxn>
                    <a:cxn ang="0">
                      <a:pos x="0" y="11"/>
                    </a:cxn>
                    <a:cxn ang="0">
                      <a:pos x="0" y="0"/>
                    </a:cxn>
                    <a:cxn ang="0">
                      <a:pos x="402" y="20"/>
                    </a:cxn>
                    <a:cxn ang="0">
                      <a:pos x="402" y="31"/>
                    </a:cxn>
                  </a:cxnLst>
                  <a:rect l="0" t="0" r="r" b="b"/>
                  <a:pathLst>
                    <a:path w="402" h="31">
                      <a:moveTo>
                        <a:pt x="402" y="31"/>
                      </a:moveTo>
                      <a:lnTo>
                        <a:pt x="0" y="11"/>
                      </a:lnTo>
                      <a:lnTo>
                        <a:pt x="0" y="0"/>
                      </a:lnTo>
                      <a:lnTo>
                        <a:pt x="402" y="20"/>
                      </a:lnTo>
                      <a:lnTo>
                        <a:pt x="402" y="31"/>
                      </a:lnTo>
                      <a:close/>
                    </a:path>
                  </a:pathLst>
                </a:custGeom>
                <a:solidFill>
                  <a:srgbClr val="D4D4D4"/>
                </a:solidFill>
                <a:ln w="9525">
                  <a:noFill/>
                  <a:round/>
                  <a:headEnd/>
                  <a:tailEnd/>
                </a:ln>
              </p:spPr>
              <p:txBody>
                <a:bodyPr/>
                <a:lstStyle/>
                <a:p>
                  <a:endParaRPr lang="en-US" sz="2000"/>
                </a:p>
              </p:txBody>
            </p:sp>
            <p:sp>
              <p:nvSpPr>
                <p:cNvPr id="580548" name="Freeform 964"/>
                <p:cNvSpPr>
                  <a:spLocks/>
                </p:cNvSpPr>
                <p:nvPr/>
              </p:nvSpPr>
              <p:spPr bwMode="auto">
                <a:xfrm>
                  <a:off x="2598" y="1998"/>
                  <a:ext cx="402" cy="31"/>
                </a:xfrm>
                <a:custGeom>
                  <a:avLst/>
                  <a:gdLst/>
                  <a:ahLst/>
                  <a:cxnLst>
                    <a:cxn ang="0">
                      <a:pos x="402" y="31"/>
                    </a:cxn>
                    <a:cxn ang="0">
                      <a:pos x="0" y="12"/>
                    </a:cxn>
                    <a:cxn ang="0">
                      <a:pos x="0" y="0"/>
                    </a:cxn>
                    <a:cxn ang="0">
                      <a:pos x="402" y="20"/>
                    </a:cxn>
                    <a:cxn ang="0">
                      <a:pos x="402" y="31"/>
                    </a:cxn>
                  </a:cxnLst>
                  <a:rect l="0" t="0" r="r" b="b"/>
                  <a:pathLst>
                    <a:path w="402" h="31">
                      <a:moveTo>
                        <a:pt x="402" y="31"/>
                      </a:moveTo>
                      <a:lnTo>
                        <a:pt x="0" y="12"/>
                      </a:lnTo>
                      <a:lnTo>
                        <a:pt x="0" y="0"/>
                      </a:lnTo>
                      <a:lnTo>
                        <a:pt x="402" y="20"/>
                      </a:lnTo>
                      <a:lnTo>
                        <a:pt x="402" y="31"/>
                      </a:lnTo>
                      <a:close/>
                    </a:path>
                  </a:pathLst>
                </a:custGeom>
                <a:solidFill>
                  <a:srgbClr val="D4D4D4"/>
                </a:solidFill>
                <a:ln w="9525">
                  <a:noFill/>
                  <a:round/>
                  <a:headEnd/>
                  <a:tailEnd/>
                </a:ln>
              </p:spPr>
              <p:txBody>
                <a:bodyPr/>
                <a:lstStyle/>
                <a:p>
                  <a:endParaRPr lang="en-US" sz="2000"/>
                </a:p>
              </p:txBody>
            </p:sp>
            <p:sp>
              <p:nvSpPr>
                <p:cNvPr id="580549" name="Freeform 965"/>
                <p:cNvSpPr>
                  <a:spLocks/>
                </p:cNvSpPr>
                <p:nvPr/>
              </p:nvSpPr>
              <p:spPr bwMode="auto">
                <a:xfrm>
                  <a:off x="2598" y="1999"/>
                  <a:ext cx="402" cy="31"/>
                </a:xfrm>
                <a:custGeom>
                  <a:avLst/>
                  <a:gdLst/>
                  <a:ahLst/>
                  <a:cxnLst>
                    <a:cxn ang="0">
                      <a:pos x="402" y="31"/>
                    </a:cxn>
                    <a:cxn ang="0">
                      <a:pos x="0" y="12"/>
                    </a:cxn>
                    <a:cxn ang="0">
                      <a:pos x="0" y="0"/>
                    </a:cxn>
                    <a:cxn ang="0">
                      <a:pos x="402" y="19"/>
                    </a:cxn>
                    <a:cxn ang="0">
                      <a:pos x="402" y="31"/>
                    </a:cxn>
                  </a:cxnLst>
                  <a:rect l="0" t="0" r="r" b="b"/>
                  <a:pathLst>
                    <a:path w="402" h="31">
                      <a:moveTo>
                        <a:pt x="402" y="31"/>
                      </a:moveTo>
                      <a:lnTo>
                        <a:pt x="0" y="12"/>
                      </a:lnTo>
                      <a:lnTo>
                        <a:pt x="0" y="0"/>
                      </a:lnTo>
                      <a:lnTo>
                        <a:pt x="402" y="19"/>
                      </a:lnTo>
                      <a:lnTo>
                        <a:pt x="402" y="31"/>
                      </a:lnTo>
                      <a:close/>
                    </a:path>
                  </a:pathLst>
                </a:custGeom>
                <a:solidFill>
                  <a:srgbClr val="D4D4D4"/>
                </a:solidFill>
                <a:ln w="9525">
                  <a:noFill/>
                  <a:round/>
                  <a:headEnd/>
                  <a:tailEnd/>
                </a:ln>
              </p:spPr>
              <p:txBody>
                <a:bodyPr/>
                <a:lstStyle/>
                <a:p>
                  <a:endParaRPr lang="en-US" sz="2000"/>
                </a:p>
              </p:txBody>
            </p:sp>
            <p:sp>
              <p:nvSpPr>
                <p:cNvPr id="580550" name="Freeform 966"/>
                <p:cNvSpPr>
                  <a:spLocks/>
                </p:cNvSpPr>
                <p:nvPr/>
              </p:nvSpPr>
              <p:spPr bwMode="auto">
                <a:xfrm>
                  <a:off x="2598" y="1999"/>
                  <a:ext cx="402" cy="31"/>
                </a:xfrm>
                <a:custGeom>
                  <a:avLst/>
                  <a:gdLst/>
                  <a:ahLst/>
                  <a:cxnLst>
                    <a:cxn ang="0">
                      <a:pos x="402" y="31"/>
                    </a:cxn>
                    <a:cxn ang="0">
                      <a:pos x="0" y="12"/>
                    </a:cxn>
                    <a:cxn ang="0">
                      <a:pos x="0" y="0"/>
                    </a:cxn>
                    <a:cxn ang="0">
                      <a:pos x="402" y="20"/>
                    </a:cxn>
                    <a:cxn ang="0">
                      <a:pos x="402" y="31"/>
                    </a:cxn>
                  </a:cxnLst>
                  <a:rect l="0" t="0" r="r" b="b"/>
                  <a:pathLst>
                    <a:path w="402" h="31">
                      <a:moveTo>
                        <a:pt x="402" y="31"/>
                      </a:moveTo>
                      <a:lnTo>
                        <a:pt x="0" y="12"/>
                      </a:lnTo>
                      <a:lnTo>
                        <a:pt x="0" y="0"/>
                      </a:lnTo>
                      <a:lnTo>
                        <a:pt x="402" y="20"/>
                      </a:lnTo>
                      <a:lnTo>
                        <a:pt x="402" y="31"/>
                      </a:lnTo>
                      <a:close/>
                    </a:path>
                  </a:pathLst>
                </a:custGeom>
                <a:solidFill>
                  <a:srgbClr val="D4D4D4"/>
                </a:solidFill>
                <a:ln w="9525">
                  <a:noFill/>
                  <a:round/>
                  <a:headEnd/>
                  <a:tailEnd/>
                </a:ln>
              </p:spPr>
              <p:txBody>
                <a:bodyPr/>
                <a:lstStyle/>
                <a:p>
                  <a:endParaRPr lang="en-US" sz="2000"/>
                </a:p>
              </p:txBody>
            </p:sp>
            <p:sp>
              <p:nvSpPr>
                <p:cNvPr id="580551" name="Freeform 967"/>
                <p:cNvSpPr>
                  <a:spLocks/>
                </p:cNvSpPr>
                <p:nvPr/>
              </p:nvSpPr>
              <p:spPr bwMode="auto">
                <a:xfrm>
                  <a:off x="2598" y="2001"/>
                  <a:ext cx="402" cy="29"/>
                </a:xfrm>
                <a:custGeom>
                  <a:avLst/>
                  <a:gdLst/>
                  <a:ahLst/>
                  <a:cxnLst>
                    <a:cxn ang="0">
                      <a:pos x="402" y="29"/>
                    </a:cxn>
                    <a:cxn ang="0">
                      <a:pos x="0" y="10"/>
                    </a:cxn>
                    <a:cxn ang="0">
                      <a:pos x="0" y="0"/>
                    </a:cxn>
                    <a:cxn ang="0">
                      <a:pos x="402" y="18"/>
                    </a:cxn>
                    <a:cxn ang="0">
                      <a:pos x="402" y="29"/>
                    </a:cxn>
                  </a:cxnLst>
                  <a:rect l="0" t="0" r="r" b="b"/>
                  <a:pathLst>
                    <a:path w="402" h="29">
                      <a:moveTo>
                        <a:pt x="402" y="29"/>
                      </a:moveTo>
                      <a:lnTo>
                        <a:pt x="0" y="10"/>
                      </a:lnTo>
                      <a:lnTo>
                        <a:pt x="0" y="0"/>
                      </a:lnTo>
                      <a:lnTo>
                        <a:pt x="402" y="18"/>
                      </a:lnTo>
                      <a:lnTo>
                        <a:pt x="402" y="29"/>
                      </a:lnTo>
                      <a:close/>
                    </a:path>
                  </a:pathLst>
                </a:custGeom>
                <a:solidFill>
                  <a:srgbClr val="D4D4D4"/>
                </a:solidFill>
                <a:ln w="9525">
                  <a:noFill/>
                  <a:round/>
                  <a:headEnd/>
                  <a:tailEnd/>
                </a:ln>
              </p:spPr>
              <p:txBody>
                <a:bodyPr/>
                <a:lstStyle/>
                <a:p>
                  <a:endParaRPr lang="en-US" sz="2000"/>
                </a:p>
              </p:txBody>
            </p:sp>
            <p:sp>
              <p:nvSpPr>
                <p:cNvPr id="580552" name="Freeform 968"/>
                <p:cNvSpPr>
                  <a:spLocks/>
                </p:cNvSpPr>
                <p:nvPr/>
              </p:nvSpPr>
              <p:spPr bwMode="auto">
                <a:xfrm>
                  <a:off x="2598" y="2001"/>
                  <a:ext cx="402" cy="30"/>
                </a:xfrm>
                <a:custGeom>
                  <a:avLst/>
                  <a:gdLst/>
                  <a:ahLst/>
                  <a:cxnLst>
                    <a:cxn ang="0">
                      <a:pos x="402" y="30"/>
                    </a:cxn>
                    <a:cxn ang="0">
                      <a:pos x="0" y="10"/>
                    </a:cxn>
                    <a:cxn ang="0">
                      <a:pos x="0" y="0"/>
                    </a:cxn>
                    <a:cxn ang="0">
                      <a:pos x="402" y="18"/>
                    </a:cxn>
                    <a:cxn ang="0">
                      <a:pos x="402" y="30"/>
                    </a:cxn>
                  </a:cxnLst>
                  <a:rect l="0" t="0" r="r" b="b"/>
                  <a:pathLst>
                    <a:path w="402" h="30">
                      <a:moveTo>
                        <a:pt x="402" y="30"/>
                      </a:moveTo>
                      <a:lnTo>
                        <a:pt x="0" y="10"/>
                      </a:lnTo>
                      <a:lnTo>
                        <a:pt x="0" y="0"/>
                      </a:lnTo>
                      <a:lnTo>
                        <a:pt x="402" y="18"/>
                      </a:lnTo>
                      <a:lnTo>
                        <a:pt x="402" y="30"/>
                      </a:lnTo>
                      <a:close/>
                    </a:path>
                  </a:pathLst>
                </a:custGeom>
                <a:solidFill>
                  <a:srgbClr val="D4D4D4"/>
                </a:solidFill>
                <a:ln w="9525">
                  <a:noFill/>
                  <a:round/>
                  <a:headEnd/>
                  <a:tailEnd/>
                </a:ln>
              </p:spPr>
              <p:txBody>
                <a:bodyPr/>
                <a:lstStyle/>
                <a:p>
                  <a:endParaRPr lang="en-US" sz="2000"/>
                </a:p>
              </p:txBody>
            </p:sp>
            <p:sp>
              <p:nvSpPr>
                <p:cNvPr id="580553" name="Freeform 969"/>
                <p:cNvSpPr>
                  <a:spLocks/>
                </p:cNvSpPr>
                <p:nvPr/>
              </p:nvSpPr>
              <p:spPr bwMode="auto">
                <a:xfrm>
                  <a:off x="2598" y="2002"/>
                  <a:ext cx="402" cy="29"/>
                </a:xfrm>
                <a:custGeom>
                  <a:avLst/>
                  <a:gdLst/>
                  <a:ahLst/>
                  <a:cxnLst>
                    <a:cxn ang="0">
                      <a:pos x="402" y="29"/>
                    </a:cxn>
                    <a:cxn ang="0">
                      <a:pos x="0" y="10"/>
                    </a:cxn>
                    <a:cxn ang="0">
                      <a:pos x="0" y="0"/>
                    </a:cxn>
                    <a:cxn ang="0">
                      <a:pos x="402" y="18"/>
                    </a:cxn>
                    <a:cxn ang="0">
                      <a:pos x="402" y="29"/>
                    </a:cxn>
                  </a:cxnLst>
                  <a:rect l="0" t="0" r="r" b="b"/>
                  <a:pathLst>
                    <a:path w="402" h="29">
                      <a:moveTo>
                        <a:pt x="402" y="29"/>
                      </a:moveTo>
                      <a:lnTo>
                        <a:pt x="0" y="10"/>
                      </a:lnTo>
                      <a:lnTo>
                        <a:pt x="0" y="0"/>
                      </a:lnTo>
                      <a:lnTo>
                        <a:pt x="402" y="18"/>
                      </a:lnTo>
                      <a:lnTo>
                        <a:pt x="402" y="29"/>
                      </a:lnTo>
                      <a:close/>
                    </a:path>
                  </a:pathLst>
                </a:custGeom>
                <a:solidFill>
                  <a:srgbClr val="D4D4D4"/>
                </a:solidFill>
                <a:ln w="9525">
                  <a:noFill/>
                  <a:round/>
                  <a:headEnd/>
                  <a:tailEnd/>
                </a:ln>
              </p:spPr>
              <p:txBody>
                <a:bodyPr/>
                <a:lstStyle/>
                <a:p>
                  <a:endParaRPr lang="en-US" sz="2000"/>
                </a:p>
              </p:txBody>
            </p:sp>
            <p:sp>
              <p:nvSpPr>
                <p:cNvPr id="580554" name="Freeform 970"/>
                <p:cNvSpPr>
                  <a:spLocks/>
                </p:cNvSpPr>
                <p:nvPr/>
              </p:nvSpPr>
              <p:spPr bwMode="auto">
                <a:xfrm>
                  <a:off x="2598" y="2002"/>
                  <a:ext cx="402" cy="29"/>
                </a:xfrm>
                <a:custGeom>
                  <a:avLst/>
                  <a:gdLst/>
                  <a:ahLst/>
                  <a:cxnLst>
                    <a:cxn ang="0">
                      <a:pos x="402" y="29"/>
                    </a:cxn>
                    <a:cxn ang="0">
                      <a:pos x="0" y="11"/>
                    </a:cxn>
                    <a:cxn ang="0">
                      <a:pos x="0" y="0"/>
                    </a:cxn>
                    <a:cxn ang="0">
                      <a:pos x="402" y="18"/>
                    </a:cxn>
                    <a:cxn ang="0">
                      <a:pos x="402" y="29"/>
                    </a:cxn>
                  </a:cxnLst>
                  <a:rect l="0" t="0" r="r" b="b"/>
                  <a:pathLst>
                    <a:path w="402" h="29">
                      <a:moveTo>
                        <a:pt x="402" y="29"/>
                      </a:moveTo>
                      <a:lnTo>
                        <a:pt x="0" y="11"/>
                      </a:lnTo>
                      <a:lnTo>
                        <a:pt x="0" y="0"/>
                      </a:lnTo>
                      <a:lnTo>
                        <a:pt x="402" y="18"/>
                      </a:lnTo>
                      <a:lnTo>
                        <a:pt x="402" y="29"/>
                      </a:lnTo>
                      <a:close/>
                    </a:path>
                  </a:pathLst>
                </a:custGeom>
                <a:solidFill>
                  <a:srgbClr val="D4D4D4"/>
                </a:solidFill>
                <a:ln w="9525">
                  <a:noFill/>
                  <a:round/>
                  <a:headEnd/>
                  <a:tailEnd/>
                </a:ln>
              </p:spPr>
              <p:txBody>
                <a:bodyPr/>
                <a:lstStyle/>
                <a:p>
                  <a:endParaRPr lang="en-US" sz="2000"/>
                </a:p>
              </p:txBody>
            </p:sp>
            <p:sp>
              <p:nvSpPr>
                <p:cNvPr id="580555" name="Freeform 971"/>
                <p:cNvSpPr>
                  <a:spLocks/>
                </p:cNvSpPr>
                <p:nvPr/>
              </p:nvSpPr>
              <p:spPr bwMode="auto">
                <a:xfrm>
                  <a:off x="2598" y="2002"/>
                  <a:ext cx="402" cy="30"/>
                </a:xfrm>
                <a:custGeom>
                  <a:avLst/>
                  <a:gdLst/>
                  <a:ahLst/>
                  <a:cxnLst>
                    <a:cxn ang="0">
                      <a:pos x="402" y="30"/>
                    </a:cxn>
                    <a:cxn ang="0">
                      <a:pos x="0" y="11"/>
                    </a:cxn>
                    <a:cxn ang="0">
                      <a:pos x="0" y="0"/>
                    </a:cxn>
                    <a:cxn ang="0">
                      <a:pos x="402" y="20"/>
                    </a:cxn>
                    <a:cxn ang="0">
                      <a:pos x="402" y="30"/>
                    </a:cxn>
                  </a:cxnLst>
                  <a:rect l="0" t="0" r="r" b="b"/>
                  <a:pathLst>
                    <a:path w="402" h="30">
                      <a:moveTo>
                        <a:pt x="402" y="30"/>
                      </a:moveTo>
                      <a:lnTo>
                        <a:pt x="0" y="11"/>
                      </a:lnTo>
                      <a:lnTo>
                        <a:pt x="0" y="0"/>
                      </a:lnTo>
                      <a:lnTo>
                        <a:pt x="402" y="20"/>
                      </a:lnTo>
                      <a:lnTo>
                        <a:pt x="402" y="30"/>
                      </a:lnTo>
                      <a:close/>
                    </a:path>
                  </a:pathLst>
                </a:custGeom>
                <a:solidFill>
                  <a:srgbClr val="D4D4D4"/>
                </a:solidFill>
                <a:ln w="9525">
                  <a:noFill/>
                  <a:round/>
                  <a:headEnd/>
                  <a:tailEnd/>
                </a:ln>
              </p:spPr>
              <p:txBody>
                <a:bodyPr/>
                <a:lstStyle/>
                <a:p>
                  <a:endParaRPr lang="en-US" sz="2000"/>
                </a:p>
              </p:txBody>
            </p:sp>
            <p:sp>
              <p:nvSpPr>
                <p:cNvPr id="580556" name="Freeform 972"/>
                <p:cNvSpPr>
                  <a:spLocks/>
                </p:cNvSpPr>
                <p:nvPr/>
              </p:nvSpPr>
              <p:spPr bwMode="auto">
                <a:xfrm>
                  <a:off x="2598" y="2003"/>
                  <a:ext cx="402" cy="30"/>
                </a:xfrm>
                <a:custGeom>
                  <a:avLst/>
                  <a:gdLst/>
                  <a:ahLst/>
                  <a:cxnLst>
                    <a:cxn ang="0">
                      <a:pos x="402" y="30"/>
                    </a:cxn>
                    <a:cxn ang="0">
                      <a:pos x="0" y="11"/>
                    </a:cxn>
                    <a:cxn ang="0">
                      <a:pos x="0" y="0"/>
                    </a:cxn>
                    <a:cxn ang="0">
                      <a:pos x="402" y="19"/>
                    </a:cxn>
                    <a:cxn ang="0">
                      <a:pos x="402" y="30"/>
                    </a:cxn>
                  </a:cxnLst>
                  <a:rect l="0" t="0" r="r" b="b"/>
                  <a:pathLst>
                    <a:path w="402" h="30">
                      <a:moveTo>
                        <a:pt x="402" y="30"/>
                      </a:moveTo>
                      <a:lnTo>
                        <a:pt x="0" y="11"/>
                      </a:lnTo>
                      <a:lnTo>
                        <a:pt x="0" y="0"/>
                      </a:lnTo>
                      <a:lnTo>
                        <a:pt x="402" y="19"/>
                      </a:lnTo>
                      <a:lnTo>
                        <a:pt x="402" y="30"/>
                      </a:lnTo>
                      <a:close/>
                    </a:path>
                  </a:pathLst>
                </a:custGeom>
                <a:solidFill>
                  <a:srgbClr val="EEEEEE"/>
                </a:solidFill>
                <a:ln w="9525">
                  <a:noFill/>
                  <a:round/>
                  <a:headEnd/>
                  <a:tailEnd/>
                </a:ln>
              </p:spPr>
              <p:txBody>
                <a:bodyPr/>
                <a:lstStyle/>
                <a:p>
                  <a:endParaRPr lang="en-US" sz="2000"/>
                </a:p>
              </p:txBody>
            </p:sp>
            <p:sp>
              <p:nvSpPr>
                <p:cNvPr id="580557" name="Freeform 973"/>
                <p:cNvSpPr>
                  <a:spLocks/>
                </p:cNvSpPr>
                <p:nvPr/>
              </p:nvSpPr>
              <p:spPr bwMode="auto">
                <a:xfrm>
                  <a:off x="2598" y="2004"/>
                  <a:ext cx="402" cy="29"/>
                </a:xfrm>
                <a:custGeom>
                  <a:avLst/>
                  <a:gdLst/>
                  <a:ahLst/>
                  <a:cxnLst>
                    <a:cxn ang="0">
                      <a:pos x="402" y="29"/>
                    </a:cxn>
                    <a:cxn ang="0">
                      <a:pos x="0" y="10"/>
                    </a:cxn>
                    <a:cxn ang="0">
                      <a:pos x="0" y="0"/>
                    </a:cxn>
                    <a:cxn ang="0">
                      <a:pos x="402" y="18"/>
                    </a:cxn>
                    <a:cxn ang="0">
                      <a:pos x="402" y="29"/>
                    </a:cxn>
                  </a:cxnLst>
                  <a:rect l="0" t="0" r="r" b="b"/>
                  <a:pathLst>
                    <a:path w="402" h="29">
                      <a:moveTo>
                        <a:pt x="402" y="29"/>
                      </a:moveTo>
                      <a:lnTo>
                        <a:pt x="0" y="10"/>
                      </a:lnTo>
                      <a:lnTo>
                        <a:pt x="0" y="0"/>
                      </a:lnTo>
                      <a:lnTo>
                        <a:pt x="402" y="18"/>
                      </a:lnTo>
                      <a:lnTo>
                        <a:pt x="402" y="29"/>
                      </a:lnTo>
                      <a:close/>
                    </a:path>
                  </a:pathLst>
                </a:custGeom>
                <a:solidFill>
                  <a:srgbClr val="EEEEEE"/>
                </a:solidFill>
                <a:ln w="9525">
                  <a:noFill/>
                  <a:round/>
                  <a:headEnd/>
                  <a:tailEnd/>
                </a:ln>
              </p:spPr>
              <p:txBody>
                <a:bodyPr/>
                <a:lstStyle/>
                <a:p>
                  <a:endParaRPr lang="en-US" sz="2000"/>
                </a:p>
              </p:txBody>
            </p:sp>
            <p:sp>
              <p:nvSpPr>
                <p:cNvPr id="580558" name="Freeform 974"/>
                <p:cNvSpPr>
                  <a:spLocks/>
                </p:cNvSpPr>
                <p:nvPr/>
              </p:nvSpPr>
              <p:spPr bwMode="auto">
                <a:xfrm>
                  <a:off x="2598" y="2005"/>
                  <a:ext cx="402" cy="28"/>
                </a:xfrm>
                <a:custGeom>
                  <a:avLst/>
                  <a:gdLst/>
                  <a:ahLst/>
                  <a:cxnLst>
                    <a:cxn ang="0">
                      <a:pos x="402" y="28"/>
                    </a:cxn>
                    <a:cxn ang="0">
                      <a:pos x="0" y="10"/>
                    </a:cxn>
                    <a:cxn ang="0">
                      <a:pos x="0" y="0"/>
                    </a:cxn>
                    <a:cxn ang="0">
                      <a:pos x="402" y="18"/>
                    </a:cxn>
                    <a:cxn ang="0">
                      <a:pos x="402" y="28"/>
                    </a:cxn>
                  </a:cxnLst>
                  <a:rect l="0" t="0" r="r" b="b"/>
                  <a:pathLst>
                    <a:path w="402" h="28">
                      <a:moveTo>
                        <a:pt x="402" y="28"/>
                      </a:moveTo>
                      <a:lnTo>
                        <a:pt x="0" y="10"/>
                      </a:lnTo>
                      <a:lnTo>
                        <a:pt x="0" y="0"/>
                      </a:lnTo>
                      <a:lnTo>
                        <a:pt x="402" y="18"/>
                      </a:lnTo>
                      <a:lnTo>
                        <a:pt x="402" y="28"/>
                      </a:lnTo>
                      <a:close/>
                    </a:path>
                  </a:pathLst>
                </a:custGeom>
                <a:solidFill>
                  <a:srgbClr val="EEEEEE"/>
                </a:solidFill>
                <a:ln w="9525">
                  <a:noFill/>
                  <a:round/>
                  <a:headEnd/>
                  <a:tailEnd/>
                </a:ln>
              </p:spPr>
              <p:txBody>
                <a:bodyPr/>
                <a:lstStyle/>
                <a:p>
                  <a:endParaRPr lang="en-US" sz="2000"/>
                </a:p>
              </p:txBody>
            </p:sp>
            <p:sp>
              <p:nvSpPr>
                <p:cNvPr id="580559" name="Freeform 975"/>
                <p:cNvSpPr>
                  <a:spLocks/>
                </p:cNvSpPr>
                <p:nvPr/>
              </p:nvSpPr>
              <p:spPr bwMode="auto">
                <a:xfrm>
                  <a:off x="2598" y="2005"/>
                  <a:ext cx="402" cy="30"/>
                </a:xfrm>
                <a:custGeom>
                  <a:avLst/>
                  <a:gdLst/>
                  <a:ahLst/>
                  <a:cxnLst>
                    <a:cxn ang="0">
                      <a:pos x="402" y="30"/>
                    </a:cxn>
                    <a:cxn ang="0">
                      <a:pos x="0" y="11"/>
                    </a:cxn>
                    <a:cxn ang="0">
                      <a:pos x="0" y="0"/>
                    </a:cxn>
                    <a:cxn ang="0">
                      <a:pos x="402" y="19"/>
                    </a:cxn>
                    <a:cxn ang="0">
                      <a:pos x="402" y="30"/>
                    </a:cxn>
                  </a:cxnLst>
                  <a:rect l="0" t="0" r="r" b="b"/>
                  <a:pathLst>
                    <a:path w="402" h="30">
                      <a:moveTo>
                        <a:pt x="402" y="30"/>
                      </a:moveTo>
                      <a:lnTo>
                        <a:pt x="0" y="11"/>
                      </a:lnTo>
                      <a:lnTo>
                        <a:pt x="0" y="0"/>
                      </a:lnTo>
                      <a:lnTo>
                        <a:pt x="402" y="19"/>
                      </a:lnTo>
                      <a:lnTo>
                        <a:pt x="402" y="30"/>
                      </a:lnTo>
                      <a:close/>
                    </a:path>
                  </a:pathLst>
                </a:custGeom>
                <a:solidFill>
                  <a:srgbClr val="EEEEEE"/>
                </a:solidFill>
                <a:ln w="9525">
                  <a:noFill/>
                  <a:round/>
                  <a:headEnd/>
                  <a:tailEnd/>
                </a:ln>
              </p:spPr>
              <p:txBody>
                <a:bodyPr/>
                <a:lstStyle/>
                <a:p>
                  <a:endParaRPr lang="en-US" sz="2000"/>
                </a:p>
              </p:txBody>
            </p:sp>
            <p:sp>
              <p:nvSpPr>
                <p:cNvPr id="580560" name="Freeform 976"/>
                <p:cNvSpPr>
                  <a:spLocks/>
                </p:cNvSpPr>
                <p:nvPr/>
              </p:nvSpPr>
              <p:spPr bwMode="auto">
                <a:xfrm>
                  <a:off x="2598" y="2006"/>
                  <a:ext cx="402" cy="29"/>
                </a:xfrm>
                <a:custGeom>
                  <a:avLst/>
                  <a:gdLst/>
                  <a:ahLst/>
                  <a:cxnLst>
                    <a:cxn ang="0">
                      <a:pos x="402" y="29"/>
                    </a:cxn>
                    <a:cxn ang="0">
                      <a:pos x="0" y="10"/>
                    </a:cxn>
                    <a:cxn ang="0">
                      <a:pos x="0" y="0"/>
                    </a:cxn>
                    <a:cxn ang="0">
                      <a:pos x="402" y="19"/>
                    </a:cxn>
                    <a:cxn ang="0">
                      <a:pos x="402" y="29"/>
                    </a:cxn>
                  </a:cxnLst>
                  <a:rect l="0" t="0" r="r" b="b"/>
                  <a:pathLst>
                    <a:path w="402" h="29">
                      <a:moveTo>
                        <a:pt x="402" y="29"/>
                      </a:moveTo>
                      <a:lnTo>
                        <a:pt x="0" y="10"/>
                      </a:lnTo>
                      <a:lnTo>
                        <a:pt x="0" y="0"/>
                      </a:lnTo>
                      <a:lnTo>
                        <a:pt x="402" y="19"/>
                      </a:lnTo>
                      <a:lnTo>
                        <a:pt x="402" y="29"/>
                      </a:lnTo>
                      <a:close/>
                    </a:path>
                  </a:pathLst>
                </a:custGeom>
                <a:solidFill>
                  <a:srgbClr val="EEEEEE"/>
                </a:solidFill>
                <a:ln w="9525">
                  <a:noFill/>
                  <a:round/>
                  <a:headEnd/>
                  <a:tailEnd/>
                </a:ln>
              </p:spPr>
              <p:txBody>
                <a:bodyPr/>
                <a:lstStyle/>
                <a:p>
                  <a:endParaRPr lang="en-US" sz="2000"/>
                </a:p>
              </p:txBody>
            </p:sp>
            <p:sp>
              <p:nvSpPr>
                <p:cNvPr id="580561" name="Freeform 977"/>
                <p:cNvSpPr>
                  <a:spLocks/>
                </p:cNvSpPr>
                <p:nvPr/>
              </p:nvSpPr>
              <p:spPr bwMode="auto">
                <a:xfrm>
                  <a:off x="2598" y="2007"/>
                  <a:ext cx="402" cy="28"/>
                </a:xfrm>
                <a:custGeom>
                  <a:avLst/>
                  <a:gdLst/>
                  <a:ahLst/>
                  <a:cxnLst>
                    <a:cxn ang="0">
                      <a:pos x="402" y="28"/>
                    </a:cxn>
                    <a:cxn ang="0">
                      <a:pos x="0" y="10"/>
                    </a:cxn>
                    <a:cxn ang="0">
                      <a:pos x="0" y="0"/>
                    </a:cxn>
                    <a:cxn ang="0">
                      <a:pos x="402" y="18"/>
                    </a:cxn>
                    <a:cxn ang="0">
                      <a:pos x="402" y="28"/>
                    </a:cxn>
                  </a:cxnLst>
                  <a:rect l="0" t="0" r="r" b="b"/>
                  <a:pathLst>
                    <a:path w="402" h="28">
                      <a:moveTo>
                        <a:pt x="402" y="28"/>
                      </a:moveTo>
                      <a:lnTo>
                        <a:pt x="0" y="10"/>
                      </a:lnTo>
                      <a:lnTo>
                        <a:pt x="0" y="0"/>
                      </a:lnTo>
                      <a:lnTo>
                        <a:pt x="402" y="18"/>
                      </a:lnTo>
                      <a:lnTo>
                        <a:pt x="402" y="28"/>
                      </a:lnTo>
                      <a:close/>
                    </a:path>
                  </a:pathLst>
                </a:custGeom>
                <a:solidFill>
                  <a:srgbClr val="EEEEEE"/>
                </a:solidFill>
                <a:ln w="9525">
                  <a:noFill/>
                  <a:round/>
                  <a:headEnd/>
                  <a:tailEnd/>
                </a:ln>
              </p:spPr>
              <p:txBody>
                <a:bodyPr/>
                <a:lstStyle/>
                <a:p>
                  <a:endParaRPr lang="en-US" sz="2000"/>
                </a:p>
              </p:txBody>
            </p:sp>
            <p:sp>
              <p:nvSpPr>
                <p:cNvPr id="580562" name="Freeform 978"/>
                <p:cNvSpPr>
                  <a:spLocks/>
                </p:cNvSpPr>
                <p:nvPr/>
              </p:nvSpPr>
              <p:spPr bwMode="auto">
                <a:xfrm>
                  <a:off x="2598" y="2008"/>
                  <a:ext cx="402" cy="28"/>
                </a:xfrm>
                <a:custGeom>
                  <a:avLst/>
                  <a:gdLst/>
                  <a:ahLst/>
                  <a:cxnLst>
                    <a:cxn ang="0">
                      <a:pos x="402" y="28"/>
                    </a:cxn>
                    <a:cxn ang="0">
                      <a:pos x="0" y="10"/>
                    </a:cxn>
                    <a:cxn ang="0">
                      <a:pos x="0" y="0"/>
                    </a:cxn>
                    <a:cxn ang="0">
                      <a:pos x="402" y="17"/>
                    </a:cxn>
                    <a:cxn ang="0">
                      <a:pos x="402" y="28"/>
                    </a:cxn>
                  </a:cxnLst>
                  <a:rect l="0" t="0" r="r" b="b"/>
                  <a:pathLst>
                    <a:path w="402" h="28">
                      <a:moveTo>
                        <a:pt x="402" y="28"/>
                      </a:moveTo>
                      <a:lnTo>
                        <a:pt x="0" y="10"/>
                      </a:lnTo>
                      <a:lnTo>
                        <a:pt x="0" y="0"/>
                      </a:lnTo>
                      <a:lnTo>
                        <a:pt x="402" y="17"/>
                      </a:lnTo>
                      <a:lnTo>
                        <a:pt x="402" y="28"/>
                      </a:lnTo>
                      <a:close/>
                    </a:path>
                  </a:pathLst>
                </a:custGeom>
                <a:solidFill>
                  <a:srgbClr val="EEEEEE"/>
                </a:solidFill>
                <a:ln w="9525">
                  <a:noFill/>
                  <a:round/>
                  <a:headEnd/>
                  <a:tailEnd/>
                </a:ln>
              </p:spPr>
              <p:txBody>
                <a:bodyPr/>
                <a:lstStyle/>
                <a:p>
                  <a:endParaRPr lang="en-US" sz="2000"/>
                </a:p>
              </p:txBody>
            </p:sp>
            <p:sp>
              <p:nvSpPr>
                <p:cNvPr id="580563" name="Freeform 979"/>
                <p:cNvSpPr>
                  <a:spLocks/>
                </p:cNvSpPr>
                <p:nvPr/>
              </p:nvSpPr>
              <p:spPr bwMode="auto">
                <a:xfrm>
                  <a:off x="2598" y="2008"/>
                  <a:ext cx="402" cy="29"/>
                </a:xfrm>
                <a:custGeom>
                  <a:avLst/>
                  <a:gdLst/>
                  <a:ahLst/>
                  <a:cxnLst>
                    <a:cxn ang="0">
                      <a:pos x="402" y="29"/>
                    </a:cxn>
                    <a:cxn ang="0">
                      <a:pos x="0" y="10"/>
                    </a:cxn>
                    <a:cxn ang="0">
                      <a:pos x="0" y="0"/>
                    </a:cxn>
                    <a:cxn ang="0">
                      <a:pos x="402" y="18"/>
                    </a:cxn>
                    <a:cxn ang="0">
                      <a:pos x="402" y="29"/>
                    </a:cxn>
                  </a:cxnLst>
                  <a:rect l="0" t="0" r="r" b="b"/>
                  <a:pathLst>
                    <a:path w="402" h="29">
                      <a:moveTo>
                        <a:pt x="402" y="29"/>
                      </a:moveTo>
                      <a:lnTo>
                        <a:pt x="0" y="10"/>
                      </a:lnTo>
                      <a:lnTo>
                        <a:pt x="0" y="0"/>
                      </a:lnTo>
                      <a:lnTo>
                        <a:pt x="402" y="18"/>
                      </a:lnTo>
                      <a:lnTo>
                        <a:pt x="402" y="29"/>
                      </a:lnTo>
                      <a:close/>
                    </a:path>
                  </a:pathLst>
                </a:custGeom>
                <a:solidFill>
                  <a:srgbClr val="EEEEEE"/>
                </a:solidFill>
                <a:ln w="9525">
                  <a:noFill/>
                  <a:round/>
                  <a:headEnd/>
                  <a:tailEnd/>
                </a:ln>
              </p:spPr>
              <p:txBody>
                <a:bodyPr/>
                <a:lstStyle/>
                <a:p>
                  <a:endParaRPr lang="en-US" sz="2000"/>
                </a:p>
              </p:txBody>
            </p:sp>
            <p:sp>
              <p:nvSpPr>
                <p:cNvPr id="580564" name="Freeform 980"/>
                <p:cNvSpPr>
                  <a:spLocks/>
                </p:cNvSpPr>
                <p:nvPr/>
              </p:nvSpPr>
              <p:spPr bwMode="auto">
                <a:xfrm>
                  <a:off x="2598" y="2009"/>
                  <a:ext cx="402" cy="28"/>
                </a:xfrm>
                <a:custGeom>
                  <a:avLst/>
                  <a:gdLst/>
                  <a:ahLst/>
                  <a:cxnLst>
                    <a:cxn ang="0">
                      <a:pos x="402" y="28"/>
                    </a:cxn>
                    <a:cxn ang="0">
                      <a:pos x="0" y="9"/>
                    </a:cxn>
                    <a:cxn ang="0">
                      <a:pos x="0" y="0"/>
                    </a:cxn>
                    <a:cxn ang="0">
                      <a:pos x="402" y="17"/>
                    </a:cxn>
                    <a:cxn ang="0">
                      <a:pos x="402" y="28"/>
                    </a:cxn>
                  </a:cxnLst>
                  <a:rect l="0" t="0" r="r" b="b"/>
                  <a:pathLst>
                    <a:path w="402" h="28">
                      <a:moveTo>
                        <a:pt x="402" y="28"/>
                      </a:moveTo>
                      <a:lnTo>
                        <a:pt x="0" y="9"/>
                      </a:lnTo>
                      <a:lnTo>
                        <a:pt x="0" y="0"/>
                      </a:lnTo>
                      <a:lnTo>
                        <a:pt x="402" y="17"/>
                      </a:lnTo>
                      <a:lnTo>
                        <a:pt x="402" y="28"/>
                      </a:lnTo>
                      <a:close/>
                    </a:path>
                  </a:pathLst>
                </a:custGeom>
                <a:solidFill>
                  <a:srgbClr val="EEEEEE"/>
                </a:solidFill>
                <a:ln w="9525">
                  <a:noFill/>
                  <a:round/>
                  <a:headEnd/>
                  <a:tailEnd/>
                </a:ln>
              </p:spPr>
              <p:txBody>
                <a:bodyPr/>
                <a:lstStyle/>
                <a:p>
                  <a:endParaRPr lang="en-US" sz="2000"/>
                </a:p>
              </p:txBody>
            </p:sp>
            <p:sp>
              <p:nvSpPr>
                <p:cNvPr id="580565" name="Freeform 981"/>
                <p:cNvSpPr>
                  <a:spLocks/>
                </p:cNvSpPr>
                <p:nvPr/>
              </p:nvSpPr>
              <p:spPr bwMode="auto">
                <a:xfrm>
                  <a:off x="2598" y="2009"/>
                  <a:ext cx="402" cy="28"/>
                </a:xfrm>
                <a:custGeom>
                  <a:avLst/>
                  <a:gdLst/>
                  <a:ahLst/>
                  <a:cxnLst>
                    <a:cxn ang="0">
                      <a:pos x="402" y="28"/>
                    </a:cxn>
                    <a:cxn ang="0">
                      <a:pos x="0" y="10"/>
                    </a:cxn>
                    <a:cxn ang="0">
                      <a:pos x="0" y="0"/>
                    </a:cxn>
                    <a:cxn ang="0">
                      <a:pos x="402" y="17"/>
                    </a:cxn>
                    <a:cxn ang="0">
                      <a:pos x="402" y="28"/>
                    </a:cxn>
                  </a:cxnLst>
                  <a:rect l="0" t="0" r="r" b="b"/>
                  <a:pathLst>
                    <a:path w="402" h="28">
                      <a:moveTo>
                        <a:pt x="402" y="28"/>
                      </a:moveTo>
                      <a:lnTo>
                        <a:pt x="0" y="10"/>
                      </a:lnTo>
                      <a:lnTo>
                        <a:pt x="0" y="0"/>
                      </a:lnTo>
                      <a:lnTo>
                        <a:pt x="402" y="17"/>
                      </a:lnTo>
                      <a:lnTo>
                        <a:pt x="402" y="28"/>
                      </a:lnTo>
                      <a:close/>
                    </a:path>
                  </a:pathLst>
                </a:custGeom>
                <a:solidFill>
                  <a:srgbClr val="EEEEEE"/>
                </a:solidFill>
                <a:ln w="9525">
                  <a:noFill/>
                  <a:round/>
                  <a:headEnd/>
                  <a:tailEnd/>
                </a:ln>
              </p:spPr>
              <p:txBody>
                <a:bodyPr/>
                <a:lstStyle/>
                <a:p>
                  <a:endParaRPr lang="en-US" sz="2000"/>
                </a:p>
              </p:txBody>
            </p:sp>
            <p:sp>
              <p:nvSpPr>
                <p:cNvPr id="580566" name="Freeform 982"/>
                <p:cNvSpPr>
                  <a:spLocks/>
                </p:cNvSpPr>
                <p:nvPr/>
              </p:nvSpPr>
              <p:spPr bwMode="auto">
                <a:xfrm>
                  <a:off x="2598" y="2010"/>
                  <a:ext cx="402" cy="28"/>
                </a:xfrm>
                <a:custGeom>
                  <a:avLst/>
                  <a:gdLst/>
                  <a:ahLst/>
                  <a:cxnLst>
                    <a:cxn ang="0">
                      <a:pos x="402" y="28"/>
                    </a:cxn>
                    <a:cxn ang="0">
                      <a:pos x="0" y="9"/>
                    </a:cxn>
                    <a:cxn ang="0">
                      <a:pos x="0" y="0"/>
                    </a:cxn>
                    <a:cxn ang="0">
                      <a:pos x="402" y="18"/>
                    </a:cxn>
                    <a:cxn ang="0">
                      <a:pos x="402" y="28"/>
                    </a:cxn>
                  </a:cxnLst>
                  <a:rect l="0" t="0" r="r" b="b"/>
                  <a:pathLst>
                    <a:path w="402" h="28">
                      <a:moveTo>
                        <a:pt x="402" y="28"/>
                      </a:moveTo>
                      <a:lnTo>
                        <a:pt x="0" y="9"/>
                      </a:lnTo>
                      <a:lnTo>
                        <a:pt x="0" y="0"/>
                      </a:lnTo>
                      <a:lnTo>
                        <a:pt x="402" y="18"/>
                      </a:lnTo>
                      <a:lnTo>
                        <a:pt x="402" y="28"/>
                      </a:lnTo>
                      <a:close/>
                    </a:path>
                  </a:pathLst>
                </a:custGeom>
                <a:solidFill>
                  <a:srgbClr val="EEEEEE"/>
                </a:solidFill>
                <a:ln w="9525">
                  <a:noFill/>
                  <a:round/>
                  <a:headEnd/>
                  <a:tailEnd/>
                </a:ln>
              </p:spPr>
              <p:txBody>
                <a:bodyPr/>
                <a:lstStyle/>
                <a:p>
                  <a:endParaRPr lang="en-US" sz="2000"/>
                </a:p>
              </p:txBody>
            </p:sp>
            <p:sp>
              <p:nvSpPr>
                <p:cNvPr id="580567" name="Freeform 983"/>
                <p:cNvSpPr>
                  <a:spLocks/>
                </p:cNvSpPr>
                <p:nvPr/>
              </p:nvSpPr>
              <p:spPr bwMode="auto">
                <a:xfrm>
                  <a:off x="2598" y="2011"/>
                  <a:ext cx="402" cy="27"/>
                </a:xfrm>
                <a:custGeom>
                  <a:avLst/>
                  <a:gdLst/>
                  <a:ahLst/>
                  <a:cxnLst>
                    <a:cxn ang="0">
                      <a:pos x="402" y="27"/>
                    </a:cxn>
                    <a:cxn ang="0">
                      <a:pos x="0" y="8"/>
                    </a:cxn>
                    <a:cxn ang="0">
                      <a:pos x="0" y="0"/>
                    </a:cxn>
                    <a:cxn ang="0">
                      <a:pos x="402" y="17"/>
                    </a:cxn>
                    <a:cxn ang="0">
                      <a:pos x="402" y="27"/>
                    </a:cxn>
                  </a:cxnLst>
                  <a:rect l="0" t="0" r="r" b="b"/>
                  <a:pathLst>
                    <a:path w="402" h="27">
                      <a:moveTo>
                        <a:pt x="402" y="27"/>
                      </a:moveTo>
                      <a:lnTo>
                        <a:pt x="0" y="8"/>
                      </a:lnTo>
                      <a:lnTo>
                        <a:pt x="0" y="0"/>
                      </a:lnTo>
                      <a:lnTo>
                        <a:pt x="402" y="17"/>
                      </a:lnTo>
                      <a:lnTo>
                        <a:pt x="402" y="27"/>
                      </a:lnTo>
                      <a:close/>
                    </a:path>
                  </a:pathLst>
                </a:custGeom>
                <a:solidFill>
                  <a:srgbClr val="FFFFFF"/>
                </a:solidFill>
                <a:ln w="9525">
                  <a:noFill/>
                  <a:round/>
                  <a:headEnd/>
                  <a:tailEnd/>
                </a:ln>
              </p:spPr>
              <p:txBody>
                <a:bodyPr/>
                <a:lstStyle/>
                <a:p>
                  <a:endParaRPr lang="en-US" sz="2000"/>
                </a:p>
              </p:txBody>
            </p:sp>
            <p:sp>
              <p:nvSpPr>
                <p:cNvPr id="580568" name="Freeform 984"/>
                <p:cNvSpPr>
                  <a:spLocks/>
                </p:cNvSpPr>
                <p:nvPr/>
              </p:nvSpPr>
              <p:spPr bwMode="auto">
                <a:xfrm>
                  <a:off x="2598" y="2011"/>
                  <a:ext cx="402" cy="27"/>
                </a:xfrm>
                <a:custGeom>
                  <a:avLst/>
                  <a:gdLst/>
                  <a:ahLst/>
                  <a:cxnLst>
                    <a:cxn ang="0">
                      <a:pos x="402" y="27"/>
                    </a:cxn>
                    <a:cxn ang="0">
                      <a:pos x="0" y="9"/>
                    </a:cxn>
                    <a:cxn ang="0">
                      <a:pos x="0" y="0"/>
                    </a:cxn>
                    <a:cxn ang="0">
                      <a:pos x="402" y="18"/>
                    </a:cxn>
                    <a:cxn ang="0">
                      <a:pos x="402" y="27"/>
                    </a:cxn>
                  </a:cxnLst>
                  <a:rect l="0" t="0" r="r" b="b"/>
                  <a:pathLst>
                    <a:path w="402" h="27">
                      <a:moveTo>
                        <a:pt x="402" y="27"/>
                      </a:moveTo>
                      <a:lnTo>
                        <a:pt x="0" y="9"/>
                      </a:lnTo>
                      <a:lnTo>
                        <a:pt x="0" y="0"/>
                      </a:lnTo>
                      <a:lnTo>
                        <a:pt x="402" y="18"/>
                      </a:lnTo>
                      <a:lnTo>
                        <a:pt x="402" y="27"/>
                      </a:lnTo>
                      <a:close/>
                    </a:path>
                  </a:pathLst>
                </a:custGeom>
                <a:solidFill>
                  <a:srgbClr val="FFFFFF"/>
                </a:solidFill>
                <a:ln w="9525">
                  <a:noFill/>
                  <a:round/>
                  <a:headEnd/>
                  <a:tailEnd/>
                </a:ln>
              </p:spPr>
              <p:txBody>
                <a:bodyPr/>
                <a:lstStyle/>
                <a:p>
                  <a:endParaRPr lang="en-US" sz="2000"/>
                </a:p>
              </p:txBody>
            </p:sp>
            <p:sp>
              <p:nvSpPr>
                <p:cNvPr id="580569" name="Freeform 985"/>
                <p:cNvSpPr>
                  <a:spLocks/>
                </p:cNvSpPr>
                <p:nvPr/>
              </p:nvSpPr>
              <p:spPr bwMode="auto">
                <a:xfrm>
                  <a:off x="2598" y="2011"/>
                  <a:ext cx="402" cy="28"/>
                </a:xfrm>
                <a:custGeom>
                  <a:avLst/>
                  <a:gdLst/>
                  <a:ahLst/>
                  <a:cxnLst>
                    <a:cxn ang="0">
                      <a:pos x="402" y="28"/>
                    </a:cxn>
                    <a:cxn ang="0">
                      <a:pos x="0" y="9"/>
                    </a:cxn>
                    <a:cxn ang="0">
                      <a:pos x="0" y="0"/>
                    </a:cxn>
                    <a:cxn ang="0">
                      <a:pos x="402" y="18"/>
                    </a:cxn>
                    <a:cxn ang="0">
                      <a:pos x="402" y="28"/>
                    </a:cxn>
                  </a:cxnLst>
                  <a:rect l="0" t="0" r="r" b="b"/>
                  <a:pathLst>
                    <a:path w="402" h="28">
                      <a:moveTo>
                        <a:pt x="402" y="28"/>
                      </a:moveTo>
                      <a:lnTo>
                        <a:pt x="0" y="9"/>
                      </a:lnTo>
                      <a:lnTo>
                        <a:pt x="0" y="0"/>
                      </a:lnTo>
                      <a:lnTo>
                        <a:pt x="402" y="18"/>
                      </a:lnTo>
                      <a:lnTo>
                        <a:pt x="402" y="28"/>
                      </a:lnTo>
                      <a:close/>
                    </a:path>
                  </a:pathLst>
                </a:custGeom>
                <a:solidFill>
                  <a:srgbClr val="FFFFFF"/>
                </a:solidFill>
                <a:ln w="9525">
                  <a:noFill/>
                  <a:round/>
                  <a:headEnd/>
                  <a:tailEnd/>
                </a:ln>
              </p:spPr>
              <p:txBody>
                <a:bodyPr/>
                <a:lstStyle/>
                <a:p>
                  <a:endParaRPr lang="en-US" sz="2000"/>
                </a:p>
              </p:txBody>
            </p:sp>
            <p:sp>
              <p:nvSpPr>
                <p:cNvPr id="580570" name="Freeform 986"/>
                <p:cNvSpPr>
                  <a:spLocks/>
                </p:cNvSpPr>
                <p:nvPr/>
              </p:nvSpPr>
              <p:spPr bwMode="auto">
                <a:xfrm>
                  <a:off x="2598" y="2012"/>
                  <a:ext cx="402" cy="27"/>
                </a:xfrm>
                <a:custGeom>
                  <a:avLst/>
                  <a:gdLst/>
                  <a:ahLst/>
                  <a:cxnLst>
                    <a:cxn ang="0">
                      <a:pos x="402" y="27"/>
                    </a:cxn>
                    <a:cxn ang="0">
                      <a:pos x="0" y="10"/>
                    </a:cxn>
                    <a:cxn ang="0">
                      <a:pos x="0" y="0"/>
                    </a:cxn>
                    <a:cxn ang="0">
                      <a:pos x="402" y="18"/>
                    </a:cxn>
                    <a:cxn ang="0">
                      <a:pos x="402" y="27"/>
                    </a:cxn>
                  </a:cxnLst>
                  <a:rect l="0" t="0" r="r" b="b"/>
                  <a:pathLst>
                    <a:path w="402" h="27">
                      <a:moveTo>
                        <a:pt x="402" y="27"/>
                      </a:moveTo>
                      <a:lnTo>
                        <a:pt x="0" y="10"/>
                      </a:lnTo>
                      <a:lnTo>
                        <a:pt x="0" y="0"/>
                      </a:lnTo>
                      <a:lnTo>
                        <a:pt x="402" y="18"/>
                      </a:lnTo>
                      <a:lnTo>
                        <a:pt x="402" y="27"/>
                      </a:lnTo>
                      <a:close/>
                    </a:path>
                  </a:pathLst>
                </a:custGeom>
                <a:solidFill>
                  <a:srgbClr val="FFFFFF"/>
                </a:solidFill>
                <a:ln w="9525">
                  <a:noFill/>
                  <a:round/>
                  <a:headEnd/>
                  <a:tailEnd/>
                </a:ln>
              </p:spPr>
              <p:txBody>
                <a:bodyPr/>
                <a:lstStyle/>
                <a:p>
                  <a:endParaRPr lang="en-US" sz="2000"/>
                </a:p>
              </p:txBody>
            </p:sp>
            <p:sp>
              <p:nvSpPr>
                <p:cNvPr id="580571" name="Freeform 987"/>
                <p:cNvSpPr>
                  <a:spLocks/>
                </p:cNvSpPr>
                <p:nvPr/>
              </p:nvSpPr>
              <p:spPr bwMode="auto">
                <a:xfrm>
                  <a:off x="2598" y="2012"/>
                  <a:ext cx="402" cy="28"/>
                </a:xfrm>
                <a:custGeom>
                  <a:avLst/>
                  <a:gdLst/>
                  <a:ahLst/>
                  <a:cxnLst>
                    <a:cxn ang="0">
                      <a:pos x="402" y="28"/>
                    </a:cxn>
                    <a:cxn ang="0">
                      <a:pos x="0" y="10"/>
                    </a:cxn>
                    <a:cxn ang="0">
                      <a:pos x="0" y="0"/>
                    </a:cxn>
                    <a:cxn ang="0">
                      <a:pos x="402" y="18"/>
                    </a:cxn>
                    <a:cxn ang="0">
                      <a:pos x="402" y="28"/>
                    </a:cxn>
                  </a:cxnLst>
                  <a:rect l="0" t="0" r="r" b="b"/>
                  <a:pathLst>
                    <a:path w="402" h="28">
                      <a:moveTo>
                        <a:pt x="402" y="28"/>
                      </a:moveTo>
                      <a:lnTo>
                        <a:pt x="0" y="10"/>
                      </a:lnTo>
                      <a:lnTo>
                        <a:pt x="0" y="0"/>
                      </a:lnTo>
                      <a:lnTo>
                        <a:pt x="402" y="18"/>
                      </a:lnTo>
                      <a:lnTo>
                        <a:pt x="402" y="28"/>
                      </a:lnTo>
                      <a:close/>
                    </a:path>
                  </a:pathLst>
                </a:custGeom>
                <a:solidFill>
                  <a:srgbClr val="FFFFFF"/>
                </a:solidFill>
                <a:ln w="9525">
                  <a:noFill/>
                  <a:round/>
                  <a:headEnd/>
                  <a:tailEnd/>
                </a:ln>
              </p:spPr>
              <p:txBody>
                <a:bodyPr/>
                <a:lstStyle/>
                <a:p>
                  <a:endParaRPr lang="en-US" sz="2000"/>
                </a:p>
              </p:txBody>
            </p:sp>
            <p:sp>
              <p:nvSpPr>
                <p:cNvPr id="580572" name="Freeform 988"/>
                <p:cNvSpPr>
                  <a:spLocks/>
                </p:cNvSpPr>
                <p:nvPr/>
              </p:nvSpPr>
              <p:spPr bwMode="auto">
                <a:xfrm>
                  <a:off x="2598" y="2013"/>
                  <a:ext cx="402" cy="27"/>
                </a:xfrm>
                <a:custGeom>
                  <a:avLst/>
                  <a:gdLst/>
                  <a:ahLst/>
                  <a:cxnLst>
                    <a:cxn ang="0">
                      <a:pos x="402" y="27"/>
                    </a:cxn>
                    <a:cxn ang="0">
                      <a:pos x="0" y="9"/>
                    </a:cxn>
                    <a:cxn ang="0">
                      <a:pos x="0" y="0"/>
                    </a:cxn>
                    <a:cxn ang="0">
                      <a:pos x="402" y="17"/>
                    </a:cxn>
                    <a:cxn ang="0">
                      <a:pos x="402" y="27"/>
                    </a:cxn>
                  </a:cxnLst>
                  <a:rect l="0" t="0" r="r" b="b"/>
                  <a:pathLst>
                    <a:path w="402" h="27">
                      <a:moveTo>
                        <a:pt x="402" y="27"/>
                      </a:moveTo>
                      <a:lnTo>
                        <a:pt x="0" y="9"/>
                      </a:lnTo>
                      <a:lnTo>
                        <a:pt x="0" y="0"/>
                      </a:lnTo>
                      <a:lnTo>
                        <a:pt x="402" y="17"/>
                      </a:lnTo>
                      <a:lnTo>
                        <a:pt x="402" y="27"/>
                      </a:lnTo>
                      <a:close/>
                    </a:path>
                  </a:pathLst>
                </a:custGeom>
                <a:solidFill>
                  <a:srgbClr val="FFFFFF"/>
                </a:solidFill>
                <a:ln w="9525">
                  <a:noFill/>
                  <a:round/>
                  <a:headEnd/>
                  <a:tailEnd/>
                </a:ln>
              </p:spPr>
              <p:txBody>
                <a:bodyPr/>
                <a:lstStyle/>
                <a:p>
                  <a:endParaRPr lang="en-US" sz="2000"/>
                </a:p>
              </p:txBody>
            </p:sp>
            <p:sp>
              <p:nvSpPr>
                <p:cNvPr id="580573" name="Freeform 989"/>
                <p:cNvSpPr>
                  <a:spLocks/>
                </p:cNvSpPr>
                <p:nvPr/>
              </p:nvSpPr>
              <p:spPr bwMode="auto">
                <a:xfrm>
                  <a:off x="2598" y="2161"/>
                  <a:ext cx="402" cy="55"/>
                </a:xfrm>
                <a:custGeom>
                  <a:avLst/>
                  <a:gdLst/>
                  <a:ahLst/>
                  <a:cxnLst>
                    <a:cxn ang="0">
                      <a:pos x="402" y="0"/>
                    </a:cxn>
                    <a:cxn ang="0">
                      <a:pos x="402" y="20"/>
                    </a:cxn>
                    <a:cxn ang="0">
                      <a:pos x="0" y="55"/>
                    </a:cxn>
                    <a:cxn ang="0">
                      <a:pos x="0" y="34"/>
                    </a:cxn>
                    <a:cxn ang="0">
                      <a:pos x="402" y="0"/>
                    </a:cxn>
                  </a:cxnLst>
                  <a:rect l="0" t="0" r="r" b="b"/>
                  <a:pathLst>
                    <a:path w="402" h="55">
                      <a:moveTo>
                        <a:pt x="402" y="0"/>
                      </a:moveTo>
                      <a:lnTo>
                        <a:pt x="402" y="20"/>
                      </a:lnTo>
                      <a:lnTo>
                        <a:pt x="0" y="55"/>
                      </a:lnTo>
                      <a:lnTo>
                        <a:pt x="0" y="34"/>
                      </a:lnTo>
                      <a:lnTo>
                        <a:pt x="402" y="0"/>
                      </a:lnTo>
                      <a:close/>
                    </a:path>
                  </a:pathLst>
                </a:custGeom>
                <a:solidFill>
                  <a:srgbClr val="191919"/>
                </a:solidFill>
                <a:ln w="9525">
                  <a:noFill/>
                  <a:round/>
                  <a:headEnd/>
                  <a:tailEnd/>
                </a:ln>
              </p:spPr>
              <p:txBody>
                <a:bodyPr/>
                <a:lstStyle/>
                <a:p>
                  <a:endParaRPr lang="en-US" sz="2000"/>
                </a:p>
              </p:txBody>
            </p:sp>
            <p:sp>
              <p:nvSpPr>
                <p:cNvPr id="580574" name="Freeform 990"/>
                <p:cNvSpPr>
                  <a:spLocks/>
                </p:cNvSpPr>
                <p:nvPr/>
              </p:nvSpPr>
              <p:spPr bwMode="auto">
                <a:xfrm>
                  <a:off x="2598" y="2160"/>
                  <a:ext cx="402" cy="55"/>
                </a:xfrm>
                <a:custGeom>
                  <a:avLst/>
                  <a:gdLst/>
                  <a:ahLst/>
                  <a:cxnLst>
                    <a:cxn ang="0">
                      <a:pos x="402" y="0"/>
                    </a:cxn>
                    <a:cxn ang="0">
                      <a:pos x="402" y="21"/>
                    </a:cxn>
                    <a:cxn ang="0">
                      <a:pos x="0" y="55"/>
                    </a:cxn>
                    <a:cxn ang="0">
                      <a:pos x="0" y="35"/>
                    </a:cxn>
                    <a:cxn ang="0">
                      <a:pos x="402" y="0"/>
                    </a:cxn>
                  </a:cxnLst>
                  <a:rect l="0" t="0" r="r" b="b"/>
                  <a:pathLst>
                    <a:path w="402" h="55">
                      <a:moveTo>
                        <a:pt x="402" y="0"/>
                      </a:moveTo>
                      <a:lnTo>
                        <a:pt x="402" y="21"/>
                      </a:lnTo>
                      <a:lnTo>
                        <a:pt x="0" y="55"/>
                      </a:lnTo>
                      <a:lnTo>
                        <a:pt x="0" y="35"/>
                      </a:lnTo>
                      <a:lnTo>
                        <a:pt x="402" y="0"/>
                      </a:lnTo>
                      <a:close/>
                    </a:path>
                  </a:pathLst>
                </a:custGeom>
                <a:solidFill>
                  <a:srgbClr val="191919"/>
                </a:solidFill>
                <a:ln w="9525">
                  <a:noFill/>
                  <a:round/>
                  <a:headEnd/>
                  <a:tailEnd/>
                </a:ln>
              </p:spPr>
              <p:txBody>
                <a:bodyPr/>
                <a:lstStyle/>
                <a:p>
                  <a:endParaRPr lang="en-US" sz="2000"/>
                </a:p>
              </p:txBody>
            </p:sp>
            <p:sp>
              <p:nvSpPr>
                <p:cNvPr id="580575" name="Freeform 991"/>
                <p:cNvSpPr>
                  <a:spLocks/>
                </p:cNvSpPr>
                <p:nvPr/>
              </p:nvSpPr>
              <p:spPr bwMode="auto">
                <a:xfrm>
                  <a:off x="2598" y="2160"/>
                  <a:ext cx="402" cy="55"/>
                </a:xfrm>
                <a:custGeom>
                  <a:avLst/>
                  <a:gdLst/>
                  <a:ahLst/>
                  <a:cxnLst>
                    <a:cxn ang="0">
                      <a:pos x="402" y="0"/>
                    </a:cxn>
                    <a:cxn ang="0">
                      <a:pos x="402" y="20"/>
                    </a:cxn>
                    <a:cxn ang="0">
                      <a:pos x="0" y="55"/>
                    </a:cxn>
                    <a:cxn ang="0">
                      <a:pos x="0" y="34"/>
                    </a:cxn>
                    <a:cxn ang="0">
                      <a:pos x="402" y="0"/>
                    </a:cxn>
                  </a:cxnLst>
                  <a:rect l="0" t="0" r="r" b="b"/>
                  <a:pathLst>
                    <a:path w="402" h="55">
                      <a:moveTo>
                        <a:pt x="402" y="0"/>
                      </a:moveTo>
                      <a:lnTo>
                        <a:pt x="402" y="20"/>
                      </a:lnTo>
                      <a:lnTo>
                        <a:pt x="0" y="55"/>
                      </a:lnTo>
                      <a:lnTo>
                        <a:pt x="0" y="34"/>
                      </a:lnTo>
                      <a:lnTo>
                        <a:pt x="402" y="0"/>
                      </a:lnTo>
                      <a:close/>
                    </a:path>
                  </a:pathLst>
                </a:custGeom>
                <a:solidFill>
                  <a:srgbClr val="191919"/>
                </a:solidFill>
                <a:ln w="9525">
                  <a:noFill/>
                  <a:round/>
                  <a:headEnd/>
                  <a:tailEnd/>
                </a:ln>
              </p:spPr>
              <p:txBody>
                <a:bodyPr/>
                <a:lstStyle/>
                <a:p>
                  <a:endParaRPr lang="en-US" sz="2000"/>
                </a:p>
              </p:txBody>
            </p:sp>
            <p:sp>
              <p:nvSpPr>
                <p:cNvPr id="580576" name="Freeform 992"/>
                <p:cNvSpPr>
                  <a:spLocks/>
                </p:cNvSpPr>
                <p:nvPr/>
              </p:nvSpPr>
              <p:spPr bwMode="auto">
                <a:xfrm>
                  <a:off x="2598" y="2159"/>
                  <a:ext cx="402" cy="55"/>
                </a:xfrm>
                <a:custGeom>
                  <a:avLst/>
                  <a:gdLst/>
                  <a:ahLst/>
                  <a:cxnLst>
                    <a:cxn ang="0">
                      <a:pos x="402" y="0"/>
                    </a:cxn>
                    <a:cxn ang="0">
                      <a:pos x="402" y="21"/>
                    </a:cxn>
                    <a:cxn ang="0">
                      <a:pos x="0" y="55"/>
                    </a:cxn>
                    <a:cxn ang="0">
                      <a:pos x="0" y="35"/>
                    </a:cxn>
                    <a:cxn ang="0">
                      <a:pos x="402" y="0"/>
                    </a:cxn>
                  </a:cxnLst>
                  <a:rect l="0" t="0" r="r" b="b"/>
                  <a:pathLst>
                    <a:path w="402" h="55">
                      <a:moveTo>
                        <a:pt x="402" y="0"/>
                      </a:moveTo>
                      <a:lnTo>
                        <a:pt x="402" y="21"/>
                      </a:lnTo>
                      <a:lnTo>
                        <a:pt x="0" y="55"/>
                      </a:lnTo>
                      <a:lnTo>
                        <a:pt x="0" y="35"/>
                      </a:lnTo>
                      <a:lnTo>
                        <a:pt x="402" y="0"/>
                      </a:lnTo>
                      <a:close/>
                    </a:path>
                  </a:pathLst>
                </a:custGeom>
                <a:solidFill>
                  <a:srgbClr val="191919"/>
                </a:solidFill>
                <a:ln w="9525">
                  <a:noFill/>
                  <a:round/>
                  <a:headEnd/>
                  <a:tailEnd/>
                </a:ln>
              </p:spPr>
              <p:txBody>
                <a:bodyPr/>
                <a:lstStyle/>
                <a:p>
                  <a:endParaRPr lang="en-US" sz="2000"/>
                </a:p>
              </p:txBody>
            </p:sp>
            <p:sp>
              <p:nvSpPr>
                <p:cNvPr id="580577" name="Freeform 993"/>
                <p:cNvSpPr>
                  <a:spLocks/>
                </p:cNvSpPr>
                <p:nvPr/>
              </p:nvSpPr>
              <p:spPr bwMode="auto">
                <a:xfrm>
                  <a:off x="2598" y="2158"/>
                  <a:ext cx="402" cy="55"/>
                </a:xfrm>
                <a:custGeom>
                  <a:avLst/>
                  <a:gdLst/>
                  <a:ahLst/>
                  <a:cxnLst>
                    <a:cxn ang="0">
                      <a:pos x="402" y="0"/>
                    </a:cxn>
                    <a:cxn ang="0">
                      <a:pos x="402" y="22"/>
                    </a:cxn>
                    <a:cxn ang="0">
                      <a:pos x="0" y="55"/>
                    </a:cxn>
                    <a:cxn ang="0">
                      <a:pos x="0" y="35"/>
                    </a:cxn>
                    <a:cxn ang="0">
                      <a:pos x="402" y="0"/>
                    </a:cxn>
                  </a:cxnLst>
                  <a:rect l="0" t="0" r="r" b="b"/>
                  <a:pathLst>
                    <a:path w="402" h="55">
                      <a:moveTo>
                        <a:pt x="402" y="0"/>
                      </a:moveTo>
                      <a:lnTo>
                        <a:pt x="402" y="22"/>
                      </a:lnTo>
                      <a:lnTo>
                        <a:pt x="0" y="55"/>
                      </a:lnTo>
                      <a:lnTo>
                        <a:pt x="0" y="35"/>
                      </a:lnTo>
                      <a:lnTo>
                        <a:pt x="402" y="0"/>
                      </a:lnTo>
                      <a:close/>
                    </a:path>
                  </a:pathLst>
                </a:custGeom>
                <a:solidFill>
                  <a:srgbClr val="191919"/>
                </a:solidFill>
                <a:ln w="9525">
                  <a:noFill/>
                  <a:round/>
                  <a:headEnd/>
                  <a:tailEnd/>
                </a:ln>
              </p:spPr>
              <p:txBody>
                <a:bodyPr/>
                <a:lstStyle/>
                <a:p>
                  <a:endParaRPr lang="en-US" sz="2000"/>
                </a:p>
              </p:txBody>
            </p:sp>
            <p:sp>
              <p:nvSpPr>
                <p:cNvPr id="580578" name="Freeform 994"/>
                <p:cNvSpPr>
                  <a:spLocks/>
                </p:cNvSpPr>
                <p:nvPr/>
              </p:nvSpPr>
              <p:spPr bwMode="auto">
                <a:xfrm>
                  <a:off x="2598" y="2157"/>
                  <a:ext cx="402" cy="55"/>
                </a:xfrm>
                <a:custGeom>
                  <a:avLst/>
                  <a:gdLst/>
                  <a:ahLst/>
                  <a:cxnLst>
                    <a:cxn ang="0">
                      <a:pos x="402" y="0"/>
                    </a:cxn>
                    <a:cxn ang="0">
                      <a:pos x="402" y="22"/>
                    </a:cxn>
                    <a:cxn ang="0">
                      <a:pos x="0" y="55"/>
                    </a:cxn>
                    <a:cxn ang="0">
                      <a:pos x="0" y="36"/>
                    </a:cxn>
                    <a:cxn ang="0">
                      <a:pos x="402" y="0"/>
                    </a:cxn>
                  </a:cxnLst>
                  <a:rect l="0" t="0" r="r" b="b"/>
                  <a:pathLst>
                    <a:path w="402" h="55">
                      <a:moveTo>
                        <a:pt x="402" y="0"/>
                      </a:moveTo>
                      <a:lnTo>
                        <a:pt x="402" y="22"/>
                      </a:lnTo>
                      <a:lnTo>
                        <a:pt x="0" y="55"/>
                      </a:lnTo>
                      <a:lnTo>
                        <a:pt x="0" y="36"/>
                      </a:lnTo>
                      <a:lnTo>
                        <a:pt x="402" y="0"/>
                      </a:lnTo>
                      <a:close/>
                    </a:path>
                  </a:pathLst>
                </a:custGeom>
                <a:solidFill>
                  <a:srgbClr val="242424"/>
                </a:solidFill>
                <a:ln w="9525">
                  <a:noFill/>
                  <a:round/>
                  <a:headEnd/>
                  <a:tailEnd/>
                </a:ln>
              </p:spPr>
              <p:txBody>
                <a:bodyPr/>
                <a:lstStyle/>
                <a:p>
                  <a:endParaRPr lang="en-US" sz="2000"/>
                </a:p>
              </p:txBody>
            </p:sp>
            <p:sp>
              <p:nvSpPr>
                <p:cNvPr id="580579" name="Freeform 995"/>
                <p:cNvSpPr>
                  <a:spLocks/>
                </p:cNvSpPr>
                <p:nvPr/>
              </p:nvSpPr>
              <p:spPr bwMode="auto">
                <a:xfrm>
                  <a:off x="2598" y="2157"/>
                  <a:ext cx="402" cy="54"/>
                </a:xfrm>
                <a:custGeom>
                  <a:avLst/>
                  <a:gdLst/>
                  <a:ahLst/>
                  <a:cxnLst>
                    <a:cxn ang="0">
                      <a:pos x="402" y="0"/>
                    </a:cxn>
                    <a:cxn ang="0">
                      <a:pos x="402" y="21"/>
                    </a:cxn>
                    <a:cxn ang="0">
                      <a:pos x="0" y="54"/>
                    </a:cxn>
                    <a:cxn ang="0">
                      <a:pos x="0" y="34"/>
                    </a:cxn>
                    <a:cxn ang="0">
                      <a:pos x="402" y="0"/>
                    </a:cxn>
                  </a:cxnLst>
                  <a:rect l="0" t="0" r="r" b="b"/>
                  <a:pathLst>
                    <a:path w="402" h="54">
                      <a:moveTo>
                        <a:pt x="402" y="0"/>
                      </a:moveTo>
                      <a:lnTo>
                        <a:pt x="402" y="21"/>
                      </a:lnTo>
                      <a:lnTo>
                        <a:pt x="0" y="54"/>
                      </a:lnTo>
                      <a:lnTo>
                        <a:pt x="0" y="34"/>
                      </a:lnTo>
                      <a:lnTo>
                        <a:pt x="402" y="0"/>
                      </a:lnTo>
                      <a:close/>
                    </a:path>
                  </a:pathLst>
                </a:custGeom>
                <a:solidFill>
                  <a:srgbClr val="242424"/>
                </a:solidFill>
                <a:ln w="9525">
                  <a:noFill/>
                  <a:round/>
                  <a:headEnd/>
                  <a:tailEnd/>
                </a:ln>
              </p:spPr>
              <p:txBody>
                <a:bodyPr/>
                <a:lstStyle/>
                <a:p>
                  <a:endParaRPr lang="en-US" sz="2000"/>
                </a:p>
              </p:txBody>
            </p:sp>
            <p:sp>
              <p:nvSpPr>
                <p:cNvPr id="580580" name="Freeform 996"/>
                <p:cNvSpPr>
                  <a:spLocks/>
                </p:cNvSpPr>
                <p:nvPr/>
              </p:nvSpPr>
              <p:spPr bwMode="auto">
                <a:xfrm>
                  <a:off x="2598" y="2157"/>
                  <a:ext cx="402" cy="53"/>
                </a:xfrm>
                <a:custGeom>
                  <a:avLst/>
                  <a:gdLst/>
                  <a:ahLst/>
                  <a:cxnLst>
                    <a:cxn ang="0">
                      <a:pos x="402" y="0"/>
                    </a:cxn>
                    <a:cxn ang="0">
                      <a:pos x="402" y="20"/>
                    </a:cxn>
                    <a:cxn ang="0">
                      <a:pos x="0" y="53"/>
                    </a:cxn>
                    <a:cxn ang="0">
                      <a:pos x="0" y="33"/>
                    </a:cxn>
                    <a:cxn ang="0">
                      <a:pos x="402" y="0"/>
                    </a:cxn>
                  </a:cxnLst>
                  <a:rect l="0" t="0" r="r" b="b"/>
                  <a:pathLst>
                    <a:path w="402" h="53">
                      <a:moveTo>
                        <a:pt x="402" y="0"/>
                      </a:moveTo>
                      <a:lnTo>
                        <a:pt x="402" y="20"/>
                      </a:lnTo>
                      <a:lnTo>
                        <a:pt x="0" y="53"/>
                      </a:lnTo>
                      <a:lnTo>
                        <a:pt x="0" y="33"/>
                      </a:lnTo>
                      <a:lnTo>
                        <a:pt x="402" y="0"/>
                      </a:lnTo>
                      <a:close/>
                    </a:path>
                  </a:pathLst>
                </a:custGeom>
                <a:solidFill>
                  <a:srgbClr val="242424"/>
                </a:solidFill>
                <a:ln w="9525">
                  <a:noFill/>
                  <a:round/>
                  <a:headEnd/>
                  <a:tailEnd/>
                </a:ln>
              </p:spPr>
              <p:txBody>
                <a:bodyPr/>
                <a:lstStyle/>
                <a:p>
                  <a:endParaRPr lang="en-US" sz="2000"/>
                </a:p>
              </p:txBody>
            </p:sp>
            <p:sp>
              <p:nvSpPr>
                <p:cNvPr id="580581" name="Freeform 997"/>
                <p:cNvSpPr>
                  <a:spLocks/>
                </p:cNvSpPr>
                <p:nvPr/>
              </p:nvSpPr>
              <p:spPr bwMode="auto">
                <a:xfrm>
                  <a:off x="2598" y="2157"/>
                  <a:ext cx="402" cy="52"/>
                </a:xfrm>
                <a:custGeom>
                  <a:avLst/>
                  <a:gdLst/>
                  <a:ahLst/>
                  <a:cxnLst>
                    <a:cxn ang="0">
                      <a:pos x="402" y="0"/>
                    </a:cxn>
                    <a:cxn ang="0">
                      <a:pos x="402" y="19"/>
                    </a:cxn>
                    <a:cxn ang="0">
                      <a:pos x="0" y="52"/>
                    </a:cxn>
                    <a:cxn ang="0">
                      <a:pos x="0" y="32"/>
                    </a:cxn>
                    <a:cxn ang="0">
                      <a:pos x="402" y="0"/>
                    </a:cxn>
                  </a:cxnLst>
                  <a:rect l="0" t="0" r="r" b="b"/>
                  <a:pathLst>
                    <a:path w="402" h="52">
                      <a:moveTo>
                        <a:pt x="402" y="0"/>
                      </a:moveTo>
                      <a:lnTo>
                        <a:pt x="402" y="19"/>
                      </a:lnTo>
                      <a:lnTo>
                        <a:pt x="0" y="52"/>
                      </a:lnTo>
                      <a:lnTo>
                        <a:pt x="0" y="32"/>
                      </a:lnTo>
                      <a:lnTo>
                        <a:pt x="402" y="0"/>
                      </a:lnTo>
                      <a:close/>
                    </a:path>
                  </a:pathLst>
                </a:custGeom>
                <a:solidFill>
                  <a:srgbClr val="242424"/>
                </a:solidFill>
                <a:ln w="9525">
                  <a:noFill/>
                  <a:round/>
                  <a:headEnd/>
                  <a:tailEnd/>
                </a:ln>
              </p:spPr>
              <p:txBody>
                <a:bodyPr/>
                <a:lstStyle/>
                <a:p>
                  <a:endParaRPr lang="en-US" sz="2000"/>
                </a:p>
              </p:txBody>
            </p:sp>
            <p:sp>
              <p:nvSpPr>
                <p:cNvPr id="580582" name="Freeform 998"/>
                <p:cNvSpPr>
                  <a:spLocks/>
                </p:cNvSpPr>
                <p:nvPr/>
              </p:nvSpPr>
              <p:spPr bwMode="auto">
                <a:xfrm>
                  <a:off x="2598" y="2156"/>
                  <a:ext cx="402" cy="53"/>
                </a:xfrm>
                <a:custGeom>
                  <a:avLst/>
                  <a:gdLst/>
                  <a:ahLst/>
                  <a:cxnLst>
                    <a:cxn ang="0">
                      <a:pos x="402" y="0"/>
                    </a:cxn>
                    <a:cxn ang="0">
                      <a:pos x="402" y="20"/>
                    </a:cxn>
                    <a:cxn ang="0">
                      <a:pos x="0" y="53"/>
                    </a:cxn>
                    <a:cxn ang="0">
                      <a:pos x="0" y="32"/>
                    </a:cxn>
                    <a:cxn ang="0">
                      <a:pos x="402" y="0"/>
                    </a:cxn>
                  </a:cxnLst>
                  <a:rect l="0" t="0" r="r" b="b"/>
                  <a:pathLst>
                    <a:path w="402" h="53">
                      <a:moveTo>
                        <a:pt x="402" y="0"/>
                      </a:moveTo>
                      <a:lnTo>
                        <a:pt x="402" y="20"/>
                      </a:lnTo>
                      <a:lnTo>
                        <a:pt x="0" y="53"/>
                      </a:lnTo>
                      <a:lnTo>
                        <a:pt x="0" y="32"/>
                      </a:lnTo>
                      <a:lnTo>
                        <a:pt x="402" y="0"/>
                      </a:lnTo>
                      <a:close/>
                    </a:path>
                  </a:pathLst>
                </a:custGeom>
                <a:solidFill>
                  <a:srgbClr val="242424"/>
                </a:solidFill>
                <a:ln w="9525">
                  <a:noFill/>
                  <a:round/>
                  <a:headEnd/>
                  <a:tailEnd/>
                </a:ln>
              </p:spPr>
              <p:txBody>
                <a:bodyPr/>
                <a:lstStyle/>
                <a:p>
                  <a:endParaRPr lang="en-US" sz="2000"/>
                </a:p>
              </p:txBody>
            </p:sp>
            <p:sp>
              <p:nvSpPr>
                <p:cNvPr id="580583" name="Freeform 999"/>
                <p:cNvSpPr>
                  <a:spLocks/>
                </p:cNvSpPr>
                <p:nvPr/>
              </p:nvSpPr>
              <p:spPr bwMode="auto">
                <a:xfrm>
                  <a:off x="2598" y="2155"/>
                  <a:ext cx="402" cy="53"/>
                </a:xfrm>
                <a:custGeom>
                  <a:avLst/>
                  <a:gdLst/>
                  <a:ahLst/>
                  <a:cxnLst>
                    <a:cxn ang="0">
                      <a:pos x="402" y="0"/>
                    </a:cxn>
                    <a:cxn ang="0">
                      <a:pos x="402" y="20"/>
                    </a:cxn>
                    <a:cxn ang="0">
                      <a:pos x="0" y="53"/>
                    </a:cxn>
                    <a:cxn ang="0">
                      <a:pos x="0" y="33"/>
                    </a:cxn>
                    <a:cxn ang="0">
                      <a:pos x="402" y="0"/>
                    </a:cxn>
                  </a:cxnLst>
                  <a:rect l="0" t="0" r="r" b="b"/>
                  <a:pathLst>
                    <a:path w="402" h="53">
                      <a:moveTo>
                        <a:pt x="402" y="0"/>
                      </a:moveTo>
                      <a:lnTo>
                        <a:pt x="402" y="20"/>
                      </a:lnTo>
                      <a:lnTo>
                        <a:pt x="0" y="53"/>
                      </a:lnTo>
                      <a:lnTo>
                        <a:pt x="0" y="33"/>
                      </a:lnTo>
                      <a:lnTo>
                        <a:pt x="402" y="0"/>
                      </a:lnTo>
                      <a:close/>
                    </a:path>
                  </a:pathLst>
                </a:custGeom>
                <a:solidFill>
                  <a:srgbClr val="242424"/>
                </a:solidFill>
                <a:ln w="9525">
                  <a:noFill/>
                  <a:round/>
                  <a:headEnd/>
                  <a:tailEnd/>
                </a:ln>
              </p:spPr>
              <p:txBody>
                <a:bodyPr/>
                <a:lstStyle/>
                <a:p>
                  <a:endParaRPr lang="en-US" sz="2000"/>
                </a:p>
              </p:txBody>
            </p:sp>
            <p:sp>
              <p:nvSpPr>
                <p:cNvPr id="580584" name="Freeform 1000"/>
                <p:cNvSpPr>
                  <a:spLocks/>
                </p:cNvSpPr>
                <p:nvPr/>
              </p:nvSpPr>
              <p:spPr bwMode="auto">
                <a:xfrm>
                  <a:off x="2598" y="2155"/>
                  <a:ext cx="402" cy="52"/>
                </a:xfrm>
                <a:custGeom>
                  <a:avLst/>
                  <a:gdLst/>
                  <a:ahLst/>
                  <a:cxnLst>
                    <a:cxn ang="0">
                      <a:pos x="402" y="0"/>
                    </a:cxn>
                    <a:cxn ang="0">
                      <a:pos x="402" y="20"/>
                    </a:cxn>
                    <a:cxn ang="0">
                      <a:pos x="0" y="52"/>
                    </a:cxn>
                    <a:cxn ang="0">
                      <a:pos x="0" y="32"/>
                    </a:cxn>
                    <a:cxn ang="0">
                      <a:pos x="402" y="0"/>
                    </a:cxn>
                  </a:cxnLst>
                  <a:rect l="0" t="0" r="r" b="b"/>
                  <a:pathLst>
                    <a:path w="402" h="52">
                      <a:moveTo>
                        <a:pt x="402" y="0"/>
                      </a:moveTo>
                      <a:lnTo>
                        <a:pt x="402" y="20"/>
                      </a:lnTo>
                      <a:lnTo>
                        <a:pt x="0" y="52"/>
                      </a:lnTo>
                      <a:lnTo>
                        <a:pt x="0" y="32"/>
                      </a:lnTo>
                      <a:lnTo>
                        <a:pt x="402" y="0"/>
                      </a:lnTo>
                      <a:close/>
                    </a:path>
                  </a:pathLst>
                </a:custGeom>
                <a:solidFill>
                  <a:srgbClr val="242424"/>
                </a:solidFill>
                <a:ln w="9525">
                  <a:noFill/>
                  <a:round/>
                  <a:headEnd/>
                  <a:tailEnd/>
                </a:ln>
              </p:spPr>
              <p:txBody>
                <a:bodyPr/>
                <a:lstStyle/>
                <a:p>
                  <a:endParaRPr lang="en-US" sz="2000"/>
                </a:p>
              </p:txBody>
            </p:sp>
            <p:sp>
              <p:nvSpPr>
                <p:cNvPr id="580585" name="Freeform 1001"/>
                <p:cNvSpPr>
                  <a:spLocks/>
                </p:cNvSpPr>
                <p:nvPr/>
              </p:nvSpPr>
              <p:spPr bwMode="auto">
                <a:xfrm>
                  <a:off x="2598" y="2154"/>
                  <a:ext cx="402" cy="52"/>
                </a:xfrm>
                <a:custGeom>
                  <a:avLst/>
                  <a:gdLst/>
                  <a:ahLst/>
                  <a:cxnLst>
                    <a:cxn ang="0">
                      <a:pos x="402" y="0"/>
                    </a:cxn>
                    <a:cxn ang="0">
                      <a:pos x="402" y="20"/>
                    </a:cxn>
                    <a:cxn ang="0">
                      <a:pos x="0" y="52"/>
                    </a:cxn>
                    <a:cxn ang="0">
                      <a:pos x="0" y="33"/>
                    </a:cxn>
                    <a:cxn ang="0">
                      <a:pos x="402" y="0"/>
                    </a:cxn>
                  </a:cxnLst>
                  <a:rect l="0" t="0" r="r" b="b"/>
                  <a:pathLst>
                    <a:path w="402" h="52">
                      <a:moveTo>
                        <a:pt x="402" y="0"/>
                      </a:moveTo>
                      <a:lnTo>
                        <a:pt x="402" y="20"/>
                      </a:lnTo>
                      <a:lnTo>
                        <a:pt x="0" y="52"/>
                      </a:lnTo>
                      <a:lnTo>
                        <a:pt x="0" y="33"/>
                      </a:lnTo>
                      <a:lnTo>
                        <a:pt x="402" y="0"/>
                      </a:lnTo>
                      <a:close/>
                    </a:path>
                  </a:pathLst>
                </a:custGeom>
                <a:solidFill>
                  <a:srgbClr val="242424"/>
                </a:solidFill>
                <a:ln w="9525">
                  <a:noFill/>
                  <a:round/>
                  <a:headEnd/>
                  <a:tailEnd/>
                </a:ln>
              </p:spPr>
              <p:txBody>
                <a:bodyPr/>
                <a:lstStyle/>
                <a:p>
                  <a:endParaRPr lang="en-US" sz="2000"/>
                </a:p>
              </p:txBody>
            </p:sp>
            <p:sp>
              <p:nvSpPr>
                <p:cNvPr id="580586" name="Freeform 1002"/>
                <p:cNvSpPr>
                  <a:spLocks/>
                </p:cNvSpPr>
                <p:nvPr/>
              </p:nvSpPr>
              <p:spPr bwMode="auto">
                <a:xfrm>
                  <a:off x="2598" y="2154"/>
                  <a:ext cx="402" cy="50"/>
                </a:xfrm>
                <a:custGeom>
                  <a:avLst/>
                  <a:gdLst/>
                  <a:ahLst/>
                  <a:cxnLst>
                    <a:cxn ang="0">
                      <a:pos x="402" y="0"/>
                    </a:cxn>
                    <a:cxn ang="0">
                      <a:pos x="402" y="20"/>
                    </a:cxn>
                    <a:cxn ang="0">
                      <a:pos x="0" y="50"/>
                    </a:cxn>
                    <a:cxn ang="0">
                      <a:pos x="0" y="31"/>
                    </a:cxn>
                    <a:cxn ang="0">
                      <a:pos x="402" y="0"/>
                    </a:cxn>
                  </a:cxnLst>
                  <a:rect l="0" t="0" r="r" b="b"/>
                  <a:pathLst>
                    <a:path w="402" h="50">
                      <a:moveTo>
                        <a:pt x="402" y="0"/>
                      </a:moveTo>
                      <a:lnTo>
                        <a:pt x="402" y="20"/>
                      </a:lnTo>
                      <a:lnTo>
                        <a:pt x="0" y="50"/>
                      </a:lnTo>
                      <a:lnTo>
                        <a:pt x="0" y="31"/>
                      </a:lnTo>
                      <a:lnTo>
                        <a:pt x="402" y="0"/>
                      </a:lnTo>
                      <a:close/>
                    </a:path>
                  </a:pathLst>
                </a:custGeom>
                <a:solidFill>
                  <a:srgbClr val="242424"/>
                </a:solidFill>
                <a:ln w="9525">
                  <a:noFill/>
                  <a:round/>
                  <a:headEnd/>
                  <a:tailEnd/>
                </a:ln>
              </p:spPr>
              <p:txBody>
                <a:bodyPr/>
                <a:lstStyle/>
                <a:p>
                  <a:endParaRPr lang="en-US" sz="2000"/>
                </a:p>
              </p:txBody>
            </p:sp>
            <p:sp>
              <p:nvSpPr>
                <p:cNvPr id="580587" name="Freeform 1003"/>
                <p:cNvSpPr>
                  <a:spLocks/>
                </p:cNvSpPr>
                <p:nvPr/>
              </p:nvSpPr>
              <p:spPr bwMode="auto">
                <a:xfrm>
                  <a:off x="2598" y="2153"/>
                  <a:ext cx="402" cy="51"/>
                </a:xfrm>
                <a:custGeom>
                  <a:avLst/>
                  <a:gdLst/>
                  <a:ahLst/>
                  <a:cxnLst>
                    <a:cxn ang="0">
                      <a:pos x="402" y="0"/>
                    </a:cxn>
                    <a:cxn ang="0">
                      <a:pos x="402" y="21"/>
                    </a:cxn>
                    <a:cxn ang="0">
                      <a:pos x="0" y="51"/>
                    </a:cxn>
                    <a:cxn ang="0">
                      <a:pos x="0" y="31"/>
                    </a:cxn>
                    <a:cxn ang="0">
                      <a:pos x="402" y="0"/>
                    </a:cxn>
                  </a:cxnLst>
                  <a:rect l="0" t="0" r="r" b="b"/>
                  <a:pathLst>
                    <a:path w="402" h="51">
                      <a:moveTo>
                        <a:pt x="402" y="0"/>
                      </a:moveTo>
                      <a:lnTo>
                        <a:pt x="402" y="21"/>
                      </a:lnTo>
                      <a:lnTo>
                        <a:pt x="0" y="51"/>
                      </a:lnTo>
                      <a:lnTo>
                        <a:pt x="0" y="31"/>
                      </a:lnTo>
                      <a:lnTo>
                        <a:pt x="402" y="0"/>
                      </a:lnTo>
                      <a:close/>
                    </a:path>
                  </a:pathLst>
                </a:custGeom>
                <a:solidFill>
                  <a:srgbClr val="242424"/>
                </a:solidFill>
                <a:ln w="9525">
                  <a:noFill/>
                  <a:round/>
                  <a:headEnd/>
                  <a:tailEnd/>
                </a:ln>
              </p:spPr>
              <p:txBody>
                <a:bodyPr/>
                <a:lstStyle/>
                <a:p>
                  <a:endParaRPr lang="en-US" sz="2000"/>
                </a:p>
              </p:txBody>
            </p:sp>
            <p:sp>
              <p:nvSpPr>
                <p:cNvPr id="580588" name="Freeform 1004"/>
                <p:cNvSpPr>
                  <a:spLocks/>
                </p:cNvSpPr>
                <p:nvPr/>
              </p:nvSpPr>
              <p:spPr bwMode="auto">
                <a:xfrm>
                  <a:off x="2598" y="2153"/>
                  <a:ext cx="402" cy="50"/>
                </a:xfrm>
                <a:custGeom>
                  <a:avLst/>
                  <a:gdLst/>
                  <a:ahLst/>
                  <a:cxnLst>
                    <a:cxn ang="0">
                      <a:pos x="402" y="0"/>
                    </a:cxn>
                    <a:cxn ang="0">
                      <a:pos x="402" y="20"/>
                    </a:cxn>
                    <a:cxn ang="0">
                      <a:pos x="0" y="50"/>
                    </a:cxn>
                    <a:cxn ang="0">
                      <a:pos x="0" y="31"/>
                    </a:cxn>
                    <a:cxn ang="0">
                      <a:pos x="402" y="0"/>
                    </a:cxn>
                  </a:cxnLst>
                  <a:rect l="0" t="0" r="r" b="b"/>
                  <a:pathLst>
                    <a:path w="402" h="50">
                      <a:moveTo>
                        <a:pt x="402" y="0"/>
                      </a:moveTo>
                      <a:lnTo>
                        <a:pt x="402" y="20"/>
                      </a:lnTo>
                      <a:lnTo>
                        <a:pt x="0" y="50"/>
                      </a:lnTo>
                      <a:lnTo>
                        <a:pt x="0" y="31"/>
                      </a:lnTo>
                      <a:lnTo>
                        <a:pt x="402" y="0"/>
                      </a:lnTo>
                      <a:close/>
                    </a:path>
                  </a:pathLst>
                </a:custGeom>
                <a:solidFill>
                  <a:srgbClr val="242424"/>
                </a:solidFill>
                <a:ln w="9525">
                  <a:noFill/>
                  <a:round/>
                  <a:headEnd/>
                  <a:tailEnd/>
                </a:ln>
              </p:spPr>
              <p:txBody>
                <a:bodyPr/>
                <a:lstStyle/>
                <a:p>
                  <a:endParaRPr lang="en-US" sz="2000"/>
                </a:p>
              </p:txBody>
            </p:sp>
            <p:sp>
              <p:nvSpPr>
                <p:cNvPr id="580589" name="Freeform 1005"/>
                <p:cNvSpPr>
                  <a:spLocks/>
                </p:cNvSpPr>
                <p:nvPr/>
              </p:nvSpPr>
              <p:spPr bwMode="auto">
                <a:xfrm>
                  <a:off x="2598" y="2152"/>
                  <a:ext cx="402" cy="51"/>
                </a:xfrm>
                <a:custGeom>
                  <a:avLst/>
                  <a:gdLst/>
                  <a:ahLst/>
                  <a:cxnLst>
                    <a:cxn ang="0">
                      <a:pos x="402" y="0"/>
                    </a:cxn>
                    <a:cxn ang="0">
                      <a:pos x="402" y="20"/>
                    </a:cxn>
                    <a:cxn ang="0">
                      <a:pos x="0" y="51"/>
                    </a:cxn>
                    <a:cxn ang="0">
                      <a:pos x="0" y="31"/>
                    </a:cxn>
                    <a:cxn ang="0">
                      <a:pos x="402" y="0"/>
                    </a:cxn>
                  </a:cxnLst>
                  <a:rect l="0" t="0" r="r" b="b"/>
                  <a:pathLst>
                    <a:path w="402" h="51">
                      <a:moveTo>
                        <a:pt x="402" y="0"/>
                      </a:moveTo>
                      <a:lnTo>
                        <a:pt x="402" y="20"/>
                      </a:lnTo>
                      <a:lnTo>
                        <a:pt x="0" y="51"/>
                      </a:lnTo>
                      <a:lnTo>
                        <a:pt x="0" y="31"/>
                      </a:lnTo>
                      <a:lnTo>
                        <a:pt x="402" y="0"/>
                      </a:lnTo>
                      <a:close/>
                    </a:path>
                  </a:pathLst>
                </a:custGeom>
                <a:solidFill>
                  <a:srgbClr val="242424"/>
                </a:solidFill>
                <a:ln w="9525">
                  <a:noFill/>
                  <a:round/>
                  <a:headEnd/>
                  <a:tailEnd/>
                </a:ln>
              </p:spPr>
              <p:txBody>
                <a:bodyPr/>
                <a:lstStyle/>
                <a:p>
                  <a:endParaRPr lang="en-US" sz="2000"/>
                </a:p>
              </p:txBody>
            </p:sp>
            <p:sp>
              <p:nvSpPr>
                <p:cNvPr id="580590" name="Freeform 1006"/>
                <p:cNvSpPr>
                  <a:spLocks/>
                </p:cNvSpPr>
                <p:nvPr/>
              </p:nvSpPr>
              <p:spPr bwMode="auto">
                <a:xfrm>
                  <a:off x="2598" y="2152"/>
                  <a:ext cx="402" cy="50"/>
                </a:xfrm>
                <a:custGeom>
                  <a:avLst/>
                  <a:gdLst/>
                  <a:ahLst/>
                  <a:cxnLst>
                    <a:cxn ang="0">
                      <a:pos x="402" y="0"/>
                    </a:cxn>
                    <a:cxn ang="0">
                      <a:pos x="402" y="19"/>
                    </a:cxn>
                    <a:cxn ang="0">
                      <a:pos x="0" y="50"/>
                    </a:cxn>
                    <a:cxn ang="0">
                      <a:pos x="0" y="30"/>
                    </a:cxn>
                    <a:cxn ang="0">
                      <a:pos x="402" y="0"/>
                    </a:cxn>
                  </a:cxnLst>
                  <a:rect l="0" t="0" r="r" b="b"/>
                  <a:pathLst>
                    <a:path w="402" h="50">
                      <a:moveTo>
                        <a:pt x="402" y="0"/>
                      </a:moveTo>
                      <a:lnTo>
                        <a:pt x="402" y="19"/>
                      </a:lnTo>
                      <a:lnTo>
                        <a:pt x="0" y="50"/>
                      </a:lnTo>
                      <a:lnTo>
                        <a:pt x="0" y="30"/>
                      </a:lnTo>
                      <a:lnTo>
                        <a:pt x="402" y="0"/>
                      </a:lnTo>
                      <a:close/>
                    </a:path>
                  </a:pathLst>
                </a:custGeom>
                <a:solidFill>
                  <a:srgbClr val="242424"/>
                </a:solidFill>
                <a:ln w="9525">
                  <a:noFill/>
                  <a:round/>
                  <a:headEnd/>
                  <a:tailEnd/>
                </a:ln>
              </p:spPr>
              <p:txBody>
                <a:bodyPr/>
                <a:lstStyle/>
                <a:p>
                  <a:endParaRPr lang="en-US" sz="2000"/>
                </a:p>
              </p:txBody>
            </p:sp>
            <p:sp>
              <p:nvSpPr>
                <p:cNvPr id="580591" name="Freeform 1007"/>
                <p:cNvSpPr>
                  <a:spLocks/>
                </p:cNvSpPr>
                <p:nvPr/>
              </p:nvSpPr>
              <p:spPr bwMode="auto">
                <a:xfrm>
                  <a:off x="2598" y="2152"/>
                  <a:ext cx="402" cy="49"/>
                </a:xfrm>
                <a:custGeom>
                  <a:avLst/>
                  <a:gdLst/>
                  <a:ahLst/>
                  <a:cxnLst>
                    <a:cxn ang="0">
                      <a:pos x="402" y="0"/>
                    </a:cxn>
                    <a:cxn ang="0">
                      <a:pos x="402" y="18"/>
                    </a:cxn>
                    <a:cxn ang="0">
                      <a:pos x="0" y="49"/>
                    </a:cxn>
                    <a:cxn ang="0">
                      <a:pos x="0" y="29"/>
                    </a:cxn>
                    <a:cxn ang="0">
                      <a:pos x="402" y="0"/>
                    </a:cxn>
                  </a:cxnLst>
                  <a:rect l="0" t="0" r="r" b="b"/>
                  <a:pathLst>
                    <a:path w="402" h="49">
                      <a:moveTo>
                        <a:pt x="402" y="0"/>
                      </a:moveTo>
                      <a:lnTo>
                        <a:pt x="402" y="18"/>
                      </a:lnTo>
                      <a:lnTo>
                        <a:pt x="0" y="49"/>
                      </a:lnTo>
                      <a:lnTo>
                        <a:pt x="0" y="29"/>
                      </a:lnTo>
                      <a:lnTo>
                        <a:pt x="402" y="0"/>
                      </a:lnTo>
                      <a:close/>
                    </a:path>
                  </a:pathLst>
                </a:custGeom>
                <a:solidFill>
                  <a:srgbClr val="242424"/>
                </a:solidFill>
                <a:ln w="9525">
                  <a:noFill/>
                  <a:round/>
                  <a:headEnd/>
                  <a:tailEnd/>
                </a:ln>
              </p:spPr>
              <p:txBody>
                <a:bodyPr/>
                <a:lstStyle/>
                <a:p>
                  <a:endParaRPr lang="en-US" sz="2000"/>
                </a:p>
              </p:txBody>
            </p:sp>
            <p:sp>
              <p:nvSpPr>
                <p:cNvPr id="580592" name="Freeform 1008"/>
                <p:cNvSpPr>
                  <a:spLocks/>
                </p:cNvSpPr>
                <p:nvPr/>
              </p:nvSpPr>
              <p:spPr bwMode="auto">
                <a:xfrm>
                  <a:off x="2598" y="2150"/>
                  <a:ext cx="402" cy="50"/>
                </a:xfrm>
                <a:custGeom>
                  <a:avLst/>
                  <a:gdLst/>
                  <a:ahLst/>
                  <a:cxnLst>
                    <a:cxn ang="0">
                      <a:pos x="402" y="0"/>
                    </a:cxn>
                    <a:cxn ang="0">
                      <a:pos x="402" y="19"/>
                    </a:cxn>
                    <a:cxn ang="0">
                      <a:pos x="0" y="50"/>
                    </a:cxn>
                    <a:cxn ang="0">
                      <a:pos x="0" y="31"/>
                    </a:cxn>
                    <a:cxn ang="0">
                      <a:pos x="402" y="0"/>
                    </a:cxn>
                  </a:cxnLst>
                  <a:rect l="0" t="0" r="r" b="b"/>
                  <a:pathLst>
                    <a:path w="402" h="50">
                      <a:moveTo>
                        <a:pt x="402" y="0"/>
                      </a:moveTo>
                      <a:lnTo>
                        <a:pt x="402" y="19"/>
                      </a:lnTo>
                      <a:lnTo>
                        <a:pt x="0" y="50"/>
                      </a:lnTo>
                      <a:lnTo>
                        <a:pt x="0" y="31"/>
                      </a:lnTo>
                      <a:lnTo>
                        <a:pt x="402" y="0"/>
                      </a:lnTo>
                      <a:close/>
                    </a:path>
                  </a:pathLst>
                </a:custGeom>
                <a:solidFill>
                  <a:srgbClr val="242424"/>
                </a:solidFill>
                <a:ln w="9525">
                  <a:noFill/>
                  <a:round/>
                  <a:headEnd/>
                  <a:tailEnd/>
                </a:ln>
              </p:spPr>
              <p:txBody>
                <a:bodyPr/>
                <a:lstStyle/>
                <a:p>
                  <a:endParaRPr lang="en-US" sz="2000"/>
                </a:p>
              </p:txBody>
            </p:sp>
            <p:sp>
              <p:nvSpPr>
                <p:cNvPr id="580593" name="Freeform 1009"/>
                <p:cNvSpPr>
                  <a:spLocks/>
                </p:cNvSpPr>
                <p:nvPr/>
              </p:nvSpPr>
              <p:spPr bwMode="auto">
                <a:xfrm>
                  <a:off x="2598" y="2150"/>
                  <a:ext cx="402" cy="49"/>
                </a:xfrm>
                <a:custGeom>
                  <a:avLst/>
                  <a:gdLst/>
                  <a:ahLst/>
                  <a:cxnLst>
                    <a:cxn ang="0">
                      <a:pos x="402" y="0"/>
                    </a:cxn>
                    <a:cxn ang="0">
                      <a:pos x="402" y="19"/>
                    </a:cxn>
                    <a:cxn ang="0">
                      <a:pos x="0" y="49"/>
                    </a:cxn>
                    <a:cxn ang="0">
                      <a:pos x="0" y="30"/>
                    </a:cxn>
                    <a:cxn ang="0">
                      <a:pos x="402" y="0"/>
                    </a:cxn>
                  </a:cxnLst>
                  <a:rect l="0" t="0" r="r" b="b"/>
                  <a:pathLst>
                    <a:path w="402" h="49">
                      <a:moveTo>
                        <a:pt x="402" y="0"/>
                      </a:moveTo>
                      <a:lnTo>
                        <a:pt x="402" y="19"/>
                      </a:lnTo>
                      <a:lnTo>
                        <a:pt x="0" y="49"/>
                      </a:lnTo>
                      <a:lnTo>
                        <a:pt x="0" y="30"/>
                      </a:lnTo>
                      <a:lnTo>
                        <a:pt x="402" y="0"/>
                      </a:lnTo>
                      <a:close/>
                    </a:path>
                  </a:pathLst>
                </a:custGeom>
                <a:solidFill>
                  <a:srgbClr val="242424"/>
                </a:solidFill>
                <a:ln w="9525">
                  <a:noFill/>
                  <a:round/>
                  <a:headEnd/>
                  <a:tailEnd/>
                </a:ln>
              </p:spPr>
              <p:txBody>
                <a:bodyPr/>
                <a:lstStyle/>
                <a:p>
                  <a:endParaRPr lang="en-US" sz="2000"/>
                </a:p>
              </p:txBody>
            </p:sp>
            <p:sp>
              <p:nvSpPr>
                <p:cNvPr id="580594" name="Freeform 1010"/>
                <p:cNvSpPr>
                  <a:spLocks/>
                </p:cNvSpPr>
                <p:nvPr/>
              </p:nvSpPr>
              <p:spPr bwMode="auto">
                <a:xfrm>
                  <a:off x="2598" y="2149"/>
                  <a:ext cx="402" cy="49"/>
                </a:xfrm>
                <a:custGeom>
                  <a:avLst/>
                  <a:gdLst/>
                  <a:ahLst/>
                  <a:cxnLst>
                    <a:cxn ang="0">
                      <a:pos x="402" y="0"/>
                    </a:cxn>
                    <a:cxn ang="0">
                      <a:pos x="402" y="19"/>
                    </a:cxn>
                    <a:cxn ang="0">
                      <a:pos x="0" y="49"/>
                    </a:cxn>
                    <a:cxn ang="0">
                      <a:pos x="0" y="30"/>
                    </a:cxn>
                    <a:cxn ang="0">
                      <a:pos x="402" y="0"/>
                    </a:cxn>
                  </a:cxnLst>
                  <a:rect l="0" t="0" r="r" b="b"/>
                  <a:pathLst>
                    <a:path w="402" h="49">
                      <a:moveTo>
                        <a:pt x="402" y="0"/>
                      </a:moveTo>
                      <a:lnTo>
                        <a:pt x="402" y="19"/>
                      </a:lnTo>
                      <a:lnTo>
                        <a:pt x="0" y="49"/>
                      </a:lnTo>
                      <a:lnTo>
                        <a:pt x="0" y="30"/>
                      </a:lnTo>
                      <a:lnTo>
                        <a:pt x="402" y="0"/>
                      </a:lnTo>
                      <a:close/>
                    </a:path>
                  </a:pathLst>
                </a:custGeom>
                <a:solidFill>
                  <a:srgbClr val="242424"/>
                </a:solidFill>
                <a:ln w="9525">
                  <a:noFill/>
                  <a:round/>
                  <a:headEnd/>
                  <a:tailEnd/>
                </a:ln>
              </p:spPr>
              <p:txBody>
                <a:bodyPr/>
                <a:lstStyle/>
                <a:p>
                  <a:endParaRPr lang="en-US" sz="2000"/>
                </a:p>
              </p:txBody>
            </p:sp>
            <p:sp>
              <p:nvSpPr>
                <p:cNvPr id="580595" name="Freeform 1011"/>
                <p:cNvSpPr>
                  <a:spLocks/>
                </p:cNvSpPr>
                <p:nvPr/>
              </p:nvSpPr>
              <p:spPr bwMode="auto">
                <a:xfrm>
                  <a:off x="2598" y="2148"/>
                  <a:ext cx="402" cy="49"/>
                </a:xfrm>
                <a:custGeom>
                  <a:avLst/>
                  <a:gdLst/>
                  <a:ahLst/>
                  <a:cxnLst>
                    <a:cxn ang="0">
                      <a:pos x="402" y="0"/>
                    </a:cxn>
                    <a:cxn ang="0">
                      <a:pos x="402" y="20"/>
                    </a:cxn>
                    <a:cxn ang="0">
                      <a:pos x="0" y="49"/>
                    </a:cxn>
                    <a:cxn ang="0">
                      <a:pos x="0" y="30"/>
                    </a:cxn>
                    <a:cxn ang="0">
                      <a:pos x="402" y="0"/>
                    </a:cxn>
                  </a:cxnLst>
                  <a:rect l="0" t="0" r="r" b="b"/>
                  <a:pathLst>
                    <a:path w="402" h="49">
                      <a:moveTo>
                        <a:pt x="402" y="0"/>
                      </a:moveTo>
                      <a:lnTo>
                        <a:pt x="402" y="20"/>
                      </a:lnTo>
                      <a:lnTo>
                        <a:pt x="0" y="49"/>
                      </a:lnTo>
                      <a:lnTo>
                        <a:pt x="0" y="30"/>
                      </a:lnTo>
                      <a:lnTo>
                        <a:pt x="402" y="0"/>
                      </a:lnTo>
                      <a:close/>
                    </a:path>
                  </a:pathLst>
                </a:custGeom>
                <a:solidFill>
                  <a:srgbClr val="242424"/>
                </a:solidFill>
                <a:ln w="9525">
                  <a:noFill/>
                  <a:round/>
                  <a:headEnd/>
                  <a:tailEnd/>
                </a:ln>
              </p:spPr>
              <p:txBody>
                <a:bodyPr/>
                <a:lstStyle/>
                <a:p>
                  <a:endParaRPr lang="en-US" sz="2000"/>
                </a:p>
              </p:txBody>
            </p:sp>
            <p:sp>
              <p:nvSpPr>
                <p:cNvPr id="580596" name="Freeform 1012"/>
                <p:cNvSpPr>
                  <a:spLocks/>
                </p:cNvSpPr>
                <p:nvPr/>
              </p:nvSpPr>
              <p:spPr bwMode="auto">
                <a:xfrm>
                  <a:off x="2598" y="2148"/>
                  <a:ext cx="402" cy="48"/>
                </a:xfrm>
                <a:custGeom>
                  <a:avLst/>
                  <a:gdLst/>
                  <a:ahLst/>
                  <a:cxnLst>
                    <a:cxn ang="0">
                      <a:pos x="402" y="0"/>
                    </a:cxn>
                    <a:cxn ang="0">
                      <a:pos x="402" y="20"/>
                    </a:cxn>
                    <a:cxn ang="0">
                      <a:pos x="0" y="48"/>
                    </a:cxn>
                    <a:cxn ang="0">
                      <a:pos x="0" y="29"/>
                    </a:cxn>
                    <a:cxn ang="0">
                      <a:pos x="402" y="0"/>
                    </a:cxn>
                  </a:cxnLst>
                  <a:rect l="0" t="0" r="r" b="b"/>
                  <a:pathLst>
                    <a:path w="402" h="48">
                      <a:moveTo>
                        <a:pt x="402" y="0"/>
                      </a:moveTo>
                      <a:lnTo>
                        <a:pt x="402" y="20"/>
                      </a:lnTo>
                      <a:lnTo>
                        <a:pt x="0" y="48"/>
                      </a:lnTo>
                      <a:lnTo>
                        <a:pt x="0" y="29"/>
                      </a:lnTo>
                      <a:lnTo>
                        <a:pt x="402" y="0"/>
                      </a:lnTo>
                      <a:close/>
                    </a:path>
                  </a:pathLst>
                </a:custGeom>
                <a:solidFill>
                  <a:srgbClr val="323232"/>
                </a:solidFill>
                <a:ln w="9525">
                  <a:noFill/>
                  <a:round/>
                  <a:headEnd/>
                  <a:tailEnd/>
                </a:ln>
              </p:spPr>
              <p:txBody>
                <a:bodyPr/>
                <a:lstStyle/>
                <a:p>
                  <a:endParaRPr lang="en-US" sz="2000"/>
                </a:p>
              </p:txBody>
            </p:sp>
            <p:sp>
              <p:nvSpPr>
                <p:cNvPr id="580597" name="Freeform 1013"/>
                <p:cNvSpPr>
                  <a:spLocks/>
                </p:cNvSpPr>
                <p:nvPr/>
              </p:nvSpPr>
              <p:spPr bwMode="auto">
                <a:xfrm>
                  <a:off x="2598" y="2147"/>
                  <a:ext cx="402" cy="49"/>
                </a:xfrm>
                <a:custGeom>
                  <a:avLst/>
                  <a:gdLst/>
                  <a:ahLst/>
                  <a:cxnLst>
                    <a:cxn ang="0">
                      <a:pos x="402" y="0"/>
                    </a:cxn>
                    <a:cxn ang="0">
                      <a:pos x="402" y="20"/>
                    </a:cxn>
                    <a:cxn ang="0">
                      <a:pos x="0" y="49"/>
                    </a:cxn>
                    <a:cxn ang="0">
                      <a:pos x="0" y="29"/>
                    </a:cxn>
                    <a:cxn ang="0">
                      <a:pos x="402" y="0"/>
                    </a:cxn>
                  </a:cxnLst>
                  <a:rect l="0" t="0" r="r" b="b"/>
                  <a:pathLst>
                    <a:path w="402" h="49">
                      <a:moveTo>
                        <a:pt x="402" y="0"/>
                      </a:moveTo>
                      <a:lnTo>
                        <a:pt x="402" y="20"/>
                      </a:lnTo>
                      <a:lnTo>
                        <a:pt x="0" y="49"/>
                      </a:lnTo>
                      <a:lnTo>
                        <a:pt x="0" y="29"/>
                      </a:lnTo>
                      <a:lnTo>
                        <a:pt x="402" y="0"/>
                      </a:lnTo>
                      <a:close/>
                    </a:path>
                  </a:pathLst>
                </a:custGeom>
                <a:solidFill>
                  <a:srgbClr val="323232"/>
                </a:solidFill>
                <a:ln w="9525">
                  <a:noFill/>
                  <a:round/>
                  <a:headEnd/>
                  <a:tailEnd/>
                </a:ln>
              </p:spPr>
              <p:txBody>
                <a:bodyPr/>
                <a:lstStyle/>
                <a:p>
                  <a:endParaRPr lang="en-US" sz="2000"/>
                </a:p>
              </p:txBody>
            </p:sp>
            <p:sp>
              <p:nvSpPr>
                <p:cNvPr id="580598" name="Freeform 1014"/>
                <p:cNvSpPr>
                  <a:spLocks/>
                </p:cNvSpPr>
                <p:nvPr/>
              </p:nvSpPr>
              <p:spPr bwMode="auto">
                <a:xfrm>
                  <a:off x="2598" y="2147"/>
                  <a:ext cx="402" cy="48"/>
                </a:xfrm>
                <a:custGeom>
                  <a:avLst/>
                  <a:gdLst/>
                  <a:ahLst/>
                  <a:cxnLst>
                    <a:cxn ang="0">
                      <a:pos x="402" y="0"/>
                    </a:cxn>
                    <a:cxn ang="0">
                      <a:pos x="402" y="19"/>
                    </a:cxn>
                    <a:cxn ang="0">
                      <a:pos x="0" y="48"/>
                    </a:cxn>
                    <a:cxn ang="0">
                      <a:pos x="0" y="29"/>
                    </a:cxn>
                    <a:cxn ang="0">
                      <a:pos x="402" y="0"/>
                    </a:cxn>
                  </a:cxnLst>
                  <a:rect l="0" t="0" r="r" b="b"/>
                  <a:pathLst>
                    <a:path w="402" h="48">
                      <a:moveTo>
                        <a:pt x="402" y="0"/>
                      </a:moveTo>
                      <a:lnTo>
                        <a:pt x="402" y="19"/>
                      </a:lnTo>
                      <a:lnTo>
                        <a:pt x="0" y="48"/>
                      </a:lnTo>
                      <a:lnTo>
                        <a:pt x="0" y="29"/>
                      </a:lnTo>
                      <a:lnTo>
                        <a:pt x="402" y="0"/>
                      </a:lnTo>
                      <a:close/>
                    </a:path>
                  </a:pathLst>
                </a:custGeom>
                <a:solidFill>
                  <a:srgbClr val="323232"/>
                </a:solidFill>
                <a:ln w="9525">
                  <a:noFill/>
                  <a:round/>
                  <a:headEnd/>
                  <a:tailEnd/>
                </a:ln>
              </p:spPr>
              <p:txBody>
                <a:bodyPr/>
                <a:lstStyle/>
                <a:p>
                  <a:endParaRPr lang="en-US" sz="2000"/>
                </a:p>
              </p:txBody>
            </p:sp>
            <p:sp>
              <p:nvSpPr>
                <p:cNvPr id="580599" name="Freeform 1015"/>
                <p:cNvSpPr>
                  <a:spLocks/>
                </p:cNvSpPr>
                <p:nvPr/>
              </p:nvSpPr>
              <p:spPr bwMode="auto">
                <a:xfrm>
                  <a:off x="2598" y="2146"/>
                  <a:ext cx="402" cy="48"/>
                </a:xfrm>
                <a:custGeom>
                  <a:avLst/>
                  <a:gdLst/>
                  <a:ahLst/>
                  <a:cxnLst>
                    <a:cxn ang="0">
                      <a:pos x="402" y="0"/>
                    </a:cxn>
                    <a:cxn ang="0">
                      <a:pos x="402" y="19"/>
                    </a:cxn>
                    <a:cxn ang="0">
                      <a:pos x="0" y="48"/>
                    </a:cxn>
                    <a:cxn ang="0">
                      <a:pos x="0" y="29"/>
                    </a:cxn>
                    <a:cxn ang="0">
                      <a:pos x="402" y="0"/>
                    </a:cxn>
                  </a:cxnLst>
                  <a:rect l="0" t="0" r="r" b="b"/>
                  <a:pathLst>
                    <a:path w="402" h="48">
                      <a:moveTo>
                        <a:pt x="402" y="0"/>
                      </a:moveTo>
                      <a:lnTo>
                        <a:pt x="402" y="19"/>
                      </a:lnTo>
                      <a:lnTo>
                        <a:pt x="0" y="48"/>
                      </a:lnTo>
                      <a:lnTo>
                        <a:pt x="0" y="29"/>
                      </a:lnTo>
                      <a:lnTo>
                        <a:pt x="402" y="0"/>
                      </a:lnTo>
                      <a:close/>
                    </a:path>
                  </a:pathLst>
                </a:custGeom>
                <a:solidFill>
                  <a:srgbClr val="323232"/>
                </a:solidFill>
                <a:ln w="9525">
                  <a:noFill/>
                  <a:round/>
                  <a:headEnd/>
                  <a:tailEnd/>
                </a:ln>
              </p:spPr>
              <p:txBody>
                <a:bodyPr/>
                <a:lstStyle/>
                <a:p>
                  <a:endParaRPr lang="en-US" sz="2000"/>
                </a:p>
              </p:txBody>
            </p:sp>
            <p:sp>
              <p:nvSpPr>
                <p:cNvPr id="580600" name="Freeform 1016"/>
                <p:cNvSpPr>
                  <a:spLocks/>
                </p:cNvSpPr>
                <p:nvPr/>
              </p:nvSpPr>
              <p:spPr bwMode="auto">
                <a:xfrm>
                  <a:off x="2598" y="2146"/>
                  <a:ext cx="402" cy="48"/>
                </a:xfrm>
                <a:custGeom>
                  <a:avLst/>
                  <a:gdLst/>
                  <a:ahLst/>
                  <a:cxnLst>
                    <a:cxn ang="0">
                      <a:pos x="402" y="0"/>
                    </a:cxn>
                    <a:cxn ang="0">
                      <a:pos x="402" y="19"/>
                    </a:cxn>
                    <a:cxn ang="0">
                      <a:pos x="0" y="48"/>
                    </a:cxn>
                    <a:cxn ang="0">
                      <a:pos x="0" y="28"/>
                    </a:cxn>
                    <a:cxn ang="0">
                      <a:pos x="402" y="0"/>
                    </a:cxn>
                  </a:cxnLst>
                  <a:rect l="0" t="0" r="r" b="b"/>
                  <a:pathLst>
                    <a:path w="402" h="48">
                      <a:moveTo>
                        <a:pt x="402" y="0"/>
                      </a:moveTo>
                      <a:lnTo>
                        <a:pt x="402" y="19"/>
                      </a:lnTo>
                      <a:lnTo>
                        <a:pt x="0" y="48"/>
                      </a:lnTo>
                      <a:lnTo>
                        <a:pt x="0" y="28"/>
                      </a:lnTo>
                      <a:lnTo>
                        <a:pt x="402" y="0"/>
                      </a:lnTo>
                      <a:close/>
                    </a:path>
                  </a:pathLst>
                </a:custGeom>
                <a:solidFill>
                  <a:srgbClr val="323232"/>
                </a:solidFill>
                <a:ln w="9525">
                  <a:noFill/>
                  <a:round/>
                  <a:headEnd/>
                  <a:tailEnd/>
                </a:ln>
              </p:spPr>
              <p:txBody>
                <a:bodyPr/>
                <a:lstStyle/>
                <a:p>
                  <a:endParaRPr lang="en-US" sz="2000"/>
                </a:p>
              </p:txBody>
            </p:sp>
            <p:sp>
              <p:nvSpPr>
                <p:cNvPr id="580601" name="Freeform 1017"/>
                <p:cNvSpPr>
                  <a:spLocks/>
                </p:cNvSpPr>
                <p:nvPr/>
              </p:nvSpPr>
              <p:spPr bwMode="auto">
                <a:xfrm>
                  <a:off x="2598" y="2145"/>
                  <a:ext cx="402" cy="48"/>
                </a:xfrm>
                <a:custGeom>
                  <a:avLst/>
                  <a:gdLst/>
                  <a:ahLst/>
                  <a:cxnLst>
                    <a:cxn ang="0">
                      <a:pos x="402" y="0"/>
                    </a:cxn>
                    <a:cxn ang="0">
                      <a:pos x="402" y="19"/>
                    </a:cxn>
                    <a:cxn ang="0">
                      <a:pos x="0" y="48"/>
                    </a:cxn>
                    <a:cxn ang="0">
                      <a:pos x="0" y="29"/>
                    </a:cxn>
                    <a:cxn ang="0">
                      <a:pos x="402" y="0"/>
                    </a:cxn>
                  </a:cxnLst>
                  <a:rect l="0" t="0" r="r" b="b"/>
                  <a:pathLst>
                    <a:path w="402" h="48">
                      <a:moveTo>
                        <a:pt x="402" y="0"/>
                      </a:moveTo>
                      <a:lnTo>
                        <a:pt x="402" y="19"/>
                      </a:lnTo>
                      <a:lnTo>
                        <a:pt x="0" y="48"/>
                      </a:lnTo>
                      <a:lnTo>
                        <a:pt x="0" y="29"/>
                      </a:lnTo>
                      <a:lnTo>
                        <a:pt x="402" y="0"/>
                      </a:lnTo>
                      <a:close/>
                    </a:path>
                  </a:pathLst>
                </a:custGeom>
                <a:solidFill>
                  <a:srgbClr val="323232"/>
                </a:solidFill>
                <a:ln w="9525">
                  <a:noFill/>
                  <a:round/>
                  <a:headEnd/>
                  <a:tailEnd/>
                </a:ln>
              </p:spPr>
              <p:txBody>
                <a:bodyPr/>
                <a:lstStyle/>
                <a:p>
                  <a:endParaRPr lang="en-US" sz="2000"/>
                </a:p>
              </p:txBody>
            </p:sp>
            <p:sp>
              <p:nvSpPr>
                <p:cNvPr id="580602" name="Freeform 1018"/>
                <p:cNvSpPr>
                  <a:spLocks/>
                </p:cNvSpPr>
                <p:nvPr/>
              </p:nvSpPr>
              <p:spPr bwMode="auto">
                <a:xfrm>
                  <a:off x="2598" y="2145"/>
                  <a:ext cx="402" cy="48"/>
                </a:xfrm>
                <a:custGeom>
                  <a:avLst/>
                  <a:gdLst/>
                  <a:ahLst/>
                  <a:cxnLst>
                    <a:cxn ang="0">
                      <a:pos x="402" y="0"/>
                    </a:cxn>
                    <a:cxn ang="0">
                      <a:pos x="402" y="18"/>
                    </a:cxn>
                    <a:cxn ang="0">
                      <a:pos x="0" y="48"/>
                    </a:cxn>
                    <a:cxn ang="0">
                      <a:pos x="0" y="28"/>
                    </a:cxn>
                    <a:cxn ang="0">
                      <a:pos x="402" y="0"/>
                    </a:cxn>
                  </a:cxnLst>
                  <a:rect l="0" t="0" r="r" b="b"/>
                  <a:pathLst>
                    <a:path w="402" h="48">
                      <a:moveTo>
                        <a:pt x="402" y="0"/>
                      </a:moveTo>
                      <a:lnTo>
                        <a:pt x="402" y="18"/>
                      </a:lnTo>
                      <a:lnTo>
                        <a:pt x="0" y="48"/>
                      </a:lnTo>
                      <a:lnTo>
                        <a:pt x="0" y="28"/>
                      </a:lnTo>
                      <a:lnTo>
                        <a:pt x="402" y="0"/>
                      </a:lnTo>
                      <a:close/>
                    </a:path>
                  </a:pathLst>
                </a:custGeom>
                <a:solidFill>
                  <a:srgbClr val="323232"/>
                </a:solidFill>
                <a:ln w="9525">
                  <a:noFill/>
                  <a:round/>
                  <a:headEnd/>
                  <a:tailEnd/>
                </a:ln>
              </p:spPr>
              <p:txBody>
                <a:bodyPr/>
                <a:lstStyle/>
                <a:p>
                  <a:endParaRPr lang="en-US" sz="2000"/>
                </a:p>
              </p:txBody>
            </p:sp>
            <p:sp>
              <p:nvSpPr>
                <p:cNvPr id="580603" name="Freeform 1019"/>
                <p:cNvSpPr>
                  <a:spLocks/>
                </p:cNvSpPr>
                <p:nvPr/>
              </p:nvSpPr>
              <p:spPr bwMode="auto">
                <a:xfrm>
                  <a:off x="2598" y="2145"/>
                  <a:ext cx="402" cy="46"/>
                </a:xfrm>
                <a:custGeom>
                  <a:avLst/>
                  <a:gdLst/>
                  <a:ahLst/>
                  <a:cxnLst>
                    <a:cxn ang="0">
                      <a:pos x="402" y="0"/>
                    </a:cxn>
                    <a:cxn ang="0">
                      <a:pos x="402" y="18"/>
                    </a:cxn>
                    <a:cxn ang="0">
                      <a:pos x="0" y="46"/>
                    </a:cxn>
                    <a:cxn ang="0">
                      <a:pos x="0" y="27"/>
                    </a:cxn>
                    <a:cxn ang="0">
                      <a:pos x="402" y="0"/>
                    </a:cxn>
                  </a:cxnLst>
                  <a:rect l="0" t="0" r="r" b="b"/>
                  <a:pathLst>
                    <a:path w="402" h="46">
                      <a:moveTo>
                        <a:pt x="402" y="0"/>
                      </a:moveTo>
                      <a:lnTo>
                        <a:pt x="402" y="18"/>
                      </a:lnTo>
                      <a:lnTo>
                        <a:pt x="0" y="46"/>
                      </a:lnTo>
                      <a:lnTo>
                        <a:pt x="0" y="27"/>
                      </a:lnTo>
                      <a:lnTo>
                        <a:pt x="402" y="0"/>
                      </a:lnTo>
                      <a:close/>
                    </a:path>
                  </a:pathLst>
                </a:custGeom>
                <a:solidFill>
                  <a:srgbClr val="323232"/>
                </a:solidFill>
                <a:ln w="9525">
                  <a:noFill/>
                  <a:round/>
                  <a:headEnd/>
                  <a:tailEnd/>
                </a:ln>
              </p:spPr>
              <p:txBody>
                <a:bodyPr/>
                <a:lstStyle/>
                <a:p>
                  <a:endParaRPr lang="en-US" sz="2000"/>
                </a:p>
              </p:txBody>
            </p:sp>
            <p:sp>
              <p:nvSpPr>
                <p:cNvPr id="580604" name="Freeform 1020"/>
                <p:cNvSpPr>
                  <a:spLocks/>
                </p:cNvSpPr>
                <p:nvPr/>
              </p:nvSpPr>
              <p:spPr bwMode="auto">
                <a:xfrm>
                  <a:off x="2598" y="2143"/>
                  <a:ext cx="402" cy="47"/>
                </a:xfrm>
                <a:custGeom>
                  <a:avLst/>
                  <a:gdLst/>
                  <a:ahLst/>
                  <a:cxnLst>
                    <a:cxn ang="0">
                      <a:pos x="402" y="0"/>
                    </a:cxn>
                    <a:cxn ang="0">
                      <a:pos x="402" y="19"/>
                    </a:cxn>
                    <a:cxn ang="0">
                      <a:pos x="0" y="47"/>
                    </a:cxn>
                    <a:cxn ang="0">
                      <a:pos x="0" y="28"/>
                    </a:cxn>
                    <a:cxn ang="0">
                      <a:pos x="402" y="0"/>
                    </a:cxn>
                  </a:cxnLst>
                  <a:rect l="0" t="0" r="r" b="b"/>
                  <a:pathLst>
                    <a:path w="402" h="47">
                      <a:moveTo>
                        <a:pt x="402" y="0"/>
                      </a:moveTo>
                      <a:lnTo>
                        <a:pt x="402" y="19"/>
                      </a:lnTo>
                      <a:lnTo>
                        <a:pt x="0" y="47"/>
                      </a:lnTo>
                      <a:lnTo>
                        <a:pt x="0" y="28"/>
                      </a:lnTo>
                      <a:lnTo>
                        <a:pt x="402" y="0"/>
                      </a:lnTo>
                      <a:close/>
                    </a:path>
                  </a:pathLst>
                </a:custGeom>
                <a:solidFill>
                  <a:srgbClr val="323232"/>
                </a:solidFill>
                <a:ln w="9525">
                  <a:noFill/>
                  <a:round/>
                  <a:headEnd/>
                  <a:tailEnd/>
                </a:ln>
              </p:spPr>
              <p:txBody>
                <a:bodyPr/>
                <a:lstStyle/>
                <a:p>
                  <a:endParaRPr lang="en-US" sz="2000"/>
                </a:p>
              </p:txBody>
            </p:sp>
            <p:sp>
              <p:nvSpPr>
                <p:cNvPr id="580605" name="Freeform 1021"/>
                <p:cNvSpPr>
                  <a:spLocks/>
                </p:cNvSpPr>
                <p:nvPr/>
              </p:nvSpPr>
              <p:spPr bwMode="auto">
                <a:xfrm>
                  <a:off x="2598" y="2143"/>
                  <a:ext cx="402" cy="46"/>
                </a:xfrm>
                <a:custGeom>
                  <a:avLst/>
                  <a:gdLst/>
                  <a:ahLst/>
                  <a:cxnLst>
                    <a:cxn ang="0">
                      <a:pos x="402" y="0"/>
                    </a:cxn>
                    <a:cxn ang="0">
                      <a:pos x="402" y="19"/>
                    </a:cxn>
                    <a:cxn ang="0">
                      <a:pos x="0" y="46"/>
                    </a:cxn>
                    <a:cxn ang="0">
                      <a:pos x="0" y="27"/>
                    </a:cxn>
                    <a:cxn ang="0">
                      <a:pos x="402" y="0"/>
                    </a:cxn>
                  </a:cxnLst>
                  <a:rect l="0" t="0" r="r" b="b"/>
                  <a:pathLst>
                    <a:path w="402" h="46">
                      <a:moveTo>
                        <a:pt x="402" y="0"/>
                      </a:moveTo>
                      <a:lnTo>
                        <a:pt x="402" y="19"/>
                      </a:lnTo>
                      <a:lnTo>
                        <a:pt x="0" y="46"/>
                      </a:lnTo>
                      <a:lnTo>
                        <a:pt x="0" y="27"/>
                      </a:lnTo>
                      <a:lnTo>
                        <a:pt x="402" y="0"/>
                      </a:lnTo>
                      <a:close/>
                    </a:path>
                  </a:pathLst>
                </a:custGeom>
                <a:solidFill>
                  <a:srgbClr val="323232"/>
                </a:solidFill>
                <a:ln w="9525">
                  <a:noFill/>
                  <a:round/>
                  <a:headEnd/>
                  <a:tailEnd/>
                </a:ln>
              </p:spPr>
              <p:txBody>
                <a:bodyPr/>
                <a:lstStyle/>
                <a:p>
                  <a:endParaRPr lang="en-US" sz="2000"/>
                </a:p>
              </p:txBody>
            </p:sp>
            <p:sp>
              <p:nvSpPr>
                <p:cNvPr id="580606" name="Freeform 1022"/>
                <p:cNvSpPr>
                  <a:spLocks/>
                </p:cNvSpPr>
                <p:nvPr/>
              </p:nvSpPr>
              <p:spPr bwMode="auto">
                <a:xfrm>
                  <a:off x="2598" y="2142"/>
                  <a:ext cx="402" cy="46"/>
                </a:xfrm>
                <a:custGeom>
                  <a:avLst/>
                  <a:gdLst/>
                  <a:ahLst/>
                  <a:cxnLst>
                    <a:cxn ang="0">
                      <a:pos x="402" y="0"/>
                    </a:cxn>
                    <a:cxn ang="0">
                      <a:pos x="402" y="19"/>
                    </a:cxn>
                    <a:cxn ang="0">
                      <a:pos x="0" y="46"/>
                    </a:cxn>
                    <a:cxn ang="0">
                      <a:pos x="0" y="27"/>
                    </a:cxn>
                    <a:cxn ang="0">
                      <a:pos x="402" y="0"/>
                    </a:cxn>
                  </a:cxnLst>
                  <a:rect l="0" t="0" r="r" b="b"/>
                  <a:pathLst>
                    <a:path w="402" h="46">
                      <a:moveTo>
                        <a:pt x="402" y="0"/>
                      </a:moveTo>
                      <a:lnTo>
                        <a:pt x="402" y="19"/>
                      </a:lnTo>
                      <a:lnTo>
                        <a:pt x="0" y="46"/>
                      </a:lnTo>
                      <a:lnTo>
                        <a:pt x="0" y="27"/>
                      </a:lnTo>
                      <a:lnTo>
                        <a:pt x="402" y="0"/>
                      </a:lnTo>
                      <a:close/>
                    </a:path>
                  </a:pathLst>
                </a:custGeom>
                <a:solidFill>
                  <a:srgbClr val="323232"/>
                </a:solidFill>
                <a:ln w="9525">
                  <a:noFill/>
                  <a:round/>
                  <a:headEnd/>
                  <a:tailEnd/>
                </a:ln>
              </p:spPr>
              <p:txBody>
                <a:bodyPr/>
                <a:lstStyle/>
                <a:p>
                  <a:endParaRPr lang="en-US" sz="2000"/>
                </a:p>
              </p:txBody>
            </p:sp>
            <p:sp>
              <p:nvSpPr>
                <p:cNvPr id="580607" name="Freeform 1023"/>
                <p:cNvSpPr>
                  <a:spLocks/>
                </p:cNvSpPr>
                <p:nvPr/>
              </p:nvSpPr>
              <p:spPr bwMode="auto">
                <a:xfrm>
                  <a:off x="2598" y="2141"/>
                  <a:ext cx="402" cy="47"/>
                </a:xfrm>
                <a:custGeom>
                  <a:avLst/>
                  <a:gdLst/>
                  <a:ahLst/>
                  <a:cxnLst>
                    <a:cxn ang="0">
                      <a:pos x="402" y="0"/>
                    </a:cxn>
                    <a:cxn ang="0">
                      <a:pos x="402" y="20"/>
                    </a:cxn>
                    <a:cxn ang="0">
                      <a:pos x="0" y="47"/>
                    </a:cxn>
                    <a:cxn ang="0">
                      <a:pos x="0" y="27"/>
                    </a:cxn>
                    <a:cxn ang="0">
                      <a:pos x="402" y="0"/>
                    </a:cxn>
                  </a:cxnLst>
                  <a:rect l="0" t="0" r="r" b="b"/>
                  <a:pathLst>
                    <a:path w="402" h="47">
                      <a:moveTo>
                        <a:pt x="402" y="0"/>
                      </a:moveTo>
                      <a:lnTo>
                        <a:pt x="402" y="20"/>
                      </a:lnTo>
                      <a:lnTo>
                        <a:pt x="0" y="47"/>
                      </a:lnTo>
                      <a:lnTo>
                        <a:pt x="0" y="27"/>
                      </a:lnTo>
                      <a:lnTo>
                        <a:pt x="402" y="0"/>
                      </a:lnTo>
                      <a:close/>
                    </a:path>
                  </a:pathLst>
                </a:custGeom>
                <a:solidFill>
                  <a:srgbClr val="323232"/>
                </a:solidFill>
                <a:ln w="9525">
                  <a:noFill/>
                  <a:round/>
                  <a:headEnd/>
                  <a:tailEnd/>
                </a:ln>
              </p:spPr>
              <p:txBody>
                <a:bodyPr/>
                <a:lstStyle/>
                <a:p>
                  <a:endParaRPr lang="en-US" sz="2000"/>
                </a:p>
              </p:txBody>
            </p:sp>
            <p:sp>
              <p:nvSpPr>
                <p:cNvPr id="580608" name="Freeform 0"/>
                <p:cNvSpPr>
                  <a:spLocks/>
                </p:cNvSpPr>
                <p:nvPr/>
              </p:nvSpPr>
              <p:spPr bwMode="auto">
                <a:xfrm>
                  <a:off x="2598" y="2141"/>
                  <a:ext cx="402" cy="46"/>
                </a:xfrm>
                <a:custGeom>
                  <a:avLst/>
                  <a:gdLst/>
                  <a:ahLst/>
                  <a:cxnLst>
                    <a:cxn ang="0">
                      <a:pos x="402" y="0"/>
                    </a:cxn>
                    <a:cxn ang="0">
                      <a:pos x="402" y="19"/>
                    </a:cxn>
                    <a:cxn ang="0">
                      <a:pos x="0" y="46"/>
                    </a:cxn>
                    <a:cxn ang="0">
                      <a:pos x="0" y="27"/>
                    </a:cxn>
                    <a:cxn ang="0">
                      <a:pos x="402" y="0"/>
                    </a:cxn>
                  </a:cxnLst>
                  <a:rect l="0" t="0" r="r" b="b"/>
                  <a:pathLst>
                    <a:path w="402" h="46">
                      <a:moveTo>
                        <a:pt x="402" y="0"/>
                      </a:moveTo>
                      <a:lnTo>
                        <a:pt x="402" y="19"/>
                      </a:lnTo>
                      <a:lnTo>
                        <a:pt x="0" y="46"/>
                      </a:lnTo>
                      <a:lnTo>
                        <a:pt x="0" y="27"/>
                      </a:lnTo>
                      <a:lnTo>
                        <a:pt x="402" y="0"/>
                      </a:lnTo>
                      <a:close/>
                    </a:path>
                  </a:pathLst>
                </a:custGeom>
                <a:solidFill>
                  <a:srgbClr val="323232"/>
                </a:solidFill>
                <a:ln w="9525">
                  <a:noFill/>
                  <a:round/>
                  <a:headEnd/>
                  <a:tailEnd/>
                </a:ln>
              </p:spPr>
              <p:txBody>
                <a:bodyPr/>
                <a:lstStyle/>
                <a:p>
                  <a:endParaRPr lang="en-US" sz="2000"/>
                </a:p>
              </p:txBody>
            </p:sp>
            <p:sp>
              <p:nvSpPr>
                <p:cNvPr id="580609" name="Freeform 1"/>
                <p:cNvSpPr>
                  <a:spLocks/>
                </p:cNvSpPr>
                <p:nvPr/>
              </p:nvSpPr>
              <p:spPr bwMode="auto">
                <a:xfrm>
                  <a:off x="2598" y="2140"/>
                  <a:ext cx="402" cy="46"/>
                </a:xfrm>
                <a:custGeom>
                  <a:avLst/>
                  <a:gdLst/>
                  <a:ahLst/>
                  <a:cxnLst>
                    <a:cxn ang="0">
                      <a:pos x="402" y="0"/>
                    </a:cxn>
                    <a:cxn ang="0">
                      <a:pos x="402" y="19"/>
                    </a:cxn>
                    <a:cxn ang="0">
                      <a:pos x="0" y="46"/>
                    </a:cxn>
                    <a:cxn ang="0">
                      <a:pos x="0" y="27"/>
                    </a:cxn>
                    <a:cxn ang="0">
                      <a:pos x="402" y="0"/>
                    </a:cxn>
                  </a:cxnLst>
                  <a:rect l="0" t="0" r="r" b="b"/>
                  <a:pathLst>
                    <a:path w="402" h="46">
                      <a:moveTo>
                        <a:pt x="402" y="0"/>
                      </a:moveTo>
                      <a:lnTo>
                        <a:pt x="402" y="19"/>
                      </a:lnTo>
                      <a:lnTo>
                        <a:pt x="0" y="46"/>
                      </a:lnTo>
                      <a:lnTo>
                        <a:pt x="0" y="27"/>
                      </a:lnTo>
                      <a:lnTo>
                        <a:pt x="402" y="0"/>
                      </a:lnTo>
                      <a:close/>
                    </a:path>
                  </a:pathLst>
                </a:custGeom>
                <a:solidFill>
                  <a:srgbClr val="323232"/>
                </a:solidFill>
                <a:ln w="9525">
                  <a:noFill/>
                  <a:round/>
                  <a:headEnd/>
                  <a:tailEnd/>
                </a:ln>
              </p:spPr>
              <p:txBody>
                <a:bodyPr/>
                <a:lstStyle/>
                <a:p>
                  <a:endParaRPr lang="en-US" sz="2000"/>
                </a:p>
              </p:txBody>
            </p:sp>
            <p:sp>
              <p:nvSpPr>
                <p:cNvPr id="580610" name="Freeform 2"/>
                <p:cNvSpPr>
                  <a:spLocks/>
                </p:cNvSpPr>
                <p:nvPr/>
              </p:nvSpPr>
              <p:spPr bwMode="auto">
                <a:xfrm>
                  <a:off x="2598" y="2140"/>
                  <a:ext cx="402" cy="45"/>
                </a:xfrm>
                <a:custGeom>
                  <a:avLst/>
                  <a:gdLst/>
                  <a:ahLst/>
                  <a:cxnLst>
                    <a:cxn ang="0">
                      <a:pos x="402" y="0"/>
                    </a:cxn>
                    <a:cxn ang="0">
                      <a:pos x="402" y="18"/>
                    </a:cxn>
                    <a:cxn ang="0">
                      <a:pos x="0" y="45"/>
                    </a:cxn>
                    <a:cxn ang="0">
                      <a:pos x="0" y="26"/>
                    </a:cxn>
                    <a:cxn ang="0">
                      <a:pos x="402" y="0"/>
                    </a:cxn>
                  </a:cxnLst>
                  <a:rect l="0" t="0" r="r" b="b"/>
                  <a:pathLst>
                    <a:path w="402" h="45">
                      <a:moveTo>
                        <a:pt x="402" y="0"/>
                      </a:moveTo>
                      <a:lnTo>
                        <a:pt x="402" y="18"/>
                      </a:lnTo>
                      <a:lnTo>
                        <a:pt x="0" y="45"/>
                      </a:lnTo>
                      <a:lnTo>
                        <a:pt x="0" y="26"/>
                      </a:lnTo>
                      <a:lnTo>
                        <a:pt x="402" y="0"/>
                      </a:lnTo>
                      <a:close/>
                    </a:path>
                  </a:pathLst>
                </a:custGeom>
                <a:solidFill>
                  <a:srgbClr val="323232"/>
                </a:solidFill>
                <a:ln w="9525">
                  <a:noFill/>
                  <a:round/>
                  <a:headEnd/>
                  <a:tailEnd/>
                </a:ln>
              </p:spPr>
              <p:txBody>
                <a:bodyPr/>
                <a:lstStyle/>
                <a:p>
                  <a:endParaRPr lang="en-US" sz="2000"/>
                </a:p>
              </p:txBody>
            </p:sp>
            <p:sp>
              <p:nvSpPr>
                <p:cNvPr id="580611" name="Freeform 3"/>
                <p:cNvSpPr>
                  <a:spLocks/>
                </p:cNvSpPr>
                <p:nvPr/>
              </p:nvSpPr>
              <p:spPr bwMode="auto">
                <a:xfrm>
                  <a:off x="2598" y="2139"/>
                  <a:ext cx="402" cy="45"/>
                </a:xfrm>
                <a:custGeom>
                  <a:avLst/>
                  <a:gdLst/>
                  <a:ahLst/>
                  <a:cxnLst>
                    <a:cxn ang="0">
                      <a:pos x="402" y="0"/>
                    </a:cxn>
                    <a:cxn ang="0">
                      <a:pos x="402" y="18"/>
                    </a:cxn>
                    <a:cxn ang="0">
                      <a:pos x="0" y="45"/>
                    </a:cxn>
                    <a:cxn ang="0">
                      <a:pos x="0" y="26"/>
                    </a:cxn>
                    <a:cxn ang="0">
                      <a:pos x="402" y="0"/>
                    </a:cxn>
                  </a:cxnLst>
                  <a:rect l="0" t="0" r="r" b="b"/>
                  <a:pathLst>
                    <a:path w="402" h="45">
                      <a:moveTo>
                        <a:pt x="402" y="0"/>
                      </a:moveTo>
                      <a:lnTo>
                        <a:pt x="402" y="18"/>
                      </a:lnTo>
                      <a:lnTo>
                        <a:pt x="0" y="45"/>
                      </a:lnTo>
                      <a:lnTo>
                        <a:pt x="0" y="26"/>
                      </a:lnTo>
                      <a:lnTo>
                        <a:pt x="402" y="0"/>
                      </a:lnTo>
                      <a:close/>
                    </a:path>
                  </a:pathLst>
                </a:custGeom>
                <a:solidFill>
                  <a:srgbClr val="323232"/>
                </a:solidFill>
                <a:ln w="9525">
                  <a:noFill/>
                  <a:round/>
                  <a:headEnd/>
                  <a:tailEnd/>
                </a:ln>
              </p:spPr>
              <p:txBody>
                <a:bodyPr/>
                <a:lstStyle/>
                <a:p>
                  <a:endParaRPr lang="en-US" sz="2000"/>
                </a:p>
              </p:txBody>
            </p:sp>
            <p:sp>
              <p:nvSpPr>
                <p:cNvPr id="580612" name="Freeform 4"/>
                <p:cNvSpPr>
                  <a:spLocks/>
                </p:cNvSpPr>
                <p:nvPr/>
              </p:nvSpPr>
              <p:spPr bwMode="auto">
                <a:xfrm>
                  <a:off x="2598" y="2139"/>
                  <a:ext cx="402" cy="45"/>
                </a:xfrm>
                <a:custGeom>
                  <a:avLst/>
                  <a:gdLst/>
                  <a:ahLst/>
                  <a:cxnLst>
                    <a:cxn ang="0">
                      <a:pos x="402" y="0"/>
                    </a:cxn>
                    <a:cxn ang="0">
                      <a:pos x="402" y="18"/>
                    </a:cxn>
                    <a:cxn ang="0">
                      <a:pos x="0" y="45"/>
                    </a:cxn>
                    <a:cxn ang="0">
                      <a:pos x="0" y="26"/>
                    </a:cxn>
                    <a:cxn ang="0">
                      <a:pos x="402" y="0"/>
                    </a:cxn>
                  </a:cxnLst>
                  <a:rect l="0" t="0" r="r" b="b"/>
                  <a:pathLst>
                    <a:path w="402" h="45">
                      <a:moveTo>
                        <a:pt x="402" y="0"/>
                      </a:moveTo>
                      <a:lnTo>
                        <a:pt x="402" y="18"/>
                      </a:lnTo>
                      <a:lnTo>
                        <a:pt x="0" y="45"/>
                      </a:lnTo>
                      <a:lnTo>
                        <a:pt x="0" y="26"/>
                      </a:lnTo>
                      <a:lnTo>
                        <a:pt x="402" y="0"/>
                      </a:lnTo>
                      <a:close/>
                    </a:path>
                  </a:pathLst>
                </a:custGeom>
                <a:solidFill>
                  <a:srgbClr val="323232"/>
                </a:solidFill>
                <a:ln w="9525">
                  <a:noFill/>
                  <a:round/>
                  <a:headEnd/>
                  <a:tailEnd/>
                </a:ln>
              </p:spPr>
              <p:txBody>
                <a:bodyPr/>
                <a:lstStyle/>
                <a:p>
                  <a:endParaRPr lang="en-US" sz="2000"/>
                </a:p>
              </p:txBody>
            </p:sp>
            <p:sp>
              <p:nvSpPr>
                <p:cNvPr id="580613" name="Freeform 5"/>
                <p:cNvSpPr>
                  <a:spLocks/>
                </p:cNvSpPr>
                <p:nvPr/>
              </p:nvSpPr>
              <p:spPr bwMode="auto">
                <a:xfrm>
                  <a:off x="2598" y="2138"/>
                  <a:ext cx="402" cy="44"/>
                </a:xfrm>
                <a:custGeom>
                  <a:avLst/>
                  <a:gdLst/>
                  <a:ahLst/>
                  <a:cxnLst>
                    <a:cxn ang="0">
                      <a:pos x="402" y="0"/>
                    </a:cxn>
                    <a:cxn ang="0">
                      <a:pos x="402" y="19"/>
                    </a:cxn>
                    <a:cxn ang="0">
                      <a:pos x="0" y="44"/>
                    </a:cxn>
                    <a:cxn ang="0">
                      <a:pos x="0" y="26"/>
                    </a:cxn>
                    <a:cxn ang="0">
                      <a:pos x="402" y="0"/>
                    </a:cxn>
                  </a:cxnLst>
                  <a:rect l="0" t="0" r="r" b="b"/>
                  <a:pathLst>
                    <a:path w="402" h="44">
                      <a:moveTo>
                        <a:pt x="402" y="0"/>
                      </a:moveTo>
                      <a:lnTo>
                        <a:pt x="402" y="19"/>
                      </a:lnTo>
                      <a:lnTo>
                        <a:pt x="0" y="44"/>
                      </a:lnTo>
                      <a:lnTo>
                        <a:pt x="0" y="26"/>
                      </a:lnTo>
                      <a:lnTo>
                        <a:pt x="402" y="0"/>
                      </a:lnTo>
                      <a:close/>
                    </a:path>
                  </a:pathLst>
                </a:custGeom>
                <a:solidFill>
                  <a:srgbClr val="323232"/>
                </a:solidFill>
                <a:ln w="9525">
                  <a:noFill/>
                  <a:round/>
                  <a:headEnd/>
                  <a:tailEnd/>
                </a:ln>
              </p:spPr>
              <p:txBody>
                <a:bodyPr/>
                <a:lstStyle/>
                <a:p>
                  <a:endParaRPr lang="en-US" sz="2000"/>
                </a:p>
              </p:txBody>
            </p:sp>
            <p:sp>
              <p:nvSpPr>
                <p:cNvPr id="580614" name="Freeform 6"/>
                <p:cNvSpPr>
                  <a:spLocks/>
                </p:cNvSpPr>
                <p:nvPr/>
              </p:nvSpPr>
              <p:spPr bwMode="auto">
                <a:xfrm>
                  <a:off x="2598" y="2138"/>
                  <a:ext cx="402" cy="43"/>
                </a:xfrm>
                <a:custGeom>
                  <a:avLst/>
                  <a:gdLst/>
                  <a:ahLst/>
                  <a:cxnLst>
                    <a:cxn ang="0">
                      <a:pos x="402" y="0"/>
                    </a:cxn>
                    <a:cxn ang="0">
                      <a:pos x="402" y="18"/>
                    </a:cxn>
                    <a:cxn ang="0">
                      <a:pos x="0" y="43"/>
                    </a:cxn>
                    <a:cxn ang="0">
                      <a:pos x="0" y="25"/>
                    </a:cxn>
                    <a:cxn ang="0">
                      <a:pos x="402" y="0"/>
                    </a:cxn>
                  </a:cxnLst>
                  <a:rect l="0" t="0" r="r" b="b"/>
                  <a:pathLst>
                    <a:path w="402" h="43">
                      <a:moveTo>
                        <a:pt x="402" y="0"/>
                      </a:moveTo>
                      <a:lnTo>
                        <a:pt x="402" y="18"/>
                      </a:lnTo>
                      <a:lnTo>
                        <a:pt x="0" y="43"/>
                      </a:lnTo>
                      <a:lnTo>
                        <a:pt x="0" y="25"/>
                      </a:lnTo>
                      <a:lnTo>
                        <a:pt x="402" y="0"/>
                      </a:lnTo>
                      <a:close/>
                    </a:path>
                  </a:pathLst>
                </a:custGeom>
                <a:solidFill>
                  <a:srgbClr val="444444"/>
                </a:solidFill>
                <a:ln w="9525">
                  <a:noFill/>
                  <a:round/>
                  <a:headEnd/>
                  <a:tailEnd/>
                </a:ln>
              </p:spPr>
              <p:txBody>
                <a:bodyPr/>
                <a:lstStyle/>
                <a:p>
                  <a:endParaRPr lang="en-US" sz="2000"/>
                </a:p>
              </p:txBody>
            </p:sp>
            <p:sp>
              <p:nvSpPr>
                <p:cNvPr id="580615" name="Freeform 7"/>
                <p:cNvSpPr>
                  <a:spLocks/>
                </p:cNvSpPr>
                <p:nvPr/>
              </p:nvSpPr>
              <p:spPr bwMode="auto">
                <a:xfrm>
                  <a:off x="2598" y="2137"/>
                  <a:ext cx="402" cy="44"/>
                </a:xfrm>
                <a:custGeom>
                  <a:avLst/>
                  <a:gdLst/>
                  <a:ahLst/>
                  <a:cxnLst>
                    <a:cxn ang="0">
                      <a:pos x="402" y="0"/>
                    </a:cxn>
                    <a:cxn ang="0">
                      <a:pos x="402" y="19"/>
                    </a:cxn>
                    <a:cxn ang="0">
                      <a:pos x="0" y="44"/>
                    </a:cxn>
                    <a:cxn ang="0">
                      <a:pos x="0" y="25"/>
                    </a:cxn>
                    <a:cxn ang="0">
                      <a:pos x="402" y="0"/>
                    </a:cxn>
                  </a:cxnLst>
                  <a:rect l="0" t="0" r="r" b="b"/>
                  <a:pathLst>
                    <a:path w="402" h="44">
                      <a:moveTo>
                        <a:pt x="402" y="0"/>
                      </a:moveTo>
                      <a:lnTo>
                        <a:pt x="402" y="19"/>
                      </a:lnTo>
                      <a:lnTo>
                        <a:pt x="0" y="44"/>
                      </a:lnTo>
                      <a:lnTo>
                        <a:pt x="0" y="25"/>
                      </a:lnTo>
                      <a:lnTo>
                        <a:pt x="402" y="0"/>
                      </a:lnTo>
                      <a:close/>
                    </a:path>
                  </a:pathLst>
                </a:custGeom>
                <a:solidFill>
                  <a:srgbClr val="444444"/>
                </a:solidFill>
                <a:ln w="9525">
                  <a:noFill/>
                  <a:round/>
                  <a:headEnd/>
                  <a:tailEnd/>
                </a:ln>
              </p:spPr>
              <p:txBody>
                <a:bodyPr/>
                <a:lstStyle/>
                <a:p>
                  <a:endParaRPr lang="en-US" sz="2000"/>
                </a:p>
              </p:txBody>
            </p:sp>
            <p:sp>
              <p:nvSpPr>
                <p:cNvPr id="580616" name="Freeform 8"/>
                <p:cNvSpPr>
                  <a:spLocks/>
                </p:cNvSpPr>
                <p:nvPr/>
              </p:nvSpPr>
              <p:spPr bwMode="auto">
                <a:xfrm>
                  <a:off x="2598" y="2136"/>
                  <a:ext cx="402" cy="44"/>
                </a:xfrm>
                <a:custGeom>
                  <a:avLst/>
                  <a:gdLst/>
                  <a:ahLst/>
                  <a:cxnLst>
                    <a:cxn ang="0">
                      <a:pos x="402" y="0"/>
                    </a:cxn>
                    <a:cxn ang="0">
                      <a:pos x="402" y="19"/>
                    </a:cxn>
                    <a:cxn ang="0">
                      <a:pos x="0" y="44"/>
                    </a:cxn>
                    <a:cxn ang="0">
                      <a:pos x="0" y="25"/>
                    </a:cxn>
                    <a:cxn ang="0">
                      <a:pos x="402" y="0"/>
                    </a:cxn>
                  </a:cxnLst>
                  <a:rect l="0" t="0" r="r" b="b"/>
                  <a:pathLst>
                    <a:path w="402" h="44">
                      <a:moveTo>
                        <a:pt x="402" y="0"/>
                      </a:moveTo>
                      <a:lnTo>
                        <a:pt x="402" y="19"/>
                      </a:lnTo>
                      <a:lnTo>
                        <a:pt x="0" y="44"/>
                      </a:lnTo>
                      <a:lnTo>
                        <a:pt x="0" y="25"/>
                      </a:lnTo>
                      <a:lnTo>
                        <a:pt x="402" y="0"/>
                      </a:lnTo>
                      <a:close/>
                    </a:path>
                  </a:pathLst>
                </a:custGeom>
                <a:solidFill>
                  <a:srgbClr val="444444"/>
                </a:solidFill>
                <a:ln w="9525">
                  <a:noFill/>
                  <a:round/>
                  <a:headEnd/>
                  <a:tailEnd/>
                </a:ln>
              </p:spPr>
              <p:txBody>
                <a:bodyPr/>
                <a:lstStyle/>
                <a:p>
                  <a:endParaRPr lang="en-US" sz="2000"/>
                </a:p>
              </p:txBody>
            </p:sp>
            <p:sp>
              <p:nvSpPr>
                <p:cNvPr id="580617" name="Freeform 9"/>
                <p:cNvSpPr>
                  <a:spLocks/>
                </p:cNvSpPr>
                <p:nvPr/>
              </p:nvSpPr>
              <p:spPr bwMode="auto">
                <a:xfrm>
                  <a:off x="2598" y="2135"/>
                  <a:ext cx="402" cy="45"/>
                </a:xfrm>
                <a:custGeom>
                  <a:avLst/>
                  <a:gdLst/>
                  <a:ahLst/>
                  <a:cxnLst>
                    <a:cxn ang="0">
                      <a:pos x="402" y="0"/>
                    </a:cxn>
                    <a:cxn ang="0">
                      <a:pos x="402" y="20"/>
                    </a:cxn>
                    <a:cxn ang="0">
                      <a:pos x="0" y="45"/>
                    </a:cxn>
                    <a:cxn ang="0">
                      <a:pos x="0" y="26"/>
                    </a:cxn>
                    <a:cxn ang="0">
                      <a:pos x="402" y="0"/>
                    </a:cxn>
                  </a:cxnLst>
                  <a:rect l="0" t="0" r="r" b="b"/>
                  <a:pathLst>
                    <a:path w="402" h="45">
                      <a:moveTo>
                        <a:pt x="402" y="0"/>
                      </a:moveTo>
                      <a:lnTo>
                        <a:pt x="402" y="20"/>
                      </a:lnTo>
                      <a:lnTo>
                        <a:pt x="0" y="45"/>
                      </a:lnTo>
                      <a:lnTo>
                        <a:pt x="0" y="26"/>
                      </a:lnTo>
                      <a:lnTo>
                        <a:pt x="402" y="0"/>
                      </a:lnTo>
                      <a:close/>
                    </a:path>
                  </a:pathLst>
                </a:custGeom>
                <a:solidFill>
                  <a:srgbClr val="444444"/>
                </a:solidFill>
                <a:ln w="9525">
                  <a:noFill/>
                  <a:round/>
                  <a:headEnd/>
                  <a:tailEnd/>
                </a:ln>
              </p:spPr>
              <p:txBody>
                <a:bodyPr/>
                <a:lstStyle/>
                <a:p>
                  <a:endParaRPr lang="en-US" sz="2000"/>
                </a:p>
              </p:txBody>
            </p:sp>
            <p:sp>
              <p:nvSpPr>
                <p:cNvPr id="580618" name="Freeform 10"/>
                <p:cNvSpPr>
                  <a:spLocks/>
                </p:cNvSpPr>
                <p:nvPr/>
              </p:nvSpPr>
              <p:spPr bwMode="auto">
                <a:xfrm>
                  <a:off x="2598" y="2135"/>
                  <a:ext cx="402" cy="43"/>
                </a:xfrm>
                <a:custGeom>
                  <a:avLst/>
                  <a:gdLst/>
                  <a:ahLst/>
                  <a:cxnLst>
                    <a:cxn ang="0">
                      <a:pos x="402" y="0"/>
                    </a:cxn>
                    <a:cxn ang="0">
                      <a:pos x="402" y="19"/>
                    </a:cxn>
                    <a:cxn ang="0">
                      <a:pos x="0" y="43"/>
                    </a:cxn>
                    <a:cxn ang="0">
                      <a:pos x="0" y="25"/>
                    </a:cxn>
                    <a:cxn ang="0">
                      <a:pos x="402" y="0"/>
                    </a:cxn>
                  </a:cxnLst>
                  <a:rect l="0" t="0" r="r" b="b"/>
                  <a:pathLst>
                    <a:path w="402" h="43">
                      <a:moveTo>
                        <a:pt x="402" y="0"/>
                      </a:moveTo>
                      <a:lnTo>
                        <a:pt x="402" y="19"/>
                      </a:lnTo>
                      <a:lnTo>
                        <a:pt x="0" y="43"/>
                      </a:lnTo>
                      <a:lnTo>
                        <a:pt x="0" y="25"/>
                      </a:lnTo>
                      <a:lnTo>
                        <a:pt x="402" y="0"/>
                      </a:lnTo>
                      <a:close/>
                    </a:path>
                  </a:pathLst>
                </a:custGeom>
                <a:solidFill>
                  <a:srgbClr val="444444"/>
                </a:solidFill>
                <a:ln w="9525">
                  <a:noFill/>
                  <a:round/>
                  <a:headEnd/>
                  <a:tailEnd/>
                </a:ln>
              </p:spPr>
              <p:txBody>
                <a:bodyPr/>
                <a:lstStyle/>
                <a:p>
                  <a:endParaRPr lang="en-US" sz="2000"/>
                </a:p>
              </p:txBody>
            </p:sp>
            <p:sp>
              <p:nvSpPr>
                <p:cNvPr id="580619" name="Freeform 11"/>
                <p:cNvSpPr>
                  <a:spLocks/>
                </p:cNvSpPr>
                <p:nvPr/>
              </p:nvSpPr>
              <p:spPr bwMode="auto">
                <a:xfrm>
                  <a:off x="2598" y="2135"/>
                  <a:ext cx="402" cy="42"/>
                </a:xfrm>
                <a:custGeom>
                  <a:avLst/>
                  <a:gdLst/>
                  <a:ahLst/>
                  <a:cxnLst>
                    <a:cxn ang="0">
                      <a:pos x="402" y="0"/>
                    </a:cxn>
                    <a:cxn ang="0">
                      <a:pos x="402" y="18"/>
                    </a:cxn>
                    <a:cxn ang="0">
                      <a:pos x="0" y="42"/>
                    </a:cxn>
                    <a:cxn ang="0">
                      <a:pos x="0" y="24"/>
                    </a:cxn>
                    <a:cxn ang="0">
                      <a:pos x="402" y="0"/>
                    </a:cxn>
                  </a:cxnLst>
                  <a:rect l="0" t="0" r="r" b="b"/>
                  <a:pathLst>
                    <a:path w="402" h="42">
                      <a:moveTo>
                        <a:pt x="402" y="0"/>
                      </a:moveTo>
                      <a:lnTo>
                        <a:pt x="402" y="18"/>
                      </a:lnTo>
                      <a:lnTo>
                        <a:pt x="0" y="42"/>
                      </a:lnTo>
                      <a:lnTo>
                        <a:pt x="0" y="24"/>
                      </a:lnTo>
                      <a:lnTo>
                        <a:pt x="402" y="0"/>
                      </a:lnTo>
                      <a:close/>
                    </a:path>
                  </a:pathLst>
                </a:custGeom>
                <a:solidFill>
                  <a:srgbClr val="444444"/>
                </a:solidFill>
                <a:ln w="9525">
                  <a:noFill/>
                  <a:round/>
                  <a:headEnd/>
                  <a:tailEnd/>
                </a:ln>
              </p:spPr>
              <p:txBody>
                <a:bodyPr/>
                <a:lstStyle/>
                <a:p>
                  <a:endParaRPr lang="en-US" sz="2000"/>
                </a:p>
              </p:txBody>
            </p:sp>
            <p:sp>
              <p:nvSpPr>
                <p:cNvPr id="580620" name="Freeform 12"/>
                <p:cNvSpPr>
                  <a:spLocks/>
                </p:cNvSpPr>
                <p:nvPr/>
              </p:nvSpPr>
              <p:spPr bwMode="auto">
                <a:xfrm>
                  <a:off x="2598" y="2135"/>
                  <a:ext cx="402" cy="41"/>
                </a:xfrm>
                <a:custGeom>
                  <a:avLst/>
                  <a:gdLst/>
                  <a:ahLst/>
                  <a:cxnLst>
                    <a:cxn ang="0">
                      <a:pos x="402" y="0"/>
                    </a:cxn>
                    <a:cxn ang="0">
                      <a:pos x="402" y="18"/>
                    </a:cxn>
                    <a:cxn ang="0">
                      <a:pos x="0" y="41"/>
                    </a:cxn>
                    <a:cxn ang="0">
                      <a:pos x="0" y="22"/>
                    </a:cxn>
                    <a:cxn ang="0">
                      <a:pos x="402" y="0"/>
                    </a:cxn>
                  </a:cxnLst>
                  <a:rect l="0" t="0" r="r" b="b"/>
                  <a:pathLst>
                    <a:path w="402" h="41">
                      <a:moveTo>
                        <a:pt x="402" y="0"/>
                      </a:moveTo>
                      <a:lnTo>
                        <a:pt x="402" y="18"/>
                      </a:lnTo>
                      <a:lnTo>
                        <a:pt x="0" y="41"/>
                      </a:lnTo>
                      <a:lnTo>
                        <a:pt x="0" y="22"/>
                      </a:lnTo>
                      <a:lnTo>
                        <a:pt x="402" y="0"/>
                      </a:lnTo>
                      <a:close/>
                    </a:path>
                  </a:pathLst>
                </a:custGeom>
                <a:solidFill>
                  <a:srgbClr val="444444"/>
                </a:solidFill>
                <a:ln w="9525">
                  <a:noFill/>
                  <a:round/>
                  <a:headEnd/>
                  <a:tailEnd/>
                </a:ln>
              </p:spPr>
              <p:txBody>
                <a:bodyPr/>
                <a:lstStyle/>
                <a:p>
                  <a:endParaRPr lang="en-US" sz="2000"/>
                </a:p>
              </p:txBody>
            </p:sp>
            <p:sp>
              <p:nvSpPr>
                <p:cNvPr id="580621" name="Freeform 13"/>
                <p:cNvSpPr>
                  <a:spLocks/>
                </p:cNvSpPr>
                <p:nvPr/>
              </p:nvSpPr>
              <p:spPr bwMode="auto">
                <a:xfrm>
                  <a:off x="2598" y="2134"/>
                  <a:ext cx="402" cy="42"/>
                </a:xfrm>
                <a:custGeom>
                  <a:avLst/>
                  <a:gdLst/>
                  <a:ahLst/>
                  <a:cxnLst>
                    <a:cxn ang="0">
                      <a:pos x="402" y="0"/>
                    </a:cxn>
                    <a:cxn ang="0">
                      <a:pos x="402" y="18"/>
                    </a:cxn>
                    <a:cxn ang="0">
                      <a:pos x="0" y="42"/>
                    </a:cxn>
                    <a:cxn ang="0">
                      <a:pos x="0" y="23"/>
                    </a:cxn>
                    <a:cxn ang="0">
                      <a:pos x="402" y="0"/>
                    </a:cxn>
                  </a:cxnLst>
                  <a:rect l="0" t="0" r="r" b="b"/>
                  <a:pathLst>
                    <a:path w="402" h="42">
                      <a:moveTo>
                        <a:pt x="402" y="0"/>
                      </a:moveTo>
                      <a:lnTo>
                        <a:pt x="402" y="18"/>
                      </a:lnTo>
                      <a:lnTo>
                        <a:pt x="0" y="42"/>
                      </a:lnTo>
                      <a:lnTo>
                        <a:pt x="0" y="23"/>
                      </a:lnTo>
                      <a:lnTo>
                        <a:pt x="402" y="0"/>
                      </a:lnTo>
                      <a:close/>
                    </a:path>
                  </a:pathLst>
                </a:custGeom>
                <a:solidFill>
                  <a:srgbClr val="444444"/>
                </a:solidFill>
                <a:ln w="9525">
                  <a:noFill/>
                  <a:round/>
                  <a:headEnd/>
                  <a:tailEnd/>
                </a:ln>
              </p:spPr>
              <p:txBody>
                <a:bodyPr/>
                <a:lstStyle/>
                <a:p>
                  <a:endParaRPr lang="en-US" sz="2000"/>
                </a:p>
              </p:txBody>
            </p:sp>
            <p:sp>
              <p:nvSpPr>
                <p:cNvPr id="580622" name="Freeform 14"/>
                <p:cNvSpPr>
                  <a:spLocks/>
                </p:cNvSpPr>
                <p:nvPr/>
              </p:nvSpPr>
              <p:spPr bwMode="auto">
                <a:xfrm>
                  <a:off x="2598" y="2133"/>
                  <a:ext cx="402" cy="42"/>
                </a:xfrm>
                <a:custGeom>
                  <a:avLst/>
                  <a:gdLst/>
                  <a:ahLst/>
                  <a:cxnLst>
                    <a:cxn ang="0">
                      <a:pos x="402" y="0"/>
                    </a:cxn>
                    <a:cxn ang="0">
                      <a:pos x="402" y="19"/>
                    </a:cxn>
                    <a:cxn ang="0">
                      <a:pos x="0" y="42"/>
                    </a:cxn>
                    <a:cxn ang="0">
                      <a:pos x="0" y="24"/>
                    </a:cxn>
                    <a:cxn ang="0">
                      <a:pos x="402" y="0"/>
                    </a:cxn>
                  </a:cxnLst>
                  <a:rect l="0" t="0" r="r" b="b"/>
                  <a:pathLst>
                    <a:path w="402" h="42">
                      <a:moveTo>
                        <a:pt x="402" y="0"/>
                      </a:moveTo>
                      <a:lnTo>
                        <a:pt x="402" y="19"/>
                      </a:lnTo>
                      <a:lnTo>
                        <a:pt x="0" y="42"/>
                      </a:lnTo>
                      <a:lnTo>
                        <a:pt x="0" y="24"/>
                      </a:lnTo>
                      <a:lnTo>
                        <a:pt x="402" y="0"/>
                      </a:lnTo>
                      <a:close/>
                    </a:path>
                  </a:pathLst>
                </a:custGeom>
                <a:solidFill>
                  <a:srgbClr val="444444"/>
                </a:solidFill>
                <a:ln w="9525">
                  <a:noFill/>
                  <a:round/>
                  <a:headEnd/>
                  <a:tailEnd/>
                </a:ln>
              </p:spPr>
              <p:txBody>
                <a:bodyPr/>
                <a:lstStyle/>
                <a:p>
                  <a:endParaRPr lang="en-US" sz="2000"/>
                </a:p>
              </p:txBody>
            </p:sp>
            <p:sp>
              <p:nvSpPr>
                <p:cNvPr id="580623" name="Freeform 15"/>
                <p:cNvSpPr>
                  <a:spLocks/>
                </p:cNvSpPr>
                <p:nvPr/>
              </p:nvSpPr>
              <p:spPr bwMode="auto">
                <a:xfrm>
                  <a:off x="2598" y="2133"/>
                  <a:ext cx="402" cy="41"/>
                </a:xfrm>
                <a:custGeom>
                  <a:avLst/>
                  <a:gdLst/>
                  <a:ahLst/>
                  <a:cxnLst>
                    <a:cxn ang="0">
                      <a:pos x="402" y="0"/>
                    </a:cxn>
                    <a:cxn ang="0">
                      <a:pos x="402" y="19"/>
                    </a:cxn>
                    <a:cxn ang="0">
                      <a:pos x="0" y="41"/>
                    </a:cxn>
                    <a:cxn ang="0">
                      <a:pos x="0" y="23"/>
                    </a:cxn>
                    <a:cxn ang="0">
                      <a:pos x="402" y="0"/>
                    </a:cxn>
                  </a:cxnLst>
                  <a:rect l="0" t="0" r="r" b="b"/>
                  <a:pathLst>
                    <a:path w="402" h="41">
                      <a:moveTo>
                        <a:pt x="402" y="0"/>
                      </a:moveTo>
                      <a:lnTo>
                        <a:pt x="402" y="19"/>
                      </a:lnTo>
                      <a:lnTo>
                        <a:pt x="0" y="41"/>
                      </a:lnTo>
                      <a:lnTo>
                        <a:pt x="0" y="23"/>
                      </a:lnTo>
                      <a:lnTo>
                        <a:pt x="402" y="0"/>
                      </a:lnTo>
                      <a:close/>
                    </a:path>
                  </a:pathLst>
                </a:custGeom>
                <a:solidFill>
                  <a:srgbClr val="444444"/>
                </a:solidFill>
                <a:ln w="9525">
                  <a:noFill/>
                  <a:round/>
                  <a:headEnd/>
                  <a:tailEnd/>
                </a:ln>
              </p:spPr>
              <p:txBody>
                <a:bodyPr/>
                <a:lstStyle/>
                <a:p>
                  <a:endParaRPr lang="en-US" sz="2000"/>
                </a:p>
              </p:txBody>
            </p:sp>
            <p:sp>
              <p:nvSpPr>
                <p:cNvPr id="580624" name="Freeform 16"/>
                <p:cNvSpPr>
                  <a:spLocks/>
                </p:cNvSpPr>
                <p:nvPr/>
              </p:nvSpPr>
              <p:spPr bwMode="auto">
                <a:xfrm>
                  <a:off x="2598" y="2133"/>
                  <a:ext cx="402" cy="41"/>
                </a:xfrm>
                <a:custGeom>
                  <a:avLst/>
                  <a:gdLst/>
                  <a:ahLst/>
                  <a:cxnLst>
                    <a:cxn ang="0">
                      <a:pos x="402" y="0"/>
                    </a:cxn>
                    <a:cxn ang="0">
                      <a:pos x="402" y="17"/>
                    </a:cxn>
                    <a:cxn ang="0">
                      <a:pos x="0" y="41"/>
                    </a:cxn>
                    <a:cxn ang="0">
                      <a:pos x="0" y="22"/>
                    </a:cxn>
                    <a:cxn ang="0">
                      <a:pos x="402" y="0"/>
                    </a:cxn>
                  </a:cxnLst>
                  <a:rect l="0" t="0" r="r" b="b"/>
                  <a:pathLst>
                    <a:path w="402" h="41">
                      <a:moveTo>
                        <a:pt x="402" y="0"/>
                      </a:moveTo>
                      <a:lnTo>
                        <a:pt x="402" y="17"/>
                      </a:lnTo>
                      <a:lnTo>
                        <a:pt x="0" y="41"/>
                      </a:lnTo>
                      <a:lnTo>
                        <a:pt x="0" y="22"/>
                      </a:lnTo>
                      <a:lnTo>
                        <a:pt x="402" y="0"/>
                      </a:lnTo>
                      <a:close/>
                    </a:path>
                  </a:pathLst>
                </a:custGeom>
                <a:solidFill>
                  <a:srgbClr val="444444"/>
                </a:solidFill>
                <a:ln w="9525">
                  <a:noFill/>
                  <a:round/>
                  <a:headEnd/>
                  <a:tailEnd/>
                </a:ln>
              </p:spPr>
              <p:txBody>
                <a:bodyPr/>
                <a:lstStyle/>
                <a:p>
                  <a:endParaRPr lang="en-US" sz="2000"/>
                </a:p>
              </p:txBody>
            </p:sp>
            <p:sp>
              <p:nvSpPr>
                <p:cNvPr id="580625" name="Freeform 17"/>
                <p:cNvSpPr>
                  <a:spLocks/>
                </p:cNvSpPr>
                <p:nvPr/>
              </p:nvSpPr>
              <p:spPr bwMode="auto">
                <a:xfrm>
                  <a:off x="2598" y="2132"/>
                  <a:ext cx="402" cy="41"/>
                </a:xfrm>
                <a:custGeom>
                  <a:avLst/>
                  <a:gdLst/>
                  <a:ahLst/>
                  <a:cxnLst>
                    <a:cxn ang="0">
                      <a:pos x="402" y="0"/>
                    </a:cxn>
                    <a:cxn ang="0">
                      <a:pos x="402" y="18"/>
                    </a:cxn>
                    <a:cxn ang="0">
                      <a:pos x="0" y="41"/>
                    </a:cxn>
                    <a:cxn ang="0">
                      <a:pos x="0" y="23"/>
                    </a:cxn>
                    <a:cxn ang="0">
                      <a:pos x="402" y="0"/>
                    </a:cxn>
                  </a:cxnLst>
                  <a:rect l="0" t="0" r="r" b="b"/>
                  <a:pathLst>
                    <a:path w="402" h="41">
                      <a:moveTo>
                        <a:pt x="402" y="0"/>
                      </a:moveTo>
                      <a:lnTo>
                        <a:pt x="402" y="18"/>
                      </a:lnTo>
                      <a:lnTo>
                        <a:pt x="0" y="41"/>
                      </a:lnTo>
                      <a:lnTo>
                        <a:pt x="0" y="23"/>
                      </a:lnTo>
                      <a:lnTo>
                        <a:pt x="402" y="0"/>
                      </a:lnTo>
                      <a:close/>
                    </a:path>
                  </a:pathLst>
                </a:custGeom>
                <a:solidFill>
                  <a:srgbClr val="444444"/>
                </a:solidFill>
                <a:ln w="9525">
                  <a:noFill/>
                  <a:round/>
                  <a:headEnd/>
                  <a:tailEnd/>
                </a:ln>
              </p:spPr>
              <p:txBody>
                <a:bodyPr/>
                <a:lstStyle/>
                <a:p>
                  <a:endParaRPr lang="en-US" sz="2000"/>
                </a:p>
              </p:txBody>
            </p:sp>
            <p:sp>
              <p:nvSpPr>
                <p:cNvPr id="580626" name="Freeform 18"/>
                <p:cNvSpPr>
                  <a:spLocks/>
                </p:cNvSpPr>
                <p:nvPr/>
              </p:nvSpPr>
              <p:spPr bwMode="auto">
                <a:xfrm>
                  <a:off x="2598" y="2131"/>
                  <a:ext cx="402" cy="41"/>
                </a:xfrm>
                <a:custGeom>
                  <a:avLst/>
                  <a:gdLst/>
                  <a:ahLst/>
                  <a:cxnLst>
                    <a:cxn ang="0">
                      <a:pos x="402" y="0"/>
                    </a:cxn>
                    <a:cxn ang="0">
                      <a:pos x="402" y="18"/>
                    </a:cxn>
                    <a:cxn ang="0">
                      <a:pos x="0" y="41"/>
                    </a:cxn>
                    <a:cxn ang="0">
                      <a:pos x="0" y="23"/>
                    </a:cxn>
                    <a:cxn ang="0">
                      <a:pos x="402" y="0"/>
                    </a:cxn>
                  </a:cxnLst>
                  <a:rect l="0" t="0" r="r" b="b"/>
                  <a:pathLst>
                    <a:path w="402" h="41">
                      <a:moveTo>
                        <a:pt x="402" y="0"/>
                      </a:moveTo>
                      <a:lnTo>
                        <a:pt x="402" y="18"/>
                      </a:lnTo>
                      <a:lnTo>
                        <a:pt x="0" y="41"/>
                      </a:lnTo>
                      <a:lnTo>
                        <a:pt x="0" y="23"/>
                      </a:lnTo>
                      <a:lnTo>
                        <a:pt x="402" y="0"/>
                      </a:lnTo>
                      <a:close/>
                    </a:path>
                  </a:pathLst>
                </a:custGeom>
                <a:solidFill>
                  <a:srgbClr val="444444"/>
                </a:solidFill>
                <a:ln w="9525">
                  <a:noFill/>
                  <a:round/>
                  <a:headEnd/>
                  <a:tailEnd/>
                </a:ln>
              </p:spPr>
              <p:txBody>
                <a:bodyPr/>
                <a:lstStyle/>
                <a:p>
                  <a:endParaRPr lang="en-US" sz="2000"/>
                </a:p>
              </p:txBody>
            </p:sp>
            <p:sp>
              <p:nvSpPr>
                <p:cNvPr id="580627" name="Freeform 19"/>
                <p:cNvSpPr>
                  <a:spLocks/>
                </p:cNvSpPr>
                <p:nvPr/>
              </p:nvSpPr>
              <p:spPr bwMode="auto">
                <a:xfrm>
                  <a:off x="2598" y="2130"/>
                  <a:ext cx="402" cy="40"/>
                </a:xfrm>
                <a:custGeom>
                  <a:avLst/>
                  <a:gdLst/>
                  <a:ahLst/>
                  <a:cxnLst>
                    <a:cxn ang="0">
                      <a:pos x="402" y="0"/>
                    </a:cxn>
                    <a:cxn ang="0">
                      <a:pos x="402" y="18"/>
                    </a:cxn>
                    <a:cxn ang="0">
                      <a:pos x="0" y="40"/>
                    </a:cxn>
                    <a:cxn ang="0">
                      <a:pos x="0" y="23"/>
                    </a:cxn>
                    <a:cxn ang="0">
                      <a:pos x="402" y="0"/>
                    </a:cxn>
                  </a:cxnLst>
                  <a:rect l="0" t="0" r="r" b="b"/>
                  <a:pathLst>
                    <a:path w="402" h="40">
                      <a:moveTo>
                        <a:pt x="402" y="0"/>
                      </a:moveTo>
                      <a:lnTo>
                        <a:pt x="402" y="18"/>
                      </a:lnTo>
                      <a:lnTo>
                        <a:pt x="0" y="40"/>
                      </a:lnTo>
                      <a:lnTo>
                        <a:pt x="0" y="23"/>
                      </a:lnTo>
                      <a:lnTo>
                        <a:pt x="402" y="0"/>
                      </a:lnTo>
                      <a:close/>
                    </a:path>
                  </a:pathLst>
                </a:custGeom>
                <a:solidFill>
                  <a:srgbClr val="444444"/>
                </a:solidFill>
                <a:ln w="9525">
                  <a:noFill/>
                  <a:round/>
                  <a:headEnd/>
                  <a:tailEnd/>
                </a:ln>
              </p:spPr>
              <p:txBody>
                <a:bodyPr/>
                <a:lstStyle/>
                <a:p>
                  <a:endParaRPr lang="en-US" sz="2000"/>
                </a:p>
              </p:txBody>
            </p:sp>
            <p:sp>
              <p:nvSpPr>
                <p:cNvPr id="580628" name="Freeform 20"/>
                <p:cNvSpPr>
                  <a:spLocks/>
                </p:cNvSpPr>
                <p:nvPr/>
              </p:nvSpPr>
              <p:spPr bwMode="auto">
                <a:xfrm>
                  <a:off x="2598" y="2129"/>
                  <a:ext cx="402" cy="40"/>
                </a:xfrm>
                <a:custGeom>
                  <a:avLst/>
                  <a:gdLst/>
                  <a:ahLst/>
                  <a:cxnLst>
                    <a:cxn ang="0">
                      <a:pos x="402" y="0"/>
                    </a:cxn>
                    <a:cxn ang="0">
                      <a:pos x="402" y="18"/>
                    </a:cxn>
                    <a:cxn ang="0">
                      <a:pos x="0" y="40"/>
                    </a:cxn>
                    <a:cxn ang="0">
                      <a:pos x="0" y="23"/>
                    </a:cxn>
                    <a:cxn ang="0">
                      <a:pos x="402" y="0"/>
                    </a:cxn>
                  </a:cxnLst>
                  <a:rect l="0" t="0" r="r" b="b"/>
                  <a:pathLst>
                    <a:path w="402" h="40">
                      <a:moveTo>
                        <a:pt x="402" y="0"/>
                      </a:moveTo>
                      <a:lnTo>
                        <a:pt x="402" y="18"/>
                      </a:lnTo>
                      <a:lnTo>
                        <a:pt x="0" y="40"/>
                      </a:lnTo>
                      <a:lnTo>
                        <a:pt x="0" y="23"/>
                      </a:lnTo>
                      <a:lnTo>
                        <a:pt x="402" y="0"/>
                      </a:lnTo>
                      <a:close/>
                    </a:path>
                  </a:pathLst>
                </a:custGeom>
                <a:solidFill>
                  <a:srgbClr val="444444"/>
                </a:solidFill>
                <a:ln w="9525">
                  <a:noFill/>
                  <a:round/>
                  <a:headEnd/>
                  <a:tailEnd/>
                </a:ln>
              </p:spPr>
              <p:txBody>
                <a:bodyPr/>
                <a:lstStyle/>
                <a:p>
                  <a:endParaRPr lang="en-US" sz="2000"/>
                </a:p>
              </p:txBody>
            </p:sp>
            <p:sp>
              <p:nvSpPr>
                <p:cNvPr id="580629" name="Freeform 21"/>
                <p:cNvSpPr>
                  <a:spLocks/>
                </p:cNvSpPr>
                <p:nvPr/>
              </p:nvSpPr>
              <p:spPr bwMode="auto">
                <a:xfrm>
                  <a:off x="2598" y="2129"/>
                  <a:ext cx="402" cy="40"/>
                </a:xfrm>
                <a:custGeom>
                  <a:avLst/>
                  <a:gdLst/>
                  <a:ahLst/>
                  <a:cxnLst>
                    <a:cxn ang="0">
                      <a:pos x="402" y="0"/>
                    </a:cxn>
                    <a:cxn ang="0">
                      <a:pos x="402" y="18"/>
                    </a:cxn>
                    <a:cxn ang="0">
                      <a:pos x="0" y="40"/>
                    </a:cxn>
                    <a:cxn ang="0">
                      <a:pos x="0" y="23"/>
                    </a:cxn>
                    <a:cxn ang="0">
                      <a:pos x="402" y="0"/>
                    </a:cxn>
                  </a:cxnLst>
                  <a:rect l="0" t="0" r="r" b="b"/>
                  <a:pathLst>
                    <a:path w="402" h="40">
                      <a:moveTo>
                        <a:pt x="402" y="0"/>
                      </a:moveTo>
                      <a:lnTo>
                        <a:pt x="402" y="18"/>
                      </a:lnTo>
                      <a:lnTo>
                        <a:pt x="0" y="40"/>
                      </a:lnTo>
                      <a:lnTo>
                        <a:pt x="0" y="23"/>
                      </a:lnTo>
                      <a:lnTo>
                        <a:pt x="402" y="0"/>
                      </a:lnTo>
                      <a:close/>
                    </a:path>
                  </a:pathLst>
                </a:custGeom>
                <a:solidFill>
                  <a:srgbClr val="444444"/>
                </a:solidFill>
                <a:ln w="9525">
                  <a:noFill/>
                  <a:round/>
                  <a:headEnd/>
                  <a:tailEnd/>
                </a:ln>
              </p:spPr>
              <p:txBody>
                <a:bodyPr/>
                <a:lstStyle/>
                <a:p>
                  <a:endParaRPr lang="en-US" sz="2000"/>
                </a:p>
              </p:txBody>
            </p:sp>
            <p:sp>
              <p:nvSpPr>
                <p:cNvPr id="580630" name="Freeform 22"/>
                <p:cNvSpPr>
                  <a:spLocks/>
                </p:cNvSpPr>
                <p:nvPr/>
              </p:nvSpPr>
              <p:spPr bwMode="auto">
                <a:xfrm>
                  <a:off x="2598" y="2129"/>
                  <a:ext cx="402" cy="39"/>
                </a:xfrm>
                <a:custGeom>
                  <a:avLst/>
                  <a:gdLst/>
                  <a:ahLst/>
                  <a:cxnLst>
                    <a:cxn ang="0">
                      <a:pos x="402" y="0"/>
                    </a:cxn>
                    <a:cxn ang="0">
                      <a:pos x="402" y="17"/>
                    </a:cxn>
                    <a:cxn ang="0">
                      <a:pos x="0" y="39"/>
                    </a:cxn>
                    <a:cxn ang="0">
                      <a:pos x="0" y="21"/>
                    </a:cxn>
                    <a:cxn ang="0">
                      <a:pos x="402" y="0"/>
                    </a:cxn>
                  </a:cxnLst>
                  <a:rect l="0" t="0" r="r" b="b"/>
                  <a:pathLst>
                    <a:path w="402" h="39">
                      <a:moveTo>
                        <a:pt x="402" y="0"/>
                      </a:moveTo>
                      <a:lnTo>
                        <a:pt x="402" y="17"/>
                      </a:lnTo>
                      <a:lnTo>
                        <a:pt x="0" y="39"/>
                      </a:lnTo>
                      <a:lnTo>
                        <a:pt x="0" y="21"/>
                      </a:lnTo>
                      <a:lnTo>
                        <a:pt x="402" y="0"/>
                      </a:lnTo>
                      <a:close/>
                    </a:path>
                  </a:pathLst>
                </a:custGeom>
                <a:solidFill>
                  <a:srgbClr val="444444"/>
                </a:solidFill>
                <a:ln w="9525">
                  <a:noFill/>
                  <a:round/>
                  <a:headEnd/>
                  <a:tailEnd/>
                </a:ln>
              </p:spPr>
              <p:txBody>
                <a:bodyPr/>
                <a:lstStyle/>
                <a:p>
                  <a:endParaRPr lang="en-US" sz="2000"/>
                </a:p>
              </p:txBody>
            </p:sp>
            <p:sp>
              <p:nvSpPr>
                <p:cNvPr id="580631" name="Freeform 23"/>
                <p:cNvSpPr>
                  <a:spLocks/>
                </p:cNvSpPr>
                <p:nvPr/>
              </p:nvSpPr>
              <p:spPr bwMode="auto">
                <a:xfrm>
                  <a:off x="2598" y="2128"/>
                  <a:ext cx="402" cy="39"/>
                </a:xfrm>
                <a:custGeom>
                  <a:avLst/>
                  <a:gdLst/>
                  <a:ahLst/>
                  <a:cxnLst>
                    <a:cxn ang="0">
                      <a:pos x="402" y="0"/>
                    </a:cxn>
                    <a:cxn ang="0">
                      <a:pos x="402" y="18"/>
                    </a:cxn>
                    <a:cxn ang="0">
                      <a:pos x="0" y="39"/>
                    </a:cxn>
                    <a:cxn ang="0">
                      <a:pos x="0" y="22"/>
                    </a:cxn>
                    <a:cxn ang="0">
                      <a:pos x="402" y="0"/>
                    </a:cxn>
                  </a:cxnLst>
                  <a:rect l="0" t="0" r="r" b="b"/>
                  <a:pathLst>
                    <a:path w="402" h="39">
                      <a:moveTo>
                        <a:pt x="402" y="0"/>
                      </a:moveTo>
                      <a:lnTo>
                        <a:pt x="402" y="18"/>
                      </a:lnTo>
                      <a:lnTo>
                        <a:pt x="0" y="39"/>
                      </a:lnTo>
                      <a:lnTo>
                        <a:pt x="0" y="22"/>
                      </a:lnTo>
                      <a:lnTo>
                        <a:pt x="402" y="0"/>
                      </a:lnTo>
                      <a:close/>
                    </a:path>
                  </a:pathLst>
                </a:custGeom>
                <a:solidFill>
                  <a:srgbClr val="444444"/>
                </a:solidFill>
                <a:ln w="9525">
                  <a:noFill/>
                  <a:round/>
                  <a:headEnd/>
                  <a:tailEnd/>
                </a:ln>
              </p:spPr>
              <p:txBody>
                <a:bodyPr/>
                <a:lstStyle/>
                <a:p>
                  <a:endParaRPr lang="en-US" sz="2000"/>
                </a:p>
              </p:txBody>
            </p:sp>
            <p:sp>
              <p:nvSpPr>
                <p:cNvPr id="580632" name="Freeform 24"/>
                <p:cNvSpPr>
                  <a:spLocks/>
                </p:cNvSpPr>
                <p:nvPr/>
              </p:nvSpPr>
              <p:spPr bwMode="auto">
                <a:xfrm>
                  <a:off x="2598" y="2127"/>
                  <a:ext cx="402" cy="39"/>
                </a:xfrm>
                <a:custGeom>
                  <a:avLst/>
                  <a:gdLst/>
                  <a:ahLst/>
                  <a:cxnLst>
                    <a:cxn ang="0">
                      <a:pos x="402" y="0"/>
                    </a:cxn>
                    <a:cxn ang="0">
                      <a:pos x="402" y="18"/>
                    </a:cxn>
                    <a:cxn ang="0">
                      <a:pos x="0" y="39"/>
                    </a:cxn>
                    <a:cxn ang="0">
                      <a:pos x="0" y="22"/>
                    </a:cxn>
                    <a:cxn ang="0">
                      <a:pos x="402" y="0"/>
                    </a:cxn>
                  </a:cxnLst>
                  <a:rect l="0" t="0" r="r" b="b"/>
                  <a:pathLst>
                    <a:path w="402" h="39">
                      <a:moveTo>
                        <a:pt x="402" y="0"/>
                      </a:moveTo>
                      <a:lnTo>
                        <a:pt x="402" y="18"/>
                      </a:lnTo>
                      <a:lnTo>
                        <a:pt x="0" y="39"/>
                      </a:lnTo>
                      <a:lnTo>
                        <a:pt x="0" y="22"/>
                      </a:lnTo>
                      <a:lnTo>
                        <a:pt x="402" y="0"/>
                      </a:lnTo>
                      <a:close/>
                    </a:path>
                  </a:pathLst>
                </a:custGeom>
                <a:solidFill>
                  <a:srgbClr val="444444"/>
                </a:solidFill>
                <a:ln w="9525">
                  <a:noFill/>
                  <a:round/>
                  <a:headEnd/>
                  <a:tailEnd/>
                </a:ln>
              </p:spPr>
              <p:txBody>
                <a:bodyPr/>
                <a:lstStyle/>
                <a:p>
                  <a:endParaRPr lang="en-US" sz="2000"/>
                </a:p>
              </p:txBody>
            </p:sp>
            <p:sp>
              <p:nvSpPr>
                <p:cNvPr id="580633" name="Freeform 25"/>
                <p:cNvSpPr>
                  <a:spLocks/>
                </p:cNvSpPr>
                <p:nvPr/>
              </p:nvSpPr>
              <p:spPr bwMode="auto">
                <a:xfrm>
                  <a:off x="2598" y="2127"/>
                  <a:ext cx="402" cy="38"/>
                </a:xfrm>
                <a:custGeom>
                  <a:avLst/>
                  <a:gdLst/>
                  <a:ahLst/>
                  <a:cxnLst>
                    <a:cxn ang="0">
                      <a:pos x="402" y="0"/>
                    </a:cxn>
                    <a:cxn ang="0">
                      <a:pos x="402" y="18"/>
                    </a:cxn>
                    <a:cxn ang="0">
                      <a:pos x="0" y="38"/>
                    </a:cxn>
                    <a:cxn ang="0">
                      <a:pos x="0" y="21"/>
                    </a:cxn>
                    <a:cxn ang="0">
                      <a:pos x="402" y="0"/>
                    </a:cxn>
                  </a:cxnLst>
                  <a:rect l="0" t="0" r="r" b="b"/>
                  <a:pathLst>
                    <a:path w="402" h="38">
                      <a:moveTo>
                        <a:pt x="402" y="0"/>
                      </a:moveTo>
                      <a:lnTo>
                        <a:pt x="402" y="18"/>
                      </a:lnTo>
                      <a:lnTo>
                        <a:pt x="0" y="38"/>
                      </a:lnTo>
                      <a:lnTo>
                        <a:pt x="0" y="21"/>
                      </a:lnTo>
                      <a:lnTo>
                        <a:pt x="402" y="0"/>
                      </a:lnTo>
                      <a:close/>
                    </a:path>
                  </a:pathLst>
                </a:custGeom>
                <a:solidFill>
                  <a:srgbClr val="444444"/>
                </a:solidFill>
                <a:ln w="9525">
                  <a:noFill/>
                  <a:round/>
                  <a:headEnd/>
                  <a:tailEnd/>
                </a:ln>
              </p:spPr>
              <p:txBody>
                <a:bodyPr/>
                <a:lstStyle/>
                <a:p>
                  <a:endParaRPr lang="en-US" sz="2000"/>
                </a:p>
              </p:txBody>
            </p:sp>
            <p:sp>
              <p:nvSpPr>
                <p:cNvPr id="580634" name="Freeform 26"/>
                <p:cNvSpPr>
                  <a:spLocks/>
                </p:cNvSpPr>
                <p:nvPr/>
              </p:nvSpPr>
              <p:spPr bwMode="auto">
                <a:xfrm>
                  <a:off x="2598" y="2126"/>
                  <a:ext cx="402" cy="39"/>
                </a:xfrm>
                <a:custGeom>
                  <a:avLst/>
                  <a:gdLst/>
                  <a:ahLst/>
                  <a:cxnLst>
                    <a:cxn ang="0">
                      <a:pos x="402" y="0"/>
                    </a:cxn>
                    <a:cxn ang="0">
                      <a:pos x="402" y="19"/>
                    </a:cxn>
                    <a:cxn ang="0">
                      <a:pos x="0" y="39"/>
                    </a:cxn>
                    <a:cxn ang="0">
                      <a:pos x="0" y="21"/>
                    </a:cxn>
                    <a:cxn ang="0">
                      <a:pos x="402" y="0"/>
                    </a:cxn>
                  </a:cxnLst>
                  <a:rect l="0" t="0" r="r" b="b"/>
                  <a:pathLst>
                    <a:path w="402" h="39">
                      <a:moveTo>
                        <a:pt x="402" y="0"/>
                      </a:moveTo>
                      <a:lnTo>
                        <a:pt x="402" y="19"/>
                      </a:lnTo>
                      <a:lnTo>
                        <a:pt x="0" y="39"/>
                      </a:lnTo>
                      <a:lnTo>
                        <a:pt x="0" y="21"/>
                      </a:lnTo>
                      <a:lnTo>
                        <a:pt x="402" y="0"/>
                      </a:lnTo>
                      <a:close/>
                    </a:path>
                  </a:pathLst>
                </a:custGeom>
                <a:solidFill>
                  <a:srgbClr val="444444"/>
                </a:solidFill>
                <a:ln w="9525">
                  <a:noFill/>
                  <a:round/>
                  <a:headEnd/>
                  <a:tailEnd/>
                </a:ln>
              </p:spPr>
              <p:txBody>
                <a:bodyPr/>
                <a:lstStyle/>
                <a:p>
                  <a:endParaRPr lang="en-US" sz="2000"/>
                </a:p>
              </p:txBody>
            </p:sp>
            <p:sp>
              <p:nvSpPr>
                <p:cNvPr id="580635" name="Freeform 27"/>
                <p:cNvSpPr>
                  <a:spLocks/>
                </p:cNvSpPr>
                <p:nvPr/>
              </p:nvSpPr>
              <p:spPr bwMode="auto">
                <a:xfrm>
                  <a:off x="2598" y="2126"/>
                  <a:ext cx="402" cy="38"/>
                </a:xfrm>
                <a:custGeom>
                  <a:avLst/>
                  <a:gdLst/>
                  <a:ahLst/>
                  <a:cxnLst>
                    <a:cxn ang="0">
                      <a:pos x="402" y="0"/>
                    </a:cxn>
                    <a:cxn ang="0">
                      <a:pos x="402" y="17"/>
                    </a:cxn>
                    <a:cxn ang="0">
                      <a:pos x="0" y="38"/>
                    </a:cxn>
                    <a:cxn ang="0">
                      <a:pos x="0" y="20"/>
                    </a:cxn>
                    <a:cxn ang="0">
                      <a:pos x="402" y="0"/>
                    </a:cxn>
                  </a:cxnLst>
                  <a:rect l="0" t="0" r="r" b="b"/>
                  <a:pathLst>
                    <a:path w="402" h="38">
                      <a:moveTo>
                        <a:pt x="402" y="0"/>
                      </a:moveTo>
                      <a:lnTo>
                        <a:pt x="402" y="17"/>
                      </a:lnTo>
                      <a:lnTo>
                        <a:pt x="0" y="38"/>
                      </a:lnTo>
                      <a:lnTo>
                        <a:pt x="0" y="20"/>
                      </a:lnTo>
                      <a:lnTo>
                        <a:pt x="402" y="0"/>
                      </a:lnTo>
                      <a:close/>
                    </a:path>
                  </a:pathLst>
                </a:custGeom>
                <a:solidFill>
                  <a:srgbClr val="444444"/>
                </a:solidFill>
                <a:ln w="9525">
                  <a:noFill/>
                  <a:round/>
                  <a:headEnd/>
                  <a:tailEnd/>
                </a:ln>
              </p:spPr>
              <p:txBody>
                <a:bodyPr/>
                <a:lstStyle/>
                <a:p>
                  <a:endParaRPr lang="en-US" sz="2000"/>
                </a:p>
              </p:txBody>
            </p:sp>
            <p:sp>
              <p:nvSpPr>
                <p:cNvPr id="580636" name="Freeform 28"/>
                <p:cNvSpPr>
                  <a:spLocks/>
                </p:cNvSpPr>
                <p:nvPr/>
              </p:nvSpPr>
              <p:spPr bwMode="auto">
                <a:xfrm>
                  <a:off x="2598" y="2126"/>
                  <a:ext cx="402" cy="37"/>
                </a:xfrm>
                <a:custGeom>
                  <a:avLst/>
                  <a:gdLst/>
                  <a:ahLst/>
                  <a:cxnLst>
                    <a:cxn ang="0">
                      <a:pos x="402" y="0"/>
                    </a:cxn>
                    <a:cxn ang="0">
                      <a:pos x="402" y="17"/>
                    </a:cxn>
                    <a:cxn ang="0">
                      <a:pos x="0" y="37"/>
                    </a:cxn>
                    <a:cxn ang="0">
                      <a:pos x="0" y="20"/>
                    </a:cxn>
                    <a:cxn ang="0">
                      <a:pos x="402" y="0"/>
                    </a:cxn>
                  </a:cxnLst>
                  <a:rect l="0" t="0" r="r" b="b"/>
                  <a:pathLst>
                    <a:path w="402" h="37">
                      <a:moveTo>
                        <a:pt x="402" y="0"/>
                      </a:moveTo>
                      <a:lnTo>
                        <a:pt x="402" y="17"/>
                      </a:lnTo>
                      <a:lnTo>
                        <a:pt x="0" y="37"/>
                      </a:lnTo>
                      <a:lnTo>
                        <a:pt x="0" y="20"/>
                      </a:lnTo>
                      <a:lnTo>
                        <a:pt x="402" y="0"/>
                      </a:lnTo>
                      <a:close/>
                    </a:path>
                  </a:pathLst>
                </a:custGeom>
                <a:solidFill>
                  <a:srgbClr val="444444"/>
                </a:solidFill>
                <a:ln w="9525">
                  <a:noFill/>
                  <a:round/>
                  <a:headEnd/>
                  <a:tailEnd/>
                </a:ln>
              </p:spPr>
              <p:txBody>
                <a:bodyPr/>
                <a:lstStyle/>
                <a:p>
                  <a:endParaRPr lang="en-US" sz="2000"/>
                </a:p>
              </p:txBody>
            </p:sp>
            <p:sp>
              <p:nvSpPr>
                <p:cNvPr id="580637" name="Freeform 29"/>
                <p:cNvSpPr>
                  <a:spLocks/>
                </p:cNvSpPr>
                <p:nvPr/>
              </p:nvSpPr>
              <p:spPr bwMode="auto">
                <a:xfrm>
                  <a:off x="2598" y="2125"/>
                  <a:ext cx="402" cy="37"/>
                </a:xfrm>
                <a:custGeom>
                  <a:avLst/>
                  <a:gdLst/>
                  <a:ahLst/>
                  <a:cxnLst>
                    <a:cxn ang="0">
                      <a:pos x="402" y="0"/>
                    </a:cxn>
                    <a:cxn ang="0">
                      <a:pos x="402" y="17"/>
                    </a:cxn>
                    <a:cxn ang="0">
                      <a:pos x="0" y="37"/>
                    </a:cxn>
                    <a:cxn ang="0">
                      <a:pos x="0" y="20"/>
                    </a:cxn>
                    <a:cxn ang="0">
                      <a:pos x="402" y="0"/>
                    </a:cxn>
                  </a:cxnLst>
                  <a:rect l="0" t="0" r="r" b="b"/>
                  <a:pathLst>
                    <a:path w="402" h="37">
                      <a:moveTo>
                        <a:pt x="402" y="0"/>
                      </a:moveTo>
                      <a:lnTo>
                        <a:pt x="402" y="17"/>
                      </a:lnTo>
                      <a:lnTo>
                        <a:pt x="0" y="37"/>
                      </a:lnTo>
                      <a:lnTo>
                        <a:pt x="0" y="20"/>
                      </a:lnTo>
                      <a:lnTo>
                        <a:pt x="402" y="0"/>
                      </a:lnTo>
                      <a:close/>
                    </a:path>
                  </a:pathLst>
                </a:custGeom>
                <a:solidFill>
                  <a:srgbClr val="444444"/>
                </a:solidFill>
                <a:ln w="9525">
                  <a:noFill/>
                  <a:round/>
                  <a:headEnd/>
                  <a:tailEnd/>
                </a:ln>
              </p:spPr>
              <p:txBody>
                <a:bodyPr/>
                <a:lstStyle/>
                <a:p>
                  <a:endParaRPr lang="en-US" sz="2000"/>
                </a:p>
              </p:txBody>
            </p:sp>
            <p:sp>
              <p:nvSpPr>
                <p:cNvPr id="580638" name="Freeform 30"/>
                <p:cNvSpPr>
                  <a:spLocks/>
                </p:cNvSpPr>
                <p:nvPr/>
              </p:nvSpPr>
              <p:spPr bwMode="auto">
                <a:xfrm>
                  <a:off x="2598" y="2124"/>
                  <a:ext cx="402" cy="37"/>
                </a:xfrm>
                <a:custGeom>
                  <a:avLst/>
                  <a:gdLst/>
                  <a:ahLst/>
                  <a:cxnLst>
                    <a:cxn ang="0">
                      <a:pos x="402" y="0"/>
                    </a:cxn>
                    <a:cxn ang="0">
                      <a:pos x="402" y="17"/>
                    </a:cxn>
                    <a:cxn ang="0">
                      <a:pos x="0" y="37"/>
                    </a:cxn>
                    <a:cxn ang="0">
                      <a:pos x="0" y="21"/>
                    </a:cxn>
                    <a:cxn ang="0">
                      <a:pos x="402" y="0"/>
                    </a:cxn>
                  </a:cxnLst>
                  <a:rect l="0" t="0" r="r" b="b"/>
                  <a:pathLst>
                    <a:path w="402" h="37">
                      <a:moveTo>
                        <a:pt x="402" y="0"/>
                      </a:moveTo>
                      <a:lnTo>
                        <a:pt x="402" y="17"/>
                      </a:lnTo>
                      <a:lnTo>
                        <a:pt x="0" y="37"/>
                      </a:lnTo>
                      <a:lnTo>
                        <a:pt x="0" y="21"/>
                      </a:lnTo>
                      <a:lnTo>
                        <a:pt x="402" y="0"/>
                      </a:lnTo>
                      <a:close/>
                    </a:path>
                  </a:pathLst>
                </a:custGeom>
                <a:solidFill>
                  <a:srgbClr val="444444"/>
                </a:solidFill>
                <a:ln w="9525">
                  <a:noFill/>
                  <a:round/>
                  <a:headEnd/>
                  <a:tailEnd/>
                </a:ln>
              </p:spPr>
              <p:txBody>
                <a:bodyPr/>
                <a:lstStyle/>
                <a:p>
                  <a:endParaRPr lang="en-US" sz="2000"/>
                </a:p>
              </p:txBody>
            </p:sp>
            <p:sp>
              <p:nvSpPr>
                <p:cNvPr id="580639" name="Freeform 31"/>
                <p:cNvSpPr>
                  <a:spLocks/>
                </p:cNvSpPr>
                <p:nvPr/>
              </p:nvSpPr>
              <p:spPr bwMode="auto">
                <a:xfrm>
                  <a:off x="2598" y="2123"/>
                  <a:ext cx="402" cy="38"/>
                </a:xfrm>
                <a:custGeom>
                  <a:avLst/>
                  <a:gdLst/>
                  <a:ahLst/>
                  <a:cxnLst>
                    <a:cxn ang="0">
                      <a:pos x="402" y="0"/>
                    </a:cxn>
                    <a:cxn ang="0">
                      <a:pos x="402" y="17"/>
                    </a:cxn>
                    <a:cxn ang="0">
                      <a:pos x="0" y="38"/>
                    </a:cxn>
                    <a:cxn ang="0">
                      <a:pos x="0" y="20"/>
                    </a:cxn>
                    <a:cxn ang="0">
                      <a:pos x="402" y="0"/>
                    </a:cxn>
                  </a:cxnLst>
                  <a:rect l="0" t="0" r="r" b="b"/>
                  <a:pathLst>
                    <a:path w="402" h="38">
                      <a:moveTo>
                        <a:pt x="402" y="0"/>
                      </a:moveTo>
                      <a:lnTo>
                        <a:pt x="402" y="17"/>
                      </a:lnTo>
                      <a:lnTo>
                        <a:pt x="0" y="38"/>
                      </a:lnTo>
                      <a:lnTo>
                        <a:pt x="0" y="20"/>
                      </a:lnTo>
                      <a:lnTo>
                        <a:pt x="402" y="0"/>
                      </a:lnTo>
                      <a:close/>
                    </a:path>
                  </a:pathLst>
                </a:custGeom>
                <a:solidFill>
                  <a:srgbClr val="444444"/>
                </a:solidFill>
                <a:ln w="9525">
                  <a:noFill/>
                  <a:round/>
                  <a:headEnd/>
                  <a:tailEnd/>
                </a:ln>
              </p:spPr>
              <p:txBody>
                <a:bodyPr/>
                <a:lstStyle/>
                <a:p>
                  <a:endParaRPr lang="en-US" sz="2000"/>
                </a:p>
              </p:txBody>
            </p:sp>
            <p:sp>
              <p:nvSpPr>
                <p:cNvPr id="580640" name="Freeform 32"/>
                <p:cNvSpPr>
                  <a:spLocks/>
                </p:cNvSpPr>
                <p:nvPr/>
              </p:nvSpPr>
              <p:spPr bwMode="auto">
                <a:xfrm>
                  <a:off x="2598" y="2123"/>
                  <a:ext cx="402" cy="37"/>
                </a:xfrm>
                <a:custGeom>
                  <a:avLst/>
                  <a:gdLst/>
                  <a:ahLst/>
                  <a:cxnLst>
                    <a:cxn ang="0">
                      <a:pos x="402" y="0"/>
                    </a:cxn>
                    <a:cxn ang="0">
                      <a:pos x="402" y="17"/>
                    </a:cxn>
                    <a:cxn ang="0">
                      <a:pos x="0" y="37"/>
                    </a:cxn>
                    <a:cxn ang="0">
                      <a:pos x="0" y="19"/>
                    </a:cxn>
                    <a:cxn ang="0">
                      <a:pos x="402" y="0"/>
                    </a:cxn>
                  </a:cxnLst>
                  <a:rect l="0" t="0" r="r" b="b"/>
                  <a:pathLst>
                    <a:path w="402" h="37">
                      <a:moveTo>
                        <a:pt x="402" y="0"/>
                      </a:moveTo>
                      <a:lnTo>
                        <a:pt x="402" y="17"/>
                      </a:lnTo>
                      <a:lnTo>
                        <a:pt x="0" y="37"/>
                      </a:lnTo>
                      <a:lnTo>
                        <a:pt x="0" y="19"/>
                      </a:lnTo>
                      <a:lnTo>
                        <a:pt x="402" y="0"/>
                      </a:lnTo>
                      <a:close/>
                    </a:path>
                  </a:pathLst>
                </a:custGeom>
                <a:solidFill>
                  <a:srgbClr val="444444"/>
                </a:solidFill>
                <a:ln w="9525">
                  <a:noFill/>
                  <a:round/>
                  <a:headEnd/>
                  <a:tailEnd/>
                </a:ln>
              </p:spPr>
              <p:txBody>
                <a:bodyPr/>
                <a:lstStyle/>
                <a:p>
                  <a:endParaRPr lang="en-US" sz="2000"/>
                </a:p>
              </p:txBody>
            </p:sp>
            <p:sp>
              <p:nvSpPr>
                <p:cNvPr id="580641" name="Freeform 33"/>
                <p:cNvSpPr>
                  <a:spLocks/>
                </p:cNvSpPr>
                <p:nvPr/>
              </p:nvSpPr>
              <p:spPr bwMode="auto">
                <a:xfrm>
                  <a:off x="2598" y="2122"/>
                  <a:ext cx="402" cy="36"/>
                </a:xfrm>
                <a:custGeom>
                  <a:avLst/>
                  <a:gdLst/>
                  <a:ahLst/>
                  <a:cxnLst>
                    <a:cxn ang="0">
                      <a:pos x="402" y="0"/>
                    </a:cxn>
                    <a:cxn ang="0">
                      <a:pos x="402" y="18"/>
                    </a:cxn>
                    <a:cxn ang="0">
                      <a:pos x="0" y="36"/>
                    </a:cxn>
                    <a:cxn ang="0">
                      <a:pos x="0" y="19"/>
                    </a:cxn>
                    <a:cxn ang="0">
                      <a:pos x="402" y="0"/>
                    </a:cxn>
                  </a:cxnLst>
                  <a:rect l="0" t="0" r="r" b="b"/>
                  <a:pathLst>
                    <a:path w="402" h="36">
                      <a:moveTo>
                        <a:pt x="402" y="0"/>
                      </a:moveTo>
                      <a:lnTo>
                        <a:pt x="402" y="18"/>
                      </a:lnTo>
                      <a:lnTo>
                        <a:pt x="0" y="36"/>
                      </a:lnTo>
                      <a:lnTo>
                        <a:pt x="0" y="19"/>
                      </a:lnTo>
                      <a:lnTo>
                        <a:pt x="402" y="0"/>
                      </a:lnTo>
                      <a:close/>
                    </a:path>
                  </a:pathLst>
                </a:custGeom>
                <a:solidFill>
                  <a:srgbClr val="6E6E6E"/>
                </a:solidFill>
                <a:ln w="9525">
                  <a:noFill/>
                  <a:round/>
                  <a:headEnd/>
                  <a:tailEnd/>
                </a:ln>
              </p:spPr>
              <p:txBody>
                <a:bodyPr/>
                <a:lstStyle/>
                <a:p>
                  <a:endParaRPr lang="en-US" sz="2000"/>
                </a:p>
              </p:txBody>
            </p:sp>
            <p:sp>
              <p:nvSpPr>
                <p:cNvPr id="580642" name="Freeform 34"/>
                <p:cNvSpPr>
                  <a:spLocks/>
                </p:cNvSpPr>
                <p:nvPr/>
              </p:nvSpPr>
              <p:spPr bwMode="auto">
                <a:xfrm>
                  <a:off x="2598" y="2122"/>
                  <a:ext cx="402" cy="35"/>
                </a:xfrm>
                <a:custGeom>
                  <a:avLst/>
                  <a:gdLst/>
                  <a:ahLst/>
                  <a:cxnLst>
                    <a:cxn ang="0">
                      <a:pos x="402" y="0"/>
                    </a:cxn>
                    <a:cxn ang="0">
                      <a:pos x="402" y="17"/>
                    </a:cxn>
                    <a:cxn ang="0">
                      <a:pos x="0" y="35"/>
                    </a:cxn>
                    <a:cxn ang="0">
                      <a:pos x="0" y="18"/>
                    </a:cxn>
                    <a:cxn ang="0">
                      <a:pos x="402" y="0"/>
                    </a:cxn>
                  </a:cxnLst>
                  <a:rect l="0" t="0" r="r" b="b"/>
                  <a:pathLst>
                    <a:path w="402" h="35">
                      <a:moveTo>
                        <a:pt x="402" y="0"/>
                      </a:moveTo>
                      <a:lnTo>
                        <a:pt x="402" y="17"/>
                      </a:lnTo>
                      <a:lnTo>
                        <a:pt x="0" y="35"/>
                      </a:lnTo>
                      <a:lnTo>
                        <a:pt x="0" y="18"/>
                      </a:lnTo>
                      <a:lnTo>
                        <a:pt x="402" y="0"/>
                      </a:lnTo>
                      <a:close/>
                    </a:path>
                  </a:pathLst>
                </a:custGeom>
                <a:solidFill>
                  <a:srgbClr val="6E6E6E"/>
                </a:solidFill>
                <a:ln w="9525">
                  <a:noFill/>
                  <a:round/>
                  <a:headEnd/>
                  <a:tailEnd/>
                </a:ln>
              </p:spPr>
              <p:txBody>
                <a:bodyPr/>
                <a:lstStyle/>
                <a:p>
                  <a:endParaRPr lang="en-US" sz="2000"/>
                </a:p>
              </p:txBody>
            </p:sp>
            <p:sp>
              <p:nvSpPr>
                <p:cNvPr id="580643" name="Freeform 35"/>
                <p:cNvSpPr>
                  <a:spLocks/>
                </p:cNvSpPr>
                <p:nvPr/>
              </p:nvSpPr>
              <p:spPr bwMode="auto">
                <a:xfrm>
                  <a:off x="2598" y="2121"/>
                  <a:ext cx="402" cy="36"/>
                </a:xfrm>
                <a:custGeom>
                  <a:avLst/>
                  <a:gdLst/>
                  <a:ahLst/>
                  <a:cxnLst>
                    <a:cxn ang="0">
                      <a:pos x="402" y="0"/>
                    </a:cxn>
                    <a:cxn ang="0">
                      <a:pos x="402" y="18"/>
                    </a:cxn>
                    <a:cxn ang="0">
                      <a:pos x="0" y="36"/>
                    </a:cxn>
                    <a:cxn ang="0">
                      <a:pos x="0" y="19"/>
                    </a:cxn>
                    <a:cxn ang="0">
                      <a:pos x="402" y="0"/>
                    </a:cxn>
                  </a:cxnLst>
                  <a:rect l="0" t="0" r="r" b="b"/>
                  <a:pathLst>
                    <a:path w="402" h="36">
                      <a:moveTo>
                        <a:pt x="402" y="0"/>
                      </a:moveTo>
                      <a:lnTo>
                        <a:pt x="402" y="18"/>
                      </a:lnTo>
                      <a:lnTo>
                        <a:pt x="0" y="36"/>
                      </a:lnTo>
                      <a:lnTo>
                        <a:pt x="0" y="19"/>
                      </a:lnTo>
                      <a:lnTo>
                        <a:pt x="402" y="0"/>
                      </a:lnTo>
                      <a:close/>
                    </a:path>
                  </a:pathLst>
                </a:custGeom>
                <a:solidFill>
                  <a:srgbClr val="6E6E6E"/>
                </a:solidFill>
                <a:ln w="9525">
                  <a:noFill/>
                  <a:round/>
                  <a:headEnd/>
                  <a:tailEnd/>
                </a:ln>
              </p:spPr>
              <p:txBody>
                <a:bodyPr/>
                <a:lstStyle/>
                <a:p>
                  <a:endParaRPr lang="en-US" sz="2000"/>
                </a:p>
              </p:txBody>
            </p:sp>
            <p:sp>
              <p:nvSpPr>
                <p:cNvPr id="580644" name="Freeform 36"/>
                <p:cNvSpPr>
                  <a:spLocks/>
                </p:cNvSpPr>
                <p:nvPr/>
              </p:nvSpPr>
              <p:spPr bwMode="auto">
                <a:xfrm>
                  <a:off x="2598" y="2121"/>
                  <a:ext cx="402" cy="36"/>
                </a:xfrm>
                <a:custGeom>
                  <a:avLst/>
                  <a:gdLst/>
                  <a:ahLst/>
                  <a:cxnLst>
                    <a:cxn ang="0">
                      <a:pos x="402" y="0"/>
                    </a:cxn>
                    <a:cxn ang="0">
                      <a:pos x="402" y="17"/>
                    </a:cxn>
                    <a:cxn ang="0">
                      <a:pos x="0" y="36"/>
                    </a:cxn>
                    <a:cxn ang="0">
                      <a:pos x="0" y="18"/>
                    </a:cxn>
                    <a:cxn ang="0">
                      <a:pos x="402" y="0"/>
                    </a:cxn>
                  </a:cxnLst>
                  <a:rect l="0" t="0" r="r" b="b"/>
                  <a:pathLst>
                    <a:path w="402" h="36">
                      <a:moveTo>
                        <a:pt x="402" y="0"/>
                      </a:moveTo>
                      <a:lnTo>
                        <a:pt x="402" y="17"/>
                      </a:lnTo>
                      <a:lnTo>
                        <a:pt x="0" y="36"/>
                      </a:lnTo>
                      <a:lnTo>
                        <a:pt x="0" y="18"/>
                      </a:lnTo>
                      <a:lnTo>
                        <a:pt x="402" y="0"/>
                      </a:lnTo>
                      <a:close/>
                    </a:path>
                  </a:pathLst>
                </a:custGeom>
                <a:solidFill>
                  <a:srgbClr val="6E6E6E"/>
                </a:solidFill>
                <a:ln w="9525">
                  <a:noFill/>
                  <a:round/>
                  <a:headEnd/>
                  <a:tailEnd/>
                </a:ln>
              </p:spPr>
              <p:txBody>
                <a:bodyPr/>
                <a:lstStyle/>
                <a:p>
                  <a:endParaRPr lang="en-US" sz="2000"/>
                </a:p>
              </p:txBody>
            </p:sp>
            <p:sp>
              <p:nvSpPr>
                <p:cNvPr id="580645" name="Freeform 37"/>
                <p:cNvSpPr>
                  <a:spLocks/>
                </p:cNvSpPr>
                <p:nvPr/>
              </p:nvSpPr>
              <p:spPr bwMode="auto">
                <a:xfrm>
                  <a:off x="2598" y="2120"/>
                  <a:ext cx="402" cy="35"/>
                </a:xfrm>
                <a:custGeom>
                  <a:avLst/>
                  <a:gdLst/>
                  <a:ahLst/>
                  <a:cxnLst>
                    <a:cxn ang="0">
                      <a:pos x="402" y="0"/>
                    </a:cxn>
                    <a:cxn ang="0">
                      <a:pos x="402" y="17"/>
                    </a:cxn>
                    <a:cxn ang="0">
                      <a:pos x="0" y="35"/>
                    </a:cxn>
                    <a:cxn ang="0">
                      <a:pos x="0" y="19"/>
                    </a:cxn>
                    <a:cxn ang="0">
                      <a:pos x="402" y="0"/>
                    </a:cxn>
                  </a:cxnLst>
                  <a:rect l="0" t="0" r="r" b="b"/>
                  <a:pathLst>
                    <a:path w="402" h="35">
                      <a:moveTo>
                        <a:pt x="402" y="0"/>
                      </a:moveTo>
                      <a:lnTo>
                        <a:pt x="402" y="17"/>
                      </a:lnTo>
                      <a:lnTo>
                        <a:pt x="0" y="35"/>
                      </a:lnTo>
                      <a:lnTo>
                        <a:pt x="0" y="19"/>
                      </a:lnTo>
                      <a:lnTo>
                        <a:pt x="402" y="0"/>
                      </a:lnTo>
                      <a:close/>
                    </a:path>
                  </a:pathLst>
                </a:custGeom>
                <a:solidFill>
                  <a:srgbClr val="6E6E6E"/>
                </a:solidFill>
                <a:ln w="9525">
                  <a:noFill/>
                  <a:round/>
                  <a:headEnd/>
                  <a:tailEnd/>
                </a:ln>
              </p:spPr>
              <p:txBody>
                <a:bodyPr/>
                <a:lstStyle/>
                <a:p>
                  <a:endParaRPr lang="en-US" sz="2000"/>
                </a:p>
              </p:txBody>
            </p:sp>
            <p:sp>
              <p:nvSpPr>
                <p:cNvPr id="580646" name="Freeform 38"/>
                <p:cNvSpPr>
                  <a:spLocks/>
                </p:cNvSpPr>
                <p:nvPr/>
              </p:nvSpPr>
              <p:spPr bwMode="auto">
                <a:xfrm>
                  <a:off x="2598" y="2119"/>
                  <a:ext cx="402" cy="36"/>
                </a:xfrm>
                <a:custGeom>
                  <a:avLst/>
                  <a:gdLst/>
                  <a:ahLst/>
                  <a:cxnLst>
                    <a:cxn ang="0">
                      <a:pos x="402" y="0"/>
                    </a:cxn>
                    <a:cxn ang="0">
                      <a:pos x="402" y="17"/>
                    </a:cxn>
                    <a:cxn ang="0">
                      <a:pos x="0" y="36"/>
                    </a:cxn>
                    <a:cxn ang="0">
                      <a:pos x="0" y="19"/>
                    </a:cxn>
                    <a:cxn ang="0">
                      <a:pos x="402" y="0"/>
                    </a:cxn>
                  </a:cxnLst>
                  <a:rect l="0" t="0" r="r" b="b"/>
                  <a:pathLst>
                    <a:path w="402" h="36">
                      <a:moveTo>
                        <a:pt x="402" y="0"/>
                      </a:moveTo>
                      <a:lnTo>
                        <a:pt x="402" y="17"/>
                      </a:lnTo>
                      <a:lnTo>
                        <a:pt x="0" y="36"/>
                      </a:lnTo>
                      <a:lnTo>
                        <a:pt x="0" y="19"/>
                      </a:lnTo>
                      <a:lnTo>
                        <a:pt x="402" y="0"/>
                      </a:lnTo>
                      <a:close/>
                    </a:path>
                  </a:pathLst>
                </a:custGeom>
                <a:solidFill>
                  <a:srgbClr val="6E6E6E"/>
                </a:solidFill>
                <a:ln w="9525">
                  <a:noFill/>
                  <a:round/>
                  <a:headEnd/>
                  <a:tailEnd/>
                </a:ln>
              </p:spPr>
              <p:txBody>
                <a:bodyPr/>
                <a:lstStyle/>
                <a:p>
                  <a:endParaRPr lang="en-US" sz="2000"/>
                </a:p>
              </p:txBody>
            </p:sp>
            <p:sp>
              <p:nvSpPr>
                <p:cNvPr id="580647" name="Freeform 39"/>
                <p:cNvSpPr>
                  <a:spLocks/>
                </p:cNvSpPr>
                <p:nvPr/>
              </p:nvSpPr>
              <p:spPr bwMode="auto">
                <a:xfrm>
                  <a:off x="2598" y="2119"/>
                  <a:ext cx="402" cy="35"/>
                </a:xfrm>
                <a:custGeom>
                  <a:avLst/>
                  <a:gdLst/>
                  <a:ahLst/>
                  <a:cxnLst>
                    <a:cxn ang="0">
                      <a:pos x="402" y="0"/>
                    </a:cxn>
                    <a:cxn ang="0">
                      <a:pos x="402" y="16"/>
                    </a:cxn>
                    <a:cxn ang="0">
                      <a:pos x="0" y="35"/>
                    </a:cxn>
                    <a:cxn ang="0">
                      <a:pos x="0" y="17"/>
                    </a:cxn>
                    <a:cxn ang="0">
                      <a:pos x="402" y="0"/>
                    </a:cxn>
                  </a:cxnLst>
                  <a:rect l="0" t="0" r="r" b="b"/>
                  <a:pathLst>
                    <a:path w="402" h="35">
                      <a:moveTo>
                        <a:pt x="402" y="0"/>
                      </a:moveTo>
                      <a:lnTo>
                        <a:pt x="402" y="16"/>
                      </a:lnTo>
                      <a:lnTo>
                        <a:pt x="0" y="35"/>
                      </a:lnTo>
                      <a:lnTo>
                        <a:pt x="0" y="17"/>
                      </a:lnTo>
                      <a:lnTo>
                        <a:pt x="402" y="0"/>
                      </a:lnTo>
                      <a:close/>
                    </a:path>
                  </a:pathLst>
                </a:custGeom>
                <a:solidFill>
                  <a:srgbClr val="6E6E6E"/>
                </a:solidFill>
                <a:ln w="9525">
                  <a:noFill/>
                  <a:round/>
                  <a:headEnd/>
                  <a:tailEnd/>
                </a:ln>
              </p:spPr>
              <p:txBody>
                <a:bodyPr/>
                <a:lstStyle/>
                <a:p>
                  <a:endParaRPr lang="en-US" sz="2000"/>
                </a:p>
              </p:txBody>
            </p:sp>
            <p:sp>
              <p:nvSpPr>
                <p:cNvPr id="580648" name="Freeform 40"/>
                <p:cNvSpPr>
                  <a:spLocks/>
                </p:cNvSpPr>
                <p:nvPr/>
              </p:nvSpPr>
              <p:spPr bwMode="auto">
                <a:xfrm>
                  <a:off x="2598" y="2119"/>
                  <a:ext cx="402" cy="34"/>
                </a:xfrm>
                <a:custGeom>
                  <a:avLst/>
                  <a:gdLst/>
                  <a:ahLst/>
                  <a:cxnLst>
                    <a:cxn ang="0">
                      <a:pos x="402" y="0"/>
                    </a:cxn>
                    <a:cxn ang="0">
                      <a:pos x="402" y="16"/>
                    </a:cxn>
                    <a:cxn ang="0">
                      <a:pos x="0" y="34"/>
                    </a:cxn>
                    <a:cxn ang="0">
                      <a:pos x="0" y="16"/>
                    </a:cxn>
                    <a:cxn ang="0">
                      <a:pos x="402" y="0"/>
                    </a:cxn>
                  </a:cxnLst>
                  <a:rect l="0" t="0" r="r" b="b"/>
                  <a:pathLst>
                    <a:path w="402" h="34">
                      <a:moveTo>
                        <a:pt x="402" y="0"/>
                      </a:moveTo>
                      <a:lnTo>
                        <a:pt x="402" y="16"/>
                      </a:lnTo>
                      <a:lnTo>
                        <a:pt x="0" y="34"/>
                      </a:lnTo>
                      <a:lnTo>
                        <a:pt x="0" y="16"/>
                      </a:lnTo>
                      <a:lnTo>
                        <a:pt x="402" y="0"/>
                      </a:lnTo>
                      <a:close/>
                    </a:path>
                  </a:pathLst>
                </a:custGeom>
                <a:solidFill>
                  <a:srgbClr val="6E6E6E"/>
                </a:solidFill>
                <a:ln w="9525">
                  <a:noFill/>
                  <a:round/>
                  <a:headEnd/>
                  <a:tailEnd/>
                </a:ln>
              </p:spPr>
              <p:txBody>
                <a:bodyPr/>
                <a:lstStyle/>
                <a:p>
                  <a:endParaRPr lang="en-US" sz="2000"/>
                </a:p>
              </p:txBody>
            </p:sp>
            <p:sp>
              <p:nvSpPr>
                <p:cNvPr id="580649" name="Freeform 41"/>
                <p:cNvSpPr>
                  <a:spLocks/>
                </p:cNvSpPr>
                <p:nvPr/>
              </p:nvSpPr>
              <p:spPr bwMode="auto">
                <a:xfrm>
                  <a:off x="2598" y="2118"/>
                  <a:ext cx="402" cy="35"/>
                </a:xfrm>
                <a:custGeom>
                  <a:avLst/>
                  <a:gdLst/>
                  <a:ahLst/>
                  <a:cxnLst>
                    <a:cxn ang="0">
                      <a:pos x="402" y="0"/>
                    </a:cxn>
                    <a:cxn ang="0">
                      <a:pos x="402" y="17"/>
                    </a:cxn>
                    <a:cxn ang="0">
                      <a:pos x="0" y="35"/>
                    </a:cxn>
                    <a:cxn ang="0">
                      <a:pos x="0" y="17"/>
                    </a:cxn>
                    <a:cxn ang="0">
                      <a:pos x="402" y="0"/>
                    </a:cxn>
                  </a:cxnLst>
                  <a:rect l="0" t="0" r="r" b="b"/>
                  <a:pathLst>
                    <a:path w="402" h="35">
                      <a:moveTo>
                        <a:pt x="402" y="0"/>
                      </a:moveTo>
                      <a:lnTo>
                        <a:pt x="402" y="17"/>
                      </a:lnTo>
                      <a:lnTo>
                        <a:pt x="0" y="35"/>
                      </a:lnTo>
                      <a:lnTo>
                        <a:pt x="0" y="17"/>
                      </a:lnTo>
                      <a:lnTo>
                        <a:pt x="402" y="0"/>
                      </a:lnTo>
                      <a:close/>
                    </a:path>
                  </a:pathLst>
                </a:custGeom>
                <a:solidFill>
                  <a:srgbClr val="6E6E6E"/>
                </a:solidFill>
                <a:ln w="9525">
                  <a:noFill/>
                  <a:round/>
                  <a:headEnd/>
                  <a:tailEnd/>
                </a:ln>
              </p:spPr>
              <p:txBody>
                <a:bodyPr/>
                <a:lstStyle/>
                <a:p>
                  <a:endParaRPr lang="en-US" sz="2000"/>
                </a:p>
              </p:txBody>
            </p:sp>
            <p:sp>
              <p:nvSpPr>
                <p:cNvPr id="580650" name="Freeform 42"/>
                <p:cNvSpPr>
                  <a:spLocks/>
                </p:cNvSpPr>
                <p:nvPr/>
              </p:nvSpPr>
              <p:spPr bwMode="auto">
                <a:xfrm>
                  <a:off x="2598" y="2117"/>
                  <a:ext cx="402" cy="35"/>
                </a:xfrm>
                <a:custGeom>
                  <a:avLst/>
                  <a:gdLst/>
                  <a:ahLst/>
                  <a:cxnLst>
                    <a:cxn ang="0">
                      <a:pos x="402" y="0"/>
                    </a:cxn>
                    <a:cxn ang="0">
                      <a:pos x="402" y="18"/>
                    </a:cxn>
                    <a:cxn ang="0">
                      <a:pos x="0" y="35"/>
                    </a:cxn>
                    <a:cxn ang="0">
                      <a:pos x="0" y="18"/>
                    </a:cxn>
                    <a:cxn ang="0">
                      <a:pos x="402" y="0"/>
                    </a:cxn>
                  </a:cxnLst>
                  <a:rect l="0" t="0" r="r" b="b"/>
                  <a:pathLst>
                    <a:path w="402" h="35">
                      <a:moveTo>
                        <a:pt x="402" y="0"/>
                      </a:moveTo>
                      <a:lnTo>
                        <a:pt x="402" y="18"/>
                      </a:lnTo>
                      <a:lnTo>
                        <a:pt x="0" y="35"/>
                      </a:lnTo>
                      <a:lnTo>
                        <a:pt x="0" y="18"/>
                      </a:lnTo>
                      <a:lnTo>
                        <a:pt x="402" y="0"/>
                      </a:lnTo>
                      <a:close/>
                    </a:path>
                  </a:pathLst>
                </a:custGeom>
                <a:solidFill>
                  <a:srgbClr val="6E6E6E"/>
                </a:solidFill>
                <a:ln w="9525">
                  <a:noFill/>
                  <a:round/>
                  <a:headEnd/>
                  <a:tailEnd/>
                </a:ln>
              </p:spPr>
              <p:txBody>
                <a:bodyPr/>
                <a:lstStyle/>
                <a:p>
                  <a:endParaRPr lang="en-US" sz="2000"/>
                </a:p>
              </p:txBody>
            </p:sp>
            <p:sp>
              <p:nvSpPr>
                <p:cNvPr id="580651" name="Freeform 43"/>
                <p:cNvSpPr>
                  <a:spLocks/>
                </p:cNvSpPr>
                <p:nvPr/>
              </p:nvSpPr>
              <p:spPr bwMode="auto">
                <a:xfrm>
                  <a:off x="2598" y="2116"/>
                  <a:ext cx="402" cy="34"/>
                </a:xfrm>
                <a:custGeom>
                  <a:avLst/>
                  <a:gdLst/>
                  <a:ahLst/>
                  <a:cxnLst>
                    <a:cxn ang="0">
                      <a:pos x="402" y="0"/>
                    </a:cxn>
                    <a:cxn ang="0">
                      <a:pos x="402" y="18"/>
                    </a:cxn>
                    <a:cxn ang="0">
                      <a:pos x="0" y="34"/>
                    </a:cxn>
                    <a:cxn ang="0">
                      <a:pos x="0" y="18"/>
                    </a:cxn>
                    <a:cxn ang="0">
                      <a:pos x="402" y="0"/>
                    </a:cxn>
                  </a:cxnLst>
                  <a:rect l="0" t="0" r="r" b="b"/>
                  <a:pathLst>
                    <a:path w="402" h="34">
                      <a:moveTo>
                        <a:pt x="402" y="0"/>
                      </a:moveTo>
                      <a:lnTo>
                        <a:pt x="402" y="18"/>
                      </a:lnTo>
                      <a:lnTo>
                        <a:pt x="0" y="34"/>
                      </a:lnTo>
                      <a:lnTo>
                        <a:pt x="0" y="18"/>
                      </a:lnTo>
                      <a:lnTo>
                        <a:pt x="402" y="0"/>
                      </a:lnTo>
                      <a:close/>
                    </a:path>
                  </a:pathLst>
                </a:custGeom>
                <a:solidFill>
                  <a:srgbClr val="6E6E6E"/>
                </a:solidFill>
                <a:ln w="9525">
                  <a:noFill/>
                  <a:round/>
                  <a:headEnd/>
                  <a:tailEnd/>
                </a:ln>
              </p:spPr>
              <p:txBody>
                <a:bodyPr/>
                <a:lstStyle/>
                <a:p>
                  <a:endParaRPr lang="en-US" sz="2000"/>
                </a:p>
              </p:txBody>
            </p:sp>
            <p:sp>
              <p:nvSpPr>
                <p:cNvPr id="580652" name="Freeform 44"/>
                <p:cNvSpPr>
                  <a:spLocks/>
                </p:cNvSpPr>
                <p:nvPr/>
              </p:nvSpPr>
              <p:spPr bwMode="auto">
                <a:xfrm>
                  <a:off x="2598" y="2116"/>
                  <a:ext cx="402" cy="34"/>
                </a:xfrm>
                <a:custGeom>
                  <a:avLst/>
                  <a:gdLst/>
                  <a:ahLst/>
                  <a:cxnLst>
                    <a:cxn ang="0">
                      <a:pos x="402" y="0"/>
                    </a:cxn>
                    <a:cxn ang="0">
                      <a:pos x="402" y="17"/>
                    </a:cxn>
                    <a:cxn ang="0">
                      <a:pos x="0" y="34"/>
                    </a:cxn>
                    <a:cxn ang="0">
                      <a:pos x="0" y="17"/>
                    </a:cxn>
                    <a:cxn ang="0">
                      <a:pos x="402" y="0"/>
                    </a:cxn>
                  </a:cxnLst>
                  <a:rect l="0" t="0" r="r" b="b"/>
                  <a:pathLst>
                    <a:path w="402" h="34">
                      <a:moveTo>
                        <a:pt x="402" y="0"/>
                      </a:moveTo>
                      <a:lnTo>
                        <a:pt x="402" y="17"/>
                      </a:lnTo>
                      <a:lnTo>
                        <a:pt x="0" y="34"/>
                      </a:lnTo>
                      <a:lnTo>
                        <a:pt x="0" y="17"/>
                      </a:lnTo>
                      <a:lnTo>
                        <a:pt x="402" y="0"/>
                      </a:lnTo>
                      <a:close/>
                    </a:path>
                  </a:pathLst>
                </a:custGeom>
                <a:solidFill>
                  <a:srgbClr val="6E6E6E"/>
                </a:solidFill>
                <a:ln w="9525">
                  <a:noFill/>
                  <a:round/>
                  <a:headEnd/>
                  <a:tailEnd/>
                </a:ln>
              </p:spPr>
              <p:txBody>
                <a:bodyPr/>
                <a:lstStyle/>
                <a:p>
                  <a:endParaRPr lang="en-US" sz="2000"/>
                </a:p>
              </p:txBody>
            </p:sp>
            <p:sp>
              <p:nvSpPr>
                <p:cNvPr id="580653" name="Freeform 45"/>
                <p:cNvSpPr>
                  <a:spLocks/>
                </p:cNvSpPr>
                <p:nvPr/>
              </p:nvSpPr>
              <p:spPr bwMode="auto">
                <a:xfrm>
                  <a:off x="2598" y="2116"/>
                  <a:ext cx="402" cy="33"/>
                </a:xfrm>
                <a:custGeom>
                  <a:avLst/>
                  <a:gdLst/>
                  <a:ahLst/>
                  <a:cxnLst>
                    <a:cxn ang="0">
                      <a:pos x="402" y="0"/>
                    </a:cxn>
                    <a:cxn ang="0">
                      <a:pos x="402" y="17"/>
                    </a:cxn>
                    <a:cxn ang="0">
                      <a:pos x="0" y="33"/>
                    </a:cxn>
                    <a:cxn ang="0">
                      <a:pos x="0" y="17"/>
                    </a:cxn>
                    <a:cxn ang="0">
                      <a:pos x="402" y="0"/>
                    </a:cxn>
                  </a:cxnLst>
                  <a:rect l="0" t="0" r="r" b="b"/>
                  <a:pathLst>
                    <a:path w="402" h="33">
                      <a:moveTo>
                        <a:pt x="402" y="0"/>
                      </a:moveTo>
                      <a:lnTo>
                        <a:pt x="402" y="17"/>
                      </a:lnTo>
                      <a:lnTo>
                        <a:pt x="0" y="33"/>
                      </a:lnTo>
                      <a:lnTo>
                        <a:pt x="0" y="17"/>
                      </a:lnTo>
                      <a:lnTo>
                        <a:pt x="402" y="0"/>
                      </a:lnTo>
                      <a:close/>
                    </a:path>
                  </a:pathLst>
                </a:custGeom>
                <a:solidFill>
                  <a:srgbClr val="6E6E6E"/>
                </a:solidFill>
                <a:ln w="9525">
                  <a:noFill/>
                  <a:round/>
                  <a:headEnd/>
                  <a:tailEnd/>
                </a:ln>
              </p:spPr>
              <p:txBody>
                <a:bodyPr/>
                <a:lstStyle/>
                <a:p>
                  <a:endParaRPr lang="en-US" sz="2000"/>
                </a:p>
              </p:txBody>
            </p:sp>
            <p:sp>
              <p:nvSpPr>
                <p:cNvPr id="580654" name="Freeform 46"/>
                <p:cNvSpPr>
                  <a:spLocks/>
                </p:cNvSpPr>
                <p:nvPr/>
              </p:nvSpPr>
              <p:spPr bwMode="auto">
                <a:xfrm>
                  <a:off x="2598" y="2115"/>
                  <a:ext cx="402" cy="33"/>
                </a:xfrm>
                <a:custGeom>
                  <a:avLst/>
                  <a:gdLst/>
                  <a:ahLst/>
                  <a:cxnLst>
                    <a:cxn ang="0">
                      <a:pos x="402" y="0"/>
                    </a:cxn>
                    <a:cxn ang="0">
                      <a:pos x="402" y="17"/>
                    </a:cxn>
                    <a:cxn ang="0">
                      <a:pos x="0" y="33"/>
                    </a:cxn>
                    <a:cxn ang="0">
                      <a:pos x="0" y="16"/>
                    </a:cxn>
                    <a:cxn ang="0">
                      <a:pos x="402" y="0"/>
                    </a:cxn>
                  </a:cxnLst>
                  <a:rect l="0" t="0" r="r" b="b"/>
                  <a:pathLst>
                    <a:path w="402" h="33">
                      <a:moveTo>
                        <a:pt x="402" y="0"/>
                      </a:moveTo>
                      <a:lnTo>
                        <a:pt x="402" y="17"/>
                      </a:lnTo>
                      <a:lnTo>
                        <a:pt x="0" y="33"/>
                      </a:lnTo>
                      <a:lnTo>
                        <a:pt x="0" y="16"/>
                      </a:lnTo>
                      <a:lnTo>
                        <a:pt x="402" y="0"/>
                      </a:lnTo>
                      <a:close/>
                    </a:path>
                  </a:pathLst>
                </a:custGeom>
                <a:solidFill>
                  <a:srgbClr val="6E6E6E"/>
                </a:solidFill>
                <a:ln w="9525">
                  <a:noFill/>
                  <a:round/>
                  <a:headEnd/>
                  <a:tailEnd/>
                </a:ln>
              </p:spPr>
              <p:txBody>
                <a:bodyPr/>
                <a:lstStyle/>
                <a:p>
                  <a:endParaRPr lang="en-US" sz="2000"/>
                </a:p>
              </p:txBody>
            </p:sp>
            <p:sp>
              <p:nvSpPr>
                <p:cNvPr id="580655" name="Freeform 47"/>
                <p:cNvSpPr>
                  <a:spLocks/>
                </p:cNvSpPr>
                <p:nvPr/>
              </p:nvSpPr>
              <p:spPr bwMode="auto">
                <a:xfrm>
                  <a:off x="2598" y="2115"/>
                  <a:ext cx="402" cy="32"/>
                </a:xfrm>
                <a:custGeom>
                  <a:avLst/>
                  <a:gdLst/>
                  <a:ahLst/>
                  <a:cxnLst>
                    <a:cxn ang="0">
                      <a:pos x="402" y="0"/>
                    </a:cxn>
                    <a:cxn ang="0">
                      <a:pos x="402" y="16"/>
                    </a:cxn>
                    <a:cxn ang="0">
                      <a:pos x="0" y="32"/>
                    </a:cxn>
                    <a:cxn ang="0">
                      <a:pos x="0" y="15"/>
                    </a:cxn>
                    <a:cxn ang="0">
                      <a:pos x="402" y="0"/>
                    </a:cxn>
                  </a:cxnLst>
                  <a:rect l="0" t="0" r="r" b="b"/>
                  <a:pathLst>
                    <a:path w="402" h="32">
                      <a:moveTo>
                        <a:pt x="402" y="0"/>
                      </a:moveTo>
                      <a:lnTo>
                        <a:pt x="402" y="16"/>
                      </a:lnTo>
                      <a:lnTo>
                        <a:pt x="0" y="32"/>
                      </a:lnTo>
                      <a:lnTo>
                        <a:pt x="0" y="15"/>
                      </a:lnTo>
                      <a:lnTo>
                        <a:pt x="402" y="0"/>
                      </a:lnTo>
                      <a:close/>
                    </a:path>
                  </a:pathLst>
                </a:custGeom>
                <a:solidFill>
                  <a:srgbClr val="6E6E6E"/>
                </a:solidFill>
                <a:ln w="9525">
                  <a:noFill/>
                  <a:round/>
                  <a:headEnd/>
                  <a:tailEnd/>
                </a:ln>
              </p:spPr>
              <p:txBody>
                <a:bodyPr/>
                <a:lstStyle/>
                <a:p>
                  <a:endParaRPr lang="en-US" sz="2000"/>
                </a:p>
              </p:txBody>
            </p:sp>
            <p:sp>
              <p:nvSpPr>
                <p:cNvPr id="580656" name="Freeform 48"/>
                <p:cNvSpPr>
                  <a:spLocks/>
                </p:cNvSpPr>
                <p:nvPr/>
              </p:nvSpPr>
              <p:spPr bwMode="auto">
                <a:xfrm>
                  <a:off x="2598" y="2114"/>
                  <a:ext cx="402" cy="32"/>
                </a:xfrm>
                <a:custGeom>
                  <a:avLst/>
                  <a:gdLst/>
                  <a:ahLst/>
                  <a:cxnLst>
                    <a:cxn ang="0">
                      <a:pos x="402" y="0"/>
                    </a:cxn>
                    <a:cxn ang="0">
                      <a:pos x="402" y="16"/>
                    </a:cxn>
                    <a:cxn ang="0">
                      <a:pos x="0" y="32"/>
                    </a:cxn>
                    <a:cxn ang="0">
                      <a:pos x="0" y="15"/>
                    </a:cxn>
                    <a:cxn ang="0">
                      <a:pos x="402" y="0"/>
                    </a:cxn>
                  </a:cxnLst>
                  <a:rect l="0" t="0" r="r" b="b"/>
                  <a:pathLst>
                    <a:path w="402" h="32">
                      <a:moveTo>
                        <a:pt x="402" y="0"/>
                      </a:moveTo>
                      <a:lnTo>
                        <a:pt x="402" y="16"/>
                      </a:lnTo>
                      <a:lnTo>
                        <a:pt x="0" y="32"/>
                      </a:lnTo>
                      <a:lnTo>
                        <a:pt x="0" y="15"/>
                      </a:lnTo>
                      <a:lnTo>
                        <a:pt x="402" y="0"/>
                      </a:lnTo>
                      <a:close/>
                    </a:path>
                  </a:pathLst>
                </a:custGeom>
                <a:solidFill>
                  <a:srgbClr val="6E6E6E"/>
                </a:solidFill>
                <a:ln w="9525">
                  <a:noFill/>
                  <a:round/>
                  <a:headEnd/>
                  <a:tailEnd/>
                </a:ln>
              </p:spPr>
              <p:txBody>
                <a:bodyPr/>
                <a:lstStyle/>
                <a:p>
                  <a:endParaRPr lang="en-US" sz="2000"/>
                </a:p>
              </p:txBody>
            </p:sp>
            <p:sp>
              <p:nvSpPr>
                <p:cNvPr id="580657" name="Freeform 49"/>
                <p:cNvSpPr>
                  <a:spLocks/>
                </p:cNvSpPr>
                <p:nvPr/>
              </p:nvSpPr>
              <p:spPr bwMode="auto">
                <a:xfrm>
                  <a:off x="2598" y="2113"/>
                  <a:ext cx="402" cy="33"/>
                </a:xfrm>
                <a:custGeom>
                  <a:avLst/>
                  <a:gdLst/>
                  <a:ahLst/>
                  <a:cxnLst>
                    <a:cxn ang="0">
                      <a:pos x="402" y="0"/>
                    </a:cxn>
                    <a:cxn ang="0">
                      <a:pos x="402" y="16"/>
                    </a:cxn>
                    <a:cxn ang="0">
                      <a:pos x="0" y="33"/>
                    </a:cxn>
                    <a:cxn ang="0">
                      <a:pos x="0" y="16"/>
                    </a:cxn>
                    <a:cxn ang="0">
                      <a:pos x="402" y="0"/>
                    </a:cxn>
                  </a:cxnLst>
                  <a:rect l="0" t="0" r="r" b="b"/>
                  <a:pathLst>
                    <a:path w="402" h="33">
                      <a:moveTo>
                        <a:pt x="402" y="0"/>
                      </a:moveTo>
                      <a:lnTo>
                        <a:pt x="402" y="16"/>
                      </a:lnTo>
                      <a:lnTo>
                        <a:pt x="0" y="33"/>
                      </a:lnTo>
                      <a:lnTo>
                        <a:pt x="0" y="16"/>
                      </a:lnTo>
                      <a:lnTo>
                        <a:pt x="402" y="0"/>
                      </a:lnTo>
                      <a:close/>
                    </a:path>
                  </a:pathLst>
                </a:custGeom>
                <a:solidFill>
                  <a:srgbClr val="6E6E6E"/>
                </a:solidFill>
                <a:ln w="9525">
                  <a:noFill/>
                  <a:round/>
                  <a:headEnd/>
                  <a:tailEnd/>
                </a:ln>
              </p:spPr>
              <p:txBody>
                <a:bodyPr/>
                <a:lstStyle/>
                <a:p>
                  <a:endParaRPr lang="en-US" sz="2000"/>
                </a:p>
              </p:txBody>
            </p:sp>
            <p:sp>
              <p:nvSpPr>
                <p:cNvPr id="580658" name="Freeform 50"/>
                <p:cNvSpPr>
                  <a:spLocks/>
                </p:cNvSpPr>
                <p:nvPr/>
              </p:nvSpPr>
              <p:spPr bwMode="auto">
                <a:xfrm>
                  <a:off x="2598" y="2113"/>
                  <a:ext cx="402" cy="32"/>
                </a:xfrm>
                <a:custGeom>
                  <a:avLst/>
                  <a:gdLst/>
                  <a:ahLst/>
                  <a:cxnLst>
                    <a:cxn ang="0">
                      <a:pos x="402" y="0"/>
                    </a:cxn>
                    <a:cxn ang="0">
                      <a:pos x="402" y="16"/>
                    </a:cxn>
                    <a:cxn ang="0">
                      <a:pos x="0" y="32"/>
                    </a:cxn>
                    <a:cxn ang="0">
                      <a:pos x="0" y="15"/>
                    </a:cxn>
                    <a:cxn ang="0">
                      <a:pos x="402" y="0"/>
                    </a:cxn>
                  </a:cxnLst>
                  <a:rect l="0" t="0" r="r" b="b"/>
                  <a:pathLst>
                    <a:path w="402" h="32">
                      <a:moveTo>
                        <a:pt x="402" y="0"/>
                      </a:moveTo>
                      <a:lnTo>
                        <a:pt x="402" y="16"/>
                      </a:lnTo>
                      <a:lnTo>
                        <a:pt x="0" y="32"/>
                      </a:lnTo>
                      <a:lnTo>
                        <a:pt x="0" y="15"/>
                      </a:lnTo>
                      <a:lnTo>
                        <a:pt x="402" y="0"/>
                      </a:lnTo>
                      <a:close/>
                    </a:path>
                  </a:pathLst>
                </a:custGeom>
                <a:solidFill>
                  <a:srgbClr val="6E6E6E"/>
                </a:solidFill>
                <a:ln w="9525">
                  <a:noFill/>
                  <a:round/>
                  <a:headEnd/>
                  <a:tailEnd/>
                </a:ln>
              </p:spPr>
              <p:txBody>
                <a:bodyPr/>
                <a:lstStyle/>
                <a:p>
                  <a:endParaRPr lang="en-US" sz="2000"/>
                </a:p>
              </p:txBody>
            </p:sp>
            <p:sp>
              <p:nvSpPr>
                <p:cNvPr id="580659" name="Freeform 51"/>
                <p:cNvSpPr>
                  <a:spLocks/>
                </p:cNvSpPr>
                <p:nvPr/>
              </p:nvSpPr>
              <p:spPr bwMode="auto">
                <a:xfrm>
                  <a:off x="2598" y="2112"/>
                  <a:ext cx="402" cy="31"/>
                </a:xfrm>
                <a:custGeom>
                  <a:avLst/>
                  <a:gdLst/>
                  <a:ahLst/>
                  <a:cxnLst>
                    <a:cxn ang="0">
                      <a:pos x="402" y="0"/>
                    </a:cxn>
                    <a:cxn ang="0">
                      <a:pos x="402" y="17"/>
                    </a:cxn>
                    <a:cxn ang="0">
                      <a:pos x="0" y="31"/>
                    </a:cxn>
                    <a:cxn ang="0">
                      <a:pos x="0" y="15"/>
                    </a:cxn>
                    <a:cxn ang="0">
                      <a:pos x="402" y="0"/>
                    </a:cxn>
                  </a:cxnLst>
                  <a:rect l="0" t="0" r="r" b="b"/>
                  <a:pathLst>
                    <a:path w="402" h="31">
                      <a:moveTo>
                        <a:pt x="402" y="0"/>
                      </a:moveTo>
                      <a:lnTo>
                        <a:pt x="402" y="17"/>
                      </a:lnTo>
                      <a:lnTo>
                        <a:pt x="0" y="31"/>
                      </a:lnTo>
                      <a:lnTo>
                        <a:pt x="0" y="15"/>
                      </a:lnTo>
                      <a:lnTo>
                        <a:pt x="402" y="0"/>
                      </a:lnTo>
                      <a:close/>
                    </a:path>
                  </a:pathLst>
                </a:custGeom>
                <a:solidFill>
                  <a:srgbClr val="6E6E6E"/>
                </a:solidFill>
                <a:ln w="9525">
                  <a:noFill/>
                  <a:round/>
                  <a:headEnd/>
                  <a:tailEnd/>
                </a:ln>
              </p:spPr>
              <p:txBody>
                <a:bodyPr/>
                <a:lstStyle/>
                <a:p>
                  <a:endParaRPr lang="en-US" sz="2000"/>
                </a:p>
              </p:txBody>
            </p:sp>
            <p:sp>
              <p:nvSpPr>
                <p:cNvPr id="580660" name="Freeform 52"/>
                <p:cNvSpPr>
                  <a:spLocks/>
                </p:cNvSpPr>
                <p:nvPr/>
              </p:nvSpPr>
              <p:spPr bwMode="auto">
                <a:xfrm>
                  <a:off x="2598" y="2112"/>
                  <a:ext cx="402" cy="31"/>
                </a:xfrm>
                <a:custGeom>
                  <a:avLst/>
                  <a:gdLst/>
                  <a:ahLst/>
                  <a:cxnLst>
                    <a:cxn ang="0">
                      <a:pos x="402" y="0"/>
                    </a:cxn>
                    <a:cxn ang="0">
                      <a:pos x="402" y="16"/>
                    </a:cxn>
                    <a:cxn ang="0">
                      <a:pos x="0" y="31"/>
                    </a:cxn>
                    <a:cxn ang="0">
                      <a:pos x="0" y="14"/>
                    </a:cxn>
                    <a:cxn ang="0">
                      <a:pos x="402" y="0"/>
                    </a:cxn>
                  </a:cxnLst>
                  <a:rect l="0" t="0" r="r" b="b"/>
                  <a:pathLst>
                    <a:path w="402" h="31">
                      <a:moveTo>
                        <a:pt x="402" y="0"/>
                      </a:moveTo>
                      <a:lnTo>
                        <a:pt x="402" y="16"/>
                      </a:lnTo>
                      <a:lnTo>
                        <a:pt x="0" y="31"/>
                      </a:lnTo>
                      <a:lnTo>
                        <a:pt x="0" y="14"/>
                      </a:lnTo>
                      <a:lnTo>
                        <a:pt x="402" y="0"/>
                      </a:lnTo>
                      <a:close/>
                    </a:path>
                  </a:pathLst>
                </a:custGeom>
                <a:solidFill>
                  <a:srgbClr val="6E6E6E"/>
                </a:solidFill>
                <a:ln w="9525">
                  <a:noFill/>
                  <a:round/>
                  <a:headEnd/>
                  <a:tailEnd/>
                </a:ln>
              </p:spPr>
              <p:txBody>
                <a:bodyPr/>
                <a:lstStyle/>
                <a:p>
                  <a:endParaRPr lang="en-US" sz="2000"/>
                </a:p>
              </p:txBody>
            </p:sp>
            <p:sp>
              <p:nvSpPr>
                <p:cNvPr id="580661" name="Freeform 53"/>
                <p:cNvSpPr>
                  <a:spLocks/>
                </p:cNvSpPr>
                <p:nvPr/>
              </p:nvSpPr>
              <p:spPr bwMode="auto">
                <a:xfrm>
                  <a:off x="2598" y="2111"/>
                  <a:ext cx="402" cy="31"/>
                </a:xfrm>
                <a:custGeom>
                  <a:avLst/>
                  <a:gdLst/>
                  <a:ahLst/>
                  <a:cxnLst>
                    <a:cxn ang="0">
                      <a:pos x="402" y="0"/>
                    </a:cxn>
                    <a:cxn ang="0">
                      <a:pos x="402" y="16"/>
                    </a:cxn>
                    <a:cxn ang="0">
                      <a:pos x="0" y="31"/>
                    </a:cxn>
                    <a:cxn ang="0">
                      <a:pos x="0" y="15"/>
                    </a:cxn>
                    <a:cxn ang="0">
                      <a:pos x="402" y="0"/>
                    </a:cxn>
                  </a:cxnLst>
                  <a:rect l="0" t="0" r="r" b="b"/>
                  <a:pathLst>
                    <a:path w="402" h="31">
                      <a:moveTo>
                        <a:pt x="402" y="0"/>
                      </a:moveTo>
                      <a:lnTo>
                        <a:pt x="402" y="16"/>
                      </a:lnTo>
                      <a:lnTo>
                        <a:pt x="0" y="31"/>
                      </a:lnTo>
                      <a:lnTo>
                        <a:pt x="0" y="15"/>
                      </a:lnTo>
                      <a:lnTo>
                        <a:pt x="402" y="0"/>
                      </a:lnTo>
                      <a:close/>
                    </a:path>
                  </a:pathLst>
                </a:custGeom>
                <a:solidFill>
                  <a:srgbClr val="6E6E6E"/>
                </a:solidFill>
                <a:ln w="9525">
                  <a:noFill/>
                  <a:round/>
                  <a:headEnd/>
                  <a:tailEnd/>
                </a:ln>
              </p:spPr>
              <p:txBody>
                <a:bodyPr/>
                <a:lstStyle/>
                <a:p>
                  <a:endParaRPr lang="en-US" sz="2000"/>
                </a:p>
              </p:txBody>
            </p:sp>
            <p:sp>
              <p:nvSpPr>
                <p:cNvPr id="580662" name="Freeform 54"/>
                <p:cNvSpPr>
                  <a:spLocks/>
                </p:cNvSpPr>
                <p:nvPr/>
              </p:nvSpPr>
              <p:spPr bwMode="auto">
                <a:xfrm>
                  <a:off x="2598" y="2111"/>
                  <a:ext cx="402" cy="30"/>
                </a:xfrm>
                <a:custGeom>
                  <a:avLst/>
                  <a:gdLst/>
                  <a:ahLst/>
                  <a:cxnLst>
                    <a:cxn ang="0">
                      <a:pos x="402" y="0"/>
                    </a:cxn>
                    <a:cxn ang="0">
                      <a:pos x="402" y="16"/>
                    </a:cxn>
                    <a:cxn ang="0">
                      <a:pos x="0" y="30"/>
                    </a:cxn>
                    <a:cxn ang="0">
                      <a:pos x="0" y="14"/>
                    </a:cxn>
                    <a:cxn ang="0">
                      <a:pos x="402" y="0"/>
                    </a:cxn>
                  </a:cxnLst>
                  <a:rect l="0" t="0" r="r" b="b"/>
                  <a:pathLst>
                    <a:path w="402" h="30">
                      <a:moveTo>
                        <a:pt x="402" y="0"/>
                      </a:moveTo>
                      <a:lnTo>
                        <a:pt x="402" y="16"/>
                      </a:lnTo>
                      <a:lnTo>
                        <a:pt x="0" y="30"/>
                      </a:lnTo>
                      <a:lnTo>
                        <a:pt x="0" y="14"/>
                      </a:lnTo>
                      <a:lnTo>
                        <a:pt x="402" y="0"/>
                      </a:lnTo>
                      <a:close/>
                    </a:path>
                  </a:pathLst>
                </a:custGeom>
                <a:solidFill>
                  <a:srgbClr val="6E6E6E"/>
                </a:solidFill>
                <a:ln w="9525">
                  <a:noFill/>
                  <a:round/>
                  <a:headEnd/>
                  <a:tailEnd/>
                </a:ln>
              </p:spPr>
              <p:txBody>
                <a:bodyPr/>
                <a:lstStyle/>
                <a:p>
                  <a:endParaRPr lang="en-US" sz="2000"/>
                </a:p>
              </p:txBody>
            </p:sp>
            <p:sp>
              <p:nvSpPr>
                <p:cNvPr id="580663" name="Freeform 55"/>
                <p:cNvSpPr>
                  <a:spLocks/>
                </p:cNvSpPr>
                <p:nvPr/>
              </p:nvSpPr>
              <p:spPr bwMode="auto">
                <a:xfrm>
                  <a:off x="2598" y="2111"/>
                  <a:ext cx="402" cy="29"/>
                </a:xfrm>
                <a:custGeom>
                  <a:avLst/>
                  <a:gdLst/>
                  <a:ahLst/>
                  <a:cxnLst>
                    <a:cxn ang="0">
                      <a:pos x="402" y="0"/>
                    </a:cxn>
                    <a:cxn ang="0">
                      <a:pos x="402" y="15"/>
                    </a:cxn>
                    <a:cxn ang="0">
                      <a:pos x="0" y="29"/>
                    </a:cxn>
                    <a:cxn ang="0">
                      <a:pos x="0" y="13"/>
                    </a:cxn>
                    <a:cxn ang="0">
                      <a:pos x="402" y="0"/>
                    </a:cxn>
                  </a:cxnLst>
                  <a:rect l="0" t="0" r="r" b="b"/>
                  <a:pathLst>
                    <a:path w="402" h="29">
                      <a:moveTo>
                        <a:pt x="402" y="0"/>
                      </a:moveTo>
                      <a:lnTo>
                        <a:pt x="402" y="15"/>
                      </a:lnTo>
                      <a:lnTo>
                        <a:pt x="0" y="29"/>
                      </a:lnTo>
                      <a:lnTo>
                        <a:pt x="0" y="13"/>
                      </a:lnTo>
                      <a:lnTo>
                        <a:pt x="402" y="0"/>
                      </a:lnTo>
                      <a:close/>
                    </a:path>
                  </a:pathLst>
                </a:custGeom>
                <a:solidFill>
                  <a:srgbClr val="6E6E6E"/>
                </a:solidFill>
                <a:ln w="9525">
                  <a:noFill/>
                  <a:round/>
                  <a:headEnd/>
                  <a:tailEnd/>
                </a:ln>
              </p:spPr>
              <p:txBody>
                <a:bodyPr/>
                <a:lstStyle/>
                <a:p>
                  <a:endParaRPr lang="en-US" sz="2000"/>
                </a:p>
              </p:txBody>
            </p:sp>
            <p:sp>
              <p:nvSpPr>
                <p:cNvPr id="580664" name="Freeform 56"/>
                <p:cNvSpPr>
                  <a:spLocks/>
                </p:cNvSpPr>
                <p:nvPr/>
              </p:nvSpPr>
              <p:spPr bwMode="auto">
                <a:xfrm>
                  <a:off x="2598" y="2109"/>
                  <a:ext cx="402" cy="30"/>
                </a:xfrm>
                <a:custGeom>
                  <a:avLst/>
                  <a:gdLst/>
                  <a:ahLst/>
                  <a:cxnLst>
                    <a:cxn ang="0">
                      <a:pos x="402" y="0"/>
                    </a:cxn>
                    <a:cxn ang="0">
                      <a:pos x="402" y="17"/>
                    </a:cxn>
                    <a:cxn ang="0">
                      <a:pos x="0" y="30"/>
                    </a:cxn>
                    <a:cxn ang="0">
                      <a:pos x="0" y="14"/>
                    </a:cxn>
                    <a:cxn ang="0">
                      <a:pos x="402" y="0"/>
                    </a:cxn>
                  </a:cxnLst>
                  <a:rect l="0" t="0" r="r" b="b"/>
                  <a:pathLst>
                    <a:path w="402" h="30">
                      <a:moveTo>
                        <a:pt x="402" y="0"/>
                      </a:moveTo>
                      <a:lnTo>
                        <a:pt x="402" y="17"/>
                      </a:lnTo>
                      <a:lnTo>
                        <a:pt x="0" y="30"/>
                      </a:lnTo>
                      <a:lnTo>
                        <a:pt x="0" y="14"/>
                      </a:lnTo>
                      <a:lnTo>
                        <a:pt x="402" y="0"/>
                      </a:lnTo>
                      <a:close/>
                    </a:path>
                  </a:pathLst>
                </a:custGeom>
                <a:solidFill>
                  <a:srgbClr val="6E6E6E"/>
                </a:solidFill>
                <a:ln w="9525">
                  <a:noFill/>
                  <a:round/>
                  <a:headEnd/>
                  <a:tailEnd/>
                </a:ln>
              </p:spPr>
              <p:txBody>
                <a:bodyPr/>
                <a:lstStyle/>
                <a:p>
                  <a:endParaRPr lang="en-US" sz="2000"/>
                </a:p>
              </p:txBody>
            </p:sp>
            <p:sp>
              <p:nvSpPr>
                <p:cNvPr id="580665" name="Freeform 57"/>
                <p:cNvSpPr>
                  <a:spLocks/>
                </p:cNvSpPr>
                <p:nvPr/>
              </p:nvSpPr>
              <p:spPr bwMode="auto">
                <a:xfrm>
                  <a:off x="2598" y="2109"/>
                  <a:ext cx="402" cy="30"/>
                </a:xfrm>
                <a:custGeom>
                  <a:avLst/>
                  <a:gdLst/>
                  <a:ahLst/>
                  <a:cxnLst>
                    <a:cxn ang="0">
                      <a:pos x="402" y="0"/>
                    </a:cxn>
                    <a:cxn ang="0">
                      <a:pos x="402" y="16"/>
                    </a:cxn>
                    <a:cxn ang="0">
                      <a:pos x="0" y="30"/>
                    </a:cxn>
                    <a:cxn ang="0">
                      <a:pos x="0" y="14"/>
                    </a:cxn>
                    <a:cxn ang="0">
                      <a:pos x="402" y="0"/>
                    </a:cxn>
                  </a:cxnLst>
                  <a:rect l="0" t="0" r="r" b="b"/>
                  <a:pathLst>
                    <a:path w="402" h="30">
                      <a:moveTo>
                        <a:pt x="402" y="0"/>
                      </a:moveTo>
                      <a:lnTo>
                        <a:pt x="402" y="16"/>
                      </a:lnTo>
                      <a:lnTo>
                        <a:pt x="0" y="30"/>
                      </a:lnTo>
                      <a:lnTo>
                        <a:pt x="0" y="14"/>
                      </a:lnTo>
                      <a:lnTo>
                        <a:pt x="402" y="0"/>
                      </a:lnTo>
                      <a:close/>
                    </a:path>
                  </a:pathLst>
                </a:custGeom>
                <a:solidFill>
                  <a:srgbClr val="6E6E6E"/>
                </a:solidFill>
                <a:ln w="9525">
                  <a:noFill/>
                  <a:round/>
                  <a:headEnd/>
                  <a:tailEnd/>
                </a:ln>
              </p:spPr>
              <p:txBody>
                <a:bodyPr/>
                <a:lstStyle/>
                <a:p>
                  <a:endParaRPr lang="en-US" sz="2000"/>
                </a:p>
              </p:txBody>
            </p:sp>
            <p:sp>
              <p:nvSpPr>
                <p:cNvPr id="580666" name="Freeform 58"/>
                <p:cNvSpPr>
                  <a:spLocks/>
                </p:cNvSpPr>
                <p:nvPr/>
              </p:nvSpPr>
              <p:spPr bwMode="auto">
                <a:xfrm>
                  <a:off x="2598" y="2108"/>
                  <a:ext cx="402" cy="30"/>
                </a:xfrm>
                <a:custGeom>
                  <a:avLst/>
                  <a:gdLst/>
                  <a:ahLst/>
                  <a:cxnLst>
                    <a:cxn ang="0">
                      <a:pos x="402" y="0"/>
                    </a:cxn>
                    <a:cxn ang="0">
                      <a:pos x="402" y="16"/>
                    </a:cxn>
                    <a:cxn ang="0">
                      <a:pos x="0" y="30"/>
                    </a:cxn>
                    <a:cxn ang="0">
                      <a:pos x="0" y="14"/>
                    </a:cxn>
                    <a:cxn ang="0">
                      <a:pos x="402" y="0"/>
                    </a:cxn>
                  </a:cxnLst>
                  <a:rect l="0" t="0" r="r" b="b"/>
                  <a:pathLst>
                    <a:path w="402" h="30">
                      <a:moveTo>
                        <a:pt x="402" y="0"/>
                      </a:moveTo>
                      <a:lnTo>
                        <a:pt x="402" y="16"/>
                      </a:lnTo>
                      <a:lnTo>
                        <a:pt x="0" y="30"/>
                      </a:lnTo>
                      <a:lnTo>
                        <a:pt x="0" y="14"/>
                      </a:lnTo>
                      <a:lnTo>
                        <a:pt x="402" y="0"/>
                      </a:lnTo>
                      <a:close/>
                    </a:path>
                  </a:pathLst>
                </a:custGeom>
                <a:solidFill>
                  <a:srgbClr val="6E6E6E"/>
                </a:solidFill>
                <a:ln w="9525">
                  <a:noFill/>
                  <a:round/>
                  <a:headEnd/>
                  <a:tailEnd/>
                </a:ln>
              </p:spPr>
              <p:txBody>
                <a:bodyPr/>
                <a:lstStyle/>
                <a:p>
                  <a:endParaRPr lang="en-US" sz="2000"/>
                </a:p>
              </p:txBody>
            </p:sp>
            <p:sp>
              <p:nvSpPr>
                <p:cNvPr id="580667" name="Freeform 59"/>
                <p:cNvSpPr>
                  <a:spLocks/>
                </p:cNvSpPr>
                <p:nvPr/>
              </p:nvSpPr>
              <p:spPr bwMode="auto">
                <a:xfrm>
                  <a:off x="2598" y="2107"/>
                  <a:ext cx="402" cy="30"/>
                </a:xfrm>
                <a:custGeom>
                  <a:avLst/>
                  <a:gdLst/>
                  <a:ahLst/>
                  <a:cxnLst>
                    <a:cxn ang="0">
                      <a:pos x="402" y="0"/>
                    </a:cxn>
                    <a:cxn ang="0">
                      <a:pos x="402" y="16"/>
                    </a:cxn>
                    <a:cxn ang="0">
                      <a:pos x="0" y="30"/>
                    </a:cxn>
                    <a:cxn ang="0">
                      <a:pos x="0" y="14"/>
                    </a:cxn>
                    <a:cxn ang="0">
                      <a:pos x="402" y="0"/>
                    </a:cxn>
                  </a:cxnLst>
                  <a:rect l="0" t="0" r="r" b="b"/>
                  <a:pathLst>
                    <a:path w="402" h="30">
                      <a:moveTo>
                        <a:pt x="402" y="0"/>
                      </a:moveTo>
                      <a:lnTo>
                        <a:pt x="402" y="16"/>
                      </a:lnTo>
                      <a:lnTo>
                        <a:pt x="0" y="30"/>
                      </a:lnTo>
                      <a:lnTo>
                        <a:pt x="0" y="14"/>
                      </a:lnTo>
                      <a:lnTo>
                        <a:pt x="402" y="0"/>
                      </a:lnTo>
                      <a:close/>
                    </a:path>
                  </a:pathLst>
                </a:custGeom>
                <a:solidFill>
                  <a:srgbClr val="6E6E6E"/>
                </a:solidFill>
                <a:ln w="9525">
                  <a:noFill/>
                  <a:round/>
                  <a:headEnd/>
                  <a:tailEnd/>
                </a:ln>
              </p:spPr>
              <p:txBody>
                <a:bodyPr/>
                <a:lstStyle/>
                <a:p>
                  <a:endParaRPr lang="en-US" sz="2000"/>
                </a:p>
              </p:txBody>
            </p:sp>
            <p:sp>
              <p:nvSpPr>
                <p:cNvPr id="580668" name="Freeform 60"/>
                <p:cNvSpPr>
                  <a:spLocks/>
                </p:cNvSpPr>
                <p:nvPr/>
              </p:nvSpPr>
              <p:spPr bwMode="auto">
                <a:xfrm>
                  <a:off x="2598" y="2107"/>
                  <a:ext cx="402" cy="28"/>
                </a:xfrm>
                <a:custGeom>
                  <a:avLst/>
                  <a:gdLst/>
                  <a:ahLst/>
                  <a:cxnLst>
                    <a:cxn ang="0">
                      <a:pos x="402" y="0"/>
                    </a:cxn>
                    <a:cxn ang="0">
                      <a:pos x="402" y="16"/>
                    </a:cxn>
                    <a:cxn ang="0">
                      <a:pos x="0" y="28"/>
                    </a:cxn>
                    <a:cxn ang="0">
                      <a:pos x="0" y="13"/>
                    </a:cxn>
                    <a:cxn ang="0">
                      <a:pos x="402" y="0"/>
                    </a:cxn>
                  </a:cxnLst>
                  <a:rect l="0" t="0" r="r" b="b"/>
                  <a:pathLst>
                    <a:path w="402" h="28">
                      <a:moveTo>
                        <a:pt x="402" y="0"/>
                      </a:moveTo>
                      <a:lnTo>
                        <a:pt x="402" y="16"/>
                      </a:lnTo>
                      <a:lnTo>
                        <a:pt x="0" y="28"/>
                      </a:lnTo>
                      <a:lnTo>
                        <a:pt x="0" y="13"/>
                      </a:lnTo>
                      <a:lnTo>
                        <a:pt x="402" y="0"/>
                      </a:lnTo>
                      <a:close/>
                    </a:path>
                  </a:pathLst>
                </a:custGeom>
                <a:solidFill>
                  <a:srgbClr val="797979"/>
                </a:solidFill>
                <a:ln w="9525">
                  <a:noFill/>
                  <a:round/>
                  <a:headEnd/>
                  <a:tailEnd/>
                </a:ln>
              </p:spPr>
              <p:txBody>
                <a:bodyPr/>
                <a:lstStyle/>
                <a:p>
                  <a:endParaRPr lang="en-US" sz="2000"/>
                </a:p>
              </p:txBody>
            </p:sp>
            <p:sp>
              <p:nvSpPr>
                <p:cNvPr id="580669" name="Freeform 61"/>
                <p:cNvSpPr>
                  <a:spLocks/>
                </p:cNvSpPr>
                <p:nvPr/>
              </p:nvSpPr>
              <p:spPr bwMode="auto">
                <a:xfrm>
                  <a:off x="2598" y="2106"/>
                  <a:ext cx="402" cy="29"/>
                </a:xfrm>
                <a:custGeom>
                  <a:avLst/>
                  <a:gdLst/>
                  <a:ahLst/>
                  <a:cxnLst>
                    <a:cxn ang="0">
                      <a:pos x="402" y="0"/>
                    </a:cxn>
                    <a:cxn ang="0">
                      <a:pos x="402" y="17"/>
                    </a:cxn>
                    <a:cxn ang="0">
                      <a:pos x="0" y="29"/>
                    </a:cxn>
                    <a:cxn ang="0">
                      <a:pos x="0" y="13"/>
                    </a:cxn>
                    <a:cxn ang="0">
                      <a:pos x="402" y="0"/>
                    </a:cxn>
                  </a:cxnLst>
                  <a:rect l="0" t="0" r="r" b="b"/>
                  <a:pathLst>
                    <a:path w="402" h="29">
                      <a:moveTo>
                        <a:pt x="402" y="0"/>
                      </a:moveTo>
                      <a:lnTo>
                        <a:pt x="402" y="17"/>
                      </a:lnTo>
                      <a:lnTo>
                        <a:pt x="0" y="29"/>
                      </a:lnTo>
                      <a:lnTo>
                        <a:pt x="0" y="13"/>
                      </a:lnTo>
                      <a:lnTo>
                        <a:pt x="402" y="0"/>
                      </a:lnTo>
                      <a:close/>
                    </a:path>
                  </a:pathLst>
                </a:custGeom>
                <a:solidFill>
                  <a:srgbClr val="797979"/>
                </a:solidFill>
                <a:ln w="9525">
                  <a:noFill/>
                  <a:round/>
                  <a:headEnd/>
                  <a:tailEnd/>
                </a:ln>
              </p:spPr>
              <p:txBody>
                <a:bodyPr/>
                <a:lstStyle/>
                <a:p>
                  <a:endParaRPr lang="en-US" sz="2000"/>
                </a:p>
              </p:txBody>
            </p:sp>
            <p:sp>
              <p:nvSpPr>
                <p:cNvPr id="580670" name="Freeform 62"/>
                <p:cNvSpPr>
                  <a:spLocks/>
                </p:cNvSpPr>
                <p:nvPr/>
              </p:nvSpPr>
              <p:spPr bwMode="auto">
                <a:xfrm>
                  <a:off x="2598" y="2106"/>
                  <a:ext cx="402" cy="29"/>
                </a:xfrm>
                <a:custGeom>
                  <a:avLst/>
                  <a:gdLst/>
                  <a:ahLst/>
                  <a:cxnLst>
                    <a:cxn ang="0">
                      <a:pos x="402" y="0"/>
                    </a:cxn>
                    <a:cxn ang="0">
                      <a:pos x="402" y="16"/>
                    </a:cxn>
                    <a:cxn ang="0">
                      <a:pos x="0" y="29"/>
                    </a:cxn>
                    <a:cxn ang="0">
                      <a:pos x="0" y="13"/>
                    </a:cxn>
                    <a:cxn ang="0">
                      <a:pos x="402" y="0"/>
                    </a:cxn>
                  </a:cxnLst>
                  <a:rect l="0" t="0" r="r" b="b"/>
                  <a:pathLst>
                    <a:path w="402" h="29">
                      <a:moveTo>
                        <a:pt x="402" y="0"/>
                      </a:moveTo>
                      <a:lnTo>
                        <a:pt x="402" y="16"/>
                      </a:lnTo>
                      <a:lnTo>
                        <a:pt x="0" y="29"/>
                      </a:lnTo>
                      <a:lnTo>
                        <a:pt x="0" y="13"/>
                      </a:lnTo>
                      <a:lnTo>
                        <a:pt x="402" y="0"/>
                      </a:lnTo>
                      <a:close/>
                    </a:path>
                  </a:pathLst>
                </a:custGeom>
                <a:solidFill>
                  <a:srgbClr val="797979"/>
                </a:solidFill>
                <a:ln w="9525">
                  <a:noFill/>
                  <a:round/>
                  <a:headEnd/>
                  <a:tailEnd/>
                </a:ln>
              </p:spPr>
              <p:txBody>
                <a:bodyPr/>
                <a:lstStyle/>
                <a:p>
                  <a:endParaRPr lang="en-US" sz="2000"/>
                </a:p>
              </p:txBody>
            </p:sp>
            <p:sp>
              <p:nvSpPr>
                <p:cNvPr id="580671" name="Freeform 63"/>
                <p:cNvSpPr>
                  <a:spLocks/>
                </p:cNvSpPr>
                <p:nvPr/>
              </p:nvSpPr>
              <p:spPr bwMode="auto">
                <a:xfrm>
                  <a:off x="2598" y="2106"/>
                  <a:ext cx="402" cy="28"/>
                </a:xfrm>
                <a:custGeom>
                  <a:avLst/>
                  <a:gdLst/>
                  <a:ahLst/>
                  <a:cxnLst>
                    <a:cxn ang="0">
                      <a:pos x="402" y="0"/>
                    </a:cxn>
                    <a:cxn ang="0">
                      <a:pos x="402" y="15"/>
                    </a:cxn>
                    <a:cxn ang="0">
                      <a:pos x="0" y="28"/>
                    </a:cxn>
                    <a:cxn ang="0">
                      <a:pos x="0" y="12"/>
                    </a:cxn>
                    <a:cxn ang="0">
                      <a:pos x="402" y="0"/>
                    </a:cxn>
                  </a:cxnLst>
                  <a:rect l="0" t="0" r="r" b="b"/>
                  <a:pathLst>
                    <a:path w="402" h="28">
                      <a:moveTo>
                        <a:pt x="402" y="0"/>
                      </a:moveTo>
                      <a:lnTo>
                        <a:pt x="402" y="15"/>
                      </a:lnTo>
                      <a:lnTo>
                        <a:pt x="0" y="28"/>
                      </a:lnTo>
                      <a:lnTo>
                        <a:pt x="0" y="12"/>
                      </a:lnTo>
                      <a:lnTo>
                        <a:pt x="402" y="0"/>
                      </a:lnTo>
                      <a:close/>
                    </a:path>
                  </a:pathLst>
                </a:custGeom>
                <a:solidFill>
                  <a:srgbClr val="797979"/>
                </a:solidFill>
                <a:ln w="9525">
                  <a:noFill/>
                  <a:round/>
                  <a:headEnd/>
                  <a:tailEnd/>
                </a:ln>
              </p:spPr>
              <p:txBody>
                <a:bodyPr/>
                <a:lstStyle/>
                <a:p>
                  <a:endParaRPr lang="en-US" sz="2000"/>
                </a:p>
              </p:txBody>
            </p:sp>
            <p:sp>
              <p:nvSpPr>
                <p:cNvPr id="580672" name="Freeform 64"/>
                <p:cNvSpPr>
                  <a:spLocks/>
                </p:cNvSpPr>
                <p:nvPr/>
              </p:nvSpPr>
              <p:spPr bwMode="auto">
                <a:xfrm>
                  <a:off x="2598" y="2105"/>
                  <a:ext cx="402" cy="28"/>
                </a:xfrm>
                <a:custGeom>
                  <a:avLst/>
                  <a:gdLst/>
                  <a:ahLst/>
                  <a:cxnLst>
                    <a:cxn ang="0">
                      <a:pos x="402" y="0"/>
                    </a:cxn>
                    <a:cxn ang="0">
                      <a:pos x="402" y="16"/>
                    </a:cxn>
                    <a:cxn ang="0">
                      <a:pos x="0" y="28"/>
                    </a:cxn>
                    <a:cxn ang="0">
                      <a:pos x="0" y="12"/>
                    </a:cxn>
                    <a:cxn ang="0">
                      <a:pos x="402" y="0"/>
                    </a:cxn>
                  </a:cxnLst>
                  <a:rect l="0" t="0" r="r" b="b"/>
                  <a:pathLst>
                    <a:path w="402" h="28">
                      <a:moveTo>
                        <a:pt x="402" y="0"/>
                      </a:moveTo>
                      <a:lnTo>
                        <a:pt x="402" y="16"/>
                      </a:lnTo>
                      <a:lnTo>
                        <a:pt x="0" y="28"/>
                      </a:lnTo>
                      <a:lnTo>
                        <a:pt x="0" y="12"/>
                      </a:lnTo>
                      <a:lnTo>
                        <a:pt x="402" y="0"/>
                      </a:lnTo>
                      <a:close/>
                    </a:path>
                  </a:pathLst>
                </a:custGeom>
                <a:solidFill>
                  <a:srgbClr val="797979"/>
                </a:solidFill>
                <a:ln w="9525">
                  <a:noFill/>
                  <a:round/>
                  <a:headEnd/>
                  <a:tailEnd/>
                </a:ln>
              </p:spPr>
              <p:txBody>
                <a:bodyPr/>
                <a:lstStyle/>
                <a:p>
                  <a:endParaRPr lang="en-US" sz="2000"/>
                </a:p>
              </p:txBody>
            </p:sp>
            <p:sp>
              <p:nvSpPr>
                <p:cNvPr id="580673" name="Freeform 65"/>
                <p:cNvSpPr>
                  <a:spLocks/>
                </p:cNvSpPr>
                <p:nvPr/>
              </p:nvSpPr>
              <p:spPr bwMode="auto">
                <a:xfrm>
                  <a:off x="2598" y="2104"/>
                  <a:ext cx="402" cy="28"/>
                </a:xfrm>
                <a:custGeom>
                  <a:avLst/>
                  <a:gdLst/>
                  <a:ahLst/>
                  <a:cxnLst>
                    <a:cxn ang="0">
                      <a:pos x="402" y="0"/>
                    </a:cxn>
                    <a:cxn ang="0">
                      <a:pos x="402" y="16"/>
                    </a:cxn>
                    <a:cxn ang="0">
                      <a:pos x="0" y="28"/>
                    </a:cxn>
                    <a:cxn ang="0">
                      <a:pos x="0" y="12"/>
                    </a:cxn>
                    <a:cxn ang="0">
                      <a:pos x="402" y="0"/>
                    </a:cxn>
                  </a:cxnLst>
                  <a:rect l="0" t="0" r="r" b="b"/>
                  <a:pathLst>
                    <a:path w="402" h="28">
                      <a:moveTo>
                        <a:pt x="402" y="0"/>
                      </a:moveTo>
                      <a:lnTo>
                        <a:pt x="402" y="16"/>
                      </a:lnTo>
                      <a:lnTo>
                        <a:pt x="0" y="28"/>
                      </a:lnTo>
                      <a:lnTo>
                        <a:pt x="0" y="12"/>
                      </a:lnTo>
                      <a:lnTo>
                        <a:pt x="402" y="0"/>
                      </a:lnTo>
                      <a:close/>
                    </a:path>
                  </a:pathLst>
                </a:custGeom>
                <a:solidFill>
                  <a:srgbClr val="797979"/>
                </a:solidFill>
                <a:ln w="9525">
                  <a:noFill/>
                  <a:round/>
                  <a:headEnd/>
                  <a:tailEnd/>
                </a:ln>
              </p:spPr>
              <p:txBody>
                <a:bodyPr/>
                <a:lstStyle/>
                <a:p>
                  <a:endParaRPr lang="en-US" sz="2000"/>
                </a:p>
              </p:txBody>
            </p:sp>
            <p:sp>
              <p:nvSpPr>
                <p:cNvPr id="580674" name="Freeform 66"/>
                <p:cNvSpPr>
                  <a:spLocks/>
                </p:cNvSpPr>
                <p:nvPr/>
              </p:nvSpPr>
              <p:spPr bwMode="auto">
                <a:xfrm>
                  <a:off x="2598" y="2104"/>
                  <a:ext cx="402" cy="27"/>
                </a:xfrm>
                <a:custGeom>
                  <a:avLst/>
                  <a:gdLst/>
                  <a:ahLst/>
                  <a:cxnLst>
                    <a:cxn ang="0">
                      <a:pos x="402" y="0"/>
                    </a:cxn>
                    <a:cxn ang="0">
                      <a:pos x="402" y="15"/>
                    </a:cxn>
                    <a:cxn ang="0">
                      <a:pos x="0" y="27"/>
                    </a:cxn>
                    <a:cxn ang="0">
                      <a:pos x="0" y="11"/>
                    </a:cxn>
                    <a:cxn ang="0">
                      <a:pos x="402" y="0"/>
                    </a:cxn>
                  </a:cxnLst>
                  <a:rect l="0" t="0" r="r" b="b"/>
                  <a:pathLst>
                    <a:path w="402" h="27">
                      <a:moveTo>
                        <a:pt x="402" y="0"/>
                      </a:moveTo>
                      <a:lnTo>
                        <a:pt x="402" y="15"/>
                      </a:lnTo>
                      <a:lnTo>
                        <a:pt x="0" y="27"/>
                      </a:lnTo>
                      <a:lnTo>
                        <a:pt x="0" y="11"/>
                      </a:lnTo>
                      <a:lnTo>
                        <a:pt x="402" y="0"/>
                      </a:lnTo>
                      <a:close/>
                    </a:path>
                  </a:pathLst>
                </a:custGeom>
                <a:solidFill>
                  <a:srgbClr val="797979"/>
                </a:solidFill>
                <a:ln w="9525">
                  <a:noFill/>
                  <a:round/>
                  <a:headEnd/>
                  <a:tailEnd/>
                </a:ln>
              </p:spPr>
              <p:txBody>
                <a:bodyPr/>
                <a:lstStyle/>
                <a:p>
                  <a:endParaRPr lang="en-US" sz="2000"/>
                </a:p>
              </p:txBody>
            </p:sp>
            <p:sp>
              <p:nvSpPr>
                <p:cNvPr id="580675" name="Freeform 67"/>
                <p:cNvSpPr>
                  <a:spLocks/>
                </p:cNvSpPr>
                <p:nvPr/>
              </p:nvSpPr>
              <p:spPr bwMode="auto">
                <a:xfrm>
                  <a:off x="2598" y="2104"/>
                  <a:ext cx="402" cy="26"/>
                </a:xfrm>
                <a:custGeom>
                  <a:avLst/>
                  <a:gdLst/>
                  <a:ahLst/>
                  <a:cxnLst>
                    <a:cxn ang="0">
                      <a:pos x="402" y="0"/>
                    </a:cxn>
                    <a:cxn ang="0">
                      <a:pos x="402" y="15"/>
                    </a:cxn>
                    <a:cxn ang="0">
                      <a:pos x="0" y="26"/>
                    </a:cxn>
                    <a:cxn ang="0">
                      <a:pos x="0" y="11"/>
                    </a:cxn>
                    <a:cxn ang="0">
                      <a:pos x="402" y="0"/>
                    </a:cxn>
                  </a:cxnLst>
                  <a:rect l="0" t="0" r="r" b="b"/>
                  <a:pathLst>
                    <a:path w="402" h="26">
                      <a:moveTo>
                        <a:pt x="402" y="0"/>
                      </a:moveTo>
                      <a:lnTo>
                        <a:pt x="402" y="15"/>
                      </a:lnTo>
                      <a:lnTo>
                        <a:pt x="0" y="26"/>
                      </a:lnTo>
                      <a:lnTo>
                        <a:pt x="0" y="11"/>
                      </a:lnTo>
                      <a:lnTo>
                        <a:pt x="402" y="0"/>
                      </a:lnTo>
                      <a:close/>
                    </a:path>
                  </a:pathLst>
                </a:custGeom>
                <a:solidFill>
                  <a:srgbClr val="797979"/>
                </a:solidFill>
                <a:ln w="9525">
                  <a:noFill/>
                  <a:round/>
                  <a:headEnd/>
                  <a:tailEnd/>
                </a:ln>
              </p:spPr>
              <p:txBody>
                <a:bodyPr/>
                <a:lstStyle/>
                <a:p>
                  <a:endParaRPr lang="en-US" sz="2000"/>
                </a:p>
              </p:txBody>
            </p:sp>
            <p:sp>
              <p:nvSpPr>
                <p:cNvPr id="580676" name="Freeform 68"/>
                <p:cNvSpPr>
                  <a:spLocks/>
                </p:cNvSpPr>
                <p:nvPr/>
              </p:nvSpPr>
              <p:spPr bwMode="auto">
                <a:xfrm>
                  <a:off x="2598" y="2102"/>
                  <a:ext cx="402" cy="27"/>
                </a:xfrm>
                <a:custGeom>
                  <a:avLst/>
                  <a:gdLst/>
                  <a:ahLst/>
                  <a:cxnLst>
                    <a:cxn ang="0">
                      <a:pos x="402" y="0"/>
                    </a:cxn>
                    <a:cxn ang="0">
                      <a:pos x="402" y="16"/>
                    </a:cxn>
                    <a:cxn ang="0">
                      <a:pos x="0" y="27"/>
                    </a:cxn>
                    <a:cxn ang="0">
                      <a:pos x="0" y="12"/>
                    </a:cxn>
                    <a:cxn ang="0">
                      <a:pos x="402" y="0"/>
                    </a:cxn>
                  </a:cxnLst>
                  <a:rect l="0" t="0" r="r" b="b"/>
                  <a:pathLst>
                    <a:path w="402" h="27">
                      <a:moveTo>
                        <a:pt x="402" y="0"/>
                      </a:moveTo>
                      <a:lnTo>
                        <a:pt x="402" y="16"/>
                      </a:lnTo>
                      <a:lnTo>
                        <a:pt x="0" y="27"/>
                      </a:lnTo>
                      <a:lnTo>
                        <a:pt x="0" y="12"/>
                      </a:lnTo>
                      <a:lnTo>
                        <a:pt x="402" y="0"/>
                      </a:lnTo>
                      <a:close/>
                    </a:path>
                  </a:pathLst>
                </a:custGeom>
                <a:solidFill>
                  <a:srgbClr val="797979"/>
                </a:solidFill>
                <a:ln w="9525">
                  <a:noFill/>
                  <a:round/>
                  <a:headEnd/>
                  <a:tailEnd/>
                </a:ln>
              </p:spPr>
              <p:txBody>
                <a:bodyPr/>
                <a:lstStyle/>
                <a:p>
                  <a:endParaRPr lang="en-US" sz="2000"/>
                </a:p>
              </p:txBody>
            </p:sp>
            <p:sp>
              <p:nvSpPr>
                <p:cNvPr id="580677" name="Freeform 69"/>
                <p:cNvSpPr>
                  <a:spLocks/>
                </p:cNvSpPr>
                <p:nvPr/>
              </p:nvSpPr>
              <p:spPr bwMode="auto">
                <a:xfrm>
                  <a:off x="2598" y="2102"/>
                  <a:ext cx="402" cy="26"/>
                </a:xfrm>
                <a:custGeom>
                  <a:avLst/>
                  <a:gdLst/>
                  <a:ahLst/>
                  <a:cxnLst>
                    <a:cxn ang="0">
                      <a:pos x="402" y="0"/>
                    </a:cxn>
                    <a:cxn ang="0">
                      <a:pos x="402" y="15"/>
                    </a:cxn>
                    <a:cxn ang="0">
                      <a:pos x="0" y="26"/>
                    </a:cxn>
                    <a:cxn ang="0">
                      <a:pos x="0" y="11"/>
                    </a:cxn>
                    <a:cxn ang="0">
                      <a:pos x="402" y="0"/>
                    </a:cxn>
                  </a:cxnLst>
                  <a:rect l="0" t="0" r="r" b="b"/>
                  <a:pathLst>
                    <a:path w="402" h="26">
                      <a:moveTo>
                        <a:pt x="402" y="0"/>
                      </a:moveTo>
                      <a:lnTo>
                        <a:pt x="402" y="15"/>
                      </a:lnTo>
                      <a:lnTo>
                        <a:pt x="0" y="26"/>
                      </a:lnTo>
                      <a:lnTo>
                        <a:pt x="0" y="11"/>
                      </a:lnTo>
                      <a:lnTo>
                        <a:pt x="402" y="0"/>
                      </a:lnTo>
                      <a:close/>
                    </a:path>
                  </a:pathLst>
                </a:custGeom>
                <a:solidFill>
                  <a:srgbClr val="797979"/>
                </a:solidFill>
                <a:ln w="9525">
                  <a:noFill/>
                  <a:round/>
                  <a:headEnd/>
                  <a:tailEnd/>
                </a:ln>
              </p:spPr>
              <p:txBody>
                <a:bodyPr/>
                <a:lstStyle/>
                <a:p>
                  <a:endParaRPr lang="en-US" sz="2000"/>
                </a:p>
              </p:txBody>
            </p:sp>
            <p:sp>
              <p:nvSpPr>
                <p:cNvPr id="580678" name="Freeform 70"/>
                <p:cNvSpPr>
                  <a:spLocks/>
                </p:cNvSpPr>
                <p:nvPr/>
              </p:nvSpPr>
              <p:spPr bwMode="auto">
                <a:xfrm>
                  <a:off x="2598" y="2101"/>
                  <a:ext cx="402" cy="26"/>
                </a:xfrm>
                <a:custGeom>
                  <a:avLst/>
                  <a:gdLst/>
                  <a:ahLst/>
                  <a:cxnLst>
                    <a:cxn ang="0">
                      <a:pos x="402" y="0"/>
                    </a:cxn>
                    <a:cxn ang="0">
                      <a:pos x="402" y="16"/>
                    </a:cxn>
                    <a:cxn ang="0">
                      <a:pos x="0" y="26"/>
                    </a:cxn>
                    <a:cxn ang="0">
                      <a:pos x="0" y="11"/>
                    </a:cxn>
                    <a:cxn ang="0">
                      <a:pos x="402" y="0"/>
                    </a:cxn>
                  </a:cxnLst>
                  <a:rect l="0" t="0" r="r" b="b"/>
                  <a:pathLst>
                    <a:path w="402" h="26">
                      <a:moveTo>
                        <a:pt x="402" y="0"/>
                      </a:moveTo>
                      <a:lnTo>
                        <a:pt x="402" y="16"/>
                      </a:lnTo>
                      <a:lnTo>
                        <a:pt x="0" y="26"/>
                      </a:lnTo>
                      <a:lnTo>
                        <a:pt x="0" y="11"/>
                      </a:lnTo>
                      <a:lnTo>
                        <a:pt x="402" y="0"/>
                      </a:lnTo>
                      <a:close/>
                    </a:path>
                  </a:pathLst>
                </a:custGeom>
                <a:solidFill>
                  <a:srgbClr val="797979"/>
                </a:solidFill>
                <a:ln w="9525">
                  <a:noFill/>
                  <a:round/>
                  <a:headEnd/>
                  <a:tailEnd/>
                </a:ln>
              </p:spPr>
              <p:txBody>
                <a:bodyPr/>
                <a:lstStyle/>
                <a:p>
                  <a:endParaRPr lang="en-US" sz="2000"/>
                </a:p>
              </p:txBody>
            </p:sp>
            <p:sp>
              <p:nvSpPr>
                <p:cNvPr id="580679" name="Freeform 71"/>
                <p:cNvSpPr>
                  <a:spLocks/>
                </p:cNvSpPr>
                <p:nvPr/>
              </p:nvSpPr>
              <p:spPr bwMode="auto">
                <a:xfrm>
                  <a:off x="2598" y="2100"/>
                  <a:ext cx="402" cy="27"/>
                </a:xfrm>
                <a:custGeom>
                  <a:avLst/>
                  <a:gdLst/>
                  <a:ahLst/>
                  <a:cxnLst>
                    <a:cxn ang="0">
                      <a:pos x="402" y="0"/>
                    </a:cxn>
                    <a:cxn ang="0">
                      <a:pos x="402" y="16"/>
                    </a:cxn>
                    <a:cxn ang="0">
                      <a:pos x="0" y="27"/>
                    </a:cxn>
                    <a:cxn ang="0">
                      <a:pos x="0" y="12"/>
                    </a:cxn>
                    <a:cxn ang="0">
                      <a:pos x="402" y="0"/>
                    </a:cxn>
                  </a:cxnLst>
                  <a:rect l="0" t="0" r="r" b="b"/>
                  <a:pathLst>
                    <a:path w="402" h="27">
                      <a:moveTo>
                        <a:pt x="402" y="0"/>
                      </a:moveTo>
                      <a:lnTo>
                        <a:pt x="402" y="16"/>
                      </a:lnTo>
                      <a:lnTo>
                        <a:pt x="0" y="27"/>
                      </a:lnTo>
                      <a:lnTo>
                        <a:pt x="0" y="12"/>
                      </a:lnTo>
                      <a:lnTo>
                        <a:pt x="402" y="0"/>
                      </a:lnTo>
                      <a:close/>
                    </a:path>
                  </a:pathLst>
                </a:custGeom>
                <a:solidFill>
                  <a:srgbClr val="797979"/>
                </a:solidFill>
                <a:ln w="9525">
                  <a:noFill/>
                  <a:round/>
                  <a:headEnd/>
                  <a:tailEnd/>
                </a:ln>
              </p:spPr>
              <p:txBody>
                <a:bodyPr/>
                <a:lstStyle/>
                <a:p>
                  <a:endParaRPr lang="en-US" sz="2000"/>
                </a:p>
              </p:txBody>
            </p:sp>
            <p:sp>
              <p:nvSpPr>
                <p:cNvPr id="580680" name="Freeform 72"/>
                <p:cNvSpPr>
                  <a:spLocks/>
                </p:cNvSpPr>
                <p:nvPr/>
              </p:nvSpPr>
              <p:spPr bwMode="auto">
                <a:xfrm>
                  <a:off x="2598" y="2100"/>
                  <a:ext cx="402" cy="26"/>
                </a:xfrm>
                <a:custGeom>
                  <a:avLst/>
                  <a:gdLst/>
                  <a:ahLst/>
                  <a:cxnLst>
                    <a:cxn ang="0">
                      <a:pos x="402" y="0"/>
                    </a:cxn>
                    <a:cxn ang="0">
                      <a:pos x="402" y="16"/>
                    </a:cxn>
                    <a:cxn ang="0">
                      <a:pos x="0" y="26"/>
                    </a:cxn>
                    <a:cxn ang="0">
                      <a:pos x="0" y="11"/>
                    </a:cxn>
                    <a:cxn ang="0">
                      <a:pos x="402" y="0"/>
                    </a:cxn>
                  </a:cxnLst>
                  <a:rect l="0" t="0" r="r" b="b"/>
                  <a:pathLst>
                    <a:path w="402" h="26">
                      <a:moveTo>
                        <a:pt x="402" y="0"/>
                      </a:moveTo>
                      <a:lnTo>
                        <a:pt x="402" y="16"/>
                      </a:lnTo>
                      <a:lnTo>
                        <a:pt x="0" y="26"/>
                      </a:lnTo>
                      <a:lnTo>
                        <a:pt x="0" y="11"/>
                      </a:lnTo>
                      <a:lnTo>
                        <a:pt x="402" y="0"/>
                      </a:lnTo>
                      <a:close/>
                    </a:path>
                  </a:pathLst>
                </a:custGeom>
                <a:solidFill>
                  <a:srgbClr val="797979"/>
                </a:solidFill>
                <a:ln w="9525">
                  <a:noFill/>
                  <a:round/>
                  <a:headEnd/>
                  <a:tailEnd/>
                </a:ln>
              </p:spPr>
              <p:txBody>
                <a:bodyPr/>
                <a:lstStyle/>
                <a:p>
                  <a:endParaRPr lang="en-US" sz="2000"/>
                </a:p>
              </p:txBody>
            </p:sp>
            <p:sp>
              <p:nvSpPr>
                <p:cNvPr id="580681" name="Freeform 73"/>
                <p:cNvSpPr>
                  <a:spLocks/>
                </p:cNvSpPr>
                <p:nvPr/>
              </p:nvSpPr>
              <p:spPr bwMode="auto">
                <a:xfrm>
                  <a:off x="2598" y="2100"/>
                  <a:ext cx="402" cy="26"/>
                </a:xfrm>
                <a:custGeom>
                  <a:avLst/>
                  <a:gdLst/>
                  <a:ahLst/>
                  <a:cxnLst>
                    <a:cxn ang="0">
                      <a:pos x="402" y="0"/>
                    </a:cxn>
                    <a:cxn ang="0">
                      <a:pos x="402" y="15"/>
                    </a:cxn>
                    <a:cxn ang="0">
                      <a:pos x="0" y="26"/>
                    </a:cxn>
                    <a:cxn ang="0">
                      <a:pos x="0" y="9"/>
                    </a:cxn>
                    <a:cxn ang="0">
                      <a:pos x="402" y="0"/>
                    </a:cxn>
                  </a:cxnLst>
                  <a:rect l="0" t="0" r="r" b="b"/>
                  <a:pathLst>
                    <a:path w="402" h="26">
                      <a:moveTo>
                        <a:pt x="402" y="0"/>
                      </a:moveTo>
                      <a:lnTo>
                        <a:pt x="402" y="15"/>
                      </a:lnTo>
                      <a:lnTo>
                        <a:pt x="0" y="26"/>
                      </a:lnTo>
                      <a:lnTo>
                        <a:pt x="0" y="9"/>
                      </a:lnTo>
                      <a:lnTo>
                        <a:pt x="402" y="0"/>
                      </a:lnTo>
                      <a:close/>
                    </a:path>
                  </a:pathLst>
                </a:custGeom>
                <a:solidFill>
                  <a:srgbClr val="797979"/>
                </a:solidFill>
                <a:ln w="9525">
                  <a:noFill/>
                  <a:round/>
                  <a:headEnd/>
                  <a:tailEnd/>
                </a:ln>
              </p:spPr>
              <p:txBody>
                <a:bodyPr/>
                <a:lstStyle/>
                <a:p>
                  <a:endParaRPr lang="en-US" sz="2000"/>
                </a:p>
              </p:txBody>
            </p:sp>
            <p:sp>
              <p:nvSpPr>
                <p:cNvPr id="580682" name="Freeform 74"/>
                <p:cNvSpPr>
                  <a:spLocks/>
                </p:cNvSpPr>
                <p:nvPr/>
              </p:nvSpPr>
              <p:spPr bwMode="auto">
                <a:xfrm>
                  <a:off x="2598" y="2099"/>
                  <a:ext cx="402" cy="25"/>
                </a:xfrm>
                <a:custGeom>
                  <a:avLst/>
                  <a:gdLst/>
                  <a:ahLst/>
                  <a:cxnLst>
                    <a:cxn ang="0">
                      <a:pos x="402" y="0"/>
                    </a:cxn>
                    <a:cxn ang="0">
                      <a:pos x="402" y="16"/>
                    </a:cxn>
                    <a:cxn ang="0">
                      <a:pos x="0" y="25"/>
                    </a:cxn>
                    <a:cxn ang="0">
                      <a:pos x="0" y="10"/>
                    </a:cxn>
                    <a:cxn ang="0">
                      <a:pos x="402" y="0"/>
                    </a:cxn>
                  </a:cxnLst>
                  <a:rect l="0" t="0" r="r" b="b"/>
                  <a:pathLst>
                    <a:path w="402" h="25">
                      <a:moveTo>
                        <a:pt x="402" y="0"/>
                      </a:moveTo>
                      <a:lnTo>
                        <a:pt x="402" y="16"/>
                      </a:lnTo>
                      <a:lnTo>
                        <a:pt x="0" y="25"/>
                      </a:lnTo>
                      <a:lnTo>
                        <a:pt x="0" y="10"/>
                      </a:lnTo>
                      <a:lnTo>
                        <a:pt x="402" y="0"/>
                      </a:lnTo>
                      <a:close/>
                    </a:path>
                  </a:pathLst>
                </a:custGeom>
                <a:solidFill>
                  <a:srgbClr val="797979"/>
                </a:solidFill>
                <a:ln w="9525">
                  <a:noFill/>
                  <a:round/>
                  <a:headEnd/>
                  <a:tailEnd/>
                </a:ln>
              </p:spPr>
              <p:txBody>
                <a:bodyPr/>
                <a:lstStyle/>
                <a:p>
                  <a:endParaRPr lang="en-US" sz="2000"/>
                </a:p>
              </p:txBody>
            </p:sp>
            <p:sp>
              <p:nvSpPr>
                <p:cNvPr id="580683" name="Freeform 75"/>
                <p:cNvSpPr>
                  <a:spLocks/>
                </p:cNvSpPr>
                <p:nvPr/>
              </p:nvSpPr>
              <p:spPr bwMode="auto">
                <a:xfrm>
                  <a:off x="2598" y="2098"/>
                  <a:ext cx="402" cy="25"/>
                </a:xfrm>
                <a:custGeom>
                  <a:avLst/>
                  <a:gdLst/>
                  <a:ahLst/>
                  <a:cxnLst>
                    <a:cxn ang="0">
                      <a:pos x="402" y="0"/>
                    </a:cxn>
                    <a:cxn ang="0">
                      <a:pos x="402" y="16"/>
                    </a:cxn>
                    <a:cxn ang="0">
                      <a:pos x="0" y="25"/>
                    </a:cxn>
                    <a:cxn ang="0">
                      <a:pos x="0" y="10"/>
                    </a:cxn>
                    <a:cxn ang="0">
                      <a:pos x="402" y="0"/>
                    </a:cxn>
                  </a:cxnLst>
                  <a:rect l="0" t="0" r="r" b="b"/>
                  <a:pathLst>
                    <a:path w="402" h="25">
                      <a:moveTo>
                        <a:pt x="402" y="0"/>
                      </a:moveTo>
                      <a:lnTo>
                        <a:pt x="402" y="16"/>
                      </a:lnTo>
                      <a:lnTo>
                        <a:pt x="0" y="25"/>
                      </a:lnTo>
                      <a:lnTo>
                        <a:pt x="0" y="10"/>
                      </a:lnTo>
                      <a:lnTo>
                        <a:pt x="402" y="0"/>
                      </a:lnTo>
                      <a:close/>
                    </a:path>
                  </a:pathLst>
                </a:custGeom>
                <a:solidFill>
                  <a:srgbClr val="797979"/>
                </a:solidFill>
                <a:ln w="9525">
                  <a:noFill/>
                  <a:round/>
                  <a:headEnd/>
                  <a:tailEnd/>
                </a:ln>
              </p:spPr>
              <p:txBody>
                <a:bodyPr/>
                <a:lstStyle/>
                <a:p>
                  <a:endParaRPr lang="en-US" sz="2000"/>
                </a:p>
              </p:txBody>
            </p:sp>
            <p:sp>
              <p:nvSpPr>
                <p:cNvPr id="580684" name="Freeform 76"/>
                <p:cNvSpPr>
                  <a:spLocks/>
                </p:cNvSpPr>
                <p:nvPr/>
              </p:nvSpPr>
              <p:spPr bwMode="auto">
                <a:xfrm>
                  <a:off x="2598" y="2098"/>
                  <a:ext cx="402" cy="25"/>
                </a:xfrm>
                <a:custGeom>
                  <a:avLst/>
                  <a:gdLst/>
                  <a:ahLst/>
                  <a:cxnLst>
                    <a:cxn ang="0">
                      <a:pos x="402" y="0"/>
                    </a:cxn>
                    <a:cxn ang="0">
                      <a:pos x="402" y="15"/>
                    </a:cxn>
                    <a:cxn ang="0">
                      <a:pos x="0" y="25"/>
                    </a:cxn>
                    <a:cxn ang="0">
                      <a:pos x="0" y="9"/>
                    </a:cxn>
                    <a:cxn ang="0">
                      <a:pos x="402" y="0"/>
                    </a:cxn>
                  </a:cxnLst>
                  <a:rect l="0" t="0" r="r" b="b"/>
                  <a:pathLst>
                    <a:path w="402" h="25">
                      <a:moveTo>
                        <a:pt x="402" y="0"/>
                      </a:moveTo>
                      <a:lnTo>
                        <a:pt x="402" y="15"/>
                      </a:lnTo>
                      <a:lnTo>
                        <a:pt x="0" y="25"/>
                      </a:lnTo>
                      <a:lnTo>
                        <a:pt x="0" y="9"/>
                      </a:lnTo>
                      <a:lnTo>
                        <a:pt x="402" y="0"/>
                      </a:lnTo>
                      <a:close/>
                    </a:path>
                  </a:pathLst>
                </a:custGeom>
                <a:solidFill>
                  <a:srgbClr val="797979"/>
                </a:solidFill>
                <a:ln w="9525">
                  <a:noFill/>
                  <a:round/>
                  <a:headEnd/>
                  <a:tailEnd/>
                </a:ln>
              </p:spPr>
              <p:txBody>
                <a:bodyPr/>
                <a:lstStyle/>
                <a:p>
                  <a:endParaRPr lang="en-US" sz="2000"/>
                </a:p>
              </p:txBody>
            </p:sp>
            <p:sp>
              <p:nvSpPr>
                <p:cNvPr id="580685" name="Freeform 77"/>
                <p:cNvSpPr>
                  <a:spLocks/>
                </p:cNvSpPr>
                <p:nvPr/>
              </p:nvSpPr>
              <p:spPr bwMode="auto">
                <a:xfrm>
                  <a:off x="2598" y="2097"/>
                  <a:ext cx="402" cy="25"/>
                </a:xfrm>
                <a:custGeom>
                  <a:avLst/>
                  <a:gdLst/>
                  <a:ahLst/>
                  <a:cxnLst>
                    <a:cxn ang="0">
                      <a:pos x="402" y="0"/>
                    </a:cxn>
                    <a:cxn ang="0">
                      <a:pos x="402" y="15"/>
                    </a:cxn>
                    <a:cxn ang="0">
                      <a:pos x="0" y="25"/>
                    </a:cxn>
                    <a:cxn ang="0">
                      <a:pos x="0" y="10"/>
                    </a:cxn>
                    <a:cxn ang="0">
                      <a:pos x="402" y="0"/>
                    </a:cxn>
                  </a:cxnLst>
                  <a:rect l="0" t="0" r="r" b="b"/>
                  <a:pathLst>
                    <a:path w="402" h="25">
                      <a:moveTo>
                        <a:pt x="402" y="0"/>
                      </a:moveTo>
                      <a:lnTo>
                        <a:pt x="402" y="15"/>
                      </a:lnTo>
                      <a:lnTo>
                        <a:pt x="0" y="25"/>
                      </a:lnTo>
                      <a:lnTo>
                        <a:pt x="0" y="10"/>
                      </a:lnTo>
                      <a:lnTo>
                        <a:pt x="402" y="0"/>
                      </a:lnTo>
                      <a:close/>
                    </a:path>
                  </a:pathLst>
                </a:custGeom>
                <a:solidFill>
                  <a:srgbClr val="797979"/>
                </a:solidFill>
                <a:ln w="9525">
                  <a:noFill/>
                  <a:round/>
                  <a:headEnd/>
                  <a:tailEnd/>
                </a:ln>
              </p:spPr>
              <p:txBody>
                <a:bodyPr/>
                <a:lstStyle/>
                <a:p>
                  <a:endParaRPr lang="en-US" sz="2000"/>
                </a:p>
              </p:txBody>
            </p:sp>
            <p:sp>
              <p:nvSpPr>
                <p:cNvPr id="580686" name="Freeform 78"/>
                <p:cNvSpPr>
                  <a:spLocks/>
                </p:cNvSpPr>
                <p:nvPr/>
              </p:nvSpPr>
              <p:spPr bwMode="auto">
                <a:xfrm>
                  <a:off x="2598" y="2097"/>
                  <a:ext cx="402" cy="24"/>
                </a:xfrm>
                <a:custGeom>
                  <a:avLst/>
                  <a:gdLst/>
                  <a:ahLst/>
                  <a:cxnLst>
                    <a:cxn ang="0">
                      <a:pos x="402" y="0"/>
                    </a:cxn>
                    <a:cxn ang="0">
                      <a:pos x="402" y="15"/>
                    </a:cxn>
                    <a:cxn ang="0">
                      <a:pos x="0" y="24"/>
                    </a:cxn>
                    <a:cxn ang="0">
                      <a:pos x="0" y="9"/>
                    </a:cxn>
                    <a:cxn ang="0">
                      <a:pos x="402" y="0"/>
                    </a:cxn>
                  </a:cxnLst>
                  <a:rect l="0" t="0" r="r" b="b"/>
                  <a:pathLst>
                    <a:path w="402" h="24">
                      <a:moveTo>
                        <a:pt x="402" y="0"/>
                      </a:moveTo>
                      <a:lnTo>
                        <a:pt x="402" y="15"/>
                      </a:lnTo>
                      <a:lnTo>
                        <a:pt x="0" y="24"/>
                      </a:lnTo>
                      <a:lnTo>
                        <a:pt x="0" y="9"/>
                      </a:lnTo>
                      <a:lnTo>
                        <a:pt x="402" y="0"/>
                      </a:lnTo>
                      <a:close/>
                    </a:path>
                  </a:pathLst>
                </a:custGeom>
                <a:solidFill>
                  <a:srgbClr val="797979"/>
                </a:solidFill>
                <a:ln w="9525">
                  <a:noFill/>
                  <a:round/>
                  <a:headEnd/>
                  <a:tailEnd/>
                </a:ln>
              </p:spPr>
              <p:txBody>
                <a:bodyPr/>
                <a:lstStyle/>
                <a:p>
                  <a:endParaRPr lang="en-US" sz="2000"/>
                </a:p>
              </p:txBody>
            </p:sp>
            <p:sp>
              <p:nvSpPr>
                <p:cNvPr id="580687" name="Freeform 79"/>
                <p:cNvSpPr>
                  <a:spLocks/>
                </p:cNvSpPr>
                <p:nvPr/>
              </p:nvSpPr>
              <p:spPr bwMode="auto">
                <a:xfrm>
                  <a:off x="2598" y="2097"/>
                  <a:ext cx="402" cy="23"/>
                </a:xfrm>
                <a:custGeom>
                  <a:avLst/>
                  <a:gdLst/>
                  <a:ahLst/>
                  <a:cxnLst>
                    <a:cxn ang="0">
                      <a:pos x="402" y="0"/>
                    </a:cxn>
                    <a:cxn ang="0">
                      <a:pos x="402" y="15"/>
                    </a:cxn>
                    <a:cxn ang="0">
                      <a:pos x="0" y="23"/>
                    </a:cxn>
                    <a:cxn ang="0">
                      <a:pos x="0" y="9"/>
                    </a:cxn>
                    <a:cxn ang="0">
                      <a:pos x="402" y="0"/>
                    </a:cxn>
                  </a:cxnLst>
                  <a:rect l="0" t="0" r="r" b="b"/>
                  <a:pathLst>
                    <a:path w="402" h="23">
                      <a:moveTo>
                        <a:pt x="402" y="0"/>
                      </a:moveTo>
                      <a:lnTo>
                        <a:pt x="402" y="15"/>
                      </a:lnTo>
                      <a:lnTo>
                        <a:pt x="0" y="23"/>
                      </a:lnTo>
                      <a:lnTo>
                        <a:pt x="0" y="9"/>
                      </a:lnTo>
                      <a:lnTo>
                        <a:pt x="402" y="0"/>
                      </a:lnTo>
                      <a:close/>
                    </a:path>
                  </a:pathLst>
                </a:custGeom>
                <a:solidFill>
                  <a:srgbClr val="8C8C8C"/>
                </a:solidFill>
                <a:ln w="9525">
                  <a:noFill/>
                  <a:round/>
                  <a:headEnd/>
                  <a:tailEnd/>
                </a:ln>
              </p:spPr>
              <p:txBody>
                <a:bodyPr/>
                <a:lstStyle/>
                <a:p>
                  <a:endParaRPr lang="en-US" sz="2000"/>
                </a:p>
              </p:txBody>
            </p:sp>
            <p:sp>
              <p:nvSpPr>
                <p:cNvPr id="580688" name="Freeform 80"/>
                <p:cNvSpPr>
                  <a:spLocks/>
                </p:cNvSpPr>
                <p:nvPr/>
              </p:nvSpPr>
              <p:spPr bwMode="auto">
                <a:xfrm>
                  <a:off x="2598" y="2096"/>
                  <a:ext cx="402" cy="23"/>
                </a:xfrm>
                <a:custGeom>
                  <a:avLst/>
                  <a:gdLst/>
                  <a:ahLst/>
                  <a:cxnLst>
                    <a:cxn ang="0">
                      <a:pos x="402" y="0"/>
                    </a:cxn>
                    <a:cxn ang="0">
                      <a:pos x="402" y="15"/>
                    </a:cxn>
                    <a:cxn ang="0">
                      <a:pos x="0" y="23"/>
                    </a:cxn>
                    <a:cxn ang="0">
                      <a:pos x="0" y="8"/>
                    </a:cxn>
                    <a:cxn ang="0">
                      <a:pos x="402" y="0"/>
                    </a:cxn>
                  </a:cxnLst>
                  <a:rect l="0" t="0" r="r" b="b"/>
                  <a:pathLst>
                    <a:path w="402" h="23">
                      <a:moveTo>
                        <a:pt x="402" y="0"/>
                      </a:moveTo>
                      <a:lnTo>
                        <a:pt x="402" y="15"/>
                      </a:lnTo>
                      <a:lnTo>
                        <a:pt x="0" y="23"/>
                      </a:lnTo>
                      <a:lnTo>
                        <a:pt x="0" y="8"/>
                      </a:lnTo>
                      <a:lnTo>
                        <a:pt x="402" y="0"/>
                      </a:lnTo>
                      <a:close/>
                    </a:path>
                  </a:pathLst>
                </a:custGeom>
                <a:solidFill>
                  <a:srgbClr val="8C8C8C"/>
                </a:solidFill>
                <a:ln w="9525">
                  <a:noFill/>
                  <a:round/>
                  <a:headEnd/>
                  <a:tailEnd/>
                </a:ln>
              </p:spPr>
              <p:txBody>
                <a:bodyPr/>
                <a:lstStyle/>
                <a:p>
                  <a:endParaRPr lang="en-US" sz="2000"/>
                </a:p>
              </p:txBody>
            </p:sp>
            <p:sp>
              <p:nvSpPr>
                <p:cNvPr id="580689" name="Freeform 81"/>
                <p:cNvSpPr>
                  <a:spLocks/>
                </p:cNvSpPr>
                <p:nvPr/>
              </p:nvSpPr>
              <p:spPr bwMode="auto">
                <a:xfrm>
                  <a:off x="2598" y="2095"/>
                  <a:ext cx="402" cy="24"/>
                </a:xfrm>
                <a:custGeom>
                  <a:avLst/>
                  <a:gdLst/>
                  <a:ahLst/>
                  <a:cxnLst>
                    <a:cxn ang="0">
                      <a:pos x="402" y="0"/>
                    </a:cxn>
                    <a:cxn ang="0">
                      <a:pos x="402" y="16"/>
                    </a:cxn>
                    <a:cxn ang="0">
                      <a:pos x="0" y="24"/>
                    </a:cxn>
                    <a:cxn ang="0">
                      <a:pos x="0" y="9"/>
                    </a:cxn>
                    <a:cxn ang="0">
                      <a:pos x="402" y="0"/>
                    </a:cxn>
                  </a:cxnLst>
                  <a:rect l="0" t="0" r="r" b="b"/>
                  <a:pathLst>
                    <a:path w="402" h="24">
                      <a:moveTo>
                        <a:pt x="402" y="0"/>
                      </a:moveTo>
                      <a:lnTo>
                        <a:pt x="402" y="16"/>
                      </a:lnTo>
                      <a:lnTo>
                        <a:pt x="0" y="24"/>
                      </a:lnTo>
                      <a:lnTo>
                        <a:pt x="0" y="9"/>
                      </a:lnTo>
                      <a:lnTo>
                        <a:pt x="402" y="0"/>
                      </a:lnTo>
                      <a:close/>
                    </a:path>
                  </a:pathLst>
                </a:custGeom>
                <a:solidFill>
                  <a:srgbClr val="8C8C8C"/>
                </a:solidFill>
                <a:ln w="9525">
                  <a:noFill/>
                  <a:round/>
                  <a:headEnd/>
                  <a:tailEnd/>
                </a:ln>
              </p:spPr>
              <p:txBody>
                <a:bodyPr/>
                <a:lstStyle/>
                <a:p>
                  <a:endParaRPr lang="en-US" sz="2000"/>
                </a:p>
              </p:txBody>
            </p:sp>
            <p:sp>
              <p:nvSpPr>
                <p:cNvPr id="580690" name="Freeform 82"/>
                <p:cNvSpPr>
                  <a:spLocks/>
                </p:cNvSpPr>
                <p:nvPr/>
              </p:nvSpPr>
              <p:spPr bwMode="auto">
                <a:xfrm>
                  <a:off x="2598" y="2094"/>
                  <a:ext cx="402" cy="24"/>
                </a:xfrm>
                <a:custGeom>
                  <a:avLst/>
                  <a:gdLst/>
                  <a:ahLst/>
                  <a:cxnLst>
                    <a:cxn ang="0">
                      <a:pos x="402" y="0"/>
                    </a:cxn>
                    <a:cxn ang="0">
                      <a:pos x="402" y="15"/>
                    </a:cxn>
                    <a:cxn ang="0">
                      <a:pos x="0" y="24"/>
                    </a:cxn>
                    <a:cxn ang="0">
                      <a:pos x="0" y="8"/>
                    </a:cxn>
                    <a:cxn ang="0">
                      <a:pos x="402" y="0"/>
                    </a:cxn>
                  </a:cxnLst>
                  <a:rect l="0" t="0" r="r" b="b"/>
                  <a:pathLst>
                    <a:path w="402" h="24">
                      <a:moveTo>
                        <a:pt x="402" y="0"/>
                      </a:moveTo>
                      <a:lnTo>
                        <a:pt x="402" y="15"/>
                      </a:lnTo>
                      <a:lnTo>
                        <a:pt x="0" y="24"/>
                      </a:lnTo>
                      <a:lnTo>
                        <a:pt x="0" y="8"/>
                      </a:lnTo>
                      <a:lnTo>
                        <a:pt x="402" y="0"/>
                      </a:lnTo>
                      <a:close/>
                    </a:path>
                  </a:pathLst>
                </a:custGeom>
                <a:solidFill>
                  <a:srgbClr val="8C8C8C"/>
                </a:solidFill>
                <a:ln w="9525">
                  <a:noFill/>
                  <a:round/>
                  <a:headEnd/>
                  <a:tailEnd/>
                </a:ln>
              </p:spPr>
              <p:txBody>
                <a:bodyPr/>
                <a:lstStyle/>
                <a:p>
                  <a:endParaRPr lang="en-US" sz="2000"/>
                </a:p>
              </p:txBody>
            </p:sp>
            <p:sp>
              <p:nvSpPr>
                <p:cNvPr id="580691" name="Freeform 83"/>
                <p:cNvSpPr>
                  <a:spLocks/>
                </p:cNvSpPr>
                <p:nvPr/>
              </p:nvSpPr>
              <p:spPr bwMode="auto">
                <a:xfrm>
                  <a:off x="2598" y="2094"/>
                  <a:ext cx="402" cy="22"/>
                </a:xfrm>
                <a:custGeom>
                  <a:avLst/>
                  <a:gdLst/>
                  <a:ahLst/>
                  <a:cxnLst>
                    <a:cxn ang="0">
                      <a:pos x="402" y="0"/>
                    </a:cxn>
                    <a:cxn ang="0">
                      <a:pos x="402" y="15"/>
                    </a:cxn>
                    <a:cxn ang="0">
                      <a:pos x="0" y="22"/>
                    </a:cxn>
                    <a:cxn ang="0">
                      <a:pos x="0" y="8"/>
                    </a:cxn>
                    <a:cxn ang="0">
                      <a:pos x="402" y="0"/>
                    </a:cxn>
                  </a:cxnLst>
                  <a:rect l="0" t="0" r="r" b="b"/>
                  <a:pathLst>
                    <a:path w="402" h="22">
                      <a:moveTo>
                        <a:pt x="402" y="0"/>
                      </a:moveTo>
                      <a:lnTo>
                        <a:pt x="402" y="15"/>
                      </a:lnTo>
                      <a:lnTo>
                        <a:pt x="0" y="22"/>
                      </a:lnTo>
                      <a:lnTo>
                        <a:pt x="0" y="8"/>
                      </a:lnTo>
                      <a:lnTo>
                        <a:pt x="402" y="0"/>
                      </a:lnTo>
                      <a:close/>
                    </a:path>
                  </a:pathLst>
                </a:custGeom>
                <a:solidFill>
                  <a:srgbClr val="8C8C8C"/>
                </a:solidFill>
                <a:ln w="9525">
                  <a:noFill/>
                  <a:round/>
                  <a:headEnd/>
                  <a:tailEnd/>
                </a:ln>
              </p:spPr>
              <p:txBody>
                <a:bodyPr/>
                <a:lstStyle/>
                <a:p>
                  <a:endParaRPr lang="en-US" sz="2000"/>
                </a:p>
              </p:txBody>
            </p:sp>
            <p:sp>
              <p:nvSpPr>
                <p:cNvPr id="580692" name="Freeform 84"/>
                <p:cNvSpPr>
                  <a:spLocks/>
                </p:cNvSpPr>
                <p:nvPr/>
              </p:nvSpPr>
              <p:spPr bwMode="auto">
                <a:xfrm>
                  <a:off x="2598" y="2094"/>
                  <a:ext cx="402" cy="22"/>
                </a:xfrm>
                <a:custGeom>
                  <a:avLst/>
                  <a:gdLst/>
                  <a:ahLst/>
                  <a:cxnLst>
                    <a:cxn ang="0">
                      <a:pos x="402" y="0"/>
                    </a:cxn>
                    <a:cxn ang="0">
                      <a:pos x="402" y="14"/>
                    </a:cxn>
                    <a:cxn ang="0">
                      <a:pos x="0" y="22"/>
                    </a:cxn>
                    <a:cxn ang="0">
                      <a:pos x="0" y="7"/>
                    </a:cxn>
                    <a:cxn ang="0">
                      <a:pos x="402" y="0"/>
                    </a:cxn>
                  </a:cxnLst>
                  <a:rect l="0" t="0" r="r" b="b"/>
                  <a:pathLst>
                    <a:path w="402" h="22">
                      <a:moveTo>
                        <a:pt x="402" y="0"/>
                      </a:moveTo>
                      <a:lnTo>
                        <a:pt x="402" y="14"/>
                      </a:lnTo>
                      <a:lnTo>
                        <a:pt x="0" y="22"/>
                      </a:lnTo>
                      <a:lnTo>
                        <a:pt x="0" y="7"/>
                      </a:lnTo>
                      <a:lnTo>
                        <a:pt x="402" y="0"/>
                      </a:lnTo>
                      <a:close/>
                    </a:path>
                  </a:pathLst>
                </a:custGeom>
                <a:solidFill>
                  <a:srgbClr val="8C8C8C"/>
                </a:solidFill>
                <a:ln w="9525">
                  <a:noFill/>
                  <a:round/>
                  <a:headEnd/>
                  <a:tailEnd/>
                </a:ln>
              </p:spPr>
              <p:txBody>
                <a:bodyPr/>
                <a:lstStyle/>
                <a:p>
                  <a:endParaRPr lang="en-US" sz="2000"/>
                </a:p>
              </p:txBody>
            </p:sp>
            <p:sp>
              <p:nvSpPr>
                <p:cNvPr id="580693" name="Freeform 85"/>
                <p:cNvSpPr>
                  <a:spLocks/>
                </p:cNvSpPr>
                <p:nvPr/>
              </p:nvSpPr>
              <p:spPr bwMode="auto">
                <a:xfrm>
                  <a:off x="2598" y="2093"/>
                  <a:ext cx="402" cy="22"/>
                </a:xfrm>
                <a:custGeom>
                  <a:avLst/>
                  <a:gdLst/>
                  <a:ahLst/>
                  <a:cxnLst>
                    <a:cxn ang="0">
                      <a:pos x="402" y="0"/>
                    </a:cxn>
                    <a:cxn ang="0">
                      <a:pos x="402" y="14"/>
                    </a:cxn>
                    <a:cxn ang="0">
                      <a:pos x="0" y="22"/>
                    </a:cxn>
                    <a:cxn ang="0">
                      <a:pos x="0" y="7"/>
                    </a:cxn>
                    <a:cxn ang="0">
                      <a:pos x="402" y="0"/>
                    </a:cxn>
                  </a:cxnLst>
                  <a:rect l="0" t="0" r="r" b="b"/>
                  <a:pathLst>
                    <a:path w="402" h="22">
                      <a:moveTo>
                        <a:pt x="402" y="0"/>
                      </a:moveTo>
                      <a:lnTo>
                        <a:pt x="402" y="14"/>
                      </a:lnTo>
                      <a:lnTo>
                        <a:pt x="0" y="22"/>
                      </a:lnTo>
                      <a:lnTo>
                        <a:pt x="0" y="7"/>
                      </a:lnTo>
                      <a:lnTo>
                        <a:pt x="402" y="0"/>
                      </a:lnTo>
                      <a:close/>
                    </a:path>
                  </a:pathLst>
                </a:custGeom>
                <a:solidFill>
                  <a:srgbClr val="8C8C8C"/>
                </a:solidFill>
                <a:ln w="9525">
                  <a:noFill/>
                  <a:round/>
                  <a:headEnd/>
                  <a:tailEnd/>
                </a:ln>
              </p:spPr>
              <p:txBody>
                <a:bodyPr/>
                <a:lstStyle/>
                <a:p>
                  <a:endParaRPr lang="en-US" sz="2000"/>
                </a:p>
              </p:txBody>
            </p:sp>
            <p:sp>
              <p:nvSpPr>
                <p:cNvPr id="580694" name="Freeform 86"/>
                <p:cNvSpPr>
                  <a:spLocks/>
                </p:cNvSpPr>
                <p:nvPr/>
              </p:nvSpPr>
              <p:spPr bwMode="auto">
                <a:xfrm>
                  <a:off x="2598" y="2092"/>
                  <a:ext cx="402" cy="23"/>
                </a:xfrm>
                <a:custGeom>
                  <a:avLst/>
                  <a:gdLst/>
                  <a:ahLst/>
                  <a:cxnLst>
                    <a:cxn ang="0">
                      <a:pos x="402" y="0"/>
                    </a:cxn>
                    <a:cxn ang="0">
                      <a:pos x="402" y="15"/>
                    </a:cxn>
                    <a:cxn ang="0">
                      <a:pos x="0" y="23"/>
                    </a:cxn>
                    <a:cxn ang="0">
                      <a:pos x="0" y="7"/>
                    </a:cxn>
                    <a:cxn ang="0">
                      <a:pos x="402" y="0"/>
                    </a:cxn>
                  </a:cxnLst>
                  <a:rect l="0" t="0" r="r" b="b"/>
                  <a:pathLst>
                    <a:path w="402" h="23">
                      <a:moveTo>
                        <a:pt x="402" y="0"/>
                      </a:moveTo>
                      <a:lnTo>
                        <a:pt x="402" y="15"/>
                      </a:lnTo>
                      <a:lnTo>
                        <a:pt x="0" y="23"/>
                      </a:lnTo>
                      <a:lnTo>
                        <a:pt x="0" y="7"/>
                      </a:lnTo>
                      <a:lnTo>
                        <a:pt x="402" y="0"/>
                      </a:lnTo>
                      <a:close/>
                    </a:path>
                  </a:pathLst>
                </a:custGeom>
                <a:solidFill>
                  <a:srgbClr val="8C8C8C"/>
                </a:solidFill>
                <a:ln w="9525">
                  <a:noFill/>
                  <a:round/>
                  <a:headEnd/>
                  <a:tailEnd/>
                </a:ln>
              </p:spPr>
              <p:txBody>
                <a:bodyPr/>
                <a:lstStyle/>
                <a:p>
                  <a:endParaRPr lang="en-US" sz="2000"/>
                </a:p>
              </p:txBody>
            </p:sp>
            <p:sp>
              <p:nvSpPr>
                <p:cNvPr id="580695" name="Freeform 87"/>
                <p:cNvSpPr>
                  <a:spLocks/>
                </p:cNvSpPr>
                <p:nvPr/>
              </p:nvSpPr>
              <p:spPr bwMode="auto">
                <a:xfrm>
                  <a:off x="2598" y="2092"/>
                  <a:ext cx="402" cy="21"/>
                </a:xfrm>
                <a:custGeom>
                  <a:avLst/>
                  <a:gdLst/>
                  <a:ahLst/>
                  <a:cxnLst>
                    <a:cxn ang="0">
                      <a:pos x="402" y="0"/>
                    </a:cxn>
                    <a:cxn ang="0">
                      <a:pos x="402" y="14"/>
                    </a:cxn>
                    <a:cxn ang="0">
                      <a:pos x="0" y="21"/>
                    </a:cxn>
                    <a:cxn ang="0">
                      <a:pos x="0" y="6"/>
                    </a:cxn>
                    <a:cxn ang="0">
                      <a:pos x="402" y="0"/>
                    </a:cxn>
                  </a:cxnLst>
                  <a:rect l="0" t="0" r="r" b="b"/>
                  <a:pathLst>
                    <a:path w="402" h="21">
                      <a:moveTo>
                        <a:pt x="402" y="0"/>
                      </a:moveTo>
                      <a:lnTo>
                        <a:pt x="402" y="14"/>
                      </a:lnTo>
                      <a:lnTo>
                        <a:pt x="0" y="21"/>
                      </a:lnTo>
                      <a:lnTo>
                        <a:pt x="0" y="6"/>
                      </a:lnTo>
                      <a:lnTo>
                        <a:pt x="402" y="0"/>
                      </a:lnTo>
                      <a:close/>
                    </a:path>
                  </a:pathLst>
                </a:custGeom>
                <a:solidFill>
                  <a:srgbClr val="8C8C8C"/>
                </a:solidFill>
                <a:ln w="9525">
                  <a:noFill/>
                  <a:round/>
                  <a:headEnd/>
                  <a:tailEnd/>
                </a:ln>
              </p:spPr>
              <p:txBody>
                <a:bodyPr/>
                <a:lstStyle/>
                <a:p>
                  <a:endParaRPr lang="en-US" sz="2000"/>
                </a:p>
              </p:txBody>
            </p:sp>
            <p:sp>
              <p:nvSpPr>
                <p:cNvPr id="580696" name="Freeform 88"/>
                <p:cNvSpPr>
                  <a:spLocks/>
                </p:cNvSpPr>
                <p:nvPr/>
              </p:nvSpPr>
              <p:spPr bwMode="auto">
                <a:xfrm>
                  <a:off x="2598" y="2091"/>
                  <a:ext cx="402" cy="21"/>
                </a:xfrm>
                <a:custGeom>
                  <a:avLst/>
                  <a:gdLst/>
                  <a:ahLst/>
                  <a:cxnLst>
                    <a:cxn ang="0">
                      <a:pos x="402" y="0"/>
                    </a:cxn>
                    <a:cxn ang="0">
                      <a:pos x="402" y="15"/>
                    </a:cxn>
                    <a:cxn ang="0">
                      <a:pos x="0" y="21"/>
                    </a:cxn>
                    <a:cxn ang="0">
                      <a:pos x="0" y="7"/>
                    </a:cxn>
                    <a:cxn ang="0">
                      <a:pos x="402" y="0"/>
                    </a:cxn>
                  </a:cxnLst>
                  <a:rect l="0" t="0" r="r" b="b"/>
                  <a:pathLst>
                    <a:path w="402" h="21">
                      <a:moveTo>
                        <a:pt x="402" y="0"/>
                      </a:moveTo>
                      <a:lnTo>
                        <a:pt x="402" y="15"/>
                      </a:lnTo>
                      <a:lnTo>
                        <a:pt x="0" y="21"/>
                      </a:lnTo>
                      <a:lnTo>
                        <a:pt x="0" y="7"/>
                      </a:lnTo>
                      <a:lnTo>
                        <a:pt x="402" y="0"/>
                      </a:lnTo>
                      <a:close/>
                    </a:path>
                  </a:pathLst>
                </a:custGeom>
                <a:solidFill>
                  <a:srgbClr val="8C8C8C"/>
                </a:solidFill>
                <a:ln w="9525">
                  <a:noFill/>
                  <a:round/>
                  <a:headEnd/>
                  <a:tailEnd/>
                </a:ln>
              </p:spPr>
              <p:txBody>
                <a:bodyPr/>
                <a:lstStyle/>
                <a:p>
                  <a:endParaRPr lang="en-US" sz="2000"/>
                </a:p>
              </p:txBody>
            </p:sp>
            <p:sp>
              <p:nvSpPr>
                <p:cNvPr id="580697" name="Freeform 89"/>
                <p:cNvSpPr>
                  <a:spLocks/>
                </p:cNvSpPr>
                <p:nvPr/>
              </p:nvSpPr>
              <p:spPr bwMode="auto">
                <a:xfrm>
                  <a:off x="2598" y="2090"/>
                  <a:ext cx="402" cy="22"/>
                </a:xfrm>
                <a:custGeom>
                  <a:avLst/>
                  <a:gdLst/>
                  <a:ahLst/>
                  <a:cxnLst>
                    <a:cxn ang="0">
                      <a:pos x="402" y="0"/>
                    </a:cxn>
                    <a:cxn ang="0">
                      <a:pos x="402" y="16"/>
                    </a:cxn>
                    <a:cxn ang="0">
                      <a:pos x="0" y="22"/>
                    </a:cxn>
                    <a:cxn ang="0">
                      <a:pos x="0" y="7"/>
                    </a:cxn>
                    <a:cxn ang="0">
                      <a:pos x="402" y="0"/>
                    </a:cxn>
                  </a:cxnLst>
                  <a:rect l="0" t="0" r="r" b="b"/>
                  <a:pathLst>
                    <a:path w="402" h="22">
                      <a:moveTo>
                        <a:pt x="402" y="0"/>
                      </a:moveTo>
                      <a:lnTo>
                        <a:pt x="402" y="16"/>
                      </a:lnTo>
                      <a:lnTo>
                        <a:pt x="0" y="22"/>
                      </a:lnTo>
                      <a:lnTo>
                        <a:pt x="0" y="7"/>
                      </a:lnTo>
                      <a:lnTo>
                        <a:pt x="402" y="0"/>
                      </a:lnTo>
                      <a:close/>
                    </a:path>
                  </a:pathLst>
                </a:custGeom>
                <a:solidFill>
                  <a:srgbClr val="8C8C8C"/>
                </a:solidFill>
                <a:ln w="9525">
                  <a:noFill/>
                  <a:round/>
                  <a:headEnd/>
                  <a:tailEnd/>
                </a:ln>
              </p:spPr>
              <p:txBody>
                <a:bodyPr/>
                <a:lstStyle/>
                <a:p>
                  <a:endParaRPr lang="en-US" sz="2000"/>
                </a:p>
              </p:txBody>
            </p:sp>
            <p:sp>
              <p:nvSpPr>
                <p:cNvPr id="580698" name="Freeform 90"/>
                <p:cNvSpPr>
                  <a:spLocks/>
                </p:cNvSpPr>
                <p:nvPr/>
              </p:nvSpPr>
              <p:spPr bwMode="auto">
                <a:xfrm>
                  <a:off x="2598" y="2090"/>
                  <a:ext cx="402" cy="21"/>
                </a:xfrm>
                <a:custGeom>
                  <a:avLst/>
                  <a:gdLst/>
                  <a:ahLst/>
                  <a:cxnLst>
                    <a:cxn ang="0">
                      <a:pos x="402" y="0"/>
                    </a:cxn>
                    <a:cxn ang="0">
                      <a:pos x="402" y="15"/>
                    </a:cxn>
                    <a:cxn ang="0">
                      <a:pos x="0" y="21"/>
                    </a:cxn>
                    <a:cxn ang="0">
                      <a:pos x="0" y="7"/>
                    </a:cxn>
                    <a:cxn ang="0">
                      <a:pos x="402" y="0"/>
                    </a:cxn>
                  </a:cxnLst>
                  <a:rect l="0" t="0" r="r" b="b"/>
                  <a:pathLst>
                    <a:path w="402" h="21">
                      <a:moveTo>
                        <a:pt x="402" y="0"/>
                      </a:moveTo>
                      <a:lnTo>
                        <a:pt x="402" y="15"/>
                      </a:lnTo>
                      <a:lnTo>
                        <a:pt x="0" y="21"/>
                      </a:lnTo>
                      <a:lnTo>
                        <a:pt x="0" y="7"/>
                      </a:lnTo>
                      <a:lnTo>
                        <a:pt x="402" y="0"/>
                      </a:lnTo>
                      <a:close/>
                    </a:path>
                  </a:pathLst>
                </a:custGeom>
                <a:solidFill>
                  <a:srgbClr val="8C8C8C"/>
                </a:solidFill>
                <a:ln w="9525">
                  <a:noFill/>
                  <a:round/>
                  <a:headEnd/>
                  <a:tailEnd/>
                </a:ln>
              </p:spPr>
              <p:txBody>
                <a:bodyPr/>
                <a:lstStyle/>
                <a:p>
                  <a:endParaRPr lang="en-US" sz="2000"/>
                </a:p>
              </p:txBody>
            </p:sp>
            <p:sp>
              <p:nvSpPr>
                <p:cNvPr id="580699" name="Freeform 91"/>
                <p:cNvSpPr>
                  <a:spLocks/>
                </p:cNvSpPr>
                <p:nvPr/>
              </p:nvSpPr>
              <p:spPr bwMode="auto">
                <a:xfrm>
                  <a:off x="2598" y="2089"/>
                  <a:ext cx="402" cy="22"/>
                </a:xfrm>
                <a:custGeom>
                  <a:avLst/>
                  <a:gdLst/>
                  <a:ahLst/>
                  <a:cxnLst>
                    <a:cxn ang="0">
                      <a:pos x="402" y="0"/>
                    </a:cxn>
                    <a:cxn ang="0">
                      <a:pos x="402" y="15"/>
                    </a:cxn>
                    <a:cxn ang="0">
                      <a:pos x="0" y="22"/>
                    </a:cxn>
                    <a:cxn ang="0">
                      <a:pos x="0" y="7"/>
                    </a:cxn>
                    <a:cxn ang="0">
                      <a:pos x="402" y="0"/>
                    </a:cxn>
                  </a:cxnLst>
                  <a:rect l="0" t="0" r="r" b="b"/>
                  <a:pathLst>
                    <a:path w="402" h="22">
                      <a:moveTo>
                        <a:pt x="402" y="0"/>
                      </a:moveTo>
                      <a:lnTo>
                        <a:pt x="402" y="15"/>
                      </a:lnTo>
                      <a:lnTo>
                        <a:pt x="0" y="22"/>
                      </a:lnTo>
                      <a:lnTo>
                        <a:pt x="0" y="7"/>
                      </a:lnTo>
                      <a:lnTo>
                        <a:pt x="402" y="0"/>
                      </a:lnTo>
                      <a:close/>
                    </a:path>
                  </a:pathLst>
                </a:custGeom>
                <a:solidFill>
                  <a:srgbClr val="8C8C8C"/>
                </a:solidFill>
                <a:ln w="9525">
                  <a:noFill/>
                  <a:round/>
                  <a:headEnd/>
                  <a:tailEnd/>
                </a:ln>
              </p:spPr>
              <p:txBody>
                <a:bodyPr/>
                <a:lstStyle/>
                <a:p>
                  <a:endParaRPr lang="en-US" sz="2000"/>
                </a:p>
              </p:txBody>
            </p:sp>
            <p:sp>
              <p:nvSpPr>
                <p:cNvPr id="580700" name="Freeform 92"/>
                <p:cNvSpPr>
                  <a:spLocks/>
                </p:cNvSpPr>
                <p:nvPr/>
              </p:nvSpPr>
              <p:spPr bwMode="auto">
                <a:xfrm>
                  <a:off x="2598" y="2088"/>
                  <a:ext cx="402" cy="21"/>
                </a:xfrm>
                <a:custGeom>
                  <a:avLst/>
                  <a:gdLst/>
                  <a:ahLst/>
                  <a:cxnLst>
                    <a:cxn ang="0">
                      <a:pos x="402" y="0"/>
                    </a:cxn>
                    <a:cxn ang="0">
                      <a:pos x="402" y="16"/>
                    </a:cxn>
                    <a:cxn ang="0">
                      <a:pos x="0" y="21"/>
                    </a:cxn>
                    <a:cxn ang="0">
                      <a:pos x="0" y="6"/>
                    </a:cxn>
                    <a:cxn ang="0">
                      <a:pos x="402" y="0"/>
                    </a:cxn>
                  </a:cxnLst>
                  <a:rect l="0" t="0" r="r" b="b"/>
                  <a:pathLst>
                    <a:path w="402" h="21">
                      <a:moveTo>
                        <a:pt x="402" y="0"/>
                      </a:moveTo>
                      <a:lnTo>
                        <a:pt x="402" y="16"/>
                      </a:lnTo>
                      <a:lnTo>
                        <a:pt x="0" y="21"/>
                      </a:lnTo>
                      <a:lnTo>
                        <a:pt x="0" y="6"/>
                      </a:lnTo>
                      <a:lnTo>
                        <a:pt x="402" y="0"/>
                      </a:lnTo>
                      <a:close/>
                    </a:path>
                  </a:pathLst>
                </a:custGeom>
                <a:solidFill>
                  <a:srgbClr val="8C8C8C"/>
                </a:solidFill>
                <a:ln w="9525">
                  <a:noFill/>
                  <a:round/>
                  <a:headEnd/>
                  <a:tailEnd/>
                </a:ln>
              </p:spPr>
              <p:txBody>
                <a:bodyPr/>
                <a:lstStyle/>
                <a:p>
                  <a:endParaRPr lang="en-US" sz="2000"/>
                </a:p>
              </p:txBody>
            </p:sp>
            <p:sp>
              <p:nvSpPr>
                <p:cNvPr id="580701" name="Freeform 93"/>
                <p:cNvSpPr>
                  <a:spLocks/>
                </p:cNvSpPr>
                <p:nvPr/>
              </p:nvSpPr>
              <p:spPr bwMode="auto">
                <a:xfrm>
                  <a:off x="2598" y="2088"/>
                  <a:ext cx="402" cy="20"/>
                </a:xfrm>
                <a:custGeom>
                  <a:avLst/>
                  <a:gdLst/>
                  <a:ahLst/>
                  <a:cxnLst>
                    <a:cxn ang="0">
                      <a:pos x="402" y="0"/>
                    </a:cxn>
                    <a:cxn ang="0">
                      <a:pos x="402" y="14"/>
                    </a:cxn>
                    <a:cxn ang="0">
                      <a:pos x="0" y="20"/>
                    </a:cxn>
                    <a:cxn ang="0">
                      <a:pos x="0" y="6"/>
                    </a:cxn>
                    <a:cxn ang="0">
                      <a:pos x="402" y="0"/>
                    </a:cxn>
                  </a:cxnLst>
                  <a:rect l="0" t="0" r="r" b="b"/>
                  <a:pathLst>
                    <a:path w="402" h="20">
                      <a:moveTo>
                        <a:pt x="402" y="0"/>
                      </a:moveTo>
                      <a:lnTo>
                        <a:pt x="402" y="14"/>
                      </a:lnTo>
                      <a:lnTo>
                        <a:pt x="0" y="20"/>
                      </a:lnTo>
                      <a:lnTo>
                        <a:pt x="0" y="6"/>
                      </a:lnTo>
                      <a:lnTo>
                        <a:pt x="402" y="0"/>
                      </a:lnTo>
                      <a:close/>
                    </a:path>
                  </a:pathLst>
                </a:custGeom>
                <a:solidFill>
                  <a:srgbClr val="8C8C8C"/>
                </a:solidFill>
                <a:ln w="9525">
                  <a:noFill/>
                  <a:round/>
                  <a:headEnd/>
                  <a:tailEnd/>
                </a:ln>
              </p:spPr>
              <p:txBody>
                <a:bodyPr/>
                <a:lstStyle/>
                <a:p>
                  <a:endParaRPr lang="en-US" sz="2000"/>
                </a:p>
              </p:txBody>
            </p:sp>
            <p:sp>
              <p:nvSpPr>
                <p:cNvPr id="580702" name="Freeform 94"/>
                <p:cNvSpPr>
                  <a:spLocks/>
                </p:cNvSpPr>
                <p:nvPr/>
              </p:nvSpPr>
              <p:spPr bwMode="auto">
                <a:xfrm>
                  <a:off x="2598" y="2088"/>
                  <a:ext cx="402" cy="19"/>
                </a:xfrm>
                <a:custGeom>
                  <a:avLst/>
                  <a:gdLst/>
                  <a:ahLst/>
                  <a:cxnLst>
                    <a:cxn ang="0">
                      <a:pos x="402" y="0"/>
                    </a:cxn>
                    <a:cxn ang="0">
                      <a:pos x="402" y="14"/>
                    </a:cxn>
                    <a:cxn ang="0">
                      <a:pos x="0" y="19"/>
                    </a:cxn>
                    <a:cxn ang="0">
                      <a:pos x="0" y="5"/>
                    </a:cxn>
                    <a:cxn ang="0">
                      <a:pos x="402" y="0"/>
                    </a:cxn>
                  </a:cxnLst>
                  <a:rect l="0" t="0" r="r" b="b"/>
                  <a:pathLst>
                    <a:path w="402" h="19">
                      <a:moveTo>
                        <a:pt x="402" y="0"/>
                      </a:moveTo>
                      <a:lnTo>
                        <a:pt x="402" y="14"/>
                      </a:lnTo>
                      <a:lnTo>
                        <a:pt x="0" y="19"/>
                      </a:lnTo>
                      <a:lnTo>
                        <a:pt x="0" y="5"/>
                      </a:lnTo>
                      <a:lnTo>
                        <a:pt x="402" y="0"/>
                      </a:lnTo>
                      <a:close/>
                    </a:path>
                  </a:pathLst>
                </a:custGeom>
                <a:solidFill>
                  <a:srgbClr val="8C8C8C"/>
                </a:solidFill>
                <a:ln w="9525">
                  <a:noFill/>
                  <a:round/>
                  <a:headEnd/>
                  <a:tailEnd/>
                </a:ln>
              </p:spPr>
              <p:txBody>
                <a:bodyPr/>
                <a:lstStyle/>
                <a:p>
                  <a:endParaRPr lang="en-US" sz="2000"/>
                </a:p>
              </p:txBody>
            </p:sp>
            <p:sp>
              <p:nvSpPr>
                <p:cNvPr id="580703" name="Freeform 95"/>
                <p:cNvSpPr>
                  <a:spLocks/>
                </p:cNvSpPr>
                <p:nvPr/>
              </p:nvSpPr>
              <p:spPr bwMode="auto">
                <a:xfrm>
                  <a:off x="2598" y="2088"/>
                  <a:ext cx="402" cy="19"/>
                </a:xfrm>
                <a:custGeom>
                  <a:avLst/>
                  <a:gdLst/>
                  <a:ahLst/>
                  <a:cxnLst>
                    <a:cxn ang="0">
                      <a:pos x="402" y="0"/>
                    </a:cxn>
                    <a:cxn ang="0">
                      <a:pos x="402" y="13"/>
                    </a:cxn>
                    <a:cxn ang="0">
                      <a:pos x="0" y="19"/>
                    </a:cxn>
                    <a:cxn ang="0">
                      <a:pos x="0" y="4"/>
                    </a:cxn>
                    <a:cxn ang="0">
                      <a:pos x="402" y="0"/>
                    </a:cxn>
                  </a:cxnLst>
                  <a:rect l="0" t="0" r="r" b="b"/>
                  <a:pathLst>
                    <a:path w="402" h="19">
                      <a:moveTo>
                        <a:pt x="402" y="0"/>
                      </a:moveTo>
                      <a:lnTo>
                        <a:pt x="402" y="13"/>
                      </a:lnTo>
                      <a:lnTo>
                        <a:pt x="0" y="19"/>
                      </a:lnTo>
                      <a:lnTo>
                        <a:pt x="0" y="4"/>
                      </a:lnTo>
                      <a:lnTo>
                        <a:pt x="402" y="0"/>
                      </a:lnTo>
                      <a:close/>
                    </a:path>
                  </a:pathLst>
                </a:custGeom>
                <a:solidFill>
                  <a:srgbClr val="8C8C8C"/>
                </a:solidFill>
                <a:ln w="9525">
                  <a:noFill/>
                  <a:round/>
                  <a:headEnd/>
                  <a:tailEnd/>
                </a:ln>
              </p:spPr>
              <p:txBody>
                <a:bodyPr/>
                <a:lstStyle/>
                <a:p>
                  <a:endParaRPr lang="en-US" sz="2000"/>
                </a:p>
              </p:txBody>
            </p:sp>
            <p:sp>
              <p:nvSpPr>
                <p:cNvPr id="580704" name="Freeform 96"/>
                <p:cNvSpPr>
                  <a:spLocks/>
                </p:cNvSpPr>
                <p:nvPr/>
              </p:nvSpPr>
              <p:spPr bwMode="auto">
                <a:xfrm>
                  <a:off x="2598" y="2087"/>
                  <a:ext cx="402" cy="19"/>
                </a:xfrm>
                <a:custGeom>
                  <a:avLst/>
                  <a:gdLst/>
                  <a:ahLst/>
                  <a:cxnLst>
                    <a:cxn ang="0">
                      <a:pos x="402" y="0"/>
                    </a:cxn>
                    <a:cxn ang="0">
                      <a:pos x="402" y="14"/>
                    </a:cxn>
                    <a:cxn ang="0">
                      <a:pos x="0" y="19"/>
                    </a:cxn>
                    <a:cxn ang="0">
                      <a:pos x="0" y="5"/>
                    </a:cxn>
                    <a:cxn ang="0">
                      <a:pos x="402" y="0"/>
                    </a:cxn>
                  </a:cxnLst>
                  <a:rect l="0" t="0" r="r" b="b"/>
                  <a:pathLst>
                    <a:path w="402" h="19">
                      <a:moveTo>
                        <a:pt x="402" y="0"/>
                      </a:moveTo>
                      <a:lnTo>
                        <a:pt x="402" y="14"/>
                      </a:lnTo>
                      <a:lnTo>
                        <a:pt x="0" y="19"/>
                      </a:lnTo>
                      <a:lnTo>
                        <a:pt x="0" y="5"/>
                      </a:lnTo>
                      <a:lnTo>
                        <a:pt x="402" y="0"/>
                      </a:lnTo>
                      <a:close/>
                    </a:path>
                  </a:pathLst>
                </a:custGeom>
                <a:solidFill>
                  <a:srgbClr val="8C8C8C"/>
                </a:solidFill>
                <a:ln w="9525">
                  <a:noFill/>
                  <a:round/>
                  <a:headEnd/>
                  <a:tailEnd/>
                </a:ln>
              </p:spPr>
              <p:txBody>
                <a:bodyPr/>
                <a:lstStyle/>
                <a:p>
                  <a:endParaRPr lang="en-US" sz="2000"/>
                </a:p>
              </p:txBody>
            </p:sp>
            <p:sp>
              <p:nvSpPr>
                <p:cNvPr id="580705" name="Freeform 97"/>
                <p:cNvSpPr>
                  <a:spLocks/>
                </p:cNvSpPr>
                <p:nvPr/>
              </p:nvSpPr>
              <p:spPr bwMode="auto">
                <a:xfrm>
                  <a:off x="2598" y="2086"/>
                  <a:ext cx="402" cy="19"/>
                </a:xfrm>
                <a:custGeom>
                  <a:avLst/>
                  <a:gdLst/>
                  <a:ahLst/>
                  <a:cxnLst>
                    <a:cxn ang="0">
                      <a:pos x="402" y="0"/>
                    </a:cxn>
                    <a:cxn ang="0">
                      <a:pos x="402" y="14"/>
                    </a:cxn>
                    <a:cxn ang="0">
                      <a:pos x="0" y="19"/>
                    </a:cxn>
                    <a:cxn ang="0">
                      <a:pos x="0" y="5"/>
                    </a:cxn>
                    <a:cxn ang="0">
                      <a:pos x="402" y="0"/>
                    </a:cxn>
                  </a:cxnLst>
                  <a:rect l="0" t="0" r="r" b="b"/>
                  <a:pathLst>
                    <a:path w="402" h="19">
                      <a:moveTo>
                        <a:pt x="402" y="0"/>
                      </a:moveTo>
                      <a:lnTo>
                        <a:pt x="402" y="14"/>
                      </a:lnTo>
                      <a:lnTo>
                        <a:pt x="0" y="19"/>
                      </a:lnTo>
                      <a:lnTo>
                        <a:pt x="0" y="5"/>
                      </a:lnTo>
                      <a:lnTo>
                        <a:pt x="402" y="0"/>
                      </a:lnTo>
                      <a:close/>
                    </a:path>
                  </a:pathLst>
                </a:custGeom>
                <a:solidFill>
                  <a:srgbClr val="8C8C8C"/>
                </a:solidFill>
                <a:ln w="9525">
                  <a:noFill/>
                  <a:round/>
                  <a:headEnd/>
                  <a:tailEnd/>
                </a:ln>
              </p:spPr>
              <p:txBody>
                <a:bodyPr/>
                <a:lstStyle/>
                <a:p>
                  <a:endParaRPr lang="en-US" sz="2000"/>
                </a:p>
              </p:txBody>
            </p:sp>
            <p:sp>
              <p:nvSpPr>
                <p:cNvPr id="580706" name="Freeform 98"/>
                <p:cNvSpPr>
                  <a:spLocks/>
                </p:cNvSpPr>
                <p:nvPr/>
              </p:nvSpPr>
              <p:spPr bwMode="auto">
                <a:xfrm>
                  <a:off x="2598" y="2085"/>
                  <a:ext cx="402" cy="19"/>
                </a:xfrm>
                <a:custGeom>
                  <a:avLst/>
                  <a:gdLst/>
                  <a:ahLst/>
                  <a:cxnLst>
                    <a:cxn ang="0">
                      <a:pos x="402" y="0"/>
                    </a:cxn>
                    <a:cxn ang="0">
                      <a:pos x="402" y="15"/>
                    </a:cxn>
                    <a:cxn ang="0">
                      <a:pos x="0" y="19"/>
                    </a:cxn>
                    <a:cxn ang="0">
                      <a:pos x="0" y="5"/>
                    </a:cxn>
                    <a:cxn ang="0">
                      <a:pos x="402" y="0"/>
                    </a:cxn>
                  </a:cxnLst>
                  <a:rect l="0" t="0" r="r" b="b"/>
                  <a:pathLst>
                    <a:path w="402" h="19">
                      <a:moveTo>
                        <a:pt x="402" y="0"/>
                      </a:moveTo>
                      <a:lnTo>
                        <a:pt x="402" y="15"/>
                      </a:lnTo>
                      <a:lnTo>
                        <a:pt x="0" y="19"/>
                      </a:lnTo>
                      <a:lnTo>
                        <a:pt x="0" y="5"/>
                      </a:lnTo>
                      <a:lnTo>
                        <a:pt x="402" y="0"/>
                      </a:lnTo>
                      <a:close/>
                    </a:path>
                  </a:pathLst>
                </a:custGeom>
                <a:solidFill>
                  <a:srgbClr val="8C8C8C"/>
                </a:solidFill>
                <a:ln w="9525">
                  <a:noFill/>
                  <a:round/>
                  <a:headEnd/>
                  <a:tailEnd/>
                </a:ln>
              </p:spPr>
              <p:txBody>
                <a:bodyPr/>
                <a:lstStyle/>
                <a:p>
                  <a:endParaRPr lang="en-US" sz="2000"/>
                </a:p>
              </p:txBody>
            </p:sp>
            <p:sp>
              <p:nvSpPr>
                <p:cNvPr id="580707" name="Freeform 99"/>
                <p:cNvSpPr>
                  <a:spLocks/>
                </p:cNvSpPr>
                <p:nvPr/>
              </p:nvSpPr>
              <p:spPr bwMode="auto">
                <a:xfrm>
                  <a:off x="2598" y="2085"/>
                  <a:ext cx="402" cy="19"/>
                </a:xfrm>
                <a:custGeom>
                  <a:avLst/>
                  <a:gdLst/>
                  <a:ahLst/>
                  <a:cxnLst>
                    <a:cxn ang="0">
                      <a:pos x="402" y="0"/>
                    </a:cxn>
                    <a:cxn ang="0">
                      <a:pos x="402" y="14"/>
                    </a:cxn>
                    <a:cxn ang="0">
                      <a:pos x="0" y="19"/>
                    </a:cxn>
                    <a:cxn ang="0">
                      <a:pos x="0" y="4"/>
                    </a:cxn>
                    <a:cxn ang="0">
                      <a:pos x="402" y="0"/>
                    </a:cxn>
                  </a:cxnLst>
                  <a:rect l="0" t="0" r="r" b="b"/>
                  <a:pathLst>
                    <a:path w="402" h="19">
                      <a:moveTo>
                        <a:pt x="402" y="0"/>
                      </a:moveTo>
                      <a:lnTo>
                        <a:pt x="402" y="14"/>
                      </a:lnTo>
                      <a:lnTo>
                        <a:pt x="0" y="19"/>
                      </a:lnTo>
                      <a:lnTo>
                        <a:pt x="0" y="4"/>
                      </a:lnTo>
                      <a:lnTo>
                        <a:pt x="402" y="0"/>
                      </a:lnTo>
                      <a:close/>
                    </a:path>
                  </a:pathLst>
                </a:custGeom>
                <a:solidFill>
                  <a:srgbClr val="8C8C8C"/>
                </a:solidFill>
                <a:ln w="9525">
                  <a:noFill/>
                  <a:round/>
                  <a:headEnd/>
                  <a:tailEnd/>
                </a:ln>
              </p:spPr>
              <p:txBody>
                <a:bodyPr/>
                <a:lstStyle/>
                <a:p>
                  <a:endParaRPr lang="en-US" sz="2000"/>
                </a:p>
              </p:txBody>
            </p:sp>
            <p:sp>
              <p:nvSpPr>
                <p:cNvPr id="580708" name="Freeform 100"/>
                <p:cNvSpPr>
                  <a:spLocks/>
                </p:cNvSpPr>
                <p:nvPr/>
              </p:nvSpPr>
              <p:spPr bwMode="auto">
                <a:xfrm>
                  <a:off x="2598" y="2084"/>
                  <a:ext cx="402" cy="18"/>
                </a:xfrm>
                <a:custGeom>
                  <a:avLst/>
                  <a:gdLst/>
                  <a:ahLst/>
                  <a:cxnLst>
                    <a:cxn ang="0">
                      <a:pos x="402" y="0"/>
                    </a:cxn>
                    <a:cxn ang="0">
                      <a:pos x="402" y="14"/>
                    </a:cxn>
                    <a:cxn ang="0">
                      <a:pos x="0" y="18"/>
                    </a:cxn>
                    <a:cxn ang="0">
                      <a:pos x="0" y="4"/>
                    </a:cxn>
                    <a:cxn ang="0">
                      <a:pos x="402" y="0"/>
                    </a:cxn>
                  </a:cxnLst>
                  <a:rect l="0" t="0" r="r" b="b"/>
                  <a:pathLst>
                    <a:path w="402" h="18">
                      <a:moveTo>
                        <a:pt x="402" y="0"/>
                      </a:moveTo>
                      <a:lnTo>
                        <a:pt x="402" y="14"/>
                      </a:lnTo>
                      <a:lnTo>
                        <a:pt x="0" y="18"/>
                      </a:lnTo>
                      <a:lnTo>
                        <a:pt x="0" y="4"/>
                      </a:lnTo>
                      <a:lnTo>
                        <a:pt x="402" y="0"/>
                      </a:lnTo>
                      <a:close/>
                    </a:path>
                  </a:pathLst>
                </a:custGeom>
                <a:solidFill>
                  <a:srgbClr val="A4A4A4"/>
                </a:solidFill>
                <a:ln w="9525">
                  <a:noFill/>
                  <a:round/>
                  <a:headEnd/>
                  <a:tailEnd/>
                </a:ln>
              </p:spPr>
              <p:txBody>
                <a:bodyPr/>
                <a:lstStyle/>
                <a:p>
                  <a:endParaRPr lang="en-US" sz="2000"/>
                </a:p>
              </p:txBody>
            </p:sp>
            <p:sp>
              <p:nvSpPr>
                <p:cNvPr id="580709" name="Freeform 101"/>
                <p:cNvSpPr>
                  <a:spLocks/>
                </p:cNvSpPr>
                <p:nvPr/>
              </p:nvSpPr>
              <p:spPr bwMode="auto">
                <a:xfrm>
                  <a:off x="2598" y="2084"/>
                  <a:ext cx="402" cy="17"/>
                </a:xfrm>
                <a:custGeom>
                  <a:avLst/>
                  <a:gdLst/>
                  <a:ahLst/>
                  <a:cxnLst>
                    <a:cxn ang="0">
                      <a:pos x="402" y="0"/>
                    </a:cxn>
                    <a:cxn ang="0">
                      <a:pos x="402" y="14"/>
                    </a:cxn>
                    <a:cxn ang="0">
                      <a:pos x="0" y="17"/>
                    </a:cxn>
                    <a:cxn ang="0">
                      <a:pos x="0" y="4"/>
                    </a:cxn>
                    <a:cxn ang="0">
                      <a:pos x="402" y="0"/>
                    </a:cxn>
                  </a:cxnLst>
                  <a:rect l="0" t="0" r="r" b="b"/>
                  <a:pathLst>
                    <a:path w="402" h="17">
                      <a:moveTo>
                        <a:pt x="402" y="0"/>
                      </a:moveTo>
                      <a:lnTo>
                        <a:pt x="402" y="14"/>
                      </a:lnTo>
                      <a:lnTo>
                        <a:pt x="0" y="17"/>
                      </a:lnTo>
                      <a:lnTo>
                        <a:pt x="0" y="4"/>
                      </a:lnTo>
                      <a:lnTo>
                        <a:pt x="402" y="0"/>
                      </a:lnTo>
                      <a:close/>
                    </a:path>
                  </a:pathLst>
                </a:custGeom>
                <a:solidFill>
                  <a:srgbClr val="A4A4A4"/>
                </a:solidFill>
                <a:ln w="9525">
                  <a:noFill/>
                  <a:round/>
                  <a:headEnd/>
                  <a:tailEnd/>
                </a:ln>
              </p:spPr>
              <p:txBody>
                <a:bodyPr/>
                <a:lstStyle/>
                <a:p>
                  <a:endParaRPr lang="en-US" sz="2000"/>
                </a:p>
              </p:txBody>
            </p:sp>
            <p:sp>
              <p:nvSpPr>
                <p:cNvPr id="580710" name="Freeform 102"/>
                <p:cNvSpPr>
                  <a:spLocks/>
                </p:cNvSpPr>
                <p:nvPr/>
              </p:nvSpPr>
              <p:spPr bwMode="auto">
                <a:xfrm>
                  <a:off x="2598" y="2084"/>
                  <a:ext cx="402" cy="16"/>
                </a:xfrm>
                <a:custGeom>
                  <a:avLst/>
                  <a:gdLst/>
                  <a:ahLst/>
                  <a:cxnLst>
                    <a:cxn ang="0">
                      <a:pos x="402" y="0"/>
                    </a:cxn>
                    <a:cxn ang="0">
                      <a:pos x="402" y="13"/>
                    </a:cxn>
                    <a:cxn ang="0">
                      <a:pos x="0" y="16"/>
                    </a:cxn>
                    <a:cxn ang="0">
                      <a:pos x="0" y="3"/>
                    </a:cxn>
                    <a:cxn ang="0">
                      <a:pos x="402" y="0"/>
                    </a:cxn>
                  </a:cxnLst>
                  <a:rect l="0" t="0" r="r" b="b"/>
                  <a:pathLst>
                    <a:path w="402" h="16">
                      <a:moveTo>
                        <a:pt x="402" y="0"/>
                      </a:moveTo>
                      <a:lnTo>
                        <a:pt x="402" y="13"/>
                      </a:lnTo>
                      <a:lnTo>
                        <a:pt x="0" y="16"/>
                      </a:lnTo>
                      <a:lnTo>
                        <a:pt x="0" y="3"/>
                      </a:lnTo>
                      <a:lnTo>
                        <a:pt x="402" y="0"/>
                      </a:lnTo>
                      <a:close/>
                    </a:path>
                  </a:pathLst>
                </a:custGeom>
                <a:solidFill>
                  <a:srgbClr val="A4A4A4"/>
                </a:solidFill>
                <a:ln w="9525">
                  <a:noFill/>
                  <a:round/>
                  <a:headEnd/>
                  <a:tailEnd/>
                </a:ln>
              </p:spPr>
              <p:txBody>
                <a:bodyPr/>
                <a:lstStyle/>
                <a:p>
                  <a:endParaRPr lang="en-US" sz="2000"/>
                </a:p>
              </p:txBody>
            </p:sp>
            <p:sp>
              <p:nvSpPr>
                <p:cNvPr id="580711" name="Freeform 103"/>
                <p:cNvSpPr>
                  <a:spLocks/>
                </p:cNvSpPr>
                <p:nvPr/>
              </p:nvSpPr>
              <p:spPr bwMode="auto">
                <a:xfrm>
                  <a:off x="2598" y="2083"/>
                  <a:ext cx="402" cy="17"/>
                </a:xfrm>
                <a:custGeom>
                  <a:avLst/>
                  <a:gdLst/>
                  <a:ahLst/>
                  <a:cxnLst>
                    <a:cxn ang="0">
                      <a:pos x="402" y="0"/>
                    </a:cxn>
                    <a:cxn ang="0">
                      <a:pos x="402" y="14"/>
                    </a:cxn>
                    <a:cxn ang="0">
                      <a:pos x="0" y="17"/>
                    </a:cxn>
                    <a:cxn ang="0">
                      <a:pos x="0" y="3"/>
                    </a:cxn>
                    <a:cxn ang="0">
                      <a:pos x="402" y="0"/>
                    </a:cxn>
                  </a:cxnLst>
                  <a:rect l="0" t="0" r="r" b="b"/>
                  <a:pathLst>
                    <a:path w="402" h="17">
                      <a:moveTo>
                        <a:pt x="402" y="0"/>
                      </a:moveTo>
                      <a:lnTo>
                        <a:pt x="402" y="14"/>
                      </a:lnTo>
                      <a:lnTo>
                        <a:pt x="0" y="17"/>
                      </a:lnTo>
                      <a:lnTo>
                        <a:pt x="0" y="3"/>
                      </a:lnTo>
                      <a:lnTo>
                        <a:pt x="402" y="0"/>
                      </a:lnTo>
                      <a:close/>
                    </a:path>
                  </a:pathLst>
                </a:custGeom>
                <a:solidFill>
                  <a:srgbClr val="A4A4A4"/>
                </a:solidFill>
                <a:ln w="9525">
                  <a:noFill/>
                  <a:round/>
                  <a:headEnd/>
                  <a:tailEnd/>
                </a:ln>
              </p:spPr>
              <p:txBody>
                <a:bodyPr/>
                <a:lstStyle/>
                <a:p>
                  <a:endParaRPr lang="en-US" sz="2000"/>
                </a:p>
              </p:txBody>
            </p:sp>
            <p:sp>
              <p:nvSpPr>
                <p:cNvPr id="580712" name="Freeform 104"/>
                <p:cNvSpPr>
                  <a:spLocks/>
                </p:cNvSpPr>
                <p:nvPr/>
              </p:nvSpPr>
              <p:spPr bwMode="auto">
                <a:xfrm>
                  <a:off x="2598" y="2083"/>
                  <a:ext cx="402" cy="16"/>
                </a:xfrm>
                <a:custGeom>
                  <a:avLst/>
                  <a:gdLst/>
                  <a:ahLst/>
                  <a:cxnLst>
                    <a:cxn ang="0">
                      <a:pos x="402" y="0"/>
                    </a:cxn>
                    <a:cxn ang="0">
                      <a:pos x="402" y="13"/>
                    </a:cxn>
                    <a:cxn ang="0">
                      <a:pos x="0" y="16"/>
                    </a:cxn>
                    <a:cxn ang="0">
                      <a:pos x="0" y="2"/>
                    </a:cxn>
                    <a:cxn ang="0">
                      <a:pos x="402" y="0"/>
                    </a:cxn>
                  </a:cxnLst>
                  <a:rect l="0" t="0" r="r" b="b"/>
                  <a:pathLst>
                    <a:path w="402" h="16">
                      <a:moveTo>
                        <a:pt x="402" y="0"/>
                      </a:moveTo>
                      <a:lnTo>
                        <a:pt x="402" y="13"/>
                      </a:lnTo>
                      <a:lnTo>
                        <a:pt x="0" y="16"/>
                      </a:lnTo>
                      <a:lnTo>
                        <a:pt x="0" y="2"/>
                      </a:lnTo>
                      <a:lnTo>
                        <a:pt x="402" y="0"/>
                      </a:lnTo>
                      <a:close/>
                    </a:path>
                  </a:pathLst>
                </a:custGeom>
                <a:solidFill>
                  <a:srgbClr val="A4A4A4"/>
                </a:solidFill>
                <a:ln w="9525">
                  <a:noFill/>
                  <a:round/>
                  <a:headEnd/>
                  <a:tailEnd/>
                </a:ln>
              </p:spPr>
              <p:txBody>
                <a:bodyPr/>
                <a:lstStyle/>
                <a:p>
                  <a:endParaRPr lang="en-US" sz="2000"/>
                </a:p>
              </p:txBody>
            </p:sp>
            <p:sp>
              <p:nvSpPr>
                <p:cNvPr id="580713" name="Freeform 105"/>
                <p:cNvSpPr>
                  <a:spLocks/>
                </p:cNvSpPr>
                <p:nvPr/>
              </p:nvSpPr>
              <p:spPr bwMode="auto">
                <a:xfrm>
                  <a:off x="2598" y="2081"/>
                  <a:ext cx="402" cy="17"/>
                </a:xfrm>
                <a:custGeom>
                  <a:avLst/>
                  <a:gdLst/>
                  <a:ahLst/>
                  <a:cxnLst>
                    <a:cxn ang="0">
                      <a:pos x="402" y="0"/>
                    </a:cxn>
                    <a:cxn ang="0">
                      <a:pos x="402" y="14"/>
                    </a:cxn>
                    <a:cxn ang="0">
                      <a:pos x="0" y="17"/>
                    </a:cxn>
                    <a:cxn ang="0">
                      <a:pos x="0" y="3"/>
                    </a:cxn>
                    <a:cxn ang="0">
                      <a:pos x="402" y="0"/>
                    </a:cxn>
                  </a:cxnLst>
                  <a:rect l="0" t="0" r="r" b="b"/>
                  <a:pathLst>
                    <a:path w="402" h="17">
                      <a:moveTo>
                        <a:pt x="402" y="0"/>
                      </a:moveTo>
                      <a:lnTo>
                        <a:pt x="402" y="14"/>
                      </a:lnTo>
                      <a:lnTo>
                        <a:pt x="0" y="17"/>
                      </a:lnTo>
                      <a:lnTo>
                        <a:pt x="0" y="3"/>
                      </a:lnTo>
                      <a:lnTo>
                        <a:pt x="402" y="0"/>
                      </a:lnTo>
                      <a:close/>
                    </a:path>
                  </a:pathLst>
                </a:custGeom>
                <a:solidFill>
                  <a:srgbClr val="A4A4A4"/>
                </a:solidFill>
                <a:ln w="9525">
                  <a:noFill/>
                  <a:round/>
                  <a:headEnd/>
                  <a:tailEnd/>
                </a:ln>
              </p:spPr>
              <p:txBody>
                <a:bodyPr/>
                <a:lstStyle/>
                <a:p>
                  <a:endParaRPr lang="en-US" sz="2000"/>
                </a:p>
              </p:txBody>
            </p:sp>
            <p:sp>
              <p:nvSpPr>
                <p:cNvPr id="580714" name="Freeform 106"/>
                <p:cNvSpPr>
                  <a:spLocks/>
                </p:cNvSpPr>
                <p:nvPr/>
              </p:nvSpPr>
              <p:spPr bwMode="auto">
                <a:xfrm>
                  <a:off x="2598" y="2081"/>
                  <a:ext cx="402" cy="16"/>
                </a:xfrm>
                <a:custGeom>
                  <a:avLst/>
                  <a:gdLst/>
                  <a:ahLst/>
                  <a:cxnLst>
                    <a:cxn ang="0">
                      <a:pos x="402" y="0"/>
                    </a:cxn>
                    <a:cxn ang="0">
                      <a:pos x="402" y="14"/>
                    </a:cxn>
                    <a:cxn ang="0">
                      <a:pos x="0" y="16"/>
                    </a:cxn>
                    <a:cxn ang="0">
                      <a:pos x="0" y="3"/>
                    </a:cxn>
                    <a:cxn ang="0">
                      <a:pos x="402" y="0"/>
                    </a:cxn>
                  </a:cxnLst>
                  <a:rect l="0" t="0" r="r" b="b"/>
                  <a:pathLst>
                    <a:path w="402" h="16">
                      <a:moveTo>
                        <a:pt x="402" y="0"/>
                      </a:moveTo>
                      <a:lnTo>
                        <a:pt x="402" y="14"/>
                      </a:lnTo>
                      <a:lnTo>
                        <a:pt x="0" y="16"/>
                      </a:lnTo>
                      <a:lnTo>
                        <a:pt x="0" y="3"/>
                      </a:lnTo>
                      <a:lnTo>
                        <a:pt x="402" y="0"/>
                      </a:lnTo>
                      <a:close/>
                    </a:path>
                  </a:pathLst>
                </a:custGeom>
                <a:solidFill>
                  <a:srgbClr val="A4A4A4"/>
                </a:solidFill>
                <a:ln w="9525">
                  <a:noFill/>
                  <a:round/>
                  <a:headEnd/>
                  <a:tailEnd/>
                </a:ln>
              </p:spPr>
              <p:txBody>
                <a:bodyPr/>
                <a:lstStyle/>
                <a:p>
                  <a:endParaRPr lang="en-US" sz="2000"/>
                </a:p>
              </p:txBody>
            </p:sp>
            <p:sp>
              <p:nvSpPr>
                <p:cNvPr id="580715" name="Freeform 107"/>
                <p:cNvSpPr>
                  <a:spLocks/>
                </p:cNvSpPr>
                <p:nvPr/>
              </p:nvSpPr>
              <p:spPr bwMode="auto">
                <a:xfrm>
                  <a:off x="2598" y="2081"/>
                  <a:ext cx="402" cy="16"/>
                </a:xfrm>
                <a:custGeom>
                  <a:avLst/>
                  <a:gdLst/>
                  <a:ahLst/>
                  <a:cxnLst>
                    <a:cxn ang="0">
                      <a:pos x="402" y="0"/>
                    </a:cxn>
                    <a:cxn ang="0">
                      <a:pos x="402" y="13"/>
                    </a:cxn>
                    <a:cxn ang="0">
                      <a:pos x="0" y="16"/>
                    </a:cxn>
                    <a:cxn ang="0">
                      <a:pos x="0" y="2"/>
                    </a:cxn>
                    <a:cxn ang="0">
                      <a:pos x="402" y="0"/>
                    </a:cxn>
                  </a:cxnLst>
                  <a:rect l="0" t="0" r="r" b="b"/>
                  <a:pathLst>
                    <a:path w="402" h="16">
                      <a:moveTo>
                        <a:pt x="402" y="0"/>
                      </a:moveTo>
                      <a:lnTo>
                        <a:pt x="402" y="13"/>
                      </a:lnTo>
                      <a:lnTo>
                        <a:pt x="0" y="16"/>
                      </a:lnTo>
                      <a:lnTo>
                        <a:pt x="0" y="2"/>
                      </a:lnTo>
                      <a:lnTo>
                        <a:pt x="402" y="0"/>
                      </a:lnTo>
                      <a:close/>
                    </a:path>
                  </a:pathLst>
                </a:custGeom>
                <a:solidFill>
                  <a:srgbClr val="A4A4A4"/>
                </a:solidFill>
                <a:ln w="9525">
                  <a:noFill/>
                  <a:round/>
                  <a:headEnd/>
                  <a:tailEnd/>
                </a:ln>
              </p:spPr>
              <p:txBody>
                <a:bodyPr/>
                <a:lstStyle/>
                <a:p>
                  <a:endParaRPr lang="en-US" sz="2000"/>
                </a:p>
              </p:txBody>
            </p:sp>
            <p:sp>
              <p:nvSpPr>
                <p:cNvPr id="580716" name="Freeform 108"/>
                <p:cNvSpPr>
                  <a:spLocks/>
                </p:cNvSpPr>
                <p:nvPr/>
              </p:nvSpPr>
              <p:spPr bwMode="auto">
                <a:xfrm>
                  <a:off x="2598" y="2080"/>
                  <a:ext cx="402" cy="16"/>
                </a:xfrm>
                <a:custGeom>
                  <a:avLst/>
                  <a:gdLst/>
                  <a:ahLst/>
                  <a:cxnLst>
                    <a:cxn ang="0">
                      <a:pos x="402" y="0"/>
                    </a:cxn>
                    <a:cxn ang="0">
                      <a:pos x="402" y="14"/>
                    </a:cxn>
                    <a:cxn ang="0">
                      <a:pos x="0" y="16"/>
                    </a:cxn>
                    <a:cxn ang="0">
                      <a:pos x="0" y="3"/>
                    </a:cxn>
                    <a:cxn ang="0">
                      <a:pos x="402" y="0"/>
                    </a:cxn>
                  </a:cxnLst>
                  <a:rect l="0" t="0" r="r" b="b"/>
                  <a:pathLst>
                    <a:path w="402" h="16">
                      <a:moveTo>
                        <a:pt x="402" y="0"/>
                      </a:moveTo>
                      <a:lnTo>
                        <a:pt x="402" y="14"/>
                      </a:lnTo>
                      <a:lnTo>
                        <a:pt x="0" y="16"/>
                      </a:lnTo>
                      <a:lnTo>
                        <a:pt x="0" y="3"/>
                      </a:lnTo>
                      <a:lnTo>
                        <a:pt x="402" y="0"/>
                      </a:lnTo>
                      <a:close/>
                    </a:path>
                  </a:pathLst>
                </a:custGeom>
                <a:solidFill>
                  <a:srgbClr val="A4A4A4"/>
                </a:solidFill>
                <a:ln w="9525">
                  <a:noFill/>
                  <a:round/>
                  <a:headEnd/>
                  <a:tailEnd/>
                </a:ln>
              </p:spPr>
              <p:txBody>
                <a:bodyPr/>
                <a:lstStyle/>
                <a:p>
                  <a:endParaRPr lang="en-US" sz="2000"/>
                </a:p>
              </p:txBody>
            </p:sp>
            <p:sp>
              <p:nvSpPr>
                <p:cNvPr id="580717" name="Freeform 109"/>
                <p:cNvSpPr>
                  <a:spLocks/>
                </p:cNvSpPr>
                <p:nvPr/>
              </p:nvSpPr>
              <p:spPr bwMode="auto">
                <a:xfrm>
                  <a:off x="2598" y="2079"/>
                  <a:ext cx="402" cy="16"/>
                </a:xfrm>
                <a:custGeom>
                  <a:avLst/>
                  <a:gdLst/>
                  <a:ahLst/>
                  <a:cxnLst>
                    <a:cxn ang="0">
                      <a:pos x="402" y="0"/>
                    </a:cxn>
                    <a:cxn ang="0">
                      <a:pos x="402" y="14"/>
                    </a:cxn>
                    <a:cxn ang="0">
                      <a:pos x="0" y="16"/>
                    </a:cxn>
                    <a:cxn ang="0">
                      <a:pos x="0" y="2"/>
                    </a:cxn>
                    <a:cxn ang="0">
                      <a:pos x="402" y="0"/>
                    </a:cxn>
                  </a:cxnLst>
                  <a:rect l="0" t="0" r="r" b="b"/>
                  <a:pathLst>
                    <a:path w="402" h="16">
                      <a:moveTo>
                        <a:pt x="402" y="0"/>
                      </a:moveTo>
                      <a:lnTo>
                        <a:pt x="402" y="14"/>
                      </a:lnTo>
                      <a:lnTo>
                        <a:pt x="0" y="16"/>
                      </a:lnTo>
                      <a:lnTo>
                        <a:pt x="0" y="2"/>
                      </a:lnTo>
                      <a:lnTo>
                        <a:pt x="402" y="0"/>
                      </a:lnTo>
                      <a:close/>
                    </a:path>
                  </a:pathLst>
                </a:custGeom>
                <a:solidFill>
                  <a:srgbClr val="A4A4A4"/>
                </a:solidFill>
                <a:ln w="9525">
                  <a:noFill/>
                  <a:round/>
                  <a:headEnd/>
                  <a:tailEnd/>
                </a:ln>
              </p:spPr>
              <p:txBody>
                <a:bodyPr/>
                <a:lstStyle/>
                <a:p>
                  <a:endParaRPr lang="en-US" sz="2000"/>
                </a:p>
              </p:txBody>
            </p:sp>
            <p:sp>
              <p:nvSpPr>
                <p:cNvPr id="580718" name="Freeform 110"/>
                <p:cNvSpPr>
                  <a:spLocks/>
                </p:cNvSpPr>
                <p:nvPr/>
              </p:nvSpPr>
              <p:spPr bwMode="auto">
                <a:xfrm>
                  <a:off x="2598" y="2078"/>
                  <a:ext cx="402" cy="16"/>
                </a:xfrm>
                <a:custGeom>
                  <a:avLst/>
                  <a:gdLst/>
                  <a:ahLst/>
                  <a:cxnLst>
                    <a:cxn ang="0">
                      <a:pos x="402" y="0"/>
                    </a:cxn>
                    <a:cxn ang="0">
                      <a:pos x="402" y="14"/>
                    </a:cxn>
                    <a:cxn ang="0">
                      <a:pos x="0" y="16"/>
                    </a:cxn>
                    <a:cxn ang="0">
                      <a:pos x="0" y="3"/>
                    </a:cxn>
                    <a:cxn ang="0">
                      <a:pos x="402" y="0"/>
                    </a:cxn>
                  </a:cxnLst>
                  <a:rect l="0" t="0" r="r" b="b"/>
                  <a:pathLst>
                    <a:path w="402" h="16">
                      <a:moveTo>
                        <a:pt x="402" y="0"/>
                      </a:moveTo>
                      <a:lnTo>
                        <a:pt x="402" y="14"/>
                      </a:lnTo>
                      <a:lnTo>
                        <a:pt x="0" y="16"/>
                      </a:lnTo>
                      <a:lnTo>
                        <a:pt x="0" y="3"/>
                      </a:lnTo>
                      <a:lnTo>
                        <a:pt x="402" y="0"/>
                      </a:lnTo>
                      <a:close/>
                    </a:path>
                  </a:pathLst>
                </a:custGeom>
                <a:solidFill>
                  <a:srgbClr val="A4A4A4"/>
                </a:solidFill>
                <a:ln w="9525">
                  <a:noFill/>
                  <a:round/>
                  <a:headEnd/>
                  <a:tailEnd/>
                </a:ln>
              </p:spPr>
              <p:txBody>
                <a:bodyPr/>
                <a:lstStyle/>
                <a:p>
                  <a:endParaRPr lang="en-US" sz="2000"/>
                </a:p>
              </p:txBody>
            </p:sp>
            <p:sp>
              <p:nvSpPr>
                <p:cNvPr id="580719" name="Freeform 111"/>
                <p:cNvSpPr>
                  <a:spLocks/>
                </p:cNvSpPr>
                <p:nvPr/>
              </p:nvSpPr>
              <p:spPr bwMode="auto">
                <a:xfrm>
                  <a:off x="2598" y="2078"/>
                  <a:ext cx="402" cy="15"/>
                </a:xfrm>
                <a:custGeom>
                  <a:avLst/>
                  <a:gdLst/>
                  <a:ahLst/>
                  <a:cxnLst>
                    <a:cxn ang="0">
                      <a:pos x="402" y="0"/>
                    </a:cxn>
                    <a:cxn ang="0">
                      <a:pos x="402" y="14"/>
                    </a:cxn>
                    <a:cxn ang="0">
                      <a:pos x="0" y="15"/>
                    </a:cxn>
                    <a:cxn ang="0">
                      <a:pos x="0" y="2"/>
                    </a:cxn>
                    <a:cxn ang="0">
                      <a:pos x="402" y="0"/>
                    </a:cxn>
                  </a:cxnLst>
                  <a:rect l="0" t="0" r="r" b="b"/>
                  <a:pathLst>
                    <a:path w="402" h="15">
                      <a:moveTo>
                        <a:pt x="402" y="0"/>
                      </a:moveTo>
                      <a:lnTo>
                        <a:pt x="402" y="14"/>
                      </a:lnTo>
                      <a:lnTo>
                        <a:pt x="0" y="15"/>
                      </a:lnTo>
                      <a:lnTo>
                        <a:pt x="0" y="2"/>
                      </a:lnTo>
                      <a:lnTo>
                        <a:pt x="402" y="0"/>
                      </a:lnTo>
                      <a:close/>
                    </a:path>
                  </a:pathLst>
                </a:custGeom>
                <a:solidFill>
                  <a:srgbClr val="A4A4A4"/>
                </a:solidFill>
                <a:ln w="9525">
                  <a:noFill/>
                  <a:round/>
                  <a:headEnd/>
                  <a:tailEnd/>
                </a:ln>
              </p:spPr>
              <p:txBody>
                <a:bodyPr/>
                <a:lstStyle/>
                <a:p>
                  <a:endParaRPr lang="en-US" sz="2000"/>
                </a:p>
              </p:txBody>
            </p:sp>
            <p:sp>
              <p:nvSpPr>
                <p:cNvPr id="580720" name="Freeform 112"/>
                <p:cNvSpPr>
                  <a:spLocks/>
                </p:cNvSpPr>
                <p:nvPr/>
              </p:nvSpPr>
              <p:spPr bwMode="auto">
                <a:xfrm>
                  <a:off x="2598" y="2078"/>
                  <a:ext cx="402" cy="14"/>
                </a:xfrm>
                <a:custGeom>
                  <a:avLst/>
                  <a:gdLst/>
                  <a:ahLst/>
                  <a:cxnLst>
                    <a:cxn ang="0">
                      <a:pos x="402" y="0"/>
                    </a:cxn>
                    <a:cxn ang="0">
                      <a:pos x="402" y="13"/>
                    </a:cxn>
                    <a:cxn ang="0">
                      <a:pos x="0" y="14"/>
                    </a:cxn>
                    <a:cxn ang="0">
                      <a:pos x="0" y="1"/>
                    </a:cxn>
                    <a:cxn ang="0">
                      <a:pos x="402" y="0"/>
                    </a:cxn>
                  </a:cxnLst>
                  <a:rect l="0" t="0" r="r" b="b"/>
                  <a:pathLst>
                    <a:path w="402" h="14">
                      <a:moveTo>
                        <a:pt x="402" y="0"/>
                      </a:moveTo>
                      <a:lnTo>
                        <a:pt x="402" y="13"/>
                      </a:lnTo>
                      <a:lnTo>
                        <a:pt x="0" y="14"/>
                      </a:lnTo>
                      <a:lnTo>
                        <a:pt x="0" y="1"/>
                      </a:lnTo>
                      <a:lnTo>
                        <a:pt x="402" y="0"/>
                      </a:lnTo>
                      <a:close/>
                    </a:path>
                  </a:pathLst>
                </a:custGeom>
                <a:solidFill>
                  <a:srgbClr val="A4A4A4"/>
                </a:solidFill>
                <a:ln w="9525">
                  <a:noFill/>
                  <a:round/>
                  <a:headEnd/>
                  <a:tailEnd/>
                </a:ln>
              </p:spPr>
              <p:txBody>
                <a:bodyPr/>
                <a:lstStyle/>
                <a:p>
                  <a:endParaRPr lang="en-US" sz="2000"/>
                </a:p>
              </p:txBody>
            </p:sp>
            <p:sp>
              <p:nvSpPr>
                <p:cNvPr id="580721" name="Freeform 113"/>
                <p:cNvSpPr>
                  <a:spLocks/>
                </p:cNvSpPr>
                <p:nvPr/>
              </p:nvSpPr>
              <p:spPr bwMode="auto">
                <a:xfrm>
                  <a:off x="2598" y="2077"/>
                  <a:ext cx="402" cy="15"/>
                </a:xfrm>
                <a:custGeom>
                  <a:avLst/>
                  <a:gdLst/>
                  <a:ahLst/>
                  <a:cxnLst>
                    <a:cxn ang="0">
                      <a:pos x="402" y="0"/>
                    </a:cxn>
                    <a:cxn ang="0">
                      <a:pos x="402" y="13"/>
                    </a:cxn>
                    <a:cxn ang="0">
                      <a:pos x="0" y="15"/>
                    </a:cxn>
                    <a:cxn ang="0">
                      <a:pos x="0" y="1"/>
                    </a:cxn>
                    <a:cxn ang="0">
                      <a:pos x="402" y="0"/>
                    </a:cxn>
                  </a:cxnLst>
                  <a:rect l="0" t="0" r="r" b="b"/>
                  <a:pathLst>
                    <a:path w="402" h="15">
                      <a:moveTo>
                        <a:pt x="402" y="0"/>
                      </a:moveTo>
                      <a:lnTo>
                        <a:pt x="402" y="13"/>
                      </a:lnTo>
                      <a:lnTo>
                        <a:pt x="0" y="15"/>
                      </a:lnTo>
                      <a:lnTo>
                        <a:pt x="0" y="1"/>
                      </a:lnTo>
                      <a:lnTo>
                        <a:pt x="402" y="0"/>
                      </a:lnTo>
                      <a:close/>
                    </a:path>
                  </a:pathLst>
                </a:custGeom>
                <a:solidFill>
                  <a:srgbClr val="A4A4A4"/>
                </a:solidFill>
                <a:ln w="9525">
                  <a:noFill/>
                  <a:round/>
                  <a:headEnd/>
                  <a:tailEnd/>
                </a:ln>
              </p:spPr>
              <p:txBody>
                <a:bodyPr/>
                <a:lstStyle/>
                <a:p>
                  <a:endParaRPr lang="en-US" sz="2000"/>
                </a:p>
              </p:txBody>
            </p:sp>
            <p:sp>
              <p:nvSpPr>
                <p:cNvPr id="580722" name="Freeform 114"/>
                <p:cNvSpPr>
                  <a:spLocks/>
                </p:cNvSpPr>
                <p:nvPr/>
              </p:nvSpPr>
              <p:spPr bwMode="auto">
                <a:xfrm>
                  <a:off x="2598" y="2077"/>
                  <a:ext cx="402" cy="14"/>
                </a:xfrm>
                <a:custGeom>
                  <a:avLst/>
                  <a:gdLst/>
                  <a:ahLst/>
                  <a:cxnLst>
                    <a:cxn ang="0">
                      <a:pos x="402" y="0"/>
                    </a:cxn>
                    <a:cxn ang="0">
                      <a:pos x="402" y="13"/>
                    </a:cxn>
                    <a:cxn ang="0">
                      <a:pos x="0" y="14"/>
                    </a:cxn>
                    <a:cxn ang="0">
                      <a:pos x="0" y="0"/>
                    </a:cxn>
                    <a:cxn ang="0">
                      <a:pos x="402" y="0"/>
                    </a:cxn>
                  </a:cxnLst>
                  <a:rect l="0" t="0" r="r" b="b"/>
                  <a:pathLst>
                    <a:path w="402" h="14">
                      <a:moveTo>
                        <a:pt x="402" y="0"/>
                      </a:moveTo>
                      <a:lnTo>
                        <a:pt x="402" y="13"/>
                      </a:lnTo>
                      <a:lnTo>
                        <a:pt x="0" y="14"/>
                      </a:lnTo>
                      <a:lnTo>
                        <a:pt x="0" y="0"/>
                      </a:lnTo>
                      <a:lnTo>
                        <a:pt x="402" y="0"/>
                      </a:lnTo>
                      <a:close/>
                    </a:path>
                  </a:pathLst>
                </a:custGeom>
                <a:solidFill>
                  <a:srgbClr val="A4A4A4"/>
                </a:solidFill>
                <a:ln w="9525">
                  <a:noFill/>
                  <a:round/>
                  <a:headEnd/>
                  <a:tailEnd/>
                </a:ln>
              </p:spPr>
              <p:txBody>
                <a:bodyPr/>
                <a:lstStyle/>
                <a:p>
                  <a:endParaRPr lang="en-US" sz="2000"/>
                </a:p>
              </p:txBody>
            </p:sp>
            <p:sp>
              <p:nvSpPr>
                <p:cNvPr id="580723" name="Freeform 115"/>
                <p:cNvSpPr>
                  <a:spLocks/>
                </p:cNvSpPr>
                <p:nvPr/>
              </p:nvSpPr>
              <p:spPr bwMode="auto">
                <a:xfrm>
                  <a:off x="2598" y="2076"/>
                  <a:ext cx="402" cy="14"/>
                </a:xfrm>
                <a:custGeom>
                  <a:avLst/>
                  <a:gdLst/>
                  <a:ahLst/>
                  <a:cxnLst>
                    <a:cxn ang="0">
                      <a:pos x="402" y="0"/>
                    </a:cxn>
                    <a:cxn ang="0">
                      <a:pos x="402" y="13"/>
                    </a:cxn>
                    <a:cxn ang="0">
                      <a:pos x="0" y="14"/>
                    </a:cxn>
                    <a:cxn ang="0">
                      <a:pos x="0" y="1"/>
                    </a:cxn>
                    <a:cxn ang="0">
                      <a:pos x="402" y="0"/>
                    </a:cxn>
                  </a:cxnLst>
                  <a:rect l="0" t="0" r="r" b="b"/>
                  <a:pathLst>
                    <a:path w="402" h="14">
                      <a:moveTo>
                        <a:pt x="402" y="0"/>
                      </a:moveTo>
                      <a:lnTo>
                        <a:pt x="402" y="13"/>
                      </a:lnTo>
                      <a:lnTo>
                        <a:pt x="0" y="14"/>
                      </a:lnTo>
                      <a:lnTo>
                        <a:pt x="0" y="1"/>
                      </a:lnTo>
                      <a:lnTo>
                        <a:pt x="402" y="0"/>
                      </a:lnTo>
                      <a:close/>
                    </a:path>
                  </a:pathLst>
                </a:custGeom>
                <a:solidFill>
                  <a:srgbClr val="A4A4A4"/>
                </a:solidFill>
                <a:ln w="9525">
                  <a:noFill/>
                  <a:round/>
                  <a:headEnd/>
                  <a:tailEnd/>
                </a:ln>
              </p:spPr>
              <p:txBody>
                <a:bodyPr/>
                <a:lstStyle/>
                <a:p>
                  <a:endParaRPr lang="en-US" sz="2000"/>
                </a:p>
              </p:txBody>
            </p:sp>
          </p:grpSp>
          <p:grpSp>
            <p:nvGrpSpPr>
              <p:cNvPr id="9" name="Group 116"/>
              <p:cNvGrpSpPr>
                <a:grpSpLocks/>
              </p:cNvGrpSpPr>
              <p:nvPr/>
            </p:nvGrpSpPr>
            <p:grpSpPr bwMode="auto">
              <a:xfrm>
                <a:off x="2598" y="1993"/>
                <a:ext cx="533" cy="163"/>
                <a:chOff x="2598" y="1925"/>
                <a:chExt cx="533" cy="163"/>
              </a:xfrm>
            </p:grpSpPr>
            <p:sp>
              <p:nvSpPr>
                <p:cNvPr id="580725" name="Freeform 117"/>
                <p:cNvSpPr>
                  <a:spLocks/>
                </p:cNvSpPr>
                <p:nvPr/>
              </p:nvSpPr>
              <p:spPr bwMode="auto">
                <a:xfrm>
                  <a:off x="2598" y="2075"/>
                  <a:ext cx="402" cy="13"/>
                </a:xfrm>
                <a:custGeom>
                  <a:avLst/>
                  <a:gdLst/>
                  <a:ahLst/>
                  <a:cxnLst>
                    <a:cxn ang="0">
                      <a:pos x="402" y="0"/>
                    </a:cxn>
                    <a:cxn ang="0">
                      <a:pos x="402" y="13"/>
                    </a:cxn>
                    <a:cxn ang="0">
                      <a:pos x="0" y="13"/>
                    </a:cxn>
                    <a:cxn ang="0">
                      <a:pos x="0" y="1"/>
                    </a:cxn>
                    <a:cxn ang="0">
                      <a:pos x="402" y="0"/>
                    </a:cxn>
                  </a:cxnLst>
                  <a:rect l="0" t="0" r="r" b="b"/>
                  <a:pathLst>
                    <a:path w="402" h="13">
                      <a:moveTo>
                        <a:pt x="402" y="0"/>
                      </a:moveTo>
                      <a:lnTo>
                        <a:pt x="402" y="13"/>
                      </a:lnTo>
                      <a:lnTo>
                        <a:pt x="0" y="13"/>
                      </a:lnTo>
                      <a:lnTo>
                        <a:pt x="0" y="1"/>
                      </a:lnTo>
                      <a:lnTo>
                        <a:pt x="402" y="0"/>
                      </a:lnTo>
                      <a:close/>
                    </a:path>
                  </a:pathLst>
                </a:custGeom>
                <a:solidFill>
                  <a:srgbClr val="A4A4A4"/>
                </a:solidFill>
                <a:ln w="9525">
                  <a:noFill/>
                  <a:round/>
                  <a:headEnd/>
                  <a:tailEnd/>
                </a:ln>
              </p:spPr>
              <p:txBody>
                <a:bodyPr/>
                <a:lstStyle/>
                <a:p>
                  <a:endParaRPr lang="en-US" sz="2000"/>
                </a:p>
              </p:txBody>
            </p:sp>
            <p:sp>
              <p:nvSpPr>
                <p:cNvPr id="580726" name="Rectangle 118"/>
                <p:cNvSpPr>
                  <a:spLocks noChangeArrowheads="1"/>
                </p:cNvSpPr>
                <p:nvPr/>
              </p:nvSpPr>
              <p:spPr bwMode="auto">
                <a:xfrm>
                  <a:off x="2598" y="2075"/>
                  <a:ext cx="402" cy="13"/>
                </a:xfrm>
                <a:prstGeom prst="rect">
                  <a:avLst/>
                </a:prstGeom>
                <a:solidFill>
                  <a:srgbClr val="B4B4B4"/>
                </a:solidFill>
                <a:ln w="9525">
                  <a:noFill/>
                  <a:miter lim="800000"/>
                  <a:headEnd/>
                  <a:tailEnd/>
                </a:ln>
              </p:spPr>
              <p:txBody>
                <a:bodyPr/>
                <a:lstStyle/>
                <a:p>
                  <a:endParaRPr lang="en-US" sz="2000"/>
                </a:p>
              </p:txBody>
            </p:sp>
            <p:sp>
              <p:nvSpPr>
                <p:cNvPr id="580727" name="Rectangle 119"/>
                <p:cNvSpPr>
                  <a:spLocks noChangeArrowheads="1"/>
                </p:cNvSpPr>
                <p:nvPr/>
              </p:nvSpPr>
              <p:spPr bwMode="auto">
                <a:xfrm>
                  <a:off x="2598" y="2074"/>
                  <a:ext cx="402" cy="14"/>
                </a:xfrm>
                <a:prstGeom prst="rect">
                  <a:avLst/>
                </a:prstGeom>
                <a:solidFill>
                  <a:srgbClr val="B4B4B4"/>
                </a:solidFill>
                <a:ln w="9525">
                  <a:noFill/>
                  <a:miter lim="800000"/>
                  <a:headEnd/>
                  <a:tailEnd/>
                </a:ln>
              </p:spPr>
              <p:txBody>
                <a:bodyPr/>
                <a:lstStyle/>
                <a:p>
                  <a:endParaRPr lang="en-US" sz="2000"/>
                </a:p>
              </p:txBody>
            </p:sp>
            <p:sp>
              <p:nvSpPr>
                <p:cNvPr id="580728" name="Rectangle 120"/>
                <p:cNvSpPr>
                  <a:spLocks noChangeArrowheads="1"/>
                </p:cNvSpPr>
                <p:nvPr/>
              </p:nvSpPr>
              <p:spPr bwMode="auto">
                <a:xfrm>
                  <a:off x="2598" y="2074"/>
                  <a:ext cx="402" cy="13"/>
                </a:xfrm>
                <a:prstGeom prst="rect">
                  <a:avLst/>
                </a:prstGeom>
                <a:solidFill>
                  <a:srgbClr val="B4B4B4"/>
                </a:solidFill>
                <a:ln w="9525">
                  <a:noFill/>
                  <a:miter lim="800000"/>
                  <a:headEnd/>
                  <a:tailEnd/>
                </a:ln>
              </p:spPr>
              <p:txBody>
                <a:bodyPr/>
                <a:lstStyle/>
                <a:p>
                  <a:endParaRPr lang="en-US" sz="2000"/>
                </a:p>
              </p:txBody>
            </p:sp>
            <p:sp>
              <p:nvSpPr>
                <p:cNvPr id="580729" name="Freeform 121"/>
                <p:cNvSpPr>
                  <a:spLocks/>
                </p:cNvSpPr>
                <p:nvPr/>
              </p:nvSpPr>
              <p:spPr bwMode="auto">
                <a:xfrm>
                  <a:off x="2598" y="2072"/>
                  <a:ext cx="402" cy="14"/>
                </a:xfrm>
                <a:custGeom>
                  <a:avLst/>
                  <a:gdLst/>
                  <a:ahLst/>
                  <a:cxnLst>
                    <a:cxn ang="0">
                      <a:pos x="402" y="1"/>
                    </a:cxn>
                    <a:cxn ang="0">
                      <a:pos x="402" y="14"/>
                    </a:cxn>
                    <a:cxn ang="0">
                      <a:pos x="0" y="13"/>
                    </a:cxn>
                    <a:cxn ang="0">
                      <a:pos x="0" y="0"/>
                    </a:cxn>
                    <a:cxn ang="0">
                      <a:pos x="402" y="1"/>
                    </a:cxn>
                  </a:cxnLst>
                  <a:rect l="0" t="0" r="r" b="b"/>
                  <a:pathLst>
                    <a:path w="402" h="14">
                      <a:moveTo>
                        <a:pt x="402" y="1"/>
                      </a:moveTo>
                      <a:lnTo>
                        <a:pt x="402" y="14"/>
                      </a:lnTo>
                      <a:lnTo>
                        <a:pt x="0" y="13"/>
                      </a:lnTo>
                      <a:lnTo>
                        <a:pt x="0" y="0"/>
                      </a:lnTo>
                      <a:lnTo>
                        <a:pt x="402" y="1"/>
                      </a:lnTo>
                      <a:close/>
                    </a:path>
                  </a:pathLst>
                </a:custGeom>
                <a:solidFill>
                  <a:srgbClr val="B4B4B4"/>
                </a:solidFill>
                <a:ln w="9525">
                  <a:noFill/>
                  <a:round/>
                  <a:headEnd/>
                  <a:tailEnd/>
                </a:ln>
              </p:spPr>
              <p:txBody>
                <a:bodyPr/>
                <a:lstStyle/>
                <a:p>
                  <a:endParaRPr lang="en-US" sz="2000"/>
                </a:p>
              </p:txBody>
            </p:sp>
            <p:sp>
              <p:nvSpPr>
                <p:cNvPr id="580730" name="Freeform 122"/>
                <p:cNvSpPr>
                  <a:spLocks/>
                </p:cNvSpPr>
                <p:nvPr/>
              </p:nvSpPr>
              <p:spPr bwMode="auto">
                <a:xfrm>
                  <a:off x="2598" y="2071"/>
                  <a:ext cx="402" cy="14"/>
                </a:xfrm>
                <a:custGeom>
                  <a:avLst/>
                  <a:gdLst/>
                  <a:ahLst/>
                  <a:cxnLst>
                    <a:cxn ang="0">
                      <a:pos x="402" y="1"/>
                    </a:cxn>
                    <a:cxn ang="0">
                      <a:pos x="402" y="14"/>
                    </a:cxn>
                    <a:cxn ang="0">
                      <a:pos x="0" y="14"/>
                    </a:cxn>
                    <a:cxn ang="0">
                      <a:pos x="0" y="0"/>
                    </a:cxn>
                    <a:cxn ang="0">
                      <a:pos x="402" y="1"/>
                    </a:cxn>
                  </a:cxnLst>
                  <a:rect l="0" t="0" r="r" b="b"/>
                  <a:pathLst>
                    <a:path w="402" h="14">
                      <a:moveTo>
                        <a:pt x="402" y="1"/>
                      </a:moveTo>
                      <a:lnTo>
                        <a:pt x="402" y="14"/>
                      </a:lnTo>
                      <a:lnTo>
                        <a:pt x="0" y="14"/>
                      </a:lnTo>
                      <a:lnTo>
                        <a:pt x="0" y="0"/>
                      </a:lnTo>
                      <a:lnTo>
                        <a:pt x="402" y="1"/>
                      </a:lnTo>
                      <a:close/>
                    </a:path>
                  </a:pathLst>
                </a:custGeom>
                <a:solidFill>
                  <a:srgbClr val="B4B4B4"/>
                </a:solidFill>
                <a:ln w="9525">
                  <a:noFill/>
                  <a:round/>
                  <a:headEnd/>
                  <a:tailEnd/>
                </a:ln>
              </p:spPr>
              <p:txBody>
                <a:bodyPr/>
                <a:lstStyle/>
                <a:p>
                  <a:endParaRPr lang="en-US" sz="2000"/>
                </a:p>
              </p:txBody>
            </p:sp>
            <p:sp>
              <p:nvSpPr>
                <p:cNvPr id="580731" name="Freeform 123"/>
                <p:cNvSpPr>
                  <a:spLocks/>
                </p:cNvSpPr>
                <p:nvPr/>
              </p:nvSpPr>
              <p:spPr bwMode="auto">
                <a:xfrm>
                  <a:off x="2598" y="2071"/>
                  <a:ext cx="402" cy="14"/>
                </a:xfrm>
                <a:custGeom>
                  <a:avLst/>
                  <a:gdLst/>
                  <a:ahLst/>
                  <a:cxnLst>
                    <a:cxn ang="0">
                      <a:pos x="402" y="0"/>
                    </a:cxn>
                    <a:cxn ang="0">
                      <a:pos x="402" y="14"/>
                    </a:cxn>
                    <a:cxn ang="0">
                      <a:pos x="0" y="13"/>
                    </a:cxn>
                    <a:cxn ang="0">
                      <a:pos x="0" y="0"/>
                    </a:cxn>
                    <a:cxn ang="0">
                      <a:pos x="402" y="0"/>
                    </a:cxn>
                  </a:cxnLst>
                  <a:rect l="0" t="0" r="r" b="b"/>
                  <a:pathLst>
                    <a:path w="402" h="14">
                      <a:moveTo>
                        <a:pt x="402" y="0"/>
                      </a:moveTo>
                      <a:lnTo>
                        <a:pt x="402" y="14"/>
                      </a:lnTo>
                      <a:lnTo>
                        <a:pt x="0" y="13"/>
                      </a:lnTo>
                      <a:lnTo>
                        <a:pt x="0" y="0"/>
                      </a:lnTo>
                      <a:lnTo>
                        <a:pt x="402" y="0"/>
                      </a:lnTo>
                      <a:close/>
                    </a:path>
                  </a:pathLst>
                </a:custGeom>
                <a:solidFill>
                  <a:srgbClr val="B4B4B4"/>
                </a:solidFill>
                <a:ln w="9525">
                  <a:noFill/>
                  <a:round/>
                  <a:headEnd/>
                  <a:tailEnd/>
                </a:ln>
              </p:spPr>
              <p:txBody>
                <a:bodyPr/>
                <a:lstStyle/>
                <a:p>
                  <a:endParaRPr lang="en-US" sz="2000"/>
                </a:p>
              </p:txBody>
            </p:sp>
            <p:sp>
              <p:nvSpPr>
                <p:cNvPr id="580732" name="Freeform 124"/>
                <p:cNvSpPr>
                  <a:spLocks/>
                </p:cNvSpPr>
                <p:nvPr/>
              </p:nvSpPr>
              <p:spPr bwMode="auto">
                <a:xfrm>
                  <a:off x="2598" y="2070"/>
                  <a:ext cx="402" cy="14"/>
                </a:xfrm>
                <a:custGeom>
                  <a:avLst/>
                  <a:gdLst/>
                  <a:ahLst/>
                  <a:cxnLst>
                    <a:cxn ang="0">
                      <a:pos x="402" y="1"/>
                    </a:cxn>
                    <a:cxn ang="0">
                      <a:pos x="402" y="14"/>
                    </a:cxn>
                    <a:cxn ang="0">
                      <a:pos x="0" y="14"/>
                    </a:cxn>
                    <a:cxn ang="0">
                      <a:pos x="0" y="0"/>
                    </a:cxn>
                    <a:cxn ang="0">
                      <a:pos x="402" y="1"/>
                    </a:cxn>
                  </a:cxnLst>
                  <a:rect l="0" t="0" r="r" b="b"/>
                  <a:pathLst>
                    <a:path w="402" h="14">
                      <a:moveTo>
                        <a:pt x="402" y="1"/>
                      </a:moveTo>
                      <a:lnTo>
                        <a:pt x="402" y="14"/>
                      </a:lnTo>
                      <a:lnTo>
                        <a:pt x="0" y="14"/>
                      </a:lnTo>
                      <a:lnTo>
                        <a:pt x="0" y="0"/>
                      </a:lnTo>
                      <a:lnTo>
                        <a:pt x="402" y="1"/>
                      </a:lnTo>
                      <a:close/>
                    </a:path>
                  </a:pathLst>
                </a:custGeom>
                <a:solidFill>
                  <a:srgbClr val="B4B4B4"/>
                </a:solidFill>
                <a:ln w="9525">
                  <a:noFill/>
                  <a:round/>
                  <a:headEnd/>
                  <a:tailEnd/>
                </a:ln>
              </p:spPr>
              <p:txBody>
                <a:bodyPr/>
                <a:lstStyle/>
                <a:p>
                  <a:endParaRPr lang="en-US" sz="2000"/>
                </a:p>
              </p:txBody>
            </p:sp>
            <p:sp>
              <p:nvSpPr>
                <p:cNvPr id="580733" name="Freeform 125"/>
                <p:cNvSpPr>
                  <a:spLocks/>
                </p:cNvSpPr>
                <p:nvPr/>
              </p:nvSpPr>
              <p:spPr bwMode="auto">
                <a:xfrm>
                  <a:off x="2598" y="2070"/>
                  <a:ext cx="402" cy="14"/>
                </a:xfrm>
                <a:custGeom>
                  <a:avLst/>
                  <a:gdLst/>
                  <a:ahLst/>
                  <a:cxnLst>
                    <a:cxn ang="0">
                      <a:pos x="402" y="1"/>
                    </a:cxn>
                    <a:cxn ang="0">
                      <a:pos x="402" y="14"/>
                    </a:cxn>
                    <a:cxn ang="0">
                      <a:pos x="0" y="13"/>
                    </a:cxn>
                    <a:cxn ang="0">
                      <a:pos x="0" y="0"/>
                    </a:cxn>
                    <a:cxn ang="0">
                      <a:pos x="402" y="1"/>
                    </a:cxn>
                  </a:cxnLst>
                  <a:rect l="0" t="0" r="r" b="b"/>
                  <a:pathLst>
                    <a:path w="402" h="14">
                      <a:moveTo>
                        <a:pt x="402" y="1"/>
                      </a:moveTo>
                      <a:lnTo>
                        <a:pt x="402" y="14"/>
                      </a:lnTo>
                      <a:lnTo>
                        <a:pt x="0" y="13"/>
                      </a:lnTo>
                      <a:lnTo>
                        <a:pt x="0" y="0"/>
                      </a:lnTo>
                      <a:lnTo>
                        <a:pt x="402" y="1"/>
                      </a:lnTo>
                      <a:close/>
                    </a:path>
                  </a:pathLst>
                </a:custGeom>
                <a:solidFill>
                  <a:srgbClr val="B4B4B4"/>
                </a:solidFill>
                <a:ln w="9525">
                  <a:noFill/>
                  <a:round/>
                  <a:headEnd/>
                  <a:tailEnd/>
                </a:ln>
              </p:spPr>
              <p:txBody>
                <a:bodyPr/>
                <a:lstStyle/>
                <a:p>
                  <a:endParaRPr lang="en-US" sz="2000"/>
                </a:p>
              </p:txBody>
            </p:sp>
            <p:sp>
              <p:nvSpPr>
                <p:cNvPr id="580734" name="Freeform 126"/>
                <p:cNvSpPr>
                  <a:spLocks/>
                </p:cNvSpPr>
                <p:nvPr/>
              </p:nvSpPr>
              <p:spPr bwMode="auto">
                <a:xfrm>
                  <a:off x="2598" y="2068"/>
                  <a:ext cx="402" cy="16"/>
                </a:xfrm>
                <a:custGeom>
                  <a:avLst/>
                  <a:gdLst/>
                  <a:ahLst/>
                  <a:cxnLst>
                    <a:cxn ang="0">
                      <a:pos x="402" y="2"/>
                    </a:cxn>
                    <a:cxn ang="0">
                      <a:pos x="402" y="16"/>
                    </a:cxn>
                    <a:cxn ang="0">
                      <a:pos x="0" y="13"/>
                    </a:cxn>
                    <a:cxn ang="0">
                      <a:pos x="0" y="0"/>
                    </a:cxn>
                    <a:cxn ang="0">
                      <a:pos x="402" y="2"/>
                    </a:cxn>
                  </a:cxnLst>
                  <a:rect l="0" t="0" r="r" b="b"/>
                  <a:pathLst>
                    <a:path w="402" h="16">
                      <a:moveTo>
                        <a:pt x="402" y="2"/>
                      </a:moveTo>
                      <a:lnTo>
                        <a:pt x="402" y="16"/>
                      </a:lnTo>
                      <a:lnTo>
                        <a:pt x="0" y="13"/>
                      </a:lnTo>
                      <a:lnTo>
                        <a:pt x="0" y="0"/>
                      </a:lnTo>
                      <a:lnTo>
                        <a:pt x="402" y="2"/>
                      </a:lnTo>
                      <a:close/>
                    </a:path>
                  </a:pathLst>
                </a:custGeom>
                <a:solidFill>
                  <a:srgbClr val="B4B4B4"/>
                </a:solidFill>
                <a:ln w="9525">
                  <a:noFill/>
                  <a:round/>
                  <a:headEnd/>
                  <a:tailEnd/>
                </a:ln>
              </p:spPr>
              <p:txBody>
                <a:bodyPr/>
                <a:lstStyle/>
                <a:p>
                  <a:endParaRPr lang="en-US" sz="2000"/>
                </a:p>
              </p:txBody>
            </p:sp>
            <p:sp>
              <p:nvSpPr>
                <p:cNvPr id="580735" name="Freeform 127"/>
                <p:cNvSpPr>
                  <a:spLocks/>
                </p:cNvSpPr>
                <p:nvPr/>
              </p:nvSpPr>
              <p:spPr bwMode="auto">
                <a:xfrm>
                  <a:off x="2598" y="2067"/>
                  <a:ext cx="402" cy="16"/>
                </a:xfrm>
                <a:custGeom>
                  <a:avLst/>
                  <a:gdLst/>
                  <a:ahLst/>
                  <a:cxnLst>
                    <a:cxn ang="0">
                      <a:pos x="402" y="3"/>
                    </a:cxn>
                    <a:cxn ang="0">
                      <a:pos x="402" y="16"/>
                    </a:cxn>
                    <a:cxn ang="0">
                      <a:pos x="0" y="14"/>
                    </a:cxn>
                    <a:cxn ang="0">
                      <a:pos x="0" y="0"/>
                    </a:cxn>
                    <a:cxn ang="0">
                      <a:pos x="402" y="3"/>
                    </a:cxn>
                  </a:cxnLst>
                  <a:rect l="0" t="0" r="r" b="b"/>
                  <a:pathLst>
                    <a:path w="402" h="16">
                      <a:moveTo>
                        <a:pt x="402" y="3"/>
                      </a:moveTo>
                      <a:lnTo>
                        <a:pt x="402" y="16"/>
                      </a:lnTo>
                      <a:lnTo>
                        <a:pt x="0" y="14"/>
                      </a:lnTo>
                      <a:lnTo>
                        <a:pt x="0" y="0"/>
                      </a:lnTo>
                      <a:lnTo>
                        <a:pt x="402" y="3"/>
                      </a:lnTo>
                      <a:close/>
                    </a:path>
                  </a:pathLst>
                </a:custGeom>
                <a:solidFill>
                  <a:srgbClr val="B4B4B4"/>
                </a:solidFill>
                <a:ln w="9525">
                  <a:noFill/>
                  <a:round/>
                  <a:headEnd/>
                  <a:tailEnd/>
                </a:ln>
              </p:spPr>
              <p:txBody>
                <a:bodyPr/>
                <a:lstStyle/>
                <a:p>
                  <a:endParaRPr lang="en-US" sz="2000"/>
                </a:p>
              </p:txBody>
            </p:sp>
            <p:sp>
              <p:nvSpPr>
                <p:cNvPr id="580736" name="Freeform 128"/>
                <p:cNvSpPr>
                  <a:spLocks/>
                </p:cNvSpPr>
                <p:nvPr/>
              </p:nvSpPr>
              <p:spPr bwMode="auto">
                <a:xfrm>
                  <a:off x="2598" y="2067"/>
                  <a:ext cx="402" cy="16"/>
                </a:xfrm>
                <a:custGeom>
                  <a:avLst/>
                  <a:gdLst/>
                  <a:ahLst/>
                  <a:cxnLst>
                    <a:cxn ang="0">
                      <a:pos x="402" y="1"/>
                    </a:cxn>
                    <a:cxn ang="0">
                      <a:pos x="402" y="16"/>
                    </a:cxn>
                    <a:cxn ang="0">
                      <a:pos x="0" y="13"/>
                    </a:cxn>
                    <a:cxn ang="0">
                      <a:pos x="0" y="0"/>
                    </a:cxn>
                    <a:cxn ang="0">
                      <a:pos x="402" y="1"/>
                    </a:cxn>
                  </a:cxnLst>
                  <a:rect l="0" t="0" r="r" b="b"/>
                  <a:pathLst>
                    <a:path w="402" h="16">
                      <a:moveTo>
                        <a:pt x="402" y="1"/>
                      </a:moveTo>
                      <a:lnTo>
                        <a:pt x="402" y="16"/>
                      </a:lnTo>
                      <a:lnTo>
                        <a:pt x="0" y="13"/>
                      </a:lnTo>
                      <a:lnTo>
                        <a:pt x="0" y="0"/>
                      </a:lnTo>
                      <a:lnTo>
                        <a:pt x="402" y="1"/>
                      </a:lnTo>
                      <a:close/>
                    </a:path>
                  </a:pathLst>
                </a:custGeom>
                <a:solidFill>
                  <a:srgbClr val="B4B4B4"/>
                </a:solidFill>
                <a:ln w="9525">
                  <a:noFill/>
                  <a:round/>
                  <a:headEnd/>
                  <a:tailEnd/>
                </a:ln>
              </p:spPr>
              <p:txBody>
                <a:bodyPr/>
                <a:lstStyle/>
                <a:p>
                  <a:endParaRPr lang="en-US" sz="2000"/>
                </a:p>
              </p:txBody>
            </p:sp>
            <p:sp>
              <p:nvSpPr>
                <p:cNvPr id="580737" name="Freeform 129"/>
                <p:cNvSpPr>
                  <a:spLocks/>
                </p:cNvSpPr>
                <p:nvPr/>
              </p:nvSpPr>
              <p:spPr bwMode="auto">
                <a:xfrm>
                  <a:off x="2598" y="2066"/>
                  <a:ext cx="402" cy="15"/>
                </a:xfrm>
                <a:custGeom>
                  <a:avLst/>
                  <a:gdLst/>
                  <a:ahLst/>
                  <a:cxnLst>
                    <a:cxn ang="0">
                      <a:pos x="402" y="2"/>
                    </a:cxn>
                    <a:cxn ang="0">
                      <a:pos x="402" y="15"/>
                    </a:cxn>
                    <a:cxn ang="0">
                      <a:pos x="0" y="13"/>
                    </a:cxn>
                    <a:cxn ang="0">
                      <a:pos x="0" y="0"/>
                    </a:cxn>
                    <a:cxn ang="0">
                      <a:pos x="402" y="2"/>
                    </a:cxn>
                  </a:cxnLst>
                  <a:rect l="0" t="0" r="r" b="b"/>
                  <a:pathLst>
                    <a:path w="402" h="15">
                      <a:moveTo>
                        <a:pt x="402" y="2"/>
                      </a:moveTo>
                      <a:lnTo>
                        <a:pt x="402" y="15"/>
                      </a:lnTo>
                      <a:lnTo>
                        <a:pt x="0" y="13"/>
                      </a:lnTo>
                      <a:lnTo>
                        <a:pt x="0" y="0"/>
                      </a:lnTo>
                      <a:lnTo>
                        <a:pt x="402" y="2"/>
                      </a:lnTo>
                      <a:close/>
                    </a:path>
                  </a:pathLst>
                </a:custGeom>
                <a:solidFill>
                  <a:srgbClr val="B4B4B4"/>
                </a:solidFill>
                <a:ln w="9525">
                  <a:noFill/>
                  <a:round/>
                  <a:headEnd/>
                  <a:tailEnd/>
                </a:ln>
              </p:spPr>
              <p:txBody>
                <a:bodyPr/>
                <a:lstStyle/>
                <a:p>
                  <a:endParaRPr lang="en-US" sz="2000"/>
                </a:p>
              </p:txBody>
            </p:sp>
            <p:sp>
              <p:nvSpPr>
                <p:cNvPr id="580738" name="Freeform 130"/>
                <p:cNvSpPr>
                  <a:spLocks/>
                </p:cNvSpPr>
                <p:nvPr/>
              </p:nvSpPr>
              <p:spPr bwMode="auto">
                <a:xfrm>
                  <a:off x="2598" y="2066"/>
                  <a:ext cx="402" cy="15"/>
                </a:xfrm>
                <a:custGeom>
                  <a:avLst/>
                  <a:gdLst/>
                  <a:ahLst/>
                  <a:cxnLst>
                    <a:cxn ang="0">
                      <a:pos x="402" y="2"/>
                    </a:cxn>
                    <a:cxn ang="0">
                      <a:pos x="402" y="15"/>
                    </a:cxn>
                    <a:cxn ang="0">
                      <a:pos x="0" y="12"/>
                    </a:cxn>
                    <a:cxn ang="0">
                      <a:pos x="0" y="0"/>
                    </a:cxn>
                    <a:cxn ang="0">
                      <a:pos x="402" y="2"/>
                    </a:cxn>
                  </a:cxnLst>
                  <a:rect l="0" t="0" r="r" b="b"/>
                  <a:pathLst>
                    <a:path w="402" h="15">
                      <a:moveTo>
                        <a:pt x="402" y="2"/>
                      </a:moveTo>
                      <a:lnTo>
                        <a:pt x="402" y="15"/>
                      </a:lnTo>
                      <a:lnTo>
                        <a:pt x="0" y="12"/>
                      </a:lnTo>
                      <a:lnTo>
                        <a:pt x="0" y="0"/>
                      </a:lnTo>
                      <a:lnTo>
                        <a:pt x="402" y="2"/>
                      </a:lnTo>
                      <a:close/>
                    </a:path>
                  </a:pathLst>
                </a:custGeom>
                <a:solidFill>
                  <a:srgbClr val="B4B4B4"/>
                </a:solidFill>
                <a:ln w="9525">
                  <a:noFill/>
                  <a:round/>
                  <a:headEnd/>
                  <a:tailEnd/>
                </a:ln>
              </p:spPr>
              <p:txBody>
                <a:bodyPr/>
                <a:lstStyle/>
                <a:p>
                  <a:endParaRPr lang="en-US" sz="2000"/>
                </a:p>
              </p:txBody>
            </p:sp>
            <p:sp>
              <p:nvSpPr>
                <p:cNvPr id="580739" name="Freeform 131"/>
                <p:cNvSpPr>
                  <a:spLocks/>
                </p:cNvSpPr>
                <p:nvPr/>
              </p:nvSpPr>
              <p:spPr bwMode="auto">
                <a:xfrm>
                  <a:off x="2598" y="2065"/>
                  <a:ext cx="402" cy="15"/>
                </a:xfrm>
                <a:custGeom>
                  <a:avLst/>
                  <a:gdLst/>
                  <a:ahLst/>
                  <a:cxnLst>
                    <a:cxn ang="0">
                      <a:pos x="402" y="2"/>
                    </a:cxn>
                    <a:cxn ang="0">
                      <a:pos x="402" y="15"/>
                    </a:cxn>
                    <a:cxn ang="0">
                      <a:pos x="0" y="12"/>
                    </a:cxn>
                    <a:cxn ang="0">
                      <a:pos x="0" y="0"/>
                    </a:cxn>
                    <a:cxn ang="0">
                      <a:pos x="402" y="2"/>
                    </a:cxn>
                  </a:cxnLst>
                  <a:rect l="0" t="0" r="r" b="b"/>
                  <a:pathLst>
                    <a:path w="402" h="15">
                      <a:moveTo>
                        <a:pt x="402" y="2"/>
                      </a:moveTo>
                      <a:lnTo>
                        <a:pt x="402" y="15"/>
                      </a:lnTo>
                      <a:lnTo>
                        <a:pt x="0" y="12"/>
                      </a:lnTo>
                      <a:lnTo>
                        <a:pt x="0" y="0"/>
                      </a:lnTo>
                      <a:lnTo>
                        <a:pt x="402" y="2"/>
                      </a:lnTo>
                      <a:close/>
                    </a:path>
                  </a:pathLst>
                </a:custGeom>
                <a:solidFill>
                  <a:srgbClr val="B4B4B4"/>
                </a:solidFill>
                <a:ln w="9525">
                  <a:noFill/>
                  <a:round/>
                  <a:headEnd/>
                  <a:tailEnd/>
                </a:ln>
              </p:spPr>
              <p:txBody>
                <a:bodyPr/>
                <a:lstStyle/>
                <a:p>
                  <a:endParaRPr lang="en-US" sz="2000"/>
                </a:p>
              </p:txBody>
            </p:sp>
            <p:sp>
              <p:nvSpPr>
                <p:cNvPr id="580740" name="Freeform 132"/>
                <p:cNvSpPr>
                  <a:spLocks/>
                </p:cNvSpPr>
                <p:nvPr/>
              </p:nvSpPr>
              <p:spPr bwMode="auto">
                <a:xfrm>
                  <a:off x="2598" y="2064"/>
                  <a:ext cx="402" cy="15"/>
                </a:xfrm>
                <a:custGeom>
                  <a:avLst/>
                  <a:gdLst/>
                  <a:ahLst/>
                  <a:cxnLst>
                    <a:cxn ang="0">
                      <a:pos x="402" y="3"/>
                    </a:cxn>
                    <a:cxn ang="0">
                      <a:pos x="402" y="15"/>
                    </a:cxn>
                    <a:cxn ang="0">
                      <a:pos x="0" y="13"/>
                    </a:cxn>
                    <a:cxn ang="0">
                      <a:pos x="0" y="0"/>
                    </a:cxn>
                    <a:cxn ang="0">
                      <a:pos x="402" y="3"/>
                    </a:cxn>
                  </a:cxnLst>
                  <a:rect l="0" t="0" r="r" b="b"/>
                  <a:pathLst>
                    <a:path w="402" h="15">
                      <a:moveTo>
                        <a:pt x="402" y="3"/>
                      </a:moveTo>
                      <a:lnTo>
                        <a:pt x="402" y="15"/>
                      </a:lnTo>
                      <a:lnTo>
                        <a:pt x="0" y="13"/>
                      </a:lnTo>
                      <a:lnTo>
                        <a:pt x="0" y="0"/>
                      </a:lnTo>
                      <a:lnTo>
                        <a:pt x="402" y="3"/>
                      </a:lnTo>
                      <a:close/>
                    </a:path>
                  </a:pathLst>
                </a:custGeom>
                <a:solidFill>
                  <a:srgbClr val="B4B4B4"/>
                </a:solidFill>
                <a:ln w="9525">
                  <a:noFill/>
                  <a:round/>
                  <a:headEnd/>
                  <a:tailEnd/>
                </a:ln>
              </p:spPr>
              <p:txBody>
                <a:bodyPr/>
                <a:lstStyle/>
                <a:p>
                  <a:endParaRPr lang="en-US" sz="2000"/>
                </a:p>
              </p:txBody>
            </p:sp>
            <p:sp>
              <p:nvSpPr>
                <p:cNvPr id="580741" name="Freeform 133"/>
                <p:cNvSpPr>
                  <a:spLocks/>
                </p:cNvSpPr>
                <p:nvPr/>
              </p:nvSpPr>
              <p:spPr bwMode="auto">
                <a:xfrm>
                  <a:off x="2598" y="2063"/>
                  <a:ext cx="402" cy="15"/>
                </a:xfrm>
                <a:custGeom>
                  <a:avLst/>
                  <a:gdLst/>
                  <a:ahLst/>
                  <a:cxnLst>
                    <a:cxn ang="0">
                      <a:pos x="402" y="3"/>
                    </a:cxn>
                    <a:cxn ang="0">
                      <a:pos x="402" y="15"/>
                    </a:cxn>
                    <a:cxn ang="0">
                      <a:pos x="0" y="13"/>
                    </a:cxn>
                    <a:cxn ang="0">
                      <a:pos x="0" y="0"/>
                    </a:cxn>
                    <a:cxn ang="0">
                      <a:pos x="402" y="3"/>
                    </a:cxn>
                  </a:cxnLst>
                  <a:rect l="0" t="0" r="r" b="b"/>
                  <a:pathLst>
                    <a:path w="402" h="15">
                      <a:moveTo>
                        <a:pt x="402" y="3"/>
                      </a:moveTo>
                      <a:lnTo>
                        <a:pt x="402" y="15"/>
                      </a:lnTo>
                      <a:lnTo>
                        <a:pt x="0" y="13"/>
                      </a:lnTo>
                      <a:lnTo>
                        <a:pt x="0" y="0"/>
                      </a:lnTo>
                      <a:lnTo>
                        <a:pt x="402" y="3"/>
                      </a:lnTo>
                      <a:close/>
                    </a:path>
                  </a:pathLst>
                </a:custGeom>
                <a:solidFill>
                  <a:srgbClr val="B4B4B4"/>
                </a:solidFill>
                <a:ln w="9525">
                  <a:noFill/>
                  <a:round/>
                  <a:headEnd/>
                  <a:tailEnd/>
                </a:ln>
              </p:spPr>
              <p:txBody>
                <a:bodyPr/>
                <a:lstStyle/>
                <a:p>
                  <a:endParaRPr lang="en-US" sz="2000"/>
                </a:p>
              </p:txBody>
            </p:sp>
            <p:sp>
              <p:nvSpPr>
                <p:cNvPr id="580742" name="Freeform 134"/>
                <p:cNvSpPr>
                  <a:spLocks/>
                </p:cNvSpPr>
                <p:nvPr/>
              </p:nvSpPr>
              <p:spPr bwMode="auto">
                <a:xfrm>
                  <a:off x="2598" y="2061"/>
                  <a:ext cx="402" cy="17"/>
                </a:xfrm>
                <a:custGeom>
                  <a:avLst/>
                  <a:gdLst/>
                  <a:ahLst/>
                  <a:cxnLst>
                    <a:cxn ang="0">
                      <a:pos x="402" y="5"/>
                    </a:cxn>
                    <a:cxn ang="0">
                      <a:pos x="402" y="17"/>
                    </a:cxn>
                    <a:cxn ang="0">
                      <a:pos x="0" y="14"/>
                    </a:cxn>
                    <a:cxn ang="0">
                      <a:pos x="0" y="0"/>
                    </a:cxn>
                    <a:cxn ang="0">
                      <a:pos x="402" y="5"/>
                    </a:cxn>
                  </a:cxnLst>
                  <a:rect l="0" t="0" r="r" b="b"/>
                  <a:pathLst>
                    <a:path w="402" h="17">
                      <a:moveTo>
                        <a:pt x="402" y="5"/>
                      </a:moveTo>
                      <a:lnTo>
                        <a:pt x="402" y="17"/>
                      </a:lnTo>
                      <a:lnTo>
                        <a:pt x="0" y="14"/>
                      </a:lnTo>
                      <a:lnTo>
                        <a:pt x="0" y="0"/>
                      </a:lnTo>
                      <a:lnTo>
                        <a:pt x="402" y="5"/>
                      </a:lnTo>
                      <a:close/>
                    </a:path>
                  </a:pathLst>
                </a:custGeom>
                <a:solidFill>
                  <a:srgbClr val="B4B4B4"/>
                </a:solidFill>
                <a:ln w="9525">
                  <a:noFill/>
                  <a:round/>
                  <a:headEnd/>
                  <a:tailEnd/>
                </a:ln>
              </p:spPr>
              <p:txBody>
                <a:bodyPr/>
                <a:lstStyle/>
                <a:p>
                  <a:endParaRPr lang="en-US" sz="2000"/>
                </a:p>
              </p:txBody>
            </p:sp>
            <p:sp>
              <p:nvSpPr>
                <p:cNvPr id="580743" name="Freeform 135"/>
                <p:cNvSpPr>
                  <a:spLocks/>
                </p:cNvSpPr>
                <p:nvPr/>
              </p:nvSpPr>
              <p:spPr bwMode="auto">
                <a:xfrm>
                  <a:off x="2598" y="2061"/>
                  <a:ext cx="402" cy="17"/>
                </a:xfrm>
                <a:custGeom>
                  <a:avLst/>
                  <a:gdLst/>
                  <a:ahLst/>
                  <a:cxnLst>
                    <a:cxn ang="0">
                      <a:pos x="402" y="5"/>
                    </a:cxn>
                    <a:cxn ang="0">
                      <a:pos x="402" y="17"/>
                    </a:cxn>
                    <a:cxn ang="0">
                      <a:pos x="0" y="13"/>
                    </a:cxn>
                    <a:cxn ang="0">
                      <a:pos x="0" y="0"/>
                    </a:cxn>
                    <a:cxn ang="0">
                      <a:pos x="402" y="5"/>
                    </a:cxn>
                  </a:cxnLst>
                  <a:rect l="0" t="0" r="r" b="b"/>
                  <a:pathLst>
                    <a:path w="402" h="17">
                      <a:moveTo>
                        <a:pt x="402" y="5"/>
                      </a:moveTo>
                      <a:lnTo>
                        <a:pt x="402" y="17"/>
                      </a:lnTo>
                      <a:lnTo>
                        <a:pt x="0" y="13"/>
                      </a:lnTo>
                      <a:lnTo>
                        <a:pt x="0" y="0"/>
                      </a:lnTo>
                      <a:lnTo>
                        <a:pt x="402" y="5"/>
                      </a:lnTo>
                      <a:close/>
                    </a:path>
                  </a:pathLst>
                </a:custGeom>
                <a:solidFill>
                  <a:srgbClr val="B4B4B4"/>
                </a:solidFill>
                <a:ln w="9525">
                  <a:noFill/>
                  <a:round/>
                  <a:headEnd/>
                  <a:tailEnd/>
                </a:ln>
              </p:spPr>
              <p:txBody>
                <a:bodyPr/>
                <a:lstStyle/>
                <a:p>
                  <a:endParaRPr lang="en-US" sz="2000"/>
                </a:p>
              </p:txBody>
            </p:sp>
            <p:sp>
              <p:nvSpPr>
                <p:cNvPr id="580744" name="Freeform 136"/>
                <p:cNvSpPr>
                  <a:spLocks/>
                </p:cNvSpPr>
                <p:nvPr/>
              </p:nvSpPr>
              <p:spPr bwMode="auto">
                <a:xfrm>
                  <a:off x="2598" y="2060"/>
                  <a:ext cx="402" cy="17"/>
                </a:xfrm>
                <a:custGeom>
                  <a:avLst/>
                  <a:gdLst/>
                  <a:ahLst/>
                  <a:cxnLst>
                    <a:cxn ang="0">
                      <a:pos x="402" y="5"/>
                    </a:cxn>
                    <a:cxn ang="0">
                      <a:pos x="402" y="17"/>
                    </a:cxn>
                    <a:cxn ang="0">
                      <a:pos x="0" y="13"/>
                    </a:cxn>
                    <a:cxn ang="0">
                      <a:pos x="0" y="0"/>
                    </a:cxn>
                    <a:cxn ang="0">
                      <a:pos x="402" y="5"/>
                    </a:cxn>
                  </a:cxnLst>
                  <a:rect l="0" t="0" r="r" b="b"/>
                  <a:pathLst>
                    <a:path w="402" h="17">
                      <a:moveTo>
                        <a:pt x="402" y="5"/>
                      </a:moveTo>
                      <a:lnTo>
                        <a:pt x="402" y="17"/>
                      </a:lnTo>
                      <a:lnTo>
                        <a:pt x="0" y="13"/>
                      </a:lnTo>
                      <a:lnTo>
                        <a:pt x="0" y="0"/>
                      </a:lnTo>
                      <a:lnTo>
                        <a:pt x="402" y="5"/>
                      </a:lnTo>
                      <a:close/>
                    </a:path>
                  </a:pathLst>
                </a:custGeom>
                <a:solidFill>
                  <a:srgbClr val="C3C3C3"/>
                </a:solidFill>
                <a:ln w="9525">
                  <a:noFill/>
                  <a:round/>
                  <a:headEnd/>
                  <a:tailEnd/>
                </a:ln>
              </p:spPr>
              <p:txBody>
                <a:bodyPr/>
                <a:lstStyle/>
                <a:p>
                  <a:endParaRPr lang="en-US" sz="2000"/>
                </a:p>
              </p:txBody>
            </p:sp>
            <p:sp>
              <p:nvSpPr>
                <p:cNvPr id="580745" name="Freeform 137"/>
                <p:cNvSpPr>
                  <a:spLocks/>
                </p:cNvSpPr>
                <p:nvPr/>
              </p:nvSpPr>
              <p:spPr bwMode="auto">
                <a:xfrm>
                  <a:off x="2598" y="2060"/>
                  <a:ext cx="402" cy="17"/>
                </a:xfrm>
                <a:custGeom>
                  <a:avLst/>
                  <a:gdLst/>
                  <a:ahLst/>
                  <a:cxnLst>
                    <a:cxn ang="0">
                      <a:pos x="402" y="4"/>
                    </a:cxn>
                    <a:cxn ang="0">
                      <a:pos x="402" y="17"/>
                    </a:cxn>
                    <a:cxn ang="0">
                      <a:pos x="0" y="12"/>
                    </a:cxn>
                    <a:cxn ang="0">
                      <a:pos x="0" y="0"/>
                    </a:cxn>
                    <a:cxn ang="0">
                      <a:pos x="402" y="4"/>
                    </a:cxn>
                  </a:cxnLst>
                  <a:rect l="0" t="0" r="r" b="b"/>
                  <a:pathLst>
                    <a:path w="402" h="17">
                      <a:moveTo>
                        <a:pt x="402" y="4"/>
                      </a:moveTo>
                      <a:lnTo>
                        <a:pt x="402" y="17"/>
                      </a:lnTo>
                      <a:lnTo>
                        <a:pt x="0" y="12"/>
                      </a:lnTo>
                      <a:lnTo>
                        <a:pt x="0" y="0"/>
                      </a:lnTo>
                      <a:lnTo>
                        <a:pt x="402" y="4"/>
                      </a:lnTo>
                      <a:close/>
                    </a:path>
                  </a:pathLst>
                </a:custGeom>
                <a:solidFill>
                  <a:srgbClr val="C3C3C3"/>
                </a:solidFill>
                <a:ln w="9525">
                  <a:noFill/>
                  <a:round/>
                  <a:headEnd/>
                  <a:tailEnd/>
                </a:ln>
              </p:spPr>
              <p:txBody>
                <a:bodyPr/>
                <a:lstStyle/>
                <a:p>
                  <a:endParaRPr lang="en-US" sz="2000"/>
                </a:p>
              </p:txBody>
            </p:sp>
            <p:sp>
              <p:nvSpPr>
                <p:cNvPr id="580746" name="Freeform 138"/>
                <p:cNvSpPr>
                  <a:spLocks/>
                </p:cNvSpPr>
                <p:nvPr/>
              </p:nvSpPr>
              <p:spPr bwMode="auto">
                <a:xfrm>
                  <a:off x="2598" y="2059"/>
                  <a:ext cx="402" cy="17"/>
                </a:xfrm>
                <a:custGeom>
                  <a:avLst/>
                  <a:gdLst/>
                  <a:ahLst/>
                  <a:cxnLst>
                    <a:cxn ang="0">
                      <a:pos x="402" y="4"/>
                    </a:cxn>
                    <a:cxn ang="0">
                      <a:pos x="402" y="17"/>
                    </a:cxn>
                    <a:cxn ang="0">
                      <a:pos x="0" y="12"/>
                    </a:cxn>
                    <a:cxn ang="0">
                      <a:pos x="0" y="0"/>
                    </a:cxn>
                    <a:cxn ang="0">
                      <a:pos x="402" y="4"/>
                    </a:cxn>
                  </a:cxnLst>
                  <a:rect l="0" t="0" r="r" b="b"/>
                  <a:pathLst>
                    <a:path w="402" h="17">
                      <a:moveTo>
                        <a:pt x="402" y="4"/>
                      </a:moveTo>
                      <a:lnTo>
                        <a:pt x="402" y="17"/>
                      </a:lnTo>
                      <a:lnTo>
                        <a:pt x="0" y="12"/>
                      </a:lnTo>
                      <a:lnTo>
                        <a:pt x="0" y="0"/>
                      </a:lnTo>
                      <a:lnTo>
                        <a:pt x="402" y="4"/>
                      </a:lnTo>
                      <a:close/>
                    </a:path>
                  </a:pathLst>
                </a:custGeom>
                <a:solidFill>
                  <a:srgbClr val="C3C3C3"/>
                </a:solidFill>
                <a:ln w="9525">
                  <a:noFill/>
                  <a:round/>
                  <a:headEnd/>
                  <a:tailEnd/>
                </a:ln>
              </p:spPr>
              <p:txBody>
                <a:bodyPr/>
                <a:lstStyle/>
                <a:p>
                  <a:endParaRPr lang="en-US" sz="2000"/>
                </a:p>
              </p:txBody>
            </p:sp>
            <p:sp>
              <p:nvSpPr>
                <p:cNvPr id="580747" name="Freeform 139"/>
                <p:cNvSpPr>
                  <a:spLocks/>
                </p:cNvSpPr>
                <p:nvPr/>
              </p:nvSpPr>
              <p:spPr bwMode="auto">
                <a:xfrm>
                  <a:off x="2598" y="2058"/>
                  <a:ext cx="402" cy="17"/>
                </a:xfrm>
                <a:custGeom>
                  <a:avLst/>
                  <a:gdLst/>
                  <a:ahLst/>
                  <a:cxnLst>
                    <a:cxn ang="0">
                      <a:pos x="402" y="5"/>
                    </a:cxn>
                    <a:cxn ang="0">
                      <a:pos x="402" y="17"/>
                    </a:cxn>
                    <a:cxn ang="0">
                      <a:pos x="0" y="12"/>
                    </a:cxn>
                    <a:cxn ang="0">
                      <a:pos x="0" y="0"/>
                    </a:cxn>
                    <a:cxn ang="0">
                      <a:pos x="402" y="5"/>
                    </a:cxn>
                  </a:cxnLst>
                  <a:rect l="0" t="0" r="r" b="b"/>
                  <a:pathLst>
                    <a:path w="402" h="17">
                      <a:moveTo>
                        <a:pt x="402" y="5"/>
                      </a:moveTo>
                      <a:lnTo>
                        <a:pt x="402" y="17"/>
                      </a:lnTo>
                      <a:lnTo>
                        <a:pt x="0" y="12"/>
                      </a:lnTo>
                      <a:lnTo>
                        <a:pt x="0" y="0"/>
                      </a:lnTo>
                      <a:lnTo>
                        <a:pt x="402" y="5"/>
                      </a:lnTo>
                      <a:close/>
                    </a:path>
                  </a:pathLst>
                </a:custGeom>
                <a:solidFill>
                  <a:srgbClr val="C3C3C3"/>
                </a:solidFill>
                <a:ln w="9525">
                  <a:noFill/>
                  <a:round/>
                  <a:headEnd/>
                  <a:tailEnd/>
                </a:ln>
              </p:spPr>
              <p:txBody>
                <a:bodyPr/>
                <a:lstStyle/>
                <a:p>
                  <a:endParaRPr lang="en-US" sz="2000"/>
                </a:p>
              </p:txBody>
            </p:sp>
            <p:sp>
              <p:nvSpPr>
                <p:cNvPr id="580748" name="Freeform 140"/>
                <p:cNvSpPr>
                  <a:spLocks/>
                </p:cNvSpPr>
                <p:nvPr/>
              </p:nvSpPr>
              <p:spPr bwMode="auto">
                <a:xfrm>
                  <a:off x="2598" y="2057"/>
                  <a:ext cx="402" cy="17"/>
                </a:xfrm>
                <a:custGeom>
                  <a:avLst/>
                  <a:gdLst/>
                  <a:ahLst/>
                  <a:cxnLst>
                    <a:cxn ang="0">
                      <a:pos x="402" y="6"/>
                    </a:cxn>
                    <a:cxn ang="0">
                      <a:pos x="402" y="17"/>
                    </a:cxn>
                    <a:cxn ang="0">
                      <a:pos x="0" y="13"/>
                    </a:cxn>
                    <a:cxn ang="0">
                      <a:pos x="0" y="0"/>
                    </a:cxn>
                    <a:cxn ang="0">
                      <a:pos x="402" y="6"/>
                    </a:cxn>
                  </a:cxnLst>
                  <a:rect l="0" t="0" r="r" b="b"/>
                  <a:pathLst>
                    <a:path w="402" h="17">
                      <a:moveTo>
                        <a:pt x="402" y="6"/>
                      </a:moveTo>
                      <a:lnTo>
                        <a:pt x="402" y="17"/>
                      </a:lnTo>
                      <a:lnTo>
                        <a:pt x="0" y="13"/>
                      </a:lnTo>
                      <a:lnTo>
                        <a:pt x="0" y="0"/>
                      </a:lnTo>
                      <a:lnTo>
                        <a:pt x="402" y="6"/>
                      </a:lnTo>
                      <a:close/>
                    </a:path>
                  </a:pathLst>
                </a:custGeom>
                <a:solidFill>
                  <a:srgbClr val="C3C3C3"/>
                </a:solidFill>
                <a:ln w="9525">
                  <a:noFill/>
                  <a:round/>
                  <a:headEnd/>
                  <a:tailEnd/>
                </a:ln>
              </p:spPr>
              <p:txBody>
                <a:bodyPr/>
                <a:lstStyle/>
                <a:p>
                  <a:endParaRPr lang="en-US" sz="2000"/>
                </a:p>
              </p:txBody>
            </p:sp>
            <p:sp>
              <p:nvSpPr>
                <p:cNvPr id="580749" name="Freeform 141"/>
                <p:cNvSpPr>
                  <a:spLocks/>
                </p:cNvSpPr>
                <p:nvPr/>
              </p:nvSpPr>
              <p:spPr bwMode="auto">
                <a:xfrm>
                  <a:off x="2598" y="2057"/>
                  <a:ext cx="402" cy="17"/>
                </a:xfrm>
                <a:custGeom>
                  <a:avLst/>
                  <a:gdLst/>
                  <a:ahLst/>
                  <a:cxnLst>
                    <a:cxn ang="0">
                      <a:pos x="402" y="4"/>
                    </a:cxn>
                    <a:cxn ang="0">
                      <a:pos x="402" y="17"/>
                    </a:cxn>
                    <a:cxn ang="0">
                      <a:pos x="0" y="11"/>
                    </a:cxn>
                    <a:cxn ang="0">
                      <a:pos x="0" y="0"/>
                    </a:cxn>
                    <a:cxn ang="0">
                      <a:pos x="402" y="4"/>
                    </a:cxn>
                  </a:cxnLst>
                  <a:rect l="0" t="0" r="r" b="b"/>
                  <a:pathLst>
                    <a:path w="402" h="17">
                      <a:moveTo>
                        <a:pt x="402" y="4"/>
                      </a:moveTo>
                      <a:lnTo>
                        <a:pt x="402" y="17"/>
                      </a:lnTo>
                      <a:lnTo>
                        <a:pt x="0" y="11"/>
                      </a:lnTo>
                      <a:lnTo>
                        <a:pt x="0" y="0"/>
                      </a:lnTo>
                      <a:lnTo>
                        <a:pt x="402" y="4"/>
                      </a:lnTo>
                      <a:close/>
                    </a:path>
                  </a:pathLst>
                </a:custGeom>
                <a:solidFill>
                  <a:srgbClr val="C3C3C3"/>
                </a:solidFill>
                <a:ln w="9525">
                  <a:noFill/>
                  <a:round/>
                  <a:headEnd/>
                  <a:tailEnd/>
                </a:ln>
              </p:spPr>
              <p:txBody>
                <a:bodyPr/>
                <a:lstStyle/>
                <a:p>
                  <a:endParaRPr lang="en-US" sz="2000"/>
                </a:p>
              </p:txBody>
            </p:sp>
            <p:sp>
              <p:nvSpPr>
                <p:cNvPr id="580750" name="Freeform 142"/>
                <p:cNvSpPr>
                  <a:spLocks/>
                </p:cNvSpPr>
                <p:nvPr/>
              </p:nvSpPr>
              <p:spPr bwMode="auto">
                <a:xfrm>
                  <a:off x="2598" y="2056"/>
                  <a:ext cx="402" cy="18"/>
                </a:xfrm>
                <a:custGeom>
                  <a:avLst/>
                  <a:gdLst/>
                  <a:ahLst/>
                  <a:cxnLst>
                    <a:cxn ang="0">
                      <a:pos x="402" y="5"/>
                    </a:cxn>
                    <a:cxn ang="0">
                      <a:pos x="402" y="18"/>
                    </a:cxn>
                    <a:cxn ang="0">
                      <a:pos x="0" y="12"/>
                    </a:cxn>
                    <a:cxn ang="0">
                      <a:pos x="0" y="0"/>
                    </a:cxn>
                    <a:cxn ang="0">
                      <a:pos x="402" y="5"/>
                    </a:cxn>
                  </a:cxnLst>
                  <a:rect l="0" t="0" r="r" b="b"/>
                  <a:pathLst>
                    <a:path w="402" h="18">
                      <a:moveTo>
                        <a:pt x="402" y="5"/>
                      </a:moveTo>
                      <a:lnTo>
                        <a:pt x="402" y="18"/>
                      </a:lnTo>
                      <a:lnTo>
                        <a:pt x="0" y="12"/>
                      </a:lnTo>
                      <a:lnTo>
                        <a:pt x="0" y="0"/>
                      </a:lnTo>
                      <a:lnTo>
                        <a:pt x="402" y="5"/>
                      </a:lnTo>
                      <a:close/>
                    </a:path>
                  </a:pathLst>
                </a:custGeom>
                <a:solidFill>
                  <a:srgbClr val="C3C3C3"/>
                </a:solidFill>
                <a:ln w="9525">
                  <a:noFill/>
                  <a:round/>
                  <a:headEnd/>
                  <a:tailEnd/>
                </a:ln>
              </p:spPr>
              <p:txBody>
                <a:bodyPr/>
                <a:lstStyle/>
                <a:p>
                  <a:endParaRPr lang="en-US" sz="2000"/>
                </a:p>
              </p:txBody>
            </p:sp>
            <p:sp>
              <p:nvSpPr>
                <p:cNvPr id="580751" name="Freeform 143"/>
                <p:cNvSpPr>
                  <a:spLocks/>
                </p:cNvSpPr>
                <p:nvPr/>
              </p:nvSpPr>
              <p:spPr bwMode="auto">
                <a:xfrm>
                  <a:off x="2598" y="2055"/>
                  <a:ext cx="402" cy="18"/>
                </a:xfrm>
                <a:custGeom>
                  <a:avLst/>
                  <a:gdLst/>
                  <a:ahLst/>
                  <a:cxnLst>
                    <a:cxn ang="0">
                      <a:pos x="402" y="5"/>
                    </a:cxn>
                    <a:cxn ang="0">
                      <a:pos x="402" y="18"/>
                    </a:cxn>
                    <a:cxn ang="0">
                      <a:pos x="0" y="12"/>
                    </a:cxn>
                    <a:cxn ang="0">
                      <a:pos x="0" y="0"/>
                    </a:cxn>
                    <a:cxn ang="0">
                      <a:pos x="402" y="5"/>
                    </a:cxn>
                  </a:cxnLst>
                  <a:rect l="0" t="0" r="r" b="b"/>
                  <a:pathLst>
                    <a:path w="402" h="18">
                      <a:moveTo>
                        <a:pt x="402" y="5"/>
                      </a:moveTo>
                      <a:lnTo>
                        <a:pt x="402" y="18"/>
                      </a:lnTo>
                      <a:lnTo>
                        <a:pt x="0" y="12"/>
                      </a:lnTo>
                      <a:lnTo>
                        <a:pt x="0" y="0"/>
                      </a:lnTo>
                      <a:lnTo>
                        <a:pt x="402" y="5"/>
                      </a:lnTo>
                      <a:close/>
                    </a:path>
                  </a:pathLst>
                </a:custGeom>
                <a:solidFill>
                  <a:srgbClr val="C3C3C3"/>
                </a:solidFill>
                <a:ln w="9525">
                  <a:noFill/>
                  <a:round/>
                  <a:headEnd/>
                  <a:tailEnd/>
                </a:ln>
              </p:spPr>
              <p:txBody>
                <a:bodyPr/>
                <a:lstStyle/>
                <a:p>
                  <a:endParaRPr lang="en-US" sz="2000"/>
                </a:p>
              </p:txBody>
            </p:sp>
            <p:sp>
              <p:nvSpPr>
                <p:cNvPr id="580752" name="Freeform 144"/>
                <p:cNvSpPr>
                  <a:spLocks/>
                </p:cNvSpPr>
                <p:nvPr/>
              </p:nvSpPr>
              <p:spPr bwMode="auto">
                <a:xfrm>
                  <a:off x="2598" y="2054"/>
                  <a:ext cx="402" cy="18"/>
                </a:xfrm>
                <a:custGeom>
                  <a:avLst/>
                  <a:gdLst/>
                  <a:ahLst/>
                  <a:cxnLst>
                    <a:cxn ang="0">
                      <a:pos x="402" y="6"/>
                    </a:cxn>
                    <a:cxn ang="0">
                      <a:pos x="402" y="18"/>
                    </a:cxn>
                    <a:cxn ang="0">
                      <a:pos x="0" y="12"/>
                    </a:cxn>
                    <a:cxn ang="0">
                      <a:pos x="0" y="0"/>
                    </a:cxn>
                    <a:cxn ang="0">
                      <a:pos x="402" y="6"/>
                    </a:cxn>
                  </a:cxnLst>
                  <a:rect l="0" t="0" r="r" b="b"/>
                  <a:pathLst>
                    <a:path w="402" h="18">
                      <a:moveTo>
                        <a:pt x="402" y="6"/>
                      </a:moveTo>
                      <a:lnTo>
                        <a:pt x="402" y="18"/>
                      </a:lnTo>
                      <a:lnTo>
                        <a:pt x="0" y="12"/>
                      </a:lnTo>
                      <a:lnTo>
                        <a:pt x="0" y="0"/>
                      </a:lnTo>
                      <a:lnTo>
                        <a:pt x="402" y="6"/>
                      </a:lnTo>
                      <a:close/>
                    </a:path>
                  </a:pathLst>
                </a:custGeom>
                <a:solidFill>
                  <a:srgbClr val="C3C3C3"/>
                </a:solidFill>
                <a:ln w="9525">
                  <a:noFill/>
                  <a:round/>
                  <a:headEnd/>
                  <a:tailEnd/>
                </a:ln>
              </p:spPr>
              <p:txBody>
                <a:bodyPr/>
                <a:lstStyle/>
                <a:p>
                  <a:endParaRPr lang="en-US" sz="2000"/>
                </a:p>
              </p:txBody>
            </p:sp>
            <p:sp>
              <p:nvSpPr>
                <p:cNvPr id="580753" name="Freeform 145"/>
                <p:cNvSpPr>
                  <a:spLocks/>
                </p:cNvSpPr>
                <p:nvPr/>
              </p:nvSpPr>
              <p:spPr bwMode="auto">
                <a:xfrm>
                  <a:off x="2598" y="2054"/>
                  <a:ext cx="402" cy="17"/>
                </a:xfrm>
                <a:custGeom>
                  <a:avLst/>
                  <a:gdLst/>
                  <a:ahLst/>
                  <a:cxnLst>
                    <a:cxn ang="0">
                      <a:pos x="402" y="5"/>
                    </a:cxn>
                    <a:cxn ang="0">
                      <a:pos x="402" y="17"/>
                    </a:cxn>
                    <a:cxn ang="0">
                      <a:pos x="0" y="12"/>
                    </a:cxn>
                    <a:cxn ang="0">
                      <a:pos x="0" y="0"/>
                    </a:cxn>
                    <a:cxn ang="0">
                      <a:pos x="402" y="5"/>
                    </a:cxn>
                  </a:cxnLst>
                  <a:rect l="0" t="0" r="r" b="b"/>
                  <a:pathLst>
                    <a:path w="402" h="17">
                      <a:moveTo>
                        <a:pt x="402" y="5"/>
                      </a:moveTo>
                      <a:lnTo>
                        <a:pt x="402" y="17"/>
                      </a:lnTo>
                      <a:lnTo>
                        <a:pt x="0" y="12"/>
                      </a:lnTo>
                      <a:lnTo>
                        <a:pt x="0" y="0"/>
                      </a:lnTo>
                      <a:lnTo>
                        <a:pt x="402" y="5"/>
                      </a:lnTo>
                      <a:close/>
                    </a:path>
                  </a:pathLst>
                </a:custGeom>
                <a:solidFill>
                  <a:srgbClr val="C3C3C3"/>
                </a:solidFill>
                <a:ln w="9525">
                  <a:noFill/>
                  <a:round/>
                  <a:headEnd/>
                  <a:tailEnd/>
                </a:ln>
              </p:spPr>
              <p:txBody>
                <a:bodyPr/>
                <a:lstStyle/>
                <a:p>
                  <a:endParaRPr lang="en-US" sz="2000"/>
                </a:p>
              </p:txBody>
            </p:sp>
            <p:sp>
              <p:nvSpPr>
                <p:cNvPr id="580754" name="Freeform 146"/>
                <p:cNvSpPr>
                  <a:spLocks/>
                </p:cNvSpPr>
                <p:nvPr/>
              </p:nvSpPr>
              <p:spPr bwMode="auto">
                <a:xfrm>
                  <a:off x="2598" y="2053"/>
                  <a:ext cx="402" cy="18"/>
                </a:xfrm>
                <a:custGeom>
                  <a:avLst/>
                  <a:gdLst/>
                  <a:ahLst/>
                  <a:cxnLst>
                    <a:cxn ang="0">
                      <a:pos x="402" y="6"/>
                    </a:cxn>
                    <a:cxn ang="0">
                      <a:pos x="402" y="18"/>
                    </a:cxn>
                    <a:cxn ang="0">
                      <a:pos x="0" y="12"/>
                    </a:cxn>
                    <a:cxn ang="0">
                      <a:pos x="0" y="0"/>
                    </a:cxn>
                    <a:cxn ang="0">
                      <a:pos x="402" y="6"/>
                    </a:cxn>
                  </a:cxnLst>
                  <a:rect l="0" t="0" r="r" b="b"/>
                  <a:pathLst>
                    <a:path w="402" h="18">
                      <a:moveTo>
                        <a:pt x="402" y="6"/>
                      </a:moveTo>
                      <a:lnTo>
                        <a:pt x="402" y="18"/>
                      </a:lnTo>
                      <a:lnTo>
                        <a:pt x="0" y="12"/>
                      </a:lnTo>
                      <a:lnTo>
                        <a:pt x="0" y="0"/>
                      </a:lnTo>
                      <a:lnTo>
                        <a:pt x="402" y="6"/>
                      </a:lnTo>
                      <a:close/>
                    </a:path>
                  </a:pathLst>
                </a:custGeom>
                <a:solidFill>
                  <a:srgbClr val="C3C3C3"/>
                </a:solidFill>
                <a:ln w="9525">
                  <a:noFill/>
                  <a:round/>
                  <a:headEnd/>
                  <a:tailEnd/>
                </a:ln>
              </p:spPr>
              <p:txBody>
                <a:bodyPr/>
                <a:lstStyle/>
                <a:p>
                  <a:endParaRPr lang="en-US" sz="2000"/>
                </a:p>
              </p:txBody>
            </p:sp>
            <p:sp>
              <p:nvSpPr>
                <p:cNvPr id="580755" name="Freeform 147"/>
                <p:cNvSpPr>
                  <a:spLocks/>
                </p:cNvSpPr>
                <p:nvPr/>
              </p:nvSpPr>
              <p:spPr bwMode="auto">
                <a:xfrm>
                  <a:off x="2598" y="2051"/>
                  <a:ext cx="402" cy="19"/>
                </a:xfrm>
                <a:custGeom>
                  <a:avLst/>
                  <a:gdLst/>
                  <a:ahLst/>
                  <a:cxnLst>
                    <a:cxn ang="0">
                      <a:pos x="402" y="7"/>
                    </a:cxn>
                    <a:cxn ang="0">
                      <a:pos x="402" y="19"/>
                    </a:cxn>
                    <a:cxn ang="0">
                      <a:pos x="0" y="13"/>
                    </a:cxn>
                    <a:cxn ang="0">
                      <a:pos x="0" y="0"/>
                    </a:cxn>
                    <a:cxn ang="0">
                      <a:pos x="402" y="7"/>
                    </a:cxn>
                  </a:cxnLst>
                  <a:rect l="0" t="0" r="r" b="b"/>
                  <a:pathLst>
                    <a:path w="402" h="19">
                      <a:moveTo>
                        <a:pt x="402" y="7"/>
                      </a:moveTo>
                      <a:lnTo>
                        <a:pt x="402" y="19"/>
                      </a:lnTo>
                      <a:lnTo>
                        <a:pt x="0" y="13"/>
                      </a:lnTo>
                      <a:lnTo>
                        <a:pt x="0" y="0"/>
                      </a:lnTo>
                      <a:lnTo>
                        <a:pt x="402" y="7"/>
                      </a:lnTo>
                      <a:close/>
                    </a:path>
                  </a:pathLst>
                </a:custGeom>
                <a:solidFill>
                  <a:srgbClr val="C3C3C3"/>
                </a:solidFill>
                <a:ln w="9525">
                  <a:noFill/>
                  <a:round/>
                  <a:headEnd/>
                  <a:tailEnd/>
                </a:ln>
              </p:spPr>
              <p:txBody>
                <a:bodyPr/>
                <a:lstStyle/>
                <a:p>
                  <a:endParaRPr lang="en-US" sz="2000"/>
                </a:p>
              </p:txBody>
            </p:sp>
            <p:sp>
              <p:nvSpPr>
                <p:cNvPr id="580756" name="Freeform 148"/>
                <p:cNvSpPr>
                  <a:spLocks/>
                </p:cNvSpPr>
                <p:nvPr/>
              </p:nvSpPr>
              <p:spPr bwMode="auto">
                <a:xfrm>
                  <a:off x="2598" y="2051"/>
                  <a:ext cx="402" cy="19"/>
                </a:xfrm>
                <a:custGeom>
                  <a:avLst/>
                  <a:gdLst/>
                  <a:ahLst/>
                  <a:cxnLst>
                    <a:cxn ang="0">
                      <a:pos x="402" y="7"/>
                    </a:cxn>
                    <a:cxn ang="0">
                      <a:pos x="402" y="19"/>
                    </a:cxn>
                    <a:cxn ang="0">
                      <a:pos x="0" y="12"/>
                    </a:cxn>
                    <a:cxn ang="0">
                      <a:pos x="0" y="0"/>
                    </a:cxn>
                    <a:cxn ang="0">
                      <a:pos x="402" y="7"/>
                    </a:cxn>
                  </a:cxnLst>
                  <a:rect l="0" t="0" r="r" b="b"/>
                  <a:pathLst>
                    <a:path w="402" h="19">
                      <a:moveTo>
                        <a:pt x="402" y="7"/>
                      </a:moveTo>
                      <a:lnTo>
                        <a:pt x="402" y="19"/>
                      </a:lnTo>
                      <a:lnTo>
                        <a:pt x="0" y="12"/>
                      </a:lnTo>
                      <a:lnTo>
                        <a:pt x="0" y="0"/>
                      </a:lnTo>
                      <a:lnTo>
                        <a:pt x="402" y="7"/>
                      </a:lnTo>
                      <a:close/>
                    </a:path>
                  </a:pathLst>
                </a:custGeom>
                <a:solidFill>
                  <a:srgbClr val="C3C3C3"/>
                </a:solidFill>
                <a:ln w="9525">
                  <a:noFill/>
                  <a:round/>
                  <a:headEnd/>
                  <a:tailEnd/>
                </a:ln>
              </p:spPr>
              <p:txBody>
                <a:bodyPr/>
                <a:lstStyle/>
                <a:p>
                  <a:endParaRPr lang="en-US" sz="2000"/>
                </a:p>
              </p:txBody>
            </p:sp>
            <p:sp>
              <p:nvSpPr>
                <p:cNvPr id="580757" name="Freeform 149"/>
                <p:cNvSpPr>
                  <a:spLocks/>
                </p:cNvSpPr>
                <p:nvPr/>
              </p:nvSpPr>
              <p:spPr bwMode="auto">
                <a:xfrm>
                  <a:off x="2598" y="2050"/>
                  <a:ext cx="402" cy="18"/>
                </a:xfrm>
                <a:custGeom>
                  <a:avLst/>
                  <a:gdLst/>
                  <a:ahLst/>
                  <a:cxnLst>
                    <a:cxn ang="0">
                      <a:pos x="402" y="7"/>
                    </a:cxn>
                    <a:cxn ang="0">
                      <a:pos x="402" y="18"/>
                    </a:cxn>
                    <a:cxn ang="0">
                      <a:pos x="0" y="11"/>
                    </a:cxn>
                    <a:cxn ang="0">
                      <a:pos x="0" y="0"/>
                    </a:cxn>
                    <a:cxn ang="0">
                      <a:pos x="402" y="7"/>
                    </a:cxn>
                  </a:cxnLst>
                  <a:rect l="0" t="0" r="r" b="b"/>
                  <a:pathLst>
                    <a:path w="402" h="18">
                      <a:moveTo>
                        <a:pt x="402" y="7"/>
                      </a:moveTo>
                      <a:lnTo>
                        <a:pt x="402" y="18"/>
                      </a:lnTo>
                      <a:lnTo>
                        <a:pt x="0" y="11"/>
                      </a:lnTo>
                      <a:lnTo>
                        <a:pt x="0" y="0"/>
                      </a:lnTo>
                      <a:lnTo>
                        <a:pt x="402" y="7"/>
                      </a:lnTo>
                      <a:close/>
                    </a:path>
                  </a:pathLst>
                </a:custGeom>
                <a:solidFill>
                  <a:srgbClr val="C3C3C3"/>
                </a:solidFill>
                <a:ln w="9525">
                  <a:noFill/>
                  <a:round/>
                  <a:headEnd/>
                  <a:tailEnd/>
                </a:ln>
              </p:spPr>
              <p:txBody>
                <a:bodyPr/>
                <a:lstStyle/>
                <a:p>
                  <a:endParaRPr lang="en-US" sz="2000"/>
                </a:p>
              </p:txBody>
            </p:sp>
            <p:sp>
              <p:nvSpPr>
                <p:cNvPr id="580758" name="Freeform 150"/>
                <p:cNvSpPr>
                  <a:spLocks/>
                </p:cNvSpPr>
                <p:nvPr/>
              </p:nvSpPr>
              <p:spPr bwMode="auto">
                <a:xfrm>
                  <a:off x="2598" y="2049"/>
                  <a:ext cx="402" cy="19"/>
                </a:xfrm>
                <a:custGeom>
                  <a:avLst/>
                  <a:gdLst/>
                  <a:ahLst/>
                  <a:cxnLst>
                    <a:cxn ang="0">
                      <a:pos x="402" y="8"/>
                    </a:cxn>
                    <a:cxn ang="0">
                      <a:pos x="402" y="19"/>
                    </a:cxn>
                    <a:cxn ang="0">
                      <a:pos x="0" y="12"/>
                    </a:cxn>
                    <a:cxn ang="0">
                      <a:pos x="0" y="0"/>
                    </a:cxn>
                    <a:cxn ang="0">
                      <a:pos x="402" y="8"/>
                    </a:cxn>
                  </a:cxnLst>
                  <a:rect l="0" t="0" r="r" b="b"/>
                  <a:pathLst>
                    <a:path w="402" h="19">
                      <a:moveTo>
                        <a:pt x="402" y="8"/>
                      </a:moveTo>
                      <a:lnTo>
                        <a:pt x="402" y="19"/>
                      </a:lnTo>
                      <a:lnTo>
                        <a:pt x="0" y="12"/>
                      </a:lnTo>
                      <a:lnTo>
                        <a:pt x="0" y="0"/>
                      </a:lnTo>
                      <a:lnTo>
                        <a:pt x="402" y="8"/>
                      </a:lnTo>
                      <a:close/>
                    </a:path>
                  </a:pathLst>
                </a:custGeom>
                <a:solidFill>
                  <a:srgbClr val="C3C3C3"/>
                </a:solidFill>
                <a:ln w="9525">
                  <a:noFill/>
                  <a:round/>
                  <a:headEnd/>
                  <a:tailEnd/>
                </a:ln>
              </p:spPr>
              <p:txBody>
                <a:bodyPr/>
                <a:lstStyle/>
                <a:p>
                  <a:endParaRPr lang="en-US" sz="2000"/>
                </a:p>
              </p:txBody>
            </p:sp>
            <p:sp>
              <p:nvSpPr>
                <p:cNvPr id="580759" name="Freeform 151"/>
                <p:cNvSpPr>
                  <a:spLocks/>
                </p:cNvSpPr>
                <p:nvPr/>
              </p:nvSpPr>
              <p:spPr bwMode="auto">
                <a:xfrm>
                  <a:off x="2598" y="2049"/>
                  <a:ext cx="402" cy="18"/>
                </a:xfrm>
                <a:custGeom>
                  <a:avLst/>
                  <a:gdLst/>
                  <a:ahLst/>
                  <a:cxnLst>
                    <a:cxn ang="0">
                      <a:pos x="402" y="7"/>
                    </a:cxn>
                    <a:cxn ang="0">
                      <a:pos x="402" y="18"/>
                    </a:cxn>
                    <a:cxn ang="0">
                      <a:pos x="0" y="11"/>
                    </a:cxn>
                    <a:cxn ang="0">
                      <a:pos x="0" y="0"/>
                    </a:cxn>
                    <a:cxn ang="0">
                      <a:pos x="402" y="7"/>
                    </a:cxn>
                  </a:cxnLst>
                  <a:rect l="0" t="0" r="r" b="b"/>
                  <a:pathLst>
                    <a:path w="402" h="18">
                      <a:moveTo>
                        <a:pt x="402" y="7"/>
                      </a:moveTo>
                      <a:lnTo>
                        <a:pt x="402" y="18"/>
                      </a:lnTo>
                      <a:lnTo>
                        <a:pt x="0" y="11"/>
                      </a:lnTo>
                      <a:lnTo>
                        <a:pt x="0" y="0"/>
                      </a:lnTo>
                      <a:lnTo>
                        <a:pt x="402" y="7"/>
                      </a:lnTo>
                      <a:close/>
                    </a:path>
                  </a:pathLst>
                </a:custGeom>
                <a:solidFill>
                  <a:srgbClr val="C3C3C3"/>
                </a:solidFill>
                <a:ln w="9525">
                  <a:noFill/>
                  <a:round/>
                  <a:headEnd/>
                  <a:tailEnd/>
                </a:ln>
              </p:spPr>
              <p:txBody>
                <a:bodyPr/>
                <a:lstStyle/>
                <a:p>
                  <a:endParaRPr lang="en-US" sz="2000"/>
                </a:p>
              </p:txBody>
            </p:sp>
            <p:sp>
              <p:nvSpPr>
                <p:cNvPr id="580760" name="Freeform 152"/>
                <p:cNvSpPr>
                  <a:spLocks/>
                </p:cNvSpPr>
                <p:nvPr/>
              </p:nvSpPr>
              <p:spPr bwMode="auto">
                <a:xfrm>
                  <a:off x="2598" y="2049"/>
                  <a:ext cx="402" cy="18"/>
                </a:xfrm>
                <a:custGeom>
                  <a:avLst/>
                  <a:gdLst/>
                  <a:ahLst/>
                  <a:cxnLst>
                    <a:cxn ang="0">
                      <a:pos x="402" y="7"/>
                    </a:cxn>
                    <a:cxn ang="0">
                      <a:pos x="402" y="18"/>
                    </a:cxn>
                    <a:cxn ang="0">
                      <a:pos x="0" y="11"/>
                    </a:cxn>
                    <a:cxn ang="0">
                      <a:pos x="0" y="0"/>
                    </a:cxn>
                    <a:cxn ang="0">
                      <a:pos x="402" y="7"/>
                    </a:cxn>
                  </a:cxnLst>
                  <a:rect l="0" t="0" r="r" b="b"/>
                  <a:pathLst>
                    <a:path w="402" h="18">
                      <a:moveTo>
                        <a:pt x="402" y="7"/>
                      </a:moveTo>
                      <a:lnTo>
                        <a:pt x="402" y="18"/>
                      </a:lnTo>
                      <a:lnTo>
                        <a:pt x="0" y="11"/>
                      </a:lnTo>
                      <a:lnTo>
                        <a:pt x="0" y="0"/>
                      </a:lnTo>
                      <a:lnTo>
                        <a:pt x="402" y="7"/>
                      </a:lnTo>
                      <a:close/>
                    </a:path>
                  </a:pathLst>
                </a:custGeom>
                <a:solidFill>
                  <a:srgbClr val="C3C3C3"/>
                </a:solidFill>
                <a:ln w="9525">
                  <a:noFill/>
                  <a:round/>
                  <a:headEnd/>
                  <a:tailEnd/>
                </a:ln>
              </p:spPr>
              <p:txBody>
                <a:bodyPr/>
                <a:lstStyle/>
                <a:p>
                  <a:endParaRPr lang="en-US" sz="2000"/>
                </a:p>
              </p:txBody>
            </p:sp>
            <p:sp>
              <p:nvSpPr>
                <p:cNvPr id="580761" name="Freeform 153"/>
                <p:cNvSpPr>
                  <a:spLocks/>
                </p:cNvSpPr>
                <p:nvPr/>
              </p:nvSpPr>
              <p:spPr bwMode="auto">
                <a:xfrm>
                  <a:off x="2598" y="2048"/>
                  <a:ext cx="402" cy="19"/>
                </a:xfrm>
                <a:custGeom>
                  <a:avLst/>
                  <a:gdLst/>
                  <a:ahLst/>
                  <a:cxnLst>
                    <a:cxn ang="0">
                      <a:pos x="402" y="7"/>
                    </a:cxn>
                    <a:cxn ang="0">
                      <a:pos x="402" y="19"/>
                    </a:cxn>
                    <a:cxn ang="0">
                      <a:pos x="0" y="10"/>
                    </a:cxn>
                    <a:cxn ang="0">
                      <a:pos x="0" y="0"/>
                    </a:cxn>
                    <a:cxn ang="0">
                      <a:pos x="402" y="7"/>
                    </a:cxn>
                  </a:cxnLst>
                  <a:rect l="0" t="0" r="r" b="b"/>
                  <a:pathLst>
                    <a:path w="402" h="19">
                      <a:moveTo>
                        <a:pt x="402" y="7"/>
                      </a:moveTo>
                      <a:lnTo>
                        <a:pt x="402" y="19"/>
                      </a:lnTo>
                      <a:lnTo>
                        <a:pt x="0" y="10"/>
                      </a:lnTo>
                      <a:lnTo>
                        <a:pt x="0" y="0"/>
                      </a:lnTo>
                      <a:lnTo>
                        <a:pt x="402" y="7"/>
                      </a:lnTo>
                      <a:close/>
                    </a:path>
                  </a:pathLst>
                </a:custGeom>
                <a:solidFill>
                  <a:srgbClr val="C3C3C3"/>
                </a:solidFill>
                <a:ln w="9525">
                  <a:noFill/>
                  <a:round/>
                  <a:headEnd/>
                  <a:tailEnd/>
                </a:ln>
              </p:spPr>
              <p:txBody>
                <a:bodyPr/>
                <a:lstStyle/>
                <a:p>
                  <a:endParaRPr lang="en-US" sz="2000"/>
                </a:p>
              </p:txBody>
            </p:sp>
            <p:sp>
              <p:nvSpPr>
                <p:cNvPr id="580762" name="Freeform 154"/>
                <p:cNvSpPr>
                  <a:spLocks/>
                </p:cNvSpPr>
                <p:nvPr/>
              </p:nvSpPr>
              <p:spPr bwMode="auto">
                <a:xfrm>
                  <a:off x="2598" y="2047"/>
                  <a:ext cx="402" cy="19"/>
                </a:xfrm>
                <a:custGeom>
                  <a:avLst/>
                  <a:gdLst/>
                  <a:ahLst/>
                  <a:cxnLst>
                    <a:cxn ang="0">
                      <a:pos x="402" y="7"/>
                    </a:cxn>
                    <a:cxn ang="0">
                      <a:pos x="402" y="19"/>
                    </a:cxn>
                    <a:cxn ang="0">
                      <a:pos x="0" y="11"/>
                    </a:cxn>
                    <a:cxn ang="0">
                      <a:pos x="0" y="0"/>
                    </a:cxn>
                    <a:cxn ang="0">
                      <a:pos x="402" y="7"/>
                    </a:cxn>
                  </a:cxnLst>
                  <a:rect l="0" t="0" r="r" b="b"/>
                  <a:pathLst>
                    <a:path w="402" h="19">
                      <a:moveTo>
                        <a:pt x="402" y="7"/>
                      </a:moveTo>
                      <a:lnTo>
                        <a:pt x="402" y="19"/>
                      </a:lnTo>
                      <a:lnTo>
                        <a:pt x="0" y="11"/>
                      </a:lnTo>
                      <a:lnTo>
                        <a:pt x="0" y="0"/>
                      </a:lnTo>
                      <a:lnTo>
                        <a:pt x="402" y="7"/>
                      </a:lnTo>
                      <a:close/>
                    </a:path>
                  </a:pathLst>
                </a:custGeom>
                <a:solidFill>
                  <a:srgbClr val="D4D4D4"/>
                </a:solidFill>
                <a:ln w="9525">
                  <a:noFill/>
                  <a:round/>
                  <a:headEnd/>
                  <a:tailEnd/>
                </a:ln>
              </p:spPr>
              <p:txBody>
                <a:bodyPr/>
                <a:lstStyle/>
                <a:p>
                  <a:endParaRPr lang="en-US" sz="2000"/>
                </a:p>
              </p:txBody>
            </p:sp>
            <p:sp>
              <p:nvSpPr>
                <p:cNvPr id="580763" name="Freeform 155"/>
                <p:cNvSpPr>
                  <a:spLocks/>
                </p:cNvSpPr>
                <p:nvPr/>
              </p:nvSpPr>
              <p:spPr bwMode="auto">
                <a:xfrm>
                  <a:off x="2598" y="2046"/>
                  <a:ext cx="402" cy="20"/>
                </a:xfrm>
                <a:custGeom>
                  <a:avLst/>
                  <a:gdLst/>
                  <a:ahLst/>
                  <a:cxnLst>
                    <a:cxn ang="0">
                      <a:pos x="402" y="8"/>
                    </a:cxn>
                    <a:cxn ang="0">
                      <a:pos x="402" y="20"/>
                    </a:cxn>
                    <a:cxn ang="0">
                      <a:pos x="0" y="11"/>
                    </a:cxn>
                    <a:cxn ang="0">
                      <a:pos x="0" y="0"/>
                    </a:cxn>
                    <a:cxn ang="0">
                      <a:pos x="402" y="8"/>
                    </a:cxn>
                  </a:cxnLst>
                  <a:rect l="0" t="0" r="r" b="b"/>
                  <a:pathLst>
                    <a:path w="402" h="20">
                      <a:moveTo>
                        <a:pt x="402" y="8"/>
                      </a:moveTo>
                      <a:lnTo>
                        <a:pt x="402" y="20"/>
                      </a:lnTo>
                      <a:lnTo>
                        <a:pt x="0" y="11"/>
                      </a:lnTo>
                      <a:lnTo>
                        <a:pt x="0" y="0"/>
                      </a:lnTo>
                      <a:lnTo>
                        <a:pt x="402" y="8"/>
                      </a:lnTo>
                      <a:close/>
                    </a:path>
                  </a:pathLst>
                </a:custGeom>
                <a:solidFill>
                  <a:srgbClr val="D4D4D4"/>
                </a:solidFill>
                <a:ln w="9525">
                  <a:noFill/>
                  <a:round/>
                  <a:headEnd/>
                  <a:tailEnd/>
                </a:ln>
              </p:spPr>
              <p:txBody>
                <a:bodyPr/>
                <a:lstStyle/>
                <a:p>
                  <a:endParaRPr lang="en-US" sz="2000"/>
                </a:p>
              </p:txBody>
            </p:sp>
            <p:sp>
              <p:nvSpPr>
                <p:cNvPr id="580764" name="Freeform 156"/>
                <p:cNvSpPr>
                  <a:spLocks/>
                </p:cNvSpPr>
                <p:nvPr/>
              </p:nvSpPr>
              <p:spPr bwMode="auto">
                <a:xfrm>
                  <a:off x="2598" y="2045"/>
                  <a:ext cx="402" cy="20"/>
                </a:xfrm>
                <a:custGeom>
                  <a:avLst/>
                  <a:gdLst/>
                  <a:ahLst/>
                  <a:cxnLst>
                    <a:cxn ang="0">
                      <a:pos x="402" y="8"/>
                    </a:cxn>
                    <a:cxn ang="0">
                      <a:pos x="402" y="20"/>
                    </a:cxn>
                    <a:cxn ang="0">
                      <a:pos x="0" y="12"/>
                    </a:cxn>
                    <a:cxn ang="0">
                      <a:pos x="0" y="0"/>
                    </a:cxn>
                    <a:cxn ang="0">
                      <a:pos x="402" y="8"/>
                    </a:cxn>
                  </a:cxnLst>
                  <a:rect l="0" t="0" r="r" b="b"/>
                  <a:pathLst>
                    <a:path w="402" h="20">
                      <a:moveTo>
                        <a:pt x="402" y="8"/>
                      </a:moveTo>
                      <a:lnTo>
                        <a:pt x="402" y="20"/>
                      </a:lnTo>
                      <a:lnTo>
                        <a:pt x="0" y="12"/>
                      </a:lnTo>
                      <a:lnTo>
                        <a:pt x="0" y="0"/>
                      </a:lnTo>
                      <a:lnTo>
                        <a:pt x="402" y="8"/>
                      </a:lnTo>
                      <a:close/>
                    </a:path>
                  </a:pathLst>
                </a:custGeom>
                <a:solidFill>
                  <a:srgbClr val="D4D4D4"/>
                </a:solidFill>
                <a:ln w="9525">
                  <a:noFill/>
                  <a:round/>
                  <a:headEnd/>
                  <a:tailEnd/>
                </a:ln>
              </p:spPr>
              <p:txBody>
                <a:bodyPr/>
                <a:lstStyle/>
                <a:p>
                  <a:endParaRPr lang="en-US" sz="2000"/>
                </a:p>
              </p:txBody>
            </p:sp>
            <p:sp>
              <p:nvSpPr>
                <p:cNvPr id="580765" name="Freeform 157"/>
                <p:cNvSpPr>
                  <a:spLocks/>
                </p:cNvSpPr>
                <p:nvPr/>
              </p:nvSpPr>
              <p:spPr bwMode="auto">
                <a:xfrm>
                  <a:off x="2598" y="2044"/>
                  <a:ext cx="402" cy="20"/>
                </a:xfrm>
                <a:custGeom>
                  <a:avLst/>
                  <a:gdLst/>
                  <a:ahLst/>
                  <a:cxnLst>
                    <a:cxn ang="0">
                      <a:pos x="402" y="8"/>
                    </a:cxn>
                    <a:cxn ang="0">
                      <a:pos x="402" y="20"/>
                    </a:cxn>
                    <a:cxn ang="0">
                      <a:pos x="0" y="12"/>
                    </a:cxn>
                    <a:cxn ang="0">
                      <a:pos x="0" y="0"/>
                    </a:cxn>
                    <a:cxn ang="0">
                      <a:pos x="402" y="8"/>
                    </a:cxn>
                  </a:cxnLst>
                  <a:rect l="0" t="0" r="r" b="b"/>
                  <a:pathLst>
                    <a:path w="402" h="20">
                      <a:moveTo>
                        <a:pt x="402" y="8"/>
                      </a:moveTo>
                      <a:lnTo>
                        <a:pt x="402" y="20"/>
                      </a:lnTo>
                      <a:lnTo>
                        <a:pt x="0" y="12"/>
                      </a:lnTo>
                      <a:lnTo>
                        <a:pt x="0" y="0"/>
                      </a:lnTo>
                      <a:lnTo>
                        <a:pt x="402" y="8"/>
                      </a:lnTo>
                      <a:close/>
                    </a:path>
                  </a:pathLst>
                </a:custGeom>
                <a:solidFill>
                  <a:srgbClr val="D4D4D4"/>
                </a:solidFill>
                <a:ln w="9525">
                  <a:noFill/>
                  <a:round/>
                  <a:headEnd/>
                  <a:tailEnd/>
                </a:ln>
              </p:spPr>
              <p:txBody>
                <a:bodyPr/>
                <a:lstStyle/>
                <a:p>
                  <a:endParaRPr lang="en-US" sz="2000"/>
                </a:p>
              </p:txBody>
            </p:sp>
            <p:sp>
              <p:nvSpPr>
                <p:cNvPr id="580766" name="Freeform 158"/>
                <p:cNvSpPr>
                  <a:spLocks/>
                </p:cNvSpPr>
                <p:nvPr/>
              </p:nvSpPr>
              <p:spPr bwMode="auto">
                <a:xfrm>
                  <a:off x="2598" y="2043"/>
                  <a:ext cx="402" cy="20"/>
                </a:xfrm>
                <a:custGeom>
                  <a:avLst/>
                  <a:gdLst/>
                  <a:ahLst/>
                  <a:cxnLst>
                    <a:cxn ang="0">
                      <a:pos x="402" y="9"/>
                    </a:cxn>
                    <a:cxn ang="0">
                      <a:pos x="402" y="20"/>
                    </a:cxn>
                    <a:cxn ang="0">
                      <a:pos x="0" y="11"/>
                    </a:cxn>
                    <a:cxn ang="0">
                      <a:pos x="0" y="0"/>
                    </a:cxn>
                    <a:cxn ang="0">
                      <a:pos x="402" y="9"/>
                    </a:cxn>
                  </a:cxnLst>
                  <a:rect l="0" t="0" r="r" b="b"/>
                  <a:pathLst>
                    <a:path w="402" h="20">
                      <a:moveTo>
                        <a:pt x="402" y="9"/>
                      </a:moveTo>
                      <a:lnTo>
                        <a:pt x="402" y="20"/>
                      </a:lnTo>
                      <a:lnTo>
                        <a:pt x="0" y="11"/>
                      </a:lnTo>
                      <a:lnTo>
                        <a:pt x="0" y="0"/>
                      </a:lnTo>
                      <a:lnTo>
                        <a:pt x="402" y="9"/>
                      </a:lnTo>
                      <a:close/>
                    </a:path>
                  </a:pathLst>
                </a:custGeom>
                <a:solidFill>
                  <a:srgbClr val="D4D4D4"/>
                </a:solidFill>
                <a:ln w="9525">
                  <a:noFill/>
                  <a:round/>
                  <a:headEnd/>
                  <a:tailEnd/>
                </a:ln>
              </p:spPr>
              <p:txBody>
                <a:bodyPr/>
                <a:lstStyle/>
                <a:p>
                  <a:endParaRPr lang="en-US" sz="2000"/>
                </a:p>
              </p:txBody>
            </p:sp>
            <p:sp>
              <p:nvSpPr>
                <p:cNvPr id="580767" name="Freeform 159"/>
                <p:cNvSpPr>
                  <a:spLocks/>
                </p:cNvSpPr>
                <p:nvPr/>
              </p:nvSpPr>
              <p:spPr bwMode="auto">
                <a:xfrm>
                  <a:off x="2598" y="2043"/>
                  <a:ext cx="402" cy="20"/>
                </a:xfrm>
                <a:custGeom>
                  <a:avLst/>
                  <a:gdLst/>
                  <a:ahLst/>
                  <a:cxnLst>
                    <a:cxn ang="0">
                      <a:pos x="402" y="8"/>
                    </a:cxn>
                    <a:cxn ang="0">
                      <a:pos x="402" y="20"/>
                    </a:cxn>
                    <a:cxn ang="0">
                      <a:pos x="0" y="11"/>
                    </a:cxn>
                    <a:cxn ang="0">
                      <a:pos x="0" y="0"/>
                    </a:cxn>
                    <a:cxn ang="0">
                      <a:pos x="402" y="8"/>
                    </a:cxn>
                  </a:cxnLst>
                  <a:rect l="0" t="0" r="r" b="b"/>
                  <a:pathLst>
                    <a:path w="402" h="20">
                      <a:moveTo>
                        <a:pt x="402" y="8"/>
                      </a:moveTo>
                      <a:lnTo>
                        <a:pt x="402" y="20"/>
                      </a:lnTo>
                      <a:lnTo>
                        <a:pt x="0" y="11"/>
                      </a:lnTo>
                      <a:lnTo>
                        <a:pt x="0" y="0"/>
                      </a:lnTo>
                      <a:lnTo>
                        <a:pt x="402" y="8"/>
                      </a:lnTo>
                      <a:close/>
                    </a:path>
                  </a:pathLst>
                </a:custGeom>
                <a:solidFill>
                  <a:srgbClr val="D4D4D4"/>
                </a:solidFill>
                <a:ln w="9525">
                  <a:noFill/>
                  <a:round/>
                  <a:headEnd/>
                  <a:tailEnd/>
                </a:ln>
              </p:spPr>
              <p:txBody>
                <a:bodyPr/>
                <a:lstStyle/>
                <a:p>
                  <a:endParaRPr lang="en-US" sz="2000"/>
                </a:p>
              </p:txBody>
            </p:sp>
            <p:sp>
              <p:nvSpPr>
                <p:cNvPr id="580768" name="Freeform 160"/>
                <p:cNvSpPr>
                  <a:spLocks/>
                </p:cNvSpPr>
                <p:nvPr/>
              </p:nvSpPr>
              <p:spPr bwMode="auto">
                <a:xfrm>
                  <a:off x="2598" y="2042"/>
                  <a:ext cx="402" cy="21"/>
                </a:xfrm>
                <a:custGeom>
                  <a:avLst/>
                  <a:gdLst/>
                  <a:ahLst/>
                  <a:cxnLst>
                    <a:cxn ang="0">
                      <a:pos x="402" y="9"/>
                    </a:cxn>
                    <a:cxn ang="0">
                      <a:pos x="402" y="21"/>
                    </a:cxn>
                    <a:cxn ang="0">
                      <a:pos x="0" y="11"/>
                    </a:cxn>
                    <a:cxn ang="0">
                      <a:pos x="0" y="0"/>
                    </a:cxn>
                    <a:cxn ang="0">
                      <a:pos x="402" y="9"/>
                    </a:cxn>
                  </a:cxnLst>
                  <a:rect l="0" t="0" r="r" b="b"/>
                  <a:pathLst>
                    <a:path w="402" h="21">
                      <a:moveTo>
                        <a:pt x="402" y="9"/>
                      </a:moveTo>
                      <a:lnTo>
                        <a:pt x="402" y="21"/>
                      </a:lnTo>
                      <a:lnTo>
                        <a:pt x="0" y="11"/>
                      </a:lnTo>
                      <a:lnTo>
                        <a:pt x="0" y="0"/>
                      </a:lnTo>
                      <a:lnTo>
                        <a:pt x="402" y="9"/>
                      </a:lnTo>
                      <a:close/>
                    </a:path>
                  </a:pathLst>
                </a:custGeom>
                <a:solidFill>
                  <a:srgbClr val="D4D4D4"/>
                </a:solidFill>
                <a:ln w="9525">
                  <a:noFill/>
                  <a:round/>
                  <a:headEnd/>
                  <a:tailEnd/>
                </a:ln>
              </p:spPr>
              <p:txBody>
                <a:bodyPr/>
                <a:lstStyle/>
                <a:p>
                  <a:endParaRPr lang="en-US" sz="2000"/>
                </a:p>
              </p:txBody>
            </p:sp>
            <p:sp>
              <p:nvSpPr>
                <p:cNvPr id="580769" name="Freeform 161"/>
                <p:cNvSpPr>
                  <a:spLocks/>
                </p:cNvSpPr>
                <p:nvPr/>
              </p:nvSpPr>
              <p:spPr bwMode="auto">
                <a:xfrm>
                  <a:off x="2598" y="2040"/>
                  <a:ext cx="402" cy="21"/>
                </a:xfrm>
                <a:custGeom>
                  <a:avLst/>
                  <a:gdLst/>
                  <a:ahLst/>
                  <a:cxnLst>
                    <a:cxn ang="0">
                      <a:pos x="402" y="10"/>
                    </a:cxn>
                    <a:cxn ang="0">
                      <a:pos x="402" y="21"/>
                    </a:cxn>
                    <a:cxn ang="0">
                      <a:pos x="0" y="12"/>
                    </a:cxn>
                    <a:cxn ang="0">
                      <a:pos x="0" y="0"/>
                    </a:cxn>
                    <a:cxn ang="0">
                      <a:pos x="402" y="10"/>
                    </a:cxn>
                  </a:cxnLst>
                  <a:rect l="0" t="0" r="r" b="b"/>
                  <a:pathLst>
                    <a:path w="402" h="21">
                      <a:moveTo>
                        <a:pt x="402" y="10"/>
                      </a:moveTo>
                      <a:lnTo>
                        <a:pt x="402" y="21"/>
                      </a:lnTo>
                      <a:lnTo>
                        <a:pt x="0" y="12"/>
                      </a:lnTo>
                      <a:lnTo>
                        <a:pt x="0" y="0"/>
                      </a:lnTo>
                      <a:lnTo>
                        <a:pt x="402" y="10"/>
                      </a:lnTo>
                      <a:close/>
                    </a:path>
                  </a:pathLst>
                </a:custGeom>
                <a:solidFill>
                  <a:srgbClr val="D4D4D4"/>
                </a:solidFill>
                <a:ln w="9525">
                  <a:noFill/>
                  <a:round/>
                  <a:headEnd/>
                  <a:tailEnd/>
                </a:ln>
              </p:spPr>
              <p:txBody>
                <a:bodyPr/>
                <a:lstStyle/>
                <a:p>
                  <a:endParaRPr lang="en-US" sz="2000"/>
                </a:p>
              </p:txBody>
            </p:sp>
            <p:sp>
              <p:nvSpPr>
                <p:cNvPr id="580770" name="Freeform 162"/>
                <p:cNvSpPr>
                  <a:spLocks/>
                </p:cNvSpPr>
                <p:nvPr/>
              </p:nvSpPr>
              <p:spPr bwMode="auto">
                <a:xfrm>
                  <a:off x="2598" y="2040"/>
                  <a:ext cx="402" cy="21"/>
                </a:xfrm>
                <a:custGeom>
                  <a:avLst/>
                  <a:gdLst/>
                  <a:ahLst/>
                  <a:cxnLst>
                    <a:cxn ang="0">
                      <a:pos x="402" y="9"/>
                    </a:cxn>
                    <a:cxn ang="0">
                      <a:pos x="402" y="21"/>
                    </a:cxn>
                    <a:cxn ang="0">
                      <a:pos x="0" y="11"/>
                    </a:cxn>
                    <a:cxn ang="0">
                      <a:pos x="0" y="0"/>
                    </a:cxn>
                    <a:cxn ang="0">
                      <a:pos x="402" y="9"/>
                    </a:cxn>
                  </a:cxnLst>
                  <a:rect l="0" t="0" r="r" b="b"/>
                  <a:pathLst>
                    <a:path w="402" h="21">
                      <a:moveTo>
                        <a:pt x="402" y="9"/>
                      </a:moveTo>
                      <a:lnTo>
                        <a:pt x="402" y="21"/>
                      </a:lnTo>
                      <a:lnTo>
                        <a:pt x="0" y="11"/>
                      </a:lnTo>
                      <a:lnTo>
                        <a:pt x="0" y="0"/>
                      </a:lnTo>
                      <a:lnTo>
                        <a:pt x="402" y="9"/>
                      </a:lnTo>
                      <a:close/>
                    </a:path>
                  </a:pathLst>
                </a:custGeom>
                <a:solidFill>
                  <a:srgbClr val="D4D4D4"/>
                </a:solidFill>
                <a:ln w="9525">
                  <a:noFill/>
                  <a:round/>
                  <a:headEnd/>
                  <a:tailEnd/>
                </a:ln>
              </p:spPr>
              <p:txBody>
                <a:bodyPr/>
                <a:lstStyle/>
                <a:p>
                  <a:endParaRPr lang="en-US" sz="2000"/>
                </a:p>
              </p:txBody>
            </p:sp>
            <p:sp>
              <p:nvSpPr>
                <p:cNvPr id="580771" name="Freeform 163"/>
                <p:cNvSpPr>
                  <a:spLocks/>
                </p:cNvSpPr>
                <p:nvPr/>
              </p:nvSpPr>
              <p:spPr bwMode="auto">
                <a:xfrm>
                  <a:off x="2598" y="2039"/>
                  <a:ext cx="402" cy="21"/>
                </a:xfrm>
                <a:custGeom>
                  <a:avLst/>
                  <a:gdLst/>
                  <a:ahLst/>
                  <a:cxnLst>
                    <a:cxn ang="0">
                      <a:pos x="402" y="10"/>
                    </a:cxn>
                    <a:cxn ang="0">
                      <a:pos x="402" y="21"/>
                    </a:cxn>
                    <a:cxn ang="0">
                      <a:pos x="0" y="11"/>
                    </a:cxn>
                    <a:cxn ang="0">
                      <a:pos x="0" y="0"/>
                    </a:cxn>
                    <a:cxn ang="0">
                      <a:pos x="402" y="10"/>
                    </a:cxn>
                  </a:cxnLst>
                  <a:rect l="0" t="0" r="r" b="b"/>
                  <a:pathLst>
                    <a:path w="402" h="21">
                      <a:moveTo>
                        <a:pt x="402" y="10"/>
                      </a:moveTo>
                      <a:lnTo>
                        <a:pt x="402" y="21"/>
                      </a:lnTo>
                      <a:lnTo>
                        <a:pt x="0" y="11"/>
                      </a:lnTo>
                      <a:lnTo>
                        <a:pt x="0" y="0"/>
                      </a:lnTo>
                      <a:lnTo>
                        <a:pt x="402" y="10"/>
                      </a:lnTo>
                      <a:close/>
                    </a:path>
                  </a:pathLst>
                </a:custGeom>
                <a:solidFill>
                  <a:srgbClr val="D4D4D4"/>
                </a:solidFill>
                <a:ln w="9525">
                  <a:noFill/>
                  <a:round/>
                  <a:headEnd/>
                  <a:tailEnd/>
                </a:ln>
              </p:spPr>
              <p:txBody>
                <a:bodyPr/>
                <a:lstStyle/>
                <a:p>
                  <a:endParaRPr lang="en-US" sz="2000"/>
                </a:p>
              </p:txBody>
            </p:sp>
            <p:sp>
              <p:nvSpPr>
                <p:cNvPr id="580772" name="Freeform 164"/>
                <p:cNvSpPr>
                  <a:spLocks/>
                </p:cNvSpPr>
                <p:nvPr/>
              </p:nvSpPr>
              <p:spPr bwMode="auto">
                <a:xfrm>
                  <a:off x="2598" y="2038"/>
                  <a:ext cx="402" cy="22"/>
                </a:xfrm>
                <a:custGeom>
                  <a:avLst/>
                  <a:gdLst/>
                  <a:ahLst/>
                  <a:cxnLst>
                    <a:cxn ang="0">
                      <a:pos x="402" y="11"/>
                    </a:cxn>
                    <a:cxn ang="0">
                      <a:pos x="402" y="22"/>
                    </a:cxn>
                    <a:cxn ang="0">
                      <a:pos x="0" y="11"/>
                    </a:cxn>
                    <a:cxn ang="0">
                      <a:pos x="0" y="0"/>
                    </a:cxn>
                    <a:cxn ang="0">
                      <a:pos x="402" y="11"/>
                    </a:cxn>
                  </a:cxnLst>
                  <a:rect l="0" t="0" r="r" b="b"/>
                  <a:pathLst>
                    <a:path w="402" h="22">
                      <a:moveTo>
                        <a:pt x="402" y="11"/>
                      </a:moveTo>
                      <a:lnTo>
                        <a:pt x="402" y="22"/>
                      </a:lnTo>
                      <a:lnTo>
                        <a:pt x="0" y="11"/>
                      </a:lnTo>
                      <a:lnTo>
                        <a:pt x="0" y="0"/>
                      </a:lnTo>
                      <a:lnTo>
                        <a:pt x="402" y="11"/>
                      </a:lnTo>
                      <a:close/>
                    </a:path>
                  </a:pathLst>
                </a:custGeom>
                <a:solidFill>
                  <a:srgbClr val="D4D4D4"/>
                </a:solidFill>
                <a:ln w="9525">
                  <a:noFill/>
                  <a:round/>
                  <a:headEnd/>
                  <a:tailEnd/>
                </a:ln>
              </p:spPr>
              <p:txBody>
                <a:bodyPr/>
                <a:lstStyle/>
                <a:p>
                  <a:endParaRPr lang="en-US" sz="2000"/>
                </a:p>
              </p:txBody>
            </p:sp>
            <p:sp>
              <p:nvSpPr>
                <p:cNvPr id="580773" name="Freeform 165"/>
                <p:cNvSpPr>
                  <a:spLocks/>
                </p:cNvSpPr>
                <p:nvPr/>
              </p:nvSpPr>
              <p:spPr bwMode="auto">
                <a:xfrm>
                  <a:off x="2598" y="2038"/>
                  <a:ext cx="402" cy="21"/>
                </a:xfrm>
                <a:custGeom>
                  <a:avLst/>
                  <a:gdLst/>
                  <a:ahLst/>
                  <a:cxnLst>
                    <a:cxn ang="0">
                      <a:pos x="402" y="11"/>
                    </a:cxn>
                    <a:cxn ang="0">
                      <a:pos x="402" y="21"/>
                    </a:cxn>
                    <a:cxn ang="0">
                      <a:pos x="0" y="11"/>
                    </a:cxn>
                    <a:cxn ang="0">
                      <a:pos x="0" y="0"/>
                    </a:cxn>
                    <a:cxn ang="0">
                      <a:pos x="402" y="11"/>
                    </a:cxn>
                  </a:cxnLst>
                  <a:rect l="0" t="0" r="r" b="b"/>
                  <a:pathLst>
                    <a:path w="402" h="21">
                      <a:moveTo>
                        <a:pt x="402" y="11"/>
                      </a:moveTo>
                      <a:lnTo>
                        <a:pt x="402" y="21"/>
                      </a:lnTo>
                      <a:lnTo>
                        <a:pt x="0" y="11"/>
                      </a:lnTo>
                      <a:lnTo>
                        <a:pt x="0" y="0"/>
                      </a:lnTo>
                      <a:lnTo>
                        <a:pt x="402" y="11"/>
                      </a:lnTo>
                      <a:close/>
                    </a:path>
                  </a:pathLst>
                </a:custGeom>
                <a:solidFill>
                  <a:srgbClr val="D4D4D4"/>
                </a:solidFill>
                <a:ln w="9525">
                  <a:noFill/>
                  <a:round/>
                  <a:headEnd/>
                  <a:tailEnd/>
                </a:ln>
              </p:spPr>
              <p:txBody>
                <a:bodyPr/>
                <a:lstStyle/>
                <a:p>
                  <a:endParaRPr lang="en-US" sz="2000"/>
                </a:p>
              </p:txBody>
            </p:sp>
            <p:sp>
              <p:nvSpPr>
                <p:cNvPr id="580774" name="Freeform 166"/>
                <p:cNvSpPr>
                  <a:spLocks/>
                </p:cNvSpPr>
                <p:nvPr/>
              </p:nvSpPr>
              <p:spPr bwMode="auto">
                <a:xfrm>
                  <a:off x="2598" y="2037"/>
                  <a:ext cx="402" cy="21"/>
                </a:xfrm>
                <a:custGeom>
                  <a:avLst/>
                  <a:gdLst/>
                  <a:ahLst/>
                  <a:cxnLst>
                    <a:cxn ang="0">
                      <a:pos x="402" y="11"/>
                    </a:cxn>
                    <a:cxn ang="0">
                      <a:pos x="402" y="21"/>
                    </a:cxn>
                    <a:cxn ang="0">
                      <a:pos x="0" y="12"/>
                    </a:cxn>
                    <a:cxn ang="0">
                      <a:pos x="0" y="0"/>
                    </a:cxn>
                    <a:cxn ang="0">
                      <a:pos x="402" y="11"/>
                    </a:cxn>
                  </a:cxnLst>
                  <a:rect l="0" t="0" r="r" b="b"/>
                  <a:pathLst>
                    <a:path w="402" h="21">
                      <a:moveTo>
                        <a:pt x="402" y="11"/>
                      </a:moveTo>
                      <a:lnTo>
                        <a:pt x="402" y="21"/>
                      </a:lnTo>
                      <a:lnTo>
                        <a:pt x="0" y="12"/>
                      </a:lnTo>
                      <a:lnTo>
                        <a:pt x="0" y="0"/>
                      </a:lnTo>
                      <a:lnTo>
                        <a:pt x="402" y="11"/>
                      </a:lnTo>
                      <a:close/>
                    </a:path>
                  </a:pathLst>
                </a:custGeom>
                <a:solidFill>
                  <a:srgbClr val="D4D4D4"/>
                </a:solidFill>
                <a:ln w="9525">
                  <a:noFill/>
                  <a:round/>
                  <a:headEnd/>
                  <a:tailEnd/>
                </a:ln>
              </p:spPr>
              <p:txBody>
                <a:bodyPr/>
                <a:lstStyle/>
                <a:p>
                  <a:endParaRPr lang="en-US" sz="2000"/>
                </a:p>
              </p:txBody>
            </p:sp>
            <p:sp>
              <p:nvSpPr>
                <p:cNvPr id="580775" name="Freeform 167"/>
                <p:cNvSpPr>
                  <a:spLocks/>
                </p:cNvSpPr>
                <p:nvPr/>
              </p:nvSpPr>
              <p:spPr bwMode="auto">
                <a:xfrm>
                  <a:off x="2598" y="2036"/>
                  <a:ext cx="402" cy="22"/>
                </a:xfrm>
                <a:custGeom>
                  <a:avLst/>
                  <a:gdLst/>
                  <a:ahLst/>
                  <a:cxnLst>
                    <a:cxn ang="0">
                      <a:pos x="402" y="11"/>
                    </a:cxn>
                    <a:cxn ang="0">
                      <a:pos x="402" y="22"/>
                    </a:cxn>
                    <a:cxn ang="0">
                      <a:pos x="0" y="11"/>
                    </a:cxn>
                    <a:cxn ang="0">
                      <a:pos x="0" y="0"/>
                    </a:cxn>
                    <a:cxn ang="0">
                      <a:pos x="402" y="11"/>
                    </a:cxn>
                  </a:cxnLst>
                  <a:rect l="0" t="0" r="r" b="b"/>
                  <a:pathLst>
                    <a:path w="402" h="22">
                      <a:moveTo>
                        <a:pt x="402" y="11"/>
                      </a:moveTo>
                      <a:lnTo>
                        <a:pt x="402" y="22"/>
                      </a:lnTo>
                      <a:lnTo>
                        <a:pt x="0" y="11"/>
                      </a:lnTo>
                      <a:lnTo>
                        <a:pt x="0" y="0"/>
                      </a:lnTo>
                      <a:lnTo>
                        <a:pt x="402" y="11"/>
                      </a:lnTo>
                      <a:close/>
                    </a:path>
                  </a:pathLst>
                </a:custGeom>
                <a:solidFill>
                  <a:srgbClr val="D4D4D4"/>
                </a:solidFill>
                <a:ln w="9525">
                  <a:noFill/>
                  <a:round/>
                  <a:headEnd/>
                  <a:tailEnd/>
                </a:ln>
              </p:spPr>
              <p:txBody>
                <a:bodyPr/>
                <a:lstStyle/>
                <a:p>
                  <a:endParaRPr lang="en-US" sz="2000"/>
                </a:p>
              </p:txBody>
            </p:sp>
            <p:sp>
              <p:nvSpPr>
                <p:cNvPr id="580776" name="Freeform 168"/>
                <p:cNvSpPr>
                  <a:spLocks/>
                </p:cNvSpPr>
                <p:nvPr/>
              </p:nvSpPr>
              <p:spPr bwMode="auto">
                <a:xfrm>
                  <a:off x="2598" y="2035"/>
                  <a:ext cx="402" cy="22"/>
                </a:xfrm>
                <a:custGeom>
                  <a:avLst/>
                  <a:gdLst/>
                  <a:ahLst/>
                  <a:cxnLst>
                    <a:cxn ang="0">
                      <a:pos x="402" y="12"/>
                    </a:cxn>
                    <a:cxn ang="0">
                      <a:pos x="402" y="22"/>
                    </a:cxn>
                    <a:cxn ang="0">
                      <a:pos x="0" y="11"/>
                    </a:cxn>
                    <a:cxn ang="0">
                      <a:pos x="0" y="0"/>
                    </a:cxn>
                    <a:cxn ang="0">
                      <a:pos x="402" y="12"/>
                    </a:cxn>
                  </a:cxnLst>
                  <a:rect l="0" t="0" r="r" b="b"/>
                  <a:pathLst>
                    <a:path w="402" h="22">
                      <a:moveTo>
                        <a:pt x="402" y="12"/>
                      </a:moveTo>
                      <a:lnTo>
                        <a:pt x="402" y="22"/>
                      </a:lnTo>
                      <a:lnTo>
                        <a:pt x="0" y="11"/>
                      </a:lnTo>
                      <a:lnTo>
                        <a:pt x="0" y="0"/>
                      </a:lnTo>
                      <a:lnTo>
                        <a:pt x="402" y="12"/>
                      </a:lnTo>
                      <a:close/>
                    </a:path>
                  </a:pathLst>
                </a:custGeom>
                <a:solidFill>
                  <a:srgbClr val="D4D4D4"/>
                </a:solidFill>
                <a:ln w="9525">
                  <a:noFill/>
                  <a:round/>
                  <a:headEnd/>
                  <a:tailEnd/>
                </a:ln>
              </p:spPr>
              <p:txBody>
                <a:bodyPr/>
                <a:lstStyle/>
                <a:p>
                  <a:endParaRPr lang="en-US" sz="2000"/>
                </a:p>
              </p:txBody>
            </p:sp>
            <p:sp>
              <p:nvSpPr>
                <p:cNvPr id="580777" name="Freeform 169"/>
                <p:cNvSpPr>
                  <a:spLocks/>
                </p:cNvSpPr>
                <p:nvPr/>
              </p:nvSpPr>
              <p:spPr bwMode="auto">
                <a:xfrm>
                  <a:off x="2598" y="2035"/>
                  <a:ext cx="402" cy="22"/>
                </a:xfrm>
                <a:custGeom>
                  <a:avLst/>
                  <a:gdLst/>
                  <a:ahLst/>
                  <a:cxnLst>
                    <a:cxn ang="0">
                      <a:pos x="402" y="11"/>
                    </a:cxn>
                    <a:cxn ang="0">
                      <a:pos x="402" y="22"/>
                    </a:cxn>
                    <a:cxn ang="0">
                      <a:pos x="0" y="11"/>
                    </a:cxn>
                    <a:cxn ang="0">
                      <a:pos x="0" y="0"/>
                    </a:cxn>
                    <a:cxn ang="0">
                      <a:pos x="402" y="11"/>
                    </a:cxn>
                  </a:cxnLst>
                  <a:rect l="0" t="0" r="r" b="b"/>
                  <a:pathLst>
                    <a:path w="402" h="22">
                      <a:moveTo>
                        <a:pt x="402" y="11"/>
                      </a:moveTo>
                      <a:lnTo>
                        <a:pt x="402" y="22"/>
                      </a:lnTo>
                      <a:lnTo>
                        <a:pt x="0" y="11"/>
                      </a:lnTo>
                      <a:lnTo>
                        <a:pt x="0" y="0"/>
                      </a:lnTo>
                      <a:lnTo>
                        <a:pt x="402" y="11"/>
                      </a:lnTo>
                      <a:close/>
                    </a:path>
                  </a:pathLst>
                </a:custGeom>
                <a:solidFill>
                  <a:srgbClr val="D4D4D4"/>
                </a:solidFill>
                <a:ln w="9525">
                  <a:noFill/>
                  <a:round/>
                  <a:headEnd/>
                  <a:tailEnd/>
                </a:ln>
              </p:spPr>
              <p:txBody>
                <a:bodyPr/>
                <a:lstStyle/>
                <a:p>
                  <a:endParaRPr lang="en-US" sz="2000"/>
                </a:p>
              </p:txBody>
            </p:sp>
            <p:sp>
              <p:nvSpPr>
                <p:cNvPr id="580778" name="Freeform 170"/>
                <p:cNvSpPr>
                  <a:spLocks/>
                </p:cNvSpPr>
                <p:nvPr/>
              </p:nvSpPr>
              <p:spPr bwMode="auto">
                <a:xfrm>
                  <a:off x="2598" y="2033"/>
                  <a:ext cx="402" cy="24"/>
                </a:xfrm>
                <a:custGeom>
                  <a:avLst/>
                  <a:gdLst/>
                  <a:ahLst/>
                  <a:cxnLst>
                    <a:cxn ang="0">
                      <a:pos x="402" y="13"/>
                    </a:cxn>
                    <a:cxn ang="0">
                      <a:pos x="402" y="24"/>
                    </a:cxn>
                    <a:cxn ang="0">
                      <a:pos x="0" y="12"/>
                    </a:cxn>
                    <a:cxn ang="0">
                      <a:pos x="0" y="0"/>
                    </a:cxn>
                    <a:cxn ang="0">
                      <a:pos x="402" y="13"/>
                    </a:cxn>
                  </a:cxnLst>
                  <a:rect l="0" t="0" r="r" b="b"/>
                  <a:pathLst>
                    <a:path w="402" h="24">
                      <a:moveTo>
                        <a:pt x="402" y="13"/>
                      </a:moveTo>
                      <a:lnTo>
                        <a:pt x="402" y="24"/>
                      </a:lnTo>
                      <a:lnTo>
                        <a:pt x="0" y="12"/>
                      </a:lnTo>
                      <a:lnTo>
                        <a:pt x="0" y="0"/>
                      </a:lnTo>
                      <a:lnTo>
                        <a:pt x="402" y="13"/>
                      </a:lnTo>
                      <a:close/>
                    </a:path>
                  </a:pathLst>
                </a:custGeom>
                <a:solidFill>
                  <a:srgbClr val="D4D4D4"/>
                </a:solidFill>
                <a:ln w="9525">
                  <a:noFill/>
                  <a:round/>
                  <a:headEnd/>
                  <a:tailEnd/>
                </a:ln>
              </p:spPr>
              <p:txBody>
                <a:bodyPr/>
                <a:lstStyle/>
                <a:p>
                  <a:endParaRPr lang="en-US" sz="2000"/>
                </a:p>
              </p:txBody>
            </p:sp>
            <p:sp>
              <p:nvSpPr>
                <p:cNvPr id="580779" name="Freeform 171"/>
                <p:cNvSpPr>
                  <a:spLocks/>
                </p:cNvSpPr>
                <p:nvPr/>
              </p:nvSpPr>
              <p:spPr bwMode="auto">
                <a:xfrm>
                  <a:off x="2598" y="2033"/>
                  <a:ext cx="402" cy="23"/>
                </a:xfrm>
                <a:custGeom>
                  <a:avLst/>
                  <a:gdLst/>
                  <a:ahLst/>
                  <a:cxnLst>
                    <a:cxn ang="0">
                      <a:pos x="402" y="12"/>
                    </a:cxn>
                    <a:cxn ang="0">
                      <a:pos x="402" y="23"/>
                    </a:cxn>
                    <a:cxn ang="0">
                      <a:pos x="0" y="10"/>
                    </a:cxn>
                    <a:cxn ang="0">
                      <a:pos x="0" y="0"/>
                    </a:cxn>
                    <a:cxn ang="0">
                      <a:pos x="402" y="12"/>
                    </a:cxn>
                  </a:cxnLst>
                  <a:rect l="0" t="0" r="r" b="b"/>
                  <a:pathLst>
                    <a:path w="402" h="23">
                      <a:moveTo>
                        <a:pt x="402" y="12"/>
                      </a:moveTo>
                      <a:lnTo>
                        <a:pt x="402" y="23"/>
                      </a:lnTo>
                      <a:lnTo>
                        <a:pt x="0" y="10"/>
                      </a:lnTo>
                      <a:lnTo>
                        <a:pt x="0" y="0"/>
                      </a:lnTo>
                      <a:lnTo>
                        <a:pt x="402" y="12"/>
                      </a:lnTo>
                      <a:close/>
                    </a:path>
                  </a:pathLst>
                </a:custGeom>
                <a:solidFill>
                  <a:srgbClr val="D4D4D4"/>
                </a:solidFill>
                <a:ln w="9525">
                  <a:noFill/>
                  <a:round/>
                  <a:headEnd/>
                  <a:tailEnd/>
                </a:ln>
              </p:spPr>
              <p:txBody>
                <a:bodyPr/>
                <a:lstStyle/>
                <a:p>
                  <a:endParaRPr lang="en-US" sz="2000"/>
                </a:p>
              </p:txBody>
            </p:sp>
            <p:sp>
              <p:nvSpPr>
                <p:cNvPr id="580780" name="Freeform 172"/>
                <p:cNvSpPr>
                  <a:spLocks/>
                </p:cNvSpPr>
                <p:nvPr/>
              </p:nvSpPr>
              <p:spPr bwMode="auto">
                <a:xfrm>
                  <a:off x="2598" y="2032"/>
                  <a:ext cx="402" cy="23"/>
                </a:xfrm>
                <a:custGeom>
                  <a:avLst/>
                  <a:gdLst/>
                  <a:ahLst/>
                  <a:cxnLst>
                    <a:cxn ang="0">
                      <a:pos x="402" y="12"/>
                    </a:cxn>
                    <a:cxn ang="0">
                      <a:pos x="402" y="23"/>
                    </a:cxn>
                    <a:cxn ang="0">
                      <a:pos x="0" y="11"/>
                    </a:cxn>
                    <a:cxn ang="0">
                      <a:pos x="0" y="0"/>
                    </a:cxn>
                    <a:cxn ang="0">
                      <a:pos x="402" y="12"/>
                    </a:cxn>
                  </a:cxnLst>
                  <a:rect l="0" t="0" r="r" b="b"/>
                  <a:pathLst>
                    <a:path w="402" h="23">
                      <a:moveTo>
                        <a:pt x="402" y="12"/>
                      </a:moveTo>
                      <a:lnTo>
                        <a:pt x="402" y="23"/>
                      </a:lnTo>
                      <a:lnTo>
                        <a:pt x="0" y="11"/>
                      </a:lnTo>
                      <a:lnTo>
                        <a:pt x="0" y="0"/>
                      </a:lnTo>
                      <a:lnTo>
                        <a:pt x="402" y="12"/>
                      </a:lnTo>
                      <a:close/>
                    </a:path>
                  </a:pathLst>
                </a:custGeom>
                <a:solidFill>
                  <a:srgbClr val="D4D4D4"/>
                </a:solidFill>
                <a:ln w="9525">
                  <a:noFill/>
                  <a:round/>
                  <a:headEnd/>
                  <a:tailEnd/>
                </a:ln>
              </p:spPr>
              <p:txBody>
                <a:bodyPr/>
                <a:lstStyle/>
                <a:p>
                  <a:endParaRPr lang="en-US" sz="2000"/>
                </a:p>
              </p:txBody>
            </p:sp>
            <p:sp>
              <p:nvSpPr>
                <p:cNvPr id="580781" name="Freeform 173"/>
                <p:cNvSpPr>
                  <a:spLocks/>
                </p:cNvSpPr>
                <p:nvPr/>
              </p:nvSpPr>
              <p:spPr bwMode="auto">
                <a:xfrm>
                  <a:off x="2598" y="2031"/>
                  <a:ext cx="402" cy="23"/>
                </a:xfrm>
                <a:custGeom>
                  <a:avLst/>
                  <a:gdLst/>
                  <a:ahLst/>
                  <a:cxnLst>
                    <a:cxn ang="0">
                      <a:pos x="402" y="12"/>
                    </a:cxn>
                    <a:cxn ang="0">
                      <a:pos x="402" y="23"/>
                    </a:cxn>
                    <a:cxn ang="0">
                      <a:pos x="0" y="11"/>
                    </a:cxn>
                    <a:cxn ang="0">
                      <a:pos x="0" y="0"/>
                    </a:cxn>
                    <a:cxn ang="0">
                      <a:pos x="402" y="12"/>
                    </a:cxn>
                  </a:cxnLst>
                  <a:rect l="0" t="0" r="r" b="b"/>
                  <a:pathLst>
                    <a:path w="402" h="23">
                      <a:moveTo>
                        <a:pt x="402" y="12"/>
                      </a:moveTo>
                      <a:lnTo>
                        <a:pt x="402" y="23"/>
                      </a:lnTo>
                      <a:lnTo>
                        <a:pt x="0" y="11"/>
                      </a:lnTo>
                      <a:lnTo>
                        <a:pt x="0" y="0"/>
                      </a:lnTo>
                      <a:lnTo>
                        <a:pt x="402" y="12"/>
                      </a:lnTo>
                      <a:close/>
                    </a:path>
                  </a:pathLst>
                </a:custGeom>
                <a:solidFill>
                  <a:srgbClr val="D4D4D4"/>
                </a:solidFill>
                <a:ln w="9525">
                  <a:noFill/>
                  <a:round/>
                  <a:headEnd/>
                  <a:tailEnd/>
                </a:ln>
              </p:spPr>
              <p:txBody>
                <a:bodyPr/>
                <a:lstStyle/>
                <a:p>
                  <a:endParaRPr lang="en-US" sz="2000"/>
                </a:p>
              </p:txBody>
            </p:sp>
            <p:sp>
              <p:nvSpPr>
                <p:cNvPr id="580782" name="Freeform 174"/>
                <p:cNvSpPr>
                  <a:spLocks/>
                </p:cNvSpPr>
                <p:nvPr/>
              </p:nvSpPr>
              <p:spPr bwMode="auto">
                <a:xfrm>
                  <a:off x="2598" y="2030"/>
                  <a:ext cx="402" cy="24"/>
                </a:xfrm>
                <a:custGeom>
                  <a:avLst/>
                  <a:gdLst/>
                  <a:ahLst/>
                  <a:cxnLst>
                    <a:cxn ang="0">
                      <a:pos x="402" y="13"/>
                    </a:cxn>
                    <a:cxn ang="0">
                      <a:pos x="402" y="24"/>
                    </a:cxn>
                    <a:cxn ang="0">
                      <a:pos x="0" y="12"/>
                    </a:cxn>
                    <a:cxn ang="0">
                      <a:pos x="0" y="0"/>
                    </a:cxn>
                    <a:cxn ang="0">
                      <a:pos x="402" y="13"/>
                    </a:cxn>
                  </a:cxnLst>
                  <a:rect l="0" t="0" r="r" b="b"/>
                  <a:pathLst>
                    <a:path w="402" h="24">
                      <a:moveTo>
                        <a:pt x="402" y="13"/>
                      </a:moveTo>
                      <a:lnTo>
                        <a:pt x="402" y="24"/>
                      </a:lnTo>
                      <a:lnTo>
                        <a:pt x="0" y="12"/>
                      </a:lnTo>
                      <a:lnTo>
                        <a:pt x="0" y="0"/>
                      </a:lnTo>
                      <a:lnTo>
                        <a:pt x="402" y="13"/>
                      </a:lnTo>
                      <a:close/>
                    </a:path>
                  </a:pathLst>
                </a:custGeom>
                <a:solidFill>
                  <a:srgbClr val="D4D4D4"/>
                </a:solidFill>
                <a:ln w="9525">
                  <a:noFill/>
                  <a:round/>
                  <a:headEnd/>
                  <a:tailEnd/>
                </a:ln>
              </p:spPr>
              <p:txBody>
                <a:bodyPr/>
                <a:lstStyle/>
                <a:p>
                  <a:endParaRPr lang="en-US" sz="2000"/>
                </a:p>
              </p:txBody>
            </p:sp>
            <p:sp>
              <p:nvSpPr>
                <p:cNvPr id="580783" name="Freeform 175"/>
                <p:cNvSpPr>
                  <a:spLocks/>
                </p:cNvSpPr>
                <p:nvPr/>
              </p:nvSpPr>
              <p:spPr bwMode="auto">
                <a:xfrm>
                  <a:off x="2598" y="2030"/>
                  <a:ext cx="402" cy="23"/>
                </a:xfrm>
                <a:custGeom>
                  <a:avLst/>
                  <a:gdLst/>
                  <a:ahLst/>
                  <a:cxnLst>
                    <a:cxn ang="0">
                      <a:pos x="402" y="13"/>
                    </a:cxn>
                    <a:cxn ang="0">
                      <a:pos x="402" y="23"/>
                    </a:cxn>
                    <a:cxn ang="0">
                      <a:pos x="0" y="10"/>
                    </a:cxn>
                    <a:cxn ang="0">
                      <a:pos x="0" y="0"/>
                    </a:cxn>
                    <a:cxn ang="0">
                      <a:pos x="402" y="13"/>
                    </a:cxn>
                  </a:cxnLst>
                  <a:rect l="0" t="0" r="r" b="b"/>
                  <a:pathLst>
                    <a:path w="402" h="23">
                      <a:moveTo>
                        <a:pt x="402" y="13"/>
                      </a:moveTo>
                      <a:lnTo>
                        <a:pt x="402" y="23"/>
                      </a:lnTo>
                      <a:lnTo>
                        <a:pt x="0" y="10"/>
                      </a:lnTo>
                      <a:lnTo>
                        <a:pt x="0" y="0"/>
                      </a:lnTo>
                      <a:lnTo>
                        <a:pt x="402" y="13"/>
                      </a:lnTo>
                      <a:close/>
                    </a:path>
                  </a:pathLst>
                </a:custGeom>
                <a:solidFill>
                  <a:srgbClr val="D4D4D4"/>
                </a:solidFill>
                <a:ln w="9525">
                  <a:noFill/>
                  <a:round/>
                  <a:headEnd/>
                  <a:tailEnd/>
                </a:ln>
              </p:spPr>
              <p:txBody>
                <a:bodyPr/>
                <a:lstStyle/>
                <a:p>
                  <a:endParaRPr lang="en-US" sz="2000"/>
                </a:p>
              </p:txBody>
            </p:sp>
            <p:sp>
              <p:nvSpPr>
                <p:cNvPr id="580784" name="Freeform 176"/>
                <p:cNvSpPr>
                  <a:spLocks/>
                </p:cNvSpPr>
                <p:nvPr/>
              </p:nvSpPr>
              <p:spPr bwMode="auto">
                <a:xfrm>
                  <a:off x="2598" y="2029"/>
                  <a:ext cx="402" cy="23"/>
                </a:xfrm>
                <a:custGeom>
                  <a:avLst/>
                  <a:gdLst/>
                  <a:ahLst/>
                  <a:cxnLst>
                    <a:cxn ang="0">
                      <a:pos x="402" y="13"/>
                    </a:cxn>
                    <a:cxn ang="0">
                      <a:pos x="402" y="23"/>
                    </a:cxn>
                    <a:cxn ang="0">
                      <a:pos x="0" y="10"/>
                    </a:cxn>
                    <a:cxn ang="0">
                      <a:pos x="0" y="0"/>
                    </a:cxn>
                    <a:cxn ang="0">
                      <a:pos x="402" y="13"/>
                    </a:cxn>
                  </a:cxnLst>
                  <a:rect l="0" t="0" r="r" b="b"/>
                  <a:pathLst>
                    <a:path w="402" h="23">
                      <a:moveTo>
                        <a:pt x="402" y="13"/>
                      </a:moveTo>
                      <a:lnTo>
                        <a:pt x="402" y="23"/>
                      </a:lnTo>
                      <a:lnTo>
                        <a:pt x="0" y="10"/>
                      </a:lnTo>
                      <a:lnTo>
                        <a:pt x="0" y="0"/>
                      </a:lnTo>
                      <a:lnTo>
                        <a:pt x="402" y="13"/>
                      </a:lnTo>
                      <a:close/>
                    </a:path>
                  </a:pathLst>
                </a:custGeom>
                <a:solidFill>
                  <a:srgbClr val="D4D4D4"/>
                </a:solidFill>
                <a:ln w="9525">
                  <a:noFill/>
                  <a:round/>
                  <a:headEnd/>
                  <a:tailEnd/>
                </a:ln>
              </p:spPr>
              <p:txBody>
                <a:bodyPr/>
                <a:lstStyle/>
                <a:p>
                  <a:endParaRPr lang="en-US" sz="2000"/>
                </a:p>
              </p:txBody>
            </p:sp>
            <p:sp>
              <p:nvSpPr>
                <p:cNvPr id="580785" name="Freeform 177"/>
                <p:cNvSpPr>
                  <a:spLocks/>
                </p:cNvSpPr>
                <p:nvPr/>
              </p:nvSpPr>
              <p:spPr bwMode="auto">
                <a:xfrm>
                  <a:off x="2598" y="2028"/>
                  <a:ext cx="402" cy="23"/>
                </a:xfrm>
                <a:custGeom>
                  <a:avLst/>
                  <a:gdLst/>
                  <a:ahLst/>
                  <a:cxnLst>
                    <a:cxn ang="0">
                      <a:pos x="402" y="14"/>
                    </a:cxn>
                    <a:cxn ang="0">
                      <a:pos x="402" y="23"/>
                    </a:cxn>
                    <a:cxn ang="0">
                      <a:pos x="0" y="10"/>
                    </a:cxn>
                    <a:cxn ang="0">
                      <a:pos x="0" y="0"/>
                    </a:cxn>
                    <a:cxn ang="0">
                      <a:pos x="402" y="14"/>
                    </a:cxn>
                  </a:cxnLst>
                  <a:rect l="0" t="0" r="r" b="b"/>
                  <a:pathLst>
                    <a:path w="402" h="23">
                      <a:moveTo>
                        <a:pt x="402" y="14"/>
                      </a:moveTo>
                      <a:lnTo>
                        <a:pt x="402" y="23"/>
                      </a:lnTo>
                      <a:lnTo>
                        <a:pt x="0" y="10"/>
                      </a:lnTo>
                      <a:lnTo>
                        <a:pt x="0" y="0"/>
                      </a:lnTo>
                      <a:lnTo>
                        <a:pt x="402" y="14"/>
                      </a:lnTo>
                      <a:close/>
                    </a:path>
                  </a:pathLst>
                </a:custGeom>
                <a:solidFill>
                  <a:srgbClr val="D4D4D4"/>
                </a:solidFill>
                <a:ln w="9525">
                  <a:noFill/>
                  <a:round/>
                  <a:headEnd/>
                  <a:tailEnd/>
                </a:ln>
              </p:spPr>
              <p:txBody>
                <a:bodyPr/>
                <a:lstStyle/>
                <a:p>
                  <a:endParaRPr lang="en-US" sz="2000"/>
                </a:p>
              </p:txBody>
            </p:sp>
            <p:sp>
              <p:nvSpPr>
                <p:cNvPr id="580786" name="Freeform 178"/>
                <p:cNvSpPr>
                  <a:spLocks/>
                </p:cNvSpPr>
                <p:nvPr/>
              </p:nvSpPr>
              <p:spPr bwMode="auto">
                <a:xfrm>
                  <a:off x="2598" y="2028"/>
                  <a:ext cx="402" cy="23"/>
                </a:xfrm>
                <a:custGeom>
                  <a:avLst/>
                  <a:gdLst/>
                  <a:ahLst/>
                  <a:cxnLst>
                    <a:cxn ang="0">
                      <a:pos x="402" y="12"/>
                    </a:cxn>
                    <a:cxn ang="0">
                      <a:pos x="402" y="23"/>
                    </a:cxn>
                    <a:cxn ang="0">
                      <a:pos x="0" y="10"/>
                    </a:cxn>
                    <a:cxn ang="0">
                      <a:pos x="0" y="0"/>
                    </a:cxn>
                    <a:cxn ang="0">
                      <a:pos x="402" y="12"/>
                    </a:cxn>
                  </a:cxnLst>
                  <a:rect l="0" t="0" r="r" b="b"/>
                  <a:pathLst>
                    <a:path w="402" h="23">
                      <a:moveTo>
                        <a:pt x="402" y="12"/>
                      </a:moveTo>
                      <a:lnTo>
                        <a:pt x="402" y="23"/>
                      </a:lnTo>
                      <a:lnTo>
                        <a:pt x="0" y="10"/>
                      </a:lnTo>
                      <a:lnTo>
                        <a:pt x="0" y="0"/>
                      </a:lnTo>
                      <a:lnTo>
                        <a:pt x="402" y="12"/>
                      </a:lnTo>
                      <a:close/>
                    </a:path>
                  </a:pathLst>
                </a:custGeom>
                <a:solidFill>
                  <a:srgbClr val="D4D4D4"/>
                </a:solidFill>
                <a:ln w="9525">
                  <a:noFill/>
                  <a:round/>
                  <a:headEnd/>
                  <a:tailEnd/>
                </a:ln>
              </p:spPr>
              <p:txBody>
                <a:bodyPr/>
                <a:lstStyle/>
                <a:p>
                  <a:endParaRPr lang="en-US" sz="2000"/>
                </a:p>
              </p:txBody>
            </p:sp>
            <p:sp>
              <p:nvSpPr>
                <p:cNvPr id="580787" name="Freeform 179"/>
                <p:cNvSpPr>
                  <a:spLocks/>
                </p:cNvSpPr>
                <p:nvPr/>
              </p:nvSpPr>
              <p:spPr bwMode="auto">
                <a:xfrm>
                  <a:off x="2598" y="2026"/>
                  <a:ext cx="402" cy="24"/>
                </a:xfrm>
                <a:custGeom>
                  <a:avLst/>
                  <a:gdLst/>
                  <a:ahLst/>
                  <a:cxnLst>
                    <a:cxn ang="0">
                      <a:pos x="402" y="14"/>
                    </a:cxn>
                    <a:cxn ang="0">
                      <a:pos x="402" y="24"/>
                    </a:cxn>
                    <a:cxn ang="0">
                      <a:pos x="0" y="11"/>
                    </a:cxn>
                    <a:cxn ang="0">
                      <a:pos x="0" y="0"/>
                    </a:cxn>
                    <a:cxn ang="0">
                      <a:pos x="402" y="14"/>
                    </a:cxn>
                  </a:cxnLst>
                  <a:rect l="0" t="0" r="r" b="b"/>
                  <a:pathLst>
                    <a:path w="402" h="24">
                      <a:moveTo>
                        <a:pt x="402" y="14"/>
                      </a:moveTo>
                      <a:lnTo>
                        <a:pt x="402" y="24"/>
                      </a:lnTo>
                      <a:lnTo>
                        <a:pt x="0" y="11"/>
                      </a:lnTo>
                      <a:lnTo>
                        <a:pt x="0" y="0"/>
                      </a:lnTo>
                      <a:lnTo>
                        <a:pt x="402" y="14"/>
                      </a:lnTo>
                      <a:close/>
                    </a:path>
                  </a:pathLst>
                </a:custGeom>
                <a:solidFill>
                  <a:srgbClr val="D4D4D4"/>
                </a:solidFill>
                <a:ln w="9525">
                  <a:noFill/>
                  <a:round/>
                  <a:headEnd/>
                  <a:tailEnd/>
                </a:ln>
              </p:spPr>
              <p:txBody>
                <a:bodyPr/>
                <a:lstStyle/>
                <a:p>
                  <a:endParaRPr lang="en-US" sz="2000"/>
                </a:p>
              </p:txBody>
            </p:sp>
            <p:sp>
              <p:nvSpPr>
                <p:cNvPr id="580788" name="Freeform 180"/>
                <p:cNvSpPr>
                  <a:spLocks/>
                </p:cNvSpPr>
                <p:nvPr/>
              </p:nvSpPr>
              <p:spPr bwMode="auto">
                <a:xfrm>
                  <a:off x="2598" y="2025"/>
                  <a:ext cx="402" cy="25"/>
                </a:xfrm>
                <a:custGeom>
                  <a:avLst/>
                  <a:gdLst/>
                  <a:ahLst/>
                  <a:cxnLst>
                    <a:cxn ang="0">
                      <a:pos x="402" y="14"/>
                    </a:cxn>
                    <a:cxn ang="0">
                      <a:pos x="402" y="25"/>
                    </a:cxn>
                    <a:cxn ang="0">
                      <a:pos x="0" y="12"/>
                    </a:cxn>
                    <a:cxn ang="0">
                      <a:pos x="0" y="0"/>
                    </a:cxn>
                    <a:cxn ang="0">
                      <a:pos x="402" y="14"/>
                    </a:cxn>
                  </a:cxnLst>
                  <a:rect l="0" t="0" r="r" b="b"/>
                  <a:pathLst>
                    <a:path w="402" h="25">
                      <a:moveTo>
                        <a:pt x="402" y="14"/>
                      </a:moveTo>
                      <a:lnTo>
                        <a:pt x="402" y="25"/>
                      </a:lnTo>
                      <a:lnTo>
                        <a:pt x="0" y="12"/>
                      </a:lnTo>
                      <a:lnTo>
                        <a:pt x="0" y="0"/>
                      </a:lnTo>
                      <a:lnTo>
                        <a:pt x="402" y="14"/>
                      </a:lnTo>
                      <a:close/>
                    </a:path>
                  </a:pathLst>
                </a:custGeom>
                <a:solidFill>
                  <a:srgbClr val="D4D4D4"/>
                </a:solidFill>
                <a:ln w="9525">
                  <a:noFill/>
                  <a:round/>
                  <a:headEnd/>
                  <a:tailEnd/>
                </a:ln>
              </p:spPr>
              <p:txBody>
                <a:bodyPr/>
                <a:lstStyle/>
                <a:p>
                  <a:endParaRPr lang="en-US" sz="2000"/>
                </a:p>
              </p:txBody>
            </p:sp>
            <p:sp>
              <p:nvSpPr>
                <p:cNvPr id="580789" name="Freeform 181"/>
                <p:cNvSpPr>
                  <a:spLocks/>
                </p:cNvSpPr>
                <p:nvPr/>
              </p:nvSpPr>
              <p:spPr bwMode="auto">
                <a:xfrm>
                  <a:off x="2598" y="2025"/>
                  <a:ext cx="402" cy="24"/>
                </a:xfrm>
                <a:custGeom>
                  <a:avLst/>
                  <a:gdLst/>
                  <a:ahLst/>
                  <a:cxnLst>
                    <a:cxn ang="0">
                      <a:pos x="402" y="14"/>
                    </a:cxn>
                    <a:cxn ang="0">
                      <a:pos x="402" y="24"/>
                    </a:cxn>
                    <a:cxn ang="0">
                      <a:pos x="0" y="10"/>
                    </a:cxn>
                    <a:cxn ang="0">
                      <a:pos x="0" y="0"/>
                    </a:cxn>
                    <a:cxn ang="0">
                      <a:pos x="402" y="14"/>
                    </a:cxn>
                  </a:cxnLst>
                  <a:rect l="0" t="0" r="r" b="b"/>
                  <a:pathLst>
                    <a:path w="402" h="24">
                      <a:moveTo>
                        <a:pt x="402" y="14"/>
                      </a:moveTo>
                      <a:lnTo>
                        <a:pt x="402" y="24"/>
                      </a:lnTo>
                      <a:lnTo>
                        <a:pt x="0" y="10"/>
                      </a:lnTo>
                      <a:lnTo>
                        <a:pt x="0" y="0"/>
                      </a:lnTo>
                      <a:lnTo>
                        <a:pt x="402" y="14"/>
                      </a:lnTo>
                      <a:close/>
                    </a:path>
                  </a:pathLst>
                </a:custGeom>
                <a:solidFill>
                  <a:srgbClr val="D4D4D4"/>
                </a:solidFill>
                <a:ln w="9525">
                  <a:noFill/>
                  <a:round/>
                  <a:headEnd/>
                  <a:tailEnd/>
                </a:ln>
              </p:spPr>
              <p:txBody>
                <a:bodyPr/>
                <a:lstStyle/>
                <a:p>
                  <a:endParaRPr lang="en-US" sz="2000"/>
                </a:p>
              </p:txBody>
            </p:sp>
            <p:sp>
              <p:nvSpPr>
                <p:cNvPr id="580790" name="Freeform 182"/>
                <p:cNvSpPr>
                  <a:spLocks/>
                </p:cNvSpPr>
                <p:nvPr/>
              </p:nvSpPr>
              <p:spPr bwMode="auto">
                <a:xfrm>
                  <a:off x="2598" y="2024"/>
                  <a:ext cx="402" cy="25"/>
                </a:xfrm>
                <a:custGeom>
                  <a:avLst/>
                  <a:gdLst/>
                  <a:ahLst/>
                  <a:cxnLst>
                    <a:cxn ang="0">
                      <a:pos x="402" y="14"/>
                    </a:cxn>
                    <a:cxn ang="0">
                      <a:pos x="402" y="25"/>
                    </a:cxn>
                    <a:cxn ang="0">
                      <a:pos x="0" y="11"/>
                    </a:cxn>
                    <a:cxn ang="0">
                      <a:pos x="0" y="0"/>
                    </a:cxn>
                    <a:cxn ang="0">
                      <a:pos x="402" y="14"/>
                    </a:cxn>
                  </a:cxnLst>
                  <a:rect l="0" t="0" r="r" b="b"/>
                  <a:pathLst>
                    <a:path w="402" h="25">
                      <a:moveTo>
                        <a:pt x="402" y="14"/>
                      </a:moveTo>
                      <a:lnTo>
                        <a:pt x="402" y="25"/>
                      </a:lnTo>
                      <a:lnTo>
                        <a:pt x="0" y="11"/>
                      </a:lnTo>
                      <a:lnTo>
                        <a:pt x="0" y="0"/>
                      </a:lnTo>
                      <a:lnTo>
                        <a:pt x="402" y="14"/>
                      </a:lnTo>
                      <a:close/>
                    </a:path>
                  </a:pathLst>
                </a:custGeom>
                <a:solidFill>
                  <a:srgbClr val="D4D4D4"/>
                </a:solidFill>
                <a:ln w="9525">
                  <a:noFill/>
                  <a:round/>
                  <a:headEnd/>
                  <a:tailEnd/>
                </a:ln>
              </p:spPr>
              <p:txBody>
                <a:bodyPr/>
                <a:lstStyle/>
                <a:p>
                  <a:endParaRPr lang="en-US" sz="2000"/>
                </a:p>
              </p:txBody>
            </p:sp>
            <p:sp>
              <p:nvSpPr>
                <p:cNvPr id="580791" name="Freeform 183"/>
                <p:cNvSpPr>
                  <a:spLocks/>
                </p:cNvSpPr>
                <p:nvPr/>
              </p:nvSpPr>
              <p:spPr bwMode="auto">
                <a:xfrm>
                  <a:off x="2598" y="2023"/>
                  <a:ext cx="402" cy="26"/>
                </a:xfrm>
                <a:custGeom>
                  <a:avLst/>
                  <a:gdLst/>
                  <a:ahLst/>
                  <a:cxnLst>
                    <a:cxn ang="0">
                      <a:pos x="402" y="15"/>
                    </a:cxn>
                    <a:cxn ang="0">
                      <a:pos x="402" y="26"/>
                    </a:cxn>
                    <a:cxn ang="0">
                      <a:pos x="0" y="10"/>
                    </a:cxn>
                    <a:cxn ang="0">
                      <a:pos x="0" y="0"/>
                    </a:cxn>
                    <a:cxn ang="0">
                      <a:pos x="402" y="15"/>
                    </a:cxn>
                  </a:cxnLst>
                  <a:rect l="0" t="0" r="r" b="b"/>
                  <a:pathLst>
                    <a:path w="402" h="26">
                      <a:moveTo>
                        <a:pt x="402" y="15"/>
                      </a:moveTo>
                      <a:lnTo>
                        <a:pt x="402" y="26"/>
                      </a:lnTo>
                      <a:lnTo>
                        <a:pt x="0" y="10"/>
                      </a:lnTo>
                      <a:lnTo>
                        <a:pt x="0" y="0"/>
                      </a:lnTo>
                      <a:lnTo>
                        <a:pt x="402" y="15"/>
                      </a:lnTo>
                      <a:close/>
                    </a:path>
                  </a:pathLst>
                </a:custGeom>
                <a:solidFill>
                  <a:srgbClr val="EEEEEE"/>
                </a:solidFill>
                <a:ln w="9525">
                  <a:noFill/>
                  <a:round/>
                  <a:headEnd/>
                  <a:tailEnd/>
                </a:ln>
              </p:spPr>
              <p:txBody>
                <a:bodyPr/>
                <a:lstStyle/>
                <a:p>
                  <a:endParaRPr lang="en-US" sz="2000"/>
                </a:p>
              </p:txBody>
            </p:sp>
            <p:sp>
              <p:nvSpPr>
                <p:cNvPr id="580792" name="Freeform 184"/>
                <p:cNvSpPr>
                  <a:spLocks/>
                </p:cNvSpPr>
                <p:nvPr/>
              </p:nvSpPr>
              <p:spPr bwMode="auto">
                <a:xfrm>
                  <a:off x="2598" y="2022"/>
                  <a:ext cx="402" cy="26"/>
                </a:xfrm>
                <a:custGeom>
                  <a:avLst/>
                  <a:gdLst/>
                  <a:ahLst/>
                  <a:cxnLst>
                    <a:cxn ang="0">
                      <a:pos x="402" y="15"/>
                    </a:cxn>
                    <a:cxn ang="0">
                      <a:pos x="402" y="26"/>
                    </a:cxn>
                    <a:cxn ang="0">
                      <a:pos x="0" y="11"/>
                    </a:cxn>
                    <a:cxn ang="0">
                      <a:pos x="0" y="0"/>
                    </a:cxn>
                    <a:cxn ang="0">
                      <a:pos x="402" y="15"/>
                    </a:cxn>
                  </a:cxnLst>
                  <a:rect l="0" t="0" r="r" b="b"/>
                  <a:pathLst>
                    <a:path w="402" h="26">
                      <a:moveTo>
                        <a:pt x="402" y="15"/>
                      </a:moveTo>
                      <a:lnTo>
                        <a:pt x="402" y="26"/>
                      </a:lnTo>
                      <a:lnTo>
                        <a:pt x="0" y="11"/>
                      </a:lnTo>
                      <a:lnTo>
                        <a:pt x="0" y="0"/>
                      </a:lnTo>
                      <a:lnTo>
                        <a:pt x="402" y="15"/>
                      </a:lnTo>
                      <a:close/>
                    </a:path>
                  </a:pathLst>
                </a:custGeom>
                <a:solidFill>
                  <a:srgbClr val="EEEEEE"/>
                </a:solidFill>
                <a:ln w="9525">
                  <a:noFill/>
                  <a:round/>
                  <a:headEnd/>
                  <a:tailEnd/>
                </a:ln>
              </p:spPr>
              <p:txBody>
                <a:bodyPr/>
                <a:lstStyle/>
                <a:p>
                  <a:endParaRPr lang="en-US" sz="2000"/>
                </a:p>
              </p:txBody>
            </p:sp>
            <p:sp>
              <p:nvSpPr>
                <p:cNvPr id="580793" name="Freeform 185"/>
                <p:cNvSpPr>
                  <a:spLocks/>
                </p:cNvSpPr>
                <p:nvPr/>
              </p:nvSpPr>
              <p:spPr bwMode="auto">
                <a:xfrm>
                  <a:off x="2598" y="2022"/>
                  <a:ext cx="402" cy="25"/>
                </a:xfrm>
                <a:custGeom>
                  <a:avLst/>
                  <a:gdLst/>
                  <a:ahLst/>
                  <a:cxnLst>
                    <a:cxn ang="0">
                      <a:pos x="402" y="15"/>
                    </a:cxn>
                    <a:cxn ang="0">
                      <a:pos x="402" y="25"/>
                    </a:cxn>
                    <a:cxn ang="0">
                      <a:pos x="0" y="9"/>
                    </a:cxn>
                    <a:cxn ang="0">
                      <a:pos x="0" y="0"/>
                    </a:cxn>
                    <a:cxn ang="0">
                      <a:pos x="402" y="15"/>
                    </a:cxn>
                  </a:cxnLst>
                  <a:rect l="0" t="0" r="r" b="b"/>
                  <a:pathLst>
                    <a:path w="402" h="25">
                      <a:moveTo>
                        <a:pt x="402" y="15"/>
                      </a:moveTo>
                      <a:lnTo>
                        <a:pt x="402" y="25"/>
                      </a:lnTo>
                      <a:lnTo>
                        <a:pt x="0" y="9"/>
                      </a:lnTo>
                      <a:lnTo>
                        <a:pt x="0" y="0"/>
                      </a:lnTo>
                      <a:lnTo>
                        <a:pt x="402" y="15"/>
                      </a:lnTo>
                      <a:close/>
                    </a:path>
                  </a:pathLst>
                </a:custGeom>
                <a:solidFill>
                  <a:srgbClr val="EEEEEE"/>
                </a:solidFill>
                <a:ln w="9525">
                  <a:noFill/>
                  <a:round/>
                  <a:headEnd/>
                  <a:tailEnd/>
                </a:ln>
              </p:spPr>
              <p:txBody>
                <a:bodyPr/>
                <a:lstStyle/>
                <a:p>
                  <a:endParaRPr lang="en-US" sz="2000"/>
                </a:p>
              </p:txBody>
            </p:sp>
            <p:sp>
              <p:nvSpPr>
                <p:cNvPr id="580794" name="Freeform 186"/>
                <p:cNvSpPr>
                  <a:spLocks/>
                </p:cNvSpPr>
                <p:nvPr/>
              </p:nvSpPr>
              <p:spPr bwMode="auto">
                <a:xfrm>
                  <a:off x="2598" y="2020"/>
                  <a:ext cx="402" cy="26"/>
                </a:xfrm>
                <a:custGeom>
                  <a:avLst/>
                  <a:gdLst/>
                  <a:ahLst/>
                  <a:cxnLst>
                    <a:cxn ang="0">
                      <a:pos x="402" y="17"/>
                    </a:cxn>
                    <a:cxn ang="0">
                      <a:pos x="402" y="26"/>
                    </a:cxn>
                    <a:cxn ang="0">
                      <a:pos x="0" y="11"/>
                    </a:cxn>
                    <a:cxn ang="0">
                      <a:pos x="0" y="0"/>
                    </a:cxn>
                    <a:cxn ang="0">
                      <a:pos x="402" y="17"/>
                    </a:cxn>
                  </a:cxnLst>
                  <a:rect l="0" t="0" r="r" b="b"/>
                  <a:pathLst>
                    <a:path w="402" h="26">
                      <a:moveTo>
                        <a:pt x="402" y="17"/>
                      </a:moveTo>
                      <a:lnTo>
                        <a:pt x="402" y="26"/>
                      </a:lnTo>
                      <a:lnTo>
                        <a:pt x="0" y="11"/>
                      </a:lnTo>
                      <a:lnTo>
                        <a:pt x="0" y="0"/>
                      </a:lnTo>
                      <a:lnTo>
                        <a:pt x="402" y="17"/>
                      </a:lnTo>
                      <a:close/>
                    </a:path>
                  </a:pathLst>
                </a:custGeom>
                <a:solidFill>
                  <a:srgbClr val="EEEEEE"/>
                </a:solidFill>
                <a:ln w="9525">
                  <a:noFill/>
                  <a:round/>
                  <a:headEnd/>
                  <a:tailEnd/>
                </a:ln>
              </p:spPr>
              <p:txBody>
                <a:bodyPr/>
                <a:lstStyle/>
                <a:p>
                  <a:endParaRPr lang="en-US" sz="2000"/>
                </a:p>
              </p:txBody>
            </p:sp>
            <p:sp>
              <p:nvSpPr>
                <p:cNvPr id="580795" name="Freeform 187"/>
                <p:cNvSpPr>
                  <a:spLocks/>
                </p:cNvSpPr>
                <p:nvPr/>
              </p:nvSpPr>
              <p:spPr bwMode="auto">
                <a:xfrm>
                  <a:off x="2598" y="2020"/>
                  <a:ext cx="402" cy="26"/>
                </a:xfrm>
                <a:custGeom>
                  <a:avLst/>
                  <a:gdLst/>
                  <a:ahLst/>
                  <a:cxnLst>
                    <a:cxn ang="0">
                      <a:pos x="402" y="16"/>
                    </a:cxn>
                    <a:cxn ang="0">
                      <a:pos x="402" y="26"/>
                    </a:cxn>
                    <a:cxn ang="0">
                      <a:pos x="0" y="10"/>
                    </a:cxn>
                    <a:cxn ang="0">
                      <a:pos x="0" y="0"/>
                    </a:cxn>
                    <a:cxn ang="0">
                      <a:pos x="402" y="16"/>
                    </a:cxn>
                  </a:cxnLst>
                  <a:rect l="0" t="0" r="r" b="b"/>
                  <a:pathLst>
                    <a:path w="402" h="26">
                      <a:moveTo>
                        <a:pt x="402" y="16"/>
                      </a:moveTo>
                      <a:lnTo>
                        <a:pt x="402" y="26"/>
                      </a:lnTo>
                      <a:lnTo>
                        <a:pt x="0" y="10"/>
                      </a:lnTo>
                      <a:lnTo>
                        <a:pt x="0" y="0"/>
                      </a:lnTo>
                      <a:lnTo>
                        <a:pt x="402" y="16"/>
                      </a:lnTo>
                      <a:close/>
                    </a:path>
                  </a:pathLst>
                </a:custGeom>
                <a:solidFill>
                  <a:srgbClr val="EEEEEE"/>
                </a:solidFill>
                <a:ln w="9525">
                  <a:noFill/>
                  <a:round/>
                  <a:headEnd/>
                  <a:tailEnd/>
                </a:ln>
              </p:spPr>
              <p:txBody>
                <a:bodyPr/>
                <a:lstStyle/>
                <a:p>
                  <a:endParaRPr lang="en-US" sz="2000"/>
                </a:p>
              </p:txBody>
            </p:sp>
            <p:sp>
              <p:nvSpPr>
                <p:cNvPr id="580796" name="Freeform 188"/>
                <p:cNvSpPr>
                  <a:spLocks/>
                </p:cNvSpPr>
                <p:nvPr/>
              </p:nvSpPr>
              <p:spPr bwMode="auto">
                <a:xfrm>
                  <a:off x="2598" y="2019"/>
                  <a:ext cx="402" cy="27"/>
                </a:xfrm>
                <a:custGeom>
                  <a:avLst/>
                  <a:gdLst/>
                  <a:ahLst/>
                  <a:cxnLst>
                    <a:cxn ang="0">
                      <a:pos x="402" y="16"/>
                    </a:cxn>
                    <a:cxn ang="0">
                      <a:pos x="402" y="27"/>
                    </a:cxn>
                    <a:cxn ang="0">
                      <a:pos x="0" y="11"/>
                    </a:cxn>
                    <a:cxn ang="0">
                      <a:pos x="0" y="0"/>
                    </a:cxn>
                    <a:cxn ang="0">
                      <a:pos x="402" y="16"/>
                    </a:cxn>
                  </a:cxnLst>
                  <a:rect l="0" t="0" r="r" b="b"/>
                  <a:pathLst>
                    <a:path w="402" h="27">
                      <a:moveTo>
                        <a:pt x="402" y="16"/>
                      </a:moveTo>
                      <a:lnTo>
                        <a:pt x="402" y="27"/>
                      </a:lnTo>
                      <a:lnTo>
                        <a:pt x="0" y="11"/>
                      </a:lnTo>
                      <a:lnTo>
                        <a:pt x="0" y="0"/>
                      </a:lnTo>
                      <a:lnTo>
                        <a:pt x="402" y="16"/>
                      </a:lnTo>
                      <a:close/>
                    </a:path>
                  </a:pathLst>
                </a:custGeom>
                <a:solidFill>
                  <a:srgbClr val="EEEEEE"/>
                </a:solidFill>
                <a:ln w="9525">
                  <a:noFill/>
                  <a:round/>
                  <a:headEnd/>
                  <a:tailEnd/>
                </a:ln>
              </p:spPr>
              <p:txBody>
                <a:bodyPr/>
                <a:lstStyle/>
                <a:p>
                  <a:endParaRPr lang="en-US" sz="2000"/>
                </a:p>
              </p:txBody>
            </p:sp>
            <p:sp>
              <p:nvSpPr>
                <p:cNvPr id="580797" name="Freeform 189"/>
                <p:cNvSpPr>
                  <a:spLocks/>
                </p:cNvSpPr>
                <p:nvPr/>
              </p:nvSpPr>
              <p:spPr bwMode="auto">
                <a:xfrm>
                  <a:off x="2598" y="2018"/>
                  <a:ext cx="402" cy="27"/>
                </a:xfrm>
                <a:custGeom>
                  <a:avLst/>
                  <a:gdLst/>
                  <a:ahLst/>
                  <a:cxnLst>
                    <a:cxn ang="0">
                      <a:pos x="402" y="17"/>
                    </a:cxn>
                    <a:cxn ang="0">
                      <a:pos x="402" y="27"/>
                    </a:cxn>
                    <a:cxn ang="0">
                      <a:pos x="0" y="11"/>
                    </a:cxn>
                    <a:cxn ang="0">
                      <a:pos x="0" y="0"/>
                    </a:cxn>
                    <a:cxn ang="0">
                      <a:pos x="402" y="17"/>
                    </a:cxn>
                  </a:cxnLst>
                  <a:rect l="0" t="0" r="r" b="b"/>
                  <a:pathLst>
                    <a:path w="402" h="27">
                      <a:moveTo>
                        <a:pt x="402" y="17"/>
                      </a:moveTo>
                      <a:lnTo>
                        <a:pt x="402" y="27"/>
                      </a:lnTo>
                      <a:lnTo>
                        <a:pt x="0" y="11"/>
                      </a:lnTo>
                      <a:lnTo>
                        <a:pt x="0" y="0"/>
                      </a:lnTo>
                      <a:lnTo>
                        <a:pt x="402" y="17"/>
                      </a:lnTo>
                      <a:close/>
                    </a:path>
                  </a:pathLst>
                </a:custGeom>
                <a:solidFill>
                  <a:srgbClr val="EEEEEE"/>
                </a:solidFill>
                <a:ln w="9525">
                  <a:noFill/>
                  <a:round/>
                  <a:headEnd/>
                  <a:tailEnd/>
                </a:ln>
              </p:spPr>
              <p:txBody>
                <a:bodyPr/>
                <a:lstStyle/>
                <a:p>
                  <a:endParaRPr lang="en-US" sz="2000"/>
                </a:p>
              </p:txBody>
            </p:sp>
            <p:sp>
              <p:nvSpPr>
                <p:cNvPr id="580798" name="Freeform 190"/>
                <p:cNvSpPr>
                  <a:spLocks/>
                </p:cNvSpPr>
                <p:nvPr/>
              </p:nvSpPr>
              <p:spPr bwMode="auto">
                <a:xfrm>
                  <a:off x="2598" y="2018"/>
                  <a:ext cx="402" cy="26"/>
                </a:xfrm>
                <a:custGeom>
                  <a:avLst/>
                  <a:gdLst/>
                  <a:ahLst/>
                  <a:cxnLst>
                    <a:cxn ang="0">
                      <a:pos x="402" y="15"/>
                    </a:cxn>
                    <a:cxn ang="0">
                      <a:pos x="402" y="26"/>
                    </a:cxn>
                    <a:cxn ang="0">
                      <a:pos x="0" y="10"/>
                    </a:cxn>
                    <a:cxn ang="0">
                      <a:pos x="0" y="0"/>
                    </a:cxn>
                    <a:cxn ang="0">
                      <a:pos x="402" y="15"/>
                    </a:cxn>
                  </a:cxnLst>
                  <a:rect l="0" t="0" r="r" b="b"/>
                  <a:pathLst>
                    <a:path w="402" h="26">
                      <a:moveTo>
                        <a:pt x="402" y="15"/>
                      </a:moveTo>
                      <a:lnTo>
                        <a:pt x="402" y="26"/>
                      </a:lnTo>
                      <a:lnTo>
                        <a:pt x="0" y="10"/>
                      </a:lnTo>
                      <a:lnTo>
                        <a:pt x="0" y="0"/>
                      </a:lnTo>
                      <a:lnTo>
                        <a:pt x="402" y="15"/>
                      </a:lnTo>
                      <a:close/>
                    </a:path>
                  </a:pathLst>
                </a:custGeom>
                <a:solidFill>
                  <a:srgbClr val="EEEEEE"/>
                </a:solidFill>
                <a:ln w="9525">
                  <a:noFill/>
                  <a:round/>
                  <a:headEnd/>
                  <a:tailEnd/>
                </a:ln>
              </p:spPr>
              <p:txBody>
                <a:bodyPr/>
                <a:lstStyle/>
                <a:p>
                  <a:endParaRPr lang="en-US" sz="2000"/>
                </a:p>
              </p:txBody>
            </p:sp>
            <p:sp>
              <p:nvSpPr>
                <p:cNvPr id="580799" name="Freeform 191"/>
                <p:cNvSpPr>
                  <a:spLocks/>
                </p:cNvSpPr>
                <p:nvPr/>
              </p:nvSpPr>
              <p:spPr bwMode="auto">
                <a:xfrm>
                  <a:off x="2598" y="2017"/>
                  <a:ext cx="402" cy="26"/>
                </a:xfrm>
                <a:custGeom>
                  <a:avLst/>
                  <a:gdLst/>
                  <a:ahLst/>
                  <a:cxnLst>
                    <a:cxn ang="0">
                      <a:pos x="402" y="16"/>
                    </a:cxn>
                    <a:cxn ang="0">
                      <a:pos x="402" y="26"/>
                    </a:cxn>
                    <a:cxn ang="0">
                      <a:pos x="0" y="9"/>
                    </a:cxn>
                    <a:cxn ang="0">
                      <a:pos x="0" y="0"/>
                    </a:cxn>
                    <a:cxn ang="0">
                      <a:pos x="402" y="16"/>
                    </a:cxn>
                  </a:cxnLst>
                  <a:rect l="0" t="0" r="r" b="b"/>
                  <a:pathLst>
                    <a:path w="402" h="26">
                      <a:moveTo>
                        <a:pt x="402" y="16"/>
                      </a:moveTo>
                      <a:lnTo>
                        <a:pt x="402" y="26"/>
                      </a:lnTo>
                      <a:lnTo>
                        <a:pt x="0" y="9"/>
                      </a:lnTo>
                      <a:lnTo>
                        <a:pt x="0" y="0"/>
                      </a:lnTo>
                      <a:lnTo>
                        <a:pt x="402" y="16"/>
                      </a:lnTo>
                      <a:close/>
                    </a:path>
                  </a:pathLst>
                </a:custGeom>
                <a:solidFill>
                  <a:srgbClr val="FFFFFF"/>
                </a:solidFill>
                <a:ln w="9525">
                  <a:noFill/>
                  <a:round/>
                  <a:headEnd/>
                  <a:tailEnd/>
                </a:ln>
              </p:spPr>
              <p:txBody>
                <a:bodyPr/>
                <a:lstStyle/>
                <a:p>
                  <a:endParaRPr lang="en-US" sz="2000"/>
                </a:p>
              </p:txBody>
            </p:sp>
            <p:sp>
              <p:nvSpPr>
                <p:cNvPr id="580800" name="Freeform 192"/>
                <p:cNvSpPr>
                  <a:spLocks/>
                </p:cNvSpPr>
                <p:nvPr/>
              </p:nvSpPr>
              <p:spPr bwMode="auto">
                <a:xfrm>
                  <a:off x="2598" y="2016"/>
                  <a:ext cx="402" cy="27"/>
                </a:xfrm>
                <a:custGeom>
                  <a:avLst/>
                  <a:gdLst/>
                  <a:ahLst/>
                  <a:cxnLst>
                    <a:cxn ang="0">
                      <a:pos x="402" y="17"/>
                    </a:cxn>
                    <a:cxn ang="0">
                      <a:pos x="402" y="27"/>
                    </a:cxn>
                    <a:cxn ang="0">
                      <a:pos x="0" y="10"/>
                    </a:cxn>
                    <a:cxn ang="0">
                      <a:pos x="0" y="0"/>
                    </a:cxn>
                    <a:cxn ang="0">
                      <a:pos x="402" y="17"/>
                    </a:cxn>
                  </a:cxnLst>
                  <a:rect l="0" t="0" r="r" b="b"/>
                  <a:pathLst>
                    <a:path w="402" h="27">
                      <a:moveTo>
                        <a:pt x="402" y="17"/>
                      </a:moveTo>
                      <a:lnTo>
                        <a:pt x="402" y="27"/>
                      </a:lnTo>
                      <a:lnTo>
                        <a:pt x="0" y="10"/>
                      </a:lnTo>
                      <a:lnTo>
                        <a:pt x="0" y="0"/>
                      </a:lnTo>
                      <a:lnTo>
                        <a:pt x="402" y="17"/>
                      </a:lnTo>
                      <a:close/>
                    </a:path>
                  </a:pathLst>
                </a:custGeom>
                <a:solidFill>
                  <a:srgbClr val="FFFFFF"/>
                </a:solidFill>
                <a:ln w="9525">
                  <a:noFill/>
                  <a:round/>
                  <a:headEnd/>
                  <a:tailEnd/>
                </a:ln>
              </p:spPr>
              <p:txBody>
                <a:bodyPr/>
                <a:lstStyle/>
                <a:p>
                  <a:endParaRPr lang="en-US" sz="2000"/>
                </a:p>
              </p:txBody>
            </p:sp>
            <p:sp>
              <p:nvSpPr>
                <p:cNvPr id="580801" name="Freeform 193"/>
                <p:cNvSpPr>
                  <a:spLocks/>
                </p:cNvSpPr>
                <p:nvPr/>
              </p:nvSpPr>
              <p:spPr bwMode="auto">
                <a:xfrm>
                  <a:off x="2598" y="2016"/>
                  <a:ext cx="402" cy="26"/>
                </a:xfrm>
                <a:custGeom>
                  <a:avLst/>
                  <a:gdLst/>
                  <a:ahLst/>
                  <a:cxnLst>
                    <a:cxn ang="0">
                      <a:pos x="402" y="16"/>
                    </a:cxn>
                    <a:cxn ang="0">
                      <a:pos x="402" y="26"/>
                    </a:cxn>
                    <a:cxn ang="0">
                      <a:pos x="0" y="9"/>
                    </a:cxn>
                    <a:cxn ang="0">
                      <a:pos x="0" y="0"/>
                    </a:cxn>
                    <a:cxn ang="0">
                      <a:pos x="402" y="16"/>
                    </a:cxn>
                  </a:cxnLst>
                  <a:rect l="0" t="0" r="r" b="b"/>
                  <a:pathLst>
                    <a:path w="402" h="26">
                      <a:moveTo>
                        <a:pt x="402" y="16"/>
                      </a:moveTo>
                      <a:lnTo>
                        <a:pt x="402" y="26"/>
                      </a:lnTo>
                      <a:lnTo>
                        <a:pt x="0" y="9"/>
                      </a:lnTo>
                      <a:lnTo>
                        <a:pt x="0" y="0"/>
                      </a:lnTo>
                      <a:lnTo>
                        <a:pt x="402" y="16"/>
                      </a:lnTo>
                      <a:close/>
                    </a:path>
                  </a:pathLst>
                </a:custGeom>
                <a:solidFill>
                  <a:srgbClr val="FFFFFF"/>
                </a:solidFill>
                <a:ln w="9525">
                  <a:noFill/>
                  <a:round/>
                  <a:headEnd/>
                  <a:tailEnd/>
                </a:ln>
              </p:spPr>
              <p:txBody>
                <a:bodyPr/>
                <a:lstStyle/>
                <a:p>
                  <a:endParaRPr lang="en-US" sz="2000"/>
                </a:p>
              </p:txBody>
            </p:sp>
            <p:sp>
              <p:nvSpPr>
                <p:cNvPr id="580802" name="Freeform 194"/>
                <p:cNvSpPr>
                  <a:spLocks/>
                </p:cNvSpPr>
                <p:nvPr/>
              </p:nvSpPr>
              <p:spPr bwMode="auto">
                <a:xfrm>
                  <a:off x="2598" y="2014"/>
                  <a:ext cx="402" cy="28"/>
                </a:xfrm>
                <a:custGeom>
                  <a:avLst/>
                  <a:gdLst/>
                  <a:ahLst/>
                  <a:cxnLst>
                    <a:cxn ang="0">
                      <a:pos x="402" y="17"/>
                    </a:cxn>
                    <a:cxn ang="0">
                      <a:pos x="402" y="28"/>
                    </a:cxn>
                    <a:cxn ang="0">
                      <a:pos x="0" y="11"/>
                    </a:cxn>
                    <a:cxn ang="0">
                      <a:pos x="0" y="0"/>
                    </a:cxn>
                    <a:cxn ang="0">
                      <a:pos x="402" y="17"/>
                    </a:cxn>
                  </a:cxnLst>
                  <a:rect l="0" t="0" r="r" b="b"/>
                  <a:pathLst>
                    <a:path w="402" h="28">
                      <a:moveTo>
                        <a:pt x="402" y="17"/>
                      </a:moveTo>
                      <a:lnTo>
                        <a:pt x="402" y="28"/>
                      </a:lnTo>
                      <a:lnTo>
                        <a:pt x="0" y="11"/>
                      </a:lnTo>
                      <a:lnTo>
                        <a:pt x="0" y="0"/>
                      </a:lnTo>
                      <a:lnTo>
                        <a:pt x="402" y="17"/>
                      </a:lnTo>
                      <a:close/>
                    </a:path>
                  </a:pathLst>
                </a:custGeom>
                <a:solidFill>
                  <a:srgbClr val="FFFFFF"/>
                </a:solidFill>
                <a:ln w="9525">
                  <a:noFill/>
                  <a:round/>
                  <a:headEnd/>
                  <a:tailEnd/>
                </a:ln>
              </p:spPr>
              <p:txBody>
                <a:bodyPr/>
                <a:lstStyle/>
                <a:p>
                  <a:endParaRPr lang="en-US" sz="2000"/>
                </a:p>
              </p:txBody>
            </p:sp>
            <p:sp>
              <p:nvSpPr>
                <p:cNvPr id="580803" name="Freeform 195"/>
                <p:cNvSpPr>
                  <a:spLocks/>
                </p:cNvSpPr>
                <p:nvPr/>
              </p:nvSpPr>
              <p:spPr bwMode="auto">
                <a:xfrm>
                  <a:off x="2598" y="2013"/>
                  <a:ext cx="402" cy="27"/>
                </a:xfrm>
                <a:custGeom>
                  <a:avLst/>
                  <a:gdLst/>
                  <a:ahLst/>
                  <a:cxnLst>
                    <a:cxn ang="0">
                      <a:pos x="402" y="27"/>
                    </a:cxn>
                    <a:cxn ang="0">
                      <a:pos x="402" y="18"/>
                    </a:cxn>
                    <a:cxn ang="0">
                      <a:pos x="0" y="0"/>
                    </a:cxn>
                    <a:cxn ang="0">
                      <a:pos x="0" y="10"/>
                    </a:cxn>
                    <a:cxn ang="0">
                      <a:pos x="402" y="27"/>
                    </a:cxn>
                  </a:cxnLst>
                  <a:rect l="0" t="0" r="r" b="b"/>
                  <a:pathLst>
                    <a:path w="402" h="27">
                      <a:moveTo>
                        <a:pt x="402" y="27"/>
                      </a:moveTo>
                      <a:lnTo>
                        <a:pt x="402" y="18"/>
                      </a:lnTo>
                      <a:lnTo>
                        <a:pt x="0" y="0"/>
                      </a:lnTo>
                      <a:lnTo>
                        <a:pt x="0" y="10"/>
                      </a:lnTo>
                      <a:lnTo>
                        <a:pt x="402" y="27"/>
                      </a:lnTo>
                      <a:close/>
                    </a:path>
                  </a:pathLst>
                </a:custGeom>
                <a:solidFill>
                  <a:srgbClr val="FFFFFF"/>
                </a:solidFill>
                <a:ln w="9525">
                  <a:noFill/>
                  <a:round/>
                  <a:headEnd/>
                  <a:tailEnd/>
                </a:ln>
              </p:spPr>
              <p:txBody>
                <a:bodyPr/>
                <a:lstStyle/>
                <a:p>
                  <a:endParaRPr lang="en-US" sz="2000"/>
                </a:p>
              </p:txBody>
            </p:sp>
            <p:sp>
              <p:nvSpPr>
                <p:cNvPr id="580804" name="Freeform 196"/>
                <p:cNvSpPr>
                  <a:spLocks/>
                </p:cNvSpPr>
                <p:nvPr/>
              </p:nvSpPr>
              <p:spPr bwMode="auto">
                <a:xfrm>
                  <a:off x="3000" y="1925"/>
                  <a:ext cx="131" cy="69"/>
                </a:xfrm>
                <a:custGeom>
                  <a:avLst/>
                  <a:gdLst/>
                  <a:ahLst/>
                  <a:cxnLst>
                    <a:cxn ang="0">
                      <a:pos x="131" y="69"/>
                    </a:cxn>
                    <a:cxn ang="0">
                      <a:pos x="0" y="20"/>
                    </a:cxn>
                    <a:cxn ang="0">
                      <a:pos x="0" y="0"/>
                    </a:cxn>
                    <a:cxn ang="0">
                      <a:pos x="131" y="49"/>
                    </a:cxn>
                    <a:cxn ang="0">
                      <a:pos x="131" y="69"/>
                    </a:cxn>
                  </a:cxnLst>
                  <a:rect l="0" t="0" r="r" b="b"/>
                  <a:pathLst>
                    <a:path w="131" h="69">
                      <a:moveTo>
                        <a:pt x="131" y="69"/>
                      </a:moveTo>
                      <a:lnTo>
                        <a:pt x="0" y="20"/>
                      </a:lnTo>
                      <a:lnTo>
                        <a:pt x="0" y="0"/>
                      </a:lnTo>
                      <a:lnTo>
                        <a:pt x="131" y="49"/>
                      </a:lnTo>
                      <a:lnTo>
                        <a:pt x="131" y="69"/>
                      </a:lnTo>
                      <a:close/>
                    </a:path>
                  </a:pathLst>
                </a:custGeom>
                <a:solidFill>
                  <a:srgbClr val="191919"/>
                </a:solidFill>
                <a:ln w="9525">
                  <a:noFill/>
                  <a:round/>
                  <a:headEnd/>
                  <a:tailEnd/>
                </a:ln>
              </p:spPr>
              <p:txBody>
                <a:bodyPr/>
                <a:lstStyle/>
                <a:p>
                  <a:endParaRPr lang="en-US" sz="2000"/>
                </a:p>
              </p:txBody>
            </p:sp>
            <p:sp>
              <p:nvSpPr>
                <p:cNvPr id="580805" name="Freeform 197"/>
                <p:cNvSpPr>
                  <a:spLocks/>
                </p:cNvSpPr>
                <p:nvPr/>
              </p:nvSpPr>
              <p:spPr bwMode="auto">
                <a:xfrm>
                  <a:off x="3000" y="1925"/>
                  <a:ext cx="131" cy="69"/>
                </a:xfrm>
                <a:custGeom>
                  <a:avLst/>
                  <a:gdLst/>
                  <a:ahLst/>
                  <a:cxnLst>
                    <a:cxn ang="0">
                      <a:pos x="131" y="69"/>
                    </a:cxn>
                    <a:cxn ang="0">
                      <a:pos x="0" y="21"/>
                    </a:cxn>
                    <a:cxn ang="0">
                      <a:pos x="0" y="0"/>
                    </a:cxn>
                    <a:cxn ang="0">
                      <a:pos x="131" y="49"/>
                    </a:cxn>
                    <a:cxn ang="0">
                      <a:pos x="131" y="69"/>
                    </a:cxn>
                  </a:cxnLst>
                  <a:rect l="0" t="0" r="r" b="b"/>
                  <a:pathLst>
                    <a:path w="131" h="69">
                      <a:moveTo>
                        <a:pt x="131" y="69"/>
                      </a:moveTo>
                      <a:lnTo>
                        <a:pt x="0" y="21"/>
                      </a:lnTo>
                      <a:lnTo>
                        <a:pt x="0" y="0"/>
                      </a:lnTo>
                      <a:lnTo>
                        <a:pt x="131" y="49"/>
                      </a:lnTo>
                      <a:lnTo>
                        <a:pt x="131" y="69"/>
                      </a:lnTo>
                      <a:close/>
                    </a:path>
                  </a:pathLst>
                </a:custGeom>
                <a:solidFill>
                  <a:srgbClr val="191919"/>
                </a:solidFill>
                <a:ln w="9525">
                  <a:noFill/>
                  <a:round/>
                  <a:headEnd/>
                  <a:tailEnd/>
                </a:ln>
              </p:spPr>
              <p:txBody>
                <a:bodyPr/>
                <a:lstStyle/>
                <a:p>
                  <a:endParaRPr lang="en-US" sz="2000"/>
                </a:p>
              </p:txBody>
            </p:sp>
            <p:sp>
              <p:nvSpPr>
                <p:cNvPr id="580806" name="Freeform 198"/>
                <p:cNvSpPr>
                  <a:spLocks/>
                </p:cNvSpPr>
                <p:nvPr/>
              </p:nvSpPr>
              <p:spPr bwMode="auto">
                <a:xfrm>
                  <a:off x="3000" y="1926"/>
                  <a:ext cx="131" cy="69"/>
                </a:xfrm>
                <a:custGeom>
                  <a:avLst/>
                  <a:gdLst/>
                  <a:ahLst/>
                  <a:cxnLst>
                    <a:cxn ang="0">
                      <a:pos x="131" y="69"/>
                    </a:cxn>
                    <a:cxn ang="0">
                      <a:pos x="0" y="20"/>
                    </a:cxn>
                    <a:cxn ang="0">
                      <a:pos x="0" y="0"/>
                    </a:cxn>
                    <a:cxn ang="0">
                      <a:pos x="131" y="49"/>
                    </a:cxn>
                    <a:cxn ang="0">
                      <a:pos x="131" y="69"/>
                    </a:cxn>
                  </a:cxnLst>
                  <a:rect l="0" t="0" r="r" b="b"/>
                  <a:pathLst>
                    <a:path w="131" h="69">
                      <a:moveTo>
                        <a:pt x="131" y="69"/>
                      </a:moveTo>
                      <a:lnTo>
                        <a:pt x="0" y="20"/>
                      </a:lnTo>
                      <a:lnTo>
                        <a:pt x="0" y="0"/>
                      </a:lnTo>
                      <a:lnTo>
                        <a:pt x="131" y="49"/>
                      </a:lnTo>
                      <a:lnTo>
                        <a:pt x="131" y="69"/>
                      </a:lnTo>
                      <a:close/>
                    </a:path>
                  </a:pathLst>
                </a:custGeom>
                <a:solidFill>
                  <a:srgbClr val="191919"/>
                </a:solidFill>
                <a:ln w="9525">
                  <a:noFill/>
                  <a:round/>
                  <a:headEnd/>
                  <a:tailEnd/>
                </a:ln>
              </p:spPr>
              <p:txBody>
                <a:bodyPr/>
                <a:lstStyle/>
                <a:p>
                  <a:endParaRPr lang="en-US" sz="2000"/>
                </a:p>
              </p:txBody>
            </p:sp>
            <p:sp>
              <p:nvSpPr>
                <p:cNvPr id="580807" name="Freeform 199"/>
                <p:cNvSpPr>
                  <a:spLocks/>
                </p:cNvSpPr>
                <p:nvPr/>
              </p:nvSpPr>
              <p:spPr bwMode="auto">
                <a:xfrm>
                  <a:off x="3000" y="1927"/>
                  <a:ext cx="131" cy="68"/>
                </a:xfrm>
                <a:custGeom>
                  <a:avLst/>
                  <a:gdLst/>
                  <a:ahLst/>
                  <a:cxnLst>
                    <a:cxn ang="0">
                      <a:pos x="131" y="68"/>
                    </a:cxn>
                    <a:cxn ang="0">
                      <a:pos x="0" y="19"/>
                    </a:cxn>
                    <a:cxn ang="0">
                      <a:pos x="0" y="0"/>
                    </a:cxn>
                    <a:cxn ang="0">
                      <a:pos x="131" y="48"/>
                    </a:cxn>
                    <a:cxn ang="0">
                      <a:pos x="131" y="68"/>
                    </a:cxn>
                  </a:cxnLst>
                  <a:rect l="0" t="0" r="r" b="b"/>
                  <a:pathLst>
                    <a:path w="131" h="68">
                      <a:moveTo>
                        <a:pt x="131" y="68"/>
                      </a:moveTo>
                      <a:lnTo>
                        <a:pt x="0" y="19"/>
                      </a:lnTo>
                      <a:lnTo>
                        <a:pt x="0" y="0"/>
                      </a:lnTo>
                      <a:lnTo>
                        <a:pt x="131" y="48"/>
                      </a:lnTo>
                      <a:lnTo>
                        <a:pt x="131" y="68"/>
                      </a:lnTo>
                      <a:close/>
                    </a:path>
                  </a:pathLst>
                </a:custGeom>
                <a:solidFill>
                  <a:srgbClr val="191919"/>
                </a:solidFill>
                <a:ln w="9525">
                  <a:noFill/>
                  <a:round/>
                  <a:headEnd/>
                  <a:tailEnd/>
                </a:ln>
              </p:spPr>
              <p:txBody>
                <a:bodyPr/>
                <a:lstStyle/>
                <a:p>
                  <a:endParaRPr lang="en-US" sz="2000"/>
                </a:p>
              </p:txBody>
            </p:sp>
            <p:sp>
              <p:nvSpPr>
                <p:cNvPr id="580808" name="Freeform 200"/>
                <p:cNvSpPr>
                  <a:spLocks/>
                </p:cNvSpPr>
                <p:nvPr/>
              </p:nvSpPr>
              <p:spPr bwMode="auto">
                <a:xfrm>
                  <a:off x="3000" y="1928"/>
                  <a:ext cx="131" cy="68"/>
                </a:xfrm>
                <a:custGeom>
                  <a:avLst/>
                  <a:gdLst/>
                  <a:ahLst/>
                  <a:cxnLst>
                    <a:cxn ang="0">
                      <a:pos x="131" y="68"/>
                    </a:cxn>
                    <a:cxn ang="0">
                      <a:pos x="0" y="19"/>
                    </a:cxn>
                    <a:cxn ang="0">
                      <a:pos x="0" y="0"/>
                    </a:cxn>
                    <a:cxn ang="0">
                      <a:pos x="131" y="47"/>
                    </a:cxn>
                    <a:cxn ang="0">
                      <a:pos x="131" y="68"/>
                    </a:cxn>
                  </a:cxnLst>
                  <a:rect l="0" t="0" r="r" b="b"/>
                  <a:pathLst>
                    <a:path w="131" h="68">
                      <a:moveTo>
                        <a:pt x="131" y="68"/>
                      </a:moveTo>
                      <a:lnTo>
                        <a:pt x="0" y="19"/>
                      </a:lnTo>
                      <a:lnTo>
                        <a:pt x="0" y="0"/>
                      </a:lnTo>
                      <a:lnTo>
                        <a:pt x="131" y="47"/>
                      </a:lnTo>
                      <a:lnTo>
                        <a:pt x="131" y="68"/>
                      </a:lnTo>
                      <a:close/>
                    </a:path>
                  </a:pathLst>
                </a:custGeom>
                <a:solidFill>
                  <a:srgbClr val="191919"/>
                </a:solidFill>
                <a:ln w="9525">
                  <a:noFill/>
                  <a:round/>
                  <a:headEnd/>
                  <a:tailEnd/>
                </a:ln>
              </p:spPr>
              <p:txBody>
                <a:bodyPr/>
                <a:lstStyle/>
                <a:p>
                  <a:endParaRPr lang="en-US" sz="2000"/>
                </a:p>
              </p:txBody>
            </p:sp>
            <p:sp>
              <p:nvSpPr>
                <p:cNvPr id="580809" name="Freeform 201"/>
                <p:cNvSpPr>
                  <a:spLocks/>
                </p:cNvSpPr>
                <p:nvPr/>
              </p:nvSpPr>
              <p:spPr bwMode="auto">
                <a:xfrm>
                  <a:off x="3000" y="1928"/>
                  <a:ext cx="131" cy="68"/>
                </a:xfrm>
                <a:custGeom>
                  <a:avLst/>
                  <a:gdLst/>
                  <a:ahLst/>
                  <a:cxnLst>
                    <a:cxn ang="0">
                      <a:pos x="131" y="68"/>
                    </a:cxn>
                    <a:cxn ang="0">
                      <a:pos x="0" y="20"/>
                    </a:cxn>
                    <a:cxn ang="0">
                      <a:pos x="0" y="0"/>
                    </a:cxn>
                    <a:cxn ang="0">
                      <a:pos x="131" y="47"/>
                    </a:cxn>
                    <a:cxn ang="0">
                      <a:pos x="131" y="68"/>
                    </a:cxn>
                  </a:cxnLst>
                  <a:rect l="0" t="0" r="r" b="b"/>
                  <a:pathLst>
                    <a:path w="131" h="68">
                      <a:moveTo>
                        <a:pt x="131" y="68"/>
                      </a:moveTo>
                      <a:lnTo>
                        <a:pt x="0" y="20"/>
                      </a:lnTo>
                      <a:lnTo>
                        <a:pt x="0" y="0"/>
                      </a:lnTo>
                      <a:lnTo>
                        <a:pt x="131" y="47"/>
                      </a:lnTo>
                      <a:lnTo>
                        <a:pt x="131" y="68"/>
                      </a:lnTo>
                      <a:close/>
                    </a:path>
                  </a:pathLst>
                </a:custGeom>
                <a:solidFill>
                  <a:srgbClr val="242424"/>
                </a:solidFill>
                <a:ln w="9525">
                  <a:noFill/>
                  <a:round/>
                  <a:headEnd/>
                  <a:tailEnd/>
                </a:ln>
              </p:spPr>
              <p:txBody>
                <a:bodyPr/>
                <a:lstStyle/>
                <a:p>
                  <a:endParaRPr lang="en-US" sz="2000"/>
                </a:p>
              </p:txBody>
            </p:sp>
            <p:sp>
              <p:nvSpPr>
                <p:cNvPr id="580810" name="Freeform 202"/>
                <p:cNvSpPr>
                  <a:spLocks/>
                </p:cNvSpPr>
                <p:nvPr/>
              </p:nvSpPr>
              <p:spPr bwMode="auto">
                <a:xfrm>
                  <a:off x="3000" y="1928"/>
                  <a:ext cx="131" cy="69"/>
                </a:xfrm>
                <a:custGeom>
                  <a:avLst/>
                  <a:gdLst/>
                  <a:ahLst/>
                  <a:cxnLst>
                    <a:cxn ang="0">
                      <a:pos x="131" y="69"/>
                    </a:cxn>
                    <a:cxn ang="0">
                      <a:pos x="0" y="20"/>
                    </a:cxn>
                    <a:cxn ang="0">
                      <a:pos x="0" y="0"/>
                    </a:cxn>
                    <a:cxn ang="0">
                      <a:pos x="131" y="47"/>
                    </a:cxn>
                    <a:cxn ang="0">
                      <a:pos x="131" y="69"/>
                    </a:cxn>
                  </a:cxnLst>
                  <a:rect l="0" t="0" r="r" b="b"/>
                  <a:pathLst>
                    <a:path w="131" h="69">
                      <a:moveTo>
                        <a:pt x="131" y="69"/>
                      </a:moveTo>
                      <a:lnTo>
                        <a:pt x="0" y="20"/>
                      </a:lnTo>
                      <a:lnTo>
                        <a:pt x="0" y="0"/>
                      </a:lnTo>
                      <a:lnTo>
                        <a:pt x="131" y="47"/>
                      </a:lnTo>
                      <a:lnTo>
                        <a:pt x="131" y="69"/>
                      </a:lnTo>
                      <a:close/>
                    </a:path>
                  </a:pathLst>
                </a:custGeom>
                <a:solidFill>
                  <a:srgbClr val="242424"/>
                </a:solidFill>
                <a:ln w="9525">
                  <a:noFill/>
                  <a:round/>
                  <a:headEnd/>
                  <a:tailEnd/>
                </a:ln>
              </p:spPr>
              <p:txBody>
                <a:bodyPr/>
                <a:lstStyle/>
                <a:p>
                  <a:endParaRPr lang="en-US" sz="2000"/>
                </a:p>
              </p:txBody>
            </p:sp>
            <p:sp>
              <p:nvSpPr>
                <p:cNvPr id="580811" name="Freeform 203"/>
                <p:cNvSpPr>
                  <a:spLocks/>
                </p:cNvSpPr>
                <p:nvPr/>
              </p:nvSpPr>
              <p:spPr bwMode="auto">
                <a:xfrm>
                  <a:off x="3000" y="1929"/>
                  <a:ext cx="131" cy="68"/>
                </a:xfrm>
                <a:custGeom>
                  <a:avLst/>
                  <a:gdLst/>
                  <a:ahLst/>
                  <a:cxnLst>
                    <a:cxn ang="0">
                      <a:pos x="131" y="68"/>
                    </a:cxn>
                    <a:cxn ang="0">
                      <a:pos x="0" y="20"/>
                    </a:cxn>
                    <a:cxn ang="0">
                      <a:pos x="0" y="0"/>
                    </a:cxn>
                    <a:cxn ang="0">
                      <a:pos x="131" y="47"/>
                    </a:cxn>
                    <a:cxn ang="0">
                      <a:pos x="131" y="68"/>
                    </a:cxn>
                  </a:cxnLst>
                  <a:rect l="0" t="0" r="r" b="b"/>
                  <a:pathLst>
                    <a:path w="131" h="68">
                      <a:moveTo>
                        <a:pt x="131" y="68"/>
                      </a:moveTo>
                      <a:lnTo>
                        <a:pt x="0" y="20"/>
                      </a:lnTo>
                      <a:lnTo>
                        <a:pt x="0" y="0"/>
                      </a:lnTo>
                      <a:lnTo>
                        <a:pt x="131" y="47"/>
                      </a:lnTo>
                      <a:lnTo>
                        <a:pt x="131" y="68"/>
                      </a:lnTo>
                      <a:close/>
                    </a:path>
                  </a:pathLst>
                </a:custGeom>
                <a:solidFill>
                  <a:srgbClr val="242424"/>
                </a:solidFill>
                <a:ln w="9525">
                  <a:noFill/>
                  <a:round/>
                  <a:headEnd/>
                  <a:tailEnd/>
                </a:ln>
              </p:spPr>
              <p:txBody>
                <a:bodyPr/>
                <a:lstStyle/>
                <a:p>
                  <a:endParaRPr lang="en-US" sz="2000"/>
                </a:p>
              </p:txBody>
            </p:sp>
            <p:sp>
              <p:nvSpPr>
                <p:cNvPr id="580812" name="Freeform 204"/>
                <p:cNvSpPr>
                  <a:spLocks/>
                </p:cNvSpPr>
                <p:nvPr/>
              </p:nvSpPr>
              <p:spPr bwMode="auto">
                <a:xfrm>
                  <a:off x="3000" y="1929"/>
                  <a:ext cx="131" cy="68"/>
                </a:xfrm>
                <a:custGeom>
                  <a:avLst/>
                  <a:gdLst/>
                  <a:ahLst/>
                  <a:cxnLst>
                    <a:cxn ang="0">
                      <a:pos x="131" y="68"/>
                    </a:cxn>
                    <a:cxn ang="0">
                      <a:pos x="0" y="20"/>
                    </a:cxn>
                    <a:cxn ang="0">
                      <a:pos x="0" y="0"/>
                    </a:cxn>
                    <a:cxn ang="0">
                      <a:pos x="131" y="47"/>
                    </a:cxn>
                    <a:cxn ang="0">
                      <a:pos x="131" y="68"/>
                    </a:cxn>
                  </a:cxnLst>
                  <a:rect l="0" t="0" r="r" b="b"/>
                  <a:pathLst>
                    <a:path w="131" h="68">
                      <a:moveTo>
                        <a:pt x="131" y="68"/>
                      </a:moveTo>
                      <a:lnTo>
                        <a:pt x="0" y="20"/>
                      </a:lnTo>
                      <a:lnTo>
                        <a:pt x="0" y="0"/>
                      </a:lnTo>
                      <a:lnTo>
                        <a:pt x="131" y="47"/>
                      </a:lnTo>
                      <a:lnTo>
                        <a:pt x="131" y="68"/>
                      </a:lnTo>
                      <a:close/>
                    </a:path>
                  </a:pathLst>
                </a:custGeom>
                <a:solidFill>
                  <a:srgbClr val="242424"/>
                </a:solidFill>
                <a:ln w="9525">
                  <a:noFill/>
                  <a:round/>
                  <a:headEnd/>
                  <a:tailEnd/>
                </a:ln>
              </p:spPr>
              <p:txBody>
                <a:bodyPr/>
                <a:lstStyle/>
                <a:p>
                  <a:endParaRPr lang="en-US" sz="2000"/>
                </a:p>
              </p:txBody>
            </p:sp>
            <p:sp>
              <p:nvSpPr>
                <p:cNvPr id="580813" name="Freeform 205"/>
                <p:cNvSpPr>
                  <a:spLocks/>
                </p:cNvSpPr>
                <p:nvPr/>
              </p:nvSpPr>
              <p:spPr bwMode="auto">
                <a:xfrm>
                  <a:off x="3000" y="1930"/>
                  <a:ext cx="131" cy="67"/>
                </a:xfrm>
                <a:custGeom>
                  <a:avLst/>
                  <a:gdLst/>
                  <a:ahLst/>
                  <a:cxnLst>
                    <a:cxn ang="0">
                      <a:pos x="131" y="67"/>
                    </a:cxn>
                    <a:cxn ang="0">
                      <a:pos x="0" y="19"/>
                    </a:cxn>
                    <a:cxn ang="0">
                      <a:pos x="0" y="0"/>
                    </a:cxn>
                    <a:cxn ang="0">
                      <a:pos x="131" y="47"/>
                    </a:cxn>
                    <a:cxn ang="0">
                      <a:pos x="131" y="67"/>
                    </a:cxn>
                  </a:cxnLst>
                  <a:rect l="0" t="0" r="r" b="b"/>
                  <a:pathLst>
                    <a:path w="131" h="67">
                      <a:moveTo>
                        <a:pt x="131" y="67"/>
                      </a:moveTo>
                      <a:lnTo>
                        <a:pt x="0" y="19"/>
                      </a:lnTo>
                      <a:lnTo>
                        <a:pt x="0" y="0"/>
                      </a:lnTo>
                      <a:lnTo>
                        <a:pt x="131" y="47"/>
                      </a:lnTo>
                      <a:lnTo>
                        <a:pt x="131" y="67"/>
                      </a:lnTo>
                      <a:close/>
                    </a:path>
                  </a:pathLst>
                </a:custGeom>
                <a:solidFill>
                  <a:srgbClr val="242424"/>
                </a:solidFill>
                <a:ln w="9525">
                  <a:noFill/>
                  <a:round/>
                  <a:headEnd/>
                  <a:tailEnd/>
                </a:ln>
              </p:spPr>
              <p:txBody>
                <a:bodyPr/>
                <a:lstStyle/>
                <a:p>
                  <a:endParaRPr lang="en-US" sz="2000"/>
                </a:p>
              </p:txBody>
            </p:sp>
            <p:sp>
              <p:nvSpPr>
                <p:cNvPr id="580814" name="Freeform 206"/>
                <p:cNvSpPr>
                  <a:spLocks/>
                </p:cNvSpPr>
                <p:nvPr/>
              </p:nvSpPr>
              <p:spPr bwMode="auto">
                <a:xfrm>
                  <a:off x="3000" y="1930"/>
                  <a:ext cx="131" cy="68"/>
                </a:xfrm>
                <a:custGeom>
                  <a:avLst/>
                  <a:gdLst/>
                  <a:ahLst/>
                  <a:cxnLst>
                    <a:cxn ang="0">
                      <a:pos x="131" y="68"/>
                    </a:cxn>
                    <a:cxn ang="0">
                      <a:pos x="0" y="20"/>
                    </a:cxn>
                    <a:cxn ang="0">
                      <a:pos x="0" y="0"/>
                    </a:cxn>
                    <a:cxn ang="0">
                      <a:pos x="131" y="48"/>
                    </a:cxn>
                    <a:cxn ang="0">
                      <a:pos x="131" y="68"/>
                    </a:cxn>
                  </a:cxnLst>
                  <a:rect l="0" t="0" r="r" b="b"/>
                  <a:pathLst>
                    <a:path w="131" h="68">
                      <a:moveTo>
                        <a:pt x="131" y="68"/>
                      </a:moveTo>
                      <a:lnTo>
                        <a:pt x="0" y="20"/>
                      </a:lnTo>
                      <a:lnTo>
                        <a:pt x="0" y="0"/>
                      </a:lnTo>
                      <a:lnTo>
                        <a:pt x="131" y="48"/>
                      </a:lnTo>
                      <a:lnTo>
                        <a:pt x="131" y="68"/>
                      </a:lnTo>
                      <a:close/>
                    </a:path>
                  </a:pathLst>
                </a:custGeom>
                <a:solidFill>
                  <a:srgbClr val="242424"/>
                </a:solidFill>
                <a:ln w="9525">
                  <a:noFill/>
                  <a:round/>
                  <a:headEnd/>
                  <a:tailEnd/>
                </a:ln>
              </p:spPr>
              <p:txBody>
                <a:bodyPr/>
                <a:lstStyle/>
                <a:p>
                  <a:endParaRPr lang="en-US" sz="2000"/>
                </a:p>
              </p:txBody>
            </p:sp>
            <p:sp>
              <p:nvSpPr>
                <p:cNvPr id="580815" name="Freeform 207"/>
                <p:cNvSpPr>
                  <a:spLocks/>
                </p:cNvSpPr>
                <p:nvPr/>
              </p:nvSpPr>
              <p:spPr bwMode="auto">
                <a:xfrm>
                  <a:off x="3000" y="1931"/>
                  <a:ext cx="131" cy="67"/>
                </a:xfrm>
                <a:custGeom>
                  <a:avLst/>
                  <a:gdLst/>
                  <a:ahLst/>
                  <a:cxnLst>
                    <a:cxn ang="0">
                      <a:pos x="131" y="67"/>
                    </a:cxn>
                    <a:cxn ang="0">
                      <a:pos x="0" y="20"/>
                    </a:cxn>
                    <a:cxn ang="0">
                      <a:pos x="0" y="0"/>
                    </a:cxn>
                    <a:cxn ang="0">
                      <a:pos x="131" y="47"/>
                    </a:cxn>
                    <a:cxn ang="0">
                      <a:pos x="131" y="67"/>
                    </a:cxn>
                  </a:cxnLst>
                  <a:rect l="0" t="0" r="r" b="b"/>
                  <a:pathLst>
                    <a:path w="131" h="67">
                      <a:moveTo>
                        <a:pt x="131" y="67"/>
                      </a:moveTo>
                      <a:lnTo>
                        <a:pt x="0" y="20"/>
                      </a:lnTo>
                      <a:lnTo>
                        <a:pt x="0" y="0"/>
                      </a:lnTo>
                      <a:lnTo>
                        <a:pt x="131" y="47"/>
                      </a:lnTo>
                      <a:lnTo>
                        <a:pt x="131" y="67"/>
                      </a:lnTo>
                      <a:close/>
                    </a:path>
                  </a:pathLst>
                </a:custGeom>
                <a:solidFill>
                  <a:srgbClr val="242424"/>
                </a:solidFill>
                <a:ln w="9525">
                  <a:noFill/>
                  <a:round/>
                  <a:headEnd/>
                  <a:tailEnd/>
                </a:ln>
              </p:spPr>
              <p:txBody>
                <a:bodyPr/>
                <a:lstStyle/>
                <a:p>
                  <a:endParaRPr lang="en-US" sz="2000"/>
                </a:p>
              </p:txBody>
            </p:sp>
            <p:sp>
              <p:nvSpPr>
                <p:cNvPr id="580816" name="Freeform 208"/>
                <p:cNvSpPr>
                  <a:spLocks/>
                </p:cNvSpPr>
                <p:nvPr/>
              </p:nvSpPr>
              <p:spPr bwMode="auto">
                <a:xfrm>
                  <a:off x="3000" y="1932"/>
                  <a:ext cx="131" cy="66"/>
                </a:xfrm>
                <a:custGeom>
                  <a:avLst/>
                  <a:gdLst/>
                  <a:ahLst/>
                  <a:cxnLst>
                    <a:cxn ang="0">
                      <a:pos x="131" y="66"/>
                    </a:cxn>
                    <a:cxn ang="0">
                      <a:pos x="0" y="19"/>
                    </a:cxn>
                    <a:cxn ang="0">
                      <a:pos x="0" y="0"/>
                    </a:cxn>
                    <a:cxn ang="0">
                      <a:pos x="131" y="46"/>
                    </a:cxn>
                    <a:cxn ang="0">
                      <a:pos x="131" y="66"/>
                    </a:cxn>
                  </a:cxnLst>
                  <a:rect l="0" t="0" r="r" b="b"/>
                  <a:pathLst>
                    <a:path w="131" h="66">
                      <a:moveTo>
                        <a:pt x="131" y="66"/>
                      </a:moveTo>
                      <a:lnTo>
                        <a:pt x="0" y="19"/>
                      </a:lnTo>
                      <a:lnTo>
                        <a:pt x="0" y="0"/>
                      </a:lnTo>
                      <a:lnTo>
                        <a:pt x="131" y="46"/>
                      </a:lnTo>
                      <a:lnTo>
                        <a:pt x="131" y="66"/>
                      </a:lnTo>
                      <a:close/>
                    </a:path>
                  </a:pathLst>
                </a:custGeom>
                <a:solidFill>
                  <a:srgbClr val="242424"/>
                </a:solidFill>
                <a:ln w="9525">
                  <a:noFill/>
                  <a:round/>
                  <a:headEnd/>
                  <a:tailEnd/>
                </a:ln>
              </p:spPr>
              <p:txBody>
                <a:bodyPr/>
                <a:lstStyle/>
                <a:p>
                  <a:endParaRPr lang="en-US" sz="2000"/>
                </a:p>
              </p:txBody>
            </p:sp>
            <p:sp>
              <p:nvSpPr>
                <p:cNvPr id="580817" name="Freeform 209"/>
                <p:cNvSpPr>
                  <a:spLocks/>
                </p:cNvSpPr>
                <p:nvPr/>
              </p:nvSpPr>
              <p:spPr bwMode="auto">
                <a:xfrm>
                  <a:off x="3000" y="1932"/>
                  <a:ext cx="131" cy="66"/>
                </a:xfrm>
                <a:custGeom>
                  <a:avLst/>
                  <a:gdLst/>
                  <a:ahLst/>
                  <a:cxnLst>
                    <a:cxn ang="0">
                      <a:pos x="131" y="66"/>
                    </a:cxn>
                    <a:cxn ang="0">
                      <a:pos x="0" y="19"/>
                    </a:cxn>
                    <a:cxn ang="0">
                      <a:pos x="0" y="0"/>
                    </a:cxn>
                    <a:cxn ang="0">
                      <a:pos x="131" y="46"/>
                    </a:cxn>
                    <a:cxn ang="0">
                      <a:pos x="131" y="66"/>
                    </a:cxn>
                  </a:cxnLst>
                  <a:rect l="0" t="0" r="r" b="b"/>
                  <a:pathLst>
                    <a:path w="131" h="66">
                      <a:moveTo>
                        <a:pt x="131" y="66"/>
                      </a:moveTo>
                      <a:lnTo>
                        <a:pt x="0" y="19"/>
                      </a:lnTo>
                      <a:lnTo>
                        <a:pt x="0" y="0"/>
                      </a:lnTo>
                      <a:lnTo>
                        <a:pt x="131" y="46"/>
                      </a:lnTo>
                      <a:lnTo>
                        <a:pt x="131" y="66"/>
                      </a:lnTo>
                      <a:close/>
                    </a:path>
                  </a:pathLst>
                </a:custGeom>
                <a:solidFill>
                  <a:srgbClr val="242424"/>
                </a:solidFill>
                <a:ln w="9525">
                  <a:noFill/>
                  <a:round/>
                  <a:headEnd/>
                  <a:tailEnd/>
                </a:ln>
              </p:spPr>
              <p:txBody>
                <a:bodyPr/>
                <a:lstStyle/>
                <a:p>
                  <a:endParaRPr lang="en-US" sz="2000"/>
                </a:p>
              </p:txBody>
            </p:sp>
            <p:sp>
              <p:nvSpPr>
                <p:cNvPr id="580818" name="Freeform 210"/>
                <p:cNvSpPr>
                  <a:spLocks/>
                </p:cNvSpPr>
                <p:nvPr/>
              </p:nvSpPr>
              <p:spPr bwMode="auto">
                <a:xfrm>
                  <a:off x="3000" y="1933"/>
                  <a:ext cx="131" cy="65"/>
                </a:xfrm>
                <a:custGeom>
                  <a:avLst/>
                  <a:gdLst/>
                  <a:ahLst/>
                  <a:cxnLst>
                    <a:cxn ang="0">
                      <a:pos x="131" y="65"/>
                    </a:cxn>
                    <a:cxn ang="0">
                      <a:pos x="0" y="19"/>
                    </a:cxn>
                    <a:cxn ang="0">
                      <a:pos x="0" y="0"/>
                    </a:cxn>
                    <a:cxn ang="0">
                      <a:pos x="131" y="46"/>
                    </a:cxn>
                    <a:cxn ang="0">
                      <a:pos x="131" y="65"/>
                    </a:cxn>
                  </a:cxnLst>
                  <a:rect l="0" t="0" r="r" b="b"/>
                  <a:pathLst>
                    <a:path w="131" h="65">
                      <a:moveTo>
                        <a:pt x="131" y="65"/>
                      </a:moveTo>
                      <a:lnTo>
                        <a:pt x="0" y="19"/>
                      </a:lnTo>
                      <a:lnTo>
                        <a:pt x="0" y="0"/>
                      </a:lnTo>
                      <a:lnTo>
                        <a:pt x="131" y="46"/>
                      </a:lnTo>
                      <a:lnTo>
                        <a:pt x="131" y="65"/>
                      </a:lnTo>
                      <a:close/>
                    </a:path>
                  </a:pathLst>
                </a:custGeom>
                <a:solidFill>
                  <a:srgbClr val="242424"/>
                </a:solidFill>
                <a:ln w="9525">
                  <a:noFill/>
                  <a:round/>
                  <a:headEnd/>
                  <a:tailEnd/>
                </a:ln>
              </p:spPr>
              <p:txBody>
                <a:bodyPr/>
                <a:lstStyle/>
                <a:p>
                  <a:endParaRPr lang="en-US" sz="2000"/>
                </a:p>
              </p:txBody>
            </p:sp>
            <p:sp>
              <p:nvSpPr>
                <p:cNvPr id="580819" name="Freeform 211"/>
                <p:cNvSpPr>
                  <a:spLocks/>
                </p:cNvSpPr>
                <p:nvPr/>
              </p:nvSpPr>
              <p:spPr bwMode="auto">
                <a:xfrm>
                  <a:off x="3000" y="1934"/>
                  <a:ext cx="131" cy="65"/>
                </a:xfrm>
                <a:custGeom>
                  <a:avLst/>
                  <a:gdLst/>
                  <a:ahLst/>
                  <a:cxnLst>
                    <a:cxn ang="0">
                      <a:pos x="131" y="65"/>
                    </a:cxn>
                    <a:cxn ang="0">
                      <a:pos x="0" y="19"/>
                    </a:cxn>
                    <a:cxn ang="0">
                      <a:pos x="0" y="0"/>
                    </a:cxn>
                    <a:cxn ang="0">
                      <a:pos x="131" y="45"/>
                    </a:cxn>
                    <a:cxn ang="0">
                      <a:pos x="131" y="65"/>
                    </a:cxn>
                  </a:cxnLst>
                  <a:rect l="0" t="0" r="r" b="b"/>
                  <a:pathLst>
                    <a:path w="131" h="65">
                      <a:moveTo>
                        <a:pt x="131" y="65"/>
                      </a:moveTo>
                      <a:lnTo>
                        <a:pt x="0" y="19"/>
                      </a:lnTo>
                      <a:lnTo>
                        <a:pt x="0" y="0"/>
                      </a:lnTo>
                      <a:lnTo>
                        <a:pt x="131" y="45"/>
                      </a:lnTo>
                      <a:lnTo>
                        <a:pt x="131" y="65"/>
                      </a:lnTo>
                      <a:close/>
                    </a:path>
                  </a:pathLst>
                </a:custGeom>
                <a:solidFill>
                  <a:srgbClr val="242424"/>
                </a:solidFill>
                <a:ln w="9525">
                  <a:noFill/>
                  <a:round/>
                  <a:headEnd/>
                  <a:tailEnd/>
                </a:ln>
              </p:spPr>
              <p:txBody>
                <a:bodyPr/>
                <a:lstStyle/>
                <a:p>
                  <a:endParaRPr lang="en-US" sz="2000"/>
                </a:p>
              </p:txBody>
            </p:sp>
            <p:sp>
              <p:nvSpPr>
                <p:cNvPr id="580820" name="Freeform 212"/>
                <p:cNvSpPr>
                  <a:spLocks/>
                </p:cNvSpPr>
                <p:nvPr/>
              </p:nvSpPr>
              <p:spPr bwMode="auto">
                <a:xfrm>
                  <a:off x="3000" y="1934"/>
                  <a:ext cx="131" cy="65"/>
                </a:xfrm>
                <a:custGeom>
                  <a:avLst/>
                  <a:gdLst/>
                  <a:ahLst/>
                  <a:cxnLst>
                    <a:cxn ang="0">
                      <a:pos x="131" y="65"/>
                    </a:cxn>
                    <a:cxn ang="0">
                      <a:pos x="0" y="19"/>
                    </a:cxn>
                    <a:cxn ang="0">
                      <a:pos x="0" y="0"/>
                    </a:cxn>
                    <a:cxn ang="0">
                      <a:pos x="131" y="45"/>
                    </a:cxn>
                    <a:cxn ang="0">
                      <a:pos x="131" y="65"/>
                    </a:cxn>
                  </a:cxnLst>
                  <a:rect l="0" t="0" r="r" b="b"/>
                  <a:pathLst>
                    <a:path w="131" h="65">
                      <a:moveTo>
                        <a:pt x="131" y="65"/>
                      </a:moveTo>
                      <a:lnTo>
                        <a:pt x="0" y="19"/>
                      </a:lnTo>
                      <a:lnTo>
                        <a:pt x="0" y="0"/>
                      </a:lnTo>
                      <a:lnTo>
                        <a:pt x="131" y="45"/>
                      </a:lnTo>
                      <a:lnTo>
                        <a:pt x="131" y="65"/>
                      </a:lnTo>
                      <a:close/>
                    </a:path>
                  </a:pathLst>
                </a:custGeom>
                <a:solidFill>
                  <a:srgbClr val="242424"/>
                </a:solidFill>
                <a:ln w="9525">
                  <a:noFill/>
                  <a:round/>
                  <a:headEnd/>
                  <a:tailEnd/>
                </a:ln>
              </p:spPr>
              <p:txBody>
                <a:bodyPr/>
                <a:lstStyle/>
                <a:p>
                  <a:endParaRPr lang="en-US" sz="2000"/>
                </a:p>
              </p:txBody>
            </p:sp>
            <p:sp>
              <p:nvSpPr>
                <p:cNvPr id="580821" name="Freeform 213"/>
                <p:cNvSpPr>
                  <a:spLocks/>
                </p:cNvSpPr>
                <p:nvPr/>
              </p:nvSpPr>
              <p:spPr bwMode="auto">
                <a:xfrm>
                  <a:off x="3000" y="1934"/>
                  <a:ext cx="131" cy="65"/>
                </a:xfrm>
                <a:custGeom>
                  <a:avLst/>
                  <a:gdLst/>
                  <a:ahLst/>
                  <a:cxnLst>
                    <a:cxn ang="0">
                      <a:pos x="131" y="65"/>
                    </a:cxn>
                    <a:cxn ang="0">
                      <a:pos x="0" y="19"/>
                    </a:cxn>
                    <a:cxn ang="0">
                      <a:pos x="0" y="0"/>
                    </a:cxn>
                    <a:cxn ang="0">
                      <a:pos x="131" y="45"/>
                    </a:cxn>
                    <a:cxn ang="0">
                      <a:pos x="131" y="65"/>
                    </a:cxn>
                  </a:cxnLst>
                  <a:rect l="0" t="0" r="r" b="b"/>
                  <a:pathLst>
                    <a:path w="131" h="65">
                      <a:moveTo>
                        <a:pt x="131" y="65"/>
                      </a:moveTo>
                      <a:lnTo>
                        <a:pt x="0" y="19"/>
                      </a:lnTo>
                      <a:lnTo>
                        <a:pt x="0" y="0"/>
                      </a:lnTo>
                      <a:lnTo>
                        <a:pt x="131" y="45"/>
                      </a:lnTo>
                      <a:lnTo>
                        <a:pt x="131" y="65"/>
                      </a:lnTo>
                      <a:close/>
                    </a:path>
                  </a:pathLst>
                </a:custGeom>
                <a:solidFill>
                  <a:srgbClr val="242424"/>
                </a:solidFill>
                <a:ln w="9525">
                  <a:noFill/>
                  <a:round/>
                  <a:headEnd/>
                  <a:tailEnd/>
                </a:ln>
              </p:spPr>
              <p:txBody>
                <a:bodyPr/>
                <a:lstStyle/>
                <a:p>
                  <a:endParaRPr lang="en-US" sz="2000"/>
                </a:p>
              </p:txBody>
            </p:sp>
            <p:sp>
              <p:nvSpPr>
                <p:cNvPr id="580822" name="Freeform 214"/>
                <p:cNvSpPr>
                  <a:spLocks/>
                </p:cNvSpPr>
                <p:nvPr/>
              </p:nvSpPr>
              <p:spPr bwMode="auto">
                <a:xfrm>
                  <a:off x="3000" y="1934"/>
                  <a:ext cx="131" cy="65"/>
                </a:xfrm>
                <a:custGeom>
                  <a:avLst/>
                  <a:gdLst/>
                  <a:ahLst/>
                  <a:cxnLst>
                    <a:cxn ang="0">
                      <a:pos x="131" y="65"/>
                    </a:cxn>
                    <a:cxn ang="0">
                      <a:pos x="0" y="19"/>
                    </a:cxn>
                    <a:cxn ang="0">
                      <a:pos x="0" y="0"/>
                    </a:cxn>
                    <a:cxn ang="0">
                      <a:pos x="131" y="46"/>
                    </a:cxn>
                    <a:cxn ang="0">
                      <a:pos x="131" y="65"/>
                    </a:cxn>
                  </a:cxnLst>
                  <a:rect l="0" t="0" r="r" b="b"/>
                  <a:pathLst>
                    <a:path w="131" h="65">
                      <a:moveTo>
                        <a:pt x="131" y="65"/>
                      </a:moveTo>
                      <a:lnTo>
                        <a:pt x="0" y="19"/>
                      </a:lnTo>
                      <a:lnTo>
                        <a:pt x="0" y="0"/>
                      </a:lnTo>
                      <a:lnTo>
                        <a:pt x="131" y="46"/>
                      </a:lnTo>
                      <a:lnTo>
                        <a:pt x="131" y="65"/>
                      </a:lnTo>
                      <a:close/>
                    </a:path>
                  </a:pathLst>
                </a:custGeom>
                <a:solidFill>
                  <a:srgbClr val="242424"/>
                </a:solidFill>
                <a:ln w="9525">
                  <a:noFill/>
                  <a:round/>
                  <a:headEnd/>
                  <a:tailEnd/>
                </a:ln>
              </p:spPr>
              <p:txBody>
                <a:bodyPr/>
                <a:lstStyle/>
                <a:p>
                  <a:endParaRPr lang="en-US" sz="2000"/>
                </a:p>
              </p:txBody>
            </p:sp>
            <p:sp>
              <p:nvSpPr>
                <p:cNvPr id="580823" name="Freeform 215"/>
                <p:cNvSpPr>
                  <a:spLocks/>
                </p:cNvSpPr>
                <p:nvPr/>
              </p:nvSpPr>
              <p:spPr bwMode="auto">
                <a:xfrm>
                  <a:off x="3000" y="1935"/>
                  <a:ext cx="131" cy="66"/>
                </a:xfrm>
                <a:custGeom>
                  <a:avLst/>
                  <a:gdLst/>
                  <a:ahLst/>
                  <a:cxnLst>
                    <a:cxn ang="0">
                      <a:pos x="131" y="66"/>
                    </a:cxn>
                    <a:cxn ang="0">
                      <a:pos x="0" y="19"/>
                    </a:cxn>
                    <a:cxn ang="0">
                      <a:pos x="0" y="0"/>
                    </a:cxn>
                    <a:cxn ang="0">
                      <a:pos x="131" y="45"/>
                    </a:cxn>
                    <a:cxn ang="0">
                      <a:pos x="131" y="66"/>
                    </a:cxn>
                  </a:cxnLst>
                  <a:rect l="0" t="0" r="r" b="b"/>
                  <a:pathLst>
                    <a:path w="131" h="66">
                      <a:moveTo>
                        <a:pt x="131" y="66"/>
                      </a:moveTo>
                      <a:lnTo>
                        <a:pt x="0" y="19"/>
                      </a:lnTo>
                      <a:lnTo>
                        <a:pt x="0" y="0"/>
                      </a:lnTo>
                      <a:lnTo>
                        <a:pt x="131" y="45"/>
                      </a:lnTo>
                      <a:lnTo>
                        <a:pt x="131" y="66"/>
                      </a:lnTo>
                      <a:close/>
                    </a:path>
                  </a:pathLst>
                </a:custGeom>
                <a:solidFill>
                  <a:srgbClr val="242424"/>
                </a:solidFill>
                <a:ln w="9525">
                  <a:noFill/>
                  <a:round/>
                  <a:headEnd/>
                  <a:tailEnd/>
                </a:ln>
              </p:spPr>
              <p:txBody>
                <a:bodyPr/>
                <a:lstStyle/>
                <a:p>
                  <a:endParaRPr lang="en-US" sz="2000"/>
                </a:p>
              </p:txBody>
            </p:sp>
            <p:sp>
              <p:nvSpPr>
                <p:cNvPr id="580824" name="Freeform 216"/>
                <p:cNvSpPr>
                  <a:spLocks/>
                </p:cNvSpPr>
                <p:nvPr/>
              </p:nvSpPr>
              <p:spPr bwMode="auto">
                <a:xfrm>
                  <a:off x="3000" y="1936"/>
                  <a:ext cx="131" cy="65"/>
                </a:xfrm>
                <a:custGeom>
                  <a:avLst/>
                  <a:gdLst/>
                  <a:ahLst/>
                  <a:cxnLst>
                    <a:cxn ang="0">
                      <a:pos x="131" y="65"/>
                    </a:cxn>
                    <a:cxn ang="0">
                      <a:pos x="0" y="19"/>
                    </a:cxn>
                    <a:cxn ang="0">
                      <a:pos x="0" y="0"/>
                    </a:cxn>
                    <a:cxn ang="0">
                      <a:pos x="131" y="45"/>
                    </a:cxn>
                    <a:cxn ang="0">
                      <a:pos x="131" y="65"/>
                    </a:cxn>
                  </a:cxnLst>
                  <a:rect l="0" t="0" r="r" b="b"/>
                  <a:pathLst>
                    <a:path w="131" h="65">
                      <a:moveTo>
                        <a:pt x="131" y="65"/>
                      </a:moveTo>
                      <a:lnTo>
                        <a:pt x="0" y="19"/>
                      </a:lnTo>
                      <a:lnTo>
                        <a:pt x="0" y="0"/>
                      </a:lnTo>
                      <a:lnTo>
                        <a:pt x="131" y="45"/>
                      </a:lnTo>
                      <a:lnTo>
                        <a:pt x="131" y="65"/>
                      </a:lnTo>
                      <a:close/>
                    </a:path>
                  </a:pathLst>
                </a:custGeom>
                <a:solidFill>
                  <a:srgbClr val="242424"/>
                </a:solidFill>
                <a:ln w="9525">
                  <a:noFill/>
                  <a:round/>
                  <a:headEnd/>
                  <a:tailEnd/>
                </a:ln>
              </p:spPr>
              <p:txBody>
                <a:bodyPr/>
                <a:lstStyle/>
                <a:p>
                  <a:endParaRPr lang="en-US" sz="2000"/>
                </a:p>
              </p:txBody>
            </p:sp>
            <p:sp>
              <p:nvSpPr>
                <p:cNvPr id="580825" name="Freeform 217"/>
                <p:cNvSpPr>
                  <a:spLocks/>
                </p:cNvSpPr>
                <p:nvPr/>
              </p:nvSpPr>
              <p:spPr bwMode="auto">
                <a:xfrm>
                  <a:off x="3000" y="1936"/>
                  <a:ext cx="131" cy="65"/>
                </a:xfrm>
                <a:custGeom>
                  <a:avLst/>
                  <a:gdLst/>
                  <a:ahLst/>
                  <a:cxnLst>
                    <a:cxn ang="0">
                      <a:pos x="131" y="65"/>
                    </a:cxn>
                    <a:cxn ang="0">
                      <a:pos x="0" y="20"/>
                    </a:cxn>
                    <a:cxn ang="0">
                      <a:pos x="0" y="0"/>
                    </a:cxn>
                    <a:cxn ang="0">
                      <a:pos x="131" y="45"/>
                    </a:cxn>
                    <a:cxn ang="0">
                      <a:pos x="131" y="65"/>
                    </a:cxn>
                  </a:cxnLst>
                  <a:rect l="0" t="0" r="r" b="b"/>
                  <a:pathLst>
                    <a:path w="131" h="65">
                      <a:moveTo>
                        <a:pt x="131" y="65"/>
                      </a:moveTo>
                      <a:lnTo>
                        <a:pt x="0" y="20"/>
                      </a:lnTo>
                      <a:lnTo>
                        <a:pt x="0" y="0"/>
                      </a:lnTo>
                      <a:lnTo>
                        <a:pt x="131" y="45"/>
                      </a:lnTo>
                      <a:lnTo>
                        <a:pt x="131" y="65"/>
                      </a:lnTo>
                      <a:close/>
                    </a:path>
                  </a:pathLst>
                </a:custGeom>
                <a:solidFill>
                  <a:srgbClr val="323232"/>
                </a:solidFill>
                <a:ln w="9525">
                  <a:noFill/>
                  <a:round/>
                  <a:headEnd/>
                  <a:tailEnd/>
                </a:ln>
              </p:spPr>
              <p:txBody>
                <a:bodyPr/>
                <a:lstStyle/>
                <a:p>
                  <a:endParaRPr lang="en-US" sz="2000"/>
                </a:p>
              </p:txBody>
            </p:sp>
            <p:sp>
              <p:nvSpPr>
                <p:cNvPr id="580826" name="Freeform 218"/>
                <p:cNvSpPr>
                  <a:spLocks/>
                </p:cNvSpPr>
                <p:nvPr/>
              </p:nvSpPr>
              <p:spPr bwMode="auto">
                <a:xfrm>
                  <a:off x="3000" y="1936"/>
                  <a:ext cx="131" cy="65"/>
                </a:xfrm>
                <a:custGeom>
                  <a:avLst/>
                  <a:gdLst/>
                  <a:ahLst/>
                  <a:cxnLst>
                    <a:cxn ang="0">
                      <a:pos x="131" y="65"/>
                    </a:cxn>
                    <a:cxn ang="0">
                      <a:pos x="0" y="20"/>
                    </a:cxn>
                    <a:cxn ang="0">
                      <a:pos x="0" y="0"/>
                    </a:cxn>
                    <a:cxn ang="0">
                      <a:pos x="131" y="45"/>
                    </a:cxn>
                    <a:cxn ang="0">
                      <a:pos x="131" y="65"/>
                    </a:cxn>
                  </a:cxnLst>
                  <a:rect l="0" t="0" r="r" b="b"/>
                  <a:pathLst>
                    <a:path w="131" h="65">
                      <a:moveTo>
                        <a:pt x="131" y="65"/>
                      </a:moveTo>
                      <a:lnTo>
                        <a:pt x="0" y="20"/>
                      </a:lnTo>
                      <a:lnTo>
                        <a:pt x="0" y="0"/>
                      </a:lnTo>
                      <a:lnTo>
                        <a:pt x="131" y="45"/>
                      </a:lnTo>
                      <a:lnTo>
                        <a:pt x="131" y="65"/>
                      </a:lnTo>
                      <a:close/>
                    </a:path>
                  </a:pathLst>
                </a:custGeom>
                <a:solidFill>
                  <a:srgbClr val="323232"/>
                </a:solidFill>
                <a:ln w="9525">
                  <a:noFill/>
                  <a:round/>
                  <a:headEnd/>
                  <a:tailEnd/>
                </a:ln>
              </p:spPr>
              <p:txBody>
                <a:bodyPr/>
                <a:lstStyle/>
                <a:p>
                  <a:endParaRPr lang="en-US" sz="2000"/>
                </a:p>
              </p:txBody>
            </p:sp>
            <p:sp>
              <p:nvSpPr>
                <p:cNvPr id="580827" name="Freeform 219"/>
                <p:cNvSpPr>
                  <a:spLocks/>
                </p:cNvSpPr>
                <p:nvPr/>
              </p:nvSpPr>
              <p:spPr bwMode="auto">
                <a:xfrm>
                  <a:off x="3000" y="1937"/>
                  <a:ext cx="131" cy="65"/>
                </a:xfrm>
                <a:custGeom>
                  <a:avLst/>
                  <a:gdLst/>
                  <a:ahLst/>
                  <a:cxnLst>
                    <a:cxn ang="0">
                      <a:pos x="131" y="65"/>
                    </a:cxn>
                    <a:cxn ang="0">
                      <a:pos x="0" y="19"/>
                    </a:cxn>
                    <a:cxn ang="0">
                      <a:pos x="0" y="0"/>
                    </a:cxn>
                    <a:cxn ang="0">
                      <a:pos x="131" y="45"/>
                    </a:cxn>
                    <a:cxn ang="0">
                      <a:pos x="131" y="65"/>
                    </a:cxn>
                  </a:cxnLst>
                  <a:rect l="0" t="0" r="r" b="b"/>
                  <a:pathLst>
                    <a:path w="131" h="65">
                      <a:moveTo>
                        <a:pt x="131" y="65"/>
                      </a:moveTo>
                      <a:lnTo>
                        <a:pt x="0" y="19"/>
                      </a:lnTo>
                      <a:lnTo>
                        <a:pt x="0" y="0"/>
                      </a:lnTo>
                      <a:lnTo>
                        <a:pt x="131" y="45"/>
                      </a:lnTo>
                      <a:lnTo>
                        <a:pt x="131" y="65"/>
                      </a:lnTo>
                      <a:close/>
                    </a:path>
                  </a:pathLst>
                </a:custGeom>
                <a:solidFill>
                  <a:srgbClr val="323232"/>
                </a:solidFill>
                <a:ln w="9525">
                  <a:noFill/>
                  <a:round/>
                  <a:headEnd/>
                  <a:tailEnd/>
                </a:ln>
              </p:spPr>
              <p:txBody>
                <a:bodyPr/>
                <a:lstStyle/>
                <a:p>
                  <a:endParaRPr lang="en-US" sz="2000"/>
                </a:p>
              </p:txBody>
            </p:sp>
            <p:sp>
              <p:nvSpPr>
                <p:cNvPr id="580828" name="Freeform 220"/>
                <p:cNvSpPr>
                  <a:spLocks/>
                </p:cNvSpPr>
                <p:nvPr/>
              </p:nvSpPr>
              <p:spPr bwMode="auto">
                <a:xfrm>
                  <a:off x="3000" y="1938"/>
                  <a:ext cx="131" cy="64"/>
                </a:xfrm>
                <a:custGeom>
                  <a:avLst/>
                  <a:gdLst/>
                  <a:ahLst/>
                  <a:cxnLst>
                    <a:cxn ang="0">
                      <a:pos x="131" y="64"/>
                    </a:cxn>
                    <a:cxn ang="0">
                      <a:pos x="0" y="19"/>
                    </a:cxn>
                    <a:cxn ang="0">
                      <a:pos x="0" y="0"/>
                    </a:cxn>
                    <a:cxn ang="0">
                      <a:pos x="131" y="44"/>
                    </a:cxn>
                    <a:cxn ang="0">
                      <a:pos x="131" y="64"/>
                    </a:cxn>
                  </a:cxnLst>
                  <a:rect l="0" t="0" r="r" b="b"/>
                  <a:pathLst>
                    <a:path w="131" h="64">
                      <a:moveTo>
                        <a:pt x="131" y="64"/>
                      </a:moveTo>
                      <a:lnTo>
                        <a:pt x="0" y="19"/>
                      </a:lnTo>
                      <a:lnTo>
                        <a:pt x="0" y="0"/>
                      </a:lnTo>
                      <a:lnTo>
                        <a:pt x="131" y="44"/>
                      </a:lnTo>
                      <a:lnTo>
                        <a:pt x="131" y="64"/>
                      </a:lnTo>
                      <a:close/>
                    </a:path>
                  </a:pathLst>
                </a:custGeom>
                <a:solidFill>
                  <a:srgbClr val="323232"/>
                </a:solidFill>
                <a:ln w="9525">
                  <a:noFill/>
                  <a:round/>
                  <a:headEnd/>
                  <a:tailEnd/>
                </a:ln>
              </p:spPr>
              <p:txBody>
                <a:bodyPr/>
                <a:lstStyle/>
                <a:p>
                  <a:endParaRPr lang="en-US" sz="2000"/>
                </a:p>
              </p:txBody>
            </p:sp>
            <p:sp>
              <p:nvSpPr>
                <p:cNvPr id="580829" name="Freeform 221"/>
                <p:cNvSpPr>
                  <a:spLocks/>
                </p:cNvSpPr>
                <p:nvPr/>
              </p:nvSpPr>
              <p:spPr bwMode="auto">
                <a:xfrm>
                  <a:off x="3000" y="1939"/>
                  <a:ext cx="131" cy="63"/>
                </a:xfrm>
                <a:custGeom>
                  <a:avLst/>
                  <a:gdLst/>
                  <a:ahLst/>
                  <a:cxnLst>
                    <a:cxn ang="0">
                      <a:pos x="131" y="63"/>
                    </a:cxn>
                    <a:cxn ang="0">
                      <a:pos x="0" y="18"/>
                    </a:cxn>
                    <a:cxn ang="0">
                      <a:pos x="0" y="0"/>
                    </a:cxn>
                    <a:cxn ang="0">
                      <a:pos x="131" y="44"/>
                    </a:cxn>
                    <a:cxn ang="0">
                      <a:pos x="131" y="63"/>
                    </a:cxn>
                  </a:cxnLst>
                  <a:rect l="0" t="0" r="r" b="b"/>
                  <a:pathLst>
                    <a:path w="131" h="63">
                      <a:moveTo>
                        <a:pt x="131" y="63"/>
                      </a:moveTo>
                      <a:lnTo>
                        <a:pt x="0" y="18"/>
                      </a:lnTo>
                      <a:lnTo>
                        <a:pt x="0" y="0"/>
                      </a:lnTo>
                      <a:lnTo>
                        <a:pt x="131" y="44"/>
                      </a:lnTo>
                      <a:lnTo>
                        <a:pt x="131" y="63"/>
                      </a:lnTo>
                      <a:close/>
                    </a:path>
                  </a:pathLst>
                </a:custGeom>
                <a:solidFill>
                  <a:srgbClr val="323232"/>
                </a:solidFill>
                <a:ln w="9525">
                  <a:noFill/>
                  <a:round/>
                  <a:headEnd/>
                  <a:tailEnd/>
                </a:ln>
              </p:spPr>
              <p:txBody>
                <a:bodyPr/>
                <a:lstStyle/>
                <a:p>
                  <a:endParaRPr lang="en-US" sz="2000"/>
                </a:p>
              </p:txBody>
            </p:sp>
            <p:sp>
              <p:nvSpPr>
                <p:cNvPr id="580830" name="Freeform 222"/>
                <p:cNvSpPr>
                  <a:spLocks/>
                </p:cNvSpPr>
                <p:nvPr/>
              </p:nvSpPr>
              <p:spPr bwMode="auto">
                <a:xfrm>
                  <a:off x="3000" y="1939"/>
                  <a:ext cx="131" cy="63"/>
                </a:xfrm>
                <a:custGeom>
                  <a:avLst/>
                  <a:gdLst/>
                  <a:ahLst/>
                  <a:cxnLst>
                    <a:cxn ang="0">
                      <a:pos x="131" y="63"/>
                    </a:cxn>
                    <a:cxn ang="0">
                      <a:pos x="0" y="18"/>
                    </a:cxn>
                    <a:cxn ang="0">
                      <a:pos x="0" y="0"/>
                    </a:cxn>
                    <a:cxn ang="0">
                      <a:pos x="131" y="44"/>
                    </a:cxn>
                    <a:cxn ang="0">
                      <a:pos x="131" y="63"/>
                    </a:cxn>
                  </a:cxnLst>
                  <a:rect l="0" t="0" r="r" b="b"/>
                  <a:pathLst>
                    <a:path w="131" h="63">
                      <a:moveTo>
                        <a:pt x="131" y="63"/>
                      </a:moveTo>
                      <a:lnTo>
                        <a:pt x="0" y="18"/>
                      </a:lnTo>
                      <a:lnTo>
                        <a:pt x="0" y="0"/>
                      </a:lnTo>
                      <a:lnTo>
                        <a:pt x="131" y="44"/>
                      </a:lnTo>
                      <a:lnTo>
                        <a:pt x="131" y="63"/>
                      </a:lnTo>
                      <a:close/>
                    </a:path>
                  </a:pathLst>
                </a:custGeom>
                <a:solidFill>
                  <a:srgbClr val="323232"/>
                </a:solidFill>
                <a:ln w="9525">
                  <a:noFill/>
                  <a:round/>
                  <a:headEnd/>
                  <a:tailEnd/>
                </a:ln>
              </p:spPr>
              <p:txBody>
                <a:bodyPr/>
                <a:lstStyle/>
                <a:p>
                  <a:endParaRPr lang="en-US" sz="2000"/>
                </a:p>
              </p:txBody>
            </p:sp>
            <p:sp>
              <p:nvSpPr>
                <p:cNvPr id="580831" name="Freeform 223"/>
                <p:cNvSpPr>
                  <a:spLocks/>
                </p:cNvSpPr>
                <p:nvPr/>
              </p:nvSpPr>
              <p:spPr bwMode="auto">
                <a:xfrm>
                  <a:off x="3000" y="1939"/>
                  <a:ext cx="131" cy="63"/>
                </a:xfrm>
                <a:custGeom>
                  <a:avLst/>
                  <a:gdLst/>
                  <a:ahLst/>
                  <a:cxnLst>
                    <a:cxn ang="0">
                      <a:pos x="131" y="63"/>
                    </a:cxn>
                    <a:cxn ang="0">
                      <a:pos x="0" y="19"/>
                    </a:cxn>
                    <a:cxn ang="0">
                      <a:pos x="0" y="0"/>
                    </a:cxn>
                    <a:cxn ang="0">
                      <a:pos x="131" y="45"/>
                    </a:cxn>
                    <a:cxn ang="0">
                      <a:pos x="131" y="63"/>
                    </a:cxn>
                  </a:cxnLst>
                  <a:rect l="0" t="0" r="r" b="b"/>
                  <a:pathLst>
                    <a:path w="131" h="63">
                      <a:moveTo>
                        <a:pt x="131" y="63"/>
                      </a:moveTo>
                      <a:lnTo>
                        <a:pt x="0" y="19"/>
                      </a:lnTo>
                      <a:lnTo>
                        <a:pt x="0" y="0"/>
                      </a:lnTo>
                      <a:lnTo>
                        <a:pt x="131" y="45"/>
                      </a:lnTo>
                      <a:lnTo>
                        <a:pt x="131" y="63"/>
                      </a:lnTo>
                      <a:close/>
                    </a:path>
                  </a:pathLst>
                </a:custGeom>
                <a:solidFill>
                  <a:srgbClr val="323232"/>
                </a:solidFill>
                <a:ln w="9525">
                  <a:noFill/>
                  <a:round/>
                  <a:headEnd/>
                  <a:tailEnd/>
                </a:ln>
              </p:spPr>
              <p:txBody>
                <a:bodyPr/>
                <a:lstStyle/>
                <a:p>
                  <a:endParaRPr lang="en-US" sz="2000"/>
                </a:p>
              </p:txBody>
            </p:sp>
            <p:sp>
              <p:nvSpPr>
                <p:cNvPr id="580832" name="Freeform 224"/>
                <p:cNvSpPr>
                  <a:spLocks/>
                </p:cNvSpPr>
                <p:nvPr/>
              </p:nvSpPr>
              <p:spPr bwMode="auto">
                <a:xfrm>
                  <a:off x="3000" y="1940"/>
                  <a:ext cx="131" cy="63"/>
                </a:xfrm>
                <a:custGeom>
                  <a:avLst/>
                  <a:gdLst/>
                  <a:ahLst/>
                  <a:cxnLst>
                    <a:cxn ang="0">
                      <a:pos x="131" y="63"/>
                    </a:cxn>
                    <a:cxn ang="0">
                      <a:pos x="0" y="18"/>
                    </a:cxn>
                    <a:cxn ang="0">
                      <a:pos x="0" y="0"/>
                    </a:cxn>
                    <a:cxn ang="0">
                      <a:pos x="131" y="44"/>
                    </a:cxn>
                    <a:cxn ang="0">
                      <a:pos x="131" y="63"/>
                    </a:cxn>
                  </a:cxnLst>
                  <a:rect l="0" t="0" r="r" b="b"/>
                  <a:pathLst>
                    <a:path w="131" h="63">
                      <a:moveTo>
                        <a:pt x="131" y="63"/>
                      </a:moveTo>
                      <a:lnTo>
                        <a:pt x="0" y="18"/>
                      </a:lnTo>
                      <a:lnTo>
                        <a:pt x="0" y="0"/>
                      </a:lnTo>
                      <a:lnTo>
                        <a:pt x="131" y="44"/>
                      </a:lnTo>
                      <a:lnTo>
                        <a:pt x="131" y="63"/>
                      </a:lnTo>
                      <a:close/>
                    </a:path>
                  </a:pathLst>
                </a:custGeom>
                <a:solidFill>
                  <a:srgbClr val="323232"/>
                </a:solidFill>
                <a:ln w="9525">
                  <a:noFill/>
                  <a:round/>
                  <a:headEnd/>
                  <a:tailEnd/>
                </a:ln>
              </p:spPr>
              <p:txBody>
                <a:bodyPr/>
                <a:lstStyle/>
                <a:p>
                  <a:endParaRPr lang="en-US" sz="2000"/>
                </a:p>
              </p:txBody>
            </p:sp>
            <p:sp>
              <p:nvSpPr>
                <p:cNvPr id="580833" name="Freeform 225"/>
                <p:cNvSpPr>
                  <a:spLocks/>
                </p:cNvSpPr>
                <p:nvPr/>
              </p:nvSpPr>
              <p:spPr bwMode="auto">
                <a:xfrm>
                  <a:off x="3000" y="1940"/>
                  <a:ext cx="131" cy="63"/>
                </a:xfrm>
                <a:custGeom>
                  <a:avLst/>
                  <a:gdLst/>
                  <a:ahLst/>
                  <a:cxnLst>
                    <a:cxn ang="0">
                      <a:pos x="131" y="63"/>
                    </a:cxn>
                    <a:cxn ang="0">
                      <a:pos x="0" y="19"/>
                    </a:cxn>
                    <a:cxn ang="0">
                      <a:pos x="0" y="0"/>
                    </a:cxn>
                    <a:cxn ang="0">
                      <a:pos x="131" y="44"/>
                    </a:cxn>
                    <a:cxn ang="0">
                      <a:pos x="131" y="63"/>
                    </a:cxn>
                  </a:cxnLst>
                  <a:rect l="0" t="0" r="r" b="b"/>
                  <a:pathLst>
                    <a:path w="131" h="63">
                      <a:moveTo>
                        <a:pt x="131" y="63"/>
                      </a:moveTo>
                      <a:lnTo>
                        <a:pt x="0" y="19"/>
                      </a:lnTo>
                      <a:lnTo>
                        <a:pt x="0" y="0"/>
                      </a:lnTo>
                      <a:lnTo>
                        <a:pt x="131" y="44"/>
                      </a:lnTo>
                      <a:lnTo>
                        <a:pt x="131" y="63"/>
                      </a:lnTo>
                      <a:close/>
                    </a:path>
                  </a:pathLst>
                </a:custGeom>
                <a:solidFill>
                  <a:srgbClr val="323232"/>
                </a:solidFill>
                <a:ln w="9525">
                  <a:noFill/>
                  <a:round/>
                  <a:headEnd/>
                  <a:tailEnd/>
                </a:ln>
              </p:spPr>
              <p:txBody>
                <a:bodyPr/>
                <a:lstStyle/>
                <a:p>
                  <a:endParaRPr lang="en-US" sz="2000"/>
                </a:p>
              </p:txBody>
            </p:sp>
            <p:sp>
              <p:nvSpPr>
                <p:cNvPr id="580834" name="Freeform 226"/>
                <p:cNvSpPr>
                  <a:spLocks/>
                </p:cNvSpPr>
                <p:nvPr/>
              </p:nvSpPr>
              <p:spPr bwMode="auto">
                <a:xfrm>
                  <a:off x="3000" y="1940"/>
                  <a:ext cx="131" cy="64"/>
                </a:xfrm>
                <a:custGeom>
                  <a:avLst/>
                  <a:gdLst/>
                  <a:ahLst/>
                  <a:cxnLst>
                    <a:cxn ang="0">
                      <a:pos x="131" y="64"/>
                    </a:cxn>
                    <a:cxn ang="0">
                      <a:pos x="0" y="20"/>
                    </a:cxn>
                    <a:cxn ang="0">
                      <a:pos x="0" y="0"/>
                    </a:cxn>
                    <a:cxn ang="0">
                      <a:pos x="131" y="44"/>
                    </a:cxn>
                    <a:cxn ang="0">
                      <a:pos x="131" y="64"/>
                    </a:cxn>
                  </a:cxnLst>
                  <a:rect l="0" t="0" r="r" b="b"/>
                  <a:pathLst>
                    <a:path w="131" h="64">
                      <a:moveTo>
                        <a:pt x="131" y="64"/>
                      </a:moveTo>
                      <a:lnTo>
                        <a:pt x="0" y="20"/>
                      </a:lnTo>
                      <a:lnTo>
                        <a:pt x="0" y="0"/>
                      </a:lnTo>
                      <a:lnTo>
                        <a:pt x="131" y="44"/>
                      </a:lnTo>
                      <a:lnTo>
                        <a:pt x="131" y="64"/>
                      </a:lnTo>
                      <a:close/>
                    </a:path>
                  </a:pathLst>
                </a:custGeom>
                <a:solidFill>
                  <a:srgbClr val="323232"/>
                </a:solidFill>
                <a:ln w="9525">
                  <a:noFill/>
                  <a:round/>
                  <a:headEnd/>
                  <a:tailEnd/>
                </a:ln>
              </p:spPr>
              <p:txBody>
                <a:bodyPr/>
                <a:lstStyle/>
                <a:p>
                  <a:endParaRPr lang="en-US" sz="2000"/>
                </a:p>
              </p:txBody>
            </p:sp>
            <p:sp>
              <p:nvSpPr>
                <p:cNvPr id="580835" name="Freeform 227"/>
                <p:cNvSpPr>
                  <a:spLocks/>
                </p:cNvSpPr>
                <p:nvPr/>
              </p:nvSpPr>
              <p:spPr bwMode="auto">
                <a:xfrm>
                  <a:off x="3000" y="1940"/>
                  <a:ext cx="131" cy="64"/>
                </a:xfrm>
                <a:custGeom>
                  <a:avLst/>
                  <a:gdLst/>
                  <a:ahLst/>
                  <a:cxnLst>
                    <a:cxn ang="0">
                      <a:pos x="131" y="64"/>
                    </a:cxn>
                    <a:cxn ang="0">
                      <a:pos x="0" y="20"/>
                    </a:cxn>
                    <a:cxn ang="0">
                      <a:pos x="0" y="0"/>
                    </a:cxn>
                    <a:cxn ang="0">
                      <a:pos x="131" y="45"/>
                    </a:cxn>
                    <a:cxn ang="0">
                      <a:pos x="131" y="64"/>
                    </a:cxn>
                  </a:cxnLst>
                  <a:rect l="0" t="0" r="r" b="b"/>
                  <a:pathLst>
                    <a:path w="131" h="64">
                      <a:moveTo>
                        <a:pt x="131" y="64"/>
                      </a:moveTo>
                      <a:lnTo>
                        <a:pt x="0" y="20"/>
                      </a:lnTo>
                      <a:lnTo>
                        <a:pt x="0" y="0"/>
                      </a:lnTo>
                      <a:lnTo>
                        <a:pt x="131" y="45"/>
                      </a:lnTo>
                      <a:lnTo>
                        <a:pt x="131" y="64"/>
                      </a:lnTo>
                      <a:close/>
                    </a:path>
                  </a:pathLst>
                </a:custGeom>
                <a:solidFill>
                  <a:srgbClr val="323232"/>
                </a:solidFill>
                <a:ln w="9525">
                  <a:noFill/>
                  <a:round/>
                  <a:headEnd/>
                  <a:tailEnd/>
                </a:ln>
              </p:spPr>
              <p:txBody>
                <a:bodyPr/>
                <a:lstStyle/>
                <a:p>
                  <a:endParaRPr lang="en-US" sz="2000"/>
                </a:p>
              </p:txBody>
            </p:sp>
            <p:sp>
              <p:nvSpPr>
                <p:cNvPr id="580836" name="Freeform 228"/>
                <p:cNvSpPr>
                  <a:spLocks/>
                </p:cNvSpPr>
                <p:nvPr/>
              </p:nvSpPr>
              <p:spPr bwMode="auto">
                <a:xfrm>
                  <a:off x="3000" y="1941"/>
                  <a:ext cx="131" cy="64"/>
                </a:xfrm>
                <a:custGeom>
                  <a:avLst/>
                  <a:gdLst/>
                  <a:ahLst/>
                  <a:cxnLst>
                    <a:cxn ang="0">
                      <a:pos x="131" y="64"/>
                    </a:cxn>
                    <a:cxn ang="0">
                      <a:pos x="0" y="19"/>
                    </a:cxn>
                    <a:cxn ang="0">
                      <a:pos x="0" y="0"/>
                    </a:cxn>
                    <a:cxn ang="0">
                      <a:pos x="131" y="44"/>
                    </a:cxn>
                    <a:cxn ang="0">
                      <a:pos x="131" y="64"/>
                    </a:cxn>
                  </a:cxnLst>
                  <a:rect l="0" t="0" r="r" b="b"/>
                  <a:pathLst>
                    <a:path w="131" h="64">
                      <a:moveTo>
                        <a:pt x="131" y="64"/>
                      </a:moveTo>
                      <a:lnTo>
                        <a:pt x="0" y="19"/>
                      </a:lnTo>
                      <a:lnTo>
                        <a:pt x="0" y="0"/>
                      </a:lnTo>
                      <a:lnTo>
                        <a:pt x="131" y="44"/>
                      </a:lnTo>
                      <a:lnTo>
                        <a:pt x="131" y="64"/>
                      </a:lnTo>
                      <a:close/>
                    </a:path>
                  </a:pathLst>
                </a:custGeom>
                <a:solidFill>
                  <a:srgbClr val="323232"/>
                </a:solidFill>
                <a:ln w="9525">
                  <a:noFill/>
                  <a:round/>
                  <a:headEnd/>
                  <a:tailEnd/>
                </a:ln>
              </p:spPr>
              <p:txBody>
                <a:bodyPr/>
                <a:lstStyle/>
                <a:p>
                  <a:endParaRPr lang="en-US" sz="2000"/>
                </a:p>
              </p:txBody>
            </p:sp>
            <p:sp>
              <p:nvSpPr>
                <p:cNvPr id="580837" name="Freeform 229"/>
                <p:cNvSpPr>
                  <a:spLocks/>
                </p:cNvSpPr>
                <p:nvPr/>
              </p:nvSpPr>
              <p:spPr bwMode="auto">
                <a:xfrm>
                  <a:off x="3000" y="1942"/>
                  <a:ext cx="131" cy="63"/>
                </a:xfrm>
                <a:custGeom>
                  <a:avLst/>
                  <a:gdLst/>
                  <a:ahLst/>
                  <a:cxnLst>
                    <a:cxn ang="0">
                      <a:pos x="131" y="63"/>
                    </a:cxn>
                    <a:cxn ang="0">
                      <a:pos x="0" y="19"/>
                    </a:cxn>
                    <a:cxn ang="0">
                      <a:pos x="0" y="0"/>
                    </a:cxn>
                    <a:cxn ang="0">
                      <a:pos x="131" y="43"/>
                    </a:cxn>
                    <a:cxn ang="0">
                      <a:pos x="131" y="63"/>
                    </a:cxn>
                  </a:cxnLst>
                  <a:rect l="0" t="0" r="r" b="b"/>
                  <a:pathLst>
                    <a:path w="131" h="63">
                      <a:moveTo>
                        <a:pt x="131" y="63"/>
                      </a:moveTo>
                      <a:lnTo>
                        <a:pt x="0" y="19"/>
                      </a:lnTo>
                      <a:lnTo>
                        <a:pt x="0" y="0"/>
                      </a:lnTo>
                      <a:lnTo>
                        <a:pt x="131" y="43"/>
                      </a:lnTo>
                      <a:lnTo>
                        <a:pt x="131" y="63"/>
                      </a:lnTo>
                      <a:close/>
                    </a:path>
                  </a:pathLst>
                </a:custGeom>
                <a:solidFill>
                  <a:srgbClr val="323232"/>
                </a:solidFill>
                <a:ln w="9525">
                  <a:noFill/>
                  <a:round/>
                  <a:headEnd/>
                  <a:tailEnd/>
                </a:ln>
              </p:spPr>
              <p:txBody>
                <a:bodyPr/>
                <a:lstStyle/>
                <a:p>
                  <a:endParaRPr lang="en-US" sz="2000"/>
                </a:p>
              </p:txBody>
            </p:sp>
            <p:sp>
              <p:nvSpPr>
                <p:cNvPr id="580838" name="Freeform 230"/>
                <p:cNvSpPr>
                  <a:spLocks/>
                </p:cNvSpPr>
                <p:nvPr/>
              </p:nvSpPr>
              <p:spPr bwMode="auto">
                <a:xfrm>
                  <a:off x="3000" y="1942"/>
                  <a:ext cx="131" cy="63"/>
                </a:xfrm>
                <a:custGeom>
                  <a:avLst/>
                  <a:gdLst/>
                  <a:ahLst/>
                  <a:cxnLst>
                    <a:cxn ang="0">
                      <a:pos x="131" y="63"/>
                    </a:cxn>
                    <a:cxn ang="0">
                      <a:pos x="0" y="20"/>
                    </a:cxn>
                    <a:cxn ang="0">
                      <a:pos x="0" y="0"/>
                    </a:cxn>
                    <a:cxn ang="0">
                      <a:pos x="131" y="45"/>
                    </a:cxn>
                    <a:cxn ang="0">
                      <a:pos x="131" y="63"/>
                    </a:cxn>
                  </a:cxnLst>
                  <a:rect l="0" t="0" r="r" b="b"/>
                  <a:pathLst>
                    <a:path w="131" h="63">
                      <a:moveTo>
                        <a:pt x="131" y="63"/>
                      </a:moveTo>
                      <a:lnTo>
                        <a:pt x="0" y="20"/>
                      </a:lnTo>
                      <a:lnTo>
                        <a:pt x="0" y="0"/>
                      </a:lnTo>
                      <a:lnTo>
                        <a:pt x="131" y="45"/>
                      </a:lnTo>
                      <a:lnTo>
                        <a:pt x="131" y="63"/>
                      </a:lnTo>
                      <a:close/>
                    </a:path>
                  </a:pathLst>
                </a:custGeom>
                <a:solidFill>
                  <a:srgbClr val="323232"/>
                </a:solidFill>
                <a:ln w="9525">
                  <a:noFill/>
                  <a:round/>
                  <a:headEnd/>
                  <a:tailEnd/>
                </a:ln>
              </p:spPr>
              <p:txBody>
                <a:bodyPr/>
                <a:lstStyle/>
                <a:p>
                  <a:endParaRPr lang="en-US" sz="2000"/>
                </a:p>
              </p:txBody>
            </p:sp>
            <p:sp>
              <p:nvSpPr>
                <p:cNvPr id="580839" name="Freeform 231"/>
                <p:cNvSpPr>
                  <a:spLocks/>
                </p:cNvSpPr>
                <p:nvPr/>
              </p:nvSpPr>
              <p:spPr bwMode="auto">
                <a:xfrm>
                  <a:off x="3000" y="1943"/>
                  <a:ext cx="131" cy="62"/>
                </a:xfrm>
                <a:custGeom>
                  <a:avLst/>
                  <a:gdLst/>
                  <a:ahLst/>
                  <a:cxnLst>
                    <a:cxn ang="0">
                      <a:pos x="131" y="62"/>
                    </a:cxn>
                    <a:cxn ang="0">
                      <a:pos x="0" y="19"/>
                    </a:cxn>
                    <a:cxn ang="0">
                      <a:pos x="0" y="0"/>
                    </a:cxn>
                    <a:cxn ang="0">
                      <a:pos x="131" y="44"/>
                    </a:cxn>
                    <a:cxn ang="0">
                      <a:pos x="131" y="62"/>
                    </a:cxn>
                  </a:cxnLst>
                  <a:rect l="0" t="0" r="r" b="b"/>
                  <a:pathLst>
                    <a:path w="131" h="62">
                      <a:moveTo>
                        <a:pt x="131" y="62"/>
                      </a:moveTo>
                      <a:lnTo>
                        <a:pt x="0" y="19"/>
                      </a:lnTo>
                      <a:lnTo>
                        <a:pt x="0" y="0"/>
                      </a:lnTo>
                      <a:lnTo>
                        <a:pt x="131" y="44"/>
                      </a:lnTo>
                      <a:lnTo>
                        <a:pt x="131" y="62"/>
                      </a:lnTo>
                      <a:close/>
                    </a:path>
                  </a:pathLst>
                </a:custGeom>
                <a:solidFill>
                  <a:srgbClr val="323232"/>
                </a:solidFill>
                <a:ln w="9525">
                  <a:noFill/>
                  <a:round/>
                  <a:headEnd/>
                  <a:tailEnd/>
                </a:ln>
              </p:spPr>
              <p:txBody>
                <a:bodyPr/>
                <a:lstStyle/>
                <a:p>
                  <a:endParaRPr lang="en-US" sz="2000"/>
                </a:p>
              </p:txBody>
            </p:sp>
            <p:sp>
              <p:nvSpPr>
                <p:cNvPr id="580840" name="Freeform 232"/>
                <p:cNvSpPr>
                  <a:spLocks/>
                </p:cNvSpPr>
                <p:nvPr/>
              </p:nvSpPr>
              <p:spPr bwMode="auto">
                <a:xfrm>
                  <a:off x="3000" y="1943"/>
                  <a:ext cx="131" cy="62"/>
                </a:xfrm>
                <a:custGeom>
                  <a:avLst/>
                  <a:gdLst/>
                  <a:ahLst/>
                  <a:cxnLst>
                    <a:cxn ang="0">
                      <a:pos x="131" y="62"/>
                    </a:cxn>
                    <a:cxn ang="0">
                      <a:pos x="0" y="19"/>
                    </a:cxn>
                    <a:cxn ang="0">
                      <a:pos x="0" y="0"/>
                    </a:cxn>
                    <a:cxn ang="0">
                      <a:pos x="131" y="44"/>
                    </a:cxn>
                    <a:cxn ang="0">
                      <a:pos x="131" y="62"/>
                    </a:cxn>
                  </a:cxnLst>
                  <a:rect l="0" t="0" r="r" b="b"/>
                  <a:pathLst>
                    <a:path w="131" h="62">
                      <a:moveTo>
                        <a:pt x="131" y="62"/>
                      </a:moveTo>
                      <a:lnTo>
                        <a:pt x="0" y="19"/>
                      </a:lnTo>
                      <a:lnTo>
                        <a:pt x="0" y="0"/>
                      </a:lnTo>
                      <a:lnTo>
                        <a:pt x="131" y="44"/>
                      </a:lnTo>
                      <a:lnTo>
                        <a:pt x="131" y="62"/>
                      </a:lnTo>
                      <a:close/>
                    </a:path>
                  </a:pathLst>
                </a:custGeom>
                <a:solidFill>
                  <a:srgbClr val="444444"/>
                </a:solidFill>
                <a:ln w="9525">
                  <a:noFill/>
                  <a:round/>
                  <a:headEnd/>
                  <a:tailEnd/>
                </a:ln>
              </p:spPr>
              <p:txBody>
                <a:bodyPr/>
                <a:lstStyle/>
                <a:p>
                  <a:endParaRPr lang="en-US" sz="2000"/>
                </a:p>
              </p:txBody>
            </p:sp>
            <p:sp>
              <p:nvSpPr>
                <p:cNvPr id="580841" name="Freeform 233"/>
                <p:cNvSpPr>
                  <a:spLocks/>
                </p:cNvSpPr>
                <p:nvPr/>
              </p:nvSpPr>
              <p:spPr bwMode="auto">
                <a:xfrm>
                  <a:off x="3000" y="1944"/>
                  <a:ext cx="131" cy="62"/>
                </a:xfrm>
                <a:custGeom>
                  <a:avLst/>
                  <a:gdLst/>
                  <a:ahLst/>
                  <a:cxnLst>
                    <a:cxn ang="0">
                      <a:pos x="131" y="62"/>
                    </a:cxn>
                    <a:cxn ang="0">
                      <a:pos x="0" y="18"/>
                    </a:cxn>
                    <a:cxn ang="0">
                      <a:pos x="0" y="0"/>
                    </a:cxn>
                    <a:cxn ang="0">
                      <a:pos x="131" y="43"/>
                    </a:cxn>
                    <a:cxn ang="0">
                      <a:pos x="131" y="62"/>
                    </a:cxn>
                  </a:cxnLst>
                  <a:rect l="0" t="0" r="r" b="b"/>
                  <a:pathLst>
                    <a:path w="131" h="62">
                      <a:moveTo>
                        <a:pt x="131" y="62"/>
                      </a:moveTo>
                      <a:lnTo>
                        <a:pt x="0" y="18"/>
                      </a:lnTo>
                      <a:lnTo>
                        <a:pt x="0" y="0"/>
                      </a:lnTo>
                      <a:lnTo>
                        <a:pt x="131" y="43"/>
                      </a:lnTo>
                      <a:lnTo>
                        <a:pt x="131" y="62"/>
                      </a:lnTo>
                      <a:close/>
                    </a:path>
                  </a:pathLst>
                </a:custGeom>
                <a:solidFill>
                  <a:srgbClr val="444444"/>
                </a:solidFill>
                <a:ln w="9525">
                  <a:noFill/>
                  <a:round/>
                  <a:headEnd/>
                  <a:tailEnd/>
                </a:ln>
              </p:spPr>
              <p:txBody>
                <a:bodyPr/>
                <a:lstStyle/>
                <a:p>
                  <a:endParaRPr lang="en-US" sz="2000"/>
                </a:p>
              </p:txBody>
            </p:sp>
            <p:sp>
              <p:nvSpPr>
                <p:cNvPr id="580842" name="Freeform 234"/>
                <p:cNvSpPr>
                  <a:spLocks/>
                </p:cNvSpPr>
                <p:nvPr/>
              </p:nvSpPr>
              <p:spPr bwMode="auto">
                <a:xfrm>
                  <a:off x="3000" y="1944"/>
                  <a:ext cx="131" cy="62"/>
                </a:xfrm>
                <a:custGeom>
                  <a:avLst/>
                  <a:gdLst/>
                  <a:ahLst/>
                  <a:cxnLst>
                    <a:cxn ang="0">
                      <a:pos x="131" y="62"/>
                    </a:cxn>
                    <a:cxn ang="0">
                      <a:pos x="0" y="19"/>
                    </a:cxn>
                    <a:cxn ang="0">
                      <a:pos x="0" y="0"/>
                    </a:cxn>
                    <a:cxn ang="0">
                      <a:pos x="131" y="43"/>
                    </a:cxn>
                    <a:cxn ang="0">
                      <a:pos x="131" y="62"/>
                    </a:cxn>
                  </a:cxnLst>
                  <a:rect l="0" t="0" r="r" b="b"/>
                  <a:pathLst>
                    <a:path w="131" h="62">
                      <a:moveTo>
                        <a:pt x="131" y="62"/>
                      </a:moveTo>
                      <a:lnTo>
                        <a:pt x="0" y="19"/>
                      </a:lnTo>
                      <a:lnTo>
                        <a:pt x="0" y="0"/>
                      </a:lnTo>
                      <a:lnTo>
                        <a:pt x="131" y="43"/>
                      </a:lnTo>
                      <a:lnTo>
                        <a:pt x="131" y="62"/>
                      </a:lnTo>
                      <a:close/>
                    </a:path>
                  </a:pathLst>
                </a:custGeom>
                <a:solidFill>
                  <a:srgbClr val="444444"/>
                </a:solidFill>
                <a:ln w="9525">
                  <a:noFill/>
                  <a:round/>
                  <a:headEnd/>
                  <a:tailEnd/>
                </a:ln>
              </p:spPr>
              <p:txBody>
                <a:bodyPr/>
                <a:lstStyle/>
                <a:p>
                  <a:endParaRPr lang="en-US" sz="2000"/>
                </a:p>
              </p:txBody>
            </p:sp>
            <p:sp>
              <p:nvSpPr>
                <p:cNvPr id="580843" name="Freeform 235"/>
                <p:cNvSpPr>
                  <a:spLocks/>
                </p:cNvSpPr>
                <p:nvPr/>
              </p:nvSpPr>
              <p:spPr bwMode="auto">
                <a:xfrm>
                  <a:off x="3000" y="1945"/>
                  <a:ext cx="131" cy="62"/>
                </a:xfrm>
                <a:custGeom>
                  <a:avLst/>
                  <a:gdLst/>
                  <a:ahLst/>
                  <a:cxnLst>
                    <a:cxn ang="0">
                      <a:pos x="131" y="62"/>
                    </a:cxn>
                    <a:cxn ang="0">
                      <a:pos x="0" y="19"/>
                    </a:cxn>
                    <a:cxn ang="0">
                      <a:pos x="0" y="0"/>
                    </a:cxn>
                    <a:cxn ang="0">
                      <a:pos x="131" y="43"/>
                    </a:cxn>
                    <a:cxn ang="0">
                      <a:pos x="131" y="62"/>
                    </a:cxn>
                  </a:cxnLst>
                  <a:rect l="0" t="0" r="r" b="b"/>
                  <a:pathLst>
                    <a:path w="131" h="62">
                      <a:moveTo>
                        <a:pt x="131" y="62"/>
                      </a:moveTo>
                      <a:lnTo>
                        <a:pt x="0" y="19"/>
                      </a:lnTo>
                      <a:lnTo>
                        <a:pt x="0" y="0"/>
                      </a:lnTo>
                      <a:lnTo>
                        <a:pt x="131" y="43"/>
                      </a:lnTo>
                      <a:lnTo>
                        <a:pt x="131" y="62"/>
                      </a:lnTo>
                      <a:close/>
                    </a:path>
                  </a:pathLst>
                </a:custGeom>
                <a:solidFill>
                  <a:srgbClr val="444444"/>
                </a:solidFill>
                <a:ln w="9525">
                  <a:noFill/>
                  <a:round/>
                  <a:headEnd/>
                  <a:tailEnd/>
                </a:ln>
              </p:spPr>
              <p:txBody>
                <a:bodyPr/>
                <a:lstStyle/>
                <a:p>
                  <a:endParaRPr lang="en-US" sz="2000"/>
                </a:p>
              </p:txBody>
            </p:sp>
            <p:sp>
              <p:nvSpPr>
                <p:cNvPr id="580844" name="Freeform 236"/>
                <p:cNvSpPr>
                  <a:spLocks/>
                </p:cNvSpPr>
                <p:nvPr/>
              </p:nvSpPr>
              <p:spPr bwMode="auto">
                <a:xfrm>
                  <a:off x="3000" y="1946"/>
                  <a:ext cx="131" cy="61"/>
                </a:xfrm>
                <a:custGeom>
                  <a:avLst/>
                  <a:gdLst/>
                  <a:ahLst/>
                  <a:cxnLst>
                    <a:cxn ang="0">
                      <a:pos x="131" y="61"/>
                    </a:cxn>
                    <a:cxn ang="0">
                      <a:pos x="0" y="18"/>
                    </a:cxn>
                    <a:cxn ang="0">
                      <a:pos x="0" y="0"/>
                    </a:cxn>
                    <a:cxn ang="0">
                      <a:pos x="131" y="43"/>
                    </a:cxn>
                    <a:cxn ang="0">
                      <a:pos x="131" y="61"/>
                    </a:cxn>
                  </a:cxnLst>
                  <a:rect l="0" t="0" r="r" b="b"/>
                  <a:pathLst>
                    <a:path w="131" h="61">
                      <a:moveTo>
                        <a:pt x="131" y="61"/>
                      </a:moveTo>
                      <a:lnTo>
                        <a:pt x="0" y="18"/>
                      </a:lnTo>
                      <a:lnTo>
                        <a:pt x="0" y="0"/>
                      </a:lnTo>
                      <a:lnTo>
                        <a:pt x="131" y="43"/>
                      </a:lnTo>
                      <a:lnTo>
                        <a:pt x="131" y="61"/>
                      </a:lnTo>
                      <a:close/>
                    </a:path>
                  </a:pathLst>
                </a:custGeom>
                <a:solidFill>
                  <a:srgbClr val="444444"/>
                </a:solidFill>
                <a:ln w="9525">
                  <a:noFill/>
                  <a:round/>
                  <a:headEnd/>
                  <a:tailEnd/>
                </a:ln>
              </p:spPr>
              <p:txBody>
                <a:bodyPr/>
                <a:lstStyle/>
                <a:p>
                  <a:endParaRPr lang="en-US" sz="2000"/>
                </a:p>
              </p:txBody>
            </p:sp>
            <p:sp>
              <p:nvSpPr>
                <p:cNvPr id="580845" name="Freeform 237"/>
                <p:cNvSpPr>
                  <a:spLocks/>
                </p:cNvSpPr>
                <p:nvPr/>
              </p:nvSpPr>
              <p:spPr bwMode="auto">
                <a:xfrm>
                  <a:off x="3000" y="1946"/>
                  <a:ext cx="131" cy="62"/>
                </a:xfrm>
                <a:custGeom>
                  <a:avLst/>
                  <a:gdLst/>
                  <a:ahLst/>
                  <a:cxnLst>
                    <a:cxn ang="0">
                      <a:pos x="131" y="62"/>
                    </a:cxn>
                    <a:cxn ang="0">
                      <a:pos x="0" y="18"/>
                    </a:cxn>
                    <a:cxn ang="0">
                      <a:pos x="0" y="0"/>
                    </a:cxn>
                    <a:cxn ang="0">
                      <a:pos x="131" y="43"/>
                    </a:cxn>
                    <a:cxn ang="0">
                      <a:pos x="131" y="62"/>
                    </a:cxn>
                  </a:cxnLst>
                  <a:rect l="0" t="0" r="r" b="b"/>
                  <a:pathLst>
                    <a:path w="131" h="62">
                      <a:moveTo>
                        <a:pt x="131" y="62"/>
                      </a:moveTo>
                      <a:lnTo>
                        <a:pt x="0" y="18"/>
                      </a:lnTo>
                      <a:lnTo>
                        <a:pt x="0" y="0"/>
                      </a:lnTo>
                      <a:lnTo>
                        <a:pt x="131" y="43"/>
                      </a:lnTo>
                      <a:lnTo>
                        <a:pt x="131" y="62"/>
                      </a:lnTo>
                      <a:close/>
                    </a:path>
                  </a:pathLst>
                </a:custGeom>
                <a:solidFill>
                  <a:srgbClr val="444444"/>
                </a:solidFill>
                <a:ln w="9525">
                  <a:noFill/>
                  <a:round/>
                  <a:headEnd/>
                  <a:tailEnd/>
                </a:ln>
              </p:spPr>
              <p:txBody>
                <a:bodyPr/>
                <a:lstStyle/>
                <a:p>
                  <a:endParaRPr lang="en-US" sz="2000"/>
                </a:p>
              </p:txBody>
            </p:sp>
            <p:sp>
              <p:nvSpPr>
                <p:cNvPr id="580846" name="Freeform 238"/>
                <p:cNvSpPr>
                  <a:spLocks/>
                </p:cNvSpPr>
                <p:nvPr/>
              </p:nvSpPr>
              <p:spPr bwMode="auto">
                <a:xfrm>
                  <a:off x="3000" y="1946"/>
                  <a:ext cx="131" cy="62"/>
                </a:xfrm>
                <a:custGeom>
                  <a:avLst/>
                  <a:gdLst/>
                  <a:ahLst/>
                  <a:cxnLst>
                    <a:cxn ang="0">
                      <a:pos x="131" y="62"/>
                    </a:cxn>
                    <a:cxn ang="0">
                      <a:pos x="0" y="19"/>
                    </a:cxn>
                    <a:cxn ang="0">
                      <a:pos x="0" y="0"/>
                    </a:cxn>
                    <a:cxn ang="0">
                      <a:pos x="131" y="44"/>
                    </a:cxn>
                    <a:cxn ang="0">
                      <a:pos x="131" y="62"/>
                    </a:cxn>
                  </a:cxnLst>
                  <a:rect l="0" t="0" r="r" b="b"/>
                  <a:pathLst>
                    <a:path w="131" h="62">
                      <a:moveTo>
                        <a:pt x="131" y="62"/>
                      </a:moveTo>
                      <a:lnTo>
                        <a:pt x="0" y="19"/>
                      </a:lnTo>
                      <a:lnTo>
                        <a:pt x="0" y="0"/>
                      </a:lnTo>
                      <a:lnTo>
                        <a:pt x="131" y="44"/>
                      </a:lnTo>
                      <a:lnTo>
                        <a:pt x="131" y="62"/>
                      </a:lnTo>
                      <a:close/>
                    </a:path>
                  </a:pathLst>
                </a:custGeom>
                <a:solidFill>
                  <a:srgbClr val="444444"/>
                </a:solidFill>
                <a:ln w="9525">
                  <a:noFill/>
                  <a:round/>
                  <a:headEnd/>
                  <a:tailEnd/>
                </a:ln>
              </p:spPr>
              <p:txBody>
                <a:bodyPr/>
                <a:lstStyle/>
                <a:p>
                  <a:endParaRPr lang="en-US" sz="2000"/>
                </a:p>
              </p:txBody>
            </p:sp>
            <p:sp>
              <p:nvSpPr>
                <p:cNvPr id="580847" name="Freeform 239"/>
                <p:cNvSpPr>
                  <a:spLocks/>
                </p:cNvSpPr>
                <p:nvPr/>
              </p:nvSpPr>
              <p:spPr bwMode="auto">
                <a:xfrm>
                  <a:off x="3000" y="1947"/>
                  <a:ext cx="131" cy="62"/>
                </a:xfrm>
                <a:custGeom>
                  <a:avLst/>
                  <a:gdLst/>
                  <a:ahLst/>
                  <a:cxnLst>
                    <a:cxn ang="0">
                      <a:pos x="131" y="62"/>
                    </a:cxn>
                    <a:cxn ang="0">
                      <a:pos x="0" y="19"/>
                    </a:cxn>
                    <a:cxn ang="0">
                      <a:pos x="0" y="0"/>
                    </a:cxn>
                    <a:cxn ang="0">
                      <a:pos x="131" y="43"/>
                    </a:cxn>
                    <a:cxn ang="0">
                      <a:pos x="131" y="62"/>
                    </a:cxn>
                  </a:cxnLst>
                  <a:rect l="0" t="0" r="r" b="b"/>
                  <a:pathLst>
                    <a:path w="131" h="62">
                      <a:moveTo>
                        <a:pt x="131" y="62"/>
                      </a:moveTo>
                      <a:lnTo>
                        <a:pt x="0" y="19"/>
                      </a:lnTo>
                      <a:lnTo>
                        <a:pt x="0" y="0"/>
                      </a:lnTo>
                      <a:lnTo>
                        <a:pt x="131" y="43"/>
                      </a:lnTo>
                      <a:lnTo>
                        <a:pt x="131" y="62"/>
                      </a:lnTo>
                      <a:close/>
                    </a:path>
                  </a:pathLst>
                </a:custGeom>
                <a:solidFill>
                  <a:srgbClr val="444444"/>
                </a:solidFill>
                <a:ln w="9525">
                  <a:noFill/>
                  <a:round/>
                  <a:headEnd/>
                  <a:tailEnd/>
                </a:ln>
              </p:spPr>
              <p:txBody>
                <a:bodyPr/>
                <a:lstStyle/>
                <a:p>
                  <a:endParaRPr lang="en-US" sz="2000"/>
                </a:p>
              </p:txBody>
            </p:sp>
            <p:sp>
              <p:nvSpPr>
                <p:cNvPr id="580848" name="Freeform 240"/>
                <p:cNvSpPr>
                  <a:spLocks/>
                </p:cNvSpPr>
                <p:nvPr/>
              </p:nvSpPr>
              <p:spPr bwMode="auto">
                <a:xfrm>
                  <a:off x="3000" y="1948"/>
                  <a:ext cx="131" cy="61"/>
                </a:xfrm>
                <a:custGeom>
                  <a:avLst/>
                  <a:gdLst/>
                  <a:ahLst/>
                  <a:cxnLst>
                    <a:cxn ang="0">
                      <a:pos x="131" y="61"/>
                    </a:cxn>
                    <a:cxn ang="0">
                      <a:pos x="0" y="18"/>
                    </a:cxn>
                    <a:cxn ang="0">
                      <a:pos x="0" y="0"/>
                    </a:cxn>
                    <a:cxn ang="0">
                      <a:pos x="131" y="42"/>
                    </a:cxn>
                    <a:cxn ang="0">
                      <a:pos x="131" y="61"/>
                    </a:cxn>
                  </a:cxnLst>
                  <a:rect l="0" t="0" r="r" b="b"/>
                  <a:pathLst>
                    <a:path w="131" h="61">
                      <a:moveTo>
                        <a:pt x="131" y="61"/>
                      </a:moveTo>
                      <a:lnTo>
                        <a:pt x="0" y="18"/>
                      </a:lnTo>
                      <a:lnTo>
                        <a:pt x="0" y="0"/>
                      </a:lnTo>
                      <a:lnTo>
                        <a:pt x="131" y="42"/>
                      </a:lnTo>
                      <a:lnTo>
                        <a:pt x="131" y="61"/>
                      </a:lnTo>
                      <a:close/>
                    </a:path>
                  </a:pathLst>
                </a:custGeom>
                <a:solidFill>
                  <a:srgbClr val="444444"/>
                </a:solidFill>
                <a:ln w="9525">
                  <a:noFill/>
                  <a:round/>
                  <a:headEnd/>
                  <a:tailEnd/>
                </a:ln>
              </p:spPr>
              <p:txBody>
                <a:bodyPr/>
                <a:lstStyle/>
                <a:p>
                  <a:endParaRPr lang="en-US" sz="2000"/>
                </a:p>
              </p:txBody>
            </p:sp>
            <p:sp>
              <p:nvSpPr>
                <p:cNvPr id="580849" name="Freeform 241"/>
                <p:cNvSpPr>
                  <a:spLocks/>
                </p:cNvSpPr>
                <p:nvPr/>
              </p:nvSpPr>
              <p:spPr bwMode="auto">
                <a:xfrm>
                  <a:off x="3000" y="1949"/>
                  <a:ext cx="131" cy="60"/>
                </a:xfrm>
                <a:custGeom>
                  <a:avLst/>
                  <a:gdLst/>
                  <a:ahLst/>
                  <a:cxnLst>
                    <a:cxn ang="0">
                      <a:pos x="131" y="60"/>
                    </a:cxn>
                    <a:cxn ang="0">
                      <a:pos x="0" y="18"/>
                    </a:cxn>
                    <a:cxn ang="0">
                      <a:pos x="0" y="0"/>
                    </a:cxn>
                    <a:cxn ang="0">
                      <a:pos x="131" y="41"/>
                    </a:cxn>
                    <a:cxn ang="0">
                      <a:pos x="131" y="60"/>
                    </a:cxn>
                  </a:cxnLst>
                  <a:rect l="0" t="0" r="r" b="b"/>
                  <a:pathLst>
                    <a:path w="131" h="60">
                      <a:moveTo>
                        <a:pt x="131" y="60"/>
                      </a:moveTo>
                      <a:lnTo>
                        <a:pt x="0" y="18"/>
                      </a:lnTo>
                      <a:lnTo>
                        <a:pt x="0" y="0"/>
                      </a:lnTo>
                      <a:lnTo>
                        <a:pt x="131" y="41"/>
                      </a:lnTo>
                      <a:lnTo>
                        <a:pt x="131" y="60"/>
                      </a:lnTo>
                      <a:close/>
                    </a:path>
                  </a:pathLst>
                </a:custGeom>
                <a:solidFill>
                  <a:srgbClr val="444444"/>
                </a:solidFill>
                <a:ln w="9525">
                  <a:noFill/>
                  <a:round/>
                  <a:headEnd/>
                  <a:tailEnd/>
                </a:ln>
              </p:spPr>
              <p:txBody>
                <a:bodyPr/>
                <a:lstStyle/>
                <a:p>
                  <a:endParaRPr lang="en-US" sz="2000"/>
                </a:p>
              </p:txBody>
            </p:sp>
            <p:sp>
              <p:nvSpPr>
                <p:cNvPr id="580850" name="Freeform 242"/>
                <p:cNvSpPr>
                  <a:spLocks/>
                </p:cNvSpPr>
                <p:nvPr/>
              </p:nvSpPr>
              <p:spPr bwMode="auto">
                <a:xfrm>
                  <a:off x="3000" y="1949"/>
                  <a:ext cx="131" cy="60"/>
                </a:xfrm>
                <a:custGeom>
                  <a:avLst/>
                  <a:gdLst/>
                  <a:ahLst/>
                  <a:cxnLst>
                    <a:cxn ang="0">
                      <a:pos x="131" y="60"/>
                    </a:cxn>
                    <a:cxn ang="0">
                      <a:pos x="0" y="19"/>
                    </a:cxn>
                    <a:cxn ang="0">
                      <a:pos x="0" y="0"/>
                    </a:cxn>
                    <a:cxn ang="0">
                      <a:pos x="131" y="42"/>
                    </a:cxn>
                    <a:cxn ang="0">
                      <a:pos x="131" y="60"/>
                    </a:cxn>
                  </a:cxnLst>
                  <a:rect l="0" t="0" r="r" b="b"/>
                  <a:pathLst>
                    <a:path w="131" h="60">
                      <a:moveTo>
                        <a:pt x="131" y="60"/>
                      </a:moveTo>
                      <a:lnTo>
                        <a:pt x="0" y="19"/>
                      </a:lnTo>
                      <a:lnTo>
                        <a:pt x="0" y="0"/>
                      </a:lnTo>
                      <a:lnTo>
                        <a:pt x="131" y="42"/>
                      </a:lnTo>
                      <a:lnTo>
                        <a:pt x="131" y="60"/>
                      </a:lnTo>
                      <a:close/>
                    </a:path>
                  </a:pathLst>
                </a:custGeom>
                <a:solidFill>
                  <a:srgbClr val="444444"/>
                </a:solidFill>
                <a:ln w="9525">
                  <a:noFill/>
                  <a:round/>
                  <a:headEnd/>
                  <a:tailEnd/>
                </a:ln>
              </p:spPr>
              <p:txBody>
                <a:bodyPr/>
                <a:lstStyle/>
                <a:p>
                  <a:endParaRPr lang="en-US" sz="2000"/>
                </a:p>
              </p:txBody>
            </p:sp>
            <p:sp>
              <p:nvSpPr>
                <p:cNvPr id="580851" name="Freeform 243"/>
                <p:cNvSpPr>
                  <a:spLocks/>
                </p:cNvSpPr>
                <p:nvPr/>
              </p:nvSpPr>
              <p:spPr bwMode="auto">
                <a:xfrm>
                  <a:off x="3000" y="1949"/>
                  <a:ext cx="131" cy="60"/>
                </a:xfrm>
                <a:custGeom>
                  <a:avLst/>
                  <a:gdLst/>
                  <a:ahLst/>
                  <a:cxnLst>
                    <a:cxn ang="0">
                      <a:pos x="131" y="60"/>
                    </a:cxn>
                    <a:cxn ang="0">
                      <a:pos x="0" y="19"/>
                    </a:cxn>
                    <a:cxn ang="0">
                      <a:pos x="0" y="0"/>
                    </a:cxn>
                    <a:cxn ang="0">
                      <a:pos x="131" y="42"/>
                    </a:cxn>
                    <a:cxn ang="0">
                      <a:pos x="131" y="60"/>
                    </a:cxn>
                  </a:cxnLst>
                  <a:rect l="0" t="0" r="r" b="b"/>
                  <a:pathLst>
                    <a:path w="131" h="60">
                      <a:moveTo>
                        <a:pt x="131" y="60"/>
                      </a:moveTo>
                      <a:lnTo>
                        <a:pt x="0" y="19"/>
                      </a:lnTo>
                      <a:lnTo>
                        <a:pt x="0" y="0"/>
                      </a:lnTo>
                      <a:lnTo>
                        <a:pt x="131" y="42"/>
                      </a:lnTo>
                      <a:lnTo>
                        <a:pt x="131" y="60"/>
                      </a:lnTo>
                      <a:close/>
                    </a:path>
                  </a:pathLst>
                </a:custGeom>
                <a:solidFill>
                  <a:srgbClr val="444444"/>
                </a:solidFill>
                <a:ln w="9525">
                  <a:noFill/>
                  <a:round/>
                  <a:headEnd/>
                  <a:tailEnd/>
                </a:ln>
              </p:spPr>
              <p:txBody>
                <a:bodyPr/>
                <a:lstStyle/>
                <a:p>
                  <a:endParaRPr lang="en-US" sz="2000"/>
                </a:p>
              </p:txBody>
            </p:sp>
            <p:sp>
              <p:nvSpPr>
                <p:cNvPr id="580852" name="Freeform 244"/>
                <p:cNvSpPr>
                  <a:spLocks/>
                </p:cNvSpPr>
                <p:nvPr/>
              </p:nvSpPr>
              <p:spPr bwMode="auto">
                <a:xfrm>
                  <a:off x="3000" y="1950"/>
                  <a:ext cx="131" cy="60"/>
                </a:xfrm>
                <a:custGeom>
                  <a:avLst/>
                  <a:gdLst/>
                  <a:ahLst/>
                  <a:cxnLst>
                    <a:cxn ang="0">
                      <a:pos x="131" y="60"/>
                    </a:cxn>
                    <a:cxn ang="0">
                      <a:pos x="0" y="18"/>
                    </a:cxn>
                    <a:cxn ang="0">
                      <a:pos x="0" y="0"/>
                    </a:cxn>
                    <a:cxn ang="0">
                      <a:pos x="131" y="41"/>
                    </a:cxn>
                    <a:cxn ang="0">
                      <a:pos x="131" y="60"/>
                    </a:cxn>
                  </a:cxnLst>
                  <a:rect l="0" t="0" r="r" b="b"/>
                  <a:pathLst>
                    <a:path w="131" h="60">
                      <a:moveTo>
                        <a:pt x="131" y="60"/>
                      </a:moveTo>
                      <a:lnTo>
                        <a:pt x="0" y="18"/>
                      </a:lnTo>
                      <a:lnTo>
                        <a:pt x="0" y="0"/>
                      </a:lnTo>
                      <a:lnTo>
                        <a:pt x="131" y="41"/>
                      </a:lnTo>
                      <a:lnTo>
                        <a:pt x="131" y="60"/>
                      </a:lnTo>
                      <a:close/>
                    </a:path>
                  </a:pathLst>
                </a:custGeom>
                <a:solidFill>
                  <a:srgbClr val="444444"/>
                </a:solidFill>
                <a:ln w="9525">
                  <a:noFill/>
                  <a:round/>
                  <a:headEnd/>
                  <a:tailEnd/>
                </a:ln>
              </p:spPr>
              <p:txBody>
                <a:bodyPr/>
                <a:lstStyle/>
                <a:p>
                  <a:endParaRPr lang="en-US" sz="2000"/>
                </a:p>
              </p:txBody>
            </p:sp>
            <p:sp>
              <p:nvSpPr>
                <p:cNvPr id="580853" name="Freeform 245"/>
                <p:cNvSpPr>
                  <a:spLocks/>
                </p:cNvSpPr>
                <p:nvPr/>
              </p:nvSpPr>
              <p:spPr bwMode="auto">
                <a:xfrm>
                  <a:off x="3000" y="1951"/>
                  <a:ext cx="131" cy="59"/>
                </a:xfrm>
                <a:custGeom>
                  <a:avLst/>
                  <a:gdLst/>
                  <a:ahLst/>
                  <a:cxnLst>
                    <a:cxn ang="0">
                      <a:pos x="131" y="59"/>
                    </a:cxn>
                    <a:cxn ang="0">
                      <a:pos x="0" y="18"/>
                    </a:cxn>
                    <a:cxn ang="0">
                      <a:pos x="0" y="0"/>
                    </a:cxn>
                    <a:cxn ang="0">
                      <a:pos x="131" y="40"/>
                    </a:cxn>
                    <a:cxn ang="0">
                      <a:pos x="131" y="59"/>
                    </a:cxn>
                  </a:cxnLst>
                  <a:rect l="0" t="0" r="r" b="b"/>
                  <a:pathLst>
                    <a:path w="131" h="59">
                      <a:moveTo>
                        <a:pt x="131" y="59"/>
                      </a:moveTo>
                      <a:lnTo>
                        <a:pt x="0" y="18"/>
                      </a:lnTo>
                      <a:lnTo>
                        <a:pt x="0" y="0"/>
                      </a:lnTo>
                      <a:lnTo>
                        <a:pt x="131" y="40"/>
                      </a:lnTo>
                      <a:lnTo>
                        <a:pt x="131" y="59"/>
                      </a:lnTo>
                      <a:close/>
                    </a:path>
                  </a:pathLst>
                </a:custGeom>
                <a:solidFill>
                  <a:srgbClr val="444444"/>
                </a:solidFill>
                <a:ln w="9525">
                  <a:noFill/>
                  <a:round/>
                  <a:headEnd/>
                  <a:tailEnd/>
                </a:ln>
              </p:spPr>
              <p:txBody>
                <a:bodyPr/>
                <a:lstStyle/>
                <a:p>
                  <a:endParaRPr lang="en-US" sz="2000"/>
                </a:p>
              </p:txBody>
            </p:sp>
            <p:sp>
              <p:nvSpPr>
                <p:cNvPr id="580854" name="Freeform 246"/>
                <p:cNvSpPr>
                  <a:spLocks/>
                </p:cNvSpPr>
                <p:nvPr/>
              </p:nvSpPr>
              <p:spPr bwMode="auto">
                <a:xfrm>
                  <a:off x="3000" y="1951"/>
                  <a:ext cx="131" cy="60"/>
                </a:xfrm>
                <a:custGeom>
                  <a:avLst/>
                  <a:gdLst/>
                  <a:ahLst/>
                  <a:cxnLst>
                    <a:cxn ang="0">
                      <a:pos x="131" y="60"/>
                    </a:cxn>
                    <a:cxn ang="0">
                      <a:pos x="0" y="18"/>
                    </a:cxn>
                    <a:cxn ang="0">
                      <a:pos x="0" y="0"/>
                    </a:cxn>
                    <a:cxn ang="0">
                      <a:pos x="131" y="41"/>
                    </a:cxn>
                    <a:cxn ang="0">
                      <a:pos x="131" y="60"/>
                    </a:cxn>
                  </a:cxnLst>
                  <a:rect l="0" t="0" r="r" b="b"/>
                  <a:pathLst>
                    <a:path w="131" h="60">
                      <a:moveTo>
                        <a:pt x="131" y="60"/>
                      </a:moveTo>
                      <a:lnTo>
                        <a:pt x="0" y="18"/>
                      </a:lnTo>
                      <a:lnTo>
                        <a:pt x="0" y="0"/>
                      </a:lnTo>
                      <a:lnTo>
                        <a:pt x="131" y="41"/>
                      </a:lnTo>
                      <a:lnTo>
                        <a:pt x="131" y="60"/>
                      </a:lnTo>
                      <a:close/>
                    </a:path>
                  </a:pathLst>
                </a:custGeom>
                <a:solidFill>
                  <a:srgbClr val="444444"/>
                </a:solidFill>
                <a:ln w="9525">
                  <a:noFill/>
                  <a:round/>
                  <a:headEnd/>
                  <a:tailEnd/>
                </a:ln>
              </p:spPr>
              <p:txBody>
                <a:bodyPr/>
                <a:lstStyle/>
                <a:p>
                  <a:endParaRPr lang="en-US" sz="2000"/>
                </a:p>
              </p:txBody>
            </p:sp>
            <p:sp>
              <p:nvSpPr>
                <p:cNvPr id="580855" name="Freeform 247"/>
                <p:cNvSpPr>
                  <a:spLocks/>
                </p:cNvSpPr>
                <p:nvPr/>
              </p:nvSpPr>
              <p:spPr bwMode="auto">
                <a:xfrm>
                  <a:off x="3000" y="1951"/>
                  <a:ext cx="131" cy="60"/>
                </a:xfrm>
                <a:custGeom>
                  <a:avLst/>
                  <a:gdLst/>
                  <a:ahLst/>
                  <a:cxnLst>
                    <a:cxn ang="0">
                      <a:pos x="131" y="60"/>
                    </a:cxn>
                    <a:cxn ang="0">
                      <a:pos x="0" y="19"/>
                    </a:cxn>
                    <a:cxn ang="0">
                      <a:pos x="0" y="0"/>
                    </a:cxn>
                    <a:cxn ang="0">
                      <a:pos x="131" y="41"/>
                    </a:cxn>
                    <a:cxn ang="0">
                      <a:pos x="131" y="60"/>
                    </a:cxn>
                  </a:cxnLst>
                  <a:rect l="0" t="0" r="r" b="b"/>
                  <a:pathLst>
                    <a:path w="131" h="60">
                      <a:moveTo>
                        <a:pt x="131" y="60"/>
                      </a:moveTo>
                      <a:lnTo>
                        <a:pt x="0" y="19"/>
                      </a:lnTo>
                      <a:lnTo>
                        <a:pt x="0" y="0"/>
                      </a:lnTo>
                      <a:lnTo>
                        <a:pt x="131" y="41"/>
                      </a:lnTo>
                      <a:lnTo>
                        <a:pt x="131" y="60"/>
                      </a:lnTo>
                      <a:close/>
                    </a:path>
                  </a:pathLst>
                </a:custGeom>
                <a:solidFill>
                  <a:srgbClr val="444444"/>
                </a:solidFill>
                <a:ln w="9525">
                  <a:noFill/>
                  <a:round/>
                  <a:headEnd/>
                  <a:tailEnd/>
                </a:ln>
              </p:spPr>
              <p:txBody>
                <a:bodyPr/>
                <a:lstStyle/>
                <a:p>
                  <a:endParaRPr lang="en-US" sz="2000"/>
                </a:p>
              </p:txBody>
            </p:sp>
            <p:sp>
              <p:nvSpPr>
                <p:cNvPr id="580856" name="Freeform 248"/>
                <p:cNvSpPr>
                  <a:spLocks/>
                </p:cNvSpPr>
                <p:nvPr/>
              </p:nvSpPr>
              <p:spPr bwMode="auto">
                <a:xfrm>
                  <a:off x="3000" y="1952"/>
                  <a:ext cx="131" cy="59"/>
                </a:xfrm>
                <a:custGeom>
                  <a:avLst/>
                  <a:gdLst/>
                  <a:ahLst/>
                  <a:cxnLst>
                    <a:cxn ang="0">
                      <a:pos x="131" y="59"/>
                    </a:cxn>
                    <a:cxn ang="0">
                      <a:pos x="0" y="18"/>
                    </a:cxn>
                    <a:cxn ang="0">
                      <a:pos x="0" y="0"/>
                    </a:cxn>
                    <a:cxn ang="0">
                      <a:pos x="131" y="40"/>
                    </a:cxn>
                    <a:cxn ang="0">
                      <a:pos x="131" y="59"/>
                    </a:cxn>
                  </a:cxnLst>
                  <a:rect l="0" t="0" r="r" b="b"/>
                  <a:pathLst>
                    <a:path w="131" h="59">
                      <a:moveTo>
                        <a:pt x="131" y="59"/>
                      </a:moveTo>
                      <a:lnTo>
                        <a:pt x="0" y="18"/>
                      </a:lnTo>
                      <a:lnTo>
                        <a:pt x="0" y="0"/>
                      </a:lnTo>
                      <a:lnTo>
                        <a:pt x="131" y="40"/>
                      </a:lnTo>
                      <a:lnTo>
                        <a:pt x="131" y="59"/>
                      </a:lnTo>
                      <a:close/>
                    </a:path>
                  </a:pathLst>
                </a:custGeom>
                <a:solidFill>
                  <a:srgbClr val="444444"/>
                </a:solidFill>
                <a:ln w="9525">
                  <a:noFill/>
                  <a:round/>
                  <a:headEnd/>
                  <a:tailEnd/>
                </a:ln>
              </p:spPr>
              <p:txBody>
                <a:bodyPr/>
                <a:lstStyle/>
                <a:p>
                  <a:endParaRPr lang="en-US" sz="2000"/>
                </a:p>
              </p:txBody>
            </p:sp>
            <p:sp>
              <p:nvSpPr>
                <p:cNvPr id="580857" name="Freeform 249"/>
                <p:cNvSpPr>
                  <a:spLocks/>
                </p:cNvSpPr>
                <p:nvPr/>
              </p:nvSpPr>
              <p:spPr bwMode="auto">
                <a:xfrm>
                  <a:off x="3000" y="1953"/>
                  <a:ext cx="131" cy="58"/>
                </a:xfrm>
                <a:custGeom>
                  <a:avLst/>
                  <a:gdLst/>
                  <a:ahLst/>
                  <a:cxnLst>
                    <a:cxn ang="0">
                      <a:pos x="131" y="58"/>
                    </a:cxn>
                    <a:cxn ang="0">
                      <a:pos x="0" y="17"/>
                    </a:cxn>
                    <a:cxn ang="0">
                      <a:pos x="0" y="0"/>
                    </a:cxn>
                    <a:cxn ang="0">
                      <a:pos x="131" y="41"/>
                    </a:cxn>
                    <a:cxn ang="0">
                      <a:pos x="131" y="58"/>
                    </a:cxn>
                  </a:cxnLst>
                  <a:rect l="0" t="0" r="r" b="b"/>
                  <a:pathLst>
                    <a:path w="131" h="58">
                      <a:moveTo>
                        <a:pt x="131" y="58"/>
                      </a:moveTo>
                      <a:lnTo>
                        <a:pt x="0" y="17"/>
                      </a:lnTo>
                      <a:lnTo>
                        <a:pt x="0" y="0"/>
                      </a:lnTo>
                      <a:lnTo>
                        <a:pt x="131" y="41"/>
                      </a:lnTo>
                      <a:lnTo>
                        <a:pt x="131" y="58"/>
                      </a:lnTo>
                      <a:close/>
                    </a:path>
                  </a:pathLst>
                </a:custGeom>
                <a:solidFill>
                  <a:srgbClr val="444444"/>
                </a:solidFill>
                <a:ln w="9525">
                  <a:noFill/>
                  <a:round/>
                  <a:headEnd/>
                  <a:tailEnd/>
                </a:ln>
              </p:spPr>
              <p:txBody>
                <a:bodyPr/>
                <a:lstStyle/>
                <a:p>
                  <a:endParaRPr lang="en-US" sz="2000"/>
                </a:p>
              </p:txBody>
            </p:sp>
            <p:sp>
              <p:nvSpPr>
                <p:cNvPr id="580858" name="Freeform 250"/>
                <p:cNvSpPr>
                  <a:spLocks/>
                </p:cNvSpPr>
                <p:nvPr/>
              </p:nvSpPr>
              <p:spPr bwMode="auto">
                <a:xfrm>
                  <a:off x="3000" y="1953"/>
                  <a:ext cx="131" cy="58"/>
                </a:xfrm>
                <a:custGeom>
                  <a:avLst/>
                  <a:gdLst/>
                  <a:ahLst/>
                  <a:cxnLst>
                    <a:cxn ang="0">
                      <a:pos x="131" y="58"/>
                    </a:cxn>
                    <a:cxn ang="0">
                      <a:pos x="0" y="18"/>
                    </a:cxn>
                    <a:cxn ang="0">
                      <a:pos x="0" y="0"/>
                    </a:cxn>
                    <a:cxn ang="0">
                      <a:pos x="131" y="41"/>
                    </a:cxn>
                    <a:cxn ang="0">
                      <a:pos x="131" y="58"/>
                    </a:cxn>
                  </a:cxnLst>
                  <a:rect l="0" t="0" r="r" b="b"/>
                  <a:pathLst>
                    <a:path w="131" h="58">
                      <a:moveTo>
                        <a:pt x="131" y="58"/>
                      </a:moveTo>
                      <a:lnTo>
                        <a:pt x="0" y="18"/>
                      </a:lnTo>
                      <a:lnTo>
                        <a:pt x="0" y="0"/>
                      </a:lnTo>
                      <a:lnTo>
                        <a:pt x="131" y="41"/>
                      </a:lnTo>
                      <a:lnTo>
                        <a:pt x="131" y="58"/>
                      </a:lnTo>
                      <a:close/>
                    </a:path>
                  </a:pathLst>
                </a:custGeom>
                <a:solidFill>
                  <a:srgbClr val="444444"/>
                </a:solidFill>
                <a:ln w="9525">
                  <a:noFill/>
                  <a:round/>
                  <a:headEnd/>
                  <a:tailEnd/>
                </a:ln>
              </p:spPr>
              <p:txBody>
                <a:bodyPr/>
                <a:lstStyle/>
                <a:p>
                  <a:endParaRPr lang="en-US" sz="2000"/>
                </a:p>
              </p:txBody>
            </p:sp>
            <p:sp>
              <p:nvSpPr>
                <p:cNvPr id="580859" name="Freeform 251"/>
                <p:cNvSpPr>
                  <a:spLocks/>
                </p:cNvSpPr>
                <p:nvPr/>
              </p:nvSpPr>
              <p:spPr bwMode="auto">
                <a:xfrm>
                  <a:off x="3000" y="1953"/>
                  <a:ext cx="131" cy="58"/>
                </a:xfrm>
                <a:custGeom>
                  <a:avLst/>
                  <a:gdLst/>
                  <a:ahLst/>
                  <a:cxnLst>
                    <a:cxn ang="0">
                      <a:pos x="131" y="58"/>
                    </a:cxn>
                    <a:cxn ang="0">
                      <a:pos x="0" y="19"/>
                    </a:cxn>
                    <a:cxn ang="0">
                      <a:pos x="0" y="0"/>
                    </a:cxn>
                    <a:cxn ang="0">
                      <a:pos x="131" y="41"/>
                    </a:cxn>
                    <a:cxn ang="0">
                      <a:pos x="131" y="58"/>
                    </a:cxn>
                  </a:cxnLst>
                  <a:rect l="0" t="0" r="r" b="b"/>
                  <a:pathLst>
                    <a:path w="131" h="58">
                      <a:moveTo>
                        <a:pt x="131" y="58"/>
                      </a:moveTo>
                      <a:lnTo>
                        <a:pt x="0" y="19"/>
                      </a:lnTo>
                      <a:lnTo>
                        <a:pt x="0" y="0"/>
                      </a:lnTo>
                      <a:lnTo>
                        <a:pt x="131" y="41"/>
                      </a:lnTo>
                      <a:lnTo>
                        <a:pt x="131" y="58"/>
                      </a:lnTo>
                      <a:close/>
                    </a:path>
                  </a:pathLst>
                </a:custGeom>
                <a:solidFill>
                  <a:srgbClr val="444444"/>
                </a:solidFill>
                <a:ln w="9525">
                  <a:noFill/>
                  <a:round/>
                  <a:headEnd/>
                  <a:tailEnd/>
                </a:ln>
              </p:spPr>
              <p:txBody>
                <a:bodyPr/>
                <a:lstStyle/>
                <a:p>
                  <a:endParaRPr lang="en-US" sz="2000"/>
                </a:p>
              </p:txBody>
            </p:sp>
            <p:sp>
              <p:nvSpPr>
                <p:cNvPr id="580860" name="Freeform 252"/>
                <p:cNvSpPr>
                  <a:spLocks/>
                </p:cNvSpPr>
                <p:nvPr/>
              </p:nvSpPr>
              <p:spPr bwMode="auto">
                <a:xfrm>
                  <a:off x="3000" y="1954"/>
                  <a:ext cx="131" cy="57"/>
                </a:xfrm>
                <a:custGeom>
                  <a:avLst/>
                  <a:gdLst/>
                  <a:ahLst/>
                  <a:cxnLst>
                    <a:cxn ang="0">
                      <a:pos x="131" y="57"/>
                    </a:cxn>
                    <a:cxn ang="0">
                      <a:pos x="0" y="18"/>
                    </a:cxn>
                    <a:cxn ang="0">
                      <a:pos x="0" y="0"/>
                    </a:cxn>
                    <a:cxn ang="0">
                      <a:pos x="131" y="40"/>
                    </a:cxn>
                    <a:cxn ang="0">
                      <a:pos x="131" y="57"/>
                    </a:cxn>
                  </a:cxnLst>
                  <a:rect l="0" t="0" r="r" b="b"/>
                  <a:pathLst>
                    <a:path w="131" h="57">
                      <a:moveTo>
                        <a:pt x="131" y="57"/>
                      </a:moveTo>
                      <a:lnTo>
                        <a:pt x="0" y="18"/>
                      </a:lnTo>
                      <a:lnTo>
                        <a:pt x="0" y="0"/>
                      </a:lnTo>
                      <a:lnTo>
                        <a:pt x="131" y="40"/>
                      </a:lnTo>
                      <a:lnTo>
                        <a:pt x="131" y="57"/>
                      </a:lnTo>
                      <a:close/>
                    </a:path>
                  </a:pathLst>
                </a:custGeom>
                <a:solidFill>
                  <a:srgbClr val="444444"/>
                </a:solidFill>
                <a:ln w="9525">
                  <a:noFill/>
                  <a:round/>
                  <a:headEnd/>
                  <a:tailEnd/>
                </a:ln>
              </p:spPr>
              <p:txBody>
                <a:bodyPr/>
                <a:lstStyle/>
                <a:p>
                  <a:endParaRPr lang="en-US" sz="2000"/>
                </a:p>
              </p:txBody>
            </p:sp>
            <p:sp>
              <p:nvSpPr>
                <p:cNvPr id="580861" name="Freeform 253"/>
                <p:cNvSpPr>
                  <a:spLocks/>
                </p:cNvSpPr>
                <p:nvPr/>
              </p:nvSpPr>
              <p:spPr bwMode="auto">
                <a:xfrm>
                  <a:off x="3000" y="1955"/>
                  <a:ext cx="131" cy="57"/>
                </a:xfrm>
                <a:custGeom>
                  <a:avLst/>
                  <a:gdLst/>
                  <a:ahLst/>
                  <a:cxnLst>
                    <a:cxn ang="0">
                      <a:pos x="131" y="57"/>
                    </a:cxn>
                    <a:cxn ang="0">
                      <a:pos x="0" y="17"/>
                    </a:cxn>
                    <a:cxn ang="0">
                      <a:pos x="0" y="0"/>
                    </a:cxn>
                    <a:cxn ang="0">
                      <a:pos x="131" y="40"/>
                    </a:cxn>
                    <a:cxn ang="0">
                      <a:pos x="131" y="57"/>
                    </a:cxn>
                  </a:cxnLst>
                  <a:rect l="0" t="0" r="r" b="b"/>
                  <a:pathLst>
                    <a:path w="131" h="57">
                      <a:moveTo>
                        <a:pt x="131" y="57"/>
                      </a:moveTo>
                      <a:lnTo>
                        <a:pt x="0" y="17"/>
                      </a:lnTo>
                      <a:lnTo>
                        <a:pt x="0" y="0"/>
                      </a:lnTo>
                      <a:lnTo>
                        <a:pt x="131" y="40"/>
                      </a:lnTo>
                      <a:lnTo>
                        <a:pt x="131" y="57"/>
                      </a:lnTo>
                      <a:close/>
                    </a:path>
                  </a:pathLst>
                </a:custGeom>
                <a:solidFill>
                  <a:srgbClr val="444444"/>
                </a:solidFill>
                <a:ln w="9525">
                  <a:noFill/>
                  <a:round/>
                  <a:headEnd/>
                  <a:tailEnd/>
                </a:ln>
              </p:spPr>
              <p:txBody>
                <a:bodyPr/>
                <a:lstStyle/>
                <a:p>
                  <a:endParaRPr lang="en-US" sz="2000"/>
                </a:p>
              </p:txBody>
            </p:sp>
            <p:sp>
              <p:nvSpPr>
                <p:cNvPr id="580862" name="Freeform 254"/>
                <p:cNvSpPr>
                  <a:spLocks/>
                </p:cNvSpPr>
                <p:nvPr/>
              </p:nvSpPr>
              <p:spPr bwMode="auto">
                <a:xfrm>
                  <a:off x="3000" y="1956"/>
                  <a:ext cx="131" cy="56"/>
                </a:xfrm>
                <a:custGeom>
                  <a:avLst/>
                  <a:gdLst/>
                  <a:ahLst/>
                  <a:cxnLst>
                    <a:cxn ang="0">
                      <a:pos x="131" y="56"/>
                    </a:cxn>
                    <a:cxn ang="0">
                      <a:pos x="0" y="17"/>
                    </a:cxn>
                    <a:cxn ang="0">
                      <a:pos x="0" y="0"/>
                    </a:cxn>
                    <a:cxn ang="0">
                      <a:pos x="131" y="39"/>
                    </a:cxn>
                    <a:cxn ang="0">
                      <a:pos x="131" y="56"/>
                    </a:cxn>
                  </a:cxnLst>
                  <a:rect l="0" t="0" r="r" b="b"/>
                  <a:pathLst>
                    <a:path w="131" h="56">
                      <a:moveTo>
                        <a:pt x="131" y="56"/>
                      </a:moveTo>
                      <a:lnTo>
                        <a:pt x="0" y="17"/>
                      </a:lnTo>
                      <a:lnTo>
                        <a:pt x="0" y="0"/>
                      </a:lnTo>
                      <a:lnTo>
                        <a:pt x="131" y="39"/>
                      </a:lnTo>
                      <a:lnTo>
                        <a:pt x="131" y="56"/>
                      </a:lnTo>
                      <a:close/>
                    </a:path>
                  </a:pathLst>
                </a:custGeom>
                <a:solidFill>
                  <a:srgbClr val="444444"/>
                </a:solidFill>
                <a:ln w="9525">
                  <a:noFill/>
                  <a:round/>
                  <a:headEnd/>
                  <a:tailEnd/>
                </a:ln>
              </p:spPr>
              <p:txBody>
                <a:bodyPr/>
                <a:lstStyle/>
                <a:p>
                  <a:endParaRPr lang="en-US" sz="2000"/>
                </a:p>
              </p:txBody>
            </p:sp>
            <p:sp>
              <p:nvSpPr>
                <p:cNvPr id="580863" name="Freeform 255"/>
                <p:cNvSpPr>
                  <a:spLocks/>
                </p:cNvSpPr>
                <p:nvPr/>
              </p:nvSpPr>
              <p:spPr bwMode="auto">
                <a:xfrm>
                  <a:off x="3000" y="1956"/>
                  <a:ext cx="131" cy="57"/>
                </a:xfrm>
                <a:custGeom>
                  <a:avLst/>
                  <a:gdLst/>
                  <a:ahLst/>
                  <a:cxnLst>
                    <a:cxn ang="0">
                      <a:pos x="131" y="57"/>
                    </a:cxn>
                    <a:cxn ang="0">
                      <a:pos x="0" y="17"/>
                    </a:cxn>
                    <a:cxn ang="0">
                      <a:pos x="0" y="0"/>
                    </a:cxn>
                    <a:cxn ang="0">
                      <a:pos x="131" y="40"/>
                    </a:cxn>
                    <a:cxn ang="0">
                      <a:pos x="131" y="57"/>
                    </a:cxn>
                  </a:cxnLst>
                  <a:rect l="0" t="0" r="r" b="b"/>
                  <a:pathLst>
                    <a:path w="131" h="57">
                      <a:moveTo>
                        <a:pt x="131" y="57"/>
                      </a:moveTo>
                      <a:lnTo>
                        <a:pt x="0" y="17"/>
                      </a:lnTo>
                      <a:lnTo>
                        <a:pt x="0" y="0"/>
                      </a:lnTo>
                      <a:lnTo>
                        <a:pt x="131" y="40"/>
                      </a:lnTo>
                      <a:lnTo>
                        <a:pt x="131" y="57"/>
                      </a:lnTo>
                      <a:close/>
                    </a:path>
                  </a:pathLst>
                </a:custGeom>
                <a:solidFill>
                  <a:srgbClr val="444444"/>
                </a:solidFill>
                <a:ln w="9525">
                  <a:noFill/>
                  <a:round/>
                  <a:headEnd/>
                  <a:tailEnd/>
                </a:ln>
              </p:spPr>
              <p:txBody>
                <a:bodyPr/>
                <a:lstStyle/>
                <a:p>
                  <a:endParaRPr lang="en-US" sz="2000"/>
                </a:p>
              </p:txBody>
            </p:sp>
            <p:sp>
              <p:nvSpPr>
                <p:cNvPr id="580864" name="Freeform 256"/>
                <p:cNvSpPr>
                  <a:spLocks/>
                </p:cNvSpPr>
                <p:nvPr/>
              </p:nvSpPr>
              <p:spPr bwMode="auto">
                <a:xfrm>
                  <a:off x="3000" y="1956"/>
                  <a:ext cx="131" cy="57"/>
                </a:xfrm>
                <a:custGeom>
                  <a:avLst/>
                  <a:gdLst/>
                  <a:ahLst/>
                  <a:cxnLst>
                    <a:cxn ang="0">
                      <a:pos x="131" y="57"/>
                    </a:cxn>
                    <a:cxn ang="0">
                      <a:pos x="0" y="18"/>
                    </a:cxn>
                    <a:cxn ang="0">
                      <a:pos x="0" y="0"/>
                    </a:cxn>
                    <a:cxn ang="0">
                      <a:pos x="131" y="40"/>
                    </a:cxn>
                    <a:cxn ang="0">
                      <a:pos x="131" y="57"/>
                    </a:cxn>
                  </a:cxnLst>
                  <a:rect l="0" t="0" r="r" b="b"/>
                  <a:pathLst>
                    <a:path w="131" h="57">
                      <a:moveTo>
                        <a:pt x="131" y="57"/>
                      </a:moveTo>
                      <a:lnTo>
                        <a:pt x="0" y="18"/>
                      </a:lnTo>
                      <a:lnTo>
                        <a:pt x="0" y="0"/>
                      </a:lnTo>
                      <a:lnTo>
                        <a:pt x="131" y="40"/>
                      </a:lnTo>
                      <a:lnTo>
                        <a:pt x="131" y="57"/>
                      </a:lnTo>
                      <a:close/>
                    </a:path>
                  </a:pathLst>
                </a:custGeom>
                <a:solidFill>
                  <a:srgbClr val="444444"/>
                </a:solidFill>
                <a:ln w="9525">
                  <a:noFill/>
                  <a:round/>
                  <a:headEnd/>
                  <a:tailEnd/>
                </a:ln>
              </p:spPr>
              <p:txBody>
                <a:bodyPr/>
                <a:lstStyle/>
                <a:p>
                  <a:endParaRPr lang="en-US" sz="2000"/>
                </a:p>
              </p:txBody>
            </p:sp>
            <p:sp>
              <p:nvSpPr>
                <p:cNvPr id="580865" name="Freeform 257"/>
                <p:cNvSpPr>
                  <a:spLocks/>
                </p:cNvSpPr>
                <p:nvPr/>
              </p:nvSpPr>
              <p:spPr bwMode="auto">
                <a:xfrm>
                  <a:off x="3000" y="1957"/>
                  <a:ext cx="131" cy="56"/>
                </a:xfrm>
                <a:custGeom>
                  <a:avLst/>
                  <a:gdLst/>
                  <a:ahLst/>
                  <a:cxnLst>
                    <a:cxn ang="0">
                      <a:pos x="131" y="56"/>
                    </a:cxn>
                    <a:cxn ang="0">
                      <a:pos x="0" y="17"/>
                    </a:cxn>
                    <a:cxn ang="0">
                      <a:pos x="0" y="0"/>
                    </a:cxn>
                    <a:cxn ang="0">
                      <a:pos x="131" y="40"/>
                    </a:cxn>
                    <a:cxn ang="0">
                      <a:pos x="131" y="56"/>
                    </a:cxn>
                  </a:cxnLst>
                  <a:rect l="0" t="0" r="r" b="b"/>
                  <a:pathLst>
                    <a:path w="131" h="56">
                      <a:moveTo>
                        <a:pt x="131" y="56"/>
                      </a:moveTo>
                      <a:lnTo>
                        <a:pt x="0" y="17"/>
                      </a:lnTo>
                      <a:lnTo>
                        <a:pt x="0" y="0"/>
                      </a:lnTo>
                      <a:lnTo>
                        <a:pt x="131" y="40"/>
                      </a:lnTo>
                      <a:lnTo>
                        <a:pt x="131" y="56"/>
                      </a:lnTo>
                      <a:close/>
                    </a:path>
                  </a:pathLst>
                </a:custGeom>
                <a:solidFill>
                  <a:srgbClr val="6E6E6E"/>
                </a:solidFill>
                <a:ln w="9525">
                  <a:noFill/>
                  <a:round/>
                  <a:headEnd/>
                  <a:tailEnd/>
                </a:ln>
              </p:spPr>
              <p:txBody>
                <a:bodyPr/>
                <a:lstStyle/>
                <a:p>
                  <a:endParaRPr lang="en-US" sz="2000"/>
                </a:p>
              </p:txBody>
            </p:sp>
            <p:sp>
              <p:nvSpPr>
                <p:cNvPr id="580866" name="Freeform 258"/>
                <p:cNvSpPr>
                  <a:spLocks/>
                </p:cNvSpPr>
                <p:nvPr/>
              </p:nvSpPr>
              <p:spPr bwMode="auto">
                <a:xfrm>
                  <a:off x="3000" y="1957"/>
                  <a:ext cx="131" cy="56"/>
                </a:xfrm>
                <a:custGeom>
                  <a:avLst/>
                  <a:gdLst/>
                  <a:ahLst/>
                  <a:cxnLst>
                    <a:cxn ang="0">
                      <a:pos x="131" y="56"/>
                    </a:cxn>
                    <a:cxn ang="0">
                      <a:pos x="0" y="18"/>
                    </a:cxn>
                    <a:cxn ang="0">
                      <a:pos x="0" y="0"/>
                    </a:cxn>
                    <a:cxn ang="0">
                      <a:pos x="131" y="40"/>
                    </a:cxn>
                    <a:cxn ang="0">
                      <a:pos x="131" y="56"/>
                    </a:cxn>
                  </a:cxnLst>
                  <a:rect l="0" t="0" r="r" b="b"/>
                  <a:pathLst>
                    <a:path w="131" h="56">
                      <a:moveTo>
                        <a:pt x="131" y="56"/>
                      </a:moveTo>
                      <a:lnTo>
                        <a:pt x="0" y="18"/>
                      </a:lnTo>
                      <a:lnTo>
                        <a:pt x="0" y="0"/>
                      </a:lnTo>
                      <a:lnTo>
                        <a:pt x="131" y="40"/>
                      </a:lnTo>
                      <a:lnTo>
                        <a:pt x="131" y="56"/>
                      </a:lnTo>
                      <a:close/>
                    </a:path>
                  </a:pathLst>
                </a:custGeom>
                <a:solidFill>
                  <a:srgbClr val="6E6E6E"/>
                </a:solidFill>
                <a:ln w="9525">
                  <a:noFill/>
                  <a:round/>
                  <a:headEnd/>
                  <a:tailEnd/>
                </a:ln>
              </p:spPr>
              <p:txBody>
                <a:bodyPr/>
                <a:lstStyle/>
                <a:p>
                  <a:endParaRPr lang="en-US" sz="2000"/>
                </a:p>
              </p:txBody>
            </p:sp>
            <p:sp>
              <p:nvSpPr>
                <p:cNvPr id="580867" name="Freeform 259"/>
                <p:cNvSpPr>
                  <a:spLocks/>
                </p:cNvSpPr>
                <p:nvPr/>
              </p:nvSpPr>
              <p:spPr bwMode="auto">
                <a:xfrm>
                  <a:off x="3000" y="1957"/>
                  <a:ext cx="131" cy="57"/>
                </a:xfrm>
                <a:custGeom>
                  <a:avLst/>
                  <a:gdLst/>
                  <a:ahLst/>
                  <a:cxnLst>
                    <a:cxn ang="0">
                      <a:pos x="131" y="57"/>
                    </a:cxn>
                    <a:cxn ang="0">
                      <a:pos x="0" y="18"/>
                    </a:cxn>
                    <a:cxn ang="0">
                      <a:pos x="0" y="0"/>
                    </a:cxn>
                    <a:cxn ang="0">
                      <a:pos x="131" y="40"/>
                    </a:cxn>
                    <a:cxn ang="0">
                      <a:pos x="131" y="57"/>
                    </a:cxn>
                  </a:cxnLst>
                  <a:rect l="0" t="0" r="r" b="b"/>
                  <a:pathLst>
                    <a:path w="131" h="57">
                      <a:moveTo>
                        <a:pt x="131" y="57"/>
                      </a:moveTo>
                      <a:lnTo>
                        <a:pt x="0" y="18"/>
                      </a:lnTo>
                      <a:lnTo>
                        <a:pt x="0" y="0"/>
                      </a:lnTo>
                      <a:lnTo>
                        <a:pt x="131" y="40"/>
                      </a:lnTo>
                      <a:lnTo>
                        <a:pt x="131" y="57"/>
                      </a:lnTo>
                      <a:close/>
                    </a:path>
                  </a:pathLst>
                </a:custGeom>
                <a:solidFill>
                  <a:srgbClr val="6E6E6E"/>
                </a:solidFill>
                <a:ln w="9525">
                  <a:noFill/>
                  <a:round/>
                  <a:headEnd/>
                  <a:tailEnd/>
                </a:ln>
              </p:spPr>
              <p:txBody>
                <a:bodyPr/>
                <a:lstStyle/>
                <a:p>
                  <a:endParaRPr lang="en-US" sz="2000"/>
                </a:p>
              </p:txBody>
            </p:sp>
            <p:sp>
              <p:nvSpPr>
                <p:cNvPr id="580868" name="Freeform 260"/>
                <p:cNvSpPr>
                  <a:spLocks/>
                </p:cNvSpPr>
                <p:nvPr/>
              </p:nvSpPr>
              <p:spPr bwMode="auto">
                <a:xfrm>
                  <a:off x="3000" y="1958"/>
                  <a:ext cx="131" cy="56"/>
                </a:xfrm>
                <a:custGeom>
                  <a:avLst/>
                  <a:gdLst/>
                  <a:ahLst/>
                  <a:cxnLst>
                    <a:cxn ang="0">
                      <a:pos x="131" y="56"/>
                    </a:cxn>
                    <a:cxn ang="0">
                      <a:pos x="0" y="17"/>
                    </a:cxn>
                    <a:cxn ang="0">
                      <a:pos x="0" y="0"/>
                    </a:cxn>
                    <a:cxn ang="0">
                      <a:pos x="131" y="40"/>
                    </a:cxn>
                    <a:cxn ang="0">
                      <a:pos x="131" y="56"/>
                    </a:cxn>
                  </a:cxnLst>
                  <a:rect l="0" t="0" r="r" b="b"/>
                  <a:pathLst>
                    <a:path w="131" h="56">
                      <a:moveTo>
                        <a:pt x="131" y="56"/>
                      </a:moveTo>
                      <a:lnTo>
                        <a:pt x="0" y="17"/>
                      </a:lnTo>
                      <a:lnTo>
                        <a:pt x="0" y="0"/>
                      </a:lnTo>
                      <a:lnTo>
                        <a:pt x="131" y="40"/>
                      </a:lnTo>
                      <a:lnTo>
                        <a:pt x="131" y="56"/>
                      </a:lnTo>
                      <a:close/>
                    </a:path>
                  </a:pathLst>
                </a:custGeom>
                <a:solidFill>
                  <a:srgbClr val="6E6E6E"/>
                </a:solidFill>
                <a:ln w="9525">
                  <a:noFill/>
                  <a:round/>
                  <a:headEnd/>
                  <a:tailEnd/>
                </a:ln>
              </p:spPr>
              <p:txBody>
                <a:bodyPr/>
                <a:lstStyle/>
                <a:p>
                  <a:endParaRPr lang="en-US" sz="2000"/>
                </a:p>
              </p:txBody>
            </p:sp>
            <p:sp>
              <p:nvSpPr>
                <p:cNvPr id="580869" name="Freeform 261"/>
                <p:cNvSpPr>
                  <a:spLocks/>
                </p:cNvSpPr>
                <p:nvPr/>
              </p:nvSpPr>
              <p:spPr bwMode="auto">
                <a:xfrm>
                  <a:off x="3000" y="1959"/>
                  <a:ext cx="131" cy="56"/>
                </a:xfrm>
                <a:custGeom>
                  <a:avLst/>
                  <a:gdLst/>
                  <a:ahLst/>
                  <a:cxnLst>
                    <a:cxn ang="0">
                      <a:pos x="131" y="56"/>
                    </a:cxn>
                    <a:cxn ang="0">
                      <a:pos x="0" y="16"/>
                    </a:cxn>
                    <a:cxn ang="0">
                      <a:pos x="0" y="0"/>
                    </a:cxn>
                    <a:cxn ang="0">
                      <a:pos x="131" y="39"/>
                    </a:cxn>
                    <a:cxn ang="0">
                      <a:pos x="131" y="56"/>
                    </a:cxn>
                  </a:cxnLst>
                  <a:rect l="0" t="0" r="r" b="b"/>
                  <a:pathLst>
                    <a:path w="131" h="56">
                      <a:moveTo>
                        <a:pt x="131" y="56"/>
                      </a:moveTo>
                      <a:lnTo>
                        <a:pt x="0" y="16"/>
                      </a:lnTo>
                      <a:lnTo>
                        <a:pt x="0" y="0"/>
                      </a:lnTo>
                      <a:lnTo>
                        <a:pt x="131" y="39"/>
                      </a:lnTo>
                      <a:lnTo>
                        <a:pt x="131" y="56"/>
                      </a:lnTo>
                      <a:close/>
                    </a:path>
                  </a:pathLst>
                </a:custGeom>
                <a:solidFill>
                  <a:srgbClr val="6E6E6E"/>
                </a:solidFill>
                <a:ln w="9525">
                  <a:noFill/>
                  <a:round/>
                  <a:headEnd/>
                  <a:tailEnd/>
                </a:ln>
              </p:spPr>
              <p:txBody>
                <a:bodyPr/>
                <a:lstStyle/>
                <a:p>
                  <a:endParaRPr lang="en-US" sz="2000"/>
                </a:p>
              </p:txBody>
            </p:sp>
            <p:sp>
              <p:nvSpPr>
                <p:cNvPr id="580870" name="Freeform 262"/>
                <p:cNvSpPr>
                  <a:spLocks/>
                </p:cNvSpPr>
                <p:nvPr/>
              </p:nvSpPr>
              <p:spPr bwMode="auto">
                <a:xfrm>
                  <a:off x="3000" y="1960"/>
                  <a:ext cx="131" cy="55"/>
                </a:xfrm>
                <a:custGeom>
                  <a:avLst/>
                  <a:gdLst/>
                  <a:ahLst/>
                  <a:cxnLst>
                    <a:cxn ang="0">
                      <a:pos x="131" y="55"/>
                    </a:cxn>
                    <a:cxn ang="0">
                      <a:pos x="0" y="16"/>
                    </a:cxn>
                    <a:cxn ang="0">
                      <a:pos x="0" y="0"/>
                    </a:cxn>
                    <a:cxn ang="0">
                      <a:pos x="131" y="38"/>
                    </a:cxn>
                    <a:cxn ang="0">
                      <a:pos x="131" y="55"/>
                    </a:cxn>
                  </a:cxnLst>
                  <a:rect l="0" t="0" r="r" b="b"/>
                  <a:pathLst>
                    <a:path w="131" h="55">
                      <a:moveTo>
                        <a:pt x="131" y="55"/>
                      </a:moveTo>
                      <a:lnTo>
                        <a:pt x="0" y="16"/>
                      </a:lnTo>
                      <a:lnTo>
                        <a:pt x="0" y="0"/>
                      </a:lnTo>
                      <a:lnTo>
                        <a:pt x="131" y="38"/>
                      </a:lnTo>
                      <a:lnTo>
                        <a:pt x="131" y="55"/>
                      </a:lnTo>
                      <a:close/>
                    </a:path>
                  </a:pathLst>
                </a:custGeom>
                <a:solidFill>
                  <a:srgbClr val="6E6E6E"/>
                </a:solidFill>
                <a:ln w="9525">
                  <a:noFill/>
                  <a:round/>
                  <a:headEnd/>
                  <a:tailEnd/>
                </a:ln>
              </p:spPr>
              <p:txBody>
                <a:bodyPr/>
                <a:lstStyle/>
                <a:p>
                  <a:endParaRPr lang="en-US" sz="2000"/>
                </a:p>
              </p:txBody>
            </p:sp>
            <p:sp>
              <p:nvSpPr>
                <p:cNvPr id="580871" name="Freeform 263"/>
                <p:cNvSpPr>
                  <a:spLocks/>
                </p:cNvSpPr>
                <p:nvPr/>
              </p:nvSpPr>
              <p:spPr bwMode="auto">
                <a:xfrm>
                  <a:off x="3000" y="1960"/>
                  <a:ext cx="131" cy="56"/>
                </a:xfrm>
                <a:custGeom>
                  <a:avLst/>
                  <a:gdLst/>
                  <a:ahLst/>
                  <a:cxnLst>
                    <a:cxn ang="0">
                      <a:pos x="131" y="56"/>
                    </a:cxn>
                    <a:cxn ang="0">
                      <a:pos x="0" y="17"/>
                    </a:cxn>
                    <a:cxn ang="0">
                      <a:pos x="0" y="0"/>
                    </a:cxn>
                    <a:cxn ang="0">
                      <a:pos x="131" y="38"/>
                    </a:cxn>
                    <a:cxn ang="0">
                      <a:pos x="131" y="56"/>
                    </a:cxn>
                  </a:cxnLst>
                  <a:rect l="0" t="0" r="r" b="b"/>
                  <a:pathLst>
                    <a:path w="131" h="56">
                      <a:moveTo>
                        <a:pt x="131" y="56"/>
                      </a:moveTo>
                      <a:lnTo>
                        <a:pt x="0" y="17"/>
                      </a:lnTo>
                      <a:lnTo>
                        <a:pt x="0" y="0"/>
                      </a:lnTo>
                      <a:lnTo>
                        <a:pt x="131" y="38"/>
                      </a:lnTo>
                      <a:lnTo>
                        <a:pt x="131" y="56"/>
                      </a:lnTo>
                      <a:close/>
                    </a:path>
                  </a:pathLst>
                </a:custGeom>
                <a:solidFill>
                  <a:srgbClr val="6E6E6E"/>
                </a:solidFill>
                <a:ln w="9525">
                  <a:noFill/>
                  <a:round/>
                  <a:headEnd/>
                  <a:tailEnd/>
                </a:ln>
              </p:spPr>
              <p:txBody>
                <a:bodyPr/>
                <a:lstStyle/>
                <a:p>
                  <a:endParaRPr lang="en-US" sz="2000"/>
                </a:p>
              </p:txBody>
            </p:sp>
            <p:sp>
              <p:nvSpPr>
                <p:cNvPr id="580872" name="Freeform 264"/>
                <p:cNvSpPr>
                  <a:spLocks/>
                </p:cNvSpPr>
                <p:nvPr/>
              </p:nvSpPr>
              <p:spPr bwMode="auto">
                <a:xfrm>
                  <a:off x="3000" y="1960"/>
                  <a:ext cx="131" cy="56"/>
                </a:xfrm>
                <a:custGeom>
                  <a:avLst/>
                  <a:gdLst/>
                  <a:ahLst/>
                  <a:cxnLst>
                    <a:cxn ang="0">
                      <a:pos x="131" y="56"/>
                    </a:cxn>
                    <a:cxn ang="0">
                      <a:pos x="0" y="18"/>
                    </a:cxn>
                    <a:cxn ang="0">
                      <a:pos x="0" y="0"/>
                    </a:cxn>
                    <a:cxn ang="0">
                      <a:pos x="131" y="38"/>
                    </a:cxn>
                    <a:cxn ang="0">
                      <a:pos x="131" y="56"/>
                    </a:cxn>
                  </a:cxnLst>
                  <a:rect l="0" t="0" r="r" b="b"/>
                  <a:pathLst>
                    <a:path w="131" h="56">
                      <a:moveTo>
                        <a:pt x="131" y="56"/>
                      </a:moveTo>
                      <a:lnTo>
                        <a:pt x="0" y="18"/>
                      </a:lnTo>
                      <a:lnTo>
                        <a:pt x="0" y="0"/>
                      </a:lnTo>
                      <a:lnTo>
                        <a:pt x="131" y="38"/>
                      </a:lnTo>
                      <a:lnTo>
                        <a:pt x="131" y="56"/>
                      </a:lnTo>
                      <a:close/>
                    </a:path>
                  </a:pathLst>
                </a:custGeom>
                <a:solidFill>
                  <a:srgbClr val="6E6E6E"/>
                </a:solidFill>
                <a:ln w="9525">
                  <a:noFill/>
                  <a:round/>
                  <a:headEnd/>
                  <a:tailEnd/>
                </a:ln>
              </p:spPr>
              <p:txBody>
                <a:bodyPr/>
                <a:lstStyle/>
                <a:p>
                  <a:endParaRPr lang="en-US" sz="2000"/>
                </a:p>
              </p:txBody>
            </p:sp>
            <p:sp>
              <p:nvSpPr>
                <p:cNvPr id="580873" name="Freeform 265"/>
                <p:cNvSpPr>
                  <a:spLocks/>
                </p:cNvSpPr>
                <p:nvPr/>
              </p:nvSpPr>
              <p:spPr bwMode="auto">
                <a:xfrm>
                  <a:off x="3000" y="1961"/>
                  <a:ext cx="131" cy="55"/>
                </a:xfrm>
                <a:custGeom>
                  <a:avLst/>
                  <a:gdLst/>
                  <a:ahLst/>
                  <a:cxnLst>
                    <a:cxn ang="0">
                      <a:pos x="131" y="55"/>
                    </a:cxn>
                    <a:cxn ang="0">
                      <a:pos x="0" y="17"/>
                    </a:cxn>
                    <a:cxn ang="0">
                      <a:pos x="0" y="0"/>
                    </a:cxn>
                    <a:cxn ang="0">
                      <a:pos x="131" y="38"/>
                    </a:cxn>
                    <a:cxn ang="0">
                      <a:pos x="131" y="55"/>
                    </a:cxn>
                  </a:cxnLst>
                  <a:rect l="0" t="0" r="r" b="b"/>
                  <a:pathLst>
                    <a:path w="131" h="55">
                      <a:moveTo>
                        <a:pt x="131" y="55"/>
                      </a:moveTo>
                      <a:lnTo>
                        <a:pt x="0" y="17"/>
                      </a:lnTo>
                      <a:lnTo>
                        <a:pt x="0" y="0"/>
                      </a:lnTo>
                      <a:lnTo>
                        <a:pt x="131" y="38"/>
                      </a:lnTo>
                      <a:lnTo>
                        <a:pt x="131" y="55"/>
                      </a:lnTo>
                      <a:close/>
                    </a:path>
                  </a:pathLst>
                </a:custGeom>
                <a:solidFill>
                  <a:srgbClr val="6E6E6E"/>
                </a:solidFill>
                <a:ln w="9525">
                  <a:noFill/>
                  <a:round/>
                  <a:headEnd/>
                  <a:tailEnd/>
                </a:ln>
              </p:spPr>
              <p:txBody>
                <a:bodyPr/>
                <a:lstStyle/>
                <a:p>
                  <a:endParaRPr lang="en-US" sz="2000"/>
                </a:p>
              </p:txBody>
            </p:sp>
            <p:sp>
              <p:nvSpPr>
                <p:cNvPr id="580874" name="Freeform 266"/>
                <p:cNvSpPr>
                  <a:spLocks/>
                </p:cNvSpPr>
                <p:nvPr/>
              </p:nvSpPr>
              <p:spPr bwMode="auto">
                <a:xfrm>
                  <a:off x="3000" y="1962"/>
                  <a:ext cx="131" cy="54"/>
                </a:xfrm>
                <a:custGeom>
                  <a:avLst/>
                  <a:gdLst/>
                  <a:ahLst/>
                  <a:cxnLst>
                    <a:cxn ang="0">
                      <a:pos x="131" y="54"/>
                    </a:cxn>
                    <a:cxn ang="0">
                      <a:pos x="0" y="16"/>
                    </a:cxn>
                    <a:cxn ang="0">
                      <a:pos x="0" y="0"/>
                    </a:cxn>
                    <a:cxn ang="0">
                      <a:pos x="131" y="37"/>
                    </a:cxn>
                    <a:cxn ang="0">
                      <a:pos x="131" y="54"/>
                    </a:cxn>
                  </a:cxnLst>
                  <a:rect l="0" t="0" r="r" b="b"/>
                  <a:pathLst>
                    <a:path w="131" h="54">
                      <a:moveTo>
                        <a:pt x="131" y="54"/>
                      </a:moveTo>
                      <a:lnTo>
                        <a:pt x="0" y="16"/>
                      </a:lnTo>
                      <a:lnTo>
                        <a:pt x="0" y="0"/>
                      </a:lnTo>
                      <a:lnTo>
                        <a:pt x="131" y="37"/>
                      </a:lnTo>
                      <a:lnTo>
                        <a:pt x="131" y="54"/>
                      </a:lnTo>
                      <a:close/>
                    </a:path>
                  </a:pathLst>
                </a:custGeom>
                <a:solidFill>
                  <a:srgbClr val="6E6E6E"/>
                </a:solidFill>
                <a:ln w="9525">
                  <a:noFill/>
                  <a:round/>
                  <a:headEnd/>
                  <a:tailEnd/>
                </a:ln>
              </p:spPr>
              <p:txBody>
                <a:bodyPr/>
                <a:lstStyle/>
                <a:p>
                  <a:endParaRPr lang="en-US" sz="2000"/>
                </a:p>
              </p:txBody>
            </p:sp>
            <p:sp>
              <p:nvSpPr>
                <p:cNvPr id="580875" name="Freeform 267"/>
                <p:cNvSpPr>
                  <a:spLocks/>
                </p:cNvSpPr>
                <p:nvPr/>
              </p:nvSpPr>
              <p:spPr bwMode="auto">
                <a:xfrm>
                  <a:off x="3000" y="1962"/>
                  <a:ext cx="131" cy="54"/>
                </a:xfrm>
                <a:custGeom>
                  <a:avLst/>
                  <a:gdLst/>
                  <a:ahLst/>
                  <a:cxnLst>
                    <a:cxn ang="0">
                      <a:pos x="131" y="54"/>
                    </a:cxn>
                    <a:cxn ang="0">
                      <a:pos x="0" y="16"/>
                    </a:cxn>
                    <a:cxn ang="0">
                      <a:pos x="0" y="0"/>
                    </a:cxn>
                    <a:cxn ang="0">
                      <a:pos x="131" y="37"/>
                    </a:cxn>
                    <a:cxn ang="0">
                      <a:pos x="131" y="54"/>
                    </a:cxn>
                  </a:cxnLst>
                  <a:rect l="0" t="0" r="r" b="b"/>
                  <a:pathLst>
                    <a:path w="131" h="54">
                      <a:moveTo>
                        <a:pt x="131" y="54"/>
                      </a:moveTo>
                      <a:lnTo>
                        <a:pt x="0" y="16"/>
                      </a:lnTo>
                      <a:lnTo>
                        <a:pt x="0" y="0"/>
                      </a:lnTo>
                      <a:lnTo>
                        <a:pt x="131" y="37"/>
                      </a:lnTo>
                      <a:lnTo>
                        <a:pt x="131" y="54"/>
                      </a:lnTo>
                      <a:close/>
                    </a:path>
                  </a:pathLst>
                </a:custGeom>
                <a:solidFill>
                  <a:srgbClr val="6E6E6E"/>
                </a:solidFill>
                <a:ln w="9525">
                  <a:noFill/>
                  <a:round/>
                  <a:headEnd/>
                  <a:tailEnd/>
                </a:ln>
              </p:spPr>
              <p:txBody>
                <a:bodyPr/>
                <a:lstStyle/>
                <a:p>
                  <a:endParaRPr lang="en-US" sz="2000"/>
                </a:p>
              </p:txBody>
            </p:sp>
            <p:sp>
              <p:nvSpPr>
                <p:cNvPr id="580876" name="Freeform 268"/>
                <p:cNvSpPr>
                  <a:spLocks/>
                </p:cNvSpPr>
                <p:nvPr/>
              </p:nvSpPr>
              <p:spPr bwMode="auto">
                <a:xfrm>
                  <a:off x="3000" y="1962"/>
                  <a:ext cx="131" cy="55"/>
                </a:xfrm>
                <a:custGeom>
                  <a:avLst/>
                  <a:gdLst/>
                  <a:ahLst/>
                  <a:cxnLst>
                    <a:cxn ang="0">
                      <a:pos x="131" y="55"/>
                    </a:cxn>
                    <a:cxn ang="0">
                      <a:pos x="0" y="17"/>
                    </a:cxn>
                    <a:cxn ang="0">
                      <a:pos x="0" y="0"/>
                    </a:cxn>
                    <a:cxn ang="0">
                      <a:pos x="131" y="39"/>
                    </a:cxn>
                    <a:cxn ang="0">
                      <a:pos x="131" y="55"/>
                    </a:cxn>
                  </a:cxnLst>
                  <a:rect l="0" t="0" r="r" b="b"/>
                  <a:pathLst>
                    <a:path w="131" h="55">
                      <a:moveTo>
                        <a:pt x="131" y="55"/>
                      </a:moveTo>
                      <a:lnTo>
                        <a:pt x="0" y="17"/>
                      </a:lnTo>
                      <a:lnTo>
                        <a:pt x="0" y="0"/>
                      </a:lnTo>
                      <a:lnTo>
                        <a:pt x="131" y="39"/>
                      </a:lnTo>
                      <a:lnTo>
                        <a:pt x="131" y="55"/>
                      </a:lnTo>
                      <a:close/>
                    </a:path>
                  </a:pathLst>
                </a:custGeom>
                <a:solidFill>
                  <a:srgbClr val="6E6E6E"/>
                </a:solidFill>
                <a:ln w="9525">
                  <a:noFill/>
                  <a:round/>
                  <a:headEnd/>
                  <a:tailEnd/>
                </a:ln>
              </p:spPr>
              <p:txBody>
                <a:bodyPr/>
                <a:lstStyle/>
                <a:p>
                  <a:endParaRPr lang="en-US" sz="2000"/>
                </a:p>
              </p:txBody>
            </p:sp>
            <p:sp>
              <p:nvSpPr>
                <p:cNvPr id="580877" name="Freeform 269"/>
                <p:cNvSpPr>
                  <a:spLocks/>
                </p:cNvSpPr>
                <p:nvPr/>
              </p:nvSpPr>
              <p:spPr bwMode="auto">
                <a:xfrm>
                  <a:off x="3000" y="1963"/>
                  <a:ext cx="131" cy="54"/>
                </a:xfrm>
                <a:custGeom>
                  <a:avLst/>
                  <a:gdLst/>
                  <a:ahLst/>
                  <a:cxnLst>
                    <a:cxn ang="0">
                      <a:pos x="131" y="54"/>
                    </a:cxn>
                    <a:cxn ang="0">
                      <a:pos x="0" y="16"/>
                    </a:cxn>
                    <a:cxn ang="0">
                      <a:pos x="0" y="0"/>
                    </a:cxn>
                    <a:cxn ang="0">
                      <a:pos x="131" y="38"/>
                    </a:cxn>
                    <a:cxn ang="0">
                      <a:pos x="131" y="54"/>
                    </a:cxn>
                  </a:cxnLst>
                  <a:rect l="0" t="0" r="r" b="b"/>
                  <a:pathLst>
                    <a:path w="131" h="54">
                      <a:moveTo>
                        <a:pt x="131" y="54"/>
                      </a:moveTo>
                      <a:lnTo>
                        <a:pt x="0" y="16"/>
                      </a:lnTo>
                      <a:lnTo>
                        <a:pt x="0" y="0"/>
                      </a:lnTo>
                      <a:lnTo>
                        <a:pt x="131" y="38"/>
                      </a:lnTo>
                      <a:lnTo>
                        <a:pt x="131" y="54"/>
                      </a:lnTo>
                      <a:close/>
                    </a:path>
                  </a:pathLst>
                </a:custGeom>
                <a:solidFill>
                  <a:srgbClr val="6E6E6E"/>
                </a:solidFill>
                <a:ln w="9525">
                  <a:noFill/>
                  <a:round/>
                  <a:headEnd/>
                  <a:tailEnd/>
                </a:ln>
              </p:spPr>
              <p:txBody>
                <a:bodyPr/>
                <a:lstStyle/>
                <a:p>
                  <a:endParaRPr lang="en-US" sz="2000"/>
                </a:p>
              </p:txBody>
            </p:sp>
            <p:sp>
              <p:nvSpPr>
                <p:cNvPr id="580878" name="Freeform 270"/>
                <p:cNvSpPr>
                  <a:spLocks/>
                </p:cNvSpPr>
                <p:nvPr/>
              </p:nvSpPr>
              <p:spPr bwMode="auto">
                <a:xfrm>
                  <a:off x="3000" y="1964"/>
                  <a:ext cx="131" cy="54"/>
                </a:xfrm>
                <a:custGeom>
                  <a:avLst/>
                  <a:gdLst/>
                  <a:ahLst/>
                  <a:cxnLst>
                    <a:cxn ang="0">
                      <a:pos x="131" y="54"/>
                    </a:cxn>
                    <a:cxn ang="0">
                      <a:pos x="0" y="16"/>
                    </a:cxn>
                    <a:cxn ang="0">
                      <a:pos x="0" y="0"/>
                    </a:cxn>
                    <a:cxn ang="0">
                      <a:pos x="131" y="37"/>
                    </a:cxn>
                    <a:cxn ang="0">
                      <a:pos x="131" y="54"/>
                    </a:cxn>
                  </a:cxnLst>
                  <a:rect l="0" t="0" r="r" b="b"/>
                  <a:pathLst>
                    <a:path w="131" h="54">
                      <a:moveTo>
                        <a:pt x="131" y="54"/>
                      </a:moveTo>
                      <a:lnTo>
                        <a:pt x="0" y="16"/>
                      </a:lnTo>
                      <a:lnTo>
                        <a:pt x="0" y="0"/>
                      </a:lnTo>
                      <a:lnTo>
                        <a:pt x="131" y="37"/>
                      </a:lnTo>
                      <a:lnTo>
                        <a:pt x="131" y="54"/>
                      </a:lnTo>
                      <a:close/>
                    </a:path>
                  </a:pathLst>
                </a:custGeom>
                <a:solidFill>
                  <a:srgbClr val="6E6E6E"/>
                </a:solidFill>
                <a:ln w="9525">
                  <a:noFill/>
                  <a:round/>
                  <a:headEnd/>
                  <a:tailEnd/>
                </a:ln>
              </p:spPr>
              <p:txBody>
                <a:bodyPr/>
                <a:lstStyle/>
                <a:p>
                  <a:endParaRPr lang="en-US" sz="2000"/>
                </a:p>
              </p:txBody>
            </p:sp>
            <p:sp>
              <p:nvSpPr>
                <p:cNvPr id="580879" name="Freeform 271"/>
                <p:cNvSpPr>
                  <a:spLocks/>
                </p:cNvSpPr>
                <p:nvPr/>
              </p:nvSpPr>
              <p:spPr bwMode="auto">
                <a:xfrm>
                  <a:off x="3000" y="1964"/>
                  <a:ext cx="131" cy="54"/>
                </a:xfrm>
                <a:custGeom>
                  <a:avLst/>
                  <a:gdLst/>
                  <a:ahLst/>
                  <a:cxnLst>
                    <a:cxn ang="0">
                      <a:pos x="131" y="54"/>
                    </a:cxn>
                    <a:cxn ang="0">
                      <a:pos x="0" y="16"/>
                    </a:cxn>
                    <a:cxn ang="0">
                      <a:pos x="0" y="0"/>
                    </a:cxn>
                    <a:cxn ang="0">
                      <a:pos x="131" y="37"/>
                    </a:cxn>
                    <a:cxn ang="0">
                      <a:pos x="131" y="54"/>
                    </a:cxn>
                  </a:cxnLst>
                  <a:rect l="0" t="0" r="r" b="b"/>
                  <a:pathLst>
                    <a:path w="131" h="54">
                      <a:moveTo>
                        <a:pt x="131" y="54"/>
                      </a:moveTo>
                      <a:lnTo>
                        <a:pt x="0" y="16"/>
                      </a:lnTo>
                      <a:lnTo>
                        <a:pt x="0" y="0"/>
                      </a:lnTo>
                      <a:lnTo>
                        <a:pt x="131" y="37"/>
                      </a:lnTo>
                      <a:lnTo>
                        <a:pt x="131" y="54"/>
                      </a:lnTo>
                      <a:close/>
                    </a:path>
                  </a:pathLst>
                </a:custGeom>
                <a:solidFill>
                  <a:srgbClr val="6E6E6E"/>
                </a:solidFill>
                <a:ln w="9525">
                  <a:noFill/>
                  <a:round/>
                  <a:headEnd/>
                  <a:tailEnd/>
                </a:ln>
              </p:spPr>
              <p:txBody>
                <a:bodyPr/>
                <a:lstStyle/>
                <a:p>
                  <a:endParaRPr lang="en-US" sz="2000"/>
                </a:p>
              </p:txBody>
            </p:sp>
            <p:sp>
              <p:nvSpPr>
                <p:cNvPr id="580880" name="Freeform 272"/>
                <p:cNvSpPr>
                  <a:spLocks/>
                </p:cNvSpPr>
                <p:nvPr/>
              </p:nvSpPr>
              <p:spPr bwMode="auto">
                <a:xfrm>
                  <a:off x="3000" y="1964"/>
                  <a:ext cx="131" cy="54"/>
                </a:xfrm>
                <a:custGeom>
                  <a:avLst/>
                  <a:gdLst/>
                  <a:ahLst/>
                  <a:cxnLst>
                    <a:cxn ang="0">
                      <a:pos x="131" y="54"/>
                    </a:cxn>
                    <a:cxn ang="0">
                      <a:pos x="0" y="17"/>
                    </a:cxn>
                    <a:cxn ang="0">
                      <a:pos x="0" y="0"/>
                    </a:cxn>
                    <a:cxn ang="0">
                      <a:pos x="131" y="38"/>
                    </a:cxn>
                    <a:cxn ang="0">
                      <a:pos x="131" y="54"/>
                    </a:cxn>
                  </a:cxnLst>
                  <a:rect l="0" t="0" r="r" b="b"/>
                  <a:pathLst>
                    <a:path w="131" h="54">
                      <a:moveTo>
                        <a:pt x="131" y="54"/>
                      </a:moveTo>
                      <a:lnTo>
                        <a:pt x="0" y="17"/>
                      </a:lnTo>
                      <a:lnTo>
                        <a:pt x="0" y="0"/>
                      </a:lnTo>
                      <a:lnTo>
                        <a:pt x="131" y="38"/>
                      </a:lnTo>
                      <a:lnTo>
                        <a:pt x="131" y="54"/>
                      </a:lnTo>
                      <a:close/>
                    </a:path>
                  </a:pathLst>
                </a:custGeom>
                <a:solidFill>
                  <a:srgbClr val="6E6E6E"/>
                </a:solidFill>
                <a:ln w="9525">
                  <a:noFill/>
                  <a:round/>
                  <a:headEnd/>
                  <a:tailEnd/>
                </a:ln>
              </p:spPr>
              <p:txBody>
                <a:bodyPr/>
                <a:lstStyle/>
                <a:p>
                  <a:endParaRPr lang="en-US" sz="2000"/>
                </a:p>
              </p:txBody>
            </p:sp>
            <p:sp>
              <p:nvSpPr>
                <p:cNvPr id="580881" name="Freeform 273"/>
                <p:cNvSpPr>
                  <a:spLocks/>
                </p:cNvSpPr>
                <p:nvPr/>
              </p:nvSpPr>
              <p:spPr bwMode="auto">
                <a:xfrm>
                  <a:off x="3000" y="1965"/>
                  <a:ext cx="131" cy="53"/>
                </a:xfrm>
                <a:custGeom>
                  <a:avLst/>
                  <a:gdLst/>
                  <a:ahLst/>
                  <a:cxnLst>
                    <a:cxn ang="0">
                      <a:pos x="131" y="53"/>
                    </a:cxn>
                    <a:cxn ang="0">
                      <a:pos x="0" y="16"/>
                    </a:cxn>
                    <a:cxn ang="0">
                      <a:pos x="0" y="0"/>
                    </a:cxn>
                    <a:cxn ang="0">
                      <a:pos x="131" y="37"/>
                    </a:cxn>
                    <a:cxn ang="0">
                      <a:pos x="131" y="53"/>
                    </a:cxn>
                  </a:cxnLst>
                  <a:rect l="0" t="0" r="r" b="b"/>
                  <a:pathLst>
                    <a:path w="131" h="53">
                      <a:moveTo>
                        <a:pt x="131" y="53"/>
                      </a:moveTo>
                      <a:lnTo>
                        <a:pt x="0" y="16"/>
                      </a:lnTo>
                      <a:lnTo>
                        <a:pt x="0" y="0"/>
                      </a:lnTo>
                      <a:lnTo>
                        <a:pt x="131" y="37"/>
                      </a:lnTo>
                      <a:lnTo>
                        <a:pt x="131" y="53"/>
                      </a:lnTo>
                      <a:close/>
                    </a:path>
                  </a:pathLst>
                </a:custGeom>
                <a:solidFill>
                  <a:srgbClr val="6E6E6E"/>
                </a:solidFill>
                <a:ln w="9525">
                  <a:noFill/>
                  <a:round/>
                  <a:headEnd/>
                  <a:tailEnd/>
                </a:ln>
              </p:spPr>
              <p:txBody>
                <a:bodyPr/>
                <a:lstStyle/>
                <a:p>
                  <a:endParaRPr lang="en-US" sz="2000"/>
                </a:p>
              </p:txBody>
            </p:sp>
            <p:sp>
              <p:nvSpPr>
                <p:cNvPr id="580882" name="Freeform 274"/>
                <p:cNvSpPr>
                  <a:spLocks/>
                </p:cNvSpPr>
                <p:nvPr/>
              </p:nvSpPr>
              <p:spPr bwMode="auto">
                <a:xfrm>
                  <a:off x="3000" y="1966"/>
                  <a:ext cx="131" cy="52"/>
                </a:xfrm>
                <a:custGeom>
                  <a:avLst/>
                  <a:gdLst/>
                  <a:ahLst/>
                  <a:cxnLst>
                    <a:cxn ang="0">
                      <a:pos x="131" y="52"/>
                    </a:cxn>
                    <a:cxn ang="0">
                      <a:pos x="0" y="15"/>
                    </a:cxn>
                    <a:cxn ang="0">
                      <a:pos x="0" y="0"/>
                    </a:cxn>
                    <a:cxn ang="0">
                      <a:pos x="131" y="36"/>
                    </a:cxn>
                    <a:cxn ang="0">
                      <a:pos x="131" y="52"/>
                    </a:cxn>
                  </a:cxnLst>
                  <a:rect l="0" t="0" r="r" b="b"/>
                  <a:pathLst>
                    <a:path w="131" h="52">
                      <a:moveTo>
                        <a:pt x="131" y="52"/>
                      </a:moveTo>
                      <a:lnTo>
                        <a:pt x="0" y="15"/>
                      </a:lnTo>
                      <a:lnTo>
                        <a:pt x="0" y="0"/>
                      </a:lnTo>
                      <a:lnTo>
                        <a:pt x="131" y="36"/>
                      </a:lnTo>
                      <a:lnTo>
                        <a:pt x="131" y="52"/>
                      </a:lnTo>
                      <a:close/>
                    </a:path>
                  </a:pathLst>
                </a:custGeom>
                <a:solidFill>
                  <a:srgbClr val="6E6E6E"/>
                </a:solidFill>
                <a:ln w="9525">
                  <a:noFill/>
                  <a:round/>
                  <a:headEnd/>
                  <a:tailEnd/>
                </a:ln>
              </p:spPr>
              <p:txBody>
                <a:bodyPr/>
                <a:lstStyle/>
                <a:p>
                  <a:endParaRPr lang="en-US" sz="2000"/>
                </a:p>
              </p:txBody>
            </p:sp>
            <p:sp>
              <p:nvSpPr>
                <p:cNvPr id="580883" name="Freeform 275"/>
                <p:cNvSpPr>
                  <a:spLocks/>
                </p:cNvSpPr>
                <p:nvPr/>
              </p:nvSpPr>
              <p:spPr bwMode="auto">
                <a:xfrm>
                  <a:off x="3000" y="1966"/>
                  <a:ext cx="131" cy="53"/>
                </a:xfrm>
                <a:custGeom>
                  <a:avLst/>
                  <a:gdLst/>
                  <a:ahLst/>
                  <a:cxnLst>
                    <a:cxn ang="0">
                      <a:pos x="131" y="53"/>
                    </a:cxn>
                    <a:cxn ang="0">
                      <a:pos x="0" y="16"/>
                    </a:cxn>
                    <a:cxn ang="0">
                      <a:pos x="0" y="0"/>
                    </a:cxn>
                    <a:cxn ang="0">
                      <a:pos x="131" y="36"/>
                    </a:cxn>
                    <a:cxn ang="0">
                      <a:pos x="131" y="53"/>
                    </a:cxn>
                  </a:cxnLst>
                  <a:rect l="0" t="0" r="r" b="b"/>
                  <a:pathLst>
                    <a:path w="131" h="53">
                      <a:moveTo>
                        <a:pt x="131" y="53"/>
                      </a:moveTo>
                      <a:lnTo>
                        <a:pt x="0" y="16"/>
                      </a:lnTo>
                      <a:lnTo>
                        <a:pt x="0" y="0"/>
                      </a:lnTo>
                      <a:lnTo>
                        <a:pt x="131" y="36"/>
                      </a:lnTo>
                      <a:lnTo>
                        <a:pt x="131" y="53"/>
                      </a:lnTo>
                      <a:close/>
                    </a:path>
                  </a:pathLst>
                </a:custGeom>
                <a:solidFill>
                  <a:srgbClr val="6E6E6E"/>
                </a:solidFill>
                <a:ln w="9525">
                  <a:noFill/>
                  <a:round/>
                  <a:headEnd/>
                  <a:tailEnd/>
                </a:ln>
              </p:spPr>
              <p:txBody>
                <a:bodyPr/>
                <a:lstStyle/>
                <a:p>
                  <a:endParaRPr lang="en-US" sz="2000"/>
                </a:p>
              </p:txBody>
            </p:sp>
            <p:sp>
              <p:nvSpPr>
                <p:cNvPr id="580884" name="Freeform 276"/>
                <p:cNvSpPr>
                  <a:spLocks/>
                </p:cNvSpPr>
                <p:nvPr/>
              </p:nvSpPr>
              <p:spPr bwMode="auto">
                <a:xfrm>
                  <a:off x="3000" y="1967"/>
                  <a:ext cx="131" cy="52"/>
                </a:xfrm>
                <a:custGeom>
                  <a:avLst/>
                  <a:gdLst/>
                  <a:ahLst/>
                  <a:cxnLst>
                    <a:cxn ang="0">
                      <a:pos x="131" y="52"/>
                    </a:cxn>
                    <a:cxn ang="0">
                      <a:pos x="0" y="16"/>
                    </a:cxn>
                    <a:cxn ang="0">
                      <a:pos x="0" y="0"/>
                    </a:cxn>
                    <a:cxn ang="0">
                      <a:pos x="131" y="36"/>
                    </a:cxn>
                    <a:cxn ang="0">
                      <a:pos x="131" y="52"/>
                    </a:cxn>
                  </a:cxnLst>
                  <a:rect l="0" t="0" r="r" b="b"/>
                  <a:pathLst>
                    <a:path w="131" h="52">
                      <a:moveTo>
                        <a:pt x="131" y="52"/>
                      </a:moveTo>
                      <a:lnTo>
                        <a:pt x="0" y="16"/>
                      </a:lnTo>
                      <a:lnTo>
                        <a:pt x="0" y="0"/>
                      </a:lnTo>
                      <a:lnTo>
                        <a:pt x="131" y="36"/>
                      </a:lnTo>
                      <a:lnTo>
                        <a:pt x="131" y="52"/>
                      </a:lnTo>
                      <a:close/>
                    </a:path>
                  </a:pathLst>
                </a:custGeom>
                <a:solidFill>
                  <a:srgbClr val="6E6E6E"/>
                </a:solidFill>
                <a:ln w="9525">
                  <a:noFill/>
                  <a:round/>
                  <a:headEnd/>
                  <a:tailEnd/>
                </a:ln>
              </p:spPr>
              <p:txBody>
                <a:bodyPr/>
                <a:lstStyle/>
                <a:p>
                  <a:endParaRPr lang="en-US" sz="2000"/>
                </a:p>
              </p:txBody>
            </p:sp>
            <p:sp>
              <p:nvSpPr>
                <p:cNvPr id="580885" name="Freeform 277"/>
                <p:cNvSpPr>
                  <a:spLocks/>
                </p:cNvSpPr>
                <p:nvPr/>
              </p:nvSpPr>
              <p:spPr bwMode="auto">
                <a:xfrm>
                  <a:off x="3000" y="1968"/>
                  <a:ext cx="131" cy="51"/>
                </a:xfrm>
                <a:custGeom>
                  <a:avLst/>
                  <a:gdLst/>
                  <a:ahLst/>
                  <a:cxnLst>
                    <a:cxn ang="0">
                      <a:pos x="131" y="51"/>
                    </a:cxn>
                    <a:cxn ang="0">
                      <a:pos x="0" y="16"/>
                    </a:cxn>
                    <a:cxn ang="0">
                      <a:pos x="0" y="0"/>
                    </a:cxn>
                    <a:cxn ang="0">
                      <a:pos x="131" y="35"/>
                    </a:cxn>
                    <a:cxn ang="0">
                      <a:pos x="131" y="51"/>
                    </a:cxn>
                  </a:cxnLst>
                  <a:rect l="0" t="0" r="r" b="b"/>
                  <a:pathLst>
                    <a:path w="131" h="51">
                      <a:moveTo>
                        <a:pt x="131" y="51"/>
                      </a:moveTo>
                      <a:lnTo>
                        <a:pt x="0" y="16"/>
                      </a:lnTo>
                      <a:lnTo>
                        <a:pt x="0" y="0"/>
                      </a:lnTo>
                      <a:lnTo>
                        <a:pt x="131" y="35"/>
                      </a:lnTo>
                      <a:lnTo>
                        <a:pt x="131" y="51"/>
                      </a:lnTo>
                      <a:close/>
                    </a:path>
                  </a:pathLst>
                </a:custGeom>
                <a:solidFill>
                  <a:srgbClr val="6E6E6E"/>
                </a:solidFill>
                <a:ln w="9525">
                  <a:noFill/>
                  <a:round/>
                  <a:headEnd/>
                  <a:tailEnd/>
                </a:ln>
              </p:spPr>
              <p:txBody>
                <a:bodyPr/>
                <a:lstStyle/>
                <a:p>
                  <a:endParaRPr lang="en-US" sz="2000"/>
                </a:p>
              </p:txBody>
            </p:sp>
            <p:sp>
              <p:nvSpPr>
                <p:cNvPr id="580886" name="Freeform 278"/>
                <p:cNvSpPr>
                  <a:spLocks/>
                </p:cNvSpPr>
                <p:nvPr/>
              </p:nvSpPr>
              <p:spPr bwMode="auto">
                <a:xfrm>
                  <a:off x="3000" y="1968"/>
                  <a:ext cx="131" cy="51"/>
                </a:xfrm>
                <a:custGeom>
                  <a:avLst/>
                  <a:gdLst/>
                  <a:ahLst/>
                  <a:cxnLst>
                    <a:cxn ang="0">
                      <a:pos x="131" y="51"/>
                    </a:cxn>
                    <a:cxn ang="0">
                      <a:pos x="0" y="16"/>
                    </a:cxn>
                    <a:cxn ang="0">
                      <a:pos x="0" y="0"/>
                    </a:cxn>
                    <a:cxn ang="0">
                      <a:pos x="131" y="36"/>
                    </a:cxn>
                    <a:cxn ang="0">
                      <a:pos x="131" y="51"/>
                    </a:cxn>
                  </a:cxnLst>
                  <a:rect l="0" t="0" r="r" b="b"/>
                  <a:pathLst>
                    <a:path w="131" h="51">
                      <a:moveTo>
                        <a:pt x="131" y="51"/>
                      </a:moveTo>
                      <a:lnTo>
                        <a:pt x="0" y="16"/>
                      </a:lnTo>
                      <a:lnTo>
                        <a:pt x="0" y="0"/>
                      </a:lnTo>
                      <a:lnTo>
                        <a:pt x="131" y="36"/>
                      </a:lnTo>
                      <a:lnTo>
                        <a:pt x="131" y="51"/>
                      </a:lnTo>
                      <a:close/>
                    </a:path>
                  </a:pathLst>
                </a:custGeom>
                <a:solidFill>
                  <a:srgbClr val="6E6E6E"/>
                </a:solidFill>
                <a:ln w="9525">
                  <a:noFill/>
                  <a:round/>
                  <a:headEnd/>
                  <a:tailEnd/>
                </a:ln>
              </p:spPr>
              <p:txBody>
                <a:bodyPr/>
                <a:lstStyle/>
                <a:p>
                  <a:endParaRPr lang="en-US" sz="2000"/>
                </a:p>
              </p:txBody>
            </p:sp>
            <p:sp>
              <p:nvSpPr>
                <p:cNvPr id="580887" name="Freeform 279"/>
                <p:cNvSpPr>
                  <a:spLocks/>
                </p:cNvSpPr>
                <p:nvPr/>
              </p:nvSpPr>
              <p:spPr bwMode="auto">
                <a:xfrm>
                  <a:off x="3000" y="1969"/>
                  <a:ext cx="131" cy="51"/>
                </a:xfrm>
                <a:custGeom>
                  <a:avLst/>
                  <a:gdLst/>
                  <a:ahLst/>
                  <a:cxnLst>
                    <a:cxn ang="0">
                      <a:pos x="131" y="51"/>
                    </a:cxn>
                    <a:cxn ang="0">
                      <a:pos x="0" y="15"/>
                    </a:cxn>
                    <a:cxn ang="0">
                      <a:pos x="0" y="0"/>
                    </a:cxn>
                    <a:cxn ang="0">
                      <a:pos x="131" y="36"/>
                    </a:cxn>
                    <a:cxn ang="0">
                      <a:pos x="131" y="51"/>
                    </a:cxn>
                  </a:cxnLst>
                  <a:rect l="0" t="0" r="r" b="b"/>
                  <a:pathLst>
                    <a:path w="131" h="51">
                      <a:moveTo>
                        <a:pt x="131" y="51"/>
                      </a:moveTo>
                      <a:lnTo>
                        <a:pt x="0" y="15"/>
                      </a:lnTo>
                      <a:lnTo>
                        <a:pt x="0" y="0"/>
                      </a:lnTo>
                      <a:lnTo>
                        <a:pt x="131" y="36"/>
                      </a:lnTo>
                      <a:lnTo>
                        <a:pt x="131" y="51"/>
                      </a:lnTo>
                      <a:close/>
                    </a:path>
                  </a:pathLst>
                </a:custGeom>
                <a:solidFill>
                  <a:srgbClr val="6E6E6E"/>
                </a:solidFill>
                <a:ln w="9525">
                  <a:noFill/>
                  <a:round/>
                  <a:headEnd/>
                  <a:tailEnd/>
                </a:ln>
              </p:spPr>
              <p:txBody>
                <a:bodyPr/>
                <a:lstStyle/>
                <a:p>
                  <a:endParaRPr lang="en-US" sz="2000"/>
                </a:p>
              </p:txBody>
            </p:sp>
            <p:sp>
              <p:nvSpPr>
                <p:cNvPr id="580888" name="Freeform 280"/>
                <p:cNvSpPr>
                  <a:spLocks/>
                </p:cNvSpPr>
                <p:nvPr/>
              </p:nvSpPr>
              <p:spPr bwMode="auto">
                <a:xfrm>
                  <a:off x="3000" y="1969"/>
                  <a:ext cx="131" cy="51"/>
                </a:xfrm>
                <a:custGeom>
                  <a:avLst/>
                  <a:gdLst/>
                  <a:ahLst/>
                  <a:cxnLst>
                    <a:cxn ang="0">
                      <a:pos x="131" y="51"/>
                    </a:cxn>
                    <a:cxn ang="0">
                      <a:pos x="0" y="15"/>
                    </a:cxn>
                    <a:cxn ang="0">
                      <a:pos x="0" y="0"/>
                    </a:cxn>
                    <a:cxn ang="0">
                      <a:pos x="131" y="36"/>
                    </a:cxn>
                    <a:cxn ang="0">
                      <a:pos x="131" y="51"/>
                    </a:cxn>
                  </a:cxnLst>
                  <a:rect l="0" t="0" r="r" b="b"/>
                  <a:pathLst>
                    <a:path w="131" h="51">
                      <a:moveTo>
                        <a:pt x="131" y="51"/>
                      </a:moveTo>
                      <a:lnTo>
                        <a:pt x="0" y="15"/>
                      </a:lnTo>
                      <a:lnTo>
                        <a:pt x="0" y="0"/>
                      </a:lnTo>
                      <a:lnTo>
                        <a:pt x="131" y="36"/>
                      </a:lnTo>
                      <a:lnTo>
                        <a:pt x="131" y="51"/>
                      </a:lnTo>
                      <a:close/>
                    </a:path>
                  </a:pathLst>
                </a:custGeom>
                <a:solidFill>
                  <a:srgbClr val="6E6E6E"/>
                </a:solidFill>
                <a:ln w="9525">
                  <a:noFill/>
                  <a:round/>
                  <a:headEnd/>
                  <a:tailEnd/>
                </a:ln>
              </p:spPr>
              <p:txBody>
                <a:bodyPr/>
                <a:lstStyle/>
                <a:p>
                  <a:endParaRPr lang="en-US" sz="2000"/>
                </a:p>
              </p:txBody>
            </p:sp>
            <p:sp>
              <p:nvSpPr>
                <p:cNvPr id="580889" name="Freeform 281"/>
                <p:cNvSpPr>
                  <a:spLocks/>
                </p:cNvSpPr>
                <p:nvPr/>
              </p:nvSpPr>
              <p:spPr bwMode="auto">
                <a:xfrm>
                  <a:off x="3000" y="1970"/>
                  <a:ext cx="131" cy="50"/>
                </a:xfrm>
                <a:custGeom>
                  <a:avLst/>
                  <a:gdLst/>
                  <a:ahLst/>
                  <a:cxnLst>
                    <a:cxn ang="0">
                      <a:pos x="131" y="50"/>
                    </a:cxn>
                    <a:cxn ang="0">
                      <a:pos x="0" y="15"/>
                    </a:cxn>
                    <a:cxn ang="0">
                      <a:pos x="0" y="0"/>
                    </a:cxn>
                    <a:cxn ang="0">
                      <a:pos x="131" y="35"/>
                    </a:cxn>
                    <a:cxn ang="0">
                      <a:pos x="131" y="50"/>
                    </a:cxn>
                  </a:cxnLst>
                  <a:rect l="0" t="0" r="r" b="b"/>
                  <a:pathLst>
                    <a:path w="131" h="50">
                      <a:moveTo>
                        <a:pt x="131" y="50"/>
                      </a:moveTo>
                      <a:lnTo>
                        <a:pt x="0" y="15"/>
                      </a:lnTo>
                      <a:lnTo>
                        <a:pt x="0" y="0"/>
                      </a:lnTo>
                      <a:lnTo>
                        <a:pt x="131" y="35"/>
                      </a:lnTo>
                      <a:lnTo>
                        <a:pt x="131" y="50"/>
                      </a:lnTo>
                      <a:close/>
                    </a:path>
                  </a:pathLst>
                </a:custGeom>
                <a:solidFill>
                  <a:srgbClr val="797979"/>
                </a:solidFill>
                <a:ln w="9525">
                  <a:noFill/>
                  <a:round/>
                  <a:headEnd/>
                  <a:tailEnd/>
                </a:ln>
              </p:spPr>
              <p:txBody>
                <a:bodyPr/>
                <a:lstStyle/>
                <a:p>
                  <a:endParaRPr lang="en-US" sz="2000"/>
                </a:p>
              </p:txBody>
            </p:sp>
            <p:sp>
              <p:nvSpPr>
                <p:cNvPr id="580890" name="Freeform 282"/>
                <p:cNvSpPr>
                  <a:spLocks/>
                </p:cNvSpPr>
                <p:nvPr/>
              </p:nvSpPr>
              <p:spPr bwMode="auto">
                <a:xfrm>
                  <a:off x="3000" y="1970"/>
                  <a:ext cx="131" cy="50"/>
                </a:xfrm>
                <a:custGeom>
                  <a:avLst/>
                  <a:gdLst/>
                  <a:ahLst/>
                  <a:cxnLst>
                    <a:cxn ang="0">
                      <a:pos x="131" y="50"/>
                    </a:cxn>
                    <a:cxn ang="0">
                      <a:pos x="0" y="15"/>
                    </a:cxn>
                    <a:cxn ang="0">
                      <a:pos x="0" y="0"/>
                    </a:cxn>
                    <a:cxn ang="0">
                      <a:pos x="131" y="35"/>
                    </a:cxn>
                    <a:cxn ang="0">
                      <a:pos x="131" y="50"/>
                    </a:cxn>
                  </a:cxnLst>
                  <a:rect l="0" t="0" r="r" b="b"/>
                  <a:pathLst>
                    <a:path w="131" h="50">
                      <a:moveTo>
                        <a:pt x="131" y="50"/>
                      </a:moveTo>
                      <a:lnTo>
                        <a:pt x="0" y="15"/>
                      </a:lnTo>
                      <a:lnTo>
                        <a:pt x="0" y="0"/>
                      </a:lnTo>
                      <a:lnTo>
                        <a:pt x="131" y="35"/>
                      </a:lnTo>
                      <a:lnTo>
                        <a:pt x="131" y="50"/>
                      </a:lnTo>
                      <a:close/>
                    </a:path>
                  </a:pathLst>
                </a:custGeom>
                <a:solidFill>
                  <a:srgbClr val="797979"/>
                </a:solidFill>
                <a:ln w="9525">
                  <a:noFill/>
                  <a:round/>
                  <a:headEnd/>
                  <a:tailEnd/>
                </a:ln>
              </p:spPr>
              <p:txBody>
                <a:bodyPr/>
                <a:lstStyle/>
                <a:p>
                  <a:endParaRPr lang="en-US" sz="2000"/>
                </a:p>
              </p:txBody>
            </p:sp>
            <p:sp>
              <p:nvSpPr>
                <p:cNvPr id="580891" name="Freeform 283"/>
                <p:cNvSpPr>
                  <a:spLocks/>
                </p:cNvSpPr>
                <p:nvPr/>
              </p:nvSpPr>
              <p:spPr bwMode="auto">
                <a:xfrm>
                  <a:off x="3000" y="1971"/>
                  <a:ext cx="131" cy="51"/>
                </a:xfrm>
                <a:custGeom>
                  <a:avLst/>
                  <a:gdLst/>
                  <a:ahLst/>
                  <a:cxnLst>
                    <a:cxn ang="0">
                      <a:pos x="131" y="51"/>
                    </a:cxn>
                    <a:cxn ang="0">
                      <a:pos x="0" y="16"/>
                    </a:cxn>
                    <a:cxn ang="0">
                      <a:pos x="0" y="0"/>
                    </a:cxn>
                    <a:cxn ang="0">
                      <a:pos x="131" y="35"/>
                    </a:cxn>
                    <a:cxn ang="0">
                      <a:pos x="131" y="51"/>
                    </a:cxn>
                  </a:cxnLst>
                  <a:rect l="0" t="0" r="r" b="b"/>
                  <a:pathLst>
                    <a:path w="131" h="51">
                      <a:moveTo>
                        <a:pt x="131" y="51"/>
                      </a:moveTo>
                      <a:lnTo>
                        <a:pt x="0" y="16"/>
                      </a:lnTo>
                      <a:lnTo>
                        <a:pt x="0" y="0"/>
                      </a:lnTo>
                      <a:lnTo>
                        <a:pt x="131" y="35"/>
                      </a:lnTo>
                      <a:lnTo>
                        <a:pt x="131" y="51"/>
                      </a:lnTo>
                      <a:close/>
                    </a:path>
                  </a:pathLst>
                </a:custGeom>
                <a:solidFill>
                  <a:srgbClr val="797979"/>
                </a:solidFill>
                <a:ln w="9525">
                  <a:noFill/>
                  <a:round/>
                  <a:headEnd/>
                  <a:tailEnd/>
                </a:ln>
              </p:spPr>
              <p:txBody>
                <a:bodyPr/>
                <a:lstStyle/>
                <a:p>
                  <a:endParaRPr lang="en-US" sz="2000"/>
                </a:p>
              </p:txBody>
            </p:sp>
            <p:sp>
              <p:nvSpPr>
                <p:cNvPr id="580892" name="Freeform 284"/>
                <p:cNvSpPr>
                  <a:spLocks/>
                </p:cNvSpPr>
                <p:nvPr/>
              </p:nvSpPr>
              <p:spPr bwMode="auto">
                <a:xfrm>
                  <a:off x="3000" y="1971"/>
                  <a:ext cx="131" cy="51"/>
                </a:xfrm>
                <a:custGeom>
                  <a:avLst/>
                  <a:gdLst/>
                  <a:ahLst/>
                  <a:cxnLst>
                    <a:cxn ang="0">
                      <a:pos x="131" y="51"/>
                    </a:cxn>
                    <a:cxn ang="0">
                      <a:pos x="0" y="16"/>
                    </a:cxn>
                    <a:cxn ang="0">
                      <a:pos x="0" y="0"/>
                    </a:cxn>
                    <a:cxn ang="0">
                      <a:pos x="131" y="35"/>
                    </a:cxn>
                    <a:cxn ang="0">
                      <a:pos x="131" y="51"/>
                    </a:cxn>
                  </a:cxnLst>
                  <a:rect l="0" t="0" r="r" b="b"/>
                  <a:pathLst>
                    <a:path w="131" h="51">
                      <a:moveTo>
                        <a:pt x="131" y="51"/>
                      </a:moveTo>
                      <a:lnTo>
                        <a:pt x="0" y="16"/>
                      </a:lnTo>
                      <a:lnTo>
                        <a:pt x="0" y="0"/>
                      </a:lnTo>
                      <a:lnTo>
                        <a:pt x="131" y="35"/>
                      </a:lnTo>
                      <a:lnTo>
                        <a:pt x="131" y="51"/>
                      </a:lnTo>
                      <a:close/>
                    </a:path>
                  </a:pathLst>
                </a:custGeom>
                <a:solidFill>
                  <a:srgbClr val="797979"/>
                </a:solidFill>
                <a:ln w="9525">
                  <a:noFill/>
                  <a:round/>
                  <a:headEnd/>
                  <a:tailEnd/>
                </a:ln>
              </p:spPr>
              <p:txBody>
                <a:bodyPr/>
                <a:lstStyle/>
                <a:p>
                  <a:endParaRPr lang="en-US" sz="2000"/>
                </a:p>
              </p:txBody>
            </p:sp>
            <p:sp>
              <p:nvSpPr>
                <p:cNvPr id="580893" name="Freeform 285"/>
                <p:cNvSpPr>
                  <a:spLocks/>
                </p:cNvSpPr>
                <p:nvPr/>
              </p:nvSpPr>
              <p:spPr bwMode="auto">
                <a:xfrm>
                  <a:off x="3000" y="1972"/>
                  <a:ext cx="131" cy="50"/>
                </a:xfrm>
                <a:custGeom>
                  <a:avLst/>
                  <a:gdLst/>
                  <a:ahLst/>
                  <a:cxnLst>
                    <a:cxn ang="0">
                      <a:pos x="131" y="50"/>
                    </a:cxn>
                    <a:cxn ang="0">
                      <a:pos x="0" y="15"/>
                    </a:cxn>
                    <a:cxn ang="0">
                      <a:pos x="0" y="0"/>
                    </a:cxn>
                    <a:cxn ang="0">
                      <a:pos x="131" y="35"/>
                    </a:cxn>
                    <a:cxn ang="0">
                      <a:pos x="131" y="50"/>
                    </a:cxn>
                  </a:cxnLst>
                  <a:rect l="0" t="0" r="r" b="b"/>
                  <a:pathLst>
                    <a:path w="131" h="50">
                      <a:moveTo>
                        <a:pt x="131" y="50"/>
                      </a:moveTo>
                      <a:lnTo>
                        <a:pt x="0" y="15"/>
                      </a:lnTo>
                      <a:lnTo>
                        <a:pt x="0" y="0"/>
                      </a:lnTo>
                      <a:lnTo>
                        <a:pt x="131" y="35"/>
                      </a:lnTo>
                      <a:lnTo>
                        <a:pt x="131" y="50"/>
                      </a:lnTo>
                      <a:close/>
                    </a:path>
                  </a:pathLst>
                </a:custGeom>
                <a:solidFill>
                  <a:srgbClr val="797979"/>
                </a:solidFill>
                <a:ln w="9525">
                  <a:noFill/>
                  <a:round/>
                  <a:headEnd/>
                  <a:tailEnd/>
                </a:ln>
              </p:spPr>
              <p:txBody>
                <a:bodyPr/>
                <a:lstStyle/>
                <a:p>
                  <a:endParaRPr lang="en-US" sz="2000"/>
                </a:p>
              </p:txBody>
            </p:sp>
            <p:sp>
              <p:nvSpPr>
                <p:cNvPr id="580894" name="Freeform 286"/>
                <p:cNvSpPr>
                  <a:spLocks/>
                </p:cNvSpPr>
                <p:nvPr/>
              </p:nvSpPr>
              <p:spPr bwMode="auto">
                <a:xfrm>
                  <a:off x="3000" y="1972"/>
                  <a:ext cx="131" cy="50"/>
                </a:xfrm>
                <a:custGeom>
                  <a:avLst/>
                  <a:gdLst/>
                  <a:ahLst/>
                  <a:cxnLst>
                    <a:cxn ang="0">
                      <a:pos x="131" y="50"/>
                    </a:cxn>
                    <a:cxn ang="0">
                      <a:pos x="0" y="15"/>
                    </a:cxn>
                    <a:cxn ang="0">
                      <a:pos x="0" y="0"/>
                    </a:cxn>
                    <a:cxn ang="0">
                      <a:pos x="131" y="35"/>
                    </a:cxn>
                    <a:cxn ang="0">
                      <a:pos x="131" y="50"/>
                    </a:cxn>
                  </a:cxnLst>
                  <a:rect l="0" t="0" r="r" b="b"/>
                  <a:pathLst>
                    <a:path w="131" h="50">
                      <a:moveTo>
                        <a:pt x="131" y="50"/>
                      </a:moveTo>
                      <a:lnTo>
                        <a:pt x="0" y="15"/>
                      </a:lnTo>
                      <a:lnTo>
                        <a:pt x="0" y="0"/>
                      </a:lnTo>
                      <a:lnTo>
                        <a:pt x="131" y="35"/>
                      </a:lnTo>
                      <a:lnTo>
                        <a:pt x="131" y="50"/>
                      </a:lnTo>
                      <a:close/>
                    </a:path>
                  </a:pathLst>
                </a:custGeom>
                <a:solidFill>
                  <a:srgbClr val="797979"/>
                </a:solidFill>
                <a:ln w="9525">
                  <a:noFill/>
                  <a:round/>
                  <a:headEnd/>
                  <a:tailEnd/>
                </a:ln>
              </p:spPr>
              <p:txBody>
                <a:bodyPr/>
                <a:lstStyle/>
                <a:p>
                  <a:endParaRPr lang="en-US" sz="2000"/>
                </a:p>
              </p:txBody>
            </p:sp>
            <p:sp>
              <p:nvSpPr>
                <p:cNvPr id="580895" name="Freeform 287"/>
                <p:cNvSpPr>
                  <a:spLocks/>
                </p:cNvSpPr>
                <p:nvPr/>
              </p:nvSpPr>
              <p:spPr bwMode="auto">
                <a:xfrm>
                  <a:off x="3000" y="1973"/>
                  <a:ext cx="131" cy="49"/>
                </a:xfrm>
                <a:custGeom>
                  <a:avLst/>
                  <a:gdLst/>
                  <a:ahLst/>
                  <a:cxnLst>
                    <a:cxn ang="0">
                      <a:pos x="131" y="49"/>
                    </a:cxn>
                    <a:cxn ang="0">
                      <a:pos x="0" y="15"/>
                    </a:cxn>
                    <a:cxn ang="0">
                      <a:pos x="0" y="0"/>
                    </a:cxn>
                    <a:cxn ang="0">
                      <a:pos x="131" y="35"/>
                    </a:cxn>
                    <a:cxn ang="0">
                      <a:pos x="131" y="49"/>
                    </a:cxn>
                  </a:cxnLst>
                  <a:rect l="0" t="0" r="r" b="b"/>
                  <a:pathLst>
                    <a:path w="131" h="49">
                      <a:moveTo>
                        <a:pt x="131" y="49"/>
                      </a:moveTo>
                      <a:lnTo>
                        <a:pt x="0" y="15"/>
                      </a:lnTo>
                      <a:lnTo>
                        <a:pt x="0" y="0"/>
                      </a:lnTo>
                      <a:lnTo>
                        <a:pt x="131" y="35"/>
                      </a:lnTo>
                      <a:lnTo>
                        <a:pt x="131" y="49"/>
                      </a:lnTo>
                      <a:close/>
                    </a:path>
                  </a:pathLst>
                </a:custGeom>
                <a:solidFill>
                  <a:srgbClr val="797979"/>
                </a:solidFill>
                <a:ln w="9525">
                  <a:noFill/>
                  <a:round/>
                  <a:headEnd/>
                  <a:tailEnd/>
                </a:ln>
              </p:spPr>
              <p:txBody>
                <a:bodyPr/>
                <a:lstStyle/>
                <a:p>
                  <a:endParaRPr lang="en-US" sz="2000"/>
                </a:p>
              </p:txBody>
            </p:sp>
            <p:sp>
              <p:nvSpPr>
                <p:cNvPr id="580896" name="Freeform 288"/>
                <p:cNvSpPr>
                  <a:spLocks/>
                </p:cNvSpPr>
                <p:nvPr/>
              </p:nvSpPr>
              <p:spPr bwMode="auto">
                <a:xfrm>
                  <a:off x="3000" y="1973"/>
                  <a:ext cx="131" cy="50"/>
                </a:xfrm>
                <a:custGeom>
                  <a:avLst/>
                  <a:gdLst/>
                  <a:ahLst/>
                  <a:cxnLst>
                    <a:cxn ang="0">
                      <a:pos x="131" y="50"/>
                    </a:cxn>
                    <a:cxn ang="0">
                      <a:pos x="0" y="16"/>
                    </a:cxn>
                    <a:cxn ang="0">
                      <a:pos x="0" y="0"/>
                    </a:cxn>
                    <a:cxn ang="0">
                      <a:pos x="131" y="35"/>
                    </a:cxn>
                    <a:cxn ang="0">
                      <a:pos x="131" y="50"/>
                    </a:cxn>
                  </a:cxnLst>
                  <a:rect l="0" t="0" r="r" b="b"/>
                  <a:pathLst>
                    <a:path w="131" h="50">
                      <a:moveTo>
                        <a:pt x="131" y="50"/>
                      </a:moveTo>
                      <a:lnTo>
                        <a:pt x="0" y="16"/>
                      </a:lnTo>
                      <a:lnTo>
                        <a:pt x="0" y="0"/>
                      </a:lnTo>
                      <a:lnTo>
                        <a:pt x="131" y="35"/>
                      </a:lnTo>
                      <a:lnTo>
                        <a:pt x="131" y="50"/>
                      </a:lnTo>
                      <a:close/>
                    </a:path>
                  </a:pathLst>
                </a:custGeom>
                <a:solidFill>
                  <a:srgbClr val="797979"/>
                </a:solidFill>
                <a:ln w="9525">
                  <a:noFill/>
                  <a:round/>
                  <a:headEnd/>
                  <a:tailEnd/>
                </a:ln>
              </p:spPr>
              <p:txBody>
                <a:bodyPr/>
                <a:lstStyle/>
                <a:p>
                  <a:endParaRPr lang="en-US" sz="2000"/>
                </a:p>
              </p:txBody>
            </p:sp>
            <p:sp>
              <p:nvSpPr>
                <p:cNvPr id="580897" name="Freeform 289"/>
                <p:cNvSpPr>
                  <a:spLocks/>
                </p:cNvSpPr>
                <p:nvPr/>
              </p:nvSpPr>
              <p:spPr bwMode="auto">
                <a:xfrm>
                  <a:off x="3000" y="1974"/>
                  <a:ext cx="131" cy="49"/>
                </a:xfrm>
                <a:custGeom>
                  <a:avLst/>
                  <a:gdLst/>
                  <a:ahLst/>
                  <a:cxnLst>
                    <a:cxn ang="0">
                      <a:pos x="131" y="49"/>
                    </a:cxn>
                    <a:cxn ang="0">
                      <a:pos x="0" y="16"/>
                    </a:cxn>
                    <a:cxn ang="0">
                      <a:pos x="0" y="0"/>
                    </a:cxn>
                    <a:cxn ang="0">
                      <a:pos x="131" y="35"/>
                    </a:cxn>
                    <a:cxn ang="0">
                      <a:pos x="131" y="49"/>
                    </a:cxn>
                  </a:cxnLst>
                  <a:rect l="0" t="0" r="r" b="b"/>
                  <a:pathLst>
                    <a:path w="131" h="49">
                      <a:moveTo>
                        <a:pt x="131" y="49"/>
                      </a:moveTo>
                      <a:lnTo>
                        <a:pt x="0" y="16"/>
                      </a:lnTo>
                      <a:lnTo>
                        <a:pt x="0" y="0"/>
                      </a:lnTo>
                      <a:lnTo>
                        <a:pt x="131" y="35"/>
                      </a:lnTo>
                      <a:lnTo>
                        <a:pt x="131" y="49"/>
                      </a:lnTo>
                      <a:close/>
                    </a:path>
                  </a:pathLst>
                </a:custGeom>
                <a:solidFill>
                  <a:srgbClr val="797979"/>
                </a:solidFill>
                <a:ln w="9525">
                  <a:noFill/>
                  <a:round/>
                  <a:headEnd/>
                  <a:tailEnd/>
                </a:ln>
              </p:spPr>
              <p:txBody>
                <a:bodyPr/>
                <a:lstStyle/>
                <a:p>
                  <a:endParaRPr lang="en-US" sz="2000"/>
                </a:p>
              </p:txBody>
            </p:sp>
            <p:sp>
              <p:nvSpPr>
                <p:cNvPr id="580898" name="Freeform 290"/>
                <p:cNvSpPr>
                  <a:spLocks/>
                </p:cNvSpPr>
                <p:nvPr/>
              </p:nvSpPr>
              <p:spPr bwMode="auto">
                <a:xfrm>
                  <a:off x="3000" y="1974"/>
                  <a:ext cx="131" cy="50"/>
                </a:xfrm>
                <a:custGeom>
                  <a:avLst/>
                  <a:gdLst/>
                  <a:ahLst/>
                  <a:cxnLst>
                    <a:cxn ang="0">
                      <a:pos x="131" y="50"/>
                    </a:cxn>
                    <a:cxn ang="0">
                      <a:pos x="0" y="16"/>
                    </a:cxn>
                    <a:cxn ang="0">
                      <a:pos x="0" y="0"/>
                    </a:cxn>
                    <a:cxn ang="0">
                      <a:pos x="131" y="35"/>
                    </a:cxn>
                    <a:cxn ang="0">
                      <a:pos x="131" y="50"/>
                    </a:cxn>
                  </a:cxnLst>
                  <a:rect l="0" t="0" r="r" b="b"/>
                  <a:pathLst>
                    <a:path w="131" h="50">
                      <a:moveTo>
                        <a:pt x="131" y="50"/>
                      </a:moveTo>
                      <a:lnTo>
                        <a:pt x="0" y="16"/>
                      </a:lnTo>
                      <a:lnTo>
                        <a:pt x="0" y="0"/>
                      </a:lnTo>
                      <a:lnTo>
                        <a:pt x="131" y="35"/>
                      </a:lnTo>
                      <a:lnTo>
                        <a:pt x="131" y="50"/>
                      </a:lnTo>
                      <a:close/>
                    </a:path>
                  </a:pathLst>
                </a:custGeom>
                <a:solidFill>
                  <a:srgbClr val="797979"/>
                </a:solidFill>
                <a:ln w="9525">
                  <a:noFill/>
                  <a:round/>
                  <a:headEnd/>
                  <a:tailEnd/>
                </a:ln>
              </p:spPr>
              <p:txBody>
                <a:bodyPr/>
                <a:lstStyle/>
                <a:p>
                  <a:endParaRPr lang="en-US" sz="2000"/>
                </a:p>
              </p:txBody>
            </p:sp>
            <p:sp>
              <p:nvSpPr>
                <p:cNvPr id="580899" name="Freeform 291"/>
                <p:cNvSpPr>
                  <a:spLocks/>
                </p:cNvSpPr>
                <p:nvPr/>
              </p:nvSpPr>
              <p:spPr bwMode="auto">
                <a:xfrm>
                  <a:off x="3000" y="1975"/>
                  <a:ext cx="131" cy="49"/>
                </a:xfrm>
                <a:custGeom>
                  <a:avLst/>
                  <a:gdLst/>
                  <a:ahLst/>
                  <a:cxnLst>
                    <a:cxn ang="0">
                      <a:pos x="131" y="49"/>
                    </a:cxn>
                    <a:cxn ang="0">
                      <a:pos x="0" y="15"/>
                    </a:cxn>
                    <a:cxn ang="0">
                      <a:pos x="0" y="0"/>
                    </a:cxn>
                    <a:cxn ang="0">
                      <a:pos x="131" y="34"/>
                    </a:cxn>
                    <a:cxn ang="0">
                      <a:pos x="131" y="49"/>
                    </a:cxn>
                  </a:cxnLst>
                  <a:rect l="0" t="0" r="r" b="b"/>
                  <a:pathLst>
                    <a:path w="131" h="49">
                      <a:moveTo>
                        <a:pt x="131" y="49"/>
                      </a:moveTo>
                      <a:lnTo>
                        <a:pt x="0" y="15"/>
                      </a:lnTo>
                      <a:lnTo>
                        <a:pt x="0" y="0"/>
                      </a:lnTo>
                      <a:lnTo>
                        <a:pt x="131" y="34"/>
                      </a:lnTo>
                      <a:lnTo>
                        <a:pt x="131" y="49"/>
                      </a:lnTo>
                      <a:close/>
                    </a:path>
                  </a:pathLst>
                </a:custGeom>
                <a:solidFill>
                  <a:srgbClr val="797979"/>
                </a:solidFill>
                <a:ln w="9525">
                  <a:noFill/>
                  <a:round/>
                  <a:headEnd/>
                  <a:tailEnd/>
                </a:ln>
              </p:spPr>
              <p:txBody>
                <a:bodyPr/>
                <a:lstStyle/>
                <a:p>
                  <a:endParaRPr lang="en-US" sz="2000"/>
                </a:p>
              </p:txBody>
            </p:sp>
            <p:sp>
              <p:nvSpPr>
                <p:cNvPr id="580900" name="Freeform 292"/>
                <p:cNvSpPr>
                  <a:spLocks/>
                </p:cNvSpPr>
                <p:nvPr/>
              </p:nvSpPr>
              <p:spPr bwMode="auto">
                <a:xfrm>
                  <a:off x="3000" y="1975"/>
                  <a:ext cx="131" cy="50"/>
                </a:xfrm>
                <a:custGeom>
                  <a:avLst/>
                  <a:gdLst/>
                  <a:ahLst/>
                  <a:cxnLst>
                    <a:cxn ang="0">
                      <a:pos x="131" y="50"/>
                    </a:cxn>
                    <a:cxn ang="0">
                      <a:pos x="0" y="16"/>
                    </a:cxn>
                    <a:cxn ang="0">
                      <a:pos x="0" y="0"/>
                    </a:cxn>
                    <a:cxn ang="0">
                      <a:pos x="131" y="35"/>
                    </a:cxn>
                    <a:cxn ang="0">
                      <a:pos x="131" y="50"/>
                    </a:cxn>
                  </a:cxnLst>
                  <a:rect l="0" t="0" r="r" b="b"/>
                  <a:pathLst>
                    <a:path w="131" h="50">
                      <a:moveTo>
                        <a:pt x="131" y="50"/>
                      </a:moveTo>
                      <a:lnTo>
                        <a:pt x="0" y="16"/>
                      </a:lnTo>
                      <a:lnTo>
                        <a:pt x="0" y="0"/>
                      </a:lnTo>
                      <a:lnTo>
                        <a:pt x="131" y="35"/>
                      </a:lnTo>
                      <a:lnTo>
                        <a:pt x="131" y="50"/>
                      </a:lnTo>
                      <a:close/>
                    </a:path>
                  </a:pathLst>
                </a:custGeom>
                <a:solidFill>
                  <a:srgbClr val="797979"/>
                </a:solidFill>
                <a:ln w="9525">
                  <a:noFill/>
                  <a:round/>
                  <a:headEnd/>
                  <a:tailEnd/>
                </a:ln>
              </p:spPr>
              <p:txBody>
                <a:bodyPr/>
                <a:lstStyle/>
                <a:p>
                  <a:endParaRPr lang="en-US" sz="2000"/>
                </a:p>
              </p:txBody>
            </p:sp>
            <p:sp>
              <p:nvSpPr>
                <p:cNvPr id="580901" name="Freeform 293"/>
                <p:cNvSpPr>
                  <a:spLocks/>
                </p:cNvSpPr>
                <p:nvPr/>
              </p:nvSpPr>
              <p:spPr bwMode="auto">
                <a:xfrm>
                  <a:off x="3000" y="1975"/>
                  <a:ext cx="131" cy="50"/>
                </a:xfrm>
                <a:custGeom>
                  <a:avLst/>
                  <a:gdLst/>
                  <a:ahLst/>
                  <a:cxnLst>
                    <a:cxn ang="0">
                      <a:pos x="131" y="50"/>
                    </a:cxn>
                    <a:cxn ang="0">
                      <a:pos x="0" y="16"/>
                    </a:cxn>
                    <a:cxn ang="0">
                      <a:pos x="0" y="0"/>
                    </a:cxn>
                    <a:cxn ang="0">
                      <a:pos x="131" y="35"/>
                    </a:cxn>
                    <a:cxn ang="0">
                      <a:pos x="131" y="50"/>
                    </a:cxn>
                  </a:cxnLst>
                  <a:rect l="0" t="0" r="r" b="b"/>
                  <a:pathLst>
                    <a:path w="131" h="50">
                      <a:moveTo>
                        <a:pt x="131" y="50"/>
                      </a:moveTo>
                      <a:lnTo>
                        <a:pt x="0" y="16"/>
                      </a:lnTo>
                      <a:lnTo>
                        <a:pt x="0" y="0"/>
                      </a:lnTo>
                      <a:lnTo>
                        <a:pt x="131" y="35"/>
                      </a:lnTo>
                      <a:lnTo>
                        <a:pt x="131" y="50"/>
                      </a:lnTo>
                      <a:close/>
                    </a:path>
                  </a:pathLst>
                </a:custGeom>
                <a:solidFill>
                  <a:srgbClr val="797979"/>
                </a:solidFill>
                <a:ln w="9525">
                  <a:noFill/>
                  <a:round/>
                  <a:headEnd/>
                  <a:tailEnd/>
                </a:ln>
              </p:spPr>
              <p:txBody>
                <a:bodyPr/>
                <a:lstStyle/>
                <a:p>
                  <a:endParaRPr lang="en-US" sz="2000"/>
                </a:p>
              </p:txBody>
            </p:sp>
            <p:sp>
              <p:nvSpPr>
                <p:cNvPr id="580902" name="Freeform 294"/>
                <p:cNvSpPr>
                  <a:spLocks/>
                </p:cNvSpPr>
                <p:nvPr/>
              </p:nvSpPr>
              <p:spPr bwMode="auto">
                <a:xfrm>
                  <a:off x="3000" y="1976"/>
                  <a:ext cx="131" cy="49"/>
                </a:xfrm>
                <a:custGeom>
                  <a:avLst/>
                  <a:gdLst/>
                  <a:ahLst/>
                  <a:cxnLst>
                    <a:cxn ang="0">
                      <a:pos x="131" y="49"/>
                    </a:cxn>
                    <a:cxn ang="0">
                      <a:pos x="0" y="15"/>
                    </a:cxn>
                    <a:cxn ang="0">
                      <a:pos x="0" y="0"/>
                    </a:cxn>
                    <a:cxn ang="0">
                      <a:pos x="131" y="34"/>
                    </a:cxn>
                    <a:cxn ang="0">
                      <a:pos x="131" y="49"/>
                    </a:cxn>
                  </a:cxnLst>
                  <a:rect l="0" t="0" r="r" b="b"/>
                  <a:pathLst>
                    <a:path w="131" h="49">
                      <a:moveTo>
                        <a:pt x="131" y="49"/>
                      </a:moveTo>
                      <a:lnTo>
                        <a:pt x="0" y="15"/>
                      </a:lnTo>
                      <a:lnTo>
                        <a:pt x="0" y="0"/>
                      </a:lnTo>
                      <a:lnTo>
                        <a:pt x="131" y="34"/>
                      </a:lnTo>
                      <a:lnTo>
                        <a:pt x="131" y="49"/>
                      </a:lnTo>
                      <a:close/>
                    </a:path>
                  </a:pathLst>
                </a:custGeom>
                <a:solidFill>
                  <a:srgbClr val="797979"/>
                </a:solidFill>
                <a:ln w="9525">
                  <a:noFill/>
                  <a:round/>
                  <a:headEnd/>
                  <a:tailEnd/>
                </a:ln>
              </p:spPr>
              <p:txBody>
                <a:bodyPr/>
                <a:lstStyle/>
                <a:p>
                  <a:endParaRPr lang="en-US" sz="2000"/>
                </a:p>
              </p:txBody>
            </p:sp>
            <p:sp>
              <p:nvSpPr>
                <p:cNvPr id="580903" name="Freeform 295"/>
                <p:cNvSpPr>
                  <a:spLocks/>
                </p:cNvSpPr>
                <p:nvPr/>
              </p:nvSpPr>
              <p:spPr bwMode="auto">
                <a:xfrm>
                  <a:off x="3000" y="1976"/>
                  <a:ext cx="131" cy="49"/>
                </a:xfrm>
                <a:custGeom>
                  <a:avLst/>
                  <a:gdLst/>
                  <a:ahLst/>
                  <a:cxnLst>
                    <a:cxn ang="0">
                      <a:pos x="131" y="49"/>
                    </a:cxn>
                    <a:cxn ang="0">
                      <a:pos x="0" y="16"/>
                    </a:cxn>
                    <a:cxn ang="0">
                      <a:pos x="0" y="0"/>
                    </a:cxn>
                    <a:cxn ang="0">
                      <a:pos x="131" y="35"/>
                    </a:cxn>
                    <a:cxn ang="0">
                      <a:pos x="131" y="49"/>
                    </a:cxn>
                  </a:cxnLst>
                  <a:rect l="0" t="0" r="r" b="b"/>
                  <a:pathLst>
                    <a:path w="131" h="49">
                      <a:moveTo>
                        <a:pt x="131" y="49"/>
                      </a:moveTo>
                      <a:lnTo>
                        <a:pt x="0" y="16"/>
                      </a:lnTo>
                      <a:lnTo>
                        <a:pt x="0" y="0"/>
                      </a:lnTo>
                      <a:lnTo>
                        <a:pt x="131" y="35"/>
                      </a:lnTo>
                      <a:lnTo>
                        <a:pt x="131" y="49"/>
                      </a:lnTo>
                      <a:close/>
                    </a:path>
                  </a:pathLst>
                </a:custGeom>
                <a:solidFill>
                  <a:srgbClr val="797979"/>
                </a:solidFill>
                <a:ln w="9525">
                  <a:noFill/>
                  <a:round/>
                  <a:headEnd/>
                  <a:tailEnd/>
                </a:ln>
              </p:spPr>
              <p:txBody>
                <a:bodyPr/>
                <a:lstStyle/>
                <a:p>
                  <a:endParaRPr lang="en-US" sz="2000"/>
                </a:p>
              </p:txBody>
            </p:sp>
            <p:sp>
              <p:nvSpPr>
                <p:cNvPr id="580904" name="Freeform 296"/>
                <p:cNvSpPr>
                  <a:spLocks/>
                </p:cNvSpPr>
                <p:nvPr/>
              </p:nvSpPr>
              <p:spPr bwMode="auto">
                <a:xfrm>
                  <a:off x="3000" y="1977"/>
                  <a:ext cx="131" cy="48"/>
                </a:xfrm>
                <a:custGeom>
                  <a:avLst/>
                  <a:gdLst/>
                  <a:ahLst/>
                  <a:cxnLst>
                    <a:cxn ang="0">
                      <a:pos x="131" y="48"/>
                    </a:cxn>
                    <a:cxn ang="0">
                      <a:pos x="0" y="15"/>
                    </a:cxn>
                    <a:cxn ang="0">
                      <a:pos x="0" y="0"/>
                    </a:cxn>
                    <a:cxn ang="0">
                      <a:pos x="131" y="34"/>
                    </a:cxn>
                    <a:cxn ang="0">
                      <a:pos x="131" y="48"/>
                    </a:cxn>
                  </a:cxnLst>
                  <a:rect l="0" t="0" r="r" b="b"/>
                  <a:pathLst>
                    <a:path w="131" h="48">
                      <a:moveTo>
                        <a:pt x="131" y="48"/>
                      </a:moveTo>
                      <a:lnTo>
                        <a:pt x="0" y="15"/>
                      </a:lnTo>
                      <a:lnTo>
                        <a:pt x="0" y="0"/>
                      </a:lnTo>
                      <a:lnTo>
                        <a:pt x="131" y="34"/>
                      </a:lnTo>
                      <a:lnTo>
                        <a:pt x="131" y="48"/>
                      </a:lnTo>
                      <a:close/>
                    </a:path>
                  </a:pathLst>
                </a:custGeom>
                <a:solidFill>
                  <a:srgbClr val="797979"/>
                </a:solidFill>
                <a:ln w="9525">
                  <a:noFill/>
                  <a:round/>
                  <a:headEnd/>
                  <a:tailEnd/>
                </a:ln>
              </p:spPr>
              <p:txBody>
                <a:bodyPr/>
                <a:lstStyle/>
                <a:p>
                  <a:endParaRPr lang="en-US" sz="2000"/>
                </a:p>
              </p:txBody>
            </p:sp>
            <p:sp>
              <p:nvSpPr>
                <p:cNvPr id="580905" name="Freeform 297"/>
                <p:cNvSpPr>
                  <a:spLocks/>
                </p:cNvSpPr>
                <p:nvPr/>
              </p:nvSpPr>
              <p:spPr bwMode="auto">
                <a:xfrm>
                  <a:off x="3000" y="1978"/>
                  <a:ext cx="131" cy="48"/>
                </a:xfrm>
                <a:custGeom>
                  <a:avLst/>
                  <a:gdLst/>
                  <a:ahLst/>
                  <a:cxnLst>
                    <a:cxn ang="0">
                      <a:pos x="131" y="48"/>
                    </a:cxn>
                    <a:cxn ang="0">
                      <a:pos x="0" y="14"/>
                    </a:cxn>
                    <a:cxn ang="0">
                      <a:pos x="0" y="0"/>
                    </a:cxn>
                    <a:cxn ang="0">
                      <a:pos x="131" y="33"/>
                    </a:cxn>
                    <a:cxn ang="0">
                      <a:pos x="131" y="48"/>
                    </a:cxn>
                  </a:cxnLst>
                  <a:rect l="0" t="0" r="r" b="b"/>
                  <a:pathLst>
                    <a:path w="131" h="48">
                      <a:moveTo>
                        <a:pt x="131" y="48"/>
                      </a:moveTo>
                      <a:lnTo>
                        <a:pt x="0" y="14"/>
                      </a:lnTo>
                      <a:lnTo>
                        <a:pt x="0" y="0"/>
                      </a:lnTo>
                      <a:lnTo>
                        <a:pt x="131" y="33"/>
                      </a:lnTo>
                      <a:lnTo>
                        <a:pt x="131" y="48"/>
                      </a:lnTo>
                      <a:close/>
                    </a:path>
                  </a:pathLst>
                </a:custGeom>
                <a:solidFill>
                  <a:srgbClr val="8C8C8C"/>
                </a:solidFill>
                <a:ln w="9525">
                  <a:noFill/>
                  <a:round/>
                  <a:headEnd/>
                  <a:tailEnd/>
                </a:ln>
              </p:spPr>
              <p:txBody>
                <a:bodyPr/>
                <a:lstStyle/>
                <a:p>
                  <a:endParaRPr lang="en-US" sz="2000"/>
                </a:p>
              </p:txBody>
            </p:sp>
            <p:sp>
              <p:nvSpPr>
                <p:cNvPr id="580906" name="Freeform 298"/>
                <p:cNvSpPr>
                  <a:spLocks/>
                </p:cNvSpPr>
                <p:nvPr/>
              </p:nvSpPr>
              <p:spPr bwMode="auto">
                <a:xfrm>
                  <a:off x="3000" y="1978"/>
                  <a:ext cx="131" cy="48"/>
                </a:xfrm>
                <a:custGeom>
                  <a:avLst/>
                  <a:gdLst/>
                  <a:ahLst/>
                  <a:cxnLst>
                    <a:cxn ang="0">
                      <a:pos x="131" y="48"/>
                    </a:cxn>
                    <a:cxn ang="0">
                      <a:pos x="0" y="16"/>
                    </a:cxn>
                    <a:cxn ang="0">
                      <a:pos x="0" y="0"/>
                    </a:cxn>
                    <a:cxn ang="0">
                      <a:pos x="131" y="33"/>
                    </a:cxn>
                    <a:cxn ang="0">
                      <a:pos x="131" y="48"/>
                    </a:cxn>
                  </a:cxnLst>
                  <a:rect l="0" t="0" r="r" b="b"/>
                  <a:pathLst>
                    <a:path w="131" h="48">
                      <a:moveTo>
                        <a:pt x="131" y="48"/>
                      </a:moveTo>
                      <a:lnTo>
                        <a:pt x="0" y="16"/>
                      </a:lnTo>
                      <a:lnTo>
                        <a:pt x="0" y="0"/>
                      </a:lnTo>
                      <a:lnTo>
                        <a:pt x="131" y="33"/>
                      </a:lnTo>
                      <a:lnTo>
                        <a:pt x="131" y="48"/>
                      </a:lnTo>
                      <a:close/>
                    </a:path>
                  </a:pathLst>
                </a:custGeom>
                <a:solidFill>
                  <a:srgbClr val="8C8C8C"/>
                </a:solidFill>
                <a:ln w="9525">
                  <a:noFill/>
                  <a:round/>
                  <a:headEnd/>
                  <a:tailEnd/>
                </a:ln>
              </p:spPr>
              <p:txBody>
                <a:bodyPr/>
                <a:lstStyle/>
                <a:p>
                  <a:endParaRPr lang="en-US" sz="2000"/>
                </a:p>
              </p:txBody>
            </p:sp>
            <p:sp>
              <p:nvSpPr>
                <p:cNvPr id="580907" name="Freeform 299"/>
                <p:cNvSpPr>
                  <a:spLocks/>
                </p:cNvSpPr>
                <p:nvPr/>
              </p:nvSpPr>
              <p:spPr bwMode="auto">
                <a:xfrm>
                  <a:off x="3000" y="1979"/>
                  <a:ext cx="131" cy="47"/>
                </a:xfrm>
                <a:custGeom>
                  <a:avLst/>
                  <a:gdLst/>
                  <a:ahLst/>
                  <a:cxnLst>
                    <a:cxn ang="0">
                      <a:pos x="131" y="47"/>
                    </a:cxn>
                    <a:cxn ang="0">
                      <a:pos x="0" y="15"/>
                    </a:cxn>
                    <a:cxn ang="0">
                      <a:pos x="0" y="0"/>
                    </a:cxn>
                    <a:cxn ang="0">
                      <a:pos x="131" y="32"/>
                    </a:cxn>
                    <a:cxn ang="0">
                      <a:pos x="131" y="47"/>
                    </a:cxn>
                  </a:cxnLst>
                  <a:rect l="0" t="0" r="r" b="b"/>
                  <a:pathLst>
                    <a:path w="131" h="47">
                      <a:moveTo>
                        <a:pt x="131" y="47"/>
                      </a:moveTo>
                      <a:lnTo>
                        <a:pt x="0" y="15"/>
                      </a:lnTo>
                      <a:lnTo>
                        <a:pt x="0" y="0"/>
                      </a:lnTo>
                      <a:lnTo>
                        <a:pt x="131" y="32"/>
                      </a:lnTo>
                      <a:lnTo>
                        <a:pt x="131" y="47"/>
                      </a:lnTo>
                      <a:close/>
                    </a:path>
                  </a:pathLst>
                </a:custGeom>
                <a:solidFill>
                  <a:srgbClr val="8C8C8C"/>
                </a:solidFill>
                <a:ln w="9525">
                  <a:noFill/>
                  <a:round/>
                  <a:headEnd/>
                  <a:tailEnd/>
                </a:ln>
              </p:spPr>
              <p:txBody>
                <a:bodyPr/>
                <a:lstStyle/>
                <a:p>
                  <a:endParaRPr lang="en-US" sz="2000"/>
                </a:p>
              </p:txBody>
            </p:sp>
            <p:sp>
              <p:nvSpPr>
                <p:cNvPr id="580908" name="Freeform 300"/>
                <p:cNvSpPr>
                  <a:spLocks/>
                </p:cNvSpPr>
                <p:nvPr/>
              </p:nvSpPr>
              <p:spPr bwMode="auto">
                <a:xfrm>
                  <a:off x="3000" y="1979"/>
                  <a:ext cx="131" cy="47"/>
                </a:xfrm>
                <a:custGeom>
                  <a:avLst/>
                  <a:gdLst/>
                  <a:ahLst/>
                  <a:cxnLst>
                    <a:cxn ang="0">
                      <a:pos x="131" y="47"/>
                    </a:cxn>
                    <a:cxn ang="0">
                      <a:pos x="0" y="15"/>
                    </a:cxn>
                    <a:cxn ang="0">
                      <a:pos x="0" y="0"/>
                    </a:cxn>
                    <a:cxn ang="0">
                      <a:pos x="131" y="33"/>
                    </a:cxn>
                    <a:cxn ang="0">
                      <a:pos x="131" y="47"/>
                    </a:cxn>
                  </a:cxnLst>
                  <a:rect l="0" t="0" r="r" b="b"/>
                  <a:pathLst>
                    <a:path w="131" h="47">
                      <a:moveTo>
                        <a:pt x="131" y="47"/>
                      </a:moveTo>
                      <a:lnTo>
                        <a:pt x="0" y="15"/>
                      </a:lnTo>
                      <a:lnTo>
                        <a:pt x="0" y="0"/>
                      </a:lnTo>
                      <a:lnTo>
                        <a:pt x="131" y="33"/>
                      </a:lnTo>
                      <a:lnTo>
                        <a:pt x="131" y="47"/>
                      </a:lnTo>
                      <a:close/>
                    </a:path>
                  </a:pathLst>
                </a:custGeom>
                <a:solidFill>
                  <a:srgbClr val="8C8C8C"/>
                </a:solidFill>
                <a:ln w="9525">
                  <a:noFill/>
                  <a:round/>
                  <a:headEnd/>
                  <a:tailEnd/>
                </a:ln>
              </p:spPr>
              <p:txBody>
                <a:bodyPr/>
                <a:lstStyle/>
                <a:p>
                  <a:endParaRPr lang="en-US" sz="2000"/>
                </a:p>
              </p:txBody>
            </p:sp>
            <p:sp>
              <p:nvSpPr>
                <p:cNvPr id="580909" name="Freeform 301"/>
                <p:cNvSpPr>
                  <a:spLocks/>
                </p:cNvSpPr>
                <p:nvPr/>
              </p:nvSpPr>
              <p:spPr bwMode="auto">
                <a:xfrm>
                  <a:off x="3000" y="1979"/>
                  <a:ext cx="131" cy="49"/>
                </a:xfrm>
                <a:custGeom>
                  <a:avLst/>
                  <a:gdLst/>
                  <a:ahLst/>
                  <a:cxnLst>
                    <a:cxn ang="0">
                      <a:pos x="131" y="49"/>
                    </a:cxn>
                    <a:cxn ang="0">
                      <a:pos x="0" y="16"/>
                    </a:cxn>
                    <a:cxn ang="0">
                      <a:pos x="0" y="0"/>
                    </a:cxn>
                    <a:cxn ang="0">
                      <a:pos x="131" y="33"/>
                    </a:cxn>
                    <a:cxn ang="0">
                      <a:pos x="131" y="49"/>
                    </a:cxn>
                  </a:cxnLst>
                  <a:rect l="0" t="0" r="r" b="b"/>
                  <a:pathLst>
                    <a:path w="131" h="49">
                      <a:moveTo>
                        <a:pt x="131" y="49"/>
                      </a:moveTo>
                      <a:lnTo>
                        <a:pt x="0" y="16"/>
                      </a:lnTo>
                      <a:lnTo>
                        <a:pt x="0" y="0"/>
                      </a:lnTo>
                      <a:lnTo>
                        <a:pt x="131" y="33"/>
                      </a:lnTo>
                      <a:lnTo>
                        <a:pt x="131" y="49"/>
                      </a:lnTo>
                      <a:close/>
                    </a:path>
                  </a:pathLst>
                </a:custGeom>
                <a:solidFill>
                  <a:srgbClr val="8C8C8C"/>
                </a:solidFill>
                <a:ln w="9525">
                  <a:noFill/>
                  <a:round/>
                  <a:headEnd/>
                  <a:tailEnd/>
                </a:ln>
              </p:spPr>
              <p:txBody>
                <a:bodyPr/>
                <a:lstStyle/>
                <a:p>
                  <a:endParaRPr lang="en-US" sz="2000"/>
                </a:p>
              </p:txBody>
            </p:sp>
            <p:sp>
              <p:nvSpPr>
                <p:cNvPr id="580910" name="Freeform 302"/>
                <p:cNvSpPr>
                  <a:spLocks/>
                </p:cNvSpPr>
                <p:nvPr/>
              </p:nvSpPr>
              <p:spPr bwMode="auto">
                <a:xfrm>
                  <a:off x="3000" y="1980"/>
                  <a:ext cx="131" cy="48"/>
                </a:xfrm>
                <a:custGeom>
                  <a:avLst/>
                  <a:gdLst/>
                  <a:ahLst/>
                  <a:cxnLst>
                    <a:cxn ang="0">
                      <a:pos x="131" y="48"/>
                    </a:cxn>
                    <a:cxn ang="0">
                      <a:pos x="0" y="15"/>
                    </a:cxn>
                    <a:cxn ang="0">
                      <a:pos x="0" y="0"/>
                    </a:cxn>
                    <a:cxn ang="0">
                      <a:pos x="131" y="33"/>
                    </a:cxn>
                    <a:cxn ang="0">
                      <a:pos x="131" y="48"/>
                    </a:cxn>
                  </a:cxnLst>
                  <a:rect l="0" t="0" r="r" b="b"/>
                  <a:pathLst>
                    <a:path w="131" h="48">
                      <a:moveTo>
                        <a:pt x="131" y="48"/>
                      </a:moveTo>
                      <a:lnTo>
                        <a:pt x="0" y="15"/>
                      </a:lnTo>
                      <a:lnTo>
                        <a:pt x="0" y="0"/>
                      </a:lnTo>
                      <a:lnTo>
                        <a:pt x="131" y="33"/>
                      </a:lnTo>
                      <a:lnTo>
                        <a:pt x="131" y="48"/>
                      </a:lnTo>
                      <a:close/>
                    </a:path>
                  </a:pathLst>
                </a:custGeom>
                <a:solidFill>
                  <a:srgbClr val="8C8C8C"/>
                </a:solidFill>
                <a:ln w="9525">
                  <a:noFill/>
                  <a:round/>
                  <a:headEnd/>
                  <a:tailEnd/>
                </a:ln>
              </p:spPr>
              <p:txBody>
                <a:bodyPr/>
                <a:lstStyle/>
                <a:p>
                  <a:endParaRPr lang="en-US" sz="2000"/>
                </a:p>
              </p:txBody>
            </p:sp>
            <p:sp>
              <p:nvSpPr>
                <p:cNvPr id="580911" name="Freeform 303"/>
                <p:cNvSpPr>
                  <a:spLocks/>
                </p:cNvSpPr>
                <p:nvPr/>
              </p:nvSpPr>
              <p:spPr bwMode="auto">
                <a:xfrm>
                  <a:off x="3000" y="1981"/>
                  <a:ext cx="131" cy="47"/>
                </a:xfrm>
                <a:custGeom>
                  <a:avLst/>
                  <a:gdLst/>
                  <a:ahLst/>
                  <a:cxnLst>
                    <a:cxn ang="0">
                      <a:pos x="131" y="47"/>
                    </a:cxn>
                    <a:cxn ang="0">
                      <a:pos x="0" y="15"/>
                    </a:cxn>
                    <a:cxn ang="0">
                      <a:pos x="0" y="0"/>
                    </a:cxn>
                    <a:cxn ang="0">
                      <a:pos x="131" y="32"/>
                    </a:cxn>
                    <a:cxn ang="0">
                      <a:pos x="131" y="47"/>
                    </a:cxn>
                  </a:cxnLst>
                  <a:rect l="0" t="0" r="r" b="b"/>
                  <a:pathLst>
                    <a:path w="131" h="47">
                      <a:moveTo>
                        <a:pt x="131" y="47"/>
                      </a:moveTo>
                      <a:lnTo>
                        <a:pt x="0" y="15"/>
                      </a:lnTo>
                      <a:lnTo>
                        <a:pt x="0" y="0"/>
                      </a:lnTo>
                      <a:lnTo>
                        <a:pt x="131" y="32"/>
                      </a:lnTo>
                      <a:lnTo>
                        <a:pt x="131" y="47"/>
                      </a:lnTo>
                      <a:close/>
                    </a:path>
                  </a:pathLst>
                </a:custGeom>
                <a:solidFill>
                  <a:srgbClr val="8C8C8C"/>
                </a:solidFill>
                <a:ln w="9525">
                  <a:noFill/>
                  <a:round/>
                  <a:headEnd/>
                  <a:tailEnd/>
                </a:ln>
              </p:spPr>
              <p:txBody>
                <a:bodyPr/>
                <a:lstStyle/>
                <a:p>
                  <a:endParaRPr lang="en-US" sz="2000"/>
                </a:p>
              </p:txBody>
            </p:sp>
            <p:sp>
              <p:nvSpPr>
                <p:cNvPr id="580912" name="Freeform 304"/>
                <p:cNvSpPr>
                  <a:spLocks/>
                </p:cNvSpPr>
                <p:nvPr/>
              </p:nvSpPr>
              <p:spPr bwMode="auto">
                <a:xfrm>
                  <a:off x="3000" y="1981"/>
                  <a:ext cx="131" cy="47"/>
                </a:xfrm>
                <a:custGeom>
                  <a:avLst/>
                  <a:gdLst/>
                  <a:ahLst/>
                  <a:cxnLst>
                    <a:cxn ang="0">
                      <a:pos x="131" y="47"/>
                    </a:cxn>
                    <a:cxn ang="0">
                      <a:pos x="0" y="16"/>
                    </a:cxn>
                    <a:cxn ang="0">
                      <a:pos x="0" y="0"/>
                    </a:cxn>
                    <a:cxn ang="0">
                      <a:pos x="131" y="32"/>
                    </a:cxn>
                    <a:cxn ang="0">
                      <a:pos x="131" y="47"/>
                    </a:cxn>
                  </a:cxnLst>
                  <a:rect l="0" t="0" r="r" b="b"/>
                  <a:pathLst>
                    <a:path w="131" h="47">
                      <a:moveTo>
                        <a:pt x="131" y="47"/>
                      </a:moveTo>
                      <a:lnTo>
                        <a:pt x="0" y="16"/>
                      </a:lnTo>
                      <a:lnTo>
                        <a:pt x="0" y="0"/>
                      </a:lnTo>
                      <a:lnTo>
                        <a:pt x="131" y="32"/>
                      </a:lnTo>
                      <a:lnTo>
                        <a:pt x="131" y="47"/>
                      </a:lnTo>
                      <a:close/>
                    </a:path>
                  </a:pathLst>
                </a:custGeom>
                <a:solidFill>
                  <a:srgbClr val="8C8C8C"/>
                </a:solidFill>
                <a:ln w="9525">
                  <a:noFill/>
                  <a:round/>
                  <a:headEnd/>
                  <a:tailEnd/>
                </a:ln>
              </p:spPr>
              <p:txBody>
                <a:bodyPr/>
                <a:lstStyle/>
                <a:p>
                  <a:endParaRPr lang="en-US" sz="2000"/>
                </a:p>
              </p:txBody>
            </p:sp>
            <p:sp>
              <p:nvSpPr>
                <p:cNvPr id="580913" name="Freeform 305"/>
                <p:cNvSpPr>
                  <a:spLocks/>
                </p:cNvSpPr>
                <p:nvPr/>
              </p:nvSpPr>
              <p:spPr bwMode="auto">
                <a:xfrm>
                  <a:off x="3000" y="1981"/>
                  <a:ext cx="131" cy="48"/>
                </a:xfrm>
                <a:custGeom>
                  <a:avLst/>
                  <a:gdLst/>
                  <a:ahLst/>
                  <a:cxnLst>
                    <a:cxn ang="0">
                      <a:pos x="131" y="48"/>
                    </a:cxn>
                    <a:cxn ang="0">
                      <a:pos x="0" y="16"/>
                    </a:cxn>
                    <a:cxn ang="0">
                      <a:pos x="0" y="0"/>
                    </a:cxn>
                    <a:cxn ang="0">
                      <a:pos x="131" y="32"/>
                    </a:cxn>
                    <a:cxn ang="0">
                      <a:pos x="131" y="48"/>
                    </a:cxn>
                  </a:cxnLst>
                  <a:rect l="0" t="0" r="r" b="b"/>
                  <a:pathLst>
                    <a:path w="131" h="48">
                      <a:moveTo>
                        <a:pt x="131" y="48"/>
                      </a:moveTo>
                      <a:lnTo>
                        <a:pt x="0" y="16"/>
                      </a:lnTo>
                      <a:lnTo>
                        <a:pt x="0" y="0"/>
                      </a:lnTo>
                      <a:lnTo>
                        <a:pt x="131" y="32"/>
                      </a:lnTo>
                      <a:lnTo>
                        <a:pt x="131" y="48"/>
                      </a:lnTo>
                      <a:close/>
                    </a:path>
                  </a:pathLst>
                </a:custGeom>
                <a:solidFill>
                  <a:srgbClr val="8C8C8C"/>
                </a:solidFill>
                <a:ln w="9525">
                  <a:noFill/>
                  <a:round/>
                  <a:headEnd/>
                  <a:tailEnd/>
                </a:ln>
              </p:spPr>
              <p:txBody>
                <a:bodyPr/>
                <a:lstStyle/>
                <a:p>
                  <a:endParaRPr lang="en-US" sz="2000"/>
                </a:p>
              </p:txBody>
            </p:sp>
            <p:sp>
              <p:nvSpPr>
                <p:cNvPr id="580914" name="Freeform 306"/>
                <p:cNvSpPr>
                  <a:spLocks/>
                </p:cNvSpPr>
                <p:nvPr/>
              </p:nvSpPr>
              <p:spPr bwMode="auto">
                <a:xfrm>
                  <a:off x="3000" y="1982"/>
                  <a:ext cx="131" cy="47"/>
                </a:xfrm>
                <a:custGeom>
                  <a:avLst/>
                  <a:gdLst/>
                  <a:ahLst/>
                  <a:cxnLst>
                    <a:cxn ang="0">
                      <a:pos x="131" y="47"/>
                    </a:cxn>
                    <a:cxn ang="0">
                      <a:pos x="0" y="15"/>
                    </a:cxn>
                    <a:cxn ang="0">
                      <a:pos x="0" y="0"/>
                    </a:cxn>
                    <a:cxn ang="0">
                      <a:pos x="131" y="32"/>
                    </a:cxn>
                    <a:cxn ang="0">
                      <a:pos x="131" y="47"/>
                    </a:cxn>
                  </a:cxnLst>
                  <a:rect l="0" t="0" r="r" b="b"/>
                  <a:pathLst>
                    <a:path w="131" h="47">
                      <a:moveTo>
                        <a:pt x="131" y="47"/>
                      </a:moveTo>
                      <a:lnTo>
                        <a:pt x="0" y="15"/>
                      </a:lnTo>
                      <a:lnTo>
                        <a:pt x="0" y="0"/>
                      </a:lnTo>
                      <a:lnTo>
                        <a:pt x="131" y="32"/>
                      </a:lnTo>
                      <a:lnTo>
                        <a:pt x="131" y="47"/>
                      </a:lnTo>
                      <a:close/>
                    </a:path>
                  </a:pathLst>
                </a:custGeom>
                <a:solidFill>
                  <a:srgbClr val="8C8C8C"/>
                </a:solidFill>
                <a:ln w="9525">
                  <a:noFill/>
                  <a:round/>
                  <a:headEnd/>
                  <a:tailEnd/>
                </a:ln>
              </p:spPr>
              <p:txBody>
                <a:bodyPr/>
                <a:lstStyle/>
                <a:p>
                  <a:endParaRPr lang="en-US" sz="2000"/>
                </a:p>
              </p:txBody>
            </p:sp>
            <p:sp>
              <p:nvSpPr>
                <p:cNvPr id="580915" name="Freeform 307"/>
                <p:cNvSpPr>
                  <a:spLocks/>
                </p:cNvSpPr>
                <p:nvPr/>
              </p:nvSpPr>
              <p:spPr bwMode="auto">
                <a:xfrm>
                  <a:off x="3000" y="1983"/>
                  <a:ext cx="131" cy="47"/>
                </a:xfrm>
                <a:custGeom>
                  <a:avLst/>
                  <a:gdLst/>
                  <a:ahLst/>
                  <a:cxnLst>
                    <a:cxn ang="0">
                      <a:pos x="131" y="47"/>
                    </a:cxn>
                    <a:cxn ang="0">
                      <a:pos x="0" y="15"/>
                    </a:cxn>
                    <a:cxn ang="0">
                      <a:pos x="0" y="0"/>
                    </a:cxn>
                    <a:cxn ang="0">
                      <a:pos x="131" y="31"/>
                    </a:cxn>
                    <a:cxn ang="0">
                      <a:pos x="131" y="47"/>
                    </a:cxn>
                  </a:cxnLst>
                  <a:rect l="0" t="0" r="r" b="b"/>
                  <a:pathLst>
                    <a:path w="131" h="47">
                      <a:moveTo>
                        <a:pt x="131" y="47"/>
                      </a:moveTo>
                      <a:lnTo>
                        <a:pt x="0" y="15"/>
                      </a:lnTo>
                      <a:lnTo>
                        <a:pt x="0" y="0"/>
                      </a:lnTo>
                      <a:lnTo>
                        <a:pt x="131" y="31"/>
                      </a:lnTo>
                      <a:lnTo>
                        <a:pt x="131" y="47"/>
                      </a:lnTo>
                      <a:close/>
                    </a:path>
                  </a:pathLst>
                </a:custGeom>
                <a:solidFill>
                  <a:srgbClr val="8C8C8C"/>
                </a:solidFill>
                <a:ln w="9525">
                  <a:noFill/>
                  <a:round/>
                  <a:headEnd/>
                  <a:tailEnd/>
                </a:ln>
              </p:spPr>
              <p:txBody>
                <a:bodyPr/>
                <a:lstStyle/>
                <a:p>
                  <a:endParaRPr lang="en-US" sz="2000"/>
                </a:p>
              </p:txBody>
            </p:sp>
            <p:sp>
              <p:nvSpPr>
                <p:cNvPr id="580916" name="Freeform 308"/>
                <p:cNvSpPr>
                  <a:spLocks/>
                </p:cNvSpPr>
                <p:nvPr/>
              </p:nvSpPr>
              <p:spPr bwMode="auto">
                <a:xfrm>
                  <a:off x="3000" y="1984"/>
                  <a:ext cx="131" cy="46"/>
                </a:xfrm>
                <a:custGeom>
                  <a:avLst/>
                  <a:gdLst/>
                  <a:ahLst/>
                  <a:cxnLst>
                    <a:cxn ang="0">
                      <a:pos x="131" y="46"/>
                    </a:cxn>
                    <a:cxn ang="0">
                      <a:pos x="0" y="14"/>
                    </a:cxn>
                    <a:cxn ang="0">
                      <a:pos x="0" y="0"/>
                    </a:cxn>
                    <a:cxn ang="0">
                      <a:pos x="131" y="31"/>
                    </a:cxn>
                    <a:cxn ang="0">
                      <a:pos x="131" y="46"/>
                    </a:cxn>
                  </a:cxnLst>
                  <a:rect l="0" t="0" r="r" b="b"/>
                  <a:pathLst>
                    <a:path w="131" h="46">
                      <a:moveTo>
                        <a:pt x="131" y="46"/>
                      </a:moveTo>
                      <a:lnTo>
                        <a:pt x="0" y="14"/>
                      </a:lnTo>
                      <a:lnTo>
                        <a:pt x="0" y="0"/>
                      </a:lnTo>
                      <a:lnTo>
                        <a:pt x="131" y="31"/>
                      </a:lnTo>
                      <a:lnTo>
                        <a:pt x="131" y="46"/>
                      </a:lnTo>
                      <a:close/>
                    </a:path>
                  </a:pathLst>
                </a:custGeom>
                <a:solidFill>
                  <a:srgbClr val="8C8C8C"/>
                </a:solidFill>
                <a:ln w="9525">
                  <a:noFill/>
                  <a:round/>
                  <a:headEnd/>
                  <a:tailEnd/>
                </a:ln>
              </p:spPr>
              <p:txBody>
                <a:bodyPr/>
                <a:lstStyle/>
                <a:p>
                  <a:endParaRPr lang="en-US" sz="2000"/>
                </a:p>
              </p:txBody>
            </p:sp>
            <p:sp>
              <p:nvSpPr>
                <p:cNvPr id="580917" name="Freeform 309"/>
                <p:cNvSpPr>
                  <a:spLocks/>
                </p:cNvSpPr>
                <p:nvPr/>
              </p:nvSpPr>
              <p:spPr bwMode="auto">
                <a:xfrm>
                  <a:off x="3000" y="1984"/>
                  <a:ext cx="131" cy="46"/>
                </a:xfrm>
                <a:custGeom>
                  <a:avLst/>
                  <a:gdLst/>
                  <a:ahLst/>
                  <a:cxnLst>
                    <a:cxn ang="0">
                      <a:pos x="131" y="46"/>
                    </a:cxn>
                    <a:cxn ang="0">
                      <a:pos x="0" y="14"/>
                    </a:cxn>
                    <a:cxn ang="0">
                      <a:pos x="0" y="0"/>
                    </a:cxn>
                    <a:cxn ang="0">
                      <a:pos x="131" y="32"/>
                    </a:cxn>
                    <a:cxn ang="0">
                      <a:pos x="131" y="46"/>
                    </a:cxn>
                  </a:cxnLst>
                  <a:rect l="0" t="0" r="r" b="b"/>
                  <a:pathLst>
                    <a:path w="131" h="46">
                      <a:moveTo>
                        <a:pt x="131" y="46"/>
                      </a:moveTo>
                      <a:lnTo>
                        <a:pt x="0" y="14"/>
                      </a:lnTo>
                      <a:lnTo>
                        <a:pt x="0" y="0"/>
                      </a:lnTo>
                      <a:lnTo>
                        <a:pt x="131" y="32"/>
                      </a:lnTo>
                      <a:lnTo>
                        <a:pt x="131" y="46"/>
                      </a:lnTo>
                      <a:close/>
                    </a:path>
                  </a:pathLst>
                </a:custGeom>
                <a:solidFill>
                  <a:srgbClr val="8C8C8C"/>
                </a:solidFill>
                <a:ln w="9525">
                  <a:noFill/>
                  <a:round/>
                  <a:headEnd/>
                  <a:tailEnd/>
                </a:ln>
              </p:spPr>
              <p:txBody>
                <a:bodyPr/>
                <a:lstStyle/>
                <a:p>
                  <a:endParaRPr lang="en-US" sz="2000"/>
                </a:p>
              </p:txBody>
            </p:sp>
            <p:sp>
              <p:nvSpPr>
                <p:cNvPr id="580918" name="Freeform 310"/>
                <p:cNvSpPr>
                  <a:spLocks/>
                </p:cNvSpPr>
                <p:nvPr/>
              </p:nvSpPr>
              <p:spPr bwMode="auto">
                <a:xfrm>
                  <a:off x="3000" y="1984"/>
                  <a:ext cx="131" cy="46"/>
                </a:xfrm>
                <a:custGeom>
                  <a:avLst/>
                  <a:gdLst/>
                  <a:ahLst/>
                  <a:cxnLst>
                    <a:cxn ang="0">
                      <a:pos x="131" y="46"/>
                    </a:cxn>
                    <a:cxn ang="0">
                      <a:pos x="0" y="15"/>
                    </a:cxn>
                    <a:cxn ang="0">
                      <a:pos x="0" y="0"/>
                    </a:cxn>
                    <a:cxn ang="0">
                      <a:pos x="131" y="32"/>
                    </a:cxn>
                    <a:cxn ang="0">
                      <a:pos x="131" y="46"/>
                    </a:cxn>
                  </a:cxnLst>
                  <a:rect l="0" t="0" r="r" b="b"/>
                  <a:pathLst>
                    <a:path w="131" h="46">
                      <a:moveTo>
                        <a:pt x="131" y="46"/>
                      </a:moveTo>
                      <a:lnTo>
                        <a:pt x="0" y="15"/>
                      </a:lnTo>
                      <a:lnTo>
                        <a:pt x="0" y="0"/>
                      </a:lnTo>
                      <a:lnTo>
                        <a:pt x="131" y="32"/>
                      </a:lnTo>
                      <a:lnTo>
                        <a:pt x="131" y="46"/>
                      </a:lnTo>
                      <a:close/>
                    </a:path>
                  </a:pathLst>
                </a:custGeom>
                <a:solidFill>
                  <a:srgbClr val="8C8C8C"/>
                </a:solidFill>
                <a:ln w="9525">
                  <a:noFill/>
                  <a:round/>
                  <a:headEnd/>
                  <a:tailEnd/>
                </a:ln>
              </p:spPr>
              <p:txBody>
                <a:bodyPr/>
                <a:lstStyle/>
                <a:p>
                  <a:endParaRPr lang="en-US" sz="2000"/>
                </a:p>
              </p:txBody>
            </p:sp>
            <p:sp>
              <p:nvSpPr>
                <p:cNvPr id="580919" name="Freeform 311"/>
                <p:cNvSpPr>
                  <a:spLocks/>
                </p:cNvSpPr>
                <p:nvPr/>
              </p:nvSpPr>
              <p:spPr bwMode="auto">
                <a:xfrm>
                  <a:off x="3000" y="1985"/>
                  <a:ext cx="131" cy="45"/>
                </a:xfrm>
                <a:custGeom>
                  <a:avLst/>
                  <a:gdLst/>
                  <a:ahLst/>
                  <a:cxnLst>
                    <a:cxn ang="0">
                      <a:pos x="131" y="45"/>
                    </a:cxn>
                    <a:cxn ang="0">
                      <a:pos x="0" y="14"/>
                    </a:cxn>
                    <a:cxn ang="0">
                      <a:pos x="0" y="0"/>
                    </a:cxn>
                    <a:cxn ang="0">
                      <a:pos x="131" y="31"/>
                    </a:cxn>
                    <a:cxn ang="0">
                      <a:pos x="131" y="45"/>
                    </a:cxn>
                  </a:cxnLst>
                  <a:rect l="0" t="0" r="r" b="b"/>
                  <a:pathLst>
                    <a:path w="131" h="45">
                      <a:moveTo>
                        <a:pt x="131" y="45"/>
                      </a:moveTo>
                      <a:lnTo>
                        <a:pt x="0" y="14"/>
                      </a:lnTo>
                      <a:lnTo>
                        <a:pt x="0" y="0"/>
                      </a:lnTo>
                      <a:lnTo>
                        <a:pt x="131" y="31"/>
                      </a:lnTo>
                      <a:lnTo>
                        <a:pt x="131" y="45"/>
                      </a:lnTo>
                      <a:close/>
                    </a:path>
                  </a:pathLst>
                </a:custGeom>
                <a:solidFill>
                  <a:srgbClr val="8C8C8C"/>
                </a:solidFill>
                <a:ln w="9525">
                  <a:noFill/>
                  <a:round/>
                  <a:headEnd/>
                  <a:tailEnd/>
                </a:ln>
              </p:spPr>
              <p:txBody>
                <a:bodyPr/>
                <a:lstStyle/>
                <a:p>
                  <a:endParaRPr lang="en-US" sz="2000"/>
                </a:p>
              </p:txBody>
            </p:sp>
            <p:sp>
              <p:nvSpPr>
                <p:cNvPr id="580920" name="Freeform 312"/>
                <p:cNvSpPr>
                  <a:spLocks/>
                </p:cNvSpPr>
                <p:nvPr/>
              </p:nvSpPr>
              <p:spPr bwMode="auto">
                <a:xfrm>
                  <a:off x="3000" y="1985"/>
                  <a:ext cx="131" cy="46"/>
                </a:xfrm>
                <a:custGeom>
                  <a:avLst/>
                  <a:gdLst/>
                  <a:ahLst/>
                  <a:cxnLst>
                    <a:cxn ang="0">
                      <a:pos x="131" y="46"/>
                    </a:cxn>
                    <a:cxn ang="0">
                      <a:pos x="0" y="14"/>
                    </a:cxn>
                    <a:cxn ang="0">
                      <a:pos x="0" y="0"/>
                    </a:cxn>
                    <a:cxn ang="0">
                      <a:pos x="131" y="31"/>
                    </a:cxn>
                    <a:cxn ang="0">
                      <a:pos x="131" y="46"/>
                    </a:cxn>
                  </a:cxnLst>
                  <a:rect l="0" t="0" r="r" b="b"/>
                  <a:pathLst>
                    <a:path w="131" h="46">
                      <a:moveTo>
                        <a:pt x="131" y="46"/>
                      </a:moveTo>
                      <a:lnTo>
                        <a:pt x="0" y="14"/>
                      </a:lnTo>
                      <a:lnTo>
                        <a:pt x="0" y="0"/>
                      </a:lnTo>
                      <a:lnTo>
                        <a:pt x="131" y="31"/>
                      </a:lnTo>
                      <a:lnTo>
                        <a:pt x="131" y="46"/>
                      </a:lnTo>
                      <a:close/>
                    </a:path>
                  </a:pathLst>
                </a:custGeom>
                <a:solidFill>
                  <a:srgbClr val="8C8C8C"/>
                </a:solidFill>
                <a:ln w="9525">
                  <a:noFill/>
                  <a:round/>
                  <a:headEnd/>
                  <a:tailEnd/>
                </a:ln>
              </p:spPr>
              <p:txBody>
                <a:bodyPr/>
                <a:lstStyle/>
                <a:p>
                  <a:endParaRPr lang="en-US" sz="2000"/>
                </a:p>
              </p:txBody>
            </p:sp>
            <p:sp>
              <p:nvSpPr>
                <p:cNvPr id="580921" name="Freeform 313"/>
                <p:cNvSpPr>
                  <a:spLocks/>
                </p:cNvSpPr>
                <p:nvPr/>
              </p:nvSpPr>
              <p:spPr bwMode="auto">
                <a:xfrm>
                  <a:off x="3000" y="1985"/>
                  <a:ext cx="131" cy="46"/>
                </a:xfrm>
                <a:custGeom>
                  <a:avLst/>
                  <a:gdLst/>
                  <a:ahLst/>
                  <a:cxnLst>
                    <a:cxn ang="0">
                      <a:pos x="131" y="46"/>
                    </a:cxn>
                    <a:cxn ang="0">
                      <a:pos x="0" y="16"/>
                    </a:cxn>
                    <a:cxn ang="0">
                      <a:pos x="0" y="0"/>
                    </a:cxn>
                    <a:cxn ang="0">
                      <a:pos x="131" y="32"/>
                    </a:cxn>
                    <a:cxn ang="0">
                      <a:pos x="131" y="46"/>
                    </a:cxn>
                  </a:cxnLst>
                  <a:rect l="0" t="0" r="r" b="b"/>
                  <a:pathLst>
                    <a:path w="131" h="46">
                      <a:moveTo>
                        <a:pt x="131" y="46"/>
                      </a:moveTo>
                      <a:lnTo>
                        <a:pt x="0" y="16"/>
                      </a:lnTo>
                      <a:lnTo>
                        <a:pt x="0" y="0"/>
                      </a:lnTo>
                      <a:lnTo>
                        <a:pt x="131" y="32"/>
                      </a:lnTo>
                      <a:lnTo>
                        <a:pt x="131" y="46"/>
                      </a:lnTo>
                      <a:close/>
                    </a:path>
                  </a:pathLst>
                </a:custGeom>
                <a:solidFill>
                  <a:srgbClr val="8C8C8C"/>
                </a:solidFill>
                <a:ln w="9525">
                  <a:noFill/>
                  <a:round/>
                  <a:headEnd/>
                  <a:tailEnd/>
                </a:ln>
              </p:spPr>
              <p:txBody>
                <a:bodyPr/>
                <a:lstStyle/>
                <a:p>
                  <a:endParaRPr lang="en-US" sz="2000"/>
                </a:p>
              </p:txBody>
            </p:sp>
            <p:sp>
              <p:nvSpPr>
                <p:cNvPr id="580922" name="Freeform 314"/>
                <p:cNvSpPr>
                  <a:spLocks/>
                </p:cNvSpPr>
                <p:nvPr/>
              </p:nvSpPr>
              <p:spPr bwMode="auto">
                <a:xfrm>
                  <a:off x="3000" y="1987"/>
                  <a:ext cx="131" cy="44"/>
                </a:xfrm>
                <a:custGeom>
                  <a:avLst/>
                  <a:gdLst/>
                  <a:ahLst/>
                  <a:cxnLst>
                    <a:cxn ang="0">
                      <a:pos x="131" y="44"/>
                    </a:cxn>
                    <a:cxn ang="0">
                      <a:pos x="0" y="14"/>
                    </a:cxn>
                    <a:cxn ang="0">
                      <a:pos x="0" y="0"/>
                    </a:cxn>
                    <a:cxn ang="0">
                      <a:pos x="131" y="30"/>
                    </a:cxn>
                    <a:cxn ang="0">
                      <a:pos x="131" y="44"/>
                    </a:cxn>
                  </a:cxnLst>
                  <a:rect l="0" t="0" r="r" b="b"/>
                  <a:pathLst>
                    <a:path w="131" h="44">
                      <a:moveTo>
                        <a:pt x="131" y="44"/>
                      </a:moveTo>
                      <a:lnTo>
                        <a:pt x="0" y="14"/>
                      </a:lnTo>
                      <a:lnTo>
                        <a:pt x="0" y="0"/>
                      </a:lnTo>
                      <a:lnTo>
                        <a:pt x="131" y="30"/>
                      </a:lnTo>
                      <a:lnTo>
                        <a:pt x="131" y="44"/>
                      </a:lnTo>
                      <a:close/>
                    </a:path>
                  </a:pathLst>
                </a:custGeom>
                <a:solidFill>
                  <a:srgbClr val="8C8C8C"/>
                </a:solidFill>
                <a:ln w="9525">
                  <a:noFill/>
                  <a:round/>
                  <a:headEnd/>
                  <a:tailEnd/>
                </a:ln>
              </p:spPr>
              <p:txBody>
                <a:bodyPr/>
                <a:lstStyle/>
                <a:p>
                  <a:endParaRPr lang="en-US" sz="2000"/>
                </a:p>
              </p:txBody>
            </p:sp>
            <p:sp>
              <p:nvSpPr>
                <p:cNvPr id="580923" name="Freeform 315"/>
                <p:cNvSpPr>
                  <a:spLocks/>
                </p:cNvSpPr>
                <p:nvPr/>
              </p:nvSpPr>
              <p:spPr bwMode="auto">
                <a:xfrm>
                  <a:off x="3000" y="1987"/>
                  <a:ext cx="131" cy="44"/>
                </a:xfrm>
                <a:custGeom>
                  <a:avLst/>
                  <a:gdLst/>
                  <a:ahLst/>
                  <a:cxnLst>
                    <a:cxn ang="0">
                      <a:pos x="131" y="44"/>
                    </a:cxn>
                    <a:cxn ang="0">
                      <a:pos x="0" y="14"/>
                    </a:cxn>
                    <a:cxn ang="0">
                      <a:pos x="0" y="0"/>
                    </a:cxn>
                    <a:cxn ang="0">
                      <a:pos x="131" y="31"/>
                    </a:cxn>
                    <a:cxn ang="0">
                      <a:pos x="131" y="44"/>
                    </a:cxn>
                  </a:cxnLst>
                  <a:rect l="0" t="0" r="r" b="b"/>
                  <a:pathLst>
                    <a:path w="131" h="44">
                      <a:moveTo>
                        <a:pt x="131" y="44"/>
                      </a:moveTo>
                      <a:lnTo>
                        <a:pt x="0" y="14"/>
                      </a:lnTo>
                      <a:lnTo>
                        <a:pt x="0" y="0"/>
                      </a:lnTo>
                      <a:lnTo>
                        <a:pt x="131" y="31"/>
                      </a:lnTo>
                      <a:lnTo>
                        <a:pt x="131" y="44"/>
                      </a:lnTo>
                      <a:close/>
                    </a:path>
                  </a:pathLst>
                </a:custGeom>
                <a:solidFill>
                  <a:srgbClr val="A4A4A4"/>
                </a:solidFill>
                <a:ln w="9525">
                  <a:noFill/>
                  <a:round/>
                  <a:headEnd/>
                  <a:tailEnd/>
                </a:ln>
              </p:spPr>
              <p:txBody>
                <a:bodyPr/>
                <a:lstStyle/>
                <a:p>
                  <a:endParaRPr lang="en-US" sz="2000"/>
                </a:p>
              </p:txBody>
            </p:sp>
            <p:sp>
              <p:nvSpPr>
                <p:cNvPr id="580924" name="Freeform 316"/>
                <p:cNvSpPr>
                  <a:spLocks/>
                </p:cNvSpPr>
                <p:nvPr/>
              </p:nvSpPr>
              <p:spPr bwMode="auto">
                <a:xfrm>
                  <a:off x="3000" y="1987"/>
                  <a:ext cx="131" cy="45"/>
                </a:xfrm>
                <a:custGeom>
                  <a:avLst/>
                  <a:gdLst/>
                  <a:ahLst/>
                  <a:cxnLst>
                    <a:cxn ang="0">
                      <a:pos x="131" y="45"/>
                    </a:cxn>
                    <a:cxn ang="0">
                      <a:pos x="0" y="15"/>
                    </a:cxn>
                    <a:cxn ang="0">
                      <a:pos x="0" y="0"/>
                    </a:cxn>
                    <a:cxn ang="0">
                      <a:pos x="131" y="31"/>
                    </a:cxn>
                    <a:cxn ang="0">
                      <a:pos x="131" y="45"/>
                    </a:cxn>
                  </a:cxnLst>
                  <a:rect l="0" t="0" r="r" b="b"/>
                  <a:pathLst>
                    <a:path w="131" h="45">
                      <a:moveTo>
                        <a:pt x="131" y="45"/>
                      </a:moveTo>
                      <a:lnTo>
                        <a:pt x="0" y="15"/>
                      </a:lnTo>
                      <a:lnTo>
                        <a:pt x="0" y="0"/>
                      </a:lnTo>
                      <a:lnTo>
                        <a:pt x="131" y="31"/>
                      </a:lnTo>
                      <a:lnTo>
                        <a:pt x="131" y="45"/>
                      </a:lnTo>
                      <a:close/>
                    </a:path>
                  </a:pathLst>
                </a:custGeom>
                <a:solidFill>
                  <a:srgbClr val="A4A4A4"/>
                </a:solidFill>
                <a:ln w="9525">
                  <a:noFill/>
                  <a:round/>
                  <a:headEnd/>
                  <a:tailEnd/>
                </a:ln>
              </p:spPr>
              <p:txBody>
                <a:bodyPr/>
                <a:lstStyle/>
                <a:p>
                  <a:endParaRPr lang="en-US" sz="2000"/>
                </a:p>
              </p:txBody>
            </p:sp>
          </p:grpSp>
          <p:grpSp>
            <p:nvGrpSpPr>
              <p:cNvPr id="10" name="Group 317"/>
              <p:cNvGrpSpPr>
                <a:grpSpLocks/>
              </p:cNvGrpSpPr>
              <p:nvPr/>
            </p:nvGrpSpPr>
            <p:grpSpPr bwMode="auto">
              <a:xfrm>
                <a:off x="3000" y="2056"/>
                <a:ext cx="131" cy="193"/>
                <a:chOff x="3000" y="1988"/>
                <a:chExt cx="131" cy="193"/>
              </a:xfrm>
            </p:grpSpPr>
            <p:sp>
              <p:nvSpPr>
                <p:cNvPr id="580926" name="Freeform 318"/>
                <p:cNvSpPr>
                  <a:spLocks/>
                </p:cNvSpPr>
                <p:nvPr/>
              </p:nvSpPr>
              <p:spPr bwMode="auto">
                <a:xfrm>
                  <a:off x="3000" y="1988"/>
                  <a:ext cx="131" cy="44"/>
                </a:xfrm>
                <a:custGeom>
                  <a:avLst/>
                  <a:gdLst/>
                  <a:ahLst/>
                  <a:cxnLst>
                    <a:cxn ang="0">
                      <a:pos x="131" y="44"/>
                    </a:cxn>
                    <a:cxn ang="0">
                      <a:pos x="0" y="14"/>
                    </a:cxn>
                    <a:cxn ang="0">
                      <a:pos x="0" y="0"/>
                    </a:cxn>
                    <a:cxn ang="0">
                      <a:pos x="131" y="30"/>
                    </a:cxn>
                    <a:cxn ang="0">
                      <a:pos x="131" y="44"/>
                    </a:cxn>
                  </a:cxnLst>
                  <a:rect l="0" t="0" r="r" b="b"/>
                  <a:pathLst>
                    <a:path w="131" h="44">
                      <a:moveTo>
                        <a:pt x="131" y="44"/>
                      </a:moveTo>
                      <a:lnTo>
                        <a:pt x="0" y="14"/>
                      </a:lnTo>
                      <a:lnTo>
                        <a:pt x="0" y="0"/>
                      </a:lnTo>
                      <a:lnTo>
                        <a:pt x="131" y="30"/>
                      </a:lnTo>
                      <a:lnTo>
                        <a:pt x="131" y="44"/>
                      </a:lnTo>
                      <a:close/>
                    </a:path>
                  </a:pathLst>
                </a:custGeom>
                <a:solidFill>
                  <a:srgbClr val="A4A4A4"/>
                </a:solidFill>
                <a:ln w="9525">
                  <a:noFill/>
                  <a:round/>
                  <a:headEnd/>
                  <a:tailEnd/>
                </a:ln>
              </p:spPr>
              <p:txBody>
                <a:bodyPr/>
                <a:lstStyle/>
                <a:p>
                  <a:endParaRPr lang="en-US" sz="2000"/>
                </a:p>
              </p:txBody>
            </p:sp>
            <p:sp>
              <p:nvSpPr>
                <p:cNvPr id="580927" name="Freeform 319"/>
                <p:cNvSpPr>
                  <a:spLocks/>
                </p:cNvSpPr>
                <p:nvPr/>
              </p:nvSpPr>
              <p:spPr bwMode="auto">
                <a:xfrm>
                  <a:off x="3000" y="1989"/>
                  <a:ext cx="131" cy="44"/>
                </a:xfrm>
                <a:custGeom>
                  <a:avLst/>
                  <a:gdLst/>
                  <a:ahLst/>
                  <a:cxnLst>
                    <a:cxn ang="0">
                      <a:pos x="131" y="44"/>
                    </a:cxn>
                    <a:cxn ang="0">
                      <a:pos x="0" y="13"/>
                    </a:cxn>
                    <a:cxn ang="0">
                      <a:pos x="0" y="0"/>
                    </a:cxn>
                    <a:cxn ang="0">
                      <a:pos x="131" y="29"/>
                    </a:cxn>
                    <a:cxn ang="0">
                      <a:pos x="131" y="44"/>
                    </a:cxn>
                  </a:cxnLst>
                  <a:rect l="0" t="0" r="r" b="b"/>
                  <a:pathLst>
                    <a:path w="131" h="44">
                      <a:moveTo>
                        <a:pt x="131" y="44"/>
                      </a:moveTo>
                      <a:lnTo>
                        <a:pt x="0" y="13"/>
                      </a:lnTo>
                      <a:lnTo>
                        <a:pt x="0" y="0"/>
                      </a:lnTo>
                      <a:lnTo>
                        <a:pt x="131" y="29"/>
                      </a:lnTo>
                      <a:lnTo>
                        <a:pt x="131" y="44"/>
                      </a:lnTo>
                      <a:close/>
                    </a:path>
                  </a:pathLst>
                </a:custGeom>
                <a:solidFill>
                  <a:srgbClr val="A4A4A4"/>
                </a:solidFill>
                <a:ln w="9525">
                  <a:noFill/>
                  <a:round/>
                  <a:headEnd/>
                  <a:tailEnd/>
                </a:ln>
              </p:spPr>
              <p:txBody>
                <a:bodyPr/>
                <a:lstStyle/>
                <a:p>
                  <a:endParaRPr lang="en-US" sz="2000"/>
                </a:p>
              </p:txBody>
            </p:sp>
            <p:sp>
              <p:nvSpPr>
                <p:cNvPr id="580928" name="Freeform 320"/>
                <p:cNvSpPr>
                  <a:spLocks/>
                </p:cNvSpPr>
                <p:nvPr/>
              </p:nvSpPr>
              <p:spPr bwMode="auto">
                <a:xfrm>
                  <a:off x="3000" y="1990"/>
                  <a:ext cx="131" cy="43"/>
                </a:xfrm>
                <a:custGeom>
                  <a:avLst/>
                  <a:gdLst/>
                  <a:ahLst/>
                  <a:cxnLst>
                    <a:cxn ang="0">
                      <a:pos x="131" y="43"/>
                    </a:cxn>
                    <a:cxn ang="0">
                      <a:pos x="0" y="13"/>
                    </a:cxn>
                    <a:cxn ang="0">
                      <a:pos x="0" y="0"/>
                    </a:cxn>
                    <a:cxn ang="0">
                      <a:pos x="131" y="29"/>
                    </a:cxn>
                    <a:cxn ang="0">
                      <a:pos x="131" y="43"/>
                    </a:cxn>
                  </a:cxnLst>
                  <a:rect l="0" t="0" r="r" b="b"/>
                  <a:pathLst>
                    <a:path w="131" h="43">
                      <a:moveTo>
                        <a:pt x="131" y="43"/>
                      </a:moveTo>
                      <a:lnTo>
                        <a:pt x="0" y="13"/>
                      </a:lnTo>
                      <a:lnTo>
                        <a:pt x="0" y="0"/>
                      </a:lnTo>
                      <a:lnTo>
                        <a:pt x="131" y="29"/>
                      </a:lnTo>
                      <a:lnTo>
                        <a:pt x="131" y="43"/>
                      </a:lnTo>
                      <a:close/>
                    </a:path>
                  </a:pathLst>
                </a:custGeom>
                <a:solidFill>
                  <a:srgbClr val="A4A4A4"/>
                </a:solidFill>
                <a:ln w="9525">
                  <a:noFill/>
                  <a:round/>
                  <a:headEnd/>
                  <a:tailEnd/>
                </a:ln>
              </p:spPr>
              <p:txBody>
                <a:bodyPr/>
                <a:lstStyle/>
                <a:p>
                  <a:endParaRPr lang="en-US" sz="2000"/>
                </a:p>
              </p:txBody>
            </p:sp>
            <p:sp>
              <p:nvSpPr>
                <p:cNvPr id="580929" name="Freeform 321"/>
                <p:cNvSpPr>
                  <a:spLocks/>
                </p:cNvSpPr>
                <p:nvPr/>
              </p:nvSpPr>
              <p:spPr bwMode="auto">
                <a:xfrm>
                  <a:off x="3000" y="1990"/>
                  <a:ext cx="131" cy="43"/>
                </a:xfrm>
                <a:custGeom>
                  <a:avLst/>
                  <a:gdLst/>
                  <a:ahLst/>
                  <a:cxnLst>
                    <a:cxn ang="0">
                      <a:pos x="131" y="43"/>
                    </a:cxn>
                    <a:cxn ang="0">
                      <a:pos x="0" y="13"/>
                    </a:cxn>
                    <a:cxn ang="0">
                      <a:pos x="0" y="0"/>
                    </a:cxn>
                    <a:cxn ang="0">
                      <a:pos x="131" y="29"/>
                    </a:cxn>
                    <a:cxn ang="0">
                      <a:pos x="131" y="43"/>
                    </a:cxn>
                  </a:cxnLst>
                  <a:rect l="0" t="0" r="r" b="b"/>
                  <a:pathLst>
                    <a:path w="131" h="43">
                      <a:moveTo>
                        <a:pt x="131" y="43"/>
                      </a:moveTo>
                      <a:lnTo>
                        <a:pt x="0" y="13"/>
                      </a:lnTo>
                      <a:lnTo>
                        <a:pt x="0" y="0"/>
                      </a:lnTo>
                      <a:lnTo>
                        <a:pt x="131" y="29"/>
                      </a:lnTo>
                      <a:lnTo>
                        <a:pt x="131" y="43"/>
                      </a:lnTo>
                      <a:close/>
                    </a:path>
                  </a:pathLst>
                </a:custGeom>
                <a:solidFill>
                  <a:srgbClr val="A4A4A4"/>
                </a:solidFill>
                <a:ln w="9525">
                  <a:noFill/>
                  <a:round/>
                  <a:headEnd/>
                  <a:tailEnd/>
                </a:ln>
              </p:spPr>
              <p:txBody>
                <a:bodyPr/>
                <a:lstStyle/>
                <a:p>
                  <a:endParaRPr lang="en-US" sz="2000"/>
                </a:p>
              </p:txBody>
            </p:sp>
            <p:sp>
              <p:nvSpPr>
                <p:cNvPr id="580930" name="Freeform 322"/>
                <p:cNvSpPr>
                  <a:spLocks/>
                </p:cNvSpPr>
                <p:nvPr/>
              </p:nvSpPr>
              <p:spPr bwMode="auto">
                <a:xfrm>
                  <a:off x="3000" y="1990"/>
                  <a:ext cx="131" cy="43"/>
                </a:xfrm>
                <a:custGeom>
                  <a:avLst/>
                  <a:gdLst/>
                  <a:ahLst/>
                  <a:cxnLst>
                    <a:cxn ang="0">
                      <a:pos x="131" y="43"/>
                    </a:cxn>
                    <a:cxn ang="0">
                      <a:pos x="0" y="14"/>
                    </a:cxn>
                    <a:cxn ang="0">
                      <a:pos x="0" y="0"/>
                    </a:cxn>
                    <a:cxn ang="0">
                      <a:pos x="131" y="29"/>
                    </a:cxn>
                    <a:cxn ang="0">
                      <a:pos x="131" y="43"/>
                    </a:cxn>
                  </a:cxnLst>
                  <a:rect l="0" t="0" r="r" b="b"/>
                  <a:pathLst>
                    <a:path w="131" h="43">
                      <a:moveTo>
                        <a:pt x="131" y="43"/>
                      </a:moveTo>
                      <a:lnTo>
                        <a:pt x="0" y="14"/>
                      </a:lnTo>
                      <a:lnTo>
                        <a:pt x="0" y="0"/>
                      </a:lnTo>
                      <a:lnTo>
                        <a:pt x="131" y="29"/>
                      </a:lnTo>
                      <a:lnTo>
                        <a:pt x="131" y="43"/>
                      </a:lnTo>
                      <a:close/>
                    </a:path>
                  </a:pathLst>
                </a:custGeom>
                <a:solidFill>
                  <a:srgbClr val="A4A4A4"/>
                </a:solidFill>
                <a:ln w="9525">
                  <a:noFill/>
                  <a:round/>
                  <a:headEnd/>
                  <a:tailEnd/>
                </a:ln>
              </p:spPr>
              <p:txBody>
                <a:bodyPr/>
                <a:lstStyle/>
                <a:p>
                  <a:endParaRPr lang="en-US" sz="2000"/>
                </a:p>
              </p:txBody>
            </p:sp>
            <p:sp>
              <p:nvSpPr>
                <p:cNvPr id="580931" name="Freeform 323"/>
                <p:cNvSpPr>
                  <a:spLocks/>
                </p:cNvSpPr>
                <p:nvPr/>
              </p:nvSpPr>
              <p:spPr bwMode="auto">
                <a:xfrm>
                  <a:off x="3000" y="1991"/>
                  <a:ext cx="131" cy="42"/>
                </a:xfrm>
                <a:custGeom>
                  <a:avLst/>
                  <a:gdLst/>
                  <a:ahLst/>
                  <a:cxnLst>
                    <a:cxn ang="0">
                      <a:pos x="131" y="42"/>
                    </a:cxn>
                    <a:cxn ang="0">
                      <a:pos x="0" y="14"/>
                    </a:cxn>
                    <a:cxn ang="0">
                      <a:pos x="0" y="0"/>
                    </a:cxn>
                    <a:cxn ang="0">
                      <a:pos x="131" y="29"/>
                    </a:cxn>
                    <a:cxn ang="0">
                      <a:pos x="131" y="42"/>
                    </a:cxn>
                  </a:cxnLst>
                  <a:rect l="0" t="0" r="r" b="b"/>
                  <a:pathLst>
                    <a:path w="131" h="42">
                      <a:moveTo>
                        <a:pt x="131" y="42"/>
                      </a:moveTo>
                      <a:lnTo>
                        <a:pt x="0" y="14"/>
                      </a:lnTo>
                      <a:lnTo>
                        <a:pt x="0" y="0"/>
                      </a:lnTo>
                      <a:lnTo>
                        <a:pt x="131" y="29"/>
                      </a:lnTo>
                      <a:lnTo>
                        <a:pt x="131" y="42"/>
                      </a:lnTo>
                      <a:close/>
                    </a:path>
                  </a:pathLst>
                </a:custGeom>
                <a:solidFill>
                  <a:srgbClr val="A4A4A4"/>
                </a:solidFill>
                <a:ln w="9525">
                  <a:noFill/>
                  <a:round/>
                  <a:headEnd/>
                  <a:tailEnd/>
                </a:ln>
              </p:spPr>
              <p:txBody>
                <a:bodyPr/>
                <a:lstStyle/>
                <a:p>
                  <a:endParaRPr lang="en-US" sz="2000"/>
                </a:p>
              </p:txBody>
            </p:sp>
            <p:sp>
              <p:nvSpPr>
                <p:cNvPr id="580932" name="Freeform 324"/>
                <p:cNvSpPr>
                  <a:spLocks/>
                </p:cNvSpPr>
                <p:nvPr/>
              </p:nvSpPr>
              <p:spPr bwMode="auto">
                <a:xfrm>
                  <a:off x="3000" y="1991"/>
                  <a:ext cx="131" cy="44"/>
                </a:xfrm>
                <a:custGeom>
                  <a:avLst/>
                  <a:gdLst/>
                  <a:ahLst/>
                  <a:cxnLst>
                    <a:cxn ang="0">
                      <a:pos x="131" y="44"/>
                    </a:cxn>
                    <a:cxn ang="0">
                      <a:pos x="0" y="14"/>
                    </a:cxn>
                    <a:cxn ang="0">
                      <a:pos x="0" y="0"/>
                    </a:cxn>
                    <a:cxn ang="0">
                      <a:pos x="131" y="29"/>
                    </a:cxn>
                    <a:cxn ang="0">
                      <a:pos x="131" y="44"/>
                    </a:cxn>
                  </a:cxnLst>
                  <a:rect l="0" t="0" r="r" b="b"/>
                  <a:pathLst>
                    <a:path w="131" h="44">
                      <a:moveTo>
                        <a:pt x="131" y="44"/>
                      </a:moveTo>
                      <a:lnTo>
                        <a:pt x="0" y="14"/>
                      </a:lnTo>
                      <a:lnTo>
                        <a:pt x="0" y="0"/>
                      </a:lnTo>
                      <a:lnTo>
                        <a:pt x="131" y="29"/>
                      </a:lnTo>
                      <a:lnTo>
                        <a:pt x="131" y="44"/>
                      </a:lnTo>
                      <a:close/>
                    </a:path>
                  </a:pathLst>
                </a:custGeom>
                <a:solidFill>
                  <a:srgbClr val="A4A4A4"/>
                </a:solidFill>
                <a:ln w="9525">
                  <a:noFill/>
                  <a:round/>
                  <a:headEnd/>
                  <a:tailEnd/>
                </a:ln>
              </p:spPr>
              <p:txBody>
                <a:bodyPr/>
                <a:lstStyle/>
                <a:p>
                  <a:endParaRPr lang="en-US" sz="2000"/>
                </a:p>
              </p:txBody>
            </p:sp>
            <p:sp>
              <p:nvSpPr>
                <p:cNvPr id="580933" name="Freeform 325"/>
                <p:cNvSpPr>
                  <a:spLocks/>
                </p:cNvSpPr>
                <p:nvPr/>
              </p:nvSpPr>
              <p:spPr bwMode="auto">
                <a:xfrm>
                  <a:off x="3000" y="1991"/>
                  <a:ext cx="131" cy="44"/>
                </a:xfrm>
                <a:custGeom>
                  <a:avLst/>
                  <a:gdLst/>
                  <a:ahLst/>
                  <a:cxnLst>
                    <a:cxn ang="0">
                      <a:pos x="131" y="44"/>
                    </a:cxn>
                    <a:cxn ang="0">
                      <a:pos x="0" y="14"/>
                    </a:cxn>
                    <a:cxn ang="0">
                      <a:pos x="0" y="0"/>
                    </a:cxn>
                    <a:cxn ang="0">
                      <a:pos x="131" y="29"/>
                    </a:cxn>
                    <a:cxn ang="0">
                      <a:pos x="131" y="44"/>
                    </a:cxn>
                  </a:cxnLst>
                  <a:rect l="0" t="0" r="r" b="b"/>
                  <a:pathLst>
                    <a:path w="131" h="44">
                      <a:moveTo>
                        <a:pt x="131" y="44"/>
                      </a:moveTo>
                      <a:lnTo>
                        <a:pt x="0" y="14"/>
                      </a:lnTo>
                      <a:lnTo>
                        <a:pt x="0" y="0"/>
                      </a:lnTo>
                      <a:lnTo>
                        <a:pt x="131" y="29"/>
                      </a:lnTo>
                      <a:lnTo>
                        <a:pt x="131" y="44"/>
                      </a:lnTo>
                      <a:close/>
                    </a:path>
                  </a:pathLst>
                </a:custGeom>
                <a:solidFill>
                  <a:srgbClr val="A4A4A4"/>
                </a:solidFill>
                <a:ln w="9525">
                  <a:noFill/>
                  <a:round/>
                  <a:headEnd/>
                  <a:tailEnd/>
                </a:ln>
              </p:spPr>
              <p:txBody>
                <a:bodyPr/>
                <a:lstStyle/>
                <a:p>
                  <a:endParaRPr lang="en-US" sz="2000"/>
                </a:p>
              </p:txBody>
            </p:sp>
            <p:sp>
              <p:nvSpPr>
                <p:cNvPr id="580934" name="Freeform 326"/>
                <p:cNvSpPr>
                  <a:spLocks/>
                </p:cNvSpPr>
                <p:nvPr/>
              </p:nvSpPr>
              <p:spPr bwMode="auto">
                <a:xfrm>
                  <a:off x="3000" y="1992"/>
                  <a:ext cx="131" cy="43"/>
                </a:xfrm>
                <a:custGeom>
                  <a:avLst/>
                  <a:gdLst/>
                  <a:ahLst/>
                  <a:cxnLst>
                    <a:cxn ang="0">
                      <a:pos x="131" y="43"/>
                    </a:cxn>
                    <a:cxn ang="0">
                      <a:pos x="0" y="14"/>
                    </a:cxn>
                    <a:cxn ang="0">
                      <a:pos x="0" y="0"/>
                    </a:cxn>
                    <a:cxn ang="0">
                      <a:pos x="131" y="28"/>
                    </a:cxn>
                    <a:cxn ang="0">
                      <a:pos x="131" y="43"/>
                    </a:cxn>
                  </a:cxnLst>
                  <a:rect l="0" t="0" r="r" b="b"/>
                  <a:pathLst>
                    <a:path w="131" h="43">
                      <a:moveTo>
                        <a:pt x="131" y="43"/>
                      </a:moveTo>
                      <a:lnTo>
                        <a:pt x="0" y="14"/>
                      </a:lnTo>
                      <a:lnTo>
                        <a:pt x="0" y="0"/>
                      </a:lnTo>
                      <a:lnTo>
                        <a:pt x="131" y="28"/>
                      </a:lnTo>
                      <a:lnTo>
                        <a:pt x="131" y="43"/>
                      </a:lnTo>
                      <a:close/>
                    </a:path>
                  </a:pathLst>
                </a:custGeom>
                <a:solidFill>
                  <a:srgbClr val="A4A4A4"/>
                </a:solidFill>
                <a:ln w="9525">
                  <a:noFill/>
                  <a:round/>
                  <a:headEnd/>
                  <a:tailEnd/>
                </a:ln>
              </p:spPr>
              <p:txBody>
                <a:bodyPr/>
                <a:lstStyle/>
                <a:p>
                  <a:endParaRPr lang="en-US" sz="2000"/>
                </a:p>
              </p:txBody>
            </p:sp>
            <p:sp>
              <p:nvSpPr>
                <p:cNvPr id="580935" name="Freeform 327"/>
                <p:cNvSpPr>
                  <a:spLocks/>
                </p:cNvSpPr>
                <p:nvPr/>
              </p:nvSpPr>
              <p:spPr bwMode="auto">
                <a:xfrm>
                  <a:off x="3000" y="1992"/>
                  <a:ext cx="131" cy="43"/>
                </a:xfrm>
                <a:custGeom>
                  <a:avLst/>
                  <a:gdLst/>
                  <a:ahLst/>
                  <a:cxnLst>
                    <a:cxn ang="0">
                      <a:pos x="131" y="43"/>
                    </a:cxn>
                    <a:cxn ang="0">
                      <a:pos x="0" y="15"/>
                    </a:cxn>
                    <a:cxn ang="0">
                      <a:pos x="0" y="0"/>
                    </a:cxn>
                    <a:cxn ang="0">
                      <a:pos x="131" y="28"/>
                    </a:cxn>
                    <a:cxn ang="0">
                      <a:pos x="131" y="43"/>
                    </a:cxn>
                  </a:cxnLst>
                  <a:rect l="0" t="0" r="r" b="b"/>
                  <a:pathLst>
                    <a:path w="131" h="43">
                      <a:moveTo>
                        <a:pt x="131" y="43"/>
                      </a:moveTo>
                      <a:lnTo>
                        <a:pt x="0" y="15"/>
                      </a:lnTo>
                      <a:lnTo>
                        <a:pt x="0" y="0"/>
                      </a:lnTo>
                      <a:lnTo>
                        <a:pt x="131" y="28"/>
                      </a:lnTo>
                      <a:lnTo>
                        <a:pt x="131" y="43"/>
                      </a:lnTo>
                      <a:close/>
                    </a:path>
                  </a:pathLst>
                </a:custGeom>
                <a:solidFill>
                  <a:srgbClr val="A4A4A4"/>
                </a:solidFill>
                <a:ln w="9525">
                  <a:noFill/>
                  <a:round/>
                  <a:headEnd/>
                  <a:tailEnd/>
                </a:ln>
              </p:spPr>
              <p:txBody>
                <a:bodyPr/>
                <a:lstStyle/>
                <a:p>
                  <a:endParaRPr lang="en-US" sz="2000"/>
                </a:p>
              </p:txBody>
            </p:sp>
            <p:sp>
              <p:nvSpPr>
                <p:cNvPr id="580936" name="Freeform 328"/>
                <p:cNvSpPr>
                  <a:spLocks/>
                </p:cNvSpPr>
                <p:nvPr/>
              </p:nvSpPr>
              <p:spPr bwMode="auto">
                <a:xfrm>
                  <a:off x="3000" y="1994"/>
                  <a:ext cx="131" cy="42"/>
                </a:xfrm>
                <a:custGeom>
                  <a:avLst/>
                  <a:gdLst/>
                  <a:ahLst/>
                  <a:cxnLst>
                    <a:cxn ang="0">
                      <a:pos x="131" y="42"/>
                    </a:cxn>
                    <a:cxn ang="0">
                      <a:pos x="0" y="13"/>
                    </a:cxn>
                    <a:cxn ang="0">
                      <a:pos x="0" y="0"/>
                    </a:cxn>
                    <a:cxn ang="0">
                      <a:pos x="131" y="28"/>
                    </a:cxn>
                    <a:cxn ang="0">
                      <a:pos x="131" y="42"/>
                    </a:cxn>
                  </a:cxnLst>
                  <a:rect l="0" t="0" r="r" b="b"/>
                  <a:pathLst>
                    <a:path w="131" h="42">
                      <a:moveTo>
                        <a:pt x="131" y="42"/>
                      </a:moveTo>
                      <a:lnTo>
                        <a:pt x="0" y="13"/>
                      </a:lnTo>
                      <a:lnTo>
                        <a:pt x="0" y="0"/>
                      </a:lnTo>
                      <a:lnTo>
                        <a:pt x="131" y="28"/>
                      </a:lnTo>
                      <a:lnTo>
                        <a:pt x="131" y="42"/>
                      </a:lnTo>
                      <a:close/>
                    </a:path>
                  </a:pathLst>
                </a:custGeom>
                <a:solidFill>
                  <a:srgbClr val="A4A4A4"/>
                </a:solidFill>
                <a:ln w="9525">
                  <a:noFill/>
                  <a:round/>
                  <a:headEnd/>
                  <a:tailEnd/>
                </a:ln>
              </p:spPr>
              <p:txBody>
                <a:bodyPr/>
                <a:lstStyle/>
                <a:p>
                  <a:endParaRPr lang="en-US" sz="2000"/>
                </a:p>
              </p:txBody>
            </p:sp>
            <p:sp>
              <p:nvSpPr>
                <p:cNvPr id="580937" name="Freeform 329"/>
                <p:cNvSpPr>
                  <a:spLocks/>
                </p:cNvSpPr>
                <p:nvPr/>
              </p:nvSpPr>
              <p:spPr bwMode="auto">
                <a:xfrm>
                  <a:off x="3000" y="1994"/>
                  <a:ext cx="131" cy="42"/>
                </a:xfrm>
                <a:custGeom>
                  <a:avLst/>
                  <a:gdLst/>
                  <a:ahLst/>
                  <a:cxnLst>
                    <a:cxn ang="0">
                      <a:pos x="131" y="42"/>
                    </a:cxn>
                    <a:cxn ang="0">
                      <a:pos x="0" y="14"/>
                    </a:cxn>
                    <a:cxn ang="0">
                      <a:pos x="0" y="0"/>
                    </a:cxn>
                    <a:cxn ang="0">
                      <a:pos x="131" y="28"/>
                    </a:cxn>
                    <a:cxn ang="0">
                      <a:pos x="131" y="42"/>
                    </a:cxn>
                  </a:cxnLst>
                  <a:rect l="0" t="0" r="r" b="b"/>
                  <a:pathLst>
                    <a:path w="131" h="42">
                      <a:moveTo>
                        <a:pt x="131" y="42"/>
                      </a:moveTo>
                      <a:lnTo>
                        <a:pt x="0" y="14"/>
                      </a:lnTo>
                      <a:lnTo>
                        <a:pt x="0" y="0"/>
                      </a:lnTo>
                      <a:lnTo>
                        <a:pt x="131" y="28"/>
                      </a:lnTo>
                      <a:lnTo>
                        <a:pt x="131" y="42"/>
                      </a:lnTo>
                      <a:close/>
                    </a:path>
                  </a:pathLst>
                </a:custGeom>
                <a:solidFill>
                  <a:srgbClr val="A4A4A4"/>
                </a:solidFill>
                <a:ln w="9525">
                  <a:noFill/>
                  <a:round/>
                  <a:headEnd/>
                  <a:tailEnd/>
                </a:ln>
              </p:spPr>
              <p:txBody>
                <a:bodyPr/>
                <a:lstStyle/>
                <a:p>
                  <a:endParaRPr lang="en-US" sz="2000"/>
                </a:p>
              </p:txBody>
            </p:sp>
            <p:sp>
              <p:nvSpPr>
                <p:cNvPr id="580938" name="Freeform 330"/>
                <p:cNvSpPr>
                  <a:spLocks/>
                </p:cNvSpPr>
                <p:nvPr/>
              </p:nvSpPr>
              <p:spPr bwMode="auto">
                <a:xfrm>
                  <a:off x="3000" y="1994"/>
                  <a:ext cx="131" cy="43"/>
                </a:xfrm>
                <a:custGeom>
                  <a:avLst/>
                  <a:gdLst/>
                  <a:ahLst/>
                  <a:cxnLst>
                    <a:cxn ang="0">
                      <a:pos x="131" y="43"/>
                    </a:cxn>
                    <a:cxn ang="0">
                      <a:pos x="0" y="15"/>
                    </a:cxn>
                    <a:cxn ang="0">
                      <a:pos x="0" y="0"/>
                    </a:cxn>
                    <a:cxn ang="0">
                      <a:pos x="131" y="28"/>
                    </a:cxn>
                    <a:cxn ang="0">
                      <a:pos x="131" y="43"/>
                    </a:cxn>
                  </a:cxnLst>
                  <a:rect l="0" t="0" r="r" b="b"/>
                  <a:pathLst>
                    <a:path w="131" h="43">
                      <a:moveTo>
                        <a:pt x="131" y="43"/>
                      </a:moveTo>
                      <a:lnTo>
                        <a:pt x="0" y="15"/>
                      </a:lnTo>
                      <a:lnTo>
                        <a:pt x="0" y="0"/>
                      </a:lnTo>
                      <a:lnTo>
                        <a:pt x="131" y="28"/>
                      </a:lnTo>
                      <a:lnTo>
                        <a:pt x="131" y="43"/>
                      </a:lnTo>
                      <a:close/>
                    </a:path>
                  </a:pathLst>
                </a:custGeom>
                <a:solidFill>
                  <a:srgbClr val="A4A4A4"/>
                </a:solidFill>
                <a:ln w="9525">
                  <a:noFill/>
                  <a:round/>
                  <a:headEnd/>
                  <a:tailEnd/>
                </a:ln>
              </p:spPr>
              <p:txBody>
                <a:bodyPr/>
                <a:lstStyle/>
                <a:p>
                  <a:endParaRPr lang="en-US" sz="2000"/>
                </a:p>
              </p:txBody>
            </p:sp>
            <p:sp>
              <p:nvSpPr>
                <p:cNvPr id="580939" name="Freeform 331"/>
                <p:cNvSpPr>
                  <a:spLocks/>
                </p:cNvSpPr>
                <p:nvPr/>
              </p:nvSpPr>
              <p:spPr bwMode="auto">
                <a:xfrm>
                  <a:off x="3000" y="1995"/>
                  <a:ext cx="131" cy="42"/>
                </a:xfrm>
                <a:custGeom>
                  <a:avLst/>
                  <a:gdLst/>
                  <a:ahLst/>
                  <a:cxnLst>
                    <a:cxn ang="0">
                      <a:pos x="131" y="42"/>
                    </a:cxn>
                    <a:cxn ang="0">
                      <a:pos x="0" y="14"/>
                    </a:cxn>
                    <a:cxn ang="0">
                      <a:pos x="0" y="0"/>
                    </a:cxn>
                    <a:cxn ang="0">
                      <a:pos x="131" y="28"/>
                    </a:cxn>
                    <a:cxn ang="0">
                      <a:pos x="131" y="42"/>
                    </a:cxn>
                  </a:cxnLst>
                  <a:rect l="0" t="0" r="r" b="b"/>
                  <a:pathLst>
                    <a:path w="131" h="42">
                      <a:moveTo>
                        <a:pt x="131" y="42"/>
                      </a:moveTo>
                      <a:lnTo>
                        <a:pt x="0" y="14"/>
                      </a:lnTo>
                      <a:lnTo>
                        <a:pt x="0" y="0"/>
                      </a:lnTo>
                      <a:lnTo>
                        <a:pt x="131" y="28"/>
                      </a:lnTo>
                      <a:lnTo>
                        <a:pt x="131" y="42"/>
                      </a:lnTo>
                      <a:close/>
                    </a:path>
                  </a:pathLst>
                </a:custGeom>
                <a:solidFill>
                  <a:srgbClr val="A4A4A4"/>
                </a:solidFill>
                <a:ln w="9525">
                  <a:noFill/>
                  <a:round/>
                  <a:headEnd/>
                  <a:tailEnd/>
                </a:ln>
              </p:spPr>
              <p:txBody>
                <a:bodyPr/>
                <a:lstStyle/>
                <a:p>
                  <a:endParaRPr lang="en-US" sz="2000"/>
                </a:p>
              </p:txBody>
            </p:sp>
            <p:sp>
              <p:nvSpPr>
                <p:cNvPr id="580940" name="Freeform 332"/>
                <p:cNvSpPr>
                  <a:spLocks/>
                </p:cNvSpPr>
                <p:nvPr/>
              </p:nvSpPr>
              <p:spPr bwMode="auto">
                <a:xfrm>
                  <a:off x="3000" y="1996"/>
                  <a:ext cx="131" cy="41"/>
                </a:xfrm>
                <a:custGeom>
                  <a:avLst/>
                  <a:gdLst/>
                  <a:ahLst/>
                  <a:cxnLst>
                    <a:cxn ang="0">
                      <a:pos x="131" y="41"/>
                    </a:cxn>
                    <a:cxn ang="0">
                      <a:pos x="0" y="13"/>
                    </a:cxn>
                    <a:cxn ang="0">
                      <a:pos x="0" y="0"/>
                    </a:cxn>
                    <a:cxn ang="0">
                      <a:pos x="131" y="27"/>
                    </a:cxn>
                    <a:cxn ang="0">
                      <a:pos x="131" y="41"/>
                    </a:cxn>
                  </a:cxnLst>
                  <a:rect l="0" t="0" r="r" b="b"/>
                  <a:pathLst>
                    <a:path w="131" h="41">
                      <a:moveTo>
                        <a:pt x="131" y="41"/>
                      </a:moveTo>
                      <a:lnTo>
                        <a:pt x="0" y="13"/>
                      </a:lnTo>
                      <a:lnTo>
                        <a:pt x="0" y="0"/>
                      </a:lnTo>
                      <a:lnTo>
                        <a:pt x="131" y="27"/>
                      </a:lnTo>
                      <a:lnTo>
                        <a:pt x="131" y="41"/>
                      </a:lnTo>
                      <a:close/>
                    </a:path>
                  </a:pathLst>
                </a:custGeom>
                <a:solidFill>
                  <a:srgbClr val="B4B4B4"/>
                </a:solidFill>
                <a:ln w="9525">
                  <a:noFill/>
                  <a:round/>
                  <a:headEnd/>
                  <a:tailEnd/>
                </a:ln>
              </p:spPr>
              <p:txBody>
                <a:bodyPr/>
                <a:lstStyle/>
                <a:p>
                  <a:endParaRPr lang="en-US" sz="2000"/>
                </a:p>
              </p:txBody>
            </p:sp>
            <p:sp>
              <p:nvSpPr>
                <p:cNvPr id="580941" name="Freeform 333"/>
                <p:cNvSpPr>
                  <a:spLocks/>
                </p:cNvSpPr>
                <p:nvPr/>
              </p:nvSpPr>
              <p:spPr bwMode="auto">
                <a:xfrm>
                  <a:off x="3000" y="1997"/>
                  <a:ext cx="131" cy="40"/>
                </a:xfrm>
                <a:custGeom>
                  <a:avLst/>
                  <a:gdLst/>
                  <a:ahLst/>
                  <a:cxnLst>
                    <a:cxn ang="0">
                      <a:pos x="131" y="40"/>
                    </a:cxn>
                    <a:cxn ang="0">
                      <a:pos x="0" y="13"/>
                    </a:cxn>
                    <a:cxn ang="0">
                      <a:pos x="0" y="0"/>
                    </a:cxn>
                    <a:cxn ang="0">
                      <a:pos x="131" y="27"/>
                    </a:cxn>
                    <a:cxn ang="0">
                      <a:pos x="131" y="40"/>
                    </a:cxn>
                  </a:cxnLst>
                  <a:rect l="0" t="0" r="r" b="b"/>
                  <a:pathLst>
                    <a:path w="131" h="40">
                      <a:moveTo>
                        <a:pt x="131" y="40"/>
                      </a:moveTo>
                      <a:lnTo>
                        <a:pt x="0" y="13"/>
                      </a:lnTo>
                      <a:lnTo>
                        <a:pt x="0" y="0"/>
                      </a:lnTo>
                      <a:lnTo>
                        <a:pt x="131" y="27"/>
                      </a:lnTo>
                      <a:lnTo>
                        <a:pt x="131" y="40"/>
                      </a:lnTo>
                      <a:close/>
                    </a:path>
                  </a:pathLst>
                </a:custGeom>
                <a:solidFill>
                  <a:srgbClr val="B4B4B4"/>
                </a:solidFill>
                <a:ln w="9525">
                  <a:noFill/>
                  <a:round/>
                  <a:headEnd/>
                  <a:tailEnd/>
                </a:ln>
              </p:spPr>
              <p:txBody>
                <a:bodyPr/>
                <a:lstStyle/>
                <a:p>
                  <a:endParaRPr lang="en-US" sz="2000"/>
                </a:p>
              </p:txBody>
            </p:sp>
            <p:sp>
              <p:nvSpPr>
                <p:cNvPr id="580942" name="Freeform 334"/>
                <p:cNvSpPr>
                  <a:spLocks/>
                </p:cNvSpPr>
                <p:nvPr/>
              </p:nvSpPr>
              <p:spPr bwMode="auto">
                <a:xfrm>
                  <a:off x="3000" y="1997"/>
                  <a:ext cx="131" cy="41"/>
                </a:xfrm>
                <a:custGeom>
                  <a:avLst/>
                  <a:gdLst/>
                  <a:ahLst/>
                  <a:cxnLst>
                    <a:cxn ang="0">
                      <a:pos x="131" y="41"/>
                    </a:cxn>
                    <a:cxn ang="0">
                      <a:pos x="0" y="13"/>
                    </a:cxn>
                    <a:cxn ang="0">
                      <a:pos x="0" y="0"/>
                    </a:cxn>
                    <a:cxn ang="0">
                      <a:pos x="131" y="27"/>
                    </a:cxn>
                    <a:cxn ang="0">
                      <a:pos x="131" y="41"/>
                    </a:cxn>
                  </a:cxnLst>
                  <a:rect l="0" t="0" r="r" b="b"/>
                  <a:pathLst>
                    <a:path w="131" h="41">
                      <a:moveTo>
                        <a:pt x="131" y="41"/>
                      </a:moveTo>
                      <a:lnTo>
                        <a:pt x="0" y="13"/>
                      </a:lnTo>
                      <a:lnTo>
                        <a:pt x="0" y="0"/>
                      </a:lnTo>
                      <a:lnTo>
                        <a:pt x="131" y="27"/>
                      </a:lnTo>
                      <a:lnTo>
                        <a:pt x="131" y="41"/>
                      </a:lnTo>
                      <a:close/>
                    </a:path>
                  </a:pathLst>
                </a:custGeom>
                <a:solidFill>
                  <a:srgbClr val="B4B4B4"/>
                </a:solidFill>
                <a:ln w="9525">
                  <a:noFill/>
                  <a:round/>
                  <a:headEnd/>
                  <a:tailEnd/>
                </a:ln>
              </p:spPr>
              <p:txBody>
                <a:bodyPr/>
                <a:lstStyle/>
                <a:p>
                  <a:endParaRPr lang="en-US" sz="2000"/>
                </a:p>
              </p:txBody>
            </p:sp>
            <p:sp>
              <p:nvSpPr>
                <p:cNvPr id="580943" name="Freeform 335"/>
                <p:cNvSpPr>
                  <a:spLocks/>
                </p:cNvSpPr>
                <p:nvPr/>
              </p:nvSpPr>
              <p:spPr bwMode="auto">
                <a:xfrm>
                  <a:off x="3000" y="1997"/>
                  <a:ext cx="131" cy="41"/>
                </a:xfrm>
                <a:custGeom>
                  <a:avLst/>
                  <a:gdLst/>
                  <a:ahLst/>
                  <a:cxnLst>
                    <a:cxn ang="0">
                      <a:pos x="131" y="41"/>
                    </a:cxn>
                    <a:cxn ang="0">
                      <a:pos x="0" y="14"/>
                    </a:cxn>
                    <a:cxn ang="0">
                      <a:pos x="0" y="0"/>
                    </a:cxn>
                    <a:cxn ang="0">
                      <a:pos x="131" y="28"/>
                    </a:cxn>
                    <a:cxn ang="0">
                      <a:pos x="131" y="41"/>
                    </a:cxn>
                  </a:cxnLst>
                  <a:rect l="0" t="0" r="r" b="b"/>
                  <a:pathLst>
                    <a:path w="131" h="41">
                      <a:moveTo>
                        <a:pt x="131" y="41"/>
                      </a:moveTo>
                      <a:lnTo>
                        <a:pt x="0" y="14"/>
                      </a:lnTo>
                      <a:lnTo>
                        <a:pt x="0" y="0"/>
                      </a:lnTo>
                      <a:lnTo>
                        <a:pt x="131" y="28"/>
                      </a:lnTo>
                      <a:lnTo>
                        <a:pt x="131" y="41"/>
                      </a:lnTo>
                      <a:close/>
                    </a:path>
                  </a:pathLst>
                </a:custGeom>
                <a:solidFill>
                  <a:srgbClr val="B4B4B4"/>
                </a:solidFill>
                <a:ln w="9525">
                  <a:noFill/>
                  <a:round/>
                  <a:headEnd/>
                  <a:tailEnd/>
                </a:ln>
              </p:spPr>
              <p:txBody>
                <a:bodyPr/>
                <a:lstStyle/>
                <a:p>
                  <a:endParaRPr lang="en-US" sz="2000"/>
                </a:p>
              </p:txBody>
            </p:sp>
            <p:sp>
              <p:nvSpPr>
                <p:cNvPr id="580944" name="Freeform 336"/>
                <p:cNvSpPr>
                  <a:spLocks/>
                </p:cNvSpPr>
                <p:nvPr/>
              </p:nvSpPr>
              <p:spPr bwMode="auto">
                <a:xfrm>
                  <a:off x="3000" y="1998"/>
                  <a:ext cx="131" cy="40"/>
                </a:xfrm>
                <a:custGeom>
                  <a:avLst/>
                  <a:gdLst/>
                  <a:ahLst/>
                  <a:cxnLst>
                    <a:cxn ang="0">
                      <a:pos x="131" y="40"/>
                    </a:cxn>
                    <a:cxn ang="0">
                      <a:pos x="0" y="13"/>
                    </a:cxn>
                    <a:cxn ang="0">
                      <a:pos x="0" y="0"/>
                    </a:cxn>
                    <a:cxn ang="0">
                      <a:pos x="131" y="27"/>
                    </a:cxn>
                    <a:cxn ang="0">
                      <a:pos x="131" y="40"/>
                    </a:cxn>
                  </a:cxnLst>
                  <a:rect l="0" t="0" r="r" b="b"/>
                  <a:pathLst>
                    <a:path w="131" h="40">
                      <a:moveTo>
                        <a:pt x="131" y="40"/>
                      </a:moveTo>
                      <a:lnTo>
                        <a:pt x="0" y="13"/>
                      </a:lnTo>
                      <a:lnTo>
                        <a:pt x="0" y="0"/>
                      </a:lnTo>
                      <a:lnTo>
                        <a:pt x="131" y="27"/>
                      </a:lnTo>
                      <a:lnTo>
                        <a:pt x="131" y="40"/>
                      </a:lnTo>
                      <a:close/>
                    </a:path>
                  </a:pathLst>
                </a:custGeom>
                <a:solidFill>
                  <a:srgbClr val="B4B4B4"/>
                </a:solidFill>
                <a:ln w="9525">
                  <a:noFill/>
                  <a:round/>
                  <a:headEnd/>
                  <a:tailEnd/>
                </a:ln>
              </p:spPr>
              <p:txBody>
                <a:bodyPr/>
                <a:lstStyle/>
                <a:p>
                  <a:endParaRPr lang="en-US" sz="2000"/>
                </a:p>
              </p:txBody>
            </p:sp>
            <p:sp>
              <p:nvSpPr>
                <p:cNvPr id="580945" name="Freeform 337"/>
                <p:cNvSpPr>
                  <a:spLocks/>
                </p:cNvSpPr>
                <p:nvPr/>
              </p:nvSpPr>
              <p:spPr bwMode="auto">
                <a:xfrm>
                  <a:off x="3000" y="1998"/>
                  <a:ext cx="131" cy="40"/>
                </a:xfrm>
                <a:custGeom>
                  <a:avLst/>
                  <a:gdLst/>
                  <a:ahLst/>
                  <a:cxnLst>
                    <a:cxn ang="0">
                      <a:pos x="131" y="40"/>
                    </a:cxn>
                    <a:cxn ang="0">
                      <a:pos x="0" y="13"/>
                    </a:cxn>
                    <a:cxn ang="0">
                      <a:pos x="0" y="0"/>
                    </a:cxn>
                    <a:cxn ang="0">
                      <a:pos x="131" y="27"/>
                    </a:cxn>
                    <a:cxn ang="0">
                      <a:pos x="131" y="40"/>
                    </a:cxn>
                  </a:cxnLst>
                  <a:rect l="0" t="0" r="r" b="b"/>
                  <a:pathLst>
                    <a:path w="131" h="40">
                      <a:moveTo>
                        <a:pt x="131" y="40"/>
                      </a:moveTo>
                      <a:lnTo>
                        <a:pt x="0" y="13"/>
                      </a:lnTo>
                      <a:lnTo>
                        <a:pt x="0" y="0"/>
                      </a:lnTo>
                      <a:lnTo>
                        <a:pt x="131" y="27"/>
                      </a:lnTo>
                      <a:lnTo>
                        <a:pt x="131" y="40"/>
                      </a:lnTo>
                      <a:close/>
                    </a:path>
                  </a:pathLst>
                </a:custGeom>
                <a:solidFill>
                  <a:srgbClr val="B4B4B4"/>
                </a:solidFill>
                <a:ln w="9525">
                  <a:noFill/>
                  <a:round/>
                  <a:headEnd/>
                  <a:tailEnd/>
                </a:ln>
              </p:spPr>
              <p:txBody>
                <a:bodyPr/>
                <a:lstStyle/>
                <a:p>
                  <a:endParaRPr lang="en-US" sz="2000"/>
                </a:p>
              </p:txBody>
            </p:sp>
            <p:sp>
              <p:nvSpPr>
                <p:cNvPr id="580946" name="Freeform 338"/>
                <p:cNvSpPr>
                  <a:spLocks/>
                </p:cNvSpPr>
                <p:nvPr/>
              </p:nvSpPr>
              <p:spPr bwMode="auto">
                <a:xfrm>
                  <a:off x="3000" y="1998"/>
                  <a:ext cx="131" cy="40"/>
                </a:xfrm>
                <a:custGeom>
                  <a:avLst/>
                  <a:gdLst/>
                  <a:ahLst/>
                  <a:cxnLst>
                    <a:cxn ang="0">
                      <a:pos x="131" y="40"/>
                    </a:cxn>
                    <a:cxn ang="0">
                      <a:pos x="0" y="13"/>
                    </a:cxn>
                    <a:cxn ang="0">
                      <a:pos x="0" y="0"/>
                    </a:cxn>
                    <a:cxn ang="0">
                      <a:pos x="131" y="27"/>
                    </a:cxn>
                    <a:cxn ang="0">
                      <a:pos x="131" y="40"/>
                    </a:cxn>
                  </a:cxnLst>
                  <a:rect l="0" t="0" r="r" b="b"/>
                  <a:pathLst>
                    <a:path w="131" h="40">
                      <a:moveTo>
                        <a:pt x="131" y="40"/>
                      </a:moveTo>
                      <a:lnTo>
                        <a:pt x="0" y="13"/>
                      </a:lnTo>
                      <a:lnTo>
                        <a:pt x="0" y="0"/>
                      </a:lnTo>
                      <a:lnTo>
                        <a:pt x="131" y="27"/>
                      </a:lnTo>
                      <a:lnTo>
                        <a:pt x="131" y="40"/>
                      </a:lnTo>
                      <a:close/>
                    </a:path>
                  </a:pathLst>
                </a:custGeom>
                <a:solidFill>
                  <a:srgbClr val="B4B4B4"/>
                </a:solidFill>
                <a:ln w="9525">
                  <a:noFill/>
                  <a:round/>
                  <a:headEnd/>
                  <a:tailEnd/>
                </a:ln>
              </p:spPr>
              <p:txBody>
                <a:bodyPr/>
                <a:lstStyle/>
                <a:p>
                  <a:endParaRPr lang="en-US" sz="2000"/>
                </a:p>
              </p:txBody>
            </p:sp>
            <p:sp>
              <p:nvSpPr>
                <p:cNvPr id="580947" name="Freeform 339"/>
                <p:cNvSpPr>
                  <a:spLocks/>
                </p:cNvSpPr>
                <p:nvPr/>
              </p:nvSpPr>
              <p:spPr bwMode="auto">
                <a:xfrm>
                  <a:off x="3000" y="1999"/>
                  <a:ext cx="131" cy="40"/>
                </a:xfrm>
                <a:custGeom>
                  <a:avLst/>
                  <a:gdLst/>
                  <a:ahLst/>
                  <a:cxnLst>
                    <a:cxn ang="0">
                      <a:pos x="131" y="40"/>
                    </a:cxn>
                    <a:cxn ang="0">
                      <a:pos x="0" y="13"/>
                    </a:cxn>
                    <a:cxn ang="0">
                      <a:pos x="0" y="0"/>
                    </a:cxn>
                    <a:cxn ang="0">
                      <a:pos x="131" y="27"/>
                    </a:cxn>
                    <a:cxn ang="0">
                      <a:pos x="131" y="40"/>
                    </a:cxn>
                  </a:cxnLst>
                  <a:rect l="0" t="0" r="r" b="b"/>
                  <a:pathLst>
                    <a:path w="131" h="40">
                      <a:moveTo>
                        <a:pt x="131" y="40"/>
                      </a:moveTo>
                      <a:lnTo>
                        <a:pt x="0" y="13"/>
                      </a:lnTo>
                      <a:lnTo>
                        <a:pt x="0" y="0"/>
                      </a:lnTo>
                      <a:lnTo>
                        <a:pt x="131" y="27"/>
                      </a:lnTo>
                      <a:lnTo>
                        <a:pt x="131" y="40"/>
                      </a:lnTo>
                      <a:close/>
                    </a:path>
                  </a:pathLst>
                </a:custGeom>
                <a:solidFill>
                  <a:srgbClr val="B4B4B4"/>
                </a:solidFill>
                <a:ln w="9525">
                  <a:noFill/>
                  <a:round/>
                  <a:headEnd/>
                  <a:tailEnd/>
                </a:ln>
              </p:spPr>
              <p:txBody>
                <a:bodyPr/>
                <a:lstStyle/>
                <a:p>
                  <a:endParaRPr lang="en-US" sz="2000"/>
                </a:p>
              </p:txBody>
            </p:sp>
            <p:sp>
              <p:nvSpPr>
                <p:cNvPr id="580948" name="Freeform 340"/>
                <p:cNvSpPr>
                  <a:spLocks/>
                </p:cNvSpPr>
                <p:nvPr/>
              </p:nvSpPr>
              <p:spPr bwMode="auto">
                <a:xfrm>
                  <a:off x="3000" y="1999"/>
                  <a:ext cx="131" cy="40"/>
                </a:xfrm>
                <a:custGeom>
                  <a:avLst/>
                  <a:gdLst/>
                  <a:ahLst/>
                  <a:cxnLst>
                    <a:cxn ang="0">
                      <a:pos x="131" y="40"/>
                    </a:cxn>
                    <a:cxn ang="0">
                      <a:pos x="0" y="13"/>
                    </a:cxn>
                    <a:cxn ang="0">
                      <a:pos x="0" y="0"/>
                    </a:cxn>
                    <a:cxn ang="0">
                      <a:pos x="131" y="27"/>
                    </a:cxn>
                    <a:cxn ang="0">
                      <a:pos x="131" y="40"/>
                    </a:cxn>
                  </a:cxnLst>
                  <a:rect l="0" t="0" r="r" b="b"/>
                  <a:pathLst>
                    <a:path w="131" h="40">
                      <a:moveTo>
                        <a:pt x="131" y="40"/>
                      </a:moveTo>
                      <a:lnTo>
                        <a:pt x="0" y="13"/>
                      </a:lnTo>
                      <a:lnTo>
                        <a:pt x="0" y="0"/>
                      </a:lnTo>
                      <a:lnTo>
                        <a:pt x="131" y="27"/>
                      </a:lnTo>
                      <a:lnTo>
                        <a:pt x="131" y="40"/>
                      </a:lnTo>
                      <a:close/>
                    </a:path>
                  </a:pathLst>
                </a:custGeom>
                <a:solidFill>
                  <a:srgbClr val="B4B4B4"/>
                </a:solidFill>
                <a:ln w="9525">
                  <a:noFill/>
                  <a:round/>
                  <a:headEnd/>
                  <a:tailEnd/>
                </a:ln>
              </p:spPr>
              <p:txBody>
                <a:bodyPr/>
                <a:lstStyle/>
                <a:p>
                  <a:endParaRPr lang="en-US" sz="2000"/>
                </a:p>
              </p:txBody>
            </p:sp>
            <p:sp>
              <p:nvSpPr>
                <p:cNvPr id="580949" name="Freeform 341"/>
                <p:cNvSpPr>
                  <a:spLocks/>
                </p:cNvSpPr>
                <p:nvPr/>
              </p:nvSpPr>
              <p:spPr bwMode="auto">
                <a:xfrm>
                  <a:off x="3000" y="2001"/>
                  <a:ext cx="131" cy="39"/>
                </a:xfrm>
                <a:custGeom>
                  <a:avLst/>
                  <a:gdLst/>
                  <a:ahLst/>
                  <a:cxnLst>
                    <a:cxn ang="0">
                      <a:pos x="131" y="39"/>
                    </a:cxn>
                    <a:cxn ang="0">
                      <a:pos x="0" y="12"/>
                    </a:cxn>
                    <a:cxn ang="0">
                      <a:pos x="0" y="0"/>
                    </a:cxn>
                    <a:cxn ang="0">
                      <a:pos x="131" y="25"/>
                    </a:cxn>
                    <a:cxn ang="0">
                      <a:pos x="131" y="39"/>
                    </a:cxn>
                  </a:cxnLst>
                  <a:rect l="0" t="0" r="r" b="b"/>
                  <a:pathLst>
                    <a:path w="131" h="39">
                      <a:moveTo>
                        <a:pt x="131" y="39"/>
                      </a:moveTo>
                      <a:lnTo>
                        <a:pt x="0" y="12"/>
                      </a:lnTo>
                      <a:lnTo>
                        <a:pt x="0" y="0"/>
                      </a:lnTo>
                      <a:lnTo>
                        <a:pt x="131" y="25"/>
                      </a:lnTo>
                      <a:lnTo>
                        <a:pt x="131" y="39"/>
                      </a:lnTo>
                      <a:close/>
                    </a:path>
                  </a:pathLst>
                </a:custGeom>
                <a:solidFill>
                  <a:srgbClr val="B4B4B4"/>
                </a:solidFill>
                <a:ln w="9525">
                  <a:noFill/>
                  <a:round/>
                  <a:headEnd/>
                  <a:tailEnd/>
                </a:ln>
              </p:spPr>
              <p:txBody>
                <a:bodyPr/>
                <a:lstStyle/>
                <a:p>
                  <a:endParaRPr lang="en-US" sz="2000"/>
                </a:p>
              </p:txBody>
            </p:sp>
            <p:sp>
              <p:nvSpPr>
                <p:cNvPr id="580950" name="Freeform 342"/>
                <p:cNvSpPr>
                  <a:spLocks/>
                </p:cNvSpPr>
                <p:nvPr/>
              </p:nvSpPr>
              <p:spPr bwMode="auto">
                <a:xfrm>
                  <a:off x="3000" y="2001"/>
                  <a:ext cx="131" cy="39"/>
                </a:xfrm>
                <a:custGeom>
                  <a:avLst/>
                  <a:gdLst/>
                  <a:ahLst/>
                  <a:cxnLst>
                    <a:cxn ang="0">
                      <a:pos x="131" y="39"/>
                    </a:cxn>
                    <a:cxn ang="0">
                      <a:pos x="0" y="12"/>
                    </a:cxn>
                    <a:cxn ang="0">
                      <a:pos x="0" y="0"/>
                    </a:cxn>
                    <a:cxn ang="0">
                      <a:pos x="131" y="27"/>
                    </a:cxn>
                    <a:cxn ang="0">
                      <a:pos x="131" y="39"/>
                    </a:cxn>
                  </a:cxnLst>
                  <a:rect l="0" t="0" r="r" b="b"/>
                  <a:pathLst>
                    <a:path w="131" h="39">
                      <a:moveTo>
                        <a:pt x="131" y="39"/>
                      </a:moveTo>
                      <a:lnTo>
                        <a:pt x="0" y="12"/>
                      </a:lnTo>
                      <a:lnTo>
                        <a:pt x="0" y="0"/>
                      </a:lnTo>
                      <a:lnTo>
                        <a:pt x="131" y="27"/>
                      </a:lnTo>
                      <a:lnTo>
                        <a:pt x="131" y="39"/>
                      </a:lnTo>
                      <a:close/>
                    </a:path>
                  </a:pathLst>
                </a:custGeom>
                <a:solidFill>
                  <a:srgbClr val="B4B4B4"/>
                </a:solidFill>
                <a:ln w="9525">
                  <a:noFill/>
                  <a:round/>
                  <a:headEnd/>
                  <a:tailEnd/>
                </a:ln>
              </p:spPr>
              <p:txBody>
                <a:bodyPr/>
                <a:lstStyle/>
                <a:p>
                  <a:endParaRPr lang="en-US" sz="2000"/>
                </a:p>
              </p:txBody>
            </p:sp>
            <p:sp>
              <p:nvSpPr>
                <p:cNvPr id="580951" name="Freeform 343"/>
                <p:cNvSpPr>
                  <a:spLocks/>
                </p:cNvSpPr>
                <p:nvPr/>
              </p:nvSpPr>
              <p:spPr bwMode="auto">
                <a:xfrm>
                  <a:off x="3000" y="2001"/>
                  <a:ext cx="131" cy="39"/>
                </a:xfrm>
                <a:custGeom>
                  <a:avLst/>
                  <a:gdLst/>
                  <a:ahLst/>
                  <a:cxnLst>
                    <a:cxn ang="0">
                      <a:pos x="131" y="39"/>
                    </a:cxn>
                    <a:cxn ang="0">
                      <a:pos x="0" y="13"/>
                    </a:cxn>
                    <a:cxn ang="0">
                      <a:pos x="0" y="0"/>
                    </a:cxn>
                    <a:cxn ang="0">
                      <a:pos x="131" y="27"/>
                    </a:cxn>
                    <a:cxn ang="0">
                      <a:pos x="131" y="39"/>
                    </a:cxn>
                  </a:cxnLst>
                  <a:rect l="0" t="0" r="r" b="b"/>
                  <a:pathLst>
                    <a:path w="131" h="39">
                      <a:moveTo>
                        <a:pt x="131" y="39"/>
                      </a:moveTo>
                      <a:lnTo>
                        <a:pt x="0" y="13"/>
                      </a:lnTo>
                      <a:lnTo>
                        <a:pt x="0" y="0"/>
                      </a:lnTo>
                      <a:lnTo>
                        <a:pt x="131" y="27"/>
                      </a:lnTo>
                      <a:lnTo>
                        <a:pt x="131" y="39"/>
                      </a:lnTo>
                      <a:close/>
                    </a:path>
                  </a:pathLst>
                </a:custGeom>
                <a:solidFill>
                  <a:srgbClr val="B4B4B4"/>
                </a:solidFill>
                <a:ln w="9525">
                  <a:noFill/>
                  <a:round/>
                  <a:headEnd/>
                  <a:tailEnd/>
                </a:ln>
              </p:spPr>
              <p:txBody>
                <a:bodyPr/>
                <a:lstStyle/>
                <a:p>
                  <a:endParaRPr lang="en-US" sz="2000"/>
                </a:p>
              </p:txBody>
            </p:sp>
            <p:sp>
              <p:nvSpPr>
                <p:cNvPr id="580952" name="Freeform 344"/>
                <p:cNvSpPr>
                  <a:spLocks/>
                </p:cNvSpPr>
                <p:nvPr/>
              </p:nvSpPr>
              <p:spPr bwMode="auto">
                <a:xfrm>
                  <a:off x="3000" y="2002"/>
                  <a:ext cx="131" cy="38"/>
                </a:xfrm>
                <a:custGeom>
                  <a:avLst/>
                  <a:gdLst/>
                  <a:ahLst/>
                  <a:cxnLst>
                    <a:cxn ang="0">
                      <a:pos x="131" y="38"/>
                    </a:cxn>
                    <a:cxn ang="0">
                      <a:pos x="0" y="12"/>
                    </a:cxn>
                    <a:cxn ang="0">
                      <a:pos x="0" y="0"/>
                    </a:cxn>
                    <a:cxn ang="0">
                      <a:pos x="131" y="26"/>
                    </a:cxn>
                    <a:cxn ang="0">
                      <a:pos x="131" y="38"/>
                    </a:cxn>
                  </a:cxnLst>
                  <a:rect l="0" t="0" r="r" b="b"/>
                  <a:pathLst>
                    <a:path w="131" h="38">
                      <a:moveTo>
                        <a:pt x="131" y="38"/>
                      </a:moveTo>
                      <a:lnTo>
                        <a:pt x="0" y="12"/>
                      </a:lnTo>
                      <a:lnTo>
                        <a:pt x="0" y="0"/>
                      </a:lnTo>
                      <a:lnTo>
                        <a:pt x="131" y="26"/>
                      </a:lnTo>
                      <a:lnTo>
                        <a:pt x="131" y="38"/>
                      </a:lnTo>
                      <a:close/>
                    </a:path>
                  </a:pathLst>
                </a:custGeom>
                <a:solidFill>
                  <a:srgbClr val="B4B4B4"/>
                </a:solidFill>
                <a:ln w="9525">
                  <a:noFill/>
                  <a:round/>
                  <a:headEnd/>
                  <a:tailEnd/>
                </a:ln>
              </p:spPr>
              <p:txBody>
                <a:bodyPr/>
                <a:lstStyle/>
                <a:p>
                  <a:endParaRPr lang="en-US" sz="2000"/>
                </a:p>
              </p:txBody>
            </p:sp>
            <p:sp>
              <p:nvSpPr>
                <p:cNvPr id="580953" name="Freeform 345"/>
                <p:cNvSpPr>
                  <a:spLocks/>
                </p:cNvSpPr>
                <p:nvPr/>
              </p:nvSpPr>
              <p:spPr bwMode="auto">
                <a:xfrm>
                  <a:off x="3000" y="2002"/>
                  <a:ext cx="131" cy="38"/>
                </a:xfrm>
                <a:custGeom>
                  <a:avLst/>
                  <a:gdLst/>
                  <a:ahLst/>
                  <a:cxnLst>
                    <a:cxn ang="0">
                      <a:pos x="131" y="38"/>
                    </a:cxn>
                    <a:cxn ang="0">
                      <a:pos x="0" y="13"/>
                    </a:cxn>
                    <a:cxn ang="0">
                      <a:pos x="0" y="0"/>
                    </a:cxn>
                    <a:cxn ang="0">
                      <a:pos x="131" y="26"/>
                    </a:cxn>
                    <a:cxn ang="0">
                      <a:pos x="131" y="38"/>
                    </a:cxn>
                  </a:cxnLst>
                  <a:rect l="0" t="0" r="r" b="b"/>
                  <a:pathLst>
                    <a:path w="131" h="38">
                      <a:moveTo>
                        <a:pt x="131" y="38"/>
                      </a:moveTo>
                      <a:lnTo>
                        <a:pt x="0" y="13"/>
                      </a:lnTo>
                      <a:lnTo>
                        <a:pt x="0" y="0"/>
                      </a:lnTo>
                      <a:lnTo>
                        <a:pt x="131" y="26"/>
                      </a:lnTo>
                      <a:lnTo>
                        <a:pt x="131" y="38"/>
                      </a:lnTo>
                      <a:close/>
                    </a:path>
                  </a:pathLst>
                </a:custGeom>
                <a:solidFill>
                  <a:srgbClr val="B4B4B4"/>
                </a:solidFill>
                <a:ln w="9525">
                  <a:noFill/>
                  <a:round/>
                  <a:headEnd/>
                  <a:tailEnd/>
                </a:ln>
              </p:spPr>
              <p:txBody>
                <a:bodyPr/>
                <a:lstStyle/>
                <a:p>
                  <a:endParaRPr lang="en-US" sz="2000"/>
                </a:p>
              </p:txBody>
            </p:sp>
            <p:sp>
              <p:nvSpPr>
                <p:cNvPr id="580954" name="Freeform 346"/>
                <p:cNvSpPr>
                  <a:spLocks/>
                </p:cNvSpPr>
                <p:nvPr/>
              </p:nvSpPr>
              <p:spPr bwMode="auto">
                <a:xfrm>
                  <a:off x="3000" y="2002"/>
                  <a:ext cx="131" cy="40"/>
                </a:xfrm>
                <a:custGeom>
                  <a:avLst/>
                  <a:gdLst/>
                  <a:ahLst/>
                  <a:cxnLst>
                    <a:cxn ang="0">
                      <a:pos x="131" y="40"/>
                    </a:cxn>
                    <a:cxn ang="0">
                      <a:pos x="0" y="14"/>
                    </a:cxn>
                    <a:cxn ang="0">
                      <a:pos x="0" y="0"/>
                    </a:cxn>
                    <a:cxn ang="0">
                      <a:pos x="131" y="27"/>
                    </a:cxn>
                    <a:cxn ang="0">
                      <a:pos x="131" y="40"/>
                    </a:cxn>
                  </a:cxnLst>
                  <a:rect l="0" t="0" r="r" b="b"/>
                  <a:pathLst>
                    <a:path w="131" h="40">
                      <a:moveTo>
                        <a:pt x="131" y="40"/>
                      </a:moveTo>
                      <a:lnTo>
                        <a:pt x="0" y="14"/>
                      </a:lnTo>
                      <a:lnTo>
                        <a:pt x="0" y="0"/>
                      </a:lnTo>
                      <a:lnTo>
                        <a:pt x="131" y="27"/>
                      </a:lnTo>
                      <a:lnTo>
                        <a:pt x="131" y="40"/>
                      </a:lnTo>
                      <a:close/>
                    </a:path>
                  </a:pathLst>
                </a:custGeom>
                <a:solidFill>
                  <a:srgbClr val="B4B4B4"/>
                </a:solidFill>
                <a:ln w="9525">
                  <a:noFill/>
                  <a:round/>
                  <a:headEnd/>
                  <a:tailEnd/>
                </a:ln>
              </p:spPr>
              <p:txBody>
                <a:bodyPr/>
                <a:lstStyle/>
                <a:p>
                  <a:endParaRPr lang="en-US" sz="2000"/>
                </a:p>
              </p:txBody>
            </p:sp>
            <p:sp>
              <p:nvSpPr>
                <p:cNvPr id="580955" name="Freeform 347"/>
                <p:cNvSpPr>
                  <a:spLocks/>
                </p:cNvSpPr>
                <p:nvPr/>
              </p:nvSpPr>
              <p:spPr bwMode="auto">
                <a:xfrm>
                  <a:off x="3000" y="2003"/>
                  <a:ext cx="131" cy="39"/>
                </a:xfrm>
                <a:custGeom>
                  <a:avLst/>
                  <a:gdLst/>
                  <a:ahLst/>
                  <a:cxnLst>
                    <a:cxn ang="0">
                      <a:pos x="131" y="39"/>
                    </a:cxn>
                    <a:cxn ang="0">
                      <a:pos x="0" y="13"/>
                    </a:cxn>
                    <a:cxn ang="0">
                      <a:pos x="0" y="0"/>
                    </a:cxn>
                    <a:cxn ang="0">
                      <a:pos x="131" y="26"/>
                    </a:cxn>
                    <a:cxn ang="0">
                      <a:pos x="131" y="39"/>
                    </a:cxn>
                  </a:cxnLst>
                  <a:rect l="0" t="0" r="r" b="b"/>
                  <a:pathLst>
                    <a:path w="131" h="39">
                      <a:moveTo>
                        <a:pt x="131" y="39"/>
                      </a:moveTo>
                      <a:lnTo>
                        <a:pt x="0" y="13"/>
                      </a:lnTo>
                      <a:lnTo>
                        <a:pt x="0" y="0"/>
                      </a:lnTo>
                      <a:lnTo>
                        <a:pt x="131" y="26"/>
                      </a:lnTo>
                      <a:lnTo>
                        <a:pt x="131" y="39"/>
                      </a:lnTo>
                      <a:close/>
                    </a:path>
                  </a:pathLst>
                </a:custGeom>
                <a:solidFill>
                  <a:srgbClr val="C3C3C3"/>
                </a:solidFill>
                <a:ln w="9525">
                  <a:noFill/>
                  <a:round/>
                  <a:headEnd/>
                  <a:tailEnd/>
                </a:ln>
              </p:spPr>
              <p:txBody>
                <a:bodyPr/>
                <a:lstStyle/>
                <a:p>
                  <a:endParaRPr lang="en-US" sz="2000"/>
                </a:p>
              </p:txBody>
            </p:sp>
            <p:sp>
              <p:nvSpPr>
                <p:cNvPr id="580956" name="Freeform 348"/>
                <p:cNvSpPr>
                  <a:spLocks/>
                </p:cNvSpPr>
                <p:nvPr/>
              </p:nvSpPr>
              <p:spPr bwMode="auto">
                <a:xfrm>
                  <a:off x="3000" y="2004"/>
                  <a:ext cx="131" cy="38"/>
                </a:xfrm>
                <a:custGeom>
                  <a:avLst/>
                  <a:gdLst/>
                  <a:ahLst/>
                  <a:cxnLst>
                    <a:cxn ang="0">
                      <a:pos x="131" y="38"/>
                    </a:cxn>
                    <a:cxn ang="0">
                      <a:pos x="0" y="12"/>
                    </a:cxn>
                    <a:cxn ang="0">
                      <a:pos x="0" y="0"/>
                    </a:cxn>
                    <a:cxn ang="0">
                      <a:pos x="131" y="26"/>
                    </a:cxn>
                    <a:cxn ang="0">
                      <a:pos x="131" y="38"/>
                    </a:cxn>
                  </a:cxnLst>
                  <a:rect l="0" t="0" r="r" b="b"/>
                  <a:pathLst>
                    <a:path w="131" h="38">
                      <a:moveTo>
                        <a:pt x="131" y="38"/>
                      </a:moveTo>
                      <a:lnTo>
                        <a:pt x="0" y="12"/>
                      </a:lnTo>
                      <a:lnTo>
                        <a:pt x="0" y="0"/>
                      </a:lnTo>
                      <a:lnTo>
                        <a:pt x="131" y="26"/>
                      </a:lnTo>
                      <a:lnTo>
                        <a:pt x="131" y="38"/>
                      </a:lnTo>
                      <a:close/>
                    </a:path>
                  </a:pathLst>
                </a:custGeom>
                <a:solidFill>
                  <a:srgbClr val="C3C3C3"/>
                </a:solidFill>
                <a:ln w="9525">
                  <a:noFill/>
                  <a:round/>
                  <a:headEnd/>
                  <a:tailEnd/>
                </a:ln>
              </p:spPr>
              <p:txBody>
                <a:bodyPr/>
                <a:lstStyle/>
                <a:p>
                  <a:endParaRPr lang="en-US" sz="2000"/>
                </a:p>
              </p:txBody>
            </p:sp>
            <p:sp>
              <p:nvSpPr>
                <p:cNvPr id="580957" name="Freeform 349"/>
                <p:cNvSpPr>
                  <a:spLocks/>
                </p:cNvSpPr>
                <p:nvPr/>
              </p:nvSpPr>
              <p:spPr bwMode="auto">
                <a:xfrm>
                  <a:off x="3000" y="2005"/>
                  <a:ext cx="131" cy="37"/>
                </a:xfrm>
                <a:custGeom>
                  <a:avLst/>
                  <a:gdLst/>
                  <a:ahLst/>
                  <a:cxnLst>
                    <a:cxn ang="0">
                      <a:pos x="131" y="37"/>
                    </a:cxn>
                    <a:cxn ang="0">
                      <a:pos x="0" y="12"/>
                    </a:cxn>
                    <a:cxn ang="0">
                      <a:pos x="0" y="0"/>
                    </a:cxn>
                    <a:cxn ang="0">
                      <a:pos x="131" y="25"/>
                    </a:cxn>
                    <a:cxn ang="0">
                      <a:pos x="131" y="37"/>
                    </a:cxn>
                  </a:cxnLst>
                  <a:rect l="0" t="0" r="r" b="b"/>
                  <a:pathLst>
                    <a:path w="131" h="37">
                      <a:moveTo>
                        <a:pt x="131" y="37"/>
                      </a:moveTo>
                      <a:lnTo>
                        <a:pt x="0" y="12"/>
                      </a:lnTo>
                      <a:lnTo>
                        <a:pt x="0" y="0"/>
                      </a:lnTo>
                      <a:lnTo>
                        <a:pt x="131" y="25"/>
                      </a:lnTo>
                      <a:lnTo>
                        <a:pt x="131" y="37"/>
                      </a:lnTo>
                      <a:close/>
                    </a:path>
                  </a:pathLst>
                </a:custGeom>
                <a:solidFill>
                  <a:srgbClr val="C3C3C3"/>
                </a:solidFill>
                <a:ln w="9525">
                  <a:noFill/>
                  <a:round/>
                  <a:headEnd/>
                  <a:tailEnd/>
                </a:ln>
              </p:spPr>
              <p:txBody>
                <a:bodyPr/>
                <a:lstStyle/>
                <a:p>
                  <a:endParaRPr lang="en-US" sz="2000"/>
                </a:p>
              </p:txBody>
            </p:sp>
            <p:sp>
              <p:nvSpPr>
                <p:cNvPr id="580958" name="Freeform 350"/>
                <p:cNvSpPr>
                  <a:spLocks/>
                </p:cNvSpPr>
                <p:nvPr/>
              </p:nvSpPr>
              <p:spPr bwMode="auto">
                <a:xfrm>
                  <a:off x="3000" y="2005"/>
                  <a:ext cx="131" cy="38"/>
                </a:xfrm>
                <a:custGeom>
                  <a:avLst/>
                  <a:gdLst/>
                  <a:ahLst/>
                  <a:cxnLst>
                    <a:cxn ang="0">
                      <a:pos x="131" y="38"/>
                    </a:cxn>
                    <a:cxn ang="0">
                      <a:pos x="0" y="12"/>
                    </a:cxn>
                    <a:cxn ang="0">
                      <a:pos x="0" y="0"/>
                    </a:cxn>
                    <a:cxn ang="0">
                      <a:pos x="131" y="25"/>
                    </a:cxn>
                    <a:cxn ang="0">
                      <a:pos x="131" y="38"/>
                    </a:cxn>
                  </a:cxnLst>
                  <a:rect l="0" t="0" r="r" b="b"/>
                  <a:pathLst>
                    <a:path w="131" h="38">
                      <a:moveTo>
                        <a:pt x="131" y="38"/>
                      </a:moveTo>
                      <a:lnTo>
                        <a:pt x="0" y="12"/>
                      </a:lnTo>
                      <a:lnTo>
                        <a:pt x="0" y="0"/>
                      </a:lnTo>
                      <a:lnTo>
                        <a:pt x="131" y="25"/>
                      </a:lnTo>
                      <a:lnTo>
                        <a:pt x="131" y="38"/>
                      </a:lnTo>
                      <a:close/>
                    </a:path>
                  </a:pathLst>
                </a:custGeom>
                <a:solidFill>
                  <a:srgbClr val="C3C3C3"/>
                </a:solidFill>
                <a:ln w="9525">
                  <a:noFill/>
                  <a:round/>
                  <a:headEnd/>
                  <a:tailEnd/>
                </a:ln>
              </p:spPr>
              <p:txBody>
                <a:bodyPr/>
                <a:lstStyle/>
                <a:p>
                  <a:endParaRPr lang="en-US" sz="2000"/>
                </a:p>
              </p:txBody>
            </p:sp>
            <p:sp>
              <p:nvSpPr>
                <p:cNvPr id="580959" name="Freeform 351"/>
                <p:cNvSpPr>
                  <a:spLocks/>
                </p:cNvSpPr>
                <p:nvPr/>
              </p:nvSpPr>
              <p:spPr bwMode="auto">
                <a:xfrm>
                  <a:off x="3000" y="2005"/>
                  <a:ext cx="131" cy="38"/>
                </a:xfrm>
                <a:custGeom>
                  <a:avLst/>
                  <a:gdLst/>
                  <a:ahLst/>
                  <a:cxnLst>
                    <a:cxn ang="0">
                      <a:pos x="131" y="38"/>
                    </a:cxn>
                    <a:cxn ang="0">
                      <a:pos x="0" y="13"/>
                    </a:cxn>
                    <a:cxn ang="0">
                      <a:pos x="0" y="0"/>
                    </a:cxn>
                    <a:cxn ang="0">
                      <a:pos x="131" y="25"/>
                    </a:cxn>
                    <a:cxn ang="0">
                      <a:pos x="131" y="38"/>
                    </a:cxn>
                  </a:cxnLst>
                  <a:rect l="0" t="0" r="r" b="b"/>
                  <a:pathLst>
                    <a:path w="131" h="38">
                      <a:moveTo>
                        <a:pt x="131" y="38"/>
                      </a:moveTo>
                      <a:lnTo>
                        <a:pt x="0" y="13"/>
                      </a:lnTo>
                      <a:lnTo>
                        <a:pt x="0" y="0"/>
                      </a:lnTo>
                      <a:lnTo>
                        <a:pt x="131" y="25"/>
                      </a:lnTo>
                      <a:lnTo>
                        <a:pt x="131" y="38"/>
                      </a:lnTo>
                      <a:close/>
                    </a:path>
                  </a:pathLst>
                </a:custGeom>
                <a:solidFill>
                  <a:srgbClr val="C3C3C3"/>
                </a:solidFill>
                <a:ln w="9525">
                  <a:noFill/>
                  <a:round/>
                  <a:headEnd/>
                  <a:tailEnd/>
                </a:ln>
              </p:spPr>
              <p:txBody>
                <a:bodyPr/>
                <a:lstStyle/>
                <a:p>
                  <a:endParaRPr lang="en-US" sz="2000"/>
                </a:p>
              </p:txBody>
            </p:sp>
            <p:sp>
              <p:nvSpPr>
                <p:cNvPr id="580960" name="Freeform 352"/>
                <p:cNvSpPr>
                  <a:spLocks/>
                </p:cNvSpPr>
                <p:nvPr/>
              </p:nvSpPr>
              <p:spPr bwMode="auto">
                <a:xfrm>
                  <a:off x="3000" y="2006"/>
                  <a:ext cx="131" cy="37"/>
                </a:xfrm>
                <a:custGeom>
                  <a:avLst/>
                  <a:gdLst/>
                  <a:ahLst/>
                  <a:cxnLst>
                    <a:cxn ang="0">
                      <a:pos x="131" y="37"/>
                    </a:cxn>
                    <a:cxn ang="0">
                      <a:pos x="0" y="12"/>
                    </a:cxn>
                    <a:cxn ang="0">
                      <a:pos x="0" y="0"/>
                    </a:cxn>
                    <a:cxn ang="0">
                      <a:pos x="131" y="25"/>
                    </a:cxn>
                    <a:cxn ang="0">
                      <a:pos x="131" y="37"/>
                    </a:cxn>
                  </a:cxnLst>
                  <a:rect l="0" t="0" r="r" b="b"/>
                  <a:pathLst>
                    <a:path w="131" h="37">
                      <a:moveTo>
                        <a:pt x="131" y="37"/>
                      </a:moveTo>
                      <a:lnTo>
                        <a:pt x="0" y="12"/>
                      </a:lnTo>
                      <a:lnTo>
                        <a:pt x="0" y="0"/>
                      </a:lnTo>
                      <a:lnTo>
                        <a:pt x="131" y="25"/>
                      </a:lnTo>
                      <a:lnTo>
                        <a:pt x="131" y="37"/>
                      </a:lnTo>
                      <a:close/>
                    </a:path>
                  </a:pathLst>
                </a:custGeom>
                <a:solidFill>
                  <a:srgbClr val="C3C3C3"/>
                </a:solidFill>
                <a:ln w="9525">
                  <a:noFill/>
                  <a:round/>
                  <a:headEnd/>
                  <a:tailEnd/>
                </a:ln>
              </p:spPr>
              <p:txBody>
                <a:bodyPr/>
                <a:lstStyle/>
                <a:p>
                  <a:endParaRPr lang="en-US" sz="2000"/>
                </a:p>
              </p:txBody>
            </p:sp>
            <p:sp>
              <p:nvSpPr>
                <p:cNvPr id="580961" name="Freeform 353"/>
                <p:cNvSpPr>
                  <a:spLocks/>
                </p:cNvSpPr>
                <p:nvPr/>
              </p:nvSpPr>
              <p:spPr bwMode="auto">
                <a:xfrm>
                  <a:off x="3000" y="2007"/>
                  <a:ext cx="131" cy="36"/>
                </a:xfrm>
                <a:custGeom>
                  <a:avLst/>
                  <a:gdLst/>
                  <a:ahLst/>
                  <a:cxnLst>
                    <a:cxn ang="0">
                      <a:pos x="131" y="36"/>
                    </a:cxn>
                    <a:cxn ang="0">
                      <a:pos x="0" y="11"/>
                    </a:cxn>
                    <a:cxn ang="0">
                      <a:pos x="0" y="0"/>
                    </a:cxn>
                    <a:cxn ang="0">
                      <a:pos x="131" y="24"/>
                    </a:cxn>
                    <a:cxn ang="0">
                      <a:pos x="131" y="36"/>
                    </a:cxn>
                  </a:cxnLst>
                  <a:rect l="0" t="0" r="r" b="b"/>
                  <a:pathLst>
                    <a:path w="131" h="36">
                      <a:moveTo>
                        <a:pt x="131" y="36"/>
                      </a:moveTo>
                      <a:lnTo>
                        <a:pt x="0" y="11"/>
                      </a:lnTo>
                      <a:lnTo>
                        <a:pt x="0" y="0"/>
                      </a:lnTo>
                      <a:lnTo>
                        <a:pt x="131" y="24"/>
                      </a:lnTo>
                      <a:lnTo>
                        <a:pt x="131" y="36"/>
                      </a:lnTo>
                      <a:close/>
                    </a:path>
                  </a:pathLst>
                </a:custGeom>
                <a:solidFill>
                  <a:srgbClr val="C3C3C3"/>
                </a:solidFill>
                <a:ln w="9525">
                  <a:noFill/>
                  <a:round/>
                  <a:headEnd/>
                  <a:tailEnd/>
                </a:ln>
              </p:spPr>
              <p:txBody>
                <a:bodyPr/>
                <a:lstStyle/>
                <a:p>
                  <a:endParaRPr lang="en-US" sz="2000"/>
                </a:p>
              </p:txBody>
            </p:sp>
            <p:sp>
              <p:nvSpPr>
                <p:cNvPr id="580962" name="Freeform 354"/>
                <p:cNvSpPr>
                  <a:spLocks/>
                </p:cNvSpPr>
                <p:nvPr/>
              </p:nvSpPr>
              <p:spPr bwMode="auto">
                <a:xfrm>
                  <a:off x="3000" y="2007"/>
                  <a:ext cx="131" cy="36"/>
                </a:xfrm>
                <a:custGeom>
                  <a:avLst/>
                  <a:gdLst/>
                  <a:ahLst/>
                  <a:cxnLst>
                    <a:cxn ang="0">
                      <a:pos x="131" y="36"/>
                    </a:cxn>
                    <a:cxn ang="0">
                      <a:pos x="0" y="12"/>
                    </a:cxn>
                    <a:cxn ang="0">
                      <a:pos x="0" y="0"/>
                    </a:cxn>
                    <a:cxn ang="0">
                      <a:pos x="131" y="24"/>
                    </a:cxn>
                    <a:cxn ang="0">
                      <a:pos x="131" y="36"/>
                    </a:cxn>
                  </a:cxnLst>
                  <a:rect l="0" t="0" r="r" b="b"/>
                  <a:pathLst>
                    <a:path w="131" h="36">
                      <a:moveTo>
                        <a:pt x="131" y="36"/>
                      </a:moveTo>
                      <a:lnTo>
                        <a:pt x="0" y="12"/>
                      </a:lnTo>
                      <a:lnTo>
                        <a:pt x="0" y="0"/>
                      </a:lnTo>
                      <a:lnTo>
                        <a:pt x="131" y="24"/>
                      </a:lnTo>
                      <a:lnTo>
                        <a:pt x="131" y="36"/>
                      </a:lnTo>
                      <a:close/>
                    </a:path>
                  </a:pathLst>
                </a:custGeom>
                <a:solidFill>
                  <a:srgbClr val="C3C3C3"/>
                </a:solidFill>
                <a:ln w="9525">
                  <a:noFill/>
                  <a:round/>
                  <a:headEnd/>
                  <a:tailEnd/>
                </a:ln>
              </p:spPr>
              <p:txBody>
                <a:bodyPr/>
                <a:lstStyle/>
                <a:p>
                  <a:endParaRPr lang="en-US" sz="2000"/>
                </a:p>
              </p:txBody>
            </p:sp>
            <p:sp>
              <p:nvSpPr>
                <p:cNvPr id="580963" name="Freeform 355"/>
                <p:cNvSpPr>
                  <a:spLocks/>
                </p:cNvSpPr>
                <p:nvPr/>
              </p:nvSpPr>
              <p:spPr bwMode="auto">
                <a:xfrm>
                  <a:off x="3000" y="2008"/>
                  <a:ext cx="131" cy="36"/>
                </a:xfrm>
                <a:custGeom>
                  <a:avLst/>
                  <a:gdLst/>
                  <a:ahLst/>
                  <a:cxnLst>
                    <a:cxn ang="0">
                      <a:pos x="131" y="36"/>
                    </a:cxn>
                    <a:cxn ang="0">
                      <a:pos x="0" y="11"/>
                    </a:cxn>
                    <a:cxn ang="0">
                      <a:pos x="0" y="0"/>
                    </a:cxn>
                    <a:cxn ang="0">
                      <a:pos x="131" y="24"/>
                    </a:cxn>
                    <a:cxn ang="0">
                      <a:pos x="131" y="36"/>
                    </a:cxn>
                  </a:cxnLst>
                  <a:rect l="0" t="0" r="r" b="b"/>
                  <a:pathLst>
                    <a:path w="131" h="36">
                      <a:moveTo>
                        <a:pt x="131" y="36"/>
                      </a:moveTo>
                      <a:lnTo>
                        <a:pt x="0" y="11"/>
                      </a:lnTo>
                      <a:lnTo>
                        <a:pt x="0" y="0"/>
                      </a:lnTo>
                      <a:lnTo>
                        <a:pt x="131" y="24"/>
                      </a:lnTo>
                      <a:lnTo>
                        <a:pt x="131" y="36"/>
                      </a:lnTo>
                      <a:close/>
                    </a:path>
                  </a:pathLst>
                </a:custGeom>
                <a:solidFill>
                  <a:srgbClr val="C3C3C3"/>
                </a:solidFill>
                <a:ln w="9525">
                  <a:noFill/>
                  <a:round/>
                  <a:headEnd/>
                  <a:tailEnd/>
                </a:ln>
              </p:spPr>
              <p:txBody>
                <a:bodyPr/>
                <a:lstStyle/>
                <a:p>
                  <a:endParaRPr lang="en-US" sz="2000"/>
                </a:p>
              </p:txBody>
            </p:sp>
            <p:sp>
              <p:nvSpPr>
                <p:cNvPr id="580964" name="Freeform 356"/>
                <p:cNvSpPr>
                  <a:spLocks/>
                </p:cNvSpPr>
                <p:nvPr/>
              </p:nvSpPr>
              <p:spPr bwMode="auto">
                <a:xfrm>
                  <a:off x="3000" y="2009"/>
                  <a:ext cx="131" cy="36"/>
                </a:xfrm>
                <a:custGeom>
                  <a:avLst/>
                  <a:gdLst/>
                  <a:ahLst/>
                  <a:cxnLst>
                    <a:cxn ang="0">
                      <a:pos x="131" y="36"/>
                    </a:cxn>
                    <a:cxn ang="0">
                      <a:pos x="0" y="10"/>
                    </a:cxn>
                    <a:cxn ang="0">
                      <a:pos x="0" y="0"/>
                    </a:cxn>
                    <a:cxn ang="0">
                      <a:pos x="131" y="23"/>
                    </a:cxn>
                    <a:cxn ang="0">
                      <a:pos x="131" y="36"/>
                    </a:cxn>
                  </a:cxnLst>
                  <a:rect l="0" t="0" r="r" b="b"/>
                  <a:pathLst>
                    <a:path w="131" h="36">
                      <a:moveTo>
                        <a:pt x="131" y="36"/>
                      </a:moveTo>
                      <a:lnTo>
                        <a:pt x="0" y="10"/>
                      </a:lnTo>
                      <a:lnTo>
                        <a:pt x="0" y="0"/>
                      </a:lnTo>
                      <a:lnTo>
                        <a:pt x="131" y="23"/>
                      </a:lnTo>
                      <a:lnTo>
                        <a:pt x="131" y="36"/>
                      </a:lnTo>
                      <a:close/>
                    </a:path>
                  </a:pathLst>
                </a:custGeom>
                <a:solidFill>
                  <a:srgbClr val="C3C3C3"/>
                </a:solidFill>
                <a:ln w="9525">
                  <a:noFill/>
                  <a:round/>
                  <a:headEnd/>
                  <a:tailEnd/>
                </a:ln>
              </p:spPr>
              <p:txBody>
                <a:bodyPr/>
                <a:lstStyle/>
                <a:p>
                  <a:endParaRPr lang="en-US" sz="2000"/>
                </a:p>
              </p:txBody>
            </p:sp>
            <p:sp>
              <p:nvSpPr>
                <p:cNvPr id="580965" name="Freeform 357"/>
                <p:cNvSpPr>
                  <a:spLocks/>
                </p:cNvSpPr>
                <p:nvPr/>
              </p:nvSpPr>
              <p:spPr bwMode="auto">
                <a:xfrm>
                  <a:off x="3000" y="2009"/>
                  <a:ext cx="131" cy="36"/>
                </a:xfrm>
                <a:custGeom>
                  <a:avLst/>
                  <a:gdLst/>
                  <a:ahLst/>
                  <a:cxnLst>
                    <a:cxn ang="0">
                      <a:pos x="131" y="36"/>
                    </a:cxn>
                    <a:cxn ang="0">
                      <a:pos x="0" y="11"/>
                    </a:cxn>
                    <a:cxn ang="0">
                      <a:pos x="0" y="0"/>
                    </a:cxn>
                    <a:cxn ang="0">
                      <a:pos x="131" y="23"/>
                    </a:cxn>
                    <a:cxn ang="0">
                      <a:pos x="131" y="36"/>
                    </a:cxn>
                  </a:cxnLst>
                  <a:rect l="0" t="0" r="r" b="b"/>
                  <a:pathLst>
                    <a:path w="131" h="36">
                      <a:moveTo>
                        <a:pt x="131" y="36"/>
                      </a:moveTo>
                      <a:lnTo>
                        <a:pt x="0" y="11"/>
                      </a:lnTo>
                      <a:lnTo>
                        <a:pt x="0" y="0"/>
                      </a:lnTo>
                      <a:lnTo>
                        <a:pt x="131" y="23"/>
                      </a:lnTo>
                      <a:lnTo>
                        <a:pt x="131" y="36"/>
                      </a:lnTo>
                      <a:close/>
                    </a:path>
                  </a:pathLst>
                </a:custGeom>
                <a:solidFill>
                  <a:srgbClr val="C3C3C3"/>
                </a:solidFill>
                <a:ln w="9525">
                  <a:noFill/>
                  <a:round/>
                  <a:headEnd/>
                  <a:tailEnd/>
                </a:ln>
              </p:spPr>
              <p:txBody>
                <a:bodyPr/>
                <a:lstStyle/>
                <a:p>
                  <a:endParaRPr lang="en-US" sz="2000"/>
                </a:p>
              </p:txBody>
            </p:sp>
            <p:sp>
              <p:nvSpPr>
                <p:cNvPr id="580966" name="Freeform 358"/>
                <p:cNvSpPr>
                  <a:spLocks/>
                </p:cNvSpPr>
                <p:nvPr/>
              </p:nvSpPr>
              <p:spPr bwMode="auto">
                <a:xfrm>
                  <a:off x="3000" y="2010"/>
                  <a:ext cx="131" cy="35"/>
                </a:xfrm>
                <a:custGeom>
                  <a:avLst/>
                  <a:gdLst/>
                  <a:ahLst/>
                  <a:cxnLst>
                    <a:cxn ang="0">
                      <a:pos x="131" y="35"/>
                    </a:cxn>
                    <a:cxn ang="0">
                      <a:pos x="0" y="10"/>
                    </a:cxn>
                    <a:cxn ang="0">
                      <a:pos x="0" y="0"/>
                    </a:cxn>
                    <a:cxn ang="0">
                      <a:pos x="131" y="23"/>
                    </a:cxn>
                    <a:cxn ang="0">
                      <a:pos x="131" y="35"/>
                    </a:cxn>
                  </a:cxnLst>
                  <a:rect l="0" t="0" r="r" b="b"/>
                  <a:pathLst>
                    <a:path w="131" h="35">
                      <a:moveTo>
                        <a:pt x="131" y="35"/>
                      </a:moveTo>
                      <a:lnTo>
                        <a:pt x="0" y="10"/>
                      </a:lnTo>
                      <a:lnTo>
                        <a:pt x="0" y="0"/>
                      </a:lnTo>
                      <a:lnTo>
                        <a:pt x="131" y="23"/>
                      </a:lnTo>
                      <a:lnTo>
                        <a:pt x="131" y="35"/>
                      </a:lnTo>
                      <a:close/>
                    </a:path>
                  </a:pathLst>
                </a:custGeom>
                <a:solidFill>
                  <a:srgbClr val="C3C3C3"/>
                </a:solidFill>
                <a:ln w="9525">
                  <a:noFill/>
                  <a:round/>
                  <a:headEnd/>
                  <a:tailEnd/>
                </a:ln>
              </p:spPr>
              <p:txBody>
                <a:bodyPr/>
                <a:lstStyle/>
                <a:p>
                  <a:endParaRPr lang="en-US" sz="2000"/>
                </a:p>
              </p:txBody>
            </p:sp>
            <p:sp>
              <p:nvSpPr>
                <p:cNvPr id="580967" name="Freeform 359"/>
                <p:cNvSpPr>
                  <a:spLocks/>
                </p:cNvSpPr>
                <p:nvPr/>
              </p:nvSpPr>
              <p:spPr bwMode="auto">
                <a:xfrm>
                  <a:off x="3000" y="2010"/>
                  <a:ext cx="131" cy="36"/>
                </a:xfrm>
                <a:custGeom>
                  <a:avLst/>
                  <a:gdLst/>
                  <a:ahLst/>
                  <a:cxnLst>
                    <a:cxn ang="0">
                      <a:pos x="131" y="36"/>
                    </a:cxn>
                    <a:cxn ang="0">
                      <a:pos x="0" y="10"/>
                    </a:cxn>
                    <a:cxn ang="0">
                      <a:pos x="0" y="0"/>
                    </a:cxn>
                    <a:cxn ang="0">
                      <a:pos x="131" y="23"/>
                    </a:cxn>
                    <a:cxn ang="0">
                      <a:pos x="131" y="36"/>
                    </a:cxn>
                  </a:cxnLst>
                  <a:rect l="0" t="0" r="r" b="b"/>
                  <a:pathLst>
                    <a:path w="131" h="36">
                      <a:moveTo>
                        <a:pt x="131" y="36"/>
                      </a:moveTo>
                      <a:lnTo>
                        <a:pt x="0" y="10"/>
                      </a:lnTo>
                      <a:lnTo>
                        <a:pt x="0" y="0"/>
                      </a:lnTo>
                      <a:lnTo>
                        <a:pt x="131" y="23"/>
                      </a:lnTo>
                      <a:lnTo>
                        <a:pt x="131" y="36"/>
                      </a:lnTo>
                      <a:close/>
                    </a:path>
                  </a:pathLst>
                </a:custGeom>
                <a:solidFill>
                  <a:srgbClr val="C3C3C3"/>
                </a:solidFill>
                <a:ln w="9525">
                  <a:noFill/>
                  <a:round/>
                  <a:headEnd/>
                  <a:tailEnd/>
                </a:ln>
              </p:spPr>
              <p:txBody>
                <a:bodyPr/>
                <a:lstStyle/>
                <a:p>
                  <a:endParaRPr lang="en-US" sz="2000"/>
                </a:p>
              </p:txBody>
            </p:sp>
            <p:sp>
              <p:nvSpPr>
                <p:cNvPr id="580968" name="Freeform 360"/>
                <p:cNvSpPr>
                  <a:spLocks/>
                </p:cNvSpPr>
                <p:nvPr/>
              </p:nvSpPr>
              <p:spPr bwMode="auto">
                <a:xfrm>
                  <a:off x="3000" y="2011"/>
                  <a:ext cx="131" cy="35"/>
                </a:xfrm>
                <a:custGeom>
                  <a:avLst/>
                  <a:gdLst/>
                  <a:ahLst/>
                  <a:cxnLst>
                    <a:cxn ang="0">
                      <a:pos x="131" y="35"/>
                    </a:cxn>
                    <a:cxn ang="0">
                      <a:pos x="0" y="11"/>
                    </a:cxn>
                    <a:cxn ang="0">
                      <a:pos x="0" y="0"/>
                    </a:cxn>
                    <a:cxn ang="0">
                      <a:pos x="131" y="22"/>
                    </a:cxn>
                    <a:cxn ang="0">
                      <a:pos x="131" y="35"/>
                    </a:cxn>
                  </a:cxnLst>
                  <a:rect l="0" t="0" r="r" b="b"/>
                  <a:pathLst>
                    <a:path w="131" h="35">
                      <a:moveTo>
                        <a:pt x="131" y="35"/>
                      </a:moveTo>
                      <a:lnTo>
                        <a:pt x="0" y="11"/>
                      </a:lnTo>
                      <a:lnTo>
                        <a:pt x="0" y="0"/>
                      </a:lnTo>
                      <a:lnTo>
                        <a:pt x="131" y="22"/>
                      </a:lnTo>
                      <a:lnTo>
                        <a:pt x="131" y="35"/>
                      </a:lnTo>
                      <a:close/>
                    </a:path>
                  </a:pathLst>
                </a:custGeom>
                <a:solidFill>
                  <a:srgbClr val="C3C3C3"/>
                </a:solidFill>
                <a:ln w="9525">
                  <a:noFill/>
                  <a:round/>
                  <a:headEnd/>
                  <a:tailEnd/>
                </a:ln>
              </p:spPr>
              <p:txBody>
                <a:bodyPr/>
                <a:lstStyle/>
                <a:p>
                  <a:endParaRPr lang="en-US" sz="2000"/>
                </a:p>
              </p:txBody>
            </p:sp>
            <p:sp>
              <p:nvSpPr>
                <p:cNvPr id="580969" name="Freeform 361"/>
                <p:cNvSpPr>
                  <a:spLocks/>
                </p:cNvSpPr>
                <p:nvPr/>
              </p:nvSpPr>
              <p:spPr bwMode="auto">
                <a:xfrm>
                  <a:off x="3000" y="2011"/>
                  <a:ext cx="131" cy="35"/>
                </a:xfrm>
                <a:custGeom>
                  <a:avLst/>
                  <a:gdLst/>
                  <a:ahLst/>
                  <a:cxnLst>
                    <a:cxn ang="0">
                      <a:pos x="131" y="35"/>
                    </a:cxn>
                    <a:cxn ang="0">
                      <a:pos x="0" y="11"/>
                    </a:cxn>
                    <a:cxn ang="0">
                      <a:pos x="0" y="0"/>
                    </a:cxn>
                    <a:cxn ang="0">
                      <a:pos x="131" y="24"/>
                    </a:cxn>
                    <a:cxn ang="0">
                      <a:pos x="131" y="35"/>
                    </a:cxn>
                  </a:cxnLst>
                  <a:rect l="0" t="0" r="r" b="b"/>
                  <a:pathLst>
                    <a:path w="131" h="35">
                      <a:moveTo>
                        <a:pt x="131" y="35"/>
                      </a:moveTo>
                      <a:lnTo>
                        <a:pt x="0" y="11"/>
                      </a:lnTo>
                      <a:lnTo>
                        <a:pt x="0" y="0"/>
                      </a:lnTo>
                      <a:lnTo>
                        <a:pt x="131" y="24"/>
                      </a:lnTo>
                      <a:lnTo>
                        <a:pt x="131" y="35"/>
                      </a:lnTo>
                      <a:close/>
                    </a:path>
                  </a:pathLst>
                </a:custGeom>
                <a:solidFill>
                  <a:srgbClr val="C3C3C3"/>
                </a:solidFill>
                <a:ln w="9525">
                  <a:noFill/>
                  <a:round/>
                  <a:headEnd/>
                  <a:tailEnd/>
                </a:ln>
              </p:spPr>
              <p:txBody>
                <a:bodyPr/>
                <a:lstStyle/>
                <a:p>
                  <a:endParaRPr lang="en-US" sz="2000"/>
                </a:p>
              </p:txBody>
            </p:sp>
            <p:sp>
              <p:nvSpPr>
                <p:cNvPr id="580970" name="Freeform 362"/>
                <p:cNvSpPr>
                  <a:spLocks/>
                </p:cNvSpPr>
                <p:nvPr/>
              </p:nvSpPr>
              <p:spPr bwMode="auto">
                <a:xfrm>
                  <a:off x="3000" y="2011"/>
                  <a:ext cx="131" cy="35"/>
                </a:xfrm>
                <a:custGeom>
                  <a:avLst/>
                  <a:gdLst/>
                  <a:ahLst/>
                  <a:cxnLst>
                    <a:cxn ang="0">
                      <a:pos x="131" y="35"/>
                    </a:cxn>
                    <a:cxn ang="0">
                      <a:pos x="0" y="11"/>
                    </a:cxn>
                    <a:cxn ang="0">
                      <a:pos x="0" y="0"/>
                    </a:cxn>
                    <a:cxn ang="0">
                      <a:pos x="131" y="24"/>
                    </a:cxn>
                    <a:cxn ang="0">
                      <a:pos x="131" y="35"/>
                    </a:cxn>
                  </a:cxnLst>
                  <a:rect l="0" t="0" r="r" b="b"/>
                  <a:pathLst>
                    <a:path w="131" h="35">
                      <a:moveTo>
                        <a:pt x="131" y="35"/>
                      </a:moveTo>
                      <a:lnTo>
                        <a:pt x="0" y="11"/>
                      </a:lnTo>
                      <a:lnTo>
                        <a:pt x="0" y="0"/>
                      </a:lnTo>
                      <a:lnTo>
                        <a:pt x="131" y="24"/>
                      </a:lnTo>
                      <a:lnTo>
                        <a:pt x="131" y="35"/>
                      </a:lnTo>
                      <a:close/>
                    </a:path>
                  </a:pathLst>
                </a:custGeom>
                <a:solidFill>
                  <a:srgbClr val="C3C3C3"/>
                </a:solidFill>
                <a:ln w="9525">
                  <a:noFill/>
                  <a:round/>
                  <a:headEnd/>
                  <a:tailEnd/>
                </a:ln>
              </p:spPr>
              <p:txBody>
                <a:bodyPr/>
                <a:lstStyle/>
                <a:p>
                  <a:endParaRPr lang="en-US" sz="2000"/>
                </a:p>
              </p:txBody>
            </p:sp>
            <p:sp>
              <p:nvSpPr>
                <p:cNvPr id="580971" name="Freeform 363"/>
                <p:cNvSpPr>
                  <a:spLocks/>
                </p:cNvSpPr>
                <p:nvPr/>
              </p:nvSpPr>
              <p:spPr bwMode="auto">
                <a:xfrm>
                  <a:off x="3000" y="2011"/>
                  <a:ext cx="131" cy="36"/>
                </a:xfrm>
                <a:custGeom>
                  <a:avLst/>
                  <a:gdLst/>
                  <a:ahLst/>
                  <a:cxnLst>
                    <a:cxn ang="0">
                      <a:pos x="131" y="36"/>
                    </a:cxn>
                    <a:cxn ang="0">
                      <a:pos x="0" y="12"/>
                    </a:cxn>
                    <a:cxn ang="0">
                      <a:pos x="0" y="0"/>
                    </a:cxn>
                    <a:cxn ang="0">
                      <a:pos x="131" y="24"/>
                    </a:cxn>
                    <a:cxn ang="0">
                      <a:pos x="131" y="36"/>
                    </a:cxn>
                  </a:cxnLst>
                  <a:rect l="0" t="0" r="r" b="b"/>
                  <a:pathLst>
                    <a:path w="131" h="36">
                      <a:moveTo>
                        <a:pt x="131" y="36"/>
                      </a:moveTo>
                      <a:lnTo>
                        <a:pt x="0" y="12"/>
                      </a:lnTo>
                      <a:lnTo>
                        <a:pt x="0" y="0"/>
                      </a:lnTo>
                      <a:lnTo>
                        <a:pt x="131" y="24"/>
                      </a:lnTo>
                      <a:lnTo>
                        <a:pt x="131" y="36"/>
                      </a:lnTo>
                      <a:close/>
                    </a:path>
                  </a:pathLst>
                </a:custGeom>
                <a:solidFill>
                  <a:srgbClr val="C3C3C3"/>
                </a:solidFill>
                <a:ln w="9525">
                  <a:noFill/>
                  <a:round/>
                  <a:headEnd/>
                  <a:tailEnd/>
                </a:ln>
              </p:spPr>
              <p:txBody>
                <a:bodyPr/>
                <a:lstStyle/>
                <a:p>
                  <a:endParaRPr lang="en-US" sz="2000"/>
                </a:p>
              </p:txBody>
            </p:sp>
            <p:sp>
              <p:nvSpPr>
                <p:cNvPr id="580972" name="Freeform 364"/>
                <p:cNvSpPr>
                  <a:spLocks/>
                </p:cNvSpPr>
                <p:nvPr/>
              </p:nvSpPr>
              <p:spPr bwMode="auto">
                <a:xfrm>
                  <a:off x="3000" y="2012"/>
                  <a:ext cx="131" cy="35"/>
                </a:xfrm>
                <a:custGeom>
                  <a:avLst/>
                  <a:gdLst/>
                  <a:ahLst/>
                  <a:cxnLst>
                    <a:cxn ang="0">
                      <a:pos x="131" y="35"/>
                    </a:cxn>
                    <a:cxn ang="0">
                      <a:pos x="0" y="12"/>
                    </a:cxn>
                    <a:cxn ang="0">
                      <a:pos x="0" y="0"/>
                    </a:cxn>
                    <a:cxn ang="0">
                      <a:pos x="131" y="23"/>
                    </a:cxn>
                    <a:cxn ang="0">
                      <a:pos x="131" y="35"/>
                    </a:cxn>
                  </a:cxnLst>
                  <a:rect l="0" t="0" r="r" b="b"/>
                  <a:pathLst>
                    <a:path w="131" h="35">
                      <a:moveTo>
                        <a:pt x="131" y="35"/>
                      </a:moveTo>
                      <a:lnTo>
                        <a:pt x="0" y="12"/>
                      </a:lnTo>
                      <a:lnTo>
                        <a:pt x="0" y="0"/>
                      </a:lnTo>
                      <a:lnTo>
                        <a:pt x="131" y="23"/>
                      </a:lnTo>
                      <a:lnTo>
                        <a:pt x="131" y="35"/>
                      </a:lnTo>
                      <a:close/>
                    </a:path>
                  </a:pathLst>
                </a:custGeom>
                <a:solidFill>
                  <a:srgbClr val="D4D4D4"/>
                </a:solidFill>
                <a:ln w="9525">
                  <a:noFill/>
                  <a:round/>
                  <a:headEnd/>
                  <a:tailEnd/>
                </a:ln>
              </p:spPr>
              <p:txBody>
                <a:bodyPr/>
                <a:lstStyle/>
                <a:p>
                  <a:endParaRPr lang="en-US" sz="2000"/>
                </a:p>
              </p:txBody>
            </p:sp>
            <p:sp>
              <p:nvSpPr>
                <p:cNvPr id="580973" name="Freeform 365"/>
                <p:cNvSpPr>
                  <a:spLocks/>
                </p:cNvSpPr>
                <p:nvPr/>
              </p:nvSpPr>
              <p:spPr bwMode="auto">
                <a:xfrm>
                  <a:off x="3000" y="2013"/>
                  <a:ext cx="131" cy="35"/>
                </a:xfrm>
                <a:custGeom>
                  <a:avLst/>
                  <a:gdLst/>
                  <a:ahLst/>
                  <a:cxnLst>
                    <a:cxn ang="0">
                      <a:pos x="131" y="35"/>
                    </a:cxn>
                    <a:cxn ang="0">
                      <a:pos x="0" y="12"/>
                    </a:cxn>
                    <a:cxn ang="0">
                      <a:pos x="0" y="0"/>
                    </a:cxn>
                    <a:cxn ang="0">
                      <a:pos x="131" y="23"/>
                    </a:cxn>
                    <a:cxn ang="0">
                      <a:pos x="131" y="35"/>
                    </a:cxn>
                  </a:cxnLst>
                  <a:rect l="0" t="0" r="r" b="b"/>
                  <a:pathLst>
                    <a:path w="131" h="35">
                      <a:moveTo>
                        <a:pt x="131" y="35"/>
                      </a:moveTo>
                      <a:lnTo>
                        <a:pt x="0" y="12"/>
                      </a:lnTo>
                      <a:lnTo>
                        <a:pt x="0" y="0"/>
                      </a:lnTo>
                      <a:lnTo>
                        <a:pt x="131" y="23"/>
                      </a:lnTo>
                      <a:lnTo>
                        <a:pt x="131" y="35"/>
                      </a:lnTo>
                      <a:close/>
                    </a:path>
                  </a:pathLst>
                </a:custGeom>
                <a:solidFill>
                  <a:srgbClr val="D4D4D4"/>
                </a:solidFill>
                <a:ln w="9525">
                  <a:noFill/>
                  <a:round/>
                  <a:headEnd/>
                  <a:tailEnd/>
                </a:ln>
              </p:spPr>
              <p:txBody>
                <a:bodyPr/>
                <a:lstStyle/>
                <a:p>
                  <a:endParaRPr lang="en-US" sz="2000"/>
                </a:p>
              </p:txBody>
            </p:sp>
            <p:sp>
              <p:nvSpPr>
                <p:cNvPr id="580974" name="Freeform 366"/>
                <p:cNvSpPr>
                  <a:spLocks/>
                </p:cNvSpPr>
                <p:nvPr/>
              </p:nvSpPr>
              <p:spPr bwMode="auto">
                <a:xfrm>
                  <a:off x="3000" y="2013"/>
                  <a:ext cx="131" cy="35"/>
                </a:xfrm>
                <a:custGeom>
                  <a:avLst/>
                  <a:gdLst/>
                  <a:ahLst/>
                  <a:cxnLst>
                    <a:cxn ang="0">
                      <a:pos x="131" y="35"/>
                    </a:cxn>
                    <a:cxn ang="0">
                      <a:pos x="0" y="12"/>
                    </a:cxn>
                    <a:cxn ang="0">
                      <a:pos x="0" y="0"/>
                    </a:cxn>
                    <a:cxn ang="0">
                      <a:pos x="131" y="23"/>
                    </a:cxn>
                    <a:cxn ang="0">
                      <a:pos x="131" y="35"/>
                    </a:cxn>
                  </a:cxnLst>
                  <a:rect l="0" t="0" r="r" b="b"/>
                  <a:pathLst>
                    <a:path w="131" h="35">
                      <a:moveTo>
                        <a:pt x="131" y="35"/>
                      </a:moveTo>
                      <a:lnTo>
                        <a:pt x="0" y="12"/>
                      </a:lnTo>
                      <a:lnTo>
                        <a:pt x="0" y="0"/>
                      </a:lnTo>
                      <a:lnTo>
                        <a:pt x="131" y="23"/>
                      </a:lnTo>
                      <a:lnTo>
                        <a:pt x="131" y="35"/>
                      </a:lnTo>
                      <a:close/>
                    </a:path>
                  </a:pathLst>
                </a:custGeom>
                <a:solidFill>
                  <a:srgbClr val="D4D4D4"/>
                </a:solidFill>
                <a:ln w="9525">
                  <a:noFill/>
                  <a:round/>
                  <a:headEnd/>
                  <a:tailEnd/>
                </a:ln>
              </p:spPr>
              <p:txBody>
                <a:bodyPr/>
                <a:lstStyle/>
                <a:p>
                  <a:endParaRPr lang="en-US" sz="2000"/>
                </a:p>
              </p:txBody>
            </p:sp>
            <p:sp>
              <p:nvSpPr>
                <p:cNvPr id="580975" name="Freeform 367"/>
                <p:cNvSpPr>
                  <a:spLocks/>
                </p:cNvSpPr>
                <p:nvPr/>
              </p:nvSpPr>
              <p:spPr bwMode="auto">
                <a:xfrm>
                  <a:off x="3000" y="2013"/>
                  <a:ext cx="131" cy="35"/>
                </a:xfrm>
                <a:custGeom>
                  <a:avLst/>
                  <a:gdLst/>
                  <a:ahLst/>
                  <a:cxnLst>
                    <a:cxn ang="0">
                      <a:pos x="131" y="35"/>
                    </a:cxn>
                    <a:cxn ang="0">
                      <a:pos x="0" y="12"/>
                    </a:cxn>
                    <a:cxn ang="0">
                      <a:pos x="0" y="0"/>
                    </a:cxn>
                    <a:cxn ang="0">
                      <a:pos x="131" y="24"/>
                    </a:cxn>
                    <a:cxn ang="0">
                      <a:pos x="131" y="35"/>
                    </a:cxn>
                  </a:cxnLst>
                  <a:rect l="0" t="0" r="r" b="b"/>
                  <a:pathLst>
                    <a:path w="131" h="35">
                      <a:moveTo>
                        <a:pt x="131" y="35"/>
                      </a:moveTo>
                      <a:lnTo>
                        <a:pt x="0" y="12"/>
                      </a:lnTo>
                      <a:lnTo>
                        <a:pt x="0" y="0"/>
                      </a:lnTo>
                      <a:lnTo>
                        <a:pt x="131" y="24"/>
                      </a:lnTo>
                      <a:lnTo>
                        <a:pt x="131" y="35"/>
                      </a:lnTo>
                      <a:close/>
                    </a:path>
                  </a:pathLst>
                </a:custGeom>
                <a:solidFill>
                  <a:srgbClr val="D4D4D4"/>
                </a:solidFill>
                <a:ln w="9525">
                  <a:noFill/>
                  <a:round/>
                  <a:headEnd/>
                  <a:tailEnd/>
                </a:ln>
              </p:spPr>
              <p:txBody>
                <a:bodyPr/>
                <a:lstStyle/>
                <a:p>
                  <a:endParaRPr lang="en-US" sz="2000"/>
                </a:p>
              </p:txBody>
            </p:sp>
            <p:sp>
              <p:nvSpPr>
                <p:cNvPr id="580976" name="Freeform 368"/>
                <p:cNvSpPr>
                  <a:spLocks/>
                </p:cNvSpPr>
                <p:nvPr/>
              </p:nvSpPr>
              <p:spPr bwMode="auto">
                <a:xfrm>
                  <a:off x="3000" y="2014"/>
                  <a:ext cx="131" cy="35"/>
                </a:xfrm>
                <a:custGeom>
                  <a:avLst/>
                  <a:gdLst/>
                  <a:ahLst/>
                  <a:cxnLst>
                    <a:cxn ang="0">
                      <a:pos x="131" y="35"/>
                    </a:cxn>
                    <a:cxn ang="0">
                      <a:pos x="0" y="11"/>
                    </a:cxn>
                    <a:cxn ang="0">
                      <a:pos x="0" y="0"/>
                    </a:cxn>
                    <a:cxn ang="0">
                      <a:pos x="131" y="23"/>
                    </a:cxn>
                    <a:cxn ang="0">
                      <a:pos x="131" y="35"/>
                    </a:cxn>
                  </a:cxnLst>
                  <a:rect l="0" t="0" r="r" b="b"/>
                  <a:pathLst>
                    <a:path w="131" h="35">
                      <a:moveTo>
                        <a:pt x="131" y="35"/>
                      </a:moveTo>
                      <a:lnTo>
                        <a:pt x="0" y="11"/>
                      </a:lnTo>
                      <a:lnTo>
                        <a:pt x="0" y="0"/>
                      </a:lnTo>
                      <a:lnTo>
                        <a:pt x="131" y="23"/>
                      </a:lnTo>
                      <a:lnTo>
                        <a:pt x="131" y="35"/>
                      </a:lnTo>
                      <a:close/>
                    </a:path>
                  </a:pathLst>
                </a:custGeom>
                <a:solidFill>
                  <a:srgbClr val="D4D4D4"/>
                </a:solidFill>
                <a:ln w="9525">
                  <a:noFill/>
                  <a:round/>
                  <a:headEnd/>
                  <a:tailEnd/>
                </a:ln>
              </p:spPr>
              <p:txBody>
                <a:bodyPr/>
                <a:lstStyle/>
                <a:p>
                  <a:endParaRPr lang="en-US" sz="2000"/>
                </a:p>
              </p:txBody>
            </p:sp>
            <p:sp>
              <p:nvSpPr>
                <p:cNvPr id="580977" name="Freeform 369"/>
                <p:cNvSpPr>
                  <a:spLocks/>
                </p:cNvSpPr>
                <p:nvPr/>
              </p:nvSpPr>
              <p:spPr bwMode="auto">
                <a:xfrm>
                  <a:off x="3000" y="2015"/>
                  <a:ext cx="131" cy="34"/>
                </a:xfrm>
                <a:custGeom>
                  <a:avLst/>
                  <a:gdLst/>
                  <a:ahLst/>
                  <a:cxnLst>
                    <a:cxn ang="0">
                      <a:pos x="131" y="34"/>
                    </a:cxn>
                    <a:cxn ang="0">
                      <a:pos x="0" y="11"/>
                    </a:cxn>
                    <a:cxn ang="0">
                      <a:pos x="0" y="0"/>
                    </a:cxn>
                    <a:cxn ang="0">
                      <a:pos x="131" y="22"/>
                    </a:cxn>
                    <a:cxn ang="0">
                      <a:pos x="131" y="34"/>
                    </a:cxn>
                  </a:cxnLst>
                  <a:rect l="0" t="0" r="r" b="b"/>
                  <a:pathLst>
                    <a:path w="131" h="34">
                      <a:moveTo>
                        <a:pt x="131" y="34"/>
                      </a:moveTo>
                      <a:lnTo>
                        <a:pt x="0" y="11"/>
                      </a:lnTo>
                      <a:lnTo>
                        <a:pt x="0" y="0"/>
                      </a:lnTo>
                      <a:lnTo>
                        <a:pt x="131" y="22"/>
                      </a:lnTo>
                      <a:lnTo>
                        <a:pt x="131" y="34"/>
                      </a:lnTo>
                      <a:close/>
                    </a:path>
                  </a:pathLst>
                </a:custGeom>
                <a:solidFill>
                  <a:srgbClr val="D4D4D4"/>
                </a:solidFill>
                <a:ln w="9525">
                  <a:noFill/>
                  <a:round/>
                  <a:headEnd/>
                  <a:tailEnd/>
                </a:ln>
              </p:spPr>
              <p:txBody>
                <a:bodyPr/>
                <a:lstStyle/>
                <a:p>
                  <a:endParaRPr lang="en-US" sz="2000"/>
                </a:p>
              </p:txBody>
            </p:sp>
            <p:sp>
              <p:nvSpPr>
                <p:cNvPr id="580978" name="Freeform 370"/>
                <p:cNvSpPr>
                  <a:spLocks/>
                </p:cNvSpPr>
                <p:nvPr/>
              </p:nvSpPr>
              <p:spPr bwMode="auto">
                <a:xfrm>
                  <a:off x="3000" y="2016"/>
                  <a:ext cx="131" cy="33"/>
                </a:xfrm>
                <a:custGeom>
                  <a:avLst/>
                  <a:gdLst/>
                  <a:ahLst/>
                  <a:cxnLst>
                    <a:cxn ang="0">
                      <a:pos x="131" y="33"/>
                    </a:cxn>
                    <a:cxn ang="0">
                      <a:pos x="0" y="10"/>
                    </a:cxn>
                    <a:cxn ang="0">
                      <a:pos x="0" y="0"/>
                    </a:cxn>
                    <a:cxn ang="0">
                      <a:pos x="131" y="22"/>
                    </a:cxn>
                    <a:cxn ang="0">
                      <a:pos x="131" y="33"/>
                    </a:cxn>
                  </a:cxnLst>
                  <a:rect l="0" t="0" r="r" b="b"/>
                  <a:pathLst>
                    <a:path w="131" h="33">
                      <a:moveTo>
                        <a:pt x="131" y="33"/>
                      </a:moveTo>
                      <a:lnTo>
                        <a:pt x="0" y="10"/>
                      </a:lnTo>
                      <a:lnTo>
                        <a:pt x="0" y="0"/>
                      </a:lnTo>
                      <a:lnTo>
                        <a:pt x="131" y="22"/>
                      </a:lnTo>
                      <a:lnTo>
                        <a:pt x="131" y="33"/>
                      </a:lnTo>
                      <a:close/>
                    </a:path>
                  </a:pathLst>
                </a:custGeom>
                <a:solidFill>
                  <a:srgbClr val="D4D4D4"/>
                </a:solidFill>
                <a:ln w="9525">
                  <a:noFill/>
                  <a:round/>
                  <a:headEnd/>
                  <a:tailEnd/>
                </a:ln>
              </p:spPr>
              <p:txBody>
                <a:bodyPr/>
                <a:lstStyle/>
                <a:p>
                  <a:endParaRPr lang="en-US" sz="2000"/>
                </a:p>
              </p:txBody>
            </p:sp>
            <p:sp>
              <p:nvSpPr>
                <p:cNvPr id="580979" name="Freeform 371"/>
                <p:cNvSpPr>
                  <a:spLocks/>
                </p:cNvSpPr>
                <p:nvPr/>
              </p:nvSpPr>
              <p:spPr bwMode="auto">
                <a:xfrm>
                  <a:off x="3000" y="2016"/>
                  <a:ext cx="131" cy="33"/>
                </a:xfrm>
                <a:custGeom>
                  <a:avLst/>
                  <a:gdLst/>
                  <a:ahLst/>
                  <a:cxnLst>
                    <a:cxn ang="0">
                      <a:pos x="131" y="33"/>
                    </a:cxn>
                    <a:cxn ang="0">
                      <a:pos x="0" y="12"/>
                    </a:cxn>
                    <a:cxn ang="0">
                      <a:pos x="0" y="0"/>
                    </a:cxn>
                    <a:cxn ang="0">
                      <a:pos x="131" y="22"/>
                    </a:cxn>
                    <a:cxn ang="0">
                      <a:pos x="131" y="33"/>
                    </a:cxn>
                  </a:cxnLst>
                  <a:rect l="0" t="0" r="r" b="b"/>
                  <a:pathLst>
                    <a:path w="131" h="33">
                      <a:moveTo>
                        <a:pt x="131" y="33"/>
                      </a:moveTo>
                      <a:lnTo>
                        <a:pt x="0" y="12"/>
                      </a:lnTo>
                      <a:lnTo>
                        <a:pt x="0" y="0"/>
                      </a:lnTo>
                      <a:lnTo>
                        <a:pt x="131" y="22"/>
                      </a:lnTo>
                      <a:lnTo>
                        <a:pt x="131" y="33"/>
                      </a:lnTo>
                      <a:close/>
                    </a:path>
                  </a:pathLst>
                </a:custGeom>
                <a:solidFill>
                  <a:srgbClr val="D4D4D4"/>
                </a:solidFill>
                <a:ln w="9525">
                  <a:noFill/>
                  <a:round/>
                  <a:headEnd/>
                  <a:tailEnd/>
                </a:ln>
              </p:spPr>
              <p:txBody>
                <a:bodyPr/>
                <a:lstStyle/>
                <a:p>
                  <a:endParaRPr lang="en-US" sz="2000"/>
                </a:p>
              </p:txBody>
            </p:sp>
            <p:sp>
              <p:nvSpPr>
                <p:cNvPr id="580980" name="Freeform 372"/>
                <p:cNvSpPr>
                  <a:spLocks/>
                </p:cNvSpPr>
                <p:nvPr/>
              </p:nvSpPr>
              <p:spPr bwMode="auto">
                <a:xfrm>
                  <a:off x="3000" y="2016"/>
                  <a:ext cx="131" cy="33"/>
                </a:xfrm>
                <a:custGeom>
                  <a:avLst/>
                  <a:gdLst/>
                  <a:ahLst/>
                  <a:cxnLst>
                    <a:cxn ang="0">
                      <a:pos x="131" y="33"/>
                    </a:cxn>
                    <a:cxn ang="0">
                      <a:pos x="0" y="12"/>
                    </a:cxn>
                    <a:cxn ang="0">
                      <a:pos x="0" y="0"/>
                    </a:cxn>
                    <a:cxn ang="0">
                      <a:pos x="131" y="22"/>
                    </a:cxn>
                    <a:cxn ang="0">
                      <a:pos x="131" y="33"/>
                    </a:cxn>
                  </a:cxnLst>
                  <a:rect l="0" t="0" r="r" b="b"/>
                  <a:pathLst>
                    <a:path w="131" h="33">
                      <a:moveTo>
                        <a:pt x="131" y="33"/>
                      </a:moveTo>
                      <a:lnTo>
                        <a:pt x="0" y="12"/>
                      </a:lnTo>
                      <a:lnTo>
                        <a:pt x="0" y="0"/>
                      </a:lnTo>
                      <a:lnTo>
                        <a:pt x="131" y="22"/>
                      </a:lnTo>
                      <a:lnTo>
                        <a:pt x="131" y="33"/>
                      </a:lnTo>
                      <a:close/>
                    </a:path>
                  </a:pathLst>
                </a:custGeom>
                <a:solidFill>
                  <a:srgbClr val="D4D4D4"/>
                </a:solidFill>
                <a:ln w="9525">
                  <a:noFill/>
                  <a:round/>
                  <a:headEnd/>
                  <a:tailEnd/>
                </a:ln>
              </p:spPr>
              <p:txBody>
                <a:bodyPr/>
                <a:lstStyle/>
                <a:p>
                  <a:endParaRPr lang="en-US" sz="2000"/>
                </a:p>
              </p:txBody>
            </p:sp>
            <p:sp>
              <p:nvSpPr>
                <p:cNvPr id="580981" name="Freeform 373"/>
                <p:cNvSpPr>
                  <a:spLocks/>
                </p:cNvSpPr>
                <p:nvPr/>
              </p:nvSpPr>
              <p:spPr bwMode="auto">
                <a:xfrm>
                  <a:off x="3000" y="2017"/>
                  <a:ext cx="131" cy="32"/>
                </a:xfrm>
                <a:custGeom>
                  <a:avLst/>
                  <a:gdLst/>
                  <a:ahLst/>
                  <a:cxnLst>
                    <a:cxn ang="0">
                      <a:pos x="131" y="32"/>
                    </a:cxn>
                    <a:cxn ang="0">
                      <a:pos x="0" y="11"/>
                    </a:cxn>
                    <a:cxn ang="0">
                      <a:pos x="0" y="0"/>
                    </a:cxn>
                    <a:cxn ang="0">
                      <a:pos x="131" y="21"/>
                    </a:cxn>
                    <a:cxn ang="0">
                      <a:pos x="131" y="32"/>
                    </a:cxn>
                  </a:cxnLst>
                  <a:rect l="0" t="0" r="r" b="b"/>
                  <a:pathLst>
                    <a:path w="131" h="32">
                      <a:moveTo>
                        <a:pt x="131" y="32"/>
                      </a:moveTo>
                      <a:lnTo>
                        <a:pt x="0" y="11"/>
                      </a:lnTo>
                      <a:lnTo>
                        <a:pt x="0" y="0"/>
                      </a:lnTo>
                      <a:lnTo>
                        <a:pt x="131" y="21"/>
                      </a:lnTo>
                      <a:lnTo>
                        <a:pt x="131" y="32"/>
                      </a:lnTo>
                      <a:close/>
                    </a:path>
                  </a:pathLst>
                </a:custGeom>
                <a:solidFill>
                  <a:srgbClr val="D4D4D4"/>
                </a:solidFill>
                <a:ln w="9525">
                  <a:noFill/>
                  <a:round/>
                  <a:headEnd/>
                  <a:tailEnd/>
                </a:ln>
              </p:spPr>
              <p:txBody>
                <a:bodyPr/>
                <a:lstStyle/>
                <a:p>
                  <a:endParaRPr lang="en-US" sz="2000"/>
                </a:p>
              </p:txBody>
            </p:sp>
            <p:sp>
              <p:nvSpPr>
                <p:cNvPr id="580982" name="Freeform 374"/>
                <p:cNvSpPr>
                  <a:spLocks/>
                </p:cNvSpPr>
                <p:nvPr/>
              </p:nvSpPr>
              <p:spPr bwMode="auto">
                <a:xfrm>
                  <a:off x="3000" y="2018"/>
                  <a:ext cx="131" cy="32"/>
                </a:xfrm>
                <a:custGeom>
                  <a:avLst/>
                  <a:gdLst/>
                  <a:ahLst/>
                  <a:cxnLst>
                    <a:cxn ang="0">
                      <a:pos x="131" y="32"/>
                    </a:cxn>
                    <a:cxn ang="0">
                      <a:pos x="0" y="11"/>
                    </a:cxn>
                    <a:cxn ang="0">
                      <a:pos x="0" y="0"/>
                    </a:cxn>
                    <a:cxn ang="0">
                      <a:pos x="131" y="21"/>
                    </a:cxn>
                    <a:cxn ang="0">
                      <a:pos x="131" y="32"/>
                    </a:cxn>
                  </a:cxnLst>
                  <a:rect l="0" t="0" r="r" b="b"/>
                  <a:pathLst>
                    <a:path w="131" h="32">
                      <a:moveTo>
                        <a:pt x="131" y="32"/>
                      </a:moveTo>
                      <a:lnTo>
                        <a:pt x="0" y="11"/>
                      </a:lnTo>
                      <a:lnTo>
                        <a:pt x="0" y="0"/>
                      </a:lnTo>
                      <a:lnTo>
                        <a:pt x="131" y="21"/>
                      </a:lnTo>
                      <a:lnTo>
                        <a:pt x="131" y="32"/>
                      </a:lnTo>
                      <a:close/>
                    </a:path>
                  </a:pathLst>
                </a:custGeom>
                <a:solidFill>
                  <a:srgbClr val="D4D4D4"/>
                </a:solidFill>
                <a:ln w="9525">
                  <a:noFill/>
                  <a:round/>
                  <a:headEnd/>
                  <a:tailEnd/>
                </a:ln>
              </p:spPr>
              <p:txBody>
                <a:bodyPr/>
                <a:lstStyle/>
                <a:p>
                  <a:endParaRPr lang="en-US" sz="2000"/>
                </a:p>
              </p:txBody>
            </p:sp>
            <p:sp>
              <p:nvSpPr>
                <p:cNvPr id="580983" name="Freeform 375"/>
                <p:cNvSpPr>
                  <a:spLocks/>
                </p:cNvSpPr>
                <p:nvPr/>
              </p:nvSpPr>
              <p:spPr bwMode="auto">
                <a:xfrm>
                  <a:off x="3000" y="2018"/>
                  <a:ext cx="131" cy="32"/>
                </a:xfrm>
                <a:custGeom>
                  <a:avLst/>
                  <a:gdLst/>
                  <a:ahLst/>
                  <a:cxnLst>
                    <a:cxn ang="0">
                      <a:pos x="131" y="32"/>
                    </a:cxn>
                    <a:cxn ang="0">
                      <a:pos x="0" y="11"/>
                    </a:cxn>
                    <a:cxn ang="0">
                      <a:pos x="0" y="0"/>
                    </a:cxn>
                    <a:cxn ang="0">
                      <a:pos x="131" y="21"/>
                    </a:cxn>
                    <a:cxn ang="0">
                      <a:pos x="131" y="32"/>
                    </a:cxn>
                  </a:cxnLst>
                  <a:rect l="0" t="0" r="r" b="b"/>
                  <a:pathLst>
                    <a:path w="131" h="32">
                      <a:moveTo>
                        <a:pt x="131" y="32"/>
                      </a:moveTo>
                      <a:lnTo>
                        <a:pt x="0" y="11"/>
                      </a:lnTo>
                      <a:lnTo>
                        <a:pt x="0" y="0"/>
                      </a:lnTo>
                      <a:lnTo>
                        <a:pt x="131" y="21"/>
                      </a:lnTo>
                      <a:lnTo>
                        <a:pt x="131" y="32"/>
                      </a:lnTo>
                      <a:close/>
                    </a:path>
                  </a:pathLst>
                </a:custGeom>
                <a:solidFill>
                  <a:srgbClr val="D4D4D4"/>
                </a:solidFill>
                <a:ln w="9525">
                  <a:noFill/>
                  <a:round/>
                  <a:headEnd/>
                  <a:tailEnd/>
                </a:ln>
              </p:spPr>
              <p:txBody>
                <a:bodyPr/>
                <a:lstStyle/>
                <a:p>
                  <a:endParaRPr lang="en-US" sz="2000"/>
                </a:p>
              </p:txBody>
            </p:sp>
            <p:sp>
              <p:nvSpPr>
                <p:cNvPr id="580984" name="Freeform 376"/>
                <p:cNvSpPr>
                  <a:spLocks/>
                </p:cNvSpPr>
                <p:nvPr/>
              </p:nvSpPr>
              <p:spPr bwMode="auto">
                <a:xfrm>
                  <a:off x="3000" y="2018"/>
                  <a:ext cx="131" cy="32"/>
                </a:xfrm>
                <a:custGeom>
                  <a:avLst/>
                  <a:gdLst/>
                  <a:ahLst/>
                  <a:cxnLst>
                    <a:cxn ang="0">
                      <a:pos x="131" y="32"/>
                    </a:cxn>
                    <a:cxn ang="0">
                      <a:pos x="0" y="12"/>
                    </a:cxn>
                    <a:cxn ang="0">
                      <a:pos x="0" y="0"/>
                    </a:cxn>
                    <a:cxn ang="0">
                      <a:pos x="131" y="22"/>
                    </a:cxn>
                    <a:cxn ang="0">
                      <a:pos x="131" y="32"/>
                    </a:cxn>
                  </a:cxnLst>
                  <a:rect l="0" t="0" r="r" b="b"/>
                  <a:pathLst>
                    <a:path w="131" h="32">
                      <a:moveTo>
                        <a:pt x="131" y="32"/>
                      </a:moveTo>
                      <a:lnTo>
                        <a:pt x="0" y="12"/>
                      </a:lnTo>
                      <a:lnTo>
                        <a:pt x="0" y="0"/>
                      </a:lnTo>
                      <a:lnTo>
                        <a:pt x="131" y="22"/>
                      </a:lnTo>
                      <a:lnTo>
                        <a:pt x="131" y="32"/>
                      </a:lnTo>
                      <a:close/>
                    </a:path>
                  </a:pathLst>
                </a:custGeom>
                <a:solidFill>
                  <a:srgbClr val="D4D4D4"/>
                </a:solidFill>
                <a:ln w="9525">
                  <a:noFill/>
                  <a:round/>
                  <a:headEnd/>
                  <a:tailEnd/>
                </a:ln>
              </p:spPr>
              <p:txBody>
                <a:bodyPr/>
                <a:lstStyle/>
                <a:p>
                  <a:endParaRPr lang="en-US" sz="2000"/>
                </a:p>
              </p:txBody>
            </p:sp>
            <p:sp>
              <p:nvSpPr>
                <p:cNvPr id="580985" name="Freeform 377"/>
                <p:cNvSpPr>
                  <a:spLocks/>
                </p:cNvSpPr>
                <p:nvPr/>
              </p:nvSpPr>
              <p:spPr bwMode="auto">
                <a:xfrm>
                  <a:off x="3000" y="2019"/>
                  <a:ext cx="131" cy="32"/>
                </a:xfrm>
                <a:custGeom>
                  <a:avLst/>
                  <a:gdLst/>
                  <a:ahLst/>
                  <a:cxnLst>
                    <a:cxn ang="0">
                      <a:pos x="131" y="32"/>
                    </a:cxn>
                    <a:cxn ang="0">
                      <a:pos x="0" y="11"/>
                    </a:cxn>
                    <a:cxn ang="0">
                      <a:pos x="0" y="0"/>
                    </a:cxn>
                    <a:cxn ang="0">
                      <a:pos x="131" y="21"/>
                    </a:cxn>
                    <a:cxn ang="0">
                      <a:pos x="131" y="32"/>
                    </a:cxn>
                  </a:cxnLst>
                  <a:rect l="0" t="0" r="r" b="b"/>
                  <a:pathLst>
                    <a:path w="131" h="32">
                      <a:moveTo>
                        <a:pt x="131" y="32"/>
                      </a:moveTo>
                      <a:lnTo>
                        <a:pt x="0" y="11"/>
                      </a:lnTo>
                      <a:lnTo>
                        <a:pt x="0" y="0"/>
                      </a:lnTo>
                      <a:lnTo>
                        <a:pt x="131" y="21"/>
                      </a:lnTo>
                      <a:lnTo>
                        <a:pt x="131" y="32"/>
                      </a:lnTo>
                      <a:close/>
                    </a:path>
                  </a:pathLst>
                </a:custGeom>
                <a:solidFill>
                  <a:srgbClr val="D4D4D4"/>
                </a:solidFill>
                <a:ln w="9525">
                  <a:noFill/>
                  <a:round/>
                  <a:headEnd/>
                  <a:tailEnd/>
                </a:ln>
              </p:spPr>
              <p:txBody>
                <a:bodyPr/>
                <a:lstStyle/>
                <a:p>
                  <a:endParaRPr lang="en-US" sz="2000"/>
                </a:p>
              </p:txBody>
            </p:sp>
            <p:sp>
              <p:nvSpPr>
                <p:cNvPr id="580986" name="Freeform 378"/>
                <p:cNvSpPr>
                  <a:spLocks/>
                </p:cNvSpPr>
                <p:nvPr/>
              </p:nvSpPr>
              <p:spPr bwMode="auto">
                <a:xfrm>
                  <a:off x="3000" y="2019"/>
                  <a:ext cx="131" cy="32"/>
                </a:xfrm>
                <a:custGeom>
                  <a:avLst/>
                  <a:gdLst/>
                  <a:ahLst/>
                  <a:cxnLst>
                    <a:cxn ang="0">
                      <a:pos x="131" y="32"/>
                    </a:cxn>
                    <a:cxn ang="0">
                      <a:pos x="0" y="11"/>
                    </a:cxn>
                    <a:cxn ang="0">
                      <a:pos x="0" y="0"/>
                    </a:cxn>
                    <a:cxn ang="0">
                      <a:pos x="131" y="21"/>
                    </a:cxn>
                    <a:cxn ang="0">
                      <a:pos x="131" y="32"/>
                    </a:cxn>
                  </a:cxnLst>
                  <a:rect l="0" t="0" r="r" b="b"/>
                  <a:pathLst>
                    <a:path w="131" h="32">
                      <a:moveTo>
                        <a:pt x="131" y="32"/>
                      </a:moveTo>
                      <a:lnTo>
                        <a:pt x="0" y="11"/>
                      </a:lnTo>
                      <a:lnTo>
                        <a:pt x="0" y="0"/>
                      </a:lnTo>
                      <a:lnTo>
                        <a:pt x="131" y="21"/>
                      </a:lnTo>
                      <a:lnTo>
                        <a:pt x="131" y="32"/>
                      </a:lnTo>
                      <a:close/>
                    </a:path>
                  </a:pathLst>
                </a:custGeom>
                <a:solidFill>
                  <a:srgbClr val="D4D4D4"/>
                </a:solidFill>
                <a:ln w="9525">
                  <a:noFill/>
                  <a:round/>
                  <a:headEnd/>
                  <a:tailEnd/>
                </a:ln>
              </p:spPr>
              <p:txBody>
                <a:bodyPr/>
                <a:lstStyle/>
                <a:p>
                  <a:endParaRPr lang="en-US" sz="2000"/>
                </a:p>
              </p:txBody>
            </p:sp>
            <p:sp>
              <p:nvSpPr>
                <p:cNvPr id="580987" name="Freeform 379"/>
                <p:cNvSpPr>
                  <a:spLocks/>
                </p:cNvSpPr>
                <p:nvPr/>
              </p:nvSpPr>
              <p:spPr bwMode="auto">
                <a:xfrm>
                  <a:off x="3000" y="2019"/>
                  <a:ext cx="131" cy="32"/>
                </a:xfrm>
                <a:custGeom>
                  <a:avLst/>
                  <a:gdLst/>
                  <a:ahLst/>
                  <a:cxnLst>
                    <a:cxn ang="0">
                      <a:pos x="131" y="32"/>
                    </a:cxn>
                    <a:cxn ang="0">
                      <a:pos x="0" y="12"/>
                    </a:cxn>
                    <a:cxn ang="0">
                      <a:pos x="0" y="0"/>
                    </a:cxn>
                    <a:cxn ang="0">
                      <a:pos x="131" y="21"/>
                    </a:cxn>
                    <a:cxn ang="0">
                      <a:pos x="131" y="32"/>
                    </a:cxn>
                  </a:cxnLst>
                  <a:rect l="0" t="0" r="r" b="b"/>
                  <a:pathLst>
                    <a:path w="131" h="32">
                      <a:moveTo>
                        <a:pt x="131" y="32"/>
                      </a:moveTo>
                      <a:lnTo>
                        <a:pt x="0" y="12"/>
                      </a:lnTo>
                      <a:lnTo>
                        <a:pt x="0" y="0"/>
                      </a:lnTo>
                      <a:lnTo>
                        <a:pt x="131" y="21"/>
                      </a:lnTo>
                      <a:lnTo>
                        <a:pt x="131" y="32"/>
                      </a:lnTo>
                      <a:close/>
                    </a:path>
                  </a:pathLst>
                </a:custGeom>
                <a:solidFill>
                  <a:srgbClr val="D4D4D4"/>
                </a:solidFill>
                <a:ln w="9525">
                  <a:noFill/>
                  <a:round/>
                  <a:headEnd/>
                  <a:tailEnd/>
                </a:ln>
              </p:spPr>
              <p:txBody>
                <a:bodyPr/>
                <a:lstStyle/>
                <a:p>
                  <a:endParaRPr lang="en-US" sz="2000"/>
                </a:p>
              </p:txBody>
            </p:sp>
            <p:sp>
              <p:nvSpPr>
                <p:cNvPr id="580988" name="Freeform 380"/>
                <p:cNvSpPr>
                  <a:spLocks/>
                </p:cNvSpPr>
                <p:nvPr/>
              </p:nvSpPr>
              <p:spPr bwMode="auto">
                <a:xfrm>
                  <a:off x="3000" y="2020"/>
                  <a:ext cx="131" cy="31"/>
                </a:xfrm>
                <a:custGeom>
                  <a:avLst/>
                  <a:gdLst/>
                  <a:ahLst/>
                  <a:cxnLst>
                    <a:cxn ang="0">
                      <a:pos x="131" y="31"/>
                    </a:cxn>
                    <a:cxn ang="0">
                      <a:pos x="0" y="11"/>
                    </a:cxn>
                    <a:cxn ang="0">
                      <a:pos x="0" y="0"/>
                    </a:cxn>
                    <a:cxn ang="0">
                      <a:pos x="131" y="22"/>
                    </a:cxn>
                    <a:cxn ang="0">
                      <a:pos x="131" y="31"/>
                    </a:cxn>
                  </a:cxnLst>
                  <a:rect l="0" t="0" r="r" b="b"/>
                  <a:pathLst>
                    <a:path w="131" h="31">
                      <a:moveTo>
                        <a:pt x="131" y="31"/>
                      </a:moveTo>
                      <a:lnTo>
                        <a:pt x="0" y="11"/>
                      </a:lnTo>
                      <a:lnTo>
                        <a:pt x="0" y="0"/>
                      </a:lnTo>
                      <a:lnTo>
                        <a:pt x="131" y="22"/>
                      </a:lnTo>
                      <a:lnTo>
                        <a:pt x="131" y="31"/>
                      </a:lnTo>
                      <a:close/>
                    </a:path>
                  </a:pathLst>
                </a:custGeom>
                <a:solidFill>
                  <a:srgbClr val="D4D4D4"/>
                </a:solidFill>
                <a:ln w="9525">
                  <a:noFill/>
                  <a:round/>
                  <a:headEnd/>
                  <a:tailEnd/>
                </a:ln>
              </p:spPr>
              <p:txBody>
                <a:bodyPr/>
                <a:lstStyle/>
                <a:p>
                  <a:endParaRPr lang="en-US" sz="2000"/>
                </a:p>
              </p:txBody>
            </p:sp>
            <p:sp>
              <p:nvSpPr>
                <p:cNvPr id="580989" name="Freeform 381"/>
                <p:cNvSpPr>
                  <a:spLocks/>
                </p:cNvSpPr>
                <p:nvPr/>
              </p:nvSpPr>
              <p:spPr bwMode="auto">
                <a:xfrm>
                  <a:off x="3000" y="2020"/>
                  <a:ext cx="131" cy="32"/>
                </a:xfrm>
                <a:custGeom>
                  <a:avLst/>
                  <a:gdLst/>
                  <a:ahLst/>
                  <a:cxnLst>
                    <a:cxn ang="0">
                      <a:pos x="131" y="32"/>
                    </a:cxn>
                    <a:cxn ang="0">
                      <a:pos x="0" y="11"/>
                    </a:cxn>
                    <a:cxn ang="0">
                      <a:pos x="0" y="0"/>
                    </a:cxn>
                    <a:cxn ang="0">
                      <a:pos x="131" y="22"/>
                    </a:cxn>
                    <a:cxn ang="0">
                      <a:pos x="131" y="32"/>
                    </a:cxn>
                  </a:cxnLst>
                  <a:rect l="0" t="0" r="r" b="b"/>
                  <a:pathLst>
                    <a:path w="131" h="32">
                      <a:moveTo>
                        <a:pt x="131" y="32"/>
                      </a:moveTo>
                      <a:lnTo>
                        <a:pt x="0" y="11"/>
                      </a:lnTo>
                      <a:lnTo>
                        <a:pt x="0" y="0"/>
                      </a:lnTo>
                      <a:lnTo>
                        <a:pt x="131" y="22"/>
                      </a:lnTo>
                      <a:lnTo>
                        <a:pt x="131" y="32"/>
                      </a:lnTo>
                      <a:close/>
                    </a:path>
                  </a:pathLst>
                </a:custGeom>
                <a:solidFill>
                  <a:srgbClr val="D4D4D4"/>
                </a:solidFill>
                <a:ln w="9525">
                  <a:noFill/>
                  <a:round/>
                  <a:headEnd/>
                  <a:tailEnd/>
                </a:ln>
              </p:spPr>
              <p:txBody>
                <a:bodyPr/>
                <a:lstStyle/>
                <a:p>
                  <a:endParaRPr lang="en-US" sz="2000"/>
                </a:p>
              </p:txBody>
            </p:sp>
            <p:sp>
              <p:nvSpPr>
                <p:cNvPr id="580990" name="Freeform 382"/>
                <p:cNvSpPr>
                  <a:spLocks/>
                </p:cNvSpPr>
                <p:nvPr/>
              </p:nvSpPr>
              <p:spPr bwMode="auto">
                <a:xfrm>
                  <a:off x="3000" y="2022"/>
                  <a:ext cx="131" cy="30"/>
                </a:xfrm>
                <a:custGeom>
                  <a:avLst/>
                  <a:gdLst/>
                  <a:ahLst/>
                  <a:cxnLst>
                    <a:cxn ang="0">
                      <a:pos x="131" y="30"/>
                    </a:cxn>
                    <a:cxn ang="0">
                      <a:pos x="0" y="10"/>
                    </a:cxn>
                    <a:cxn ang="0">
                      <a:pos x="0" y="0"/>
                    </a:cxn>
                    <a:cxn ang="0">
                      <a:pos x="131" y="20"/>
                    </a:cxn>
                    <a:cxn ang="0">
                      <a:pos x="131" y="30"/>
                    </a:cxn>
                  </a:cxnLst>
                  <a:rect l="0" t="0" r="r" b="b"/>
                  <a:pathLst>
                    <a:path w="131" h="30">
                      <a:moveTo>
                        <a:pt x="131" y="30"/>
                      </a:moveTo>
                      <a:lnTo>
                        <a:pt x="0" y="10"/>
                      </a:lnTo>
                      <a:lnTo>
                        <a:pt x="0" y="0"/>
                      </a:lnTo>
                      <a:lnTo>
                        <a:pt x="131" y="20"/>
                      </a:lnTo>
                      <a:lnTo>
                        <a:pt x="131" y="30"/>
                      </a:lnTo>
                      <a:close/>
                    </a:path>
                  </a:pathLst>
                </a:custGeom>
                <a:solidFill>
                  <a:srgbClr val="D4D4D4"/>
                </a:solidFill>
                <a:ln w="9525">
                  <a:noFill/>
                  <a:round/>
                  <a:headEnd/>
                  <a:tailEnd/>
                </a:ln>
              </p:spPr>
              <p:txBody>
                <a:bodyPr/>
                <a:lstStyle/>
                <a:p>
                  <a:endParaRPr lang="en-US" sz="2000"/>
                </a:p>
              </p:txBody>
            </p:sp>
            <p:sp>
              <p:nvSpPr>
                <p:cNvPr id="580991" name="Freeform 383"/>
                <p:cNvSpPr>
                  <a:spLocks/>
                </p:cNvSpPr>
                <p:nvPr/>
              </p:nvSpPr>
              <p:spPr bwMode="auto">
                <a:xfrm>
                  <a:off x="3000" y="2022"/>
                  <a:ext cx="131" cy="31"/>
                </a:xfrm>
                <a:custGeom>
                  <a:avLst/>
                  <a:gdLst/>
                  <a:ahLst/>
                  <a:cxnLst>
                    <a:cxn ang="0">
                      <a:pos x="131" y="31"/>
                    </a:cxn>
                    <a:cxn ang="0">
                      <a:pos x="0" y="11"/>
                    </a:cxn>
                    <a:cxn ang="0">
                      <a:pos x="0" y="0"/>
                    </a:cxn>
                    <a:cxn ang="0">
                      <a:pos x="131" y="21"/>
                    </a:cxn>
                    <a:cxn ang="0">
                      <a:pos x="131" y="31"/>
                    </a:cxn>
                  </a:cxnLst>
                  <a:rect l="0" t="0" r="r" b="b"/>
                  <a:pathLst>
                    <a:path w="131" h="31">
                      <a:moveTo>
                        <a:pt x="131" y="31"/>
                      </a:moveTo>
                      <a:lnTo>
                        <a:pt x="0" y="11"/>
                      </a:lnTo>
                      <a:lnTo>
                        <a:pt x="0" y="0"/>
                      </a:lnTo>
                      <a:lnTo>
                        <a:pt x="131" y="21"/>
                      </a:lnTo>
                      <a:lnTo>
                        <a:pt x="131" y="31"/>
                      </a:lnTo>
                      <a:close/>
                    </a:path>
                  </a:pathLst>
                </a:custGeom>
                <a:solidFill>
                  <a:srgbClr val="D4D4D4"/>
                </a:solidFill>
                <a:ln w="9525">
                  <a:noFill/>
                  <a:round/>
                  <a:headEnd/>
                  <a:tailEnd/>
                </a:ln>
              </p:spPr>
              <p:txBody>
                <a:bodyPr/>
                <a:lstStyle/>
                <a:p>
                  <a:endParaRPr lang="en-US" sz="2000"/>
                </a:p>
              </p:txBody>
            </p:sp>
            <p:sp>
              <p:nvSpPr>
                <p:cNvPr id="580992" name="Freeform 384"/>
                <p:cNvSpPr>
                  <a:spLocks/>
                </p:cNvSpPr>
                <p:nvPr/>
              </p:nvSpPr>
              <p:spPr bwMode="auto">
                <a:xfrm>
                  <a:off x="3000" y="2022"/>
                  <a:ext cx="131" cy="31"/>
                </a:xfrm>
                <a:custGeom>
                  <a:avLst/>
                  <a:gdLst/>
                  <a:ahLst/>
                  <a:cxnLst>
                    <a:cxn ang="0">
                      <a:pos x="131" y="31"/>
                    </a:cxn>
                    <a:cxn ang="0">
                      <a:pos x="0" y="11"/>
                    </a:cxn>
                    <a:cxn ang="0">
                      <a:pos x="0" y="0"/>
                    </a:cxn>
                    <a:cxn ang="0">
                      <a:pos x="131" y="21"/>
                    </a:cxn>
                    <a:cxn ang="0">
                      <a:pos x="131" y="31"/>
                    </a:cxn>
                  </a:cxnLst>
                  <a:rect l="0" t="0" r="r" b="b"/>
                  <a:pathLst>
                    <a:path w="131" h="31">
                      <a:moveTo>
                        <a:pt x="131" y="31"/>
                      </a:moveTo>
                      <a:lnTo>
                        <a:pt x="0" y="11"/>
                      </a:lnTo>
                      <a:lnTo>
                        <a:pt x="0" y="0"/>
                      </a:lnTo>
                      <a:lnTo>
                        <a:pt x="131" y="21"/>
                      </a:lnTo>
                      <a:lnTo>
                        <a:pt x="131" y="31"/>
                      </a:lnTo>
                      <a:close/>
                    </a:path>
                  </a:pathLst>
                </a:custGeom>
                <a:solidFill>
                  <a:srgbClr val="D4D4D4"/>
                </a:solidFill>
                <a:ln w="9525">
                  <a:noFill/>
                  <a:round/>
                  <a:headEnd/>
                  <a:tailEnd/>
                </a:ln>
              </p:spPr>
              <p:txBody>
                <a:bodyPr/>
                <a:lstStyle/>
                <a:p>
                  <a:endParaRPr lang="en-US" sz="2000"/>
                </a:p>
              </p:txBody>
            </p:sp>
            <p:sp>
              <p:nvSpPr>
                <p:cNvPr id="580993" name="Freeform 385"/>
                <p:cNvSpPr>
                  <a:spLocks/>
                </p:cNvSpPr>
                <p:nvPr/>
              </p:nvSpPr>
              <p:spPr bwMode="auto">
                <a:xfrm>
                  <a:off x="3000" y="2023"/>
                  <a:ext cx="131" cy="31"/>
                </a:xfrm>
                <a:custGeom>
                  <a:avLst/>
                  <a:gdLst/>
                  <a:ahLst/>
                  <a:cxnLst>
                    <a:cxn ang="0">
                      <a:pos x="131" y="31"/>
                    </a:cxn>
                    <a:cxn ang="0">
                      <a:pos x="0" y="10"/>
                    </a:cxn>
                    <a:cxn ang="0">
                      <a:pos x="0" y="0"/>
                    </a:cxn>
                    <a:cxn ang="0">
                      <a:pos x="131" y="20"/>
                    </a:cxn>
                    <a:cxn ang="0">
                      <a:pos x="131" y="31"/>
                    </a:cxn>
                  </a:cxnLst>
                  <a:rect l="0" t="0" r="r" b="b"/>
                  <a:pathLst>
                    <a:path w="131" h="31">
                      <a:moveTo>
                        <a:pt x="131" y="31"/>
                      </a:moveTo>
                      <a:lnTo>
                        <a:pt x="0" y="10"/>
                      </a:lnTo>
                      <a:lnTo>
                        <a:pt x="0" y="0"/>
                      </a:lnTo>
                      <a:lnTo>
                        <a:pt x="131" y="20"/>
                      </a:lnTo>
                      <a:lnTo>
                        <a:pt x="131" y="31"/>
                      </a:lnTo>
                      <a:close/>
                    </a:path>
                  </a:pathLst>
                </a:custGeom>
                <a:solidFill>
                  <a:srgbClr val="D4D4D4"/>
                </a:solidFill>
                <a:ln w="9525">
                  <a:noFill/>
                  <a:round/>
                  <a:headEnd/>
                  <a:tailEnd/>
                </a:ln>
              </p:spPr>
              <p:txBody>
                <a:bodyPr/>
                <a:lstStyle/>
                <a:p>
                  <a:endParaRPr lang="en-US" sz="2000"/>
                </a:p>
              </p:txBody>
            </p:sp>
            <p:sp>
              <p:nvSpPr>
                <p:cNvPr id="580994" name="Freeform 386"/>
                <p:cNvSpPr>
                  <a:spLocks/>
                </p:cNvSpPr>
                <p:nvPr/>
              </p:nvSpPr>
              <p:spPr bwMode="auto">
                <a:xfrm>
                  <a:off x="3000" y="2024"/>
                  <a:ext cx="131" cy="30"/>
                </a:xfrm>
                <a:custGeom>
                  <a:avLst/>
                  <a:gdLst/>
                  <a:ahLst/>
                  <a:cxnLst>
                    <a:cxn ang="0">
                      <a:pos x="131" y="30"/>
                    </a:cxn>
                    <a:cxn ang="0">
                      <a:pos x="0" y="11"/>
                    </a:cxn>
                    <a:cxn ang="0">
                      <a:pos x="0" y="0"/>
                    </a:cxn>
                    <a:cxn ang="0">
                      <a:pos x="131" y="19"/>
                    </a:cxn>
                    <a:cxn ang="0">
                      <a:pos x="131" y="30"/>
                    </a:cxn>
                  </a:cxnLst>
                  <a:rect l="0" t="0" r="r" b="b"/>
                  <a:pathLst>
                    <a:path w="131" h="30">
                      <a:moveTo>
                        <a:pt x="131" y="30"/>
                      </a:moveTo>
                      <a:lnTo>
                        <a:pt x="0" y="11"/>
                      </a:lnTo>
                      <a:lnTo>
                        <a:pt x="0" y="0"/>
                      </a:lnTo>
                      <a:lnTo>
                        <a:pt x="131" y="19"/>
                      </a:lnTo>
                      <a:lnTo>
                        <a:pt x="131" y="30"/>
                      </a:lnTo>
                      <a:close/>
                    </a:path>
                  </a:pathLst>
                </a:custGeom>
                <a:solidFill>
                  <a:srgbClr val="D4D4D4"/>
                </a:solidFill>
                <a:ln w="9525">
                  <a:noFill/>
                  <a:round/>
                  <a:headEnd/>
                  <a:tailEnd/>
                </a:ln>
              </p:spPr>
              <p:txBody>
                <a:bodyPr/>
                <a:lstStyle/>
                <a:p>
                  <a:endParaRPr lang="en-US" sz="2000"/>
                </a:p>
              </p:txBody>
            </p:sp>
            <p:sp>
              <p:nvSpPr>
                <p:cNvPr id="580995" name="Freeform 387"/>
                <p:cNvSpPr>
                  <a:spLocks/>
                </p:cNvSpPr>
                <p:nvPr/>
              </p:nvSpPr>
              <p:spPr bwMode="auto">
                <a:xfrm>
                  <a:off x="3000" y="2025"/>
                  <a:ext cx="131" cy="29"/>
                </a:xfrm>
                <a:custGeom>
                  <a:avLst/>
                  <a:gdLst/>
                  <a:ahLst/>
                  <a:cxnLst>
                    <a:cxn ang="0">
                      <a:pos x="131" y="29"/>
                    </a:cxn>
                    <a:cxn ang="0">
                      <a:pos x="0" y="10"/>
                    </a:cxn>
                    <a:cxn ang="0">
                      <a:pos x="0" y="0"/>
                    </a:cxn>
                    <a:cxn ang="0">
                      <a:pos x="131" y="19"/>
                    </a:cxn>
                    <a:cxn ang="0">
                      <a:pos x="131" y="29"/>
                    </a:cxn>
                  </a:cxnLst>
                  <a:rect l="0" t="0" r="r" b="b"/>
                  <a:pathLst>
                    <a:path w="131" h="29">
                      <a:moveTo>
                        <a:pt x="131" y="29"/>
                      </a:moveTo>
                      <a:lnTo>
                        <a:pt x="0" y="10"/>
                      </a:lnTo>
                      <a:lnTo>
                        <a:pt x="0" y="0"/>
                      </a:lnTo>
                      <a:lnTo>
                        <a:pt x="131" y="19"/>
                      </a:lnTo>
                      <a:lnTo>
                        <a:pt x="131" y="29"/>
                      </a:lnTo>
                      <a:close/>
                    </a:path>
                  </a:pathLst>
                </a:custGeom>
                <a:solidFill>
                  <a:srgbClr val="D4D4D4"/>
                </a:solidFill>
                <a:ln w="9525">
                  <a:noFill/>
                  <a:round/>
                  <a:headEnd/>
                  <a:tailEnd/>
                </a:ln>
              </p:spPr>
              <p:txBody>
                <a:bodyPr/>
                <a:lstStyle/>
                <a:p>
                  <a:endParaRPr lang="en-US" sz="2000"/>
                </a:p>
              </p:txBody>
            </p:sp>
            <p:sp>
              <p:nvSpPr>
                <p:cNvPr id="580996" name="Freeform 388"/>
                <p:cNvSpPr>
                  <a:spLocks/>
                </p:cNvSpPr>
                <p:nvPr/>
              </p:nvSpPr>
              <p:spPr bwMode="auto">
                <a:xfrm>
                  <a:off x="3000" y="2025"/>
                  <a:ext cx="131" cy="29"/>
                </a:xfrm>
                <a:custGeom>
                  <a:avLst/>
                  <a:gdLst/>
                  <a:ahLst/>
                  <a:cxnLst>
                    <a:cxn ang="0">
                      <a:pos x="131" y="29"/>
                    </a:cxn>
                    <a:cxn ang="0">
                      <a:pos x="0" y="10"/>
                    </a:cxn>
                    <a:cxn ang="0">
                      <a:pos x="0" y="0"/>
                    </a:cxn>
                    <a:cxn ang="0">
                      <a:pos x="131" y="19"/>
                    </a:cxn>
                    <a:cxn ang="0">
                      <a:pos x="131" y="29"/>
                    </a:cxn>
                  </a:cxnLst>
                  <a:rect l="0" t="0" r="r" b="b"/>
                  <a:pathLst>
                    <a:path w="131" h="29">
                      <a:moveTo>
                        <a:pt x="131" y="29"/>
                      </a:moveTo>
                      <a:lnTo>
                        <a:pt x="0" y="10"/>
                      </a:lnTo>
                      <a:lnTo>
                        <a:pt x="0" y="0"/>
                      </a:lnTo>
                      <a:lnTo>
                        <a:pt x="131" y="19"/>
                      </a:lnTo>
                      <a:lnTo>
                        <a:pt x="131" y="29"/>
                      </a:lnTo>
                      <a:close/>
                    </a:path>
                  </a:pathLst>
                </a:custGeom>
                <a:solidFill>
                  <a:srgbClr val="D4D4D4"/>
                </a:solidFill>
                <a:ln w="9525">
                  <a:noFill/>
                  <a:round/>
                  <a:headEnd/>
                  <a:tailEnd/>
                </a:ln>
              </p:spPr>
              <p:txBody>
                <a:bodyPr/>
                <a:lstStyle/>
                <a:p>
                  <a:endParaRPr lang="en-US" sz="2000"/>
                </a:p>
              </p:txBody>
            </p:sp>
            <p:sp>
              <p:nvSpPr>
                <p:cNvPr id="580997" name="Freeform 389"/>
                <p:cNvSpPr>
                  <a:spLocks/>
                </p:cNvSpPr>
                <p:nvPr/>
              </p:nvSpPr>
              <p:spPr bwMode="auto">
                <a:xfrm>
                  <a:off x="3000" y="2025"/>
                  <a:ext cx="131" cy="29"/>
                </a:xfrm>
                <a:custGeom>
                  <a:avLst/>
                  <a:gdLst/>
                  <a:ahLst/>
                  <a:cxnLst>
                    <a:cxn ang="0">
                      <a:pos x="131" y="29"/>
                    </a:cxn>
                    <a:cxn ang="0">
                      <a:pos x="0" y="11"/>
                    </a:cxn>
                    <a:cxn ang="0">
                      <a:pos x="0" y="0"/>
                    </a:cxn>
                    <a:cxn ang="0">
                      <a:pos x="131" y="20"/>
                    </a:cxn>
                    <a:cxn ang="0">
                      <a:pos x="131" y="29"/>
                    </a:cxn>
                  </a:cxnLst>
                  <a:rect l="0" t="0" r="r" b="b"/>
                  <a:pathLst>
                    <a:path w="131" h="29">
                      <a:moveTo>
                        <a:pt x="131" y="29"/>
                      </a:moveTo>
                      <a:lnTo>
                        <a:pt x="0" y="11"/>
                      </a:lnTo>
                      <a:lnTo>
                        <a:pt x="0" y="0"/>
                      </a:lnTo>
                      <a:lnTo>
                        <a:pt x="131" y="20"/>
                      </a:lnTo>
                      <a:lnTo>
                        <a:pt x="131" y="29"/>
                      </a:lnTo>
                      <a:close/>
                    </a:path>
                  </a:pathLst>
                </a:custGeom>
                <a:solidFill>
                  <a:srgbClr val="EEEEEE"/>
                </a:solidFill>
                <a:ln w="9525">
                  <a:noFill/>
                  <a:round/>
                  <a:headEnd/>
                  <a:tailEnd/>
                </a:ln>
              </p:spPr>
              <p:txBody>
                <a:bodyPr/>
                <a:lstStyle/>
                <a:p>
                  <a:endParaRPr lang="en-US" sz="2000"/>
                </a:p>
              </p:txBody>
            </p:sp>
            <p:sp>
              <p:nvSpPr>
                <p:cNvPr id="580998" name="Freeform 390"/>
                <p:cNvSpPr>
                  <a:spLocks/>
                </p:cNvSpPr>
                <p:nvPr/>
              </p:nvSpPr>
              <p:spPr bwMode="auto">
                <a:xfrm>
                  <a:off x="3000" y="2026"/>
                  <a:ext cx="131" cy="29"/>
                </a:xfrm>
                <a:custGeom>
                  <a:avLst/>
                  <a:gdLst/>
                  <a:ahLst/>
                  <a:cxnLst>
                    <a:cxn ang="0">
                      <a:pos x="131" y="29"/>
                    </a:cxn>
                    <a:cxn ang="0">
                      <a:pos x="0" y="11"/>
                    </a:cxn>
                    <a:cxn ang="0">
                      <a:pos x="0" y="0"/>
                    </a:cxn>
                    <a:cxn ang="0">
                      <a:pos x="131" y="19"/>
                    </a:cxn>
                    <a:cxn ang="0">
                      <a:pos x="131" y="29"/>
                    </a:cxn>
                  </a:cxnLst>
                  <a:rect l="0" t="0" r="r" b="b"/>
                  <a:pathLst>
                    <a:path w="131" h="29">
                      <a:moveTo>
                        <a:pt x="131" y="29"/>
                      </a:moveTo>
                      <a:lnTo>
                        <a:pt x="0" y="11"/>
                      </a:lnTo>
                      <a:lnTo>
                        <a:pt x="0" y="0"/>
                      </a:lnTo>
                      <a:lnTo>
                        <a:pt x="131" y="19"/>
                      </a:lnTo>
                      <a:lnTo>
                        <a:pt x="131" y="29"/>
                      </a:lnTo>
                      <a:close/>
                    </a:path>
                  </a:pathLst>
                </a:custGeom>
                <a:solidFill>
                  <a:srgbClr val="EEEEEE"/>
                </a:solidFill>
                <a:ln w="9525">
                  <a:noFill/>
                  <a:round/>
                  <a:headEnd/>
                  <a:tailEnd/>
                </a:ln>
              </p:spPr>
              <p:txBody>
                <a:bodyPr/>
                <a:lstStyle/>
                <a:p>
                  <a:endParaRPr lang="en-US" sz="2000"/>
                </a:p>
              </p:txBody>
            </p:sp>
            <p:sp>
              <p:nvSpPr>
                <p:cNvPr id="580999" name="Freeform 391"/>
                <p:cNvSpPr>
                  <a:spLocks/>
                </p:cNvSpPr>
                <p:nvPr/>
              </p:nvSpPr>
              <p:spPr bwMode="auto">
                <a:xfrm>
                  <a:off x="3000" y="2026"/>
                  <a:ext cx="131" cy="30"/>
                </a:xfrm>
                <a:custGeom>
                  <a:avLst/>
                  <a:gdLst/>
                  <a:ahLst/>
                  <a:cxnLst>
                    <a:cxn ang="0">
                      <a:pos x="131" y="30"/>
                    </a:cxn>
                    <a:cxn ang="0">
                      <a:pos x="0" y="11"/>
                    </a:cxn>
                    <a:cxn ang="0">
                      <a:pos x="0" y="0"/>
                    </a:cxn>
                    <a:cxn ang="0">
                      <a:pos x="131" y="20"/>
                    </a:cxn>
                    <a:cxn ang="0">
                      <a:pos x="131" y="30"/>
                    </a:cxn>
                  </a:cxnLst>
                  <a:rect l="0" t="0" r="r" b="b"/>
                  <a:pathLst>
                    <a:path w="131" h="30">
                      <a:moveTo>
                        <a:pt x="131" y="30"/>
                      </a:moveTo>
                      <a:lnTo>
                        <a:pt x="0" y="11"/>
                      </a:lnTo>
                      <a:lnTo>
                        <a:pt x="0" y="0"/>
                      </a:lnTo>
                      <a:lnTo>
                        <a:pt x="131" y="20"/>
                      </a:lnTo>
                      <a:lnTo>
                        <a:pt x="131" y="30"/>
                      </a:lnTo>
                      <a:close/>
                    </a:path>
                  </a:pathLst>
                </a:custGeom>
                <a:solidFill>
                  <a:srgbClr val="EEEEEE"/>
                </a:solidFill>
                <a:ln w="9525">
                  <a:noFill/>
                  <a:round/>
                  <a:headEnd/>
                  <a:tailEnd/>
                </a:ln>
              </p:spPr>
              <p:txBody>
                <a:bodyPr/>
                <a:lstStyle/>
                <a:p>
                  <a:endParaRPr lang="en-US" sz="2000"/>
                </a:p>
              </p:txBody>
            </p:sp>
            <p:sp>
              <p:nvSpPr>
                <p:cNvPr id="581000" name="Freeform 392"/>
                <p:cNvSpPr>
                  <a:spLocks/>
                </p:cNvSpPr>
                <p:nvPr/>
              </p:nvSpPr>
              <p:spPr bwMode="auto">
                <a:xfrm>
                  <a:off x="3000" y="2026"/>
                  <a:ext cx="131" cy="30"/>
                </a:xfrm>
                <a:custGeom>
                  <a:avLst/>
                  <a:gdLst/>
                  <a:ahLst/>
                  <a:cxnLst>
                    <a:cxn ang="0">
                      <a:pos x="131" y="30"/>
                    </a:cxn>
                    <a:cxn ang="0">
                      <a:pos x="0" y="11"/>
                    </a:cxn>
                    <a:cxn ang="0">
                      <a:pos x="0" y="0"/>
                    </a:cxn>
                    <a:cxn ang="0">
                      <a:pos x="131" y="20"/>
                    </a:cxn>
                    <a:cxn ang="0">
                      <a:pos x="131" y="30"/>
                    </a:cxn>
                  </a:cxnLst>
                  <a:rect l="0" t="0" r="r" b="b"/>
                  <a:pathLst>
                    <a:path w="131" h="30">
                      <a:moveTo>
                        <a:pt x="131" y="30"/>
                      </a:moveTo>
                      <a:lnTo>
                        <a:pt x="0" y="11"/>
                      </a:lnTo>
                      <a:lnTo>
                        <a:pt x="0" y="0"/>
                      </a:lnTo>
                      <a:lnTo>
                        <a:pt x="131" y="20"/>
                      </a:lnTo>
                      <a:lnTo>
                        <a:pt x="131" y="30"/>
                      </a:lnTo>
                      <a:close/>
                    </a:path>
                  </a:pathLst>
                </a:custGeom>
                <a:solidFill>
                  <a:srgbClr val="EEEEEE"/>
                </a:solidFill>
                <a:ln w="9525">
                  <a:noFill/>
                  <a:round/>
                  <a:headEnd/>
                  <a:tailEnd/>
                </a:ln>
              </p:spPr>
              <p:txBody>
                <a:bodyPr/>
                <a:lstStyle/>
                <a:p>
                  <a:endParaRPr lang="en-US" sz="2000"/>
                </a:p>
              </p:txBody>
            </p:sp>
            <p:sp>
              <p:nvSpPr>
                <p:cNvPr id="581001" name="Freeform 393"/>
                <p:cNvSpPr>
                  <a:spLocks/>
                </p:cNvSpPr>
                <p:nvPr/>
              </p:nvSpPr>
              <p:spPr bwMode="auto">
                <a:xfrm>
                  <a:off x="3000" y="2028"/>
                  <a:ext cx="131" cy="28"/>
                </a:xfrm>
                <a:custGeom>
                  <a:avLst/>
                  <a:gdLst/>
                  <a:ahLst/>
                  <a:cxnLst>
                    <a:cxn ang="0">
                      <a:pos x="131" y="28"/>
                    </a:cxn>
                    <a:cxn ang="0">
                      <a:pos x="0" y="10"/>
                    </a:cxn>
                    <a:cxn ang="0">
                      <a:pos x="0" y="0"/>
                    </a:cxn>
                    <a:cxn ang="0">
                      <a:pos x="131" y="18"/>
                    </a:cxn>
                    <a:cxn ang="0">
                      <a:pos x="131" y="28"/>
                    </a:cxn>
                  </a:cxnLst>
                  <a:rect l="0" t="0" r="r" b="b"/>
                  <a:pathLst>
                    <a:path w="131" h="28">
                      <a:moveTo>
                        <a:pt x="131" y="28"/>
                      </a:moveTo>
                      <a:lnTo>
                        <a:pt x="0" y="10"/>
                      </a:lnTo>
                      <a:lnTo>
                        <a:pt x="0" y="0"/>
                      </a:lnTo>
                      <a:lnTo>
                        <a:pt x="131" y="18"/>
                      </a:lnTo>
                      <a:lnTo>
                        <a:pt x="131" y="28"/>
                      </a:lnTo>
                      <a:close/>
                    </a:path>
                  </a:pathLst>
                </a:custGeom>
                <a:solidFill>
                  <a:srgbClr val="EEEEEE"/>
                </a:solidFill>
                <a:ln w="9525">
                  <a:noFill/>
                  <a:round/>
                  <a:headEnd/>
                  <a:tailEnd/>
                </a:ln>
              </p:spPr>
              <p:txBody>
                <a:bodyPr/>
                <a:lstStyle/>
                <a:p>
                  <a:endParaRPr lang="en-US" sz="2000"/>
                </a:p>
              </p:txBody>
            </p:sp>
            <p:sp>
              <p:nvSpPr>
                <p:cNvPr id="581002" name="Freeform 394"/>
                <p:cNvSpPr>
                  <a:spLocks/>
                </p:cNvSpPr>
                <p:nvPr/>
              </p:nvSpPr>
              <p:spPr bwMode="auto">
                <a:xfrm>
                  <a:off x="3000" y="2028"/>
                  <a:ext cx="131" cy="29"/>
                </a:xfrm>
                <a:custGeom>
                  <a:avLst/>
                  <a:gdLst/>
                  <a:ahLst/>
                  <a:cxnLst>
                    <a:cxn ang="0">
                      <a:pos x="131" y="29"/>
                    </a:cxn>
                    <a:cxn ang="0">
                      <a:pos x="0" y="10"/>
                    </a:cxn>
                    <a:cxn ang="0">
                      <a:pos x="0" y="0"/>
                    </a:cxn>
                    <a:cxn ang="0">
                      <a:pos x="131" y="18"/>
                    </a:cxn>
                    <a:cxn ang="0">
                      <a:pos x="131" y="29"/>
                    </a:cxn>
                  </a:cxnLst>
                  <a:rect l="0" t="0" r="r" b="b"/>
                  <a:pathLst>
                    <a:path w="131" h="29">
                      <a:moveTo>
                        <a:pt x="131" y="29"/>
                      </a:moveTo>
                      <a:lnTo>
                        <a:pt x="0" y="10"/>
                      </a:lnTo>
                      <a:lnTo>
                        <a:pt x="0" y="0"/>
                      </a:lnTo>
                      <a:lnTo>
                        <a:pt x="131" y="18"/>
                      </a:lnTo>
                      <a:lnTo>
                        <a:pt x="131" y="29"/>
                      </a:lnTo>
                      <a:close/>
                    </a:path>
                  </a:pathLst>
                </a:custGeom>
                <a:solidFill>
                  <a:srgbClr val="EEEEEE"/>
                </a:solidFill>
                <a:ln w="9525">
                  <a:noFill/>
                  <a:round/>
                  <a:headEnd/>
                  <a:tailEnd/>
                </a:ln>
              </p:spPr>
              <p:txBody>
                <a:bodyPr/>
                <a:lstStyle/>
                <a:p>
                  <a:endParaRPr lang="en-US" sz="2000"/>
                </a:p>
              </p:txBody>
            </p:sp>
            <p:sp>
              <p:nvSpPr>
                <p:cNvPr id="581003" name="Freeform 395"/>
                <p:cNvSpPr>
                  <a:spLocks/>
                </p:cNvSpPr>
                <p:nvPr/>
              </p:nvSpPr>
              <p:spPr bwMode="auto">
                <a:xfrm>
                  <a:off x="3000" y="2029"/>
                  <a:ext cx="131" cy="28"/>
                </a:xfrm>
                <a:custGeom>
                  <a:avLst/>
                  <a:gdLst/>
                  <a:ahLst/>
                  <a:cxnLst>
                    <a:cxn ang="0">
                      <a:pos x="131" y="28"/>
                    </a:cxn>
                    <a:cxn ang="0">
                      <a:pos x="0" y="9"/>
                    </a:cxn>
                    <a:cxn ang="0">
                      <a:pos x="0" y="0"/>
                    </a:cxn>
                    <a:cxn ang="0">
                      <a:pos x="131" y="18"/>
                    </a:cxn>
                    <a:cxn ang="0">
                      <a:pos x="131" y="28"/>
                    </a:cxn>
                  </a:cxnLst>
                  <a:rect l="0" t="0" r="r" b="b"/>
                  <a:pathLst>
                    <a:path w="131" h="28">
                      <a:moveTo>
                        <a:pt x="131" y="28"/>
                      </a:moveTo>
                      <a:lnTo>
                        <a:pt x="0" y="9"/>
                      </a:lnTo>
                      <a:lnTo>
                        <a:pt x="0" y="0"/>
                      </a:lnTo>
                      <a:lnTo>
                        <a:pt x="131" y="18"/>
                      </a:lnTo>
                      <a:lnTo>
                        <a:pt x="131" y="28"/>
                      </a:lnTo>
                      <a:close/>
                    </a:path>
                  </a:pathLst>
                </a:custGeom>
                <a:solidFill>
                  <a:srgbClr val="EEEEEE"/>
                </a:solidFill>
                <a:ln w="9525">
                  <a:noFill/>
                  <a:round/>
                  <a:headEnd/>
                  <a:tailEnd/>
                </a:ln>
              </p:spPr>
              <p:txBody>
                <a:bodyPr/>
                <a:lstStyle/>
                <a:p>
                  <a:endParaRPr lang="en-US" sz="2000"/>
                </a:p>
              </p:txBody>
            </p:sp>
            <p:sp>
              <p:nvSpPr>
                <p:cNvPr id="581004" name="Freeform 396"/>
                <p:cNvSpPr>
                  <a:spLocks/>
                </p:cNvSpPr>
                <p:nvPr/>
              </p:nvSpPr>
              <p:spPr bwMode="auto">
                <a:xfrm>
                  <a:off x="3000" y="2029"/>
                  <a:ext cx="131" cy="28"/>
                </a:xfrm>
                <a:custGeom>
                  <a:avLst/>
                  <a:gdLst/>
                  <a:ahLst/>
                  <a:cxnLst>
                    <a:cxn ang="0">
                      <a:pos x="131" y="28"/>
                    </a:cxn>
                    <a:cxn ang="0">
                      <a:pos x="0" y="10"/>
                    </a:cxn>
                    <a:cxn ang="0">
                      <a:pos x="0" y="0"/>
                    </a:cxn>
                    <a:cxn ang="0">
                      <a:pos x="131" y="18"/>
                    </a:cxn>
                    <a:cxn ang="0">
                      <a:pos x="131" y="28"/>
                    </a:cxn>
                  </a:cxnLst>
                  <a:rect l="0" t="0" r="r" b="b"/>
                  <a:pathLst>
                    <a:path w="131" h="28">
                      <a:moveTo>
                        <a:pt x="131" y="28"/>
                      </a:moveTo>
                      <a:lnTo>
                        <a:pt x="0" y="10"/>
                      </a:lnTo>
                      <a:lnTo>
                        <a:pt x="0" y="0"/>
                      </a:lnTo>
                      <a:lnTo>
                        <a:pt x="131" y="18"/>
                      </a:lnTo>
                      <a:lnTo>
                        <a:pt x="131" y="28"/>
                      </a:lnTo>
                      <a:close/>
                    </a:path>
                  </a:pathLst>
                </a:custGeom>
                <a:solidFill>
                  <a:srgbClr val="EEEEEE"/>
                </a:solidFill>
                <a:ln w="9525">
                  <a:noFill/>
                  <a:round/>
                  <a:headEnd/>
                  <a:tailEnd/>
                </a:ln>
              </p:spPr>
              <p:txBody>
                <a:bodyPr/>
                <a:lstStyle/>
                <a:p>
                  <a:endParaRPr lang="en-US" sz="2000"/>
                </a:p>
              </p:txBody>
            </p:sp>
            <p:sp>
              <p:nvSpPr>
                <p:cNvPr id="581005" name="Freeform 397"/>
                <p:cNvSpPr>
                  <a:spLocks/>
                </p:cNvSpPr>
                <p:nvPr/>
              </p:nvSpPr>
              <p:spPr bwMode="auto">
                <a:xfrm>
                  <a:off x="3000" y="2030"/>
                  <a:ext cx="131" cy="27"/>
                </a:xfrm>
                <a:custGeom>
                  <a:avLst/>
                  <a:gdLst/>
                  <a:ahLst/>
                  <a:cxnLst>
                    <a:cxn ang="0">
                      <a:pos x="131" y="27"/>
                    </a:cxn>
                    <a:cxn ang="0">
                      <a:pos x="0" y="9"/>
                    </a:cxn>
                    <a:cxn ang="0">
                      <a:pos x="0" y="0"/>
                    </a:cxn>
                    <a:cxn ang="0">
                      <a:pos x="131" y="18"/>
                    </a:cxn>
                    <a:cxn ang="0">
                      <a:pos x="131" y="27"/>
                    </a:cxn>
                  </a:cxnLst>
                  <a:rect l="0" t="0" r="r" b="b"/>
                  <a:pathLst>
                    <a:path w="131" h="27">
                      <a:moveTo>
                        <a:pt x="131" y="27"/>
                      </a:moveTo>
                      <a:lnTo>
                        <a:pt x="0" y="9"/>
                      </a:lnTo>
                      <a:lnTo>
                        <a:pt x="0" y="0"/>
                      </a:lnTo>
                      <a:lnTo>
                        <a:pt x="131" y="18"/>
                      </a:lnTo>
                      <a:lnTo>
                        <a:pt x="131" y="27"/>
                      </a:lnTo>
                      <a:close/>
                    </a:path>
                  </a:pathLst>
                </a:custGeom>
                <a:solidFill>
                  <a:srgbClr val="FFFFFF"/>
                </a:solidFill>
                <a:ln w="9525">
                  <a:noFill/>
                  <a:round/>
                  <a:headEnd/>
                  <a:tailEnd/>
                </a:ln>
              </p:spPr>
              <p:txBody>
                <a:bodyPr/>
                <a:lstStyle/>
                <a:p>
                  <a:endParaRPr lang="en-US" sz="2000"/>
                </a:p>
              </p:txBody>
            </p:sp>
            <p:sp>
              <p:nvSpPr>
                <p:cNvPr id="581006" name="Freeform 398"/>
                <p:cNvSpPr>
                  <a:spLocks/>
                </p:cNvSpPr>
                <p:nvPr/>
              </p:nvSpPr>
              <p:spPr bwMode="auto">
                <a:xfrm>
                  <a:off x="3000" y="2030"/>
                  <a:ext cx="131" cy="27"/>
                </a:xfrm>
                <a:custGeom>
                  <a:avLst/>
                  <a:gdLst/>
                  <a:ahLst/>
                  <a:cxnLst>
                    <a:cxn ang="0">
                      <a:pos x="131" y="27"/>
                    </a:cxn>
                    <a:cxn ang="0">
                      <a:pos x="0" y="10"/>
                    </a:cxn>
                    <a:cxn ang="0">
                      <a:pos x="0" y="0"/>
                    </a:cxn>
                    <a:cxn ang="0">
                      <a:pos x="131" y="18"/>
                    </a:cxn>
                    <a:cxn ang="0">
                      <a:pos x="131" y="27"/>
                    </a:cxn>
                  </a:cxnLst>
                  <a:rect l="0" t="0" r="r" b="b"/>
                  <a:pathLst>
                    <a:path w="131" h="27">
                      <a:moveTo>
                        <a:pt x="131" y="27"/>
                      </a:moveTo>
                      <a:lnTo>
                        <a:pt x="0" y="10"/>
                      </a:lnTo>
                      <a:lnTo>
                        <a:pt x="0" y="0"/>
                      </a:lnTo>
                      <a:lnTo>
                        <a:pt x="131" y="18"/>
                      </a:lnTo>
                      <a:lnTo>
                        <a:pt x="131" y="27"/>
                      </a:lnTo>
                      <a:close/>
                    </a:path>
                  </a:pathLst>
                </a:custGeom>
                <a:solidFill>
                  <a:srgbClr val="FFFFFF"/>
                </a:solidFill>
                <a:ln w="9525">
                  <a:noFill/>
                  <a:round/>
                  <a:headEnd/>
                  <a:tailEnd/>
                </a:ln>
              </p:spPr>
              <p:txBody>
                <a:bodyPr/>
                <a:lstStyle/>
                <a:p>
                  <a:endParaRPr lang="en-US" sz="2000"/>
                </a:p>
              </p:txBody>
            </p:sp>
            <p:sp>
              <p:nvSpPr>
                <p:cNvPr id="581007" name="Freeform 399"/>
                <p:cNvSpPr>
                  <a:spLocks/>
                </p:cNvSpPr>
                <p:nvPr/>
              </p:nvSpPr>
              <p:spPr bwMode="auto">
                <a:xfrm>
                  <a:off x="3000" y="2030"/>
                  <a:ext cx="131" cy="28"/>
                </a:xfrm>
                <a:custGeom>
                  <a:avLst/>
                  <a:gdLst/>
                  <a:ahLst/>
                  <a:cxnLst>
                    <a:cxn ang="0">
                      <a:pos x="131" y="28"/>
                    </a:cxn>
                    <a:cxn ang="0">
                      <a:pos x="0" y="10"/>
                    </a:cxn>
                    <a:cxn ang="0">
                      <a:pos x="0" y="0"/>
                    </a:cxn>
                    <a:cxn ang="0">
                      <a:pos x="131" y="19"/>
                    </a:cxn>
                    <a:cxn ang="0">
                      <a:pos x="131" y="28"/>
                    </a:cxn>
                  </a:cxnLst>
                  <a:rect l="0" t="0" r="r" b="b"/>
                  <a:pathLst>
                    <a:path w="131" h="28">
                      <a:moveTo>
                        <a:pt x="131" y="28"/>
                      </a:moveTo>
                      <a:lnTo>
                        <a:pt x="0" y="10"/>
                      </a:lnTo>
                      <a:lnTo>
                        <a:pt x="0" y="0"/>
                      </a:lnTo>
                      <a:lnTo>
                        <a:pt x="131" y="19"/>
                      </a:lnTo>
                      <a:lnTo>
                        <a:pt x="131" y="28"/>
                      </a:lnTo>
                      <a:close/>
                    </a:path>
                  </a:pathLst>
                </a:custGeom>
                <a:solidFill>
                  <a:srgbClr val="FFFFFF"/>
                </a:solidFill>
                <a:ln w="9525">
                  <a:noFill/>
                  <a:round/>
                  <a:headEnd/>
                  <a:tailEnd/>
                </a:ln>
              </p:spPr>
              <p:txBody>
                <a:bodyPr/>
                <a:lstStyle/>
                <a:p>
                  <a:endParaRPr lang="en-US" sz="2000"/>
                </a:p>
              </p:txBody>
            </p:sp>
            <p:sp>
              <p:nvSpPr>
                <p:cNvPr id="581008" name="Freeform 400"/>
                <p:cNvSpPr>
                  <a:spLocks/>
                </p:cNvSpPr>
                <p:nvPr/>
              </p:nvSpPr>
              <p:spPr bwMode="auto">
                <a:xfrm>
                  <a:off x="3000" y="2112"/>
                  <a:ext cx="131" cy="69"/>
                </a:xfrm>
                <a:custGeom>
                  <a:avLst/>
                  <a:gdLst/>
                  <a:ahLst/>
                  <a:cxnLst>
                    <a:cxn ang="0">
                      <a:pos x="131" y="0"/>
                    </a:cxn>
                    <a:cxn ang="0">
                      <a:pos x="131" y="21"/>
                    </a:cxn>
                    <a:cxn ang="0">
                      <a:pos x="0" y="69"/>
                    </a:cxn>
                    <a:cxn ang="0">
                      <a:pos x="0" y="49"/>
                    </a:cxn>
                    <a:cxn ang="0">
                      <a:pos x="131" y="0"/>
                    </a:cxn>
                  </a:cxnLst>
                  <a:rect l="0" t="0" r="r" b="b"/>
                  <a:pathLst>
                    <a:path w="131" h="69">
                      <a:moveTo>
                        <a:pt x="131" y="0"/>
                      </a:moveTo>
                      <a:lnTo>
                        <a:pt x="131" y="21"/>
                      </a:lnTo>
                      <a:lnTo>
                        <a:pt x="0" y="69"/>
                      </a:lnTo>
                      <a:lnTo>
                        <a:pt x="0" y="49"/>
                      </a:lnTo>
                      <a:lnTo>
                        <a:pt x="131" y="0"/>
                      </a:lnTo>
                      <a:close/>
                    </a:path>
                  </a:pathLst>
                </a:custGeom>
                <a:solidFill>
                  <a:srgbClr val="00AFAF"/>
                </a:solidFill>
                <a:ln w="9525">
                  <a:noFill/>
                  <a:round/>
                  <a:headEnd/>
                  <a:tailEnd/>
                </a:ln>
              </p:spPr>
              <p:txBody>
                <a:bodyPr/>
                <a:lstStyle/>
                <a:p>
                  <a:endParaRPr lang="en-US" sz="2000"/>
                </a:p>
              </p:txBody>
            </p:sp>
            <p:sp>
              <p:nvSpPr>
                <p:cNvPr id="581009" name="Freeform 401"/>
                <p:cNvSpPr>
                  <a:spLocks/>
                </p:cNvSpPr>
                <p:nvPr/>
              </p:nvSpPr>
              <p:spPr bwMode="auto">
                <a:xfrm>
                  <a:off x="3000" y="2112"/>
                  <a:ext cx="131" cy="69"/>
                </a:xfrm>
                <a:custGeom>
                  <a:avLst/>
                  <a:gdLst/>
                  <a:ahLst/>
                  <a:cxnLst>
                    <a:cxn ang="0">
                      <a:pos x="131" y="0"/>
                    </a:cxn>
                    <a:cxn ang="0">
                      <a:pos x="131" y="21"/>
                    </a:cxn>
                    <a:cxn ang="0">
                      <a:pos x="0" y="69"/>
                    </a:cxn>
                    <a:cxn ang="0">
                      <a:pos x="0" y="48"/>
                    </a:cxn>
                    <a:cxn ang="0">
                      <a:pos x="131" y="0"/>
                    </a:cxn>
                  </a:cxnLst>
                  <a:rect l="0" t="0" r="r" b="b"/>
                  <a:pathLst>
                    <a:path w="131" h="69">
                      <a:moveTo>
                        <a:pt x="131" y="0"/>
                      </a:moveTo>
                      <a:lnTo>
                        <a:pt x="131" y="21"/>
                      </a:lnTo>
                      <a:lnTo>
                        <a:pt x="0" y="69"/>
                      </a:lnTo>
                      <a:lnTo>
                        <a:pt x="0" y="48"/>
                      </a:lnTo>
                      <a:lnTo>
                        <a:pt x="131" y="0"/>
                      </a:lnTo>
                      <a:close/>
                    </a:path>
                  </a:pathLst>
                </a:custGeom>
                <a:solidFill>
                  <a:srgbClr val="00AFAF"/>
                </a:solidFill>
                <a:ln w="9525">
                  <a:noFill/>
                  <a:round/>
                  <a:headEnd/>
                  <a:tailEnd/>
                </a:ln>
              </p:spPr>
              <p:txBody>
                <a:bodyPr/>
                <a:lstStyle/>
                <a:p>
                  <a:endParaRPr lang="en-US" sz="2000"/>
                </a:p>
              </p:txBody>
            </p:sp>
            <p:sp>
              <p:nvSpPr>
                <p:cNvPr id="581010" name="Freeform 402"/>
                <p:cNvSpPr>
                  <a:spLocks/>
                </p:cNvSpPr>
                <p:nvPr/>
              </p:nvSpPr>
              <p:spPr bwMode="auto">
                <a:xfrm>
                  <a:off x="3000" y="2112"/>
                  <a:ext cx="131" cy="68"/>
                </a:xfrm>
                <a:custGeom>
                  <a:avLst/>
                  <a:gdLst/>
                  <a:ahLst/>
                  <a:cxnLst>
                    <a:cxn ang="0">
                      <a:pos x="131" y="0"/>
                    </a:cxn>
                    <a:cxn ang="0">
                      <a:pos x="131" y="21"/>
                    </a:cxn>
                    <a:cxn ang="0">
                      <a:pos x="0" y="68"/>
                    </a:cxn>
                    <a:cxn ang="0">
                      <a:pos x="0" y="48"/>
                    </a:cxn>
                    <a:cxn ang="0">
                      <a:pos x="131" y="0"/>
                    </a:cxn>
                  </a:cxnLst>
                  <a:rect l="0" t="0" r="r" b="b"/>
                  <a:pathLst>
                    <a:path w="131" h="68">
                      <a:moveTo>
                        <a:pt x="131" y="0"/>
                      </a:moveTo>
                      <a:lnTo>
                        <a:pt x="131" y="21"/>
                      </a:lnTo>
                      <a:lnTo>
                        <a:pt x="0" y="68"/>
                      </a:lnTo>
                      <a:lnTo>
                        <a:pt x="0" y="48"/>
                      </a:lnTo>
                      <a:lnTo>
                        <a:pt x="131" y="0"/>
                      </a:lnTo>
                      <a:close/>
                    </a:path>
                  </a:pathLst>
                </a:custGeom>
                <a:solidFill>
                  <a:srgbClr val="00AFAF"/>
                </a:solidFill>
                <a:ln w="9525">
                  <a:noFill/>
                  <a:round/>
                  <a:headEnd/>
                  <a:tailEnd/>
                </a:ln>
              </p:spPr>
              <p:txBody>
                <a:bodyPr/>
                <a:lstStyle/>
                <a:p>
                  <a:endParaRPr lang="en-US" sz="2000"/>
                </a:p>
              </p:txBody>
            </p:sp>
            <p:sp>
              <p:nvSpPr>
                <p:cNvPr id="581011" name="Freeform 403"/>
                <p:cNvSpPr>
                  <a:spLocks/>
                </p:cNvSpPr>
                <p:nvPr/>
              </p:nvSpPr>
              <p:spPr bwMode="auto">
                <a:xfrm>
                  <a:off x="3000" y="2112"/>
                  <a:ext cx="131" cy="68"/>
                </a:xfrm>
                <a:custGeom>
                  <a:avLst/>
                  <a:gdLst/>
                  <a:ahLst/>
                  <a:cxnLst>
                    <a:cxn ang="0">
                      <a:pos x="131" y="0"/>
                    </a:cxn>
                    <a:cxn ang="0">
                      <a:pos x="131" y="20"/>
                    </a:cxn>
                    <a:cxn ang="0">
                      <a:pos x="0" y="68"/>
                    </a:cxn>
                    <a:cxn ang="0">
                      <a:pos x="0" y="47"/>
                    </a:cxn>
                    <a:cxn ang="0">
                      <a:pos x="131" y="0"/>
                    </a:cxn>
                  </a:cxnLst>
                  <a:rect l="0" t="0" r="r" b="b"/>
                  <a:pathLst>
                    <a:path w="131" h="68">
                      <a:moveTo>
                        <a:pt x="131" y="0"/>
                      </a:moveTo>
                      <a:lnTo>
                        <a:pt x="131" y="20"/>
                      </a:lnTo>
                      <a:lnTo>
                        <a:pt x="0" y="68"/>
                      </a:lnTo>
                      <a:lnTo>
                        <a:pt x="0" y="47"/>
                      </a:lnTo>
                      <a:lnTo>
                        <a:pt x="131" y="0"/>
                      </a:lnTo>
                      <a:close/>
                    </a:path>
                  </a:pathLst>
                </a:custGeom>
                <a:solidFill>
                  <a:srgbClr val="00AFAF"/>
                </a:solidFill>
                <a:ln w="9525">
                  <a:noFill/>
                  <a:round/>
                  <a:headEnd/>
                  <a:tailEnd/>
                </a:ln>
              </p:spPr>
              <p:txBody>
                <a:bodyPr/>
                <a:lstStyle/>
                <a:p>
                  <a:endParaRPr lang="en-US" sz="2000"/>
                </a:p>
              </p:txBody>
            </p:sp>
            <p:sp>
              <p:nvSpPr>
                <p:cNvPr id="581012" name="Freeform 404"/>
                <p:cNvSpPr>
                  <a:spLocks/>
                </p:cNvSpPr>
                <p:nvPr/>
              </p:nvSpPr>
              <p:spPr bwMode="auto">
                <a:xfrm>
                  <a:off x="3000" y="2111"/>
                  <a:ext cx="131" cy="69"/>
                </a:xfrm>
                <a:custGeom>
                  <a:avLst/>
                  <a:gdLst/>
                  <a:ahLst/>
                  <a:cxnLst>
                    <a:cxn ang="0">
                      <a:pos x="131" y="0"/>
                    </a:cxn>
                    <a:cxn ang="0">
                      <a:pos x="131" y="21"/>
                    </a:cxn>
                    <a:cxn ang="0">
                      <a:pos x="0" y="69"/>
                    </a:cxn>
                    <a:cxn ang="0">
                      <a:pos x="0" y="47"/>
                    </a:cxn>
                    <a:cxn ang="0">
                      <a:pos x="131" y="0"/>
                    </a:cxn>
                  </a:cxnLst>
                  <a:rect l="0" t="0" r="r" b="b"/>
                  <a:pathLst>
                    <a:path w="131" h="69">
                      <a:moveTo>
                        <a:pt x="131" y="0"/>
                      </a:moveTo>
                      <a:lnTo>
                        <a:pt x="131" y="21"/>
                      </a:lnTo>
                      <a:lnTo>
                        <a:pt x="0" y="69"/>
                      </a:lnTo>
                      <a:lnTo>
                        <a:pt x="0" y="47"/>
                      </a:lnTo>
                      <a:lnTo>
                        <a:pt x="131" y="0"/>
                      </a:lnTo>
                      <a:close/>
                    </a:path>
                  </a:pathLst>
                </a:custGeom>
                <a:solidFill>
                  <a:srgbClr val="191919"/>
                </a:solidFill>
                <a:ln w="9525">
                  <a:noFill/>
                  <a:round/>
                  <a:headEnd/>
                  <a:tailEnd/>
                </a:ln>
              </p:spPr>
              <p:txBody>
                <a:bodyPr/>
                <a:lstStyle/>
                <a:p>
                  <a:endParaRPr lang="en-US" sz="2000"/>
                </a:p>
              </p:txBody>
            </p:sp>
            <p:sp>
              <p:nvSpPr>
                <p:cNvPr id="581013" name="Freeform 405"/>
                <p:cNvSpPr>
                  <a:spLocks/>
                </p:cNvSpPr>
                <p:nvPr/>
              </p:nvSpPr>
              <p:spPr bwMode="auto">
                <a:xfrm>
                  <a:off x="3000" y="2111"/>
                  <a:ext cx="131" cy="68"/>
                </a:xfrm>
                <a:custGeom>
                  <a:avLst/>
                  <a:gdLst/>
                  <a:ahLst/>
                  <a:cxnLst>
                    <a:cxn ang="0">
                      <a:pos x="131" y="0"/>
                    </a:cxn>
                    <a:cxn ang="0">
                      <a:pos x="131" y="20"/>
                    </a:cxn>
                    <a:cxn ang="0">
                      <a:pos x="0" y="68"/>
                    </a:cxn>
                    <a:cxn ang="0">
                      <a:pos x="0" y="46"/>
                    </a:cxn>
                    <a:cxn ang="0">
                      <a:pos x="131" y="0"/>
                    </a:cxn>
                  </a:cxnLst>
                  <a:rect l="0" t="0" r="r" b="b"/>
                  <a:pathLst>
                    <a:path w="131" h="68">
                      <a:moveTo>
                        <a:pt x="131" y="0"/>
                      </a:moveTo>
                      <a:lnTo>
                        <a:pt x="131" y="20"/>
                      </a:lnTo>
                      <a:lnTo>
                        <a:pt x="0" y="68"/>
                      </a:lnTo>
                      <a:lnTo>
                        <a:pt x="0" y="46"/>
                      </a:lnTo>
                      <a:lnTo>
                        <a:pt x="131" y="0"/>
                      </a:lnTo>
                      <a:close/>
                    </a:path>
                  </a:pathLst>
                </a:custGeom>
                <a:solidFill>
                  <a:srgbClr val="191919"/>
                </a:solidFill>
                <a:ln w="9525">
                  <a:noFill/>
                  <a:round/>
                  <a:headEnd/>
                  <a:tailEnd/>
                </a:ln>
              </p:spPr>
              <p:txBody>
                <a:bodyPr/>
                <a:lstStyle/>
                <a:p>
                  <a:endParaRPr lang="en-US" sz="2000"/>
                </a:p>
              </p:txBody>
            </p:sp>
            <p:sp>
              <p:nvSpPr>
                <p:cNvPr id="581014" name="Freeform 406"/>
                <p:cNvSpPr>
                  <a:spLocks/>
                </p:cNvSpPr>
                <p:nvPr/>
              </p:nvSpPr>
              <p:spPr bwMode="auto">
                <a:xfrm>
                  <a:off x="3000" y="2111"/>
                  <a:ext cx="131" cy="67"/>
                </a:xfrm>
                <a:custGeom>
                  <a:avLst/>
                  <a:gdLst/>
                  <a:ahLst/>
                  <a:cxnLst>
                    <a:cxn ang="0">
                      <a:pos x="131" y="0"/>
                    </a:cxn>
                    <a:cxn ang="0">
                      <a:pos x="131" y="20"/>
                    </a:cxn>
                    <a:cxn ang="0">
                      <a:pos x="0" y="67"/>
                    </a:cxn>
                    <a:cxn ang="0">
                      <a:pos x="0" y="46"/>
                    </a:cxn>
                    <a:cxn ang="0">
                      <a:pos x="131" y="0"/>
                    </a:cxn>
                  </a:cxnLst>
                  <a:rect l="0" t="0" r="r" b="b"/>
                  <a:pathLst>
                    <a:path w="131" h="67">
                      <a:moveTo>
                        <a:pt x="131" y="0"/>
                      </a:moveTo>
                      <a:lnTo>
                        <a:pt x="131" y="20"/>
                      </a:lnTo>
                      <a:lnTo>
                        <a:pt x="0" y="67"/>
                      </a:lnTo>
                      <a:lnTo>
                        <a:pt x="0" y="46"/>
                      </a:lnTo>
                      <a:lnTo>
                        <a:pt x="131" y="0"/>
                      </a:lnTo>
                      <a:close/>
                    </a:path>
                  </a:pathLst>
                </a:custGeom>
                <a:solidFill>
                  <a:srgbClr val="191919"/>
                </a:solidFill>
                <a:ln w="9525">
                  <a:noFill/>
                  <a:round/>
                  <a:headEnd/>
                  <a:tailEnd/>
                </a:ln>
              </p:spPr>
              <p:txBody>
                <a:bodyPr/>
                <a:lstStyle/>
                <a:p>
                  <a:endParaRPr lang="en-US" sz="2000"/>
                </a:p>
              </p:txBody>
            </p:sp>
            <p:sp>
              <p:nvSpPr>
                <p:cNvPr id="581015" name="Freeform 407"/>
                <p:cNvSpPr>
                  <a:spLocks/>
                </p:cNvSpPr>
                <p:nvPr/>
              </p:nvSpPr>
              <p:spPr bwMode="auto">
                <a:xfrm>
                  <a:off x="3000" y="2111"/>
                  <a:ext cx="131" cy="66"/>
                </a:xfrm>
                <a:custGeom>
                  <a:avLst/>
                  <a:gdLst/>
                  <a:ahLst/>
                  <a:cxnLst>
                    <a:cxn ang="0">
                      <a:pos x="131" y="0"/>
                    </a:cxn>
                    <a:cxn ang="0">
                      <a:pos x="131" y="19"/>
                    </a:cxn>
                    <a:cxn ang="0">
                      <a:pos x="0" y="66"/>
                    </a:cxn>
                    <a:cxn ang="0">
                      <a:pos x="0" y="46"/>
                    </a:cxn>
                    <a:cxn ang="0">
                      <a:pos x="131" y="0"/>
                    </a:cxn>
                  </a:cxnLst>
                  <a:rect l="0" t="0" r="r" b="b"/>
                  <a:pathLst>
                    <a:path w="131" h="66">
                      <a:moveTo>
                        <a:pt x="131" y="0"/>
                      </a:moveTo>
                      <a:lnTo>
                        <a:pt x="131" y="19"/>
                      </a:lnTo>
                      <a:lnTo>
                        <a:pt x="0" y="66"/>
                      </a:lnTo>
                      <a:lnTo>
                        <a:pt x="0" y="46"/>
                      </a:lnTo>
                      <a:lnTo>
                        <a:pt x="131" y="0"/>
                      </a:lnTo>
                      <a:close/>
                    </a:path>
                  </a:pathLst>
                </a:custGeom>
                <a:solidFill>
                  <a:srgbClr val="191919"/>
                </a:solidFill>
                <a:ln w="9525">
                  <a:noFill/>
                  <a:round/>
                  <a:headEnd/>
                  <a:tailEnd/>
                </a:ln>
              </p:spPr>
              <p:txBody>
                <a:bodyPr/>
                <a:lstStyle/>
                <a:p>
                  <a:endParaRPr lang="en-US" sz="2000"/>
                </a:p>
              </p:txBody>
            </p:sp>
            <p:sp>
              <p:nvSpPr>
                <p:cNvPr id="581016" name="Freeform 408"/>
                <p:cNvSpPr>
                  <a:spLocks/>
                </p:cNvSpPr>
                <p:nvPr/>
              </p:nvSpPr>
              <p:spPr bwMode="auto">
                <a:xfrm>
                  <a:off x="3000" y="2111"/>
                  <a:ext cx="131" cy="65"/>
                </a:xfrm>
                <a:custGeom>
                  <a:avLst/>
                  <a:gdLst/>
                  <a:ahLst/>
                  <a:cxnLst>
                    <a:cxn ang="0">
                      <a:pos x="131" y="0"/>
                    </a:cxn>
                    <a:cxn ang="0">
                      <a:pos x="131" y="19"/>
                    </a:cxn>
                    <a:cxn ang="0">
                      <a:pos x="0" y="65"/>
                    </a:cxn>
                    <a:cxn ang="0">
                      <a:pos x="0" y="46"/>
                    </a:cxn>
                    <a:cxn ang="0">
                      <a:pos x="131" y="0"/>
                    </a:cxn>
                  </a:cxnLst>
                  <a:rect l="0" t="0" r="r" b="b"/>
                  <a:pathLst>
                    <a:path w="131" h="65">
                      <a:moveTo>
                        <a:pt x="131" y="0"/>
                      </a:moveTo>
                      <a:lnTo>
                        <a:pt x="131" y="19"/>
                      </a:lnTo>
                      <a:lnTo>
                        <a:pt x="0" y="65"/>
                      </a:lnTo>
                      <a:lnTo>
                        <a:pt x="0" y="46"/>
                      </a:lnTo>
                      <a:lnTo>
                        <a:pt x="131" y="0"/>
                      </a:lnTo>
                      <a:close/>
                    </a:path>
                  </a:pathLst>
                </a:custGeom>
                <a:solidFill>
                  <a:srgbClr val="191919"/>
                </a:solidFill>
                <a:ln w="9525">
                  <a:noFill/>
                  <a:round/>
                  <a:headEnd/>
                  <a:tailEnd/>
                </a:ln>
              </p:spPr>
              <p:txBody>
                <a:bodyPr/>
                <a:lstStyle/>
                <a:p>
                  <a:endParaRPr lang="en-US" sz="2000"/>
                </a:p>
              </p:txBody>
            </p:sp>
            <p:sp>
              <p:nvSpPr>
                <p:cNvPr id="581017" name="Freeform 409"/>
                <p:cNvSpPr>
                  <a:spLocks/>
                </p:cNvSpPr>
                <p:nvPr/>
              </p:nvSpPr>
              <p:spPr bwMode="auto">
                <a:xfrm>
                  <a:off x="3000" y="2109"/>
                  <a:ext cx="131" cy="67"/>
                </a:xfrm>
                <a:custGeom>
                  <a:avLst/>
                  <a:gdLst/>
                  <a:ahLst/>
                  <a:cxnLst>
                    <a:cxn ang="0">
                      <a:pos x="131" y="0"/>
                    </a:cxn>
                    <a:cxn ang="0">
                      <a:pos x="131" y="20"/>
                    </a:cxn>
                    <a:cxn ang="0">
                      <a:pos x="0" y="67"/>
                    </a:cxn>
                    <a:cxn ang="0">
                      <a:pos x="0" y="47"/>
                    </a:cxn>
                    <a:cxn ang="0">
                      <a:pos x="131" y="0"/>
                    </a:cxn>
                  </a:cxnLst>
                  <a:rect l="0" t="0" r="r" b="b"/>
                  <a:pathLst>
                    <a:path w="131" h="67">
                      <a:moveTo>
                        <a:pt x="131" y="0"/>
                      </a:moveTo>
                      <a:lnTo>
                        <a:pt x="131" y="20"/>
                      </a:lnTo>
                      <a:lnTo>
                        <a:pt x="0" y="67"/>
                      </a:lnTo>
                      <a:lnTo>
                        <a:pt x="0" y="47"/>
                      </a:lnTo>
                      <a:lnTo>
                        <a:pt x="131" y="0"/>
                      </a:lnTo>
                      <a:close/>
                    </a:path>
                  </a:pathLst>
                </a:custGeom>
                <a:solidFill>
                  <a:srgbClr val="191919"/>
                </a:solidFill>
                <a:ln w="9525">
                  <a:noFill/>
                  <a:round/>
                  <a:headEnd/>
                  <a:tailEnd/>
                </a:ln>
              </p:spPr>
              <p:txBody>
                <a:bodyPr/>
                <a:lstStyle/>
                <a:p>
                  <a:endParaRPr lang="en-US" sz="2000"/>
                </a:p>
              </p:txBody>
            </p:sp>
            <p:sp>
              <p:nvSpPr>
                <p:cNvPr id="581018" name="Freeform 410"/>
                <p:cNvSpPr>
                  <a:spLocks/>
                </p:cNvSpPr>
                <p:nvPr/>
              </p:nvSpPr>
              <p:spPr bwMode="auto">
                <a:xfrm>
                  <a:off x="3000" y="2109"/>
                  <a:ext cx="131" cy="66"/>
                </a:xfrm>
                <a:custGeom>
                  <a:avLst/>
                  <a:gdLst/>
                  <a:ahLst/>
                  <a:cxnLst>
                    <a:cxn ang="0">
                      <a:pos x="131" y="0"/>
                    </a:cxn>
                    <a:cxn ang="0">
                      <a:pos x="131" y="20"/>
                    </a:cxn>
                    <a:cxn ang="0">
                      <a:pos x="0" y="66"/>
                    </a:cxn>
                    <a:cxn ang="0">
                      <a:pos x="0" y="46"/>
                    </a:cxn>
                    <a:cxn ang="0">
                      <a:pos x="131" y="0"/>
                    </a:cxn>
                  </a:cxnLst>
                  <a:rect l="0" t="0" r="r" b="b"/>
                  <a:pathLst>
                    <a:path w="131" h="66">
                      <a:moveTo>
                        <a:pt x="131" y="0"/>
                      </a:moveTo>
                      <a:lnTo>
                        <a:pt x="131" y="20"/>
                      </a:lnTo>
                      <a:lnTo>
                        <a:pt x="0" y="66"/>
                      </a:lnTo>
                      <a:lnTo>
                        <a:pt x="0" y="46"/>
                      </a:lnTo>
                      <a:lnTo>
                        <a:pt x="131" y="0"/>
                      </a:lnTo>
                      <a:close/>
                    </a:path>
                  </a:pathLst>
                </a:custGeom>
                <a:solidFill>
                  <a:srgbClr val="191919"/>
                </a:solidFill>
                <a:ln w="9525">
                  <a:noFill/>
                  <a:round/>
                  <a:headEnd/>
                  <a:tailEnd/>
                </a:ln>
              </p:spPr>
              <p:txBody>
                <a:bodyPr/>
                <a:lstStyle/>
                <a:p>
                  <a:endParaRPr lang="en-US" sz="2000"/>
                </a:p>
              </p:txBody>
            </p:sp>
            <p:sp>
              <p:nvSpPr>
                <p:cNvPr id="581019" name="Freeform 411"/>
                <p:cNvSpPr>
                  <a:spLocks/>
                </p:cNvSpPr>
                <p:nvPr/>
              </p:nvSpPr>
              <p:spPr bwMode="auto">
                <a:xfrm>
                  <a:off x="3000" y="2109"/>
                  <a:ext cx="131" cy="66"/>
                </a:xfrm>
                <a:custGeom>
                  <a:avLst/>
                  <a:gdLst/>
                  <a:ahLst/>
                  <a:cxnLst>
                    <a:cxn ang="0">
                      <a:pos x="131" y="0"/>
                    </a:cxn>
                    <a:cxn ang="0">
                      <a:pos x="131" y="20"/>
                    </a:cxn>
                    <a:cxn ang="0">
                      <a:pos x="0" y="66"/>
                    </a:cxn>
                    <a:cxn ang="0">
                      <a:pos x="0" y="46"/>
                    </a:cxn>
                    <a:cxn ang="0">
                      <a:pos x="131" y="0"/>
                    </a:cxn>
                  </a:cxnLst>
                  <a:rect l="0" t="0" r="r" b="b"/>
                  <a:pathLst>
                    <a:path w="131" h="66">
                      <a:moveTo>
                        <a:pt x="131" y="0"/>
                      </a:moveTo>
                      <a:lnTo>
                        <a:pt x="131" y="20"/>
                      </a:lnTo>
                      <a:lnTo>
                        <a:pt x="0" y="66"/>
                      </a:lnTo>
                      <a:lnTo>
                        <a:pt x="0" y="46"/>
                      </a:lnTo>
                      <a:lnTo>
                        <a:pt x="131" y="0"/>
                      </a:lnTo>
                      <a:close/>
                    </a:path>
                  </a:pathLst>
                </a:custGeom>
                <a:solidFill>
                  <a:srgbClr val="191919"/>
                </a:solidFill>
                <a:ln w="9525">
                  <a:noFill/>
                  <a:round/>
                  <a:headEnd/>
                  <a:tailEnd/>
                </a:ln>
              </p:spPr>
              <p:txBody>
                <a:bodyPr/>
                <a:lstStyle/>
                <a:p>
                  <a:endParaRPr lang="en-US" sz="2000"/>
                </a:p>
              </p:txBody>
            </p:sp>
            <p:sp>
              <p:nvSpPr>
                <p:cNvPr id="581020" name="Freeform 412"/>
                <p:cNvSpPr>
                  <a:spLocks/>
                </p:cNvSpPr>
                <p:nvPr/>
              </p:nvSpPr>
              <p:spPr bwMode="auto">
                <a:xfrm>
                  <a:off x="3000" y="2109"/>
                  <a:ext cx="131" cy="65"/>
                </a:xfrm>
                <a:custGeom>
                  <a:avLst/>
                  <a:gdLst/>
                  <a:ahLst/>
                  <a:cxnLst>
                    <a:cxn ang="0">
                      <a:pos x="131" y="0"/>
                    </a:cxn>
                    <a:cxn ang="0">
                      <a:pos x="131" y="20"/>
                    </a:cxn>
                    <a:cxn ang="0">
                      <a:pos x="0" y="65"/>
                    </a:cxn>
                    <a:cxn ang="0">
                      <a:pos x="0" y="45"/>
                    </a:cxn>
                    <a:cxn ang="0">
                      <a:pos x="131" y="0"/>
                    </a:cxn>
                  </a:cxnLst>
                  <a:rect l="0" t="0" r="r" b="b"/>
                  <a:pathLst>
                    <a:path w="131" h="65">
                      <a:moveTo>
                        <a:pt x="131" y="0"/>
                      </a:moveTo>
                      <a:lnTo>
                        <a:pt x="131" y="20"/>
                      </a:lnTo>
                      <a:lnTo>
                        <a:pt x="0" y="65"/>
                      </a:lnTo>
                      <a:lnTo>
                        <a:pt x="0" y="45"/>
                      </a:lnTo>
                      <a:lnTo>
                        <a:pt x="131" y="0"/>
                      </a:lnTo>
                      <a:close/>
                    </a:path>
                  </a:pathLst>
                </a:custGeom>
                <a:solidFill>
                  <a:srgbClr val="191919"/>
                </a:solidFill>
                <a:ln w="9525">
                  <a:noFill/>
                  <a:round/>
                  <a:headEnd/>
                  <a:tailEnd/>
                </a:ln>
              </p:spPr>
              <p:txBody>
                <a:bodyPr/>
                <a:lstStyle/>
                <a:p>
                  <a:endParaRPr lang="en-US" sz="2000"/>
                </a:p>
              </p:txBody>
            </p:sp>
            <p:sp>
              <p:nvSpPr>
                <p:cNvPr id="581021" name="Freeform 413"/>
                <p:cNvSpPr>
                  <a:spLocks/>
                </p:cNvSpPr>
                <p:nvPr/>
              </p:nvSpPr>
              <p:spPr bwMode="auto">
                <a:xfrm>
                  <a:off x="3000" y="2109"/>
                  <a:ext cx="131" cy="65"/>
                </a:xfrm>
                <a:custGeom>
                  <a:avLst/>
                  <a:gdLst/>
                  <a:ahLst/>
                  <a:cxnLst>
                    <a:cxn ang="0">
                      <a:pos x="131" y="0"/>
                    </a:cxn>
                    <a:cxn ang="0">
                      <a:pos x="131" y="19"/>
                    </a:cxn>
                    <a:cxn ang="0">
                      <a:pos x="0" y="65"/>
                    </a:cxn>
                    <a:cxn ang="0">
                      <a:pos x="0" y="45"/>
                    </a:cxn>
                    <a:cxn ang="0">
                      <a:pos x="131" y="0"/>
                    </a:cxn>
                  </a:cxnLst>
                  <a:rect l="0" t="0" r="r" b="b"/>
                  <a:pathLst>
                    <a:path w="131" h="65">
                      <a:moveTo>
                        <a:pt x="131" y="0"/>
                      </a:moveTo>
                      <a:lnTo>
                        <a:pt x="131" y="19"/>
                      </a:lnTo>
                      <a:lnTo>
                        <a:pt x="0" y="65"/>
                      </a:lnTo>
                      <a:lnTo>
                        <a:pt x="0" y="45"/>
                      </a:lnTo>
                      <a:lnTo>
                        <a:pt x="131" y="0"/>
                      </a:lnTo>
                      <a:close/>
                    </a:path>
                  </a:pathLst>
                </a:custGeom>
                <a:solidFill>
                  <a:srgbClr val="191919"/>
                </a:solidFill>
                <a:ln w="9525">
                  <a:noFill/>
                  <a:round/>
                  <a:headEnd/>
                  <a:tailEnd/>
                </a:ln>
              </p:spPr>
              <p:txBody>
                <a:bodyPr/>
                <a:lstStyle/>
                <a:p>
                  <a:endParaRPr lang="en-US" sz="2000"/>
                </a:p>
              </p:txBody>
            </p:sp>
            <p:sp>
              <p:nvSpPr>
                <p:cNvPr id="581022" name="Freeform 414"/>
                <p:cNvSpPr>
                  <a:spLocks/>
                </p:cNvSpPr>
                <p:nvPr/>
              </p:nvSpPr>
              <p:spPr bwMode="auto">
                <a:xfrm>
                  <a:off x="3000" y="2108"/>
                  <a:ext cx="131" cy="66"/>
                </a:xfrm>
                <a:custGeom>
                  <a:avLst/>
                  <a:gdLst/>
                  <a:ahLst/>
                  <a:cxnLst>
                    <a:cxn ang="0">
                      <a:pos x="131" y="0"/>
                    </a:cxn>
                    <a:cxn ang="0">
                      <a:pos x="131" y="20"/>
                    </a:cxn>
                    <a:cxn ang="0">
                      <a:pos x="0" y="66"/>
                    </a:cxn>
                    <a:cxn ang="0">
                      <a:pos x="0" y="45"/>
                    </a:cxn>
                    <a:cxn ang="0">
                      <a:pos x="131" y="0"/>
                    </a:cxn>
                  </a:cxnLst>
                  <a:rect l="0" t="0" r="r" b="b"/>
                  <a:pathLst>
                    <a:path w="131" h="66">
                      <a:moveTo>
                        <a:pt x="131" y="0"/>
                      </a:moveTo>
                      <a:lnTo>
                        <a:pt x="131" y="20"/>
                      </a:lnTo>
                      <a:lnTo>
                        <a:pt x="0" y="66"/>
                      </a:lnTo>
                      <a:lnTo>
                        <a:pt x="0" y="45"/>
                      </a:lnTo>
                      <a:lnTo>
                        <a:pt x="131" y="0"/>
                      </a:lnTo>
                      <a:close/>
                    </a:path>
                  </a:pathLst>
                </a:custGeom>
                <a:solidFill>
                  <a:srgbClr val="191919"/>
                </a:solidFill>
                <a:ln w="9525">
                  <a:noFill/>
                  <a:round/>
                  <a:headEnd/>
                  <a:tailEnd/>
                </a:ln>
              </p:spPr>
              <p:txBody>
                <a:bodyPr/>
                <a:lstStyle/>
                <a:p>
                  <a:endParaRPr lang="en-US" sz="2000"/>
                </a:p>
              </p:txBody>
            </p:sp>
            <p:sp>
              <p:nvSpPr>
                <p:cNvPr id="581023" name="Freeform 415"/>
                <p:cNvSpPr>
                  <a:spLocks/>
                </p:cNvSpPr>
                <p:nvPr/>
              </p:nvSpPr>
              <p:spPr bwMode="auto">
                <a:xfrm>
                  <a:off x="3000" y="2108"/>
                  <a:ext cx="131" cy="65"/>
                </a:xfrm>
                <a:custGeom>
                  <a:avLst/>
                  <a:gdLst/>
                  <a:ahLst/>
                  <a:cxnLst>
                    <a:cxn ang="0">
                      <a:pos x="131" y="0"/>
                    </a:cxn>
                    <a:cxn ang="0">
                      <a:pos x="131" y="20"/>
                    </a:cxn>
                    <a:cxn ang="0">
                      <a:pos x="0" y="65"/>
                    </a:cxn>
                    <a:cxn ang="0">
                      <a:pos x="0" y="45"/>
                    </a:cxn>
                    <a:cxn ang="0">
                      <a:pos x="131" y="0"/>
                    </a:cxn>
                  </a:cxnLst>
                  <a:rect l="0" t="0" r="r" b="b"/>
                  <a:pathLst>
                    <a:path w="131" h="65">
                      <a:moveTo>
                        <a:pt x="131" y="0"/>
                      </a:moveTo>
                      <a:lnTo>
                        <a:pt x="131" y="20"/>
                      </a:lnTo>
                      <a:lnTo>
                        <a:pt x="0" y="65"/>
                      </a:lnTo>
                      <a:lnTo>
                        <a:pt x="0" y="45"/>
                      </a:lnTo>
                      <a:lnTo>
                        <a:pt x="131" y="0"/>
                      </a:lnTo>
                      <a:close/>
                    </a:path>
                  </a:pathLst>
                </a:custGeom>
                <a:solidFill>
                  <a:srgbClr val="191919"/>
                </a:solidFill>
                <a:ln w="9525">
                  <a:noFill/>
                  <a:round/>
                  <a:headEnd/>
                  <a:tailEnd/>
                </a:ln>
              </p:spPr>
              <p:txBody>
                <a:bodyPr/>
                <a:lstStyle/>
                <a:p>
                  <a:endParaRPr lang="en-US" sz="2000"/>
                </a:p>
              </p:txBody>
            </p:sp>
            <p:sp>
              <p:nvSpPr>
                <p:cNvPr id="581024" name="Freeform 416"/>
                <p:cNvSpPr>
                  <a:spLocks/>
                </p:cNvSpPr>
                <p:nvPr/>
              </p:nvSpPr>
              <p:spPr bwMode="auto">
                <a:xfrm>
                  <a:off x="3000" y="2107"/>
                  <a:ext cx="131" cy="65"/>
                </a:xfrm>
                <a:custGeom>
                  <a:avLst/>
                  <a:gdLst/>
                  <a:ahLst/>
                  <a:cxnLst>
                    <a:cxn ang="0">
                      <a:pos x="131" y="0"/>
                    </a:cxn>
                    <a:cxn ang="0">
                      <a:pos x="131" y="20"/>
                    </a:cxn>
                    <a:cxn ang="0">
                      <a:pos x="0" y="65"/>
                    </a:cxn>
                    <a:cxn ang="0">
                      <a:pos x="0" y="45"/>
                    </a:cxn>
                    <a:cxn ang="0">
                      <a:pos x="131" y="0"/>
                    </a:cxn>
                  </a:cxnLst>
                  <a:rect l="0" t="0" r="r" b="b"/>
                  <a:pathLst>
                    <a:path w="131" h="65">
                      <a:moveTo>
                        <a:pt x="131" y="0"/>
                      </a:moveTo>
                      <a:lnTo>
                        <a:pt x="131" y="20"/>
                      </a:lnTo>
                      <a:lnTo>
                        <a:pt x="0" y="65"/>
                      </a:lnTo>
                      <a:lnTo>
                        <a:pt x="0" y="45"/>
                      </a:lnTo>
                      <a:lnTo>
                        <a:pt x="131" y="0"/>
                      </a:lnTo>
                      <a:close/>
                    </a:path>
                  </a:pathLst>
                </a:custGeom>
                <a:solidFill>
                  <a:srgbClr val="191919"/>
                </a:solidFill>
                <a:ln w="9525">
                  <a:noFill/>
                  <a:round/>
                  <a:headEnd/>
                  <a:tailEnd/>
                </a:ln>
              </p:spPr>
              <p:txBody>
                <a:bodyPr/>
                <a:lstStyle/>
                <a:p>
                  <a:endParaRPr lang="en-US" sz="2000"/>
                </a:p>
              </p:txBody>
            </p:sp>
            <p:sp>
              <p:nvSpPr>
                <p:cNvPr id="581025" name="Freeform 417"/>
                <p:cNvSpPr>
                  <a:spLocks/>
                </p:cNvSpPr>
                <p:nvPr/>
              </p:nvSpPr>
              <p:spPr bwMode="auto">
                <a:xfrm>
                  <a:off x="3000" y="2107"/>
                  <a:ext cx="131" cy="64"/>
                </a:xfrm>
                <a:custGeom>
                  <a:avLst/>
                  <a:gdLst/>
                  <a:ahLst/>
                  <a:cxnLst>
                    <a:cxn ang="0">
                      <a:pos x="131" y="0"/>
                    </a:cxn>
                    <a:cxn ang="0">
                      <a:pos x="131" y="20"/>
                    </a:cxn>
                    <a:cxn ang="0">
                      <a:pos x="0" y="64"/>
                    </a:cxn>
                    <a:cxn ang="0">
                      <a:pos x="0" y="45"/>
                    </a:cxn>
                    <a:cxn ang="0">
                      <a:pos x="131" y="0"/>
                    </a:cxn>
                  </a:cxnLst>
                  <a:rect l="0" t="0" r="r" b="b"/>
                  <a:pathLst>
                    <a:path w="131" h="64">
                      <a:moveTo>
                        <a:pt x="131" y="0"/>
                      </a:moveTo>
                      <a:lnTo>
                        <a:pt x="131" y="20"/>
                      </a:lnTo>
                      <a:lnTo>
                        <a:pt x="0" y="64"/>
                      </a:lnTo>
                      <a:lnTo>
                        <a:pt x="0" y="45"/>
                      </a:lnTo>
                      <a:lnTo>
                        <a:pt x="131" y="0"/>
                      </a:lnTo>
                      <a:close/>
                    </a:path>
                  </a:pathLst>
                </a:custGeom>
                <a:solidFill>
                  <a:srgbClr val="191919"/>
                </a:solidFill>
                <a:ln w="9525">
                  <a:noFill/>
                  <a:round/>
                  <a:headEnd/>
                  <a:tailEnd/>
                </a:ln>
              </p:spPr>
              <p:txBody>
                <a:bodyPr/>
                <a:lstStyle/>
                <a:p>
                  <a:endParaRPr lang="en-US" sz="2000"/>
                </a:p>
              </p:txBody>
            </p:sp>
            <p:sp>
              <p:nvSpPr>
                <p:cNvPr id="581026" name="Freeform 418"/>
                <p:cNvSpPr>
                  <a:spLocks/>
                </p:cNvSpPr>
                <p:nvPr/>
              </p:nvSpPr>
              <p:spPr bwMode="auto">
                <a:xfrm>
                  <a:off x="3000" y="2107"/>
                  <a:ext cx="131" cy="63"/>
                </a:xfrm>
                <a:custGeom>
                  <a:avLst/>
                  <a:gdLst/>
                  <a:ahLst/>
                  <a:cxnLst>
                    <a:cxn ang="0">
                      <a:pos x="131" y="0"/>
                    </a:cxn>
                    <a:cxn ang="0">
                      <a:pos x="131" y="20"/>
                    </a:cxn>
                    <a:cxn ang="0">
                      <a:pos x="0" y="63"/>
                    </a:cxn>
                    <a:cxn ang="0">
                      <a:pos x="0" y="45"/>
                    </a:cxn>
                    <a:cxn ang="0">
                      <a:pos x="131" y="0"/>
                    </a:cxn>
                  </a:cxnLst>
                  <a:rect l="0" t="0" r="r" b="b"/>
                  <a:pathLst>
                    <a:path w="131" h="63">
                      <a:moveTo>
                        <a:pt x="131" y="0"/>
                      </a:moveTo>
                      <a:lnTo>
                        <a:pt x="131" y="20"/>
                      </a:lnTo>
                      <a:lnTo>
                        <a:pt x="0" y="63"/>
                      </a:lnTo>
                      <a:lnTo>
                        <a:pt x="0" y="45"/>
                      </a:lnTo>
                      <a:lnTo>
                        <a:pt x="131" y="0"/>
                      </a:lnTo>
                      <a:close/>
                    </a:path>
                  </a:pathLst>
                </a:custGeom>
                <a:solidFill>
                  <a:srgbClr val="191919"/>
                </a:solidFill>
                <a:ln w="9525">
                  <a:noFill/>
                  <a:round/>
                  <a:headEnd/>
                  <a:tailEnd/>
                </a:ln>
              </p:spPr>
              <p:txBody>
                <a:bodyPr/>
                <a:lstStyle/>
                <a:p>
                  <a:endParaRPr lang="en-US" sz="2000"/>
                </a:p>
              </p:txBody>
            </p:sp>
            <p:sp>
              <p:nvSpPr>
                <p:cNvPr id="581027" name="Freeform 419"/>
                <p:cNvSpPr>
                  <a:spLocks/>
                </p:cNvSpPr>
                <p:nvPr/>
              </p:nvSpPr>
              <p:spPr bwMode="auto">
                <a:xfrm>
                  <a:off x="3000" y="2107"/>
                  <a:ext cx="131" cy="62"/>
                </a:xfrm>
                <a:custGeom>
                  <a:avLst/>
                  <a:gdLst/>
                  <a:ahLst/>
                  <a:cxnLst>
                    <a:cxn ang="0">
                      <a:pos x="131" y="0"/>
                    </a:cxn>
                    <a:cxn ang="0">
                      <a:pos x="131" y="20"/>
                    </a:cxn>
                    <a:cxn ang="0">
                      <a:pos x="0" y="62"/>
                    </a:cxn>
                    <a:cxn ang="0">
                      <a:pos x="0" y="43"/>
                    </a:cxn>
                    <a:cxn ang="0">
                      <a:pos x="131" y="0"/>
                    </a:cxn>
                  </a:cxnLst>
                  <a:rect l="0" t="0" r="r" b="b"/>
                  <a:pathLst>
                    <a:path w="131" h="62">
                      <a:moveTo>
                        <a:pt x="131" y="0"/>
                      </a:moveTo>
                      <a:lnTo>
                        <a:pt x="131" y="20"/>
                      </a:lnTo>
                      <a:lnTo>
                        <a:pt x="0" y="62"/>
                      </a:lnTo>
                      <a:lnTo>
                        <a:pt x="0" y="43"/>
                      </a:lnTo>
                      <a:lnTo>
                        <a:pt x="131" y="0"/>
                      </a:lnTo>
                      <a:close/>
                    </a:path>
                  </a:pathLst>
                </a:custGeom>
                <a:solidFill>
                  <a:srgbClr val="191919"/>
                </a:solidFill>
                <a:ln w="9525">
                  <a:noFill/>
                  <a:round/>
                  <a:headEnd/>
                  <a:tailEnd/>
                </a:ln>
              </p:spPr>
              <p:txBody>
                <a:bodyPr/>
                <a:lstStyle/>
                <a:p>
                  <a:endParaRPr lang="en-US" sz="2000"/>
                </a:p>
              </p:txBody>
            </p:sp>
            <p:sp>
              <p:nvSpPr>
                <p:cNvPr id="581028" name="Freeform 420"/>
                <p:cNvSpPr>
                  <a:spLocks/>
                </p:cNvSpPr>
                <p:nvPr/>
              </p:nvSpPr>
              <p:spPr bwMode="auto">
                <a:xfrm>
                  <a:off x="3000" y="2107"/>
                  <a:ext cx="131" cy="62"/>
                </a:xfrm>
                <a:custGeom>
                  <a:avLst/>
                  <a:gdLst/>
                  <a:ahLst/>
                  <a:cxnLst>
                    <a:cxn ang="0">
                      <a:pos x="131" y="0"/>
                    </a:cxn>
                    <a:cxn ang="0">
                      <a:pos x="131" y="19"/>
                    </a:cxn>
                    <a:cxn ang="0">
                      <a:pos x="0" y="62"/>
                    </a:cxn>
                    <a:cxn ang="0">
                      <a:pos x="0" y="43"/>
                    </a:cxn>
                    <a:cxn ang="0">
                      <a:pos x="131" y="0"/>
                    </a:cxn>
                  </a:cxnLst>
                  <a:rect l="0" t="0" r="r" b="b"/>
                  <a:pathLst>
                    <a:path w="131" h="62">
                      <a:moveTo>
                        <a:pt x="131" y="0"/>
                      </a:moveTo>
                      <a:lnTo>
                        <a:pt x="131" y="19"/>
                      </a:lnTo>
                      <a:lnTo>
                        <a:pt x="0" y="62"/>
                      </a:lnTo>
                      <a:lnTo>
                        <a:pt x="0" y="43"/>
                      </a:lnTo>
                      <a:lnTo>
                        <a:pt x="131" y="0"/>
                      </a:lnTo>
                      <a:close/>
                    </a:path>
                  </a:pathLst>
                </a:custGeom>
                <a:solidFill>
                  <a:srgbClr val="191919"/>
                </a:solidFill>
                <a:ln w="9525">
                  <a:noFill/>
                  <a:round/>
                  <a:headEnd/>
                  <a:tailEnd/>
                </a:ln>
              </p:spPr>
              <p:txBody>
                <a:bodyPr/>
                <a:lstStyle/>
                <a:p>
                  <a:endParaRPr lang="en-US" sz="2000"/>
                </a:p>
              </p:txBody>
            </p:sp>
            <p:sp>
              <p:nvSpPr>
                <p:cNvPr id="581029" name="Freeform 421"/>
                <p:cNvSpPr>
                  <a:spLocks/>
                </p:cNvSpPr>
                <p:nvPr/>
              </p:nvSpPr>
              <p:spPr bwMode="auto">
                <a:xfrm>
                  <a:off x="3000" y="2106"/>
                  <a:ext cx="131" cy="62"/>
                </a:xfrm>
                <a:custGeom>
                  <a:avLst/>
                  <a:gdLst/>
                  <a:ahLst/>
                  <a:cxnLst>
                    <a:cxn ang="0">
                      <a:pos x="131" y="0"/>
                    </a:cxn>
                    <a:cxn ang="0">
                      <a:pos x="131" y="20"/>
                    </a:cxn>
                    <a:cxn ang="0">
                      <a:pos x="0" y="62"/>
                    </a:cxn>
                    <a:cxn ang="0">
                      <a:pos x="0" y="43"/>
                    </a:cxn>
                    <a:cxn ang="0">
                      <a:pos x="131" y="0"/>
                    </a:cxn>
                  </a:cxnLst>
                  <a:rect l="0" t="0" r="r" b="b"/>
                  <a:pathLst>
                    <a:path w="131" h="62">
                      <a:moveTo>
                        <a:pt x="131" y="0"/>
                      </a:moveTo>
                      <a:lnTo>
                        <a:pt x="131" y="20"/>
                      </a:lnTo>
                      <a:lnTo>
                        <a:pt x="0" y="62"/>
                      </a:lnTo>
                      <a:lnTo>
                        <a:pt x="0" y="43"/>
                      </a:lnTo>
                      <a:lnTo>
                        <a:pt x="131" y="0"/>
                      </a:lnTo>
                      <a:close/>
                    </a:path>
                  </a:pathLst>
                </a:custGeom>
                <a:solidFill>
                  <a:srgbClr val="191919"/>
                </a:solidFill>
                <a:ln w="9525">
                  <a:noFill/>
                  <a:round/>
                  <a:headEnd/>
                  <a:tailEnd/>
                </a:ln>
              </p:spPr>
              <p:txBody>
                <a:bodyPr/>
                <a:lstStyle/>
                <a:p>
                  <a:endParaRPr lang="en-US" sz="2000"/>
                </a:p>
              </p:txBody>
            </p:sp>
            <p:sp>
              <p:nvSpPr>
                <p:cNvPr id="581030" name="Freeform 422"/>
                <p:cNvSpPr>
                  <a:spLocks/>
                </p:cNvSpPr>
                <p:nvPr/>
              </p:nvSpPr>
              <p:spPr bwMode="auto">
                <a:xfrm>
                  <a:off x="3000" y="2106"/>
                  <a:ext cx="131" cy="62"/>
                </a:xfrm>
                <a:custGeom>
                  <a:avLst/>
                  <a:gdLst/>
                  <a:ahLst/>
                  <a:cxnLst>
                    <a:cxn ang="0">
                      <a:pos x="131" y="0"/>
                    </a:cxn>
                    <a:cxn ang="0">
                      <a:pos x="131" y="20"/>
                    </a:cxn>
                    <a:cxn ang="0">
                      <a:pos x="0" y="62"/>
                    </a:cxn>
                    <a:cxn ang="0">
                      <a:pos x="0" y="42"/>
                    </a:cxn>
                    <a:cxn ang="0">
                      <a:pos x="131" y="0"/>
                    </a:cxn>
                  </a:cxnLst>
                  <a:rect l="0" t="0" r="r" b="b"/>
                  <a:pathLst>
                    <a:path w="131" h="62">
                      <a:moveTo>
                        <a:pt x="131" y="0"/>
                      </a:moveTo>
                      <a:lnTo>
                        <a:pt x="131" y="20"/>
                      </a:lnTo>
                      <a:lnTo>
                        <a:pt x="0" y="62"/>
                      </a:lnTo>
                      <a:lnTo>
                        <a:pt x="0" y="42"/>
                      </a:lnTo>
                      <a:lnTo>
                        <a:pt x="131" y="0"/>
                      </a:lnTo>
                      <a:close/>
                    </a:path>
                  </a:pathLst>
                </a:custGeom>
                <a:solidFill>
                  <a:srgbClr val="191919"/>
                </a:solidFill>
                <a:ln w="9525">
                  <a:noFill/>
                  <a:round/>
                  <a:headEnd/>
                  <a:tailEnd/>
                </a:ln>
              </p:spPr>
              <p:txBody>
                <a:bodyPr/>
                <a:lstStyle/>
                <a:p>
                  <a:endParaRPr lang="en-US" sz="2000"/>
                </a:p>
              </p:txBody>
            </p:sp>
            <p:sp>
              <p:nvSpPr>
                <p:cNvPr id="581031" name="Freeform 423"/>
                <p:cNvSpPr>
                  <a:spLocks/>
                </p:cNvSpPr>
                <p:nvPr/>
              </p:nvSpPr>
              <p:spPr bwMode="auto">
                <a:xfrm>
                  <a:off x="3000" y="2106"/>
                  <a:ext cx="131" cy="62"/>
                </a:xfrm>
                <a:custGeom>
                  <a:avLst/>
                  <a:gdLst/>
                  <a:ahLst/>
                  <a:cxnLst>
                    <a:cxn ang="0">
                      <a:pos x="131" y="0"/>
                    </a:cxn>
                    <a:cxn ang="0">
                      <a:pos x="131" y="20"/>
                    </a:cxn>
                    <a:cxn ang="0">
                      <a:pos x="0" y="62"/>
                    </a:cxn>
                    <a:cxn ang="0">
                      <a:pos x="0" y="42"/>
                    </a:cxn>
                    <a:cxn ang="0">
                      <a:pos x="131" y="0"/>
                    </a:cxn>
                  </a:cxnLst>
                  <a:rect l="0" t="0" r="r" b="b"/>
                  <a:pathLst>
                    <a:path w="131" h="62">
                      <a:moveTo>
                        <a:pt x="131" y="0"/>
                      </a:moveTo>
                      <a:lnTo>
                        <a:pt x="131" y="20"/>
                      </a:lnTo>
                      <a:lnTo>
                        <a:pt x="0" y="62"/>
                      </a:lnTo>
                      <a:lnTo>
                        <a:pt x="0" y="42"/>
                      </a:lnTo>
                      <a:lnTo>
                        <a:pt x="131" y="0"/>
                      </a:lnTo>
                      <a:close/>
                    </a:path>
                  </a:pathLst>
                </a:custGeom>
                <a:solidFill>
                  <a:srgbClr val="191919"/>
                </a:solidFill>
                <a:ln w="9525">
                  <a:noFill/>
                  <a:round/>
                  <a:headEnd/>
                  <a:tailEnd/>
                </a:ln>
              </p:spPr>
              <p:txBody>
                <a:bodyPr/>
                <a:lstStyle/>
                <a:p>
                  <a:endParaRPr lang="en-US" sz="2000"/>
                </a:p>
              </p:txBody>
            </p:sp>
            <p:sp>
              <p:nvSpPr>
                <p:cNvPr id="581032" name="Freeform 424"/>
                <p:cNvSpPr>
                  <a:spLocks/>
                </p:cNvSpPr>
                <p:nvPr/>
              </p:nvSpPr>
              <p:spPr bwMode="auto">
                <a:xfrm>
                  <a:off x="3000" y="2106"/>
                  <a:ext cx="131" cy="61"/>
                </a:xfrm>
                <a:custGeom>
                  <a:avLst/>
                  <a:gdLst/>
                  <a:ahLst/>
                  <a:cxnLst>
                    <a:cxn ang="0">
                      <a:pos x="131" y="0"/>
                    </a:cxn>
                    <a:cxn ang="0">
                      <a:pos x="131" y="19"/>
                    </a:cxn>
                    <a:cxn ang="0">
                      <a:pos x="0" y="61"/>
                    </a:cxn>
                    <a:cxn ang="0">
                      <a:pos x="0" y="41"/>
                    </a:cxn>
                    <a:cxn ang="0">
                      <a:pos x="131" y="0"/>
                    </a:cxn>
                  </a:cxnLst>
                  <a:rect l="0" t="0" r="r" b="b"/>
                  <a:pathLst>
                    <a:path w="131" h="61">
                      <a:moveTo>
                        <a:pt x="131" y="0"/>
                      </a:moveTo>
                      <a:lnTo>
                        <a:pt x="131" y="19"/>
                      </a:lnTo>
                      <a:lnTo>
                        <a:pt x="0" y="61"/>
                      </a:lnTo>
                      <a:lnTo>
                        <a:pt x="0" y="41"/>
                      </a:lnTo>
                      <a:lnTo>
                        <a:pt x="131" y="0"/>
                      </a:lnTo>
                      <a:close/>
                    </a:path>
                  </a:pathLst>
                </a:custGeom>
                <a:solidFill>
                  <a:srgbClr val="191919"/>
                </a:solidFill>
                <a:ln w="9525">
                  <a:noFill/>
                  <a:round/>
                  <a:headEnd/>
                  <a:tailEnd/>
                </a:ln>
              </p:spPr>
              <p:txBody>
                <a:bodyPr/>
                <a:lstStyle/>
                <a:p>
                  <a:endParaRPr lang="en-US" sz="2000"/>
                </a:p>
              </p:txBody>
            </p:sp>
            <p:sp>
              <p:nvSpPr>
                <p:cNvPr id="581033" name="Freeform 425"/>
                <p:cNvSpPr>
                  <a:spLocks/>
                </p:cNvSpPr>
                <p:nvPr/>
              </p:nvSpPr>
              <p:spPr bwMode="auto">
                <a:xfrm>
                  <a:off x="3000" y="2106"/>
                  <a:ext cx="131" cy="60"/>
                </a:xfrm>
                <a:custGeom>
                  <a:avLst/>
                  <a:gdLst/>
                  <a:ahLst/>
                  <a:cxnLst>
                    <a:cxn ang="0">
                      <a:pos x="131" y="0"/>
                    </a:cxn>
                    <a:cxn ang="0">
                      <a:pos x="131" y="19"/>
                    </a:cxn>
                    <a:cxn ang="0">
                      <a:pos x="0" y="60"/>
                    </a:cxn>
                    <a:cxn ang="0">
                      <a:pos x="0" y="41"/>
                    </a:cxn>
                    <a:cxn ang="0">
                      <a:pos x="131" y="0"/>
                    </a:cxn>
                  </a:cxnLst>
                  <a:rect l="0" t="0" r="r" b="b"/>
                  <a:pathLst>
                    <a:path w="131" h="60">
                      <a:moveTo>
                        <a:pt x="131" y="0"/>
                      </a:moveTo>
                      <a:lnTo>
                        <a:pt x="131" y="19"/>
                      </a:lnTo>
                      <a:lnTo>
                        <a:pt x="0" y="60"/>
                      </a:lnTo>
                      <a:lnTo>
                        <a:pt x="0" y="41"/>
                      </a:lnTo>
                      <a:lnTo>
                        <a:pt x="131" y="0"/>
                      </a:lnTo>
                      <a:close/>
                    </a:path>
                  </a:pathLst>
                </a:custGeom>
                <a:solidFill>
                  <a:srgbClr val="191919"/>
                </a:solidFill>
                <a:ln w="9525">
                  <a:noFill/>
                  <a:round/>
                  <a:headEnd/>
                  <a:tailEnd/>
                </a:ln>
              </p:spPr>
              <p:txBody>
                <a:bodyPr/>
                <a:lstStyle/>
                <a:p>
                  <a:endParaRPr lang="en-US" sz="2000"/>
                </a:p>
              </p:txBody>
            </p:sp>
            <p:sp>
              <p:nvSpPr>
                <p:cNvPr id="581034" name="Freeform 426"/>
                <p:cNvSpPr>
                  <a:spLocks/>
                </p:cNvSpPr>
                <p:nvPr/>
              </p:nvSpPr>
              <p:spPr bwMode="auto">
                <a:xfrm>
                  <a:off x="3000" y="2105"/>
                  <a:ext cx="131" cy="60"/>
                </a:xfrm>
                <a:custGeom>
                  <a:avLst/>
                  <a:gdLst/>
                  <a:ahLst/>
                  <a:cxnLst>
                    <a:cxn ang="0">
                      <a:pos x="131" y="0"/>
                    </a:cxn>
                    <a:cxn ang="0">
                      <a:pos x="131" y="19"/>
                    </a:cxn>
                    <a:cxn ang="0">
                      <a:pos x="0" y="60"/>
                    </a:cxn>
                    <a:cxn ang="0">
                      <a:pos x="0" y="41"/>
                    </a:cxn>
                    <a:cxn ang="0">
                      <a:pos x="131" y="0"/>
                    </a:cxn>
                  </a:cxnLst>
                  <a:rect l="0" t="0" r="r" b="b"/>
                  <a:pathLst>
                    <a:path w="131" h="60">
                      <a:moveTo>
                        <a:pt x="131" y="0"/>
                      </a:moveTo>
                      <a:lnTo>
                        <a:pt x="131" y="19"/>
                      </a:lnTo>
                      <a:lnTo>
                        <a:pt x="0" y="60"/>
                      </a:lnTo>
                      <a:lnTo>
                        <a:pt x="0" y="41"/>
                      </a:lnTo>
                      <a:lnTo>
                        <a:pt x="131" y="0"/>
                      </a:lnTo>
                      <a:close/>
                    </a:path>
                  </a:pathLst>
                </a:custGeom>
                <a:solidFill>
                  <a:srgbClr val="191919"/>
                </a:solidFill>
                <a:ln w="9525">
                  <a:noFill/>
                  <a:round/>
                  <a:headEnd/>
                  <a:tailEnd/>
                </a:ln>
              </p:spPr>
              <p:txBody>
                <a:bodyPr/>
                <a:lstStyle/>
                <a:p>
                  <a:endParaRPr lang="en-US" sz="2000"/>
                </a:p>
              </p:txBody>
            </p:sp>
            <p:sp>
              <p:nvSpPr>
                <p:cNvPr id="581035" name="Freeform 427"/>
                <p:cNvSpPr>
                  <a:spLocks/>
                </p:cNvSpPr>
                <p:nvPr/>
              </p:nvSpPr>
              <p:spPr bwMode="auto">
                <a:xfrm>
                  <a:off x="3000" y="2105"/>
                  <a:ext cx="131" cy="60"/>
                </a:xfrm>
                <a:custGeom>
                  <a:avLst/>
                  <a:gdLst/>
                  <a:ahLst/>
                  <a:cxnLst>
                    <a:cxn ang="0">
                      <a:pos x="131" y="0"/>
                    </a:cxn>
                    <a:cxn ang="0">
                      <a:pos x="131" y="19"/>
                    </a:cxn>
                    <a:cxn ang="0">
                      <a:pos x="0" y="60"/>
                    </a:cxn>
                    <a:cxn ang="0">
                      <a:pos x="0" y="41"/>
                    </a:cxn>
                    <a:cxn ang="0">
                      <a:pos x="131" y="0"/>
                    </a:cxn>
                  </a:cxnLst>
                  <a:rect l="0" t="0" r="r" b="b"/>
                  <a:pathLst>
                    <a:path w="131" h="60">
                      <a:moveTo>
                        <a:pt x="131" y="0"/>
                      </a:moveTo>
                      <a:lnTo>
                        <a:pt x="131" y="19"/>
                      </a:lnTo>
                      <a:lnTo>
                        <a:pt x="0" y="60"/>
                      </a:lnTo>
                      <a:lnTo>
                        <a:pt x="0" y="41"/>
                      </a:lnTo>
                      <a:lnTo>
                        <a:pt x="131" y="0"/>
                      </a:lnTo>
                      <a:close/>
                    </a:path>
                  </a:pathLst>
                </a:custGeom>
                <a:solidFill>
                  <a:srgbClr val="191919"/>
                </a:solidFill>
                <a:ln w="9525">
                  <a:noFill/>
                  <a:round/>
                  <a:headEnd/>
                  <a:tailEnd/>
                </a:ln>
              </p:spPr>
              <p:txBody>
                <a:bodyPr/>
                <a:lstStyle/>
                <a:p>
                  <a:endParaRPr lang="en-US" sz="2000"/>
                </a:p>
              </p:txBody>
            </p:sp>
            <p:sp>
              <p:nvSpPr>
                <p:cNvPr id="581036" name="Freeform 428"/>
                <p:cNvSpPr>
                  <a:spLocks/>
                </p:cNvSpPr>
                <p:nvPr/>
              </p:nvSpPr>
              <p:spPr bwMode="auto">
                <a:xfrm>
                  <a:off x="3000" y="2104"/>
                  <a:ext cx="131" cy="60"/>
                </a:xfrm>
                <a:custGeom>
                  <a:avLst/>
                  <a:gdLst/>
                  <a:ahLst/>
                  <a:cxnLst>
                    <a:cxn ang="0">
                      <a:pos x="131" y="0"/>
                    </a:cxn>
                    <a:cxn ang="0">
                      <a:pos x="131" y="19"/>
                    </a:cxn>
                    <a:cxn ang="0">
                      <a:pos x="0" y="60"/>
                    </a:cxn>
                    <a:cxn ang="0">
                      <a:pos x="0" y="41"/>
                    </a:cxn>
                    <a:cxn ang="0">
                      <a:pos x="131" y="0"/>
                    </a:cxn>
                  </a:cxnLst>
                  <a:rect l="0" t="0" r="r" b="b"/>
                  <a:pathLst>
                    <a:path w="131" h="60">
                      <a:moveTo>
                        <a:pt x="131" y="0"/>
                      </a:moveTo>
                      <a:lnTo>
                        <a:pt x="131" y="19"/>
                      </a:lnTo>
                      <a:lnTo>
                        <a:pt x="0" y="60"/>
                      </a:lnTo>
                      <a:lnTo>
                        <a:pt x="0" y="41"/>
                      </a:lnTo>
                      <a:lnTo>
                        <a:pt x="131" y="0"/>
                      </a:lnTo>
                      <a:close/>
                    </a:path>
                  </a:pathLst>
                </a:custGeom>
                <a:solidFill>
                  <a:srgbClr val="191919"/>
                </a:solidFill>
                <a:ln w="9525">
                  <a:noFill/>
                  <a:round/>
                  <a:headEnd/>
                  <a:tailEnd/>
                </a:ln>
              </p:spPr>
              <p:txBody>
                <a:bodyPr/>
                <a:lstStyle/>
                <a:p>
                  <a:endParaRPr lang="en-US" sz="2000"/>
                </a:p>
              </p:txBody>
            </p:sp>
            <p:sp>
              <p:nvSpPr>
                <p:cNvPr id="581037" name="Freeform 429"/>
                <p:cNvSpPr>
                  <a:spLocks/>
                </p:cNvSpPr>
                <p:nvPr/>
              </p:nvSpPr>
              <p:spPr bwMode="auto">
                <a:xfrm>
                  <a:off x="3000" y="2104"/>
                  <a:ext cx="131" cy="59"/>
                </a:xfrm>
                <a:custGeom>
                  <a:avLst/>
                  <a:gdLst/>
                  <a:ahLst/>
                  <a:cxnLst>
                    <a:cxn ang="0">
                      <a:pos x="131" y="0"/>
                    </a:cxn>
                    <a:cxn ang="0">
                      <a:pos x="131" y="19"/>
                    </a:cxn>
                    <a:cxn ang="0">
                      <a:pos x="0" y="59"/>
                    </a:cxn>
                    <a:cxn ang="0">
                      <a:pos x="0" y="41"/>
                    </a:cxn>
                    <a:cxn ang="0">
                      <a:pos x="131" y="0"/>
                    </a:cxn>
                  </a:cxnLst>
                  <a:rect l="0" t="0" r="r" b="b"/>
                  <a:pathLst>
                    <a:path w="131" h="59">
                      <a:moveTo>
                        <a:pt x="131" y="0"/>
                      </a:moveTo>
                      <a:lnTo>
                        <a:pt x="131" y="19"/>
                      </a:lnTo>
                      <a:lnTo>
                        <a:pt x="0" y="59"/>
                      </a:lnTo>
                      <a:lnTo>
                        <a:pt x="0" y="41"/>
                      </a:lnTo>
                      <a:lnTo>
                        <a:pt x="131" y="0"/>
                      </a:lnTo>
                      <a:close/>
                    </a:path>
                  </a:pathLst>
                </a:custGeom>
                <a:solidFill>
                  <a:srgbClr val="191919"/>
                </a:solidFill>
                <a:ln w="9525">
                  <a:noFill/>
                  <a:round/>
                  <a:headEnd/>
                  <a:tailEnd/>
                </a:ln>
              </p:spPr>
              <p:txBody>
                <a:bodyPr/>
                <a:lstStyle/>
                <a:p>
                  <a:endParaRPr lang="en-US" sz="2000"/>
                </a:p>
              </p:txBody>
            </p:sp>
            <p:sp>
              <p:nvSpPr>
                <p:cNvPr id="581038" name="Freeform 430"/>
                <p:cNvSpPr>
                  <a:spLocks/>
                </p:cNvSpPr>
                <p:nvPr/>
              </p:nvSpPr>
              <p:spPr bwMode="auto">
                <a:xfrm>
                  <a:off x="3000" y="2104"/>
                  <a:ext cx="131" cy="59"/>
                </a:xfrm>
                <a:custGeom>
                  <a:avLst/>
                  <a:gdLst/>
                  <a:ahLst/>
                  <a:cxnLst>
                    <a:cxn ang="0">
                      <a:pos x="131" y="0"/>
                    </a:cxn>
                    <a:cxn ang="0">
                      <a:pos x="131" y="19"/>
                    </a:cxn>
                    <a:cxn ang="0">
                      <a:pos x="0" y="59"/>
                    </a:cxn>
                    <a:cxn ang="0">
                      <a:pos x="0" y="41"/>
                    </a:cxn>
                    <a:cxn ang="0">
                      <a:pos x="131" y="0"/>
                    </a:cxn>
                  </a:cxnLst>
                  <a:rect l="0" t="0" r="r" b="b"/>
                  <a:pathLst>
                    <a:path w="131" h="59">
                      <a:moveTo>
                        <a:pt x="131" y="0"/>
                      </a:moveTo>
                      <a:lnTo>
                        <a:pt x="131" y="19"/>
                      </a:lnTo>
                      <a:lnTo>
                        <a:pt x="0" y="59"/>
                      </a:lnTo>
                      <a:lnTo>
                        <a:pt x="0" y="41"/>
                      </a:lnTo>
                      <a:lnTo>
                        <a:pt x="131" y="0"/>
                      </a:lnTo>
                      <a:close/>
                    </a:path>
                  </a:pathLst>
                </a:custGeom>
                <a:solidFill>
                  <a:srgbClr val="242424"/>
                </a:solidFill>
                <a:ln w="9525">
                  <a:noFill/>
                  <a:round/>
                  <a:headEnd/>
                  <a:tailEnd/>
                </a:ln>
              </p:spPr>
              <p:txBody>
                <a:bodyPr/>
                <a:lstStyle/>
                <a:p>
                  <a:endParaRPr lang="en-US" sz="2000"/>
                </a:p>
              </p:txBody>
            </p:sp>
            <p:sp>
              <p:nvSpPr>
                <p:cNvPr id="581039" name="Freeform 431"/>
                <p:cNvSpPr>
                  <a:spLocks/>
                </p:cNvSpPr>
                <p:nvPr/>
              </p:nvSpPr>
              <p:spPr bwMode="auto">
                <a:xfrm>
                  <a:off x="3000" y="2104"/>
                  <a:ext cx="131" cy="58"/>
                </a:xfrm>
                <a:custGeom>
                  <a:avLst/>
                  <a:gdLst/>
                  <a:ahLst/>
                  <a:cxnLst>
                    <a:cxn ang="0">
                      <a:pos x="131" y="0"/>
                    </a:cxn>
                    <a:cxn ang="0">
                      <a:pos x="131" y="19"/>
                    </a:cxn>
                    <a:cxn ang="0">
                      <a:pos x="0" y="58"/>
                    </a:cxn>
                    <a:cxn ang="0">
                      <a:pos x="0" y="39"/>
                    </a:cxn>
                    <a:cxn ang="0">
                      <a:pos x="131" y="0"/>
                    </a:cxn>
                  </a:cxnLst>
                  <a:rect l="0" t="0" r="r" b="b"/>
                  <a:pathLst>
                    <a:path w="131" h="58">
                      <a:moveTo>
                        <a:pt x="131" y="0"/>
                      </a:moveTo>
                      <a:lnTo>
                        <a:pt x="131" y="19"/>
                      </a:lnTo>
                      <a:lnTo>
                        <a:pt x="0" y="58"/>
                      </a:lnTo>
                      <a:lnTo>
                        <a:pt x="0" y="39"/>
                      </a:lnTo>
                      <a:lnTo>
                        <a:pt x="131" y="0"/>
                      </a:lnTo>
                      <a:close/>
                    </a:path>
                  </a:pathLst>
                </a:custGeom>
                <a:solidFill>
                  <a:srgbClr val="242424"/>
                </a:solidFill>
                <a:ln w="9525">
                  <a:noFill/>
                  <a:round/>
                  <a:headEnd/>
                  <a:tailEnd/>
                </a:ln>
              </p:spPr>
              <p:txBody>
                <a:bodyPr/>
                <a:lstStyle/>
                <a:p>
                  <a:endParaRPr lang="en-US" sz="2000"/>
                </a:p>
              </p:txBody>
            </p:sp>
            <p:sp>
              <p:nvSpPr>
                <p:cNvPr id="581040" name="Freeform 432"/>
                <p:cNvSpPr>
                  <a:spLocks/>
                </p:cNvSpPr>
                <p:nvPr/>
              </p:nvSpPr>
              <p:spPr bwMode="auto">
                <a:xfrm>
                  <a:off x="3000" y="2104"/>
                  <a:ext cx="131" cy="58"/>
                </a:xfrm>
                <a:custGeom>
                  <a:avLst/>
                  <a:gdLst/>
                  <a:ahLst/>
                  <a:cxnLst>
                    <a:cxn ang="0">
                      <a:pos x="131" y="0"/>
                    </a:cxn>
                    <a:cxn ang="0">
                      <a:pos x="131" y="18"/>
                    </a:cxn>
                    <a:cxn ang="0">
                      <a:pos x="0" y="58"/>
                    </a:cxn>
                    <a:cxn ang="0">
                      <a:pos x="0" y="39"/>
                    </a:cxn>
                    <a:cxn ang="0">
                      <a:pos x="131" y="0"/>
                    </a:cxn>
                  </a:cxnLst>
                  <a:rect l="0" t="0" r="r" b="b"/>
                  <a:pathLst>
                    <a:path w="131" h="58">
                      <a:moveTo>
                        <a:pt x="131" y="0"/>
                      </a:moveTo>
                      <a:lnTo>
                        <a:pt x="131" y="18"/>
                      </a:lnTo>
                      <a:lnTo>
                        <a:pt x="0" y="58"/>
                      </a:lnTo>
                      <a:lnTo>
                        <a:pt x="0" y="39"/>
                      </a:lnTo>
                      <a:lnTo>
                        <a:pt x="131" y="0"/>
                      </a:lnTo>
                      <a:close/>
                    </a:path>
                  </a:pathLst>
                </a:custGeom>
                <a:solidFill>
                  <a:srgbClr val="242424"/>
                </a:solidFill>
                <a:ln w="9525">
                  <a:noFill/>
                  <a:round/>
                  <a:headEnd/>
                  <a:tailEnd/>
                </a:ln>
              </p:spPr>
              <p:txBody>
                <a:bodyPr/>
                <a:lstStyle/>
                <a:p>
                  <a:endParaRPr lang="en-US" sz="2000"/>
                </a:p>
              </p:txBody>
            </p:sp>
            <p:sp>
              <p:nvSpPr>
                <p:cNvPr id="581041" name="Freeform 433"/>
                <p:cNvSpPr>
                  <a:spLocks/>
                </p:cNvSpPr>
                <p:nvPr/>
              </p:nvSpPr>
              <p:spPr bwMode="auto">
                <a:xfrm>
                  <a:off x="3000" y="2104"/>
                  <a:ext cx="131" cy="57"/>
                </a:xfrm>
                <a:custGeom>
                  <a:avLst/>
                  <a:gdLst/>
                  <a:ahLst/>
                  <a:cxnLst>
                    <a:cxn ang="0">
                      <a:pos x="131" y="0"/>
                    </a:cxn>
                    <a:cxn ang="0">
                      <a:pos x="131" y="18"/>
                    </a:cxn>
                    <a:cxn ang="0">
                      <a:pos x="0" y="57"/>
                    </a:cxn>
                    <a:cxn ang="0">
                      <a:pos x="0" y="38"/>
                    </a:cxn>
                    <a:cxn ang="0">
                      <a:pos x="131" y="0"/>
                    </a:cxn>
                  </a:cxnLst>
                  <a:rect l="0" t="0" r="r" b="b"/>
                  <a:pathLst>
                    <a:path w="131" h="57">
                      <a:moveTo>
                        <a:pt x="131" y="0"/>
                      </a:moveTo>
                      <a:lnTo>
                        <a:pt x="131" y="18"/>
                      </a:lnTo>
                      <a:lnTo>
                        <a:pt x="0" y="57"/>
                      </a:lnTo>
                      <a:lnTo>
                        <a:pt x="0" y="38"/>
                      </a:lnTo>
                      <a:lnTo>
                        <a:pt x="131" y="0"/>
                      </a:lnTo>
                      <a:close/>
                    </a:path>
                  </a:pathLst>
                </a:custGeom>
                <a:solidFill>
                  <a:srgbClr val="242424"/>
                </a:solidFill>
                <a:ln w="9525">
                  <a:noFill/>
                  <a:round/>
                  <a:headEnd/>
                  <a:tailEnd/>
                </a:ln>
              </p:spPr>
              <p:txBody>
                <a:bodyPr/>
                <a:lstStyle/>
                <a:p>
                  <a:endParaRPr lang="en-US" sz="2000"/>
                </a:p>
              </p:txBody>
            </p:sp>
            <p:sp>
              <p:nvSpPr>
                <p:cNvPr id="581042" name="Freeform 434"/>
                <p:cNvSpPr>
                  <a:spLocks/>
                </p:cNvSpPr>
                <p:nvPr/>
              </p:nvSpPr>
              <p:spPr bwMode="auto">
                <a:xfrm>
                  <a:off x="3000" y="2102"/>
                  <a:ext cx="131" cy="59"/>
                </a:xfrm>
                <a:custGeom>
                  <a:avLst/>
                  <a:gdLst/>
                  <a:ahLst/>
                  <a:cxnLst>
                    <a:cxn ang="0">
                      <a:pos x="131" y="0"/>
                    </a:cxn>
                    <a:cxn ang="0">
                      <a:pos x="131" y="20"/>
                    </a:cxn>
                    <a:cxn ang="0">
                      <a:pos x="0" y="59"/>
                    </a:cxn>
                    <a:cxn ang="0">
                      <a:pos x="0" y="39"/>
                    </a:cxn>
                    <a:cxn ang="0">
                      <a:pos x="131" y="0"/>
                    </a:cxn>
                  </a:cxnLst>
                  <a:rect l="0" t="0" r="r" b="b"/>
                  <a:pathLst>
                    <a:path w="131" h="59">
                      <a:moveTo>
                        <a:pt x="131" y="0"/>
                      </a:moveTo>
                      <a:lnTo>
                        <a:pt x="131" y="20"/>
                      </a:lnTo>
                      <a:lnTo>
                        <a:pt x="0" y="59"/>
                      </a:lnTo>
                      <a:lnTo>
                        <a:pt x="0" y="39"/>
                      </a:lnTo>
                      <a:lnTo>
                        <a:pt x="131" y="0"/>
                      </a:lnTo>
                      <a:close/>
                    </a:path>
                  </a:pathLst>
                </a:custGeom>
                <a:solidFill>
                  <a:srgbClr val="242424"/>
                </a:solidFill>
                <a:ln w="9525">
                  <a:noFill/>
                  <a:round/>
                  <a:headEnd/>
                  <a:tailEnd/>
                </a:ln>
              </p:spPr>
              <p:txBody>
                <a:bodyPr/>
                <a:lstStyle/>
                <a:p>
                  <a:endParaRPr lang="en-US" sz="2000"/>
                </a:p>
              </p:txBody>
            </p:sp>
            <p:sp>
              <p:nvSpPr>
                <p:cNvPr id="581043" name="Freeform 435"/>
                <p:cNvSpPr>
                  <a:spLocks/>
                </p:cNvSpPr>
                <p:nvPr/>
              </p:nvSpPr>
              <p:spPr bwMode="auto">
                <a:xfrm>
                  <a:off x="3000" y="2102"/>
                  <a:ext cx="131" cy="58"/>
                </a:xfrm>
                <a:custGeom>
                  <a:avLst/>
                  <a:gdLst/>
                  <a:ahLst/>
                  <a:cxnLst>
                    <a:cxn ang="0">
                      <a:pos x="131" y="0"/>
                    </a:cxn>
                    <a:cxn ang="0">
                      <a:pos x="131" y="19"/>
                    </a:cxn>
                    <a:cxn ang="0">
                      <a:pos x="0" y="58"/>
                    </a:cxn>
                    <a:cxn ang="0">
                      <a:pos x="0" y="39"/>
                    </a:cxn>
                    <a:cxn ang="0">
                      <a:pos x="131" y="0"/>
                    </a:cxn>
                  </a:cxnLst>
                  <a:rect l="0" t="0" r="r" b="b"/>
                  <a:pathLst>
                    <a:path w="131" h="58">
                      <a:moveTo>
                        <a:pt x="131" y="0"/>
                      </a:moveTo>
                      <a:lnTo>
                        <a:pt x="131" y="19"/>
                      </a:lnTo>
                      <a:lnTo>
                        <a:pt x="0" y="58"/>
                      </a:lnTo>
                      <a:lnTo>
                        <a:pt x="0" y="39"/>
                      </a:lnTo>
                      <a:lnTo>
                        <a:pt x="131" y="0"/>
                      </a:lnTo>
                      <a:close/>
                    </a:path>
                  </a:pathLst>
                </a:custGeom>
                <a:solidFill>
                  <a:srgbClr val="242424"/>
                </a:solidFill>
                <a:ln w="9525">
                  <a:noFill/>
                  <a:round/>
                  <a:headEnd/>
                  <a:tailEnd/>
                </a:ln>
              </p:spPr>
              <p:txBody>
                <a:bodyPr/>
                <a:lstStyle/>
                <a:p>
                  <a:endParaRPr lang="en-US" sz="2000"/>
                </a:p>
              </p:txBody>
            </p:sp>
            <p:sp>
              <p:nvSpPr>
                <p:cNvPr id="581044" name="Freeform 436"/>
                <p:cNvSpPr>
                  <a:spLocks/>
                </p:cNvSpPr>
                <p:nvPr/>
              </p:nvSpPr>
              <p:spPr bwMode="auto">
                <a:xfrm>
                  <a:off x="3000" y="2102"/>
                  <a:ext cx="131" cy="57"/>
                </a:xfrm>
                <a:custGeom>
                  <a:avLst/>
                  <a:gdLst/>
                  <a:ahLst/>
                  <a:cxnLst>
                    <a:cxn ang="0">
                      <a:pos x="131" y="0"/>
                    </a:cxn>
                    <a:cxn ang="0">
                      <a:pos x="131" y="19"/>
                    </a:cxn>
                    <a:cxn ang="0">
                      <a:pos x="0" y="57"/>
                    </a:cxn>
                    <a:cxn ang="0">
                      <a:pos x="0" y="38"/>
                    </a:cxn>
                    <a:cxn ang="0">
                      <a:pos x="131" y="0"/>
                    </a:cxn>
                  </a:cxnLst>
                  <a:rect l="0" t="0" r="r" b="b"/>
                  <a:pathLst>
                    <a:path w="131" h="57">
                      <a:moveTo>
                        <a:pt x="131" y="0"/>
                      </a:moveTo>
                      <a:lnTo>
                        <a:pt x="131" y="19"/>
                      </a:lnTo>
                      <a:lnTo>
                        <a:pt x="0" y="57"/>
                      </a:lnTo>
                      <a:lnTo>
                        <a:pt x="0" y="38"/>
                      </a:lnTo>
                      <a:lnTo>
                        <a:pt x="131" y="0"/>
                      </a:lnTo>
                      <a:close/>
                    </a:path>
                  </a:pathLst>
                </a:custGeom>
                <a:solidFill>
                  <a:srgbClr val="242424"/>
                </a:solidFill>
                <a:ln w="9525">
                  <a:noFill/>
                  <a:round/>
                  <a:headEnd/>
                  <a:tailEnd/>
                </a:ln>
              </p:spPr>
              <p:txBody>
                <a:bodyPr/>
                <a:lstStyle/>
                <a:p>
                  <a:endParaRPr lang="en-US" sz="2000"/>
                </a:p>
              </p:txBody>
            </p:sp>
            <p:sp>
              <p:nvSpPr>
                <p:cNvPr id="581045" name="Freeform 437"/>
                <p:cNvSpPr>
                  <a:spLocks/>
                </p:cNvSpPr>
                <p:nvPr/>
              </p:nvSpPr>
              <p:spPr bwMode="auto">
                <a:xfrm>
                  <a:off x="3000" y="2102"/>
                  <a:ext cx="131" cy="56"/>
                </a:xfrm>
                <a:custGeom>
                  <a:avLst/>
                  <a:gdLst/>
                  <a:ahLst/>
                  <a:cxnLst>
                    <a:cxn ang="0">
                      <a:pos x="131" y="0"/>
                    </a:cxn>
                    <a:cxn ang="0">
                      <a:pos x="131" y="19"/>
                    </a:cxn>
                    <a:cxn ang="0">
                      <a:pos x="0" y="56"/>
                    </a:cxn>
                    <a:cxn ang="0">
                      <a:pos x="0" y="38"/>
                    </a:cxn>
                    <a:cxn ang="0">
                      <a:pos x="131" y="0"/>
                    </a:cxn>
                  </a:cxnLst>
                  <a:rect l="0" t="0" r="r" b="b"/>
                  <a:pathLst>
                    <a:path w="131" h="56">
                      <a:moveTo>
                        <a:pt x="131" y="0"/>
                      </a:moveTo>
                      <a:lnTo>
                        <a:pt x="131" y="19"/>
                      </a:lnTo>
                      <a:lnTo>
                        <a:pt x="0" y="56"/>
                      </a:lnTo>
                      <a:lnTo>
                        <a:pt x="0" y="38"/>
                      </a:lnTo>
                      <a:lnTo>
                        <a:pt x="131" y="0"/>
                      </a:lnTo>
                      <a:close/>
                    </a:path>
                  </a:pathLst>
                </a:custGeom>
                <a:solidFill>
                  <a:srgbClr val="242424"/>
                </a:solidFill>
                <a:ln w="9525">
                  <a:noFill/>
                  <a:round/>
                  <a:headEnd/>
                  <a:tailEnd/>
                </a:ln>
              </p:spPr>
              <p:txBody>
                <a:bodyPr/>
                <a:lstStyle/>
                <a:p>
                  <a:endParaRPr lang="en-US" sz="2000"/>
                </a:p>
              </p:txBody>
            </p:sp>
            <p:sp>
              <p:nvSpPr>
                <p:cNvPr id="581046" name="Freeform 438"/>
                <p:cNvSpPr>
                  <a:spLocks/>
                </p:cNvSpPr>
                <p:nvPr/>
              </p:nvSpPr>
              <p:spPr bwMode="auto">
                <a:xfrm>
                  <a:off x="3000" y="2102"/>
                  <a:ext cx="131" cy="55"/>
                </a:xfrm>
                <a:custGeom>
                  <a:avLst/>
                  <a:gdLst/>
                  <a:ahLst/>
                  <a:cxnLst>
                    <a:cxn ang="0">
                      <a:pos x="131" y="0"/>
                    </a:cxn>
                    <a:cxn ang="0">
                      <a:pos x="131" y="19"/>
                    </a:cxn>
                    <a:cxn ang="0">
                      <a:pos x="0" y="55"/>
                    </a:cxn>
                    <a:cxn ang="0">
                      <a:pos x="0" y="37"/>
                    </a:cxn>
                    <a:cxn ang="0">
                      <a:pos x="131" y="0"/>
                    </a:cxn>
                  </a:cxnLst>
                  <a:rect l="0" t="0" r="r" b="b"/>
                  <a:pathLst>
                    <a:path w="131" h="55">
                      <a:moveTo>
                        <a:pt x="131" y="0"/>
                      </a:moveTo>
                      <a:lnTo>
                        <a:pt x="131" y="19"/>
                      </a:lnTo>
                      <a:lnTo>
                        <a:pt x="0" y="55"/>
                      </a:lnTo>
                      <a:lnTo>
                        <a:pt x="0" y="37"/>
                      </a:lnTo>
                      <a:lnTo>
                        <a:pt x="131" y="0"/>
                      </a:lnTo>
                      <a:close/>
                    </a:path>
                  </a:pathLst>
                </a:custGeom>
                <a:solidFill>
                  <a:srgbClr val="242424"/>
                </a:solidFill>
                <a:ln w="9525">
                  <a:noFill/>
                  <a:round/>
                  <a:headEnd/>
                  <a:tailEnd/>
                </a:ln>
              </p:spPr>
              <p:txBody>
                <a:bodyPr/>
                <a:lstStyle/>
                <a:p>
                  <a:endParaRPr lang="en-US" sz="2000"/>
                </a:p>
              </p:txBody>
            </p:sp>
            <p:sp>
              <p:nvSpPr>
                <p:cNvPr id="581047" name="Freeform 439"/>
                <p:cNvSpPr>
                  <a:spLocks/>
                </p:cNvSpPr>
                <p:nvPr/>
              </p:nvSpPr>
              <p:spPr bwMode="auto">
                <a:xfrm>
                  <a:off x="3000" y="2101"/>
                  <a:ext cx="131" cy="56"/>
                </a:xfrm>
                <a:custGeom>
                  <a:avLst/>
                  <a:gdLst/>
                  <a:ahLst/>
                  <a:cxnLst>
                    <a:cxn ang="0">
                      <a:pos x="131" y="0"/>
                    </a:cxn>
                    <a:cxn ang="0">
                      <a:pos x="131" y="19"/>
                    </a:cxn>
                    <a:cxn ang="0">
                      <a:pos x="0" y="56"/>
                    </a:cxn>
                    <a:cxn ang="0">
                      <a:pos x="0" y="38"/>
                    </a:cxn>
                    <a:cxn ang="0">
                      <a:pos x="131" y="0"/>
                    </a:cxn>
                  </a:cxnLst>
                  <a:rect l="0" t="0" r="r" b="b"/>
                  <a:pathLst>
                    <a:path w="131" h="56">
                      <a:moveTo>
                        <a:pt x="131" y="0"/>
                      </a:moveTo>
                      <a:lnTo>
                        <a:pt x="131" y="19"/>
                      </a:lnTo>
                      <a:lnTo>
                        <a:pt x="0" y="56"/>
                      </a:lnTo>
                      <a:lnTo>
                        <a:pt x="0" y="38"/>
                      </a:lnTo>
                      <a:lnTo>
                        <a:pt x="131" y="0"/>
                      </a:lnTo>
                      <a:close/>
                    </a:path>
                  </a:pathLst>
                </a:custGeom>
                <a:solidFill>
                  <a:srgbClr val="242424"/>
                </a:solidFill>
                <a:ln w="9525">
                  <a:noFill/>
                  <a:round/>
                  <a:headEnd/>
                  <a:tailEnd/>
                </a:ln>
              </p:spPr>
              <p:txBody>
                <a:bodyPr/>
                <a:lstStyle/>
                <a:p>
                  <a:endParaRPr lang="en-US" sz="2000"/>
                </a:p>
              </p:txBody>
            </p:sp>
            <p:sp>
              <p:nvSpPr>
                <p:cNvPr id="581048" name="Freeform 440"/>
                <p:cNvSpPr>
                  <a:spLocks/>
                </p:cNvSpPr>
                <p:nvPr/>
              </p:nvSpPr>
              <p:spPr bwMode="auto">
                <a:xfrm>
                  <a:off x="3000" y="2101"/>
                  <a:ext cx="131" cy="56"/>
                </a:xfrm>
                <a:custGeom>
                  <a:avLst/>
                  <a:gdLst/>
                  <a:ahLst/>
                  <a:cxnLst>
                    <a:cxn ang="0">
                      <a:pos x="131" y="0"/>
                    </a:cxn>
                    <a:cxn ang="0">
                      <a:pos x="131" y="19"/>
                    </a:cxn>
                    <a:cxn ang="0">
                      <a:pos x="0" y="56"/>
                    </a:cxn>
                    <a:cxn ang="0">
                      <a:pos x="0" y="37"/>
                    </a:cxn>
                    <a:cxn ang="0">
                      <a:pos x="131" y="0"/>
                    </a:cxn>
                  </a:cxnLst>
                  <a:rect l="0" t="0" r="r" b="b"/>
                  <a:pathLst>
                    <a:path w="131" h="56">
                      <a:moveTo>
                        <a:pt x="131" y="0"/>
                      </a:moveTo>
                      <a:lnTo>
                        <a:pt x="131" y="19"/>
                      </a:lnTo>
                      <a:lnTo>
                        <a:pt x="0" y="56"/>
                      </a:lnTo>
                      <a:lnTo>
                        <a:pt x="0" y="37"/>
                      </a:lnTo>
                      <a:lnTo>
                        <a:pt x="131" y="0"/>
                      </a:lnTo>
                      <a:close/>
                    </a:path>
                  </a:pathLst>
                </a:custGeom>
                <a:solidFill>
                  <a:srgbClr val="242424"/>
                </a:solidFill>
                <a:ln w="9525">
                  <a:noFill/>
                  <a:round/>
                  <a:headEnd/>
                  <a:tailEnd/>
                </a:ln>
              </p:spPr>
              <p:txBody>
                <a:bodyPr/>
                <a:lstStyle/>
                <a:p>
                  <a:endParaRPr lang="en-US" sz="2000"/>
                </a:p>
              </p:txBody>
            </p:sp>
            <p:sp>
              <p:nvSpPr>
                <p:cNvPr id="581049" name="Freeform 441"/>
                <p:cNvSpPr>
                  <a:spLocks/>
                </p:cNvSpPr>
                <p:nvPr/>
              </p:nvSpPr>
              <p:spPr bwMode="auto">
                <a:xfrm>
                  <a:off x="3000" y="2100"/>
                  <a:ext cx="131" cy="56"/>
                </a:xfrm>
                <a:custGeom>
                  <a:avLst/>
                  <a:gdLst/>
                  <a:ahLst/>
                  <a:cxnLst>
                    <a:cxn ang="0">
                      <a:pos x="131" y="0"/>
                    </a:cxn>
                    <a:cxn ang="0">
                      <a:pos x="131" y="19"/>
                    </a:cxn>
                    <a:cxn ang="0">
                      <a:pos x="0" y="56"/>
                    </a:cxn>
                    <a:cxn ang="0">
                      <a:pos x="0" y="38"/>
                    </a:cxn>
                    <a:cxn ang="0">
                      <a:pos x="131" y="0"/>
                    </a:cxn>
                  </a:cxnLst>
                  <a:rect l="0" t="0" r="r" b="b"/>
                  <a:pathLst>
                    <a:path w="131" h="56">
                      <a:moveTo>
                        <a:pt x="131" y="0"/>
                      </a:moveTo>
                      <a:lnTo>
                        <a:pt x="131" y="19"/>
                      </a:lnTo>
                      <a:lnTo>
                        <a:pt x="0" y="56"/>
                      </a:lnTo>
                      <a:lnTo>
                        <a:pt x="0" y="38"/>
                      </a:lnTo>
                      <a:lnTo>
                        <a:pt x="131" y="0"/>
                      </a:lnTo>
                      <a:close/>
                    </a:path>
                  </a:pathLst>
                </a:custGeom>
                <a:solidFill>
                  <a:srgbClr val="242424"/>
                </a:solidFill>
                <a:ln w="9525">
                  <a:noFill/>
                  <a:round/>
                  <a:headEnd/>
                  <a:tailEnd/>
                </a:ln>
              </p:spPr>
              <p:txBody>
                <a:bodyPr/>
                <a:lstStyle/>
                <a:p>
                  <a:endParaRPr lang="en-US" sz="2000"/>
                </a:p>
              </p:txBody>
            </p:sp>
            <p:sp>
              <p:nvSpPr>
                <p:cNvPr id="581050" name="Freeform 442"/>
                <p:cNvSpPr>
                  <a:spLocks/>
                </p:cNvSpPr>
                <p:nvPr/>
              </p:nvSpPr>
              <p:spPr bwMode="auto">
                <a:xfrm>
                  <a:off x="3000" y="2100"/>
                  <a:ext cx="131" cy="56"/>
                </a:xfrm>
                <a:custGeom>
                  <a:avLst/>
                  <a:gdLst/>
                  <a:ahLst/>
                  <a:cxnLst>
                    <a:cxn ang="0">
                      <a:pos x="131" y="0"/>
                    </a:cxn>
                    <a:cxn ang="0">
                      <a:pos x="131" y="19"/>
                    </a:cxn>
                    <a:cxn ang="0">
                      <a:pos x="0" y="56"/>
                    </a:cxn>
                    <a:cxn ang="0">
                      <a:pos x="0" y="37"/>
                    </a:cxn>
                    <a:cxn ang="0">
                      <a:pos x="131" y="0"/>
                    </a:cxn>
                  </a:cxnLst>
                  <a:rect l="0" t="0" r="r" b="b"/>
                  <a:pathLst>
                    <a:path w="131" h="56">
                      <a:moveTo>
                        <a:pt x="131" y="0"/>
                      </a:moveTo>
                      <a:lnTo>
                        <a:pt x="131" y="19"/>
                      </a:lnTo>
                      <a:lnTo>
                        <a:pt x="0" y="56"/>
                      </a:lnTo>
                      <a:lnTo>
                        <a:pt x="0" y="37"/>
                      </a:lnTo>
                      <a:lnTo>
                        <a:pt x="131" y="0"/>
                      </a:lnTo>
                      <a:close/>
                    </a:path>
                  </a:pathLst>
                </a:custGeom>
                <a:solidFill>
                  <a:srgbClr val="242424"/>
                </a:solidFill>
                <a:ln w="9525">
                  <a:noFill/>
                  <a:round/>
                  <a:headEnd/>
                  <a:tailEnd/>
                </a:ln>
              </p:spPr>
              <p:txBody>
                <a:bodyPr/>
                <a:lstStyle/>
                <a:p>
                  <a:endParaRPr lang="en-US" sz="2000"/>
                </a:p>
              </p:txBody>
            </p:sp>
            <p:sp>
              <p:nvSpPr>
                <p:cNvPr id="581051" name="Freeform 443"/>
                <p:cNvSpPr>
                  <a:spLocks/>
                </p:cNvSpPr>
                <p:nvPr/>
              </p:nvSpPr>
              <p:spPr bwMode="auto">
                <a:xfrm>
                  <a:off x="3000" y="2100"/>
                  <a:ext cx="131" cy="55"/>
                </a:xfrm>
                <a:custGeom>
                  <a:avLst/>
                  <a:gdLst/>
                  <a:ahLst/>
                  <a:cxnLst>
                    <a:cxn ang="0">
                      <a:pos x="131" y="0"/>
                    </a:cxn>
                    <a:cxn ang="0">
                      <a:pos x="131" y="19"/>
                    </a:cxn>
                    <a:cxn ang="0">
                      <a:pos x="0" y="55"/>
                    </a:cxn>
                    <a:cxn ang="0">
                      <a:pos x="0" y="36"/>
                    </a:cxn>
                    <a:cxn ang="0">
                      <a:pos x="131" y="0"/>
                    </a:cxn>
                  </a:cxnLst>
                  <a:rect l="0" t="0" r="r" b="b"/>
                  <a:pathLst>
                    <a:path w="131" h="55">
                      <a:moveTo>
                        <a:pt x="131" y="0"/>
                      </a:moveTo>
                      <a:lnTo>
                        <a:pt x="131" y="19"/>
                      </a:lnTo>
                      <a:lnTo>
                        <a:pt x="0" y="55"/>
                      </a:lnTo>
                      <a:lnTo>
                        <a:pt x="0" y="36"/>
                      </a:lnTo>
                      <a:lnTo>
                        <a:pt x="131" y="0"/>
                      </a:lnTo>
                      <a:close/>
                    </a:path>
                  </a:pathLst>
                </a:custGeom>
                <a:solidFill>
                  <a:srgbClr val="242424"/>
                </a:solidFill>
                <a:ln w="9525">
                  <a:noFill/>
                  <a:round/>
                  <a:headEnd/>
                  <a:tailEnd/>
                </a:ln>
              </p:spPr>
              <p:txBody>
                <a:bodyPr/>
                <a:lstStyle/>
                <a:p>
                  <a:endParaRPr lang="en-US" sz="2000"/>
                </a:p>
              </p:txBody>
            </p:sp>
            <p:sp>
              <p:nvSpPr>
                <p:cNvPr id="581052" name="Freeform 444"/>
                <p:cNvSpPr>
                  <a:spLocks/>
                </p:cNvSpPr>
                <p:nvPr/>
              </p:nvSpPr>
              <p:spPr bwMode="auto">
                <a:xfrm>
                  <a:off x="3000" y="2100"/>
                  <a:ext cx="131" cy="55"/>
                </a:xfrm>
                <a:custGeom>
                  <a:avLst/>
                  <a:gdLst/>
                  <a:ahLst/>
                  <a:cxnLst>
                    <a:cxn ang="0">
                      <a:pos x="131" y="0"/>
                    </a:cxn>
                    <a:cxn ang="0">
                      <a:pos x="131" y="19"/>
                    </a:cxn>
                    <a:cxn ang="0">
                      <a:pos x="0" y="55"/>
                    </a:cxn>
                    <a:cxn ang="0">
                      <a:pos x="0" y="35"/>
                    </a:cxn>
                    <a:cxn ang="0">
                      <a:pos x="131" y="0"/>
                    </a:cxn>
                  </a:cxnLst>
                  <a:rect l="0" t="0" r="r" b="b"/>
                  <a:pathLst>
                    <a:path w="131" h="55">
                      <a:moveTo>
                        <a:pt x="131" y="0"/>
                      </a:moveTo>
                      <a:lnTo>
                        <a:pt x="131" y="19"/>
                      </a:lnTo>
                      <a:lnTo>
                        <a:pt x="0" y="55"/>
                      </a:lnTo>
                      <a:lnTo>
                        <a:pt x="0" y="35"/>
                      </a:lnTo>
                      <a:lnTo>
                        <a:pt x="131" y="0"/>
                      </a:lnTo>
                      <a:close/>
                    </a:path>
                  </a:pathLst>
                </a:custGeom>
                <a:solidFill>
                  <a:srgbClr val="242424"/>
                </a:solidFill>
                <a:ln w="9525">
                  <a:noFill/>
                  <a:round/>
                  <a:headEnd/>
                  <a:tailEnd/>
                </a:ln>
              </p:spPr>
              <p:txBody>
                <a:bodyPr/>
                <a:lstStyle/>
                <a:p>
                  <a:endParaRPr lang="en-US" sz="2000"/>
                </a:p>
              </p:txBody>
            </p:sp>
            <p:sp>
              <p:nvSpPr>
                <p:cNvPr id="581053" name="Freeform 445"/>
                <p:cNvSpPr>
                  <a:spLocks/>
                </p:cNvSpPr>
                <p:nvPr/>
              </p:nvSpPr>
              <p:spPr bwMode="auto">
                <a:xfrm>
                  <a:off x="3000" y="2100"/>
                  <a:ext cx="131" cy="54"/>
                </a:xfrm>
                <a:custGeom>
                  <a:avLst/>
                  <a:gdLst/>
                  <a:ahLst/>
                  <a:cxnLst>
                    <a:cxn ang="0">
                      <a:pos x="131" y="0"/>
                    </a:cxn>
                    <a:cxn ang="0">
                      <a:pos x="131" y="18"/>
                    </a:cxn>
                    <a:cxn ang="0">
                      <a:pos x="0" y="54"/>
                    </a:cxn>
                    <a:cxn ang="0">
                      <a:pos x="0" y="35"/>
                    </a:cxn>
                    <a:cxn ang="0">
                      <a:pos x="131" y="0"/>
                    </a:cxn>
                  </a:cxnLst>
                  <a:rect l="0" t="0" r="r" b="b"/>
                  <a:pathLst>
                    <a:path w="131" h="54">
                      <a:moveTo>
                        <a:pt x="131" y="0"/>
                      </a:moveTo>
                      <a:lnTo>
                        <a:pt x="131" y="18"/>
                      </a:lnTo>
                      <a:lnTo>
                        <a:pt x="0" y="54"/>
                      </a:lnTo>
                      <a:lnTo>
                        <a:pt x="0" y="35"/>
                      </a:lnTo>
                      <a:lnTo>
                        <a:pt x="131" y="0"/>
                      </a:lnTo>
                      <a:close/>
                    </a:path>
                  </a:pathLst>
                </a:custGeom>
                <a:solidFill>
                  <a:srgbClr val="242424"/>
                </a:solidFill>
                <a:ln w="9525">
                  <a:noFill/>
                  <a:round/>
                  <a:headEnd/>
                  <a:tailEnd/>
                </a:ln>
              </p:spPr>
              <p:txBody>
                <a:bodyPr/>
                <a:lstStyle/>
                <a:p>
                  <a:endParaRPr lang="en-US" sz="2000"/>
                </a:p>
              </p:txBody>
            </p:sp>
            <p:sp>
              <p:nvSpPr>
                <p:cNvPr id="581054" name="Freeform 446"/>
                <p:cNvSpPr>
                  <a:spLocks/>
                </p:cNvSpPr>
                <p:nvPr/>
              </p:nvSpPr>
              <p:spPr bwMode="auto">
                <a:xfrm>
                  <a:off x="3000" y="2099"/>
                  <a:ext cx="131" cy="54"/>
                </a:xfrm>
                <a:custGeom>
                  <a:avLst/>
                  <a:gdLst/>
                  <a:ahLst/>
                  <a:cxnLst>
                    <a:cxn ang="0">
                      <a:pos x="131" y="0"/>
                    </a:cxn>
                    <a:cxn ang="0">
                      <a:pos x="131" y="19"/>
                    </a:cxn>
                    <a:cxn ang="0">
                      <a:pos x="0" y="54"/>
                    </a:cxn>
                    <a:cxn ang="0">
                      <a:pos x="0" y="36"/>
                    </a:cxn>
                    <a:cxn ang="0">
                      <a:pos x="131" y="0"/>
                    </a:cxn>
                  </a:cxnLst>
                  <a:rect l="0" t="0" r="r" b="b"/>
                  <a:pathLst>
                    <a:path w="131" h="54">
                      <a:moveTo>
                        <a:pt x="131" y="0"/>
                      </a:moveTo>
                      <a:lnTo>
                        <a:pt x="131" y="19"/>
                      </a:lnTo>
                      <a:lnTo>
                        <a:pt x="0" y="54"/>
                      </a:lnTo>
                      <a:lnTo>
                        <a:pt x="0" y="36"/>
                      </a:lnTo>
                      <a:lnTo>
                        <a:pt x="131" y="0"/>
                      </a:lnTo>
                      <a:close/>
                    </a:path>
                  </a:pathLst>
                </a:custGeom>
                <a:solidFill>
                  <a:srgbClr val="323232"/>
                </a:solidFill>
                <a:ln w="9525">
                  <a:noFill/>
                  <a:round/>
                  <a:headEnd/>
                  <a:tailEnd/>
                </a:ln>
              </p:spPr>
              <p:txBody>
                <a:bodyPr/>
                <a:lstStyle/>
                <a:p>
                  <a:endParaRPr lang="en-US" sz="2000"/>
                </a:p>
              </p:txBody>
            </p:sp>
            <p:sp>
              <p:nvSpPr>
                <p:cNvPr id="581055" name="Freeform 447"/>
                <p:cNvSpPr>
                  <a:spLocks/>
                </p:cNvSpPr>
                <p:nvPr/>
              </p:nvSpPr>
              <p:spPr bwMode="auto">
                <a:xfrm>
                  <a:off x="3000" y="2099"/>
                  <a:ext cx="131" cy="54"/>
                </a:xfrm>
                <a:custGeom>
                  <a:avLst/>
                  <a:gdLst/>
                  <a:ahLst/>
                  <a:cxnLst>
                    <a:cxn ang="0">
                      <a:pos x="131" y="0"/>
                    </a:cxn>
                    <a:cxn ang="0">
                      <a:pos x="131" y="18"/>
                    </a:cxn>
                    <a:cxn ang="0">
                      <a:pos x="0" y="54"/>
                    </a:cxn>
                    <a:cxn ang="0">
                      <a:pos x="0" y="36"/>
                    </a:cxn>
                    <a:cxn ang="0">
                      <a:pos x="131" y="0"/>
                    </a:cxn>
                  </a:cxnLst>
                  <a:rect l="0" t="0" r="r" b="b"/>
                  <a:pathLst>
                    <a:path w="131" h="54">
                      <a:moveTo>
                        <a:pt x="131" y="0"/>
                      </a:moveTo>
                      <a:lnTo>
                        <a:pt x="131" y="18"/>
                      </a:lnTo>
                      <a:lnTo>
                        <a:pt x="0" y="54"/>
                      </a:lnTo>
                      <a:lnTo>
                        <a:pt x="0" y="36"/>
                      </a:lnTo>
                      <a:lnTo>
                        <a:pt x="131" y="0"/>
                      </a:lnTo>
                      <a:close/>
                    </a:path>
                  </a:pathLst>
                </a:custGeom>
                <a:solidFill>
                  <a:srgbClr val="323232"/>
                </a:solidFill>
                <a:ln w="9525">
                  <a:noFill/>
                  <a:round/>
                  <a:headEnd/>
                  <a:tailEnd/>
                </a:ln>
              </p:spPr>
              <p:txBody>
                <a:bodyPr/>
                <a:lstStyle/>
                <a:p>
                  <a:endParaRPr lang="en-US" sz="2000"/>
                </a:p>
              </p:txBody>
            </p:sp>
            <p:sp>
              <p:nvSpPr>
                <p:cNvPr id="581056" name="Freeform 448"/>
                <p:cNvSpPr>
                  <a:spLocks/>
                </p:cNvSpPr>
                <p:nvPr/>
              </p:nvSpPr>
              <p:spPr bwMode="auto">
                <a:xfrm>
                  <a:off x="3000" y="2099"/>
                  <a:ext cx="131" cy="53"/>
                </a:xfrm>
                <a:custGeom>
                  <a:avLst/>
                  <a:gdLst/>
                  <a:ahLst/>
                  <a:cxnLst>
                    <a:cxn ang="0">
                      <a:pos x="131" y="0"/>
                    </a:cxn>
                    <a:cxn ang="0">
                      <a:pos x="131" y="18"/>
                    </a:cxn>
                    <a:cxn ang="0">
                      <a:pos x="0" y="53"/>
                    </a:cxn>
                    <a:cxn ang="0">
                      <a:pos x="0" y="35"/>
                    </a:cxn>
                    <a:cxn ang="0">
                      <a:pos x="131" y="0"/>
                    </a:cxn>
                  </a:cxnLst>
                  <a:rect l="0" t="0" r="r" b="b"/>
                  <a:pathLst>
                    <a:path w="131" h="53">
                      <a:moveTo>
                        <a:pt x="131" y="0"/>
                      </a:moveTo>
                      <a:lnTo>
                        <a:pt x="131" y="18"/>
                      </a:lnTo>
                      <a:lnTo>
                        <a:pt x="0" y="53"/>
                      </a:lnTo>
                      <a:lnTo>
                        <a:pt x="0" y="35"/>
                      </a:lnTo>
                      <a:lnTo>
                        <a:pt x="131" y="0"/>
                      </a:lnTo>
                      <a:close/>
                    </a:path>
                  </a:pathLst>
                </a:custGeom>
                <a:solidFill>
                  <a:srgbClr val="323232"/>
                </a:solidFill>
                <a:ln w="9525">
                  <a:noFill/>
                  <a:round/>
                  <a:headEnd/>
                  <a:tailEnd/>
                </a:ln>
              </p:spPr>
              <p:txBody>
                <a:bodyPr/>
                <a:lstStyle/>
                <a:p>
                  <a:endParaRPr lang="en-US" sz="2000"/>
                </a:p>
              </p:txBody>
            </p:sp>
            <p:sp>
              <p:nvSpPr>
                <p:cNvPr id="581057" name="Freeform 449"/>
                <p:cNvSpPr>
                  <a:spLocks/>
                </p:cNvSpPr>
                <p:nvPr/>
              </p:nvSpPr>
              <p:spPr bwMode="auto">
                <a:xfrm>
                  <a:off x="3000" y="2098"/>
                  <a:ext cx="131" cy="54"/>
                </a:xfrm>
                <a:custGeom>
                  <a:avLst/>
                  <a:gdLst/>
                  <a:ahLst/>
                  <a:cxnLst>
                    <a:cxn ang="0">
                      <a:pos x="131" y="0"/>
                    </a:cxn>
                    <a:cxn ang="0">
                      <a:pos x="131" y="18"/>
                    </a:cxn>
                    <a:cxn ang="0">
                      <a:pos x="0" y="54"/>
                    </a:cxn>
                    <a:cxn ang="0">
                      <a:pos x="0" y="35"/>
                    </a:cxn>
                    <a:cxn ang="0">
                      <a:pos x="131" y="0"/>
                    </a:cxn>
                  </a:cxnLst>
                  <a:rect l="0" t="0" r="r" b="b"/>
                  <a:pathLst>
                    <a:path w="131" h="54">
                      <a:moveTo>
                        <a:pt x="131" y="0"/>
                      </a:moveTo>
                      <a:lnTo>
                        <a:pt x="131" y="18"/>
                      </a:lnTo>
                      <a:lnTo>
                        <a:pt x="0" y="54"/>
                      </a:lnTo>
                      <a:lnTo>
                        <a:pt x="0" y="35"/>
                      </a:lnTo>
                      <a:lnTo>
                        <a:pt x="131" y="0"/>
                      </a:lnTo>
                      <a:close/>
                    </a:path>
                  </a:pathLst>
                </a:custGeom>
                <a:solidFill>
                  <a:srgbClr val="323232"/>
                </a:solidFill>
                <a:ln w="9525">
                  <a:noFill/>
                  <a:round/>
                  <a:headEnd/>
                  <a:tailEnd/>
                </a:ln>
              </p:spPr>
              <p:txBody>
                <a:bodyPr/>
                <a:lstStyle/>
                <a:p>
                  <a:endParaRPr lang="en-US" sz="2000"/>
                </a:p>
              </p:txBody>
            </p:sp>
            <p:sp>
              <p:nvSpPr>
                <p:cNvPr id="581058" name="Freeform 450"/>
                <p:cNvSpPr>
                  <a:spLocks/>
                </p:cNvSpPr>
                <p:nvPr/>
              </p:nvSpPr>
              <p:spPr bwMode="auto">
                <a:xfrm>
                  <a:off x="3000" y="2098"/>
                  <a:ext cx="131" cy="54"/>
                </a:xfrm>
                <a:custGeom>
                  <a:avLst/>
                  <a:gdLst/>
                  <a:ahLst/>
                  <a:cxnLst>
                    <a:cxn ang="0">
                      <a:pos x="131" y="0"/>
                    </a:cxn>
                    <a:cxn ang="0">
                      <a:pos x="131" y="18"/>
                    </a:cxn>
                    <a:cxn ang="0">
                      <a:pos x="0" y="54"/>
                    </a:cxn>
                    <a:cxn ang="0">
                      <a:pos x="0" y="35"/>
                    </a:cxn>
                    <a:cxn ang="0">
                      <a:pos x="131" y="0"/>
                    </a:cxn>
                  </a:cxnLst>
                  <a:rect l="0" t="0" r="r" b="b"/>
                  <a:pathLst>
                    <a:path w="131" h="54">
                      <a:moveTo>
                        <a:pt x="131" y="0"/>
                      </a:moveTo>
                      <a:lnTo>
                        <a:pt x="131" y="18"/>
                      </a:lnTo>
                      <a:lnTo>
                        <a:pt x="0" y="54"/>
                      </a:lnTo>
                      <a:lnTo>
                        <a:pt x="0" y="35"/>
                      </a:lnTo>
                      <a:lnTo>
                        <a:pt x="131" y="0"/>
                      </a:lnTo>
                      <a:close/>
                    </a:path>
                  </a:pathLst>
                </a:custGeom>
                <a:solidFill>
                  <a:srgbClr val="323232"/>
                </a:solidFill>
                <a:ln w="9525">
                  <a:noFill/>
                  <a:round/>
                  <a:headEnd/>
                  <a:tailEnd/>
                </a:ln>
              </p:spPr>
              <p:txBody>
                <a:bodyPr/>
                <a:lstStyle/>
                <a:p>
                  <a:endParaRPr lang="en-US" sz="2000"/>
                </a:p>
              </p:txBody>
            </p:sp>
            <p:sp>
              <p:nvSpPr>
                <p:cNvPr id="581059" name="Freeform 451"/>
                <p:cNvSpPr>
                  <a:spLocks/>
                </p:cNvSpPr>
                <p:nvPr/>
              </p:nvSpPr>
              <p:spPr bwMode="auto">
                <a:xfrm>
                  <a:off x="3000" y="2098"/>
                  <a:ext cx="131" cy="52"/>
                </a:xfrm>
                <a:custGeom>
                  <a:avLst/>
                  <a:gdLst/>
                  <a:ahLst/>
                  <a:cxnLst>
                    <a:cxn ang="0">
                      <a:pos x="131" y="0"/>
                    </a:cxn>
                    <a:cxn ang="0">
                      <a:pos x="131" y="18"/>
                    </a:cxn>
                    <a:cxn ang="0">
                      <a:pos x="0" y="52"/>
                    </a:cxn>
                    <a:cxn ang="0">
                      <a:pos x="0" y="35"/>
                    </a:cxn>
                    <a:cxn ang="0">
                      <a:pos x="131" y="0"/>
                    </a:cxn>
                  </a:cxnLst>
                  <a:rect l="0" t="0" r="r" b="b"/>
                  <a:pathLst>
                    <a:path w="131" h="52">
                      <a:moveTo>
                        <a:pt x="131" y="0"/>
                      </a:moveTo>
                      <a:lnTo>
                        <a:pt x="131" y="18"/>
                      </a:lnTo>
                      <a:lnTo>
                        <a:pt x="0" y="52"/>
                      </a:lnTo>
                      <a:lnTo>
                        <a:pt x="0" y="35"/>
                      </a:lnTo>
                      <a:lnTo>
                        <a:pt x="131" y="0"/>
                      </a:lnTo>
                      <a:close/>
                    </a:path>
                  </a:pathLst>
                </a:custGeom>
                <a:solidFill>
                  <a:srgbClr val="323232"/>
                </a:solidFill>
                <a:ln w="9525">
                  <a:noFill/>
                  <a:round/>
                  <a:headEnd/>
                  <a:tailEnd/>
                </a:ln>
              </p:spPr>
              <p:txBody>
                <a:bodyPr/>
                <a:lstStyle/>
                <a:p>
                  <a:endParaRPr lang="en-US" sz="2000"/>
                </a:p>
              </p:txBody>
            </p:sp>
            <p:sp>
              <p:nvSpPr>
                <p:cNvPr id="581060" name="Freeform 452"/>
                <p:cNvSpPr>
                  <a:spLocks/>
                </p:cNvSpPr>
                <p:nvPr/>
              </p:nvSpPr>
              <p:spPr bwMode="auto">
                <a:xfrm>
                  <a:off x="3000" y="2098"/>
                  <a:ext cx="131" cy="52"/>
                </a:xfrm>
                <a:custGeom>
                  <a:avLst/>
                  <a:gdLst/>
                  <a:ahLst/>
                  <a:cxnLst>
                    <a:cxn ang="0">
                      <a:pos x="131" y="0"/>
                    </a:cxn>
                    <a:cxn ang="0">
                      <a:pos x="131" y="18"/>
                    </a:cxn>
                    <a:cxn ang="0">
                      <a:pos x="0" y="52"/>
                    </a:cxn>
                    <a:cxn ang="0">
                      <a:pos x="0" y="34"/>
                    </a:cxn>
                    <a:cxn ang="0">
                      <a:pos x="131" y="0"/>
                    </a:cxn>
                  </a:cxnLst>
                  <a:rect l="0" t="0" r="r" b="b"/>
                  <a:pathLst>
                    <a:path w="131" h="52">
                      <a:moveTo>
                        <a:pt x="131" y="0"/>
                      </a:moveTo>
                      <a:lnTo>
                        <a:pt x="131" y="18"/>
                      </a:lnTo>
                      <a:lnTo>
                        <a:pt x="0" y="52"/>
                      </a:lnTo>
                      <a:lnTo>
                        <a:pt x="0" y="34"/>
                      </a:lnTo>
                      <a:lnTo>
                        <a:pt x="131" y="0"/>
                      </a:lnTo>
                      <a:close/>
                    </a:path>
                  </a:pathLst>
                </a:custGeom>
                <a:solidFill>
                  <a:srgbClr val="323232"/>
                </a:solidFill>
                <a:ln w="9525">
                  <a:noFill/>
                  <a:round/>
                  <a:headEnd/>
                  <a:tailEnd/>
                </a:ln>
              </p:spPr>
              <p:txBody>
                <a:bodyPr/>
                <a:lstStyle/>
                <a:p>
                  <a:endParaRPr lang="en-US" sz="2000"/>
                </a:p>
              </p:txBody>
            </p:sp>
            <p:sp>
              <p:nvSpPr>
                <p:cNvPr id="581061" name="Freeform 453"/>
                <p:cNvSpPr>
                  <a:spLocks/>
                </p:cNvSpPr>
                <p:nvPr/>
              </p:nvSpPr>
              <p:spPr bwMode="auto">
                <a:xfrm>
                  <a:off x="3000" y="2097"/>
                  <a:ext cx="131" cy="52"/>
                </a:xfrm>
                <a:custGeom>
                  <a:avLst/>
                  <a:gdLst/>
                  <a:ahLst/>
                  <a:cxnLst>
                    <a:cxn ang="0">
                      <a:pos x="131" y="0"/>
                    </a:cxn>
                    <a:cxn ang="0">
                      <a:pos x="131" y="18"/>
                    </a:cxn>
                    <a:cxn ang="0">
                      <a:pos x="0" y="52"/>
                    </a:cxn>
                    <a:cxn ang="0">
                      <a:pos x="0" y="34"/>
                    </a:cxn>
                    <a:cxn ang="0">
                      <a:pos x="131" y="0"/>
                    </a:cxn>
                  </a:cxnLst>
                  <a:rect l="0" t="0" r="r" b="b"/>
                  <a:pathLst>
                    <a:path w="131" h="52">
                      <a:moveTo>
                        <a:pt x="131" y="0"/>
                      </a:moveTo>
                      <a:lnTo>
                        <a:pt x="131" y="18"/>
                      </a:lnTo>
                      <a:lnTo>
                        <a:pt x="0" y="52"/>
                      </a:lnTo>
                      <a:lnTo>
                        <a:pt x="0" y="34"/>
                      </a:lnTo>
                      <a:lnTo>
                        <a:pt x="131" y="0"/>
                      </a:lnTo>
                      <a:close/>
                    </a:path>
                  </a:pathLst>
                </a:custGeom>
                <a:solidFill>
                  <a:srgbClr val="323232"/>
                </a:solidFill>
                <a:ln w="9525">
                  <a:noFill/>
                  <a:round/>
                  <a:headEnd/>
                  <a:tailEnd/>
                </a:ln>
              </p:spPr>
              <p:txBody>
                <a:bodyPr/>
                <a:lstStyle/>
                <a:p>
                  <a:endParaRPr lang="en-US" sz="2000"/>
                </a:p>
              </p:txBody>
            </p:sp>
            <p:sp>
              <p:nvSpPr>
                <p:cNvPr id="581062" name="Freeform 454"/>
                <p:cNvSpPr>
                  <a:spLocks/>
                </p:cNvSpPr>
                <p:nvPr/>
              </p:nvSpPr>
              <p:spPr bwMode="auto">
                <a:xfrm>
                  <a:off x="3000" y="2097"/>
                  <a:ext cx="131" cy="51"/>
                </a:xfrm>
                <a:custGeom>
                  <a:avLst/>
                  <a:gdLst/>
                  <a:ahLst/>
                  <a:cxnLst>
                    <a:cxn ang="0">
                      <a:pos x="131" y="0"/>
                    </a:cxn>
                    <a:cxn ang="0">
                      <a:pos x="131" y="18"/>
                    </a:cxn>
                    <a:cxn ang="0">
                      <a:pos x="0" y="51"/>
                    </a:cxn>
                    <a:cxn ang="0">
                      <a:pos x="0" y="33"/>
                    </a:cxn>
                    <a:cxn ang="0">
                      <a:pos x="131" y="0"/>
                    </a:cxn>
                  </a:cxnLst>
                  <a:rect l="0" t="0" r="r" b="b"/>
                  <a:pathLst>
                    <a:path w="131" h="51">
                      <a:moveTo>
                        <a:pt x="131" y="0"/>
                      </a:moveTo>
                      <a:lnTo>
                        <a:pt x="131" y="18"/>
                      </a:lnTo>
                      <a:lnTo>
                        <a:pt x="0" y="51"/>
                      </a:lnTo>
                      <a:lnTo>
                        <a:pt x="0" y="33"/>
                      </a:lnTo>
                      <a:lnTo>
                        <a:pt x="131" y="0"/>
                      </a:lnTo>
                      <a:close/>
                    </a:path>
                  </a:pathLst>
                </a:custGeom>
                <a:solidFill>
                  <a:srgbClr val="323232"/>
                </a:solidFill>
                <a:ln w="9525">
                  <a:noFill/>
                  <a:round/>
                  <a:headEnd/>
                  <a:tailEnd/>
                </a:ln>
              </p:spPr>
              <p:txBody>
                <a:bodyPr/>
                <a:lstStyle/>
                <a:p>
                  <a:endParaRPr lang="en-US" sz="2000"/>
                </a:p>
              </p:txBody>
            </p:sp>
            <p:sp>
              <p:nvSpPr>
                <p:cNvPr id="581063" name="Freeform 455"/>
                <p:cNvSpPr>
                  <a:spLocks/>
                </p:cNvSpPr>
                <p:nvPr/>
              </p:nvSpPr>
              <p:spPr bwMode="auto">
                <a:xfrm>
                  <a:off x="3000" y="2097"/>
                  <a:ext cx="131" cy="50"/>
                </a:xfrm>
                <a:custGeom>
                  <a:avLst/>
                  <a:gdLst/>
                  <a:ahLst/>
                  <a:cxnLst>
                    <a:cxn ang="0">
                      <a:pos x="131" y="0"/>
                    </a:cxn>
                    <a:cxn ang="0">
                      <a:pos x="131" y="18"/>
                    </a:cxn>
                    <a:cxn ang="0">
                      <a:pos x="0" y="50"/>
                    </a:cxn>
                    <a:cxn ang="0">
                      <a:pos x="0" y="32"/>
                    </a:cxn>
                    <a:cxn ang="0">
                      <a:pos x="131" y="0"/>
                    </a:cxn>
                  </a:cxnLst>
                  <a:rect l="0" t="0" r="r" b="b"/>
                  <a:pathLst>
                    <a:path w="131" h="50">
                      <a:moveTo>
                        <a:pt x="131" y="0"/>
                      </a:moveTo>
                      <a:lnTo>
                        <a:pt x="131" y="18"/>
                      </a:lnTo>
                      <a:lnTo>
                        <a:pt x="0" y="50"/>
                      </a:lnTo>
                      <a:lnTo>
                        <a:pt x="0" y="32"/>
                      </a:lnTo>
                      <a:lnTo>
                        <a:pt x="131" y="0"/>
                      </a:lnTo>
                      <a:close/>
                    </a:path>
                  </a:pathLst>
                </a:custGeom>
                <a:solidFill>
                  <a:srgbClr val="323232"/>
                </a:solidFill>
                <a:ln w="9525">
                  <a:noFill/>
                  <a:round/>
                  <a:headEnd/>
                  <a:tailEnd/>
                </a:ln>
              </p:spPr>
              <p:txBody>
                <a:bodyPr/>
                <a:lstStyle/>
                <a:p>
                  <a:endParaRPr lang="en-US" sz="2000"/>
                </a:p>
              </p:txBody>
            </p:sp>
            <p:sp>
              <p:nvSpPr>
                <p:cNvPr id="581064" name="Freeform 456"/>
                <p:cNvSpPr>
                  <a:spLocks/>
                </p:cNvSpPr>
                <p:nvPr/>
              </p:nvSpPr>
              <p:spPr bwMode="auto">
                <a:xfrm>
                  <a:off x="3000" y="2097"/>
                  <a:ext cx="131" cy="50"/>
                </a:xfrm>
                <a:custGeom>
                  <a:avLst/>
                  <a:gdLst/>
                  <a:ahLst/>
                  <a:cxnLst>
                    <a:cxn ang="0">
                      <a:pos x="131" y="0"/>
                    </a:cxn>
                    <a:cxn ang="0">
                      <a:pos x="131" y="18"/>
                    </a:cxn>
                    <a:cxn ang="0">
                      <a:pos x="0" y="50"/>
                    </a:cxn>
                    <a:cxn ang="0">
                      <a:pos x="0" y="32"/>
                    </a:cxn>
                    <a:cxn ang="0">
                      <a:pos x="131" y="0"/>
                    </a:cxn>
                  </a:cxnLst>
                  <a:rect l="0" t="0" r="r" b="b"/>
                  <a:pathLst>
                    <a:path w="131" h="50">
                      <a:moveTo>
                        <a:pt x="131" y="0"/>
                      </a:moveTo>
                      <a:lnTo>
                        <a:pt x="131" y="18"/>
                      </a:lnTo>
                      <a:lnTo>
                        <a:pt x="0" y="50"/>
                      </a:lnTo>
                      <a:lnTo>
                        <a:pt x="0" y="32"/>
                      </a:lnTo>
                      <a:lnTo>
                        <a:pt x="131" y="0"/>
                      </a:lnTo>
                      <a:close/>
                    </a:path>
                  </a:pathLst>
                </a:custGeom>
                <a:solidFill>
                  <a:srgbClr val="323232"/>
                </a:solidFill>
                <a:ln w="9525">
                  <a:noFill/>
                  <a:round/>
                  <a:headEnd/>
                  <a:tailEnd/>
                </a:ln>
              </p:spPr>
              <p:txBody>
                <a:bodyPr/>
                <a:lstStyle/>
                <a:p>
                  <a:endParaRPr lang="en-US" sz="2000"/>
                </a:p>
              </p:txBody>
            </p:sp>
            <p:sp>
              <p:nvSpPr>
                <p:cNvPr id="581065" name="Freeform 457"/>
                <p:cNvSpPr>
                  <a:spLocks/>
                </p:cNvSpPr>
                <p:nvPr/>
              </p:nvSpPr>
              <p:spPr bwMode="auto">
                <a:xfrm>
                  <a:off x="3000" y="2097"/>
                  <a:ext cx="131" cy="49"/>
                </a:xfrm>
                <a:custGeom>
                  <a:avLst/>
                  <a:gdLst/>
                  <a:ahLst/>
                  <a:cxnLst>
                    <a:cxn ang="0">
                      <a:pos x="131" y="0"/>
                    </a:cxn>
                    <a:cxn ang="0">
                      <a:pos x="131" y="18"/>
                    </a:cxn>
                    <a:cxn ang="0">
                      <a:pos x="0" y="49"/>
                    </a:cxn>
                    <a:cxn ang="0">
                      <a:pos x="0" y="32"/>
                    </a:cxn>
                    <a:cxn ang="0">
                      <a:pos x="131" y="0"/>
                    </a:cxn>
                  </a:cxnLst>
                  <a:rect l="0" t="0" r="r" b="b"/>
                  <a:pathLst>
                    <a:path w="131" h="49">
                      <a:moveTo>
                        <a:pt x="131" y="0"/>
                      </a:moveTo>
                      <a:lnTo>
                        <a:pt x="131" y="18"/>
                      </a:lnTo>
                      <a:lnTo>
                        <a:pt x="0" y="49"/>
                      </a:lnTo>
                      <a:lnTo>
                        <a:pt x="0" y="32"/>
                      </a:lnTo>
                      <a:lnTo>
                        <a:pt x="131" y="0"/>
                      </a:lnTo>
                      <a:close/>
                    </a:path>
                  </a:pathLst>
                </a:custGeom>
                <a:solidFill>
                  <a:srgbClr val="323232"/>
                </a:solidFill>
                <a:ln w="9525">
                  <a:noFill/>
                  <a:round/>
                  <a:headEnd/>
                  <a:tailEnd/>
                </a:ln>
              </p:spPr>
              <p:txBody>
                <a:bodyPr/>
                <a:lstStyle/>
                <a:p>
                  <a:endParaRPr lang="en-US" sz="2000"/>
                </a:p>
              </p:txBody>
            </p:sp>
            <p:sp>
              <p:nvSpPr>
                <p:cNvPr id="581066" name="Freeform 458"/>
                <p:cNvSpPr>
                  <a:spLocks/>
                </p:cNvSpPr>
                <p:nvPr/>
              </p:nvSpPr>
              <p:spPr bwMode="auto">
                <a:xfrm>
                  <a:off x="3000" y="2097"/>
                  <a:ext cx="131" cy="49"/>
                </a:xfrm>
                <a:custGeom>
                  <a:avLst/>
                  <a:gdLst/>
                  <a:ahLst/>
                  <a:cxnLst>
                    <a:cxn ang="0">
                      <a:pos x="131" y="0"/>
                    </a:cxn>
                    <a:cxn ang="0">
                      <a:pos x="131" y="17"/>
                    </a:cxn>
                    <a:cxn ang="0">
                      <a:pos x="0" y="49"/>
                    </a:cxn>
                    <a:cxn ang="0">
                      <a:pos x="0" y="31"/>
                    </a:cxn>
                    <a:cxn ang="0">
                      <a:pos x="131" y="0"/>
                    </a:cxn>
                  </a:cxnLst>
                  <a:rect l="0" t="0" r="r" b="b"/>
                  <a:pathLst>
                    <a:path w="131" h="49">
                      <a:moveTo>
                        <a:pt x="131" y="0"/>
                      </a:moveTo>
                      <a:lnTo>
                        <a:pt x="131" y="17"/>
                      </a:lnTo>
                      <a:lnTo>
                        <a:pt x="0" y="49"/>
                      </a:lnTo>
                      <a:lnTo>
                        <a:pt x="0" y="31"/>
                      </a:lnTo>
                      <a:lnTo>
                        <a:pt x="131" y="0"/>
                      </a:lnTo>
                      <a:close/>
                    </a:path>
                  </a:pathLst>
                </a:custGeom>
                <a:solidFill>
                  <a:srgbClr val="323232"/>
                </a:solidFill>
                <a:ln w="9525">
                  <a:noFill/>
                  <a:round/>
                  <a:headEnd/>
                  <a:tailEnd/>
                </a:ln>
              </p:spPr>
              <p:txBody>
                <a:bodyPr/>
                <a:lstStyle/>
                <a:p>
                  <a:endParaRPr lang="en-US" sz="2000"/>
                </a:p>
              </p:txBody>
            </p:sp>
            <p:sp>
              <p:nvSpPr>
                <p:cNvPr id="581067" name="Freeform 459"/>
                <p:cNvSpPr>
                  <a:spLocks/>
                </p:cNvSpPr>
                <p:nvPr/>
              </p:nvSpPr>
              <p:spPr bwMode="auto">
                <a:xfrm>
                  <a:off x="3000" y="2096"/>
                  <a:ext cx="131" cy="49"/>
                </a:xfrm>
                <a:custGeom>
                  <a:avLst/>
                  <a:gdLst/>
                  <a:ahLst/>
                  <a:cxnLst>
                    <a:cxn ang="0">
                      <a:pos x="131" y="0"/>
                    </a:cxn>
                    <a:cxn ang="0">
                      <a:pos x="131" y="18"/>
                    </a:cxn>
                    <a:cxn ang="0">
                      <a:pos x="0" y="49"/>
                    </a:cxn>
                    <a:cxn ang="0">
                      <a:pos x="0" y="31"/>
                    </a:cxn>
                    <a:cxn ang="0">
                      <a:pos x="131" y="0"/>
                    </a:cxn>
                  </a:cxnLst>
                  <a:rect l="0" t="0" r="r" b="b"/>
                  <a:pathLst>
                    <a:path w="131" h="49">
                      <a:moveTo>
                        <a:pt x="131" y="0"/>
                      </a:moveTo>
                      <a:lnTo>
                        <a:pt x="131" y="18"/>
                      </a:lnTo>
                      <a:lnTo>
                        <a:pt x="0" y="49"/>
                      </a:lnTo>
                      <a:lnTo>
                        <a:pt x="0" y="31"/>
                      </a:lnTo>
                      <a:lnTo>
                        <a:pt x="131" y="0"/>
                      </a:lnTo>
                      <a:close/>
                    </a:path>
                  </a:pathLst>
                </a:custGeom>
                <a:solidFill>
                  <a:srgbClr val="323232"/>
                </a:solidFill>
                <a:ln w="9525">
                  <a:noFill/>
                  <a:round/>
                  <a:headEnd/>
                  <a:tailEnd/>
                </a:ln>
              </p:spPr>
              <p:txBody>
                <a:bodyPr/>
                <a:lstStyle/>
                <a:p>
                  <a:endParaRPr lang="en-US" sz="2000"/>
                </a:p>
              </p:txBody>
            </p:sp>
            <p:sp>
              <p:nvSpPr>
                <p:cNvPr id="581068" name="Freeform 460"/>
                <p:cNvSpPr>
                  <a:spLocks/>
                </p:cNvSpPr>
                <p:nvPr/>
              </p:nvSpPr>
              <p:spPr bwMode="auto">
                <a:xfrm>
                  <a:off x="3000" y="2096"/>
                  <a:ext cx="131" cy="49"/>
                </a:xfrm>
                <a:custGeom>
                  <a:avLst/>
                  <a:gdLst/>
                  <a:ahLst/>
                  <a:cxnLst>
                    <a:cxn ang="0">
                      <a:pos x="131" y="0"/>
                    </a:cxn>
                    <a:cxn ang="0">
                      <a:pos x="131" y="17"/>
                    </a:cxn>
                    <a:cxn ang="0">
                      <a:pos x="0" y="49"/>
                    </a:cxn>
                    <a:cxn ang="0">
                      <a:pos x="0" y="31"/>
                    </a:cxn>
                    <a:cxn ang="0">
                      <a:pos x="131" y="0"/>
                    </a:cxn>
                  </a:cxnLst>
                  <a:rect l="0" t="0" r="r" b="b"/>
                  <a:pathLst>
                    <a:path w="131" h="49">
                      <a:moveTo>
                        <a:pt x="131" y="0"/>
                      </a:moveTo>
                      <a:lnTo>
                        <a:pt x="131" y="17"/>
                      </a:lnTo>
                      <a:lnTo>
                        <a:pt x="0" y="49"/>
                      </a:lnTo>
                      <a:lnTo>
                        <a:pt x="0" y="31"/>
                      </a:lnTo>
                      <a:lnTo>
                        <a:pt x="131" y="0"/>
                      </a:lnTo>
                      <a:close/>
                    </a:path>
                  </a:pathLst>
                </a:custGeom>
                <a:solidFill>
                  <a:srgbClr val="323232"/>
                </a:solidFill>
                <a:ln w="9525">
                  <a:noFill/>
                  <a:round/>
                  <a:headEnd/>
                  <a:tailEnd/>
                </a:ln>
              </p:spPr>
              <p:txBody>
                <a:bodyPr/>
                <a:lstStyle/>
                <a:p>
                  <a:endParaRPr lang="en-US" sz="2000"/>
                </a:p>
              </p:txBody>
            </p:sp>
            <p:sp>
              <p:nvSpPr>
                <p:cNvPr id="581069" name="Freeform 461"/>
                <p:cNvSpPr>
                  <a:spLocks/>
                </p:cNvSpPr>
                <p:nvPr/>
              </p:nvSpPr>
              <p:spPr bwMode="auto">
                <a:xfrm>
                  <a:off x="3000" y="2095"/>
                  <a:ext cx="131" cy="50"/>
                </a:xfrm>
                <a:custGeom>
                  <a:avLst/>
                  <a:gdLst/>
                  <a:ahLst/>
                  <a:cxnLst>
                    <a:cxn ang="0">
                      <a:pos x="131" y="0"/>
                    </a:cxn>
                    <a:cxn ang="0">
                      <a:pos x="131" y="18"/>
                    </a:cxn>
                    <a:cxn ang="0">
                      <a:pos x="0" y="50"/>
                    </a:cxn>
                    <a:cxn ang="0">
                      <a:pos x="0" y="31"/>
                    </a:cxn>
                    <a:cxn ang="0">
                      <a:pos x="131" y="0"/>
                    </a:cxn>
                  </a:cxnLst>
                  <a:rect l="0" t="0" r="r" b="b"/>
                  <a:pathLst>
                    <a:path w="131" h="50">
                      <a:moveTo>
                        <a:pt x="131" y="0"/>
                      </a:moveTo>
                      <a:lnTo>
                        <a:pt x="131" y="18"/>
                      </a:lnTo>
                      <a:lnTo>
                        <a:pt x="0" y="50"/>
                      </a:lnTo>
                      <a:lnTo>
                        <a:pt x="0" y="31"/>
                      </a:lnTo>
                      <a:lnTo>
                        <a:pt x="131" y="0"/>
                      </a:lnTo>
                      <a:close/>
                    </a:path>
                  </a:pathLst>
                </a:custGeom>
                <a:solidFill>
                  <a:srgbClr val="323232"/>
                </a:solidFill>
                <a:ln w="9525">
                  <a:noFill/>
                  <a:round/>
                  <a:headEnd/>
                  <a:tailEnd/>
                </a:ln>
              </p:spPr>
              <p:txBody>
                <a:bodyPr/>
                <a:lstStyle/>
                <a:p>
                  <a:endParaRPr lang="en-US" sz="2000"/>
                </a:p>
              </p:txBody>
            </p:sp>
            <p:sp>
              <p:nvSpPr>
                <p:cNvPr id="581070" name="Freeform 462"/>
                <p:cNvSpPr>
                  <a:spLocks/>
                </p:cNvSpPr>
                <p:nvPr/>
              </p:nvSpPr>
              <p:spPr bwMode="auto">
                <a:xfrm>
                  <a:off x="3000" y="2095"/>
                  <a:ext cx="131" cy="48"/>
                </a:xfrm>
                <a:custGeom>
                  <a:avLst/>
                  <a:gdLst/>
                  <a:ahLst/>
                  <a:cxnLst>
                    <a:cxn ang="0">
                      <a:pos x="131" y="0"/>
                    </a:cxn>
                    <a:cxn ang="0">
                      <a:pos x="131" y="17"/>
                    </a:cxn>
                    <a:cxn ang="0">
                      <a:pos x="0" y="48"/>
                    </a:cxn>
                    <a:cxn ang="0">
                      <a:pos x="0" y="31"/>
                    </a:cxn>
                    <a:cxn ang="0">
                      <a:pos x="131" y="0"/>
                    </a:cxn>
                  </a:cxnLst>
                  <a:rect l="0" t="0" r="r" b="b"/>
                  <a:pathLst>
                    <a:path w="131" h="48">
                      <a:moveTo>
                        <a:pt x="131" y="0"/>
                      </a:moveTo>
                      <a:lnTo>
                        <a:pt x="131" y="17"/>
                      </a:lnTo>
                      <a:lnTo>
                        <a:pt x="0" y="48"/>
                      </a:lnTo>
                      <a:lnTo>
                        <a:pt x="0" y="31"/>
                      </a:lnTo>
                      <a:lnTo>
                        <a:pt x="131" y="0"/>
                      </a:lnTo>
                      <a:close/>
                    </a:path>
                  </a:pathLst>
                </a:custGeom>
                <a:solidFill>
                  <a:srgbClr val="444444"/>
                </a:solidFill>
                <a:ln w="9525">
                  <a:noFill/>
                  <a:round/>
                  <a:headEnd/>
                  <a:tailEnd/>
                </a:ln>
              </p:spPr>
              <p:txBody>
                <a:bodyPr/>
                <a:lstStyle/>
                <a:p>
                  <a:endParaRPr lang="en-US" sz="2000"/>
                </a:p>
              </p:txBody>
            </p:sp>
            <p:sp>
              <p:nvSpPr>
                <p:cNvPr id="581071" name="Freeform 463"/>
                <p:cNvSpPr>
                  <a:spLocks/>
                </p:cNvSpPr>
                <p:nvPr/>
              </p:nvSpPr>
              <p:spPr bwMode="auto">
                <a:xfrm>
                  <a:off x="3000" y="2094"/>
                  <a:ext cx="131" cy="49"/>
                </a:xfrm>
                <a:custGeom>
                  <a:avLst/>
                  <a:gdLst/>
                  <a:ahLst/>
                  <a:cxnLst>
                    <a:cxn ang="0">
                      <a:pos x="131" y="0"/>
                    </a:cxn>
                    <a:cxn ang="0">
                      <a:pos x="131" y="18"/>
                    </a:cxn>
                    <a:cxn ang="0">
                      <a:pos x="0" y="49"/>
                    </a:cxn>
                    <a:cxn ang="0">
                      <a:pos x="0" y="32"/>
                    </a:cxn>
                    <a:cxn ang="0">
                      <a:pos x="131" y="0"/>
                    </a:cxn>
                  </a:cxnLst>
                  <a:rect l="0" t="0" r="r" b="b"/>
                  <a:pathLst>
                    <a:path w="131" h="49">
                      <a:moveTo>
                        <a:pt x="131" y="0"/>
                      </a:moveTo>
                      <a:lnTo>
                        <a:pt x="131" y="18"/>
                      </a:lnTo>
                      <a:lnTo>
                        <a:pt x="0" y="49"/>
                      </a:lnTo>
                      <a:lnTo>
                        <a:pt x="0" y="32"/>
                      </a:lnTo>
                      <a:lnTo>
                        <a:pt x="131" y="0"/>
                      </a:lnTo>
                      <a:close/>
                    </a:path>
                  </a:pathLst>
                </a:custGeom>
                <a:solidFill>
                  <a:srgbClr val="444444"/>
                </a:solidFill>
                <a:ln w="9525">
                  <a:noFill/>
                  <a:round/>
                  <a:headEnd/>
                  <a:tailEnd/>
                </a:ln>
              </p:spPr>
              <p:txBody>
                <a:bodyPr/>
                <a:lstStyle/>
                <a:p>
                  <a:endParaRPr lang="en-US" sz="2000"/>
                </a:p>
              </p:txBody>
            </p:sp>
            <p:sp>
              <p:nvSpPr>
                <p:cNvPr id="581072" name="Freeform 464"/>
                <p:cNvSpPr>
                  <a:spLocks/>
                </p:cNvSpPr>
                <p:nvPr/>
              </p:nvSpPr>
              <p:spPr bwMode="auto">
                <a:xfrm>
                  <a:off x="3000" y="2094"/>
                  <a:ext cx="131" cy="48"/>
                </a:xfrm>
                <a:custGeom>
                  <a:avLst/>
                  <a:gdLst/>
                  <a:ahLst/>
                  <a:cxnLst>
                    <a:cxn ang="0">
                      <a:pos x="131" y="0"/>
                    </a:cxn>
                    <a:cxn ang="0">
                      <a:pos x="131" y="18"/>
                    </a:cxn>
                    <a:cxn ang="0">
                      <a:pos x="0" y="48"/>
                    </a:cxn>
                    <a:cxn ang="0">
                      <a:pos x="0" y="31"/>
                    </a:cxn>
                    <a:cxn ang="0">
                      <a:pos x="131" y="0"/>
                    </a:cxn>
                  </a:cxnLst>
                  <a:rect l="0" t="0" r="r" b="b"/>
                  <a:pathLst>
                    <a:path w="131" h="48">
                      <a:moveTo>
                        <a:pt x="131" y="0"/>
                      </a:moveTo>
                      <a:lnTo>
                        <a:pt x="131" y="18"/>
                      </a:lnTo>
                      <a:lnTo>
                        <a:pt x="0" y="48"/>
                      </a:lnTo>
                      <a:lnTo>
                        <a:pt x="0" y="31"/>
                      </a:lnTo>
                      <a:lnTo>
                        <a:pt x="131" y="0"/>
                      </a:lnTo>
                      <a:close/>
                    </a:path>
                  </a:pathLst>
                </a:custGeom>
                <a:solidFill>
                  <a:srgbClr val="444444"/>
                </a:solidFill>
                <a:ln w="9525">
                  <a:noFill/>
                  <a:round/>
                  <a:headEnd/>
                  <a:tailEnd/>
                </a:ln>
              </p:spPr>
              <p:txBody>
                <a:bodyPr/>
                <a:lstStyle/>
                <a:p>
                  <a:endParaRPr lang="en-US" sz="2000"/>
                </a:p>
              </p:txBody>
            </p:sp>
            <p:sp>
              <p:nvSpPr>
                <p:cNvPr id="581073" name="Freeform 465"/>
                <p:cNvSpPr>
                  <a:spLocks/>
                </p:cNvSpPr>
                <p:nvPr/>
              </p:nvSpPr>
              <p:spPr bwMode="auto">
                <a:xfrm>
                  <a:off x="3000" y="2094"/>
                  <a:ext cx="131" cy="47"/>
                </a:xfrm>
                <a:custGeom>
                  <a:avLst/>
                  <a:gdLst/>
                  <a:ahLst/>
                  <a:cxnLst>
                    <a:cxn ang="0">
                      <a:pos x="131" y="0"/>
                    </a:cxn>
                    <a:cxn ang="0">
                      <a:pos x="131" y="18"/>
                    </a:cxn>
                    <a:cxn ang="0">
                      <a:pos x="0" y="47"/>
                    </a:cxn>
                    <a:cxn ang="0">
                      <a:pos x="0" y="30"/>
                    </a:cxn>
                    <a:cxn ang="0">
                      <a:pos x="131" y="0"/>
                    </a:cxn>
                  </a:cxnLst>
                  <a:rect l="0" t="0" r="r" b="b"/>
                  <a:pathLst>
                    <a:path w="131" h="47">
                      <a:moveTo>
                        <a:pt x="131" y="0"/>
                      </a:moveTo>
                      <a:lnTo>
                        <a:pt x="131" y="18"/>
                      </a:lnTo>
                      <a:lnTo>
                        <a:pt x="0" y="47"/>
                      </a:lnTo>
                      <a:lnTo>
                        <a:pt x="0" y="30"/>
                      </a:lnTo>
                      <a:lnTo>
                        <a:pt x="131" y="0"/>
                      </a:lnTo>
                      <a:close/>
                    </a:path>
                  </a:pathLst>
                </a:custGeom>
                <a:solidFill>
                  <a:srgbClr val="444444"/>
                </a:solidFill>
                <a:ln w="9525">
                  <a:noFill/>
                  <a:round/>
                  <a:headEnd/>
                  <a:tailEnd/>
                </a:ln>
              </p:spPr>
              <p:txBody>
                <a:bodyPr/>
                <a:lstStyle/>
                <a:p>
                  <a:endParaRPr lang="en-US" sz="2000"/>
                </a:p>
              </p:txBody>
            </p:sp>
            <p:sp>
              <p:nvSpPr>
                <p:cNvPr id="581074" name="Freeform 466"/>
                <p:cNvSpPr>
                  <a:spLocks/>
                </p:cNvSpPr>
                <p:nvPr/>
              </p:nvSpPr>
              <p:spPr bwMode="auto">
                <a:xfrm>
                  <a:off x="3000" y="2094"/>
                  <a:ext cx="131" cy="46"/>
                </a:xfrm>
                <a:custGeom>
                  <a:avLst/>
                  <a:gdLst/>
                  <a:ahLst/>
                  <a:cxnLst>
                    <a:cxn ang="0">
                      <a:pos x="131" y="0"/>
                    </a:cxn>
                    <a:cxn ang="0">
                      <a:pos x="131" y="17"/>
                    </a:cxn>
                    <a:cxn ang="0">
                      <a:pos x="0" y="46"/>
                    </a:cxn>
                    <a:cxn ang="0">
                      <a:pos x="0" y="29"/>
                    </a:cxn>
                    <a:cxn ang="0">
                      <a:pos x="131" y="0"/>
                    </a:cxn>
                  </a:cxnLst>
                  <a:rect l="0" t="0" r="r" b="b"/>
                  <a:pathLst>
                    <a:path w="131" h="46">
                      <a:moveTo>
                        <a:pt x="131" y="0"/>
                      </a:moveTo>
                      <a:lnTo>
                        <a:pt x="131" y="17"/>
                      </a:lnTo>
                      <a:lnTo>
                        <a:pt x="0" y="46"/>
                      </a:lnTo>
                      <a:lnTo>
                        <a:pt x="0" y="29"/>
                      </a:lnTo>
                      <a:lnTo>
                        <a:pt x="131" y="0"/>
                      </a:lnTo>
                      <a:close/>
                    </a:path>
                  </a:pathLst>
                </a:custGeom>
                <a:solidFill>
                  <a:srgbClr val="444444"/>
                </a:solidFill>
                <a:ln w="9525">
                  <a:noFill/>
                  <a:round/>
                  <a:headEnd/>
                  <a:tailEnd/>
                </a:ln>
              </p:spPr>
              <p:txBody>
                <a:bodyPr/>
                <a:lstStyle/>
                <a:p>
                  <a:endParaRPr lang="en-US" sz="2000"/>
                </a:p>
              </p:txBody>
            </p:sp>
            <p:sp>
              <p:nvSpPr>
                <p:cNvPr id="581075" name="Freeform 467"/>
                <p:cNvSpPr>
                  <a:spLocks/>
                </p:cNvSpPr>
                <p:nvPr/>
              </p:nvSpPr>
              <p:spPr bwMode="auto">
                <a:xfrm>
                  <a:off x="3000" y="2094"/>
                  <a:ext cx="131" cy="46"/>
                </a:xfrm>
                <a:custGeom>
                  <a:avLst/>
                  <a:gdLst/>
                  <a:ahLst/>
                  <a:cxnLst>
                    <a:cxn ang="0">
                      <a:pos x="131" y="0"/>
                    </a:cxn>
                    <a:cxn ang="0">
                      <a:pos x="131" y="17"/>
                    </a:cxn>
                    <a:cxn ang="0">
                      <a:pos x="0" y="46"/>
                    </a:cxn>
                    <a:cxn ang="0">
                      <a:pos x="0" y="29"/>
                    </a:cxn>
                    <a:cxn ang="0">
                      <a:pos x="131" y="0"/>
                    </a:cxn>
                  </a:cxnLst>
                  <a:rect l="0" t="0" r="r" b="b"/>
                  <a:pathLst>
                    <a:path w="131" h="46">
                      <a:moveTo>
                        <a:pt x="131" y="0"/>
                      </a:moveTo>
                      <a:lnTo>
                        <a:pt x="131" y="17"/>
                      </a:lnTo>
                      <a:lnTo>
                        <a:pt x="0" y="46"/>
                      </a:lnTo>
                      <a:lnTo>
                        <a:pt x="0" y="29"/>
                      </a:lnTo>
                      <a:lnTo>
                        <a:pt x="131" y="0"/>
                      </a:lnTo>
                      <a:close/>
                    </a:path>
                  </a:pathLst>
                </a:custGeom>
                <a:solidFill>
                  <a:srgbClr val="444444"/>
                </a:solidFill>
                <a:ln w="9525">
                  <a:noFill/>
                  <a:round/>
                  <a:headEnd/>
                  <a:tailEnd/>
                </a:ln>
              </p:spPr>
              <p:txBody>
                <a:bodyPr/>
                <a:lstStyle/>
                <a:p>
                  <a:endParaRPr lang="en-US" sz="2000"/>
                </a:p>
              </p:txBody>
            </p:sp>
            <p:sp>
              <p:nvSpPr>
                <p:cNvPr id="581076" name="Freeform 468"/>
                <p:cNvSpPr>
                  <a:spLocks/>
                </p:cNvSpPr>
                <p:nvPr/>
              </p:nvSpPr>
              <p:spPr bwMode="auto">
                <a:xfrm>
                  <a:off x="3000" y="2093"/>
                  <a:ext cx="131" cy="47"/>
                </a:xfrm>
                <a:custGeom>
                  <a:avLst/>
                  <a:gdLst/>
                  <a:ahLst/>
                  <a:cxnLst>
                    <a:cxn ang="0">
                      <a:pos x="131" y="0"/>
                    </a:cxn>
                    <a:cxn ang="0">
                      <a:pos x="131" y="18"/>
                    </a:cxn>
                    <a:cxn ang="0">
                      <a:pos x="0" y="47"/>
                    </a:cxn>
                    <a:cxn ang="0">
                      <a:pos x="0" y="29"/>
                    </a:cxn>
                    <a:cxn ang="0">
                      <a:pos x="131" y="0"/>
                    </a:cxn>
                  </a:cxnLst>
                  <a:rect l="0" t="0" r="r" b="b"/>
                  <a:pathLst>
                    <a:path w="131" h="47">
                      <a:moveTo>
                        <a:pt x="131" y="0"/>
                      </a:moveTo>
                      <a:lnTo>
                        <a:pt x="131" y="18"/>
                      </a:lnTo>
                      <a:lnTo>
                        <a:pt x="0" y="47"/>
                      </a:lnTo>
                      <a:lnTo>
                        <a:pt x="0" y="29"/>
                      </a:lnTo>
                      <a:lnTo>
                        <a:pt x="131" y="0"/>
                      </a:lnTo>
                      <a:close/>
                    </a:path>
                  </a:pathLst>
                </a:custGeom>
                <a:solidFill>
                  <a:srgbClr val="444444"/>
                </a:solidFill>
                <a:ln w="9525">
                  <a:noFill/>
                  <a:round/>
                  <a:headEnd/>
                  <a:tailEnd/>
                </a:ln>
              </p:spPr>
              <p:txBody>
                <a:bodyPr/>
                <a:lstStyle/>
                <a:p>
                  <a:endParaRPr lang="en-US" sz="2000"/>
                </a:p>
              </p:txBody>
            </p:sp>
            <p:sp>
              <p:nvSpPr>
                <p:cNvPr id="581077" name="Freeform 469"/>
                <p:cNvSpPr>
                  <a:spLocks/>
                </p:cNvSpPr>
                <p:nvPr/>
              </p:nvSpPr>
              <p:spPr bwMode="auto">
                <a:xfrm>
                  <a:off x="3000" y="2093"/>
                  <a:ext cx="131" cy="46"/>
                </a:xfrm>
                <a:custGeom>
                  <a:avLst/>
                  <a:gdLst/>
                  <a:ahLst/>
                  <a:cxnLst>
                    <a:cxn ang="0">
                      <a:pos x="131" y="0"/>
                    </a:cxn>
                    <a:cxn ang="0">
                      <a:pos x="131" y="18"/>
                    </a:cxn>
                    <a:cxn ang="0">
                      <a:pos x="0" y="46"/>
                    </a:cxn>
                    <a:cxn ang="0">
                      <a:pos x="0" y="29"/>
                    </a:cxn>
                    <a:cxn ang="0">
                      <a:pos x="131" y="0"/>
                    </a:cxn>
                  </a:cxnLst>
                  <a:rect l="0" t="0" r="r" b="b"/>
                  <a:pathLst>
                    <a:path w="131" h="46">
                      <a:moveTo>
                        <a:pt x="131" y="0"/>
                      </a:moveTo>
                      <a:lnTo>
                        <a:pt x="131" y="18"/>
                      </a:lnTo>
                      <a:lnTo>
                        <a:pt x="0" y="46"/>
                      </a:lnTo>
                      <a:lnTo>
                        <a:pt x="0" y="29"/>
                      </a:lnTo>
                      <a:lnTo>
                        <a:pt x="131" y="0"/>
                      </a:lnTo>
                      <a:close/>
                    </a:path>
                  </a:pathLst>
                </a:custGeom>
                <a:solidFill>
                  <a:srgbClr val="444444"/>
                </a:solidFill>
                <a:ln w="9525">
                  <a:noFill/>
                  <a:round/>
                  <a:headEnd/>
                  <a:tailEnd/>
                </a:ln>
              </p:spPr>
              <p:txBody>
                <a:bodyPr/>
                <a:lstStyle/>
                <a:p>
                  <a:endParaRPr lang="en-US" sz="2000"/>
                </a:p>
              </p:txBody>
            </p:sp>
            <p:sp>
              <p:nvSpPr>
                <p:cNvPr id="581078" name="Freeform 470"/>
                <p:cNvSpPr>
                  <a:spLocks/>
                </p:cNvSpPr>
                <p:nvPr/>
              </p:nvSpPr>
              <p:spPr bwMode="auto">
                <a:xfrm>
                  <a:off x="3000" y="2093"/>
                  <a:ext cx="131" cy="46"/>
                </a:xfrm>
                <a:custGeom>
                  <a:avLst/>
                  <a:gdLst/>
                  <a:ahLst/>
                  <a:cxnLst>
                    <a:cxn ang="0">
                      <a:pos x="131" y="0"/>
                    </a:cxn>
                    <a:cxn ang="0">
                      <a:pos x="131" y="18"/>
                    </a:cxn>
                    <a:cxn ang="0">
                      <a:pos x="0" y="46"/>
                    </a:cxn>
                    <a:cxn ang="0">
                      <a:pos x="0" y="28"/>
                    </a:cxn>
                    <a:cxn ang="0">
                      <a:pos x="131" y="0"/>
                    </a:cxn>
                  </a:cxnLst>
                  <a:rect l="0" t="0" r="r" b="b"/>
                  <a:pathLst>
                    <a:path w="131" h="46">
                      <a:moveTo>
                        <a:pt x="131" y="0"/>
                      </a:moveTo>
                      <a:lnTo>
                        <a:pt x="131" y="18"/>
                      </a:lnTo>
                      <a:lnTo>
                        <a:pt x="0" y="46"/>
                      </a:lnTo>
                      <a:lnTo>
                        <a:pt x="0" y="28"/>
                      </a:lnTo>
                      <a:lnTo>
                        <a:pt x="131" y="0"/>
                      </a:lnTo>
                      <a:close/>
                    </a:path>
                  </a:pathLst>
                </a:custGeom>
                <a:solidFill>
                  <a:srgbClr val="444444"/>
                </a:solidFill>
                <a:ln w="9525">
                  <a:noFill/>
                  <a:round/>
                  <a:headEnd/>
                  <a:tailEnd/>
                </a:ln>
              </p:spPr>
              <p:txBody>
                <a:bodyPr/>
                <a:lstStyle/>
                <a:p>
                  <a:endParaRPr lang="en-US" sz="2000"/>
                </a:p>
              </p:txBody>
            </p:sp>
            <p:sp>
              <p:nvSpPr>
                <p:cNvPr id="581079" name="Freeform 471"/>
                <p:cNvSpPr>
                  <a:spLocks/>
                </p:cNvSpPr>
                <p:nvPr/>
              </p:nvSpPr>
              <p:spPr bwMode="auto">
                <a:xfrm>
                  <a:off x="3000" y="2092"/>
                  <a:ext cx="131" cy="46"/>
                </a:xfrm>
                <a:custGeom>
                  <a:avLst/>
                  <a:gdLst/>
                  <a:ahLst/>
                  <a:cxnLst>
                    <a:cxn ang="0">
                      <a:pos x="131" y="0"/>
                    </a:cxn>
                    <a:cxn ang="0">
                      <a:pos x="131" y="17"/>
                    </a:cxn>
                    <a:cxn ang="0">
                      <a:pos x="0" y="46"/>
                    </a:cxn>
                    <a:cxn ang="0">
                      <a:pos x="0" y="29"/>
                    </a:cxn>
                    <a:cxn ang="0">
                      <a:pos x="131" y="0"/>
                    </a:cxn>
                  </a:cxnLst>
                  <a:rect l="0" t="0" r="r" b="b"/>
                  <a:pathLst>
                    <a:path w="131" h="46">
                      <a:moveTo>
                        <a:pt x="131" y="0"/>
                      </a:moveTo>
                      <a:lnTo>
                        <a:pt x="131" y="17"/>
                      </a:lnTo>
                      <a:lnTo>
                        <a:pt x="0" y="46"/>
                      </a:lnTo>
                      <a:lnTo>
                        <a:pt x="0" y="29"/>
                      </a:lnTo>
                      <a:lnTo>
                        <a:pt x="131" y="0"/>
                      </a:lnTo>
                      <a:close/>
                    </a:path>
                  </a:pathLst>
                </a:custGeom>
                <a:solidFill>
                  <a:srgbClr val="444444"/>
                </a:solidFill>
                <a:ln w="9525">
                  <a:noFill/>
                  <a:round/>
                  <a:headEnd/>
                  <a:tailEnd/>
                </a:ln>
              </p:spPr>
              <p:txBody>
                <a:bodyPr/>
                <a:lstStyle/>
                <a:p>
                  <a:endParaRPr lang="en-US" sz="2000"/>
                </a:p>
              </p:txBody>
            </p:sp>
            <p:sp>
              <p:nvSpPr>
                <p:cNvPr id="581080" name="Freeform 472"/>
                <p:cNvSpPr>
                  <a:spLocks/>
                </p:cNvSpPr>
                <p:nvPr/>
              </p:nvSpPr>
              <p:spPr bwMode="auto">
                <a:xfrm>
                  <a:off x="3000" y="2092"/>
                  <a:ext cx="131" cy="45"/>
                </a:xfrm>
                <a:custGeom>
                  <a:avLst/>
                  <a:gdLst/>
                  <a:ahLst/>
                  <a:cxnLst>
                    <a:cxn ang="0">
                      <a:pos x="131" y="0"/>
                    </a:cxn>
                    <a:cxn ang="0">
                      <a:pos x="131" y="17"/>
                    </a:cxn>
                    <a:cxn ang="0">
                      <a:pos x="0" y="45"/>
                    </a:cxn>
                    <a:cxn ang="0">
                      <a:pos x="0" y="28"/>
                    </a:cxn>
                    <a:cxn ang="0">
                      <a:pos x="131" y="0"/>
                    </a:cxn>
                  </a:cxnLst>
                  <a:rect l="0" t="0" r="r" b="b"/>
                  <a:pathLst>
                    <a:path w="131" h="45">
                      <a:moveTo>
                        <a:pt x="131" y="0"/>
                      </a:moveTo>
                      <a:lnTo>
                        <a:pt x="131" y="17"/>
                      </a:lnTo>
                      <a:lnTo>
                        <a:pt x="0" y="45"/>
                      </a:lnTo>
                      <a:lnTo>
                        <a:pt x="0" y="28"/>
                      </a:lnTo>
                      <a:lnTo>
                        <a:pt x="131" y="0"/>
                      </a:lnTo>
                      <a:close/>
                    </a:path>
                  </a:pathLst>
                </a:custGeom>
                <a:solidFill>
                  <a:srgbClr val="444444"/>
                </a:solidFill>
                <a:ln w="9525">
                  <a:noFill/>
                  <a:round/>
                  <a:headEnd/>
                  <a:tailEnd/>
                </a:ln>
              </p:spPr>
              <p:txBody>
                <a:bodyPr/>
                <a:lstStyle/>
                <a:p>
                  <a:endParaRPr lang="en-US" sz="2000"/>
                </a:p>
              </p:txBody>
            </p:sp>
            <p:sp>
              <p:nvSpPr>
                <p:cNvPr id="581081" name="Freeform 473"/>
                <p:cNvSpPr>
                  <a:spLocks/>
                </p:cNvSpPr>
                <p:nvPr/>
              </p:nvSpPr>
              <p:spPr bwMode="auto">
                <a:xfrm>
                  <a:off x="3000" y="2092"/>
                  <a:ext cx="131" cy="44"/>
                </a:xfrm>
                <a:custGeom>
                  <a:avLst/>
                  <a:gdLst/>
                  <a:ahLst/>
                  <a:cxnLst>
                    <a:cxn ang="0">
                      <a:pos x="131" y="0"/>
                    </a:cxn>
                    <a:cxn ang="0">
                      <a:pos x="131" y="17"/>
                    </a:cxn>
                    <a:cxn ang="0">
                      <a:pos x="0" y="44"/>
                    </a:cxn>
                    <a:cxn ang="0">
                      <a:pos x="0" y="27"/>
                    </a:cxn>
                    <a:cxn ang="0">
                      <a:pos x="131" y="0"/>
                    </a:cxn>
                  </a:cxnLst>
                  <a:rect l="0" t="0" r="r" b="b"/>
                  <a:pathLst>
                    <a:path w="131" h="44">
                      <a:moveTo>
                        <a:pt x="131" y="0"/>
                      </a:moveTo>
                      <a:lnTo>
                        <a:pt x="131" y="17"/>
                      </a:lnTo>
                      <a:lnTo>
                        <a:pt x="0" y="44"/>
                      </a:lnTo>
                      <a:lnTo>
                        <a:pt x="0" y="27"/>
                      </a:lnTo>
                      <a:lnTo>
                        <a:pt x="131" y="0"/>
                      </a:lnTo>
                      <a:close/>
                    </a:path>
                  </a:pathLst>
                </a:custGeom>
                <a:solidFill>
                  <a:srgbClr val="444444"/>
                </a:solidFill>
                <a:ln w="9525">
                  <a:noFill/>
                  <a:round/>
                  <a:headEnd/>
                  <a:tailEnd/>
                </a:ln>
              </p:spPr>
              <p:txBody>
                <a:bodyPr/>
                <a:lstStyle/>
                <a:p>
                  <a:endParaRPr lang="en-US" sz="2000"/>
                </a:p>
              </p:txBody>
            </p:sp>
            <p:sp>
              <p:nvSpPr>
                <p:cNvPr id="581082" name="Freeform 474"/>
                <p:cNvSpPr>
                  <a:spLocks/>
                </p:cNvSpPr>
                <p:nvPr/>
              </p:nvSpPr>
              <p:spPr bwMode="auto">
                <a:xfrm>
                  <a:off x="3000" y="2092"/>
                  <a:ext cx="131" cy="43"/>
                </a:xfrm>
                <a:custGeom>
                  <a:avLst/>
                  <a:gdLst/>
                  <a:ahLst/>
                  <a:cxnLst>
                    <a:cxn ang="0">
                      <a:pos x="131" y="0"/>
                    </a:cxn>
                    <a:cxn ang="0">
                      <a:pos x="131" y="17"/>
                    </a:cxn>
                    <a:cxn ang="0">
                      <a:pos x="0" y="43"/>
                    </a:cxn>
                    <a:cxn ang="0">
                      <a:pos x="0" y="27"/>
                    </a:cxn>
                    <a:cxn ang="0">
                      <a:pos x="131" y="0"/>
                    </a:cxn>
                  </a:cxnLst>
                  <a:rect l="0" t="0" r="r" b="b"/>
                  <a:pathLst>
                    <a:path w="131" h="43">
                      <a:moveTo>
                        <a:pt x="131" y="0"/>
                      </a:moveTo>
                      <a:lnTo>
                        <a:pt x="131" y="17"/>
                      </a:lnTo>
                      <a:lnTo>
                        <a:pt x="0" y="43"/>
                      </a:lnTo>
                      <a:lnTo>
                        <a:pt x="0" y="27"/>
                      </a:lnTo>
                      <a:lnTo>
                        <a:pt x="131" y="0"/>
                      </a:lnTo>
                      <a:close/>
                    </a:path>
                  </a:pathLst>
                </a:custGeom>
                <a:solidFill>
                  <a:srgbClr val="444444"/>
                </a:solidFill>
                <a:ln w="9525">
                  <a:noFill/>
                  <a:round/>
                  <a:headEnd/>
                  <a:tailEnd/>
                </a:ln>
              </p:spPr>
              <p:txBody>
                <a:bodyPr/>
                <a:lstStyle/>
                <a:p>
                  <a:endParaRPr lang="en-US" sz="2000"/>
                </a:p>
              </p:txBody>
            </p:sp>
            <p:sp>
              <p:nvSpPr>
                <p:cNvPr id="581083" name="Freeform 475"/>
                <p:cNvSpPr>
                  <a:spLocks/>
                </p:cNvSpPr>
                <p:nvPr/>
              </p:nvSpPr>
              <p:spPr bwMode="auto">
                <a:xfrm>
                  <a:off x="3000" y="2091"/>
                  <a:ext cx="131" cy="44"/>
                </a:xfrm>
                <a:custGeom>
                  <a:avLst/>
                  <a:gdLst/>
                  <a:ahLst/>
                  <a:cxnLst>
                    <a:cxn ang="0">
                      <a:pos x="131" y="0"/>
                    </a:cxn>
                    <a:cxn ang="0">
                      <a:pos x="131" y="17"/>
                    </a:cxn>
                    <a:cxn ang="0">
                      <a:pos x="0" y="44"/>
                    </a:cxn>
                    <a:cxn ang="0">
                      <a:pos x="0" y="28"/>
                    </a:cxn>
                    <a:cxn ang="0">
                      <a:pos x="131" y="0"/>
                    </a:cxn>
                  </a:cxnLst>
                  <a:rect l="0" t="0" r="r" b="b"/>
                  <a:pathLst>
                    <a:path w="131" h="44">
                      <a:moveTo>
                        <a:pt x="131" y="0"/>
                      </a:moveTo>
                      <a:lnTo>
                        <a:pt x="131" y="17"/>
                      </a:lnTo>
                      <a:lnTo>
                        <a:pt x="0" y="44"/>
                      </a:lnTo>
                      <a:lnTo>
                        <a:pt x="0" y="28"/>
                      </a:lnTo>
                      <a:lnTo>
                        <a:pt x="131" y="0"/>
                      </a:lnTo>
                      <a:close/>
                    </a:path>
                  </a:pathLst>
                </a:custGeom>
                <a:solidFill>
                  <a:srgbClr val="444444"/>
                </a:solidFill>
                <a:ln w="9525">
                  <a:noFill/>
                  <a:round/>
                  <a:headEnd/>
                  <a:tailEnd/>
                </a:ln>
              </p:spPr>
              <p:txBody>
                <a:bodyPr/>
                <a:lstStyle/>
                <a:p>
                  <a:endParaRPr lang="en-US" sz="2000"/>
                </a:p>
              </p:txBody>
            </p:sp>
            <p:sp>
              <p:nvSpPr>
                <p:cNvPr id="581084" name="Freeform 476"/>
                <p:cNvSpPr>
                  <a:spLocks/>
                </p:cNvSpPr>
                <p:nvPr/>
              </p:nvSpPr>
              <p:spPr bwMode="auto">
                <a:xfrm>
                  <a:off x="3000" y="2091"/>
                  <a:ext cx="131" cy="44"/>
                </a:xfrm>
                <a:custGeom>
                  <a:avLst/>
                  <a:gdLst/>
                  <a:ahLst/>
                  <a:cxnLst>
                    <a:cxn ang="0">
                      <a:pos x="131" y="0"/>
                    </a:cxn>
                    <a:cxn ang="0">
                      <a:pos x="131" y="17"/>
                    </a:cxn>
                    <a:cxn ang="0">
                      <a:pos x="0" y="44"/>
                    </a:cxn>
                    <a:cxn ang="0">
                      <a:pos x="0" y="27"/>
                    </a:cxn>
                    <a:cxn ang="0">
                      <a:pos x="131" y="0"/>
                    </a:cxn>
                  </a:cxnLst>
                  <a:rect l="0" t="0" r="r" b="b"/>
                  <a:pathLst>
                    <a:path w="131" h="44">
                      <a:moveTo>
                        <a:pt x="131" y="0"/>
                      </a:moveTo>
                      <a:lnTo>
                        <a:pt x="131" y="17"/>
                      </a:lnTo>
                      <a:lnTo>
                        <a:pt x="0" y="44"/>
                      </a:lnTo>
                      <a:lnTo>
                        <a:pt x="0" y="27"/>
                      </a:lnTo>
                      <a:lnTo>
                        <a:pt x="131" y="0"/>
                      </a:lnTo>
                      <a:close/>
                    </a:path>
                  </a:pathLst>
                </a:custGeom>
                <a:solidFill>
                  <a:srgbClr val="444444"/>
                </a:solidFill>
                <a:ln w="9525">
                  <a:noFill/>
                  <a:round/>
                  <a:headEnd/>
                  <a:tailEnd/>
                </a:ln>
              </p:spPr>
              <p:txBody>
                <a:bodyPr/>
                <a:lstStyle/>
                <a:p>
                  <a:endParaRPr lang="en-US" sz="2000"/>
                </a:p>
              </p:txBody>
            </p:sp>
            <p:sp>
              <p:nvSpPr>
                <p:cNvPr id="581085" name="Freeform 477"/>
                <p:cNvSpPr>
                  <a:spLocks/>
                </p:cNvSpPr>
                <p:nvPr/>
              </p:nvSpPr>
              <p:spPr bwMode="auto">
                <a:xfrm>
                  <a:off x="3000" y="2091"/>
                  <a:ext cx="131" cy="44"/>
                </a:xfrm>
                <a:custGeom>
                  <a:avLst/>
                  <a:gdLst/>
                  <a:ahLst/>
                  <a:cxnLst>
                    <a:cxn ang="0">
                      <a:pos x="131" y="0"/>
                    </a:cxn>
                    <a:cxn ang="0">
                      <a:pos x="131" y="16"/>
                    </a:cxn>
                    <a:cxn ang="0">
                      <a:pos x="0" y="44"/>
                    </a:cxn>
                    <a:cxn ang="0">
                      <a:pos x="0" y="26"/>
                    </a:cxn>
                    <a:cxn ang="0">
                      <a:pos x="131" y="0"/>
                    </a:cxn>
                  </a:cxnLst>
                  <a:rect l="0" t="0" r="r" b="b"/>
                  <a:pathLst>
                    <a:path w="131" h="44">
                      <a:moveTo>
                        <a:pt x="131" y="0"/>
                      </a:moveTo>
                      <a:lnTo>
                        <a:pt x="131" y="16"/>
                      </a:lnTo>
                      <a:lnTo>
                        <a:pt x="0" y="44"/>
                      </a:lnTo>
                      <a:lnTo>
                        <a:pt x="0" y="26"/>
                      </a:lnTo>
                      <a:lnTo>
                        <a:pt x="131" y="0"/>
                      </a:lnTo>
                      <a:close/>
                    </a:path>
                  </a:pathLst>
                </a:custGeom>
                <a:solidFill>
                  <a:srgbClr val="444444"/>
                </a:solidFill>
                <a:ln w="9525">
                  <a:noFill/>
                  <a:round/>
                  <a:headEnd/>
                  <a:tailEnd/>
                </a:ln>
              </p:spPr>
              <p:txBody>
                <a:bodyPr/>
                <a:lstStyle/>
                <a:p>
                  <a:endParaRPr lang="en-US" sz="2000"/>
                </a:p>
              </p:txBody>
            </p:sp>
            <p:sp>
              <p:nvSpPr>
                <p:cNvPr id="581086" name="Freeform 478"/>
                <p:cNvSpPr>
                  <a:spLocks/>
                </p:cNvSpPr>
                <p:nvPr/>
              </p:nvSpPr>
              <p:spPr bwMode="auto">
                <a:xfrm>
                  <a:off x="3000" y="2090"/>
                  <a:ext cx="131" cy="44"/>
                </a:xfrm>
                <a:custGeom>
                  <a:avLst/>
                  <a:gdLst/>
                  <a:ahLst/>
                  <a:cxnLst>
                    <a:cxn ang="0">
                      <a:pos x="131" y="0"/>
                    </a:cxn>
                    <a:cxn ang="0">
                      <a:pos x="131" y="17"/>
                    </a:cxn>
                    <a:cxn ang="0">
                      <a:pos x="0" y="44"/>
                    </a:cxn>
                    <a:cxn ang="0">
                      <a:pos x="0" y="26"/>
                    </a:cxn>
                    <a:cxn ang="0">
                      <a:pos x="131" y="0"/>
                    </a:cxn>
                  </a:cxnLst>
                  <a:rect l="0" t="0" r="r" b="b"/>
                  <a:pathLst>
                    <a:path w="131" h="44">
                      <a:moveTo>
                        <a:pt x="131" y="0"/>
                      </a:moveTo>
                      <a:lnTo>
                        <a:pt x="131" y="17"/>
                      </a:lnTo>
                      <a:lnTo>
                        <a:pt x="0" y="44"/>
                      </a:lnTo>
                      <a:lnTo>
                        <a:pt x="0" y="26"/>
                      </a:lnTo>
                      <a:lnTo>
                        <a:pt x="131" y="0"/>
                      </a:lnTo>
                      <a:close/>
                    </a:path>
                  </a:pathLst>
                </a:custGeom>
                <a:solidFill>
                  <a:srgbClr val="444444"/>
                </a:solidFill>
                <a:ln w="9525">
                  <a:noFill/>
                  <a:round/>
                  <a:headEnd/>
                  <a:tailEnd/>
                </a:ln>
              </p:spPr>
              <p:txBody>
                <a:bodyPr/>
                <a:lstStyle/>
                <a:p>
                  <a:endParaRPr lang="en-US" sz="2000"/>
                </a:p>
              </p:txBody>
            </p:sp>
            <p:sp>
              <p:nvSpPr>
                <p:cNvPr id="581087" name="Freeform 479"/>
                <p:cNvSpPr>
                  <a:spLocks/>
                </p:cNvSpPr>
                <p:nvPr/>
              </p:nvSpPr>
              <p:spPr bwMode="auto">
                <a:xfrm>
                  <a:off x="3000" y="2090"/>
                  <a:ext cx="131" cy="43"/>
                </a:xfrm>
                <a:custGeom>
                  <a:avLst/>
                  <a:gdLst/>
                  <a:ahLst/>
                  <a:cxnLst>
                    <a:cxn ang="0">
                      <a:pos x="131" y="0"/>
                    </a:cxn>
                    <a:cxn ang="0">
                      <a:pos x="131" y="17"/>
                    </a:cxn>
                    <a:cxn ang="0">
                      <a:pos x="0" y="43"/>
                    </a:cxn>
                    <a:cxn ang="0">
                      <a:pos x="0" y="26"/>
                    </a:cxn>
                    <a:cxn ang="0">
                      <a:pos x="131" y="0"/>
                    </a:cxn>
                  </a:cxnLst>
                  <a:rect l="0" t="0" r="r" b="b"/>
                  <a:pathLst>
                    <a:path w="131" h="43">
                      <a:moveTo>
                        <a:pt x="131" y="0"/>
                      </a:moveTo>
                      <a:lnTo>
                        <a:pt x="131" y="17"/>
                      </a:lnTo>
                      <a:lnTo>
                        <a:pt x="0" y="43"/>
                      </a:lnTo>
                      <a:lnTo>
                        <a:pt x="0" y="26"/>
                      </a:lnTo>
                      <a:lnTo>
                        <a:pt x="131" y="0"/>
                      </a:lnTo>
                      <a:close/>
                    </a:path>
                  </a:pathLst>
                </a:custGeom>
                <a:solidFill>
                  <a:srgbClr val="444444"/>
                </a:solidFill>
                <a:ln w="9525">
                  <a:noFill/>
                  <a:round/>
                  <a:headEnd/>
                  <a:tailEnd/>
                </a:ln>
              </p:spPr>
              <p:txBody>
                <a:bodyPr/>
                <a:lstStyle/>
                <a:p>
                  <a:endParaRPr lang="en-US" sz="2000"/>
                </a:p>
              </p:txBody>
            </p:sp>
            <p:sp>
              <p:nvSpPr>
                <p:cNvPr id="581088" name="Freeform 480"/>
                <p:cNvSpPr>
                  <a:spLocks/>
                </p:cNvSpPr>
                <p:nvPr/>
              </p:nvSpPr>
              <p:spPr bwMode="auto">
                <a:xfrm>
                  <a:off x="3000" y="2090"/>
                  <a:ext cx="131" cy="43"/>
                </a:xfrm>
                <a:custGeom>
                  <a:avLst/>
                  <a:gdLst/>
                  <a:ahLst/>
                  <a:cxnLst>
                    <a:cxn ang="0">
                      <a:pos x="131" y="0"/>
                    </a:cxn>
                    <a:cxn ang="0">
                      <a:pos x="131" y="17"/>
                    </a:cxn>
                    <a:cxn ang="0">
                      <a:pos x="0" y="43"/>
                    </a:cxn>
                    <a:cxn ang="0">
                      <a:pos x="0" y="26"/>
                    </a:cxn>
                    <a:cxn ang="0">
                      <a:pos x="131" y="0"/>
                    </a:cxn>
                  </a:cxnLst>
                  <a:rect l="0" t="0" r="r" b="b"/>
                  <a:pathLst>
                    <a:path w="131" h="43">
                      <a:moveTo>
                        <a:pt x="131" y="0"/>
                      </a:moveTo>
                      <a:lnTo>
                        <a:pt x="131" y="17"/>
                      </a:lnTo>
                      <a:lnTo>
                        <a:pt x="0" y="43"/>
                      </a:lnTo>
                      <a:lnTo>
                        <a:pt x="0" y="26"/>
                      </a:lnTo>
                      <a:lnTo>
                        <a:pt x="131" y="0"/>
                      </a:lnTo>
                      <a:close/>
                    </a:path>
                  </a:pathLst>
                </a:custGeom>
                <a:solidFill>
                  <a:srgbClr val="444444"/>
                </a:solidFill>
                <a:ln w="9525">
                  <a:noFill/>
                  <a:round/>
                  <a:headEnd/>
                  <a:tailEnd/>
                </a:ln>
              </p:spPr>
              <p:txBody>
                <a:bodyPr/>
                <a:lstStyle/>
                <a:p>
                  <a:endParaRPr lang="en-US" sz="2000"/>
                </a:p>
              </p:txBody>
            </p:sp>
            <p:sp>
              <p:nvSpPr>
                <p:cNvPr id="581089" name="Freeform 481"/>
                <p:cNvSpPr>
                  <a:spLocks/>
                </p:cNvSpPr>
                <p:nvPr/>
              </p:nvSpPr>
              <p:spPr bwMode="auto">
                <a:xfrm>
                  <a:off x="3000" y="2089"/>
                  <a:ext cx="131" cy="43"/>
                </a:xfrm>
                <a:custGeom>
                  <a:avLst/>
                  <a:gdLst/>
                  <a:ahLst/>
                  <a:cxnLst>
                    <a:cxn ang="0">
                      <a:pos x="131" y="0"/>
                    </a:cxn>
                    <a:cxn ang="0">
                      <a:pos x="131" y="17"/>
                    </a:cxn>
                    <a:cxn ang="0">
                      <a:pos x="0" y="43"/>
                    </a:cxn>
                    <a:cxn ang="0">
                      <a:pos x="0" y="26"/>
                    </a:cxn>
                    <a:cxn ang="0">
                      <a:pos x="131" y="0"/>
                    </a:cxn>
                  </a:cxnLst>
                  <a:rect l="0" t="0" r="r" b="b"/>
                  <a:pathLst>
                    <a:path w="131" h="43">
                      <a:moveTo>
                        <a:pt x="131" y="0"/>
                      </a:moveTo>
                      <a:lnTo>
                        <a:pt x="131" y="17"/>
                      </a:lnTo>
                      <a:lnTo>
                        <a:pt x="0" y="43"/>
                      </a:lnTo>
                      <a:lnTo>
                        <a:pt x="0" y="26"/>
                      </a:lnTo>
                      <a:lnTo>
                        <a:pt x="131" y="0"/>
                      </a:lnTo>
                      <a:close/>
                    </a:path>
                  </a:pathLst>
                </a:custGeom>
                <a:solidFill>
                  <a:srgbClr val="444444"/>
                </a:solidFill>
                <a:ln w="9525">
                  <a:noFill/>
                  <a:round/>
                  <a:headEnd/>
                  <a:tailEnd/>
                </a:ln>
              </p:spPr>
              <p:txBody>
                <a:bodyPr/>
                <a:lstStyle/>
                <a:p>
                  <a:endParaRPr lang="en-US" sz="2000"/>
                </a:p>
              </p:txBody>
            </p:sp>
            <p:sp>
              <p:nvSpPr>
                <p:cNvPr id="581090" name="Freeform 482"/>
                <p:cNvSpPr>
                  <a:spLocks/>
                </p:cNvSpPr>
                <p:nvPr/>
              </p:nvSpPr>
              <p:spPr bwMode="auto">
                <a:xfrm>
                  <a:off x="3000" y="2089"/>
                  <a:ext cx="131" cy="42"/>
                </a:xfrm>
                <a:custGeom>
                  <a:avLst/>
                  <a:gdLst/>
                  <a:ahLst/>
                  <a:cxnLst>
                    <a:cxn ang="0">
                      <a:pos x="131" y="0"/>
                    </a:cxn>
                    <a:cxn ang="0">
                      <a:pos x="131" y="17"/>
                    </a:cxn>
                    <a:cxn ang="0">
                      <a:pos x="0" y="42"/>
                    </a:cxn>
                    <a:cxn ang="0">
                      <a:pos x="0" y="26"/>
                    </a:cxn>
                    <a:cxn ang="0">
                      <a:pos x="131" y="0"/>
                    </a:cxn>
                  </a:cxnLst>
                  <a:rect l="0" t="0" r="r" b="b"/>
                  <a:pathLst>
                    <a:path w="131" h="42">
                      <a:moveTo>
                        <a:pt x="131" y="0"/>
                      </a:moveTo>
                      <a:lnTo>
                        <a:pt x="131" y="17"/>
                      </a:lnTo>
                      <a:lnTo>
                        <a:pt x="0" y="42"/>
                      </a:lnTo>
                      <a:lnTo>
                        <a:pt x="0" y="26"/>
                      </a:lnTo>
                      <a:lnTo>
                        <a:pt x="131" y="0"/>
                      </a:lnTo>
                      <a:close/>
                    </a:path>
                  </a:pathLst>
                </a:custGeom>
                <a:solidFill>
                  <a:srgbClr val="444444"/>
                </a:solidFill>
                <a:ln w="9525">
                  <a:noFill/>
                  <a:round/>
                  <a:headEnd/>
                  <a:tailEnd/>
                </a:ln>
              </p:spPr>
              <p:txBody>
                <a:bodyPr/>
                <a:lstStyle/>
                <a:p>
                  <a:endParaRPr lang="en-US" sz="2000"/>
                </a:p>
              </p:txBody>
            </p:sp>
            <p:sp>
              <p:nvSpPr>
                <p:cNvPr id="581091" name="Freeform 483"/>
                <p:cNvSpPr>
                  <a:spLocks/>
                </p:cNvSpPr>
                <p:nvPr/>
              </p:nvSpPr>
              <p:spPr bwMode="auto">
                <a:xfrm>
                  <a:off x="3000" y="2089"/>
                  <a:ext cx="131" cy="41"/>
                </a:xfrm>
                <a:custGeom>
                  <a:avLst/>
                  <a:gdLst/>
                  <a:ahLst/>
                  <a:cxnLst>
                    <a:cxn ang="0">
                      <a:pos x="131" y="0"/>
                    </a:cxn>
                    <a:cxn ang="0">
                      <a:pos x="131" y="17"/>
                    </a:cxn>
                    <a:cxn ang="0">
                      <a:pos x="0" y="41"/>
                    </a:cxn>
                    <a:cxn ang="0">
                      <a:pos x="0" y="25"/>
                    </a:cxn>
                    <a:cxn ang="0">
                      <a:pos x="131" y="0"/>
                    </a:cxn>
                  </a:cxnLst>
                  <a:rect l="0" t="0" r="r" b="b"/>
                  <a:pathLst>
                    <a:path w="131" h="41">
                      <a:moveTo>
                        <a:pt x="131" y="0"/>
                      </a:moveTo>
                      <a:lnTo>
                        <a:pt x="131" y="17"/>
                      </a:lnTo>
                      <a:lnTo>
                        <a:pt x="0" y="41"/>
                      </a:lnTo>
                      <a:lnTo>
                        <a:pt x="0" y="25"/>
                      </a:lnTo>
                      <a:lnTo>
                        <a:pt x="131" y="0"/>
                      </a:lnTo>
                      <a:close/>
                    </a:path>
                  </a:pathLst>
                </a:custGeom>
                <a:solidFill>
                  <a:srgbClr val="444444"/>
                </a:solidFill>
                <a:ln w="9525">
                  <a:noFill/>
                  <a:round/>
                  <a:headEnd/>
                  <a:tailEnd/>
                </a:ln>
              </p:spPr>
              <p:txBody>
                <a:bodyPr/>
                <a:lstStyle/>
                <a:p>
                  <a:endParaRPr lang="en-US" sz="2000"/>
                </a:p>
              </p:txBody>
            </p:sp>
            <p:sp>
              <p:nvSpPr>
                <p:cNvPr id="581092" name="Freeform 484"/>
                <p:cNvSpPr>
                  <a:spLocks/>
                </p:cNvSpPr>
                <p:nvPr/>
              </p:nvSpPr>
              <p:spPr bwMode="auto">
                <a:xfrm>
                  <a:off x="3000" y="2088"/>
                  <a:ext cx="131" cy="41"/>
                </a:xfrm>
                <a:custGeom>
                  <a:avLst/>
                  <a:gdLst/>
                  <a:ahLst/>
                  <a:cxnLst>
                    <a:cxn ang="0">
                      <a:pos x="131" y="0"/>
                    </a:cxn>
                    <a:cxn ang="0">
                      <a:pos x="131" y="18"/>
                    </a:cxn>
                    <a:cxn ang="0">
                      <a:pos x="0" y="41"/>
                    </a:cxn>
                    <a:cxn ang="0">
                      <a:pos x="0" y="25"/>
                    </a:cxn>
                    <a:cxn ang="0">
                      <a:pos x="131" y="0"/>
                    </a:cxn>
                  </a:cxnLst>
                  <a:rect l="0" t="0" r="r" b="b"/>
                  <a:pathLst>
                    <a:path w="131" h="41">
                      <a:moveTo>
                        <a:pt x="131" y="0"/>
                      </a:moveTo>
                      <a:lnTo>
                        <a:pt x="131" y="18"/>
                      </a:lnTo>
                      <a:lnTo>
                        <a:pt x="0" y="41"/>
                      </a:lnTo>
                      <a:lnTo>
                        <a:pt x="0" y="25"/>
                      </a:lnTo>
                      <a:lnTo>
                        <a:pt x="131" y="0"/>
                      </a:lnTo>
                      <a:close/>
                    </a:path>
                  </a:pathLst>
                </a:custGeom>
                <a:solidFill>
                  <a:srgbClr val="444444"/>
                </a:solidFill>
                <a:ln w="9525">
                  <a:noFill/>
                  <a:round/>
                  <a:headEnd/>
                  <a:tailEnd/>
                </a:ln>
              </p:spPr>
              <p:txBody>
                <a:bodyPr/>
                <a:lstStyle/>
                <a:p>
                  <a:endParaRPr lang="en-US" sz="2000"/>
                </a:p>
              </p:txBody>
            </p:sp>
            <p:sp>
              <p:nvSpPr>
                <p:cNvPr id="581093" name="Freeform 485"/>
                <p:cNvSpPr>
                  <a:spLocks/>
                </p:cNvSpPr>
                <p:nvPr/>
              </p:nvSpPr>
              <p:spPr bwMode="auto">
                <a:xfrm>
                  <a:off x="3000" y="2088"/>
                  <a:ext cx="131" cy="41"/>
                </a:xfrm>
                <a:custGeom>
                  <a:avLst/>
                  <a:gdLst/>
                  <a:ahLst/>
                  <a:cxnLst>
                    <a:cxn ang="0">
                      <a:pos x="131" y="0"/>
                    </a:cxn>
                    <a:cxn ang="0">
                      <a:pos x="131" y="18"/>
                    </a:cxn>
                    <a:cxn ang="0">
                      <a:pos x="0" y="41"/>
                    </a:cxn>
                    <a:cxn ang="0">
                      <a:pos x="0" y="25"/>
                    </a:cxn>
                    <a:cxn ang="0">
                      <a:pos x="131" y="0"/>
                    </a:cxn>
                  </a:cxnLst>
                  <a:rect l="0" t="0" r="r" b="b"/>
                  <a:pathLst>
                    <a:path w="131" h="41">
                      <a:moveTo>
                        <a:pt x="131" y="0"/>
                      </a:moveTo>
                      <a:lnTo>
                        <a:pt x="131" y="18"/>
                      </a:lnTo>
                      <a:lnTo>
                        <a:pt x="0" y="41"/>
                      </a:lnTo>
                      <a:lnTo>
                        <a:pt x="0" y="25"/>
                      </a:lnTo>
                      <a:lnTo>
                        <a:pt x="131" y="0"/>
                      </a:lnTo>
                      <a:close/>
                    </a:path>
                  </a:pathLst>
                </a:custGeom>
                <a:solidFill>
                  <a:srgbClr val="444444"/>
                </a:solidFill>
                <a:ln w="9525">
                  <a:noFill/>
                  <a:round/>
                  <a:headEnd/>
                  <a:tailEnd/>
                </a:ln>
              </p:spPr>
              <p:txBody>
                <a:bodyPr/>
                <a:lstStyle/>
                <a:p>
                  <a:endParaRPr lang="en-US" sz="2000"/>
                </a:p>
              </p:txBody>
            </p:sp>
            <p:sp>
              <p:nvSpPr>
                <p:cNvPr id="581094" name="Freeform 486"/>
                <p:cNvSpPr>
                  <a:spLocks/>
                </p:cNvSpPr>
                <p:nvPr/>
              </p:nvSpPr>
              <p:spPr bwMode="auto">
                <a:xfrm>
                  <a:off x="3000" y="2088"/>
                  <a:ext cx="131" cy="41"/>
                </a:xfrm>
                <a:custGeom>
                  <a:avLst/>
                  <a:gdLst/>
                  <a:ahLst/>
                  <a:cxnLst>
                    <a:cxn ang="0">
                      <a:pos x="131" y="0"/>
                    </a:cxn>
                    <a:cxn ang="0">
                      <a:pos x="131" y="17"/>
                    </a:cxn>
                    <a:cxn ang="0">
                      <a:pos x="0" y="41"/>
                    </a:cxn>
                    <a:cxn ang="0">
                      <a:pos x="0" y="24"/>
                    </a:cxn>
                    <a:cxn ang="0">
                      <a:pos x="131" y="0"/>
                    </a:cxn>
                  </a:cxnLst>
                  <a:rect l="0" t="0" r="r" b="b"/>
                  <a:pathLst>
                    <a:path w="131" h="41">
                      <a:moveTo>
                        <a:pt x="131" y="0"/>
                      </a:moveTo>
                      <a:lnTo>
                        <a:pt x="131" y="17"/>
                      </a:lnTo>
                      <a:lnTo>
                        <a:pt x="0" y="41"/>
                      </a:lnTo>
                      <a:lnTo>
                        <a:pt x="0" y="24"/>
                      </a:lnTo>
                      <a:lnTo>
                        <a:pt x="131" y="0"/>
                      </a:lnTo>
                      <a:close/>
                    </a:path>
                  </a:pathLst>
                </a:custGeom>
                <a:solidFill>
                  <a:srgbClr val="6E6E6E"/>
                </a:solidFill>
                <a:ln w="9525">
                  <a:noFill/>
                  <a:round/>
                  <a:headEnd/>
                  <a:tailEnd/>
                </a:ln>
              </p:spPr>
              <p:txBody>
                <a:bodyPr/>
                <a:lstStyle/>
                <a:p>
                  <a:endParaRPr lang="en-US" sz="2000"/>
                </a:p>
              </p:txBody>
            </p:sp>
            <p:sp>
              <p:nvSpPr>
                <p:cNvPr id="581095" name="Freeform 487"/>
                <p:cNvSpPr>
                  <a:spLocks/>
                </p:cNvSpPr>
                <p:nvPr/>
              </p:nvSpPr>
              <p:spPr bwMode="auto">
                <a:xfrm>
                  <a:off x="3000" y="2088"/>
                  <a:ext cx="131" cy="40"/>
                </a:xfrm>
                <a:custGeom>
                  <a:avLst/>
                  <a:gdLst/>
                  <a:ahLst/>
                  <a:cxnLst>
                    <a:cxn ang="0">
                      <a:pos x="131" y="0"/>
                    </a:cxn>
                    <a:cxn ang="0">
                      <a:pos x="131" y="16"/>
                    </a:cxn>
                    <a:cxn ang="0">
                      <a:pos x="0" y="40"/>
                    </a:cxn>
                    <a:cxn ang="0">
                      <a:pos x="0" y="24"/>
                    </a:cxn>
                    <a:cxn ang="0">
                      <a:pos x="131" y="0"/>
                    </a:cxn>
                  </a:cxnLst>
                  <a:rect l="0" t="0" r="r" b="b"/>
                  <a:pathLst>
                    <a:path w="131" h="40">
                      <a:moveTo>
                        <a:pt x="131" y="0"/>
                      </a:moveTo>
                      <a:lnTo>
                        <a:pt x="131" y="16"/>
                      </a:lnTo>
                      <a:lnTo>
                        <a:pt x="0" y="40"/>
                      </a:lnTo>
                      <a:lnTo>
                        <a:pt x="0" y="24"/>
                      </a:lnTo>
                      <a:lnTo>
                        <a:pt x="131" y="0"/>
                      </a:lnTo>
                      <a:close/>
                    </a:path>
                  </a:pathLst>
                </a:custGeom>
                <a:solidFill>
                  <a:srgbClr val="6E6E6E"/>
                </a:solidFill>
                <a:ln w="9525">
                  <a:noFill/>
                  <a:round/>
                  <a:headEnd/>
                  <a:tailEnd/>
                </a:ln>
              </p:spPr>
              <p:txBody>
                <a:bodyPr/>
                <a:lstStyle/>
                <a:p>
                  <a:endParaRPr lang="en-US" sz="2000"/>
                </a:p>
              </p:txBody>
            </p:sp>
            <p:sp>
              <p:nvSpPr>
                <p:cNvPr id="581096" name="Freeform 488"/>
                <p:cNvSpPr>
                  <a:spLocks/>
                </p:cNvSpPr>
                <p:nvPr/>
              </p:nvSpPr>
              <p:spPr bwMode="auto">
                <a:xfrm>
                  <a:off x="3000" y="2088"/>
                  <a:ext cx="131" cy="39"/>
                </a:xfrm>
                <a:custGeom>
                  <a:avLst/>
                  <a:gdLst/>
                  <a:ahLst/>
                  <a:cxnLst>
                    <a:cxn ang="0">
                      <a:pos x="131" y="0"/>
                    </a:cxn>
                    <a:cxn ang="0">
                      <a:pos x="131" y="16"/>
                    </a:cxn>
                    <a:cxn ang="0">
                      <a:pos x="0" y="39"/>
                    </a:cxn>
                    <a:cxn ang="0">
                      <a:pos x="0" y="23"/>
                    </a:cxn>
                    <a:cxn ang="0">
                      <a:pos x="131" y="0"/>
                    </a:cxn>
                  </a:cxnLst>
                  <a:rect l="0" t="0" r="r" b="b"/>
                  <a:pathLst>
                    <a:path w="131" h="39">
                      <a:moveTo>
                        <a:pt x="131" y="0"/>
                      </a:moveTo>
                      <a:lnTo>
                        <a:pt x="131" y="16"/>
                      </a:lnTo>
                      <a:lnTo>
                        <a:pt x="0" y="39"/>
                      </a:lnTo>
                      <a:lnTo>
                        <a:pt x="0" y="23"/>
                      </a:lnTo>
                      <a:lnTo>
                        <a:pt x="131" y="0"/>
                      </a:lnTo>
                      <a:close/>
                    </a:path>
                  </a:pathLst>
                </a:custGeom>
                <a:solidFill>
                  <a:srgbClr val="6E6E6E"/>
                </a:solidFill>
                <a:ln w="9525">
                  <a:noFill/>
                  <a:round/>
                  <a:headEnd/>
                  <a:tailEnd/>
                </a:ln>
              </p:spPr>
              <p:txBody>
                <a:bodyPr/>
                <a:lstStyle/>
                <a:p>
                  <a:endParaRPr lang="en-US" sz="2000"/>
                </a:p>
              </p:txBody>
            </p:sp>
            <p:sp>
              <p:nvSpPr>
                <p:cNvPr id="581097" name="Freeform 489"/>
                <p:cNvSpPr>
                  <a:spLocks/>
                </p:cNvSpPr>
                <p:nvPr/>
              </p:nvSpPr>
              <p:spPr bwMode="auto">
                <a:xfrm>
                  <a:off x="3000" y="2088"/>
                  <a:ext cx="131" cy="39"/>
                </a:xfrm>
                <a:custGeom>
                  <a:avLst/>
                  <a:gdLst/>
                  <a:ahLst/>
                  <a:cxnLst>
                    <a:cxn ang="0">
                      <a:pos x="131" y="0"/>
                    </a:cxn>
                    <a:cxn ang="0">
                      <a:pos x="131" y="16"/>
                    </a:cxn>
                    <a:cxn ang="0">
                      <a:pos x="0" y="39"/>
                    </a:cxn>
                    <a:cxn ang="0">
                      <a:pos x="0" y="23"/>
                    </a:cxn>
                    <a:cxn ang="0">
                      <a:pos x="131" y="0"/>
                    </a:cxn>
                  </a:cxnLst>
                  <a:rect l="0" t="0" r="r" b="b"/>
                  <a:pathLst>
                    <a:path w="131" h="39">
                      <a:moveTo>
                        <a:pt x="131" y="0"/>
                      </a:moveTo>
                      <a:lnTo>
                        <a:pt x="131" y="16"/>
                      </a:lnTo>
                      <a:lnTo>
                        <a:pt x="0" y="39"/>
                      </a:lnTo>
                      <a:lnTo>
                        <a:pt x="0" y="23"/>
                      </a:lnTo>
                      <a:lnTo>
                        <a:pt x="131" y="0"/>
                      </a:lnTo>
                      <a:close/>
                    </a:path>
                  </a:pathLst>
                </a:custGeom>
                <a:solidFill>
                  <a:srgbClr val="6E6E6E"/>
                </a:solidFill>
                <a:ln w="9525">
                  <a:noFill/>
                  <a:round/>
                  <a:headEnd/>
                  <a:tailEnd/>
                </a:ln>
              </p:spPr>
              <p:txBody>
                <a:bodyPr/>
                <a:lstStyle/>
                <a:p>
                  <a:endParaRPr lang="en-US" sz="2000"/>
                </a:p>
              </p:txBody>
            </p:sp>
            <p:sp>
              <p:nvSpPr>
                <p:cNvPr id="581098" name="Freeform 490"/>
                <p:cNvSpPr>
                  <a:spLocks/>
                </p:cNvSpPr>
                <p:nvPr/>
              </p:nvSpPr>
              <p:spPr bwMode="auto">
                <a:xfrm>
                  <a:off x="3000" y="2088"/>
                  <a:ext cx="131" cy="38"/>
                </a:xfrm>
                <a:custGeom>
                  <a:avLst/>
                  <a:gdLst/>
                  <a:ahLst/>
                  <a:cxnLst>
                    <a:cxn ang="0">
                      <a:pos x="131" y="0"/>
                    </a:cxn>
                    <a:cxn ang="0">
                      <a:pos x="131" y="16"/>
                    </a:cxn>
                    <a:cxn ang="0">
                      <a:pos x="0" y="38"/>
                    </a:cxn>
                    <a:cxn ang="0">
                      <a:pos x="0" y="23"/>
                    </a:cxn>
                    <a:cxn ang="0">
                      <a:pos x="131" y="0"/>
                    </a:cxn>
                  </a:cxnLst>
                  <a:rect l="0" t="0" r="r" b="b"/>
                  <a:pathLst>
                    <a:path w="131" h="38">
                      <a:moveTo>
                        <a:pt x="131" y="0"/>
                      </a:moveTo>
                      <a:lnTo>
                        <a:pt x="131" y="16"/>
                      </a:lnTo>
                      <a:lnTo>
                        <a:pt x="0" y="38"/>
                      </a:lnTo>
                      <a:lnTo>
                        <a:pt x="0" y="23"/>
                      </a:lnTo>
                      <a:lnTo>
                        <a:pt x="131" y="0"/>
                      </a:lnTo>
                      <a:close/>
                    </a:path>
                  </a:pathLst>
                </a:custGeom>
                <a:solidFill>
                  <a:srgbClr val="6E6E6E"/>
                </a:solidFill>
                <a:ln w="9525">
                  <a:noFill/>
                  <a:round/>
                  <a:headEnd/>
                  <a:tailEnd/>
                </a:ln>
              </p:spPr>
              <p:txBody>
                <a:bodyPr/>
                <a:lstStyle/>
                <a:p>
                  <a:endParaRPr lang="en-US" sz="2000"/>
                </a:p>
              </p:txBody>
            </p:sp>
            <p:sp>
              <p:nvSpPr>
                <p:cNvPr id="581099" name="Freeform 491"/>
                <p:cNvSpPr>
                  <a:spLocks/>
                </p:cNvSpPr>
                <p:nvPr/>
              </p:nvSpPr>
              <p:spPr bwMode="auto">
                <a:xfrm>
                  <a:off x="3000" y="2087"/>
                  <a:ext cx="131" cy="39"/>
                </a:xfrm>
                <a:custGeom>
                  <a:avLst/>
                  <a:gdLst/>
                  <a:ahLst/>
                  <a:cxnLst>
                    <a:cxn ang="0">
                      <a:pos x="131" y="0"/>
                    </a:cxn>
                    <a:cxn ang="0">
                      <a:pos x="131" y="17"/>
                    </a:cxn>
                    <a:cxn ang="0">
                      <a:pos x="0" y="39"/>
                    </a:cxn>
                    <a:cxn ang="0">
                      <a:pos x="0" y="22"/>
                    </a:cxn>
                    <a:cxn ang="0">
                      <a:pos x="131" y="0"/>
                    </a:cxn>
                  </a:cxnLst>
                  <a:rect l="0" t="0" r="r" b="b"/>
                  <a:pathLst>
                    <a:path w="131" h="39">
                      <a:moveTo>
                        <a:pt x="131" y="0"/>
                      </a:moveTo>
                      <a:lnTo>
                        <a:pt x="131" y="17"/>
                      </a:lnTo>
                      <a:lnTo>
                        <a:pt x="0" y="39"/>
                      </a:lnTo>
                      <a:lnTo>
                        <a:pt x="0" y="22"/>
                      </a:lnTo>
                      <a:lnTo>
                        <a:pt x="131" y="0"/>
                      </a:lnTo>
                      <a:close/>
                    </a:path>
                  </a:pathLst>
                </a:custGeom>
                <a:solidFill>
                  <a:srgbClr val="6E6E6E"/>
                </a:solidFill>
                <a:ln w="9525">
                  <a:noFill/>
                  <a:round/>
                  <a:headEnd/>
                  <a:tailEnd/>
                </a:ln>
              </p:spPr>
              <p:txBody>
                <a:bodyPr/>
                <a:lstStyle/>
                <a:p>
                  <a:endParaRPr lang="en-US" sz="2000"/>
                </a:p>
              </p:txBody>
            </p:sp>
            <p:sp>
              <p:nvSpPr>
                <p:cNvPr id="581100" name="Freeform 492"/>
                <p:cNvSpPr>
                  <a:spLocks/>
                </p:cNvSpPr>
                <p:nvPr/>
              </p:nvSpPr>
              <p:spPr bwMode="auto">
                <a:xfrm>
                  <a:off x="3000" y="2087"/>
                  <a:ext cx="131" cy="38"/>
                </a:xfrm>
                <a:custGeom>
                  <a:avLst/>
                  <a:gdLst/>
                  <a:ahLst/>
                  <a:cxnLst>
                    <a:cxn ang="0">
                      <a:pos x="131" y="0"/>
                    </a:cxn>
                    <a:cxn ang="0">
                      <a:pos x="131" y="15"/>
                    </a:cxn>
                    <a:cxn ang="0">
                      <a:pos x="0" y="38"/>
                    </a:cxn>
                    <a:cxn ang="0">
                      <a:pos x="0" y="22"/>
                    </a:cxn>
                    <a:cxn ang="0">
                      <a:pos x="131" y="0"/>
                    </a:cxn>
                  </a:cxnLst>
                  <a:rect l="0" t="0" r="r" b="b"/>
                  <a:pathLst>
                    <a:path w="131" h="38">
                      <a:moveTo>
                        <a:pt x="131" y="0"/>
                      </a:moveTo>
                      <a:lnTo>
                        <a:pt x="131" y="15"/>
                      </a:lnTo>
                      <a:lnTo>
                        <a:pt x="0" y="38"/>
                      </a:lnTo>
                      <a:lnTo>
                        <a:pt x="0" y="22"/>
                      </a:lnTo>
                      <a:lnTo>
                        <a:pt x="131" y="0"/>
                      </a:lnTo>
                      <a:close/>
                    </a:path>
                  </a:pathLst>
                </a:custGeom>
                <a:solidFill>
                  <a:srgbClr val="6E6E6E"/>
                </a:solidFill>
                <a:ln w="9525">
                  <a:noFill/>
                  <a:round/>
                  <a:headEnd/>
                  <a:tailEnd/>
                </a:ln>
              </p:spPr>
              <p:txBody>
                <a:bodyPr/>
                <a:lstStyle/>
                <a:p>
                  <a:endParaRPr lang="en-US" sz="2000"/>
                </a:p>
              </p:txBody>
            </p:sp>
            <p:sp>
              <p:nvSpPr>
                <p:cNvPr id="581101" name="Freeform 493"/>
                <p:cNvSpPr>
                  <a:spLocks/>
                </p:cNvSpPr>
                <p:nvPr/>
              </p:nvSpPr>
              <p:spPr bwMode="auto">
                <a:xfrm>
                  <a:off x="3000" y="2086"/>
                  <a:ext cx="131" cy="38"/>
                </a:xfrm>
                <a:custGeom>
                  <a:avLst/>
                  <a:gdLst/>
                  <a:ahLst/>
                  <a:cxnLst>
                    <a:cxn ang="0">
                      <a:pos x="131" y="0"/>
                    </a:cxn>
                    <a:cxn ang="0">
                      <a:pos x="131" y="16"/>
                    </a:cxn>
                    <a:cxn ang="0">
                      <a:pos x="0" y="38"/>
                    </a:cxn>
                    <a:cxn ang="0">
                      <a:pos x="0" y="22"/>
                    </a:cxn>
                    <a:cxn ang="0">
                      <a:pos x="131" y="0"/>
                    </a:cxn>
                  </a:cxnLst>
                  <a:rect l="0" t="0" r="r" b="b"/>
                  <a:pathLst>
                    <a:path w="131" h="38">
                      <a:moveTo>
                        <a:pt x="131" y="0"/>
                      </a:moveTo>
                      <a:lnTo>
                        <a:pt x="131" y="16"/>
                      </a:lnTo>
                      <a:lnTo>
                        <a:pt x="0" y="38"/>
                      </a:lnTo>
                      <a:lnTo>
                        <a:pt x="0" y="22"/>
                      </a:lnTo>
                      <a:lnTo>
                        <a:pt x="131" y="0"/>
                      </a:lnTo>
                      <a:close/>
                    </a:path>
                  </a:pathLst>
                </a:custGeom>
                <a:solidFill>
                  <a:srgbClr val="6E6E6E"/>
                </a:solidFill>
                <a:ln w="9525">
                  <a:noFill/>
                  <a:round/>
                  <a:headEnd/>
                  <a:tailEnd/>
                </a:ln>
              </p:spPr>
              <p:txBody>
                <a:bodyPr/>
                <a:lstStyle/>
                <a:p>
                  <a:endParaRPr lang="en-US" sz="2000"/>
                </a:p>
              </p:txBody>
            </p:sp>
            <p:sp>
              <p:nvSpPr>
                <p:cNvPr id="581102" name="Freeform 494"/>
                <p:cNvSpPr>
                  <a:spLocks/>
                </p:cNvSpPr>
                <p:nvPr/>
              </p:nvSpPr>
              <p:spPr bwMode="auto">
                <a:xfrm>
                  <a:off x="3000" y="2086"/>
                  <a:ext cx="131" cy="37"/>
                </a:xfrm>
                <a:custGeom>
                  <a:avLst/>
                  <a:gdLst/>
                  <a:ahLst/>
                  <a:cxnLst>
                    <a:cxn ang="0">
                      <a:pos x="131" y="0"/>
                    </a:cxn>
                    <a:cxn ang="0">
                      <a:pos x="131" y="16"/>
                    </a:cxn>
                    <a:cxn ang="0">
                      <a:pos x="0" y="37"/>
                    </a:cxn>
                    <a:cxn ang="0">
                      <a:pos x="0" y="21"/>
                    </a:cxn>
                    <a:cxn ang="0">
                      <a:pos x="131" y="0"/>
                    </a:cxn>
                  </a:cxnLst>
                  <a:rect l="0" t="0" r="r" b="b"/>
                  <a:pathLst>
                    <a:path w="131" h="37">
                      <a:moveTo>
                        <a:pt x="131" y="0"/>
                      </a:moveTo>
                      <a:lnTo>
                        <a:pt x="131" y="16"/>
                      </a:lnTo>
                      <a:lnTo>
                        <a:pt x="0" y="37"/>
                      </a:lnTo>
                      <a:lnTo>
                        <a:pt x="0" y="21"/>
                      </a:lnTo>
                      <a:lnTo>
                        <a:pt x="131" y="0"/>
                      </a:lnTo>
                      <a:close/>
                    </a:path>
                  </a:pathLst>
                </a:custGeom>
                <a:solidFill>
                  <a:srgbClr val="6E6E6E"/>
                </a:solidFill>
                <a:ln w="9525">
                  <a:noFill/>
                  <a:round/>
                  <a:headEnd/>
                  <a:tailEnd/>
                </a:ln>
              </p:spPr>
              <p:txBody>
                <a:bodyPr/>
                <a:lstStyle/>
                <a:p>
                  <a:endParaRPr lang="en-US" sz="2000"/>
                </a:p>
              </p:txBody>
            </p:sp>
            <p:sp>
              <p:nvSpPr>
                <p:cNvPr id="581103" name="Freeform 495"/>
                <p:cNvSpPr>
                  <a:spLocks/>
                </p:cNvSpPr>
                <p:nvPr/>
              </p:nvSpPr>
              <p:spPr bwMode="auto">
                <a:xfrm>
                  <a:off x="3000" y="2086"/>
                  <a:ext cx="131" cy="37"/>
                </a:xfrm>
                <a:custGeom>
                  <a:avLst/>
                  <a:gdLst/>
                  <a:ahLst/>
                  <a:cxnLst>
                    <a:cxn ang="0">
                      <a:pos x="131" y="0"/>
                    </a:cxn>
                    <a:cxn ang="0">
                      <a:pos x="131" y="16"/>
                    </a:cxn>
                    <a:cxn ang="0">
                      <a:pos x="0" y="37"/>
                    </a:cxn>
                    <a:cxn ang="0">
                      <a:pos x="0" y="21"/>
                    </a:cxn>
                    <a:cxn ang="0">
                      <a:pos x="131" y="0"/>
                    </a:cxn>
                  </a:cxnLst>
                  <a:rect l="0" t="0" r="r" b="b"/>
                  <a:pathLst>
                    <a:path w="131" h="37">
                      <a:moveTo>
                        <a:pt x="131" y="0"/>
                      </a:moveTo>
                      <a:lnTo>
                        <a:pt x="131" y="16"/>
                      </a:lnTo>
                      <a:lnTo>
                        <a:pt x="0" y="37"/>
                      </a:lnTo>
                      <a:lnTo>
                        <a:pt x="0" y="21"/>
                      </a:lnTo>
                      <a:lnTo>
                        <a:pt x="131" y="0"/>
                      </a:lnTo>
                      <a:close/>
                    </a:path>
                  </a:pathLst>
                </a:custGeom>
                <a:solidFill>
                  <a:srgbClr val="6E6E6E"/>
                </a:solidFill>
                <a:ln w="9525">
                  <a:noFill/>
                  <a:round/>
                  <a:headEnd/>
                  <a:tailEnd/>
                </a:ln>
              </p:spPr>
              <p:txBody>
                <a:bodyPr/>
                <a:lstStyle/>
                <a:p>
                  <a:endParaRPr lang="en-US" sz="2000"/>
                </a:p>
              </p:txBody>
            </p:sp>
            <p:sp>
              <p:nvSpPr>
                <p:cNvPr id="581104" name="Freeform 496"/>
                <p:cNvSpPr>
                  <a:spLocks/>
                </p:cNvSpPr>
                <p:nvPr/>
              </p:nvSpPr>
              <p:spPr bwMode="auto">
                <a:xfrm>
                  <a:off x="3000" y="2085"/>
                  <a:ext cx="131" cy="38"/>
                </a:xfrm>
                <a:custGeom>
                  <a:avLst/>
                  <a:gdLst/>
                  <a:ahLst/>
                  <a:cxnLst>
                    <a:cxn ang="0">
                      <a:pos x="131" y="0"/>
                    </a:cxn>
                    <a:cxn ang="0">
                      <a:pos x="131" y="16"/>
                    </a:cxn>
                    <a:cxn ang="0">
                      <a:pos x="0" y="38"/>
                    </a:cxn>
                    <a:cxn ang="0">
                      <a:pos x="0" y="21"/>
                    </a:cxn>
                    <a:cxn ang="0">
                      <a:pos x="131" y="0"/>
                    </a:cxn>
                  </a:cxnLst>
                  <a:rect l="0" t="0" r="r" b="b"/>
                  <a:pathLst>
                    <a:path w="131" h="38">
                      <a:moveTo>
                        <a:pt x="131" y="0"/>
                      </a:moveTo>
                      <a:lnTo>
                        <a:pt x="131" y="16"/>
                      </a:lnTo>
                      <a:lnTo>
                        <a:pt x="0" y="38"/>
                      </a:lnTo>
                      <a:lnTo>
                        <a:pt x="0" y="21"/>
                      </a:lnTo>
                      <a:lnTo>
                        <a:pt x="131" y="0"/>
                      </a:lnTo>
                      <a:close/>
                    </a:path>
                  </a:pathLst>
                </a:custGeom>
                <a:solidFill>
                  <a:srgbClr val="6E6E6E"/>
                </a:solidFill>
                <a:ln w="9525">
                  <a:noFill/>
                  <a:round/>
                  <a:headEnd/>
                  <a:tailEnd/>
                </a:ln>
              </p:spPr>
              <p:txBody>
                <a:bodyPr/>
                <a:lstStyle/>
                <a:p>
                  <a:endParaRPr lang="en-US" sz="2000"/>
                </a:p>
              </p:txBody>
            </p:sp>
            <p:sp>
              <p:nvSpPr>
                <p:cNvPr id="581105" name="Freeform 497"/>
                <p:cNvSpPr>
                  <a:spLocks/>
                </p:cNvSpPr>
                <p:nvPr/>
              </p:nvSpPr>
              <p:spPr bwMode="auto">
                <a:xfrm>
                  <a:off x="3000" y="2085"/>
                  <a:ext cx="131" cy="37"/>
                </a:xfrm>
                <a:custGeom>
                  <a:avLst/>
                  <a:gdLst/>
                  <a:ahLst/>
                  <a:cxnLst>
                    <a:cxn ang="0">
                      <a:pos x="131" y="0"/>
                    </a:cxn>
                    <a:cxn ang="0">
                      <a:pos x="131" y="16"/>
                    </a:cxn>
                    <a:cxn ang="0">
                      <a:pos x="0" y="37"/>
                    </a:cxn>
                    <a:cxn ang="0">
                      <a:pos x="0" y="21"/>
                    </a:cxn>
                    <a:cxn ang="0">
                      <a:pos x="131" y="0"/>
                    </a:cxn>
                  </a:cxnLst>
                  <a:rect l="0" t="0" r="r" b="b"/>
                  <a:pathLst>
                    <a:path w="131" h="37">
                      <a:moveTo>
                        <a:pt x="131" y="0"/>
                      </a:moveTo>
                      <a:lnTo>
                        <a:pt x="131" y="16"/>
                      </a:lnTo>
                      <a:lnTo>
                        <a:pt x="0" y="37"/>
                      </a:lnTo>
                      <a:lnTo>
                        <a:pt x="0" y="21"/>
                      </a:lnTo>
                      <a:lnTo>
                        <a:pt x="131" y="0"/>
                      </a:lnTo>
                      <a:close/>
                    </a:path>
                  </a:pathLst>
                </a:custGeom>
                <a:solidFill>
                  <a:srgbClr val="6E6E6E"/>
                </a:solidFill>
                <a:ln w="9525">
                  <a:noFill/>
                  <a:round/>
                  <a:headEnd/>
                  <a:tailEnd/>
                </a:ln>
              </p:spPr>
              <p:txBody>
                <a:bodyPr/>
                <a:lstStyle/>
                <a:p>
                  <a:endParaRPr lang="en-US" sz="2000"/>
                </a:p>
              </p:txBody>
            </p:sp>
            <p:sp>
              <p:nvSpPr>
                <p:cNvPr id="581106" name="Freeform 498"/>
                <p:cNvSpPr>
                  <a:spLocks/>
                </p:cNvSpPr>
                <p:nvPr/>
              </p:nvSpPr>
              <p:spPr bwMode="auto">
                <a:xfrm>
                  <a:off x="3000" y="2085"/>
                  <a:ext cx="131" cy="36"/>
                </a:xfrm>
                <a:custGeom>
                  <a:avLst/>
                  <a:gdLst/>
                  <a:ahLst/>
                  <a:cxnLst>
                    <a:cxn ang="0">
                      <a:pos x="131" y="0"/>
                    </a:cxn>
                    <a:cxn ang="0">
                      <a:pos x="131" y="15"/>
                    </a:cxn>
                    <a:cxn ang="0">
                      <a:pos x="0" y="36"/>
                    </a:cxn>
                    <a:cxn ang="0">
                      <a:pos x="0" y="21"/>
                    </a:cxn>
                    <a:cxn ang="0">
                      <a:pos x="131" y="0"/>
                    </a:cxn>
                  </a:cxnLst>
                  <a:rect l="0" t="0" r="r" b="b"/>
                  <a:pathLst>
                    <a:path w="131" h="36">
                      <a:moveTo>
                        <a:pt x="131" y="0"/>
                      </a:moveTo>
                      <a:lnTo>
                        <a:pt x="131" y="15"/>
                      </a:lnTo>
                      <a:lnTo>
                        <a:pt x="0" y="36"/>
                      </a:lnTo>
                      <a:lnTo>
                        <a:pt x="0" y="21"/>
                      </a:lnTo>
                      <a:lnTo>
                        <a:pt x="131" y="0"/>
                      </a:lnTo>
                      <a:close/>
                    </a:path>
                  </a:pathLst>
                </a:custGeom>
                <a:solidFill>
                  <a:srgbClr val="6E6E6E"/>
                </a:solidFill>
                <a:ln w="9525">
                  <a:noFill/>
                  <a:round/>
                  <a:headEnd/>
                  <a:tailEnd/>
                </a:ln>
              </p:spPr>
              <p:txBody>
                <a:bodyPr/>
                <a:lstStyle/>
                <a:p>
                  <a:endParaRPr lang="en-US" sz="2000"/>
                </a:p>
              </p:txBody>
            </p:sp>
            <p:sp>
              <p:nvSpPr>
                <p:cNvPr id="581107" name="Freeform 499"/>
                <p:cNvSpPr>
                  <a:spLocks/>
                </p:cNvSpPr>
                <p:nvPr/>
              </p:nvSpPr>
              <p:spPr bwMode="auto">
                <a:xfrm>
                  <a:off x="3000" y="2085"/>
                  <a:ext cx="131" cy="36"/>
                </a:xfrm>
                <a:custGeom>
                  <a:avLst/>
                  <a:gdLst/>
                  <a:ahLst/>
                  <a:cxnLst>
                    <a:cxn ang="0">
                      <a:pos x="131" y="0"/>
                    </a:cxn>
                    <a:cxn ang="0">
                      <a:pos x="131" y="15"/>
                    </a:cxn>
                    <a:cxn ang="0">
                      <a:pos x="0" y="36"/>
                    </a:cxn>
                    <a:cxn ang="0">
                      <a:pos x="0" y="20"/>
                    </a:cxn>
                    <a:cxn ang="0">
                      <a:pos x="131" y="0"/>
                    </a:cxn>
                  </a:cxnLst>
                  <a:rect l="0" t="0" r="r" b="b"/>
                  <a:pathLst>
                    <a:path w="131" h="36">
                      <a:moveTo>
                        <a:pt x="131" y="0"/>
                      </a:moveTo>
                      <a:lnTo>
                        <a:pt x="131" y="15"/>
                      </a:lnTo>
                      <a:lnTo>
                        <a:pt x="0" y="36"/>
                      </a:lnTo>
                      <a:lnTo>
                        <a:pt x="0" y="20"/>
                      </a:lnTo>
                      <a:lnTo>
                        <a:pt x="131" y="0"/>
                      </a:lnTo>
                      <a:close/>
                    </a:path>
                  </a:pathLst>
                </a:custGeom>
                <a:solidFill>
                  <a:srgbClr val="6E6E6E"/>
                </a:solidFill>
                <a:ln w="9525">
                  <a:noFill/>
                  <a:round/>
                  <a:headEnd/>
                  <a:tailEnd/>
                </a:ln>
              </p:spPr>
              <p:txBody>
                <a:bodyPr/>
                <a:lstStyle/>
                <a:p>
                  <a:endParaRPr lang="en-US" sz="2000"/>
                </a:p>
              </p:txBody>
            </p:sp>
            <p:sp>
              <p:nvSpPr>
                <p:cNvPr id="581108" name="Freeform 500"/>
                <p:cNvSpPr>
                  <a:spLocks/>
                </p:cNvSpPr>
                <p:nvPr/>
              </p:nvSpPr>
              <p:spPr bwMode="auto">
                <a:xfrm>
                  <a:off x="3000" y="2084"/>
                  <a:ext cx="131" cy="36"/>
                </a:xfrm>
                <a:custGeom>
                  <a:avLst/>
                  <a:gdLst/>
                  <a:ahLst/>
                  <a:cxnLst>
                    <a:cxn ang="0">
                      <a:pos x="131" y="0"/>
                    </a:cxn>
                    <a:cxn ang="0">
                      <a:pos x="131" y="16"/>
                    </a:cxn>
                    <a:cxn ang="0">
                      <a:pos x="0" y="36"/>
                    </a:cxn>
                    <a:cxn ang="0">
                      <a:pos x="0" y="20"/>
                    </a:cxn>
                    <a:cxn ang="0">
                      <a:pos x="131" y="0"/>
                    </a:cxn>
                  </a:cxnLst>
                  <a:rect l="0" t="0" r="r" b="b"/>
                  <a:pathLst>
                    <a:path w="131" h="36">
                      <a:moveTo>
                        <a:pt x="131" y="0"/>
                      </a:moveTo>
                      <a:lnTo>
                        <a:pt x="131" y="16"/>
                      </a:lnTo>
                      <a:lnTo>
                        <a:pt x="0" y="36"/>
                      </a:lnTo>
                      <a:lnTo>
                        <a:pt x="0" y="20"/>
                      </a:lnTo>
                      <a:lnTo>
                        <a:pt x="131" y="0"/>
                      </a:lnTo>
                      <a:close/>
                    </a:path>
                  </a:pathLst>
                </a:custGeom>
                <a:solidFill>
                  <a:srgbClr val="6E6E6E"/>
                </a:solidFill>
                <a:ln w="9525">
                  <a:noFill/>
                  <a:round/>
                  <a:headEnd/>
                  <a:tailEnd/>
                </a:ln>
              </p:spPr>
              <p:txBody>
                <a:bodyPr/>
                <a:lstStyle/>
                <a:p>
                  <a:endParaRPr lang="en-US" sz="2000"/>
                </a:p>
              </p:txBody>
            </p:sp>
            <p:sp>
              <p:nvSpPr>
                <p:cNvPr id="581109" name="Freeform 501"/>
                <p:cNvSpPr>
                  <a:spLocks/>
                </p:cNvSpPr>
                <p:nvPr/>
              </p:nvSpPr>
              <p:spPr bwMode="auto">
                <a:xfrm>
                  <a:off x="3000" y="2084"/>
                  <a:ext cx="131" cy="35"/>
                </a:xfrm>
                <a:custGeom>
                  <a:avLst/>
                  <a:gdLst/>
                  <a:ahLst/>
                  <a:cxnLst>
                    <a:cxn ang="0">
                      <a:pos x="131" y="0"/>
                    </a:cxn>
                    <a:cxn ang="0">
                      <a:pos x="131" y="16"/>
                    </a:cxn>
                    <a:cxn ang="0">
                      <a:pos x="0" y="35"/>
                    </a:cxn>
                    <a:cxn ang="0">
                      <a:pos x="0" y="20"/>
                    </a:cxn>
                    <a:cxn ang="0">
                      <a:pos x="131" y="0"/>
                    </a:cxn>
                  </a:cxnLst>
                  <a:rect l="0" t="0" r="r" b="b"/>
                  <a:pathLst>
                    <a:path w="131" h="35">
                      <a:moveTo>
                        <a:pt x="131" y="0"/>
                      </a:moveTo>
                      <a:lnTo>
                        <a:pt x="131" y="16"/>
                      </a:lnTo>
                      <a:lnTo>
                        <a:pt x="0" y="35"/>
                      </a:lnTo>
                      <a:lnTo>
                        <a:pt x="0" y="20"/>
                      </a:lnTo>
                      <a:lnTo>
                        <a:pt x="131" y="0"/>
                      </a:lnTo>
                      <a:close/>
                    </a:path>
                  </a:pathLst>
                </a:custGeom>
                <a:solidFill>
                  <a:srgbClr val="6E6E6E"/>
                </a:solidFill>
                <a:ln w="9525">
                  <a:noFill/>
                  <a:round/>
                  <a:headEnd/>
                  <a:tailEnd/>
                </a:ln>
              </p:spPr>
              <p:txBody>
                <a:bodyPr/>
                <a:lstStyle/>
                <a:p>
                  <a:endParaRPr lang="en-US" sz="2000"/>
                </a:p>
              </p:txBody>
            </p:sp>
            <p:sp>
              <p:nvSpPr>
                <p:cNvPr id="581110" name="Freeform 502"/>
                <p:cNvSpPr>
                  <a:spLocks/>
                </p:cNvSpPr>
                <p:nvPr/>
              </p:nvSpPr>
              <p:spPr bwMode="auto">
                <a:xfrm>
                  <a:off x="3000" y="2084"/>
                  <a:ext cx="131" cy="35"/>
                </a:xfrm>
                <a:custGeom>
                  <a:avLst/>
                  <a:gdLst/>
                  <a:ahLst/>
                  <a:cxnLst>
                    <a:cxn ang="0">
                      <a:pos x="131" y="0"/>
                    </a:cxn>
                    <a:cxn ang="0">
                      <a:pos x="131" y="15"/>
                    </a:cxn>
                    <a:cxn ang="0">
                      <a:pos x="0" y="35"/>
                    </a:cxn>
                    <a:cxn ang="0">
                      <a:pos x="0" y="20"/>
                    </a:cxn>
                    <a:cxn ang="0">
                      <a:pos x="131" y="0"/>
                    </a:cxn>
                  </a:cxnLst>
                  <a:rect l="0" t="0" r="r" b="b"/>
                  <a:pathLst>
                    <a:path w="131" h="35">
                      <a:moveTo>
                        <a:pt x="131" y="0"/>
                      </a:moveTo>
                      <a:lnTo>
                        <a:pt x="131" y="15"/>
                      </a:lnTo>
                      <a:lnTo>
                        <a:pt x="0" y="35"/>
                      </a:lnTo>
                      <a:lnTo>
                        <a:pt x="0" y="20"/>
                      </a:lnTo>
                      <a:lnTo>
                        <a:pt x="131" y="0"/>
                      </a:lnTo>
                      <a:close/>
                    </a:path>
                  </a:pathLst>
                </a:custGeom>
                <a:solidFill>
                  <a:srgbClr val="6E6E6E"/>
                </a:solidFill>
                <a:ln w="9525">
                  <a:noFill/>
                  <a:round/>
                  <a:headEnd/>
                  <a:tailEnd/>
                </a:ln>
              </p:spPr>
              <p:txBody>
                <a:bodyPr/>
                <a:lstStyle/>
                <a:p>
                  <a:endParaRPr lang="en-US" sz="2000"/>
                </a:p>
              </p:txBody>
            </p:sp>
            <p:sp>
              <p:nvSpPr>
                <p:cNvPr id="581111" name="Freeform 503"/>
                <p:cNvSpPr>
                  <a:spLocks/>
                </p:cNvSpPr>
                <p:nvPr/>
              </p:nvSpPr>
              <p:spPr bwMode="auto">
                <a:xfrm>
                  <a:off x="3000" y="2084"/>
                  <a:ext cx="131" cy="34"/>
                </a:xfrm>
                <a:custGeom>
                  <a:avLst/>
                  <a:gdLst/>
                  <a:ahLst/>
                  <a:cxnLst>
                    <a:cxn ang="0">
                      <a:pos x="131" y="0"/>
                    </a:cxn>
                    <a:cxn ang="0">
                      <a:pos x="131" y="15"/>
                    </a:cxn>
                    <a:cxn ang="0">
                      <a:pos x="0" y="34"/>
                    </a:cxn>
                    <a:cxn ang="0">
                      <a:pos x="0" y="18"/>
                    </a:cxn>
                    <a:cxn ang="0">
                      <a:pos x="131" y="0"/>
                    </a:cxn>
                  </a:cxnLst>
                  <a:rect l="0" t="0" r="r" b="b"/>
                  <a:pathLst>
                    <a:path w="131" h="34">
                      <a:moveTo>
                        <a:pt x="131" y="0"/>
                      </a:moveTo>
                      <a:lnTo>
                        <a:pt x="131" y="15"/>
                      </a:lnTo>
                      <a:lnTo>
                        <a:pt x="0" y="34"/>
                      </a:lnTo>
                      <a:lnTo>
                        <a:pt x="0" y="18"/>
                      </a:lnTo>
                      <a:lnTo>
                        <a:pt x="131" y="0"/>
                      </a:lnTo>
                      <a:close/>
                    </a:path>
                  </a:pathLst>
                </a:custGeom>
                <a:solidFill>
                  <a:srgbClr val="6E6E6E"/>
                </a:solidFill>
                <a:ln w="9525">
                  <a:noFill/>
                  <a:round/>
                  <a:headEnd/>
                  <a:tailEnd/>
                </a:ln>
              </p:spPr>
              <p:txBody>
                <a:bodyPr/>
                <a:lstStyle/>
                <a:p>
                  <a:endParaRPr lang="en-US" sz="2000"/>
                </a:p>
              </p:txBody>
            </p:sp>
            <p:sp>
              <p:nvSpPr>
                <p:cNvPr id="581112" name="Freeform 504"/>
                <p:cNvSpPr>
                  <a:spLocks/>
                </p:cNvSpPr>
                <p:nvPr/>
              </p:nvSpPr>
              <p:spPr bwMode="auto">
                <a:xfrm>
                  <a:off x="3000" y="2084"/>
                  <a:ext cx="131" cy="33"/>
                </a:xfrm>
                <a:custGeom>
                  <a:avLst/>
                  <a:gdLst/>
                  <a:ahLst/>
                  <a:cxnLst>
                    <a:cxn ang="0">
                      <a:pos x="131" y="0"/>
                    </a:cxn>
                    <a:cxn ang="0">
                      <a:pos x="131" y="15"/>
                    </a:cxn>
                    <a:cxn ang="0">
                      <a:pos x="0" y="33"/>
                    </a:cxn>
                    <a:cxn ang="0">
                      <a:pos x="0" y="18"/>
                    </a:cxn>
                    <a:cxn ang="0">
                      <a:pos x="131" y="0"/>
                    </a:cxn>
                  </a:cxnLst>
                  <a:rect l="0" t="0" r="r" b="b"/>
                  <a:pathLst>
                    <a:path w="131" h="33">
                      <a:moveTo>
                        <a:pt x="131" y="0"/>
                      </a:moveTo>
                      <a:lnTo>
                        <a:pt x="131" y="15"/>
                      </a:lnTo>
                      <a:lnTo>
                        <a:pt x="0" y="33"/>
                      </a:lnTo>
                      <a:lnTo>
                        <a:pt x="0" y="18"/>
                      </a:lnTo>
                      <a:lnTo>
                        <a:pt x="131" y="0"/>
                      </a:lnTo>
                      <a:close/>
                    </a:path>
                  </a:pathLst>
                </a:custGeom>
                <a:solidFill>
                  <a:srgbClr val="6E6E6E"/>
                </a:solidFill>
                <a:ln w="9525">
                  <a:noFill/>
                  <a:round/>
                  <a:headEnd/>
                  <a:tailEnd/>
                </a:ln>
              </p:spPr>
              <p:txBody>
                <a:bodyPr/>
                <a:lstStyle/>
                <a:p>
                  <a:endParaRPr lang="en-US" sz="2000"/>
                </a:p>
              </p:txBody>
            </p:sp>
            <p:sp>
              <p:nvSpPr>
                <p:cNvPr id="581113" name="Freeform 505"/>
                <p:cNvSpPr>
                  <a:spLocks/>
                </p:cNvSpPr>
                <p:nvPr/>
              </p:nvSpPr>
              <p:spPr bwMode="auto">
                <a:xfrm>
                  <a:off x="3000" y="2084"/>
                  <a:ext cx="131" cy="33"/>
                </a:xfrm>
                <a:custGeom>
                  <a:avLst/>
                  <a:gdLst/>
                  <a:ahLst/>
                  <a:cxnLst>
                    <a:cxn ang="0">
                      <a:pos x="131" y="0"/>
                    </a:cxn>
                    <a:cxn ang="0">
                      <a:pos x="131" y="14"/>
                    </a:cxn>
                    <a:cxn ang="0">
                      <a:pos x="0" y="33"/>
                    </a:cxn>
                    <a:cxn ang="0">
                      <a:pos x="0" y="17"/>
                    </a:cxn>
                    <a:cxn ang="0">
                      <a:pos x="131" y="0"/>
                    </a:cxn>
                  </a:cxnLst>
                  <a:rect l="0" t="0" r="r" b="b"/>
                  <a:pathLst>
                    <a:path w="131" h="33">
                      <a:moveTo>
                        <a:pt x="131" y="0"/>
                      </a:moveTo>
                      <a:lnTo>
                        <a:pt x="131" y="14"/>
                      </a:lnTo>
                      <a:lnTo>
                        <a:pt x="0" y="33"/>
                      </a:lnTo>
                      <a:lnTo>
                        <a:pt x="0" y="17"/>
                      </a:lnTo>
                      <a:lnTo>
                        <a:pt x="131" y="0"/>
                      </a:lnTo>
                      <a:close/>
                    </a:path>
                  </a:pathLst>
                </a:custGeom>
                <a:solidFill>
                  <a:srgbClr val="6E6E6E"/>
                </a:solidFill>
                <a:ln w="9525">
                  <a:noFill/>
                  <a:round/>
                  <a:headEnd/>
                  <a:tailEnd/>
                </a:ln>
              </p:spPr>
              <p:txBody>
                <a:bodyPr/>
                <a:lstStyle/>
                <a:p>
                  <a:endParaRPr lang="en-US" sz="2000"/>
                </a:p>
              </p:txBody>
            </p:sp>
            <p:sp>
              <p:nvSpPr>
                <p:cNvPr id="581114" name="Freeform 506"/>
                <p:cNvSpPr>
                  <a:spLocks/>
                </p:cNvSpPr>
                <p:nvPr/>
              </p:nvSpPr>
              <p:spPr bwMode="auto">
                <a:xfrm>
                  <a:off x="3000" y="2083"/>
                  <a:ext cx="131" cy="33"/>
                </a:xfrm>
                <a:custGeom>
                  <a:avLst/>
                  <a:gdLst/>
                  <a:ahLst/>
                  <a:cxnLst>
                    <a:cxn ang="0">
                      <a:pos x="131" y="0"/>
                    </a:cxn>
                    <a:cxn ang="0">
                      <a:pos x="131" y="15"/>
                    </a:cxn>
                    <a:cxn ang="0">
                      <a:pos x="0" y="33"/>
                    </a:cxn>
                    <a:cxn ang="0">
                      <a:pos x="0" y="17"/>
                    </a:cxn>
                    <a:cxn ang="0">
                      <a:pos x="131" y="0"/>
                    </a:cxn>
                  </a:cxnLst>
                  <a:rect l="0" t="0" r="r" b="b"/>
                  <a:pathLst>
                    <a:path w="131" h="33">
                      <a:moveTo>
                        <a:pt x="131" y="0"/>
                      </a:moveTo>
                      <a:lnTo>
                        <a:pt x="131" y="15"/>
                      </a:lnTo>
                      <a:lnTo>
                        <a:pt x="0" y="33"/>
                      </a:lnTo>
                      <a:lnTo>
                        <a:pt x="0" y="17"/>
                      </a:lnTo>
                      <a:lnTo>
                        <a:pt x="131" y="0"/>
                      </a:lnTo>
                      <a:close/>
                    </a:path>
                  </a:pathLst>
                </a:custGeom>
                <a:solidFill>
                  <a:srgbClr val="6E6E6E"/>
                </a:solidFill>
                <a:ln w="9525">
                  <a:noFill/>
                  <a:round/>
                  <a:headEnd/>
                  <a:tailEnd/>
                </a:ln>
              </p:spPr>
              <p:txBody>
                <a:bodyPr/>
                <a:lstStyle/>
                <a:p>
                  <a:endParaRPr lang="en-US" sz="2000"/>
                </a:p>
              </p:txBody>
            </p:sp>
            <p:sp>
              <p:nvSpPr>
                <p:cNvPr id="581115" name="Freeform 507"/>
                <p:cNvSpPr>
                  <a:spLocks/>
                </p:cNvSpPr>
                <p:nvPr/>
              </p:nvSpPr>
              <p:spPr bwMode="auto">
                <a:xfrm>
                  <a:off x="3000" y="2083"/>
                  <a:ext cx="131" cy="33"/>
                </a:xfrm>
                <a:custGeom>
                  <a:avLst/>
                  <a:gdLst/>
                  <a:ahLst/>
                  <a:cxnLst>
                    <a:cxn ang="0">
                      <a:pos x="131" y="0"/>
                    </a:cxn>
                    <a:cxn ang="0">
                      <a:pos x="131" y="15"/>
                    </a:cxn>
                    <a:cxn ang="0">
                      <a:pos x="0" y="33"/>
                    </a:cxn>
                    <a:cxn ang="0">
                      <a:pos x="0" y="17"/>
                    </a:cxn>
                    <a:cxn ang="0">
                      <a:pos x="131" y="0"/>
                    </a:cxn>
                  </a:cxnLst>
                  <a:rect l="0" t="0" r="r" b="b"/>
                  <a:pathLst>
                    <a:path w="131" h="33">
                      <a:moveTo>
                        <a:pt x="131" y="0"/>
                      </a:moveTo>
                      <a:lnTo>
                        <a:pt x="131" y="15"/>
                      </a:lnTo>
                      <a:lnTo>
                        <a:pt x="0" y="33"/>
                      </a:lnTo>
                      <a:lnTo>
                        <a:pt x="0" y="17"/>
                      </a:lnTo>
                      <a:lnTo>
                        <a:pt x="131" y="0"/>
                      </a:lnTo>
                      <a:close/>
                    </a:path>
                  </a:pathLst>
                </a:custGeom>
                <a:solidFill>
                  <a:srgbClr val="6E6E6E"/>
                </a:solidFill>
                <a:ln w="9525">
                  <a:noFill/>
                  <a:round/>
                  <a:headEnd/>
                  <a:tailEnd/>
                </a:ln>
              </p:spPr>
              <p:txBody>
                <a:bodyPr/>
                <a:lstStyle/>
                <a:p>
                  <a:endParaRPr lang="en-US" sz="2000"/>
                </a:p>
              </p:txBody>
            </p:sp>
            <p:sp>
              <p:nvSpPr>
                <p:cNvPr id="581116" name="Freeform 508"/>
                <p:cNvSpPr>
                  <a:spLocks/>
                </p:cNvSpPr>
                <p:nvPr/>
              </p:nvSpPr>
              <p:spPr bwMode="auto">
                <a:xfrm>
                  <a:off x="3000" y="2083"/>
                  <a:ext cx="131" cy="32"/>
                </a:xfrm>
                <a:custGeom>
                  <a:avLst/>
                  <a:gdLst/>
                  <a:ahLst/>
                  <a:cxnLst>
                    <a:cxn ang="0">
                      <a:pos x="131" y="0"/>
                    </a:cxn>
                    <a:cxn ang="0">
                      <a:pos x="131" y="15"/>
                    </a:cxn>
                    <a:cxn ang="0">
                      <a:pos x="0" y="32"/>
                    </a:cxn>
                    <a:cxn ang="0">
                      <a:pos x="0" y="17"/>
                    </a:cxn>
                    <a:cxn ang="0">
                      <a:pos x="131" y="0"/>
                    </a:cxn>
                  </a:cxnLst>
                  <a:rect l="0" t="0" r="r" b="b"/>
                  <a:pathLst>
                    <a:path w="131" h="32">
                      <a:moveTo>
                        <a:pt x="131" y="0"/>
                      </a:moveTo>
                      <a:lnTo>
                        <a:pt x="131" y="15"/>
                      </a:lnTo>
                      <a:lnTo>
                        <a:pt x="0" y="32"/>
                      </a:lnTo>
                      <a:lnTo>
                        <a:pt x="0" y="17"/>
                      </a:lnTo>
                      <a:lnTo>
                        <a:pt x="131" y="0"/>
                      </a:lnTo>
                      <a:close/>
                    </a:path>
                  </a:pathLst>
                </a:custGeom>
                <a:solidFill>
                  <a:srgbClr val="6E6E6E"/>
                </a:solidFill>
                <a:ln w="9525">
                  <a:noFill/>
                  <a:round/>
                  <a:headEnd/>
                  <a:tailEnd/>
                </a:ln>
              </p:spPr>
              <p:txBody>
                <a:bodyPr/>
                <a:lstStyle/>
                <a:p>
                  <a:endParaRPr lang="en-US" sz="2000"/>
                </a:p>
              </p:txBody>
            </p:sp>
            <p:sp>
              <p:nvSpPr>
                <p:cNvPr id="581117" name="Freeform 509"/>
                <p:cNvSpPr>
                  <a:spLocks/>
                </p:cNvSpPr>
                <p:nvPr/>
              </p:nvSpPr>
              <p:spPr bwMode="auto">
                <a:xfrm>
                  <a:off x="3000" y="2083"/>
                  <a:ext cx="131" cy="32"/>
                </a:xfrm>
                <a:custGeom>
                  <a:avLst/>
                  <a:gdLst/>
                  <a:ahLst/>
                  <a:cxnLst>
                    <a:cxn ang="0">
                      <a:pos x="131" y="0"/>
                    </a:cxn>
                    <a:cxn ang="0">
                      <a:pos x="131" y="14"/>
                    </a:cxn>
                    <a:cxn ang="0">
                      <a:pos x="0" y="32"/>
                    </a:cxn>
                    <a:cxn ang="0">
                      <a:pos x="0" y="16"/>
                    </a:cxn>
                    <a:cxn ang="0">
                      <a:pos x="131" y="0"/>
                    </a:cxn>
                  </a:cxnLst>
                  <a:rect l="0" t="0" r="r" b="b"/>
                  <a:pathLst>
                    <a:path w="131" h="32">
                      <a:moveTo>
                        <a:pt x="131" y="0"/>
                      </a:moveTo>
                      <a:lnTo>
                        <a:pt x="131" y="14"/>
                      </a:lnTo>
                      <a:lnTo>
                        <a:pt x="0" y="32"/>
                      </a:lnTo>
                      <a:lnTo>
                        <a:pt x="0" y="16"/>
                      </a:lnTo>
                      <a:lnTo>
                        <a:pt x="131" y="0"/>
                      </a:lnTo>
                      <a:close/>
                    </a:path>
                  </a:pathLst>
                </a:custGeom>
                <a:solidFill>
                  <a:srgbClr val="6E6E6E"/>
                </a:solidFill>
                <a:ln w="9525">
                  <a:noFill/>
                  <a:round/>
                  <a:headEnd/>
                  <a:tailEnd/>
                </a:ln>
              </p:spPr>
              <p:txBody>
                <a:bodyPr/>
                <a:lstStyle/>
                <a:p>
                  <a:endParaRPr lang="en-US" sz="2000"/>
                </a:p>
              </p:txBody>
            </p:sp>
            <p:sp>
              <p:nvSpPr>
                <p:cNvPr id="581118" name="Freeform 510"/>
                <p:cNvSpPr>
                  <a:spLocks/>
                </p:cNvSpPr>
                <p:nvPr/>
              </p:nvSpPr>
              <p:spPr bwMode="auto">
                <a:xfrm>
                  <a:off x="3000" y="2081"/>
                  <a:ext cx="131" cy="33"/>
                </a:xfrm>
                <a:custGeom>
                  <a:avLst/>
                  <a:gdLst/>
                  <a:ahLst/>
                  <a:cxnLst>
                    <a:cxn ang="0">
                      <a:pos x="131" y="0"/>
                    </a:cxn>
                    <a:cxn ang="0">
                      <a:pos x="131" y="16"/>
                    </a:cxn>
                    <a:cxn ang="0">
                      <a:pos x="0" y="33"/>
                    </a:cxn>
                    <a:cxn ang="0">
                      <a:pos x="0" y="17"/>
                    </a:cxn>
                    <a:cxn ang="0">
                      <a:pos x="131" y="0"/>
                    </a:cxn>
                  </a:cxnLst>
                  <a:rect l="0" t="0" r="r" b="b"/>
                  <a:pathLst>
                    <a:path w="131" h="33">
                      <a:moveTo>
                        <a:pt x="131" y="0"/>
                      </a:moveTo>
                      <a:lnTo>
                        <a:pt x="131" y="16"/>
                      </a:lnTo>
                      <a:lnTo>
                        <a:pt x="0" y="33"/>
                      </a:lnTo>
                      <a:lnTo>
                        <a:pt x="0" y="17"/>
                      </a:lnTo>
                      <a:lnTo>
                        <a:pt x="131" y="0"/>
                      </a:lnTo>
                      <a:close/>
                    </a:path>
                  </a:pathLst>
                </a:custGeom>
                <a:solidFill>
                  <a:srgbClr val="797979"/>
                </a:solidFill>
                <a:ln w="9525">
                  <a:noFill/>
                  <a:round/>
                  <a:headEnd/>
                  <a:tailEnd/>
                </a:ln>
              </p:spPr>
              <p:txBody>
                <a:bodyPr/>
                <a:lstStyle/>
                <a:p>
                  <a:endParaRPr lang="en-US" sz="2000"/>
                </a:p>
              </p:txBody>
            </p:sp>
            <p:sp>
              <p:nvSpPr>
                <p:cNvPr id="581119" name="Freeform 511"/>
                <p:cNvSpPr>
                  <a:spLocks/>
                </p:cNvSpPr>
                <p:nvPr/>
              </p:nvSpPr>
              <p:spPr bwMode="auto">
                <a:xfrm>
                  <a:off x="3000" y="2081"/>
                  <a:ext cx="131" cy="32"/>
                </a:xfrm>
                <a:custGeom>
                  <a:avLst/>
                  <a:gdLst/>
                  <a:ahLst/>
                  <a:cxnLst>
                    <a:cxn ang="0">
                      <a:pos x="131" y="0"/>
                    </a:cxn>
                    <a:cxn ang="0">
                      <a:pos x="131" y="16"/>
                    </a:cxn>
                    <a:cxn ang="0">
                      <a:pos x="0" y="32"/>
                    </a:cxn>
                    <a:cxn ang="0">
                      <a:pos x="0" y="17"/>
                    </a:cxn>
                    <a:cxn ang="0">
                      <a:pos x="131" y="0"/>
                    </a:cxn>
                  </a:cxnLst>
                  <a:rect l="0" t="0" r="r" b="b"/>
                  <a:pathLst>
                    <a:path w="131" h="32">
                      <a:moveTo>
                        <a:pt x="131" y="0"/>
                      </a:moveTo>
                      <a:lnTo>
                        <a:pt x="131" y="16"/>
                      </a:lnTo>
                      <a:lnTo>
                        <a:pt x="0" y="32"/>
                      </a:lnTo>
                      <a:lnTo>
                        <a:pt x="0" y="17"/>
                      </a:lnTo>
                      <a:lnTo>
                        <a:pt x="131" y="0"/>
                      </a:lnTo>
                      <a:close/>
                    </a:path>
                  </a:pathLst>
                </a:custGeom>
                <a:solidFill>
                  <a:srgbClr val="797979"/>
                </a:solidFill>
                <a:ln w="9525">
                  <a:noFill/>
                  <a:round/>
                  <a:headEnd/>
                  <a:tailEnd/>
                </a:ln>
              </p:spPr>
              <p:txBody>
                <a:bodyPr/>
                <a:lstStyle/>
                <a:p>
                  <a:endParaRPr lang="en-US" sz="2000"/>
                </a:p>
              </p:txBody>
            </p:sp>
            <p:sp>
              <p:nvSpPr>
                <p:cNvPr id="581120" name="Freeform 512"/>
                <p:cNvSpPr>
                  <a:spLocks/>
                </p:cNvSpPr>
                <p:nvPr/>
              </p:nvSpPr>
              <p:spPr bwMode="auto">
                <a:xfrm>
                  <a:off x="3000" y="2081"/>
                  <a:ext cx="131" cy="31"/>
                </a:xfrm>
                <a:custGeom>
                  <a:avLst/>
                  <a:gdLst/>
                  <a:ahLst/>
                  <a:cxnLst>
                    <a:cxn ang="0">
                      <a:pos x="131" y="0"/>
                    </a:cxn>
                    <a:cxn ang="0">
                      <a:pos x="131" y="16"/>
                    </a:cxn>
                    <a:cxn ang="0">
                      <a:pos x="0" y="31"/>
                    </a:cxn>
                    <a:cxn ang="0">
                      <a:pos x="0" y="16"/>
                    </a:cxn>
                    <a:cxn ang="0">
                      <a:pos x="131" y="0"/>
                    </a:cxn>
                  </a:cxnLst>
                  <a:rect l="0" t="0" r="r" b="b"/>
                  <a:pathLst>
                    <a:path w="131" h="31">
                      <a:moveTo>
                        <a:pt x="131" y="0"/>
                      </a:moveTo>
                      <a:lnTo>
                        <a:pt x="131" y="16"/>
                      </a:lnTo>
                      <a:lnTo>
                        <a:pt x="0" y="31"/>
                      </a:lnTo>
                      <a:lnTo>
                        <a:pt x="0" y="16"/>
                      </a:lnTo>
                      <a:lnTo>
                        <a:pt x="131" y="0"/>
                      </a:lnTo>
                      <a:close/>
                    </a:path>
                  </a:pathLst>
                </a:custGeom>
                <a:solidFill>
                  <a:srgbClr val="797979"/>
                </a:solidFill>
                <a:ln w="9525">
                  <a:noFill/>
                  <a:round/>
                  <a:headEnd/>
                  <a:tailEnd/>
                </a:ln>
              </p:spPr>
              <p:txBody>
                <a:bodyPr/>
                <a:lstStyle/>
                <a:p>
                  <a:endParaRPr lang="en-US" sz="2000"/>
                </a:p>
              </p:txBody>
            </p:sp>
            <p:sp>
              <p:nvSpPr>
                <p:cNvPr id="581121" name="Freeform 513"/>
                <p:cNvSpPr>
                  <a:spLocks/>
                </p:cNvSpPr>
                <p:nvPr/>
              </p:nvSpPr>
              <p:spPr bwMode="auto">
                <a:xfrm>
                  <a:off x="3000" y="2081"/>
                  <a:ext cx="131" cy="31"/>
                </a:xfrm>
                <a:custGeom>
                  <a:avLst/>
                  <a:gdLst/>
                  <a:ahLst/>
                  <a:cxnLst>
                    <a:cxn ang="0">
                      <a:pos x="131" y="0"/>
                    </a:cxn>
                    <a:cxn ang="0">
                      <a:pos x="131" y="15"/>
                    </a:cxn>
                    <a:cxn ang="0">
                      <a:pos x="0" y="31"/>
                    </a:cxn>
                    <a:cxn ang="0">
                      <a:pos x="0" y="16"/>
                    </a:cxn>
                    <a:cxn ang="0">
                      <a:pos x="131" y="0"/>
                    </a:cxn>
                  </a:cxnLst>
                  <a:rect l="0" t="0" r="r" b="b"/>
                  <a:pathLst>
                    <a:path w="131" h="31">
                      <a:moveTo>
                        <a:pt x="131" y="0"/>
                      </a:moveTo>
                      <a:lnTo>
                        <a:pt x="131" y="15"/>
                      </a:lnTo>
                      <a:lnTo>
                        <a:pt x="0" y="31"/>
                      </a:lnTo>
                      <a:lnTo>
                        <a:pt x="0" y="16"/>
                      </a:lnTo>
                      <a:lnTo>
                        <a:pt x="131" y="0"/>
                      </a:lnTo>
                      <a:close/>
                    </a:path>
                  </a:pathLst>
                </a:custGeom>
                <a:solidFill>
                  <a:srgbClr val="797979"/>
                </a:solidFill>
                <a:ln w="9525">
                  <a:noFill/>
                  <a:round/>
                  <a:headEnd/>
                  <a:tailEnd/>
                </a:ln>
              </p:spPr>
              <p:txBody>
                <a:bodyPr/>
                <a:lstStyle/>
                <a:p>
                  <a:endParaRPr lang="en-US" sz="2000"/>
                </a:p>
              </p:txBody>
            </p:sp>
            <p:sp>
              <p:nvSpPr>
                <p:cNvPr id="581122" name="Freeform 514"/>
                <p:cNvSpPr>
                  <a:spLocks/>
                </p:cNvSpPr>
                <p:nvPr/>
              </p:nvSpPr>
              <p:spPr bwMode="auto">
                <a:xfrm>
                  <a:off x="3000" y="2081"/>
                  <a:ext cx="131" cy="31"/>
                </a:xfrm>
                <a:custGeom>
                  <a:avLst/>
                  <a:gdLst/>
                  <a:ahLst/>
                  <a:cxnLst>
                    <a:cxn ang="0">
                      <a:pos x="131" y="0"/>
                    </a:cxn>
                    <a:cxn ang="0">
                      <a:pos x="131" y="15"/>
                    </a:cxn>
                    <a:cxn ang="0">
                      <a:pos x="0" y="31"/>
                    </a:cxn>
                    <a:cxn ang="0">
                      <a:pos x="0" y="16"/>
                    </a:cxn>
                    <a:cxn ang="0">
                      <a:pos x="131" y="0"/>
                    </a:cxn>
                  </a:cxnLst>
                  <a:rect l="0" t="0" r="r" b="b"/>
                  <a:pathLst>
                    <a:path w="131" h="31">
                      <a:moveTo>
                        <a:pt x="131" y="0"/>
                      </a:moveTo>
                      <a:lnTo>
                        <a:pt x="131" y="15"/>
                      </a:lnTo>
                      <a:lnTo>
                        <a:pt x="0" y="31"/>
                      </a:lnTo>
                      <a:lnTo>
                        <a:pt x="0" y="16"/>
                      </a:lnTo>
                      <a:lnTo>
                        <a:pt x="131" y="0"/>
                      </a:lnTo>
                      <a:close/>
                    </a:path>
                  </a:pathLst>
                </a:custGeom>
                <a:solidFill>
                  <a:srgbClr val="797979"/>
                </a:solidFill>
                <a:ln w="9525">
                  <a:noFill/>
                  <a:round/>
                  <a:headEnd/>
                  <a:tailEnd/>
                </a:ln>
              </p:spPr>
              <p:txBody>
                <a:bodyPr/>
                <a:lstStyle/>
                <a:p>
                  <a:endParaRPr lang="en-US" sz="2000"/>
                </a:p>
              </p:txBody>
            </p:sp>
            <p:sp>
              <p:nvSpPr>
                <p:cNvPr id="581123" name="Freeform 515"/>
                <p:cNvSpPr>
                  <a:spLocks/>
                </p:cNvSpPr>
                <p:nvPr/>
              </p:nvSpPr>
              <p:spPr bwMode="auto">
                <a:xfrm>
                  <a:off x="3000" y="2081"/>
                  <a:ext cx="131" cy="30"/>
                </a:xfrm>
                <a:custGeom>
                  <a:avLst/>
                  <a:gdLst/>
                  <a:ahLst/>
                  <a:cxnLst>
                    <a:cxn ang="0">
                      <a:pos x="131" y="0"/>
                    </a:cxn>
                    <a:cxn ang="0">
                      <a:pos x="131" y="14"/>
                    </a:cxn>
                    <a:cxn ang="0">
                      <a:pos x="0" y="30"/>
                    </a:cxn>
                    <a:cxn ang="0">
                      <a:pos x="0" y="15"/>
                    </a:cxn>
                    <a:cxn ang="0">
                      <a:pos x="131" y="0"/>
                    </a:cxn>
                  </a:cxnLst>
                  <a:rect l="0" t="0" r="r" b="b"/>
                  <a:pathLst>
                    <a:path w="131" h="30">
                      <a:moveTo>
                        <a:pt x="131" y="0"/>
                      </a:moveTo>
                      <a:lnTo>
                        <a:pt x="131" y="14"/>
                      </a:lnTo>
                      <a:lnTo>
                        <a:pt x="0" y="30"/>
                      </a:lnTo>
                      <a:lnTo>
                        <a:pt x="0" y="15"/>
                      </a:lnTo>
                      <a:lnTo>
                        <a:pt x="131" y="0"/>
                      </a:lnTo>
                      <a:close/>
                    </a:path>
                  </a:pathLst>
                </a:custGeom>
                <a:solidFill>
                  <a:srgbClr val="797979"/>
                </a:solidFill>
                <a:ln w="9525">
                  <a:noFill/>
                  <a:round/>
                  <a:headEnd/>
                  <a:tailEnd/>
                </a:ln>
              </p:spPr>
              <p:txBody>
                <a:bodyPr/>
                <a:lstStyle/>
                <a:p>
                  <a:endParaRPr lang="en-US" sz="2000"/>
                </a:p>
              </p:txBody>
            </p:sp>
            <p:sp>
              <p:nvSpPr>
                <p:cNvPr id="581124" name="Freeform 516"/>
                <p:cNvSpPr>
                  <a:spLocks/>
                </p:cNvSpPr>
                <p:nvPr/>
              </p:nvSpPr>
              <p:spPr bwMode="auto">
                <a:xfrm>
                  <a:off x="3000" y="2080"/>
                  <a:ext cx="131" cy="31"/>
                </a:xfrm>
                <a:custGeom>
                  <a:avLst/>
                  <a:gdLst/>
                  <a:ahLst/>
                  <a:cxnLst>
                    <a:cxn ang="0">
                      <a:pos x="131" y="0"/>
                    </a:cxn>
                    <a:cxn ang="0">
                      <a:pos x="131" y="15"/>
                    </a:cxn>
                    <a:cxn ang="0">
                      <a:pos x="0" y="31"/>
                    </a:cxn>
                    <a:cxn ang="0">
                      <a:pos x="0" y="15"/>
                    </a:cxn>
                    <a:cxn ang="0">
                      <a:pos x="131" y="0"/>
                    </a:cxn>
                  </a:cxnLst>
                  <a:rect l="0" t="0" r="r" b="b"/>
                  <a:pathLst>
                    <a:path w="131" h="31">
                      <a:moveTo>
                        <a:pt x="131" y="0"/>
                      </a:moveTo>
                      <a:lnTo>
                        <a:pt x="131" y="15"/>
                      </a:lnTo>
                      <a:lnTo>
                        <a:pt x="0" y="31"/>
                      </a:lnTo>
                      <a:lnTo>
                        <a:pt x="0" y="15"/>
                      </a:lnTo>
                      <a:lnTo>
                        <a:pt x="131" y="0"/>
                      </a:lnTo>
                      <a:close/>
                    </a:path>
                  </a:pathLst>
                </a:custGeom>
                <a:solidFill>
                  <a:srgbClr val="797979"/>
                </a:solidFill>
                <a:ln w="9525">
                  <a:noFill/>
                  <a:round/>
                  <a:headEnd/>
                  <a:tailEnd/>
                </a:ln>
              </p:spPr>
              <p:txBody>
                <a:bodyPr/>
                <a:lstStyle/>
                <a:p>
                  <a:endParaRPr lang="en-US" sz="2000"/>
                </a:p>
              </p:txBody>
            </p:sp>
            <p:sp>
              <p:nvSpPr>
                <p:cNvPr id="581125" name="Freeform 517"/>
                <p:cNvSpPr>
                  <a:spLocks/>
                </p:cNvSpPr>
                <p:nvPr/>
              </p:nvSpPr>
              <p:spPr bwMode="auto">
                <a:xfrm>
                  <a:off x="3000" y="2080"/>
                  <a:ext cx="131" cy="29"/>
                </a:xfrm>
                <a:custGeom>
                  <a:avLst/>
                  <a:gdLst/>
                  <a:ahLst/>
                  <a:cxnLst>
                    <a:cxn ang="0">
                      <a:pos x="131" y="0"/>
                    </a:cxn>
                    <a:cxn ang="0">
                      <a:pos x="131" y="14"/>
                    </a:cxn>
                    <a:cxn ang="0">
                      <a:pos x="0" y="29"/>
                    </a:cxn>
                    <a:cxn ang="0">
                      <a:pos x="0" y="14"/>
                    </a:cxn>
                    <a:cxn ang="0">
                      <a:pos x="131" y="0"/>
                    </a:cxn>
                  </a:cxnLst>
                  <a:rect l="0" t="0" r="r" b="b"/>
                  <a:pathLst>
                    <a:path w="131" h="29">
                      <a:moveTo>
                        <a:pt x="131" y="0"/>
                      </a:moveTo>
                      <a:lnTo>
                        <a:pt x="131" y="14"/>
                      </a:lnTo>
                      <a:lnTo>
                        <a:pt x="0" y="29"/>
                      </a:lnTo>
                      <a:lnTo>
                        <a:pt x="0" y="14"/>
                      </a:lnTo>
                      <a:lnTo>
                        <a:pt x="131" y="0"/>
                      </a:lnTo>
                      <a:close/>
                    </a:path>
                  </a:pathLst>
                </a:custGeom>
                <a:solidFill>
                  <a:srgbClr val="797979"/>
                </a:solidFill>
                <a:ln w="9525">
                  <a:noFill/>
                  <a:round/>
                  <a:headEnd/>
                  <a:tailEnd/>
                </a:ln>
              </p:spPr>
              <p:txBody>
                <a:bodyPr/>
                <a:lstStyle/>
                <a:p>
                  <a:endParaRPr lang="en-US" sz="2000"/>
                </a:p>
              </p:txBody>
            </p:sp>
          </p:grpSp>
          <p:sp>
            <p:nvSpPr>
              <p:cNvPr id="581126" name="Freeform 518"/>
              <p:cNvSpPr>
                <a:spLocks/>
              </p:cNvSpPr>
              <p:nvPr/>
            </p:nvSpPr>
            <p:spPr bwMode="auto">
              <a:xfrm>
                <a:off x="3000" y="2147"/>
                <a:ext cx="131" cy="30"/>
              </a:xfrm>
              <a:custGeom>
                <a:avLst/>
                <a:gdLst/>
                <a:ahLst/>
                <a:cxnLst>
                  <a:cxn ang="0">
                    <a:pos x="131" y="0"/>
                  </a:cxn>
                  <a:cxn ang="0">
                    <a:pos x="131" y="15"/>
                  </a:cxn>
                  <a:cxn ang="0">
                    <a:pos x="0" y="30"/>
                  </a:cxn>
                  <a:cxn ang="0">
                    <a:pos x="0" y="15"/>
                  </a:cxn>
                  <a:cxn ang="0">
                    <a:pos x="131" y="0"/>
                  </a:cxn>
                </a:cxnLst>
                <a:rect l="0" t="0" r="r" b="b"/>
                <a:pathLst>
                  <a:path w="131" h="30">
                    <a:moveTo>
                      <a:pt x="131" y="0"/>
                    </a:moveTo>
                    <a:lnTo>
                      <a:pt x="131" y="15"/>
                    </a:lnTo>
                    <a:lnTo>
                      <a:pt x="0" y="30"/>
                    </a:lnTo>
                    <a:lnTo>
                      <a:pt x="0" y="15"/>
                    </a:lnTo>
                    <a:lnTo>
                      <a:pt x="131" y="0"/>
                    </a:lnTo>
                    <a:close/>
                  </a:path>
                </a:pathLst>
              </a:custGeom>
              <a:solidFill>
                <a:srgbClr val="797979"/>
              </a:solidFill>
              <a:ln w="9525">
                <a:noFill/>
                <a:round/>
                <a:headEnd/>
                <a:tailEnd/>
              </a:ln>
            </p:spPr>
            <p:txBody>
              <a:bodyPr/>
              <a:lstStyle/>
              <a:p>
                <a:endParaRPr lang="en-US" sz="2000"/>
              </a:p>
            </p:txBody>
          </p:sp>
          <p:sp>
            <p:nvSpPr>
              <p:cNvPr id="581127" name="Freeform 519"/>
              <p:cNvSpPr>
                <a:spLocks/>
              </p:cNvSpPr>
              <p:nvPr/>
            </p:nvSpPr>
            <p:spPr bwMode="auto">
              <a:xfrm>
                <a:off x="3000" y="2147"/>
                <a:ext cx="131" cy="29"/>
              </a:xfrm>
              <a:custGeom>
                <a:avLst/>
                <a:gdLst/>
                <a:ahLst/>
                <a:cxnLst>
                  <a:cxn ang="0">
                    <a:pos x="131" y="0"/>
                  </a:cxn>
                  <a:cxn ang="0">
                    <a:pos x="131" y="15"/>
                  </a:cxn>
                  <a:cxn ang="0">
                    <a:pos x="0" y="29"/>
                  </a:cxn>
                  <a:cxn ang="0">
                    <a:pos x="0" y="15"/>
                  </a:cxn>
                  <a:cxn ang="0">
                    <a:pos x="131" y="0"/>
                  </a:cxn>
                </a:cxnLst>
                <a:rect l="0" t="0" r="r" b="b"/>
                <a:pathLst>
                  <a:path w="131" h="29">
                    <a:moveTo>
                      <a:pt x="131" y="0"/>
                    </a:moveTo>
                    <a:lnTo>
                      <a:pt x="131" y="15"/>
                    </a:lnTo>
                    <a:lnTo>
                      <a:pt x="0" y="29"/>
                    </a:lnTo>
                    <a:lnTo>
                      <a:pt x="0" y="15"/>
                    </a:lnTo>
                    <a:lnTo>
                      <a:pt x="131" y="0"/>
                    </a:lnTo>
                    <a:close/>
                  </a:path>
                </a:pathLst>
              </a:custGeom>
              <a:solidFill>
                <a:srgbClr val="797979"/>
              </a:solidFill>
              <a:ln w="9525">
                <a:noFill/>
                <a:round/>
                <a:headEnd/>
                <a:tailEnd/>
              </a:ln>
            </p:spPr>
            <p:txBody>
              <a:bodyPr/>
              <a:lstStyle/>
              <a:p>
                <a:endParaRPr lang="en-US" sz="2000"/>
              </a:p>
            </p:txBody>
          </p:sp>
          <p:sp>
            <p:nvSpPr>
              <p:cNvPr id="581128" name="Freeform 520"/>
              <p:cNvSpPr>
                <a:spLocks/>
              </p:cNvSpPr>
              <p:nvPr/>
            </p:nvSpPr>
            <p:spPr bwMode="auto">
              <a:xfrm>
                <a:off x="3000" y="2146"/>
                <a:ext cx="131" cy="29"/>
              </a:xfrm>
              <a:custGeom>
                <a:avLst/>
                <a:gdLst/>
                <a:ahLst/>
                <a:cxnLst>
                  <a:cxn ang="0">
                    <a:pos x="131" y="0"/>
                  </a:cxn>
                  <a:cxn ang="0">
                    <a:pos x="131" y="16"/>
                  </a:cxn>
                  <a:cxn ang="0">
                    <a:pos x="0" y="29"/>
                  </a:cxn>
                  <a:cxn ang="0">
                    <a:pos x="0" y="15"/>
                  </a:cxn>
                  <a:cxn ang="0">
                    <a:pos x="131" y="0"/>
                  </a:cxn>
                </a:cxnLst>
                <a:rect l="0" t="0" r="r" b="b"/>
                <a:pathLst>
                  <a:path w="131" h="29">
                    <a:moveTo>
                      <a:pt x="131" y="0"/>
                    </a:moveTo>
                    <a:lnTo>
                      <a:pt x="131" y="16"/>
                    </a:lnTo>
                    <a:lnTo>
                      <a:pt x="0" y="29"/>
                    </a:lnTo>
                    <a:lnTo>
                      <a:pt x="0" y="15"/>
                    </a:lnTo>
                    <a:lnTo>
                      <a:pt x="131" y="0"/>
                    </a:lnTo>
                    <a:close/>
                  </a:path>
                </a:pathLst>
              </a:custGeom>
              <a:solidFill>
                <a:srgbClr val="797979"/>
              </a:solidFill>
              <a:ln w="9525">
                <a:noFill/>
                <a:round/>
                <a:headEnd/>
                <a:tailEnd/>
              </a:ln>
            </p:spPr>
            <p:txBody>
              <a:bodyPr/>
              <a:lstStyle/>
              <a:p>
                <a:endParaRPr lang="en-US" sz="2000"/>
              </a:p>
            </p:txBody>
          </p:sp>
          <p:sp>
            <p:nvSpPr>
              <p:cNvPr id="581129" name="Freeform 521"/>
              <p:cNvSpPr>
                <a:spLocks/>
              </p:cNvSpPr>
              <p:nvPr/>
            </p:nvSpPr>
            <p:spPr bwMode="auto">
              <a:xfrm>
                <a:off x="3000" y="2146"/>
                <a:ext cx="131" cy="29"/>
              </a:xfrm>
              <a:custGeom>
                <a:avLst/>
                <a:gdLst/>
                <a:ahLst/>
                <a:cxnLst>
                  <a:cxn ang="0">
                    <a:pos x="131" y="0"/>
                  </a:cxn>
                  <a:cxn ang="0">
                    <a:pos x="131" y="15"/>
                  </a:cxn>
                  <a:cxn ang="0">
                    <a:pos x="0" y="29"/>
                  </a:cxn>
                  <a:cxn ang="0">
                    <a:pos x="0" y="14"/>
                  </a:cxn>
                  <a:cxn ang="0">
                    <a:pos x="131" y="0"/>
                  </a:cxn>
                </a:cxnLst>
                <a:rect l="0" t="0" r="r" b="b"/>
                <a:pathLst>
                  <a:path w="131" h="29">
                    <a:moveTo>
                      <a:pt x="131" y="0"/>
                    </a:moveTo>
                    <a:lnTo>
                      <a:pt x="131" y="15"/>
                    </a:lnTo>
                    <a:lnTo>
                      <a:pt x="0" y="29"/>
                    </a:lnTo>
                    <a:lnTo>
                      <a:pt x="0" y="14"/>
                    </a:lnTo>
                    <a:lnTo>
                      <a:pt x="131" y="0"/>
                    </a:lnTo>
                    <a:close/>
                  </a:path>
                </a:pathLst>
              </a:custGeom>
              <a:solidFill>
                <a:srgbClr val="797979"/>
              </a:solidFill>
              <a:ln w="9525">
                <a:noFill/>
                <a:round/>
                <a:headEnd/>
                <a:tailEnd/>
              </a:ln>
            </p:spPr>
            <p:txBody>
              <a:bodyPr/>
              <a:lstStyle/>
              <a:p>
                <a:endParaRPr lang="en-US" sz="2000"/>
              </a:p>
            </p:txBody>
          </p:sp>
          <p:sp>
            <p:nvSpPr>
              <p:cNvPr id="581130" name="Freeform 522"/>
              <p:cNvSpPr>
                <a:spLocks/>
              </p:cNvSpPr>
              <p:nvPr/>
            </p:nvSpPr>
            <p:spPr bwMode="auto">
              <a:xfrm>
                <a:off x="3000" y="2146"/>
                <a:ext cx="131" cy="28"/>
              </a:xfrm>
              <a:custGeom>
                <a:avLst/>
                <a:gdLst/>
                <a:ahLst/>
                <a:cxnLst>
                  <a:cxn ang="0">
                    <a:pos x="131" y="0"/>
                  </a:cxn>
                  <a:cxn ang="0">
                    <a:pos x="131" y="15"/>
                  </a:cxn>
                  <a:cxn ang="0">
                    <a:pos x="0" y="28"/>
                  </a:cxn>
                  <a:cxn ang="0">
                    <a:pos x="0" y="14"/>
                  </a:cxn>
                  <a:cxn ang="0">
                    <a:pos x="131" y="0"/>
                  </a:cxn>
                </a:cxnLst>
                <a:rect l="0" t="0" r="r" b="b"/>
                <a:pathLst>
                  <a:path w="131" h="28">
                    <a:moveTo>
                      <a:pt x="131" y="0"/>
                    </a:moveTo>
                    <a:lnTo>
                      <a:pt x="131" y="15"/>
                    </a:lnTo>
                    <a:lnTo>
                      <a:pt x="0" y="28"/>
                    </a:lnTo>
                    <a:lnTo>
                      <a:pt x="0" y="14"/>
                    </a:lnTo>
                    <a:lnTo>
                      <a:pt x="131" y="0"/>
                    </a:lnTo>
                    <a:close/>
                  </a:path>
                </a:pathLst>
              </a:custGeom>
              <a:solidFill>
                <a:srgbClr val="797979"/>
              </a:solidFill>
              <a:ln w="9525">
                <a:noFill/>
                <a:round/>
                <a:headEnd/>
                <a:tailEnd/>
              </a:ln>
            </p:spPr>
            <p:txBody>
              <a:bodyPr/>
              <a:lstStyle/>
              <a:p>
                <a:endParaRPr lang="en-US" sz="2000"/>
              </a:p>
            </p:txBody>
          </p:sp>
          <p:sp>
            <p:nvSpPr>
              <p:cNvPr id="581131" name="Freeform 523"/>
              <p:cNvSpPr>
                <a:spLocks/>
              </p:cNvSpPr>
              <p:nvPr/>
            </p:nvSpPr>
            <p:spPr bwMode="auto">
              <a:xfrm>
                <a:off x="3000" y="2146"/>
                <a:ext cx="131" cy="28"/>
              </a:xfrm>
              <a:custGeom>
                <a:avLst/>
                <a:gdLst/>
                <a:ahLst/>
                <a:cxnLst>
                  <a:cxn ang="0">
                    <a:pos x="131" y="0"/>
                  </a:cxn>
                  <a:cxn ang="0">
                    <a:pos x="131" y="15"/>
                  </a:cxn>
                  <a:cxn ang="0">
                    <a:pos x="0" y="28"/>
                  </a:cxn>
                  <a:cxn ang="0">
                    <a:pos x="0" y="13"/>
                  </a:cxn>
                  <a:cxn ang="0">
                    <a:pos x="131" y="0"/>
                  </a:cxn>
                </a:cxnLst>
                <a:rect l="0" t="0" r="r" b="b"/>
                <a:pathLst>
                  <a:path w="131" h="28">
                    <a:moveTo>
                      <a:pt x="131" y="0"/>
                    </a:moveTo>
                    <a:lnTo>
                      <a:pt x="131" y="15"/>
                    </a:lnTo>
                    <a:lnTo>
                      <a:pt x="0" y="28"/>
                    </a:lnTo>
                    <a:lnTo>
                      <a:pt x="0" y="13"/>
                    </a:lnTo>
                    <a:lnTo>
                      <a:pt x="131" y="0"/>
                    </a:lnTo>
                    <a:close/>
                  </a:path>
                </a:pathLst>
              </a:custGeom>
              <a:solidFill>
                <a:srgbClr val="797979"/>
              </a:solidFill>
              <a:ln w="9525">
                <a:noFill/>
                <a:round/>
                <a:headEnd/>
                <a:tailEnd/>
              </a:ln>
            </p:spPr>
            <p:txBody>
              <a:bodyPr/>
              <a:lstStyle/>
              <a:p>
                <a:endParaRPr lang="en-US" sz="2000"/>
              </a:p>
            </p:txBody>
          </p:sp>
          <p:sp>
            <p:nvSpPr>
              <p:cNvPr id="581132" name="Freeform 524"/>
              <p:cNvSpPr>
                <a:spLocks/>
              </p:cNvSpPr>
              <p:nvPr/>
            </p:nvSpPr>
            <p:spPr bwMode="auto">
              <a:xfrm>
                <a:off x="3000" y="2146"/>
                <a:ext cx="131" cy="28"/>
              </a:xfrm>
              <a:custGeom>
                <a:avLst/>
                <a:gdLst/>
                <a:ahLst/>
                <a:cxnLst>
                  <a:cxn ang="0">
                    <a:pos x="131" y="0"/>
                  </a:cxn>
                  <a:cxn ang="0">
                    <a:pos x="131" y="14"/>
                  </a:cxn>
                  <a:cxn ang="0">
                    <a:pos x="0" y="28"/>
                  </a:cxn>
                  <a:cxn ang="0">
                    <a:pos x="0" y="12"/>
                  </a:cxn>
                  <a:cxn ang="0">
                    <a:pos x="131" y="0"/>
                  </a:cxn>
                </a:cxnLst>
                <a:rect l="0" t="0" r="r" b="b"/>
                <a:pathLst>
                  <a:path w="131" h="28">
                    <a:moveTo>
                      <a:pt x="131" y="0"/>
                    </a:moveTo>
                    <a:lnTo>
                      <a:pt x="131" y="14"/>
                    </a:lnTo>
                    <a:lnTo>
                      <a:pt x="0" y="28"/>
                    </a:lnTo>
                    <a:lnTo>
                      <a:pt x="0" y="12"/>
                    </a:lnTo>
                    <a:lnTo>
                      <a:pt x="131" y="0"/>
                    </a:lnTo>
                    <a:close/>
                  </a:path>
                </a:pathLst>
              </a:custGeom>
              <a:solidFill>
                <a:srgbClr val="797979"/>
              </a:solidFill>
              <a:ln w="9525">
                <a:noFill/>
                <a:round/>
                <a:headEnd/>
                <a:tailEnd/>
              </a:ln>
            </p:spPr>
            <p:txBody>
              <a:bodyPr/>
              <a:lstStyle/>
              <a:p>
                <a:endParaRPr lang="en-US" sz="2000"/>
              </a:p>
            </p:txBody>
          </p:sp>
          <p:sp>
            <p:nvSpPr>
              <p:cNvPr id="581133" name="Freeform 525"/>
              <p:cNvSpPr>
                <a:spLocks/>
              </p:cNvSpPr>
              <p:nvPr/>
            </p:nvSpPr>
            <p:spPr bwMode="auto">
              <a:xfrm>
                <a:off x="3000" y="2145"/>
                <a:ext cx="131" cy="28"/>
              </a:xfrm>
              <a:custGeom>
                <a:avLst/>
                <a:gdLst/>
                <a:ahLst/>
                <a:cxnLst>
                  <a:cxn ang="0">
                    <a:pos x="131" y="0"/>
                  </a:cxn>
                  <a:cxn ang="0">
                    <a:pos x="131" y="15"/>
                  </a:cxn>
                  <a:cxn ang="0">
                    <a:pos x="0" y="28"/>
                  </a:cxn>
                  <a:cxn ang="0">
                    <a:pos x="0" y="13"/>
                  </a:cxn>
                  <a:cxn ang="0">
                    <a:pos x="131" y="0"/>
                  </a:cxn>
                </a:cxnLst>
                <a:rect l="0" t="0" r="r" b="b"/>
                <a:pathLst>
                  <a:path w="131" h="28">
                    <a:moveTo>
                      <a:pt x="131" y="0"/>
                    </a:moveTo>
                    <a:lnTo>
                      <a:pt x="131" y="15"/>
                    </a:lnTo>
                    <a:lnTo>
                      <a:pt x="0" y="28"/>
                    </a:lnTo>
                    <a:lnTo>
                      <a:pt x="0" y="13"/>
                    </a:lnTo>
                    <a:lnTo>
                      <a:pt x="131" y="0"/>
                    </a:lnTo>
                    <a:close/>
                  </a:path>
                </a:pathLst>
              </a:custGeom>
              <a:solidFill>
                <a:srgbClr val="797979"/>
              </a:solidFill>
              <a:ln w="9525">
                <a:noFill/>
                <a:round/>
                <a:headEnd/>
                <a:tailEnd/>
              </a:ln>
            </p:spPr>
            <p:txBody>
              <a:bodyPr/>
              <a:lstStyle/>
              <a:p>
                <a:endParaRPr lang="en-US" sz="2000"/>
              </a:p>
            </p:txBody>
          </p:sp>
          <p:sp>
            <p:nvSpPr>
              <p:cNvPr id="581134" name="Freeform 526"/>
              <p:cNvSpPr>
                <a:spLocks/>
              </p:cNvSpPr>
              <p:nvPr/>
            </p:nvSpPr>
            <p:spPr bwMode="auto">
              <a:xfrm>
                <a:off x="3000" y="2145"/>
                <a:ext cx="131" cy="27"/>
              </a:xfrm>
              <a:custGeom>
                <a:avLst/>
                <a:gdLst/>
                <a:ahLst/>
                <a:cxnLst>
                  <a:cxn ang="0">
                    <a:pos x="131" y="0"/>
                  </a:cxn>
                  <a:cxn ang="0">
                    <a:pos x="131" y="15"/>
                  </a:cxn>
                  <a:cxn ang="0">
                    <a:pos x="0" y="27"/>
                  </a:cxn>
                  <a:cxn ang="0">
                    <a:pos x="0" y="12"/>
                  </a:cxn>
                  <a:cxn ang="0">
                    <a:pos x="131" y="0"/>
                  </a:cxn>
                </a:cxnLst>
                <a:rect l="0" t="0" r="r" b="b"/>
                <a:pathLst>
                  <a:path w="131" h="27">
                    <a:moveTo>
                      <a:pt x="131" y="0"/>
                    </a:moveTo>
                    <a:lnTo>
                      <a:pt x="131" y="15"/>
                    </a:lnTo>
                    <a:lnTo>
                      <a:pt x="0" y="27"/>
                    </a:lnTo>
                    <a:lnTo>
                      <a:pt x="0" y="12"/>
                    </a:lnTo>
                    <a:lnTo>
                      <a:pt x="131" y="0"/>
                    </a:lnTo>
                    <a:close/>
                  </a:path>
                </a:pathLst>
              </a:custGeom>
              <a:solidFill>
                <a:srgbClr val="797979"/>
              </a:solidFill>
              <a:ln w="9525">
                <a:noFill/>
                <a:round/>
                <a:headEnd/>
                <a:tailEnd/>
              </a:ln>
            </p:spPr>
            <p:txBody>
              <a:bodyPr/>
              <a:lstStyle/>
              <a:p>
                <a:endParaRPr lang="en-US" sz="2000"/>
              </a:p>
            </p:txBody>
          </p:sp>
          <p:sp>
            <p:nvSpPr>
              <p:cNvPr id="581135" name="Freeform 527"/>
              <p:cNvSpPr>
                <a:spLocks/>
              </p:cNvSpPr>
              <p:nvPr/>
            </p:nvSpPr>
            <p:spPr bwMode="auto">
              <a:xfrm>
                <a:off x="3000" y="2145"/>
                <a:ext cx="131" cy="27"/>
              </a:xfrm>
              <a:custGeom>
                <a:avLst/>
                <a:gdLst/>
                <a:ahLst/>
                <a:cxnLst>
                  <a:cxn ang="0">
                    <a:pos x="131" y="0"/>
                  </a:cxn>
                  <a:cxn ang="0">
                    <a:pos x="131" y="15"/>
                  </a:cxn>
                  <a:cxn ang="0">
                    <a:pos x="0" y="27"/>
                  </a:cxn>
                  <a:cxn ang="0">
                    <a:pos x="0" y="11"/>
                  </a:cxn>
                  <a:cxn ang="0">
                    <a:pos x="131" y="0"/>
                  </a:cxn>
                </a:cxnLst>
                <a:rect l="0" t="0" r="r" b="b"/>
                <a:pathLst>
                  <a:path w="131" h="27">
                    <a:moveTo>
                      <a:pt x="131" y="0"/>
                    </a:moveTo>
                    <a:lnTo>
                      <a:pt x="131" y="15"/>
                    </a:lnTo>
                    <a:lnTo>
                      <a:pt x="0" y="27"/>
                    </a:lnTo>
                    <a:lnTo>
                      <a:pt x="0" y="11"/>
                    </a:lnTo>
                    <a:lnTo>
                      <a:pt x="131" y="0"/>
                    </a:lnTo>
                    <a:close/>
                  </a:path>
                </a:pathLst>
              </a:custGeom>
              <a:solidFill>
                <a:srgbClr val="8C8C8C"/>
              </a:solidFill>
              <a:ln w="9525">
                <a:noFill/>
                <a:round/>
                <a:headEnd/>
                <a:tailEnd/>
              </a:ln>
            </p:spPr>
            <p:txBody>
              <a:bodyPr/>
              <a:lstStyle/>
              <a:p>
                <a:endParaRPr lang="en-US" sz="2000"/>
              </a:p>
            </p:txBody>
          </p:sp>
          <p:sp>
            <p:nvSpPr>
              <p:cNvPr id="581136" name="Freeform 528"/>
              <p:cNvSpPr>
                <a:spLocks/>
              </p:cNvSpPr>
              <p:nvPr/>
            </p:nvSpPr>
            <p:spPr bwMode="auto">
              <a:xfrm>
                <a:off x="3000" y="2145"/>
                <a:ext cx="131" cy="25"/>
              </a:xfrm>
              <a:custGeom>
                <a:avLst/>
                <a:gdLst/>
                <a:ahLst/>
                <a:cxnLst>
                  <a:cxn ang="0">
                    <a:pos x="131" y="0"/>
                  </a:cxn>
                  <a:cxn ang="0">
                    <a:pos x="131" y="14"/>
                  </a:cxn>
                  <a:cxn ang="0">
                    <a:pos x="0" y="25"/>
                  </a:cxn>
                  <a:cxn ang="0">
                    <a:pos x="0" y="11"/>
                  </a:cxn>
                  <a:cxn ang="0">
                    <a:pos x="131" y="0"/>
                  </a:cxn>
                </a:cxnLst>
                <a:rect l="0" t="0" r="r" b="b"/>
                <a:pathLst>
                  <a:path w="131" h="25">
                    <a:moveTo>
                      <a:pt x="131" y="0"/>
                    </a:moveTo>
                    <a:lnTo>
                      <a:pt x="131" y="14"/>
                    </a:lnTo>
                    <a:lnTo>
                      <a:pt x="0" y="25"/>
                    </a:lnTo>
                    <a:lnTo>
                      <a:pt x="0" y="11"/>
                    </a:lnTo>
                    <a:lnTo>
                      <a:pt x="131" y="0"/>
                    </a:lnTo>
                    <a:close/>
                  </a:path>
                </a:pathLst>
              </a:custGeom>
              <a:solidFill>
                <a:srgbClr val="8C8C8C"/>
              </a:solidFill>
              <a:ln w="9525">
                <a:noFill/>
                <a:round/>
                <a:headEnd/>
                <a:tailEnd/>
              </a:ln>
            </p:spPr>
            <p:txBody>
              <a:bodyPr/>
              <a:lstStyle/>
              <a:p>
                <a:endParaRPr lang="en-US" sz="2000"/>
              </a:p>
            </p:txBody>
          </p:sp>
          <p:sp>
            <p:nvSpPr>
              <p:cNvPr id="581137" name="Freeform 529"/>
              <p:cNvSpPr>
                <a:spLocks/>
              </p:cNvSpPr>
              <p:nvPr/>
            </p:nvSpPr>
            <p:spPr bwMode="auto">
              <a:xfrm>
                <a:off x="3000" y="2145"/>
                <a:ext cx="131" cy="25"/>
              </a:xfrm>
              <a:custGeom>
                <a:avLst/>
                <a:gdLst/>
                <a:ahLst/>
                <a:cxnLst>
                  <a:cxn ang="0">
                    <a:pos x="131" y="0"/>
                  </a:cxn>
                  <a:cxn ang="0">
                    <a:pos x="131" y="14"/>
                  </a:cxn>
                  <a:cxn ang="0">
                    <a:pos x="0" y="25"/>
                  </a:cxn>
                  <a:cxn ang="0">
                    <a:pos x="0" y="11"/>
                  </a:cxn>
                  <a:cxn ang="0">
                    <a:pos x="131" y="0"/>
                  </a:cxn>
                </a:cxnLst>
                <a:rect l="0" t="0" r="r" b="b"/>
                <a:pathLst>
                  <a:path w="131" h="25">
                    <a:moveTo>
                      <a:pt x="131" y="0"/>
                    </a:moveTo>
                    <a:lnTo>
                      <a:pt x="131" y="14"/>
                    </a:lnTo>
                    <a:lnTo>
                      <a:pt x="0" y="25"/>
                    </a:lnTo>
                    <a:lnTo>
                      <a:pt x="0" y="11"/>
                    </a:lnTo>
                    <a:lnTo>
                      <a:pt x="131" y="0"/>
                    </a:lnTo>
                    <a:close/>
                  </a:path>
                </a:pathLst>
              </a:custGeom>
              <a:solidFill>
                <a:srgbClr val="8C8C8C"/>
              </a:solidFill>
              <a:ln w="9525">
                <a:noFill/>
                <a:round/>
                <a:headEnd/>
                <a:tailEnd/>
              </a:ln>
            </p:spPr>
            <p:txBody>
              <a:bodyPr/>
              <a:lstStyle/>
              <a:p>
                <a:endParaRPr lang="en-US" sz="2000"/>
              </a:p>
            </p:txBody>
          </p:sp>
          <p:sp>
            <p:nvSpPr>
              <p:cNvPr id="581138" name="Freeform 530"/>
              <p:cNvSpPr>
                <a:spLocks/>
              </p:cNvSpPr>
              <p:nvPr/>
            </p:nvSpPr>
            <p:spPr bwMode="auto">
              <a:xfrm>
                <a:off x="3000" y="2145"/>
                <a:ext cx="131" cy="24"/>
              </a:xfrm>
              <a:custGeom>
                <a:avLst/>
                <a:gdLst/>
                <a:ahLst/>
                <a:cxnLst>
                  <a:cxn ang="0">
                    <a:pos x="131" y="0"/>
                  </a:cxn>
                  <a:cxn ang="0">
                    <a:pos x="131" y="13"/>
                  </a:cxn>
                  <a:cxn ang="0">
                    <a:pos x="0" y="24"/>
                  </a:cxn>
                  <a:cxn ang="0">
                    <a:pos x="0" y="11"/>
                  </a:cxn>
                  <a:cxn ang="0">
                    <a:pos x="131" y="0"/>
                  </a:cxn>
                </a:cxnLst>
                <a:rect l="0" t="0" r="r" b="b"/>
                <a:pathLst>
                  <a:path w="131" h="24">
                    <a:moveTo>
                      <a:pt x="131" y="0"/>
                    </a:moveTo>
                    <a:lnTo>
                      <a:pt x="131" y="13"/>
                    </a:lnTo>
                    <a:lnTo>
                      <a:pt x="0" y="24"/>
                    </a:lnTo>
                    <a:lnTo>
                      <a:pt x="0" y="11"/>
                    </a:lnTo>
                    <a:lnTo>
                      <a:pt x="131" y="0"/>
                    </a:lnTo>
                    <a:close/>
                  </a:path>
                </a:pathLst>
              </a:custGeom>
              <a:solidFill>
                <a:srgbClr val="8C8C8C"/>
              </a:solidFill>
              <a:ln w="9525">
                <a:noFill/>
                <a:round/>
                <a:headEnd/>
                <a:tailEnd/>
              </a:ln>
            </p:spPr>
            <p:txBody>
              <a:bodyPr/>
              <a:lstStyle/>
              <a:p>
                <a:endParaRPr lang="en-US" sz="2000"/>
              </a:p>
            </p:txBody>
          </p:sp>
          <p:sp>
            <p:nvSpPr>
              <p:cNvPr id="581139" name="Freeform 531"/>
              <p:cNvSpPr>
                <a:spLocks/>
              </p:cNvSpPr>
              <p:nvPr/>
            </p:nvSpPr>
            <p:spPr bwMode="auto">
              <a:xfrm>
                <a:off x="3000" y="2144"/>
                <a:ext cx="131" cy="25"/>
              </a:xfrm>
              <a:custGeom>
                <a:avLst/>
                <a:gdLst/>
                <a:ahLst/>
                <a:cxnLst>
                  <a:cxn ang="0">
                    <a:pos x="131" y="0"/>
                  </a:cxn>
                  <a:cxn ang="0">
                    <a:pos x="131" y="14"/>
                  </a:cxn>
                  <a:cxn ang="0">
                    <a:pos x="0" y="25"/>
                  </a:cxn>
                  <a:cxn ang="0">
                    <a:pos x="0" y="11"/>
                  </a:cxn>
                  <a:cxn ang="0">
                    <a:pos x="131" y="0"/>
                  </a:cxn>
                </a:cxnLst>
                <a:rect l="0" t="0" r="r" b="b"/>
                <a:pathLst>
                  <a:path w="131" h="25">
                    <a:moveTo>
                      <a:pt x="131" y="0"/>
                    </a:moveTo>
                    <a:lnTo>
                      <a:pt x="131" y="14"/>
                    </a:lnTo>
                    <a:lnTo>
                      <a:pt x="0" y="25"/>
                    </a:lnTo>
                    <a:lnTo>
                      <a:pt x="0" y="11"/>
                    </a:lnTo>
                    <a:lnTo>
                      <a:pt x="131" y="0"/>
                    </a:lnTo>
                    <a:close/>
                  </a:path>
                </a:pathLst>
              </a:custGeom>
              <a:solidFill>
                <a:srgbClr val="8C8C8C"/>
              </a:solidFill>
              <a:ln w="9525">
                <a:noFill/>
                <a:round/>
                <a:headEnd/>
                <a:tailEnd/>
              </a:ln>
            </p:spPr>
            <p:txBody>
              <a:bodyPr/>
              <a:lstStyle/>
              <a:p>
                <a:endParaRPr lang="en-US" sz="2000"/>
              </a:p>
            </p:txBody>
          </p:sp>
          <p:sp>
            <p:nvSpPr>
              <p:cNvPr id="581140" name="Freeform 532"/>
              <p:cNvSpPr>
                <a:spLocks/>
              </p:cNvSpPr>
              <p:nvPr/>
            </p:nvSpPr>
            <p:spPr bwMode="auto">
              <a:xfrm>
                <a:off x="3000" y="2144"/>
                <a:ext cx="131" cy="24"/>
              </a:xfrm>
              <a:custGeom>
                <a:avLst/>
                <a:gdLst/>
                <a:ahLst/>
                <a:cxnLst>
                  <a:cxn ang="0">
                    <a:pos x="131" y="0"/>
                  </a:cxn>
                  <a:cxn ang="0">
                    <a:pos x="131" y="13"/>
                  </a:cxn>
                  <a:cxn ang="0">
                    <a:pos x="0" y="24"/>
                  </a:cxn>
                  <a:cxn ang="0">
                    <a:pos x="0" y="10"/>
                  </a:cxn>
                  <a:cxn ang="0">
                    <a:pos x="131" y="0"/>
                  </a:cxn>
                </a:cxnLst>
                <a:rect l="0" t="0" r="r" b="b"/>
                <a:pathLst>
                  <a:path w="131" h="24">
                    <a:moveTo>
                      <a:pt x="131" y="0"/>
                    </a:moveTo>
                    <a:lnTo>
                      <a:pt x="131" y="13"/>
                    </a:lnTo>
                    <a:lnTo>
                      <a:pt x="0" y="24"/>
                    </a:lnTo>
                    <a:lnTo>
                      <a:pt x="0" y="10"/>
                    </a:lnTo>
                    <a:lnTo>
                      <a:pt x="131" y="0"/>
                    </a:lnTo>
                    <a:close/>
                  </a:path>
                </a:pathLst>
              </a:custGeom>
              <a:solidFill>
                <a:srgbClr val="8C8C8C"/>
              </a:solidFill>
              <a:ln w="9525">
                <a:noFill/>
                <a:round/>
                <a:headEnd/>
                <a:tailEnd/>
              </a:ln>
            </p:spPr>
            <p:txBody>
              <a:bodyPr/>
              <a:lstStyle/>
              <a:p>
                <a:endParaRPr lang="en-US" sz="2000"/>
              </a:p>
            </p:txBody>
          </p:sp>
          <p:sp>
            <p:nvSpPr>
              <p:cNvPr id="581141" name="Freeform 533"/>
              <p:cNvSpPr>
                <a:spLocks/>
              </p:cNvSpPr>
              <p:nvPr/>
            </p:nvSpPr>
            <p:spPr bwMode="auto">
              <a:xfrm>
                <a:off x="3000" y="2143"/>
                <a:ext cx="131" cy="25"/>
              </a:xfrm>
              <a:custGeom>
                <a:avLst/>
                <a:gdLst/>
                <a:ahLst/>
                <a:cxnLst>
                  <a:cxn ang="0">
                    <a:pos x="131" y="0"/>
                  </a:cxn>
                  <a:cxn ang="0">
                    <a:pos x="131" y="14"/>
                  </a:cxn>
                  <a:cxn ang="0">
                    <a:pos x="0" y="25"/>
                  </a:cxn>
                  <a:cxn ang="0">
                    <a:pos x="0" y="10"/>
                  </a:cxn>
                  <a:cxn ang="0">
                    <a:pos x="131" y="0"/>
                  </a:cxn>
                </a:cxnLst>
                <a:rect l="0" t="0" r="r" b="b"/>
                <a:pathLst>
                  <a:path w="131" h="25">
                    <a:moveTo>
                      <a:pt x="131" y="0"/>
                    </a:moveTo>
                    <a:lnTo>
                      <a:pt x="131" y="14"/>
                    </a:lnTo>
                    <a:lnTo>
                      <a:pt x="0" y="25"/>
                    </a:lnTo>
                    <a:lnTo>
                      <a:pt x="0" y="10"/>
                    </a:lnTo>
                    <a:lnTo>
                      <a:pt x="131" y="0"/>
                    </a:lnTo>
                    <a:close/>
                  </a:path>
                </a:pathLst>
              </a:custGeom>
              <a:solidFill>
                <a:srgbClr val="8C8C8C"/>
              </a:solidFill>
              <a:ln w="9525">
                <a:noFill/>
                <a:round/>
                <a:headEnd/>
                <a:tailEnd/>
              </a:ln>
            </p:spPr>
            <p:txBody>
              <a:bodyPr/>
              <a:lstStyle/>
              <a:p>
                <a:endParaRPr lang="en-US" sz="2000"/>
              </a:p>
            </p:txBody>
          </p:sp>
          <p:sp>
            <p:nvSpPr>
              <p:cNvPr id="581142" name="Freeform 534"/>
              <p:cNvSpPr>
                <a:spLocks/>
              </p:cNvSpPr>
              <p:nvPr/>
            </p:nvSpPr>
            <p:spPr bwMode="auto">
              <a:xfrm>
                <a:off x="3000" y="2143"/>
                <a:ext cx="131" cy="24"/>
              </a:xfrm>
              <a:custGeom>
                <a:avLst/>
                <a:gdLst/>
                <a:ahLst/>
                <a:cxnLst>
                  <a:cxn ang="0">
                    <a:pos x="131" y="0"/>
                  </a:cxn>
                  <a:cxn ang="0">
                    <a:pos x="131" y="13"/>
                  </a:cxn>
                  <a:cxn ang="0">
                    <a:pos x="0" y="24"/>
                  </a:cxn>
                  <a:cxn ang="0">
                    <a:pos x="0" y="10"/>
                  </a:cxn>
                  <a:cxn ang="0">
                    <a:pos x="131" y="0"/>
                  </a:cxn>
                </a:cxnLst>
                <a:rect l="0" t="0" r="r" b="b"/>
                <a:pathLst>
                  <a:path w="131" h="24">
                    <a:moveTo>
                      <a:pt x="131" y="0"/>
                    </a:moveTo>
                    <a:lnTo>
                      <a:pt x="131" y="13"/>
                    </a:lnTo>
                    <a:lnTo>
                      <a:pt x="0" y="24"/>
                    </a:lnTo>
                    <a:lnTo>
                      <a:pt x="0" y="10"/>
                    </a:lnTo>
                    <a:lnTo>
                      <a:pt x="131" y="0"/>
                    </a:lnTo>
                    <a:close/>
                  </a:path>
                </a:pathLst>
              </a:custGeom>
              <a:solidFill>
                <a:srgbClr val="8C8C8C"/>
              </a:solidFill>
              <a:ln w="9525">
                <a:noFill/>
                <a:round/>
                <a:headEnd/>
                <a:tailEnd/>
              </a:ln>
            </p:spPr>
            <p:txBody>
              <a:bodyPr/>
              <a:lstStyle/>
              <a:p>
                <a:endParaRPr lang="en-US" sz="2000"/>
              </a:p>
            </p:txBody>
          </p:sp>
          <p:sp>
            <p:nvSpPr>
              <p:cNvPr id="581143" name="Freeform 535"/>
              <p:cNvSpPr>
                <a:spLocks/>
              </p:cNvSpPr>
              <p:nvPr/>
            </p:nvSpPr>
            <p:spPr bwMode="auto">
              <a:xfrm>
                <a:off x="3000" y="2142"/>
                <a:ext cx="131" cy="24"/>
              </a:xfrm>
              <a:custGeom>
                <a:avLst/>
                <a:gdLst/>
                <a:ahLst/>
                <a:cxnLst>
                  <a:cxn ang="0">
                    <a:pos x="131" y="0"/>
                  </a:cxn>
                  <a:cxn ang="0">
                    <a:pos x="131" y="14"/>
                  </a:cxn>
                  <a:cxn ang="0">
                    <a:pos x="0" y="24"/>
                  </a:cxn>
                  <a:cxn ang="0">
                    <a:pos x="0" y="10"/>
                  </a:cxn>
                  <a:cxn ang="0">
                    <a:pos x="131" y="0"/>
                  </a:cxn>
                </a:cxnLst>
                <a:rect l="0" t="0" r="r" b="b"/>
                <a:pathLst>
                  <a:path w="131" h="24">
                    <a:moveTo>
                      <a:pt x="131" y="0"/>
                    </a:moveTo>
                    <a:lnTo>
                      <a:pt x="131" y="14"/>
                    </a:lnTo>
                    <a:lnTo>
                      <a:pt x="0" y="24"/>
                    </a:lnTo>
                    <a:lnTo>
                      <a:pt x="0" y="10"/>
                    </a:lnTo>
                    <a:lnTo>
                      <a:pt x="131" y="0"/>
                    </a:lnTo>
                    <a:close/>
                  </a:path>
                </a:pathLst>
              </a:custGeom>
              <a:solidFill>
                <a:srgbClr val="8C8C8C"/>
              </a:solidFill>
              <a:ln w="9525">
                <a:noFill/>
                <a:round/>
                <a:headEnd/>
                <a:tailEnd/>
              </a:ln>
            </p:spPr>
            <p:txBody>
              <a:bodyPr/>
              <a:lstStyle/>
              <a:p>
                <a:endParaRPr lang="en-US" sz="2000"/>
              </a:p>
            </p:txBody>
          </p:sp>
          <p:sp>
            <p:nvSpPr>
              <p:cNvPr id="581144" name="Freeform 536"/>
              <p:cNvSpPr>
                <a:spLocks/>
              </p:cNvSpPr>
              <p:nvPr/>
            </p:nvSpPr>
            <p:spPr bwMode="auto">
              <a:xfrm>
                <a:off x="3000" y="2142"/>
                <a:ext cx="131" cy="24"/>
              </a:xfrm>
              <a:custGeom>
                <a:avLst/>
                <a:gdLst/>
                <a:ahLst/>
                <a:cxnLst>
                  <a:cxn ang="0">
                    <a:pos x="131" y="0"/>
                  </a:cxn>
                  <a:cxn ang="0">
                    <a:pos x="131" y="14"/>
                  </a:cxn>
                  <a:cxn ang="0">
                    <a:pos x="0" y="24"/>
                  </a:cxn>
                  <a:cxn ang="0">
                    <a:pos x="0" y="10"/>
                  </a:cxn>
                  <a:cxn ang="0">
                    <a:pos x="131" y="0"/>
                  </a:cxn>
                </a:cxnLst>
                <a:rect l="0" t="0" r="r" b="b"/>
                <a:pathLst>
                  <a:path w="131" h="24">
                    <a:moveTo>
                      <a:pt x="131" y="0"/>
                    </a:moveTo>
                    <a:lnTo>
                      <a:pt x="131" y="14"/>
                    </a:lnTo>
                    <a:lnTo>
                      <a:pt x="0" y="24"/>
                    </a:lnTo>
                    <a:lnTo>
                      <a:pt x="0" y="10"/>
                    </a:lnTo>
                    <a:lnTo>
                      <a:pt x="131" y="0"/>
                    </a:lnTo>
                    <a:close/>
                  </a:path>
                </a:pathLst>
              </a:custGeom>
              <a:solidFill>
                <a:srgbClr val="8C8C8C"/>
              </a:solidFill>
              <a:ln w="9525">
                <a:noFill/>
                <a:round/>
                <a:headEnd/>
                <a:tailEnd/>
              </a:ln>
            </p:spPr>
            <p:txBody>
              <a:bodyPr/>
              <a:lstStyle/>
              <a:p>
                <a:endParaRPr lang="en-US" sz="2000"/>
              </a:p>
            </p:txBody>
          </p:sp>
          <p:sp>
            <p:nvSpPr>
              <p:cNvPr id="581145" name="Freeform 537"/>
              <p:cNvSpPr>
                <a:spLocks/>
              </p:cNvSpPr>
              <p:nvPr/>
            </p:nvSpPr>
            <p:spPr bwMode="auto">
              <a:xfrm>
                <a:off x="3000" y="2142"/>
                <a:ext cx="131" cy="23"/>
              </a:xfrm>
              <a:custGeom>
                <a:avLst/>
                <a:gdLst/>
                <a:ahLst/>
                <a:cxnLst>
                  <a:cxn ang="0">
                    <a:pos x="131" y="0"/>
                  </a:cxn>
                  <a:cxn ang="0">
                    <a:pos x="131" y="14"/>
                  </a:cxn>
                  <a:cxn ang="0">
                    <a:pos x="0" y="23"/>
                  </a:cxn>
                  <a:cxn ang="0">
                    <a:pos x="0" y="10"/>
                  </a:cxn>
                  <a:cxn ang="0">
                    <a:pos x="131" y="0"/>
                  </a:cxn>
                </a:cxnLst>
                <a:rect l="0" t="0" r="r" b="b"/>
                <a:pathLst>
                  <a:path w="131" h="23">
                    <a:moveTo>
                      <a:pt x="131" y="0"/>
                    </a:moveTo>
                    <a:lnTo>
                      <a:pt x="131" y="14"/>
                    </a:lnTo>
                    <a:lnTo>
                      <a:pt x="0" y="23"/>
                    </a:lnTo>
                    <a:lnTo>
                      <a:pt x="0" y="10"/>
                    </a:lnTo>
                    <a:lnTo>
                      <a:pt x="131" y="0"/>
                    </a:lnTo>
                    <a:close/>
                  </a:path>
                </a:pathLst>
              </a:custGeom>
              <a:solidFill>
                <a:srgbClr val="8C8C8C"/>
              </a:solidFill>
              <a:ln w="9525">
                <a:noFill/>
                <a:round/>
                <a:headEnd/>
                <a:tailEnd/>
              </a:ln>
            </p:spPr>
            <p:txBody>
              <a:bodyPr/>
              <a:lstStyle/>
              <a:p>
                <a:endParaRPr lang="en-US" sz="2000"/>
              </a:p>
            </p:txBody>
          </p:sp>
          <p:sp>
            <p:nvSpPr>
              <p:cNvPr id="581146" name="Freeform 538"/>
              <p:cNvSpPr>
                <a:spLocks/>
              </p:cNvSpPr>
              <p:nvPr/>
            </p:nvSpPr>
            <p:spPr bwMode="auto">
              <a:xfrm>
                <a:off x="3000" y="2142"/>
                <a:ext cx="131" cy="23"/>
              </a:xfrm>
              <a:custGeom>
                <a:avLst/>
                <a:gdLst/>
                <a:ahLst/>
                <a:cxnLst>
                  <a:cxn ang="0">
                    <a:pos x="131" y="0"/>
                  </a:cxn>
                  <a:cxn ang="0">
                    <a:pos x="131" y="14"/>
                  </a:cxn>
                  <a:cxn ang="0">
                    <a:pos x="0" y="23"/>
                  </a:cxn>
                  <a:cxn ang="0">
                    <a:pos x="0" y="9"/>
                  </a:cxn>
                  <a:cxn ang="0">
                    <a:pos x="131" y="0"/>
                  </a:cxn>
                </a:cxnLst>
                <a:rect l="0" t="0" r="r" b="b"/>
                <a:pathLst>
                  <a:path w="131" h="23">
                    <a:moveTo>
                      <a:pt x="131" y="0"/>
                    </a:moveTo>
                    <a:lnTo>
                      <a:pt x="131" y="14"/>
                    </a:lnTo>
                    <a:lnTo>
                      <a:pt x="0" y="23"/>
                    </a:lnTo>
                    <a:lnTo>
                      <a:pt x="0" y="9"/>
                    </a:lnTo>
                    <a:lnTo>
                      <a:pt x="131" y="0"/>
                    </a:lnTo>
                    <a:close/>
                  </a:path>
                </a:pathLst>
              </a:custGeom>
              <a:solidFill>
                <a:srgbClr val="8C8C8C"/>
              </a:solidFill>
              <a:ln w="9525">
                <a:noFill/>
                <a:round/>
                <a:headEnd/>
                <a:tailEnd/>
              </a:ln>
            </p:spPr>
            <p:txBody>
              <a:bodyPr/>
              <a:lstStyle/>
              <a:p>
                <a:endParaRPr lang="en-US" sz="2000"/>
              </a:p>
            </p:txBody>
          </p:sp>
          <p:sp>
            <p:nvSpPr>
              <p:cNvPr id="581147" name="Freeform 539"/>
              <p:cNvSpPr>
                <a:spLocks/>
              </p:cNvSpPr>
              <p:nvPr/>
            </p:nvSpPr>
            <p:spPr bwMode="auto">
              <a:xfrm>
                <a:off x="3000" y="2142"/>
                <a:ext cx="131" cy="22"/>
              </a:xfrm>
              <a:custGeom>
                <a:avLst/>
                <a:gdLst/>
                <a:ahLst/>
                <a:cxnLst>
                  <a:cxn ang="0">
                    <a:pos x="131" y="0"/>
                  </a:cxn>
                  <a:cxn ang="0">
                    <a:pos x="131" y="14"/>
                  </a:cxn>
                  <a:cxn ang="0">
                    <a:pos x="0" y="22"/>
                  </a:cxn>
                  <a:cxn ang="0">
                    <a:pos x="0" y="9"/>
                  </a:cxn>
                  <a:cxn ang="0">
                    <a:pos x="131" y="0"/>
                  </a:cxn>
                </a:cxnLst>
                <a:rect l="0" t="0" r="r" b="b"/>
                <a:pathLst>
                  <a:path w="131" h="22">
                    <a:moveTo>
                      <a:pt x="131" y="0"/>
                    </a:moveTo>
                    <a:lnTo>
                      <a:pt x="131" y="14"/>
                    </a:lnTo>
                    <a:lnTo>
                      <a:pt x="0" y="22"/>
                    </a:lnTo>
                    <a:lnTo>
                      <a:pt x="0" y="9"/>
                    </a:lnTo>
                    <a:lnTo>
                      <a:pt x="131" y="0"/>
                    </a:lnTo>
                    <a:close/>
                  </a:path>
                </a:pathLst>
              </a:custGeom>
              <a:solidFill>
                <a:srgbClr val="8C8C8C"/>
              </a:solidFill>
              <a:ln w="9525">
                <a:noFill/>
                <a:round/>
                <a:headEnd/>
                <a:tailEnd/>
              </a:ln>
            </p:spPr>
            <p:txBody>
              <a:bodyPr/>
              <a:lstStyle/>
              <a:p>
                <a:endParaRPr lang="en-US" sz="2000"/>
              </a:p>
            </p:txBody>
          </p:sp>
          <p:sp>
            <p:nvSpPr>
              <p:cNvPr id="581148" name="Freeform 540"/>
              <p:cNvSpPr>
                <a:spLocks/>
              </p:cNvSpPr>
              <p:nvPr/>
            </p:nvSpPr>
            <p:spPr bwMode="auto">
              <a:xfrm>
                <a:off x="3000" y="2142"/>
                <a:ext cx="131" cy="21"/>
              </a:xfrm>
              <a:custGeom>
                <a:avLst/>
                <a:gdLst/>
                <a:ahLst/>
                <a:cxnLst>
                  <a:cxn ang="0">
                    <a:pos x="131" y="0"/>
                  </a:cxn>
                  <a:cxn ang="0">
                    <a:pos x="131" y="14"/>
                  </a:cxn>
                  <a:cxn ang="0">
                    <a:pos x="0" y="21"/>
                  </a:cxn>
                  <a:cxn ang="0">
                    <a:pos x="0" y="7"/>
                  </a:cxn>
                  <a:cxn ang="0">
                    <a:pos x="131" y="0"/>
                  </a:cxn>
                </a:cxnLst>
                <a:rect l="0" t="0" r="r" b="b"/>
                <a:pathLst>
                  <a:path w="131" h="21">
                    <a:moveTo>
                      <a:pt x="131" y="0"/>
                    </a:moveTo>
                    <a:lnTo>
                      <a:pt x="131" y="14"/>
                    </a:lnTo>
                    <a:lnTo>
                      <a:pt x="0" y="21"/>
                    </a:lnTo>
                    <a:lnTo>
                      <a:pt x="0" y="7"/>
                    </a:lnTo>
                    <a:lnTo>
                      <a:pt x="131" y="0"/>
                    </a:lnTo>
                    <a:close/>
                  </a:path>
                </a:pathLst>
              </a:custGeom>
              <a:solidFill>
                <a:srgbClr val="8C8C8C"/>
              </a:solidFill>
              <a:ln w="9525">
                <a:noFill/>
                <a:round/>
                <a:headEnd/>
                <a:tailEnd/>
              </a:ln>
            </p:spPr>
            <p:txBody>
              <a:bodyPr/>
              <a:lstStyle/>
              <a:p>
                <a:endParaRPr lang="en-US" sz="2000"/>
              </a:p>
            </p:txBody>
          </p:sp>
          <p:sp>
            <p:nvSpPr>
              <p:cNvPr id="581149" name="Freeform 541"/>
              <p:cNvSpPr>
                <a:spLocks/>
              </p:cNvSpPr>
              <p:nvPr/>
            </p:nvSpPr>
            <p:spPr bwMode="auto">
              <a:xfrm>
                <a:off x="3000" y="2141"/>
                <a:ext cx="131" cy="22"/>
              </a:xfrm>
              <a:custGeom>
                <a:avLst/>
                <a:gdLst/>
                <a:ahLst/>
                <a:cxnLst>
                  <a:cxn ang="0">
                    <a:pos x="131" y="0"/>
                  </a:cxn>
                  <a:cxn ang="0">
                    <a:pos x="131" y="14"/>
                  </a:cxn>
                  <a:cxn ang="0">
                    <a:pos x="0" y="22"/>
                  </a:cxn>
                  <a:cxn ang="0">
                    <a:pos x="0" y="8"/>
                  </a:cxn>
                  <a:cxn ang="0">
                    <a:pos x="131" y="0"/>
                  </a:cxn>
                </a:cxnLst>
                <a:rect l="0" t="0" r="r" b="b"/>
                <a:pathLst>
                  <a:path w="131" h="22">
                    <a:moveTo>
                      <a:pt x="131" y="0"/>
                    </a:moveTo>
                    <a:lnTo>
                      <a:pt x="131" y="14"/>
                    </a:lnTo>
                    <a:lnTo>
                      <a:pt x="0" y="22"/>
                    </a:lnTo>
                    <a:lnTo>
                      <a:pt x="0" y="8"/>
                    </a:lnTo>
                    <a:lnTo>
                      <a:pt x="131" y="0"/>
                    </a:lnTo>
                    <a:close/>
                  </a:path>
                </a:pathLst>
              </a:custGeom>
              <a:solidFill>
                <a:srgbClr val="8C8C8C"/>
              </a:solidFill>
              <a:ln w="9525">
                <a:noFill/>
                <a:round/>
                <a:headEnd/>
                <a:tailEnd/>
              </a:ln>
            </p:spPr>
            <p:txBody>
              <a:bodyPr/>
              <a:lstStyle/>
              <a:p>
                <a:endParaRPr lang="en-US" sz="2000"/>
              </a:p>
            </p:txBody>
          </p:sp>
          <p:sp>
            <p:nvSpPr>
              <p:cNvPr id="581150" name="Freeform 542"/>
              <p:cNvSpPr>
                <a:spLocks/>
              </p:cNvSpPr>
              <p:nvPr/>
            </p:nvSpPr>
            <p:spPr bwMode="auto">
              <a:xfrm>
                <a:off x="3000" y="2141"/>
                <a:ext cx="131" cy="21"/>
              </a:xfrm>
              <a:custGeom>
                <a:avLst/>
                <a:gdLst/>
                <a:ahLst/>
                <a:cxnLst>
                  <a:cxn ang="0">
                    <a:pos x="131" y="0"/>
                  </a:cxn>
                  <a:cxn ang="0">
                    <a:pos x="131" y="13"/>
                  </a:cxn>
                  <a:cxn ang="0">
                    <a:pos x="0" y="21"/>
                  </a:cxn>
                  <a:cxn ang="0">
                    <a:pos x="0" y="8"/>
                  </a:cxn>
                  <a:cxn ang="0">
                    <a:pos x="131" y="0"/>
                  </a:cxn>
                </a:cxnLst>
                <a:rect l="0" t="0" r="r" b="b"/>
                <a:pathLst>
                  <a:path w="131" h="21">
                    <a:moveTo>
                      <a:pt x="131" y="0"/>
                    </a:moveTo>
                    <a:lnTo>
                      <a:pt x="131" y="13"/>
                    </a:lnTo>
                    <a:lnTo>
                      <a:pt x="0" y="21"/>
                    </a:lnTo>
                    <a:lnTo>
                      <a:pt x="0" y="8"/>
                    </a:lnTo>
                    <a:lnTo>
                      <a:pt x="131" y="0"/>
                    </a:lnTo>
                    <a:close/>
                  </a:path>
                </a:pathLst>
              </a:custGeom>
              <a:solidFill>
                <a:srgbClr val="8C8C8C"/>
              </a:solidFill>
              <a:ln w="9525">
                <a:noFill/>
                <a:round/>
                <a:headEnd/>
                <a:tailEnd/>
              </a:ln>
            </p:spPr>
            <p:txBody>
              <a:bodyPr/>
              <a:lstStyle/>
              <a:p>
                <a:endParaRPr lang="en-US" sz="2000"/>
              </a:p>
            </p:txBody>
          </p:sp>
          <p:sp>
            <p:nvSpPr>
              <p:cNvPr id="581151" name="Freeform 543"/>
              <p:cNvSpPr>
                <a:spLocks/>
              </p:cNvSpPr>
              <p:nvPr/>
            </p:nvSpPr>
            <p:spPr bwMode="auto">
              <a:xfrm>
                <a:off x="3000" y="2140"/>
                <a:ext cx="131" cy="22"/>
              </a:xfrm>
              <a:custGeom>
                <a:avLst/>
                <a:gdLst/>
                <a:ahLst/>
                <a:cxnLst>
                  <a:cxn ang="0">
                    <a:pos x="131" y="0"/>
                  </a:cxn>
                  <a:cxn ang="0">
                    <a:pos x="131" y="14"/>
                  </a:cxn>
                  <a:cxn ang="0">
                    <a:pos x="0" y="22"/>
                  </a:cxn>
                  <a:cxn ang="0">
                    <a:pos x="0" y="8"/>
                  </a:cxn>
                  <a:cxn ang="0">
                    <a:pos x="131" y="0"/>
                  </a:cxn>
                </a:cxnLst>
                <a:rect l="0" t="0" r="r" b="b"/>
                <a:pathLst>
                  <a:path w="131" h="22">
                    <a:moveTo>
                      <a:pt x="131" y="0"/>
                    </a:moveTo>
                    <a:lnTo>
                      <a:pt x="131" y="14"/>
                    </a:lnTo>
                    <a:lnTo>
                      <a:pt x="0" y="22"/>
                    </a:lnTo>
                    <a:lnTo>
                      <a:pt x="0" y="8"/>
                    </a:lnTo>
                    <a:lnTo>
                      <a:pt x="131" y="0"/>
                    </a:lnTo>
                    <a:close/>
                  </a:path>
                </a:pathLst>
              </a:custGeom>
              <a:solidFill>
                <a:srgbClr val="8C8C8C"/>
              </a:solidFill>
              <a:ln w="9525">
                <a:noFill/>
                <a:round/>
                <a:headEnd/>
                <a:tailEnd/>
              </a:ln>
            </p:spPr>
            <p:txBody>
              <a:bodyPr/>
              <a:lstStyle/>
              <a:p>
                <a:endParaRPr lang="en-US" sz="2000"/>
              </a:p>
            </p:txBody>
          </p:sp>
          <p:sp>
            <p:nvSpPr>
              <p:cNvPr id="581152" name="Freeform 544"/>
              <p:cNvSpPr>
                <a:spLocks/>
              </p:cNvSpPr>
              <p:nvPr/>
            </p:nvSpPr>
            <p:spPr bwMode="auto">
              <a:xfrm>
                <a:off x="3000" y="2140"/>
                <a:ext cx="131" cy="21"/>
              </a:xfrm>
              <a:custGeom>
                <a:avLst/>
                <a:gdLst/>
                <a:ahLst/>
                <a:cxnLst>
                  <a:cxn ang="0">
                    <a:pos x="131" y="0"/>
                  </a:cxn>
                  <a:cxn ang="0">
                    <a:pos x="131" y="14"/>
                  </a:cxn>
                  <a:cxn ang="0">
                    <a:pos x="0" y="21"/>
                  </a:cxn>
                  <a:cxn ang="0">
                    <a:pos x="0" y="7"/>
                  </a:cxn>
                  <a:cxn ang="0">
                    <a:pos x="131" y="0"/>
                  </a:cxn>
                </a:cxnLst>
                <a:rect l="0" t="0" r="r" b="b"/>
                <a:pathLst>
                  <a:path w="131" h="21">
                    <a:moveTo>
                      <a:pt x="131" y="0"/>
                    </a:moveTo>
                    <a:lnTo>
                      <a:pt x="131" y="14"/>
                    </a:lnTo>
                    <a:lnTo>
                      <a:pt x="0" y="21"/>
                    </a:lnTo>
                    <a:lnTo>
                      <a:pt x="0" y="7"/>
                    </a:lnTo>
                    <a:lnTo>
                      <a:pt x="131" y="0"/>
                    </a:lnTo>
                    <a:close/>
                  </a:path>
                </a:pathLst>
              </a:custGeom>
              <a:solidFill>
                <a:srgbClr val="8C8C8C"/>
              </a:solidFill>
              <a:ln w="9525">
                <a:noFill/>
                <a:round/>
                <a:headEnd/>
                <a:tailEnd/>
              </a:ln>
            </p:spPr>
            <p:txBody>
              <a:bodyPr/>
              <a:lstStyle/>
              <a:p>
                <a:endParaRPr lang="en-US" sz="2000"/>
              </a:p>
            </p:txBody>
          </p:sp>
          <p:sp>
            <p:nvSpPr>
              <p:cNvPr id="581153" name="Freeform 545"/>
              <p:cNvSpPr>
                <a:spLocks/>
              </p:cNvSpPr>
              <p:nvPr/>
            </p:nvSpPr>
            <p:spPr bwMode="auto">
              <a:xfrm>
                <a:off x="3000" y="2139"/>
                <a:ext cx="131" cy="21"/>
              </a:xfrm>
              <a:custGeom>
                <a:avLst/>
                <a:gdLst/>
                <a:ahLst/>
                <a:cxnLst>
                  <a:cxn ang="0">
                    <a:pos x="131" y="0"/>
                  </a:cxn>
                  <a:cxn ang="0">
                    <a:pos x="131" y="14"/>
                  </a:cxn>
                  <a:cxn ang="0">
                    <a:pos x="0" y="21"/>
                  </a:cxn>
                  <a:cxn ang="0">
                    <a:pos x="0" y="7"/>
                  </a:cxn>
                  <a:cxn ang="0">
                    <a:pos x="131" y="0"/>
                  </a:cxn>
                </a:cxnLst>
                <a:rect l="0" t="0" r="r" b="b"/>
                <a:pathLst>
                  <a:path w="131" h="21">
                    <a:moveTo>
                      <a:pt x="131" y="0"/>
                    </a:moveTo>
                    <a:lnTo>
                      <a:pt x="131" y="14"/>
                    </a:lnTo>
                    <a:lnTo>
                      <a:pt x="0" y="21"/>
                    </a:lnTo>
                    <a:lnTo>
                      <a:pt x="0" y="7"/>
                    </a:lnTo>
                    <a:lnTo>
                      <a:pt x="131" y="0"/>
                    </a:lnTo>
                    <a:close/>
                  </a:path>
                </a:pathLst>
              </a:custGeom>
              <a:solidFill>
                <a:srgbClr val="A4A4A4"/>
              </a:solidFill>
              <a:ln w="9525">
                <a:noFill/>
                <a:round/>
                <a:headEnd/>
                <a:tailEnd/>
              </a:ln>
            </p:spPr>
            <p:txBody>
              <a:bodyPr/>
              <a:lstStyle/>
              <a:p>
                <a:endParaRPr lang="en-US" sz="2000"/>
              </a:p>
            </p:txBody>
          </p:sp>
          <p:sp>
            <p:nvSpPr>
              <p:cNvPr id="581154" name="Freeform 546"/>
              <p:cNvSpPr>
                <a:spLocks/>
              </p:cNvSpPr>
              <p:nvPr/>
            </p:nvSpPr>
            <p:spPr bwMode="auto">
              <a:xfrm>
                <a:off x="3000" y="2139"/>
                <a:ext cx="131" cy="21"/>
              </a:xfrm>
              <a:custGeom>
                <a:avLst/>
                <a:gdLst/>
                <a:ahLst/>
                <a:cxnLst>
                  <a:cxn ang="0">
                    <a:pos x="131" y="0"/>
                  </a:cxn>
                  <a:cxn ang="0">
                    <a:pos x="131" y="14"/>
                  </a:cxn>
                  <a:cxn ang="0">
                    <a:pos x="0" y="21"/>
                  </a:cxn>
                  <a:cxn ang="0">
                    <a:pos x="0" y="7"/>
                  </a:cxn>
                  <a:cxn ang="0">
                    <a:pos x="131" y="0"/>
                  </a:cxn>
                </a:cxnLst>
                <a:rect l="0" t="0" r="r" b="b"/>
                <a:pathLst>
                  <a:path w="131" h="21">
                    <a:moveTo>
                      <a:pt x="131" y="0"/>
                    </a:moveTo>
                    <a:lnTo>
                      <a:pt x="131" y="14"/>
                    </a:lnTo>
                    <a:lnTo>
                      <a:pt x="0" y="21"/>
                    </a:lnTo>
                    <a:lnTo>
                      <a:pt x="0" y="7"/>
                    </a:lnTo>
                    <a:lnTo>
                      <a:pt x="131" y="0"/>
                    </a:lnTo>
                    <a:close/>
                  </a:path>
                </a:pathLst>
              </a:custGeom>
              <a:solidFill>
                <a:srgbClr val="A4A4A4"/>
              </a:solidFill>
              <a:ln w="9525">
                <a:noFill/>
                <a:round/>
                <a:headEnd/>
                <a:tailEnd/>
              </a:ln>
            </p:spPr>
            <p:txBody>
              <a:bodyPr/>
              <a:lstStyle/>
              <a:p>
                <a:endParaRPr lang="en-US" sz="2000"/>
              </a:p>
            </p:txBody>
          </p:sp>
          <p:sp>
            <p:nvSpPr>
              <p:cNvPr id="581155" name="Freeform 547"/>
              <p:cNvSpPr>
                <a:spLocks/>
              </p:cNvSpPr>
              <p:nvPr/>
            </p:nvSpPr>
            <p:spPr bwMode="auto">
              <a:xfrm>
                <a:off x="3000" y="2139"/>
                <a:ext cx="131" cy="20"/>
              </a:xfrm>
              <a:custGeom>
                <a:avLst/>
                <a:gdLst/>
                <a:ahLst/>
                <a:cxnLst>
                  <a:cxn ang="0">
                    <a:pos x="131" y="0"/>
                  </a:cxn>
                  <a:cxn ang="0">
                    <a:pos x="131" y="14"/>
                  </a:cxn>
                  <a:cxn ang="0">
                    <a:pos x="0" y="20"/>
                  </a:cxn>
                  <a:cxn ang="0">
                    <a:pos x="0" y="7"/>
                  </a:cxn>
                  <a:cxn ang="0">
                    <a:pos x="131" y="0"/>
                  </a:cxn>
                </a:cxnLst>
                <a:rect l="0" t="0" r="r" b="b"/>
                <a:pathLst>
                  <a:path w="131" h="20">
                    <a:moveTo>
                      <a:pt x="131" y="0"/>
                    </a:moveTo>
                    <a:lnTo>
                      <a:pt x="131" y="14"/>
                    </a:lnTo>
                    <a:lnTo>
                      <a:pt x="0" y="20"/>
                    </a:lnTo>
                    <a:lnTo>
                      <a:pt x="0" y="7"/>
                    </a:lnTo>
                    <a:lnTo>
                      <a:pt x="131" y="0"/>
                    </a:lnTo>
                    <a:close/>
                  </a:path>
                </a:pathLst>
              </a:custGeom>
              <a:solidFill>
                <a:srgbClr val="A4A4A4"/>
              </a:solidFill>
              <a:ln w="9525">
                <a:noFill/>
                <a:round/>
                <a:headEnd/>
                <a:tailEnd/>
              </a:ln>
            </p:spPr>
            <p:txBody>
              <a:bodyPr/>
              <a:lstStyle/>
              <a:p>
                <a:endParaRPr lang="en-US" sz="2000"/>
              </a:p>
            </p:txBody>
          </p:sp>
          <p:sp>
            <p:nvSpPr>
              <p:cNvPr id="581156" name="Freeform 548"/>
              <p:cNvSpPr>
                <a:spLocks/>
              </p:cNvSpPr>
              <p:nvPr/>
            </p:nvSpPr>
            <p:spPr bwMode="auto">
              <a:xfrm>
                <a:off x="3000" y="2139"/>
                <a:ext cx="131" cy="19"/>
              </a:xfrm>
              <a:custGeom>
                <a:avLst/>
                <a:gdLst/>
                <a:ahLst/>
                <a:cxnLst>
                  <a:cxn ang="0">
                    <a:pos x="131" y="0"/>
                  </a:cxn>
                  <a:cxn ang="0">
                    <a:pos x="131" y="14"/>
                  </a:cxn>
                  <a:cxn ang="0">
                    <a:pos x="0" y="19"/>
                  </a:cxn>
                  <a:cxn ang="0">
                    <a:pos x="0" y="6"/>
                  </a:cxn>
                  <a:cxn ang="0">
                    <a:pos x="131" y="0"/>
                  </a:cxn>
                </a:cxnLst>
                <a:rect l="0" t="0" r="r" b="b"/>
                <a:pathLst>
                  <a:path w="131" h="19">
                    <a:moveTo>
                      <a:pt x="131" y="0"/>
                    </a:moveTo>
                    <a:lnTo>
                      <a:pt x="131" y="14"/>
                    </a:lnTo>
                    <a:lnTo>
                      <a:pt x="0" y="19"/>
                    </a:lnTo>
                    <a:lnTo>
                      <a:pt x="0" y="6"/>
                    </a:lnTo>
                    <a:lnTo>
                      <a:pt x="131" y="0"/>
                    </a:lnTo>
                    <a:close/>
                  </a:path>
                </a:pathLst>
              </a:custGeom>
              <a:solidFill>
                <a:srgbClr val="A4A4A4"/>
              </a:solidFill>
              <a:ln w="9525">
                <a:noFill/>
                <a:round/>
                <a:headEnd/>
                <a:tailEnd/>
              </a:ln>
            </p:spPr>
            <p:txBody>
              <a:bodyPr/>
              <a:lstStyle/>
              <a:p>
                <a:endParaRPr lang="en-US" sz="2000"/>
              </a:p>
            </p:txBody>
          </p:sp>
          <p:sp>
            <p:nvSpPr>
              <p:cNvPr id="581157" name="Freeform 549"/>
              <p:cNvSpPr>
                <a:spLocks/>
              </p:cNvSpPr>
              <p:nvPr/>
            </p:nvSpPr>
            <p:spPr bwMode="auto">
              <a:xfrm>
                <a:off x="3000" y="2139"/>
                <a:ext cx="131" cy="19"/>
              </a:xfrm>
              <a:custGeom>
                <a:avLst/>
                <a:gdLst/>
                <a:ahLst/>
                <a:cxnLst>
                  <a:cxn ang="0">
                    <a:pos x="131" y="0"/>
                  </a:cxn>
                  <a:cxn ang="0">
                    <a:pos x="131" y="13"/>
                  </a:cxn>
                  <a:cxn ang="0">
                    <a:pos x="0" y="19"/>
                  </a:cxn>
                  <a:cxn ang="0">
                    <a:pos x="0" y="6"/>
                  </a:cxn>
                  <a:cxn ang="0">
                    <a:pos x="131" y="0"/>
                  </a:cxn>
                </a:cxnLst>
                <a:rect l="0" t="0" r="r" b="b"/>
                <a:pathLst>
                  <a:path w="131" h="19">
                    <a:moveTo>
                      <a:pt x="131" y="0"/>
                    </a:moveTo>
                    <a:lnTo>
                      <a:pt x="131" y="13"/>
                    </a:lnTo>
                    <a:lnTo>
                      <a:pt x="0" y="19"/>
                    </a:lnTo>
                    <a:lnTo>
                      <a:pt x="0" y="6"/>
                    </a:lnTo>
                    <a:lnTo>
                      <a:pt x="131" y="0"/>
                    </a:lnTo>
                    <a:close/>
                  </a:path>
                </a:pathLst>
              </a:custGeom>
              <a:solidFill>
                <a:srgbClr val="A4A4A4"/>
              </a:solidFill>
              <a:ln w="9525">
                <a:noFill/>
                <a:round/>
                <a:headEnd/>
                <a:tailEnd/>
              </a:ln>
            </p:spPr>
            <p:txBody>
              <a:bodyPr/>
              <a:lstStyle/>
              <a:p>
                <a:endParaRPr lang="en-US" sz="2000"/>
              </a:p>
            </p:txBody>
          </p:sp>
          <p:sp>
            <p:nvSpPr>
              <p:cNvPr id="581158" name="Freeform 550"/>
              <p:cNvSpPr>
                <a:spLocks/>
              </p:cNvSpPr>
              <p:nvPr/>
            </p:nvSpPr>
            <p:spPr bwMode="auto">
              <a:xfrm>
                <a:off x="3000" y="2138"/>
                <a:ext cx="131" cy="19"/>
              </a:xfrm>
              <a:custGeom>
                <a:avLst/>
                <a:gdLst/>
                <a:ahLst/>
                <a:cxnLst>
                  <a:cxn ang="0">
                    <a:pos x="131" y="0"/>
                  </a:cxn>
                  <a:cxn ang="0">
                    <a:pos x="131" y="14"/>
                  </a:cxn>
                  <a:cxn ang="0">
                    <a:pos x="0" y="19"/>
                  </a:cxn>
                  <a:cxn ang="0">
                    <a:pos x="0" y="6"/>
                  </a:cxn>
                  <a:cxn ang="0">
                    <a:pos x="131" y="0"/>
                  </a:cxn>
                </a:cxnLst>
                <a:rect l="0" t="0" r="r" b="b"/>
                <a:pathLst>
                  <a:path w="131" h="19">
                    <a:moveTo>
                      <a:pt x="131" y="0"/>
                    </a:moveTo>
                    <a:lnTo>
                      <a:pt x="131" y="14"/>
                    </a:lnTo>
                    <a:lnTo>
                      <a:pt x="0" y="19"/>
                    </a:lnTo>
                    <a:lnTo>
                      <a:pt x="0" y="6"/>
                    </a:lnTo>
                    <a:lnTo>
                      <a:pt x="131" y="0"/>
                    </a:lnTo>
                    <a:close/>
                  </a:path>
                </a:pathLst>
              </a:custGeom>
              <a:solidFill>
                <a:srgbClr val="A4A4A4"/>
              </a:solidFill>
              <a:ln w="9525">
                <a:noFill/>
                <a:round/>
                <a:headEnd/>
                <a:tailEnd/>
              </a:ln>
            </p:spPr>
            <p:txBody>
              <a:bodyPr/>
              <a:lstStyle/>
              <a:p>
                <a:endParaRPr lang="en-US" sz="2000"/>
              </a:p>
            </p:txBody>
          </p:sp>
          <p:sp>
            <p:nvSpPr>
              <p:cNvPr id="581159" name="Freeform 551"/>
              <p:cNvSpPr>
                <a:spLocks/>
              </p:cNvSpPr>
              <p:nvPr/>
            </p:nvSpPr>
            <p:spPr bwMode="auto">
              <a:xfrm>
                <a:off x="3000" y="2138"/>
                <a:ext cx="131" cy="18"/>
              </a:xfrm>
              <a:custGeom>
                <a:avLst/>
                <a:gdLst/>
                <a:ahLst/>
                <a:cxnLst>
                  <a:cxn ang="0">
                    <a:pos x="131" y="0"/>
                  </a:cxn>
                  <a:cxn ang="0">
                    <a:pos x="131" y="14"/>
                  </a:cxn>
                  <a:cxn ang="0">
                    <a:pos x="0" y="18"/>
                  </a:cxn>
                  <a:cxn ang="0">
                    <a:pos x="0" y="5"/>
                  </a:cxn>
                  <a:cxn ang="0">
                    <a:pos x="131" y="0"/>
                  </a:cxn>
                </a:cxnLst>
                <a:rect l="0" t="0" r="r" b="b"/>
                <a:pathLst>
                  <a:path w="131" h="18">
                    <a:moveTo>
                      <a:pt x="131" y="0"/>
                    </a:moveTo>
                    <a:lnTo>
                      <a:pt x="131" y="14"/>
                    </a:lnTo>
                    <a:lnTo>
                      <a:pt x="0" y="18"/>
                    </a:lnTo>
                    <a:lnTo>
                      <a:pt x="0" y="5"/>
                    </a:lnTo>
                    <a:lnTo>
                      <a:pt x="131" y="0"/>
                    </a:lnTo>
                    <a:close/>
                  </a:path>
                </a:pathLst>
              </a:custGeom>
              <a:solidFill>
                <a:srgbClr val="A4A4A4"/>
              </a:solidFill>
              <a:ln w="9525">
                <a:noFill/>
                <a:round/>
                <a:headEnd/>
                <a:tailEnd/>
              </a:ln>
            </p:spPr>
            <p:txBody>
              <a:bodyPr/>
              <a:lstStyle/>
              <a:p>
                <a:endParaRPr lang="en-US" sz="2000"/>
              </a:p>
            </p:txBody>
          </p:sp>
          <p:sp>
            <p:nvSpPr>
              <p:cNvPr id="581160" name="Freeform 552"/>
              <p:cNvSpPr>
                <a:spLocks/>
              </p:cNvSpPr>
              <p:nvPr/>
            </p:nvSpPr>
            <p:spPr bwMode="auto">
              <a:xfrm>
                <a:off x="3000" y="2138"/>
                <a:ext cx="131" cy="18"/>
              </a:xfrm>
              <a:custGeom>
                <a:avLst/>
                <a:gdLst/>
                <a:ahLst/>
                <a:cxnLst>
                  <a:cxn ang="0">
                    <a:pos x="131" y="0"/>
                  </a:cxn>
                  <a:cxn ang="0">
                    <a:pos x="131" y="14"/>
                  </a:cxn>
                  <a:cxn ang="0">
                    <a:pos x="0" y="18"/>
                  </a:cxn>
                  <a:cxn ang="0">
                    <a:pos x="0" y="5"/>
                  </a:cxn>
                  <a:cxn ang="0">
                    <a:pos x="131" y="0"/>
                  </a:cxn>
                </a:cxnLst>
                <a:rect l="0" t="0" r="r" b="b"/>
                <a:pathLst>
                  <a:path w="131" h="18">
                    <a:moveTo>
                      <a:pt x="131" y="0"/>
                    </a:moveTo>
                    <a:lnTo>
                      <a:pt x="131" y="14"/>
                    </a:lnTo>
                    <a:lnTo>
                      <a:pt x="0" y="18"/>
                    </a:lnTo>
                    <a:lnTo>
                      <a:pt x="0" y="5"/>
                    </a:lnTo>
                    <a:lnTo>
                      <a:pt x="131" y="0"/>
                    </a:lnTo>
                    <a:close/>
                  </a:path>
                </a:pathLst>
              </a:custGeom>
              <a:solidFill>
                <a:srgbClr val="A4A4A4"/>
              </a:solidFill>
              <a:ln w="9525">
                <a:noFill/>
                <a:round/>
                <a:headEnd/>
                <a:tailEnd/>
              </a:ln>
            </p:spPr>
            <p:txBody>
              <a:bodyPr/>
              <a:lstStyle/>
              <a:p>
                <a:endParaRPr lang="en-US" sz="2000"/>
              </a:p>
            </p:txBody>
          </p:sp>
          <p:sp>
            <p:nvSpPr>
              <p:cNvPr id="581161" name="Freeform 553"/>
              <p:cNvSpPr>
                <a:spLocks/>
              </p:cNvSpPr>
              <p:nvPr/>
            </p:nvSpPr>
            <p:spPr bwMode="auto">
              <a:xfrm>
                <a:off x="3000" y="2138"/>
                <a:ext cx="131" cy="18"/>
              </a:xfrm>
              <a:custGeom>
                <a:avLst/>
                <a:gdLst/>
                <a:ahLst/>
                <a:cxnLst>
                  <a:cxn ang="0">
                    <a:pos x="131" y="0"/>
                  </a:cxn>
                  <a:cxn ang="0">
                    <a:pos x="131" y="13"/>
                  </a:cxn>
                  <a:cxn ang="0">
                    <a:pos x="0" y="18"/>
                  </a:cxn>
                  <a:cxn ang="0">
                    <a:pos x="0" y="4"/>
                  </a:cxn>
                  <a:cxn ang="0">
                    <a:pos x="131" y="0"/>
                  </a:cxn>
                </a:cxnLst>
                <a:rect l="0" t="0" r="r" b="b"/>
                <a:pathLst>
                  <a:path w="131" h="18">
                    <a:moveTo>
                      <a:pt x="131" y="0"/>
                    </a:moveTo>
                    <a:lnTo>
                      <a:pt x="131" y="13"/>
                    </a:lnTo>
                    <a:lnTo>
                      <a:pt x="0" y="18"/>
                    </a:lnTo>
                    <a:lnTo>
                      <a:pt x="0" y="4"/>
                    </a:lnTo>
                    <a:lnTo>
                      <a:pt x="131" y="0"/>
                    </a:lnTo>
                    <a:close/>
                  </a:path>
                </a:pathLst>
              </a:custGeom>
              <a:solidFill>
                <a:srgbClr val="A4A4A4"/>
              </a:solidFill>
              <a:ln w="9525">
                <a:noFill/>
                <a:round/>
                <a:headEnd/>
                <a:tailEnd/>
              </a:ln>
            </p:spPr>
            <p:txBody>
              <a:bodyPr/>
              <a:lstStyle/>
              <a:p>
                <a:endParaRPr lang="en-US" sz="2000"/>
              </a:p>
            </p:txBody>
          </p:sp>
          <p:sp>
            <p:nvSpPr>
              <p:cNvPr id="581162" name="Freeform 554"/>
              <p:cNvSpPr>
                <a:spLocks/>
              </p:cNvSpPr>
              <p:nvPr/>
            </p:nvSpPr>
            <p:spPr bwMode="auto">
              <a:xfrm>
                <a:off x="3000" y="2138"/>
                <a:ext cx="131" cy="17"/>
              </a:xfrm>
              <a:custGeom>
                <a:avLst/>
                <a:gdLst/>
                <a:ahLst/>
                <a:cxnLst>
                  <a:cxn ang="0">
                    <a:pos x="131" y="0"/>
                  </a:cxn>
                  <a:cxn ang="0">
                    <a:pos x="131" y="13"/>
                  </a:cxn>
                  <a:cxn ang="0">
                    <a:pos x="0" y="17"/>
                  </a:cxn>
                  <a:cxn ang="0">
                    <a:pos x="0" y="4"/>
                  </a:cxn>
                  <a:cxn ang="0">
                    <a:pos x="131" y="0"/>
                  </a:cxn>
                </a:cxnLst>
                <a:rect l="0" t="0" r="r" b="b"/>
                <a:pathLst>
                  <a:path w="131" h="17">
                    <a:moveTo>
                      <a:pt x="131" y="0"/>
                    </a:moveTo>
                    <a:lnTo>
                      <a:pt x="131" y="13"/>
                    </a:lnTo>
                    <a:lnTo>
                      <a:pt x="0" y="17"/>
                    </a:lnTo>
                    <a:lnTo>
                      <a:pt x="0" y="4"/>
                    </a:lnTo>
                    <a:lnTo>
                      <a:pt x="131" y="0"/>
                    </a:lnTo>
                    <a:close/>
                  </a:path>
                </a:pathLst>
              </a:custGeom>
              <a:solidFill>
                <a:srgbClr val="A4A4A4"/>
              </a:solidFill>
              <a:ln w="9525">
                <a:noFill/>
                <a:round/>
                <a:headEnd/>
                <a:tailEnd/>
              </a:ln>
            </p:spPr>
            <p:txBody>
              <a:bodyPr/>
              <a:lstStyle/>
              <a:p>
                <a:endParaRPr lang="en-US" sz="2000"/>
              </a:p>
            </p:txBody>
          </p:sp>
          <p:sp>
            <p:nvSpPr>
              <p:cNvPr id="581163" name="Freeform 555"/>
              <p:cNvSpPr>
                <a:spLocks/>
              </p:cNvSpPr>
              <p:nvPr/>
            </p:nvSpPr>
            <p:spPr bwMode="auto">
              <a:xfrm>
                <a:off x="3000" y="2136"/>
                <a:ext cx="131" cy="18"/>
              </a:xfrm>
              <a:custGeom>
                <a:avLst/>
                <a:gdLst/>
                <a:ahLst/>
                <a:cxnLst>
                  <a:cxn ang="0">
                    <a:pos x="131" y="0"/>
                  </a:cxn>
                  <a:cxn ang="0">
                    <a:pos x="131" y="15"/>
                  </a:cxn>
                  <a:cxn ang="0">
                    <a:pos x="0" y="18"/>
                  </a:cxn>
                  <a:cxn ang="0">
                    <a:pos x="0" y="5"/>
                  </a:cxn>
                  <a:cxn ang="0">
                    <a:pos x="131" y="0"/>
                  </a:cxn>
                </a:cxnLst>
                <a:rect l="0" t="0" r="r" b="b"/>
                <a:pathLst>
                  <a:path w="131" h="18">
                    <a:moveTo>
                      <a:pt x="131" y="0"/>
                    </a:moveTo>
                    <a:lnTo>
                      <a:pt x="131" y="15"/>
                    </a:lnTo>
                    <a:lnTo>
                      <a:pt x="0" y="18"/>
                    </a:lnTo>
                    <a:lnTo>
                      <a:pt x="0" y="5"/>
                    </a:lnTo>
                    <a:lnTo>
                      <a:pt x="131" y="0"/>
                    </a:lnTo>
                    <a:close/>
                  </a:path>
                </a:pathLst>
              </a:custGeom>
              <a:solidFill>
                <a:srgbClr val="A4A4A4"/>
              </a:solidFill>
              <a:ln w="9525">
                <a:noFill/>
                <a:round/>
                <a:headEnd/>
                <a:tailEnd/>
              </a:ln>
            </p:spPr>
            <p:txBody>
              <a:bodyPr/>
              <a:lstStyle/>
              <a:p>
                <a:endParaRPr lang="en-US" sz="2000"/>
              </a:p>
            </p:txBody>
          </p:sp>
          <p:sp>
            <p:nvSpPr>
              <p:cNvPr id="581164" name="Freeform 556"/>
              <p:cNvSpPr>
                <a:spLocks/>
              </p:cNvSpPr>
              <p:nvPr/>
            </p:nvSpPr>
            <p:spPr bwMode="auto">
              <a:xfrm>
                <a:off x="3000" y="2136"/>
                <a:ext cx="131" cy="17"/>
              </a:xfrm>
              <a:custGeom>
                <a:avLst/>
                <a:gdLst/>
                <a:ahLst/>
                <a:cxnLst>
                  <a:cxn ang="0">
                    <a:pos x="131" y="0"/>
                  </a:cxn>
                  <a:cxn ang="0">
                    <a:pos x="131" y="15"/>
                  </a:cxn>
                  <a:cxn ang="0">
                    <a:pos x="0" y="17"/>
                  </a:cxn>
                  <a:cxn ang="0">
                    <a:pos x="0" y="4"/>
                  </a:cxn>
                  <a:cxn ang="0">
                    <a:pos x="131" y="0"/>
                  </a:cxn>
                </a:cxnLst>
                <a:rect l="0" t="0" r="r" b="b"/>
                <a:pathLst>
                  <a:path w="131" h="17">
                    <a:moveTo>
                      <a:pt x="131" y="0"/>
                    </a:moveTo>
                    <a:lnTo>
                      <a:pt x="131" y="15"/>
                    </a:lnTo>
                    <a:lnTo>
                      <a:pt x="0" y="17"/>
                    </a:lnTo>
                    <a:lnTo>
                      <a:pt x="0" y="4"/>
                    </a:lnTo>
                    <a:lnTo>
                      <a:pt x="131" y="0"/>
                    </a:lnTo>
                    <a:close/>
                  </a:path>
                </a:pathLst>
              </a:custGeom>
              <a:solidFill>
                <a:srgbClr val="A4A4A4"/>
              </a:solidFill>
              <a:ln w="9525">
                <a:noFill/>
                <a:round/>
                <a:headEnd/>
                <a:tailEnd/>
              </a:ln>
            </p:spPr>
            <p:txBody>
              <a:bodyPr/>
              <a:lstStyle/>
              <a:p>
                <a:endParaRPr lang="en-US" sz="2000"/>
              </a:p>
            </p:txBody>
          </p:sp>
          <p:sp>
            <p:nvSpPr>
              <p:cNvPr id="581165" name="Freeform 557"/>
              <p:cNvSpPr>
                <a:spLocks/>
              </p:cNvSpPr>
              <p:nvPr/>
            </p:nvSpPr>
            <p:spPr bwMode="auto">
              <a:xfrm>
                <a:off x="3000" y="2136"/>
                <a:ext cx="131" cy="17"/>
              </a:xfrm>
              <a:custGeom>
                <a:avLst/>
                <a:gdLst/>
                <a:ahLst/>
                <a:cxnLst>
                  <a:cxn ang="0">
                    <a:pos x="131" y="0"/>
                  </a:cxn>
                  <a:cxn ang="0">
                    <a:pos x="131" y="13"/>
                  </a:cxn>
                  <a:cxn ang="0">
                    <a:pos x="0" y="17"/>
                  </a:cxn>
                  <a:cxn ang="0">
                    <a:pos x="0" y="3"/>
                  </a:cxn>
                  <a:cxn ang="0">
                    <a:pos x="131" y="0"/>
                  </a:cxn>
                </a:cxnLst>
                <a:rect l="0" t="0" r="r" b="b"/>
                <a:pathLst>
                  <a:path w="131" h="17">
                    <a:moveTo>
                      <a:pt x="131" y="0"/>
                    </a:moveTo>
                    <a:lnTo>
                      <a:pt x="131" y="13"/>
                    </a:lnTo>
                    <a:lnTo>
                      <a:pt x="0" y="17"/>
                    </a:lnTo>
                    <a:lnTo>
                      <a:pt x="0" y="3"/>
                    </a:lnTo>
                    <a:lnTo>
                      <a:pt x="131" y="0"/>
                    </a:lnTo>
                    <a:close/>
                  </a:path>
                </a:pathLst>
              </a:custGeom>
              <a:solidFill>
                <a:srgbClr val="A4A4A4"/>
              </a:solidFill>
              <a:ln w="9525">
                <a:noFill/>
                <a:round/>
                <a:headEnd/>
                <a:tailEnd/>
              </a:ln>
            </p:spPr>
            <p:txBody>
              <a:bodyPr/>
              <a:lstStyle/>
              <a:p>
                <a:endParaRPr lang="en-US" sz="2000"/>
              </a:p>
            </p:txBody>
          </p:sp>
          <p:sp>
            <p:nvSpPr>
              <p:cNvPr id="581166" name="Freeform 558"/>
              <p:cNvSpPr>
                <a:spLocks/>
              </p:cNvSpPr>
              <p:nvPr/>
            </p:nvSpPr>
            <p:spPr bwMode="auto">
              <a:xfrm>
                <a:off x="3000" y="2136"/>
                <a:ext cx="131" cy="16"/>
              </a:xfrm>
              <a:custGeom>
                <a:avLst/>
                <a:gdLst/>
                <a:ahLst/>
                <a:cxnLst>
                  <a:cxn ang="0">
                    <a:pos x="131" y="0"/>
                  </a:cxn>
                  <a:cxn ang="0">
                    <a:pos x="131" y="13"/>
                  </a:cxn>
                  <a:cxn ang="0">
                    <a:pos x="0" y="16"/>
                  </a:cxn>
                  <a:cxn ang="0">
                    <a:pos x="0" y="3"/>
                  </a:cxn>
                  <a:cxn ang="0">
                    <a:pos x="131" y="0"/>
                  </a:cxn>
                </a:cxnLst>
                <a:rect l="0" t="0" r="r" b="b"/>
                <a:pathLst>
                  <a:path w="131" h="16">
                    <a:moveTo>
                      <a:pt x="131" y="0"/>
                    </a:moveTo>
                    <a:lnTo>
                      <a:pt x="131" y="13"/>
                    </a:lnTo>
                    <a:lnTo>
                      <a:pt x="0" y="16"/>
                    </a:lnTo>
                    <a:lnTo>
                      <a:pt x="0" y="3"/>
                    </a:lnTo>
                    <a:lnTo>
                      <a:pt x="131" y="0"/>
                    </a:lnTo>
                    <a:close/>
                  </a:path>
                </a:pathLst>
              </a:custGeom>
              <a:solidFill>
                <a:srgbClr val="A4A4A4"/>
              </a:solidFill>
              <a:ln w="9525">
                <a:noFill/>
                <a:round/>
                <a:headEnd/>
                <a:tailEnd/>
              </a:ln>
            </p:spPr>
            <p:txBody>
              <a:bodyPr/>
              <a:lstStyle/>
              <a:p>
                <a:endParaRPr lang="en-US" sz="2000"/>
              </a:p>
            </p:txBody>
          </p:sp>
          <p:sp>
            <p:nvSpPr>
              <p:cNvPr id="581167" name="Freeform 559"/>
              <p:cNvSpPr>
                <a:spLocks/>
              </p:cNvSpPr>
              <p:nvPr/>
            </p:nvSpPr>
            <p:spPr bwMode="auto">
              <a:xfrm>
                <a:off x="3000" y="2136"/>
                <a:ext cx="131" cy="16"/>
              </a:xfrm>
              <a:custGeom>
                <a:avLst/>
                <a:gdLst/>
                <a:ahLst/>
                <a:cxnLst>
                  <a:cxn ang="0">
                    <a:pos x="131" y="0"/>
                  </a:cxn>
                  <a:cxn ang="0">
                    <a:pos x="131" y="13"/>
                  </a:cxn>
                  <a:cxn ang="0">
                    <a:pos x="0" y="16"/>
                  </a:cxn>
                  <a:cxn ang="0">
                    <a:pos x="0" y="3"/>
                  </a:cxn>
                  <a:cxn ang="0">
                    <a:pos x="131" y="0"/>
                  </a:cxn>
                </a:cxnLst>
                <a:rect l="0" t="0" r="r" b="b"/>
                <a:pathLst>
                  <a:path w="131" h="16">
                    <a:moveTo>
                      <a:pt x="131" y="0"/>
                    </a:moveTo>
                    <a:lnTo>
                      <a:pt x="131" y="13"/>
                    </a:lnTo>
                    <a:lnTo>
                      <a:pt x="0" y="16"/>
                    </a:lnTo>
                    <a:lnTo>
                      <a:pt x="0" y="3"/>
                    </a:lnTo>
                    <a:lnTo>
                      <a:pt x="131" y="0"/>
                    </a:lnTo>
                    <a:close/>
                  </a:path>
                </a:pathLst>
              </a:custGeom>
              <a:solidFill>
                <a:srgbClr val="A4A4A4"/>
              </a:solidFill>
              <a:ln w="9525">
                <a:noFill/>
                <a:round/>
                <a:headEnd/>
                <a:tailEnd/>
              </a:ln>
            </p:spPr>
            <p:txBody>
              <a:bodyPr/>
              <a:lstStyle/>
              <a:p>
                <a:endParaRPr lang="en-US" sz="2000"/>
              </a:p>
            </p:txBody>
          </p:sp>
          <p:sp>
            <p:nvSpPr>
              <p:cNvPr id="581168" name="Freeform 560"/>
              <p:cNvSpPr>
                <a:spLocks/>
              </p:cNvSpPr>
              <p:nvPr/>
            </p:nvSpPr>
            <p:spPr bwMode="auto">
              <a:xfrm>
                <a:off x="3000" y="2135"/>
                <a:ext cx="131" cy="17"/>
              </a:xfrm>
              <a:custGeom>
                <a:avLst/>
                <a:gdLst/>
                <a:ahLst/>
                <a:cxnLst>
                  <a:cxn ang="0">
                    <a:pos x="131" y="0"/>
                  </a:cxn>
                  <a:cxn ang="0">
                    <a:pos x="131" y="14"/>
                  </a:cxn>
                  <a:cxn ang="0">
                    <a:pos x="0" y="17"/>
                  </a:cxn>
                  <a:cxn ang="0">
                    <a:pos x="0" y="3"/>
                  </a:cxn>
                  <a:cxn ang="0">
                    <a:pos x="131" y="0"/>
                  </a:cxn>
                </a:cxnLst>
                <a:rect l="0" t="0" r="r" b="b"/>
                <a:pathLst>
                  <a:path w="131" h="17">
                    <a:moveTo>
                      <a:pt x="131" y="0"/>
                    </a:moveTo>
                    <a:lnTo>
                      <a:pt x="131" y="14"/>
                    </a:lnTo>
                    <a:lnTo>
                      <a:pt x="0" y="17"/>
                    </a:lnTo>
                    <a:lnTo>
                      <a:pt x="0" y="3"/>
                    </a:lnTo>
                    <a:lnTo>
                      <a:pt x="131" y="0"/>
                    </a:lnTo>
                    <a:close/>
                  </a:path>
                </a:pathLst>
              </a:custGeom>
              <a:solidFill>
                <a:srgbClr val="B4B4B4"/>
              </a:solidFill>
              <a:ln w="9525">
                <a:noFill/>
                <a:round/>
                <a:headEnd/>
                <a:tailEnd/>
              </a:ln>
            </p:spPr>
            <p:txBody>
              <a:bodyPr/>
              <a:lstStyle/>
              <a:p>
                <a:endParaRPr lang="en-US" sz="2000"/>
              </a:p>
            </p:txBody>
          </p:sp>
          <p:sp>
            <p:nvSpPr>
              <p:cNvPr id="581169" name="Freeform 561"/>
              <p:cNvSpPr>
                <a:spLocks/>
              </p:cNvSpPr>
              <p:nvPr/>
            </p:nvSpPr>
            <p:spPr bwMode="auto">
              <a:xfrm>
                <a:off x="3000" y="2135"/>
                <a:ext cx="131" cy="16"/>
              </a:xfrm>
              <a:custGeom>
                <a:avLst/>
                <a:gdLst/>
                <a:ahLst/>
                <a:cxnLst>
                  <a:cxn ang="0">
                    <a:pos x="131" y="0"/>
                  </a:cxn>
                  <a:cxn ang="0">
                    <a:pos x="131" y="14"/>
                  </a:cxn>
                  <a:cxn ang="0">
                    <a:pos x="0" y="16"/>
                  </a:cxn>
                  <a:cxn ang="0">
                    <a:pos x="0" y="3"/>
                  </a:cxn>
                  <a:cxn ang="0">
                    <a:pos x="131" y="0"/>
                  </a:cxn>
                </a:cxnLst>
                <a:rect l="0" t="0" r="r" b="b"/>
                <a:pathLst>
                  <a:path w="131" h="16">
                    <a:moveTo>
                      <a:pt x="131" y="0"/>
                    </a:moveTo>
                    <a:lnTo>
                      <a:pt x="131" y="14"/>
                    </a:lnTo>
                    <a:lnTo>
                      <a:pt x="0" y="16"/>
                    </a:lnTo>
                    <a:lnTo>
                      <a:pt x="0" y="3"/>
                    </a:lnTo>
                    <a:lnTo>
                      <a:pt x="131" y="0"/>
                    </a:lnTo>
                    <a:close/>
                  </a:path>
                </a:pathLst>
              </a:custGeom>
              <a:solidFill>
                <a:srgbClr val="B4B4B4"/>
              </a:solidFill>
              <a:ln w="9525">
                <a:noFill/>
                <a:round/>
                <a:headEnd/>
                <a:tailEnd/>
              </a:ln>
            </p:spPr>
            <p:txBody>
              <a:bodyPr/>
              <a:lstStyle/>
              <a:p>
                <a:endParaRPr lang="en-US" sz="2000"/>
              </a:p>
            </p:txBody>
          </p:sp>
          <p:sp>
            <p:nvSpPr>
              <p:cNvPr id="581170" name="Freeform 562"/>
              <p:cNvSpPr>
                <a:spLocks/>
              </p:cNvSpPr>
              <p:nvPr/>
            </p:nvSpPr>
            <p:spPr bwMode="auto">
              <a:xfrm>
                <a:off x="3000" y="2135"/>
                <a:ext cx="131" cy="16"/>
              </a:xfrm>
              <a:custGeom>
                <a:avLst/>
                <a:gdLst/>
                <a:ahLst/>
                <a:cxnLst>
                  <a:cxn ang="0">
                    <a:pos x="131" y="0"/>
                  </a:cxn>
                  <a:cxn ang="0">
                    <a:pos x="131" y="13"/>
                  </a:cxn>
                  <a:cxn ang="0">
                    <a:pos x="0" y="16"/>
                  </a:cxn>
                  <a:cxn ang="0">
                    <a:pos x="0" y="1"/>
                  </a:cxn>
                  <a:cxn ang="0">
                    <a:pos x="131" y="0"/>
                  </a:cxn>
                </a:cxnLst>
                <a:rect l="0" t="0" r="r" b="b"/>
                <a:pathLst>
                  <a:path w="131" h="16">
                    <a:moveTo>
                      <a:pt x="131" y="0"/>
                    </a:moveTo>
                    <a:lnTo>
                      <a:pt x="131" y="13"/>
                    </a:lnTo>
                    <a:lnTo>
                      <a:pt x="0" y="16"/>
                    </a:lnTo>
                    <a:lnTo>
                      <a:pt x="0" y="1"/>
                    </a:lnTo>
                    <a:lnTo>
                      <a:pt x="131" y="0"/>
                    </a:lnTo>
                    <a:close/>
                  </a:path>
                </a:pathLst>
              </a:custGeom>
              <a:solidFill>
                <a:srgbClr val="B4B4B4"/>
              </a:solidFill>
              <a:ln w="9525">
                <a:noFill/>
                <a:round/>
                <a:headEnd/>
                <a:tailEnd/>
              </a:ln>
            </p:spPr>
            <p:txBody>
              <a:bodyPr/>
              <a:lstStyle/>
              <a:p>
                <a:endParaRPr lang="en-US" sz="2000"/>
              </a:p>
            </p:txBody>
          </p:sp>
          <p:sp>
            <p:nvSpPr>
              <p:cNvPr id="581171" name="Freeform 563"/>
              <p:cNvSpPr>
                <a:spLocks/>
              </p:cNvSpPr>
              <p:nvPr/>
            </p:nvSpPr>
            <p:spPr bwMode="auto">
              <a:xfrm>
                <a:off x="3000" y="2135"/>
                <a:ext cx="131" cy="14"/>
              </a:xfrm>
              <a:custGeom>
                <a:avLst/>
                <a:gdLst/>
                <a:ahLst/>
                <a:cxnLst>
                  <a:cxn ang="0">
                    <a:pos x="131" y="0"/>
                  </a:cxn>
                  <a:cxn ang="0">
                    <a:pos x="131" y="13"/>
                  </a:cxn>
                  <a:cxn ang="0">
                    <a:pos x="0" y="14"/>
                  </a:cxn>
                  <a:cxn ang="0">
                    <a:pos x="0" y="1"/>
                  </a:cxn>
                  <a:cxn ang="0">
                    <a:pos x="131" y="0"/>
                  </a:cxn>
                </a:cxnLst>
                <a:rect l="0" t="0" r="r" b="b"/>
                <a:pathLst>
                  <a:path w="131" h="14">
                    <a:moveTo>
                      <a:pt x="131" y="0"/>
                    </a:moveTo>
                    <a:lnTo>
                      <a:pt x="131" y="13"/>
                    </a:lnTo>
                    <a:lnTo>
                      <a:pt x="0" y="14"/>
                    </a:lnTo>
                    <a:lnTo>
                      <a:pt x="0" y="1"/>
                    </a:lnTo>
                    <a:lnTo>
                      <a:pt x="131" y="0"/>
                    </a:lnTo>
                    <a:close/>
                  </a:path>
                </a:pathLst>
              </a:custGeom>
              <a:solidFill>
                <a:srgbClr val="B4B4B4"/>
              </a:solidFill>
              <a:ln w="9525">
                <a:noFill/>
                <a:round/>
                <a:headEnd/>
                <a:tailEnd/>
              </a:ln>
            </p:spPr>
            <p:txBody>
              <a:bodyPr/>
              <a:lstStyle/>
              <a:p>
                <a:endParaRPr lang="en-US" sz="2000"/>
              </a:p>
            </p:txBody>
          </p:sp>
          <p:sp>
            <p:nvSpPr>
              <p:cNvPr id="581172" name="Freeform 564"/>
              <p:cNvSpPr>
                <a:spLocks/>
              </p:cNvSpPr>
              <p:nvPr/>
            </p:nvSpPr>
            <p:spPr bwMode="auto">
              <a:xfrm>
                <a:off x="3000" y="2135"/>
                <a:ext cx="131" cy="14"/>
              </a:xfrm>
              <a:custGeom>
                <a:avLst/>
                <a:gdLst/>
                <a:ahLst/>
                <a:cxnLst>
                  <a:cxn ang="0">
                    <a:pos x="131" y="0"/>
                  </a:cxn>
                  <a:cxn ang="0">
                    <a:pos x="131" y="12"/>
                  </a:cxn>
                  <a:cxn ang="0">
                    <a:pos x="0" y="14"/>
                  </a:cxn>
                  <a:cxn ang="0">
                    <a:pos x="0" y="1"/>
                  </a:cxn>
                  <a:cxn ang="0">
                    <a:pos x="131" y="0"/>
                  </a:cxn>
                </a:cxnLst>
                <a:rect l="0" t="0" r="r" b="b"/>
                <a:pathLst>
                  <a:path w="131" h="14">
                    <a:moveTo>
                      <a:pt x="131" y="0"/>
                    </a:moveTo>
                    <a:lnTo>
                      <a:pt x="131" y="12"/>
                    </a:lnTo>
                    <a:lnTo>
                      <a:pt x="0" y="14"/>
                    </a:lnTo>
                    <a:lnTo>
                      <a:pt x="0" y="1"/>
                    </a:lnTo>
                    <a:lnTo>
                      <a:pt x="131" y="0"/>
                    </a:lnTo>
                    <a:close/>
                  </a:path>
                </a:pathLst>
              </a:custGeom>
              <a:solidFill>
                <a:srgbClr val="B4B4B4"/>
              </a:solidFill>
              <a:ln w="9525">
                <a:noFill/>
                <a:round/>
                <a:headEnd/>
                <a:tailEnd/>
              </a:ln>
            </p:spPr>
            <p:txBody>
              <a:bodyPr/>
              <a:lstStyle/>
              <a:p>
                <a:endParaRPr lang="en-US" sz="2000"/>
              </a:p>
            </p:txBody>
          </p:sp>
          <p:sp>
            <p:nvSpPr>
              <p:cNvPr id="581173" name="Freeform 565"/>
              <p:cNvSpPr>
                <a:spLocks/>
              </p:cNvSpPr>
              <p:nvPr/>
            </p:nvSpPr>
            <p:spPr bwMode="auto">
              <a:xfrm>
                <a:off x="3000" y="2134"/>
                <a:ext cx="131" cy="14"/>
              </a:xfrm>
              <a:custGeom>
                <a:avLst/>
                <a:gdLst/>
                <a:ahLst/>
                <a:cxnLst>
                  <a:cxn ang="0">
                    <a:pos x="131" y="0"/>
                  </a:cxn>
                  <a:cxn ang="0">
                    <a:pos x="131" y="13"/>
                  </a:cxn>
                  <a:cxn ang="0">
                    <a:pos x="0" y="14"/>
                  </a:cxn>
                  <a:cxn ang="0">
                    <a:pos x="0" y="1"/>
                  </a:cxn>
                  <a:cxn ang="0">
                    <a:pos x="131" y="0"/>
                  </a:cxn>
                </a:cxnLst>
                <a:rect l="0" t="0" r="r" b="b"/>
                <a:pathLst>
                  <a:path w="131" h="14">
                    <a:moveTo>
                      <a:pt x="131" y="0"/>
                    </a:moveTo>
                    <a:lnTo>
                      <a:pt x="131" y="13"/>
                    </a:lnTo>
                    <a:lnTo>
                      <a:pt x="0" y="14"/>
                    </a:lnTo>
                    <a:lnTo>
                      <a:pt x="0" y="1"/>
                    </a:lnTo>
                    <a:lnTo>
                      <a:pt x="131" y="0"/>
                    </a:lnTo>
                    <a:close/>
                  </a:path>
                </a:pathLst>
              </a:custGeom>
              <a:solidFill>
                <a:srgbClr val="B4B4B4"/>
              </a:solidFill>
              <a:ln w="9525">
                <a:noFill/>
                <a:round/>
                <a:headEnd/>
                <a:tailEnd/>
              </a:ln>
            </p:spPr>
            <p:txBody>
              <a:bodyPr/>
              <a:lstStyle/>
              <a:p>
                <a:endParaRPr lang="en-US" sz="2000"/>
              </a:p>
            </p:txBody>
          </p:sp>
          <p:sp>
            <p:nvSpPr>
              <p:cNvPr id="581174" name="Freeform 566"/>
              <p:cNvSpPr>
                <a:spLocks/>
              </p:cNvSpPr>
              <p:nvPr/>
            </p:nvSpPr>
            <p:spPr bwMode="auto">
              <a:xfrm>
                <a:off x="3000" y="2134"/>
                <a:ext cx="131" cy="13"/>
              </a:xfrm>
              <a:custGeom>
                <a:avLst/>
                <a:gdLst/>
                <a:ahLst/>
                <a:cxnLst>
                  <a:cxn ang="0">
                    <a:pos x="131" y="0"/>
                  </a:cxn>
                  <a:cxn ang="0">
                    <a:pos x="131" y="12"/>
                  </a:cxn>
                  <a:cxn ang="0">
                    <a:pos x="0" y="13"/>
                  </a:cxn>
                  <a:cxn ang="0">
                    <a:pos x="0" y="1"/>
                  </a:cxn>
                  <a:cxn ang="0">
                    <a:pos x="131" y="0"/>
                  </a:cxn>
                </a:cxnLst>
                <a:rect l="0" t="0" r="r" b="b"/>
                <a:pathLst>
                  <a:path w="131" h="13">
                    <a:moveTo>
                      <a:pt x="131" y="0"/>
                    </a:moveTo>
                    <a:lnTo>
                      <a:pt x="131" y="12"/>
                    </a:lnTo>
                    <a:lnTo>
                      <a:pt x="0" y="13"/>
                    </a:lnTo>
                    <a:lnTo>
                      <a:pt x="0" y="1"/>
                    </a:lnTo>
                    <a:lnTo>
                      <a:pt x="131" y="0"/>
                    </a:lnTo>
                    <a:close/>
                  </a:path>
                </a:pathLst>
              </a:custGeom>
              <a:solidFill>
                <a:srgbClr val="B4B4B4"/>
              </a:solidFill>
              <a:ln w="9525">
                <a:noFill/>
                <a:round/>
                <a:headEnd/>
                <a:tailEnd/>
              </a:ln>
            </p:spPr>
            <p:txBody>
              <a:bodyPr/>
              <a:lstStyle/>
              <a:p>
                <a:endParaRPr lang="en-US" sz="2000"/>
              </a:p>
            </p:txBody>
          </p:sp>
          <p:sp>
            <p:nvSpPr>
              <p:cNvPr id="581175" name="Rectangle 567"/>
              <p:cNvSpPr>
                <a:spLocks noChangeArrowheads="1"/>
              </p:cNvSpPr>
              <p:nvPr/>
            </p:nvSpPr>
            <p:spPr bwMode="auto">
              <a:xfrm>
                <a:off x="3000" y="2134"/>
                <a:ext cx="131" cy="12"/>
              </a:xfrm>
              <a:prstGeom prst="rect">
                <a:avLst/>
              </a:prstGeom>
              <a:solidFill>
                <a:srgbClr val="B4B4B4"/>
              </a:solidFill>
              <a:ln w="9525">
                <a:noFill/>
                <a:miter lim="800000"/>
                <a:headEnd/>
                <a:tailEnd/>
              </a:ln>
            </p:spPr>
            <p:txBody>
              <a:bodyPr/>
              <a:lstStyle/>
              <a:p>
                <a:endParaRPr lang="en-US" sz="2000"/>
              </a:p>
            </p:txBody>
          </p:sp>
          <p:sp>
            <p:nvSpPr>
              <p:cNvPr id="581176" name="Rectangle 568"/>
              <p:cNvSpPr>
                <a:spLocks noChangeArrowheads="1"/>
              </p:cNvSpPr>
              <p:nvPr/>
            </p:nvSpPr>
            <p:spPr bwMode="auto">
              <a:xfrm>
                <a:off x="3000" y="2134"/>
                <a:ext cx="131" cy="12"/>
              </a:xfrm>
              <a:prstGeom prst="rect">
                <a:avLst/>
              </a:prstGeom>
              <a:solidFill>
                <a:srgbClr val="B4B4B4"/>
              </a:solidFill>
              <a:ln w="9525">
                <a:noFill/>
                <a:miter lim="800000"/>
                <a:headEnd/>
                <a:tailEnd/>
              </a:ln>
            </p:spPr>
            <p:txBody>
              <a:bodyPr/>
              <a:lstStyle/>
              <a:p>
                <a:endParaRPr lang="en-US" sz="2000"/>
              </a:p>
            </p:txBody>
          </p:sp>
          <p:sp>
            <p:nvSpPr>
              <p:cNvPr id="581177" name="Rectangle 569"/>
              <p:cNvSpPr>
                <a:spLocks noChangeArrowheads="1"/>
              </p:cNvSpPr>
              <p:nvPr/>
            </p:nvSpPr>
            <p:spPr bwMode="auto">
              <a:xfrm>
                <a:off x="3000" y="2134"/>
                <a:ext cx="131" cy="12"/>
              </a:xfrm>
              <a:prstGeom prst="rect">
                <a:avLst/>
              </a:prstGeom>
              <a:solidFill>
                <a:srgbClr val="B4B4B4"/>
              </a:solidFill>
              <a:ln w="9525">
                <a:noFill/>
                <a:miter lim="800000"/>
                <a:headEnd/>
                <a:tailEnd/>
              </a:ln>
            </p:spPr>
            <p:txBody>
              <a:bodyPr/>
              <a:lstStyle/>
              <a:p>
                <a:endParaRPr lang="en-US" sz="2000"/>
              </a:p>
            </p:txBody>
          </p:sp>
          <p:sp>
            <p:nvSpPr>
              <p:cNvPr id="581178" name="Rectangle 570"/>
              <p:cNvSpPr>
                <a:spLocks noChangeArrowheads="1"/>
              </p:cNvSpPr>
              <p:nvPr/>
            </p:nvSpPr>
            <p:spPr bwMode="auto">
              <a:xfrm>
                <a:off x="3000" y="2133"/>
                <a:ext cx="131" cy="12"/>
              </a:xfrm>
              <a:prstGeom prst="rect">
                <a:avLst/>
              </a:prstGeom>
              <a:solidFill>
                <a:srgbClr val="B4B4B4"/>
              </a:solidFill>
              <a:ln w="9525">
                <a:noFill/>
                <a:miter lim="800000"/>
                <a:headEnd/>
                <a:tailEnd/>
              </a:ln>
            </p:spPr>
            <p:txBody>
              <a:bodyPr/>
              <a:lstStyle/>
              <a:p>
                <a:endParaRPr lang="en-US" sz="2000"/>
              </a:p>
            </p:txBody>
          </p:sp>
          <p:sp>
            <p:nvSpPr>
              <p:cNvPr id="581179" name="Freeform 571"/>
              <p:cNvSpPr>
                <a:spLocks/>
              </p:cNvSpPr>
              <p:nvPr/>
            </p:nvSpPr>
            <p:spPr bwMode="auto">
              <a:xfrm>
                <a:off x="3000" y="2132"/>
                <a:ext cx="131" cy="13"/>
              </a:xfrm>
              <a:custGeom>
                <a:avLst/>
                <a:gdLst/>
                <a:ahLst/>
                <a:cxnLst>
                  <a:cxn ang="0">
                    <a:pos x="131" y="1"/>
                  </a:cxn>
                  <a:cxn ang="0">
                    <a:pos x="131" y="13"/>
                  </a:cxn>
                  <a:cxn ang="0">
                    <a:pos x="0" y="13"/>
                  </a:cxn>
                  <a:cxn ang="0">
                    <a:pos x="0" y="0"/>
                  </a:cxn>
                  <a:cxn ang="0">
                    <a:pos x="131" y="1"/>
                  </a:cxn>
                </a:cxnLst>
                <a:rect l="0" t="0" r="r" b="b"/>
                <a:pathLst>
                  <a:path w="131" h="13">
                    <a:moveTo>
                      <a:pt x="131" y="1"/>
                    </a:moveTo>
                    <a:lnTo>
                      <a:pt x="131" y="13"/>
                    </a:lnTo>
                    <a:lnTo>
                      <a:pt x="0" y="13"/>
                    </a:lnTo>
                    <a:lnTo>
                      <a:pt x="0" y="0"/>
                    </a:lnTo>
                    <a:lnTo>
                      <a:pt x="131" y="1"/>
                    </a:lnTo>
                    <a:close/>
                  </a:path>
                </a:pathLst>
              </a:custGeom>
              <a:solidFill>
                <a:srgbClr val="B4B4B4"/>
              </a:solidFill>
              <a:ln w="9525">
                <a:noFill/>
                <a:round/>
                <a:headEnd/>
                <a:tailEnd/>
              </a:ln>
            </p:spPr>
            <p:txBody>
              <a:bodyPr/>
              <a:lstStyle/>
              <a:p>
                <a:endParaRPr lang="en-US" sz="2000"/>
              </a:p>
            </p:txBody>
          </p:sp>
          <p:sp>
            <p:nvSpPr>
              <p:cNvPr id="581180" name="Freeform 572"/>
              <p:cNvSpPr>
                <a:spLocks/>
              </p:cNvSpPr>
              <p:nvPr/>
            </p:nvSpPr>
            <p:spPr bwMode="auto">
              <a:xfrm>
                <a:off x="3000" y="2131"/>
                <a:ext cx="131" cy="14"/>
              </a:xfrm>
              <a:custGeom>
                <a:avLst/>
                <a:gdLst/>
                <a:ahLst/>
                <a:cxnLst>
                  <a:cxn ang="0">
                    <a:pos x="131" y="2"/>
                  </a:cxn>
                  <a:cxn ang="0">
                    <a:pos x="131" y="14"/>
                  </a:cxn>
                  <a:cxn ang="0">
                    <a:pos x="0" y="13"/>
                  </a:cxn>
                  <a:cxn ang="0">
                    <a:pos x="0" y="0"/>
                  </a:cxn>
                  <a:cxn ang="0">
                    <a:pos x="131" y="2"/>
                  </a:cxn>
                </a:cxnLst>
                <a:rect l="0" t="0" r="r" b="b"/>
                <a:pathLst>
                  <a:path w="131" h="14">
                    <a:moveTo>
                      <a:pt x="131" y="2"/>
                    </a:moveTo>
                    <a:lnTo>
                      <a:pt x="131" y="14"/>
                    </a:lnTo>
                    <a:lnTo>
                      <a:pt x="0" y="13"/>
                    </a:lnTo>
                    <a:lnTo>
                      <a:pt x="0" y="0"/>
                    </a:lnTo>
                    <a:lnTo>
                      <a:pt x="131" y="2"/>
                    </a:lnTo>
                    <a:close/>
                  </a:path>
                </a:pathLst>
              </a:custGeom>
              <a:solidFill>
                <a:srgbClr val="B4B4B4"/>
              </a:solidFill>
              <a:ln w="9525">
                <a:noFill/>
                <a:round/>
                <a:headEnd/>
                <a:tailEnd/>
              </a:ln>
            </p:spPr>
            <p:txBody>
              <a:bodyPr/>
              <a:lstStyle/>
              <a:p>
                <a:endParaRPr lang="en-US" sz="2000"/>
              </a:p>
            </p:txBody>
          </p:sp>
          <p:sp>
            <p:nvSpPr>
              <p:cNvPr id="581181" name="Freeform 573"/>
              <p:cNvSpPr>
                <a:spLocks/>
              </p:cNvSpPr>
              <p:nvPr/>
            </p:nvSpPr>
            <p:spPr bwMode="auto">
              <a:xfrm>
                <a:off x="3000" y="2131"/>
                <a:ext cx="131" cy="14"/>
              </a:xfrm>
              <a:custGeom>
                <a:avLst/>
                <a:gdLst/>
                <a:ahLst/>
                <a:cxnLst>
                  <a:cxn ang="0">
                    <a:pos x="131" y="1"/>
                  </a:cxn>
                  <a:cxn ang="0">
                    <a:pos x="131" y="14"/>
                  </a:cxn>
                  <a:cxn ang="0">
                    <a:pos x="0" y="12"/>
                  </a:cxn>
                  <a:cxn ang="0">
                    <a:pos x="0" y="0"/>
                  </a:cxn>
                  <a:cxn ang="0">
                    <a:pos x="131" y="1"/>
                  </a:cxn>
                </a:cxnLst>
                <a:rect l="0" t="0" r="r" b="b"/>
                <a:pathLst>
                  <a:path w="131" h="14">
                    <a:moveTo>
                      <a:pt x="131" y="1"/>
                    </a:moveTo>
                    <a:lnTo>
                      <a:pt x="131" y="14"/>
                    </a:lnTo>
                    <a:lnTo>
                      <a:pt x="0" y="12"/>
                    </a:lnTo>
                    <a:lnTo>
                      <a:pt x="0" y="0"/>
                    </a:lnTo>
                    <a:lnTo>
                      <a:pt x="131" y="1"/>
                    </a:lnTo>
                    <a:close/>
                  </a:path>
                </a:pathLst>
              </a:custGeom>
              <a:solidFill>
                <a:srgbClr val="B4B4B4"/>
              </a:solidFill>
              <a:ln w="9525">
                <a:noFill/>
                <a:round/>
                <a:headEnd/>
                <a:tailEnd/>
              </a:ln>
            </p:spPr>
            <p:txBody>
              <a:bodyPr/>
              <a:lstStyle/>
              <a:p>
                <a:endParaRPr lang="en-US" sz="2000"/>
              </a:p>
            </p:txBody>
          </p:sp>
          <p:sp>
            <p:nvSpPr>
              <p:cNvPr id="581182" name="Freeform 574"/>
              <p:cNvSpPr>
                <a:spLocks/>
              </p:cNvSpPr>
              <p:nvPr/>
            </p:nvSpPr>
            <p:spPr bwMode="auto">
              <a:xfrm>
                <a:off x="3000" y="2131"/>
                <a:ext cx="131" cy="14"/>
              </a:xfrm>
              <a:custGeom>
                <a:avLst/>
                <a:gdLst/>
                <a:ahLst/>
                <a:cxnLst>
                  <a:cxn ang="0">
                    <a:pos x="131" y="1"/>
                  </a:cxn>
                  <a:cxn ang="0">
                    <a:pos x="131" y="14"/>
                  </a:cxn>
                  <a:cxn ang="0">
                    <a:pos x="0" y="11"/>
                  </a:cxn>
                  <a:cxn ang="0">
                    <a:pos x="0" y="0"/>
                  </a:cxn>
                  <a:cxn ang="0">
                    <a:pos x="131" y="1"/>
                  </a:cxn>
                </a:cxnLst>
                <a:rect l="0" t="0" r="r" b="b"/>
                <a:pathLst>
                  <a:path w="131" h="14">
                    <a:moveTo>
                      <a:pt x="131" y="1"/>
                    </a:moveTo>
                    <a:lnTo>
                      <a:pt x="131" y="14"/>
                    </a:lnTo>
                    <a:lnTo>
                      <a:pt x="0" y="11"/>
                    </a:lnTo>
                    <a:lnTo>
                      <a:pt x="0" y="0"/>
                    </a:lnTo>
                    <a:lnTo>
                      <a:pt x="131" y="1"/>
                    </a:lnTo>
                    <a:close/>
                  </a:path>
                </a:pathLst>
              </a:custGeom>
              <a:solidFill>
                <a:srgbClr val="B4B4B4"/>
              </a:solidFill>
              <a:ln w="9525">
                <a:noFill/>
                <a:round/>
                <a:headEnd/>
                <a:tailEnd/>
              </a:ln>
            </p:spPr>
            <p:txBody>
              <a:bodyPr/>
              <a:lstStyle/>
              <a:p>
                <a:endParaRPr lang="en-US" sz="2000"/>
              </a:p>
            </p:txBody>
          </p:sp>
          <p:sp>
            <p:nvSpPr>
              <p:cNvPr id="581183" name="Freeform 575"/>
              <p:cNvSpPr>
                <a:spLocks/>
              </p:cNvSpPr>
              <p:nvPr/>
            </p:nvSpPr>
            <p:spPr bwMode="auto">
              <a:xfrm>
                <a:off x="3000" y="2129"/>
                <a:ext cx="131" cy="15"/>
              </a:xfrm>
              <a:custGeom>
                <a:avLst/>
                <a:gdLst/>
                <a:ahLst/>
                <a:cxnLst>
                  <a:cxn ang="0">
                    <a:pos x="131" y="2"/>
                  </a:cxn>
                  <a:cxn ang="0">
                    <a:pos x="131" y="15"/>
                  </a:cxn>
                  <a:cxn ang="0">
                    <a:pos x="0" y="13"/>
                  </a:cxn>
                  <a:cxn ang="0">
                    <a:pos x="0" y="0"/>
                  </a:cxn>
                  <a:cxn ang="0">
                    <a:pos x="131" y="2"/>
                  </a:cxn>
                </a:cxnLst>
                <a:rect l="0" t="0" r="r" b="b"/>
                <a:pathLst>
                  <a:path w="131" h="15">
                    <a:moveTo>
                      <a:pt x="131" y="2"/>
                    </a:moveTo>
                    <a:lnTo>
                      <a:pt x="131" y="15"/>
                    </a:lnTo>
                    <a:lnTo>
                      <a:pt x="0" y="13"/>
                    </a:lnTo>
                    <a:lnTo>
                      <a:pt x="0" y="0"/>
                    </a:lnTo>
                    <a:lnTo>
                      <a:pt x="131" y="2"/>
                    </a:lnTo>
                    <a:close/>
                  </a:path>
                </a:pathLst>
              </a:custGeom>
              <a:solidFill>
                <a:srgbClr val="B4B4B4"/>
              </a:solidFill>
              <a:ln w="9525">
                <a:noFill/>
                <a:round/>
                <a:headEnd/>
                <a:tailEnd/>
              </a:ln>
            </p:spPr>
            <p:txBody>
              <a:bodyPr/>
              <a:lstStyle/>
              <a:p>
                <a:endParaRPr lang="en-US" sz="2000"/>
              </a:p>
            </p:txBody>
          </p:sp>
          <p:sp>
            <p:nvSpPr>
              <p:cNvPr id="581184" name="Freeform 576"/>
              <p:cNvSpPr>
                <a:spLocks/>
              </p:cNvSpPr>
              <p:nvPr/>
            </p:nvSpPr>
            <p:spPr bwMode="auto">
              <a:xfrm>
                <a:off x="3000" y="2129"/>
                <a:ext cx="131" cy="14"/>
              </a:xfrm>
              <a:custGeom>
                <a:avLst/>
                <a:gdLst/>
                <a:ahLst/>
                <a:cxnLst>
                  <a:cxn ang="0">
                    <a:pos x="131" y="2"/>
                  </a:cxn>
                  <a:cxn ang="0">
                    <a:pos x="131" y="14"/>
                  </a:cxn>
                  <a:cxn ang="0">
                    <a:pos x="0" y="13"/>
                  </a:cxn>
                  <a:cxn ang="0">
                    <a:pos x="0" y="0"/>
                  </a:cxn>
                  <a:cxn ang="0">
                    <a:pos x="131" y="2"/>
                  </a:cxn>
                </a:cxnLst>
                <a:rect l="0" t="0" r="r" b="b"/>
                <a:pathLst>
                  <a:path w="131" h="14">
                    <a:moveTo>
                      <a:pt x="131" y="2"/>
                    </a:moveTo>
                    <a:lnTo>
                      <a:pt x="131" y="14"/>
                    </a:lnTo>
                    <a:lnTo>
                      <a:pt x="0" y="13"/>
                    </a:lnTo>
                    <a:lnTo>
                      <a:pt x="0" y="0"/>
                    </a:lnTo>
                    <a:lnTo>
                      <a:pt x="131" y="2"/>
                    </a:lnTo>
                    <a:close/>
                  </a:path>
                </a:pathLst>
              </a:custGeom>
              <a:solidFill>
                <a:srgbClr val="C3C3C3"/>
              </a:solidFill>
              <a:ln w="9525">
                <a:noFill/>
                <a:round/>
                <a:headEnd/>
                <a:tailEnd/>
              </a:ln>
            </p:spPr>
            <p:txBody>
              <a:bodyPr/>
              <a:lstStyle/>
              <a:p>
                <a:endParaRPr lang="en-US" sz="2000"/>
              </a:p>
            </p:txBody>
          </p:sp>
          <p:sp>
            <p:nvSpPr>
              <p:cNvPr id="581185" name="Freeform 577"/>
              <p:cNvSpPr>
                <a:spLocks/>
              </p:cNvSpPr>
              <p:nvPr/>
            </p:nvSpPr>
            <p:spPr bwMode="auto">
              <a:xfrm>
                <a:off x="3000" y="2128"/>
                <a:ext cx="131" cy="15"/>
              </a:xfrm>
              <a:custGeom>
                <a:avLst/>
                <a:gdLst/>
                <a:ahLst/>
                <a:cxnLst>
                  <a:cxn ang="0">
                    <a:pos x="131" y="3"/>
                  </a:cxn>
                  <a:cxn ang="0">
                    <a:pos x="131" y="15"/>
                  </a:cxn>
                  <a:cxn ang="0">
                    <a:pos x="0" y="13"/>
                  </a:cxn>
                  <a:cxn ang="0">
                    <a:pos x="0" y="0"/>
                  </a:cxn>
                  <a:cxn ang="0">
                    <a:pos x="131" y="3"/>
                  </a:cxn>
                </a:cxnLst>
                <a:rect l="0" t="0" r="r" b="b"/>
                <a:pathLst>
                  <a:path w="131" h="15">
                    <a:moveTo>
                      <a:pt x="131" y="3"/>
                    </a:moveTo>
                    <a:lnTo>
                      <a:pt x="131" y="15"/>
                    </a:lnTo>
                    <a:lnTo>
                      <a:pt x="0" y="13"/>
                    </a:lnTo>
                    <a:lnTo>
                      <a:pt x="0" y="0"/>
                    </a:lnTo>
                    <a:lnTo>
                      <a:pt x="131" y="3"/>
                    </a:lnTo>
                    <a:close/>
                  </a:path>
                </a:pathLst>
              </a:custGeom>
              <a:solidFill>
                <a:srgbClr val="C3C3C3"/>
              </a:solidFill>
              <a:ln w="9525">
                <a:noFill/>
                <a:round/>
                <a:headEnd/>
                <a:tailEnd/>
              </a:ln>
            </p:spPr>
            <p:txBody>
              <a:bodyPr/>
              <a:lstStyle/>
              <a:p>
                <a:endParaRPr lang="en-US" sz="2000"/>
              </a:p>
            </p:txBody>
          </p:sp>
          <p:sp>
            <p:nvSpPr>
              <p:cNvPr id="581186" name="Freeform 578"/>
              <p:cNvSpPr>
                <a:spLocks/>
              </p:cNvSpPr>
              <p:nvPr/>
            </p:nvSpPr>
            <p:spPr bwMode="auto">
              <a:xfrm>
                <a:off x="3000" y="2128"/>
                <a:ext cx="131" cy="15"/>
              </a:xfrm>
              <a:custGeom>
                <a:avLst/>
                <a:gdLst/>
                <a:ahLst/>
                <a:cxnLst>
                  <a:cxn ang="0">
                    <a:pos x="131" y="3"/>
                  </a:cxn>
                  <a:cxn ang="0">
                    <a:pos x="131" y="15"/>
                  </a:cxn>
                  <a:cxn ang="0">
                    <a:pos x="0" y="12"/>
                  </a:cxn>
                  <a:cxn ang="0">
                    <a:pos x="0" y="0"/>
                  </a:cxn>
                  <a:cxn ang="0">
                    <a:pos x="131" y="3"/>
                  </a:cxn>
                </a:cxnLst>
                <a:rect l="0" t="0" r="r" b="b"/>
                <a:pathLst>
                  <a:path w="131" h="15">
                    <a:moveTo>
                      <a:pt x="131" y="3"/>
                    </a:moveTo>
                    <a:lnTo>
                      <a:pt x="131" y="15"/>
                    </a:lnTo>
                    <a:lnTo>
                      <a:pt x="0" y="12"/>
                    </a:lnTo>
                    <a:lnTo>
                      <a:pt x="0" y="0"/>
                    </a:lnTo>
                    <a:lnTo>
                      <a:pt x="131" y="3"/>
                    </a:lnTo>
                    <a:close/>
                  </a:path>
                </a:pathLst>
              </a:custGeom>
              <a:solidFill>
                <a:srgbClr val="C3C3C3"/>
              </a:solidFill>
              <a:ln w="9525">
                <a:noFill/>
                <a:round/>
                <a:headEnd/>
                <a:tailEnd/>
              </a:ln>
            </p:spPr>
            <p:txBody>
              <a:bodyPr/>
              <a:lstStyle/>
              <a:p>
                <a:endParaRPr lang="en-US" sz="2000"/>
              </a:p>
            </p:txBody>
          </p:sp>
          <p:sp>
            <p:nvSpPr>
              <p:cNvPr id="581187" name="Freeform 579"/>
              <p:cNvSpPr>
                <a:spLocks/>
              </p:cNvSpPr>
              <p:nvPr/>
            </p:nvSpPr>
            <p:spPr bwMode="auto">
              <a:xfrm>
                <a:off x="3000" y="2127"/>
                <a:ext cx="131" cy="15"/>
              </a:xfrm>
              <a:custGeom>
                <a:avLst/>
                <a:gdLst/>
                <a:ahLst/>
                <a:cxnLst>
                  <a:cxn ang="0">
                    <a:pos x="131" y="4"/>
                  </a:cxn>
                  <a:cxn ang="0">
                    <a:pos x="131" y="15"/>
                  </a:cxn>
                  <a:cxn ang="0">
                    <a:pos x="0" y="12"/>
                  </a:cxn>
                  <a:cxn ang="0">
                    <a:pos x="0" y="0"/>
                  </a:cxn>
                  <a:cxn ang="0">
                    <a:pos x="131" y="4"/>
                  </a:cxn>
                </a:cxnLst>
                <a:rect l="0" t="0" r="r" b="b"/>
                <a:pathLst>
                  <a:path w="131" h="15">
                    <a:moveTo>
                      <a:pt x="131" y="4"/>
                    </a:moveTo>
                    <a:lnTo>
                      <a:pt x="131" y="15"/>
                    </a:lnTo>
                    <a:lnTo>
                      <a:pt x="0" y="12"/>
                    </a:lnTo>
                    <a:lnTo>
                      <a:pt x="0" y="0"/>
                    </a:lnTo>
                    <a:lnTo>
                      <a:pt x="131" y="4"/>
                    </a:lnTo>
                    <a:close/>
                  </a:path>
                </a:pathLst>
              </a:custGeom>
              <a:solidFill>
                <a:srgbClr val="C3C3C3"/>
              </a:solidFill>
              <a:ln w="9525">
                <a:noFill/>
                <a:round/>
                <a:headEnd/>
                <a:tailEnd/>
              </a:ln>
            </p:spPr>
            <p:txBody>
              <a:bodyPr/>
              <a:lstStyle/>
              <a:p>
                <a:endParaRPr lang="en-US" sz="2000"/>
              </a:p>
            </p:txBody>
          </p:sp>
          <p:sp>
            <p:nvSpPr>
              <p:cNvPr id="581188" name="Freeform 580"/>
              <p:cNvSpPr>
                <a:spLocks/>
              </p:cNvSpPr>
              <p:nvPr/>
            </p:nvSpPr>
            <p:spPr bwMode="auto">
              <a:xfrm>
                <a:off x="3000" y="2127"/>
                <a:ext cx="131" cy="15"/>
              </a:xfrm>
              <a:custGeom>
                <a:avLst/>
                <a:gdLst/>
                <a:ahLst/>
                <a:cxnLst>
                  <a:cxn ang="0">
                    <a:pos x="131" y="2"/>
                  </a:cxn>
                  <a:cxn ang="0">
                    <a:pos x="131" y="15"/>
                  </a:cxn>
                  <a:cxn ang="0">
                    <a:pos x="0" y="12"/>
                  </a:cxn>
                  <a:cxn ang="0">
                    <a:pos x="0" y="0"/>
                  </a:cxn>
                  <a:cxn ang="0">
                    <a:pos x="131" y="2"/>
                  </a:cxn>
                </a:cxnLst>
                <a:rect l="0" t="0" r="r" b="b"/>
                <a:pathLst>
                  <a:path w="131" h="15">
                    <a:moveTo>
                      <a:pt x="131" y="2"/>
                    </a:moveTo>
                    <a:lnTo>
                      <a:pt x="131" y="15"/>
                    </a:lnTo>
                    <a:lnTo>
                      <a:pt x="0" y="12"/>
                    </a:lnTo>
                    <a:lnTo>
                      <a:pt x="0" y="0"/>
                    </a:lnTo>
                    <a:lnTo>
                      <a:pt x="131" y="2"/>
                    </a:lnTo>
                    <a:close/>
                  </a:path>
                </a:pathLst>
              </a:custGeom>
              <a:solidFill>
                <a:srgbClr val="C3C3C3"/>
              </a:solidFill>
              <a:ln w="9525">
                <a:noFill/>
                <a:round/>
                <a:headEnd/>
                <a:tailEnd/>
              </a:ln>
            </p:spPr>
            <p:txBody>
              <a:bodyPr/>
              <a:lstStyle/>
              <a:p>
                <a:endParaRPr lang="en-US" sz="2000"/>
              </a:p>
            </p:txBody>
          </p:sp>
          <p:sp>
            <p:nvSpPr>
              <p:cNvPr id="581189" name="Freeform 581"/>
              <p:cNvSpPr>
                <a:spLocks/>
              </p:cNvSpPr>
              <p:nvPr/>
            </p:nvSpPr>
            <p:spPr bwMode="auto">
              <a:xfrm>
                <a:off x="3000" y="2126"/>
                <a:ext cx="131" cy="16"/>
              </a:xfrm>
              <a:custGeom>
                <a:avLst/>
                <a:gdLst/>
                <a:ahLst/>
                <a:cxnLst>
                  <a:cxn ang="0">
                    <a:pos x="131" y="3"/>
                  </a:cxn>
                  <a:cxn ang="0">
                    <a:pos x="131" y="16"/>
                  </a:cxn>
                  <a:cxn ang="0">
                    <a:pos x="0" y="12"/>
                  </a:cxn>
                  <a:cxn ang="0">
                    <a:pos x="0" y="0"/>
                  </a:cxn>
                  <a:cxn ang="0">
                    <a:pos x="131" y="3"/>
                  </a:cxn>
                </a:cxnLst>
                <a:rect l="0" t="0" r="r" b="b"/>
                <a:pathLst>
                  <a:path w="131" h="16">
                    <a:moveTo>
                      <a:pt x="131" y="3"/>
                    </a:moveTo>
                    <a:lnTo>
                      <a:pt x="131" y="16"/>
                    </a:lnTo>
                    <a:lnTo>
                      <a:pt x="0" y="12"/>
                    </a:lnTo>
                    <a:lnTo>
                      <a:pt x="0" y="0"/>
                    </a:lnTo>
                    <a:lnTo>
                      <a:pt x="131" y="3"/>
                    </a:lnTo>
                    <a:close/>
                  </a:path>
                </a:pathLst>
              </a:custGeom>
              <a:solidFill>
                <a:srgbClr val="C3C3C3"/>
              </a:solidFill>
              <a:ln w="9525">
                <a:noFill/>
                <a:round/>
                <a:headEnd/>
                <a:tailEnd/>
              </a:ln>
            </p:spPr>
            <p:txBody>
              <a:bodyPr/>
              <a:lstStyle/>
              <a:p>
                <a:endParaRPr lang="en-US" sz="2000"/>
              </a:p>
            </p:txBody>
          </p:sp>
          <p:sp>
            <p:nvSpPr>
              <p:cNvPr id="581190" name="Freeform 582"/>
              <p:cNvSpPr>
                <a:spLocks/>
              </p:cNvSpPr>
              <p:nvPr/>
            </p:nvSpPr>
            <p:spPr bwMode="auto">
              <a:xfrm>
                <a:off x="3000" y="2126"/>
                <a:ext cx="131" cy="16"/>
              </a:xfrm>
              <a:custGeom>
                <a:avLst/>
                <a:gdLst/>
                <a:ahLst/>
                <a:cxnLst>
                  <a:cxn ang="0">
                    <a:pos x="131" y="3"/>
                  </a:cxn>
                  <a:cxn ang="0">
                    <a:pos x="131" y="16"/>
                  </a:cxn>
                  <a:cxn ang="0">
                    <a:pos x="0" y="12"/>
                  </a:cxn>
                  <a:cxn ang="0">
                    <a:pos x="0" y="0"/>
                  </a:cxn>
                  <a:cxn ang="0">
                    <a:pos x="131" y="3"/>
                  </a:cxn>
                </a:cxnLst>
                <a:rect l="0" t="0" r="r" b="b"/>
                <a:pathLst>
                  <a:path w="131" h="16">
                    <a:moveTo>
                      <a:pt x="131" y="3"/>
                    </a:moveTo>
                    <a:lnTo>
                      <a:pt x="131" y="16"/>
                    </a:lnTo>
                    <a:lnTo>
                      <a:pt x="0" y="12"/>
                    </a:lnTo>
                    <a:lnTo>
                      <a:pt x="0" y="0"/>
                    </a:lnTo>
                    <a:lnTo>
                      <a:pt x="131" y="3"/>
                    </a:lnTo>
                    <a:close/>
                  </a:path>
                </a:pathLst>
              </a:custGeom>
              <a:solidFill>
                <a:srgbClr val="C3C3C3"/>
              </a:solidFill>
              <a:ln w="9525">
                <a:noFill/>
                <a:round/>
                <a:headEnd/>
                <a:tailEnd/>
              </a:ln>
            </p:spPr>
            <p:txBody>
              <a:bodyPr/>
              <a:lstStyle/>
              <a:p>
                <a:endParaRPr lang="en-US" sz="2000"/>
              </a:p>
            </p:txBody>
          </p:sp>
          <p:sp>
            <p:nvSpPr>
              <p:cNvPr id="581191" name="Freeform 583"/>
              <p:cNvSpPr>
                <a:spLocks/>
              </p:cNvSpPr>
              <p:nvPr/>
            </p:nvSpPr>
            <p:spPr bwMode="auto">
              <a:xfrm>
                <a:off x="3000" y="2125"/>
                <a:ext cx="131" cy="16"/>
              </a:xfrm>
              <a:custGeom>
                <a:avLst/>
                <a:gdLst/>
                <a:ahLst/>
                <a:cxnLst>
                  <a:cxn ang="0">
                    <a:pos x="131" y="4"/>
                  </a:cxn>
                  <a:cxn ang="0">
                    <a:pos x="131" y="16"/>
                  </a:cxn>
                  <a:cxn ang="0">
                    <a:pos x="0" y="11"/>
                  </a:cxn>
                  <a:cxn ang="0">
                    <a:pos x="0" y="0"/>
                  </a:cxn>
                  <a:cxn ang="0">
                    <a:pos x="131" y="4"/>
                  </a:cxn>
                </a:cxnLst>
                <a:rect l="0" t="0" r="r" b="b"/>
                <a:pathLst>
                  <a:path w="131" h="16">
                    <a:moveTo>
                      <a:pt x="131" y="4"/>
                    </a:moveTo>
                    <a:lnTo>
                      <a:pt x="131" y="16"/>
                    </a:lnTo>
                    <a:lnTo>
                      <a:pt x="0" y="11"/>
                    </a:lnTo>
                    <a:lnTo>
                      <a:pt x="0" y="0"/>
                    </a:lnTo>
                    <a:lnTo>
                      <a:pt x="131" y="4"/>
                    </a:lnTo>
                    <a:close/>
                  </a:path>
                </a:pathLst>
              </a:custGeom>
              <a:solidFill>
                <a:srgbClr val="C3C3C3"/>
              </a:solidFill>
              <a:ln w="9525">
                <a:noFill/>
                <a:round/>
                <a:headEnd/>
                <a:tailEnd/>
              </a:ln>
            </p:spPr>
            <p:txBody>
              <a:bodyPr/>
              <a:lstStyle/>
              <a:p>
                <a:endParaRPr lang="en-US" sz="2000"/>
              </a:p>
            </p:txBody>
          </p:sp>
          <p:sp>
            <p:nvSpPr>
              <p:cNvPr id="581192" name="Freeform 584"/>
              <p:cNvSpPr>
                <a:spLocks/>
              </p:cNvSpPr>
              <p:nvPr/>
            </p:nvSpPr>
            <p:spPr bwMode="auto">
              <a:xfrm>
                <a:off x="3000" y="2125"/>
                <a:ext cx="131" cy="16"/>
              </a:xfrm>
              <a:custGeom>
                <a:avLst/>
                <a:gdLst/>
                <a:ahLst/>
                <a:cxnLst>
                  <a:cxn ang="0">
                    <a:pos x="131" y="4"/>
                  </a:cxn>
                  <a:cxn ang="0">
                    <a:pos x="131" y="16"/>
                  </a:cxn>
                  <a:cxn ang="0">
                    <a:pos x="0" y="11"/>
                  </a:cxn>
                  <a:cxn ang="0">
                    <a:pos x="0" y="0"/>
                  </a:cxn>
                  <a:cxn ang="0">
                    <a:pos x="131" y="4"/>
                  </a:cxn>
                </a:cxnLst>
                <a:rect l="0" t="0" r="r" b="b"/>
                <a:pathLst>
                  <a:path w="131" h="16">
                    <a:moveTo>
                      <a:pt x="131" y="4"/>
                    </a:moveTo>
                    <a:lnTo>
                      <a:pt x="131" y="16"/>
                    </a:lnTo>
                    <a:lnTo>
                      <a:pt x="0" y="11"/>
                    </a:lnTo>
                    <a:lnTo>
                      <a:pt x="0" y="0"/>
                    </a:lnTo>
                    <a:lnTo>
                      <a:pt x="131" y="4"/>
                    </a:lnTo>
                    <a:close/>
                  </a:path>
                </a:pathLst>
              </a:custGeom>
              <a:solidFill>
                <a:srgbClr val="C3C3C3"/>
              </a:solidFill>
              <a:ln w="9525">
                <a:noFill/>
                <a:round/>
                <a:headEnd/>
                <a:tailEnd/>
              </a:ln>
            </p:spPr>
            <p:txBody>
              <a:bodyPr/>
              <a:lstStyle/>
              <a:p>
                <a:endParaRPr lang="en-US" sz="2000"/>
              </a:p>
            </p:txBody>
          </p:sp>
          <p:sp>
            <p:nvSpPr>
              <p:cNvPr id="581193" name="Freeform 585"/>
              <p:cNvSpPr>
                <a:spLocks/>
              </p:cNvSpPr>
              <p:nvPr/>
            </p:nvSpPr>
            <p:spPr bwMode="auto">
              <a:xfrm>
                <a:off x="3000" y="2124"/>
                <a:ext cx="131" cy="16"/>
              </a:xfrm>
              <a:custGeom>
                <a:avLst/>
                <a:gdLst/>
                <a:ahLst/>
                <a:cxnLst>
                  <a:cxn ang="0">
                    <a:pos x="131" y="4"/>
                  </a:cxn>
                  <a:cxn ang="0">
                    <a:pos x="131" y="16"/>
                  </a:cxn>
                  <a:cxn ang="0">
                    <a:pos x="0" y="11"/>
                  </a:cxn>
                  <a:cxn ang="0">
                    <a:pos x="0" y="0"/>
                  </a:cxn>
                  <a:cxn ang="0">
                    <a:pos x="131" y="4"/>
                  </a:cxn>
                </a:cxnLst>
                <a:rect l="0" t="0" r="r" b="b"/>
                <a:pathLst>
                  <a:path w="131" h="16">
                    <a:moveTo>
                      <a:pt x="131" y="4"/>
                    </a:moveTo>
                    <a:lnTo>
                      <a:pt x="131" y="16"/>
                    </a:lnTo>
                    <a:lnTo>
                      <a:pt x="0" y="11"/>
                    </a:lnTo>
                    <a:lnTo>
                      <a:pt x="0" y="0"/>
                    </a:lnTo>
                    <a:lnTo>
                      <a:pt x="131" y="4"/>
                    </a:lnTo>
                    <a:close/>
                  </a:path>
                </a:pathLst>
              </a:custGeom>
              <a:solidFill>
                <a:srgbClr val="C3C3C3"/>
              </a:solidFill>
              <a:ln w="9525">
                <a:noFill/>
                <a:round/>
                <a:headEnd/>
                <a:tailEnd/>
              </a:ln>
            </p:spPr>
            <p:txBody>
              <a:bodyPr/>
              <a:lstStyle/>
              <a:p>
                <a:endParaRPr lang="en-US" sz="2000"/>
              </a:p>
            </p:txBody>
          </p:sp>
          <p:sp>
            <p:nvSpPr>
              <p:cNvPr id="581194" name="Freeform 586"/>
              <p:cNvSpPr>
                <a:spLocks/>
              </p:cNvSpPr>
              <p:nvPr/>
            </p:nvSpPr>
            <p:spPr bwMode="auto">
              <a:xfrm>
                <a:off x="3000" y="2124"/>
                <a:ext cx="131" cy="16"/>
              </a:xfrm>
              <a:custGeom>
                <a:avLst/>
                <a:gdLst/>
                <a:ahLst/>
                <a:cxnLst>
                  <a:cxn ang="0">
                    <a:pos x="131" y="4"/>
                  </a:cxn>
                  <a:cxn ang="0">
                    <a:pos x="131" y="16"/>
                  </a:cxn>
                  <a:cxn ang="0">
                    <a:pos x="0" y="11"/>
                  </a:cxn>
                  <a:cxn ang="0">
                    <a:pos x="0" y="0"/>
                  </a:cxn>
                  <a:cxn ang="0">
                    <a:pos x="131" y="4"/>
                  </a:cxn>
                </a:cxnLst>
                <a:rect l="0" t="0" r="r" b="b"/>
                <a:pathLst>
                  <a:path w="131" h="16">
                    <a:moveTo>
                      <a:pt x="131" y="4"/>
                    </a:moveTo>
                    <a:lnTo>
                      <a:pt x="131" y="16"/>
                    </a:lnTo>
                    <a:lnTo>
                      <a:pt x="0" y="11"/>
                    </a:lnTo>
                    <a:lnTo>
                      <a:pt x="0" y="0"/>
                    </a:lnTo>
                    <a:lnTo>
                      <a:pt x="131" y="4"/>
                    </a:lnTo>
                    <a:close/>
                  </a:path>
                </a:pathLst>
              </a:custGeom>
              <a:solidFill>
                <a:srgbClr val="C3C3C3"/>
              </a:solidFill>
              <a:ln w="9525">
                <a:noFill/>
                <a:round/>
                <a:headEnd/>
                <a:tailEnd/>
              </a:ln>
            </p:spPr>
            <p:txBody>
              <a:bodyPr/>
              <a:lstStyle/>
              <a:p>
                <a:endParaRPr lang="en-US" sz="2000"/>
              </a:p>
            </p:txBody>
          </p:sp>
          <p:sp>
            <p:nvSpPr>
              <p:cNvPr id="581195" name="Freeform 587"/>
              <p:cNvSpPr>
                <a:spLocks/>
              </p:cNvSpPr>
              <p:nvPr/>
            </p:nvSpPr>
            <p:spPr bwMode="auto">
              <a:xfrm>
                <a:off x="3000" y="2123"/>
                <a:ext cx="131" cy="16"/>
              </a:xfrm>
              <a:custGeom>
                <a:avLst/>
                <a:gdLst/>
                <a:ahLst/>
                <a:cxnLst>
                  <a:cxn ang="0">
                    <a:pos x="131" y="5"/>
                  </a:cxn>
                  <a:cxn ang="0">
                    <a:pos x="131" y="16"/>
                  </a:cxn>
                  <a:cxn ang="0">
                    <a:pos x="0" y="12"/>
                  </a:cxn>
                  <a:cxn ang="0">
                    <a:pos x="0" y="0"/>
                  </a:cxn>
                  <a:cxn ang="0">
                    <a:pos x="131" y="5"/>
                  </a:cxn>
                </a:cxnLst>
                <a:rect l="0" t="0" r="r" b="b"/>
                <a:pathLst>
                  <a:path w="131" h="16">
                    <a:moveTo>
                      <a:pt x="131" y="5"/>
                    </a:moveTo>
                    <a:lnTo>
                      <a:pt x="131" y="16"/>
                    </a:lnTo>
                    <a:lnTo>
                      <a:pt x="0" y="12"/>
                    </a:lnTo>
                    <a:lnTo>
                      <a:pt x="0" y="0"/>
                    </a:lnTo>
                    <a:lnTo>
                      <a:pt x="131" y="5"/>
                    </a:lnTo>
                    <a:close/>
                  </a:path>
                </a:pathLst>
              </a:custGeom>
              <a:solidFill>
                <a:srgbClr val="C3C3C3"/>
              </a:solidFill>
              <a:ln w="9525">
                <a:noFill/>
                <a:round/>
                <a:headEnd/>
                <a:tailEnd/>
              </a:ln>
            </p:spPr>
            <p:txBody>
              <a:bodyPr/>
              <a:lstStyle/>
              <a:p>
                <a:endParaRPr lang="en-US" sz="2000"/>
              </a:p>
            </p:txBody>
          </p:sp>
          <p:sp>
            <p:nvSpPr>
              <p:cNvPr id="581196" name="Freeform 588"/>
              <p:cNvSpPr>
                <a:spLocks/>
              </p:cNvSpPr>
              <p:nvPr/>
            </p:nvSpPr>
            <p:spPr bwMode="auto">
              <a:xfrm>
                <a:off x="3000" y="2122"/>
                <a:ext cx="131" cy="17"/>
              </a:xfrm>
              <a:custGeom>
                <a:avLst/>
                <a:gdLst/>
                <a:ahLst/>
                <a:cxnLst>
                  <a:cxn ang="0">
                    <a:pos x="131" y="6"/>
                  </a:cxn>
                  <a:cxn ang="0">
                    <a:pos x="131" y="17"/>
                  </a:cxn>
                  <a:cxn ang="0">
                    <a:pos x="0" y="12"/>
                  </a:cxn>
                  <a:cxn ang="0">
                    <a:pos x="0" y="0"/>
                  </a:cxn>
                  <a:cxn ang="0">
                    <a:pos x="131" y="6"/>
                  </a:cxn>
                </a:cxnLst>
                <a:rect l="0" t="0" r="r" b="b"/>
                <a:pathLst>
                  <a:path w="131" h="17">
                    <a:moveTo>
                      <a:pt x="131" y="6"/>
                    </a:moveTo>
                    <a:lnTo>
                      <a:pt x="131" y="17"/>
                    </a:lnTo>
                    <a:lnTo>
                      <a:pt x="0" y="12"/>
                    </a:lnTo>
                    <a:lnTo>
                      <a:pt x="0" y="0"/>
                    </a:lnTo>
                    <a:lnTo>
                      <a:pt x="131" y="6"/>
                    </a:lnTo>
                    <a:close/>
                  </a:path>
                </a:pathLst>
              </a:custGeom>
              <a:solidFill>
                <a:srgbClr val="C3C3C3"/>
              </a:solidFill>
              <a:ln w="9525">
                <a:noFill/>
                <a:round/>
                <a:headEnd/>
                <a:tailEnd/>
              </a:ln>
            </p:spPr>
            <p:txBody>
              <a:bodyPr/>
              <a:lstStyle/>
              <a:p>
                <a:endParaRPr lang="en-US" sz="2000"/>
              </a:p>
            </p:txBody>
          </p:sp>
          <p:sp>
            <p:nvSpPr>
              <p:cNvPr id="581197" name="Freeform 589"/>
              <p:cNvSpPr>
                <a:spLocks/>
              </p:cNvSpPr>
              <p:nvPr/>
            </p:nvSpPr>
            <p:spPr bwMode="auto">
              <a:xfrm>
                <a:off x="3000" y="2122"/>
                <a:ext cx="131" cy="17"/>
              </a:xfrm>
              <a:custGeom>
                <a:avLst/>
                <a:gdLst/>
                <a:ahLst/>
                <a:cxnLst>
                  <a:cxn ang="0">
                    <a:pos x="131" y="6"/>
                  </a:cxn>
                  <a:cxn ang="0">
                    <a:pos x="131" y="17"/>
                  </a:cxn>
                  <a:cxn ang="0">
                    <a:pos x="0" y="12"/>
                  </a:cxn>
                  <a:cxn ang="0">
                    <a:pos x="0" y="0"/>
                  </a:cxn>
                  <a:cxn ang="0">
                    <a:pos x="131" y="6"/>
                  </a:cxn>
                </a:cxnLst>
                <a:rect l="0" t="0" r="r" b="b"/>
                <a:pathLst>
                  <a:path w="131" h="17">
                    <a:moveTo>
                      <a:pt x="131" y="6"/>
                    </a:moveTo>
                    <a:lnTo>
                      <a:pt x="131" y="17"/>
                    </a:lnTo>
                    <a:lnTo>
                      <a:pt x="0" y="12"/>
                    </a:lnTo>
                    <a:lnTo>
                      <a:pt x="0" y="0"/>
                    </a:lnTo>
                    <a:lnTo>
                      <a:pt x="131" y="6"/>
                    </a:lnTo>
                    <a:close/>
                  </a:path>
                </a:pathLst>
              </a:custGeom>
              <a:solidFill>
                <a:srgbClr val="C3C3C3"/>
              </a:solidFill>
              <a:ln w="9525">
                <a:noFill/>
                <a:round/>
                <a:headEnd/>
                <a:tailEnd/>
              </a:ln>
            </p:spPr>
            <p:txBody>
              <a:bodyPr/>
              <a:lstStyle/>
              <a:p>
                <a:endParaRPr lang="en-US" sz="2000"/>
              </a:p>
            </p:txBody>
          </p:sp>
          <p:sp>
            <p:nvSpPr>
              <p:cNvPr id="581198" name="Freeform 590"/>
              <p:cNvSpPr>
                <a:spLocks/>
              </p:cNvSpPr>
              <p:nvPr/>
            </p:nvSpPr>
            <p:spPr bwMode="auto">
              <a:xfrm>
                <a:off x="3000" y="2121"/>
                <a:ext cx="131" cy="18"/>
              </a:xfrm>
              <a:custGeom>
                <a:avLst/>
                <a:gdLst/>
                <a:ahLst/>
                <a:cxnLst>
                  <a:cxn ang="0">
                    <a:pos x="131" y="6"/>
                  </a:cxn>
                  <a:cxn ang="0">
                    <a:pos x="131" y="18"/>
                  </a:cxn>
                  <a:cxn ang="0">
                    <a:pos x="0" y="12"/>
                  </a:cxn>
                  <a:cxn ang="0">
                    <a:pos x="0" y="0"/>
                  </a:cxn>
                  <a:cxn ang="0">
                    <a:pos x="131" y="6"/>
                  </a:cxn>
                </a:cxnLst>
                <a:rect l="0" t="0" r="r" b="b"/>
                <a:pathLst>
                  <a:path w="131" h="18">
                    <a:moveTo>
                      <a:pt x="131" y="6"/>
                    </a:moveTo>
                    <a:lnTo>
                      <a:pt x="131" y="18"/>
                    </a:lnTo>
                    <a:lnTo>
                      <a:pt x="0" y="12"/>
                    </a:lnTo>
                    <a:lnTo>
                      <a:pt x="0" y="0"/>
                    </a:lnTo>
                    <a:lnTo>
                      <a:pt x="131" y="6"/>
                    </a:lnTo>
                    <a:close/>
                  </a:path>
                </a:pathLst>
              </a:custGeom>
              <a:solidFill>
                <a:srgbClr val="C3C3C3"/>
              </a:solidFill>
              <a:ln w="9525">
                <a:noFill/>
                <a:round/>
                <a:headEnd/>
                <a:tailEnd/>
              </a:ln>
            </p:spPr>
            <p:txBody>
              <a:bodyPr/>
              <a:lstStyle/>
              <a:p>
                <a:endParaRPr lang="en-US" sz="2000"/>
              </a:p>
            </p:txBody>
          </p:sp>
          <p:sp>
            <p:nvSpPr>
              <p:cNvPr id="581199" name="Freeform 591"/>
              <p:cNvSpPr>
                <a:spLocks/>
              </p:cNvSpPr>
              <p:nvPr/>
            </p:nvSpPr>
            <p:spPr bwMode="auto">
              <a:xfrm>
                <a:off x="3000" y="2120"/>
                <a:ext cx="131" cy="18"/>
              </a:xfrm>
              <a:custGeom>
                <a:avLst/>
                <a:gdLst/>
                <a:ahLst/>
                <a:cxnLst>
                  <a:cxn ang="0">
                    <a:pos x="131" y="7"/>
                  </a:cxn>
                  <a:cxn ang="0">
                    <a:pos x="131" y="18"/>
                  </a:cxn>
                  <a:cxn ang="0">
                    <a:pos x="0" y="12"/>
                  </a:cxn>
                  <a:cxn ang="0">
                    <a:pos x="0" y="0"/>
                  </a:cxn>
                  <a:cxn ang="0">
                    <a:pos x="131" y="7"/>
                  </a:cxn>
                </a:cxnLst>
                <a:rect l="0" t="0" r="r" b="b"/>
                <a:pathLst>
                  <a:path w="131" h="18">
                    <a:moveTo>
                      <a:pt x="131" y="7"/>
                    </a:moveTo>
                    <a:lnTo>
                      <a:pt x="131" y="18"/>
                    </a:lnTo>
                    <a:lnTo>
                      <a:pt x="0" y="12"/>
                    </a:lnTo>
                    <a:lnTo>
                      <a:pt x="0" y="0"/>
                    </a:lnTo>
                    <a:lnTo>
                      <a:pt x="131" y="7"/>
                    </a:lnTo>
                    <a:close/>
                  </a:path>
                </a:pathLst>
              </a:custGeom>
              <a:solidFill>
                <a:srgbClr val="C3C3C3"/>
              </a:solidFill>
              <a:ln w="9525">
                <a:noFill/>
                <a:round/>
                <a:headEnd/>
                <a:tailEnd/>
              </a:ln>
            </p:spPr>
            <p:txBody>
              <a:bodyPr/>
              <a:lstStyle/>
              <a:p>
                <a:endParaRPr lang="en-US" sz="2000"/>
              </a:p>
            </p:txBody>
          </p:sp>
          <p:sp>
            <p:nvSpPr>
              <p:cNvPr id="581200" name="Freeform 592"/>
              <p:cNvSpPr>
                <a:spLocks/>
              </p:cNvSpPr>
              <p:nvPr/>
            </p:nvSpPr>
            <p:spPr bwMode="auto">
              <a:xfrm>
                <a:off x="3000" y="2120"/>
                <a:ext cx="131" cy="18"/>
              </a:xfrm>
              <a:custGeom>
                <a:avLst/>
                <a:gdLst/>
                <a:ahLst/>
                <a:cxnLst>
                  <a:cxn ang="0">
                    <a:pos x="131" y="6"/>
                  </a:cxn>
                  <a:cxn ang="0">
                    <a:pos x="131" y="18"/>
                  </a:cxn>
                  <a:cxn ang="0">
                    <a:pos x="0" y="11"/>
                  </a:cxn>
                  <a:cxn ang="0">
                    <a:pos x="0" y="0"/>
                  </a:cxn>
                  <a:cxn ang="0">
                    <a:pos x="131" y="6"/>
                  </a:cxn>
                </a:cxnLst>
                <a:rect l="0" t="0" r="r" b="b"/>
                <a:pathLst>
                  <a:path w="131" h="18">
                    <a:moveTo>
                      <a:pt x="131" y="6"/>
                    </a:moveTo>
                    <a:lnTo>
                      <a:pt x="131" y="18"/>
                    </a:lnTo>
                    <a:lnTo>
                      <a:pt x="0" y="11"/>
                    </a:lnTo>
                    <a:lnTo>
                      <a:pt x="0" y="0"/>
                    </a:lnTo>
                    <a:lnTo>
                      <a:pt x="131" y="6"/>
                    </a:lnTo>
                    <a:close/>
                  </a:path>
                </a:pathLst>
              </a:custGeom>
              <a:solidFill>
                <a:srgbClr val="D4D4D4"/>
              </a:solidFill>
              <a:ln w="9525">
                <a:noFill/>
                <a:round/>
                <a:headEnd/>
                <a:tailEnd/>
              </a:ln>
            </p:spPr>
            <p:txBody>
              <a:bodyPr/>
              <a:lstStyle/>
              <a:p>
                <a:endParaRPr lang="en-US" sz="2000"/>
              </a:p>
            </p:txBody>
          </p:sp>
          <p:sp>
            <p:nvSpPr>
              <p:cNvPr id="581201" name="Freeform 593"/>
              <p:cNvSpPr>
                <a:spLocks/>
              </p:cNvSpPr>
              <p:nvPr/>
            </p:nvSpPr>
            <p:spPr bwMode="auto">
              <a:xfrm>
                <a:off x="3000" y="2119"/>
                <a:ext cx="131" cy="19"/>
              </a:xfrm>
              <a:custGeom>
                <a:avLst/>
                <a:gdLst/>
                <a:ahLst/>
                <a:cxnLst>
                  <a:cxn ang="0">
                    <a:pos x="131" y="7"/>
                  </a:cxn>
                  <a:cxn ang="0">
                    <a:pos x="131" y="19"/>
                  </a:cxn>
                  <a:cxn ang="0">
                    <a:pos x="0" y="12"/>
                  </a:cxn>
                  <a:cxn ang="0">
                    <a:pos x="0" y="0"/>
                  </a:cxn>
                  <a:cxn ang="0">
                    <a:pos x="131" y="7"/>
                  </a:cxn>
                </a:cxnLst>
                <a:rect l="0" t="0" r="r" b="b"/>
                <a:pathLst>
                  <a:path w="131" h="19">
                    <a:moveTo>
                      <a:pt x="131" y="7"/>
                    </a:moveTo>
                    <a:lnTo>
                      <a:pt x="131" y="19"/>
                    </a:lnTo>
                    <a:lnTo>
                      <a:pt x="0" y="12"/>
                    </a:lnTo>
                    <a:lnTo>
                      <a:pt x="0" y="0"/>
                    </a:lnTo>
                    <a:lnTo>
                      <a:pt x="131" y="7"/>
                    </a:lnTo>
                    <a:close/>
                  </a:path>
                </a:pathLst>
              </a:custGeom>
              <a:solidFill>
                <a:srgbClr val="D4D4D4"/>
              </a:solidFill>
              <a:ln w="9525">
                <a:noFill/>
                <a:round/>
                <a:headEnd/>
                <a:tailEnd/>
              </a:ln>
            </p:spPr>
            <p:txBody>
              <a:bodyPr/>
              <a:lstStyle/>
              <a:p>
                <a:endParaRPr lang="en-US" sz="2000"/>
              </a:p>
            </p:txBody>
          </p:sp>
          <p:sp>
            <p:nvSpPr>
              <p:cNvPr id="581202" name="Freeform 594"/>
              <p:cNvSpPr>
                <a:spLocks/>
              </p:cNvSpPr>
              <p:nvPr/>
            </p:nvSpPr>
            <p:spPr bwMode="auto">
              <a:xfrm>
                <a:off x="3000" y="2119"/>
                <a:ext cx="131" cy="19"/>
              </a:xfrm>
              <a:custGeom>
                <a:avLst/>
                <a:gdLst/>
                <a:ahLst/>
                <a:cxnLst>
                  <a:cxn ang="0">
                    <a:pos x="131" y="7"/>
                  </a:cxn>
                  <a:cxn ang="0">
                    <a:pos x="131" y="19"/>
                  </a:cxn>
                  <a:cxn ang="0">
                    <a:pos x="0" y="12"/>
                  </a:cxn>
                  <a:cxn ang="0">
                    <a:pos x="0" y="0"/>
                  </a:cxn>
                  <a:cxn ang="0">
                    <a:pos x="131" y="7"/>
                  </a:cxn>
                </a:cxnLst>
                <a:rect l="0" t="0" r="r" b="b"/>
                <a:pathLst>
                  <a:path w="131" h="19">
                    <a:moveTo>
                      <a:pt x="131" y="7"/>
                    </a:moveTo>
                    <a:lnTo>
                      <a:pt x="131" y="19"/>
                    </a:lnTo>
                    <a:lnTo>
                      <a:pt x="0" y="12"/>
                    </a:lnTo>
                    <a:lnTo>
                      <a:pt x="0" y="0"/>
                    </a:lnTo>
                    <a:lnTo>
                      <a:pt x="131" y="7"/>
                    </a:lnTo>
                    <a:close/>
                  </a:path>
                </a:pathLst>
              </a:custGeom>
              <a:solidFill>
                <a:srgbClr val="D4D4D4"/>
              </a:solidFill>
              <a:ln w="9525">
                <a:noFill/>
                <a:round/>
                <a:headEnd/>
                <a:tailEnd/>
              </a:ln>
            </p:spPr>
            <p:txBody>
              <a:bodyPr/>
              <a:lstStyle/>
              <a:p>
                <a:endParaRPr lang="en-US" sz="2000"/>
              </a:p>
            </p:txBody>
          </p:sp>
          <p:sp>
            <p:nvSpPr>
              <p:cNvPr id="581203" name="Freeform 595"/>
              <p:cNvSpPr>
                <a:spLocks/>
              </p:cNvSpPr>
              <p:nvPr/>
            </p:nvSpPr>
            <p:spPr bwMode="auto">
              <a:xfrm>
                <a:off x="3000" y="2118"/>
                <a:ext cx="131" cy="20"/>
              </a:xfrm>
              <a:custGeom>
                <a:avLst/>
                <a:gdLst/>
                <a:ahLst/>
                <a:cxnLst>
                  <a:cxn ang="0">
                    <a:pos x="131" y="8"/>
                  </a:cxn>
                  <a:cxn ang="0">
                    <a:pos x="131" y="20"/>
                  </a:cxn>
                  <a:cxn ang="0">
                    <a:pos x="0" y="11"/>
                  </a:cxn>
                  <a:cxn ang="0">
                    <a:pos x="0" y="0"/>
                  </a:cxn>
                  <a:cxn ang="0">
                    <a:pos x="131" y="8"/>
                  </a:cxn>
                </a:cxnLst>
                <a:rect l="0" t="0" r="r" b="b"/>
                <a:pathLst>
                  <a:path w="131" h="20">
                    <a:moveTo>
                      <a:pt x="131" y="8"/>
                    </a:moveTo>
                    <a:lnTo>
                      <a:pt x="131" y="20"/>
                    </a:lnTo>
                    <a:lnTo>
                      <a:pt x="0" y="11"/>
                    </a:lnTo>
                    <a:lnTo>
                      <a:pt x="0" y="0"/>
                    </a:lnTo>
                    <a:lnTo>
                      <a:pt x="131" y="8"/>
                    </a:lnTo>
                    <a:close/>
                  </a:path>
                </a:pathLst>
              </a:custGeom>
              <a:solidFill>
                <a:srgbClr val="D4D4D4"/>
              </a:solidFill>
              <a:ln w="9525">
                <a:noFill/>
                <a:round/>
                <a:headEnd/>
                <a:tailEnd/>
              </a:ln>
            </p:spPr>
            <p:txBody>
              <a:bodyPr/>
              <a:lstStyle/>
              <a:p>
                <a:endParaRPr lang="en-US" sz="2000"/>
              </a:p>
            </p:txBody>
          </p:sp>
          <p:sp>
            <p:nvSpPr>
              <p:cNvPr id="581204" name="Freeform 596"/>
              <p:cNvSpPr>
                <a:spLocks/>
              </p:cNvSpPr>
              <p:nvPr/>
            </p:nvSpPr>
            <p:spPr bwMode="auto">
              <a:xfrm>
                <a:off x="3000" y="2117"/>
                <a:ext cx="131" cy="19"/>
              </a:xfrm>
              <a:custGeom>
                <a:avLst/>
                <a:gdLst/>
                <a:ahLst/>
                <a:cxnLst>
                  <a:cxn ang="0">
                    <a:pos x="131" y="9"/>
                  </a:cxn>
                  <a:cxn ang="0">
                    <a:pos x="131" y="19"/>
                  </a:cxn>
                  <a:cxn ang="0">
                    <a:pos x="0" y="12"/>
                  </a:cxn>
                  <a:cxn ang="0">
                    <a:pos x="0" y="0"/>
                  </a:cxn>
                  <a:cxn ang="0">
                    <a:pos x="131" y="9"/>
                  </a:cxn>
                </a:cxnLst>
                <a:rect l="0" t="0" r="r" b="b"/>
                <a:pathLst>
                  <a:path w="131" h="19">
                    <a:moveTo>
                      <a:pt x="131" y="9"/>
                    </a:moveTo>
                    <a:lnTo>
                      <a:pt x="131" y="19"/>
                    </a:lnTo>
                    <a:lnTo>
                      <a:pt x="0" y="12"/>
                    </a:lnTo>
                    <a:lnTo>
                      <a:pt x="0" y="0"/>
                    </a:lnTo>
                    <a:lnTo>
                      <a:pt x="131" y="9"/>
                    </a:lnTo>
                    <a:close/>
                  </a:path>
                </a:pathLst>
              </a:custGeom>
              <a:solidFill>
                <a:srgbClr val="D4D4D4"/>
              </a:solidFill>
              <a:ln w="9525">
                <a:noFill/>
                <a:round/>
                <a:headEnd/>
                <a:tailEnd/>
              </a:ln>
            </p:spPr>
            <p:txBody>
              <a:bodyPr/>
              <a:lstStyle/>
              <a:p>
                <a:endParaRPr lang="en-US" sz="2000"/>
              </a:p>
            </p:txBody>
          </p:sp>
          <p:sp>
            <p:nvSpPr>
              <p:cNvPr id="581205" name="Freeform 597"/>
              <p:cNvSpPr>
                <a:spLocks/>
              </p:cNvSpPr>
              <p:nvPr/>
            </p:nvSpPr>
            <p:spPr bwMode="auto">
              <a:xfrm>
                <a:off x="3000" y="2117"/>
                <a:ext cx="131" cy="19"/>
              </a:xfrm>
              <a:custGeom>
                <a:avLst/>
                <a:gdLst/>
                <a:ahLst/>
                <a:cxnLst>
                  <a:cxn ang="0">
                    <a:pos x="131" y="8"/>
                  </a:cxn>
                  <a:cxn ang="0">
                    <a:pos x="131" y="19"/>
                  </a:cxn>
                  <a:cxn ang="0">
                    <a:pos x="0" y="11"/>
                  </a:cxn>
                  <a:cxn ang="0">
                    <a:pos x="0" y="0"/>
                  </a:cxn>
                  <a:cxn ang="0">
                    <a:pos x="131" y="8"/>
                  </a:cxn>
                </a:cxnLst>
                <a:rect l="0" t="0" r="r" b="b"/>
                <a:pathLst>
                  <a:path w="131" h="19">
                    <a:moveTo>
                      <a:pt x="131" y="8"/>
                    </a:moveTo>
                    <a:lnTo>
                      <a:pt x="131" y="19"/>
                    </a:lnTo>
                    <a:lnTo>
                      <a:pt x="0" y="11"/>
                    </a:lnTo>
                    <a:lnTo>
                      <a:pt x="0" y="0"/>
                    </a:lnTo>
                    <a:lnTo>
                      <a:pt x="131" y="8"/>
                    </a:lnTo>
                    <a:close/>
                  </a:path>
                </a:pathLst>
              </a:custGeom>
              <a:solidFill>
                <a:srgbClr val="D4D4D4"/>
              </a:solidFill>
              <a:ln w="9525">
                <a:noFill/>
                <a:round/>
                <a:headEnd/>
                <a:tailEnd/>
              </a:ln>
            </p:spPr>
            <p:txBody>
              <a:bodyPr/>
              <a:lstStyle/>
              <a:p>
                <a:endParaRPr lang="en-US" sz="2000"/>
              </a:p>
            </p:txBody>
          </p:sp>
          <p:sp>
            <p:nvSpPr>
              <p:cNvPr id="581206" name="Freeform 598"/>
              <p:cNvSpPr>
                <a:spLocks/>
              </p:cNvSpPr>
              <p:nvPr/>
            </p:nvSpPr>
            <p:spPr bwMode="auto">
              <a:xfrm>
                <a:off x="3000" y="2117"/>
                <a:ext cx="131" cy="19"/>
              </a:xfrm>
              <a:custGeom>
                <a:avLst/>
                <a:gdLst/>
                <a:ahLst/>
                <a:cxnLst>
                  <a:cxn ang="0">
                    <a:pos x="131" y="8"/>
                  </a:cxn>
                  <a:cxn ang="0">
                    <a:pos x="131" y="19"/>
                  </a:cxn>
                  <a:cxn ang="0">
                    <a:pos x="0" y="11"/>
                  </a:cxn>
                  <a:cxn ang="0">
                    <a:pos x="0" y="0"/>
                  </a:cxn>
                  <a:cxn ang="0">
                    <a:pos x="131" y="8"/>
                  </a:cxn>
                </a:cxnLst>
                <a:rect l="0" t="0" r="r" b="b"/>
                <a:pathLst>
                  <a:path w="131" h="19">
                    <a:moveTo>
                      <a:pt x="131" y="8"/>
                    </a:moveTo>
                    <a:lnTo>
                      <a:pt x="131" y="19"/>
                    </a:lnTo>
                    <a:lnTo>
                      <a:pt x="0" y="11"/>
                    </a:lnTo>
                    <a:lnTo>
                      <a:pt x="0" y="0"/>
                    </a:lnTo>
                    <a:lnTo>
                      <a:pt x="131" y="8"/>
                    </a:lnTo>
                    <a:close/>
                  </a:path>
                </a:pathLst>
              </a:custGeom>
              <a:solidFill>
                <a:srgbClr val="D4D4D4"/>
              </a:solidFill>
              <a:ln w="9525">
                <a:noFill/>
                <a:round/>
                <a:headEnd/>
                <a:tailEnd/>
              </a:ln>
            </p:spPr>
            <p:txBody>
              <a:bodyPr/>
              <a:lstStyle/>
              <a:p>
                <a:endParaRPr lang="en-US" sz="2000"/>
              </a:p>
            </p:txBody>
          </p:sp>
          <p:sp>
            <p:nvSpPr>
              <p:cNvPr id="581207" name="Freeform 599"/>
              <p:cNvSpPr>
                <a:spLocks/>
              </p:cNvSpPr>
              <p:nvPr/>
            </p:nvSpPr>
            <p:spPr bwMode="auto">
              <a:xfrm>
                <a:off x="3000" y="2117"/>
                <a:ext cx="131" cy="19"/>
              </a:xfrm>
              <a:custGeom>
                <a:avLst/>
                <a:gdLst/>
                <a:ahLst/>
                <a:cxnLst>
                  <a:cxn ang="0">
                    <a:pos x="131" y="8"/>
                  </a:cxn>
                  <a:cxn ang="0">
                    <a:pos x="131" y="19"/>
                  </a:cxn>
                  <a:cxn ang="0">
                    <a:pos x="0" y="10"/>
                  </a:cxn>
                  <a:cxn ang="0">
                    <a:pos x="0" y="0"/>
                  </a:cxn>
                  <a:cxn ang="0">
                    <a:pos x="131" y="8"/>
                  </a:cxn>
                </a:cxnLst>
                <a:rect l="0" t="0" r="r" b="b"/>
                <a:pathLst>
                  <a:path w="131" h="19">
                    <a:moveTo>
                      <a:pt x="131" y="8"/>
                    </a:moveTo>
                    <a:lnTo>
                      <a:pt x="131" y="19"/>
                    </a:lnTo>
                    <a:lnTo>
                      <a:pt x="0" y="10"/>
                    </a:lnTo>
                    <a:lnTo>
                      <a:pt x="0" y="0"/>
                    </a:lnTo>
                    <a:lnTo>
                      <a:pt x="131" y="8"/>
                    </a:lnTo>
                    <a:close/>
                  </a:path>
                </a:pathLst>
              </a:custGeom>
              <a:solidFill>
                <a:srgbClr val="D4D4D4"/>
              </a:solidFill>
              <a:ln w="9525">
                <a:noFill/>
                <a:round/>
                <a:headEnd/>
                <a:tailEnd/>
              </a:ln>
            </p:spPr>
            <p:txBody>
              <a:bodyPr/>
              <a:lstStyle/>
              <a:p>
                <a:endParaRPr lang="en-US" sz="2000"/>
              </a:p>
            </p:txBody>
          </p:sp>
          <p:sp>
            <p:nvSpPr>
              <p:cNvPr id="581208" name="Freeform 600"/>
              <p:cNvSpPr>
                <a:spLocks/>
              </p:cNvSpPr>
              <p:nvPr/>
            </p:nvSpPr>
            <p:spPr bwMode="auto">
              <a:xfrm>
                <a:off x="3000" y="2116"/>
                <a:ext cx="131" cy="19"/>
              </a:xfrm>
              <a:custGeom>
                <a:avLst/>
                <a:gdLst/>
                <a:ahLst/>
                <a:cxnLst>
                  <a:cxn ang="0">
                    <a:pos x="131" y="9"/>
                  </a:cxn>
                  <a:cxn ang="0">
                    <a:pos x="131" y="19"/>
                  </a:cxn>
                  <a:cxn ang="0">
                    <a:pos x="0" y="10"/>
                  </a:cxn>
                  <a:cxn ang="0">
                    <a:pos x="0" y="0"/>
                  </a:cxn>
                  <a:cxn ang="0">
                    <a:pos x="131" y="9"/>
                  </a:cxn>
                </a:cxnLst>
                <a:rect l="0" t="0" r="r" b="b"/>
                <a:pathLst>
                  <a:path w="131" h="19">
                    <a:moveTo>
                      <a:pt x="131" y="9"/>
                    </a:moveTo>
                    <a:lnTo>
                      <a:pt x="131" y="19"/>
                    </a:lnTo>
                    <a:lnTo>
                      <a:pt x="0" y="10"/>
                    </a:lnTo>
                    <a:lnTo>
                      <a:pt x="0" y="0"/>
                    </a:lnTo>
                    <a:lnTo>
                      <a:pt x="131" y="9"/>
                    </a:lnTo>
                    <a:close/>
                  </a:path>
                </a:pathLst>
              </a:custGeom>
              <a:solidFill>
                <a:srgbClr val="D4D4D4"/>
              </a:solidFill>
              <a:ln w="9525">
                <a:noFill/>
                <a:round/>
                <a:headEnd/>
                <a:tailEnd/>
              </a:ln>
            </p:spPr>
            <p:txBody>
              <a:bodyPr/>
              <a:lstStyle/>
              <a:p>
                <a:endParaRPr lang="en-US" sz="2000"/>
              </a:p>
            </p:txBody>
          </p:sp>
          <p:sp>
            <p:nvSpPr>
              <p:cNvPr id="581209" name="Freeform 601"/>
              <p:cNvSpPr>
                <a:spLocks/>
              </p:cNvSpPr>
              <p:nvPr/>
            </p:nvSpPr>
            <p:spPr bwMode="auto">
              <a:xfrm>
                <a:off x="3000" y="2115"/>
                <a:ext cx="131" cy="20"/>
              </a:xfrm>
              <a:custGeom>
                <a:avLst/>
                <a:gdLst/>
                <a:ahLst/>
                <a:cxnLst>
                  <a:cxn ang="0">
                    <a:pos x="131" y="10"/>
                  </a:cxn>
                  <a:cxn ang="0">
                    <a:pos x="131" y="20"/>
                  </a:cxn>
                  <a:cxn ang="0">
                    <a:pos x="0" y="11"/>
                  </a:cxn>
                  <a:cxn ang="0">
                    <a:pos x="0" y="0"/>
                  </a:cxn>
                  <a:cxn ang="0">
                    <a:pos x="131" y="10"/>
                  </a:cxn>
                </a:cxnLst>
                <a:rect l="0" t="0" r="r" b="b"/>
                <a:pathLst>
                  <a:path w="131" h="20">
                    <a:moveTo>
                      <a:pt x="131" y="10"/>
                    </a:moveTo>
                    <a:lnTo>
                      <a:pt x="131" y="20"/>
                    </a:lnTo>
                    <a:lnTo>
                      <a:pt x="0" y="11"/>
                    </a:lnTo>
                    <a:lnTo>
                      <a:pt x="0" y="0"/>
                    </a:lnTo>
                    <a:lnTo>
                      <a:pt x="131" y="10"/>
                    </a:lnTo>
                    <a:close/>
                  </a:path>
                </a:pathLst>
              </a:custGeom>
              <a:solidFill>
                <a:srgbClr val="D4D4D4"/>
              </a:solidFill>
              <a:ln w="9525">
                <a:noFill/>
                <a:round/>
                <a:headEnd/>
                <a:tailEnd/>
              </a:ln>
            </p:spPr>
            <p:txBody>
              <a:bodyPr/>
              <a:lstStyle/>
              <a:p>
                <a:endParaRPr lang="en-US" sz="2000"/>
              </a:p>
            </p:txBody>
          </p:sp>
          <p:sp>
            <p:nvSpPr>
              <p:cNvPr id="581210" name="Freeform 602"/>
              <p:cNvSpPr>
                <a:spLocks/>
              </p:cNvSpPr>
              <p:nvPr/>
            </p:nvSpPr>
            <p:spPr bwMode="auto">
              <a:xfrm>
                <a:off x="3000" y="2115"/>
                <a:ext cx="131" cy="20"/>
              </a:xfrm>
              <a:custGeom>
                <a:avLst/>
                <a:gdLst/>
                <a:ahLst/>
                <a:cxnLst>
                  <a:cxn ang="0">
                    <a:pos x="131" y="9"/>
                  </a:cxn>
                  <a:cxn ang="0">
                    <a:pos x="131" y="20"/>
                  </a:cxn>
                  <a:cxn ang="0">
                    <a:pos x="0" y="10"/>
                  </a:cxn>
                  <a:cxn ang="0">
                    <a:pos x="0" y="0"/>
                  </a:cxn>
                  <a:cxn ang="0">
                    <a:pos x="131" y="9"/>
                  </a:cxn>
                </a:cxnLst>
                <a:rect l="0" t="0" r="r" b="b"/>
                <a:pathLst>
                  <a:path w="131" h="20">
                    <a:moveTo>
                      <a:pt x="131" y="9"/>
                    </a:moveTo>
                    <a:lnTo>
                      <a:pt x="131" y="20"/>
                    </a:lnTo>
                    <a:lnTo>
                      <a:pt x="0" y="10"/>
                    </a:lnTo>
                    <a:lnTo>
                      <a:pt x="0" y="0"/>
                    </a:lnTo>
                    <a:lnTo>
                      <a:pt x="131" y="9"/>
                    </a:lnTo>
                    <a:close/>
                  </a:path>
                </a:pathLst>
              </a:custGeom>
              <a:solidFill>
                <a:srgbClr val="D4D4D4"/>
              </a:solidFill>
              <a:ln w="9525">
                <a:noFill/>
                <a:round/>
                <a:headEnd/>
                <a:tailEnd/>
              </a:ln>
            </p:spPr>
            <p:txBody>
              <a:bodyPr/>
              <a:lstStyle/>
              <a:p>
                <a:endParaRPr lang="en-US" sz="2000"/>
              </a:p>
            </p:txBody>
          </p:sp>
          <p:sp>
            <p:nvSpPr>
              <p:cNvPr id="581211" name="Freeform 603"/>
              <p:cNvSpPr>
                <a:spLocks/>
              </p:cNvSpPr>
              <p:nvPr/>
            </p:nvSpPr>
            <p:spPr bwMode="auto">
              <a:xfrm>
                <a:off x="3000" y="2114"/>
                <a:ext cx="131" cy="21"/>
              </a:xfrm>
              <a:custGeom>
                <a:avLst/>
                <a:gdLst/>
                <a:ahLst/>
                <a:cxnLst>
                  <a:cxn ang="0">
                    <a:pos x="131" y="10"/>
                  </a:cxn>
                  <a:cxn ang="0">
                    <a:pos x="131" y="21"/>
                  </a:cxn>
                  <a:cxn ang="0">
                    <a:pos x="0" y="11"/>
                  </a:cxn>
                  <a:cxn ang="0">
                    <a:pos x="0" y="0"/>
                  </a:cxn>
                  <a:cxn ang="0">
                    <a:pos x="131" y="10"/>
                  </a:cxn>
                </a:cxnLst>
                <a:rect l="0" t="0" r="r" b="b"/>
                <a:pathLst>
                  <a:path w="131" h="21">
                    <a:moveTo>
                      <a:pt x="131" y="10"/>
                    </a:moveTo>
                    <a:lnTo>
                      <a:pt x="131" y="21"/>
                    </a:lnTo>
                    <a:lnTo>
                      <a:pt x="0" y="11"/>
                    </a:lnTo>
                    <a:lnTo>
                      <a:pt x="0" y="0"/>
                    </a:lnTo>
                    <a:lnTo>
                      <a:pt x="131" y="10"/>
                    </a:lnTo>
                    <a:close/>
                  </a:path>
                </a:pathLst>
              </a:custGeom>
              <a:solidFill>
                <a:srgbClr val="D4D4D4"/>
              </a:solidFill>
              <a:ln w="9525">
                <a:noFill/>
                <a:round/>
                <a:headEnd/>
                <a:tailEnd/>
              </a:ln>
            </p:spPr>
            <p:txBody>
              <a:bodyPr/>
              <a:lstStyle/>
              <a:p>
                <a:endParaRPr lang="en-US" sz="2000"/>
              </a:p>
            </p:txBody>
          </p:sp>
          <p:sp>
            <p:nvSpPr>
              <p:cNvPr id="581212" name="Freeform 604"/>
              <p:cNvSpPr>
                <a:spLocks/>
              </p:cNvSpPr>
              <p:nvPr/>
            </p:nvSpPr>
            <p:spPr bwMode="auto">
              <a:xfrm>
                <a:off x="3000" y="2114"/>
                <a:ext cx="131" cy="20"/>
              </a:xfrm>
              <a:custGeom>
                <a:avLst/>
                <a:gdLst/>
                <a:ahLst/>
                <a:cxnLst>
                  <a:cxn ang="0">
                    <a:pos x="131" y="10"/>
                  </a:cxn>
                  <a:cxn ang="0">
                    <a:pos x="131" y="20"/>
                  </a:cxn>
                  <a:cxn ang="0">
                    <a:pos x="0" y="11"/>
                  </a:cxn>
                  <a:cxn ang="0">
                    <a:pos x="0" y="0"/>
                  </a:cxn>
                  <a:cxn ang="0">
                    <a:pos x="131" y="10"/>
                  </a:cxn>
                </a:cxnLst>
                <a:rect l="0" t="0" r="r" b="b"/>
                <a:pathLst>
                  <a:path w="131" h="20">
                    <a:moveTo>
                      <a:pt x="131" y="10"/>
                    </a:moveTo>
                    <a:lnTo>
                      <a:pt x="131" y="20"/>
                    </a:lnTo>
                    <a:lnTo>
                      <a:pt x="0" y="11"/>
                    </a:lnTo>
                    <a:lnTo>
                      <a:pt x="0" y="0"/>
                    </a:lnTo>
                    <a:lnTo>
                      <a:pt x="131" y="10"/>
                    </a:lnTo>
                    <a:close/>
                  </a:path>
                </a:pathLst>
              </a:custGeom>
              <a:solidFill>
                <a:srgbClr val="D4D4D4"/>
              </a:solidFill>
              <a:ln w="9525">
                <a:noFill/>
                <a:round/>
                <a:headEnd/>
                <a:tailEnd/>
              </a:ln>
            </p:spPr>
            <p:txBody>
              <a:bodyPr/>
              <a:lstStyle/>
              <a:p>
                <a:endParaRPr lang="en-US" sz="2000"/>
              </a:p>
            </p:txBody>
          </p:sp>
          <p:sp>
            <p:nvSpPr>
              <p:cNvPr id="581213" name="Freeform 605"/>
              <p:cNvSpPr>
                <a:spLocks/>
              </p:cNvSpPr>
              <p:nvPr/>
            </p:nvSpPr>
            <p:spPr bwMode="auto">
              <a:xfrm>
                <a:off x="3000" y="2113"/>
                <a:ext cx="131" cy="21"/>
              </a:xfrm>
              <a:custGeom>
                <a:avLst/>
                <a:gdLst/>
                <a:ahLst/>
                <a:cxnLst>
                  <a:cxn ang="0">
                    <a:pos x="131" y="10"/>
                  </a:cxn>
                  <a:cxn ang="0">
                    <a:pos x="131" y="21"/>
                  </a:cxn>
                  <a:cxn ang="0">
                    <a:pos x="0" y="11"/>
                  </a:cxn>
                  <a:cxn ang="0">
                    <a:pos x="0" y="0"/>
                  </a:cxn>
                  <a:cxn ang="0">
                    <a:pos x="131" y="10"/>
                  </a:cxn>
                </a:cxnLst>
                <a:rect l="0" t="0" r="r" b="b"/>
                <a:pathLst>
                  <a:path w="131" h="21">
                    <a:moveTo>
                      <a:pt x="131" y="10"/>
                    </a:moveTo>
                    <a:lnTo>
                      <a:pt x="131" y="21"/>
                    </a:lnTo>
                    <a:lnTo>
                      <a:pt x="0" y="11"/>
                    </a:lnTo>
                    <a:lnTo>
                      <a:pt x="0" y="0"/>
                    </a:lnTo>
                    <a:lnTo>
                      <a:pt x="131" y="10"/>
                    </a:lnTo>
                    <a:close/>
                  </a:path>
                </a:pathLst>
              </a:custGeom>
              <a:solidFill>
                <a:srgbClr val="D4D4D4"/>
              </a:solidFill>
              <a:ln w="9525">
                <a:noFill/>
                <a:round/>
                <a:headEnd/>
                <a:tailEnd/>
              </a:ln>
            </p:spPr>
            <p:txBody>
              <a:bodyPr/>
              <a:lstStyle/>
              <a:p>
                <a:endParaRPr lang="en-US" sz="2000"/>
              </a:p>
            </p:txBody>
          </p:sp>
          <p:sp>
            <p:nvSpPr>
              <p:cNvPr id="581214" name="Freeform 606"/>
              <p:cNvSpPr>
                <a:spLocks/>
              </p:cNvSpPr>
              <p:nvPr/>
            </p:nvSpPr>
            <p:spPr bwMode="auto">
              <a:xfrm>
                <a:off x="3000" y="2112"/>
                <a:ext cx="131" cy="22"/>
              </a:xfrm>
              <a:custGeom>
                <a:avLst/>
                <a:gdLst/>
                <a:ahLst/>
                <a:cxnLst>
                  <a:cxn ang="0">
                    <a:pos x="131" y="11"/>
                  </a:cxn>
                  <a:cxn ang="0">
                    <a:pos x="131" y="22"/>
                  </a:cxn>
                  <a:cxn ang="0">
                    <a:pos x="0" y="11"/>
                  </a:cxn>
                  <a:cxn ang="0">
                    <a:pos x="0" y="0"/>
                  </a:cxn>
                  <a:cxn ang="0">
                    <a:pos x="131" y="11"/>
                  </a:cxn>
                </a:cxnLst>
                <a:rect l="0" t="0" r="r" b="b"/>
                <a:pathLst>
                  <a:path w="131" h="22">
                    <a:moveTo>
                      <a:pt x="131" y="11"/>
                    </a:moveTo>
                    <a:lnTo>
                      <a:pt x="131" y="22"/>
                    </a:lnTo>
                    <a:lnTo>
                      <a:pt x="0" y="11"/>
                    </a:lnTo>
                    <a:lnTo>
                      <a:pt x="0" y="0"/>
                    </a:lnTo>
                    <a:lnTo>
                      <a:pt x="131" y="11"/>
                    </a:lnTo>
                    <a:close/>
                  </a:path>
                </a:pathLst>
              </a:custGeom>
              <a:solidFill>
                <a:srgbClr val="D4D4D4"/>
              </a:solidFill>
              <a:ln w="9525">
                <a:noFill/>
                <a:round/>
                <a:headEnd/>
                <a:tailEnd/>
              </a:ln>
            </p:spPr>
            <p:txBody>
              <a:bodyPr/>
              <a:lstStyle/>
              <a:p>
                <a:endParaRPr lang="en-US" sz="2000"/>
              </a:p>
            </p:txBody>
          </p:sp>
          <p:sp>
            <p:nvSpPr>
              <p:cNvPr id="581215" name="Freeform 607"/>
              <p:cNvSpPr>
                <a:spLocks/>
              </p:cNvSpPr>
              <p:nvPr/>
            </p:nvSpPr>
            <p:spPr bwMode="auto">
              <a:xfrm>
                <a:off x="3000" y="2111"/>
                <a:ext cx="131" cy="23"/>
              </a:xfrm>
              <a:custGeom>
                <a:avLst/>
                <a:gdLst/>
                <a:ahLst/>
                <a:cxnLst>
                  <a:cxn ang="0">
                    <a:pos x="131" y="11"/>
                  </a:cxn>
                  <a:cxn ang="0">
                    <a:pos x="131" y="23"/>
                  </a:cxn>
                  <a:cxn ang="0">
                    <a:pos x="0" y="11"/>
                  </a:cxn>
                  <a:cxn ang="0">
                    <a:pos x="0" y="0"/>
                  </a:cxn>
                  <a:cxn ang="0">
                    <a:pos x="131" y="11"/>
                  </a:cxn>
                </a:cxnLst>
                <a:rect l="0" t="0" r="r" b="b"/>
                <a:pathLst>
                  <a:path w="131" h="23">
                    <a:moveTo>
                      <a:pt x="131" y="11"/>
                    </a:moveTo>
                    <a:lnTo>
                      <a:pt x="131" y="23"/>
                    </a:lnTo>
                    <a:lnTo>
                      <a:pt x="0" y="11"/>
                    </a:lnTo>
                    <a:lnTo>
                      <a:pt x="0" y="0"/>
                    </a:lnTo>
                    <a:lnTo>
                      <a:pt x="131" y="11"/>
                    </a:lnTo>
                    <a:close/>
                  </a:path>
                </a:pathLst>
              </a:custGeom>
              <a:solidFill>
                <a:srgbClr val="D4D4D4"/>
              </a:solidFill>
              <a:ln w="9525">
                <a:noFill/>
                <a:round/>
                <a:headEnd/>
                <a:tailEnd/>
              </a:ln>
            </p:spPr>
            <p:txBody>
              <a:bodyPr/>
              <a:lstStyle/>
              <a:p>
                <a:endParaRPr lang="en-US" sz="2000"/>
              </a:p>
            </p:txBody>
          </p:sp>
          <p:sp>
            <p:nvSpPr>
              <p:cNvPr id="581216" name="Freeform 608"/>
              <p:cNvSpPr>
                <a:spLocks/>
              </p:cNvSpPr>
              <p:nvPr/>
            </p:nvSpPr>
            <p:spPr bwMode="auto">
              <a:xfrm>
                <a:off x="3000" y="2111"/>
                <a:ext cx="131" cy="22"/>
              </a:xfrm>
              <a:custGeom>
                <a:avLst/>
                <a:gdLst/>
                <a:ahLst/>
                <a:cxnLst>
                  <a:cxn ang="0">
                    <a:pos x="131" y="11"/>
                  </a:cxn>
                  <a:cxn ang="0">
                    <a:pos x="131" y="22"/>
                  </a:cxn>
                  <a:cxn ang="0">
                    <a:pos x="0" y="11"/>
                  </a:cxn>
                  <a:cxn ang="0">
                    <a:pos x="0" y="0"/>
                  </a:cxn>
                  <a:cxn ang="0">
                    <a:pos x="131" y="11"/>
                  </a:cxn>
                </a:cxnLst>
                <a:rect l="0" t="0" r="r" b="b"/>
                <a:pathLst>
                  <a:path w="131" h="22">
                    <a:moveTo>
                      <a:pt x="131" y="11"/>
                    </a:moveTo>
                    <a:lnTo>
                      <a:pt x="131" y="22"/>
                    </a:lnTo>
                    <a:lnTo>
                      <a:pt x="0" y="11"/>
                    </a:lnTo>
                    <a:lnTo>
                      <a:pt x="0" y="0"/>
                    </a:lnTo>
                    <a:lnTo>
                      <a:pt x="131" y="11"/>
                    </a:lnTo>
                    <a:close/>
                  </a:path>
                </a:pathLst>
              </a:custGeom>
              <a:solidFill>
                <a:srgbClr val="D4D4D4"/>
              </a:solidFill>
              <a:ln w="9525">
                <a:noFill/>
                <a:round/>
                <a:headEnd/>
                <a:tailEnd/>
              </a:ln>
            </p:spPr>
            <p:txBody>
              <a:bodyPr/>
              <a:lstStyle/>
              <a:p>
                <a:endParaRPr lang="en-US" sz="2000"/>
              </a:p>
            </p:txBody>
          </p:sp>
          <p:sp>
            <p:nvSpPr>
              <p:cNvPr id="581217" name="Freeform 609"/>
              <p:cNvSpPr>
                <a:spLocks/>
              </p:cNvSpPr>
              <p:nvPr/>
            </p:nvSpPr>
            <p:spPr bwMode="auto">
              <a:xfrm>
                <a:off x="3000" y="2111"/>
                <a:ext cx="131" cy="22"/>
              </a:xfrm>
              <a:custGeom>
                <a:avLst/>
                <a:gdLst/>
                <a:ahLst/>
                <a:cxnLst>
                  <a:cxn ang="0">
                    <a:pos x="131" y="11"/>
                  </a:cxn>
                  <a:cxn ang="0">
                    <a:pos x="131" y="22"/>
                  </a:cxn>
                  <a:cxn ang="0">
                    <a:pos x="0" y="10"/>
                  </a:cxn>
                  <a:cxn ang="0">
                    <a:pos x="0" y="0"/>
                  </a:cxn>
                  <a:cxn ang="0">
                    <a:pos x="131" y="11"/>
                  </a:cxn>
                </a:cxnLst>
                <a:rect l="0" t="0" r="r" b="b"/>
                <a:pathLst>
                  <a:path w="131" h="22">
                    <a:moveTo>
                      <a:pt x="131" y="11"/>
                    </a:moveTo>
                    <a:lnTo>
                      <a:pt x="131" y="22"/>
                    </a:lnTo>
                    <a:lnTo>
                      <a:pt x="0" y="10"/>
                    </a:lnTo>
                    <a:lnTo>
                      <a:pt x="0" y="0"/>
                    </a:lnTo>
                    <a:lnTo>
                      <a:pt x="131" y="11"/>
                    </a:lnTo>
                    <a:close/>
                  </a:path>
                </a:pathLst>
              </a:custGeom>
              <a:solidFill>
                <a:srgbClr val="D4D4D4"/>
              </a:solidFill>
              <a:ln w="9525">
                <a:noFill/>
                <a:round/>
                <a:headEnd/>
                <a:tailEnd/>
              </a:ln>
            </p:spPr>
            <p:txBody>
              <a:bodyPr/>
              <a:lstStyle/>
              <a:p>
                <a:endParaRPr lang="en-US" sz="2000"/>
              </a:p>
            </p:txBody>
          </p:sp>
          <p:sp>
            <p:nvSpPr>
              <p:cNvPr id="581218" name="Freeform 610"/>
              <p:cNvSpPr>
                <a:spLocks/>
              </p:cNvSpPr>
              <p:nvPr/>
            </p:nvSpPr>
            <p:spPr bwMode="auto">
              <a:xfrm>
                <a:off x="3000" y="2110"/>
                <a:ext cx="131" cy="23"/>
              </a:xfrm>
              <a:custGeom>
                <a:avLst/>
                <a:gdLst/>
                <a:ahLst/>
                <a:cxnLst>
                  <a:cxn ang="0">
                    <a:pos x="131" y="12"/>
                  </a:cxn>
                  <a:cxn ang="0">
                    <a:pos x="131" y="23"/>
                  </a:cxn>
                  <a:cxn ang="0">
                    <a:pos x="0" y="10"/>
                  </a:cxn>
                  <a:cxn ang="0">
                    <a:pos x="0" y="0"/>
                  </a:cxn>
                  <a:cxn ang="0">
                    <a:pos x="131" y="12"/>
                  </a:cxn>
                </a:cxnLst>
                <a:rect l="0" t="0" r="r" b="b"/>
                <a:pathLst>
                  <a:path w="131" h="23">
                    <a:moveTo>
                      <a:pt x="131" y="12"/>
                    </a:moveTo>
                    <a:lnTo>
                      <a:pt x="131" y="23"/>
                    </a:lnTo>
                    <a:lnTo>
                      <a:pt x="0" y="10"/>
                    </a:lnTo>
                    <a:lnTo>
                      <a:pt x="0" y="0"/>
                    </a:lnTo>
                    <a:lnTo>
                      <a:pt x="131" y="12"/>
                    </a:lnTo>
                    <a:close/>
                  </a:path>
                </a:pathLst>
              </a:custGeom>
              <a:solidFill>
                <a:srgbClr val="D4D4D4"/>
              </a:solidFill>
              <a:ln w="9525">
                <a:noFill/>
                <a:round/>
                <a:headEnd/>
                <a:tailEnd/>
              </a:ln>
            </p:spPr>
            <p:txBody>
              <a:bodyPr/>
              <a:lstStyle/>
              <a:p>
                <a:endParaRPr lang="en-US" sz="2000"/>
              </a:p>
            </p:txBody>
          </p:sp>
          <p:sp>
            <p:nvSpPr>
              <p:cNvPr id="581219" name="Freeform 611"/>
              <p:cNvSpPr>
                <a:spLocks/>
              </p:cNvSpPr>
              <p:nvPr/>
            </p:nvSpPr>
            <p:spPr bwMode="auto">
              <a:xfrm>
                <a:off x="3000" y="2110"/>
                <a:ext cx="131" cy="22"/>
              </a:xfrm>
              <a:custGeom>
                <a:avLst/>
                <a:gdLst/>
                <a:ahLst/>
                <a:cxnLst>
                  <a:cxn ang="0">
                    <a:pos x="131" y="12"/>
                  </a:cxn>
                  <a:cxn ang="0">
                    <a:pos x="131" y="22"/>
                  </a:cxn>
                  <a:cxn ang="0">
                    <a:pos x="0" y="9"/>
                  </a:cxn>
                  <a:cxn ang="0">
                    <a:pos x="0" y="0"/>
                  </a:cxn>
                  <a:cxn ang="0">
                    <a:pos x="131" y="12"/>
                  </a:cxn>
                </a:cxnLst>
                <a:rect l="0" t="0" r="r" b="b"/>
                <a:pathLst>
                  <a:path w="131" h="22">
                    <a:moveTo>
                      <a:pt x="131" y="12"/>
                    </a:moveTo>
                    <a:lnTo>
                      <a:pt x="131" y="22"/>
                    </a:lnTo>
                    <a:lnTo>
                      <a:pt x="0" y="9"/>
                    </a:lnTo>
                    <a:lnTo>
                      <a:pt x="0" y="0"/>
                    </a:lnTo>
                    <a:lnTo>
                      <a:pt x="131" y="12"/>
                    </a:lnTo>
                    <a:close/>
                  </a:path>
                </a:pathLst>
              </a:custGeom>
              <a:solidFill>
                <a:srgbClr val="D4D4D4"/>
              </a:solidFill>
              <a:ln w="9525">
                <a:noFill/>
                <a:round/>
                <a:headEnd/>
                <a:tailEnd/>
              </a:ln>
            </p:spPr>
            <p:txBody>
              <a:bodyPr/>
              <a:lstStyle/>
              <a:p>
                <a:endParaRPr lang="en-US" sz="2000"/>
              </a:p>
            </p:txBody>
          </p:sp>
          <p:sp>
            <p:nvSpPr>
              <p:cNvPr id="581220" name="Freeform 612"/>
              <p:cNvSpPr>
                <a:spLocks/>
              </p:cNvSpPr>
              <p:nvPr/>
            </p:nvSpPr>
            <p:spPr bwMode="auto">
              <a:xfrm>
                <a:off x="3000" y="2108"/>
                <a:ext cx="131" cy="23"/>
              </a:xfrm>
              <a:custGeom>
                <a:avLst/>
                <a:gdLst/>
                <a:ahLst/>
                <a:cxnLst>
                  <a:cxn ang="0">
                    <a:pos x="131" y="13"/>
                  </a:cxn>
                  <a:cxn ang="0">
                    <a:pos x="131" y="23"/>
                  </a:cxn>
                  <a:cxn ang="0">
                    <a:pos x="0" y="11"/>
                  </a:cxn>
                  <a:cxn ang="0">
                    <a:pos x="0" y="0"/>
                  </a:cxn>
                  <a:cxn ang="0">
                    <a:pos x="131" y="13"/>
                  </a:cxn>
                </a:cxnLst>
                <a:rect l="0" t="0" r="r" b="b"/>
                <a:pathLst>
                  <a:path w="131" h="23">
                    <a:moveTo>
                      <a:pt x="131" y="13"/>
                    </a:moveTo>
                    <a:lnTo>
                      <a:pt x="131" y="23"/>
                    </a:lnTo>
                    <a:lnTo>
                      <a:pt x="0" y="11"/>
                    </a:lnTo>
                    <a:lnTo>
                      <a:pt x="0" y="0"/>
                    </a:lnTo>
                    <a:lnTo>
                      <a:pt x="131" y="13"/>
                    </a:lnTo>
                    <a:close/>
                  </a:path>
                </a:pathLst>
              </a:custGeom>
              <a:solidFill>
                <a:srgbClr val="D4D4D4"/>
              </a:solidFill>
              <a:ln w="9525">
                <a:noFill/>
                <a:round/>
                <a:headEnd/>
                <a:tailEnd/>
              </a:ln>
            </p:spPr>
            <p:txBody>
              <a:bodyPr/>
              <a:lstStyle/>
              <a:p>
                <a:endParaRPr lang="en-US" sz="2000"/>
              </a:p>
            </p:txBody>
          </p:sp>
          <p:sp>
            <p:nvSpPr>
              <p:cNvPr id="581221" name="Freeform 613"/>
              <p:cNvSpPr>
                <a:spLocks/>
              </p:cNvSpPr>
              <p:nvPr/>
            </p:nvSpPr>
            <p:spPr bwMode="auto">
              <a:xfrm>
                <a:off x="3000" y="2108"/>
                <a:ext cx="131" cy="23"/>
              </a:xfrm>
              <a:custGeom>
                <a:avLst/>
                <a:gdLst/>
                <a:ahLst/>
                <a:cxnLst>
                  <a:cxn ang="0">
                    <a:pos x="131" y="13"/>
                  </a:cxn>
                  <a:cxn ang="0">
                    <a:pos x="131" y="23"/>
                  </a:cxn>
                  <a:cxn ang="0">
                    <a:pos x="0" y="10"/>
                  </a:cxn>
                  <a:cxn ang="0">
                    <a:pos x="0" y="0"/>
                  </a:cxn>
                  <a:cxn ang="0">
                    <a:pos x="131" y="13"/>
                  </a:cxn>
                </a:cxnLst>
                <a:rect l="0" t="0" r="r" b="b"/>
                <a:pathLst>
                  <a:path w="131" h="23">
                    <a:moveTo>
                      <a:pt x="131" y="13"/>
                    </a:moveTo>
                    <a:lnTo>
                      <a:pt x="131" y="23"/>
                    </a:lnTo>
                    <a:lnTo>
                      <a:pt x="0" y="10"/>
                    </a:lnTo>
                    <a:lnTo>
                      <a:pt x="0" y="0"/>
                    </a:lnTo>
                    <a:lnTo>
                      <a:pt x="131" y="13"/>
                    </a:lnTo>
                    <a:close/>
                  </a:path>
                </a:pathLst>
              </a:custGeom>
              <a:solidFill>
                <a:srgbClr val="D4D4D4"/>
              </a:solidFill>
              <a:ln w="9525">
                <a:noFill/>
                <a:round/>
                <a:headEnd/>
                <a:tailEnd/>
              </a:ln>
            </p:spPr>
            <p:txBody>
              <a:bodyPr/>
              <a:lstStyle/>
              <a:p>
                <a:endParaRPr lang="en-US" sz="2000"/>
              </a:p>
            </p:txBody>
          </p:sp>
          <p:sp>
            <p:nvSpPr>
              <p:cNvPr id="581222" name="Freeform 614"/>
              <p:cNvSpPr>
                <a:spLocks/>
              </p:cNvSpPr>
              <p:nvPr/>
            </p:nvSpPr>
            <p:spPr bwMode="auto">
              <a:xfrm>
                <a:off x="3000" y="2107"/>
                <a:ext cx="131" cy="24"/>
              </a:xfrm>
              <a:custGeom>
                <a:avLst/>
                <a:gdLst/>
                <a:ahLst/>
                <a:cxnLst>
                  <a:cxn ang="0">
                    <a:pos x="131" y="13"/>
                  </a:cxn>
                  <a:cxn ang="0">
                    <a:pos x="131" y="24"/>
                  </a:cxn>
                  <a:cxn ang="0">
                    <a:pos x="0" y="11"/>
                  </a:cxn>
                  <a:cxn ang="0">
                    <a:pos x="0" y="0"/>
                  </a:cxn>
                  <a:cxn ang="0">
                    <a:pos x="131" y="13"/>
                  </a:cxn>
                </a:cxnLst>
                <a:rect l="0" t="0" r="r" b="b"/>
                <a:pathLst>
                  <a:path w="131" h="24">
                    <a:moveTo>
                      <a:pt x="131" y="13"/>
                    </a:moveTo>
                    <a:lnTo>
                      <a:pt x="131" y="24"/>
                    </a:lnTo>
                    <a:lnTo>
                      <a:pt x="0" y="11"/>
                    </a:lnTo>
                    <a:lnTo>
                      <a:pt x="0" y="0"/>
                    </a:lnTo>
                    <a:lnTo>
                      <a:pt x="131" y="13"/>
                    </a:lnTo>
                    <a:close/>
                  </a:path>
                </a:pathLst>
              </a:custGeom>
              <a:solidFill>
                <a:srgbClr val="D4D4D4"/>
              </a:solidFill>
              <a:ln w="9525">
                <a:noFill/>
                <a:round/>
                <a:headEnd/>
                <a:tailEnd/>
              </a:ln>
            </p:spPr>
            <p:txBody>
              <a:bodyPr/>
              <a:lstStyle/>
              <a:p>
                <a:endParaRPr lang="en-US" sz="2000"/>
              </a:p>
            </p:txBody>
          </p:sp>
          <p:sp>
            <p:nvSpPr>
              <p:cNvPr id="581223" name="Freeform 615"/>
              <p:cNvSpPr>
                <a:spLocks/>
              </p:cNvSpPr>
              <p:nvPr/>
            </p:nvSpPr>
            <p:spPr bwMode="auto">
              <a:xfrm>
                <a:off x="3000" y="2107"/>
                <a:ext cx="131" cy="24"/>
              </a:xfrm>
              <a:custGeom>
                <a:avLst/>
                <a:gdLst/>
                <a:ahLst/>
                <a:cxnLst>
                  <a:cxn ang="0">
                    <a:pos x="131" y="13"/>
                  </a:cxn>
                  <a:cxn ang="0">
                    <a:pos x="131" y="24"/>
                  </a:cxn>
                  <a:cxn ang="0">
                    <a:pos x="0" y="10"/>
                  </a:cxn>
                  <a:cxn ang="0">
                    <a:pos x="0" y="0"/>
                  </a:cxn>
                  <a:cxn ang="0">
                    <a:pos x="131" y="13"/>
                  </a:cxn>
                </a:cxnLst>
                <a:rect l="0" t="0" r="r" b="b"/>
                <a:pathLst>
                  <a:path w="131" h="24">
                    <a:moveTo>
                      <a:pt x="131" y="13"/>
                    </a:moveTo>
                    <a:lnTo>
                      <a:pt x="131" y="24"/>
                    </a:lnTo>
                    <a:lnTo>
                      <a:pt x="0" y="10"/>
                    </a:lnTo>
                    <a:lnTo>
                      <a:pt x="0" y="0"/>
                    </a:lnTo>
                    <a:lnTo>
                      <a:pt x="131" y="13"/>
                    </a:lnTo>
                    <a:close/>
                  </a:path>
                </a:pathLst>
              </a:custGeom>
              <a:solidFill>
                <a:srgbClr val="D4D4D4"/>
              </a:solidFill>
              <a:ln w="9525">
                <a:noFill/>
                <a:round/>
                <a:headEnd/>
                <a:tailEnd/>
              </a:ln>
            </p:spPr>
            <p:txBody>
              <a:bodyPr/>
              <a:lstStyle/>
              <a:p>
                <a:endParaRPr lang="en-US" sz="2000"/>
              </a:p>
            </p:txBody>
          </p:sp>
          <p:sp>
            <p:nvSpPr>
              <p:cNvPr id="581224" name="Freeform 616"/>
              <p:cNvSpPr>
                <a:spLocks/>
              </p:cNvSpPr>
              <p:nvPr/>
            </p:nvSpPr>
            <p:spPr bwMode="auto">
              <a:xfrm>
                <a:off x="3000" y="2106"/>
                <a:ext cx="131" cy="25"/>
              </a:xfrm>
              <a:custGeom>
                <a:avLst/>
                <a:gdLst/>
                <a:ahLst/>
                <a:cxnLst>
                  <a:cxn ang="0">
                    <a:pos x="131" y="14"/>
                  </a:cxn>
                  <a:cxn ang="0">
                    <a:pos x="131" y="25"/>
                  </a:cxn>
                  <a:cxn ang="0">
                    <a:pos x="0" y="11"/>
                  </a:cxn>
                  <a:cxn ang="0">
                    <a:pos x="0" y="0"/>
                  </a:cxn>
                  <a:cxn ang="0">
                    <a:pos x="131" y="14"/>
                  </a:cxn>
                </a:cxnLst>
                <a:rect l="0" t="0" r="r" b="b"/>
                <a:pathLst>
                  <a:path w="131" h="25">
                    <a:moveTo>
                      <a:pt x="131" y="14"/>
                    </a:moveTo>
                    <a:lnTo>
                      <a:pt x="131" y="25"/>
                    </a:lnTo>
                    <a:lnTo>
                      <a:pt x="0" y="11"/>
                    </a:lnTo>
                    <a:lnTo>
                      <a:pt x="0" y="0"/>
                    </a:lnTo>
                    <a:lnTo>
                      <a:pt x="131" y="14"/>
                    </a:lnTo>
                    <a:close/>
                  </a:path>
                </a:pathLst>
              </a:custGeom>
              <a:solidFill>
                <a:srgbClr val="D4D4D4"/>
              </a:solidFill>
              <a:ln w="9525">
                <a:noFill/>
                <a:round/>
                <a:headEnd/>
                <a:tailEnd/>
              </a:ln>
            </p:spPr>
            <p:txBody>
              <a:bodyPr/>
              <a:lstStyle/>
              <a:p>
                <a:endParaRPr lang="en-US" sz="2000"/>
              </a:p>
            </p:txBody>
          </p:sp>
          <p:sp>
            <p:nvSpPr>
              <p:cNvPr id="581225" name="Freeform 617"/>
              <p:cNvSpPr>
                <a:spLocks/>
              </p:cNvSpPr>
              <p:nvPr/>
            </p:nvSpPr>
            <p:spPr bwMode="auto">
              <a:xfrm>
                <a:off x="3000" y="2106"/>
                <a:ext cx="131" cy="23"/>
              </a:xfrm>
              <a:custGeom>
                <a:avLst/>
                <a:gdLst/>
                <a:ahLst/>
                <a:cxnLst>
                  <a:cxn ang="0">
                    <a:pos x="131" y="13"/>
                  </a:cxn>
                  <a:cxn ang="0">
                    <a:pos x="131" y="23"/>
                  </a:cxn>
                  <a:cxn ang="0">
                    <a:pos x="0" y="11"/>
                  </a:cxn>
                  <a:cxn ang="0">
                    <a:pos x="0" y="0"/>
                  </a:cxn>
                  <a:cxn ang="0">
                    <a:pos x="131" y="13"/>
                  </a:cxn>
                </a:cxnLst>
                <a:rect l="0" t="0" r="r" b="b"/>
                <a:pathLst>
                  <a:path w="131" h="23">
                    <a:moveTo>
                      <a:pt x="131" y="13"/>
                    </a:moveTo>
                    <a:lnTo>
                      <a:pt x="131" y="23"/>
                    </a:lnTo>
                    <a:lnTo>
                      <a:pt x="0" y="11"/>
                    </a:lnTo>
                    <a:lnTo>
                      <a:pt x="0" y="0"/>
                    </a:lnTo>
                    <a:lnTo>
                      <a:pt x="131" y="13"/>
                    </a:lnTo>
                    <a:close/>
                  </a:path>
                </a:pathLst>
              </a:custGeom>
              <a:solidFill>
                <a:srgbClr val="D4D4D4"/>
              </a:solidFill>
              <a:ln w="9525">
                <a:noFill/>
                <a:round/>
                <a:headEnd/>
                <a:tailEnd/>
              </a:ln>
            </p:spPr>
            <p:txBody>
              <a:bodyPr/>
              <a:lstStyle/>
              <a:p>
                <a:endParaRPr lang="en-US" sz="2000"/>
              </a:p>
            </p:txBody>
          </p:sp>
          <p:sp>
            <p:nvSpPr>
              <p:cNvPr id="581226" name="Freeform 618"/>
              <p:cNvSpPr>
                <a:spLocks/>
              </p:cNvSpPr>
              <p:nvPr/>
            </p:nvSpPr>
            <p:spPr bwMode="auto">
              <a:xfrm>
                <a:off x="3000" y="2105"/>
                <a:ext cx="131" cy="24"/>
              </a:xfrm>
              <a:custGeom>
                <a:avLst/>
                <a:gdLst/>
                <a:ahLst/>
                <a:cxnLst>
                  <a:cxn ang="0">
                    <a:pos x="131" y="14"/>
                  </a:cxn>
                  <a:cxn ang="0">
                    <a:pos x="131" y="24"/>
                  </a:cxn>
                  <a:cxn ang="0">
                    <a:pos x="0" y="11"/>
                  </a:cxn>
                  <a:cxn ang="0">
                    <a:pos x="0" y="0"/>
                  </a:cxn>
                  <a:cxn ang="0">
                    <a:pos x="131" y="14"/>
                  </a:cxn>
                </a:cxnLst>
                <a:rect l="0" t="0" r="r" b="b"/>
                <a:pathLst>
                  <a:path w="131" h="24">
                    <a:moveTo>
                      <a:pt x="131" y="14"/>
                    </a:moveTo>
                    <a:lnTo>
                      <a:pt x="131" y="24"/>
                    </a:lnTo>
                    <a:lnTo>
                      <a:pt x="0" y="11"/>
                    </a:lnTo>
                    <a:lnTo>
                      <a:pt x="0" y="0"/>
                    </a:lnTo>
                    <a:lnTo>
                      <a:pt x="131" y="14"/>
                    </a:lnTo>
                    <a:close/>
                  </a:path>
                </a:pathLst>
              </a:custGeom>
              <a:solidFill>
                <a:srgbClr val="EEEEEE"/>
              </a:solidFill>
              <a:ln w="9525">
                <a:noFill/>
                <a:round/>
                <a:headEnd/>
                <a:tailEnd/>
              </a:ln>
            </p:spPr>
            <p:txBody>
              <a:bodyPr/>
              <a:lstStyle/>
              <a:p>
                <a:endParaRPr lang="en-US" sz="2000"/>
              </a:p>
            </p:txBody>
          </p:sp>
          <p:sp>
            <p:nvSpPr>
              <p:cNvPr id="581227" name="Freeform 619"/>
              <p:cNvSpPr>
                <a:spLocks/>
              </p:cNvSpPr>
              <p:nvPr/>
            </p:nvSpPr>
            <p:spPr bwMode="auto">
              <a:xfrm>
                <a:off x="3000" y="2105"/>
                <a:ext cx="131" cy="24"/>
              </a:xfrm>
              <a:custGeom>
                <a:avLst/>
                <a:gdLst/>
                <a:ahLst/>
                <a:cxnLst>
                  <a:cxn ang="0">
                    <a:pos x="131" y="14"/>
                  </a:cxn>
                  <a:cxn ang="0">
                    <a:pos x="131" y="24"/>
                  </a:cxn>
                  <a:cxn ang="0">
                    <a:pos x="0" y="10"/>
                  </a:cxn>
                  <a:cxn ang="0">
                    <a:pos x="0" y="0"/>
                  </a:cxn>
                  <a:cxn ang="0">
                    <a:pos x="131" y="14"/>
                  </a:cxn>
                </a:cxnLst>
                <a:rect l="0" t="0" r="r" b="b"/>
                <a:pathLst>
                  <a:path w="131" h="24">
                    <a:moveTo>
                      <a:pt x="131" y="14"/>
                    </a:moveTo>
                    <a:lnTo>
                      <a:pt x="131" y="24"/>
                    </a:lnTo>
                    <a:lnTo>
                      <a:pt x="0" y="10"/>
                    </a:lnTo>
                    <a:lnTo>
                      <a:pt x="0" y="0"/>
                    </a:lnTo>
                    <a:lnTo>
                      <a:pt x="131" y="14"/>
                    </a:lnTo>
                    <a:close/>
                  </a:path>
                </a:pathLst>
              </a:custGeom>
              <a:solidFill>
                <a:srgbClr val="EEEEEE"/>
              </a:solidFill>
              <a:ln w="9525">
                <a:noFill/>
                <a:round/>
                <a:headEnd/>
                <a:tailEnd/>
              </a:ln>
            </p:spPr>
            <p:txBody>
              <a:bodyPr/>
              <a:lstStyle/>
              <a:p>
                <a:endParaRPr lang="en-US" sz="2000"/>
              </a:p>
            </p:txBody>
          </p:sp>
          <p:sp>
            <p:nvSpPr>
              <p:cNvPr id="581228" name="Freeform 620"/>
              <p:cNvSpPr>
                <a:spLocks/>
              </p:cNvSpPr>
              <p:nvPr/>
            </p:nvSpPr>
            <p:spPr bwMode="auto">
              <a:xfrm>
                <a:off x="3000" y="2105"/>
                <a:ext cx="131" cy="24"/>
              </a:xfrm>
              <a:custGeom>
                <a:avLst/>
                <a:gdLst/>
                <a:ahLst/>
                <a:cxnLst>
                  <a:cxn ang="0">
                    <a:pos x="131" y="14"/>
                  </a:cxn>
                  <a:cxn ang="0">
                    <a:pos x="131" y="24"/>
                  </a:cxn>
                  <a:cxn ang="0">
                    <a:pos x="0" y="9"/>
                  </a:cxn>
                  <a:cxn ang="0">
                    <a:pos x="0" y="0"/>
                  </a:cxn>
                  <a:cxn ang="0">
                    <a:pos x="131" y="14"/>
                  </a:cxn>
                </a:cxnLst>
                <a:rect l="0" t="0" r="r" b="b"/>
                <a:pathLst>
                  <a:path w="131" h="24">
                    <a:moveTo>
                      <a:pt x="131" y="14"/>
                    </a:moveTo>
                    <a:lnTo>
                      <a:pt x="131" y="24"/>
                    </a:lnTo>
                    <a:lnTo>
                      <a:pt x="0" y="9"/>
                    </a:lnTo>
                    <a:lnTo>
                      <a:pt x="0" y="0"/>
                    </a:lnTo>
                    <a:lnTo>
                      <a:pt x="131" y="14"/>
                    </a:lnTo>
                    <a:close/>
                  </a:path>
                </a:pathLst>
              </a:custGeom>
              <a:solidFill>
                <a:srgbClr val="EEEEEE"/>
              </a:solidFill>
              <a:ln w="9525">
                <a:noFill/>
                <a:round/>
                <a:headEnd/>
                <a:tailEnd/>
              </a:ln>
            </p:spPr>
            <p:txBody>
              <a:bodyPr/>
              <a:lstStyle/>
              <a:p>
                <a:endParaRPr lang="en-US" sz="2000"/>
              </a:p>
            </p:txBody>
          </p:sp>
          <p:sp>
            <p:nvSpPr>
              <p:cNvPr id="581229" name="Freeform 621"/>
              <p:cNvSpPr>
                <a:spLocks/>
              </p:cNvSpPr>
              <p:nvPr/>
            </p:nvSpPr>
            <p:spPr bwMode="auto">
              <a:xfrm>
                <a:off x="3000" y="2104"/>
                <a:ext cx="131" cy="24"/>
              </a:xfrm>
              <a:custGeom>
                <a:avLst/>
                <a:gdLst/>
                <a:ahLst/>
                <a:cxnLst>
                  <a:cxn ang="0">
                    <a:pos x="131" y="15"/>
                  </a:cxn>
                  <a:cxn ang="0">
                    <a:pos x="131" y="24"/>
                  </a:cxn>
                  <a:cxn ang="0">
                    <a:pos x="0" y="10"/>
                  </a:cxn>
                  <a:cxn ang="0">
                    <a:pos x="0" y="0"/>
                  </a:cxn>
                  <a:cxn ang="0">
                    <a:pos x="131" y="15"/>
                  </a:cxn>
                </a:cxnLst>
                <a:rect l="0" t="0" r="r" b="b"/>
                <a:pathLst>
                  <a:path w="131" h="24">
                    <a:moveTo>
                      <a:pt x="131" y="15"/>
                    </a:moveTo>
                    <a:lnTo>
                      <a:pt x="131" y="24"/>
                    </a:lnTo>
                    <a:lnTo>
                      <a:pt x="0" y="10"/>
                    </a:lnTo>
                    <a:lnTo>
                      <a:pt x="0" y="0"/>
                    </a:lnTo>
                    <a:lnTo>
                      <a:pt x="131" y="15"/>
                    </a:lnTo>
                    <a:close/>
                  </a:path>
                </a:pathLst>
              </a:custGeom>
              <a:solidFill>
                <a:srgbClr val="EEEEEE"/>
              </a:solidFill>
              <a:ln w="9525">
                <a:noFill/>
                <a:round/>
                <a:headEnd/>
                <a:tailEnd/>
              </a:ln>
            </p:spPr>
            <p:txBody>
              <a:bodyPr/>
              <a:lstStyle/>
              <a:p>
                <a:endParaRPr lang="en-US" sz="2000"/>
              </a:p>
            </p:txBody>
          </p:sp>
          <p:sp>
            <p:nvSpPr>
              <p:cNvPr id="581230" name="Freeform 622"/>
              <p:cNvSpPr>
                <a:spLocks/>
              </p:cNvSpPr>
              <p:nvPr/>
            </p:nvSpPr>
            <p:spPr bwMode="auto">
              <a:xfrm>
                <a:off x="3000" y="2103"/>
                <a:ext cx="131" cy="25"/>
              </a:xfrm>
              <a:custGeom>
                <a:avLst/>
                <a:gdLst/>
                <a:ahLst/>
                <a:cxnLst>
                  <a:cxn ang="0">
                    <a:pos x="131" y="15"/>
                  </a:cxn>
                  <a:cxn ang="0">
                    <a:pos x="131" y="25"/>
                  </a:cxn>
                  <a:cxn ang="0">
                    <a:pos x="0" y="11"/>
                  </a:cxn>
                  <a:cxn ang="0">
                    <a:pos x="0" y="0"/>
                  </a:cxn>
                  <a:cxn ang="0">
                    <a:pos x="131" y="15"/>
                  </a:cxn>
                </a:cxnLst>
                <a:rect l="0" t="0" r="r" b="b"/>
                <a:pathLst>
                  <a:path w="131" h="25">
                    <a:moveTo>
                      <a:pt x="131" y="15"/>
                    </a:moveTo>
                    <a:lnTo>
                      <a:pt x="131" y="25"/>
                    </a:lnTo>
                    <a:lnTo>
                      <a:pt x="0" y="11"/>
                    </a:lnTo>
                    <a:lnTo>
                      <a:pt x="0" y="0"/>
                    </a:lnTo>
                    <a:lnTo>
                      <a:pt x="131" y="15"/>
                    </a:lnTo>
                    <a:close/>
                  </a:path>
                </a:pathLst>
              </a:custGeom>
              <a:solidFill>
                <a:srgbClr val="EEEEEE"/>
              </a:solidFill>
              <a:ln w="9525">
                <a:noFill/>
                <a:round/>
                <a:headEnd/>
                <a:tailEnd/>
              </a:ln>
            </p:spPr>
            <p:txBody>
              <a:bodyPr/>
              <a:lstStyle/>
              <a:p>
                <a:endParaRPr lang="en-US" sz="2000"/>
              </a:p>
            </p:txBody>
          </p:sp>
          <p:sp>
            <p:nvSpPr>
              <p:cNvPr id="581231" name="Freeform 623"/>
              <p:cNvSpPr>
                <a:spLocks/>
              </p:cNvSpPr>
              <p:nvPr/>
            </p:nvSpPr>
            <p:spPr bwMode="auto">
              <a:xfrm>
                <a:off x="3000" y="2103"/>
                <a:ext cx="131" cy="25"/>
              </a:xfrm>
              <a:custGeom>
                <a:avLst/>
                <a:gdLst/>
                <a:ahLst/>
                <a:cxnLst>
                  <a:cxn ang="0">
                    <a:pos x="131" y="15"/>
                  </a:cxn>
                  <a:cxn ang="0">
                    <a:pos x="131" y="25"/>
                  </a:cxn>
                  <a:cxn ang="0">
                    <a:pos x="0" y="10"/>
                  </a:cxn>
                  <a:cxn ang="0">
                    <a:pos x="0" y="0"/>
                  </a:cxn>
                  <a:cxn ang="0">
                    <a:pos x="131" y="15"/>
                  </a:cxn>
                </a:cxnLst>
                <a:rect l="0" t="0" r="r" b="b"/>
                <a:pathLst>
                  <a:path w="131" h="25">
                    <a:moveTo>
                      <a:pt x="131" y="15"/>
                    </a:moveTo>
                    <a:lnTo>
                      <a:pt x="131" y="25"/>
                    </a:lnTo>
                    <a:lnTo>
                      <a:pt x="0" y="10"/>
                    </a:lnTo>
                    <a:lnTo>
                      <a:pt x="0" y="0"/>
                    </a:lnTo>
                    <a:lnTo>
                      <a:pt x="131" y="15"/>
                    </a:lnTo>
                    <a:close/>
                  </a:path>
                </a:pathLst>
              </a:custGeom>
              <a:solidFill>
                <a:srgbClr val="EEEEEE"/>
              </a:solidFill>
              <a:ln w="9525">
                <a:noFill/>
                <a:round/>
                <a:headEnd/>
                <a:tailEnd/>
              </a:ln>
            </p:spPr>
            <p:txBody>
              <a:bodyPr/>
              <a:lstStyle/>
              <a:p>
                <a:endParaRPr lang="en-US" sz="2000"/>
              </a:p>
            </p:txBody>
          </p:sp>
          <p:sp>
            <p:nvSpPr>
              <p:cNvPr id="581232" name="Freeform 624"/>
              <p:cNvSpPr>
                <a:spLocks/>
              </p:cNvSpPr>
              <p:nvPr/>
            </p:nvSpPr>
            <p:spPr bwMode="auto">
              <a:xfrm>
                <a:off x="3000" y="2101"/>
                <a:ext cx="131" cy="27"/>
              </a:xfrm>
              <a:custGeom>
                <a:avLst/>
                <a:gdLst/>
                <a:ahLst/>
                <a:cxnLst>
                  <a:cxn ang="0">
                    <a:pos x="131" y="17"/>
                  </a:cxn>
                  <a:cxn ang="0">
                    <a:pos x="131" y="27"/>
                  </a:cxn>
                  <a:cxn ang="0">
                    <a:pos x="0" y="11"/>
                  </a:cxn>
                  <a:cxn ang="0">
                    <a:pos x="0" y="0"/>
                  </a:cxn>
                  <a:cxn ang="0">
                    <a:pos x="131" y="17"/>
                  </a:cxn>
                </a:cxnLst>
                <a:rect l="0" t="0" r="r" b="b"/>
                <a:pathLst>
                  <a:path w="131" h="27">
                    <a:moveTo>
                      <a:pt x="131" y="17"/>
                    </a:moveTo>
                    <a:lnTo>
                      <a:pt x="131" y="27"/>
                    </a:lnTo>
                    <a:lnTo>
                      <a:pt x="0" y="11"/>
                    </a:lnTo>
                    <a:lnTo>
                      <a:pt x="0" y="0"/>
                    </a:lnTo>
                    <a:lnTo>
                      <a:pt x="131" y="17"/>
                    </a:lnTo>
                    <a:close/>
                  </a:path>
                </a:pathLst>
              </a:custGeom>
              <a:solidFill>
                <a:srgbClr val="EEEEEE"/>
              </a:solidFill>
              <a:ln w="9525">
                <a:noFill/>
                <a:round/>
                <a:headEnd/>
                <a:tailEnd/>
              </a:ln>
            </p:spPr>
            <p:txBody>
              <a:bodyPr/>
              <a:lstStyle/>
              <a:p>
                <a:endParaRPr lang="en-US" sz="2000"/>
              </a:p>
            </p:txBody>
          </p:sp>
          <p:sp>
            <p:nvSpPr>
              <p:cNvPr id="581233" name="Freeform 625"/>
              <p:cNvSpPr>
                <a:spLocks/>
              </p:cNvSpPr>
              <p:nvPr/>
            </p:nvSpPr>
            <p:spPr bwMode="auto">
              <a:xfrm>
                <a:off x="3000" y="2101"/>
                <a:ext cx="131" cy="26"/>
              </a:xfrm>
              <a:custGeom>
                <a:avLst/>
                <a:gdLst/>
                <a:ahLst/>
                <a:cxnLst>
                  <a:cxn ang="0">
                    <a:pos x="131" y="16"/>
                  </a:cxn>
                  <a:cxn ang="0">
                    <a:pos x="131" y="26"/>
                  </a:cxn>
                  <a:cxn ang="0">
                    <a:pos x="0" y="10"/>
                  </a:cxn>
                  <a:cxn ang="0">
                    <a:pos x="0" y="0"/>
                  </a:cxn>
                  <a:cxn ang="0">
                    <a:pos x="131" y="16"/>
                  </a:cxn>
                </a:cxnLst>
                <a:rect l="0" t="0" r="r" b="b"/>
                <a:pathLst>
                  <a:path w="131" h="26">
                    <a:moveTo>
                      <a:pt x="131" y="16"/>
                    </a:moveTo>
                    <a:lnTo>
                      <a:pt x="131" y="26"/>
                    </a:lnTo>
                    <a:lnTo>
                      <a:pt x="0" y="10"/>
                    </a:lnTo>
                    <a:lnTo>
                      <a:pt x="0" y="0"/>
                    </a:lnTo>
                    <a:lnTo>
                      <a:pt x="131" y="16"/>
                    </a:lnTo>
                    <a:close/>
                  </a:path>
                </a:pathLst>
              </a:custGeom>
              <a:solidFill>
                <a:srgbClr val="EEEEEE"/>
              </a:solidFill>
              <a:ln w="9525">
                <a:noFill/>
                <a:round/>
                <a:headEnd/>
                <a:tailEnd/>
              </a:ln>
            </p:spPr>
            <p:txBody>
              <a:bodyPr/>
              <a:lstStyle/>
              <a:p>
                <a:endParaRPr lang="en-US" sz="2000"/>
              </a:p>
            </p:txBody>
          </p:sp>
          <p:sp>
            <p:nvSpPr>
              <p:cNvPr id="581234" name="Freeform 626"/>
              <p:cNvSpPr>
                <a:spLocks/>
              </p:cNvSpPr>
              <p:nvPr/>
            </p:nvSpPr>
            <p:spPr bwMode="auto">
              <a:xfrm>
                <a:off x="3000" y="2101"/>
                <a:ext cx="131" cy="26"/>
              </a:xfrm>
              <a:custGeom>
                <a:avLst/>
                <a:gdLst/>
                <a:ahLst/>
                <a:cxnLst>
                  <a:cxn ang="0">
                    <a:pos x="131" y="16"/>
                  </a:cxn>
                  <a:cxn ang="0">
                    <a:pos x="131" y="26"/>
                  </a:cxn>
                  <a:cxn ang="0">
                    <a:pos x="0" y="10"/>
                  </a:cxn>
                  <a:cxn ang="0">
                    <a:pos x="0" y="0"/>
                  </a:cxn>
                  <a:cxn ang="0">
                    <a:pos x="131" y="16"/>
                  </a:cxn>
                </a:cxnLst>
                <a:rect l="0" t="0" r="r" b="b"/>
                <a:pathLst>
                  <a:path w="131" h="26">
                    <a:moveTo>
                      <a:pt x="131" y="16"/>
                    </a:moveTo>
                    <a:lnTo>
                      <a:pt x="131" y="26"/>
                    </a:lnTo>
                    <a:lnTo>
                      <a:pt x="0" y="10"/>
                    </a:lnTo>
                    <a:lnTo>
                      <a:pt x="0" y="0"/>
                    </a:lnTo>
                    <a:lnTo>
                      <a:pt x="131" y="16"/>
                    </a:lnTo>
                    <a:close/>
                  </a:path>
                </a:pathLst>
              </a:custGeom>
              <a:solidFill>
                <a:srgbClr val="FFFFFF"/>
              </a:solidFill>
              <a:ln w="9525">
                <a:noFill/>
                <a:round/>
                <a:headEnd/>
                <a:tailEnd/>
              </a:ln>
            </p:spPr>
            <p:txBody>
              <a:bodyPr/>
              <a:lstStyle/>
              <a:p>
                <a:endParaRPr lang="en-US" sz="2000"/>
              </a:p>
            </p:txBody>
          </p:sp>
          <p:sp>
            <p:nvSpPr>
              <p:cNvPr id="581235" name="Freeform 627"/>
              <p:cNvSpPr>
                <a:spLocks/>
              </p:cNvSpPr>
              <p:nvPr/>
            </p:nvSpPr>
            <p:spPr bwMode="auto">
              <a:xfrm>
                <a:off x="3000" y="2100"/>
                <a:ext cx="131" cy="26"/>
              </a:xfrm>
              <a:custGeom>
                <a:avLst/>
                <a:gdLst/>
                <a:ahLst/>
                <a:cxnLst>
                  <a:cxn ang="0">
                    <a:pos x="131" y="17"/>
                  </a:cxn>
                  <a:cxn ang="0">
                    <a:pos x="131" y="26"/>
                  </a:cxn>
                  <a:cxn ang="0">
                    <a:pos x="0" y="10"/>
                  </a:cxn>
                  <a:cxn ang="0">
                    <a:pos x="0" y="0"/>
                  </a:cxn>
                  <a:cxn ang="0">
                    <a:pos x="131" y="17"/>
                  </a:cxn>
                </a:cxnLst>
                <a:rect l="0" t="0" r="r" b="b"/>
                <a:pathLst>
                  <a:path w="131" h="26">
                    <a:moveTo>
                      <a:pt x="131" y="17"/>
                    </a:moveTo>
                    <a:lnTo>
                      <a:pt x="131" y="26"/>
                    </a:lnTo>
                    <a:lnTo>
                      <a:pt x="0" y="10"/>
                    </a:lnTo>
                    <a:lnTo>
                      <a:pt x="0" y="0"/>
                    </a:lnTo>
                    <a:lnTo>
                      <a:pt x="131" y="17"/>
                    </a:lnTo>
                    <a:close/>
                  </a:path>
                </a:pathLst>
              </a:custGeom>
              <a:solidFill>
                <a:srgbClr val="FFFFFF"/>
              </a:solidFill>
              <a:ln w="9525">
                <a:noFill/>
                <a:round/>
                <a:headEnd/>
                <a:tailEnd/>
              </a:ln>
            </p:spPr>
            <p:txBody>
              <a:bodyPr/>
              <a:lstStyle/>
              <a:p>
                <a:endParaRPr lang="en-US" sz="2000"/>
              </a:p>
            </p:txBody>
          </p:sp>
          <p:sp>
            <p:nvSpPr>
              <p:cNvPr id="581236" name="Freeform 628"/>
              <p:cNvSpPr>
                <a:spLocks/>
              </p:cNvSpPr>
              <p:nvPr/>
            </p:nvSpPr>
            <p:spPr bwMode="auto">
              <a:xfrm>
                <a:off x="3000" y="2099"/>
                <a:ext cx="131" cy="27"/>
              </a:xfrm>
              <a:custGeom>
                <a:avLst/>
                <a:gdLst/>
                <a:ahLst/>
                <a:cxnLst>
                  <a:cxn ang="0">
                    <a:pos x="131" y="18"/>
                  </a:cxn>
                  <a:cxn ang="0">
                    <a:pos x="131" y="27"/>
                  </a:cxn>
                  <a:cxn ang="0">
                    <a:pos x="0" y="11"/>
                  </a:cxn>
                  <a:cxn ang="0">
                    <a:pos x="0" y="0"/>
                  </a:cxn>
                  <a:cxn ang="0">
                    <a:pos x="131" y="18"/>
                  </a:cxn>
                </a:cxnLst>
                <a:rect l="0" t="0" r="r" b="b"/>
                <a:pathLst>
                  <a:path w="131" h="27">
                    <a:moveTo>
                      <a:pt x="131" y="18"/>
                    </a:moveTo>
                    <a:lnTo>
                      <a:pt x="131" y="27"/>
                    </a:lnTo>
                    <a:lnTo>
                      <a:pt x="0" y="11"/>
                    </a:lnTo>
                    <a:lnTo>
                      <a:pt x="0" y="0"/>
                    </a:lnTo>
                    <a:lnTo>
                      <a:pt x="131" y="18"/>
                    </a:lnTo>
                    <a:close/>
                  </a:path>
                </a:pathLst>
              </a:custGeom>
              <a:solidFill>
                <a:srgbClr val="FFFFFF"/>
              </a:solidFill>
              <a:ln w="9525">
                <a:noFill/>
                <a:round/>
                <a:headEnd/>
                <a:tailEnd/>
              </a:ln>
            </p:spPr>
            <p:txBody>
              <a:bodyPr/>
              <a:lstStyle/>
              <a:p>
                <a:endParaRPr lang="en-US" sz="2000"/>
              </a:p>
            </p:txBody>
          </p:sp>
          <p:sp>
            <p:nvSpPr>
              <p:cNvPr id="581237" name="Freeform 629"/>
              <p:cNvSpPr>
                <a:spLocks/>
              </p:cNvSpPr>
              <p:nvPr/>
            </p:nvSpPr>
            <p:spPr bwMode="auto">
              <a:xfrm>
                <a:off x="3000" y="2099"/>
                <a:ext cx="131" cy="27"/>
              </a:xfrm>
              <a:custGeom>
                <a:avLst/>
                <a:gdLst/>
                <a:ahLst/>
                <a:cxnLst>
                  <a:cxn ang="0">
                    <a:pos x="0" y="9"/>
                  </a:cxn>
                  <a:cxn ang="0">
                    <a:pos x="0" y="0"/>
                  </a:cxn>
                  <a:cxn ang="0">
                    <a:pos x="131" y="18"/>
                  </a:cxn>
                  <a:cxn ang="0">
                    <a:pos x="131" y="27"/>
                  </a:cxn>
                  <a:cxn ang="0">
                    <a:pos x="0" y="9"/>
                  </a:cxn>
                </a:cxnLst>
                <a:rect l="0" t="0" r="r" b="b"/>
                <a:pathLst>
                  <a:path w="131" h="27">
                    <a:moveTo>
                      <a:pt x="0" y="9"/>
                    </a:moveTo>
                    <a:lnTo>
                      <a:pt x="0" y="0"/>
                    </a:lnTo>
                    <a:lnTo>
                      <a:pt x="131" y="18"/>
                    </a:lnTo>
                    <a:lnTo>
                      <a:pt x="131" y="27"/>
                    </a:lnTo>
                    <a:lnTo>
                      <a:pt x="0" y="9"/>
                    </a:lnTo>
                    <a:close/>
                  </a:path>
                </a:pathLst>
              </a:custGeom>
              <a:solidFill>
                <a:srgbClr val="FFFFFF"/>
              </a:solidFill>
              <a:ln w="9525">
                <a:noFill/>
                <a:round/>
                <a:headEnd/>
                <a:tailEnd/>
              </a:ln>
            </p:spPr>
            <p:txBody>
              <a:bodyPr/>
              <a:lstStyle/>
              <a:p>
                <a:endParaRPr lang="en-US" sz="2000"/>
              </a:p>
            </p:txBody>
          </p:sp>
          <p:grpSp>
            <p:nvGrpSpPr>
              <p:cNvPr id="11" name="Group 630"/>
              <p:cNvGrpSpPr>
                <a:grpSpLocks/>
              </p:cNvGrpSpPr>
              <p:nvPr/>
            </p:nvGrpSpPr>
            <p:grpSpPr bwMode="auto">
              <a:xfrm>
                <a:off x="1974" y="2727"/>
                <a:ext cx="1589" cy="461"/>
                <a:chOff x="1974" y="2659"/>
                <a:chExt cx="1589" cy="461"/>
              </a:xfrm>
            </p:grpSpPr>
            <p:sp>
              <p:nvSpPr>
                <p:cNvPr id="581239" name="Line 631"/>
                <p:cNvSpPr>
                  <a:spLocks noChangeShapeType="1"/>
                </p:cNvSpPr>
                <p:nvPr/>
              </p:nvSpPr>
              <p:spPr bwMode="auto">
                <a:xfrm flipV="1">
                  <a:off x="3127" y="2659"/>
                  <a:ext cx="1" cy="173"/>
                </a:xfrm>
                <a:prstGeom prst="line">
                  <a:avLst/>
                </a:prstGeom>
                <a:noFill/>
                <a:ln w="0">
                  <a:solidFill>
                    <a:srgbClr val="000000"/>
                  </a:solidFill>
                  <a:round/>
                  <a:headEnd/>
                  <a:tailEnd/>
                </a:ln>
              </p:spPr>
              <p:txBody>
                <a:bodyPr/>
                <a:lstStyle/>
                <a:p>
                  <a:endParaRPr lang="en-US" sz="2000"/>
                </a:p>
              </p:txBody>
            </p:sp>
            <p:sp>
              <p:nvSpPr>
                <p:cNvPr id="581240" name="Line 632"/>
                <p:cNvSpPr>
                  <a:spLocks noChangeShapeType="1"/>
                </p:cNvSpPr>
                <p:nvPr/>
              </p:nvSpPr>
              <p:spPr bwMode="auto">
                <a:xfrm flipV="1">
                  <a:off x="3562" y="2659"/>
                  <a:ext cx="1" cy="173"/>
                </a:xfrm>
                <a:prstGeom prst="line">
                  <a:avLst/>
                </a:prstGeom>
                <a:noFill/>
                <a:ln w="0">
                  <a:solidFill>
                    <a:srgbClr val="000000"/>
                  </a:solidFill>
                  <a:round/>
                  <a:headEnd/>
                  <a:tailEnd/>
                </a:ln>
              </p:spPr>
              <p:txBody>
                <a:bodyPr/>
                <a:lstStyle/>
                <a:p>
                  <a:endParaRPr lang="en-US" sz="2000"/>
                </a:p>
              </p:txBody>
            </p:sp>
            <p:sp>
              <p:nvSpPr>
                <p:cNvPr id="581241" name="Rectangle 633"/>
                <p:cNvSpPr>
                  <a:spLocks noChangeArrowheads="1"/>
                </p:cNvSpPr>
                <p:nvPr/>
              </p:nvSpPr>
              <p:spPr bwMode="auto">
                <a:xfrm>
                  <a:off x="1974" y="2904"/>
                  <a:ext cx="1589" cy="19"/>
                </a:xfrm>
                <a:prstGeom prst="rect">
                  <a:avLst/>
                </a:prstGeom>
                <a:solidFill>
                  <a:srgbClr val="6E6E6E"/>
                </a:solidFill>
                <a:ln w="9525">
                  <a:noFill/>
                  <a:miter lim="800000"/>
                  <a:headEnd/>
                  <a:tailEnd/>
                </a:ln>
              </p:spPr>
              <p:txBody>
                <a:bodyPr/>
                <a:lstStyle/>
                <a:p>
                  <a:endParaRPr lang="en-US" sz="2000"/>
                </a:p>
              </p:txBody>
            </p:sp>
            <p:sp>
              <p:nvSpPr>
                <p:cNvPr id="581242" name="Rectangle 634"/>
                <p:cNvSpPr>
                  <a:spLocks noChangeArrowheads="1"/>
                </p:cNvSpPr>
                <p:nvPr/>
              </p:nvSpPr>
              <p:spPr bwMode="auto">
                <a:xfrm>
                  <a:off x="1974" y="2904"/>
                  <a:ext cx="1589" cy="19"/>
                </a:xfrm>
                <a:prstGeom prst="rect">
                  <a:avLst/>
                </a:prstGeom>
                <a:solidFill>
                  <a:srgbClr val="6E6E6E"/>
                </a:solidFill>
                <a:ln w="9525">
                  <a:noFill/>
                  <a:miter lim="800000"/>
                  <a:headEnd/>
                  <a:tailEnd/>
                </a:ln>
              </p:spPr>
              <p:txBody>
                <a:bodyPr/>
                <a:lstStyle/>
                <a:p>
                  <a:endParaRPr lang="en-US" sz="2000"/>
                </a:p>
              </p:txBody>
            </p:sp>
            <p:sp>
              <p:nvSpPr>
                <p:cNvPr id="581243" name="Rectangle 635"/>
                <p:cNvSpPr>
                  <a:spLocks noChangeArrowheads="1"/>
                </p:cNvSpPr>
                <p:nvPr/>
              </p:nvSpPr>
              <p:spPr bwMode="auto">
                <a:xfrm>
                  <a:off x="1974" y="2905"/>
                  <a:ext cx="1589" cy="18"/>
                </a:xfrm>
                <a:prstGeom prst="rect">
                  <a:avLst/>
                </a:prstGeom>
                <a:solidFill>
                  <a:srgbClr val="6E6E6E"/>
                </a:solidFill>
                <a:ln w="9525">
                  <a:noFill/>
                  <a:miter lim="800000"/>
                  <a:headEnd/>
                  <a:tailEnd/>
                </a:ln>
              </p:spPr>
              <p:txBody>
                <a:bodyPr/>
                <a:lstStyle/>
                <a:p>
                  <a:endParaRPr lang="en-US" sz="2000"/>
                </a:p>
              </p:txBody>
            </p:sp>
            <p:sp>
              <p:nvSpPr>
                <p:cNvPr id="581244" name="Rectangle 636"/>
                <p:cNvSpPr>
                  <a:spLocks noChangeArrowheads="1"/>
                </p:cNvSpPr>
                <p:nvPr/>
              </p:nvSpPr>
              <p:spPr bwMode="auto">
                <a:xfrm>
                  <a:off x="1974" y="2905"/>
                  <a:ext cx="1589" cy="19"/>
                </a:xfrm>
                <a:prstGeom prst="rect">
                  <a:avLst/>
                </a:prstGeom>
                <a:solidFill>
                  <a:srgbClr val="6E6E6E"/>
                </a:solidFill>
                <a:ln w="9525">
                  <a:noFill/>
                  <a:miter lim="800000"/>
                  <a:headEnd/>
                  <a:tailEnd/>
                </a:ln>
              </p:spPr>
              <p:txBody>
                <a:bodyPr/>
                <a:lstStyle/>
                <a:p>
                  <a:endParaRPr lang="en-US" sz="2000"/>
                </a:p>
              </p:txBody>
            </p:sp>
            <p:sp>
              <p:nvSpPr>
                <p:cNvPr id="581245" name="Rectangle 637"/>
                <p:cNvSpPr>
                  <a:spLocks noChangeArrowheads="1"/>
                </p:cNvSpPr>
                <p:nvPr/>
              </p:nvSpPr>
              <p:spPr bwMode="auto">
                <a:xfrm>
                  <a:off x="1974" y="2905"/>
                  <a:ext cx="1589" cy="19"/>
                </a:xfrm>
                <a:prstGeom prst="rect">
                  <a:avLst/>
                </a:prstGeom>
                <a:solidFill>
                  <a:srgbClr val="6E6E6E"/>
                </a:solidFill>
                <a:ln w="9525">
                  <a:noFill/>
                  <a:miter lim="800000"/>
                  <a:headEnd/>
                  <a:tailEnd/>
                </a:ln>
              </p:spPr>
              <p:txBody>
                <a:bodyPr/>
                <a:lstStyle/>
                <a:p>
                  <a:endParaRPr lang="en-US" sz="2000"/>
                </a:p>
              </p:txBody>
            </p:sp>
            <p:sp>
              <p:nvSpPr>
                <p:cNvPr id="581246" name="Rectangle 638"/>
                <p:cNvSpPr>
                  <a:spLocks noChangeArrowheads="1"/>
                </p:cNvSpPr>
                <p:nvPr/>
              </p:nvSpPr>
              <p:spPr bwMode="auto">
                <a:xfrm>
                  <a:off x="1974" y="2905"/>
                  <a:ext cx="1589" cy="20"/>
                </a:xfrm>
                <a:prstGeom prst="rect">
                  <a:avLst/>
                </a:prstGeom>
                <a:solidFill>
                  <a:srgbClr val="6E6E6E"/>
                </a:solidFill>
                <a:ln w="9525">
                  <a:noFill/>
                  <a:miter lim="800000"/>
                  <a:headEnd/>
                  <a:tailEnd/>
                </a:ln>
              </p:spPr>
              <p:txBody>
                <a:bodyPr/>
                <a:lstStyle/>
                <a:p>
                  <a:endParaRPr lang="en-US" sz="2000"/>
                </a:p>
              </p:txBody>
            </p:sp>
            <p:sp>
              <p:nvSpPr>
                <p:cNvPr id="581247" name="Rectangle 639"/>
                <p:cNvSpPr>
                  <a:spLocks noChangeArrowheads="1"/>
                </p:cNvSpPr>
                <p:nvPr/>
              </p:nvSpPr>
              <p:spPr bwMode="auto">
                <a:xfrm>
                  <a:off x="1974" y="2906"/>
                  <a:ext cx="1589" cy="19"/>
                </a:xfrm>
                <a:prstGeom prst="rect">
                  <a:avLst/>
                </a:prstGeom>
                <a:solidFill>
                  <a:srgbClr val="6E6E6E"/>
                </a:solidFill>
                <a:ln w="9525">
                  <a:noFill/>
                  <a:miter lim="800000"/>
                  <a:headEnd/>
                  <a:tailEnd/>
                </a:ln>
              </p:spPr>
              <p:txBody>
                <a:bodyPr/>
                <a:lstStyle/>
                <a:p>
                  <a:endParaRPr lang="en-US" sz="2000"/>
                </a:p>
              </p:txBody>
            </p:sp>
            <p:sp>
              <p:nvSpPr>
                <p:cNvPr id="581248" name="Rectangle 640"/>
                <p:cNvSpPr>
                  <a:spLocks noChangeArrowheads="1"/>
                </p:cNvSpPr>
                <p:nvPr/>
              </p:nvSpPr>
              <p:spPr bwMode="auto">
                <a:xfrm>
                  <a:off x="1974" y="2906"/>
                  <a:ext cx="1589" cy="20"/>
                </a:xfrm>
                <a:prstGeom prst="rect">
                  <a:avLst/>
                </a:prstGeom>
                <a:solidFill>
                  <a:srgbClr val="6E6E6E"/>
                </a:solidFill>
                <a:ln w="9525">
                  <a:noFill/>
                  <a:miter lim="800000"/>
                  <a:headEnd/>
                  <a:tailEnd/>
                </a:ln>
              </p:spPr>
              <p:txBody>
                <a:bodyPr/>
                <a:lstStyle/>
                <a:p>
                  <a:endParaRPr lang="en-US" sz="2000"/>
                </a:p>
              </p:txBody>
            </p:sp>
            <p:sp>
              <p:nvSpPr>
                <p:cNvPr id="581249" name="Rectangle 641"/>
                <p:cNvSpPr>
                  <a:spLocks noChangeArrowheads="1"/>
                </p:cNvSpPr>
                <p:nvPr/>
              </p:nvSpPr>
              <p:spPr bwMode="auto">
                <a:xfrm>
                  <a:off x="1974" y="2907"/>
                  <a:ext cx="1589" cy="19"/>
                </a:xfrm>
                <a:prstGeom prst="rect">
                  <a:avLst/>
                </a:prstGeom>
                <a:solidFill>
                  <a:srgbClr val="797979"/>
                </a:solidFill>
                <a:ln w="9525">
                  <a:noFill/>
                  <a:miter lim="800000"/>
                  <a:headEnd/>
                  <a:tailEnd/>
                </a:ln>
              </p:spPr>
              <p:txBody>
                <a:bodyPr/>
                <a:lstStyle/>
                <a:p>
                  <a:endParaRPr lang="en-US" sz="2000"/>
                </a:p>
              </p:txBody>
            </p:sp>
            <p:sp>
              <p:nvSpPr>
                <p:cNvPr id="581250" name="Rectangle 642"/>
                <p:cNvSpPr>
                  <a:spLocks noChangeArrowheads="1"/>
                </p:cNvSpPr>
                <p:nvPr/>
              </p:nvSpPr>
              <p:spPr bwMode="auto">
                <a:xfrm>
                  <a:off x="1974" y="2907"/>
                  <a:ext cx="1589" cy="20"/>
                </a:xfrm>
                <a:prstGeom prst="rect">
                  <a:avLst/>
                </a:prstGeom>
                <a:solidFill>
                  <a:srgbClr val="797979"/>
                </a:solidFill>
                <a:ln w="9525">
                  <a:noFill/>
                  <a:miter lim="800000"/>
                  <a:headEnd/>
                  <a:tailEnd/>
                </a:ln>
              </p:spPr>
              <p:txBody>
                <a:bodyPr/>
                <a:lstStyle/>
                <a:p>
                  <a:endParaRPr lang="en-US" sz="2000"/>
                </a:p>
              </p:txBody>
            </p:sp>
            <p:sp>
              <p:nvSpPr>
                <p:cNvPr id="581251" name="Rectangle 643"/>
                <p:cNvSpPr>
                  <a:spLocks noChangeArrowheads="1"/>
                </p:cNvSpPr>
                <p:nvPr/>
              </p:nvSpPr>
              <p:spPr bwMode="auto">
                <a:xfrm>
                  <a:off x="1974" y="2908"/>
                  <a:ext cx="1589" cy="19"/>
                </a:xfrm>
                <a:prstGeom prst="rect">
                  <a:avLst/>
                </a:prstGeom>
                <a:solidFill>
                  <a:srgbClr val="797979"/>
                </a:solidFill>
                <a:ln w="9525">
                  <a:noFill/>
                  <a:miter lim="800000"/>
                  <a:headEnd/>
                  <a:tailEnd/>
                </a:ln>
              </p:spPr>
              <p:txBody>
                <a:bodyPr/>
                <a:lstStyle/>
                <a:p>
                  <a:endParaRPr lang="en-US" sz="2000"/>
                </a:p>
              </p:txBody>
            </p:sp>
            <p:sp>
              <p:nvSpPr>
                <p:cNvPr id="581252" name="Rectangle 644"/>
                <p:cNvSpPr>
                  <a:spLocks noChangeArrowheads="1"/>
                </p:cNvSpPr>
                <p:nvPr/>
              </p:nvSpPr>
              <p:spPr bwMode="auto">
                <a:xfrm>
                  <a:off x="1974" y="2908"/>
                  <a:ext cx="1589" cy="20"/>
                </a:xfrm>
                <a:prstGeom prst="rect">
                  <a:avLst/>
                </a:prstGeom>
                <a:solidFill>
                  <a:srgbClr val="797979"/>
                </a:solidFill>
                <a:ln w="9525">
                  <a:noFill/>
                  <a:miter lim="800000"/>
                  <a:headEnd/>
                  <a:tailEnd/>
                </a:ln>
              </p:spPr>
              <p:txBody>
                <a:bodyPr/>
                <a:lstStyle/>
                <a:p>
                  <a:endParaRPr lang="en-US" sz="2000"/>
                </a:p>
              </p:txBody>
            </p:sp>
            <p:sp>
              <p:nvSpPr>
                <p:cNvPr id="581253" name="Rectangle 645"/>
                <p:cNvSpPr>
                  <a:spLocks noChangeArrowheads="1"/>
                </p:cNvSpPr>
                <p:nvPr/>
              </p:nvSpPr>
              <p:spPr bwMode="auto">
                <a:xfrm>
                  <a:off x="1974" y="2908"/>
                  <a:ext cx="1589" cy="20"/>
                </a:xfrm>
                <a:prstGeom prst="rect">
                  <a:avLst/>
                </a:prstGeom>
                <a:solidFill>
                  <a:srgbClr val="797979"/>
                </a:solidFill>
                <a:ln w="9525">
                  <a:noFill/>
                  <a:miter lim="800000"/>
                  <a:headEnd/>
                  <a:tailEnd/>
                </a:ln>
              </p:spPr>
              <p:txBody>
                <a:bodyPr/>
                <a:lstStyle/>
                <a:p>
                  <a:endParaRPr lang="en-US" sz="2000"/>
                </a:p>
              </p:txBody>
            </p:sp>
            <p:sp>
              <p:nvSpPr>
                <p:cNvPr id="581254" name="Rectangle 646"/>
                <p:cNvSpPr>
                  <a:spLocks noChangeArrowheads="1"/>
                </p:cNvSpPr>
                <p:nvPr/>
              </p:nvSpPr>
              <p:spPr bwMode="auto">
                <a:xfrm>
                  <a:off x="1974" y="2908"/>
                  <a:ext cx="1589" cy="20"/>
                </a:xfrm>
                <a:prstGeom prst="rect">
                  <a:avLst/>
                </a:prstGeom>
                <a:solidFill>
                  <a:srgbClr val="797979"/>
                </a:solidFill>
                <a:ln w="9525">
                  <a:noFill/>
                  <a:miter lim="800000"/>
                  <a:headEnd/>
                  <a:tailEnd/>
                </a:ln>
              </p:spPr>
              <p:txBody>
                <a:bodyPr/>
                <a:lstStyle/>
                <a:p>
                  <a:endParaRPr lang="en-US" sz="2000"/>
                </a:p>
              </p:txBody>
            </p:sp>
            <p:sp>
              <p:nvSpPr>
                <p:cNvPr id="581255" name="Rectangle 647"/>
                <p:cNvSpPr>
                  <a:spLocks noChangeArrowheads="1"/>
                </p:cNvSpPr>
                <p:nvPr/>
              </p:nvSpPr>
              <p:spPr bwMode="auto">
                <a:xfrm>
                  <a:off x="1974" y="2908"/>
                  <a:ext cx="1589" cy="20"/>
                </a:xfrm>
                <a:prstGeom prst="rect">
                  <a:avLst/>
                </a:prstGeom>
                <a:solidFill>
                  <a:srgbClr val="797979"/>
                </a:solidFill>
                <a:ln w="9525">
                  <a:noFill/>
                  <a:miter lim="800000"/>
                  <a:headEnd/>
                  <a:tailEnd/>
                </a:ln>
              </p:spPr>
              <p:txBody>
                <a:bodyPr/>
                <a:lstStyle/>
                <a:p>
                  <a:endParaRPr lang="en-US" sz="2000"/>
                </a:p>
              </p:txBody>
            </p:sp>
            <p:sp>
              <p:nvSpPr>
                <p:cNvPr id="581256" name="Rectangle 648"/>
                <p:cNvSpPr>
                  <a:spLocks noChangeArrowheads="1"/>
                </p:cNvSpPr>
                <p:nvPr/>
              </p:nvSpPr>
              <p:spPr bwMode="auto">
                <a:xfrm>
                  <a:off x="1974" y="2909"/>
                  <a:ext cx="1589" cy="20"/>
                </a:xfrm>
                <a:prstGeom prst="rect">
                  <a:avLst/>
                </a:prstGeom>
                <a:solidFill>
                  <a:srgbClr val="797979"/>
                </a:solidFill>
                <a:ln w="9525">
                  <a:noFill/>
                  <a:miter lim="800000"/>
                  <a:headEnd/>
                  <a:tailEnd/>
                </a:ln>
              </p:spPr>
              <p:txBody>
                <a:bodyPr/>
                <a:lstStyle/>
                <a:p>
                  <a:endParaRPr lang="en-US" sz="2000"/>
                </a:p>
              </p:txBody>
            </p:sp>
            <p:sp>
              <p:nvSpPr>
                <p:cNvPr id="581257" name="Rectangle 649"/>
                <p:cNvSpPr>
                  <a:spLocks noChangeArrowheads="1"/>
                </p:cNvSpPr>
                <p:nvPr/>
              </p:nvSpPr>
              <p:spPr bwMode="auto">
                <a:xfrm>
                  <a:off x="1974" y="2909"/>
                  <a:ext cx="1589" cy="20"/>
                </a:xfrm>
                <a:prstGeom prst="rect">
                  <a:avLst/>
                </a:prstGeom>
                <a:solidFill>
                  <a:srgbClr val="797979"/>
                </a:solidFill>
                <a:ln w="9525">
                  <a:noFill/>
                  <a:miter lim="800000"/>
                  <a:headEnd/>
                  <a:tailEnd/>
                </a:ln>
              </p:spPr>
              <p:txBody>
                <a:bodyPr/>
                <a:lstStyle/>
                <a:p>
                  <a:endParaRPr lang="en-US" sz="2000"/>
                </a:p>
              </p:txBody>
            </p:sp>
            <p:sp>
              <p:nvSpPr>
                <p:cNvPr id="581258" name="Rectangle 650"/>
                <p:cNvSpPr>
                  <a:spLocks noChangeArrowheads="1"/>
                </p:cNvSpPr>
                <p:nvPr/>
              </p:nvSpPr>
              <p:spPr bwMode="auto">
                <a:xfrm>
                  <a:off x="1974" y="2910"/>
                  <a:ext cx="1589" cy="19"/>
                </a:xfrm>
                <a:prstGeom prst="rect">
                  <a:avLst/>
                </a:prstGeom>
                <a:solidFill>
                  <a:srgbClr val="797979"/>
                </a:solidFill>
                <a:ln w="9525">
                  <a:noFill/>
                  <a:miter lim="800000"/>
                  <a:headEnd/>
                  <a:tailEnd/>
                </a:ln>
              </p:spPr>
              <p:txBody>
                <a:bodyPr/>
                <a:lstStyle/>
                <a:p>
                  <a:endParaRPr lang="en-US" sz="2000"/>
                </a:p>
              </p:txBody>
            </p:sp>
            <p:sp>
              <p:nvSpPr>
                <p:cNvPr id="581259" name="Rectangle 651"/>
                <p:cNvSpPr>
                  <a:spLocks noChangeArrowheads="1"/>
                </p:cNvSpPr>
                <p:nvPr/>
              </p:nvSpPr>
              <p:spPr bwMode="auto">
                <a:xfrm>
                  <a:off x="1974" y="2910"/>
                  <a:ext cx="1589" cy="19"/>
                </a:xfrm>
                <a:prstGeom prst="rect">
                  <a:avLst/>
                </a:prstGeom>
                <a:solidFill>
                  <a:srgbClr val="797979"/>
                </a:solidFill>
                <a:ln w="9525">
                  <a:noFill/>
                  <a:miter lim="800000"/>
                  <a:headEnd/>
                  <a:tailEnd/>
                </a:ln>
              </p:spPr>
              <p:txBody>
                <a:bodyPr/>
                <a:lstStyle/>
                <a:p>
                  <a:endParaRPr lang="en-US" sz="2000"/>
                </a:p>
              </p:txBody>
            </p:sp>
            <p:sp>
              <p:nvSpPr>
                <p:cNvPr id="581260" name="Rectangle 652"/>
                <p:cNvSpPr>
                  <a:spLocks noChangeArrowheads="1"/>
                </p:cNvSpPr>
                <p:nvPr/>
              </p:nvSpPr>
              <p:spPr bwMode="auto">
                <a:xfrm>
                  <a:off x="1974" y="2911"/>
                  <a:ext cx="1589" cy="18"/>
                </a:xfrm>
                <a:prstGeom prst="rect">
                  <a:avLst/>
                </a:prstGeom>
                <a:solidFill>
                  <a:srgbClr val="797979"/>
                </a:solidFill>
                <a:ln w="9525">
                  <a:noFill/>
                  <a:miter lim="800000"/>
                  <a:headEnd/>
                  <a:tailEnd/>
                </a:ln>
              </p:spPr>
              <p:txBody>
                <a:bodyPr/>
                <a:lstStyle/>
                <a:p>
                  <a:endParaRPr lang="en-US" sz="2000"/>
                </a:p>
              </p:txBody>
            </p:sp>
            <p:sp>
              <p:nvSpPr>
                <p:cNvPr id="581261" name="Rectangle 653"/>
                <p:cNvSpPr>
                  <a:spLocks noChangeArrowheads="1"/>
                </p:cNvSpPr>
                <p:nvPr/>
              </p:nvSpPr>
              <p:spPr bwMode="auto">
                <a:xfrm>
                  <a:off x="1974" y="2911"/>
                  <a:ext cx="1589" cy="18"/>
                </a:xfrm>
                <a:prstGeom prst="rect">
                  <a:avLst/>
                </a:prstGeom>
                <a:solidFill>
                  <a:srgbClr val="797979"/>
                </a:solidFill>
                <a:ln w="9525">
                  <a:noFill/>
                  <a:miter lim="800000"/>
                  <a:headEnd/>
                  <a:tailEnd/>
                </a:ln>
              </p:spPr>
              <p:txBody>
                <a:bodyPr/>
                <a:lstStyle/>
                <a:p>
                  <a:endParaRPr lang="en-US" sz="2000"/>
                </a:p>
              </p:txBody>
            </p:sp>
            <p:sp>
              <p:nvSpPr>
                <p:cNvPr id="581262" name="Rectangle 654"/>
                <p:cNvSpPr>
                  <a:spLocks noChangeArrowheads="1"/>
                </p:cNvSpPr>
                <p:nvPr/>
              </p:nvSpPr>
              <p:spPr bwMode="auto">
                <a:xfrm>
                  <a:off x="1974" y="2911"/>
                  <a:ext cx="1589" cy="18"/>
                </a:xfrm>
                <a:prstGeom prst="rect">
                  <a:avLst/>
                </a:prstGeom>
                <a:solidFill>
                  <a:srgbClr val="797979"/>
                </a:solidFill>
                <a:ln w="9525">
                  <a:noFill/>
                  <a:miter lim="800000"/>
                  <a:headEnd/>
                  <a:tailEnd/>
                </a:ln>
              </p:spPr>
              <p:txBody>
                <a:bodyPr/>
                <a:lstStyle/>
                <a:p>
                  <a:endParaRPr lang="en-US" sz="2000"/>
                </a:p>
              </p:txBody>
            </p:sp>
            <p:sp>
              <p:nvSpPr>
                <p:cNvPr id="581263" name="Rectangle 655"/>
                <p:cNvSpPr>
                  <a:spLocks noChangeArrowheads="1"/>
                </p:cNvSpPr>
                <p:nvPr/>
              </p:nvSpPr>
              <p:spPr bwMode="auto">
                <a:xfrm>
                  <a:off x="1974" y="2911"/>
                  <a:ext cx="1589" cy="19"/>
                </a:xfrm>
                <a:prstGeom prst="rect">
                  <a:avLst/>
                </a:prstGeom>
                <a:solidFill>
                  <a:srgbClr val="797979"/>
                </a:solidFill>
                <a:ln w="9525">
                  <a:noFill/>
                  <a:miter lim="800000"/>
                  <a:headEnd/>
                  <a:tailEnd/>
                </a:ln>
              </p:spPr>
              <p:txBody>
                <a:bodyPr/>
                <a:lstStyle/>
                <a:p>
                  <a:endParaRPr lang="en-US" sz="2000"/>
                </a:p>
              </p:txBody>
            </p:sp>
            <p:sp>
              <p:nvSpPr>
                <p:cNvPr id="581264" name="Rectangle 656"/>
                <p:cNvSpPr>
                  <a:spLocks noChangeArrowheads="1"/>
                </p:cNvSpPr>
                <p:nvPr/>
              </p:nvSpPr>
              <p:spPr bwMode="auto">
                <a:xfrm>
                  <a:off x="1974" y="2911"/>
                  <a:ext cx="1589" cy="19"/>
                </a:xfrm>
                <a:prstGeom prst="rect">
                  <a:avLst/>
                </a:prstGeom>
                <a:solidFill>
                  <a:srgbClr val="797979"/>
                </a:solidFill>
                <a:ln w="9525">
                  <a:noFill/>
                  <a:miter lim="800000"/>
                  <a:headEnd/>
                  <a:tailEnd/>
                </a:ln>
              </p:spPr>
              <p:txBody>
                <a:bodyPr/>
                <a:lstStyle/>
                <a:p>
                  <a:endParaRPr lang="en-US" sz="2000"/>
                </a:p>
              </p:txBody>
            </p:sp>
            <p:sp>
              <p:nvSpPr>
                <p:cNvPr id="581265" name="Rectangle 657"/>
                <p:cNvSpPr>
                  <a:spLocks noChangeArrowheads="1"/>
                </p:cNvSpPr>
                <p:nvPr/>
              </p:nvSpPr>
              <p:spPr bwMode="auto">
                <a:xfrm>
                  <a:off x="1974" y="2912"/>
                  <a:ext cx="1589" cy="19"/>
                </a:xfrm>
                <a:prstGeom prst="rect">
                  <a:avLst/>
                </a:prstGeom>
                <a:solidFill>
                  <a:srgbClr val="797979"/>
                </a:solidFill>
                <a:ln w="9525">
                  <a:noFill/>
                  <a:miter lim="800000"/>
                  <a:headEnd/>
                  <a:tailEnd/>
                </a:ln>
              </p:spPr>
              <p:txBody>
                <a:bodyPr/>
                <a:lstStyle/>
                <a:p>
                  <a:endParaRPr lang="en-US" sz="2000"/>
                </a:p>
              </p:txBody>
            </p:sp>
            <p:sp>
              <p:nvSpPr>
                <p:cNvPr id="581266" name="Rectangle 658"/>
                <p:cNvSpPr>
                  <a:spLocks noChangeArrowheads="1"/>
                </p:cNvSpPr>
                <p:nvPr/>
              </p:nvSpPr>
              <p:spPr bwMode="auto">
                <a:xfrm>
                  <a:off x="1974" y="2912"/>
                  <a:ext cx="1589" cy="19"/>
                </a:xfrm>
                <a:prstGeom prst="rect">
                  <a:avLst/>
                </a:prstGeom>
                <a:solidFill>
                  <a:srgbClr val="8C8C8C"/>
                </a:solidFill>
                <a:ln w="9525">
                  <a:noFill/>
                  <a:miter lim="800000"/>
                  <a:headEnd/>
                  <a:tailEnd/>
                </a:ln>
              </p:spPr>
              <p:txBody>
                <a:bodyPr/>
                <a:lstStyle/>
                <a:p>
                  <a:endParaRPr lang="en-US" sz="2000"/>
                </a:p>
              </p:txBody>
            </p:sp>
            <p:sp>
              <p:nvSpPr>
                <p:cNvPr id="581267" name="Rectangle 659"/>
                <p:cNvSpPr>
                  <a:spLocks noChangeArrowheads="1"/>
                </p:cNvSpPr>
                <p:nvPr/>
              </p:nvSpPr>
              <p:spPr bwMode="auto">
                <a:xfrm>
                  <a:off x="1974" y="2912"/>
                  <a:ext cx="1589" cy="19"/>
                </a:xfrm>
                <a:prstGeom prst="rect">
                  <a:avLst/>
                </a:prstGeom>
                <a:solidFill>
                  <a:srgbClr val="8C8C8C"/>
                </a:solidFill>
                <a:ln w="9525">
                  <a:noFill/>
                  <a:miter lim="800000"/>
                  <a:headEnd/>
                  <a:tailEnd/>
                </a:ln>
              </p:spPr>
              <p:txBody>
                <a:bodyPr/>
                <a:lstStyle/>
                <a:p>
                  <a:endParaRPr lang="en-US" sz="2000"/>
                </a:p>
              </p:txBody>
            </p:sp>
            <p:sp>
              <p:nvSpPr>
                <p:cNvPr id="581268" name="Rectangle 660"/>
                <p:cNvSpPr>
                  <a:spLocks noChangeArrowheads="1"/>
                </p:cNvSpPr>
                <p:nvPr/>
              </p:nvSpPr>
              <p:spPr bwMode="auto">
                <a:xfrm>
                  <a:off x="1974" y="2912"/>
                  <a:ext cx="1589" cy="20"/>
                </a:xfrm>
                <a:prstGeom prst="rect">
                  <a:avLst/>
                </a:prstGeom>
                <a:solidFill>
                  <a:srgbClr val="8C8C8C"/>
                </a:solidFill>
                <a:ln w="9525">
                  <a:noFill/>
                  <a:miter lim="800000"/>
                  <a:headEnd/>
                  <a:tailEnd/>
                </a:ln>
              </p:spPr>
              <p:txBody>
                <a:bodyPr/>
                <a:lstStyle/>
                <a:p>
                  <a:endParaRPr lang="en-US" sz="2000"/>
                </a:p>
              </p:txBody>
            </p:sp>
            <p:sp>
              <p:nvSpPr>
                <p:cNvPr id="581269" name="Rectangle 661"/>
                <p:cNvSpPr>
                  <a:spLocks noChangeArrowheads="1"/>
                </p:cNvSpPr>
                <p:nvPr/>
              </p:nvSpPr>
              <p:spPr bwMode="auto">
                <a:xfrm>
                  <a:off x="1974" y="2914"/>
                  <a:ext cx="1589" cy="18"/>
                </a:xfrm>
                <a:prstGeom prst="rect">
                  <a:avLst/>
                </a:prstGeom>
                <a:solidFill>
                  <a:srgbClr val="8C8C8C"/>
                </a:solidFill>
                <a:ln w="9525">
                  <a:noFill/>
                  <a:miter lim="800000"/>
                  <a:headEnd/>
                  <a:tailEnd/>
                </a:ln>
              </p:spPr>
              <p:txBody>
                <a:bodyPr/>
                <a:lstStyle/>
                <a:p>
                  <a:endParaRPr lang="en-US" sz="2000"/>
                </a:p>
              </p:txBody>
            </p:sp>
            <p:sp>
              <p:nvSpPr>
                <p:cNvPr id="581270" name="Rectangle 662"/>
                <p:cNvSpPr>
                  <a:spLocks noChangeArrowheads="1"/>
                </p:cNvSpPr>
                <p:nvPr/>
              </p:nvSpPr>
              <p:spPr bwMode="auto">
                <a:xfrm>
                  <a:off x="1974" y="2914"/>
                  <a:ext cx="1589" cy="18"/>
                </a:xfrm>
                <a:prstGeom prst="rect">
                  <a:avLst/>
                </a:prstGeom>
                <a:solidFill>
                  <a:srgbClr val="8C8C8C"/>
                </a:solidFill>
                <a:ln w="9525">
                  <a:noFill/>
                  <a:miter lim="800000"/>
                  <a:headEnd/>
                  <a:tailEnd/>
                </a:ln>
              </p:spPr>
              <p:txBody>
                <a:bodyPr/>
                <a:lstStyle/>
                <a:p>
                  <a:endParaRPr lang="en-US" sz="2000"/>
                </a:p>
              </p:txBody>
            </p:sp>
            <p:sp>
              <p:nvSpPr>
                <p:cNvPr id="581271" name="Rectangle 663"/>
                <p:cNvSpPr>
                  <a:spLocks noChangeArrowheads="1"/>
                </p:cNvSpPr>
                <p:nvPr/>
              </p:nvSpPr>
              <p:spPr bwMode="auto">
                <a:xfrm>
                  <a:off x="1974" y="2914"/>
                  <a:ext cx="1589" cy="18"/>
                </a:xfrm>
                <a:prstGeom prst="rect">
                  <a:avLst/>
                </a:prstGeom>
                <a:solidFill>
                  <a:srgbClr val="8C8C8C"/>
                </a:solidFill>
                <a:ln w="9525">
                  <a:noFill/>
                  <a:miter lim="800000"/>
                  <a:headEnd/>
                  <a:tailEnd/>
                </a:ln>
              </p:spPr>
              <p:txBody>
                <a:bodyPr/>
                <a:lstStyle/>
                <a:p>
                  <a:endParaRPr lang="en-US" sz="2000"/>
                </a:p>
              </p:txBody>
            </p:sp>
            <p:sp>
              <p:nvSpPr>
                <p:cNvPr id="581272" name="Rectangle 664"/>
                <p:cNvSpPr>
                  <a:spLocks noChangeArrowheads="1"/>
                </p:cNvSpPr>
                <p:nvPr/>
              </p:nvSpPr>
              <p:spPr bwMode="auto">
                <a:xfrm>
                  <a:off x="1974" y="2914"/>
                  <a:ext cx="1589" cy="20"/>
                </a:xfrm>
                <a:prstGeom prst="rect">
                  <a:avLst/>
                </a:prstGeom>
                <a:solidFill>
                  <a:srgbClr val="8C8C8C"/>
                </a:solidFill>
                <a:ln w="9525">
                  <a:noFill/>
                  <a:miter lim="800000"/>
                  <a:headEnd/>
                  <a:tailEnd/>
                </a:ln>
              </p:spPr>
              <p:txBody>
                <a:bodyPr/>
                <a:lstStyle/>
                <a:p>
                  <a:endParaRPr lang="en-US" sz="2000"/>
                </a:p>
              </p:txBody>
            </p:sp>
            <p:sp>
              <p:nvSpPr>
                <p:cNvPr id="581273" name="Rectangle 665"/>
                <p:cNvSpPr>
                  <a:spLocks noChangeArrowheads="1"/>
                </p:cNvSpPr>
                <p:nvPr/>
              </p:nvSpPr>
              <p:spPr bwMode="auto">
                <a:xfrm>
                  <a:off x="1974" y="2915"/>
                  <a:ext cx="1589" cy="19"/>
                </a:xfrm>
                <a:prstGeom prst="rect">
                  <a:avLst/>
                </a:prstGeom>
                <a:solidFill>
                  <a:srgbClr val="8C8C8C"/>
                </a:solidFill>
                <a:ln w="9525">
                  <a:noFill/>
                  <a:miter lim="800000"/>
                  <a:headEnd/>
                  <a:tailEnd/>
                </a:ln>
              </p:spPr>
              <p:txBody>
                <a:bodyPr/>
                <a:lstStyle/>
                <a:p>
                  <a:endParaRPr lang="en-US" sz="2000"/>
                </a:p>
              </p:txBody>
            </p:sp>
            <p:sp>
              <p:nvSpPr>
                <p:cNvPr id="581274" name="Rectangle 666"/>
                <p:cNvSpPr>
                  <a:spLocks noChangeArrowheads="1"/>
                </p:cNvSpPr>
                <p:nvPr/>
              </p:nvSpPr>
              <p:spPr bwMode="auto">
                <a:xfrm>
                  <a:off x="1974" y="2915"/>
                  <a:ext cx="1589" cy="19"/>
                </a:xfrm>
                <a:prstGeom prst="rect">
                  <a:avLst/>
                </a:prstGeom>
                <a:solidFill>
                  <a:srgbClr val="8C8C8C"/>
                </a:solidFill>
                <a:ln w="9525">
                  <a:noFill/>
                  <a:miter lim="800000"/>
                  <a:headEnd/>
                  <a:tailEnd/>
                </a:ln>
              </p:spPr>
              <p:txBody>
                <a:bodyPr/>
                <a:lstStyle/>
                <a:p>
                  <a:endParaRPr lang="en-US" sz="2000"/>
                </a:p>
              </p:txBody>
            </p:sp>
            <p:sp>
              <p:nvSpPr>
                <p:cNvPr id="581275" name="Rectangle 667"/>
                <p:cNvSpPr>
                  <a:spLocks noChangeArrowheads="1"/>
                </p:cNvSpPr>
                <p:nvPr/>
              </p:nvSpPr>
              <p:spPr bwMode="auto">
                <a:xfrm>
                  <a:off x="1974" y="2916"/>
                  <a:ext cx="1589" cy="18"/>
                </a:xfrm>
                <a:prstGeom prst="rect">
                  <a:avLst/>
                </a:prstGeom>
                <a:solidFill>
                  <a:srgbClr val="8C8C8C"/>
                </a:solidFill>
                <a:ln w="9525">
                  <a:noFill/>
                  <a:miter lim="800000"/>
                  <a:headEnd/>
                  <a:tailEnd/>
                </a:ln>
              </p:spPr>
              <p:txBody>
                <a:bodyPr/>
                <a:lstStyle/>
                <a:p>
                  <a:endParaRPr lang="en-US" sz="2000"/>
                </a:p>
              </p:txBody>
            </p:sp>
            <p:sp>
              <p:nvSpPr>
                <p:cNvPr id="581276" name="Rectangle 668"/>
                <p:cNvSpPr>
                  <a:spLocks noChangeArrowheads="1"/>
                </p:cNvSpPr>
                <p:nvPr/>
              </p:nvSpPr>
              <p:spPr bwMode="auto">
                <a:xfrm>
                  <a:off x="1974" y="2916"/>
                  <a:ext cx="1589" cy="19"/>
                </a:xfrm>
                <a:prstGeom prst="rect">
                  <a:avLst/>
                </a:prstGeom>
                <a:solidFill>
                  <a:srgbClr val="8C8C8C"/>
                </a:solidFill>
                <a:ln w="9525">
                  <a:noFill/>
                  <a:miter lim="800000"/>
                  <a:headEnd/>
                  <a:tailEnd/>
                </a:ln>
              </p:spPr>
              <p:txBody>
                <a:bodyPr/>
                <a:lstStyle/>
                <a:p>
                  <a:endParaRPr lang="en-US" sz="2000"/>
                </a:p>
              </p:txBody>
            </p:sp>
            <p:sp>
              <p:nvSpPr>
                <p:cNvPr id="581277" name="Rectangle 669"/>
                <p:cNvSpPr>
                  <a:spLocks noChangeArrowheads="1"/>
                </p:cNvSpPr>
                <p:nvPr/>
              </p:nvSpPr>
              <p:spPr bwMode="auto">
                <a:xfrm>
                  <a:off x="1974" y="2916"/>
                  <a:ext cx="1589" cy="19"/>
                </a:xfrm>
                <a:prstGeom prst="rect">
                  <a:avLst/>
                </a:prstGeom>
                <a:solidFill>
                  <a:srgbClr val="8C8C8C"/>
                </a:solidFill>
                <a:ln w="9525">
                  <a:noFill/>
                  <a:miter lim="800000"/>
                  <a:headEnd/>
                  <a:tailEnd/>
                </a:ln>
              </p:spPr>
              <p:txBody>
                <a:bodyPr/>
                <a:lstStyle/>
                <a:p>
                  <a:endParaRPr lang="en-US" sz="2000"/>
                </a:p>
              </p:txBody>
            </p:sp>
            <p:sp>
              <p:nvSpPr>
                <p:cNvPr id="581278" name="Rectangle 670"/>
                <p:cNvSpPr>
                  <a:spLocks noChangeArrowheads="1"/>
                </p:cNvSpPr>
                <p:nvPr/>
              </p:nvSpPr>
              <p:spPr bwMode="auto">
                <a:xfrm>
                  <a:off x="1974" y="2916"/>
                  <a:ext cx="1589" cy="19"/>
                </a:xfrm>
                <a:prstGeom prst="rect">
                  <a:avLst/>
                </a:prstGeom>
                <a:solidFill>
                  <a:srgbClr val="8C8C8C"/>
                </a:solidFill>
                <a:ln w="9525">
                  <a:noFill/>
                  <a:miter lim="800000"/>
                  <a:headEnd/>
                  <a:tailEnd/>
                </a:ln>
              </p:spPr>
              <p:txBody>
                <a:bodyPr/>
                <a:lstStyle/>
                <a:p>
                  <a:endParaRPr lang="en-US" sz="2000"/>
                </a:p>
              </p:txBody>
            </p:sp>
            <p:sp>
              <p:nvSpPr>
                <p:cNvPr id="581279" name="Rectangle 671"/>
                <p:cNvSpPr>
                  <a:spLocks noChangeArrowheads="1"/>
                </p:cNvSpPr>
                <p:nvPr/>
              </p:nvSpPr>
              <p:spPr bwMode="auto">
                <a:xfrm>
                  <a:off x="1974" y="2917"/>
                  <a:ext cx="1589" cy="18"/>
                </a:xfrm>
                <a:prstGeom prst="rect">
                  <a:avLst/>
                </a:prstGeom>
                <a:solidFill>
                  <a:srgbClr val="8C8C8C"/>
                </a:solidFill>
                <a:ln w="9525">
                  <a:noFill/>
                  <a:miter lim="800000"/>
                  <a:headEnd/>
                  <a:tailEnd/>
                </a:ln>
              </p:spPr>
              <p:txBody>
                <a:bodyPr/>
                <a:lstStyle/>
                <a:p>
                  <a:endParaRPr lang="en-US" sz="2000"/>
                </a:p>
              </p:txBody>
            </p:sp>
            <p:sp>
              <p:nvSpPr>
                <p:cNvPr id="581280" name="Rectangle 672"/>
                <p:cNvSpPr>
                  <a:spLocks noChangeArrowheads="1"/>
                </p:cNvSpPr>
                <p:nvPr/>
              </p:nvSpPr>
              <p:spPr bwMode="auto">
                <a:xfrm>
                  <a:off x="1974" y="2917"/>
                  <a:ext cx="1589" cy="18"/>
                </a:xfrm>
                <a:prstGeom prst="rect">
                  <a:avLst/>
                </a:prstGeom>
                <a:solidFill>
                  <a:srgbClr val="8C8C8C"/>
                </a:solidFill>
                <a:ln w="9525">
                  <a:noFill/>
                  <a:miter lim="800000"/>
                  <a:headEnd/>
                  <a:tailEnd/>
                </a:ln>
              </p:spPr>
              <p:txBody>
                <a:bodyPr/>
                <a:lstStyle/>
                <a:p>
                  <a:endParaRPr lang="en-US" sz="2000"/>
                </a:p>
              </p:txBody>
            </p:sp>
            <p:sp>
              <p:nvSpPr>
                <p:cNvPr id="581281" name="Rectangle 673"/>
                <p:cNvSpPr>
                  <a:spLocks noChangeArrowheads="1"/>
                </p:cNvSpPr>
                <p:nvPr/>
              </p:nvSpPr>
              <p:spPr bwMode="auto">
                <a:xfrm>
                  <a:off x="1974" y="2917"/>
                  <a:ext cx="1589" cy="19"/>
                </a:xfrm>
                <a:prstGeom prst="rect">
                  <a:avLst/>
                </a:prstGeom>
                <a:solidFill>
                  <a:srgbClr val="8C8C8C"/>
                </a:solidFill>
                <a:ln w="9525">
                  <a:noFill/>
                  <a:miter lim="800000"/>
                  <a:headEnd/>
                  <a:tailEnd/>
                </a:ln>
              </p:spPr>
              <p:txBody>
                <a:bodyPr/>
                <a:lstStyle/>
                <a:p>
                  <a:endParaRPr lang="en-US" sz="2000"/>
                </a:p>
              </p:txBody>
            </p:sp>
            <p:sp>
              <p:nvSpPr>
                <p:cNvPr id="581282" name="Rectangle 674"/>
                <p:cNvSpPr>
                  <a:spLocks noChangeArrowheads="1"/>
                </p:cNvSpPr>
                <p:nvPr/>
              </p:nvSpPr>
              <p:spPr bwMode="auto">
                <a:xfrm>
                  <a:off x="1974" y="2917"/>
                  <a:ext cx="1589" cy="19"/>
                </a:xfrm>
                <a:prstGeom prst="rect">
                  <a:avLst/>
                </a:prstGeom>
                <a:solidFill>
                  <a:srgbClr val="8C8C8C"/>
                </a:solidFill>
                <a:ln w="9525">
                  <a:noFill/>
                  <a:miter lim="800000"/>
                  <a:headEnd/>
                  <a:tailEnd/>
                </a:ln>
              </p:spPr>
              <p:txBody>
                <a:bodyPr/>
                <a:lstStyle/>
                <a:p>
                  <a:endParaRPr lang="en-US" sz="2000"/>
                </a:p>
              </p:txBody>
            </p:sp>
            <p:sp>
              <p:nvSpPr>
                <p:cNvPr id="581283" name="Rectangle 675"/>
                <p:cNvSpPr>
                  <a:spLocks noChangeArrowheads="1"/>
                </p:cNvSpPr>
                <p:nvPr/>
              </p:nvSpPr>
              <p:spPr bwMode="auto">
                <a:xfrm>
                  <a:off x="1974" y="2917"/>
                  <a:ext cx="1589" cy="19"/>
                </a:xfrm>
                <a:prstGeom prst="rect">
                  <a:avLst/>
                </a:prstGeom>
                <a:solidFill>
                  <a:srgbClr val="8C8C8C"/>
                </a:solidFill>
                <a:ln w="9525">
                  <a:noFill/>
                  <a:miter lim="800000"/>
                  <a:headEnd/>
                  <a:tailEnd/>
                </a:ln>
              </p:spPr>
              <p:txBody>
                <a:bodyPr/>
                <a:lstStyle/>
                <a:p>
                  <a:endParaRPr lang="en-US" sz="2000"/>
                </a:p>
              </p:txBody>
            </p:sp>
            <p:sp>
              <p:nvSpPr>
                <p:cNvPr id="581284" name="Rectangle 676"/>
                <p:cNvSpPr>
                  <a:spLocks noChangeArrowheads="1"/>
                </p:cNvSpPr>
                <p:nvPr/>
              </p:nvSpPr>
              <p:spPr bwMode="auto">
                <a:xfrm>
                  <a:off x="1974" y="2918"/>
                  <a:ext cx="1589" cy="18"/>
                </a:xfrm>
                <a:prstGeom prst="rect">
                  <a:avLst/>
                </a:prstGeom>
                <a:solidFill>
                  <a:srgbClr val="A4A4A4"/>
                </a:solidFill>
                <a:ln w="9525">
                  <a:noFill/>
                  <a:miter lim="800000"/>
                  <a:headEnd/>
                  <a:tailEnd/>
                </a:ln>
              </p:spPr>
              <p:txBody>
                <a:bodyPr/>
                <a:lstStyle/>
                <a:p>
                  <a:endParaRPr lang="en-US" sz="2000"/>
                </a:p>
              </p:txBody>
            </p:sp>
            <p:sp>
              <p:nvSpPr>
                <p:cNvPr id="581285" name="Rectangle 677"/>
                <p:cNvSpPr>
                  <a:spLocks noChangeArrowheads="1"/>
                </p:cNvSpPr>
                <p:nvPr/>
              </p:nvSpPr>
              <p:spPr bwMode="auto">
                <a:xfrm>
                  <a:off x="1974" y="2918"/>
                  <a:ext cx="1589" cy="19"/>
                </a:xfrm>
                <a:prstGeom prst="rect">
                  <a:avLst/>
                </a:prstGeom>
                <a:solidFill>
                  <a:srgbClr val="A4A4A4"/>
                </a:solidFill>
                <a:ln w="9525">
                  <a:noFill/>
                  <a:miter lim="800000"/>
                  <a:headEnd/>
                  <a:tailEnd/>
                </a:ln>
              </p:spPr>
              <p:txBody>
                <a:bodyPr/>
                <a:lstStyle/>
                <a:p>
                  <a:endParaRPr lang="en-US" sz="2000"/>
                </a:p>
              </p:txBody>
            </p:sp>
            <p:sp>
              <p:nvSpPr>
                <p:cNvPr id="581286" name="Rectangle 678"/>
                <p:cNvSpPr>
                  <a:spLocks noChangeArrowheads="1"/>
                </p:cNvSpPr>
                <p:nvPr/>
              </p:nvSpPr>
              <p:spPr bwMode="auto">
                <a:xfrm>
                  <a:off x="1974" y="2919"/>
                  <a:ext cx="1589" cy="18"/>
                </a:xfrm>
                <a:prstGeom prst="rect">
                  <a:avLst/>
                </a:prstGeom>
                <a:solidFill>
                  <a:srgbClr val="A4A4A4"/>
                </a:solidFill>
                <a:ln w="9525">
                  <a:noFill/>
                  <a:miter lim="800000"/>
                  <a:headEnd/>
                  <a:tailEnd/>
                </a:ln>
              </p:spPr>
              <p:txBody>
                <a:bodyPr/>
                <a:lstStyle/>
                <a:p>
                  <a:endParaRPr lang="en-US" sz="2000"/>
                </a:p>
              </p:txBody>
            </p:sp>
            <p:sp>
              <p:nvSpPr>
                <p:cNvPr id="581287" name="Rectangle 679"/>
                <p:cNvSpPr>
                  <a:spLocks noChangeArrowheads="1"/>
                </p:cNvSpPr>
                <p:nvPr/>
              </p:nvSpPr>
              <p:spPr bwMode="auto">
                <a:xfrm>
                  <a:off x="1974" y="2919"/>
                  <a:ext cx="1589" cy="19"/>
                </a:xfrm>
                <a:prstGeom prst="rect">
                  <a:avLst/>
                </a:prstGeom>
                <a:solidFill>
                  <a:srgbClr val="A4A4A4"/>
                </a:solidFill>
                <a:ln w="9525">
                  <a:noFill/>
                  <a:miter lim="800000"/>
                  <a:headEnd/>
                  <a:tailEnd/>
                </a:ln>
              </p:spPr>
              <p:txBody>
                <a:bodyPr/>
                <a:lstStyle/>
                <a:p>
                  <a:endParaRPr lang="en-US" sz="2000"/>
                </a:p>
              </p:txBody>
            </p:sp>
            <p:sp>
              <p:nvSpPr>
                <p:cNvPr id="581288" name="Rectangle 680"/>
                <p:cNvSpPr>
                  <a:spLocks noChangeArrowheads="1"/>
                </p:cNvSpPr>
                <p:nvPr/>
              </p:nvSpPr>
              <p:spPr bwMode="auto">
                <a:xfrm>
                  <a:off x="1974" y="2919"/>
                  <a:ext cx="1589" cy="19"/>
                </a:xfrm>
                <a:prstGeom prst="rect">
                  <a:avLst/>
                </a:prstGeom>
                <a:solidFill>
                  <a:srgbClr val="A4A4A4"/>
                </a:solidFill>
                <a:ln w="9525">
                  <a:noFill/>
                  <a:miter lim="800000"/>
                  <a:headEnd/>
                  <a:tailEnd/>
                </a:ln>
              </p:spPr>
              <p:txBody>
                <a:bodyPr/>
                <a:lstStyle/>
                <a:p>
                  <a:endParaRPr lang="en-US" sz="2000"/>
                </a:p>
              </p:txBody>
            </p:sp>
            <p:sp>
              <p:nvSpPr>
                <p:cNvPr id="581289" name="Rectangle 681"/>
                <p:cNvSpPr>
                  <a:spLocks noChangeArrowheads="1"/>
                </p:cNvSpPr>
                <p:nvPr/>
              </p:nvSpPr>
              <p:spPr bwMode="auto">
                <a:xfrm>
                  <a:off x="1974" y="2919"/>
                  <a:ext cx="1589" cy="19"/>
                </a:xfrm>
                <a:prstGeom prst="rect">
                  <a:avLst/>
                </a:prstGeom>
                <a:solidFill>
                  <a:srgbClr val="A4A4A4"/>
                </a:solidFill>
                <a:ln w="9525">
                  <a:noFill/>
                  <a:miter lim="800000"/>
                  <a:headEnd/>
                  <a:tailEnd/>
                </a:ln>
              </p:spPr>
              <p:txBody>
                <a:bodyPr/>
                <a:lstStyle/>
                <a:p>
                  <a:endParaRPr lang="en-US" sz="2000"/>
                </a:p>
              </p:txBody>
            </p:sp>
            <p:sp>
              <p:nvSpPr>
                <p:cNvPr id="581290" name="Rectangle 682"/>
                <p:cNvSpPr>
                  <a:spLocks noChangeArrowheads="1"/>
                </p:cNvSpPr>
                <p:nvPr/>
              </p:nvSpPr>
              <p:spPr bwMode="auto">
                <a:xfrm>
                  <a:off x="1974" y="2920"/>
                  <a:ext cx="1589" cy="18"/>
                </a:xfrm>
                <a:prstGeom prst="rect">
                  <a:avLst/>
                </a:prstGeom>
                <a:solidFill>
                  <a:srgbClr val="A4A4A4"/>
                </a:solidFill>
                <a:ln w="9525">
                  <a:noFill/>
                  <a:miter lim="800000"/>
                  <a:headEnd/>
                  <a:tailEnd/>
                </a:ln>
              </p:spPr>
              <p:txBody>
                <a:bodyPr/>
                <a:lstStyle/>
                <a:p>
                  <a:endParaRPr lang="en-US" sz="2000"/>
                </a:p>
              </p:txBody>
            </p:sp>
            <p:sp>
              <p:nvSpPr>
                <p:cNvPr id="581291" name="Rectangle 683"/>
                <p:cNvSpPr>
                  <a:spLocks noChangeArrowheads="1"/>
                </p:cNvSpPr>
                <p:nvPr/>
              </p:nvSpPr>
              <p:spPr bwMode="auto">
                <a:xfrm>
                  <a:off x="1974" y="2920"/>
                  <a:ext cx="1589" cy="19"/>
                </a:xfrm>
                <a:prstGeom prst="rect">
                  <a:avLst/>
                </a:prstGeom>
                <a:solidFill>
                  <a:srgbClr val="A4A4A4"/>
                </a:solidFill>
                <a:ln w="9525">
                  <a:noFill/>
                  <a:miter lim="800000"/>
                  <a:headEnd/>
                  <a:tailEnd/>
                </a:ln>
              </p:spPr>
              <p:txBody>
                <a:bodyPr/>
                <a:lstStyle/>
                <a:p>
                  <a:endParaRPr lang="en-US" sz="2000"/>
                </a:p>
              </p:txBody>
            </p:sp>
            <p:sp>
              <p:nvSpPr>
                <p:cNvPr id="581292" name="Rectangle 684"/>
                <p:cNvSpPr>
                  <a:spLocks noChangeArrowheads="1"/>
                </p:cNvSpPr>
                <p:nvPr/>
              </p:nvSpPr>
              <p:spPr bwMode="auto">
                <a:xfrm>
                  <a:off x="1974" y="2920"/>
                  <a:ext cx="1589" cy="19"/>
                </a:xfrm>
                <a:prstGeom prst="rect">
                  <a:avLst/>
                </a:prstGeom>
                <a:solidFill>
                  <a:srgbClr val="A4A4A4"/>
                </a:solidFill>
                <a:ln w="9525">
                  <a:noFill/>
                  <a:miter lim="800000"/>
                  <a:headEnd/>
                  <a:tailEnd/>
                </a:ln>
              </p:spPr>
              <p:txBody>
                <a:bodyPr/>
                <a:lstStyle/>
                <a:p>
                  <a:endParaRPr lang="en-US" sz="2000"/>
                </a:p>
              </p:txBody>
            </p:sp>
            <p:sp>
              <p:nvSpPr>
                <p:cNvPr id="581293" name="Rectangle 685"/>
                <p:cNvSpPr>
                  <a:spLocks noChangeArrowheads="1"/>
                </p:cNvSpPr>
                <p:nvPr/>
              </p:nvSpPr>
              <p:spPr bwMode="auto">
                <a:xfrm>
                  <a:off x="1974" y="2921"/>
                  <a:ext cx="1589" cy="18"/>
                </a:xfrm>
                <a:prstGeom prst="rect">
                  <a:avLst/>
                </a:prstGeom>
                <a:solidFill>
                  <a:srgbClr val="A4A4A4"/>
                </a:solidFill>
                <a:ln w="9525">
                  <a:noFill/>
                  <a:miter lim="800000"/>
                  <a:headEnd/>
                  <a:tailEnd/>
                </a:ln>
              </p:spPr>
              <p:txBody>
                <a:bodyPr/>
                <a:lstStyle/>
                <a:p>
                  <a:endParaRPr lang="en-US" sz="2000"/>
                </a:p>
              </p:txBody>
            </p:sp>
            <p:sp>
              <p:nvSpPr>
                <p:cNvPr id="581294" name="Rectangle 686"/>
                <p:cNvSpPr>
                  <a:spLocks noChangeArrowheads="1"/>
                </p:cNvSpPr>
                <p:nvPr/>
              </p:nvSpPr>
              <p:spPr bwMode="auto">
                <a:xfrm>
                  <a:off x="1974" y="2921"/>
                  <a:ext cx="1589" cy="18"/>
                </a:xfrm>
                <a:prstGeom prst="rect">
                  <a:avLst/>
                </a:prstGeom>
                <a:solidFill>
                  <a:srgbClr val="A4A4A4"/>
                </a:solidFill>
                <a:ln w="9525">
                  <a:noFill/>
                  <a:miter lim="800000"/>
                  <a:headEnd/>
                  <a:tailEnd/>
                </a:ln>
              </p:spPr>
              <p:txBody>
                <a:bodyPr/>
                <a:lstStyle/>
                <a:p>
                  <a:endParaRPr lang="en-US" sz="2000"/>
                </a:p>
              </p:txBody>
            </p:sp>
            <p:sp>
              <p:nvSpPr>
                <p:cNvPr id="581295" name="Rectangle 687"/>
                <p:cNvSpPr>
                  <a:spLocks noChangeArrowheads="1"/>
                </p:cNvSpPr>
                <p:nvPr/>
              </p:nvSpPr>
              <p:spPr bwMode="auto">
                <a:xfrm>
                  <a:off x="1974" y="2922"/>
                  <a:ext cx="1589" cy="17"/>
                </a:xfrm>
                <a:prstGeom prst="rect">
                  <a:avLst/>
                </a:prstGeom>
                <a:solidFill>
                  <a:srgbClr val="A4A4A4"/>
                </a:solidFill>
                <a:ln w="9525">
                  <a:noFill/>
                  <a:miter lim="800000"/>
                  <a:headEnd/>
                  <a:tailEnd/>
                </a:ln>
              </p:spPr>
              <p:txBody>
                <a:bodyPr/>
                <a:lstStyle/>
                <a:p>
                  <a:endParaRPr lang="en-US" sz="2000"/>
                </a:p>
              </p:txBody>
            </p:sp>
            <p:sp>
              <p:nvSpPr>
                <p:cNvPr id="581296" name="Rectangle 688"/>
                <p:cNvSpPr>
                  <a:spLocks noChangeArrowheads="1"/>
                </p:cNvSpPr>
                <p:nvPr/>
              </p:nvSpPr>
              <p:spPr bwMode="auto">
                <a:xfrm>
                  <a:off x="1974" y="2922"/>
                  <a:ext cx="1589" cy="18"/>
                </a:xfrm>
                <a:prstGeom prst="rect">
                  <a:avLst/>
                </a:prstGeom>
                <a:solidFill>
                  <a:srgbClr val="A4A4A4"/>
                </a:solidFill>
                <a:ln w="9525">
                  <a:noFill/>
                  <a:miter lim="800000"/>
                  <a:headEnd/>
                  <a:tailEnd/>
                </a:ln>
              </p:spPr>
              <p:txBody>
                <a:bodyPr/>
                <a:lstStyle/>
                <a:p>
                  <a:endParaRPr lang="en-US" sz="2000"/>
                </a:p>
              </p:txBody>
            </p:sp>
            <p:sp>
              <p:nvSpPr>
                <p:cNvPr id="581297" name="Rectangle 689"/>
                <p:cNvSpPr>
                  <a:spLocks noChangeArrowheads="1"/>
                </p:cNvSpPr>
                <p:nvPr/>
              </p:nvSpPr>
              <p:spPr bwMode="auto">
                <a:xfrm>
                  <a:off x="1974" y="2922"/>
                  <a:ext cx="1589" cy="18"/>
                </a:xfrm>
                <a:prstGeom prst="rect">
                  <a:avLst/>
                </a:prstGeom>
                <a:solidFill>
                  <a:srgbClr val="A4A4A4"/>
                </a:solidFill>
                <a:ln w="9525">
                  <a:noFill/>
                  <a:miter lim="800000"/>
                  <a:headEnd/>
                  <a:tailEnd/>
                </a:ln>
              </p:spPr>
              <p:txBody>
                <a:bodyPr/>
                <a:lstStyle/>
                <a:p>
                  <a:endParaRPr lang="en-US" sz="2000"/>
                </a:p>
              </p:txBody>
            </p:sp>
            <p:sp>
              <p:nvSpPr>
                <p:cNvPr id="581298" name="Rectangle 690"/>
                <p:cNvSpPr>
                  <a:spLocks noChangeArrowheads="1"/>
                </p:cNvSpPr>
                <p:nvPr/>
              </p:nvSpPr>
              <p:spPr bwMode="auto">
                <a:xfrm>
                  <a:off x="1974" y="2922"/>
                  <a:ext cx="1589" cy="19"/>
                </a:xfrm>
                <a:prstGeom prst="rect">
                  <a:avLst/>
                </a:prstGeom>
                <a:solidFill>
                  <a:srgbClr val="A4A4A4"/>
                </a:solidFill>
                <a:ln w="9525">
                  <a:noFill/>
                  <a:miter lim="800000"/>
                  <a:headEnd/>
                  <a:tailEnd/>
                </a:ln>
              </p:spPr>
              <p:txBody>
                <a:bodyPr/>
                <a:lstStyle/>
                <a:p>
                  <a:endParaRPr lang="en-US" sz="2000"/>
                </a:p>
              </p:txBody>
            </p:sp>
            <p:sp>
              <p:nvSpPr>
                <p:cNvPr id="581299" name="Rectangle 691"/>
                <p:cNvSpPr>
                  <a:spLocks noChangeArrowheads="1"/>
                </p:cNvSpPr>
                <p:nvPr/>
              </p:nvSpPr>
              <p:spPr bwMode="auto">
                <a:xfrm>
                  <a:off x="1974" y="2923"/>
                  <a:ext cx="1589" cy="18"/>
                </a:xfrm>
                <a:prstGeom prst="rect">
                  <a:avLst/>
                </a:prstGeom>
                <a:solidFill>
                  <a:srgbClr val="B4B4B4"/>
                </a:solidFill>
                <a:ln w="9525">
                  <a:noFill/>
                  <a:miter lim="800000"/>
                  <a:headEnd/>
                  <a:tailEnd/>
                </a:ln>
              </p:spPr>
              <p:txBody>
                <a:bodyPr/>
                <a:lstStyle/>
                <a:p>
                  <a:endParaRPr lang="en-US" sz="2000"/>
                </a:p>
              </p:txBody>
            </p:sp>
            <p:sp>
              <p:nvSpPr>
                <p:cNvPr id="581300" name="Rectangle 692"/>
                <p:cNvSpPr>
                  <a:spLocks noChangeArrowheads="1"/>
                </p:cNvSpPr>
                <p:nvPr/>
              </p:nvSpPr>
              <p:spPr bwMode="auto">
                <a:xfrm>
                  <a:off x="1974" y="2923"/>
                  <a:ext cx="1589" cy="19"/>
                </a:xfrm>
                <a:prstGeom prst="rect">
                  <a:avLst/>
                </a:prstGeom>
                <a:solidFill>
                  <a:srgbClr val="B4B4B4"/>
                </a:solidFill>
                <a:ln w="9525">
                  <a:noFill/>
                  <a:miter lim="800000"/>
                  <a:headEnd/>
                  <a:tailEnd/>
                </a:ln>
              </p:spPr>
              <p:txBody>
                <a:bodyPr/>
                <a:lstStyle/>
                <a:p>
                  <a:endParaRPr lang="en-US" sz="2000"/>
                </a:p>
              </p:txBody>
            </p:sp>
            <p:sp>
              <p:nvSpPr>
                <p:cNvPr id="581301" name="Rectangle 693"/>
                <p:cNvSpPr>
                  <a:spLocks noChangeArrowheads="1"/>
                </p:cNvSpPr>
                <p:nvPr/>
              </p:nvSpPr>
              <p:spPr bwMode="auto">
                <a:xfrm>
                  <a:off x="1974" y="2923"/>
                  <a:ext cx="1589" cy="19"/>
                </a:xfrm>
                <a:prstGeom prst="rect">
                  <a:avLst/>
                </a:prstGeom>
                <a:solidFill>
                  <a:srgbClr val="B4B4B4"/>
                </a:solidFill>
                <a:ln w="9525">
                  <a:noFill/>
                  <a:miter lim="800000"/>
                  <a:headEnd/>
                  <a:tailEnd/>
                </a:ln>
              </p:spPr>
              <p:txBody>
                <a:bodyPr/>
                <a:lstStyle/>
                <a:p>
                  <a:endParaRPr lang="en-US" sz="2000"/>
                </a:p>
              </p:txBody>
            </p:sp>
            <p:sp>
              <p:nvSpPr>
                <p:cNvPr id="581302" name="Rectangle 694"/>
                <p:cNvSpPr>
                  <a:spLocks noChangeArrowheads="1"/>
                </p:cNvSpPr>
                <p:nvPr/>
              </p:nvSpPr>
              <p:spPr bwMode="auto">
                <a:xfrm>
                  <a:off x="1974" y="2923"/>
                  <a:ext cx="1589" cy="20"/>
                </a:xfrm>
                <a:prstGeom prst="rect">
                  <a:avLst/>
                </a:prstGeom>
                <a:solidFill>
                  <a:srgbClr val="B4B4B4"/>
                </a:solidFill>
                <a:ln w="9525">
                  <a:noFill/>
                  <a:miter lim="800000"/>
                  <a:headEnd/>
                  <a:tailEnd/>
                </a:ln>
              </p:spPr>
              <p:txBody>
                <a:bodyPr/>
                <a:lstStyle/>
                <a:p>
                  <a:endParaRPr lang="en-US" sz="2000"/>
                </a:p>
              </p:txBody>
            </p:sp>
            <p:sp>
              <p:nvSpPr>
                <p:cNvPr id="581303" name="Rectangle 695"/>
                <p:cNvSpPr>
                  <a:spLocks noChangeArrowheads="1"/>
                </p:cNvSpPr>
                <p:nvPr/>
              </p:nvSpPr>
              <p:spPr bwMode="auto">
                <a:xfrm>
                  <a:off x="1974" y="2924"/>
                  <a:ext cx="1589" cy="19"/>
                </a:xfrm>
                <a:prstGeom prst="rect">
                  <a:avLst/>
                </a:prstGeom>
                <a:solidFill>
                  <a:srgbClr val="B4B4B4"/>
                </a:solidFill>
                <a:ln w="9525">
                  <a:noFill/>
                  <a:miter lim="800000"/>
                  <a:headEnd/>
                  <a:tailEnd/>
                </a:ln>
              </p:spPr>
              <p:txBody>
                <a:bodyPr/>
                <a:lstStyle/>
                <a:p>
                  <a:endParaRPr lang="en-US" sz="2000"/>
                </a:p>
              </p:txBody>
            </p:sp>
            <p:sp>
              <p:nvSpPr>
                <p:cNvPr id="581304" name="Rectangle 696"/>
                <p:cNvSpPr>
                  <a:spLocks noChangeArrowheads="1"/>
                </p:cNvSpPr>
                <p:nvPr/>
              </p:nvSpPr>
              <p:spPr bwMode="auto">
                <a:xfrm>
                  <a:off x="1974" y="2924"/>
                  <a:ext cx="1589" cy="19"/>
                </a:xfrm>
                <a:prstGeom prst="rect">
                  <a:avLst/>
                </a:prstGeom>
                <a:solidFill>
                  <a:srgbClr val="B4B4B4"/>
                </a:solidFill>
                <a:ln w="9525">
                  <a:noFill/>
                  <a:miter lim="800000"/>
                  <a:headEnd/>
                  <a:tailEnd/>
                </a:ln>
              </p:spPr>
              <p:txBody>
                <a:bodyPr/>
                <a:lstStyle/>
                <a:p>
                  <a:endParaRPr lang="en-US" sz="2000"/>
                </a:p>
              </p:txBody>
            </p:sp>
            <p:sp>
              <p:nvSpPr>
                <p:cNvPr id="581305" name="Rectangle 697"/>
                <p:cNvSpPr>
                  <a:spLocks noChangeArrowheads="1"/>
                </p:cNvSpPr>
                <p:nvPr/>
              </p:nvSpPr>
              <p:spPr bwMode="auto">
                <a:xfrm>
                  <a:off x="1974" y="2924"/>
                  <a:ext cx="1589" cy="19"/>
                </a:xfrm>
                <a:prstGeom prst="rect">
                  <a:avLst/>
                </a:prstGeom>
                <a:solidFill>
                  <a:srgbClr val="B4B4B4"/>
                </a:solidFill>
                <a:ln w="9525">
                  <a:noFill/>
                  <a:miter lim="800000"/>
                  <a:headEnd/>
                  <a:tailEnd/>
                </a:ln>
              </p:spPr>
              <p:txBody>
                <a:bodyPr/>
                <a:lstStyle/>
                <a:p>
                  <a:endParaRPr lang="en-US" sz="2000"/>
                </a:p>
              </p:txBody>
            </p:sp>
            <p:sp>
              <p:nvSpPr>
                <p:cNvPr id="581306" name="Rectangle 698"/>
                <p:cNvSpPr>
                  <a:spLocks noChangeArrowheads="1"/>
                </p:cNvSpPr>
                <p:nvPr/>
              </p:nvSpPr>
              <p:spPr bwMode="auto">
                <a:xfrm>
                  <a:off x="1974" y="2925"/>
                  <a:ext cx="1589" cy="19"/>
                </a:xfrm>
                <a:prstGeom prst="rect">
                  <a:avLst/>
                </a:prstGeom>
                <a:solidFill>
                  <a:srgbClr val="B4B4B4"/>
                </a:solidFill>
                <a:ln w="9525">
                  <a:noFill/>
                  <a:miter lim="800000"/>
                  <a:headEnd/>
                  <a:tailEnd/>
                </a:ln>
              </p:spPr>
              <p:txBody>
                <a:bodyPr/>
                <a:lstStyle/>
                <a:p>
                  <a:endParaRPr lang="en-US" sz="2000"/>
                </a:p>
              </p:txBody>
            </p:sp>
            <p:sp>
              <p:nvSpPr>
                <p:cNvPr id="581307" name="Rectangle 699"/>
                <p:cNvSpPr>
                  <a:spLocks noChangeArrowheads="1"/>
                </p:cNvSpPr>
                <p:nvPr/>
              </p:nvSpPr>
              <p:spPr bwMode="auto">
                <a:xfrm>
                  <a:off x="1974" y="2925"/>
                  <a:ext cx="1589" cy="19"/>
                </a:xfrm>
                <a:prstGeom prst="rect">
                  <a:avLst/>
                </a:prstGeom>
                <a:solidFill>
                  <a:srgbClr val="B4B4B4"/>
                </a:solidFill>
                <a:ln w="9525">
                  <a:noFill/>
                  <a:miter lim="800000"/>
                  <a:headEnd/>
                  <a:tailEnd/>
                </a:ln>
              </p:spPr>
              <p:txBody>
                <a:bodyPr/>
                <a:lstStyle/>
                <a:p>
                  <a:endParaRPr lang="en-US" sz="2000"/>
                </a:p>
              </p:txBody>
            </p:sp>
            <p:sp>
              <p:nvSpPr>
                <p:cNvPr id="581308" name="Rectangle 700"/>
                <p:cNvSpPr>
                  <a:spLocks noChangeArrowheads="1"/>
                </p:cNvSpPr>
                <p:nvPr/>
              </p:nvSpPr>
              <p:spPr bwMode="auto">
                <a:xfrm>
                  <a:off x="1974" y="2926"/>
                  <a:ext cx="1589" cy="18"/>
                </a:xfrm>
                <a:prstGeom prst="rect">
                  <a:avLst/>
                </a:prstGeom>
                <a:solidFill>
                  <a:srgbClr val="B4B4B4"/>
                </a:solidFill>
                <a:ln w="9525">
                  <a:noFill/>
                  <a:miter lim="800000"/>
                  <a:headEnd/>
                  <a:tailEnd/>
                </a:ln>
              </p:spPr>
              <p:txBody>
                <a:bodyPr/>
                <a:lstStyle/>
                <a:p>
                  <a:endParaRPr lang="en-US" sz="2000"/>
                </a:p>
              </p:txBody>
            </p:sp>
            <p:sp>
              <p:nvSpPr>
                <p:cNvPr id="581309" name="Rectangle 701"/>
                <p:cNvSpPr>
                  <a:spLocks noChangeArrowheads="1"/>
                </p:cNvSpPr>
                <p:nvPr/>
              </p:nvSpPr>
              <p:spPr bwMode="auto">
                <a:xfrm>
                  <a:off x="1974" y="2926"/>
                  <a:ext cx="1589" cy="19"/>
                </a:xfrm>
                <a:prstGeom prst="rect">
                  <a:avLst/>
                </a:prstGeom>
                <a:solidFill>
                  <a:srgbClr val="B4B4B4"/>
                </a:solidFill>
                <a:ln w="9525">
                  <a:noFill/>
                  <a:miter lim="800000"/>
                  <a:headEnd/>
                  <a:tailEnd/>
                </a:ln>
              </p:spPr>
              <p:txBody>
                <a:bodyPr/>
                <a:lstStyle/>
                <a:p>
                  <a:endParaRPr lang="en-US" sz="2000"/>
                </a:p>
              </p:txBody>
            </p:sp>
            <p:sp>
              <p:nvSpPr>
                <p:cNvPr id="581310" name="Rectangle 702"/>
                <p:cNvSpPr>
                  <a:spLocks noChangeArrowheads="1"/>
                </p:cNvSpPr>
                <p:nvPr/>
              </p:nvSpPr>
              <p:spPr bwMode="auto">
                <a:xfrm>
                  <a:off x="1974" y="2927"/>
                  <a:ext cx="1589" cy="18"/>
                </a:xfrm>
                <a:prstGeom prst="rect">
                  <a:avLst/>
                </a:prstGeom>
                <a:solidFill>
                  <a:srgbClr val="B4B4B4"/>
                </a:solidFill>
                <a:ln w="9525">
                  <a:noFill/>
                  <a:miter lim="800000"/>
                  <a:headEnd/>
                  <a:tailEnd/>
                </a:ln>
              </p:spPr>
              <p:txBody>
                <a:bodyPr/>
                <a:lstStyle/>
                <a:p>
                  <a:endParaRPr lang="en-US" sz="2000"/>
                </a:p>
              </p:txBody>
            </p:sp>
            <p:sp>
              <p:nvSpPr>
                <p:cNvPr id="581311" name="Rectangle 703"/>
                <p:cNvSpPr>
                  <a:spLocks noChangeArrowheads="1"/>
                </p:cNvSpPr>
                <p:nvPr/>
              </p:nvSpPr>
              <p:spPr bwMode="auto">
                <a:xfrm>
                  <a:off x="1974" y="2927"/>
                  <a:ext cx="1589" cy="18"/>
                </a:xfrm>
                <a:prstGeom prst="rect">
                  <a:avLst/>
                </a:prstGeom>
                <a:solidFill>
                  <a:srgbClr val="B4B4B4"/>
                </a:solidFill>
                <a:ln w="9525">
                  <a:noFill/>
                  <a:miter lim="800000"/>
                  <a:headEnd/>
                  <a:tailEnd/>
                </a:ln>
              </p:spPr>
              <p:txBody>
                <a:bodyPr/>
                <a:lstStyle/>
                <a:p>
                  <a:endParaRPr lang="en-US" sz="2000"/>
                </a:p>
              </p:txBody>
            </p:sp>
            <p:sp>
              <p:nvSpPr>
                <p:cNvPr id="581312" name="Rectangle 704"/>
                <p:cNvSpPr>
                  <a:spLocks noChangeArrowheads="1"/>
                </p:cNvSpPr>
                <p:nvPr/>
              </p:nvSpPr>
              <p:spPr bwMode="auto">
                <a:xfrm>
                  <a:off x="1974" y="2928"/>
                  <a:ext cx="1589" cy="17"/>
                </a:xfrm>
                <a:prstGeom prst="rect">
                  <a:avLst/>
                </a:prstGeom>
                <a:solidFill>
                  <a:srgbClr val="B4B4B4"/>
                </a:solidFill>
                <a:ln w="9525">
                  <a:noFill/>
                  <a:miter lim="800000"/>
                  <a:headEnd/>
                  <a:tailEnd/>
                </a:ln>
              </p:spPr>
              <p:txBody>
                <a:bodyPr/>
                <a:lstStyle/>
                <a:p>
                  <a:endParaRPr lang="en-US" sz="2000"/>
                </a:p>
              </p:txBody>
            </p:sp>
            <p:sp>
              <p:nvSpPr>
                <p:cNvPr id="581313" name="Rectangle 705"/>
                <p:cNvSpPr>
                  <a:spLocks noChangeArrowheads="1"/>
                </p:cNvSpPr>
                <p:nvPr/>
              </p:nvSpPr>
              <p:spPr bwMode="auto">
                <a:xfrm>
                  <a:off x="1974" y="2928"/>
                  <a:ext cx="1589" cy="18"/>
                </a:xfrm>
                <a:prstGeom prst="rect">
                  <a:avLst/>
                </a:prstGeom>
                <a:solidFill>
                  <a:srgbClr val="B4B4B4"/>
                </a:solidFill>
                <a:ln w="9525">
                  <a:noFill/>
                  <a:miter lim="800000"/>
                  <a:headEnd/>
                  <a:tailEnd/>
                </a:ln>
              </p:spPr>
              <p:txBody>
                <a:bodyPr/>
                <a:lstStyle/>
                <a:p>
                  <a:endParaRPr lang="en-US" sz="2000"/>
                </a:p>
              </p:txBody>
            </p:sp>
            <p:sp>
              <p:nvSpPr>
                <p:cNvPr id="581314" name="Rectangle 706"/>
                <p:cNvSpPr>
                  <a:spLocks noChangeArrowheads="1"/>
                </p:cNvSpPr>
                <p:nvPr/>
              </p:nvSpPr>
              <p:spPr bwMode="auto">
                <a:xfrm>
                  <a:off x="1974" y="2928"/>
                  <a:ext cx="1589" cy="18"/>
                </a:xfrm>
                <a:prstGeom prst="rect">
                  <a:avLst/>
                </a:prstGeom>
                <a:solidFill>
                  <a:srgbClr val="B4B4B4"/>
                </a:solidFill>
                <a:ln w="9525">
                  <a:noFill/>
                  <a:miter lim="800000"/>
                  <a:headEnd/>
                  <a:tailEnd/>
                </a:ln>
              </p:spPr>
              <p:txBody>
                <a:bodyPr/>
                <a:lstStyle/>
                <a:p>
                  <a:endParaRPr lang="en-US" sz="2000"/>
                </a:p>
              </p:txBody>
            </p:sp>
            <p:sp>
              <p:nvSpPr>
                <p:cNvPr id="581315" name="Rectangle 707"/>
                <p:cNvSpPr>
                  <a:spLocks noChangeArrowheads="1"/>
                </p:cNvSpPr>
                <p:nvPr/>
              </p:nvSpPr>
              <p:spPr bwMode="auto">
                <a:xfrm>
                  <a:off x="1974" y="2928"/>
                  <a:ext cx="1589" cy="19"/>
                </a:xfrm>
                <a:prstGeom prst="rect">
                  <a:avLst/>
                </a:prstGeom>
                <a:solidFill>
                  <a:srgbClr val="C3C3C3"/>
                </a:solidFill>
                <a:ln w="9525">
                  <a:noFill/>
                  <a:miter lim="800000"/>
                  <a:headEnd/>
                  <a:tailEnd/>
                </a:ln>
              </p:spPr>
              <p:txBody>
                <a:bodyPr/>
                <a:lstStyle/>
                <a:p>
                  <a:endParaRPr lang="en-US" sz="2000"/>
                </a:p>
              </p:txBody>
            </p:sp>
            <p:sp>
              <p:nvSpPr>
                <p:cNvPr id="581316" name="Rectangle 708"/>
                <p:cNvSpPr>
                  <a:spLocks noChangeArrowheads="1"/>
                </p:cNvSpPr>
                <p:nvPr/>
              </p:nvSpPr>
              <p:spPr bwMode="auto">
                <a:xfrm>
                  <a:off x="1974" y="2929"/>
                  <a:ext cx="1589" cy="18"/>
                </a:xfrm>
                <a:prstGeom prst="rect">
                  <a:avLst/>
                </a:prstGeom>
                <a:solidFill>
                  <a:srgbClr val="C3C3C3"/>
                </a:solidFill>
                <a:ln w="9525">
                  <a:noFill/>
                  <a:miter lim="800000"/>
                  <a:headEnd/>
                  <a:tailEnd/>
                </a:ln>
              </p:spPr>
              <p:txBody>
                <a:bodyPr/>
                <a:lstStyle/>
                <a:p>
                  <a:endParaRPr lang="en-US" sz="2000"/>
                </a:p>
              </p:txBody>
            </p:sp>
            <p:sp>
              <p:nvSpPr>
                <p:cNvPr id="581317" name="Rectangle 709"/>
                <p:cNvSpPr>
                  <a:spLocks noChangeArrowheads="1"/>
                </p:cNvSpPr>
                <p:nvPr/>
              </p:nvSpPr>
              <p:spPr bwMode="auto">
                <a:xfrm>
                  <a:off x="1974" y="2929"/>
                  <a:ext cx="1589" cy="18"/>
                </a:xfrm>
                <a:prstGeom prst="rect">
                  <a:avLst/>
                </a:prstGeom>
                <a:solidFill>
                  <a:srgbClr val="C3C3C3"/>
                </a:solidFill>
                <a:ln w="9525">
                  <a:noFill/>
                  <a:miter lim="800000"/>
                  <a:headEnd/>
                  <a:tailEnd/>
                </a:ln>
              </p:spPr>
              <p:txBody>
                <a:bodyPr/>
                <a:lstStyle/>
                <a:p>
                  <a:endParaRPr lang="en-US" sz="2000"/>
                </a:p>
              </p:txBody>
            </p:sp>
            <p:sp>
              <p:nvSpPr>
                <p:cNvPr id="581318" name="Rectangle 710"/>
                <p:cNvSpPr>
                  <a:spLocks noChangeArrowheads="1"/>
                </p:cNvSpPr>
                <p:nvPr/>
              </p:nvSpPr>
              <p:spPr bwMode="auto">
                <a:xfrm>
                  <a:off x="1974" y="2929"/>
                  <a:ext cx="1589" cy="19"/>
                </a:xfrm>
                <a:prstGeom prst="rect">
                  <a:avLst/>
                </a:prstGeom>
                <a:solidFill>
                  <a:srgbClr val="C3C3C3"/>
                </a:solidFill>
                <a:ln w="9525">
                  <a:noFill/>
                  <a:miter lim="800000"/>
                  <a:headEnd/>
                  <a:tailEnd/>
                </a:ln>
              </p:spPr>
              <p:txBody>
                <a:bodyPr/>
                <a:lstStyle/>
                <a:p>
                  <a:endParaRPr lang="en-US" sz="2000"/>
                </a:p>
              </p:txBody>
            </p:sp>
            <p:grpSp>
              <p:nvGrpSpPr>
                <p:cNvPr id="12" name="Group 711"/>
                <p:cNvGrpSpPr>
                  <a:grpSpLocks/>
                </p:cNvGrpSpPr>
                <p:nvPr/>
              </p:nvGrpSpPr>
              <p:grpSpPr bwMode="auto">
                <a:xfrm>
                  <a:off x="1974" y="2929"/>
                  <a:ext cx="1589" cy="68"/>
                  <a:chOff x="1974" y="2929"/>
                  <a:chExt cx="1589" cy="68"/>
                </a:xfrm>
              </p:grpSpPr>
              <p:sp>
                <p:nvSpPr>
                  <p:cNvPr id="581320" name="Rectangle 712"/>
                  <p:cNvSpPr>
                    <a:spLocks noChangeArrowheads="1"/>
                  </p:cNvSpPr>
                  <p:nvPr/>
                </p:nvSpPr>
                <p:spPr bwMode="auto">
                  <a:xfrm>
                    <a:off x="1974" y="2929"/>
                    <a:ext cx="1589" cy="20"/>
                  </a:xfrm>
                  <a:prstGeom prst="rect">
                    <a:avLst/>
                  </a:prstGeom>
                  <a:solidFill>
                    <a:srgbClr val="C3C3C3"/>
                  </a:solidFill>
                  <a:ln w="9525">
                    <a:noFill/>
                    <a:miter lim="800000"/>
                    <a:headEnd/>
                    <a:tailEnd/>
                  </a:ln>
                </p:spPr>
                <p:txBody>
                  <a:bodyPr/>
                  <a:lstStyle/>
                  <a:p>
                    <a:endParaRPr lang="en-US" sz="2000"/>
                  </a:p>
                </p:txBody>
              </p:sp>
              <p:sp>
                <p:nvSpPr>
                  <p:cNvPr id="581321" name="Rectangle 713"/>
                  <p:cNvSpPr>
                    <a:spLocks noChangeArrowheads="1"/>
                  </p:cNvSpPr>
                  <p:nvPr/>
                </p:nvSpPr>
                <p:spPr bwMode="auto">
                  <a:xfrm>
                    <a:off x="1974" y="2929"/>
                    <a:ext cx="1589" cy="20"/>
                  </a:xfrm>
                  <a:prstGeom prst="rect">
                    <a:avLst/>
                  </a:prstGeom>
                  <a:solidFill>
                    <a:srgbClr val="C3C3C3"/>
                  </a:solidFill>
                  <a:ln w="9525">
                    <a:noFill/>
                    <a:miter lim="800000"/>
                    <a:headEnd/>
                    <a:tailEnd/>
                  </a:ln>
                </p:spPr>
                <p:txBody>
                  <a:bodyPr/>
                  <a:lstStyle/>
                  <a:p>
                    <a:endParaRPr lang="en-US" sz="2000"/>
                  </a:p>
                </p:txBody>
              </p:sp>
              <p:sp>
                <p:nvSpPr>
                  <p:cNvPr id="581322" name="Rectangle 714"/>
                  <p:cNvSpPr>
                    <a:spLocks noChangeArrowheads="1"/>
                  </p:cNvSpPr>
                  <p:nvPr/>
                </p:nvSpPr>
                <p:spPr bwMode="auto">
                  <a:xfrm>
                    <a:off x="1974" y="2929"/>
                    <a:ext cx="1589" cy="20"/>
                  </a:xfrm>
                  <a:prstGeom prst="rect">
                    <a:avLst/>
                  </a:prstGeom>
                  <a:solidFill>
                    <a:srgbClr val="C3C3C3"/>
                  </a:solidFill>
                  <a:ln w="9525">
                    <a:noFill/>
                    <a:miter lim="800000"/>
                    <a:headEnd/>
                    <a:tailEnd/>
                  </a:ln>
                </p:spPr>
                <p:txBody>
                  <a:bodyPr/>
                  <a:lstStyle/>
                  <a:p>
                    <a:endParaRPr lang="en-US" sz="2000"/>
                  </a:p>
                </p:txBody>
              </p:sp>
              <p:sp>
                <p:nvSpPr>
                  <p:cNvPr id="581323" name="Rectangle 715"/>
                  <p:cNvSpPr>
                    <a:spLocks noChangeArrowheads="1"/>
                  </p:cNvSpPr>
                  <p:nvPr/>
                </p:nvSpPr>
                <p:spPr bwMode="auto">
                  <a:xfrm>
                    <a:off x="1974" y="2929"/>
                    <a:ext cx="1589" cy="20"/>
                  </a:xfrm>
                  <a:prstGeom prst="rect">
                    <a:avLst/>
                  </a:prstGeom>
                  <a:solidFill>
                    <a:srgbClr val="C3C3C3"/>
                  </a:solidFill>
                  <a:ln w="9525">
                    <a:noFill/>
                    <a:miter lim="800000"/>
                    <a:headEnd/>
                    <a:tailEnd/>
                  </a:ln>
                </p:spPr>
                <p:txBody>
                  <a:bodyPr/>
                  <a:lstStyle/>
                  <a:p>
                    <a:endParaRPr lang="en-US" sz="2000"/>
                  </a:p>
                </p:txBody>
              </p:sp>
              <p:sp>
                <p:nvSpPr>
                  <p:cNvPr id="581324" name="Rectangle 716"/>
                  <p:cNvSpPr>
                    <a:spLocks noChangeArrowheads="1"/>
                  </p:cNvSpPr>
                  <p:nvPr/>
                </p:nvSpPr>
                <p:spPr bwMode="auto">
                  <a:xfrm>
                    <a:off x="1974" y="2930"/>
                    <a:ext cx="1589" cy="19"/>
                  </a:xfrm>
                  <a:prstGeom prst="rect">
                    <a:avLst/>
                  </a:prstGeom>
                  <a:solidFill>
                    <a:srgbClr val="C3C3C3"/>
                  </a:solidFill>
                  <a:ln w="9525">
                    <a:noFill/>
                    <a:miter lim="800000"/>
                    <a:headEnd/>
                    <a:tailEnd/>
                  </a:ln>
                </p:spPr>
                <p:txBody>
                  <a:bodyPr/>
                  <a:lstStyle/>
                  <a:p>
                    <a:endParaRPr lang="en-US" sz="2000"/>
                  </a:p>
                </p:txBody>
              </p:sp>
              <p:sp>
                <p:nvSpPr>
                  <p:cNvPr id="581325" name="Rectangle 717"/>
                  <p:cNvSpPr>
                    <a:spLocks noChangeArrowheads="1"/>
                  </p:cNvSpPr>
                  <p:nvPr/>
                </p:nvSpPr>
                <p:spPr bwMode="auto">
                  <a:xfrm>
                    <a:off x="1974" y="2930"/>
                    <a:ext cx="1589" cy="20"/>
                  </a:xfrm>
                  <a:prstGeom prst="rect">
                    <a:avLst/>
                  </a:prstGeom>
                  <a:solidFill>
                    <a:srgbClr val="C3C3C3"/>
                  </a:solidFill>
                  <a:ln w="9525">
                    <a:noFill/>
                    <a:miter lim="800000"/>
                    <a:headEnd/>
                    <a:tailEnd/>
                  </a:ln>
                </p:spPr>
                <p:txBody>
                  <a:bodyPr/>
                  <a:lstStyle/>
                  <a:p>
                    <a:endParaRPr lang="en-US" sz="2000"/>
                  </a:p>
                </p:txBody>
              </p:sp>
              <p:sp>
                <p:nvSpPr>
                  <p:cNvPr id="581326" name="Rectangle 718"/>
                  <p:cNvSpPr>
                    <a:spLocks noChangeArrowheads="1"/>
                  </p:cNvSpPr>
                  <p:nvPr/>
                </p:nvSpPr>
                <p:spPr bwMode="auto">
                  <a:xfrm>
                    <a:off x="1974" y="2931"/>
                    <a:ext cx="1589" cy="19"/>
                  </a:xfrm>
                  <a:prstGeom prst="rect">
                    <a:avLst/>
                  </a:prstGeom>
                  <a:solidFill>
                    <a:srgbClr val="C3C3C3"/>
                  </a:solidFill>
                  <a:ln w="9525">
                    <a:noFill/>
                    <a:miter lim="800000"/>
                    <a:headEnd/>
                    <a:tailEnd/>
                  </a:ln>
                </p:spPr>
                <p:txBody>
                  <a:bodyPr/>
                  <a:lstStyle/>
                  <a:p>
                    <a:endParaRPr lang="en-US" sz="2000"/>
                  </a:p>
                </p:txBody>
              </p:sp>
              <p:sp>
                <p:nvSpPr>
                  <p:cNvPr id="581327" name="Rectangle 719"/>
                  <p:cNvSpPr>
                    <a:spLocks noChangeArrowheads="1"/>
                  </p:cNvSpPr>
                  <p:nvPr/>
                </p:nvSpPr>
                <p:spPr bwMode="auto">
                  <a:xfrm>
                    <a:off x="1974" y="2931"/>
                    <a:ext cx="1589" cy="20"/>
                  </a:xfrm>
                  <a:prstGeom prst="rect">
                    <a:avLst/>
                  </a:prstGeom>
                  <a:solidFill>
                    <a:srgbClr val="C3C3C3"/>
                  </a:solidFill>
                  <a:ln w="9525">
                    <a:noFill/>
                    <a:miter lim="800000"/>
                    <a:headEnd/>
                    <a:tailEnd/>
                  </a:ln>
                </p:spPr>
                <p:txBody>
                  <a:bodyPr/>
                  <a:lstStyle/>
                  <a:p>
                    <a:endParaRPr lang="en-US" sz="2000"/>
                  </a:p>
                </p:txBody>
              </p:sp>
              <p:sp>
                <p:nvSpPr>
                  <p:cNvPr id="581328" name="Rectangle 720"/>
                  <p:cNvSpPr>
                    <a:spLocks noChangeArrowheads="1"/>
                  </p:cNvSpPr>
                  <p:nvPr/>
                </p:nvSpPr>
                <p:spPr bwMode="auto">
                  <a:xfrm>
                    <a:off x="1974" y="2931"/>
                    <a:ext cx="1589" cy="20"/>
                  </a:xfrm>
                  <a:prstGeom prst="rect">
                    <a:avLst/>
                  </a:prstGeom>
                  <a:solidFill>
                    <a:srgbClr val="C3C3C3"/>
                  </a:solidFill>
                  <a:ln w="9525">
                    <a:noFill/>
                    <a:miter lim="800000"/>
                    <a:headEnd/>
                    <a:tailEnd/>
                  </a:ln>
                </p:spPr>
                <p:txBody>
                  <a:bodyPr/>
                  <a:lstStyle/>
                  <a:p>
                    <a:endParaRPr lang="en-US" sz="2000"/>
                  </a:p>
                </p:txBody>
              </p:sp>
              <p:sp>
                <p:nvSpPr>
                  <p:cNvPr id="581329" name="Rectangle 721"/>
                  <p:cNvSpPr>
                    <a:spLocks noChangeArrowheads="1"/>
                  </p:cNvSpPr>
                  <p:nvPr/>
                </p:nvSpPr>
                <p:spPr bwMode="auto">
                  <a:xfrm>
                    <a:off x="1974" y="2932"/>
                    <a:ext cx="1589" cy="20"/>
                  </a:xfrm>
                  <a:prstGeom prst="rect">
                    <a:avLst/>
                  </a:prstGeom>
                  <a:solidFill>
                    <a:srgbClr val="C3C3C3"/>
                  </a:solidFill>
                  <a:ln w="9525">
                    <a:noFill/>
                    <a:miter lim="800000"/>
                    <a:headEnd/>
                    <a:tailEnd/>
                  </a:ln>
                </p:spPr>
                <p:txBody>
                  <a:bodyPr/>
                  <a:lstStyle/>
                  <a:p>
                    <a:endParaRPr lang="en-US" sz="2000"/>
                  </a:p>
                </p:txBody>
              </p:sp>
              <p:sp>
                <p:nvSpPr>
                  <p:cNvPr id="581330" name="Rectangle 722"/>
                  <p:cNvSpPr>
                    <a:spLocks noChangeArrowheads="1"/>
                  </p:cNvSpPr>
                  <p:nvPr/>
                </p:nvSpPr>
                <p:spPr bwMode="auto">
                  <a:xfrm>
                    <a:off x="1974" y="2932"/>
                    <a:ext cx="1589" cy="20"/>
                  </a:xfrm>
                  <a:prstGeom prst="rect">
                    <a:avLst/>
                  </a:prstGeom>
                  <a:solidFill>
                    <a:srgbClr val="C3C3C3"/>
                  </a:solidFill>
                  <a:ln w="9525">
                    <a:noFill/>
                    <a:miter lim="800000"/>
                    <a:headEnd/>
                    <a:tailEnd/>
                  </a:ln>
                </p:spPr>
                <p:txBody>
                  <a:bodyPr/>
                  <a:lstStyle/>
                  <a:p>
                    <a:endParaRPr lang="en-US" sz="2000"/>
                  </a:p>
                </p:txBody>
              </p:sp>
              <p:sp>
                <p:nvSpPr>
                  <p:cNvPr id="581331" name="Rectangle 723"/>
                  <p:cNvSpPr>
                    <a:spLocks noChangeArrowheads="1"/>
                  </p:cNvSpPr>
                  <p:nvPr/>
                </p:nvSpPr>
                <p:spPr bwMode="auto">
                  <a:xfrm>
                    <a:off x="1974" y="2932"/>
                    <a:ext cx="1589" cy="20"/>
                  </a:xfrm>
                  <a:prstGeom prst="rect">
                    <a:avLst/>
                  </a:prstGeom>
                  <a:solidFill>
                    <a:srgbClr val="C3C3C3"/>
                  </a:solidFill>
                  <a:ln w="9525">
                    <a:noFill/>
                    <a:miter lim="800000"/>
                    <a:headEnd/>
                    <a:tailEnd/>
                  </a:ln>
                </p:spPr>
                <p:txBody>
                  <a:bodyPr/>
                  <a:lstStyle/>
                  <a:p>
                    <a:endParaRPr lang="en-US" sz="2000"/>
                  </a:p>
                </p:txBody>
              </p:sp>
              <p:sp>
                <p:nvSpPr>
                  <p:cNvPr id="581332" name="Rectangle 724"/>
                  <p:cNvSpPr>
                    <a:spLocks noChangeArrowheads="1"/>
                  </p:cNvSpPr>
                  <p:nvPr/>
                </p:nvSpPr>
                <p:spPr bwMode="auto">
                  <a:xfrm>
                    <a:off x="1974" y="2932"/>
                    <a:ext cx="1589" cy="20"/>
                  </a:xfrm>
                  <a:prstGeom prst="rect">
                    <a:avLst/>
                  </a:prstGeom>
                  <a:solidFill>
                    <a:srgbClr val="D4D4D4"/>
                  </a:solidFill>
                  <a:ln w="9525">
                    <a:noFill/>
                    <a:miter lim="800000"/>
                    <a:headEnd/>
                    <a:tailEnd/>
                  </a:ln>
                </p:spPr>
                <p:txBody>
                  <a:bodyPr/>
                  <a:lstStyle/>
                  <a:p>
                    <a:endParaRPr lang="en-US" sz="2000"/>
                  </a:p>
                </p:txBody>
              </p:sp>
              <p:sp>
                <p:nvSpPr>
                  <p:cNvPr id="581333" name="Rectangle 725"/>
                  <p:cNvSpPr>
                    <a:spLocks noChangeArrowheads="1"/>
                  </p:cNvSpPr>
                  <p:nvPr/>
                </p:nvSpPr>
                <p:spPr bwMode="auto">
                  <a:xfrm>
                    <a:off x="1974" y="2934"/>
                    <a:ext cx="1589" cy="19"/>
                  </a:xfrm>
                  <a:prstGeom prst="rect">
                    <a:avLst/>
                  </a:prstGeom>
                  <a:solidFill>
                    <a:srgbClr val="D4D4D4"/>
                  </a:solidFill>
                  <a:ln w="9525">
                    <a:noFill/>
                    <a:miter lim="800000"/>
                    <a:headEnd/>
                    <a:tailEnd/>
                  </a:ln>
                </p:spPr>
                <p:txBody>
                  <a:bodyPr/>
                  <a:lstStyle/>
                  <a:p>
                    <a:endParaRPr lang="en-US" sz="2000"/>
                  </a:p>
                </p:txBody>
              </p:sp>
              <p:sp>
                <p:nvSpPr>
                  <p:cNvPr id="581334" name="Rectangle 726"/>
                  <p:cNvSpPr>
                    <a:spLocks noChangeArrowheads="1"/>
                  </p:cNvSpPr>
                  <p:nvPr/>
                </p:nvSpPr>
                <p:spPr bwMode="auto">
                  <a:xfrm>
                    <a:off x="1974" y="2934"/>
                    <a:ext cx="1589" cy="19"/>
                  </a:xfrm>
                  <a:prstGeom prst="rect">
                    <a:avLst/>
                  </a:prstGeom>
                  <a:solidFill>
                    <a:srgbClr val="D4D4D4"/>
                  </a:solidFill>
                  <a:ln w="9525">
                    <a:noFill/>
                    <a:miter lim="800000"/>
                    <a:headEnd/>
                    <a:tailEnd/>
                  </a:ln>
                </p:spPr>
                <p:txBody>
                  <a:bodyPr/>
                  <a:lstStyle/>
                  <a:p>
                    <a:endParaRPr lang="en-US" sz="2000"/>
                  </a:p>
                </p:txBody>
              </p:sp>
              <p:sp>
                <p:nvSpPr>
                  <p:cNvPr id="581335" name="Rectangle 727"/>
                  <p:cNvSpPr>
                    <a:spLocks noChangeArrowheads="1"/>
                  </p:cNvSpPr>
                  <p:nvPr/>
                </p:nvSpPr>
                <p:spPr bwMode="auto">
                  <a:xfrm>
                    <a:off x="1974" y="2934"/>
                    <a:ext cx="1589" cy="19"/>
                  </a:xfrm>
                  <a:prstGeom prst="rect">
                    <a:avLst/>
                  </a:prstGeom>
                  <a:solidFill>
                    <a:srgbClr val="D4D4D4"/>
                  </a:solidFill>
                  <a:ln w="9525">
                    <a:noFill/>
                    <a:miter lim="800000"/>
                    <a:headEnd/>
                    <a:tailEnd/>
                  </a:ln>
                </p:spPr>
                <p:txBody>
                  <a:bodyPr/>
                  <a:lstStyle/>
                  <a:p>
                    <a:endParaRPr lang="en-US" sz="2000"/>
                  </a:p>
                </p:txBody>
              </p:sp>
              <p:sp>
                <p:nvSpPr>
                  <p:cNvPr id="581336" name="Rectangle 728"/>
                  <p:cNvSpPr>
                    <a:spLocks noChangeArrowheads="1"/>
                  </p:cNvSpPr>
                  <p:nvPr/>
                </p:nvSpPr>
                <p:spPr bwMode="auto">
                  <a:xfrm>
                    <a:off x="1974" y="2934"/>
                    <a:ext cx="1589" cy="19"/>
                  </a:xfrm>
                  <a:prstGeom prst="rect">
                    <a:avLst/>
                  </a:prstGeom>
                  <a:solidFill>
                    <a:srgbClr val="D4D4D4"/>
                  </a:solidFill>
                  <a:ln w="9525">
                    <a:noFill/>
                    <a:miter lim="800000"/>
                    <a:headEnd/>
                    <a:tailEnd/>
                  </a:ln>
                </p:spPr>
                <p:txBody>
                  <a:bodyPr/>
                  <a:lstStyle/>
                  <a:p>
                    <a:endParaRPr lang="en-US" sz="2000"/>
                  </a:p>
                </p:txBody>
              </p:sp>
              <p:sp>
                <p:nvSpPr>
                  <p:cNvPr id="581337" name="Rectangle 729"/>
                  <p:cNvSpPr>
                    <a:spLocks noChangeArrowheads="1"/>
                  </p:cNvSpPr>
                  <p:nvPr/>
                </p:nvSpPr>
                <p:spPr bwMode="auto">
                  <a:xfrm>
                    <a:off x="1974" y="2935"/>
                    <a:ext cx="1589" cy="18"/>
                  </a:xfrm>
                  <a:prstGeom prst="rect">
                    <a:avLst/>
                  </a:prstGeom>
                  <a:solidFill>
                    <a:srgbClr val="D4D4D4"/>
                  </a:solidFill>
                  <a:ln w="9525">
                    <a:noFill/>
                    <a:miter lim="800000"/>
                    <a:headEnd/>
                    <a:tailEnd/>
                  </a:ln>
                </p:spPr>
                <p:txBody>
                  <a:bodyPr/>
                  <a:lstStyle/>
                  <a:p>
                    <a:endParaRPr lang="en-US" sz="2000"/>
                  </a:p>
                </p:txBody>
              </p:sp>
              <p:sp>
                <p:nvSpPr>
                  <p:cNvPr id="581338" name="Rectangle 730"/>
                  <p:cNvSpPr>
                    <a:spLocks noChangeArrowheads="1"/>
                  </p:cNvSpPr>
                  <p:nvPr/>
                </p:nvSpPr>
                <p:spPr bwMode="auto">
                  <a:xfrm>
                    <a:off x="1974" y="2935"/>
                    <a:ext cx="1589" cy="20"/>
                  </a:xfrm>
                  <a:prstGeom prst="rect">
                    <a:avLst/>
                  </a:prstGeom>
                  <a:solidFill>
                    <a:srgbClr val="D4D4D4"/>
                  </a:solidFill>
                  <a:ln w="9525">
                    <a:noFill/>
                    <a:miter lim="800000"/>
                    <a:headEnd/>
                    <a:tailEnd/>
                  </a:ln>
                </p:spPr>
                <p:txBody>
                  <a:bodyPr/>
                  <a:lstStyle/>
                  <a:p>
                    <a:endParaRPr lang="en-US" sz="2000"/>
                  </a:p>
                </p:txBody>
              </p:sp>
              <p:sp>
                <p:nvSpPr>
                  <p:cNvPr id="581339" name="Rectangle 731"/>
                  <p:cNvSpPr>
                    <a:spLocks noChangeArrowheads="1"/>
                  </p:cNvSpPr>
                  <p:nvPr/>
                </p:nvSpPr>
                <p:spPr bwMode="auto">
                  <a:xfrm>
                    <a:off x="1974" y="2935"/>
                    <a:ext cx="1589" cy="20"/>
                  </a:xfrm>
                  <a:prstGeom prst="rect">
                    <a:avLst/>
                  </a:prstGeom>
                  <a:solidFill>
                    <a:srgbClr val="D4D4D4"/>
                  </a:solidFill>
                  <a:ln w="9525">
                    <a:noFill/>
                    <a:miter lim="800000"/>
                    <a:headEnd/>
                    <a:tailEnd/>
                  </a:ln>
                </p:spPr>
                <p:txBody>
                  <a:bodyPr/>
                  <a:lstStyle/>
                  <a:p>
                    <a:endParaRPr lang="en-US" sz="2000"/>
                  </a:p>
                </p:txBody>
              </p:sp>
              <p:sp>
                <p:nvSpPr>
                  <p:cNvPr id="581340" name="Rectangle 732"/>
                  <p:cNvSpPr>
                    <a:spLocks noChangeArrowheads="1"/>
                  </p:cNvSpPr>
                  <p:nvPr/>
                </p:nvSpPr>
                <p:spPr bwMode="auto">
                  <a:xfrm>
                    <a:off x="1974" y="2935"/>
                    <a:ext cx="1589" cy="20"/>
                  </a:xfrm>
                  <a:prstGeom prst="rect">
                    <a:avLst/>
                  </a:prstGeom>
                  <a:solidFill>
                    <a:srgbClr val="D4D4D4"/>
                  </a:solidFill>
                  <a:ln w="9525">
                    <a:noFill/>
                    <a:miter lim="800000"/>
                    <a:headEnd/>
                    <a:tailEnd/>
                  </a:ln>
                </p:spPr>
                <p:txBody>
                  <a:bodyPr/>
                  <a:lstStyle/>
                  <a:p>
                    <a:endParaRPr lang="en-US" sz="2000"/>
                  </a:p>
                </p:txBody>
              </p:sp>
              <p:sp>
                <p:nvSpPr>
                  <p:cNvPr id="581341" name="Rectangle 733"/>
                  <p:cNvSpPr>
                    <a:spLocks noChangeArrowheads="1"/>
                  </p:cNvSpPr>
                  <p:nvPr/>
                </p:nvSpPr>
                <p:spPr bwMode="auto">
                  <a:xfrm>
                    <a:off x="1974" y="2936"/>
                    <a:ext cx="1589" cy="19"/>
                  </a:xfrm>
                  <a:prstGeom prst="rect">
                    <a:avLst/>
                  </a:prstGeom>
                  <a:solidFill>
                    <a:srgbClr val="D4D4D4"/>
                  </a:solidFill>
                  <a:ln w="9525">
                    <a:noFill/>
                    <a:miter lim="800000"/>
                    <a:headEnd/>
                    <a:tailEnd/>
                  </a:ln>
                </p:spPr>
                <p:txBody>
                  <a:bodyPr/>
                  <a:lstStyle/>
                  <a:p>
                    <a:endParaRPr lang="en-US" sz="2000"/>
                  </a:p>
                </p:txBody>
              </p:sp>
              <p:sp>
                <p:nvSpPr>
                  <p:cNvPr id="581342" name="Rectangle 734"/>
                  <p:cNvSpPr>
                    <a:spLocks noChangeArrowheads="1"/>
                  </p:cNvSpPr>
                  <p:nvPr/>
                </p:nvSpPr>
                <p:spPr bwMode="auto">
                  <a:xfrm>
                    <a:off x="1974" y="2936"/>
                    <a:ext cx="1589" cy="20"/>
                  </a:xfrm>
                  <a:prstGeom prst="rect">
                    <a:avLst/>
                  </a:prstGeom>
                  <a:solidFill>
                    <a:srgbClr val="D4D4D4"/>
                  </a:solidFill>
                  <a:ln w="9525">
                    <a:noFill/>
                    <a:miter lim="800000"/>
                    <a:headEnd/>
                    <a:tailEnd/>
                  </a:ln>
                </p:spPr>
                <p:txBody>
                  <a:bodyPr/>
                  <a:lstStyle/>
                  <a:p>
                    <a:endParaRPr lang="en-US" sz="2000"/>
                  </a:p>
                </p:txBody>
              </p:sp>
              <p:sp>
                <p:nvSpPr>
                  <p:cNvPr id="581343" name="Rectangle 735"/>
                  <p:cNvSpPr>
                    <a:spLocks noChangeArrowheads="1"/>
                  </p:cNvSpPr>
                  <p:nvPr/>
                </p:nvSpPr>
                <p:spPr bwMode="auto">
                  <a:xfrm>
                    <a:off x="1974" y="2936"/>
                    <a:ext cx="1589" cy="20"/>
                  </a:xfrm>
                  <a:prstGeom prst="rect">
                    <a:avLst/>
                  </a:prstGeom>
                  <a:solidFill>
                    <a:srgbClr val="D4D4D4"/>
                  </a:solidFill>
                  <a:ln w="9525">
                    <a:noFill/>
                    <a:miter lim="800000"/>
                    <a:headEnd/>
                    <a:tailEnd/>
                  </a:ln>
                </p:spPr>
                <p:txBody>
                  <a:bodyPr/>
                  <a:lstStyle/>
                  <a:p>
                    <a:endParaRPr lang="en-US" sz="2000"/>
                  </a:p>
                </p:txBody>
              </p:sp>
              <p:sp>
                <p:nvSpPr>
                  <p:cNvPr id="581344" name="Rectangle 736"/>
                  <p:cNvSpPr>
                    <a:spLocks noChangeArrowheads="1"/>
                  </p:cNvSpPr>
                  <p:nvPr/>
                </p:nvSpPr>
                <p:spPr bwMode="auto">
                  <a:xfrm>
                    <a:off x="1974" y="2936"/>
                    <a:ext cx="1589" cy="20"/>
                  </a:xfrm>
                  <a:prstGeom prst="rect">
                    <a:avLst/>
                  </a:prstGeom>
                  <a:solidFill>
                    <a:srgbClr val="D4D4D4"/>
                  </a:solidFill>
                  <a:ln w="9525">
                    <a:noFill/>
                    <a:miter lim="800000"/>
                    <a:headEnd/>
                    <a:tailEnd/>
                  </a:ln>
                </p:spPr>
                <p:txBody>
                  <a:bodyPr/>
                  <a:lstStyle/>
                  <a:p>
                    <a:endParaRPr lang="en-US" sz="2000"/>
                  </a:p>
                </p:txBody>
              </p:sp>
              <p:sp>
                <p:nvSpPr>
                  <p:cNvPr id="581345" name="Rectangle 737"/>
                  <p:cNvSpPr>
                    <a:spLocks noChangeArrowheads="1"/>
                  </p:cNvSpPr>
                  <p:nvPr/>
                </p:nvSpPr>
                <p:spPr bwMode="auto">
                  <a:xfrm>
                    <a:off x="1974" y="2936"/>
                    <a:ext cx="1589" cy="20"/>
                  </a:xfrm>
                  <a:prstGeom prst="rect">
                    <a:avLst/>
                  </a:prstGeom>
                  <a:solidFill>
                    <a:srgbClr val="D4D4D4"/>
                  </a:solidFill>
                  <a:ln w="9525">
                    <a:noFill/>
                    <a:miter lim="800000"/>
                    <a:headEnd/>
                    <a:tailEnd/>
                  </a:ln>
                </p:spPr>
                <p:txBody>
                  <a:bodyPr/>
                  <a:lstStyle/>
                  <a:p>
                    <a:endParaRPr lang="en-US" sz="2000"/>
                  </a:p>
                </p:txBody>
              </p:sp>
              <p:sp>
                <p:nvSpPr>
                  <p:cNvPr id="581346" name="Rectangle 738"/>
                  <p:cNvSpPr>
                    <a:spLocks noChangeArrowheads="1"/>
                  </p:cNvSpPr>
                  <p:nvPr/>
                </p:nvSpPr>
                <p:spPr bwMode="auto">
                  <a:xfrm>
                    <a:off x="1974" y="2937"/>
                    <a:ext cx="1589" cy="19"/>
                  </a:xfrm>
                  <a:prstGeom prst="rect">
                    <a:avLst/>
                  </a:prstGeom>
                  <a:solidFill>
                    <a:srgbClr val="D4D4D4"/>
                  </a:solidFill>
                  <a:ln w="9525">
                    <a:noFill/>
                    <a:miter lim="800000"/>
                    <a:headEnd/>
                    <a:tailEnd/>
                  </a:ln>
                </p:spPr>
                <p:txBody>
                  <a:bodyPr/>
                  <a:lstStyle/>
                  <a:p>
                    <a:endParaRPr lang="en-US" sz="2000"/>
                  </a:p>
                </p:txBody>
              </p:sp>
              <p:sp>
                <p:nvSpPr>
                  <p:cNvPr id="581347" name="Rectangle 739"/>
                  <p:cNvSpPr>
                    <a:spLocks noChangeArrowheads="1"/>
                  </p:cNvSpPr>
                  <p:nvPr/>
                </p:nvSpPr>
                <p:spPr bwMode="auto">
                  <a:xfrm>
                    <a:off x="1974" y="2937"/>
                    <a:ext cx="1589" cy="20"/>
                  </a:xfrm>
                  <a:prstGeom prst="rect">
                    <a:avLst/>
                  </a:prstGeom>
                  <a:solidFill>
                    <a:srgbClr val="D4D4D4"/>
                  </a:solidFill>
                  <a:ln w="9525">
                    <a:noFill/>
                    <a:miter lim="800000"/>
                    <a:headEnd/>
                    <a:tailEnd/>
                  </a:ln>
                </p:spPr>
                <p:txBody>
                  <a:bodyPr/>
                  <a:lstStyle/>
                  <a:p>
                    <a:endParaRPr lang="en-US" sz="2000"/>
                  </a:p>
                </p:txBody>
              </p:sp>
              <p:sp>
                <p:nvSpPr>
                  <p:cNvPr id="581348" name="Rectangle 740"/>
                  <p:cNvSpPr>
                    <a:spLocks noChangeArrowheads="1"/>
                  </p:cNvSpPr>
                  <p:nvPr/>
                </p:nvSpPr>
                <p:spPr bwMode="auto">
                  <a:xfrm>
                    <a:off x="1974" y="2938"/>
                    <a:ext cx="1589" cy="19"/>
                  </a:xfrm>
                  <a:prstGeom prst="rect">
                    <a:avLst/>
                  </a:prstGeom>
                  <a:solidFill>
                    <a:srgbClr val="D4D4D4"/>
                  </a:solidFill>
                  <a:ln w="9525">
                    <a:noFill/>
                    <a:miter lim="800000"/>
                    <a:headEnd/>
                    <a:tailEnd/>
                  </a:ln>
                </p:spPr>
                <p:txBody>
                  <a:bodyPr/>
                  <a:lstStyle/>
                  <a:p>
                    <a:endParaRPr lang="en-US" sz="2000"/>
                  </a:p>
                </p:txBody>
              </p:sp>
              <p:sp>
                <p:nvSpPr>
                  <p:cNvPr id="581349" name="Rectangle 741"/>
                  <p:cNvSpPr>
                    <a:spLocks noChangeArrowheads="1"/>
                  </p:cNvSpPr>
                  <p:nvPr/>
                </p:nvSpPr>
                <p:spPr bwMode="auto">
                  <a:xfrm>
                    <a:off x="1974" y="2938"/>
                    <a:ext cx="1589" cy="19"/>
                  </a:xfrm>
                  <a:prstGeom prst="rect">
                    <a:avLst/>
                  </a:prstGeom>
                  <a:solidFill>
                    <a:srgbClr val="D4D4D4"/>
                  </a:solidFill>
                  <a:ln w="9525">
                    <a:noFill/>
                    <a:miter lim="800000"/>
                    <a:headEnd/>
                    <a:tailEnd/>
                  </a:ln>
                </p:spPr>
                <p:txBody>
                  <a:bodyPr/>
                  <a:lstStyle/>
                  <a:p>
                    <a:endParaRPr lang="en-US" sz="2000"/>
                  </a:p>
                </p:txBody>
              </p:sp>
              <p:sp>
                <p:nvSpPr>
                  <p:cNvPr id="581350" name="Rectangle 742"/>
                  <p:cNvSpPr>
                    <a:spLocks noChangeArrowheads="1"/>
                  </p:cNvSpPr>
                  <p:nvPr/>
                </p:nvSpPr>
                <p:spPr bwMode="auto">
                  <a:xfrm>
                    <a:off x="1974" y="2938"/>
                    <a:ext cx="1589" cy="19"/>
                  </a:xfrm>
                  <a:prstGeom prst="rect">
                    <a:avLst/>
                  </a:prstGeom>
                  <a:solidFill>
                    <a:srgbClr val="D4D4D4"/>
                  </a:solidFill>
                  <a:ln w="9525">
                    <a:noFill/>
                    <a:miter lim="800000"/>
                    <a:headEnd/>
                    <a:tailEnd/>
                  </a:ln>
                </p:spPr>
                <p:txBody>
                  <a:bodyPr/>
                  <a:lstStyle/>
                  <a:p>
                    <a:endParaRPr lang="en-US" sz="2000"/>
                  </a:p>
                </p:txBody>
              </p:sp>
              <p:sp>
                <p:nvSpPr>
                  <p:cNvPr id="581351" name="Rectangle 743"/>
                  <p:cNvSpPr>
                    <a:spLocks noChangeArrowheads="1"/>
                  </p:cNvSpPr>
                  <p:nvPr/>
                </p:nvSpPr>
                <p:spPr bwMode="auto">
                  <a:xfrm>
                    <a:off x="1974" y="2938"/>
                    <a:ext cx="1589" cy="20"/>
                  </a:xfrm>
                  <a:prstGeom prst="rect">
                    <a:avLst/>
                  </a:prstGeom>
                  <a:solidFill>
                    <a:srgbClr val="D4D4D4"/>
                  </a:solidFill>
                  <a:ln w="9525">
                    <a:noFill/>
                    <a:miter lim="800000"/>
                    <a:headEnd/>
                    <a:tailEnd/>
                  </a:ln>
                </p:spPr>
                <p:txBody>
                  <a:bodyPr/>
                  <a:lstStyle/>
                  <a:p>
                    <a:endParaRPr lang="en-US" sz="2000"/>
                  </a:p>
                </p:txBody>
              </p:sp>
              <p:sp>
                <p:nvSpPr>
                  <p:cNvPr id="581352" name="Rectangle 744"/>
                  <p:cNvSpPr>
                    <a:spLocks noChangeArrowheads="1"/>
                  </p:cNvSpPr>
                  <p:nvPr/>
                </p:nvSpPr>
                <p:spPr bwMode="auto">
                  <a:xfrm>
                    <a:off x="1974" y="2939"/>
                    <a:ext cx="1589" cy="19"/>
                  </a:xfrm>
                  <a:prstGeom prst="rect">
                    <a:avLst/>
                  </a:prstGeom>
                  <a:solidFill>
                    <a:srgbClr val="D4D4D4"/>
                  </a:solidFill>
                  <a:ln w="9525">
                    <a:noFill/>
                    <a:miter lim="800000"/>
                    <a:headEnd/>
                    <a:tailEnd/>
                  </a:ln>
                </p:spPr>
                <p:txBody>
                  <a:bodyPr/>
                  <a:lstStyle/>
                  <a:p>
                    <a:endParaRPr lang="en-US" sz="2000"/>
                  </a:p>
                </p:txBody>
              </p:sp>
              <p:sp>
                <p:nvSpPr>
                  <p:cNvPr id="581353" name="Rectangle 745"/>
                  <p:cNvSpPr>
                    <a:spLocks noChangeArrowheads="1"/>
                  </p:cNvSpPr>
                  <p:nvPr/>
                </p:nvSpPr>
                <p:spPr bwMode="auto">
                  <a:xfrm>
                    <a:off x="1974" y="2939"/>
                    <a:ext cx="1589" cy="19"/>
                  </a:xfrm>
                  <a:prstGeom prst="rect">
                    <a:avLst/>
                  </a:prstGeom>
                  <a:solidFill>
                    <a:srgbClr val="D4D4D4"/>
                  </a:solidFill>
                  <a:ln w="9525">
                    <a:noFill/>
                    <a:miter lim="800000"/>
                    <a:headEnd/>
                    <a:tailEnd/>
                  </a:ln>
                </p:spPr>
                <p:txBody>
                  <a:bodyPr/>
                  <a:lstStyle/>
                  <a:p>
                    <a:endParaRPr lang="en-US" sz="2000"/>
                  </a:p>
                </p:txBody>
              </p:sp>
              <p:sp>
                <p:nvSpPr>
                  <p:cNvPr id="581354" name="Rectangle 746"/>
                  <p:cNvSpPr>
                    <a:spLocks noChangeArrowheads="1"/>
                  </p:cNvSpPr>
                  <p:nvPr/>
                </p:nvSpPr>
                <p:spPr bwMode="auto">
                  <a:xfrm>
                    <a:off x="1974" y="2939"/>
                    <a:ext cx="1589" cy="19"/>
                  </a:xfrm>
                  <a:prstGeom prst="rect">
                    <a:avLst/>
                  </a:prstGeom>
                  <a:solidFill>
                    <a:srgbClr val="D4D4D4"/>
                  </a:solidFill>
                  <a:ln w="9525">
                    <a:noFill/>
                    <a:miter lim="800000"/>
                    <a:headEnd/>
                    <a:tailEnd/>
                  </a:ln>
                </p:spPr>
                <p:txBody>
                  <a:bodyPr/>
                  <a:lstStyle/>
                  <a:p>
                    <a:endParaRPr lang="en-US" sz="2000"/>
                  </a:p>
                </p:txBody>
              </p:sp>
              <p:sp>
                <p:nvSpPr>
                  <p:cNvPr id="581355" name="Rectangle 747"/>
                  <p:cNvSpPr>
                    <a:spLocks noChangeArrowheads="1"/>
                  </p:cNvSpPr>
                  <p:nvPr/>
                </p:nvSpPr>
                <p:spPr bwMode="auto">
                  <a:xfrm>
                    <a:off x="1974" y="2939"/>
                    <a:ext cx="1589" cy="20"/>
                  </a:xfrm>
                  <a:prstGeom prst="rect">
                    <a:avLst/>
                  </a:prstGeom>
                  <a:solidFill>
                    <a:srgbClr val="D4D4D4"/>
                  </a:solidFill>
                  <a:ln w="9525">
                    <a:noFill/>
                    <a:miter lim="800000"/>
                    <a:headEnd/>
                    <a:tailEnd/>
                  </a:ln>
                </p:spPr>
                <p:txBody>
                  <a:bodyPr/>
                  <a:lstStyle/>
                  <a:p>
                    <a:endParaRPr lang="en-US" sz="2000"/>
                  </a:p>
                </p:txBody>
              </p:sp>
              <p:sp>
                <p:nvSpPr>
                  <p:cNvPr id="581356" name="Rectangle 748"/>
                  <p:cNvSpPr>
                    <a:spLocks noChangeArrowheads="1"/>
                  </p:cNvSpPr>
                  <p:nvPr/>
                </p:nvSpPr>
                <p:spPr bwMode="auto">
                  <a:xfrm>
                    <a:off x="1974" y="2939"/>
                    <a:ext cx="1589" cy="20"/>
                  </a:xfrm>
                  <a:prstGeom prst="rect">
                    <a:avLst/>
                  </a:prstGeom>
                  <a:solidFill>
                    <a:srgbClr val="D4D4D4"/>
                  </a:solidFill>
                  <a:ln w="9525">
                    <a:noFill/>
                    <a:miter lim="800000"/>
                    <a:headEnd/>
                    <a:tailEnd/>
                  </a:ln>
                </p:spPr>
                <p:txBody>
                  <a:bodyPr/>
                  <a:lstStyle/>
                  <a:p>
                    <a:endParaRPr lang="en-US" sz="2000"/>
                  </a:p>
                </p:txBody>
              </p:sp>
              <p:sp>
                <p:nvSpPr>
                  <p:cNvPr id="581357" name="Rectangle 749"/>
                  <p:cNvSpPr>
                    <a:spLocks noChangeArrowheads="1"/>
                  </p:cNvSpPr>
                  <p:nvPr/>
                </p:nvSpPr>
                <p:spPr bwMode="auto">
                  <a:xfrm>
                    <a:off x="1974" y="2940"/>
                    <a:ext cx="1589" cy="20"/>
                  </a:xfrm>
                  <a:prstGeom prst="rect">
                    <a:avLst/>
                  </a:prstGeom>
                  <a:solidFill>
                    <a:srgbClr val="D4D4D4"/>
                  </a:solidFill>
                  <a:ln w="9525">
                    <a:noFill/>
                    <a:miter lim="800000"/>
                    <a:headEnd/>
                    <a:tailEnd/>
                  </a:ln>
                </p:spPr>
                <p:txBody>
                  <a:bodyPr/>
                  <a:lstStyle/>
                  <a:p>
                    <a:endParaRPr lang="en-US" sz="2000"/>
                  </a:p>
                </p:txBody>
              </p:sp>
              <p:sp>
                <p:nvSpPr>
                  <p:cNvPr id="581358" name="Rectangle 750"/>
                  <p:cNvSpPr>
                    <a:spLocks noChangeArrowheads="1"/>
                  </p:cNvSpPr>
                  <p:nvPr/>
                </p:nvSpPr>
                <p:spPr bwMode="auto">
                  <a:xfrm>
                    <a:off x="1974" y="2940"/>
                    <a:ext cx="1589" cy="20"/>
                  </a:xfrm>
                  <a:prstGeom prst="rect">
                    <a:avLst/>
                  </a:prstGeom>
                  <a:solidFill>
                    <a:srgbClr val="EEEEEE"/>
                  </a:solidFill>
                  <a:ln w="9525">
                    <a:noFill/>
                    <a:miter lim="800000"/>
                    <a:headEnd/>
                    <a:tailEnd/>
                  </a:ln>
                </p:spPr>
                <p:txBody>
                  <a:bodyPr/>
                  <a:lstStyle/>
                  <a:p>
                    <a:endParaRPr lang="en-US" sz="2000"/>
                  </a:p>
                </p:txBody>
              </p:sp>
              <p:sp>
                <p:nvSpPr>
                  <p:cNvPr id="581359" name="Rectangle 751"/>
                  <p:cNvSpPr>
                    <a:spLocks noChangeArrowheads="1"/>
                  </p:cNvSpPr>
                  <p:nvPr/>
                </p:nvSpPr>
                <p:spPr bwMode="auto">
                  <a:xfrm>
                    <a:off x="1974" y="2941"/>
                    <a:ext cx="1589" cy="19"/>
                  </a:xfrm>
                  <a:prstGeom prst="rect">
                    <a:avLst/>
                  </a:prstGeom>
                  <a:solidFill>
                    <a:srgbClr val="EEEEEE"/>
                  </a:solidFill>
                  <a:ln w="9525">
                    <a:noFill/>
                    <a:miter lim="800000"/>
                    <a:headEnd/>
                    <a:tailEnd/>
                  </a:ln>
                </p:spPr>
                <p:txBody>
                  <a:bodyPr/>
                  <a:lstStyle/>
                  <a:p>
                    <a:endParaRPr lang="en-US" sz="2000"/>
                  </a:p>
                </p:txBody>
              </p:sp>
              <p:sp>
                <p:nvSpPr>
                  <p:cNvPr id="581360" name="Rectangle 752"/>
                  <p:cNvSpPr>
                    <a:spLocks noChangeArrowheads="1"/>
                  </p:cNvSpPr>
                  <p:nvPr/>
                </p:nvSpPr>
                <p:spPr bwMode="auto">
                  <a:xfrm>
                    <a:off x="1974" y="2941"/>
                    <a:ext cx="1589" cy="20"/>
                  </a:xfrm>
                  <a:prstGeom prst="rect">
                    <a:avLst/>
                  </a:prstGeom>
                  <a:solidFill>
                    <a:srgbClr val="EEEEEE"/>
                  </a:solidFill>
                  <a:ln w="9525">
                    <a:noFill/>
                    <a:miter lim="800000"/>
                    <a:headEnd/>
                    <a:tailEnd/>
                  </a:ln>
                </p:spPr>
                <p:txBody>
                  <a:bodyPr/>
                  <a:lstStyle/>
                  <a:p>
                    <a:endParaRPr lang="en-US" sz="2000"/>
                  </a:p>
                </p:txBody>
              </p:sp>
              <p:sp>
                <p:nvSpPr>
                  <p:cNvPr id="581361" name="Rectangle 753"/>
                  <p:cNvSpPr>
                    <a:spLocks noChangeArrowheads="1"/>
                  </p:cNvSpPr>
                  <p:nvPr/>
                </p:nvSpPr>
                <p:spPr bwMode="auto">
                  <a:xfrm>
                    <a:off x="1974" y="2942"/>
                    <a:ext cx="1589" cy="19"/>
                  </a:xfrm>
                  <a:prstGeom prst="rect">
                    <a:avLst/>
                  </a:prstGeom>
                  <a:solidFill>
                    <a:srgbClr val="EEEEEE"/>
                  </a:solidFill>
                  <a:ln w="9525">
                    <a:noFill/>
                    <a:miter lim="800000"/>
                    <a:headEnd/>
                    <a:tailEnd/>
                  </a:ln>
                </p:spPr>
                <p:txBody>
                  <a:bodyPr/>
                  <a:lstStyle/>
                  <a:p>
                    <a:endParaRPr lang="en-US" sz="2000"/>
                  </a:p>
                </p:txBody>
              </p:sp>
              <p:sp>
                <p:nvSpPr>
                  <p:cNvPr id="581362" name="Rectangle 754"/>
                  <p:cNvSpPr>
                    <a:spLocks noChangeArrowheads="1"/>
                  </p:cNvSpPr>
                  <p:nvPr/>
                </p:nvSpPr>
                <p:spPr bwMode="auto">
                  <a:xfrm>
                    <a:off x="1974" y="2942"/>
                    <a:ext cx="1589" cy="20"/>
                  </a:xfrm>
                  <a:prstGeom prst="rect">
                    <a:avLst/>
                  </a:prstGeom>
                  <a:solidFill>
                    <a:srgbClr val="EEEEEE"/>
                  </a:solidFill>
                  <a:ln w="9525">
                    <a:noFill/>
                    <a:miter lim="800000"/>
                    <a:headEnd/>
                    <a:tailEnd/>
                  </a:ln>
                </p:spPr>
                <p:txBody>
                  <a:bodyPr/>
                  <a:lstStyle/>
                  <a:p>
                    <a:endParaRPr lang="en-US" sz="2000"/>
                  </a:p>
                </p:txBody>
              </p:sp>
              <p:sp>
                <p:nvSpPr>
                  <p:cNvPr id="581363" name="Rectangle 755"/>
                  <p:cNvSpPr>
                    <a:spLocks noChangeArrowheads="1"/>
                  </p:cNvSpPr>
                  <p:nvPr/>
                </p:nvSpPr>
                <p:spPr bwMode="auto">
                  <a:xfrm>
                    <a:off x="1974" y="2943"/>
                    <a:ext cx="1589" cy="19"/>
                  </a:xfrm>
                  <a:prstGeom prst="rect">
                    <a:avLst/>
                  </a:prstGeom>
                  <a:solidFill>
                    <a:srgbClr val="EEEEEE"/>
                  </a:solidFill>
                  <a:ln w="9525">
                    <a:noFill/>
                    <a:miter lim="800000"/>
                    <a:headEnd/>
                    <a:tailEnd/>
                  </a:ln>
                </p:spPr>
                <p:txBody>
                  <a:bodyPr/>
                  <a:lstStyle/>
                  <a:p>
                    <a:endParaRPr lang="en-US" sz="2000"/>
                  </a:p>
                </p:txBody>
              </p:sp>
              <p:sp>
                <p:nvSpPr>
                  <p:cNvPr id="581364" name="Rectangle 756"/>
                  <p:cNvSpPr>
                    <a:spLocks noChangeArrowheads="1"/>
                  </p:cNvSpPr>
                  <p:nvPr/>
                </p:nvSpPr>
                <p:spPr bwMode="auto">
                  <a:xfrm>
                    <a:off x="1974" y="2943"/>
                    <a:ext cx="1589" cy="20"/>
                  </a:xfrm>
                  <a:prstGeom prst="rect">
                    <a:avLst/>
                  </a:prstGeom>
                  <a:solidFill>
                    <a:srgbClr val="EEEEEE"/>
                  </a:solidFill>
                  <a:ln w="9525">
                    <a:noFill/>
                    <a:miter lim="800000"/>
                    <a:headEnd/>
                    <a:tailEnd/>
                  </a:ln>
                </p:spPr>
                <p:txBody>
                  <a:bodyPr/>
                  <a:lstStyle/>
                  <a:p>
                    <a:endParaRPr lang="en-US" sz="2000"/>
                  </a:p>
                </p:txBody>
              </p:sp>
              <p:sp>
                <p:nvSpPr>
                  <p:cNvPr id="581365" name="Rectangle 757"/>
                  <p:cNvSpPr>
                    <a:spLocks noChangeArrowheads="1"/>
                  </p:cNvSpPr>
                  <p:nvPr/>
                </p:nvSpPr>
                <p:spPr bwMode="auto">
                  <a:xfrm>
                    <a:off x="1974" y="2943"/>
                    <a:ext cx="1589" cy="20"/>
                  </a:xfrm>
                  <a:prstGeom prst="rect">
                    <a:avLst/>
                  </a:prstGeom>
                  <a:solidFill>
                    <a:srgbClr val="FFFFFF"/>
                  </a:solidFill>
                  <a:ln w="9525">
                    <a:noFill/>
                    <a:miter lim="800000"/>
                    <a:headEnd/>
                    <a:tailEnd/>
                  </a:ln>
                </p:spPr>
                <p:txBody>
                  <a:bodyPr/>
                  <a:lstStyle/>
                  <a:p>
                    <a:endParaRPr lang="en-US" sz="2000"/>
                  </a:p>
                </p:txBody>
              </p:sp>
              <p:sp>
                <p:nvSpPr>
                  <p:cNvPr id="581366" name="Rectangle 758"/>
                  <p:cNvSpPr>
                    <a:spLocks noChangeArrowheads="1"/>
                  </p:cNvSpPr>
                  <p:nvPr/>
                </p:nvSpPr>
                <p:spPr bwMode="auto">
                  <a:xfrm>
                    <a:off x="1974" y="2943"/>
                    <a:ext cx="1589" cy="20"/>
                  </a:xfrm>
                  <a:prstGeom prst="rect">
                    <a:avLst/>
                  </a:prstGeom>
                  <a:solidFill>
                    <a:srgbClr val="FFFFFF"/>
                  </a:solidFill>
                  <a:ln w="9525">
                    <a:noFill/>
                    <a:miter lim="800000"/>
                    <a:headEnd/>
                    <a:tailEnd/>
                  </a:ln>
                </p:spPr>
                <p:txBody>
                  <a:bodyPr/>
                  <a:lstStyle/>
                  <a:p>
                    <a:endParaRPr lang="en-US" sz="2000"/>
                  </a:p>
                </p:txBody>
              </p:sp>
              <p:sp>
                <p:nvSpPr>
                  <p:cNvPr id="581367" name="Rectangle 759"/>
                  <p:cNvSpPr>
                    <a:spLocks noChangeArrowheads="1"/>
                  </p:cNvSpPr>
                  <p:nvPr/>
                </p:nvSpPr>
                <p:spPr bwMode="auto">
                  <a:xfrm>
                    <a:off x="1974" y="2944"/>
                    <a:ext cx="1589" cy="19"/>
                  </a:xfrm>
                  <a:prstGeom prst="rect">
                    <a:avLst/>
                  </a:prstGeom>
                  <a:solidFill>
                    <a:srgbClr val="FFFFFF"/>
                  </a:solidFill>
                  <a:ln w="9525">
                    <a:noFill/>
                    <a:miter lim="800000"/>
                    <a:headEnd/>
                    <a:tailEnd/>
                  </a:ln>
                </p:spPr>
                <p:txBody>
                  <a:bodyPr/>
                  <a:lstStyle/>
                  <a:p>
                    <a:endParaRPr lang="en-US" sz="2000"/>
                  </a:p>
                </p:txBody>
              </p:sp>
              <p:sp>
                <p:nvSpPr>
                  <p:cNvPr id="581368" name="Rectangle 760"/>
                  <p:cNvSpPr>
                    <a:spLocks noChangeArrowheads="1"/>
                  </p:cNvSpPr>
                  <p:nvPr/>
                </p:nvSpPr>
                <p:spPr bwMode="auto">
                  <a:xfrm>
                    <a:off x="1974" y="2944"/>
                    <a:ext cx="1589" cy="19"/>
                  </a:xfrm>
                  <a:prstGeom prst="rect">
                    <a:avLst/>
                  </a:prstGeom>
                  <a:solidFill>
                    <a:srgbClr val="FFFFFF"/>
                  </a:solidFill>
                  <a:ln w="9525">
                    <a:noFill/>
                    <a:miter lim="800000"/>
                    <a:headEnd/>
                    <a:tailEnd/>
                  </a:ln>
                </p:spPr>
                <p:txBody>
                  <a:bodyPr/>
                  <a:lstStyle/>
                  <a:p>
                    <a:endParaRPr lang="en-US" sz="2000"/>
                  </a:p>
                </p:txBody>
              </p:sp>
              <p:sp>
                <p:nvSpPr>
                  <p:cNvPr id="581369" name="Rectangle 761"/>
                  <p:cNvSpPr>
                    <a:spLocks noChangeArrowheads="1"/>
                  </p:cNvSpPr>
                  <p:nvPr/>
                </p:nvSpPr>
                <p:spPr bwMode="auto">
                  <a:xfrm>
                    <a:off x="1974" y="2945"/>
                    <a:ext cx="1589" cy="19"/>
                  </a:xfrm>
                  <a:prstGeom prst="rect">
                    <a:avLst/>
                  </a:prstGeom>
                  <a:solidFill>
                    <a:srgbClr val="FFFFFF"/>
                  </a:solidFill>
                  <a:ln w="9525">
                    <a:noFill/>
                    <a:miter lim="800000"/>
                    <a:headEnd/>
                    <a:tailEnd/>
                  </a:ln>
                </p:spPr>
                <p:txBody>
                  <a:bodyPr/>
                  <a:lstStyle/>
                  <a:p>
                    <a:endParaRPr lang="en-US" sz="2000"/>
                  </a:p>
                </p:txBody>
              </p:sp>
              <p:sp>
                <p:nvSpPr>
                  <p:cNvPr id="581370" name="Rectangle 762"/>
                  <p:cNvSpPr>
                    <a:spLocks noChangeArrowheads="1"/>
                  </p:cNvSpPr>
                  <p:nvPr/>
                </p:nvSpPr>
                <p:spPr bwMode="auto">
                  <a:xfrm>
                    <a:off x="1974" y="2945"/>
                    <a:ext cx="1589" cy="19"/>
                  </a:xfrm>
                  <a:prstGeom prst="rect">
                    <a:avLst/>
                  </a:prstGeom>
                  <a:solidFill>
                    <a:srgbClr val="FFFFFF"/>
                  </a:solidFill>
                  <a:ln w="9525">
                    <a:noFill/>
                    <a:miter lim="800000"/>
                    <a:headEnd/>
                    <a:tailEnd/>
                  </a:ln>
                </p:spPr>
                <p:txBody>
                  <a:bodyPr/>
                  <a:lstStyle/>
                  <a:p>
                    <a:endParaRPr lang="en-US" sz="2000"/>
                  </a:p>
                </p:txBody>
              </p:sp>
              <p:sp>
                <p:nvSpPr>
                  <p:cNvPr id="581371" name="Rectangle 763"/>
                  <p:cNvSpPr>
                    <a:spLocks noChangeArrowheads="1"/>
                  </p:cNvSpPr>
                  <p:nvPr/>
                </p:nvSpPr>
                <p:spPr bwMode="auto">
                  <a:xfrm>
                    <a:off x="1974" y="2945"/>
                    <a:ext cx="1589" cy="19"/>
                  </a:xfrm>
                  <a:prstGeom prst="rect">
                    <a:avLst/>
                  </a:prstGeom>
                  <a:solidFill>
                    <a:srgbClr val="FFFFFF"/>
                  </a:solidFill>
                  <a:ln w="9525">
                    <a:noFill/>
                    <a:miter lim="800000"/>
                    <a:headEnd/>
                    <a:tailEnd/>
                  </a:ln>
                </p:spPr>
                <p:txBody>
                  <a:bodyPr/>
                  <a:lstStyle/>
                  <a:p>
                    <a:endParaRPr lang="en-US" sz="2000"/>
                  </a:p>
                </p:txBody>
              </p:sp>
              <p:sp>
                <p:nvSpPr>
                  <p:cNvPr id="581372" name="Rectangle 764"/>
                  <p:cNvSpPr>
                    <a:spLocks noChangeArrowheads="1"/>
                  </p:cNvSpPr>
                  <p:nvPr/>
                </p:nvSpPr>
                <p:spPr bwMode="auto">
                  <a:xfrm>
                    <a:off x="1974" y="2945"/>
                    <a:ext cx="1589" cy="19"/>
                  </a:xfrm>
                  <a:prstGeom prst="rect">
                    <a:avLst/>
                  </a:prstGeom>
                  <a:solidFill>
                    <a:srgbClr val="EEEEEE"/>
                  </a:solidFill>
                  <a:ln w="9525">
                    <a:noFill/>
                    <a:miter lim="800000"/>
                    <a:headEnd/>
                    <a:tailEnd/>
                  </a:ln>
                </p:spPr>
                <p:txBody>
                  <a:bodyPr/>
                  <a:lstStyle/>
                  <a:p>
                    <a:endParaRPr lang="en-US" sz="2000"/>
                  </a:p>
                </p:txBody>
              </p:sp>
              <p:sp>
                <p:nvSpPr>
                  <p:cNvPr id="581373" name="Rectangle 765"/>
                  <p:cNvSpPr>
                    <a:spLocks noChangeArrowheads="1"/>
                  </p:cNvSpPr>
                  <p:nvPr/>
                </p:nvSpPr>
                <p:spPr bwMode="auto">
                  <a:xfrm>
                    <a:off x="1974" y="2945"/>
                    <a:ext cx="1589" cy="20"/>
                  </a:xfrm>
                  <a:prstGeom prst="rect">
                    <a:avLst/>
                  </a:prstGeom>
                  <a:solidFill>
                    <a:srgbClr val="EEEEEE"/>
                  </a:solidFill>
                  <a:ln w="9525">
                    <a:noFill/>
                    <a:miter lim="800000"/>
                    <a:headEnd/>
                    <a:tailEnd/>
                  </a:ln>
                </p:spPr>
                <p:txBody>
                  <a:bodyPr/>
                  <a:lstStyle/>
                  <a:p>
                    <a:endParaRPr lang="en-US" sz="2000"/>
                  </a:p>
                </p:txBody>
              </p:sp>
              <p:sp>
                <p:nvSpPr>
                  <p:cNvPr id="581374" name="Rectangle 766"/>
                  <p:cNvSpPr>
                    <a:spLocks noChangeArrowheads="1"/>
                  </p:cNvSpPr>
                  <p:nvPr/>
                </p:nvSpPr>
                <p:spPr bwMode="auto">
                  <a:xfrm>
                    <a:off x="1974" y="2945"/>
                    <a:ext cx="1589" cy="20"/>
                  </a:xfrm>
                  <a:prstGeom prst="rect">
                    <a:avLst/>
                  </a:prstGeom>
                  <a:solidFill>
                    <a:srgbClr val="EEEEEE"/>
                  </a:solidFill>
                  <a:ln w="9525">
                    <a:noFill/>
                    <a:miter lim="800000"/>
                    <a:headEnd/>
                    <a:tailEnd/>
                  </a:ln>
                </p:spPr>
                <p:txBody>
                  <a:bodyPr/>
                  <a:lstStyle/>
                  <a:p>
                    <a:endParaRPr lang="en-US" sz="2000"/>
                  </a:p>
                </p:txBody>
              </p:sp>
              <p:sp>
                <p:nvSpPr>
                  <p:cNvPr id="581375" name="Rectangle 767"/>
                  <p:cNvSpPr>
                    <a:spLocks noChangeArrowheads="1"/>
                  </p:cNvSpPr>
                  <p:nvPr/>
                </p:nvSpPr>
                <p:spPr bwMode="auto">
                  <a:xfrm>
                    <a:off x="1974" y="2946"/>
                    <a:ext cx="1589" cy="19"/>
                  </a:xfrm>
                  <a:prstGeom prst="rect">
                    <a:avLst/>
                  </a:prstGeom>
                  <a:solidFill>
                    <a:srgbClr val="EEEEEE"/>
                  </a:solidFill>
                  <a:ln w="9525">
                    <a:noFill/>
                    <a:miter lim="800000"/>
                    <a:headEnd/>
                    <a:tailEnd/>
                  </a:ln>
                </p:spPr>
                <p:txBody>
                  <a:bodyPr/>
                  <a:lstStyle/>
                  <a:p>
                    <a:endParaRPr lang="en-US" sz="2000"/>
                  </a:p>
                </p:txBody>
              </p:sp>
              <p:sp>
                <p:nvSpPr>
                  <p:cNvPr id="581376" name="Rectangle 768"/>
                  <p:cNvSpPr>
                    <a:spLocks noChangeArrowheads="1"/>
                  </p:cNvSpPr>
                  <p:nvPr/>
                </p:nvSpPr>
                <p:spPr bwMode="auto">
                  <a:xfrm>
                    <a:off x="1974" y="2946"/>
                    <a:ext cx="1589" cy="19"/>
                  </a:xfrm>
                  <a:prstGeom prst="rect">
                    <a:avLst/>
                  </a:prstGeom>
                  <a:solidFill>
                    <a:srgbClr val="EEEEEE"/>
                  </a:solidFill>
                  <a:ln w="9525">
                    <a:noFill/>
                    <a:miter lim="800000"/>
                    <a:headEnd/>
                    <a:tailEnd/>
                  </a:ln>
                </p:spPr>
                <p:txBody>
                  <a:bodyPr/>
                  <a:lstStyle/>
                  <a:p>
                    <a:endParaRPr lang="en-US" sz="2000"/>
                  </a:p>
                </p:txBody>
              </p:sp>
              <p:sp>
                <p:nvSpPr>
                  <p:cNvPr id="581377" name="Rectangle 769"/>
                  <p:cNvSpPr>
                    <a:spLocks noChangeArrowheads="1"/>
                  </p:cNvSpPr>
                  <p:nvPr/>
                </p:nvSpPr>
                <p:spPr bwMode="auto">
                  <a:xfrm>
                    <a:off x="1974" y="2946"/>
                    <a:ext cx="1589" cy="20"/>
                  </a:xfrm>
                  <a:prstGeom prst="rect">
                    <a:avLst/>
                  </a:prstGeom>
                  <a:solidFill>
                    <a:srgbClr val="EEEEEE"/>
                  </a:solidFill>
                  <a:ln w="9525">
                    <a:noFill/>
                    <a:miter lim="800000"/>
                    <a:headEnd/>
                    <a:tailEnd/>
                  </a:ln>
                </p:spPr>
                <p:txBody>
                  <a:bodyPr/>
                  <a:lstStyle/>
                  <a:p>
                    <a:endParaRPr lang="en-US" sz="2000"/>
                  </a:p>
                </p:txBody>
              </p:sp>
              <p:sp>
                <p:nvSpPr>
                  <p:cNvPr id="581378" name="Rectangle 770"/>
                  <p:cNvSpPr>
                    <a:spLocks noChangeArrowheads="1"/>
                  </p:cNvSpPr>
                  <p:nvPr/>
                </p:nvSpPr>
                <p:spPr bwMode="auto">
                  <a:xfrm>
                    <a:off x="1974" y="2947"/>
                    <a:ext cx="1589" cy="19"/>
                  </a:xfrm>
                  <a:prstGeom prst="rect">
                    <a:avLst/>
                  </a:prstGeom>
                  <a:solidFill>
                    <a:srgbClr val="EEEEEE"/>
                  </a:solidFill>
                  <a:ln w="9525">
                    <a:noFill/>
                    <a:miter lim="800000"/>
                    <a:headEnd/>
                    <a:tailEnd/>
                  </a:ln>
                </p:spPr>
                <p:txBody>
                  <a:bodyPr/>
                  <a:lstStyle/>
                  <a:p>
                    <a:endParaRPr lang="en-US" sz="2000"/>
                  </a:p>
                </p:txBody>
              </p:sp>
              <p:sp>
                <p:nvSpPr>
                  <p:cNvPr id="581379" name="Rectangle 771"/>
                  <p:cNvSpPr>
                    <a:spLocks noChangeArrowheads="1"/>
                  </p:cNvSpPr>
                  <p:nvPr/>
                </p:nvSpPr>
                <p:spPr bwMode="auto">
                  <a:xfrm>
                    <a:off x="1974" y="2947"/>
                    <a:ext cx="1589" cy="19"/>
                  </a:xfrm>
                  <a:prstGeom prst="rect">
                    <a:avLst/>
                  </a:prstGeom>
                  <a:solidFill>
                    <a:srgbClr val="EEEEEE"/>
                  </a:solidFill>
                  <a:ln w="9525">
                    <a:noFill/>
                    <a:miter lim="800000"/>
                    <a:headEnd/>
                    <a:tailEnd/>
                  </a:ln>
                </p:spPr>
                <p:txBody>
                  <a:bodyPr/>
                  <a:lstStyle/>
                  <a:p>
                    <a:endParaRPr lang="en-US" sz="2000"/>
                  </a:p>
                </p:txBody>
              </p:sp>
              <p:sp>
                <p:nvSpPr>
                  <p:cNvPr id="581380" name="Rectangle 772"/>
                  <p:cNvSpPr>
                    <a:spLocks noChangeArrowheads="1"/>
                  </p:cNvSpPr>
                  <p:nvPr/>
                </p:nvSpPr>
                <p:spPr bwMode="auto">
                  <a:xfrm>
                    <a:off x="1974" y="2947"/>
                    <a:ext cx="1589" cy="19"/>
                  </a:xfrm>
                  <a:prstGeom prst="rect">
                    <a:avLst/>
                  </a:prstGeom>
                  <a:solidFill>
                    <a:srgbClr val="D4D4D4"/>
                  </a:solidFill>
                  <a:ln w="9525">
                    <a:noFill/>
                    <a:miter lim="800000"/>
                    <a:headEnd/>
                    <a:tailEnd/>
                  </a:ln>
                </p:spPr>
                <p:txBody>
                  <a:bodyPr/>
                  <a:lstStyle/>
                  <a:p>
                    <a:endParaRPr lang="en-US" sz="2000"/>
                  </a:p>
                </p:txBody>
              </p:sp>
              <p:sp>
                <p:nvSpPr>
                  <p:cNvPr id="581381" name="Rectangle 773"/>
                  <p:cNvSpPr>
                    <a:spLocks noChangeArrowheads="1"/>
                  </p:cNvSpPr>
                  <p:nvPr/>
                </p:nvSpPr>
                <p:spPr bwMode="auto">
                  <a:xfrm>
                    <a:off x="1974" y="2948"/>
                    <a:ext cx="1589" cy="18"/>
                  </a:xfrm>
                  <a:prstGeom prst="rect">
                    <a:avLst/>
                  </a:prstGeom>
                  <a:solidFill>
                    <a:srgbClr val="D4D4D4"/>
                  </a:solidFill>
                  <a:ln w="9525">
                    <a:noFill/>
                    <a:miter lim="800000"/>
                    <a:headEnd/>
                    <a:tailEnd/>
                  </a:ln>
                </p:spPr>
                <p:txBody>
                  <a:bodyPr/>
                  <a:lstStyle/>
                  <a:p>
                    <a:endParaRPr lang="en-US" sz="2000"/>
                  </a:p>
                </p:txBody>
              </p:sp>
              <p:sp>
                <p:nvSpPr>
                  <p:cNvPr id="581382" name="Rectangle 774"/>
                  <p:cNvSpPr>
                    <a:spLocks noChangeArrowheads="1"/>
                  </p:cNvSpPr>
                  <p:nvPr/>
                </p:nvSpPr>
                <p:spPr bwMode="auto">
                  <a:xfrm>
                    <a:off x="1974" y="2948"/>
                    <a:ext cx="1589" cy="19"/>
                  </a:xfrm>
                  <a:prstGeom prst="rect">
                    <a:avLst/>
                  </a:prstGeom>
                  <a:solidFill>
                    <a:srgbClr val="D4D4D4"/>
                  </a:solidFill>
                  <a:ln w="9525">
                    <a:noFill/>
                    <a:miter lim="800000"/>
                    <a:headEnd/>
                    <a:tailEnd/>
                  </a:ln>
                </p:spPr>
                <p:txBody>
                  <a:bodyPr/>
                  <a:lstStyle/>
                  <a:p>
                    <a:endParaRPr lang="en-US" sz="2000"/>
                  </a:p>
                </p:txBody>
              </p:sp>
              <p:sp>
                <p:nvSpPr>
                  <p:cNvPr id="581383" name="Rectangle 775"/>
                  <p:cNvSpPr>
                    <a:spLocks noChangeArrowheads="1"/>
                  </p:cNvSpPr>
                  <p:nvPr/>
                </p:nvSpPr>
                <p:spPr bwMode="auto">
                  <a:xfrm>
                    <a:off x="1974" y="2948"/>
                    <a:ext cx="1589" cy="19"/>
                  </a:xfrm>
                  <a:prstGeom prst="rect">
                    <a:avLst/>
                  </a:prstGeom>
                  <a:solidFill>
                    <a:srgbClr val="D4D4D4"/>
                  </a:solidFill>
                  <a:ln w="9525">
                    <a:noFill/>
                    <a:miter lim="800000"/>
                    <a:headEnd/>
                    <a:tailEnd/>
                  </a:ln>
                </p:spPr>
                <p:txBody>
                  <a:bodyPr/>
                  <a:lstStyle/>
                  <a:p>
                    <a:endParaRPr lang="en-US" sz="2000"/>
                  </a:p>
                </p:txBody>
              </p:sp>
              <p:sp>
                <p:nvSpPr>
                  <p:cNvPr id="581384" name="Rectangle 776"/>
                  <p:cNvSpPr>
                    <a:spLocks noChangeArrowheads="1"/>
                  </p:cNvSpPr>
                  <p:nvPr/>
                </p:nvSpPr>
                <p:spPr bwMode="auto">
                  <a:xfrm>
                    <a:off x="1974" y="2949"/>
                    <a:ext cx="1589" cy="18"/>
                  </a:xfrm>
                  <a:prstGeom prst="rect">
                    <a:avLst/>
                  </a:prstGeom>
                  <a:solidFill>
                    <a:srgbClr val="D4D4D4"/>
                  </a:solidFill>
                  <a:ln w="9525">
                    <a:noFill/>
                    <a:miter lim="800000"/>
                    <a:headEnd/>
                    <a:tailEnd/>
                  </a:ln>
                </p:spPr>
                <p:txBody>
                  <a:bodyPr/>
                  <a:lstStyle/>
                  <a:p>
                    <a:endParaRPr lang="en-US" sz="2000"/>
                  </a:p>
                </p:txBody>
              </p:sp>
              <p:sp>
                <p:nvSpPr>
                  <p:cNvPr id="581385" name="Rectangle 777"/>
                  <p:cNvSpPr>
                    <a:spLocks noChangeArrowheads="1"/>
                  </p:cNvSpPr>
                  <p:nvPr/>
                </p:nvSpPr>
                <p:spPr bwMode="auto">
                  <a:xfrm>
                    <a:off x="1974" y="2949"/>
                    <a:ext cx="1589" cy="18"/>
                  </a:xfrm>
                  <a:prstGeom prst="rect">
                    <a:avLst/>
                  </a:prstGeom>
                  <a:solidFill>
                    <a:srgbClr val="D4D4D4"/>
                  </a:solidFill>
                  <a:ln w="9525">
                    <a:noFill/>
                    <a:miter lim="800000"/>
                    <a:headEnd/>
                    <a:tailEnd/>
                  </a:ln>
                </p:spPr>
                <p:txBody>
                  <a:bodyPr/>
                  <a:lstStyle/>
                  <a:p>
                    <a:endParaRPr lang="en-US" sz="2000"/>
                  </a:p>
                </p:txBody>
              </p:sp>
              <p:sp>
                <p:nvSpPr>
                  <p:cNvPr id="581386" name="Rectangle 778"/>
                  <p:cNvSpPr>
                    <a:spLocks noChangeArrowheads="1"/>
                  </p:cNvSpPr>
                  <p:nvPr/>
                </p:nvSpPr>
                <p:spPr bwMode="auto">
                  <a:xfrm>
                    <a:off x="1974" y="2949"/>
                    <a:ext cx="1589" cy="18"/>
                  </a:xfrm>
                  <a:prstGeom prst="rect">
                    <a:avLst/>
                  </a:prstGeom>
                  <a:solidFill>
                    <a:srgbClr val="D4D4D4"/>
                  </a:solidFill>
                  <a:ln w="9525">
                    <a:noFill/>
                    <a:miter lim="800000"/>
                    <a:headEnd/>
                    <a:tailEnd/>
                  </a:ln>
                </p:spPr>
                <p:txBody>
                  <a:bodyPr/>
                  <a:lstStyle/>
                  <a:p>
                    <a:endParaRPr lang="en-US" sz="2000"/>
                  </a:p>
                </p:txBody>
              </p:sp>
              <p:sp>
                <p:nvSpPr>
                  <p:cNvPr id="581387" name="Rectangle 779"/>
                  <p:cNvSpPr>
                    <a:spLocks noChangeArrowheads="1"/>
                  </p:cNvSpPr>
                  <p:nvPr/>
                </p:nvSpPr>
                <p:spPr bwMode="auto">
                  <a:xfrm>
                    <a:off x="1974" y="2949"/>
                    <a:ext cx="1589" cy="18"/>
                  </a:xfrm>
                  <a:prstGeom prst="rect">
                    <a:avLst/>
                  </a:prstGeom>
                  <a:solidFill>
                    <a:srgbClr val="D4D4D4"/>
                  </a:solidFill>
                  <a:ln w="9525">
                    <a:noFill/>
                    <a:miter lim="800000"/>
                    <a:headEnd/>
                    <a:tailEnd/>
                  </a:ln>
                </p:spPr>
                <p:txBody>
                  <a:bodyPr/>
                  <a:lstStyle/>
                  <a:p>
                    <a:endParaRPr lang="en-US" sz="2000"/>
                  </a:p>
                </p:txBody>
              </p:sp>
              <p:sp>
                <p:nvSpPr>
                  <p:cNvPr id="581388" name="Rectangle 780"/>
                  <p:cNvSpPr>
                    <a:spLocks noChangeArrowheads="1"/>
                  </p:cNvSpPr>
                  <p:nvPr/>
                </p:nvSpPr>
                <p:spPr bwMode="auto">
                  <a:xfrm>
                    <a:off x="1974" y="2949"/>
                    <a:ext cx="1589" cy="20"/>
                  </a:xfrm>
                  <a:prstGeom prst="rect">
                    <a:avLst/>
                  </a:prstGeom>
                  <a:solidFill>
                    <a:srgbClr val="D4D4D4"/>
                  </a:solidFill>
                  <a:ln w="9525">
                    <a:noFill/>
                    <a:miter lim="800000"/>
                    <a:headEnd/>
                    <a:tailEnd/>
                  </a:ln>
                </p:spPr>
                <p:txBody>
                  <a:bodyPr/>
                  <a:lstStyle/>
                  <a:p>
                    <a:endParaRPr lang="en-US" sz="2000"/>
                  </a:p>
                </p:txBody>
              </p:sp>
              <p:sp>
                <p:nvSpPr>
                  <p:cNvPr id="581389" name="Rectangle 781"/>
                  <p:cNvSpPr>
                    <a:spLocks noChangeArrowheads="1"/>
                  </p:cNvSpPr>
                  <p:nvPr/>
                </p:nvSpPr>
                <p:spPr bwMode="auto">
                  <a:xfrm>
                    <a:off x="1974" y="2949"/>
                    <a:ext cx="1589" cy="20"/>
                  </a:xfrm>
                  <a:prstGeom prst="rect">
                    <a:avLst/>
                  </a:prstGeom>
                  <a:solidFill>
                    <a:srgbClr val="D4D4D4"/>
                  </a:solidFill>
                  <a:ln w="9525">
                    <a:noFill/>
                    <a:miter lim="800000"/>
                    <a:headEnd/>
                    <a:tailEnd/>
                  </a:ln>
                </p:spPr>
                <p:txBody>
                  <a:bodyPr/>
                  <a:lstStyle/>
                  <a:p>
                    <a:endParaRPr lang="en-US" sz="2000"/>
                  </a:p>
                </p:txBody>
              </p:sp>
              <p:sp>
                <p:nvSpPr>
                  <p:cNvPr id="581390" name="Rectangle 782"/>
                  <p:cNvSpPr>
                    <a:spLocks noChangeArrowheads="1"/>
                  </p:cNvSpPr>
                  <p:nvPr/>
                </p:nvSpPr>
                <p:spPr bwMode="auto">
                  <a:xfrm>
                    <a:off x="1974" y="2949"/>
                    <a:ext cx="1589" cy="20"/>
                  </a:xfrm>
                  <a:prstGeom prst="rect">
                    <a:avLst/>
                  </a:prstGeom>
                  <a:solidFill>
                    <a:srgbClr val="D4D4D4"/>
                  </a:solidFill>
                  <a:ln w="9525">
                    <a:noFill/>
                    <a:miter lim="800000"/>
                    <a:headEnd/>
                    <a:tailEnd/>
                  </a:ln>
                </p:spPr>
                <p:txBody>
                  <a:bodyPr/>
                  <a:lstStyle/>
                  <a:p>
                    <a:endParaRPr lang="en-US" sz="2000"/>
                  </a:p>
                </p:txBody>
              </p:sp>
              <p:sp>
                <p:nvSpPr>
                  <p:cNvPr id="581391" name="Rectangle 783"/>
                  <p:cNvSpPr>
                    <a:spLocks noChangeArrowheads="1"/>
                  </p:cNvSpPr>
                  <p:nvPr/>
                </p:nvSpPr>
                <p:spPr bwMode="auto">
                  <a:xfrm>
                    <a:off x="1974" y="2950"/>
                    <a:ext cx="1589" cy="19"/>
                  </a:xfrm>
                  <a:prstGeom prst="rect">
                    <a:avLst/>
                  </a:prstGeom>
                  <a:solidFill>
                    <a:srgbClr val="D4D4D4"/>
                  </a:solidFill>
                  <a:ln w="9525">
                    <a:noFill/>
                    <a:miter lim="800000"/>
                    <a:headEnd/>
                    <a:tailEnd/>
                  </a:ln>
                </p:spPr>
                <p:txBody>
                  <a:bodyPr/>
                  <a:lstStyle/>
                  <a:p>
                    <a:endParaRPr lang="en-US" sz="2000"/>
                  </a:p>
                </p:txBody>
              </p:sp>
              <p:sp>
                <p:nvSpPr>
                  <p:cNvPr id="581392" name="Rectangle 784"/>
                  <p:cNvSpPr>
                    <a:spLocks noChangeArrowheads="1"/>
                  </p:cNvSpPr>
                  <p:nvPr/>
                </p:nvSpPr>
                <p:spPr bwMode="auto">
                  <a:xfrm>
                    <a:off x="1974" y="2950"/>
                    <a:ext cx="1589" cy="19"/>
                  </a:xfrm>
                  <a:prstGeom prst="rect">
                    <a:avLst/>
                  </a:prstGeom>
                  <a:solidFill>
                    <a:srgbClr val="D4D4D4"/>
                  </a:solidFill>
                  <a:ln w="9525">
                    <a:noFill/>
                    <a:miter lim="800000"/>
                    <a:headEnd/>
                    <a:tailEnd/>
                  </a:ln>
                </p:spPr>
                <p:txBody>
                  <a:bodyPr/>
                  <a:lstStyle/>
                  <a:p>
                    <a:endParaRPr lang="en-US" sz="2000"/>
                  </a:p>
                </p:txBody>
              </p:sp>
              <p:sp>
                <p:nvSpPr>
                  <p:cNvPr id="581393" name="Rectangle 785"/>
                  <p:cNvSpPr>
                    <a:spLocks noChangeArrowheads="1"/>
                  </p:cNvSpPr>
                  <p:nvPr/>
                </p:nvSpPr>
                <p:spPr bwMode="auto">
                  <a:xfrm>
                    <a:off x="1974" y="2951"/>
                    <a:ext cx="1589" cy="18"/>
                  </a:xfrm>
                  <a:prstGeom prst="rect">
                    <a:avLst/>
                  </a:prstGeom>
                  <a:solidFill>
                    <a:srgbClr val="D4D4D4"/>
                  </a:solidFill>
                  <a:ln w="9525">
                    <a:noFill/>
                    <a:miter lim="800000"/>
                    <a:headEnd/>
                    <a:tailEnd/>
                  </a:ln>
                </p:spPr>
                <p:txBody>
                  <a:bodyPr/>
                  <a:lstStyle/>
                  <a:p>
                    <a:endParaRPr lang="en-US" sz="2000"/>
                  </a:p>
                </p:txBody>
              </p:sp>
              <p:sp>
                <p:nvSpPr>
                  <p:cNvPr id="581394" name="Rectangle 786"/>
                  <p:cNvSpPr>
                    <a:spLocks noChangeArrowheads="1"/>
                  </p:cNvSpPr>
                  <p:nvPr/>
                </p:nvSpPr>
                <p:spPr bwMode="auto">
                  <a:xfrm>
                    <a:off x="1974" y="2951"/>
                    <a:ext cx="1589" cy="18"/>
                  </a:xfrm>
                  <a:prstGeom prst="rect">
                    <a:avLst/>
                  </a:prstGeom>
                  <a:solidFill>
                    <a:srgbClr val="D4D4D4"/>
                  </a:solidFill>
                  <a:ln w="9525">
                    <a:noFill/>
                    <a:miter lim="800000"/>
                    <a:headEnd/>
                    <a:tailEnd/>
                  </a:ln>
                </p:spPr>
                <p:txBody>
                  <a:bodyPr/>
                  <a:lstStyle/>
                  <a:p>
                    <a:endParaRPr lang="en-US" sz="2000"/>
                  </a:p>
                </p:txBody>
              </p:sp>
              <p:sp>
                <p:nvSpPr>
                  <p:cNvPr id="581395" name="Rectangle 787"/>
                  <p:cNvSpPr>
                    <a:spLocks noChangeArrowheads="1"/>
                  </p:cNvSpPr>
                  <p:nvPr/>
                </p:nvSpPr>
                <p:spPr bwMode="auto">
                  <a:xfrm>
                    <a:off x="1974" y="2951"/>
                    <a:ext cx="1589" cy="19"/>
                  </a:xfrm>
                  <a:prstGeom prst="rect">
                    <a:avLst/>
                  </a:prstGeom>
                  <a:solidFill>
                    <a:srgbClr val="D4D4D4"/>
                  </a:solidFill>
                  <a:ln w="9525">
                    <a:noFill/>
                    <a:miter lim="800000"/>
                    <a:headEnd/>
                    <a:tailEnd/>
                  </a:ln>
                </p:spPr>
                <p:txBody>
                  <a:bodyPr/>
                  <a:lstStyle/>
                  <a:p>
                    <a:endParaRPr lang="en-US" sz="2000"/>
                  </a:p>
                </p:txBody>
              </p:sp>
              <p:sp>
                <p:nvSpPr>
                  <p:cNvPr id="581396" name="Rectangle 788"/>
                  <p:cNvSpPr>
                    <a:spLocks noChangeArrowheads="1"/>
                  </p:cNvSpPr>
                  <p:nvPr/>
                </p:nvSpPr>
                <p:spPr bwMode="auto">
                  <a:xfrm>
                    <a:off x="1974" y="2951"/>
                    <a:ext cx="1589" cy="19"/>
                  </a:xfrm>
                  <a:prstGeom prst="rect">
                    <a:avLst/>
                  </a:prstGeom>
                  <a:solidFill>
                    <a:srgbClr val="D4D4D4"/>
                  </a:solidFill>
                  <a:ln w="9525">
                    <a:noFill/>
                    <a:miter lim="800000"/>
                    <a:headEnd/>
                    <a:tailEnd/>
                  </a:ln>
                </p:spPr>
                <p:txBody>
                  <a:bodyPr/>
                  <a:lstStyle/>
                  <a:p>
                    <a:endParaRPr lang="en-US" sz="2000"/>
                  </a:p>
                </p:txBody>
              </p:sp>
              <p:sp>
                <p:nvSpPr>
                  <p:cNvPr id="581397" name="Rectangle 789"/>
                  <p:cNvSpPr>
                    <a:spLocks noChangeArrowheads="1"/>
                  </p:cNvSpPr>
                  <p:nvPr/>
                </p:nvSpPr>
                <p:spPr bwMode="auto">
                  <a:xfrm>
                    <a:off x="1974" y="2952"/>
                    <a:ext cx="1589" cy="18"/>
                  </a:xfrm>
                  <a:prstGeom prst="rect">
                    <a:avLst/>
                  </a:prstGeom>
                  <a:solidFill>
                    <a:srgbClr val="D4D4D4"/>
                  </a:solidFill>
                  <a:ln w="9525">
                    <a:noFill/>
                    <a:miter lim="800000"/>
                    <a:headEnd/>
                    <a:tailEnd/>
                  </a:ln>
                </p:spPr>
                <p:txBody>
                  <a:bodyPr/>
                  <a:lstStyle/>
                  <a:p>
                    <a:endParaRPr lang="en-US" sz="2000"/>
                  </a:p>
                </p:txBody>
              </p:sp>
              <p:sp>
                <p:nvSpPr>
                  <p:cNvPr id="581398" name="Rectangle 790"/>
                  <p:cNvSpPr>
                    <a:spLocks noChangeArrowheads="1"/>
                  </p:cNvSpPr>
                  <p:nvPr/>
                </p:nvSpPr>
                <p:spPr bwMode="auto">
                  <a:xfrm>
                    <a:off x="1974" y="2952"/>
                    <a:ext cx="1589" cy="18"/>
                  </a:xfrm>
                  <a:prstGeom prst="rect">
                    <a:avLst/>
                  </a:prstGeom>
                  <a:solidFill>
                    <a:srgbClr val="D4D4D4"/>
                  </a:solidFill>
                  <a:ln w="9525">
                    <a:noFill/>
                    <a:miter lim="800000"/>
                    <a:headEnd/>
                    <a:tailEnd/>
                  </a:ln>
                </p:spPr>
                <p:txBody>
                  <a:bodyPr/>
                  <a:lstStyle/>
                  <a:p>
                    <a:endParaRPr lang="en-US" sz="2000"/>
                  </a:p>
                </p:txBody>
              </p:sp>
              <p:sp>
                <p:nvSpPr>
                  <p:cNvPr id="581399" name="Rectangle 791"/>
                  <p:cNvSpPr>
                    <a:spLocks noChangeArrowheads="1"/>
                  </p:cNvSpPr>
                  <p:nvPr/>
                </p:nvSpPr>
                <p:spPr bwMode="auto">
                  <a:xfrm>
                    <a:off x="1974" y="2952"/>
                    <a:ext cx="1589" cy="18"/>
                  </a:xfrm>
                  <a:prstGeom prst="rect">
                    <a:avLst/>
                  </a:prstGeom>
                  <a:solidFill>
                    <a:srgbClr val="D4D4D4"/>
                  </a:solidFill>
                  <a:ln w="9525">
                    <a:noFill/>
                    <a:miter lim="800000"/>
                    <a:headEnd/>
                    <a:tailEnd/>
                  </a:ln>
                </p:spPr>
                <p:txBody>
                  <a:bodyPr/>
                  <a:lstStyle/>
                  <a:p>
                    <a:endParaRPr lang="en-US" sz="2000"/>
                  </a:p>
                </p:txBody>
              </p:sp>
              <p:sp>
                <p:nvSpPr>
                  <p:cNvPr id="581400" name="Rectangle 792"/>
                  <p:cNvSpPr>
                    <a:spLocks noChangeArrowheads="1"/>
                  </p:cNvSpPr>
                  <p:nvPr/>
                </p:nvSpPr>
                <p:spPr bwMode="auto">
                  <a:xfrm>
                    <a:off x="1974" y="2952"/>
                    <a:ext cx="1589" cy="18"/>
                  </a:xfrm>
                  <a:prstGeom prst="rect">
                    <a:avLst/>
                  </a:prstGeom>
                  <a:solidFill>
                    <a:srgbClr val="D4D4D4"/>
                  </a:solidFill>
                  <a:ln w="9525">
                    <a:noFill/>
                    <a:miter lim="800000"/>
                    <a:headEnd/>
                    <a:tailEnd/>
                  </a:ln>
                </p:spPr>
                <p:txBody>
                  <a:bodyPr/>
                  <a:lstStyle/>
                  <a:p>
                    <a:endParaRPr lang="en-US" sz="2000"/>
                  </a:p>
                </p:txBody>
              </p:sp>
              <p:sp>
                <p:nvSpPr>
                  <p:cNvPr id="581401" name="Rectangle 793"/>
                  <p:cNvSpPr>
                    <a:spLocks noChangeArrowheads="1"/>
                  </p:cNvSpPr>
                  <p:nvPr/>
                </p:nvSpPr>
                <p:spPr bwMode="auto">
                  <a:xfrm>
                    <a:off x="1974" y="2952"/>
                    <a:ext cx="1589" cy="19"/>
                  </a:xfrm>
                  <a:prstGeom prst="rect">
                    <a:avLst/>
                  </a:prstGeom>
                  <a:solidFill>
                    <a:srgbClr val="D4D4D4"/>
                  </a:solidFill>
                  <a:ln w="9525">
                    <a:noFill/>
                    <a:miter lim="800000"/>
                    <a:headEnd/>
                    <a:tailEnd/>
                  </a:ln>
                </p:spPr>
                <p:txBody>
                  <a:bodyPr/>
                  <a:lstStyle/>
                  <a:p>
                    <a:endParaRPr lang="en-US" sz="2000"/>
                  </a:p>
                </p:txBody>
              </p:sp>
              <p:sp>
                <p:nvSpPr>
                  <p:cNvPr id="581402" name="Rectangle 794"/>
                  <p:cNvSpPr>
                    <a:spLocks noChangeArrowheads="1"/>
                  </p:cNvSpPr>
                  <p:nvPr/>
                </p:nvSpPr>
                <p:spPr bwMode="auto">
                  <a:xfrm>
                    <a:off x="1974" y="2953"/>
                    <a:ext cx="1589" cy="18"/>
                  </a:xfrm>
                  <a:prstGeom prst="rect">
                    <a:avLst/>
                  </a:prstGeom>
                  <a:solidFill>
                    <a:srgbClr val="D4D4D4"/>
                  </a:solidFill>
                  <a:ln w="9525">
                    <a:noFill/>
                    <a:miter lim="800000"/>
                    <a:headEnd/>
                    <a:tailEnd/>
                  </a:ln>
                </p:spPr>
                <p:txBody>
                  <a:bodyPr/>
                  <a:lstStyle/>
                  <a:p>
                    <a:endParaRPr lang="en-US" sz="2000"/>
                  </a:p>
                </p:txBody>
              </p:sp>
              <p:sp>
                <p:nvSpPr>
                  <p:cNvPr id="581403" name="Rectangle 795"/>
                  <p:cNvSpPr>
                    <a:spLocks noChangeArrowheads="1"/>
                  </p:cNvSpPr>
                  <p:nvPr/>
                </p:nvSpPr>
                <p:spPr bwMode="auto">
                  <a:xfrm>
                    <a:off x="1974" y="2953"/>
                    <a:ext cx="1589" cy="18"/>
                  </a:xfrm>
                  <a:prstGeom prst="rect">
                    <a:avLst/>
                  </a:prstGeom>
                  <a:solidFill>
                    <a:srgbClr val="D4D4D4"/>
                  </a:solidFill>
                  <a:ln w="9525">
                    <a:noFill/>
                    <a:miter lim="800000"/>
                    <a:headEnd/>
                    <a:tailEnd/>
                  </a:ln>
                </p:spPr>
                <p:txBody>
                  <a:bodyPr/>
                  <a:lstStyle/>
                  <a:p>
                    <a:endParaRPr lang="en-US" sz="2000"/>
                  </a:p>
                </p:txBody>
              </p:sp>
              <p:sp>
                <p:nvSpPr>
                  <p:cNvPr id="581404" name="Rectangle 796"/>
                  <p:cNvSpPr>
                    <a:spLocks noChangeArrowheads="1"/>
                  </p:cNvSpPr>
                  <p:nvPr/>
                </p:nvSpPr>
                <p:spPr bwMode="auto">
                  <a:xfrm>
                    <a:off x="1974" y="2953"/>
                    <a:ext cx="1589" cy="19"/>
                  </a:xfrm>
                  <a:prstGeom prst="rect">
                    <a:avLst/>
                  </a:prstGeom>
                  <a:solidFill>
                    <a:srgbClr val="D4D4D4"/>
                  </a:solidFill>
                  <a:ln w="9525">
                    <a:noFill/>
                    <a:miter lim="800000"/>
                    <a:headEnd/>
                    <a:tailEnd/>
                  </a:ln>
                </p:spPr>
                <p:txBody>
                  <a:bodyPr/>
                  <a:lstStyle/>
                  <a:p>
                    <a:endParaRPr lang="en-US" sz="2000"/>
                  </a:p>
                </p:txBody>
              </p:sp>
              <p:sp>
                <p:nvSpPr>
                  <p:cNvPr id="581405" name="Rectangle 797"/>
                  <p:cNvSpPr>
                    <a:spLocks noChangeArrowheads="1"/>
                  </p:cNvSpPr>
                  <p:nvPr/>
                </p:nvSpPr>
                <p:spPr bwMode="auto">
                  <a:xfrm>
                    <a:off x="1974" y="2953"/>
                    <a:ext cx="1589" cy="19"/>
                  </a:xfrm>
                  <a:prstGeom prst="rect">
                    <a:avLst/>
                  </a:prstGeom>
                  <a:solidFill>
                    <a:srgbClr val="C3C3C3"/>
                  </a:solidFill>
                  <a:ln w="9525">
                    <a:noFill/>
                    <a:miter lim="800000"/>
                    <a:headEnd/>
                    <a:tailEnd/>
                  </a:ln>
                </p:spPr>
                <p:txBody>
                  <a:bodyPr/>
                  <a:lstStyle/>
                  <a:p>
                    <a:endParaRPr lang="en-US" sz="2000"/>
                  </a:p>
                </p:txBody>
              </p:sp>
              <p:sp>
                <p:nvSpPr>
                  <p:cNvPr id="581406" name="Rectangle 798"/>
                  <p:cNvSpPr>
                    <a:spLocks noChangeArrowheads="1"/>
                  </p:cNvSpPr>
                  <p:nvPr/>
                </p:nvSpPr>
                <p:spPr bwMode="auto">
                  <a:xfrm>
                    <a:off x="1974" y="2953"/>
                    <a:ext cx="1589" cy="19"/>
                  </a:xfrm>
                  <a:prstGeom prst="rect">
                    <a:avLst/>
                  </a:prstGeom>
                  <a:solidFill>
                    <a:srgbClr val="C3C3C3"/>
                  </a:solidFill>
                  <a:ln w="9525">
                    <a:noFill/>
                    <a:miter lim="800000"/>
                    <a:headEnd/>
                    <a:tailEnd/>
                  </a:ln>
                </p:spPr>
                <p:txBody>
                  <a:bodyPr/>
                  <a:lstStyle/>
                  <a:p>
                    <a:endParaRPr lang="en-US" sz="2000"/>
                  </a:p>
                </p:txBody>
              </p:sp>
              <p:sp>
                <p:nvSpPr>
                  <p:cNvPr id="581407" name="Rectangle 799"/>
                  <p:cNvSpPr>
                    <a:spLocks noChangeArrowheads="1"/>
                  </p:cNvSpPr>
                  <p:nvPr/>
                </p:nvSpPr>
                <p:spPr bwMode="auto">
                  <a:xfrm>
                    <a:off x="1974" y="2953"/>
                    <a:ext cx="1589" cy="19"/>
                  </a:xfrm>
                  <a:prstGeom prst="rect">
                    <a:avLst/>
                  </a:prstGeom>
                  <a:solidFill>
                    <a:srgbClr val="C3C3C3"/>
                  </a:solidFill>
                  <a:ln w="9525">
                    <a:noFill/>
                    <a:miter lim="800000"/>
                    <a:headEnd/>
                    <a:tailEnd/>
                  </a:ln>
                </p:spPr>
                <p:txBody>
                  <a:bodyPr/>
                  <a:lstStyle/>
                  <a:p>
                    <a:endParaRPr lang="en-US" sz="2000"/>
                  </a:p>
                </p:txBody>
              </p:sp>
              <p:sp>
                <p:nvSpPr>
                  <p:cNvPr id="581408" name="Rectangle 800"/>
                  <p:cNvSpPr>
                    <a:spLocks noChangeArrowheads="1"/>
                  </p:cNvSpPr>
                  <p:nvPr/>
                </p:nvSpPr>
                <p:spPr bwMode="auto">
                  <a:xfrm>
                    <a:off x="1974" y="2953"/>
                    <a:ext cx="1589" cy="20"/>
                  </a:xfrm>
                  <a:prstGeom prst="rect">
                    <a:avLst/>
                  </a:prstGeom>
                  <a:solidFill>
                    <a:srgbClr val="C3C3C3"/>
                  </a:solidFill>
                  <a:ln w="9525">
                    <a:noFill/>
                    <a:miter lim="800000"/>
                    <a:headEnd/>
                    <a:tailEnd/>
                  </a:ln>
                </p:spPr>
                <p:txBody>
                  <a:bodyPr/>
                  <a:lstStyle/>
                  <a:p>
                    <a:endParaRPr lang="en-US" sz="2000"/>
                  </a:p>
                </p:txBody>
              </p:sp>
              <p:sp>
                <p:nvSpPr>
                  <p:cNvPr id="581409" name="Rectangle 801"/>
                  <p:cNvSpPr>
                    <a:spLocks noChangeArrowheads="1"/>
                  </p:cNvSpPr>
                  <p:nvPr/>
                </p:nvSpPr>
                <p:spPr bwMode="auto">
                  <a:xfrm>
                    <a:off x="1974" y="2955"/>
                    <a:ext cx="1589" cy="18"/>
                  </a:xfrm>
                  <a:prstGeom prst="rect">
                    <a:avLst/>
                  </a:prstGeom>
                  <a:solidFill>
                    <a:srgbClr val="C3C3C3"/>
                  </a:solidFill>
                  <a:ln w="9525">
                    <a:noFill/>
                    <a:miter lim="800000"/>
                    <a:headEnd/>
                    <a:tailEnd/>
                  </a:ln>
                </p:spPr>
                <p:txBody>
                  <a:bodyPr/>
                  <a:lstStyle/>
                  <a:p>
                    <a:endParaRPr lang="en-US" sz="2000"/>
                  </a:p>
                </p:txBody>
              </p:sp>
              <p:sp>
                <p:nvSpPr>
                  <p:cNvPr id="581410" name="Rectangle 802"/>
                  <p:cNvSpPr>
                    <a:spLocks noChangeArrowheads="1"/>
                  </p:cNvSpPr>
                  <p:nvPr/>
                </p:nvSpPr>
                <p:spPr bwMode="auto">
                  <a:xfrm>
                    <a:off x="1974" y="2955"/>
                    <a:ext cx="1589" cy="18"/>
                  </a:xfrm>
                  <a:prstGeom prst="rect">
                    <a:avLst/>
                  </a:prstGeom>
                  <a:solidFill>
                    <a:srgbClr val="C3C3C3"/>
                  </a:solidFill>
                  <a:ln w="9525">
                    <a:noFill/>
                    <a:miter lim="800000"/>
                    <a:headEnd/>
                    <a:tailEnd/>
                  </a:ln>
                </p:spPr>
                <p:txBody>
                  <a:bodyPr/>
                  <a:lstStyle/>
                  <a:p>
                    <a:endParaRPr lang="en-US" sz="2000"/>
                  </a:p>
                </p:txBody>
              </p:sp>
              <p:sp>
                <p:nvSpPr>
                  <p:cNvPr id="581411" name="Rectangle 803"/>
                  <p:cNvSpPr>
                    <a:spLocks noChangeArrowheads="1"/>
                  </p:cNvSpPr>
                  <p:nvPr/>
                </p:nvSpPr>
                <p:spPr bwMode="auto">
                  <a:xfrm>
                    <a:off x="1974" y="2955"/>
                    <a:ext cx="1589" cy="18"/>
                  </a:xfrm>
                  <a:prstGeom prst="rect">
                    <a:avLst/>
                  </a:prstGeom>
                  <a:solidFill>
                    <a:srgbClr val="C3C3C3"/>
                  </a:solidFill>
                  <a:ln w="9525">
                    <a:noFill/>
                    <a:miter lim="800000"/>
                    <a:headEnd/>
                    <a:tailEnd/>
                  </a:ln>
                </p:spPr>
                <p:txBody>
                  <a:bodyPr/>
                  <a:lstStyle/>
                  <a:p>
                    <a:endParaRPr lang="en-US" sz="2000"/>
                  </a:p>
                </p:txBody>
              </p:sp>
              <p:sp>
                <p:nvSpPr>
                  <p:cNvPr id="581412" name="Rectangle 804"/>
                  <p:cNvSpPr>
                    <a:spLocks noChangeArrowheads="1"/>
                  </p:cNvSpPr>
                  <p:nvPr/>
                </p:nvSpPr>
                <p:spPr bwMode="auto">
                  <a:xfrm>
                    <a:off x="1974" y="2955"/>
                    <a:ext cx="1589" cy="18"/>
                  </a:xfrm>
                  <a:prstGeom prst="rect">
                    <a:avLst/>
                  </a:prstGeom>
                  <a:solidFill>
                    <a:srgbClr val="C3C3C3"/>
                  </a:solidFill>
                  <a:ln w="9525">
                    <a:noFill/>
                    <a:miter lim="800000"/>
                    <a:headEnd/>
                    <a:tailEnd/>
                  </a:ln>
                </p:spPr>
                <p:txBody>
                  <a:bodyPr/>
                  <a:lstStyle/>
                  <a:p>
                    <a:endParaRPr lang="en-US" sz="2000"/>
                  </a:p>
                </p:txBody>
              </p:sp>
              <p:sp>
                <p:nvSpPr>
                  <p:cNvPr id="581413" name="Rectangle 805"/>
                  <p:cNvSpPr>
                    <a:spLocks noChangeArrowheads="1"/>
                  </p:cNvSpPr>
                  <p:nvPr/>
                </p:nvSpPr>
                <p:spPr bwMode="auto">
                  <a:xfrm>
                    <a:off x="1974" y="2955"/>
                    <a:ext cx="1589" cy="18"/>
                  </a:xfrm>
                  <a:prstGeom prst="rect">
                    <a:avLst/>
                  </a:prstGeom>
                  <a:solidFill>
                    <a:srgbClr val="C3C3C3"/>
                  </a:solidFill>
                  <a:ln w="9525">
                    <a:noFill/>
                    <a:miter lim="800000"/>
                    <a:headEnd/>
                    <a:tailEnd/>
                  </a:ln>
                </p:spPr>
                <p:txBody>
                  <a:bodyPr/>
                  <a:lstStyle/>
                  <a:p>
                    <a:endParaRPr lang="en-US" sz="2000"/>
                  </a:p>
                </p:txBody>
              </p:sp>
              <p:sp>
                <p:nvSpPr>
                  <p:cNvPr id="581414" name="Rectangle 806"/>
                  <p:cNvSpPr>
                    <a:spLocks noChangeArrowheads="1"/>
                  </p:cNvSpPr>
                  <p:nvPr/>
                </p:nvSpPr>
                <p:spPr bwMode="auto">
                  <a:xfrm>
                    <a:off x="1974" y="2955"/>
                    <a:ext cx="1589" cy="19"/>
                  </a:xfrm>
                  <a:prstGeom prst="rect">
                    <a:avLst/>
                  </a:prstGeom>
                  <a:solidFill>
                    <a:srgbClr val="C3C3C3"/>
                  </a:solidFill>
                  <a:ln w="9525">
                    <a:noFill/>
                    <a:miter lim="800000"/>
                    <a:headEnd/>
                    <a:tailEnd/>
                  </a:ln>
                </p:spPr>
                <p:txBody>
                  <a:bodyPr/>
                  <a:lstStyle/>
                  <a:p>
                    <a:endParaRPr lang="en-US" sz="2000"/>
                  </a:p>
                </p:txBody>
              </p:sp>
              <p:sp>
                <p:nvSpPr>
                  <p:cNvPr id="581415" name="Rectangle 807"/>
                  <p:cNvSpPr>
                    <a:spLocks noChangeArrowheads="1"/>
                  </p:cNvSpPr>
                  <p:nvPr/>
                </p:nvSpPr>
                <p:spPr bwMode="auto">
                  <a:xfrm>
                    <a:off x="1974" y="2956"/>
                    <a:ext cx="1589" cy="18"/>
                  </a:xfrm>
                  <a:prstGeom prst="rect">
                    <a:avLst/>
                  </a:prstGeom>
                  <a:solidFill>
                    <a:srgbClr val="C3C3C3"/>
                  </a:solidFill>
                  <a:ln w="9525">
                    <a:noFill/>
                    <a:miter lim="800000"/>
                    <a:headEnd/>
                    <a:tailEnd/>
                  </a:ln>
                </p:spPr>
                <p:txBody>
                  <a:bodyPr/>
                  <a:lstStyle/>
                  <a:p>
                    <a:endParaRPr lang="en-US" sz="2000"/>
                  </a:p>
                </p:txBody>
              </p:sp>
              <p:sp>
                <p:nvSpPr>
                  <p:cNvPr id="581416" name="Rectangle 808"/>
                  <p:cNvSpPr>
                    <a:spLocks noChangeArrowheads="1"/>
                  </p:cNvSpPr>
                  <p:nvPr/>
                </p:nvSpPr>
                <p:spPr bwMode="auto">
                  <a:xfrm>
                    <a:off x="1974" y="2956"/>
                    <a:ext cx="1589" cy="18"/>
                  </a:xfrm>
                  <a:prstGeom prst="rect">
                    <a:avLst/>
                  </a:prstGeom>
                  <a:solidFill>
                    <a:srgbClr val="C3C3C3"/>
                  </a:solidFill>
                  <a:ln w="9525">
                    <a:noFill/>
                    <a:miter lim="800000"/>
                    <a:headEnd/>
                    <a:tailEnd/>
                  </a:ln>
                </p:spPr>
                <p:txBody>
                  <a:bodyPr/>
                  <a:lstStyle/>
                  <a:p>
                    <a:endParaRPr lang="en-US" sz="2000"/>
                  </a:p>
                </p:txBody>
              </p:sp>
              <p:sp>
                <p:nvSpPr>
                  <p:cNvPr id="581417" name="Rectangle 809"/>
                  <p:cNvSpPr>
                    <a:spLocks noChangeArrowheads="1"/>
                  </p:cNvSpPr>
                  <p:nvPr/>
                </p:nvSpPr>
                <p:spPr bwMode="auto">
                  <a:xfrm>
                    <a:off x="1974" y="2956"/>
                    <a:ext cx="1589" cy="19"/>
                  </a:xfrm>
                  <a:prstGeom prst="rect">
                    <a:avLst/>
                  </a:prstGeom>
                  <a:solidFill>
                    <a:srgbClr val="C3C3C3"/>
                  </a:solidFill>
                  <a:ln w="9525">
                    <a:noFill/>
                    <a:miter lim="800000"/>
                    <a:headEnd/>
                    <a:tailEnd/>
                  </a:ln>
                </p:spPr>
                <p:txBody>
                  <a:bodyPr/>
                  <a:lstStyle/>
                  <a:p>
                    <a:endParaRPr lang="en-US" sz="2000"/>
                  </a:p>
                </p:txBody>
              </p:sp>
              <p:sp>
                <p:nvSpPr>
                  <p:cNvPr id="581418" name="Rectangle 810"/>
                  <p:cNvSpPr>
                    <a:spLocks noChangeArrowheads="1"/>
                  </p:cNvSpPr>
                  <p:nvPr/>
                </p:nvSpPr>
                <p:spPr bwMode="auto">
                  <a:xfrm>
                    <a:off x="1974" y="2956"/>
                    <a:ext cx="1589" cy="19"/>
                  </a:xfrm>
                  <a:prstGeom prst="rect">
                    <a:avLst/>
                  </a:prstGeom>
                  <a:solidFill>
                    <a:srgbClr val="C3C3C3"/>
                  </a:solidFill>
                  <a:ln w="9525">
                    <a:noFill/>
                    <a:miter lim="800000"/>
                    <a:headEnd/>
                    <a:tailEnd/>
                  </a:ln>
                </p:spPr>
                <p:txBody>
                  <a:bodyPr/>
                  <a:lstStyle/>
                  <a:p>
                    <a:endParaRPr lang="en-US" sz="2000"/>
                  </a:p>
                </p:txBody>
              </p:sp>
              <p:sp>
                <p:nvSpPr>
                  <p:cNvPr id="581419" name="Rectangle 811"/>
                  <p:cNvSpPr>
                    <a:spLocks noChangeArrowheads="1"/>
                  </p:cNvSpPr>
                  <p:nvPr/>
                </p:nvSpPr>
                <p:spPr bwMode="auto">
                  <a:xfrm>
                    <a:off x="1974" y="2956"/>
                    <a:ext cx="1589" cy="19"/>
                  </a:xfrm>
                  <a:prstGeom prst="rect">
                    <a:avLst/>
                  </a:prstGeom>
                  <a:solidFill>
                    <a:srgbClr val="C3C3C3"/>
                  </a:solidFill>
                  <a:ln w="9525">
                    <a:noFill/>
                    <a:miter lim="800000"/>
                    <a:headEnd/>
                    <a:tailEnd/>
                  </a:ln>
                </p:spPr>
                <p:txBody>
                  <a:bodyPr/>
                  <a:lstStyle/>
                  <a:p>
                    <a:endParaRPr lang="en-US" sz="2000"/>
                  </a:p>
                </p:txBody>
              </p:sp>
              <p:sp>
                <p:nvSpPr>
                  <p:cNvPr id="581420" name="Rectangle 812"/>
                  <p:cNvSpPr>
                    <a:spLocks noChangeArrowheads="1"/>
                  </p:cNvSpPr>
                  <p:nvPr/>
                </p:nvSpPr>
                <p:spPr bwMode="auto">
                  <a:xfrm>
                    <a:off x="1974" y="2956"/>
                    <a:ext cx="1589" cy="19"/>
                  </a:xfrm>
                  <a:prstGeom prst="rect">
                    <a:avLst/>
                  </a:prstGeom>
                  <a:solidFill>
                    <a:srgbClr val="C3C3C3"/>
                  </a:solidFill>
                  <a:ln w="9525">
                    <a:noFill/>
                    <a:miter lim="800000"/>
                    <a:headEnd/>
                    <a:tailEnd/>
                  </a:ln>
                </p:spPr>
                <p:txBody>
                  <a:bodyPr/>
                  <a:lstStyle/>
                  <a:p>
                    <a:endParaRPr lang="en-US" sz="2000"/>
                  </a:p>
                </p:txBody>
              </p:sp>
              <p:sp>
                <p:nvSpPr>
                  <p:cNvPr id="581421" name="Rectangle 813"/>
                  <p:cNvSpPr>
                    <a:spLocks noChangeArrowheads="1"/>
                  </p:cNvSpPr>
                  <p:nvPr/>
                </p:nvSpPr>
                <p:spPr bwMode="auto">
                  <a:xfrm>
                    <a:off x="1974" y="2956"/>
                    <a:ext cx="1589" cy="19"/>
                  </a:xfrm>
                  <a:prstGeom prst="rect">
                    <a:avLst/>
                  </a:prstGeom>
                  <a:solidFill>
                    <a:srgbClr val="C3C3C3"/>
                  </a:solidFill>
                  <a:ln w="9525">
                    <a:noFill/>
                    <a:miter lim="800000"/>
                    <a:headEnd/>
                    <a:tailEnd/>
                  </a:ln>
                </p:spPr>
                <p:txBody>
                  <a:bodyPr/>
                  <a:lstStyle/>
                  <a:p>
                    <a:endParaRPr lang="en-US" sz="2000"/>
                  </a:p>
                </p:txBody>
              </p:sp>
              <p:sp>
                <p:nvSpPr>
                  <p:cNvPr id="581422" name="Rectangle 814"/>
                  <p:cNvSpPr>
                    <a:spLocks noChangeArrowheads="1"/>
                  </p:cNvSpPr>
                  <p:nvPr/>
                </p:nvSpPr>
                <p:spPr bwMode="auto">
                  <a:xfrm>
                    <a:off x="1974" y="2957"/>
                    <a:ext cx="1589" cy="18"/>
                  </a:xfrm>
                  <a:prstGeom prst="rect">
                    <a:avLst/>
                  </a:prstGeom>
                  <a:solidFill>
                    <a:srgbClr val="B4B4B4"/>
                  </a:solidFill>
                  <a:ln w="9525">
                    <a:noFill/>
                    <a:miter lim="800000"/>
                    <a:headEnd/>
                    <a:tailEnd/>
                  </a:ln>
                </p:spPr>
                <p:txBody>
                  <a:bodyPr/>
                  <a:lstStyle/>
                  <a:p>
                    <a:endParaRPr lang="en-US" sz="2000"/>
                  </a:p>
                </p:txBody>
              </p:sp>
              <p:sp>
                <p:nvSpPr>
                  <p:cNvPr id="581423" name="Rectangle 815"/>
                  <p:cNvSpPr>
                    <a:spLocks noChangeArrowheads="1"/>
                  </p:cNvSpPr>
                  <p:nvPr/>
                </p:nvSpPr>
                <p:spPr bwMode="auto">
                  <a:xfrm>
                    <a:off x="1974" y="2957"/>
                    <a:ext cx="1589" cy="19"/>
                  </a:xfrm>
                  <a:prstGeom prst="rect">
                    <a:avLst/>
                  </a:prstGeom>
                  <a:solidFill>
                    <a:srgbClr val="B4B4B4"/>
                  </a:solidFill>
                  <a:ln w="9525">
                    <a:noFill/>
                    <a:miter lim="800000"/>
                    <a:headEnd/>
                    <a:tailEnd/>
                  </a:ln>
                </p:spPr>
                <p:txBody>
                  <a:bodyPr/>
                  <a:lstStyle/>
                  <a:p>
                    <a:endParaRPr lang="en-US" sz="2000"/>
                  </a:p>
                </p:txBody>
              </p:sp>
              <p:sp>
                <p:nvSpPr>
                  <p:cNvPr id="581424" name="Rectangle 816"/>
                  <p:cNvSpPr>
                    <a:spLocks noChangeArrowheads="1"/>
                  </p:cNvSpPr>
                  <p:nvPr/>
                </p:nvSpPr>
                <p:spPr bwMode="auto">
                  <a:xfrm>
                    <a:off x="1974" y="2957"/>
                    <a:ext cx="1589" cy="19"/>
                  </a:xfrm>
                  <a:prstGeom prst="rect">
                    <a:avLst/>
                  </a:prstGeom>
                  <a:solidFill>
                    <a:srgbClr val="B4B4B4"/>
                  </a:solidFill>
                  <a:ln w="9525">
                    <a:noFill/>
                    <a:miter lim="800000"/>
                    <a:headEnd/>
                    <a:tailEnd/>
                  </a:ln>
                </p:spPr>
                <p:txBody>
                  <a:bodyPr/>
                  <a:lstStyle/>
                  <a:p>
                    <a:endParaRPr lang="en-US" sz="2000"/>
                  </a:p>
                </p:txBody>
              </p:sp>
              <p:sp>
                <p:nvSpPr>
                  <p:cNvPr id="581425" name="Rectangle 817"/>
                  <p:cNvSpPr>
                    <a:spLocks noChangeArrowheads="1"/>
                  </p:cNvSpPr>
                  <p:nvPr/>
                </p:nvSpPr>
                <p:spPr bwMode="auto">
                  <a:xfrm>
                    <a:off x="1974" y="2957"/>
                    <a:ext cx="1589" cy="19"/>
                  </a:xfrm>
                  <a:prstGeom prst="rect">
                    <a:avLst/>
                  </a:prstGeom>
                  <a:solidFill>
                    <a:srgbClr val="B4B4B4"/>
                  </a:solidFill>
                  <a:ln w="9525">
                    <a:noFill/>
                    <a:miter lim="800000"/>
                    <a:headEnd/>
                    <a:tailEnd/>
                  </a:ln>
                </p:spPr>
                <p:txBody>
                  <a:bodyPr/>
                  <a:lstStyle/>
                  <a:p>
                    <a:endParaRPr lang="en-US" sz="2000"/>
                  </a:p>
                </p:txBody>
              </p:sp>
              <p:sp>
                <p:nvSpPr>
                  <p:cNvPr id="581426" name="Rectangle 818"/>
                  <p:cNvSpPr>
                    <a:spLocks noChangeArrowheads="1"/>
                  </p:cNvSpPr>
                  <p:nvPr/>
                </p:nvSpPr>
                <p:spPr bwMode="auto">
                  <a:xfrm>
                    <a:off x="1974" y="2957"/>
                    <a:ext cx="1589" cy="20"/>
                  </a:xfrm>
                  <a:prstGeom prst="rect">
                    <a:avLst/>
                  </a:prstGeom>
                  <a:solidFill>
                    <a:srgbClr val="B4B4B4"/>
                  </a:solidFill>
                  <a:ln w="9525">
                    <a:noFill/>
                    <a:miter lim="800000"/>
                    <a:headEnd/>
                    <a:tailEnd/>
                  </a:ln>
                </p:spPr>
                <p:txBody>
                  <a:bodyPr/>
                  <a:lstStyle/>
                  <a:p>
                    <a:endParaRPr lang="en-US" sz="2000"/>
                  </a:p>
                </p:txBody>
              </p:sp>
              <p:sp>
                <p:nvSpPr>
                  <p:cNvPr id="581427" name="Rectangle 819"/>
                  <p:cNvSpPr>
                    <a:spLocks noChangeArrowheads="1"/>
                  </p:cNvSpPr>
                  <p:nvPr/>
                </p:nvSpPr>
                <p:spPr bwMode="auto">
                  <a:xfrm>
                    <a:off x="1974" y="2957"/>
                    <a:ext cx="1589" cy="20"/>
                  </a:xfrm>
                  <a:prstGeom prst="rect">
                    <a:avLst/>
                  </a:prstGeom>
                  <a:solidFill>
                    <a:srgbClr val="B4B4B4"/>
                  </a:solidFill>
                  <a:ln w="9525">
                    <a:noFill/>
                    <a:miter lim="800000"/>
                    <a:headEnd/>
                    <a:tailEnd/>
                  </a:ln>
                </p:spPr>
                <p:txBody>
                  <a:bodyPr/>
                  <a:lstStyle/>
                  <a:p>
                    <a:endParaRPr lang="en-US" sz="2000"/>
                  </a:p>
                </p:txBody>
              </p:sp>
              <p:sp>
                <p:nvSpPr>
                  <p:cNvPr id="581428" name="Rectangle 820"/>
                  <p:cNvSpPr>
                    <a:spLocks noChangeArrowheads="1"/>
                  </p:cNvSpPr>
                  <p:nvPr/>
                </p:nvSpPr>
                <p:spPr bwMode="auto">
                  <a:xfrm>
                    <a:off x="1974" y="2958"/>
                    <a:ext cx="1589" cy="19"/>
                  </a:xfrm>
                  <a:prstGeom prst="rect">
                    <a:avLst/>
                  </a:prstGeom>
                  <a:solidFill>
                    <a:srgbClr val="B4B4B4"/>
                  </a:solidFill>
                  <a:ln w="9525">
                    <a:noFill/>
                    <a:miter lim="800000"/>
                    <a:headEnd/>
                    <a:tailEnd/>
                  </a:ln>
                </p:spPr>
                <p:txBody>
                  <a:bodyPr/>
                  <a:lstStyle/>
                  <a:p>
                    <a:endParaRPr lang="en-US" sz="2000"/>
                  </a:p>
                </p:txBody>
              </p:sp>
              <p:sp>
                <p:nvSpPr>
                  <p:cNvPr id="581429" name="Rectangle 821"/>
                  <p:cNvSpPr>
                    <a:spLocks noChangeArrowheads="1"/>
                  </p:cNvSpPr>
                  <p:nvPr/>
                </p:nvSpPr>
                <p:spPr bwMode="auto">
                  <a:xfrm>
                    <a:off x="1974" y="2958"/>
                    <a:ext cx="1589" cy="19"/>
                  </a:xfrm>
                  <a:prstGeom prst="rect">
                    <a:avLst/>
                  </a:prstGeom>
                  <a:solidFill>
                    <a:srgbClr val="B4B4B4"/>
                  </a:solidFill>
                  <a:ln w="9525">
                    <a:noFill/>
                    <a:miter lim="800000"/>
                    <a:headEnd/>
                    <a:tailEnd/>
                  </a:ln>
                </p:spPr>
                <p:txBody>
                  <a:bodyPr/>
                  <a:lstStyle/>
                  <a:p>
                    <a:endParaRPr lang="en-US" sz="2000"/>
                  </a:p>
                </p:txBody>
              </p:sp>
              <p:sp>
                <p:nvSpPr>
                  <p:cNvPr id="581430" name="Rectangle 822"/>
                  <p:cNvSpPr>
                    <a:spLocks noChangeArrowheads="1"/>
                  </p:cNvSpPr>
                  <p:nvPr/>
                </p:nvSpPr>
                <p:spPr bwMode="auto">
                  <a:xfrm>
                    <a:off x="1974" y="2958"/>
                    <a:ext cx="1589" cy="19"/>
                  </a:xfrm>
                  <a:prstGeom prst="rect">
                    <a:avLst/>
                  </a:prstGeom>
                  <a:solidFill>
                    <a:srgbClr val="B4B4B4"/>
                  </a:solidFill>
                  <a:ln w="9525">
                    <a:noFill/>
                    <a:miter lim="800000"/>
                    <a:headEnd/>
                    <a:tailEnd/>
                  </a:ln>
                </p:spPr>
                <p:txBody>
                  <a:bodyPr/>
                  <a:lstStyle/>
                  <a:p>
                    <a:endParaRPr lang="en-US" sz="2000"/>
                  </a:p>
                </p:txBody>
              </p:sp>
              <p:sp>
                <p:nvSpPr>
                  <p:cNvPr id="581431" name="Rectangle 823"/>
                  <p:cNvSpPr>
                    <a:spLocks noChangeArrowheads="1"/>
                  </p:cNvSpPr>
                  <p:nvPr/>
                </p:nvSpPr>
                <p:spPr bwMode="auto">
                  <a:xfrm>
                    <a:off x="1974" y="2958"/>
                    <a:ext cx="1589" cy="19"/>
                  </a:xfrm>
                  <a:prstGeom prst="rect">
                    <a:avLst/>
                  </a:prstGeom>
                  <a:solidFill>
                    <a:srgbClr val="B4B4B4"/>
                  </a:solidFill>
                  <a:ln w="9525">
                    <a:noFill/>
                    <a:miter lim="800000"/>
                    <a:headEnd/>
                    <a:tailEnd/>
                  </a:ln>
                </p:spPr>
                <p:txBody>
                  <a:bodyPr/>
                  <a:lstStyle/>
                  <a:p>
                    <a:endParaRPr lang="en-US" sz="2000"/>
                  </a:p>
                </p:txBody>
              </p:sp>
              <p:sp>
                <p:nvSpPr>
                  <p:cNvPr id="581432" name="Rectangle 824"/>
                  <p:cNvSpPr>
                    <a:spLocks noChangeArrowheads="1"/>
                  </p:cNvSpPr>
                  <p:nvPr/>
                </p:nvSpPr>
                <p:spPr bwMode="auto">
                  <a:xfrm>
                    <a:off x="1974" y="2958"/>
                    <a:ext cx="1589" cy="20"/>
                  </a:xfrm>
                  <a:prstGeom prst="rect">
                    <a:avLst/>
                  </a:prstGeom>
                  <a:solidFill>
                    <a:srgbClr val="B4B4B4"/>
                  </a:solidFill>
                  <a:ln w="9525">
                    <a:noFill/>
                    <a:miter lim="800000"/>
                    <a:headEnd/>
                    <a:tailEnd/>
                  </a:ln>
                </p:spPr>
                <p:txBody>
                  <a:bodyPr/>
                  <a:lstStyle/>
                  <a:p>
                    <a:endParaRPr lang="en-US" sz="2000"/>
                  </a:p>
                </p:txBody>
              </p:sp>
              <p:sp>
                <p:nvSpPr>
                  <p:cNvPr id="581433" name="Rectangle 825"/>
                  <p:cNvSpPr>
                    <a:spLocks noChangeArrowheads="1"/>
                  </p:cNvSpPr>
                  <p:nvPr/>
                </p:nvSpPr>
                <p:spPr bwMode="auto">
                  <a:xfrm>
                    <a:off x="1974" y="2958"/>
                    <a:ext cx="1589" cy="20"/>
                  </a:xfrm>
                  <a:prstGeom prst="rect">
                    <a:avLst/>
                  </a:prstGeom>
                  <a:solidFill>
                    <a:srgbClr val="B4B4B4"/>
                  </a:solidFill>
                  <a:ln w="9525">
                    <a:noFill/>
                    <a:miter lim="800000"/>
                    <a:headEnd/>
                    <a:tailEnd/>
                  </a:ln>
                </p:spPr>
                <p:txBody>
                  <a:bodyPr/>
                  <a:lstStyle/>
                  <a:p>
                    <a:endParaRPr lang="en-US" sz="2000"/>
                  </a:p>
                </p:txBody>
              </p:sp>
              <p:sp>
                <p:nvSpPr>
                  <p:cNvPr id="581434" name="Rectangle 826"/>
                  <p:cNvSpPr>
                    <a:spLocks noChangeArrowheads="1"/>
                  </p:cNvSpPr>
                  <p:nvPr/>
                </p:nvSpPr>
                <p:spPr bwMode="auto">
                  <a:xfrm>
                    <a:off x="1974" y="2959"/>
                    <a:ext cx="1589" cy="19"/>
                  </a:xfrm>
                  <a:prstGeom prst="rect">
                    <a:avLst/>
                  </a:prstGeom>
                  <a:solidFill>
                    <a:srgbClr val="B4B4B4"/>
                  </a:solidFill>
                  <a:ln w="9525">
                    <a:noFill/>
                    <a:miter lim="800000"/>
                    <a:headEnd/>
                    <a:tailEnd/>
                  </a:ln>
                </p:spPr>
                <p:txBody>
                  <a:bodyPr/>
                  <a:lstStyle/>
                  <a:p>
                    <a:endParaRPr lang="en-US" sz="2000"/>
                  </a:p>
                </p:txBody>
              </p:sp>
              <p:sp>
                <p:nvSpPr>
                  <p:cNvPr id="581435" name="Rectangle 827"/>
                  <p:cNvSpPr>
                    <a:spLocks noChangeArrowheads="1"/>
                  </p:cNvSpPr>
                  <p:nvPr/>
                </p:nvSpPr>
                <p:spPr bwMode="auto">
                  <a:xfrm>
                    <a:off x="1974" y="2959"/>
                    <a:ext cx="1589" cy="19"/>
                  </a:xfrm>
                  <a:prstGeom prst="rect">
                    <a:avLst/>
                  </a:prstGeom>
                  <a:solidFill>
                    <a:srgbClr val="B4B4B4"/>
                  </a:solidFill>
                  <a:ln w="9525">
                    <a:noFill/>
                    <a:miter lim="800000"/>
                    <a:headEnd/>
                    <a:tailEnd/>
                  </a:ln>
                </p:spPr>
                <p:txBody>
                  <a:bodyPr/>
                  <a:lstStyle/>
                  <a:p>
                    <a:endParaRPr lang="en-US" sz="2000"/>
                  </a:p>
                </p:txBody>
              </p:sp>
              <p:sp>
                <p:nvSpPr>
                  <p:cNvPr id="581436" name="Rectangle 828"/>
                  <p:cNvSpPr>
                    <a:spLocks noChangeArrowheads="1"/>
                  </p:cNvSpPr>
                  <p:nvPr/>
                </p:nvSpPr>
                <p:spPr bwMode="auto">
                  <a:xfrm>
                    <a:off x="1974" y="2959"/>
                    <a:ext cx="1589" cy="19"/>
                  </a:xfrm>
                  <a:prstGeom prst="rect">
                    <a:avLst/>
                  </a:prstGeom>
                  <a:solidFill>
                    <a:srgbClr val="B4B4B4"/>
                  </a:solidFill>
                  <a:ln w="9525">
                    <a:noFill/>
                    <a:miter lim="800000"/>
                    <a:headEnd/>
                    <a:tailEnd/>
                  </a:ln>
                </p:spPr>
                <p:txBody>
                  <a:bodyPr/>
                  <a:lstStyle/>
                  <a:p>
                    <a:endParaRPr lang="en-US" sz="2000"/>
                  </a:p>
                </p:txBody>
              </p:sp>
              <p:sp>
                <p:nvSpPr>
                  <p:cNvPr id="581437" name="Rectangle 829"/>
                  <p:cNvSpPr>
                    <a:spLocks noChangeArrowheads="1"/>
                  </p:cNvSpPr>
                  <p:nvPr/>
                </p:nvSpPr>
                <p:spPr bwMode="auto">
                  <a:xfrm>
                    <a:off x="1974" y="2960"/>
                    <a:ext cx="1589" cy="18"/>
                  </a:xfrm>
                  <a:prstGeom prst="rect">
                    <a:avLst/>
                  </a:prstGeom>
                  <a:solidFill>
                    <a:srgbClr val="A4A4A4"/>
                  </a:solidFill>
                  <a:ln w="9525">
                    <a:noFill/>
                    <a:miter lim="800000"/>
                    <a:headEnd/>
                    <a:tailEnd/>
                  </a:ln>
                </p:spPr>
                <p:txBody>
                  <a:bodyPr/>
                  <a:lstStyle/>
                  <a:p>
                    <a:endParaRPr lang="en-US" sz="2000"/>
                  </a:p>
                </p:txBody>
              </p:sp>
              <p:sp>
                <p:nvSpPr>
                  <p:cNvPr id="581438" name="Rectangle 830"/>
                  <p:cNvSpPr>
                    <a:spLocks noChangeArrowheads="1"/>
                  </p:cNvSpPr>
                  <p:nvPr/>
                </p:nvSpPr>
                <p:spPr bwMode="auto">
                  <a:xfrm>
                    <a:off x="1974" y="2960"/>
                    <a:ext cx="1589" cy="19"/>
                  </a:xfrm>
                  <a:prstGeom prst="rect">
                    <a:avLst/>
                  </a:prstGeom>
                  <a:solidFill>
                    <a:srgbClr val="A4A4A4"/>
                  </a:solidFill>
                  <a:ln w="9525">
                    <a:noFill/>
                    <a:miter lim="800000"/>
                    <a:headEnd/>
                    <a:tailEnd/>
                  </a:ln>
                </p:spPr>
                <p:txBody>
                  <a:bodyPr/>
                  <a:lstStyle/>
                  <a:p>
                    <a:endParaRPr lang="en-US" sz="2000"/>
                  </a:p>
                </p:txBody>
              </p:sp>
              <p:sp>
                <p:nvSpPr>
                  <p:cNvPr id="581439" name="Rectangle 831"/>
                  <p:cNvSpPr>
                    <a:spLocks noChangeArrowheads="1"/>
                  </p:cNvSpPr>
                  <p:nvPr/>
                </p:nvSpPr>
                <p:spPr bwMode="auto">
                  <a:xfrm>
                    <a:off x="1974" y="2960"/>
                    <a:ext cx="1589" cy="19"/>
                  </a:xfrm>
                  <a:prstGeom prst="rect">
                    <a:avLst/>
                  </a:prstGeom>
                  <a:solidFill>
                    <a:srgbClr val="A4A4A4"/>
                  </a:solidFill>
                  <a:ln w="9525">
                    <a:noFill/>
                    <a:miter lim="800000"/>
                    <a:headEnd/>
                    <a:tailEnd/>
                  </a:ln>
                </p:spPr>
                <p:txBody>
                  <a:bodyPr/>
                  <a:lstStyle/>
                  <a:p>
                    <a:endParaRPr lang="en-US" sz="2000"/>
                  </a:p>
                </p:txBody>
              </p:sp>
              <p:sp>
                <p:nvSpPr>
                  <p:cNvPr id="581440" name="Rectangle 832"/>
                  <p:cNvSpPr>
                    <a:spLocks noChangeArrowheads="1"/>
                  </p:cNvSpPr>
                  <p:nvPr/>
                </p:nvSpPr>
                <p:spPr bwMode="auto">
                  <a:xfrm>
                    <a:off x="1974" y="2961"/>
                    <a:ext cx="1589" cy="18"/>
                  </a:xfrm>
                  <a:prstGeom prst="rect">
                    <a:avLst/>
                  </a:prstGeom>
                  <a:solidFill>
                    <a:srgbClr val="A4A4A4"/>
                  </a:solidFill>
                  <a:ln w="9525">
                    <a:noFill/>
                    <a:miter lim="800000"/>
                    <a:headEnd/>
                    <a:tailEnd/>
                  </a:ln>
                </p:spPr>
                <p:txBody>
                  <a:bodyPr/>
                  <a:lstStyle/>
                  <a:p>
                    <a:endParaRPr lang="en-US" sz="2000"/>
                  </a:p>
                </p:txBody>
              </p:sp>
              <p:sp>
                <p:nvSpPr>
                  <p:cNvPr id="581441" name="Rectangle 833"/>
                  <p:cNvSpPr>
                    <a:spLocks noChangeArrowheads="1"/>
                  </p:cNvSpPr>
                  <p:nvPr/>
                </p:nvSpPr>
                <p:spPr bwMode="auto">
                  <a:xfrm>
                    <a:off x="1974" y="2961"/>
                    <a:ext cx="1589" cy="19"/>
                  </a:xfrm>
                  <a:prstGeom prst="rect">
                    <a:avLst/>
                  </a:prstGeom>
                  <a:solidFill>
                    <a:srgbClr val="A4A4A4"/>
                  </a:solidFill>
                  <a:ln w="9525">
                    <a:noFill/>
                    <a:miter lim="800000"/>
                    <a:headEnd/>
                    <a:tailEnd/>
                  </a:ln>
                </p:spPr>
                <p:txBody>
                  <a:bodyPr/>
                  <a:lstStyle/>
                  <a:p>
                    <a:endParaRPr lang="en-US" sz="2000"/>
                  </a:p>
                </p:txBody>
              </p:sp>
              <p:sp>
                <p:nvSpPr>
                  <p:cNvPr id="581442" name="Rectangle 834"/>
                  <p:cNvSpPr>
                    <a:spLocks noChangeArrowheads="1"/>
                  </p:cNvSpPr>
                  <p:nvPr/>
                </p:nvSpPr>
                <p:spPr bwMode="auto">
                  <a:xfrm>
                    <a:off x="1974" y="2961"/>
                    <a:ext cx="1589" cy="19"/>
                  </a:xfrm>
                  <a:prstGeom prst="rect">
                    <a:avLst/>
                  </a:prstGeom>
                  <a:solidFill>
                    <a:srgbClr val="A4A4A4"/>
                  </a:solidFill>
                  <a:ln w="9525">
                    <a:noFill/>
                    <a:miter lim="800000"/>
                    <a:headEnd/>
                    <a:tailEnd/>
                  </a:ln>
                </p:spPr>
                <p:txBody>
                  <a:bodyPr/>
                  <a:lstStyle/>
                  <a:p>
                    <a:endParaRPr lang="en-US" sz="2000"/>
                  </a:p>
                </p:txBody>
              </p:sp>
              <p:sp>
                <p:nvSpPr>
                  <p:cNvPr id="581443" name="Rectangle 835"/>
                  <p:cNvSpPr>
                    <a:spLocks noChangeArrowheads="1"/>
                  </p:cNvSpPr>
                  <p:nvPr/>
                </p:nvSpPr>
                <p:spPr bwMode="auto">
                  <a:xfrm>
                    <a:off x="1974" y="2962"/>
                    <a:ext cx="1589" cy="18"/>
                  </a:xfrm>
                  <a:prstGeom prst="rect">
                    <a:avLst/>
                  </a:prstGeom>
                  <a:solidFill>
                    <a:srgbClr val="A4A4A4"/>
                  </a:solidFill>
                  <a:ln w="9525">
                    <a:noFill/>
                    <a:miter lim="800000"/>
                    <a:headEnd/>
                    <a:tailEnd/>
                  </a:ln>
                </p:spPr>
                <p:txBody>
                  <a:bodyPr/>
                  <a:lstStyle/>
                  <a:p>
                    <a:endParaRPr lang="en-US" sz="2000"/>
                  </a:p>
                </p:txBody>
              </p:sp>
              <p:sp>
                <p:nvSpPr>
                  <p:cNvPr id="581444" name="Rectangle 836"/>
                  <p:cNvSpPr>
                    <a:spLocks noChangeArrowheads="1"/>
                  </p:cNvSpPr>
                  <p:nvPr/>
                </p:nvSpPr>
                <p:spPr bwMode="auto">
                  <a:xfrm>
                    <a:off x="1974" y="2962"/>
                    <a:ext cx="1589" cy="18"/>
                  </a:xfrm>
                  <a:prstGeom prst="rect">
                    <a:avLst/>
                  </a:prstGeom>
                  <a:solidFill>
                    <a:srgbClr val="A4A4A4"/>
                  </a:solidFill>
                  <a:ln w="9525">
                    <a:noFill/>
                    <a:miter lim="800000"/>
                    <a:headEnd/>
                    <a:tailEnd/>
                  </a:ln>
                </p:spPr>
                <p:txBody>
                  <a:bodyPr/>
                  <a:lstStyle/>
                  <a:p>
                    <a:endParaRPr lang="en-US" sz="2000"/>
                  </a:p>
                </p:txBody>
              </p:sp>
              <p:sp>
                <p:nvSpPr>
                  <p:cNvPr id="581445" name="Rectangle 837"/>
                  <p:cNvSpPr>
                    <a:spLocks noChangeArrowheads="1"/>
                  </p:cNvSpPr>
                  <p:nvPr/>
                </p:nvSpPr>
                <p:spPr bwMode="auto">
                  <a:xfrm>
                    <a:off x="1974" y="2962"/>
                    <a:ext cx="1589" cy="18"/>
                  </a:xfrm>
                  <a:prstGeom prst="rect">
                    <a:avLst/>
                  </a:prstGeom>
                  <a:solidFill>
                    <a:srgbClr val="A4A4A4"/>
                  </a:solidFill>
                  <a:ln w="9525">
                    <a:noFill/>
                    <a:miter lim="800000"/>
                    <a:headEnd/>
                    <a:tailEnd/>
                  </a:ln>
                </p:spPr>
                <p:txBody>
                  <a:bodyPr/>
                  <a:lstStyle/>
                  <a:p>
                    <a:endParaRPr lang="en-US" sz="2000"/>
                  </a:p>
                </p:txBody>
              </p:sp>
              <p:sp>
                <p:nvSpPr>
                  <p:cNvPr id="581446" name="Rectangle 838"/>
                  <p:cNvSpPr>
                    <a:spLocks noChangeArrowheads="1"/>
                  </p:cNvSpPr>
                  <p:nvPr/>
                </p:nvSpPr>
                <p:spPr bwMode="auto">
                  <a:xfrm>
                    <a:off x="1974" y="2963"/>
                    <a:ext cx="1589" cy="17"/>
                  </a:xfrm>
                  <a:prstGeom prst="rect">
                    <a:avLst/>
                  </a:prstGeom>
                  <a:solidFill>
                    <a:srgbClr val="A4A4A4"/>
                  </a:solidFill>
                  <a:ln w="9525">
                    <a:noFill/>
                    <a:miter lim="800000"/>
                    <a:headEnd/>
                    <a:tailEnd/>
                  </a:ln>
                </p:spPr>
                <p:txBody>
                  <a:bodyPr/>
                  <a:lstStyle/>
                  <a:p>
                    <a:endParaRPr lang="en-US" sz="2000"/>
                  </a:p>
                </p:txBody>
              </p:sp>
              <p:sp>
                <p:nvSpPr>
                  <p:cNvPr id="581447" name="Rectangle 839"/>
                  <p:cNvSpPr>
                    <a:spLocks noChangeArrowheads="1"/>
                  </p:cNvSpPr>
                  <p:nvPr/>
                </p:nvSpPr>
                <p:spPr bwMode="auto">
                  <a:xfrm>
                    <a:off x="1974" y="2963"/>
                    <a:ext cx="1589" cy="17"/>
                  </a:xfrm>
                  <a:prstGeom prst="rect">
                    <a:avLst/>
                  </a:prstGeom>
                  <a:solidFill>
                    <a:srgbClr val="A4A4A4"/>
                  </a:solidFill>
                  <a:ln w="9525">
                    <a:noFill/>
                    <a:miter lim="800000"/>
                    <a:headEnd/>
                    <a:tailEnd/>
                  </a:ln>
                </p:spPr>
                <p:txBody>
                  <a:bodyPr/>
                  <a:lstStyle/>
                  <a:p>
                    <a:endParaRPr lang="en-US" sz="2000"/>
                  </a:p>
                </p:txBody>
              </p:sp>
              <p:sp>
                <p:nvSpPr>
                  <p:cNvPr id="581448" name="Rectangle 840"/>
                  <p:cNvSpPr>
                    <a:spLocks noChangeArrowheads="1"/>
                  </p:cNvSpPr>
                  <p:nvPr/>
                </p:nvSpPr>
                <p:spPr bwMode="auto">
                  <a:xfrm>
                    <a:off x="1974" y="2963"/>
                    <a:ext cx="1589" cy="18"/>
                  </a:xfrm>
                  <a:prstGeom prst="rect">
                    <a:avLst/>
                  </a:prstGeom>
                  <a:solidFill>
                    <a:srgbClr val="A4A4A4"/>
                  </a:solidFill>
                  <a:ln w="9525">
                    <a:noFill/>
                    <a:miter lim="800000"/>
                    <a:headEnd/>
                    <a:tailEnd/>
                  </a:ln>
                </p:spPr>
                <p:txBody>
                  <a:bodyPr/>
                  <a:lstStyle/>
                  <a:p>
                    <a:endParaRPr lang="en-US" sz="2000"/>
                  </a:p>
                </p:txBody>
              </p:sp>
              <p:sp>
                <p:nvSpPr>
                  <p:cNvPr id="581449" name="Rectangle 841"/>
                  <p:cNvSpPr>
                    <a:spLocks noChangeArrowheads="1"/>
                  </p:cNvSpPr>
                  <p:nvPr/>
                </p:nvSpPr>
                <p:spPr bwMode="auto">
                  <a:xfrm>
                    <a:off x="1974" y="2963"/>
                    <a:ext cx="1589" cy="18"/>
                  </a:xfrm>
                  <a:prstGeom prst="rect">
                    <a:avLst/>
                  </a:prstGeom>
                  <a:solidFill>
                    <a:srgbClr val="A4A4A4"/>
                  </a:solidFill>
                  <a:ln w="9525">
                    <a:noFill/>
                    <a:miter lim="800000"/>
                    <a:headEnd/>
                    <a:tailEnd/>
                  </a:ln>
                </p:spPr>
                <p:txBody>
                  <a:bodyPr/>
                  <a:lstStyle/>
                  <a:p>
                    <a:endParaRPr lang="en-US" sz="2000"/>
                  </a:p>
                </p:txBody>
              </p:sp>
              <p:sp>
                <p:nvSpPr>
                  <p:cNvPr id="581450" name="Rectangle 842"/>
                  <p:cNvSpPr>
                    <a:spLocks noChangeArrowheads="1"/>
                  </p:cNvSpPr>
                  <p:nvPr/>
                </p:nvSpPr>
                <p:spPr bwMode="auto">
                  <a:xfrm>
                    <a:off x="1974" y="2963"/>
                    <a:ext cx="1589" cy="18"/>
                  </a:xfrm>
                  <a:prstGeom prst="rect">
                    <a:avLst/>
                  </a:prstGeom>
                  <a:solidFill>
                    <a:srgbClr val="A4A4A4"/>
                  </a:solidFill>
                  <a:ln w="9525">
                    <a:noFill/>
                    <a:miter lim="800000"/>
                    <a:headEnd/>
                    <a:tailEnd/>
                  </a:ln>
                </p:spPr>
                <p:txBody>
                  <a:bodyPr/>
                  <a:lstStyle/>
                  <a:p>
                    <a:endParaRPr lang="en-US" sz="2000"/>
                  </a:p>
                </p:txBody>
              </p:sp>
              <p:sp>
                <p:nvSpPr>
                  <p:cNvPr id="581451" name="Rectangle 843"/>
                  <p:cNvSpPr>
                    <a:spLocks noChangeArrowheads="1"/>
                  </p:cNvSpPr>
                  <p:nvPr/>
                </p:nvSpPr>
                <p:spPr bwMode="auto">
                  <a:xfrm>
                    <a:off x="1974" y="2963"/>
                    <a:ext cx="1589" cy="19"/>
                  </a:xfrm>
                  <a:prstGeom prst="rect">
                    <a:avLst/>
                  </a:prstGeom>
                  <a:solidFill>
                    <a:srgbClr val="A4A4A4"/>
                  </a:solidFill>
                  <a:ln w="9525">
                    <a:noFill/>
                    <a:miter lim="800000"/>
                    <a:headEnd/>
                    <a:tailEnd/>
                  </a:ln>
                </p:spPr>
                <p:txBody>
                  <a:bodyPr/>
                  <a:lstStyle/>
                  <a:p>
                    <a:endParaRPr lang="en-US" sz="2000"/>
                  </a:p>
                </p:txBody>
              </p:sp>
              <p:sp>
                <p:nvSpPr>
                  <p:cNvPr id="581452" name="Rectangle 844"/>
                  <p:cNvSpPr>
                    <a:spLocks noChangeArrowheads="1"/>
                  </p:cNvSpPr>
                  <p:nvPr/>
                </p:nvSpPr>
                <p:spPr bwMode="auto">
                  <a:xfrm>
                    <a:off x="1974" y="2963"/>
                    <a:ext cx="1589" cy="19"/>
                  </a:xfrm>
                  <a:prstGeom prst="rect">
                    <a:avLst/>
                  </a:prstGeom>
                  <a:solidFill>
                    <a:srgbClr val="A4A4A4"/>
                  </a:solidFill>
                  <a:ln w="9525">
                    <a:noFill/>
                    <a:miter lim="800000"/>
                    <a:headEnd/>
                    <a:tailEnd/>
                  </a:ln>
                </p:spPr>
                <p:txBody>
                  <a:bodyPr/>
                  <a:lstStyle/>
                  <a:p>
                    <a:endParaRPr lang="en-US" sz="2000"/>
                  </a:p>
                </p:txBody>
              </p:sp>
              <p:sp>
                <p:nvSpPr>
                  <p:cNvPr id="581453" name="Rectangle 845"/>
                  <p:cNvSpPr>
                    <a:spLocks noChangeArrowheads="1"/>
                  </p:cNvSpPr>
                  <p:nvPr/>
                </p:nvSpPr>
                <p:spPr bwMode="auto">
                  <a:xfrm>
                    <a:off x="1974" y="2964"/>
                    <a:ext cx="1589" cy="18"/>
                  </a:xfrm>
                  <a:prstGeom prst="rect">
                    <a:avLst/>
                  </a:prstGeom>
                  <a:solidFill>
                    <a:srgbClr val="8C8C8C"/>
                  </a:solidFill>
                  <a:ln w="9525">
                    <a:noFill/>
                    <a:miter lim="800000"/>
                    <a:headEnd/>
                    <a:tailEnd/>
                  </a:ln>
                </p:spPr>
                <p:txBody>
                  <a:bodyPr/>
                  <a:lstStyle/>
                  <a:p>
                    <a:endParaRPr lang="en-US" sz="2000"/>
                  </a:p>
                </p:txBody>
              </p:sp>
              <p:sp>
                <p:nvSpPr>
                  <p:cNvPr id="581454" name="Rectangle 846"/>
                  <p:cNvSpPr>
                    <a:spLocks noChangeArrowheads="1"/>
                  </p:cNvSpPr>
                  <p:nvPr/>
                </p:nvSpPr>
                <p:spPr bwMode="auto">
                  <a:xfrm>
                    <a:off x="1974" y="2964"/>
                    <a:ext cx="1589" cy="19"/>
                  </a:xfrm>
                  <a:prstGeom prst="rect">
                    <a:avLst/>
                  </a:prstGeom>
                  <a:solidFill>
                    <a:srgbClr val="8C8C8C"/>
                  </a:solidFill>
                  <a:ln w="9525">
                    <a:noFill/>
                    <a:miter lim="800000"/>
                    <a:headEnd/>
                    <a:tailEnd/>
                  </a:ln>
                </p:spPr>
                <p:txBody>
                  <a:bodyPr/>
                  <a:lstStyle/>
                  <a:p>
                    <a:endParaRPr lang="en-US" sz="2000"/>
                  </a:p>
                </p:txBody>
              </p:sp>
              <p:sp>
                <p:nvSpPr>
                  <p:cNvPr id="581455" name="Rectangle 847"/>
                  <p:cNvSpPr>
                    <a:spLocks noChangeArrowheads="1"/>
                  </p:cNvSpPr>
                  <p:nvPr/>
                </p:nvSpPr>
                <p:spPr bwMode="auto">
                  <a:xfrm>
                    <a:off x="1974" y="2964"/>
                    <a:ext cx="1589" cy="19"/>
                  </a:xfrm>
                  <a:prstGeom prst="rect">
                    <a:avLst/>
                  </a:prstGeom>
                  <a:solidFill>
                    <a:srgbClr val="8C8C8C"/>
                  </a:solidFill>
                  <a:ln w="9525">
                    <a:noFill/>
                    <a:miter lim="800000"/>
                    <a:headEnd/>
                    <a:tailEnd/>
                  </a:ln>
                </p:spPr>
                <p:txBody>
                  <a:bodyPr/>
                  <a:lstStyle/>
                  <a:p>
                    <a:endParaRPr lang="en-US" sz="2000"/>
                  </a:p>
                </p:txBody>
              </p:sp>
              <p:sp>
                <p:nvSpPr>
                  <p:cNvPr id="581456" name="Rectangle 848"/>
                  <p:cNvSpPr>
                    <a:spLocks noChangeArrowheads="1"/>
                  </p:cNvSpPr>
                  <p:nvPr/>
                </p:nvSpPr>
                <p:spPr bwMode="auto">
                  <a:xfrm>
                    <a:off x="1974" y="2964"/>
                    <a:ext cx="1589" cy="19"/>
                  </a:xfrm>
                  <a:prstGeom prst="rect">
                    <a:avLst/>
                  </a:prstGeom>
                  <a:solidFill>
                    <a:srgbClr val="8C8C8C"/>
                  </a:solidFill>
                  <a:ln w="9525">
                    <a:noFill/>
                    <a:miter lim="800000"/>
                    <a:headEnd/>
                    <a:tailEnd/>
                  </a:ln>
                </p:spPr>
                <p:txBody>
                  <a:bodyPr/>
                  <a:lstStyle/>
                  <a:p>
                    <a:endParaRPr lang="en-US" sz="2000"/>
                  </a:p>
                </p:txBody>
              </p:sp>
              <p:sp>
                <p:nvSpPr>
                  <p:cNvPr id="581457" name="Rectangle 849"/>
                  <p:cNvSpPr>
                    <a:spLocks noChangeArrowheads="1"/>
                  </p:cNvSpPr>
                  <p:nvPr/>
                </p:nvSpPr>
                <p:spPr bwMode="auto">
                  <a:xfrm>
                    <a:off x="1974" y="2964"/>
                    <a:ext cx="1589" cy="20"/>
                  </a:xfrm>
                  <a:prstGeom prst="rect">
                    <a:avLst/>
                  </a:prstGeom>
                  <a:solidFill>
                    <a:srgbClr val="8C8C8C"/>
                  </a:solidFill>
                  <a:ln w="9525">
                    <a:noFill/>
                    <a:miter lim="800000"/>
                    <a:headEnd/>
                    <a:tailEnd/>
                  </a:ln>
                </p:spPr>
                <p:txBody>
                  <a:bodyPr/>
                  <a:lstStyle/>
                  <a:p>
                    <a:endParaRPr lang="en-US" sz="2000"/>
                  </a:p>
                </p:txBody>
              </p:sp>
              <p:sp>
                <p:nvSpPr>
                  <p:cNvPr id="581458" name="Rectangle 850"/>
                  <p:cNvSpPr>
                    <a:spLocks noChangeArrowheads="1"/>
                  </p:cNvSpPr>
                  <p:nvPr/>
                </p:nvSpPr>
                <p:spPr bwMode="auto">
                  <a:xfrm>
                    <a:off x="1974" y="2964"/>
                    <a:ext cx="1589" cy="20"/>
                  </a:xfrm>
                  <a:prstGeom prst="rect">
                    <a:avLst/>
                  </a:prstGeom>
                  <a:solidFill>
                    <a:srgbClr val="8C8C8C"/>
                  </a:solidFill>
                  <a:ln w="9525">
                    <a:noFill/>
                    <a:miter lim="800000"/>
                    <a:headEnd/>
                    <a:tailEnd/>
                  </a:ln>
                </p:spPr>
                <p:txBody>
                  <a:bodyPr/>
                  <a:lstStyle/>
                  <a:p>
                    <a:endParaRPr lang="en-US" sz="2000"/>
                  </a:p>
                </p:txBody>
              </p:sp>
              <p:sp>
                <p:nvSpPr>
                  <p:cNvPr id="581459" name="Rectangle 851"/>
                  <p:cNvSpPr>
                    <a:spLocks noChangeArrowheads="1"/>
                  </p:cNvSpPr>
                  <p:nvPr/>
                </p:nvSpPr>
                <p:spPr bwMode="auto">
                  <a:xfrm>
                    <a:off x="1974" y="2965"/>
                    <a:ext cx="1589" cy="19"/>
                  </a:xfrm>
                  <a:prstGeom prst="rect">
                    <a:avLst/>
                  </a:prstGeom>
                  <a:solidFill>
                    <a:srgbClr val="8C8C8C"/>
                  </a:solidFill>
                  <a:ln w="9525">
                    <a:noFill/>
                    <a:miter lim="800000"/>
                    <a:headEnd/>
                    <a:tailEnd/>
                  </a:ln>
                </p:spPr>
                <p:txBody>
                  <a:bodyPr/>
                  <a:lstStyle/>
                  <a:p>
                    <a:endParaRPr lang="en-US" sz="2000"/>
                  </a:p>
                </p:txBody>
              </p:sp>
              <p:sp>
                <p:nvSpPr>
                  <p:cNvPr id="581460" name="Rectangle 852"/>
                  <p:cNvSpPr>
                    <a:spLocks noChangeArrowheads="1"/>
                  </p:cNvSpPr>
                  <p:nvPr/>
                </p:nvSpPr>
                <p:spPr bwMode="auto">
                  <a:xfrm>
                    <a:off x="1974" y="2965"/>
                    <a:ext cx="1589" cy="19"/>
                  </a:xfrm>
                  <a:prstGeom prst="rect">
                    <a:avLst/>
                  </a:prstGeom>
                  <a:solidFill>
                    <a:srgbClr val="8C8C8C"/>
                  </a:solidFill>
                  <a:ln w="9525">
                    <a:noFill/>
                    <a:miter lim="800000"/>
                    <a:headEnd/>
                    <a:tailEnd/>
                  </a:ln>
                </p:spPr>
                <p:txBody>
                  <a:bodyPr/>
                  <a:lstStyle/>
                  <a:p>
                    <a:endParaRPr lang="en-US" sz="2000"/>
                  </a:p>
                </p:txBody>
              </p:sp>
              <p:sp>
                <p:nvSpPr>
                  <p:cNvPr id="581461" name="Rectangle 853"/>
                  <p:cNvSpPr>
                    <a:spLocks noChangeArrowheads="1"/>
                  </p:cNvSpPr>
                  <p:nvPr/>
                </p:nvSpPr>
                <p:spPr bwMode="auto">
                  <a:xfrm>
                    <a:off x="1974" y="2965"/>
                    <a:ext cx="1589" cy="19"/>
                  </a:xfrm>
                  <a:prstGeom prst="rect">
                    <a:avLst/>
                  </a:prstGeom>
                  <a:solidFill>
                    <a:srgbClr val="8C8C8C"/>
                  </a:solidFill>
                  <a:ln w="9525">
                    <a:noFill/>
                    <a:miter lim="800000"/>
                    <a:headEnd/>
                    <a:tailEnd/>
                  </a:ln>
                </p:spPr>
                <p:txBody>
                  <a:bodyPr/>
                  <a:lstStyle/>
                  <a:p>
                    <a:endParaRPr lang="en-US" sz="2000"/>
                  </a:p>
                </p:txBody>
              </p:sp>
              <p:sp>
                <p:nvSpPr>
                  <p:cNvPr id="581462" name="Rectangle 854"/>
                  <p:cNvSpPr>
                    <a:spLocks noChangeArrowheads="1"/>
                  </p:cNvSpPr>
                  <p:nvPr/>
                </p:nvSpPr>
                <p:spPr bwMode="auto">
                  <a:xfrm>
                    <a:off x="1974" y="2966"/>
                    <a:ext cx="1589" cy="18"/>
                  </a:xfrm>
                  <a:prstGeom prst="rect">
                    <a:avLst/>
                  </a:prstGeom>
                  <a:solidFill>
                    <a:srgbClr val="8C8C8C"/>
                  </a:solidFill>
                  <a:ln w="9525">
                    <a:noFill/>
                    <a:miter lim="800000"/>
                    <a:headEnd/>
                    <a:tailEnd/>
                  </a:ln>
                </p:spPr>
                <p:txBody>
                  <a:bodyPr/>
                  <a:lstStyle/>
                  <a:p>
                    <a:endParaRPr lang="en-US" sz="2000"/>
                  </a:p>
                </p:txBody>
              </p:sp>
              <p:sp>
                <p:nvSpPr>
                  <p:cNvPr id="581463" name="Rectangle 855"/>
                  <p:cNvSpPr>
                    <a:spLocks noChangeArrowheads="1"/>
                  </p:cNvSpPr>
                  <p:nvPr/>
                </p:nvSpPr>
                <p:spPr bwMode="auto">
                  <a:xfrm>
                    <a:off x="1974" y="2966"/>
                    <a:ext cx="1589" cy="19"/>
                  </a:xfrm>
                  <a:prstGeom prst="rect">
                    <a:avLst/>
                  </a:prstGeom>
                  <a:solidFill>
                    <a:srgbClr val="8C8C8C"/>
                  </a:solidFill>
                  <a:ln w="9525">
                    <a:noFill/>
                    <a:miter lim="800000"/>
                    <a:headEnd/>
                    <a:tailEnd/>
                  </a:ln>
                </p:spPr>
                <p:txBody>
                  <a:bodyPr/>
                  <a:lstStyle/>
                  <a:p>
                    <a:endParaRPr lang="en-US" sz="2000"/>
                  </a:p>
                </p:txBody>
              </p:sp>
              <p:sp>
                <p:nvSpPr>
                  <p:cNvPr id="581464" name="Rectangle 856"/>
                  <p:cNvSpPr>
                    <a:spLocks noChangeArrowheads="1"/>
                  </p:cNvSpPr>
                  <p:nvPr/>
                </p:nvSpPr>
                <p:spPr bwMode="auto">
                  <a:xfrm>
                    <a:off x="1974" y="2966"/>
                    <a:ext cx="1589" cy="19"/>
                  </a:xfrm>
                  <a:prstGeom prst="rect">
                    <a:avLst/>
                  </a:prstGeom>
                  <a:solidFill>
                    <a:srgbClr val="8C8C8C"/>
                  </a:solidFill>
                  <a:ln w="9525">
                    <a:noFill/>
                    <a:miter lim="800000"/>
                    <a:headEnd/>
                    <a:tailEnd/>
                  </a:ln>
                </p:spPr>
                <p:txBody>
                  <a:bodyPr/>
                  <a:lstStyle/>
                  <a:p>
                    <a:endParaRPr lang="en-US" sz="2000"/>
                  </a:p>
                </p:txBody>
              </p:sp>
              <p:sp>
                <p:nvSpPr>
                  <p:cNvPr id="581465" name="Rectangle 857"/>
                  <p:cNvSpPr>
                    <a:spLocks noChangeArrowheads="1"/>
                  </p:cNvSpPr>
                  <p:nvPr/>
                </p:nvSpPr>
                <p:spPr bwMode="auto">
                  <a:xfrm>
                    <a:off x="1974" y="2966"/>
                    <a:ext cx="1589" cy="19"/>
                  </a:xfrm>
                  <a:prstGeom prst="rect">
                    <a:avLst/>
                  </a:prstGeom>
                  <a:solidFill>
                    <a:srgbClr val="8C8C8C"/>
                  </a:solidFill>
                  <a:ln w="9525">
                    <a:noFill/>
                    <a:miter lim="800000"/>
                    <a:headEnd/>
                    <a:tailEnd/>
                  </a:ln>
                </p:spPr>
                <p:txBody>
                  <a:bodyPr/>
                  <a:lstStyle/>
                  <a:p>
                    <a:endParaRPr lang="en-US" sz="2000"/>
                  </a:p>
                </p:txBody>
              </p:sp>
              <p:sp>
                <p:nvSpPr>
                  <p:cNvPr id="581466" name="Rectangle 858"/>
                  <p:cNvSpPr>
                    <a:spLocks noChangeArrowheads="1"/>
                  </p:cNvSpPr>
                  <p:nvPr/>
                </p:nvSpPr>
                <p:spPr bwMode="auto">
                  <a:xfrm>
                    <a:off x="1974" y="2966"/>
                    <a:ext cx="1589" cy="19"/>
                  </a:xfrm>
                  <a:prstGeom prst="rect">
                    <a:avLst/>
                  </a:prstGeom>
                  <a:solidFill>
                    <a:srgbClr val="8C8C8C"/>
                  </a:solidFill>
                  <a:ln w="9525">
                    <a:noFill/>
                    <a:miter lim="800000"/>
                    <a:headEnd/>
                    <a:tailEnd/>
                  </a:ln>
                </p:spPr>
                <p:txBody>
                  <a:bodyPr/>
                  <a:lstStyle/>
                  <a:p>
                    <a:endParaRPr lang="en-US" sz="2000"/>
                  </a:p>
                </p:txBody>
              </p:sp>
              <p:sp>
                <p:nvSpPr>
                  <p:cNvPr id="581467" name="Rectangle 859"/>
                  <p:cNvSpPr>
                    <a:spLocks noChangeArrowheads="1"/>
                  </p:cNvSpPr>
                  <p:nvPr/>
                </p:nvSpPr>
                <p:spPr bwMode="auto">
                  <a:xfrm>
                    <a:off x="1974" y="2966"/>
                    <a:ext cx="1589" cy="20"/>
                  </a:xfrm>
                  <a:prstGeom prst="rect">
                    <a:avLst/>
                  </a:prstGeom>
                  <a:solidFill>
                    <a:srgbClr val="8C8C8C"/>
                  </a:solidFill>
                  <a:ln w="9525">
                    <a:noFill/>
                    <a:miter lim="800000"/>
                    <a:headEnd/>
                    <a:tailEnd/>
                  </a:ln>
                </p:spPr>
                <p:txBody>
                  <a:bodyPr/>
                  <a:lstStyle/>
                  <a:p>
                    <a:endParaRPr lang="en-US" sz="2000"/>
                  </a:p>
                </p:txBody>
              </p:sp>
              <p:sp>
                <p:nvSpPr>
                  <p:cNvPr id="581468" name="Rectangle 860"/>
                  <p:cNvSpPr>
                    <a:spLocks noChangeArrowheads="1"/>
                  </p:cNvSpPr>
                  <p:nvPr/>
                </p:nvSpPr>
                <p:spPr bwMode="auto">
                  <a:xfrm>
                    <a:off x="1974" y="2967"/>
                    <a:ext cx="1589" cy="19"/>
                  </a:xfrm>
                  <a:prstGeom prst="rect">
                    <a:avLst/>
                  </a:prstGeom>
                  <a:solidFill>
                    <a:srgbClr val="8C8C8C"/>
                  </a:solidFill>
                  <a:ln w="9525">
                    <a:noFill/>
                    <a:miter lim="800000"/>
                    <a:headEnd/>
                    <a:tailEnd/>
                  </a:ln>
                </p:spPr>
                <p:txBody>
                  <a:bodyPr/>
                  <a:lstStyle/>
                  <a:p>
                    <a:endParaRPr lang="en-US" sz="2000"/>
                  </a:p>
                </p:txBody>
              </p:sp>
              <p:sp>
                <p:nvSpPr>
                  <p:cNvPr id="581469" name="Rectangle 861"/>
                  <p:cNvSpPr>
                    <a:spLocks noChangeArrowheads="1"/>
                  </p:cNvSpPr>
                  <p:nvPr/>
                </p:nvSpPr>
                <p:spPr bwMode="auto">
                  <a:xfrm>
                    <a:off x="1974" y="2967"/>
                    <a:ext cx="1589" cy="19"/>
                  </a:xfrm>
                  <a:prstGeom prst="rect">
                    <a:avLst/>
                  </a:prstGeom>
                  <a:solidFill>
                    <a:srgbClr val="8C8C8C"/>
                  </a:solidFill>
                  <a:ln w="9525">
                    <a:noFill/>
                    <a:miter lim="800000"/>
                    <a:headEnd/>
                    <a:tailEnd/>
                  </a:ln>
                </p:spPr>
                <p:txBody>
                  <a:bodyPr/>
                  <a:lstStyle/>
                  <a:p>
                    <a:endParaRPr lang="en-US" sz="2000"/>
                  </a:p>
                </p:txBody>
              </p:sp>
              <p:sp>
                <p:nvSpPr>
                  <p:cNvPr id="581470" name="Rectangle 862"/>
                  <p:cNvSpPr>
                    <a:spLocks noChangeArrowheads="1"/>
                  </p:cNvSpPr>
                  <p:nvPr/>
                </p:nvSpPr>
                <p:spPr bwMode="auto">
                  <a:xfrm>
                    <a:off x="1974" y="2967"/>
                    <a:ext cx="1589" cy="19"/>
                  </a:xfrm>
                  <a:prstGeom prst="rect">
                    <a:avLst/>
                  </a:prstGeom>
                  <a:solidFill>
                    <a:srgbClr val="8C8C8C"/>
                  </a:solidFill>
                  <a:ln w="9525">
                    <a:noFill/>
                    <a:miter lim="800000"/>
                    <a:headEnd/>
                    <a:tailEnd/>
                  </a:ln>
                </p:spPr>
                <p:txBody>
                  <a:bodyPr/>
                  <a:lstStyle/>
                  <a:p>
                    <a:endParaRPr lang="en-US" sz="2000"/>
                  </a:p>
                </p:txBody>
              </p:sp>
              <p:sp>
                <p:nvSpPr>
                  <p:cNvPr id="581471" name="Rectangle 863"/>
                  <p:cNvSpPr>
                    <a:spLocks noChangeArrowheads="1"/>
                  </p:cNvSpPr>
                  <p:nvPr/>
                </p:nvSpPr>
                <p:spPr bwMode="auto">
                  <a:xfrm>
                    <a:off x="1974" y="2967"/>
                    <a:ext cx="1589" cy="19"/>
                  </a:xfrm>
                  <a:prstGeom prst="rect">
                    <a:avLst/>
                  </a:prstGeom>
                  <a:solidFill>
                    <a:srgbClr val="797979"/>
                  </a:solidFill>
                  <a:ln w="9525">
                    <a:noFill/>
                    <a:miter lim="800000"/>
                    <a:headEnd/>
                    <a:tailEnd/>
                  </a:ln>
                </p:spPr>
                <p:txBody>
                  <a:bodyPr/>
                  <a:lstStyle/>
                  <a:p>
                    <a:endParaRPr lang="en-US" sz="2000"/>
                  </a:p>
                </p:txBody>
              </p:sp>
              <p:sp>
                <p:nvSpPr>
                  <p:cNvPr id="581472" name="Rectangle 864"/>
                  <p:cNvSpPr>
                    <a:spLocks noChangeArrowheads="1"/>
                  </p:cNvSpPr>
                  <p:nvPr/>
                </p:nvSpPr>
                <p:spPr bwMode="auto">
                  <a:xfrm>
                    <a:off x="1974" y="2967"/>
                    <a:ext cx="1589" cy="19"/>
                  </a:xfrm>
                  <a:prstGeom prst="rect">
                    <a:avLst/>
                  </a:prstGeom>
                  <a:solidFill>
                    <a:srgbClr val="797979"/>
                  </a:solidFill>
                  <a:ln w="9525">
                    <a:noFill/>
                    <a:miter lim="800000"/>
                    <a:headEnd/>
                    <a:tailEnd/>
                  </a:ln>
                </p:spPr>
                <p:txBody>
                  <a:bodyPr/>
                  <a:lstStyle/>
                  <a:p>
                    <a:endParaRPr lang="en-US" sz="2000"/>
                  </a:p>
                </p:txBody>
              </p:sp>
              <p:sp>
                <p:nvSpPr>
                  <p:cNvPr id="581473" name="Rectangle 865"/>
                  <p:cNvSpPr>
                    <a:spLocks noChangeArrowheads="1"/>
                  </p:cNvSpPr>
                  <p:nvPr/>
                </p:nvSpPr>
                <p:spPr bwMode="auto">
                  <a:xfrm>
                    <a:off x="1974" y="2967"/>
                    <a:ext cx="1589" cy="20"/>
                  </a:xfrm>
                  <a:prstGeom prst="rect">
                    <a:avLst/>
                  </a:prstGeom>
                  <a:solidFill>
                    <a:srgbClr val="797979"/>
                  </a:solidFill>
                  <a:ln w="9525">
                    <a:noFill/>
                    <a:miter lim="800000"/>
                    <a:headEnd/>
                    <a:tailEnd/>
                  </a:ln>
                </p:spPr>
                <p:txBody>
                  <a:bodyPr/>
                  <a:lstStyle/>
                  <a:p>
                    <a:endParaRPr lang="en-US" sz="2000"/>
                  </a:p>
                </p:txBody>
              </p:sp>
              <p:sp>
                <p:nvSpPr>
                  <p:cNvPr id="581474" name="Rectangle 866"/>
                  <p:cNvSpPr>
                    <a:spLocks noChangeArrowheads="1"/>
                  </p:cNvSpPr>
                  <p:nvPr/>
                </p:nvSpPr>
                <p:spPr bwMode="auto">
                  <a:xfrm>
                    <a:off x="1974" y="2969"/>
                    <a:ext cx="1589" cy="18"/>
                  </a:xfrm>
                  <a:prstGeom prst="rect">
                    <a:avLst/>
                  </a:prstGeom>
                  <a:solidFill>
                    <a:srgbClr val="797979"/>
                  </a:solidFill>
                  <a:ln w="9525">
                    <a:noFill/>
                    <a:miter lim="800000"/>
                    <a:headEnd/>
                    <a:tailEnd/>
                  </a:ln>
                </p:spPr>
                <p:txBody>
                  <a:bodyPr/>
                  <a:lstStyle/>
                  <a:p>
                    <a:endParaRPr lang="en-US" sz="2000"/>
                  </a:p>
                </p:txBody>
              </p:sp>
              <p:sp>
                <p:nvSpPr>
                  <p:cNvPr id="581475" name="Rectangle 867"/>
                  <p:cNvSpPr>
                    <a:spLocks noChangeArrowheads="1"/>
                  </p:cNvSpPr>
                  <p:nvPr/>
                </p:nvSpPr>
                <p:spPr bwMode="auto">
                  <a:xfrm>
                    <a:off x="1974" y="2969"/>
                    <a:ext cx="1589" cy="18"/>
                  </a:xfrm>
                  <a:prstGeom prst="rect">
                    <a:avLst/>
                  </a:prstGeom>
                  <a:solidFill>
                    <a:srgbClr val="797979"/>
                  </a:solidFill>
                  <a:ln w="9525">
                    <a:noFill/>
                    <a:miter lim="800000"/>
                    <a:headEnd/>
                    <a:tailEnd/>
                  </a:ln>
                </p:spPr>
                <p:txBody>
                  <a:bodyPr/>
                  <a:lstStyle/>
                  <a:p>
                    <a:endParaRPr lang="en-US" sz="2000"/>
                  </a:p>
                </p:txBody>
              </p:sp>
              <p:sp>
                <p:nvSpPr>
                  <p:cNvPr id="581476" name="Rectangle 868"/>
                  <p:cNvSpPr>
                    <a:spLocks noChangeArrowheads="1"/>
                  </p:cNvSpPr>
                  <p:nvPr/>
                </p:nvSpPr>
                <p:spPr bwMode="auto">
                  <a:xfrm>
                    <a:off x="1974" y="2969"/>
                    <a:ext cx="1589" cy="19"/>
                  </a:xfrm>
                  <a:prstGeom prst="rect">
                    <a:avLst/>
                  </a:prstGeom>
                  <a:solidFill>
                    <a:srgbClr val="797979"/>
                  </a:solidFill>
                  <a:ln w="9525">
                    <a:noFill/>
                    <a:miter lim="800000"/>
                    <a:headEnd/>
                    <a:tailEnd/>
                  </a:ln>
                </p:spPr>
                <p:txBody>
                  <a:bodyPr/>
                  <a:lstStyle/>
                  <a:p>
                    <a:endParaRPr lang="en-US" sz="2000"/>
                  </a:p>
                </p:txBody>
              </p:sp>
              <p:sp>
                <p:nvSpPr>
                  <p:cNvPr id="581477" name="Rectangle 869"/>
                  <p:cNvSpPr>
                    <a:spLocks noChangeArrowheads="1"/>
                  </p:cNvSpPr>
                  <p:nvPr/>
                </p:nvSpPr>
                <p:spPr bwMode="auto">
                  <a:xfrm>
                    <a:off x="1974" y="2969"/>
                    <a:ext cx="1589" cy="19"/>
                  </a:xfrm>
                  <a:prstGeom prst="rect">
                    <a:avLst/>
                  </a:prstGeom>
                  <a:solidFill>
                    <a:srgbClr val="797979"/>
                  </a:solidFill>
                  <a:ln w="9525">
                    <a:noFill/>
                    <a:miter lim="800000"/>
                    <a:headEnd/>
                    <a:tailEnd/>
                  </a:ln>
                </p:spPr>
                <p:txBody>
                  <a:bodyPr/>
                  <a:lstStyle/>
                  <a:p>
                    <a:endParaRPr lang="en-US" sz="2000"/>
                  </a:p>
                </p:txBody>
              </p:sp>
              <p:sp>
                <p:nvSpPr>
                  <p:cNvPr id="581478" name="Rectangle 870"/>
                  <p:cNvSpPr>
                    <a:spLocks noChangeArrowheads="1"/>
                  </p:cNvSpPr>
                  <p:nvPr/>
                </p:nvSpPr>
                <p:spPr bwMode="auto">
                  <a:xfrm>
                    <a:off x="1974" y="2969"/>
                    <a:ext cx="1589" cy="19"/>
                  </a:xfrm>
                  <a:prstGeom prst="rect">
                    <a:avLst/>
                  </a:prstGeom>
                  <a:solidFill>
                    <a:srgbClr val="797979"/>
                  </a:solidFill>
                  <a:ln w="9525">
                    <a:noFill/>
                    <a:miter lim="800000"/>
                    <a:headEnd/>
                    <a:tailEnd/>
                  </a:ln>
                </p:spPr>
                <p:txBody>
                  <a:bodyPr/>
                  <a:lstStyle/>
                  <a:p>
                    <a:endParaRPr lang="en-US" sz="2000"/>
                  </a:p>
                </p:txBody>
              </p:sp>
              <p:sp>
                <p:nvSpPr>
                  <p:cNvPr id="581479" name="Rectangle 871"/>
                  <p:cNvSpPr>
                    <a:spLocks noChangeArrowheads="1"/>
                  </p:cNvSpPr>
                  <p:nvPr/>
                </p:nvSpPr>
                <p:spPr bwMode="auto">
                  <a:xfrm>
                    <a:off x="1974" y="2969"/>
                    <a:ext cx="1589" cy="20"/>
                  </a:xfrm>
                  <a:prstGeom prst="rect">
                    <a:avLst/>
                  </a:prstGeom>
                  <a:solidFill>
                    <a:srgbClr val="797979"/>
                  </a:solidFill>
                  <a:ln w="9525">
                    <a:noFill/>
                    <a:miter lim="800000"/>
                    <a:headEnd/>
                    <a:tailEnd/>
                  </a:ln>
                </p:spPr>
                <p:txBody>
                  <a:bodyPr/>
                  <a:lstStyle/>
                  <a:p>
                    <a:endParaRPr lang="en-US" sz="2000"/>
                  </a:p>
                </p:txBody>
              </p:sp>
              <p:sp>
                <p:nvSpPr>
                  <p:cNvPr id="581480" name="Rectangle 872"/>
                  <p:cNvSpPr>
                    <a:spLocks noChangeArrowheads="1"/>
                  </p:cNvSpPr>
                  <p:nvPr/>
                </p:nvSpPr>
                <p:spPr bwMode="auto">
                  <a:xfrm>
                    <a:off x="1974" y="2969"/>
                    <a:ext cx="1589" cy="20"/>
                  </a:xfrm>
                  <a:prstGeom prst="rect">
                    <a:avLst/>
                  </a:prstGeom>
                  <a:solidFill>
                    <a:srgbClr val="797979"/>
                  </a:solidFill>
                  <a:ln w="9525">
                    <a:noFill/>
                    <a:miter lim="800000"/>
                    <a:headEnd/>
                    <a:tailEnd/>
                  </a:ln>
                </p:spPr>
                <p:txBody>
                  <a:bodyPr/>
                  <a:lstStyle/>
                  <a:p>
                    <a:endParaRPr lang="en-US" sz="2000"/>
                  </a:p>
                </p:txBody>
              </p:sp>
              <p:sp>
                <p:nvSpPr>
                  <p:cNvPr id="581481" name="Rectangle 873"/>
                  <p:cNvSpPr>
                    <a:spLocks noChangeArrowheads="1"/>
                  </p:cNvSpPr>
                  <p:nvPr/>
                </p:nvSpPr>
                <p:spPr bwMode="auto">
                  <a:xfrm>
                    <a:off x="1974" y="2970"/>
                    <a:ext cx="1589" cy="19"/>
                  </a:xfrm>
                  <a:prstGeom prst="rect">
                    <a:avLst/>
                  </a:prstGeom>
                  <a:solidFill>
                    <a:srgbClr val="797979"/>
                  </a:solidFill>
                  <a:ln w="9525">
                    <a:noFill/>
                    <a:miter lim="800000"/>
                    <a:headEnd/>
                    <a:tailEnd/>
                  </a:ln>
                </p:spPr>
                <p:txBody>
                  <a:bodyPr/>
                  <a:lstStyle/>
                  <a:p>
                    <a:endParaRPr lang="en-US" sz="2000"/>
                  </a:p>
                </p:txBody>
              </p:sp>
              <p:sp>
                <p:nvSpPr>
                  <p:cNvPr id="581482" name="Rectangle 874"/>
                  <p:cNvSpPr>
                    <a:spLocks noChangeArrowheads="1"/>
                  </p:cNvSpPr>
                  <p:nvPr/>
                </p:nvSpPr>
                <p:spPr bwMode="auto">
                  <a:xfrm>
                    <a:off x="1974" y="2970"/>
                    <a:ext cx="1589" cy="20"/>
                  </a:xfrm>
                  <a:prstGeom prst="rect">
                    <a:avLst/>
                  </a:prstGeom>
                  <a:solidFill>
                    <a:srgbClr val="797979"/>
                  </a:solidFill>
                  <a:ln w="9525">
                    <a:noFill/>
                    <a:miter lim="800000"/>
                    <a:headEnd/>
                    <a:tailEnd/>
                  </a:ln>
                </p:spPr>
                <p:txBody>
                  <a:bodyPr/>
                  <a:lstStyle/>
                  <a:p>
                    <a:endParaRPr lang="en-US" sz="2000"/>
                  </a:p>
                </p:txBody>
              </p:sp>
              <p:sp>
                <p:nvSpPr>
                  <p:cNvPr id="581483" name="Rectangle 875"/>
                  <p:cNvSpPr>
                    <a:spLocks noChangeArrowheads="1"/>
                  </p:cNvSpPr>
                  <p:nvPr/>
                </p:nvSpPr>
                <p:spPr bwMode="auto">
                  <a:xfrm>
                    <a:off x="1974" y="2970"/>
                    <a:ext cx="1589" cy="20"/>
                  </a:xfrm>
                  <a:prstGeom prst="rect">
                    <a:avLst/>
                  </a:prstGeom>
                  <a:solidFill>
                    <a:srgbClr val="797979"/>
                  </a:solidFill>
                  <a:ln w="9525">
                    <a:noFill/>
                    <a:miter lim="800000"/>
                    <a:headEnd/>
                    <a:tailEnd/>
                  </a:ln>
                </p:spPr>
                <p:txBody>
                  <a:bodyPr/>
                  <a:lstStyle/>
                  <a:p>
                    <a:endParaRPr lang="en-US" sz="2000"/>
                  </a:p>
                </p:txBody>
              </p:sp>
              <p:sp>
                <p:nvSpPr>
                  <p:cNvPr id="581484" name="Rectangle 876"/>
                  <p:cNvSpPr>
                    <a:spLocks noChangeArrowheads="1"/>
                  </p:cNvSpPr>
                  <p:nvPr/>
                </p:nvSpPr>
                <p:spPr bwMode="auto">
                  <a:xfrm>
                    <a:off x="1974" y="2970"/>
                    <a:ext cx="1589" cy="20"/>
                  </a:xfrm>
                  <a:prstGeom prst="rect">
                    <a:avLst/>
                  </a:prstGeom>
                  <a:solidFill>
                    <a:srgbClr val="797979"/>
                  </a:solidFill>
                  <a:ln w="9525">
                    <a:noFill/>
                    <a:miter lim="800000"/>
                    <a:headEnd/>
                    <a:tailEnd/>
                  </a:ln>
                </p:spPr>
                <p:txBody>
                  <a:bodyPr/>
                  <a:lstStyle/>
                  <a:p>
                    <a:endParaRPr lang="en-US" sz="2000"/>
                  </a:p>
                </p:txBody>
              </p:sp>
              <p:sp>
                <p:nvSpPr>
                  <p:cNvPr id="581485" name="Rectangle 877"/>
                  <p:cNvSpPr>
                    <a:spLocks noChangeArrowheads="1"/>
                  </p:cNvSpPr>
                  <p:nvPr/>
                </p:nvSpPr>
                <p:spPr bwMode="auto">
                  <a:xfrm>
                    <a:off x="1974" y="2970"/>
                    <a:ext cx="1589" cy="20"/>
                  </a:xfrm>
                  <a:prstGeom prst="rect">
                    <a:avLst/>
                  </a:prstGeom>
                  <a:solidFill>
                    <a:srgbClr val="797979"/>
                  </a:solidFill>
                  <a:ln w="9525">
                    <a:noFill/>
                    <a:miter lim="800000"/>
                    <a:headEnd/>
                    <a:tailEnd/>
                  </a:ln>
                </p:spPr>
                <p:txBody>
                  <a:bodyPr/>
                  <a:lstStyle/>
                  <a:p>
                    <a:endParaRPr lang="en-US" sz="2000"/>
                  </a:p>
                </p:txBody>
              </p:sp>
              <p:sp>
                <p:nvSpPr>
                  <p:cNvPr id="581486" name="Rectangle 878"/>
                  <p:cNvSpPr>
                    <a:spLocks noChangeArrowheads="1"/>
                  </p:cNvSpPr>
                  <p:nvPr/>
                </p:nvSpPr>
                <p:spPr bwMode="auto">
                  <a:xfrm>
                    <a:off x="1974" y="2970"/>
                    <a:ext cx="1589" cy="20"/>
                  </a:xfrm>
                  <a:prstGeom prst="rect">
                    <a:avLst/>
                  </a:prstGeom>
                  <a:solidFill>
                    <a:srgbClr val="797979"/>
                  </a:solidFill>
                  <a:ln w="9525">
                    <a:noFill/>
                    <a:miter lim="800000"/>
                    <a:headEnd/>
                    <a:tailEnd/>
                  </a:ln>
                </p:spPr>
                <p:txBody>
                  <a:bodyPr/>
                  <a:lstStyle/>
                  <a:p>
                    <a:endParaRPr lang="en-US" sz="2000"/>
                  </a:p>
                </p:txBody>
              </p:sp>
              <p:sp>
                <p:nvSpPr>
                  <p:cNvPr id="581487" name="Rectangle 879"/>
                  <p:cNvSpPr>
                    <a:spLocks noChangeArrowheads="1"/>
                  </p:cNvSpPr>
                  <p:nvPr/>
                </p:nvSpPr>
                <p:spPr bwMode="auto">
                  <a:xfrm>
                    <a:off x="1974" y="2971"/>
                    <a:ext cx="1589" cy="19"/>
                  </a:xfrm>
                  <a:prstGeom prst="rect">
                    <a:avLst/>
                  </a:prstGeom>
                  <a:solidFill>
                    <a:srgbClr val="6E6E6E"/>
                  </a:solidFill>
                  <a:ln w="9525">
                    <a:noFill/>
                    <a:miter lim="800000"/>
                    <a:headEnd/>
                    <a:tailEnd/>
                  </a:ln>
                </p:spPr>
                <p:txBody>
                  <a:bodyPr/>
                  <a:lstStyle/>
                  <a:p>
                    <a:endParaRPr lang="en-US" sz="2000"/>
                  </a:p>
                </p:txBody>
              </p:sp>
              <p:sp>
                <p:nvSpPr>
                  <p:cNvPr id="581488" name="Rectangle 880"/>
                  <p:cNvSpPr>
                    <a:spLocks noChangeArrowheads="1"/>
                  </p:cNvSpPr>
                  <p:nvPr/>
                </p:nvSpPr>
                <p:spPr bwMode="auto">
                  <a:xfrm>
                    <a:off x="1974" y="2971"/>
                    <a:ext cx="1589" cy="19"/>
                  </a:xfrm>
                  <a:prstGeom prst="rect">
                    <a:avLst/>
                  </a:prstGeom>
                  <a:solidFill>
                    <a:srgbClr val="6E6E6E"/>
                  </a:solidFill>
                  <a:ln w="9525">
                    <a:noFill/>
                    <a:miter lim="800000"/>
                    <a:headEnd/>
                    <a:tailEnd/>
                  </a:ln>
                </p:spPr>
                <p:txBody>
                  <a:bodyPr/>
                  <a:lstStyle/>
                  <a:p>
                    <a:endParaRPr lang="en-US" sz="2000"/>
                  </a:p>
                </p:txBody>
              </p:sp>
              <p:sp>
                <p:nvSpPr>
                  <p:cNvPr id="581489" name="Rectangle 881"/>
                  <p:cNvSpPr>
                    <a:spLocks noChangeArrowheads="1"/>
                  </p:cNvSpPr>
                  <p:nvPr/>
                </p:nvSpPr>
                <p:spPr bwMode="auto">
                  <a:xfrm>
                    <a:off x="1974" y="2971"/>
                    <a:ext cx="1589" cy="20"/>
                  </a:xfrm>
                  <a:prstGeom prst="rect">
                    <a:avLst/>
                  </a:prstGeom>
                  <a:solidFill>
                    <a:srgbClr val="6E6E6E"/>
                  </a:solidFill>
                  <a:ln w="9525">
                    <a:noFill/>
                    <a:miter lim="800000"/>
                    <a:headEnd/>
                    <a:tailEnd/>
                  </a:ln>
                </p:spPr>
                <p:txBody>
                  <a:bodyPr/>
                  <a:lstStyle/>
                  <a:p>
                    <a:endParaRPr lang="en-US" sz="2000"/>
                  </a:p>
                </p:txBody>
              </p:sp>
              <p:sp>
                <p:nvSpPr>
                  <p:cNvPr id="581490" name="Rectangle 882"/>
                  <p:cNvSpPr>
                    <a:spLocks noChangeArrowheads="1"/>
                  </p:cNvSpPr>
                  <p:nvPr/>
                </p:nvSpPr>
                <p:spPr bwMode="auto">
                  <a:xfrm>
                    <a:off x="1974" y="2972"/>
                    <a:ext cx="1589" cy="19"/>
                  </a:xfrm>
                  <a:prstGeom prst="rect">
                    <a:avLst/>
                  </a:prstGeom>
                  <a:solidFill>
                    <a:srgbClr val="6E6E6E"/>
                  </a:solidFill>
                  <a:ln w="9525">
                    <a:noFill/>
                    <a:miter lim="800000"/>
                    <a:headEnd/>
                    <a:tailEnd/>
                  </a:ln>
                </p:spPr>
                <p:txBody>
                  <a:bodyPr/>
                  <a:lstStyle/>
                  <a:p>
                    <a:endParaRPr lang="en-US" sz="2000"/>
                  </a:p>
                </p:txBody>
              </p:sp>
              <p:sp>
                <p:nvSpPr>
                  <p:cNvPr id="581491" name="Rectangle 883"/>
                  <p:cNvSpPr>
                    <a:spLocks noChangeArrowheads="1"/>
                  </p:cNvSpPr>
                  <p:nvPr/>
                </p:nvSpPr>
                <p:spPr bwMode="auto">
                  <a:xfrm>
                    <a:off x="1974" y="2972"/>
                    <a:ext cx="1589" cy="20"/>
                  </a:xfrm>
                  <a:prstGeom prst="rect">
                    <a:avLst/>
                  </a:prstGeom>
                  <a:solidFill>
                    <a:srgbClr val="6E6E6E"/>
                  </a:solidFill>
                  <a:ln w="9525">
                    <a:noFill/>
                    <a:miter lim="800000"/>
                    <a:headEnd/>
                    <a:tailEnd/>
                  </a:ln>
                </p:spPr>
                <p:txBody>
                  <a:bodyPr/>
                  <a:lstStyle/>
                  <a:p>
                    <a:endParaRPr lang="en-US" sz="2000"/>
                  </a:p>
                </p:txBody>
              </p:sp>
              <p:sp>
                <p:nvSpPr>
                  <p:cNvPr id="581492" name="Rectangle 884"/>
                  <p:cNvSpPr>
                    <a:spLocks noChangeArrowheads="1"/>
                  </p:cNvSpPr>
                  <p:nvPr/>
                </p:nvSpPr>
                <p:spPr bwMode="auto">
                  <a:xfrm>
                    <a:off x="1974" y="2972"/>
                    <a:ext cx="1589" cy="20"/>
                  </a:xfrm>
                  <a:prstGeom prst="rect">
                    <a:avLst/>
                  </a:prstGeom>
                  <a:solidFill>
                    <a:srgbClr val="6E6E6E"/>
                  </a:solidFill>
                  <a:ln w="9525">
                    <a:noFill/>
                    <a:miter lim="800000"/>
                    <a:headEnd/>
                    <a:tailEnd/>
                  </a:ln>
                </p:spPr>
                <p:txBody>
                  <a:bodyPr/>
                  <a:lstStyle/>
                  <a:p>
                    <a:endParaRPr lang="en-US" sz="2000"/>
                  </a:p>
                </p:txBody>
              </p:sp>
              <p:sp>
                <p:nvSpPr>
                  <p:cNvPr id="581493" name="Rectangle 885"/>
                  <p:cNvSpPr>
                    <a:spLocks noChangeArrowheads="1"/>
                  </p:cNvSpPr>
                  <p:nvPr/>
                </p:nvSpPr>
                <p:spPr bwMode="auto">
                  <a:xfrm>
                    <a:off x="1974" y="2973"/>
                    <a:ext cx="1589" cy="19"/>
                  </a:xfrm>
                  <a:prstGeom prst="rect">
                    <a:avLst/>
                  </a:prstGeom>
                  <a:solidFill>
                    <a:srgbClr val="6E6E6E"/>
                  </a:solidFill>
                  <a:ln w="9525">
                    <a:noFill/>
                    <a:miter lim="800000"/>
                    <a:headEnd/>
                    <a:tailEnd/>
                  </a:ln>
                </p:spPr>
                <p:txBody>
                  <a:bodyPr/>
                  <a:lstStyle/>
                  <a:p>
                    <a:endParaRPr lang="en-US" sz="2000"/>
                  </a:p>
                </p:txBody>
              </p:sp>
              <p:sp>
                <p:nvSpPr>
                  <p:cNvPr id="581494" name="Rectangle 886"/>
                  <p:cNvSpPr>
                    <a:spLocks noChangeArrowheads="1"/>
                  </p:cNvSpPr>
                  <p:nvPr/>
                </p:nvSpPr>
                <p:spPr bwMode="auto">
                  <a:xfrm>
                    <a:off x="1974" y="2973"/>
                    <a:ext cx="1589" cy="19"/>
                  </a:xfrm>
                  <a:prstGeom prst="rect">
                    <a:avLst/>
                  </a:prstGeom>
                  <a:solidFill>
                    <a:srgbClr val="6E6E6E"/>
                  </a:solidFill>
                  <a:ln w="9525">
                    <a:noFill/>
                    <a:miter lim="800000"/>
                    <a:headEnd/>
                    <a:tailEnd/>
                  </a:ln>
                </p:spPr>
                <p:txBody>
                  <a:bodyPr/>
                  <a:lstStyle/>
                  <a:p>
                    <a:endParaRPr lang="en-US" sz="2000"/>
                  </a:p>
                </p:txBody>
              </p:sp>
              <p:sp>
                <p:nvSpPr>
                  <p:cNvPr id="581495" name="Rectangle 887"/>
                  <p:cNvSpPr>
                    <a:spLocks noChangeArrowheads="1"/>
                  </p:cNvSpPr>
                  <p:nvPr/>
                </p:nvSpPr>
                <p:spPr bwMode="auto">
                  <a:xfrm>
                    <a:off x="1974" y="2973"/>
                    <a:ext cx="1589" cy="19"/>
                  </a:xfrm>
                  <a:prstGeom prst="rect">
                    <a:avLst/>
                  </a:prstGeom>
                  <a:solidFill>
                    <a:srgbClr val="6E6E6E"/>
                  </a:solidFill>
                  <a:ln w="9525">
                    <a:noFill/>
                    <a:miter lim="800000"/>
                    <a:headEnd/>
                    <a:tailEnd/>
                  </a:ln>
                </p:spPr>
                <p:txBody>
                  <a:bodyPr/>
                  <a:lstStyle/>
                  <a:p>
                    <a:endParaRPr lang="en-US" sz="2000"/>
                  </a:p>
                </p:txBody>
              </p:sp>
              <p:sp>
                <p:nvSpPr>
                  <p:cNvPr id="581496" name="Rectangle 888"/>
                  <p:cNvSpPr>
                    <a:spLocks noChangeArrowheads="1"/>
                  </p:cNvSpPr>
                  <p:nvPr/>
                </p:nvSpPr>
                <p:spPr bwMode="auto">
                  <a:xfrm>
                    <a:off x="1974" y="2973"/>
                    <a:ext cx="1589" cy="19"/>
                  </a:xfrm>
                  <a:prstGeom prst="rect">
                    <a:avLst/>
                  </a:prstGeom>
                  <a:solidFill>
                    <a:srgbClr val="6E6E6E"/>
                  </a:solidFill>
                  <a:ln w="9525">
                    <a:noFill/>
                    <a:miter lim="800000"/>
                    <a:headEnd/>
                    <a:tailEnd/>
                  </a:ln>
                </p:spPr>
                <p:txBody>
                  <a:bodyPr/>
                  <a:lstStyle/>
                  <a:p>
                    <a:endParaRPr lang="en-US" sz="2000"/>
                  </a:p>
                </p:txBody>
              </p:sp>
              <p:sp>
                <p:nvSpPr>
                  <p:cNvPr id="581497" name="Rectangle 889"/>
                  <p:cNvSpPr>
                    <a:spLocks noChangeArrowheads="1"/>
                  </p:cNvSpPr>
                  <p:nvPr/>
                </p:nvSpPr>
                <p:spPr bwMode="auto">
                  <a:xfrm>
                    <a:off x="1974" y="2973"/>
                    <a:ext cx="1589" cy="19"/>
                  </a:xfrm>
                  <a:prstGeom prst="rect">
                    <a:avLst/>
                  </a:prstGeom>
                  <a:solidFill>
                    <a:srgbClr val="6E6E6E"/>
                  </a:solidFill>
                  <a:ln w="9525">
                    <a:noFill/>
                    <a:miter lim="800000"/>
                    <a:headEnd/>
                    <a:tailEnd/>
                  </a:ln>
                </p:spPr>
                <p:txBody>
                  <a:bodyPr/>
                  <a:lstStyle/>
                  <a:p>
                    <a:endParaRPr lang="en-US" sz="2000"/>
                  </a:p>
                </p:txBody>
              </p:sp>
              <p:sp>
                <p:nvSpPr>
                  <p:cNvPr id="581498" name="Rectangle 890"/>
                  <p:cNvSpPr>
                    <a:spLocks noChangeArrowheads="1"/>
                  </p:cNvSpPr>
                  <p:nvPr/>
                </p:nvSpPr>
                <p:spPr bwMode="auto">
                  <a:xfrm>
                    <a:off x="1974" y="2973"/>
                    <a:ext cx="1589" cy="20"/>
                  </a:xfrm>
                  <a:prstGeom prst="rect">
                    <a:avLst/>
                  </a:prstGeom>
                  <a:solidFill>
                    <a:srgbClr val="6E6E6E"/>
                  </a:solidFill>
                  <a:ln w="9525">
                    <a:noFill/>
                    <a:miter lim="800000"/>
                    <a:headEnd/>
                    <a:tailEnd/>
                  </a:ln>
                </p:spPr>
                <p:txBody>
                  <a:bodyPr/>
                  <a:lstStyle/>
                  <a:p>
                    <a:endParaRPr lang="en-US" sz="2000"/>
                  </a:p>
                </p:txBody>
              </p:sp>
              <p:sp>
                <p:nvSpPr>
                  <p:cNvPr id="581499" name="Rectangle 891"/>
                  <p:cNvSpPr>
                    <a:spLocks noChangeArrowheads="1"/>
                  </p:cNvSpPr>
                  <p:nvPr/>
                </p:nvSpPr>
                <p:spPr bwMode="auto">
                  <a:xfrm>
                    <a:off x="1974" y="2974"/>
                    <a:ext cx="1589" cy="19"/>
                  </a:xfrm>
                  <a:prstGeom prst="rect">
                    <a:avLst/>
                  </a:prstGeom>
                  <a:solidFill>
                    <a:srgbClr val="6E6E6E"/>
                  </a:solidFill>
                  <a:ln w="9525">
                    <a:noFill/>
                    <a:miter lim="800000"/>
                    <a:headEnd/>
                    <a:tailEnd/>
                  </a:ln>
                </p:spPr>
                <p:txBody>
                  <a:bodyPr/>
                  <a:lstStyle/>
                  <a:p>
                    <a:endParaRPr lang="en-US" sz="2000"/>
                  </a:p>
                </p:txBody>
              </p:sp>
              <p:sp>
                <p:nvSpPr>
                  <p:cNvPr id="581500" name="Rectangle 892"/>
                  <p:cNvSpPr>
                    <a:spLocks noChangeArrowheads="1"/>
                  </p:cNvSpPr>
                  <p:nvPr/>
                </p:nvSpPr>
                <p:spPr bwMode="auto">
                  <a:xfrm>
                    <a:off x="1974" y="2974"/>
                    <a:ext cx="1589" cy="19"/>
                  </a:xfrm>
                  <a:prstGeom prst="rect">
                    <a:avLst/>
                  </a:prstGeom>
                  <a:solidFill>
                    <a:srgbClr val="6E6E6E"/>
                  </a:solidFill>
                  <a:ln w="9525">
                    <a:noFill/>
                    <a:miter lim="800000"/>
                    <a:headEnd/>
                    <a:tailEnd/>
                  </a:ln>
                </p:spPr>
                <p:txBody>
                  <a:bodyPr/>
                  <a:lstStyle/>
                  <a:p>
                    <a:endParaRPr lang="en-US" sz="2000"/>
                  </a:p>
                </p:txBody>
              </p:sp>
              <p:sp>
                <p:nvSpPr>
                  <p:cNvPr id="581501" name="Rectangle 893"/>
                  <p:cNvSpPr>
                    <a:spLocks noChangeArrowheads="1"/>
                  </p:cNvSpPr>
                  <p:nvPr/>
                </p:nvSpPr>
                <p:spPr bwMode="auto">
                  <a:xfrm>
                    <a:off x="1974" y="2974"/>
                    <a:ext cx="1589" cy="19"/>
                  </a:xfrm>
                  <a:prstGeom prst="rect">
                    <a:avLst/>
                  </a:prstGeom>
                  <a:solidFill>
                    <a:srgbClr val="6E6E6E"/>
                  </a:solidFill>
                  <a:ln w="9525">
                    <a:noFill/>
                    <a:miter lim="800000"/>
                    <a:headEnd/>
                    <a:tailEnd/>
                  </a:ln>
                </p:spPr>
                <p:txBody>
                  <a:bodyPr/>
                  <a:lstStyle/>
                  <a:p>
                    <a:endParaRPr lang="en-US" sz="2000"/>
                  </a:p>
                </p:txBody>
              </p:sp>
              <p:sp>
                <p:nvSpPr>
                  <p:cNvPr id="581502" name="Rectangle 894"/>
                  <p:cNvSpPr>
                    <a:spLocks noChangeArrowheads="1"/>
                  </p:cNvSpPr>
                  <p:nvPr/>
                </p:nvSpPr>
                <p:spPr bwMode="auto">
                  <a:xfrm>
                    <a:off x="1974" y="2974"/>
                    <a:ext cx="1589" cy="19"/>
                  </a:xfrm>
                  <a:prstGeom prst="rect">
                    <a:avLst/>
                  </a:prstGeom>
                  <a:solidFill>
                    <a:srgbClr val="6E6E6E"/>
                  </a:solidFill>
                  <a:ln w="9525">
                    <a:noFill/>
                    <a:miter lim="800000"/>
                    <a:headEnd/>
                    <a:tailEnd/>
                  </a:ln>
                </p:spPr>
                <p:txBody>
                  <a:bodyPr/>
                  <a:lstStyle/>
                  <a:p>
                    <a:endParaRPr lang="en-US" sz="2000"/>
                  </a:p>
                </p:txBody>
              </p:sp>
              <p:sp>
                <p:nvSpPr>
                  <p:cNvPr id="581503" name="Rectangle 895"/>
                  <p:cNvSpPr>
                    <a:spLocks noChangeArrowheads="1"/>
                  </p:cNvSpPr>
                  <p:nvPr/>
                </p:nvSpPr>
                <p:spPr bwMode="auto">
                  <a:xfrm>
                    <a:off x="1974" y="2975"/>
                    <a:ext cx="1589" cy="18"/>
                  </a:xfrm>
                  <a:prstGeom prst="rect">
                    <a:avLst/>
                  </a:prstGeom>
                  <a:solidFill>
                    <a:srgbClr val="6E6E6E"/>
                  </a:solidFill>
                  <a:ln w="9525">
                    <a:noFill/>
                    <a:miter lim="800000"/>
                    <a:headEnd/>
                    <a:tailEnd/>
                  </a:ln>
                </p:spPr>
                <p:txBody>
                  <a:bodyPr/>
                  <a:lstStyle/>
                  <a:p>
                    <a:endParaRPr lang="en-US" sz="2000"/>
                  </a:p>
                </p:txBody>
              </p:sp>
              <p:sp>
                <p:nvSpPr>
                  <p:cNvPr id="581504" name="Rectangle 896"/>
                  <p:cNvSpPr>
                    <a:spLocks noChangeArrowheads="1"/>
                  </p:cNvSpPr>
                  <p:nvPr/>
                </p:nvSpPr>
                <p:spPr bwMode="auto">
                  <a:xfrm>
                    <a:off x="1974" y="2975"/>
                    <a:ext cx="1589" cy="19"/>
                  </a:xfrm>
                  <a:prstGeom prst="rect">
                    <a:avLst/>
                  </a:prstGeom>
                  <a:solidFill>
                    <a:srgbClr val="6E6E6E"/>
                  </a:solidFill>
                  <a:ln w="9525">
                    <a:noFill/>
                    <a:miter lim="800000"/>
                    <a:headEnd/>
                    <a:tailEnd/>
                  </a:ln>
                </p:spPr>
                <p:txBody>
                  <a:bodyPr/>
                  <a:lstStyle/>
                  <a:p>
                    <a:endParaRPr lang="en-US" sz="2000"/>
                  </a:p>
                </p:txBody>
              </p:sp>
              <p:sp>
                <p:nvSpPr>
                  <p:cNvPr id="581505" name="Rectangle 897"/>
                  <p:cNvSpPr>
                    <a:spLocks noChangeArrowheads="1"/>
                  </p:cNvSpPr>
                  <p:nvPr/>
                </p:nvSpPr>
                <p:spPr bwMode="auto">
                  <a:xfrm>
                    <a:off x="1974" y="2975"/>
                    <a:ext cx="1589" cy="19"/>
                  </a:xfrm>
                  <a:prstGeom prst="rect">
                    <a:avLst/>
                  </a:prstGeom>
                  <a:solidFill>
                    <a:srgbClr val="6E6E6E"/>
                  </a:solidFill>
                  <a:ln w="9525">
                    <a:noFill/>
                    <a:miter lim="800000"/>
                    <a:headEnd/>
                    <a:tailEnd/>
                  </a:ln>
                </p:spPr>
                <p:txBody>
                  <a:bodyPr/>
                  <a:lstStyle/>
                  <a:p>
                    <a:endParaRPr lang="en-US" sz="2000"/>
                  </a:p>
                </p:txBody>
              </p:sp>
              <p:sp>
                <p:nvSpPr>
                  <p:cNvPr id="581506" name="Rectangle 898"/>
                  <p:cNvSpPr>
                    <a:spLocks noChangeArrowheads="1"/>
                  </p:cNvSpPr>
                  <p:nvPr/>
                </p:nvSpPr>
                <p:spPr bwMode="auto">
                  <a:xfrm>
                    <a:off x="1974" y="2975"/>
                    <a:ext cx="1589" cy="19"/>
                  </a:xfrm>
                  <a:prstGeom prst="rect">
                    <a:avLst/>
                  </a:prstGeom>
                  <a:solidFill>
                    <a:srgbClr val="6E6E6E"/>
                  </a:solidFill>
                  <a:ln w="9525">
                    <a:noFill/>
                    <a:miter lim="800000"/>
                    <a:headEnd/>
                    <a:tailEnd/>
                  </a:ln>
                </p:spPr>
                <p:txBody>
                  <a:bodyPr/>
                  <a:lstStyle/>
                  <a:p>
                    <a:endParaRPr lang="en-US" sz="2000"/>
                  </a:p>
                </p:txBody>
              </p:sp>
              <p:sp>
                <p:nvSpPr>
                  <p:cNvPr id="581507" name="Rectangle 899"/>
                  <p:cNvSpPr>
                    <a:spLocks noChangeArrowheads="1"/>
                  </p:cNvSpPr>
                  <p:nvPr/>
                </p:nvSpPr>
                <p:spPr bwMode="auto">
                  <a:xfrm>
                    <a:off x="1974" y="2975"/>
                    <a:ext cx="1589" cy="20"/>
                  </a:xfrm>
                  <a:prstGeom prst="rect">
                    <a:avLst/>
                  </a:prstGeom>
                  <a:solidFill>
                    <a:srgbClr val="6E6E6E"/>
                  </a:solidFill>
                  <a:ln w="9525">
                    <a:noFill/>
                    <a:miter lim="800000"/>
                    <a:headEnd/>
                    <a:tailEnd/>
                  </a:ln>
                </p:spPr>
                <p:txBody>
                  <a:bodyPr/>
                  <a:lstStyle/>
                  <a:p>
                    <a:endParaRPr lang="en-US" sz="2000"/>
                  </a:p>
                </p:txBody>
              </p:sp>
              <p:sp>
                <p:nvSpPr>
                  <p:cNvPr id="581508" name="Rectangle 900"/>
                  <p:cNvSpPr>
                    <a:spLocks noChangeArrowheads="1"/>
                  </p:cNvSpPr>
                  <p:nvPr/>
                </p:nvSpPr>
                <p:spPr bwMode="auto">
                  <a:xfrm>
                    <a:off x="1974" y="2975"/>
                    <a:ext cx="1589" cy="20"/>
                  </a:xfrm>
                  <a:prstGeom prst="rect">
                    <a:avLst/>
                  </a:prstGeom>
                  <a:solidFill>
                    <a:srgbClr val="6E6E6E"/>
                  </a:solidFill>
                  <a:ln w="9525">
                    <a:noFill/>
                    <a:miter lim="800000"/>
                    <a:headEnd/>
                    <a:tailEnd/>
                  </a:ln>
                </p:spPr>
                <p:txBody>
                  <a:bodyPr/>
                  <a:lstStyle/>
                  <a:p>
                    <a:endParaRPr lang="en-US" sz="2000"/>
                  </a:p>
                </p:txBody>
              </p:sp>
              <p:sp>
                <p:nvSpPr>
                  <p:cNvPr id="581509" name="Rectangle 901"/>
                  <p:cNvSpPr>
                    <a:spLocks noChangeArrowheads="1"/>
                  </p:cNvSpPr>
                  <p:nvPr/>
                </p:nvSpPr>
                <p:spPr bwMode="auto">
                  <a:xfrm>
                    <a:off x="1974" y="2976"/>
                    <a:ext cx="1589" cy="19"/>
                  </a:xfrm>
                  <a:prstGeom prst="rect">
                    <a:avLst/>
                  </a:prstGeom>
                  <a:solidFill>
                    <a:srgbClr val="6E6E6E"/>
                  </a:solidFill>
                  <a:ln w="9525">
                    <a:noFill/>
                    <a:miter lim="800000"/>
                    <a:headEnd/>
                    <a:tailEnd/>
                  </a:ln>
                </p:spPr>
                <p:txBody>
                  <a:bodyPr/>
                  <a:lstStyle/>
                  <a:p>
                    <a:endParaRPr lang="en-US" sz="2000"/>
                  </a:p>
                </p:txBody>
              </p:sp>
              <p:sp>
                <p:nvSpPr>
                  <p:cNvPr id="581510" name="Rectangle 902"/>
                  <p:cNvSpPr>
                    <a:spLocks noChangeArrowheads="1"/>
                  </p:cNvSpPr>
                  <p:nvPr/>
                </p:nvSpPr>
                <p:spPr bwMode="auto">
                  <a:xfrm>
                    <a:off x="1974" y="2976"/>
                    <a:ext cx="1589" cy="20"/>
                  </a:xfrm>
                  <a:prstGeom prst="rect">
                    <a:avLst/>
                  </a:prstGeom>
                  <a:solidFill>
                    <a:srgbClr val="6E6E6E"/>
                  </a:solidFill>
                  <a:ln w="9525">
                    <a:noFill/>
                    <a:miter lim="800000"/>
                    <a:headEnd/>
                    <a:tailEnd/>
                  </a:ln>
                </p:spPr>
                <p:txBody>
                  <a:bodyPr/>
                  <a:lstStyle/>
                  <a:p>
                    <a:endParaRPr lang="en-US" sz="2000"/>
                  </a:p>
                </p:txBody>
              </p:sp>
              <p:sp>
                <p:nvSpPr>
                  <p:cNvPr id="581511" name="Rectangle 903"/>
                  <p:cNvSpPr>
                    <a:spLocks noChangeArrowheads="1"/>
                  </p:cNvSpPr>
                  <p:nvPr/>
                </p:nvSpPr>
                <p:spPr bwMode="auto">
                  <a:xfrm>
                    <a:off x="1974" y="2976"/>
                    <a:ext cx="1589" cy="20"/>
                  </a:xfrm>
                  <a:prstGeom prst="rect">
                    <a:avLst/>
                  </a:prstGeom>
                  <a:solidFill>
                    <a:srgbClr val="444444"/>
                  </a:solidFill>
                  <a:ln w="9525">
                    <a:noFill/>
                    <a:miter lim="800000"/>
                    <a:headEnd/>
                    <a:tailEnd/>
                  </a:ln>
                </p:spPr>
                <p:txBody>
                  <a:bodyPr/>
                  <a:lstStyle/>
                  <a:p>
                    <a:endParaRPr lang="en-US" sz="2000"/>
                  </a:p>
                </p:txBody>
              </p:sp>
              <p:sp>
                <p:nvSpPr>
                  <p:cNvPr id="581512" name="Rectangle 904"/>
                  <p:cNvSpPr>
                    <a:spLocks noChangeArrowheads="1"/>
                  </p:cNvSpPr>
                  <p:nvPr/>
                </p:nvSpPr>
                <p:spPr bwMode="auto">
                  <a:xfrm>
                    <a:off x="1974" y="2977"/>
                    <a:ext cx="1589" cy="19"/>
                  </a:xfrm>
                  <a:prstGeom prst="rect">
                    <a:avLst/>
                  </a:prstGeom>
                  <a:solidFill>
                    <a:srgbClr val="444444"/>
                  </a:solidFill>
                  <a:ln w="9525">
                    <a:noFill/>
                    <a:miter lim="800000"/>
                    <a:headEnd/>
                    <a:tailEnd/>
                  </a:ln>
                </p:spPr>
                <p:txBody>
                  <a:bodyPr/>
                  <a:lstStyle/>
                  <a:p>
                    <a:endParaRPr lang="en-US" sz="2000"/>
                  </a:p>
                </p:txBody>
              </p:sp>
              <p:sp>
                <p:nvSpPr>
                  <p:cNvPr id="581513" name="Rectangle 905"/>
                  <p:cNvSpPr>
                    <a:spLocks noChangeArrowheads="1"/>
                  </p:cNvSpPr>
                  <p:nvPr/>
                </p:nvSpPr>
                <p:spPr bwMode="auto">
                  <a:xfrm>
                    <a:off x="1974" y="2977"/>
                    <a:ext cx="1589" cy="20"/>
                  </a:xfrm>
                  <a:prstGeom prst="rect">
                    <a:avLst/>
                  </a:prstGeom>
                  <a:solidFill>
                    <a:srgbClr val="444444"/>
                  </a:solidFill>
                  <a:ln w="9525">
                    <a:noFill/>
                    <a:miter lim="800000"/>
                    <a:headEnd/>
                    <a:tailEnd/>
                  </a:ln>
                </p:spPr>
                <p:txBody>
                  <a:bodyPr/>
                  <a:lstStyle/>
                  <a:p>
                    <a:endParaRPr lang="en-US" sz="2000"/>
                  </a:p>
                </p:txBody>
              </p:sp>
              <p:sp>
                <p:nvSpPr>
                  <p:cNvPr id="581514" name="Rectangle 906"/>
                  <p:cNvSpPr>
                    <a:spLocks noChangeArrowheads="1"/>
                  </p:cNvSpPr>
                  <p:nvPr/>
                </p:nvSpPr>
                <p:spPr bwMode="auto">
                  <a:xfrm>
                    <a:off x="1974" y="2977"/>
                    <a:ext cx="1589" cy="20"/>
                  </a:xfrm>
                  <a:prstGeom prst="rect">
                    <a:avLst/>
                  </a:prstGeom>
                  <a:solidFill>
                    <a:srgbClr val="444444"/>
                  </a:solidFill>
                  <a:ln w="9525">
                    <a:noFill/>
                    <a:miter lim="800000"/>
                    <a:headEnd/>
                    <a:tailEnd/>
                  </a:ln>
                </p:spPr>
                <p:txBody>
                  <a:bodyPr/>
                  <a:lstStyle/>
                  <a:p>
                    <a:endParaRPr lang="en-US" sz="2000"/>
                  </a:p>
                </p:txBody>
              </p:sp>
              <p:sp>
                <p:nvSpPr>
                  <p:cNvPr id="581515" name="Rectangle 907"/>
                  <p:cNvSpPr>
                    <a:spLocks noChangeArrowheads="1"/>
                  </p:cNvSpPr>
                  <p:nvPr/>
                </p:nvSpPr>
                <p:spPr bwMode="auto">
                  <a:xfrm>
                    <a:off x="1974" y="2977"/>
                    <a:ext cx="1589" cy="20"/>
                  </a:xfrm>
                  <a:prstGeom prst="rect">
                    <a:avLst/>
                  </a:prstGeom>
                  <a:solidFill>
                    <a:srgbClr val="444444"/>
                  </a:solidFill>
                  <a:ln w="9525">
                    <a:noFill/>
                    <a:miter lim="800000"/>
                    <a:headEnd/>
                    <a:tailEnd/>
                  </a:ln>
                </p:spPr>
                <p:txBody>
                  <a:bodyPr/>
                  <a:lstStyle/>
                  <a:p>
                    <a:endParaRPr lang="en-US" sz="2000"/>
                  </a:p>
                </p:txBody>
              </p:sp>
              <p:sp>
                <p:nvSpPr>
                  <p:cNvPr id="581516" name="Rectangle 908"/>
                  <p:cNvSpPr>
                    <a:spLocks noChangeArrowheads="1"/>
                  </p:cNvSpPr>
                  <p:nvPr/>
                </p:nvSpPr>
                <p:spPr bwMode="auto">
                  <a:xfrm>
                    <a:off x="1974" y="2977"/>
                    <a:ext cx="1589" cy="20"/>
                  </a:xfrm>
                  <a:prstGeom prst="rect">
                    <a:avLst/>
                  </a:prstGeom>
                  <a:solidFill>
                    <a:srgbClr val="444444"/>
                  </a:solidFill>
                  <a:ln w="9525">
                    <a:noFill/>
                    <a:miter lim="800000"/>
                    <a:headEnd/>
                    <a:tailEnd/>
                  </a:ln>
                </p:spPr>
                <p:txBody>
                  <a:bodyPr/>
                  <a:lstStyle/>
                  <a:p>
                    <a:endParaRPr lang="en-US" sz="2000"/>
                  </a:p>
                </p:txBody>
              </p:sp>
              <p:sp>
                <p:nvSpPr>
                  <p:cNvPr id="581517" name="Rectangle 909"/>
                  <p:cNvSpPr>
                    <a:spLocks noChangeArrowheads="1"/>
                  </p:cNvSpPr>
                  <p:nvPr/>
                </p:nvSpPr>
                <p:spPr bwMode="auto">
                  <a:xfrm>
                    <a:off x="1974" y="2977"/>
                    <a:ext cx="1589" cy="20"/>
                  </a:xfrm>
                  <a:prstGeom prst="rect">
                    <a:avLst/>
                  </a:prstGeom>
                  <a:solidFill>
                    <a:srgbClr val="444444"/>
                  </a:solidFill>
                  <a:ln w="9525">
                    <a:noFill/>
                    <a:miter lim="800000"/>
                    <a:headEnd/>
                    <a:tailEnd/>
                  </a:ln>
                </p:spPr>
                <p:txBody>
                  <a:bodyPr/>
                  <a:lstStyle/>
                  <a:p>
                    <a:endParaRPr lang="en-US" sz="2000"/>
                  </a:p>
                </p:txBody>
              </p:sp>
              <p:sp>
                <p:nvSpPr>
                  <p:cNvPr id="581518" name="Rectangle 910"/>
                  <p:cNvSpPr>
                    <a:spLocks noChangeArrowheads="1"/>
                  </p:cNvSpPr>
                  <p:nvPr/>
                </p:nvSpPr>
                <p:spPr bwMode="auto">
                  <a:xfrm>
                    <a:off x="1974" y="2978"/>
                    <a:ext cx="1589" cy="19"/>
                  </a:xfrm>
                  <a:prstGeom prst="rect">
                    <a:avLst/>
                  </a:prstGeom>
                  <a:solidFill>
                    <a:srgbClr val="444444"/>
                  </a:solidFill>
                  <a:ln w="9525">
                    <a:noFill/>
                    <a:miter lim="800000"/>
                    <a:headEnd/>
                    <a:tailEnd/>
                  </a:ln>
                </p:spPr>
                <p:txBody>
                  <a:bodyPr/>
                  <a:lstStyle/>
                  <a:p>
                    <a:endParaRPr lang="en-US" sz="2000"/>
                  </a:p>
                </p:txBody>
              </p:sp>
              <p:sp>
                <p:nvSpPr>
                  <p:cNvPr id="581519" name="Rectangle 911"/>
                  <p:cNvSpPr>
                    <a:spLocks noChangeArrowheads="1"/>
                  </p:cNvSpPr>
                  <p:nvPr/>
                </p:nvSpPr>
                <p:spPr bwMode="auto">
                  <a:xfrm>
                    <a:off x="1974" y="2978"/>
                    <a:ext cx="1589" cy="19"/>
                  </a:xfrm>
                  <a:prstGeom prst="rect">
                    <a:avLst/>
                  </a:prstGeom>
                  <a:solidFill>
                    <a:srgbClr val="444444"/>
                  </a:solidFill>
                  <a:ln w="9525">
                    <a:noFill/>
                    <a:miter lim="800000"/>
                    <a:headEnd/>
                    <a:tailEnd/>
                  </a:ln>
                </p:spPr>
                <p:txBody>
                  <a:bodyPr/>
                  <a:lstStyle/>
                  <a:p>
                    <a:endParaRPr lang="en-US" sz="2000"/>
                  </a:p>
                </p:txBody>
              </p:sp>
            </p:grpSp>
            <p:grpSp>
              <p:nvGrpSpPr>
                <p:cNvPr id="13" name="Group 912"/>
                <p:cNvGrpSpPr>
                  <a:grpSpLocks/>
                </p:cNvGrpSpPr>
                <p:nvPr/>
              </p:nvGrpSpPr>
              <p:grpSpPr bwMode="auto">
                <a:xfrm>
                  <a:off x="1974" y="2792"/>
                  <a:ext cx="1589" cy="328"/>
                  <a:chOff x="1974" y="2792"/>
                  <a:chExt cx="1589" cy="328"/>
                </a:xfrm>
              </p:grpSpPr>
              <p:sp>
                <p:nvSpPr>
                  <p:cNvPr id="581521" name="Rectangle 913"/>
                  <p:cNvSpPr>
                    <a:spLocks noChangeArrowheads="1"/>
                  </p:cNvSpPr>
                  <p:nvPr/>
                </p:nvSpPr>
                <p:spPr bwMode="auto">
                  <a:xfrm>
                    <a:off x="1974" y="2978"/>
                    <a:ext cx="1589" cy="19"/>
                  </a:xfrm>
                  <a:prstGeom prst="rect">
                    <a:avLst/>
                  </a:prstGeom>
                  <a:solidFill>
                    <a:srgbClr val="444444"/>
                  </a:solidFill>
                  <a:ln w="9525">
                    <a:noFill/>
                    <a:miter lim="800000"/>
                    <a:headEnd/>
                    <a:tailEnd/>
                  </a:ln>
                </p:spPr>
                <p:txBody>
                  <a:bodyPr/>
                  <a:lstStyle/>
                  <a:p>
                    <a:endParaRPr lang="en-US" sz="2000"/>
                  </a:p>
                </p:txBody>
              </p:sp>
              <p:sp>
                <p:nvSpPr>
                  <p:cNvPr id="581522" name="Rectangle 914"/>
                  <p:cNvSpPr>
                    <a:spLocks noChangeArrowheads="1"/>
                  </p:cNvSpPr>
                  <p:nvPr/>
                </p:nvSpPr>
                <p:spPr bwMode="auto">
                  <a:xfrm>
                    <a:off x="1974" y="2978"/>
                    <a:ext cx="1589" cy="19"/>
                  </a:xfrm>
                  <a:prstGeom prst="rect">
                    <a:avLst/>
                  </a:prstGeom>
                  <a:solidFill>
                    <a:srgbClr val="444444"/>
                  </a:solidFill>
                  <a:ln w="9525">
                    <a:noFill/>
                    <a:miter lim="800000"/>
                    <a:headEnd/>
                    <a:tailEnd/>
                  </a:ln>
                </p:spPr>
                <p:txBody>
                  <a:bodyPr/>
                  <a:lstStyle/>
                  <a:p>
                    <a:endParaRPr lang="en-US" sz="2000"/>
                  </a:p>
                </p:txBody>
              </p:sp>
              <p:sp>
                <p:nvSpPr>
                  <p:cNvPr id="581523" name="Rectangle 915"/>
                  <p:cNvSpPr>
                    <a:spLocks noChangeArrowheads="1"/>
                  </p:cNvSpPr>
                  <p:nvPr/>
                </p:nvSpPr>
                <p:spPr bwMode="auto">
                  <a:xfrm>
                    <a:off x="1974" y="2978"/>
                    <a:ext cx="1589" cy="20"/>
                  </a:xfrm>
                  <a:prstGeom prst="rect">
                    <a:avLst/>
                  </a:prstGeom>
                  <a:solidFill>
                    <a:srgbClr val="444444"/>
                  </a:solidFill>
                  <a:ln w="9525">
                    <a:noFill/>
                    <a:miter lim="800000"/>
                    <a:headEnd/>
                    <a:tailEnd/>
                  </a:ln>
                </p:spPr>
                <p:txBody>
                  <a:bodyPr/>
                  <a:lstStyle/>
                  <a:p>
                    <a:endParaRPr lang="en-US" sz="2000"/>
                  </a:p>
                </p:txBody>
              </p:sp>
              <p:sp>
                <p:nvSpPr>
                  <p:cNvPr id="581524" name="Rectangle 916"/>
                  <p:cNvSpPr>
                    <a:spLocks noChangeArrowheads="1"/>
                  </p:cNvSpPr>
                  <p:nvPr/>
                </p:nvSpPr>
                <p:spPr bwMode="auto">
                  <a:xfrm>
                    <a:off x="1974" y="2978"/>
                    <a:ext cx="1589" cy="20"/>
                  </a:xfrm>
                  <a:prstGeom prst="rect">
                    <a:avLst/>
                  </a:prstGeom>
                  <a:solidFill>
                    <a:srgbClr val="444444"/>
                  </a:solidFill>
                  <a:ln w="9525">
                    <a:noFill/>
                    <a:miter lim="800000"/>
                    <a:headEnd/>
                    <a:tailEnd/>
                  </a:ln>
                </p:spPr>
                <p:txBody>
                  <a:bodyPr/>
                  <a:lstStyle/>
                  <a:p>
                    <a:endParaRPr lang="en-US" sz="2000"/>
                  </a:p>
                </p:txBody>
              </p:sp>
              <p:sp>
                <p:nvSpPr>
                  <p:cNvPr id="581525" name="Rectangle 917"/>
                  <p:cNvSpPr>
                    <a:spLocks noChangeArrowheads="1"/>
                  </p:cNvSpPr>
                  <p:nvPr/>
                </p:nvSpPr>
                <p:spPr bwMode="auto">
                  <a:xfrm>
                    <a:off x="1974" y="2979"/>
                    <a:ext cx="1589" cy="19"/>
                  </a:xfrm>
                  <a:prstGeom prst="rect">
                    <a:avLst/>
                  </a:prstGeom>
                  <a:solidFill>
                    <a:srgbClr val="444444"/>
                  </a:solidFill>
                  <a:ln w="9525">
                    <a:noFill/>
                    <a:miter lim="800000"/>
                    <a:headEnd/>
                    <a:tailEnd/>
                  </a:ln>
                </p:spPr>
                <p:txBody>
                  <a:bodyPr/>
                  <a:lstStyle/>
                  <a:p>
                    <a:endParaRPr lang="en-US" sz="2000"/>
                  </a:p>
                </p:txBody>
              </p:sp>
              <p:sp>
                <p:nvSpPr>
                  <p:cNvPr id="581526" name="Rectangle 918"/>
                  <p:cNvSpPr>
                    <a:spLocks noChangeArrowheads="1"/>
                  </p:cNvSpPr>
                  <p:nvPr/>
                </p:nvSpPr>
                <p:spPr bwMode="auto">
                  <a:xfrm>
                    <a:off x="1974" y="2979"/>
                    <a:ext cx="1589" cy="19"/>
                  </a:xfrm>
                  <a:prstGeom prst="rect">
                    <a:avLst/>
                  </a:prstGeom>
                  <a:solidFill>
                    <a:srgbClr val="444444"/>
                  </a:solidFill>
                  <a:ln w="9525">
                    <a:noFill/>
                    <a:miter lim="800000"/>
                    <a:headEnd/>
                    <a:tailEnd/>
                  </a:ln>
                </p:spPr>
                <p:txBody>
                  <a:bodyPr/>
                  <a:lstStyle/>
                  <a:p>
                    <a:endParaRPr lang="en-US" sz="2000"/>
                  </a:p>
                </p:txBody>
              </p:sp>
              <p:sp>
                <p:nvSpPr>
                  <p:cNvPr id="581527" name="Rectangle 919"/>
                  <p:cNvSpPr>
                    <a:spLocks noChangeArrowheads="1"/>
                  </p:cNvSpPr>
                  <p:nvPr/>
                </p:nvSpPr>
                <p:spPr bwMode="auto">
                  <a:xfrm>
                    <a:off x="1974" y="2979"/>
                    <a:ext cx="1589" cy="20"/>
                  </a:xfrm>
                  <a:prstGeom prst="rect">
                    <a:avLst/>
                  </a:prstGeom>
                  <a:solidFill>
                    <a:srgbClr val="444444"/>
                  </a:solidFill>
                  <a:ln w="9525">
                    <a:noFill/>
                    <a:miter lim="800000"/>
                    <a:headEnd/>
                    <a:tailEnd/>
                  </a:ln>
                </p:spPr>
                <p:txBody>
                  <a:bodyPr/>
                  <a:lstStyle/>
                  <a:p>
                    <a:endParaRPr lang="en-US" sz="2000"/>
                  </a:p>
                </p:txBody>
              </p:sp>
              <p:sp>
                <p:nvSpPr>
                  <p:cNvPr id="581528" name="Rectangle 920"/>
                  <p:cNvSpPr>
                    <a:spLocks noChangeArrowheads="1"/>
                  </p:cNvSpPr>
                  <p:nvPr/>
                </p:nvSpPr>
                <p:spPr bwMode="auto">
                  <a:xfrm>
                    <a:off x="1974" y="2980"/>
                    <a:ext cx="1589" cy="19"/>
                  </a:xfrm>
                  <a:prstGeom prst="rect">
                    <a:avLst/>
                  </a:prstGeom>
                  <a:solidFill>
                    <a:srgbClr val="444444"/>
                  </a:solidFill>
                  <a:ln w="9525">
                    <a:noFill/>
                    <a:miter lim="800000"/>
                    <a:headEnd/>
                    <a:tailEnd/>
                  </a:ln>
                </p:spPr>
                <p:txBody>
                  <a:bodyPr/>
                  <a:lstStyle/>
                  <a:p>
                    <a:endParaRPr lang="en-US" sz="2000"/>
                  </a:p>
                </p:txBody>
              </p:sp>
              <p:sp>
                <p:nvSpPr>
                  <p:cNvPr id="581529" name="Rectangle 921"/>
                  <p:cNvSpPr>
                    <a:spLocks noChangeArrowheads="1"/>
                  </p:cNvSpPr>
                  <p:nvPr/>
                </p:nvSpPr>
                <p:spPr bwMode="auto">
                  <a:xfrm>
                    <a:off x="1974" y="2980"/>
                    <a:ext cx="1589" cy="19"/>
                  </a:xfrm>
                  <a:prstGeom prst="rect">
                    <a:avLst/>
                  </a:prstGeom>
                  <a:solidFill>
                    <a:srgbClr val="444444"/>
                  </a:solidFill>
                  <a:ln w="9525">
                    <a:noFill/>
                    <a:miter lim="800000"/>
                    <a:headEnd/>
                    <a:tailEnd/>
                  </a:ln>
                </p:spPr>
                <p:txBody>
                  <a:bodyPr/>
                  <a:lstStyle/>
                  <a:p>
                    <a:endParaRPr lang="en-US" sz="2000"/>
                  </a:p>
                </p:txBody>
              </p:sp>
              <p:sp>
                <p:nvSpPr>
                  <p:cNvPr id="581530" name="Rectangle 922"/>
                  <p:cNvSpPr>
                    <a:spLocks noChangeArrowheads="1"/>
                  </p:cNvSpPr>
                  <p:nvPr/>
                </p:nvSpPr>
                <p:spPr bwMode="auto">
                  <a:xfrm>
                    <a:off x="1974" y="2980"/>
                    <a:ext cx="1589" cy="19"/>
                  </a:xfrm>
                  <a:prstGeom prst="rect">
                    <a:avLst/>
                  </a:prstGeom>
                  <a:solidFill>
                    <a:srgbClr val="444444"/>
                  </a:solidFill>
                  <a:ln w="9525">
                    <a:noFill/>
                    <a:miter lim="800000"/>
                    <a:headEnd/>
                    <a:tailEnd/>
                  </a:ln>
                </p:spPr>
                <p:txBody>
                  <a:bodyPr/>
                  <a:lstStyle/>
                  <a:p>
                    <a:endParaRPr lang="en-US" sz="2000"/>
                  </a:p>
                </p:txBody>
              </p:sp>
              <p:sp>
                <p:nvSpPr>
                  <p:cNvPr id="581531" name="Rectangle 923"/>
                  <p:cNvSpPr>
                    <a:spLocks noChangeArrowheads="1"/>
                  </p:cNvSpPr>
                  <p:nvPr/>
                </p:nvSpPr>
                <p:spPr bwMode="auto">
                  <a:xfrm>
                    <a:off x="1974" y="2980"/>
                    <a:ext cx="1589" cy="19"/>
                  </a:xfrm>
                  <a:prstGeom prst="rect">
                    <a:avLst/>
                  </a:prstGeom>
                  <a:solidFill>
                    <a:srgbClr val="444444"/>
                  </a:solidFill>
                  <a:ln w="9525">
                    <a:noFill/>
                    <a:miter lim="800000"/>
                    <a:headEnd/>
                    <a:tailEnd/>
                  </a:ln>
                </p:spPr>
                <p:txBody>
                  <a:bodyPr/>
                  <a:lstStyle/>
                  <a:p>
                    <a:endParaRPr lang="en-US" sz="2000"/>
                  </a:p>
                </p:txBody>
              </p:sp>
              <p:sp>
                <p:nvSpPr>
                  <p:cNvPr id="581532" name="Rectangle 924"/>
                  <p:cNvSpPr>
                    <a:spLocks noChangeArrowheads="1"/>
                  </p:cNvSpPr>
                  <p:nvPr/>
                </p:nvSpPr>
                <p:spPr bwMode="auto">
                  <a:xfrm>
                    <a:off x="1974" y="2980"/>
                    <a:ext cx="1589" cy="19"/>
                  </a:xfrm>
                  <a:prstGeom prst="rect">
                    <a:avLst/>
                  </a:prstGeom>
                  <a:solidFill>
                    <a:srgbClr val="444444"/>
                  </a:solidFill>
                  <a:ln w="9525">
                    <a:noFill/>
                    <a:miter lim="800000"/>
                    <a:headEnd/>
                    <a:tailEnd/>
                  </a:ln>
                </p:spPr>
                <p:txBody>
                  <a:bodyPr/>
                  <a:lstStyle/>
                  <a:p>
                    <a:endParaRPr lang="en-US" sz="2000"/>
                  </a:p>
                </p:txBody>
              </p:sp>
              <p:sp>
                <p:nvSpPr>
                  <p:cNvPr id="581533" name="Rectangle 925"/>
                  <p:cNvSpPr>
                    <a:spLocks noChangeArrowheads="1"/>
                  </p:cNvSpPr>
                  <p:nvPr/>
                </p:nvSpPr>
                <p:spPr bwMode="auto">
                  <a:xfrm>
                    <a:off x="1974" y="2980"/>
                    <a:ext cx="1589" cy="20"/>
                  </a:xfrm>
                  <a:prstGeom prst="rect">
                    <a:avLst/>
                  </a:prstGeom>
                  <a:solidFill>
                    <a:srgbClr val="444444"/>
                  </a:solidFill>
                  <a:ln w="9525">
                    <a:noFill/>
                    <a:miter lim="800000"/>
                    <a:headEnd/>
                    <a:tailEnd/>
                  </a:ln>
                </p:spPr>
                <p:txBody>
                  <a:bodyPr/>
                  <a:lstStyle/>
                  <a:p>
                    <a:endParaRPr lang="en-US" sz="2000"/>
                  </a:p>
                </p:txBody>
              </p:sp>
              <p:sp>
                <p:nvSpPr>
                  <p:cNvPr id="581534" name="Rectangle 926"/>
                  <p:cNvSpPr>
                    <a:spLocks noChangeArrowheads="1"/>
                  </p:cNvSpPr>
                  <p:nvPr/>
                </p:nvSpPr>
                <p:spPr bwMode="auto">
                  <a:xfrm>
                    <a:off x="1974" y="2980"/>
                    <a:ext cx="1589" cy="20"/>
                  </a:xfrm>
                  <a:prstGeom prst="rect">
                    <a:avLst/>
                  </a:prstGeom>
                  <a:solidFill>
                    <a:srgbClr val="444444"/>
                  </a:solidFill>
                  <a:ln w="9525">
                    <a:noFill/>
                    <a:miter lim="800000"/>
                    <a:headEnd/>
                    <a:tailEnd/>
                  </a:ln>
                </p:spPr>
                <p:txBody>
                  <a:bodyPr/>
                  <a:lstStyle/>
                  <a:p>
                    <a:endParaRPr lang="en-US" sz="2000"/>
                  </a:p>
                </p:txBody>
              </p:sp>
              <p:sp>
                <p:nvSpPr>
                  <p:cNvPr id="581535" name="Rectangle 927"/>
                  <p:cNvSpPr>
                    <a:spLocks noChangeArrowheads="1"/>
                  </p:cNvSpPr>
                  <p:nvPr/>
                </p:nvSpPr>
                <p:spPr bwMode="auto">
                  <a:xfrm>
                    <a:off x="1974" y="2981"/>
                    <a:ext cx="1589" cy="19"/>
                  </a:xfrm>
                  <a:prstGeom prst="rect">
                    <a:avLst/>
                  </a:prstGeom>
                  <a:solidFill>
                    <a:srgbClr val="444444"/>
                  </a:solidFill>
                  <a:ln w="9525">
                    <a:noFill/>
                    <a:miter lim="800000"/>
                    <a:headEnd/>
                    <a:tailEnd/>
                  </a:ln>
                </p:spPr>
                <p:txBody>
                  <a:bodyPr/>
                  <a:lstStyle/>
                  <a:p>
                    <a:endParaRPr lang="en-US" sz="2000"/>
                  </a:p>
                </p:txBody>
              </p:sp>
              <p:sp>
                <p:nvSpPr>
                  <p:cNvPr id="581536" name="Rectangle 928"/>
                  <p:cNvSpPr>
                    <a:spLocks noChangeArrowheads="1"/>
                  </p:cNvSpPr>
                  <p:nvPr/>
                </p:nvSpPr>
                <p:spPr bwMode="auto">
                  <a:xfrm>
                    <a:off x="1974" y="2981"/>
                    <a:ext cx="1589" cy="20"/>
                  </a:xfrm>
                  <a:prstGeom prst="rect">
                    <a:avLst/>
                  </a:prstGeom>
                  <a:solidFill>
                    <a:srgbClr val="444444"/>
                  </a:solidFill>
                  <a:ln w="9525">
                    <a:noFill/>
                    <a:miter lim="800000"/>
                    <a:headEnd/>
                    <a:tailEnd/>
                  </a:ln>
                </p:spPr>
                <p:txBody>
                  <a:bodyPr/>
                  <a:lstStyle/>
                  <a:p>
                    <a:endParaRPr lang="en-US" sz="2000"/>
                  </a:p>
                </p:txBody>
              </p:sp>
              <p:sp>
                <p:nvSpPr>
                  <p:cNvPr id="581537" name="Rectangle 929"/>
                  <p:cNvSpPr>
                    <a:spLocks noChangeArrowheads="1"/>
                  </p:cNvSpPr>
                  <p:nvPr/>
                </p:nvSpPr>
                <p:spPr bwMode="auto">
                  <a:xfrm>
                    <a:off x="1974" y="2982"/>
                    <a:ext cx="1589" cy="19"/>
                  </a:xfrm>
                  <a:prstGeom prst="rect">
                    <a:avLst/>
                  </a:prstGeom>
                  <a:solidFill>
                    <a:srgbClr val="323232"/>
                  </a:solidFill>
                  <a:ln w="9525">
                    <a:noFill/>
                    <a:miter lim="800000"/>
                    <a:headEnd/>
                    <a:tailEnd/>
                  </a:ln>
                </p:spPr>
                <p:txBody>
                  <a:bodyPr/>
                  <a:lstStyle/>
                  <a:p>
                    <a:endParaRPr lang="en-US" sz="2000"/>
                  </a:p>
                </p:txBody>
              </p:sp>
              <p:sp>
                <p:nvSpPr>
                  <p:cNvPr id="581538" name="Rectangle 930"/>
                  <p:cNvSpPr>
                    <a:spLocks noChangeArrowheads="1"/>
                  </p:cNvSpPr>
                  <p:nvPr/>
                </p:nvSpPr>
                <p:spPr bwMode="auto">
                  <a:xfrm>
                    <a:off x="1974" y="2982"/>
                    <a:ext cx="1589" cy="19"/>
                  </a:xfrm>
                  <a:prstGeom prst="rect">
                    <a:avLst/>
                  </a:prstGeom>
                  <a:solidFill>
                    <a:srgbClr val="323232"/>
                  </a:solidFill>
                  <a:ln w="9525">
                    <a:noFill/>
                    <a:miter lim="800000"/>
                    <a:headEnd/>
                    <a:tailEnd/>
                  </a:ln>
                </p:spPr>
                <p:txBody>
                  <a:bodyPr/>
                  <a:lstStyle/>
                  <a:p>
                    <a:endParaRPr lang="en-US" sz="2000"/>
                  </a:p>
                </p:txBody>
              </p:sp>
              <p:sp>
                <p:nvSpPr>
                  <p:cNvPr id="581539" name="Rectangle 931"/>
                  <p:cNvSpPr>
                    <a:spLocks noChangeArrowheads="1"/>
                  </p:cNvSpPr>
                  <p:nvPr/>
                </p:nvSpPr>
                <p:spPr bwMode="auto">
                  <a:xfrm>
                    <a:off x="1974" y="2982"/>
                    <a:ext cx="1589" cy="20"/>
                  </a:xfrm>
                  <a:prstGeom prst="rect">
                    <a:avLst/>
                  </a:prstGeom>
                  <a:solidFill>
                    <a:srgbClr val="323232"/>
                  </a:solidFill>
                  <a:ln w="9525">
                    <a:noFill/>
                    <a:miter lim="800000"/>
                    <a:headEnd/>
                    <a:tailEnd/>
                  </a:ln>
                </p:spPr>
                <p:txBody>
                  <a:bodyPr/>
                  <a:lstStyle/>
                  <a:p>
                    <a:endParaRPr lang="en-US" sz="2000"/>
                  </a:p>
                </p:txBody>
              </p:sp>
              <p:sp>
                <p:nvSpPr>
                  <p:cNvPr id="581540" name="Rectangle 932"/>
                  <p:cNvSpPr>
                    <a:spLocks noChangeArrowheads="1"/>
                  </p:cNvSpPr>
                  <p:nvPr/>
                </p:nvSpPr>
                <p:spPr bwMode="auto">
                  <a:xfrm>
                    <a:off x="1974" y="2982"/>
                    <a:ext cx="1589" cy="20"/>
                  </a:xfrm>
                  <a:prstGeom prst="rect">
                    <a:avLst/>
                  </a:prstGeom>
                  <a:solidFill>
                    <a:srgbClr val="323232"/>
                  </a:solidFill>
                  <a:ln w="9525">
                    <a:noFill/>
                    <a:miter lim="800000"/>
                    <a:headEnd/>
                    <a:tailEnd/>
                  </a:ln>
                </p:spPr>
                <p:txBody>
                  <a:bodyPr/>
                  <a:lstStyle/>
                  <a:p>
                    <a:endParaRPr lang="en-US" sz="2000"/>
                  </a:p>
                </p:txBody>
              </p:sp>
              <p:sp>
                <p:nvSpPr>
                  <p:cNvPr id="581541" name="Rectangle 933"/>
                  <p:cNvSpPr>
                    <a:spLocks noChangeArrowheads="1"/>
                  </p:cNvSpPr>
                  <p:nvPr/>
                </p:nvSpPr>
                <p:spPr bwMode="auto">
                  <a:xfrm>
                    <a:off x="1974" y="2983"/>
                    <a:ext cx="1589" cy="19"/>
                  </a:xfrm>
                  <a:prstGeom prst="rect">
                    <a:avLst/>
                  </a:prstGeom>
                  <a:solidFill>
                    <a:srgbClr val="323232"/>
                  </a:solidFill>
                  <a:ln w="9525">
                    <a:noFill/>
                    <a:miter lim="800000"/>
                    <a:headEnd/>
                    <a:tailEnd/>
                  </a:ln>
                </p:spPr>
                <p:txBody>
                  <a:bodyPr/>
                  <a:lstStyle/>
                  <a:p>
                    <a:endParaRPr lang="en-US" sz="2000"/>
                  </a:p>
                </p:txBody>
              </p:sp>
              <p:sp>
                <p:nvSpPr>
                  <p:cNvPr id="581542" name="Rectangle 934"/>
                  <p:cNvSpPr>
                    <a:spLocks noChangeArrowheads="1"/>
                  </p:cNvSpPr>
                  <p:nvPr/>
                </p:nvSpPr>
                <p:spPr bwMode="auto">
                  <a:xfrm>
                    <a:off x="1974" y="2983"/>
                    <a:ext cx="1589" cy="20"/>
                  </a:xfrm>
                  <a:prstGeom prst="rect">
                    <a:avLst/>
                  </a:prstGeom>
                  <a:solidFill>
                    <a:srgbClr val="323232"/>
                  </a:solidFill>
                  <a:ln w="9525">
                    <a:noFill/>
                    <a:miter lim="800000"/>
                    <a:headEnd/>
                    <a:tailEnd/>
                  </a:ln>
                </p:spPr>
                <p:txBody>
                  <a:bodyPr/>
                  <a:lstStyle/>
                  <a:p>
                    <a:endParaRPr lang="en-US" sz="2000"/>
                  </a:p>
                </p:txBody>
              </p:sp>
              <p:sp>
                <p:nvSpPr>
                  <p:cNvPr id="581543" name="Rectangle 935"/>
                  <p:cNvSpPr>
                    <a:spLocks noChangeArrowheads="1"/>
                  </p:cNvSpPr>
                  <p:nvPr/>
                </p:nvSpPr>
                <p:spPr bwMode="auto">
                  <a:xfrm>
                    <a:off x="1974" y="2983"/>
                    <a:ext cx="1589" cy="20"/>
                  </a:xfrm>
                  <a:prstGeom prst="rect">
                    <a:avLst/>
                  </a:prstGeom>
                  <a:solidFill>
                    <a:srgbClr val="323232"/>
                  </a:solidFill>
                  <a:ln w="9525">
                    <a:noFill/>
                    <a:miter lim="800000"/>
                    <a:headEnd/>
                    <a:tailEnd/>
                  </a:ln>
                </p:spPr>
                <p:txBody>
                  <a:bodyPr/>
                  <a:lstStyle/>
                  <a:p>
                    <a:endParaRPr lang="en-US" sz="2000"/>
                  </a:p>
                </p:txBody>
              </p:sp>
              <p:sp>
                <p:nvSpPr>
                  <p:cNvPr id="581544" name="Rectangle 936"/>
                  <p:cNvSpPr>
                    <a:spLocks noChangeArrowheads="1"/>
                  </p:cNvSpPr>
                  <p:nvPr/>
                </p:nvSpPr>
                <p:spPr bwMode="auto">
                  <a:xfrm>
                    <a:off x="1974" y="2984"/>
                    <a:ext cx="1589" cy="19"/>
                  </a:xfrm>
                  <a:prstGeom prst="rect">
                    <a:avLst/>
                  </a:prstGeom>
                  <a:solidFill>
                    <a:srgbClr val="323232"/>
                  </a:solidFill>
                  <a:ln w="9525">
                    <a:noFill/>
                    <a:miter lim="800000"/>
                    <a:headEnd/>
                    <a:tailEnd/>
                  </a:ln>
                </p:spPr>
                <p:txBody>
                  <a:bodyPr/>
                  <a:lstStyle/>
                  <a:p>
                    <a:endParaRPr lang="en-US" sz="2000"/>
                  </a:p>
                </p:txBody>
              </p:sp>
              <p:sp>
                <p:nvSpPr>
                  <p:cNvPr id="581545" name="Rectangle 937"/>
                  <p:cNvSpPr>
                    <a:spLocks noChangeArrowheads="1"/>
                  </p:cNvSpPr>
                  <p:nvPr/>
                </p:nvSpPr>
                <p:spPr bwMode="auto">
                  <a:xfrm>
                    <a:off x="1974" y="2984"/>
                    <a:ext cx="1589" cy="19"/>
                  </a:xfrm>
                  <a:prstGeom prst="rect">
                    <a:avLst/>
                  </a:prstGeom>
                  <a:solidFill>
                    <a:srgbClr val="323232"/>
                  </a:solidFill>
                  <a:ln w="9525">
                    <a:noFill/>
                    <a:miter lim="800000"/>
                    <a:headEnd/>
                    <a:tailEnd/>
                  </a:ln>
                </p:spPr>
                <p:txBody>
                  <a:bodyPr/>
                  <a:lstStyle/>
                  <a:p>
                    <a:endParaRPr lang="en-US" sz="2000"/>
                  </a:p>
                </p:txBody>
              </p:sp>
              <p:sp>
                <p:nvSpPr>
                  <p:cNvPr id="581546" name="Rectangle 938"/>
                  <p:cNvSpPr>
                    <a:spLocks noChangeArrowheads="1"/>
                  </p:cNvSpPr>
                  <p:nvPr/>
                </p:nvSpPr>
                <p:spPr bwMode="auto">
                  <a:xfrm>
                    <a:off x="1974" y="2984"/>
                    <a:ext cx="1589" cy="19"/>
                  </a:xfrm>
                  <a:prstGeom prst="rect">
                    <a:avLst/>
                  </a:prstGeom>
                  <a:solidFill>
                    <a:srgbClr val="323232"/>
                  </a:solidFill>
                  <a:ln w="9525">
                    <a:noFill/>
                    <a:miter lim="800000"/>
                    <a:headEnd/>
                    <a:tailEnd/>
                  </a:ln>
                </p:spPr>
                <p:txBody>
                  <a:bodyPr/>
                  <a:lstStyle/>
                  <a:p>
                    <a:endParaRPr lang="en-US" sz="2000"/>
                  </a:p>
                </p:txBody>
              </p:sp>
              <p:sp>
                <p:nvSpPr>
                  <p:cNvPr id="581547" name="Rectangle 939"/>
                  <p:cNvSpPr>
                    <a:spLocks noChangeArrowheads="1"/>
                  </p:cNvSpPr>
                  <p:nvPr/>
                </p:nvSpPr>
                <p:spPr bwMode="auto">
                  <a:xfrm>
                    <a:off x="1974" y="2984"/>
                    <a:ext cx="1589" cy="19"/>
                  </a:xfrm>
                  <a:prstGeom prst="rect">
                    <a:avLst/>
                  </a:prstGeom>
                  <a:solidFill>
                    <a:srgbClr val="323232"/>
                  </a:solidFill>
                  <a:ln w="9525">
                    <a:noFill/>
                    <a:miter lim="800000"/>
                    <a:headEnd/>
                    <a:tailEnd/>
                  </a:ln>
                </p:spPr>
                <p:txBody>
                  <a:bodyPr/>
                  <a:lstStyle/>
                  <a:p>
                    <a:endParaRPr lang="en-US" sz="2000"/>
                  </a:p>
                </p:txBody>
              </p:sp>
              <p:sp>
                <p:nvSpPr>
                  <p:cNvPr id="581548" name="Rectangle 940"/>
                  <p:cNvSpPr>
                    <a:spLocks noChangeArrowheads="1"/>
                  </p:cNvSpPr>
                  <p:nvPr/>
                </p:nvSpPr>
                <p:spPr bwMode="auto">
                  <a:xfrm>
                    <a:off x="1974" y="2984"/>
                    <a:ext cx="1589" cy="19"/>
                  </a:xfrm>
                  <a:prstGeom prst="rect">
                    <a:avLst/>
                  </a:prstGeom>
                  <a:solidFill>
                    <a:srgbClr val="323232"/>
                  </a:solidFill>
                  <a:ln w="9525">
                    <a:noFill/>
                    <a:miter lim="800000"/>
                    <a:headEnd/>
                    <a:tailEnd/>
                  </a:ln>
                </p:spPr>
                <p:txBody>
                  <a:bodyPr/>
                  <a:lstStyle/>
                  <a:p>
                    <a:endParaRPr lang="en-US" sz="2000"/>
                  </a:p>
                </p:txBody>
              </p:sp>
              <p:sp>
                <p:nvSpPr>
                  <p:cNvPr id="581549" name="Rectangle 941"/>
                  <p:cNvSpPr>
                    <a:spLocks noChangeArrowheads="1"/>
                  </p:cNvSpPr>
                  <p:nvPr/>
                </p:nvSpPr>
                <p:spPr bwMode="auto">
                  <a:xfrm>
                    <a:off x="1974" y="2984"/>
                    <a:ext cx="1589" cy="19"/>
                  </a:xfrm>
                  <a:prstGeom prst="rect">
                    <a:avLst/>
                  </a:prstGeom>
                  <a:solidFill>
                    <a:srgbClr val="323232"/>
                  </a:solidFill>
                  <a:ln w="9525">
                    <a:noFill/>
                    <a:miter lim="800000"/>
                    <a:headEnd/>
                    <a:tailEnd/>
                  </a:ln>
                </p:spPr>
                <p:txBody>
                  <a:bodyPr/>
                  <a:lstStyle/>
                  <a:p>
                    <a:endParaRPr lang="en-US" sz="2000"/>
                  </a:p>
                </p:txBody>
              </p:sp>
              <p:sp>
                <p:nvSpPr>
                  <p:cNvPr id="581550" name="Rectangle 942"/>
                  <p:cNvSpPr>
                    <a:spLocks noChangeArrowheads="1"/>
                  </p:cNvSpPr>
                  <p:nvPr/>
                </p:nvSpPr>
                <p:spPr bwMode="auto">
                  <a:xfrm>
                    <a:off x="1974" y="2985"/>
                    <a:ext cx="1589" cy="18"/>
                  </a:xfrm>
                  <a:prstGeom prst="rect">
                    <a:avLst/>
                  </a:prstGeom>
                  <a:solidFill>
                    <a:srgbClr val="323232"/>
                  </a:solidFill>
                  <a:ln w="9525">
                    <a:noFill/>
                    <a:miter lim="800000"/>
                    <a:headEnd/>
                    <a:tailEnd/>
                  </a:ln>
                </p:spPr>
                <p:txBody>
                  <a:bodyPr/>
                  <a:lstStyle/>
                  <a:p>
                    <a:endParaRPr lang="en-US" sz="2000"/>
                  </a:p>
                </p:txBody>
              </p:sp>
              <p:sp>
                <p:nvSpPr>
                  <p:cNvPr id="581551" name="Rectangle 943"/>
                  <p:cNvSpPr>
                    <a:spLocks noChangeArrowheads="1"/>
                  </p:cNvSpPr>
                  <p:nvPr/>
                </p:nvSpPr>
                <p:spPr bwMode="auto">
                  <a:xfrm>
                    <a:off x="1974" y="2985"/>
                    <a:ext cx="1589" cy="19"/>
                  </a:xfrm>
                  <a:prstGeom prst="rect">
                    <a:avLst/>
                  </a:prstGeom>
                  <a:solidFill>
                    <a:srgbClr val="323232"/>
                  </a:solidFill>
                  <a:ln w="9525">
                    <a:noFill/>
                    <a:miter lim="800000"/>
                    <a:headEnd/>
                    <a:tailEnd/>
                  </a:ln>
                </p:spPr>
                <p:txBody>
                  <a:bodyPr/>
                  <a:lstStyle/>
                  <a:p>
                    <a:endParaRPr lang="en-US" sz="2000"/>
                  </a:p>
                </p:txBody>
              </p:sp>
              <p:sp>
                <p:nvSpPr>
                  <p:cNvPr id="581552" name="Rectangle 944"/>
                  <p:cNvSpPr>
                    <a:spLocks noChangeArrowheads="1"/>
                  </p:cNvSpPr>
                  <p:nvPr/>
                </p:nvSpPr>
                <p:spPr bwMode="auto">
                  <a:xfrm>
                    <a:off x="1974" y="2985"/>
                    <a:ext cx="1589" cy="19"/>
                  </a:xfrm>
                  <a:prstGeom prst="rect">
                    <a:avLst/>
                  </a:prstGeom>
                  <a:solidFill>
                    <a:srgbClr val="242424"/>
                  </a:solidFill>
                  <a:ln w="9525">
                    <a:noFill/>
                    <a:miter lim="800000"/>
                    <a:headEnd/>
                    <a:tailEnd/>
                  </a:ln>
                </p:spPr>
                <p:txBody>
                  <a:bodyPr/>
                  <a:lstStyle/>
                  <a:p>
                    <a:endParaRPr lang="en-US" sz="2000"/>
                  </a:p>
                </p:txBody>
              </p:sp>
              <p:sp>
                <p:nvSpPr>
                  <p:cNvPr id="581553" name="Rectangle 945"/>
                  <p:cNvSpPr>
                    <a:spLocks noChangeArrowheads="1"/>
                  </p:cNvSpPr>
                  <p:nvPr/>
                </p:nvSpPr>
                <p:spPr bwMode="auto">
                  <a:xfrm>
                    <a:off x="1974" y="2986"/>
                    <a:ext cx="1589" cy="18"/>
                  </a:xfrm>
                  <a:prstGeom prst="rect">
                    <a:avLst/>
                  </a:prstGeom>
                  <a:solidFill>
                    <a:srgbClr val="242424"/>
                  </a:solidFill>
                  <a:ln w="9525">
                    <a:noFill/>
                    <a:miter lim="800000"/>
                    <a:headEnd/>
                    <a:tailEnd/>
                  </a:ln>
                </p:spPr>
                <p:txBody>
                  <a:bodyPr/>
                  <a:lstStyle/>
                  <a:p>
                    <a:endParaRPr lang="en-US" sz="2000"/>
                  </a:p>
                </p:txBody>
              </p:sp>
              <p:sp>
                <p:nvSpPr>
                  <p:cNvPr id="581554" name="Rectangle 946"/>
                  <p:cNvSpPr>
                    <a:spLocks noChangeArrowheads="1"/>
                  </p:cNvSpPr>
                  <p:nvPr/>
                </p:nvSpPr>
                <p:spPr bwMode="auto">
                  <a:xfrm>
                    <a:off x="1974" y="2986"/>
                    <a:ext cx="1589" cy="19"/>
                  </a:xfrm>
                  <a:prstGeom prst="rect">
                    <a:avLst/>
                  </a:prstGeom>
                  <a:solidFill>
                    <a:srgbClr val="242424"/>
                  </a:solidFill>
                  <a:ln w="9525">
                    <a:noFill/>
                    <a:miter lim="800000"/>
                    <a:headEnd/>
                    <a:tailEnd/>
                  </a:ln>
                </p:spPr>
                <p:txBody>
                  <a:bodyPr/>
                  <a:lstStyle/>
                  <a:p>
                    <a:endParaRPr lang="en-US" sz="2000"/>
                  </a:p>
                </p:txBody>
              </p:sp>
              <p:sp>
                <p:nvSpPr>
                  <p:cNvPr id="581555" name="Rectangle 947"/>
                  <p:cNvSpPr>
                    <a:spLocks noChangeArrowheads="1"/>
                  </p:cNvSpPr>
                  <p:nvPr/>
                </p:nvSpPr>
                <p:spPr bwMode="auto">
                  <a:xfrm>
                    <a:off x="1974" y="2986"/>
                    <a:ext cx="1589" cy="19"/>
                  </a:xfrm>
                  <a:prstGeom prst="rect">
                    <a:avLst/>
                  </a:prstGeom>
                  <a:solidFill>
                    <a:srgbClr val="242424"/>
                  </a:solidFill>
                  <a:ln w="9525">
                    <a:noFill/>
                    <a:miter lim="800000"/>
                    <a:headEnd/>
                    <a:tailEnd/>
                  </a:ln>
                </p:spPr>
                <p:txBody>
                  <a:bodyPr/>
                  <a:lstStyle/>
                  <a:p>
                    <a:endParaRPr lang="en-US" sz="2000"/>
                  </a:p>
                </p:txBody>
              </p:sp>
              <p:sp>
                <p:nvSpPr>
                  <p:cNvPr id="581556" name="Rectangle 948"/>
                  <p:cNvSpPr>
                    <a:spLocks noChangeArrowheads="1"/>
                  </p:cNvSpPr>
                  <p:nvPr/>
                </p:nvSpPr>
                <p:spPr bwMode="auto">
                  <a:xfrm>
                    <a:off x="1974" y="2986"/>
                    <a:ext cx="1589" cy="19"/>
                  </a:xfrm>
                  <a:prstGeom prst="rect">
                    <a:avLst/>
                  </a:prstGeom>
                  <a:solidFill>
                    <a:srgbClr val="242424"/>
                  </a:solidFill>
                  <a:ln w="9525">
                    <a:noFill/>
                    <a:miter lim="800000"/>
                    <a:headEnd/>
                    <a:tailEnd/>
                  </a:ln>
                </p:spPr>
                <p:txBody>
                  <a:bodyPr/>
                  <a:lstStyle/>
                  <a:p>
                    <a:endParaRPr lang="en-US" sz="2000"/>
                  </a:p>
                </p:txBody>
              </p:sp>
              <p:sp>
                <p:nvSpPr>
                  <p:cNvPr id="581557" name="Rectangle 949"/>
                  <p:cNvSpPr>
                    <a:spLocks noChangeArrowheads="1"/>
                  </p:cNvSpPr>
                  <p:nvPr/>
                </p:nvSpPr>
                <p:spPr bwMode="auto">
                  <a:xfrm>
                    <a:off x="1974" y="2986"/>
                    <a:ext cx="1589" cy="19"/>
                  </a:xfrm>
                  <a:prstGeom prst="rect">
                    <a:avLst/>
                  </a:prstGeom>
                  <a:solidFill>
                    <a:srgbClr val="242424"/>
                  </a:solidFill>
                  <a:ln w="9525">
                    <a:noFill/>
                    <a:miter lim="800000"/>
                    <a:headEnd/>
                    <a:tailEnd/>
                  </a:ln>
                </p:spPr>
                <p:txBody>
                  <a:bodyPr/>
                  <a:lstStyle/>
                  <a:p>
                    <a:endParaRPr lang="en-US" sz="2000"/>
                  </a:p>
                </p:txBody>
              </p:sp>
              <p:sp>
                <p:nvSpPr>
                  <p:cNvPr id="581558" name="Rectangle 950"/>
                  <p:cNvSpPr>
                    <a:spLocks noChangeArrowheads="1"/>
                  </p:cNvSpPr>
                  <p:nvPr/>
                </p:nvSpPr>
                <p:spPr bwMode="auto">
                  <a:xfrm>
                    <a:off x="1974" y="2986"/>
                    <a:ext cx="1589" cy="20"/>
                  </a:xfrm>
                  <a:prstGeom prst="rect">
                    <a:avLst/>
                  </a:prstGeom>
                  <a:solidFill>
                    <a:srgbClr val="242424"/>
                  </a:solidFill>
                  <a:ln w="9525">
                    <a:noFill/>
                    <a:miter lim="800000"/>
                    <a:headEnd/>
                    <a:tailEnd/>
                  </a:ln>
                </p:spPr>
                <p:txBody>
                  <a:bodyPr/>
                  <a:lstStyle/>
                  <a:p>
                    <a:endParaRPr lang="en-US" sz="2000"/>
                  </a:p>
                </p:txBody>
              </p:sp>
              <p:sp>
                <p:nvSpPr>
                  <p:cNvPr id="581559" name="Rectangle 951"/>
                  <p:cNvSpPr>
                    <a:spLocks noChangeArrowheads="1"/>
                  </p:cNvSpPr>
                  <p:nvPr/>
                </p:nvSpPr>
                <p:spPr bwMode="auto">
                  <a:xfrm>
                    <a:off x="1974" y="2987"/>
                    <a:ext cx="1589" cy="19"/>
                  </a:xfrm>
                  <a:prstGeom prst="rect">
                    <a:avLst/>
                  </a:prstGeom>
                  <a:solidFill>
                    <a:srgbClr val="242424"/>
                  </a:solidFill>
                  <a:ln w="9525">
                    <a:noFill/>
                    <a:miter lim="800000"/>
                    <a:headEnd/>
                    <a:tailEnd/>
                  </a:ln>
                </p:spPr>
                <p:txBody>
                  <a:bodyPr/>
                  <a:lstStyle/>
                  <a:p>
                    <a:endParaRPr lang="en-US" sz="2000"/>
                  </a:p>
                </p:txBody>
              </p:sp>
              <p:sp>
                <p:nvSpPr>
                  <p:cNvPr id="581560" name="Rectangle 952"/>
                  <p:cNvSpPr>
                    <a:spLocks noChangeArrowheads="1"/>
                  </p:cNvSpPr>
                  <p:nvPr/>
                </p:nvSpPr>
                <p:spPr bwMode="auto">
                  <a:xfrm>
                    <a:off x="1974" y="2987"/>
                    <a:ext cx="1589" cy="19"/>
                  </a:xfrm>
                  <a:prstGeom prst="rect">
                    <a:avLst/>
                  </a:prstGeom>
                  <a:solidFill>
                    <a:srgbClr val="242424"/>
                  </a:solidFill>
                  <a:ln w="9525">
                    <a:noFill/>
                    <a:miter lim="800000"/>
                    <a:headEnd/>
                    <a:tailEnd/>
                  </a:ln>
                </p:spPr>
                <p:txBody>
                  <a:bodyPr/>
                  <a:lstStyle/>
                  <a:p>
                    <a:endParaRPr lang="en-US" sz="2000"/>
                  </a:p>
                </p:txBody>
              </p:sp>
              <p:sp>
                <p:nvSpPr>
                  <p:cNvPr id="581561" name="Rectangle 953"/>
                  <p:cNvSpPr>
                    <a:spLocks noChangeArrowheads="1"/>
                  </p:cNvSpPr>
                  <p:nvPr/>
                </p:nvSpPr>
                <p:spPr bwMode="auto">
                  <a:xfrm>
                    <a:off x="1974" y="2987"/>
                    <a:ext cx="1589" cy="19"/>
                  </a:xfrm>
                  <a:prstGeom prst="rect">
                    <a:avLst/>
                  </a:prstGeom>
                  <a:solidFill>
                    <a:srgbClr val="242424"/>
                  </a:solidFill>
                  <a:ln w="9525">
                    <a:noFill/>
                    <a:miter lim="800000"/>
                    <a:headEnd/>
                    <a:tailEnd/>
                  </a:ln>
                </p:spPr>
                <p:txBody>
                  <a:bodyPr/>
                  <a:lstStyle/>
                  <a:p>
                    <a:endParaRPr lang="en-US" sz="2000"/>
                  </a:p>
                </p:txBody>
              </p:sp>
              <p:sp>
                <p:nvSpPr>
                  <p:cNvPr id="581562" name="Rectangle 954"/>
                  <p:cNvSpPr>
                    <a:spLocks noChangeArrowheads="1"/>
                  </p:cNvSpPr>
                  <p:nvPr/>
                </p:nvSpPr>
                <p:spPr bwMode="auto">
                  <a:xfrm>
                    <a:off x="1974" y="2987"/>
                    <a:ext cx="1589" cy="19"/>
                  </a:xfrm>
                  <a:prstGeom prst="rect">
                    <a:avLst/>
                  </a:prstGeom>
                  <a:solidFill>
                    <a:srgbClr val="242424"/>
                  </a:solidFill>
                  <a:ln w="9525">
                    <a:noFill/>
                    <a:miter lim="800000"/>
                    <a:headEnd/>
                    <a:tailEnd/>
                  </a:ln>
                </p:spPr>
                <p:txBody>
                  <a:bodyPr/>
                  <a:lstStyle/>
                  <a:p>
                    <a:endParaRPr lang="en-US" sz="2000"/>
                  </a:p>
                </p:txBody>
              </p:sp>
              <p:sp>
                <p:nvSpPr>
                  <p:cNvPr id="581563" name="Rectangle 955"/>
                  <p:cNvSpPr>
                    <a:spLocks noChangeArrowheads="1"/>
                  </p:cNvSpPr>
                  <p:nvPr/>
                </p:nvSpPr>
                <p:spPr bwMode="auto">
                  <a:xfrm>
                    <a:off x="1974" y="2988"/>
                    <a:ext cx="1589" cy="18"/>
                  </a:xfrm>
                  <a:prstGeom prst="rect">
                    <a:avLst/>
                  </a:prstGeom>
                  <a:solidFill>
                    <a:srgbClr val="242424"/>
                  </a:solidFill>
                  <a:ln w="9525">
                    <a:noFill/>
                    <a:miter lim="800000"/>
                    <a:headEnd/>
                    <a:tailEnd/>
                  </a:ln>
                </p:spPr>
                <p:txBody>
                  <a:bodyPr/>
                  <a:lstStyle/>
                  <a:p>
                    <a:endParaRPr lang="en-US" sz="2000"/>
                  </a:p>
                </p:txBody>
              </p:sp>
              <p:sp>
                <p:nvSpPr>
                  <p:cNvPr id="581564" name="Rectangle 956"/>
                  <p:cNvSpPr>
                    <a:spLocks noChangeArrowheads="1"/>
                  </p:cNvSpPr>
                  <p:nvPr/>
                </p:nvSpPr>
                <p:spPr bwMode="auto">
                  <a:xfrm>
                    <a:off x="1974" y="2988"/>
                    <a:ext cx="1589" cy="19"/>
                  </a:xfrm>
                  <a:prstGeom prst="rect">
                    <a:avLst/>
                  </a:prstGeom>
                  <a:solidFill>
                    <a:srgbClr val="242424"/>
                  </a:solidFill>
                  <a:ln w="9525">
                    <a:noFill/>
                    <a:miter lim="800000"/>
                    <a:headEnd/>
                    <a:tailEnd/>
                  </a:ln>
                </p:spPr>
                <p:txBody>
                  <a:bodyPr/>
                  <a:lstStyle/>
                  <a:p>
                    <a:endParaRPr lang="en-US" sz="2000"/>
                  </a:p>
                </p:txBody>
              </p:sp>
              <p:sp>
                <p:nvSpPr>
                  <p:cNvPr id="581565" name="Rectangle 957"/>
                  <p:cNvSpPr>
                    <a:spLocks noChangeArrowheads="1"/>
                  </p:cNvSpPr>
                  <p:nvPr/>
                </p:nvSpPr>
                <p:spPr bwMode="auto">
                  <a:xfrm>
                    <a:off x="1974" y="2988"/>
                    <a:ext cx="1589" cy="19"/>
                  </a:xfrm>
                  <a:prstGeom prst="rect">
                    <a:avLst/>
                  </a:prstGeom>
                  <a:solidFill>
                    <a:srgbClr val="242424"/>
                  </a:solidFill>
                  <a:ln w="9525">
                    <a:noFill/>
                    <a:miter lim="800000"/>
                    <a:headEnd/>
                    <a:tailEnd/>
                  </a:ln>
                </p:spPr>
                <p:txBody>
                  <a:bodyPr/>
                  <a:lstStyle/>
                  <a:p>
                    <a:endParaRPr lang="en-US" sz="2000"/>
                  </a:p>
                </p:txBody>
              </p:sp>
              <p:sp>
                <p:nvSpPr>
                  <p:cNvPr id="581566" name="Rectangle 958"/>
                  <p:cNvSpPr>
                    <a:spLocks noChangeArrowheads="1"/>
                  </p:cNvSpPr>
                  <p:nvPr/>
                </p:nvSpPr>
                <p:spPr bwMode="auto">
                  <a:xfrm>
                    <a:off x="1974" y="2989"/>
                    <a:ext cx="1589" cy="18"/>
                  </a:xfrm>
                  <a:prstGeom prst="rect">
                    <a:avLst/>
                  </a:prstGeom>
                  <a:solidFill>
                    <a:srgbClr val="242424"/>
                  </a:solidFill>
                  <a:ln w="9525">
                    <a:noFill/>
                    <a:miter lim="800000"/>
                    <a:headEnd/>
                    <a:tailEnd/>
                  </a:ln>
                </p:spPr>
                <p:txBody>
                  <a:bodyPr/>
                  <a:lstStyle/>
                  <a:p>
                    <a:endParaRPr lang="en-US" sz="2000"/>
                  </a:p>
                </p:txBody>
              </p:sp>
              <p:sp>
                <p:nvSpPr>
                  <p:cNvPr id="581567" name="Rectangle 959"/>
                  <p:cNvSpPr>
                    <a:spLocks noChangeArrowheads="1"/>
                  </p:cNvSpPr>
                  <p:nvPr/>
                </p:nvSpPr>
                <p:spPr bwMode="auto">
                  <a:xfrm>
                    <a:off x="1974" y="2989"/>
                    <a:ext cx="1589" cy="19"/>
                  </a:xfrm>
                  <a:prstGeom prst="rect">
                    <a:avLst/>
                  </a:prstGeom>
                  <a:solidFill>
                    <a:srgbClr val="242424"/>
                  </a:solidFill>
                  <a:ln w="9525">
                    <a:noFill/>
                    <a:miter lim="800000"/>
                    <a:headEnd/>
                    <a:tailEnd/>
                  </a:ln>
                </p:spPr>
                <p:txBody>
                  <a:bodyPr/>
                  <a:lstStyle/>
                  <a:p>
                    <a:endParaRPr lang="en-US" sz="2000"/>
                  </a:p>
                </p:txBody>
              </p:sp>
              <p:sp>
                <p:nvSpPr>
                  <p:cNvPr id="581568" name="Rectangle 960"/>
                  <p:cNvSpPr>
                    <a:spLocks noChangeArrowheads="1"/>
                  </p:cNvSpPr>
                  <p:nvPr/>
                </p:nvSpPr>
                <p:spPr bwMode="auto">
                  <a:xfrm>
                    <a:off x="1974" y="2989"/>
                    <a:ext cx="1589" cy="19"/>
                  </a:xfrm>
                  <a:prstGeom prst="rect">
                    <a:avLst/>
                  </a:prstGeom>
                  <a:solidFill>
                    <a:srgbClr val="191919"/>
                  </a:solidFill>
                  <a:ln w="9525">
                    <a:noFill/>
                    <a:miter lim="800000"/>
                    <a:headEnd/>
                    <a:tailEnd/>
                  </a:ln>
                </p:spPr>
                <p:txBody>
                  <a:bodyPr/>
                  <a:lstStyle/>
                  <a:p>
                    <a:endParaRPr lang="en-US" sz="2000"/>
                  </a:p>
                </p:txBody>
              </p:sp>
              <p:sp>
                <p:nvSpPr>
                  <p:cNvPr id="581569" name="Rectangle 961"/>
                  <p:cNvSpPr>
                    <a:spLocks noChangeArrowheads="1"/>
                  </p:cNvSpPr>
                  <p:nvPr/>
                </p:nvSpPr>
                <p:spPr bwMode="auto">
                  <a:xfrm>
                    <a:off x="1974" y="2990"/>
                    <a:ext cx="1589" cy="18"/>
                  </a:xfrm>
                  <a:prstGeom prst="rect">
                    <a:avLst/>
                  </a:prstGeom>
                  <a:solidFill>
                    <a:srgbClr val="191919"/>
                  </a:solidFill>
                  <a:ln w="9525">
                    <a:noFill/>
                    <a:miter lim="800000"/>
                    <a:headEnd/>
                    <a:tailEnd/>
                  </a:ln>
                </p:spPr>
                <p:txBody>
                  <a:bodyPr/>
                  <a:lstStyle/>
                  <a:p>
                    <a:endParaRPr lang="en-US" sz="2000"/>
                  </a:p>
                </p:txBody>
              </p:sp>
              <p:sp>
                <p:nvSpPr>
                  <p:cNvPr id="581570" name="Rectangle 962"/>
                  <p:cNvSpPr>
                    <a:spLocks noChangeArrowheads="1"/>
                  </p:cNvSpPr>
                  <p:nvPr/>
                </p:nvSpPr>
                <p:spPr bwMode="auto">
                  <a:xfrm>
                    <a:off x="1974" y="2990"/>
                    <a:ext cx="1589" cy="18"/>
                  </a:xfrm>
                  <a:prstGeom prst="rect">
                    <a:avLst/>
                  </a:prstGeom>
                  <a:solidFill>
                    <a:srgbClr val="191919"/>
                  </a:solidFill>
                  <a:ln w="9525">
                    <a:noFill/>
                    <a:miter lim="800000"/>
                    <a:headEnd/>
                    <a:tailEnd/>
                  </a:ln>
                </p:spPr>
                <p:txBody>
                  <a:bodyPr/>
                  <a:lstStyle/>
                  <a:p>
                    <a:endParaRPr lang="en-US" sz="2000"/>
                  </a:p>
                </p:txBody>
              </p:sp>
              <p:sp>
                <p:nvSpPr>
                  <p:cNvPr id="581571" name="Rectangle 963"/>
                  <p:cNvSpPr>
                    <a:spLocks noChangeArrowheads="1"/>
                  </p:cNvSpPr>
                  <p:nvPr/>
                </p:nvSpPr>
                <p:spPr bwMode="auto">
                  <a:xfrm>
                    <a:off x="1974" y="2990"/>
                    <a:ext cx="1589" cy="18"/>
                  </a:xfrm>
                  <a:prstGeom prst="rect">
                    <a:avLst/>
                  </a:prstGeom>
                  <a:solidFill>
                    <a:srgbClr val="191919"/>
                  </a:solidFill>
                  <a:ln w="9525">
                    <a:noFill/>
                    <a:miter lim="800000"/>
                    <a:headEnd/>
                    <a:tailEnd/>
                  </a:ln>
                </p:spPr>
                <p:txBody>
                  <a:bodyPr/>
                  <a:lstStyle/>
                  <a:p>
                    <a:endParaRPr lang="en-US" sz="2000"/>
                  </a:p>
                </p:txBody>
              </p:sp>
              <p:sp>
                <p:nvSpPr>
                  <p:cNvPr id="581572" name="Rectangle 964"/>
                  <p:cNvSpPr>
                    <a:spLocks noChangeArrowheads="1"/>
                  </p:cNvSpPr>
                  <p:nvPr/>
                </p:nvSpPr>
                <p:spPr bwMode="auto">
                  <a:xfrm>
                    <a:off x="1974" y="2990"/>
                    <a:ext cx="1589" cy="18"/>
                  </a:xfrm>
                  <a:prstGeom prst="rect">
                    <a:avLst/>
                  </a:prstGeom>
                  <a:solidFill>
                    <a:srgbClr val="191919"/>
                  </a:solidFill>
                  <a:ln w="9525">
                    <a:noFill/>
                    <a:miter lim="800000"/>
                    <a:headEnd/>
                    <a:tailEnd/>
                  </a:ln>
                </p:spPr>
                <p:txBody>
                  <a:bodyPr/>
                  <a:lstStyle/>
                  <a:p>
                    <a:endParaRPr lang="en-US" sz="2000"/>
                  </a:p>
                </p:txBody>
              </p:sp>
              <p:sp>
                <p:nvSpPr>
                  <p:cNvPr id="581573" name="Rectangle 965"/>
                  <p:cNvSpPr>
                    <a:spLocks noChangeArrowheads="1"/>
                  </p:cNvSpPr>
                  <p:nvPr/>
                </p:nvSpPr>
                <p:spPr bwMode="auto">
                  <a:xfrm>
                    <a:off x="2498" y="2792"/>
                    <a:ext cx="99" cy="21"/>
                  </a:xfrm>
                  <a:prstGeom prst="rect">
                    <a:avLst/>
                  </a:prstGeom>
                  <a:solidFill>
                    <a:srgbClr val="191919"/>
                  </a:solidFill>
                  <a:ln w="9525">
                    <a:noFill/>
                    <a:miter lim="800000"/>
                    <a:headEnd/>
                    <a:tailEnd/>
                  </a:ln>
                </p:spPr>
                <p:txBody>
                  <a:bodyPr/>
                  <a:lstStyle/>
                  <a:p>
                    <a:endParaRPr lang="en-US" sz="2000"/>
                  </a:p>
                </p:txBody>
              </p:sp>
              <p:sp>
                <p:nvSpPr>
                  <p:cNvPr id="581574" name="Freeform 966"/>
                  <p:cNvSpPr>
                    <a:spLocks/>
                  </p:cNvSpPr>
                  <p:nvPr/>
                </p:nvSpPr>
                <p:spPr bwMode="auto">
                  <a:xfrm>
                    <a:off x="2598" y="2792"/>
                    <a:ext cx="402" cy="56"/>
                  </a:xfrm>
                  <a:custGeom>
                    <a:avLst/>
                    <a:gdLst/>
                    <a:ahLst/>
                    <a:cxnLst>
                      <a:cxn ang="0">
                        <a:pos x="402" y="56"/>
                      </a:cxn>
                      <a:cxn ang="0">
                        <a:pos x="402" y="35"/>
                      </a:cxn>
                      <a:cxn ang="0">
                        <a:pos x="0" y="0"/>
                      </a:cxn>
                      <a:cxn ang="0">
                        <a:pos x="0" y="21"/>
                      </a:cxn>
                      <a:cxn ang="0">
                        <a:pos x="402" y="56"/>
                      </a:cxn>
                    </a:cxnLst>
                    <a:rect l="0" t="0" r="r" b="b"/>
                    <a:pathLst>
                      <a:path w="402" h="56">
                        <a:moveTo>
                          <a:pt x="402" y="56"/>
                        </a:moveTo>
                        <a:lnTo>
                          <a:pt x="402" y="35"/>
                        </a:lnTo>
                        <a:lnTo>
                          <a:pt x="0" y="0"/>
                        </a:lnTo>
                        <a:lnTo>
                          <a:pt x="0" y="21"/>
                        </a:lnTo>
                        <a:lnTo>
                          <a:pt x="402" y="56"/>
                        </a:lnTo>
                        <a:close/>
                      </a:path>
                    </a:pathLst>
                  </a:custGeom>
                  <a:solidFill>
                    <a:srgbClr val="6E6E6E"/>
                  </a:solidFill>
                  <a:ln w="9525">
                    <a:noFill/>
                    <a:round/>
                    <a:headEnd/>
                    <a:tailEnd/>
                  </a:ln>
                </p:spPr>
                <p:txBody>
                  <a:bodyPr/>
                  <a:lstStyle/>
                  <a:p>
                    <a:endParaRPr lang="en-US" sz="2000"/>
                  </a:p>
                </p:txBody>
              </p:sp>
              <p:sp>
                <p:nvSpPr>
                  <p:cNvPr id="581575" name="Freeform 967"/>
                  <p:cNvSpPr>
                    <a:spLocks/>
                  </p:cNvSpPr>
                  <p:nvPr/>
                </p:nvSpPr>
                <p:spPr bwMode="auto">
                  <a:xfrm>
                    <a:off x="3000" y="2827"/>
                    <a:ext cx="131" cy="70"/>
                  </a:xfrm>
                  <a:custGeom>
                    <a:avLst/>
                    <a:gdLst/>
                    <a:ahLst/>
                    <a:cxnLst>
                      <a:cxn ang="0">
                        <a:pos x="0" y="21"/>
                      </a:cxn>
                      <a:cxn ang="0">
                        <a:pos x="0" y="0"/>
                      </a:cxn>
                      <a:cxn ang="0">
                        <a:pos x="131" y="50"/>
                      </a:cxn>
                      <a:cxn ang="0">
                        <a:pos x="131" y="70"/>
                      </a:cxn>
                      <a:cxn ang="0">
                        <a:pos x="0" y="21"/>
                      </a:cxn>
                    </a:cxnLst>
                    <a:rect l="0" t="0" r="r" b="b"/>
                    <a:pathLst>
                      <a:path w="131" h="70">
                        <a:moveTo>
                          <a:pt x="0" y="21"/>
                        </a:moveTo>
                        <a:lnTo>
                          <a:pt x="0" y="0"/>
                        </a:lnTo>
                        <a:lnTo>
                          <a:pt x="131" y="50"/>
                        </a:lnTo>
                        <a:lnTo>
                          <a:pt x="131" y="70"/>
                        </a:lnTo>
                        <a:lnTo>
                          <a:pt x="0" y="21"/>
                        </a:lnTo>
                        <a:close/>
                      </a:path>
                    </a:pathLst>
                  </a:custGeom>
                  <a:solidFill>
                    <a:srgbClr val="191919"/>
                  </a:solidFill>
                  <a:ln w="9525">
                    <a:noFill/>
                    <a:round/>
                    <a:headEnd/>
                    <a:tailEnd/>
                  </a:ln>
                </p:spPr>
                <p:txBody>
                  <a:bodyPr/>
                  <a:lstStyle/>
                  <a:p>
                    <a:endParaRPr lang="en-US" sz="2000"/>
                  </a:p>
                </p:txBody>
              </p:sp>
              <p:sp>
                <p:nvSpPr>
                  <p:cNvPr id="581576" name="Rectangle 968"/>
                  <p:cNvSpPr>
                    <a:spLocks noChangeArrowheads="1"/>
                  </p:cNvSpPr>
                  <p:nvPr/>
                </p:nvSpPr>
                <p:spPr bwMode="auto">
                  <a:xfrm>
                    <a:off x="2498" y="3099"/>
                    <a:ext cx="99" cy="21"/>
                  </a:xfrm>
                  <a:prstGeom prst="rect">
                    <a:avLst/>
                  </a:prstGeom>
                  <a:solidFill>
                    <a:srgbClr val="00AFAF"/>
                  </a:solidFill>
                  <a:ln w="9525">
                    <a:noFill/>
                    <a:miter lim="800000"/>
                    <a:headEnd/>
                    <a:tailEnd/>
                  </a:ln>
                </p:spPr>
                <p:txBody>
                  <a:bodyPr/>
                  <a:lstStyle/>
                  <a:p>
                    <a:endParaRPr lang="en-US" sz="2000"/>
                  </a:p>
                </p:txBody>
              </p:sp>
              <p:sp>
                <p:nvSpPr>
                  <p:cNvPr id="581577" name="Freeform 969"/>
                  <p:cNvSpPr>
                    <a:spLocks/>
                  </p:cNvSpPr>
                  <p:nvPr/>
                </p:nvSpPr>
                <p:spPr bwMode="auto">
                  <a:xfrm>
                    <a:off x="2598" y="3065"/>
                    <a:ext cx="402" cy="55"/>
                  </a:xfrm>
                  <a:custGeom>
                    <a:avLst/>
                    <a:gdLst/>
                    <a:ahLst/>
                    <a:cxnLst>
                      <a:cxn ang="0">
                        <a:pos x="402" y="0"/>
                      </a:cxn>
                      <a:cxn ang="0">
                        <a:pos x="402" y="20"/>
                      </a:cxn>
                      <a:cxn ang="0">
                        <a:pos x="0" y="55"/>
                      </a:cxn>
                      <a:cxn ang="0">
                        <a:pos x="0" y="34"/>
                      </a:cxn>
                      <a:cxn ang="0">
                        <a:pos x="402" y="0"/>
                      </a:cxn>
                    </a:cxnLst>
                    <a:rect l="0" t="0" r="r" b="b"/>
                    <a:pathLst>
                      <a:path w="402" h="55">
                        <a:moveTo>
                          <a:pt x="402" y="0"/>
                        </a:moveTo>
                        <a:lnTo>
                          <a:pt x="402" y="20"/>
                        </a:lnTo>
                        <a:lnTo>
                          <a:pt x="0" y="55"/>
                        </a:lnTo>
                        <a:lnTo>
                          <a:pt x="0" y="34"/>
                        </a:lnTo>
                        <a:lnTo>
                          <a:pt x="402" y="0"/>
                        </a:lnTo>
                        <a:close/>
                      </a:path>
                    </a:pathLst>
                  </a:custGeom>
                  <a:solidFill>
                    <a:srgbClr val="191919"/>
                  </a:solidFill>
                  <a:ln w="9525">
                    <a:noFill/>
                    <a:round/>
                    <a:headEnd/>
                    <a:tailEnd/>
                  </a:ln>
                </p:spPr>
                <p:txBody>
                  <a:bodyPr/>
                  <a:lstStyle/>
                  <a:p>
                    <a:endParaRPr lang="en-US" sz="2000"/>
                  </a:p>
                </p:txBody>
              </p:sp>
              <p:sp>
                <p:nvSpPr>
                  <p:cNvPr id="581578" name="Freeform 970"/>
                  <p:cNvSpPr>
                    <a:spLocks/>
                  </p:cNvSpPr>
                  <p:nvPr/>
                </p:nvSpPr>
                <p:spPr bwMode="auto">
                  <a:xfrm>
                    <a:off x="3000" y="3015"/>
                    <a:ext cx="131" cy="70"/>
                  </a:xfrm>
                  <a:custGeom>
                    <a:avLst/>
                    <a:gdLst/>
                    <a:ahLst/>
                    <a:cxnLst>
                      <a:cxn ang="0">
                        <a:pos x="0" y="50"/>
                      </a:cxn>
                      <a:cxn ang="0">
                        <a:pos x="0" y="70"/>
                      </a:cxn>
                      <a:cxn ang="0">
                        <a:pos x="131" y="22"/>
                      </a:cxn>
                      <a:cxn ang="0">
                        <a:pos x="131" y="0"/>
                      </a:cxn>
                      <a:cxn ang="0">
                        <a:pos x="0" y="50"/>
                      </a:cxn>
                    </a:cxnLst>
                    <a:rect l="0" t="0" r="r" b="b"/>
                    <a:pathLst>
                      <a:path w="131" h="70">
                        <a:moveTo>
                          <a:pt x="0" y="50"/>
                        </a:moveTo>
                        <a:lnTo>
                          <a:pt x="0" y="70"/>
                        </a:lnTo>
                        <a:lnTo>
                          <a:pt x="131" y="22"/>
                        </a:lnTo>
                        <a:lnTo>
                          <a:pt x="131" y="0"/>
                        </a:lnTo>
                        <a:lnTo>
                          <a:pt x="0" y="50"/>
                        </a:lnTo>
                        <a:close/>
                      </a:path>
                    </a:pathLst>
                  </a:custGeom>
                  <a:solidFill>
                    <a:srgbClr val="00AFAF"/>
                  </a:solidFill>
                  <a:ln w="9525">
                    <a:noFill/>
                    <a:round/>
                    <a:headEnd/>
                    <a:tailEnd/>
                  </a:ln>
                </p:spPr>
                <p:txBody>
                  <a:bodyPr/>
                  <a:lstStyle/>
                  <a:p>
                    <a:endParaRPr lang="en-US" sz="2000"/>
                  </a:p>
                </p:txBody>
              </p:sp>
              <p:sp>
                <p:nvSpPr>
                  <p:cNvPr id="581579" name="Rectangle 971"/>
                  <p:cNvSpPr>
                    <a:spLocks noChangeArrowheads="1"/>
                  </p:cNvSpPr>
                  <p:nvPr/>
                </p:nvSpPr>
                <p:spPr bwMode="auto">
                  <a:xfrm>
                    <a:off x="2498" y="2793"/>
                    <a:ext cx="99" cy="21"/>
                  </a:xfrm>
                  <a:prstGeom prst="rect">
                    <a:avLst/>
                  </a:prstGeom>
                  <a:solidFill>
                    <a:srgbClr val="191919"/>
                  </a:solidFill>
                  <a:ln w="9525">
                    <a:noFill/>
                    <a:miter lim="800000"/>
                    <a:headEnd/>
                    <a:tailEnd/>
                  </a:ln>
                </p:spPr>
                <p:txBody>
                  <a:bodyPr/>
                  <a:lstStyle/>
                  <a:p>
                    <a:endParaRPr lang="en-US" sz="2000"/>
                  </a:p>
                </p:txBody>
              </p:sp>
              <p:sp>
                <p:nvSpPr>
                  <p:cNvPr id="581580" name="Rectangle 972"/>
                  <p:cNvSpPr>
                    <a:spLocks noChangeArrowheads="1"/>
                  </p:cNvSpPr>
                  <p:nvPr/>
                </p:nvSpPr>
                <p:spPr bwMode="auto">
                  <a:xfrm>
                    <a:off x="2498" y="2794"/>
                    <a:ext cx="99" cy="20"/>
                  </a:xfrm>
                  <a:prstGeom prst="rect">
                    <a:avLst/>
                  </a:prstGeom>
                  <a:solidFill>
                    <a:srgbClr val="191919"/>
                  </a:solidFill>
                  <a:ln w="9525">
                    <a:noFill/>
                    <a:miter lim="800000"/>
                    <a:headEnd/>
                    <a:tailEnd/>
                  </a:ln>
                </p:spPr>
                <p:txBody>
                  <a:bodyPr/>
                  <a:lstStyle/>
                  <a:p>
                    <a:endParaRPr lang="en-US" sz="2000"/>
                  </a:p>
                </p:txBody>
              </p:sp>
              <p:sp>
                <p:nvSpPr>
                  <p:cNvPr id="581581" name="Rectangle 973"/>
                  <p:cNvSpPr>
                    <a:spLocks noChangeArrowheads="1"/>
                  </p:cNvSpPr>
                  <p:nvPr/>
                </p:nvSpPr>
                <p:spPr bwMode="auto">
                  <a:xfrm>
                    <a:off x="2498" y="2794"/>
                    <a:ext cx="99" cy="20"/>
                  </a:xfrm>
                  <a:prstGeom prst="rect">
                    <a:avLst/>
                  </a:prstGeom>
                  <a:solidFill>
                    <a:srgbClr val="191919"/>
                  </a:solidFill>
                  <a:ln w="9525">
                    <a:noFill/>
                    <a:miter lim="800000"/>
                    <a:headEnd/>
                    <a:tailEnd/>
                  </a:ln>
                </p:spPr>
                <p:txBody>
                  <a:bodyPr/>
                  <a:lstStyle/>
                  <a:p>
                    <a:endParaRPr lang="en-US" sz="2000"/>
                  </a:p>
                </p:txBody>
              </p:sp>
              <p:sp>
                <p:nvSpPr>
                  <p:cNvPr id="581582" name="Rectangle 974"/>
                  <p:cNvSpPr>
                    <a:spLocks noChangeArrowheads="1"/>
                  </p:cNvSpPr>
                  <p:nvPr/>
                </p:nvSpPr>
                <p:spPr bwMode="auto">
                  <a:xfrm>
                    <a:off x="2498" y="2795"/>
                    <a:ext cx="99" cy="20"/>
                  </a:xfrm>
                  <a:prstGeom prst="rect">
                    <a:avLst/>
                  </a:prstGeom>
                  <a:solidFill>
                    <a:srgbClr val="191919"/>
                  </a:solidFill>
                  <a:ln w="9525">
                    <a:noFill/>
                    <a:miter lim="800000"/>
                    <a:headEnd/>
                    <a:tailEnd/>
                  </a:ln>
                </p:spPr>
                <p:txBody>
                  <a:bodyPr/>
                  <a:lstStyle/>
                  <a:p>
                    <a:endParaRPr lang="en-US" sz="2000"/>
                  </a:p>
                </p:txBody>
              </p:sp>
              <p:sp>
                <p:nvSpPr>
                  <p:cNvPr id="581583" name="Rectangle 975"/>
                  <p:cNvSpPr>
                    <a:spLocks noChangeArrowheads="1"/>
                  </p:cNvSpPr>
                  <p:nvPr/>
                </p:nvSpPr>
                <p:spPr bwMode="auto">
                  <a:xfrm>
                    <a:off x="2498" y="2796"/>
                    <a:ext cx="99" cy="20"/>
                  </a:xfrm>
                  <a:prstGeom prst="rect">
                    <a:avLst/>
                  </a:prstGeom>
                  <a:solidFill>
                    <a:srgbClr val="191919"/>
                  </a:solidFill>
                  <a:ln w="9525">
                    <a:noFill/>
                    <a:miter lim="800000"/>
                    <a:headEnd/>
                    <a:tailEnd/>
                  </a:ln>
                </p:spPr>
                <p:txBody>
                  <a:bodyPr/>
                  <a:lstStyle/>
                  <a:p>
                    <a:endParaRPr lang="en-US" sz="2000"/>
                  </a:p>
                </p:txBody>
              </p:sp>
              <p:sp>
                <p:nvSpPr>
                  <p:cNvPr id="581584" name="Rectangle 976"/>
                  <p:cNvSpPr>
                    <a:spLocks noChangeArrowheads="1"/>
                  </p:cNvSpPr>
                  <p:nvPr/>
                </p:nvSpPr>
                <p:spPr bwMode="auto">
                  <a:xfrm>
                    <a:off x="2498" y="2796"/>
                    <a:ext cx="99" cy="21"/>
                  </a:xfrm>
                  <a:prstGeom prst="rect">
                    <a:avLst/>
                  </a:prstGeom>
                  <a:solidFill>
                    <a:srgbClr val="242424"/>
                  </a:solidFill>
                  <a:ln w="9525">
                    <a:noFill/>
                    <a:miter lim="800000"/>
                    <a:headEnd/>
                    <a:tailEnd/>
                  </a:ln>
                </p:spPr>
                <p:txBody>
                  <a:bodyPr/>
                  <a:lstStyle/>
                  <a:p>
                    <a:endParaRPr lang="en-US" sz="2000"/>
                  </a:p>
                </p:txBody>
              </p:sp>
              <p:sp>
                <p:nvSpPr>
                  <p:cNvPr id="581585" name="Rectangle 977"/>
                  <p:cNvSpPr>
                    <a:spLocks noChangeArrowheads="1"/>
                  </p:cNvSpPr>
                  <p:nvPr/>
                </p:nvSpPr>
                <p:spPr bwMode="auto">
                  <a:xfrm>
                    <a:off x="2498" y="2797"/>
                    <a:ext cx="99" cy="21"/>
                  </a:xfrm>
                  <a:prstGeom prst="rect">
                    <a:avLst/>
                  </a:prstGeom>
                  <a:solidFill>
                    <a:srgbClr val="242424"/>
                  </a:solidFill>
                  <a:ln w="9525">
                    <a:noFill/>
                    <a:miter lim="800000"/>
                    <a:headEnd/>
                    <a:tailEnd/>
                  </a:ln>
                </p:spPr>
                <p:txBody>
                  <a:bodyPr/>
                  <a:lstStyle/>
                  <a:p>
                    <a:endParaRPr lang="en-US" sz="2000"/>
                  </a:p>
                </p:txBody>
              </p:sp>
              <p:sp>
                <p:nvSpPr>
                  <p:cNvPr id="581586" name="Rectangle 978"/>
                  <p:cNvSpPr>
                    <a:spLocks noChangeArrowheads="1"/>
                  </p:cNvSpPr>
                  <p:nvPr/>
                </p:nvSpPr>
                <p:spPr bwMode="auto">
                  <a:xfrm>
                    <a:off x="2498" y="2797"/>
                    <a:ext cx="99" cy="22"/>
                  </a:xfrm>
                  <a:prstGeom prst="rect">
                    <a:avLst/>
                  </a:prstGeom>
                  <a:solidFill>
                    <a:srgbClr val="242424"/>
                  </a:solidFill>
                  <a:ln w="9525">
                    <a:noFill/>
                    <a:miter lim="800000"/>
                    <a:headEnd/>
                    <a:tailEnd/>
                  </a:ln>
                </p:spPr>
                <p:txBody>
                  <a:bodyPr/>
                  <a:lstStyle/>
                  <a:p>
                    <a:endParaRPr lang="en-US" sz="2000"/>
                  </a:p>
                </p:txBody>
              </p:sp>
              <p:sp>
                <p:nvSpPr>
                  <p:cNvPr id="581587" name="Rectangle 979"/>
                  <p:cNvSpPr>
                    <a:spLocks noChangeArrowheads="1"/>
                  </p:cNvSpPr>
                  <p:nvPr/>
                </p:nvSpPr>
                <p:spPr bwMode="auto">
                  <a:xfrm>
                    <a:off x="2498" y="2798"/>
                    <a:ext cx="99" cy="21"/>
                  </a:xfrm>
                  <a:prstGeom prst="rect">
                    <a:avLst/>
                  </a:prstGeom>
                  <a:solidFill>
                    <a:srgbClr val="242424"/>
                  </a:solidFill>
                  <a:ln w="9525">
                    <a:noFill/>
                    <a:miter lim="800000"/>
                    <a:headEnd/>
                    <a:tailEnd/>
                  </a:ln>
                </p:spPr>
                <p:txBody>
                  <a:bodyPr/>
                  <a:lstStyle/>
                  <a:p>
                    <a:endParaRPr lang="en-US" sz="2000"/>
                  </a:p>
                </p:txBody>
              </p:sp>
              <p:sp>
                <p:nvSpPr>
                  <p:cNvPr id="581588" name="Rectangle 980"/>
                  <p:cNvSpPr>
                    <a:spLocks noChangeArrowheads="1"/>
                  </p:cNvSpPr>
                  <p:nvPr/>
                </p:nvSpPr>
                <p:spPr bwMode="auto">
                  <a:xfrm>
                    <a:off x="2498" y="2799"/>
                    <a:ext cx="99" cy="20"/>
                  </a:xfrm>
                  <a:prstGeom prst="rect">
                    <a:avLst/>
                  </a:prstGeom>
                  <a:solidFill>
                    <a:srgbClr val="242424"/>
                  </a:solidFill>
                  <a:ln w="9525">
                    <a:noFill/>
                    <a:miter lim="800000"/>
                    <a:headEnd/>
                    <a:tailEnd/>
                  </a:ln>
                </p:spPr>
                <p:txBody>
                  <a:bodyPr/>
                  <a:lstStyle/>
                  <a:p>
                    <a:endParaRPr lang="en-US" sz="2000"/>
                  </a:p>
                </p:txBody>
              </p:sp>
              <p:sp>
                <p:nvSpPr>
                  <p:cNvPr id="581589" name="Rectangle 981"/>
                  <p:cNvSpPr>
                    <a:spLocks noChangeArrowheads="1"/>
                  </p:cNvSpPr>
                  <p:nvPr/>
                </p:nvSpPr>
                <p:spPr bwMode="auto">
                  <a:xfrm>
                    <a:off x="2498" y="2800"/>
                    <a:ext cx="99" cy="20"/>
                  </a:xfrm>
                  <a:prstGeom prst="rect">
                    <a:avLst/>
                  </a:prstGeom>
                  <a:solidFill>
                    <a:srgbClr val="242424"/>
                  </a:solidFill>
                  <a:ln w="9525">
                    <a:noFill/>
                    <a:miter lim="800000"/>
                    <a:headEnd/>
                    <a:tailEnd/>
                  </a:ln>
                </p:spPr>
                <p:txBody>
                  <a:bodyPr/>
                  <a:lstStyle/>
                  <a:p>
                    <a:endParaRPr lang="en-US" sz="2000"/>
                  </a:p>
                </p:txBody>
              </p:sp>
              <p:sp>
                <p:nvSpPr>
                  <p:cNvPr id="581590" name="Rectangle 982"/>
                  <p:cNvSpPr>
                    <a:spLocks noChangeArrowheads="1"/>
                  </p:cNvSpPr>
                  <p:nvPr/>
                </p:nvSpPr>
                <p:spPr bwMode="auto">
                  <a:xfrm>
                    <a:off x="2498" y="2800"/>
                    <a:ext cx="99" cy="20"/>
                  </a:xfrm>
                  <a:prstGeom prst="rect">
                    <a:avLst/>
                  </a:prstGeom>
                  <a:solidFill>
                    <a:srgbClr val="242424"/>
                  </a:solidFill>
                  <a:ln w="9525">
                    <a:noFill/>
                    <a:miter lim="800000"/>
                    <a:headEnd/>
                    <a:tailEnd/>
                  </a:ln>
                </p:spPr>
                <p:txBody>
                  <a:bodyPr/>
                  <a:lstStyle/>
                  <a:p>
                    <a:endParaRPr lang="en-US" sz="2000"/>
                  </a:p>
                </p:txBody>
              </p:sp>
              <p:sp>
                <p:nvSpPr>
                  <p:cNvPr id="581591" name="Rectangle 983"/>
                  <p:cNvSpPr>
                    <a:spLocks noChangeArrowheads="1"/>
                  </p:cNvSpPr>
                  <p:nvPr/>
                </p:nvSpPr>
                <p:spPr bwMode="auto">
                  <a:xfrm>
                    <a:off x="2498" y="2801"/>
                    <a:ext cx="99" cy="19"/>
                  </a:xfrm>
                  <a:prstGeom prst="rect">
                    <a:avLst/>
                  </a:prstGeom>
                  <a:solidFill>
                    <a:srgbClr val="242424"/>
                  </a:solidFill>
                  <a:ln w="9525">
                    <a:noFill/>
                    <a:miter lim="800000"/>
                    <a:headEnd/>
                    <a:tailEnd/>
                  </a:ln>
                </p:spPr>
                <p:txBody>
                  <a:bodyPr/>
                  <a:lstStyle/>
                  <a:p>
                    <a:endParaRPr lang="en-US" sz="2000"/>
                  </a:p>
                </p:txBody>
              </p:sp>
              <p:sp>
                <p:nvSpPr>
                  <p:cNvPr id="581592" name="Rectangle 984"/>
                  <p:cNvSpPr>
                    <a:spLocks noChangeArrowheads="1"/>
                  </p:cNvSpPr>
                  <p:nvPr/>
                </p:nvSpPr>
                <p:spPr bwMode="auto">
                  <a:xfrm>
                    <a:off x="2498" y="2801"/>
                    <a:ext cx="99" cy="19"/>
                  </a:xfrm>
                  <a:prstGeom prst="rect">
                    <a:avLst/>
                  </a:prstGeom>
                  <a:solidFill>
                    <a:srgbClr val="242424"/>
                  </a:solidFill>
                  <a:ln w="9525">
                    <a:noFill/>
                    <a:miter lim="800000"/>
                    <a:headEnd/>
                    <a:tailEnd/>
                  </a:ln>
                </p:spPr>
                <p:txBody>
                  <a:bodyPr/>
                  <a:lstStyle/>
                  <a:p>
                    <a:endParaRPr lang="en-US" sz="2000"/>
                  </a:p>
                </p:txBody>
              </p:sp>
              <p:sp>
                <p:nvSpPr>
                  <p:cNvPr id="581593" name="Rectangle 985"/>
                  <p:cNvSpPr>
                    <a:spLocks noChangeArrowheads="1"/>
                  </p:cNvSpPr>
                  <p:nvPr/>
                </p:nvSpPr>
                <p:spPr bwMode="auto">
                  <a:xfrm>
                    <a:off x="2498" y="2801"/>
                    <a:ext cx="99" cy="20"/>
                  </a:xfrm>
                  <a:prstGeom prst="rect">
                    <a:avLst/>
                  </a:prstGeom>
                  <a:solidFill>
                    <a:srgbClr val="242424"/>
                  </a:solidFill>
                  <a:ln w="9525">
                    <a:noFill/>
                    <a:miter lim="800000"/>
                    <a:headEnd/>
                    <a:tailEnd/>
                  </a:ln>
                </p:spPr>
                <p:txBody>
                  <a:bodyPr/>
                  <a:lstStyle/>
                  <a:p>
                    <a:endParaRPr lang="en-US" sz="2000"/>
                  </a:p>
                </p:txBody>
              </p:sp>
              <p:sp>
                <p:nvSpPr>
                  <p:cNvPr id="581594" name="Rectangle 986"/>
                  <p:cNvSpPr>
                    <a:spLocks noChangeArrowheads="1"/>
                  </p:cNvSpPr>
                  <p:nvPr/>
                </p:nvSpPr>
                <p:spPr bwMode="auto">
                  <a:xfrm>
                    <a:off x="2498" y="2801"/>
                    <a:ext cx="99" cy="20"/>
                  </a:xfrm>
                  <a:prstGeom prst="rect">
                    <a:avLst/>
                  </a:prstGeom>
                  <a:solidFill>
                    <a:srgbClr val="242424"/>
                  </a:solidFill>
                  <a:ln w="9525">
                    <a:noFill/>
                    <a:miter lim="800000"/>
                    <a:headEnd/>
                    <a:tailEnd/>
                  </a:ln>
                </p:spPr>
                <p:txBody>
                  <a:bodyPr/>
                  <a:lstStyle/>
                  <a:p>
                    <a:endParaRPr lang="en-US" sz="2000"/>
                  </a:p>
                </p:txBody>
              </p:sp>
              <p:sp>
                <p:nvSpPr>
                  <p:cNvPr id="581595" name="Rectangle 987"/>
                  <p:cNvSpPr>
                    <a:spLocks noChangeArrowheads="1"/>
                  </p:cNvSpPr>
                  <p:nvPr/>
                </p:nvSpPr>
                <p:spPr bwMode="auto">
                  <a:xfrm>
                    <a:off x="2498" y="2802"/>
                    <a:ext cx="99" cy="20"/>
                  </a:xfrm>
                  <a:prstGeom prst="rect">
                    <a:avLst/>
                  </a:prstGeom>
                  <a:solidFill>
                    <a:srgbClr val="242424"/>
                  </a:solidFill>
                  <a:ln w="9525">
                    <a:noFill/>
                    <a:miter lim="800000"/>
                    <a:headEnd/>
                    <a:tailEnd/>
                  </a:ln>
                </p:spPr>
                <p:txBody>
                  <a:bodyPr/>
                  <a:lstStyle/>
                  <a:p>
                    <a:endParaRPr lang="en-US" sz="2000"/>
                  </a:p>
                </p:txBody>
              </p:sp>
              <p:sp>
                <p:nvSpPr>
                  <p:cNvPr id="581596" name="Rectangle 988"/>
                  <p:cNvSpPr>
                    <a:spLocks noChangeArrowheads="1"/>
                  </p:cNvSpPr>
                  <p:nvPr/>
                </p:nvSpPr>
                <p:spPr bwMode="auto">
                  <a:xfrm>
                    <a:off x="2498" y="2803"/>
                    <a:ext cx="99" cy="19"/>
                  </a:xfrm>
                  <a:prstGeom prst="rect">
                    <a:avLst/>
                  </a:prstGeom>
                  <a:solidFill>
                    <a:srgbClr val="242424"/>
                  </a:solidFill>
                  <a:ln w="9525">
                    <a:noFill/>
                    <a:miter lim="800000"/>
                    <a:headEnd/>
                    <a:tailEnd/>
                  </a:ln>
                </p:spPr>
                <p:txBody>
                  <a:bodyPr/>
                  <a:lstStyle/>
                  <a:p>
                    <a:endParaRPr lang="en-US" sz="2000"/>
                  </a:p>
                </p:txBody>
              </p:sp>
              <p:sp>
                <p:nvSpPr>
                  <p:cNvPr id="581597" name="Rectangle 989"/>
                  <p:cNvSpPr>
                    <a:spLocks noChangeArrowheads="1"/>
                  </p:cNvSpPr>
                  <p:nvPr/>
                </p:nvSpPr>
                <p:spPr bwMode="auto">
                  <a:xfrm>
                    <a:off x="2498" y="2804"/>
                    <a:ext cx="99" cy="19"/>
                  </a:xfrm>
                  <a:prstGeom prst="rect">
                    <a:avLst/>
                  </a:prstGeom>
                  <a:solidFill>
                    <a:srgbClr val="242424"/>
                  </a:solidFill>
                  <a:ln w="9525">
                    <a:noFill/>
                    <a:miter lim="800000"/>
                    <a:headEnd/>
                    <a:tailEnd/>
                  </a:ln>
                </p:spPr>
                <p:txBody>
                  <a:bodyPr/>
                  <a:lstStyle/>
                  <a:p>
                    <a:endParaRPr lang="en-US" sz="2000"/>
                  </a:p>
                </p:txBody>
              </p:sp>
              <p:sp>
                <p:nvSpPr>
                  <p:cNvPr id="581598" name="Rectangle 990"/>
                  <p:cNvSpPr>
                    <a:spLocks noChangeArrowheads="1"/>
                  </p:cNvSpPr>
                  <p:nvPr/>
                </p:nvSpPr>
                <p:spPr bwMode="auto">
                  <a:xfrm>
                    <a:off x="2498" y="2805"/>
                    <a:ext cx="99" cy="18"/>
                  </a:xfrm>
                  <a:prstGeom prst="rect">
                    <a:avLst/>
                  </a:prstGeom>
                  <a:solidFill>
                    <a:srgbClr val="242424"/>
                  </a:solidFill>
                  <a:ln w="9525">
                    <a:noFill/>
                    <a:miter lim="800000"/>
                    <a:headEnd/>
                    <a:tailEnd/>
                  </a:ln>
                </p:spPr>
                <p:txBody>
                  <a:bodyPr/>
                  <a:lstStyle/>
                  <a:p>
                    <a:endParaRPr lang="en-US" sz="2000"/>
                  </a:p>
                </p:txBody>
              </p:sp>
              <p:sp>
                <p:nvSpPr>
                  <p:cNvPr id="581599" name="Rectangle 991"/>
                  <p:cNvSpPr>
                    <a:spLocks noChangeArrowheads="1"/>
                  </p:cNvSpPr>
                  <p:nvPr/>
                </p:nvSpPr>
                <p:spPr bwMode="auto">
                  <a:xfrm>
                    <a:off x="2498" y="2805"/>
                    <a:ext cx="99" cy="20"/>
                  </a:xfrm>
                  <a:prstGeom prst="rect">
                    <a:avLst/>
                  </a:prstGeom>
                  <a:solidFill>
                    <a:srgbClr val="242424"/>
                  </a:solidFill>
                  <a:ln w="9525">
                    <a:noFill/>
                    <a:miter lim="800000"/>
                    <a:headEnd/>
                    <a:tailEnd/>
                  </a:ln>
                </p:spPr>
                <p:txBody>
                  <a:bodyPr/>
                  <a:lstStyle/>
                  <a:p>
                    <a:endParaRPr lang="en-US" sz="2000"/>
                  </a:p>
                </p:txBody>
              </p:sp>
              <p:sp>
                <p:nvSpPr>
                  <p:cNvPr id="581600" name="Rectangle 992"/>
                  <p:cNvSpPr>
                    <a:spLocks noChangeArrowheads="1"/>
                  </p:cNvSpPr>
                  <p:nvPr/>
                </p:nvSpPr>
                <p:spPr bwMode="auto">
                  <a:xfrm>
                    <a:off x="2498" y="2805"/>
                    <a:ext cx="99" cy="20"/>
                  </a:xfrm>
                  <a:prstGeom prst="rect">
                    <a:avLst/>
                  </a:prstGeom>
                  <a:solidFill>
                    <a:srgbClr val="323232"/>
                  </a:solidFill>
                  <a:ln w="9525">
                    <a:noFill/>
                    <a:miter lim="800000"/>
                    <a:headEnd/>
                    <a:tailEnd/>
                  </a:ln>
                </p:spPr>
                <p:txBody>
                  <a:bodyPr/>
                  <a:lstStyle/>
                  <a:p>
                    <a:endParaRPr lang="en-US" sz="2000"/>
                  </a:p>
                </p:txBody>
              </p:sp>
              <p:sp>
                <p:nvSpPr>
                  <p:cNvPr id="581601" name="Rectangle 993"/>
                  <p:cNvSpPr>
                    <a:spLocks noChangeArrowheads="1"/>
                  </p:cNvSpPr>
                  <p:nvPr/>
                </p:nvSpPr>
                <p:spPr bwMode="auto">
                  <a:xfrm>
                    <a:off x="2498" y="2807"/>
                    <a:ext cx="99" cy="18"/>
                  </a:xfrm>
                  <a:prstGeom prst="rect">
                    <a:avLst/>
                  </a:prstGeom>
                  <a:solidFill>
                    <a:srgbClr val="323232"/>
                  </a:solidFill>
                  <a:ln w="9525">
                    <a:noFill/>
                    <a:miter lim="800000"/>
                    <a:headEnd/>
                    <a:tailEnd/>
                  </a:ln>
                </p:spPr>
                <p:txBody>
                  <a:bodyPr/>
                  <a:lstStyle/>
                  <a:p>
                    <a:endParaRPr lang="en-US" sz="2000"/>
                  </a:p>
                </p:txBody>
              </p:sp>
              <p:sp>
                <p:nvSpPr>
                  <p:cNvPr id="581602" name="Rectangle 994"/>
                  <p:cNvSpPr>
                    <a:spLocks noChangeArrowheads="1"/>
                  </p:cNvSpPr>
                  <p:nvPr/>
                </p:nvSpPr>
                <p:spPr bwMode="auto">
                  <a:xfrm>
                    <a:off x="2498" y="2807"/>
                    <a:ext cx="99" cy="19"/>
                  </a:xfrm>
                  <a:prstGeom prst="rect">
                    <a:avLst/>
                  </a:prstGeom>
                  <a:solidFill>
                    <a:srgbClr val="323232"/>
                  </a:solidFill>
                  <a:ln w="9525">
                    <a:noFill/>
                    <a:miter lim="800000"/>
                    <a:headEnd/>
                    <a:tailEnd/>
                  </a:ln>
                </p:spPr>
                <p:txBody>
                  <a:bodyPr/>
                  <a:lstStyle/>
                  <a:p>
                    <a:endParaRPr lang="en-US" sz="2000"/>
                  </a:p>
                </p:txBody>
              </p:sp>
              <p:sp>
                <p:nvSpPr>
                  <p:cNvPr id="581603" name="Rectangle 995"/>
                  <p:cNvSpPr>
                    <a:spLocks noChangeArrowheads="1"/>
                  </p:cNvSpPr>
                  <p:nvPr/>
                </p:nvSpPr>
                <p:spPr bwMode="auto">
                  <a:xfrm>
                    <a:off x="2498" y="2807"/>
                    <a:ext cx="99" cy="19"/>
                  </a:xfrm>
                  <a:prstGeom prst="rect">
                    <a:avLst/>
                  </a:prstGeom>
                  <a:solidFill>
                    <a:srgbClr val="323232"/>
                  </a:solidFill>
                  <a:ln w="9525">
                    <a:noFill/>
                    <a:miter lim="800000"/>
                    <a:headEnd/>
                    <a:tailEnd/>
                  </a:ln>
                </p:spPr>
                <p:txBody>
                  <a:bodyPr/>
                  <a:lstStyle/>
                  <a:p>
                    <a:endParaRPr lang="en-US" sz="2000"/>
                  </a:p>
                </p:txBody>
              </p:sp>
              <p:sp>
                <p:nvSpPr>
                  <p:cNvPr id="581604" name="Rectangle 996"/>
                  <p:cNvSpPr>
                    <a:spLocks noChangeArrowheads="1"/>
                  </p:cNvSpPr>
                  <p:nvPr/>
                </p:nvSpPr>
                <p:spPr bwMode="auto">
                  <a:xfrm>
                    <a:off x="2498" y="2808"/>
                    <a:ext cx="99" cy="19"/>
                  </a:xfrm>
                  <a:prstGeom prst="rect">
                    <a:avLst/>
                  </a:prstGeom>
                  <a:solidFill>
                    <a:srgbClr val="323232"/>
                  </a:solidFill>
                  <a:ln w="9525">
                    <a:noFill/>
                    <a:miter lim="800000"/>
                    <a:headEnd/>
                    <a:tailEnd/>
                  </a:ln>
                </p:spPr>
                <p:txBody>
                  <a:bodyPr/>
                  <a:lstStyle/>
                  <a:p>
                    <a:endParaRPr lang="en-US" sz="2000"/>
                  </a:p>
                </p:txBody>
              </p:sp>
              <p:sp>
                <p:nvSpPr>
                  <p:cNvPr id="581605" name="Rectangle 997"/>
                  <p:cNvSpPr>
                    <a:spLocks noChangeArrowheads="1"/>
                  </p:cNvSpPr>
                  <p:nvPr/>
                </p:nvSpPr>
                <p:spPr bwMode="auto">
                  <a:xfrm>
                    <a:off x="2498" y="2809"/>
                    <a:ext cx="99" cy="19"/>
                  </a:xfrm>
                  <a:prstGeom prst="rect">
                    <a:avLst/>
                  </a:prstGeom>
                  <a:solidFill>
                    <a:srgbClr val="323232"/>
                  </a:solidFill>
                  <a:ln w="9525">
                    <a:noFill/>
                    <a:miter lim="800000"/>
                    <a:headEnd/>
                    <a:tailEnd/>
                  </a:ln>
                </p:spPr>
                <p:txBody>
                  <a:bodyPr/>
                  <a:lstStyle/>
                  <a:p>
                    <a:endParaRPr lang="en-US" sz="2000"/>
                  </a:p>
                </p:txBody>
              </p:sp>
              <p:sp>
                <p:nvSpPr>
                  <p:cNvPr id="581606" name="Rectangle 998"/>
                  <p:cNvSpPr>
                    <a:spLocks noChangeArrowheads="1"/>
                  </p:cNvSpPr>
                  <p:nvPr/>
                </p:nvSpPr>
                <p:spPr bwMode="auto">
                  <a:xfrm>
                    <a:off x="2498" y="2809"/>
                    <a:ext cx="99" cy="19"/>
                  </a:xfrm>
                  <a:prstGeom prst="rect">
                    <a:avLst/>
                  </a:prstGeom>
                  <a:solidFill>
                    <a:srgbClr val="323232"/>
                  </a:solidFill>
                  <a:ln w="9525">
                    <a:noFill/>
                    <a:miter lim="800000"/>
                    <a:headEnd/>
                    <a:tailEnd/>
                  </a:ln>
                </p:spPr>
                <p:txBody>
                  <a:bodyPr/>
                  <a:lstStyle/>
                  <a:p>
                    <a:endParaRPr lang="en-US" sz="2000"/>
                  </a:p>
                </p:txBody>
              </p:sp>
              <p:sp>
                <p:nvSpPr>
                  <p:cNvPr id="581607" name="Rectangle 999"/>
                  <p:cNvSpPr>
                    <a:spLocks noChangeArrowheads="1"/>
                  </p:cNvSpPr>
                  <p:nvPr/>
                </p:nvSpPr>
                <p:spPr bwMode="auto">
                  <a:xfrm>
                    <a:off x="2498" y="2810"/>
                    <a:ext cx="99" cy="19"/>
                  </a:xfrm>
                  <a:prstGeom prst="rect">
                    <a:avLst/>
                  </a:prstGeom>
                  <a:solidFill>
                    <a:srgbClr val="323232"/>
                  </a:solidFill>
                  <a:ln w="9525">
                    <a:noFill/>
                    <a:miter lim="800000"/>
                    <a:headEnd/>
                    <a:tailEnd/>
                  </a:ln>
                </p:spPr>
                <p:txBody>
                  <a:bodyPr/>
                  <a:lstStyle/>
                  <a:p>
                    <a:endParaRPr lang="en-US" sz="2000"/>
                  </a:p>
                </p:txBody>
              </p:sp>
              <p:sp>
                <p:nvSpPr>
                  <p:cNvPr id="581608" name="Rectangle 1000"/>
                  <p:cNvSpPr>
                    <a:spLocks noChangeArrowheads="1"/>
                  </p:cNvSpPr>
                  <p:nvPr/>
                </p:nvSpPr>
                <p:spPr bwMode="auto">
                  <a:xfrm>
                    <a:off x="2498" y="2811"/>
                    <a:ext cx="99" cy="18"/>
                  </a:xfrm>
                  <a:prstGeom prst="rect">
                    <a:avLst/>
                  </a:prstGeom>
                  <a:solidFill>
                    <a:srgbClr val="323232"/>
                  </a:solidFill>
                  <a:ln w="9525">
                    <a:noFill/>
                    <a:miter lim="800000"/>
                    <a:headEnd/>
                    <a:tailEnd/>
                  </a:ln>
                </p:spPr>
                <p:txBody>
                  <a:bodyPr/>
                  <a:lstStyle/>
                  <a:p>
                    <a:endParaRPr lang="en-US" sz="2000"/>
                  </a:p>
                </p:txBody>
              </p:sp>
              <p:sp>
                <p:nvSpPr>
                  <p:cNvPr id="581609" name="Rectangle 1001"/>
                  <p:cNvSpPr>
                    <a:spLocks noChangeArrowheads="1"/>
                  </p:cNvSpPr>
                  <p:nvPr/>
                </p:nvSpPr>
                <p:spPr bwMode="auto">
                  <a:xfrm>
                    <a:off x="2498" y="2812"/>
                    <a:ext cx="99" cy="19"/>
                  </a:xfrm>
                  <a:prstGeom prst="rect">
                    <a:avLst/>
                  </a:prstGeom>
                  <a:solidFill>
                    <a:srgbClr val="323232"/>
                  </a:solidFill>
                  <a:ln w="9525">
                    <a:noFill/>
                    <a:miter lim="800000"/>
                    <a:headEnd/>
                    <a:tailEnd/>
                  </a:ln>
                </p:spPr>
                <p:txBody>
                  <a:bodyPr/>
                  <a:lstStyle/>
                  <a:p>
                    <a:endParaRPr lang="en-US" sz="2000"/>
                  </a:p>
                </p:txBody>
              </p:sp>
              <p:sp>
                <p:nvSpPr>
                  <p:cNvPr id="581610" name="Rectangle 1002"/>
                  <p:cNvSpPr>
                    <a:spLocks noChangeArrowheads="1"/>
                  </p:cNvSpPr>
                  <p:nvPr/>
                </p:nvSpPr>
                <p:spPr bwMode="auto">
                  <a:xfrm>
                    <a:off x="2498" y="2812"/>
                    <a:ext cx="99" cy="19"/>
                  </a:xfrm>
                  <a:prstGeom prst="rect">
                    <a:avLst/>
                  </a:prstGeom>
                  <a:solidFill>
                    <a:srgbClr val="323232"/>
                  </a:solidFill>
                  <a:ln w="9525">
                    <a:noFill/>
                    <a:miter lim="800000"/>
                    <a:headEnd/>
                    <a:tailEnd/>
                  </a:ln>
                </p:spPr>
                <p:txBody>
                  <a:bodyPr/>
                  <a:lstStyle/>
                  <a:p>
                    <a:endParaRPr lang="en-US" sz="2000"/>
                  </a:p>
                </p:txBody>
              </p:sp>
              <p:sp>
                <p:nvSpPr>
                  <p:cNvPr id="581611" name="Rectangle 1003"/>
                  <p:cNvSpPr>
                    <a:spLocks noChangeArrowheads="1"/>
                  </p:cNvSpPr>
                  <p:nvPr/>
                </p:nvSpPr>
                <p:spPr bwMode="auto">
                  <a:xfrm>
                    <a:off x="2498" y="2813"/>
                    <a:ext cx="99" cy="19"/>
                  </a:xfrm>
                  <a:prstGeom prst="rect">
                    <a:avLst/>
                  </a:prstGeom>
                  <a:solidFill>
                    <a:srgbClr val="323232"/>
                  </a:solidFill>
                  <a:ln w="9525">
                    <a:noFill/>
                    <a:miter lim="800000"/>
                    <a:headEnd/>
                    <a:tailEnd/>
                  </a:ln>
                </p:spPr>
                <p:txBody>
                  <a:bodyPr/>
                  <a:lstStyle/>
                  <a:p>
                    <a:endParaRPr lang="en-US" sz="2000"/>
                  </a:p>
                </p:txBody>
              </p:sp>
              <p:sp>
                <p:nvSpPr>
                  <p:cNvPr id="581612" name="Rectangle 1004"/>
                  <p:cNvSpPr>
                    <a:spLocks noChangeArrowheads="1"/>
                  </p:cNvSpPr>
                  <p:nvPr/>
                </p:nvSpPr>
                <p:spPr bwMode="auto">
                  <a:xfrm>
                    <a:off x="2498" y="2813"/>
                    <a:ext cx="99" cy="19"/>
                  </a:xfrm>
                  <a:prstGeom prst="rect">
                    <a:avLst/>
                  </a:prstGeom>
                  <a:solidFill>
                    <a:srgbClr val="323232"/>
                  </a:solidFill>
                  <a:ln w="9525">
                    <a:noFill/>
                    <a:miter lim="800000"/>
                    <a:headEnd/>
                    <a:tailEnd/>
                  </a:ln>
                </p:spPr>
                <p:txBody>
                  <a:bodyPr/>
                  <a:lstStyle/>
                  <a:p>
                    <a:endParaRPr lang="en-US" sz="2000"/>
                  </a:p>
                </p:txBody>
              </p:sp>
              <p:sp>
                <p:nvSpPr>
                  <p:cNvPr id="581613" name="Rectangle 1005"/>
                  <p:cNvSpPr>
                    <a:spLocks noChangeArrowheads="1"/>
                  </p:cNvSpPr>
                  <p:nvPr/>
                </p:nvSpPr>
                <p:spPr bwMode="auto">
                  <a:xfrm>
                    <a:off x="2498" y="2814"/>
                    <a:ext cx="99" cy="18"/>
                  </a:xfrm>
                  <a:prstGeom prst="rect">
                    <a:avLst/>
                  </a:prstGeom>
                  <a:solidFill>
                    <a:srgbClr val="323232"/>
                  </a:solidFill>
                  <a:ln w="9525">
                    <a:noFill/>
                    <a:miter lim="800000"/>
                    <a:headEnd/>
                    <a:tailEnd/>
                  </a:ln>
                </p:spPr>
                <p:txBody>
                  <a:bodyPr/>
                  <a:lstStyle/>
                  <a:p>
                    <a:endParaRPr lang="en-US" sz="2000"/>
                  </a:p>
                </p:txBody>
              </p:sp>
              <p:sp>
                <p:nvSpPr>
                  <p:cNvPr id="581614" name="Rectangle 1006"/>
                  <p:cNvSpPr>
                    <a:spLocks noChangeArrowheads="1"/>
                  </p:cNvSpPr>
                  <p:nvPr/>
                </p:nvSpPr>
                <p:spPr bwMode="auto">
                  <a:xfrm>
                    <a:off x="2498" y="2814"/>
                    <a:ext cx="99" cy="19"/>
                  </a:xfrm>
                  <a:prstGeom prst="rect">
                    <a:avLst/>
                  </a:prstGeom>
                  <a:solidFill>
                    <a:srgbClr val="323232"/>
                  </a:solidFill>
                  <a:ln w="9525">
                    <a:noFill/>
                    <a:miter lim="800000"/>
                    <a:headEnd/>
                    <a:tailEnd/>
                  </a:ln>
                </p:spPr>
                <p:txBody>
                  <a:bodyPr/>
                  <a:lstStyle/>
                  <a:p>
                    <a:endParaRPr lang="en-US" sz="2000"/>
                  </a:p>
                </p:txBody>
              </p:sp>
              <p:sp>
                <p:nvSpPr>
                  <p:cNvPr id="581615" name="Rectangle 1007"/>
                  <p:cNvSpPr>
                    <a:spLocks noChangeArrowheads="1"/>
                  </p:cNvSpPr>
                  <p:nvPr/>
                </p:nvSpPr>
                <p:spPr bwMode="auto">
                  <a:xfrm>
                    <a:off x="2498" y="2815"/>
                    <a:ext cx="99" cy="19"/>
                  </a:xfrm>
                  <a:prstGeom prst="rect">
                    <a:avLst/>
                  </a:prstGeom>
                  <a:solidFill>
                    <a:srgbClr val="444444"/>
                  </a:solidFill>
                  <a:ln w="9525">
                    <a:noFill/>
                    <a:miter lim="800000"/>
                    <a:headEnd/>
                    <a:tailEnd/>
                  </a:ln>
                </p:spPr>
                <p:txBody>
                  <a:bodyPr/>
                  <a:lstStyle/>
                  <a:p>
                    <a:endParaRPr lang="en-US" sz="2000"/>
                  </a:p>
                </p:txBody>
              </p:sp>
              <p:sp>
                <p:nvSpPr>
                  <p:cNvPr id="581616" name="Rectangle 1008"/>
                  <p:cNvSpPr>
                    <a:spLocks noChangeArrowheads="1"/>
                  </p:cNvSpPr>
                  <p:nvPr/>
                </p:nvSpPr>
                <p:spPr bwMode="auto">
                  <a:xfrm>
                    <a:off x="2498" y="2816"/>
                    <a:ext cx="99" cy="19"/>
                  </a:xfrm>
                  <a:prstGeom prst="rect">
                    <a:avLst/>
                  </a:prstGeom>
                  <a:solidFill>
                    <a:srgbClr val="444444"/>
                  </a:solidFill>
                  <a:ln w="9525">
                    <a:noFill/>
                    <a:miter lim="800000"/>
                    <a:headEnd/>
                    <a:tailEnd/>
                  </a:ln>
                </p:spPr>
                <p:txBody>
                  <a:bodyPr/>
                  <a:lstStyle/>
                  <a:p>
                    <a:endParaRPr lang="en-US" sz="2000"/>
                  </a:p>
                </p:txBody>
              </p:sp>
              <p:sp>
                <p:nvSpPr>
                  <p:cNvPr id="581617" name="Rectangle 1009"/>
                  <p:cNvSpPr>
                    <a:spLocks noChangeArrowheads="1"/>
                  </p:cNvSpPr>
                  <p:nvPr/>
                </p:nvSpPr>
                <p:spPr bwMode="auto">
                  <a:xfrm>
                    <a:off x="2498" y="2817"/>
                    <a:ext cx="99" cy="18"/>
                  </a:xfrm>
                  <a:prstGeom prst="rect">
                    <a:avLst/>
                  </a:prstGeom>
                  <a:solidFill>
                    <a:srgbClr val="444444"/>
                  </a:solidFill>
                  <a:ln w="9525">
                    <a:noFill/>
                    <a:miter lim="800000"/>
                    <a:headEnd/>
                    <a:tailEnd/>
                  </a:ln>
                </p:spPr>
                <p:txBody>
                  <a:bodyPr/>
                  <a:lstStyle/>
                  <a:p>
                    <a:endParaRPr lang="en-US" sz="2000"/>
                  </a:p>
                </p:txBody>
              </p:sp>
              <p:sp>
                <p:nvSpPr>
                  <p:cNvPr id="581618" name="Rectangle 1010"/>
                  <p:cNvSpPr>
                    <a:spLocks noChangeArrowheads="1"/>
                  </p:cNvSpPr>
                  <p:nvPr/>
                </p:nvSpPr>
                <p:spPr bwMode="auto">
                  <a:xfrm>
                    <a:off x="2498" y="2817"/>
                    <a:ext cx="99" cy="18"/>
                  </a:xfrm>
                  <a:prstGeom prst="rect">
                    <a:avLst/>
                  </a:prstGeom>
                  <a:solidFill>
                    <a:srgbClr val="444444"/>
                  </a:solidFill>
                  <a:ln w="9525">
                    <a:noFill/>
                    <a:miter lim="800000"/>
                    <a:headEnd/>
                    <a:tailEnd/>
                  </a:ln>
                </p:spPr>
                <p:txBody>
                  <a:bodyPr/>
                  <a:lstStyle/>
                  <a:p>
                    <a:endParaRPr lang="en-US" sz="2000"/>
                  </a:p>
                </p:txBody>
              </p:sp>
              <p:sp>
                <p:nvSpPr>
                  <p:cNvPr id="581619" name="Rectangle 1011"/>
                  <p:cNvSpPr>
                    <a:spLocks noChangeArrowheads="1"/>
                  </p:cNvSpPr>
                  <p:nvPr/>
                </p:nvSpPr>
                <p:spPr bwMode="auto">
                  <a:xfrm>
                    <a:off x="2498" y="2818"/>
                    <a:ext cx="99" cy="18"/>
                  </a:xfrm>
                  <a:prstGeom prst="rect">
                    <a:avLst/>
                  </a:prstGeom>
                  <a:solidFill>
                    <a:srgbClr val="444444"/>
                  </a:solidFill>
                  <a:ln w="9525">
                    <a:noFill/>
                    <a:miter lim="800000"/>
                    <a:headEnd/>
                    <a:tailEnd/>
                  </a:ln>
                </p:spPr>
                <p:txBody>
                  <a:bodyPr/>
                  <a:lstStyle/>
                  <a:p>
                    <a:endParaRPr lang="en-US" sz="2000"/>
                  </a:p>
                </p:txBody>
              </p:sp>
              <p:sp>
                <p:nvSpPr>
                  <p:cNvPr id="581620" name="Rectangle 1012"/>
                  <p:cNvSpPr>
                    <a:spLocks noChangeArrowheads="1"/>
                  </p:cNvSpPr>
                  <p:nvPr/>
                </p:nvSpPr>
                <p:spPr bwMode="auto">
                  <a:xfrm>
                    <a:off x="2498" y="2819"/>
                    <a:ext cx="99" cy="18"/>
                  </a:xfrm>
                  <a:prstGeom prst="rect">
                    <a:avLst/>
                  </a:prstGeom>
                  <a:solidFill>
                    <a:srgbClr val="444444"/>
                  </a:solidFill>
                  <a:ln w="9525">
                    <a:noFill/>
                    <a:miter lim="800000"/>
                    <a:headEnd/>
                    <a:tailEnd/>
                  </a:ln>
                </p:spPr>
                <p:txBody>
                  <a:bodyPr/>
                  <a:lstStyle/>
                  <a:p>
                    <a:endParaRPr lang="en-US" sz="2000"/>
                  </a:p>
                </p:txBody>
              </p:sp>
              <p:sp>
                <p:nvSpPr>
                  <p:cNvPr id="581621" name="Rectangle 1013"/>
                  <p:cNvSpPr>
                    <a:spLocks noChangeArrowheads="1"/>
                  </p:cNvSpPr>
                  <p:nvPr/>
                </p:nvSpPr>
                <p:spPr bwMode="auto">
                  <a:xfrm>
                    <a:off x="2498" y="2819"/>
                    <a:ext cx="99" cy="18"/>
                  </a:xfrm>
                  <a:prstGeom prst="rect">
                    <a:avLst/>
                  </a:prstGeom>
                  <a:solidFill>
                    <a:srgbClr val="444444"/>
                  </a:solidFill>
                  <a:ln w="9525">
                    <a:noFill/>
                    <a:miter lim="800000"/>
                    <a:headEnd/>
                    <a:tailEnd/>
                  </a:ln>
                </p:spPr>
                <p:txBody>
                  <a:bodyPr/>
                  <a:lstStyle/>
                  <a:p>
                    <a:endParaRPr lang="en-US" sz="2000"/>
                  </a:p>
                </p:txBody>
              </p:sp>
              <p:sp>
                <p:nvSpPr>
                  <p:cNvPr id="581622" name="Rectangle 1014"/>
                  <p:cNvSpPr>
                    <a:spLocks noChangeArrowheads="1"/>
                  </p:cNvSpPr>
                  <p:nvPr/>
                </p:nvSpPr>
                <p:spPr bwMode="auto">
                  <a:xfrm>
                    <a:off x="2498" y="2820"/>
                    <a:ext cx="99" cy="18"/>
                  </a:xfrm>
                  <a:prstGeom prst="rect">
                    <a:avLst/>
                  </a:prstGeom>
                  <a:solidFill>
                    <a:srgbClr val="444444"/>
                  </a:solidFill>
                  <a:ln w="9525">
                    <a:noFill/>
                    <a:miter lim="800000"/>
                    <a:headEnd/>
                    <a:tailEnd/>
                  </a:ln>
                </p:spPr>
                <p:txBody>
                  <a:bodyPr/>
                  <a:lstStyle/>
                  <a:p>
                    <a:endParaRPr lang="en-US" sz="2000"/>
                  </a:p>
                </p:txBody>
              </p:sp>
              <p:sp>
                <p:nvSpPr>
                  <p:cNvPr id="581623" name="Rectangle 1015"/>
                  <p:cNvSpPr>
                    <a:spLocks noChangeArrowheads="1"/>
                  </p:cNvSpPr>
                  <p:nvPr/>
                </p:nvSpPr>
                <p:spPr bwMode="auto">
                  <a:xfrm>
                    <a:off x="2498" y="2820"/>
                    <a:ext cx="99" cy="18"/>
                  </a:xfrm>
                  <a:prstGeom prst="rect">
                    <a:avLst/>
                  </a:prstGeom>
                  <a:solidFill>
                    <a:srgbClr val="444444"/>
                  </a:solidFill>
                  <a:ln w="9525">
                    <a:noFill/>
                    <a:miter lim="800000"/>
                    <a:headEnd/>
                    <a:tailEnd/>
                  </a:ln>
                </p:spPr>
                <p:txBody>
                  <a:bodyPr/>
                  <a:lstStyle/>
                  <a:p>
                    <a:endParaRPr lang="en-US" sz="2000"/>
                  </a:p>
                </p:txBody>
              </p:sp>
              <p:sp>
                <p:nvSpPr>
                  <p:cNvPr id="581624" name="Rectangle 1016"/>
                  <p:cNvSpPr>
                    <a:spLocks noChangeArrowheads="1"/>
                  </p:cNvSpPr>
                  <p:nvPr/>
                </p:nvSpPr>
                <p:spPr bwMode="auto">
                  <a:xfrm>
                    <a:off x="2498" y="2820"/>
                    <a:ext cx="99" cy="19"/>
                  </a:xfrm>
                  <a:prstGeom prst="rect">
                    <a:avLst/>
                  </a:prstGeom>
                  <a:solidFill>
                    <a:srgbClr val="444444"/>
                  </a:solidFill>
                  <a:ln w="9525">
                    <a:noFill/>
                    <a:miter lim="800000"/>
                    <a:headEnd/>
                    <a:tailEnd/>
                  </a:ln>
                </p:spPr>
                <p:txBody>
                  <a:bodyPr/>
                  <a:lstStyle/>
                  <a:p>
                    <a:endParaRPr lang="en-US" sz="2000"/>
                  </a:p>
                </p:txBody>
              </p:sp>
              <p:sp>
                <p:nvSpPr>
                  <p:cNvPr id="581625" name="Rectangle 1017"/>
                  <p:cNvSpPr>
                    <a:spLocks noChangeArrowheads="1"/>
                  </p:cNvSpPr>
                  <p:nvPr/>
                </p:nvSpPr>
                <p:spPr bwMode="auto">
                  <a:xfrm>
                    <a:off x="2498" y="2821"/>
                    <a:ext cx="99" cy="18"/>
                  </a:xfrm>
                  <a:prstGeom prst="rect">
                    <a:avLst/>
                  </a:prstGeom>
                  <a:solidFill>
                    <a:srgbClr val="444444"/>
                  </a:solidFill>
                  <a:ln w="9525">
                    <a:noFill/>
                    <a:miter lim="800000"/>
                    <a:headEnd/>
                    <a:tailEnd/>
                  </a:ln>
                </p:spPr>
                <p:txBody>
                  <a:bodyPr/>
                  <a:lstStyle/>
                  <a:p>
                    <a:endParaRPr lang="en-US" sz="2000"/>
                  </a:p>
                </p:txBody>
              </p:sp>
              <p:sp>
                <p:nvSpPr>
                  <p:cNvPr id="581626" name="Rectangle 1018"/>
                  <p:cNvSpPr>
                    <a:spLocks noChangeArrowheads="1"/>
                  </p:cNvSpPr>
                  <p:nvPr/>
                </p:nvSpPr>
                <p:spPr bwMode="auto">
                  <a:xfrm>
                    <a:off x="2498" y="2821"/>
                    <a:ext cx="99" cy="18"/>
                  </a:xfrm>
                  <a:prstGeom prst="rect">
                    <a:avLst/>
                  </a:prstGeom>
                  <a:solidFill>
                    <a:srgbClr val="444444"/>
                  </a:solidFill>
                  <a:ln w="9525">
                    <a:noFill/>
                    <a:miter lim="800000"/>
                    <a:headEnd/>
                    <a:tailEnd/>
                  </a:ln>
                </p:spPr>
                <p:txBody>
                  <a:bodyPr/>
                  <a:lstStyle/>
                  <a:p>
                    <a:endParaRPr lang="en-US" sz="2000"/>
                  </a:p>
                </p:txBody>
              </p:sp>
              <p:sp>
                <p:nvSpPr>
                  <p:cNvPr id="581627" name="Rectangle 1019"/>
                  <p:cNvSpPr>
                    <a:spLocks noChangeArrowheads="1"/>
                  </p:cNvSpPr>
                  <p:nvPr/>
                </p:nvSpPr>
                <p:spPr bwMode="auto">
                  <a:xfrm>
                    <a:off x="2498" y="2821"/>
                    <a:ext cx="99" cy="19"/>
                  </a:xfrm>
                  <a:prstGeom prst="rect">
                    <a:avLst/>
                  </a:prstGeom>
                  <a:solidFill>
                    <a:srgbClr val="444444"/>
                  </a:solidFill>
                  <a:ln w="9525">
                    <a:noFill/>
                    <a:miter lim="800000"/>
                    <a:headEnd/>
                    <a:tailEnd/>
                  </a:ln>
                </p:spPr>
                <p:txBody>
                  <a:bodyPr/>
                  <a:lstStyle/>
                  <a:p>
                    <a:endParaRPr lang="en-US" sz="2000"/>
                  </a:p>
                </p:txBody>
              </p:sp>
              <p:sp>
                <p:nvSpPr>
                  <p:cNvPr id="581628" name="Rectangle 1020"/>
                  <p:cNvSpPr>
                    <a:spLocks noChangeArrowheads="1"/>
                  </p:cNvSpPr>
                  <p:nvPr/>
                </p:nvSpPr>
                <p:spPr bwMode="auto">
                  <a:xfrm>
                    <a:off x="2498" y="2822"/>
                    <a:ext cx="99" cy="18"/>
                  </a:xfrm>
                  <a:prstGeom prst="rect">
                    <a:avLst/>
                  </a:prstGeom>
                  <a:solidFill>
                    <a:srgbClr val="444444"/>
                  </a:solidFill>
                  <a:ln w="9525">
                    <a:noFill/>
                    <a:miter lim="800000"/>
                    <a:headEnd/>
                    <a:tailEnd/>
                  </a:ln>
                </p:spPr>
                <p:txBody>
                  <a:bodyPr/>
                  <a:lstStyle/>
                  <a:p>
                    <a:endParaRPr lang="en-US" sz="2000"/>
                  </a:p>
                </p:txBody>
              </p:sp>
              <p:sp>
                <p:nvSpPr>
                  <p:cNvPr id="581629" name="Rectangle 1021"/>
                  <p:cNvSpPr>
                    <a:spLocks noChangeArrowheads="1"/>
                  </p:cNvSpPr>
                  <p:nvPr/>
                </p:nvSpPr>
                <p:spPr bwMode="auto">
                  <a:xfrm>
                    <a:off x="2498" y="2823"/>
                    <a:ext cx="99" cy="18"/>
                  </a:xfrm>
                  <a:prstGeom prst="rect">
                    <a:avLst/>
                  </a:prstGeom>
                  <a:solidFill>
                    <a:srgbClr val="444444"/>
                  </a:solidFill>
                  <a:ln w="9525">
                    <a:noFill/>
                    <a:miter lim="800000"/>
                    <a:headEnd/>
                    <a:tailEnd/>
                  </a:ln>
                </p:spPr>
                <p:txBody>
                  <a:bodyPr/>
                  <a:lstStyle/>
                  <a:p>
                    <a:endParaRPr lang="en-US" sz="2000"/>
                  </a:p>
                </p:txBody>
              </p:sp>
              <p:sp>
                <p:nvSpPr>
                  <p:cNvPr id="581630" name="Rectangle 1022"/>
                  <p:cNvSpPr>
                    <a:spLocks noChangeArrowheads="1"/>
                  </p:cNvSpPr>
                  <p:nvPr/>
                </p:nvSpPr>
                <p:spPr bwMode="auto">
                  <a:xfrm>
                    <a:off x="2498" y="2823"/>
                    <a:ext cx="99" cy="19"/>
                  </a:xfrm>
                  <a:prstGeom prst="rect">
                    <a:avLst/>
                  </a:prstGeom>
                  <a:solidFill>
                    <a:srgbClr val="444444"/>
                  </a:solidFill>
                  <a:ln w="9525">
                    <a:noFill/>
                    <a:miter lim="800000"/>
                    <a:headEnd/>
                    <a:tailEnd/>
                  </a:ln>
                </p:spPr>
                <p:txBody>
                  <a:bodyPr/>
                  <a:lstStyle/>
                  <a:p>
                    <a:endParaRPr lang="en-US" sz="2000"/>
                  </a:p>
                </p:txBody>
              </p:sp>
              <p:sp>
                <p:nvSpPr>
                  <p:cNvPr id="581631" name="Rectangle 1023"/>
                  <p:cNvSpPr>
                    <a:spLocks noChangeArrowheads="1"/>
                  </p:cNvSpPr>
                  <p:nvPr/>
                </p:nvSpPr>
                <p:spPr bwMode="auto">
                  <a:xfrm>
                    <a:off x="2498" y="2825"/>
                    <a:ext cx="99" cy="17"/>
                  </a:xfrm>
                  <a:prstGeom prst="rect">
                    <a:avLst/>
                  </a:prstGeom>
                  <a:solidFill>
                    <a:srgbClr val="444444"/>
                  </a:solidFill>
                  <a:ln w="9525">
                    <a:noFill/>
                    <a:miter lim="800000"/>
                    <a:headEnd/>
                    <a:tailEnd/>
                  </a:ln>
                </p:spPr>
                <p:txBody>
                  <a:bodyPr/>
                  <a:lstStyle/>
                  <a:p>
                    <a:endParaRPr lang="en-US" sz="2000"/>
                  </a:p>
                </p:txBody>
              </p:sp>
              <p:sp>
                <p:nvSpPr>
                  <p:cNvPr id="581632" name="Rectangle 0"/>
                  <p:cNvSpPr>
                    <a:spLocks noChangeArrowheads="1"/>
                  </p:cNvSpPr>
                  <p:nvPr/>
                </p:nvSpPr>
                <p:spPr bwMode="auto">
                  <a:xfrm>
                    <a:off x="2498" y="2825"/>
                    <a:ext cx="99" cy="17"/>
                  </a:xfrm>
                  <a:prstGeom prst="rect">
                    <a:avLst/>
                  </a:prstGeom>
                  <a:solidFill>
                    <a:srgbClr val="444444"/>
                  </a:solidFill>
                  <a:ln w="9525">
                    <a:noFill/>
                    <a:miter lim="800000"/>
                    <a:headEnd/>
                    <a:tailEnd/>
                  </a:ln>
                </p:spPr>
                <p:txBody>
                  <a:bodyPr/>
                  <a:lstStyle/>
                  <a:p>
                    <a:endParaRPr lang="en-US" sz="2000"/>
                  </a:p>
                </p:txBody>
              </p:sp>
              <p:sp>
                <p:nvSpPr>
                  <p:cNvPr id="581633" name="Rectangle 1"/>
                  <p:cNvSpPr>
                    <a:spLocks noChangeArrowheads="1"/>
                  </p:cNvSpPr>
                  <p:nvPr/>
                </p:nvSpPr>
                <p:spPr bwMode="auto">
                  <a:xfrm>
                    <a:off x="2498" y="2826"/>
                    <a:ext cx="99" cy="17"/>
                  </a:xfrm>
                  <a:prstGeom prst="rect">
                    <a:avLst/>
                  </a:prstGeom>
                  <a:solidFill>
                    <a:srgbClr val="444444"/>
                  </a:solidFill>
                  <a:ln w="9525">
                    <a:noFill/>
                    <a:miter lim="800000"/>
                    <a:headEnd/>
                    <a:tailEnd/>
                  </a:ln>
                </p:spPr>
                <p:txBody>
                  <a:bodyPr/>
                  <a:lstStyle/>
                  <a:p>
                    <a:endParaRPr lang="en-US" sz="2000"/>
                  </a:p>
                </p:txBody>
              </p:sp>
              <p:sp>
                <p:nvSpPr>
                  <p:cNvPr id="581634" name="Rectangle 2"/>
                  <p:cNvSpPr>
                    <a:spLocks noChangeArrowheads="1"/>
                  </p:cNvSpPr>
                  <p:nvPr/>
                </p:nvSpPr>
                <p:spPr bwMode="auto">
                  <a:xfrm>
                    <a:off x="2498" y="2826"/>
                    <a:ext cx="99" cy="18"/>
                  </a:xfrm>
                  <a:prstGeom prst="rect">
                    <a:avLst/>
                  </a:prstGeom>
                  <a:solidFill>
                    <a:srgbClr val="444444"/>
                  </a:solidFill>
                  <a:ln w="9525">
                    <a:noFill/>
                    <a:miter lim="800000"/>
                    <a:headEnd/>
                    <a:tailEnd/>
                  </a:ln>
                </p:spPr>
                <p:txBody>
                  <a:bodyPr/>
                  <a:lstStyle/>
                  <a:p>
                    <a:endParaRPr lang="en-US" sz="2000"/>
                  </a:p>
                </p:txBody>
              </p:sp>
              <p:sp>
                <p:nvSpPr>
                  <p:cNvPr id="581635" name="Rectangle 3"/>
                  <p:cNvSpPr>
                    <a:spLocks noChangeArrowheads="1"/>
                  </p:cNvSpPr>
                  <p:nvPr/>
                </p:nvSpPr>
                <p:spPr bwMode="auto">
                  <a:xfrm>
                    <a:off x="2498" y="2826"/>
                    <a:ext cx="99" cy="19"/>
                  </a:xfrm>
                  <a:prstGeom prst="rect">
                    <a:avLst/>
                  </a:prstGeom>
                  <a:solidFill>
                    <a:srgbClr val="444444"/>
                  </a:solidFill>
                  <a:ln w="9525">
                    <a:noFill/>
                    <a:miter lim="800000"/>
                    <a:headEnd/>
                    <a:tailEnd/>
                  </a:ln>
                </p:spPr>
                <p:txBody>
                  <a:bodyPr/>
                  <a:lstStyle/>
                  <a:p>
                    <a:endParaRPr lang="en-US" sz="2000"/>
                  </a:p>
                </p:txBody>
              </p:sp>
              <p:sp>
                <p:nvSpPr>
                  <p:cNvPr id="581636" name="Rectangle 4"/>
                  <p:cNvSpPr>
                    <a:spLocks noChangeArrowheads="1"/>
                  </p:cNvSpPr>
                  <p:nvPr/>
                </p:nvSpPr>
                <p:spPr bwMode="auto">
                  <a:xfrm>
                    <a:off x="2498" y="2827"/>
                    <a:ext cx="99" cy="19"/>
                  </a:xfrm>
                  <a:prstGeom prst="rect">
                    <a:avLst/>
                  </a:prstGeom>
                  <a:solidFill>
                    <a:srgbClr val="444444"/>
                  </a:solidFill>
                  <a:ln w="9525">
                    <a:noFill/>
                    <a:miter lim="800000"/>
                    <a:headEnd/>
                    <a:tailEnd/>
                  </a:ln>
                </p:spPr>
                <p:txBody>
                  <a:bodyPr/>
                  <a:lstStyle/>
                  <a:p>
                    <a:endParaRPr lang="en-US" sz="2000"/>
                  </a:p>
                </p:txBody>
              </p:sp>
              <p:sp>
                <p:nvSpPr>
                  <p:cNvPr id="581637" name="Rectangle 5"/>
                  <p:cNvSpPr>
                    <a:spLocks noChangeArrowheads="1"/>
                  </p:cNvSpPr>
                  <p:nvPr/>
                </p:nvSpPr>
                <p:spPr bwMode="auto">
                  <a:xfrm>
                    <a:off x="2498" y="2828"/>
                    <a:ext cx="99" cy="18"/>
                  </a:xfrm>
                  <a:prstGeom prst="rect">
                    <a:avLst/>
                  </a:prstGeom>
                  <a:solidFill>
                    <a:srgbClr val="444444"/>
                  </a:solidFill>
                  <a:ln w="9525">
                    <a:noFill/>
                    <a:miter lim="800000"/>
                    <a:headEnd/>
                    <a:tailEnd/>
                  </a:ln>
                </p:spPr>
                <p:txBody>
                  <a:bodyPr/>
                  <a:lstStyle/>
                  <a:p>
                    <a:endParaRPr lang="en-US" sz="2000"/>
                  </a:p>
                </p:txBody>
              </p:sp>
              <p:sp>
                <p:nvSpPr>
                  <p:cNvPr id="581638" name="Rectangle 6"/>
                  <p:cNvSpPr>
                    <a:spLocks noChangeArrowheads="1"/>
                  </p:cNvSpPr>
                  <p:nvPr/>
                </p:nvSpPr>
                <p:spPr bwMode="auto">
                  <a:xfrm>
                    <a:off x="2498" y="2829"/>
                    <a:ext cx="99" cy="17"/>
                  </a:xfrm>
                  <a:prstGeom prst="rect">
                    <a:avLst/>
                  </a:prstGeom>
                  <a:solidFill>
                    <a:srgbClr val="444444"/>
                  </a:solidFill>
                  <a:ln w="9525">
                    <a:noFill/>
                    <a:miter lim="800000"/>
                    <a:headEnd/>
                    <a:tailEnd/>
                  </a:ln>
                </p:spPr>
                <p:txBody>
                  <a:bodyPr/>
                  <a:lstStyle/>
                  <a:p>
                    <a:endParaRPr lang="en-US" sz="2000"/>
                  </a:p>
                </p:txBody>
              </p:sp>
              <p:sp>
                <p:nvSpPr>
                  <p:cNvPr id="581639" name="Rectangle 7"/>
                  <p:cNvSpPr>
                    <a:spLocks noChangeArrowheads="1"/>
                  </p:cNvSpPr>
                  <p:nvPr/>
                </p:nvSpPr>
                <p:spPr bwMode="auto">
                  <a:xfrm>
                    <a:off x="2498" y="2829"/>
                    <a:ext cx="99" cy="18"/>
                  </a:xfrm>
                  <a:prstGeom prst="rect">
                    <a:avLst/>
                  </a:prstGeom>
                  <a:solidFill>
                    <a:srgbClr val="444444"/>
                  </a:solidFill>
                  <a:ln w="9525">
                    <a:noFill/>
                    <a:miter lim="800000"/>
                    <a:headEnd/>
                    <a:tailEnd/>
                  </a:ln>
                </p:spPr>
                <p:txBody>
                  <a:bodyPr/>
                  <a:lstStyle/>
                  <a:p>
                    <a:endParaRPr lang="en-US" sz="2000"/>
                  </a:p>
                </p:txBody>
              </p:sp>
              <p:sp>
                <p:nvSpPr>
                  <p:cNvPr id="581640" name="Rectangle 8"/>
                  <p:cNvSpPr>
                    <a:spLocks noChangeArrowheads="1"/>
                  </p:cNvSpPr>
                  <p:nvPr/>
                </p:nvSpPr>
                <p:spPr bwMode="auto">
                  <a:xfrm>
                    <a:off x="2498" y="2831"/>
                    <a:ext cx="99" cy="17"/>
                  </a:xfrm>
                  <a:prstGeom prst="rect">
                    <a:avLst/>
                  </a:prstGeom>
                  <a:solidFill>
                    <a:srgbClr val="6E6E6E"/>
                  </a:solidFill>
                  <a:ln w="9525">
                    <a:noFill/>
                    <a:miter lim="800000"/>
                    <a:headEnd/>
                    <a:tailEnd/>
                  </a:ln>
                </p:spPr>
                <p:txBody>
                  <a:bodyPr/>
                  <a:lstStyle/>
                  <a:p>
                    <a:endParaRPr lang="en-US" sz="2000"/>
                  </a:p>
                </p:txBody>
              </p:sp>
              <p:sp>
                <p:nvSpPr>
                  <p:cNvPr id="581641" name="Rectangle 9"/>
                  <p:cNvSpPr>
                    <a:spLocks noChangeArrowheads="1"/>
                  </p:cNvSpPr>
                  <p:nvPr/>
                </p:nvSpPr>
                <p:spPr bwMode="auto">
                  <a:xfrm>
                    <a:off x="2498" y="2831"/>
                    <a:ext cx="99" cy="17"/>
                  </a:xfrm>
                  <a:prstGeom prst="rect">
                    <a:avLst/>
                  </a:prstGeom>
                  <a:solidFill>
                    <a:srgbClr val="6E6E6E"/>
                  </a:solidFill>
                  <a:ln w="9525">
                    <a:noFill/>
                    <a:miter lim="800000"/>
                    <a:headEnd/>
                    <a:tailEnd/>
                  </a:ln>
                </p:spPr>
                <p:txBody>
                  <a:bodyPr/>
                  <a:lstStyle/>
                  <a:p>
                    <a:endParaRPr lang="en-US" sz="2000"/>
                  </a:p>
                </p:txBody>
              </p:sp>
              <p:sp>
                <p:nvSpPr>
                  <p:cNvPr id="581642" name="Rectangle 10"/>
                  <p:cNvSpPr>
                    <a:spLocks noChangeArrowheads="1"/>
                  </p:cNvSpPr>
                  <p:nvPr/>
                </p:nvSpPr>
                <p:spPr bwMode="auto">
                  <a:xfrm>
                    <a:off x="2498" y="2832"/>
                    <a:ext cx="99" cy="16"/>
                  </a:xfrm>
                  <a:prstGeom prst="rect">
                    <a:avLst/>
                  </a:prstGeom>
                  <a:solidFill>
                    <a:srgbClr val="6E6E6E"/>
                  </a:solidFill>
                  <a:ln w="9525">
                    <a:noFill/>
                    <a:miter lim="800000"/>
                    <a:headEnd/>
                    <a:tailEnd/>
                  </a:ln>
                </p:spPr>
                <p:txBody>
                  <a:bodyPr/>
                  <a:lstStyle/>
                  <a:p>
                    <a:endParaRPr lang="en-US" sz="2000"/>
                  </a:p>
                </p:txBody>
              </p:sp>
              <p:sp>
                <p:nvSpPr>
                  <p:cNvPr id="581643" name="Rectangle 11"/>
                  <p:cNvSpPr>
                    <a:spLocks noChangeArrowheads="1"/>
                  </p:cNvSpPr>
                  <p:nvPr/>
                </p:nvSpPr>
                <p:spPr bwMode="auto">
                  <a:xfrm>
                    <a:off x="2498" y="2832"/>
                    <a:ext cx="99" cy="17"/>
                  </a:xfrm>
                  <a:prstGeom prst="rect">
                    <a:avLst/>
                  </a:prstGeom>
                  <a:solidFill>
                    <a:srgbClr val="6E6E6E"/>
                  </a:solidFill>
                  <a:ln w="9525">
                    <a:noFill/>
                    <a:miter lim="800000"/>
                    <a:headEnd/>
                    <a:tailEnd/>
                  </a:ln>
                </p:spPr>
                <p:txBody>
                  <a:bodyPr/>
                  <a:lstStyle/>
                  <a:p>
                    <a:endParaRPr lang="en-US" sz="2000"/>
                  </a:p>
                </p:txBody>
              </p:sp>
              <p:sp>
                <p:nvSpPr>
                  <p:cNvPr id="581644" name="Rectangle 12"/>
                  <p:cNvSpPr>
                    <a:spLocks noChangeArrowheads="1"/>
                  </p:cNvSpPr>
                  <p:nvPr/>
                </p:nvSpPr>
                <p:spPr bwMode="auto">
                  <a:xfrm>
                    <a:off x="2498" y="2832"/>
                    <a:ext cx="99" cy="17"/>
                  </a:xfrm>
                  <a:prstGeom prst="rect">
                    <a:avLst/>
                  </a:prstGeom>
                  <a:solidFill>
                    <a:srgbClr val="6E6E6E"/>
                  </a:solidFill>
                  <a:ln w="9525">
                    <a:noFill/>
                    <a:miter lim="800000"/>
                    <a:headEnd/>
                    <a:tailEnd/>
                  </a:ln>
                </p:spPr>
                <p:txBody>
                  <a:bodyPr/>
                  <a:lstStyle/>
                  <a:p>
                    <a:endParaRPr lang="en-US" sz="2000"/>
                  </a:p>
                </p:txBody>
              </p:sp>
              <p:sp>
                <p:nvSpPr>
                  <p:cNvPr id="581645" name="Rectangle 13"/>
                  <p:cNvSpPr>
                    <a:spLocks noChangeArrowheads="1"/>
                  </p:cNvSpPr>
                  <p:nvPr/>
                </p:nvSpPr>
                <p:spPr bwMode="auto">
                  <a:xfrm>
                    <a:off x="2498" y="2833"/>
                    <a:ext cx="99" cy="17"/>
                  </a:xfrm>
                  <a:prstGeom prst="rect">
                    <a:avLst/>
                  </a:prstGeom>
                  <a:solidFill>
                    <a:srgbClr val="6E6E6E"/>
                  </a:solidFill>
                  <a:ln w="9525">
                    <a:noFill/>
                    <a:miter lim="800000"/>
                    <a:headEnd/>
                    <a:tailEnd/>
                  </a:ln>
                </p:spPr>
                <p:txBody>
                  <a:bodyPr/>
                  <a:lstStyle/>
                  <a:p>
                    <a:endParaRPr lang="en-US" sz="2000"/>
                  </a:p>
                </p:txBody>
              </p:sp>
              <p:sp>
                <p:nvSpPr>
                  <p:cNvPr id="581646" name="Rectangle 14"/>
                  <p:cNvSpPr>
                    <a:spLocks noChangeArrowheads="1"/>
                  </p:cNvSpPr>
                  <p:nvPr/>
                </p:nvSpPr>
                <p:spPr bwMode="auto">
                  <a:xfrm>
                    <a:off x="2498" y="2834"/>
                    <a:ext cx="99" cy="17"/>
                  </a:xfrm>
                  <a:prstGeom prst="rect">
                    <a:avLst/>
                  </a:prstGeom>
                  <a:solidFill>
                    <a:srgbClr val="6E6E6E"/>
                  </a:solidFill>
                  <a:ln w="9525">
                    <a:noFill/>
                    <a:miter lim="800000"/>
                    <a:headEnd/>
                    <a:tailEnd/>
                  </a:ln>
                </p:spPr>
                <p:txBody>
                  <a:bodyPr/>
                  <a:lstStyle/>
                  <a:p>
                    <a:endParaRPr lang="en-US" sz="2000"/>
                  </a:p>
                </p:txBody>
              </p:sp>
              <p:sp>
                <p:nvSpPr>
                  <p:cNvPr id="581647" name="Rectangle 15"/>
                  <p:cNvSpPr>
                    <a:spLocks noChangeArrowheads="1"/>
                  </p:cNvSpPr>
                  <p:nvPr/>
                </p:nvSpPr>
                <p:spPr bwMode="auto">
                  <a:xfrm>
                    <a:off x="2498" y="2835"/>
                    <a:ext cx="99" cy="17"/>
                  </a:xfrm>
                  <a:prstGeom prst="rect">
                    <a:avLst/>
                  </a:prstGeom>
                  <a:solidFill>
                    <a:srgbClr val="6E6E6E"/>
                  </a:solidFill>
                  <a:ln w="9525">
                    <a:noFill/>
                    <a:miter lim="800000"/>
                    <a:headEnd/>
                    <a:tailEnd/>
                  </a:ln>
                </p:spPr>
                <p:txBody>
                  <a:bodyPr/>
                  <a:lstStyle/>
                  <a:p>
                    <a:endParaRPr lang="en-US" sz="2000"/>
                  </a:p>
                </p:txBody>
              </p:sp>
              <p:sp>
                <p:nvSpPr>
                  <p:cNvPr id="581648" name="Rectangle 16"/>
                  <p:cNvSpPr>
                    <a:spLocks noChangeArrowheads="1"/>
                  </p:cNvSpPr>
                  <p:nvPr/>
                </p:nvSpPr>
                <p:spPr bwMode="auto">
                  <a:xfrm>
                    <a:off x="2498" y="2835"/>
                    <a:ext cx="99" cy="17"/>
                  </a:xfrm>
                  <a:prstGeom prst="rect">
                    <a:avLst/>
                  </a:prstGeom>
                  <a:solidFill>
                    <a:srgbClr val="6E6E6E"/>
                  </a:solidFill>
                  <a:ln w="9525">
                    <a:noFill/>
                    <a:miter lim="800000"/>
                    <a:headEnd/>
                    <a:tailEnd/>
                  </a:ln>
                </p:spPr>
                <p:txBody>
                  <a:bodyPr/>
                  <a:lstStyle/>
                  <a:p>
                    <a:endParaRPr lang="en-US" sz="2000"/>
                  </a:p>
                </p:txBody>
              </p:sp>
              <p:sp>
                <p:nvSpPr>
                  <p:cNvPr id="581649" name="Rectangle 17"/>
                  <p:cNvSpPr>
                    <a:spLocks noChangeArrowheads="1"/>
                  </p:cNvSpPr>
                  <p:nvPr/>
                </p:nvSpPr>
                <p:spPr bwMode="auto">
                  <a:xfrm>
                    <a:off x="2498" y="2836"/>
                    <a:ext cx="99" cy="17"/>
                  </a:xfrm>
                  <a:prstGeom prst="rect">
                    <a:avLst/>
                  </a:prstGeom>
                  <a:solidFill>
                    <a:srgbClr val="6E6E6E"/>
                  </a:solidFill>
                  <a:ln w="9525">
                    <a:noFill/>
                    <a:miter lim="800000"/>
                    <a:headEnd/>
                    <a:tailEnd/>
                  </a:ln>
                </p:spPr>
                <p:txBody>
                  <a:bodyPr/>
                  <a:lstStyle/>
                  <a:p>
                    <a:endParaRPr lang="en-US" sz="2000"/>
                  </a:p>
                </p:txBody>
              </p:sp>
              <p:sp>
                <p:nvSpPr>
                  <p:cNvPr id="581650" name="Rectangle 18"/>
                  <p:cNvSpPr>
                    <a:spLocks noChangeArrowheads="1"/>
                  </p:cNvSpPr>
                  <p:nvPr/>
                </p:nvSpPr>
                <p:spPr bwMode="auto">
                  <a:xfrm>
                    <a:off x="2498" y="2837"/>
                    <a:ext cx="99" cy="17"/>
                  </a:xfrm>
                  <a:prstGeom prst="rect">
                    <a:avLst/>
                  </a:prstGeom>
                  <a:solidFill>
                    <a:srgbClr val="6E6E6E"/>
                  </a:solidFill>
                  <a:ln w="9525">
                    <a:noFill/>
                    <a:miter lim="800000"/>
                    <a:headEnd/>
                    <a:tailEnd/>
                  </a:ln>
                </p:spPr>
                <p:txBody>
                  <a:bodyPr/>
                  <a:lstStyle/>
                  <a:p>
                    <a:endParaRPr lang="en-US" sz="2000"/>
                  </a:p>
                </p:txBody>
              </p:sp>
              <p:sp>
                <p:nvSpPr>
                  <p:cNvPr id="581651" name="Rectangle 19"/>
                  <p:cNvSpPr>
                    <a:spLocks noChangeArrowheads="1"/>
                  </p:cNvSpPr>
                  <p:nvPr/>
                </p:nvSpPr>
                <p:spPr bwMode="auto">
                  <a:xfrm>
                    <a:off x="2498" y="2837"/>
                    <a:ext cx="99" cy="17"/>
                  </a:xfrm>
                  <a:prstGeom prst="rect">
                    <a:avLst/>
                  </a:prstGeom>
                  <a:solidFill>
                    <a:srgbClr val="6E6E6E"/>
                  </a:solidFill>
                  <a:ln w="9525">
                    <a:noFill/>
                    <a:miter lim="800000"/>
                    <a:headEnd/>
                    <a:tailEnd/>
                  </a:ln>
                </p:spPr>
                <p:txBody>
                  <a:bodyPr/>
                  <a:lstStyle/>
                  <a:p>
                    <a:endParaRPr lang="en-US" sz="2000"/>
                  </a:p>
                </p:txBody>
              </p:sp>
              <p:sp>
                <p:nvSpPr>
                  <p:cNvPr id="581652" name="Rectangle 20"/>
                  <p:cNvSpPr>
                    <a:spLocks noChangeArrowheads="1"/>
                  </p:cNvSpPr>
                  <p:nvPr/>
                </p:nvSpPr>
                <p:spPr bwMode="auto">
                  <a:xfrm>
                    <a:off x="2498" y="2838"/>
                    <a:ext cx="99" cy="16"/>
                  </a:xfrm>
                  <a:prstGeom prst="rect">
                    <a:avLst/>
                  </a:prstGeom>
                  <a:solidFill>
                    <a:srgbClr val="6E6E6E"/>
                  </a:solidFill>
                  <a:ln w="9525">
                    <a:noFill/>
                    <a:miter lim="800000"/>
                    <a:headEnd/>
                    <a:tailEnd/>
                  </a:ln>
                </p:spPr>
                <p:txBody>
                  <a:bodyPr/>
                  <a:lstStyle/>
                  <a:p>
                    <a:endParaRPr lang="en-US" sz="2000"/>
                  </a:p>
                </p:txBody>
              </p:sp>
              <p:sp>
                <p:nvSpPr>
                  <p:cNvPr id="581653" name="Rectangle 21"/>
                  <p:cNvSpPr>
                    <a:spLocks noChangeArrowheads="1"/>
                  </p:cNvSpPr>
                  <p:nvPr/>
                </p:nvSpPr>
                <p:spPr bwMode="auto">
                  <a:xfrm>
                    <a:off x="2498" y="2838"/>
                    <a:ext cx="99" cy="17"/>
                  </a:xfrm>
                  <a:prstGeom prst="rect">
                    <a:avLst/>
                  </a:prstGeom>
                  <a:solidFill>
                    <a:srgbClr val="6E6E6E"/>
                  </a:solidFill>
                  <a:ln w="9525">
                    <a:noFill/>
                    <a:miter lim="800000"/>
                    <a:headEnd/>
                    <a:tailEnd/>
                  </a:ln>
                </p:spPr>
                <p:txBody>
                  <a:bodyPr/>
                  <a:lstStyle/>
                  <a:p>
                    <a:endParaRPr lang="en-US" sz="2000"/>
                  </a:p>
                </p:txBody>
              </p:sp>
              <p:sp>
                <p:nvSpPr>
                  <p:cNvPr id="581654" name="Rectangle 22"/>
                  <p:cNvSpPr>
                    <a:spLocks noChangeArrowheads="1"/>
                  </p:cNvSpPr>
                  <p:nvPr/>
                </p:nvSpPr>
                <p:spPr bwMode="auto">
                  <a:xfrm>
                    <a:off x="2498" y="2839"/>
                    <a:ext cx="99" cy="16"/>
                  </a:xfrm>
                  <a:prstGeom prst="rect">
                    <a:avLst/>
                  </a:prstGeom>
                  <a:solidFill>
                    <a:srgbClr val="6E6E6E"/>
                  </a:solidFill>
                  <a:ln w="9525">
                    <a:noFill/>
                    <a:miter lim="800000"/>
                    <a:headEnd/>
                    <a:tailEnd/>
                  </a:ln>
                </p:spPr>
                <p:txBody>
                  <a:bodyPr/>
                  <a:lstStyle/>
                  <a:p>
                    <a:endParaRPr lang="en-US" sz="2000"/>
                  </a:p>
                </p:txBody>
              </p:sp>
              <p:sp>
                <p:nvSpPr>
                  <p:cNvPr id="581655" name="Rectangle 23"/>
                  <p:cNvSpPr>
                    <a:spLocks noChangeArrowheads="1"/>
                  </p:cNvSpPr>
                  <p:nvPr/>
                </p:nvSpPr>
                <p:spPr bwMode="auto">
                  <a:xfrm>
                    <a:off x="2498" y="2839"/>
                    <a:ext cx="99" cy="17"/>
                  </a:xfrm>
                  <a:prstGeom prst="rect">
                    <a:avLst/>
                  </a:prstGeom>
                  <a:solidFill>
                    <a:srgbClr val="6E6E6E"/>
                  </a:solidFill>
                  <a:ln w="9525">
                    <a:noFill/>
                    <a:miter lim="800000"/>
                    <a:headEnd/>
                    <a:tailEnd/>
                  </a:ln>
                </p:spPr>
                <p:txBody>
                  <a:bodyPr/>
                  <a:lstStyle/>
                  <a:p>
                    <a:endParaRPr lang="en-US" sz="2000"/>
                  </a:p>
                </p:txBody>
              </p:sp>
              <p:sp>
                <p:nvSpPr>
                  <p:cNvPr id="581656" name="Rectangle 24"/>
                  <p:cNvSpPr>
                    <a:spLocks noChangeArrowheads="1"/>
                  </p:cNvSpPr>
                  <p:nvPr/>
                </p:nvSpPr>
                <p:spPr bwMode="auto">
                  <a:xfrm>
                    <a:off x="2498" y="2840"/>
                    <a:ext cx="99" cy="16"/>
                  </a:xfrm>
                  <a:prstGeom prst="rect">
                    <a:avLst/>
                  </a:prstGeom>
                  <a:solidFill>
                    <a:srgbClr val="6E6E6E"/>
                  </a:solidFill>
                  <a:ln w="9525">
                    <a:noFill/>
                    <a:miter lim="800000"/>
                    <a:headEnd/>
                    <a:tailEnd/>
                  </a:ln>
                </p:spPr>
                <p:txBody>
                  <a:bodyPr/>
                  <a:lstStyle/>
                  <a:p>
                    <a:endParaRPr lang="en-US" sz="2000"/>
                  </a:p>
                </p:txBody>
              </p:sp>
              <p:sp>
                <p:nvSpPr>
                  <p:cNvPr id="581657" name="Rectangle 25"/>
                  <p:cNvSpPr>
                    <a:spLocks noChangeArrowheads="1"/>
                  </p:cNvSpPr>
                  <p:nvPr/>
                </p:nvSpPr>
                <p:spPr bwMode="auto">
                  <a:xfrm>
                    <a:off x="2498" y="2840"/>
                    <a:ext cx="99" cy="16"/>
                  </a:xfrm>
                  <a:prstGeom prst="rect">
                    <a:avLst/>
                  </a:prstGeom>
                  <a:solidFill>
                    <a:srgbClr val="6E6E6E"/>
                  </a:solidFill>
                  <a:ln w="9525">
                    <a:noFill/>
                    <a:miter lim="800000"/>
                    <a:headEnd/>
                    <a:tailEnd/>
                  </a:ln>
                </p:spPr>
                <p:txBody>
                  <a:bodyPr/>
                  <a:lstStyle/>
                  <a:p>
                    <a:endParaRPr lang="en-US" sz="2000"/>
                  </a:p>
                </p:txBody>
              </p:sp>
              <p:sp>
                <p:nvSpPr>
                  <p:cNvPr id="581658" name="Rectangle 26"/>
                  <p:cNvSpPr>
                    <a:spLocks noChangeArrowheads="1"/>
                  </p:cNvSpPr>
                  <p:nvPr/>
                </p:nvSpPr>
                <p:spPr bwMode="auto">
                  <a:xfrm>
                    <a:off x="2498" y="2841"/>
                    <a:ext cx="99" cy="16"/>
                  </a:xfrm>
                  <a:prstGeom prst="rect">
                    <a:avLst/>
                  </a:prstGeom>
                  <a:solidFill>
                    <a:srgbClr val="6E6E6E"/>
                  </a:solidFill>
                  <a:ln w="9525">
                    <a:noFill/>
                    <a:miter lim="800000"/>
                    <a:headEnd/>
                    <a:tailEnd/>
                  </a:ln>
                </p:spPr>
                <p:txBody>
                  <a:bodyPr/>
                  <a:lstStyle/>
                  <a:p>
                    <a:endParaRPr lang="en-US" sz="2000"/>
                  </a:p>
                </p:txBody>
              </p:sp>
              <p:sp>
                <p:nvSpPr>
                  <p:cNvPr id="581659" name="Rectangle 27"/>
                  <p:cNvSpPr>
                    <a:spLocks noChangeArrowheads="1"/>
                  </p:cNvSpPr>
                  <p:nvPr/>
                </p:nvSpPr>
                <p:spPr bwMode="auto">
                  <a:xfrm>
                    <a:off x="2498" y="2841"/>
                    <a:ext cx="99" cy="17"/>
                  </a:xfrm>
                  <a:prstGeom prst="rect">
                    <a:avLst/>
                  </a:prstGeom>
                  <a:solidFill>
                    <a:srgbClr val="6E6E6E"/>
                  </a:solidFill>
                  <a:ln w="9525">
                    <a:noFill/>
                    <a:miter lim="800000"/>
                    <a:headEnd/>
                    <a:tailEnd/>
                  </a:ln>
                </p:spPr>
                <p:txBody>
                  <a:bodyPr/>
                  <a:lstStyle/>
                  <a:p>
                    <a:endParaRPr lang="en-US" sz="2000"/>
                  </a:p>
                </p:txBody>
              </p:sp>
              <p:sp>
                <p:nvSpPr>
                  <p:cNvPr id="581660" name="Rectangle 28"/>
                  <p:cNvSpPr>
                    <a:spLocks noChangeArrowheads="1"/>
                  </p:cNvSpPr>
                  <p:nvPr/>
                </p:nvSpPr>
                <p:spPr bwMode="auto">
                  <a:xfrm>
                    <a:off x="2498" y="2842"/>
                    <a:ext cx="99" cy="17"/>
                  </a:xfrm>
                  <a:prstGeom prst="rect">
                    <a:avLst/>
                  </a:prstGeom>
                  <a:solidFill>
                    <a:srgbClr val="6E6E6E"/>
                  </a:solidFill>
                  <a:ln w="9525">
                    <a:noFill/>
                    <a:miter lim="800000"/>
                    <a:headEnd/>
                    <a:tailEnd/>
                  </a:ln>
                </p:spPr>
                <p:txBody>
                  <a:bodyPr/>
                  <a:lstStyle/>
                  <a:p>
                    <a:endParaRPr lang="en-US" sz="2000"/>
                  </a:p>
                </p:txBody>
              </p:sp>
              <p:sp>
                <p:nvSpPr>
                  <p:cNvPr id="581661" name="Rectangle 29"/>
                  <p:cNvSpPr>
                    <a:spLocks noChangeArrowheads="1"/>
                  </p:cNvSpPr>
                  <p:nvPr/>
                </p:nvSpPr>
                <p:spPr bwMode="auto">
                  <a:xfrm>
                    <a:off x="2498" y="2842"/>
                    <a:ext cx="99" cy="17"/>
                  </a:xfrm>
                  <a:prstGeom prst="rect">
                    <a:avLst/>
                  </a:prstGeom>
                  <a:solidFill>
                    <a:srgbClr val="6E6E6E"/>
                  </a:solidFill>
                  <a:ln w="9525">
                    <a:noFill/>
                    <a:miter lim="800000"/>
                    <a:headEnd/>
                    <a:tailEnd/>
                  </a:ln>
                </p:spPr>
                <p:txBody>
                  <a:bodyPr/>
                  <a:lstStyle/>
                  <a:p>
                    <a:endParaRPr lang="en-US" sz="2000"/>
                  </a:p>
                </p:txBody>
              </p:sp>
              <p:sp>
                <p:nvSpPr>
                  <p:cNvPr id="581662" name="Rectangle 30"/>
                  <p:cNvSpPr>
                    <a:spLocks noChangeArrowheads="1"/>
                  </p:cNvSpPr>
                  <p:nvPr/>
                </p:nvSpPr>
                <p:spPr bwMode="auto">
                  <a:xfrm>
                    <a:off x="2498" y="2843"/>
                    <a:ext cx="99" cy="16"/>
                  </a:xfrm>
                  <a:prstGeom prst="rect">
                    <a:avLst/>
                  </a:prstGeom>
                  <a:solidFill>
                    <a:srgbClr val="6E6E6E"/>
                  </a:solidFill>
                  <a:ln w="9525">
                    <a:noFill/>
                    <a:miter lim="800000"/>
                    <a:headEnd/>
                    <a:tailEnd/>
                  </a:ln>
                </p:spPr>
                <p:txBody>
                  <a:bodyPr/>
                  <a:lstStyle/>
                  <a:p>
                    <a:endParaRPr lang="en-US" sz="2000"/>
                  </a:p>
                </p:txBody>
              </p:sp>
              <p:sp>
                <p:nvSpPr>
                  <p:cNvPr id="581663" name="Rectangle 31"/>
                  <p:cNvSpPr>
                    <a:spLocks noChangeArrowheads="1"/>
                  </p:cNvSpPr>
                  <p:nvPr/>
                </p:nvSpPr>
                <p:spPr bwMode="auto">
                  <a:xfrm>
                    <a:off x="2498" y="2844"/>
                    <a:ext cx="99" cy="16"/>
                  </a:xfrm>
                  <a:prstGeom prst="rect">
                    <a:avLst/>
                  </a:prstGeom>
                  <a:solidFill>
                    <a:srgbClr val="6E6E6E"/>
                  </a:solidFill>
                  <a:ln w="9525">
                    <a:noFill/>
                    <a:miter lim="800000"/>
                    <a:headEnd/>
                    <a:tailEnd/>
                  </a:ln>
                </p:spPr>
                <p:txBody>
                  <a:bodyPr/>
                  <a:lstStyle/>
                  <a:p>
                    <a:endParaRPr lang="en-US" sz="2000"/>
                  </a:p>
                </p:txBody>
              </p:sp>
              <p:sp>
                <p:nvSpPr>
                  <p:cNvPr id="581664" name="Rectangle 32"/>
                  <p:cNvSpPr>
                    <a:spLocks noChangeArrowheads="1"/>
                  </p:cNvSpPr>
                  <p:nvPr/>
                </p:nvSpPr>
                <p:spPr bwMode="auto">
                  <a:xfrm>
                    <a:off x="2498" y="2845"/>
                    <a:ext cx="99" cy="15"/>
                  </a:xfrm>
                  <a:prstGeom prst="rect">
                    <a:avLst/>
                  </a:prstGeom>
                  <a:solidFill>
                    <a:srgbClr val="797979"/>
                  </a:solidFill>
                  <a:ln w="9525">
                    <a:noFill/>
                    <a:miter lim="800000"/>
                    <a:headEnd/>
                    <a:tailEnd/>
                  </a:ln>
                </p:spPr>
                <p:txBody>
                  <a:bodyPr/>
                  <a:lstStyle/>
                  <a:p>
                    <a:endParaRPr lang="en-US" sz="2000"/>
                  </a:p>
                </p:txBody>
              </p:sp>
              <p:sp>
                <p:nvSpPr>
                  <p:cNvPr id="581665" name="Rectangle 33"/>
                  <p:cNvSpPr>
                    <a:spLocks noChangeArrowheads="1"/>
                  </p:cNvSpPr>
                  <p:nvPr/>
                </p:nvSpPr>
                <p:spPr bwMode="auto">
                  <a:xfrm>
                    <a:off x="2498" y="2846"/>
                    <a:ext cx="99" cy="15"/>
                  </a:xfrm>
                  <a:prstGeom prst="rect">
                    <a:avLst/>
                  </a:prstGeom>
                  <a:solidFill>
                    <a:srgbClr val="797979"/>
                  </a:solidFill>
                  <a:ln w="9525">
                    <a:noFill/>
                    <a:miter lim="800000"/>
                    <a:headEnd/>
                    <a:tailEnd/>
                  </a:ln>
                </p:spPr>
                <p:txBody>
                  <a:bodyPr/>
                  <a:lstStyle/>
                  <a:p>
                    <a:endParaRPr lang="en-US" sz="2000"/>
                  </a:p>
                </p:txBody>
              </p:sp>
              <p:sp>
                <p:nvSpPr>
                  <p:cNvPr id="581666" name="Rectangle 34"/>
                  <p:cNvSpPr>
                    <a:spLocks noChangeArrowheads="1"/>
                  </p:cNvSpPr>
                  <p:nvPr/>
                </p:nvSpPr>
                <p:spPr bwMode="auto">
                  <a:xfrm>
                    <a:off x="2498" y="2846"/>
                    <a:ext cx="99" cy="15"/>
                  </a:xfrm>
                  <a:prstGeom prst="rect">
                    <a:avLst/>
                  </a:prstGeom>
                  <a:solidFill>
                    <a:srgbClr val="797979"/>
                  </a:solidFill>
                  <a:ln w="9525">
                    <a:noFill/>
                    <a:miter lim="800000"/>
                    <a:headEnd/>
                    <a:tailEnd/>
                  </a:ln>
                </p:spPr>
                <p:txBody>
                  <a:bodyPr/>
                  <a:lstStyle/>
                  <a:p>
                    <a:endParaRPr lang="en-US" sz="2000"/>
                  </a:p>
                </p:txBody>
              </p:sp>
              <p:sp>
                <p:nvSpPr>
                  <p:cNvPr id="581667" name="Rectangle 35"/>
                  <p:cNvSpPr>
                    <a:spLocks noChangeArrowheads="1"/>
                  </p:cNvSpPr>
                  <p:nvPr/>
                </p:nvSpPr>
                <p:spPr bwMode="auto">
                  <a:xfrm>
                    <a:off x="2498" y="2847"/>
                    <a:ext cx="99" cy="15"/>
                  </a:xfrm>
                  <a:prstGeom prst="rect">
                    <a:avLst/>
                  </a:prstGeom>
                  <a:solidFill>
                    <a:srgbClr val="797979"/>
                  </a:solidFill>
                  <a:ln w="9525">
                    <a:noFill/>
                    <a:miter lim="800000"/>
                    <a:headEnd/>
                    <a:tailEnd/>
                  </a:ln>
                </p:spPr>
                <p:txBody>
                  <a:bodyPr/>
                  <a:lstStyle/>
                  <a:p>
                    <a:endParaRPr lang="en-US" sz="2000"/>
                  </a:p>
                </p:txBody>
              </p:sp>
              <p:sp>
                <p:nvSpPr>
                  <p:cNvPr id="581668" name="Rectangle 36"/>
                  <p:cNvSpPr>
                    <a:spLocks noChangeArrowheads="1"/>
                  </p:cNvSpPr>
                  <p:nvPr/>
                </p:nvSpPr>
                <p:spPr bwMode="auto">
                  <a:xfrm>
                    <a:off x="2498" y="2848"/>
                    <a:ext cx="99" cy="14"/>
                  </a:xfrm>
                  <a:prstGeom prst="rect">
                    <a:avLst/>
                  </a:prstGeom>
                  <a:solidFill>
                    <a:srgbClr val="797979"/>
                  </a:solidFill>
                  <a:ln w="9525">
                    <a:noFill/>
                    <a:miter lim="800000"/>
                    <a:headEnd/>
                    <a:tailEnd/>
                  </a:ln>
                </p:spPr>
                <p:txBody>
                  <a:bodyPr/>
                  <a:lstStyle/>
                  <a:p>
                    <a:endParaRPr lang="en-US" sz="2000"/>
                  </a:p>
                </p:txBody>
              </p:sp>
              <p:sp>
                <p:nvSpPr>
                  <p:cNvPr id="581669" name="Rectangle 37"/>
                  <p:cNvSpPr>
                    <a:spLocks noChangeArrowheads="1"/>
                  </p:cNvSpPr>
                  <p:nvPr/>
                </p:nvSpPr>
                <p:spPr bwMode="auto">
                  <a:xfrm>
                    <a:off x="2498" y="2848"/>
                    <a:ext cx="99" cy="15"/>
                  </a:xfrm>
                  <a:prstGeom prst="rect">
                    <a:avLst/>
                  </a:prstGeom>
                  <a:solidFill>
                    <a:srgbClr val="797979"/>
                  </a:solidFill>
                  <a:ln w="9525">
                    <a:noFill/>
                    <a:miter lim="800000"/>
                    <a:headEnd/>
                    <a:tailEnd/>
                  </a:ln>
                </p:spPr>
                <p:txBody>
                  <a:bodyPr/>
                  <a:lstStyle/>
                  <a:p>
                    <a:endParaRPr lang="en-US" sz="2000"/>
                  </a:p>
                </p:txBody>
              </p:sp>
              <p:sp>
                <p:nvSpPr>
                  <p:cNvPr id="581670" name="Rectangle 38"/>
                  <p:cNvSpPr>
                    <a:spLocks noChangeArrowheads="1"/>
                  </p:cNvSpPr>
                  <p:nvPr/>
                </p:nvSpPr>
                <p:spPr bwMode="auto">
                  <a:xfrm>
                    <a:off x="2498" y="2848"/>
                    <a:ext cx="99" cy="16"/>
                  </a:xfrm>
                  <a:prstGeom prst="rect">
                    <a:avLst/>
                  </a:prstGeom>
                  <a:solidFill>
                    <a:srgbClr val="797979"/>
                  </a:solidFill>
                  <a:ln w="9525">
                    <a:noFill/>
                    <a:miter lim="800000"/>
                    <a:headEnd/>
                    <a:tailEnd/>
                  </a:ln>
                </p:spPr>
                <p:txBody>
                  <a:bodyPr/>
                  <a:lstStyle/>
                  <a:p>
                    <a:endParaRPr lang="en-US" sz="2000"/>
                  </a:p>
                </p:txBody>
              </p:sp>
              <p:sp>
                <p:nvSpPr>
                  <p:cNvPr id="581671" name="Rectangle 39"/>
                  <p:cNvSpPr>
                    <a:spLocks noChangeArrowheads="1"/>
                  </p:cNvSpPr>
                  <p:nvPr/>
                </p:nvSpPr>
                <p:spPr bwMode="auto">
                  <a:xfrm>
                    <a:off x="2498" y="2849"/>
                    <a:ext cx="99" cy="15"/>
                  </a:xfrm>
                  <a:prstGeom prst="rect">
                    <a:avLst/>
                  </a:prstGeom>
                  <a:solidFill>
                    <a:srgbClr val="797979"/>
                  </a:solidFill>
                  <a:ln w="9525">
                    <a:noFill/>
                    <a:miter lim="800000"/>
                    <a:headEnd/>
                    <a:tailEnd/>
                  </a:ln>
                </p:spPr>
                <p:txBody>
                  <a:bodyPr/>
                  <a:lstStyle/>
                  <a:p>
                    <a:endParaRPr lang="en-US" sz="2000"/>
                  </a:p>
                </p:txBody>
              </p:sp>
              <p:sp>
                <p:nvSpPr>
                  <p:cNvPr id="581672" name="Rectangle 40"/>
                  <p:cNvSpPr>
                    <a:spLocks noChangeArrowheads="1"/>
                  </p:cNvSpPr>
                  <p:nvPr/>
                </p:nvSpPr>
                <p:spPr bwMode="auto">
                  <a:xfrm>
                    <a:off x="2498" y="2849"/>
                    <a:ext cx="99" cy="16"/>
                  </a:xfrm>
                  <a:prstGeom prst="rect">
                    <a:avLst/>
                  </a:prstGeom>
                  <a:solidFill>
                    <a:srgbClr val="797979"/>
                  </a:solidFill>
                  <a:ln w="9525">
                    <a:noFill/>
                    <a:miter lim="800000"/>
                    <a:headEnd/>
                    <a:tailEnd/>
                  </a:ln>
                </p:spPr>
                <p:txBody>
                  <a:bodyPr/>
                  <a:lstStyle/>
                  <a:p>
                    <a:endParaRPr lang="en-US" sz="2000"/>
                  </a:p>
                </p:txBody>
              </p:sp>
              <p:sp>
                <p:nvSpPr>
                  <p:cNvPr id="581673" name="Rectangle 41"/>
                  <p:cNvSpPr>
                    <a:spLocks noChangeArrowheads="1"/>
                  </p:cNvSpPr>
                  <p:nvPr/>
                </p:nvSpPr>
                <p:spPr bwMode="auto">
                  <a:xfrm>
                    <a:off x="2498" y="2850"/>
                    <a:ext cx="99" cy="15"/>
                  </a:xfrm>
                  <a:prstGeom prst="rect">
                    <a:avLst/>
                  </a:prstGeom>
                  <a:solidFill>
                    <a:srgbClr val="797979"/>
                  </a:solidFill>
                  <a:ln w="9525">
                    <a:noFill/>
                    <a:miter lim="800000"/>
                    <a:headEnd/>
                    <a:tailEnd/>
                  </a:ln>
                </p:spPr>
                <p:txBody>
                  <a:bodyPr/>
                  <a:lstStyle/>
                  <a:p>
                    <a:endParaRPr lang="en-US" sz="2000"/>
                  </a:p>
                </p:txBody>
              </p:sp>
              <p:sp>
                <p:nvSpPr>
                  <p:cNvPr id="581674" name="Rectangle 42"/>
                  <p:cNvSpPr>
                    <a:spLocks noChangeArrowheads="1"/>
                  </p:cNvSpPr>
                  <p:nvPr/>
                </p:nvSpPr>
                <p:spPr bwMode="auto">
                  <a:xfrm>
                    <a:off x="2498" y="2851"/>
                    <a:ext cx="99" cy="15"/>
                  </a:xfrm>
                  <a:prstGeom prst="rect">
                    <a:avLst/>
                  </a:prstGeom>
                  <a:solidFill>
                    <a:srgbClr val="797979"/>
                  </a:solidFill>
                  <a:ln w="9525">
                    <a:noFill/>
                    <a:miter lim="800000"/>
                    <a:headEnd/>
                    <a:tailEnd/>
                  </a:ln>
                </p:spPr>
                <p:txBody>
                  <a:bodyPr/>
                  <a:lstStyle/>
                  <a:p>
                    <a:endParaRPr lang="en-US" sz="2000"/>
                  </a:p>
                </p:txBody>
              </p:sp>
              <p:sp>
                <p:nvSpPr>
                  <p:cNvPr id="581675" name="Rectangle 43"/>
                  <p:cNvSpPr>
                    <a:spLocks noChangeArrowheads="1"/>
                  </p:cNvSpPr>
                  <p:nvPr/>
                </p:nvSpPr>
                <p:spPr bwMode="auto">
                  <a:xfrm>
                    <a:off x="2498" y="2852"/>
                    <a:ext cx="99" cy="15"/>
                  </a:xfrm>
                  <a:prstGeom prst="rect">
                    <a:avLst/>
                  </a:prstGeom>
                  <a:solidFill>
                    <a:srgbClr val="797979"/>
                  </a:solidFill>
                  <a:ln w="9525">
                    <a:noFill/>
                    <a:miter lim="800000"/>
                    <a:headEnd/>
                    <a:tailEnd/>
                  </a:ln>
                </p:spPr>
                <p:txBody>
                  <a:bodyPr/>
                  <a:lstStyle/>
                  <a:p>
                    <a:endParaRPr lang="en-US" sz="2000"/>
                  </a:p>
                </p:txBody>
              </p:sp>
              <p:sp>
                <p:nvSpPr>
                  <p:cNvPr id="581676" name="Rectangle 44"/>
                  <p:cNvSpPr>
                    <a:spLocks noChangeArrowheads="1"/>
                  </p:cNvSpPr>
                  <p:nvPr/>
                </p:nvSpPr>
                <p:spPr bwMode="auto">
                  <a:xfrm>
                    <a:off x="2498" y="2853"/>
                    <a:ext cx="99" cy="14"/>
                  </a:xfrm>
                  <a:prstGeom prst="rect">
                    <a:avLst/>
                  </a:prstGeom>
                  <a:solidFill>
                    <a:srgbClr val="797979"/>
                  </a:solidFill>
                  <a:ln w="9525">
                    <a:noFill/>
                    <a:miter lim="800000"/>
                    <a:headEnd/>
                    <a:tailEnd/>
                  </a:ln>
                </p:spPr>
                <p:txBody>
                  <a:bodyPr/>
                  <a:lstStyle/>
                  <a:p>
                    <a:endParaRPr lang="en-US" sz="2000"/>
                  </a:p>
                </p:txBody>
              </p:sp>
              <p:sp>
                <p:nvSpPr>
                  <p:cNvPr id="581677" name="Rectangle 45"/>
                  <p:cNvSpPr>
                    <a:spLocks noChangeArrowheads="1"/>
                  </p:cNvSpPr>
                  <p:nvPr/>
                </p:nvSpPr>
                <p:spPr bwMode="auto">
                  <a:xfrm>
                    <a:off x="2498" y="2853"/>
                    <a:ext cx="99" cy="15"/>
                  </a:xfrm>
                  <a:prstGeom prst="rect">
                    <a:avLst/>
                  </a:prstGeom>
                  <a:solidFill>
                    <a:srgbClr val="797979"/>
                  </a:solidFill>
                  <a:ln w="9525">
                    <a:noFill/>
                    <a:miter lim="800000"/>
                    <a:headEnd/>
                    <a:tailEnd/>
                  </a:ln>
                </p:spPr>
                <p:txBody>
                  <a:bodyPr/>
                  <a:lstStyle/>
                  <a:p>
                    <a:endParaRPr lang="en-US" sz="2000"/>
                  </a:p>
                </p:txBody>
              </p:sp>
              <p:sp>
                <p:nvSpPr>
                  <p:cNvPr id="581678" name="Rectangle 46"/>
                  <p:cNvSpPr>
                    <a:spLocks noChangeArrowheads="1"/>
                  </p:cNvSpPr>
                  <p:nvPr/>
                </p:nvSpPr>
                <p:spPr bwMode="auto">
                  <a:xfrm>
                    <a:off x="2498" y="2854"/>
                    <a:ext cx="99" cy="14"/>
                  </a:xfrm>
                  <a:prstGeom prst="rect">
                    <a:avLst/>
                  </a:prstGeom>
                  <a:solidFill>
                    <a:srgbClr val="797979"/>
                  </a:solidFill>
                  <a:ln w="9525">
                    <a:noFill/>
                    <a:miter lim="800000"/>
                    <a:headEnd/>
                    <a:tailEnd/>
                  </a:ln>
                </p:spPr>
                <p:txBody>
                  <a:bodyPr/>
                  <a:lstStyle/>
                  <a:p>
                    <a:endParaRPr lang="en-US" sz="2000"/>
                  </a:p>
                </p:txBody>
              </p:sp>
              <p:sp>
                <p:nvSpPr>
                  <p:cNvPr id="581679" name="Rectangle 47"/>
                  <p:cNvSpPr>
                    <a:spLocks noChangeArrowheads="1"/>
                  </p:cNvSpPr>
                  <p:nvPr/>
                </p:nvSpPr>
                <p:spPr bwMode="auto">
                  <a:xfrm>
                    <a:off x="2498" y="2854"/>
                    <a:ext cx="99" cy="15"/>
                  </a:xfrm>
                  <a:prstGeom prst="rect">
                    <a:avLst/>
                  </a:prstGeom>
                  <a:solidFill>
                    <a:srgbClr val="797979"/>
                  </a:solidFill>
                  <a:ln w="9525">
                    <a:noFill/>
                    <a:miter lim="800000"/>
                    <a:headEnd/>
                    <a:tailEnd/>
                  </a:ln>
                </p:spPr>
                <p:txBody>
                  <a:bodyPr/>
                  <a:lstStyle/>
                  <a:p>
                    <a:endParaRPr lang="en-US" sz="2000"/>
                  </a:p>
                </p:txBody>
              </p:sp>
              <p:sp>
                <p:nvSpPr>
                  <p:cNvPr id="581680" name="Rectangle 48"/>
                  <p:cNvSpPr>
                    <a:spLocks noChangeArrowheads="1"/>
                  </p:cNvSpPr>
                  <p:nvPr/>
                </p:nvSpPr>
                <p:spPr bwMode="auto">
                  <a:xfrm>
                    <a:off x="2498" y="2855"/>
                    <a:ext cx="99" cy="15"/>
                  </a:xfrm>
                  <a:prstGeom prst="rect">
                    <a:avLst/>
                  </a:prstGeom>
                  <a:solidFill>
                    <a:srgbClr val="8C8C8C"/>
                  </a:solidFill>
                  <a:ln w="9525">
                    <a:noFill/>
                    <a:miter lim="800000"/>
                    <a:headEnd/>
                    <a:tailEnd/>
                  </a:ln>
                </p:spPr>
                <p:txBody>
                  <a:bodyPr/>
                  <a:lstStyle/>
                  <a:p>
                    <a:endParaRPr lang="en-US" sz="2000"/>
                  </a:p>
                </p:txBody>
              </p:sp>
              <p:sp>
                <p:nvSpPr>
                  <p:cNvPr id="581681" name="Rectangle 49"/>
                  <p:cNvSpPr>
                    <a:spLocks noChangeArrowheads="1"/>
                  </p:cNvSpPr>
                  <p:nvPr/>
                </p:nvSpPr>
                <p:spPr bwMode="auto">
                  <a:xfrm>
                    <a:off x="2498" y="2855"/>
                    <a:ext cx="99" cy="15"/>
                  </a:xfrm>
                  <a:prstGeom prst="rect">
                    <a:avLst/>
                  </a:prstGeom>
                  <a:solidFill>
                    <a:srgbClr val="8C8C8C"/>
                  </a:solidFill>
                  <a:ln w="9525">
                    <a:noFill/>
                    <a:miter lim="800000"/>
                    <a:headEnd/>
                    <a:tailEnd/>
                  </a:ln>
                </p:spPr>
                <p:txBody>
                  <a:bodyPr/>
                  <a:lstStyle/>
                  <a:p>
                    <a:endParaRPr lang="en-US" sz="2000"/>
                  </a:p>
                </p:txBody>
              </p:sp>
              <p:sp>
                <p:nvSpPr>
                  <p:cNvPr id="581682" name="Rectangle 50"/>
                  <p:cNvSpPr>
                    <a:spLocks noChangeArrowheads="1"/>
                  </p:cNvSpPr>
                  <p:nvPr/>
                </p:nvSpPr>
                <p:spPr bwMode="auto">
                  <a:xfrm>
                    <a:off x="2498" y="2856"/>
                    <a:ext cx="99" cy="15"/>
                  </a:xfrm>
                  <a:prstGeom prst="rect">
                    <a:avLst/>
                  </a:prstGeom>
                  <a:solidFill>
                    <a:srgbClr val="8C8C8C"/>
                  </a:solidFill>
                  <a:ln w="9525">
                    <a:noFill/>
                    <a:miter lim="800000"/>
                    <a:headEnd/>
                    <a:tailEnd/>
                  </a:ln>
                </p:spPr>
                <p:txBody>
                  <a:bodyPr/>
                  <a:lstStyle/>
                  <a:p>
                    <a:endParaRPr lang="en-US" sz="2000"/>
                  </a:p>
                </p:txBody>
              </p:sp>
              <p:sp>
                <p:nvSpPr>
                  <p:cNvPr id="581683" name="Rectangle 51"/>
                  <p:cNvSpPr>
                    <a:spLocks noChangeArrowheads="1"/>
                  </p:cNvSpPr>
                  <p:nvPr/>
                </p:nvSpPr>
                <p:spPr bwMode="auto">
                  <a:xfrm>
                    <a:off x="2498" y="2856"/>
                    <a:ext cx="99" cy="15"/>
                  </a:xfrm>
                  <a:prstGeom prst="rect">
                    <a:avLst/>
                  </a:prstGeom>
                  <a:solidFill>
                    <a:srgbClr val="8C8C8C"/>
                  </a:solidFill>
                  <a:ln w="9525">
                    <a:noFill/>
                    <a:miter lim="800000"/>
                    <a:headEnd/>
                    <a:tailEnd/>
                  </a:ln>
                </p:spPr>
                <p:txBody>
                  <a:bodyPr/>
                  <a:lstStyle/>
                  <a:p>
                    <a:endParaRPr lang="en-US" sz="2000"/>
                  </a:p>
                </p:txBody>
              </p:sp>
              <p:sp>
                <p:nvSpPr>
                  <p:cNvPr id="581684" name="Rectangle 52"/>
                  <p:cNvSpPr>
                    <a:spLocks noChangeArrowheads="1"/>
                  </p:cNvSpPr>
                  <p:nvPr/>
                </p:nvSpPr>
                <p:spPr bwMode="auto">
                  <a:xfrm>
                    <a:off x="2498" y="2857"/>
                    <a:ext cx="99" cy="14"/>
                  </a:xfrm>
                  <a:prstGeom prst="rect">
                    <a:avLst/>
                  </a:prstGeom>
                  <a:solidFill>
                    <a:srgbClr val="8C8C8C"/>
                  </a:solidFill>
                  <a:ln w="9525">
                    <a:noFill/>
                    <a:miter lim="800000"/>
                    <a:headEnd/>
                    <a:tailEnd/>
                  </a:ln>
                </p:spPr>
                <p:txBody>
                  <a:bodyPr/>
                  <a:lstStyle/>
                  <a:p>
                    <a:endParaRPr lang="en-US" sz="2000"/>
                  </a:p>
                </p:txBody>
              </p:sp>
              <p:sp>
                <p:nvSpPr>
                  <p:cNvPr id="581685" name="Rectangle 53"/>
                  <p:cNvSpPr>
                    <a:spLocks noChangeArrowheads="1"/>
                  </p:cNvSpPr>
                  <p:nvPr/>
                </p:nvSpPr>
                <p:spPr bwMode="auto">
                  <a:xfrm>
                    <a:off x="2498" y="2857"/>
                    <a:ext cx="99" cy="16"/>
                  </a:xfrm>
                  <a:prstGeom prst="rect">
                    <a:avLst/>
                  </a:prstGeom>
                  <a:solidFill>
                    <a:srgbClr val="8C8C8C"/>
                  </a:solidFill>
                  <a:ln w="9525">
                    <a:noFill/>
                    <a:miter lim="800000"/>
                    <a:headEnd/>
                    <a:tailEnd/>
                  </a:ln>
                </p:spPr>
                <p:txBody>
                  <a:bodyPr/>
                  <a:lstStyle/>
                  <a:p>
                    <a:endParaRPr lang="en-US" sz="2000"/>
                  </a:p>
                </p:txBody>
              </p:sp>
              <p:sp>
                <p:nvSpPr>
                  <p:cNvPr id="581686" name="Rectangle 54"/>
                  <p:cNvSpPr>
                    <a:spLocks noChangeArrowheads="1"/>
                  </p:cNvSpPr>
                  <p:nvPr/>
                </p:nvSpPr>
                <p:spPr bwMode="auto">
                  <a:xfrm>
                    <a:off x="2498" y="2858"/>
                    <a:ext cx="99" cy="15"/>
                  </a:xfrm>
                  <a:prstGeom prst="rect">
                    <a:avLst/>
                  </a:prstGeom>
                  <a:solidFill>
                    <a:srgbClr val="8C8C8C"/>
                  </a:solidFill>
                  <a:ln w="9525">
                    <a:noFill/>
                    <a:miter lim="800000"/>
                    <a:headEnd/>
                    <a:tailEnd/>
                  </a:ln>
                </p:spPr>
                <p:txBody>
                  <a:bodyPr/>
                  <a:lstStyle/>
                  <a:p>
                    <a:endParaRPr lang="en-US" sz="2000"/>
                  </a:p>
                </p:txBody>
              </p:sp>
              <p:sp>
                <p:nvSpPr>
                  <p:cNvPr id="581687" name="Rectangle 55"/>
                  <p:cNvSpPr>
                    <a:spLocks noChangeArrowheads="1"/>
                  </p:cNvSpPr>
                  <p:nvPr/>
                </p:nvSpPr>
                <p:spPr bwMode="auto">
                  <a:xfrm>
                    <a:off x="2498" y="2859"/>
                    <a:ext cx="99" cy="14"/>
                  </a:xfrm>
                  <a:prstGeom prst="rect">
                    <a:avLst/>
                  </a:prstGeom>
                  <a:solidFill>
                    <a:srgbClr val="8C8C8C"/>
                  </a:solidFill>
                  <a:ln w="9525">
                    <a:noFill/>
                    <a:miter lim="800000"/>
                    <a:headEnd/>
                    <a:tailEnd/>
                  </a:ln>
                </p:spPr>
                <p:txBody>
                  <a:bodyPr/>
                  <a:lstStyle/>
                  <a:p>
                    <a:endParaRPr lang="en-US" sz="2000"/>
                  </a:p>
                </p:txBody>
              </p:sp>
              <p:sp>
                <p:nvSpPr>
                  <p:cNvPr id="581688" name="Rectangle 56"/>
                  <p:cNvSpPr>
                    <a:spLocks noChangeArrowheads="1"/>
                  </p:cNvSpPr>
                  <p:nvPr/>
                </p:nvSpPr>
                <p:spPr bwMode="auto">
                  <a:xfrm>
                    <a:off x="2498" y="2859"/>
                    <a:ext cx="99" cy="15"/>
                  </a:xfrm>
                  <a:prstGeom prst="rect">
                    <a:avLst/>
                  </a:prstGeom>
                  <a:solidFill>
                    <a:srgbClr val="8C8C8C"/>
                  </a:solidFill>
                  <a:ln w="9525">
                    <a:noFill/>
                    <a:miter lim="800000"/>
                    <a:headEnd/>
                    <a:tailEnd/>
                  </a:ln>
                </p:spPr>
                <p:txBody>
                  <a:bodyPr/>
                  <a:lstStyle/>
                  <a:p>
                    <a:endParaRPr lang="en-US" sz="2000"/>
                  </a:p>
                </p:txBody>
              </p:sp>
              <p:sp>
                <p:nvSpPr>
                  <p:cNvPr id="581689" name="Rectangle 57"/>
                  <p:cNvSpPr>
                    <a:spLocks noChangeArrowheads="1"/>
                  </p:cNvSpPr>
                  <p:nvPr/>
                </p:nvSpPr>
                <p:spPr bwMode="auto">
                  <a:xfrm>
                    <a:off x="2498" y="2860"/>
                    <a:ext cx="99" cy="15"/>
                  </a:xfrm>
                  <a:prstGeom prst="rect">
                    <a:avLst/>
                  </a:prstGeom>
                  <a:solidFill>
                    <a:srgbClr val="8C8C8C"/>
                  </a:solidFill>
                  <a:ln w="9525">
                    <a:noFill/>
                    <a:miter lim="800000"/>
                    <a:headEnd/>
                    <a:tailEnd/>
                  </a:ln>
                </p:spPr>
                <p:txBody>
                  <a:bodyPr/>
                  <a:lstStyle/>
                  <a:p>
                    <a:endParaRPr lang="en-US" sz="2000"/>
                  </a:p>
                </p:txBody>
              </p:sp>
              <p:sp>
                <p:nvSpPr>
                  <p:cNvPr id="581690" name="Rectangle 58"/>
                  <p:cNvSpPr>
                    <a:spLocks noChangeArrowheads="1"/>
                  </p:cNvSpPr>
                  <p:nvPr/>
                </p:nvSpPr>
                <p:spPr bwMode="auto">
                  <a:xfrm>
                    <a:off x="2498" y="2860"/>
                    <a:ext cx="99" cy="16"/>
                  </a:xfrm>
                  <a:prstGeom prst="rect">
                    <a:avLst/>
                  </a:prstGeom>
                  <a:solidFill>
                    <a:srgbClr val="8C8C8C"/>
                  </a:solidFill>
                  <a:ln w="9525">
                    <a:noFill/>
                    <a:miter lim="800000"/>
                    <a:headEnd/>
                    <a:tailEnd/>
                  </a:ln>
                </p:spPr>
                <p:txBody>
                  <a:bodyPr/>
                  <a:lstStyle/>
                  <a:p>
                    <a:endParaRPr lang="en-US" sz="2000"/>
                  </a:p>
                </p:txBody>
              </p:sp>
              <p:sp>
                <p:nvSpPr>
                  <p:cNvPr id="581691" name="Rectangle 59"/>
                  <p:cNvSpPr>
                    <a:spLocks noChangeArrowheads="1"/>
                  </p:cNvSpPr>
                  <p:nvPr/>
                </p:nvSpPr>
                <p:spPr bwMode="auto">
                  <a:xfrm>
                    <a:off x="2498" y="2861"/>
                    <a:ext cx="99" cy="15"/>
                  </a:xfrm>
                  <a:prstGeom prst="rect">
                    <a:avLst/>
                  </a:prstGeom>
                  <a:solidFill>
                    <a:srgbClr val="8C8C8C"/>
                  </a:solidFill>
                  <a:ln w="9525">
                    <a:noFill/>
                    <a:miter lim="800000"/>
                    <a:headEnd/>
                    <a:tailEnd/>
                  </a:ln>
                </p:spPr>
                <p:txBody>
                  <a:bodyPr/>
                  <a:lstStyle/>
                  <a:p>
                    <a:endParaRPr lang="en-US" sz="2000"/>
                  </a:p>
                </p:txBody>
              </p:sp>
              <p:sp>
                <p:nvSpPr>
                  <p:cNvPr id="581692" name="Rectangle 60"/>
                  <p:cNvSpPr>
                    <a:spLocks noChangeArrowheads="1"/>
                  </p:cNvSpPr>
                  <p:nvPr/>
                </p:nvSpPr>
                <p:spPr bwMode="auto">
                  <a:xfrm>
                    <a:off x="2498" y="2861"/>
                    <a:ext cx="99" cy="16"/>
                  </a:xfrm>
                  <a:prstGeom prst="rect">
                    <a:avLst/>
                  </a:prstGeom>
                  <a:solidFill>
                    <a:srgbClr val="8C8C8C"/>
                  </a:solidFill>
                  <a:ln w="9525">
                    <a:noFill/>
                    <a:miter lim="800000"/>
                    <a:headEnd/>
                    <a:tailEnd/>
                  </a:ln>
                </p:spPr>
                <p:txBody>
                  <a:bodyPr/>
                  <a:lstStyle/>
                  <a:p>
                    <a:endParaRPr lang="en-US" sz="2000"/>
                  </a:p>
                </p:txBody>
              </p:sp>
              <p:sp>
                <p:nvSpPr>
                  <p:cNvPr id="581693" name="Rectangle 61"/>
                  <p:cNvSpPr>
                    <a:spLocks noChangeArrowheads="1"/>
                  </p:cNvSpPr>
                  <p:nvPr/>
                </p:nvSpPr>
                <p:spPr bwMode="auto">
                  <a:xfrm>
                    <a:off x="2498" y="2862"/>
                    <a:ext cx="99" cy="15"/>
                  </a:xfrm>
                  <a:prstGeom prst="rect">
                    <a:avLst/>
                  </a:prstGeom>
                  <a:solidFill>
                    <a:srgbClr val="8C8C8C"/>
                  </a:solidFill>
                  <a:ln w="9525">
                    <a:noFill/>
                    <a:miter lim="800000"/>
                    <a:headEnd/>
                    <a:tailEnd/>
                  </a:ln>
                </p:spPr>
                <p:txBody>
                  <a:bodyPr/>
                  <a:lstStyle/>
                  <a:p>
                    <a:endParaRPr lang="en-US" sz="2000"/>
                  </a:p>
                </p:txBody>
              </p:sp>
              <p:sp>
                <p:nvSpPr>
                  <p:cNvPr id="581694" name="Rectangle 62"/>
                  <p:cNvSpPr>
                    <a:spLocks noChangeArrowheads="1"/>
                  </p:cNvSpPr>
                  <p:nvPr/>
                </p:nvSpPr>
                <p:spPr bwMode="auto">
                  <a:xfrm>
                    <a:off x="2498" y="2862"/>
                    <a:ext cx="99" cy="15"/>
                  </a:xfrm>
                  <a:prstGeom prst="rect">
                    <a:avLst/>
                  </a:prstGeom>
                  <a:solidFill>
                    <a:srgbClr val="8C8C8C"/>
                  </a:solidFill>
                  <a:ln w="9525">
                    <a:noFill/>
                    <a:miter lim="800000"/>
                    <a:headEnd/>
                    <a:tailEnd/>
                  </a:ln>
                </p:spPr>
                <p:txBody>
                  <a:bodyPr/>
                  <a:lstStyle/>
                  <a:p>
                    <a:endParaRPr lang="en-US" sz="2000"/>
                  </a:p>
                </p:txBody>
              </p:sp>
              <p:sp>
                <p:nvSpPr>
                  <p:cNvPr id="581695" name="Rectangle 63"/>
                  <p:cNvSpPr>
                    <a:spLocks noChangeArrowheads="1"/>
                  </p:cNvSpPr>
                  <p:nvPr/>
                </p:nvSpPr>
                <p:spPr bwMode="auto">
                  <a:xfrm>
                    <a:off x="2498" y="2863"/>
                    <a:ext cx="99" cy="15"/>
                  </a:xfrm>
                  <a:prstGeom prst="rect">
                    <a:avLst/>
                  </a:prstGeom>
                  <a:solidFill>
                    <a:srgbClr val="8C8C8C"/>
                  </a:solidFill>
                  <a:ln w="9525">
                    <a:noFill/>
                    <a:miter lim="800000"/>
                    <a:headEnd/>
                    <a:tailEnd/>
                  </a:ln>
                </p:spPr>
                <p:txBody>
                  <a:bodyPr/>
                  <a:lstStyle/>
                  <a:p>
                    <a:endParaRPr lang="en-US" sz="2000"/>
                  </a:p>
                </p:txBody>
              </p:sp>
              <p:sp>
                <p:nvSpPr>
                  <p:cNvPr id="581696" name="Rectangle 64"/>
                  <p:cNvSpPr>
                    <a:spLocks noChangeArrowheads="1"/>
                  </p:cNvSpPr>
                  <p:nvPr/>
                </p:nvSpPr>
                <p:spPr bwMode="auto">
                  <a:xfrm>
                    <a:off x="2498" y="2864"/>
                    <a:ext cx="99" cy="15"/>
                  </a:xfrm>
                  <a:prstGeom prst="rect">
                    <a:avLst/>
                  </a:prstGeom>
                  <a:solidFill>
                    <a:srgbClr val="8C8C8C"/>
                  </a:solidFill>
                  <a:ln w="9525">
                    <a:noFill/>
                    <a:miter lim="800000"/>
                    <a:headEnd/>
                    <a:tailEnd/>
                  </a:ln>
                </p:spPr>
                <p:txBody>
                  <a:bodyPr/>
                  <a:lstStyle/>
                  <a:p>
                    <a:endParaRPr lang="en-US" sz="2000"/>
                  </a:p>
                </p:txBody>
              </p:sp>
              <p:sp>
                <p:nvSpPr>
                  <p:cNvPr id="581697" name="Rectangle 65"/>
                  <p:cNvSpPr>
                    <a:spLocks noChangeArrowheads="1"/>
                  </p:cNvSpPr>
                  <p:nvPr/>
                </p:nvSpPr>
                <p:spPr bwMode="auto">
                  <a:xfrm>
                    <a:off x="2498" y="2864"/>
                    <a:ext cx="99" cy="16"/>
                  </a:xfrm>
                  <a:prstGeom prst="rect">
                    <a:avLst/>
                  </a:prstGeom>
                  <a:solidFill>
                    <a:srgbClr val="8C8C8C"/>
                  </a:solidFill>
                  <a:ln w="9525">
                    <a:noFill/>
                    <a:miter lim="800000"/>
                    <a:headEnd/>
                    <a:tailEnd/>
                  </a:ln>
                </p:spPr>
                <p:txBody>
                  <a:bodyPr/>
                  <a:lstStyle/>
                  <a:p>
                    <a:endParaRPr lang="en-US" sz="2000"/>
                  </a:p>
                </p:txBody>
              </p:sp>
              <p:sp>
                <p:nvSpPr>
                  <p:cNvPr id="581698" name="Rectangle 66"/>
                  <p:cNvSpPr>
                    <a:spLocks noChangeArrowheads="1"/>
                  </p:cNvSpPr>
                  <p:nvPr/>
                </p:nvSpPr>
                <p:spPr bwMode="auto">
                  <a:xfrm>
                    <a:off x="2498" y="2865"/>
                    <a:ext cx="99" cy="15"/>
                  </a:xfrm>
                  <a:prstGeom prst="rect">
                    <a:avLst/>
                  </a:prstGeom>
                  <a:solidFill>
                    <a:srgbClr val="A4A4A4"/>
                  </a:solidFill>
                  <a:ln w="9525">
                    <a:noFill/>
                    <a:miter lim="800000"/>
                    <a:headEnd/>
                    <a:tailEnd/>
                  </a:ln>
                </p:spPr>
                <p:txBody>
                  <a:bodyPr/>
                  <a:lstStyle/>
                  <a:p>
                    <a:endParaRPr lang="en-US" sz="2000"/>
                  </a:p>
                </p:txBody>
              </p:sp>
              <p:sp>
                <p:nvSpPr>
                  <p:cNvPr id="581699" name="Rectangle 67"/>
                  <p:cNvSpPr>
                    <a:spLocks noChangeArrowheads="1"/>
                  </p:cNvSpPr>
                  <p:nvPr/>
                </p:nvSpPr>
                <p:spPr bwMode="auto">
                  <a:xfrm>
                    <a:off x="2498" y="2866"/>
                    <a:ext cx="99" cy="14"/>
                  </a:xfrm>
                  <a:prstGeom prst="rect">
                    <a:avLst/>
                  </a:prstGeom>
                  <a:solidFill>
                    <a:srgbClr val="A4A4A4"/>
                  </a:solidFill>
                  <a:ln w="9525">
                    <a:noFill/>
                    <a:miter lim="800000"/>
                    <a:headEnd/>
                    <a:tailEnd/>
                  </a:ln>
                </p:spPr>
                <p:txBody>
                  <a:bodyPr/>
                  <a:lstStyle/>
                  <a:p>
                    <a:endParaRPr lang="en-US" sz="2000"/>
                  </a:p>
                </p:txBody>
              </p:sp>
              <p:sp>
                <p:nvSpPr>
                  <p:cNvPr id="581700" name="Rectangle 68"/>
                  <p:cNvSpPr>
                    <a:spLocks noChangeArrowheads="1"/>
                  </p:cNvSpPr>
                  <p:nvPr/>
                </p:nvSpPr>
                <p:spPr bwMode="auto">
                  <a:xfrm>
                    <a:off x="2498" y="2867"/>
                    <a:ext cx="99" cy="14"/>
                  </a:xfrm>
                  <a:prstGeom prst="rect">
                    <a:avLst/>
                  </a:prstGeom>
                  <a:solidFill>
                    <a:srgbClr val="A4A4A4"/>
                  </a:solidFill>
                  <a:ln w="9525">
                    <a:noFill/>
                    <a:miter lim="800000"/>
                    <a:headEnd/>
                    <a:tailEnd/>
                  </a:ln>
                </p:spPr>
                <p:txBody>
                  <a:bodyPr/>
                  <a:lstStyle/>
                  <a:p>
                    <a:endParaRPr lang="en-US" sz="2000"/>
                  </a:p>
                </p:txBody>
              </p:sp>
              <p:sp>
                <p:nvSpPr>
                  <p:cNvPr id="581701" name="Rectangle 69"/>
                  <p:cNvSpPr>
                    <a:spLocks noChangeArrowheads="1"/>
                  </p:cNvSpPr>
                  <p:nvPr/>
                </p:nvSpPr>
                <p:spPr bwMode="auto">
                  <a:xfrm>
                    <a:off x="2498" y="2867"/>
                    <a:ext cx="99" cy="14"/>
                  </a:xfrm>
                  <a:prstGeom prst="rect">
                    <a:avLst/>
                  </a:prstGeom>
                  <a:solidFill>
                    <a:srgbClr val="A4A4A4"/>
                  </a:solidFill>
                  <a:ln w="9525">
                    <a:noFill/>
                    <a:miter lim="800000"/>
                    <a:headEnd/>
                    <a:tailEnd/>
                  </a:ln>
                </p:spPr>
                <p:txBody>
                  <a:bodyPr/>
                  <a:lstStyle/>
                  <a:p>
                    <a:endParaRPr lang="en-US" sz="2000"/>
                  </a:p>
                </p:txBody>
              </p:sp>
              <p:sp>
                <p:nvSpPr>
                  <p:cNvPr id="581702" name="Rectangle 70"/>
                  <p:cNvSpPr>
                    <a:spLocks noChangeArrowheads="1"/>
                  </p:cNvSpPr>
                  <p:nvPr/>
                </p:nvSpPr>
                <p:spPr bwMode="auto">
                  <a:xfrm>
                    <a:off x="2498" y="2867"/>
                    <a:ext cx="99" cy="15"/>
                  </a:xfrm>
                  <a:prstGeom prst="rect">
                    <a:avLst/>
                  </a:prstGeom>
                  <a:solidFill>
                    <a:srgbClr val="A4A4A4"/>
                  </a:solidFill>
                  <a:ln w="9525">
                    <a:noFill/>
                    <a:miter lim="800000"/>
                    <a:headEnd/>
                    <a:tailEnd/>
                  </a:ln>
                </p:spPr>
                <p:txBody>
                  <a:bodyPr/>
                  <a:lstStyle/>
                  <a:p>
                    <a:endParaRPr lang="en-US" sz="2000"/>
                  </a:p>
                </p:txBody>
              </p:sp>
              <p:sp>
                <p:nvSpPr>
                  <p:cNvPr id="581703" name="Rectangle 71"/>
                  <p:cNvSpPr>
                    <a:spLocks noChangeArrowheads="1"/>
                  </p:cNvSpPr>
                  <p:nvPr/>
                </p:nvSpPr>
                <p:spPr bwMode="auto">
                  <a:xfrm>
                    <a:off x="2498" y="2868"/>
                    <a:ext cx="99" cy="14"/>
                  </a:xfrm>
                  <a:prstGeom prst="rect">
                    <a:avLst/>
                  </a:prstGeom>
                  <a:solidFill>
                    <a:srgbClr val="A4A4A4"/>
                  </a:solidFill>
                  <a:ln w="9525">
                    <a:noFill/>
                    <a:miter lim="800000"/>
                    <a:headEnd/>
                    <a:tailEnd/>
                  </a:ln>
                </p:spPr>
                <p:txBody>
                  <a:bodyPr/>
                  <a:lstStyle/>
                  <a:p>
                    <a:endParaRPr lang="en-US" sz="2000"/>
                  </a:p>
                </p:txBody>
              </p:sp>
              <p:sp>
                <p:nvSpPr>
                  <p:cNvPr id="581704" name="Rectangle 72"/>
                  <p:cNvSpPr>
                    <a:spLocks noChangeArrowheads="1"/>
                  </p:cNvSpPr>
                  <p:nvPr/>
                </p:nvSpPr>
                <p:spPr bwMode="auto">
                  <a:xfrm>
                    <a:off x="2498" y="2869"/>
                    <a:ext cx="99" cy="13"/>
                  </a:xfrm>
                  <a:prstGeom prst="rect">
                    <a:avLst/>
                  </a:prstGeom>
                  <a:solidFill>
                    <a:srgbClr val="A4A4A4"/>
                  </a:solidFill>
                  <a:ln w="9525">
                    <a:noFill/>
                    <a:miter lim="800000"/>
                    <a:headEnd/>
                    <a:tailEnd/>
                  </a:ln>
                </p:spPr>
                <p:txBody>
                  <a:bodyPr/>
                  <a:lstStyle/>
                  <a:p>
                    <a:endParaRPr lang="en-US" sz="2000"/>
                  </a:p>
                </p:txBody>
              </p:sp>
              <p:sp>
                <p:nvSpPr>
                  <p:cNvPr id="581705" name="Rectangle 73"/>
                  <p:cNvSpPr>
                    <a:spLocks noChangeArrowheads="1"/>
                  </p:cNvSpPr>
                  <p:nvPr/>
                </p:nvSpPr>
                <p:spPr bwMode="auto">
                  <a:xfrm>
                    <a:off x="2498" y="2870"/>
                    <a:ext cx="99" cy="13"/>
                  </a:xfrm>
                  <a:prstGeom prst="rect">
                    <a:avLst/>
                  </a:prstGeom>
                  <a:solidFill>
                    <a:srgbClr val="A4A4A4"/>
                  </a:solidFill>
                  <a:ln w="9525">
                    <a:noFill/>
                    <a:miter lim="800000"/>
                    <a:headEnd/>
                    <a:tailEnd/>
                  </a:ln>
                </p:spPr>
                <p:txBody>
                  <a:bodyPr/>
                  <a:lstStyle/>
                  <a:p>
                    <a:endParaRPr lang="en-US" sz="2000"/>
                  </a:p>
                </p:txBody>
              </p:sp>
              <p:sp>
                <p:nvSpPr>
                  <p:cNvPr id="581706" name="Rectangle 74"/>
                  <p:cNvSpPr>
                    <a:spLocks noChangeArrowheads="1"/>
                  </p:cNvSpPr>
                  <p:nvPr/>
                </p:nvSpPr>
                <p:spPr bwMode="auto">
                  <a:xfrm>
                    <a:off x="2498" y="2870"/>
                    <a:ext cx="99" cy="14"/>
                  </a:xfrm>
                  <a:prstGeom prst="rect">
                    <a:avLst/>
                  </a:prstGeom>
                  <a:solidFill>
                    <a:srgbClr val="A4A4A4"/>
                  </a:solidFill>
                  <a:ln w="9525">
                    <a:noFill/>
                    <a:miter lim="800000"/>
                    <a:headEnd/>
                    <a:tailEnd/>
                  </a:ln>
                </p:spPr>
                <p:txBody>
                  <a:bodyPr/>
                  <a:lstStyle/>
                  <a:p>
                    <a:endParaRPr lang="en-US" sz="2000"/>
                  </a:p>
                </p:txBody>
              </p:sp>
              <p:sp>
                <p:nvSpPr>
                  <p:cNvPr id="581707" name="Rectangle 75"/>
                  <p:cNvSpPr>
                    <a:spLocks noChangeArrowheads="1"/>
                  </p:cNvSpPr>
                  <p:nvPr/>
                </p:nvSpPr>
                <p:spPr bwMode="auto">
                  <a:xfrm>
                    <a:off x="2498" y="2871"/>
                    <a:ext cx="99" cy="14"/>
                  </a:xfrm>
                  <a:prstGeom prst="rect">
                    <a:avLst/>
                  </a:prstGeom>
                  <a:solidFill>
                    <a:srgbClr val="A4A4A4"/>
                  </a:solidFill>
                  <a:ln w="9525">
                    <a:noFill/>
                    <a:miter lim="800000"/>
                    <a:headEnd/>
                    <a:tailEnd/>
                  </a:ln>
                </p:spPr>
                <p:txBody>
                  <a:bodyPr/>
                  <a:lstStyle/>
                  <a:p>
                    <a:endParaRPr lang="en-US" sz="2000"/>
                  </a:p>
                </p:txBody>
              </p:sp>
              <p:sp>
                <p:nvSpPr>
                  <p:cNvPr id="581708" name="Rectangle 76"/>
                  <p:cNvSpPr>
                    <a:spLocks noChangeArrowheads="1"/>
                  </p:cNvSpPr>
                  <p:nvPr/>
                </p:nvSpPr>
                <p:spPr bwMode="auto">
                  <a:xfrm>
                    <a:off x="2498" y="2871"/>
                    <a:ext cx="99" cy="15"/>
                  </a:xfrm>
                  <a:prstGeom prst="rect">
                    <a:avLst/>
                  </a:prstGeom>
                  <a:solidFill>
                    <a:srgbClr val="A4A4A4"/>
                  </a:solidFill>
                  <a:ln w="9525">
                    <a:noFill/>
                    <a:miter lim="800000"/>
                    <a:headEnd/>
                    <a:tailEnd/>
                  </a:ln>
                </p:spPr>
                <p:txBody>
                  <a:bodyPr/>
                  <a:lstStyle/>
                  <a:p>
                    <a:endParaRPr lang="en-US" sz="2000"/>
                  </a:p>
                </p:txBody>
              </p:sp>
              <p:sp>
                <p:nvSpPr>
                  <p:cNvPr id="581709" name="Rectangle 77"/>
                  <p:cNvSpPr>
                    <a:spLocks noChangeArrowheads="1"/>
                  </p:cNvSpPr>
                  <p:nvPr/>
                </p:nvSpPr>
                <p:spPr bwMode="auto">
                  <a:xfrm>
                    <a:off x="2498" y="2873"/>
                    <a:ext cx="99" cy="13"/>
                  </a:xfrm>
                  <a:prstGeom prst="rect">
                    <a:avLst/>
                  </a:prstGeom>
                  <a:solidFill>
                    <a:srgbClr val="A4A4A4"/>
                  </a:solidFill>
                  <a:ln w="9525">
                    <a:noFill/>
                    <a:miter lim="800000"/>
                    <a:headEnd/>
                    <a:tailEnd/>
                  </a:ln>
                </p:spPr>
                <p:txBody>
                  <a:bodyPr/>
                  <a:lstStyle/>
                  <a:p>
                    <a:endParaRPr lang="en-US" sz="2000"/>
                  </a:p>
                </p:txBody>
              </p:sp>
              <p:sp>
                <p:nvSpPr>
                  <p:cNvPr id="581710" name="Rectangle 78"/>
                  <p:cNvSpPr>
                    <a:spLocks noChangeArrowheads="1"/>
                  </p:cNvSpPr>
                  <p:nvPr/>
                </p:nvSpPr>
                <p:spPr bwMode="auto">
                  <a:xfrm>
                    <a:off x="2498" y="2873"/>
                    <a:ext cx="99" cy="14"/>
                  </a:xfrm>
                  <a:prstGeom prst="rect">
                    <a:avLst/>
                  </a:prstGeom>
                  <a:solidFill>
                    <a:srgbClr val="A4A4A4"/>
                  </a:solidFill>
                  <a:ln w="9525">
                    <a:noFill/>
                    <a:miter lim="800000"/>
                    <a:headEnd/>
                    <a:tailEnd/>
                  </a:ln>
                </p:spPr>
                <p:txBody>
                  <a:bodyPr/>
                  <a:lstStyle/>
                  <a:p>
                    <a:endParaRPr lang="en-US" sz="2000"/>
                  </a:p>
                </p:txBody>
              </p:sp>
              <p:sp>
                <p:nvSpPr>
                  <p:cNvPr id="581711" name="Rectangle 79"/>
                  <p:cNvSpPr>
                    <a:spLocks noChangeArrowheads="1"/>
                  </p:cNvSpPr>
                  <p:nvPr/>
                </p:nvSpPr>
                <p:spPr bwMode="auto">
                  <a:xfrm>
                    <a:off x="2498" y="2873"/>
                    <a:ext cx="99" cy="14"/>
                  </a:xfrm>
                  <a:prstGeom prst="rect">
                    <a:avLst/>
                  </a:prstGeom>
                  <a:solidFill>
                    <a:srgbClr val="A4A4A4"/>
                  </a:solidFill>
                  <a:ln w="9525">
                    <a:noFill/>
                    <a:miter lim="800000"/>
                    <a:headEnd/>
                    <a:tailEnd/>
                  </a:ln>
                </p:spPr>
                <p:txBody>
                  <a:bodyPr/>
                  <a:lstStyle/>
                  <a:p>
                    <a:endParaRPr lang="en-US" sz="2000"/>
                  </a:p>
                </p:txBody>
              </p:sp>
              <p:sp>
                <p:nvSpPr>
                  <p:cNvPr id="581712" name="Rectangle 80"/>
                  <p:cNvSpPr>
                    <a:spLocks noChangeArrowheads="1"/>
                  </p:cNvSpPr>
                  <p:nvPr/>
                </p:nvSpPr>
                <p:spPr bwMode="auto">
                  <a:xfrm>
                    <a:off x="2498" y="2874"/>
                    <a:ext cx="99" cy="14"/>
                  </a:xfrm>
                  <a:prstGeom prst="rect">
                    <a:avLst/>
                  </a:prstGeom>
                  <a:solidFill>
                    <a:srgbClr val="A4A4A4"/>
                  </a:solidFill>
                  <a:ln w="9525">
                    <a:noFill/>
                    <a:miter lim="800000"/>
                    <a:headEnd/>
                    <a:tailEnd/>
                  </a:ln>
                </p:spPr>
                <p:txBody>
                  <a:bodyPr/>
                  <a:lstStyle/>
                  <a:p>
                    <a:endParaRPr lang="en-US" sz="2000"/>
                  </a:p>
                </p:txBody>
              </p:sp>
              <p:sp>
                <p:nvSpPr>
                  <p:cNvPr id="581713" name="Rectangle 81"/>
                  <p:cNvSpPr>
                    <a:spLocks noChangeArrowheads="1"/>
                  </p:cNvSpPr>
                  <p:nvPr/>
                </p:nvSpPr>
                <p:spPr bwMode="auto">
                  <a:xfrm>
                    <a:off x="2498" y="2875"/>
                    <a:ext cx="99" cy="13"/>
                  </a:xfrm>
                  <a:prstGeom prst="rect">
                    <a:avLst/>
                  </a:prstGeom>
                  <a:solidFill>
                    <a:srgbClr val="A4A4A4"/>
                  </a:solidFill>
                  <a:ln w="9525">
                    <a:noFill/>
                    <a:miter lim="800000"/>
                    <a:headEnd/>
                    <a:tailEnd/>
                  </a:ln>
                </p:spPr>
                <p:txBody>
                  <a:bodyPr/>
                  <a:lstStyle/>
                  <a:p>
                    <a:endParaRPr lang="en-US" sz="2000"/>
                  </a:p>
                </p:txBody>
              </p:sp>
              <p:sp>
                <p:nvSpPr>
                  <p:cNvPr id="581714" name="Rectangle 82"/>
                  <p:cNvSpPr>
                    <a:spLocks noChangeArrowheads="1"/>
                  </p:cNvSpPr>
                  <p:nvPr/>
                </p:nvSpPr>
                <p:spPr bwMode="auto">
                  <a:xfrm>
                    <a:off x="2498" y="2876"/>
                    <a:ext cx="99" cy="12"/>
                  </a:xfrm>
                  <a:prstGeom prst="rect">
                    <a:avLst/>
                  </a:prstGeom>
                  <a:solidFill>
                    <a:srgbClr val="B4B4B4"/>
                  </a:solidFill>
                  <a:ln w="9525">
                    <a:noFill/>
                    <a:miter lim="800000"/>
                    <a:headEnd/>
                    <a:tailEnd/>
                  </a:ln>
                </p:spPr>
                <p:txBody>
                  <a:bodyPr/>
                  <a:lstStyle/>
                  <a:p>
                    <a:endParaRPr lang="en-US" sz="2000"/>
                  </a:p>
                </p:txBody>
              </p:sp>
              <p:sp>
                <p:nvSpPr>
                  <p:cNvPr id="581715" name="Rectangle 83"/>
                  <p:cNvSpPr>
                    <a:spLocks noChangeArrowheads="1"/>
                  </p:cNvSpPr>
                  <p:nvPr/>
                </p:nvSpPr>
                <p:spPr bwMode="auto">
                  <a:xfrm>
                    <a:off x="2498" y="2876"/>
                    <a:ext cx="99" cy="13"/>
                  </a:xfrm>
                  <a:prstGeom prst="rect">
                    <a:avLst/>
                  </a:prstGeom>
                  <a:solidFill>
                    <a:srgbClr val="B4B4B4"/>
                  </a:solidFill>
                  <a:ln w="9525">
                    <a:noFill/>
                    <a:miter lim="800000"/>
                    <a:headEnd/>
                    <a:tailEnd/>
                  </a:ln>
                </p:spPr>
                <p:txBody>
                  <a:bodyPr/>
                  <a:lstStyle/>
                  <a:p>
                    <a:endParaRPr lang="en-US" sz="2000"/>
                  </a:p>
                </p:txBody>
              </p:sp>
              <p:sp>
                <p:nvSpPr>
                  <p:cNvPr id="581716" name="Rectangle 84"/>
                  <p:cNvSpPr>
                    <a:spLocks noChangeArrowheads="1"/>
                  </p:cNvSpPr>
                  <p:nvPr/>
                </p:nvSpPr>
                <p:spPr bwMode="auto">
                  <a:xfrm>
                    <a:off x="2498" y="2877"/>
                    <a:ext cx="99" cy="13"/>
                  </a:xfrm>
                  <a:prstGeom prst="rect">
                    <a:avLst/>
                  </a:prstGeom>
                  <a:solidFill>
                    <a:srgbClr val="B4B4B4"/>
                  </a:solidFill>
                  <a:ln w="9525">
                    <a:noFill/>
                    <a:miter lim="800000"/>
                    <a:headEnd/>
                    <a:tailEnd/>
                  </a:ln>
                </p:spPr>
                <p:txBody>
                  <a:bodyPr/>
                  <a:lstStyle/>
                  <a:p>
                    <a:endParaRPr lang="en-US" sz="2000"/>
                  </a:p>
                </p:txBody>
              </p:sp>
              <p:sp>
                <p:nvSpPr>
                  <p:cNvPr id="581717" name="Rectangle 85"/>
                  <p:cNvSpPr>
                    <a:spLocks noChangeArrowheads="1"/>
                  </p:cNvSpPr>
                  <p:nvPr/>
                </p:nvSpPr>
                <p:spPr bwMode="auto">
                  <a:xfrm>
                    <a:off x="2498" y="2877"/>
                    <a:ext cx="99" cy="13"/>
                  </a:xfrm>
                  <a:prstGeom prst="rect">
                    <a:avLst/>
                  </a:prstGeom>
                  <a:solidFill>
                    <a:srgbClr val="B4B4B4"/>
                  </a:solidFill>
                  <a:ln w="9525">
                    <a:noFill/>
                    <a:miter lim="800000"/>
                    <a:headEnd/>
                    <a:tailEnd/>
                  </a:ln>
                </p:spPr>
                <p:txBody>
                  <a:bodyPr/>
                  <a:lstStyle/>
                  <a:p>
                    <a:endParaRPr lang="en-US" sz="2000"/>
                  </a:p>
                </p:txBody>
              </p:sp>
              <p:sp>
                <p:nvSpPr>
                  <p:cNvPr id="581718" name="Rectangle 86"/>
                  <p:cNvSpPr>
                    <a:spLocks noChangeArrowheads="1"/>
                  </p:cNvSpPr>
                  <p:nvPr/>
                </p:nvSpPr>
                <p:spPr bwMode="auto">
                  <a:xfrm>
                    <a:off x="2498" y="2878"/>
                    <a:ext cx="99" cy="12"/>
                  </a:xfrm>
                  <a:prstGeom prst="rect">
                    <a:avLst/>
                  </a:prstGeom>
                  <a:solidFill>
                    <a:srgbClr val="B4B4B4"/>
                  </a:solidFill>
                  <a:ln w="9525">
                    <a:noFill/>
                    <a:miter lim="800000"/>
                    <a:headEnd/>
                    <a:tailEnd/>
                  </a:ln>
                </p:spPr>
                <p:txBody>
                  <a:bodyPr/>
                  <a:lstStyle/>
                  <a:p>
                    <a:endParaRPr lang="en-US" sz="2000"/>
                  </a:p>
                </p:txBody>
              </p:sp>
              <p:sp>
                <p:nvSpPr>
                  <p:cNvPr id="581719" name="Rectangle 87"/>
                  <p:cNvSpPr>
                    <a:spLocks noChangeArrowheads="1"/>
                  </p:cNvSpPr>
                  <p:nvPr/>
                </p:nvSpPr>
                <p:spPr bwMode="auto">
                  <a:xfrm>
                    <a:off x="2498" y="2879"/>
                    <a:ext cx="99" cy="12"/>
                  </a:xfrm>
                  <a:prstGeom prst="rect">
                    <a:avLst/>
                  </a:prstGeom>
                  <a:solidFill>
                    <a:srgbClr val="B4B4B4"/>
                  </a:solidFill>
                  <a:ln w="9525">
                    <a:noFill/>
                    <a:miter lim="800000"/>
                    <a:headEnd/>
                    <a:tailEnd/>
                  </a:ln>
                </p:spPr>
                <p:txBody>
                  <a:bodyPr/>
                  <a:lstStyle/>
                  <a:p>
                    <a:endParaRPr lang="en-US" sz="2000"/>
                  </a:p>
                </p:txBody>
              </p:sp>
              <p:sp>
                <p:nvSpPr>
                  <p:cNvPr id="581720" name="Rectangle 88"/>
                  <p:cNvSpPr>
                    <a:spLocks noChangeArrowheads="1"/>
                  </p:cNvSpPr>
                  <p:nvPr/>
                </p:nvSpPr>
                <p:spPr bwMode="auto">
                  <a:xfrm>
                    <a:off x="2498" y="2879"/>
                    <a:ext cx="99" cy="13"/>
                  </a:xfrm>
                  <a:prstGeom prst="rect">
                    <a:avLst/>
                  </a:prstGeom>
                  <a:solidFill>
                    <a:srgbClr val="B4B4B4"/>
                  </a:solidFill>
                  <a:ln w="9525">
                    <a:noFill/>
                    <a:miter lim="800000"/>
                    <a:headEnd/>
                    <a:tailEnd/>
                  </a:ln>
                </p:spPr>
                <p:txBody>
                  <a:bodyPr/>
                  <a:lstStyle/>
                  <a:p>
                    <a:endParaRPr lang="en-US" sz="2000"/>
                  </a:p>
                </p:txBody>
              </p:sp>
            </p:grpSp>
            <p:grpSp>
              <p:nvGrpSpPr>
                <p:cNvPr id="14" name="Group 89"/>
                <p:cNvGrpSpPr>
                  <a:grpSpLocks/>
                </p:cNvGrpSpPr>
                <p:nvPr/>
              </p:nvGrpSpPr>
              <p:grpSpPr bwMode="auto">
                <a:xfrm>
                  <a:off x="2498" y="2880"/>
                  <a:ext cx="99" cy="238"/>
                  <a:chOff x="2498" y="2880"/>
                  <a:chExt cx="99" cy="238"/>
                </a:xfrm>
              </p:grpSpPr>
              <p:sp>
                <p:nvSpPr>
                  <p:cNvPr id="581722" name="Rectangle 90"/>
                  <p:cNvSpPr>
                    <a:spLocks noChangeArrowheads="1"/>
                  </p:cNvSpPr>
                  <p:nvPr/>
                </p:nvSpPr>
                <p:spPr bwMode="auto">
                  <a:xfrm>
                    <a:off x="2498" y="2880"/>
                    <a:ext cx="99" cy="13"/>
                  </a:xfrm>
                  <a:prstGeom prst="rect">
                    <a:avLst/>
                  </a:prstGeom>
                  <a:solidFill>
                    <a:srgbClr val="B4B4B4"/>
                  </a:solidFill>
                  <a:ln w="9525">
                    <a:noFill/>
                    <a:miter lim="800000"/>
                    <a:headEnd/>
                    <a:tailEnd/>
                  </a:ln>
                </p:spPr>
                <p:txBody>
                  <a:bodyPr/>
                  <a:lstStyle/>
                  <a:p>
                    <a:endParaRPr lang="en-US" sz="2000"/>
                  </a:p>
                </p:txBody>
              </p:sp>
              <p:sp>
                <p:nvSpPr>
                  <p:cNvPr id="581723" name="Rectangle 91"/>
                  <p:cNvSpPr>
                    <a:spLocks noChangeArrowheads="1"/>
                  </p:cNvSpPr>
                  <p:nvPr/>
                </p:nvSpPr>
                <p:spPr bwMode="auto">
                  <a:xfrm>
                    <a:off x="2498" y="2880"/>
                    <a:ext cx="99" cy="13"/>
                  </a:xfrm>
                  <a:prstGeom prst="rect">
                    <a:avLst/>
                  </a:prstGeom>
                  <a:solidFill>
                    <a:srgbClr val="B4B4B4"/>
                  </a:solidFill>
                  <a:ln w="9525">
                    <a:noFill/>
                    <a:miter lim="800000"/>
                    <a:headEnd/>
                    <a:tailEnd/>
                  </a:ln>
                </p:spPr>
                <p:txBody>
                  <a:bodyPr/>
                  <a:lstStyle/>
                  <a:p>
                    <a:endParaRPr lang="en-US" sz="2000"/>
                  </a:p>
                </p:txBody>
              </p:sp>
              <p:sp>
                <p:nvSpPr>
                  <p:cNvPr id="581724" name="Rectangle 92"/>
                  <p:cNvSpPr>
                    <a:spLocks noChangeArrowheads="1"/>
                  </p:cNvSpPr>
                  <p:nvPr/>
                </p:nvSpPr>
                <p:spPr bwMode="auto">
                  <a:xfrm>
                    <a:off x="2498" y="2881"/>
                    <a:ext cx="99" cy="12"/>
                  </a:xfrm>
                  <a:prstGeom prst="rect">
                    <a:avLst/>
                  </a:prstGeom>
                  <a:solidFill>
                    <a:srgbClr val="B4B4B4"/>
                  </a:solidFill>
                  <a:ln w="9525">
                    <a:noFill/>
                    <a:miter lim="800000"/>
                    <a:headEnd/>
                    <a:tailEnd/>
                  </a:ln>
                </p:spPr>
                <p:txBody>
                  <a:bodyPr/>
                  <a:lstStyle/>
                  <a:p>
                    <a:endParaRPr lang="en-US" sz="2000"/>
                  </a:p>
                </p:txBody>
              </p:sp>
              <p:sp>
                <p:nvSpPr>
                  <p:cNvPr id="581725" name="Rectangle 93"/>
                  <p:cNvSpPr>
                    <a:spLocks noChangeArrowheads="1"/>
                  </p:cNvSpPr>
                  <p:nvPr/>
                </p:nvSpPr>
                <p:spPr bwMode="auto">
                  <a:xfrm>
                    <a:off x="2498" y="2881"/>
                    <a:ext cx="99" cy="13"/>
                  </a:xfrm>
                  <a:prstGeom prst="rect">
                    <a:avLst/>
                  </a:prstGeom>
                  <a:solidFill>
                    <a:srgbClr val="B4B4B4"/>
                  </a:solidFill>
                  <a:ln w="9525">
                    <a:noFill/>
                    <a:miter lim="800000"/>
                    <a:headEnd/>
                    <a:tailEnd/>
                  </a:ln>
                </p:spPr>
                <p:txBody>
                  <a:bodyPr/>
                  <a:lstStyle/>
                  <a:p>
                    <a:endParaRPr lang="en-US" sz="2000"/>
                  </a:p>
                </p:txBody>
              </p:sp>
              <p:sp>
                <p:nvSpPr>
                  <p:cNvPr id="581726" name="Rectangle 94"/>
                  <p:cNvSpPr>
                    <a:spLocks noChangeArrowheads="1"/>
                  </p:cNvSpPr>
                  <p:nvPr/>
                </p:nvSpPr>
                <p:spPr bwMode="auto">
                  <a:xfrm>
                    <a:off x="2498" y="2882"/>
                    <a:ext cx="99" cy="12"/>
                  </a:xfrm>
                  <a:prstGeom prst="rect">
                    <a:avLst/>
                  </a:prstGeom>
                  <a:solidFill>
                    <a:srgbClr val="B4B4B4"/>
                  </a:solidFill>
                  <a:ln w="9525">
                    <a:noFill/>
                    <a:miter lim="800000"/>
                    <a:headEnd/>
                    <a:tailEnd/>
                  </a:ln>
                </p:spPr>
                <p:txBody>
                  <a:bodyPr/>
                  <a:lstStyle/>
                  <a:p>
                    <a:endParaRPr lang="en-US" sz="2000"/>
                  </a:p>
                </p:txBody>
              </p:sp>
              <p:sp>
                <p:nvSpPr>
                  <p:cNvPr id="581727" name="Rectangle 95"/>
                  <p:cNvSpPr>
                    <a:spLocks noChangeArrowheads="1"/>
                  </p:cNvSpPr>
                  <p:nvPr/>
                </p:nvSpPr>
                <p:spPr bwMode="auto">
                  <a:xfrm>
                    <a:off x="2498" y="2882"/>
                    <a:ext cx="99" cy="13"/>
                  </a:xfrm>
                  <a:prstGeom prst="rect">
                    <a:avLst/>
                  </a:prstGeom>
                  <a:solidFill>
                    <a:srgbClr val="B4B4B4"/>
                  </a:solidFill>
                  <a:ln w="9525">
                    <a:noFill/>
                    <a:miter lim="800000"/>
                    <a:headEnd/>
                    <a:tailEnd/>
                  </a:ln>
                </p:spPr>
                <p:txBody>
                  <a:bodyPr/>
                  <a:lstStyle/>
                  <a:p>
                    <a:endParaRPr lang="en-US" sz="2000"/>
                  </a:p>
                </p:txBody>
              </p:sp>
              <p:sp>
                <p:nvSpPr>
                  <p:cNvPr id="581728" name="Rectangle 96"/>
                  <p:cNvSpPr>
                    <a:spLocks noChangeArrowheads="1"/>
                  </p:cNvSpPr>
                  <p:nvPr/>
                </p:nvSpPr>
                <p:spPr bwMode="auto">
                  <a:xfrm>
                    <a:off x="2498" y="2883"/>
                    <a:ext cx="99" cy="13"/>
                  </a:xfrm>
                  <a:prstGeom prst="rect">
                    <a:avLst/>
                  </a:prstGeom>
                  <a:solidFill>
                    <a:srgbClr val="B4B4B4"/>
                  </a:solidFill>
                  <a:ln w="9525">
                    <a:noFill/>
                    <a:miter lim="800000"/>
                    <a:headEnd/>
                    <a:tailEnd/>
                  </a:ln>
                </p:spPr>
                <p:txBody>
                  <a:bodyPr/>
                  <a:lstStyle/>
                  <a:p>
                    <a:endParaRPr lang="en-US" sz="2000"/>
                  </a:p>
                </p:txBody>
              </p:sp>
              <p:sp>
                <p:nvSpPr>
                  <p:cNvPr id="581729" name="Rectangle 97"/>
                  <p:cNvSpPr>
                    <a:spLocks noChangeArrowheads="1"/>
                  </p:cNvSpPr>
                  <p:nvPr/>
                </p:nvSpPr>
                <p:spPr bwMode="auto">
                  <a:xfrm>
                    <a:off x="2498" y="2883"/>
                    <a:ext cx="99" cy="14"/>
                  </a:xfrm>
                  <a:prstGeom prst="rect">
                    <a:avLst/>
                  </a:prstGeom>
                  <a:solidFill>
                    <a:srgbClr val="B4B4B4"/>
                  </a:solidFill>
                  <a:ln w="9525">
                    <a:noFill/>
                    <a:miter lim="800000"/>
                    <a:headEnd/>
                    <a:tailEnd/>
                  </a:ln>
                </p:spPr>
                <p:txBody>
                  <a:bodyPr/>
                  <a:lstStyle/>
                  <a:p>
                    <a:endParaRPr lang="en-US" sz="2000"/>
                  </a:p>
                </p:txBody>
              </p:sp>
              <p:sp>
                <p:nvSpPr>
                  <p:cNvPr id="581730" name="Rectangle 98"/>
                  <p:cNvSpPr>
                    <a:spLocks noChangeArrowheads="1"/>
                  </p:cNvSpPr>
                  <p:nvPr/>
                </p:nvSpPr>
                <p:spPr bwMode="auto">
                  <a:xfrm>
                    <a:off x="2498" y="2884"/>
                    <a:ext cx="99" cy="13"/>
                  </a:xfrm>
                  <a:prstGeom prst="rect">
                    <a:avLst/>
                  </a:prstGeom>
                  <a:solidFill>
                    <a:srgbClr val="C3C3C3"/>
                  </a:solidFill>
                  <a:ln w="9525">
                    <a:noFill/>
                    <a:miter lim="800000"/>
                    <a:headEnd/>
                    <a:tailEnd/>
                  </a:ln>
                </p:spPr>
                <p:txBody>
                  <a:bodyPr/>
                  <a:lstStyle/>
                  <a:p>
                    <a:endParaRPr lang="en-US" sz="2000"/>
                  </a:p>
                </p:txBody>
              </p:sp>
              <p:sp>
                <p:nvSpPr>
                  <p:cNvPr id="581731" name="Rectangle 99"/>
                  <p:cNvSpPr>
                    <a:spLocks noChangeArrowheads="1"/>
                  </p:cNvSpPr>
                  <p:nvPr/>
                </p:nvSpPr>
                <p:spPr bwMode="auto">
                  <a:xfrm>
                    <a:off x="2498" y="2885"/>
                    <a:ext cx="99" cy="12"/>
                  </a:xfrm>
                  <a:prstGeom prst="rect">
                    <a:avLst/>
                  </a:prstGeom>
                  <a:solidFill>
                    <a:srgbClr val="C3C3C3"/>
                  </a:solidFill>
                  <a:ln w="9525">
                    <a:noFill/>
                    <a:miter lim="800000"/>
                    <a:headEnd/>
                    <a:tailEnd/>
                  </a:ln>
                </p:spPr>
                <p:txBody>
                  <a:bodyPr/>
                  <a:lstStyle/>
                  <a:p>
                    <a:endParaRPr lang="en-US" sz="2000"/>
                  </a:p>
                </p:txBody>
              </p:sp>
              <p:sp>
                <p:nvSpPr>
                  <p:cNvPr id="581732" name="Rectangle 100"/>
                  <p:cNvSpPr>
                    <a:spLocks noChangeArrowheads="1"/>
                  </p:cNvSpPr>
                  <p:nvPr/>
                </p:nvSpPr>
                <p:spPr bwMode="auto">
                  <a:xfrm>
                    <a:off x="2498" y="2886"/>
                    <a:ext cx="99" cy="12"/>
                  </a:xfrm>
                  <a:prstGeom prst="rect">
                    <a:avLst/>
                  </a:prstGeom>
                  <a:solidFill>
                    <a:srgbClr val="C3C3C3"/>
                  </a:solidFill>
                  <a:ln w="9525">
                    <a:noFill/>
                    <a:miter lim="800000"/>
                    <a:headEnd/>
                    <a:tailEnd/>
                  </a:ln>
                </p:spPr>
                <p:txBody>
                  <a:bodyPr/>
                  <a:lstStyle/>
                  <a:p>
                    <a:endParaRPr lang="en-US" sz="2000"/>
                  </a:p>
                </p:txBody>
              </p:sp>
              <p:sp>
                <p:nvSpPr>
                  <p:cNvPr id="581733" name="Rectangle 101"/>
                  <p:cNvSpPr>
                    <a:spLocks noChangeArrowheads="1"/>
                  </p:cNvSpPr>
                  <p:nvPr/>
                </p:nvSpPr>
                <p:spPr bwMode="auto">
                  <a:xfrm>
                    <a:off x="2498" y="2887"/>
                    <a:ext cx="99" cy="11"/>
                  </a:xfrm>
                  <a:prstGeom prst="rect">
                    <a:avLst/>
                  </a:prstGeom>
                  <a:solidFill>
                    <a:srgbClr val="C3C3C3"/>
                  </a:solidFill>
                  <a:ln w="9525">
                    <a:noFill/>
                    <a:miter lim="800000"/>
                    <a:headEnd/>
                    <a:tailEnd/>
                  </a:ln>
                </p:spPr>
                <p:txBody>
                  <a:bodyPr/>
                  <a:lstStyle/>
                  <a:p>
                    <a:endParaRPr lang="en-US" sz="2000"/>
                  </a:p>
                </p:txBody>
              </p:sp>
              <p:sp>
                <p:nvSpPr>
                  <p:cNvPr id="581734" name="Rectangle 102"/>
                  <p:cNvSpPr>
                    <a:spLocks noChangeArrowheads="1"/>
                  </p:cNvSpPr>
                  <p:nvPr/>
                </p:nvSpPr>
                <p:spPr bwMode="auto">
                  <a:xfrm>
                    <a:off x="2498" y="2887"/>
                    <a:ext cx="99" cy="12"/>
                  </a:xfrm>
                  <a:prstGeom prst="rect">
                    <a:avLst/>
                  </a:prstGeom>
                  <a:solidFill>
                    <a:srgbClr val="C3C3C3"/>
                  </a:solidFill>
                  <a:ln w="9525">
                    <a:noFill/>
                    <a:miter lim="800000"/>
                    <a:headEnd/>
                    <a:tailEnd/>
                  </a:ln>
                </p:spPr>
                <p:txBody>
                  <a:bodyPr/>
                  <a:lstStyle/>
                  <a:p>
                    <a:endParaRPr lang="en-US" sz="2000"/>
                  </a:p>
                </p:txBody>
              </p:sp>
              <p:sp>
                <p:nvSpPr>
                  <p:cNvPr id="581735" name="Rectangle 103"/>
                  <p:cNvSpPr>
                    <a:spLocks noChangeArrowheads="1"/>
                  </p:cNvSpPr>
                  <p:nvPr/>
                </p:nvSpPr>
                <p:spPr bwMode="auto">
                  <a:xfrm>
                    <a:off x="2498" y="2888"/>
                    <a:ext cx="99" cy="11"/>
                  </a:xfrm>
                  <a:prstGeom prst="rect">
                    <a:avLst/>
                  </a:prstGeom>
                  <a:solidFill>
                    <a:srgbClr val="C3C3C3"/>
                  </a:solidFill>
                  <a:ln w="9525">
                    <a:noFill/>
                    <a:miter lim="800000"/>
                    <a:headEnd/>
                    <a:tailEnd/>
                  </a:ln>
                </p:spPr>
                <p:txBody>
                  <a:bodyPr/>
                  <a:lstStyle/>
                  <a:p>
                    <a:endParaRPr lang="en-US" sz="2000"/>
                  </a:p>
                </p:txBody>
              </p:sp>
              <p:sp>
                <p:nvSpPr>
                  <p:cNvPr id="581736" name="Rectangle 104"/>
                  <p:cNvSpPr>
                    <a:spLocks noChangeArrowheads="1"/>
                  </p:cNvSpPr>
                  <p:nvPr/>
                </p:nvSpPr>
                <p:spPr bwMode="auto">
                  <a:xfrm>
                    <a:off x="2498" y="2888"/>
                    <a:ext cx="99" cy="11"/>
                  </a:xfrm>
                  <a:prstGeom prst="rect">
                    <a:avLst/>
                  </a:prstGeom>
                  <a:solidFill>
                    <a:srgbClr val="C3C3C3"/>
                  </a:solidFill>
                  <a:ln w="9525">
                    <a:noFill/>
                    <a:miter lim="800000"/>
                    <a:headEnd/>
                    <a:tailEnd/>
                  </a:ln>
                </p:spPr>
                <p:txBody>
                  <a:bodyPr/>
                  <a:lstStyle/>
                  <a:p>
                    <a:endParaRPr lang="en-US" sz="2000"/>
                  </a:p>
                </p:txBody>
              </p:sp>
              <p:sp>
                <p:nvSpPr>
                  <p:cNvPr id="581737" name="Rectangle 105"/>
                  <p:cNvSpPr>
                    <a:spLocks noChangeArrowheads="1"/>
                  </p:cNvSpPr>
                  <p:nvPr/>
                </p:nvSpPr>
                <p:spPr bwMode="auto">
                  <a:xfrm>
                    <a:off x="2498" y="2888"/>
                    <a:ext cx="99" cy="12"/>
                  </a:xfrm>
                  <a:prstGeom prst="rect">
                    <a:avLst/>
                  </a:prstGeom>
                  <a:solidFill>
                    <a:srgbClr val="C3C3C3"/>
                  </a:solidFill>
                  <a:ln w="9525">
                    <a:noFill/>
                    <a:miter lim="800000"/>
                    <a:headEnd/>
                    <a:tailEnd/>
                  </a:ln>
                </p:spPr>
                <p:txBody>
                  <a:bodyPr/>
                  <a:lstStyle/>
                  <a:p>
                    <a:endParaRPr lang="en-US" sz="2000"/>
                  </a:p>
                </p:txBody>
              </p:sp>
              <p:sp>
                <p:nvSpPr>
                  <p:cNvPr id="581738" name="Rectangle 106"/>
                  <p:cNvSpPr>
                    <a:spLocks noChangeArrowheads="1"/>
                  </p:cNvSpPr>
                  <p:nvPr/>
                </p:nvSpPr>
                <p:spPr bwMode="auto">
                  <a:xfrm>
                    <a:off x="2498" y="2889"/>
                    <a:ext cx="99" cy="12"/>
                  </a:xfrm>
                  <a:prstGeom prst="rect">
                    <a:avLst/>
                  </a:prstGeom>
                  <a:solidFill>
                    <a:srgbClr val="C3C3C3"/>
                  </a:solidFill>
                  <a:ln w="9525">
                    <a:noFill/>
                    <a:miter lim="800000"/>
                    <a:headEnd/>
                    <a:tailEnd/>
                  </a:ln>
                </p:spPr>
                <p:txBody>
                  <a:bodyPr/>
                  <a:lstStyle/>
                  <a:p>
                    <a:endParaRPr lang="en-US" sz="2000"/>
                  </a:p>
                </p:txBody>
              </p:sp>
              <p:sp>
                <p:nvSpPr>
                  <p:cNvPr id="581739" name="Rectangle 107"/>
                  <p:cNvSpPr>
                    <a:spLocks noChangeArrowheads="1"/>
                  </p:cNvSpPr>
                  <p:nvPr/>
                </p:nvSpPr>
                <p:spPr bwMode="auto">
                  <a:xfrm>
                    <a:off x="2498" y="2890"/>
                    <a:ext cx="99" cy="12"/>
                  </a:xfrm>
                  <a:prstGeom prst="rect">
                    <a:avLst/>
                  </a:prstGeom>
                  <a:solidFill>
                    <a:srgbClr val="C3C3C3"/>
                  </a:solidFill>
                  <a:ln w="9525">
                    <a:noFill/>
                    <a:miter lim="800000"/>
                    <a:headEnd/>
                    <a:tailEnd/>
                  </a:ln>
                </p:spPr>
                <p:txBody>
                  <a:bodyPr/>
                  <a:lstStyle/>
                  <a:p>
                    <a:endParaRPr lang="en-US" sz="2000"/>
                  </a:p>
                </p:txBody>
              </p:sp>
              <p:sp>
                <p:nvSpPr>
                  <p:cNvPr id="581740" name="Rectangle 108"/>
                  <p:cNvSpPr>
                    <a:spLocks noChangeArrowheads="1"/>
                  </p:cNvSpPr>
                  <p:nvPr/>
                </p:nvSpPr>
                <p:spPr bwMode="auto">
                  <a:xfrm>
                    <a:off x="2498" y="2890"/>
                    <a:ext cx="99" cy="12"/>
                  </a:xfrm>
                  <a:prstGeom prst="rect">
                    <a:avLst/>
                  </a:prstGeom>
                  <a:solidFill>
                    <a:srgbClr val="C3C3C3"/>
                  </a:solidFill>
                  <a:ln w="9525">
                    <a:noFill/>
                    <a:miter lim="800000"/>
                    <a:headEnd/>
                    <a:tailEnd/>
                  </a:ln>
                </p:spPr>
                <p:txBody>
                  <a:bodyPr/>
                  <a:lstStyle/>
                  <a:p>
                    <a:endParaRPr lang="en-US" sz="2000"/>
                  </a:p>
                </p:txBody>
              </p:sp>
              <p:sp>
                <p:nvSpPr>
                  <p:cNvPr id="581741" name="Rectangle 109"/>
                  <p:cNvSpPr>
                    <a:spLocks noChangeArrowheads="1"/>
                  </p:cNvSpPr>
                  <p:nvPr/>
                </p:nvSpPr>
                <p:spPr bwMode="auto">
                  <a:xfrm>
                    <a:off x="2498" y="2891"/>
                    <a:ext cx="99" cy="11"/>
                  </a:xfrm>
                  <a:prstGeom prst="rect">
                    <a:avLst/>
                  </a:prstGeom>
                  <a:solidFill>
                    <a:srgbClr val="C3C3C3"/>
                  </a:solidFill>
                  <a:ln w="9525">
                    <a:noFill/>
                    <a:miter lim="800000"/>
                    <a:headEnd/>
                    <a:tailEnd/>
                  </a:ln>
                </p:spPr>
                <p:txBody>
                  <a:bodyPr/>
                  <a:lstStyle/>
                  <a:p>
                    <a:endParaRPr lang="en-US" sz="2000"/>
                  </a:p>
                </p:txBody>
              </p:sp>
              <p:sp>
                <p:nvSpPr>
                  <p:cNvPr id="581742" name="Rectangle 110"/>
                  <p:cNvSpPr>
                    <a:spLocks noChangeArrowheads="1"/>
                  </p:cNvSpPr>
                  <p:nvPr/>
                </p:nvSpPr>
                <p:spPr bwMode="auto">
                  <a:xfrm>
                    <a:off x="2498" y="2892"/>
                    <a:ext cx="99" cy="11"/>
                  </a:xfrm>
                  <a:prstGeom prst="rect">
                    <a:avLst/>
                  </a:prstGeom>
                  <a:solidFill>
                    <a:srgbClr val="C3C3C3"/>
                  </a:solidFill>
                  <a:ln w="9525">
                    <a:noFill/>
                    <a:miter lim="800000"/>
                    <a:headEnd/>
                    <a:tailEnd/>
                  </a:ln>
                </p:spPr>
                <p:txBody>
                  <a:bodyPr/>
                  <a:lstStyle/>
                  <a:p>
                    <a:endParaRPr lang="en-US" sz="2000"/>
                  </a:p>
                </p:txBody>
              </p:sp>
              <p:sp>
                <p:nvSpPr>
                  <p:cNvPr id="581743" name="Rectangle 111"/>
                  <p:cNvSpPr>
                    <a:spLocks noChangeArrowheads="1"/>
                  </p:cNvSpPr>
                  <p:nvPr/>
                </p:nvSpPr>
                <p:spPr bwMode="auto">
                  <a:xfrm>
                    <a:off x="2498" y="2893"/>
                    <a:ext cx="99" cy="11"/>
                  </a:xfrm>
                  <a:prstGeom prst="rect">
                    <a:avLst/>
                  </a:prstGeom>
                  <a:solidFill>
                    <a:srgbClr val="C3C3C3"/>
                  </a:solidFill>
                  <a:ln w="9525">
                    <a:noFill/>
                    <a:miter lim="800000"/>
                    <a:headEnd/>
                    <a:tailEnd/>
                  </a:ln>
                </p:spPr>
                <p:txBody>
                  <a:bodyPr/>
                  <a:lstStyle/>
                  <a:p>
                    <a:endParaRPr lang="en-US" sz="2000"/>
                  </a:p>
                </p:txBody>
              </p:sp>
              <p:sp>
                <p:nvSpPr>
                  <p:cNvPr id="581744" name="Rectangle 112"/>
                  <p:cNvSpPr>
                    <a:spLocks noChangeArrowheads="1"/>
                  </p:cNvSpPr>
                  <p:nvPr/>
                </p:nvSpPr>
                <p:spPr bwMode="auto">
                  <a:xfrm>
                    <a:off x="2498" y="2893"/>
                    <a:ext cx="99" cy="12"/>
                  </a:xfrm>
                  <a:prstGeom prst="rect">
                    <a:avLst/>
                  </a:prstGeom>
                  <a:solidFill>
                    <a:srgbClr val="C3C3C3"/>
                  </a:solidFill>
                  <a:ln w="9525">
                    <a:noFill/>
                    <a:miter lim="800000"/>
                    <a:headEnd/>
                    <a:tailEnd/>
                  </a:ln>
                </p:spPr>
                <p:txBody>
                  <a:bodyPr/>
                  <a:lstStyle/>
                  <a:p>
                    <a:endParaRPr lang="en-US" sz="2000"/>
                  </a:p>
                </p:txBody>
              </p:sp>
              <p:sp>
                <p:nvSpPr>
                  <p:cNvPr id="581745" name="Rectangle 113"/>
                  <p:cNvSpPr>
                    <a:spLocks noChangeArrowheads="1"/>
                  </p:cNvSpPr>
                  <p:nvPr/>
                </p:nvSpPr>
                <p:spPr bwMode="auto">
                  <a:xfrm>
                    <a:off x="2498" y="2893"/>
                    <a:ext cx="99" cy="12"/>
                  </a:xfrm>
                  <a:prstGeom prst="rect">
                    <a:avLst/>
                  </a:prstGeom>
                  <a:solidFill>
                    <a:srgbClr val="C3C3C3"/>
                  </a:solidFill>
                  <a:ln w="9525">
                    <a:noFill/>
                    <a:miter lim="800000"/>
                    <a:headEnd/>
                    <a:tailEnd/>
                  </a:ln>
                </p:spPr>
                <p:txBody>
                  <a:bodyPr/>
                  <a:lstStyle/>
                  <a:p>
                    <a:endParaRPr lang="en-US" sz="2000"/>
                  </a:p>
                </p:txBody>
              </p:sp>
              <p:sp>
                <p:nvSpPr>
                  <p:cNvPr id="581746" name="Rectangle 114"/>
                  <p:cNvSpPr>
                    <a:spLocks noChangeArrowheads="1"/>
                  </p:cNvSpPr>
                  <p:nvPr/>
                </p:nvSpPr>
                <p:spPr bwMode="auto">
                  <a:xfrm>
                    <a:off x="2498" y="2894"/>
                    <a:ext cx="99" cy="11"/>
                  </a:xfrm>
                  <a:prstGeom prst="rect">
                    <a:avLst/>
                  </a:prstGeom>
                  <a:solidFill>
                    <a:srgbClr val="C3C3C3"/>
                  </a:solidFill>
                  <a:ln w="9525">
                    <a:noFill/>
                    <a:miter lim="800000"/>
                    <a:headEnd/>
                    <a:tailEnd/>
                  </a:ln>
                </p:spPr>
                <p:txBody>
                  <a:bodyPr/>
                  <a:lstStyle/>
                  <a:p>
                    <a:endParaRPr lang="en-US" sz="2000"/>
                  </a:p>
                </p:txBody>
              </p:sp>
              <p:sp>
                <p:nvSpPr>
                  <p:cNvPr id="581747" name="Rectangle 115"/>
                  <p:cNvSpPr>
                    <a:spLocks noChangeArrowheads="1"/>
                  </p:cNvSpPr>
                  <p:nvPr/>
                </p:nvSpPr>
                <p:spPr bwMode="auto">
                  <a:xfrm>
                    <a:off x="2498" y="2894"/>
                    <a:ext cx="99" cy="12"/>
                  </a:xfrm>
                  <a:prstGeom prst="rect">
                    <a:avLst/>
                  </a:prstGeom>
                  <a:solidFill>
                    <a:srgbClr val="D4D4D4"/>
                  </a:solidFill>
                  <a:ln w="9525">
                    <a:noFill/>
                    <a:miter lim="800000"/>
                    <a:headEnd/>
                    <a:tailEnd/>
                  </a:ln>
                </p:spPr>
                <p:txBody>
                  <a:bodyPr/>
                  <a:lstStyle/>
                  <a:p>
                    <a:endParaRPr lang="en-US" sz="2000"/>
                  </a:p>
                </p:txBody>
              </p:sp>
              <p:sp>
                <p:nvSpPr>
                  <p:cNvPr id="581748" name="Rectangle 116"/>
                  <p:cNvSpPr>
                    <a:spLocks noChangeArrowheads="1"/>
                  </p:cNvSpPr>
                  <p:nvPr/>
                </p:nvSpPr>
                <p:spPr bwMode="auto">
                  <a:xfrm>
                    <a:off x="2498" y="2895"/>
                    <a:ext cx="99" cy="12"/>
                  </a:xfrm>
                  <a:prstGeom prst="rect">
                    <a:avLst/>
                  </a:prstGeom>
                  <a:solidFill>
                    <a:srgbClr val="D4D4D4"/>
                  </a:solidFill>
                  <a:ln w="9525">
                    <a:noFill/>
                    <a:miter lim="800000"/>
                    <a:headEnd/>
                    <a:tailEnd/>
                  </a:ln>
                </p:spPr>
                <p:txBody>
                  <a:bodyPr/>
                  <a:lstStyle/>
                  <a:p>
                    <a:endParaRPr lang="en-US" sz="2000"/>
                  </a:p>
                </p:txBody>
              </p:sp>
              <p:sp>
                <p:nvSpPr>
                  <p:cNvPr id="581749" name="Rectangle 117"/>
                  <p:cNvSpPr>
                    <a:spLocks noChangeArrowheads="1"/>
                  </p:cNvSpPr>
                  <p:nvPr/>
                </p:nvSpPr>
                <p:spPr bwMode="auto">
                  <a:xfrm>
                    <a:off x="2498" y="2896"/>
                    <a:ext cx="99" cy="12"/>
                  </a:xfrm>
                  <a:prstGeom prst="rect">
                    <a:avLst/>
                  </a:prstGeom>
                  <a:solidFill>
                    <a:srgbClr val="D4D4D4"/>
                  </a:solidFill>
                  <a:ln w="9525">
                    <a:noFill/>
                    <a:miter lim="800000"/>
                    <a:headEnd/>
                    <a:tailEnd/>
                  </a:ln>
                </p:spPr>
                <p:txBody>
                  <a:bodyPr/>
                  <a:lstStyle/>
                  <a:p>
                    <a:endParaRPr lang="en-US" sz="2000"/>
                  </a:p>
                </p:txBody>
              </p:sp>
              <p:sp>
                <p:nvSpPr>
                  <p:cNvPr id="581750" name="Rectangle 118"/>
                  <p:cNvSpPr>
                    <a:spLocks noChangeArrowheads="1"/>
                  </p:cNvSpPr>
                  <p:nvPr/>
                </p:nvSpPr>
                <p:spPr bwMode="auto">
                  <a:xfrm>
                    <a:off x="2498" y="2897"/>
                    <a:ext cx="99" cy="11"/>
                  </a:xfrm>
                  <a:prstGeom prst="rect">
                    <a:avLst/>
                  </a:prstGeom>
                  <a:solidFill>
                    <a:srgbClr val="D4D4D4"/>
                  </a:solidFill>
                  <a:ln w="9525">
                    <a:noFill/>
                    <a:miter lim="800000"/>
                    <a:headEnd/>
                    <a:tailEnd/>
                  </a:ln>
                </p:spPr>
                <p:txBody>
                  <a:bodyPr/>
                  <a:lstStyle/>
                  <a:p>
                    <a:endParaRPr lang="en-US" sz="2000"/>
                  </a:p>
                </p:txBody>
              </p:sp>
              <p:sp>
                <p:nvSpPr>
                  <p:cNvPr id="581751" name="Rectangle 119"/>
                  <p:cNvSpPr>
                    <a:spLocks noChangeArrowheads="1"/>
                  </p:cNvSpPr>
                  <p:nvPr/>
                </p:nvSpPr>
                <p:spPr bwMode="auto">
                  <a:xfrm>
                    <a:off x="2498" y="2897"/>
                    <a:ext cx="99" cy="11"/>
                  </a:xfrm>
                  <a:prstGeom prst="rect">
                    <a:avLst/>
                  </a:prstGeom>
                  <a:solidFill>
                    <a:srgbClr val="D4D4D4"/>
                  </a:solidFill>
                  <a:ln w="9525">
                    <a:noFill/>
                    <a:miter lim="800000"/>
                    <a:headEnd/>
                    <a:tailEnd/>
                  </a:ln>
                </p:spPr>
                <p:txBody>
                  <a:bodyPr/>
                  <a:lstStyle/>
                  <a:p>
                    <a:endParaRPr lang="en-US" sz="2000"/>
                  </a:p>
                </p:txBody>
              </p:sp>
              <p:sp>
                <p:nvSpPr>
                  <p:cNvPr id="581752" name="Rectangle 120"/>
                  <p:cNvSpPr>
                    <a:spLocks noChangeArrowheads="1"/>
                  </p:cNvSpPr>
                  <p:nvPr/>
                </p:nvSpPr>
                <p:spPr bwMode="auto">
                  <a:xfrm>
                    <a:off x="2498" y="2898"/>
                    <a:ext cx="99" cy="11"/>
                  </a:xfrm>
                  <a:prstGeom prst="rect">
                    <a:avLst/>
                  </a:prstGeom>
                  <a:solidFill>
                    <a:srgbClr val="D4D4D4"/>
                  </a:solidFill>
                  <a:ln w="9525">
                    <a:noFill/>
                    <a:miter lim="800000"/>
                    <a:headEnd/>
                    <a:tailEnd/>
                  </a:ln>
                </p:spPr>
                <p:txBody>
                  <a:bodyPr/>
                  <a:lstStyle/>
                  <a:p>
                    <a:endParaRPr lang="en-US" sz="2000"/>
                  </a:p>
                </p:txBody>
              </p:sp>
              <p:sp>
                <p:nvSpPr>
                  <p:cNvPr id="581753" name="Rectangle 121"/>
                  <p:cNvSpPr>
                    <a:spLocks noChangeArrowheads="1"/>
                  </p:cNvSpPr>
                  <p:nvPr/>
                </p:nvSpPr>
                <p:spPr bwMode="auto">
                  <a:xfrm>
                    <a:off x="2498" y="2898"/>
                    <a:ext cx="99" cy="12"/>
                  </a:xfrm>
                  <a:prstGeom prst="rect">
                    <a:avLst/>
                  </a:prstGeom>
                  <a:solidFill>
                    <a:srgbClr val="D4D4D4"/>
                  </a:solidFill>
                  <a:ln w="9525">
                    <a:noFill/>
                    <a:miter lim="800000"/>
                    <a:headEnd/>
                    <a:tailEnd/>
                  </a:ln>
                </p:spPr>
                <p:txBody>
                  <a:bodyPr/>
                  <a:lstStyle/>
                  <a:p>
                    <a:endParaRPr lang="en-US" sz="2000"/>
                  </a:p>
                </p:txBody>
              </p:sp>
              <p:sp>
                <p:nvSpPr>
                  <p:cNvPr id="581754" name="Rectangle 122"/>
                  <p:cNvSpPr>
                    <a:spLocks noChangeArrowheads="1"/>
                  </p:cNvSpPr>
                  <p:nvPr/>
                </p:nvSpPr>
                <p:spPr bwMode="auto">
                  <a:xfrm>
                    <a:off x="2498" y="2898"/>
                    <a:ext cx="99" cy="13"/>
                  </a:xfrm>
                  <a:prstGeom prst="rect">
                    <a:avLst/>
                  </a:prstGeom>
                  <a:solidFill>
                    <a:srgbClr val="D4D4D4"/>
                  </a:solidFill>
                  <a:ln w="9525">
                    <a:noFill/>
                    <a:miter lim="800000"/>
                    <a:headEnd/>
                    <a:tailEnd/>
                  </a:ln>
                </p:spPr>
                <p:txBody>
                  <a:bodyPr/>
                  <a:lstStyle/>
                  <a:p>
                    <a:endParaRPr lang="en-US" sz="2000"/>
                  </a:p>
                </p:txBody>
              </p:sp>
              <p:sp>
                <p:nvSpPr>
                  <p:cNvPr id="581755" name="Rectangle 123"/>
                  <p:cNvSpPr>
                    <a:spLocks noChangeArrowheads="1"/>
                  </p:cNvSpPr>
                  <p:nvPr/>
                </p:nvSpPr>
                <p:spPr bwMode="auto">
                  <a:xfrm>
                    <a:off x="2498" y="2899"/>
                    <a:ext cx="99" cy="12"/>
                  </a:xfrm>
                  <a:prstGeom prst="rect">
                    <a:avLst/>
                  </a:prstGeom>
                  <a:solidFill>
                    <a:srgbClr val="D4D4D4"/>
                  </a:solidFill>
                  <a:ln w="9525">
                    <a:noFill/>
                    <a:miter lim="800000"/>
                    <a:headEnd/>
                    <a:tailEnd/>
                  </a:ln>
                </p:spPr>
                <p:txBody>
                  <a:bodyPr/>
                  <a:lstStyle/>
                  <a:p>
                    <a:endParaRPr lang="en-US" sz="2000"/>
                  </a:p>
                </p:txBody>
              </p:sp>
              <p:sp>
                <p:nvSpPr>
                  <p:cNvPr id="581756" name="Rectangle 124"/>
                  <p:cNvSpPr>
                    <a:spLocks noChangeArrowheads="1"/>
                  </p:cNvSpPr>
                  <p:nvPr/>
                </p:nvSpPr>
                <p:spPr bwMode="auto">
                  <a:xfrm>
                    <a:off x="2498" y="2899"/>
                    <a:ext cx="99" cy="12"/>
                  </a:xfrm>
                  <a:prstGeom prst="rect">
                    <a:avLst/>
                  </a:prstGeom>
                  <a:solidFill>
                    <a:srgbClr val="D4D4D4"/>
                  </a:solidFill>
                  <a:ln w="9525">
                    <a:noFill/>
                    <a:miter lim="800000"/>
                    <a:headEnd/>
                    <a:tailEnd/>
                  </a:ln>
                </p:spPr>
                <p:txBody>
                  <a:bodyPr/>
                  <a:lstStyle/>
                  <a:p>
                    <a:endParaRPr lang="en-US" sz="2000"/>
                  </a:p>
                </p:txBody>
              </p:sp>
              <p:sp>
                <p:nvSpPr>
                  <p:cNvPr id="581757" name="Rectangle 125"/>
                  <p:cNvSpPr>
                    <a:spLocks noChangeArrowheads="1"/>
                  </p:cNvSpPr>
                  <p:nvPr/>
                </p:nvSpPr>
                <p:spPr bwMode="auto">
                  <a:xfrm>
                    <a:off x="2498" y="2900"/>
                    <a:ext cx="99" cy="12"/>
                  </a:xfrm>
                  <a:prstGeom prst="rect">
                    <a:avLst/>
                  </a:prstGeom>
                  <a:solidFill>
                    <a:srgbClr val="D4D4D4"/>
                  </a:solidFill>
                  <a:ln w="9525">
                    <a:noFill/>
                    <a:miter lim="800000"/>
                    <a:headEnd/>
                    <a:tailEnd/>
                  </a:ln>
                </p:spPr>
                <p:txBody>
                  <a:bodyPr/>
                  <a:lstStyle/>
                  <a:p>
                    <a:endParaRPr lang="en-US" sz="2000"/>
                  </a:p>
                </p:txBody>
              </p:sp>
              <p:sp>
                <p:nvSpPr>
                  <p:cNvPr id="581758" name="Rectangle 126"/>
                  <p:cNvSpPr>
                    <a:spLocks noChangeArrowheads="1"/>
                  </p:cNvSpPr>
                  <p:nvPr/>
                </p:nvSpPr>
                <p:spPr bwMode="auto">
                  <a:xfrm>
                    <a:off x="2498" y="2901"/>
                    <a:ext cx="99" cy="11"/>
                  </a:xfrm>
                  <a:prstGeom prst="rect">
                    <a:avLst/>
                  </a:prstGeom>
                  <a:solidFill>
                    <a:srgbClr val="D4D4D4"/>
                  </a:solidFill>
                  <a:ln w="9525">
                    <a:noFill/>
                    <a:miter lim="800000"/>
                    <a:headEnd/>
                    <a:tailEnd/>
                  </a:ln>
                </p:spPr>
                <p:txBody>
                  <a:bodyPr/>
                  <a:lstStyle/>
                  <a:p>
                    <a:endParaRPr lang="en-US" sz="2000"/>
                  </a:p>
                </p:txBody>
              </p:sp>
              <p:sp>
                <p:nvSpPr>
                  <p:cNvPr id="581759" name="Rectangle 127"/>
                  <p:cNvSpPr>
                    <a:spLocks noChangeArrowheads="1"/>
                  </p:cNvSpPr>
                  <p:nvPr/>
                </p:nvSpPr>
                <p:spPr bwMode="auto">
                  <a:xfrm>
                    <a:off x="2498" y="2902"/>
                    <a:ext cx="99" cy="12"/>
                  </a:xfrm>
                  <a:prstGeom prst="rect">
                    <a:avLst/>
                  </a:prstGeom>
                  <a:solidFill>
                    <a:srgbClr val="D4D4D4"/>
                  </a:solidFill>
                  <a:ln w="9525">
                    <a:noFill/>
                    <a:miter lim="800000"/>
                    <a:headEnd/>
                    <a:tailEnd/>
                  </a:ln>
                </p:spPr>
                <p:txBody>
                  <a:bodyPr/>
                  <a:lstStyle/>
                  <a:p>
                    <a:endParaRPr lang="en-US" sz="2000"/>
                  </a:p>
                </p:txBody>
              </p:sp>
              <p:sp>
                <p:nvSpPr>
                  <p:cNvPr id="581760" name="Rectangle 128"/>
                  <p:cNvSpPr>
                    <a:spLocks noChangeArrowheads="1"/>
                  </p:cNvSpPr>
                  <p:nvPr/>
                </p:nvSpPr>
                <p:spPr bwMode="auto">
                  <a:xfrm>
                    <a:off x="2498" y="2902"/>
                    <a:ext cx="99" cy="12"/>
                  </a:xfrm>
                  <a:prstGeom prst="rect">
                    <a:avLst/>
                  </a:prstGeom>
                  <a:solidFill>
                    <a:srgbClr val="D4D4D4"/>
                  </a:solidFill>
                  <a:ln w="9525">
                    <a:noFill/>
                    <a:miter lim="800000"/>
                    <a:headEnd/>
                    <a:tailEnd/>
                  </a:ln>
                </p:spPr>
                <p:txBody>
                  <a:bodyPr/>
                  <a:lstStyle/>
                  <a:p>
                    <a:endParaRPr lang="en-US" sz="2000"/>
                  </a:p>
                </p:txBody>
              </p:sp>
              <p:sp>
                <p:nvSpPr>
                  <p:cNvPr id="581761" name="Rectangle 129"/>
                  <p:cNvSpPr>
                    <a:spLocks noChangeArrowheads="1"/>
                  </p:cNvSpPr>
                  <p:nvPr/>
                </p:nvSpPr>
                <p:spPr bwMode="auto">
                  <a:xfrm>
                    <a:off x="2498" y="2903"/>
                    <a:ext cx="99" cy="11"/>
                  </a:xfrm>
                  <a:prstGeom prst="rect">
                    <a:avLst/>
                  </a:prstGeom>
                  <a:solidFill>
                    <a:srgbClr val="D4D4D4"/>
                  </a:solidFill>
                  <a:ln w="9525">
                    <a:noFill/>
                    <a:miter lim="800000"/>
                    <a:headEnd/>
                    <a:tailEnd/>
                  </a:ln>
                </p:spPr>
                <p:txBody>
                  <a:bodyPr/>
                  <a:lstStyle/>
                  <a:p>
                    <a:endParaRPr lang="en-US" sz="2000"/>
                  </a:p>
                </p:txBody>
              </p:sp>
              <p:sp>
                <p:nvSpPr>
                  <p:cNvPr id="581762" name="Rectangle 130"/>
                  <p:cNvSpPr>
                    <a:spLocks noChangeArrowheads="1"/>
                  </p:cNvSpPr>
                  <p:nvPr/>
                </p:nvSpPr>
                <p:spPr bwMode="auto">
                  <a:xfrm>
                    <a:off x="2498" y="2903"/>
                    <a:ext cx="99" cy="12"/>
                  </a:xfrm>
                  <a:prstGeom prst="rect">
                    <a:avLst/>
                  </a:prstGeom>
                  <a:solidFill>
                    <a:srgbClr val="D4D4D4"/>
                  </a:solidFill>
                  <a:ln w="9525">
                    <a:noFill/>
                    <a:miter lim="800000"/>
                    <a:headEnd/>
                    <a:tailEnd/>
                  </a:ln>
                </p:spPr>
                <p:txBody>
                  <a:bodyPr/>
                  <a:lstStyle/>
                  <a:p>
                    <a:endParaRPr lang="en-US" sz="2000"/>
                  </a:p>
                </p:txBody>
              </p:sp>
              <p:sp>
                <p:nvSpPr>
                  <p:cNvPr id="581763" name="Rectangle 131"/>
                  <p:cNvSpPr>
                    <a:spLocks noChangeArrowheads="1"/>
                  </p:cNvSpPr>
                  <p:nvPr/>
                </p:nvSpPr>
                <p:spPr bwMode="auto">
                  <a:xfrm>
                    <a:off x="2498" y="2904"/>
                    <a:ext cx="99" cy="12"/>
                  </a:xfrm>
                  <a:prstGeom prst="rect">
                    <a:avLst/>
                  </a:prstGeom>
                  <a:solidFill>
                    <a:srgbClr val="D4D4D4"/>
                  </a:solidFill>
                  <a:ln w="9525">
                    <a:noFill/>
                    <a:miter lim="800000"/>
                    <a:headEnd/>
                    <a:tailEnd/>
                  </a:ln>
                </p:spPr>
                <p:txBody>
                  <a:bodyPr/>
                  <a:lstStyle/>
                  <a:p>
                    <a:endParaRPr lang="en-US" sz="2000"/>
                  </a:p>
                </p:txBody>
              </p:sp>
              <p:sp>
                <p:nvSpPr>
                  <p:cNvPr id="581764" name="Rectangle 132"/>
                  <p:cNvSpPr>
                    <a:spLocks noChangeArrowheads="1"/>
                  </p:cNvSpPr>
                  <p:nvPr/>
                </p:nvSpPr>
                <p:spPr bwMode="auto">
                  <a:xfrm>
                    <a:off x="2498" y="2905"/>
                    <a:ext cx="99" cy="11"/>
                  </a:xfrm>
                  <a:prstGeom prst="rect">
                    <a:avLst/>
                  </a:prstGeom>
                  <a:solidFill>
                    <a:srgbClr val="D4D4D4"/>
                  </a:solidFill>
                  <a:ln w="9525">
                    <a:noFill/>
                    <a:miter lim="800000"/>
                    <a:headEnd/>
                    <a:tailEnd/>
                  </a:ln>
                </p:spPr>
                <p:txBody>
                  <a:bodyPr/>
                  <a:lstStyle/>
                  <a:p>
                    <a:endParaRPr lang="en-US" sz="2000"/>
                  </a:p>
                </p:txBody>
              </p:sp>
              <p:sp>
                <p:nvSpPr>
                  <p:cNvPr id="581765" name="Rectangle 133"/>
                  <p:cNvSpPr>
                    <a:spLocks noChangeArrowheads="1"/>
                  </p:cNvSpPr>
                  <p:nvPr/>
                </p:nvSpPr>
                <p:spPr bwMode="auto">
                  <a:xfrm>
                    <a:off x="2498" y="2905"/>
                    <a:ext cx="99" cy="12"/>
                  </a:xfrm>
                  <a:prstGeom prst="rect">
                    <a:avLst/>
                  </a:prstGeom>
                  <a:solidFill>
                    <a:srgbClr val="D4D4D4"/>
                  </a:solidFill>
                  <a:ln w="9525">
                    <a:noFill/>
                    <a:miter lim="800000"/>
                    <a:headEnd/>
                    <a:tailEnd/>
                  </a:ln>
                </p:spPr>
                <p:txBody>
                  <a:bodyPr/>
                  <a:lstStyle/>
                  <a:p>
                    <a:endParaRPr lang="en-US" sz="2000"/>
                  </a:p>
                </p:txBody>
              </p:sp>
              <p:sp>
                <p:nvSpPr>
                  <p:cNvPr id="581766" name="Rectangle 134"/>
                  <p:cNvSpPr>
                    <a:spLocks noChangeArrowheads="1"/>
                  </p:cNvSpPr>
                  <p:nvPr/>
                </p:nvSpPr>
                <p:spPr bwMode="auto">
                  <a:xfrm>
                    <a:off x="2498" y="2906"/>
                    <a:ext cx="99" cy="11"/>
                  </a:xfrm>
                  <a:prstGeom prst="rect">
                    <a:avLst/>
                  </a:prstGeom>
                  <a:solidFill>
                    <a:srgbClr val="D4D4D4"/>
                  </a:solidFill>
                  <a:ln w="9525">
                    <a:noFill/>
                    <a:miter lim="800000"/>
                    <a:headEnd/>
                    <a:tailEnd/>
                  </a:ln>
                </p:spPr>
                <p:txBody>
                  <a:bodyPr/>
                  <a:lstStyle/>
                  <a:p>
                    <a:endParaRPr lang="en-US" sz="2000"/>
                  </a:p>
                </p:txBody>
              </p:sp>
              <p:sp>
                <p:nvSpPr>
                  <p:cNvPr id="581767" name="Rectangle 135"/>
                  <p:cNvSpPr>
                    <a:spLocks noChangeArrowheads="1"/>
                  </p:cNvSpPr>
                  <p:nvPr/>
                </p:nvSpPr>
                <p:spPr bwMode="auto">
                  <a:xfrm>
                    <a:off x="2498" y="2907"/>
                    <a:ext cx="99" cy="10"/>
                  </a:xfrm>
                  <a:prstGeom prst="rect">
                    <a:avLst/>
                  </a:prstGeom>
                  <a:solidFill>
                    <a:srgbClr val="D4D4D4"/>
                  </a:solidFill>
                  <a:ln w="9525">
                    <a:noFill/>
                    <a:miter lim="800000"/>
                    <a:headEnd/>
                    <a:tailEnd/>
                  </a:ln>
                </p:spPr>
                <p:txBody>
                  <a:bodyPr/>
                  <a:lstStyle/>
                  <a:p>
                    <a:endParaRPr lang="en-US" sz="2000"/>
                  </a:p>
                </p:txBody>
              </p:sp>
              <p:sp>
                <p:nvSpPr>
                  <p:cNvPr id="581768" name="Rectangle 136"/>
                  <p:cNvSpPr>
                    <a:spLocks noChangeArrowheads="1"/>
                  </p:cNvSpPr>
                  <p:nvPr/>
                </p:nvSpPr>
                <p:spPr bwMode="auto">
                  <a:xfrm>
                    <a:off x="2498" y="2908"/>
                    <a:ext cx="99" cy="10"/>
                  </a:xfrm>
                  <a:prstGeom prst="rect">
                    <a:avLst/>
                  </a:prstGeom>
                  <a:solidFill>
                    <a:srgbClr val="D4D4D4"/>
                  </a:solidFill>
                  <a:ln w="9525">
                    <a:noFill/>
                    <a:miter lim="800000"/>
                    <a:headEnd/>
                    <a:tailEnd/>
                  </a:ln>
                </p:spPr>
                <p:txBody>
                  <a:bodyPr/>
                  <a:lstStyle/>
                  <a:p>
                    <a:endParaRPr lang="en-US" sz="2000"/>
                  </a:p>
                </p:txBody>
              </p:sp>
              <p:sp>
                <p:nvSpPr>
                  <p:cNvPr id="581769" name="Rectangle 137"/>
                  <p:cNvSpPr>
                    <a:spLocks noChangeArrowheads="1"/>
                  </p:cNvSpPr>
                  <p:nvPr/>
                </p:nvSpPr>
                <p:spPr bwMode="auto">
                  <a:xfrm>
                    <a:off x="2498" y="2908"/>
                    <a:ext cx="99" cy="11"/>
                  </a:xfrm>
                  <a:prstGeom prst="rect">
                    <a:avLst/>
                  </a:prstGeom>
                  <a:solidFill>
                    <a:srgbClr val="D4D4D4"/>
                  </a:solidFill>
                  <a:ln w="9525">
                    <a:noFill/>
                    <a:miter lim="800000"/>
                    <a:headEnd/>
                    <a:tailEnd/>
                  </a:ln>
                </p:spPr>
                <p:txBody>
                  <a:bodyPr/>
                  <a:lstStyle/>
                  <a:p>
                    <a:endParaRPr lang="en-US" sz="2000"/>
                  </a:p>
                </p:txBody>
              </p:sp>
              <p:sp>
                <p:nvSpPr>
                  <p:cNvPr id="581770" name="Rectangle 138"/>
                  <p:cNvSpPr>
                    <a:spLocks noChangeArrowheads="1"/>
                  </p:cNvSpPr>
                  <p:nvPr/>
                </p:nvSpPr>
                <p:spPr bwMode="auto">
                  <a:xfrm>
                    <a:off x="2498" y="2908"/>
                    <a:ext cx="99" cy="11"/>
                  </a:xfrm>
                  <a:prstGeom prst="rect">
                    <a:avLst/>
                  </a:prstGeom>
                  <a:solidFill>
                    <a:srgbClr val="D4D4D4"/>
                  </a:solidFill>
                  <a:ln w="9525">
                    <a:noFill/>
                    <a:miter lim="800000"/>
                    <a:headEnd/>
                    <a:tailEnd/>
                  </a:ln>
                </p:spPr>
                <p:txBody>
                  <a:bodyPr/>
                  <a:lstStyle/>
                  <a:p>
                    <a:endParaRPr lang="en-US" sz="2000"/>
                  </a:p>
                </p:txBody>
              </p:sp>
              <p:sp>
                <p:nvSpPr>
                  <p:cNvPr id="581771" name="Rectangle 139"/>
                  <p:cNvSpPr>
                    <a:spLocks noChangeArrowheads="1"/>
                  </p:cNvSpPr>
                  <p:nvPr/>
                </p:nvSpPr>
                <p:spPr bwMode="auto">
                  <a:xfrm>
                    <a:off x="2498" y="2909"/>
                    <a:ext cx="99" cy="10"/>
                  </a:xfrm>
                  <a:prstGeom prst="rect">
                    <a:avLst/>
                  </a:prstGeom>
                  <a:solidFill>
                    <a:srgbClr val="D4D4D4"/>
                  </a:solidFill>
                  <a:ln w="9525">
                    <a:noFill/>
                    <a:miter lim="800000"/>
                    <a:headEnd/>
                    <a:tailEnd/>
                  </a:ln>
                </p:spPr>
                <p:txBody>
                  <a:bodyPr/>
                  <a:lstStyle/>
                  <a:p>
                    <a:endParaRPr lang="en-US" sz="2000"/>
                  </a:p>
                </p:txBody>
              </p:sp>
              <p:sp>
                <p:nvSpPr>
                  <p:cNvPr id="581772" name="Rectangle 140"/>
                  <p:cNvSpPr>
                    <a:spLocks noChangeArrowheads="1"/>
                  </p:cNvSpPr>
                  <p:nvPr/>
                </p:nvSpPr>
                <p:spPr bwMode="auto">
                  <a:xfrm>
                    <a:off x="2498" y="2910"/>
                    <a:ext cx="99" cy="10"/>
                  </a:xfrm>
                  <a:prstGeom prst="rect">
                    <a:avLst/>
                  </a:prstGeom>
                  <a:solidFill>
                    <a:srgbClr val="EEEEEE"/>
                  </a:solidFill>
                  <a:ln w="9525">
                    <a:noFill/>
                    <a:miter lim="800000"/>
                    <a:headEnd/>
                    <a:tailEnd/>
                  </a:ln>
                </p:spPr>
                <p:txBody>
                  <a:bodyPr/>
                  <a:lstStyle/>
                  <a:p>
                    <a:endParaRPr lang="en-US" sz="2000"/>
                  </a:p>
                </p:txBody>
              </p:sp>
              <p:sp>
                <p:nvSpPr>
                  <p:cNvPr id="581773" name="Rectangle 141"/>
                  <p:cNvSpPr>
                    <a:spLocks noChangeArrowheads="1"/>
                  </p:cNvSpPr>
                  <p:nvPr/>
                </p:nvSpPr>
                <p:spPr bwMode="auto">
                  <a:xfrm>
                    <a:off x="2498" y="2911"/>
                    <a:ext cx="99" cy="10"/>
                  </a:xfrm>
                  <a:prstGeom prst="rect">
                    <a:avLst/>
                  </a:prstGeom>
                  <a:solidFill>
                    <a:srgbClr val="EEEEEE"/>
                  </a:solidFill>
                  <a:ln w="9525">
                    <a:noFill/>
                    <a:miter lim="800000"/>
                    <a:headEnd/>
                    <a:tailEnd/>
                  </a:ln>
                </p:spPr>
                <p:txBody>
                  <a:bodyPr/>
                  <a:lstStyle/>
                  <a:p>
                    <a:endParaRPr lang="en-US" sz="2000"/>
                  </a:p>
                </p:txBody>
              </p:sp>
              <p:sp>
                <p:nvSpPr>
                  <p:cNvPr id="581774" name="Rectangle 142"/>
                  <p:cNvSpPr>
                    <a:spLocks noChangeArrowheads="1"/>
                  </p:cNvSpPr>
                  <p:nvPr/>
                </p:nvSpPr>
                <p:spPr bwMode="auto">
                  <a:xfrm>
                    <a:off x="2498" y="2911"/>
                    <a:ext cx="99" cy="11"/>
                  </a:xfrm>
                  <a:prstGeom prst="rect">
                    <a:avLst/>
                  </a:prstGeom>
                  <a:solidFill>
                    <a:srgbClr val="EEEEEE"/>
                  </a:solidFill>
                  <a:ln w="9525">
                    <a:noFill/>
                    <a:miter lim="800000"/>
                    <a:headEnd/>
                    <a:tailEnd/>
                  </a:ln>
                </p:spPr>
                <p:txBody>
                  <a:bodyPr/>
                  <a:lstStyle/>
                  <a:p>
                    <a:endParaRPr lang="en-US" sz="2000"/>
                  </a:p>
                </p:txBody>
              </p:sp>
              <p:sp>
                <p:nvSpPr>
                  <p:cNvPr id="581775" name="Rectangle 143"/>
                  <p:cNvSpPr>
                    <a:spLocks noChangeArrowheads="1"/>
                  </p:cNvSpPr>
                  <p:nvPr/>
                </p:nvSpPr>
                <p:spPr bwMode="auto">
                  <a:xfrm>
                    <a:off x="2498" y="2912"/>
                    <a:ext cx="99" cy="10"/>
                  </a:xfrm>
                  <a:prstGeom prst="rect">
                    <a:avLst/>
                  </a:prstGeom>
                  <a:solidFill>
                    <a:srgbClr val="EEEEEE"/>
                  </a:solidFill>
                  <a:ln w="9525">
                    <a:noFill/>
                    <a:miter lim="800000"/>
                    <a:headEnd/>
                    <a:tailEnd/>
                  </a:ln>
                </p:spPr>
                <p:txBody>
                  <a:bodyPr/>
                  <a:lstStyle/>
                  <a:p>
                    <a:endParaRPr lang="en-US" sz="2000"/>
                  </a:p>
                </p:txBody>
              </p:sp>
              <p:sp>
                <p:nvSpPr>
                  <p:cNvPr id="581776" name="Rectangle 144"/>
                  <p:cNvSpPr>
                    <a:spLocks noChangeArrowheads="1"/>
                  </p:cNvSpPr>
                  <p:nvPr/>
                </p:nvSpPr>
                <p:spPr bwMode="auto">
                  <a:xfrm>
                    <a:off x="2498" y="2912"/>
                    <a:ext cx="99" cy="10"/>
                  </a:xfrm>
                  <a:prstGeom prst="rect">
                    <a:avLst/>
                  </a:prstGeom>
                  <a:solidFill>
                    <a:srgbClr val="EEEEEE"/>
                  </a:solidFill>
                  <a:ln w="9525">
                    <a:noFill/>
                    <a:miter lim="800000"/>
                    <a:headEnd/>
                    <a:tailEnd/>
                  </a:ln>
                </p:spPr>
                <p:txBody>
                  <a:bodyPr/>
                  <a:lstStyle/>
                  <a:p>
                    <a:endParaRPr lang="en-US" sz="2000"/>
                  </a:p>
                </p:txBody>
              </p:sp>
              <p:sp>
                <p:nvSpPr>
                  <p:cNvPr id="581777" name="Rectangle 145"/>
                  <p:cNvSpPr>
                    <a:spLocks noChangeArrowheads="1"/>
                  </p:cNvSpPr>
                  <p:nvPr/>
                </p:nvSpPr>
                <p:spPr bwMode="auto">
                  <a:xfrm>
                    <a:off x="2498" y="2914"/>
                    <a:ext cx="99" cy="9"/>
                  </a:xfrm>
                  <a:prstGeom prst="rect">
                    <a:avLst/>
                  </a:prstGeom>
                  <a:solidFill>
                    <a:srgbClr val="EEEEEE"/>
                  </a:solidFill>
                  <a:ln w="9525">
                    <a:noFill/>
                    <a:miter lim="800000"/>
                    <a:headEnd/>
                    <a:tailEnd/>
                  </a:ln>
                </p:spPr>
                <p:txBody>
                  <a:bodyPr/>
                  <a:lstStyle/>
                  <a:p>
                    <a:endParaRPr lang="en-US" sz="2000"/>
                  </a:p>
                </p:txBody>
              </p:sp>
              <p:sp>
                <p:nvSpPr>
                  <p:cNvPr id="581778" name="Rectangle 146"/>
                  <p:cNvSpPr>
                    <a:spLocks noChangeArrowheads="1"/>
                  </p:cNvSpPr>
                  <p:nvPr/>
                </p:nvSpPr>
                <p:spPr bwMode="auto">
                  <a:xfrm>
                    <a:off x="2498" y="2914"/>
                    <a:ext cx="99" cy="9"/>
                  </a:xfrm>
                  <a:prstGeom prst="rect">
                    <a:avLst/>
                  </a:prstGeom>
                  <a:solidFill>
                    <a:srgbClr val="EEEEEE"/>
                  </a:solidFill>
                  <a:ln w="9525">
                    <a:noFill/>
                    <a:miter lim="800000"/>
                    <a:headEnd/>
                    <a:tailEnd/>
                  </a:ln>
                </p:spPr>
                <p:txBody>
                  <a:bodyPr/>
                  <a:lstStyle/>
                  <a:p>
                    <a:endParaRPr lang="en-US" sz="2000"/>
                  </a:p>
                </p:txBody>
              </p:sp>
              <p:sp>
                <p:nvSpPr>
                  <p:cNvPr id="581779" name="Rectangle 147"/>
                  <p:cNvSpPr>
                    <a:spLocks noChangeArrowheads="1"/>
                  </p:cNvSpPr>
                  <p:nvPr/>
                </p:nvSpPr>
                <p:spPr bwMode="auto">
                  <a:xfrm>
                    <a:off x="2498" y="2915"/>
                    <a:ext cx="99" cy="9"/>
                  </a:xfrm>
                  <a:prstGeom prst="rect">
                    <a:avLst/>
                  </a:prstGeom>
                  <a:solidFill>
                    <a:srgbClr val="EEEEEE"/>
                  </a:solidFill>
                  <a:ln w="9525">
                    <a:noFill/>
                    <a:miter lim="800000"/>
                    <a:headEnd/>
                    <a:tailEnd/>
                  </a:ln>
                </p:spPr>
                <p:txBody>
                  <a:bodyPr/>
                  <a:lstStyle/>
                  <a:p>
                    <a:endParaRPr lang="en-US" sz="2000"/>
                  </a:p>
                </p:txBody>
              </p:sp>
              <p:sp>
                <p:nvSpPr>
                  <p:cNvPr id="581780" name="Rectangle 148"/>
                  <p:cNvSpPr>
                    <a:spLocks noChangeArrowheads="1"/>
                  </p:cNvSpPr>
                  <p:nvPr/>
                </p:nvSpPr>
                <p:spPr bwMode="auto">
                  <a:xfrm>
                    <a:off x="2498" y="2915"/>
                    <a:ext cx="99" cy="10"/>
                  </a:xfrm>
                  <a:prstGeom prst="rect">
                    <a:avLst/>
                  </a:prstGeom>
                  <a:solidFill>
                    <a:srgbClr val="FFFFFF"/>
                  </a:solidFill>
                  <a:ln w="9525">
                    <a:noFill/>
                    <a:miter lim="800000"/>
                    <a:headEnd/>
                    <a:tailEnd/>
                  </a:ln>
                </p:spPr>
                <p:txBody>
                  <a:bodyPr/>
                  <a:lstStyle/>
                  <a:p>
                    <a:endParaRPr lang="en-US" sz="2000"/>
                  </a:p>
                </p:txBody>
              </p:sp>
              <p:sp>
                <p:nvSpPr>
                  <p:cNvPr id="581781" name="Rectangle 149"/>
                  <p:cNvSpPr>
                    <a:spLocks noChangeArrowheads="1"/>
                  </p:cNvSpPr>
                  <p:nvPr/>
                </p:nvSpPr>
                <p:spPr bwMode="auto">
                  <a:xfrm>
                    <a:off x="2498" y="2916"/>
                    <a:ext cx="99" cy="10"/>
                  </a:xfrm>
                  <a:prstGeom prst="rect">
                    <a:avLst/>
                  </a:prstGeom>
                  <a:solidFill>
                    <a:srgbClr val="FFFFFF"/>
                  </a:solidFill>
                  <a:ln w="9525">
                    <a:noFill/>
                    <a:miter lim="800000"/>
                    <a:headEnd/>
                    <a:tailEnd/>
                  </a:ln>
                </p:spPr>
                <p:txBody>
                  <a:bodyPr/>
                  <a:lstStyle/>
                  <a:p>
                    <a:endParaRPr lang="en-US" sz="2000"/>
                  </a:p>
                </p:txBody>
              </p:sp>
              <p:sp>
                <p:nvSpPr>
                  <p:cNvPr id="581782" name="Rectangle 150"/>
                  <p:cNvSpPr>
                    <a:spLocks noChangeArrowheads="1"/>
                  </p:cNvSpPr>
                  <p:nvPr/>
                </p:nvSpPr>
                <p:spPr bwMode="auto">
                  <a:xfrm>
                    <a:off x="2498" y="2916"/>
                    <a:ext cx="99" cy="10"/>
                  </a:xfrm>
                  <a:prstGeom prst="rect">
                    <a:avLst/>
                  </a:prstGeom>
                  <a:solidFill>
                    <a:srgbClr val="FFFFFF"/>
                  </a:solidFill>
                  <a:ln w="9525">
                    <a:noFill/>
                    <a:miter lim="800000"/>
                    <a:headEnd/>
                    <a:tailEnd/>
                  </a:ln>
                </p:spPr>
                <p:txBody>
                  <a:bodyPr/>
                  <a:lstStyle/>
                  <a:p>
                    <a:endParaRPr lang="en-US" sz="2000"/>
                  </a:p>
                </p:txBody>
              </p:sp>
              <p:sp>
                <p:nvSpPr>
                  <p:cNvPr id="581783" name="Rectangle 151"/>
                  <p:cNvSpPr>
                    <a:spLocks noChangeArrowheads="1"/>
                  </p:cNvSpPr>
                  <p:nvPr/>
                </p:nvSpPr>
                <p:spPr bwMode="auto">
                  <a:xfrm>
                    <a:off x="2498" y="3098"/>
                    <a:ext cx="99" cy="20"/>
                  </a:xfrm>
                  <a:prstGeom prst="rect">
                    <a:avLst/>
                  </a:prstGeom>
                  <a:solidFill>
                    <a:srgbClr val="00AFAF"/>
                  </a:solidFill>
                  <a:ln w="9525">
                    <a:noFill/>
                    <a:miter lim="800000"/>
                    <a:headEnd/>
                    <a:tailEnd/>
                  </a:ln>
                </p:spPr>
                <p:txBody>
                  <a:bodyPr/>
                  <a:lstStyle/>
                  <a:p>
                    <a:endParaRPr lang="en-US" sz="2000"/>
                  </a:p>
                </p:txBody>
              </p:sp>
              <p:sp>
                <p:nvSpPr>
                  <p:cNvPr id="581784" name="Rectangle 152"/>
                  <p:cNvSpPr>
                    <a:spLocks noChangeArrowheads="1"/>
                  </p:cNvSpPr>
                  <p:nvPr/>
                </p:nvSpPr>
                <p:spPr bwMode="auto">
                  <a:xfrm>
                    <a:off x="2498" y="3097"/>
                    <a:ext cx="99" cy="21"/>
                  </a:xfrm>
                  <a:prstGeom prst="rect">
                    <a:avLst/>
                  </a:prstGeom>
                  <a:solidFill>
                    <a:srgbClr val="00AFAF"/>
                  </a:solidFill>
                  <a:ln w="9525">
                    <a:noFill/>
                    <a:miter lim="800000"/>
                    <a:headEnd/>
                    <a:tailEnd/>
                  </a:ln>
                </p:spPr>
                <p:txBody>
                  <a:bodyPr/>
                  <a:lstStyle/>
                  <a:p>
                    <a:endParaRPr lang="en-US" sz="2000"/>
                  </a:p>
                </p:txBody>
              </p:sp>
              <p:sp>
                <p:nvSpPr>
                  <p:cNvPr id="581785" name="Rectangle 153"/>
                  <p:cNvSpPr>
                    <a:spLocks noChangeArrowheads="1"/>
                  </p:cNvSpPr>
                  <p:nvPr/>
                </p:nvSpPr>
                <p:spPr bwMode="auto">
                  <a:xfrm>
                    <a:off x="2498" y="3096"/>
                    <a:ext cx="99" cy="21"/>
                  </a:xfrm>
                  <a:prstGeom prst="rect">
                    <a:avLst/>
                  </a:prstGeom>
                  <a:solidFill>
                    <a:srgbClr val="00AFAF"/>
                  </a:solidFill>
                  <a:ln w="9525">
                    <a:noFill/>
                    <a:miter lim="800000"/>
                    <a:headEnd/>
                    <a:tailEnd/>
                  </a:ln>
                </p:spPr>
                <p:txBody>
                  <a:bodyPr/>
                  <a:lstStyle/>
                  <a:p>
                    <a:endParaRPr lang="en-US" sz="2000"/>
                  </a:p>
                </p:txBody>
              </p:sp>
              <p:sp>
                <p:nvSpPr>
                  <p:cNvPr id="581786" name="Rectangle 154"/>
                  <p:cNvSpPr>
                    <a:spLocks noChangeArrowheads="1"/>
                  </p:cNvSpPr>
                  <p:nvPr/>
                </p:nvSpPr>
                <p:spPr bwMode="auto">
                  <a:xfrm>
                    <a:off x="2498" y="3096"/>
                    <a:ext cx="99" cy="20"/>
                  </a:xfrm>
                  <a:prstGeom prst="rect">
                    <a:avLst/>
                  </a:prstGeom>
                  <a:solidFill>
                    <a:srgbClr val="00AFAF"/>
                  </a:solidFill>
                  <a:ln w="9525">
                    <a:noFill/>
                    <a:miter lim="800000"/>
                    <a:headEnd/>
                    <a:tailEnd/>
                  </a:ln>
                </p:spPr>
                <p:txBody>
                  <a:bodyPr/>
                  <a:lstStyle/>
                  <a:p>
                    <a:endParaRPr lang="en-US" sz="2000"/>
                  </a:p>
                </p:txBody>
              </p:sp>
              <p:sp>
                <p:nvSpPr>
                  <p:cNvPr id="581787" name="Rectangle 155"/>
                  <p:cNvSpPr>
                    <a:spLocks noChangeArrowheads="1"/>
                  </p:cNvSpPr>
                  <p:nvPr/>
                </p:nvSpPr>
                <p:spPr bwMode="auto">
                  <a:xfrm>
                    <a:off x="2498" y="3095"/>
                    <a:ext cx="99" cy="20"/>
                  </a:xfrm>
                  <a:prstGeom prst="rect">
                    <a:avLst/>
                  </a:prstGeom>
                  <a:solidFill>
                    <a:srgbClr val="191919"/>
                  </a:solidFill>
                  <a:ln w="9525">
                    <a:noFill/>
                    <a:miter lim="800000"/>
                    <a:headEnd/>
                    <a:tailEnd/>
                  </a:ln>
                </p:spPr>
                <p:txBody>
                  <a:bodyPr/>
                  <a:lstStyle/>
                  <a:p>
                    <a:endParaRPr lang="en-US" sz="2000"/>
                  </a:p>
                </p:txBody>
              </p:sp>
              <p:sp>
                <p:nvSpPr>
                  <p:cNvPr id="581788" name="Rectangle 156"/>
                  <p:cNvSpPr>
                    <a:spLocks noChangeArrowheads="1"/>
                  </p:cNvSpPr>
                  <p:nvPr/>
                </p:nvSpPr>
                <p:spPr bwMode="auto">
                  <a:xfrm>
                    <a:off x="2498" y="3094"/>
                    <a:ext cx="99" cy="21"/>
                  </a:xfrm>
                  <a:prstGeom prst="rect">
                    <a:avLst/>
                  </a:prstGeom>
                  <a:solidFill>
                    <a:srgbClr val="191919"/>
                  </a:solidFill>
                  <a:ln w="9525">
                    <a:noFill/>
                    <a:miter lim="800000"/>
                    <a:headEnd/>
                    <a:tailEnd/>
                  </a:ln>
                </p:spPr>
                <p:txBody>
                  <a:bodyPr/>
                  <a:lstStyle/>
                  <a:p>
                    <a:endParaRPr lang="en-US" sz="2000"/>
                  </a:p>
                </p:txBody>
              </p:sp>
              <p:sp>
                <p:nvSpPr>
                  <p:cNvPr id="581789" name="Rectangle 157"/>
                  <p:cNvSpPr>
                    <a:spLocks noChangeArrowheads="1"/>
                  </p:cNvSpPr>
                  <p:nvPr/>
                </p:nvSpPr>
                <p:spPr bwMode="auto">
                  <a:xfrm>
                    <a:off x="2498" y="3094"/>
                    <a:ext cx="99" cy="19"/>
                  </a:xfrm>
                  <a:prstGeom prst="rect">
                    <a:avLst/>
                  </a:prstGeom>
                  <a:solidFill>
                    <a:srgbClr val="191919"/>
                  </a:solidFill>
                  <a:ln w="9525">
                    <a:noFill/>
                    <a:miter lim="800000"/>
                    <a:headEnd/>
                    <a:tailEnd/>
                  </a:ln>
                </p:spPr>
                <p:txBody>
                  <a:bodyPr/>
                  <a:lstStyle/>
                  <a:p>
                    <a:endParaRPr lang="en-US" sz="2000"/>
                  </a:p>
                </p:txBody>
              </p:sp>
              <p:sp>
                <p:nvSpPr>
                  <p:cNvPr id="581790" name="Rectangle 158"/>
                  <p:cNvSpPr>
                    <a:spLocks noChangeArrowheads="1"/>
                  </p:cNvSpPr>
                  <p:nvPr/>
                </p:nvSpPr>
                <p:spPr bwMode="auto">
                  <a:xfrm>
                    <a:off x="2498" y="3093"/>
                    <a:ext cx="99" cy="20"/>
                  </a:xfrm>
                  <a:prstGeom prst="rect">
                    <a:avLst/>
                  </a:prstGeom>
                  <a:solidFill>
                    <a:srgbClr val="191919"/>
                  </a:solidFill>
                  <a:ln w="9525">
                    <a:noFill/>
                    <a:miter lim="800000"/>
                    <a:headEnd/>
                    <a:tailEnd/>
                  </a:ln>
                </p:spPr>
                <p:txBody>
                  <a:bodyPr/>
                  <a:lstStyle/>
                  <a:p>
                    <a:endParaRPr lang="en-US" sz="2000"/>
                  </a:p>
                </p:txBody>
              </p:sp>
              <p:sp>
                <p:nvSpPr>
                  <p:cNvPr id="581791" name="Rectangle 159"/>
                  <p:cNvSpPr>
                    <a:spLocks noChangeArrowheads="1"/>
                  </p:cNvSpPr>
                  <p:nvPr/>
                </p:nvSpPr>
                <p:spPr bwMode="auto">
                  <a:xfrm>
                    <a:off x="2498" y="3092"/>
                    <a:ext cx="99" cy="21"/>
                  </a:xfrm>
                  <a:prstGeom prst="rect">
                    <a:avLst/>
                  </a:prstGeom>
                  <a:solidFill>
                    <a:srgbClr val="191919"/>
                  </a:solidFill>
                  <a:ln w="9525">
                    <a:noFill/>
                    <a:miter lim="800000"/>
                    <a:headEnd/>
                    <a:tailEnd/>
                  </a:ln>
                </p:spPr>
                <p:txBody>
                  <a:bodyPr/>
                  <a:lstStyle/>
                  <a:p>
                    <a:endParaRPr lang="en-US" sz="2000"/>
                  </a:p>
                </p:txBody>
              </p:sp>
              <p:sp>
                <p:nvSpPr>
                  <p:cNvPr id="581792" name="Rectangle 160"/>
                  <p:cNvSpPr>
                    <a:spLocks noChangeArrowheads="1"/>
                  </p:cNvSpPr>
                  <p:nvPr/>
                </p:nvSpPr>
                <p:spPr bwMode="auto">
                  <a:xfrm>
                    <a:off x="2498" y="3091"/>
                    <a:ext cx="99" cy="21"/>
                  </a:xfrm>
                  <a:prstGeom prst="rect">
                    <a:avLst/>
                  </a:prstGeom>
                  <a:solidFill>
                    <a:srgbClr val="191919"/>
                  </a:solidFill>
                  <a:ln w="9525">
                    <a:noFill/>
                    <a:miter lim="800000"/>
                    <a:headEnd/>
                    <a:tailEnd/>
                  </a:ln>
                </p:spPr>
                <p:txBody>
                  <a:bodyPr/>
                  <a:lstStyle/>
                  <a:p>
                    <a:endParaRPr lang="en-US" sz="2000"/>
                  </a:p>
                </p:txBody>
              </p:sp>
              <p:sp>
                <p:nvSpPr>
                  <p:cNvPr id="581793" name="Rectangle 161"/>
                  <p:cNvSpPr>
                    <a:spLocks noChangeArrowheads="1"/>
                  </p:cNvSpPr>
                  <p:nvPr/>
                </p:nvSpPr>
                <p:spPr bwMode="auto">
                  <a:xfrm>
                    <a:off x="2498" y="3090"/>
                    <a:ext cx="99" cy="21"/>
                  </a:xfrm>
                  <a:prstGeom prst="rect">
                    <a:avLst/>
                  </a:prstGeom>
                  <a:solidFill>
                    <a:srgbClr val="191919"/>
                  </a:solidFill>
                  <a:ln w="9525">
                    <a:noFill/>
                    <a:miter lim="800000"/>
                    <a:headEnd/>
                    <a:tailEnd/>
                  </a:ln>
                </p:spPr>
                <p:txBody>
                  <a:bodyPr/>
                  <a:lstStyle/>
                  <a:p>
                    <a:endParaRPr lang="en-US" sz="2000"/>
                  </a:p>
                </p:txBody>
              </p:sp>
              <p:sp>
                <p:nvSpPr>
                  <p:cNvPr id="581794" name="Rectangle 162"/>
                  <p:cNvSpPr>
                    <a:spLocks noChangeArrowheads="1"/>
                  </p:cNvSpPr>
                  <p:nvPr/>
                </p:nvSpPr>
                <p:spPr bwMode="auto">
                  <a:xfrm>
                    <a:off x="2498" y="3090"/>
                    <a:ext cx="99" cy="20"/>
                  </a:xfrm>
                  <a:prstGeom prst="rect">
                    <a:avLst/>
                  </a:prstGeom>
                  <a:solidFill>
                    <a:srgbClr val="191919"/>
                  </a:solidFill>
                  <a:ln w="9525">
                    <a:noFill/>
                    <a:miter lim="800000"/>
                    <a:headEnd/>
                    <a:tailEnd/>
                  </a:ln>
                </p:spPr>
                <p:txBody>
                  <a:bodyPr/>
                  <a:lstStyle/>
                  <a:p>
                    <a:endParaRPr lang="en-US" sz="2000"/>
                  </a:p>
                </p:txBody>
              </p:sp>
              <p:sp>
                <p:nvSpPr>
                  <p:cNvPr id="581795" name="Rectangle 163"/>
                  <p:cNvSpPr>
                    <a:spLocks noChangeArrowheads="1"/>
                  </p:cNvSpPr>
                  <p:nvPr/>
                </p:nvSpPr>
                <p:spPr bwMode="auto">
                  <a:xfrm>
                    <a:off x="2498" y="3089"/>
                    <a:ext cx="99" cy="20"/>
                  </a:xfrm>
                  <a:prstGeom prst="rect">
                    <a:avLst/>
                  </a:prstGeom>
                  <a:solidFill>
                    <a:srgbClr val="191919"/>
                  </a:solidFill>
                  <a:ln w="9525">
                    <a:noFill/>
                    <a:miter lim="800000"/>
                    <a:headEnd/>
                    <a:tailEnd/>
                  </a:ln>
                </p:spPr>
                <p:txBody>
                  <a:bodyPr/>
                  <a:lstStyle/>
                  <a:p>
                    <a:endParaRPr lang="en-US" sz="2000"/>
                  </a:p>
                </p:txBody>
              </p:sp>
              <p:sp>
                <p:nvSpPr>
                  <p:cNvPr id="581796" name="Rectangle 164"/>
                  <p:cNvSpPr>
                    <a:spLocks noChangeArrowheads="1"/>
                  </p:cNvSpPr>
                  <p:nvPr/>
                </p:nvSpPr>
                <p:spPr bwMode="auto">
                  <a:xfrm>
                    <a:off x="2498" y="3088"/>
                    <a:ext cx="99" cy="20"/>
                  </a:xfrm>
                  <a:prstGeom prst="rect">
                    <a:avLst/>
                  </a:prstGeom>
                  <a:solidFill>
                    <a:srgbClr val="191919"/>
                  </a:solidFill>
                  <a:ln w="9525">
                    <a:noFill/>
                    <a:miter lim="800000"/>
                    <a:headEnd/>
                    <a:tailEnd/>
                  </a:ln>
                </p:spPr>
                <p:txBody>
                  <a:bodyPr/>
                  <a:lstStyle/>
                  <a:p>
                    <a:endParaRPr lang="en-US" sz="2000"/>
                  </a:p>
                </p:txBody>
              </p:sp>
              <p:sp>
                <p:nvSpPr>
                  <p:cNvPr id="581797" name="Rectangle 165"/>
                  <p:cNvSpPr>
                    <a:spLocks noChangeArrowheads="1"/>
                  </p:cNvSpPr>
                  <p:nvPr/>
                </p:nvSpPr>
                <p:spPr bwMode="auto">
                  <a:xfrm>
                    <a:off x="2498" y="3087"/>
                    <a:ext cx="99" cy="21"/>
                  </a:xfrm>
                  <a:prstGeom prst="rect">
                    <a:avLst/>
                  </a:prstGeom>
                  <a:solidFill>
                    <a:srgbClr val="191919"/>
                  </a:solidFill>
                  <a:ln w="9525">
                    <a:noFill/>
                    <a:miter lim="800000"/>
                    <a:headEnd/>
                    <a:tailEnd/>
                  </a:ln>
                </p:spPr>
                <p:txBody>
                  <a:bodyPr/>
                  <a:lstStyle/>
                  <a:p>
                    <a:endParaRPr lang="en-US" sz="2000"/>
                  </a:p>
                </p:txBody>
              </p:sp>
              <p:sp>
                <p:nvSpPr>
                  <p:cNvPr id="581798" name="Rectangle 166"/>
                  <p:cNvSpPr>
                    <a:spLocks noChangeArrowheads="1"/>
                  </p:cNvSpPr>
                  <p:nvPr/>
                </p:nvSpPr>
                <p:spPr bwMode="auto">
                  <a:xfrm>
                    <a:off x="2498" y="3087"/>
                    <a:ext cx="99" cy="20"/>
                  </a:xfrm>
                  <a:prstGeom prst="rect">
                    <a:avLst/>
                  </a:prstGeom>
                  <a:solidFill>
                    <a:srgbClr val="191919"/>
                  </a:solidFill>
                  <a:ln w="9525">
                    <a:noFill/>
                    <a:miter lim="800000"/>
                    <a:headEnd/>
                    <a:tailEnd/>
                  </a:ln>
                </p:spPr>
                <p:txBody>
                  <a:bodyPr/>
                  <a:lstStyle/>
                  <a:p>
                    <a:endParaRPr lang="en-US" sz="2000"/>
                  </a:p>
                </p:txBody>
              </p:sp>
              <p:sp>
                <p:nvSpPr>
                  <p:cNvPr id="581799" name="Rectangle 167"/>
                  <p:cNvSpPr>
                    <a:spLocks noChangeArrowheads="1"/>
                  </p:cNvSpPr>
                  <p:nvPr/>
                </p:nvSpPr>
                <p:spPr bwMode="auto">
                  <a:xfrm>
                    <a:off x="2498" y="3086"/>
                    <a:ext cx="99" cy="20"/>
                  </a:xfrm>
                  <a:prstGeom prst="rect">
                    <a:avLst/>
                  </a:prstGeom>
                  <a:solidFill>
                    <a:srgbClr val="191919"/>
                  </a:solidFill>
                  <a:ln w="9525">
                    <a:noFill/>
                    <a:miter lim="800000"/>
                    <a:headEnd/>
                    <a:tailEnd/>
                  </a:ln>
                </p:spPr>
                <p:txBody>
                  <a:bodyPr/>
                  <a:lstStyle/>
                  <a:p>
                    <a:endParaRPr lang="en-US" sz="2000"/>
                  </a:p>
                </p:txBody>
              </p:sp>
              <p:sp>
                <p:nvSpPr>
                  <p:cNvPr id="581800" name="Rectangle 168"/>
                  <p:cNvSpPr>
                    <a:spLocks noChangeArrowheads="1"/>
                  </p:cNvSpPr>
                  <p:nvPr/>
                </p:nvSpPr>
                <p:spPr bwMode="auto">
                  <a:xfrm>
                    <a:off x="2498" y="3085"/>
                    <a:ext cx="99" cy="20"/>
                  </a:xfrm>
                  <a:prstGeom prst="rect">
                    <a:avLst/>
                  </a:prstGeom>
                  <a:solidFill>
                    <a:srgbClr val="191919"/>
                  </a:solidFill>
                  <a:ln w="9525">
                    <a:noFill/>
                    <a:miter lim="800000"/>
                    <a:headEnd/>
                    <a:tailEnd/>
                  </a:ln>
                </p:spPr>
                <p:txBody>
                  <a:bodyPr/>
                  <a:lstStyle/>
                  <a:p>
                    <a:endParaRPr lang="en-US" sz="2000"/>
                  </a:p>
                </p:txBody>
              </p:sp>
              <p:sp>
                <p:nvSpPr>
                  <p:cNvPr id="581801" name="Rectangle 169"/>
                  <p:cNvSpPr>
                    <a:spLocks noChangeArrowheads="1"/>
                  </p:cNvSpPr>
                  <p:nvPr/>
                </p:nvSpPr>
                <p:spPr bwMode="auto">
                  <a:xfrm>
                    <a:off x="2498" y="3084"/>
                    <a:ext cx="99" cy="20"/>
                  </a:xfrm>
                  <a:prstGeom prst="rect">
                    <a:avLst/>
                  </a:prstGeom>
                  <a:solidFill>
                    <a:srgbClr val="191919"/>
                  </a:solidFill>
                  <a:ln w="9525">
                    <a:noFill/>
                    <a:miter lim="800000"/>
                    <a:headEnd/>
                    <a:tailEnd/>
                  </a:ln>
                </p:spPr>
                <p:txBody>
                  <a:bodyPr/>
                  <a:lstStyle/>
                  <a:p>
                    <a:endParaRPr lang="en-US" sz="2000"/>
                  </a:p>
                </p:txBody>
              </p:sp>
              <p:sp>
                <p:nvSpPr>
                  <p:cNvPr id="581802" name="Rectangle 170"/>
                  <p:cNvSpPr>
                    <a:spLocks noChangeArrowheads="1"/>
                  </p:cNvSpPr>
                  <p:nvPr/>
                </p:nvSpPr>
                <p:spPr bwMode="auto">
                  <a:xfrm>
                    <a:off x="2498" y="3083"/>
                    <a:ext cx="99" cy="20"/>
                  </a:xfrm>
                  <a:prstGeom prst="rect">
                    <a:avLst/>
                  </a:prstGeom>
                  <a:solidFill>
                    <a:srgbClr val="191919"/>
                  </a:solidFill>
                  <a:ln w="9525">
                    <a:noFill/>
                    <a:miter lim="800000"/>
                    <a:headEnd/>
                    <a:tailEnd/>
                  </a:ln>
                </p:spPr>
                <p:txBody>
                  <a:bodyPr/>
                  <a:lstStyle/>
                  <a:p>
                    <a:endParaRPr lang="en-US" sz="2000"/>
                  </a:p>
                </p:txBody>
              </p:sp>
              <p:sp>
                <p:nvSpPr>
                  <p:cNvPr id="581803" name="Rectangle 171"/>
                  <p:cNvSpPr>
                    <a:spLocks noChangeArrowheads="1"/>
                  </p:cNvSpPr>
                  <p:nvPr/>
                </p:nvSpPr>
                <p:spPr bwMode="auto">
                  <a:xfrm>
                    <a:off x="2498" y="3082"/>
                    <a:ext cx="99" cy="20"/>
                  </a:xfrm>
                  <a:prstGeom prst="rect">
                    <a:avLst/>
                  </a:prstGeom>
                  <a:solidFill>
                    <a:srgbClr val="191919"/>
                  </a:solidFill>
                  <a:ln w="9525">
                    <a:noFill/>
                    <a:miter lim="800000"/>
                    <a:headEnd/>
                    <a:tailEnd/>
                  </a:ln>
                </p:spPr>
                <p:txBody>
                  <a:bodyPr/>
                  <a:lstStyle/>
                  <a:p>
                    <a:endParaRPr lang="en-US" sz="2000"/>
                  </a:p>
                </p:txBody>
              </p:sp>
              <p:sp>
                <p:nvSpPr>
                  <p:cNvPr id="581804" name="Rectangle 172"/>
                  <p:cNvSpPr>
                    <a:spLocks noChangeArrowheads="1"/>
                  </p:cNvSpPr>
                  <p:nvPr/>
                </p:nvSpPr>
                <p:spPr bwMode="auto">
                  <a:xfrm>
                    <a:off x="2498" y="3082"/>
                    <a:ext cx="99" cy="19"/>
                  </a:xfrm>
                  <a:prstGeom prst="rect">
                    <a:avLst/>
                  </a:prstGeom>
                  <a:solidFill>
                    <a:srgbClr val="191919"/>
                  </a:solidFill>
                  <a:ln w="9525">
                    <a:noFill/>
                    <a:miter lim="800000"/>
                    <a:headEnd/>
                    <a:tailEnd/>
                  </a:ln>
                </p:spPr>
                <p:txBody>
                  <a:bodyPr/>
                  <a:lstStyle/>
                  <a:p>
                    <a:endParaRPr lang="en-US" sz="2000"/>
                  </a:p>
                </p:txBody>
              </p:sp>
              <p:sp>
                <p:nvSpPr>
                  <p:cNvPr id="581805" name="Rectangle 173"/>
                  <p:cNvSpPr>
                    <a:spLocks noChangeArrowheads="1"/>
                  </p:cNvSpPr>
                  <p:nvPr/>
                </p:nvSpPr>
                <p:spPr bwMode="auto">
                  <a:xfrm>
                    <a:off x="2498" y="3081"/>
                    <a:ext cx="99" cy="20"/>
                  </a:xfrm>
                  <a:prstGeom prst="rect">
                    <a:avLst/>
                  </a:prstGeom>
                  <a:solidFill>
                    <a:srgbClr val="191919"/>
                  </a:solidFill>
                  <a:ln w="9525">
                    <a:noFill/>
                    <a:miter lim="800000"/>
                    <a:headEnd/>
                    <a:tailEnd/>
                  </a:ln>
                </p:spPr>
                <p:txBody>
                  <a:bodyPr/>
                  <a:lstStyle/>
                  <a:p>
                    <a:endParaRPr lang="en-US" sz="2000"/>
                  </a:p>
                </p:txBody>
              </p:sp>
              <p:sp>
                <p:nvSpPr>
                  <p:cNvPr id="581806" name="Rectangle 174"/>
                  <p:cNvSpPr>
                    <a:spLocks noChangeArrowheads="1"/>
                  </p:cNvSpPr>
                  <p:nvPr/>
                </p:nvSpPr>
                <p:spPr bwMode="auto">
                  <a:xfrm>
                    <a:off x="2498" y="3080"/>
                    <a:ext cx="99" cy="20"/>
                  </a:xfrm>
                  <a:prstGeom prst="rect">
                    <a:avLst/>
                  </a:prstGeom>
                  <a:solidFill>
                    <a:srgbClr val="191919"/>
                  </a:solidFill>
                  <a:ln w="9525">
                    <a:noFill/>
                    <a:miter lim="800000"/>
                    <a:headEnd/>
                    <a:tailEnd/>
                  </a:ln>
                </p:spPr>
                <p:txBody>
                  <a:bodyPr/>
                  <a:lstStyle/>
                  <a:p>
                    <a:endParaRPr lang="en-US" sz="2000"/>
                  </a:p>
                </p:txBody>
              </p:sp>
              <p:sp>
                <p:nvSpPr>
                  <p:cNvPr id="581807" name="Rectangle 175"/>
                  <p:cNvSpPr>
                    <a:spLocks noChangeArrowheads="1"/>
                  </p:cNvSpPr>
                  <p:nvPr/>
                </p:nvSpPr>
                <p:spPr bwMode="auto">
                  <a:xfrm>
                    <a:off x="2498" y="3079"/>
                    <a:ext cx="99" cy="20"/>
                  </a:xfrm>
                  <a:prstGeom prst="rect">
                    <a:avLst/>
                  </a:prstGeom>
                  <a:solidFill>
                    <a:srgbClr val="191919"/>
                  </a:solidFill>
                  <a:ln w="9525">
                    <a:noFill/>
                    <a:miter lim="800000"/>
                    <a:headEnd/>
                    <a:tailEnd/>
                  </a:ln>
                </p:spPr>
                <p:txBody>
                  <a:bodyPr/>
                  <a:lstStyle/>
                  <a:p>
                    <a:endParaRPr lang="en-US" sz="2000"/>
                  </a:p>
                </p:txBody>
              </p:sp>
              <p:sp>
                <p:nvSpPr>
                  <p:cNvPr id="581808" name="Rectangle 176"/>
                  <p:cNvSpPr>
                    <a:spLocks noChangeArrowheads="1"/>
                  </p:cNvSpPr>
                  <p:nvPr/>
                </p:nvSpPr>
                <p:spPr bwMode="auto">
                  <a:xfrm>
                    <a:off x="2498" y="3079"/>
                    <a:ext cx="99" cy="18"/>
                  </a:xfrm>
                  <a:prstGeom prst="rect">
                    <a:avLst/>
                  </a:prstGeom>
                  <a:solidFill>
                    <a:srgbClr val="191919"/>
                  </a:solidFill>
                  <a:ln w="9525">
                    <a:noFill/>
                    <a:miter lim="800000"/>
                    <a:headEnd/>
                    <a:tailEnd/>
                  </a:ln>
                </p:spPr>
                <p:txBody>
                  <a:bodyPr/>
                  <a:lstStyle/>
                  <a:p>
                    <a:endParaRPr lang="en-US" sz="2000"/>
                  </a:p>
                </p:txBody>
              </p:sp>
              <p:sp>
                <p:nvSpPr>
                  <p:cNvPr id="581809" name="Rectangle 177"/>
                  <p:cNvSpPr>
                    <a:spLocks noChangeArrowheads="1"/>
                  </p:cNvSpPr>
                  <p:nvPr/>
                </p:nvSpPr>
                <p:spPr bwMode="auto">
                  <a:xfrm>
                    <a:off x="2498" y="3078"/>
                    <a:ext cx="99" cy="18"/>
                  </a:xfrm>
                  <a:prstGeom prst="rect">
                    <a:avLst/>
                  </a:prstGeom>
                  <a:solidFill>
                    <a:srgbClr val="191919"/>
                  </a:solidFill>
                  <a:ln w="9525">
                    <a:noFill/>
                    <a:miter lim="800000"/>
                    <a:headEnd/>
                    <a:tailEnd/>
                  </a:ln>
                </p:spPr>
                <p:txBody>
                  <a:bodyPr/>
                  <a:lstStyle/>
                  <a:p>
                    <a:endParaRPr lang="en-US" sz="2000"/>
                  </a:p>
                </p:txBody>
              </p:sp>
              <p:sp>
                <p:nvSpPr>
                  <p:cNvPr id="581810" name="Rectangle 178"/>
                  <p:cNvSpPr>
                    <a:spLocks noChangeArrowheads="1"/>
                  </p:cNvSpPr>
                  <p:nvPr/>
                </p:nvSpPr>
                <p:spPr bwMode="auto">
                  <a:xfrm>
                    <a:off x="2498" y="3076"/>
                    <a:ext cx="99" cy="20"/>
                  </a:xfrm>
                  <a:prstGeom prst="rect">
                    <a:avLst/>
                  </a:prstGeom>
                  <a:solidFill>
                    <a:srgbClr val="191919"/>
                  </a:solidFill>
                  <a:ln w="9525">
                    <a:noFill/>
                    <a:miter lim="800000"/>
                    <a:headEnd/>
                    <a:tailEnd/>
                  </a:ln>
                </p:spPr>
                <p:txBody>
                  <a:bodyPr/>
                  <a:lstStyle/>
                  <a:p>
                    <a:endParaRPr lang="en-US" sz="2000"/>
                  </a:p>
                </p:txBody>
              </p:sp>
              <p:sp>
                <p:nvSpPr>
                  <p:cNvPr id="581811" name="Rectangle 179"/>
                  <p:cNvSpPr>
                    <a:spLocks noChangeArrowheads="1"/>
                  </p:cNvSpPr>
                  <p:nvPr/>
                </p:nvSpPr>
                <p:spPr bwMode="auto">
                  <a:xfrm>
                    <a:off x="2498" y="3076"/>
                    <a:ext cx="99" cy="19"/>
                  </a:xfrm>
                  <a:prstGeom prst="rect">
                    <a:avLst/>
                  </a:prstGeom>
                  <a:solidFill>
                    <a:srgbClr val="191919"/>
                  </a:solidFill>
                  <a:ln w="9525">
                    <a:noFill/>
                    <a:miter lim="800000"/>
                    <a:headEnd/>
                    <a:tailEnd/>
                  </a:ln>
                </p:spPr>
                <p:txBody>
                  <a:bodyPr/>
                  <a:lstStyle/>
                  <a:p>
                    <a:endParaRPr lang="en-US" sz="2000"/>
                  </a:p>
                </p:txBody>
              </p:sp>
              <p:sp>
                <p:nvSpPr>
                  <p:cNvPr id="581812" name="Rectangle 180"/>
                  <p:cNvSpPr>
                    <a:spLocks noChangeArrowheads="1"/>
                  </p:cNvSpPr>
                  <p:nvPr/>
                </p:nvSpPr>
                <p:spPr bwMode="auto">
                  <a:xfrm>
                    <a:off x="2498" y="3075"/>
                    <a:ext cx="99" cy="20"/>
                  </a:xfrm>
                  <a:prstGeom prst="rect">
                    <a:avLst/>
                  </a:prstGeom>
                  <a:solidFill>
                    <a:srgbClr val="191919"/>
                  </a:solidFill>
                  <a:ln w="9525">
                    <a:noFill/>
                    <a:miter lim="800000"/>
                    <a:headEnd/>
                    <a:tailEnd/>
                  </a:ln>
                </p:spPr>
                <p:txBody>
                  <a:bodyPr/>
                  <a:lstStyle/>
                  <a:p>
                    <a:endParaRPr lang="en-US" sz="2000"/>
                  </a:p>
                </p:txBody>
              </p:sp>
              <p:sp>
                <p:nvSpPr>
                  <p:cNvPr id="581813" name="Rectangle 181"/>
                  <p:cNvSpPr>
                    <a:spLocks noChangeArrowheads="1"/>
                  </p:cNvSpPr>
                  <p:nvPr/>
                </p:nvSpPr>
                <p:spPr bwMode="auto">
                  <a:xfrm>
                    <a:off x="2498" y="3075"/>
                    <a:ext cx="99" cy="19"/>
                  </a:xfrm>
                  <a:prstGeom prst="rect">
                    <a:avLst/>
                  </a:prstGeom>
                  <a:solidFill>
                    <a:srgbClr val="242424"/>
                  </a:solidFill>
                  <a:ln w="9525">
                    <a:noFill/>
                    <a:miter lim="800000"/>
                    <a:headEnd/>
                    <a:tailEnd/>
                  </a:ln>
                </p:spPr>
                <p:txBody>
                  <a:bodyPr/>
                  <a:lstStyle/>
                  <a:p>
                    <a:endParaRPr lang="en-US" sz="2000"/>
                  </a:p>
                </p:txBody>
              </p:sp>
              <p:sp>
                <p:nvSpPr>
                  <p:cNvPr id="581814" name="Rectangle 182"/>
                  <p:cNvSpPr>
                    <a:spLocks noChangeArrowheads="1"/>
                  </p:cNvSpPr>
                  <p:nvPr/>
                </p:nvSpPr>
                <p:spPr bwMode="auto">
                  <a:xfrm>
                    <a:off x="2498" y="3074"/>
                    <a:ext cx="99" cy="19"/>
                  </a:xfrm>
                  <a:prstGeom prst="rect">
                    <a:avLst/>
                  </a:prstGeom>
                  <a:solidFill>
                    <a:srgbClr val="242424"/>
                  </a:solidFill>
                  <a:ln w="9525">
                    <a:noFill/>
                    <a:miter lim="800000"/>
                    <a:headEnd/>
                    <a:tailEnd/>
                  </a:ln>
                </p:spPr>
                <p:txBody>
                  <a:bodyPr/>
                  <a:lstStyle/>
                  <a:p>
                    <a:endParaRPr lang="en-US" sz="2000"/>
                  </a:p>
                </p:txBody>
              </p:sp>
              <p:sp>
                <p:nvSpPr>
                  <p:cNvPr id="581815" name="Rectangle 183"/>
                  <p:cNvSpPr>
                    <a:spLocks noChangeArrowheads="1"/>
                  </p:cNvSpPr>
                  <p:nvPr/>
                </p:nvSpPr>
                <p:spPr bwMode="auto">
                  <a:xfrm>
                    <a:off x="2498" y="3073"/>
                    <a:ext cx="99" cy="19"/>
                  </a:xfrm>
                  <a:prstGeom prst="rect">
                    <a:avLst/>
                  </a:prstGeom>
                  <a:solidFill>
                    <a:srgbClr val="242424"/>
                  </a:solidFill>
                  <a:ln w="9525">
                    <a:noFill/>
                    <a:miter lim="800000"/>
                    <a:headEnd/>
                    <a:tailEnd/>
                  </a:ln>
                </p:spPr>
                <p:txBody>
                  <a:bodyPr/>
                  <a:lstStyle/>
                  <a:p>
                    <a:endParaRPr lang="en-US" sz="2000"/>
                  </a:p>
                </p:txBody>
              </p:sp>
              <p:sp>
                <p:nvSpPr>
                  <p:cNvPr id="581816" name="Rectangle 184"/>
                  <p:cNvSpPr>
                    <a:spLocks noChangeArrowheads="1"/>
                  </p:cNvSpPr>
                  <p:nvPr/>
                </p:nvSpPr>
                <p:spPr bwMode="auto">
                  <a:xfrm>
                    <a:off x="2498" y="3072"/>
                    <a:ext cx="99" cy="19"/>
                  </a:xfrm>
                  <a:prstGeom prst="rect">
                    <a:avLst/>
                  </a:prstGeom>
                  <a:solidFill>
                    <a:srgbClr val="242424"/>
                  </a:solidFill>
                  <a:ln w="9525">
                    <a:noFill/>
                    <a:miter lim="800000"/>
                    <a:headEnd/>
                    <a:tailEnd/>
                  </a:ln>
                </p:spPr>
                <p:txBody>
                  <a:bodyPr/>
                  <a:lstStyle/>
                  <a:p>
                    <a:endParaRPr lang="en-US" sz="2000"/>
                  </a:p>
                </p:txBody>
              </p:sp>
              <p:sp>
                <p:nvSpPr>
                  <p:cNvPr id="581817" name="Rectangle 185"/>
                  <p:cNvSpPr>
                    <a:spLocks noChangeArrowheads="1"/>
                  </p:cNvSpPr>
                  <p:nvPr/>
                </p:nvSpPr>
                <p:spPr bwMode="auto">
                  <a:xfrm>
                    <a:off x="2498" y="3072"/>
                    <a:ext cx="99" cy="18"/>
                  </a:xfrm>
                  <a:prstGeom prst="rect">
                    <a:avLst/>
                  </a:prstGeom>
                  <a:solidFill>
                    <a:srgbClr val="242424"/>
                  </a:solidFill>
                  <a:ln w="9525">
                    <a:noFill/>
                    <a:miter lim="800000"/>
                    <a:headEnd/>
                    <a:tailEnd/>
                  </a:ln>
                </p:spPr>
                <p:txBody>
                  <a:bodyPr/>
                  <a:lstStyle/>
                  <a:p>
                    <a:endParaRPr lang="en-US" sz="2000"/>
                  </a:p>
                </p:txBody>
              </p:sp>
              <p:sp>
                <p:nvSpPr>
                  <p:cNvPr id="581818" name="Rectangle 186"/>
                  <p:cNvSpPr>
                    <a:spLocks noChangeArrowheads="1"/>
                  </p:cNvSpPr>
                  <p:nvPr/>
                </p:nvSpPr>
                <p:spPr bwMode="auto">
                  <a:xfrm>
                    <a:off x="2498" y="3071"/>
                    <a:ext cx="99" cy="19"/>
                  </a:xfrm>
                  <a:prstGeom prst="rect">
                    <a:avLst/>
                  </a:prstGeom>
                  <a:solidFill>
                    <a:srgbClr val="242424"/>
                  </a:solidFill>
                  <a:ln w="9525">
                    <a:noFill/>
                    <a:miter lim="800000"/>
                    <a:headEnd/>
                    <a:tailEnd/>
                  </a:ln>
                </p:spPr>
                <p:txBody>
                  <a:bodyPr/>
                  <a:lstStyle/>
                  <a:p>
                    <a:endParaRPr lang="en-US" sz="2000"/>
                  </a:p>
                </p:txBody>
              </p:sp>
              <p:sp>
                <p:nvSpPr>
                  <p:cNvPr id="581819" name="Rectangle 187"/>
                  <p:cNvSpPr>
                    <a:spLocks noChangeArrowheads="1"/>
                  </p:cNvSpPr>
                  <p:nvPr/>
                </p:nvSpPr>
                <p:spPr bwMode="auto">
                  <a:xfrm>
                    <a:off x="2498" y="3070"/>
                    <a:ext cx="99" cy="19"/>
                  </a:xfrm>
                  <a:prstGeom prst="rect">
                    <a:avLst/>
                  </a:prstGeom>
                  <a:solidFill>
                    <a:srgbClr val="242424"/>
                  </a:solidFill>
                  <a:ln w="9525">
                    <a:noFill/>
                    <a:miter lim="800000"/>
                    <a:headEnd/>
                    <a:tailEnd/>
                  </a:ln>
                </p:spPr>
                <p:txBody>
                  <a:bodyPr/>
                  <a:lstStyle/>
                  <a:p>
                    <a:endParaRPr lang="en-US" sz="2000"/>
                  </a:p>
                </p:txBody>
              </p:sp>
              <p:sp>
                <p:nvSpPr>
                  <p:cNvPr id="581820" name="Rectangle 188"/>
                  <p:cNvSpPr>
                    <a:spLocks noChangeArrowheads="1"/>
                  </p:cNvSpPr>
                  <p:nvPr/>
                </p:nvSpPr>
                <p:spPr bwMode="auto">
                  <a:xfrm>
                    <a:off x="2498" y="3070"/>
                    <a:ext cx="99" cy="18"/>
                  </a:xfrm>
                  <a:prstGeom prst="rect">
                    <a:avLst/>
                  </a:prstGeom>
                  <a:solidFill>
                    <a:srgbClr val="242424"/>
                  </a:solidFill>
                  <a:ln w="9525">
                    <a:noFill/>
                    <a:miter lim="800000"/>
                    <a:headEnd/>
                    <a:tailEnd/>
                  </a:ln>
                </p:spPr>
                <p:txBody>
                  <a:bodyPr/>
                  <a:lstStyle/>
                  <a:p>
                    <a:endParaRPr lang="en-US" sz="2000"/>
                  </a:p>
                </p:txBody>
              </p:sp>
              <p:sp>
                <p:nvSpPr>
                  <p:cNvPr id="581821" name="Rectangle 189"/>
                  <p:cNvSpPr>
                    <a:spLocks noChangeArrowheads="1"/>
                  </p:cNvSpPr>
                  <p:nvPr/>
                </p:nvSpPr>
                <p:spPr bwMode="auto">
                  <a:xfrm>
                    <a:off x="2498" y="3068"/>
                    <a:ext cx="99" cy="19"/>
                  </a:xfrm>
                  <a:prstGeom prst="rect">
                    <a:avLst/>
                  </a:prstGeom>
                  <a:solidFill>
                    <a:srgbClr val="242424"/>
                  </a:solidFill>
                  <a:ln w="9525">
                    <a:noFill/>
                    <a:miter lim="800000"/>
                    <a:headEnd/>
                    <a:tailEnd/>
                  </a:ln>
                </p:spPr>
                <p:txBody>
                  <a:bodyPr/>
                  <a:lstStyle/>
                  <a:p>
                    <a:endParaRPr lang="en-US" sz="2000"/>
                  </a:p>
                </p:txBody>
              </p:sp>
              <p:sp>
                <p:nvSpPr>
                  <p:cNvPr id="581822" name="Rectangle 190"/>
                  <p:cNvSpPr>
                    <a:spLocks noChangeArrowheads="1"/>
                  </p:cNvSpPr>
                  <p:nvPr/>
                </p:nvSpPr>
                <p:spPr bwMode="auto">
                  <a:xfrm>
                    <a:off x="2498" y="3067"/>
                    <a:ext cx="99" cy="19"/>
                  </a:xfrm>
                  <a:prstGeom prst="rect">
                    <a:avLst/>
                  </a:prstGeom>
                  <a:solidFill>
                    <a:srgbClr val="242424"/>
                  </a:solidFill>
                  <a:ln w="9525">
                    <a:noFill/>
                    <a:miter lim="800000"/>
                    <a:headEnd/>
                    <a:tailEnd/>
                  </a:ln>
                </p:spPr>
                <p:txBody>
                  <a:bodyPr/>
                  <a:lstStyle/>
                  <a:p>
                    <a:endParaRPr lang="en-US" sz="2000"/>
                  </a:p>
                </p:txBody>
              </p:sp>
              <p:sp>
                <p:nvSpPr>
                  <p:cNvPr id="581823" name="Rectangle 191"/>
                  <p:cNvSpPr>
                    <a:spLocks noChangeArrowheads="1"/>
                  </p:cNvSpPr>
                  <p:nvPr/>
                </p:nvSpPr>
                <p:spPr bwMode="auto">
                  <a:xfrm>
                    <a:off x="2498" y="3067"/>
                    <a:ext cx="99" cy="18"/>
                  </a:xfrm>
                  <a:prstGeom prst="rect">
                    <a:avLst/>
                  </a:prstGeom>
                  <a:solidFill>
                    <a:srgbClr val="242424"/>
                  </a:solidFill>
                  <a:ln w="9525">
                    <a:noFill/>
                    <a:miter lim="800000"/>
                    <a:headEnd/>
                    <a:tailEnd/>
                  </a:ln>
                </p:spPr>
                <p:txBody>
                  <a:bodyPr/>
                  <a:lstStyle/>
                  <a:p>
                    <a:endParaRPr lang="en-US" sz="2000"/>
                  </a:p>
                </p:txBody>
              </p:sp>
              <p:sp>
                <p:nvSpPr>
                  <p:cNvPr id="581824" name="Rectangle 192"/>
                  <p:cNvSpPr>
                    <a:spLocks noChangeArrowheads="1"/>
                  </p:cNvSpPr>
                  <p:nvPr/>
                </p:nvSpPr>
                <p:spPr bwMode="auto">
                  <a:xfrm>
                    <a:off x="2498" y="3066"/>
                    <a:ext cx="99" cy="19"/>
                  </a:xfrm>
                  <a:prstGeom prst="rect">
                    <a:avLst/>
                  </a:prstGeom>
                  <a:solidFill>
                    <a:srgbClr val="242424"/>
                  </a:solidFill>
                  <a:ln w="9525">
                    <a:noFill/>
                    <a:miter lim="800000"/>
                    <a:headEnd/>
                    <a:tailEnd/>
                  </a:ln>
                </p:spPr>
                <p:txBody>
                  <a:bodyPr/>
                  <a:lstStyle/>
                  <a:p>
                    <a:endParaRPr lang="en-US" sz="2000"/>
                  </a:p>
                </p:txBody>
              </p:sp>
              <p:sp>
                <p:nvSpPr>
                  <p:cNvPr id="581825" name="Rectangle 193"/>
                  <p:cNvSpPr>
                    <a:spLocks noChangeArrowheads="1"/>
                  </p:cNvSpPr>
                  <p:nvPr/>
                </p:nvSpPr>
                <p:spPr bwMode="auto">
                  <a:xfrm>
                    <a:off x="2498" y="3066"/>
                    <a:ext cx="99" cy="18"/>
                  </a:xfrm>
                  <a:prstGeom prst="rect">
                    <a:avLst/>
                  </a:prstGeom>
                  <a:solidFill>
                    <a:srgbClr val="242424"/>
                  </a:solidFill>
                  <a:ln w="9525">
                    <a:noFill/>
                    <a:miter lim="800000"/>
                    <a:headEnd/>
                    <a:tailEnd/>
                  </a:ln>
                </p:spPr>
                <p:txBody>
                  <a:bodyPr/>
                  <a:lstStyle/>
                  <a:p>
                    <a:endParaRPr lang="en-US" sz="2000"/>
                  </a:p>
                </p:txBody>
              </p:sp>
              <p:sp>
                <p:nvSpPr>
                  <p:cNvPr id="581826" name="Rectangle 194"/>
                  <p:cNvSpPr>
                    <a:spLocks noChangeArrowheads="1"/>
                  </p:cNvSpPr>
                  <p:nvPr/>
                </p:nvSpPr>
                <p:spPr bwMode="auto">
                  <a:xfrm>
                    <a:off x="2498" y="3065"/>
                    <a:ext cx="99" cy="18"/>
                  </a:xfrm>
                  <a:prstGeom prst="rect">
                    <a:avLst/>
                  </a:prstGeom>
                  <a:solidFill>
                    <a:srgbClr val="242424"/>
                  </a:solidFill>
                  <a:ln w="9525">
                    <a:noFill/>
                    <a:miter lim="800000"/>
                    <a:headEnd/>
                    <a:tailEnd/>
                  </a:ln>
                </p:spPr>
                <p:txBody>
                  <a:bodyPr/>
                  <a:lstStyle/>
                  <a:p>
                    <a:endParaRPr lang="en-US" sz="2000"/>
                  </a:p>
                </p:txBody>
              </p:sp>
              <p:sp>
                <p:nvSpPr>
                  <p:cNvPr id="581827" name="Rectangle 195"/>
                  <p:cNvSpPr>
                    <a:spLocks noChangeArrowheads="1"/>
                  </p:cNvSpPr>
                  <p:nvPr/>
                </p:nvSpPr>
                <p:spPr bwMode="auto">
                  <a:xfrm>
                    <a:off x="2498" y="3064"/>
                    <a:ext cx="99" cy="18"/>
                  </a:xfrm>
                  <a:prstGeom prst="rect">
                    <a:avLst/>
                  </a:prstGeom>
                  <a:solidFill>
                    <a:srgbClr val="242424"/>
                  </a:solidFill>
                  <a:ln w="9525">
                    <a:noFill/>
                    <a:miter lim="800000"/>
                    <a:headEnd/>
                    <a:tailEnd/>
                  </a:ln>
                </p:spPr>
                <p:txBody>
                  <a:bodyPr/>
                  <a:lstStyle/>
                  <a:p>
                    <a:endParaRPr lang="en-US" sz="2000"/>
                  </a:p>
                </p:txBody>
              </p:sp>
              <p:sp>
                <p:nvSpPr>
                  <p:cNvPr id="581828" name="Rectangle 196"/>
                  <p:cNvSpPr>
                    <a:spLocks noChangeArrowheads="1"/>
                  </p:cNvSpPr>
                  <p:nvPr/>
                </p:nvSpPr>
                <p:spPr bwMode="auto">
                  <a:xfrm>
                    <a:off x="2498" y="3063"/>
                    <a:ext cx="99" cy="18"/>
                  </a:xfrm>
                  <a:prstGeom prst="rect">
                    <a:avLst/>
                  </a:prstGeom>
                  <a:solidFill>
                    <a:srgbClr val="242424"/>
                  </a:solidFill>
                  <a:ln w="9525">
                    <a:noFill/>
                    <a:miter lim="800000"/>
                    <a:headEnd/>
                    <a:tailEnd/>
                  </a:ln>
                </p:spPr>
                <p:txBody>
                  <a:bodyPr/>
                  <a:lstStyle/>
                  <a:p>
                    <a:endParaRPr lang="en-US" sz="2000"/>
                  </a:p>
                </p:txBody>
              </p:sp>
              <p:sp>
                <p:nvSpPr>
                  <p:cNvPr id="581829" name="Rectangle 197"/>
                  <p:cNvSpPr>
                    <a:spLocks noChangeArrowheads="1"/>
                  </p:cNvSpPr>
                  <p:nvPr/>
                </p:nvSpPr>
                <p:spPr bwMode="auto">
                  <a:xfrm>
                    <a:off x="2498" y="3061"/>
                    <a:ext cx="99" cy="19"/>
                  </a:xfrm>
                  <a:prstGeom prst="rect">
                    <a:avLst/>
                  </a:prstGeom>
                  <a:solidFill>
                    <a:srgbClr val="323232"/>
                  </a:solidFill>
                  <a:ln w="9525">
                    <a:noFill/>
                    <a:miter lim="800000"/>
                    <a:headEnd/>
                    <a:tailEnd/>
                  </a:ln>
                </p:spPr>
                <p:txBody>
                  <a:bodyPr/>
                  <a:lstStyle/>
                  <a:p>
                    <a:endParaRPr lang="en-US" sz="2000"/>
                  </a:p>
                </p:txBody>
              </p:sp>
              <p:sp>
                <p:nvSpPr>
                  <p:cNvPr id="581830" name="Rectangle 198"/>
                  <p:cNvSpPr>
                    <a:spLocks noChangeArrowheads="1"/>
                  </p:cNvSpPr>
                  <p:nvPr/>
                </p:nvSpPr>
                <p:spPr bwMode="auto">
                  <a:xfrm>
                    <a:off x="2498" y="3061"/>
                    <a:ext cx="99" cy="18"/>
                  </a:xfrm>
                  <a:prstGeom prst="rect">
                    <a:avLst/>
                  </a:prstGeom>
                  <a:solidFill>
                    <a:srgbClr val="323232"/>
                  </a:solidFill>
                  <a:ln w="9525">
                    <a:noFill/>
                    <a:miter lim="800000"/>
                    <a:headEnd/>
                    <a:tailEnd/>
                  </a:ln>
                </p:spPr>
                <p:txBody>
                  <a:bodyPr/>
                  <a:lstStyle/>
                  <a:p>
                    <a:endParaRPr lang="en-US" sz="2000"/>
                  </a:p>
                </p:txBody>
              </p:sp>
              <p:sp>
                <p:nvSpPr>
                  <p:cNvPr id="581831" name="Rectangle 199"/>
                  <p:cNvSpPr>
                    <a:spLocks noChangeArrowheads="1"/>
                  </p:cNvSpPr>
                  <p:nvPr/>
                </p:nvSpPr>
                <p:spPr bwMode="auto">
                  <a:xfrm>
                    <a:off x="2498" y="3060"/>
                    <a:ext cx="99" cy="18"/>
                  </a:xfrm>
                  <a:prstGeom prst="rect">
                    <a:avLst/>
                  </a:prstGeom>
                  <a:solidFill>
                    <a:srgbClr val="323232"/>
                  </a:solidFill>
                  <a:ln w="9525">
                    <a:noFill/>
                    <a:miter lim="800000"/>
                    <a:headEnd/>
                    <a:tailEnd/>
                  </a:ln>
                </p:spPr>
                <p:txBody>
                  <a:bodyPr/>
                  <a:lstStyle/>
                  <a:p>
                    <a:endParaRPr lang="en-US" sz="2000"/>
                  </a:p>
                </p:txBody>
              </p:sp>
              <p:sp>
                <p:nvSpPr>
                  <p:cNvPr id="581832" name="Rectangle 200"/>
                  <p:cNvSpPr>
                    <a:spLocks noChangeArrowheads="1"/>
                  </p:cNvSpPr>
                  <p:nvPr/>
                </p:nvSpPr>
                <p:spPr bwMode="auto">
                  <a:xfrm>
                    <a:off x="2498" y="3060"/>
                    <a:ext cx="99" cy="18"/>
                  </a:xfrm>
                  <a:prstGeom prst="rect">
                    <a:avLst/>
                  </a:prstGeom>
                  <a:solidFill>
                    <a:srgbClr val="323232"/>
                  </a:solidFill>
                  <a:ln w="9525">
                    <a:noFill/>
                    <a:miter lim="800000"/>
                    <a:headEnd/>
                    <a:tailEnd/>
                  </a:ln>
                </p:spPr>
                <p:txBody>
                  <a:bodyPr/>
                  <a:lstStyle/>
                  <a:p>
                    <a:endParaRPr lang="en-US" sz="2000"/>
                  </a:p>
                </p:txBody>
              </p:sp>
              <p:sp>
                <p:nvSpPr>
                  <p:cNvPr id="581833" name="Rectangle 201"/>
                  <p:cNvSpPr>
                    <a:spLocks noChangeArrowheads="1"/>
                  </p:cNvSpPr>
                  <p:nvPr/>
                </p:nvSpPr>
                <p:spPr bwMode="auto">
                  <a:xfrm>
                    <a:off x="2498" y="3059"/>
                    <a:ext cx="99" cy="17"/>
                  </a:xfrm>
                  <a:prstGeom prst="rect">
                    <a:avLst/>
                  </a:prstGeom>
                  <a:solidFill>
                    <a:srgbClr val="323232"/>
                  </a:solidFill>
                  <a:ln w="9525">
                    <a:noFill/>
                    <a:miter lim="800000"/>
                    <a:headEnd/>
                    <a:tailEnd/>
                  </a:ln>
                </p:spPr>
                <p:txBody>
                  <a:bodyPr/>
                  <a:lstStyle/>
                  <a:p>
                    <a:endParaRPr lang="en-US" sz="2000"/>
                  </a:p>
                </p:txBody>
              </p:sp>
              <p:sp>
                <p:nvSpPr>
                  <p:cNvPr id="581834" name="Rectangle 202"/>
                  <p:cNvSpPr>
                    <a:spLocks noChangeArrowheads="1"/>
                  </p:cNvSpPr>
                  <p:nvPr/>
                </p:nvSpPr>
                <p:spPr bwMode="auto">
                  <a:xfrm>
                    <a:off x="2498" y="3058"/>
                    <a:ext cx="99" cy="18"/>
                  </a:xfrm>
                  <a:prstGeom prst="rect">
                    <a:avLst/>
                  </a:prstGeom>
                  <a:solidFill>
                    <a:srgbClr val="323232"/>
                  </a:solidFill>
                  <a:ln w="9525">
                    <a:noFill/>
                    <a:miter lim="800000"/>
                    <a:headEnd/>
                    <a:tailEnd/>
                  </a:ln>
                </p:spPr>
                <p:txBody>
                  <a:bodyPr/>
                  <a:lstStyle/>
                  <a:p>
                    <a:endParaRPr lang="en-US" sz="2000"/>
                  </a:p>
                </p:txBody>
              </p:sp>
              <p:sp>
                <p:nvSpPr>
                  <p:cNvPr id="581835" name="Rectangle 203"/>
                  <p:cNvSpPr>
                    <a:spLocks noChangeArrowheads="1"/>
                  </p:cNvSpPr>
                  <p:nvPr/>
                </p:nvSpPr>
                <p:spPr bwMode="auto">
                  <a:xfrm>
                    <a:off x="2498" y="3056"/>
                    <a:ext cx="99" cy="19"/>
                  </a:xfrm>
                  <a:prstGeom prst="rect">
                    <a:avLst/>
                  </a:prstGeom>
                  <a:solidFill>
                    <a:srgbClr val="323232"/>
                  </a:solidFill>
                  <a:ln w="9525">
                    <a:noFill/>
                    <a:miter lim="800000"/>
                    <a:headEnd/>
                    <a:tailEnd/>
                  </a:ln>
                </p:spPr>
                <p:txBody>
                  <a:bodyPr/>
                  <a:lstStyle/>
                  <a:p>
                    <a:endParaRPr lang="en-US" sz="2000"/>
                  </a:p>
                </p:txBody>
              </p:sp>
              <p:sp>
                <p:nvSpPr>
                  <p:cNvPr id="581836" name="Rectangle 204"/>
                  <p:cNvSpPr>
                    <a:spLocks noChangeArrowheads="1"/>
                  </p:cNvSpPr>
                  <p:nvPr/>
                </p:nvSpPr>
                <p:spPr bwMode="auto">
                  <a:xfrm>
                    <a:off x="2498" y="3056"/>
                    <a:ext cx="99" cy="18"/>
                  </a:xfrm>
                  <a:prstGeom prst="rect">
                    <a:avLst/>
                  </a:prstGeom>
                  <a:solidFill>
                    <a:srgbClr val="323232"/>
                  </a:solidFill>
                  <a:ln w="9525">
                    <a:noFill/>
                    <a:miter lim="800000"/>
                    <a:headEnd/>
                    <a:tailEnd/>
                  </a:ln>
                </p:spPr>
                <p:txBody>
                  <a:bodyPr/>
                  <a:lstStyle/>
                  <a:p>
                    <a:endParaRPr lang="en-US" sz="2000"/>
                  </a:p>
                </p:txBody>
              </p:sp>
              <p:sp>
                <p:nvSpPr>
                  <p:cNvPr id="581837" name="Rectangle 205"/>
                  <p:cNvSpPr>
                    <a:spLocks noChangeArrowheads="1"/>
                  </p:cNvSpPr>
                  <p:nvPr/>
                </p:nvSpPr>
                <p:spPr bwMode="auto">
                  <a:xfrm>
                    <a:off x="2498" y="3055"/>
                    <a:ext cx="99" cy="19"/>
                  </a:xfrm>
                  <a:prstGeom prst="rect">
                    <a:avLst/>
                  </a:prstGeom>
                  <a:solidFill>
                    <a:srgbClr val="323232"/>
                  </a:solidFill>
                  <a:ln w="9525">
                    <a:noFill/>
                    <a:miter lim="800000"/>
                    <a:headEnd/>
                    <a:tailEnd/>
                  </a:ln>
                </p:spPr>
                <p:txBody>
                  <a:bodyPr/>
                  <a:lstStyle/>
                  <a:p>
                    <a:endParaRPr lang="en-US" sz="2000"/>
                  </a:p>
                </p:txBody>
              </p:sp>
              <p:sp>
                <p:nvSpPr>
                  <p:cNvPr id="581838" name="Rectangle 206"/>
                  <p:cNvSpPr>
                    <a:spLocks noChangeArrowheads="1"/>
                  </p:cNvSpPr>
                  <p:nvPr/>
                </p:nvSpPr>
                <p:spPr bwMode="auto">
                  <a:xfrm>
                    <a:off x="2498" y="3055"/>
                    <a:ext cx="99" cy="18"/>
                  </a:xfrm>
                  <a:prstGeom prst="rect">
                    <a:avLst/>
                  </a:prstGeom>
                  <a:solidFill>
                    <a:srgbClr val="323232"/>
                  </a:solidFill>
                  <a:ln w="9525">
                    <a:noFill/>
                    <a:miter lim="800000"/>
                    <a:headEnd/>
                    <a:tailEnd/>
                  </a:ln>
                </p:spPr>
                <p:txBody>
                  <a:bodyPr/>
                  <a:lstStyle/>
                  <a:p>
                    <a:endParaRPr lang="en-US" sz="2000"/>
                  </a:p>
                </p:txBody>
              </p:sp>
              <p:sp>
                <p:nvSpPr>
                  <p:cNvPr id="581839" name="Rectangle 207"/>
                  <p:cNvSpPr>
                    <a:spLocks noChangeArrowheads="1"/>
                  </p:cNvSpPr>
                  <p:nvPr/>
                </p:nvSpPr>
                <p:spPr bwMode="auto">
                  <a:xfrm>
                    <a:off x="2498" y="3054"/>
                    <a:ext cx="99" cy="18"/>
                  </a:xfrm>
                  <a:prstGeom prst="rect">
                    <a:avLst/>
                  </a:prstGeom>
                  <a:solidFill>
                    <a:srgbClr val="323232"/>
                  </a:solidFill>
                  <a:ln w="9525">
                    <a:noFill/>
                    <a:miter lim="800000"/>
                    <a:headEnd/>
                    <a:tailEnd/>
                  </a:ln>
                </p:spPr>
                <p:txBody>
                  <a:bodyPr/>
                  <a:lstStyle/>
                  <a:p>
                    <a:endParaRPr lang="en-US" sz="2000"/>
                  </a:p>
                </p:txBody>
              </p:sp>
              <p:sp>
                <p:nvSpPr>
                  <p:cNvPr id="581840" name="Rectangle 208"/>
                  <p:cNvSpPr>
                    <a:spLocks noChangeArrowheads="1"/>
                  </p:cNvSpPr>
                  <p:nvPr/>
                </p:nvSpPr>
                <p:spPr bwMode="auto">
                  <a:xfrm>
                    <a:off x="2498" y="3053"/>
                    <a:ext cx="99" cy="18"/>
                  </a:xfrm>
                  <a:prstGeom prst="rect">
                    <a:avLst/>
                  </a:prstGeom>
                  <a:solidFill>
                    <a:srgbClr val="323232"/>
                  </a:solidFill>
                  <a:ln w="9525">
                    <a:noFill/>
                    <a:miter lim="800000"/>
                    <a:headEnd/>
                    <a:tailEnd/>
                  </a:ln>
                </p:spPr>
                <p:txBody>
                  <a:bodyPr/>
                  <a:lstStyle/>
                  <a:p>
                    <a:endParaRPr lang="en-US" sz="2000"/>
                  </a:p>
                </p:txBody>
              </p:sp>
              <p:sp>
                <p:nvSpPr>
                  <p:cNvPr id="581841" name="Rectangle 209"/>
                  <p:cNvSpPr>
                    <a:spLocks noChangeArrowheads="1"/>
                  </p:cNvSpPr>
                  <p:nvPr/>
                </p:nvSpPr>
                <p:spPr bwMode="auto">
                  <a:xfrm>
                    <a:off x="2498" y="3052"/>
                    <a:ext cx="99" cy="18"/>
                  </a:xfrm>
                  <a:prstGeom prst="rect">
                    <a:avLst/>
                  </a:prstGeom>
                  <a:solidFill>
                    <a:srgbClr val="323232"/>
                  </a:solidFill>
                  <a:ln w="9525">
                    <a:noFill/>
                    <a:miter lim="800000"/>
                    <a:headEnd/>
                    <a:tailEnd/>
                  </a:ln>
                </p:spPr>
                <p:txBody>
                  <a:bodyPr/>
                  <a:lstStyle/>
                  <a:p>
                    <a:endParaRPr lang="en-US" sz="2000"/>
                  </a:p>
                </p:txBody>
              </p:sp>
              <p:sp>
                <p:nvSpPr>
                  <p:cNvPr id="581842" name="Rectangle 210"/>
                  <p:cNvSpPr>
                    <a:spLocks noChangeArrowheads="1"/>
                  </p:cNvSpPr>
                  <p:nvPr/>
                </p:nvSpPr>
                <p:spPr bwMode="auto">
                  <a:xfrm>
                    <a:off x="2498" y="3051"/>
                    <a:ext cx="99" cy="19"/>
                  </a:xfrm>
                  <a:prstGeom prst="rect">
                    <a:avLst/>
                  </a:prstGeom>
                  <a:solidFill>
                    <a:srgbClr val="323232"/>
                  </a:solidFill>
                  <a:ln w="9525">
                    <a:noFill/>
                    <a:miter lim="800000"/>
                    <a:headEnd/>
                    <a:tailEnd/>
                  </a:ln>
                </p:spPr>
                <p:txBody>
                  <a:bodyPr/>
                  <a:lstStyle/>
                  <a:p>
                    <a:endParaRPr lang="en-US" sz="2000"/>
                  </a:p>
                </p:txBody>
              </p:sp>
              <p:sp>
                <p:nvSpPr>
                  <p:cNvPr id="581843" name="Rectangle 211"/>
                  <p:cNvSpPr>
                    <a:spLocks noChangeArrowheads="1"/>
                  </p:cNvSpPr>
                  <p:nvPr/>
                </p:nvSpPr>
                <p:spPr bwMode="auto">
                  <a:xfrm>
                    <a:off x="2498" y="3051"/>
                    <a:ext cx="99" cy="18"/>
                  </a:xfrm>
                  <a:prstGeom prst="rect">
                    <a:avLst/>
                  </a:prstGeom>
                  <a:solidFill>
                    <a:srgbClr val="323232"/>
                  </a:solidFill>
                  <a:ln w="9525">
                    <a:noFill/>
                    <a:miter lim="800000"/>
                    <a:headEnd/>
                    <a:tailEnd/>
                  </a:ln>
                </p:spPr>
                <p:txBody>
                  <a:bodyPr/>
                  <a:lstStyle/>
                  <a:p>
                    <a:endParaRPr lang="en-US" sz="2000"/>
                  </a:p>
                </p:txBody>
              </p:sp>
              <p:sp>
                <p:nvSpPr>
                  <p:cNvPr id="581844" name="Rectangle 212"/>
                  <p:cNvSpPr>
                    <a:spLocks noChangeArrowheads="1"/>
                  </p:cNvSpPr>
                  <p:nvPr/>
                </p:nvSpPr>
                <p:spPr bwMode="auto">
                  <a:xfrm>
                    <a:off x="2498" y="3050"/>
                    <a:ext cx="99" cy="18"/>
                  </a:xfrm>
                  <a:prstGeom prst="rect">
                    <a:avLst/>
                  </a:prstGeom>
                  <a:solidFill>
                    <a:srgbClr val="323232"/>
                  </a:solidFill>
                  <a:ln w="9525">
                    <a:noFill/>
                    <a:miter lim="800000"/>
                    <a:headEnd/>
                    <a:tailEnd/>
                  </a:ln>
                </p:spPr>
                <p:txBody>
                  <a:bodyPr/>
                  <a:lstStyle/>
                  <a:p>
                    <a:endParaRPr lang="en-US" sz="2000"/>
                  </a:p>
                </p:txBody>
              </p:sp>
              <p:sp>
                <p:nvSpPr>
                  <p:cNvPr id="581845" name="Rectangle 213"/>
                  <p:cNvSpPr>
                    <a:spLocks noChangeArrowheads="1"/>
                  </p:cNvSpPr>
                  <p:nvPr/>
                </p:nvSpPr>
                <p:spPr bwMode="auto">
                  <a:xfrm>
                    <a:off x="2498" y="3049"/>
                    <a:ext cx="99" cy="18"/>
                  </a:xfrm>
                  <a:prstGeom prst="rect">
                    <a:avLst/>
                  </a:prstGeom>
                  <a:solidFill>
                    <a:srgbClr val="444444"/>
                  </a:solidFill>
                  <a:ln w="9525">
                    <a:noFill/>
                    <a:miter lim="800000"/>
                    <a:headEnd/>
                    <a:tailEnd/>
                  </a:ln>
                </p:spPr>
                <p:txBody>
                  <a:bodyPr/>
                  <a:lstStyle/>
                  <a:p>
                    <a:endParaRPr lang="en-US" sz="2000"/>
                  </a:p>
                </p:txBody>
              </p:sp>
              <p:sp>
                <p:nvSpPr>
                  <p:cNvPr id="581846" name="Rectangle 214"/>
                  <p:cNvSpPr>
                    <a:spLocks noChangeArrowheads="1"/>
                  </p:cNvSpPr>
                  <p:nvPr/>
                </p:nvSpPr>
                <p:spPr bwMode="auto">
                  <a:xfrm>
                    <a:off x="2498" y="3049"/>
                    <a:ext cx="99" cy="17"/>
                  </a:xfrm>
                  <a:prstGeom prst="rect">
                    <a:avLst/>
                  </a:prstGeom>
                  <a:solidFill>
                    <a:srgbClr val="444444"/>
                  </a:solidFill>
                  <a:ln w="9525">
                    <a:noFill/>
                    <a:miter lim="800000"/>
                    <a:headEnd/>
                    <a:tailEnd/>
                  </a:ln>
                </p:spPr>
                <p:txBody>
                  <a:bodyPr/>
                  <a:lstStyle/>
                  <a:p>
                    <a:endParaRPr lang="en-US" sz="2000"/>
                  </a:p>
                </p:txBody>
              </p:sp>
              <p:sp>
                <p:nvSpPr>
                  <p:cNvPr id="581847" name="Rectangle 215"/>
                  <p:cNvSpPr>
                    <a:spLocks noChangeArrowheads="1"/>
                  </p:cNvSpPr>
                  <p:nvPr/>
                </p:nvSpPr>
                <p:spPr bwMode="auto">
                  <a:xfrm>
                    <a:off x="2498" y="3048"/>
                    <a:ext cx="99" cy="18"/>
                  </a:xfrm>
                  <a:prstGeom prst="rect">
                    <a:avLst/>
                  </a:prstGeom>
                  <a:solidFill>
                    <a:srgbClr val="444444"/>
                  </a:solidFill>
                  <a:ln w="9525">
                    <a:noFill/>
                    <a:miter lim="800000"/>
                    <a:headEnd/>
                    <a:tailEnd/>
                  </a:ln>
                </p:spPr>
                <p:txBody>
                  <a:bodyPr/>
                  <a:lstStyle/>
                  <a:p>
                    <a:endParaRPr lang="en-US" sz="2000"/>
                  </a:p>
                </p:txBody>
              </p:sp>
              <p:sp>
                <p:nvSpPr>
                  <p:cNvPr id="581848" name="Rectangle 216"/>
                  <p:cNvSpPr>
                    <a:spLocks noChangeArrowheads="1"/>
                  </p:cNvSpPr>
                  <p:nvPr/>
                </p:nvSpPr>
                <p:spPr bwMode="auto">
                  <a:xfrm>
                    <a:off x="2498" y="3047"/>
                    <a:ext cx="99" cy="18"/>
                  </a:xfrm>
                  <a:prstGeom prst="rect">
                    <a:avLst/>
                  </a:prstGeom>
                  <a:solidFill>
                    <a:srgbClr val="444444"/>
                  </a:solidFill>
                  <a:ln w="9525">
                    <a:noFill/>
                    <a:miter lim="800000"/>
                    <a:headEnd/>
                    <a:tailEnd/>
                  </a:ln>
                </p:spPr>
                <p:txBody>
                  <a:bodyPr/>
                  <a:lstStyle/>
                  <a:p>
                    <a:endParaRPr lang="en-US" sz="2000"/>
                  </a:p>
                </p:txBody>
              </p:sp>
              <p:sp>
                <p:nvSpPr>
                  <p:cNvPr id="581849" name="Rectangle 217"/>
                  <p:cNvSpPr>
                    <a:spLocks noChangeArrowheads="1"/>
                  </p:cNvSpPr>
                  <p:nvPr/>
                </p:nvSpPr>
                <p:spPr bwMode="auto">
                  <a:xfrm>
                    <a:off x="2498" y="3046"/>
                    <a:ext cx="99" cy="17"/>
                  </a:xfrm>
                  <a:prstGeom prst="rect">
                    <a:avLst/>
                  </a:prstGeom>
                  <a:solidFill>
                    <a:srgbClr val="444444"/>
                  </a:solidFill>
                  <a:ln w="9525">
                    <a:noFill/>
                    <a:miter lim="800000"/>
                    <a:headEnd/>
                    <a:tailEnd/>
                  </a:ln>
                </p:spPr>
                <p:txBody>
                  <a:bodyPr/>
                  <a:lstStyle/>
                  <a:p>
                    <a:endParaRPr lang="en-US" sz="2000"/>
                  </a:p>
                </p:txBody>
              </p:sp>
              <p:sp>
                <p:nvSpPr>
                  <p:cNvPr id="581850" name="Rectangle 218"/>
                  <p:cNvSpPr>
                    <a:spLocks noChangeArrowheads="1"/>
                  </p:cNvSpPr>
                  <p:nvPr/>
                </p:nvSpPr>
                <p:spPr bwMode="auto">
                  <a:xfrm>
                    <a:off x="2498" y="3045"/>
                    <a:ext cx="99" cy="17"/>
                  </a:xfrm>
                  <a:prstGeom prst="rect">
                    <a:avLst/>
                  </a:prstGeom>
                  <a:solidFill>
                    <a:srgbClr val="444444"/>
                  </a:solidFill>
                  <a:ln w="9525">
                    <a:noFill/>
                    <a:miter lim="800000"/>
                    <a:headEnd/>
                    <a:tailEnd/>
                  </a:ln>
                </p:spPr>
                <p:txBody>
                  <a:bodyPr/>
                  <a:lstStyle/>
                  <a:p>
                    <a:endParaRPr lang="en-US" sz="2000"/>
                  </a:p>
                </p:txBody>
              </p:sp>
              <p:sp>
                <p:nvSpPr>
                  <p:cNvPr id="581851" name="Rectangle 219"/>
                  <p:cNvSpPr>
                    <a:spLocks noChangeArrowheads="1"/>
                  </p:cNvSpPr>
                  <p:nvPr/>
                </p:nvSpPr>
                <p:spPr bwMode="auto">
                  <a:xfrm>
                    <a:off x="2498" y="3044"/>
                    <a:ext cx="99" cy="17"/>
                  </a:xfrm>
                  <a:prstGeom prst="rect">
                    <a:avLst/>
                  </a:prstGeom>
                  <a:solidFill>
                    <a:srgbClr val="444444"/>
                  </a:solidFill>
                  <a:ln w="9525">
                    <a:noFill/>
                    <a:miter lim="800000"/>
                    <a:headEnd/>
                    <a:tailEnd/>
                  </a:ln>
                </p:spPr>
                <p:txBody>
                  <a:bodyPr/>
                  <a:lstStyle/>
                  <a:p>
                    <a:endParaRPr lang="en-US" sz="2000"/>
                  </a:p>
                </p:txBody>
              </p:sp>
              <p:sp>
                <p:nvSpPr>
                  <p:cNvPr id="581852" name="Rectangle 220"/>
                  <p:cNvSpPr>
                    <a:spLocks noChangeArrowheads="1"/>
                  </p:cNvSpPr>
                  <p:nvPr/>
                </p:nvSpPr>
                <p:spPr bwMode="auto">
                  <a:xfrm>
                    <a:off x="2498" y="3044"/>
                    <a:ext cx="99" cy="17"/>
                  </a:xfrm>
                  <a:prstGeom prst="rect">
                    <a:avLst/>
                  </a:prstGeom>
                  <a:solidFill>
                    <a:srgbClr val="444444"/>
                  </a:solidFill>
                  <a:ln w="9525">
                    <a:noFill/>
                    <a:miter lim="800000"/>
                    <a:headEnd/>
                    <a:tailEnd/>
                  </a:ln>
                </p:spPr>
                <p:txBody>
                  <a:bodyPr/>
                  <a:lstStyle/>
                  <a:p>
                    <a:endParaRPr lang="en-US" sz="2000"/>
                  </a:p>
                </p:txBody>
              </p:sp>
              <p:sp>
                <p:nvSpPr>
                  <p:cNvPr id="581853" name="Rectangle 221"/>
                  <p:cNvSpPr>
                    <a:spLocks noChangeArrowheads="1"/>
                  </p:cNvSpPr>
                  <p:nvPr/>
                </p:nvSpPr>
                <p:spPr bwMode="auto">
                  <a:xfrm>
                    <a:off x="2498" y="3043"/>
                    <a:ext cx="99" cy="17"/>
                  </a:xfrm>
                  <a:prstGeom prst="rect">
                    <a:avLst/>
                  </a:prstGeom>
                  <a:solidFill>
                    <a:srgbClr val="444444"/>
                  </a:solidFill>
                  <a:ln w="9525">
                    <a:noFill/>
                    <a:miter lim="800000"/>
                    <a:headEnd/>
                    <a:tailEnd/>
                  </a:ln>
                </p:spPr>
                <p:txBody>
                  <a:bodyPr/>
                  <a:lstStyle/>
                  <a:p>
                    <a:endParaRPr lang="en-US" sz="2000"/>
                  </a:p>
                </p:txBody>
              </p:sp>
              <p:sp>
                <p:nvSpPr>
                  <p:cNvPr id="581854" name="Rectangle 222"/>
                  <p:cNvSpPr>
                    <a:spLocks noChangeArrowheads="1"/>
                  </p:cNvSpPr>
                  <p:nvPr/>
                </p:nvSpPr>
                <p:spPr bwMode="auto">
                  <a:xfrm>
                    <a:off x="2498" y="3041"/>
                    <a:ext cx="99" cy="18"/>
                  </a:xfrm>
                  <a:prstGeom prst="rect">
                    <a:avLst/>
                  </a:prstGeom>
                  <a:solidFill>
                    <a:srgbClr val="444444"/>
                  </a:solidFill>
                  <a:ln w="9525">
                    <a:noFill/>
                    <a:miter lim="800000"/>
                    <a:headEnd/>
                    <a:tailEnd/>
                  </a:ln>
                </p:spPr>
                <p:txBody>
                  <a:bodyPr/>
                  <a:lstStyle/>
                  <a:p>
                    <a:endParaRPr lang="en-US" sz="2000"/>
                  </a:p>
                </p:txBody>
              </p:sp>
              <p:sp>
                <p:nvSpPr>
                  <p:cNvPr id="581855" name="Rectangle 223"/>
                  <p:cNvSpPr>
                    <a:spLocks noChangeArrowheads="1"/>
                  </p:cNvSpPr>
                  <p:nvPr/>
                </p:nvSpPr>
                <p:spPr bwMode="auto">
                  <a:xfrm>
                    <a:off x="2498" y="3041"/>
                    <a:ext cx="99" cy="17"/>
                  </a:xfrm>
                  <a:prstGeom prst="rect">
                    <a:avLst/>
                  </a:prstGeom>
                  <a:solidFill>
                    <a:srgbClr val="444444"/>
                  </a:solidFill>
                  <a:ln w="9525">
                    <a:noFill/>
                    <a:miter lim="800000"/>
                    <a:headEnd/>
                    <a:tailEnd/>
                  </a:ln>
                </p:spPr>
                <p:txBody>
                  <a:bodyPr/>
                  <a:lstStyle/>
                  <a:p>
                    <a:endParaRPr lang="en-US" sz="2000"/>
                  </a:p>
                </p:txBody>
              </p:sp>
              <p:sp>
                <p:nvSpPr>
                  <p:cNvPr id="581856" name="Rectangle 224"/>
                  <p:cNvSpPr>
                    <a:spLocks noChangeArrowheads="1"/>
                  </p:cNvSpPr>
                  <p:nvPr/>
                </p:nvSpPr>
                <p:spPr bwMode="auto">
                  <a:xfrm>
                    <a:off x="2498" y="3040"/>
                    <a:ext cx="99" cy="17"/>
                  </a:xfrm>
                  <a:prstGeom prst="rect">
                    <a:avLst/>
                  </a:prstGeom>
                  <a:solidFill>
                    <a:srgbClr val="444444"/>
                  </a:solidFill>
                  <a:ln w="9525">
                    <a:noFill/>
                    <a:miter lim="800000"/>
                    <a:headEnd/>
                    <a:tailEnd/>
                  </a:ln>
                </p:spPr>
                <p:txBody>
                  <a:bodyPr/>
                  <a:lstStyle/>
                  <a:p>
                    <a:endParaRPr lang="en-US" sz="2000"/>
                  </a:p>
                </p:txBody>
              </p:sp>
              <p:sp>
                <p:nvSpPr>
                  <p:cNvPr id="581857" name="Rectangle 225"/>
                  <p:cNvSpPr>
                    <a:spLocks noChangeArrowheads="1"/>
                  </p:cNvSpPr>
                  <p:nvPr/>
                </p:nvSpPr>
                <p:spPr bwMode="auto">
                  <a:xfrm>
                    <a:off x="2498" y="3039"/>
                    <a:ext cx="99" cy="17"/>
                  </a:xfrm>
                  <a:prstGeom prst="rect">
                    <a:avLst/>
                  </a:prstGeom>
                  <a:solidFill>
                    <a:srgbClr val="444444"/>
                  </a:solidFill>
                  <a:ln w="9525">
                    <a:noFill/>
                    <a:miter lim="800000"/>
                    <a:headEnd/>
                    <a:tailEnd/>
                  </a:ln>
                </p:spPr>
                <p:txBody>
                  <a:bodyPr/>
                  <a:lstStyle/>
                  <a:p>
                    <a:endParaRPr lang="en-US" sz="2000"/>
                  </a:p>
                </p:txBody>
              </p:sp>
              <p:sp>
                <p:nvSpPr>
                  <p:cNvPr id="581858" name="Rectangle 226"/>
                  <p:cNvSpPr>
                    <a:spLocks noChangeArrowheads="1"/>
                  </p:cNvSpPr>
                  <p:nvPr/>
                </p:nvSpPr>
                <p:spPr bwMode="auto">
                  <a:xfrm>
                    <a:off x="2498" y="3039"/>
                    <a:ext cx="99" cy="17"/>
                  </a:xfrm>
                  <a:prstGeom prst="rect">
                    <a:avLst/>
                  </a:prstGeom>
                  <a:solidFill>
                    <a:srgbClr val="444444"/>
                  </a:solidFill>
                  <a:ln w="9525">
                    <a:noFill/>
                    <a:miter lim="800000"/>
                    <a:headEnd/>
                    <a:tailEnd/>
                  </a:ln>
                </p:spPr>
                <p:txBody>
                  <a:bodyPr/>
                  <a:lstStyle/>
                  <a:p>
                    <a:endParaRPr lang="en-US" sz="2000"/>
                  </a:p>
                </p:txBody>
              </p:sp>
              <p:sp>
                <p:nvSpPr>
                  <p:cNvPr id="581859" name="Rectangle 227"/>
                  <p:cNvSpPr>
                    <a:spLocks noChangeArrowheads="1"/>
                  </p:cNvSpPr>
                  <p:nvPr/>
                </p:nvSpPr>
                <p:spPr bwMode="auto">
                  <a:xfrm>
                    <a:off x="2498" y="3038"/>
                    <a:ext cx="99" cy="17"/>
                  </a:xfrm>
                  <a:prstGeom prst="rect">
                    <a:avLst/>
                  </a:prstGeom>
                  <a:solidFill>
                    <a:srgbClr val="444444"/>
                  </a:solidFill>
                  <a:ln w="9525">
                    <a:noFill/>
                    <a:miter lim="800000"/>
                    <a:headEnd/>
                    <a:tailEnd/>
                  </a:ln>
                </p:spPr>
                <p:txBody>
                  <a:bodyPr/>
                  <a:lstStyle/>
                  <a:p>
                    <a:endParaRPr lang="en-US" sz="2000"/>
                  </a:p>
                </p:txBody>
              </p:sp>
              <p:sp>
                <p:nvSpPr>
                  <p:cNvPr id="581860" name="Rectangle 228"/>
                  <p:cNvSpPr>
                    <a:spLocks noChangeArrowheads="1"/>
                  </p:cNvSpPr>
                  <p:nvPr/>
                </p:nvSpPr>
                <p:spPr bwMode="auto">
                  <a:xfrm>
                    <a:off x="2498" y="3037"/>
                    <a:ext cx="99" cy="17"/>
                  </a:xfrm>
                  <a:prstGeom prst="rect">
                    <a:avLst/>
                  </a:prstGeom>
                  <a:solidFill>
                    <a:srgbClr val="444444"/>
                  </a:solidFill>
                  <a:ln w="9525">
                    <a:noFill/>
                    <a:miter lim="800000"/>
                    <a:headEnd/>
                    <a:tailEnd/>
                  </a:ln>
                </p:spPr>
                <p:txBody>
                  <a:bodyPr/>
                  <a:lstStyle/>
                  <a:p>
                    <a:endParaRPr lang="en-US" sz="2000"/>
                  </a:p>
                </p:txBody>
              </p:sp>
              <p:sp>
                <p:nvSpPr>
                  <p:cNvPr id="581861" name="Rectangle 229"/>
                  <p:cNvSpPr>
                    <a:spLocks noChangeArrowheads="1"/>
                  </p:cNvSpPr>
                  <p:nvPr/>
                </p:nvSpPr>
                <p:spPr bwMode="auto">
                  <a:xfrm>
                    <a:off x="2498" y="3037"/>
                    <a:ext cx="99" cy="16"/>
                  </a:xfrm>
                  <a:prstGeom prst="rect">
                    <a:avLst/>
                  </a:prstGeom>
                  <a:solidFill>
                    <a:srgbClr val="444444"/>
                  </a:solidFill>
                  <a:ln w="9525">
                    <a:noFill/>
                    <a:miter lim="800000"/>
                    <a:headEnd/>
                    <a:tailEnd/>
                  </a:ln>
                </p:spPr>
                <p:txBody>
                  <a:bodyPr/>
                  <a:lstStyle/>
                  <a:p>
                    <a:endParaRPr lang="en-US" sz="2000"/>
                  </a:p>
                </p:txBody>
              </p:sp>
              <p:sp>
                <p:nvSpPr>
                  <p:cNvPr id="581862" name="Rectangle 230"/>
                  <p:cNvSpPr>
                    <a:spLocks noChangeArrowheads="1"/>
                  </p:cNvSpPr>
                  <p:nvPr/>
                </p:nvSpPr>
                <p:spPr bwMode="auto">
                  <a:xfrm>
                    <a:off x="2498" y="3036"/>
                    <a:ext cx="99" cy="17"/>
                  </a:xfrm>
                  <a:prstGeom prst="rect">
                    <a:avLst/>
                  </a:prstGeom>
                  <a:solidFill>
                    <a:srgbClr val="444444"/>
                  </a:solidFill>
                  <a:ln w="9525">
                    <a:noFill/>
                    <a:miter lim="800000"/>
                    <a:headEnd/>
                    <a:tailEnd/>
                  </a:ln>
                </p:spPr>
                <p:txBody>
                  <a:bodyPr/>
                  <a:lstStyle/>
                  <a:p>
                    <a:endParaRPr lang="en-US" sz="2000"/>
                  </a:p>
                </p:txBody>
              </p:sp>
              <p:sp>
                <p:nvSpPr>
                  <p:cNvPr id="581863" name="Rectangle 231"/>
                  <p:cNvSpPr>
                    <a:spLocks noChangeArrowheads="1"/>
                  </p:cNvSpPr>
                  <p:nvPr/>
                </p:nvSpPr>
                <p:spPr bwMode="auto">
                  <a:xfrm>
                    <a:off x="2498" y="3035"/>
                    <a:ext cx="99" cy="17"/>
                  </a:xfrm>
                  <a:prstGeom prst="rect">
                    <a:avLst/>
                  </a:prstGeom>
                  <a:solidFill>
                    <a:srgbClr val="444444"/>
                  </a:solidFill>
                  <a:ln w="9525">
                    <a:noFill/>
                    <a:miter lim="800000"/>
                    <a:headEnd/>
                    <a:tailEnd/>
                  </a:ln>
                </p:spPr>
                <p:txBody>
                  <a:bodyPr/>
                  <a:lstStyle/>
                  <a:p>
                    <a:endParaRPr lang="en-US" sz="2000"/>
                  </a:p>
                </p:txBody>
              </p:sp>
              <p:sp>
                <p:nvSpPr>
                  <p:cNvPr id="581864" name="Rectangle 232"/>
                  <p:cNvSpPr>
                    <a:spLocks noChangeArrowheads="1"/>
                  </p:cNvSpPr>
                  <p:nvPr/>
                </p:nvSpPr>
                <p:spPr bwMode="auto">
                  <a:xfrm>
                    <a:off x="2498" y="3034"/>
                    <a:ext cx="99" cy="17"/>
                  </a:xfrm>
                  <a:prstGeom prst="rect">
                    <a:avLst/>
                  </a:prstGeom>
                  <a:solidFill>
                    <a:srgbClr val="444444"/>
                  </a:solidFill>
                  <a:ln w="9525">
                    <a:noFill/>
                    <a:miter lim="800000"/>
                    <a:headEnd/>
                    <a:tailEnd/>
                  </a:ln>
                </p:spPr>
                <p:txBody>
                  <a:bodyPr/>
                  <a:lstStyle/>
                  <a:p>
                    <a:endParaRPr lang="en-US" sz="2000"/>
                  </a:p>
                </p:txBody>
              </p:sp>
              <p:sp>
                <p:nvSpPr>
                  <p:cNvPr id="581865" name="Rectangle 233"/>
                  <p:cNvSpPr>
                    <a:spLocks noChangeArrowheads="1"/>
                  </p:cNvSpPr>
                  <p:nvPr/>
                </p:nvSpPr>
                <p:spPr bwMode="auto">
                  <a:xfrm>
                    <a:off x="2498" y="3033"/>
                    <a:ext cx="99" cy="17"/>
                  </a:xfrm>
                  <a:prstGeom prst="rect">
                    <a:avLst/>
                  </a:prstGeom>
                  <a:solidFill>
                    <a:srgbClr val="444444"/>
                  </a:solidFill>
                  <a:ln w="9525">
                    <a:noFill/>
                    <a:miter lim="800000"/>
                    <a:headEnd/>
                    <a:tailEnd/>
                  </a:ln>
                </p:spPr>
                <p:txBody>
                  <a:bodyPr/>
                  <a:lstStyle/>
                  <a:p>
                    <a:endParaRPr lang="en-US" sz="2000"/>
                  </a:p>
                </p:txBody>
              </p:sp>
              <p:sp>
                <p:nvSpPr>
                  <p:cNvPr id="581866" name="Rectangle 234"/>
                  <p:cNvSpPr>
                    <a:spLocks noChangeArrowheads="1"/>
                  </p:cNvSpPr>
                  <p:nvPr/>
                </p:nvSpPr>
                <p:spPr bwMode="auto">
                  <a:xfrm>
                    <a:off x="2498" y="3033"/>
                    <a:ext cx="99" cy="16"/>
                  </a:xfrm>
                  <a:prstGeom prst="rect">
                    <a:avLst/>
                  </a:prstGeom>
                  <a:solidFill>
                    <a:srgbClr val="444444"/>
                  </a:solidFill>
                  <a:ln w="9525">
                    <a:noFill/>
                    <a:miter lim="800000"/>
                    <a:headEnd/>
                    <a:tailEnd/>
                  </a:ln>
                </p:spPr>
                <p:txBody>
                  <a:bodyPr/>
                  <a:lstStyle/>
                  <a:p>
                    <a:endParaRPr lang="en-US" sz="2000"/>
                  </a:p>
                </p:txBody>
              </p:sp>
              <p:sp>
                <p:nvSpPr>
                  <p:cNvPr id="581867" name="Rectangle 235"/>
                  <p:cNvSpPr>
                    <a:spLocks noChangeArrowheads="1"/>
                  </p:cNvSpPr>
                  <p:nvPr/>
                </p:nvSpPr>
                <p:spPr bwMode="auto">
                  <a:xfrm>
                    <a:off x="2498" y="3032"/>
                    <a:ext cx="99" cy="17"/>
                  </a:xfrm>
                  <a:prstGeom prst="rect">
                    <a:avLst/>
                  </a:prstGeom>
                  <a:solidFill>
                    <a:srgbClr val="444444"/>
                  </a:solidFill>
                  <a:ln w="9525">
                    <a:noFill/>
                    <a:miter lim="800000"/>
                    <a:headEnd/>
                    <a:tailEnd/>
                  </a:ln>
                </p:spPr>
                <p:txBody>
                  <a:bodyPr/>
                  <a:lstStyle/>
                  <a:p>
                    <a:endParaRPr lang="en-US" sz="2000"/>
                  </a:p>
                </p:txBody>
              </p:sp>
              <p:sp>
                <p:nvSpPr>
                  <p:cNvPr id="581868" name="Rectangle 236"/>
                  <p:cNvSpPr>
                    <a:spLocks noChangeArrowheads="1"/>
                  </p:cNvSpPr>
                  <p:nvPr/>
                </p:nvSpPr>
                <p:spPr bwMode="auto">
                  <a:xfrm>
                    <a:off x="2498" y="3032"/>
                    <a:ext cx="99" cy="15"/>
                  </a:xfrm>
                  <a:prstGeom prst="rect">
                    <a:avLst/>
                  </a:prstGeom>
                  <a:solidFill>
                    <a:srgbClr val="444444"/>
                  </a:solidFill>
                  <a:ln w="9525">
                    <a:noFill/>
                    <a:miter lim="800000"/>
                    <a:headEnd/>
                    <a:tailEnd/>
                  </a:ln>
                </p:spPr>
                <p:txBody>
                  <a:bodyPr/>
                  <a:lstStyle/>
                  <a:p>
                    <a:endParaRPr lang="en-US" sz="2000"/>
                  </a:p>
                </p:txBody>
              </p:sp>
              <p:sp>
                <p:nvSpPr>
                  <p:cNvPr id="581869" name="Rectangle 237"/>
                  <p:cNvSpPr>
                    <a:spLocks noChangeArrowheads="1"/>
                  </p:cNvSpPr>
                  <p:nvPr/>
                </p:nvSpPr>
                <p:spPr bwMode="auto">
                  <a:xfrm>
                    <a:off x="2498" y="3031"/>
                    <a:ext cx="99" cy="16"/>
                  </a:xfrm>
                  <a:prstGeom prst="rect">
                    <a:avLst/>
                  </a:prstGeom>
                  <a:solidFill>
                    <a:srgbClr val="6E6E6E"/>
                  </a:solidFill>
                  <a:ln w="9525">
                    <a:noFill/>
                    <a:miter lim="800000"/>
                    <a:headEnd/>
                    <a:tailEnd/>
                  </a:ln>
                </p:spPr>
                <p:txBody>
                  <a:bodyPr/>
                  <a:lstStyle/>
                  <a:p>
                    <a:endParaRPr lang="en-US" sz="2000"/>
                  </a:p>
                </p:txBody>
              </p:sp>
              <p:sp>
                <p:nvSpPr>
                  <p:cNvPr id="581870" name="Rectangle 238"/>
                  <p:cNvSpPr>
                    <a:spLocks noChangeArrowheads="1"/>
                  </p:cNvSpPr>
                  <p:nvPr/>
                </p:nvSpPr>
                <p:spPr bwMode="auto">
                  <a:xfrm>
                    <a:off x="2498" y="3030"/>
                    <a:ext cx="99" cy="16"/>
                  </a:xfrm>
                  <a:prstGeom prst="rect">
                    <a:avLst/>
                  </a:prstGeom>
                  <a:solidFill>
                    <a:srgbClr val="6E6E6E"/>
                  </a:solidFill>
                  <a:ln w="9525">
                    <a:noFill/>
                    <a:miter lim="800000"/>
                    <a:headEnd/>
                    <a:tailEnd/>
                  </a:ln>
                </p:spPr>
                <p:txBody>
                  <a:bodyPr/>
                  <a:lstStyle/>
                  <a:p>
                    <a:endParaRPr lang="en-US" sz="2000"/>
                  </a:p>
                </p:txBody>
              </p:sp>
              <p:sp>
                <p:nvSpPr>
                  <p:cNvPr id="581871" name="Rectangle 239"/>
                  <p:cNvSpPr>
                    <a:spLocks noChangeArrowheads="1"/>
                  </p:cNvSpPr>
                  <p:nvPr/>
                </p:nvSpPr>
                <p:spPr bwMode="auto">
                  <a:xfrm>
                    <a:off x="2498" y="3029"/>
                    <a:ext cx="99" cy="16"/>
                  </a:xfrm>
                  <a:prstGeom prst="rect">
                    <a:avLst/>
                  </a:prstGeom>
                  <a:solidFill>
                    <a:srgbClr val="6E6E6E"/>
                  </a:solidFill>
                  <a:ln w="9525">
                    <a:noFill/>
                    <a:miter lim="800000"/>
                    <a:headEnd/>
                    <a:tailEnd/>
                  </a:ln>
                </p:spPr>
                <p:txBody>
                  <a:bodyPr/>
                  <a:lstStyle/>
                  <a:p>
                    <a:endParaRPr lang="en-US" sz="2000"/>
                  </a:p>
                </p:txBody>
              </p:sp>
              <p:sp>
                <p:nvSpPr>
                  <p:cNvPr id="581872" name="Rectangle 240"/>
                  <p:cNvSpPr>
                    <a:spLocks noChangeArrowheads="1"/>
                  </p:cNvSpPr>
                  <p:nvPr/>
                </p:nvSpPr>
                <p:spPr bwMode="auto">
                  <a:xfrm>
                    <a:off x="2498" y="3028"/>
                    <a:ext cx="99" cy="16"/>
                  </a:xfrm>
                  <a:prstGeom prst="rect">
                    <a:avLst/>
                  </a:prstGeom>
                  <a:solidFill>
                    <a:srgbClr val="6E6E6E"/>
                  </a:solidFill>
                  <a:ln w="9525">
                    <a:noFill/>
                    <a:miter lim="800000"/>
                    <a:headEnd/>
                    <a:tailEnd/>
                  </a:ln>
                </p:spPr>
                <p:txBody>
                  <a:bodyPr/>
                  <a:lstStyle/>
                  <a:p>
                    <a:endParaRPr lang="en-US" sz="2000"/>
                  </a:p>
                </p:txBody>
              </p:sp>
              <p:sp>
                <p:nvSpPr>
                  <p:cNvPr id="581873" name="Rectangle 241"/>
                  <p:cNvSpPr>
                    <a:spLocks noChangeArrowheads="1"/>
                  </p:cNvSpPr>
                  <p:nvPr/>
                </p:nvSpPr>
                <p:spPr bwMode="auto">
                  <a:xfrm>
                    <a:off x="2498" y="3027"/>
                    <a:ext cx="99" cy="16"/>
                  </a:xfrm>
                  <a:prstGeom prst="rect">
                    <a:avLst/>
                  </a:prstGeom>
                  <a:solidFill>
                    <a:srgbClr val="6E6E6E"/>
                  </a:solidFill>
                  <a:ln w="9525">
                    <a:noFill/>
                    <a:miter lim="800000"/>
                    <a:headEnd/>
                    <a:tailEnd/>
                  </a:ln>
                </p:spPr>
                <p:txBody>
                  <a:bodyPr/>
                  <a:lstStyle/>
                  <a:p>
                    <a:endParaRPr lang="en-US" sz="2000"/>
                  </a:p>
                </p:txBody>
              </p:sp>
              <p:sp>
                <p:nvSpPr>
                  <p:cNvPr id="581874" name="Rectangle 242"/>
                  <p:cNvSpPr>
                    <a:spLocks noChangeArrowheads="1"/>
                  </p:cNvSpPr>
                  <p:nvPr/>
                </p:nvSpPr>
                <p:spPr bwMode="auto">
                  <a:xfrm>
                    <a:off x="2498" y="3026"/>
                    <a:ext cx="99" cy="16"/>
                  </a:xfrm>
                  <a:prstGeom prst="rect">
                    <a:avLst/>
                  </a:prstGeom>
                  <a:solidFill>
                    <a:srgbClr val="6E6E6E"/>
                  </a:solidFill>
                  <a:ln w="9525">
                    <a:noFill/>
                    <a:miter lim="800000"/>
                    <a:headEnd/>
                    <a:tailEnd/>
                  </a:ln>
                </p:spPr>
                <p:txBody>
                  <a:bodyPr/>
                  <a:lstStyle/>
                  <a:p>
                    <a:endParaRPr lang="en-US" sz="2000"/>
                  </a:p>
                </p:txBody>
              </p:sp>
              <p:sp>
                <p:nvSpPr>
                  <p:cNvPr id="581875" name="Rectangle 243"/>
                  <p:cNvSpPr>
                    <a:spLocks noChangeArrowheads="1"/>
                  </p:cNvSpPr>
                  <p:nvPr/>
                </p:nvSpPr>
                <p:spPr bwMode="auto">
                  <a:xfrm>
                    <a:off x="2498" y="3025"/>
                    <a:ext cx="99" cy="16"/>
                  </a:xfrm>
                  <a:prstGeom prst="rect">
                    <a:avLst/>
                  </a:prstGeom>
                  <a:solidFill>
                    <a:srgbClr val="6E6E6E"/>
                  </a:solidFill>
                  <a:ln w="9525">
                    <a:noFill/>
                    <a:miter lim="800000"/>
                    <a:headEnd/>
                    <a:tailEnd/>
                  </a:ln>
                </p:spPr>
                <p:txBody>
                  <a:bodyPr/>
                  <a:lstStyle/>
                  <a:p>
                    <a:endParaRPr lang="en-US" sz="2000"/>
                  </a:p>
                </p:txBody>
              </p:sp>
              <p:sp>
                <p:nvSpPr>
                  <p:cNvPr id="581876" name="Rectangle 244"/>
                  <p:cNvSpPr>
                    <a:spLocks noChangeArrowheads="1"/>
                  </p:cNvSpPr>
                  <p:nvPr/>
                </p:nvSpPr>
                <p:spPr bwMode="auto">
                  <a:xfrm>
                    <a:off x="2498" y="3025"/>
                    <a:ext cx="99" cy="16"/>
                  </a:xfrm>
                  <a:prstGeom prst="rect">
                    <a:avLst/>
                  </a:prstGeom>
                  <a:solidFill>
                    <a:srgbClr val="6E6E6E"/>
                  </a:solidFill>
                  <a:ln w="9525">
                    <a:noFill/>
                    <a:miter lim="800000"/>
                    <a:headEnd/>
                    <a:tailEnd/>
                  </a:ln>
                </p:spPr>
                <p:txBody>
                  <a:bodyPr/>
                  <a:lstStyle/>
                  <a:p>
                    <a:endParaRPr lang="en-US" sz="2000"/>
                  </a:p>
                </p:txBody>
              </p:sp>
              <p:sp>
                <p:nvSpPr>
                  <p:cNvPr id="581877" name="Rectangle 245"/>
                  <p:cNvSpPr>
                    <a:spLocks noChangeArrowheads="1"/>
                  </p:cNvSpPr>
                  <p:nvPr/>
                </p:nvSpPr>
                <p:spPr bwMode="auto">
                  <a:xfrm>
                    <a:off x="2498" y="3024"/>
                    <a:ext cx="99" cy="16"/>
                  </a:xfrm>
                  <a:prstGeom prst="rect">
                    <a:avLst/>
                  </a:prstGeom>
                  <a:solidFill>
                    <a:srgbClr val="6E6E6E"/>
                  </a:solidFill>
                  <a:ln w="9525">
                    <a:noFill/>
                    <a:miter lim="800000"/>
                    <a:headEnd/>
                    <a:tailEnd/>
                  </a:ln>
                </p:spPr>
                <p:txBody>
                  <a:bodyPr/>
                  <a:lstStyle/>
                  <a:p>
                    <a:endParaRPr lang="en-US" sz="2000"/>
                  </a:p>
                </p:txBody>
              </p:sp>
              <p:sp>
                <p:nvSpPr>
                  <p:cNvPr id="581878" name="Rectangle 246"/>
                  <p:cNvSpPr>
                    <a:spLocks noChangeArrowheads="1"/>
                  </p:cNvSpPr>
                  <p:nvPr/>
                </p:nvSpPr>
                <p:spPr bwMode="auto">
                  <a:xfrm>
                    <a:off x="2498" y="3023"/>
                    <a:ext cx="99" cy="16"/>
                  </a:xfrm>
                  <a:prstGeom prst="rect">
                    <a:avLst/>
                  </a:prstGeom>
                  <a:solidFill>
                    <a:srgbClr val="6E6E6E"/>
                  </a:solidFill>
                  <a:ln w="9525">
                    <a:noFill/>
                    <a:miter lim="800000"/>
                    <a:headEnd/>
                    <a:tailEnd/>
                  </a:ln>
                </p:spPr>
                <p:txBody>
                  <a:bodyPr/>
                  <a:lstStyle/>
                  <a:p>
                    <a:endParaRPr lang="en-US" sz="2000"/>
                  </a:p>
                </p:txBody>
              </p:sp>
              <p:sp>
                <p:nvSpPr>
                  <p:cNvPr id="581879" name="Rectangle 247"/>
                  <p:cNvSpPr>
                    <a:spLocks noChangeArrowheads="1"/>
                  </p:cNvSpPr>
                  <p:nvPr/>
                </p:nvSpPr>
                <p:spPr bwMode="auto">
                  <a:xfrm>
                    <a:off x="2498" y="3022"/>
                    <a:ext cx="99" cy="16"/>
                  </a:xfrm>
                  <a:prstGeom prst="rect">
                    <a:avLst/>
                  </a:prstGeom>
                  <a:solidFill>
                    <a:srgbClr val="6E6E6E"/>
                  </a:solidFill>
                  <a:ln w="9525">
                    <a:noFill/>
                    <a:miter lim="800000"/>
                    <a:headEnd/>
                    <a:tailEnd/>
                  </a:ln>
                </p:spPr>
                <p:txBody>
                  <a:bodyPr/>
                  <a:lstStyle/>
                  <a:p>
                    <a:endParaRPr lang="en-US" sz="2000"/>
                  </a:p>
                </p:txBody>
              </p:sp>
              <p:sp>
                <p:nvSpPr>
                  <p:cNvPr id="581880" name="Rectangle 248"/>
                  <p:cNvSpPr>
                    <a:spLocks noChangeArrowheads="1"/>
                  </p:cNvSpPr>
                  <p:nvPr/>
                </p:nvSpPr>
                <p:spPr bwMode="auto">
                  <a:xfrm>
                    <a:off x="2498" y="3021"/>
                    <a:ext cx="99" cy="16"/>
                  </a:xfrm>
                  <a:prstGeom prst="rect">
                    <a:avLst/>
                  </a:prstGeom>
                  <a:solidFill>
                    <a:srgbClr val="6E6E6E"/>
                  </a:solidFill>
                  <a:ln w="9525">
                    <a:noFill/>
                    <a:miter lim="800000"/>
                    <a:headEnd/>
                    <a:tailEnd/>
                  </a:ln>
                </p:spPr>
                <p:txBody>
                  <a:bodyPr/>
                  <a:lstStyle/>
                  <a:p>
                    <a:endParaRPr lang="en-US" sz="2000"/>
                  </a:p>
                </p:txBody>
              </p:sp>
              <p:sp>
                <p:nvSpPr>
                  <p:cNvPr id="581881" name="Rectangle 249"/>
                  <p:cNvSpPr>
                    <a:spLocks noChangeArrowheads="1"/>
                  </p:cNvSpPr>
                  <p:nvPr/>
                </p:nvSpPr>
                <p:spPr bwMode="auto">
                  <a:xfrm>
                    <a:off x="2498" y="3020"/>
                    <a:ext cx="99" cy="17"/>
                  </a:xfrm>
                  <a:prstGeom prst="rect">
                    <a:avLst/>
                  </a:prstGeom>
                  <a:solidFill>
                    <a:srgbClr val="6E6E6E"/>
                  </a:solidFill>
                  <a:ln w="9525">
                    <a:noFill/>
                    <a:miter lim="800000"/>
                    <a:headEnd/>
                    <a:tailEnd/>
                  </a:ln>
                </p:spPr>
                <p:txBody>
                  <a:bodyPr/>
                  <a:lstStyle/>
                  <a:p>
                    <a:endParaRPr lang="en-US" sz="2000"/>
                  </a:p>
                </p:txBody>
              </p:sp>
              <p:sp>
                <p:nvSpPr>
                  <p:cNvPr id="581882" name="Rectangle 250"/>
                  <p:cNvSpPr>
                    <a:spLocks noChangeArrowheads="1"/>
                  </p:cNvSpPr>
                  <p:nvPr/>
                </p:nvSpPr>
                <p:spPr bwMode="auto">
                  <a:xfrm>
                    <a:off x="2498" y="3019"/>
                    <a:ext cx="99" cy="17"/>
                  </a:xfrm>
                  <a:prstGeom prst="rect">
                    <a:avLst/>
                  </a:prstGeom>
                  <a:solidFill>
                    <a:srgbClr val="6E6E6E"/>
                  </a:solidFill>
                  <a:ln w="9525">
                    <a:noFill/>
                    <a:miter lim="800000"/>
                    <a:headEnd/>
                    <a:tailEnd/>
                  </a:ln>
                </p:spPr>
                <p:txBody>
                  <a:bodyPr/>
                  <a:lstStyle/>
                  <a:p>
                    <a:endParaRPr lang="en-US" sz="2000"/>
                  </a:p>
                </p:txBody>
              </p:sp>
              <p:sp>
                <p:nvSpPr>
                  <p:cNvPr id="581883" name="Rectangle 251"/>
                  <p:cNvSpPr>
                    <a:spLocks noChangeArrowheads="1"/>
                  </p:cNvSpPr>
                  <p:nvPr/>
                </p:nvSpPr>
                <p:spPr bwMode="auto">
                  <a:xfrm>
                    <a:off x="2498" y="3019"/>
                    <a:ext cx="99" cy="16"/>
                  </a:xfrm>
                  <a:prstGeom prst="rect">
                    <a:avLst/>
                  </a:prstGeom>
                  <a:solidFill>
                    <a:srgbClr val="6E6E6E"/>
                  </a:solidFill>
                  <a:ln w="9525">
                    <a:noFill/>
                    <a:miter lim="800000"/>
                    <a:headEnd/>
                    <a:tailEnd/>
                  </a:ln>
                </p:spPr>
                <p:txBody>
                  <a:bodyPr/>
                  <a:lstStyle/>
                  <a:p>
                    <a:endParaRPr lang="en-US" sz="2000"/>
                  </a:p>
                </p:txBody>
              </p:sp>
              <p:sp>
                <p:nvSpPr>
                  <p:cNvPr id="581884" name="Rectangle 252"/>
                  <p:cNvSpPr>
                    <a:spLocks noChangeArrowheads="1"/>
                  </p:cNvSpPr>
                  <p:nvPr/>
                </p:nvSpPr>
                <p:spPr bwMode="auto">
                  <a:xfrm>
                    <a:off x="2498" y="3018"/>
                    <a:ext cx="99" cy="16"/>
                  </a:xfrm>
                  <a:prstGeom prst="rect">
                    <a:avLst/>
                  </a:prstGeom>
                  <a:solidFill>
                    <a:srgbClr val="6E6E6E"/>
                  </a:solidFill>
                  <a:ln w="9525">
                    <a:noFill/>
                    <a:miter lim="800000"/>
                    <a:headEnd/>
                    <a:tailEnd/>
                  </a:ln>
                </p:spPr>
                <p:txBody>
                  <a:bodyPr/>
                  <a:lstStyle/>
                  <a:p>
                    <a:endParaRPr lang="en-US" sz="2000"/>
                  </a:p>
                </p:txBody>
              </p:sp>
              <p:sp>
                <p:nvSpPr>
                  <p:cNvPr id="581885" name="Rectangle 253"/>
                  <p:cNvSpPr>
                    <a:spLocks noChangeArrowheads="1"/>
                  </p:cNvSpPr>
                  <p:nvPr/>
                </p:nvSpPr>
                <p:spPr bwMode="auto">
                  <a:xfrm>
                    <a:off x="2498" y="3017"/>
                    <a:ext cx="99" cy="16"/>
                  </a:xfrm>
                  <a:prstGeom prst="rect">
                    <a:avLst/>
                  </a:prstGeom>
                  <a:solidFill>
                    <a:srgbClr val="6E6E6E"/>
                  </a:solidFill>
                  <a:ln w="9525">
                    <a:noFill/>
                    <a:miter lim="800000"/>
                    <a:headEnd/>
                    <a:tailEnd/>
                  </a:ln>
                </p:spPr>
                <p:txBody>
                  <a:bodyPr/>
                  <a:lstStyle/>
                  <a:p>
                    <a:endParaRPr lang="en-US" sz="2000"/>
                  </a:p>
                </p:txBody>
              </p:sp>
              <p:sp>
                <p:nvSpPr>
                  <p:cNvPr id="581886" name="Rectangle 254"/>
                  <p:cNvSpPr>
                    <a:spLocks noChangeArrowheads="1"/>
                  </p:cNvSpPr>
                  <p:nvPr/>
                </p:nvSpPr>
                <p:spPr bwMode="auto">
                  <a:xfrm>
                    <a:off x="2498" y="3017"/>
                    <a:ext cx="99" cy="15"/>
                  </a:xfrm>
                  <a:prstGeom prst="rect">
                    <a:avLst/>
                  </a:prstGeom>
                  <a:solidFill>
                    <a:srgbClr val="6E6E6E"/>
                  </a:solidFill>
                  <a:ln w="9525">
                    <a:noFill/>
                    <a:miter lim="800000"/>
                    <a:headEnd/>
                    <a:tailEnd/>
                  </a:ln>
                </p:spPr>
                <p:txBody>
                  <a:bodyPr/>
                  <a:lstStyle/>
                  <a:p>
                    <a:endParaRPr lang="en-US" sz="2000"/>
                  </a:p>
                </p:txBody>
              </p:sp>
              <p:sp>
                <p:nvSpPr>
                  <p:cNvPr id="581887" name="Rectangle 255"/>
                  <p:cNvSpPr>
                    <a:spLocks noChangeArrowheads="1"/>
                  </p:cNvSpPr>
                  <p:nvPr/>
                </p:nvSpPr>
                <p:spPr bwMode="auto">
                  <a:xfrm>
                    <a:off x="2498" y="3016"/>
                    <a:ext cx="99" cy="16"/>
                  </a:xfrm>
                  <a:prstGeom prst="rect">
                    <a:avLst/>
                  </a:prstGeom>
                  <a:solidFill>
                    <a:srgbClr val="6E6E6E"/>
                  </a:solidFill>
                  <a:ln w="9525">
                    <a:noFill/>
                    <a:miter lim="800000"/>
                    <a:headEnd/>
                    <a:tailEnd/>
                  </a:ln>
                </p:spPr>
                <p:txBody>
                  <a:bodyPr/>
                  <a:lstStyle/>
                  <a:p>
                    <a:endParaRPr lang="en-US" sz="2000"/>
                  </a:p>
                </p:txBody>
              </p:sp>
              <p:sp>
                <p:nvSpPr>
                  <p:cNvPr id="581888" name="Rectangle 256"/>
                  <p:cNvSpPr>
                    <a:spLocks noChangeArrowheads="1"/>
                  </p:cNvSpPr>
                  <p:nvPr/>
                </p:nvSpPr>
                <p:spPr bwMode="auto">
                  <a:xfrm>
                    <a:off x="2498" y="3014"/>
                    <a:ext cx="99" cy="17"/>
                  </a:xfrm>
                  <a:prstGeom prst="rect">
                    <a:avLst/>
                  </a:prstGeom>
                  <a:solidFill>
                    <a:srgbClr val="6E6E6E"/>
                  </a:solidFill>
                  <a:ln w="9525">
                    <a:noFill/>
                    <a:miter lim="800000"/>
                    <a:headEnd/>
                    <a:tailEnd/>
                  </a:ln>
                </p:spPr>
                <p:txBody>
                  <a:bodyPr/>
                  <a:lstStyle/>
                  <a:p>
                    <a:endParaRPr lang="en-US" sz="2000"/>
                  </a:p>
                </p:txBody>
              </p:sp>
              <p:sp>
                <p:nvSpPr>
                  <p:cNvPr id="581889" name="Rectangle 257"/>
                  <p:cNvSpPr>
                    <a:spLocks noChangeArrowheads="1"/>
                  </p:cNvSpPr>
                  <p:nvPr/>
                </p:nvSpPr>
                <p:spPr bwMode="auto">
                  <a:xfrm>
                    <a:off x="2498" y="3014"/>
                    <a:ext cx="99" cy="17"/>
                  </a:xfrm>
                  <a:prstGeom prst="rect">
                    <a:avLst/>
                  </a:prstGeom>
                  <a:solidFill>
                    <a:srgbClr val="6E6E6E"/>
                  </a:solidFill>
                  <a:ln w="9525">
                    <a:noFill/>
                    <a:miter lim="800000"/>
                    <a:headEnd/>
                    <a:tailEnd/>
                  </a:ln>
                </p:spPr>
                <p:txBody>
                  <a:bodyPr/>
                  <a:lstStyle/>
                  <a:p>
                    <a:endParaRPr lang="en-US" sz="2000"/>
                  </a:p>
                </p:txBody>
              </p:sp>
              <p:sp>
                <p:nvSpPr>
                  <p:cNvPr id="581890" name="Rectangle 258"/>
                  <p:cNvSpPr>
                    <a:spLocks noChangeArrowheads="1"/>
                  </p:cNvSpPr>
                  <p:nvPr/>
                </p:nvSpPr>
                <p:spPr bwMode="auto">
                  <a:xfrm>
                    <a:off x="2498" y="3013"/>
                    <a:ext cx="99" cy="17"/>
                  </a:xfrm>
                  <a:prstGeom prst="rect">
                    <a:avLst/>
                  </a:prstGeom>
                  <a:solidFill>
                    <a:srgbClr val="6E6E6E"/>
                  </a:solidFill>
                  <a:ln w="9525">
                    <a:noFill/>
                    <a:miter lim="800000"/>
                    <a:headEnd/>
                    <a:tailEnd/>
                  </a:ln>
                </p:spPr>
                <p:txBody>
                  <a:bodyPr/>
                  <a:lstStyle/>
                  <a:p>
                    <a:endParaRPr lang="en-US" sz="2000"/>
                  </a:p>
                </p:txBody>
              </p:sp>
              <p:sp>
                <p:nvSpPr>
                  <p:cNvPr id="581891" name="Rectangle 259"/>
                  <p:cNvSpPr>
                    <a:spLocks noChangeArrowheads="1"/>
                  </p:cNvSpPr>
                  <p:nvPr/>
                </p:nvSpPr>
                <p:spPr bwMode="auto">
                  <a:xfrm>
                    <a:off x="2498" y="3013"/>
                    <a:ext cx="99" cy="15"/>
                  </a:xfrm>
                  <a:prstGeom prst="rect">
                    <a:avLst/>
                  </a:prstGeom>
                  <a:solidFill>
                    <a:srgbClr val="6E6E6E"/>
                  </a:solidFill>
                  <a:ln w="9525">
                    <a:noFill/>
                    <a:miter lim="800000"/>
                    <a:headEnd/>
                    <a:tailEnd/>
                  </a:ln>
                </p:spPr>
                <p:txBody>
                  <a:bodyPr/>
                  <a:lstStyle/>
                  <a:p>
                    <a:endParaRPr lang="en-US" sz="2000"/>
                  </a:p>
                </p:txBody>
              </p:sp>
              <p:sp>
                <p:nvSpPr>
                  <p:cNvPr id="581892" name="Rectangle 260"/>
                  <p:cNvSpPr>
                    <a:spLocks noChangeArrowheads="1"/>
                  </p:cNvSpPr>
                  <p:nvPr/>
                </p:nvSpPr>
                <p:spPr bwMode="auto">
                  <a:xfrm>
                    <a:off x="2498" y="3012"/>
                    <a:ext cx="99" cy="15"/>
                  </a:xfrm>
                  <a:prstGeom prst="rect">
                    <a:avLst/>
                  </a:prstGeom>
                  <a:solidFill>
                    <a:srgbClr val="6E6E6E"/>
                  </a:solidFill>
                  <a:ln w="9525">
                    <a:noFill/>
                    <a:miter lim="800000"/>
                    <a:headEnd/>
                    <a:tailEnd/>
                  </a:ln>
                </p:spPr>
                <p:txBody>
                  <a:bodyPr/>
                  <a:lstStyle/>
                  <a:p>
                    <a:endParaRPr lang="en-US" sz="2000"/>
                  </a:p>
                </p:txBody>
              </p:sp>
              <p:sp>
                <p:nvSpPr>
                  <p:cNvPr id="581893" name="Rectangle 261"/>
                  <p:cNvSpPr>
                    <a:spLocks noChangeArrowheads="1"/>
                  </p:cNvSpPr>
                  <p:nvPr/>
                </p:nvSpPr>
                <p:spPr bwMode="auto">
                  <a:xfrm>
                    <a:off x="2498" y="3011"/>
                    <a:ext cx="99" cy="15"/>
                  </a:xfrm>
                  <a:prstGeom prst="rect">
                    <a:avLst/>
                  </a:prstGeom>
                  <a:solidFill>
                    <a:srgbClr val="797979"/>
                  </a:solidFill>
                  <a:ln w="9525">
                    <a:noFill/>
                    <a:miter lim="800000"/>
                    <a:headEnd/>
                    <a:tailEnd/>
                  </a:ln>
                </p:spPr>
                <p:txBody>
                  <a:bodyPr/>
                  <a:lstStyle/>
                  <a:p>
                    <a:endParaRPr lang="en-US" sz="2000"/>
                  </a:p>
                </p:txBody>
              </p:sp>
              <p:sp>
                <p:nvSpPr>
                  <p:cNvPr id="581894" name="Rectangle 262"/>
                  <p:cNvSpPr>
                    <a:spLocks noChangeArrowheads="1"/>
                  </p:cNvSpPr>
                  <p:nvPr/>
                </p:nvSpPr>
                <p:spPr bwMode="auto">
                  <a:xfrm>
                    <a:off x="2498" y="3011"/>
                    <a:ext cx="99" cy="15"/>
                  </a:xfrm>
                  <a:prstGeom prst="rect">
                    <a:avLst/>
                  </a:prstGeom>
                  <a:solidFill>
                    <a:srgbClr val="797979"/>
                  </a:solidFill>
                  <a:ln w="9525">
                    <a:noFill/>
                    <a:miter lim="800000"/>
                    <a:headEnd/>
                    <a:tailEnd/>
                  </a:ln>
                </p:spPr>
                <p:txBody>
                  <a:bodyPr/>
                  <a:lstStyle/>
                  <a:p>
                    <a:endParaRPr lang="en-US" sz="2000"/>
                  </a:p>
                </p:txBody>
              </p:sp>
              <p:sp>
                <p:nvSpPr>
                  <p:cNvPr id="581895" name="Rectangle 263"/>
                  <p:cNvSpPr>
                    <a:spLocks noChangeArrowheads="1"/>
                  </p:cNvSpPr>
                  <p:nvPr/>
                </p:nvSpPr>
                <p:spPr bwMode="auto">
                  <a:xfrm>
                    <a:off x="2498" y="3009"/>
                    <a:ext cx="99" cy="16"/>
                  </a:xfrm>
                  <a:prstGeom prst="rect">
                    <a:avLst/>
                  </a:prstGeom>
                  <a:solidFill>
                    <a:srgbClr val="797979"/>
                  </a:solidFill>
                  <a:ln w="9525">
                    <a:noFill/>
                    <a:miter lim="800000"/>
                    <a:headEnd/>
                    <a:tailEnd/>
                  </a:ln>
                </p:spPr>
                <p:txBody>
                  <a:bodyPr/>
                  <a:lstStyle/>
                  <a:p>
                    <a:endParaRPr lang="en-US" sz="2000"/>
                  </a:p>
                </p:txBody>
              </p:sp>
              <p:sp>
                <p:nvSpPr>
                  <p:cNvPr id="581896" name="Rectangle 264"/>
                  <p:cNvSpPr>
                    <a:spLocks noChangeArrowheads="1"/>
                  </p:cNvSpPr>
                  <p:nvPr/>
                </p:nvSpPr>
                <p:spPr bwMode="auto">
                  <a:xfrm>
                    <a:off x="2498" y="3008"/>
                    <a:ext cx="99" cy="16"/>
                  </a:xfrm>
                  <a:prstGeom prst="rect">
                    <a:avLst/>
                  </a:prstGeom>
                  <a:solidFill>
                    <a:srgbClr val="797979"/>
                  </a:solidFill>
                  <a:ln w="9525">
                    <a:noFill/>
                    <a:miter lim="800000"/>
                    <a:headEnd/>
                    <a:tailEnd/>
                  </a:ln>
                </p:spPr>
                <p:txBody>
                  <a:bodyPr/>
                  <a:lstStyle/>
                  <a:p>
                    <a:endParaRPr lang="en-US" sz="2000"/>
                  </a:p>
                </p:txBody>
              </p:sp>
              <p:sp>
                <p:nvSpPr>
                  <p:cNvPr id="581897" name="Rectangle 265"/>
                  <p:cNvSpPr>
                    <a:spLocks noChangeArrowheads="1"/>
                  </p:cNvSpPr>
                  <p:nvPr/>
                </p:nvSpPr>
                <p:spPr bwMode="auto">
                  <a:xfrm>
                    <a:off x="2498" y="3008"/>
                    <a:ext cx="99" cy="15"/>
                  </a:xfrm>
                  <a:prstGeom prst="rect">
                    <a:avLst/>
                  </a:prstGeom>
                  <a:solidFill>
                    <a:srgbClr val="797979"/>
                  </a:solidFill>
                  <a:ln w="9525">
                    <a:noFill/>
                    <a:miter lim="800000"/>
                    <a:headEnd/>
                    <a:tailEnd/>
                  </a:ln>
                </p:spPr>
                <p:txBody>
                  <a:bodyPr/>
                  <a:lstStyle/>
                  <a:p>
                    <a:endParaRPr lang="en-US" sz="2000"/>
                  </a:p>
                </p:txBody>
              </p:sp>
              <p:sp>
                <p:nvSpPr>
                  <p:cNvPr id="581898" name="Rectangle 266"/>
                  <p:cNvSpPr>
                    <a:spLocks noChangeArrowheads="1"/>
                  </p:cNvSpPr>
                  <p:nvPr/>
                </p:nvSpPr>
                <p:spPr bwMode="auto">
                  <a:xfrm>
                    <a:off x="2498" y="3007"/>
                    <a:ext cx="99" cy="15"/>
                  </a:xfrm>
                  <a:prstGeom prst="rect">
                    <a:avLst/>
                  </a:prstGeom>
                  <a:solidFill>
                    <a:srgbClr val="797979"/>
                  </a:solidFill>
                  <a:ln w="9525">
                    <a:noFill/>
                    <a:miter lim="800000"/>
                    <a:headEnd/>
                    <a:tailEnd/>
                  </a:ln>
                </p:spPr>
                <p:txBody>
                  <a:bodyPr/>
                  <a:lstStyle/>
                  <a:p>
                    <a:endParaRPr lang="en-US" sz="2000"/>
                  </a:p>
                </p:txBody>
              </p:sp>
              <p:sp>
                <p:nvSpPr>
                  <p:cNvPr id="581899" name="Rectangle 267"/>
                  <p:cNvSpPr>
                    <a:spLocks noChangeArrowheads="1"/>
                  </p:cNvSpPr>
                  <p:nvPr/>
                </p:nvSpPr>
                <p:spPr bwMode="auto">
                  <a:xfrm>
                    <a:off x="2498" y="3006"/>
                    <a:ext cx="99" cy="15"/>
                  </a:xfrm>
                  <a:prstGeom prst="rect">
                    <a:avLst/>
                  </a:prstGeom>
                  <a:solidFill>
                    <a:srgbClr val="797979"/>
                  </a:solidFill>
                  <a:ln w="9525">
                    <a:noFill/>
                    <a:miter lim="800000"/>
                    <a:headEnd/>
                    <a:tailEnd/>
                  </a:ln>
                </p:spPr>
                <p:txBody>
                  <a:bodyPr/>
                  <a:lstStyle/>
                  <a:p>
                    <a:endParaRPr lang="en-US" sz="2000"/>
                  </a:p>
                </p:txBody>
              </p:sp>
              <p:sp>
                <p:nvSpPr>
                  <p:cNvPr id="581900" name="Rectangle 268"/>
                  <p:cNvSpPr>
                    <a:spLocks noChangeArrowheads="1"/>
                  </p:cNvSpPr>
                  <p:nvPr/>
                </p:nvSpPr>
                <p:spPr bwMode="auto">
                  <a:xfrm>
                    <a:off x="2498" y="3006"/>
                    <a:ext cx="99" cy="14"/>
                  </a:xfrm>
                  <a:prstGeom prst="rect">
                    <a:avLst/>
                  </a:prstGeom>
                  <a:solidFill>
                    <a:srgbClr val="797979"/>
                  </a:solidFill>
                  <a:ln w="9525">
                    <a:noFill/>
                    <a:miter lim="800000"/>
                    <a:headEnd/>
                    <a:tailEnd/>
                  </a:ln>
                </p:spPr>
                <p:txBody>
                  <a:bodyPr/>
                  <a:lstStyle/>
                  <a:p>
                    <a:endParaRPr lang="en-US" sz="2000"/>
                  </a:p>
                </p:txBody>
              </p:sp>
              <p:sp>
                <p:nvSpPr>
                  <p:cNvPr id="581901" name="Rectangle 269"/>
                  <p:cNvSpPr>
                    <a:spLocks noChangeArrowheads="1"/>
                  </p:cNvSpPr>
                  <p:nvPr/>
                </p:nvSpPr>
                <p:spPr bwMode="auto">
                  <a:xfrm>
                    <a:off x="2498" y="3005"/>
                    <a:ext cx="99" cy="14"/>
                  </a:xfrm>
                  <a:prstGeom prst="rect">
                    <a:avLst/>
                  </a:prstGeom>
                  <a:solidFill>
                    <a:srgbClr val="797979"/>
                  </a:solidFill>
                  <a:ln w="9525">
                    <a:noFill/>
                    <a:miter lim="800000"/>
                    <a:headEnd/>
                    <a:tailEnd/>
                  </a:ln>
                </p:spPr>
                <p:txBody>
                  <a:bodyPr/>
                  <a:lstStyle/>
                  <a:p>
                    <a:endParaRPr lang="en-US" sz="2000"/>
                  </a:p>
                </p:txBody>
              </p:sp>
              <p:sp>
                <p:nvSpPr>
                  <p:cNvPr id="581902" name="Rectangle 270"/>
                  <p:cNvSpPr>
                    <a:spLocks noChangeArrowheads="1"/>
                  </p:cNvSpPr>
                  <p:nvPr/>
                </p:nvSpPr>
                <p:spPr bwMode="auto">
                  <a:xfrm>
                    <a:off x="2498" y="3004"/>
                    <a:ext cx="99" cy="15"/>
                  </a:xfrm>
                  <a:prstGeom prst="rect">
                    <a:avLst/>
                  </a:prstGeom>
                  <a:solidFill>
                    <a:srgbClr val="797979"/>
                  </a:solidFill>
                  <a:ln w="9525">
                    <a:noFill/>
                    <a:miter lim="800000"/>
                    <a:headEnd/>
                    <a:tailEnd/>
                  </a:ln>
                </p:spPr>
                <p:txBody>
                  <a:bodyPr/>
                  <a:lstStyle/>
                  <a:p>
                    <a:endParaRPr lang="en-US" sz="2000"/>
                  </a:p>
                </p:txBody>
              </p:sp>
              <p:sp>
                <p:nvSpPr>
                  <p:cNvPr id="581903" name="Rectangle 271"/>
                  <p:cNvSpPr>
                    <a:spLocks noChangeArrowheads="1"/>
                  </p:cNvSpPr>
                  <p:nvPr/>
                </p:nvSpPr>
                <p:spPr bwMode="auto">
                  <a:xfrm>
                    <a:off x="2498" y="3003"/>
                    <a:ext cx="99" cy="15"/>
                  </a:xfrm>
                  <a:prstGeom prst="rect">
                    <a:avLst/>
                  </a:prstGeom>
                  <a:solidFill>
                    <a:srgbClr val="797979"/>
                  </a:solidFill>
                  <a:ln w="9525">
                    <a:noFill/>
                    <a:miter lim="800000"/>
                    <a:headEnd/>
                    <a:tailEnd/>
                  </a:ln>
                </p:spPr>
                <p:txBody>
                  <a:bodyPr/>
                  <a:lstStyle/>
                  <a:p>
                    <a:endParaRPr lang="en-US" sz="2000"/>
                  </a:p>
                </p:txBody>
              </p:sp>
              <p:sp>
                <p:nvSpPr>
                  <p:cNvPr id="581904" name="Rectangle 272"/>
                  <p:cNvSpPr>
                    <a:spLocks noChangeArrowheads="1"/>
                  </p:cNvSpPr>
                  <p:nvPr/>
                </p:nvSpPr>
                <p:spPr bwMode="auto">
                  <a:xfrm>
                    <a:off x="2498" y="3003"/>
                    <a:ext cx="99" cy="14"/>
                  </a:xfrm>
                  <a:prstGeom prst="rect">
                    <a:avLst/>
                  </a:prstGeom>
                  <a:solidFill>
                    <a:srgbClr val="797979"/>
                  </a:solidFill>
                  <a:ln w="9525">
                    <a:noFill/>
                    <a:miter lim="800000"/>
                    <a:headEnd/>
                    <a:tailEnd/>
                  </a:ln>
                </p:spPr>
                <p:txBody>
                  <a:bodyPr/>
                  <a:lstStyle/>
                  <a:p>
                    <a:endParaRPr lang="en-US" sz="2000"/>
                  </a:p>
                </p:txBody>
              </p:sp>
              <p:sp>
                <p:nvSpPr>
                  <p:cNvPr id="581905" name="Rectangle 273"/>
                  <p:cNvSpPr>
                    <a:spLocks noChangeArrowheads="1"/>
                  </p:cNvSpPr>
                  <p:nvPr/>
                </p:nvSpPr>
                <p:spPr bwMode="auto">
                  <a:xfrm>
                    <a:off x="2498" y="3002"/>
                    <a:ext cx="99" cy="14"/>
                  </a:xfrm>
                  <a:prstGeom prst="rect">
                    <a:avLst/>
                  </a:prstGeom>
                  <a:solidFill>
                    <a:srgbClr val="797979"/>
                  </a:solidFill>
                  <a:ln w="9525">
                    <a:noFill/>
                    <a:miter lim="800000"/>
                    <a:headEnd/>
                    <a:tailEnd/>
                  </a:ln>
                </p:spPr>
                <p:txBody>
                  <a:bodyPr/>
                  <a:lstStyle/>
                  <a:p>
                    <a:endParaRPr lang="en-US" sz="2000"/>
                  </a:p>
                </p:txBody>
              </p:sp>
              <p:sp>
                <p:nvSpPr>
                  <p:cNvPr id="581906" name="Rectangle 274"/>
                  <p:cNvSpPr>
                    <a:spLocks noChangeArrowheads="1"/>
                  </p:cNvSpPr>
                  <p:nvPr/>
                </p:nvSpPr>
                <p:spPr bwMode="auto">
                  <a:xfrm>
                    <a:off x="2498" y="3001"/>
                    <a:ext cx="99" cy="14"/>
                  </a:xfrm>
                  <a:prstGeom prst="rect">
                    <a:avLst/>
                  </a:prstGeom>
                  <a:solidFill>
                    <a:srgbClr val="797979"/>
                  </a:solidFill>
                  <a:ln w="9525">
                    <a:noFill/>
                    <a:miter lim="800000"/>
                    <a:headEnd/>
                    <a:tailEnd/>
                  </a:ln>
                </p:spPr>
                <p:txBody>
                  <a:bodyPr/>
                  <a:lstStyle/>
                  <a:p>
                    <a:endParaRPr lang="en-US" sz="2000"/>
                  </a:p>
                </p:txBody>
              </p:sp>
              <p:sp>
                <p:nvSpPr>
                  <p:cNvPr id="581907" name="Rectangle 275"/>
                  <p:cNvSpPr>
                    <a:spLocks noChangeArrowheads="1"/>
                  </p:cNvSpPr>
                  <p:nvPr/>
                </p:nvSpPr>
                <p:spPr bwMode="auto">
                  <a:xfrm>
                    <a:off x="2498" y="3000"/>
                    <a:ext cx="99" cy="14"/>
                  </a:xfrm>
                  <a:prstGeom prst="rect">
                    <a:avLst/>
                  </a:prstGeom>
                  <a:solidFill>
                    <a:srgbClr val="797979"/>
                  </a:solidFill>
                  <a:ln w="9525">
                    <a:noFill/>
                    <a:miter lim="800000"/>
                    <a:headEnd/>
                    <a:tailEnd/>
                  </a:ln>
                </p:spPr>
                <p:txBody>
                  <a:bodyPr/>
                  <a:lstStyle/>
                  <a:p>
                    <a:endParaRPr lang="en-US" sz="2000"/>
                  </a:p>
                </p:txBody>
              </p:sp>
              <p:sp>
                <p:nvSpPr>
                  <p:cNvPr id="581908" name="Rectangle 276"/>
                  <p:cNvSpPr>
                    <a:spLocks noChangeArrowheads="1"/>
                  </p:cNvSpPr>
                  <p:nvPr/>
                </p:nvSpPr>
                <p:spPr bwMode="auto">
                  <a:xfrm>
                    <a:off x="2498" y="2999"/>
                    <a:ext cx="99" cy="15"/>
                  </a:xfrm>
                  <a:prstGeom prst="rect">
                    <a:avLst/>
                  </a:prstGeom>
                  <a:solidFill>
                    <a:srgbClr val="797979"/>
                  </a:solidFill>
                  <a:ln w="9525">
                    <a:noFill/>
                    <a:miter lim="800000"/>
                    <a:headEnd/>
                    <a:tailEnd/>
                  </a:ln>
                </p:spPr>
                <p:txBody>
                  <a:bodyPr/>
                  <a:lstStyle/>
                  <a:p>
                    <a:endParaRPr lang="en-US" sz="2000"/>
                  </a:p>
                </p:txBody>
              </p:sp>
              <p:sp>
                <p:nvSpPr>
                  <p:cNvPr id="581909" name="Rectangle 277"/>
                  <p:cNvSpPr>
                    <a:spLocks noChangeArrowheads="1"/>
                  </p:cNvSpPr>
                  <p:nvPr/>
                </p:nvSpPr>
                <p:spPr bwMode="auto">
                  <a:xfrm>
                    <a:off x="2498" y="2998"/>
                    <a:ext cx="99" cy="15"/>
                  </a:xfrm>
                  <a:prstGeom prst="rect">
                    <a:avLst/>
                  </a:prstGeom>
                  <a:solidFill>
                    <a:srgbClr val="797979"/>
                  </a:solidFill>
                  <a:ln w="9525">
                    <a:noFill/>
                    <a:miter lim="800000"/>
                    <a:headEnd/>
                    <a:tailEnd/>
                  </a:ln>
                </p:spPr>
                <p:txBody>
                  <a:bodyPr/>
                  <a:lstStyle/>
                  <a:p>
                    <a:endParaRPr lang="en-US" sz="2000"/>
                  </a:p>
                </p:txBody>
              </p:sp>
              <p:sp>
                <p:nvSpPr>
                  <p:cNvPr id="581910" name="Rectangle 278"/>
                  <p:cNvSpPr>
                    <a:spLocks noChangeArrowheads="1"/>
                  </p:cNvSpPr>
                  <p:nvPr/>
                </p:nvSpPr>
                <p:spPr bwMode="auto">
                  <a:xfrm>
                    <a:off x="2498" y="2997"/>
                    <a:ext cx="99" cy="15"/>
                  </a:xfrm>
                  <a:prstGeom prst="rect">
                    <a:avLst/>
                  </a:prstGeom>
                  <a:solidFill>
                    <a:srgbClr val="8C8C8C"/>
                  </a:solidFill>
                  <a:ln w="9525">
                    <a:noFill/>
                    <a:miter lim="800000"/>
                    <a:headEnd/>
                    <a:tailEnd/>
                  </a:ln>
                </p:spPr>
                <p:txBody>
                  <a:bodyPr/>
                  <a:lstStyle/>
                  <a:p>
                    <a:endParaRPr lang="en-US" sz="2000"/>
                  </a:p>
                </p:txBody>
              </p:sp>
              <p:sp>
                <p:nvSpPr>
                  <p:cNvPr id="581911" name="Rectangle 279"/>
                  <p:cNvSpPr>
                    <a:spLocks noChangeArrowheads="1"/>
                  </p:cNvSpPr>
                  <p:nvPr/>
                </p:nvSpPr>
                <p:spPr bwMode="auto">
                  <a:xfrm>
                    <a:off x="2498" y="2997"/>
                    <a:ext cx="99" cy="14"/>
                  </a:xfrm>
                  <a:prstGeom prst="rect">
                    <a:avLst/>
                  </a:prstGeom>
                  <a:solidFill>
                    <a:srgbClr val="8C8C8C"/>
                  </a:solidFill>
                  <a:ln w="9525">
                    <a:noFill/>
                    <a:miter lim="800000"/>
                    <a:headEnd/>
                    <a:tailEnd/>
                  </a:ln>
                </p:spPr>
                <p:txBody>
                  <a:bodyPr/>
                  <a:lstStyle/>
                  <a:p>
                    <a:endParaRPr lang="en-US" sz="2000"/>
                  </a:p>
                </p:txBody>
              </p:sp>
              <p:sp>
                <p:nvSpPr>
                  <p:cNvPr id="581912" name="Rectangle 280"/>
                  <p:cNvSpPr>
                    <a:spLocks noChangeArrowheads="1"/>
                  </p:cNvSpPr>
                  <p:nvPr/>
                </p:nvSpPr>
                <p:spPr bwMode="auto">
                  <a:xfrm>
                    <a:off x="2498" y="2997"/>
                    <a:ext cx="99" cy="14"/>
                  </a:xfrm>
                  <a:prstGeom prst="rect">
                    <a:avLst/>
                  </a:prstGeom>
                  <a:solidFill>
                    <a:srgbClr val="8C8C8C"/>
                  </a:solidFill>
                  <a:ln w="9525">
                    <a:noFill/>
                    <a:miter lim="800000"/>
                    <a:headEnd/>
                    <a:tailEnd/>
                  </a:ln>
                </p:spPr>
                <p:txBody>
                  <a:bodyPr/>
                  <a:lstStyle/>
                  <a:p>
                    <a:endParaRPr lang="en-US" sz="2000"/>
                  </a:p>
                </p:txBody>
              </p:sp>
              <p:sp>
                <p:nvSpPr>
                  <p:cNvPr id="581913" name="Rectangle 281"/>
                  <p:cNvSpPr>
                    <a:spLocks noChangeArrowheads="1"/>
                  </p:cNvSpPr>
                  <p:nvPr/>
                </p:nvSpPr>
                <p:spPr bwMode="auto">
                  <a:xfrm>
                    <a:off x="2498" y="2996"/>
                    <a:ext cx="99" cy="14"/>
                  </a:xfrm>
                  <a:prstGeom prst="rect">
                    <a:avLst/>
                  </a:prstGeom>
                  <a:solidFill>
                    <a:srgbClr val="8C8C8C"/>
                  </a:solidFill>
                  <a:ln w="9525">
                    <a:noFill/>
                    <a:miter lim="800000"/>
                    <a:headEnd/>
                    <a:tailEnd/>
                  </a:ln>
                </p:spPr>
                <p:txBody>
                  <a:bodyPr/>
                  <a:lstStyle/>
                  <a:p>
                    <a:endParaRPr lang="en-US" sz="2000"/>
                  </a:p>
                </p:txBody>
              </p:sp>
              <p:sp>
                <p:nvSpPr>
                  <p:cNvPr id="581914" name="Rectangle 282"/>
                  <p:cNvSpPr>
                    <a:spLocks noChangeArrowheads="1"/>
                  </p:cNvSpPr>
                  <p:nvPr/>
                </p:nvSpPr>
                <p:spPr bwMode="auto">
                  <a:xfrm>
                    <a:off x="2498" y="2995"/>
                    <a:ext cx="99" cy="13"/>
                  </a:xfrm>
                  <a:prstGeom prst="rect">
                    <a:avLst/>
                  </a:prstGeom>
                  <a:solidFill>
                    <a:srgbClr val="8C8C8C"/>
                  </a:solidFill>
                  <a:ln w="9525">
                    <a:noFill/>
                    <a:miter lim="800000"/>
                    <a:headEnd/>
                    <a:tailEnd/>
                  </a:ln>
                </p:spPr>
                <p:txBody>
                  <a:bodyPr/>
                  <a:lstStyle/>
                  <a:p>
                    <a:endParaRPr lang="en-US" sz="2000"/>
                  </a:p>
                </p:txBody>
              </p:sp>
              <p:sp>
                <p:nvSpPr>
                  <p:cNvPr id="581915" name="Rectangle 283"/>
                  <p:cNvSpPr>
                    <a:spLocks noChangeArrowheads="1"/>
                  </p:cNvSpPr>
                  <p:nvPr/>
                </p:nvSpPr>
                <p:spPr bwMode="auto">
                  <a:xfrm>
                    <a:off x="2498" y="2993"/>
                    <a:ext cx="99" cy="15"/>
                  </a:xfrm>
                  <a:prstGeom prst="rect">
                    <a:avLst/>
                  </a:prstGeom>
                  <a:solidFill>
                    <a:srgbClr val="8C8C8C"/>
                  </a:solidFill>
                  <a:ln w="9525">
                    <a:noFill/>
                    <a:miter lim="800000"/>
                    <a:headEnd/>
                    <a:tailEnd/>
                  </a:ln>
                </p:spPr>
                <p:txBody>
                  <a:bodyPr/>
                  <a:lstStyle/>
                  <a:p>
                    <a:endParaRPr lang="en-US" sz="2000"/>
                  </a:p>
                </p:txBody>
              </p:sp>
              <p:sp>
                <p:nvSpPr>
                  <p:cNvPr id="581916" name="Rectangle 284"/>
                  <p:cNvSpPr>
                    <a:spLocks noChangeArrowheads="1"/>
                  </p:cNvSpPr>
                  <p:nvPr/>
                </p:nvSpPr>
                <p:spPr bwMode="auto">
                  <a:xfrm>
                    <a:off x="2498" y="2993"/>
                    <a:ext cx="99" cy="14"/>
                  </a:xfrm>
                  <a:prstGeom prst="rect">
                    <a:avLst/>
                  </a:prstGeom>
                  <a:solidFill>
                    <a:srgbClr val="8C8C8C"/>
                  </a:solidFill>
                  <a:ln w="9525">
                    <a:noFill/>
                    <a:miter lim="800000"/>
                    <a:headEnd/>
                    <a:tailEnd/>
                  </a:ln>
                </p:spPr>
                <p:txBody>
                  <a:bodyPr/>
                  <a:lstStyle/>
                  <a:p>
                    <a:endParaRPr lang="en-US" sz="2000"/>
                  </a:p>
                </p:txBody>
              </p:sp>
              <p:sp>
                <p:nvSpPr>
                  <p:cNvPr id="581917" name="Rectangle 285"/>
                  <p:cNvSpPr>
                    <a:spLocks noChangeArrowheads="1"/>
                  </p:cNvSpPr>
                  <p:nvPr/>
                </p:nvSpPr>
                <p:spPr bwMode="auto">
                  <a:xfrm>
                    <a:off x="2498" y="2992"/>
                    <a:ext cx="99" cy="14"/>
                  </a:xfrm>
                  <a:prstGeom prst="rect">
                    <a:avLst/>
                  </a:prstGeom>
                  <a:solidFill>
                    <a:srgbClr val="8C8C8C"/>
                  </a:solidFill>
                  <a:ln w="9525">
                    <a:noFill/>
                    <a:miter lim="800000"/>
                    <a:headEnd/>
                    <a:tailEnd/>
                  </a:ln>
                </p:spPr>
                <p:txBody>
                  <a:bodyPr/>
                  <a:lstStyle/>
                  <a:p>
                    <a:endParaRPr lang="en-US" sz="2000"/>
                  </a:p>
                </p:txBody>
              </p:sp>
              <p:sp>
                <p:nvSpPr>
                  <p:cNvPr id="581918" name="Rectangle 286"/>
                  <p:cNvSpPr>
                    <a:spLocks noChangeArrowheads="1"/>
                  </p:cNvSpPr>
                  <p:nvPr/>
                </p:nvSpPr>
                <p:spPr bwMode="auto">
                  <a:xfrm>
                    <a:off x="2498" y="2992"/>
                    <a:ext cx="99" cy="13"/>
                  </a:xfrm>
                  <a:prstGeom prst="rect">
                    <a:avLst/>
                  </a:prstGeom>
                  <a:solidFill>
                    <a:srgbClr val="8C8C8C"/>
                  </a:solidFill>
                  <a:ln w="9525">
                    <a:noFill/>
                    <a:miter lim="800000"/>
                    <a:headEnd/>
                    <a:tailEnd/>
                  </a:ln>
                </p:spPr>
                <p:txBody>
                  <a:bodyPr/>
                  <a:lstStyle/>
                  <a:p>
                    <a:endParaRPr lang="en-US" sz="2000"/>
                  </a:p>
                </p:txBody>
              </p:sp>
              <p:sp>
                <p:nvSpPr>
                  <p:cNvPr id="581919" name="Rectangle 287"/>
                  <p:cNvSpPr>
                    <a:spLocks noChangeArrowheads="1"/>
                  </p:cNvSpPr>
                  <p:nvPr/>
                </p:nvSpPr>
                <p:spPr bwMode="auto">
                  <a:xfrm>
                    <a:off x="2498" y="2991"/>
                    <a:ext cx="99" cy="13"/>
                  </a:xfrm>
                  <a:prstGeom prst="rect">
                    <a:avLst/>
                  </a:prstGeom>
                  <a:solidFill>
                    <a:srgbClr val="8C8C8C"/>
                  </a:solidFill>
                  <a:ln w="9525">
                    <a:noFill/>
                    <a:miter lim="800000"/>
                    <a:headEnd/>
                    <a:tailEnd/>
                  </a:ln>
                </p:spPr>
                <p:txBody>
                  <a:bodyPr/>
                  <a:lstStyle/>
                  <a:p>
                    <a:endParaRPr lang="en-US" sz="2000"/>
                  </a:p>
                </p:txBody>
              </p:sp>
              <p:sp>
                <p:nvSpPr>
                  <p:cNvPr id="581920" name="Rectangle 288"/>
                  <p:cNvSpPr>
                    <a:spLocks noChangeArrowheads="1"/>
                  </p:cNvSpPr>
                  <p:nvPr/>
                </p:nvSpPr>
                <p:spPr bwMode="auto">
                  <a:xfrm>
                    <a:off x="2498" y="2990"/>
                    <a:ext cx="99" cy="13"/>
                  </a:xfrm>
                  <a:prstGeom prst="rect">
                    <a:avLst/>
                  </a:prstGeom>
                  <a:solidFill>
                    <a:srgbClr val="8C8C8C"/>
                  </a:solidFill>
                  <a:ln w="9525">
                    <a:noFill/>
                    <a:miter lim="800000"/>
                    <a:headEnd/>
                    <a:tailEnd/>
                  </a:ln>
                </p:spPr>
                <p:txBody>
                  <a:bodyPr/>
                  <a:lstStyle/>
                  <a:p>
                    <a:endParaRPr lang="en-US" sz="2000"/>
                  </a:p>
                </p:txBody>
              </p:sp>
              <p:sp>
                <p:nvSpPr>
                  <p:cNvPr id="581921" name="Rectangle 289"/>
                  <p:cNvSpPr>
                    <a:spLocks noChangeArrowheads="1"/>
                  </p:cNvSpPr>
                  <p:nvPr/>
                </p:nvSpPr>
                <p:spPr bwMode="auto">
                  <a:xfrm>
                    <a:off x="2498" y="2990"/>
                    <a:ext cx="99" cy="13"/>
                  </a:xfrm>
                  <a:prstGeom prst="rect">
                    <a:avLst/>
                  </a:prstGeom>
                  <a:solidFill>
                    <a:srgbClr val="8C8C8C"/>
                  </a:solidFill>
                  <a:ln w="9525">
                    <a:noFill/>
                    <a:miter lim="800000"/>
                    <a:headEnd/>
                    <a:tailEnd/>
                  </a:ln>
                </p:spPr>
                <p:txBody>
                  <a:bodyPr/>
                  <a:lstStyle/>
                  <a:p>
                    <a:endParaRPr lang="en-US" sz="2000"/>
                  </a:p>
                </p:txBody>
              </p:sp>
            </p:grpSp>
            <p:grpSp>
              <p:nvGrpSpPr>
                <p:cNvPr id="15" name="Group 290"/>
                <p:cNvGrpSpPr>
                  <a:grpSpLocks/>
                </p:cNvGrpSpPr>
                <p:nvPr/>
              </p:nvGrpSpPr>
              <p:grpSpPr bwMode="auto">
                <a:xfrm>
                  <a:off x="2498" y="2793"/>
                  <a:ext cx="502" cy="210"/>
                  <a:chOff x="2498" y="2793"/>
                  <a:chExt cx="502" cy="210"/>
                </a:xfrm>
              </p:grpSpPr>
              <p:sp>
                <p:nvSpPr>
                  <p:cNvPr id="581923" name="Rectangle 291"/>
                  <p:cNvSpPr>
                    <a:spLocks noChangeArrowheads="1"/>
                  </p:cNvSpPr>
                  <p:nvPr/>
                </p:nvSpPr>
                <p:spPr bwMode="auto">
                  <a:xfrm>
                    <a:off x="2498" y="2988"/>
                    <a:ext cx="99" cy="15"/>
                  </a:xfrm>
                  <a:prstGeom prst="rect">
                    <a:avLst/>
                  </a:prstGeom>
                  <a:solidFill>
                    <a:srgbClr val="8C8C8C"/>
                  </a:solidFill>
                  <a:ln w="9525">
                    <a:noFill/>
                    <a:miter lim="800000"/>
                    <a:headEnd/>
                    <a:tailEnd/>
                  </a:ln>
                </p:spPr>
                <p:txBody>
                  <a:bodyPr/>
                  <a:lstStyle/>
                  <a:p>
                    <a:endParaRPr lang="en-US" sz="2000"/>
                  </a:p>
                </p:txBody>
              </p:sp>
              <p:sp>
                <p:nvSpPr>
                  <p:cNvPr id="581924" name="Rectangle 292"/>
                  <p:cNvSpPr>
                    <a:spLocks noChangeArrowheads="1"/>
                  </p:cNvSpPr>
                  <p:nvPr/>
                </p:nvSpPr>
                <p:spPr bwMode="auto">
                  <a:xfrm>
                    <a:off x="2498" y="2987"/>
                    <a:ext cx="99" cy="14"/>
                  </a:xfrm>
                  <a:prstGeom prst="rect">
                    <a:avLst/>
                  </a:prstGeom>
                  <a:solidFill>
                    <a:srgbClr val="8C8C8C"/>
                  </a:solidFill>
                  <a:ln w="9525">
                    <a:noFill/>
                    <a:miter lim="800000"/>
                    <a:headEnd/>
                    <a:tailEnd/>
                  </a:ln>
                </p:spPr>
                <p:txBody>
                  <a:bodyPr/>
                  <a:lstStyle/>
                  <a:p>
                    <a:endParaRPr lang="en-US" sz="2000"/>
                  </a:p>
                </p:txBody>
              </p:sp>
              <p:sp>
                <p:nvSpPr>
                  <p:cNvPr id="581925" name="Rectangle 293"/>
                  <p:cNvSpPr>
                    <a:spLocks noChangeArrowheads="1"/>
                  </p:cNvSpPr>
                  <p:nvPr/>
                </p:nvSpPr>
                <p:spPr bwMode="auto">
                  <a:xfrm>
                    <a:off x="2498" y="2986"/>
                    <a:ext cx="99" cy="14"/>
                  </a:xfrm>
                  <a:prstGeom prst="rect">
                    <a:avLst/>
                  </a:prstGeom>
                  <a:solidFill>
                    <a:srgbClr val="8C8C8C"/>
                  </a:solidFill>
                  <a:ln w="9525">
                    <a:noFill/>
                    <a:miter lim="800000"/>
                    <a:headEnd/>
                    <a:tailEnd/>
                  </a:ln>
                </p:spPr>
                <p:txBody>
                  <a:bodyPr/>
                  <a:lstStyle/>
                  <a:p>
                    <a:endParaRPr lang="en-US" sz="2000"/>
                  </a:p>
                </p:txBody>
              </p:sp>
              <p:sp>
                <p:nvSpPr>
                  <p:cNvPr id="581926" name="Rectangle 294"/>
                  <p:cNvSpPr>
                    <a:spLocks noChangeArrowheads="1"/>
                  </p:cNvSpPr>
                  <p:nvPr/>
                </p:nvSpPr>
                <p:spPr bwMode="auto">
                  <a:xfrm>
                    <a:off x="2498" y="2986"/>
                    <a:ext cx="99" cy="13"/>
                  </a:xfrm>
                  <a:prstGeom prst="rect">
                    <a:avLst/>
                  </a:prstGeom>
                  <a:solidFill>
                    <a:srgbClr val="8C8C8C"/>
                  </a:solidFill>
                  <a:ln w="9525">
                    <a:noFill/>
                    <a:miter lim="800000"/>
                    <a:headEnd/>
                    <a:tailEnd/>
                  </a:ln>
                </p:spPr>
                <p:txBody>
                  <a:bodyPr/>
                  <a:lstStyle/>
                  <a:p>
                    <a:endParaRPr lang="en-US" sz="2000"/>
                  </a:p>
                </p:txBody>
              </p:sp>
              <p:sp>
                <p:nvSpPr>
                  <p:cNvPr id="581927" name="Rectangle 295"/>
                  <p:cNvSpPr>
                    <a:spLocks noChangeArrowheads="1"/>
                  </p:cNvSpPr>
                  <p:nvPr/>
                </p:nvSpPr>
                <p:spPr bwMode="auto">
                  <a:xfrm>
                    <a:off x="2498" y="2985"/>
                    <a:ext cx="99" cy="14"/>
                  </a:xfrm>
                  <a:prstGeom prst="rect">
                    <a:avLst/>
                  </a:prstGeom>
                  <a:solidFill>
                    <a:srgbClr val="8C8C8C"/>
                  </a:solidFill>
                  <a:ln w="9525">
                    <a:noFill/>
                    <a:miter lim="800000"/>
                    <a:headEnd/>
                    <a:tailEnd/>
                  </a:ln>
                </p:spPr>
                <p:txBody>
                  <a:bodyPr/>
                  <a:lstStyle/>
                  <a:p>
                    <a:endParaRPr lang="en-US" sz="2000"/>
                  </a:p>
                </p:txBody>
              </p:sp>
              <p:sp>
                <p:nvSpPr>
                  <p:cNvPr id="581928" name="Rectangle 296"/>
                  <p:cNvSpPr>
                    <a:spLocks noChangeArrowheads="1"/>
                  </p:cNvSpPr>
                  <p:nvPr/>
                </p:nvSpPr>
                <p:spPr bwMode="auto">
                  <a:xfrm>
                    <a:off x="2498" y="2984"/>
                    <a:ext cx="99" cy="14"/>
                  </a:xfrm>
                  <a:prstGeom prst="rect">
                    <a:avLst/>
                  </a:prstGeom>
                  <a:solidFill>
                    <a:srgbClr val="8C8C8C"/>
                  </a:solidFill>
                  <a:ln w="9525">
                    <a:noFill/>
                    <a:miter lim="800000"/>
                    <a:headEnd/>
                    <a:tailEnd/>
                  </a:ln>
                </p:spPr>
                <p:txBody>
                  <a:bodyPr/>
                  <a:lstStyle/>
                  <a:p>
                    <a:endParaRPr lang="en-US" sz="2000"/>
                  </a:p>
                </p:txBody>
              </p:sp>
              <p:sp>
                <p:nvSpPr>
                  <p:cNvPr id="581929" name="Rectangle 297"/>
                  <p:cNvSpPr>
                    <a:spLocks noChangeArrowheads="1"/>
                  </p:cNvSpPr>
                  <p:nvPr/>
                </p:nvSpPr>
                <p:spPr bwMode="auto">
                  <a:xfrm>
                    <a:off x="2498" y="2983"/>
                    <a:ext cx="99" cy="14"/>
                  </a:xfrm>
                  <a:prstGeom prst="rect">
                    <a:avLst/>
                  </a:prstGeom>
                  <a:solidFill>
                    <a:srgbClr val="A4A4A4"/>
                  </a:solidFill>
                  <a:ln w="9525">
                    <a:noFill/>
                    <a:miter lim="800000"/>
                    <a:headEnd/>
                    <a:tailEnd/>
                  </a:ln>
                </p:spPr>
                <p:txBody>
                  <a:bodyPr/>
                  <a:lstStyle/>
                  <a:p>
                    <a:endParaRPr lang="en-US" sz="2000"/>
                  </a:p>
                </p:txBody>
              </p:sp>
              <p:sp>
                <p:nvSpPr>
                  <p:cNvPr id="581930" name="Rectangle 298"/>
                  <p:cNvSpPr>
                    <a:spLocks noChangeArrowheads="1"/>
                  </p:cNvSpPr>
                  <p:nvPr/>
                </p:nvSpPr>
                <p:spPr bwMode="auto">
                  <a:xfrm>
                    <a:off x="2498" y="2982"/>
                    <a:ext cx="99" cy="15"/>
                  </a:xfrm>
                  <a:prstGeom prst="rect">
                    <a:avLst/>
                  </a:prstGeom>
                  <a:solidFill>
                    <a:srgbClr val="A4A4A4"/>
                  </a:solidFill>
                  <a:ln w="9525">
                    <a:noFill/>
                    <a:miter lim="800000"/>
                    <a:headEnd/>
                    <a:tailEnd/>
                  </a:ln>
                </p:spPr>
                <p:txBody>
                  <a:bodyPr/>
                  <a:lstStyle/>
                  <a:p>
                    <a:endParaRPr lang="en-US" sz="2000"/>
                  </a:p>
                </p:txBody>
              </p:sp>
              <p:sp>
                <p:nvSpPr>
                  <p:cNvPr id="581931" name="Rectangle 299"/>
                  <p:cNvSpPr>
                    <a:spLocks noChangeArrowheads="1"/>
                  </p:cNvSpPr>
                  <p:nvPr/>
                </p:nvSpPr>
                <p:spPr bwMode="auto">
                  <a:xfrm>
                    <a:off x="2498" y="2981"/>
                    <a:ext cx="99" cy="15"/>
                  </a:xfrm>
                  <a:prstGeom prst="rect">
                    <a:avLst/>
                  </a:prstGeom>
                  <a:solidFill>
                    <a:srgbClr val="A4A4A4"/>
                  </a:solidFill>
                  <a:ln w="9525">
                    <a:noFill/>
                    <a:miter lim="800000"/>
                    <a:headEnd/>
                    <a:tailEnd/>
                  </a:ln>
                </p:spPr>
                <p:txBody>
                  <a:bodyPr/>
                  <a:lstStyle/>
                  <a:p>
                    <a:endParaRPr lang="en-US" sz="2000"/>
                  </a:p>
                </p:txBody>
              </p:sp>
              <p:sp>
                <p:nvSpPr>
                  <p:cNvPr id="581932" name="Rectangle 300"/>
                  <p:cNvSpPr>
                    <a:spLocks noChangeArrowheads="1"/>
                  </p:cNvSpPr>
                  <p:nvPr/>
                </p:nvSpPr>
                <p:spPr bwMode="auto">
                  <a:xfrm>
                    <a:off x="2498" y="2980"/>
                    <a:ext cx="99" cy="15"/>
                  </a:xfrm>
                  <a:prstGeom prst="rect">
                    <a:avLst/>
                  </a:prstGeom>
                  <a:solidFill>
                    <a:srgbClr val="A4A4A4"/>
                  </a:solidFill>
                  <a:ln w="9525">
                    <a:noFill/>
                    <a:miter lim="800000"/>
                    <a:headEnd/>
                    <a:tailEnd/>
                  </a:ln>
                </p:spPr>
                <p:txBody>
                  <a:bodyPr/>
                  <a:lstStyle/>
                  <a:p>
                    <a:endParaRPr lang="en-US" sz="2000"/>
                  </a:p>
                </p:txBody>
              </p:sp>
              <p:sp>
                <p:nvSpPr>
                  <p:cNvPr id="581933" name="Rectangle 301"/>
                  <p:cNvSpPr>
                    <a:spLocks noChangeArrowheads="1"/>
                  </p:cNvSpPr>
                  <p:nvPr/>
                </p:nvSpPr>
                <p:spPr bwMode="auto">
                  <a:xfrm>
                    <a:off x="2498" y="2980"/>
                    <a:ext cx="99" cy="13"/>
                  </a:xfrm>
                  <a:prstGeom prst="rect">
                    <a:avLst/>
                  </a:prstGeom>
                  <a:solidFill>
                    <a:srgbClr val="A4A4A4"/>
                  </a:solidFill>
                  <a:ln w="9525">
                    <a:noFill/>
                    <a:miter lim="800000"/>
                    <a:headEnd/>
                    <a:tailEnd/>
                  </a:ln>
                </p:spPr>
                <p:txBody>
                  <a:bodyPr/>
                  <a:lstStyle/>
                  <a:p>
                    <a:endParaRPr lang="en-US" sz="2000"/>
                  </a:p>
                </p:txBody>
              </p:sp>
              <p:sp>
                <p:nvSpPr>
                  <p:cNvPr id="581934" name="Rectangle 302"/>
                  <p:cNvSpPr>
                    <a:spLocks noChangeArrowheads="1"/>
                  </p:cNvSpPr>
                  <p:nvPr/>
                </p:nvSpPr>
                <p:spPr bwMode="auto">
                  <a:xfrm>
                    <a:off x="2498" y="2979"/>
                    <a:ext cx="99" cy="14"/>
                  </a:xfrm>
                  <a:prstGeom prst="rect">
                    <a:avLst/>
                  </a:prstGeom>
                  <a:solidFill>
                    <a:srgbClr val="A4A4A4"/>
                  </a:solidFill>
                  <a:ln w="9525">
                    <a:noFill/>
                    <a:miter lim="800000"/>
                    <a:headEnd/>
                    <a:tailEnd/>
                  </a:ln>
                </p:spPr>
                <p:txBody>
                  <a:bodyPr/>
                  <a:lstStyle/>
                  <a:p>
                    <a:endParaRPr lang="en-US" sz="2000"/>
                  </a:p>
                </p:txBody>
              </p:sp>
              <p:sp>
                <p:nvSpPr>
                  <p:cNvPr id="581935" name="Rectangle 303"/>
                  <p:cNvSpPr>
                    <a:spLocks noChangeArrowheads="1"/>
                  </p:cNvSpPr>
                  <p:nvPr/>
                </p:nvSpPr>
                <p:spPr bwMode="auto">
                  <a:xfrm>
                    <a:off x="2498" y="2978"/>
                    <a:ext cx="99" cy="14"/>
                  </a:xfrm>
                  <a:prstGeom prst="rect">
                    <a:avLst/>
                  </a:prstGeom>
                  <a:solidFill>
                    <a:srgbClr val="A4A4A4"/>
                  </a:solidFill>
                  <a:ln w="9525">
                    <a:noFill/>
                    <a:miter lim="800000"/>
                    <a:headEnd/>
                    <a:tailEnd/>
                  </a:ln>
                </p:spPr>
                <p:txBody>
                  <a:bodyPr/>
                  <a:lstStyle/>
                  <a:p>
                    <a:endParaRPr lang="en-US" sz="2000"/>
                  </a:p>
                </p:txBody>
              </p:sp>
              <p:sp>
                <p:nvSpPr>
                  <p:cNvPr id="581936" name="Rectangle 304"/>
                  <p:cNvSpPr>
                    <a:spLocks noChangeArrowheads="1"/>
                  </p:cNvSpPr>
                  <p:nvPr/>
                </p:nvSpPr>
                <p:spPr bwMode="auto">
                  <a:xfrm>
                    <a:off x="2498" y="2978"/>
                    <a:ext cx="99" cy="14"/>
                  </a:xfrm>
                  <a:prstGeom prst="rect">
                    <a:avLst/>
                  </a:prstGeom>
                  <a:solidFill>
                    <a:srgbClr val="A4A4A4"/>
                  </a:solidFill>
                  <a:ln w="9525">
                    <a:noFill/>
                    <a:miter lim="800000"/>
                    <a:headEnd/>
                    <a:tailEnd/>
                  </a:ln>
                </p:spPr>
                <p:txBody>
                  <a:bodyPr/>
                  <a:lstStyle/>
                  <a:p>
                    <a:endParaRPr lang="en-US" sz="2000"/>
                  </a:p>
                </p:txBody>
              </p:sp>
              <p:sp>
                <p:nvSpPr>
                  <p:cNvPr id="581937" name="Rectangle 305"/>
                  <p:cNvSpPr>
                    <a:spLocks noChangeArrowheads="1"/>
                  </p:cNvSpPr>
                  <p:nvPr/>
                </p:nvSpPr>
                <p:spPr bwMode="auto">
                  <a:xfrm>
                    <a:off x="2498" y="2977"/>
                    <a:ext cx="99" cy="13"/>
                  </a:xfrm>
                  <a:prstGeom prst="rect">
                    <a:avLst/>
                  </a:prstGeom>
                  <a:solidFill>
                    <a:srgbClr val="A4A4A4"/>
                  </a:solidFill>
                  <a:ln w="9525">
                    <a:noFill/>
                    <a:miter lim="800000"/>
                    <a:headEnd/>
                    <a:tailEnd/>
                  </a:ln>
                </p:spPr>
                <p:txBody>
                  <a:bodyPr/>
                  <a:lstStyle/>
                  <a:p>
                    <a:endParaRPr lang="en-US" sz="2000"/>
                  </a:p>
                </p:txBody>
              </p:sp>
              <p:sp>
                <p:nvSpPr>
                  <p:cNvPr id="581938" name="Rectangle 306"/>
                  <p:cNvSpPr>
                    <a:spLocks noChangeArrowheads="1"/>
                  </p:cNvSpPr>
                  <p:nvPr/>
                </p:nvSpPr>
                <p:spPr bwMode="auto">
                  <a:xfrm>
                    <a:off x="2498" y="2976"/>
                    <a:ext cx="99" cy="14"/>
                  </a:xfrm>
                  <a:prstGeom prst="rect">
                    <a:avLst/>
                  </a:prstGeom>
                  <a:solidFill>
                    <a:srgbClr val="A4A4A4"/>
                  </a:solidFill>
                  <a:ln w="9525">
                    <a:noFill/>
                    <a:miter lim="800000"/>
                    <a:headEnd/>
                    <a:tailEnd/>
                  </a:ln>
                </p:spPr>
                <p:txBody>
                  <a:bodyPr/>
                  <a:lstStyle/>
                  <a:p>
                    <a:endParaRPr lang="en-US" sz="2000"/>
                  </a:p>
                </p:txBody>
              </p:sp>
              <p:sp>
                <p:nvSpPr>
                  <p:cNvPr id="581939" name="Rectangle 307"/>
                  <p:cNvSpPr>
                    <a:spLocks noChangeArrowheads="1"/>
                  </p:cNvSpPr>
                  <p:nvPr/>
                </p:nvSpPr>
                <p:spPr bwMode="auto">
                  <a:xfrm>
                    <a:off x="2498" y="2975"/>
                    <a:ext cx="99" cy="14"/>
                  </a:xfrm>
                  <a:prstGeom prst="rect">
                    <a:avLst/>
                  </a:prstGeom>
                  <a:solidFill>
                    <a:srgbClr val="A4A4A4"/>
                  </a:solidFill>
                  <a:ln w="9525">
                    <a:noFill/>
                    <a:miter lim="800000"/>
                    <a:headEnd/>
                    <a:tailEnd/>
                  </a:ln>
                </p:spPr>
                <p:txBody>
                  <a:bodyPr/>
                  <a:lstStyle/>
                  <a:p>
                    <a:endParaRPr lang="en-US" sz="2000"/>
                  </a:p>
                </p:txBody>
              </p:sp>
              <p:sp>
                <p:nvSpPr>
                  <p:cNvPr id="581940" name="Rectangle 308"/>
                  <p:cNvSpPr>
                    <a:spLocks noChangeArrowheads="1"/>
                  </p:cNvSpPr>
                  <p:nvPr/>
                </p:nvSpPr>
                <p:spPr bwMode="auto">
                  <a:xfrm>
                    <a:off x="2498" y="2975"/>
                    <a:ext cx="99" cy="13"/>
                  </a:xfrm>
                  <a:prstGeom prst="rect">
                    <a:avLst/>
                  </a:prstGeom>
                  <a:solidFill>
                    <a:srgbClr val="A4A4A4"/>
                  </a:solidFill>
                  <a:ln w="9525">
                    <a:noFill/>
                    <a:miter lim="800000"/>
                    <a:headEnd/>
                    <a:tailEnd/>
                  </a:ln>
                </p:spPr>
                <p:txBody>
                  <a:bodyPr/>
                  <a:lstStyle/>
                  <a:p>
                    <a:endParaRPr lang="en-US" sz="2000"/>
                  </a:p>
                </p:txBody>
              </p:sp>
              <p:sp>
                <p:nvSpPr>
                  <p:cNvPr id="581941" name="Rectangle 309"/>
                  <p:cNvSpPr>
                    <a:spLocks noChangeArrowheads="1"/>
                  </p:cNvSpPr>
                  <p:nvPr/>
                </p:nvSpPr>
                <p:spPr bwMode="auto">
                  <a:xfrm>
                    <a:off x="2498" y="2974"/>
                    <a:ext cx="99" cy="13"/>
                  </a:xfrm>
                  <a:prstGeom prst="rect">
                    <a:avLst/>
                  </a:prstGeom>
                  <a:solidFill>
                    <a:srgbClr val="A4A4A4"/>
                  </a:solidFill>
                  <a:ln w="9525">
                    <a:noFill/>
                    <a:miter lim="800000"/>
                    <a:headEnd/>
                    <a:tailEnd/>
                  </a:ln>
                </p:spPr>
                <p:txBody>
                  <a:bodyPr/>
                  <a:lstStyle/>
                  <a:p>
                    <a:endParaRPr lang="en-US" sz="2000"/>
                  </a:p>
                </p:txBody>
              </p:sp>
              <p:sp>
                <p:nvSpPr>
                  <p:cNvPr id="581942" name="Rectangle 310"/>
                  <p:cNvSpPr>
                    <a:spLocks noChangeArrowheads="1"/>
                  </p:cNvSpPr>
                  <p:nvPr/>
                </p:nvSpPr>
                <p:spPr bwMode="auto">
                  <a:xfrm>
                    <a:off x="2498" y="2973"/>
                    <a:ext cx="99" cy="13"/>
                  </a:xfrm>
                  <a:prstGeom prst="rect">
                    <a:avLst/>
                  </a:prstGeom>
                  <a:solidFill>
                    <a:srgbClr val="A4A4A4"/>
                  </a:solidFill>
                  <a:ln w="9525">
                    <a:noFill/>
                    <a:miter lim="800000"/>
                    <a:headEnd/>
                    <a:tailEnd/>
                  </a:ln>
                </p:spPr>
                <p:txBody>
                  <a:bodyPr/>
                  <a:lstStyle/>
                  <a:p>
                    <a:endParaRPr lang="en-US" sz="2000"/>
                  </a:p>
                </p:txBody>
              </p:sp>
              <p:sp>
                <p:nvSpPr>
                  <p:cNvPr id="581943" name="Rectangle 311"/>
                  <p:cNvSpPr>
                    <a:spLocks noChangeArrowheads="1"/>
                  </p:cNvSpPr>
                  <p:nvPr/>
                </p:nvSpPr>
                <p:spPr bwMode="auto">
                  <a:xfrm>
                    <a:off x="2498" y="2972"/>
                    <a:ext cx="99" cy="13"/>
                  </a:xfrm>
                  <a:prstGeom prst="rect">
                    <a:avLst/>
                  </a:prstGeom>
                  <a:solidFill>
                    <a:srgbClr val="A4A4A4"/>
                  </a:solidFill>
                  <a:ln w="9525">
                    <a:noFill/>
                    <a:miter lim="800000"/>
                    <a:headEnd/>
                    <a:tailEnd/>
                  </a:ln>
                </p:spPr>
                <p:txBody>
                  <a:bodyPr/>
                  <a:lstStyle/>
                  <a:p>
                    <a:endParaRPr lang="en-US" sz="2000"/>
                  </a:p>
                </p:txBody>
              </p:sp>
              <p:sp>
                <p:nvSpPr>
                  <p:cNvPr id="581944" name="Rectangle 312"/>
                  <p:cNvSpPr>
                    <a:spLocks noChangeArrowheads="1"/>
                  </p:cNvSpPr>
                  <p:nvPr/>
                </p:nvSpPr>
                <p:spPr bwMode="auto">
                  <a:xfrm>
                    <a:off x="2498" y="2971"/>
                    <a:ext cx="99" cy="13"/>
                  </a:xfrm>
                  <a:prstGeom prst="rect">
                    <a:avLst/>
                  </a:prstGeom>
                  <a:solidFill>
                    <a:srgbClr val="B4B4B4"/>
                  </a:solidFill>
                  <a:ln w="9525">
                    <a:noFill/>
                    <a:miter lim="800000"/>
                    <a:headEnd/>
                    <a:tailEnd/>
                  </a:ln>
                </p:spPr>
                <p:txBody>
                  <a:bodyPr/>
                  <a:lstStyle/>
                  <a:p>
                    <a:endParaRPr lang="en-US" sz="2000"/>
                  </a:p>
                </p:txBody>
              </p:sp>
              <p:sp>
                <p:nvSpPr>
                  <p:cNvPr id="581945" name="Rectangle 313"/>
                  <p:cNvSpPr>
                    <a:spLocks noChangeArrowheads="1"/>
                  </p:cNvSpPr>
                  <p:nvPr/>
                </p:nvSpPr>
                <p:spPr bwMode="auto">
                  <a:xfrm>
                    <a:off x="2498" y="2970"/>
                    <a:ext cx="99" cy="14"/>
                  </a:xfrm>
                  <a:prstGeom prst="rect">
                    <a:avLst/>
                  </a:prstGeom>
                  <a:solidFill>
                    <a:srgbClr val="B4B4B4"/>
                  </a:solidFill>
                  <a:ln w="9525">
                    <a:noFill/>
                    <a:miter lim="800000"/>
                    <a:headEnd/>
                    <a:tailEnd/>
                  </a:ln>
                </p:spPr>
                <p:txBody>
                  <a:bodyPr/>
                  <a:lstStyle/>
                  <a:p>
                    <a:endParaRPr lang="en-US" sz="2000"/>
                  </a:p>
                </p:txBody>
              </p:sp>
              <p:sp>
                <p:nvSpPr>
                  <p:cNvPr id="581946" name="Rectangle 314"/>
                  <p:cNvSpPr>
                    <a:spLocks noChangeArrowheads="1"/>
                  </p:cNvSpPr>
                  <p:nvPr/>
                </p:nvSpPr>
                <p:spPr bwMode="auto">
                  <a:xfrm>
                    <a:off x="2498" y="2970"/>
                    <a:ext cx="99" cy="13"/>
                  </a:xfrm>
                  <a:prstGeom prst="rect">
                    <a:avLst/>
                  </a:prstGeom>
                  <a:solidFill>
                    <a:srgbClr val="B4B4B4"/>
                  </a:solidFill>
                  <a:ln w="9525">
                    <a:noFill/>
                    <a:miter lim="800000"/>
                    <a:headEnd/>
                    <a:tailEnd/>
                  </a:ln>
                </p:spPr>
                <p:txBody>
                  <a:bodyPr/>
                  <a:lstStyle/>
                  <a:p>
                    <a:endParaRPr lang="en-US" sz="2000"/>
                  </a:p>
                </p:txBody>
              </p:sp>
              <p:sp>
                <p:nvSpPr>
                  <p:cNvPr id="581947" name="Rectangle 315"/>
                  <p:cNvSpPr>
                    <a:spLocks noChangeArrowheads="1"/>
                  </p:cNvSpPr>
                  <p:nvPr/>
                </p:nvSpPr>
                <p:spPr bwMode="auto">
                  <a:xfrm>
                    <a:off x="2498" y="2969"/>
                    <a:ext cx="99" cy="12"/>
                  </a:xfrm>
                  <a:prstGeom prst="rect">
                    <a:avLst/>
                  </a:prstGeom>
                  <a:solidFill>
                    <a:srgbClr val="B4B4B4"/>
                  </a:solidFill>
                  <a:ln w="9525">
                    <a:noFill/>
                    <a:miter lim="800000"/>
                    <a:headEnd/>
                    <a:tailEnd/>
                  </a:ln>
                </p:spPr>
                <p:txBody>
                  <a:bodyPr/>
                  <a:lstStyle/>
                  <a:p>
                    <a:endParaRPr lang="en-US" sz="2000"/>
                  </a:p>
                </p:txBody>
              </p:sp>
              <p:sp>
                <p:nvSpPr>
                  <p:cNvPr id="581948" name="Rectangle 316"/>
                  <p:cNvSpPr>
                    <a:spLocks noChangeArrowheads="1"/>
                  </p:cNvSpPr>
                  <p:nvPr/>
                </p:nvSpPr>
                <p:spPr bwMode="auto">
                  <a:xfrm>
                    <a:off x="2498" y="2969"/>
                    <a:ext cx="99" cy="11"/>
                  </a:xfrm>
                  <a:prstGeom prst="rect">
                    <a:avLst/>
                  </a:prstGeom>
                  <a:solidFill>
                    <a:srgbClr val="B4B4B4"/>
                  </a:solidFill>
                  <a:ln w="9525">
                    <a:noFill/>
                    <a:miter lim="800000"/>
                    <a:headEnd/>
                    <a:tailEnd/>
                  </a:ln>
                </p:spPr>
                <p:txBody>
                  <a:bodyPr/>
                  <a:lstStyle/>
                  <a:p>
                    <a:endParaRPr lang="en-US" sz="2000"/>
                  </a:p>
                </p:txBody>
              </p:sp>
              <p:sp>
                <p:nvSpPr>
                  <p:cNvPr id="581949" name="Rectangle 317"/>
                  <p:cNvSpPr>
                    <a:spLocks noChangeArrowheads="1"/>
                  </p:cNvSpPr>
                  <p:nvPr/>
                </p:nvSpPr>
                <p:spPr bwMode="auto">
                  <a:xfrm>
                    <a:off x="2498" y="2967"/>
                    <a:ext cx="99" cy="13"/>
                  </a:xfrm>
                  <a:prstGeom prst="rect">
                    <a:avLst/>
                  </a:prstGeom>
                  <a:solidFill>
                    <a:srgbClr val="B4B4B4"/>
                  </a:solidFill>
                  <a:ln w="9525">
                    <a:noFill/>
                    <a:miter lim="800000"/>
                    <a:headEnd/>
                    <a:tailEnd/>
                  </a:ln>
                </p:spPr>
                <p:txBody>
                  <a:bodyPr/>
                  <a:lstStyle/>
                  <a:p>
                    <a:endParaRPr lang="en-US" sz="2000"/>
                  </a:p>
                </p:txBody>
              </p:sp>
              <p:sp>
                <p:nvSpPr>
                  <p:cNvPr id="581950" name="Rectangle 318"/>
                  <p:cNvSpPr>
                    <a:spLocks noChangeArrowheads="1"/>
                  </p:cNvSpPr>
                  <p:nvPr/>
                </p:nvSpPr>
                <p:spPr bwMode="auto">
                  <a:xfrm>
                    <a:off x="2498" y="2966"/>
                    <a:ext cx="99" cy="13"/>
                  </a:xfrm>
                  <a:prstGeom prst="rect">
                    <a:avLst/>
                  </a:prstGeom>
                  <a:solidFill>
                    <a:srgbClr val="B4B4B4"/>
                  </a:solidFill>
                  <a:ln w="9525">
                    <a:noFill/>
                    <a:miter lim="800000"/>
                    <a:headEnd/>
                    <a:tailEnd/>
                  </a:ln>
                </p:spPr>
                <p:txBody>
                  <a:bodyPr/>
                  <a:lstStyle/>
                  <a:p>
                    <a:endParaRPr lang="en-US" sz="2000"/>
                  </a:p>
                </p:txBody>
              </p:sp>
              <p:sp>
                <p:nvSpPr>
                  <p:cNvPr id="581951" name="Rectangle 319"/>
                  <p:cNvSpPr>
                    <a:spLocks noChangeArrowheads="1"/>
                  </p:cNvSpPr>
                  <p:nvPr/>
                </p:nvSpPr>
                <p:spPr bwMode="auto">
                  <a:xfrm>
                    <a:off x="2498" y="2966"/>
                    <a:ext cx="99" cy="12"/>
                  </a:xfrm>
                  <a:prstGeom prst="rect">
                    <a:avLst/>
                  </a:prstGeom>
                  <a:solidFill>
                    <a:srgbClr val="B4B4B4"/>
                  </a:solidFill>
                  <a:ln w="9525">
                    <a:noFill/>
                    <a:miter lim="800000"/>
                    <a:headEnd/>
                    <a:tailEnd/>
                  </a:ln>
                </p:spPr>
                <p:txBody>
                  <a:bodyPr/>
                  <a:lstStyle/>
                  <a:p>
                    <a:endParaRPr lang="en-US" sz="2000"/>
                  </a:p>
                </p:txBody>
              </p:sp>
              <p:sp>
                <p:nvSpPr>
                  <p:cNvPr id="581952" name="Rectangle 320"/>
                  <p:cNvSpPr>
                    <a:spLocks noChangeArrowheads="1"/>
                  </p:cNvSpPr>
                  <p:nvPr/>
                </p:nvSpPr>
                <p:spPr bwMode="auto">
                  <a:xfrm>
                    <a:off x="2498" y="2965"/>
                    <a:ext cx="99" cy="12"/>
                  </a:xfrm>
                  <a:prstGeom prst="rect">
                    <a:avLst/>
                  </a:prstGeom>
                  <a:solidFill>
                    <a:srgbClr val="B4B4B4"/>
                  </a:solidFill>
                  <a:ln w="9525">
                    <a:noFill/>
                    <a:miter lim="800000"/>
                    <a:headEnd/>
                    <a:tailEnd/>
                  </a:ln>
                </p:spPr>
                <p:txBody>
                  <a:bodyPr/>
                  <a:lstStyle/>
                  <a:p>
                    <a:endParaRPr lang="en-US" sz="2000"/>
                  </a:p>
                </p:txBody>
              </p:sp>
              <p:sp>
                <p:nvSpPr>
                  <p:cNvPr id="581953" name="Rectangle 321"/>
                  <p:cNvSpPr>
                    <a:spLocks noChangeArrowheads="1"/>
                  </p:cNvSpPr>
                  <p:nvPr/>
                </p:nvSpPr>
                <p:spPr bwMode="auto">
                  <a:xfrm>
                    <a:off x="2498" y="2964"/>
                    <a:ext cx="99" cy="13"/>
                  </a:xfrm>
                  <a:prstGeom prst="rect">
                    <a:avLst/>
                  </a:prstGeom>
                  <a:solidFill>
                    <a:srgbClr val="B4B4B4"/>
                  </a:solidFill>
                  <a:ln w="9525">
                    <a:noFill/>
                    <a:miter lim="800000"/>
                    <a:headEnd/>
                    <a:tailEnd/>
                  </a:ln>
                </p:spPr>
                <p:txBody>
                  <a:bodyPr/>
                  <a:lstStyle/>
                  <a:p>
                    <a:endParaRPr lang="en-US" sz="2000"/>
                  </a:p>
                </p:txBody>
              </p:sp>
              <p:sp>
                <p:nvSpPr>
                  <p:cNvPr id="581954" name="Rectangle 322"/>
                  <p:cNvSpPr>
                    <a:spLocks noChangeArrowheads="1"/>
                  </p:cNvSpPr>
                  <p:nvPr/>
                </p:nvSpPr>
                <p:spPr bwMode="auto">
                  <a:xfrm>
                    <a:off x="2498" y="2964"/>
                    <a:ext cx="99" cy="12"/>
                  </a:xfrm>
                  <a:prstGeom prst="rect">
                    <a:avLst/>
                  </a:prstGeom>
                  <a:solidFill>
                    <a:srgbClr val="B4B4B4"/>
                  </a:solidFill>
                  <a:ln w="9525">
                    <a:noFill/>
                    <a:miter lim="800000"/>
                    <a:headEnd/>
                    <a:tailEnd/>
                  </a:ln>
                </p:spPr>
                <p:txBody>
                  <a:bodyPr/>
                  <a:lstStyle/>
                  <a:p>
                    <a:endParaRPr lang="en-US" sz="2000"/>
                  </a:p>
                </p:txBody>
              </p:sp>
              <p:sp>
                <p:nvSpPr>
                  <p:cNvPr id="581955" name="Rectangle 323"/>
                  <p:cNvSpPr>
                    <a:spLocks noChangeArrowheads="1"/>
                  </p:cNvSpPr>
                  <p:nvPr/>
                </p:nvSpPr>
                <p:spPr bwMode="auto">
                  <a:xfrm>
                    <a:off x="2498" y="2963"/>
                    <a:ext cx="99" cy="12"/>
                  </a:xfrm>
                  <a:prstGeom prst="rect">
                    <a:avLst/>
                  </a:prstGeom>
                  <a:solidFill>
                    <a:srgbClr val="B4B4B4"/>
                  </a:solidFill>
                  <a:ln w="9525">
                    <a:noFill/>
                    <a:miter lim="800000"/>
                    <a:headEnd/>
                    <a:tailEnd/>
                  </a:ln>
                </p:spPr>
                <p:txBody>
                  <a:bodyPr/>
                  <a:lstStyle/>
                  <a:p>
                    <a:endParaRPr lang="en-US" sz="2000"/>
                  </a:p>
                </p:txBody>
              </p:sp>
              <p:sp>
                <p:nvSpPr>
                  <p:cNvPr id="581956" name="Rectangle 324"/>
                  <p:cNvSpPr>
                    <a:spLocks noChangeArrowheads="1"/>
                  </p:cNvSpPr>
                  <p:nvPr/>
                </p:nvSpPr>
                <p:spPr bwMode="auto">
                  <a:xfrm>
                    <a:off x="2498" y="2963"/>
                    <a:ext cx="99" cy="11"/>
                  </a:xfrm>
                  <a:prstGeom prst="rect">
                    <a:avLst/>
                  </a:prstGeom>
                  <a:solidFill>
                    <a:srgbClr val="B4B4B4"/>
                  </a:solidFill>
                  <a:ln w="9525">
                    <a:noFill/>
                    <a:miter lim="800000"/>
                    <a:headEnd/>
                    <a:tailEnd/>
                  </a:ln>
                </p:spPr>
                <p:txBody>
                  <a:bodyPr/>
                  <a:lstStyle/>
                  <a:p>
                    <a:endParaRPr lang="en-US" sz="2000"/>
                  </a:p>
                </p:txBody>
              </p:sp>
              <p:sp>
                <p:nvSpPr>
                  <p:cNvPr id="581957" name="Rectangle 325"/>
                  <p:cNvSpPr>
                    <a:spLocks noChangeArrowheads="1"/>
                  </p:cNvSpPr>
                  <p:nvPr/>
                </p:nvSpPr>
                <p:spPr bwMode="auto">
                  <a:xfrm>
                    <a:off x="2498" y="2961"/>
                    <a:ext cx="99" cy="12"/>
                  </a:xfrm>
                  <a:prstGeom prst="rect">
                    <a:avLst/>
                  </a:prstGeom>
                  <a:solidFill>
                    <a:srgbClr val="B4B4B4"/>
                  </a:solidFill>
                  <a:ln w="9525">
                    <a:noFill/>
                    <a:miter lim="800000"/>
                    <a:headEnd/>
                    <a:tailEnd/>
                  </a:ln>
                </p:spPr>
                <p:txBody>
                  <a:bodyPr/>
                  <a:lstStyle/>
                  <a:p>
                    <a:endParaRPr lang="en-US" sz="2000"/>
                  </a:p>
                </p:txBody>
              </p:sp>
              <p:sp>
                <p:nvSpPr>
                  <p:cNvPr id="581958" name="Rectangle 326"/>
                  <p:cNvSpPr>
                    <a:spLocks noChangeArrowheads="1"/>
                  </p:cNvSpPr>
                  <p:nvPr/>
                </p:nvSpPr>
                <p:spPr bwMode="auto">
                  <a:xfrm>
                    <a:off x="2498" y="2960"/>
                    <a:ext cx="99" cy="13"/>
                  </a:xfrm>
                  <a:prstGeom prst="rect">
                    <a:avLst/>
                  </a:prstGeom>
                  <a:solidFill>
                    <a:srgbClr val="B4B4B4"/>
                  </a:solidFill>
                  <a:ln w="9525">
                    <a:noFill/>
                    <a:miter lim="800000"/>
                    <a:headEnd/>
                    <a:tailEnd/>
                  </a:ln>
                </p:spPr>
                <p:txBody>
                  <a:bodyPr/>
                  <a:lstStyle/>
                  <a:p>
                    <a:endParaRPr lang="en-US" sz="2000"/>
                  </a:p>
                </p:txBody>
              </p:sp>
              <p:sp>
                <p:nvSpPr>
                  <p:cNvPr id="581959" name="Rectangle 327"/>
                  <p:cNvSpPr>
                    <a:spLocks noChangeArrowheads="1"/>
                  </p:cNvSpPr>
                  <p:nvPr/>
                </p:nvSpPr>
                <p:spPr bwMode="auto">
                  <a:xfrm>
                    <a:off x="2498" y="2959"/>
                    <a:ext cx="99" cy="13"/>
                  </a:xfrm>
                  <a:prstGeom prst="rect">
                    <a:avLst/>
                  </a:prstGeom>
                  <a:solidFill>
                    <a:srgbClr val="B4B4B4"/>
                  </a:solidFill>
                  <a:ln w="9525">
                    <a:noFill/>
                    <a:miter lim="800000"/>
                    <a:headEnd/>
                    <a:tailEnd/>
                  </a:ln>
                </p:spPr>
                <p:txBody>
                  <a:bodyPr/>
                  <a:lstStyle/>
                  <a:p>
                    <a:endParaRPr lang="en-US" sz="2000"/>
                  </a:p>
                </p:txBody>
              </p:sp>
              <p:sp>
                <p:nvSpPr>
                  <p:cNvPr id="581960" name="Rectangle 328"/>
                  <p:cNvSpPr>
                    <a:spLocks noChangeArrowheads="1"/>
                  </p:cNvSpPr>
                  <p:nvPr/>
                </p:nvSpPr>
                <p:spPr bwMode="auto">
                  <a:xfrm>
                    <a:off x="2498" y="2958"/>
                    <a:ext cx="99" cy="13"/>
                  </a:xfrm>
                  <a:prstGeom prst="rect">
                    <a:avLst/>
                  </a:prstGeom>
                  <a:solidFill>
                    <a:srgbClr val="C3C3C3"/>
                  </a:solidFill>
                  <a:ln w="9525">
                    <a:noFill/>
                    <a:miter lim="800000"/>
                    <a:headEnd/>
                    <a:tailEnd/>
                  </a:ln>
                </p:spPr>
                <p:txBody>
                  <a:bodyPr/>
                  <a:lstStyle/>
                  <a:p>
                    <a:endParaRPr lang="en-US" sz="2000"/>
                  </a:p>
                </p:txBody>
              </p:sp>
              <p:sp>
                <p:nvSpPr>
                  <p:cNvPr id="581961" name="Rectangle 329"/>
                  <p:cNvSpPr>
                    <a:spLocks noChangeArrowheads="1"/>
                  </p:cNvSpPr>
                  <p:nvPr/>
                </p:nvSpPr>
                <p:spPr bwMode="auto">
                  <a:xfrm>
                    <a:off x="2498" y="2958"/>
                    <a:ext cx="99" cy="12"/>
                  </a:xfrm>
                  <a:prstGeom prst="rect">
                    <a:avLst/>
                  </a:prstGeom>
                  <a:solidFill>
                    <a:srgbClr val="C3C3C3"/>
                  </a:solidFill>
                  <a:ln w="9525">
                    <a:noFill/>
                    <a:miter lim="800000"/>
                    <a:headEnd/>
                    <a:tailEnd/>
                  </a:ln>
                </p:spPr>
                <p:txBody>
                  <a:bodyPr/>
                  <a:lstStyle/>
                  <a:p>
                    <a:endParaRPr lang="en-US" sz="2000"/>
                  </a:p>
                </p:txBody>
              </p:sp>
              <p:sp>
                <p:nvSpPr>
                  <p:cNvPr id="581962" name="Rectangle 330"/>
                  <p:cNvSpPr>
                    <a:spLocks noChangeArrowheads="1"/>
                  </p:cNvSpPr>
                  <p:nvPr/>
                </p:nvSpPr>
                <p:spPr bwMode="auto">
                  <a:xfrm>
                    <a:off x="2498" y="2957"/>
                    <a:ext cx="99" cy="12"/>
                  </a:xfrm>
                  <a:prstGeom prst="rect">
                    <a:avLst/>
                  </a:prstGeom>
                  <a:solidFill>
                    <a:srgbClr val="C3C3C3"/>
                  </a:solidFill>
                  <a:ln w="9525">
                    <a:noFill/>
                    <a:miter lim="800000"/>
                    <a:headEnd/>
                    <a:tailEnd/>
                  </a:ln>
                </p:spPr>
                <p:txBody>
                  <a:bodyPr/>
                  <a:lstStyle/>
                  <a:p>
                    <a:endParaRPr lang="en-US" sz="2000"/>
                  </a:p>
                </p:txBody>
              </p:sp>
              <p:sp>
                <p:nvSpPr>
                  <p:cNvPr id="581963" name="Rectangle 331"/>
                  <p:cNvSpPr>
                    <a:spLocks noChangeArrowheads="1"/>
                  </p:cNvSpPr>
                  <p:nvPr/>
                </p:nvSpPr>
                <p:spPr bwMode="auto">
                  <a:xfrm>
                    <a:off x="2498" y="2956"/>
                    <a:ext cx="99" cy="13"/>
                  </a:xfrm>
                  <a:prstGeom prst="rect">
                    <a:avLst/>
                  </a:prstGeom>
                  <a:solidFill>
                    <a:srgbClr val="C3C3C3"/>
                  </a:solidFill>
                  <a:ln w="9525">
                    <a:noFill/>
                    <a:miter lim="800000"/>
                    <a:headEnd/>
                    <a:tailEnd/>
                  </a:ln>
                </p:spPr>
                <p:txBody>
                  <a:bodyPr/>
                  <a:lstStyle/>
                  <a:p>
                    <a:endParaRPr lang="en-US" sz="2000"/>
                  </a:p>
                </p:txBody>
              </p:sp>
              <p:sp>
                <p:nvSpPr>
                  <p:cNvPr id="581964" name="Rectangle 332"/>
                  <p:cNvSpPr>
                    <a:spLocks noChangeArrowheads="1"/>
                  </p:cNvSpPr>
                  <p:nvPr/>
                </p:nvSpPr>
                <p:spPr bwMode="auto">
                  <a:xfrm>
                    <a:off x="2498" y="2956"/>
                    <a:ext cx="99" cy="11"/>
                  </a:xfrm>
                  <a:prstGeom prst="rect">
                    <a:avLst/>
                  </a:prstGeom>
                  <a:solidFill>
                    <a:srgbClr val="C3C3C3"/>
                  </a:solidFill>
                  <a:ln w="9525">
                    <a:noFill/>
                    <a:miter lim="800000"/>
                    <a:headEnd/>
                    <a:tailEnd/>
                  </a:ln>
                </p:spPr>
                <p:txBody>
                  <a:bodyPr/>
                  <a:lstStyle/>
                  <a:p>
                    <a:endParaRPr lang="en-US" sz="2000"/>
                  </a:p>
                </p:txBody>
              </p:sp>
              <p:sp>
                <p:nvSpPr>
                  <p:cNvPr id="581965" name="Rectangle 333"/>
                  <p:cNvSpPr>
                    <a:spLocks noChangeArrowheads="1"/>
                  </p:cNvSpPr>
                  <p:nvPr/>
                </p:nvSpPr>
                <p:spPr bwMode="auto">
                  <a:xfrm>
                    <a:off x="2498" y="2955"/>
                    <a:ext cx="99" cy="11"/>
                  </a:xfrm>
                  <a:prstGeom prst="rect">
                    <a:avLst/>
                  </a:prstGeom>
                  <a:solidFill>
                    <a:srgbClr val="C3C3C3"/>
                  </a:solidFill>
                  <a:ln w="9525">
                    <a:noFill/>
                    <a:miter lim="800000"/>
                    <a:headEnd/>
                    <a:tailEnd/>
                  </a:ln>
                </p:spPr>
                <p:txBody>
                  <a:bodyPr/>
                  <a:lstStyle/>
                  <a:p>
                    <a:endParaRPr lang="en-US" sz="2000"/>
                  </a:p>
                </p:txBody>
              </p:sp>
              <p:sp>
                <p:nvSpPr>
                  <p:cNvPr id="581966" name="Rectangle 334"/>
                  <p:cNvSpPr>
                    <a:spLocks noChangeArrowheads="1"/>
                  </p:cNvSpPr>
                  <p:nvPr/>
                </p:nvSpPr>
                <p:spPr bwMode="auto">
                  <a:xfrm>
                    <a:off x="2498" y="2955"/>
                    <a:ext cx="99" cy="11"/>
                  </a:xfrm>
                  <a:prstGeom prst="rect">
                    <a:avLst/>
                  </a:prstGeom>
                  <a:solidFill>
                    <a:srgbClr val="C3C3C3"/>
                  </a:solidFill>
                  <a:ln w="9525">
                    <a:noFill/>
                    <a:miter lim="800000"/>
                    <a:headEnd/>
                    <a:tailEnd/>
                  </a:ln>
                </p:spPr>
                <p:txBody>
                  <a:bodyPr/>
                  <a:lstStyle/>
                  <a:p>
                    <a:endParaRPr lang="en-US" sz="2000"/>
                  </a:p>
                </p:txBody>
              </p:sp>
              <p:sp>
                <p:nvSpPr>
                  <p:cNvPr id="581967" name="Rectangle 335"/>
                  <p:cNvSpPr>
                    <a:spLocks noChangeArrowheads="1"/>
                  </p:cNvSpPr>
                  <p:nvPr/>
                </p:nvSpPr>
                <p:spPr bwMode="auto">
                  <a:xfrm>
                    <a:off x="2498" y="2953"/>
                    <a:ext cx="99" cy="12"/>
                  </a:xfrm>
                  <a:prstGeom prst="rect">
                    <a:avLst/>
                  </a:prstGeom>
                  <a:solidFill>
                    <a:srgbClr val="C3C3C3"/>
                  </a:solidFill>
                  <a:ln w="9525">
                    <a:noFill/>
                    <a:miter lim="800000"/>
                    <a:headEnd/>
                    <a:tailEnd/>
                  </a:ln>
                </p:spPr>
                <p:txBody>
                  <a:bodyPr/>
                  <a:lstStyle/>
                  <a:p>
                    <a:endParaRPr lang="en-US" sz="2000"/>
                  </a:p>
                </p:txBody>
              </p:sp>
              <p:sp>
                <p:nvSpPr>
                  <p:cNvPr id="581968" name="Rectangle 336"/>
                  <p:cNvSpPr>
                    <a:spLocks noChangeArrowheads="1"/>
                  </p:cNvSpPr>
                  <p:nvPr/>
                </p:nvSpPr>
                <p:spPr bwMode="auto">
                  <a:xfrm>
                    <a:off x="2498" y="2953"/>
                    <a:ext cx="99" cy="11"/>
                  </a:xfrm>
                  <a:prstGeom prst="rect">
                    <a:avLst/>
                  </a:prstGeom>
                  <a:solidFill>
                    <a:srgbClr val="C3C3C3"/>
                  </a:solidFill>
                  <a:ln w="9525">
                    <a:noFill/>
                    <a:miter lim="800000"/>
                    <a:headEnd/>
                    <a:tailEnd/>
                  </a:ln>
                </p:spPr>
                <p:txBody>
                  <a:bodyPr/>
                  <a:lstStyle/>
                  <a:p>
                    <a:endParaRPr lang="en-US" sz="2000"/>
                  </a:p>
                </p:txBody>
              </p:sp>
              <p:sp>
                <p:nvSpPr>
                  <p:cNvPr id="581969" name="Rectangle 337"/>
                  <p:cNvSpPr>
                    <a:spLocks noChangeArrowheads="1"/>
                  </p:cNvSpPr>
                  <p:nvPr/>
                </p:nvSpPr>
                <p:spPr bwMode="auto">
                  <a:xfrm>
                    <a:off x="2498" y="2952"/>
                    <a:ext cx="99" cy="11"/>
                  </a:xfrm>
                  <a:prstGeom prst="rect">
                    <a:avLst/>
                  </a:prstGeom>
                  <a:solidFill>
                    <a:srgbClr val="C3C3C3"/>
                  </a:solidFill>
                  <a:ln w="9525">
                    <a:noFill/>
                    <a:miter lim="800000"/>
                    <a:headEnd/>
                    <a:tailEnd/>
                  </a:ln>
                </p:spPr>
                <p:txBody>
                  <a:bodyPr/>
                  <a:lstStyle/>
                  <a:p>
                    <a:endParaRPr lang="en-US" sz="2000"/>
                  </a:p>
                </p:txBody>
              </p:sp>
              <p:sp>
                <p:nvSpPr>
                  <p:cNvPr id="581970" name="Rectangle 338"/>
                  <p:cNvSpPr>
                    <a:spLocks noChangeArrowheads="1"/>
                  </p:cNvSpPr>
                  <p:nvPr/>
                </p:nvSpPr>
                <p:spPr bwMode="auto">
                  <a:xfrm>
                    <a:off x="2498" y="2951"/>
                    <a:ext cx="99" cy="12"/>
                  </a:xfrm>
                  <a:prstGeom prst="rect">
                    <a:avLst/>
                  </a:prstGeom>
                  <a:solidFill>
                    <a:srgbClr val="C3C3C3"/>
                  </a:solidFill>
                  <a:ln w="9525">
                    <a:noFill/>
                    <a:miter lim="800000"/>
                    <a:headEnd/>
                    <a:tailEnd/>
                  </a:ln>
                </p:spPr>
                <p:txBody>
                  <a:bodyPr/>
                  <a:lstStyle/>
                  <a:p>
                    <a:endParaRPr lang="en-US" sz="2000"/>
                  </a:p>
                </p:txBody>
              </p:sp>
              <p:sp>
                <p:nvSpPr>
                  <p:cNvPr id="581971" name="Rectangle 339"/>
                  <p:cNvSpPr>
                    <a:spLocks noChangeArrowheads="1"/>
                  </p:cNvSpPr>
                  <p:nvPr/>
                </p:nvSpPr>
                <p:spPr bwMode="auto">
                  <a:xfrm>
                    <a:off x="2498" y="2950"/>
                    <a:ext cx="99" cy="12"/>
                  </a:xfrm>
                  <a:prstGeom prst="rect">
                    <a:avLst/>
                  </a:prstGeom>
                  <a:solidFill>
                    <a:srgbClr val="C3C3C3"/>
                  </a:solidFill>
                  <a:ln w="9525">
                    <a:noFill/>
                    <a:miter lim="800000"/>
                    <a:headEnd/>
                    <a:tailEnd/>
                  </a:ln>
                </p:spPr>
                <p:txBody>
                  <a:bodyPr/>
                  <a:lstStyle/>
                  <a:p>
                    <a:endParaRPr lang="en-US" sz="2000"/>
                  </a:p>
                </p:txBody>
              </p:sp>
              <p:sp>
                <p:nvSpPr>
                  <p:cNvPr id="581972" name="Rectangle 340"/>
                  <p:cNvSpPr>
                    <a:spLocks noChangeArrowheads="1"/>
                  </p:cNvSpPr>
                  <p:nvPr/>
                </p:nvSpPr>
                <p:spPr bwMode="auto">
                  <a:xfrm>
                    <a:off x="2498" y="2949"/>
                    <a:ext cx="99" cy="12"/>
                  </a:xfrm>
                  <a:prstGeom prst="rect">
                    <a:avLst/>
                  </a:prstGeom>
                  <a:solidFill>
                    <a:srgbClr val="C3C3C3"/>
                  </a:solidFill>
                  <a:ln w="9525">
                    <a:noFill/>
                    <a:miter lim="800000"/>
                    <a:headEnd/>
                    <a:tailEnd/>
                  </a:ln>
                </p:spPr>
                <p:txBody>
                  <a:bodyPr/>
                  <a:lstStyle/>
                  <a:p>
                    <a:endParaRPr lang="en-US" sz="2000"/>
                  </a:p>
                </p:txBody>
              </p:sp>
              <p:sp>
                <p:nvSpPr>
                  <p:cNvPr id="581973" name="Rectangle 341"/>
                  <p:cNvSpPr>
                    <a:spLocks noChangeArrowheads="1"/>
                  </p:cNvSpPr>
                  <p:nvPr/>
                </p:nvSpPr>
                <p:spPr bwMode="auto">
                  <a:xfrm>
                    <a:off x="2498" y="2949"/>
                    <a:ext cx="99" cy="11"/>
                  </a:xfrm>
                  <a:prstGeom prst="rect">
                    <a:avLst/>
                  </a:prstGeom>
                  <a:solidFill>
                    <a:srgbClr val="C3C3C3"/>
                  </a:solidFill>
                  <a:ln w="9525">
                    <a:noFill/>
                    <a:miter lim="800000"/>
                    <a:headEnd/>
                    <a:tailEnd/>
                  </a:ln>
                </p:spPr>
                <p:txBody>
                  <a:bodyPr/>
                  <a:lstStyle/>
                  <a:p>
                    <a:endParaRPr lang="en-US" sz="2000"/>
                  </a:p>
                </p:txBody>
              </p:sp>
              <p:sp>
                <p:nvSpPr>
                  <p:cNvPr id="581974" name="Rectangle 342"/>
                  <p:cNvSpPr>
                    <a:spLocks noChangeArrowheads="1"/>
                  </p:cNvSpPr>
                  <p:nvPr/>
                </p:nvSpPr>
                <p:spPr bwMode="auto">
                  <a:xfrm>
                    <a:off x="2498" y="2948"/>
                    <a:ext cx="99" cy="11"/>
                  </a:xfrm>
                  <a:prstGeom prst="rect">
                    <a:avLst/>
                  </a:prstGeom>
                  <a:solidFill>
                    <a:srgbClr val="C3C3C3"/>
                  </a:solidFill>
                  <a:ln w="9525">
                    <a:noFill/>
                    <a:miter lim="800000"/>
                    <a:headEnd/>
                    <a:tailEnd/>
                  </a:ln>
                </p:spPr>
                <p:txBody>
                  <a:bodyPr/>
                  <a:lstStyle/>
                  <a:p>
                    <a:endParaRPr lang="en-US" sz="2000"/>
                  </a:p>
                </p:txBody>
              </p:sp>
              <p:sp>
                <p:nvSpPr>
                  <p:cNvPr id="581975" name="Rectangle 343"/>
                  <p:cNvSpPr>
                    <a:spLocks noChangeArrowheads="1"/>
                  </p:cNvSpPr>
                  <p:nvPr/>
                </p:nvSpPr>
                <p:spPr bwMode="auto">
                  <a:xfrm>
                    <a:off x="2498" y="2947"/>
                    <a:ext cx="99" cy="11"/>
                  </a:xfrm>
                  <a:prstGeom prst="rect">
                    <a:avLst/>
                  </a:prstGeom>
                  <a:solidFill>
                    <a:srgbClr val="C3C3C3"/>
                  </a:solidFill>
                  <a:ln w="9525">
                    <a:noFill/>
                    <a:miter lim="800000"/>
                    <a:headEnd/>
                    <a:tailEnd/>
                  </a:ln>
                </p:spPr>
                <p:txBody>
                  <a:bodyPr/>
                  <a:lstStyle/>
                  <a:p>
                    <a:endParaRPr lang="en-US" sz="2000"/>
                  </a:p>
                </p:txBody>
              </p:sp>
              <p:sp>
                <p:nvSpPr>
                  <p:cNvPr id="581976" name="Rectangle 344"/>
                  <p:cNvSpPr>
                    <a:spLocks noChangeArrowheads="1"/>
                  </p:cNvSpPr>
                  <p:nvPr/>
                </p:nvSpPr>
                <p:spPr bwMode="auto">
                  <a:xfrm>
                    <a:off x="2498" y="2946"/>
                    <a:ext cx="99" cy="11"/>
                  </a:xfrm>
                  <a:prstGeom prst="rect">
                    <a:avLst/>
                  </a:prstGeom>
                  <a:solidFill>
                    <a:srgbClr val="D4D4D4"/>
                  </a:solidFill>
                  <a:ln w="9525">
                    <a:noFill/>
                    <a:miter lim="800000"/>
                    <a:headEnd/>
                    <a:tailEnd/>
                  </a:ln>
                </p:spPr>
                <p:txBody>
                  <a:bodyPr/>
                  <a:lstStyle/>
                  <a:p>
                    <a:endParaRPr lang="en-US" sz="2000"/>
                  </a:p>
                </p:txBody>
              </p:sp>
              <p:sp>
                <p:nvSpPr>
                  <p:cNvPr id="581977" name="Rectangle 345"/>
                  <p:cNvSpPr>
                    <a:spLocks noChangeArrowheads="1"/>
                  </p:cNvSpPr>
                  <p:nvPr/>
                </p:nvSpPr>
                <p:spPr bwMode="auto">
                  <a:xfrm>
                    <a:off x="2498" y="2945"/>
                    <a:ext cx="99" cy="12"/>
                  </a:xfrm>
                  <a:prstGeom prst="rect">
                    <a:avLst/>
                  </a:prstGeom>
                  <a:solidFill>
                    <a:srgbClr val="D4D4D4"/>
                  </a:solidFill>
                  <a:ln w="9525">
                    <a:noFill/>
                    <a:miter lim="800000"/>
                    <a:headEnd/>
                    <a:tailEnd/>
                  </a:ln>
                </p:spPr>
                <p:txBody>
                  <a:bodyPr/>
                  <a:lstStyle/>
                  <a:p>
                    <a:endParaRPr lang="en-US" sz="2000"/>
                  </a:p>
                </p:txBody>
              </p:sp>
              <p:sp>
                <p:nvSpPr>
                  <p:cNvPr id="581978" name="Rectangle 346"/>
                  <p:cNvSpPr>
                    <a:spLocks noChangeArrowheads="1"/>
                  </p:cNvSpPr>
                  <p:nvPr/>
                </p:nvSpPr>
                <p:spPr bwMode="auto">
                  <a:xfrm>
                    <a:off x="2498" y="2944"/>
                    <a:ext cx="99" cy="12"/>
                  </a:xfrm>
                  <a:prstGeom prst="rect">
                    <a:avLst/>
                  </a:prstGeom>
                  <a:solidFill>
                    <a:srgbClr val="D4D4D4"/>
                  </a:solidFill>
                  <a:ln w="9525">
                    <a:noFill/>
                    <a:miter lim="800000"/>
                    <a:headEnd/>
                    <a:tailEnd/>
                  </a:ln>
                </p:spPr>
                <p:txBody>
                  <a:bodyPr/>
                  <a:lstStyle/>
                  <a:p>
                    <a:endParaRPr lang="en-US" sz="2000"/>
                  </a:p>
                </p:txBody>
              </p:sp>
              <p:sp>
                <p:nvSpPr>
                  <p:cNvPr id="581979" name="Rectangle 347"/>
                  <p:cNvSpPr>
                    <a:spLocks noChangeArrowheads="1"/>
                  </p:cNvSpPr>
                  <p:nvPr/>
                </p:nvSpPr>
                <p:spPr bwMode="auto">
                  <a:xfrm>
                    <a:off x="2498" y="2943"/>
                    <a:ext cx="99" cy="12"/>
                  </a:xfrm>
                  <a:prstGeom prst="rect">
                    <a:avLst/>
                  </a:prstGeom>
                  <a:solidFill>
                    <a:srgbClr val="D4D4D4"/>
                  </a:solidFill>
                  <a:ln w="9525">
                    <a:noFill/>
                    <a:miter lim="800000"/>
                    <a:headEnd/>
                    <a:tailEnd/>
                  </a:ln>
                </p:spPr>
                <p:txBody>
                  <a:bodyPr/>
                  <a:lstStyle/>
                  <a:p>
                    <a:endParaRPr lang="en-US" sz="2000"/>
                  </a:p>
                </p:txBody>
              </p:sp>
              <p:sp>
                <p:nvSpPr>
                  <p:cNvPr id="581980" name="Rectangle 348"/>
                  <p:cNvSpPr>
                    <a:spLocks noChangeArrowheads="1"/>
                  </p:cNvSpPr>
                  <p:nvPr/>
                </p:nvSpPr>
                <p:spPr bwMode="auto">
                  <a:xfrm>
                    <a:off x="2498" y="2943"/>
                    <a:ext cx="99" cy="12"/>
                  </a:xfrm>
                  <a:prstGeom prst="rect">
                    <a:avLst/>
                  </a:prstGeom>
                  <a:solidFill>
                    <a:srgbClr val="D4D4D4"/>
                  </a:solidFill>
                  <a:ln w="9525">
                    <a:noFill/>
                    <a:miter lim="800000"/>
                    <a:headEnd/>
                    <a:tailEnd/>
                  </a:ln>
                </p:spPr>
                <p:txBody>
                  <a:bodyPr/>
                  <a:lstStyle/>
                  <a:p>
                    <a:endParaRPr lang="en-US" sz="2000"/>
                  </a:p>
                </p:txBody>
              </p:sp>
              <p:sp>
                <p:nvSpPr>
                  <p:cNvPr id="581981" name="Rectangle 349"/>
                  <p:cNvSpPr>
                    <a:spLocks noChangeArrowheads="1"/>
                  </p:cNvSpPr>
                  <p:nvPr/>
                </p:nvSpPr>
                <p:spPr bwMode="auto">
                  <a:xfrm>
                    <a:off x="2498" y="2942"/>
                    <a:ext cx="99" cy="11"/>
                  </a:xfrm>
                  <a:prstGeom prst="rect">
                    <a:avLst/>
                  </a:prstGeom>
                  <a:solidFill>
                    <a:srgbClr val="D4D4D4"/>
                  </a:solidFill>
                  <a:ln w="9525">
                    <a:noFill/>
                    <a:miter lim="800000"/>
                    <a:headEnd/>
                    <a:tailEnd/>
                  </a:ln>
                </p:spPr>
                <p:txBody>
                  <a:bodyPr/>
                  <a:lstStyle/>
                  <a:p>
                    <a:endParaRPr lang="en-US" sz="2000"/>
                  </a:p>
                </p:txBody>
              </p:sp>
              <p:sp>
                <p:nvSpPr>
                  <p:cNvPr id="581982" name="Rectangle 350"/>
                  <p:cNvSpPr>
                    <a:spLocks noChangeArrowheads="1"/>
                  </p:cNvSpPr>
                  <p:nvPr/>
                </p:nvSpPr>
                <p:spPr bwMode="auto">
                  <a:xfrm>
                    <a:off x="2498" y="2941"/>
                    <a:ext cx="99" cy="12"/>
                  </a:xfrm>
                  <a:prstGeom prst="rect">
                    <a:avLst/>
                  </a:prstGeom>
                  <a:solidFill>
                    <a:srgbClr val="D4D4D4"/>
                  </a:solidFill>
                  <a:ln w="9525">
                    <a:noFill/>
                    <a:miter lim="800000"/>
                    <a:headEnd/>
                    <a:tailEnd/>
                  </a:ln>
                </p:spPr>
                <p:txBody>
                  <a:bodyPr/>
                  <a:lstStyle/>
                  <a:p>
                    <a:endParaRPr lang="en-US" sz="2000"/>
                  </a:p>
                </p:txBody>
              </p:sp>
              <p:sp>
                <p:nvSpPr>
                  <p:cNvPr id="581983" name="Rectangle 351"/>
                  <p:cNvSpPr>
                    <a:spLocks noChangeArrowheads="1"/>
                  </p:cNvSpPr>
                  <p:nvPr/>
                </p:nvSpPr>
                <p:spPr bwMode="auto">
                  <a:xfrm>
                    <a:off x="2498" y="2939"/>
                    <a:ext cx="99" cy="13"/>
                  </a:xfrm>
                  <a:prstGeom prst="rect">
                    <a:avLst/>
                  </a:prstGeom>
                  <a:solidFill>
                    <a:srgbClr val="D4D4D4"/>
                  </a:solidFill>
                  <a:ln w="9525">
                    <a:noFill/>
                    <a:miter lim="800000"/>
                    <a:headEnd/>
                    <a:tailEnd/>
                  </a:ln>
                </p:spPr>
                <p:txBody>
                  <a:bodyPr/>
                  <a:lstStyle/>
                  <a:p>
                    <a:endParaRPr lang="en-US" sz="2000"/>
                  </a:p>
                </p:txBody>
              </p:sp>
              <p:sp>
                <p:nvSpPr>
                  <p:cNvPr id="581984" name="Rectangle 352"/>
                  <p:cNvSpPr>
                    <a:spLocks noChangeArrowheads="1"/>
                  </p:cNvSpPr>
                  <p:nvPr/>
                </p:nvSpPr>
                <p:spPr bwMode="auto">
                  <a:xfrm>
                    <a:off x="2498" y="2939"/>
                    <a:ext cx="99" cy="12"/>
                  </a:xfrm>
                  <a:prstGeom prst="rect">
                    <a:avLst/>
                  </a:prstGeom>
                  <a:solidFill>
                    <a:srgbClr val="D4D4D4"/>
                  </a:solidFill>
                  <a:ln w="9525">
                    <a:noFill/>
                    <a:miter lim="800000"/>
                    <a:headEnd/>
                    <a:tailEnd/>
                  </a:ln>
                </p:spPr>
                <p:txBody>
                  <a:bodyPr/>
                  <a:lstStyle/>
                  <a:p>
                    <a:endParaRPr lang="en-US" sz="2000"/>
                  </a:p>
                </p:txBody>
              </p:sp>
              <p:sp>
                <p:nvSpPr>
                  <p:cNvPr id="581985" name="Rectangle 353"/>
                  <p:cNvSpPr>
                    <a:spLocks noChangeArrowheads="1"/>
                  </p:cNvSpPr>
                  <p:nvPr/>
                </p:nvSpPr>
                <p:spPr bwMode="auto">
                  <a:xfrm>
                    <a:off x="2498" y="2938"/>
                    <a:ext cx="99" cy="12"/>
                  </a:xfrm>
                  <a:prstGeom prst="rect">
                    <a:avLst/>
                  </a:prstGeom>
                  <a:solidFill>
                    <a:srgbClr val="D4D4D4"/>
                  </a:solidFill>
                  <a:ln w="9525">
                    <a:noFill/>
                    <a:miter lim="800000"/>
                    <a:headEnd/>
                    <a:tailEnd/>
                  </a:ln>
                </p:spPr>
                <p:txBody>
                  <a:bodyPr/>
                  <a:lstStyle/>
                  <a:p>
                    <a:endParaRPr lang="en-US" sz="2000"/>
                  </a:p>
                </p:txBody>
              </p:sp>
              <p:sp>
                <p:nvSpPr>
                  <p:cNvPr id="581986" name="Rectangle 354"/>
                  <p:cNvSpPr>
                    <a:spLocks noChangeArrowheads="1"/>
                  </p:cNvSpPr>
                  <p:nvPr/>
                </p:nvSpPr>
                <p:spPr bwMode="auto">
                  <a:xfrm>
                    <a:off x="2498" y="2938"/>
                    <a:ext cx="99" cy="11"/>
                  </a:xfrm>
                  <a:prstGeom prst="rect">
                    <a:avLst/>
                  </a:prstGeom>
                  <a:solidFill>
                    <a:srgbClr val="D4D4D4"/>
                  </a:solidFill>
                  <a:ln w="9525">
                    <a:noFill/>
                    <a:miter lim="800000"/>
                    <a:headEnd/>
                    <a:tailEnd/>
                  </a:ln>
                </p:spPr>
                <p:txBody>
                  <a:bodyPr/>
                  <a:lstStyle/>
                  <a:p>
                    <a:endParaRPr lang="en-US" sz="2000"/>
                  </a:p>
                </p:txBody>
              </p:sp>
              <p:sp>
                <p:nvSpPr>
                  <p:cNvPr id="581987" name="Rectangle 355"/>
                  <p:cNvSpPr>
                    <a:spLocks noChangeArrowheads="1"/>
                  </p:cNvSpPr>
                  <p:nvPr/>
                </p:nvSpPr>
                <p:spPr bwMode="auto">
                  <a:xfrm>
                    <a:off x="2498" y="2937"/>
                    <a:ext cx="99" cy="12"/>
                  </a:xfrm>
                  <a:prstGeom prst="rect">
                    <a:avLst/>
                  </a:prstGeom>
                  <a:solidFill>
                    <a:srgbClr val="D4D4D4"/>
                  </a:solidFill>
                  <a:ln w="9525">
                    <a:noFill/>
                    <a:miter lim="800000"/>
                    <a:headEnd/>
                    <a:tailEnd/>
                  </a:ln>
                </p:spPr>
                <p:txBody>
                  <a:bodyPr/>
                  <a:lstStyle/>
                  <a:p>
                    <a:endParaRPr lang="en-US" sz="2000"/>
                  </a:p>
                </p:txBody>
              </p:sp>
              <p:sp>
                <p:nvSpPr>
                  <p:cNvPr id="581988" name="Rectangle 356"/>
                  <p:cNvSpPr>
                    <a:spLocks noChangeArrowheads="1"/>
                  </p:cNvSpPr>
                  <p:nvPr/>
                </p:nvSpPr>
                <p:spPr bwMode="auto">
                  <a:xfrm>
                    <a:off x="2498" y="2936"/>
                    <a:ext cx="99" cy="11"/>
                  </a:xfrm>
                  <a:prstGeom prst="rect">
                    <a:avLst/>
                  </a:prstGeom>
                  <a:solidFill>
                    <a:srgbClr val="D4D4D4"/>
                  </a:solidFill>
                  <a:ln w="9525">
                    <a:noFill/>
                    <a:miter lim="800000"/>
                    <a:headEnd/>
                    <a:tailEnd/>
                  </a:ln>
                </p:spPr>
                <p:txBody>
                  <a:bodyPr/>
                  <a:lstStyle/>
                  <a:p>
                    <a:endParaRPr lang="en-US" sz="2000"/>
                  </a:p>
                </p:txBody>
              </p:sp>
              <p:sp>
                <p:nvSpPr>
                  <p:cNvPr id="581989" name="Rectangle 357"/>
                  <p:cNvSpPr>
                    <a:spLocks noChangeArrowheads="1"/>
                  </p:cNvSpPr>
                  <p:nvPr/>
                </p:nvSpPr>
                <p:spPr bwMode="auto">
                  <a:xfrm>
                    <a:off x="2498" y="2936"/>
                    <a:ext cx="99" cy="10"/>
                  </a:xfrm>
                  <a:prstGeom prst="rect">
                    <a:avLst/>
                  </a:prstGeom>
                  <a:solidFill>
                    <a:srgbClr val="D4D4D4"/>
                  </a:solidFill>
                  <a:ln w="9525">
                    <a:noFill/>
                    <a:miter lim="800000"/>
                    <a:headEnd/>
                    <a:tailEnd/>
                  </a:ln>
                </p:spPr>
                <p:txBody>
                  <a:bodyPr/>
                  <a:lstStyle/>
                  <a:p>
                    <a:endParaRPr lang="en-US" sz="2000"/>
                  </a:p>
                </p:txBody>
              </p:sp>
              <p:sp>
                <p:nvSpPr>
                  <p:cNvPr id="581990" name="Rectangle 358"/>
                  <p:cNvSpPr>
                    <a:spLocks noChangeArrowheads="1"/>
                  </p:cNvSpPr>
                  <p:nvPr/>
                </p:nvSpPr>
                <p:spPr bwMode="auto">
                  <a:xfrm>
                    <a:off x="2498" y="2935"/>
                    <a:ext cx="99" cy="10"/>
                  </a:xfrm>
                  <a:prstGeom prst="rect">
                    <a:avLst/>
                  </a:prstGeom>
                  <a:solidFill>
                    <a:srgbClr val="D4D4D4"/>
                  </a:solidFill>
                  <a:ln w="9525">
                    <a:noFill/>
                    <a:miter lim="800000"/>
                    <a:headEnd/>
                    <a:tailEnd/>
                  </a:ln>
                </p:spPr>
                <p:txBody>
                  <a:bodyPr/>
                  <a:lstStyle/>
                  <a:p>
                    <a:endParaRPr lang="en-US" sz="2000"/>
                  </a:p>
                </p:txBody>
              </p:sp>
              <p:sp>
                <p:nvSpPr>
                  <p:cNvPr id="581991" name="Rectangle 359"/>
                  <p:cNvSpPr>
                    <a:spLocks noChangeArrowheads="1"/>
                  </p:cNvSpPr>
                  <p:nvPr/>
                </p:nvSpPr>
                <p:spPr bwMode="auto">
                  <a:xfrm>
                    <a:off x="2498" y="2934"/>
                    <a:ext cx="99" cy="11"/>
                  </a:xfrm>
                  <a:prstGeom prst="rect">
                    <a:avLst/>
                  </a:prstGeom>
                  <a:solidFill>
                    <a:srgbClr val="D4D4D4"/>
                  </a:solidFill>
                  <a:ln w="9525">
                    <a:noFill/>
                    <a:miter lim="800000"/>
                    <a:headEnd/>
                    <a:tailEnd/>
                  </a:ln>
                </p:spPr>
                <p:txBody>
                  <a:bodyPr/>
                  <a:lstStyle/>
                  <a:p>
                    <a:endParaRPr lang="en-US" sz="2000"/>
                  </a:p>
                </p:txBody>
              </p:sp>
              <p:sp>
                <p:nvSpPr>
                  <p:cNvPr id="581992" name="Rectangle 360"/>
                  <p:cNvSpPr>
                    <a:spLocks noChangeArrowheads="1"/>
                  </p:cNvSpPr>
                  <p:nvPr/>
                </p:nvSpPr>
                <p:spPr bwMode="auto">
                  <a:xfrm>
                    <a:off x="2498" y="2934"/>
                    <a:ext cx="99" cy="10"/>
                  </a:xfrm>
                  <a:prstGeom prst="rect">
                    <a:avLst/>
                  </a:prstGeom>
                  <a:solidFill>
                    <a:srgbClr val="D4D4D4"/>
                  </a:solidFill>
                  <a:ln w="9525">
                    <a:noFill/>
                    <a:miter lim="800000"/>
                    <a:headEnd/>
                    <a:tailEnd/>
                  </a:ln>
                </p:spPr>
                <p:txBody>
                  <a:bodyPr/>
                  <a:lstStyle/>
                  <a:p>
                    <a:endParaRPr lang="en-US" sz="2000"/>
                  </a:p>
                </p:txBody>
              </p:sp>
              <p:sp>
                <p:nvSpPr>
                  <p:cNvPr id="581993" name="Rectangle 361"/>
                  <p:cNvSpPr>
                    <a:spLocks noChangeArrowheads="1"/>
                  </p:cNvSpPr>
                  <p:nvPr/>
                </p:nvSpPr>
                <p:spPr bwMode="auto">
                  <a:xfrm>
                    <a:off x="2498" y="2932"/>
                    <a:ext cx="99" cy="11"/>
                  </a:xfrm>
                  <a:prstGeom prst="rect">
                    <a:avLst/>
                  </a:prstGeom>
                  <a:solidFill>
                    <a:srgbClr val="D4D4D4"/>
                  </a:solidFill>
                  <a:ln w="9525">
                    <a:noFill/>
                    <a:miter lim="800000"/>
                    <a:headEnd/>
                    <a:tailEnd/>
                  </a:ln>
                </p:spPr>
                <p:txBody>
                  <a:bodyPr/>
                  <a:lstStyle/>
                  <a:p>
                    <a:endParaRPr lang="en-US" sz="2000"/>
                  </a:p>
                </p:txBody>
              </p:sp>
              <p:sp>
                <p:nvSpPr>
                  <p:cNvPr id="581994" name="Rectangle 362"/>
                  <p:cNvSpPr>
                    <a:spLocks noChangeArrowheads="1"/>
                  </p:cNvSpPr>
                  <p:nvPr/>
                </p:nvSpPr>
                <p:spPr bwMode="auto">
                  <a:xfrm>
                    <a:off x="2498" y="2932"/>
                    <a:ext cx="99" cy="10"/>
                  </a:xfrm>
                  <a:prstGeom prst="rect">
                    <a:avLst/>
                  </a:prstGeom>
                  <a:solidFill>
                    <a:srgbClr val="D4D4D4"/>
                  </a:solidFill>
                  <a:ln w="9525">
                    <a:noFill/>
                    <a:miter lim="800000"/>
                    <a:headEnd/>
                    <a:tailEnd/>
                  </a:ln>
                </p:spPr>
                <p:txBody>
                  <a:bodyPr/>
                  <a:lstStyle/>
                  <a:p>
                    <a:endParaRPr lang="en-US" sz="2000"/>
                  </a:p>
                </p:txBody>
              </p:sp>
              <p:sp>
                <p:nvSpPr>
                  <p:cNvPr id="581995" name="Rectangle 363"/>
                  <p:cNvSpPr>
                    <a:spLocks noChangeArrowheads="1"/>
                  </p:cNvSpPr>
                  <p:nvPr/>
                </p:nvSpPr>
                <p:spPr bwMode="auto">
                  <a:xfrm>
                    <a:off x="2498" y="2931"/>
                    <a:ext cx="99" cy="10"/>
                  </a:xfrm>
                  <a:prstGeom prst="rect">
                    <a:avLst/>
                  </a:prstGeom>
                  <a:solidFill>
                    <a:srgbClr val="D4D4D4"/>
                  </a:solidFill>
                  <a:ln w="9525">
                    <a:noFill/>
                    <a:miter lim="800000"/>
                    <a:headEnd/>
                    <a:tailEnd/>
                  </a:ln>
                </p:spPr>
                <p:txBody>
                  <a:bodyPr/>
                  <a:lstStyle/>
                  <a:p>
                    <a:endParaRPr lang="en-US" sz="2000"/>
                  </a:p>
                </p:txBody>
              </p:sp>
              <p:sp>
                <p:nvSpPr>
                  <p:cNvPr id="581996" name="Rectangle 364"/>
                  <p:cNvSpPr>
                    <a:spLocks noChangeArrowheads="1"/>
                  </p:cNvSpPr>
                  <p:nvPr/>
                </p:nvSpPr>
                <p:spPr bwMode="auto">
                  <a:xfrm>
                    <a:off x="2498" y="2930"/>
                    <a:ext cx="99" cy="10"/>
                  </a:xfrm>
                  <a:prstGeom prst="rect">
                    <a:avLst/>
                  </a:prstGeom>
                  <a:solidFill>
                    <a:srgbClr val="D4D4D4"/>
                  </a:solidFill>
                  <a:ln w="9525">
                    <a:noFill/>
                    <a:miter lim="800000"/>
                    <a:headEnd/>
                    <a:tailEnd/>
                  </a:ln>
                </p:spPr>
                <p:txBody>
                  <a:bodyPr/>
                  <a:lstStyle/>
                  <a:p>
                    <a:endParaRPr lang="en-US" sz="2000"/>
                  </a:p>
                </p:txBody>
              </p:sp>
              <p:sp>
                <p:nvSpPr>
                  <p:cNvPr id="581997" name="Rectangle 365"/>
                  <p:cNvSpPr>
                    <a:spLocks noChangeArrowheads="1"/>
                  </p:cNvSpPr>
                  <p:nvPr/>
                </p:nvSpPr>
                <p:spPr bwMode="auto">
                  <a:xfrm>
                    <a:off x="2498" y="2929"/>
                    <a:ext cx="99" cy="10"/>
                  </a:xfrm>
                  <a:prstGeom prst="rect">
                    <a:avLst/>
                  </a:prstGeom>
                  <a:solidFill>
                    <a:srgbClr val="D4D4D4"/>
                  </a:solidFill>
                  <a:ln w="9525">
                    <a:noFill/>
                    <a:miter lim="800000"/>
                    <a:headEnd/>
                    <a:tailEnd/>
                  </a:ln>
                </p:spPr>
                <p:txBody>
                  <a:bodyPr/>
                  <a:lstStyle/>
                  <a:p>
                    <a:endParaRPr lang="en-US" sz="2000"/>
                  </a:p>
                </p:txBody>
              </p:sp>
              <p:sp>
                <p:nvSpPr>
                  <p:cNvPr id="581998" name="Rectangle 366"/>
                  <p:cNvSpPr>
                    <a:spLocks noChangeArrowheads="1"/>
                  </p:cNvSpPr>
                  <p:nvPr/>
                </p:nvSpPr>
                <p:spPr bwMode="auto">
                  <a:xfrm>
                    <a:off x="2498" y="2929"/>
                    <a:ext cx="99" cy="9"/>
                  </a:xfrm>
                  <a:prstGeom prst="rect">
                    <a:avLst/>
                  </a:prstGeom>
                  <a:solidFill>
                    <a:srgbClr val="D4D4D4"/>
                  </a:solidFill>
                  <a:ln w="9525">
                    <a:noFill/>
                    <a:miter lim="800000"/>
                    <a:headEnd/>
                    <a:tailEnd/>
                  </a:ln>
                </p:spPr>
                <p:txBody>
                  <a:bodyPr/>
                  <a:lstStyle/>
                  <a:p>
                    <a:endParaRPr lang="en-US" sz="2000"/>
                  </a:p>
                </p:txBody>
              </p:sp>
              <p:sp>
                <p:nvSpPr>
                  <p:cNvPr id="581999" name="Rectangle 367"/>
                  <p:cNvSpPr>
                    <a:spLocks noChangeArrowheads="1"/>
                  </p:cNvSpPr>
                  <p:nvPr/>
                </p:nvSpPr>
                <p:spPr bwMode="auto">
                  <a:xfrm>
                    <a:off x="2498" y="2928"/>
                    <a:ext cx="99" cy="10"/>
                  </a:xfrm>
                  <a:prstGeom prst="rect">
                    <a:avLst/>
                  </a:prstGeom>
                  <a:solidFill>
                    <a:srgbClr val="D4D4D4"/>
                  </a:solidFill>
                  <a:ln w="9525">
                    <a:noFill/>
                    <a:miter lim="800000"/>
                    <a:headEnd/>
                    <a:tailEnd/>
                  </a:ln>
                </p:spPr>
                <p:txBody>
                  <a:bodyPr/>
                  <a:lstStyle/>
                  <a:p>
                    <a:endParaRPr lang="en-US" sz="2000"/>
                  </a:p>
                </p:txBody>
              </p:sp>
              <p:sp>
                <p:nvSpPr>
                  <p:cNvPr id="582000" name="Rectangle 368"/>
                  <p:cNvSpPr>
                    <a:spLocks noChangeArrowheads="1"/>
                  </p:cNvSpPr>
                  <p:nvPr/>
                </p:nvSpPr>
                <p:spPr bwMode="auto">
                  <a:xfrm>
                    <a:off x="2498" y="2928"/>
                    <a:ext cx="99" cy="9"/>
                  </a:xfrm>
                  <a:prstGeom prst="rect">
                    <a:avLst/>
                  </a:prstGeom>
                  <a:solidFill>
                    <a:srgbClr val="D4D4D4"/>
                  </a:solidFill>
                  <a:ln w="9525">
                    <a:noFill/>
                    <a:miter lim="800000"/>
                    <a:headEnd/>
                    <a:tailEnd/>
                  </a:ln>
                </p:spPr>
                <p:txBody>
                  <a:bodyPr/>
                  <a:lstStyle/>
                  <a:p>
                    <a:endParaRPr lang="en-US" sz="2000"/>
                  </a:p>
                </p:txBody>
              </p:sp>
              <p:sp>
                <p:nvSpPr>
                  <p:cNvPr id="582001" name="Rectangle 369"/>
                  <p:cNvSpPr>
                    <a:spLocks noChangeArrowheads="1"/>
                  </p:cNvSpPr>
                  <p:nvPr/>
                </p:nvSpPr>
                <p:spPr bwMode="auto">
                  <a:xfrm>
                    <a:off x="2498" y="2927"/>
                    <a:ext cx="99" cy="9"/>
                  </a:xfrm>
                  <a:prstGeom prst="rect">
                    <a:avLst/>
                  </a:prstGeom>
                  <a:solidFill>
                    <a:srgbClr val="D4D4D4"/>
                  </a:solidFill>
                  <a:ln w="9525">
                    <a:noFill/>
                    <a:miter lim="800000"/>
                    <a:headEnd/>
                    <a:tailEnd/>
                  </a:ln>
                </p:spPr>
                <p:txBody>
                  <a:bodyPr/>
                  <a:lstStyle/>
                  <a:p>
                    <a:endParaRPr lang="en-US" sz="2000"/>
                  </a:p>
                </p:txBody>
              </p:sp>
              <p:sp>
                <p:nvSpPr>
                  <p:cNvPr id="582002" name="Rectangle 370"/>
                  <p:cNvSpPr>
                    <a:spLocks noChangeArrowheads="1"/>
                  </p:cNvSpPr>
                  <p:nvPr/>
                </p:nvSpPr>
                <p:spPr bwMode="auto">
                  <a:xfrm>
                    <a:off x="2498" y="2926"/>
                    <a:ext cx="99" cy="9"/>
                  </a:xfrm>
                  <a:prstGeom prst="rect">
                    <a:avLst/>
                  </a:prstGeom>
                  <a:solidFill>
                    <a:srgbClr val="EEEEEE"/>
                  </a:solidFill>
                  <a:ln w="9525">
                    <a:noFill/>
                    <a:miter lim="800000"/>
                    <a:headEnd/>
                    <a:tailEnd/>
                  </a:ln>
                </p:spPr>
                <p:txBody>
                  <a:bodyPr/>
                  <a:lstStyle/>
                  <a:p>
                    <a:endParaRPr lang="en-US" sz="2000"/>
                  </a:p>
                </p:txBody>
              </p:sp>
              <p:sp>
                <p:nvSpPr>
                  <p:cNvPr id="582003" name="Rectangle 371"/>
                  <p:cNvSpPr>
                    <a:spLocks noChangeArrowheads="1"/>
                  </p:cNvSpPr>
                  <p:nvPr/>
                </p:nvSpPr>
                <p:spPr bwMode="auto">
                  <a:xfrm>
                    <a:off x="2498" y="2924"/>
                    <a:ext cx="99" cy="11"/>
                  </a:xfrm>
                  <a:prstGeom prst="rect">
                    <a:avLst/>
                  </a:prstGeom>
                  <a:solidFill>
                    <a:srgbClr val="EEEEEE"/>
                  </a:solidFill>
                  <a:ln w="9525">
                    <a:noFill/>
                    <a:miter lim="800000"/>
                    <a:headEnd/>
                    <a:tailEnd/>
                  </a:ln>
                </p:spPr>
                <p:txBody>
                  <a:bodyPr/>
                  <a:lstStyle/>
                  <a:p>
                    <a:endParaRPr lang="en-US" sz="2000"/>
                  </a:p>
                </p:txBody>
              </p:sp>
              <p:sp>
                <p:nvSpPr>
                  <p:cNvPr id="582004" name="Rectangle 372"/>
                  <p:cNvSpPr>
                    <a:spLocks noChangeArrowheads="1"/>
                  </p:cNvSpPr>
                  <p:nvPr/>
                </p:nvSpPr>
                <p:spPr bwMode="auto">
                  <a:xfrm>
                    <a:off x="2498" y="2923"/>
                    <a:ext cx="99" cy="11"/>
                  </a:xfrm>
                  <a:prstGeom prst="rect">
                    <a:avLst/>
                  </a:prstGeom>
                  <a:solidFill>
                    <a:srgbClr val="EEEEEE"/>
                  </a:solidFill>
                  <a:ln w="9525">
                    <a:noFill/>
                    <a:miter lim="800000"/>
                    <a:headEnd/>
                    <a:tailEnd/>
                  </a:ln>
                </p:spPr>
                <p:txBody>
                  <a:bodyPr/>
                  <a:lstStyle/>
                  <a:p>
                    <a:endParaRPr lang="en-US" sz="2000"/>
                  </a:p>
                </p:txBody>
              </p:sp>
              <p:sp>
                <p:nvSpPr>
                  <p:cNvPr id="582005" name="Rectangle 373"/>
                  <p:cNvSpPr>
                    <a:spLocks noChangeArrowheads="1"/>
                  </p:cNvSpPr>
                  <p:nvPr/>
                </p:nvSpPr>
                <p:spPr bwMode="auto">
                  <a:xfrm>
                    <a:off x="2498" y="2923"/>
                    <a:ext cx="99" cy="11"/>
                  </a:xfrm>
                  <a:prstGeom prst="rect">
                    <a:avLst/>
                  </a:prstGeom>
                  <a:solidFill>
                    <a:srgbClr val="EEEEEE"/>
                  </a:solidFill>
                  <a:ln w="9525">
                    <a:noFill/>
                    <a:miter lim="800000"/>
                    <a:headEnd/>
                    <a:tailEnd/>
                  </a:ln>
                </p:spPr>
                <p:txBody>
                  <a:bodyPr/>
                  <a:lstStyle/>
                  <a:p>
                    <a:endParaRPr lang="en-US" sz="2000"/>
                  </a:p>
                </p:txBody>
              </p:sp>
              <p:sp>
                <p:nvSpPr>
                  <p:cNvPr id="582006" name="Rectangle 374"/>
                  <p:cNvSpPr>
                    <a:spLocks noChangeArrowheads="1"/>
                  </p:cNvSpPr>
                  <p:nvPr/>
                </p:nvSpPr>
                <p:spPr bwMode="auto">
                  <a:xfrm>
                    <a:off x="2498" y="2922"/>
                    <a:ext cx="99" cy="10"/>
                  </a:xfrm>
                  <a:prstGeom prst="rect">
                    <a:avLst/>
                  </a:prstGeom>
                  <a:solidFill>
                    <a:srgbClr val="EEEEEE"/>
                  </a:solidFill>
                  <a:ln w="9525">
                    <a:noFill/>
                    <a:miter lim="800000"/>
                    <a:headEnd/>
                    <a:tailEnd/>
                  </a:ln>
                </p:spPr>
                <p:txBody>
                  <a:bodyPr/>
                  <a:lstStyle/>
                  <a:p>
                    <a:endParaRPr lang="en-US" sz="2000"/>
                  </a:p>
                </p:txBody>
              </p:sp>
              <p:sp>
                <p:nvSpPr>
                  <p:cNvPr id="582007" name="Rectangle 375"/>
                  <p:cNvSpPr>
                    <a:spLocks noChangeArrowheads="1"/>
                  </p:cNvSpPr>
                  <p:nvPr/>
                </p:nvSpPr>
                <p:spPr bwMode="auto">
                  <a:xfrm>
                    <a:off x="2498" y="2922"/>
                    <a:ext cx="99" cy="9"/>
                  </a:xfrm>
                  <a:prstGeom prst="rect">
                    <a:avLst/>
                  </a:prstGeom>
                  <a:solidFill>
                    <a:srgbClr val="EEEEEE"/>
                  </a:solidFill>
                  <a:ln w="9525">
                    <a:noFill/>
                    <a:miter lim="800000"/>
                    <a:headEnd/>
                    <a:tailEnd/>
                  </a:ln>
                </p:spPr>
                <p:txBody>
                  <a:bodyPr/>
                  <a:lstStyle/>
                  <a:p>
                    <a:endParaRPr lang="en-US" sz="2000"/>
                  </a:p>
                </p:txBody>
              </p:sp>
              <p:sp>
                <p:nvSpPr>
                  <p:cNvPr id="582008" name="Rectangle 376"/>
                  <p:cNvSpPr>
                    <a:spLocks noChangeArrowheads="1"/>
                  </p:cNvSpPr>
                  <p:nvPr/>
                </p:nvSpPr>
                <p:spPr bwMode="auto">
                  <a:xfrm>
                    <a:off x="2498" y="2921"/>
                    <a:ext cx="99" cy="9"/>
                  </a:xfrm>
                  <a:prstGeom prst="rect">
                    <a:avLst/>
                  </a:prstGeom>
                  <a:solidFill>
                    <a:srgbClr val="EEEEEE"/>
                  </a:solidFill>
                  <a:ln w="9525">
                    <a:noFill/>
                    <a:miter lim="800000"/>
                    <a:headEnd/>
                    <a:tailEnd/>
                  </a:ln>
                </p:spPr>
                <p:txBody>
                  <a:bodyPr/>
                  <a:lstStyle/>
                  <a:p>
                    <a:endParaRPr lang="en-US" sz="2000"/>
                  </a:p>
                </p:txBody>
              </p:sp>
              <p:sp>
                <p:nvSpPr>
                  <p:cNvPr id="582009" name="Rectangle 377"/>
                  <p:cNvSpPr>
                    <a:spLocks noChangeArrowheads="1"/>
                  </p:cNvSpPr>
                  <p:nvPr/>
                </p:nvSpPr>
                <p:spPr bwMode="auto">
                  <a:xfrm>
                    <a:off x="2498" y="2920"/>
                    <a:ext cx="99" cy="9"/>
                  </a:xfrm>
                  <a:prstGeom prst="rect">
                    <a:avLst/>
                  </a:prstGeom>
                  <a:solidFill>
                    <a:srgbClr val="EEEEEE"/>
                  </a:solidFill>
                  <a:ln w="9525">
                    <a:noFill/>
                    <a:miter lim="800000"/>
                    <a:headEnd/>
                    <a:tailEnd/>
                  </a:ln>
                </p:spPr>
                <p:txBody>
                  <a:bodyPr/>
                  <a:lstStyle/>
                  <a:p>
                    <a:endParaRPr lang="en-US" sz="2000"/>
                  </a:p>
                </p:txBody>
              </p:sp>
              <p:sp>
                <p:nvSpPr>
                  <p:cNvPr id="582010" name="Rectangle 378"/>
                  <p:cNvSpPr>
                    <a:spLocks noChangeArrowheads="1"/>
                  </p:cNvSpPr>
                  <p:nvPr/>
                </p:nvSpPr>
                <p:spPr bwMode="auto">
                  <a:xfrm>
                    <a:off x="2498" y="2919"/>
                    <a:ext cx="99" cy="10"/>
                  </a:xfrm>
                  <a:prstGeom prst="rect">
                    <a:avLst/>
                  </a:prstGeom>
                  <a:solidFill>
                    <a:srgbClr val="FFFFFF"/>
                  </a:solidFill>
                  <a:ln w="9525">
                    <a:noFill/>
                    <a:miter lim="800000"/>
                    <a:headEnd/>
                    <a:tailEnd/>
                  </a:ln>
                </p:spPr>
                <p:txBody>
                  <a:bodyPr/>
                  <a:lstStyle/>
                  <a:p>
                    <a:endParaRPr lang="en-US" sz="2000"/>
                  </a:p>
                </p:txBody>
              </p:sp>
              <p:sp>
                <p:nvSpPr>
                  <p:cNvPr id="582011" name="Rectangle 379"/>
                  <p:cNvSpPr>
                    <a:spLocks noChangeArrowheads="1"/>
                  </p:cNvSpPr>
                  <p:nvPr/>
                </p:nvSpPr>
                <p:spPr bwMode="auto">
                  <a:xfrm>
                    <a:off x="2498" y="2918"/>
                    <a:ext cx="99" cy="10"/>
                  </a:xfrm>
                  <a:prstGeom prst="rect">
                    <a:avLst/>
                  </a:prstGeom>
                  <a:solidFill>
                    <a:srgbClr val="FFFFFF"/>
                  </a:solidFill>
                  <a:ln w="9525">
                    <a:noFill/>
                    <a:miter lim="800000"/>
                    <a:headEnd/>
                    <a:tailEnd/>
                  </a:ln>
                </p:spPr>
                <p:txBody>
                  <a:bodyPr/>
                  <a:lstStyle/>
                  <a:p>
                    <a:endParaRPr lang="en-US" sz="2000"/>
                  </a:p>
                </p:txBody>
              </p:sp>
              <p:sp>
                <p:nvSpPr>
                  <p:cNvPr id="582012" name="Rectangle 380"/>
                  <p:cNvSpPr>
                    <a:spLocks noChangeArrowheads="1"/>
                  </p:cNvSpPr>
                  <p:nvPr/>
                </p:nvSpPr>
                <p:spPr bwMode="auto">
                  <a:xfrm>
                    <a:off x="2498" y="2917"/>
                    <a:ext cx="99" cy="11"/>
                  </a:xfrm>
                  <a:prstGeom prst="rect">
                    <a:avLst/>
                  </a:prstGeom>
                  <a:solidFill>
                    <a:srgbClr val="FFFFFF"/>
                  </a:solidFill>
                  <a:ln w="9525">
                    <a:noFill/>
                    <a:miter lim="800000"/>
                    <a:headEnd/>
                    <a:tailEnd/>
                  </a:ln>
                </p:spPr>
                <p:txBody>
                  <a:bodyPr/>
                  <a:lstStyle/>
                  <a:p>
                    <a:endParaRPr lang="en-US" sz="2000"/>
                  </a:p>
                </p:txBody>
              </p:sp>
              <p:sp>
                <p:nvSpPr>
                  <p:cNvPr id="582013" name="Rectangle 381"/>
                  <p:cNvSpPr>
                    <a:spLocks noChangeArrowheads="1"/>
                  </p:cNvSpPr>
                  <p:nvPr/>
                </p:nvSpPr>
                <p:spPr bwMode="auto">
                  <a:xfrm>
                    <a:off x="2498" y="2917"/>
                    <a:ext cx="99" cy="10"/>
                  </a:xfrm>
                  <a:prstGeom prst="rect">
                    <a:avLst/>
                  </a:prstGeom>
                  <a:solidFill>
                    <a:srgbClr val="FFFFFF"/>
                  </a:solidFill>
                  <a:ln w="9525">
                    <a:noFill/>
                    <a:miter lim="800000"/>
                    <a:headEnd/>
                    <a:tailEnd/>
                  </a:ln>
                </p:spPr>
                <p:txBody>
                  <a:bodyPr/>
                  <a:lstStyle/>
                  <a:p>
                    <a:endParaRPr lang="en-US" sz="2000"/>
                  </a:p>
                </p:txBody>
              </p:sp>
              <p:sp>
                <p:nvSpPr>
                  <p:cNvPr id="582014" name="Freeform 382"/>
                  <p:cNvSpPr>
                    <a:spLocks/>
                  </p:cNvSpPr>
                  <p:nvPr/>
                </p:nvSpPr>
                <p:spPr bwMode="auto">
                  <a:xfrm>
                    <a:off x="2598" y="2793"/>
                    <a:ext cx="402" cy="55"/>
                  </a:xfrm>
                  <a:custGeom>
                    <a:avLst/>
                    <a:gdLst/>
                    <a:ahLst/>
                    <a:cxnLst>
                      <a:cxn ang="0">
                        <a:pos x="402" y="55"/>
                      </a:cxn>
                      <a:cxn ang="0">
                        <a:pos x="0" y="21"/>
                      </a:cxn>
                      <a:cxn ang="0">
                        <a:pos x="0" y="0"/>
                      </a:cxn>
                      <a:cxn ang="0">
                        <a:pos x="402" y="34"/>
                      </a:cxn>
                      <a:cxn ang="0">
                        <a:pos x="402" y="55"/>
                      </a:cxn>
                    </a:cxnLst>
                    <a:rect l="0" t="0" r="r" b="b"/>
                    <a:pathLst>
                      <a:path w="402" h="55">
                        <a:moveTo>
                          <a:pt x="402" y="55"/>
                        </a:moveTo>
                        <a:lnTo>
                          <a:pt x="0" y="21"/>
                        </a:lnTo>
                        <a:lnTo>
                          <a:pt x="0" y="0"/>
                        </a:lnTo>
                        <a:lnTo>
                          <a:pt x="402" y="34"/>
                        </a:lnTo>
                        <a:lnTo>
                          <a:pt x="402" y="55"/>
                        </a:lnTo>
                        <a:close/>
                      </a:path>
                    </a:pathLst>
                  </a:custGeom>
                  <a:solidFill>
                    <a:srgbClr val="6E6E6E"/>
                  </a:solidFill>
                  <a:ln w="9525">
                    <a:noFill/>
                    <a:round/>
                    <a:headEnd/>
                    <a:tailEnd/>
                  </a:ln>
                </p:spPr>
                <p:txBody>
                  <a:bodyPr/>
                  <a:lstStyle/>
                  <a:p>
                    <a:endParaRPr lang="en-US" sz="2000"/>
                  </a:p>
                </p:txBody>
              </p:sp>
              <p:sp>
                <p:nvSpPr>
                  <p:cNvPr id="582015" name="Freeform 383"/>
                  <p:cNvSpPr>
                    <a:spLocks/>
                  </p:cNvSpPr>
                  <p:nvPr/>
                </p:nvSpPr>
                <p:spPr bwMode="auto">
                  <a:xfrm>
                    <a:off x="2598" y="2794"/>
                    <a:ext cx="402" cy="55"/>
                  </a:xfrm>
                  <a:custGeom>
                    <a:avLst/>
                    <a:gdLst/>
                    <a:ahLst/>
                    <a:cxnLst>
                      <a:cxn ang="0">
                        <a:pos x="402" y="55"/>
                      </a:cxn>
                      <a:cxn ang="0">
                        <a:pos x="0" y="20"/>
                      </a:cxn>
                      <a:cxn ang="0">
                        <a:pos x="0" y="0"/>
                      </a:cxn>
                      <a:cxn ang="0">
                        <a:pos x="402" y="34"/>
                      </a:cxn>
                      <a:cxn ang="0">
                        <a:pos x="402" y="55"/>
                      </a:cxn>
                    </a:cxnLst>
                    <a:rect l="0" t="0" r="r" b="b"/>
                    <a:pathLst>
                      <a:path w="402" h="55">
                        <a:moveTo>
                          <a:pt x="402" y="55"/>
                        </a:moveTo>
                        <a:lnTo>
                          <a:pt x="0" y="20"/>
                        </a:lnTo>
                        <a:lnTo>
                          <a:pt x="0" y="0"/>
                        </a:lnTo>
                        <a:lnTo>
                          <a:pt x="402" y="34"/>
                        </a:lnTo>
                        <a:lnTo>
                          <a:pt x="402" y="55"/>
                        </a:lnTo>
                        <a:close/>
                      </a:path>
                    </a:pathLst>
                  </a:custGeom>
                  <a:solidFill>
                    <a:srgbClr val="6E6E6E"/>
                  </a:solidFill>
                  <a:ln w="9525">
                    <a:noFill/>
                    <a:round/>
                    <a:headEnd/>
                    <a:tailEnd/>
                  </a:ln>
                </p:spPr>
                <p:txBody>
                  <a:bodyPr/>
                  <a:lstStyle/>
                  <a:p>
                    <a:endParaRPr lang="en-US" sz="2000"/>
                  </a:p>
                </p:txBody>
              </p:sp>
              <p:sp>
                <p:nvSpPr>
                  <p:cNvPr id="582016" name="Freeform 384"/>
                  <p:cNvSpPr>
                    <a:spLocks/>
                  </p:cNvSpPr>
                  <p:nvPr/>
                </p:nvSpPr>
                <p:spPr bwMode="auto">
                  <a:xfrm>
                    <a:off x="2598" y="2794"/>
                    <a:ext cx="402" cy="55"/>
                  </a:xfrm>
                  <a:custGeom>
                    <a:avLst/>
                    <a:gdLst/>
                    <a:ahLst/>
                    <a:cxnLst>
                      <a:cxn ang="0">
                        <a:pos x="402" y="55"/>
                      </a:cxn>
                      <a:cxn ang="0">
                        <a:pos x="0" y="20"/>
                      </a:cxn>
                      <a:cxn ang="0">
                        <a:pos x="0" y="0"/>
                      </a:cxn>
                      <a:cxn ang="0">
                        <a:pos x="402" y="35"/>
                      </a:cxn>
                      <a:cxn ang="0">
                        <a:pos x="402" y="55"/>
                      </a:cxn>
                    </a:cxnLst>
                    <a:rect l="0" t="0" r="r" b="b"/>
                    <a:pathLst>
                      <a:path w="402" h="55">
                        <a:moveTo>
                          <a:pt x="402" y="55"/>
                        </a:moveTo>
                        <a:lnTo>
                          <a:pt x="0" y="20"/>
                        </a:lnTo>
                        <a:lnTo>
                          <a:pt x="0" y="0"/>
                        </a:lnTo>
                        <a:lnTo>
                          <a:pt x="402" y="35"/>
                        </a:lnTo>
                        <a:lnTo>
                          <a:pt x="402" y="55"/>
                        </a:lnTo>
                        <a:close/>
                      </a:path>
                    </a:pathLst>
                  </a:custGeom>
                  <a:solidFill>
                    <a:srgbClr val="6E6E6E"/>
                  </a:solidFill>
                  <a:ln w="9525">
                    <a:noFill/>
                    <a:round/>
                    <a:headEnd/>
                    <a:tailEnd/>
                  </a:ln>
                </p:spPr>
                <p:txBody>
                  <a:bodyPr/>
                  <a:lstStyle/>
                  <a:p>
                    <a:endParaRPr lang="en-US" sz="2000"/>
                  </a:p>
                </p:txBody>
              </p:sp>
              <p:sp>
                <p:nvSpPr>
                  <p:cNvPr id="582017" name="Freeform 385"/>
                  <p:cNvSpPr>
                    <a:spLocks/>
                  </p:cNvSpPr>
                  <p:nvPr/>
                </p:nvSpPr>
                <p:spPr bwMode="auto">
                  <a:xfrm>
                    <a:off x="2598" y="2795"/>
                    <a:ext cx="402" cy="54"/>
                  </a:xfrm>
                  <a:custGeom>
                    <a:avLst/>
                    <a:gdLst/>
                    <a:ahLst/>
                    <a:cxnLst>
                      <a:cxn ang="0">
                        <a:pos x="402" y="54"/>
                      </a:cxn>
                      <a:cxn ang="0">
                        <a:pos x="0" y="20"/>
                      </a:cxn>
                      <a:cxn ang="0">
                        <a:pos x="0" y="0"/>
                      </a:cxn>
                      <a:cxn ang="0">
                        <a:pos x="402" y="34"/>
                      </a:cxn>
                      <a:cxn ang="0">
                        <a:pos x="402" y="54"/>
                      </a:cxn>
                    </a:cxnLst>
                    <a:rect l="0" t="0" r="r" b="b"/>
                    <a:pathLst>
                      <a:path w="402" h="54">
                        <a:moveTo>
                          <a:pt x="402" y="54"/>
                        </a:moveTo>
                        <a:lnTo>
                          <a:pt x="0" y="20"/>
                        </a:lnTo>
                        <a:lnTo>
                          <a:pt x="0" y="0"/>
                        </a:lnTo>
                        <a:lnTo>
                          <a:pt x="402" y="34"/>
                        </a:lnTo>
                        <a:lnTo>
                          <a:pt x="402" y="54"/>
                        </a:lnTo>
                        <a:close/>
                      </a:path>
                    </a:pathLst>
                  </a:custGeom>
                  <a:solidFill>
                    <a:srgbClr val="6E6E6E"/>
                  </a:solidFill>
                  <a:ln w="9525">
                    <a:noFill/>
                    <a:round/>
                    <a:headEnd/>
                    <a:tailEnd/>
                  </a:ln>
                </p:spPr>
                <p:txBody>
                  <a:bodyPr/>
                  <a:lstStyle/>
                  <a:p>
                    <a:endParaRPr lang="en-US" sz="2000"/>
                  </a:p>
                </p:txBody>
              </p:sp>
              <p:sp>
                <p:nvSpPr>
                  <p:cNvPr id="582018" name="Freeform 386"/>
                  <p:cNvSpPr>
                    <a:spLocks/>
                  </p:cNvSpPr>
                  <p:nvPr/>
                </p:nvSpPr>
                <p:spPr bwMode="auto">
                  <a:xfrm>
                    <a:off x="2598" y="2796"/>
                    <a:ext cx="402" cy="54"/>
                  </a:xfrm>
                  <a:custGeom>
                    <a:avLst/>
                    <a:gdLst/>
                    <a:ahLst/>
                    <a:cxnLst>
                      <a:cxn ang="0">
                        <a:pos x="402" y="54"/>
                      </a:cxn>
                      <a:cxn ang="0">
                        <a:pos x="0" y="20"/>
                      </a:cxn>
                      <a:cxn ang="0">
                        <a:pos x="0" y="0"/>
                      </a:cxn>
                      <a:cxn ang="0">
                        <a:pos x="402" y="33"/>
                      </a:cxn>
                      <a:cxn ang="0">
                        <a:pos x="402" y="54"/>
                      </a:cxn>
                    </a:cxnLst>
                    <a:rect l="0" t="0" r="r" b="b"/>
                    <a:pathLst>
                      <a:path w="402" h="54">
                        <a:moveTo>
                          <a:pt x="402" y="54"/>
                        </a:moveTo>
                        <a:lnTo>
                          <a:pt x="0" y="20"/>
                        </a:lnTo>
                        <a:lnTo>
                          <a:pt x="0" y="0"/>
                        </a:lnTo>
                        <a:lnTo>
                          <a:pt x="402" y="33"/>
                        </a:lnTo>
                        <a:lnTo>
                          <a:pt x="402" y="54"/>
                        </a:lnTo>
                        <a:close/>
                      </a:path>
                    </a:pathLst>
                  </a:custGeom>
                  <a:solidFill>
                    <a:srgbClr val="6E6E6E"/>
                  </a:solidFill>
                  <a:ln w="9525">
                    <a:noFill/>
                    <a:round/>
                    <a:headEnd/>
                    <a:tailEnd/>
                  </a:ln>
                </p:spPr>
                <p:txBody>
                  <a:bodyPr/>
                  <a:lstStyle/>
                  <a:p>
                    <a:endParaRPr lang="en-US" sz="2000"/>
                  </a:p>
                </p:txBody>
              </p:sp>
              <p:sp>
                <p:nvSpPr>
                  <p:cNvPr id="582019" name="Freeform 387"/>
                  <p:cNvSpPr>
                    <a:spLocks/>
                  </p:cNvSpPr>
                  <p:nvPr/>
                </p:nvSpPr>
                <p:spPr bwMode="auto">
                  <a:xfrm>
                    <a:off x="2598" y="2796"/>
                    <a:ext cx="402" cy="54"/>
                  </a:xfrm>
                  <a:custGeom>
                    <a:avLst/>
                    <a:gdLst/>
                    <a:ahLst/>
                    <a:cxnLst>
                      <a:cxn ang="0">
                        <a:pos x="402" y="54"/>
                      </a:cxn>
                      <a:cxn ang="0">
                        <a:pos x="0" y="21"/>
                      </a:cxn>
                      <a:cxn ang="0">
                        <a:pos x="0" y="0"/>
                      </a:cxn>
                      <a:cxn ang="0">
                        <a:pos x="402" y="35"/>
                      </a:cxn>
                      <a:cxn ang="0">
                        <a:pos x="402" y="54"/>
                      </a:cxn>
                    </a:cxnLst>
                    <a:rect l="0" t="0" r="r" b="b"/>
                    <a:pathLst>
                      <a:path w="402" h="54">
                        <a:moveTo>
                          <a:pt x="402" y="54"/>
                        </a:moveTo>
                        <a:lnTo>
                          <a:pt x="0" y="21"/>
                        </a:lnTo>
                        <a:lnTo>
                          <a:pt x="0" y="0"/>
                        </a:lnTo>
                        <a:lnTo>
                          <a:pt x="402" y="35"/>
                        </a:lnTo>
                        <a:lnTo>
                          <a:pt x="402" y="54"/>
                        </a:lnTo>
                        <a:close/>
                      </a:path>
                    </a:pathLst>
                  </a:custGeom>
                  <a:solidFill>
                    <a:srgbClr val="6E6E6E"/>
                  </a:solidFill>
                  <a:ln w="9525">
                    <a:noFill/>
                    <a:round/>
                    <a:headEnd/>
                    <a:tailEnd/>
                  </a:ln>
                </p:spPr>
                <p:txBody>
                  <a:bodyPr/>
                  <a:lstStyle/>
                  <a:p>
                    <a:endParaRPr lang="en-US" sz="2000"/>
                  </a:p>
                </p:txBody>
              </p:sp>
              <p:sp>
                <p:nvSpPr>
                  <p:cNvPr id="582020" name="Freeform 388"/>
                  <p:cNvSpPr>
                    <a:spLocks/>
                  </p:cNvSpPr>
                  <p:nvPr/>
                </p:nvSpPr>
                <p:spPr bwMode="auto">
                  <a:xfrm>
                    <a:off x="2598" y="2797"/>
                    <a:ext cx="402" cy="54"/>
                  </a:xfrm>
                  <a:custGeom>
                    <a:avLst/>
                    <a:gdLst/>
                    <a:ahLst/>
                    <a:cxnLst>
                      <a:cxn ang="0">
                        <a:pos x="402" y="54"/>
                      </a:cxn>
                      <a:cxn ang="0">
                        <a:pos x="0" y="21"/>
                      </a:cxn>
                      <a:cxn ang="0">
                        <a:pos x="0" y="0"/>
                      </a:cxn>
                      <a:cxn ang="0">
                        <a:pos x="402" y="34"/>
                      </a:cxn>
                      <a:cxn ang="0">
                        <a:pos x="402" y="54"/>
                      </a:cxn>
                    </a:cxnLst>
                    <a:rect l="0" t="0" r="r" b="b"/>
                    <a:pathLst>
                      <a:path w="402" h="54">
                        <a:moveTo>
                          <a:pt x="402" y="54"/>
                        </a:moveTo>
                        <a:lnTo>
                          <a:pt x="0" y="21"/>
                        </a:lnTo>
                        <a:lnTo>
                          <a:pt x="0" y="0"/>
                        </a:lnTo>
                        <a:lnTo>
                          <a:pt x="402" y="34"/>
                        </a:lnTo>
                        <a:lnTo>
                          <a:pt x="402" y="54"/>
                        </a:lnTo>
                        <a:close/>
                      </a:path>
                    </a:pathLst>
                  </a:custGeom>
                  <a:solidFill>
                    <a:srgbClr val="6E6E6E"/>
                  </a:solidFill>
                  <a:ln w="9525">
                    <a:noFill/>
                    <a:round/>
                    <a:headEnd/>
                    <a:tailEnd/>
                  </a:ln>
                </p:spPr>
                <p:txBody>
                  <a:bodyPr/>
                  <a:lstStyle/>
                  <a:p>
                    <a:endParaRPr lang="en-US" sz="2000"/>
                  </a:p>
                </p:txBody>
              </p:sp>
              <p:sp>
                <p:nvSpPr>
                  <p:cNvPr id="582021" name="Freeform 389"/>
                  <p:cNvSpPr>
                    <a:spLocks/>
                  </p:cNvSpPr>
                  <p:nvPr/>
                </p:nvSpPr>
                <p:spPr bwMode="auto">
                  <a:xfrm>
                    <a:off x="2598" y="2797"/>
                    <a:ext cx="402" cy="55"/>
                  </a:xfrm>
                  <a:custGeom>
                    <a:avLst/>
                    <a:gdLst/>
                    <a:ahLst/>
                    <a:cxnLst>
                      <a:cxn ang="0">
                        <a:pos x="402" y="55"/>
                      </a:cxn>
                      <a:cxn ang="0">
                        <a:pos x="0" y="22"/>
                      </a:cxn>
                      <a:cxn ang="0">
                        <a:pos x="0" y="0"/>
                      </a:cxn>
                      <a:cxn ang="0">
                        <a:pos x="402" y="35"/>
                      </a:cxn>
                      <a:cxn ang="0">
                        <a:pos x="402" y="55"/>
                      </a:cxn>
                    </a:cxnLst>
                    <a:rect l="0" t="0" r="r" b="b"/>
                    <a:pathLst>
                      <a:path w="402" h="55">
                        <a:moveTo>
                          <a:pt x="402" y="55"/>
                        </a:moveTo>
                        <a:lnTo>
                          <a:pt x="0" y="22"/>
                        </a:lnTo>
                        <a:lnTo>
                          <a:pt x="0" y="0"/>
                        </a:lnTo>
                        <a:lnTo>
                          <a:pt x="402" y="35"/>
                        </a:lnTo>
                        <a:lnTo>
                          <a:pt x="402" y="55"/>
                        </a:lnTo>
                        <a:close/>
                      </a:path>
                    </a:pathLst>
                  </a:custGeom>
                  <a:solidFill>
                    <a:srgbClr val="6E6E6E"/>
                  </a:solidFill>
                  <a:ln w="9525">
                    <a:noFill/>
                    <a:round/>
                    <a:headEnd/>
                    <a:tailEnd/>
                  </a:ln>
                </p:spPr>
                <p:txBody>
                  <a:bodyPr/>
                  <a:lstStyle/>
                  <a:p>
                    <a:endParaRPr lang="en-US" sz="2000"/>
                  </a:p>
                </p:txBody>
              </p:sp>
              <p:sp>
                <p:nvSpPr>
                  <p:cNvPr id="582022" name="Freeform 390"/>
                  <p:cNvSpPr>
                    <a:spLocks/>
                  </p:cNvSpPr>
                  <p:nvPr/>
                </p:nvSpPr>
                <p:spPr bwMode="auto">
                  <a:xfrm>
                    <a:off x="2598" y="2798"/>
                    <a:ext cx="402" cy="55"/>
                  </a:xfrm>
                  <a:custGeom>
                    <a:avLst/>
                    <a:gdLst/>
                    <a:ahLst/>
                    <a:cxnLst>
                      <a:cxn ang="0">
                        <a:pos x="402" y="55"/>
                      </a:cxn>
                      <a:cxn ang="0">
                        <a:pos x="0" y="21"/>
                      </a:cxn>
                      <a:cxn ang="0">
                        <a:pos x="0" y="0"/>
                      </a:cxn>
                      <a:cxn ang="0">
                        <a:pos x="402" y="34"/>
                      </a:cxn>
                      <a:cxn ang="0">
                        <a:pos x="402" y="55"/>
                      </a:cxn>
                    </a:cxnLst>
                    <a:rect l="0" t="0" r="r" b="b"/>
                    <a:pathLst>
                      <a:path w="402" h="55">
                        <a:moveTo>
                          <a:pt x="402" y="55"/>
                        </a:moveTo>
                        <a:lnTo>
                          <a:pt x="0" y="21"/>
                        </a:lnTo>
                        <a:lnTo>
                          <a:pt x="0" y="0"/>
                        </a:lnTo>
                        <a:lnTo>
                          <a:pt x="402" y="34"/>
                        </a:lnTo>
                        <a:lnTo>
                          <a:pt x="402" y="55"/>
                        </a:lnTo>
                        <a:close/>
                      </a:path>
                    </a:pathLst>
                  </a:custGeom>
                  <a:solidFill>
                    <a:srgbClr val="6E6E6E"/>
                  </a:solidFill>
                  <a:ln w="9525">
                    <a:noFill/>
                    <a:round/>
                    <a:headEnd/>
                    <a:tailEnd/>
                  </a:ln>
                </p:spPr>
                <p:txBody>
                  <a:bodyPr/>
                  <a:lstStyle/>
                  <a:p>
                    <a:endParaRPr lang="en-US" sz="2000"/>
                  </a:p>
                </p:txBody>
              </p:sp>
              <p:sp>
                <p:nvSpPr>
                  <p:cNvPr id="582023" name="Freeform 391"/>
                  <p:cNvSpPr>
                    <a:spLocks/>
                  </p:cNvSpPr>
                  <p:nvPr/>
                </p:nvSpPr>
                <p:spPr bwMode="auto">
                  <a:xfrm>
                    <a:off x="2598" y="2799"/>
                    <a:ext cx="402" cy="54"/>
                  </a:xfrm>
                  <a:custGeom>
                    <a:avLst/>
                    <a:gdLst/>
                    <a:ahLst/>
                    <a:cxnLst>
                      <a:cxn ang="0">
                        <a:pos x="402" y="54"/>
                      </a:cxn>
                      <a:cxn ang="0">
                        <a:pos x="0" y="20"/>
                      </a:cxn>
                      <a:cxn ang="0">
                        <a:pos x="0" y="0"/>
                      </a:cxn>
                      <a:cxn ang="0">
                        <a:pos x="402" y="33"/>
                      </a:cxn>
                      <a:cxn ang="0">
                        <a:pos x="402" y="54"/>
                      </a:cxn>
                    </a:cxnLst>
                    <a:rect l="0" t="0" r="r" b="b"/>
                    <a:pathLst>
                      <a:path w="402" h="54">
                        <a:moveTo>
                          <a:pt x="402" y="54"/>
                        </a:moveTo>
                        <a:lnTo>
                          <a:pt x="0" y="20"/>
                        </a:lnTo>
                        <a:lnTo>
                          <a:pt x="0" y="0"/>
                        </a:lnTo>
                        <a:lnTo>
                          <a:pt x="402" y="33"/>
                        </a:lnTo>
                        <a:lnTo>
                          <a:pt x="402" y="54"/>
                        </a:lnTo>
                        <a:close/>
                      </a:path>
                    </a:pathLst>
                  </a:custGeom>
                  <a:solidFill>
                    <a:srgbClr val="6E6E6E"/>
                  </a:solidFill>
                  <a:ln w="9525">
                    <a:noFill/>
                    <a:round/>
                    <a:headEnd/>
                    <a:tailEnd/>
                  </a:ln>
                </p:spPr>
                <p:txBody>
                  <a:bodyPr/>
                  <a:lstStyle/>
                  <a:p>
                    <a:endParaRPr lang="en-US" sz="2000"/>
                  </a:p>
                </p:txBody>
              </p:sp>
              <p:sp>
                <p:nvSpPr>
                  <p:cNvPr id="582024" name="Freeform 392"/>
                  <p:cNvSpPr>
                    <a:spLocks/>
                  </p:cNvSpPr>
                  <p:nvPr/>
                </p:nvSpPr>
                <p:spPr bwMode="auto">
                  <a:xfrm>
                    <a:off x="2598" y="2800"/>
                    <a:ext cx="402" cy="54"/>
                  </a:xfrm>
                  <a:custGeom>
                    <a:avLst/>
                    <a:gdLst/>
                    <a:ahLst/>
                    <a:cxnLst>
                      <a:cxn ang="0">
                        <a:pos x="402" y="54"/>
                      </a:cxn>
                      <a:cxn ang="0">
                        <a:pos x="0" y="20"/>
                      </a:cxn>
                      <a:cxn ang="0">
                        <a:pos x="0" y="0"/>
                      </a:cxn>
                      <a:cxn ang="0">
                        <a:pos x="402" y="33"/>
                      </a:cxn>
                      <a:cxn ang="0">
                        <a:pos x="402" y="54"/>
                      </a:cxn>
                    </a:cxnLst>
                    <a:rect l="0" t="0" r="r" b="b"/>
                    <a:pathLst>
                      <a:path w="402" h="54">
                        <a:moveTo>
                          <a:pt x="402" y="54"/>
                        </a:moveTo>
                        <a:lnTo>
                          <a:pt x="0" y="20"/>
                        </a:lnTo>
                        <a:lnTo>
                          <a:pt x="0" y="0"/>
                        </a:lnTo>
                        <a:lnTo>
                          <a:pt x="402" y="33"/>
                        </a:lnTo>
                        <a:lnTo>
                          <a:pt x="402" y="54"/>
                        </a:lnTo>
                        <a:close/>
                      </a:path>
                    </a:pathLst>
                  </a:custGeom>
                  <a:solidFill>
                    <a:srgbClr val="6E6E6E"/>
                  </a:solidFill>
                  <a:ln w="9525">
                    <a:noFill/>
                    <a:round/>
                    <a:headEnd/>
                    <a:tailEnd/>
                  </a:ln>
                </p:spPr>
                <p:txBody>
                  <a:bodyPr/>
                  <a:lstStyle/>
                  <a:p>
                    <a:endParaRPr lang="en-US" sz="2000"/>
                  </a:p>
                </p:txBody>
              </p:sp>
              <p:sp>
                <p:nvSpPr>
                  <p:cNvPr id="582025" name="Freeform 393"/>
                  <p:cNvSpPr>
                    <a:spLocks/>
                  </p:cNvSpPr>
                  <p:nvPr/>
                </p:nvSpPr>
                <p:spPr bwMode="auto">
                  <a:xfrm>
                    <a:off x="2598" y="2800"/>
                    <a:ext cx="402" cy="54"/>
                  </a:xfrm>
                  <a:custGeom>
                    <a:avLst/>
                    <a:gdLst/>
                    <a:ahLst/>
                    <a:cxnLst>
                      <a:cxn ang="0">
                        <a:pos x="402" y="54"/>
                      </a:cxn>
                      <a:cxn ang="0">
                        <a:pos x="0" y="20"/>
                      </a:cxn>
                      <a:cxn ang="0">
                        <a:pos x="0" y="0"/>
                      </a:cxn>
                      <a:cxn ang="0">
                        <a:pos x="402" y="34"/>
                      </a:cxn>
                      <a:cxn ang="0">
                        <a:pos x="402" y="54"/>
                      </a:cxn>
                    </a:cxnLst>
                    <a:rect l="0" t="0" r="r" b="b"/>
                    <a:pathLst>
                      <a:path w="402" h="54">
                        <a:moveTo>
                          <a:pt x="402" y="54"/>
                        </a:moveTo>
                        <a:lnTo>
                          <a:pt x="0" y="20"/>
                        </a:lnTo>
                        <a:lnTo>
                          <a:pt x="0" y="0"/>
                        </a:lnTo>
                        <a:lnTo>
                          <a:pt x="402" y="34"/>
                        </a:lnTo>
                        <a:lnTo>
                          <a:pt x="402" y="54"/>
                        </a:lnTo>
                        <a:close/>
                      </a:path>
                    </a:pathLst>
                  </a:custGeom>
                  <a:solidFill>
                    <a:srgbClr val="6E6E6E"/>
                  </a:solidFill>
                  <a:ln w="9525">
                    <a:noFill/>
                    <a:round/>
                    <a:headEnd/>
                    <a:tailEnd/>
                  </a:ln>
                </p:spPr>
                <p:txBody>
                  <a:bodyPr/>
                  <a:lstStyle/>
                  <a:p>
                    <a:endParaRPr lang="en-US" sz="2000"/>
                  </a:p>
                </p:txBody>
              </p:sp>
              <p:sp>
                <p:nvSpPr>
                  <p:cNvPr id="582026" name="Freeform 394"/>
                  <p:cNvSpPr>
                    <a:spLocks/>
                  </p:cNvSpPr>
                  <p:nvPr/>
                </p:nvSpPr>
                <p:spPr bwMode="auto">
                  <a:xfrm>
                    <a:off x="2598" y="2801"/>
                    <a:ext cx="402" cy="53"/>
                  </a:xfrm>
                  <a:custGeom>
                    <a:avLst/>
                    <a:gdLst/>
                    <a:ahLst/>
                    <a:cxnLst>
                      <a:cxn ang="0">
                        <a:pos x="402" y="53"/>
                      </a:cxn>
                      <a:cxn ang="0">
                        <a:pos x="0" y="19"/>
                      </a:cxn>
                      <a:cxn ang="0">
                        <a:pos x="0" y="0"/>
                      </a:cxn>
                      <a:cxn ang="0">
                        <a:pos x="402" y="33"/>
                      </a:cxn>
                      <a:cxn ang="0">
                        <a:pos x="402" y="53"/>
                      </a:cxn>
                    </a:cxnLst>
                    <a:rect l="0" t="0" r="r" b="b"/>
                    <a:pathLst>
                      <a:path w="402" h="53">
                        <a:moveTo>
                          <a:pt x="402" y="53"/>
                        </a:moveTo>
                        <a:lnTo>
                          <a:pt x="0" y="19"/>
                        </a:lnTo>
                        <a:lnTo>
                          <a:pt x="0" y="0"/>
                        </a:lnTo>
                        <a:lnTo>
                          <a:pt x="402" y="33"/>
                        </a:lnTo>
                        <a:lnTo>
                          <a:pt x="402" y="53"/>
                        </a:lnTo>
                        <a:close/>
                      </a:path>
                    </a:pathLst>
                  </a:custGeom>
                  <a:solidFill>
                    <a:srgbClr val="6E6E6E"/>
                  </a:solidFill>
                  <a:ln w="9525">
                    <a:noFill/>
                    <a:round/>
                    <a:headEnd/>
                    <a:tailEnd/>
                  </a:ln>
                </p:spPr>
                <p:txBody>
                  <a:bodyPr/>
                  <a:lstStyle/>
                  <a:p>
                    <a:endParaRPr lang="en-US" sz="2000"/>
                  </a:p>
                </p:txBody>
              </p:sp>
              <p:sp>
                <p:nvSpPr>
                  <p:cNvPr id="582027" name="Freeform 395"/>
                  <p:cNvSpPr>
                    <a:spLocks/>
                  </p:cNvSpPr>
                  <p:nvPr/>
                </p:nvSpPr>
                <p:spPr bwMode="auto">
                  <a:xfrm>
                    <a:off x="2598" y="2801"/>
                    <a:ext cx="402" cy="54"/>
                  </a:xfrm>
                  <a:custGeom>
                    <a:avLst/>
                    <a:gdLst/>
                    <a:ahLst/>
                    <a:cxnLst>
                      <a:cxn ang="0">
                        <a:pos x="402" y="54"/>
                      </a:cxn>
                      <a:cxn ang="0">
                        <a:pos x="0" y="19"/>
                      </a:cxn>
                      <a:cxn ang="0">
                        <a:pos x="0" y="0"/>
                      </a:cxn>
                      <a:cxn ang="0">
                        <a:pos x="402" y="34"/>
                      </a:cxn>
                      <a:cxn ang="0">
                        <a:pos x="402" y="54"/>
                      </a:cxn>
                    </a:cxnLst>
                    <a:rect l="0" t="0" r="r" b="b"/>
                    <a:pathLst>
                      <a:path w="402" h="54">
                        <a:moveTo>
                          <a:pt x="402" y="54"/>
                        </a:moveTo>
                        <a:lnTo>
                          <a:pt x="0" y="19"/>
                        </a:lnTo>
                        <a:lnTo>
                          <a:pt x="0" y="0"/>
                        </a:lnTo>
                        <a:lnTo>
                          <a:pt x="402" y="34"/>
                        </a:lnTo>
                        <a:lnTo>
                          <a:pt x="402" y="54"/>
                        </a:lnTo>
                        <a:close/>
                      </a:path>
                    </a:pathLst>
                  </a:custGeom>
                  <a:solidFill>
                    <a:srgbClr val="797979"/>
                  </a:solidFill>
                  <a:ln w="9525">
                    <a:noFill/>
                    <a:round/>
                    <a:headEnd/>
                    <a:tailEnd/>
                  </a:ln>
                </p:spPr>
                <p:txBody>
                  <a:bodyPr/>
                  <a:lstStyle/>
                  <a:p>
                    <a:endParaRPr lang="en-US" sz="2000"/>
                  </a:p>
                </p:txBody>
              </p:sp>
              <p:sp>
                <p:nvSpPr>
                  <p:cNvPr id="582028" name="Freeform 396"/>
                  <p:cNvSpPr>
                    <a:spLocks/>
                  </p:cNvSpPr>
                  <p:nvPr/>
                </p:nvSpPr>
                <p:spPr bwMode="auto">
                  <a:xfrm>
                    <a:off x="2598" y="2801"/>
                    <a:ext cx="402" cy="54"/>
                  </a:xfrm>
                  <a:custGeom>
                    <a:avLst/>
                    <a:gdLst/>
                    <a:ahLst/>
                    <a:cxnLst>
                      <a:cxn ang="0">
                        <a:pos x="402" y="54"/>
                      </a:cxn>
                      <a:cxn ang="0">
                        <a:pos x="0" y="20"/>
                      </a:cxn>
                      <a:cxn ang="0">
                        <a:pos x="0" y="0"/>
                      </a:cxn>
                      <a:cxn ang="0">
                        <a:pos x="402" y="34"/>
                      </a:cxn>
                      <a:cxn ang="0">
                        <a:pos x="402" y="54"/>
                      </a:cxn>
                    </a:cxnLst>
                    <a:rect l="0" t="0" r="r" b="b"/>
                    <a:pathLst>
                      <a:path w="402" h="54">
                        <a:moveTo>
                          <a:pt x="402" y="54"/>
                        </a:moveTo>
                        <a:lnTo>
                          <a:pt x="0" y="20"/>
                        </a:lnTo>
                        <a:lnTo>
                          <a:pt x="0" y="0"/>
                        </a:lnTo>
                        <a:lnTo>
                          <a:pt x="402" y="34"/>
                        </a:lnTo>
                        <a:lnTo>
                          <a:pt x="402" y="54"/>
                        </a:lnTo>
                        <a:close/>
                      </a:path>
                    </a:pathLst>
                  </a:custGeom>
                  <a:solidFill>
                    <a:srgbClr val="797979"/>
                  </a:solidFill>
                  <a:ln w="9525">
                    <a:noFill/>
                    <a:round/>
                    <a:headEnd/>
                    <a:tailEnd/>
                  </a:ln>
                </p:spPr>
                <p:txBody>
                  <a:bodyPr/>
                  <a:lstStyle/>
                  <a:p>
                    <a:endParaRPr lang="en-US" sz="2000"/>
                  </a:p>
                </p:txBody>
              </p:sp>
              <p:sp>
                <p:nvSpPr>
                  <p:cNvPr id="582029" name="Freeform 397"/>
                  <p:cNvSpPr>
                    <a:spLocks/>
                  </p:cNvSpPr>
                  <p:nvPr/>
                </p:nvSpPr>
                <p:spPr bwMode="auto">
                  <a:xfrm>
                    <a:off x="2598" y="2801"/>
                    <a:ext cx="402" cy="54"/>
                  </a:xfrm>
                  <a:custGeom>
                    <a:avLst/>
                    <a:gdLst/>
                    <a:ahLst/>
                    <a:cxnLst>
                      <a:cxn ang="0">
                        <a:pos x="402" y="54"/>
                      </a:cxn>
                      <a:cxn ang="0">
                        <a:pos x="0" y="20"/>
                      </a:cxn>
                      <a:cxn ang="0">
                        <a:pos x="0" y="0"/>
                      </a:cxn>
                      <a:cxn ang="0">
                        <a:pos x="402" y="35"/>
                      </a:cxn>
                      <a:cxn ang="0">
                        <a:pos x="402" y="54"/>
                      </a:cxn>
                    </a:cxnLst>
                    <a:rect l="0" t="0" r="r" b="b"/>
                    <a:pathLst>
                      <a:path w="402" h="54">
                        <a:moveTo>
                          <a:pt x="402" y="54"/>
                        </a:moveTo>
                        <a:lnTo>
                          <a:pt x="0" y="20"/>
                        </a:lnTo>
                        <a:lnTo>
                          <a:pt x="0" y="0"/>
                        </a:lnTo>
                        <a:lnTo>
                          <a:pt x="402" y="35"/>
                        </a:lnTo>
                        <a:lnTo>
                          <a:pt x="402" y="54"/>
                        </a:lnTo>
                        <a:close/>
                      </a:path>
                    </a:pathLst>
                  </a:custGeom>
                  <a:solidFill>
                    <a:srgbClr val="797979"/>
                  </a:solidFill>
                  <a:ln w="9525">
                    <a:noFill/>
                    <a:round/>
                    <a:headEnd/>
                    <a:tailEnd/>
                  </a:ln>
                </p:spPr>
                <p:txBody>
                  <a:bodyPr/>
                  <a:lstStyle/>
                  <a:p>
                    <a:endParaRPr lang="en-US" sz="2000"/>
                  </a:p>
                </p:txBody>
              </p:sp>
              <p:sp>
                <p:nvSpPr>
                  <p:cNvPr id="582030" name="Freeform 398"/>
                  <p:cNvSpPr>
                    <a:spLocks/>
                  </p:cNvSpPr>
                  <p:nvPr/>
                </p:nvSpPr>
                <p:spPr bwMode="auto">
                  <a:xfrm>
                    <a:off x="2598" y="2802"/>
                    <a:ext cx="402" cy="54"/>
                  </a:xfrm>
                  <a:custGeom>
                    <a:avLst/>
                    <a:gdLst/>
                    <a:ahLst/>
                    <a:cxnLst>
                      <a:cxn ang="0">
                        <a:pos x="402" y="54"/>
                      </a:cxn>
                      <a:cxn ang="0">
                        <a:pos x="0" y="20"/>
                      </a:cxn>
                      <a:cxn ang="0">
                        <a:pos x="0" y="0"/>
                      </a:cxn>
                      <a:cxn ang="0">
                        <a:pos x="402" y="35"/>
                      </a:cxn>
                      <a:cxn ang="0">
                        <a:pos x="402" y="54"/>
                      </a:cxn>
                    </a:cxnLst>
                    <a:rect l="0" t="0" r="r" b="b"/>
                    <a:pathLst>
                      <a:path w="402" h="54">
                        <a:moveTo>
                          <a:pt x="402" y="54"/>
                        </a:moveTo>
                        <a:lnTo>
                          <a:pt x="0" y="20"/>
                        </a:lnTo>
                        <a:lnTo>
                          <a:pt x="0" y="0"/>
                        </a:lnTo>
                        <a:lnTo>
                          <a:pt x="402" y="35"/>
                        </a:lnTo>
                        <a:lnTo>
                          <a:pt x="402" y="54"/>
                        </a:lnTo>
                        <a:close/>
                      </a:path>
                    </a:pathLst>
                  </a:custGeom>
                  <a:solidFill>
                    <a:srgbClr val="797979"/>
                  </a:solidFill>
                  <a:ln w="9525">
                    <a:noFill/>
                    <a:round/>
                    <a:headEnd/>
                    <a:tailEnd/>
                  </a:ln>
                </p:spPr>
                <p:txBody>
                  <a:bodyPr/>
                  <a:lstStyle/>
                  <a:p>
                    <a:endParaRPr lang="en-US" sz="2000"/>
                  </a:p>
                </p:txBody>
              </p:sp>
              <p:sp>
                <p:nvSpPr>
                  <p:cNvPr id="582031" name="Freeform 399"/>
                  <p:cNvSpPr>
                    <a:spLocks/>
                  </p:cNvSpPr>
                  <p:nvPr/>
                </p:nvSpPr>
                <p:spPr bwMode="auto">
                  <a:xfrm>
                    <a:off x="2598" y="2803"/>
                    <a:ext cx="402" cy="53"/>
                  </a:xfrm>
                  <a:custGeom>
                    <a:avLst/>
                    <a:gdLst/>
                    <a:ahLst/>
                    <a:cxnLst>
                      <a:cxn ang="0">
                        <a:pos x="402" y="53"/>
                      </a:cxn>
                      <a:cxn ang="0">
                        <a:pos x="0" y="19"/>
                      </a:cxn>
                      <a:cxn ang="0">
                        <a:pos x="0" y="0"/>
                      </a:cxn>
                      <a:cxn ang="0">
                        <a:pos x="402" y="34"/>
                      </a:cxn>
                      <a:cxn ang="0">
                        <a:pos x="402" y="53"/>
                      </a:cxn>
                    </a:cxnLst>
                    <a:rect l="0" t="0" r="r" b="b"/>
                    <a:pathLst>
                      <a:path w="402" h="53">
                        <a:moveTo>
                          <a:pt x="402" y="53"/>
                        </a:moveTo>
                        <a:lnTo>
                          <a:pt x="0" y="19"/>
                        </a:lnTo>
                        <a:lnTo>
                          <a:pt x="0" y="0"/>
                        </a:lnTo>
                        <a:lnTo>
                          <a:pt x="402" y="34"/>
                        </a:lnTo>
                        <a:lnTo>
                          <a:pt x="402" y="53"/>
                        </a:lnTo>
                        <a:close/>
                      </a:path>
                    </a:pathLst>
                  </a:custGeom>
                  <a:solidFill>
                    <a:srgbClr val="797979"/>
                  </a:solidFill>
                  <a:ln w="9525">
                    <a:noFill/>
                    <a:round/>
                    <a:headEnd/>
                    <a:tailEnd/>
                  </a:ln>
                </p:spPr>
                <p:txBody>
                  <a:bodyPr/>
                  <a:lstStyle/>
                  <a:p>
                    <a:endParaRPr lang="en-US" sz="2000"/>
                  </a:p>
                </p:txBody>
              </p:sp>
              <p:sp>
                <p:nvSpPr>
                  <p:cNvPr id="582032" name="Freeform 400"/>
                  <p:cNvSpPr>
                    <a:spLocks/>
                  </p:cNvSpPr>
                  <p:nvPr/>
                </p:nvSpPr>
                <p:spPr bwMode="auto">
                  <a:xfrm>
                    <a:off x="2598" y="2804"/>
                    <a:ext cx="402" cy="52"/>
                  </a:xfrm>
                  <a:custGeom>
                    <a:avLst/>
                    <a:gdLst/>
                    <a:ahLst/>
                    <a:cxnLst>
                      <a:cxn ang="0">
                        <a:pos x="402" y="52"/>
                      </a:cxn>
                      <a:cxn ang="0">
                        <a:pos x="0" y="19"/>
                      </a:cxn>
                      <a:cxn ang="0">
                        <a:pos x="0" y="0"/>
                      </a:cxn>
                      <a:cxn ang="0">
                        <a:pos x="402" y="34"/>
                      </a:cxn>
                      <a:cxn ang="0">
                        <a:pos x="402" y="52"/>
                      </a:cxn>
                    </a:cxnLst>
                    <a:rect l="0" t="0" r="r" b="b"/>
                    <a:pathLst>
                      <a:path w="402" h="52">
                        <a:moveTo>
                          <a:pt x="402" y="52"/>
                        </a:moveTo>
                        <a:lnTo>
                          <a:pt x="0" y="19"/>
                        </a:lnTo>
                        <a:lnTo>
                          <a:pt x="0" y="0"/>
                        </a:lnTo>
                        <a:lnTo>
                          <a:pt x="402" y="34"/>
                        </a:lnTo>
                        <a:lnTo>
                          <a:pt x="402" y="52"/>
                        </a:lnTo>
                        <a:close/>
                      </a:path>
                    </a:pathLst>
                  </a:custGeom>
                  <a:solidFill>
                    <a:srgbClr val="797979"/>
                  </a:solidFill>
                  <a:ln w="9525">
                    <a:noFill/>
                    <a:round/>
                    <a:headEnd/>
                    <a:tailEnd/>
                  </a:ln>
                </p:spPr>
                <p:txBody>
                  <a:bodyPr/>
                  <a:lstStyle/>
                  <a:p>
                    <a:endParaRPr lang="en-US" sz="2000"/>
                  </a:p>
                </p:txBody>
              </p:sp>
              <p:sp>
                <p:nvSpPr>
                  <p:cNvPr id="582033" name="Freeform 401"/>
                  <p:cNvSpPr>
                    <a:spLocks/>
                  </p:cNvSpPr>
                  <p:nvPr/>
                </p:nvSpPr>
                <p:spPr bwMode="auto">
                  <a:xfrm>
                    <a:off x="2598" y="2805"/>
                    <a:ext cx="402" cy="52"/>
                  </a:xfrm>
                  <a:custGeom>
                    <a:avLst/>
                    <a:gdLst/>
                    <a:ahLst/>
                    <a:cxnLst>
                      <a:cxn ang="0">
                        <a:pos x="402" y="52"/>
                      </a:cxn>
                      <a:cxn ang="0">
                        <a:pos x="0" y="18"/>
                      </a:cxn>
                      <a:cxn ang="0">
                        <a:pos x="0" y="0"/>
                      </a:cxn>
                      <a:cxn ang="0">
                        <a:pos x="402" y="33"/>
                      </a:cxn>
                      <a:cxn ang="0">
                        <a:pos x="402" y="52"/>
                      </a:cxn>
                    </a:cxnLst>
                    <a:rect l="0" t="0" r="r" b="b"/>
                    <a:pathLst>
                      <a:path w="402" h="52">
                        <a:moveTo>
                          <a:pt x="402" y="52"/>
                        </a:moveTo>
                        <a:lnTo>
                          <a:pt x="0" y="18"/>
                        </a:lnTo>
                        <a:lnTo>
                          <a:pt x="0" y="0"/>
                        </a:lnTo>
                        <a:lnTo>
                          <a:pt x="402" y="33"/>
                        </a:lnTo>
                        <a:lnTo>
                          <a:pt x="402" y="52"/>
                        </a:lnTo>
                        <a:close/>
                      </a:path>
                    </a:pathLst>
                  </a:custGeom>
                  <a:solidFill>
                    <a:srgbClr val="797979"/>
                  </a:solidFill>
                  <a:ln w="9525">
                    <a:noFill/>
                    <a:round/>
                    <a:headEnd/>
                    <a:tailEnd/>
                  </a:ln>
                </p:spPr>
                <p:txBody>
                  <a:bodyPr/>
                  <a:lstStyle/>
                  <a:p>
                    <a:endParaRPr lang="en-US" sz="2000"/>
                  </a:p>
                </p:txBody>
              </p:sp>
              <p:sp>
                <p:nvSpPr>
                  <p:cNvPr id="582034" name="Freeform 402"/>
                  <p:cNvSpPr>
                    <a:spLocks/>
                  </p:cNvSpPr>
                  <p:nvPr/>
                </p:nvSpPr>
                <p:spPr bwMode="auto">
                  <a:xfrm>
                    <a:off x="2598" y="2805"/>
                    <a:ext cx="402" cy="53"/>
                  </a:xfrm>
                  <a:custGeom>
                    <a:avLst/>
                    <a:gdLst/>
                    <a:ahLst/>
                    <a:cxnLst>
                      <a:cxn ang="0">
                        <a:pos x="402" y="53"/>
                      </a:cxn>
                      <a:cxn ang="0">
                        <a:pos x="0" y="20"/>
                      </a:cxn>
                      <a:cxn ang="0">
                        <a:pos x="0" y="0"/>
                      </a:cxn>
                      <a:cxn ang="0">
                        <a:pos x="402" y="34"/>
                      </a:cxn>
                      <a:cxn ang="0">
                        <a:pos x="402" y="53"/>
                      </a:cxn>
                    </a:cxnLst>
                    <a:rect l="0" t="0" r="r" b="b"/>
                    <a:pathLst>
                      <a:path w="402" h="53">
                        <a:moveTo>
                          <a:pt x="402" y="53"/>
                        </a:moveTo>
                        <a:lnTo>
                          <a:pt x="0" y="20"/>
                        </a:lnTo>
                        <a:lnTo>
                          <a:pt x="0" y="0"/>
                        </a:lnTo>
                        <a:lnTo>
                          <a:pt x="402" y="34"/>
                        </a:lnTo>
                        <a:lnTo>
                          <a:pt x="402" y="53"/>
                        </a:lnTo>
                        <a:close/>
                      </a:path>
                    </a:pathLst>
                  </a:custGeom>
                  <a:solidFill>
                    <a:srgbClr val="797979"/>
                  </a:solidFill>
                  <a:ln w="9525">
                    <a:noFill/>
                    <a:round/>
                    <a:headEnd/>
                    <a:tailEnd/>
                  </a:ln>
                </p:spPr>
                <p:txBody>
                  <a:bodyPr/>
                  <a:lstStyle/>
                  <a:p>
                    <a:endParaRPr lang="en-US" sz="2000"/>
                  </a:p>
                </p:txBody>
              </p:sp>
              <p:sp>
                <p:nvSpPr>
                  <p:cNvPr id="582035" name="Freeform 403"/>
                  <p:cNvSpPr>
                    <a:spLocks/>
                  </p:cNvSpPr>
                  <p:nvPr/>
                </p:nvSpPr>
                <p:spPr bwMode="auto">
                  <a:xfrm>
                    <a:off x="2598" y="2805"/>
                    <a:ext cx="402" cy="53"/>
                  </a:xfrm>
                  <a:custGeom>
                    <a:avLst/>
                    <a:gdLst/>
                    <a:ahLst/>
                    <a:cxnLst>
                      <a:cxn ang="0">
                        <a:pos x="402" y="53"/>
                      </a:cxn>
                      <a:cxn ang="0">
                        <a:pos x="0" y="20"/>
                      </a:cxn>
                      <a:cxn ang="0">
                        <a:pos x="0" y="0"/>
                      </a:cxn>
                      <a:cxn ang="0">
                        <a:pos x="402" y="34"/>
                      </a:cxn>
                      <a:cxn ang="0">
                        <a:pos x="402" y="53"/>
                      </a:cxn>
                    </a:cxnLst>
                    <a:rect l="0" t="0" r="r" b="b"/>
                    <a:pathLst>
                      <a:path w="402" h="53">
                        <a:moveTo>
                          <a:pt x="402" y="53"/>
                        </a:moveTo>
                        <a:lnTo>
                          <a:pt x="0" y="20"/>
                        </a:lnTo>
                        <a:lnTo>
                          <a:pt x="0" y="0"/>
                        </a:lnTo>
                        <a:lnTo>
                          <a:pt x="402" y="34"/>
                        </a:lnTo>
                        <a:lnTo>
                          <a:pt x="402" y="53"/>
                        </a:lnTo>
                        <a:close/>
                      </a:path>
                    </a:pathLst>
                  </a:custGeom>
                  <a:solidFill>
                    <a:srgbClr val="797979"/>
                  </a:solidFill>
                  <a:ln w="9525">
                    <a:noFill/>
                    <a:round/>
                    <a:headEnd/>
                    <a:tailEnd/>
                  </a:ln>
                </p:spPr>
                <p:txBody>
                  <a:bodyPr/>
                  <a:lstStyle/>
                  <a:p>
                    <a:endParaRPr lang="en-US" sz="2000"/>
                  </a:p>
                </p:txBody>
              </p:sp>
              <p:sp>
                <p:nvSpPr>
                  <p:cNvPr id="582036" name="Freeform 404"/>
                  <p:cNvSpPr>
                    <a:spLocks/>
                  </p:cNvSpPr>
                  <p:nvPr/>
                </p:nvSpPr>
                <p:spPr bwMode="auto">
                  <a:xfrm>
                    <a:off x="2598" y="2807"/>
                    <a:ext cx="402" cy="52"/>
                  </a:xfrm>
                  <a:custGeom>
                    <a:avLst/>
                    <a:gdLst/>
                    <a:ahLst/>
                    <a:cxnLst>
                      <a:cxn ang="0">
                        <a:pos x="402" y="52"/>
                      </a:cxn>
                      <a:cxn ang="0">
                        <a:pos x="0" y="18"/>
                      </a:cxn>
                      <a:cxn ang="0">
                        <a:pos x="0" y="0"/>
                      </a:cxn>
                      <a:cxn ang="0">
                        <a:pos x="402" y="32"/>
                      </a:cxn>
                      <a:cxn ang="0">
                        <a:pos x="402" y="52"/>
                      </a:cxn>
                    </a:cxnLst>
                    <a:rect l="0" t="0" r="r" b="b"/>
                    <a:pathLst>
                      <a:path w="402" h="52">
                        <a:moveTo>
                          <a:pt x="402" y="52"/>
                        </a:moveTo>
                        <a:lnTo>
                          <a:pt x="0" y="18"/>
                        </a:lnTo>
                        <a:lnTo>
                          <a:pt x="0" y="0"/>
                        </a:lnTo>
                        <a:lnTo>
                          <a:pt x="402" y="32"/>
                        </a:lnTo>
                        <a:lnTo>
                          <a:pt x="402" y="52"/>
                        </a:lnTo>
                        <a:close/>
                      </a:path>
                    </a:pathLst>
                  </a:custGeom>
                  <a:solidFill>
                    <a:srgbClr val="797979"/>
                  </a:solidFill>
                  <a:ln w="9525">
                    <a:noFill/>
                    <a:round/>
                    <a:headEnd/>
                    <a:tailEnd/>
                  </a:ln>
                </p:spPr>
                <p:txBody>
                  <a:bodyPr/>
                  <a:lstStyle/>
                  <a:p>
                    <a:endParaRPr lang="en-US" sz="2000"/>
                  </a:p>
                </p:txBody>
              </p:sp>
              <p:sp>
                <p:nvSpPr>
                  <p:cNvPr id="582037" name="Freeform 405"/>
                  <p:cNvSpPr>
                    <a:spLocks/>
                  </p:cNvSpPr>
                  <p:nvPr/>
                </p:nvSpPr>
                <p:spPr bwMode="auto">
                  <a:xfrm>
                    <a:off x="2598" y="2807"/>
                    <a:ext cx="402" cy="52"/>
                  </a:xfrm>
                  <a:custGeom>
                    <a:avLst/>
                    <a:gdLst/>
                    <a:ahLst/>
                    <a:cxnLst>
                      <a:cxn ang="0">
                        <a:pos x="402" y="52"/>
                      </a:cxn>
                      <a:cxn ang="0">
                        <a:pos x="0" y="19"/>
                      </a:cxn>
                      <a:cxn ang="0">
                        <a:pos x="0" y="0"/>
                      </a:cxn>
                      <a:cxn ang="0">
                        <a:pos x="402" y="33"/>
                      </a:cxn>
                      <a:cxn ang="0">
                        <a:pos x="402" y="52"/>
                      </a:cxn>
                    </a:cxnLst>
                    <a:rect l="0" t="0" r="r" b="b"/>
                    <a:pathLst>
                      <a:path w="402" h="52">
                        <a:moveTo>
                          <a:pt x="402" y="52"/>
                        </a:moveTo>
                        <a:lnTo>
                          <a:pt x="0" y="19"/>
                        </a:lnTo>
                        <a:lnTo>
                          <a:pt x="0" y="0"/>
                        </a:lnTo>
                        <a:lnTo>
                          <a:pt x="402" y="33"/>
                        </a:lnTo>
                        <a:lnTo>
                          <a:pt x="402" y="52"/>
                        </a:lnTo>
                        <a:close/>
                      </a:path>
                    </a:pathLst>
                  </a:custGeom>
                  <a:solidFill>
                    <a:srgbClr val="797979"/>
                  </a:solidFill>
                  <a:ln w="9525">
                    <a:noFill/>
                    <a:round/>
                    <a:headEnd/>
                    <a:tailEnd/>
                  </a:ln>
                </p:spPr>
                <p:txBody>
                  <a:bodyPr/>
                  <a:lstStyle/>
                  <a:p>
                    <a:endParaRPr lang="en-US" sz="2000"/>
                  </a:p>
                </p:txBody>
              </p:sp>
              <p:sp>
                <p:nvSpPr>
                  <p:cNvPr id="582038" name="Freeform 406"/>
                  <p:cNvSpPr>
                    <a:spLocks/>
                  </p:cNvSpPr>
                  <p:nvPr/>
                </p:nvSpPr>
                <p:spPr bwMode="auto">
                  <a:xfrm>
                    <a:off x="2598" y="2807"/>
                    <a:ext cx="402" cy="52"/>
                  </a:xfrm>
                  <a:custGeom>
                    <a:avLst/>
                    <a:gdLst/>
                    <a:ahLst/>
                    <a:cxnLst>
                      <a:cxn ang="0">
                        <a:pos x="402" y="52"/>
                      </a:cxn>
                      <a:cxn ang="0">
                        <a:pos x="0" y="19"/>
                      </a:cxn>
                      <a:cxn ang="0">
                        <a:pos x="0" y="0"/>
                      </a:cxn>
                      <a:cxn ang="0">
                        <a:pos x="402" y="33"/>
                      </a:cxn>
                      <a:cxn ang="0">
                        <a:pos x="402" y="52"/>
                      </a:cxn>
                    </a:cxnLst>
                    <a:rect l="0" t="0" r="r" b="b"/>
                    <a:pathLst>
                      <a:path w="402" h="52">
                        <a:moveTo>
                          <a:pt x="402" y="52"/>
                        </a:moveTo>
                        <a:lnTo>
                          <a:pt x="0" y="19"/>
                        </a:lnTo>
                        <a:lnTo>
                          <a:pt x="0" y="0"/>
                        </a:lnTo>
                        <a:lnTo>
                          <a:pt x="402" y="33"/>
                        </a:lnTo>
                        <a:lnTo>
                          <a:pt x="402" y="52"/>
                        </a:lnTo>
                        <a:close/>
                      </a:path>
                    </a:pathLst>
                  </a:custGeom>
                  <a:solidFill>
                    <a:srgbClr val="797979"/>
                  </a:solidFill>
                  <a:ln w="9525">
                    <a:noFill/>
                    <a:round/>
                    <a:headEnd/>
                    <a:tailEnd/>
                  </a:ln>
                </p:spPr>
                <p:txBody>
                  <a:bodyPr/>
                  <a:lstStyle/>
                  <a:p>
                    <a:endParaRPr lang="en-US" sz="2000"/>
                  </a:p>
                </p:txBody>
              </p:sp>
              <p:sp>
                <p:nvSpPr>
                  <p:cNvPr id="582039" name="Freeform 407"/>
                  <p:cNvSpPr>
                    <a:spLocks/>
                  </p:cNvSpPr>
                  <p:nvPr/>
                </p:nvSpPr>
                <p:spPr bwMode="auto">
                  <a:xfrm>
                    <a:off x="2598" y="2808"/>
                    <a:ext cx="402" cy="52"/>
                  </a:xfrm>
                  <a:custGeom>
                    <a:avLst/>
                    <a:gdLst/>
                    <a:ahLst/>
                    <a:cxnLst>
                      <a:cxn ang="0">
                        <a:pos x="402" y="52"/>
                      </a:cxn>
                      <a:cxn ang="0">
                        <a:pos x="0" y="19"/>
                      </a:cxn>
                      <a:cxn ang="0">
                        <a:pos x="0" y="0"/>
                      </a:cxn>
                      <a:cxn ang="0">
                        <a:pos x="402" y="32"/>
                      </a:cxn>
                      <a:cxn ang="0">
                        <a:pos x="402" y="52"/>
                      </a:cxn>
                    </a:cxnLst>
                    <a:rect l="0" t="0" r="r" b="b"/>
                    <a:pathLst>
                      <a:path w="402" h="52">
                        <a:moveTo>
                          <a:pt x="402" y="52"/>
                        </a:moveTo>
                        <a:lnTo>
                          <a:pt x="0" y="19"/>
                        </a:lnTo>
                        <a:lnTo>
                          <a:pt x="0" y="0"/>
                        </a:lnTo>
                        <a:lnTo>
                          <a:pt x="402" y="32"/>
                        </a:lnTo>
                        <a:lnTo>
                          <a:pt x="402" y="52"/>
                        </a:lnTo>
                        <a:close/>
                      </a:path>
                    </a:pathLst>
                  </a:custGeom>
                  <a:solidFill>
                    <a:srgbClr val="797979"/>
                  </a:solidFill>
                  <a:ln w="9525">
                    <a:noFill/>
                    <a:round/>
                    <a:headEnd/>
                    <a:tailEnd/>
                  </a:ln>
                </p:spPr>
                <p:txBody>
                  <a:bodyPr/>
                  <a:lstStyle/>
                  <a:p>
                    <a:endParaRPr lang="en-US" sz="2000"/>
                  </a:p>
                </p:txBody>
              </p:sp>
              <p:sp>
                <p:nvSpPr>
                  <p:cNvPr id="582040" name="Freeform 408"/>
                  <p:cNvSpPr>
                    <a:spLocks/>
                  </p:cNvSpPr>
                  <p:nvPr/>
                </p:nvSpPr>
                <p:spPr bwMode="auto">
                  <a:xfrm>
                    <a:off x="2598" y="2809"/>
                    <a:ext cx="402" cy="51"/>
                  </a:xfrm>
                  <a:custGeom>
                    <a:avLst/>
                    <a:gdLst/>
                    <a:ahLst/>
                    <a:cxnLst>
                      <a:cxn ang="0">
                        <a:pos x="402" y="51"/>
                      </a:cxn>
                      <a:cxn ang="0">
                        <a:pos x="0" y="19"/>
                      </a:cxn>
                      <a:cxn ang="0">
                        <a:pos x="0" y="0"/>
                      </a:cxn>
                      <a:cxn ang="0">
                        <a:pos x="402" y="32"/>
                      </a:cxn>
                      <a:cxn ang="0">
                        <a:pos x="402" y="51"/>
                      </a:cxn>
                    </a:cxnLst>
                    <a:rect l="0" t="0" r="r" b="b"/>
                    <a:pathLst>
                      <a:path w="402" h="51">
                        <a:moveTo>
                          <a:pt x="402" y="51"/>
                        </a:moveTo>
                        <a:lnTo>
                          <a:pt x="0" y="19"/>
                        </a:lnTo>
                        <a:lnTo>
                          <a:pt x="0" y="0"/>
                        </a:lnTo>
                        <a:lnTo>
                          <a:pt x="402" y="32"/>
                        </a:lnTo>
                        <a:lnTo>
                          <a:pt x="402" y="51"/>
                        </a:lnTo>
                        <a:close/>
                      </a:path>
                    </a:pathLst>
                  </a:custGeom>
                  <a:solidFill>
                    <a:srgbClr val="797979"/>
                  </a:solidFill>
                  <a:ln w="9525">
                    <a:noFill/>
                    <a:round/>
                    <a:headEnd/>
                    <a:tailEnd/>
                  </a:ln>
                </p:spPr>
                <p:txBody>
                  <a:bodyPr/>
                  <a:lstStyle/>
                  <a:p>
                    <a:endParaRPr lang="en-US" sz="2000"/>
                  </a:p>
                </p:txBody>
              </p:sp>
              <p:sp>
                <p:nvSpPr>
                  <p:cNvPr id="582041" name="Freeform 409"/>
                  <p:cNvSpPr>
                    <a:spLocks/>
                  </p:cNvSpPr>
                  <p:nvPr/>
                </p:nvSpPr>
                <p:spPr bwMode="auto">
                  <a:xfrm>
                    <a:off x="2598" y="2809"/>
                    <a:ext cx="402" cy="51"/>
                  </a:xfrm>
                  <a:custGeom>
                    <a:avLst/>
                    <a:gdLst/>
                    <a:ahLst/>
                    <a:cxnLst>
                      <a:cxn ang="0">
                        <a:pos x="402" y="51"/>
                      </a:cxn>
                      <a:cxn ang="0">
                        <a:pos x="0" y="19"/>
                      </a:cxn>
                      <a:cxn ang="0">
                        <a:pos x="0" y="0"/>
                      </a:cxn>
                      <a:cxn ang="0">
                        <a:pos x="402" y="33"/>
                      </a:cxn>
                      <a:cxn ang="0">
                        <a:pos x="402" y="51"/>
                      </a:cxn>
                    </a:cxnLst>
                    <a:rect l="0" t="0" r="r" b="b"/>
                    <a:pathLst>
                      <a:path w="402" h="51">
                        <a:moveTo>
                          <a:pt x="402" y="51"/>
                        </a:moveTo>
                        <a:lnTo>
                          <a:pt x="0" y="19"/>
                        </a:lnTo>
                        <a:lnTo>
                          <a:pt x="0" y="0"/>
                        </a:lnTo>
                        <a:lnTo>
                          <a:pt x="402" y="33"/>
                        </a:lnTo>
                        <a:lnTo>
                          <a:pt x="402" y="51"/>
                        </a:lnTo>
                        <a:close/>
                      </a:path>
                    </a:pathLst>
                  </a:custGeom>
                  <a:solidFill>
                    <a:srgbClr val="797979"/>
                  </a:solidFill>
                  <a:ln w="9525">
                    <a:noFill/>
                    <a:round/>
                    <a:headEnd/>
                    <a:tailEnd/>
                  </a:ln>
                </p:spPr>
                <p:txBody>
                  <a:bodyPr/>
                  <a:lstStyle/>
                  <a:p>
                    <a:endParaRPr lang="en-US" sz="2000"/>
                  </a:p>
                </p:txBody>
              </p:sp>
              <p:sp>
                <p:nvSpPr>
                  <p:cNvPr id="582042" name="Freeform 410"/>
                  <p:cNvSpPr>
                    <a:spLocks/>
                  </p:cNvSpPr>
                  <p:nvPr/>
                </p:nvSpPr>
                <p:spPr bwMode="auto">
                  <a:xfrm>
                    <a:off x="2598" y="2810"/>
                    <a:ext cx="402" cy="51"/>
                  </a:xfrm>
                  <a:custGeom>
                    <a:avLst/>
                    <a:gdLst/>
                    <a:ahLst/>
                    <a:cxnLst>
                      <a:cxn ang="0">
                        <a:pos x="402" y="51"/>
                      </a:cxn>
                      <a:cxn ang="0">
                        <a:pos x="0" y="19"/>
                      </a:cxn>
                      <a:cxn ang="0">
                        <a:pos x="0" y="0"/>
                      </a:cxn>
                      <a:cxn ang="0">
                        <a:pos x="402" y="32"/>
                      </a:cxn>
                      <a:cxn ang="0">
                        <a:pos x="402" y="51"/>
                      </a:cxn>
                    </a:cxnLst>
                    <a:rect l="0" t="0" r="r" b="b"/>
                    <a:pathLst>
                      <a:path w="402" h="51">
                        <a:moveTo>
                          <a:pt x="402" y="51"/>
                        </a:moveTo>
                        <a:lnTo>
                          <a:pt x="0" y="19"/>
                        </a:lnTo>
                        <a:lnTo>
                          <a:pt x="0" y="0"/>
                        </a:lnTo>
                        <a:lnTo>
                          <a:pt x="402" y="32"/>
                        </a:lnTo>
                        <a:lnTo>
                          <a:pt x="402" y="51"/>
                        </a:lnTo>
                        <a:close/>
                      </a:path>
                    </a:pathLst>
                  </a:custGeom>
                  <a:solidFill>
                    <a:srgbClr val="797979"/>
                  </a:solidFill>
                  <a:ln w="9525">
                    <a:noFill/>
                    <a:round/>
                    <a:headEnd/>
                    <a:tailEnd/>
                  </a:ln>
                </p:spPr>
                <p:txBody>
                  <a:bodyPr/>
                  <a:lstStyle/>
                  <a:p>
                    <a:endParaRPr lang="en-US" sz="2000"/>
                  </a:p>
                </p:txBody>
              </p:sp>
              <p:sp>
                <p:nvSpPr>
                  <p:cNvPr id="582043" name="Freeform 411"/>
                  <p:cNvSpPr>
                    <a:spLocks/>
                  </p:cNvSpPr>
                  <p:nvPr/>
                </p:nvSpPr>
                <p:spPr bwMode="auto">
                  <a:xfrm>
                    <a:off x="2598" y="2811"/>
                    <a:ext cx="402" cy="50"/>
                  </a:xfrm>
                  <a:custGeom>
                    <a:avLst/>
                    <a:gdLst/>
                    <a:ahLst/>
                    <a:cxnLst>
                      <a:cxn ang="0">
                        <a:pos x="402" y="50"/>
                      </a:cxn>
                      <a:cxn ang="0">
                        <a:pos x="0" y="18"/>
                      </a:cxn>
                      <a:cxn ang="0">
                        <a:pos x="0" y="0"/>
                      </a:cxn>
                      <a:cxn ang="0">
                        <a:pos x="402" y="31"/>
                      </a:cxn>
                      <a:cxn ang="0">
                        <a:pos x="402" y="50"/>
                      </a:cxn>
                    </a:cxnLst>
                    <a:rect l="0" t="0" r="r" b="b"/>
                    <a:pathLst>
                      <a:path w="402" h="50">
                        <a:moveTo>
                          <a:pt x="402" y="50"/>
                        </a:moveTo>
                        <a:lnTo>
                          <a:pt x="0" y="18"/>
                        </a:lnTo>
                        <a:lnTo>
                          <a:pt x="0" y="0"/>
                        </a:lnTo>
                        <a:lnTo>
                          <a:pt x="402" y="31"/>
                        </a:lnTo>
                        <a:lnTo>
                          <a:pt x="402" y="50"/>
                        </a:lnTo>
                        <a:close/>
                      </a:path>
                    </a:pathLst>
                  </a:custGeom>
                  <a:solidFill>
                    <a:srgbClr val="797979"/>
                  </a:solidFill>
                  <a:ln w="9525">
                    <a:noFill/>
                    <a:round/>
                    <a:headEnd/>
                    <a:tailEnd/>
                  </a:ln>
                </p:spPr>
                <p:txBody>
                  <a:bodyPr/>
                  <a:lstStyle/>
                  <a:p>
                    <a:endParaRPr lang="en-US" sz="2000"/>
                  </a:p>
                </p:txBody>
              </p:sp>
              <p:sp>
                <p:nvSpPr>
                  <p:cNvPr id="582044" name="Freeform 412"/>
                  <p:cNvSpPr>
                    <a:spLocks/>
                  </p:cNvSpPr>
                  <p:nvPr/>
                </p:nvSpPr>
                <p:spPr bwMode="auto">
                  <a:xfrm>
                    <a:off x="2598" y="2812"/>
                    <a:ext cx="402" cy="50"/>
                  </a:xfrm>
                  <a:custGeom>
                    <a:avLst/>
                    <a:gdLst/>
                    <a:ahLst/>
                    <a:cxnLst>
                      <a:cxn ang="0">
                        <a:pos x="402" y="50"/>
                      </a:cxn>
                      <a:cxn ang="0">
                        <a:pos x="0" y="19"/>
                      </a:cxn>
                      <a:cxn ang="0">
                        <a:pos x="0" y="0"/>
                      </a:cxn>
                      <a:cxn ang="0">
                        <a:pos x="402" y="31"/>
                      </a:cxn>
                      <a:cxn ang="0">
                        <a:pos x="402" y="50"/>
                      </a:cxn>
                    </a:cxnLst>
                    <a:rect l="0" t="0" r="r" b="b"/>
                    <a:pathLst>
                      <a:path w="402" h="50">
                        <a:moveTo>
                          <a:pt x="402" y="50"/>
                        </a:moveTo>
                        <a:lnTo>
                          <a:pt x="0" y="19"/>
                        </a:lnTo>
                        <a:lnTo>
                          <a:pt x="0" y="0"/>
                        </a:lnTo>
                        <a:lnTo>
                          <a:pt x="402" y="31"/>
                        </a:lnTo>
                        <a:lnTo>
                          <a:pt x="402" y="50"/>
                        </a:lnTo>
                        <a:close/>
                      </a:path>
                    </a:pathLst>
                  </a:custGeom>
                  <a:solidFill>
                    <a:srgbClr val="797979"/>
                  </a:solidFill>
                  <a:ln w="9525">
                    <a:noFill/>
                    <a:round/>
                    <a:headEnd/>
                    <a:tailEnd/>
                  </a:ln>
                </p:spPr>
                <p:txBody>
                  <a:bodyPr/>
                  <a:lstStyle/>
                  <a:p>
                    <a:endParaRPr lang="en-US" sz="2000"/>
                  </a:p>
                </p:txBody>
              </p:sp>
              <p:sp>
                <p:nvSpPr>
                  <p:cNvPr id="582045" name="Freeform 413"/>
                  <p:cNvSpPr>
                    <a:spLocks/>
                  </p:cNvSpPr>
                  <p:nvPr/>
                </p:nvSpPr>
                <p:spPr bwMode="auto">
                  <a:xfrm>
                    <a:off x="2598" y="2812"/>
                    <a:ext cx="402" cy="50"/>
                  </a:xfrm>
                  <a:custGeom>
                    <a:avLst/>
                    <a:gdLst/>
                    <a:ahLst/>
                    <a:cxnLst>
                      <a:cxn ang="0">
                        <a:pos x="402" y="50"/>
                      </a:cxn>
                      <a:cxn ang="0">
                        <a:pos x="0" y="19"/>
                      </a:cxn>
                      <a:cxn ang="0">
                        <a:pos x="0" y="0"/>
                      </a:cxn>
                      <a:cxn ang="0">
                        <a:pos x="402" y="32"/>
                      </a:cxn>
                      <a:cxn ang="0">
                        <a:pos x="402" y="50"/>
                      </a:cxn>
                    </a:cxnLst>
                    <a:rect l="0" t="0" r="r" b="b"/>
                    <a:pathLst>
                      <a:path w="402" h="50">
                        <a:moveTo>
                          <a:pt x="402" y="50"/>
                        </a:moveTo>
                        <a:lnTo>
                          <a:pt x="0" y="19"/>
                        </a:lnTo>
                        <a:lnTo>
                          <a:pt x="0" y="0"/>
                        </a:lnTo>
                        <a:lnTo>
                          <a:pt x="402" y="32"/>
                        </a:lnTo>
                        <a:lnTo>
                          <a:pt x="402" y="50"/>
                        </a:lnTo>
                        <a:close/>
                      </a:path>
                    </a:pathLst>
                  </a:custGeom>
                  <a:solidFill>
                    <a:srgbClr val="797979"/>
                  </a:solidFill>
                  <a:ln w="9525">
                    <a:noFill/>
                    <a:round/>
                    <a:headEnd/>
                    <a:tailEnd/>
                  </a:ln>
                </p:spPr>
                <p:txBody>
                  <a:bodyPr/>
                  <a:lstStyle/>
                  <a:p>
                    <a:endParaRPr lang="en-US" sz="2000"/>
                  </a:p>
                </p:txBody>
              </p:sp>
              <p:sp>
                <p:nvSpPr>
                  <p:cNvPr id="582046" name="Freeform 414"/>
                  <p:cNvSpPr>
                    <a:spLocks/>
                  </p:cNvSpPr>
                  <p:nvPr/>
                </p:nvSpPr>
                <p:spPr bwMode="auto">
                  <a:xfrm>
                    <a:off x="2598" y="2813"/>
                    <a:ext cx="402" cy="50"/>
                  </a:xfrm>
                  <a:custGeom>
                    <a:avLst/>
                    <a:gdLst/>
                    <a:ahLst/>
                    <a:cxnLst>
                      <a:cxn ang="0">
                        <a:pos x="402" y="50"/>
                      </a:cxn>
                      <a:cxn ang="0">
                        <a:pos x="0" y="19"/>
                      </a:cxn>
                      <a:cxn ang="0">
                        <a:pos x="0" y="0"/>
                      </a:cxn>
                      <a:cxn ang="0">
                        <a:pos x="402" y="32"/>
                      </a:cxn>
                      <a:cxn ang="0">
                        <a:pos x="402" y="50"/>
                      </a:cxn>
                    </a:cxnLst>
                    <a:rect l="0" t="0" r="r" b="b"/>
                    <a:pathLst>
                      <a:path w="402" h="50">
                        <a:moveTo>
                          <a:pt x="402" y="50"/>
                        </a:moveTo>
                        <a:lnTo>
                          <a:pt x="0" y="19"/>
                        </a:lnTo>
                        <a:lnTo>
                          <a:pt x="0" y="0"/>
                        </a:lnTo>
                        <a:lnTo>
                          <a:pt x="402" y="32"/>
                        </a:lnTo>
                        <a:lnTo>
                          <a:pt x="402" y="50"/>
                        </a:lnTo>
                        <a:close/>
                      </a:path>
                    </a:pathLst>
                  </a:custGeom>
                  <a:solidFill>
                    <a:srgbClr val="797979"/>
                  </a:solidFill>
                  <a:ln w="9525">
                    <a:noFill/>
                    <a:round/>
                    <a:headEnd/>
                    <a:tailEnd/>
                  </a:ln>
                </p:spPr>
                <p:txBody>
                  <a:bodyPr/>
                  <a:lstStyle/>
                  <a:p>
                    <a:endParaRPr lang="en-US" sz="2000"/>
                  </a:p>
                </p:txBody>
              </p:sp>
              <p:sp>
                <p:nvSpPr>
                  <p:cNvPr id="582047" name="Freeform 415"/>
                  <p:cNvSpPr>
                    <a:spLocks/>
                  </p:cNvSpPr>
                  <p:nvPr/>
                </p:nvSpPr>
                <p:spPr bwMode="auto">
                  <a:xfrm>
                    <a:off x="2598" y="2813"/>
                    <a:ext cx="402" cy="50"/>
                  </a:xfrm>
                  <a:custGeom>
                    <a:avLst/>
                    <a:gdLst/>
                    <a:ahLst/>
                    <a:cxnLst>
                      <a:cxn ang="0">
                        <a:pos x="402" y="50"/>
                      </a:cxn>
                      <a:cxn ang="0">
                        <a:pos x="0" y="19"/>
                      </a:cxn>
                      <a:cxn ang="0">
                        <a:pos x="0" y="0"/>
                      </a:cxn>
                      <a:cxn ang="0">
                        <a:pos x="402" y="32"/>
                      </a:cxn>
                      <a:cxn ang="0">
                        <a:pos x="402" y="50"/>
                      </a:cxn>
                    </a:cxnLst>
                    <a:rect l="0" t="0" r="r" b="b"/>
                    <a:pathLst>
                      <a:path w="402" h="50">
                        <a:moveTo>
                          <a:pt x="402" y="50"/>
                        </a:moveTo>
                        <a:lnTo>
                          <a:pt x="0" y="19"/>
                        </a:lnTo>
                        <a:lnTo>
                          <a:pt x="0" y="0"/>
                        </a:lnTo>
                        <a:lnTo>
                          <a:pt x="402" y="32"/>
                        </a:lnTo>
                        <a:lnTo>
                          <a:pt x="402" y="50"/>
                        </a:lnTo>
                        <a:close/>
                      </a:path>
                    </a:pathLst>
                  </a:custGeom>
                  <a:solidFill>
                    <a:srgbClr val="797979"/>
                  </a:solidFill>
                  <a:ln w="9525">
                    <a:noFill/>
                    <a:round/>
                    <a:headEnd/>
                    <a:tailEnd/>
                  </a:ln>
                </p:spPr>
                <p:txBody>
                  <a:bodyPr/>
                  <a:lstStyle/>
                  <a:p>
                    <a:endParaRPr lang="en-US" sz="2000"/>
                  </a:p>
                </p:txBody>
              </p:sp>
              <p:sp>
                <p:nvSpPr>
                  <p:cNvPr id="582048" name="Freeform 416"/>
                  <p:cNvSpPr>
                    <a:spLocks/>
                  </p:cNvSpPr>
                  <p:nvPr/>
                </p:nvSpPr>
                <p:spPr bwMode="auto">
                  <a:xfrm>
                    <a:off x="2598" y="2814"/>
                    <a:ext cx="402" cy="50"/>
                  </a:xfrm>
                  <a:custGeom>
                    <a:avLst/>
                    <a:gdLst/>
                    <a:ahLst/>
                    <a:cxnLst>
                      <a:cxn ang="0">
                        <a:pos x="402" y="50"/>
                      </a:cxn>
                      <a:cxn ang="0">
                        <a:pos x="0" y="18"/>
                      </a:cxn>
                      <a:cxn ang="0">
                        <a:pos x="0" y="0"/>
                      </a:cxn>
                      <a:cxn ang="0">
                        <a:pos x="402" y="32"/>
                      </a:cxn>
                      <a:cxn ang="0">
                        <a:pos x="402" y="50"/>
                      </a:cxn>
                    </a:cxnLst>
                    <a:rect l="0" t="0" r="r" b="b"/>
                    <a:pathLst>
                      <a:path w="402" h="50">
                        <a:moveTo>
                          <a:pt x="402" y="50"/>
                        </a:moveTo>
                        <a:lnTo>
                          <a:pt x="0" y="18"/>
                        </a:lnTo>
                        <a:lnTo>
                          <a:pt x="0" y="0"/>
                        </a:lnTo>
                        <a:lnTo>
                          <a:pt x="402" y="32"/>
                        </a:lnTo>
                        <a:lnTo>
                          <a:pt x="402" y="50"/>
                        </a:lnTo>
                        <a:close/>
                      </a:path>
                    </a:pathLst>
                  </a:custGeom>
                  <a:solidFill>
                    <a:srgbClr val="797979"/>
                  </a:solidFill>
                  <a:ln w="9525">
                    <a:noFill/>
                    <a:round/>
                    <a:headEnd/>
                    <a:tailEnd/>
                  </a:ln>
                </p:spPr>
                <p:txBody>
                  <a:bodyPr/>
                  <a:lstStyle/>
                  <a:p>
                    <a:endParaRPr lang="en-US" sz="2000"/>
                  </a:p>
                </p:txBody>
              </p:sp>
              <p:sp>
                <p:nvSpPr>
                  <p:cNvPr id="582049" name="Freeform 417"/>
                  <p:cNvSpPr>
                    <a:spLocks/>
                  </p:cNvSpPr>
                  <p:nvPr/>
                </p:nvSpPr>
                <p:spPr bwMode="auto">
                  <a:xfrm>
                    <a:off x="2598" y="2814"/>
                    <a:ext cx="402" cy="50"/>
                  </a:xfrm>
                  <a:custGeom>
                    <a:avLst/>
                    <a:gdLst/>
                    <a:ahLst/>
                    <a:cxnLst>
                      <a:cxn ang="0">
                        <a:pos x="402" y="50"/>
                      </a:cxn>
                      <a:cxn ang="0">
                        <a:pos x="0" y="19"/>
                      </a:cxn>
                      <a:cxn ang="0">
                        <a:pos x="0" y="0"/>
                      </a:cxn>
                      <a:cxn ang="0">
                        <a:pos x="402" y="32"/>
                      </a:cxn>
                      <a:cxn ang="0">
                        <a:pos x="402" y="50"/>
                      </a:cxn>
                    </a:cxnLst>
                    <a:rect l="0" t="0" r="r" b="b"/>
                    <a:pathLst>
                      <a:path w="402" h="50">
                        <a:moveTo>
                          <a:pt x="402" y="50"/>
                        </a:moveTo>
                        <a:lnTo>
                          <a:pt x="0" y="19"/>
                        </a:lnTo>
                        <a:lnTo>
                          <a:pt x="0" y="0"/>
                        </a:lnTo>
                        <a:lnTo>
                          <a:pt x="402" y="32"/>
                        </a:lnTo>
                        <a:lnTo>
                          <a:pt x="402" y="50"/>
                        </a:lnTo>
                        <a:close/>
                      </a:path>
                    </a:pathLst>
                  </a:custGeom>
                  <a:solidFill>
                    <a:srgbClr val="797979"/>
                  </a:solidFill>
                  <a:ln w="9525">
                    <a:noFill/>
                    <a:round/>
                    <a:headEnd/>
                    <a:tailEnd/>
                  </a:ln>
                </p:spPr>
                <p:txBody>
                  <a:bodyPr/>
                  <a:lstStyle/>
                  <a:p>
                    <a:endParaRPr lang="en-US" sz="2000"/>
                  </a:p>
                </p:txBody>
              </p:sp>
              <p:sp>
                <p:nvSpPr>
                  <p:cNvPr id="582050" name="Freeform 418"/>
                  <p:cNvSpPr>
                    <a:spLocks/>
                  </p:cNvSpPr>
                  <p:nvPr/>
                </p:nvSpPr>
                <p:spPr bwMode="auto">
                  <a:xfrm>
                    <a:off x="2598" y="2815"/>
                    <a:ext cx="402" cy="50"/>
                  </a:xfrm>
                  <a:custGeom>
                    <a:avLst/>
                    <a:gdLst/>
                    <a:ahLst/>
                    <a:cxnLst>
                      <a:cxn ang="0">
                        <a:pos x="402" y="50"/>
                      </a:cxn>
                      <a:cxn ang="0">
                        <a:pos x="0" y="19"/>
                      </a:cxn>
                      <a:cxn ang="0">
                        <a:pos x="0" y="0"/>
                      </a:cxn>
                      <a:cxn ang="0">
                        <a:pos x="402" y="31"/>
                      </a:cxn>
                      <a:cxn ang="0">
                        <a:pos x="402" y="50"/>
                      </a:cxn>
                    </a:cxnLst>
                    <a:rect l="0" t="0" r="r" b="b"/>
                    <a:pathLst>
                      <a:path w="402" h="50">
                        <a:moveTo>
                          <a:pt x="402" y="50"/>
                        </a:moveTo>
                        <a:lnTo>
                          <a:pt x="0" y="19"/>
                        </a:lnTo>
                        <a:lnTo>
                          <a:pt x="0" y="0"/>
                        </a:lnTo>
                        <a:lnTo>
                          <a:pt x="402" y="31"/>
                        </a:lnTo>
                        <a:lnTo>
                          <a:pt x="402" y="50"/>
                        </a:lnTo>
                        <a:close/>
                      </a:path>
                    </a:pathLst>
                  </a:custGeom>
                  <a:solidFill>
                    <a:srgbClr val="797979"/>
                  </a:solidFill>
                  <a:ln w="9525">
                    <a:noFill/>
                    <a:round/>
                    <a:headEnd/>
                    <a:tailEnd/>
                  </a:ln>
                </p:spPr>
                <p:txBody>
                  <a:bodyPr/>
                  <a:lstStyle/>
                  <a:p>
                    <a:endParaRPr lang="en-US" sz="2000"/>
                  </a:p>
                </p:txBody>
              </p:sp>
              <p:sp>
                <p:nvSpPr>
                  <p:cNvPr id="582051" name="Freeform 419"/>
                  <p:cNvSpPr>
                    <a:spLocks/>
                  </p:cNvSpPr>
                  <p:nvPr/>
                </p:nvSpPr>
                <p:spPr bwMode="auto">
                  <a:xfrm>
                    <a:off x="2598" y="2816"/>
                    <a:ext cx="402" cy="49"/>
                  </a:xfrm>
                  <a:custGeom>
                    <a:avLst/>
                    <a:gdLst/>
                    <a:ahLst/>
                    <a:cxnLst>
                      <a:cxn ang="0">
                        <a:pos x="402" y="49"/>
                      </a:cxn>
                      <a:cxn ang="0">
                        <a:pos x="0" y="19"/>
                      </a:cxn>
                      <a:cxn ang="0">
                        <a:pos x="0" y="0"/>
                      </a:cxn>
                      <a:cxn ang="0">
                        <a:pos x="402" y="31"/>
                      </a:cxn>
                      <a:cxn ang="0">
                        <a:pos x="402" y="49"/>
                      </a:cxn>
                    </a:cxnLst>
                    <a:rect l="0" t="0" r="r" b="b"/>
                    <a:pathLst>
                      <a:path w="402" h="49">
                        <a:moveTo>
                          <a:pt x="402" y="49"/>
                        </a:moveTo>
                        <a:lnTo>
                          <a:pt x="0" y="19"/>
                        </a:lnTo>
                        <a:lnTo>
                          <a:pt x="0" y="0"/>
                        </a:lnTo>
                        <a:lnTo>
                          <a:pt x="402" y="31"/>
                        </a:lnTo>
                        <a:lnTo>
                          <a:pt x="402" y="49"/>
                        </a:lnTo>
                        <a:close/>
                      </a:path>
                    </a:pathLst>
                  </a:custGeom>
                  <a:solidFill>
                    <a:srgbClr val="797979"/>
                  </a:solidFill>
                  <a:ln w="9525">
                    <a:noFill/>
                    <a:round/>
                    <a:headEnd/>
                    <a:tailEnd/>
                  </a:ln>
                </p:spPr>
                <p:txBody>
                  <a:bodyPr/>
                  <a:lstStyle/>
                  <a:p>
                    <a:endParaRPr lang="en-US" sz="2000"/>
                  </a:p>
                </p:txBody>
              </p:sp>
              <p:sp>
                <p:nvSpPr>
                  <p:cNvPr id="582052" name="Freeform 420"/>
                  <p:cNvSpPr>
                    <a:spLocks/>
                  </p:cNvSpPr>
                  <p:nvPr/>
                </p:nvSpPr>
                <p:spPr bwMode="auto">
                  <a:xfrm>
                    <a:off x="2598" y="2817"/>
                    <a:ext cx="402" cy="49"/>
                  </a:xfrm>
                  <a:custGeom>
                    <a:avLst/>
                    <a:gdLst/>
                    <a:ahLst/>
                    <a:cxnLst>
                      <a:cxn ang="0">
                        <a:pos x="402" y="49"/>
                      </a:cxn>
                      <a:cxn ang="0">
                        <a:pos x="0" y="18"/>
                      </a:cxn>
                      <a:cxn ang="0">
                        <a:pos x="0" y="0"/>
                      </a:cxn>
                      <a:cxn ang="0">
                        <a:pos x="402" y="31"/>
                      </a:cxn>
                      <a:cxn ang="0">
                        <a:pos x="402" y="49"/>
                      </a:cxn>
                    </a:cxnLst>
                    <a:rect l="0" t="0" r="r" b="b"/>
                    <a:pathLst>
                      <a:path w="402" h="49">
                        <a:moveTo>
                          <a:pt x="402" y="49"/>
                        </a:moveTo>
                        <a:lnTo>
                          <a:pt x="0" y="18"/>
                        </a:lnTo>
                        <a:lnTo>
                          <a:pt x="0" y="0"/>
                        </a:lnTo>
                        <a:lnTo>
                          <a:pt x="402" y="31"/>
                        </a:lnTo>
                        <a:lnTo>
                          <a:pt x="402" y="49"/>
                        </a:lnTo>
                        <a:close/>
                      </a:path>
                    </a:pathLst>
                  </a:custGeom>
                  <a:solidFill>
                    <a:srgbClr val="797979"/>
                  </a:solidFill>
                  <a:ln w="9525">
                    <a:noFill/>
                    <a:round/>
                    <a:headEnd/>
                    <a:tailEnd/>
                  </a:ln>
                </p:spPr>
                <p:txBody>
                  <a:bodyPr/>
                  <a:lstStyle/>
                  <a:p>
                    <a:endParaRPr lang="en-US" sz="2000"/>
                  </a:p>
                </p:txBody>
              </p:sp>
              <p:sp>
                <p:nvSpPr>
                  <p:cNvPr id="582053" name="Freeform 421"/>
                  <p:cNvSpPr>
                    <a:spLocks/>
                  </p:cNvSpPr>
                  <p:nvPr/>
                </p:nvSpPr>
                <p:spPr bwMode="auto">
                  <a:xfrm>
                    <a:off x="2598" y="2817"/>
                    <a:ext cx="402" cy="49"/>
                  </a:xfrm>
                  <a:custGeom>
                    <a:avLst/>
                    <a:gdLst/>
                    <a:ahLst/>
                    <a:cxnLst>
                      <a:cxn ang="0">
                        <a:pos x="402" y="49"/>
                      </a:cxn>
                      <a:cxn ang="0">
                        <a:pos x="0" y="18"/>
                      </a:cxn>
                      <a:cxn ang="0">
                        <a:pos x="0" y="0"/>
                      </a:cxn>
                      <a:cxn ang="0">
                        <a:pos x="402" y="31"/>
                      </a:cxn>
                      <a:cxn ang="0">
                        <a:pos x="402" y="49"/>
                      </a:cxn>
                    </a:cxnLst>
                    <a:rect l="0" t="0" r="r" b="b"/>
                    <a:pathLst>
                      <a:path w="402" h="49">
                        <a:moveTo>
                          <a:pt x="402" y="49"/>
                        </a:moveTo>
                        <a:lnTo>
                          <a:pt x="0" y="18"/>
                        </a:lnTo>
                        <a:lnTo>
                          <a:pt x="0" y="0"/>
                        </a:lnTo>
                        <a:lnTo>
                          <a:pt x="402" y="31"/>
                        </a:lnTo>
                        <a:lnTo>
                          <a:pt x="402" y="49"/>
                        </a:lnTo>
                        <a:close/>
                      </a:path>
                    </a:pathLst>
                  </a:custGeom>
                  <a:solidFill>
                    <a:srgbClr val="797979"/>
                  </a:solidFill>
                  <a:ln w="9525">
                    <a:noFill/>
                    <a:round/>
                    <a:headEnd/>
                    <a:tailEnd/>
                  </a:ln>
                </p:spPr>
                <p:txBody>
                  <a:bodyPr/>
                  <a:lstStyle/>
                  <a:p>
                    <a:endParaRPr lang="en-US" sz="2000"/>
                  </a:p>
                </p:txBody>
              </p:sp>
              <p:sp>
                <p:nvSpPr>
                  <p:cNvPr id="582054" name="Freeform 422"/>
                  <p:cNvSpPr>
                    <a:spLocks/>
                  </p:cNvSpPr>
                  <p:nvPr/>
                </p:nvSpPr>
                <p:spPr bwMode="auto">
                  <a:xfrm>
                    <a:off x="2598" y="2818"/>
                    <a:ext cx="402" cy="49"/>
                  </a:xfrm>
                  <a:custGeom>
                    <a:avLst/>
                    <a:gdLst/>
                    <a:ahLst/>
                    <a:cxnLst>
                      <a:cxn ang="0">
                        <a:pos x="402" y="49"/>
                      </a:cxn>
                      <a:cxn ang="0">
                        <a:pos x="0" y="18"/>
                      </a:cxn>
                      <a:cxn ang="0">
                        <a:pos x="0" y="0"/>
                      </a:cxn>
                      <a:cxn ang="0">
                        <a:pos x="402" y="31"/>
                      </a:cxn>
                      <a:cxn ang="0">
                        <a:pos x="402" y="49"/>
                      </a:cxn>
                    </a:cxnLst>
                    <a:rect l="0" t="0" r="r" b="b"/>
                    <a:pathLst>
                      <a:path w="402" h="49">
                        <a:moveTo>
                          <a:pt x="402" y="49"/>
                        </a:moveTo>
                        <a:lnTo>
                          <a:pt x="0" y="18"/>
                        </a:lnTo>
                        <a:lnTo>
                          <a:pt x="0" y="0"/>
                        </a:lnTo>
                        <a:lnTo>
                          <a:pt x="402" y="31"/>
                        </a:lnTo>
                        <a:lnTo>
                          <a:pt x="402" y="49"/>
                        </a:lnTo>
                        <a:close/>
                      </a:path>
                    </a:pathLst>
                  </a:custGeom>
                  <a:solidFill>
                    <a:srgbClr val="8C8C8C"/>
                  </a:solidFill>
                  <a:ln w="9525">
                    <a:noFill/>
                    <a:round/>
                    <a:headEnd/>
                    <a:tailEnd/>
                  </a:ln>
                </p:spPr>
                <p:txBody>
                  <a:bodyPr/>
                  <a:lstStyle/>
                  <a:p>
                    <a:endParaRPr lang="en-US" sz="2000"/>
                  </a:p>
                </p:txBody>
              </p:sp>
              <p:sp>
                <p:nvSpPr>
                  <p:cNvPr id="582055" name="Freeform 423"/>
                  <p:cNvSpPr>
                    <a:spLocks/>
                  </p:cNvSpPr>
                  <p:nvPr/>
                </p:nvSpPr>
                <p:spPr bwMode="auto">
                  <a:xfrm>
                    <a:off x="2598" y="2819"/>
                    <a:ext cx="402" cy="48"/>
                  </a:xfrm>
                  <a:custGeom>
                    <a:avLst/>
                    <a:gdLst/>
                    <a:ahLst/>
                    <a:cxnLst>
                      <a:cxn ang="0">
                        <a:pos x="402" y="48"/>
                      </a:cxn>
                      <a:cxn ang="0">
                        <a:pos x="0" y="18"/>
                      </a:cxn>
                      <a:cxn ang="0">
                        <a:pos x="0" y="0"/>
                      </a:cxn>
                      <a:cxn ang="0">
                        <a:pos x="402" y="30"/>
                      </a:cxn>
                      <a:cxn ang="0">
                        <a:pos x="402" y="48"/>
                      </a:cxn>
                    </a:cxnLst>
                    <a:rect l="0" t="0" r="r" b="b"/>
                    <a:pathLst>
                      <a:path w="402" h="48">
                        <a:moveTo>
                          <a:pt x="402" y="48"/>
                        </a:moveTo>
                        <a:lnTo>
                          <a:pt x="0" y="18"/>
                        </a:lnTo>
                        <a:lnTo>
                          <a:pt x="0" y="0"/>
                        </a:lnTo>
                        <a:lnTo>
                          <a:pt x="402" y="30"/>
                        </a:lnTo>
                        <a:lnTo>
                          <a:pt x="402" y="48"/>
                        </a:lnTo>
                        <a:close/>
                      </a:path>
                    </a:pathLst>
                  </a:custGeom>
                  <a:solidFill>
                    <a:srgbClr val="8C8C8C"/>
                  </a:solidFill>
                  <a:ln w="9525">
                    <a:noFill/>
                    <a:round/>
                    <a:headEnd/>
                    <a:tailEnd/>
                  </a:ln>
                </p:spPr>
                <p:txBody>
                  <a:bodyPr/>
                  <a:lstStyle/>
                  <a:p>
                    <a:endParaRPr lang="en-US" sz="2000"/>
                  </a:p>
                </p:txBody>
              </p:sp>
              <p:sp>
                <p:nvSpPr>
                  <p:cNvPr id="582056" name="Freeform 424"/>
                  <p:cNvSpPr>
                    <a:spLocks/>
                  </p:cNvSpPr>
                  <p:nvPr/>
                </p:nvSpPr>
                <p:spPr bwMode="auto">
                  <a:xfrm>
                    <a:off x="2598" y="2819"/>
                    <a:ext cx="402" cy="49"/>
                  </a:xfrm>
                  <a:custGeom>
                    <a:avLst/>
                    <a:gdLst/>
                    <a:ahLst/>
                    <a:cxnLst>
                      <a:cxn ang="0">
                        <a:pos x="402" y="49"/>
                      </a:cxn>
                      <a:cxn ang="0">
                        <a:pos x="0" y="18"/>
                      </a:cxn>
                      <a:cxn ang="0">
                        <a:pos x="0" y="0"/>
                      </a:cxn>
                      <a:cxn ang="0">
                        <a:pos x="402" y="30"/>
                      </a:cxn>
                      <a:cxn ang="0">
                        <a:pos x="402" y="49"/>
                      </a:cxn>
                    </a:cxnLst>
                    <a:rect l="0" t="0" r="r" b="b"/>
                    <a:pathLst>
                      <a:path w="402" h="49">
                        <a:moveTo>
                          <a:pt x="402" y="49"/>
                        </a:moveTo>
                        <a:lnTo>
                          <a:pt x="0" y="18"/>
                        </a:lnTo>
                        <a:lnTo>
                          <a:pt x="0" y="0"/>
                        </a:lnTo>
                        <a:lnTo>
                          <a:pt x="402" y="30"/>
                        </a:lnTo>
                        <a:lnTo>
                          <a:pt x="402" y="49"/>
                        </a:lnTo>
                        <a:close/>
                      </a:path>
                    </a:pathLst>
                  </a:custGeom>
                  <a:solidFill>
                    <a:srgbClr val="8C8C8C"/>
                  </a:solidFill>
                  <a:ln w="9525">
                    <a:noFill/>
                    <a:round/>
                    <a:headEnd/>
                    <a:tailEnd/>
                  </a:ln>
                </p:spPr>
                <p:txBody>
                  <a:bodyPr/>
                  <a:lstStyle/>
                  <a:p>
                    <a:endParaRPr lang="en-US" sz="2000"/>
                  </a:p>
                </p:txBody>
              </p:sp>
              <p:sp>
                <p:nvSpPr>
                  <p:cNvPr id="582057" name="Freeform 425"/>
                  <p:cNvSpPr>
                    <a:spLocks/>
                  </p:cNvSpPr>
                  <p:nvPr/>
                </p:nvSpPr>
                <p:spPr bwMode="auto">
                  <a:xfrm>
                    <a:off x="2598" y="2820"/>
                    <a:ext cx="402" cy="48"/>
                  </a:xfrm>
                  <a:custGeom>
                    <a:avLst/>
                    <a:gdLst/>
                    <a:ahLst/>
                    <a:cxnLst>
                      <a:cxn ang="0">
                        <a:pos x="402" y="48"/>
                      </a:cxn>
                      <a:cxn ang="0">
                        <a:pos x="0" y="18"/>
                      </a:cxn>
                      <a:cxn ang="0">
                        <a:pos x="0" y="0"/>
                      </a:cxn>
                      <a:cxn ang="0">
                        <a:pos x="402" y="30"/>
                      </a:cxn>
                      <a:cxn ang="0">
                        <a:pos x="402" y="48"/>
                      </a:cxn>
                    </a:cxnLst>
                    <a:rect l="0" t="0" r="r" b="b"/>
                    <a:pathLst>
                      <a:path w="402" h="48">
                        <a:moveTo>
                          <a:pt x="402" y="48"/>
                        </a:moveTo>
                        <a:lnTo>
                          <a:pt x="0" y="18"/>
                        </a:lnTo>
                        <a:lnTo>
                          <a:pt x="0" y="0"/>
                        </a:lnTo>
                        <a:lnTo>
                          <a:pt x="402" y="30"/>
                        </a:lnTo>
                        <a:lnTo>
                          <a:pt x="402" y="48"/>
                        </a:lnTo>
                        <a:close/>
                      </a:path>
                    </a:pathLst>
                  </a:custGeom>
                  <a:solidFill>
                    <a:srgbClr val="8C8C8C"/>
                  </a:solidFill>
                  <a:ln w="9525">
                    <a:noFill/>
                    <a:round/>
                    <a:headEnd/>
                    <a:tailEnd/>
                  </a:ln>
                </p:spPr>
                <p:txBody>
                  <a:bodyPr/>
                  <a:lstStyle/>
                  <a:p>
                    <a:endParaRPr lang="en-US" sz="2000"/>
                  </a:p>
                </p:txBody>
              </p:sp>
              <p:sp>
                <p:nvSpPr>
                  <p:cNvPr id="582058" name="Freeform 426"/>
                  <p:cNvSpPr>
                    <a:spLocks/>
                  </p:cNvSpPr>
                  <p:nvPr/>
                </p:nvSpPr>
                <p:spPr bwMode="auto">
                  <a:xfrm>
                    <a:off x="2598" y="2820"/>
                    <a:ext cx="402" cy="49"/>
                  </a:xfrm>
                  <a:custGeom>
                    <a:avLst/>
                    <a:gdLst/>
                    <a:ahLst/>
                    <a:cxnLst>
                      <a:cxn ang="0">
                        <a:pos x="402" y="49"/>
                      </a:cxn>
                      <a:cxn ang="0">
                        <a:pos x="0" y="18"/>
                      </a:cxn>
                      <a:cxn ang="0">
                        <a:pos x="0" y="0"/>
                      </a:cxn>
                      <a:cxn ang="0">
                        <a:pos x="402" y="31"/>
                      </a:cxn>
                      <a:cxn ang="0">
                        <a:pos x="402" y="49"/>
                      </a:cxn>
                    </a:cxnLst>
                    <a:rect l="0" t="0" r="r" b="b"/>
                    <a:pathLst>
                      <a:path w="402" h="49">
                        <a:moveTo>
                          <a:pt x="402" y="49"/>
                        </a:moveTo>
                        <a:lnTo>
                          <a:pt x="0" y="18"/>
                        </a:lnTo>
                        <a:lnTo>
                          <a:pt x="0" y="0"/>
                        </a:lnTo>
                        <a:lnTo>
                          <a:pt x="402" y="31"/>
                        </a:lnTo>
                        <a:lnTo>
                          <a:pt x="402" y="49"/>
                        </a:lnTo>
                        <a:close/>
                      </a:path>
                    </a:pathLst>
                  </a:custGeom>
                  <a:solidFill>
                    <a:srgbClr val="8C8C8C"/>
                  </a:solidFill>
                  <a:ln w="9525">
                    <a:noFill/>
                    <a:round/>
                    <a:headEnd/>
                    <a:tailEnd/>
                  </a:ln>
                </p:spPr>
                <p:txBody>
                  <a:bodyPr/>
                  <a:lstStyle/>
                  <a:p>
                    <a:endParaRPr lang="en-US" sz="2000"/>
                  </a:p>
                </p:txBody>
              </p:sp>
              <p:sp>
                <p:nvSpPr>
                  <p:cNvPr id="582059" name="Freeform 427"/>
                  <p:cNvSpPr>
                    <a:spLocks/>
                  </p:cNvSpPr>
                  <p:nvPr/>
                </p:nvSpPr>
                <p:spPr bwMode="auto">
                  <a:xfrm>
                    <a:off x="2598" y="2820"/>
                    <a:ext cx="402" cy="50"/>
                  </a:xfrm>
                  <a:custGeom>
                    <a:avLst/>
                    <a:gdLst/>
                    <a:ahLst/>
                    <a:cxnLst>
                      <a:cxn ang="0">
                        <a:pos x="402" y="50"/>
                      </a:cxn>
                      <a:cxn ang="0">
                        <a:pos x="0" y="19"/>
                      </a:cxn>
                      <a:cxn ang="0">
                        <a:pos x="0" y="0"/>
                      </a:cxn>
                      <a:cxn ang="0">
                        <a:pos x="402" y="32"/>
                      </a:cxn>
                      <a:cxn ang="0">
                        <a:pos x="402" y="50"/>
                      </a:cxn>
                    </a:cxnLst>
                    <a:rect l="0" t="0" r="r" b="b"/>
                    <a:pathLst>
                      <a:path w="402" h="50">
                        <a:moveTo>
                          <a:pt x="402" y="50"/>
                        </a:moveTo>
                        <a:lnTo>
                          <a:pt x="0" y="19"/>
                        </a:lnTo>
                        <a:lnTo>
                          <a:pt x="0" y="0"/>
                        </a:lnTo>
                        <a:lnTo>
                          <a:pt x="402" y="32"/>
                        </a:lnTo>
                        <a:lnTo>
                          <a:pt x="402" y="50"/>
                        </a:lnTo>
                        <a:close/>
                      </a:path>
                    </a:pathLst>
                  </a:custGeom>
                  <a:solidFill>
                    <a:srgbClr val="8C8C8C"/>
                  </a:solidFill>
                  <a:ln w="9525">
                    <a:noFill/>
                    <a:round/>
                    <a:headEnd/>
                    <a:tailEnd/>
                  </a:ln>
                </p:spPr>
                <p:txBody>
                  <a:bodyPr/>
                  <a:lstStyle/>
                  <a:p>
                    <a:endParaRPr lang="en-US" sz="2000"/>
                  </a:p>
                </p:txBody>
              </p:sp>
              <p:sp>
                <p:nvSpPr>
                  <p:cNvPr id="582060" name="Freeform 428"/>
                  <p:cNvSpPr>
                    <a:spLocks/>
                  </p:cNvSpPr>
                  <p:nvPr/>
                </p:nvSpPr>
                <p:spPr bwMode="auto">
                  <a:xfrm>
                    <a:off x="2598" y="2821"/>
                    <a:ext cx="402" cy="49"/>
                  </a:xfrm>
                  <a:custGeom>
                    <a:avLst/>
                    <a:gdLst/>
                    <a:ahLst/>
                    <a:cxnLst>
                      <a:cxn ang="0">
                        <a:pos x="402" y="49"/>
                      </a:cxn>
                      <a:cxn ang="0">
                        <a:pos x="0" y="18"/>
                      </a:cxn>
                      <a:cxn ang="0">
                        <a:pos x="0" y="0"/>
                      </a:cxn>
                      <a:cxn ang="0">
                        <a:pos x="402" y="31"/>
                      </a:cxn>
                      <a:cxn ang="0">
                        <a:pos x="402" y="49"/>
                      </a:cxn>
                    </a:cxnLst>
                    <a:rect l="0" t="0" r="r" b="b"/>
                    <a:pathLst>
                      <a:path w="402" h="49">
                        <a:moveTo>
                          <a:pt x="402" y="49"/>
                        </a:moveTo>
                        <a:lnTo>
                          <a:pt x="0" y="18"/>
                        </a:lnTo>
                        <a:lnTo>
                          <a:pt x="0" y="0"/>
                        </a:lnTo>
                        <a:lnTo>
                          <a:pt x="402" y="31"/>
                        </a:lnTo>
                        <a:lnTo>
                          <a:pt x="402" y="49"/>
                        </a:lnTo>
                        <a:close/>
                      </a:path>
                    </a:pathLst>
                  </a:custGeom>
                  <a:solidFill>
                    <a:srgbClr val="8C8C8C"/>
                  </a:solidFill>
                  <a:ln w="9525">
                    <a:noFill/>
                    <a:round/>
                    <a:headEnd/>
                    <a:tailEnd/>
                  </a:ln>
                </p:spPr>
                <p:txBody>
                  <a:bodyPr/>
                  <a:lstStyle/>
                  <a:p>
                    <a:endParaRPr lang="en-US" sz="2000"/>
                  </a:p>
                </p:txBody>
              </p:sp>
              <p:sp>
                <p:nvSpPr>
                  <p:cNvPr id="582061" name="Freeform 429"/>
                  <p:cNvSpPr>
                    <a:spLocks/>
                  </p:cNvSpPr>
                  <p:nvPr/>
                </p:nvSpPr>
                <p:spPr bwMode="auto">
                  <a:xfrm>
                    <a:off x="2598" y="2821"/>
                    <a:ext cx="402" cy="49"/>
                  </a:xfrm>
                  <a:custGeom>
                    <a:avLst/>
                    <a:gdLst/>
                    <a:ahLst/>
                    <a:cxnLst>
                      <a:cxn ang="0">
                        <a:pos x="402" y="49"/>
                      </a:cxn>
                      <a:cxn ang="0">
                        <a:pos x="0" y="18"/>
                      </a:cxn>
                      <a:cxn ang="0">
                        <a:pos x="0" y="0"/>
                      </a:cxn>
                      <a:cxn ang="0">
                        <a:pos x="402" y="32"/>
                      </a:cxn>
                      <a:cxn ang="0">
                        <a:pos x="402" y="49"/>
                      </a:cxn>
                    </a:cxnLst>
                    <a:rect l="0" t="0" r="r" b="b"/>
                    <a:pathLst>
                      <a:path w="402" h="49">
                        <a:moveTo>
                          <a:pt x="402" y="49"/>
                        </a:moveTo>
                        <a:lnTo>
                          <a:pt x="0" y="18"/>
                        </a:lnTo>
                        <a:lnTo>
                          <a:pt x="0" y="0"/>
                        </a:lnTo>
                        <a:lnTo>
                          <a:pt x="402" y="32"/>
                        </a:lnTo>
                        <a:lnTo>
                          <a:pt x="402" y="49"/>
                        </a:lnTo>
                        <a:close/>
                      </a:path>
                    </a:pathLst>
                  </a:custGeom>
                  <a:solidFill>
                    <a:srgbClr val="8C8C8C"/>
                  </a:solidFill>
                  <a:ln w="9525">
                    <a:noFill/>
                    <a:round/>
                    <a:headEnd/>
                    <a:tailEnd/>
                  </a:ln>
                </p:spPr>
                <p:txBody>
                  <a:bodyPr/>
                  <a:lstStyle/>
                  <a:p>
                    <a:endParaRPr lang="en-US" sz="2000"/>
                  </a:p>
                </p:txBody>
              </p:sp>
              <p:sp>
                <p:nvSpPr>
                  <p:cNvPr id="582062" name="Freeform 430"/>
                  <p:cNvSpPr>
                    <a:spLocks/>
                  </p:cNvSpPr>
                  <p:nvPr/>
                </p:nvSpPr>
                <p:spPr bwMode="auto">
                  <a:xfrm>
                    <a:off x="2598" y="2821"/>
                    <a:ext cx="402" cy="50"/>
                  </a:xfrm>
                  <a:custGeom>
                    <a:avLst/>
                    <a:gdLst/>
                    <a:ahLst/>
                    <a:cxnLst>
                      <a:cxn ang="0">
                        <a:pos x="402" y="50"/>
                      </a:cxn>
                      <a:cxn ang="0">
                        <a:pos x="0" y="19"/>
                      </a:cxn>
                      <a:cxn ang="0">
                        <a:pos x="0" y="0"/>
                      </a:cxn>
                      <a:cxn ang="0">
                        <a:pos x="402" y="33"/>
                      </a:cxn>
                      <a:cxn ang="0">
                        <a:pos x="402" y="50"/>
                      </a:cxn>
                    </a:cxnLst>
                    <a:rect l="0" t="0" r="r" b="b"/>
                    <a:pathLst>
                      <a:path w="402" h="50">
                        <a:moveTo>
                          <a:pt x="402" y="50"/>
                        </a:moveTo>
                        <a:lnTo>
                          <a:pt x="0" y="19"/>
                        </a:lnTo>
                        <a:lnTo>
                          <a:pt x="0" y="0"/>
                        </a:lnTo>
                        <a:lnTo>
                          <a:pt x="402" y="33"/>
                        </a:lnTo>
                        <a:lnTo>
                          <a:pt x="402" y="50"/>
                        </a:lnTo>
                        <a:close/>
                      </a:path>
                    </a:pathLst>
                  </a:custGeom>
                  <a:solidFill>
                    <a:srgbClr val="8C8C8C"/>
                  </a:solidFill>
                  <a:ln w="9525">
                    <a:noFill/>
                    <a:round/>
                    <a:headEnd/>
                    <a:tailEnd/>
                  </a:ln>
                </p:spPr>
                <p:txBody>
                  <a:bodyPr/>
                  <a:lstStyle/>
                  <a:p>
                    <a:endParaRPr lang="en-US" sz="2000"/>
                  </a:p>
                </p:txBody>
              </p:sp>
              <p:sp>
                <p:nvSpPr>
                  <p:cNvPr id="582063" name="Freeform 431"/>
                  <p:cNvSpPr>
                    <a:spLocks/>
                  </p:cNvSpPr>
                  <p:nvPr/>
                </p:nvSpPr>
                <p:spPr bwMode="auto">
                  <a:xfrm>
                    <a:off x="2598" y="2822"/>
                    <a:ext cx="402" cy="49"/>
                  </a:xfrm>
                  <a:custGeom>
                    <a:avLst/>
                    <a:gdLst/>
                    <a:ahLst/>
                    <a:cxnLst>
                      <a:cxn ang="0">
                        <a:pos x="402" y="49"/>
                      </a:cxn>
                      <a:cxn ang="0">
                        <a:pos x="0" y="18"/>
                      </a:cxn>
                      <a:cxn ang="0">
                        <a:pos x="0" y="0"/>
                      </a:cxn>
                      <a:cxn ang="0">
                        <a:pos x="402" y="32"/>
                      </a:cxn>
                      <a:cxn ang="0">
                        <a:pos x="402" y="49"/>
                      </a:cxn>
                    </a:cxnLst>
                    <a:rect l="0" t="0" r="r" b="b"/>
                    <a:pathLst>
                      <a:path w="402" h="49">
                        <a:moveTo>
                          <a:pt x="402" y="49"/>
                        </a:moveTo>
                        <a:lnTo>
                          <a:pt x="0" y="18"/>
                        </a:lnTo>
                        <a:lnTo>
                          <a:pt x="0" y="0"/>
                        </a:lnTo>
                        <a:lnTo>
                          <a:pt x="402" y="32"/>
                        </a:lnTo>
                        <a:lnTo>
                          <a:pt x="402" y="49"/>
                        </a:lnTo>
                        <a:close/>
                      </a:path>
                    </a:pathLst>
                  </a:custGeom>
                  <a:solidFill>
                    <a:srgbClr val="8C8C8C"/>
                  </a:solidFill>
                  <a:ln w="9525">
                    <a:noFill/>
                    <a:round/>
                    <a:headEnd/>
                    <a:tailEnd/>
                  </a:ln>
                </p:spPr>
                <p:txBody>
                  <a:bodyPr/>
                  <a:lstStyle/>
                  <a:p>
                    <a:endParaRPr lang="en-US" sz="2000"/>
                  </a:p>
                </p:txBody>
              </p:sp>
              <p:sp>
                <p:nvSpPr>
                  <p:cNvPr id="582064" name="Freeform 432"/>
                  <p:cNvSpPr>
                    <a:spLocks/>
                  </p:cNvSpPr>
                  <p:nvPr/>
                </p:nvSpPr>
                <p:spPr bwMode="auto">
                  <a:xfrm>
                    <a:off x="2598" y="2823"/>
                    <a:ext cx="402" cy="48"/>
                  </a:xfrm>
                  <a:custGeom>
                    <a:avLst/>
                    <a:gdLst/>
                    <a:ahLst/>
                    <a:cxnLst>
                      <a:cxn ang="0">
                        <a:pos x="402" y="48"/>
                      </a:cxn>
                      <a:cxn ang="0">
                        <a:pos x="0" y="18"/>
                      </a:cxn>
                      <a:cxn ang="0">
                        <a:pos x="0" y="0"/>
                      </a:cxn>
                      <a:cxn ang="0">
                        <a:pos x="402" y="31"/>
                      </a:cxn>
                      <a:cxn ang="0">
                        <a:pos x="402" y="48"/>
                      </a:cxn>
                    </a:cxnLst>
                    <a:rect l="0" t="0" r="r" b="b"/>
                    <a:pathLst>
                      <a:path w="402" h="48">
                        <a:moveTo>
                          <a:pt x="402" y="48"/>
                        </a:moveTo>
                        <a:lnTo>
                          <a:pt x="0" y="18"/>
                        </a:lnTo>
                        <a:lnTo>
                          <a:pt x="0" y="0"/>
                        </a:lnTo>
                        <a:lnTo>
                          <a:pt x="402" y="31"/>
                        </a:lnTo>
                        <a:lnTo>
                          <a:pt x="402" y="48"/>
                        </a:lnTo>
                        <a:close/>
                      </a:path>
                    </a:pathLst>
                  </a:custGeom>
                  <a:solidFill>
                    <a:srgbClr val="8C8C8C"/>
                  </a:solidFill>
                  <a:ln w="9525">
                    <a:noFill/>
                    <a:round/>
                    <a:headEnd/>
                    <a:tailEnd/>
                  </a:ln>
                </p:spPr>
                <p:txBody>
                  <a:bodyPr/>
                  <a:lstStyle/>
                  <a:p>
                    <a:endParaRPr lang="en-US" sz="2000"/>
                  </a:p>
                </p:txBody>
              </p:sp>
              <p:sp>
                <p:nvSpPr>
                  <p:cNvPr id="582065" name="Freeform 433"/>
                  <p:cNvSpPr>
                    <a:spLocks/>
                  </p:cNvSpPr>
                  <p:nvPr/>
                </p:nvSpPr>
                <p:spPr bwMode="auto">
                  <a:xfrm>
                    <a:off x="2598" y="2823"/>
                    <a:ext cx="402" cy="50"/>
                  </a:xfrm>
                  <a:custGeom>
                    <a:avLst/>
                    <a:gdLst/>
                    <a:ahLst/>
                    <a:cxnLst>
                      <a:cxn ang="0">
                        <a:pos x="402" y="50"/>
                      </a:cxn>
                      <a:cxn ang="0">
                        <a:pos x="0" y="19"/>
                      </a:cxn>
                      <a:cxn ang="0">
                        <a:pos x="0" y="0"/>
                      </a:cxn>
                      <a:cxn ang="0">
                        <a:pos x="402" y="32"/>
                      </a:cxn>
                      <a:cxn ang="0">
                        <a:pos x="402" y="50"/>
                      </a:cxn>
                    </a:cxnLst>
                    <a:rect l="0" t="0" r="r" b="b"/>
                    <a:pathLst>
                      <a:path w="402" h="50">
                        <a:moveTo>
                          <a:pt x="402" y="50"/>
                        </a:moveTo>
                        <a:lnTo>
                          <a:pt x="0" y="19"/>
                        </a:lnTo>
                        <a:lnTo>
                          <a:pt x="0" y="0"/>
                        </a:lnTo>
                        <a:lnTo>
                          <a:pt x="402" y="32"/>
                        </a:lnTo>
                        <a:lnTo>
                          <a:pt x="402" y="50"/>
                        </a:lnTo>
                        <a:close/>
                      </a:path>
                    </a:pathLst>
                  </a:custGeom>
                  <a:solidFill>
                    <a:srgbClr val="8C8C8C"/>
                  </a:solidFill>
                  <a:ln w="9525">
                    <a:noFill/>
                    <a:round/>
                    <a:headEnd/>
                    <a:tailEnd/>
                  </a:ln>
                </p:spPr>
                <p:txBody>
                  <a:bodyPr/>
                  <a:lstStyle/>
                  <a:p>
                    <a:endParaRPr lang="en-US" sz="2000"/>
                  </a:p>
                </p:txBody>
              </p:sp>
              <p:sp>
                <p:nvSpPr>
                  <p:cNvPr id="582066" name="Freeform 434"/>
                  <p:cNvSpPr>
                    <a:spLocks/>
                  </p:cNvSpPr>
                  <p:nvPr/>
                </p:nvSpPr>
                <p:spPr bwMode="auto">
                  <a:xfrm>
                    <a:off x="2598" y="2825"/>
                    <a:ext cx="402" cy="48"/>
                  </a:xfrm>
                  <a:custGeom>
                    <a:avLst/>
                    <a:gdLst/>
                    <a:ahLst/>
                    <a:cxnLst>
                      <a:cxn ang="0">
                        <a:pos x="402" y="48"/>
                      </a:cxn>
                      <a:cxn ang="0">
                        <a:pos x="0" y="17"/>
                      </a:cxn>
                      <a:cxn ang="0">
                        <a:pos x="0" y="0"/>
                      </a:cxn>
                      <a:cxn ang="0">
                        <a:pos x="402" y="30"/>
                      </a:cxn>
                      <a:cxn ang="0">
                        <a:pos x="402" y="48"/>
                      </a:cxn>
                    </a:cxnLst>
                    <a:rect l="0" t="0" r="r" b="b"/>
                    <a:pathLst>
                      <a:path w="402" h="48">
                        <a:moveTo>
                          <a:pt x="402" y="48"/>
                        </a:moveTo>
                        <a:lnTo>
                          <a:pt x="0" y="17"/>
                        </a:lnTo>
                        <a:lnTo>
                          <a:pt x="0" y="0"/>
                        </a:lnTo>
                        <a:lnTo>
                          <a:pt x="402" y="30"/>
                        </a:lnTo>
                        <a:lnTo>
                          <a:pt x="402" y="48"/>
                        </a:lnTo>
                        <a:close/>
                      </a:path>
                    </a:pathLst>
                  </a:custGeom>
                  <a:solidFill>
                    <a:srgbClr val="8C8C8C"/>
                  </a:solidFill>
                  <a:ln w="9525">
                    <a:noFill/>
                    <a:round/>
                    <a:headEnd/>
                    <a:tailEnd/>
                  </a:ln>
                </p:spPr>
                <p:txBody>
                  <a:bodyPr/>
                  <a:lstStyle/>
                  <a:p>
                    <a:endParaRPr lang="en-US" sz="2000"/>
                  </a:p>
                </p:txBody>
              </p:sp>
              <p:sp>
                <p:nvSpPr>
                  <p:cNvPr id="582067" name="Freeform 435"/>
                  <p:cNvSpPr>
                    <a:spLocks/>
                  </p:cNvSpPr>
                  <p:nvPr/>
                </p:nvSpPr>
                <p:spPr bwMode="auto">
                  <a:xfrm>
                    <a:off x="2598" y="2825"/>
                    <a:ext cx="402" cy="48"/>
                  </a:xfrm>
                  <a:custGeom>
                    <a:avLst/>
                    <a:gdLst/>
                    <a:ahLst/>
                    <a:cxnLst>
                      <a:cxn ang="0">
                        <a:pos x="402" y="48"/>
                      </a:cxn>
                      <a:cxn ang="0">
                        <a:pos x="0" y="17"/>
                      </a:cxn>
                      <a:cxn ang="0">
                        <a:pos x="0" y="0"/>
                      </a:cxn>
                      <a:cxn ang="0">
                        <a:pos x="402" y="30"/>
                      </a:cxn>
                      <a:cxn ang="0">
                        <a:pos x="402" y="48"/>
                      </a:cxn>
                    </a:cxnLst>
                    <a:rect l="0" t="0" r="r" b="b"/>
                    <a:pathLst>
                      <a:path w="402" h="48">
                        <a:moveTo>
                          <a:pt x="402" y="48"/>
                        </a:moveTo>
                        <a:lnTo>
                          <a:pt x="0" y="17"/>
                        </a:lnTo>
                        <a:lnTo>
                          <a:pt x="0" y="0"/>
                        </a:lnTo>
                        <a:lnTo>
                          <a:pt x="402" y="30"/>
                        </a:lnTo>
                        <a:lnTo>
                          <a:pt x="402" y="48"/>
                        </a:lnTo>
                        <a:close/>
                      </a:path>
                    </a:pathLst>
                  </a:custGeom>
                  <a:solidFill>
                    <a:srgbClr val="8C8C8C"/>
                  </a:solidFill>
                  <a:ln w="9525">
                    <a:noFill/>
                    <a:round/>
                    <a:headEnd/>
                    <a:tailEnd/>
                  </a:ln>
                </p:spPr>
                <p:txBody>
                  <a:bodyPr/>
                  <a:lstStyle/>
                  <a:p>
                    <a:endParaRPr lang="en-US" sz="2000"/>
                  </a:p>
                </p:txBody>
              </p:sp>
              <p:sp>
                <p:nvSpPr>
                  <p:cNvPr id="582068" name="Freeform 436"/>
                  <p:cNvSpPr>
                    <a:spLocks/>
                  </p:cNvSpPr>
                  <p:nvPr/>
                </p:nvSpPr>
                <p:spPr bwMode="auto">
                  <a:xfrm>
                    <a:off x="2598" y="2826"/>
                    <a:ext cx="402" cy="48"/>
                  </a:xfrm>
                  <a:custGeom>
                    <a:avLst/>
                    <a:gdLst/>
                    <a:ahLst/>
                    <a:cxnLst>
                      <a:cxn ang="0">
                        <a:pos x="402" y="48"/>
                      </a:cxn>
                      <a:cxn ang="0">
                        <a:pos x="0" y="17"/>
                      </a:cxn>
                      <a:cxn ang="0">
                        <a:pos x="0" y="0"/>
                      </a:cxn>
                      <a:cxn ang="0">
                        <a:pos x="402" y="30"/>
                      </a:cxn>
                      <a:cxn ang="0">
                        <a:pos x="402" y="48"/>
                      </a:cxn>
                    </a:cxnLst>
                    <a:rect l="0" t="0" r="r" b="b"/>
                    <a:pathLst>
                      <a:path w="402" h="48">
                        <a:moveTo>
                          <a:pt x="402" y="48"/>
                        </a:moveTo>
                        <a:lnTo>
                          <a:pt x="0" y="17"/>
                        </a:lnTo>
                        <a:lnTo>
                          <a:pt x="0" y="0"/>
                        </a:lnTo>
                        <a:lnTo>
                          <a:pt x="402" y="30"/>
                        </a:lnTo>
                        <a:lnTo>
                          <a:pt x="402" y="48"/>
                        </a:lnTo>
                        <a:close/>
                      </a:path>
                    </a:pathLst>
                  </a:custGeom>
                  <a:solidFill>
                    <a:srgbClr val="8C8C8C"/>
                  </a:solidFill>
                  <a:ln w="9525">
                    <a:noFill/>
                    <a:round/>
                    <a:headEnd/>
                    <a:tailEnd/>
                  </a:ln>
                </p:spPr>
                <p:txBody>
                  <a:bodyPr/>
                  <a:lstStyle/>
                  <a:p>
                    <a:endParaRPr lang="en-US" sz="2000"/>
                  </a:p>
                </p:txBody>
              </p:sp>
              <p:sp>
                <p:nvSpPr>
                  <p:cNvPr id="582069" name="Freeform 437"/>
                  <p:cNvSpPr>
                    <a:spLocks/>
                  </p:cNvSpPr>
                  <p:nvPr/>
                </p:nvSpPr>
                <p:spPr bwMode="auto">
                  <a:xfrm>
                    <a:off x="2598" y="2826"/>
                    <a:ext cx="402" cy="48"/>
                  </a:xfrm>
                  <a:custGeom>
                    <a:avLst/>
                    <a:gdLst/>
                    <a:ahLst/>
                    <a:cxnLst>
                      <a:cxn ang="0">
                        <a:pos x="402" y="48"/>
                      </a:cxn>
                      <a:cxn ang="0">
                        <a:pos x="0" y="18"/>
                      </a:cxn>
                      <a:cxn ang="0">
                        <a:pos x="0" y="0"/>
                      </a:cxn>
                      <a:cxn ang="0">
                        <a:pos x="402" y="30"/>
                      </a:cxn>
                      <a:cxn ang="0">
                        <a:pos x="402" y="48"/>
                      </a:cxn>
                    </a:cxnLst>
                    <a:rect l="0" t="0" r="r" b="b"/>
                    <a:pathLst>
                      <a:path w="402" h="48">
                        <a:moveTo>
                          <a:pt x="402" y="48"/>
                        </a:moveTo>
                        <a:lnTo>
                          <a:pt x="0" y="18"/>
                        </a:lnTo>
                        <a:lnTo>
                          <a:pt x="0" y="0"/>
                        </a:lnTo>
                        <a:lnTo>
                          <a:pt x="402" y="30"/>
                        </a:lnTo>
                        <a:lnTo>
                          <a:pt x="402" y="48"/>
                        </a:lnTo>
                        <a:close/>
                      </a:path>
                    </a:pathLst>
                  </a:custGeom>
                  <a:solidFill>
                    <a:srgbClr val="8C8C8C"/>
                  </a:solidFill>
                  <a:ln w="9525">
                    <a:noFill/>
                    <a:round/>
                    <a:headEnd/>
                    <a:tailEnd/>
                  </a:ln>
                </p:spPr>
                <p:txBody>
                  <a:bodyPr/>
                  <a:lstStyle/>
                  <a:p>
                    <a:endParaRPr lang="en-US" sz="2000"/>
                  </a:p>
                </p:txBody>
              </p:sp>
              <p:sp>
                <p:nvSpPr>
                  <p:cNvPr id="582070" name="Freeform 438"/>
                  <p:cNvSpPr>
                    <a:spLocks/>
                  </p:cNvSpPr>
                  <p:nvPr/>
                </p:nvSpPr>
                <p:spPr bwMode="auto">
                  <a:xfrm>
                    <a:off x="2598" y="2826"/>
                    <a:ext cx="402" cy="49"/>
                  </a:xfrm>
                  <a:custGeom>
                    <a:avLst/>
                    <a:gdLst/>
                    <a:ahLst/>
                    <a:cxnLst>
                      <a:cxn ang="0">
                        <a:pos x="402" y="49"/>
                      </a:cxn>
                      <a:cxn ang="0">
                        <a:pos x="0" y="19"/>
                      </a:cxn>
                      <a:cxn ang="0">
                        <a:pos x="0" y="0"/>
                      </a:cxn>
                      <a:cxn ang="0">
                        <a:pos x="402" y="31"/>
                      </a:cxn>
                      <a:cxn ang="0">
                        <a:pos x="402" y="49"/>
                      </a:cxn>
                    </a:cxnLst>
                    <a:rect l="0" t="0" r="r" b="b"/>
                    <a:pathLst>
                      <a:path w="402" h="49">
                        <a:moveTo>
                          <a:pt x="402" y="49"/>
                        </a:moveTo>
                        <a:lnTo>
                          <a:pt x="0" y="19"/>
                        </a:lnTo>
                        <a:lnTo>
                          <a:pt x="0" y="0"/>
                        </a:lnTo>
                        <a:lnTo>
                          <a:pt x="402" y="31"/>
                        </a:lnTo>
                        <a:lnTo>
                          <a:pt x="402" y="49"/>
                        </a:lnTo>
                        <a:close/>
                      </a:path>
                    </a:pathLst>
                  </a:custGeom>
                  <a:solidFill>
                    <a:srgbClr val="8C8C8C"/>
                  </a:solidFill>
                  <a:ln w="9525">
                    <a:noFill/>
                    <a:round/>
                    <a:headEnd/>
                    <a:tailEnd/>
                  </a:ln>
                </p:spPr>
                <p:txBody>
                  <a:bodyPr/>
                  <a:lstStyle/>
                  <a:p>
                    <a:endParaRPr lang="en-US" sz="2000"/>
                  </a:p>
                </p:txBody>
              </p:sp>
              <p:sp>
                <p:nvSpPr>
                  <p:cNvPr id="582071" name="Freeform 439"/>
                  <p:cNvSpPr>
                    <a:spLocks/>
                  </p:cNvSpPr>
                  <p:nvPr/>
                </p:nvSpPr>
                <p:spPr bwMode="auto">
                  <a:xfrm>
                    <a:off x="2598" y="2827"/>
                    <a:ext cx="402" cy="49"/>
                  </a:xfrm>
                  <a:custGeom>
                    <a:avLst/>
                    <a:gdLst/>
                    <a:ahLst/>
                    <a:cxnLst>
                      <a:cxn ang="0">
                        <a:pos x="402" y="49"/>
                      </a:cxn>
                      <a:cxn ang="0">
                        <a:pos x="0" y="19"/>
                      </a:cxn>
                      <a:cxn ang="0">
                        <a:pos x="0" y="0"/>
                      </a:cxn>
                      <a:cxn ang="0">
                        <a:pos x="402" y="30"/>
                      </a:cxn>
                      <a:cxn ang="0">
                        <a:pos x="402" y="49"/>
                      </a:cxn>
                    </a:cxnLst>
                    <a:rect l="0" t="0" r="r" b="b"/>
                    <a:pathLst>
                      <a:path w="402" h="49">
                        <a:moveTo>
                          <a:pt x="402" y="49"/>
                        </a:moveTo>
                        <a:lnTo>
                          <a:pt x="0" y="19"/>
                        </a:lnTo>
                        <a:lnTo>
                          <a:pt x="0" y="0"/>
                        </a:lnTo>
                        <a:lnTo>
                          <a:pt x="402" y="30"/>
                        </a:lnTo>
                        <a:lnTo>
                          <a:pt x="402" y="49"/>
                        </a:lnTo>
                        <a:close/>
                      </a:path>
                    </a:pathLst>
                  </a:custGeom>
                  <a:solidFill>
                    <a:srgbClr val="8C8C8C"/>
                  </a:solidFill>
                  <a:ln w="9525">
                    <a:noFill/>
                    <a:round/>
                    <a:headEnd/>
                    <a:tailEnd/>
                  </a:ln>
                </p:spPr>
                <p:txBody>
                  <a:bodyPr/>
                  <a:lstStyle/>
                  <a:p>
                    <a:endParaRPr lang="en-US" sz="2000"/>
                  </a:p>
                </p:txBody>
              </p:sp>
              <p:sp>
                <p:nvSpPr>
                  <p:cNvPr id="582072" name="Freeform 440"/>
                  <p:cNvSpPr>
                    <a:spLocks/>
                  </p:cNvSpPr>
                  <p:nvPr/>
                </p:nvSpPr>
                <p:spPr bwMode="auto">
                  <a:xfrm>
                    <a:off x="2598" y="2828"/>
                    <a:ext cx="402" cy="48"/>
                  </a:xfrm>
                  <a:custGeom>
                    <a:avLst/>
                    <a:gdLst/>
                    <a:ahLst/>
                    <a:cxnLst>
                      <a:cxn ang="0">
                        <a:pos x="402" y="48"/>
                      </a:cxn>
                      <a:cxn ang="0">
                        <a:pos x="0" y="18"/>
                      </a:cxn>
                      <a:cxn ang="0">
                        <a:pos x="0" y="0"/>
                      </a:cxn>
                      <a:cxn ang="0">
                        <a:pos x="402" y="30"/>
                      </a:cxn>
                      <a:cxn ang="0">
                        <a:pos x="402" y="48"/>
                      </a:cxn>
                    </a:cxnLst>
                    <a:rect l="0" t="0" r="r" b="b"/>
                    <a:pathLst>
                      <a:path w="402" h="48">
                        <a:moveTo>
                          <a:pt x="402" y="48"/>
                        </a:moveTo>
                        <a:lnTo>
                          <a:pt x="0" y="18"/>
                        </a:lnTo>
                        <a:lnTo>
                          <a:pt x="0" y="0"/>
                        </a:lnTo>
                        <a:lnTo>
                          <a:pt x="402" y="30"/>
                        </a:lnTo>
                        <a:lnTo>
                          <a:pt x="402" y="48"/>
                        </a:lnTo>
                        <a:close/>
                      </a:path>
                    </a:pathLst>
                  </a:custGeom>
                  <a:solidFill>
                    <a:srgbClr val="8C8C8C"/>
                  </a:solidFill>
                  <a:ln w="9525">
                    <a:noFill/>
                    <a:round/>
                    <a:headEnd/>
                    <a:tailEnd/>
                  </a:ln>
                </p:spPr>
                <p:txBody>
                  <a:bodyPr/>
                  <a:lstStyle/>
                  <a:p>
                    <a:endParaRPr lang="en-US" sz="2000"/>
                  </a:p>
                </p:txBody>
              </p:sp>
              <p:sp>
                <p:nvSpPr>
                  <p:cNvPr id="582073" name="Freeform 441"/>
                  <p:cNvSpPr>
                    <a:spLocks/>
                  </p:cNvSpPr>
                  <p:nvPr/>
                </p:nvSpPr>
                <p:spPr bwMode="auto">
                  <a:xfrm>
                    <a:off x="2598" y="2829"/>
                    <a:ext cx="402" cy="47"/>
                  </a:xfrm>
                  <a:custGeom>
                    <a:avLst/>
                    <a:gdLst/>
                    <a:ahLst/>
                    <a:cxnLst>
                      <a:cxn ang="0">
                        <a:pos x="402" y="47"/>
                      </a:cxn>
                      <a:cxn ang="0">
                        <a:pos x="0" y="17"/>
                      </a:cxn>
                      <a:cxn ang="0">
                        <a:pos x="0" y="0"/>
                      </a:cxn>
                      <a:cxn ang="0">
                        <a:pos x="402" y="30"/>
                      </a:cxn>
                      <a:cxn ang="0">
                        <a:pos x="402" y="47"/>
                      </a:cxn>
                    </a:cxnLst>
                    <a:rect l="0" t="0" r="r" b="b"/>
                    <a:pathLst>
                      <a:path w="402" h="47">
                        <a:moveTo>
                          <a:pt x="402" y="47"/>
                        </a:moveTo>
                        <a:lnTo>
                          <a:pt x="0" y="17"/>
                        </a:lnTo>
                        <a:lnTo>
                          <a:pt x="0" y="0"/>
                        </a:lnTo>
                        <a:lnTo>
                          <a:pt x="402" y="30"/>
                        </a:lnTo>
                        <a:lnTo>
                          <a:pt x="402" y="47"/>
                        </a:lnTo>
                        <a:close/>
                      </a:path>
                    </a:pathLst>
                  </a:custGeom>
                  <a:solidFill>
                    <a:srgbClr val="8C8C8C"/>
                  </a:solidFill>
                  <a:ln w="9525">
                    <a:noFill/>
                    <a:round/>
                    <a:headEnd/>
                    <a:tailEnd/>
                  </a:ln>
                </p:spPr>
                <p:txBody>
                  <a:bodyPr/>
                  <a:lstStyle/>
                  <a:p>
                    <a:endParaRPr lang="en-US" sz="2000"/>
                  </a:p>
                </p:txBody>
              </p:sp>
              <p:sp>
                <p:nvSpPr>
                  <p:cNvPr id="582074" name="Freeform 442"/>
                  <p:cNvSpPr>
                    <a:spLocks/>
                  </p:cNvSpPr>
                  <p:nvPr/>
                </p:nvSpPr>
                <p:spPr bwMode="auto">
                  <a:xfrm>
                    <a:off x="2598" y="2829"/>
                    <a:ext cx="402" cy="48"/>
                  </a:xfrm>
                  <a:custGeom>
                    <a:avLst/>
                    <a:gdLst/>
                    <a:ahLst/>
                    <a:cxnLst>
                      <a:cxn ang="0">
                        <a:pos x="402" y="48"/>
                      </a:cxn>
                      <a:cxn ang="0">
                        <a:pos x="0" y="18"/>
                      </a:cxn>
                      <a:cxn ang="0">
                        <a:pos x="0" y="0"/>
                      </a:cxn>
                      <a:cxn ang="0">
                        <a:pos x="402" y="30"/>
                      </a:cxn>
                      <a:cxn ang="0">
                        <a:pos x="402" y="48"/>
                      </a:cxn>
                    </a:cxnLst>
                    <a:rect l="0" t="0" r="r" b="b"/>
                    <a:pathLst>
                      <a:path w="402" h="48">
                        <a:moveTo>
                          <a:pt x="402" y="48"/>
                        </a:moveTo>
                        <a:lnTo>
                          <a:pt x="0" y="18"/>
                        </a:lnTo>
                        <a:lnTo>
                          <a:pt x="0" y="0"/>
                        </a:lnTo>
                        <a:lnTo>
                          <a:pt x="402" y="30"/>
                        </a:lnTo>
                        <a:lnTo>
                          <a:pt x="402" y="48"/>
                        </a:lnTo>
                        <a:close/>
                      </a:path>
                    </a:pathLst>
                  </a:custGeom>
                  <a:solidFill>
                    <a:srgbClr val="8C8C8C"/>
                  </a:solidFill>
                  <a:ln w="9525">
                    <a:noFill/>
                    <a:round/>
                    <a:headEnd/>
                    <a:tailEnd/>
                  </a:ln>
                </p:spPr>
                <p:txBody>
                  <a:bodyPr/>
                  <a:lstStyle/>
                  <a:p>
                    <a:endParaRPr lang="en-US" sz="2000"/>
                  </a:p>
                </p:txBody>
              </p:sp>
              <p:sp>
                <p:nvSpPr>
                  <p:cNvPr id="582075" name="Freeform 443"/>
                  <p:cNvSpPr>
                    <a:spLocks/>
                  </p:cNvSpPr>
                  <p:nvPr/>
                </p:nvSpPr>
                <p:spPr bwMode="auto">
                  <a:xfrm>
                    <a:off x="2598" y="2831"/>
                    <a:ext cx="402" cy="46"/>
                  </a:xfrm>
                  <a:custGeom>
                    <a:avLst/>
                    <a:gdLst/>
                    <a:ahLst/>
                    <a:cxnLst>
                      <a:cxn ang="0">
                        <a:pos x="402" y="46"/>
                      </a:cxn>
                      <a:cxn ang="0">
                        <a:pos x="0" y="17"/>
                      </a:cxn>
                      <a:cxn ang="0">
                        <a:pos x="0" y="0"/>
                      </a:cxn>
                      <a:cxn ang="0">
                        <a:pos x="402" y="28"/>
                      </a:cxn>
                      <a:cxn ang="0">
                        <a:pos x="402" y="46"/>
                      </a:cxn>
                    </a:cxnLst>
                    <a:rect l="0" t="0" r="r" b="b"/>
                    <a:pathLst>
                      <a:path w="402" h="46">
                        <a:moveTo>
                          <a:pt x="402" y="46"/>
                        </a:moveTo>
                        <a:lnTo>
                          <a:pt x="0" y="17"/>
                        </a:lnTo>
                        <a:lnTo>
                          <a:pt x="0" y="0"/>
                        </a:lnTo>
                        <a:lnTo>
                          <a:pt x="402" y="28"/>
                        </a:lnTo>
                        <a:lnTo>
                          <a:pt x="402" y="46"/>
                        </a:lnTo>
                        <a:close/>
                      </a:path>
                    </a:pathLst>
                  </a:custGeom>
                  <a:solidFill>
                    <a:srgbClr val="8C8C8C"/>
                  </a:solidFill>
                  <a:ln w="9525">
                    <a:noFill/>
                    <a:round/>
                    <a:headEnd/>
                    <a:tailEnd/>
                  </a:ln>
                </p:spPr>
                <p:txBody>
                  <a:bodyPr/>
                  <a:lstStyle/>
                  <a:p>
                    <a:endParaRPr lang="en-US" sz="2000"/>
                  </a:p>
                </p:txBody>
              </p:sp>
              <p:sp>
                <p:nvSpPr>
                  <p:cNvPr id="582076" name="Freeform 444"/>
                  <p:cNvSpPr>
                    <a:spLocks/>
                  </p:cNvSpPr>
                  <p:nvPr/>
                </p:nvSpPr>
                <p:spPr bwMode="auto">
                  <a:xfrm>
                    <a:off x="2598" y="2831"/>
                    <a:ext cx="402" cy="46"/>
                  </a:xfrm>
                  <a:custGeom>
                    <a:avLst/>
                    <a:gdLst/>
                    <a:ahLst/>
                    <a:cxnLst>
                      <a:cxn ang="0">
                        <a:pos x="402" y="46"/>
                      </a:cxn>
                      <a:cxn ang="0">
                        <a:pos x="0" y="17"/>
                      </a:cxn>
                      <a:cxn ang="0">
                        <a:pos x="0" y="0"/>
                      </a:cxn>
                      <a:cxn ang="0">
                        <a:pos x="402" y="29"/>
                      </a:cxn>
                      <a:cxn ang="0">
                        <a:pos x="402" y="46"/>
                      </a:cxn>
                    </a:cxnLst>
                    <a:rect l="0" t="0" r="r" b="b"/>
                    <a:pathLst>
                      <a:path w="402" h="46">
                        <a:moveTo>
                          <a:pt x="402" y="46"/>
                        </a:moveTo>
                        <a:lnTo>
                          <a:pt x="0" y="17"/>
                        </a:lnTo>
                        <a:lnTo>
                          <a:pt x="0" y="0"/>
                        </a:lnTo>
                        <a:lnTo>
                          <a:pt x="402" y="29"/>
                        </a:lnTo>
                        <a:lnTo>
                          <a:pt x="402" y="46"/>
                        </a:lnTo>
                        <a:close/>
                      </a:path>
                    </a:pathLst>
                  </a:custGeom>
                  <a:solidFill>
                    <a:srgbClr val="8C8C8C"/>
                  </a:solidFill>
                  <a:ln w="9525">
                    <a:noFill/>
                    <a:round/>
                    <a:headEnd/>
                    <a:tailEnd/>
                  </a:ln>
                </p:spPr>
                <p:txBody>
                  <a:bodyPr/>
                  <a:lstStyle/>
                  <a:p>
                    <a:endParaRPr lang="en-US" sz="2000"/>
                  </a:p>
                </p:txBody>
              </p:sp>
              <p:sp>
                <p:nvSpPr>
                  <p:cNvPr id="582077" name="Freeform 445"/>
                  <p:cNvSpPr>
                    <a:spLocks/>
                  </p:cNvSpPr>
                  <p:nvPr/>
                </p:nvSpPr>
                <p:spPr bwMode="auto">
                  <a:xfrm>
                    <a:off x="2598" y="2832"/>
                    <a:ext cx="402" cy="46"/>
                  </a:xfrm>
                  <a:custGeom>
                    <a:avLst/>
                    <a:gdLst/>
                    <a:ahLst/>
                    <a:cxnLst>
                      <a:cxn ang="0">
                        <a:pos x="402" y="46"/>
                      </a:cxn>
                      <a:cxn ang="0">
                        <a:pos x="0" y="16"/>
                      </a:cxn>
                      <a:cxn ang="0">
                        <a:pos x="0" y="0"/>
                      </a:cxn>
                      <a:cxn ang="0">
                        <a:pos x="402" y="28"/>
                      </a:cxn>
                      <a:cxn ang="0">
                        <a:pos x="402" y="46"/>
                      </a:cxn>
                    </a:cxnLst>
                    <a:rect l="0" t="0" r="r" b="b"/>
                    <a:pathLst>
                      <a:path w="402" h="46">
                        <a:moveTo>
                          <a:pt x="402" y="46"/>
                        </a:moveTo>
                        <a:lnTo>
                          <a:pt x="0" y="16"/>
                        </a:lnTo>
                        <a:lnTo>
                          <a:pt x="0" y="0"/>
                        </a:lnTo>
                        <a:lnTo>
                          <a:pt x="402" y="28"/>
                        </a:lnTo>
                        <a:lnTo>
                          <a:pt x="402" y="46"/>
                        </a:lnTo>
                        <a:close/>
                      </a:path>
                    </a:pathLst>
                  </a:custGeom>
                  <a:solidFill>
                    <a:srgbClr val="8C8C8C"/>
                  </a:solidFill>
                  <a:ln w="9525">
                    <a:noFill/>
                    <a:round/>
                    <a:headEnd/>
                    <a:tailEnd/>
                  </a:ln>
                </p:spPr>
                <p:txBody>
                  <a:bodyPr/>
                  <a:lstStyle/>
                  <a:p>
                    <a:endParaRPr lang="en-US" sz="2000"/>
                  </a:p>
                </p:txBody>
              </p:sp>
              <p:sp>
                <p:nvSpPr>
                  <p:cNvPr id="582078" name="Freeform 446"/>
                  <p:cNvSpPr>
                    <a:spLocks/>
                  </p:cNvSpPr>
                  <p:nvPr/>
                </p:nvSpPr>
                <p:spPr bwMode="auto">
                  <a:xfrm>
                    <a:off x="2598" y="2832"/>
                    <a:ext cx="402" cy="47"/>
                  </a:xfrm>
                  <a:custGeom>
                    <a:avLst/>
                    <a:gdLst/>
                    <a:ahLst/>
                    <a:cxnLst>
                      <a:cxn ang="0">
                        <a:pos x="402" y="47"/>
                      </a:cxn>
                      <a:cxn ang="0">
                        <a:pos x="0" y="17"/>
                      </a:cxn>
                      <a:cxn ang="0">
                        <a:pos x="0" y="0"/>
                      </a:cxn>
                      <a:cxn ang="0">
                        <a:pos x="402" y="29"/>
                      </a:cxn>
                      <a:cxn ang="0">
                        <a:pos x="402" y="47"/>
                      </a:cxn>
                    </a:cxnLst>
                    <a:rect l="0" t="0" r="r" b="b"/>
                    <a:pathLst>
                      <a:path w="402" h="47">
                        <a:moveTo>
                          <a:pt x="402" y="47"/>
                        </a:moveTo>
                        <a:lnTo>
                          <a:pt x="0" y="17"/>
                        </a:lnTo>
                        <a:lnTo>
                          <a:pt x="0" y="0"/>
                        </a:lnTo>
                        <a:lnTo>
                          <a:pt x="402" y="29"/>
                        </a:lnTo>
                        <a:lnTo>
                          <a:pt x="402" y="47"/>
                        </a:lnTo>
                        <a:close/>
                      </a:path>
                    </a:pathLst>
                  </a:custGeom>
                  <a:solidFill>
                    <a:srgbClr val="8C8C8C"/>
                  </a:solidFill>
                  <a:ln w="9525">
                    <a:noFill/>
                    <a:round/>
                    <a:headEnd/>
                    <a:tailEnd/>
                  </a:ln>
                </p:spPr>
                <p:txBody>
                  <a:bodyPr/>
                  <a:lstStyle/>
                  <a:p>
                    <a:endParaRPr lang="en-US" sz="2000"/>
                  </a:p>
                </p:txBody>
              </p:sp>
              <p:sp>
                <p:nvSpPr>
                  <p:cNvPr id="582079" name="Freeform 447"/>
                  <p:cNvSpPr>
                    <a:spLocks/>
                  </p:cNvSpPr>
                  <p:nvPr/>
                </p:nvSpPr>
                <p:spPr bwMode="auto">
                  <a:xfrm>
                    <a:off x="2598" y="2832"/>
                    <a:ext cx="402" cy="47"/>
                  </a:xfrm>
                  <a:custGeom>
                    <a:avLst/>
                    <a:gdLst/>
                    <a:ahLst/>
                    <a:cxnLst>
                      <a:cxn ang="0">
                        <a:pos x="402" y="47"/>
                      </a:cxn>
                      <a:cxn ang="0">
                        <a:pos x="0" y="17"/>
                      </a:cxn>
                      <a:cxn ang="0">
                        <a:pos x="0" y="0"/>
                      </a:cxn>
                      <a:cxn ang="0">
                        <a:pos x="402" y="29"/>
                      </a:cxn>
                      <a:cxn ang="0">
                        <a:pos x="402" y="47"/>
                      </a:cxn>
                    </a:cxnLst>
                    <a:rect l="0" t="0" r="r" b="b"/>
                    <a:pathLst>
                      <a:path w="402" h="47">
                        <a:moveTo>
                          <a:pt x="402" y="47"/>
                        </a:moveTo>
                        <a:lnTo>
                          <a:pt x="0" y="17"/>
                        </a:lnTo>
                        <a:lnTo>
                          <a:pt x="0" y="0"/>
                        </a:lnTo>
                        <a:lnTo>
                          <a:pt x="402" y="29"/>
                        </a:lnTo>
                        <a:lnTo>
                          <a:pt x="402" y="47"/>
                        </a:lnTo>
                        <a:close/>
                      </a:path>
                    </a:pathLst>
                  </a:custGeom>
                  <a:solidFill>
                    <a:srgbClr val="8C8C8C"/>
                  </a:solidFill>
                  <a:ln w="9525">
                    <a:noFill/>
                    <a:round/>
                    <a:headEnd/>
                    <a:tailEnd/>
                  </a:ln>
                </p:spPr>
                <p:txBody>
                  <a:bodyPr/>
                  <a:lstStyle/>
                  <a:p>
                    <a:endParaRPr lang="en-US" sz="2000"/>
                  </a:p>
                </p:txBody>
              </p:sp>
              <p:sp>
                <p:nvSpPr>
                  <p:cNvPr id="582080" name="Freeform 448"/>
                  <p:cNvSpPr>
                    <a:spLocks/>
                  </p:cNvSpPr>
                  <p:nvPr/>
                </p:nvSpPr>
                <p:spPr bwMode="auto">
                  <a:xfrm>
                    <a:off x="2598" y="2833"/>
                    <a:ext cx="402" cy="47"/>
                  </a:xfrm>
                  <a:custGeom>
                    <a:avLst/>
                    <a:gdLst/>
                    <a:ahLst/>
                    <a:cxnLst>
                      <a:cxn ang="0">
                        <a:pos x="402" y="47"/>
                      </a:cxn>
                      <a:cxn ang="0">
                        <a:pos x="0" y="17"/>
                      </a:cxn>
                      <a:cxn ang="0">
                        <a:pos x="0" y="0"/>
                      </a:cxn>
                      <a:cxn ang="0">
                        <a:pos x="402" y="28"/>
                      </a:cxn>
                      <a:cxn ang="0">
                        <a:pos x="402" y="47"/>
                      </a:cxn>
                    </a:cxnLst>
                    <a:rect l="0" t="0" r="r" b="b"/>
                    <a:pathLst>
                      <a:path w="402" h="47">
                        <a:moveTo>
                          <a:pt x="402" y="47"/>
                        </a:moveTo>
                        <a:lnTo>
                          <a:pt x="0" y="17"/>
                        </a:lnTo>
                        <a:lnTo>
                          <a:pt x="0" y="0"/>
                        </a:lnTo>
                        <a:lnTo>
                          <a:pt x="402" y="28"/>
                        </a:lnTo>
                        <a:lnTo>
                          <a:pt x="402" y="47"/>
                        </a:lnTo>
                        <a:close/>
                      </a:path>
                    </a:pathLst>
                  </a:custGeom>
                  <a:solidFill>
                    <a:srgbClr val="8C8C8C"/>
                  </a:solidFill>
                  <a:ln w="9525">
                    <a:noFill/>
                    <a:round/>
                    <a:headEnd/>
                    <a:tailEnd/>
                  </a:ln>
                </p:spPr>
                <p:txBody>
                  <a:bodyPr/>
                  <a:lstStyle/>
                  <a:p>
                    <a:endParaRPr lang="en-US" sz="2000"/>
                  </a:p>
                </p:txBody>
              </p:sp>
              <p:sp>
                <p:nvSpPr>
                  <p:cNvPr id="582081" name="Freeform 449"/>
                  <p:cNvSpPr>
                    <a:spLocks/>
                  </p:cNvSpPr>
                  <p:nvPr/>
                </p:nvSpPr>
                <p:spPr bwMode="auto">
                  <a:xfrm>
                    <a:off x="2598" y="2834"/>
                    <a:ext cx="402" cy="46"/>
                  </a:xfrm>
                  <a:custGeom>
                    <a:avLst/>
                    <a:gdLst/>
                    <a:ahLst/>
                    <a:cxnLst>
                      <a:cxn ang="0">
                        <a:pos x="402" y="46"/>
                      </a:cxn>
                      <a:cxn ang="0">
                        <a:pos x="0" y="17"/>
                      </a:cxn>
                      <a:cxn ang="0">
                        <a:pos x="0" y="0"/>
                      </a:cxn>
                      <a:cxn ang="0">
                        <a:pos x="402" y="28"/>
                      </a:cxn>
                      <a:cxn ang="0">
                        <a:pos x="402" y="46"/>
                      </a:cxn>
                    </a:cxnLst>
                    <a:rect l="0" t="0" r="r" b="b"/>
                    <a:pathLst>
                      <a:path w="402" h="46">
                        <a:moveTo>
                          <a:pt x="402" y="46"/>
                        </a:moveTo>
                        <a:lnTo>
                          <a:pt x="0" y="17"/>
                        </a:lnTo>
                        <a:lnTo>
                          <a:pt x="0" y="0"/>
                        </a:lnTo>
                        <a:lnTo>
                          <a:pt x="402" y="28"/>
                        </a:lnTo>
                        <a:lnTo>
                          <a:pt x="402" y="46"/>
                        </a:lnTo>
                        <a:close/>
                      </a:path>
                    </a:pathLst>
                  </a:custGeom>
                  <a:solidFill>
                    <a:srgbClr val="8C8C8C"/>
                  </a:solidFill>
                  <a:ln w="9525">
                    <a:noFill/>
                    <a:round/>
                    <a:headEnd/>
                    <a:tailEnd/>
                  </a:ln>
                </p:spPr>
                <p:txBody>
                  <a:bodyPr/>
                  <a:lstStyle/>
                  <a:p>
                    <a:endParaRPr lang="en-US" sz="2000"/>
                  </a:p>
                </p:txBody>
              </p:sp>
              <p:sp>
                <p:nvSpPr>
                  <p:cNvPr id="582082" name="Freeform 450"/>
                  <p:cNvSpPr>
                    <a:spLocks/>
                  </p:cNvSpPr>
                  <p:nvPr/>
                </p:nvSpPr>
                <p:spPr bwMode="auto">
                  <a:xfrm>
                    <a:off x="2598" y="2835"/>
                    <a:ext cx="402" cy="45"/>
                  </a:xfrm>
                  <a:custGeom>
                    <a:avLst/>
                    <a:gdLst/>
                    <a:ahLst/>
                    <a:cxnLst>
                      <a:cxn ang="0">
                        <a:pos x="402" y="45"/>
                      </a:cxn>
                      <a:cxn ang="0">
                        <a:pos x="0" y="17"/>
                      </a:cxn>
                      <a:cxn ang="0">
                        <a:pos x="0" y="0"/>
                      </a:cxn>
                      <a:cxn ang="0">
                        <a:pos x="402" y="28"/>
                      </a:cxn>
                      <a:cxn ang="0">
                        <a:pos x="402" y="45"/>
                      </a:cxn>
                    </a:cxnLst>
                    <a:rect l="0" t="0" r="r" b="b"/>
                    <a:pathLst>
                      <a:path w="402" h="45">
                        <a:moveTo>
                          <a:pt x="402" y="45"/>
                        </a:moveTo>
                        <a:lnTo>
                          <a:pt x="0" y="17"/>
                        </a:lnTo>
                        <a:lnTo>
                          <a:pt x="0" y="0"/>
                        </a:lnTo>
                        <a:lnTo>
                          <a:pt x="402" y="28"/>
                        </a:lnTo>
                        <a:lnTo>
                          <a:pt x="402" y="45"/>
                        </a:lnTo>
                        <a:close/>
                      </a:path>
                    </a:pathLst>
                  </a:custGeom>
                  <a:solidFill>
                    <a:srgbClr val="8C8C8C"/>
                  </a:solidFill>
                  <a:ln w="9525">
                    <a:noFill/>
                    <a:round/>
                    <a:headEnd/>
                    <a:tailEnd/>
                  </a:ln>
                </p:spPr>
                <p:txBody>
                  <a:bodyPr/>
                  <a:lstStyle/>
                  <a:p>
                    <a:endParaRPr lang="en-US" sz="2000"/>
                  </a:p>
                </p:txBody>
              </p:sp>
              <p:sp>
                <p:nvSpPr>
                  <p:cNvPr id="582083" name="Freeform 451"/>
                  <p:cNvSpPr>
                    <a:spLocks/>
                  </p:cNvSpPr>
                  <p:nvPr/>
                </p:nvSpPr>
                <p:spPr bwMode="auto">
                  <a:xfrm>
                    <a:off x="2598" y="2835"/>
                    <a:ext cx="402" cy="46"/>
                  </a:xfrm>
                  <a:custGeom>
                    <a:avLst/>
                    <a:gdLst/>
                    <a:ahLst/>
                    <a:cxnLst>
                      <a:cxn ang="0">
                        <a:pos x="402" y="46"/>
                      </a:cxn>
                      <a:cxn ang="0">
                        <a:pos x="0" y="17"/>
                      </a:cxn>
                      <a:cxn ang="0">
                        <a:pos x="0" y="0"/>
                      </a:cxn>
                      <a:cxn ang="0">
                        <a:pos x="402" y="29"/>
                      </a:cxn>
                      <a:cxn ang="0">
                        <a:pos x="402" y="46"/>
                      </a:cxn>
                    </a:cxnLst>
                    <a:rect l="0" t="0" r="r" b="b"/>
                    <a:pathLst>
                      <a:path w="402" h="46">
                        <a:moveTo>
                          <a:pt x="402" y="46"/>
                        </a:moveTo>
                        <a:lnTo>
                          <a:pt x="0" y="17"/>
                        </a:lnTo>
                        <a:lnTo>
                          <a:pt x="0" y="0"/>
                        </a:lnTo>
                        <a:lnTo>
                          <a:pt x="402" y="29"/>
                        </a:lnTo>
                        <a:lnTo>
                          <a:pt x="402" y="46"/>
                        </a:lnTo>
                        <a:close/>
                      </a:path>
                    </a:pathLst>
                  </a:custGeom>
                  <a:solidFill>
                    <a:srgbClr val="A4A4A4"/>
                  </a:solidFill>
                  <a:ln w="9525">
                    <a:noFill/>
                    <a:round/>
                    <a:headEnd/>
                    <a:tailEnd/>
                  </a:ln>
                </p:spPr>
                <p:txBody>
                  <a:bodyPr/>
                  <a:lstStyle/>
                  <a:p>
                    <a:endParaRPr lang="en-US" sz="2000"/>
                  </a:p>
                </p:txBody>
              </p:sp>
              <p:sp>
                <p:nvSpPr>
                  <p:cNvPr id="582084" name="Freeform 452"/>
                  <p:cNvSpPr>
                    <a:spLocks/>
                  </p:cNvSpPr>
                  <p:nvPr/>
                </p:nvSpPr>
                <p:spPr bwMode="auto">
                  <a:xfrm>
                    <a:off x="2598" y="2836"/>
                    <a:ext cx="402" cy="45"/>
                  </a:xfrm>
                  <a:custGeom>
                    <a:avLst/>
                    <a:gdLst/>
                    <a:ahLst/>
                    <a:cxnLst>
                      <a:cxn ang="0">
                        <a:pos x="402" y="45"/>
                      </a:cxn>
                      <a:cxn ang="0">
                        <a:pos x="0" y="17"/>
                      </a:cxn>
                      <a:cxn ang="0">
                        <a:pos x="0" y="0"/>
                      </a:cxn>
                      <a:cxn ang="0">
                        <a:pos x="402" y="28"/>
                      </a:cxn>
                      <a:cxn ang="0">
                        <a:pos x="402" y="45"/>
                      </a:cxn>
                    </a:cxnLst>
                    <a:rect l="0" t="0" r="r" b="b"/>
                    <a:pathLst>
                      <a:path w="402" h="45">
                        <a:moveTo>
                          <a:pt x="402" y="45"/>
                        </a:moveTo>
                        <a:lnTo>
                          <a:pt x="0" y="17"/>
                        </a:lnTo>
                        <a:lnTo>
                          <a:pt x="0" y="0"/>
                        </a:lnTo>
                        <a:lnTo>
                          <a:pt x="402" y="28"/>
                        </a:lnTo>
                        <a:lnTo>
                          <a:pt x="402" y="45"/>
                        </a:lnTo>
                        <a:close/>
                      </a:path>
                    </a:pathLst>
                  </a:custGeom>
                  <a:solidFill>
                    <a:srgbClr val="A4A4A4"/>
                  </a:solidFill>
                  <a:ln w="9525">
                    <a:noFill/>
                    <a:round/>
                    <a:headEnd/>
                    <a:tailEnd/>
                  </a:ln>
                </p:spPr>
                <p:txBody>
                  <a:bodyPr/>
                  <a:lstStyle/>
                  <a:p>
                    <a:endParaRPr lang="en-US" sz="2000"/>
                  </a:p>
                </p:txBody>
              </p:sp>
              <p:sp>
                <p:nvSpPr>
                  <p:cNvPr id="582085" name="Freeform 453"/>
                  <p:cNvSpPr>
                    <a:spLocks/>
                  </p:cNvSpPr>
                  <p:nvPr/>
                </p:nvSpPr>
                <p:spPr bwMode="auto">
                  <a:xfrm>
                    <a:off x="2598" y="2837"/>
                    <a:ext cx="402" cy="44"/>
                  </a:xfrm>
                  <a:custGeom>
                    <a:avLst/>
                    <a:gdLst/>
                    <a:ahLst/>
                    <a:cxnLst>
                      <a:cxn ang="0">
                        <a:pos x="402" y="44"/>
                      </a:cxn>
                      <a:cxn ang="0">
                        <a:pos x="0" y="17"/>
                      </a:cxn>
                      <a:cxn ang="0">
                        <a:pos x="0" y="0"/>
                      </a:cxn>
                      <a:cxn ang="0">
                        <a:pos x="402" y="27"/>
                      </a:cxn>
                      <a:cxn ang="0">
                        <a:pos x="402" y="44"/>
                      </a:cxn>
                    </a:cxnLst>
                    <a:rect l="0" t="0" r="r" b="b"/>
                    <a:pathLst>
                      <a:path w="402" h="44">
                        <a:moveTo>
                          <a:pt x="402" y="44"/>
                        </a:moveTo>
                        <a:lnTo>
                          <a:pt x="0" y="17"/>
                        </a:lnTo>
                        <a:lnTo>
                          <a:pt x="0" y="0"/>
                        </a:lnTo>
                        <a:lnTo>
                          <a:pt x="402" y="27"/>
                        </a:lnTo>
                        <a:lnTo>
                          <a:pt x="402" y="44"/>
                        </a:lnTo>
                        <a:close/>
                      </a:path>
                    </a:pathLst>
                  </a:custGeom>
                  <a:solidFill>
                    <a:srgbClr val="A4A4A4"/>
                  </a:solidFill>
                  <a:ln w="9525">
                    <a:noFill/>
                    <a:round/>
                    <a:headEnd/>
                    <a:tailEnd/>
                  </a:ln>
                </p:spPr>
                <p:txBody>
                  <a:bodyPr/>
                  <a:lstStyle/>
                  <a:p>
                    <a:endParaRPr lang="en-US" sz="2000"/>
                  </a:p>
                </p:txBody>
              </p:sp>
              <p:sp>
                <p:nvSpPr>
                  <p:cNvPr id="582086" name="Freeform 454"/>
                  <p:cNvSpPr>
                    <a:spLocks/>
                  </p:cNvSpPr>
                  <p:nvPr/>
                </p:nvSpPr>
                <p:spPr bwMode="auto">
                  <a:xfrm>
                    <a:off x="2598" y="2837"/>
                    <a:ext cx="402" cy="45"/>
                  </a:xfrm>
                  <a:custGeom>
                    <a:avLst/>
                    <a:gdLst/>
                    <a:ahLst/>
                    <a:cxnLst>
                      <a:cxn ang="0">
                        <a:pos x="402" y="45"/>
                      </a:cxn>
                      <a:cxn ang="0">
                        <a:pos x="0" y="17"/>
                      </a:cxn>
                      <a:cxn ang="0">
                        <a:pos x="0" y="0"/>
                      </a:cxn>
                      <a:cxn ang="0">
                        <a:pos x="402" y="28"/>
                      </a:cxn>
                      <a:cxn ang="0">
                        <a:pos x="402" y="45"/>
                      </a:cxn>
                    </a:cxnLst>
                    <a:rect l="0" t="0" r="r" b="b"/>
                    <a:pathLst>
                      <a:path w="402" h="45">
                        <a:moveTo>
                          <a:pt x="402" y="45"/>
                        </a:moveTo>
                        <a:lnTo>
                          <a:pt x="0" y="17"/>
                        </a:lnTo>
                        <a:lnTo>
                          <a:pt x="0" y="0"/>
                        </a:lnTo>
                        <a:lnTo>
                          <a:pt x="402" y="28"/>
                        </a:lnTo>
                        <a:lnTo>
                          <a:pt x="402" y="45"/>
                        </a:lnTo>
                        <a:close/>
                      </a:path>
                    </a:pathLst>
                  </a:custGeom>
                  <a:solidFill>
                    <a:srgbClr val="A4A4A4"/>
                  </a:solidFill>
                  <a:ln w="9525">
                    <a:noFill/>
                    <a:round/>
                    <a:headEnd/>
                    <a:tailEnd/>
                  </a:ln>
                </p:spPr>
                <p:txBody>
                  <a:bodyPr/>
                  <a:lstStyle/>
                  <a:p>
                    <a:endParaRPr lang="en-US" sz="2000"/>
                  </a:p>
                </p:txBody>
              </p:sp>
              <p:sp>
                <p:nvSpPr>
                  <p:cNvPr id="582087" name="Freeform 455"/>
                  <p:cNvSpPr>
                    <a:spLocks/>
                  </p:cNvSpPr>
                  <p:nvPr/>
                </p:nvSpPr>
                <p:spPr bwMode="auto">
                  <a:xfrm>
                    <a:off x="2598" y="2838"/>
                    <a:ext cx="402" cy="44"/>
                  </a:xfrm>
                  <a:custGeom>
                    <a:avLst/>
                    <a:gdLst/>
                    <a:ahLst/>
                    <a:cxnLst>
                      <a:cxn ang="0">
                        <a:pos x="402" y="44"/>
                      </a:cxn>
                      <a:cxn ang="0">
                        <a:pos x="0" y="16"/>
                      </a:cxn>
                      <a:cxn ang="0">
                        <a:pos x="0" y="0"/>
                      </a:cxn>
                      <a:cxn ang="0">
                        <a:pos x="402" y="28"/>
                      </a:cxn>
                      <a:cxn ang="0">
                        <a:pos x="402" y="44"/>
                      </a:cxn>
                    </a:cxnLst>
                    <a:rect l="0" t="0" r="r" b="b"/>
                    <a:pathLst>
                      <a:path w="402" h="44">
                        <a:moveTo>
                          <a:pt x="402" y="44"/>
                        </a:moveTo>
                        <a:lnTo>
                          <a:pt x="0" y="16"/>
                        </a:lnTo>
                        <a:lnTo>
                          <a:pt x="0" y="0"/>
                        </a:lnTo>
                        <a:lnTo>
                          <a:pt x="402" y="28"/>
                        </a:lnTo>
                        <a:lnTo>
                          <a:pt x="402" y="44"/>
                        </a:lnTo>
                        <a:close/>
                      </a:path>
                    </a:pathLst>
                  </a:custGeom>
                  <a:solidFill>
                    <a:srgbClr val="A4A4A4"/>
                  </a:solidFill>
                  <a:ln w="9525">
                    <a:noFill/>
                    <a:round/>
                    <a:headEnd/>
                    <a:tailEnd/>
                  </a:ln>
                </p:spPr>
                <p:txBody>
                  <a:bodyPr/>
                  <a:lstStyle/>
                  <a:p>
                    <a:endParaRPr lang="en-US" sz="2000"/>
                  </a:p>
                </p:txBody>
              </p:sp>
              <p:sp>
                <p:nvSpPr>
                  <p:cNvPr id="582088" name="Freeform 456"/>
                  <p:cNvSpPr>
                    <a:spLocks/>
                  </p:cNvSpPr>
                  <p:nvPr/>
                </p:nvSpPr>
                <p:spPr bwMode="auto">
                  <a:xfrm>
                    <a:off x="2598" y="2838"/>
                    <a:ext cx="402" cy="44"/>
                  </a:xfrm>
                  <a:custGeom>
                    <a:avLst/>
                    <a:gdLst/>
                    <a:ahLst/>
                    <a:cxnLst>
                      <a:cxn ang="0">
                        <a:pos x="402" y="44"/>
                      </a:cxn>
                      <a:cxn ang="0">
                        <a:pos x="0" y="17"/>
                      </a:cxn>
                      <a:cxn ang="0">
                        <a:pos x="0" y="0"/>
                      </a:cxn>
                      <a:cxn ang="0">
                        <a:pos x="402" y="28"/>
                      </a:cxn>
                      <a:cxn ang="0">
                        <a:pos x="402" y="44"/>
                      </a:cxn>
                    </a:cxnLst>
                    <a:rect l="0" t="0" r="r" b="b"/>
                    <a:pathLst>
                      <a:path w="402" h="44">
                        <a:moveTo>
                          <a:pt x="402" y="44"/>
                        </a:moveTo>
                        <a:lnTo>
                          <a:pt x="0" y="17"/>
                        </a:lnTo>
                        <a:lnTo>
                          <a:pt x="0" y="0"/>
                        </a:lnTo>
                        <a:lnTo>
                          <a:pt x="402" y="28"/>
                        </a:lnTo>
                        <a:lnTo>
                          <a:pt x="402" y="44"/>
                        </a:lnTo>
                        <a:close/>
                      </a:path>
                    </a:pathLst>
                  </a:custGeom>
                  <a:solidFill>
                    <a:srgbClr val="A4A4A4"/>
                  </a:solidFill>
                  <a:ln w="9525">
                    <a:noFill/>
                    <a:round/>
                    <a:headEnd/>
                    <a:tailEnd/>
                  </a:ln>
                </p:spPr>
                <p:txBody>
                  <a:bodyPr/>
                  <a:lstStyle/>
                  <a:p>
                    <a:endParaRPr lang="en-US" sz="2000"/>
                  </a:p>
                </p:txBody>
              </p:sp>
              <p:sp>
                <p:nvSpPr>
                  <p:cNvPr id="582089" name="Freeform 457"/>
                  <p:cNvSpPr>
                    <a:spLocks/>
                  </p:cNvSpPr>
                  <p:nvPr/>
                </p:nvSpPr>
                <p:spPr bwMode="auto">
                  <a:xfrm>
                    <a:off x="2598" y="2839"/>
                    <a:ext cx="402" cy="44"/>
                  </a:xfrm>
                  <a:custGeom>
                    <a:avLst/>
                    <a:gdLst/>
                    <a:ahLst/>
                    <a:cxnLst>
                      <a:cxn ang="0">
                        <a:pos x="402" y="44"/>
                      </a:cxn>
                      <a:cxn ang="0">
                        <a:pos x="0" y="16"/>
                      </a:cxn>
                      <a:cxn ang="0">
                        <a:pos x="0" y="0"/>
                      </a:cxn>
                      <a:cxn ang="0">
                        <a:pos x="402" y="28"/>
                      </a:cxn>
                      <a:cxn ang="0">
                        <a:pos x="402" y="44"/>
                      </a:cxn>
                    </a:cxnLst>
                    <a:rect l="0" t="0" r="r" b="b"/>
                    <a:pathLst>
                      <a:path w="402" h="44">
                        <a:moveTo>
                          <a:pt x="402" y="44"/>
                        </a:moveTo>
                        <a:lnTo>
                          <a:pt x="0" y="16"/>
                        </a:lnTo>
                        <a:lnTo>
                          <a:pt x="0" y="0"/>
                        </a:lnTo>
                        <a:lnTo>
                          <a:pt x="402" y="28"/>
                        </a:lnTo>
                        <a:lnTo>
                          <a:pt x="402" y="44"/>
                        </a:lnTo>
                        <a:close/>
                      </a:path>
                    </a:pathLst>
                  </a:custGeom>
                  <a:solidFill>
                    <a:srgbClr val="A4A4A4"/>
                  </a:solidFill>
                  <a:ln w="9525">
                    <a:noFill/>
                    <a:round/>
                    <a:headEnd/>
                    <a:tailEnd/>
                  </a:ln>
                </p:spPr>
                <p:txBody>
                  <a:bodyPr/>
                  <a:lstStyle/>
                  <a:p>
                    <a:endParaRPr lang="en-US" sz="2000"/>
                  </a:p>
                </p:txBody>
              </p:sp>
              <p:sp>
                <p:nvSpPr>
                  <p:cNvPr id="582090" name="Freeform 458"/>
                  <p:cNvSpPr>
                    <a:spLocks/>
                  </p:cNvSpPr>
                  <p:nvPr/>
                </p:nvSpPr>
                <p:spPr bwMode="auto">
                  <a:xfrm>
                    <a:off x="2598" y="2839"/>
                    <a:ext cx="402" cy="45"/>
                  </a:xfrm>
                  <a:custGeom>
                    <a:avLst/>
                    <a:gdLst/>
                    <a:ahLst/>
                    <a:cxnLst>
                      <a:cxn ang="0">
                        <a:pos x="402" y="45"/>
                      </a:cxn>
                      <a:cxn ang="0">
                        <a:pos x="0" y="17"/>
                      </a:cxn>
                      <a:cxn ang="0">
                        <a:pos x="0" y="0"/>
                      </a:cxn>
                      <a:cxn ang="0">
                        <a:pos x="402" y="28"/>
                      </a:cxn>
                      <a:cxn ang="0">
                        <a:pos x="402" y="45"/>
                      </a:cxn>
                    </a:cxnLst>
                    <a:rect l="0" t="0" r="r" b="b"/>
                    <a:pathLst>
                      <a:path w="402" h="45">
                        <a:moveTo>
                          <a:pt x="402" y="45"/>
                        </a:moveTo>
                        <a:lnTo>
                          <a:pt x="0" y="17"/>
                        </a:lnTo>
                        <a:lnTo>
                          <a:pt x="0" y="0"/>
                        </a:lnTo>
                        <a:lnTo>
                          <a:pt x="402" y="28"/>
                        </a:lnTo>
                        <a:lnTo>
                          <a:pt x="402" y="45"/>
                        </a:lnTo>
                        <a:close/>
                      </a:path>
                    </a:pathLst>
                  </a:custGeom>
                  <a:solidFill>
                    <a:srgbClr val="A4A4A4"/>
                  </a:solidFill>
                  <a:ln w="9525">
                    <a:noFill/>
                    <a:round/>
                    <a:headEnd/>
                    <a:tailEnd/>
                  </a:ln>
                </p:spPr>
                <p:txBody>
                  <a:bodyPr/>
                  <a:lstStyle/>
                  <a:p>
                    <a:endParaRPr lang="en-US" sz="2000"/>
                  </a:p>
                </p:txBody>
              </p:sp>
              <p:sp>
                <p:nvSpPr>
                  <p:cNvPr id="582091" name="Freeform 459"/>
                  <p:cNvSpPr>
                    <a:spLocks/>
                  </p:cNvSpPr>
                  <p:nvPr/>
                </p:nvSpPr>
                <p:spPr bwMode="auto">
                  <a:xfrm>
                    <a:off x="2598" y="2840"/>
                    <a:ext cx="402" cy="44"/>
                  </a:xfrm>
                  <a:custGeom>
                    <a:avLst/>
                    <a:gdLst/>
                    <a:ahLst/>
                    <a:cxnLst>
                      <a:cxn ang="0">
                        <a:pos x="402" y="44"/>
                      </a:cxn>
                      <a:cxn ang="0">
                        <a:pos x="0" y="16"/>
                      </a:cxn>
                      <a:cxn ang="0">
                        <a:pos x="0" y="0"/>
                      </a:cxn>
                      <a:cxn ang="0">
                        <a:pos x="402" y="28"/>
                      </a:cxn>
                      <a:cxn ang="0">
                        <a:pos x="402" y="44"/>
                      </a:cxn>
                    </a:cxnLst>
                    <a:rect l="0" t="0" r="r" b="b"/>
                    <a:pathLst>
                      <a:path w="402" h="44">
                        <a:moveTo>
                          <a:pt x="402" y="44"/>
                        </a:moveTo>
                        <a:lnTo>
                          <a:pt x="0" y="16"/>
                        </a:lnTo>
                        <a:lnTo>
                          <a:pt x="0" y="0"/>
                        </a:lnTo>
                        <a:lnTo>
                          <a:pt x="402" y="28"/>
                        </a:lnTo>
                        <a:lnTo>
                          <a:pt x="402" y="44"/>
                        </a:lnTo>
                        <a:close/>
                      </a:path>
                    </a:pathLst>
                  </a:custGeom>
                  <a:solidFill>
                    <a:srgbClr val="A4A4A4"/>
                  </a:solidFill>
                  <a:ln w="9525">
                    <a:noFill/>
                    <a:round/>
                    <a:headEnd/>
                    <a:tailEnd/>
                  </a:ln>
                </p:spPr>
                <p:txBody>
                  <a:bodyPr/>
                  <a:lstStyle/>
                  <a:p>
                    <a:endParaRPr lang="en-US" sz="2000"/>
                  </a:p>
                </p:txBody>
              </p:sp>
              <p:sp>
                <p:nvSpPr>
                  <p:cNvPr id="582092" name="Freeform 460"/>
                  <p:cNvSpPr>
                    <a:spLocks/>
                  </p:cNvSpPr>
                  <p:nvPr/>
                </p:nvSpPr>
                <p:spPr bwMode="auto">
                  <a:xfrm>
                    <a:off x="2598" y="2840"/>
                    <a:ext cx="402" cy="45"/>
                  </a:xfrm>
                  <a:custGeom>
                    <a:avLst/>
                    <a:gdLst/>
                    <a:ahLst/>
                    <a:cxnLst>
                      <a:cxn ang="0">
                        <a:pos x="402" y="45"/>
                      </a:cxn>
                      <a:cxn ang="0">
                        <a:pos x="0" y="16"/>
                      </a:cxn>
                      <a:cxn ang="0">
                        <a:pos x="0" y="0"/>
                      </a:cxn>
                      <a:cxn ang="0">
                        <a:pos x="402" y="28"/>
                      </a:cxn>
                      <a:cxn ang="0">
                        <a:pos x="402" y="45"/>
                      </a:cxn>
                    </a:cxnLst>
                    <a:rect l="0" t="0" r="r" b="b"/>
                    <a:pathLst>
                      <a:path w="402" h="45">
                        <a:moveTo>
                          <a:pt x="402" y="45"/>
                        </a:moveTo>
                        <a:lnTo>
                          <a:pt x="0" y="16"/>
                        </a:lnTo>
                        <a:lnTo>
                          <a:pt x="0" y="0"/>
                        </a:lnTo>
                        <a:lnTo>
                          <a:pt x="402" y="28"/>
                        </a:lnTo>
                        <a:lnTo>
                          <a:pt x="402" y="45"/>
                        </a:lnTo>
                        <a:close/>
                      </a:path>
                    </a:pathLst>
                  </a:custGeom>
                  <a:solidFill>
                    <a:srgbClr val="A4A4A4"/>
                  </a:solidFill>
                  <a:ln w="9525">
                    <a:noFill/>
                    <a:round/>
                    <a:headEnd/>
                    <a:tailEnd/>
                  </a:ln>
                </p:spPr>
                <p:txBody>
                  <a:bodyPr/>
                  <a:lstStyle/>
                  <a:p>
                    <a:endParaRPr lang="en-US" sz="2000"/>
                  </a:p>
                </p:txBody>
              </p:sp>
              <p:sp>
                <p:nvSpPr>
                  <p:cNvPr id="582093" name="Freeform 461"/>
                  <p:cNvSpPr>
                    <a:spLocks/>
                  </p:cNvSpPr>
                  <p:nvPr/>
                </p:nvSpPr>
                <p:spPr bwMode="auto">
                  <a:xfrm>
                    <a:off x="2598" y="2841"/>
                    <a:ext cx="402" cy="45"/>
                  </a:xfrm>
                  <a:custGeom>
                    <a:avLst/>
                    <a:gdLst/>
                    <a:ahLst/>
                    <a:cxnLst>
                      <a:cxn ang="0">
                        <a:pos x="402" y="45"/>
                      </a:cxn>
                      <a:cxn ang="0">
                        <a:pos x="0" y="16"/>
                      </a:cxn>
                      <a:cxn ang="0">
                        <a:pos x="0" y="0"/>
                      </a:cxn>
                      <a:cxn ang="0">
                        <a:pos x="402" y="28"/>
                      </a:cxn>
                      <a:cxn ang="0">
                        <a:pos x="402" y="45"/>
                      </a:cxn>
                    </a:cxnLst>
                    <a:rect l="0" t="0" r="r" b="b"/>
                    <a:pathLst>
                      <a:path w="402" h="45">
                        <a:moveTo>
                          <a:pt x="402" y="45"/>
                        </a:moveTo>
                        <a:lnTo>
                          <a:pt x="0" y="16"/>
                        </a:lnTo>
                        <a:lnTo>
                          <a:pt x="0" y="0"/>
                        </a:lnTo>
                        <a:lnTo>
                          <a:pt x="402" y="28"/>
                        </a:lnTo>
                        <a:lnTo>
                          <a:pt x="402" y="45"/>
                        </a:lnTo>
                        <a:close/>
                      </a:path>
                    </a:pathLst>
                  </a:custGeom>
                  <a:solidFill>
                    <a:srgbClr val="A4A4A4"/>
                  </a:solidFill>
                  <a:ln w="9525">
                    <a:noFill/>
                    <a:round/>
                    <a:headEnd/>
                    <a:tailEnd/>
                  </a:ln>
                </p:spPr>
                <p:txBody>
                  <a:bodyPr/>
                  <a:lstStyle/>
                  <a:p>
                    <a:endParaRPr lang="en-US" sz="2000"/>
                  </a:p>
                </p:txBody>
              </p:sp>
              <p:sp>
                <p:nvSpPr>
                  <p:cNvPr id="582094" name="Freeform 462"/>
                  <p:cNvSpPr>
                    <a:spLocks/>
                  </p:cNvSpPr>
                  <p:nvPr/>
                </p:nvSpPr>
                <p:spPr bwMode="auto">
                  <a:xfrm>
                    <a:off x="2598" y="2841"/>
                    <a:ext cx="402" cy="45"/>
                  </a:xfrm>
                  <a:custGeom>
                    <a:avLst/>
                    <a:gdLst/>
                    <a:ahLst/>
                    <a:cxnLst>
                      <a:cxn ang="0">
                        <a:pos x="402" y="45"/>
                      </a:cxn>
                      <a:cxn ang="0">
                        <a:pos x="0" y="17"/>
                      </a:cxn>
                      <a:cxn ang="0">
                        <a:pos x="0" y="0"/>
                      </a:cxn>
                      <a:cxn ang="0">
                        <a:pos x="402" y="29"/>
                      </a:cxn>
                      <a:cxn ang="0">
                        <a:pos x="402" y="45"/>
                      </a:cxn>
                    </a:cxnLst>
                    <a:rect l="0" t="0" r="r" b="b"/>
                    <a:pathLst>
                      <a:path w="402" h="45">
                        <a:moveTo>
                          <a:pt x="402" y="45"/>
                        </a:moveTo>
                        <a:lnTo>
                          <a:pt x="0" y="17"/>
                        </a:lnTo>
                        <a:lnTo>
                          <a:pt x="0" y="0"/>
                        </a:lnTo>
                        <a:lnTo>
                          <a:pt x="402" y="29"/>
                        </a:lnTo>
                        <a:lnTo>
                          <a:pt x="402" y="45"/>
                        </a:lnTo>
                        <a:close/>
                      </a:path>
                    </a:pathLst>
                  </a:custGeom>
                  <a:solidFill>
                    <a:srgbClr val="A4A4A4"/>
                  </a:solidFill>
                  <a:ln w="9525">
                    <a:noFill/>
                    <a:round/>
                    <a:headEnd/>
                    <a:tailEnd/>
                  </a:ln>
                </p:spPr>
                <p:txBody>
                  <a:bodyPr/>
                  <a:lstStyle/>
                  <a:p>
                    <a:endParaRPr lang="en-US" sz="2000"/>
                  </a:p>
                </p:txBody>
              </p:sp>
              <p:sp>
                <p:nvSpPr>
                  <p:cNvPr id="582095" name="Freeform 463"/>
                  <p:cNvSpPr>
                    <a:spLocks/>
                  </p:cNvSpPr>
                  <p:nvPr/>
                </p:nvSpPr>
                <p:spPr bwMode="auto">
                  <a:xfrm>
                    <a:off x="2598" y="2842"/>
                    <a:ext cx="402" cy="45"/>
                  </a:xfrm>
                  <a:custGeom>
                    <a:avLst/>
                    <a:gdLst/>
                    <a:ahLst/>
                    <a:cxnLst>
                      <a:cxn ang="0">
                        <a:pos x="402" y="45"/>
                      </a:cxn>
                      <a:cxn ang="0">
                        <a:pos x="0" y="17"/>
                      </a:cxn>
                      <a:cxn ang="0">
                        <a:pos x="0" y="0"/>
                      </a:cxn>
                      <a:cxn ang="0">
                        <a:pos x="402" y="28"/>
                      </a:cxn>
                      <a:cxn ang="0">
                        <a:pos x="402" y="45"/>
                      </a:cxn>
                    </a:cxnLst>
                    <a:rect l="0" t="0" r="r" b="b"/>
                    <a:pathLst>
                      <a:path w="402" h="45">
                        <a:moveTo>
                          <a:pt x="402" y="45"/>
                        </a:moveTo>
                        <a:lnTo>
                          <a:pt x="0" y="17"/>
                        </a:lnTo>
                        <a:lnTo>
                          <a:pt x="0" y="0"/>
                        </a:lnTo>
                        <a:lnTo>
                          <a:pt x="402" y="28"/>
                        </a:lnTo>
                        <a:lnTo>
                          <a:pt x="402" y="45"/>
                        </a:lnTo>
                        <a:close/>
                      </a:path>
                    </a:pathLst>
                  </a:custGeom>
                  <a:solidFill>
                    <a:srgbClr val="A4A4A4"/>
                  </a:solidFill>
                  <a:ln w="9525">
                    <a:noFill/>
                    <a:round/>
                    <a:headEnd/>
                    <a:tailEnd/>
                  </a:ln>
                </p:spPr>
                <p:txBody>
                  <a:bodyPr/>
                  <a:lstStyle/>
                  <a:p>
                    <a:endParaRPr lang="en-US" sz="2000"/>
                  </a:p>
                </p:txBody>
              </p:sp>
              <p:sp>
                <p:nvSpPr>
                  <p:cNvPr id="582096" name="Freeform 464"/>
                  <p:cNvSpPr>
                    <a:spLocks/>
                  </p:cNvSpPr>
                  <p:nvPr/>
                </p:nvSpPr>
                <p:spPr bwMode="auto">
                  <a:xfrm>
                    <a:off x="2598" y="2842"/>
                    <a:ext cx="402" cy="45"/>
                  </a:xfrm>
                  <a:custGeom>
                    <a:avLst/>
                    <a:gdLst/>
                    <a:ahLst/>
                    <a:cxnLst>
                      <a:cxn ang="0">
                        <a:pos x="402" y="45"/>
                      </a:cxn>
                      <a:cxn ang="0">
                        <a:pos x="0" y="17"/>
                      </a:cxn>
                      <a:cxn ang="0">
                        <a:pos x="0" y="0"/>
                      </a:cxn>
                      <a:cxn ang="0">
                        <a:pos x="402" y="28"/>
                      </a:cxn>
                      <a:cxn ang="0">
                        <a:pos x="402" y="45"/>
                      </a:cxn>
                    </a:cxnLst>
                    <a:rect l="0" t="0" r="r" b="b"/>
                    <a:pathLst>
                      <a:path w="402" h="45">
                        <a:moveTo>
                          <a:pt x="402" y="45"/>
                        </a:moveTo>
                        <a:lnTo>
                          <a:pt x="0" y="17"/>
                        </a:lnTo>
                        <a:lnTo>
                          <a:pt x="0" y="0"/>
                        </a:lnTo>
                        <a:lnTo>
                          <a:pt x="402" y="28"/>
                        </a:lnTo>
                        <a:lnTo>
                          <a:pt x="402" y="45"/>
                        </a:lnTo>
                        <a:close/>
                      </a:path>
                    </a:pathLst>
                  </a:custGeom>
                  <a:solidFill>
                    <a:srgbClr val="A4A4A4"/>
                  </a:solidFill>
                  <a:ln w="9525">
                    <a:noFill/>
                    <a:round/>
                    <a:headEnd/>
                    <a:tailEnd/>
                  </a:ln>
                </p:spPr>
                <p:txBody>
                  <a:bodyPr/>
                  <a:lstStyle/>
                  <a:p>
                    <a:endParaRPr lang="en-US" sz="2000"/>
                  </a:p>
                </p:txBody>
              </p:sp>
              <p:sp>
                <p:nvSpPr>
                  <p:cNvPr id="582097" name="Freeform 465"/>
                  <p:cNvSpPr>
                    <a:spLocks/>
                  </p:cNvSpPr>
                  <p:nvPr/>
                </p:nvSpPr>
                <p:spPr bwMode="auto">
                  <a:xfrm>
                    <a:off x="2598" y="2843"/>
                    <a:ext cx="402" cy="45"/>
                  </a:xfrm>
                  <a:custGeom>
                    <a:avLst/>
                    <a:gdLst/>
                    <a:ahLst/>
                    <a:cxnLst>
                      <a:cxn ang="0">
                        <a:pos x="402" y="45"/>
                      </a:cxn>
                      <a:cxn ang="0">
                        <a:pos x="0" y="16"/>
                      </a:cxn>
                      <a:cxn ang="0">
                        <a:pos x="0" y="0"/>
                      </a:cxn>
                      <a:cxn ang="0">
                        <a:pos x="402" y="28"/>
                      </a:cxn>
                      <a:cxn ang="0">
                        <a:pos x="402" y="45"/>
                      </a:cxn>
                    </a:cxnLst>
                    <a:rect l="0" t="0" r="r" b="b"/>
                    <a:pathLst>
                      <a:path w="402" h="45">
                        <a:moveTo>
                          <a:pt x="402" y="45"/>
                        </a:moveTo>
                        <a:lnTo>
                          <a:pt x="0" y="16"/>
                        </a:lnTo>
                        <a:lnTo>
                          <a:pt x="0" y="0"/>
                        </a:lnTo>
                        <a:lnTo>
                          <a:pt x="402" y="28"/>
                        </a:lnTo>
                        <a:lnTo>
                          <a:pt x="402" y="45"/>
                        </a:lnTo>
                        <a:close/>
                      </a:path>
                    </a:pathLst>
                  </a:custGeom>
                  <a:solidFill>
                    <a:srgbClr val="A4A4A4"/>
                  </a:solidFill>
                  <a:ln w="9525">
                    <a:noFill/>
                    <a:round/>
                    <a:headEnd/>
                    <a:tailEnd/>
                  </a:ln>
                </p:spPr>
                <p:txBody>
                  <a:bodyPr/>
                  <a:lstStyle/>
                  <a:p>
                    <a:endParaRPr lang="en-US" sz="2000"/>
                  </a:p>
                </p:txBody>
              </p:sp>
              <p:sp>
                <p:nvSpPr>
                  <p:cNvPr id="582098" name="Freeform 466"/>
                  <p:cNvSpPr>
                    <a:spLocks/>
                  </p:cNvSpPr>
                  <p:nvPr/>
                </p:nvSpPr>
                <p:spPr bwMode="auto">
                  <a:xfrm>
                    <a:off x="2598" y="2844"/>
                    <a:ext cx="402" cy="44"/>
                  </a:xfrm>
                  <a:custGeom>
                    <a:avLst/>
                    <a:gdLst/>
                    <a:ahLst/>
                    <a:cxnLst>
                      <a:cxn ang="0">
                        <a:pos x="402" y="44"/>
                      </a:cxn>
                      <a:cxn ang="0">
                        <a:pos x="0" y="16"/>
                      </a:cxn>
                      <a:cxn ang="0">
                        <a:pos x="0" y="0"/>
                      </a:cxn>
                      <a:cxn ang="0">
                        <a:pos x="402" y="27"/>
                      </a:cxn>
                      <a:cxn ang="0">
                        <a:pos x="402" y="44"/>
                      </a:cxn>
                    </a:cxnLst>
                    <a:rect l="0" t="0" r="r" b="b"/>
                    <a:pathLst>
                      <a:path w="402" h="44">
                        <a:moveTo>
                          <a:pt x="402" y="44"/>
                        </a:moveTo>
                        <a:lnTo>
                          <a:pt x="0" y="16"/>
                        </a:lnTo>
                        <a:lnTo>
                          <a:pt x="0" y="0"/>
                        </a:lnTo>
                        <a:lnTo>
                          <a:pt x="402" y="27"/>
                        </a:lnTo>
                        <a:lnTo>
                          <a:pt x="402" y="44"/>
                        </a:lnTo>
                        <a:close/>
                      </a:path>
                    </a:pathLst>
                  </a:custGeom>
                  <a:solidFill>
                    <a:srgbClr val="A4A4A4"/>
                  </a:solidFill>
                  <a:ln w="9525">
                    <a:noFill/>
                    <a:round/>
                    <a:headEnd/>
                    <a:tailEnd/>
                  </a:ln>
                </p:spPr>
                <p:txBody>
                  <a:bodyPr/>
                  <a:lstStyle/>
                  <a:p>
                    <a:endParaRPr lang="en-US" sz="2000"/>
                  </a:p>
                </p:txBody>
              </p:sp>
              <p:sp>
                <p:nvSpPr>
                  <p:cNvPr id="582099" name="Freeform 467"/>
                  <p:cNvSpPr>
                    <a:spLocks/>
                  </p:cNvSpPr>
                  <p:nvPr/>
                </p:nvSpPr>
                <p:spPr bwMode="auto">
                  <a:xfrm>
                    <a:off x="2598" y="2845"/>
                    <a:ext cx="402" cy="43"/>
                  </a:xfrm>
                  <a:custGeom>
                    <a:avLst/>
                    <a:gdLst/>
                    <a:ahLst/>
                    <a:cxnLst>
                      <a:cxn ang="0">
                        <a:pos x="402" y="43"/>
                      </a:cxn>
                      <a:cxn ang="0">
                        <a:pos x="0" y="15"/>
                      </a:cxn>
                      <a:cxn ang="0">
                        <a:pos x="0" y="0"/>
                      </a:cxn>
                      <a:cxn ang="0">
                        <a:pos x="402" y="28"/>
                      </a:cxn>
                      <a:cxn ang="0">
                        <a:pos x="402" y="43"/>
                      </a:cxn>
                    </a:cxnLst>
                    <a:rect l="0" t="0" r="r" b="b"/>
                    <a:pathLst>
                      <a:path w="402" h="43">
                        <a:moveTo>
                          <a:pt x="402" y="43"/>
                        </a:moveTo>
                        <a:lnTo>
                          <a:pt x="0" y="15"/>
                        </a:lnTo>
                        <a:lnTo>
                          <a:pt x="0" y="0"/>
                        </a:lnTo>
                        <a:lnTo>
                          <a:pt x="402" y="28"/>
                        </a:lnTo>
                        <a:lnTo>
                          <a:pt x="402" y="43"/>
                        </a:lnTo>
                        <a:close/>
                      </a:path>
                    </a:pathLst>
                  </a:custGeom>
                  <a:solidFill>
                    <a:srgbClr val="A4A4A4"/>
                  </a:solidFill>
                  <a:ln w="9525">
                    <a:noFill/>
                    <a:round/>
                    <a:headEnd/>
                    <a:tailEnd/>
                  </a:ln>
                </p:spPr>
                <p:txBody>
                  <a:bodyPr/>
                  <a:lstStyle/>
                  <a:p>
                    <a:endParaRPr lang="en-US" sz="2000"/>
                  </a:p>
                </p:txBody>
              </p:sp>
              <p:sp>
                <p:nvSpPr>
                  <p:cNvPr id="582100" name="Freeform 468"/>
                  <p:cNvSpPr>
                    <a:spLocks/>
                  </p:cNvSpPr>
                  <p:nvPr/>
                </p:nvSpPr>
                <p:spPr bwMode="auto">
                  <a:xfrm>
                    <a:off x="2598" y="2846"/>
                    <a:ext cx="402" cy="42"/>
                  </a:xfrm>
                  <a:custGeom>
                    <a:avLst/>
                    <a:gdLst/>
                    <a:ahLst/>
                    <a:cxnLst>
                      <a:cxn ang="0">
                        <a:pos x="402" y="42"/>
                      </a:cxn>
                      <a:cxn ang="0">
                        <a:pos x="0" y="15"/>
                      </a:cxn>
                      <a:cxn ang="0">
                        <a:pos x="0" y="0"/>
                      </a:cxn>
                      <a:cxn ang="0">
                        <a:pos x="402" y="27"/>
                      </a:cxn>
                      <a:cxn ang="0">
                        <a:pos x="402" y="42"/>
                      </a:cxn>
                    </a:cxnLst>
                    <a:rect l="0" t="0" r="r" b="b"/>
                    <a:pathLst>
                      <a:path w="402" h="42">
                        <a:moveTo>
                          <a:pt x="402" y="42"/>
                        </a:moveTo>
                        <a:lnTo>
                          <a:pt x="0" y="15"/>
                        </a:lnTo>
                        <a:lnTo>
                          <a:pt x="0" y="0"/>
                        </a:lnTo>
                        <a:lnTo>
                          <a:pt x="402" y="27"/>
                        </a:lnTo>
                        <a:lnTo>
                          <a:pt x="402" y="42"/>
                        </a:lnTo>
                        <a:close/>
                      </a:path>
                    </a:pathLst>
                  </a:custGeom>
                  <a:solidFill>
                    <a:srgbClr val="A4A4A4"/>
                  </a:solidFill>
                  <a:ln w="9525">
                    <a:noFill/>
                    <a:round/>
                    <a:headEnd/>
                    <a:tailEnd/>
                  </a:ln>
                </p:spPr>
                <p:txBody>
                  <a:bodyPr/>
                  <a:lstStyle/>
                  <a:p>
                    <a:endParaRPr lang="en-US" sz="2000"/>
                  </a:p>
                </p:txBody>
              </p:sp>
              <p:sp>
                <p:nvSpPr>
                  <p:cNvPr id="582101" name="Freeform 469"/>
                  <p:cNvSpPr>
                    <a:spLocks/>
                  </p:cNvSpPr>
                  <p:nvPr/>
                </p:nvSpPr>
                <p:spPr bwMode="auto">
                  <a:xfrm>
                    <a:off x="2598" y="2846"/>
                    <a:ext cx="402" cy="43"/>
                  </a:xfrm>
                  <a:custGeom>
                    <a:avLst/>
                    <a:gdLst/>
                    <a:ahLst/>
                    <a:cxnLst>
                      <a:cxn ang="0">
                        <a:pos x="402" y="43"/>
                      </a:cxn>
                      <a:cxn ang="0">
                        <a:pos x="0" y="15"/>
                      </a:cxn>
                      <a:cxn ang="0">
                        <a:pos x="0" y="0"/>
                      </a:cxn>
                      <a:cxn ang="0">
                        <a:pos x="402" y="27"/>
                      </a:cxn>
                      <a:cxn ang="0">
                        <a:pos x="402" y="43"/>
                      </a:cxn>
                    </a:cxnLst>
                    <a:rect l="0" t="0" r="r" b="b"/>
                    <a:pathLst>
                      <a:path w="402" h="43">
                        <a:moveTo>
                          <a:pt x="402" y="43"/>
                        </a:moveTo>
                        <a:lnTo>
                          <a:pt x="0" y="15"/>
                        </a:lnTo>
                        <a:lnTo>
                          <a:pt x="0" y="0"/>
                        </a:lnTo>
                        <a:lnTo>
                          <a:pt x="402" y="27"/>
                        </a:lnTo>
                        <a:lnTo>
                          <a:pt x="402" y="43"/>
                        </a:lnTo>
                        <a:close/>
                      </a:path>
                    </a:pathLst>
                  </a:custGeom>
                  <a:solidFill>
                    <a:srgbClr val="A4A4A4"/>
                  </a:solidFill>
                  <a:ln w="9525">
                    <a:noFill/>
                    <a:round/>
                    <a:headEnd/>
                    <a:tailEnd/>
                  </a:ln>
                </p:spPr>
                <p:txBody>
                  <a:bodyPr/>
                  <a:lstStyle/>
                  <a:p>
                    <a:endParaRPr lang="en-US" sz="2000"/>
                  </a:p>
                </p:txBody>
              </p:sp>
              <p:sp>
                <p:nvSpPr>
                  <p:cNvPr id="582102" name="Freeform 470"/>
                  <p:cNvSpPr>
                    <a:spLocks/>
                  </p:cNvSpPr>
                  <p:nvPr/>
                </p:nvSpPr>
                <p:spPr bwMode="auto">
                  <a:xfrm>
                    <a:off x="2598" y="2847"/>
                    <a:ext cx="402" cy="43"/>
                  </a:xfrm>
                  <a:custGeom>
                    <a:avLst/>
                    <a:gdLst/>
                    <a:ahLst/>
                    <a:cxnLst>
                      <a:cxn ang="0">
                        <a:pos x="402" y="43"/>
                      </a:cxn>
                      <a:cxn ang="0">
                        <a:pos x="0" y="15"/>
                      </a:cxn>
                      <a:cxn ang="0">
                        <a:pos x="0" y="0"/>
                      </a:cxn>
                      <a:cxn ang="0">
                        <a:pos x="402" y="27"/>
                      </a:cxn>
                      <a:cxn ang="0">
                        <a:pos x="402" y="43"/>
                      </a:cxn>
                    </a:cxnLst>
                    <a:rect l="0" t="0" r="r" b="b"/>
                    <a:pathLst>
                      <a:path w="402" h="43">
                        <a:moveTo>
                          <a:pt x="402" y="43"/>
                        </a:moveTo>
                        <a:lnTo>
                          <a:pt x="0" y="15"/>
                        </a:lnTo>
                        <a:lnTo>
                          <a:pt x="0" y="0"/>
                        </a:lnTo>
                        <a:lnTo>
                          <a:pt x="402" y="27"/>
                        </a:lnTo>
                        <a:lnTo>
                          <a:pt x="402" y="43"/>
                        </a:lnTo>
                        <a:close/>
                      </a:path>
                    </a:pathLst>
                  </a:custGeom>
                  <a:solidFill>
                    <a:srgbClr val="A4A4A4"/>
                  </a:solidFill>
                  <a:ln w="9525">
                    <a:noFill/>
                    <a:round/>
                    <a:headEnd/>
                    <a:tailEnd/>
                  </a:ln>
                </p:spPr>
                <p:txBody>
                  <a:bodyPr/>
                  <a:lstStyle/>
                  <a:p>
                    <a:endParaRPr lang="en-US" sz="2000"/>
                  </a:p>
                </p:txBody>
              </p:sp>
              <p:sp>
                <p:nvSpPr>
                  <p:cNvPr id="582103" name="Freeform 471"/>
                  <p:cNvSpPr>
                    <a:spLocks/>
                  </p:cNvSpPr>
                  <p:nvPr/>
                </p:nvSpPr>
                <p:spPr bwMode="auto">
                  <a:xfrm>
                    <a:off x="2598" y="2848"/>
                    <a:ext cx="402" cy="42"/>
                  </a:xfrm>
                  <a:custGeom>
                    <a:avLst/>
                    <a:gdLst/>
                    <a:ahLst/>
                    <a:cxnLst>
                      <a:cxn ang="0">
                        <a:pos x="402" y="42"/>
                      </a:cxn>
                      <a:cxn ang="0">
                        <a:pos x="0" y="14"/>
                      </a:cxn>
                      <a:cxn ang="0">
                        <a:pos x="0" y="0"/>
                      </a:cxn>
                      <a:cxn ang="0">
                        <a:pos x="402" y="27"/>
                      </a:cxn>
                      <a:cxn ang="0">
                        <a:pos x="402" y="42"/>
                      </a:cxn>
                    </a:cxnLst>
                    <a:rect l="0" t="0" r="r" b="b"/>
                    <a:pathLst>
                      <a:path w="402" h="42">
                        <a:moveTo>
                          <a:pt x="402" y="42"/>
                        </a:moveTo>
                        <a:lnTo>
                          <a:pt x="0" y="14"/>
                        </a:lnTo>
                        <a:lnTo>
                          <a:pt x="0" y="0"/>
                        </a:lnTo>
                        <a:lnTo>
                          <a:pt x="402" y="27"/>
                        </a:lnTo>
                        <a:lnTo>
                          <a:pt x="402" y="42"/>
                        </a:lnTo>
                        <a:close/>
                      </a:path>
                    </a:pathLst>
                  </a:custGeom>
                  <a:solidFill>
                    <a:srgbClr val="A4A4A4"/>
                  </a:solidFill>
                  <a:ln w="9525">
                    <a:noFill/>
                    <a:round/>
                    <a:headEnd/>
                    <a:tailEnd/>
                  </a:ln>
                </p:spPr>
                <p:txBody>
                  <a:bodyPr/>
                  <a:lstStyle/>
                  <a:p>
                    <a:endParaRPr lang="en-US" sz="2000"/>
                  </a:p>
                </p:txBody>
              </p:sp>
              <p:sp>
                <p:nvSpPr>
                  <p:cNvPr id="582104" name="Freeform 472"/>
                  <p:cNvSpPr>
                    <a:spLocks/>
                  </p:cNvSpPr>
                  <p:nvPr/>
                </p:nvSpPr>
                <p:spPr bwMode="auto">
                  <a:xfrm>
                    <a:off x="2598" y="2848"/>
                    <a:ext cx="402" cy="42"/>
                  </a:xfrm>
                  <a:custGeom>
                    <a:avLst/>
                    <a:gdLst/>
                    <a:ahLst/>
                    <a:cxnLst>
                      <a:cxn ang="0">
                        <a:pos x="402" y="42"/>
                      </a:cxn>
                      <a:cxn ang="0">
                        <a:pos x="0" y="15"/>
                      </a:cxn>
                      <a:cxn ang="0">
                        <a:pos x="0" y="0"/>
                      </a:cxn>
                      <a:cxn ang="0">
                        <a:pos x="402" y="27"/>
                      </a:cxn>
                      <a:cxn ang="0">
                        <a:pos x="402" y="42"/>
                      </a:cxn>
                    </a:cxnLst>
                    <a:rect l="0" t="0" r="r" b="b"/>
                    <a:pathLst>
                      <a:path w="402" h="42">
                        <a:moveTo>
                          <a:pt x="402" y="42"/>
                        </a:moveTo>
                        <a:lnTo>
                          <a:pt x="0" y="15"/>
                        </a:lnTo>
                        <a:lnTo>
                          <a:pt x="0" y="0"/>
                        </a:lnTo>
                        <a:lnTo>
                          <a:pt x="402" y="27"/>
                        </a:lnTo>
                        <a:lnTo>
                          <a:pt x="402" y="42"/>
                        </a:lnTo>
                        <a:close/>
                      </a:path>
                    </a:pathLst>
                  </a:custGeom>
                  <a:solidFill>
                    <a:srgbClr val="A4A4A4"/>
                  </a:solidFill>
                  <a:ln w="9525">
                    <a:noFill/>
                    <a:round/>
                    <a:headEnd/>
                    <a:tailEnd/>
                  </a:ln>
                </p:spPr>
                <p:txBody>
                  <a:bodyPr/>
                  <a:lstStyle/>
                  <a:p>
                    <a:endParaRPr lang="en-US" sz="2000"/>
                  </a:p>
                </p:txBody>
              </p:sp>
              <p:sp>
                <p:nvSpPr>
                  <p:cNvPr id="582105" name="Freeform 473"/>
                  <p:cNvSpPr>
                    <a:spLocks/>
                  </p:cNvSpPr>
                  <p:nvPr/>
                </p:nvSpPr>
                <p:spPr bwMode="auto">
                  <a:xfrm>
                    <a:off x="2598" y="2848"/>
                    <a:ext cx="402" cy="43"/>
                  </a:xfrm>
                  <a:custGeom>
                    <a:avLst/>
                    <a:gdLst/>
                    <a:ahLst/>
                    <a:cxnLst>
                      <a:cxn ang="0">
                        <a:pos x="402" y="43"/>
                      </a:cxn>
                      <a:cxn ang="0">
                        <a:pos x="0" y="16"/>
                      </a:cxn>
                      <a:cxn ang="0">
                        <a:pos x="0" y="0"/>
                      </a:cxn>
                      <a:cxn ang="0">
                        <a:pos x="402" y="28"/>
                      </a:cxn>
                      <a:cxn ang="0">
                        <a:pos x="402" y="43"/>
                      </a:cxn>
                    </a:cxnLst>
                    <a:rect l="0" t="0" r="r" b="b"/>
                    <a:pathLst>
                      <a:path w="402" h="43">
                        <a:moveTo>
                          <a:pt x="402" y="43"/>
                        </a:moveTo>
                        <a:lnTo>
                          <a:pt x="0" y="16"/>
                        </a:lnTo>
                        <a:lnTo>
                          <a:pt x="0" y="0"/>
                        </a:lnTo>
                        <a:lnTo>
                          <a:pt x="402" y="28"/>
                        </a:lnTo>
                        <a:lnTo>
                          <a:pt x="402" y="43"/>
                        </a:lnTo>
                        <a:close/>
                      </a:path>
                    </a:pathLst>
                  </a:custGeom>
                  <a:solidFill>
                    <a:srgbClr val="A4A4A4"/>
                  </a:solidFill>
                  <a:ln w="9525">
                    <a:noFill/>
                    <a:round/>
                    <a:headEnd/>
                    <a:tailEnd/>
                  </a:ln>
                </p:spPr>
                <p:txBody>
                  <a:bodyPr/>
                  <a:lstStyle/>
                  <a:p>
                    <a:endParaRPr lang="en-US" sz="2000"/>
                  </a:p>
                </p:txBody>
              </p:sp>
              <p:sp>
                <p:nvSpPr>
                  <p:cNvPr id="582106" name="Freeform 474"/>
                  <p:cNvSpPr>
                    <a:spLocks/>
                  </p:cNvSpPr>
                  <p:nvPr/>
                </p:nvSpPr>
                <p:spPr bwMode="auto">
                  <a:xfrm>
                    <a:off x="2598" y="2849"/>
                    <a:ext cx="402" cy="42"/>
                  </a:xfrm>
                  <a:custGeom>
                    <a:avLst/>
                    <a:gdLst/>
                    <a:ahLst/>
                    <a:cxnLst>
                      <a:cxn ang="0">
                        <a:pos x="402" y="42"/>
                      </a:cxn>
                      <a:cxn ang="0">
                        <a:pos x="0" y="15"/>
                      </a:cxn>
                      <a:cxn ang="0">
                        <a:pos x="0" y="0"/>
                      </a:cxn>
                      <a:cxn ang="0">
                        <a:pos x="402" y="27"/>
                      </a:cxn>
                      <a:cxn ang="0">
                        <a:pos x="402" y="42"/>
                      </a:cxn>
                    </a:cxnLst>
                    <a:rect l="0" t="0" r="r" b="b"/>
                    <a:pathLst>
                      <a:path w="402" h="42">
                        <a:moveTo>
                          <a:pt x="402" y="42"/>
                        </a:moveTo>
                        <a:lnTo>
                          <a:pt x="0" y="15"/>
                        </a:lnTo>
                        <a:lnTo>
                          <a:pt x="0" y="0"/>
                        </a:lnTo>
                        <a:lnTo>
                          <a:pt x="402" y="27"/>
                        </a:lnTo>
                        <a:lnTo>
                          <a:pt x="402" y="42"/>
                        </a:lnTo>
                        <a:close/>
                      </a:path>
                    </a:pathLst>
                  </a:custGeom>
                  <a:solidFill>
                    <a:srgbClr val="A4A4A4"/>
                  </a:solidFill>
                  <a:ln w="9525">
                    <a:noFill/>
                    <a:round/>
                    <a:headEnd/>
                    <a:tailEnd/>
                  </a:ln>
                </p:spPr>
                <p:txBody>
                  <a:bodyPr/>
                  <a:lstStyle/>
                  <a:p>
                    <a:endParaRPr lang="en-US" sz="2000"/>
                  </a:p>
                </p:txBody>
              </p:sp>
              <p:sp>
                <p:nvSpPr>
                  <p:cNvPr id="582107" name="Freeform 475"/>
                  <p:cNvSpPr>
                    <a:spLocks/>
                  </p:cNvSpPr>
                  <p:nvPr/>
                </p:nvSpPr>
                <p:spPr bwMode="auto">
                  <a:xfrm>
                    <a:off x="2598" y="2849"/>
                    <a:ext cx="402" cy="43"/>
                  </a:xfrm>
                  <a:custGeom>
                    <a:avLst/>
                    <a:gdLst/>
                    <a:ahLst/>
                    <a:cxnLst>
                      <a:cxn ang="0">
                        <a:pos x="402" y="43"/>
                      </a:cxn>
                      <a:cxn ang="0">
                        <a:pos x="0" y="16"/>
                      </a:cxn>
                      <a:cxn ang="0">
                        <a:pos x="0" y="0"/>
                      </a:cxn>
                      <a:cxn ang="0">
                        <a:pos x="402" y="28"/>
                      </a:cxn>
                      <a:cxn ang="0">
                        <a:pos x="402" y="43"/>
                      </a:cxn>
                    </a:cxnLst>
                    <a:rect l="0" t="0" r="r" b="b"/>
                    <a:pathLst>
                      <a:path w="402" h="43">
                        <a:moveTo>
                          <a:pt x="402" y="43"/>
                        </a:moveTo>
                        <a:lnTo>
                          <a:pt x="0" y="16"/>
                        </a:lnTo>
                        <a:lnTo>
                          <a:pt x="0" y="0"/>
                        </a:lnTo>
                        <a:lnTo>
                          <a:pt x="402" y="28"/>
                        </a:lnTo>
                        <a:lnTo>
                          <a:pt x="402" y="43"/>
                        </a:lnTo>
                        <a:close/>
                      </a:path>
                    </a:pathLst>
                  </a:custGeom>
                  <a:solidFill>
                    <a:srgbClr val="B4B4B4"/>
                  </a:solidFill>
                  <a:ln w="9525">
                    <a:noFill/>
                    <a:round/>
                    <a:headEnd/>
                    <a:tailEnd/>
                  </a:ln>
                </p:spPr>
                <p:txBody>
                  <a:bodyPr/>
                  <a:lstStyle/>
                  <a:p>
                    <a:endParaRPr lang="en-US" sz="2000"/>
                  </a:p>
                </p:txBody>
              </p:sp>
              <p:sp>
                <p:nvSpPr>
                  <p:cNvPr id="582108" name="Freeform 476"/>
                  <p:cNvSpPr>
                    <a:spLocks/>
                  </p:cNvSpPr>
                  <p:nvPr/>
                </p:nvSpPr>
                <p:spPr bwMode="auto">
                  <a:xfrm>
                    <a:off x="2598" y="2850"/>
                    <a:ext cx="402" cy="43"/>
                  </a:xfrm>
                  <a:custGeom>
                    <a:avLst/>
                    <a:gdLst/>
                    <a:ahLst/>
                    <a:cxnLst>
                      <a:cxn ang="0">
                        <a:pos x="402" y="43"/>
                      </a:cxn>
                      <a:cxn ang="0">
                        <a:pos x="0" y="15"/>
                      </a:cxn>
                      <a:cxn ang="0">
                        <a:pos x="0" y="0"/>
                      </a:cxn>
                      <a:cxn ang="0">
                        <a:pos x="402" y="27"/>
                      </a:cxn>
                      <a:cxn ang="0">
                        <a:pos x="402" y="43"/>
                      </a:cxn>
                    </a:cxnLst>
                    <a:rect l="0" t="0" r="r" b="b"/>
                    <a:pathLst>
                      <a:path w="402" h="43">
                        <a:moveTo>
                          <a:pt x="402" y="43"/>
                        </a:moveTo>
                        <a:lnTo>
                          <a:pt x="0" y="15"/>
                        </a:lnTo>
                        <a:lnTo>
                          <a:pt x="0" y="0"/>
                        </a:lnTo>
                        <a:lnTo>
                          <a:pt x="402" y="27"/>
                        </a:lnTo>
                        <a:lnTo>
                          <a:pt x="402" y="43"/>
                        </a:lnTo>
                        <a:close/>
                      </a:path>
                    </a:pathLst>
                  </a:custGeom>
                  <a:solidFill>
                    <a:srgbClr val="B4B4B4"/>
                  </a:solidFill>
                  <a:ln w="9525">
                    <a:noFill/>
                    <a:round/>
                    <a:headEnd/>
                    <a:tailEnd/>
                  </a:ln>
                </p:spPr>
                <p:txBody>
                  <a:bodyPr/>
                  <a:lstStyle/>
                  <a:p>
                    <a:endParaRPr lang="en-US" sz="2000"/>
                  </a:p>
                </p:txBody>
              </p:sp>
              <p:sp>
                <p:nvSpPr>
                  <p:cNvPr id="582109" name="Freeform 477"/>
                  <p:cNvSpPr>
                    <a:spLocks/>
                  </p:cNvSpPr>
                  <p:nvPr/>
                </p:nvSpPr>
                <p:spPr bwMode="auto">
                  <a:xfrm>
                    <a:off x="2598" y="2851"/>
                    <a:ext cx="402" cy="42"/>
                  </a:xfrm>
                  <a:custGeom>
                    <a:avLst/>
                    <a:gdLst/>
                    <a:ahLst/>
                    <a:cxnLst>
                      <a:cxn ang="0">
                        <a:pos x="402" y="42"/>
                      </a:cxn>
                      <a:cxn ang="0">
                        <a:pos x="0" y="15"/>
                      </a:cxn>
                      <a:cxn ang="0">
                        <a:pos x="0" y="0"/>
                      </a:cxn>
                      <a:cxn ang="0">
                        <a:pos x="402" y="26"/>
                      </a:cxn>
                      <a:cxn ang="0">
                        <a:pos x="402" y="42"/>
                      </a:cxn>
                    </a:cxnLst>
                    <a:rect l="0" t="0" r="r" b="b"/>
                    <a:pathLst>
                      <a:path w="402" h="42">
                        <a:moveTo>
                          <a:pt x="402" y="42"/>
                        </a:moveTo>
                        <a:lnTo>
                          <a:pt x="0" y="15"/>
                        </a:lnTo>
                        <a:lnTo>
                          <a:pt x="0" y="0"/>
                        </a:lnTo>
                        <a:lnTo>
                          <a:pt x="402" y="26"/>
                        </a:lnTo>
                        <a:lnTo>
                          <a:pt x="402" y="42"/>
                        </a:lnTo>
                        <a:close/>
                      </a:path>
                    </a:pathLst>
                  </a:custGeom>
                  <a:solidFill>
                    <a:srgbClr val="B4B4B4"/>
                  </a:solidFill>
                  <a:ln w="9525">
                    <a:noFill/>
                    <a:round/>
                    <a:headEnd/>
                    <a:tailEnd/>
                  </a:ln>
                </p:spPr>
                <p:txBody>
                  <a:bodyPr/>
                  <a:lstStyle/>
                  <a:p>
                    <a:endParaRPr lang="en-US" sz="2000"/>
                  </a:p>
                </p:txBody>
              </p:sp>
              <p:sp>
                <p:nvSpPr>
                  <p:cNvPr id="582110" name="Freeform 478"/>
                  <p:cNvSpPr>
                    <a:spLocks/>
                  </p:cNvSpPr>
                  <p:nvPr/>
                </p:nvSpPr>
                <p:spPr bwMode="auto">
                  <a:xfrm>
                    <a:off x="2598" y="2852"/>
                    <a:ext cx="402" cy="41"/>
                  </a:xfrm>
                  <a:custGeom>
                    <a:avLst/>
                    <a:gdLst/>
                    <a:ahLst/>
                    <a:cxnLst>
                      <a:cxn ang="0">
                        <a:pos x="402" y="41"/>
                      </a:cxn>
                      <a:cxn ang="0">
                        <a:pos x="0" y="15"/>
                      </a:cxn>
                      <a:cxn ang="0">
                        <a:pos x="0" y="0"/>
                      </a:cxn>
                      <a:cxn ang="0">
                        <a:pos x="402" y="26"/>
                      </a:cxn>
                      <a:cxn ang="0">
                        <a:pos x="402" y="41"/>
                      </a:cxn>
                    </a:cxnLst>
                    <a:rect l="0" t="0" r="r" b="b"/>
                    <a:pathLst>
                      <a:path w="402" h="41">
                        <a:moveTo>
                          <a:pt x="402" y="41"/>
                        </a:moveTo>
                        <a:lnTo>
                          <a:pt x="0" y="15"/>
                        </a:lnTo>
                        <a:lnTo>
                          <a:pt x="0" y="0"/>
                        </a:lnTo>
                        <a:lnTo>
                          <a:pt x="402" y="26"/>
                        </a:lnTo>
                        <a:lnTo>
                          <a:pt x="402" y="41"/>
                        </a:lnTo>
                        <a:close/>
                      </a:path>
                    </a:pathLst>
                  </a:custGeom>
                  <a:solidFill>
                    <a:srgbClr val="B4B4B4"/>
                  </a:solidFill>
                  <a:ln w="9525">
                    <a:noFill/>
                    <a:round/>
                    <a:headEnd/>
                    <a:tailEnd/>
                  </a:ln>
                </p:spPr>
                <p:txBody>
                  <a:bodyPr/>
                  <a:lstStyle/>
                  <a:p>
                    <a:endParaRPr lang="en-US" sz="2000"/>
                  </a:p>
                </p:txBody>
              </p:sp>
              <p:sp>
                <p:nvSpPr>
                  <p:cNvPr id="582111" name="Freeform 479"/>
                  <p:cNvSpPr>
                    <a:spLocks/>
                  </p:cNvSpPr>
                  <p:nvPr/>
                </p:nvSpPr>
                <p:spPr bwMode="auto">
                  <a:xfrm>
                    <a:off x="2598" y="2853"/>
                    <a:ext cx="402" cy="41"/>
                  </a:xfrm>
                  <a:custGeom>
                    <a:avLst/>
                    <a:gdLst/>
                    <a:ahLst/>
                    <a:cxnLst>
                      <a:cxn ang="0">
                        <a:pos x="402" y="41"/>
                      </a:cxn>
                      <a:cxn ang="0">
                        <a:pos x="0" y="14"/>
                      </a:cxn>
                      <a:cxn ang="0">
                        <a:pos x="0" y="0"/>
                      </a:cxn>
                      <a:cxn ang="0">
                        <a:pos x="402" y="26"/>
                      </a:cxn>
                      <a:cxn ang="0">
                        <a:pos x="402" y="41"/>
                      </a:cxn>
                    </a:cxnLst>
                    <a:rect l="0" t="0" r="r" b="b"/>
                    <a:pathLst>
                      <a:path w="402" h="41">
                        <a:moveTo>
                          <a:pt x="402" y="41"/>
                        </a:moveTo>
                        <a:lnTo>
                          <a:pt x="0" y="14"/>
                        </a:lnTo>
                        <a:lnTo>
                          <a:pt x="0" y="0"/>
                        </a:lnTo>
                        <a:lnTo>
                          <a:pt x="402" y="26"/>
                        </a:lnTo>
                        <a:lnTo>
                          <a:pt x="402" y="41"/>
                        </a:lnTo>
                        <a:close/>
                      </a:path>
                    </a:pathLst>
                  </a:custGeom>
                  <a:solidFill>
                    <a:srgbClr val="B4B4B4"/>
                  </a:solidFill>
                  <a:ln w="9525">
                    <a:noFill/>
                    <a:round/>
                    <a:headEnd/>
                    <a:tailEnd/>
                  </a:ln>
                </p:spPr>
                <p:txBody>
                  <a:bodyPr/>
                  <a:lstStyle/>
                  <a:p>
                    <a:endParaRPr lang="en-US" sz="2000"/>
                  </a:p>
                </p:txBody>
              </p:sp>
              <p:sp>
                <p:nvSpPr>
                  <p:cNvPr id="582112" name="Freeform 480"/>
                  <p:cNvSpPr>
                    <a:spLocks/>
                  </p:cNvSpPr>
                  <p:nvPr/>
                </p:nvSpPr>
                <p:spPr bwMode="auto">
                  <a:xfrm>
                    <a:off x="2598" y="2853"/>
                    <a:ext cx="402" cy="41"/>
                  </a:xfrm>
                  <a:custGeom>
                    <a:avLst/>
                    <a:gdLst/>
                    <a:ahLst/>
                    <a:cxnLst>
                      <a:cxn ang="0">
                        <a:pos x="402" y="41"/>
                      </a:cxn>
                      <a:cxn ang="0">
                        <a:pos x="0" y="15"/>
                      </a:cxn>
                      <a:cxn ang="0">
                        <a:pos x="0" y="0"/>
                      </a:cxn>
                      <a:cxn ang="0">
                        <a:pos x="402" y="27"/>
                      </a:cxn>
                      <a:cxn ang="0">
                        <a:pos x="402" y="41"/>
                      </a:cxn>
                    </a:cxnLst>
                    <a:rect l="0" t="0" r="r" b="b"/>
                    <a:pathLst>
                      <a:path w="402" h="41">
                        <a:moveTo>
                          <a:pt x="402" y="41"/>
                        </a:moveTo>
                        <a:lnTo>
                          <a:pt x="0" y="15"/>
                        </a:lnTo>
                        <a:lnTo>
                          <a:pt x="0" y="0"/>
                        </a:lnTo>
                        <a:lnTo>
                          <a:pt x="402" y="27"/>
                        </a:lnTo>
                        <a:lnTo>
                          <a:pt x="402" y="41"/>
                        </a:lnTo>
                        <a:close/>
                      </a:path>
                    </a:pathLst>
                  </a:custGeom>
                  <a:solidFill>
                    <a:srgbClr val="B4B4B4"/>
                  </a:solidFill>
                  <a:ln w="9525">
                    <a:noFill/>
                    <a:round/>
                    <a:headEnd/>
                    <a:tailEnd/>
                  </a:ln>
                </p:spPr>
                <p:txBody>
                  <a:bodyPr/>
                  <a:lstStyle/>
                  <a:p>
                    <a:endParaRPr lang="en-US" sz="2000"/>
                  </a:p>
                </p:txBody>
              </p:sp>
              <p:sp>
                <p:nvSpPr>
                  <p:cNvPr id="582113" name="Freeform 481"/>
                  <p:cNvSpPr>
                    <a:spLocks/>
                  </p:cNvSpPr>
                  <p:nvPr/>
                </p:nvSpPr>
                <p:spPr bwMode="auto">
                  <a:xfrm>
                    <a:off x="2598" y="2854"/>
                    <a:ext cx="402" cy="40"/>
                  </a:xfrm>
                  <a:custGeom>
                    <a:avLst/>
                    <a:gdLst/>
                    <a:ahLst/>
                    <a:cxnLst>
                      <a:cxn ang="0">
                        <a:pos x="402" y="40"/>
                      </a:cxn>
                      <a:cxn ang="0">
                        <a:pos x="0" y="14"/>
                      </a:cxn>
                      <a:cxn ang="0">
                        <a:pos x="0" y="0"/>
                      </a:cxn>
                      <a:cxn ang="0">
                        <a:pos x="402" y="26"/>
                      </a:cxn>
                      <a:cxn ang="0">
                        <a:pos x="402" y="40"/>
                      </a:cxn>
                    </a:cxnLst>
                    <a:rect l="0" t="0" r="r" b="b"/>
                    <a:pathLst>
                      <a:path w="402" h="40">
                        <a:moveTo>
                          <a:pt x="402" y="40"/>
                        </a:moveTo>
                        <a:lnTo>
                          <a:pt x="0" y="14"/>
                        </a:lnTo>
                        <a:lnTo>
                          <a:pt x="0" y="0"/>
                        </a:lnTo>
                        <a:lnTo>
                          <a:pt x="402" y="26"/>
                        </a:lnTo>
                        <a:lnTo>
                          <a:pt x="402" y="40"/>
                        </a:lnTo>
                        <a:close/>
                      </a:path>
                    </a:pathLst>
                  </a:custGeom>
                  <a:solidFill>
                    <a:srgbClr val="B4B4B4"/>
                  </a:solidFill>
                  <a:ln w="9525">
                    <a:noFill/>
                    <a:round/>
                    <a:headEnd/>
                    <a:tailEnd/>
                  </a:ln>
                </p:spPr>
                <p:txBody>
                  <a:bodyPr/>
                  <a:lstStyle/>
                  <a:p>
                    <a:endParaRPr lang="en-US" sz="2000"/>
                  </a:p>
                </p:txBody>
              </p:sp>
              <p:sp>
                <p:nvSpPr>
                  <p:cNvPr id="582114" name="Freeform 482"/>
                  <p:cNvSpPr>
                    <a:spLocks/>
                  </p:cNvSpPr>
                  <p:nvPr/>
                </p:nvSpPr>
                <p:spPr bwMode="auto">
                  <a:xfrm>
                    <a:off x="2598" y="2854"/>
                    <a:ext cx="402" cy="41"/>
                  </a:xfrm>
                  <a:custGeom>
                    <a:avLst/>
                    <a:gdLst/>
                    <a:ahLst/>
                    <a:cxnLst>
                      <a:cxn ang="0">
                        <a:pos x="402" y="41"/>
                      </a:cxn>
                      <a:cxn ang="0">
                        <a:pos x="0" y="15"/>
                      </a:cxn>
                      <a:cxn ang="0">
                        <a:pos x="0" y="0"/>
                      </a:cxn>
                      <a:cxn ang="0">
                        <a:pos x="402" y="26"/>
                      </a:cxn>
                      <a:cxn ang="0">
                        <a:pos x="402" y="41"/>
                      </a:cxn>
                    </a:cxnLst>
                    <a:rect l="0" t="0" r="r" b="b"/>
                    <a:pathLst>
                      <a:path w="402" h="41">
                        <a:moveTo>
                          <a:pt x="402" y="41"/>
                        </a:moveTo>
                        <a:lnTo>
                          <a:pt x="0" y="15"/>
                        </a:lnTo>
                        <a:lnTo>
                          <a:pt x="0" y="0"/>
                        </a:lnTo>
                        <a:lnTo>
                          <a:pt x="402" y="26"/>
                        </a:lnTo>
                        <a:lnTo>
                          <a:pt x="402" y="41"/>
                        </a:lnTo>
                        <a:close/>
                      </a:path>
                    </a:pathLst>
                  </a:custGeom>
                  <a:solidFill>
                    <a:srgbClr val="B4B4B4"/>
                  </a:solidFill>
                  <a:ln w="9525">
                    <a:noFill/>
                    <a:round/>
                    <a:headEnd/>
                    <a:tailEnd/>
                  </a:ln>
                </p:spPr>
                <p:txBody>
                  <a:bodyPr/>
                  <a:lstStyle/>
                  <a:p>
                    <a:endParaRPr lang="en-US" sz="2000"/>
                  </a:p>
                </p:txBody>
              </p:sp>
              <p:sp>
                <p:nvSpPr>
                  <p:cNvPr id="582115" name="Freeform 483"/>
                  <p:cNvSpPr>
                    <a:spLocks/>
                  </p:cNvSpPr>
                  <p:nvPr/>
                </p:nvSpPr>
                <p:spPr bwMode="auto">
                  <a:xfrm>
                    <a:off x="2598" y="2855"/>
                    <a:ext cx="402" cy="41"/>
                  </a:xfrm>
                  <a:custGeom>
                    <a:avLst/>
                    <a:gdLst/>
                    <a:ahLst/>
                    <a:cxnLst>
                      <a:cxn ang="0">
                        <a:pos x="402" y="41"/>
                      </a:cxn>
                      <a:cxn ang="0">
                        <a:pos x="0" y="15"/>
                      </a:cxn>
                      <a:cxn ang="0">
                        <a:pos x="0" y="0"/>
                      </a:cxn>
                      <a:cxn ang="0">
                        <a:pos x="402" y="26"/>
                      </a:cxn>
                      <a:cxn ang="0">
                        <a:pos x="402" y="41"/>
                      </a:cxn>
                    </a:cxnLst>
                    <a:rect l="0" t="0" r="r" b="b"/>
                    <a:pathLst>
                      <a:path w="402" h="41">
                        <a:moveTo>
                          <a:pt x="402" y="41"/>
                        </a:moveTo>
                        <a:lnTo>
                          <a:pt x="0" y="15"/>
                        </a:lnTo>
                        <a:lnTo>
                          <a:pt x="0" y="0"/>
                        </a:lnTo>
                        <a:lnTo>
                          <a:pt x="402" y="26"/>
                        </a:lnTo>
                        <a:lnTo>
                          <a:pt x="402" y="41"/>
                        </a:lnTo>
                        <a:close/>
                      </a:path>
                    </a:pathLst>
                  </a:custGeom>
                  <a:solidFill>
                    <a:srgbClr val="B4B4B4"/>
                  </a:solidFill>
                  <a:ln w="9525">
                    <a:noFill/>
                    <a:round/>
                    <a:headEnd/>
                    <a:tailEnd/>
                  </a:ln>
                </p:spPr>
                <p:txBody>
                  <a:bodyPr/>
                  <a:lstStyle/>
                  <a:p>
                    <a:endParaRPr lang="en-US" sz="2000"/>
                  </a:p>
                </p:txBody>
              </p:sp>
              <p:sp>
                <p:nvSpPr>
                  <p:cNvPr id="582116" name="Freeform 484"/>
                  <p:cNvSpPr>
                    <a:spLocks/>
                  </p:cNvSpPr>
                  <p:nvPr/>
                </p:nvSpPr>
                <p:spPr bwMode="auto">
                  <a:xfrm>
                    <a:off x="2598" y="2855"/>
                    <a:ext cx="402" cy="41"/>
                  </a:xfrm>
                  <a:custGeom>
                    <a:avLst/>
                    <a:gdLst/>
                    <a:ahLst/>
                    <a:cxnLst>
                      <a:cxn ang="0">
                        <a:pos x="402" y="41"/>
                      </a:cxn>
                      <a:cxn ang="0">
                        <a:pos x="0" y="15"/>
                      </a:cxn>
                      <a:cxn ang="0">
                        <a:pos x="0" y="0"/>
                      </a:cxn>
                      <a:cxn ang="0">
                        <a:pos x="402" y="26"/>
                      </a:cxn>
                      <a:cxn ang="0">
                        <a:pos x="402" y="41"/>
                      </a:cxn>
                    </a:cxnLst>
                    <a:rect l="0" t="0" r="r" b="b"/>
                    <a:pathLst>
                      <a:path w="402" h="41">
                        <a:moveTo>
                          <a:pt x="402" y="41"/>
                        </a:moveTo>
                        <a:lnTo>
                          <a:pt x="0" y="15"/>
                        </a:lnTo>
                        <a:lnTo>
                          <a:pt x="0" y="0"/>
                        </a:lnTo>
                        <a:lnTo>
                          <a:pt x="402" y="26"/>
                        </a:lnTo>
                        <a:lnTo>
                          <a:pt x="402" y="41"/>
                        </a:lnTo>
                        <a:close/>
                      </a:path>
                    </a:pathLst>
                  </a:custGeom>
                  <a:solidFill>
                    <a:srgbClr val="B4B4B4"/>
                  </a:solidFill>
                  <a:ln w="9525">
                    <a:noFill/>
                    <a:round/>
                    <a:headEnd/>
                    <a:tailEnd/>
                  </a:ln>
                </p:spPr>
                <p:txBody>
                  <a:bodyPr/>
                  <a:lstStyle/>
                  <a:p>
                    <a:endParaRPr lang="en-US" sz="2000"/>
                  </a:p>
                </p:txBody>
              </p:sp>
              <p:sp>
                <p:nvSpPr>
                  <p:cNvPr id="582117" name="Freeform 485"/>
                  <p:cNvSpPr>
                    <a:spLocks/>
                  </p:cNvSpPr>
                  <p:nvPr/>
                </p:nvSpPr>
                <p:spPr bwMode="auto">
                  <a:xfrm>
                    <a:off x="2598" y="2856"/>
                    <a:ext cx="402" cy="41"/>
                  </a:xfrm>
                  <a:custGeom>
                    <a:avLst/>
                    <a:gdLst/>
                    <a:ahLst/>
                    <a:cxnLst>
                      <a:cxn ang="0">
                        <a:pos x="402" y="41"/>
                      </a:cxn>
                      <a:cxn ang="0">
                        <a:pos x="0" y="15"/>
                      </a:cxn>
                      <a:cxn ang="0">
                        <a:pos x="0" y="0"/>
                      </a:cxn>
                      <a:cxn ang="0">
                        <a:pos x="402" y="25"/>
                      </a:cxn>
                      <a:cxn ang="0">
                        <a:pos x="402" y="41"/>
                      </a:cxn>
                    </a:cxnLst>
                    <a:rect l="0" t="0" r="r" b="b"/>
                    <a:pathLst>
                      <a:path w="402" h="41">
                        <a:moveTo>
                          <a:pt x="402" y="41"/>
                        </a:moveTo>
                        <a:lnTo>
                          <a:pt x="0" y="15"/>
                        </a:lnTo>
                        <a:lnTo>
                          <a:pt x="0" y="0"/>
                        </a:lnTo>
                        <a:lnTo>
                          <a:pt x="402" y="25"/>
                        </a:lnTo>
                        <a:lnTo>
                          <a:pt x="402" y="41"/>
                        </a:lnTo>
                        <a:close/>
                      </a:path>
                    </a:pathLst>
                  </a:custGeom>
                  <a:solidFill>
                    <a:srgbClr val="B4B4B4"/>
                  </a:solidFill>
                  <a:ln w="9525">
                    <a:noFill/>
                    <a:round/>
                    <a:headEnd/>
                    <a:tailEnd/>
                  </a:ln>
                </p:spPr>
                <p:txBody>
                  <a:bodyPr/>
                  <a:lstStyle/>
                  <a:p>
                    <a:endParaRPr lang="en-US" sz="2000"/>
                  </a:p>
                </p:txBody>
              </p:sp>
              <p:sp>
                <p:nvSpPr>
                  <p:cNvPr id="582118" name="Freeform 486"/>
                  <p:cNvSpPr>
                    <a:spLocks/>
                  </p:cNvSpPr>
                  <p:nvPr/>
                </p:nvSpPr>
                <p:spPr bwMode="auto">
                  <a:xfrm>
                    <a:off x="2598" y="2856"/>
                    <a:ext cx="402" cy="41"/>
                  </a:xfrm>
                  <a:custGeom>
                    <a:avLst/>
                    <a:gdLst/>
                    <a:ahLst/>
                    <a:cxnLst>
                      <a:cxn ang="0">
                        <a:pos x="402" y="41"/>
                      </a:cxn>
                      <a:cxn ang="0">
                        <a:pos x="0" y="15"/>
                      </a:cxn>
                      <a:cxn ang="0">
                        <a:pos x="0" y="0"/>
                      </a:cxn>
                      <a:cxn ang="0">
                        <a:pos x="402" y="26"/>
                      </a:cxn>
                      <a:cxn ang="0">
                        <a:pos x="402" y="41"/>
                      </a:cxn>
                    </a:cxnLst>
                    <a:rect l="0" t="0" r="r" b="b"/>
                    <a:pathLst>
                      <a:path w="402" h="41">
                        <a:moveTo>
                          <a:pt x="402" y="41"/>
                        </a:moveTo>
                        <a:lnTo>
                          <a:pt x="0" y="15"/>
                        </a:lnTo>
                        <a:lnTo>
                          <a:pt x="0" y="0"/>
                        </a:lnTo>
                        <a:lnTo>
                          <a:pt x="402" y="26"/>
                        </a:lnTo>
                        <a:lnTo>
                          <a:pt x="402" y="41"/>
                        </a:lnTo>
                        <a:close/>
                      </a:path>
                    </a:pathLst>
                  </a:custGeom>
                  <a:solidFill>
                    <a:srgbClr val="B4B4B4"/>
                  </a:solidFill>
                  <a:ln w="9525">
                    <a:noFill/>
                    <a:round/>
                    <a:headEnd/>
                    <a:tailEnd/>
                  </a:ln>
                </p:spPr>
                <p:txBody>
                  <a:bodyPr/>
                  <a:lstStyle/>
                  <a:p>
                    <a:endParaRPr lang="en-US" sz="2000"/>
                  </a:p>
                </p:txBody>
              </p:sp>
              <p:sp>
                <p:nvSpPr>
                  <p:cNvPr id="582119" name="Freeform 487"/>
                  <p:cNvSpPr>
                    <a:spLocks/>
                  </p:cNvSpPr>
                  <p:nvPr/>
                </p:nvSpPr>
                <p:spPr bwMode="auto">
                  <a:xfrm>
                    <a:off x="2598" y="2857"/>
                    <a:ext cx="402" cy="40"/>
                  </a:xfrm>
                  <a:custGeom>
                    <a:avLst/>
                    <a:gdLst/>
                    <a:ahLst/>
                    <a:cxnLst>
                      <a:cxn ang="0">
                        <a:pos x="402" y="40"/>
                      </a:cxn>
                      <a:cxn ang="0">
                        <a:pos x="0" y="14"/>
                      </a:cxn>
                      <a:cxn ang="0">
                        <a:pos x="0" y="0"/>
                      </a:cxn>
                      <a:cxn ang="0">
                        <a:pos x="402" y="25"/>
                      </a:cxn>
                      <a:cxn ang="0">
                        <a:pos x="402" y="40"/>
                      </a:cxn>
                    </a:cxnLst>
                    <a:rect l="0" t="0" r="r" b="b"/>
                    <a:pathLst>
                      <a:path w="402" h="40">
                        <a:moveTo>
                          <a:pt x="402" y="40"/>
                        </a:moveTo>
                        <a:lnTo>
                          <a:pt x="0" y="14"/>
                        </a:lnTo>
                        <a:lnTo>
                          <a:pt x="0" y="0"/>
                        </a:lnTo>
                        <a:lnTo>
                          <a:pt x="402" y="25"/>
                        </a:lnTo>
                        <a:lnTo>
                          <a:pt x="402" y="40"/>
                        </a:lnTo>
                        <a:close/>
                      </a:path>
                    </a:pathLst>
                  </a:custGeom>
                  <a:solidFill>
                    <a:srgbClr val="B4B4B4"/>
                  </a:solidFill>
                  <a:ln w="9525">
                    <a:noFill/>
                    <a:round/>
                    <a:headEnd/>
                    <a:tailEnd/>
                  </a:ln>
                </p:spPr>
                <p:txBody>
                  <a:bodyPr/>
                  <a:lstStyle/>
                  <a:p>
                    <a:endParaRPr lang="en-US" sz="2000"/>
                  </a:p>
                </p:txBody>
              </p:sp>
              <p:sp>
                <p:nvSpPr>
                  <p:cNvPr id="582120" name="Freeform 488"/>
                  <p:cNvSpPr>
                    <a:spLocks/>
                  </p:cNvSpPr>
                  <p:nvPr/>
                </p:nvSpPr>
                <p:spPr bwMode="auto">
                  <a:xfrm>
                    <a:off x="2598" y="2857"/>
                    <a:ext cx="402" cy="41"/>
                  </a:xfrm>
                  <a:custGeom>
                    <a:avLst/>
                    <a:gdLst/>
                    <a:ahLst/>
                    <a:cxnLst>
                      <a:cxn ang="0">
                        <a:pos x="402" y="41"/>
                      </a:cxn>
                      <a:cxn ang="0">
                        <a:pos x="0" y="16"/>
                      </a:cxn>
                      <a:cxn ang="0">
                        <a:pos x="0" y="0"/>
                      </a:cxn>
                      <a:cxn ang="0">
                        <a:pos x="402" y="26"/>
                      </a:cxn>
                      <a:cxn ang="0">
                        <a:pos x="402" y="41"/>
                      </a:cxn>
                    </a:cxnLst>
                    <a:rect l="0" t="0" r="r" b="b"/>
                    <a:pathLst>
                      <a:path w="402" h="41">
                        <a:moveTo>
                          <a:pt x="402" y="41"/>
                        </a:moveTo>
                        <a:lnTo>
                          <a:pt x="0" y="16"/>
                        </a:lnTo>
                        <a:lnTo>
                          <a:pt x="0" y="0"/>
                        </a:lnTo>
                        <a:lnTo>
                          <a:pt x="402" y="26"/>
                        </a:lnTo>
                        <a:lnTo>
                          <a:pt x="402" y="41"/>
                        </a:lnTo>
                        <a:close/>
                      </a:path>
                    </a:pathLst>
                  </a:custGeom>
                  <a:solidFill>
                    <a:srgbClr val="B4B4B4"/>
                  </a:solidFill>
                  <a:ln w="9525">
                    <a:noFill/>
                    <a:round/>
                    <a:headEnd/>
                    <a:tailEnd/>
                  </a:ln>
                </p:spPr>
                <p:txBody>
                  <a:bodyPr/>
                  <a:lstStyle/>
                  <a:p>
                    <a:endParaRPr lang="en-US" sz="2000"/>
                  </a:p>
                </p:txBody>
              </p:sp>
              <p:sp>
                <p:nvSpPr>
                  <p:cNvPr id="582121" name="Freeform 489"/>
                  <p:cNvSpPr>
                    <a:spLocks/>
                  </p:cNvSpPr>
                  <p:nvPr/>
                </p:nvSpPr>
                <p:spPr bwMode="auto">
                  <a:xfrm>
                    <a:off x="2598" y="2858"/>
                    <a:ext cx="402" cy="40"/>
                  </a:xfrm>
                  <a:custGeom>
                    <a:avLst/>
                    <a:gdLst/>
                    <a:ahLst/>
                    <a:cxnLst>
                      <a:cxn ang="0">
                        <a:pos x="402" y="40"/>
                      </a:cxn>
                      <a:cxn ang="0">
                        <a:pos x="0" y="15"/>
                      </a:cxn>
                      <a:cxn ang="0">
                        <a:pos x="0" y="0"/>
                      </a:cxn>
                      <a:cxn ang="0">
                        <a:pos x="402" y="25"/>
                      </a:cxn>
                      <a:cxn ang="0">
                        <a:pos x="402" y="40"/>
                      </a:cxn>
                    </a:cxnLst>
                    <a:rect l="0" t="0" r="r" b="b"/>
                    <a:pathLst>
                      <a:path w="402" h="40">
                        <a:moveTo>
                          <a:pt x="402" y="40"/>
                        </a:moveTo>
                        <a:lnTo>
                          <a:pt x="0" y="15"/>
                        </a:lnTo>
                        <a:lnTo>
                          <a:pt x="0" y="0"/>
                        </a:lnTo>
                        <a:lnTo>
                          <a:pt x="402" y="25"/>
                        </a:lnTo>
                        <a:lnTo>
                          <a:pt x="402" y="40"/>
                        </a:lnTo>
                        <a:close/>
                      </a:path>
                    </a:pathLst>
                  </a:custGeom>
                  <a:solidFill>
                    <a:srgbClr val="B4B4B4"/>
                  </a:solidFill>
                  <a:ln w="9525">
                    <a:noFill/>
                    <a:round/>
                    <a:headEnd/>
                    <a:tailEnd/>
                  </a:ln>
                </p:spPr>
                <p:txBody>
                  <a:bodyPr/>
                  <a:lstStyle/>
                  <a:p>
                    <a:endParaRPr lang="en-US" sz="2000"/>
                  </a:p>
                </p:txBody>
              </p:sp>
              <p:sp>
                <p:nvSpPr>
                  <p:cNvPr id="582122" name="Freeform 490"/>
                  <p:cNvSpPr>
                    <a:spLocks/>
                  </p:cNvSpPr>
                  <p:nvPr/>
                </p:nvSpPr>
                <p:spPr bwMode="auto">
                  <a:xfrm>
                    <a:off x="2598" y="2859"/>
                    <a:ext cx="402" cy="40"/>
                  </a:xfrm>
                  <a:custGeom>
                    <a:avLst/>
                    <a:gdLst/>
                    <a:ahLst/>
                    <a:cxnLst>
                      <a:cxn ang="0">
                        <a:pos x="402" y="40"/>
                      </a:cxn>
                      <a:cxn ang="0">
                        <a:pos x="0" y="14"/>
                      </a:cxn>
                      <a:cxn ang="0">
                        <a:pos x="0" y="0"/>
                      </a:cxn>
                      <a:cxn ang="0">
                        <a:pos x="402" y="25"/>
                      </a:cxn>
                      <a:cxn ang="0">
                        <a:pos x="402" y="40"/>
                      </a:cxn>
                    </a:cxnLst>
                    <a:rect l="0" t="0" r="r" b="b"/>
                    <a:pathLst>
                      <a:path w="402" h="40">
                        <a:moveTo>
                          <a:pt x="402" y="40"/>
                        </a:moveTo>
                        <a:lnTo>
                          <a:pt x="0" y="14"/>
                        </a:lnTo>
                        <a:lnTo>
                          <a:pt x="0" y="0"/>
                        </a:lnTo>
                        <a:lnTo>
                          <a:pt x="402" y="25"/>
                        </a:lnTo>
                        <a:lnTo>
                          <a:pt x="402" y="40"/>
                        </a:lnTo>
                        <a:close/>
                      </a:path>
                    </a:pathLst>
                  </a:custGeom>
                  <a:solidFill>
                    <a:srgbClr val="B4B4B4"/>
                  </a:solidFill>
                  <a:ln w="9525">
                    <a:noFill/>
                    <a:round/>
                    <a:headEnd/>
                    <a:tailEnd/>
                  </a:ln>
                </p:spPr>
                <p:txBody>
                  <a:bodyPr/>
                  <a:lstStyle/>
                  <a:p>
                    <a:endParaRPr lang="en-US" sz="2000"/>
                  </a:p>
                </p:txBody>
              </p:sp>
            </p:grpSp>
            <p:grpSp>
              <p:nvGrpSpPr>
                <p:cNvPr id="16" name="Group 491"/>
                <p:cNvGrpSpPr>
                  <a:grpSpLocks/>
                </p:cNvGrpSpPr>
                <p:nvPr/>
              </p:nvGrpSpPr>
              <p:grpSpPr bwMode="auto">
                <a:xfrm>
                  <a:off x="2598" y="2859"/>
                  <a:ext cx="402" cy="259"/>
                  <a:chOff x="2598" y="2859"/>
                  <a:chExt cx="402" cy="259"/>
                </a:xfrm>
              </p:grpSpPr>
              <p:sp>
                <p:nvSpPr>
                  <p:cNvPr id="582124" name="Freeform 492"/>
                  <p:cNvSpPr>
                    <a:spLocks/>
                  </p:cNvSpPr>
                  <p:nvPr/>
                </p:nvSpPr>
                <p:spPr bwMode="auto">
                  <a:xfrm>
                    <a:off x="2598" y="2859"/>
                    <a:ext cx="402" cy="40"/>
                  </a:xfrm>
                  <a:custGeom>
                    <a:avLst/>
                    <a:gdLst/>
                    <a:ahLst/>
                    <a:cxnLst>
                      <a:cxn ang="0">
                        <a:pos x="402" y="40"/>
                      </a:cxn>
                      <a:cxn ang="0">
                        <a:pos x="0" y="15"/>
                      </a:cxn>
                      <a:cxn ang="0">
                        <a:pos x="0" y="0"/>
                      </a:cxn>
                      <a:cxn ang="0">
                        <a:pos x="402" y="26"/>
                      </a:cxn>
                      <a:cxn ang="0">
                        <a:pos x="402" y="40"/>
                      </a:cxn>
                    </a:cxnLst>
                    <a:rect l="0" t="0" r="r" b="b"/>
                    <a:pathLst>
                      <a:path w="402" h="40">
                        <a:moveTo>
                          <a:pt x="402" y="40"/>
                        </a:moveTo>
                        <a:lnTo>
                          <a:pt x="0" y="15"/>
                        </a:lnTo>
                        <a:lnTo>
                          <a:pt x="0" y="0"/>
                        </a:lnTo>
                        <a:lnTo>
                          <a:pt x="402" y="26"/>
                        </a:lnTo>
                        <a:lnTo>
                          <a:pt x="402" y="40"/>
                        </a:lnTo>
                        <a:close/>
                      </a:path>
                    </a:pathLst>
                  </a:custGeom>
                  <a:solidFill>
                    <a:srgbClr val="B4B4B4"/>
                  </a:solidFill>
                  <a:ln w="9525">
                    <a:noFill/>
                    <a:round/>
                    <a:headEnd/>
                    <a:tailEnd/>
                  </a:ln>
                </p:spPr>
                <p:txBody>
                  <a:bodyPr/>
                  <a:lstStyle/>
                  <a:p>
                    <a:endParaRPr lang="en-US" sz="2000"/>
                  </a:p>
                </p:txBody>
              </p:sp>
              <p:sp>
                <p:nvSpPr>
                  <p:cNvPr id="582125" name="Freeform 493"/>
                  <p:cNvSpPr>
                    <a:spLocks/>
                  </p:cNvSpPr>
                  <p:nvPr/>
                </p:nvSpPr>
                <p:spPr bwMode="auto">
                  <a:xfrm>
                    <a:off x="2598" y="2860"/>
                    <a:ext cx="402" cy="39"/>
                  </a:xfrm>
                  <a:custGeom>
                    <a:avLst/>
                    <a:gdLst/>
                    <a:ahLst/>
                    <a:cxnLst>
                      <a:cxn ang="0">
                        <a:pos x="402" y="39"/>
                      </a:cxn>
                      <a:cxn ang="0">
                        <a:pos x="0" y="15"/>
                      </a:cxn>
                      <a:cxn ang="0">
                        <a:pos x="0" y="0"/>
                      </a:cxn>
                      <a:cxn ang="0">
                        <a:pos x="402" y="26"/>
                      </a:cxn>
                      <a:cxn ang="0">
                        <a:pos x="402" y="39"/>
                      </a:cxn>
                    </a:cxnLst>
                    <a:rect l="0" t="0" r="r" b="b"/>
                    <a:pathLst>
                      <a:path w="402" h="39">
                        <a:moveTo>
                          <a:pt x="402" y="39"/>
                        </a:moveTo>
                        <a:lnTo>
                          <a:pt x="0" y="15"/>
                        </a:lnTo>
                        <a:lnTo>
                          <a:pt x="0" y="0"/>
                        </a:lnTo>
                        <a:lnTo>
                          <a:pt x="402" y="26"/>
                        </a:lnTo>
                        <a:lnTo>
                          <a:pt x="402" y="39"/>
                        </a:lnTo>
                        <a:close/>
                      </a:path>
                    </a:pathLst>
                  </a:custGeom>
                  <a:solidFill>
                    <a:srgbClr val="B4B4B4"/>
                  </a:solidFill>
                  <a:ln w="9525">
                    <a:noFill/>
                    <a:round/>
                    <a:headEnd/>
                    <a:tailEnd/>
                  </a:ln>
                </p:spPr>
                <p:txBody>
                  <a:bodyPr/>
                  <a:lstStyle/>
                  <a:p>
                    <a:endParaRPr lang="en-US" sz="2000"/>
                  </a:p>
                </p:txBody>
              </p:sp>
              <p:sp>
                <p:nvSpPr>
                  <p:cNvPr id="582126" name="Freeform 494"/>
                  <p:cNvSpPr>
                    <a:spLocks/>
                  </p:cNvSpPr>
                  <p:nvPr/>
                </p:nvSpPr>
                <p:spPr bwMode="auto">
                  <a:xfrm>
                    <a:off x="2598" y="2860"/>
                    <a:ext cx="402" cy="39"/>
                  </a:xfrm>
                  <a:custGeom>
                    <a:avLst/>
                    <a:gdLst/>
                    <a:ahLst/>
                    <a:cxnLst>
                      <a:cxn ang="0">
                        <a:pos x="402" y="39"/>
                      </a:cxn>
                      <a:cxn ang="0">
                        <a:pos x="0" y="16"/>
                      </a:cxn>
                      <a:cxn ang="0">
                        <a:pos x="0" y="0"/>
                      </a:cxn>
                      <a:cxn ang="0">
                        <a:pos x="402" y="26"/>
                      </a:cxn>
                      <a:cxn ang="0">
                        <a:pos x="402" y="39"/>
                      </a:cxn>
                    </a:cxnLst>
                    <a:rect l="0" t="0" r="r" b="b"/>
                    <a:pathLst>
                      <a:path w="402" h="39">
                        <a:moveTo>
                          <a:pt x="402" y="39"/>
                        </a:moveTo>
                        <a:lnTo>
                          <a:pt x="0" y="16"/>
                        </a:lnTo>
                        <a:lnTo>
                          <a:pt x="0" y="0"/>
                        </a:lnTo>
                        <a:lnTo>
                          <a:pt x="402" y="26"/>
                        </a:lnTo>
                        <a:lnTo>
                          <a:pt x="402" y="39"/>
                        </a:lnTo>
                        <a:close/>
                      </a:path>
                    </a:pathLst>
                  </a:custGeom>
                  <a:solidFill>
                    <a:srgbClr val="B4B4B4"/>
                  </a:solidFill>
                  <a:ln w="9525">
                    <a:noFill/>
                    <a:round/>
                    <a:headEnd/>
                    <a:tailEnd/>
                  </a:ln>
                </p:spPr>
                <p:txBody>
                  <a:bodyPr/>
                  <a:lstStyle/>
                  <a:p>
                    <a:endParaRPr lang="en-US" sz="2000"/>
                  </a:p>
                </p:txBody>
              </p:sp>
              <p:sp>
                <p:nvSpPr>
                  <p:cNvPr id="582127" name="Freeform 495"/>
                  <p:cNvSpPr>
                    <a:spLocks/>
                  </p:cNvSpPr>
                  <p:nvPr/>
                </p:nvSpPr>
                <p:spPr bwMode="auto">
                  <a:xfrm>
                    <a:off x="2598" y="2861"/>
                    <a:ext cx="402" cy="39"/>
                  </a:xfrm>
                  <a:custGeom>
                    <a:avLst/>
                    <a:gdLst/>
                    <a:ahLst/>
                    <a:cxnLst>
                      <a:cxn ang="0">
                        <a:pos x="402" y="39"/>
                      </a:cxn>
                      <a:cxn ang="0">
                        <a:pos x="0" y="15"/>
                      </a:cxn>
                      <a:cxn ang="0">
                        <a:pos x="0" y="0"/>
                      </a:cxn>
                      <a:cxn ang="0">
                        <a:pos x="402" y="26"/>
                      </a:cxn>
                      <a:cxn ang="0">
                        <a:pos x="402" y="39"/>
                      </a:cxn>
                    </a:cxnLst>
                    <a:rect l="0" t="0" r="r" b="b"/>
                    <a:pathLst>
                      <a:path w="402" h="39">
                        <a:moveTo>
                          <a:pt x="402" y="39"/>
                        </a:moveTo>
                        <a:lnTo>
                          <a:pt x="0" y="15"/>
                        </a:lnTo>
                        <a:lnTo>
                          <a:pt x="0" y="0"/>
                        </a:lnTo>
                        <a:lnTo>
                          <a:pt x="402" y="26"/>
                        </a:lnTo>
                        <a:lnTo>
                          <a:pt x="402" y="39"/>
                        </a:lnTo>
                        <a:close/>
                      </a:path>
                    </a:pathLst>
                  </a:custGeom>
                  <a:solidFill>
                    <a:srgbClr val="B4B4B4"/>
                  </a:solidFill>
                  <a:ln w="9525">
                    <a:noFill/>
                    <a:round/>
                    <a:headEnd/>
                    <a:tailEnd/>
                  </a:ln>
                </p:spPr>
                <p:txBody>
                  <a:bodyPr/>
                  <a:lstStyle/>
                  <a:p>
                    <a:endParaRPr lang="en-US" sz="2000"/>
                  </a:p>
                </p:txBody>
              </p:sp>
              <p:sp>
                <p:nvSpPr>
                  <p:cNvPr id="582128" name="Freeform 496"/>
                  <p:cNvSpPr>
                    <a:spLocks/>
                  </p:cNvSpPr>
                  <p:nvPr/>
                </p:nvSpPr>
                <p:spPr bwMode="auto">
                  <a:xfrm>
                    <a:off x="2598" y="2861"/>
                    <a:ext cx="402" cy="40"/>
                  </a:xfrm>
                  <a:custGeom>
                    <a:avLst/>
                    <a:gdLst/>
                    <a:ahLst/>
                    <a:cxnLst>
                      <a:cxn ang="0">
                        <a:pos x="402" y="40"/>
                      </a:cxn>
                      <a:cxn ang="0">
                        <a:pos x="0" y="16"/>
                      </a:cxn>
                      <a:cxn ang="0">
                        <a:pos x="0" y="0"/>
                      </a:cxn>
                      <a:cxn ang="0">
                        <a:pos x="402" y="26"/>
                      </a:cxn>
                      <a:cxn ang="0">
                        <a:pos x="402" y="40"/>
                      </a:cxn>
                    </a:cxnLst>
                    <a:rect l="0" t="0" r="r" b="b"/>
                    <a:pathLst>
                      <a:path w="402" h="40">
                        <a:moveTo>
                          <a:pt x="402" y="40"/>
                        </a:moveTo>
                        <a:lnTo>
                          <a:pt x="0" y="16"/>
                        </a:lnTo>
                        <a:lnTo>
                          <a:pt x="0" y="0"/>
                        </a:lnTo>
                        <a:lnTo>
                          <a:pt x="402" y="26"/>
                        </a:lnTo>
                        <a:lnTo>
                          <a:pt x="402" y="40"/>
                        </a:lnTo>
                        <a:close/>
                      </a:path>
                    </a:pathLst>
                  </a:custGeom>
                  <a:solidFill>
                    <a:srgbClr val="B4B4B4"/>
                  </a:solidFill>
                  <a:ln w="9525">
                    <a:noFill/>
                    <a:round/>
                    <a:headEnd/>
                    <a:tailEnd/>
                  </a:ln>
                </p:spPr>
                <p:txBody>
                  <a:bodyPr/>
                  <a:lstStyle/>
                  <a:p>
                    <a:endParaRPr lang="en-US" sz="2000"/>
                  </a:p>
                </p:txBody>
              </p:sp>
              <p:sp>
                <p:nvSpPr>
                  <p:cNvPr id="582129" name="Freeform 497"/>
                  <p:cNvSpPr>
                    <a:spLocks/>
                  </p:cNvSpPr>
                  <p:nvPr/>
                </p:nvSpPr>
                <p:spPr bwMode="auto">
                  <a:xfrm>
                    <a:off x="2598" y="2862"/>
                    <a:ext cx="402" cy="40"/>
                  </a:xfrm>
                  <a:custGeom>
                    <a:avLst/>
                    <a:gdLst/>
                    <a:ahLst/>
                    <a:cxnLst>
                      <a:cxn ang="0">
                        <a:pos x="402" y="40"/>
                      </a:cxn>
                      <a:cxn ang="0">
                        <a:pos x="0" y="15"/>
                      </a:cxn>
                      <a:cxn ang="0">
                        <a:pos x="0" y="0"/>
                      </a:cxn>
                      <a:cxn ang="0">
                        <a:pos x="402" y="26"/>
                      </a:cxn>
                      <a:cxn ang="0">
                        <a:pos x="402" y="40"/>
                      </a:cxn>
                    </a:cxnLst>
                    <a:rect l="0" t="0" r="r" b="b"/>
                    <a:pathLst>
                      <a:path w="402" h="40">
                        <a:moveTo>
                          <a:pt x="402" y="40"/>
                        </a:moveTo>
                        <a:lnTo>
                          <a:pt x="0" y="15"/>
                        </a:lnTo>
                        <a:lnTo>
                          <a:pt x="0" y="0"/>
                        </a:lnTo>
                        <a:lnTo>
                          <a:pt x="402" y="26"/>
                        </a:lnTo>
                        <a:lnTo>
                          <a:pt x="402" y="40"/>
                        </a:lnTo>
                        <a:close/>
                      </a:path>
                    </a:pathLst>
                  </a:custGeom>
                  <a:solidFill>
                    <a:srgbClr val="B4B4B4"/>
                  </a:solidFill>
                  <a:ln w="9525">
                    <a:noFill/>
                    <a:round/>
                    <a:headEnd/>
                    <a:tailEnd/>
                  </a:ln>
                </p:spPr>
                <p:txBody>
                  <a:bodyPr/>
                  <a:lstStyle/>
                  <a:p>
                    <a:endParaRPr lang="en-US" sz="2000"/>
                  </a:p>
                </p:txBody>
              </p:sp>
              <p:sp>
                <p:nvSpPr>
                  <p:cNvPr id="582130" name="Freeform 498"/>
                  <p:cNvSpPr>
                    <a:spLocks/>
                  </p:cNvSpPr>
                  <p:nvPr/>
                </p:nvSpPr>
                <p:spPr bwMode="auto">
                  <a:xfrm>
                    <a:off x="2598" y="2862"/>
                    <a:ext cx="402" cy="40"/>
                  </a:xfrm>
                  <a:custGeom>
                    <a:avLst/>
                    <a:gdLst/>
                    <a:ahLst/>
                    <a:cxnLst>
                      <a:cxn ang="0">
                        <a:pos x="402" y="40"/>
                      </a:cxn>
                      <a:cxn ang="0">
                        <a:pos x="0" y="15"/>
                      </a:cxn>
                      <a:cxn ang="0">
                        <a:pos x="0" y="0"/>
                      </a:cxn>
                      <a:cxn ang="0">
                        <a:pos x="402" y="26"/>
                      </a:cxn>
                      <a:cxn ang="0">
                        <a:pos x="402" y="40"/>
                      </a:cxn>
                    </a:cxnLst>
                    <a:rect l="0" t="0" r="r" b="b"/>
                    <a:pathLst>
                      <a:path w="402" h="40">
                        <a:moveTo>
                          <a:pt x="402" y="40"/>
                        </a:moveTo>
                        <a:lnTo>
                          <a:pt x="0" y="15"/>
                        </a:lnTo>
                        <a:lnTo>
                          <a:pt x="0" y="0"/>
                        </a:lnTo>
                        <a:lnTo>
                          <a:pt x="402" y="26"/>
                        </a:lnTo>
                        <a:lnTo>
                          <a:pt x="402" y="40"/>
                        </a:lnTo>
                        <a:close/>
                      </a:path>
                    </a:pathLst>
                  </a:custGeom>
                  <a:solidFill>
                    <a:srgbClr val="B4B4B4"/>
                  </a:solidFill>
                  <a:ln w="9525">
                    <a:noFill/>
                    <a:round/>
                    <a:headEnd/>
                    <a:tailEnd/>
                  </a:ln>
                </p:spPr>
                <p:txBody>
                  <a:bodyPr/>
                  <a:lstStyle/>
                  <a:p>
                    <a:endParaRPr lang="en-US" sz="2000"/>
                  </a:p>
                </p:txBody>
              </p:sp>
              <p:sp>
                <p:nvSpPr>
                  <p:cNvPr id="582131" name="Freeform 499"/>
                  <p:cNvSpPr>
                    <a:spLocks/>
                  </p:cNvSpPr>
                  <p:nvPr/>
                </p:nvSpPr>
                <p:spPr bwMode="auto">
                  <a:xfrm>
                    <a:off x="2598" y="2863"/>
                    <a:ext cx="402" cy="39"/>
                  </a:xfrm>
                  <a:custGeom>
                    <a:avLst/>
                    <a:gdLst/>
                    <a:ahLst/>
                    <a:cxnLst>
                      <a:cxn ang="0">
                        <a:pos x="402" y="39"/>
                      </a:cxn>
                      <a:cxn ang="0">
                        <a:pos x="0" y="15"/>
                      </a:cxn>
                      <a:cxn ang="0">
                        <a:pos x="0" y="0"/>
                      </a:cxn>
                      <a:cxn ang="0">
                        <a:pos x="402" y="25"/>
                      </a:cxn>
                      <a:cxn ang="0">
                        <a:pos x="402" y="39"/>
                      </a:cxn>
                    </a:cxnLst>
                    <a:rect l="0" t="0" r="r" b="b"/>
                    <a:pathLst>
                      <a:path w="402" h="39">
                        <a:moveTo>
                          <a:pt x="402" y="39"/>
                        </a:moveTo>
                        <a:lnTo>
                          <a:pt x="0" y="15"/>
                        </a:lnTo>
                        <a:lnTo>
                          <a:pt x="0" y="0"/>
                        </a:lnTo>
                        <a:lnTo>
                          <a:pt x="402" y="25"/>
                        </a:lnTo>
                        <a:lnTo>
                          <a:pt x="402" y="39"/>
                        </a:lnTo>
                        <a:close/>
                      </a:path>
                    </a:pathLst>
                  </a:custGeom>
                  <a:solidFill>
                    <a:srgbClr val="B4B4B4"/>
                  </a:solidFill>
                  <a:ln w="9525">
                    <a:noFill/>
                    <a:round/>
                    <a:headEnd/>
                    <a:tailEnd/>
                  </a:ln>
                </p:spPr>
                <p:txBody>
                  <a:bodyPr/>
                  <a:lstStyle/>
                  <a:p>
                    <a:endParaRPr lang="en-US" sz="2000"/>
                  </a:p>
                </p:txBody>
              </p:sp>
              <p:sp>
                <p:nvSpPr>
                  <p:cNvPr id="582132" name="Freeform 500"/>
                  <p:cNvSpPr>
                    <a:spLocks/>
                  </p:cNvSpPr>
                  <p:nvPr/>
                </p:nvSpPr>
                <p:spPr bwMode="auto">
                  <a:xfrm>
                    <a:off x="2598" y="2864"/>
                    <a:ext cx="402" cy="39"/>
                  </a:xfrm>
                  <a:custGeom>
                    <a:avLst/>
                    <a:gdLst/>
                    <a:ahLst/>
                    <a:cxnLst>
                      <a:cxn ang="0">
                        <a:pos x="402" y="39"/>
                      </a:cxn>
                      <a:cxn ang="0">
                        <a:pos x="0" y="15"/>
                      </a:cxn>
                      <a:cxn ang="0">
                        <a:pos x="0" y="0"/>
                      </a:cxn>
                      <a:cxn ang="0">
                        <a:pos x="402" y="25"/>
                      </a:cxn>
                      <a:cxn ang="0">
                        <a:pos x="402" y="39"/>
                      </a:cxn>
                    </a:cxnLst>
                    <a:rect l="0" t="0" r="r" b="b"/>
                    <a:pathLst>
                      <a:path w="402" h="39">
                        <a:moveTo>
                          <a:pt x="402" y="39"/>
                        </a:moveTo>
                        <a:lnTo>
                          <a:pt x="0" y="15"/>
                        </a:lnTo>
                        <a:lnTo>
                          <a:pt x="0" y="0"/>
                        </a:lnTo>
                        <a:lnTo>
                          <a:pt x="402" y="25"/>
                        </a:lnTo>
                        <a:lnTo>
                          <a:pt x="402" y="39"/>
                        </a:lnTo>
                        <a:close/>
                      </a:path>
                    </a:pathLst>
                  </a:custGeom>
                  <a:solidFill>
                    <a:srgbClr val="B4B4B4"/>
                  </a:solidFill>
                  <a:ln w="9525">
                    <a:noFill/>
                    <a:round/>
                    <a:headEnd/>
                    <a:tailEnd/>
                  </a:ln>
                </p:spPr>
                <p:txBody>
                  <a:bodyPr/>
                  <a:lstStyle/>
                  <a:p>
                    <a:endParaRPr lang="en-US" sz="2000"/>
                  </a:p>
                </p:txBody>
              </p:sp>
              <p:sp>
                <p:nvSpPr>
                  <p:cNvPr id="582133" name="Freeform 501"/>
                  <p:cNvSpPr>
                    <a:spLocks/>
                  </p:cNvSpPr>
                  <p:nvPr/>
                </p:nvSpPr>
                <p:spPr bwMode="auto">
                  <a:xfrm>
                    <a:off x="2598" y="2864"/>
                    <a:ext cx="402" cy="39"/>
                  </a:xfrm>
                  <a:custGeom>
                    <a:avLst/>
                    <a:gdLst/>
                    <a:ahLst/>
                    <a:cxnLst>
                      <a:cxn ang="0">
                        <a:pos x="402" y="39"/>
                      </a:cxn>
                      <a:cxn ang="0">
                        <a:pos x="0" y="16"/>
                      </a:cxn>
                      <a:cxn ang="0">
                        <a:pos x="0" y="0"/>
                      </a:cxn>
                      <a:cxn ang="0">
                        <a:pos x="402" y="26"/>
                      </a:cxn>
                      <a:cxn ang="0">
                        <a:pos x="402" y="39"/>
                      </a:cxn>
                    </a:cxnLst>
                    <a:rect l="0" t="0" r="r" b="b"/>
                    <a:pathLst>
                      <a:path w="402" h="39">
                        <a:moveTo>
                          <a:pt x="402" y="39"/>
                        </a:moveTo>
                        <a:lnTo>
                          <a:pt x="0" y="16"/>
                        </a:lnTo>
                        <a:lnTo>
                          <a:pt x="0" y="0"/>
                        </a:lnTo>
                        <a:lnTo>
                          <a:pt x="402" y="26"/>
                        </a:lnTo>
                        <a:lnTo>
                          <a:pt x="402" y="39"/>
                        </a:lnTo>
                        <a:close/>
                      </a:path>
                    </a:pathLst>
                  </a:custGeom>
                  <a:solidFill>
                    <a:srgbClr val="B4B4B4"/>
                  </a:solidFill>
                  <a:ln w="9525">
                    <a:noFill/>
                    <a:round/>
                    <a:headEnd/>
                    <a:tailEnd/>
                  </a:ln>
                </p:spPr>
                <p:txBody>
                  <a:bodyPr/>
                  <a:lstStyle/>
                  <a:p>
                    <a:endParaRPr lang="en-US" sz="2000"/>
                  </a:p>
                </p:txBody>
              </p:sp>
              <p:sp>
                <p:nvSpPr>
                  <p:cNvPr id="582134" name="Freeform 502"/>
                  <p:cNvSpPr>
                    <a:spLocks/>
                  </p:cNvSpPr>
                  <p:nvPr/>
                </p:nvSpPr>
                <p:spPr bwMode="auto">
                  <a:xfrm>
                    <a:off x="2598" y="2865"/>
                    <a:ext cx="402" cy="39"/>
                  </a:xfrm>
                  <a:custGeom>
                    <a:avLst/>
                    <a:gdLst/>
                    <a:ahLst/>
                    <a:cxnLst>
                      <a:cxn ang="0">
                        <a:pos x="402" y="39"/>
                      </a:cxn>
                      <a:cxn ang="0">
                        <a:pos x="0" y="15"/>
                      </a:cxn>
                      <a:cxn ang="0">
                        <a:pos x="0" y="0"/>
                      </a:cxn>
                      <a:cxn ang="0">
                        <a:pos x="402" y="25"/>
                      </a:cxn>
                      <a:cxn ang="0">
                        <a:pos x="402" y="39"/>
                      </a:cxn>
                    </a:cxnLst>
                    <a:rect l="0" t="0" r="r" b="b"/>
                    <a:pathLst>
                      <a:path w="402" h="39">
                        <a:moveTo>
                          <a:pt x="402" y="39"/>
                        </a:moveTo>
                        <a:lnTo>
                          <a:pt x="0" y="15"/>
                        </a:lnTo>
                        <a:lnTo>
                          <a:pt x="0" y="0"/>
                        </a:lnTo>
                        <a:lnTo>
                          <a:pt x="402" y="25"/>
                        </a:lnTo>
                        <a:lnTo>
                          <a:pt x="402" y="39"/>
                        </a:lnTo>
                        <a:close/>
                      </a:path>
                    </a:pathLst>
                  </a:custGeom>
                  <a:solidFill>
                    <a:srgbClr val="C3C3C3"/>
                  </a:solidFill>
                  <a:ln w="9525">
                    <a:noFill/>
                    <a:round/>
                    <a:headEnd/>
                    <a:tailEnd/>
                  </a:ln>
                </p:spPr>
                <p:txBody>
                  <a:bodyPr/>
                  <a:lstStyle/>
                  <a:p>
                    <a:endParaRPr lang="en-US" sz="2000"/>
                  </a:p>
                </p:txBody>
              </p:sp>
              <p:sp>
                <p:nvSpPr>
                  <p:cNvPr id="582135" name="Freeform 503"/>
                  <p:cNvSpPr>
                    <a:spLocks/>
                  </p:cNvSpPr>
                  <p:nvPr/>
                </p:nvSpPr>
                <p:spPr bwMode="auto">
                  <a:xfrm>
                    <a:off x="2598" y="2866"/>
                    <a:ext cx="402" cy="39"/>
                  </a:xfrm>
                  <a:custGeom>
                    <a:avLst/>
                    <a:gdLst/>
                    <a:ahLst/>
                    <a:cxnLst>
                      <a:cxn ang="0">
                        <a:pos x="402" y="39"/>
                      </a:cxn>
                      <a:cxn ang="0">
                        <a:pos x="0" y="14"/>
                      </a:cxn>
                      <a:cxn ang="0">
                        <a:pos x="0" y="0"/>
                      </a:cxn>
                      <a:cxn ang="0">
                        <a:pos x="402" y="24"/>
                      </a:cxn>
                      <a:cxn ang="0">
                        <a:pos x="402" y="39"/>
                      </a:cxn>
                    </a:cxnLst>
                    <a:rect l="0" t="0" r="r" b="b"/>
                    <a:pathLst>
                      <a:path w="402" h="39">
                        <a:moveTo>
                          <a:pt x="402" y="39"/>
                        </a:moveTo>
                        <a:lnTo>
                          <a:pt x="0" y="14"/>
                        </a:lnTo>
                        <a:lnTo>
                          <a:pt x="0" y="0"/>
                        </a:lnTo>
                        <a:lnTo>
                          <a:pt x="402" y="24"/>
                        </a:lnTo>
                        <a:lnTo>
                          <a:pt x="402" y="39"/>
                        </a:lnTo>
                        <a:close/>
                      </a:path>
                    </a:pathLst>
                  </a:custGeom>
                  <a:solidFill>
                    <a:srgbClr val="C3C3C3"/>
                  </a:solidFill>
                  <a:ln w="9525">
                    <a:noFill/>
                    <a:round/>
                    <a:headEnd/>
                    <a:tailEnd/>
                  </a:ln>
                </p:spPr>
                <p:txBody>
                  <a:bodyPr/>
                  <a:lstStyle/>
                  <a:p>
                    <a:endParaRPr lang="en-US" sz="2000"/>
                  </a:p>
                </p:txBody>
              </p:sp>
              <p:sp>
                <p:nvSpPr>
                  <p:cNvPr id="582136" name="Freeform 504"/>
                  <p:cNvSpPr>
                    <a:spLocks/>
                  </p:cNvSpPr>
                  <p:nvPr/>
                </p:nvSpPr>
                <p:spPr bwMode="auto">
                  <a:xfrm>
                    <a:off x="2598" y="2867"/>
                    <a:ext cx="402" cy="38"/>
                  </a:xfrm>
                  <a:custGeom>
                    <a:avLst/>
                    <a:gdLst/>
                    <a:ahLst/>
                    <a:cxnLst>
                      <a:cxn ang="0">
                        <a:pos x="402" y="38"/>
                      </a:cxn>
                      <a:cxn ang="0">
                        <a:pos x="0" y="14"/>
                      </a:cxn>
                      <a:cxn ang="0">
                        <a:pos x="0" y="0"/>
                      </a:cxn>
                      <a:cxn ang="0">
                        <a:pos x="402" y="24"/>
                      </a:cxn>
                      <a:cxn ang="0">
                        <a:pos x="402" y="38"/>
                      </a:cxn>
                    </a:cxnLst>
                    <a:rect l="0" t="0" r="r" b="b"/>
                    <a:pathLst>
                      <a:path w="402" h="38">
                        <a:moveTo>
                          <a:pt x="402" y="38"/>
                        </a:moveTo>
                        <a:lnTo>
                          <a:pt x="0" y="14"/>
                        </a:lnTo>
                        <a:lnTo>
                          <a:pt x="0" y="0"/>
                        </a:lnTo>
                        <a:lnTo>
                          <a:pt x="402" y="24"/>
                        </a:lnTo>
                        <a:lnTo>
                          <a:pt x="402" y="38"/>
                        </a:lnTo>
                        <a:close/>
                      </a:path>
                    </a:pathLst>
                  </a:custGeom>
                  <a:solidFill>
                    <a:srgbClr val="C3C3C3"/>
                  </a:solidFill>
                  <a:ln w="9525">
                    <a:noFill/>
                    <a:round/>
                    <a:headEnd/>
                    <a:tailEnd/>
                  </a:ln>
                </p:spPr>
                <p:txBody>
                  <a:bodyPr/>
                  <a:lstStyle/>
                  <a:p>
                    <a:endParaRPr lang="en-US" sz="2000"/>
                  </a:p>
                </p:txBody>
              </p:sp>
              <p:sp>
                <p:nvSpPr>
                  <p:cNvPr id="582137" name="Freeform 505"/>
                  <p:cNvSpPr>
                    <a:spLocks/>
                  </p:cNvSpPr>
                  <p:nvPr/>
                </p:nvSpPr>
                <p:spPr bwMode="auto">
                  <a:xfrm>
                    <a:off x="2598" y="2867"/>
                    <a:ext cx="402" cy="38"/>
                  </a:xfrm>
                  <a:custGeom>
                    <a:avLst/>
                    <a:gdLst/>
                    <a:ahLst/>
                    <a:cxnLst>
                      <a:cxn ang="0">
                        <a:pos x="402" y="38"/>
                      </a:cxn>
                      <a:cxn ang="0">
                        <a:pos x="0" y="14"/>
                      </a:cxn>
                      <a:cxn ang="0">
                        <a:pos x="0" y="0"/>
                      </a:cxn>
                      <a:cxn ang="0">
                        <a:pos x="402" y="25"/>
                      </a:cxn>
                      <a:cxn ang="0">
                        <a:pos x="402" y="38"/>
                      </a:cxn>
                    </a:cxnLst>
                    <a:rect l="0" t="0" r="r" b="b"/>
                    <a:pathLst>
                      <a:path w="402" h="38">
                        <a:moveTo>
                          <a:pt x="402" y="38"/>
                        </a:moveTo>
                        <a:lnTo>
                          <a:pt x="0" y="14"/>
                        </a:lnTo>
                        <a:lnTo>
                          <a:pt x="0" y="0"/>
                        </a:lnTo>
                        <a:lnTo>
                          <a:pt x="402" y="25"/>
                        </a:lnTo>
                        <a:lnTo>
                          <a:pt x="402" y="38"/>
                        </a:lnTo>
                        <a:close/>
                      </a:path>
                    </a:pathLst>
                  </a:custGeom>
                  <a:solidFill>
                    <a:srgbClr val="C3C3C3"/>
                  </a:solidFill>
                  <a:ln w="9525">
                    <a:noFill/>
                    <a:round/>
                    <a:headEnd/>
                    <a:tailEnd/>
                  </a:ln>
                </p:spPr>
                <p:txBody>
                  <a:bodyPr/>
                  <a:lstStyle/>
                  <a:p>
                    <a:endParaRPr lang="en-US" sz="2000"/>
                  </a:p>
                </p:txBody>
              </p:sp>
              <p:sp>
                <p:nvSpPr>
                  <p:cNvPr id="582138" name="Freeform 506"/>
                  <p:cNvSpPr>
                    <a:spLocks/>
                  </p:cNvSpPr>
                  <p:nvPr/>
                </p:nvSpPr>
                <p:spPr bwMode="auto">
                  <a:xfrm>
                    <a:off x="2598" y="2867"/>
                    <a:ext cx="402" cy="39"/>
                  </a:xfrm>
                  <a:custGeom>
                    <a:avLst/>
                    <a:gdLst/>
                    <a:ahLst/>
                    <a:cxnLst>
                      <a:cxn ang="0">
                        <a:pos x="402" y="39"/>
                      </a:cxn>
                      <a:cxn ang="0">
                        <a:pos x="0" y="15"/>
                      </a:cxn>
                      <a:cxn ang="0">
                        <a:pos x="0" y="0"/>
                      </a:cxn>
                      <a:cxn ang="0">
                        <a:pos x="402" y="26"/>
                      </a:cxn>
                      <a:cxn ang="0">
                        <a:pos x="402" y="39"/>
                      </a:cxn>
                    </a:cxnLst>
                    <a:rect l="0" t="0" r="r" b="b"/>
                    <a:pathLst>
                      <a:path w="402" h="39">
                        <a:moveTo>
                          <a:pt x="402" y="39"/>
                        </a:moveTo>
                        <a:lnTo>
                          <a:pt x="0" y="15"/>
                        </a:lnTo>
                        <a:lnTo>
                          <a:pt x="0" y="0"/>
                        </a:lnTo>
                        <a:lnTo>
                          <a:pt x="402" y="26"/>
                        </a:lnTo>
                        <a:lnTo>
                          <a:pt x="402" y="39"/>
                        </a:lnTo>
                        <a:close/>
                      </a:path>
                    </a:pathLst>
                  </a:custGeom>
                  <a:solidFill>
                    <a:srgbClr val="C3C3C3"/>
                  </a:solidFill>
                  <a:ln w="9525">
                    <a:noFill/>
                    <a:round/>
                    <a:headEnd/>
                    <a:tailEnd/>
                  </a:ln>
                </p:spPr>
                <p:txBody>
                  <a:bodyPr/>
                  <a:lstStyle/>
                  <a:p>
                    <a:endParaRPr lang="en-US" sz="2000"/>
                  </a:p>
                </p:txBody>
              </p:sp>
              <p:sp>
                <p:nvSpPr>
                  <p:cNvPr id="582139" name="Freeform 507"/>
                  <p:cNvSpPr>
                    <a:spLocks/>
                  </p:cNvSpPr>
                  <p:nvPr/>
                </p:nvSpPr>
                <p:spPr bwMode="auto">
                  <a:xfrm>
                    <a:off x="2598" y="2868"/>
                    <a:ext cx="402" cy="38"/>
                  </a:xfrm>
                  <a:custGeom>
                    <a:avLst/>
                    <a:gdLst/>
                    <a:ahLst/>
                    <a:cxnLst>
                      <a:cxn ang="0">
                        <a:pos x="402" y="38"/>
                      </a:cxn>
                      <a:cxn ang="0">
                        <a:pos x="0" y="14"/>
                      </a:cxn>
                      <a:cxn ang="0">
                        <a:pos x="0" y="0"/>
                      </a:cxn>
                      <a:cxn ang="0">
                        <a:pos x="402" y="25"/>
                      </a:cxn>
                      <a:cxn ang="0">
                        <a:pos x="402" y="38"/>
                      </a:cxn>
                    </a:cxnLst>
                    <a:rect l="0" t="0" r="r" b="b"/>
                    <a:pathLst>
                      <a:path w="402" h="38">
                        <a:moveTo>
                          <a:pt x="402" y="38"/>
                        </a:moveTo>
                        <a:lnTo>
                          <a:pt x="0" y="14"/>
                        </a:lnTo>
                        <a:lnTo>
                          <a:pt x="0" y="0"/>
                        </a:lnTo>
                        <a:lnTo>
                          <a:pt x="402" y="25"/>
                        </a:lnTo>
                        <a:lnTo>
                          <a:pt x="402" y="38"/>
                        </a:lnTo>
                        <a:close/>
                      </a:path>
                    </a:pathLst>
                  </a:custGeom>
                  <a:solidFill>
                    <a:srgbClr val="C3C3C3"/>
                  </a:solidFill>
                  <a:ln w="9525">
                    <a:noFill/>
                    <a:round/>
                    <a:headEnd/>
                    <a:tailEnd/>
                  </a:ln>
                </p:spPr>
                <p:txBody>
                  <a:bodyPr/>
                  <a:lstStyle/>
                  <a:p>
                    <a:endParaRPr lang="en-US" sz="2000"/>
                  </a:p>
                </p:txBody>
              </p:sp>
              <p:sp>
                <p:nvSpPr>
                  <p:cNvPr id="582140" name="Freeform 508"/>
                  <p:cNvSpPr>
                    <a:spLocks/>
                  </p:cNvSpPr>
                  <p:nvPr/>
                </p:nvSpPr>
                <p:spPr bwMode="auto">
                  <a:xfrm>
                    <a:off x="2598" y="2869"/>
                    <a:ext cx="402" cy="38"/>
                  </a:xfrm>
                  <a:custGeom>
                    <a:avLst/>
                    <a:gdLst/>
                    <a:ahLst/>
                    <a:cxnLst>
                      <a:cxn ang="0">
                        <a:pos x="402" y="38"/>
                      </a:cxn>
                      <a:cxn ang="0">
                        <a:pos x="0" y="13"/>
                      </a:cxn>
                      <a:cxn ang="0">
                        <a:pos x="0" y="0"/>
                      </a:cxn>
                      <a:cxn ang="0">
                        <a:pos x="402" y="24"/>
                      </a:cxn>
                      <a:cxn ang="0">
                        <a:pos x="402" y="38"/>
                      </a:cxn>
                    </a:cxnLst>
                    <a:rect l="0" t="0" r="r" b="b"/>
                    <a:pathLst>
                      <a:path w="402" h="38">
                        <a:moveTo>
                          <a:pt x="402" y="38"/>
                        </a:moveTo>
                        <a:lnTo>
                          <a:pt x="0" y="13"/>
                        </a:lnTo>
                        <a:lnTo>
                          <a:pt x="0" y="0"/>
                        </a:lnTo>
                        <a:lnTo>
                          <a:pt x="402" y="24"/>
                        </a:lnTo>
                        <a:lnTo>
                          <a:pt x="402" y="38"/>
                        </a:lnTo>
                        <a:close/>
                      </a:path>
                    </a:pathLst>
                  </a:custGeom>
                  <a:solidFill>
                    <a:srgbClr val="C3C3C3"/>
                  </a:solidFill>
                  <a:ln w="9525">
                    <a:noFill/>
                    <a:round/>
                    <a:headEnd/>
                    <a:tailEnd/>
                  </a:ln>
                </p:spPr>
                <p:txBody>
                  <a:bodyPr/>
                  <a:lstStyle/>
                  <a:p>
                    <a:endParaRPr lang="en-US" sz="2000"/>
                  </a:p>
                </p:txBody>
              </p:sp>
              <p:sp>
                <p:nvSpPr>
                  <p:cNvPr id="582141" name="Freeform 509"/>
                  <p:cNvSpPr>
                    <a:spLocks/>
                  </p:cNvSpPr>
                  <p:nvPr/>
                </p:nvSpPr>
                <p:spPr bwMode="auto">
                  <a:xfrm>
                    <a:off x="2598" y="2870"/>
                    <a:ext cx="402" cy="38"/>
                  </a:xfrm>
                  <a:custGeom>
                    <a:avLst/>
                    <a:gdLst/>
                    <a:ahLst/>
                    <a:cxnLst>
                      <a:cxn ang="0">
                        <a:pos x="402" y="38"/>
                      </a:cxn>
                      <a:cxn ang="0">
                        <a:pos x="0" y="13"/>
                      </a:cxn>
                      <a:cxn ang="0">
                        <a:pos x="0" y="0"/>
                      </a:cxn>
                      <a:cxn ang="0">
                        <a:pos x="402" y="24"/>
                      </a:cxn>
                      <a:cxn ang="0">
                        <a:pos x="402" y="38"/>
                      </a:cxn>
                    </a:cxnLst>
                    <a:rect l="0" t="0" r="r" b="b"/>
                    <a:pathLst>
                      <a:path w="402" h="38">
                        <a:moveTo>
                          <a:pt x="402" y="38"/>
                        </a:moveTo>
                        <a:lnTo>
                          <a:pt x="0" y="13"/>
                        </a:lnTo>
                        <a:lnTo>
                          <a:pt x="0" y="0"/>
                        </a:lnTo>
                        <a:lnTo>
                          <a:pt x="402" y="24"/>
                        </a:lnTo>
                        <a:lnTo>
                          <a:pt x="402" y="38"/>
                        </a:lnTo>
                        <a:close/>
                      </a:path>
                    </a:pathLst>
                  </a:custGeom>
                  <a:solidFill>
                    <a:srgbClr val="C3C3C3"/>
                  </a:solidFill>
                  <a:ln w="9525">
                    <a:noFill/>
                    <a:round/>
                    <a:headEnd/>
                    <a:tailEnd/>
                  </a:ln>
                </p:spPr>
                <p:txBody>
                  <a:bodyPr/>
                  <a:lstStyle/>
                  <a:p>
                    <a:endParaRPr lang="en-US" sz="2000"/>
                  </a:p>
                </p:txBody>
              </p:sp>
              <p:sp>
                <p:nvSpPr>
                  <p:cNvPr id="582142" name="Freeform 510"/>
                  <p:cNvSpPr>
                    <a:spLocks/>
                  </p:cNvSpPr>
                  <p:nvPr/>
                </p:nvSpPr>
                <p:spPr bwMode="auto">
                  <a:xfrm>
                    <a:off x="2598" y="2870"/>
                    <a:ext cx="402" cy="38"/>
                  </a:xfrm>
                  <a:custGeom>
                    <a:avLst/>
                    <a:gdLst/>
                    <a:ahLst/>
                    <a:cxnLst>
                      <a:cxn ang="0">
                        <a:pos x="402" y="38"/>
                      </a:cxn>
                      <a:cxn ang="0">
                        <a:pos x="0" y="14"/>
                      </a:cxn>
                      <a:cxn ang="0">
                        <a:pos x="0" y="0"/>
                      </a:cxn>
                      <a:cxn ang="0">
                        <a:pos x="402" y="24"/>
                      </a:cxn>
                      <a:cxn ang="0">
                        <a:pos x="402" y="38"/>
                      </a:cxn>
                    </a:cxnLst>
                    <a:rect l="0" t="0" r="r" b="b"/>
                    <a:pathLst>
                      <a:path w="402" h="38">
                        <a:moveTo>
                          <a:pt x="402" y="38"/>
                        </a:moveTo>
                        <a:lnTo>
                          <a:pt x="0" y="14"/>
                        </a:lnTo>
                        <a:lnTo>
                          <a:pt x="0" y="0"/>
                        </a:lnTo>
                        <a:lnTo>
                          <a:pt x="402" y="24"/>
                        </a:lnTo>
                        <a:lnTo>
                          <a:pt x="402" y="38"/>
                        </a:lnTo>
                        <a:close/>
                      </a:path>
                    </a:pathLst>
                  </a:custGeom>
                  <a:solidFill>
                    <a:srgbClr val="C3C3C3"/>
                  </a:solidFill>
                  <a:ln w="9525">
                    <a:noFill/>
                    <a:round/>
                    <a:headEnd/>
                    <a:tailEnd/>
                  </a:ln>
                </p:spPr>
                <p:txBody>
                  <a:bodyPr/>
                  <a:lstStyle/>
                  <a:p>
                    <a:endParaRPr lang="en-US" sz="2000"/>
                  </a:p>
                </p:txBody>
              </p:sp>
              <p:sp>
                <p:nvSpPr>
                  <p:cNvPr id="582143" name="Freeform 511"/>
                  <p:cNvSpPr>
                    <a:spLocks/>
                  </p:cNvSpPr>
                  <p:nvPr/>
                </p:nvSpPr>
                <p:spPr bwMode="auto">
                  <a:xfrm>
                    <a:off x="2598" y="2871"/>
                    <a:ext cx="402" cy="37"/>
                  </a:xfrm>
                  <a:custGeom>
                    <a:avLst/>
                    <a:gdLst/>
                    <a:ahLst/>
                    <a:cxnLst>
                      <a:cxn ang="0">
                        <a:pos x="402" y="37"/>
                      </a:cxn>
                      <a:cxn ang="0">
                        <a:pos x="0" y="14"/>
                      </a:cxn>
                      <a:cxn ang="0">
                        <a:pos x="0" y="0"/>
                      </a:cxn>
                      <a:cxn ang="0">
                        <a:pos x="402" y="23"/>
                      </a:cxn>
                      <a:cxn ang="0">
                        <a:pos x="402" y="37"/>
                      </a:cxn>
                    </a:cxnLst>
                    <a:rect l="0" t="0" r="r" b="b"/>
                    <a:pathLst>
                      <a:path w="402" h="37">
                        <a:moveTo>
                          <a:pt x="402" y="37"/>
                        </a:moveTo>
                        <a:lnTo>
                          <a:pt x="0" y="14"/>
                        </a:lnTo>
                        <a:lnTo>
                          <a:pt x="0" y="0"/>
                        </a:lnTo>
                        <a:lnTo>
                          <a:pt x="402" y="23"/>
                        </a:lnTo>
                        <a:lnTo>
                          <a:pt x="402" y="37"/>
                        </a:lnTo>
                        <a:close/>
                      </a:path>
                    </a:pathLst>
                  </a:custGeom>
                  <a:solidFill>
                    <a:srgbClr val="C3C3C3"/>
                  </a:solidFill>
                  <a:ln w="9525">
                    <a:noFill/>
                    <a:round/>
                    <a:headEnd/>
                    <a:tailEnd/>
                  </a:ln>
                </p:spPr>
                <p:txBody>
                  <a:bodyPr/>
                  <a:lstStyle/>
                  <a:p>
                    <a:endParaRPr lang="en-US" sz="2000"/>
                  </a:p>
                </p:txBody>
              </p:sp>
              <p:sp>
                <p:nvSpPr>
                  <p:cNvPr id="582144" name="Freeform 512"/>
                  <p:cNvSpPr>
                    <a:spLocks/>
                  </p:cNvSpPr>
                  <p:nvPr/>
                </p:nvSpPr>
                <p:spPr bwMode="auto">
                  <a:xfrm>
                    <a:off x="2598" y="2871"/>
                    <a:ext cx="402" cy="38"/>
                  </a:xfrm>
                  <a:custGeom>
                    <a:avLst/>
                    <a:gdLst/>
                    <a:ahLst/>
                    <a:cxnLst>
                      <a:cxn ang="0">
                        <a:pos x="402" y="38"/>
                      </a:cxn>
                      <a:cxn ang="0">
                        <a:pos x="0" y="15"/>
                      </a:cxn>
                      <a:cxn ang="0">
                        <a:pos x="0" y="0"/>
                      </a:cxn>
                      <a:cxn ang="0">
                        <a:pos x="402" y="24"/>
                      </a:cxn>
                      <a:cxn ang="0">
                        <a:pos x="402" y="38"/>
                      </a:cxn>
                    </a:cxnLst>
                    <a:rect l="0" t="0" r="r" b="b"/>
                    <a:pathLst>
                      <a:path w="402" h="38">
                        <a:moveTo>
                          <a:pt x="402" y="38"/>
                        </a:moveTo>
                        <a:lnTo>
                          <a:pt x="0" y="15"/>
                        </a:lnTo>
                        <a:lnTo>
                          <a:pt x="0" y="0"/>
                        </a:lnTo>
                        <a:lnTo>
                          <a:pt x="402" y="24"/>
                        </a:lnTo>
                        <a:lnTo>
                          <a:pt x="402" y="38"/>
                        </a:lnTo>
                        <a:close/>
                      </a:path>
                    </a:pathLst>
                  </a:custGeom>
                  <a:solidFill>
                    <a:srgbClr val="C3C3C3"/>
                  </a:solidFill>
                  <a:ln w="9525">
                    <a:noFill/>
                    <a:round/>
                    <a:headEnd/>
                    <a:tailEnd/>
                  </a:ln>
                </p:spPr>
                <p:txBody>
                  <a:bodyPr/>
                  <a:lstStyle/>
                  <a:p>
                    <a:endParaRPr lang="en-US" sz="2000"/>
                  </a:p>
                </p:txBody>
              </p:sp>
              <p:sp>
                <p:nvSpPr>
                  <p:cNvPr id="582145" name="Freeform 513"/>
                  <p:cNvSpPr>
                    <a:spLocks/>
                  </p:cNvSpPr>
                  <p:nvPr/>
                </p:nvSpPr>
                <p:spPr bwMode="auto">
                  <a:xfrm>
                    <a:off x="2598" y="2873"/>
                    <a:ext cx="402" cy="36"/>
                  </a:xfrm>
                  <a:custGeom>
                    <a:avLst/>
                    <a:gdLst/>
                    <a:ahLst/>
                    <a:cxnLst>
                      <a:cxn ang="0">
                        <a:pos x="402" y="36"/>
                      </a:cxn>
                      <a:cxn ang="0">
                        <a:pos x="0" y="13"/>
                      </a:cxn>
                      <a:cxn ang="0">
                        <a:pos x="0" y="0"/>
                      </a:cxn>
                      <a:cxn ang="0">
                        <a:pos x="402" y="23"/>
                      </a:cxn>
                      <a:cxn ang="0">
                        <a:pos x="402" y="36"/>
                      </a:cxn>
                    </a:cxnLst>
                    <a:rect l="0" t="0" r="r" b="b"/>
                    <a:pathLst>
                      <a:path w="402" h="36">
                        <a:moveTo>
                          <a:pt x="402" y="36"/>
                        </a:moveTo>
                        <a:lnTo>
                          <a:pt x="0" y="13"/>
                        </a:lnTo>
                        <a:lnTo>
                          <a:pt x="0" y="0"/>
                        </a:lnTo>
                        <a:lnTo>
                          <a:pt x="402" y="23"/>
                        </a:lnTo>
                        <a:lnTo>
                          <a:pt x="402" y="36"/>
                        </a:lnTo>
                        <a:close/>
                      </a:path>
                    </a:pathLst>
                  </a:custGeom>
                  <a:solidFill>
                    <a:srgbClr val="C3C3C3"/>
                  </a:solidFill>
                  <a:ln w="9525">
                    <a:noFill/>
                    <a:round/>
                    <a:headEnd/>
                    <a:tailEnd/>
                  </a:ln>
                </p:spPr>
                <p:txBody>
                  <a:bodyPr/>
                  <a:lstStyle/>
                  <a:p>
                    <a:endParaRPr lang="en-US" sz="2000"/>
                  </a:p>
                </p:txBody>
              </p:sp>
              <p:sp>
                <p:nvSpPr>
                  <p:cNvPr id="582146" name="Freeform 514"/>
                  <p:cNvSpPr>
                    <a:spLocks/>
                  </p:cNvSpPr>
                  <p:nvPr/>
                </p:nvSpPr>
                <p:spPr bwMode="auto">
                  <a:xfrm>
                    <a:off x="2598" y="2873"/>
                    <a:ext cx="402" cy="37"/>
                  </a:xfrm>
                  <a:custGeom>
                    <a:avLst/>
                    <a:gdLst/>
                    <a:ahLst/>
                    <a:cxnLst>
                      <a:cxn ang="0">
                        <a:pos x="402" y="37"/>
                      </a:cxn>
                      <a:cxn ang="0">
                        <a:pos x="0" y="14"/>
                      </a:cxn>
                      <a:cxn ang="0">
                        <a:pos x="0" y="0"/>
                      </a:cxn>
                      <a:cxn ang="0">
                        <a:pos x="402" y="24"/>
                      </a:cxn>
                      <a:cxn ang="0">
                        <a:pos x="402" y="37"/>
                      </a:cxn>
                    </a:cxnLst>
                    <a:rect l="0" t="0" r="r" b="b"/>
                    <a:pathLst>
                      <a:path w="402" h="37">
                        <a:moveTo>
                          <a:pt x="402" y="37"/>
                        </a:moveTo>
                        <a:lnTo>
                          <a:pt x="0" y="14"/>
                        </a:lnTo>
                        <a:lnTo>
                          <a:pt x="0" y="0"/>
                        </a:lnTo>
                        <a:lnTo>
                          <a:pt x="402" y="24"/>
                        </a:lnTo>
                        <a:lnTo>
                          <a:pt x="402" y="37"/>
                        </a:lnTo>
                        <a:close/>
                      </a:path>
                    </a:pathLst>
                  </a:custGeom>
                  <a:solidFill>
                    <a:srgbClr val="C3C3C3"/>
                  </a:solidFill>
                  <a:ln w="9525">
                    <a:noFill/>
                    <a:round/>
                    <a:headEnd/>
                    <a:tailEnd/>
                  </a:ln>
                </p:spPr>
                <p:txBody>
                  <a:bodyPr/>
                  <a:lstStyle/>
                  <a:p>
                    <a:endParaRPr lang="en-US" sz="2000"/>
                  </a:p>
                </p:txBody>
              </p:sp>
              <p:sp>
                <p:nvSpPr>
                  <p:cNvPr id="582147" name="Freeform 515"/>
                  <p:cNvSpPr>
                    <a:spLocks/>
                  </p:cNvSpPr>
                  <p:nvPr/>
                </p:nvSpPr>
                <p:spPr bwMode="auto">
                  <a:xfrm>
                    <a:off x="2598" y="2873"/>
                    <a:ext cx="402" cy="38"/>
                  </a:xfrm>
                  <a:custGeom>
                    <a:avLst/>
                    <a:gdLst/>
                    <a:ahLst/>
                    <a:cxnLst>
                      <a:cxn ang="0">
                        <a:pos x="402" y="38"/>
                      </a:cxn>
                      <a:cxn ang="0">
                        <a:pos x="0" y="14"/>
                      </a:cxn>
                      <a:cxn ang="0">
                        <a:pos x="0" y="0"/>
                      </a:cxn>
                      <a:cxn ang="0">
                        <a:pos x="402" y="24"/>
                      </a:cxn>
                      <a:cxn ang="0">
                        <a:pos x="402" y="38"/>
                      </a:cxn>
                    </a:cxnLst>
                    <a:rect l="0" t="0" r="r" b="b"/>
                    <a:pathLst>
                      <a:path w="402" h="38">
                        <a:moveTo>
                          <a:pt x="402" y="38"/>
                        </a:moveTo>
                        <a:lnTo>
                          <a:pt x="0" y="14"/>
                        </a:lnTo>
                        <a:lnTo>
                          <a:pt x="0" y="0"/>
                        </a:lnTo>
                        <a:lnTo>
                          <a:pt x="402" y="24"/>
                        </a:lnTo>
                        <a:lnTo>
                          <a:pt x="402" y="38"/>
                        </a:lnTo>
                        <a:close/>
                      </a:path>
                    </a:pathLst>
                  </a:custGeom>
                  <a:solidFill>
                    <a:srgbClr val="C3C3C3"/>
                  </a:solidFill>
                  <a:ln w="9525">
                    <a:noFill/>
                    <a:round/>
                    <a:headEnd/>
                    <a:tailEnd/>
                  </a:ln>
                </p:spPr>
                <p:txBody>
                  <a:bodyPr/>
                  <a:lstStyle/>
                  <a:p>
                    <a:endParaRPr lang="en-US" sz="2000"/>
                  </a:p>
                </p:txBody>
              </p:sp>
              <p:sp>
                <p:nvSpPr>
                  <p:cNvPr id="582148" name="Freeform 516"/>
                  <p:cNvSpPr>
                    <a:spLocks/>
                  </p:cNvSpPr>
                  <p:nvPr/>
                </p:nvSpPr>
                <p:spPr bwMode="auto">
                  <a:xfrm>
                    <a:off x="2598" y="2874"/>
                    <a:ext cx="402" cy="37"/>
                  </a:xfrm>
                  <a:custGeom>
                    <a:avLst/>
                    <a:gdLst/>
                    <a:ahLst/>
                    <a:cxnLst>
                      <a:cxn ang="0">
                        <a:pos x="402" y="37"/>
                      </a:cxn>
                      <a:cxn ang="0">
                        <a:pos x="0" y="14"/>
                      </a:cxn>
                      <a:cxn ang="0">
                        <a:pos x="0" y="0"/>
                      </a:cxn>
                      <a:cxn ang="0">
                        <a:pos x="402" y="23"/>
                      </a:cxn>
                      <a:cxn ang="0">
                        <a:pos x="402" y="37"/>
                      </a:cxn>
                    </a:cxnLst>
                    <a:rect l="0" t="0" r="r" b="b"/>
                    <a:pathLst>
                      <a:path w="402" h="37">
                        <a:moveTo>
                          <a:pt x="402" y="37"/>
                        </a:moveTo>
                        <a:lnTo>
                          <a:pt x="0" y="14"/>
                        </a:lnTo>
                        <a:lnTo>
                          <a:pt x="0" y="0"/>
                        </a:lnTo>
                        <a:lnTo>
                          <a:pt x="402" y="23"/>
                        </a:lnTo>
                        <a:lnTo>
                          <a:pt x="402" y="37"/>
                        </a:lnTo>
                        <a:close/>
                      </a:path>
                    </a:pathLst>
                  </a:custGeom>
                  <a:solidFill>
                    <a:srgbClr val="C3C3C3"/>
                  </a:solidFill>
                  <a:ln w="9525">
                    <a:noFill/>
                    <a:round/>
                    <a:headEnd/>
                    <a:tailEnd/>
                  </a:ln>
                </p:spPr>
                <p:txBody>
                  <a:bodyPr/>
                  <a:lstStyle/>
                  <a:p>
                    <a:endParaRPr lang="en-US" sz="2000"/>
                  </a:p>
                </p:txBody>
              </p:sp>
              <p:sp>
                <p:nvSpPr>
                  <p:cNvPr id="582149" name="Freeform 517"/>
                  <p:cNvSpPr>
                    <a:spLocks/>
                  </p:cNvSpPr>
                  <p:nvPr/>
                </p:nvSpPr>
                <p:spPr bwMode="auto">
                  <a:xfrm>
                    <a:off x="2598" y="2875"/>
                    <a:ext cx="402" cy="36"/>
                  </a:xfrm>
                  <a:custGeom>
                    <a:avLst/>
                    <a:gdLst/>
                    <a:ahLst/>
                    <a:cxnLst>
                      <a:cxn ang="0">
                        <a:pos x="402" y="36"/>
                      </a:cxn>
                      <a:cxn ang="0">
                        <a:pos x="0" y="13"/>
                      </a:cxn>
                      <a:cxn ang="0">
                        <a:pos x="0" y="0"/>
                      </a:cxn>
                      <a:cxn ang="0">
                        <a:pos x="402" y="23"/>
                      </a:cxn>
                      <a:cxn ang="0">
                        <a:pos x="402" y="36"/>
                      </a:cxn>
                    </a:cxnLst>
                    <a:rect l="0" t="0" r="r" b="b"/>
                    <a:pathLst>
                      <a:path w="402" h="36">
                        <a:moveTo>
                          <a:pt x="402" y="36"/>
                        </a:moveTo>
                        <a:lnTo>
                          <a:pt x="0" y="13"/>
                        </a:lnTo>
                        <a:lnTo>
                          <a:pt x="0" y="0"/>
                        </a:lnTo>
                        <a:lnTo>
                          <a:pt x="402" y="23"/>
                        </a:lnTo>
                        <a:lnTo>
                          <a:pt x="402" y="36"/>
                        </a:lnTo>
                        <a:close/>
                      </a:path>
                    </a:pathLst>
                  </a:custGeom>
                  <a:solidFill>
                    <a:srgbClr val="C3C3C3"/>
                  </a:solidFill>
                  <a:ln w="9525">
                    <a:noFill/>
                    <a:round/>
                    <a:headEnd/>
                    <a:tailEnd/>
                  </a:ln>
                </p:spPr>
                <p:txBody>
                  <a:bodyPr/>
                  <a:lstStyle/>
                  <a:p>
                    <a:endParaRPr lang="en-US" sz="2000"/>
                  </a:p>
                </p:txBody>
              </p:sp>
              <p:sp>
                <p:nvSpPr>
                  <p:cNvPr id="582150" name="Freeform 518"/>
                  <p:cNvSpPr>
                    <a:spLocks/>
                  </p:cNvSpPr>
                  <p:nvPr/>
                </p:nvSpPr>
                <p:spPr bwMode="auto">
                  <a:xfrm>
                    <a:off x="2598" y="2876"/>
                    <a:ext cx="402" cy="36"/>
                  </a:xfrm>
                  <a:custGeom>
                    <a:avLst/>
                    <a:gdLst/>
                    <a:ahLst/>
                    <a:cxnLst>
                      <a:cxn ang="0">
                        <a:pos x="402" y="36"/>
                      </a:cxn>
                      <a:cxn ang="0">
                        <a:pos x="0" y="12"/>
                      </a:cxn>
                      <a:cxn ang="0">
                        <a:pos x="0" y="0"/>
                      </a:cxn>
                      <a:cxn ang="0">
                        <a:pos x="402" y="22"/>
                      </a:cxn>
                      <a:cxn ang="0">
                        <a:pos x="402" y="36"/>
                      </a:cxn>
                    </a:cxnLst>
                    <a:rect l="0" t="0" r="r" b="b"/>
                    <a:pathLst>
                      <a:path w="402" h="36">
                        <a:moveTo>
                          <a:pt x="402" y="36"/>
                        </a:moveTo>
                        <a:lnTo>
                          <a:pt x="0" y="12"/>
                        </a:lnTo>
                        <a:lnTo>
                          <a:pt x="0" y="0"/>
                        </a:lnTo>
                        <a:lnTo>
                          <a:pt x="402" y="22"/>
                        </a:lnTo>
                        <a:lnTo>
                          <a:pt x="402" y="36"/>
                        </a:lnTo>
                        <a:close/>
                      </a:path>
                    </a:pathLst>
                  </a:custGeom>
                  <a:solidFill>
                    <a:srgbClr val="C3C3C3"/>
                  </a:solidFill>
                  <a:ln w="9525">
                    <a:noFill/>
                    <a:round/>
                    <a:headEnd/>
                    <a:tailEnd/>
                  </a:ln>
                </p:spPr>
                <p:txBody>
                  <a:bodyPr/>
                  <a:lstStyle/>
                  <a:p>
                    <a:endParaRPr lang="en-US" sz="2000"/>
                  </a:p>
                </p:txBody>
              </p:sp>
              <p:sp>
                <p:nvSpPr>
                  <p:cNvPr id="582151" name="Freeform 519"/>
                  <p:cNvSpPr>
                    <a:spLocks/>
                  </p:cNvSpPr>
                  <p:nvPr/>
                </p:nvSpPr>
                <p:spPr bwMode="auto">
                  <a:xfrm>
                    <a:off x="2598" y="2876"/>
                    <a:ext cx="402" cy="36"/>
                  </a:xfrm>
                  <a:custGeom>
                    <a:avLst/>
                    <a:gdLst/>
                    <a:ahLst/>
                    <a:cxnLst>
                      <a:cxn ang="0">
                        <a:pos x="402" y="36"/>
                      </a:cxn>
                      <a:cxn ang="0">
                        <a:pos x="0" y="13"/>
                      </a:cxn>
                      <a:cxn ang="0">
                        <a:pos x="0" y="0"/>
                      </a:cxn>
                      <a:cxn ang="0">
                        <a:pos x="402" y="22"/>
                      </a:cxn>
                      <a:cxn ang="0">
                        <a:pos x="402" y="36"/>
                      </a:cxn>
                    </a:cxnLst>
                    <a:rect l="0" t="0" r="r" b="b"/>
                    <a:pathLst>
                      <a:path w="402" h="36">
                        <a:moveTo>
                          <a:pt x="402" y="36"/>
                        </a:moveTo>
                        <a:lnTo>
                          <a:pt x="0" y="13"/>
                        </a:lnTo>
                        <a:lnTo>
                          <a:pt x="0" y="0"/>
                        </a:lnTo>
                        <a:lnTo>
                          <a:pt x="402" y="22"/>
                        </a:lnTo>
                        <a:lnTo>
                          <a:pt x="402" y="36"/>
                        </a:lnTo>
                        <a:close/>
                      </a:path>
                    </a:pathLst>
                  </a:custGeom>
                  <a:solidFill>
                    <a:srgbClr val="C3C3C3"/>
                  </a:solidFill>
                  <a:ln w="9525">
                    <a:noFill/>
                    <a:round/>
                    <a:headEnd/>
                    <a:tailEnd/>
                  </a:ln>
                </p:spPr>
                <p:txBody>
                  <a:bodyPr/>
                  <a:lstStyle/>
                  <a:p>
                    <a:endParaRPr lang="en-US" sz="2000"/>
                  </a:p>
                </p:txBody>
              </p:sp>
              <p:sp>
                <p:nvSpPr>
                  <p:cNvPr id="582152" name="Freeform 520"/>
                  <p:cNvSpPr>
                    <a:spLocks/>
                  </p:cNvSpPr>
                  <p:nvPr/>
                </p:nvSpPr>
                <p:spPr bwMode="auto">
                  <a:xfrm>
                    <a:off x="2598" y="2877"/>
                    <a:ext cx="402" cy="35"/>
                  </a:xfrm>
                  <a:custGeom>
                    <a:avLst/>
                    <a:gdLst/>
                    <a:ahLst/>
                    <a:cxnLst>
                      <a:cxn ang="0">
                        <a:pos x="402" y="35"/>
                      </a:cxn>
                      <a:cxn ang="0">
                        <a:pos x="0" y="13"/>
                      </a:cxn>
                      <a:cxn ang="0">
                        <a:pos x="0" y="0"/>
                      </a:cxn>
                      <a:cxn ang="0">
                        <a:pos x="402" y="22"/>
                      </a:cxn>
                      <a:cxn ang="0">
                        <a:pos x="402" y="35"/>
                      </a:cxn>
                    </a:cxnLst>
                    <a:rect l="0" t="0" r="r" b="b"/>
                    <a:pathLst>
                      <a:path w="402" h="35">
                        <a:moveTo>
                          <a:pt x="402" y="35"/>
                        </a:moveTo>
                        <a:lnTo>
                          <a:pt x="0" y="13"/>
                        </a:lnTo>
                        <a:lnTo>
                          <a:pt x="0" y="0"/>
                        </a:lnTo>
                        <a:lnTo>
                          <a:pt x="402" y="22"/>
                        </a:lnTo>
                        <a:lnTo>
                          <a:pt x="402" y="35"/>
                        </a:lnTo>
                        <a:close/>
                      </a:path>
                    </a:pathLst>
                  </a:custGeom>
                  <a:solidFill>
                    <a:srgbClr val="C3C3C3"/>
                  </a:solidFill>
                  <a:ln w="9525">
                    <a:noFill/>
                    <a:round/>
                    <a:headEnd/>
                    <a:tailEnd/>
                  </a:ln>
                </p:spPr>
                <p:txBody>
                  <a:bodyPr/>
                  <a:lstStyle/>
                  <a:p>
                    <a:endParaRPr lang="en-US" sz="2000"/>
                  </a:p>
                </p:txBody>
              </p:sp>
              <p:sp>
                <p:nvSpPr>
                  <p:cNvPr id="582153" name="Freeform 521"/>
                  <p:cNvSpPr>
                    <a:spLocks/>
                  </p:cNvSpPr>
                  <p:nvPr/>
                </p:nvSpPr>
                <p:spPr bwMode="auto">
                  <a:xfrm>
                    <a:off x="2598" y="2877"/>
                    <a:ext cx="402" cy="37"/>
                  </a:xfrm>
                  <a:custGeom>
                    <a:avLst/>
                    <a:gdLst/>
                    <a:ahLst/>
                    <a:cxnLst>
                      <a:cxn ang="0">
                        <a:pos x="402" y="37"/>
                      </a:cxn>
                      <a:cxn ang="0">
                        <a:pos x="0" y="13"/>
                      </a:cxn>
                      <a:cxn ang="0">
                        <a:pos x="0" y="0"/>
                      </a:cxn>
                      <a:cxn ang="0">
                        <a:pos x="402" y="22"/>
                      </a:cxn>
                      <a:cxn ang="0">
                        <a:pos x="402" y="37"/>
                      </a:cxn>
                    </a:cxnLst>
                    <a:rect l="0" t="0" r="r" b="b"/>
                    <a:pathLst>
                      <a:path w="402" h="37">
                        <a:moveTo>
                          <a:pt x="402" y="37"/>
                        </a:moveTo>
                        <a:lnTo>
                          <a:pt x="0" y="13"/>
                        </a:lnTo>
                        <a:lnTo>
                          <a:pt x="0" y="0"/>
                        </a:lnTo>
                        <a:lnTo>
                          <a:pt x="402" y="22"/>
                        </a:lnTo>
                        <a:lnTo>
                          <a:pt x="402" y="37"/>
                        </a:lnTo>
                        <a:close/>
                      </a:path>
                    </a:pathLst>
                  </a:custGeom>
                  <a:solidFill>
                    <a:srgbClr val="C3C3C3"/>
                  </a:solidFill>
                  <a:ln w="9525">
                    <a:noFill/>
                    <a:round/>
                    <a:headEnd/>
                    <a:tailEnd/>
                  </a:ln>
                </p:spPr>
                <p:txBody>
                  <a:bodyPr/>
                  <a:lstStyle/>
                  <a:p>
                    <a:endParaRPr lang="en-US" sz="2000"/>
                  </a:p>
                </p:txBody>
              </p:sp>
              <p:sp>
                <p:nvSpPr>
                  <p:cNvPr id="582154" name="Freeform 522"/>
                  <p:cNvSpPr>
                    <a:spLocks/>
                  </p:cNvSpPr>
                  <p:nvPr/>
                </p:nvSpPr>
                <p:spPr bwMode="auto">
                  <a:xfrm>
                    <a:off x="2598" y="2878"/>
                    <a:ext cx="402" cy="36"/>
                  </a:xfrm>
                  <a:custGeom>
                    <a:avLst/>
                    <a:gdLst/>
                    <a:ahLst/>
                    <a:cxnLst>
                      <a:cxn ang="0">
                        <a:pos x="402" y="36"/>
                      </a:cxn>
                      <a:cxn ang="0">
                        <a:pos x="0" y="12"/>
                      </a:cxn>
                      <a:cxn ang="0">
                        <a:pos x="0" y="0"/>
                      </a:cxn>
                      <a:cxn ang="0">
                        <a:pos x="402" y="21"/>
                      </a:cxn>
                      <a:cxn ang="0">
                        <a:pos x="402" y="36"/>
                      </a:cxn>
                    </a:cxnLst>
                    <a:rect l="0" t="0" r="r" b="b"/>
                    <a:pathLst>
                      <a:path w="402" h="36">
                        <a:moveTo>
                          <a:pt x="402" y="36"/>
                        </a:moveTo>
                        <a:lnTo>
                          <a:pt x="0" y="12"/>
                        </a:lnTo>
                        <a:lnTo>
                          <a:pt x="0" y="0"/>
                        </a:lnTo>
                        <a:lnTo>
                          <a:pt x="402" y="21"/>
                        </a:lnTo>
                        <a:lnTo>
                          <a:pt x="402" y="36"/>
                        </a:lnTo>
                        <a:close/>
                      </a:path>
                    </a:pathLst>
                  </a:custGeom>
                  <a:solidFill>
                    <a:srgbClr val="C3C3C3"/>
                  </a:solidFill>
                  <a:ln w="9525">
                    <a:noFill/>
                    <a:round/>
                    <a:headEnd/>
                    <a:tailEnd/>
                  </a:ln>
                </p:spPr>
                <p:txBody>
                  <a:bodyPr/>
                  <a:lstStyle/>
                  <a:p>
                    <a:endParaRPr lang="en-US" sz="2000"/>
                  </a:p>
                </p:txBody>
              </p:sp>
              <p:sp>
                <p:nvSpPr>
                  <p:cNvPr id="582155" name="Freeform 523"/>
                  <p:cNvSpPr>
                    <a:spLocks/>
                  </p:cNvSpPr>
                  <p:nvPr/>
                </p:nvSpPr>
                <p:spPr bwMode="auto">
                  <a:xfrm>
                    <a:off x="2598" y="2879"/>
                    <a:ext cx="402" cy="35"/>
                  </a:xfrm>
                  <a:custGeom>
                    <a:avLst/>
                    <a:gdLst/>
                    <a:ahLst/>
                    <a:cxnLst>
                      <a:cxn ang="0">
                        <a:pos x="402" y="35"/>
                      </a:cxn>
                      <a:cxn ang="0">
                        <a:pos x="0" y="12"/>
                      </a:cxn>
                      <a:cxn ang="0">
                        <a:pos x="0" y="0"/>
                      </a:cxn>
                      <a:cxn ang="0">
                        <a:pos x="402" y="21"/>
                      </a:cxn>
                      <a:cxn ang="0">
                        <a:pos x="402" y="35"/>
                      </a:cxn>
                    </a:cxnLst>
                    <a:rect l="0" t="0" r="r" b="b"/>
                    <a:pathLst>
                      <a:path w="402" h="35">
                        <a:moveTo>
                          <a:pt x="402" y="35"/>
                        </a:moveTo>
                        <a:lnTo>
                          <a:pt x="0" y="12"/>
                        </a:lnTo>
                        <a:lnTo>
                          <a:pt x="0" y="0"/>
                        </a:lnTo>
                        <a:lnTo>
                          <a:pt x="402" y="21"/>
                        </a:lnTo>
                        <a:lnTo>
                          <a:pt x="402" y="35"/>
                        </a:lnTo>
                        <a:close/>
                      </a:path>
                    </a:pathLst>
                  </a:custGeom>
                  <a:solidFill>
                    <a:srgbClr val="C3C3C3"/>
                  </a:solidFill>
                  <a:ln w="9525">
                    <a:noFill/>
                    <a:round/>
                    <a:headEnd/>
                    <a:tailEnd/>
                  </a:ln>
                </p:spPr>
                <p:txBody>
                  <a:bodyPr/>
                  <a:lstStyle/>
                  <a:p>
                    <a:endParaRPr lang="en-US" sz="2000"/>
                  </a:p>
                </p:txBody>
              </p:sp>
              <p:sp>
                <p:nvSpPr>
                  <p:cNvPr id="582156" name="Freeform 524"/>
                  <p:cNvSpPr>
                    <a:spLocks/>
                  </p:cNvSpPr>
                  <p:nvPr/>
                </p:nvSpPr>
                <p:spPr bwMode="auto">
                  <a:xfrm>
                    <a:off x="2598" y="2879"/>
                    <a:ext cx="402" cy="36"/>
                  </a:xfrm>
                  <a:custGeom>
                    <a:avLst/>
                    <a:gdLst/>
                    <a:ahLst/>
                    <a:cxnLst>
                      <a:cxn ang="0">
                        <a:pos x="402" y="36"/>
                      </a:cxn>
                      <a:cxn ang="0">
                        <a:pos x="0" y="13"/>
                      </a:cxn>
                      <a:cxn ang="0">
                        <a:pos x="0" y="0"/>
                      </a:cxn>
                      <a:cxn ang="0">
                        <a:pos x="402" y="22"/>
                      </a:cxn>
                      <a:cxn ang="0">
                        <a:pos x="402" y="36"/>
                      </a:cxn>
                    </a:cxnLst>
                    <a:rect l="0" t="0" r="r" b="b"/>
                    <a:pathLst>
                      <a:path w="402" h="36">
                        <a:moveTo>
                          <a:pt x="402" y="36"/>
                        </a:moveTo>
                        <a:lnTo>
                          <a:pt x="0" y="13"/>
                        </a:lnTo>
                        <a:lnTo>
                          <a:pt x="0" y="0"/>
                        </a:lnTo>
                        <a:lnTo>
                          <a:pt x="402" y="22"/>
                        </a:lnTo>
                        <a:lnTo>
                          <a:pt x="402" y="36"/>
                        </a:lnTo>
                        <a:close/>
                      </a:path>
                    </a:pathLst>
                  </a:custGeom>
                  <a:solidFill>
                    <a:srgbClr val="C3C3C3"/>
                  </a:solidFill>
                  <a:ln w="9525">
                    <a:noFill/>
                    <a:round/>
                    <a:headEnd/>
                    <a:tailEnd/>
                  </a:ln>
                </p:spPr>
                <p:txBody>
                  <a:bodyPr/>
                  <a:lstStyle/>
                  <a:p>
                    <a:endParaRPr lang="en-US" sz="2000"/>
                  </a:p>
                </p:txBody>
              </p:sp>
              <p:sp>
                <p:nvSpPr>
                  <p:cNvPr id="582157" name="Freeform 525"/>
                  <p:cNvSpPr>
                    <a:spLocks/>
                  </p:cNvSpPr>
                  <p:nvPr/>
                </p:nvSpPr>
                <p:spPr bwMode="auto">
                  <a:xfrm>
                    <a:off x="2598" y="2880"/>
                    <a:ext cx="402" cy="36"/>
                  </a:xfrm>
                  <a:custGeom>
                    <a:avLst/>
                    <a:gdLst/>
                    <a:ahLst/>
                    <a:cxnLst>
                      <a:cxn ang="0">
                        <a:pos x="402" y="36"/>
                      </a:cxn>
                      <a:cxn ang="0">
                        <a:pos x="0" y="13"/>
                      </a:cxn>
                      <a:cxn ang="0">
                        <a:pos x="0" y="0"/>
                      </a:cxn>
                      <a:cxn ang="0">
                        <a:pos x="402" y="22"/>
                      </a:cxn>
                      <a:cxn ang="0">
                        <a:pos x="402" y="36"/>
                      </a:cxn>
                    </a:cxnLst>
                    <a:rect l="0" t="0" r="r" b="b"/>
                    <a:pathLst>
                      <a:path w="402" h="36">
                        <a:moveTo>
                          <a:pt x="402" y="36"/>
                        </a:moveTo>
                        <a:lnTo>
                          <a:pt x="0" y="13"/>
                        </a:lnTo>
                        <a:lnTo>
                          <a:pt x="0" y="0"/>
                        </a:lnTo>
                        <a:lnTo>
                          <a:pt x="402" y="22"/>
                        </a:lnTo>
                        <a:lnTo>
                          <a:pt x="402" y="36"/>
                        </a:lnTo>
                        <a:close/>
                      </a:path>
                    </a:pathLst>
                  </a:custGeom>
                  <a:solidFill>
                    <a:srgbClr val="C3C3C3"/>
                  </a:solidFill>
                  <a:ln w="9525">
                    <a:noFill/>
                    <a:round/>
                    <a:headEnd/>
                    <a:tailEnd/>
                  </a:ln>
                </p:spPr>
                <p:txBody>
                  <a:bodyPr/>
                  <a:lstStyle/>
                  <a:p>
                    <a:endParaRPr lang="en-US" sz="2000"/>
                  </a:p>
                </p:txBody>
              </p:sp>
              <p:sp>
                <p:nvSpPr>
                  <p:cNvPr id="582158" name="Freeform 526"/>
                  <p:cNvSpPr>
                    <a:spLocks/>
                  </p:cNvSpPr>
                  <p:nvPr/>
                </p:nvSpPr>
                <p:spPr bwMode="auto">
                  <a:xfrm>
                    <a:off x="2598" y="2880"/>
                    <a:ext cx="402" cy="36"/>
                  </a:xfrm>
                  <a:custGeom>
                    <a:avLst/>
                    <a:gdLst/>
                    <a:ahLst/>
                    <a:cxnLst>
                      <a:cxn ang="0">
                        <a:pos x="402" y="36"/>
                      </a:cxn>
                      <a:cxn ang="0">
                        <a:pos x="0" y="13"/>
                      </a:cxn>
                      <a:cxn ang="0">
                        <a:pos x="0" y="0"/>
                      </a:cxn>
                      <a:cxn ang="0">
                        <a:pos x="402" y="22"/>
                      </a:cxn>
                      <a:cxn ang="0">
                        <a:pos x="402" y="36"/>
                      </a:cxn>
                    </a:cxnLst>
                    <a:rect l="0" t="0" r="r" b="b"/>
                    <a:pathLst>
                      <a:path w="402" h="36">
                        <a:moveTo>
                          <a:pt x="402" y="36"/>
                        </a:moveTo>
                        <a:lnTo>
                          <a:pt x="0" y="13"/>
                        </a:lnTo>
                        <a:lnTo>
                          <a:pt x="0" y="0"/>
                        </a:lnTo>
                        <a:lnTo>
                          <a:pt x="402" y="22"/>
                        </a:lnTo>
                        <a:lnTo>
                          <a:pt x="402" y="36"/>
                        </a:lnTo>
                        <a:close/>
                      </a:path>
                    </a:pathLst>
                  </a:custGeom>
                  <a:solidFill>
                    <a:srgbClr val="C3C3C3"/>
                  </a:solidFill>
                  <a:ln w="9525">
                    <a:noFill/>
                    <a:round/>
                    <a:headEnd/>
                    <a:tailEnd/>
                  </a:ln>
                </p:spPr>
                <p:txBody>
                  <a:bodyPr/>
                  <a:lstStyle/>
                  <a:p>
                    <a:endParaRPr lang="en-US" sz="2000"/>
                  </a:p>
                </p:txBody>
              </p:sp>
              <p:sp>
                <p:nvSpPr>
                  <p:cNvPr id="582159" name="Freeform 527"/>
                  <p:cNvSpPr>
                    <a:spLocks/>
                  </p:cNvSpPr>
                  <p:nvPr/>
                </p:nvSpPr>
                <p:spPr bwMode="auto">
                  <a:xfrm>
                    <a:off x="2598" y="2881"/>
                    <a:ext cx="402" cy="35"/>
                  </a:xfrm>
                  <a:custGeom>
                    <a:avLst/>
                    <a:gdLst/>
                    <a:ahLst/>
                    <a:cxnLst>
                      <a:cxn ang="0">
                        <a:pos x="402" y="35"/>
                      </a:cxn>
                      <a:cxn ang="0">
                        <a:pos x="0" y="12"/>
                      </a:cxn>
                      <a:cxn ang="0">
                        <a:pos x="0" y="0"/>
                      </a:cxn>
                      <a:cxn ang="0">
                        <a:pos x="402" y="21"/>
                      </a:cxn>
                      <a:cxn ang="0">
                        <a:pos x="402" y="35"/>
                      </a:cxn>
                    </a:cxnLst>
                    <a:rect l="0" t="0" r="r" b="b"/>
                    <a:pathLst>
                      <a:path w="402" h="35">
                        <a:moveTo>
                          <a:pt x="402" y="35"/>
                        </a:moveTo>
                        <a:lnTo>
                          <a:pt x="0" y="12"/>
                        </a:lnTo>
                        <a:lnTo>
                          <a:pt x="0" y="0"/>
                        </a:lnTo>
                        <a:lnTo>
                          <a:pt x="402" y="21"/>
                        </a:lnTo>
                        <a:lnTo>
                          <a:pt x="402" y="35"/>
                        </a:lnTo>
                        <a:close/>
                      </a:path>
                    </a:pathLst>
                  </a:custGeom>
                  <a:solidFill>
                    <a:srgbClr val="D4D4D4"/>
                  </a:solidFill>
                  <a:ln w="9525">
                    <a:noFill/>
                    <a:round/>
                    <a:headEnd/>
                    <a:tailEnd/>
                  </a:ln>
                </p:spPr>
                <p:txBody>
                  <a:bodyPr/>
                  <a:lstStyle/>
                  <a:p>
                    <a:endParaRPr lang="en-US" sz="2000"/>
                  </a:p>
                </p:txBody>
              </p:sp>
              <p:sp>
                <p:nvSpPr>
                  <p:cNvPr id="582160" name="Freeform 528"/>
                  <p:cNvSpPr>
                    <a:spLocks/>
                  </p:cNvSpPr>
                  <p:nvPr/>
                </p:nvSpPr>
                <p:spPr bwMode="auto">
                  <a:xfrm>
                    <a:off x="2598" y="2881"/>
                    <a:ext cx="402" cy="36"/>
                  </a:xfrm>
                  <a:custGeom>
                    <a:avLst/>
                    <a:gdLst/>
                    <a:ahLst/>
                    <a:cxnLst>
                      <a:cxn ang="0">
                        <a:pos x="402" y="36"/>
                      </a:cxn>
                      <a:cxn ang="0">
                        <a:pos x="0" y="13"/>
                      </a:cxn>
                      <a:cxn ang="0">
                        <a:pos x="0" y="0"/>
                      </a:cxn>
                      <a:cxn ang="0">
                        <a:pos x="402" y="22"/>
                      </a:cxn>
                      <a:cxn ang="0">
                        <a:pos x="402" y="36"/>
                      </a:cxn>
                    </a:cxnLst>
                    <a:rect l="0" t="0" r="r" b="b"/>
                    <a:pathLst>
                      <a:path w="402" h="36">
                        <a:moveTo>
                          <a:pt x="402" y="36"/>
                        </a:moveTo>
                        <a:lnTo>
                          <a:pt x="0" y="13"/>
                        </a:lnTo>
                        <a:lnTo>
                          <a:pt x="0" y="0"/>
                        </a:lnTo>
                        <a:lnTo>
                          <a:pt x="402" y="22"/>
                        </a:lnTo>
                        <a:lnTo>
                          <a:pt x="402" y="36"/>
                        </a:lnTo>
                        <a:close/>
                      </a:path>
                    </a:pathLst>
                  </a:custGeom>
                  <a:solidFill>
                    <a:srgbClr val="D4D4D4"/>
                  </a:solidFill>
                  <a:ln w="9525">
                    <a:noFill/>
                    <a:round/>
                    <a:headEnd/>
                    <a:tailEnd/>
                  </a:ln>
                </p:spPr>
                <p:txBody>
                  <a:bodyPr/>
                  <a:lstStyle/>
                  <a:p>
                    <a:endParaRPr lang="en-US" sz="2000"/>
                  </a:p>
                </p:txBody>
              </p:sp>
              <p:sp>
                <p:nvSpPr>
                  <p:cNvPr id="582161" name="Freeform 529"/>
                  <p:cNvSpPr>
                    <a:spLocks/>
                  </p:cNvSpPr>
                  <p:nvPr/>
                </p:nvSpPr>
                <p:spPr bwMode="auto">
                  <a:xfrm>
                    <a:off x="2598" y="2882"/>
                    <a:ext cx="402" cy="35"/>
                  </a:xfrm>
                  <a:custGeom>
                    <a:avLst/>
                    <a:gdLst/>
                    <a:ahLst/>
                    <a:cxnLst>
                      <a:cxn ang="0">
                        <a:pos x="402" y="35"/>
                      </a:cxn>
                      <a:cxn ang="0">
                        <a:pos x="0" y="12"/>
                      </a:cxn>
                      <a:cxn ang="0">
                        <a:pos x="0" y="0"/>
                      </a:cxn>
                      <a:cxn ang="0">
                        <a:pos x="402" y="22"/>
                      </a:cxn>
                      <a:cxn ang="0">
                        <a:pos x="402" y="35"/>
                      </a:cxn>
                    </a:cxnLst>
                    <a:rect l="0" t="0" r="r" b="b"/>
                    <a:pathLst>
                      <a:path w="402" h="35">
                        <a:moveTo>
                          <a:pt x="402" y="35"/>
                        </a:moveTo>
                        <a:lnTo>
                          <a:pt x="0" y="12"/>
                        </a:lnTo>
                        <a:lnTo>
                          <a:pt x="0" y="0"/>
                        </a:lnTo>
                        <a:lnTo>
                          <a:pt x="402" y="22"/>
                        </a:lnTo>
                        <a:lnTo>
                          <a:pt x="402" y="35"/>
                        </a:lnTo>
                        <a:close/>
                      </a:path>
                    </a:pathLst>
                  </a:custGeom>
                  <a:solidFill>
                    <a:srgbClr val="D4D4D4"/>
                  </a:solidFill>
                  <a:ln w="9525">
                    <a:noFill/>
                    <a:round/>
                    <a:headEnd/>
                    <a:tailEnd/>
                  </a:ln>
                </p:spPr>
                <p:txBody>
                  <a:bodyPr/>
                  <a:lstStyle/>
                  <a:p>
                    <a:endParaRPr lang="en-US" sz="2000"/>
                  </a:p>
                </p:txBody>
              </p:sp>
              <p:sp>
                <p:nvSpPr>
                  <p:cNvPr id="582162" name="Freeform 530"/>
                  <p:cNvSpPr>
                    <a:spLocks/>
                  </p:cNvSpPr>
                  <p:nvPr/>
                </p:nvSpPr>
                <p:spPr bwMode="auto">
                  <a:xfrm>
                    <a:off x="2598" y="2882"/>
                    <a:ext cx="402" cy="35"/>
                  </a:xfrm>
                  <a:custGeom>
                    <a:avLst/>
                    <a:gdLst/>
                    <a:ahLst/>
                    <a:cxnLst>
                      <a:cxn ang="0">
                        <a:pos x="402" y="35"/>
                      </a:cxn>
                      <a:cxn ang="0">
                        <a:pos x="0" y="13"/>
                      </a:cxn>
                      <a:cxn ang="0">
                        <a:pos x="0" y="0"/>
                      </a:cxn>
                      <a:cxn ang="0">
                        <a:pos x="402" y="23"/>
                      </a:cxn>
                      <a:cxn ang="0">
                        <a:pos x="402" y="35"/>
                      </a:cxn>
                    </a:cxnLst>
                    <a:rect l="0" t="0" r="r" b="b"/>
                    <a:pathLst>
                      <a:path w="402" h="35">
                        <a:moveTo>
                          <a:pt x="402" y="35"/>
                        </a:moveTo>
                        <a:lnTo>
                          <a:pt x="0" y="13"/>
                        </a:lnTo>
                        <a:lnTo>
                          <a:pt x="0" y="0"/>
                        </a:lnTo>
                        <a:lnTo>
                          <a:pt x="402" y="23"/>
                        </a:lnTo>
                        <a:lnTo>
                          <a:pt x="402" y="35"/>
                        </a:lnTo>
                        <a:close/>
                      </a:path>
                    </a:pathLst>
                  </a:custGeom>
                  <a:solidFill>
                    <a:srgbClr val="D4D4D4"/>
                  </a:solidFill>
                  <a:ln w="9525">
                    <a:noFill/>
                    <a:round/>
                    <a:headEnd/>
                    <a:tailEnd/>
                  </a:ln>
                </p:spPr>
                <p:txBody>
                  <a:bodyPr/>
                  <a:lstStyle/>
                  <a:p>
                    <a:endParaRPr lang="en-US" sz="2000"/>
                  </a:p>
                </p:txBody>
              </p:sp>
              <p:sp>
                <p:nvSpPr>
                  <p:cNvPr id="582163" name="Freeform 531"/>
                  <p:cNvSpPr>
                    <a:spLocks/>
                  </p:cNvSpPr>
                  <p:nvPr/>
                </p:nvSpPr>
                <p:spPr bwMode="auto">
                  <a:xfrm>
                    <a:off x="2598" y="2883"/>
                    <a:ext cx="402" cy="35"/>
                  </a:xfrm>
                  <a:custGeom>
                    <a:avLst/>
                    <a:gdLst/>
                    <a:ahLst/>
                    <a:cxnLst>
                      <a:cxn ang="0">
                        <a:pos x="402" y="35"/>
                      </a:cxn>
                      <a:cxn ang="0">
                        <a:pos x="0" y="13"/>
                      </a:cxn>
                      <a:cxn ang="0">
                        <a:pos x="0" y="0"/>
                      </a:cxn>
                      <a:cxn ang="0">
                        <a:pos x="402" y="22"/>
                      </a:cxn>
                      <a:cxn ang="0">
                        <a:pos x="402" y="35"/>
                      </a:cxn>
                    </a:cxnLst>
                    <a:rect l="0" t="0" r="r" b="b"/>
                    <a:pathLst>
                      <a:path w="402" h="35">
                        <a:moveTo>
                          <a:pt x="402" y="35"/>
                        </a:moveTo>
                        <a:lnTo>
                          <a:pt x="0" y="13"/>
                        </a:lnTo>
                        <a:lnTo>
                          <a:pt x="0" y="0"/>
                        </a:lnTo>
                        <a:lnTo>
                          <a:pt x="402" y="22"/>
                        </a:lnTo>
                        <a:lnTo>
                          <a:pt x="402" y="35"/>
                        </a:lnTo>
                        <a:close/>
                      </a:path>
                    </a:pathLst>
                  </a:custGeom>
                  <a:solidFill>
                    <a:srgbClr val="D4D4D4"/>
                  </a:solidFill>
                  <a:ln w="9525">
                    <a:noFill/>
                    <a:round/>
                    <a:headEnd/>
                    <a:tailEnd/>
                  </a:ln>
                </p:spPr>
                <p:txBody>
                  <a:bodyPr/>
                  <a:lstStyle/>
                  <a:p>
                    <a:endParaRPr lang="en-US" sz="2000"/>
                  </a:p>
                </p:txBody>
              </p:sp>
              <p:sp>
                <p:nvSpPr>
                  <p:cNvPr id="582164" name="Freeform 532"/>
                  <p:cNvSpPr>
                    <a:spLocks/>
                  </p:cNvSpPr>
                  <p:nvPr/>
                </p:nvSpPr>
                <p:spPr bwMode="auto">
                  <a:xfrm>
                    <a:off x="2598" y="2883"/>
                    <a:ext cx="402" cy="35"/>
                  </a:xfrm>
                  <a:custGeom>
                    <a:avLst/>
                    <a:gdLst/>
                    <a:ahLst/>
                    <a:cxnLst>
                      <a:cxn ang="0">
                        <a:pos x="402" y="35"/>
                      </a:cxn>
                      <a:cxn ang="0">
                        <a:pos x="0" y="14"/>
                      </a:cxn>
                      <a:cxn ang="0">
                        <a:pos x="0" y="0"/>
                      </a:cxn>
                      <a:cxn ang="0">
                        <a:pos x="402" y="22"/>
                      </a:cxn>
                      <a:cxn ang="0">
                        <a:pos x="402" y="35"/>
                      </a:cxn>
                    </a:cxnLst>
                    <a:rect l="0" t="0" r="r" b="b"/>
                    <a:pathLst>
                      <a:path w="402" h="35">
                        <a:moveTo>
                          <a:pt x="402" y="35"/>
                        </a:moveTo>
                        <a:lnTo>
                          <a:pt x="0" y="14"/>
                        </a:lnTo>
                        <a:lnTo>
                          <a:pt x="0" y="0"/>
                        </a:lnTo>
                        <a:lnTo>
                          <a:pt x="402" y="22"/>
                        </a:lnTo>
                        <a:lnTo>
                          <a:pt x="402" y="35"/>
                        </a:lnTo>
                        <a:close/>
                      </a:path>
                    </a:pathLst>
                  </a:custGeom>
                  <a:solidFill>
                    <a:srgbClr val="D4D4D4"/>
                  </a:solidFill>
                  <a:ln w="9525">
                    <a:noFill/>
                    <a:round/>
                    <a:headEnd/>
                    <a:tailEnd/>
                  </a:ln>
                </p:spPr>
                <p:txBody>
                  <a:bodyPr/>
                  <a:lstStyle/>
                  <a:p>
                    <a:endParaRPr lang="en-US" sz="2000"/>
                  </a:p>
                </p:txBody>
              </p:sp>
              <p:sp>
                <p:nvSpPr>
                  <p:cNvPr id="582165" name="Freeform 533"/>
                  <p:cNvSpPr>
                    <a:spLocks/>
                  </p:cNvSpPr>
                  <p:nvPr/>
                </p:nvSpPr>
                <p:spPr bwMode="auto">
                  <a:xfrm>
                    <a:off x="2598" y="2884"/>
                    <a:ext cx="402" cy="35"/>
                  </a:xfrm>
                  <a:custGeom>
                    <a:avLst/>
                    <a:gdLst/>
                    <a:ahLst/>
                    <a:cxnLst>
                      <a:cxn ang="0">
                        <a:pos x="402" y="35"/>
                      </a:cxn>
                      <a:cxn ang="0">
                        <a:pos x="0" y="13"/>
                      </a:cxn>
                      <a:cxn ang="0">
                        <a:pos x="0" y="0"/>
                      </a:cxn>
                      <a:cxn ang="0">
                        <a:pos x="402" y="22"/>
                      </a:cxn>
                      <a:cxn ang="0">
                        <a:pos x="402" y="35"/>
                      </a:cxn>
                    </a:cxnLst>
                    <a:rect l="0" t="0" r="r" b="b"/>
                    <a:pathLst>
                      <a:path w="402" h="35">
                        <a:moveTo>
                          <a:pt x="402" y="35"/>
                        </a:moveTo>
                        <a:lnTo>
                          <a:pt x="0" y="13"/>
                        </a:lnTo>
                        <a:lnTo>
                          <a:pt x="0" y="0"/>
                        </a:lnTo>
                        <a:lnTo>
                          <a:pt x="402" y="22"/>
                        </a:lnTo>
                        <a:lnTo>
                          <a:pt x="402" y="35"/>
                        </a:lnTo>
                        <a:close/>
                      </a:path>
                    </a:pathLst>
                  </a:custGeom>
                  <a:solidFill>
                    <a:srgbClr val="D4D4D4"/>
                  </a:solidFill>
                  <a:ln w="9525">
                    <a:noFill/>
                    <a:round/>
                    <a:headEnd/>
                    <a:tailEnd/>
                  </a:ln>
                </p:spPr>
                <p:txBody>
                  <a:bodyPr/>
                  <a:lstStyle/>
                  <a:p>
                    <a:endParaRPr lang="en-US" sz="2000"/>
                  </a:p>
                </p:txBody>
              </p:sp>
              <p:sp>
                <p:nvSpPr>
                  <p:cNvPr id="582166" name="Freeform 534"/>
                  <p:cNvSpPr>
                    <a:spLocks/>
                  </p:cNvSpPr>
                  <p:nvPr/>
                </p:nvSpPr>
                <p:spPr bwMode="auto">
                  <a:xfrm>
                    <a:off x="2598" y="2885"/>
                    <a:ext cx="402" cy="34"/>
                  </a:xfrm>
                  <a:custGeom>
                    <a:avLst/>
                    <a:gdLst/>
                    <a:ahLst/>
                    <a:cxnLst>
                      <a:cxn ang="0">
                        <a:pos x="402" y="34"/>
                      </a:cxn>
                      <a:cxn ang="0">
                        <a:pos x="0" y="12"/>
                      </a:cxn>
                      <a:cxn ang="0">
                        <a:pos x="0" y="0"/>
                      </a:cxn>
                      <a:cxn ang="0">
                        <a:pos x="402" y="22"/>
                      </a:cxn>
                      <a:cxn ang="0">
                        <a:pos x="402" y="34"/>
                      </a:cxn>
                    </a:cxnLst>
                    <a:rect l="0" t="0" r="r" b="b"/>
                    <a:pathLst>
                      <a:path w="402" h="34">
                        <a:moveTo>
                          <a:pt x="402" y="34"/>
                        </a:moveTo>
                        <a:lnTo>
                          <a:pt x="0" y="12"/>
                        </a:lnTo>
                        <a:lnTo>
                          <a:pt x="0" y="0"/>
                        </a:lnTo>
                        <a:lnTo>
                          <a:pt x="402" y="22"/>
                        </a:lnTo>
                        <a:lnTo>
                          <a:pt x="402" y="34"/>
                        </a:lnTo>
                        <a:close/>
                      </a:path>
                    </a:pathLst>
                  </a:custGeom>
                  <a:solidFill>
                    <a:srgbClr val="D4D4D4"/>
                  </a:solidFill>
                  <a:ln w="9525">
                    <a:noFill/>
                    <a:round/>
                    <a:headEnd/>
                    <a:tailEnd/>
                  </a:ln>
                </p:spPr>
                <p:txBody>
                  <a:bodyPr/>
                  <a:lstStyle/>
                  <a:p>
                    <a:endParaRPr lang="en-US" sz="2000"/>
                  </a:p>
                </p:txBody>
              </p:sp>
              <p:sp>
                <p:nvSpPr>
                  <p:cNvPr id="582167" name="Freeform 535"/>
                  <p:cNvSpPr>
                    <a:spLocks/>
                  </p:cNvSpPr>
                  <p:nvPr/>
                </p:nvSpPr>
                <p:spPr bwMode="auto">
                  <a:xfrm>
                    <a:off x="2598" y="2886"/>
                    <a:ext cx="402" cy="33"/>
                  </a:xfrm>
                  <a:custGeom>
                    <a:avLst/>
                    <a:gdLst/>
                    <a:ahLst/>
                    <a:cxnLst>
                      <a:cxn ang="0">
                        <a:pos x="402" y="33"/>
                      </a:cxn>
                      <a:cxn ang="0">
                        <a:pos x="0" y="12"/>
                      </a:cxn>
                      <a:cxn ang="0">
                        <a:pos x="0" y="0"/>
                      </a:cxn>
                      <a:cxn ang="0">
                        <a:pos x="402" y="22"/>
                      </a:cxn>
                      <a:cxn ang="0">
                        <a:pos x="402" y="33"/>
                      </a:cxn>
                    </a:cxnLst>
                    <a:rect l="0" t="0" r="r" b="b"/>
                    <a:pathLst>
                      <a:path w="402" h="33">
                        <a:moveTo>
                          <a:pt x="402" y="33"/>
                        </a:moveTo>
                        <a:lnTo>
                          <a:pt x="0" y="12"/>
                        </a:lnTo>
                        <a:lnTo>
                          <a:pt x="0" y="0"/>
                        </a:lnTo>
                        <a:lnTo>
                          <a:pt x="402" y="22"/>
                        </a:lnTo>
                        <a:lnTo>
                          <a:pt x="402" y="33"/>
                        </a:lnTo>
                        <a:close/>
                      </a:path>
                    </a:pathLst>
                  </a:custGeom>
                  <a:solidFill>
                    <a:srgbClr val="D4D4D4"/>
                  </a:solidFill>
                  <a:ln w="9525">
                    <a:noFill/>
                    <a:round/>
                    <a:headEnd/>
                    <a:tailEnd/>
                  </a:ln>
                </p:spPr>
                <p:txBody>
                  <a:bodyPr/>
                  <a:lstStyle/>
                  <a:p>
                    <a:endParaRPr lang="en-US" sz="2000"/>
                  </a:p>
                </p:txBody>
              </p:sp>
              <p:sp>
                <p:nvSpPr>
                  <p:cNvPr id="582168" name="Freeform 536"/>
                  <p:cNvSpPr>
                    <a:spLocks/>
                  </p:cNvSpPr>
                  <p:nvPr/>
                </p:nvSpPr>
                <p:spPr bwMode="auto">
                  <a:xfrm>
                    <a:off x="2598" y="2887"/>
                    <a:ext cx="402" cy="33"/>
                  </a:xfrm>
                  <a:custGeom>
                    <a:avLst/>
                    <a:gdLst/>
                    <a:ahLst/>
                    <a:cxnLst>
                      <a:cxn ang="0">
                        <a:pos x="402" y="33"/>
                      </a:cxn>
                      <a:cxn ang="0">
                        <a:pos x="0" y="11"/>
                      </a:cxn>
                      <a:cxn ang="0">
                        <a:pos x="0" y="0"/>
                      </a:cxn>
                      <a:cxn ang="0">
                        <a:pos x="402" y="21"/>
                      </a:cxn>
                      <a:cxn ang="0">
                        <a:pos x="402" y="33"/>
                      </a:cxn>
                    </a:cxnLst>
                    <a:rect l="0" t="0" r="r" b="b"/>
                    <a:pathLst>
                      <a:path w="402" h="33">
                        <a:moveTo>
                          <a:pt x="402" y="33"/>
                        </a:moveTo>
                        <a:lnTo>
                          <a:pt x="0" y="11"/>
                        </a:lnTo>
                        <a:lnTo>
                          <a:pt x="0" y="0"/>
                        </a:lnTo>
                        <a:lnTo>
                          <a:pt x="402" y="21"/>
                        </a:lnTo>
                        <a:lnTo>
                          <a:pt x="402" y="33"/>
                        </a:lnTo>
                        <a:close/>
                      </a:path>
                    </a:pathLst>
                  </a:custGeom>
                  <a:solidFill>
                    <a:srgbClr val="D4D4D4"/>
                  </a:solidFill>
                  <a:ln w="9525">
                    <a:noFill/>
                    <a:round/>
                    <a:headEnd/>
                    <a:tailEnd/>
                  </a:ln>
                </p:spPr>
                <p:txBody>
                  <a:bodyPr/>
                  <a:lstStyle/>
                  <a:p>
                    <a:endParaRPr lang="en-US" sz="2000"/>
                  </a:p>
                </p:txBody>
              </p:sp>
              <p:sp>
                <p:nvSpPr>
                  <p:cNvPr id="582169" name="Freeform 537"/>
                  <p:cNvSpPr>
                    <a:spLocks/>
                  </p:cNvSpPr>
                  <p:nvPr/>
                </p:nvSpPr>
                <p:spPr bwMode="auto">
                  <a:xfrm>
                    <a:off x="2598" y="2887"/>
                    <a:ext cx="402" cy="34"/>
                  </a:xfrm>
                  <a:custGeom>
                    <a:avLst/>
                    <a:gdLst/>
                    <a:ahLst/>
                    <a:cxnLst>
                      <a:cxn ang="0">
                        <a:pos x="402" y="34"/>
                      </a:cxn>
                      <a:cxn ang="0">
                        <a:pos x="0" y="12"/>
                      </a:cxn>
                      <a:cxn ang="0">
                        <a:pos x="0" y="0"/>
                      </a:cxn>
                      <a:cxn ang="0">
                        <a:pos x="402" y="21"/>
                      </a:cxn>
                      <a:cxn ang="0">
                        <a:pos x="402" y="34"/>
                      </a:cxn>
                    </a:cxnLst>
                    <a:rect l="0" t="0" r="r" b="b"/>
                    <a:pathLst>
                      <a:path w="402" h="34">
                        <a:moveTo>
                          <a:pt x="402" y="34"/>
                        </a:moveTo>
                        <a:lnTo>
                          <a:pt x="0" y="12"/>
                        </a:lnTo>
                        <a:lnTo>
                          <a:pt x="0" y="0"/>
                        </a:lnTo>
                        <a:lnTo>
                          <a:pt x="402" y="21"/>
                        </a:lnTo>
                        <a:lnTo>
                          <a:pt x="402" y="34"/>
                        </a:lnTo>
                        <a:close/>
                      </a:path>
                    </a:pathLst>
                  </a:custGeom>
                  <a:solidFill>
                    <a:srgbClr val="D4D4D4"/>
                  </a:solidFill>
                  <a:ln w="9525">
                    <a:noFill/>
                    <a:round/>
                    <a:headEnd/>
                    <a:tailEnd/>
                  </a:ln>
                </p:spPr>
                <p:txBody>
                  <a:bodyPr/>
                  <a:lstStyle/>
                  <a:p>
                    <a:endParaRPr lang="en-US" sz="2000"/>
                  </a:p>
                </p:txBody>
              </p:sp>
              <p:sp>
                <p:nvSpPr>
                  <p:cNvPr id="582170" name="Freeform 538"/>
                  <p:cNvSpPr>
                    <a:spLocks/>
                  </p:cNvSpPr>
                  <p:nvPr/>
                </p:nvSpPr>
                <p:spPr bwMode="auto">
                  <a:xfrm>
                    <a:off x="2598" y="2888"/>
                    <a:ext cx="402" cy="33"/>
                  </a:xfrm>
                  <a:custGeom>
                    <a:avLst/>
                    <a:gdLst/>
                    <a:ahLst/>
                    <a:cxnLst>
                      <a:cxn ang="0">
                        <a:pos x="402" y="33"/>
                      </a:cxn>
                      <a:cxn ang="0">
                        <a:pos x="0" y="11"/>
                      </a:cxn>
                      <a:cxn ang="0">
                        <a:pos x="0" y="0"/>
                      </a:cxn>
                      <a:cxn ang="0">
                        <a:pos x="402" y="21"/>
                      </a:cxn>
                      <a:cxn ang="0">
                        <a:pos x="402" y="33"/>
                      </a:cxn>
                    </a:cxnLst>
                    <a:rect l="0" t="0" r="r" b="b"/>
                    <a:pathLst>
                      <a:path w="402" h="33">
                        <a:moveTo>
                          <a:pt x="402" y="33"/>
                        </a:moveTo>
                        <a:lnTo>
                          <a:pt x="0" y="11"/>
                        </a:lnTo>
                        <a:lnTo>
                          <a:pt x="0" y="0"/>
                        </a:lnTo>
                        <a:lnTo>
                          <a:pt x="402" y="21"/>
                        </a:lnTo>
                        <a:lnTo>
                          <a:pt x="402" y="33"/>
                        </a:lnTo>
                        <a:close/>
                      </a:path>
                    </a:pathLst>
                  </a:custGeom>
                  <a:solidFill>
                    <a:srgbClr val="D4D4D4"/>
                  </a:solidFill>
                  <a:ln w="9525">
                    <a:noFill/>
                    <a:round/>
                    <a:headEnd/>
                    <a:tailEnd/>
                  </a:ln>
                </p:spPr>
                <p:txBody>
                  <a:bodyPr/>
                  <a:lstStyle/>
                  <a:p>
                    <a:endParaRPr lang="en-US" sz="2000"/>
                  </a:p>
                </p:txBody>
              </p:sp>
              <p:sp>
                <p:nvSpPr>
                  <p:cNvPr id="582171" name="Freeform 539"/>
                  <p:cNvSpPr>
                    <a:spLocks/>
                  </p:cNvSpPr>
                  <p:nvPr/>
                </p:nvSpPr>
                <p:spPr bwMode="auto">
                  <a:xfrm>
                    <a:off x="2598" y="2888"/>
                    <a:ext cx="402" cy="34"/>
                  </a:xfrm>
                  <a:custGeom>
                    <a:avLst/>
                    <a:gdLst/>
                    <a:ahLst/>
                    <a:cxnLst>
                      <a:cxn ang="0">
                        <a:pos x="402" y="34"/>
                      </a:cxn>
                      <a:cxn ang="0">
                        <a:pos x="0" y="11"/>
                      </a:cxn>
                      <a:cxn ang="0">
                        <a:pos x="0" y="0"/>
                      </a:cxn>
                      <a:cxn ang="0">
                        <a:pos x="402" y="21"/>
                      </a:cxn>
                      <a:cxn ang="0">
                        <a:pos x="402" y="34"/>
                      </a:cxn>
                    </a:cxnLst>
                    <a:rect l="0" t="0" r="r" b="b"/>
                    <a:pathLst>
                      <a:path w="402" h="34">
                        <a:moveTo>
                          <a:pt x="402" y="34"/>
                        </a:moveTo>
                        <a:lnTo>
                          <a:pt x="0" y="11"/>
                        </a:lnTo>
                        <a:lnTo>
                          <a:pt x="0" y="0"/>
                        </a:lnTo>
                        <a:lnTo>
                          <a:pt x="402" y="21"/>
                        </a:lnTo>
                        <a:lnTo>
                          <a:pt x="402" y="34"/>
                        </a:lnTo>
                        <a:close/>
                      </a:path>
                    </a:pathLst>
                  </a:custGeom>
                  <a:solidFill>
                    <a:srgbClr val="D4D4D4"/>
                  </a:solidFill>
                  <a:ln w="9525">
                    <a:noFill/>
                    <a:round/>
                    <a:headEnd/>
                    <a:tailEnd/>
                  </a:ln>
                </p:spPr>
                <p:txBody>
                  <a:bodyPr/>
                  <a:lstStyle/>
                  <a:p>
                    <a:endParaRPr lang="en-US" sz="2000"/>
                  </a:p>
                </p:txBody>
              </p:sp>
              <p:sp>
                <p:nvSpPr>
                  <p:cNvPr id="582172" name="Freeform 540"/>
                  <p:cNvSpPr>
                    <a:spLocks/>
                  </p:cNvSpPr>
                  <p:nvPr/>
                </p:nvSpPr>
                <p:spPr bwMode="auto">
                  <a:xfrm>
                    <a:off x="2598" y="2888"/>
                    <a:ext cx="402" cy="34"/>
                  </a:xfrm>
                  <a:custGeom>
                    <a:avLst/>
                    <a:gdLst/>
                    <a:ahLst/>
                    <a:cxnLst>
                      <a:cxn ang="0">
                        <a:pos x="402" y="34"/>
                      </a:cxn>
                      <a:cxn ang="0">
                        <a:pos x="0" y="12"/>
                      </a:cxn>
                      <a:cxn ang="0">
                        <a:pos x="0" y="0"/>
                      </a:cxn>
                      <a:cxn ang="0">
                        <a:pos x="402" y="22"/>
                      </a:cxn>
                      <a:cxn ang="0">
                        <a:pos x="402" y="34"/>
                      </a:cxn>
                    </a:cxnLst>
                    <a:rect l="0" t="0" r="r" b="b"/>
                    <a:pathLst>
                      <a:path w="402" h="34">
                        <a:moveTo>
                          <a:pt x="402" y="34"/>
                        </a:moveTo>
                        <a:lnTo>
                          <a:pt x="0" y="12"/>
                        </a:lnTo>
                        <a:lnTo>
                          <a:pt x="0" y="0"/>
                        </a:lnTo>
                        <a:lnTo>
                          <a:pt x="402" y="22"/>
                        </a:lnTo>
                        <a:lnTo>
                          <a:pt x="402" y="34"/>
                        </a:lnTo>
                        <a:close/>
                      </a:path>
                    </a:pathLst>
                  </a:custGeom>
                  <a:solidFill>
                    <a:srgbClr val="D4D4D4"/>
                  </a:solidFill>
                  <a:ln w="9525">
                    <a:noFill/>
                    <a:round/>
                    <a:headEnd/>
                    <a:tailEnd/>
                  </a:ln>
                </p:spPr>
                <p:txBody>
                  <a:bodyPr/>
                  <a:lstStyle/>
                  <a:p>
                    <a:endParaRPr lang="en-US" sz="2000"/>
                  </a:p>
                </p:txBody>
              </p:sp>
              <p:sp>
                <p:nvSpPr>
                  <p:cNvPr id="582173" name="Freeform 541"/>
                  <p:cNvSpPr>
                    <a:spLocks/>
                  </p:cNvSpPr>
                  <p:nvPr/>
                </p:nvSpPr>
                <p:spPr bwMode="auto">
                  <a:xfrm>
                    <a:off x="2598" y="2889"/>
                    <a:ext cx="402" cy="33"/>
                  </a:xfrm>
                  <a:custGeom>
                    <a:avLst/>
                    <a:gdLst/>
                    <a:ahLst/>
                    <a:cxnLst>
                      <a:cxn ang="0">
                        <a:pos x="402" y="33"/>
                      </a:cxn>
                      <a:cxn ang="0">
                        <a:pos x="0" y="12"/>
                      </a:cxn>
                      <a:cxn ang="0">
                        <a:pos x="0" y="0"/>
                      </a:cxn>
                      <a:cxn ang="0">
                        <a:pos x="402" y="22"/>
                      </a:cxn>
                      <a:cxn ang="0">
                        <a:pos x="402" y="33"/>
                      </a:cxn>
                    </a:cxnLst>
                    <a:rect l="0" t="0" r="r" b="b"/>
                    <a:pathLst>
                      <a:path w="402" h="33">
                        <a:moveTo>
                          <a:pt x="402" y="33"/>
                        </a:moveTo>
                        <a:lnTo>
                          <a:pt x="0" y="12"/>
                        </a:lnTo>
                        <a:lnTo>
                          <a:pt x="0" y="0"/>
                        </a:lnTo>
                        <a:lnTo>
                          <a:pt x="402" y="22"/>
                        </a:lnTo>
                        <a:lnTo>
                          <a:pt x="402" y="33"/>
                        </a:lnTo>
                        <a:close/>
                      </a:path>
                    </a:pathLst>
                  </a:custGeom>
                  <a:solidFill>
                    <a:srgbClr val="D4D4D4"/>
                  </a:solidFill>
                  <a:ln w="9525">
                    <a:noFill/>
                    <a:round/>
                    <a:headEnd/>
                    <a:tailEnd/>
                  </a:ln>
                </p:spPr>
                <p:txBody>
                  <a:bodyPr/>
                  <a:lstStyle/>
                  <a:p>
                    <a:endParaRPr lang="en-US" sz="2000"/>
                  </a:p>
                </p:txBody>
              </p:sp>
              <p:sp>
                <p:nvSpPr>
                  <p:cNvPr id="582174" name="Freeform 542"/>
                  <p:cNvSpPr>
                    <a:spLocks/>
                  </p:cNvSpPr>
                  <p:nvPr/>
                </p:nvSpPr>
                <p:spPr bwMode="auto">
                  <a:xfrm>
                    <a:off x="2598" y="2890"/>
                    <a:ext cx="402" cy="33"/>
                  </a:xfrm>
                  <a:custGeom>
                    <a:avLst/>
                    <a:gdLst/>
                    <a:ahLst/>
                    <a:cxnLst>
                      <a:cxn ang="0">
                        <a:pos x="402" y="33"/>
                      </a:cxn>
                      <a:cxn ang="0">
                        <a:pos x="0" y="12"/>
                      </a:cxn>
                      <a:cxn ang="0">
                        <a:pos x="0" y="0"/>
                      </a:cxn>
                      <a:cxn ang="0">
                        <a:pos x="402" y="21"/>
                      </a:cxn>
                      <a:cxn ang="0">
                        <a:pos x="402" y="33"/>
                      </a:cxn>
                    </a:cxnLst>
                    <a:rect l="0" t="0" r="r" b="b"/>
                    <a:pathLst>
                      <a:path w="402" h="33">
                        <a:moveTo>
                          <a:pt x="402" y="33"/>
                        </a:moveTo>
                        <a:lnTo>
                          <a:pt x="0" y="12"/>
                        </a:lnTo>
                        <a:lnTo>
                          <a:pt x="0" y="0"/>
                        </a:lnTo>
                        <a:lnTo>
                          <a:pt x="402" y="21"/>
                        </a:lnTo>
                        <a:lnTo>
                          <a:pt x="402" y="33"/>
                        </a:lnTo>
                        <a:close/>
                      </a:path>
                    </a:pathLst>
                  </a:custGeom>
                  <a:solidFill>
                    <a:srgbClr val="D4D4D4"/>
                  </a:solidFill>
                  <a:ln w="9525">
                    <a:noFill/>
                    <a:round/>
                    <a:headEnd/>
                    <a:tailEnd/>
                  </a:ln>
                </p:spPr>
                <p:txBody>
                  <a:bodyPr/>
                  <a:lstStyle/>
                  <a:p>
                    <a:endParaRPr lang="en-US" sz="2000"/>
                  </a:p>
                </p:txBody>
              </p:sp>
              <p:sp>
                <p:nvSpPr>
                  <p:cNvPr id="582175" name="Freeform 543"/>
                  <p:cNvSpPr>
                    <a:spLocks/>
                  </p:cNvSpPr>
                  <p:nvPr/>
                </p:nvSpPr>
                <p:spPr bwMode="auto">
                  <a:xfrm>
                    <a:off x="2598" y="2890"/>
                    <a:ext cx="402" cy="33"/>
                  </a:xfrm>
                  <a:custGeom>
                    <a:avLst/>
                    <a:gdLst/>
                    <a:ahLst/>
                    <a:cxnLst>
                      <a:cxn ang="0">
                        <a:pos x="402" y="33"/>
                      </a:cxn>
                      <a:cxn ang="0">
                        <a:pos x="0" y="12"/>
                      </a:cxn>
                      <a:cxn ang="0">
                        <a:pos x="0" y="0"/>
                      </a:cxn>
                      <a:cxn ang="0">
                        <a:pos x="402" y="21"/>
                      </a:cxn>
                      <a:cxn ang="0">
                        <a:pos x="402" y="33"/>
                      </a:cxn>
                    </a:cxnLst>
                    <a:rect l="0" t="0" r="r" b="b"/>
                    <a:pathLst>
                      <a:path w="402" h="33">
                        <a:moveTo>
                          <a:pt x="402" y="33"/>
                        </a:moveTo>
                        <a:lnTo>
                          <a:pt x="0" y="12"/>
                        </a:lnTo>
                        <a:lnTo>
                          <a:pt x="0" y="0"/>
                        </a:lnTo>
                        <a:lnTo>
                          <a:pt x="402" y="21"/>
                        </a:lnTo>
                        <a:lnTo>
                          <a:pt x="402" y="33"/>
                        </a:lnTo>
                        <a:close/>
                      </a:path>
                    </a:pathLst>
                  </a:custGeom>
                  <a:solidFill>
                    <a:srgbClr val="D4D4D4"/>
                  </a:solidFill>
                  <a:ln w="9525">
                    <a:noFill/>
                    <a:round/>
                    <a:headEnd/>
                    <a:tailEnd/>
                  </a:ln>
                </p:spPr>
                <p:txBody>
                  <a:bodyPr/>
                  <a:lstStyle/>
                  <a:p>
                    <a:endParaRPr lang="en-US" sz="2000"/>
                  </a:p>
                </p:txBody>
              </p:sp>
              <p:sp>
                <p:nvSpPr>
                  <p:cNvPr id="582176" name="Freeform 544"/>
                  <p:cNvSpPr>
                    <a:spLocks/>
                  </p:cNvSpPr>
                  <p:nvPr/>
                </p:nvSpPr>
                <p:spPr bwMode="auto">
                  <a:xfrm>
                    <a:off x="2598" y="2891"/>
                    <a:ext cx="402" cy="33"/>
                  </a:xfrm>
                  <a:custGeom>
                    <a:avLst/>
                    <a:gdLst/>
                    <a:ahLst/>
                    <a:cxnLst>
                      <a:cxn ang="0">
                        <a:pos x="402" y="33"/>
                      </a:cxn>
                      <a:cxn ang="0">
                        <a:pos x="0" y="11"/>
                      </a:cxn>
                      <a:cxn ang="0">
                        <a:pos x="0" y="0"/>
                      </a:cxn>
                      <a:cxn ang="0">
                        <a:pos x="402" y="21"/>
                      </a:cxn>
                      <a:cxn ang="0">
                        <a:pos x="402" y="33"/>
                      </a:cxn>
                    </a:cxnLst>
                    <a:rect l="0" t="0" r="r" b="b"/>
                    <a:pathLst>
                      <a:path w="402" h="33">
                        <a:moveTo>
                          <a:pt x="402" y="33"/>
                        </a:moveTo>
                        <a:lnTo>
                          <a:pt x="0" y="11"/>
                        </a:lnTo>
                        <a:lnTo>
                          <a:pt x="0" y="0"/>
                        </a:lnTo>
                        <a:lnTo>
                          <a:pt x="402" y="21"/>
                        </a:lnTo>
                        <a:lnTo>
                          <a:pt x="402" y="33"/>
                        </a:lnTo>
                        <a:close/>
                      </a:path>
                    </a:pathLst>
                  </a:custGeom>
                  <a:solidFill>
                    <a:srgbClr val="D4D4D4"/>
                  </a:solidFill>
                  <a:ln w="9525">
                    <a:noFill/>
                    <a:round/>
                    <a:headEnd/>
                    <a:tailEnd/>
                  </a:ln>
                </p:spPr>
                <p:txBody>
                  <a:bodyPr/>
                  <a:lstStyle/>
                  <a:p>
                    <a:endParaRPr lang="en-US" sz="2000"/>
                  </a:p>
                </p:txBody>
              </p:sp>
              <p:sp>
                <p:nvSpPr>
                  <p:cNvPr id="582177" name="Freeform 545"/>
                  <p:cNvSpPr>
                    <a:spLocks/>
                  </p:cNvSpPr>
                  <p:nvPr/>
                </p:nvSpPr>
                <p:spPr bwMode="auto">
                  <a:xfrm>
                    <a:off x="2598" y="2892"/>
                    <a:ext cx="402" cy="32"/>
                  </a:xfrm>
                  <a:custGeom>
                    <a:avLst/>
                    <a:gdLst/>
                    <a:ahLst/>
                    <a:cxnLst>
                      <a:cxn ang="0">
                        <a:pos x="402" y="32"/>
                      </a:cxn>
                      <a:cxn ang="0">
                        <a:pos x="0" y="11"/>
                      </a:cxn>
                      <a:cxn ang="0">
                        <a:pos x="0" y="0"/>
                      </a:cxn>
                      <a:cxn ang="0">
                        <a:pos x="402" y="20"/>
                      </a:cxn>
                      <a:cxn ang="0">
                        <a:pos x="402" y="32"/>
                      </a:cxn>
                    </a:cxnLst>
                    <a:rect l="0" t="0" r="r" b="b"/>
                    <a:pathLst>
                      <a:path w="402" h="32">
                        <a:moveTo>
                          <a:pt x="402" y="32"/>
                        </a:moveTo>
                        <a:lnTo>
                          <a:pt x="0" y="11"/>
                        </a:lnTo>
                        <a:lnTo>
                          <a:pt x="0" y="0"/>
                        </a:lnTo>
                        <a:lnTo>
                          <a:pt x="402" y="20"/>
                        </a:lnTo>
                        <a:lnTo>
                          <a:pt x="402" y="32"/>
                        </a:lnTo>
                        <a:close/>
                      </a:path>
                    </a:pathLst>
                  </a:custGeom>
                  <a:solidFill>
                    <a:srgbClr val="D4D4D4"/>
                  </a:solidFill>
                  <a:ln w="9525">
                    <a:noFill/>
                    <a:round/>
                    <a:headEnd/>
                    <a:tailEnd/>
                  </a:ln>
                </p:spPr>
                <p:txBody>
                  <a:bodyPr/>
                  <a:lstStyle/>
                  <a:p>
                    <a:endParaRPr lang="en-US" sz="2000"/>
                  </a:p>
                </p:txBody>
              </p:sp>
              <p:sp>
                <p:nvSpPr>
                  <p:cNvPr id="582178" name="Freeform 546"/>
                  <p:cNvSpPr>
                    <a:spLocks/>
                  </p:cNvSpPr>
                  <p:nvPr/>
                </p:nvSpPr>
                <p:spPr bwMode="auto">
                  <a:xfrm>
                    <a:off x="2598" y="2893"/>
                    <a:ext cx="402" cy="32"/>
                  </a:xfrm>
                  <a:custGeom>
                    <a:avLst/>
                    <a:gdLst/>
                    <a:ahLst/>
                    <a:cxnLst>
                      <a:cxn ang="0">
                        <a:pos x="402" y="32"/>
                      </a:cxn>
                      <a:cxn ang="0">
                        <a:pos x="0" y="11"/>
                      </a:cxn>
                      <a:cxn ang="0">
                        <a:pos x="0" y="0"/>
                      </a:cxn>
                      <a:cxn ang="0">
                        <a:pos x="402" y="21"/>
                      </a:cxn>
                      <a:cxn ang="0">
                        <a:pos x="402" y="32"/>
                      </a:cxn>
                    </a:cxnLst>
                    <a:rect l="0" t="0" r="r" b="b"/>
                    <a:pathLst>
                      <a:path w="402" h="32">
                        <a:moveTo>
                          <a:pt x="402" y="32"/>
                        </a:moveTo>
                        <a:lnTo>
                          <a:pt x="0" y="11"/>
                        </a:lnTo>
                        <a:lnTo>
                          <a:pt x="0" y="0"/>
                        </a:lnTo>
                        <a:lnTo>
                          <a:pt x="402" y="21"/>
                        </a:lnTo>
                        <a:lnTo>
                          <a:pt x="402" y="32"/>
                        </a:lnTo>
                        <a:close/>
                      </a:path>
                    </a:pathLst>
                  </a:custGeom>
                  <a:solidFill>
                    <a:srgbClr val="D4D4D4"/>
                  </a:solidFill>
                  <a:ln w="9525">
                    <a:noFill/>
                    <a:round/>
                    <a:headEnd/>
                    <a:tailEnd/>
                  </a:ln>
                </p:spPr>
                <p:txBody>
                  <a:bodyPr/>
                  <a:lstStyle/>
                  <a:p>
                    <a:endParaRPr lang="en-US" sz="2000"/>
                  </a:p>
                </p:txBody>
              </p:sp>
              <p:sp>
                <p:nvSpPr>
                  <p:cNvPr id="582179" name="Freeform 547"/>
                  <p:cNvSpPr>
                    <a:spLocks/>
                  </p:cNvSpPr>
                  <p:nvPr/>
                </p:nvSpPr>
                <p:spPr bwMode="auto">
                  <a:xfrm>
                    <a:off x="2598" y="2893"/>
                    <a:ext cx="402" cy="33"/>
                  </a:xfrm>
                  <a:custGeom>
                    <a:avLst/>
                    <a:gdLst/>
                    <a:ahLst/>
                    <a:cxnLst>
                      <a:cxn ang="0">
                        <a:pos x="402" y="33"/>
                      </a:cxn>
                      <a:cxn ang="0">
                        <a:pos x="0" y="12"/>
                      </a:cxn>
                      <a:cxn ang="0">
                        <a:pos x="0" y="0"/>
                      </a:cxn>
                      <a:cxn ang="0">
                        <a:pos x="402" y="21"/>
                      </a:cxn>
                      <a:cxn ang="0">
                        <a:pos x="402" y="33"/>
                      </a:cxn>
                    </a:cxnLst>
                    <a:rect l="0" t="0" r="r" b="b"/>
                    <a:pathLst>
                      <a:path w="402" h="33">
                        <a:moveTo>
                          <a:pt x="402" y="33"/>
                        </a:moveTo>
                        <a:lnTo>
                          <a:pt x="0" y="12"/>
                        </a:lnTo>
                        <a:lnTo>
                          <a:pt x="0" y="0"/>
                        </a:lnTo>
                        <a:lnTo>
                          <a:pt x="402" y="21"/>
                        </a:lnTo>
                        <a:lnTo>
                          <a:pt x="402" y="33"/>
                        </a:lnTo>
                        <a:close/>
                      </a:path>
                    </a:pathLst>
                  </a:custGeom>
                  <a:solidFill>
                    <a:srgbClr val="D4D4D4"/>
                  </a:solidFill>
                  <a:ln w="9525">
                    <a:noFill/>
                    <a:round/>
                    <a:headEnd/>
                    <a:tailEnd/>
                  </a:ln>
                </p:spPr>
                <p:txBody>
                  <a:bodyPr/>
                  <a:lstStyle/>
                  <a:p>
                    <a:endParaRPr lang="en-US" sz="2000"/>
                  </a:p>
                </p:txBody>
              </p:sp>
              <p:sp>
                <p:nvSpPr>
                  <p:cNvPr id="582180" name="Freeform 548"/>
                  <p:cNvSpPr>
                    <a:spLocks/>
                  </p:cNvSpPr>
                  <p:nvPr/>
                </p:nvSpPr>
                <p:spPr bwMode="auto">
                  <a:xfrm>
                    <a:off x="2598" y="2893"/>
                    <a:ext cx="402" cy="33"/>
                  </a:xfrm>
                  <a:custGeom>
                    <a:avLst/>
                    <a:gdLst/>
                    <a:ahLst/>
                    <a:cxnLst>
                      <a:cxn ang="0">
                        <a:pos x="402" y="33"/>
                      </a:cxn>
                      <a:cxn ang="0">
                        <a:pos x="0" y="12"/>
                      </a:cxn>
                      <a:cxn ang="0">
                        <a:pos x="0" y="0"/>
                      </a:cxn>
                      <a:cxn ang="0">
                        <a:pos x="402" y="21"/>
                      </a:cxn>
                      <a:cxn ang="0">
                        <a:pos x="402" y="33"/>
                      </a:cxn>
                    </a:cxnLst>
                    <a:rect l="0" t="0" r="r" b="b"/>
                    <a:pathLst>
                      <a:path w="402" h="33">
                        <a:moveTo>
                          <a:pt x="402" y="33"/>
                        </a:moveTo>
                        <a:lnTo>
                          <a:pt x="0" y="12"/>
                        </a:lnTo>
                        <a:lnTo>
                          <a:pt x="0" y="0"/>
                        </a:lnTo>
                        <a:lnTo>
                          <a:pt x="402" y="21"/>
                        </a:lnTo>
                        <a:lnTo>
                          <a:pt x="402" y="33"/>
                        </a:lnTo>
                        <a:close/>
                      </a:path>
                    </a:pathLst>
                  </a:custGeom>
                  <a:solidFill>
                    <a:srgbClr val="D4D4D4"/>
                  </a:solidFill>
                  <a:ln w="9525">
                    <a:noFill/>
                    <a:round/>
                    <a:headEnd/>
                    <a:tailEnd/>
                  </a:ln>
                </p:spPr>
                <p:txBody>
                  <a:bodyPr/>
                  <a:lstStyle/>
                  <a:p>
                    <a:endParaRPr lang="en-US" sz="2000"/>
                  </a:p>
                </p:txBody>
              </p:sp>
              <p:sp>
                <p:nvSpPr>
                  <p:cNvPr id="582181" name="Freeform 549"/>
                  <p:cNvSpPr>
                    <a:spLocks/>
                  </p:cNvSpPr>
                  <p:nvPr/>
                </p:nvSpPr>
                <p:spPr bwMode="auto">
                  <a:xfrm>
                    <a:off x="2598" y="2894"/>
                    <a:ext cx="402" cy="33"/>
                  </a:xfrm>
                  <a:custGeom>
                    <a:avLst/>
                    <a:gdLst/>
                    <a:ahLst/>
                    <a:cxnLst>
                      <a:cxn ang="0">
                        <a:pos x="402" y="33"/>
                      </a:cxn>
                      <a:cxn ang="0">
                        <a:pos x="0" y="11"/>
                      </a:cxn>
                      <a:cxn ang="0">
                        <a:pos x="0" y="0"/>
                      </a:cxn>
                      <a:cxn ang="0">
                        <a:pos x="402" y="21"/>
                      </a:cxn>
                      <a:cxn ang="0">
                        <a:pos x="402" y="33"/>
                      </a:cxn>
                    </a:cxnLst>
                    <a:rect l="0" t="0" r="r" b="b"/>
                    <a:pathLst>
                      <a:path w="402" h="33">
                        <a:moveTo>
                          <a:pt x="402" y="33"/>
                        </a:moveTo>
                        <a:lnTo>
                          <a:pt x="0" y="11"/>
                        </a:lnTo>
                        <a:lnTo>
                          <a:pt x="0" y="0"/>
                        </a:lnTo>
                        <a:lnTo>
                          <a:pt x="402" y="21"/>
                        </a:lnTo>
                        <a:lnTo>
                          <a:pt x="402" y="33"/>
                        </a:lnTo>
                        <a:close/>
                      </a:path>
                    </a:pathLst>
                  </a:custGeom>
                  <a:solidFill>
                    <a:srgbClr val="D4D4D4"/>
                  </a:solidFill>
                  <a:ln w="9525">
                    <a:noFill/>
                    <a:round/>
                    <a:headEnd/>
                    <a:tailEnd/>
                  </a:ln>
                </p:spPr>
                <p:txBody>
                  <a:bodyPr/>
                  <a:lstStyle/>
                  <a:p>
                    <a:endParaRPr lang="en-US" sz="2000"/>
                  </a:p>
                </p:txBody>
              </p:sp>
              <p:sp>
                <p:nvSpPr>
                  <p:cNvPr id="582182" name="Freeform 550"/>
                  <p:cNvSpPr>
                    <a:spLocks/>
                  </p:cNvSpPr>
                  <p:nvPr/>
                </p:nvSpPr>
                <p:spPr bwMode="auto">
                  <a:xfrm>
                    <a:off x="2598" y="2894"/>
                    <a:ext cx="402" cy="34"/>
                  </a:xfrm>
                  <a:custGeom>
                    <a:avLst/>
                    <a:gdLst/>
                    <a:ahLst/>
                    <a:cxnLst>
                      <a:cxn ang="0">
                        <a:pos x="402" y="34"/>
                      </a:cxn>
                      <a:cxn ang="0">
                        <a:pos x="0" y="12"/>
                      </a:cxn>
                      <a:cxn ang="0">
                        <a:pos x="0" y="0"/>
                      </a:cxn>
                      <a:cxn ang="0">
                        <a:pos x="402" y="22"/>
                      </a:cxn>
                      <a:cxn ang="0">
                        <a:pos x="402" y="34"/>
                      </a:cxn>
                    </a:cxnLst>
                    <a:rect l="0" t="0" r="r" b="b"/>
                    <a:pathLst>
                      <a:path w="402" h="34">
                        <a:moveTo>
                          <a:pt x="402" y="34"/>
                        </a:moveTo>
                        <a:lnTo>
                          <a:pt x="0" y="12"/>
                        </a:lnTo>
                        <a:lnTo>
                          <a:pt x="0" y="0"/>
                        </a:lnTo>
                        <a:lnTo>
                          <a:pt x="402" y="22"/>
                        </a:lnTo>
                        <a:lnTo>
                          <a:pt x="402" y="34"/>
                        </a:lnTo>
                        <a:close/>
                      </a:path>
                    </a:pathLst>
                  </a:custGeom>
                  <a:solidFill>
                    <a:srgbClr val="D4D4D4"/>
                  </a:solidFill>
                  <a:ln w="9525">
                    <a:noFill/>
                    <a:round/>
                    <a:headEnd/>
                    <a:tailEnd/>
                  </a:ln>
                </p:spPr>
                <p:txBody>
                  <a:bodyPr/>
                  <a:lstStyle/>
                  <a:p>
                    <a:endParaRPr lang="en-US" sz="2000"/>
                  </a:p>
                </p:txBody>
              </p:sp>
              <p:sp>
                <p:nvSpPr>
                  <p:cNvPr id="582183" name="Freeform 551"/>
                  <p:cNvSpPr>
                    <a:spLocks/>
                  </p:cNvSpPr>
                  <p:nvPr/>
                </p:nvSpPr>
                <p:spPr bwMode="auto">
                  <a:xfrm>
                    <a:off x="2598" y="2895"/>
                    <a:ext cx="402" cy="33"/>
                  </a:xfrm>
                  <a:custGeom>
                    <a:avLst/>
                    <a:gdLst/>
                    <a:ahLst/>
                    <a:cxnLst>
                      <a:cxn ang="0">
                        <a:pos x="402" y="33"/>
                      </a:cxn>
                      <a:cxn ang="0">
                        <a:pos x="0" y="12"/>
                      </a:cxn>
                      <a:cxn ang="0">
                        <a:pos x="0" y="0"/>
                      </a:cxn>
                      <a:cxn ang="0">
                        <a:pos x="402" y="21"/>
                      </a:cxn>
                      <a:cxn ang="0">
                        <a:pos x="402" y="33"/>
                      </a:cxn>
                    </a:cxnLst>
                    <a:rect l="0" t="0" r="r" b="b"/>
                    <a:pathLst>
                      <a:path w="402" h="33">
                        <a:moveTo>
                          <a:pt x="402" y="33"/>
                        </a:moveTo>
                        <a:lnTo>
                          <a:pt x="0" y="12"/>
                        </a:lnTo>
                        <a:lnTo>
                          <a:pt x="0" y="0"/>
                        </a:lnTo>
                        <a:lnTo>
                          <a:pt x="402" y="21"/>
                        </a:lnTo>
                        <a:lnTo>
                          <a:pt x="402" y="33"/>
                        </a:lnTo>
                        <a:close/>
                      </a:path>
                    </a:pathLst>
                  </a:custGeom>
                  <a:solidFill>
                    <a:srgbClr val="D4D4D4"/>
                  </a:solidFill>
                  <a:ln w="9525">
                    <a:noFill/>
                    <a:round/>
                    <a:headEnd/>
                    <a:tailEnd/>
                  </a:ln>
                </p:spPr>
                <p:txBody>
                  <a:bodyPr/>
                  <a:lstStyle/>
                  <a:p>
                    <a:endParaRPr lang="en-US" sz="2000"/>
                  </a:p>
                </p:txBody>
              </p:sp>
              <p:sp>
                <p:nvSpPr>
                  <p:cNvPr id="582184" name="Freeform 552"/>
                  <p:cNvSpPr>
                    <a:spLocks/>
                  </p:cNvSpPr>
                  <p:nvPr/>
                </p:nvSpPr>
                <p:spPr bwMode="auto">
                  <a:xfrm>
                    <a:off x="2598" y="2896"/>
                    <a:ext cx="402" cy="32"/>
                  </a:xfrm>
                  <a:custGeom>
                    <a:avLst/>
                    <a:gdLst/>
                    <a:ahLst/>
                    <a:cxnLst>
                      <a:cxn ang="0">
                        <a:pos x="402" y="32"/>
                      </a:cxn>
                      <a:cxn ang="0">
                        <a:pos x="0" y="12"/>
                      </a:cxn>
                      <a:cxn ang="0">
                        <a:pos x="0" y="0"/>
                      </a:cxn>
                      <a:cxn ang="0">
                        <a:pos x="402" y="20"/>
                      </a:cxn>
                      <a:cxn ang="0">
                        <a:pos x="402" y="32"/>
                      </a:cxn>
                    </a:cxnLst>
                    <a:rect l="0" t="0" r="r" b="b"/>
                    <a:pathLst>
                      <a:path w="402" h="32">
                        <a:moveTo>
                          <a:pt x="402" y="32"/>
                        </a:moveTo>
                        <a:lnTo>
                          <a:pt x="0" y="12"/>
                        </a:lnTo>
                        <a:lnTo>
                          <a:pt x="0" y="0"/>
                        </a:lnTo>
                        <a:lnTo>
                          <a:pt x="402" y="20"/>
                        </a:lnTo>
                        <a:lnTo>
                          <a:pt x="402" y="32"/>
                        </a:lnTo>
                        <a:close/>
                      </a:path>
                    </a:pathLst>
                  </a:custGeom>
                  <a:solidFill>
                    <a:srgbClr val="D4D4D4"/>
                  </a:solidFill>
                  <a:ln w="9525">
                    <a:noFill/>
                    <a:round/>
                    <a:headEnd/>
                    <a:tailEnd/>
                  </a:ln>
                </p:spPr>
                <p:txBody>
                  <a:bodyPr/>
                  <a:lstStyle/>
                  <a:p>
                    <a:endParaRPr lang="en-US" sz="2000"/>
                  </a:p>
                </p:txBody>
              </p:sp>
              <p:sp>
                <p:nvSpPr>
                  <p:cNvPr id="582185" name="Freeform 553"/>
                  <p:cNvSpPr>
                    <a:spLocks/>
                  </p:cNvSpPr>
                  <p:nvPr/>
                </p:nvSpPr>
                <p:spPr bwMode="auto">
                  <a:xfrm>
                    <a:off x="2598" y="2897"/>
                    <a:ext cx="402" cy="32"/>
                  </a:xfrm>
                  <a:custGeom>
                    <a:avLst/>
                    <a:gdLst/>
                    <a:ahLst/>
                    <a:cxnLst>
                      <a:cxn ang="0">
                        <a:pos x="402" y="32"/>
                      </a:cxn>
                      <a:cxn ang="0">
                        <a:pos x="0" y="11"/>
                      </a:cxn>
                      <a:cxn ang="0">
                        <a:pos x="0" y="0"/>
                      </a:cxn>
                      <a:cxn ang="0">
                        <a:pos x="402" y="20"/>
                      </a:cxn>
                      <a:cxn ang="0">
                        <a:pos x="402" y="32"/>
                      </a:cxn>
                    </a:cxnLst>
                    <a:rect l="0" t="0" r="r" b="b"/>
                    <a:pathLst>
                      <a:path w="402" h="32">
                        <a:moveTo>
                          <a:pt x="402" y="32"/>
                        </a:moveTo>
                        <a:lnTo>
                          <a:pt x="0" y="11"/>
                        </a:lnTo>
                        <a:lnTo>
                          <a:pt x="0" y="0"/>
                        </a:lnTo>
                        <a:lnTo>
                          <a:pt x="402" y="20"/>
                        </a:lnTo>
                        <a:lnTo>
                          <a:pt x="402" y="32"/>
                        </a:lnTo>
                        <a:close/>
                      </a:path>
                    </a:pathLst>
                  </a:custGeom>
                  <a:solidFill>
                    <a:srgbClr val="D4D4D4"/>
                  </a:solidFill>
                  <a:ln w="9525">
                    <a:noFill/>
                    <a:round/>
                    <a:headEnd/>
                    <a:tailEnd/>
                  </a:ln>
                </p:spPr>
                <p:txBody>
                  <a:bodyPr/>
                  <a:lstStyle/>
                  <a:p>
                    <a:endParaRPr lang="en-US" sz="2000"/>
                  </a:p>
                </p:txBody>
              </p:sp>
              <p:sp>
                <p:nvSpPr>
                  <p:cNvPr id="582186" name="Freeform 554"/>
                  <p:cNvSpPr>
                    <a:spLocks/>
                  </p:cNvSpPr>
                  <p:nvPr/>
                </p:nvSpPr>
                <p:spPr bwMode="auto">
                  <a:xfrm>
                    <a:off x="2598" y="2897"/>
                    <a:ext cx="402" cy="32"/>
                  </a:xfrm>
                  <a:custGeom>
                    <a:avLst/>
                    <a:gdLst/>
                    <a:ahLst/>
                    <a:cxnLst>
                      <a:cxn ang="0">
                        <a:pos x="402" y="32"/>
                      </a:cxn>
                      <a:cxn ang="0">
                        <a:pos x="0" y="11"/>
                      </a:cxn>
                      <a:cxn ang="0">
                        <a:pos x="0" y="0"/>
                      </a:cxn>
                      <a:cxn ang="0">
                        <a:pos x="402" y="20"/>
                      </a:cxn>
                      <a:cxn ang="0">
                        <a:pos x="402" y="32"/>
                      </a:cxn>
                    </a:cxnLst>
                    <a:rect l="0" t="0" r="r" b="b"/>
                    <a:pathLst>
                      <a:path w="402" h="32">
                        <a:moveTo>
                          <a:pt x="402" y="32"/>
                        </a:moveTo>
                        <a:lnTo>
                          <a:pt x="0" y="11"/>
                        </a:lnTo>
                        <a:lnTo>
                          <a:pt x="0" y="0"/>
                        </a:lnTo>
                        <a:lnTo>
                          <a:pt x="402" y="20"/>
                        </a:lnTo>
                        <a:lnTo>
                          <a:pt x="402" y="32"/>
                        </a:lnTo>
                        <a:close/>
                      </a:path>
                    </a:pathLst>
                  </a:custGeom>
                  <a:solidFill>
                    <a:srgbClr val="D4D4D4"/>
                  </a:solidFill>
                  <a:ln w="9525">
                    <a:noFill/>
                    <a:round/>
                    <a:headEnd/>
                    <a:tailEnd/>
                  </a:ln>
                </p:spPr>
                <p:txBody>
                  <a:bodyPr/>
                  <a:lstStyle/>
                  <a:p>
                    <a:endParaRPr lang="en-US" sz="2000"/>
                  </a:p>
                </p:txBody>
              </p:sp>
              <p:sp>
                <p:nvSpPr>
                  <p:cNvPr id="582187" name="Freeform 555"/>
                  <p:cNvSpPr>
                    <a:spLocks/>
                  </p:cNvSpPr>
                  <p:nvPr/>
                </p:nvSpPr>
                <p:spPr bwMode="auto">
                  <a:xfrm>
                    <a:off x="2598" y="2898"/>
                    <a:ext cx="402" cy="31"/>
                  </a:xfrm>
                  <a:custGeom>
                    <a:avLst/>
                    <a:gdLst/>
                    <a:ahLst/>
                    <a:cxnLst>
                      <a:cxn ang="0">
                        <a:pos x="402" y="31"/>
                      </a:cxn>
                      <a:cxn ang="0">
                        <a:pos x="0" y="11"/>
                      </a:cxn>
                      <a:cxn ang="0">
                        <a:pos x="0" y="0"/>
                      </a:cxn>
                      <a:cxn ang="0">
                        <a:pos x="402" y="20"/>
                      </a:cxn>
                      <a:cxn ang="0">
                        <a:pos x="402" y="31"/>
                      </a:cxn>
                    </a:cxnLst>
                    <a:rect l="0" t="0" r="r" b="b"/>
                    <a:pathLst>
                      <a:path w="402" h="31">
                        <a:moveTo>
                          <a:pt x="402" y="31"/>
                        </a:moveTo>
                        <a:lnTo>
                          <a:pt x="0" y="11"/>
                        </a:lnTo>
                        <a:lnTo>
                          <a:pt x="0" y="0"/>
                        </a:lnTo>
                        <a:lnTo>
                          <a:pt x="402" y="20"/>
                        </a:lnTo>
                        <a:lnTo>
                          <a:pt x="402" y="31"/>
                        </a:lnTo>
                        <a:close/>
                      </a:path>
                    </a:pathLst>
                  </a:custGeom>
                  <a:solidFill>
                    <a:srgbClr val="D4D4D4"/>
                  </a:solidFill>
                  <a:ln w="9525">
                    <a:noFill/>
                    <a:round/>
                    <a:headEnd/>
                    <a:tailEnd/>
                  </a:ln>
                </p:spPr>
                <p:txBody>
                  <a:bodyPr/>
                  <a:lstStyle/>
                  <a:p>
                    <a:endParaRPr lang="en-US" sz="2000"/>
                  </a:p>
                </p:txBody>
              </p:sp>
              <p:sp>
                <p:nvSpPr>
                  <p:cNvPr id="582188" name="Freeform 556"/>
                  <p:cNvSpPr>
                    <a:spLocks/>
                  </p:cNvSpPr>
                  <p:nvPr/>
                </p:nvSpPr>
                <p:spPr bwMode="auto">
                  <a:xfrm>
                    <a:off x="2598" y="2898"/>
                    <a:ext cx="402" cy="31"/>
                  </a:xfrm>
                  <a:custGeom>
                    <a:avLst/>
                    <a:gdLst/>
                    <a:ahLst/>
                    <a:cxnLst>
                      <a:cxn ang="0">
                        <a:pos x="402" y="31"/>
                      </a:cxn>
                      <a:cxn ang="0">
                        <a:pos x="0" y="12"/>
                      </a:cxn>
                      <a:cxn ang="0">
                        <a:pos x="0" y="0"/>
                      </a:cxn>
                      <a:cxn ang="0">
                        <a:pos x="402" y="20"/>
                      </a:cxn>
                      <a:cxn ang="0">
                        <a:pos x="402" y="31"/>
                      </a:cxn>
                    </a:cxnLst>
                    <a:rect l="0" t="0" r="r" b="b"/>
                    <a:pathLst>
                      <a:path w="402" h="31">
                        <a:moveTo>
                          <a:pt x="402" y="31"/>
                        </a:moveTo>
                        <a:lnTo>
                          <a:pt x="0" y="12"/>
                        </a:lnTo>
                        <a:lnTo>
                          <a:pt x="0" y="0"/>
                        </a:lnTo>
                        <a:lnTo>
                          <a:pt x="402" y="20"/>
                        </a:lnTo>
                        <a:lnTo>
                          <a:pt x="402" y="31"/>
                        </a:lnTo>
                        <a:close/>
                      </a:path>
                    </a:pathLst>
                  </a:custGeom>
                  <a:solidFill>
                    <a:srgbClr val="D4D4D4"/>
                  </a:solidFill>
                  <a:ln w="9525">
                    <a:noFill/>
                    <a:round/>
                    <a:headEnd/>
                    <a:tailEnd/>
                  </a:ln>
                </p:spPr>
                <p:txBody>
                  <a:bodyPr/>
                  <a:lstStyle/>
                  <a:p>
                    <a:endParaRPr lang="en-US" sz="2000"/>
                  </a:p>
                </p:txBody>
              </p:sp>
              <p:sp>
                <p:nvSpPr>
                  <p:cNvPr id="582189" name="Freeform 557"/>
                  <p:cNvSpPr>
                    <a:spLocks/>
                  </p:cNvSpPr>
                  <p:nvPr/>
                </p:nvSpPr>
                <p:spPr bwMode="auto">
                  <a:xfrm>
                    <a:off x="2598" y="2898"/>
                    <a:ext cx="402" cy="31"/>
                  </a:xfrm>
                  <a:custGeom>
                    <a:avLst/>
                    <a:gdLst/>
                    <a:ahLst/>
                    <a:cxnLst>
                      <a:cxn ang="0">
                        <a:pos x="402" y="31"/>
                      </a:cxn>
                      <a:cxn ang="0">
                        <a:pos x="0" y="13"/>
                      </a:cxn>
                      <a:cxn ang="0">
                        <a:pos x="0" y="0"/>
                      </a:cxn>
                      <a:cxn ang="0">
                        <a:pos x="402" y="21"/>
                      </a:cxn>
                      <a:cxn ang="0">
                        <a:pos x="402" y="31"/>
                      </a:cxn>
                    </a:cxnLst>
                    <a:rect l="0" t="0" r="r" b="b"/>
                    <a:pathLst>
                      <a:path w="402" h="31">
                        <a:moveTo>
                          <a:pt x="402" y="31"/>
                        </a:moveTo>
                        <a:lnTo>
                          <a:pt x="0" y="13"/>
                        </a:lnTo>
                        <a:lnTo>
                          <a:pt x="0" y="0"/>
                        </a:lnTo>
                        <a:lnTo>
                          <a:pt x="402" y="21"/>
                        </a:lnTo>
                        <a:lnTo>
                          <a:pt x="402" y="31"/>
                        </a:lnTo>
                        <a:close/>
                      </a:path>
                    </a:pathLst>
                  </a:custGeom>
                  <a:solidFill>
                    <a:srgbClr val="D4D4D4"/>
                  </a:solidFill>
                  <a:ln w="9525">
                    <a:noFill/>
                    <a:round/>
                    <a:headEnd/>
                    <a:tailEnd/>
                  </a:ln>
                </p:spPr>
                <p:txBody>
                  <a:bodyPr/>
                  <a:lstStyle/>
                  <a:p>
                    <a:endParaRPr lang="en-US" sz="2000"/>
                  </a:p>
                </p:txBody>
              </p:sp>
              <p:sp>
                <p:nvSpPr>
                  <p:cNvPr id="582190" name="Freeform 558"/>
                  <p:cNvSpPr>
                    <a:spLocks/>
                  </p:cNvSpPr>
                  <p:nvPr/>
                </p:nvSpPr>
                <p:spPr bwMode="auto">
                  <a:xfrm>
                    <a:off x="2598" y="2899"/>
                    <a:ext cx="402" cy="31"/>
                  </a:xfrm>
                  <a:custGeom>
                    <a:avLst/>
                    <a:gdLst/>
                    <a:ahLst/>
                    <a:cxnLst>
                      <a:cxn ang="0">
                        <a:pos x="402" y="31"/>
                      </a:cxn>
                      <a:cxn ang="0">
                        <a:pos x="0" y="12"/>
                      </a:cxn>
                      <a:cxn ang="0">
                        <a:pos x="0" y="0"/>
                      </a:cxn>
                      <a:cxn ang="0">
                        <a:pos x="402" y="20"/>
                      </a:cxn>
                      <a:cxn ang="0">
                        <a:pos x="402" y="31"/>
                      </a:cxn>
                    </a:cxnLst>
                    <a:rect l="0" t="0" r="r" b="b"/>
                    <a:pathLst>
                      <a:path w="402" h="31">
                        <a:moveTo>
                          <a:pt x="402" y="31"/>
                        </a:moveTo>
                        <a:lnTo>
                          <a:pt x="0" y="12"/>
                        </a:lnTo>
                        <a:lnTo>
                          <a:pt x="0" y="0"/>
                        </a:lnTo>
                        <a:lnTo>
                          <a:pt x="402" y="20"/>
                        </a:lnTo>
                        <a:lnTo>
                          <a:pt x="402" y="31"/>
                        </a:lnTo>
                        <a:close/>
                      </a:path>
                    </a:pathLst>
                  </a:custGeom>
                  <a:solidFill>
                    <a:srgbClr val="D4D4D4"/>
                  </a:solidFill>
                  <a:ln w="9525">
                    <a:noFill/>
                    <a:round/>
                    <a:headEnd/>
                    <a:tailEnd/>
                  </a:ln>
                </p:spPr>
                <p:txBody>
                  <a:bodyPr/>
                  <a:lstStyle/>
                  <a:p>
                    <a:endParaRPr lang="en-US" sz="2000"/>
                  </a:p>
                </p:txBody>
              </p:sp>
              <p:sp>
                <p:nvSpPr>
                  <p:cNvPr id="582191" name="Freeform 559"/>
                  <p:cNvSpPr>
                    <a:spLocks/>
                  </p:cNvSpPr>
                  <p:nvPr/>
                </p:nvSpPr>
                <p:spPr bwMode="auto">
                  <a:xfrm>
                    <a:off x="2598" y="2899"/>
                    <a:ext cx="402" cy="32"/>
                  </a:xfrm>
                  <a:custGeom>
                    <a:avLst/>
                    <a:gdLst/>
                    <a:ahLst/>
                    <a:cxnLst>
                      <a:cxn ang="0">
                        <a:pos x="402" y="32"/>
                      </a:cxn>
                      <a:cxn ang="0">
                        <a:pos x="0" y="12"/>
                      </a:cxn>
                      <a:cxn ang="0">
                        <a:pos x="0" y="0"/>
                      </a:cxn>
                      <a:cxn ang="0">
                        <a:pos x="402" y="21"/>
                      </a:cxn>
                      <a:cxn ang="0">
                        <a:pos x="402" y="32"/>
                      </a:cxn>
                    </a:cxnLst>
                    <a:rect l="0" t="0" r="r" b="b"/>
                    <a:pathLst>
                      <a:path w="402" h="32">
                        <a:moveTo>
                          <a:pt x="402" y="32"/>
                        </a:moveTo>
                        <a:lnTo>
                          <a:pt x="0" y="12"/>
                        </a:lnTo>
                        <a:lnTo>
                          <a:pt x="0" y="0"/>
                        </a:lnTo>
                        <a:lnTo>
                          <a:pt x="402" y="21"/>
                        </a:lnTo>
                        <a:lnTo>
                          <a:pt x="402" y="32"/>
                        </a:lnTo>
                        <a:close/>
                      </a:path>
                    </a:pathLst>
                  </a:custGeom>
                  <a:solidFill>
                    <a:srgbClr val="D4D4D4"/>
                  </a:solidFill>
                  <a:ln w="9525">
                    <a:noFill/>
                    <a:round/>
                    <a:headEnd/>
                    <a:tailEnd/>
                  </a:ln>
                </p:spPr>
                <p:txBody>
                  <a:bodyPr/>
                  <a:lstStyle/>
                  <a:p>
                    <a:endParaRPr lang="en-US" sz="2000"/>
                  </a:p>
                </p:txBody>
              </p:sp>
              <p:sp>
                <p:nvSpPr>
                  <p:cNvPr id="582192" name="Freeform 560"/>
                  <p:cNvSpPr>
                    <a:spLocks/>
                  </p:cNvSpPr>
                  <p:nvPr/>
                </p:nvSpPr>
                <p:spPr bwMode="auto">
                  <a:xfrm>
                    <a:off x="2598" y="2900"/>
                    <a:ext cx="402" cy="31"/>
                  </a:xfrm>
                  <a:custGeom>
                    <a:avLst/>
                    <a:gdLst/>
                    <a:ahLst/>
                    <a:cxnLst>
                      <a:cxn ang="0">
                        <a:pos x="402" y="31"/>
                      </a:cxn>
                      <a:cxn ang="0">
                        <a:pos x="0" y="12"/>
                      </a:cxn>
                      <a:cxn ang="0">
                        <a:pos x="0" y="0"/>
                      </a:cxn>
                      <a:cxn ang="0">
                        <a:pos x="402" y="20"/>
                      </a:cxn>
                      <a:cxn ang="0">
                        <a:pos x="402" y="31"/>
                      </a:cxn>
                    </a:cxnLst>
                    <a:rect l="0" t="0" r="r" b="b"/>
                    <a:pathLst>
                      <a:path w="402" h="31">
                        <a:moveTo>
                          <a:pt x="402" y="31"/>
                        </a:moveTo>
                        <a:lnTo>
                          <a:pt x="0" y="12"/>
                        </a:lnTo>
                        <a:lnTo>
                          <a:pt x="0" y="0"/>
                        </a:lnTo>
                        <a:lnTo>
                          <a:pt x="402" y="20"/>
                        </a:lnTo>
                        <a:lnTo>
                          <a:pt x="402" y="31"/>
                        </a:lnTo>
                        <a:close/>
                      </a:path>
                    </a:pathLst>
                  </a:custGeom>
                  <a:solidFill>
                    <a:srgbClr val="D4D4D4"/>
                  </a:solidFill>
                  <a:ln w="9525">
                    <a:noFill/>
                    <a:round/>
                    <a:headEnd/>
                    <a:tailEnd/>
                  </a:ln>
                </p:spPr>
                <p:txBody>
                  <a:bodyPr/>
                  <a:lstStyle/>
                  <a:p>
                    <a:endParaRPr lang="en-US" sz="2000"/>
                  </a:p>
                </p:txBody>
              </p:sp>
              <p:sp>
                <p:nvSpPr>
                  <p:cNvPr id="582193" name="Freeform 561"/>
                  <p:cNvSpPr>
                    <a:spLocks/>
                  </p:cNvSpPr>
                  <p:nvPr/>
                </p:nvSpPr>
                <p:spPr bwMode="auto">
                  <a:xfrm>
                    <a:off x="2598" y="2901"/>
                    <a:ext cx="402" cy="31"/>
                  </a:xfrm>
                  <a:custGeom>
                    <a:avLst/>
                    <a:gdLst/>
                    <a:ahLst/>
                    <a:cxnLst>
                      <a:cxn ang="0">
                        <a:pos x="402" y="31"/>
                      </a:cxn>
                      <a:cxn ang="0">
                        <a:pos x="0" y="11"/>
                      </a:cxn>
                      <a:cxn ang="0">
                        <a:pos x="0" y="0"/>
                      </a:cxn>
                      <a:cxn ang="0">
                        <a:pos x="402" y="20"/>
                      </a:cxn>
                      <a:cxn ang="0">
                        <a:pos x="402" y="31"/>
                      </a:cxn>
                    </a:cxnLst>
                    <a:rect l="0" t="0" r="r" b="b"/>
                    <a:pathLst>
                      <a:path w="402" h="31">
                        <a:moveTo>
                          <a:pt x="402" y="31"/>
                        </a:moveTo>
                        <a:lnTo>
                          <a:pt x="0" y="11"/>
                        </a:lnTo>
                        <a:lnTo>
                          <a:pt x="0" y="0"/>
                        </a:lnTo>
                        <a:lnTo>
                          <a:pt x="402" y="20"/>
                        </a:lnTo>
                        <a:lnTo>
                          <a:pt x="402" y="31"/>
                        </a:lnTo>
                        <a:close/>
                      </a:path>
                    </a:pathLst>
                  </a:custGeom>
                  <a:solidFill>
                    <a:srgbClr val="D4D4D4"/>
                  </a:solidFill>
                  <a:ln w="9525">
                    <a:noFill/>
                    <a:round/>
                    <a:headEnd/>
                    <a:tailEnd/>
                  </a:ln>
                </p:spPr>
                <p:txBody>
                  <a:bodyPr/>
                  <a:lstStyle/>
                  <a:p>
                    <a:endParaRPr lang="en-US" sz="2000"/>
                  </a:p>
                </p:txBody>
              </p:sp>
              <p:sp>
                <p:nvSpPr>
                  <p:cNvPr id="582194" name="Freeform 562"/>
                  <p:cNvSpPr>
                    <a:spLocks/>
                  </p:cNvSpPr>
                  <p:nvPr/>
                </p:nvSpPr>
                <p:spPr bwMode="auto">
                  <a:xfrm>
                    <a:off x="2598" y="2902"/>
                    <a:ext cx="402" cy="30"/>
                  </a:xfrm>
                  <a:custGeom>
                    <a:avLst/>
                    <a:gdLst/>
                    <a:ahLst/>
                    <a:cxnLst>
                      <a:cxn ang="0">
                        <a:pos x="402" y="30"/>
                      </a:cxn>
                      <a:cxn ang="0">
                        <a:pos x="0" y="12"/>
                      </a:cxn>
                      <a:cxn ang="0">
                        <a:pos x="0" y="0"/>
                      </a:cxn>
                      <a:cxn ang="0">
                        <a:pos x="402" y="20"/>
                      </a:cxn>
                      <a:cxn ang="0">
                        <a:pos x="402" y="30"/>
                      </a:cxn>
                    </a:cxnLst>
                    <a:rect l="0" t="0" r="r" b="b"/>
                    <a:pathLst>
                      <a:path w="402" h="30">
                        <a:moveTo>
                          <a:pt x="402" y="30"/>
                        </a:moveTo>
                        <a:lnTo>
                          <a:pt x="0" y="12"/>
                        </a:lnTo>
                        <a:lnTo>
                          <a:pt x="0" y="0"/>
                        </a:lnTo>
                        <a:lnTo>
                          <a:pt x="402" y="20"/>
                        </a:lnTo>
                        <a:lnTo>
                          <a:pt x="402" y="30"/>
                        </a:lnTo>
                        <a:close/>
                      </a:path>
                    </a:pathLst>
                  </a:custGeom>
                  <a:solidFill>
                    <a:srgbClr val="D4D4D4"/>
                  </a:solidFill>
                  <a:ln w="9525">
                    <a:noFill/>
                    <a:round/>
                    <a:headEnd/>
                    <a:tailEnd/>
                  </a:ln>
                </p:spPr>
                <p:txBody>
                  <a:bodyPr/>
                  <a:lstStyle/>
                  <a:p>
                    <a:endParaRPr lang="en-US" sz="2000"/>
                  </a:p>
                </p:txBody>
              </p:sp>
              <p:sp>
                <p:nvSpPr>
                  <p:cNvPr id="582195" name="Freeform 563"/>
                  <p:cNvSpPr>
                    <a:spLocks/>
                  </p:cNvSpPr>
                  <p:nvPr/>
                </p:nvSpPr>
                <p:spPr bwMode="auto">
                  <a:xfrm>
                    <a:off x="2598" y="2902"/>
                    <a:ext cx="402" cy="30"/>
                  </a:xfrm>
                  <a:custGeom>
                    <a:avLst/>
                    <a:gdLst/>
                    <a:ahLst/>
                    <a:cxnLst>
                      <a:cxn ang="0">
                        <a:pos x="402" y="30"/>
                      </a:cxn>
                      <a:cxn ang="0">
                        <a:pos x="0" y="12"/>
                      </a:cxn>
                      <a:cxn ang="0">
                        <a:pos x="0" y="0"/>
                      </a:cxn>
                      <a:cxn ang="0">
                        <a:pos x="402" y="20"/>
                      </a:cxn>
                      <a:cxn ang="0">
                        <a:pos x="402" y="30"/>
                      </a:cxn>
                    </a:cxnLst>
                    <a:rect l="0" t="0" r="r" b="b"/>
                    <a:pathLst>
                      <a:path w="402" h="30">
                        <a:moveTo>
                          <a:pt x="402" y="30"/>
                        </a:moveTo>
                        <a:lnTo>
                          <a:pt x="0" y="12"/>
                        </a:lnTo>
                        <a:lnTo>
                          <a:pt x="0" y="0"/>
                        </a:lnTo>
                        <a:lnTo>
                          <a:pt x="402" y="20"/>
                        </a:lnTo>
                        <a:lnTo>
                          <a:pt x="402" y="30"/>
                        </a:lnTo>
                        <a:close/>
                      </a:path>
                    </a:pathLst>
                  </a:custGeom>
                  <a:solidFill>
                    <a:srgbClr val="D4D4D4"/>
                  </a:solidFill>
                  <a:ln w="9525">
                    <a:noFill/>
                    <a:round/>
                    <a:headEnd/>
                    <a:tailEnd/>
                  </a:ln>
                </p:spPr>
                <p:txBody>
                  <a:bodyPr/>
                  <a:lstStyle/>
                  <a:p>
                    <a:endParaRPr lang="en-US" sz="2000"/>
                  </a:p>
                </p:txBody>
              </p:sp>
              <p:sp>
                <p:nvSpPr>
                  <p:cNvPr id="582196" name="Freeform 564"/>
                  <p:cNvSpPr>
                    <a:spLocks/>
                  </p:cNvSpPr>
                  <p:nvPr/>
                </p:nvSpPr>
                <p:spPr bwMode="auto">
                  <a:xfrm>
                    <a:off x="2598" y="2903"/>
                    <a:ext cx="402" cy="31"/>
                  </a:xfrm>
                  <a:custGeom>
                    <a:avLst/>
                    <a:gdLst/>
                    <a:ahLst/>
                    <a:cxnLst>
                      <a:cxn ang="0">
                        <a:pos x="402" y="31"/>
                      </a:cxn>
                      <a:cxn ang="0">
                        <a:pos x="0" y="11"/>
                      </a:cxn>
                      <a:cxn ang="0">
                        <a:pos x="0" y="0"/>
                      </a:cxn>
                      <a:cxn ang="0">
                        <a:pos x="402" y="19"/>
                      </a:cxn>
                      <a:cxn ang="0">
                        <a:pos x="402" y="31"/>
                      </a:cxn>
                    </a:cxnLst>
                    <a:rect l="0" t="0" r="r" b="b"/>
                    <a:pathLst>
                      <a:path w="402" h="31">
                        <a:moveTo>
                          <a:pt x="402" y="31"/>
                        </a:moveTo>
                        <a:lnTo>
                          <a:pt x="0" y="11"/>
                        </a:lnTo>
                        <a:lnTo>
                          <a:pt x="0" y="0"/>
                        </a:lnTo>
                        <a:lnTo>
                          <a:pt x="402" y="19"/>
                        </a:lnTo>
                        <a:lnTo>
                          <a:pt x="402" y="31"/>
                        </a:lnTo>
                        <a:close/>
                      </a:path>
                    </a:pathLst>
                  </a:custGeom>
                  <a:solidFill>
                    <a:srgbClr val="D4D4D4"/>
                  </a:solidFill>
                  <a:ln w="9525">
                    <a:noFill/>
                    <a:round/>
                    <a:headEnd/>
                    <a:tailEnd/>
                  </a:ln>
                </p:spPr>
                <p:txBody>
                  <a:bodyPr/>
                  <a:lstStyle/>
                  <a:p>
                    <a:endParaRPr lang="en-US" sz="2000"/>
                  </a:p>
                </p:txBody>
              </p:sp>
              <p:sp>
                <p:nvSpPr>
                  <p:cNvPr id="582197" name="Freeform 565"/>
                  <p:cNvSpPr>
                    <a:spLocks/>
                  </p:cNvSpPr>
                  <p:nvPr/>
                </p:nvSpPr>
                <p:spPr bwMode="auto">
                  <a:xfrm>
                    <a:off x="2598" y="2903"/>
                    <a:ext cx="402" cy="31"/>
                  </a:xfrm>
                  <a:custGeom>
                    <a:avLst/>
                    <a:gdLst/>
                    <a:ahLst/>
                    <a:cxnLst>
                      <a:cxn ang="0">
                        <a:pos x="402" y="31"/>
                      </a:cxn>
                      <a:cxn ang="0">
                        <a:pos x="0" y="12"/>
                      </a:cxn>
                      <a:cxn ang="0">
                        <a:pos x="0" y="0"/>
                      </a:cxn>
                      <a:cxn ang="0">
                        <a:pos x="402" y="20"/>
                      </a:cxn>
                      <a:cxn ang="0">
                        <a:pos x="402" y="31"/>
                      </a:cxn>
                    </a:cxnLst>
                    <a:rect l="0" t="0" r="r" b="b"/>
                    <a:pathLst>
                      <a:path w="402" h="31">
                        <a:moveTo>
                          <a:pt x="402" y="31"/>
                        </a:moveTo>
                        <a:lnTo>
                          <a:pt x="0" y="12"/>
                        </a:lnTo>
                        <a:lnTo>
                          <a:pt x="0" y="0"/>
                        </a:lnTo>
                        <a:lnTo>
                          <a:pt x="402" y="20"/>
                        </a:lnTo>
                        <a:lnTo>
                          <a:pt x="402" y="31"/>
                        </a:lnTo>
                        <a:close/>
                      </a:path>
                    </a:pathLst>
                  </a:custGeom>
                  <a:solidFill>
                    <a:srgbClr val="D4D4D4"/>
                  </a:solidFill>
                  <a:ln w="9525">
                    <a:noFill/>
                    <a:round/>
                    <a:headEnd/>
                    <a:tailEnd/>
                  </a:ln>
                </p:spPr>
                <p:txBody>
                  <a:bodyPr/>
                  <a:lstStyle/>
                  <a:p>
                    <a:endParaRPr lang="en-US" sz="2000"/>
                  </a:p>
                </p:txBody>
              </p:sp>
              <p:sp>
                <p:nvSpPr>
                  <p:cNvPr id="582198" name="Freeform 566"/>
                  <p:cNvSpPr>
                    <a:spLocks/>
                  </p:cNvSpPr>
                  <p:nvPr/>
                </p:nvSpPr>
                <p:spPr bwMode="auto">
                  <a:xfrm>
                    <a:off x="2598" y="2904"/>
                    <a:ext cx="402" cy="31"/>
                  </a:xfrm>
                  <a:custGeom>
                    <a:avLst/>
                    <a:gdLst/>
                    <a:ahLst/>
                    <a:cxnLst>
                      <a:cxn ang="0">
                        <a:pos x="402" y="31"/>
                      </a:cxn>
                      <a:cxn ang="0">
                        <a:pos x="0" y="12"/>
                      </a:cxn>
                      <a:cxn ang="0">
                        <a:pos x="0" y="0"/>
                      </a:cxn>
                      <a:cxn ang="0">
                        <a:pos x="402" y="19"/>
                      </a:cxn>
                      <a:cxn ang="0">
                        <a:pos x="402" y="31"/>
                      </a:cxn>
                    </a:cxnLst>
                    <a:rect l="0" t="0" r="r" b="b"/>
                    <a:pathLst>
                      <a:path w="402" h="31">
                        <a:moveTo>
                          <a:pt x="402" y="31"/>
                        </a:moveTo>
                        <a:lnTo>
                          <a:pt x="0" y="12"/>
                        </a:lnTo>
                        <a:lnTo>
                          <a:pt x="0" y="0"/>
                        </a:lnTo>
                        <a:lnTo>
                          <a:pt x="402" y="19"/>
                        </a:lnTo>
                        <a:lnTo>
                          <a:pt x="402" y="31"/>
                        </a:lnTo>
                        <a:close/>
                      </a:path>
                    </a:pathLst>
                  </a:custGeom>
                  <a:solidFill>
                    <a:srgbClr val="D4D4D4"/>
                  </a:solidFill>
                  <a:ln w="9525">
                    <a:noFill/>
                    <a:round/>
                    <a:headEnd/>
                    <a:tailEnd/>
                  </a:ln>
                </p:spPr>
                <p:txBody>
                  <a:bodyPr/>
                  <a:lstStyle/>
                  <a:p>
                    <a:endParaRPr lang="en-US" sz="2000"/>
                  </a:p>
                </p:txBody>
              </p:sp>
              <p:sp>
                <p:nvSpPr>
                  <p:cNvPr id="582199" name="Freeform 567"/>
                  <p:cNvSpPr>
                    <a:spLocks/>
                  </p:cNvSpPr>
                  <p:nvPr/>
                </p:nvSpPr>
                <p:spPr bwMode="auto">
                  <a:xfrm>
                    <a:off x="2598" y="2905"/>
                    <a:ext cx="402" cy="30"/>
                  </a:xfrm>
                  <a:custGeom>
                    <a:avLst/>
                    <a:gdLst/>
                    <a:ahLst/>
                    <a:cxnLst>
                      <a:cxn ang="0">
                        <a:pos x="402" y="30"/>
                      </a:cxn>
                      <a:cxn ang="0">
                        <a:pos x="0" y="11"/>
                      </a:cxn>
                      <a:cxn ang="0">
                        <a:pos x="0" y="0"/>
                      </a:cxn>
                      <a:cxn ang="0">
                        <a:pos x="402" y="19"/>
                      </a:cxn>
                      <a:cxn ang="0">
                        <a:pos x="402" y="30"/>
                      </a:cxn>
                    </a:cxnLst>
                    <a:rect l="0" t="0" r="r" b="b"/>
                    <a:pathLst>
                      <a:path w="402" h="30">
                        <a:moveTo>
                          <a:pt x="402" y="30"/>
                        </a:moveTo>
                        <a:lnTo>
                          <a:pt x="0" y="11"/>
                        </a:lnTo>
                        <a:lnTo>
                          <a:pt x="0" y="0"/>
                        </a:lnTo>
                        <a:lnTo>
                          <a:pt x="402" y="19"/>
                        </a:lnTo>
                        <a:lnTo>
                          <a:pt x="402" y="30"/>
                        </a:lnTo>
                        <a:close/>
                      </a:path>
                    </a:pathLst>
                  </a:custGeom>
                  <a:solidFill>
                    <a:srgbClr val="D4D4D4"/>
                  </a:solidFill>
                  <a:ln w="9525">
                    <a:noFill/>
                    <a:round/>
                    <a:headEnd/>
                    <a:tailEnd/>
                  </a:ln>
                </p:spPr>
                <p:txBody>
                  <a:bodyPr/>
                  <a:lstStyle/>
                  <a:p>
                    <a:endParaRPr lang="en-US" sz="2000"/>
                  </a:p>
                </p:txBody>
              </p:sp>
              <p:sp>
                <p:nvSpPr>
                  <p:cNvPr id="582200" name="Freeform 568"/>
                  <p:cNvSpPr>
                    <a:spLocks/>
                  </p:cNvSpPr>
                  <p:nvPr/>
                </p:nvSpPr>
                <p:spPr bwMode="auto">
                  <a:xfrm>
                    <a:off x="2598" y="2905"/>
                    <a:ext cx="402" cy="30"/>
                  </a:xfrm>
                  <a:custGeom>
                    <a:avLst/>
                    <a:gdLst/>
                    <a:ahLst/>
                    <a:cxnLst>
                      <a:cxn ang="0">
                        <a:pos x="402" y="30"/>
                      </a:cxn>
                      <a:cxn ang="0">
                        <a:pos x="0" y="12"/>
                      </a:cxn>
                      <a:cxn ang="0">
                        <a:pos x="0" y="0"/>
                      </a:cxn>
                      <a:cxn ang="0">
                        <a:pos x="402" y="19"/>
                      </a:cxn>
                      <a:cxn ang="0">
                        <a:pos x="402" y="30"/>
                      </a:cxn>
                    </a:cxnLst>
                    <a:rect l="0" t="0" r="r" b="b"/>
                    <a:pathLst>
                      <a:path w="402" h="30">
                        <a:moveTo>
                          <a:pt x="402" y="30"/>
                        </a:moveTo>
                        <a:lnTo>
                          <a:pt x="0" y="12"/>
                        </a:lnTo>
                        <a:lnTo>
                          <a:pt x="0" y="0"/>
                        </a:lnTo>
                        <a:lnTo>
                          <a:pt x="402" y="19"/>
                        </a:lnTo>
                        <a:lnTo>
                          <a:pt x="402" y="30"/>
                        </a:lnTo>
                        <a:close/>
                      </a:path>
                    </a:pathLst>
                  </a:custGeom>
                  <a:solidFill>
                    <a:srgbClr val="D4D4D4"/>
                  </a:solidFill>
                  <a:ln w="9525">
                    <a:noFill/>
                    <a:round/>
                    <a:headEnd/>
                    <a:tailEnd/>
                  </a:ln>
                </p:spPr>
                <p:txBody>
                  <a:bodyPr/>
                  <a:lstStyle/>
                  <a:p>
                    <a:endParaRPr lang="en-US" sz="2000"/>
                  </a:p>
                </p:txBody>
              </p:sp>
              <p:sp>
                <p:nvSpPr>
                  <p:cNvPr id="582201" name="Freeform 569"/>
                  <p:cNvSpPr>
                    <a:spLocks/>
                  </p:cNvSpPr>
                  <p:nvPr/>
                </p:nvSpPr>
                <p:spPr bwMode="auto">
                  <a:xfrm>
                    <a:off x="2598" y="2906"/>
                    <a:ext cx="402" cy="29"/>
                  </a:xfrm>
                  <a:custGeom>
                    <a:avLst/>
                    <a:gdLst/>
                    <a:ahLst/>
                    <a:cxnLst>
                      <a:cxn ang="0">
                        <a:pos x="402" y="29"/>
                      </a:cxn>
                      <a:cxn ang="0">
                        <a:pos x="0" y="11"/>
                      </a:cxn>
                      <a:cxn ang="0">
                        <a:pos x="0" y="0"/>
                      </a:cxn>
                      <a:cxn ang="0">
                        <a:pos x="402" y="19"/>
                      </a:cxn>
                      <a:cxn ang="0">
                        <a:pos x="402" y="29"/>
                      </a:cxn>
                    </a:cxnLst>
                    <a:rect l="0" t="0" r="r" b="b"/>
                    <a:pathLst>
                      <a:path w="402" h="29">
                        <a:moveTo>
                          <a:pt x="402" y="29"/>
                        </a:moveTo>
                        <a:lnTo>
                          <a:pt x="0" y="11"/>
                        </a:lnTo>
                        <a:lnTo>
                          <a:pt x="0" y="0"/>
                        </a:lnTo>
                        <a:lnTo>
                          <a:pt x="402" y="19"/>
                        </a:lnTo>
                        <a:lnTo>
                          <a:pt x="402" y="29"/>
                        </a:lnTo>
                        <a:close/>
                      </a:path>
                    </a:pathLst>
                  </a:custGeom>
                  <a:solidFill>
                    <a:srgbClr val="EEEEEE"/>
                  </a:solidFill>
                  <a:ln w="9525">
                    <a:noFill/>
                    <a:round/>
                    <a:headEnd/>
                    <a:tailEnd/>
                  </a:ln>
                </p:spPr>
                <p:txBody>
                  <a:bodyPr/>
                  <a:lstStyle/>
                  <a:p>
                    <a:endParaRPr lang="en-US" sz="2000"/>
                  </a:p>
                </p:txBody>
              </p:sp>
              <p:sp>
                <p:nvSpPr>
                  <p:cNvPr id="582202" name="Freeform 570"/>
                  <p:cNvSpPr>
                    <a:spLocks/>
                  </p:cNvSpPr>
                  <p:nvPr/>
                </p:nvSpPr>
                <p:spPr bwMode="auto">
                  <a:xfrm>
                    <a:off x="2598" y="2907"/>
                    <a:ext cx="402" cy="29"/>
                  </a:xfrm>
                  <a:custGeom>
                    <a:avLst/>
                    <a:gdLst/>
                    <a:ahLst/>
                    <a:cxnLst>
                      <a:cxn ang="0">
                        <a:pos x="402" y="29"/>
                      </a:cxn>
                      <a:cxn ang="0">
                        <a:pos x="0" y="10"/>
                      </a:cxn>
                      <a:cxn ang="0">
                        <a:pos x="0" y="0"/>
                      </a:cxn>
                      <a:cxn ang="0">
                        <a:pos x="402" y="19"/>
                      </a:cxn>
                      <a:cxn ang="0">
                        <a:pos x="402" y="29"/>
                      </a:cxn>
                    </a:cxnLst>
                    <a:rect l="0" t="0" r="r" b="b"/>
                    <a:pathLst>
                      <a:path w="402" h="29">
                        <a:moveTo>
                          <a:pt x="402" y="29"/>
                        </a:moveTo>
                        <a:lnTo>
                          <a:pt x="0" y="10"/>
                        </a:lnTo>
                        <a:lnTo>
                          <a:pt x="0" y="0"/>
                        </a:lnTo>
                        <a:lnTo>
                          <a:pt x="402" y="19"/>
                        </a:lnTo>
                        <a:lnTo>
                          <a:pt x="402" y="29"/>
                        </a:lnTo>
                        <a:close/>
                      </a:path>
                    </a:pathLst>
                  </a:custGeom>
                  <a:solidFill>
                    <a:srgbClr val="EEEEEE"/>
                  </a:solidFill>
                  <a:ln w="9525">
                    <a:noFill/>
                    <a:round/>
                    <a:headEnd/>
                    <a:tailEnd/>
                  </a:ln>
                </p:spPr>
                <p:txBody>
                  <a:bodyPr/>
                  <a:lstStyle/>
                  <a:p>
                    <a:endParaRPr lang="en-US" sz="2000"/>
                  </a:p>
                </p:txBody>
              </p:sp>
              <p:sp>
                <p:nvSpPr>
                  <p:cNvPr id="582203" name="Freeform 571"/>
                  <p:cNvSpPr>
                    <a:spLocks/>
                  </p:cNvSpPr>
                  <p:nvPr/>
                </p:nvSpPr>
                <p:spPr bwMode="auto">
                  <a:xfrm>
                    <a:off x="2598" y="2908"/>
                    <a:ext cx="402" cy="28"/>
                  </a:xfrm>
                  <a:custGeom>
                    <a:avLst/>
                    <a:gdLst/>
                    <a:ahLst/>
                    <a:cxnLst>
                      <a:cxn ang="0">
                        <a:pos x="402" y="28"/>
                      </a:cxn>
                      <a:cxn ang="0">
                        <a:pos x="0" y="10"/>
                      </a:cxn>
                      <a:cxn ang="0">
                        <a:pos x="0" y="0"/>
                      </a:cxn>
                      <a:cxn ang="0">
                        <a:pos x="402" y="19"/>
                      </a:cxn>
                      <a:cxn ang="0">
                        <a:pos x="402" y="28"/>
                      </a:cxn>
                    </a:cxnLst>
                    <a:rect l="0" t="0" r="r" b="b"/>
                    <a:pathLst>
                      <a:path w="402" h="28">
                        <a:moveTo>
                          <a:pt x="402" y="28"/>
                        </a:moveTo>
                        <a:lnTo>
                          <a:pt x="0" y="10"/>
                        </a:lnTo>
                        <a:lnTo>
                          <a:pt x="0" y="0"/>
                        </a:lnTo>
                        <a:lnTo>
                          <a:pt x="402" y="19"/>
                        </a:lnTo>
                        <a:lnTo>
                          <a:pt x="402" y="28"/>
                        </a:lnTo>
                        <a:close/>
                      </a:path>
                    </a:pathLst>
                  </a:custGeom>
                  <a:solidFill>
                    <a:srgbClr val="EEEEEE"/>
                  </a:solidFill>
                  <a:ln w="9525">
                    <a:noFill/>
                    <a:round/>
                    <a:headEnd/>
                    <a:tailEnd/>
                  </a:ln>
                </p:spPr>
                <p:txBody>
                  <a:bodyPr/>
                  <a:lstStyle/>
                  <a:p>
                    <a:endParaRPr lang="en-US" sz="2000"/>
                  </a:p>
                </p:txBody>
              </p:sp>
              <p:sp>
                <p:nvSpPr>
                  <p:cNvPr id="582204" name="Freeform 572"/>
                  <p:cNvSpPr>
                    <a:spLocks/>
                  </p:cNvSpPr>
                  <p:nvPr/>
                </p:nvSpPr>
                <p:spPr bwMode="auto">
                  <a:xfrm>
                    <a:off x="2598" y="2908"/>
                    <a:ext cx="402" cy="29"/>
                  </a:xfrm>
                  <a:custGeom>
                    <a:avLst/>
                    <a:gdLst/>
                    <a:ahLst/>
                    <a:cxnLst>
                      <a:cxn ang="0">
                        <a:pos x="402" y="29"/>
                      </a:cxn>
                      <a:cxn ang="0">
                        <a:pos x="0" y="11"/>
                      </a:cxn>
                      <a:cxn ang="0">
                        <a:pos x="0" y="0"/>
                      </a:cxn>
                      <a:cxn ang="0">
                        <a:pos x="402" y="19"/>
                      </a:cxn>
                      <a:cxn ang="0">
                        <a:pos x="402" y="29"/>
                      </a:cxn>
                    </a:cxnLst>
                    <a:rect l="0" t="0" r="r" b="b"/>
                    <a:pathLst>
                      <a:path w="402" h="29">
                        <a:moveTo>
                          <a:pt x="402" y="29"/>
                        </a:moveTo>
                        <a:lnTo>
                          <a:pt x="0" y="11"/>
                        </a:lnTo>
                        <a:lnTo>
                          <a:pt x="0" y="0"/>
                        </a:lnTo>
                        <a:lnTo>
                          <a:pt x="402" y="19"/>
                        </a:lnTo>
                        <a:lnTo>
                          <a:pt x="402" y="29"/>
                        </a:lnTo>
                        <a:close/>
                      </a:path>
                    </a:pathLst>
                  </a:custGeom>
                  <a:solidFill>
                    <a:srgbClr val="EEEEEE"/>
                  </a:solidFill>
                  <a:ln w="9525">
                    <a:noFill/>
                    <a:round/>
                    <a:headEnd/>
                    <a:tailEnd/>
                  </a:ln>
                </p:spPr>
                <p:txBody>
                  <a:bodyPr/>
                  <a:lstStyle/>
                  <a:p>
                    <a:endParaRPr lang="en-US" sz="2000"/>
                  </a:p>
                </p:txBody>
              </p:sp>
              <p:sp>
                <p:nvSpPr>
                  <p:cNvPr id="582205" name="Freeform 573"/>
                  <p:cNvSpPr>
                    <a:spLocks/>
                  </p:cNvSpPr>
                  <p:nvPr/>
                </p:nvSpPr>
                <p:spPr bwMode="auto">
                  <a:xfrm>
                    <a:off x="2598" y="2908"/>
                    <a:ext cx="402" cy="29"/>
                  </a:xfrm>
                  <a:custGeom>
                    <a:avLst/>
                    <a:gdLst/>
                    <a:ahLst/>
                    <a:cxnLst>
                      <a:cxn ang="0">
                        <a:pos x="402" y="29"/>
                      </a:cxn>
                      <a:cxn ang="0">
                        <a:pos x="0" y="11"/>
                      </a:cxn>
                      <a:cxn ang="0">
                        <a:pos x="0" y="0"/>
                      </a:cxn>
                      <a:cxn ang="0">
                        <a:pos x="402" y="20"/>
                      </a:cxn>
                      <a:cxn ang="0">
                        <a:pos x="402" y="29"/>
                      </a:cxn>
                    </a:cxnLst>
                    <a:rect l="0" t="0" r="r" b="b"/>
                    <a:pathLst>
                      <a:path w="402" h="29">
                        <a:moveTo>
                          <a:pt x="402" y="29"/>
                        </a:moveTo>
                        <a:lnTo>
                          <a:pt x="0" y="11"/>
                        </a:lnTo>
                        <a:lnTo>
                          <a:pt x="0" y="0"/>
                        </a:lnTo>
                        <a:lnTo>
                          <a:pt x="402" y="20"/>
                        </a:lnTo>
                        <a:lnTo>
                          <a:pt x="402" y="29"/>
                        </a:lnTo>
                        <a:close/>
                      </a:path>
                    </a:pathLst>
                  </a:custGeom>
                  <a:solidFill>
                    <a:srgbClr val="EEEEEE"/>
                  </a:solidFill>
                  <a:ln w="9525">
                    <a:noFill/>
                    <a:round/>
                    <a:headEnd/>
                    <a:tailEnd/>
                  </a:ln>
                </p:spPr>
                <p:txBody>
                  <a:bodyPr/>
                  <a:lstStyle/>
                  <a:p>
                    <a:endParaRPr lang="en-US" sz="2000"/>
                  </a:p>
                </p:txBody>
              </p:sp>
              <p:sp>
                <p:nvSpPr>
                  <p:cNvPr id="582206" name="Freeform 574"/>
                  <p:cNvSpPr>
                    <a:spLocks/>
                  </p:cNvSpPr>
                  <p:nvPr/>
                </p:nvSpPr>
                <p:spPr bwMode="auto">
                  <a:xfrm>
                    <a:off x="2598" y="2909"/>
                    <a:ext cx="402" cy="29"/>
                  </a:xfrm>
                  <a:custGeom>
                    <a:avLst/>
                    <a:gdLst/>
                    <a:ahLst/>
                    <a:cxnLst>
                      <a:cxn ang="0">
                        <a:pos x="402" y="29"/>
                      </a:cxn>
                      <a:cxn ang="0">
                        <a:pos x="0" y="10"/>
                      </a:cxn>
                      <a:cxn ang="0">
                        <a:pos x="0" y="0"/>
                      </a:cxn>
                      <a:cxn ang="0">
                        <a:pos x="402" y="19"/>
                      </a:cxn>
                      <a:cxn ang="0">
                        <a:pos x="402" y="29"/>
                      </a:cxn>
                    </a:cxnLst>
                    <a:rect l="0" t="0" r="r" b="b"/>
                    <a:pathLst>
                      <a:path w="402" h="29">
                        <a:moveTo>
                          <a:pt x="402" y="29"/>
                        </a:moveTo>
                        <a:lnTo>
                          <a:pt x="0" y="10"/>
                        </a:lnTo>
                        <a:lnTo>
                          <a:pt x="0" y="0"/>
                        </a:lnTo>
                        <a:lnTo>
                          <a:pt x="402" y="19"/>
                        </a:lnTo>
                        <a:lnTo>
                          <a:pt x="402" y="29"/>
                        </a:lnTo>
                        <a:close/>
                      </a:path>
                    </a:pathLst>
                  </a:custGeom>
                  <a:solidFill>
                    <a:srgbClr val="EEEEEE"/>
                  </a:solidFill>
                  <a:ln w="9525">
                    <a:noFill/>
                    <a:round/>
                    <a:headEnd/>
                    <a:tailEnd/>
                  </a:ln>
                </p:spPr>
                <p:txBody>
                  <a:bodyPr/>
                  <a:lstStyle/>
                  <a:p>
                    <a:endParaRPr lang="en-US" sz="2000"/>
                  </a:p>
                </p:txBody>
              </p:sp>
              <p:sp>
                <p:nvSpPr>
                  <p:cNvPr id="582207" name="Freeform 575"/>
                  <p:cNvSpPr>
                    <a:spLocks/>
                  </p:cNvSpPr>
                  <p:nvPr/>
                </p:nvSpPr>
                <p:spPr bwMode="auto">
                  <a:xfrm>
                    <a:off x="2598" y="2910"/>
                    <a:ext cx="402" cy="28"/>
                  </a:xfrm>
                  <a:custGeom>
                    <a:avLst/>
                    <a:gdLst/>
                    <a:ahLst/>
                    <a:cxnLst>
                      <a:cxn ang="0">
                        <a:pos x="402" y="28"/>
                      </a:cxn>
                      <a:cxn ang="0">
                        <a:pos x="0" y="10"/>
                      </a:cxn>
                      <a:cxn ang="0">
                        <a:pos x="0" y="0"/>
                      </a:cxn>
                      <a:cxn ang="0">
                        <a:pos x="402" y="19"/>
                      </a:cxn>
                      <a:cxn ang="0">
                        <a:pos x="402" y="28"/>
                      </a:cxn>
                    </a:cxnLst>
                    <a:rect l="0" t="0" r="r" b="b"/>
                    <a:pathLst>
                      <a:path w="402" h="28">
                        <a:moveTo>
                          <a:pt x="402" y="28"/>
                        </a:moveTo>
                        <a:lnTo>
                          <a:pt x="0" y="10"/>
                        </a:lnTo>
                        <a:lnTo>
                          <a:pt x="0" y="0"/>
                        </a:lnTo>
                        <a:lnTo>
                          <a:pt x="402" y="19"/>
                        </a:lnTo>
                        <a:lnTo>
                          <a:pt x="402" y="28"/>
                        </a:lnTo>
                        <a:close/>
                      </a:path>
                    </a:pathLst>
                  </a:custGeom>
                  <a:solidFill>
                    <a:srgbClr val="EEEEEE"/>
                  </a:solidFill>
                  <a:ln w="9525">
                    <a:noFill/>
                    <a:round/>
                    <a:headEnd/>
                    <a:tailEnd/>
                  </a:ln>
                </p:spPr>
                <p:txBody>
                  <a:bodyPr/>
                  <a:lstStyle/>
                  <a:p>
                    <a:endParaRPr lang="en-US" sz="2000"/>
                  </a:p>
                </p:txBody>
              </p:sp>
              <p:sp>
                <p:nvSpPr>
                  <p:cNvPr id="582208" name="Freeform 576"/>
                  <p:cNvSpPr>
                    <a:spLocks/>
                  </p:cNvSpPr>
                  <p:nvPr/>
                </p:nvSpPr>
                <p:spPr bwMode="auto">
                  <a:xfrm>
                    <a:off x="2598" y="2911"/>
                    <a:ext cx="402" cy="27"/>
                  </a:xfrm>
                  <a:custGeom>
                    <a:avLst/>
                    <a:gdLst/>
                    <a:ahLst/>
                    <a:cxnLst>
                      <a:cxn ang="0">
                        <a:pos x="402" y="27"/>
                      </a:cxn>
                      <a:cxn ang="0">
                        <a:pos x="0" y="10"/>
                      </a:cxn>
                      <a:cxn ang="0">
                        <a:pos x="0" y="0"/>
                      </a:cxn>
                      <a:cxn ang="0">
                        <a:pos x="402" y="18"/>
                      </a:cxn>
                      <a:cxn ang="0">
                        <a:pos x="402" y="27"/>
                      </a:cxn>
                    </a:cxnLst>
                    <a:rect l="0" t="0" r="r" b="b"/>
                    <a:pathLst>
                      <a:path w="402" h="27">
                        <a:moveTo>
                          <a:pt x="402" y="27"/>
                        </a:moveTo>
                        <a:lnTo>
                          <a:pt x="0" y="10"/>
                        </a:lnTo>
                        <a:lnTo>
                          <a:pt x="0" y="0"/>
                        </a:lnTo>
                        <a:lnTo>
                          <a:pt x="402" y="18"/>
                        </a:lnTo>
                        <a:lnTo>
                          <a:pt x="402" y="27"/>
                        </a:lnTo>
                        <a:close/>
                      </a:path>
                    </a:pathLst>
                  </a:custGeom>
                  <a:solidFill>
                    <a:srgbClr val="EEEEEE"/>
                  </a:solidFill>
                  <a:ln w="9525">
                    <a:noFill/>
                    <a:round/>
                    <a:headEnd/>
                    <a:tailEnd/>
                  </a:ln>
                </p:spPr>
                <p:txBody>
                  <a:bodyPr/>
                  <a:lstStyle/>
                  <a:p>
                    <a:endParaRPr lang="en-US" sz="2000"/>
                  </a:p>
                </p:txBody>
              </p:sp>
              <p:sp>
                <p:nvSpPr>
                  <p:cNvPr id="582209" name="Freeform 577"/>
                  <p:cNvSpPr>
                    <a:spLocks/>
                  </p:cNvSpPr>
                  <p:nvPr/>
                </p:nvSpPr>
                <p:spPr bwMode="auto">
                  <a:xfrm>
                    <a:off x="2598" y="2911"/>
                    <a:ext cx="402" cy="28"/>
                  </a:xfrm>
                  <a:custGeom>
                    <a:avLst/>
                    <a:gdLst/>
                    <a:ahLst/>
                    <a:cxnLst>
                      <a:cxn ang="0">
                        <a:pos x="402" y="28"/>
                      </a:cxn>
                      <a:cxn ang="0">
                        <a:pos x="0" y="11"/>
                      </a:cxn>
                      <a:cxn ang="0">
                        <a:pos x="0" y="0"/>
                      </a:cxn>
                      <a:cxn ang="0">
                        <a:pos x="402" y="18"/>
                      </a:cxn>
                      <a:cxn ang="0">
                        <a:pos x="402" y="28"/>
                      </a:cxn>
                    </a:cxnLst>
                    <a:rect l="0" t="0" r="r" b="b"/>
                    <a:pathLst>
                      <a:path w="402" h="28">
                        <a:moveTo>
                          <a:pt x="402" y="28"/>
                        </a:moveTo>
                        <a:lnTo>
                          <a:pt x="0" y="11"/>
                        </a:lnTo>
                        <a:lnTo>
                          <a:pt x="0" y="0"/>
                        </a:lnTo>
                        <a:lnTo>
                          <a:pt x="402" y="18"/>
                        </a:lnTo>
                        <a:lnTo>
                          <a:pt x="402" y="28"/>
                        </a:lnTo>
                        <a:close/>
                      </a:path>
                    </a:pathLst>
                  </a:custGeom>
                  <a:solidFill>
                    <a:srgbClr val="EEEEEE"/>
                  </a:solidFill>
                  <a:ln w="9525">
                    <a:noFill/>
                    <a:round/>
                    <a:headEnd/>
                    <a:tailEnd/>
                  </a:ln>
                </p:spPr>
                <p:txBody>
                  <a:bodyPr/>
                  <a:lstStyle/>
                  <a:p>
                    <a:endParaRPr lang="en-US" sz="2000"/>
                  </a:p>
                </p:txBody>
              </p:sp>
              <p:sp>
                <p:nvSpPr>
                  <p:cNvPr id="582210" name="Freeform 578"/>
                  <p:cNvSpPr>
                    <a:spLocks/>
                  </p:cNvSpPr>
                  <p:nvPr/>
                </p:nvSpPr>
                <p:spPr bwMode="auto">
                  <a:xfrm>
                    <a:off x="2598" y="2912"/>
                    <a:ext cx="402" cy="27"/>
                  </a:xfrm>
                  <a:custGeom>
                    <a:avLst/>
                    <a:gdLst/>
                    <a:ahLst/>
                    <a:cxnLst>
                      <a:cxn ang="0">
                        <a:pos x="402" y="27"/>
                      </a:cxn>
                      <a:cxn ang="0">
                        <a:pos x="0" y="10"/>
                      </a:cxn>
                      <a:cxn ang="0">
                        <a:pos x="0" y="0"/>
                      </a:cxn>
                      <a:cxn ang="0">
                        <a:pos x="402" y="17"/>
                      </a:cxn>
                      <a:cxn ang="0">
                        <a:pos x="402" y="27"/>
                      </a:cxn>
                    </a:cxnLst>
                    <a:rect l="0" t="0" r="r" b="b"/>
                    <a:pathLst>
                      <a:path w="402" h="27">
                        <a:moveTo>
                          <a:pt x="402" y="27"/>
                        </a:moveTo>
                        <a:lnTo>
                          <a:pt x="0" y="10"/>
                        </a:lnTo>
                        <a:lnTo>
                          <a:pt x="0" y="0"/>
                        </a:lnTo>
                        <a:lnTo>
                          <a:pt x="402" y="17"/>
                        </a:lnTo>
                        <a:lnTo>
                          <a:pt x="402" y="27"/>
                        </a:lnTo>
                        <a:close/>
                      </a:path>
                    </a:pathLst>
                  </a:custGeom>
                  <a:solidFill>
                    <a:srgbClr val="EEEEEE"/>
                  </a:solidFill>
                  <a:ln w="9525">
                    <a:noFill/>
                    <a:round/>
                    <a:headEnd/>
                    <a:tailEnd/>
                  </a:ln>
                </p:spPr>
                <p:txBody>
                  <a:bodyPr/>
                  <a:lstStyle/>
                  <a:p>
                    <a:endParaRPr lang="en-US" sz="2000"/>
                  </a:p>
                </p:txBody>
              </p:sp>
              <p:sp>
                <p:nvSpPr>
                  <p:cNvPr id="582211" name="Freeform 579"/>
                  <p:cNvSpPr>
                    <a:spLocks/>
                  </p:cNvSpPr>
                  <p:nvPr/>
                </p:nvSpPr>
                <p:spPr bwMode="auto">
                  <a:xfrm>
                    <a:off x="2598" y="2912"/>
                    <a:ext cx="402" cy="27"/>
                  </a:xfrm>
                  <a:custGeom>
                    <a:avLst/>
                    <a:gdLst/>
                    <a:ahLst/>
                    <a:cxnLst>
                      <a:cxn ang="0">
                        <a:pos x="402" y="27"/>
                      </a:cxn>
                      <a:cxn ang="0">
                        <a:pos x="0" y="10"/>
                      </a:cxn>
                      <a:cxn ang="0">
                        <a:pos x="0" y="0"/>
                      </a:cxn>
                      <a:cxn ang="0">
                        <a:pos x="402" y="18"/>
                      </a:cxn>
                      <a:cxn ang="0">
                        <a:pos x="402" y="27"/>
                      </a:cxn>
                    </a:cxnLst>
                    <a:rect l="0" t="0" r="r" b="b"/>
                    <a:pathLst>
                      <a:path w="402" h="27">
                        <a:moveTo>
                          <a:pt x="402" y="27"/>
                        </a:moveTo>
                        <a:lnTo>
                          <a:pt x="0" y="10"/>
                        </a:lnTo>
                        <a:lnTo>
                          <a:pt x="0" y="0"/>
                        </a:lnTo>
                        <a:lnTo>
                          <a:pt x="402" y="18"/>
                        </a:lnTo>
                        <a:lnTo>
                          <a:pt x="402" y="27"/>
                        </a:lnTo>
                        <a:close/>
                      </a:path>
                    </a:pathLst>
                  </a:custGeom>
                  <a:solidFill>
                    <a:srgbClr val="EEEEEE"/>
                  </a:solidFill>
                  <a:ln w="9525">
                    <a:noFill/>
                    <a:round/>
                    <a:headEnd/>
                    <a:tailEnd/>
                  </a:ln>
                </p:spPr>
                <p:txBody>
                  <a:bodyPr/>
                  <a:lstStyle/>
                  <a:p>
                    <a:endParaRPr lang="en-US" sz="2000"/>
                  </a:p>
                </p:txBody>
              </p:sp>
              <p:sp>
                <p:nvSpPr>
                  <p:cNvPr id="582212" name="Freeform 580"/>
                  <p:cNvSpPr>
                    <a:spLocks/>
                  </p:cNvSpPr>
                  <p:nvPr/>
                </p:nvSpPr>
                <p:spPr bwMode="auto">
                  <a:xfrm>
                    <a:off x="2598" y="2914"/>
                    <a:ext cx="402" cy="26"/>
                  </a:xfrm>
                  <a:custGeom>
                    <a:avLst/>
                    <a:gdLst/>
                    <a:ahLst/>
                    <a:cxnLst>
                      <a:cxn ang="0">
                        <a:pos x="402" y="26"/>
                      </a:cxn>
                      <a:cxn ang="0">
                        <a:pos x="0" y="9"/>
                      </a:cxn>
                      <a:cxn ang="0">
                        <a:pos x="0" y="0"/>
                      </a:cxn>
                      <a:cxn ang="0">
                        <a:pos x="402" y="16"/>
                      </a:cxn>
                      <a:cxn ang="0">
                        <a:pos x="402" y="26"/>
                      </a:cxn>
                    </a:cxnLst>
                    <a:rect l="0" t="0" r="r" b="b"/>
                    <a:pathLst>
                      <a:path w="402" h="26">
                        <a:moveTo>
                          <a:pt x="402" y="26"/>
                        </a:moveTo>
                        <a:lnTo>
                          <a:pt x="0" y="9"/>
                        </a:lnTo>
                        <a:lnTo>
                          <a:pt x="0" y="0"/>
                        </a:lnTo>
                        <a:lnTo>
                          <a:pt x="402" y="16"/>
                        </a:lnTo>
                        <a:lnTo>
                          <a:pt x="402" y="26"/>
                        </a:lnTo>
                        <a:close/>
                      </a:path>
                    </a:pathLst>
                  </a:custGeom>
                  <a:solidFill>
                    <a:srgbClr val="FFFFFF"/>
                  </a:solidFill>
                  <a:ln w="9525">
                    <a:noFill/>
                    <a:round/>
                    <a:headEnd/>
                    <a:tailEnd/>
                  </a:ln>
                </p:spPr>
                <p:txBody>
                  <a:bodyPr/>
                  <a:lstStyle/>
                  <a:p>
                    <a:endParaRPr lang="en-US" sz="2000"/>
                  </a:p>
                </p:txBody>
              </p:sp>
              <p:sp>
                <p:nvSpPr>
                  <p:cNvPr id="582213" name="Freeform 581"/>
                  <p:cNvSpPr>
                    <a:spLocks/>
                  </p:cNvSpPr>
                  <p:nvPr/>
                </p:nvSpPr>
                <p:spPr bwMode="auto">
                  <a:xfrm>
                    <a:off x="2598" y="2914"/>
                    <a:ext cx="402" cy="27"/>
                  </a:xfrm>
                  <a:custGeom>
                    <a:avLst/>
                    <a:gdLst/>
                    <a:ahLst/>
                    <a:cxnLst>
                      <a:cxn ang="0">
                        <a:pos x="402" y="27"/>
                      </a:cxn>
                      <a:cxn ang="0">
                        <a:pos x="0" y="9"/>
                      </a:cxn>
                      <a:cxn ang="0">
                        <a:pos x="0" y="0"/>
                      </a:cxn>
                      <a:cxn ang="0">
                        <a:pos x="402" y="17"/>
                      </a:cxn>
                      <a:cxn ang="0">
                        <a:pos x="402" y="27"/>
                      </a:cxn>
                    </a:cxnLst>
                    <a:rect l="0" t="0" r="r" b="b"/>
                    <a:pathLst>
                      <a:path w="402" h="27">
                        <a:moveTo>
                          <a:pt x="402" y="27"/>
                        </a:moveTo>
                        <a:lnTo>
                          <a:pt x="0" y="9"/>
                        </a:lnTo>
                        <a:lnTo>
                          <a:pt x="0" y="0"/>
                        </a:lnTo>
                        <a:lnTo>
                          <a:pt x="402" y="17"/>
                        </a:lnTo>
                        <a:lnTo>
                          <a:pt x="402" y="27"/>
                        </a:lnTo>
                        <a:close/>
                      </a:path>
                    </a:pathLst>
                  </a:custGeom>
                  <a:solidFill>
                    <a:srgbClr val="FFFFFF"/>
                  </a:solidFill>
                  <a:ln w="9525">
                    <a:noFill/>
                    <a:round/>
                    <a:headEnd/>
                    <a:tailEnd/>
                  </a:ln>
                </p:spPr>
                <p:txBody>
                  <a:bodyPr/>
                  <a:lstStyle/>
                  <a:p>
                    <a:endParaRPr lang="en-US" sz="2000"/>
                  </a:p>
                </p:txBody>
              </p:sp>
              <p:sp>
                <p:nvSpPr>
                  <p:cNvPr id="582214" name="Freeform 582"/>
                  <p:cNvSpPr>
                    <a:spLocks/>
                  </p:cNvSpPr>
                  <p:nvPr/>
                </p:nvSpPr>
                <p:spPr bwMode="auto">
                  <a:xfrm>
                    <a:off x="2598" y="2915"/>
                    <a:ext cx="402" cy="26"/>
                  </a:xfrm>
                  <a:custGeom>
                    <a:avLst/>
                    <a:gdLst/>
                    <a:ahLst/>
                    <a:cxnLst>
                      <a:cxn ang="0">
                        <a:pos x="402" y="26"/>
                      </a:cxn>
                      <a:cxn ang="0">
                        <a:pos x="0" y="9"/>
                      </a:cxn>
                      <a:cxn ang="0">
                        <a:pos x="0" y="0"/>
                      </a:cxn>
                      <a:cxn ang="0">
                        <a:pos x="402" y="17"/>
                      </a:cxn>
                      <a:cxn ang="0">
                        <a:pos x="402" y="26"/>
                      </a:cxn>
                    </a:cxnLst>
                    <a:rect l="0" t="0" r="r" b="b"/>
                    <a:pathLst>
                      <a:path w="402" h="26">
                        <a:moveTo>
                          <a:pt x="402" y="26"/>
                        </a:moveTo>
                        <a:lnTo>
                          <a:pt x="0" y="9"/>
                        </a:lnTo>
                        <a:lnTo>
                          <a:pt x="0" y="0"/>
                        </a:lnTo>
                        <a:lnTo>
                          <a:pt x="402" y="17"/>
                        </a:lnTo>
                        <a:lnTo>
                          <a:pt x="402" y="26"/>
                        </a:lnTo>
                        <a:close/>
                      </a:path>
                    </a:pathLst>
                  </a:custGeom>
                  <a:solidFill>
                    <a:srgbClr val="FFFFFF"/>
                  </a:solidFill>
                  <a:ln w="9525">
                    <a:noFill/>
                    <a:round/>
                    <a:headEnd/>
                    <a:tailEnd/>
                  </a:ln>
                </p:spPr>
                <p:txBody>
                  <a:bodyPr/>
                  <a:lstStyle/>
                  <a:p>
                    <a:endParaRPr lang="en-US" sz="2000"/>
                  </a:p>
                </p:txBody>
              </p:sp>
              <p:sp>
                <p:nvSpPr>
                  <p:cNvPr id="582215" name="Freeform 583"/>
                  <p:cNvSpPr>
                    <a:spLocks/>
                  </p:cNvSpPr>
                  <p:nvPr/>
                </p:nvSpPr>
                <p:spPr bwMode="auto">
                  <a:xfrm>
                    <a:off x="2598" y="2915"/>
                    <a:ext cx="402" cy="27"/>
                  </a:xfrm>
                  <a:custGeom>
                    <a:avLst/>
                    <a:gdLst/>
                    <a:ahLst/>
                    <a:cxnLst>
                      <a:cxn ang="0">
                        <a:pos x="402" y="27"/>
                      </a:cxn>
                      <a:cxn ang="0">
                        <a:pos x="0" y="10"/>
                      </a:cxn>
                      <a:cxn ang="0">
                        <a:pos x="0" y="0"/>
                      </a:cxn>
                      <a:cxn ang="0">
                        <a:pos x="402" y="17"/>
                      </a:cxn>
                      <a:cxn ang="0">
                        <a:pos x="402" y="27"/>
                      </a:cxn>
                    </a:cxnLst>
                    <a:rect l="0" t="0" r="r" b="b"/>
                    <a:pathLst>
                      <a:path w="402" h="27">
                        <a:moveTo>
                          <a:pt x="402" y="27"/>
                        </a:moveTo>
                        <a:lnTo>
                          <a:pt x="0" y="10"/>
                        </a:lnTo>
                        <a:lnTo>
                          <a:pt x="0" y="0"/>
                        </a:lnTo>
                        <a:lnTo>
                          <a:pt x="402" y="17"/>
                        </a:lnTo>
                        <a:lnTo>
                          <a:pt x="402" y="27"/>
                        </a:lnTo>
                        <a:close/>
                      </a:path>
                    </a:pathLst>
                  </a:custGeom>
                  <a:solidFill>
                    <a:srgbClr val="FFFFFF"/>
                  </a:solidFill>
                  <a:ln w="9525">
                    <a:noFill/>
                    <a:round/>
                    <a:headEnd/>
                    <a:tailEnd/>
                  </a:ln>
                </p:spPr>
                <p:txBody>
                  <a:bodyPr/>
                  <a:lstStyle/>
                  <a:p>
                    <a:endParaRPr lang="en-US" sz="2000"/>
                  </a:p>
                </p:txBody>
              </p:sp>
              <p:sp>
                <p:nvSpPr>
                  <p:cNvPr id="582216" name="Freeform 584"/>
                  <p:cNvSpPr>
                    <a:spLocks/>
                  </p:cNvSpPr>
                  <p:nvPr/>
                </p:nvSpPr>
                <p:spPr bwMode="auto">
                  <a:xfrm>
                    <a:off x="2598" y="2916"/>
                    <a:ext cx="402" cy="27"/>
                  </a:xfrm>
                  <a:custGeom>
                    <a:avLst/>
                    <a:gdLst/>
                    <a:ahLst/>
                    <a:cxnLst>
                      <a:cxn ang="0">
                        <a:pos x="402" y="27"/>
                      </a:cxn>
                      <a:cxn ang="0">
                        <a:pos x="0" y="10"/>
                      </a:cxn>
                      <a:cxn ang="0">
                        <a:pos x="0" y="0"/>
                      </a:cxn>
                      <a:cxn ang="0">
                        <a:pos x="402" y="18"/>
                      </a:cxn>
                      <a:cxn ang="0">
                        <a:pos x="402" y="27"/>
                      </a:cxn>
                    </a:cxnLst>
                    <a:rect l="0" t="0" r="r" b="b"/>
                    <a:pathLst>
                      <a:path w="402" h="27">
                        <a:moveTo>
                          <a:pt x="402" y="27"/>
                        </a:moveTo>
                        <a:lnTo>
                          <a:pt x="0" y="10"/>
                        </a:lnTo>
                        <a:lnTo>
                          <a:pt x="0" y="0"/>
                        </a:lnTo>
                        <a:lnTo>
                          <a:pt x="402" y="18"/>
                        </a:lnTo>
                        <a:lnTo>
                          <a:pt x="402" y="27"/>
                        </a:lnTo>
                        <a:close/>
                      </a:path>
                    </a:pathLst>
                  </a:custGeom>
                  <a:solidFill>
                    <a:srgbClr val="FFFFFF"/>
                  </a:solidFill>
                  <a:ln w="9525">
                    <a:noFill/>
                    <a:round/>
                    <a:headEnd/>
                    <a:tailEnd/>
                  </a:ln>
                </p:spPr>
                <p:txBody>
                  <a:bodyPr/>
                  <a:lstStyle/>
                  <a:p>
                    <a:endParaRPr lang="en-US" sz="2000"/>
                  </a:p>
                </p:txBody>
              </p:sp>
              <p:sp>
                <p:nvSpPr>
                  <p:cNvPr id="582217" name="Freeform 585"/>
                  <p:cNvSpPr>
                    <a:spLocks/>
                  </p:cNvSpPr>
                  <p:nvPr/>
                </p:nvSpPr>
                <p:spPr bwMode="auto">
                  <a:xfrm>
                    <a:off x="2598" y="2916"/>
                    <a:ext cx="402" cy="27"/>
                  </a:xfrm>
                  <a:custGeom>
                    <a:avLst/>
                    <a:gdLst/>
                    <a:ahLst/>
                    <a:cxnLst>
                      <a:cxn ang="0">
                        <a:pos x="402" y="27"/>
                      </a:cxn>
                      <a:cxn ang="0">
                        <a:pos x="0" y="10"/>
                      </a:cxn>
                      <a:cxn ang="0">
                        <a:pos x="0" y="0"/>
                      </a:cxn>
                      <a:cxn ang="0">
                        <a:pos x="402" y="18"/>
                      </a:cxn>
                      <a:cxn ang="0">
                        <a:pos x="402" y="27"/>
                      </a:cxn>
                    </a:cxnLst>
                    <a:rect l="0" t="0" r="r" b="b"/>
                    <a:pathLst>
                      <a:path w="402" h="27">
                        <a:moveTo>
                          <a:pt x="402" y="27"/>
                        </a:moveTo>
                        <a:lnTo>
                          <a:pt x="0" y="10"/>
                        </a:lnTo>
                        <a:lnTo>
                          <a:pt x="0" y="0"/>
                        </a:lnTo>
                        <a:lnTo>
                          <a:pt x="402" y="18"/>
                        </a:lnTo>
                        <a:lnTo>
                          <a:pt x="402" y="27"/>
                        </a:lnTo>
                        <a:close/>
                      </a:path>
                    </a:pathLst>
                  </a:custGeom>
                  <a:solidFill>
                    <a:srgbClr val="FFFFFF"/>
                  </a:solidFill>
                  <a:ln w="9525">
                    <a:noFill/>
                    <a:round/>
                    <a:headEnd/>
                    <a:tailEnd/>
                  </a:ln>
                </p:spPr>
                <p:txBody>
                  <a:bodyPr/>
                  <a:lstStyle/>
                  <a:p>
                    <a:endParaRPr lang="en-US" sz="2000"/>
                  </a:p>
                </p:txBody>
              </p:sp>
              <p:sp>
                <p:nvSpPr>
                  <p:cNvPr id="582218" name="Freeform 586"/>
                  <p:cNvSpPr>
                    <a:spLocks/>
                  </p:cNvSpPr>
                  <p:nvPr/>
                </p:nvSpPr>
                <p:spPr bwMode="auto">
                  <a:xfrm>
                    <a:off x="2598" y="3064"/>
                    <a:ext cx="402" cy="54"/>
                  </a:xfrm>
                  <a:custGeom>
                    <a:avLst/>
                    <a:gdLst/>
                    <a:ahLst/>
                    <a:cxnLst>
                      <a:cxn ang="0">
                        <a:pos x="402" y="0"/>
                      </a:cxn>
                      <a:cxn ang="0">
                        <a:pos x="402" y="21"/>
                      </a:cxn>
                      <a:cxn ang="0">
                        <a:pos x="0" y="54"/>
                      </a:cxn>
                      <a:cxn ang="0">
                        <a:pos x="0" y="34"/>
                      </a:cxn>
                      <a:cxn ang="0">
                        <a:pos x="402" y="0"/>
                      </a:cxn>
                    </a:cxnLst>
                    <a:rect l="0" t="0" r="r" b="b"/>
                    <a:pathLst>
                      <a:path w="402" h="54">
                        <a:moveTo>
                          <a:pt x="402" y="0"/>
                        </a:moveTo>
                        <a:lnTo>
                          <a:pt x="402" y="21"/>
                        </a:lnTo>
                        <a:lnTo>
                          <a:pt x="0" y="54"/>
                        </a:lnTo>
                        <a:lnTo>
                          <a:pt x="0" y="34"/>
                        </a:lnTo>
                        <a:lnTo>
                          <a:pt x="402" y="0"/>
                        </a:lnTo>
                        <a:close/>
                      </a:path>
                    </a:pathLst>
                  </a:custGeom>
                  <a:solidFill>
                    <a:srgbClr val="191919"/>
                  </a:solidFill>
                  <a:ln w="9525">
                    <a:noFill/>
                    <a:round/>
                    <a:headEnd/>
                    <a:tailEnd/>
                  </a:ln>
                </p:spPr>
                <p:txBody>
                  <a:bodyPr/>
                  <a:lstStyle/>
                  <a:p>
                    <a:endParaRPr lang="en-US" sz="2000"/>
                  </a:p>
                </p:txBody>
              </p:sp>
              <p:sp>
                <p:nvSpPr>
                  <p:cNvPr id="582219" name="Freeform 587"/>
                  <p:cNvSpPr>
                    <a:spLocks/>
                  </p:cNvSpPr>
                  <p:nvPr/>
                </p:nvSpPr>
                <p:spPr bwMode="auto">
                  <a:xfrm>
                    <a:off x="2598" y="3063"/>
                    <a:ext cx="402" cy="55"/>
                  </a:xfrm>
                  <a:custGeom>
                    <a:avLst/>
                    <a:gdLst/>
                    <a:ahLst/>
                    <a:cxnLst>
                      <a:cxn ang="0">
                        <a:pos x="402" y="0"/>
                      </a:cxn>
                      <a:cxn ang="0">
                        <a:pos x="402" y="21"/>
                      </a:cxn>
                      <a:cxn ang="0">
                        <a:pos x="0" y="55"/>
                      </a:cxn>
                      <a:cxn ang="0">
                        <a:pos x="0" y="34"/>
                      </a:cxn>
                      <a:cxn ang="0">
                        <a:pos x="402" y="0"/>
                      </a:cxn>
                    </a:cxnLst>
                    <a:rect l="0" t="0" r="r" b="b"/>
                    <a:pathLst>
                      <a:path w="402" h="55">
                        <a:moveTo>
                          <a:pt x="402" y="0"/>
                        </a:moveTo>
                        <a:lnTo>
                          <a:pt x="402" y="21"/>
                        </a:lnTo>
                        <a:lnTo>
                          <a:pt x="0" y="55"/>
                        </a:lnTo>
                        <a:lnTo>
                          <a:pt x="0" y="34"/>
                        </a:lnTo>
                        <a:lnTo>
                          <a:pt x="402" y="0"/>
                        </a:lnTo>
                        <a:close/>
                      </a:path>
                    </a:pathLst>
                  </a:custGeom>
                  <a:solidFill>
                    <a:srgbClr val="191919"/>
                  </a:solidFill>
                  <a:ln w="9525">
                    <a:noFill/>
                    <a:round/>
                    <a:headEnd/>
                    <a:tailEnd/>
                  </a:ln>
                </p:spPr>
                <p:txBody>
                  <a:bodyPr/>
                  <a:lstStyle/>
                  <a:p>
                    <a:endParaRPr lang="en-US" sz="2000"/>
                  </a:p>
                </p:txBody>
              </p:sp>
              <p:sp>
                <p:nvSpPr>
                  <p:cNvPr id="582220" name="Freeform 588"/>
                  <p:cNvSpPr>
                    <a:spLocks/>
                  </p:cNvSpPr>
                  <p:nvPr/>
                </p:nvSpPr>
                <p:spPr bwMode="auto">
                  <a:xfrm>
                    <a:off x="2598" y="3063"/>
                    <a:ext cx="402" cy="54"/>
                  </a:xfrm>
                  <a:custGeom>
                    <a:avLst/>
                    <a:gdLst/>
                    <a:ahLst/>
                    <a:cxnLst>
                      <a:cxn ang="0">
                        <a:pos x="402" y="0"/>
                      </a:cxn>
                      <a:cxn ang="0">
                        <a:pos x="402" y="20"/>
                      </a:cxn>
                      <a:cxn ang="0">
                        <a:pos x="0" y="54"/>
                      </a:cxn>
                      <a:cxn ang="0">
                        <a:pos x="0" y="33"/>
                      </a:cxn>
                      <a:cxn ang="0">
                        <a:pos x="402" y="0"/>
                      </a:cxn>
                    </a:cxnLst>
                    <a:rect l="0" t="0" r="r" b="b"/>
                    <a:pathLst>
                      <a:path w="402" h="54">
                        <a:moveTo>
                          <a:pt x="402" y="0"/>
                        </a:moveTo>
                        <a:lnTo>
                          <a:pt x="402" y="20"/>
                        </a:lnTo>
                        <a:lnTo>
                          <a:pt x="0" y="54"/>
                        </a:lnTo>
                        <a:lnTo>
                          <a:pt x="0" y="33"/>
                        </a:lnTo>
                        <a:lnTo>
                          <a:pt x="402" y="0"/>
                        </a:lnTo>
                        <a:close/>
                      </a:path>
                    </a:pathLst>
                  </a:custGeom>
                  <a:solidFill>
                    <a:srgbClr val="191919"/>
                  </a:solidFill>
                  <a:ln w="9525">
                    <a:noFill/>
                    <a:round/>
                    <a:headEnd/>
                    <a:tailEnd/>
                  </a:ln>
                </p:spPr>
                <p:txBody>
                  <a:bodyPr/>
                  <a:lstStyle/>
                  <a:p>
                    <a:endParaRPr lang="en-US" sz="2000"/>
                  </a:p>
                </p:txBody>
              </p:sp>
              <p:sp>
                <p:nvSpPr>
                  <p:cNvPr id="582221" name="Freeform 589"/>
                  <p:cNvSpPr>
                    <a:spLocks/>
                  </p:cNvSpPr>
                  <p:nvPr/>
                </p:nvSpPr>
                <p:spPr bwMode="auto">
                  <a:xfrm>
                    <a:off x="2598" y="3062"/>
                    <a:ext cx="402" cy="54"/>
                  </a:xfrm>
                  <a:custGeom>
                    <a:avLst/>
                    <a:gdLst/>
                    <a:ahLst/>
                    <a:cxnLst>
                      <a:cxn ang="0">
                        <a:pos x="402" y="0"/>
                      </a:cxn>
                      <a:cxn ang="0">
                        <a:pos x="402" y="20"/>
                      </a:cxn>
                      <a:cxn ang="0">
                        <a:pos x="0" y="54"/>
                      </a:cxn>
                      <a:cxn ang="0">
                        <a:pos x="0" y="34"/>
                      </a:cxn>
                      <a:cxn ang="0">
                        <a:pos x="402" y="0"/>
                      </a:cxn>
                    </a:cxnLst>
                    <a:rect l="0" t="0" r="r" b="b"/>
                    <a:pathLst>
                      <a:path w="402" h="54">
                        <a:moveTo>
                          <a:pt x="402" y="0"/>
                        </a:moveTo>
                        <a:lnTo>
                          <a:pt x="402" y="20"/>
                        </a:lnTo>
                        <a:lnTo>
                          <a:pt x="0" y="54"/>
                        </a:lnTo>
                        <a:lnTo>
                          <a:pt x="0" y="34"/>
                        </a:lnTo>
                        <a:lnTo>
                          <a:pt x="402" y="0"/>
                        </a:lnTo>
                        <a:close/>
                      </a:path>
                    </a:pathLst>
                  </a:custGeom>
                  <a:solidFill>
                    <a:srgbClr val="191919"/>
                  </a:solidFill>
                  <a:ln w="9525">
                    <a:noFill/>
                    <a:round/>
                    <a:headEnd/>
                    <a:tailEnd/>
                  </a:ln>
                </p:spPr>
                <p:txBody>
                  <a:bodyPr/>
                  <a:lstStyle/>
                  <a:p>
                    <a:endParaRPr lang="en-US" sz="2000"/>
                  </a:p>
                </p:txBody>
              </p:sp>
              <p:sp>
                <p:nvSpPr>
                  <p:cNvPr id="582222" name="Freeform 590"/>
                  <p:cNvSpPr>
                    <a:spLocks/>
                  </p:cNvSpPr>
                  <p:nvPr/>
                </p:nvSpPr>
                <p:spPr bwMode="auto">
                  <a:xfrm>
                    <a:off x="2598" y="3061"/>
                    <a:ext cx="402" cy="54"/>
                  </a:xfrm>
                  <a:custGeom>
                    <a:avLst/>
                    <a:gdLst/>
                    <a:ahLst/>
                    <a:cxnLst>
                      <a:cxn ang="0">
                        <a:pos x="402" y="0"/>
                      </a:cxn>
                      <a:cxn ang="0">
                        <a:pos x="402" y="21"/>
                      </a:cxn>
                      <a:cxn ang="0">
                        <a:pos x="0" y="54"/>
                      </a:cxn>
                      <a:cxn ang="0">
                        <a:pos x="0" y="34"/>
                      </a:cxn>
                      <a:cxn ang="0">
                        <a:pos x="402" y="0"/>
                      </a:cxn>
                    </a:cxnLst>
                    <a:rect l="0" t="0" r="r" b="b"/>
                    <a:pathLst>
                      <a:path w="402" h="54">
                        <a:moveTo>
                          <a:pt x="402" y="0"/>
                        </a:moveTo>
                        <a:lnTo>
                          <a:pt x="402" y="21"/>
                        </a:lnTo>
                        <a:lnTo>
                          <a:pt x="0" y="54"/>
                        </a:lnTo>
                        <a:lnTo>
                          <a:pt x="0" y="34"/>
                        </a:lnTo>
                        <a:lnTo>
                          <a:pt x="402" y="0"/>
                        </a:lnTo>
                        <a:close/>
                      </a:path>
                    </a:pathLst>
                  </a:custGeom>
                  <a:solidFill>
                    <a:srgbClr val="191919"/>
                  </a:solidFill>
                  <a:ln w="9525">
                    <a:noFill/>
                    <a:round/>
                    <a:headEnd/>
                    <a:tailEnd/>
                  </a:ln>
                </p:spPr>
                <p:txBody>
                  <a:bodyPr/>
                  <a:lstStyle/>
                  <a:p>
                    <a:endParaRPr lang="en-US" sz="2000"/>
                  </a:p>
                </p:txBody>
              </p:sp>
              <p:sp>
                <p:nvSpPr>
                  <p:cNvPr id="582223" name="Freeform 591"/>
                  <p:cNvSpPr>
                    <a:spLocks/>
                  </p:cNvSpPr>
                  <p:nvPr/>
                </p:nvSpPr>
                <p:spPr bwMode="auto">
                  <a:xfrm>
                    <a:off x="2598" y="3061"/>
                    <a:ext cx="402" cy="54"/>
                  </a:xfrm>
                  <a:custGeom>
                    <a:avLst/>
                    <a:gdLst/>
                    <a:ahLst/>
                    <a:cxnLst>
                      <a:cxn ang="0">
                        <a:pos x="402" y="0"/>
                      </a:cxn>
                      <a:cxn ang="0">
                        <a:pos x="402" y="20"/>
                      </a:cxn>
                      <a:cxn ang="0">
                        <a:pos x="0" y="54"/>
                      </a:cxn>
                      <a:cxn ang="0">
                        <a:pos x="0" y="33"/>
                      </a:cxn>
                      <a:cxn ang="0">
                        <a:pos x="402" y="0"/>
                      </a:cxn>
                    </a:cxnLst>
                    <a:rect l="0" t="0" r="r" b="b"/>
                    <a:pathLst>
                      <a:path w="402" h="54">
                        <a:moveTo>
                          <a:pt x="402" y="0"/>
                        </a:moveTo>
                        <a:lnTo>
                          <a:pt x="402" y="20"/>
                        </a:lnTo>
                        <a:lnTo>
                          <a:pt x="0" y="54"/>
                        </a:lnTo>
                        <a:lnTo>
                          <a:pt x="0" y="33"/>
                        </a:lnTo>
                        <a:lnTo>
                          <a:pt x="402" y="0"/>
                        </a:lnTo>
                        <a:close/>
                      </a:path>
                    </a:pathLst>
                  </a:custGeom>
                  <a:solidFill>
                    <a:srgbClr val="242424"/>
                  </a:solidFill>
                  <a:ln w="9525">
                    <a:noFill/>
                    <a:round/>
                    <a:headEnd/>
                    <a:tailEnd/>
                  </a:ln>
                </p:spPr>
                <p:txBody>
                  <a:bodyPr/>
                  <a:lstStyle/>
                  <a:p>
                    <a:endParaRPr lang="en-US" sz="2000"/>
                  </a:p>
                </p:txBody>
              </p:sp>
              <p:sp>
                <p:nvSpPr>
                  <p:cNvPr id="582224" name="Freeform 592"/>
                  <p:cNvSpPr>
                    <a:spLocks/>
                  </p:cNvSpPr>
                  <p:nvPr/>
                </p:nvSpPr>
                <p:spPr bwMode="auto">
                  <a:xfrm>
                    <a:off x="2598" y="3060"/>
                    <a:ext cx="402" cy="53"/>
                  </a:xfrm>
                  <a:custGeom>
                    <a:avLst/>
                    <a:gdLst/>
                    <a:ahLst/>
                    <a:cxnLst>
                      <a:cxn ang="0">
                        <a:pos x="402" y="0"/>
                      </a:cxn>
                      <a:cxn ang="0">
                        <a:pos x="402" y="21"/>
                      </a:cxn>
                      <a:cxn ang="0">
                        <a:pos x="0" y="53"/>
                      </a:cxn>
                      <a:cxn ang="0">
                        <a:pos x="0" y="34"/>
                      </a:cxn>
                      <a:cxn ang="0">
                        <a:pos x="402" y="0"/>
                      </a:cxn>
                    </a:cxnLst>
                    <a:rect l="0" t="0" r="r" b="b"/>
                    <a:pathLst>
                      <a:path w="402" h="53">
                        <a:moveTo>
                          <a:pt x="402" y="0"/>
                        </a:moveTo>
                        <a:lnTo>
                          <a:pt x="402" y="21"/>
                        </a:lnTo>
                        <a:lnTo>
                          <a:pt x="0" y="53"/>
                        </a:lnTo>
                        <a:lnTo>
                          <a:pt x="0" y="34"/>
                        </a:lnTo>
                        <a:lnTo>
                          <a:pt x="402" y="0"/>
                        </a:lnTo>
                        <a:close/>
                      </a:path>
                    </a:pathLst>
                  </a:custGeom>
                  <a:solidFill>
                    <a:srgbClr val="242424"/>
                  </a:solidFill>
                  <a:ln w="9525">
                    <a:noFill/>
                    <a:round/>
                    <a:headEnd/>
                    <a:tailEnd/>
                  </a:ln>
                </p:spPr>
                <p:txBody>
                  <a:bodyPr/>
                  <a:lstStyle/>
                  <a:p>
                    <a:endParaRPr lang="en-US" sz="2000"/>
                  </a:p>
                </p:txBody>
              </p:sp>
              <p:sp>
                <p:nvSpPr>
                  <p:cNvPr id="582225" name="Freeform 593"/>
                  <p:cNvSpPr>
                    <a:spLocks/>
                  </p:cNvSpPr>
                  <p:nvPr/>
                </p:nvSpPr>
                <p:spPr bwMode="auto">
                  <a:xfrm>
                    <a:off x="2598" y="3060"/>
                    <a:ext cx="402" cy="53"/>
                  </a:xfrm>
                  <a:custGeom>
                    <a:avLst/>
                    <a:gdLst/>
                    <a:ahLst/>
                    <a:cxnLst>
                      <a:cxn ang="0">
                        <a:pos x="402" y="0"/>
                      </a:cxn>
                      <a:cxn ang="0">
                        <a:pos x="402" y="19"/>
                      </a:cxn>
                      <a:cxn ang="0">
                        <a:pos x="0" y="53"/>
                      </a:cxn>
                      <a:cxn ang="0">
                        <a:pos x="0" y="33"/>
                      </a:cxn>
                      <a:cxn ang="0">
                        <a:pos x="402" y="0"/>
                      </a:cxn>
                    </a:cxnLst>
                    <a:rect l="0" t="0" r="r" b="b"/>
                    <a:pathLst>
                      <a:path w="402" h="53">
                        <a:moveTo>
                          <a:pt x="402" y="0"/>
                        </a:moveTo>
                        <a:lnTo>
                          <a:pt x="402" y="19"/>
                        </a:lnTo>
                        <a:lnTo>
                          <a:pt x="0" y="53"/>
                        </a:lnTo>
                        <a:lnTo>
                          <a:pt x="0" y="33"/>
                        </a:lnTo>
                        <a:lnTo>
                          <a:pt x="402" y="0"/>
                        </a:lnTo>
                        <a:close/>
                      </a:path>
                    </a:pathLst>
                  </a:custGeom>
                  <a:solidFill>
                    <a:srgbClr val="242424"/>
                  </a:solidFill>
                  <a:ln w="9525">
                    <a:noFill/>
                    <a:round/>
                    <a:headEnd/>
                    <a:tailEnd/>
                  </a:ln>
                </p:spPr>
                <p:txBody>
                  <a:bodyPr/>
                  <a:lstStyle/>
                  <a:p>
                    <a:endParaRPr lang="en-US" sz="2000"/>
                  </a:p>
                </p:txBody>
              </p:sp>
              <p:sp>
                <p:nvSpPr>
                  <p:cNvPr id="582226" name="Freeform 594"/>
                  <p:cNvSpPr>
                    <a:spLocks/>
                  </p:cNvSpPr>
                  <p:nvPr/>
                </p:nvSpPr>
                <p:spPr bwMode="auto">
                  <a:xfrm>
                    <a:off x="2598" y="3059"/>
                    <a:ext cx="402" cy="54"/>
                  </a:xfrm>
                  <a:custGeom>
                    <a:avLst/>
                    <a:gdLst/>
                    <a:ahLst/>
                    <a:cxnLst>
                      <a:cxn ang="0">
                        <a:pos x="402" y="0"/>
                      </a:cxn>
                      <a:cxn ang="0">
                        <a:pos x="402" y="20"/>
                      </a:cxn>
                      <a:cxn ang="0">
                        <a:pos x="0" y="54"/>
                      </a:cxn>
                      <a:cxn ang="0">
                        <a:pos x="0" y="33"/>
                      </a:cxn>
                      <a:cxn ang="0">
                        <a:pos x="402" y="0"/>
                      </a:cxn>
                    </a:cxnLst>
                    <a:rect l="0" t="0" r="r" b="b"/>
                    <a:pathLst>
                      <a:path w="402" h="54">
                        <a:moveTo>
                          <a:pt x="402" y="0"/>
                        </a:moveTo>
                        <a:lnTo>
                          <a:pt x="402" y="20"/>
                        </a:lnTo>
                        <a:lnTo>
                          <a:pt x="0" y="54"/>
                        </a:lnTo>
                        <a:lnTo>
                          <a:pt x="0" y="33"/>
                        </a:lnTo>
                        <a:lnTo>
                          <a:pt x="402" y="0"/>
                        </a:lnTo>
                        <a:close/>
                      </a:path>
                    </a:pathLst>
                  </a:custGeom>
                  <a:solidFill>
                    <a:srgbClr val="242424"/>
                  </a:solidFill>
                  <a:ln w="9525">
                    <a:noFill/>
                    <a:round/>
                    <a:headEnd/>
                    <a:tailEnd/>
                  </a:ln>
                </p:spPr>
                <p:txBody>
                  <a:bodyPr/>
                  <a:lstStyle/>
                  <a:p>
                    <a:endParaRPr lang="en-US" sz="2000"/>
                  </a:p>
                </p:txBody>
              </p:sp>
              <p:sp>
                <p:nvSpPr>
                  <p:cNvPr id="582227" name="Freeform 595"/>
                  <p:cNvSpPr>
                    <a:spLocks/>
                  </p:cNvSpPr>
                  <p:nvPr/>
                </p:nvSpPr>
                <p:spPr bwMode="auto">
                  <a:xfrm>
                    <a:off x="2598" y="3059"/>
                    <a:ext cx="402" cy="53"/>
                  </a:xfrm>
                  <a:custGeom>
                    <a:avLst/>
                    <a:gdLst/>
                    <a:ahLst/>
                    <a:cxnLst>
                      <a:cxn ang="0">
                        <a:pos x="402" y="0"/>
                      </a:cxn>
                      <a:cxn ang="0">
                        <a:pos x="402" y="20"/>
                      </a:cxn>
                      <a:cxn ang="0">
                        <a:pos x="0" y="53"/>
                      </a:cxn>
                      <a:cxn ang="0">
                        <a:pos x="0" y="32"/>
                      </a:cxn>
                      <a:cxn ang="0">
                        <a:pos x="402" y="0"/>
                      </a:cxn>
                    </a:cxnLst>
                    <a:rect l="0" t="0" r="r" b="b"/>
                    <a:pathLst>
                      <a:path w="402" h="53">
                        <a:moveTo>
                          <a:pt x="402" y="0"/>
                        </a:moveTo>
                        <a:lnTo>
                          <a:pt x="402" y="20"/>
                        </a:lnTo>
                        <a:lnTo>
                          <a:pt x="0" y="53"/>
                        </a:lnTo>
                        <a:lnTo>
                          <a:pt x="0" y="32"/>
                        </a:lnTo>
                        <a:lnTo>
                          <a:pt x="402" y="0"/>
                        </a:lnTo>
                        <a:close/>
                      </a:path>
                    </a:pathLst>
                  </a:custGeom>
                  <a:solidFill>
                    <a:srgbClr val="242424"/>
                  </a:solidFill>
                  <a:ln w="9525">
                    <a:noFill/>
                    <a:round/>
                    <a:headEnd/>
                    <a:tailEnd/>
                  </a:ln>
                </p:spPr>
                <p:txBody>
                  <a:bodyPr/>
                  <a:lstStyle/>
                  <a:p>
                    <a:endParaRPr lang="en-US" sz="2000"/>
                  </a:p>
                </p:txBody>
              </p:sp>
              <p:sp>
                <p:nvSpPr>
                  <p:cNvPr id="582228" name="Freeform 596"/>
                  <p:cNvSpPr>
                    <a:spLocks/>
                  </p:cNvSpPr>
                  <p:nvPr/>
                </p:nvSpPr>
                <p:spPr bwMode="auto">
                  <a:xfrm>
                    <a:off x="2598" y="3058"/>
                    <a:ext cx="402" cy="53"/>
                  </a:xfrm>
                  <a:custGeom>
                    <a:avLst/>
                    <a:gdLst/>
                    <a:ahLst/>
                    <a:cxnLst>
                      <a:cxn ang="0">
                        <a:pos x="402" y="0"/>
                      </a:cxn>
                      <a:cxn ang="0">
                        <a:pos x="402" y="20"/>
                      </a:cxn>
                      <a:cxn ang="0">
                        <a:pos x="0" y="53"/>
                      </a:cxn>
                      <a:cxn ang="0">
                        <a:pos x="0" y="32"/>
                      </a:cxn>
                      <a:cxn ang="0">
                        <a:pos x="402" y="0"/>
                      </a:cxn>
                    </a:cxnLst>
                    <a:rect l="0" t="0" r="r" b="b"/>
                    <a:pathLst>
                      <a:path w="402" h="53">
                        <a:moveTo>
                          <a:pt x="402" y="0"/>
                        </a:moveTo>
                        <a:lnTo>
                          <a:pt x="402" y="20"/>
                        </a:lnTo>
                        <a:lnTo>
                          <a:pt x="0" y="53"/>
                        </a:lnTo>
                        <a:lnTo>
                          <a:pt x="0" y="32"/>
                        </a:lnTo>
                        <a:lnTo>
                          <a:pt x="402" y="0"/>
                        </a:lnTo>
                        <a:close/>
                      </a:path>
                    </a:pathLst>
                  </a:custGeom>
                  <a:solidFill>
                    <a:srgbClr val="242424"/>
                  </a:solidFill>
                  <a:ln w="9525">
                    <a:noFill/>
                    <a:round/>
                    <a:headEnd/>
                    <a:tailEnd/>
                  </a:ln>
                </p:spPr>
                <p:txBody>
                  <a:bodyPr/>
                  <a:lstStyle/>
                  <a:p>
                    <a:endParaRPr lang="en-US" sz="2000"/>
                  </a:p>
                </p:txBody>
              </p:sp>
              <p:sp>
                <p:nvSpPr>
                  <p:cNvPr id="582229" name="Freeform 597"/>
                  <p:cNvSpPr>
                    <a:spLocks/>
                  </p:cNvSpPr>
                  <p:nvPr/>
                </p:nvSpPr>
                <p:spPr bwMode="auto">
                  <a:xfrm>
                    <a:off x="2598" y="3057"/>
                    <a:ext cx="402" cy="53"/>
                  </a:xfrm>
                  <a:custGeom>
                    <a:avLst/>
                    <a:gdLst/>
                    <a:ahLst/>
                    <a:cxnLst>
                      <a:cxn ang="0">
                        <a:pos x="402" y="0"/>
                      </a:cxn>
                      <a:cxn ang="0">
                        <a:pos x="402" y="21"/>
                      </a:cxn>
                      <a:cxn ang="0">
                        <a:pos x="0" y="53"/>
                      </a:cxn>
                      <a:cxn ang="0">
                        <a:pos x="0" y="33"/>
                      </a:cxn>
                      <a:cxn ang="0">
                        <a:pos x="402" y="0"/>
                      </a:cxn>
                    </a:cxnLst>
                    <a:rect l="0" t="0" r="r" b="b"/>
                    <a:pathLst>
                      <a:path w="402" h="53">
                        <a:moveTo>
                          <a:pt x="402" y="0"/>
                        </a:moveTo>
                        <a:lnTo>
                          <a:pt x="402" y="21"/>
                        </a:lnTo>
                        <a:lnTo>
                          <a:pt x="0" y="53"/>
                        </a:lnTo>
                        <a:lnTo>
                          <a:pt x="0" y="33"/>
                        </a:lnTo>
                        <a:lnTo>
                          <a:pt x="402" y="0"/>
                        </a:lnTo>
                        <a:close/>
                      </a:path>
                    </a:pathLst>
                  </a:custGeom>
                  <a:solidFill>
                    <a:srgbClr val="242424"/>
                  </a:solidFill>
                  <a:ln w="9525">
                    <a:noFill/>
                    <a:round/>
                    <a:headEnd/>
                    <a:tailEnd/>
                  </a:ln>
                </p:spPr>
                <p:txBody>
                  <a:bodyPr/>
                  <a:lstStyle/>
                  <a:p>
                    <a:endParaRPr lang="en-US" sz="2000"/>
                  </a:p>
                </p:txBody>
              </p:sp>
              <p:sp>
                <p:nvSpPr>
                  <p:cNvPr id="582230" name="Freeform 598"/>
                  <p:cNvSpPr>
                    <a:spLocks/>
                  </p:cNvSpPr>
                  <p:nvPr/>
                </p:nvSpPr>
                <p:spPr bwMode="auto">
                  <a:xfrm>
                    <a:off x="2598" y="3056"/>
                    <a:ext cx="402" cy="53"/>
                  </a:xfrm>
                  <a:custGeom>
                    <a:avLst/>
                    <a:gdLst/>
                    <a:ahLst/>
                    <a:cxnLst>
                      <a:cxn ang="0">
                        <a:pos x="402" y="0"/>
                      </a:cxn>
                      <a:cxn ang="0">
                        <a:pos x="402" y="20"/>
                      </a:cxn>
                      <a:cxn ang="0">
                        <a:pos x="0" y="53"/>
                      </a:cxn>
                      <a:cxn ang="0">
                        <a:pos x="0" y="33"/>
                      </a:cxn>
                      <a:cxn ang="0">
                        <a:pos x="402" y="0"/>
                      </a:cxn>
                    </a:cxnLst>
                    <a:rect l="0" t="0" r="r" b="b"/>
                    <a:pathLst>
                      <a:path w="402" h="53">
                        <a:moveTo>
                          <a:pt x="402" y="0"/>
                        </a:moveTo>
                        <a:lnTo>
                          <a:pt x="402" y="20"/>
                        </a:lnTo>
                        <a:lnTo>
                          <a:pt x="0" y="53"/>
                        </a:lnTo>
                        <a:lnTo>
                          <a:pt x="0" y="33"/>
                        </a:lnTo>
                        <a:lnTo>
                          <a:pt x="402" y="0"/>
                        </a:lnTo>
                        <a:close/>
                      </a:path>
                    </a:pathLst>
                  </a:custGeom>
                  <a:solidFill>
                    <a:srgbClr val="242424"/>
                  </a:solidFill>
                  <a:ln w="9525">
                    <a:noFill/>
                    <a:round/>
                    <a:headEnd/>
                    <a:tailEnd/>
                  </a:ln>
                </p:spPr>
                <p:txBody>
                  <a:bodyPr/>
                  <a:lstStyle/>
                  <a:p>
                    <a:endParaRPr lang="en-US" sz="2000"/>
                  </a:p>
                </p:txBody>
              </p:sp>
              <p:sp>
                <p:nvSpPr>
                  <p:cNvPr id="582231" name="Freeform 599"/>
                  <p:cNvSpPr>
                    <a:spLocks/>
                  </p:cNvSpPr>
                  <p:nvPr/>
                </p:nvSpPr>
                <p:spPr bwMode="auto">
                  <a:xfrm>
                    <a:off x="2598" y="3056"/>
                    <a:ext cx="402" cy="52"/>
                  </a:xfrm>
                  <a:custGeom>
                    <a:avLst/>
                    <a:gdLst/>
                    <a:ahLst/>
                    <a:cxnLst>
                      <a:cxn ang="0">
                        <a:pos x="402" y="0"/>
                      </a:cxn>
                      <a:cxn ang="0">
                        <a:pos x="402" y="20"/>
                      </a:cxn>
                      <a:cxn ang="0">
                        <a:pos x="0" y="52"/>
                      </a:cxn>
                      <a:cxn ang="0">
                        <a:pos x="0" y="32"/>
                      </a:cxn>
                      <a:cxn ang="0">
                        <a:pos x="402" y="0"/>
                      </a:cxn>
                    </a:cxnLst>
                    <a:rect l="0" t="0" r="r" b="b"/>
                    <a:pathLst>
                      <a:path w="402" h="52">
                        <a:moveTo>
                          <a:pt x="402" y="0"/>
                        </a:moveTo>
                        <a:lnTo>
                          <a:pt x="402" y="20"/>
                        </a:lnTo>
                        <a:lnTo>
                          <a:pt x="0" y="52"/>
                        </a:lnTo>
                        <a:lnTo>
                          <a:pt x="0" y="32"/>
                        </a:lnTo>
                        <a:lnTo>
                          <a:pt x="402" y="0"/>
                        </a:lnTo>
                        <a:close/>
                      </a:path>
                    </a:pathLst>
                  </a:custGeom>
                  <a:solidFill>
                    <a:srgbClr val="242424"/>
                  </a:solidFill>
                  <a:ln w="9525">
                    <a:noFill/>
                    <a:round/>
                    <a:headEnd/>
                    <a:tailEnd/>
                  </a:ln>
                </p:spPr>
                <p:txBody>
                  <a:bodyPr/>
                  <a:lstStyle/>
                  <a:p>
                    <a:endParaRPr lang="en-US" sz="2000"/>
                  </a:p>
                </p:txBody>
              </p:sp>
              <p:sp>
                <p:nvSpPr>
                  <p:cNvPr id="582232" name="Freeform 600"/>
                  <p:cNvSpPr>
                    <a:spLocks/>
                  </p:cNvSpPr>
                  <p:nvPr/>
                </p:nvSpPr>
                <p:spPr bwMode="auto">
                  <a:xfrm>
                    <a:off x="2598" y="3056"/>
                    <a:ext cx="402" cy="52"/>
                  </a:xfrm>
                  <a:custGeom>
                    <a:avLst/>
                    <a:gdLst/>
                    <a:ahLst/>
                    <a:cxnLst>
                      <a:cxn ang="0">
                        <a:pos x="402" y="0"/>
                      </a:cxn>
                      <a:cxn ang="0">
                        <a:pos x="402" y="19"/>
                      </a:cxn>
                      <a:cxn ang="0">
                        <a:pos x="0" y="52"/>
                      </a:cxn>
                      <a:cxn ang="0">
                        <a:pos x="0" y="31"/>
                      </a:cxn>
                      <a:cxn ang="0">
                        <a:pos x="402" y="0"/>
                      </a:cxn>
                    </a:cxnLst>
                    <a:rect l="0" t="0" r="r" b="b"/>
                    <a:pathLst>
                      <a:path w="402" h="52">
                        <a:moveTo>
                          <a:pt x="402" y="0"/>
                        </a:moveTo>
                        <a:lnTo>
                          <a:pt x="402" y="19"/>
                        </a:lnTo>
                        <a:lnTo>
                          <a:pt x="0" y="52"/>
                        </a:lnTo>
                        <a:lnTo>
                          <a:pt x="0" y="31"/>
                        </a:lnTo>
                        <a:lnTo>
                          <a:pt x="402" y="0"/>
                        </a:lnTo>
                        <a:close/>
                      </a:path>
                    </a:pathLst>
                  </a:custGeom>
                  <a:solidFill>
                    <a:srgbClr val="242424"/>
                  </a:solidFill>
                  <a:ln w="9525">
                    <a:noFill/>
                    <a:round/>
                    <a:headEnd/>
                    <a:tailEnd/>
                  </a:ln>
                </p:spPr>
                <p:txBody>
                  <a:bodyPr/>
                  <a:lstStyle/>
                  <a:p>
                    <a:endParaRPr lang="en-US" sz="2000"/>
                  </a:p>
                </p:txBody>
              </p:sp>
              <p:sp>
                <p:nvSpPr>
                  <p:cNvPr id="582233" name="Freeform 601"/>
                  <p:cNvSpPr>
                    <a:spLocks/>
                  </p:cNvSpPr>
                  <p:nvPr/>
                </p:nvSpPr>
                <p:spPr bwMode="auto">
                  <a:xfrm>
                    <a:off x="2598" y="3055"/>
                    <a:ext cx="402" cy="52"/>
                  </a:xfrm>
                  <a:custGeom>
                    <a:avLst/>
                    <a:gdLst/>
                    <a:ahLst/>
                    <a:cxnLst>
                      <a:cxn ang="0">
                        <a:pos x="402" y="0"/>
                      </a:cxn>
                      <a:cxn ang="0">
                        <a:pos x="402" y="20"/>
                      </a:cxn>
                      <a:cxn ang="0">
                        <a:pos x="0" y="52"/>
                      </a:cxn>
                      <a:cxn ang="0">
                        <a:pos x="0" y="32"/>
                      </a:cxn>
                      <a:cxn ang="0">
                        <a:pos x="402" y="0"/>
                      </a:cxn>
                    </a:cxnLst>
                    <a:rect l="0" t="0" r="r" b="b"/>
                    <a:pathLst>
                      <a:path w="402" h="52">
                        <a:moveTo>
                          <a:pt x="402" y="0"/>
                        </a:moveTo>
                        <a:lnTo>
                          <a:pt x="402" y="20"/>
                        </a:lnTo>
                        <a:lnTo>
                          <a:pt x="0" y="52"/>
                        </a:lnTo>
                        <a:lnTo>
                          <a:pt x="0" y="32"/>
                        </a:lnTo>
                        <a:lnTo>
                          <a:pt x="402" y="0"/>
                        </a:lnTo>
                        <a:close/>
                      </a:path>
                    </a:pathLst>
                  </a:custGeom>
                  <a:solidFill>
                    <a:srgbClr val="242424"/>
                  </a:solidFill>
                  <a:ln w="9525">
                    <a:noFill/>
                    <a:round/>
                    <a:headEnd/>
                    <a:tailEnd/>
                  </a:ln>
                </p:spPr>
                <p:txBody>
                  <a:bodyPr/>
                  <a:lstStyle/>
                  <a:p>
                    <a:endParaRPr lang="en-US" sz="2000"/>
                  </a:p>
                </p:txBody>
              </p:sp>
              <p:sp>
                <p:nvSpPr>
                  <p:cNvPr id="582234" name="Freeform 602"/>
                  <p:cNvSpPr>
                    <a:spLocks/>
                  </p:cNvSpPr>
                  <p:nvPr/>
                </p:nvSpPr>
                <p:spPr bwMode="auto">
                  <a:xfrm>
                    <a:off x="2598" y="3055"/>
                    <a:ext cx="402" cy="51"/>
                  </a:xfrm>
                  <a:custGeom>
                    <a:avLst/>
                    <a:gdLst/>
                    <a:ahLst/>
                    <a:cxnLst>
                      <a:cxn ang="0">
                        <a:pos x="402" y="0"/>
                      </a:cxn>
                      <a:cxn ang="0">
                        <a:pos x="402" y="20"/>
                      </a:cxn>
                      <a:cxn ang="0">
                        <a:pos x="0" y="51"/>
                      </a:cxn>
                      <a:cxn ang="0">
                        <a:pos x="0" y="31"/>
                      </a:cxn>
                      <a:cxn ang="0">
                        <a:pos x="402" y="0"/>
                      </a:cxn>
                    </a:cxnLst>
                    <a:rect l="0" t="0" r="r" b="b"/>
                    <a:pathLst>
                      <a:path w="402" h="51">
                        <a:moveTo>
                          <a:pt x="402" y="0"/>
                        </a:moveTo>
                        <a:lnTo>
                          <a:pt x="402" y="20"/>
                        </a:lnTo>
                        <a:lnTo>
                          <a:pt x="0" y="51"/>
                        </a:lnTo>
                        <a:lnTo>
                          <a:pt x="0" y="31"/>
                        </a:lnTo>
                        <a:lnTo>
                          <a:pt x="402" y="0"/>
                        </a:lnTo>
                        <a:close/>
                      </a:path>
                    </a:pathLst>
                  </a:custGeom>
                  <a:solidFill>
                    <a:srgbClr val="242424"/>
                  </a:solidFill>
                  <a:ln w="9525">
                    <a:noFill/>
                    <a:round/>
                    <a:headEnd/>
                    <a:tailEnd/>
                  </a:ln>
                </p:spPr>
                <p:txBody>
                  <a:bodyPr/>
                  <a:lstStyle/>
                  <a:p>
                    <a:endParaRPr lang="en-US" sz="2000"/>
                  </a:p>
                </p:txBody>
              </p:sp>
              <p:sp>
                <p:nvSpPr>
                  <p:cNvPr id="582235" name="Freeform 603"/>
                  <p:cNvSpPr>
                    <a:spLocks/>
                  </p:cNvSpPr>
                  <p:nvPr/>
                </p:nvSpPr>
                <p:spPr bwMode="auto">
                  <a:xfrm>
                    <a:off x="2598" y="3054"/>
                    <a:ext cx="402" cy="51"/>
                  </a:xfrm>
                  <a:custGeom>
                    <a:avLst/>
                    <a:gdLst/>
                    <a:ahLst/>
                    <a:cxnLst>
                      <a:cxn ang="0">
                        <a:pos x="402" y="0"/>
                      </a:cxn>
                      <a:cxn ang="0">
                        <a:pos x="402" y="20"/>
                      </a:cxn>
                      <a:cxn ang="0">
                        <a:pos x="0" y="51"/>
                      </a:cxn>
                      <a:cxn ang="0">
                        <a:pos x="0" y="31"/>
                      </a:cxn>
                      <a:cxn ang="0">
                        <a:pos x="402" y="0"/>
                      </a:cxn>
                    </a:cxnLst>
                    <a:rect l="0" t="0" r="r" b="b"/>
                    <a:pathLst>
                      <a:path w="402" h="51">
                        <a:moveTo>
                          <a:pt x="402" y="0"/>
                        </a:moveTo>
                        <a:lnTo>
                          <a:pt x="402" y="20"/>
                        </a:lnTo>
                        <a:lnTo>
                          <a:pt x="0" y="51"/>
                        </a:lnTo>
                        <a:lnTo>
                          <a:pt x="0" y="31"/>
                        </a:lnTo>
                        <a:lnTo>
                          <a:pt x="402" y="0"/>
                        </a:lnTo>
                        <a:close/>
                      </a:path>
                    </a:pathLst>
                  </a:custGeom>
                  <a:solidFill>
                    <a:srgbClr val="242424"/>
                  </a:solidFill>
                  <a:ln w="9525">
                    <a:noFill/>
                    <a:round/>
                    <a:headEnd/>
                    <a:tailEnd/>
                  </a:ln>
                </p:spPr>
                <p:txBody>
                  <a:bodyPr/>
                  <a:lstStyle/>
                  <a:p>
                    <a:endParaRPr lang="en-US" sz="2000"/>
                  </a:p>
                </p:txBody>
              </p:sp>
              <p:sp>
                <p:nvSpPr>
                  <p:cNvPr id="582236" name="Freeform 604"/>
                  <p:cNvSpPr>
                    <a:spLocks/>
                  </p:cNvSpPr>
                  <p:nvPr/>
                </p:nvSpPr>
                <p:spPr bwMode="auto">
                  <a:xfrm>
                    <a:off x="2598" y="3053"/>
                    <a:ext cx="402" cy="51"/>
                  </a:xfrm>
                  <a:custGeom>
                    <a:avLst/>
                    <a:gdLst/>
                    <a:ahLst/>
                    <a:cxnLst>
                      <a:cxn ang="0">
                        <a:pos x="402" y="0"/>
                      </a:cxn>
                      <a:cxn ang="0">
                        <a:pos x="402" y="21"/>
                      </a:cxn>
                      <a:cxn ang="0">
                        <a:pos x="0" y="51"/>
                      </a:cxn>
                      <a:cxn ang="0">
                        <a:pos x="0" y="31"/>
                      </a:cxn>
                      <a:cxn ang="0">
                        <a:pos x="402" y="0"/>
                      </a:cxn>
                    </a:cxnLst>
                    <a:rect l="0" t="0" r="r" b="b"/>
                    <a:pathLst>
                      <a:path w="402" h="51">
                        <a:moveTo>
                          <a:pt x="402" y="0"/>
                        </a:moveTo>
                        <a:lnTo>
                          <a:pt x="402" y="21"/>
                        </a:lnTo>
                        <a:lnTo>
                          <a:pt x="0" y="51"/>
                        </a:lnTo>
                        <a:lnTo>
                          <a:pt x="0" y="31"/>
                        </a:lnTo>
                        <a:lnTo>
                          <a:pt x="402" y="0"/>
                        </a:lnTo>
                        <a:close/>
                      </a:path>
                    </a:pathLst>
                  </a:custGeom>
                  <a:solidFill>
                    <a:srgbClr val="242424"/>
                  </a:solidFill>
                  <a:ln w="9525">
                    <a:noFill/>
                    <a:round/>
                    <a:headEnd/>
                    <a:tailEnd/>
                  </a:ln>
                </p:spPr>
                <p:txBody>
                  <a:bodyPr/>
                  <a:lstStyle/>
                  <a:p>
                    <a:endParaRPr lang="en-US" sz="2000"/>
                  </a:p>
                </p:txBody>
              </p:sp>
              <p:sp>
                <p:nvSpPr>
                  <p:cNvPr id="582237" name="Freeform 605"/>
                  <p:cNvSpPr>
                    <a:spLocks/>
                  </p:cNvSpPr>
                  <p:nvPr/>
                </p:nvSpPr>
                <p:spPr bwMode="auto">
                  <a:xfrm>
                    <a:off x="2598" y="3053"/>
                    <a:ext cx="402" cy="50"/>
                  </a:xfrm>
                  <a:custGeom>
                    <a:avLst/>
                    <a:gdLst/>
                    <a:ahLst/>
                    <a:cxnLst>
                      <a:cxn ang="0">
                        <a:pos x="402" y="0"/>
                      </a:cxn>
                      <a:cxn ang="0">
                        <a:pos x="402" y="20"/>
                      </a:cxn>
                      <a:cxn ang="0">
                        <a:pos x="0" y="50"/>
                      </a:cxn>
                      <a:cxn ang="0">
                        <a:pos x="0" y="30"/>
                      </a:cxn>
                      <a:cxn ang="0">
                        <a:pos x="402" y="0"/>
                      </a:cxn>
                    </a:cxnLst>
                    <a:rect l="0" t="0" r="r" b="b"/>
                    <a:pathLst>
                      <a:path w="402" h="50">
                        <a:moveTo>
                          <a:pt x="402" y="0"/>
                        </a:moveTo>
                        <a:lnTo>
                          <a:pt x="402" y="20"/>
                        </a:lnTo>
                        <a:lnTo>
                          <a:pt x="0" y="50"/>
                        </a:lnTo>
                        <a:lnTo>
                          <a:pt x="0" y="30"/>
                        </a:lnTo>
                        <a:lnTo>
                          <a:pt x="402" y="0"/>
                        </a:lnTo>
                        <a:close/>
                      </a:path>
                    </a:pathLst>
                  </a:custGeom>
                  <a:solidFill>
                    <a:srgbClr val="242424"/>
                  </a:solidFill>
                  <a:ln w="9525">
                    <a:noFill/>
                    <a:round/>
                    <a:headEnd/>
                    <a:tailEnd/>
                  </a:ln>
                </p:spPr>
                <p:txBody>
                  <a:bodyPr/>
                  <a:lstStyle/>
                  <a:p>
                    <a:endParaRPr lang="en-US" sz="2000"/>
                  </a:p>
                </p:txBody>
              </p:sp>
              <p:sp>
                <p:nvSpPr>
                  <p:cNvPr id="582238" name="Freeform 606"/>
                  <p:cNvSpPr>
                    <a:spLocks/>
                  </p:cNvSpPr>
                  <p:nvPr/>
                </p:nvSpPr>
                <p:spPr bwMode="auto">
                  <a:xfrm>
                    <a:off x="2598" y="3053"/>
                    <a:ext cx="402" cy="49"/>
                  </a:xfrm>
                  <a:custGeom>
                    <a:avLst/>
                    <a:gdLst/>
                    <a:ahLst/>
                    <a:cxnLst>
                      <a:cxn ang="0">
                        <a:pos x="402" y="0"/>
                      </a:cxn>
                      <a:cxn ang="0">
                        <a:pos x="402" y="19"/>
                      </a:cxn>
                      <a:cxn ang="0">
                        <a:pos x="0" y="49"/>
                      </a:cxn>
                      <a:cxn ang="0">
                        <a:pos x="0" y="29"/>
                      </a:cxn>
                      <a:cxn ang="0">
                        <a:pos x="402" y="0"/>
                      </a:cxn>
                    </a:cxnLst>
                    <a:rect l="0" t="0" r="r" b="b"/>
                    <a:pathLst>
                      <a:path w="402" h="49">
                        <a:moveTo>
                          <a:pt x="402" y="0"/>
                        </a:moveTo>
                        <a:lnTo>
                          <a:pt x="402" y="19"/>
                        </a:lnTo>
                        <a:lnTo>
                          <a:pt x="0" y="49"/>
                        </a:lnTo>
                        <a:lnTo>
                          <a:pt x="0" y="29"/>
                        </a:lnTo>
                        <a:lnTo>
                          <a:pt x="402" y="0"/>
                        </a:lnTo>
                        <a:close/>
                      </a:path>
                    </a:pathLst>
                  </a:custGeom>
                  <a:solidFill>
                    <a:srgbClr val="242424"/>
                  </a:solidFill>
                  <a:ln w="9525">
                    <a:noFill/>
                    <a:round/>
                    <a:headEnd/>
                    <a:tailEnd/>
                  </a:ln>
                </p:spPr>
                <p:txBody>
                  <a:bodyPr/>
                  <a:lstStyle/>
                  <a:p>
                    <a:endParaRPr lang="en-US" sz="2000"/>
                  </a:p>
                </p:txBody>
              </p:sp>
              <p:sp>
                <p:nvSpPr>
                  <p:cNvPr id="582239" name="Freeform 607"/>
                  <p:cNvSpPr>
                    <a:spLocks/>
                  </p:cNvSpPr>
                  <p:nvPr/>
                </p:nvSpPr>
                <p:spPr bwMode="auto">
                  <a:xfrm>
                    <a:off x="2598" y="3052"/>
                    <a:ext cx="402" cy="49"/>
                  </a:xfrm>
                  <a:custGeom>
                    <a:avLst/>
                    <a:gdLst/>
                    <a:ahLst/>
                    <a:cxnLst>
                      <a:cxn ang="0">
                        <a:pos x="402" y="0"/>
                      </a:cxn>
                      <a:cxn ang="0">
                        <a:pos x="402" y="20"/>
                      </a:cxn>
                      <a:cxn ang="0">
                        <a:pos x="0" y="49"/>
                      </a:cxn>
                      <a:cxn ang="0">
                        <a:pos x="0" y="30"/>
                      </a:cxn>
                      <a:cxn ang="0">
                        <a:pos x="402" y="0"/>
                      </a:cxn>
                    </a:cxnLst>
                    <a:rect l="0" t="0" r="r" b="b"/>
                    <a:pathLst>
                      <a:path w="402" h="49">
                        <a:moveTo>
                          <a:pt x="402" y="0"/>
                        </a:moveTo>
                        <a:lnTo>
                          <a:pt x="402" y="20"/>
                        </a:lnTo>
                        <a:lnTo>
                          <a:pt x="0" y="49"/>
                        </a:lnTo>
                        <a:lnTo>
                          <a:pt x="0" y="30"/>
                        </a:lnTo>
                        <a:lnTo>
                          <a:pt x="402" y="0"/>
                        </a:lnTo>
                        <a:close/>
                      </a:path>
                    </a:pathLst>
                  </a:custGeom>
                  <a:solidFill>
                    <a:srgbClr val="242424"/>
                  </a:solidFill>
                  <a:ln w="9525">
                    <a:noFill/>
                    <a:round/>
                    <a:headEnd/>
                    <a:tailEnd/>
                  </a:ln>
                </p:spPr>
                <p:txBody>
                  <a:bodyPr/>
                  <a:lstStyle/>
                  <a:p>
                    <a:endParaRPr lang="en-US" sz="2000"/>
                  </a:p>
                </p:txBody>
              </p:sp>
              <p:sp>
                <p:nvSpPr>
                  <p:cNvPr id="582240" name="Freeform 608"/>
                  <p:cNvSpPr>
                    <a:spLocks/>
                  </p:cNvSpPr>
                  <p:nvPr/>
                </p:nvSpPr>
                <p:spPr bwMode="auto">
                  <a:xfrm>
                    <a:off x="2598" y="3051"/>
                    <a:ext cx="402" cy="50"/>
                  </a:xfrm>
                  <a:custGeom>
                    <a:avLst/>
                    <a:gdLst/>
                    <a:ahLst/>
                    <a:cxnLst>
                      <a:cxn ang="0">
                        <a:pos x="402" y="0"/>
                      </a:cxn>
                      <a:cxn ang="0">
                        <a:pos x="402" y="20"/>
                      </a:cxn>
                      <a:cxn ang="0">
                        <a:pos x="0" y="50"/>
                      </a:cxn>
                      <a:cxn ang="0">
                        <a:pos x="0" y="30"/>
                      </a:cxn>
                      <a:cxn ang="0">
                        <a:pos x="402" y="0"/>
                      </a:cxn>
                    </a:cxnLst>
                    <a:rect l="0" t="0" r="r" b="b"/>
                    <a:pathLst>
                      <a:path w="402" h="50">
                        <a:moveTo>
                          <a:pt x="402" y="0"/>
                        </a:moveTo>
                        <a:lnTo>
                          <a:pt x="402" y="20"/>
                        </a:lnTo>
                        <a:lnTo>
                          <a:pt x="0" y="50"/>
                        </a:lnTo>
                        <a:lnTo>
                          <a:pt x="0" y="30"/>
                        </a:lnTo>
                        <a:lnTo>
                          <a:pt x="402" y="0"/>
                        </a:lnTo>
                        <a:close/>
                      </a:path>
                    </a:pathLst>
                  </a:custGeom>
                  <a:solidFill>
                    <a:srgbClr val="242424"/>
                  </a:solidFill>
                  <a:ln w="9525">
                    <a:noFill/>
                    <a:round/>
                    <a:headEnd/>
                    <a:tailEnd/>
                  </a:ln>
                </p:spPr>
                <p:txBody>
                  <a:bodyPr/>
                  <a:lstStyle/>
                  <a:p>
                    <a:endParaRPr lang="en-US" sz="2000"/>
                  </a:p>
                </p:txBody>
              </p:sp>
              <p:sp>
                <p:nvSpPr>
                  <p:cNvPr id="582241" name="Freeform 609"/>
                  <p:cNvSpPr>
                    <a:spLocks/>
                  </p:cNvSpPr>
                  <p:nvPr/>
                </p:nvSpPr>
                <p:spPr bwMode="auto">
                  <a:xfrm>
                    <a:off x="2598" y="3051"/>
                    <a:ext cx="402" cy="49"/>
                  </a:xfrm>
                  <a:custGeom>
                    <a:avLst/>
                    <a:gdLst/>
                    <a:ahLst/>
                    <a:cxnLst>
                      <a:cxn ang="0">
                        <a:pos x="402" y="0"/>
                      </a:cxn>
                      <a:cxn ang="0">
                        <a:pos x="402" y="19"/>
                      </a:cxn>
                      <a:cxn ang="0">
                        <a:pos x="0" y="49"/>
                      </a:cxn>
                      <a:cxn ang="0">
                        <a:pos x="0" y="29"/>
                      </a:cxn>
                      <a:cxn ang="0">
                        <a:pos x="402" y="0"/>
                      </a:cxn>
                    </a:cxnLst>
                    <a:rect l="0" t="0" r="r" b="b"/>
                    <a:pathLst>
                      <a:path w="402" h="49">
                        <a:moveTo>
                          <a:pt x="402" y="0"/>
                        </a:moveTo>
                        <a:lnTo>
                          <a:pt x="402" y="19"/>
                        </a:lnTo>
                        <a:lnTo>
                          <a:pt x="0" y="49"/>
                        </a:lnTo>
                        <a:lnTo>
                          <a:pt x="0" y="29"/>
                        </a:lnTo>
                        <a:lnTo>
                          <a:pt x="402" y="0"/>
                        </a:lnTo>
                        <a:close/>
                      </a:path>
                    </a:pathLst>
                  </a:custGeom>
                  <a:solidFill>
                    <a:srgbClr val="323232"/>
                  </a:solidFill>
                  <a:ln w="9525">
                    <a:noFill/>
                    <a:round/>
                    <a:headEnd/>
                    <a:tailEnd/>
                  </a:ln>
                </p:spPr>
                <p:txBody>
                  <a:bodyPr/>
                  <a:lstStyle/>
                  <a:p>
                    <a:endParaRPr lang="en-US" sz="2000"/>
                  </a:p>
                </p:txBody>
              </p:sp>
              <p:sp>
                <p:nvSpPr>
                  <p:cNvPr id="582242" name="Freeform 610"/>
                  <p:cNvSpPr>
                    <a:spLocks/>
                  </p:cNvSpPr>
                  <p:nvPr/>
                </p:nvSpPr>
                <p:spPr bwMode="auto">
                  <a:xfrm>
                    <a:off x="2598" y="3050"/>
                    <a:ext cx="402" cy="49"/>
                  </a:xfrm>
                  <a:custGeom>
                    <a:avLst/>
                    <a:gdLst/>
                    <a:ahLst/>
                    <a:cxnLst>
                      <a:cxn ang="0">
                        <a:pos x="402" y="0"/>
                      </a:cxn>
                      <a:cxn ang="0">
                        <a:pos x="402" y="20"/>
                      </a:cxn>
                      <a:cxn ang="0">
                        <a:pos x="0" y="49"/>
                      </a:cxn>
                      <a:cxn ang="0">
                        <a:pos x="0" y="29"/>
                      </a:cxn>
                      <a:cxn ang="0">
                        <a:pos x="402" y="0"/>
                      </a:cxn>
                    </a:cxnLst>
                    <a:rect l="0" t="0" r="r" b="b"/>
                    <a:pathLst>
                      <a:path w="402" h="49">
                        <a:moveTo>
                          <a:pt x="402" y="0"/>
                        </a:moveTo>
                        <a:lnTo>
                          <a:pt x="402" y="20"/>
                        </a:lnTo>
                        <a:lnTo>
                          <a:pt x="0" y="49"/>
                        </a:lnTo>
                        <a:lnTo>
                          <a:pt x="0" y="29"/>
                        </a:lnTo>
                        <a:lnTo>
                          <a:pt x="402" y="0"/>
                        </a:lnTo>
                        <a:close/>
                      </a:path>
                    </a:pathLst>
                  </a:custGeom>
                  <a:solidFill>
                    <a:srgbClr val="323232"/>
                  </a:solidFill>
                  <a:ln w="9525">
                    <a:noFill/>
                    <a:round/>
                    <a:headEnd/>
                    <a:tailEnd/>
                  </a:ln>
                </p:spPr>
                <p:txBody>
                  <a:bodyPr/>
                  <a:lstStyle/>
                  <a:p>
                    <a:endParaRPr lang="en-US" sz="2000"/>
                  </a:p>
                </p:txBody>
              </p:sp>
              <p:sp>
                <p:nvSpPr>
                  <p:cNvPr id="582243" name="Freeform 611"/>
                  <p:cNvSpPr>
                    <a:spLocks/>
                  </p:cNvSpPr>
                  <p:nvPr/>
                </p:nvSpPr>
                <p:spPr bwMode="auto">
                  <a:xfrm>
                    <a:off x="2598" y="3050"/>
                    <a:ext cx="402" cy="47"/>
                  </a:xfrm>
                  <a:custGeom>
                    <a:avLst/>
                    <a:gdLst/>
                    <a:ahLst/>
                    <a:cxnLst>
                      <a:cxn ang="0">
                        <a:pos x="402" y="0"/>
                      </a:cxn>
                      <a:cxn ang="0">
                        <a:pos x="402" y="19"/>
                      </a:cxn>
                      <a:cxn ang="0">
                        <a:pos x="0" y="47"/>
                      </a:cxn>
                      <a:cxn ang="0">
                        <a:pos x="0" y="29"/>
                      </a:cxn>
                      <a:cxn ang="0">
                        <a:pos x="402" y="0"/>
                      </a:cxn>
                    </a:cxnLst>
                    <a:rect l="0" t="0" r="r" b="b"/>
                    <a:pathLst>
                      <a:path w="402" h="47">
                        <a:moveTo>
                          <a:pt x="402" y="0"/>
                        </a:moveTo>
                        <a:lnTo>
                          <a:pt x="402" y="19"/>
                        </a:lnTo>
                        <a:lnTo>
                          <a:pt x="0" y="47"/>
                        </a:lnTo>
                        <a:lnTo>
                          <a:pt x="0" y="29"/>
                        </a:lnTo>
                        <a:lnTo>
                          <a:pt x="402" y="0"/>
                        </a:lnTo>
                        <a:close/>
                      </a:path>
                    </a:pathLst>
                  </a:custGeom>
                  <a:solidFill>
                    <a:srgbClr val="323232"/>
                  </a:solidFill>
                  <a:ln w="9525">
                    <a:noFill/>
                    <a:round/>
                    <a:headEnd/>
                    <a:tailEnd/>
                  </a:ln>
                </p:spPr>
                <p:txBody>
                  <a:bodyPr/>
                  <a:lstStyle/>
                  <a:p>
                    <a:endParaRPr lang="en-US" sz="2000"/>
                  </a:p>
                </p:txBody>
              </p:sp>
              <p:sp>
                <p:nvSpPr>
                  <p:cNvPr id="582244" name="Freeform 612"/>
                  <p:cNvSpPr>
                    <a:spLocks/>
                  </p:cNvSpPr>
                  <p:nvPr/>
                </p:nvSpPr>
                <p:spPr bwMode="auto">
                  <a:xfrm>
                    <a:off x="2598" y="3049"/>
                    <a:ext cx="402" cy="47"/>
                  </a:xfrm>
                  <a:custGeom>
                    <a:avLst/>
                    <a:gdLst/>
                    <a:ahLst/>
                    <a:cxnLst>
                      <a:cxn ang="0">
                        <a:pos x="402" y="0"/>
                      </a:cxn>
                      <a:cxn ang="0">
                        <a:pos x="402" y="20"/>
                      </a:cxn>
                      <a:cxn ang="0">
                        <a:pos x="0" y="47"/>
                      </a:cxn>
                      <a:cxn ang="0">
                        <a:pos x="0" y="29"/>
                      </a:cxn>
                      <a:cxn ang="0">
                        <a:pos x="402" y="0"/>
                      </a:cxn>
                    </a:cxnLst>
                    <a:rect l="0" t="0" r="r" b="b"/>
                    <a:pathLst>
                      <a:path w="402" h="47">
                        <a:moveTo>
                          <a:pt x="402" y="0"/>
                        </a:moveTo>
                        <a:lnTo>
                          <a:pt x="402" y="20"/>
                        </a:lnTo>
                        <a:lnTo>
                          <a:pt x="0" y="47"/>
                        </a:lnTo>
                        <a:lnTo>
                          <a:pt x="0" y="29"/>
                        </a:lnTo>
                        <a:lnTo>
                          <a:pt x="402" y="0"/>
                        </a:lnTo>
                        <a:close/>
                      </a:path>
                    </a:pathLst>
                  </a:custGeom>
                  <a:solidFill>
                    <a:srgbClr val="323232"/>
                  </a:solidFill>
                  <a:ln w="9525">
                    <a:noFill/>
                    <a:round/>
                    <a:headEnd/>
                    <a:tailEnd/>
                  </a:ln>
                </p:spPr>
                <p:txBody>
                  <a:bodyPr/>
                  <a:lstStyle/>
                  <a:p>
                    <a:endParaRPr lang="en-US" sz="2000"/>
                  </a:p>
                </p:txBody>
              </p:sp>
              <p:sp>
                <p:nvSpPr>
                  <p:cNvPr id="582245" name="Freeform 613"/>
                  <p:cNvSpPr>
                    <a:spLocks/>
                  </p:cNvSpPr>
                  <p:nvPr/>
                </p:nvSpPr>
                <p:spPr bwMode="auto">
                  <a:xfrm>
                    <a:off x="2598" y="3049"/>
                    <a:ext cx="402" cy="47"/>
                  </a:xfrm>
                  <a:custGeom>
                    <a:avLst/>
                    <a:gdLst/>
                    <a:ahLst/>
                    <a:cxnLst>
                      <a:cxn ang="0">
                        <a:pos x="402" y="0"/>
                      </a:cxn>
                      <a:cxn ang="0">
                        <a:pos x="402" y="19"/>
                      </a:cxn>
                      <a:cxn ang="0">
                        <a:pos x="0" y="47"/>
                      </a:cxn>
                      <a:cxn ang="0">
                        <a:pos x="0" y="27"/>
                      </a:cxn>
                      <a:cxn ang="0">
                        <a:pos x="402" y="0"/>
                      </a:cxn>
                    </a:cxnLst>
                    <a:rect l="0" t="0" r="r" b="b"/>
                    <a:pathLst>
                      <a:path w="402" h="47">
                        <a:moveTo>
                          <a:pt x="402" y="0"/>
                        </a:moveTo>
                        <a:lnTo>
                          <a:pt x="402" y="19"/>
                        </a:lnTo>
                        <a:lnTo>
                          <a:pt x="0" y="47"/>
                        </a:lnTo>
                        <a:lnTo>
                          <a:pt x="0" y="27"/>
                        </a:lnTo>
                        <a:lnTo>
                          <a:pt x="402" y="0"/>
                        </a:lnTo>
                        <a:close/>
                      </a:path>
                    </a:pathLst>
                  </a:custGeom>
                  <a:solidFill>
                    <a:srgbClr val="323232"/>
                  </a:solidFill>
                  <a:ln w="9525">
                    <a:noFill/>
                    <a:round/>
                    <a:headEnd/>
                    <a:tailEnd/>
                  </a:ln>
                </p:spPr>
                <p:txBody>
                  <a:bodyPr/>
                  <a:lstStyle/>
                  <a:p>
                    <a:endParaRPr lang="en-US" sz="2000"/>
                  </a:p>
                </p:txBody>
              </p:sp>
              <p:sp>
                <p:nvSpPr>
                  <p:cNvPr id="582246" name="Freeform 614"/>
                  <p:cNvSpPr>
                    <a:spLocks/>
                  </p:cNvSpPr>
                  <p:nvPr/>
                </p:nvSpPr>
                <p:spPr bwMode="auto">
                  <a:xfrm>
                    <a:off x="2598" y="3048"/>
                    <a:ext cx="402" cy="47"/>
                  </a:xfrm>
                  <a:custGeom>
                    <a:avLst/>
                    <a:gdLst/>
                    <a:ahLst/>
                    <a:cxnLst>
                      <a:cxn ang="0">
                        <a:pos x="402" y="0"/>
                      </a:cxn>
                      <a:cxn ang="0">
                        <a:pos x="402" y="19"/>
                      </a:cxn>
                      <a:cxn ang="0">
                        <a:pos x="0" y="47"/>
                      </a:cxn>
                      <a:cxn ang="0">
                        <a:pos x="0" y="28"/>
                      </a:cxn>
                      <a:cxn ang="0">
                        <a:pos x="402" y="0"/>
                      </a:cxn>
                    </a:cxnLst>
                    <a:rect l="0" t="0" r="r" b="b"/>
                    <a:pathLst>
                      <a:path w="402" h="47">
                        <a:moveTo>
                          <a:pt x="402" y="0"/>
                        </a:moveTo>
                        <a:lnTo>
                          <a:pt x="402" y="19"/>
                        </a:lnTo>
                        <a:lnTo>
                          <a:pt x="0" y="47"/>
                        </a:lnTo>
                        <a:lnTo>
                          <a:pt x="0" y="28"/>
                        </a:lnTo>
                        <a:lnTo>
                          <a:pt x="402" y="0"/>
                        </a:lnTo>
                        <a:close/>
                      </a:path>
                    </a:pathLst>
                  </a:custGeom>
                  <a:solidFill>
                    <a:srgbClr val="323232"/>
                  </a:solidFill>
                  <a:ln w="9525">
                    <a:noFill/>
                    <a:round/>
                    <a:headEnd/>
                    <a:tailEnd/>
                  </a:ln>
                </p:spPr>
                <p:txBody>
                  <a:bodyPr/>
                  <a:lstStyle/>
                  <a:p>
                    <a:endParaRPr lang="en-US" sz="2000"/>
                  </a:p>
                </p:txBody>
              </p:sp>
              <p:sp>
                <p:nvSpPr>
                  <p:cNvPr id="582247" name="Freeform 615"/>
                  <p:cNvSpPr>
                    <a:spLocks/>
                  </p:cNvSpPr>
                  <p:nvPr/>
                </p:nvSpPr>
                <p:spPr bwMode="auto">
                  <a:xfrm>
                    <a:off x="2598" y="3047"/>
                    <a:ext cx="402" cy="48"/>
                  </a:xfrm>
                  <a:custGeom>
                    <a:avLst/>
                    <a:gdLst/>
                    <a:ahLst/>
                    <a:cxnLst>
                      <a:cxn ang="0">
                        <a:pos x="402" y="0"/>
                      </a:cxn>
                      <a:cxn ang="0">
                        <a:pos x="402" y="20"/>
                      </a:cxn>
                      <a:cxn ang="0">
                        <a:pos x="0" y="48"/>
                      </a:cxn>
                      <a:cxn ang="0">
                        <a:pos x="0" y="28"/>
                      </a:cxn>
                      <a:cxn ang="0">
                        <a:pos x="402" y="0"/>
                      </a:cxn>
                    </a:cxnLst>
                    <a:rect l="0" t="0" r="r" b="b"/>
                    <a:pathLst>
                      <a:path w="402" h="48">
                        <a:moveTo>
                          <a:pt x="402" y="0"/>
                        </a:moveTo>
                        <a:lnTo>
                          <a:pt x="402" y="20"/>
                        </a:lnTo>
                        <a:lnTo>
                          <a:pt x="0" y="48"/>
                        </a:lnTo>
                        <a:lnTo>
                          <a:pt x="0" y="28"/>
                        </a:lnTo>
                        <a:lnTo>
                          <a:pt x="402" y="0"/>
                        </a:lnTo>
                        <a:close/>
                      </a:path>
                    </a:pathLst>
                  </a:custGeom>
                  <a:solidFill>
                    <a:srgbClr val="323232"/>
                  </a:solidFill>
                  <a:ln w="9525">
                    <a:noFill/>
                    <a:round/>
                    <a:headEnd/>
                    <a:tailEnd/>
                  </a:ln>
                </p:spPr>
                <p:txBody>
                  <a:bodyPr/>
                  <a:lstStyle/>
                  <a:p>
                    <a:endParaRPr lang="en-US" sz="2000"/>
                  </a:p>
                </p:txBody>
              </p:sp>
              <p:sp>
                <p:nvSpPr>
                  <p:cNvPr id="582248" name="Freeform 616"/>
                  <p:cNvSpPr>
                    <a:spLocks/>
                  </p:cNvSpPr>
                  <p:nvPr/>
                </p:nvSpPr>
                <p:spPr bwMode="auto">
                  <a:xfrm>
                    <a:off x="2598" y="3047"/>
                    <a:ext cx="402" cy="47"/>
                  </a:xfrm>
                  <a:custGeom>
                    <a:avLst/>
                    <a:gdLst/>
                    <a:ahLst/>
                    <a:cxnLst>
                      <a:cxn ang="0">
                        <a:pos x="402" y="0"/>
                      </a:cxn>
                      <a:cxn ang="0">
                        <a:pos x="402" y="19"/>
                      </a:cxn>
                      <a:cxn ang="0">
                        <a:pos x="0" y="47"/>
                      </a:cxn>
                      <a:cxn ang="0">
                        <a:pos x="0" y="28"/>
                      </a:cxn>
                      <a:cxn ang="0">
                        <a:pos x="402" y="0"/>
                      </a:cxn>
                    </a:cxnLst>
                    <a:rect l="0" t="0" r="r" b="b"/>
                    <a:pathLst>
                      <a:path w="402" h="47">
                        <a:moveTo>
                          <a:pt x="402" y="0"/>
                        </a:moveTo>
                        <a:lnTo>
                          <a:pt x="402" y="19"/>
                        </a:lnTo>
                        <a:lnTo>
                          <a:pt x="0" y="47"/>
                        </a:lnTo>
                        <a:lnTo>
                          <a:pt x="0" y="28"/>
                        </a:lnTo>
                        <a:lnTo>
                          <a:pt x="402" y="0"/>
                        </a:lnTo>
                        <a:close/>
                      </a:path>
                    </a:pathLst>
                  </a:custGeom>
                  <a:solidFill>
                    <a:srgbClr val="323232"/>
                  </a:solidFill>
                  <a:ln w="9525">
                    <a:noFill/>
                    <a:round/>
                    <a:headEnd/>
                    <a:tailEnd/>
                  </a:ln>
                </p:spPr>
                <p:txBody>
                  <a:bodyPr/>
                  <a:lstStyle/>
                  <a:p>
                    <a:endParaRPr lang="en-US" sz="2000"/>
                  </a:p>
                </p:txBody>
              </p:sp>
              <p:sp>
                <p:nvSpPr>
                  <p:cNvPr id="582249" name="Freeform 617"/>
                  <p:cNvSpPr>
                    <a:spLocks/>
                  </p:cNvSpPr>
                  <p:nvPr/>
                </p:nvSpPr>
                <p:spPr bwMode="auto">
                  <a:xfrm>
                    <a:off x="2598" y="3047"/>
                    <a:ext cx="402" cy="46"/>
                  </a:xfrm>
                  <a:custGeom>
                    <a:avLst/>
                    <a:gdLst/>
                    <a:ahLst/>
                    <a:cxnLst>
                      <a:cxn ang="0">
                        <a:pos x="402" y="0"/>
                      </a:cxn>
                      <a:cxn ang="0">
                        <a:pos x="402" y="19"/>
                      </a:cxn>
                      <a:cxn ang="0">
                        <a:pos x="0" y="46"/>
                      </a:cxn>
                      <a:cxn ang="0">
                        <a:pos x="0" y="27"/>
                      </a:cxn>
                      <a:cxn ang="0">
                        <a:pos x="402" y="0"/>
                      </a:cxn>
                    </a:cxnLst>
                    <a:rect l="0" t="0" r="r" b="b"/>
                    <a:pathLst>
                      <a:path w="402" h="46">
                        <a:moveTo>
                          <a:pt x="402" y="0"/>
                        </a:moveTo>
                        <a:lnTo>
                          <a:pt x="402" y="19"/>
                        </a:lnTo>
                        <a:lnTo>
                          <a:pt x="0" y="46"/>
                        </a:lnTo>
                        <a:lnTo>
                          <a:pt x="0" y="27"/>
                        </a:lnTo>
                        <a:lnTo>
                          <a:pt x="402" y="0"/>
                        </a:lnTo>
                        <a:close/>
                      </a:path>
                    </a:pathLst>
                  </a:custGeom>
                  <a:solidFill>
                    <a:srgbClr val="323232"/>
                  </a:solidFill>
                  <a:ln w="9525">
                    <a:noFill/>
                    <a:round/>
                    <a:headEnd/>
                    <a:tailEnd/>
                  </a:ln>
                </p:spPr>
                <p:txBody>
                  <a:bodyPr/>
                  <a:lstStyle/>
                  <a:p>
                    <a:endParaRPr lang="en-US" sz="2000"/>
                  </a:p>
                </p:txBody>
              </p:sp>
              <p:sp>
                <p:nvSpPr>
                  <p:cNvPr id="582250" name="Freeform 618"/>
                  <p:cNvSpPr>
                    <a:spLocks/>
                  </p:cNvSpPr>
                  <p:nvPr/>
                </p:nvSpPr>
                <p:spPr bwMode="auto">
                  <a:xfrm>
                    <a:off x="2598" y="3046"/>
                    <a:ext cx="402" cy="46"/>
                  </a:xfrm>
                  <a:custGeom>
                    <a:avLst/>
                    <a:gdLst/>
                    <a:ahLst/>
                    <a:cxnLst>
                      <a:cxn ang="0">
                        <a:pos x="402" y="0"/>
                      </a:cxn>
                      <a:cxn ang="0">
                        <a:pos x="402" y="19"/>
                      </a:cxn>
                      <a:cxn ang="0">
                        <a:pos x="0" y="46"/>
                      </a:cxn>
                      <a:cxn ang="0">
                        <a:pos x="0" y="27"/>
                      </a:cxn>
                      <a:cxn ang="0">
                        <a:pos x="402" y="0"/>
                      </a:cxn>
                    </a:cxnLst>
                    <a:rect l="0" t="0" r="r" b="b"/>
                    <a:pathLst>
                      <a:path w="402" h="46">
                        <a:moveTo>
                          <a:pt x="402" y="0"/>
                        </a:moveTo>
                        <a:lnTo>
                          <a:pt x="402" y="19"/>
                        </a:lnTo>
                        <a:lnTo>
                          <a:pt x="0" y="46"/>
                        </a:lnTo>
                        <a:lnTo>
                          <a:pt x="0" y="27"/>
                        </a:lnTo>
                        <a:lnTo>
                          <a:pt x="402" y="0"/>
                        </a:lnTo>
                        <a:close/>
                      </a:path>
                    </a:pathLst>
                  </a:custGeom>
                  <a:solidFill>
                    <a:srgbClr val="323232"/>
                  </a:solidFill>
                  <a:ln w="9525">
                    <a:noFill/>
                    <a:round/>
                    <a:headEnd/>
                    <a:tailEnd/>
                  </a:ln>
                </p:spPr>
                <p:txBody>
                  <a:bodyPr/>
                  <a:lstStyle/>
                  <a:p>
                    <a:endParaRPr lang="en-US" sz="2000"/>
                  </a:p>
                </p:txBody>
              </p:sp>
              <p:sp>
                <p:nvSpPr>
                  <p:cNvPr id="582251" name="Freeform 619"/>
                  <p:cNvSpPr>
                    <a:spLocks/>
                  </p:cNvSpPr>
                  <p:nvPr/>
                </p:nvSpPr>
                <p:spPr bwMode="auto">
                  <a:xfrm>
                    <a:off x="2598" y="3045"/>
                    <a:ext cx="402" cy="46"/>
                  </a:xfrm>
                  <a:custGeom>
                    <a:avLst/>
                    <a:gdLst/>
                    <a:ahLst/>
                    <a:cxnLst>
                      <a:cxn ang="0">
                        <a:pos x="402" y="0"/>
                      </a:cxn>
                      <a:cxn ang="0">
                        <a:pos x="402" y="19"/>
                      </a:cxn>
                      <a:cxn ang="0">
                        <a:pos x="0" y="46"/>
                      </a:cxn>
                      <a:cxn ang="0">
                        <a:pos x="0" y="27"/>
                      </a:cxn>
                      <a:cxn ang="0">
                        <a:pos x="402" y="0"/>
                      </a:cxn>
                    </a:cxnLst>
                    <a:rect l="0" t="0" r="r" b="b"/>
                    <a:pathLst>
                      <a:path w="402" h="46">
                        <a:moveTo>
                          <a:pt x="402" y="0"/>
                        </a:moveTo>
                        <a:lnTo>
                          <a:pt x="402" y="19"/>
                        </a:lnTo>
                        <a:lnTo>
                          <a:pt x="0" y="46"/>
                        </a:lnTo>
                        <a:lnTo>
                          <a:pt x="0" y="27"/>
                        </a:lnTo>
                        <a:lnTo>
                          <a:pt x="402" y="0"/>
                        </a:lnTo>
                        <a:close/>
                      </a:path>
                    </a:pathLst>
                  </a:custGeom>
                  <a:solidFill>
                    <a:srgbClr val="323232"/>
                  </a:solidFill>
                  <a:ln w="9525">
                    <a:noFill/>
                    <a:round/>
                    <a:headEnd/>
                    <a:tailEnd/>
                  </a:ln>
                </p:spPr>
                <p:txBody>
                  <a:bodyPr/>
                  <a:lstStyle/>
                  <a:p>
                    <a:endParaRPr lang="en-US" sz="2000"/>
                  </a:p>
                </p:txBody>
              </p:sp>
              <p:sp>
                <p:nvSpPr>
                  <p:cNvPr id="582252" name="Freeform 620"/>
                  <p:cNvSpPr>
                    <a:spLocks/>
                  </p:cNvSpPr>
                  <p:nvPr/>
                </p:nvSpPr>
                <p:spPr bwMode="auto">
                  <a:xfrm>
                    <a:off x="2598" y="3044"/>
                    <a:ext cx="402" cy="46"/>
                  </a:xfrm>
                  <a:custGeom>
                    <a:avLst/>
                    <a:gdLst/>
                    <a:ahLst/>
                    <a:cxnLst>
                      <a:cxn ang="0">
                        <a:pos x="402" y="0"/>
                      </a:cxn>
                      <a:cxn ang="0">
                        <a:pos x="402" y="20"/>
                      </a:cxn>
                      <a:cxn ang="0">
                        <a:pos x="0" y="46"/>
                      </a:cxn>
                      <a:cxn ang="0">
                        <a:pos x="0" y="28"/>
                      </a:cxn>
                      <a:cxn ang="0">
                        <a:pos x="402" y="0"/>
                      </a:cxn>
                    </a:cxnLst>
                    <a:rect l="0" t="0" r="r" b="b"/>
                    <a:pathLst>
                      <a:path w="402" h="46">
                        <a:moveTo>
                          <a:pt x="402" y="0"/>
                        </a:moveTo>
                        <a:lnTo>
                          <a:pt x="402" y="20"/>
                        </a:lnTo>
                        <a:lnTo>
                          <a:pt x="0" y="46"/>
                        </a:lnTo>
                        <a:lnTo>
                          <a:pt x="0" y="28"/>
                        </a:lnTo>
                        <a:lnTo>
                          <a:pt x="402" y="0"/>
                        </a:lnTo>
                        <a:close/>
                      </a:path>
                    </a:pathLst>
                  </a:custGeom>
                  <a:solidFill>
                    <a:srgbClr val="323232"/>
                  </a:solidFill>
                  <a:ln w="9525">
                    <a:noFill/>
                    <a:round/>
                    <a:headEnd/>
                    <a:tailEnd/>
                  </a:ln>
                </p:spPr>
                <p:txBody>
                  <a:bodyPr/>
                  <a:lstStyle/>
                  <a:p>
                    <a:endParaRPr lang="en-US" sz="2000"/>
                  </a:p>
                </p:txBody>
              </p:sp>
              <p:sp>
                <p:nvSpPr>
                  <p:cNvPr id="582253" name="Freeform 621"/>
                  <p:cNvSpPr>
                    <a:spLocks/>
                  </p:cNvSpPr>
                  <p:nvPr/>
                </p:nvSpPr>
                <p:spPr bwMode="auto">
                  <a:xfrm>
                    <a:off x="2598" y="3044"/>
                    <a:ext cx="402" cy="46"/>
                  </a:xfrm>
                  <a:custGeom>
                    <a:avLst/>
                    <a:gdLst/>
                    <a:ahLst/>
                    <a:cxnLst>
                      <a:cxn ang="0">
                        <a:pos x="402" y="0"/>
                      </a:cxn>
                      <a:cxn ang="0">
                        <a:pos x="402" y="19"/>
                      </a:cxn>
                      <a:cxn ang="0">
                        <a:pos x="0" y="46"/>
                      </a:cxn>
                      <a:cxn ang="0">
                        <a:pos x="0" y="27"/>
                      </a:cxn>
                      <a:cxn ang="0">
                        <a:pos x="402" y="0"/>
                      </a:cxn>
                    </a:cxnLst>
                    <a:rect l="0" t="0" r="r" b="b"/>
                    <a:pathLst>
                      <a:path w="402" h="46">
                        <a:moveTo>
                          <a:pt x="402" y="0"/>
                        </a:moveTo>
                        <a:lnTo>
                          <a:pt x="402" y="19"/>
                        </a:lnTo>
                        <a:lnTo>
                          <a:pt x="0" y="46"/>
                        </a:lnTo>
                        <a:lnTo>
                          <a:pt x="0" y="27"/>
                        </a:lnTo>
                        <a:lnTo>
                          <a:pt x="402" y="0"/>
                        </a:lnTo>
                        <a:close/>
                      </a:path>
                    </a:pathLst>
                  </a:custGeom>
                  <a:solidFill>
                    <a:srgbClr val="323232"/>
                  </a:solidFill>
                  <a:ln w="9525">
                    <a:noFill/>
                    <a:round/>
                    <a:headEnd/>
                    <a:tailEnd/>
                  </a:ln>
                </p:spPr>
                <p:txBody>
                  <a:bodyPr/>
                  <a:lstStyle/>
                  <a:p>
                    <a:endParaRPr lang="en-US" sz="2000"/>
                  </a:p>
                </p:txBody>
              </p:sp>
              <p:sp>
                <p:nvSpPr>
                  <p:cNvPr id="582254" name="Freeform 622"/>
                  <p:cNvSpPr>
                    <a:spLocks/>
                  </p:cNvSpPr>
                  <p:nvPr/>
                </p:nvSpPr>
                <p:spPr bwMode="auto">
                  <a:xfrm>
                    <a:off x="2598" y="3044"/>
                    <a:ext cx="402" cy="45"/>
                  </a:xfrm>
                  <a:custGeom>
                    <a:avLst/>
                    <a:gdLst/>
                    <a:ahLst/>
                    <a:cxnLst>
                      <a:cxn ang="0">
                        <a:pos x="402" y="0"/>
                      </a:cxn>
                      <a:cxn ang="0">
                        <a:pos x="402" y="18"/>
                      </a:cxn>
                      <a:cxn ang="0">
                        <a:pos x="0" y="45"/>
                      </a:cxn>
                      <a:cxn ang="0">
                        <a:pos x="0" y="26"/>
                      </a:cxn>
                      <a:cxn ang="0">
                        <a:pos x="402" y="0"/>
                      </a:cxn>
                    </a:cxnLst>
                    <a:rect l="0" t="0" r="r" b="b"/>
                    <a:pathLst>
                      <a:path w="402" h="45">
                        <a:moveTo>
                          <a:pt x="402" y="0"/>
                        </a:moveTo>
                        <a:lnTo>
                          <a:pt x="402" y="18"/>
                        </a:lnTo>
                        <a:lnTo>
                          <a:pt x="0" y="45"/>
                        </a:lnTo>
                        <a:lnTo>
                          <a:pt x="0" y="26"/>
                        </a:lnTo>
                        <a:lnTo>
                          <a:pt x="402" y="0"/>
                        </a:lnTo>
                        <a:close/>
                      </a:path>
                    </a:pathLst>
                  </a:custGeom>
                  <a:solidFill>
                    <a:srgbClr val="323232"/>
                  </a:solidFill>
                  <a:ln w="9525">
                    <a:noFill/>
                    <a:round/>
                    <a:headEnd/>
                    <a:tailEnd/>
                  </a:ln>
                </p:spPr>
                <p:txBody>
                  <a:bodyPr/>
                  <a:lstStyle/>
                  <a:p>
                    <a:endParaRPr lang="en-US" sz="2000"/>
                  </a:p>
                </p:txBody>
              </p:sp>
              <p:sp>
                <p:nvSpPr>
                  <p:cNvPr id="582255" name="Freeform 623"/>
                  <p:cNvSpPr>
                    <a:spLocks/>
                  </p:cNvSpPr>
                  <p:nvPr/>
                </p:nvSpPr>
                <p:spPr bwMode="auto">
                  <a:xfrm>
                    <a:off x="2598" y="3043"/>
                    <a:ext cx="402" cy="45"/>
                  </a:xfrm>
                  <a:custGeom>
                    <a:avLst/>
                    <a:gdLst/>
                    <a:ahLst/>
                    <a:cxnLst>
                      <a:cxn ang="0">
                        <a:pos x="402" y="0"/>
                      </a:cxn>
                      <a:cxn ang="0">
                        <a:pos x="402" y="18"/>
                      </a:cxn>
                      <a:cxn ang="0">
                        <a:pos x="0" y="45"/>
                      </a:cxn>
                      <a:cxn ang="0">
                        <a:pos x="0" y="27"/>
                      </a:cxn>
                      <a:cxn ang="0">
                        <a:pos x="402" y="0"/>
                      </a:cxn>
                    </a:cxnLst>
                    <a:rect l="0" t="0" r="r" b="b"/>
                    <a:pathLst>
                      <a:path w="402" h="45">
                        <a:moveTo>
                          <a:pt x="402" y="0"/>
                        </a:moveTo>
                        <a:lnTo>
                          <a:pt x="402" y="18"/>
                        </a:lnTo>
                        <a:lnTo>
                          <a:pt x="0" y="45"/>
                        </a:lnTo>
                        <a:lnTo>
                          <a:pt x="0" y="27"/>
                        </a:lnTo>
                        <a:lnTo>
                          <a:pt x="402" y="0"/>
                        </a:lnTo>
                        <a:close/>
                      </a:path>
                    </a:pathLst>
                  </a:custGeom>
                  <a:solidFill>
                    <a:srgbClr val="323232"/>
                  </a:solidFill>
                  <a:ln w="9525">
                    <a:noFill/>
                    <a:round/>
                    <a:headEnd/>
                    <a:tailEnd/>
                  </a:ln>
                </p:spPr>
                <p:txBody>
                  <a:bodyPr/>
                  <a:lstStyle/>
                  <a:p>
                    <a:endParaRPr lang="en-US" sz="2000"/>
                  </a:p>
                </p:txBody>
              </p:sp>
              <p:sp>
                <p:nvSpPr>
                  <p:cNvPr id="582256" name="Freeform 624"/>
                  <p:cNvSpPr>
                    <a:spLocks/>
                  </p:cNvSpPr>
                  <p:nvPr/>
                </p:nvSpPr>
                <p:spPr bwMode="auto">
                  <a:xfrm>
                    <a:off x="2598" y="3042"/>
                    <a:ext cx="402" cy="45"/>
                  </a:xfrm>
                  <a:custGeom>
                    <a:avLst/>
                    <a:gdLst/>
                    <a:ahLst/>
                    <a:cxnLst>
                      <a:cxn ang="0">
                        <a:pos x="402" y="0"/>
                      </a:cxn>
                      <a:cxn ang="0">
                        <a:pos x="402" y="19"/>
                      </a:cxn>
                      <a:cxn ang="0">
                        <a:pos x="0" y="45"/>
                      </a:cxn>
                      <a:cxn ang="0">
                        <a:pos x="0" y="26"/>
                      </a:cxn>
                      <a:cxn ang="0">
                        <a:pos x="402" y="0"/>
                      </a:cxn>
                    </a:cxnLst>
                    <a:rect l="0" t="0" r="r" b="b"/>
                    <a:pathLst>
                      <a:path w="402" h="45">
                        <a:moveTo>
                          <a:pt x="402" y="0"/>
                        </a:moveTo>
                        <a:lnTo>
                          <a:pt x="402" y="19"/>
                        </a:lnTo>
                        <a:lnTo>
                          <a:pt x="0" y="45"/>
                        </a:lnTo>
                        <a:lnTo>
                          <a:pt x="0" y="26"/>
                        </a:lnTo>
                        <a:lnTo>
                          <a:pt x="402" y="0"/>
                        </a:lnTo>
                        <a:close/>
                      </a:path>
                    </a:pathLst>
                  </a:custGeom>
                  <a:solidFill>
                    <a:srgbClr val="323232"/>
                  </a:solidFill>
                  <a:ln w="9525">
                    <a:noFill/>
                    <a:round/>
                    <a:headEnd/>
                    <a:tailEnd/>
                  </a:ln>
                </p:spPr>
                <p:txBody>
                  <a:bodyPr/>
                  <a:lstStyle/>
                  <a:p>
                    <a:endParaRPr lang="en-US" sz="2000"/>
                  </a:p>
                </p:txBody>
              </p:sp>
              <p:sp>
                <p:nvSpPr>
                  <p:cNvPr id="582257" name="Freeform 625"/>
                  <p:cNvSpPr>
                    <a:spLocks/>
                  </p:cNvSpPr>
                  <p:nvPr/>
                </p:nvSpPr>
                <p:spPr bwMode="auto">
                  <a:xfrm>
                    <a:off x="2598" y="3041"/>
                    <a:ext cx="402" cy="45"/>
                  </a:xfrm>
                  <a:custGeom>
                    <a:avLst/>
                    <a:gdLst/>
                    <a:ahLst/>
                    <a:cxnLst>
                      <a:cxn ang="0">
                        <a:pos x="402" y="0"/>
                      </a:cxn>
                      <a:cxn ang="0">
                        <a:pos x="402" y="19"/>
                      </a:cxn>
                      <a:cxn ang="0">
                        <a:pos x="0" y="45"/>
                      </a:cxn>
                      <a:cxn ang="0">
                        <a:pos x="0" y="26"/>
                      </a:cxn>
                      <a:cxn ang="0">
                        <a:pos x="402" y="0"/>
                      </a:cxn>
                    </a:cxnLst>
                    <a:rect l="0" t="0" r="r" b="b"/>
                    <a:pathLst>
                      <a:path w="402" h="45">
                        <a:moveTo>
                          <a:pt x="402" y="0"/>
                        </a:moveTo>
                        <a:lnTo>
                          <a:pt x="402" y="19"/>
                        </a:lnTo>
                        <a:lnTo>
                          <a:pt x="0" y="45"/>
                        </a:lnTo>
                        <a:lnTo>
                          <a:pt x="0" y="26"/>
                        </a:lnTo>
                        <a:lnTo>
                          <a:pt x="402" y="0"/>
                        </a:lnTo>
                        <a:close/>
                      </a:path>
                    </a:pathLst>
                  </a:custGeom>
                  <a:solidFill>
                    <a:srgbClr val="323232"/>
                  </a:solidFill>
                  <a:ln w="9525">
                    <a:noFill/>
                    <a:round/>
                    <a:headEnd/>
                    <a:tailEnd/>
                  </a:ln>
                </p:spPr>
                <p:txBody>
                  <a:bodyPr/>
                  <a:lstStyle/>
                  <a:p>
                    <a:endParaRPr lang="en-US" sz="2000"/>
                  </a:p>
                </p:txBody>
              </p:sp>
              <p:sp>
                <p:nvSpPr>
                  <p:cNvPr id="582258" name="Freeform 626"/>
                  <p:cNvSpPr>
                    <a:spLocks/>
                  </p:cNvSpPr>
                  <p:nvPr/>
                </p:nvSpPr>
                <p:spPr bwMode="auto">
                  <a:xfrm>
                    <a:off x="2598" y="3041"/>
                    <a:ext cx="402" cy="44"/>
                  </a:xfrm>
                  <a:custGeom>
                    <a:avLst/>
                    <a:gdLst/>
                    <a:ahLst/>
                    <a:cxnLst>
                      <a:cxn ang="0">
                        <a:pos x="402" y="0"/>
                      </a:cxn>
                      <a:cxn ang="0">
                        <a:pos x="402" y="19"/>
                      </a:cxn>
                      <a:cxn ang="0">
                        <a:pos x="0" y="44"/>
                      </a:cxn>
                      <a:cxn ang="0">
                        <a:pos x="0" y="26"/>
                      </a:cxn>
                      <a:cxn ang="0">
                        <a:pos x="402" y="0"/>
                      </a:cxn>
                    </a:cxnLst>
                    <a:rect l="0" t="0" r="r" b="b"/>
                    <a:pathLst>
                      <a:path w="402" h="44">
                        <a:moveTo>
                          <a:pt x="402" y="0"/>
                        </a:moveTo>
                        <a:lnTo>
                          <a:pt x="402" y="19"/>
                        </a:lnTo>
                        <a:lnTo>
                          <a:pt x="0" y="44"/>
                        </a:lnTo>
                        <a:lnTo>
                          <a:pt x="0" y="26"/>
                        </a:lnTo>
                        <a:lnTo>
                          <a:pt x="402" y="0"/>
                        </a:lnTo>
                        <a:close/>
                      </a:path>
                    </a:pathLst>
                  </a:custGeom>
                  <a:solidFill>
                    <a:srgbClr val="323232"/>
                  </a:solidFill>
                  <a:ln w="9525">
                    <a:noFill/>
                    <a:round/>
                    <a:headEnd/>
                    <a:tailEnd/>
                  </a:ln>
                </p:spPr>
                <p:txBody>
                  <a:bodyPr/>
                  <a:lstStyle/>
                  <a:p>
                    <a:endParaRPr lang="en-US" sz="2000"/>
                  </a:p>
                </p:txBody>
              </p:sp>
              <p:sp>
                <p:nvSpPr>
                  <p:cNvPr id="582259" name="Freeform 627"/>
                  <p:cNvSpPr>
                    <a:spLocks/>
                  </p:cNvSpPr>
                  <p:nvPr/>
                </p:nvSpPr>
                <p:spPr bwMode="auto">
                  <a:xfrm>
                    <a:off x="2598" y="3040"/>
                    <a:ext cx="402" cy="45"/>
                  </a:xfrm>
                  <a:custGeom>
                    <a:avLst/>
                    <a:gdLst/>
                    <a:ahLst/>
                    <a:cxnLst>
                      <a:cxn ang="0">
                        <a:pos x="402" y="0"/>
                      </a:cxn>
                      <a:cxn ang="0">
                        <a:pos x="402" y="19"/>
                      </a:cxn>
                      <a:cxn ang="0">
                        <a:pos x="0" y="45"/>
                      </a:cxn>
                      <a:cxn ang="0">
                        <a:pos x="0" y="26"/>
                      </a:cxn>
                      <a:cxn ang="0">
                        <a:pos x="402" y="0"/>
                      </a:cxn>
                    </a:cxnLst>
                    <a:rect l="0" t="0" r="r" b="b"/>
                    <a:pathLst>
                      <a:path w="402" h="45">
                        <a:moveTo>
                          <a:pt x="402" y="0"/>
                        </a:moveTo>
                        <a:lnTo>
                          <a:pt x="402" y="19"/>
                        </a:lnTo>
                        <a:lnTo>
                          <a:pt x="0" y="45"/>
                        </a:lnTo>
                        <a:lnTo>
                          <a:pt x="0" y="26"/>
                        </a:lnTo>
                        <a:lnTo>
                          <a:pt x="402" y="0"/>
                        </a:lnTo>
                        <a:close/>
                      </a:path>
                    </a:pathLst>
                  </a:custGeom>
                  <a:solidFill>
                    <a:srgbClr val="444444"/>
                  </a:solidFill>
                  <a:ln w="9525">
                    <a:noFill/>
                    <a:round/>
                    <a:headEnd/>
                    <a:tailEnd/>
                  </a:ln>
                </p:spPr>
                <p:txBody>
                  <a:bodyPr/>
                  <a:lstStyle/>
                  <a:p>
                    <a:endParaRPr lang="en-US" sz="2000"/>
                  </a:p>
                </p:txBody>
              </p:sp>
              <p:sp>
                <p:nvSpPr>
                  <p:cNvPr id="582260" name="Freeform 628"/>
                  <p:cNvSpPr>
                    <a:spLocks/>
                  </p:cNvSpPr>
                  <p:nvPr/>
                </p:nvSpPr>
                <p:spPr bwMode="auto">
                  <a:xfrm>
                    <a:off x="2598" y="3040"/>
                    <a:ext cx="402" cy="44"/>
                  </a:xfrm>
                  <a:custGeom>
                    <a:avLst/>
                    <a:gdLst/>
                    <a:ahLst/>
                    <a:cxnLst>
                      <a:cxn ang="0">
                        <a:pos x="402" y="0"/>
                      </a:cxn>
                      <a:cxn ang="0">
                        <a:pos x="402" y="18"/>
                      </a:cxn>
                      <a:cxn ang="0">
                        <a:pos x="0" y="44"/>
                      </a:cxn>
                      <a:cxn ang="0">
                        <a:pos x="0" y="26"/>
                      </a:cxn>
                      <a:cxn ang="0">
                        <a:pos x="402" y="0"/>
                      </a:cxn>
                    </a:cxnLst>
                    <a:rect l="0" t="0" r="r" b="b"/>
                    <a:pathLst>
                      <a:path w="402" h="44">
                        <a:moveTo>
                          <a:pt x="402" y="0"/>
                        </a:moveTo>
                        <a:lnTo>
                          <a:pt x="402" y="18"/>
                        </a:lnTo>
                        <a:lnTo>
                          <a:pt x="0" y="44"/>
                        </a:lnTo>
                        <a:lnTo>
                          <a:pt x="0" y="26"/>
                        </a:lnTo>
                        <a:lnTo>
                          <a:pt x="402" y="0"/>
                        </a:lnTo>
                        <a:close/>
                      </a:path>
                    </a:pathLst>
                  </a:custGeom>
                  <a:solidFill>
                    <a:srgbClr val="444444"/>
                  </a:solidFill>
                  <a:ln w="9525">
                    <a:noFill/>
                    <a:round/>
                    <a:headEnd/>
                    <a:tailEnd/>
                  </a:ln>
                </p:spPr>
                <p:txBody>
                  <a:bodyPr/>
                  <a:lstStyle/>
                  <a:p>
                    <a:endParaRPr lang="en-US" sz="2000"/>
                  </a:p>
                </p:txBody>
              </p:sp>
              <p:sp>
                <p:nvSpPr>
                  <p:cNvPr id="582261" name="Freeform 629"/>
                  <p:cNvSpPr>
                    <a:spLocks/>
                  </p:cNvSpPr>
                  <p:nvPr/>
                </p:nvSpPr>
                <p:spPr bwMode="auto">
                  <a:xfrm>
                    <a:off x="2598" y="3039"/>
                    <a:ext cx="402" cy="44"/>
                  </a:xfrm>
                  <a:custGeom>
                    <a:avLst/>
                    <a:gdLst/>
                    <a:ahLst/>
                    <a:cxnLst>
                      <a:cxn ang="0">
                        <a:pos x="402" y="0"/>
                      </a:cxn>
                      <a:cxn ang="0">
                        <a:pos x="402" y="19"/>
                      </a:cxn>
                      <a:cxn ang="0">
                        <a:pos x="0" y="44"/>
                      </a:cxn>
                      <a:cxn ang="0">
                        <a:pos x="0" y="26"/>
                      </a:cxn>
                      <a:cxn ang="0">
                        <a:pos x="402" y="0"/>
                      </a:cxn>
                    </a:cxnLst>
                    <a:rect l="0" t="0" r="r" b="b"/>
                    <a:pathLst>
                      <a:path w="402" h="44">
                        <a:moveTo>
                          <a:pt x="402" y="0"/>
                        </a:moveTo>
                        <a:lnTo>
                          <a:pt x="402" y="19"/>
                        </a:lnTo>
                        <a:lnTo>
                          <a:pt x="0" y="44"/>
                        </a:lnTo>
                        <a:lnTo>
                          <a:pt x="0" y="26"/>
                        </a:lnTo>
                        <a:lnTo>
                          <a:pt x="402" y="0"/>
                        </a:lnTo>
                        <a:close/>
                      </a:path>
                    </a:pathLst>
                  </a:custGeom>
                  <a:solidFill>
                    <a:srgbClr val="444444"/>
                  </a:solidFill>
                  <a:ln w="9525">
                    <a:noFill/>
                    <a:round/>
                    <a:headEnd/>
                    <a:tailEnd/>
                  </a:ln>
                </p:spPr>
                <p:txBody>
                  <a:bodyPr/>
                  <a:lstStyle/>
                  <a:p>
                    <a:endParaRPr lang="en-US" sz="2000"/>
                  </a:p>
                </p:txBody>
              </p:sp>
              <p:sp>
                <p:nvSpPr>
                  <p:cNvPr id="582262" name="Freeform 630"/>
                  <p:cNvSpPr>
                    <a:spLocks/>
                  </p:cNvSpPr>
                  <p:nvPr/>
                </p:nvSpPr>
                <p:spPr bwMode="auto">
                  <a:xfrm>
                    <a:off x="2598" y="3039"/>
                    <a:ext cx="402" cy="43"/>
                  </a:xfrm>
                  <a:custGeom>
                    <a:avLst/>
                    <a:gdLst/>
                    <a:ahLst/>
                    <a:cxnLst>
                      <a:cxn ang="0">
                        <a:pos x="402" y="0"/>
                      </a:cxn>
                      <a:cxn ang="0">
                        <a:pos x="402" y="18"/>
                      </a:cxn>
                      <a:cxn ang="0">
                        <a:pos x="0" y="43"/>
                      </a:cxn>
                      <a:cxn ang="0">
                        <a:pos x="0" y="25"/>
                      </a:cxn>
                      <a:cxn ang="0">
                        <a:pos x="402" y="0"/>
                      </a:cxn>
                    </a:cxnLst>
                    <a:rect l="0" t="0" r="r" b="b"/>
                    <a:pathLst>
                      <a:path w="402" h="43">
                        <a:moveTo>
                          <a:pt x="402" y="0"/>
                        </a:moveTo>
                        <a:lnTo>
                          <a:pt x="402" y="18"/>
                        </a:lnTo>
                        <a:lnTo>
                          <a:pt x="0" y="43"/>
                        </a:lnTo>
                        <a:lnTo>
                          <a:pt x="0" y="25"/>
                        </a:lnTo>
                        <a:lnTo>
                          <a:pt x="402" y="0"/>
                        </a:lnTo>
                        <a:close/>
                      </a:path>
                    </a:pathLst>
                  </a:custGeom>
                  <a:solidFill>
                    <a:srgbClr val="444444"/>
                  </a:solidFill>
                  <a:ln w="9525">
                    <a:noFill/>
                    <a:round/>
                    <a:headEnd/>
                    <a:tailEnd/>
                  </a:ln>
                </p:spPr>
                <p:txBody>
                  <a:bodyPr/>
                  <a:lstStyle/>
                  <a:p>
                    <a:endParaRPr lang="en-US" sz="2000"/>
                  </a:p>
                </p:txBody>
              </p:sp>
              <p:sp>
                <p:nvSpPr>
                  <p:cNvPr id="582263" name="Freeform 631"/>
                  <p:cNvSpPr>
                    <a:spLocks/>
                  </p:cNvSpPr>
                  <p:nvPr/>
                </p:nvSpPr>
                <p:spPr bwMode="auto">
                  <a:xfrm>
                    <a:off x="2598" y="3038"/>
                    <a:ext cx="402" cy="43"/>
                  </a:xfrm>
                  <a:custGeom>
                    <a:avLst/>
                    <a:gdLst/>
                    <a:ahLst/>
                    <a:cxnLst>
                      <a:cxn ang="0">
                        <a:pos x="402" y="0"/>
                      </a:cxn>
                      <a:cxn ang="0">
                        <a:pos x="402" y="18"/>
                      </a:cxn>
                      <a:cxn ang="0">
                        <a:pos x="0" y="43"/>
                      </a:cxn>
                      <a:cxn ang="0">
                        <a:pos x="0" y="25"/>
                      </a:cxn>
                      <a:cxn ang="0">
                        <a:pos x="402" y="0"/>
                      </a:cxn>
                    </a:cxnLst>
                    <a:rect l="0" t="0" r="r" b="b"/>
                    <a:pathLst>
                      <a:path w="402" h="43">
                        <a:moveTo>
                          <a:pt x="402" y="0"/>
                        </a:moveTo>
                        <a:lnTo>
                          <a:pt x="402" y="18"/>
                        </a:lnTo>
                        <a:lnTo>
                          <a:pt x="0" y="43"/>
                        </a:lnTo>
                        <a:lnTo>
                          <a:pt x="0" y="25"/>
                        </a:lnTo>
                        <a:lnTo>
                          <a:pt x="402" y="0"/>
                        </a:lnTo>
                        <a:close/>
                      </a:path>
                    </a:pathLst>
                  </a:custGeom>
                  <a:solidFill>
                    <a:srgbClr val="444444"/>
                  </a:solidFill>
                  <a:ln w="9525">
                    <a:noFill/>
                    <a:round/>
                    <a:headEnd/>
                    <a:tailEnd/>
                  </a:ln>
                </p:spPr>
                <p:txBody>
                  <a:bodyPr/>
                  <a:lstStyle/>
                  <a:p>
                    <a:endParaRPr lang="en-US" sz="2000"/>
                  </a:p>
                </p:txBody>
              </p:sp>
              <p:sp>
                <p:nvSpPr>
                  <p:cNvPr id="582264" name="Freeform 632"/>
                  <p:cNvSpPr>
                    <a:spLocks/>
                  </p:cNvSpPr>
                  <p:nvPr/>
                </p:nvSpPr>
                <p:spPr bwMode="auto">
                  <a:xfrm>
                    <a:off x="2598" y="3037"/>
                    <a:ext cx="402" cy="43"/>
                  </a:xfrm>
                  <a:custGeom>
                    <a:avLst/>
                    <a:gdLst/>
                    <a:ahLst/>
                    <a:cxnLst>
                      <a:cxn ang="0">
                        <a:pos x="402" y="0"/>
                      </a:cxn>
                      <a:cxn ang="0">
                        <a:pos x="402" y="19"/>
                      </a:cxn>
                      <a:cxn ang="0">
                        <a:pos x="0" y="43"/>
                      </a:cxn>
                      <a:cxn ang="0">
                        <a:pos x="0" y="24"/>
                      </a:cxn>
                      <a:cxn ang="0">
                        <a:pos x="402" y="0"/>
                      </a:cxn>
                    </a:cxnLst>
                    <a:rect l="0" t="0" r="r" b="b"/>
                    <a:pathLst>
                      <a:path w="402" h="43">
                        <a:moveTo>
                          <a:pt x="402" y="0"/>
                        </a:moveTo>
                        <a:lnTo>
                          <a:pt x="402" y="19"/>
                        </a:lnTo>
                        <a:lnTo>
                          <a:pt x="0" y="43"/>
                        </a:lnTo>
                        <a:lnTo>
                          <a:pt x="0" y="24"/>
                        </a:lnTo>
                        <a:lnTo>
                          <a:pt x="402" y="0"/>
                        </a:lnTo>
                        <a:close/>
                      </a:path>
                    </a:pathLst>
                  </a:custGeom>
                  <a:solidFill>
                    <a:srgbClr val="444444"/>
                  </a:solidFill>
                  <a:ln w="9525">
                    <a:noFill/>
                    <a:round/>
                    <a:headEnd/>
                    <a:tailEnd/>
                  </a:ln>
                </p:spPr>
                <p:txBody>
                  <a:bodyPr/>
                  <a:lstStyle/>
                  <a:p>
                    <a:endParaRPr lang="en-US" sz="2000"/>
                  </a:p>
                </p:txBody>
              </p:sp>
              <p:sp>
                <p:nvSpPr>
                  <p:cNvPr id="582265" name="Freeform 633"/>
                  <p:cNvSpPr>
                    <a:spLocks/>
                  </p:cNvSpPr>
                  <p:nvPr/>
                </p:nvSpPr>
                <p:spPr bwMode="auto">
                  <a:xfrm>
                    <a:off x="2598" y="3037"/>
                    <a:ext cx="402" cy="42"/>
                  </a:xfrm>
                  <a:custGeom>
                    <a:avLst/>
                    <a:gdLst/>
                    <a:ahLst/>
                    <a:cxnLst>
                      <a:cxn ang="0">
                        <a:pos x="402" y="0"/>
                      </a:cxn>
                      <a:cxn ang="0">
                        <a:pos x="402" y="18"/>
                      </a:cxn>
                      <a:cxn ang="0">
                        <a:pos x="0" y="42"/>
                      </a:cxn>
                      <a:cxn ang="0">
                        <a:pos x="0" y="24"/>
                      </a:cxn>
                      <a:cxn ang="0">
                        <a:pos x="402" y="0"/>
                      </a:cxn>
                    </a:cxnLst>
                    <a:rect l="0" t="0" r="r" b="b"/>
                    <a:pathLst>
                      <a:path w="402" h="42">
                        <a:moveTo>
                          <a:pt x="402" y="0"/>
                        </a:moveTo>
                        <a:lnTo>
                          <a:pt x="402" y="18"/>
                        </a:lnTo>
                        <a:lnTo>
                          <a:pt x="0" y="42"/>
                        </a:lnTo>
                        <a:lnTo>
                          <a:pt x="0" y="24"/>
                        </a:lnTo>
                        <a:lnTo>
                          <a:pt x="402" y="0"/>
                        </a:lnTo>
                        <a:close/>
                      </a:path>
                    </a:pathLst>
                  </a:custGeom>
                  <a:solidFill>
                    <a:srgbClr val="444444"/>
                  </a:solidFill>
                  <a:ln w="9525">
                    <a:noFill/>
                    <a:round/>
                    <a:headEnd/>
                    <a:tailEnd/>
                  </a:ln>
                </p:spPr>
                <p:txBody>
                  <a:bodyPr/>
                  <a:lstStyle/>
                  <a:p>
                    <a:endParaRPr lang="en-US" sz="2000"/>
                  </a:p>
                </p:txBody>
              </p:sp>
              <p:sp>
                <p:nvSpPr>
                  <p:cNvPr id="582266" name="Freeform 634"/>
                  <p:cNvSpPr>
                    <a:spLocks/>
                  </p:cNvSpPr>
                  <p:nvPr/>
                </p:nvSpPr>
                <p:spPr bwMode="auto">
                  <a:xfrm>
                    <a:off x="2598" y="3037"/>
                    <a:ext cx="402" cy="41"/>
                  </a:xfrm>
                  <a:custGeom>
                    <a:avLst/>
                    <a:gdLst/>
                    <a:ahLst/>
                    <a:cxnLst>
                      <a:cxn ang="0">
                        <a:pos x="402" y="0"/>
                      </a:cxn>
                      <a:cxn ang="0">
                        <a:pos x="402" y="18"/>
                      </a:cxn>
                      <a:cxn ang="0">
                        <a:pos x="0" y="41"/>
                      </a:cxn>
                      <a:cxn ang="0">
                        <a:pos x="0" y="23"/>
                      </a:cxn>
                      <a:cxn ang="0">
                        <a:pos x="402" y="0"/>
                      </a:cxn>
                    </a:cxnLst>
                    <a:rect l="0" t="0" r="r" b="b"/>
                    <a:pathLst>
                      <a:path w="402" h="41">
                        <a:moveTo>
                          <a:pt x="402" y="0"/>
                        </a:moveTo>
                        <a:lnTo>
                          <a:pt x="402" y="18"/>
                        </a:lnTo>
                        <a:lnTo>
                          <a:pt x="0" y="41"/>
                        </a:lnTo>
                        <a:lnTo>
                          <a:pt x="0" y="23"/>
                        </a:lnTo>
                        <a:lnTo>
                          <a:pt x="402" y="0"/>
                        </a:lnTo>
                        <a:close/>
                      </a:path>
                    </a:pathLst>
                  </a:custGeom>
                  <a:solidFill>
                    <a:srgbClr val="444444"/>
                  </a:solidFill>
                  <a:ln w="9525">
                    <a:noFill/>
                    <a:round/>
                    <a:headEnd/>
                    <a:tailEnd/>
                  </a:ln>
                </p:spPr>
                <p:txBody>
                  <a:bodyPr/>
                  <a:lstStyle/>
                  <a:p>
                    <a:endParaRPr lang="en-US" sz="2000"/>
                  </a:p>
                </p:txBody>
              </p:sp>
              <p:sp>
                <p:nvSpPr>
                  <p:cNvPr id="582267" name="Freeform 635"/>
                  <p:cNvSpPr>
                    <a:spLocks/>
                  </p:cNvSpPr>
                  <p:nvPr/>
                </p:nvSpPr>
                <p:spPr bwMode="auto">
                  <a:xfrm>
                    <a:off x="2598" y="3037"/>
                    <a:ext cx="402" cy="41"/>
                  </a:xfrm>
                  <a:custGeom>
                    <a:avLst/>
                    <a:gdLst/>
                    <a:ahLst/>
                    <a:cxnLst>
                      <a:cxn ang="0">
                        <a:pos x="402" y="0"/>
                      </a:cxn>
                      <a:cxn ang="0">
                        <a:pos x="402" y="17"/>
                      </a:cxn>
                      <a:cxn ang="0">
                        <a:pos x="0" y="41"/>
                      </a:cxn>
                      <a:cxn ang="0">
                        <a:pos x="0" y="23"/>
                      </a:cxn>
                      <a:cxn ang="0">
                        <a:pos x="402" y="0"/>
                      </a:cxn>
                    </a:cxnLst>
                    <a:rect l="0" t="0" r="r" b="b"/>
                    <a:pathLst>
                      <a:path w="402" h="41">
                        <a:moveTo>
                          <a:pt x="402" y="0"/>
                        </a:moveTo>
                        <a:lnTo>
                          <a:pt x="402" y="17"/>
                        </a:lnTo>
                        <a:lnTo>
                          <a:pt x="0" y="41"/>
                        </a:lnTo>
                        <a:lnTo>
                          <a:pt x="0" y="23"/>
                        </a:lnTo>
                        <a:lnTo>
                          <a:pt x="402" y="0"/>
                        </a:lnTo>
                        <a:close/>
                      </a:path>
                    </a:pathLst>
                  </a:custGeom>
                  <a:solidFill>
                    <a:srgbClr val="444444"/>
                  </a:solidFill>
                  <a:ln w="9525">
                    <a:noFill/>
                    <a:round/>
                    <a:headEnd/>
                    <a:tailEnd/>
                  </a:ln>
                </p:spPr>
                <p:txBody>
                  <a:bodyPr/>
                  <a:lstStyle/>
                  <a:p>
                    <a:endParaRPr lang="en-US" sz="2000"/>
                  </a:p>
                </p:txBody>
              </p:sp>
              <p:sp>
                <p:nvSpPr>
                  <p:cNvPr id="582268" name="Freeform 636"/>
                  <p:cNvSpPr>
                    <a:spLocks/>
                  </p:cNvSpPr>
                  <p:nvPr/>
                </p:nvSpPr>
                <p:spPr bwMode="auto">
                  <a:xfrm>
                    <a:off x="2598" y="3036"/>
                    <a:ext cx="402" cy="40"/>
                  </a:xfrm>
                  <a:custGeom>
                    <a:avLst/>
                    <a:gdLst/>
                    <a:ahLst/>
                    <a:cxnLst>
                      <a:cxn ang="0">
                        <a:pos x="402" y="0"/>
                      </a:cxn>
                      <a:cxn ang="0">
                        <a:pos x="402" y="17"/>
                      </a:cxn>
                      <a:cxn ang="0">
                        <a:pos x="0" y="40"/>
                      </a:cxn>
                      <a:cxn ang="0">
                        <a:pos x="0" y="23"/>
                      </a:cxn>
                      <a:cxn ang="0">
                        <a:pos x="402" y="0"/>
                      </a:cxn>
                    </a:cxnLst>
                    <a:rect l="0" t="0" r="r" b="b"/>
                    <a:pathLst>
                      <a:path w="402" h="40">
                        <a:moveTo>
                          <a:pt x="402" y="0"/>
                        </a:moveTo>
                        <a:lnTo>
                          <a:pt x="402" y="17"/>
                        </a:lnTo>
                        <a:lnTo>
                          <a:pt x="0" y="40"/>
                        </a:lnTo>
                        <a:lnTo>
                          <a:pt x="0" y="23"/>
                        </a:lnTo>
                        <a:lnTo>
                          <a:pt x="402" y="0"/>
                        </a:lnTo>
                        <a:close/>
                      </a:path>
                    </a:pathLst>
                  </a:custGeom>
                  <a:solidFill>
                    <a:srgbClr val="444444"/>
                  </a:solidFill>
                  <a:ln w="9525">
                    <a:noFill/>
                    <a:round/>
                    <a:headEnd/>
                    <a:tailEnd/>
                  </a:ln>
                </p:spPr>
                <p:txBody>
                  <a:bodyPr/>
                  <a:lstStyle/>
                  <a:p>
                    <a:endParaRPr lang="en-US" sz="2000"/>
                  </a:p>
                </p:txBody>
              </p:sp>
              <p:sp>
                <p:nvSpPr>
                  <p:cNvPr id="582269" name="Freeform 637"/>
                  <p:cNvSpPr>
                    <a:spLocks/>
                  </p:cNvSpPr>
                  <p:nvPr/>
                </p:nvSpPr>
                <p:spPr bwMode="auto">
                  <a:xfrm>
                    <a:off x="2598" y="3035"/>
                    <a:ext cx="402" cy="41"/>
                  </a:xfrm>
                  <a:custGeom>
                    <a:avLst/>
                    <a:gdLst/>
                    <a:ahLst/>
                    <a:cxnLst>
                      <a:cxn ang="0">
                        <a:pos x="402" y="0"/>
                      </a:cxn>
                      <a:cxn ang="0">
                        <a:pos x="402" y="18"/>
                      </a:cxn>
                      <a:cxn ang="0">
                        <a:pos x="0" y="41"/>
                      </a:cxn>
                      <a:cxn ang="0">
                        <a:pos x="0" y="23"/>
                      </a:cxn>
                      <a:cxn ang="0">
                        <a:pos x="402" y="0"/>
                      </a:cxn>
                    </a:cxnLst>
                    <a:rect l="0" t="0" r="r" b="b"/>
                    <a:pathLst>
                      <a:path w="402" h="41">
                        <a:moveTo>
                          <a:pt x="402" y="0"/>
                        </a:moveTo>
                        <a:lnTo>
                          <a:pt x="402" y="18"/>
                        </a:lnTo>
                        <a:lnTo>
                          <a:pt x="0" y="41"/>
                        </a:lnTo>
                        <a:lnTo>
                          <a:pt x="0" y="23"/>
                        </a:lnTo>
                        <a:lnTo>
                          <a:pt x="402" y="0"/>
                        </a:lnTo>
                        <a:close/>
                      </a:path>
                    </a:pathLst>
                  </a:custGeom>
                  <a:solidFill>
                    <a:srgbClr val="444444"/>
                  </a:solidFill>
                  <a:ln w="9525">
                    <a:noFill/>
                    <a:round/>
                    <a:headEnd/>
                    <a:tailEnd/>
                  </a:ln>
                </p:spPr>
                <p:txBody>
                  <a:bodyPr/>
                  <a:lstStyle/>
                  <a:p>
                    <a:endParaRPr lang="en-US" sz="2000"/>
                  </a:p>
                </p:txBody>
              </p:sp>
              <p:sp>
                <p:nvSpPr>
                  <p:cNvPr id="582270" name="Freeform 638"/>
                  <p:cNvSpPr>
                    <a:spLocks/>
                  </p:cNvSpPr>
                  <p:nvPr/>
                </p:nvSpPr>
                <p:spPr bwMode="auto">
                  <a:xfrm>
                    <a:off x="2598" y="3034"/>
                    <a:ext cx="402" cy="41"/>
                  </a:xfrm>
                  <a:custGeom>
                    <a:avLst/>
                    <a:gdLst/>
                    <a:ahLst/>
                    <a:cxnLst>
                      <a:cxn ang="0">
                        <a:pos x="402" y="0"/>
                      </a:cxn>
                      <a:cxn ang="0">
                        <a:pos x="402" y="18"/>
                      </a:cxn>
                      <a:cxn ang="0">
                        <a:pos x="0" y="41"/>
                      </a:cxn>
                      <a:cxn ang="0">
                        <a:pos x="0" y="22"/>
                      </a:cxn>
                      <a:cxn ang="0">
                        <a:pos x="402" y="0"/>
                      </a:cxn>
                    </a:cxnLst>
                    <a:rect l="0" t="0" r="r" b="b"/>
                    <a:pathLst>
                      <a:path w="402" h="41">
                        <a:moveTo>
                          <a:pt x="402" y="0"/>
                        </a:moveTo>
                        <a:lnTo>
                          <a:pt x="402" y="18"/>
                        </a:lnTo>
                        <a:lnTo>
                          <a:pt x="0" y="41"/>
                        </a:lnTo>
                        <a:lnTo>
                          <a:pt x="0" y="22"/>
                        </a:lnTo>
                        <a:lnTo>
                          <a:pt x="402" y="0"/>
                        </a:lnTo>
                        <a:close/>
                      </a:path>
                    </a:pathLst>
                  </a:custGeom>
                  <a:solidFill>
                    <a:srgbClr val="444444"/>
                  </a:solidFill>
                  <a:ln w="9525">
                    <a:noFill/>
                    <a:round/>
                    <a:headEnd/>
                    <a:tailEnd/>
                  </a:ln>
                </p:spPr>
                <p:txBody>
                  <a:bodyPr/>
                  <a:lstStyle/>
                  <a:p>
                    <a:endParaRPr lang="en-US" sz="2000"/>
                  </a:p>
                </p:txBody>
              </p:sp>
              <p:sp>
                <p:nvSpPr>
                  <p:cNvPr id="582271" name="Freeform 639"/>
                  <p:cNvSpPr>
                    <a:spLocks/>
                  </p:cNvSpPr>
                  <p:nvPr/>
                </p:nvSpPr>
                <p:spPr bwMode="auto">
                  <a:xfrm>
                    <a:off x="2598" y="3034"/>
                    <a:ext cx="402" cy="40"/>
                  </a:xfrm>
                  <a:custGeom>
                    <a:avLst/>
                    <a:gdLst/>
                    <a:ahLst/>
                    <a:cxnLst>
                      <a:cxn ang="0">
                        <a:pos x="402" y="0"/>
                      </a:cxn>
                      <a:cxn ang="0">
                        <a:pos x="402" y="18"/>
                      </a:cxn>
                      <a:cxn ang="0">
                        <a:pos x="0" y="40"/>
                      </a:cxn>
                      <a:cxn ang="0">
                        <a:pos x="0" y="22"/>
                      </a:cxn>
                      <a:cxn ang="0">
                        <a:pos x="402" y="0"/>
                      </a:cxn>
                    </a:cxnLst>
                    <a:rect l="0" t="0" r="r" b="b"/>
                    <a:pathLst>
                      <a:path w="402" h="40">
                        <a:moveTo>
                          <a:pt x="402" y="0"/>
                        </a:moveTo>
                        <a:lnTo>
                          <a:pt x="402" y="18"/>
                        </a:lnTo>
                        <a:lnTo>
                          <a:pt x="0" y="40"/>
                        </a:lnTo>
                        <a:lnTo>
                          <a:pt x="0" y="22"/>
                        </a:lnTo>
                        <a:lnTo>
                          <a:pt x="402" y="0"/>
                        </a:lnTo>
                        <a:close/>
                      </a:path>
                    </a:pathLst>
                  </a:custGeom>
                  <a:solidFill>
                    <a:srgbClr val="444444"/>
                  </a:solidFill>
                  <a:ln w="9525">
                    <a:noFill/>
                    <a:round/>
                    <a:headEnd/>
                    <a:tailEnd/>
                  </a:ln>
                </p:spPr>
                <p:txBody>
                  <a:bodyPr/>
                  <a:lstStyle/>
                  <a:p>
                    <a:endParaRPr lang="en-US" sz="2000"/>
                  </a:p>
                </p:txBody>
              </p:sp>
              <p:sp>
                <p:nvSpPr>
                  <p:cNvPr id="582272" name="Freeform 640"/>
                  <p:cNvSpPr>
                    <a:spLocks/>
                  </p:cNvSpPr>
                  <p:nvPr/>
                </p:nvSpPr>
                <p:spPr bwMode="auto">
                  <a:xfrm>
                    <a:off x="2598" y="3033"/>
                    <a:ext cx="402" cy="41"/>
                  </a:xfrm>
                  <a:custGeom>
                    <a:avLst/>
                    <a:gdLst/>
                    <a:ahLst/>
                    <a:cxnLst>
                      <a:cxn ang="0">
                        <a:pos x="402" y="0"/>
                      </a:cxn>
                      <a:cxn ang="0">
                        <a:pos x="402" y="18"/>
                      </a:cxn>
                      <a:cxn ang="0">
                        <a:pos x="0" y="41"/>
                      </a:cxn>
                      <a:cxn ang="0">
                        <a:pos x="0" y="22"/>
                      </a:cxn>
                      <a:cxn ang="0">
                        <a:pos x="402" y="0"/>
                      </a:cxn>
                    </a:cxnLst>
                    <a:rect l="0" t="0" r="r" b="b"/>
                    <a:pathLst>
                      <a:path w="402" h="41">
                        <a:moveTo>
                          <a:pt x="402" y="0"/>
                        </a:moveTo>
                        <a:lnTo>
                          <a:pt x="402" y="18"/>
                        </a:lnTo>
                        <a:lnTo>
                          <a:pt x="0" y="41"/>
                        </a:lnTo>
                        <a:lnTo>
                          <a:pt x="0" y="22"/>
                        </a:lnTo>
                        <a:lnTo>
                          <a:pt x="402" y="0"/>
                        </a:lnTo>
                        <a:close/>
                      </a:path>
                    </a:pathLst>
                  </a:custGeom>
                  <a:solidFill>
                    <a:srgbClr val="444444"/>
                  </a:solidFill>
                  <a:ln w="9525">
                    <a:noFill/>
                    <a:round/>
                    <a:headEnd/>
                    <a:tailEnd/>
                  </a:ln>
                </p:spPr>
                <p:txBody>
                  <a:bodyPr/>
                  <a:lstStyle/>
                  <a:p>
                    <a:endParaRPr lang="en-US" sz="2000"/>
                  </a:p>
                </p:txBody>
              </p:sp>
              <p:sp>
                <p:nvSpPr>
                  <p:cNvPr id="582273" name="Freeform 641"/>
                  <p:cNvSpPr>
                    <a:spLocks/>
                  </p:cNvSpPr>
                  <p:nvPr/>
                </p:nvSpPr>
                <p:spPr bwMode="auto">
                  <a:xfrm>
                    <a:off x="2598" y="3033"/>
                    <a:ext cx="402" cy="40"/>
                  </a:xfrm>
                  <a:custGeom>
                    <a:avLst/>
                    <a:gdLst/>
                    <a:ahLst/>
                    <a:cxnLst>
                      <a:cxn ang="0">
                        <a:pos x="402" y="0"/>
                      </a:cxn>
                      <a:cxn ang="0">
                        <a:pos x="402" y="18"/>
                      </a:cxn>
                      <a:cxn ang="0">
                        <a:pos x="0" y="40"/>
                      </a:cxn>
                      <a:cxn ang="0">
                        <a:pos x="0" y="22"/>
                      </a:cxn>
                      <a:cxn ang="0">
                        <a:pos x="402" y="0"/>
                      </a:cxn>
                    </a:cxnLst>
                    <a:rect l="0" t="0" r="r" b="b"/>
                    <a:pathLst>
                      <a:path w="402" h="40">
                        <a:moveTo>
                          <a:pt x="402" y="0"/>
                        </a:moveTo>
                        <a:lnTo>
                          <a:pt x="402" y="18"/>
                        </a:lnTo>
                        <a:lnTo>
                          <a:pt x="0" y="40"/>
                        </a:lnTo>
                        <a:lnTo>
                          <a:pt x="0" y="22"/>
                        </a:lnTo>
                        <a:lnTo>
                          <a:pt x="402" y="0"/>
                        </a:lnTo>
                        <a:close/>
                      </a:path>
                    </a:pathLst>
                  </a:custGeom>
                  <a:solidFill>
                    <a:srgbClr val="444444"/>
                  </a:solidFill>
                  <a:ln w="9525">
                    <a:noFill/>
                    <a:round/>
                    <a:headEnd/>
                    <a:tailEnd/>
                  </a:ln>
                </p:spPr>
                <p:txBody>
                  <a:bodyPr/>
                  <a:lstStyle/>
                  <a:p>
                    <a:endParaRPr lang="en-US" sz="2000"/>
                  </a:p>
                </p:txBody>
              </p:sp>
              <p:sp>
                <p:nvSpPr>
                  <p:cNvPr id="582274" name="Freeform 642"/>
                  <p:cNvSpPr>
                    <a:spLocks/>
                  </p:cNvSpPr>
                  <p:nvPr/>
                </p:nvSpPr>
                <p:spPr bwMode="auto">
                  <a:xfrm>
                    <a:off x="2598" y="3032"/>
                    <a:ext cx="402" cy="40"/>
                  </a:xfrm>
                  <a:custGeom>
                    <a:avLst/>
                    <a:gdLst/>
                    <a:ahLst/>
                    <a:cxnLst>
                      <a:cxn ang="0">
                        <a:pos x="402" y="0"/>
                      </a:cxn>
                      <a:cxn ang="0">
                        <a:pos x="402" y="18"/>
                      </a:cxn>
                      <a:cxn ang="0">
                        <a:pos x="0" y="40"/>
                      </a:cxn>
                      <a:cxn ang="0">
                        <a:pos x="0" y="22"/>
                      </a:cxn>
                      <a:cxn ang="0">
                        <a:pos x="402" y="0"/>
                      </a:cxn>
                    </a:cxnLst>
                    <a:rect l="0" t="0" r="r" b="b"/>
                    <a:pathLst>
                      <a:path w="402" h="40">
                        <a:moveTo>
                          <a:pt x="402" y="0"/>
                        </a:moveTo>
                        <a:lnTo>
                          <a:pt x="402" y="18"/>
                        </a:lnTo>
                        <a:lnTo>
                          <a:pt x="0" y="40"/>
                        </a:lnTo>
                        <a:lnTo>
                          <a:pt x="0" y="22"/>
                        </a:lnTo>
                        <a:lnTo>
                          <a:pt x="402" y="0"/>
                        </a:lnTo>
                        <a:close/>
                      </a:path>
                    </a:pathLst>
                  </a:custGeom>
                  <a:solidFill>
                    <a:srgbClr val="444444"/>
                  </a:solidFill>
                  <a:ln w="9525">
                    <a:noFill/>
                    <a:round/>
                    <a:headEnd/>
                    <a:tailEnd/>
                  </a:ln>
                </p:spPr>
                <p:txBody>
                  <a:bodyPr/>
                  <a:lstStyle/>
                  <a:p>
                    <a:endParaRPr lang="en-US" sz="2000"/>
                  </a:p>
                </p:txBody>
              </p:sp>
              <p:sp>
                <p:nvSpPr>
                  <p:cNvPr id="582275" name="Freeform 643"/>
                  <p:cNvSpPr>
                    <a:spLocks/>
                  </p:cNvSpPr>
                  <p:nvPr/>
                </p:nvSpPr>
                <p:spPr bwMode="auto">
                  <a:xfrm>
                    <a:off x="2598" y="3032"/>
                    <a:ext cx="402" cy="39"/>
                  </a:xfrm>
                  <a:custGeom>
                    <a:avLst/>
                    <a:gdLst/>
                    <a:ahLst/>
                    <a:cxnLst>
                      <a:cxn ang="0">
                        <a:pos x="402" y="0"/>
                      </a:cxn>
                      <a:cxn ang="0">
                        <a:pos x="402" y="17"/>
                      </a:cxn>
                      <a:cxn ang="0">
                        <a:pos x="0" y="39"/>
                      </a:cxn>
                      <a:cxn ang="0">
                        <a:pos x="0" y="21"/>
                      </a:cxn>
                      <a:cxn ang="0">
                        <a:pos x="402" y="0"/>
                      </a:cxn>
                    </a:cxnLst>
                    <a:rect l="0" t="0" r="r" b="b"/>
                    <a:pathLst>
                      <a:path w="402" h="39">
                        <a:moveTo>
                          <a:pt x="402" y="0"/>
                        </a:moveTo>
                        <a:lnTo>
                          <a:pt x="402" y="17"/>
                        </a:lnTo>
                        <a:lnTo>
                          <a:pt x="0" y="39"/>
                        </a:lnTo>
                        <a:lnTo>
                          <a:pt x="0" y="21"/>
                        </a:lnTo>
                        <a:lnTo>
                          <a:pt x="402" y="0"/>
                        </a:lnTo>
                        <a:close/>
                      </a:path>
                    </a:pathLst>
                  </a:custGeom>
                  <a:solidFill>
                    <a:srgbClr val="444444"/>
                  </a:solidFill>
                  <a:ln w="9525">
                    <a:noFill/>
                    <a:round/>
                    <a:headEnd/>
                    <a:tailEnd/>
                  </a:ln>
                </p:spPr>
                <p:txBody>
                  <a:bodyPr/>
                  <a:lstStyle/>
                  <a:p>
                    <a:endParaRPr lang="en-US" sz="2000"/>
                  </a:p>
                </p:txBody>
              </p:sp>
              <p:sp>
                <p:nvSpPr>
                  <p:cNvPr id="582276" name="Freeform 644"/>
                  <p:cNvSpPr>
                    <a:spLocks/>
                  </p:cNvSpPr>
                  <p:nvPr/>
                </p:nvSpPr>
                <p:spPr bwMode="auto">
                  <a:xfrm>
                    <a:off x="2598" y="3032"/>
                    <a:ext cx="402" cy="38"/>
                  </a:xfrm>
                  <a:custGeom>
                    <a:avLst/>
                    <a:gdLst/>
                    <a:ahLst/>
                    <a:cxnLst>
                      <a:cxn ang="0">
                        <a:pos x="402" y="0"/>
                      </a:cxn>
                      <a:cxn ang="0">
                        <a:pos x="402" y="17"/>
                      </a:cxn>
                      <a:cxn ang="0">
                        <a:pos x="0" y="38"/>
                      </a:cxn>
                      <a:cxn ang="0">
                        <a:pos x="0" y="20"/>
                      </a:cxn>
                      <a:cxn ang="0">
                        <a:pos x="402" y="0"/>
                      </a:cxn>
                    </a:cxnLst>
                    <a:rect l="0" t="0" r="r" b="b"/>
                    <a:pathLst>
                      <a:path w="402" h="38">
                        <a:moveTo>
                          <a:pt x="402" y="0"/>
                        </a:moveTo>
                        <a:lnTo>
                          <a:pt x="402" y="17"/>
                        </a:lnTo>
                        <a:lnTo>
                          <a:pt x="0" y="38"/>
                        </a:lnTo>
                        <a:lnTo>
                          <a:pt x="0" y="20"/>
                        </a:lnTo>
                        <a:lnTo>
                          <a:pt x="402" y="0"/>
                        </a:lnTo>
                        <a:close/>
                      </a:path>
                    </a:pathLst>
                  </a:custGeom>
                  <a:solidFill>
                    <a:srgbClr val="444444"/>
                  </a:solidFill>
                  <a:ln w="9525">
                    <a:noFill/>
                    <a:round/>
                    <a:headEnd/>
                    <a:tailEnd/>
                  </a:ln>
                </p:spPr>
                <p:txBody>
                  <a:bodyPr/>
                  <a:lstStyle/>
                  <a:p>
                    <a:endParaRPr lang="en-US" sz="2000"/>
                  </a:p>
                </p:txBody>
              </p:sp>
              <p:sp>
                <p:nvSpPr>
                  <p:cNvPr id="582277" name="Freeform 645"/>
                  <p:cNvSpPr>
                    <a:spLocks/>
                  </p:cNvSpPr>
                  <p:nvPr/>
                </p:nvSpPr>
                <p:spPr bwMode="auto">
                  <a:xfrm>
                    <a:off x="2598" y="3031"/>
                    <a:ext cx="402" cy="39"/>
                  </a:xfrm>
                  <a:custGeom>
                    <a:avLst/>
                    <a:gdLst/>
                    <a:ahLst/>
                    <a:cxnLst>
                      <a:cxn ang="0">
                        <a:pos x="402" y="0"/>
                      </a:cxn>
                      <a:cxn ang="0">
                        <a:pos x="402" y="17"/>
                      </a:cxn>
                      <a:cxn ang="0">
                        <a:pos x="0" y="39"/>
                      </a:cxn>
                      <a:cxn ang="0">
                        <a:pos x="0" y="20"/>
                      </a:cxn>
                      <a:cxn ang="0">
                        <a:pos x="402" y="0"/>
                      </a:cxn>
                    </a:cxnLst>
                    <a:rect l="0" t="0" r="r" b="b"/>
                    <a:pathLst>
                      <a:path w="402" h="39">
                        <a:moveTo>
                          <a:pt x="402" y="0"/>
                        </a:moveTo>
                        <a:lnTo>
                          <a:pt x="402" y="17"/>
                        </a:lnTo>
                        <a:lnTo>
                          <a:pt x="0" y="39"/>
                        </a:lnTo>
                        <a:lnTo>
                          <a:pt x="0" y="20"/>
                        </a:lnTo>
                        <a:lnTo>
                          <a:pt x="402" y="0"/>
                        </a:lnTo>
                        <a:close/>
                      </a:path>
                    </a:pathLst>
                  </a:custGeom>
                  <a:solidFill>
                    <a:srgbClr val="444444"/>
                  </a:solidFill>
                  <a:ln w="9525">
                    <a:noFill/>
                    <a:round/>
                    <a:headEnd/>
                    <a:tailEnd/>
                  </a:ln>
                </p:spPr>
                <p:txBody>
                  <a:bodyPr/>
                  <a:lstStyle/>
                  <a:p>
                    <a:endParaRPr lang="en-US" sz="2000"/>
                  </a:p>
                </p:txBody>
              </p:sp>
              <p:sp>
                <p:nvSpPr>
                  <p:cNvPr id="582278" name="Freeform 646"/>
                  <p:cNvSpPr>
                    <a:spLocks/>
                  </p:cNvSpPr>
                  <p:nvPr/>
                </p:nvSpPr>
                <p:spPr bwMode="auto">
                  <a:xfrm>
                    <a:off x="2598" y="3031"/>
                    <a:ext cx="402" cy="38"/>
                  </a:xfrm>
                  <a:custGeom>
                    <a:avLst/>
                    <a:gdLst/>
                    <a:ahLst/>
                    <a:cxnLst>
                      <a:cxn ang="0">
                        <a:pos x="402" y="0"/>
                      </a:cxn>
                      <a:cxn ang="0">
                        <a:pos x="402" y="16"/>
                      </a:cxn>
                      <a:cxn ang="0">
                        <a:pos x="0" y="38"/>
                      </a:cxn>
                      <a:cxn ang="0">
                        <a:pos x="0" y="20"/>
                      </a:cxn>
                      <a:cxn ang="0">
                        <a:pos x="402" y="0"/>
                      </a:cxn>
                    </a:cxnLst>
                    <a:rect l="0" t="0" r="r" b="b"/>
                    <a:pathLst>
                      <a:path w="402" h="38">
                        <a:moveTo>
                          <a:pt x="402" y="0"/>
                        </a:moveTo>
                        <a:lnTo>
                          <a:pt x="402" y="16"/>
                        </a:lnTo>
                        <a:lnTo>
                          <a:pt x="0" y="38"/>
                        </a:lnTo>
                        <a:lnTo>
                          <a:pt x="0" y="20"/>
                        </a:lnTo>
                        <a:lnTo>
                          <a:pt x="402" y="0"/>
                        </a:lnTo>
                        <a:close/>
                      </a:path>
                    </a:pathLst>
                  </a:custGeom>
                  <a:solidFill>
                    <a:srgbClr val="444444"/>
                  </a:solidFill>
                  <a:ln w="9525">
                    <a:noFill/>
                    <a:round/>
                    <a:headEnd/>
                    <a:tailEnd/>
                  </a:ln>
                </p:spPr>
                <p:txBody>
                  <a:bodyPr/>
                  <a:lstStyle/>
                  <a:p>
                    <a:endParaRPr lang="en-US" sz="2000"/>
                  </a:p>
                </p:txBody>
              </p:sp>
              <p:sp>
                <p:nvSpPr>
                  <p:cNvPr id="582279" name="Freeform 647"/>
                  <p:cNvSpPr>
                    <a:spLocks/>
                  </p:cNvSpPr>
                  <p:nvPr/>
                </p:nvSpPr>
                <p:spPr bwMode="auto">
                  <a:xfrm>
                    <a:off x="2598" y="3030"/>
                    <a:ext cx="402" cy="38"/>
                  </a:xfrm>
                  <a:custGeom>
                    <a:avLst/>
                    <a:gdLst/>
                    <a:ahLst/>
                    <a:cxnLst>
                      <a:cxn ang="0">
                        <a:pos x="402" y="0"/>
                      </a:cxn>
                      <a:cxn ang="0">
                        <a:pos x="402" y="17"/>
                      </a:cxn>
                      <a:cxn ang="0">
                        <a:pos x="0" y="38"/>
                      </a:cxn>
                      <a:cxn ang="0">
                        <a:pos x="0" y="20"/>
                      </a:cxn>
                      <a:cxn ang="0">
                        <a:pos x="402" y="0"/>
                      </a:cxn>
                    </a:cxnLst>
                    <a:rect l="0" t="0" r="r" b="b"/>
                    <a:pathLst>
                      <a:path w="402" h="38">
                        <a:moveTo>
                          <a:pt x="402" y="0"/>
                        </a:moveTo>
                        <a:lnTo>
                          <a:pt x="402" y="17"/>
                        </a:lnTo>
                        <a:lnTo>
                          <a:pt x="0" y="38"/>
                        </a:lnTo>
                        <a:lnTo>
                          <a:pt x="0" y="20"/>
                        </a:lnTo>
                        <a:lnTo>
                          <a:pt x="402" y="0"/>
                        </a:lnTo>
                        <a:close/>
                      </a:path>
                    </a:pathLst>
                  </a:custGeom>
                  <a:solidFill>
                    <a:srgbClr val="444444"/>
                  </a:solidFill>
                  <a:ln w="9525">
                    <a:noFill/>
                    <a:round/>
                    <a:headEnd/>
                    <a:tailEnd/>
                  </a:ln>
                </p:spPr>
                <p:txBody>
                  <a:bodyPr/>
                  <a:lstStyle/>
                  <a:p>
                    <a:endParaRPr lang="en-US" sz="2000"/>
                  </a:p>
                </p:txBody>
              </p:sp>
              <p:sp>
                <p:nvSpPr>
                  <p:cNvPr id="582280" name="Freeform 648"/>
                  <p:cNvSpPr>
                    <a:spLocks/>
                  </p:cNvSpPr>
                  <p:nvPr/>
                </p:nvSpPr>
                <p:spPr bwMode="auto">
                  <a:xfrm>
                    <a:off x="2598" y="3029"/>
                    <a:ext cx="402" cy="38"/>
                  </a:xfrm>
                  <a:custGeom>
                    <a:avLst/>
                    <a:gdLst/>
                    <a:ahLst/>
                    <a:cxnLst>
                      <a:cxn ang="0">
                        <a:pos x="402" y="0"/>
                      </a:cxn>
                      <a:cxn ang="0">
                        <a:pos x="402" y="18"/>
                      </a:cxn>
                      <a:cxn ang="0">
                        <a:pos x="0" y="38"/>
                      </a:cxn>
                      <a:cxn ang="0">
                        <a:pos x="0" y="20"/>
                      </a:cxn>
                      <a:cxn ang="0">
                        <a:pos x="402" y="0"/>
                      </a:cxn>
                    </a:cxnLst>
                    <a:rect l="0" t="0" r="r" b="b"/>
                    <a:pathLst>
                      <a:path w="402" h="38">
                        <a:moveTo>
                          <a:pt x="402" y="0"/>
                        </a:moveTo>
                        <a:lnTo>
                          <a:pt x="402" y="18"/>
                        </a:lnTo>
                        <a:lnTo>
                          <a:pt x="0" y="38"/>
                        </a:lnTo>
                        <a:lnTo>
                          <a:pt x="0" y="20"/>
                        </a:lnTo>
                        <a:lnTo>
                          <a:pt x="402" y="0"/>
                        </a:lnTo>
                        <a:close/>
                      </a:path>
                    </a:pathLst>
                  </a:custGeom>
                  <a:solidFill>
                    <a:srgbClr val="444444"/>
                  </a:solidFill>
                  <a:ln w="9525">
                    <a:noFill/>
                    <a:round/>
                    <a:headEnd/>
                    <a:tailEnd/>
                  </a:ln>
                </p:spPr>
                <p:txBody>
                  <a:bodyPr/>
                  <a:lstStyle/>
                  <a:p>
                    <a:endParaRPr lang="en-US" sz="2000"/>
                  </a:p>
                </p:txBody>
              </p:sp>
              <p:sp>
                <p:nvSpPr>
                  <p:cNvPr id="582281" name="Freeform 649"/>
                  <p:cNvSpPr>
                    <a:spLocks/>
                  </p:cNvSpPr>
                  <p:nvPr/>
                </p:nvSpPr>
                <p:spPr bwMode="auto">
                  <a:xfrm>
                    <a:off x="2598" y="3028"/>
                    <a:ext cx="402" cy="38"/>
                  </a:xfrm>
                  <a:custGeom>
                    <a:avLst/>
                    <a:gdLst/>
                    <a:ahLst/>
                    <a:cxnLst>
                      <a:cxn ang="0">
                        <a:pos x="402" y="0"/>
                      </a:cxn>
                      <a:cxn ang="0">
                        <a:pos x="402" y="18"/>
                      </a:cxn>
                      <a:cxn ang="0">
                        <a:pos x="0" y="38"/>
                      </a:cxn>
                      <a:cxn ang="0">
                        <a:pos x="0" y="21"/>
                      </a:cxn>
                      <a:cxn ang="0">
                        <a:pos x="402" y="0"/>
                      </a:cxn>
                    </a:cxnLst>
                    <a:rect l="0" t="0" r="r" b="b"/>
                    <a:pathLst>
                      <a:path w="402" h="38">
                        <a:moveTo>
                          <a:pt x="402" y="0"/>
                        </a:moveTo>
                        <a:lnTo>
                          <a:pt x="402" y="18"/>
                        </a:lnTo>
                        <a:lnTo>
                          <a:pt x="0" y="38"/>
                        </a:lnTo>
                        <a:lnTo>
                          <a:pt x="0" y="21"/>
                        </a:lnTo>
                        <a:lnTo>
                          <a:pt x="402" y="0"/>
                        </a:lnTo>
                        <a:close/>
                      </a:path>
                    </a:pathLst>
                  </a:custGeom>
                  <a:solidFill>
                    <a:srgbClr val="444444"/>
                  </a:solidFill>
                  <a:ln w="9525">
                    <a:noFill/>
                    <a:round/>
                    <a:headEnd/>
                    <a:tailEnd/>
                  </a:ln>
                </p:spPr>
                <p:txBody>
                  <a:bodyPr/>
                  <a:lstStyle/>
                  <a:p>
                    <a:endParaRPr lang="en-US" sz="2000"/>
                  </a:p>
                </p:txBody>
              </p:sp>
              <p:sp>
                <p:nvSpPr>
                  <p:cNvPr id="582282" name="Freeform 650"/>
                  <p:cNvSpPr>
                    <a:spLocks/>
                  </p:cNvSpPr>
                  <p:nvPr/>
                </p:nvSpPr>
                <p:spPr bwMode="auto">
                  <a:xfrm>
                    <a:off x="2598" y="3028"/>
                    <a:ext cx="402" cy="38"/>
                  </a:xfrm>
                  <a:custGeom>
                    <a:avLst/>
                    <a:gdLst/>
                    <a:ahLst/>
                    <a:cxnLst>
                      <a:cxn ang="0">
                        <a:pos x="402" y="0"/>
                      </a:cxn>
                      <a:cxn ang="0">
                        <a:pos x="402" y="17"/>
                      </a:cxn>
                      <a:cxn ang="0">
                        <a:pos x="0" y="38"/>
                      </a:cxn>
                      <a:cxn ang="0">
                        <a:pos x="0" y="20"/>
                      </a:cxn>
                      <a:cxn ang="0">
                        <a:pos x="402" y="0"/>
                      </a:cxn>
                    </a:cxnLst>
                    <a:rect l="0" t="0" r="r" b="b"/>
                    <a:pathLst>
                      <a:path w="402" h="38">
                        <a:moveTo>
                          <a:pt x="402" y="0"/>
                        </a:moveTo>
                        <a:lnTo>
                          <a:pt x="402" y="17"/>
                        </a:lnTo>
                        <a:lnTo>
                          <a:pt x="0" y="38"/>
                        </a:lnTo>
                        <a:lnTo>
                          <a:pt x="0" y="20"/>
                        </a:lnTo>
                        <a:lnTo>
                          <a:pt x="402" y="0"/>
                        </a:lnTo>
                        <a:close/>
                      </a:path>
                    </a:pathLst>
                  </a:custGeom>
                  <a:solidFill>
                    <a:srgbClr val="444444"/>
                  </a:solidFill>
                  <a:ln w="9525">
                    <a:noFill/>
                    <a:round/>
                    <a:headEnd/>
                    <a:tailEnd/>
                  </a:ln>
                </p:spPr>
                <p:txBody>
                  <a:bodyPr/>
                  <a:lstStyle/>
                  <a:p>
                    <a:endParaRPr lang="en-US" sz="2000"/>
                  </a:p>
                </p:txBody>
              </p:sp>
              <p:sp>
                <p:nvSpPr>
                  <p:cNvPr id="582283" name="Freeform 651"/>
                  <p:cNvSpPr>
                    <a:spLocks/>
                  </p:cNvSpPr>
                  <p:nvPr/>
                </p:nvSpPr>
                <p:spPr bwMode="auto">
                  <a:xfrm>
                    <a:off x="2598" y="3027"/>
                    <a:ext cx="402" cy="38"/>
                  </a:xfrm>
                  <a:custGeom>
                    <a:avLst/>
                    <a:gdLst/>
                    <a:ahLst/>
                    <a:cxnLst>
                      <a:cxn ang="0">
                        <a:pos x="402" y="0"/>
                      </a:cxn>
                      <a:cxn ang="0">
                        <a:pos x="402" y="17"/>
                      </a:cxn>
                      <a:cxn ang="0">
                        <a:pos x="0" y="38"/>
                      </a:cxn>
                      <a:cxn ang="0">
                        <a:pos x="0" y="20"/>
                      </a:cxn>
                      <a:cxn ang="0">
                        <a:pos x="402" y="0"/>
                      </a:cxn>
                    </a:cxnLst>
                    <a:rect l="0" t="0" r="r" b="b"/>
                    <a:pathLst>
                      <a:path w="402" h="38">
                        <a:moveTo>
                          <a:pt x="402" y="0"/>
                        </a:moveTo>
                        <a:lnTo>
                          <a:pt x="402" y="17"/>
                        </a:lnTo>
                        <a:lnTo>
                          <a:pt x="0" y="38"/>
                        </a:lnTo>
                        <a:lnTo>
                          <a:pt x="0" y="20"/>
                        </a:lnTo>
                        <a:lnTo>
                          <a:pt x="402" y="0"/>
                        </a:lnTo>
                        <a:close/>
                      </a:path>
                    </a:pathLst>
                  </a:custGeom>
                  <a:solidFill>
                    <a:srgbClr val="444444"/>
                  </a:solidFill>
                  <a:ln w="9525">
                    <a:noFill/>
                    <a:round/>
                    <a:headEnd/>
                    <a:tailEnd/>
                  </a:ln>
                </p:spPr>
                <p:txBody>
                  <a:bodyPr/>
                  <a:lstStyle/>
                  <a:p>
                    <a:endParaRPr lang="en-US" sz="2000"/>
                  </a:p>
                </p:txBody>
              </p:sp>
              <p:sp>
                <p:nvSpPr>
                  <p:cNvPr id="582284" name="Freeform 652"/>
                  <p:cNvSpPr>
                    <a:spLocks/>
                  </p:cNvSpPr>
                  <p:nvPr/>
                </p:nvSpPr>
                <p:spPr bwMode="auto">
                  <a:xfrm>
                    <a:off x="2598" y="3026"/>
                    <a:ext cx="402" cy="37"/>
                  </a:xfrm>
                  <a:custGeom>
                    <a:avLst/>
                    <a:gdLst/>
                    <a:ahLst/>
                    <a:cxnLst>
                      <a:cxn ang="0">
                        <a:pos x="402" y="0"/>
                      </a:cxn>
                      <a:cxn ang="0">
                        <a:pos x="402" y="18"/>
                      </a:cxn>
                      <a:cxn ang="0">
                        <a:pos x="0" y="37"/>
                      </a:cxn>
                      <a:cxn ang="0">
                        <a:pos x="0" y="20"/>
                      </a:cxn>
                      <a:cxn ang="0">
                        <a:pos x="402" y="0"/>
                      </a:cxn>
                    </a:cxnLst>
                    <a:rect l="0" t="0" r="r" b="b"/>
                    <a:pathLst>
                      <a:path w="402" h="37">
                        <a:moveTo>
                          <a:pt x="402" y="0"/>
                        </a:moveTo>
                        <a:lnTo>
                          <a:pt x="402" y="18"/>
                        </a:lnTo>
                        <a:lnTo>
                          <a:pt x="0" y="37"/>
                        </a:lnTo>
                        <a:lnTo>
                          <a:pt x="0" y="20"/>
                        </a:lnTo>
                        <a:lnTo>
                          <a:pt x="402" y="0"/>
                        </a:lnTo>
                        <a:close/>
                      </a:path>
                    </a:pathLst>
                  </a:custGeom>
                  <a:solidFill>
                    <a:srgbClr val="444444"/>
                  </a:solidFill>
                  <a:ln w="9525">
                    <a:noFill/>
                    <a:round/>
                    <a:headEnd/>
                    <a:tailEnd/>
                  </a:ln>
                </p:spPr>
                <p:txBody>
                  <a:bodyPr/>
                  <a:lstStyle/>
                  <a:p>
                    <a:endParaRPr lang="en-US" sz="2000"/>
                  </a:p>
                </p:txBody>
              </p:sp>
              <p:sp>
                <p:nvSpPr>
                  <p:cNvPr id="582285" name="Freeform 653"/>
                  <p:cNvSpPr>
                    <a:spLocks/>
                  </p:cNvSpPr>
                  <p:nvPr/>
                </p:nvSpPr>
                <p:spPr bwMode="auto">
                  <a:xfrm>
                    <a:off x="2598" y="3026"/>
                    <a:ext cx="402" cy="36"/>
                  </a:xfrm>
                  <a:custGeom>
                    <a:avLst/>
                    <a:gdLst/>
                    <a:ahLst/>
                    <a:cxnLst>
                      <a:cxn ang="0">
                        <a:pos x="402" y="0"/>
                      </a:cxn>
                      <a:cxn ang="0">
                        <a:pos x="402" y="17"/>
                      </a:cxn>
                      <a:cxn ang="0">
                        <a:pos x="0" y="36"/>
                      </a:cxn>
                      <a:cxn ang="0">
                        <a:pos x="0" y="19"/>
                      </a:cxn>
                      <a:cxn ang="0">
                        <a:pos x="402" y="0"/>
                      </a:cxn>
                    </a:cxnLst>
                    <a:rect l="0" t="0" r="r" b="b"/>
                    <a:pathLst>
                      <a:path w="402" h="36">
                        <a:moveTo>
                          <a:pt x="402" y="0"/>
                        </a:moveTo>
                        <a:lnTo>
                          <a:pt x="402" y="17"/>
                        </a:lnTo>
                        <a:lnTo>
                          <a:pt x="0" y="36"/>
                        </a:lnTo>
                        <a:lnTo>
                          <a:pt x="0" y="19"/>
                        </a:lnTo>
                        <a:lnTo>
                          <a:pt x="402" y="0"/>
                        </a:lnTo>
                        <a:close/>
                      </a:path>
                    </a:pathLst>
                  </a:custGeom>
                  <a:solidFill>
                    <a:srgbClr val="444444"/>
                  </a:solidFill>
                  <a:ln w="9525">
                    <a:noFill/>
                    <a:round/>
                    <a:headEnd/>
                    <a:tailEnd/>
                  </a:ln>
                </p:spPr>
                <p:txBody>
                  <a:bodyPr/>
                  <a:lstStyle/>
                  <a:p>
                    <a:endParaRPr lang="en-US" sz="2000"/>
                  </a:p>
                </p:txBody>
              </p:sp>
              <p:sp>
                <p:nvSpPr>
                  <p:cNvPr id="582286" name="Freeform 654"/>
                  <p:cNvSpPr>
                    <a:spLocks/>
                  </p:cNvSpPr>
                  <p:nvPr/>
                </p:nvSpPr>
                <p:spPr bwMode="auto">
                  <a:xfrm>
                    <a:off x="2598" y="3025"/>
                    <a:ext cx="402" cy="36"/>
                  </a:xfrm>
                  <a:custGeom>
                    <a:avLst/>
                    <a:gdLst/>
                    <a:ahLst/>
                    <a:cxnLst>
                      <a:cxn ang="0">
                        <a:pos x="402" y="0"/>
                      </a:cxn>
                      <a:cxn ang="0">
                        <a:pos x="402" y="17"/>
                      </a:cxn>
                      <a:cxn ang="0">
                        <a:pos x="0" y="36"/>
                      </a:cxn>
                      <a:cxn ang="0">
                        <a:pos x="0" y="19"/>
                      </a:cxn>
                      <a:cxn ang="0">
                        <a:pos x="402" y="0"/>
                      </a:cxn>
                    </a:cxnLst>
                    <a:rect l="0" t="0" r="r" b="b"/>
                    <a:pathLst>
                      <a:path w="402" h="36">
                        <a:moveTo>
                          <a:pt x="402" y="0"/>
                        </a:moveTo>
                        <a:lnTo>
                          <a:pt x="402" y="17"/>
                        </a:lnTo>
                        <a:lnTo>
                          <a:pt x="0" y="36"/>
                        </a:lnTo>
                        <a:lnTo>
                          <a:pt x="0" y="19"/>
                        </a:lnTo>
                        <a:lnTo>
                          <a:pt x="402" y="0"/>
                        </a:lnTo>
                        <a:close/>
                      </a:path>
                    </a:pathLst>
                  </a:custGeom>
                  <a:solidFill>
                    <a:srgbClr val="6E6E6E"/>
                  </a:solidFill>
                  <a:ln w="9525">
                    <a:noFill/>
                    <a:round/>
                    <a:headEnd/>
                    <a:tailEnd/>
                  </a:ln>
                </p:spPr>
                <p:txBody>
                  <a:bodyPr/>
                  <a:lstStyle/>
                  <a:p>
                    <a:endParaRPr lang="en-US" sz="2000"/>
                  </a:p>
                </p:txBody>
              </p:sp>
              <p:sp>
                <p:nvSpPr>
                  <p:cNvPr id="582287" name="Freeform 655"/>
                  <p:cNvSpPr>
                    <a:spLocks/>
                  </p:cNvSpPr>
                  <p:nvPr/>
                </p:nvSpPr>
                <p:spPr bwMode="auto">
                  <a:xfrm>
                    <a:off x="2598" y="3025"/>
                    <a:ext cx="402" cy="36"/>
                  </a:xfrm>
                  <a:custGeom>
                    <a:avLst/>
                    <a:gdLst/>
                    <a:ahLst/>
                    <a:cxnLst>
                      <a:cxn ang="0">
                        <a:pos x="402" y="0"/>
                      </a:cxn>
                      <a:cxn ang="0">
                        <a:pos x="402" y="16"/>
                      </a:cxn>
                      <a:cxn ang="0">
                        <a:pos x="0" y="36"/>
                      </a:cxn>
                      <a:cxn ang="0">
                        <a:pos x="0" y="19"/>
                      </a:cxn>
                      <a:cxn ang="0">
                        <a:pos x="402" y="0"/>
                      </a:cxn>
                    </a:cxnLst>
                    <a:rect l="0" t="0" r="r" b="b"/>
                    <a:pathLst>
                      <a:path w="402" h="36">
                        <a:moveTo>
                          <a:pt x="402" y="0"/>
                        </a:moveTo>
                        <a:lnTo>
                          <a:pt x="402" y="16"/>
                        </a:lnTo>
                        <a:lnTo>
                          <a:pt x="0" y="36"/>
                        </a:lnTo>
                        <a:lnTo>
                          <a:pt x="0" y="19"/>
                        </a:lnTo>
                        <a:lnTo>
                          <a:pt x="402" y="0"/>
                        </a:lnTo>
                        <a:close/>
                      </a:path>
                    </a:pathLst>
                  </a:custGeom>
                  <a:solidFill>
                    <a:srgbClr val="6E6E6E"/>
                  </a:solidFill>
                  <a:ln w="9525">
                    <a:noFill/>
                    <a:round/>
                    <a:headEnd/>
                    <a:tailEnd/>
                  </a:ln>
                </p:spPr>
                <p:txBody>
                  <a:bodyPr/>
                  <a:lstStyle/>
                  <a:p>
                    <a:endParaRPr lang="en-US" sz="2000"/>
                  </a:p>
                </p:txBody>
              </p:sp>
              <p:sp>
                <p:nvSpPr>
                  <p:cNvPr id="582288" name="Freeform 656"/>
                  <p:cNvSpPr>
                    <a:spLocks/>
                  </p:cNvSpPr>
                  <p:nvPr/>
                </p:nvSpPr>
                <p:spPr bwMode="auto">
                  <a:xfrm>
                    <a:off x="2598" y="3024"/>
                    <a:ext cx="402" cy="36"/>
                  </a:xfrm>
                  <a:custGeom>
                    <a:avLst/>
                    <a:gdLst/>
                    <a:ahLst/>
                    <a:cxnLst>
                      <a:cxn ang="0">
                        <a:pos x="402" y="0"/>
                      </a:cxn>
                      <a:cxn ang="0">
                        <a:pos x="402" y="17"/>
                      </a:cxn>
                      <a:cxn ang="0">
                        <a:pos x="0" y="36"/>
                      </a:cxn>
                      <a:cxn ang="0">
                        <a:pos x="0" y="19"/>
                      </a:cxn>
                      <a:cxn ang="0">
                        <a:pos x="402" y="0"/>
                      </a:cxn>
                    </a:cxnLst>
                    <a:rect l="0" t="0" r="r" b="b"/>
                    <a:pathLst>
                      <a:path w="402" h="36">
                        <a:moveTo>
                          <a:pt x="402" y="0"/>
                        </a:moveTo>
                        <a:lnTo>
                          <a:pt x="402" y="17"/>
                        </a:lnTo>
                        <a:lnTo>
                          <a:pt x="0" y="36"/>
                        </a:lnTo>
                        <a:lnTo>
                          <a:pt x="0" y="19"/>
                        </a:lnTo>
                        <a:lnTo>
                          <a:pt x="402" y="0"/>
                        </a:lnTo>
                        <a:close/>
                      </a:path>
                    </a:pathLst>
                  </a:custGeom>
                  <a:solidFill>
                    <a:srgbClr val="6E6E6E"/>
                  </a:solidFill>
                  <a:ln w="9525">
                    <a:noFill/>
                    <a:round/>
                    <a:headEnd/>
                    <a:tailEnd/>
                  </a:ln>
                </p:spPr>
                <p:txBody>
                  <a:bodyPr/>
                  <a:lstStyle/>
                  <a:p>
                    <a:endParaRPr lang="en-US" sz="2000"/>
                  </a:p>
                </p:txBody>
              </p:sp>
              <p:sp>
                <p:nvSpPr>
                  <p:cNvPr id="582289" name="Freeform 657"/>
                  <p:cNvSpPr>
                    <a:spLocks/>
                  </p:cNvSpPr>
                  <p:nvPr/>
                </p:nvSpPr>
                <p:spPr bwMode="auto">
                  <a:xfrm>
                    <a:off x="2598" y="3024"/>
                    <a:ext cx="402" cy="35"/>
                  </a:xfrm>
                  <a:custGeom>
                    <a:avLst/>
                    <a:gdLst/>
                    <a:ahLst/>
                    <a:cxnLst>
                      <a:cxn ang="0">
                        <a:pos x="402" y="0"/>
                      </a:cxn>
                      <a:cxn ang="0">
                        <a:pos x="402" y="17"/>
                      </a:cxn>
                      <a:cxn ang="0">
                        <a:pos x="0" y="35"/>
                      </a:cxn>
                      <a:cxn ang="0">
                        <a:pos x="0" y="17"/>
                      </a:cxn>
                      <a:cxn ang="0">
                        <a:pos x="402" y="0"/>
                      </a:cxn>
                    </a:cxnLst>
                    <a:rect l="0" t="0" r="r" b="b"/>
                    <a:pathLst>
                      <a:path w="402" h="35">
                        <a:moveTo>
                          <a:pt x="402" y="0"/>
                        </a:moveTo>
                        <a:lnTo>
                          <a:pt x="402" y="17"/>
                        </a:lnTo>
                        <a:lnTo>
                          <a:pt x="0" y="35"/>
                        </a:lnTo>
                        <a:lnTo>
                          <a:pt x="0" y="17"/>
                        </a:lnTo>
                        <a:lnTo>
                          <a:pt x="402" y="0"/>
                        </a:lnTo>
                        <a:close/>
                      </a:path>
                    </a:pathLst>
                  </a:custGeom>
                  <a:solidFill>
                    <a:srgbClr val="6E6E6E"/>
                  </a:solidFill>
                  <a:ln w="9525">
                    <a:noFill/>
                    <a:round/>
                    <a:headEnd/>
                    <a:tailEnd/>
                  </a:ln>
                </p:spPr>
                <p:txBody>
                  <a:bodyPr/>
                  <a:lstStyle/>
                  <a:p>
                    <a:endParaRPr lang="en-US" sz="2000"/>
                  </a:p>
                </p:txBody>
              </p:sp>
              <p:sp>
                <p:nvSpPr>
                  <p:cNvPr id="582290" name="Freeform 658"/>
                  <p:cNvSpPr>
                    <a:spLocks/>
                  </p:cNvSpPr>
                  <p:nvPr/>
                </p:nvSpPr>
                <p:spPr bwMode="auto">
                  <a:xfrm>
                    <a:off x="2598" y="3023"/>
                    <a:ext cx="402" cy="35"/>
                  </a:xfrm>
                  <a:custGeom>
                    <a:avLst/>
                    <a:gdLst/>
                    <a:ahLst/>
                    <a:cxnLst>
                      <a:cxn ang="0">
                        <a:pos x="402" y="0"/>
                      </a:cxn>
                      <a:cxn ang="0">
                        <a:pos x="402" y="17"/>
                      </a:cxn>
                      <a:cxn ang="0">
                        <a:pos x="0" y="35"/>
                      </a:cxn>
                      <a:cxn ang="0">
                        <a:pos x="0" y="18"/>
                      </a:cxn>
                      <a:cxn ang="0">
                        <a:pos x="402" y="0"/>
                      </a:cxn>
                    </a:cxnLst>
                    <a:rect l="0" t="0" r="r" b="b"/>
                    <a:pathLst>
                      <a:path w="402" h="35">
                        <a:moveTo>
                          <a:pt x="402" y="0"/>
                        </a:moveTo>
                        <a:lnTo>
                          <a:pt x="402" y="17"/>
                        </a:lnTo>
                        <a:lnTo>
                          <a:pt x="0" y="35"/>
                        </a:lnTo>
                        <a:lnTo>
                          <a:pt x="0" y="18"/>
                        </a:lnTo>
                        <a:lnTo>
                          <a:pt x="402" y="0"/>
                        </a:lnTo>
                        <a:close/>
                      </a:path>
                    </a:pathLst>
                  </a:custGeom>
                  <a:solidFill>
                    <a:srgbClr val="6E6E6E"/>
                  </a:solidFill>
                  <a:ln w="9525">
                    <a:noFill/>
                    <a:round/>
                    <a:headEnd/>
                    <a:tailEnd/>
                  </a:ln>
                </p:spPr>
                <p:txBody>
                  <a:bodyPr/>
                  <a:lstStyle/>
                  <a:p>
                    <a:endParaRPr lang="en-US" sz="2000"/>
                  </a:p>
                </p:txBody>
              </p:sp>
              <p:sp>
                <p:nvSpPr>
                  <p:cNvPr id="582291" name="Freeform 659"/>
                  <p:cNvSpPr>
                    <a:spLocks/>
                  </p:cNvSpPr>
                  <p:nvPr/>
                </p:nvSpPr>
                <p:spPr bwMode="auto">
                  <a:xfrm>
                    <a:off x="2598" y="3022"/>
                    <a:ext cx="402" cy="35"/>
                  </a:xfrm>
                  <a:custGeom>
                    <a:avLst/>
                    <a:gdLst/>
                    <a:ahLst/>
                    <a:cxnLst>
                      <a:cxn ang="0">
                        <a:pos x="402" y="0"/>
                      </a:cxn>
                      <a:cxn ang="0">
                        <a:pos x="402" y="17"/>
                      </a:cxn>
                      <a:cxn ang="0">
                        <a:pos x="0" y="35"/>
                      </a:cxn>
                      <a:cxn ang="0">
                        <a:pos x="0" y="18"/>
                      </a:cxn>
                      <a:cxn ang="0">
                        <a:pos x="402" y="0"/>
                      </a:cxn>
                    </a:cxnLst>
                    <a:rect l="0" t="0" r="r" b="b"/>
                    <a:pathLst>
                      <a:path w="402" h="35">
                        <a:moveTo>
                          <a:pt x="402" y="0"/>
                        </a:moveTo>
                        <a:lnTo>
                          <a:pt x="402" y="17"/>
                        </a:lnTo>
                        <a:lnTo>
                          <a:pt x="0" y="35"/>
                        </a:lnTo>
                        <a:lnTo>
                          <a:pt x="0" y="18"/>
                        </a:lnTo>
                        <a:lnTo>
                          <a:pt x="402" y="0"/>
                        </a:lnTo>
                        <a:close/>
                      </a:path>
                    </a:pathLst>
                  </a:custGeom>
                  <a:solidFill>
                    <a:srgbClr val="6E6E6E"/>
                  </a:solidFill>
                  <a:ln w="9525">
                    <a:noFill/>
                    <a:round/>
                    <a:headEnd/>
                    <a:tailEnd/>
                  </a:ln>
                </p:spPr>
                <p:txBody>
                  <a:bodyPr/>
                  <a:lstStyle/>
                  <a:p>
                    <a:endParaRPr lang="en-US" sz="2000"/>
                  </a:p>
                </p:txBody>
              </p:sp>
              <p:sp>
                <p:nvSpPr>
                  <p:cNvPr id="582292" name="Freeform 660"/>
                  <p:cNvSpPr>
                    <a:spLocks/>
                  </p:cNvSpPr>
                  <p:nvPr/>
                </p:nvSpPr>
                <p:spPr bwMode="auto">
                  <a:xfrm>
                    <a:off x="2598" y="3021"/>
                    <a:ext cx="402" cy="35"/>
                  </a:xfrm>
                  <a:custGeom>
                    <a:avLst/>
                    <a:gdLst/>
                    <a:ahLst/>
                    <a:cxnLst>
                      <a:cxn ang="0">
                        <a:pos x="402" y="0"/>
                      </a:cxn>
                      <a:cxn ang="0">
                        <a:pos x="402" y="18"/>
                      </a:cxn>
                      <a:cxn ang="0">
                        <a:pos x="0" y="35"/>
                      </a:cxn>
                      <a:cxn ang="0">
                        <a:pos x="0" y="18"/>
                      </a:cxn>
                      <a:cxn ang="0">
                        <a:pos x="402" y="0"/>
                      </a:cxn>
                    </a:cxnLst>
                    <a:rect l="0" t="0" r="r" b="b"/>
                    <a:pathLst>
                      <a:path w="402" h="35">
                        <a:moveTo>
                          <a:pt x="402" y="0"/>
                        </a:moveTo>
                        <a:lnTo>
                          <a:pt x="402" y="18"/>
                        </a:lnTo>
                        <a:lnTo>
                          <a:pt x="0" y="35"/>
                        </a:lnTo>
                        <a:lnTo>
                          <a:pt x="0" y="18"/>
                        </a:lnTo>
                        <a:lnTo>
                          <a:pt x="402" y="0"/>
                        </a:lnTo>
                        <a:close/>
                      </a:path>
                    </a:pathLst>
                  </a:custGeom>
                  <a:solidFill>
                    <a:srgbClr val="6E6E6E"/>
                  </a:solidFill>
                  <a:ln w="9525">
                    <a:noFill/>
                    <a:round/>
                    <a:headEnd/>
                    <a:tailEnd/>
                  </a:ln>
                </p:spPr>
                <p:txBody>
                  <a:bodyPr/>
                  <a:lstStyle/>
                  <a:p>
                    <a:endParaRPr lang="en-US" sz="2000"/>
                  </a:p>
                </p:txBody>
              </p:sp>
              <p:sp>
                <p:nvSpPr>
                  <p:cNvPr id="582293" name="Freeform 661"/>
                  <p:cNvSpPr>
                    <a:spLocks/>
                  </p:cNvSpPr>
                  <p:nvPr/>
                </p:nvSpPr>
                <p:spPr bwMode="auto">
                  <a:xfrm>
                    <a:off x="2598" y="3020"/>
                    <a:ext cx="402" cy="36"/>
                  </a:xfrm>
                  <a:custGeom>
                    <a:avLst/>
                    <a:gdLst/>
                    <a:ahLst/>
                    <a:cxnLst>
                      <a:cxn ang="0">
                        <a:pos x="402" y="0"/>
                      </a:cxn>
                      <a:cxn ang="0">
                        <a:pos x="402" y="18"/>
                      </a:cxn>
                      <a:cxn ang="0">
                        <a:pos x="0" y="36"/>
                      </a:cxn>
                      <a:cxn ang="0">
                        <a:pos x="0" y="19"/>
                      </a:cxn>
                      <a:cxn ang="0">
                        <a:pos x="402" y="0"/>
                      </a:cxn>
                    </a:cxnLst>
                    <a:rect l="0" t="0" r="r" b="b"/>
                    <a:pathLst>
                      <a:path w="402" h="36">
                        <a:moveTo>
                          <a:pt x="402" y="0"/>
                        </a:moveTo>
                        <a:lnTo>
                          <a:pt x="402" y="18"/>
                        </a:lnTo>
                        <a:lnTo>
                          <a:pt x="0" y="36"/>
                        </a:lnTo>
                        <a:lnTo>
                          <a:pt x="0" y="19"/>
                        </a:lnTo>
                        <a:lnTo>
                          <a:pt x="402" y="0"/>
                        </a:lnTo>
                        <a:close/>
                      </a:path>
                    </a:pathLst>
                  </a:custGeom>
                  <a:solidFill>
                    <a:srgbClr val="6E6E6E"/>
                  </a:solidFill>
                  <a:ln w="9525">
                    <a:noFill/>
                    <a:round/>
                    <a:headEnd/>
                    <a:tailEnd/>
                  </a:ln>
                </p:spPr>
                <p:txBody>
                  <a:bodyPr/>
                  <a:lstStyle/>
                  <a:p>
                    <a:endParaRPr lang="en-US" sz="2000"/>
                  </a:p>
                </p:txBody>
              </p:sp>
              <p:sp>
                <p:nvSpPr>
                  <p:cNvPr id="582294" name="Freeform 662"/>
                  <p:cNvSpPr>
                    <a:spLocks/>
                  </p:cNvSpPr>
                  <p:nvPr/>
                </p:nvSpPr>
                <p:spPr bwMode="auto">
                  <a:xfrm>
                    <a:off x="2598" y="3020"/>
                    <a:ext cx="402" cy="35"/>
                  </a:xfrm>
                  <a:custGeom>
                    <a:avLst/>
                    <a:gdLst/>
                    <a:ahLst/>
                    <a:cxnLst>
                      <a:cxn ang="0">
                        <a:pos x="402" y="0"/>
                      </a:cxn>
                      <a:cxn ang="0">
                        <a:pos x="402" y="17"/>
                      </a:cxn>
                      <a:cxn ang="0">
                        <a:pos x="0" y="35"/>
                      </a:cxn>
                      <a:cxn ang="0">
                        <a:pos x="0" y="18"/>
                      </a:cxn>
                      <a:cxn ang="0">
                        <a:pos x="402" y="0"/>
                      </a:cxn>
                    </a:cxnLst>
                    <a:rect l="0" t="0" r="r" b="b"/>
                    <a:pathLst>
                      <a:path w="402" h="35">
                        <a:moveTo>
                          <a:pt x="402" y="0"/>
                        </a:moveTo>
                        <a:lnTo>
                          <a:pt x="402" y="17"/>
                        </a:lnTo>
                        <a:lnTo>
                          <a:pt x="0" y="35"/>
                        </a:lnTo>
                        <a:lnTo>
                          <a:pt x="0" y="18"/>
                        </a:lnTo>
                        <a:lnTo>
                          <a:pt x="402" y="0"/>
                        </a:lnTo>
                        <a:close/>
                      </a:path>
                    </a:pathLst>
                  </a:custGeom>
                  <a:solidFill>
                    <a:srgbClr val="6E6E6E"/>
                  </a:solidFill>
                  <a:ln w="9525">
                    <a:noFill/>
                    <a:round/>
                    <a:headEnd/>
                    <a:tailEnd/>
                  </a:ln>
                </p:spPr>
                <p:txBody>
                  <a:bodyPr/>
                  <a:lstStyle/>
                  <a:p>
                    <a:endParaRPr lang="en-US" sz="2000"/>
                  </a:p>
                </p:txBody>
              </p:sp>
              <p:sp>
                <p:nvSpPr>
                  <p:cNvPr id="582295" name="Freeform 663"/>
                  <p:cNvSpPr>
                    <a:spLocks/>
                  </p:cNvSpPr>
                  <p:nvPr/>
                </p:nvSpPr>
                <p:spPr bwMode="auto">
                  <a:xfrm>
                    <a:off x="2598" y="3020"/>
                    <a:ext cx="402" cy="34"/>
                  </a:xfrm>
                  <a:custGeom>
                    <a:avLst/>
                    <a:gdLst/>
                    <a:ahLst/>
                    <a:cxnLst>
                      <a:cxn ang="0">
                        <a:pos x="402" y="0"/>
                      </a:cxn>
                      <a:cxn ang="0">
                        <a:pos x="402" y="17"/>
                      </a:cxn>
                      <a:cxn ang="0">
                        <a:pos x="0" y="34"/>
                      </a:cxn>
                      <a:cxn ang="0">
                        <a:pos x="0" y="17"/>
                      </a:cxn>
                      <a:cxn ang="0">
                        <a:pos x="402" y="0"/>
                      </a:cxn>
                    </a:cxnLst>
                    <a:rect l="0" t="0" r="r" b="b"/>
                    <a:pathLst>
                      <a:path w="402" h="34">
                        <a:moveTo>
                          <a:pt x="402" y="0"/>
                        </a:moveTo>
                        <a:lnTo>
                          <a:pt x="402" y="17"/>
                        </a:lnTo>
                        <a:lnTo>
                          <a:pt x="0" y="34"/>
                        </a:lnTo>
                        <a:lnTo>
                          <a:pt x="0" y="17"/>
                        </a:lnTo>
                        <a:lnTo>
                          <a:pt x="402" y="0"/>
                        </a:lnTo>
                        <a:close/>
                      </a:path>
                    </a:pathLst>
                  </a:custGeom>
                  <a:solidFill>
                    <a:srgbClr val="6E6E6E"/>
                  </a:solidFill>
                  <a:ln w="9525">
                    <a:noFill/>
                    <a:round/>
                    <a:headEnd/>
                    <a:tailEnd/>
                  </a:ln>
                </p:spPr>
                <p:txBody>
                  <a:bodyPr/>
                  <a:lstStyle/>
                  <a:p>
                    <a:endParaRPr lang="en-US" sz="2000"/>
                  </a:p>
                </p:txBody>
              </p:sp>
              <p:sp>
                <p:nvSpPr>
                  <p:cNvPr id="582296" name="Freeform 664"/>
                  <p:cNvSpPr>
                    <a:spLocks/>
                  </p:cNvSpPr>
                  <p:nvPr/>
                </p:nvSpPr>
                <p:spPr bwMode="auto">
                  <a:xfrm>
                    <a:off x="2598" y="3019"/>
                    <a:ext cx="402" cy="34"/>
                  </a:xfrm>
                  <a:custGeom>
                    <a:avLst/>
                    <a:gdLst/>
                    <a:ahLst/>
                    <a:cxnLst>
                      <a:cxn ang="0">
                        <a:pos x="402" y="0"/>
                      </a:cxn>
                      <a:cxn ang="0">
                        <a:pos x="402" y="18"/>
                      </a:cxn>
                      <a:cxn ang="0">
                        <a:pos x="0" y="34"/>
                      </a:cxn>
                      <a:cxn ang="0">
                        <a:pos x="0" y="18"/>
                      </a:cxn>
                      <a:cxn ang="0">
                        <a:pos x="402" y="0"/>
                      </a:cxn>
                    </a:cxnLst>
                    <a:rect l="0" t="0" r="r" b="b"/>
                    <a:pathLst>
                      <a:path w="402" h="34">
                        <a:moveTo>
                          <a:pt x="402" y="0"/>
                        </a:moveTo>
                        <a:lnTo>
                          <a:pt x="402" y="18"/>
                        </a:lnTo>
                        <a:lnTo>
                          <a:pt x="0" y="34"/>
                        </a:lnTo>
                        <a:lnTo>
                          <a:pt x="0" y="18"/>
                        </a:lnTo>
                        <a:lnTo>
                          <a:pt x="402" y="0"/>
                        </a:lnTo>
                        <a:close/>
                      </a:path>
                    </a:pathLst>
                  </a:custGeom>
                  <a:solidFill>
                    <a:srgbClr val="6E6E6E"/>
                  </a:solidFill>
                  <a:ln w="9525">
                    <a:noFill/>
                    <a:round/>
                    <a:headEnd/>
                    <a:tailEnd/>
                  </a:ln>
                </p:spPr>
                <p:txBody>
                  <a:bodyPr/>
                  <a:lstStyle/>
                  <a:p>
                    <a:endParaRPr lang="en-US" sz="2000"/>
                  </a:p>
                </p:txBody>
              </p:sp>
              <p:sp>
                <p:nvSpPr>
                  <p:cNvPr id="582297" name="Freeform 665"/>
                  <p:cNvSpPr>
                    <a:spLocks/>
                  </p:cNvSpPr>
                  <p:nvPr/>
                </p:nvSpPr>
                <p:spPr bwMode="auto">
                  <a:xfrm>
                    <a:off x="2598" y="3019"/>
                    <a:ext cx="402" cy="34"/>
                  </a:xfrm>
                  <a:custGeom>
                    <a:avLst/>
                    <a:gdLst/>
                    <a:ahLst/>
                    <a:cxnLst>
                      <a:cxn ang="0">
                        <a:pos x="402" y="0"/>
                      </a:cxn>
                      <a:cxn ang="0">
                        <a:pos x="402" y="18"/>
                      </a:cxn>
                      <a:cxn ang="0">
                        <a:pos x="0" y="34"/>
                      </a:cxn>
                      <a:cxn ang="0">
                        <a:pos x="0" y="17"/>
                      </a:cxn>
                      <a:cxn ang="0">
                        <a:pos x="402" y="0"/>
                      </a:cxn>
                    </a:cxnLst>
                    <a:rect l="0" t="0" r="r" b="b"/>
                    <a:pathLst>
                      <a:path w="402" h="34">
                        <a:moveTo>
                          <a:pt x="402" y="0"/>
                        </a:moveTo>
                        <a:lnTo>
                          <a:pt x="402" y="18"/>
                        </a:lnTo>
                        <a:lnTo>
                          <a:pt x="0" y="34"/>
                        </a:lnTo>
                        <a:lnTo>
                          <a:pt x="0" y="17"/>
                        </a:lnTo>
                        <a:lnTo>
                          <a:pt x="402" y="0"/>
                        </a:lnTo>
                        <a:close/>
                      </a:path>
                    </a:pathLst>
                  </a:custGeom>
                  <a:solidFill>
                    <a:srgbClr val="6E6E6E"/>
                  </a:solidFill>
                  <a:ln w="9525">
                    <a:noFill/>
                    <a:round/>
                    <a:headEnd/>
                    <a:tailEnd/>
                  </a:ln>
                </p:spPr>
                <p:txBody>
                  <a:bodyPr/>
                  <a:lstStyle/>
                  <a:p>
                    <a:endParaRPr lang="en-US" sz="2000"/>
                  </a:p>
                </p:txBody>
              </p:sp>
              <p:sp>
                <p:nvSpPr>
                  <p:cNvPr id="582298" name="Freeform 666"/>
                  <p:cNvSpPr>
                    <a:spLocks/>
                  </p:cNvSpPr>
                  <p:nvPr/>
                </p:nvSpPr>
                <p:spPr bwMode="auto">
                  <a:xfrm>
                    <a:off x="2598" y="3018"/>
                    <a:ext cx="402" cy="34"/>
                  </a:xfrm>
                  <a:custGeom>
                    <a:avLst/>
                    <a:gdLst/>
                    <a:ahLst/>
                    <a:cxnLst>
                      <a:cxn ang="0">
                        <a:pos x="402" y="0"/>
                      </a:cxn>
                      <a:cxn ang="0">
                        <a:pos x="402" y="17"/>
                      </a:cxn>
                      <a:cxn ang="0">
                        <a:pos x="0" y="34"/>
                      </a:cxn>
                      <a:cxn ang="0">
                        <a:pos x="0" y="17"/>
                      </a:cxn>
                      <a:cxn ang="0">
                        <a:pos x="402" y="0"/>
                      </a:cxn>
                    </a:cxnLst>
                    <a:rect l="0" t="0" r="r" b="b"/>
                    <a:pathLst>
                      <a:path w="402" h="34">
                        <a:moveTo>
                          <a:pt x="402" y="0"/>
                        </a:moveTo>
                        <a:lnTo>
                          <a:pt x="402" y="17"/>
                        </a:lnTo>
                        <a:lnTo>
                          <a:pt x="0" y="34"/>
                        </a:lnTo>
                        <a:lnTo>
                          <a:pt x="0" y="17"/>
                        </a:lnTo>
                        <a:lnTo>
                          <a:pt x="402" y="0"/>
                        </a:lnTo>
                        <a:close/>
                      </a:path>
                    </a:pathLst>
                  </a:custGeom>
                  <a:solidFill>
                    <a:srgbClr val="6E6E6E"/>
                  </a:solidFill>
                  <a:ln w="9525">
                    <a:noFill/>
                    <a:round/>
                    <a:headEnd/>
                    <a:tailEnd/>
                  </a:ln>
                </p:spPr>
                <p:txBody>
                  <a:bodyPr/>
                  <a:lstStyle/>
                  <a:p>
                    <a:endParaRPr lang="en-US" sz="2000"/>
                  </a:p>
                </p:txBody>
              </p:sp>
              <p:sp>
                <p:nvSpPr>
                  <p:cNvPr id="582299" name="Freeform 667"/>
                  <p:cNvSpPr>
                    <a:spLocks/>
                  </p:cNvSpPr>
                  <p:nvPr/>
                </p:nvSpPr>
                <p:spPr bwMode="auto">
                  <a:xfrm>
                    <a:off x="2598" y="3018"/>
                    <a:ext cx="402" cy="33"/>
                  </a:xfrm>
                  <a:custGeom>
                    <a:avLst/>
                    <a:gdLst/>
                    <a:ahLst/>
                    <a:cxnLst>
                      <a:cxn ang="0">
                        <a:pos x="402" y="0"/>
                      </a:cxn>
                      <a:cxn ang="0">
                        <a:pos x="402" y="17"/>
                      </a:cxn>
                      <a:cxn ang="0">
                        <a:pos x="0" y="33"/>
                      </a:cxn>
                      <a:cxn ang="0">
                        <a:pos x="0" y="16"/>
                      </a:cxn>
                      <a:cxn ang="0">
                        <a:pos x="402" y="0"/>
                      </a:cxn>
                    </a:cxnLst>
                    <a:rect l="0" t="0" r="r" b="b"/>
                    <a:pathLst>
                      <a:path w="402" h="33">
                        <a:moveTo>
                          <a:pt x="402" y="0"/>
                        </a:moveTo>
                        <a:lnTo>
                          <a:pt x="402" y="17"/>
                        </a:lnTo>
                        <a:lnTo>
                          <a:pt x="0" y="33"/>
                        </a:lnTo>
                        <a:lnTo>
                          <a:pt x="0" y="16"/>
                        </a:lnTo>
                        <a:lnTo>
                          <a:pt x="402" y="0"/>
                        </a:lnTo>
                        <a:close/>
                      </a:path>
                    </a:pathLst>
                  </a:custGeom>
                  <a:solidFill>
                    <a:srgbClr val="6E6E6E"/>
                  </a:solidFill>
                  <a:ln w="9525">
                    <a:noFill/>
                    <a:round/>
                    <a:headEnd/>
                    <a:tailEnd/>
                  </a:ln>
                </p:spPr>
                <p:txBody>
                  <a:bodyPr/>
                  <a:lstStyle/>
                  <a:p>
                    <a:endParaRPr lang="en-US" sz="2000"/>
                  </a:p>
                </p:txBody>
              </p:sp>
              <p:sp>
                <p:nvSpPr>
                  <p:cNvPr id="582300" name="Freeform 668"/>
                  <p:cNvSpPr>
                    <a:spLocks/>
                  </p:cNvSpPr>
                  <p:nvPr/>
                </p:nvSpPr>
                <p:spPr bwMode="auto">
                  <a:xfrm>
                    <a:off x="2598" y="3017"/>
                    <a:ext cx="402" cy="33"/>
                  </a:xfrm>
                  <a:custGeom>
                    <a:avLst/>
                    <a:gdLst/>
                    <a:ahLst/>
                    <a:cxnLst>
                      <a:cxn ang="0">
                        <a:pos x="402" y="0"/>
                      </a:cxn>
                      <a:cxn ang="0">
                        <a:pos x="402" y="17"/>
                      </a:cxn>
                      <a:cxn ang="0">
                        <a:pos x="0" y="33"/>
                      </a:cxn>
                      <a:cxn ang="0">
                        <a:pos x="0" y="16"/>
                      </a:cxn>
                      <a:cxn ang="0">
                        <a:pos x="402" y="0"/>
                      </a:cxn>
                    </a:cxnLst>
                    <a:rect l="0" t="0" r="r" b="b"/>
                    <a:pathLst>
                      <a:path w="402" h="33">
                        <a:moveTo>
                          <a:pt x="402" y="0"/>
                        </a:moveTo>
                        <a:lnTo>
                          <a:pt x="402" y="17"/>
                        </a:lnTo>
                        <a:lnTo>
                          <a:pt x="0" y="33"/>
                        </a:lnTo>
                        <a:lnTo>
                          <a:pt x="0" y="16"/>
                        </a:lnTo>
                        <a:lnTo>
                          <a:pt x="402" y="0"/>
                        </a:lnTo>
                        <a:close/>
                      </a:path>
                    </a:pathLst>
                  </a:custGeom>
                  <a:solidFill>
                    <a:srgbClr val="6E6E6E"/>
                  </a:solidFill>
                  <a:ln w="9525">
                    <a:noFill/>
                    <a:round/>
                    <a:headEnd/>
                    <a:tailEnd/>
                  </a:ln>
                </p:spPr>
                <p:txBody>
                  <a:bodyPr/>
                  <a:lstStyle/>
                  <a:p>
                    <a:endParaRPr lang="en-US" sz="2000"/>
                  </a:p>
                </p:txBody>
              </p:sp>
              <p:sp>
                <p:nvSpPr>
                  <p:cNvPr id="582301" name="Freeform 669"/>
                  <p:cNvSpPr>
                    <a:spLocks/>
                  </p:cNvSpPr>
                  <p:nvPr/>
                </p:nvSpPr>
                <p:spPr bwMode="auto">
                  <a:xfrm>
                    <a:off x="2598" y="3017"/>
                    <a:ext cx="402" cy="32"/>
                  </a:xfrm>
                  <a:custGeom>
                    <a:avLst/>
                    <a:gdLst/>
                    <a:ahLst/>
                    <a:cxnLst>
                      <a:cxn ang="0">
                        <a:pos x="402" y="0"/>
                      </a:cxn>
                      <a:cxn ang="0">
                        <a:pos x="402" y="16"/>
                      </a:cxn>
                      <a:cxn ang="0">
                        <a:pos x="0" y="32"/>
                      </a:cxn>
                      <a:cxn ang="0">
                        <a:pos x="0" y="16"/>
                      </a:cxn>
                      <a:cxn ang="0">
                        <a:pos x="402" y="0"/>
                      </a:cxn>
                    </a:cxnLst>
                    <a:rect l="0" t="0" r="r" b="b"/>
                    <a:pathLst>
                      <a:path w="402" h="32">
                        <a:moveTo>
                          <a:pt x="402" y="0"/>
                        </a:moveTo>
                        <a:lnTo>
                          <a:pt x="402" y="16"/>
                        </a:lnTo>
                        <a:lnTo>
                          <a:pt x="0" y="32"/>
                        </a:lnTo>
                        <a:lnTo>
                          <a:pt x="0" y="16"/>
                        </a:lnTo>
                        <a:lnTo>
                          <a:pt x="402" y="0"/>
                        </a:lnTo>
                        <a:close/>
                      </a:path>
                    </a:pathLst>
                  </a:custGeom>
                  <a:solidFill>
                    <a:srgbClr val="6E6E6E"/>
                  </a:solidFill>
                  <a:ln w="9525">
                    <a:noFill/>
                    <a:round/>
                    <a:headEnd/>
                    <a:tailEnd/>
                  </a:ln>
                </p:spPr>
                <p:txBody>
                  <a:bodyPr/>
                  <a:lstStyle/>
                  <a:p>
                    <a:endParaRPr lang="en-US" sz="2000"/>
                  </a:p>
                </p:txBody>
              </p:sp>
              <p:sp>
                <p:nvSpPr>
                  <p:cNvPr id="582302" name="Freeform 670"/>
                  <p:cNvSpPr>
                    <a:spLocks/>
                  </p:cNvSpPr>
                  <p:nvPr/>
                </p:nvSpPr>
                <p:spPr bwMode="auto">
                  <a:xfrm>
                    <a:off x="2598" y="3016"/>
                    <a:ext cx="402" cy="33"/>
                  </a:xfrm>
                  <a:custGeom>
                    <a:avLst/>
                    <a:gdLst/>
                    <a:ahLst/>
                    <a:cxnLst>
                      <a:cxn ang="0">
                        <a:pos x="402" y="0"/>
                      </a:cxn>
                      <a:cxn ang="0">
                        <a:pos x="402" y="17"/>
                      </a:cxn>
                      <a:cxn ang="0">
                        <a:pos x="0" y="33"/>
                      </a:cxn>
                      <a:cxn ang="0">
                        <a:pos x="0" y="16"/>
                      </a:cxn>
                      <a:cxn ang="0">
                        <a:pos x="402" y="0"/>
                      </a:cxn>
                    </a:cxnLst>
                    <a:rect l="0" t="0" r="r" b="b"/>
                    <a:pathLst>
                      <a:path w="402" h="33">
                        <a:moveTo>
                          <a:pt x="402" y="0"/>
                        </a:moveTo>
                        <a:lnTo>
                          <a:pt x="402" y="17"/>
                        </a:lnTo>
                        <a:lnTo>
                          <a:pt x="0" y="33"/>
                        </a:lnTo>
                        <a:lnTo>
                          <a:pt x="0" y="16"/>
                        </a:lnTo>
                        <a:lnTo>
                          <a:pt x="402" y="0"/>
                        </a:lnTo>
                        <a:close/>
                      </a:path>
                    </a:pathLst>
                  </a:custGeom>
                  <a:solidFill>
                    <a:srgbClr val="6E6E6E"/>
                  </a:solidFill>
                  <a:ln w="9525">
                    <a:noFill/>
                    <a:round/>
                    <a:headEnd/>
                    <a:tailEnd/>
                  </a:ln>
                </p:spPr>
                <p:txBody>
                  <a:bodyPr/>
                  <a:lstStyle/>
                  <a:p>
                    <a:endParaRPr lang="en-US" sz="2000"/>
                  </a:p>
                </p:txBody>
              </p:sp>
              <p:sp>
                <p:nvSpPr>
                  <p:cNvPr id="582303" name="Freeform 671"/>
                  <p:cNvSpPr>
                    <a:spLocks/>
                  </p:cNvSpPr>
                  <p:nvPr/>
                </p:nvSpPr>
                <p:spPr bwMode="auto">
                  <a:xfrm>
                    <a:off x="2598" y="3015"/>
                    <a:ext cx="402" cy="32"/>
                  </a:xfrm>
                  <a:custGeom>
                    <a:avLst/>
                    <a:gdLst/>
                    <a:ahLst/>
                    <a:cxnLst>
                      <a:cxn ang="0">
                        <a:pos x="402" y="0"/>
                      </a:cxn>
                      <a:cxn ang="0">
                        <a:pos x="402" y="17"/>
                      </a:cxn>
                      <a:cxn ang="0">
                        <a:pos x="0" y="32"/>
                      </a:cxn>
                      <a:cxn ang="0">
                        <a:pos x="0" y="17"/>
                      </a:cxn>
                      <a:cxn ang="0">
                        <a:pos x="402" y="0"/>
                      </a:cxn>
                    </a:cxnLst>
                    <a:rect l="0" t="0" r="r" b="b"/>
                    <a:pathLst>
                      <a:path w="402" h="32">
                        <a:moveTo>
                          <a:pt x="402" y="0"/>
                        </a:moveTo>
                        <a:lnTo>
                          <a:pt x="402" y="17"/>
                        </a:lnTo>
                        <a:lnTo>
                          <a:pt x="0" y="32"/>
                        </a:lnTo>
                        <a:lnTo>
                          <a:pt x="0" y="17"/>
                        </a:lnTo>
                        <a:lnTo>
                          <a:pt x="402" y="0"/>
                        </a:lnTo>
                        <a:close/>
                      </a:path>
                    </a:pathLst>
                  </a:custGeom>
                  <a:solidFill>
                    <a:srgbClr val="6E6E6E"/>
                  </a:solidFill>
                  <a:ln w="9525">
                    <a:noFill/>
                    <a:round/>
                    <a:headEnd/>
                    <a:tailEnd/>
                  </a:ln>
                </p:spPr>
                <p:txBody>
                  <a:bodyPr/>
                  <a:lstStyle/>
                  <a:p>
                    <a:endParaRPr lang="en-US" sz="2000"/>
                  </a:p>
                </p:txBody>
              </p:sp>
              <p:sp>
                <p:nvSpPr>
                  <p:cNvPr id="582304" name="Freeform 672"/>
                  <p:cNvSpPr>
                    <a:spLocks/>
                  </p:cNvSpPr>
                  <p:nvPr/>
                </p:nvSpPr>
                <p:spPr bwMode="auto">
                  <a:xfrm>
                    <a:off x="2598" y="3014"/>
                    <a:ext cx="402" cy="33"/>
                  </a:xfrm>
                  <a:custGeom>
                    <a:avLst/>
                    <a:gdLst/>
                    <a:ahLst/>
                    <a:cxnLst>
                      <a:cxn ang="0">
                        <a:pos x="402" y="0"/>
                      </a:cxn>
                      <a:cxn ang="0">
                        <a:pos x="402" y="18"/>
                      </a:cxn>
                      <a:cxn ang="0">
                        <a:pos x="0" y="33"/>
                      </a:cxn>
                      <a:cxn ang="0">
                        <a:pos x="0" y="17"/>
                      </a:cxn>
                      <a:cxn ang="0">
                        <a:pos x="402" y="0"/>
                      </a:cxn>
                    </a:cxnLst>
                    <a:rect l="0" t="0" r="r" b="b"/>
                    <a:pathLst>
                      <a:path w="402" h="33">
                        <a:moveTo>
                          <a:pt x="402" y="0"/>
                        </a:moveTo>
                        <a:lnTo>
                          <a:pt x="402" y="18"/>
                        </a:lnTo>
                        <a:lnTo>
                          <a:pt x="0" y="33"/>
                        </a:lnTo>
                        <a:lnTo>
                          <a:pt x="0" y="17"/>
                        </a:lnTo>
                        <a:lnTo>
                          <a:pt x="402" y="0"/>
                        </a:lnTo>
                        <a:close/>
                      </a:path>
                    </a:pathLst>
                  </a:custGeom>
                  <a:solidFill>
                    <a:srgbClr val="6E6E6E"/>
                  </a:solidFill>
                  <a:ln w="9525">
                    <a:noFill/>
                    <a:round/>
                    <a:headEnd/>
                    <a:tailEnd/>
                  </a:ln>
                </p:spPr>
                <p:txBody>
                  <a:bodyPr/>
                  <a:lstStyle/>
                  <a:p>
                    <a:endParaRPr lang="en-US" sz="2000"/>
                  </a:p>
                </p:txBody>
              </p:sp>
              <p:sp>
                <p:nvSpPr>
                  <p:cNvPr id="582305" name="Freeform 673"/>
                  <p:cNvSpPr>
                    <a:spLocks/>
                  </p:cNvSpPr>
                  <p:nvPr/>
                </p:nvSpPr>
                <p:spPr bwMode="auto">
                  <a:xfrm>
                    <a:off x="2598" y="3014"/>
                    <a:ext cx="402" cy="32"/>
                  </a:xfrm>
                  <a:custGeom>
                    <a:avLst/>
                    <a:gdLst/>
                    <a:ahLst/>
                    <a:cxnLst>
                      <a:cxn ang="0">
                        <a:pos x="402" y="0"/>
                      </a:cxn>
                      <a:cxn ang="0">
                        <a:pos x="402" y="17"/>
                      </a:cxn>
                      <a:cxn ang="0">
                        <a:pos x="0" y="32"/>
                      </a:cxn>
                      <a:cxn ang="0">
                        <a:pos x="0" y="16"/>
                      </a:cxn>
                      <a:cxn ang="0">
                        <a:pos x="402" y="0"/>
                      </a:cxn>
                    </a:cxnLst>
                    <a:rect l="0" t="0" r="r" b="b"/>
                    <a:pathLst>
                      <a:path w="402" h="32">
                        <a:moveTo>
                          <a:pt x="402" y="0"/>
                        </a:moveTo>
                        <a:lnTo>
                          <a:pt x="402" y="17"/>
                        </a:lnTo>
                        <a:lnTo>
                          <a:pt x="0" y="32"/>
                        </a:lnTo>
                        <a:lnTo>
                          <a:pt x="0" y="16"/>
                        </a:lnTo>
                        <a:lnTo>
                          <a:pt x="402" y="0"/>
                        </a:lnTo>
                        <a:close/>
                      </a:path>
                    </a:pathLst>
                  </a:custGeom>
                  <a:solidFill>
                    <a:srgbClr val="6E6E6E"/>
                  </a:solidFill>
                  <a:ln w="9525">
                    <a:noFill/>
                    <a:round/>
                    <a:headEnd/>
                    <a:tailEnd/>
                  </a:ln>
                </p:spPr>
                <p:txBody>
                  <a:bodyPr/>
                  <a:lstStyle/>
                  <a:p>
                    <a:endParaRPr lang="en-US" sz="2000"/>
                  </a:p>
                </p:txBody>
              </p:sp>
              <p:sp>
                <p:nvSpPr>
                  <p:cNvPr id="582306" name="Freeform 674"/>
                  <p:cNvSpPr>
                    <a:spLocks/>
                  </p:cNvSpPr>
                  <p:nvPr/>
                </p:nvSpPr>
                <p:spPr bwMode="auto">
                  <a:xfrm>
                    <a:off x="2598" y="3014"/>
                    <a:ext cx="402" cy="31"/>
                  </a:xfrm>
                  <a:custGeom>
                    <a:avLst/>
                    <a:gdLst/>
                    <a:ahLst/>
                    <a:cxnLst>
                      <a:cxn ang="0">
                        <a:pos x="402" y="0"/>
                      </a:cxn>
                      <a:cxn ang="0">
                        <a:pos x="402" y="17"/>
                      </a:cxn>
                      <a:cxn ang="0">
                        <a:pos x="0" y="31"/>
                      </a:cxn>
                      <a:cxn ang="0">
                        <a:pos x="0" y="15"/>
                      </a:cxn>
                      <a:cxn ang="0">
                        <a:pos x="402" y="0"/>
                      </a:cxn>
                    </a:cxnLst>
                    <a:rect l="0" t="0" r="r" b="b"/>
                    <a:pathLst>
                      <a:path w="402" h="31">
                        <a:moveTo>
                          <a:pt x="402" y="0"/>
                        </a:moveTo>
                        <a:lnTo>
                          <a:pt x="402" y="17"/>
                        </a:lnTo>
                        <a:lnTo>
                          <a:pt x="0" y="31"/>
                        </a:lnTo>
                        <a:lnTo>
                          <a:pt x="0" y="15"/>
                        </a:lnTo>
                        <a:lnTo>
                          <a:pt x="402" y="0"/>
                        </a:lnTo>
                        <a:close/>
                      </a:path>
                    </a:pathLst>
                  </a:custGeom>
                  <a:solidFill>
                    <a:srgbClr val="6E6E6E"/>
                  </a:solidFill>
                  <a:ln w="9525">
                    <a:noFill/>
                    <a:round/>
                    <a:headEnd/>
                    <a:tailEnd/>
                  </a:ln>
                </p:spPr>
                <p:txBody>
                  <a:bodyPr/>
                  <a:lstStyle/>
                  <a:p>
                    <a:endParaRPr lang="en-US" sz="2000"/>
                  </a:p>
                </p:txBody>
              </p:sp>
              <p:sp>
                <p:nvSpPr>
                  <p:cNvPr id="582307" name="Freeform 675"/>
                  <p:cNvSpPr>
                    <a:spLocks/>
                  </p:cNvSpPr>
                  <p:nvPr/>
                </p:nvSpPr>
                <p:spPr bwMode="auto">
                  <a:xfrm>
                    <a:off x="2598" y="3013"/>
                    <a:ext cx="402" cy="31"/>
                  </a:xfrm>
                  <a:custGeom>
                    <a:avLst/>
                    <a:gdLst/>
                    <a:ahLst/>
                    <a:cxnLst>
                      <a:cxn ang="0">
                        <a:pos x="402" y="0"/>
                      </a:cxn>
                      <a:cxn ang="0">
                        <a:pos x="402" y="18"/>
                      </a:cxn>
                      <a:cxn ang="0">
                        <a:pos x="0" y="31"/>
                      </a:cxn>
                      <a:cxn ang="0">
                        <a:pos x="0" y="15"/>
                      </a:cxn>
                      <a:cxn ang="0">
                        <a:pos x="402" y="0"/>
                      </a:cxn>
                    </a:cxnLst>
                    <a:rect l="0" t="0" r="r" b="b"/>
                    <a:pathLst>
                      <a:path w="402" h="31">
                        <a:moveTo>
                          <a:pt x="402" y="0"/>
                        </a:moveTo>
                        <a:lnTo>
                          <a:pt x="402" y="18"/>
                        </a:lnTo>
                        <a:lnTo>
                          <a:pt x="0" y="31"/>
                        </a:lnTo>
                        <a:lnTo>
                          <a:pt x="0" y="15"/>
                        </a:lnTo>
                        <a:lnTo>
                          <a:pt x="402" y="0"/>
                        </a:lnTo>
                        <a:close/>
                      </a:path>
                    </a:pathLst>
                  </a:custGeom>
                  <a:solidFill>
                    <a:srgbClr val="6E6E6E"/>
                  </a:solidFill>
                  <a:ln w="9525">
                    <a:noFill/>
                    <a:round/>
                    <a:headEnd/>
                    <a:tailEnd/>
                  </a:ln>
                </p:spPr>
                <p:txBody>
                  <a:bodyPr/>
                  <a:lstStyle/>
                  <a:p>
                    <a:endParaRPr lang="en-US" sz="2000"/>
                  </a:p>
                </p:txBody>
              </p:sp>
              <p:sp>
                <p:nvSpPr>
                  <p:cNvPr id="582308" name="Freeform 676"/>
                  <p:cNvSpPr>
                    <a:spLocks/>
                  </p:cNvSpPr>
                  <p:nvPr/>
                </p:nvSpPr>
                <p:spPr bwMode="auto">
                  <a:xfrm>
                    <a:off x="2598" y="3013"/>
                    <a:ext cx="402" cy="30"/>
                  </a:xfrm>
                  <a:custGeom>
                    <a:avLst/>
                    <a:gdLst/>
                    <a:ahLst/>
                    <a:cxnLst>
                      <a:cxn ang="0">
                        <a:pos x="402" y="0"/>
                      </a:cxn>
                      <a:cxn ang="0">
                        <a:pos x="402" y="17"/>
                      </a:cxn>
                      <a:cxn ang="0">
                        <a:pos x="0" y="30"/>
                      </a:cxn>
                      <a:cxn ang="0">
                        <a:pos x="0" y="14"/>
                      </a:cxn>
                      <a:cxn ang="0">
                        <a:pos x="402" y="0"/>
                      </a:cxn>
                    </a:cxnLst>
                    <a:rect l="0" t="0" r="r" b="b"/>
                    <a:pathLst>
                      <a:path w="402" h="30">
                        <a:moveTo>
                          <a:pt x="402" y="0"/>
                        </a:moveTo>
                        <a:lnTo>
                          <a:pt x="402" y="17"/>
                        </a:lnTo>
                        <a:lnTo>
                          <a:pt x="0" y="30"/>
                        </a:lnTo>
                        <a:lnTo>
                          <a:pt x="0" y="14"/>
                        </a:lnTo>
                        <a:lnTo>
                          <a:pt x="402" y="0"/>
                        </a:lnTo>
                        <a:close/>
                      </a:path>
                    </a:pathLst>
                  </a:custGeom>
                  <a:solidFill>
                    <a:srgbClr val="6E6E6E"/>
                  </a:solidFill>
                  <a:ln w="9525">
                    <a:noFill/>
                    <a:round/>
                    <a:headEnd/>
                    <a:tailEnd/>
                  </a:ln>
                </p:spPr>
                <p:txBody>
                  <a:bodyPr/>
                  <a:lstStyle/>
                  <a:p>
                    <a:endParaRPr lang="en-US" sz="2000"/>
                  </a:p>
                </p:txBody>
              </p:sp>
              <p:sp>
                <p:nvSpPr>
                  <p:cNvPr id="582309" name="Freeform 677"/>
                  <p:cNvSpPr>
                    <a:spLocks/>
                  </p:cNvSpPr>
                  <p:nvPr/>
                </p:nvSpPr>
                <p:spPr bwMode="auto">
                  <a:xfrm>
                    <a:off x="2598" y="3012"/>
                    <a:ext cx="402" cy="30"/>
                  </a:xfrm>
                  <a:custGeom>
                    <a:avLst/>
                    <a:gdLst/>
                    <a:ahLst/>
                    <a:cxnLst>
                      <a:cxn ang="0">
                        <a:pos x="402" y="0"/>
                      </a:cxn>
                      <a:cxn ang="0">
                        <a:pos x="402" y="17"/>
                      </a:cxn>
                      <a:cxn ang="0">
                        <a:pos x="0" y="30"/>
                      </a:cxn>
                      <a:cxn ang="0">
                        <a:pos x="0" y="14"/>
                      </a:cxn>
                      <a:cxn ang="0">
                        <a:pos x="402" y="0"/>
                      </a:cxn>
                    </a:cxnLst>
                    <a:rect l="0" t="0" r="r" b="b"/>
                    <a:pathLst>
                      <a:path w="402" h="30">
                        <a:moveTo>
                          <a:pt x="402" y="0"/>
                        </a:moveTo>
                        <a:lnTo>
                          <a:pt x="402" y="17"/>
                        </a:lnTo>
                        <a:lnTo>
                          <a:pt x="0" y="30"/>
                        </a:lnTo>
                        <a:lnTo>
                          <a:pt x="0" y="14"/>
                        </a:lnTo>
                        <a:lnTo>
                          <a:pt x="402" y="0"/>
                        </a:lnTo>
                        <a:close/>
                      </a:path>
                    </a:pathLst>
                  </a:custGeom>
                  <a:solidFill>
                    <a:srgbClr val="6E6E6E"/>
                  </a:solidFill>
                  <a:ln w="9525">
                    <a:noFill/>
                    <a:round/>
                    <a:headEnd/>
                    <a:tailEnd/>
                  </a:ln>
                </p:spPr>
                <p:txBody>
                  <a:bodyPr/>
                  <a:lstStyle/>
                  <a:p>
                    <a:endParaRPr lang="en-US" sz="2000"/>
                  </a:p>
                </p:txBody>
              </p:sp>
              <p:sp>
                <p:nvSpPr>
                  <p:cNvPr id="582310" name="Freeform 678"/>
                  <p:cNvSpPr>
                    <a:spLocks/>
                  </p:cNvSpPr>
                  <p:nvPr/>
                </p:nvSpPr>
                <p:spPr bwMode="auto">
                  <a:xfrm>
                    <a:off x="2598" y="3012"/>
                    <a:ext cx="402" cy="29"/>
                  </a:xfrm>
                  <a:custGeom>
                    <a:avLst/>
                    <a:gdLst/>
                    <a:ahLst/>
                    <a:cxnLst>
                      <a:cxn ang="0">
                        <a:pos x="402" y="0"/>
                      </a:cxn>
                      <a:cxn ang="0">
                        <a:pos x="402" y="16"/>
                      </a:cxn>
                      <a:cxn ang="0">
                        <a:pos x="0" y="29"/>
                      </a:cxn>
                      <a:cxn ang="0">
                        <a:pos x="0" y="13"/>
                      </a:cxn>
                      <a:cxn ang="0">
                        <a:pos x="402" y="0"/>
                      </a:cxn>
                    </a:cxnLst>
                    <a:rect l="0" t="0" r="r" b="b"/>
                    <a:pathLst>
                      <a:path w="402" h="29">
                        <a:moveTo>
                          <a:pt x="402" y="0"/>
                        </a:moveTo>
                        <a:lnTo>
                          <a:pt x="402" y="16"/>
                        </a:lnTo>
                        <a:lnTo>
                          <a:pt x="0" y="29"/>
                        </a:lnTo>
                        <a:lnTo>
                          <a:pt x="0" y="13"/>
                        </a:lnTo>
                        <a:lnTo>
                          <a:pt x="402" y="0"/>
                        </a:lnTo>
                        <a:close/>
                      </a:path>
                    </a:pathLst>
                  </a:custGeom>
                  <a:solidFill>
                    <a:srgbClr val="6E6E6E"/>
                  </a:solidFill>
                  <a:ln w="9525">
                    <a:noFill/>
                    <a:round/>
                    <a:headEnd/>
                    <a:tailEnd/>
                  </a:ln>
                </p:spPr>
                <p:txBody>
                  <a:bodyPr/>
                  <a:lstStyle/>
                  <a:p>
                    <a:endParaRPr lang="en-US" sz="2000"/>
                  </a:p>
                </p:txBody>
              </p:sp>
              <p:sp>
                <p:nvSpPr>
                  <p:cNvPr id="582311" name="Freeform 679"/>
                  <p:cNvSpPr>
                    <a:spLocks/>
                  </p:cNvSpPr>
                  <p:nvPr/>
                </p:nvSpPr>
                <p:spPr bwMode="auto">
                  <a:xfrm>
                    <a:off x="2598" y="3011"/>
                    <a:ext cx="402" cy="30"/>
                  </a:xfrm>
                  <a:custGeom>
                    <a:avLst/>
                    <a:gdLst/>
                    <a:ahLst/>
                    <a:cxnLst>
                      <a:cxn ang="0">
                        <a:pos x="402" y="0"/>
                      </a:cxn>
                      <a:cxn ang="0">
                        <a:pos x="402" y="16"/>
                      </a:cxn>
                      <a:cxn ang="0">
                        <a:pos x="0" y="30"/>
                      </a:cxn>
                      <a:cxn ang="0">
                        <a:pos x="0" y="14"/>
                      </a:cxn>
                      <a:cxn ang="0">
                        <a:pos x="402" y="0"/>
                      </a:cxn>
                    </a:cxnLst>
                    <a:rect l="0" t="0" r="r" b="b"/>
                    <a:pathLst>
                      <a:path w="402" h="30">
                        <a:moveTo>
                          <a:pt x="402" y="0"/>
                        </a:moveTo>
                        <a:lnTo>
                          <a:pt x="402" y="16"/>
                        </a:lnTo>
                        <a:lnTo>
                          <a:pt x="0" y="30"/>
                        </a:lnTo>
                        <a:lnTo>
                          <a:pt x="0" y="14"/>
                        </a:lnTo>
                        <a:lnTo>
                          <a:pt x="402" y="0"/>
                        </a:lnTo>
                        <a:close/>
                      </a:path>
                    </a:pathLst>
                  </a:custGeom>
                  <a:solidFill>
                    <a:srgbClr val="6E6E6E"/>
                  </a:solidFill>
                  <a:ln w="9525">
                    <a:noFill/>
                    <a:round/>
                    <a:headEnd/>
                    <a:tailEnd/>
                  </a:ln>
                </p:spPr>
                <p:txBody>
                  <a:bodyPr/>
                  <a:lstStyle/>
                  <a:p>
                    <a:endParaRPr lang="en-US" sz="2000"/>
                  </a:p>
                </p:txBody>
              </p:sp>
              <p:sp>
                <p:nvSpPr>
                  <p:cNvPr id="582312" name="Freeform 680"/>
                  <p:cNvSpPr>
                    <a:spLocks/>
                  </p:cNvSpPr>
                  <p:nvPr/>
                </p:nvSpPr>
                <p:spPr bwMode="auto">
                  <a:xfrm>
                    <a:off x="2598" y="3011"/>
                    <a:ext cx="402" cy="29"/>
                  </a:xfrm>
                  <a:custGeom>
                    <a:avLst/>
                    <a:gdLst/>
                    <a:ahLst/>
                    <a:cxnLst>
                      <a:cxn ang="0">
                        <a:pos x="402" y="0"/>
                      </a:cxn>
                      <a:cxn ang="0">
                        <a:pos x="402" y="15"/>
                      </a:cxn>
                      <a:cxn ang="0">
                        <a:pos x="0" y="29"/>
                      </a:cxn>
                      <a:cxn ang="0">
                        <a:pos x="0" y="13"/>
                      </a:cxn>
                      <a:cxn ang="0">
                        <a:pos x="402" y="0"/>
                      </a:cxn>
                    </a:cxnLst>
                    <a:rect l="0" t="0" r="r" b="b"/>
                    <a:pathLst>
                      <a:path w="402" h="29">
                        <a:moveTo>
                          <a:pt x="402" y="0"/>
                        </a:moveTo>
                        <a:lnTo>
                          <a:pt x="402" y="15"/>
                        </a:lnTo>
                        <a:lnTo>
                          <a:pt x="0" y="29"/>
                        </a:lnTo>
                        <a:lnTo>
                          <a:pt x="0" y="13"/>
                        </a:lnTo>
                        <a:lnTo>
                          <a:pt x="402" y="0"/>
                        </a:lnTo>
                        <a:close/>
                      </a:path>
                    </a:pathLst>
                  </a:custGeom>
                  <a:solidFill>
                    <a:srgbClr val="6E6E6E"/>
                  </a:solidFill>
                  <a:ln w="9525">
                    <a:noFill/>
                    <a:round/>
                    <a:headEnd/>
                    <a:tailEnd/>
                  </a:ln>
                </p:spPr>
                <p:txBody>
                  <a:bodyPr/>
                  <a:lstStyle/>
                  <a:p>
                    <a:endParaRPr lang="en-US" sz="2000"/>
                  </a:p>
                </p:txBody>
              </p:sp>
              <p:sp>
                <p:nvSpPr>
                  <p:cNvPr id="582313" name="Freeform 681"/>
                  <p:cNvSpPr>
                    <a:spLocks/>
                  </p:cNvSpPr>
                  <p:nvPr/>
                </p:nvSpPr>
                <p:spPr bwMode="auto">
                  <a:xfrm>
                    <a:off x="2598" y="3010"/>
                    <a:ext cx="402" cy="29"/>
                  </a:xfrm>
                  <a:custGeom>
                    <a:avLst/>
                    <a:gdLst/>
                    <a:ahLst/>
                    <a:cxnLst>
                      <a:cxn ang="0">
                        <a:pos x="402" y="0"/>
                      </a:cxn>
                      <a:cxn ang="0">
                        <a:pos x="402" y="16"/>
                      </a:cxn>
                      <a:cxn ang="0">
                        <a:pos x="0" y="29"/>
                      </a:cxn>
                      <a:cxn ang="0">
                        <a:pos x="0" y="13"/>
                      </a:cxn>
                      <a:cxn ang="0">
                        <a:pos x="402" y="0"/>
                      </a:cxn>
                    </a:cxnLst>
                    <a:rect l="0" t="0" r="r" b="b"/>
                    <a:pathLst>
                      <a:path w="402" h="29">
                        <a:moveTo>
                          <a:pt x="402" y="0"/>
                        </a:moveTo>
                        <a:lnTo>
                          <a:pt x="402" y="16"/>
                        </a:lnTo>
                        <a:lnTo>
                          <a:pt x="0" y="29"/>
                        </a:lnTo>
                        <a:lnTo>
                          <a:pt x="0" y="13"/>
                        </a:lnTo>
                        <a:lnTo>
                          <a:pt x="402" y="0"/>
                        </a:lnTo>
                        <a:close/>
                      </a:path>
                    </a:pathLst>
                  </a:custGeom>
                  <a:solidFill>
                    <a:srgbClr val="797979"/>
                  </a:solidFill>
                  <a:ln w="9525">
                    <a:noFill/>
                    <a:round/>
                    <a:headEnd/>
                    <a:tailEnd/>
                  </a:ln>
                </p:spPr>
                <p:txBody>
                  <a:bodyPr/>
                  <a:lstStyle/>
                  <a:p>
                    <a:endParaRPr lang="en-US" sz="2000"/>
                  </a:p>
                </p:txBody>
              </p:sp>
              <p:sp>
                <p:nvSpPr>
                  <p:cNvPr id="582314" name="Freeform 682"/>
                  <p:cNvSpPr>
                    <a:spLocks/>
                  </p:cNvSpPr>
                  <p:nvPr/>
                </p:nvSpPr>
                <p:spPr bwMode="auto">
                  <a:xfrm>
                    <a:off x="2598" y="3009"/>
                    <a:ext cx="402" cy="29"/>
                  </a:xfrm>
                  <a:custGeom>
                    <a:avLst/>
                    <a:gdLst/>
                    <a:ahLst/>
                    <a:cxnLst>
                      <a:cxn ang="0">
                        <a:pos x="402" y="0"/>
                      </a:cxn>
                      <a:cxn ang="0">
                        <a:pos x="402" y="16"/>
                      </a:cxn>
                      <a:cxn ang="0">
                        <a:pos x="0" y="29"/>
                      </a:cxn>
                      <a:cxn ang="0">
                        <a:pos x="0" y="13"/>
                      </a:cxn>
                      <a:cxn ang="0">
                        <a:pos x="402" y="0"/>
                      </a:cxn>
                    </a:cxnLst>
                    <a:rect l="0" t="0" r="r" b="b"/>
                    <a:pathLst>
                      <a:path w="402" h="29">
                        <a:moveTo>
                          <a:pt x="402" y="0"/>
                        </a:moveTo>
                        <a:lnTo>
                          <a:pt x="402" y="16"/>
                        </a:lnTo>
                        <a:lnTo>
                          <a:pt x="0" y="29"/>
                        </a:lnTo>
                        <a:lnTo>
                          <a:pt x="0" y="13"/>
                        </a:lnTo>
                        <a:lnTo>
                          <a:pt x="402" y="0"/>
                        </a:lnTo>
                        <a:close/>
                      </a:path>
                    </a:pathLst>
                  </a:custGeom>
                  <a:solidFill>
                    <a:srgbClr val="797979"/>
                  </a:solidFill>
                  <a:ln w="9525">
                    <a:noFill/>
                    <a:round/>
                    <a:headEnd/>
                    <a:tailEnd/>
                  </a:ln>
                </p:spPr>
                <p:txBody>
                  <a:bodyPr/>
                  <a:lstStyle/>
                  <a:p>
                    <a:endParaRPr lang="en-US" sz="2000"/>
                  </a:p>
                </p:txBody>
              </p:sp>
              <p:sp>
                <p:nvSpPr>
                  <p:cNvPr id="582315" name="Freeform 683"/>
                  <p:cNvSpPr>
                    <a:spLocks/>
                  </p:cNvSpPr>
                  <p:nvPr/>
                </p:nvSpPr>
                <p:spPr bwMode="auto">
                  <a:xfrm>
                    <a:off x="2598" y="3009"/>
                    <a:ext cx="402" cy="28"/>
                  </a:xfrm>
                  <a:custGeom>
                    <a:avLst/>
                    <a:gdLst/>
                    <a:ahLst/>
                    <a:cxnLst>
                      <a:cxn ang="0">
                        <a:pos x="402" y="0"/>
                      </a:cxn>
                      <a:cxn ang="0">
                        <a:pos x="402" y="16"/>
                      </a:cxn>
                      <a:cxn ang="0">
                        <a:pos x="0" y="28"/>
                      </a:cxn>
                      <a:cxn ang="0">
                        <a:pos x="0" y="12"/>
                      </a:cxn>
                      <a:cxn ang="0">
                        <a:pos x="402" y="0"/>
                      </a:cxn>
                    </a:cxnLst>
                    <a:rect l="0" t="0" r="r" b="b"/>
                    <a:pathLst>
                      <a:path w="402" h="28">
                        <a:moveTo>
                          <a:pt x="402" y="0"/>
                        </a:moveTo>
                        <a:lnTo>
                          <a:pt x="402" y="16"/>
                        </a:lnTo>
                        <a:lnTo>
                          <a:pt x="0" y="28"/>
                        </a:lnTo>
                        <a:lnTo>
                          <a:pt x="0" y="12"/>
                        </a:lnTo>
                        <a:lnTo>
                          <a:pt x="402" y="0"/>
                        </a:lnTo>
                        <a:close/>
                      </a:path>
                    </a:pathLst>
                  </a:custGeom>
                  <a:solidFill>
                    <a:srgbClr val="797979"/>
                  </a:solidFill>
                  <a:ln w="9525">
                    <a:noFill/>
                    <a:round/>
                    <a:headEnd/>
                    <a:tailEnd/>
                  </a:ln>
                </p:spPr>
                <p:txBody>
                  <a:bodyPr/>
                  <a:lstStyle/>
                  <a:p>
                    <a:endParaRPr lang="en-US" sz="2000"/>
                  </a:p>
                </p:txBody>
              </p:sp>
              <p:sp>
                <p:nvSpPr>
                  <p:cNvPr id="582316" name="Freeform 684"/>
                  <p:cNvSpPr>
                    <a:spLocks/>
                  </p:cNvSpPr>
                  <p:nvPr/>
                </p:nvSpPr>
                <p:spPr bwMode="auto">
                  <a:xfrm>
                    <a:off x="2598" y="3008"/>
                    <a:ext cx="402" cy="29"/>
                  </a:xfrm>
                  <a:custGeom>
                    <a:avLst/>
                    <a:gdLst/>
                    <a:ahLst/>
                    <a:cxnLst>
                      <a:cxn ang="0">
                        <a:pos x="402" y="0"/>
                      </a:cxn>
                      <a:cxn ang="0">
                        <a:pos x="402" y="16"/>
                      </a:cxn>
                      <a:cxn ang="0">
                        <a:pos x="0" y="29"/>
                      </a:cxn>
                      <a:cxn ang="0">
                        <a:pos x="0" y="12"/>
                      </a:cxn>
                      <a:cxn ang="0">
                        <a:pos x="402" y="0"/>
                      </a:cxn>
                    </a:cxnLst>
                    <a:rect l="0" t="0" r="r" b="b"/>
                    <a:pathLst>
                      <a:path w="402" h="29">
                        <a:moveTo>
                          <a:pt x="402" y="0"/>
                        </a:moveTo>
                        <a:lnTo>
                          <a:pt x="402" y="16"/>
                        </a:lnTo>
                        <a:lnTo>
                          <a:pt x="0" y="29"/>
                        </a:lnTo>
                        <a:lnTo>
                          <a:pt x="0" y="12"/>
                        </a:lnTo>
                        <a:lnTo>
                          <a:pt x="402" y="0"/>
                        </a:lnTo>
                        <a:close/>
                      </a:path>
                    </a:pathLst>
                  </a:custGeom>
                  <a:solidFill>
                    <a:srgbClr val="797979"/>
                  </a:solidFill>
                  <a:ln w="9525">
                    <a:noFill/>
                    <a:round/>
                    <a:headEnd/>
                    <a:tailEnd/>
                  </a:ln>
                </p:spPr>
                <p:txBody>
                  <a:bodyPr/>
                  <a:lstStyle/>
                  <a:p>
                    <a:endParaRPr lang="en-US" sz="2000"/>
                  </a:p>
                </p:txBody>
              </p:sp>
              <p:sp>
                <p:nvSpPr>
                  <p:cNvPr id="582317" name="Freeform 685"/>
                  <p:cNvSpPr>
                    <a:spLocks/>
                  </p:cNvSpPr>
                  <p:nvPr/>
                </p:nvSpPr>
                <p:spPr bwMode="auto">
                  <a:xfrm>
                    <a:off x="2598" y="3008"/>
                    <a:ext cx="402" cy="28"/>
                  </a:xfrm>
                  <a:custGeom>
                    <a:avLst/>
                    <a:gdLst/>
                    <a:ahLst/>
                    <a:cxnLst>
                      <a:cxn ang="0">
                        <a:pos x="402" y="0"/>
                      </a:cxn>
                      <a:cxn ang="0">
                        <a:pos x="402" y="16"/>
                      </a:cxn>
                      <a:cxn ang="0">
                        <a:pos x="0" y="28"/>
                      </a:cxn>
                      <a:cxn ang="0">
                        <a:pos x="0" y="11"/>
                      </a:cxn>
                      <a:cxn ang="0">
                        <a:pos x="402" y="0"/>
                      </a:cxn>
                    </a:cxnLst>
                    <a:rect l="0" t="0" r="r" b="b"/>
                    <a:pathLst>
                      <a:path w="402" h="28">
                        <a:moveTo>
                          <a:pt x="402" y="0"/>
                        </a:moveTo>
                        <a:lnTo>
                          <a:pt x="402" y="16"/>
                        </a:lnTo>
                        <a:lnTo>
                          <a:pt x="0" y="28"/>
                        </a:lnTo>
                        <a:lnTo>
                          <a:pt x="0" y="11"/>
                        </a:lnTo>
                        <a:lnTo>
                          <a:pt x="402" y="0"/>
                        </a:lnTo>
                        <a:close/>
                      </a:path>
                    </a:pathLst>
                  </a:custGeom>
                  <a:solidFill>
                    <a:srgbClr val="797979"/>
                  </a:solidFill>
                  <a:ln w="9525">
                    <a:noFill/>
                    <a:round/>
                    <a:headEnd/>
                    <a:tailEnd/>
                  </a:ln>
                </p:spPr>
                <p:txBody>
                  <a:bodyPr/>
                  <a:lstStyle/>
                  <a:p>
                    <a:endParaRPr lang="en-US" sz="2000"/>
                  </a:p>
                </p:txBody>
              </p:sp>
              <p:sp>
                <p:nvSpPr>
                  <p:cNvPr id="582318" name="Freeform 686"/>
                  <p:cNvSpPr>
                    <a:spLocks/>
                  </p:cNvSpPr>
                  <p:nvPr/>
                </p:nvSpPr>
                <p:spPr bwMode="auto">
                  <a:xfrm>
                    <a:off x="2598" y="3007"/>
                    <a:ext cx="402" cy="28"/>
                  </a:xfrm>
                  <a:custGeom>
                    <a:avLst/>
                    <a:gdLst/>
                    <a:ahLst/>
                    <a:cxnLst>
                      <a:cxn ang="0">
                        <a:pos x="402" y="0"/>
                      </a:cxn>
                      <a:cxn ang="0">
                        <a:pos x="402" y="16"/>
                      </a:cxn>
                      <a:cxn ang="0">
                        <a:pos x="0" y="28"/>
                      </a:cxn>
                      <a:cxn ang="0">
                        <a:pos x="0" y="12"/>
                      </a:cxn>
                      <a:cxn ang="0">
                        <a:pos x="402" y="0"/>
                      </a:cxn>
                    </a:cxnLst>
                    <a:rect l="0" t="0" r="r" b="b"/>
                    <a:pathLst>
                      <a:path w="402" h="28">
                        <a:moveTo>
                          <a:pt x="402" y="0"/>
                        </a:moveTo>
                        <a:lnTo>
                          <a:pt x="402" y="16"/>
                        </a:lnTo>
                        <a:lnTo>
                          <a:pt x="0" y="28"/>
                        </a:lnTo>
                        <a:lnTo>
                          <a:pt x="0" y="12"/>
                        </a:lnTo>
                        <a:lnTo>
                          <a:pt x="402" y="0"/>
                        </a:lnTo>
                        <a:close/>
                      </a:path>
                    </a:pathLst>
                  </a:custGeom>
                  <a:solidFill>
                    <a:srgbClr val="797979"/>
                  </a:solidFill>
                  <a:ln w="9525">
                    <a:noFill/>
                    <a:round/>
                    <a:headEnd/>
                    <a:tailEnd/>
                  </a:ln>
                </p:spPr>
                <p:txBody>
                  <a:bodyPr/>
                  <a:lstStyle/>
                  <a:p>
                    <a:endParaRPr lang="en-US" sz="2000"/>
                  </a:p>
                </p:txBody>
              </p:sp>
              <p:sp>
                <p:nvSpPr>
                  <p:cNvPr id="582319" name="Freeform 687"/>
                  <p:cNvSpPr>
                    <a:spLocks/>
                  </p:cNvSpPr>
                  <p:nvPr/>
                </p:nvSpPr>
                <p:spPr bwMode="auto">
                  <a:xfrm>
                    <a:off x="2598" y="3006"/>
                    <a:ext cx="402" cy="28"/>
                  </a:xfrm>
                  <a:custGeom>
                    <a:avLst/>
                    <a:gdLst/>
                    <a:ahLst/>
                    <a:cxnLst>
                      <a:cxn ang="0">
                        <a:pos x="402" y="0"/>
                      </a:cxn>
                      <a:cxn ang="0">
                        <a:pos x="402" y="16"/>
                      </a:cxn>
                      <a:cxn ang="0">
                        <a:pos x="0" y="28"/>
                      </a:cxn>
                      <a:cxn ang="0">
                        <a:pos x="0" y="12"/>
                      </a:cxn>
                      <a:cxn ang="0">
                        <a:pos x="402" y="0"/>
                      </a:cxn>
                    </a:cxnLst>
                    <a:rect l="0" t="0" r="r" b="b"/>
                    <a:pathLst>
                      <a:path w="402" h="28">
                        <a:moveTo>
                          <a:pt x="402" y="0"/>
                        </a:moveTo>
                        <a:lnTo>
                          <a:pt x="402" y="16"/>
                        </a:lnTo>
                        <a:lnTo>
                          <a:pt x="0" y="28"/>
                        </a:lnTo>
                        <a:lnTo>
                          <a:pt x="0" y="12"/>
                        </a:lnTo>
                        <a:lnTo>
                          <a:pt x="402" y="0"/>
                        </a:lnTo>
                        <a:close/>
                      </a:path>
                    </a:pathLst>
                  </a:custGeom>
                  <a:solidFill>
                    <a:srgbClr val="797979"/>
                  </a:solidFill>
                  <a:ln w="9525">
                    <a:noFill/>
                    <a:round/>
                    <a:headEnd/>
                    <a:tailEnd/>
                  </a:ln>
                </p:spPr>
                <p:txBody>
                  <a:bodyPr/>
                  <a:lstStyle/>
                  <a:p>
                    <a:endParaRPr lang="en-US" sz="2000"/>
                  </a:p>
                </p:txBody>
              </p:sp>
              <p:sp>
                <p:nvSpPr>
                  <p:cNvPr id="582320" name="Freeform 688"/>
                  <p:cNvSpPr>
                    <a:spLocks/>
                  </p:cNvSpPr>
                  <p:nvPr/>
                </p:nvSpPr>
                <p:spPr bwMode="auto">
                  <a:xfrm>
                    <a:off x="2598" y="3006"/>
                    <a:ext cx="402" cy="27"/>
                  </a:xfrm>
                  <a:custGeom>
                    <a:avLst/>
                    <a:gdLst/>
                    <a:ahLst/>
                    <a:cxnLst>
                      <a:cxn ang="0">
                        <a:pos x="402" y="0"/>
                      </a:cxn>
                      <a:cxn ang="0">
                        <a:pos x="402" y="15"/>
                      </a:cxn>
                      <a:cxn ang="0">
                        <a:pos x="0" y="27"/>
                      </a:cxn>
                      <a:cxn ang="0">
                        <a:pos x="0" y="11"/>
                      </a:cxn>
                      <a:cxn ang="0">
                        <a:pos x="402" y="0"/>
                      </a:cxn>
                    </a:cxnLst>
                    <a:rect l="0" t="0" r="r" b="b"/>
                    <a:pathLst>
                      <a:path w="402" h="27">
                        <a:moveTo>
                          <a:pt x="402" y="0"/>
                        </a:moveTo>
                        <a:lnTo>
                          <a:pt x="402" y="15"/>
                        </a:lnTo>
                        <a:lnTo>
                          <a:pt x="0" y="27"/>
                        </a:lnTo>
                        <a:lnTo>
                          <a:pt x="0" y="11"/>
                        </a:lnTo>
                        <a:lnTo>
                          <a:pt x="402" y="0"/>
                        </a:lnTo>
                        <a:close/>
                      </a:path>
                    </a:pathLst>
                  </a:custGeom>
                  <a:solidFill>
                    <a:srgbClr val="797979"/>
                  </a:solidFill>
                  <a:ln w="9525">
                    <a:noFill/>
                    <a:round/>
                    <a:headEnd/>
                    <a:tailEnd/>
                  </a:ln>
                </p:spPr>
                <p:txBody>
                  <a:bodyPr/>
                  <a:lstStyle/>
                  <a:p>
                    <a:endParaRPr lang="en-US" sz="2000"/>
                  </a:p>
                </p:txBody>
              </p:sp>
              <p:sp>
                <p:nvSpPr>
                  <p:cNvPr id="582321" name="Freeform 689"/>
                  <p:cNvSpPr>
                    <a:spLocks/>
                  </p:cNvSpPr>
                  <p:nvPr/>
                </p:nvSpPr>
                <p:spPr bwMode="auto">
                  <a:xfrm>
                    <a:off x="2598" y="3005"/>
                    <a:ext cx="402" cy="27"/>
                  </a:xfrm>
                  <a:custGeom>
                    <a:avLst/>
                    <a:gdLst/>
                    <a:ahLst/>
                    <a:cxnLst>
                      <a:cxn ang="0">
                        <a:pos x="402" y="0"/>
                      </a:cxn>
                      <a:cxn ang="0">
                        <a:pos x="402" y="15"/>
                      </a:cxn>
                      <a:cxn ang="0">
                        <a:pos x="0" y="27"/>
                      </a:cxn>
                      <a:cxn ang="0">
                        <a:pos x="0" y="12"/>
                      </a:cxn>
                      <a:cxn ang="0">
                        <a:pos x="402" y="0"/>
                      </a:cxn>
                    </a:cxnLst>
                    <a:rect l="0" t="0" r="r" b="b"/>
                    <a:pathLst>
                      <a:path w="402" h="27">
                        <a:moveTo>
                          <a:pt x="402" y="0"/>
                        </a:moveTo>
                        <a:lnTo>
                          <a:pt x="402" y="15"/>
                        </a:lnTo>
                        <a:lnTo>
                          <a:pt x="0" y="27"/>
                        </a:lnTo>
                        <a:lnTo>
                          <a:pt x="0" y="12"/>
                        </a:lnTo>
                        <a:lnTo>
                          <a:pt x="402" y="0"/>
                        </a:lnTo>
                        <a:close/>
                      </a:path>
                    </a:pathLst>
                  </a:custGeom>
                  <a:solidFill>
                    <a:srgbClr val="797979"/>
                  </a:solidFill>
                  <a:ln w="9525">
                    <a:noFill/>
                    <a:round/>
                    <a:headEnd/>
                    <a:tailEnd/>
                  </a:ln>
                </p:spPr>
                <p:txBody>
                  <a:bodyPr/>
                  <a:lstStyle/>
                  <a:p>
                    <a:endParaRPr lang="en-US" sz="2000"/>
                  </a:p>
                </p:txBody>
              </p:sp>
              <p:sp>
                <p:nvSpPr>
                  <p:cNvPr id="582322" name="Freeform 690"/>
                  <p:cNvSpPr>
                    <a:spLocks/>
                  </p:cNvSpPr>
                  <p:nvPr/>
                </p:nvSpPr>
                <p:spPr bwMode="auto">
                  <a:xfrm>
                    <a:off x="2598" y="3005"/>
                    <a:ext cx="402" cy="27"/>
                  </a:xfrm>
                  <a:custGeom>
                    <a:avLst/>
                    <a:gdLst/>
                    <a:ahLst/>
                    <a:cxnLst>
                      <a:cxn ang="0">
                        <a:pos x="402" y="0"/>
                      </a:cxn>
                      <a:cxn ang="0">
                        <a:pos x="402" y="15"/>
                      </a:cxn>
                      <a:cxn ang="0">
                        <a:pos x="0" y="27"/>
                      </a:cxn>
                      <a:cxn ang="0">
                        <a:pos x="0" y="11"/>
                      </a:cxn>
                      <a:cxn ang="0">
                        <a:pos x="402" y="0"/>
                      </a:cxn>
                    </a:cxnLst>
                    <a:rect l="0" t="0" r="r" b="b"/>
                    <a:pathLst>
                      <a:path w="402" h="27">
                        <a:moveTo>
                          <a:pt x="402" y="0"/>
                        </a:moveTo>
                        <a:lnTo>
                          <a:pt x="402" y="15"/>
                        </a:lnTo>
                        <a:lnTo>
                          <a:pt x="0" y="27"/>
                        </a:lnTo>
                        <a:lnTo>
                          <a:pt x="0" y="11"/>
                        </a:lnTo>
                        <a:lnTo>
                          <a:pt x="402" y="0"/>
                        </a:lnTo>
                        <a:close/>
                      </a:path>
                    </a:pathLst>
                  </a:custGeom>
                  <a:solidFill>
                    <a:srgbClr val="797979"/>
                  </a:solidFill>
                  <a:ln w="9525">
                    <a:noFill/>
                    <a:round/>
                    <a:headEnd/>
                    <a:tailEnd/>
                  </a:ln>
                </p:spPr>
                <p:txBody>
                  <a:bodyPr/>
                  <a:lstStyle/>
                  <a:p>
                    <a:endParaRPr lang="en-US" sz="2000"/>
                  </a:p>
                </p:txBody>
              </p:sp>
              <p:sp>
                <p:nvSpPr>
                  <p:cNvPr id="582323" name="Freeform 691"/>
                  <p:cNvSpPr>
                    <a:spLocks/>
                  </p:cNvSpPr>
                  <p:nvPr/>
                </p:nvSpPr>
                <p:spPr bwMode="auto">
                  <a:xfrm>
                    <a:off x="2598" y="3004"/>
                    <a:ext cx="402" cy="27"/>
                  </a:xfrm>
                  <a:custGeom>
                    <a:avLst/>
                    <a:gdLst/>
                    <a:ahLst/>
                    <a:cxnLst>
                      <a:cxn ang="0">
                        <a:pos x="402" y="0"/>
                      </a:cxn>
                      <a:cxn ang="0">
                        <a:pos x="402" y="15"/>
                      </a:cxn>
                      <a:cxn ang="0">
                        <a:pos x="0" y="27"/>
                      </a:cxn>
                      <a:cxn ang="0">
                        <a:pos x="0" y="10"/>
                      </a:cxn>
                      <a:cxn ang="0">
                        <a:pos x="402" y="0"/>
                      </a:cxn>
                    </a:cxnLst>
                    <a:rect l="0" t="0" r="r" b="b"/>
                    <a:pathLst>
                      <a:path w="402" h="27">
                        <a:moveTo>
                          <a:pt x="402" y="0"/>
                        </a:moveTo>
                        <a:lnTo>
                          <a:pt x="402" y="15"/>
                        </a:lnTo>
                        <a:lnTo>
                          <a:pt x="0" y="27"/>
                        </a:lnTo>
                        <a:lnTo>
                          <a:pt x="0" y="10"/>
                        </a:lnTo>
                        <a:lnTo>
                          <a:pt x="402" y="0"/>
                        </a:lnTo>
                        <a:close/>
                      </a:path>
                    </a:pathLst>
                  </a:custGeom>
                  <a:solidFill>
                    <a:srgbClr val="797979"/>
                  </a:solidFill>
                  <a:ln w="9525">
                    <a:noFill/>
                    <a:round/>
                    <a:headEnd/>
                    <a:tailEnd/>
                  </a:ln>
                </p:spPr>
                <p:txBody>
                  <a:bodyPr/>
                  <a:lstStyle/>
                  <a:p>
                    <a:endParaRPr lang="en-US" sz="2000"/>
                  </a:p>
                </p:txBody>
              </p:sp>
            </p:grpSp>
            <p:grpSp>
              <p:nvGrpSpPr>
                <p:cNvPr id="17" name="Group 692"/>
                <p:cNvGrpSpPr>
                  <a:grpSpLocks/>
                </p:cNvGrpSpPr>
                <p:nvPr/>
              </p:nvGrpSpPr>
              <p:grpSpPr bwMode="auto">
                <a:xfrm>
                  <a:off x="2598" y="2827"/>
                  <a:ext cx="533" cy="204"/>
                  <a:chOff x="2598" y="2827"/>
                  <a:chExt cx="533" cy="204"/>
                </a:xfrm>
              </p:grpSpPr>
              <p:sp>
                <p:nvSpPr>
                  <p:cNvPr id="582325" name="Freeform 693"/>
                  <p:cNvSpPr>
                    <a:spLocks/>
                  </p:cNvSpPr>
                  <p:nvPr/>
                </p:nvSpPr>
                <p:spPr bwMode="auto">
                  <a:xfrm>
                    <a:off x="2598" y="3003"/>
                    <a:ext cx="402" cy="28"/>
                  </a:xfrm>
                  <a:custGeom>
                    <a:avLst/>
                    <a:gdLst/>
                    <a:ahLst/>
                    <a:cxnLst>
                      <a:cxn ang="0">
                        <a:pos x="402" y="0"/>
                      </a:cxn>
                      <a:cxn ang="0">
                        <a:pos x="402" y="16"/>
                      </a:cxn>
                      <a:cxn ang="0">
                        <a:pos x="0" y="28"/>
                      </a:cxn>
                      <a:cxn ang="0">
                        <a:pos x="0" y="11"/>
                      </a:cxn>
                      <a:cxn ang="0">
                        <a:pos x="402" y="0"/>
                      </a:cxn>
                    </a:cxnLst>
                    <a:rect l="0" t="0" r="r" b="b"/>
                    <a:pathLst>
                      <a:path w="402" h="28">
                        <a:moveTo>
                          <a:pt x="402" y="0"/>
                        </a:moveTo>
                        <a:lnTo>
                          <a:pt x="402" y="16"/>
                        </a:lnTo>
                        <a:lnTo>
                          <a:pt x="0" y="28"/>
                        </a:lnTo>
                        <a:lnTo>
                          <a:pt x="0" y="11"/>
                        </a:lnTo>
                        <a:lnTo>
                          <a:pt x="402" y="0"/>
                        </a:lnTo>
                        <a:close/>
                      </a:path>
                    </a:pathLst>
                  </a:custGeom>
                  <a:solidFill>
                    <a:srgbClr val="797979"/>
                  </a:solidFill>
                  <a:ln w="9525">
                    <a:noFill/>
                    <a:round/>
                    <a:headEnd/>
                    <a:tailEnd/>
                  </a:ln>
                </p:spPr>
                <p:txBody>
                  <a:bodyPr/>
                  <a:lstStyle/>
                  <a:p>
                    <a:endParaRPr lang="en-US" sz="2000"/>
                  </a:p>
                </p:txBody>
              </p:sp>
              <p:sp>
                <p:nvSpPr>
                  <p:cNvPr id="582326" name="Freeform 694"/>
                  <p:cNvSpPr>
                    <a:spLocks/>
                  </p:cNvSpPr>
                  <p:nvPr/>
                </p:nvSpPr>
                <p:spPr bwMode="auto">
                  <a:xfrm>
                    <a:off x="2598" y="3003"/>
                    <a:ext cx="402" cy="27"/>
                  </a:xfrm>
                  <a:custGeom>
                    <a:avLst/>
                    <a:gdLst/>
                    <a:ahLst/>
                    <a:cxnLst>
                      <a:cxn ang="0">
                        <a:pos x="402" y="0"/>
                      </a:cxn>
                      <a:cxn ang="0">
                        <a:pos x="402" y="16"/>
                      </a:cxn>
                      <a:cxn ang="0">
                        <a:pos x="0" y="27"/>
                      </a:cxn>
                      <a:cxn ang="0">
                        <a:pos x="0" y="10"/>
                      </a:cxn>
                      <a:cxn ang="0">
                        <a:pos x="402" y="0"/>
                      </a:cxn>
                    </a:cxnLst>
                    <a:rect l="0" t="0" r="r" b="b"/>
                    <a:pathLst>
                      <a:path w="402" h="27">
                        <a:moveTo>
                          <a:pt x="402" y="0"/>
                        </a:moveTo>
                        <a:lnTo>
                          <a:pt x="402" y="16"/>
                        </a:lnTo>
                        <a:lnTo>
                          <a:pt x="0" y="27"/>
                        </a:lnTo>
                        <a:lnTo>
                          <a:pt x="0" y="10"/>
                        </a:lnTo>
                        <a:lnTo>
                          <a:pt x="402" y="0"/>
                        </a:lnTo>
                        <a:close/>
                      </a:path>
                    </a:pathLst>
                  </a:custGeom>
                  <a:solidFill>
                    <a:srgbClr val="797979"/>
                  </a:solidFill>
                  <a:ln w="9525">
                    <a:noFill/>
                    <a:round/>
                    <a:headEnd/>
                    <a:tailEnd/>
                  </a:ln>
                </p:spPr>
                <p:txBody>
                  <a:bodyPr/>
                  <a:lstStyle/>
                  <a:p>
                    <a:endParaRPr lang="en-US" sz="2000"/>
                  </a:p>
                </p:txBody>
              </p:sp>
              <p:sp>
                <p:nvSpPr>
                  <p:cNvPr id="582327" name="Freeform 695"/>
                  <p:cNvSpPr>
                    <a:spLocks/>
                  </p:cNvSpPr>
                  <p:nvPr/>
                </p:nvSpPr>
                <p:spPr bwMode="auto">
                  <a:xfrm>
                    <a:off x="2598" y="3003"/>
                    <a:ext cx="402" cy="25"/>
                  </a:xfrm>
                  <a:custGeom>
                    <a:avLst/>
                    <a:gdLst/>
                    <a:ahLst/>
                    <a:cxnLst>
                      <a:cxn ang="0">
                        <a:pos x="402" y="0"/>
                      </a:cxn>
                      <a:cxn ang="0">
                        <a:pos x="402" y="15"/>
                      </a:cxn>
                      <a:cxn ang="0">
                        <a:pos x="0" y="25"/>
                      </a:cxn>
                      <a:cxn ang="0">
                        <a:pos x="0" y="10"/>
                      </a:cxn>
                      <a:cxn ang="0">
                        <a:pos x="402" y="0"/>
                      </a:cxn>
                    </a:cxnLst>
                    <a:rect l="0" t="0" r="r" b="b"/>
                    <a:pathLst>
                      <a:path w="402" h="25">
                        <a:moveTo>
                          <a:pt x="402" y="0"/>
                        </a:moveTo>
                        <a:lnTo>
                          <a:pt x="402" y="15"/>
                        </a:lnTo>
                        <a:lnTo>
                          <a:pt x="0" y="25"/>
                        </a:lnTo>
                        <a:lnTo>
                          <a:pt x="0" y="10"/>
                        </a:lnTo>
                        <a:lnTo>
                          <a:pt x="402" y="0"/>
                        </a:lnTo>
                        <a:close/>
                      </a:path>
                    </a:pathLst>
                  </a:custGeom>
                  <a:solidFill>
                    <a:srgbClr val="797979"/>
                  </a:solidFill>
                  <a:ln w="9525">
                    <a:noFill/>
                    <a:round/>
                    <a:headEnd/>
                    <a:tailEnd/>
                  </a:ln>
                </p:spPr>
                <p:txBody>
                  <a:bodyPr/>
                  <a:lstStyle/>
                  <a:p>
                    <a:endParaRPr lang="en-US" sz="2000"/>
                  </a:p>
                </p:txBody>
              </p:sp>
              <p:sp>
                <p:nvSpPr>
                  <p:cNvPr id="582328" name="Freeform 696"/>
                  <p:cNvSpPr>
                    <a:spLocks/>
                  </p:cNvSpPr>
                  <p:nvPr/>
                </p:nvSpPr>
                <p:spPr bwMode="auto">
                  <a:xfrm>
                    <a:off x="2598" y="3003"/>
                    <a:ext cx="402" cy="24"/>
                  </a:xfrm>
                  <a:custGeom>
                    <a:avLst/>
                    <a:gdLst/>
                    <a:ahLst/>
                    <a:cxnLst>
                      <a:cxn ang="0">
                        <a:pos x="402" y="0"/>
                      </a:cxn>
                      <a:cxn ang="0">
                        <a:pos x="402" y="14"/>
                      </a:cxn>
                      <a:cxn ang="0">
                        <a:pos x="0" y="24"/>
                      </a:cxn>
                      <a:cxn ang="0">
                        <a:pos x="0" y="9"/>
                      </a:cxn>
                      <a:cxn ang="0">
                        <a:pos x="402" y="0"/>
                      </a:cxn>
                    </a:cxnLst>
                    <a:rect l="0" t="0" r="r" b="b"/>
                    <a:pathLst>
                      <a:path w="402" h="24">
                        <a:moveTo>
                          <a:pt x="402" y="0"/>
                        </a:moveTo>
                        <a:lnTo>
                          <a:pt x="402" y="14"/>
                        </a:lnTo>
                        <a:lnTo>
                          <a:pt x="0" y="24"/>
                        </a:lnTo>
                        <a:lnTo>
                          <a:pt x="0" y="9"/>
                        </a:lnTo>
                        <a:lnTo>
                          <a:pt x="402" y="0"/>
                        </a:lnTo>
                        <a:close/>
                      </a:path>
                    </a:pathLst>
                  </a:custGeom>
                  <a:solidFill>
                    <a:srgbClr val="797979"/>
                  </a:solidFill>
                  <a:ln w="9525">
                    <a:noFill/>
                    <a:round/>
                    <a:headEnd/>
                    <a:tailEnd/>
                  </a:ln>
                </p:spPr>
                <p:txBody>
                  <a:bodyPr/>
                  <a:lstStyle/>
                  <a:p>
                    <a:endParaRPr lang="en-US" sz="2000"/>
                  </a:p>
                </p:txBody>
              </p:sp>
              <p:sp>
                <p:nvSpPr>
                  <p:cNvPr id="582329" name="Freeform 697"/>
                  <p:cNvSpPr>
                    <a:spLocks/>
                  </p:cNvSpPr>
                  <p:nvPr/>
                </p:nvSpPr>
                <p:spPr bwMode="auto">
                  <a:xfrm>
                    <a:off x="2598" y="3002"/>
                    <a:ext cx="402" cy="24"/>
                  </a:xfrm>
                  <a:custGeom>
                    <a:avLst/>
                    <a:gdLst/>
                    <a:ahLst/>
                    <a:cxnLst>
                      <a:cxn ang="0">
                        <a:pos x="402" y="0"/>
                      </a:cxn>
                      <a:cxn ang="0">
                        <a:pos x="402" y="15"/>
                      </a:cxn>
                      <a:cxn ang="0">
                        <a:pos x="0" y="24"/>
                      </a:cxn>
                      <a:cxn ang="0">
                        <a:pos x="0" y="9"/>
                      </a:cxn>
                      <a:cxn ang="0">
                        <a:pos x="402" y="0"/>
                      </a:cxn>
                    </a:cxnLst>
                    <a:rect l="0" t="0" r="r" b="b"/>
                    <a:pathLst>
                      <a:path w="402" h="24">
                        <a:moveTo>
                          <a:pt x="402" y="0"/>
                        </a:moveTo>
                        <a:lnTo>
                          <a:pt x="402" y="15"/>
                        </a:lnTo>
                        <a:lnTo>
                          <a:pt x="0" y="24"/>
                        </a:lnTo>
                        <a:lnTo>
                          <a:pt x="0" y="9"/>
                        </a:lnTo>
                        <a:lnTo>
                          <a:pt x="402" y="0"/>
                        </a:lnTo>
                        <a:close/>
                      </a:path>
                    </a:pathLst>
                  </a:custGeom>
                  <a:solidFill>
                    <a:srgbClr val="797979"/>
                  </a:solidFill>
                  <a:ln w="9525">
                    <a:noFill/>
                    <a:round/>
                    <a:headEnd/>
                    <a:tailEnd/>
                  </a:ln>
                </p:spPr>
                <p:txBody>
                  <a:bodyPr/>
                  <a:lstStyle/>
                  <a:p>
                    <a:endParaRPr lang="en-US" sz="2000"/>
                  </a:p>
                </p:txBody>
              </p:sp>
              <p:sp>
                <p:nvSpPr>
                  <p:cNvPr id="582330" name="Freeform 698"/>
                  <p:cNvSpPr>
                    <a:spLocks/>
                  </p:cNvSpPr>
                  <p:nvPr/>
                </p:nvSpPr>
                <p:spPr bwMode="auto">
                  <a:xfrm>
                    <a:off x="2598" y="3001"/>
                    <a:ext cx="402" cy="25"/>
                  </a:xfrm>
                  <a:custGeom>
                    <a:avLst/>
                    <a:gdLst/>
                    <a:ahLst/>
                    <a:cxnLst>
                      <a:cxn ang="0">
                        <a:pos x="402" y="0"/>
                      </a:cxn>
                      <a:cxn ang="0">
                        <a:pos x="402" y="15"/>
                      </a:cxn>
                      <a:cxn ang="0">
                        <a:pos x="0" y="25"/>
                      </a:cxn>
                      <a:cxn ang="0">
                        <a:pos x="0" y="10"/>
                      </a:cxn>
                      <a:cxn ang="0">
                        <a:pos x="402" y="0"/>
                      </a:cxn>
                    </a:cxnLst>
                    <a:rect l="0" t="0" r="r" b="b"/>
                    <a:pathLst>
                      <a:path w="402" h="25">
                        <a:moveTo>
                          <a:pt x="402" y="0"/>
                        </a:moveTo>
                        <a:lnTo>
                          <a:pt x="402" y="15"/>
                        </a:lnTo>
                        <a:lnTo>
                          <a:pt x="0" y="25"/>
                        </a:lnTo>
                        <a:lnTo>
                          <a:pt x="0" y="10"/>
                        </a:lnTo>
                        <a:lnTo>
                          <a:pt x="402" y="0"/>
                        </a:lnTo>
                        <a:close/>
                      </a:path>
                    </a:pathLst>
                  </a:custGeom>
                  <a:solidFill>
                    <a:srgbClr val="797979"/>
                  </a:solidFill>
                  <a:ln w="9525">
                    <a:noFill/>
                    <a:round/>
                    <a:headEnd/>
                    <a:tailEnd/>
                  </a:ln>
                </p:spPr>
                <p:txBody>
                  <a:bodyPr/>
                  <a:lstStyle/>
                  <a:p>
                    <a:endParaRPr lang="en-US" sz="2000"/>
                  </a:p>
                </p:txBody>
              </p:sp>
              <p:sp>
                <p:nvSpPr>
                  <p:cNvPr id="582331" name="Freeform 699"/>
                  <p:cNvSpPr>
                    <a:spLocks/>
                  </p:cNvSpPr>
                  <p:nvPr/>
                </p:nvSpPr>
                <p:spPr bwMode="auto">
                  <a:xfrm>
                    <a:off x="2598" y="3000"/>
                    <a:ext cx="402" cy="25"/>
                  </a:xfrm>
                  <a:custGeom>
                    <a:avLst/>
                    <a:gdLst/>
                    <a:ahLst/>
                    <a:cxnLst>
                      <a:cxn ang="0">
                        <a:pos x="402" y="0"/>
                      </a:cxn>
                      <a:cxn ang="0">
                        <a:pos x="402" y="15"/>
                      </a:cxn>
                      <a:cxn ang="0">
                        <a:pos x="0" y="25"/>
                      </a:cxn>
                      <a:cxn ang="0">
                        <a:pos x="0" y="9"/>
                      </a:cxn>
                      <a:cxn ang="0">
                        <a:pos x="402" y="0"/>
                      </a:cxn>
                    </a:cxnLst>
                    <a:rect l="0" t="0" r="r" b="b"/>
                    <a:pathLst>
                      <a:path w="402" h="25">
                        <a:moveTo>
                          <a:pt x="402" y="0"/>
                        </a:moveTo>
                        <a:lnTo>
                          <a:pt x="402" y="15"/>
                        </a:lnTo>
                        <a:lnTo>
                          <a:pt x="0" y="25"/>
                        </a:lnTo>
                        <a:lnTo>
                          <a:pt x="0" y="9"/>
                        </a:lnTo>
                        <a:lnTo>
                          <a:pt x="402" y="0"/>
                        </a:lnTo>
                        <a:close/>
                      </a:path>
                    </a:pathLst>
                  </a:custGeom>
                  <a:solidFill>
                    <a:srgbClr val="797979"/>
                  </a:solidFill>
                  <a:ln w="9525">
                    <a:noFill/>
                    <a:round/>
                    <a:headEnd/>
                    <a:tailEnd/>
                  </a:ln>
                </p:spPr>
                <p:txBody>
                  <a:bodyPr/>
                  <a:lstStyle/>
                  <a:p>
                    <a:endParaRPr lang="en-US" sz="2000"/>
                  </a:p>
                </p:txBody>
              </p:sp>
              <p:sp>
                <p:nvSpPr>
                  <p:cNvPr id="582332" name="Freeform 700"/>
                  <p:cNvSpPr>
                    <a:spLocks/>
                  </p:cNvSpPr>
                  <p:nvPr/>
                </p:nvSpPr>
                <p:spPr bwMode="auto">
                  <a:xfrm>
                    <a:off x="2598" y="2999"/>
                    <a:ext cx="402" cy="25"/>
                  </a:xfrm>
                  <a:custGeom>
                    <a:avLst/>
                    <a:gdLst/>
                    <a:ahLst/>
                    <a:cxnLst>
                      <a:cxn ang="0">
                        <a:pos x="402" y="0"/>
                      </a:cxn>
                      <a:cxn ang="0">
                        <a:pos x="402" y="15"/>
                      </a:cxn>
                      <a:cxn ang="0">
                        <a:pos x="0" y="25"/>
                      </a:cxn>
                      <a:cxn ang="0">
                        <a:pos x="0" y="9"/>
                      </a:cxn>
                      <a:cxn ang="0">
                        <a:pos x="402" y="0"/>
                      </a:cxn>
                    </a:cxnLst>
                    <a:rect l="0" t="0" r="r" b="b"/>
                    <a:pathLst>
                      <a:path w="402" h="25">
                        <a:moveTo>
                          <a:pt x="402" y="0"/>
                        </a:moveTo>
                        <a:lnTo>
                          <a:pt x="402" y="15"/>
                        </a:lnTo>
                        <a:lnTo>
                          <a:pt x="0" y="25"/>
                        </a:lnTo>
                        <a:lnTo>
                          <a:pt x="0" y="9"/>
                        </a:lnTo>
                        <a:lnTo>
                          <a:pt x="402" y="0"/>
                        </a:lnTo>
                        <a:close/>
                      </a:path>
                    </a:pathLst>
                  </a:custGeom>
                  <a:solidFill>
                    <a:srgbClr val="797979"/>
                  </a:solidFill>
                  <a:ln w="9525">
                    <a:noFill/>
                    <a:round/>
                    <a:headEnd/>
                    <a:tailEnd/>
                  </a:ln>
                </p:spPr>
                <p:txBody>
                  <a:bodyPr/>
                  <a:lstStyle/>
                  <a:p>
                    <a:endParaRPr lang="en-US" sz="2000"/>
                  </a:p>
                </p:txBody>
              </p:sp>
              <p:sp>
                <p:nvSpPr>
                  <p:cNvPr id="582333" name="Freeform 701"/>
                  <p:cNvSpPr>
                    <a:spLocks/>
                  </p:cNvSpPr>
                  <p:nvPr/>
                </p:nvSpPr>
                <p:spPr bwMode="auto">
                  <a:xfrm>
                    <a:off x="2598" y="2999"/>
                    <a:ext cx="402" cy="24"/>
                  </a:xfrm>
                  <a:custGeom>
                    <a:avLst/>
                    <a:gdLst/>
                    <a:ahLst/>
                    <a:cxnLst>
                      <a:cxn ang="0">
                        <a:pos x="402" y="0"/>
                      </a:cxn>
                      <a:cxn ang="0">
                        <a:pos x="402" y="15"/>
                      </a:cxn>
                      <a:cxn ang="0">
                        <a:pos x="0" y="24"/>
                      </a:cxn>
                      <a:cxn ang="0">
                        <a:pos x="0" y="9"/>
                      </a:cxn>
                      <a:cxn ang="0">
                        <a:pos x="402" y="0"/>
                      </a:cxn>
                    </a:cxnLst>
                    <a:rect l="0" t="0" r="r" b="b"/>
                    <a:pathLst>
                      <a:path w="402" h="24">
                        <a:moveTo>
                          <a:pt x="402" y="0"/>
                        </a:moveTo>
                        <a:lnTo>
                          <a:pt x="402" y="15"/>
                        </a:lnTo>
                        <a:lnTo>
                          <a:pt x="0" y="24"/>
                        </a:lnTo>
                        <a:lnTo>
                          <a:pt x="0" y="9"/>
                        </a:lnTo>
                        <a:lnTo>
                          <a:pt x="402" y="0"/>
                        </a:lnTo>
                        <a:close/>
                      </a:path>
                    </a:pathLst>
                  </a:custGeom>
                  <a:solidFill>
                    <a:srgbClr val="8C8C8C"/>
                  </a:solidFill>
                  <a:ln w="9525">
                    <a:noFill/>
                    <a:round/>
                    <a:headEnd/>
                    <a:tailEnd/>
                  </a:ln>
                </p:spPr>
                <p:txBody>
                  <a:bodyPr/>
                  <a:lstStyle/>
                  <a:p>
                    <a:endParaRPr lang="en-US" sz="2000"/>
                  </a:p>
                </p:txBody>
              </p:sp>
              <p:sp>
                <p:nvSpPr>
                  <p:cNvPr id="582334" name="Freeform 702"/>
                  <p:cNvSpPr>
                    <a:spLocks/>
                  </p:cNvSpPr>
                  <p:nvPr/>
                </p:nvSpPr>
                <p:spPr bwMode="auto">
                  <a:xfrm>
                    <a:off x="2598" y="2999"/>
                    <a:ext cx="402" cy="23"/>
                  </a:xfrm>
                  <a:custGeom>
                    <a:avLst/>
                    <a:gdLst/>
                    <a:ahLst/>
                    <a:cxnLst>
                      <a:cxn ang="0">
                        <a:pos x="402" y="0"/>
                      </a:cxn>
                      <a:cxn ang="0">
                        <a:pos x="402" y="14"/>
                      </a:cxn>
                      <a:cxn ang="0">
                        <a:pos x="0" y="23"/>
                      </a:cxn>
                      <a:cxn ang="0">
                        <a:pos x="0" y="8"/>
                      </a:cxn>
                      <a:cxn ang="0">
                        <a:pos x="402" y="0"/>
                      </a:cxn>
                    </a:cxnLst>
                    <a:rect l="0" t="0" r="r" b="b"/>
                    <a:pathLst>
                      <a:path w="402" h="23">
                        <a:moveTo>
                          <a:pt x="402" y="0"/>
                        </a:moveTo>
                        <a:lnTo>
                          <a:pt x="402" y="14"/>
                        </a:lnTo>
                        <a:lnTo>
                          <a:pt x="0" y="23"/>
                        </a:lnTo>
                        <a:lnTo>
                          <a:pt x="0" y="8"/>
                        </a:lnTo>
                        <a:lnTo>
                          <a:pt x="402" y="0"/>
                        </a:lnTo>
                        <a:close/>
                      </a:path>
                    </a:pathLst>
                  </a:custGeom>
                  <a:solidFill>
                    <a:srgbClr val="8C8C8C"/>
                  </a:solidFill>
                  <a:ln w="9525">
                    <a:noFill/>
                    <a:round/>
                    <a:headEnd/>
                    <a:tailEnd/>
                  </a:ln>
                </p:spPr>
                <p:txBody>
                  <a:bodyPr/>
                  <a:lstStyle/>
                  <a:p>
                    <a:endParaRPr lang="en-US" sz="2000"/>
                  </a:p>
                </p:txBody>
              </p:sp>
              <p:sp>
                <p:nvSpPr>
                  <p:cNvPr id="582335" name="Freeform 703"/>
                  <p:cNvSpPr>
                    <a:spLocks/>
                  </p:cNvSpPr>
                  <p:nvPr/>
                </p:nvSpPr>
                <p:spPr bwMode="auto">
                  <a:xfrm>
                    <a:off x="2598" y="2998"/>
                    <a:ext cx="402" cy="23"/>
                  </a:xfrm>
                  <a:custGeom>
                    <a:avLst/>
                    <a:gdLst/>
                    <a:ahLst/>
                    <a:cxnLst>
                      <a:cxn ang="0">
                        <a:pos x="402" y="0"/>
                      </a:cxn>
                      <a:cxn ang="0">
                        <a:pos x="402" y="15"/>
                      </a:cxn>
                      <a:cxn ang="0">
                        <a:pos x="0" y="23"/>
                      </a:cxn>
                      <a:cxn ang="0">
                        <a:pos x="0" y="8"/>
                      </a:cxn>
                      <a:cxn ang="0">
                        <a:pos x="402" y="0"/>
                      </a:cxn>
                    </a:cxnLst>
                    <a:rect l="0" t="0" r="r" b="b"/>
                    <a:pathLst>
                      <a:path w="402" h="23">
                        <a:moveTo>
                          <a:pt x="402" y="0"/>
                        </a:moveTo>
                        <a:lnTo>
                          <a:pt x="402" y="15"/>
                        </a:lnTo>
                        <a:lnTo>
                          <a:pt x="0" y="23"/>
                        </a:lnTo>
                        <a:lnTo>
                          <a:pt x="0" y="8"/>
                        </a:lnTo>
                        <a:lnTo>
                          <a:pt x="402" y="0"/>
                        </a:lnTo>
                        <a:close/>
                      </a:path>
                    </a:pathLst>
                  </a:custGeom>
                  <a:solidFill>
                    <a:srgbClr val="8C8C8C"/>
                  </a:solidFill>
                  <a:ln w="9525">
                    <a:noFill/>
                    <a:round/>
                    <a:headEnd/>
                    <a:tailEnd/>
                  </a:ln>
                </p:spPr>
                <p:txBody>
                  <a:bodyPr/>
                  <a:lstStyle/>
                  <a:p>
                    <a:endParaRPr lang="en-US" sz="2000"/>
                  </a:p>
                </p:txBody>
              </p:sp>
              <p:sp>
                <p:nvSpPr>
                  <p:cNvPr id="582336" name="Freeform 704"/>
                  <p:cNvSpPr>
                    <a:spLocks/>
                  </p:cNvSpPr>
                  <p:nvPr/>
                </p:nvSpPr>
                <p:spPr bwMode="auto">
                  <a:xfrm>
                    <a:off x="2598" y="2997"/>
                    <a:ext cx="402" cy="23"/>
                  </a:xfrm>
                  <a:custGeom>
                    <a:avLst/>
                    <a:gdLst/>
                    <a:ahLst/>
                    <a:cxnLst>
                      <a:cxn ang="0">
                        <a:pos x="402" y="0"/>
                      </a:cxn>
                      <a:cxn ang="0">
                        <a:pos x="402" y="16"/>
                      </a:cxn>
                      <a:cxn ang="0">
                        <a:pos x="0" y="23"/>
                      </a:cxn>
                      <a:cxn ang="0">
                        <a:pos x="0" y="9"/>
                      </a:cxn>
                      <a:cxn ang="0">
                        <a:pos x="402" y="0"/>
                      </a:cxn>
                    </a:cxnLst>
                    <a:rect l="0" t="0" r="r" b="b"/>
                    <a:pathLst>
                      <a:path w="402" h="23">
                        <a:moveTo>
                          <a:pt x="402" y="0"/>
                        </a:moveTo>
                        <a:lnTo>
                          <a:pt x="402" y="16"/>
                        </a:lnTo>
                        <a:lnTo>
                          <a:pt x="0" y="23"/>
                        </a:lnTo>
                        <a:lnTo>
                          <a:pt x="0" y="9"/>
                        </a:lnTo>
                        <a:lnTo>
                          <a:pt x="402" y="0"/>
                        </a:lnTo>
                        <a:close/>
                      </a:path>
                    </a:pathLst>
                  </a:custGeom>
                  <a:solidFill>
                    <a:srgbClr val="8C8C8C"/>
                  </a:solidFill>
                  <a:ln w="9525">
                    <a:noFill/>
                    <a:round/>
                    <a:headEnd/>
                    <a:tailEnd/>
                  </a:ln>
                </p:spPr>
                <p:txBody>
                  <a:bodyPr/>
                  <a:lstStyle/>
                  <a:p>
                    <a:endParaRPr lang="en-US" sz="2000"/>
                  </a:p>
                </p:txBody>
              </p:sp>
              <p:sp>
                <p:nvSpPr>
                  <p:cNvPr id="582337" name="Freeform 705"/>
                  <p:cNvSpPr>
                    <a:spLocks/>
                  </p:cNvSpPr>
                  <p:nvPr/>
                </p:nvSpPr>
                <p:spPr bwMode="auto">
                  <a:xfrm>
                    <a:off x="2598" y="2997"/>
                    <a:ext cx="402" cy="22"/>
                  </a:xfrm>
                  <a:custGeom>
                    <a:avLst/>
                    <a:gdLst/>
                    <a:ahLst/>
                    <a:cxnLst>
                      <a:cxn ang="0">
                        <a:pos x="402" y="0"/>
                      </a:cxn>
                      <a:cxn ang="0">
                        <a:pos x="402" y="15"/>
                      </a:cxn>
                      <a:cxn ang="0">
                        <a:pos x="0" y="22"/>
                      </a:cxn>
                      <a:cxn ang="0">
                        <a:pos x="0" y="8"/>
                      </a:cxn>
                      <a:cxn ang="0">
                        <a:pos x="402" y="0"/>
                      </a:cxn>
                    </a:cxnLst>
                    <a:rect l="0" t="0" r="r" b="b"/>
                    <a:pathLst>
                      <a:path w="402" h="22">
                        <a:moveTo>
                          <a:pt x="402" y="0"/>
                        </a:moveTo>
                        <a:lnTo>
                          <a:pt x="402" y="15"/>
                        </a:lnTo>
                        <a:lnTo>
                          <a:pt x="0" y="22"/>
                        </a:lnTo>
                        <a:lnTo>
                          <a:pt x="0" y="8"/>
                        </a:lnTo>
                        <a:lnTo>
                          <a:pt x="402" y="0"/>
                        </a:lnTo>
                        <a:close/>
                      </a:path>
                    </a:pathLst>
                  </a:custGeom>
                  <a:solidFill>
                    <a:srgbClr val="8C8C8C"/>
                  </a:solidFill>
                  <a:ln w="9525">
                    <a:noFill/>
                    <a:round/>
                    <a:headEnd/>
                    <a:tailEnd/>
                  </a:ln>
                </p:spPr>
                <p:txBody>
                  <a:bodyPr/>
                  <a:lstStyle/>
                  <a:p>
                    <a:endParaRPr lang="en-US" sz="2000"/>
                  </a:p>
                </p:txBody>
              </p:sp>
              <p:sp>
                <p:nvSpPr>
                  <p:cNvPr id="582338" name="Freeform 706"/>
                  <p:cNvSpPr>
                    <a:spLocks/>
                  </p:cNvSpPr>
                  <p:nvPr/>
                </p:nvSpPr>
                <p:spPr bwMode="auto">
                  <a:xfrm>
                    <a:off x="2598" y="2997"/>
                    <a:ext cx="402" cy="22"/>
                  </a:xfrm>
                  <a:custGeom>
                    <a:avLst/>
                    <a:gdLst/>
                    <a:ahLst/>
                    <a:cxnLst>
                      <a:cxn ang="0">
                        <a:pos x="402" y="0"/>
                      </a:cxn>
                      <a:cxn ang="0">
                        <a:pos x="402" y="14"/>
                      </a:cxn>
                      <a:cxn ang="0">
                        <a:pos x="0" y="22"/>
                      </a:cxn>
                      <a:cxn ang="0">
                        <a:pos x="0" y="7"/>
                      </a:cxn>
                      <a:cxn ang="0">
                        <a:pos x="402" y="0"/>
                      </a:cxn>
                    </a:cxnLst>
                    <a:rect l="0" t="0" r="r" b="b"/>
                    <a:pathLst>
                      <a:path w="402" h="22">
                        <a:moveTo>
                          <a:pt x="402" y="0"/>
                        </a:moveTo>
                        <a:lnTo>
                          <a:pt x="402" y="14"/>
                        </a:lnTo>
                        <a:lnTo>
                          <a:pt x="0" y="22"/>
                        </a:lnTo>
                        <a:lnTo>
                          <a:pt x="0" y="7"/>
                        </a:lnTo>
                        <a:lnTo>
                          <a:pt x="402" y="0"/>
                        </a:lnTo>
                        <a:close/>
                      </a:path>
                    </a:pathLst>
                  </a:custGeom>
                  <a:solidFill>
                    <a:srgbClr val="8C8C8C"/>
                  </a:solidFill>
                  <a:ln w="9525">
                    <a:noFill/>
                    <a:round/>
                    <a:headEnd/>
                    <a:tailEnd/>
                  </a:ln>
                </p:spPr>
                <p:txBody>
                  <a:bodyPr/>
                  <a:lstStyle/>
                  <a:p>
                    <a:endParaRPr lang="en-US" sz="2000"/>
                  </a:p>
                </p:txBody>
              </p:sp>
              <p:sp>
                <p:nvSpPr>
                  <p:cNvPr id="582339" name="Freeform 707"/>
                  <p:cNvSpPr>
                    <a:spLocks/>
                  </p:cNvSpPr>
                  <p:nvPr/>
                </p:nvSpPr>
                <p:spPr bwMode="auto">
                  <a:xfrm>
                    <a:off x="2598" y="2997"/>
                    <a:ext cx="402" cy="21"/>
                  </a:xfrm>
                  <a:custGeom>
                    <a:avLst/>
                    <a:gdLst/>
                    <a:ahLst/>
                    <a:cxnLst>
                      <a:cxn ang="0">
                        <a:pos x="402" y="0"/>
                      </a:cxn>
                      <a:cxn ang="0">
                        <a:pos x="402" y="14"/>
                      </a:cxn>
                      <a:cxn ang="0">
                        <a:pos x="0" y="21"/>
                      </a:cxn>
                      <a:cxn ang="0">
                        <a:pos x="0" y="6"/>
                      </a:cxn>
                      <a:cxn ang="0">
                        <a:pos x="402" y="0"/>
                      </a:cxn>
                    </a:cxnLst>
                    <a:rect l="0" t="0" r="r" b="b"/>
                    <a:pathLst>
                      <a:path w="402" h="21">
                        <a:moveTo>
                          <a:pt x="402" y="0"/>
                        </a:moveTo>
                        <a:lnTo>
                          <a:pt x="402" y="14"/>
                        </a:lnTo>
                        <a:lnTo>
                          <a:pt x="0" y="21"/>
                        </a:lnTo>
                        <a:lnTo>
                          <a:pt x="0" y="6"/>
                        </a:lnTo>
                        <a:lnTo>
                          <a:pt x="402" y="0"/>
                        </a:lnTo>
                        <a:close/>
                      </a:path>
                    </a:pathLst>
                  </a:custGeom>
                  <a:solidFill>
                    <a:srgbClr val="8C8C8C"/>
                  </a:solidFill>
                  <a:ln w="9525">
                    <a:noFill/>
                    <a:round/>
                    <a:headEnd/>
                    <a:tailEnd/>
                  </a:ln>
                </p:spPr>
                <p:txBody>
                  <a:bodyPr/>
                  <a:lstStyle/>
                  <a:p>
                    <a:endParaRPr lang="en-US" sz="2000"/>
                  </a:p>
                </p:txBody>
              </p:sp>
              <p:sp>
                <p:nvSpPr>
                  <p:cNvPr id="582340" name="Freeform 708"/>
                  <p:cNvSpPr>
                    <a:spLocks/>
                  </p:cNvSpPr>
                  <p:nvPr/>
                </p:nvSpPr>
                <p:spPr bwMode="auto">
                  <a:xfrm>
                    <a:off x="2598" y="2996"/>
                    <a:ext cx="402" cy="21"/>
                  </a:xfrm>
                  <a:custGeom>
                    <a:avLst/>
                    <a:gdLst/>
                    <a:ahLst/>
                    <a:cxnLst>
                      <a:cxn ang="0">
                        <a:pos x="402" y="0"/>
                      </a:cxn>
                      <a:cxn ang="0">
                        <a:pos x="402" y="14"/>
                      </a:cxn>
                      <a:cxn ang="0">
                        <a:pos x="0" y="21"/>
                      </a:cxn>
                      <a:cxn ang="0">
                        <a:pos x="0" y="7"/>
                      </a:cxn>
                      <a:cxn ang="0">
                        <a:pos x="402" y="0"/>
                      </a:cxn>
                    </a:cxnLst>
                    <a:rect l="0" t="0" r="r" b="b"/>
                    <a:pathLst>
                      <a:path w="402" h="21">
                        <a:moveTo>
                          <a:pt x="402" y="0"/>
                        </a:moveTo>
                        <a:lnTo>
                          <a:pt x="402" y="14"/>
                        </a:lnTo>
                        <a:lnTo>
                          <a:pt x="0" y="21"/>
                        </a:lnTo>
                        <a:lnTo>
                          <a:pt x="0" y="7"/>
                        </a:lnTo>
                        <a:lnTo>
                          <a:pt x="402" y="0"/>
                        </a:lnTo>
                        <a:close/>
                      </a:path>
                    </a:pathLst>
                  </a:custGeom>
                  <a:solidFill>
                    <a:srgbClr val="8C8C8C"/>
                  </a:solidFill>
                  <a:ln w="9525">
                    <a:noFill/>
                    <a:round/>
                    <a:headEnd/>
                    <a:tailEnd/>
                  </a:ln>
                </p:spPr>
                <p:txBody>
                  <a:bodyPr/>
                  <a:lstStyle/>
                  <a:p>
                    <a:endParaRPr lang="en-US" sz="2000"/>
                  </a:p>
                </p:txBody>
              </p:sp>
              <p:sp>
                <p:nvSpPr>
                  <p:cNvPr id="582341" name="Freeform 709"/>
                  <p:cNvSpPr>
                    <a:spLocks/>
                  </p:cNvSpPr>
                  <p:nvPr/>
                </p:nvSpPr>
                <p:spPr bwMode="auto">
                  <a:xfrm>
                    <a:off x="2598" y="2995"/>
                    <a:ext cx="402" cy="21"/>
                  </a:xfrm>
                  <a:custGeom>
                    <a:avLst/>
                    <a:gdLst/>
                    <a:ahLst/>
                    <a:cxnLst>
                      <a:cxn ang="0">
                        <a:pos x="402" y="0"/>
                      </a:cxn>
                      <a:cxn ang="0">
                        <a:pos x="402" y="14"/>
                      </a:cxn>
                      <a:cxn ang="0">
                        <a:pos x="0" y="21"/>
                      </a:cxn>
                      <a:cxn ang="0">
                        <a:pos x="0" y="7"/>
                      </a:cxn>
                      <a:cxn ang="0">
                        <a:pos x="402" y="0"/>
                      </a:cxn>
                    </a:cxnLst>
                    <a:rect l="0" t="0" r="r" b="b"/>
                    <a:pathLst>
                      <a:path w="402" h="21">
                        <a:moveTo>
                          <a:pt x="402" y="0"/>
                        </a:moveTo>
                        <a:lnTo>
                          <a:pt x="402" y="14"/>
                        </a:lnTo>
                        <a:lnTo>
                          <a:pt x="0" y="21"/>
                        </a:lnTo>
                        <a:lnTo>
                          <a:pt x="0" y="7"/>
                        </a:lnTo>
                        <a:lnTo>
                          <a:pt x="402" y="0"/>
                        </a:lnTo>
                        <a:close/>
                      </a:path>
                    </a:pathLst>
                  </a:custGeom>
                  <a:solidFill>
                    <a:srgbClr val="8C8C8C"/>
                  </a:solidFill>
                  <a:ln w="9525">
                    <a:noFill/>
                    <a:round/>
                    <a:headEnd/>
                    <a:tailEnd/>
                  </a:ln>
                </p:spPr>
                <p:txBody>
                  <a:bodyPr/>
                  <a:lstStyle/>
                  <a:p>
                    <a:endParaRPr lang="en-US" sz="2000"/>
                  </a:p>
                </p:txBody>
              </p:sp>
              <p:sp>
                <p:nvSpPr>
                  <p:cNvPr id="582342" name="Freeform 710"/>
                  <p:cNvSpPr>
                    <a:spLocks/>
                  </p:cNvSpPr>
                  <p:nvPr/>
                </p:nvSpPr>
                <p:spPr bwMode="auto">
                  <a:xfrm>
                    <a:off x="2598" y="2994"/>
                    <a:ext cx="402" cy="21"/>
                  </a:xfrm>
                  <a:custGeom>
                    <a:avLst/>
                    <a:gdLst/>
                    <a:ahLst/>
                    <a:cxnLst>
                      <a:cxn ang="0">
                        <a:pos x="402" y="0"/>
                      </a:cxn>
                      <a:cxn ang="0">
                        <a:pos x="402" y="14"/>
                      </a:cxn>
                      <a:cxn ang="0">
                        <a:pos x="0" y="21"/>
                      </a:cxn>
                      <a:cxn ang="0">
                        <a:pos x="0" y="7"/>
                      </a:cxn>
                      <a:cxn ang="0">
                        <a:pos x="402" y="0"/>
                      </a:cxn>
                    </a:cxnLst>
                    <a:rect l="0" t="0" r="r" b="b"/>
                    <a:pathLst>
                      <a:path w="402" h="21">
                        <a:moveTo>
                          <a:pt x="402" y="0"/>
                        </a:moveTo>
                        <a:lnTo>
                          <a:pt x="402" y="14"/>
                        </a:lnTo>
                        <a:lnTo>
                          <a:pt x="0" y="21"/>
                        </a:lnTo>
                        <a:lnTo>
                          <a:pt x="0" y="7"/>
                        </a:lnTo>
                        <a:lnTo>
                          <a:pt x="402" y="0"/>
                        </a:lnTo>
                        <a:close/>
                      </a:path>
                    </a:pathLst>
                  </a:custGeom>
                  <a:solidFill>
                    <a:srgbClr val="8C8C8C"/>
                  </a:solidFill>
                  <a:ln w="9525">
                    <a:noFill/>
                    <a:round/>
                    <a:headEnd/>
                    <a:tailEnd/>
                  </a:ln>
                </p:spPr>
                <p:txBody>
                  <a:bodyPr/>
                  <a:lstStyle/>
                  <a:p>
                    <a:endParaRPr lang="en-US" sz="2000"/>
                  </a:p>
                </p:txBody>
              </p:sp>
              <p:sp>
                <p:nvSpPr>
                  <p:cNvPr id="582343" name="Freeform 711"/>
                  <p:cNvSpPr>
                    <a:spLocks/>
                  </p:cNvSpPr>
                  <p:nvPr/>
                </p:nvSpPr>
                <p:spPr bwMode="auto">
                  <a:xfrm>
                    <a:off x="2598" y="2993"/>
                    <a:ext cx="402" cy="21"/>
                  </a:xfrm>
                  <a:custGeom>
                    <a:avLst/>
                    <a:gdLst/>
                    <a:ahLst/>
                    <a:cxnLst>
                      <a:cxn ang="0">
                        <a:pos x="402" y="0"/>
                      </a:cxn>
                      <a:cxn ang="0">
                        <a:pos x="402" y="15"/>
                      </a:cxn>
                      <a:cxn ang="0">
                        <a:pos x="0" y="21"/>
                      </a:cxn>
                      <a:cxn ang="0">
                        <a:pos x="0" y="7"/>
                      </a:cxn>
                      <a:cxn ang="0">
                        <a:pos x="402" y="0"/>
                      </a:cxn>
                    </a:cxnLst>
                    <a:rect l="0" t="0" r="r" b="b"/>
                    <a:pathLst>
                      <a:path w="402" h="21">
                        <a:moveTo>
                          <a:pt x="402" y="0"/>
                        </a:moveTo>
                        <a:lnTo>
                          <a:pt x="402" y="15"/>
                        </a:lnTo>
                        <a:lnTo>
                          <a:pt x="0" y="21"/>
                        </a:lnTo>
                        <a:lnTo>
                          <a:pt x="0" y="7"/>
                        </a:lnTo>
                        <a:lnTo>
                          <a:pt x="402" y="0"/>
                        </a:lnTo>
                        <a:close/>
                      </a:path>
                    </a:pathLst>
                  </a:custGeom>
                  <a:solidFill>
                    <a:srgbClr val="8C8C8C"/>
                  </a:solidFill>
                  <a:ln w="9525">
                    <a:noFill/>
                    <a:round/>
                    <a:headEnd/>
                    <a:tailEnd/>
                  </a:ln>
                </p:spPr>
                <p:txBody>
                  <a:bodyPr/>
                  <a:lstStyle/>
                  <a:p>
                    <a:endParaRPr lang="en-US" sz="2000"/>
                  </a:p>
                </p:txBody>
              </p:sp>
              <p:sp>
                <p:nvSpPr>
                  <p:cNvPr id="582344" name="Freeform 712"/>
                  <p:cNvSpPr>
                    <a:spLocks/>
                  </p:cNvSpPr>
                  <p:nvPr/>
                </p:nvSpPr>
                <p:spPr bwMode="auto">
                  <a:xfrm>
                    <a:off x="2598" y="2993"/>
                    <a:ext cx="402" cy="21"/>
                  </a:xfrm>
                  <a:custGeom>
                    <a:avLst/>
                    <a:gdLst/>
                    <a:ahLst/>
                    <a:cxnLst>
                      <a:cxn ang="0">
                        <a:pos x="402" y="0"/>
                      </a:cxn>
                      <a:cxn ang="0">
                        <a:pos x="402" y="15"/>
                      </a:cxn>
                      <a:cxn ang="0">
                        <a:pos x="0" y="21"/>
                      </a:cxn>
                      <a:cxn ang="0">
                        <a:pos x="0" y="6"/>
                      </a:cxn>
                      <a:cxn ang="0">
                        <a:pos x="402" y="0"/>
                      </a:cxn>
                    </a:cxnLst>
                    <a:rect l="0" t="0" r="r" b="b"/>
                    <a:pathLst>
                      <a:path w="402" h="21">
                        <a:moveTo>
                          <a:pt x="402" y="0"/>
                        </a:moveTo>
                        <a:lnTo>
                          <a:pt x="402" y="15"/>
                        </a:lnTo>
                        <a:lnTo>
                          <a:pt x="0" y="21"/>
                        </a:lnTo>
                        <a:lnTo>
                          <a:pt x="0" y="6"/>
                        </a:lnTo>
                        <a:lnTo>
                          <a:pt x="402" y="0"/>
                        </a:lnTo>
                        <a:close/>
                      </a:path>
                    </a:pathLst>
                  </a:custGeom>
                  <a:solidFill>
                    <a:srgbClr val="8C8C8C"/>
                  </a:solidFill>
                  <a:ln w="9525">
                    <a:noFill/>
                    <a:round/>
                    <a:headEnd/>
                    <a:tailEnd/>
                  </a:ln>
                </p:spPr>
                <p:txBody>
                  <a:bodyPr/>
                  <a:lstStyle/>
                  <a:p>
                    <a:endParaRPr lang="en-US" sz="2000"/>
                  </a:p>
                </p:txBody>
              </p:sp>
              <p:sp>
                <p:nvSpPr>
                  <p:cNvPr id="582345" name="Freeform 713"/>
                  <p:cNvSpPr>
                    <a:spLocks/>
                  </p:cNvSpPr>
                  <p:nvPr/>
                </p:nvSpPr>
                <p:spPr bwMode="auto">
                  <a:xfrm>
                    <a:off x="2598" y="2993"/>
                    <a:ext cx="402" cy="20"/>
                  </a:xfrm>
                  <a:custGeom>
                    <a:avLst/>
                    <a:gdLst/>
                    <a:ahLst/>
                    <a:cxnLst>
                      <a:cxn ang="0">
                        <a:pos x="402" y="0"/>
                      </a:cxn>
                      <a:cxn ang="0">
                        <a:pos x="402" y="14"/>
                      </a:cxn>
                      <a:cxn ang="0">
                        <a:pos x="0" y="20"/>
                      </a:cxn>
                      <a:cxn ang="0">
                        <a:pos x="0" y="5"/>
                      </a:cxn>
                      <a:cxn ang="0">
                        <a:pos x="402" y="0"/>
                      </a:cxn>
                    </a:cxnLst>
                    <a:rect l="0" t="0" r="r" b="b"/>
                    <a:pathLst>
                      <a:path w="402" h="20">
                        <a:moveTo>
                          <a:pt x="402" y="0"/>
                        </a:moveTo>
                        <a:lnTo>
                          <a:pt x="402" y="14"/>
                        </a:lnTo>
                        <a:lnTo>
                          <a:pt x="0" y="20"/>
                        </a:lnTo>
                        <a:lnTo>
                          <a:pt x="0" y="5"/>
                        </a:lnTo>
                        <a:lnTo>
                          <a:pt x="402" y="0"/>
                        </a:lnTo>
                        <a:close/>
                      </a:path>
                    </a:pathLst>
                  </a:custGeom>
                  <a:solidFill>
                    <a:srgbClr val="8C8C8C"/>
                  </a:solidFill>
                  <a:ln w="9525">
                    <a:noFill/>
                    <a:round/>
                    <a:headEnd/>
                    <a:tailEnd/>
                  </a:ln>
                </p:spPr>
                <p:txBody>
                  <a:bodyPr/>
                  <a:lstStyle/>
                  <a:p>
                    <a:endParaRPr lang="en-US" sz="2000"/>
                  </a:p>
                </p:txBody>
              </p:sp>
              <p:sp>
                <p:nvSpPr>
                  <p:cNvPr id="582346" name="Freeform 714"/>
                  <p:cNvSpPr>
                    <a:spLocks/>
                  </p:cNvSpPr>
                  <p:nvPr/>
                </p:nvSpPr>
                <p:spPr bwMode="auto">
                  <a:xfrm>
                    <a:off x="2598" y="2992"/>
                    <a:ext cx="402" cy="20"/>
                  </a:xfrm>
                  <a:custGeom>
                    <a:avLst/>
                    <a:gdLst/>
                    <a:ahLst/>
                    <a:cxnLst>
                      <a:cxn ang="0">
                        <a:pos x="402" y="0"/>
                      </a:cxn>
                      <a:cxn ang="0">
                        <a:pos x="402" y="14"/>
                      </a:cxn>
                      <a:cxn ang="0">
                        <a:pos x="0" y="20"/>
                      </a:cxn>
                      <a:cxn ang="0">
                        <a:pos x="0" y="5"/>
                      </a:cxn>
                      <a:cxn ang="0">
                        <a:pos x="402" y="0"/>
                      </a:cxn>
                    </a:cxnLst>
                    <a:rect l="0" t="0" r="r" b="b"/>
                    <a:pathLst>
                      <a:path w="402" h="20">
                        <a:moveTo>
                          <a:pt x="402" y="0"/>
                        </a:moveTo>
                        <a:lnTo>
                          <a:pt x="402" y="14"/>
                        </a:lnTo>
                        <a:lnTo>
                          <a:pt x="0" y="20"/>
                        </a:lnTo>
                        <a:lnTo>
                          <a:pt x="0" y="5"/>
                        </a:lnTo>
                        <a:lnTo>
                          <a:pt x="402" y="0"/>
                        </a:lnTo>
                        <a:close/>
                      </a:path>
                    </a:pathLst>
                  </a:custGeom>
                  <a:solidFill>
                    <a:srgbClr val="8C8C8C"/>
                  </a:solidFill>
                  <a:ln w="9525">
                    <a:noFill/>
                    <a:round/>
                    <a:headEnd/>
                    <a:tailEnd/>
                  </a:ln>
                </p:spPr>
                <p:txBody>
                  <a:bodyPr/>
                  <a:lstStyle/>
                  <a:p>
                    <a:endParaRPr lang="en-US" sz="2000"/>
                  </a:p>
                </p:txBody>
              </p:sp>
              <p:sp>
                <p:nvSpPr>
                  <p:cNvPr id="582347" name="Freeform 715"/>
                  <p:cNvSpPr>
                    <a:spLocks/>
                  </p:cNvSpPr>
                  <p:nvPr/>
                </p:nvSpPr>
                <p:spPr bwMode="auto">
                  <a:xfrm>
                    <a:off x="2598" y="2992"/>
                    <a:ext cx="402" cy="19"/>
                  </a:xfrm>
                  <a:custGeom>
                    <a:avLst/>
                    <a:gdLst/>
                    <a:ahLst/>
                    <a:cxnLst>
                      <a:cxn ang="0">
                        <a:pos x="402" y="0"/>
                      </a:cxn>
                      <a:cxn ang="0">
                        <a:pos x="402" y="14"/>
                      </a:cxn>
                      <a:cxn ang="0">
                        <a:pos x="0" y="19"/>
                      </a:cxn>
                      <a:cxn ang="0">
                        <a:pos x="0" y="5"/>
                      </a:cxn>
                      <a:cxn ang="0">
                        <a:pos x="402" y="0"/>
                      </a:cxn>
                    </a:cxnLst>
                    <a:rect l="0" t="0" r="r" b="b"/>
                    <a:pathLst>
                      <a:path w="402" h="19">
                        <a:moveTo>
                          <a:pt x="402" y="0"/>
                        </a:moveTo>
                        <a:lnTo>
                          <a:pt x="402" y="14"/>
                        </a:lnTo>
                        <a:lnTo>
                          <a:pt x="0" y="19"/>
                        </a:lnTo>
                        <a:lnTo>
                          <a:pt x="0" y="5"/>
                        </a:lnTo>
                        <a:lnTo>
                          <a:pt x="402" y="0"/>
                        </a:lnTo>
                        <a:close/>
                      </a:path>
                    </a:pathLst>
                  </a:custGeom>
                  <a:solidFill>
                    <a:srgbClr val="8C8C8C"/>
                  </a:solidFill>
                  <a:ln w="9525">
                    <a:noFill/>
                    <a:round/>
                    <a:headEnd/>
                    <a:tailEnd/>
                  </a:ln>
                </p:spPr>
                <p:txBody>
                  <a:bodyPr/>
                  <a:lstStyle/>
                  <a:p>
                    <a:endParaRPr lang="en-US" sz="2000"/>
                  </a:p>
                </p:txBody>
              </p:sp>
              <p:sp>
                <p:nvSpPr>
                  <p:cNvPr id="582348" name="Freeform 716"/>
                  <p:cNvSpPr>
                    <a:spLocks/>
                  </p:cNvSpPr>
                  <p:nvPr/>
                </p:nvSpPr>
                <p:spPr bwMode="auto">
                  <a:xfrm>
                    <a:off x="2598" y="2991"/>
                    <a:ext cx="402" cy="20"/>
                  </a:xfrm>
                  <a:custGeom>
                    <a:avLst/>
                    <a:gdLst/>
                    <a:ahLst/>
                    <a:cxnLst>
                      <a:cxn ang="0">
                        <a:pos x="402" y="0"/>
                      </a:cxn>
                      <a:cxn ang="0">
                        <a:pos x="402" y="14"/>
                      </a:cxn>
                      <a:cxn ang="0">
                        <a:pos x="0" y="20"/>
                      </a:cxn>
                      <a:cxn ang="0">
                        <a:pos x="0" y="6"/>
                      </a:cxn>
                      <a:cxn ang="0">
                        <a:pos x="402" y="0"/>
                      </a:cxn>
                    </a:cxnLst>
                    <a:rect l="0" t="0" r="r" b="b"/>
                    <a:pathLst>
                      <a:path w="402" h="20">
                        <a:moveTo>
                          <a:pt x="402" y="0"/>
                        </a:moveTo>
                        <a:lnTo>
                          <a:pt x="402" y="14"/>
                        </a:lnTo>
                        <a:lnTo>
                          <a:pt x="0" y="20"/>
                        </a:lnTo>
                        <a:lnTo>
                          <a:pt x="0" y="6"/>
                        </a:lnTo>
                        <a:lnTo>
                          <a:pt x="402" y="0"/>
                        </a:lnTo>
                        <a:close/>
                      </a:path>
                    </a:pathLst>
                  </a:custGeom>
                  <a:solidFill>
                    <a:srgbClr val="8C8C8C"/>
                  </a:solidFill>
                  <a:ln w="9525">
                    <a:noFill/>
                    <a:round/>
                    <a:headEnd/>
                    <a:tailEnd/>
                  </a:ln>
                </p:spPr>
                <p:txBody>
                  <a:bodyPr/>
                  <a:lstStyle/>
                  <a:p>
                    <a:endParaRPr lang="en-US" sz="2000"/>
                  </a:p>
                </p:txBody>
              </p:sp>
              <p:sp>
                <p:nvSpPr>
                  <p:cNvPr id="582349" name="Freeform 717"/>
                  <p:cNvSpPr>
                    <a:spLocks/>
                  </p:cNvSpPr>
                  <p:nvPr/>
                </p:nvSpPr>
                <p:spPr bwMode="auto">
                  <a:xfrm>
                    <a:off x="2598" y="2990"/>
                    <a:ext cx="402" cy="20"/>
                  </a:xfrm>
                  <a:custGeom>
                    <a:avLst/>
                    <a:gdLst/>
                    <a:ahLst/>
                    <a:cxnLst>
                      <a:cxn ang="0">
                        <a:pos x="402" y="0"/>
                      </a:cxn>
                      <a:cxn ang="0">
                        <a:pos x="402" y="14"/>
                      </a:cxn>
                      <a:cxn ang="0">
                        <a:pos x="0" y="20"/>
                      </a:cxn>
                      <a:cxn ang="0">
                        <a:pos x="0" y="6"/>
                      </a:cxn>
                      <a:cxn ang="0">
                        <a:pos x="402" y="0"/>
                      </a:cxn>
                    </a:cxnLst>
                    <a:rect l="0" t="0" r="r" b="b"/>
                    <a:pathLst>
                      <a:path w="402" h="20">
                        <a:moveTo>
                          <a:pt x="402" y="0"/>
                        </a:moveTo>
                        <a:lnTo>
                          <a:pt x="402" y="14"/>
                        </a:lnTo>
                        <a:lnTo>
                          <a:pt x="0" y="20"/>
                        </a:lnTo>
                        <a:lnTo>
                          <a:pt x="0" y="6"/>
                        </a:lnTo>
                        <a:lnTo>
                          <a:pt x="402" y="0"/>
                        </a:lnTo>
                        <a:close/>
                      </a:path>
                    </a:pathLst>
                  </a:custGeom>
                  <a:solidFill>
                    <a:srgbClr val="8C8C8C"/>
                  </a:solidFill>
                  <a:ln w="9525">
                    <a:noFill/>
                    <a:round/>
                    <a:headEnd/>
                    <a:tailEnd/>
                  </a:ln>
                </p:spPr>
                <p:txBody>
                  <a:bodyPr/>
                  <a:lstStyle/>
                  <a:p>
                    <a:endParaRPr lang="en-US" sz="2000"/>
                  </a:p>
                </p:txBody>
              </p:sp>
              <p:sp>
                <p:nvSpPr>
                  <p:cNvPr id="582350" name="Freeform 718"/>
                  <p:cNvSpPr>
                    <a:spLocks/>
                  </p:cNvSpPr>
                  <p:nvPr/>
                </p:nvSpPr>
                <p:spPr bwMode="auto">
                  <a:xfrm>
                    <a:off x="2598" y="2990"/>
                    <a:ext cx="402" cy="18"/>
                  </a:xfrm>
                  <a:custGeom>
                    <a:avLst/>
                    <a:gdLst/>
                    <a:ahLst/>
                    <a:cxnLst>
                      <a:cxn ang="0">
                        <a:pos x="402" y="0"/>
                      </a:cxn>
                      <a:cxn ang="0">
                        <a:pos x="402" y="13"/>
                      </a:cxn>
                      <a:cxn ang="0">
                        <a:pos x="0" y="18"/>
                      </a:cxn>
                      <a:cxn ang="0">
                        <a:pos x="0" y="5"/>
                      </a:cxn>
                      <a:cxn ang="0">
                        <a:pos x="402" y="0"/>
                      </a:cxn>
                    </a:cxnLst>
                    <a:rect l="0" t="0" r="r" b="b"/>
                    <a:pathLst>
                      <a:path w="402" h="18">
                        <a:moveTo>
                          <a:pt x="402" y="0"/>
                        </a:moveTo>
                        <a:lnTo>
                          <a:pt x="402" y="13"/>
                        </a:lnTo>
                        <a:lnTo>
                          <a:pt x="0" y="18"/>
                        </a:lnTo>
                        <a:lnTo>
                          <a:pt x="0" y="5"/>
                        </a:lnTo>
                        <a:lnTo>
                          <a:pt x="402" y="0"/>
                        </a:lnTo>
                        <a:close/>
                      </a:path>
                    </a:pathLst>
                  </a:custGeom>
                  <a:solidFill>
                    <a:srgbClr val="8C8C8C"/>
                  </a:solidFill>
                  <a:ln w="9525">
                    <a:noFill/>
                    <a:round/>
                    <a:headEnd/>
                    <a:tailEnd/>
                  </a:ln>
                </p:spPr>
                <p:txBody>
                  <a:bodyPr/>
                  <a:lstStyle/>
                  <a:p>
                    <a:endParaRPr lang="en-US" sz="2000"/>
                  </a:p>
                </p:txBody>
              </p:sp>
              <p:sp>
                <p:nvSpPr>
                  <p:cNvPr id="582351" name="Freeform 719"/>
                  <p:cNvSpPr>
                    <a:spLocks/>
                  </p:cNvSpPr>
                  <p:nvPr/>
                </p:nvSpPr>
                <p:spPr bwMode="auto">
                  <a:xfrm>
                    <a:off x="2598" y="2990"/>
                    <a:ext cx="402" cy="18"/>
                  </a:xfrm>
                  <a:custGeom>
                    <a:avLst/>
                    <a:gdLst/>
                    <a:ahLst/>
                    <a:cxnLst>
                      <a:cxn ang="0">
                        <a:pos x="402" y="0"/>
                      </a:cxn>
                      <a:cxn ang="0">
                        <a:pos x="402" y="13"/>
                      </a:cxn>
                      <a:cxn ang="0">
                        <a:pos x="0" y="18"/>
                      </a:cxn>
                      <a:cxn ang="0">
                        <a:pos x="0" y="3"/>
                      </a:cxn>
                      <a:cxn ang="0">
                        <a:pos x="402" y="0"/>
                      </a:cxn>
                    </a:cxnLst>
                    <a:rect l="0" t="0" r="r" b="b"/>
                    <a:pathLst>
                      <a:path w="402" h="18">
                        <a:moveTo>
                          <a:pt x="402" y="0"/>
                        </a:moveTo>
                        <a:lnTo>
                          <a:pt x="402" y="13"/>
                        </a:lnTo>
                        <a:lnTo>
                          <a:pt x="0" y="18"/>
                        </a:lnTo>
                        <a:lnTo>
                          <a:pt x="0" y="3"/>
                        </a:lnTo>
                        <a:lnTo>
                          <a:pt x="402" y="0"/>
                        </a:lnTo>
                        <a:close/>
                      </a:path>
                    </a:pathLst>
                  </a:custGeom>
                  <a:solidFill>
                    <a:srgbClr val="8C8C8C"/>
                  </a:solidFill>
                  <a:ln w="9525">
                    <a:noFill/>
                    <a:round/>
                    <a:headEnd/>
                    <a:tailEnd/>
                  </a:ln>
                </p:spPr>
                <p:txBody>
                  <a:bodyPr/>
                  <a:lstStyle/>
                  <a:p>
                    <a:endParaRPr lang="en-US" sz="2000"/>
                  </a:p>
                </p:txBody>
              </p:sp>
              <p:sp>
                <p:nvSpPr>
                  <p:cNvPr id="582352" name="Freeform 720"/>
                  <p:cNvSpPr>
                    <a:spLocks/>
                  </p:cNvSpPr>
                  <p:nvPr/>
                </p:nvSpPr>
                <p:spPr bwMode="auto">
                  <a:xfrm>
                    <a:off x="2598" y="2989"/>
                    <a:ext cx="402" cy="18"/>
                  </a:xfrm>
                  <a:custGeom>
                    <a:avLst/>
                    <a:gdLst/>
                    <a:ahLst/>
                    <a:cxnLst>
                      <a:cxn ang="0">
                        <a:pos x="402" y="0"/>
                      </a:cxn>
                      <a:cxn ang="0">
                        <a:pos x="402" y="14"/>
                      </a:cxn>
                      <a:cxn ang="0">
                        <a:pos x="0" y="18"/>
                      </a:cxn>
                      <a:cxn ang="0">
                        <a:pos x="0" y="4"/>
                      </a:cxn>
                      <a:cxn ang="0">
                        <a:pos x="402" y="0"/>
                      </a:cxn>
                    </a:cxnLst>
                    <a:rect l="0" t="0" r="r" b="b"/>
                    <a:pathLst>
                      <a:path w="402" h="18">
                        <a:moveTo>
                          <a:pt x="402" y="0"/>
                        </a:moveTo>
                        <a:lnTo>
                          <a:pt x="402" y="14"/>
                        </a:lnTo>
                        <a:lnTo>
                          <a:pt x="0" y="18"/>
                        </a:lnTo>
                        <a:lnTo>
                          <a:pt x="0" y="4"/>
                        </a:lnTo>
                        <a:lnTo>
                          <a:pt x="402" y="0"/>
                        </a:lnTo>
                        <a:close/>
                      </a:path>
                    </a:pathLst>
                  </a:custGeom>
                  <a:solidFill>
                    <a:srgbClr val="8C8C8C"/>
                  </a:solidFill>
                  <a:ln w="9525">
                    <a:noFill/>
                    <a:round/>
                    <a:headEnd/>
                    <a:tailEnd/>
                  </a:ln>
                </p:spPr>
                <p:txBody>
                  <a:bodyPr/>
                  <a:lstStyle/>
                  <a:p>
                    <a:endParaRPr lang="en-US" sz="2000"/>
                  </a:p>
                </p:txBody>
              </p:sp>
              <p:sp>
                <p:nvSpPr>
                  <p:cNvPr id="582353" name="Freeform 721"/>
                  <p:cNvSpPr>
                    <a:spLocks/>
                  </p:cNvSpPr>
                  <p:nvPr/>
                </p:nvSpPr>
                <p:spPr bwMode="auto">
                  <a:xfrm>
                    <a:off x="2598" y="2988"/>
                    <a:ext cx="402" cy="18"/>
                  </a:xfrm>
                  <a:custGeom>
                    <a:avLst/>
                    <a:gdLst/>
                    <a:ahLst/>
                    <a:cxnLst>
                      <a:cxn ang="0">
                        <a:pos x="402" y="0"/>
                      </a:cxn>
                      <a:cxn ang="0">
                        <a:pos x="402" y="15"/>
                      </a:cxn>
                      <a:cxn ang="0">
                        <a:pos x="0" y="18"/>
                      </a:cxn>
                      <a:cxn ang="0">
                        <a:pos x="0" y="4"/>
                      </a:cxn>
                      <a:cxn ang="0">
                        <a:pos x="402" y="0"/>
                      </a:cxn>
                    </a:cxnLst>
                    <a:rect l="0" t="0" r="r" b="b"/>
                    <a:pathLst>
                      <a:path w="402" h="18">
                        <a:moveTo>
                          <a:pt x="402" y="0"/>
                        </a:moveTo>
                        <a:lnTo>
                          <a:pt x="402" y="15"/>
                        </a:lnTo>
                        <a:lnTo>
                          <a:pt x="0" y="18"/>
                        </a:lnTo>
                        <a:lnTo>
                          <a:pt x="0" y="4"/>
                        </a:lnTo>
                        <a:lnTo>
                          <a:pt x="402" y="0"/>
                        </a:lnTo>
                        <a:close/>
                      </a:path>
                    </a:pathLst>
                  </a:custGeom>
                  <a:solidFill>
                    <a:srgbClr val="8C8C8C"/>
                  </a:solidFill>
                  <a:ln w="9525">
                    <a:noFill/>
                    <a:round/>
                    <a:headEnd/>
                    <a:tailEnd/>
                  </a:ln>
                </p:spPr>
                <p:txBody>
                  <a:bodyPr/>
                  <a:lstStyle/>
                  <a:p>
                    <a:endParaRPr lang="en-US" sz="2000"/>
                  </a:p>
                </p:txBody>
              </p:sp>
              <p:sp>
                <p:nvSpPr>
                  <p:cNvPr id="582354" name="Freeform 722"/>
                  <p:cNvSpPr>
                    <a:spLocks/>
                  </p:cNvSpPr>
                  <p:nvPr/>
                </p:nvSpPr>
                <p:spPr bwMode="auto">
                  <a:xfrm>
                    <a:off x="2598" y="2987"/>
                    <a:ext cx="402" cy="18"/>
                  </a:xfrm>
                  <a:custGeom>
                    <a:avLst/>
                    <a:gdLst/>
                    <a:ahLst/>
                    <a:cxnLst>
                      <a:cxn ang="0">
                        <a:pos x="402" y="0"/>
                      </a:cxn>
                      <a:cxn ang="0">
                        <a:pos x="402" y="15"/>
                      </a:cxn>
                      <a:cxn ang="0">
                        <a:pos x="0" y="18"/>
                      </a:cxn>
                      <a:cxn ang="0">
                        <a:pos x="0" y="5"/>
                      </a:cxn>
                      <a:cxn ang="0">
                        <a:pos x="402" y="0"/>
                      </a:cxn>
                    </a:cxnLst>
                    <a:rect l="0" t="0" r="r" b="b"/>
                    <a:pathLst>
                      <a:path w="402" h="18">
                        <a:moveTo>
                          <a:pt x="402" y="0"/>
                        </a:moveTo>
                        <a:lnTo>
                          <a:pt x="402" y="15"/>
                        </a:lnTo>
                        <a:lnTo>
                          <a:pt x="0" y="18"/>
                        </a:lnTo>
                        <a:lnTo>
                          <a:pt x="0" y="5"/>
                        </a:lnTo>
                        <a:lnTo>
                          <a:pt x="402" y="0"/>
                        </a:lnTo>
                        <a:close/>
                      </a:path>
                    </a:pathLst>
                  </a:custGeom>
                  <a:solidFill>
                    <a:srgbClr val="A4A4A4"/>
                  </a:solidFill>
                  <a:ln w="9525">
                    <a:noFill/>
                    <a:round/>
                    <a:headEnd/>
                    <a:tailEnd/>
                  </a:ln>
                </p:spPr>
                <p:txBody>
                  <a:bodyPr/>
                  <a:lstStyle/>
                  <a:p>
                    <a:endParaRPr lang="en-US" sz="2000"/>
                  </a:p>
                </p:txBody>
              </p:sp>
              <p:sp>
                <p:nvSpPr>
                  <p:cNvPr id="582355" name="Freeform 723"/>
                  <p:cNvSpPr>
                    <a:spLocks/>
                  </p:cNvSpPr>
                  <p:nvPr/>
                </p:nvSpPr>
                <p:spPr bwMode="auto">
                  <a:xfrm>
                    <a:off x="2598" y="2986"/>
                    <a:ext cx="402" cy="18"/>
                  </a:xfrm>
                  <a:custGeom>
                    <a:avLst/>
                    <a:gdLst/>
                    <a:ahLst/>
                    <a:cxnLst>
                      <a:cxn ang="0">
                        <a:pos x="402" y="0"/>
                      </a:cxn>
                      <a:cxn ang="0">
                        <a:pos x="402" y="15"/>
                      </a:cxn>
                      <a:cxn ang="0">
                        <a:pos x="0" y="18"/>
                      </a:cxn>
                      <a:cxn ang="0">
                        <a:pos x="0" y="5"/>
                      </a:cxn>
                      <a:cxn ang="0">
                        <a:pos x="402" y="0"/>
                      </a:cxn>
                    </a:cxnLst>
                    <a:rect l="0" t="0" r="r" b="b"/>
                    <a:pathLst>
                      <a:path w="402" h="18">
                        <a:moveTo>
                          <a:pt x="402" y="0"/>
                        </a:moveTo>
                        <a:lnTo>
                          <a:pt x="402" y="15"/>
                        </a:lnTo>
                        <a:lnTo>
                          <a:pt x="0" y="18"/>
                        </a:lnTo>
                        <a:lnTo>
                          <a:pt x="0" y="5"/>
                        </a:lnTo>
                        <a:lnTo>
                          <a:pt x="402" y="0"/>
                        </a:lnTo>
                        <a:close/>
                      </a:path>
                    </a:pathLst>
                  </a:custGeom>
                  <a:solidFill>
                    <a:srgbClr val="A4A4A4"/>
                  </a:solidFill>
                  <a:ln w="9525">
                    <a:noFill/>
                    <a:round/>
                    <a:headEnd/>
                    <a:tailEnd/>
                  </a:ln>
                </p:spPr>
                <p:txBody>
                  <a:bodyPr/>
                  <a:lstStyle/>
                  <a:p>
                    <a:endParaRPr lang="en-US" sz="2000"/>
                  </a:p>
                </p:txBody>
              </p:sp>
              <p:sp>
                <p:nvSpPr>
                  <p:cNvPr id="582356" name="Freeform 724"/>
                  <p:cNvSpPr>
                    <a:spLocks/>
                  </p:cNvSpPr>
                  <p:nvPr/>
                </p:nvSpPr>
                <p:spPr bwMode="auto">
                  <a:xfrm>
                    <a:off x="2598" y="2986"/>
                    <a:ext cx="402" cy="17"/>
                  </a:xfrm>
                  <a:custGeom>
                    <a:avLst/>
                    <a:gdLst/>
                    <a:ahLst/>
                    <a:cxnLst>
                      <a:cxn ang="0">
                        <a:pos x="402" y="0"/>
                      </a:cxn>
                      <a:cxn ang="0">
                        <a:pos x="402" y="14"/>
                      </a:cxn>
                      <a:cxn ang="0">
                        <a:pos x="0" y="17"/>
                      </a:cxn>
                      <a:cxn ang="0">
                        <a:pos x="0" y="4"/>
                      </a:cxn>
                      <a:cxn ang="0">
                        <a:pos x="402" y="0"/>
                      </a:cxn>
                    </a:cxnLst>
                    <a:rect l="0" t="0" r="r" b="b"/>
                    <a:pathLst>
                      <a:path w="402" h="17">
                        <a:moveTo>
                          <a:pt x="402" y="0"/>
                        </a:moveTo>
                        <a:lnTo>
                          <a:pt x="402" y="14"/>
                        </a:lnTo>
                        <a:lnTo>
                          <a:pt x="0" y="17"/>
                        </a:lnTo>
                        <a:lnTo>
                          <a:pt x="0" y="4"/>
                        </a:lnTo>
                        <a:lnTo>
                          <a:pt x="402" y="0"/>
                        </a:lnTo>
                        <a:close/>
                      </a:path>
                    </a:pathLst>
                  </a:custGeom>
                  <a:solidFill>
                    <a:srgbClr val="A4A4A4"/>
                  </a:solidFill>
                  <a:ln w="9525">
                    <a:noFill/>
                    <a:round/>
                    <a:headEnd/>
                    <a:tailEnd/>
                  </a:ln>
                </p:spPr>
                <p:txBody>
                  <a:bodyPr/>
                  <a:lstStyle/>
                  <a:p>
                    <a:endParaRPr lang="en-US" sz="2000"/>
                  </a:p>
                </p:txBody>
              </p:sp>
              <p:sp>
                <p:nvSpPr>
                  <p:cNvPr id="582357" name="Freeform 725"/>
                  <p:cNvSpPr>
                    <a:spLocks/>
                  </p:cNvSpPr>
                  <p:nvPr/>
                </p:nvSpPr>
                <p:spPr bwMode="auto">
                  <a:xfrm>
                    <a:off x="2598" y="2986"/>
                    <a:ext cx="402" cy="17"/>
                  </a:xfrm>
                  <a:custGeom>
                    <a:avLst/>
                    <a:gdLst/>
                    <a:ahLst/>
                    <a:cxnLst>
                      <a:cxn ang="0">
                        <a:pos x="402" y="0"/>
                      </a:cxn>
                      <a:cxn ang="0">
                        <a:pos x="402" y="13"/>
                      </a:cxn>
                      <a:cxn ang="0">
                        <a:pos x="0" y="17"/>
                      </a:cxn>
                      <a:cxn ang="0">
                        <a:pos x="0" y="4"/>
                      </a:cxn>
                      <a:cxn ang="0">
                        <a:pos x="402" y="0"/>
                      </a:cxn>
                    </a:cxnLst>
                    <a:rect l="0" t="0" r="r" b="b"/>
                    <a:pathLst>
                      <a:path w="402" h="17">
                        <a:moveTo>
                          <a:pt x="402" y="0"/>
                        </a:moveTo>
                        <a:lnTo>
                          <a:pt x="402" y="13"/>
                        </a:lnTo>
                        <a:lnTo>
                          <a:pt x="0" y="17"/>
                        </a:lnTo>
                        <a:lnTo>
                          <a:pt x="0" y="4"/>
                        </a:lnTo>
                        <a:lnTo>
                          <a:pt x="402" y="0"/>
                        </a:lnTo>
                        <a:close/>
                      </a:path>
                    </a:pathLst>
                  </a:custGeom>
                  <a:solidFill>
                    <a:srgbClr val="A4A4A4"/>
                  </a:solidFill>
                  <a:ln w="9525">
                    <a:noFill/>
                    <a:round/>
                    <a:headEnd/>
                    <a:tailEnd/>
                  </a:ln>
                </p:spPr>
                <p:txBody>
                  <a:bodyPr/>
                  <a:lstStyle/>
                  <a:p>
                    <a:endParaRPr lang="en-US" sz="2000"/>
                  </a:p>
                </p:txBody>
              </p:sp>
              <p:sp>
                <p:nvSpPr>
                  <p:cNvPr id="582358" name="Freeform 726"/>
                  <p:cNvSpPr>
                    <a:spLocks/>
                  </p:cNvSpPr>
                  <p:nvPr/>
                </p:nvSpPr>
                <p:spPr bwMode="auto">
                  <a:xfrm>
                    <a:off x="2598" y="2985"/>
                    <a:ext cx="402" cy="18"/>
                  </a:xfrm>
                  <a:custGeom>
                    <a:avLst/>
                    <a:gdLst/>
                    <a:ahLst/>
                    <a:cxnLst>
                      <a:cxn ang="0">
                        <a:pos x="402" y="0"/>
                      </a:cxn>
                      <a:cxn ang="0">
                        <a:pos x="402" y="14"/>
                      </a:cxn>
                      <a:cxn ang="0">
                        <a:pos x="0" y="18"/>
                      </a:cxn>
                      <a:cxn ang="0">
                        <a:pos x="0" y="3"/>
                      </a:cxn>
                      <a:cxn ang="0">
                        <a:pos x="402" y="0"/>
                      </a:cxn>
                    </a:cxnLst>
                    <a:rect l="0" t="0" r="r" b="b"/>
                    <a:pathLst>
                      <a:path w="402" h="18">
                        <a:moveTo>
                          <a:pt x="402" y="0"/>
                        </a:moveTo>
                        <a:lnTo>
                          <a:pt x="402" y="14"/>
                        </a:lnTo>
                        <a:lnTo>
                          <a:pt x="0" y="18"/>
                        </a:lnTo>
                        <a:lnTo>
                          <a:pt x="0" y="3"/>
                        </a:lnTo>
                        <a:lnTo>
                          <a:pt x="402" y="0"/>
                        </a:lnTo>
                        <a:close/>
                      </a:path>
                    </a:pathLst>
                  </a:custGeom>
                  <a:solidFill>
                    <a:srgbClr val="A4A4A4"/>
                  </a:solidFill>
                  <a:ln w="9525">
                    <a:noFill/>
                    <a:round/>
                    <a:headEnd/>
                    <a:tailEnd/>
                  </a:ln>
                </p:spPr>
                <p:txBody>
                  <a:bodyPr/>
                  <a:lstStyle/>
                  <a:p>
                    <a:endParaRPr lang="en-US" sz="2000"/>
                  </a:p>
                </p:txBody>
              </p:sp>
              <p:sp>
                <p:nvSpPr>
                  <p:cNvPr id="582359" name="Freeform 727"/>
                  <p:cNvSpPr>
                    <a:spLocks/>
                  </p:cNvSpPr>
                  <p:nvPr/>
                </p:nvSpPr>
                <p:spPr bwMode="auto">
                  <a:xfrm>
                    <a:off x="2598" y="2984"/>
                    <a:ext cx="402" cy="17"/>
                  </a:xfrm>
                  <a:custGeom>
                    <a:avLst/>
                    <a:gdLst/>
                    <a:ahLst/>
                    <a:cxnLst>
                      <a:cxn ang="0">
                        <a:pos x="402" y="0"/>
                      </a:cxn>
                      <a:cxn ang="0">
                        <a:pos x="402" y="14"/>
                      </a:cxn>
                      <a:cxn ang="0">
                        <a:pos x="0" y="17"/>
                      </a:cxn>
                      <a:cxn ang="0">
                        <a:pos x="0" y="3"/>
                      </a:cxn>
                      <a:cxn ang="0">
                        <a:pos x="402" y="0"/>
                      </a:cxn>
                    </a:cxnLst>
                    <a:rect l="0" t="0" r="r" b="b"/>
                    <a:pathLst>
                      <a:path w="402" h="17">
                        <a:moveTo>
                          <a:pt x="402" y="0"/>
                        </a:moveTo>
                        <a:lnTo>
                          <a:pt x="402" y="14"/>
                        </a:lnTo>
                        <a:lnTo>
                          <a:pt x="0" y="17"/>
                        </a:lnTo>
                        <a:lnTo>
                          <a:pt x="0" y="3"/>
                        </a:lnTo>
                        <a:lnTo>
                          <a:pt x="402" y="0"/>
                        </a:lnTo>
                        <a:close/>
                      </a:path>
                    </a:pathLst>
                  </a:custGeom>
                  <a:solidFill>
                    <a:srgbClr val="A4A4A4"/>
                  </a:solidFill>
                  <a:ln w="9525">
                    <a:noFill/>
                    <a:round/>
                    <a:headEnd/>
                    <a:tailEnd/>
                  </a:ln>
                </p:spPr>
                <p:txBody>
                  <a:bodyPr/>
                  <a:lstStyle/>
                  <a:p>
                    <a:endParaRPr lang="en-US" sz="2000"/>
                  </a:p>
                </p:txBody>
              </p:sp>
              <p:sp>
                <p:nvSpPr>
                  <p:cNvPr id="582360" name="Freeform 728"/>
                  <p:cNvSpPr>
                    <a:spLocks/>
                  </p:cNvSpPr>
                  <p:nvPr/>
                </p:nvSpPr>
                <p:spPr bwMode="auto">
                  <a:xfrm>
                    <a:off x="2598" y="2984"/>
                    <a:ext cx="402" cy="16"/>
                  </a:xfrm>
                  <a:custGeom>
                    <a:avLst/>
                    <a:gdLst/>
                    <a:ahLst/>
                    <a:cxnLst>
                      <a:cxn ang="0">
                        <a:pos x="402" y="0"/>
                      </a:cxn>
                      <a:cxn ang="0">
                        <a:pos x="402" y="13"/>
                      </a:cxn>
                      <a:cxn ang="0">
                        <a:pos x="0" y="16"/>
                      </a:cxn>
                      <a:cxn ang="0">
                        <a:pos x="0" y="2"/>
                      </a:cxn>
                      <a:cxn ang="0">
                        <a:pos x="402" y="0"/>
                      </a:cxn>
                    </a:cxnLst>
                    <a:rect l="0" t="0" r="r" b="b"/>
                    <a:pathLst>
                      <a:path w="402" h="16">
                        <a:moveTo>
                          <a:pt x="402" y="0"/>
                        </a:moveTo>
                        <a:lnTo>
                          <a:pt x="402" y="13"/>
                        </a:lnTo>
                        <a:lnTo>
                          <a:pt x="0" y="16"/>
                        </a:lnTo>
                        <a:lnTo>
                          <a:pt x="0" y="2"/>
                        </a:lnTo>
                        <a:lnTo>
                          <a:pt x="402" y="0"/>
                        </a:lnTo>
                        <a:close/>
                      </a:path>
                    </a:pathLst>
                  </a:custGeom>
                  <a:solidFill>
                    <a:srgbClr val="A4A4A4"/>
                  </a:solidFill>
                  <a:ln w="9525">
                    <a:noFill/>
                    <a:round/>
                    <a:headEnd/>
                    <a:tailEnd/>
                  </a:ln>
                </p:spPr>
                <p:txBody>
                  <a:bodyPr/>
                  <a:lstStyle/>
                  <a:p>
                    <a:endParaRPr lang="en-US" sz="2000"/>
                  </a:p>
                </p:txBody>
              </p:sp>
              <p:sp>
                <p:nvSpPr>
                  <p:cNvPr id="582361" name="Freeform 729"/>
                  <p:cNvSpPr>
                    <a:spLocks/>
                  </p:cNvSpPr>
                  <p:nvPr/>
                </p:nvSpPr>
                <p:spPr bwMode="auto">
                  <a:xfrm>
                    <a:off x="2598" y="2983"/>
                    <a:ext cx="402" cy="16"/>
                  </a:xfrm>
                  <a:custGeom>
                    <a:avLst/>
                    <a:gdLst/>
                    <a:ahLst/>
                    <a:cxnLst>
                      <a:cxn ang="0">
                        <a:pos x="402" y="0"/>
                      </a:cxn>
                      <a:cxn ang="0">
                        <a:pos x="402" y="14"/>
                      </a:cxn>
                      <a:cxn ang="0">
                        <a:pos x="0" y="16"/>
                      </a:cxn>
                      <a:cxn ang="0">
                        <a:pos x="0" y="3"/>
                      </a:cxn>
                      <a:cxn ang="0">
                        <a:pos x="402" y="0"/>
                      </a:cxn>
                    </a:cxnLst>
                    <a:rect l="0" t="0" r="r" b="b"/>
                    <a:pathLst>
                      <a:path w="402" h="16">
                        <a:moveTo>
                          <a:pt x="402" y="0"/>
                        </a:moveTo>
                        <a:lnTo>
                          <a:pt x="402" y="14"/>
                        </a:lnTo>
                        <a:lnTo>
                          <a:pt x="0" y="16"/>
                        </a:lnTo>
                        <a:lnTo>
                          <a:pt x="0" y="3"/>
                        </a:lnTo>
                        <a:lnTo>
                          <a:pt x="402" y="0"/>
                        </a:lnTo>
                        <a:close/>
                      </a:path>
                    </a:pathLst>
                  </a:custGeom>
                  <a:solidFill>
                    <a:srgbClr val="A4A4A4"/>
                  </a:solidFill>
                  <a:ln w="9525">
                    <a:noFill/>
                    <a:round/>
                    <a:headEnd/>
                    <a:tailEnd/>
                  </a:ln>
                </p:spPr>
                <p:txBody>
                  <a:bodyPr/>
                  <a:lstStyle/>
                  <a:p>
                    <a:endParaRPr lang="en-US" sz="2000"/>
                  </a:p>
                </p:txBody>
              </p:sp>
              <p:sp>
                <p:nvSpPr>
                  <p:cNvPr id="582362" name="Freeform 730"/>
                  <p:cNvSpPr>
                    <a:spLocks/>
                  </p:cNvSpPr>
                  <p:nvPr/>
                </p:nvSpPr>
                <p:spPr bwMode="auto">
                  <a:xfrm>
                    <a:off x="2598" y="2983"/>
                    <a:ext cx="402" cy="16"/>
                  </a:xfrm>
                  <a:custGeom>
                    <a:avLst/>
                    <a:gdLst/>
                    <a:ahLst/>
                    <a:cxnLst>
                      <a:cxn ang="0">
                        <a:pos x="402" y="0"/>
                      </a:cxn>
                      <a:cxn ang="0">
                        <a:pos x="402" y="14"/>
                      </a:cxn>
                      <a:cxn ang="0">
                        <a:pos x="0" y="16"/>
                      </a:cxn>
                      <a:cxn ang="0">
                        <a:pos x="0" y="2"/>
                      </a:cxn>
                      <a:cxn ang="0">
                        <a:pos x="402" y="0"/>
                      </a:cxn>
                    </a:cxnLst>
                    <a:rect l="0" t="0" r="r" b="b"/>
                    <a:pathLst>
                      <a:path w="402" h="16">
                        <a:moveTo>
                          <a:pt x="402" y="0"/>
                        </a:moveTo>
                        <a:lnTo>
                          <a:pt x="402" y="14"/>
                        </a:lnTo>
                        <a:lnTo>
                          <a:pt x="0" y="16"/>
                        </a:lnTo>
                        <a:lnTo>
                          <a:pt x="0" y="2"/>
                        </a:lnTo>
                        <a:lnTo>
                          <a:pt x="402" y="0"/>
                        </a:lnTo>
                        <a:close/>
                      </a:path>
                    </a:pathLst>
                  </a:custGeom>
                  <a:solidFill>
                    <a:srgbClr val="A4A4A4"/>
                  </a:solidFill>
                  <a:ln w="9525">
                    <a:noFill/>
                    <a:round/>
                    <a:headEnd/>
                    <a:tailEnd/>
                  </a:ln>
                </p:spPr>
                <p:txBody>
                  <a:bodyPr/>
                  <a:lstStyle/>
                  <a:p>
                    <a:endParaRPr lang="en-US" sz="2000"/>
                  </a:p>
                </p:txBody>
              </p:sp>
              <p:sp>
                <p:nvSpPr>
                  <p:cNvPr id="582363" name="Freeform 731"/>
                  <p:cNvSpPr>
                    <a:spLocks/>
                  </p:cNvSpPr>
                  <p:nvPr/>
                </p:nvSpPr>
                <p:spPr bwMode="auto">
                  <a:xfrm>
                    <a:off x="2598" y="2982"/>
                    <a:ext cx="402" cy="16"/>
                  </a:xfrm>
                  <a:custGeom>
                    <a:avLst/>
                    <a:gdLst/>
                    <a:ahLst/>
                    <a:cxnLst>
                      <a:cxn ang="0">
                        <a:pos x="402" y="0"/>
                      </a:cxn>
                      <a:cxn ang="0">
                        <a:pos x="402" y="15"/>
                      </a:cxn>
                      <a:cxn ang="0">
                        <a:pos x="0" y="16"/>
                      </a:cxn>
                      <a:cxn ang="0">
                        <a:pos x="0" y="2"/>
                      </a:cxn>
                      <a:cxn ang="0">
                        <a:pos x="402" y="0"/>
                      </a:cxn>
                    </a:cxnLst>
                    <a:rect l="0" t="0" r="r" b="b"/>
                    <a:pathLst>
                      <a:path w="402" h="16">
                        <a:moveTo>
                          <a:pt x="402" y="0"/>
                        </a:moveTo>
                        <a:lnTo>
                          <a:pt x="402" y="15"/>
                        </a:lnTo>
                        <a:lnTo>
                          <a:pt x="0" y="16"/>
                        </a:lnTo>
                        <a:lnTo>
                          <a:pt x="0" y="2"/>
                        </a:lnTo>
                        <a:lnTo>
                          <a:pt x="402" y="0"/>
                        </a:lnTo>
                        <a:close/>
                      </a:path>
                    </a:pathLst>
                  </a:custGeom>
                  <a:solidFill>
                    <a:srgbClr val="A4A4A4"/>
                  </a:solidFill>
                  <a:ln w="9525">
                    <a:noFill/>
                    <a:round/>
                    <a:headEnd/>
                    <a:tailEnd/>
                  </a:ln>
                </p:spPr>
                <p:txBody>
                  <a:bodyPr/>
                  <a:lstStyle/>
                  <a:p>
                    <a:endParaRPr lang="en-US" sz="2000"/>
                  </a:p>
                </p:txBody>
              </p:sp>
              <p:sp>
                <p:nvSpPr>
                  <p:cNvPr id="582364" name="Freeform 732"/>
                  <p:cNvSpPr>
                    <a:spLocks/>
                  </p:cNvSpPr>
                  <p:nvPr/>
                </p:nvSpPr>
                <p:spPr bwMode="auto">
                  <a:xfrm>
                    <a:off x="2598" y="2981"/>
                    <a:ext cx="402" cy="16"/>
                  </a:xfrm>
                  <a:custGeom>
                    <a:avLst/>
                    <a:gdLst/>
                    <a:ahLst/>
                    <a:cxnLst>
                      <a:cxn ang="0">
                        <a:pos x="402" y="0"/>
                      </a:cxn>
                      <a:cxn ang="0">
                        <a:pos x="402" y="15"/>
                      </a:cxn>
                      <a:cxn ang="0">
                        <a:pos x="0" y="16"/>
                      </a:cxn>
                      <a:cxn ang="0">
                        <a:pos x="0" y="2"/>
                      </a:cxn>
                      <a:cxn ang="0">
                        <a:pos x="402" y="0"/>
                      </a:cxn>
                    </a:cxnLst>
                    <a:rect l="0" t="0" r="r" b="b"/>
                    <a:pathLst>
                      <a:path w="402" h="16">
                        <a:moveTo>
                          <a:pt x="402" y="0"/>
                        </a:moveTo>
                        <a:lnTo>
                          <a:pt x="402" y="15"/>
                        </a:lnTo>
                        <a:lnTo>
                          <a:pt x="0" y="16"/>
                        </a:lnTo>
                        <a:lnTo>
                          <a:pt x="0" y="2"/>
                        </a:lnTo>
                        <a:lnTo>
                          <a:pt x="402" y="0"/>
                        </a:lnTo>
                        <a:close/>
                      </a:path>
                    </a:pathLst>
                  </a:custGeom>
                  <a:solidFill>
                    <a:srgbClr val="A4A4A4"/>
                  </a:solidFill>
                  <a:ln w="9525">
                    <a:noFill/>
                    <a:round/>
                    <a:headEnd/>
                    <a:tailEnd/>
                  </a:ln>
                </p:spPr>
                <p:txBody>
                  <a:bodyPr/>
                  <a:lstStyle/>
                  <a:p>
                    <a:endParaRPr lang="en-US" sz="2000"/>
                  </a:p>
                </p:txBody>
              </p:sp>
              <p:sp>
                <p:nvSpPr>
                  <p:cNvPr id="582365" name="Freeform 733"/>
                  <p:cNvSpPr>
                    <a:spLocks/>
                  </p:cNvSpPr>
                  <p:nvPr/>
                </p:nvSpPr>
                <p:spPr bwMode="auto">
                  <a:xfrm>
                    <a:off x="2598" y="2980"/>
                    <a:ext cx="402" cy="17"/>
                  </a:xfrm>
                  <a:custGeom>
                    <a:avLst/>
                    <a:gdLst/>
                    <a:ahLst/>
                    <a:cxnLst>
                      <a:cxn ang="0">
                        <a:pos x="402" y="0"/>
                      </a:cxn>
                      <a:cxn ang="0">
                        <a:pos x="402" y="15"/>
                      </a:cxn>
                      <a:cxn ang="0">
                        <a:pos x="0" y="17"/>
                      </a:cxn>
                      <a:cxn ang="0">
                        <a:pos x="0" y="2"/>
                      </a:cxn>
                      <a:cxn ang="0">
                        <a:pos x="402" y="0"/>
                      </a:cxn>
                    </a:cxnLst>
                    <a:rect l="0" t="0" r="r" b="b"/>
                    <a:pathLst>
                      <a:path w="402" h="17">
                        <a:moveTo>
                          <a:pt x="402" y="0"/>
                        </a:moveTo>
                        <a:lnTo>
                          <a:pt x="402" y="15"/>
                        </a:lnTo>
                        <a:lnTo>
                          <a:pt x="0" y="17"/>
                        </a:lnTo>
                        <a:lnTo>
                          <a:pt x="0" y="2"/>
                        </a:lnTo>
                        <a:lnTo>
                          <a:pt x="402" y="0"/>
                        </a:lnTo>
                        <a:close/>
                      </a:path>
                    </a:pathLst>
                  </a:custGeom>
                  <a:solidFill>
                    <a:srgbClr val="A4A4A4"/>
                  </a:solidFill>
                  <a:ln w="9525">
                    <a:noFill/>
                    <a:round/>
                    <a:headEnd/>
                    <a:tailEnd/>
                  </a:ln>
                </p:spPr>
                <p:txBody>
                  <a:bodyPr/>
                  <a:lstStyle/>
                  <a:p>
                    <a:endParaRPr lang="en-US" sz="2000"/>
                  </a:p>
                </p:txBody>
              </p:sp>
              <p:sp>
                <p:nvSpPr>
                  <p:cNvPr id="582366" name="Freeform 734"/>
                  <p:cNvSpPr>
                    <a:spLocks/>
                  </p:cNvSpPr>
                  <p:nvPr/>
                </p:nvSpPr>
                <p:spPr bwMode="auto">
                  <a:xfrm>
                    <a:off x="2598" y="2980"/>
                    <a:ext cx="402" cy="16"/>
                  </a:xfrm>
                  <a:custGeom>
                    <a:avLst/>
                    <a:gdLst/>
                    <a:ahLst/>
                    <a:cxnLst>
                      <a:cxn ang="0">
                        <a:pos x="402" y="0"/>
                      </a:cxn>
                      <a:cxn ang="0">
                        <a:pos x="402" y="14"/>
                      </a:cxn>
                      <a:cxn ang="0">
                        <a:pos x="0" y="16"/>
                      </a:cxn>
                      <a:cxn ang="0">
                        <a:pos x="0" y="1"/>
                      </a:cxn>
                      <a:cxn ang="0">
                        <a:pos x="402" y="0"/>
                      </a:cxn>
                    </a:cxnLst>
                    <a:rect l="0" t="0" r="r" b="b"/>
                    <a:pathLst>
                      <a:path w="402" h="16">
                        <a:moveTo>
                          <a:pt x="402" y="0"/>
                        </a:moveTo>
                        <a:lnTo>
                          <a:pt x="402" y="14"/>
                        </a:lnTo>
                        <a:lnTo>
                          <a:pt x="0" y="16"/>
                        </a:lnTo>
                        <a:lnTo>
                          <a:pt x="0" y="1"/>
                        </a:lnTo>
                        <a:lnTo>
                          <a:pt x="402" y="0"/>
                        </a:lnTo>
                        <a:close/>
                      </a:path>
                    </a:pathLst>
                  </a:custGeom>
                  <a:solidFill>
                    <a:srgbClr val="A4A4A4"/>
                  </a:solidFill>
                  <a:ln w="9525">
                    <a:noFill/>
                    <a:round/>
                    <a:headEnd/>
                    <a:tailEnd/>
                  </a:ln>
                </p:spPr>
                <p:txBody>
                  <a:bodyPr/>
                  <a:lstStyle/>
                  <a:p>
                    <a:endParaRPr lang="en-US" sz="2000"/>
                  </a:p>
                </p:txBody>
              </p:sp>
              <p:sp>
                <p:nvSpPr>
                  <p:cNvPr id="582367" name="Freeform 735"/>
                  <p:cNvSpPr>
                    <a:spLocks/>
                  </p:cNvSpPr>
                  <p:nvPr/>
                </p:nvSpPr>
                <p:spPr bwMode="auto">
                  <a:xfrm>
                    <a:off x="2598" y="2980"/>
                    <a:ext cx="402" cy="15"/>
                  </a:xfrm>
                  <a:custGeom>
                    <a:avLst/>
                    <a:gdLst/>
                    <a:ahLst/>
                    <a:cxnLst>
                      <a:cxn ang="0">
                        <a:pos x="402" y="0"/>
                      </a:cxn>
                      <a:cxn ang="0">
                        <a:pos x="402" y="13"/>
                      </a:cxn>
                      <a:cxn ang="0">
                        <a:pos x="0" y="15"/>
                      </a:cxn>
                      <a:cxn ang="0">
                        <a:pos x="0" y="0"/>
                      </a:cxn>
                      <a:cxn ang="0">
                        <a:pos x="402" y="0"/>
                      </a:cxn>
                    </a:cxnLst>
                    <a:rect l="0" t="0" r="r" b="b"/>
                    <a:pathLst>
                      <a:path w="402" h="15">
                        <a:moveTo>
                          <a:pt x="402" y="0"/>
                        </a:moveTo>
                        <a:lnTo>
                          <a:pt x="402" y="13"/>
                        </a:lnTo>
                        <a:lnTo>
                          <a:pt x="0" y="15"/>
                        </a:lnTo>
                        <a:lnTo>
                          <a:pt x="0" y="0"/>
                        </a:lnTo>
                        <a:lnTo>
                          <a:pt x="402" y="0"/>
                        </a:lnTo>
                        <a:close/>
                      </a:path>
                    </a:pathLst>
                  </a:custGeom>
                  <a:solidFill>
                    <a:srgbClr val="A4A4A4"/>
                  </a:solidFill>
                  <a:ln w="9525">
                    <a:noFill/>
                    <a:round/>
                    <a:headEnd/>
                    <a:tailEnd/>
                  </a:ln>
                </p:spPr>
                <p:txBody>
                  <a:bodyPr/>
                  <a:lstStyle/>
                  <a:p>
                    <a:endParaRPr lang="en-US" sz="2000"/>
                  </a:p>
                </p:txBody>
              </p:sp>
              <p:sp>
                <p:nvSpPr>
                  <p:cNvPr id="582368" name="Freeform 736"/>
                  <p:cNvSpPr>
                    <a:spLocks/>
                  </p:cNvSpPr>
                  <p:nvPr/>
                </p:nvSpPr>
                <p:spPr bwMode="auto">
                  <a:xfrm>
                    <a:off x="2598" y="2979"/>
                    <a:ext cx="402" cy="14"/>
                  </a:xfrm>
                  <a:custGeom>
                    <a:avLst/>
                    <a:gdLst/>
                    <a:ahLst/>
                    <a:cxnLst>
                      <a:cxn ang="0">
                        <a:pos x="402" y="0"/>
                      </a:cxn>
                      <a:cxn ang="0">
                        <a:pos x="402" y="14"/>
                      </a:cxn>
                      <a:cxn ang="0">
                        <a:pos x="0" y="14"/>
                      </a:cxn>
                      <a:cxn ang="0">
                        <a:pos x="0" y="1"/>
                      </a:cxn>
                      <a:cxn ang="0">
                        <a:pos x="402" y="0"/>
                      </a:cxn>
                    </a:cxnLst>
                    <a:rect l="0" t="0" r="r" b="b"/>
                    <a:pathLst>
                      <a:path w="402" h="14">
                        <a:moveTo>
                          <a:pt x="402" y="0"/>
                        </a:moveTo>
                        <a:lnTo>
                          <a:pt x="402" y="14"/>
                        </a:lnTo>
                        <a:lnTo>
                          <a:pt x="0" y="14"/>
                        </a:lnTo>
                        <a:lnTo>
                          <a:pt x="0" y="1"/>
                        </a:lnTo>
                        <a:lnTo>
                          <a:pt x="402" y="0"/>
                        </a:lnTo>
                        <a:close/>
                      </a:path>
                    </a:pathLst>
                  </a:custGeom>
                  <a:solidFill>
                    <a:srgbClr val="A4A4A4"/>
                  </a:solidFill>
                  <a:ln w="9525">
                    <a:noFill/>
                    <a:round/>
                    <a:headEnd/>
                    <a:tailEnd/>
                  </a:ln>
                </p:spPr>
                <p:txBody>
                  <a:bodyPr/>
                  <a:lstStyle/>
                  <a:p>
                    <a:endParaRPr lang="en-US" sz="2000"/>
                  </a:p>
                </p:txBody>
              </p:sp>
              <p:sp>
                <p:nvSpPr>
                  <p:cNvPr id="582369" name="Freeform 737"/>
                  <p:cNvSpPr>
                    <a:spLocks/>
                  </p:cNvSpPr>
                  <p:nvPr/>
                </p:nvSpPr>
                <p:spPr bwMode="auto">
                  <a:xfrm>
                    <a:off x="2598" y="2978"/>
                    <a:ext cx="402" cy="15"/>
                  </a:xfrm>
                  <a:custGeom>
                    <a:avLst/>
                    <a:gdLst/>
                    <a:ahLst/>
                    <a:cxnLst>
                      <a:cxn ang="0">
                        <a:pos x="402" y="0"/>
                      </a:cxn>
                      <a:cxn ang="0">
                        <a:pos x="402" y="14"/>
                      </a:cxn>
                      <a:cxn ang="0">
                        <a:pos x="0" y="15"/>
                      </a:cxn>
                      <a:cxn ang="0">
                        <a:pos x="0" y="1"/>
                      </a:cxn>
                      <a:cxn ang="0">
                        <a:pos x="402" y="0"/>
                      </a:cxn>
                    </a:cxnLst>
                    <a:rect l="0" t="0" r="r" b="b"/>
                    <a:pathLst>
                      <a:path w="402" h="15">
                        <a:moveTo>
                          <a:pt x="402" y="0"/>
                        </a:moveTo>
                        <a:lnTo>
                          <a:pt x="402" y="14"/>
                        </a:lnTo>
                        <a:lnTo>
                          <a:pt x="0" y="15"/>
                        </a:lnTo>
                        <a:lnTo>
                          <a:pt x="0" y="1"/>
                        </a:lnTo>
                        <a:lnTo>
                          <a:pt x="402" y="0"/>
                        </a:lnTo>
                        <a:close/>
                      </a:path>
                    </a:pathLst>
                  </a:custGeom>
                  <a:solidFill>
                    <a:srgbClr val="A4A4A4"/>
                  </a:solidFill>
                  <a:ln w="9525">
                    <a:noFill/>
                    <a:round/>
                    <a:headEnd/>
                    <a:tailEnd/>
                  </a:ln>
                </p:spPr>
                <p:txBody>
                  <a:bodyPr/>
                  <a:lstStyle/>
                  <a:p>
                    <a:endParaRPr lang="en-US" sz="2000"/>
                  </a:p>
                </p:txBody>
              </p:sp>
              <p:sp>
                <p:nvSpPr>
                  <p:cNvPr id="582370" name="Rectangle 738"/>
                  <p:cNvSpPr>
                    <a:spLocks noChangeArrowheads="1"/>
                  </p:cNvSpPr>
                  <p:nvPr/>
                </p:nvSpPr>
                <p:spPr bwMode="auto">
                  <a:xfrm>
                    <a:off x="2598" y="2978"/>
                    <a:ext cx="402" cy="14"/>
                  </a:xfrm>
                  <a:prstGeom prst="rect">
                    <a:avLst/>
                  </a:prstGeom>
                  <a:solidFill>
                    <a:srgbClr val="A4A4A4"/>
                  </a:solidFill>
                  <a:ln w="9525">
                    <a:noFill/>
                    <a:miter lim="800000"/>
                    <a:headEnd/>
                    <a:tailEnd/>
                  </a:ln>
                </p:spPr>
                <p:txBody>
                  <a:bodyPr/>
                  <a:lstStyle/>
                  <a:p>
                    <a:endParaRPr lang="en-US" sz="2000"/>
                  </a:p>
                </p:txBody>
              </p:sp>
              <p:sp>
                <p:nvSpPr>
                  <p:cNvPr id="582371" name="Freeform 739"/>
                  <p:cNvSpPr>
                    <a:spLocks/>
                  </p:cNvSpPr>
                  <p:nvPr/>
                </p:nvSpPr>
                <p:spPr bwMode="auto">
                  <a:xfrm>
                    <a:off x="2598" y="2977"/>
                    <a:ext cx="402" cy="15"/>
                  </a:xfrm>
                  <a:custGeom>
                    <a:avLst/>
                    <a:gdLst/>
                    <a:ahLst/>
                    <a:cxnLst>
                      <a:cxn ang="0">
                        <a:pos x="402" y="0"/>
                      </a:cxn>
                      <a:cxn ang="0">
                        <a:pos x="402" y="15"/>
                      </a:cxn>
                      <a:cxn ang="0">
                        <a:pos x="0" y="15"/>
                      </a:cxn>
                      <a:cxn ang="0">
                        <a:pos x="0" y="1"/>
                      </a:cxn>
                      <a:cxn ang="0">
                        <a:pos x="402" y="0"/>
                      </a:cxn>
                    </a:cxnLst>
                    <a:rect l="0" t="0" r="r" b="b"/>
                    <a:pathLst>
                      <a:path w="402" h="15">
                        <a:moveTo>
                          <a:pt x="402" y="0"/>
                        </a:moveTo>
                        <a:lnTo>
                          <a:pt x="402" y="15"/>
                        </a:lnTo>
                        <a:lnTo>
                          <a:pt x="0" y="15"/>
                        </a:lnTo>
                        <a:lnTo>
                          <a:pt x="0" y="1"/>
                        </a:lnTo>
                        <a:lnTo>
                          <a:pt x="402" y="0"/>
                        </a:lnTo>
                        <a:close/>
                      </a:path>
                    </a:pathLst>
                  </a:custGeom>
                  <a:solidFill>
                    <a:srgbClr val="B4B4B4"/>
                  </a:solidFill>
                  <a:ln w="9525">
                    <a:noFill/>
                    <a:round/>
                    <a:headEnd/>
                    <a:tailEnd/>
                  </a:ln>
                </p:spPr>
                <p:txBody>
                  <a:bodyPr/>
                  <a:lstStyle/>
                  <a:p>
                    <a:endParaRPr lang="en-US" sz="2000"/>
                  </a:p>
                </p:txBody>
              </p:sp>
              <p:sp>
                <p:nvSpPr>
                  <p:cNvPr id="582372" name="Freeform 740"/>
                  <p:cNvSpPr>
                    <a:spLocks/>
                  </p:cNvSpPr>
                  <p:nvPr/>
                </p:nvSpPr>
                <p:spPr bwMode="auto">
                  <a:xfrm>
                    <a:off x="2598" y="2977"/>
                    <a:ext cx="402" cy="14"/>
                  </a:xfrm>
                  <a:custGeom>
                    <a:avLst/>
                    <a:gdLst/>
                    <a:ahLst/>
                    <a:cxnLst>
                      <a:cxn ang="0">
                        <a:pos x="402" y="0"/>
                      </a:cxn>
                      <a:cxn ang="0">
                        <a:pos x="402" y="14"/>
                      </a:cxn>
                      <a:cxn ang="0">
                        <a:pos x="0" y="13"/>
                      </a:cxn>
                      <a:cxn ang="0">
                        <a:pos x="0" y="0"/>
                      </a:cxn>
                      <a:cxn ang="0">
                        <a:pos x="402" y="0"/>
                      </a:cxn>
                    </a:cxnLst>
                    <a:rect l="0" t="0" r="r" b="b"/>
                    <a:pathLst>
                      <a:path w="402" h="14">
                        <a:moveTo>
                          <a:pt x="402" y="0"/>
                        </a:moveTo>
                        <a:lnTo>
                          <a:pt x="402" y="14"/>
                        </a:lnTo>
                        <a:lnTo>
                          <a:pt x="0" y="13"/>
                        </a:lnTo>
                        <a:lnTo>
                          <a:pt x="0" y="0"/>
                        </a:lnTo>
                        <a:lnTo>
                          <a:pt x="402" y="0"/>
                        </a:lnTo>
                        <a:close/>
                      </a:path>
                    </a:pathLst>
                  </a:custGeom>
                  <a:solidFill>
                    <a:srgbClr val="B4B4B4"/>
                  </a:solidFill>
                  <a:ln w="9525">
                    <a:noFill/>
                    <a:round/>
                    <a:headEnd/>
                    <a:tailEnd/>
                  </a:ln>
                </p:spPr>
                <p:txBody>
                  <a:bodyPr/>
                  <a:lstStyle/>
                  <a:p>
                    <a:endParaRPr lang="en-US" sz="2000"/>
                  </a:p>
                </p:txBody>
              </p:sp>
              <p:sp>
                <p:nvSpPr>
                  <p:cNvPr id="582373" name="Freeform 741"/>
                  <p:cNvSpPr>
                    <a:spLocks/>
                  </p:cNvSpPr>
                  <p:nvPr/>
                </p:nvSpPr>
                <p:spPr bwMode="auto">
                  <a:xfrm>
                    <a:off x="2598" y="2976"/>
                    <a:ext cx="402" cy="14"/>
                  </a:xfrm>
                  <a:custGeom>
                    <a:avLst/>
                    <a:gdLst/>
                    <a:ahLst/>
                    <a:cxnLst>
                      <a:cxn ang="0">
                        <a:pos x="402" y="1"/>
                      </a:cxn>
                      <a:cxn ang="0">
                        <a:pos x="402" y="14"/>
                      </a:cxn>
                      <a:cxn ang="0">
                        <a:pos x="0" y="14"/>
                      </a:cxn>
                      <a:cxn ang="0">
                        <a:pos x="0" y="0"/>
                      </a:cxn>
                      <a:cxn ang="0">
                        <a:pos x="402" y="1"/>
                      </a:cxn>
                    </a:cxnLst>
                    <a:rect l="0" t="0" r="r" b="b"/>
                    <a:pathLst>
                      <a:path w="402" h="14">
                        <a:moveTo>
                          <a:pt x="402" y="1"/>
                        </a:moveTo>
                        <a:lnTo>
                          <a:pt x="402" y="14"/>
                        </a:lnTo>
                        <a:lnTo>
                          <a:pt x="0" y="14"/>
                        </a:lnTo>
                        <a:lnTo>
                          <a:pt x="0" y="0"/>
                        </a:lnTo>
                        <a:lnTo>
                          <a:pt x="402" y="1"/>
                        </a:lnTo>
                        <a:close/>
                      </a:path>
                    </a:pathLst>
                  </a:custGeom>
                  <a:solidFill>
                    <a:srgbClr val="B4B4B4"/>
                  </a:solidFill>
                  <a:ln w="9525">
                    <a:noFill/>
                    <a:round/>
                    <a:headEnd/>
                    <a:tailEnd/>
                  </a:ln>
                </p:spPr>
                <p:txBody>
                  <a:bodyPr/>
                  <a:lstStyle/>
                  <a:p>
                    <a:endParaRPr lang="en-US" sz="2000"/>
                  </a:p>
                </p:txBody>
              </p:sp>
              <p:sp>
                <p:nvSpPr>
                  <p:cNvPr id="582374" name="Freeform 742"/>
                  <p:cNvSpPr>
                    <a:spLocks/>
                  </p:cNvSpPr>
                  <p:nvPr/>
                </p:nvSpPr>
                <p:spPr bwMode="auto">
                  <a:xfrm>
                    <a:off x="2598" y="2975"/>
                    <a:ext cx="402" cy="15"/>
                  </a:xfrm>
                  <a:custGeom>
                    <a:avLst/>
                    <a:gdLst/>
                    <a:ahLst/>
                    <a:cxnLst>
                      <a:cxn ang="0">
                        <a:pos x="402" y="1"/>
                      </a:cxn>
                      <a:cxn ang="0">
                        <a:pos x="402" y="15"/>
                      </a:cxn>
                      <a:cxn ang="0">
                        <a:pos x="0" y="14"/>
                      </a:cxn>
                      <a:cxn ang="0">
                        <a:pos x="0" y="0"/>
                      </a:cxn>
                      <a:cxn ang="0">
                        <a:pos x="402" y="1"/>
                      </a:cxn>
                    </a:cxnLst>
                    <a:rect l="0" t="0" r="r" b="b"/>
                    <a:pathLst>
                      <a:path w="402" h="15">
                        <a:moveTo>
                          <a:pt x="402" y="1"/>
                        </a:moveTo>
                        <a:lnTo>
                          <a:pt x="402" y="15"/>
                        </a:lnTo>
                        <a:lnTo>
                          <a:pt x="0" y="14"/>
                        </a:lnTo>
                        <a:lnTo>
                          <a:pt x="0" y="0"/>
                        </a:lnTo>
                        <a:lnTo>
                          <a:pt x="402" y="1"/>
                        </a:lnTo>
                        <a:close/>
                      </a:path>
                    </a:pathLst>
                  </a:custGeom>
                  <a:solidFill>
                    <a:srgbClr val="B4B4B4"/>
                  </a:solidFill>
                  <a:ln w="9525">
                    <a:noFill/>
                    <a:round/>
                    <a:headEnd/>
                    <a:tailEnd/>
                  </a:ln>
                </p:spPr>
                <p:txBody>
                  <a:bodyPr/>
                  <a:lstStyle/>
                  <a:p>
                    <a:endParaRPr lang="en-US" sz="2000"/>
                  </a:p>
                </p:txBody>
              </p:sp>
              <p:sp>
                <p:nvSpPr>
                  <p:cNvPr id="582375" name="Freeform 743"/>
                  <p:cNvSpPr>
                    <a:spLocks/>
                  </p:cNvSpPr>
                  <p:nvPr/>
                </p:nvSpPr>
                <p:spPr bwMode="auto">
                  <a:xfrm>
                    <a:off x="2598" y="2975"/>
                    <a:ext cx="402" cy="14"/>
                  </a:xfrm>
                  <a:custGeom>
                    <a:avLst/>
                    <a:gdLst/>
                    <a:ahLst/>
                    <a:cxnLst>
                      <a:cxn ang="0">
                        <a:pos x="402" y="0"/>
                      </a:cxn>
                      <a:cxn ang="0">
                        <a:pos x="402" y="14"/>
                      </a:cxn>
                      <a:cxn ang="0">
                        <a:pos x="0" y="13"/>
                      </a:cxn>
                      <a:cxn ang="0">
                        <a:pos x="0" y="0"/>
                      </a:cxn>
                      <a:cxn ang="0">
                        <a:pos x="402" y="0"/>
                      </a:cxn>
                    </a:cxnLst>
                    <a:rect l="0" t="0" r="r" b="b"/>
                    <a:pathLst>
                      <a:path w="402" h="14">
                        <a:moveTo>
                          <a:pt x="402" y="0"/>
                        </a:moveTo>
                        <a:lnTo>
                          <a:pt x="402" y="14"/>
                        </a:lnTo>
                        <a:lnTo>
                          <a:pt x="0" y="13"/>
                        </a:lnTo>
                        <a:lnTo>
                          <a:pt x="0" y="0"/>
                        </a:lnTo>
                        <a:lnTo>
                          <a:pt x="402" y="0"/>
                        </a:lnTo>
                        <a:close/>
                      </a:path>
                    </a:pathLst>
                  </a:custGeom>
                  <a:solidFill>
                    <a:srgbClr val="B4B4B4"/>
                  </a:solidFill>
                  <a:ln w="9525">
                    <a:noFill/>
                    <a:round/>
                    <a:headEnd/>
                    <a:tailEnd/>
                  </a:ln>
                </p:spPr>
                <p:txBody>
                  <a:bodyPr/>
                  <a:lstStyle/>
                  <a:p>
                    <a:endParaRPr lang="en-US" sz="2000"/>
                  </a:p>
                </p:txBody>
              </p:sp>
              <p:sp>
                <p:nvSpPr>
                  <p:cNvPr id="582376" name="Freeform 744"/>
                  <p:cNvSpPr>
                    <a:spLocks/>
                  </p:cNvSpPr>
                  <p:nvPr/>
                </p:nvSpPr>
                <p:spPr bwMode="auto">
                  <a:xfrm>
                    <a:off x="2598" y="2974"/>
                    <a:ext cx="402" cy="14"/>
                  </a:xfrm>
                  <a:custGeom>
                    <a:avLst/>
                    <a:gdLst/>
                    <a:ahLst/>
                    <a:cxnLst>
                      <a:cxn ang="0">
                        <a:pos x="402" y="1"/>
                      </a:cxn>
                      <a:cxn ang="0">
                        <a:pos x="402" y="14"/>
                      </a:cxn>
                      <a:cxn ang="0">
                        <a:pos x="0" y="13"/>
                      </a:cxn>
                      <a:cxn ang="0">
                        <a:pos x="0" y="0"/>
                      </a:cxn>
                      <a:cxn ang="0">
                        <a:pos x="402" y="1"/>
                      </a:cxn>
                    </a:cxnLst>
                    <a:rect l="0" t="0" r="r" b="b"/>
                    <a:pathLst>
                      <a:path w="402" h="14">
                        <a:moveTo>
                          <a:pt x="402" y="1"/>
                        </a:moveTo>
                        <a:lnTo>
                          <a:pt x="402" y="14"/>
                        </a:lnTo>
                        <a:lnTo>
                          <a:pt x="0" y="13"/>
                        </a:lnTo>
                        <a:lnTo>
                          <a:pt x="0" y="0"/>
                        </a:lnTo>
                        <a:lnTo>
                          <a:pt x="402" y="1"/>
                        </a:lnTo>
                        <a:close/>
                      </a:path>
                    </a:pathLst>
                  </a:custGeom>
                  <a:solidFill>
                    <a:srgbClr val="B4B4B4"/>
                  </a:solidFill>
                  <a:ln w="9525">
                    <a:noFill/>
                    <a:round/>
                    <a:headEnd/>
                    <a:tailEnd/>
                  </a:ln>
                </p:spPr>
                <p:txBody>
                  <a:bodyPr/>
                  <a:lstStyle/>
                  <a:p>
                    <a:endParaRPr lang="en-US" sz="2000"/>
                  </a:p>
                </p:txBody>
              </p:sp>
              <p:sp>
                <p:nvSpPr>
                  <p:cNvPr id="582377" name="Freeform 745"/>
                  <p:cNvSpPr>
                    <a:spLocks/>
                  </p:cNvSpPr>
                  <p:nvPr/>
                </p:nvSpPr>
                <p:spPr bwMode="auto">
                  <a:xfrm>
                    <a:off x="2598" y="2973"/>
                    <a:ext cx="402" cy="14"/>
                  </a:xfrm>
                  <a:custGeom>
                    <a:avLst/>
                    <a:gdLst/>
                    <a:ahLst/>
                    <a:cxnLst>
                      <a:cxn ang="0">
                        <a:pos x="402" y="1"/>
                      </a:cxn>
                      <a:cxn ang="0">
                        <a:pos x="402" y="14"/>
                      </a:cxn>
                      <a:cxn ang="0">
                        <a:pos x="0" y="13"/>
                      </a:cxn>
                      <a:cxn ang="0">
                        <a:pos x="0" y="0"/>
                      </a:cxn>
                      <a:cxn ang="0">
                        <a:pos x="402" y="1"/>
                      </a:cxn>
                    </a:cxnLst>
                    <a:rect l="0" t="0" r="r" b="b"/>
                    <a:pathLst>
                      <a:path w="402" h="14">
                        <a:moveTo>
                          <a:pt x="402" y="1"/>
                        </a:moveTo>
                        <a:lnTo>
                          <a:pt x="402" y="14"/>
                        </a:lnTo>
                        <a:lnTo>
                          <a:pt x="0" y="13"/>
                        </a:lnTo>
                        <a:lnTo>
                          <a:pt x="0" y="0"/>
                        </a:lnTo>
                        <a:lnTo>
                          <a:pt x="402" y="1"/>
                        </a:lnTo>
                        <a:close/>
                      </a:path>
                    </a:pathLst>
                  </a:custGeom>
                  <a:solidFill>
                    <a:srgbClr val="B4B4B4"/>
                  </a:solidFill>
                  <a:ln w="9525">
                    <a:noFill/>
                    <a:round/>
                    <a:headEnd/>
                    <a:tailEnd/>
                  </a:ln>
                </p:spPr>
                <p:txBody>
                  <a:bodyPr/>
                  <a:lstStyle/>
                  <a:p>
                    <a:endParaRPr lang="en-US" sz="2000"/>
                  </a:p>
                </p:txBody>
              </p:sp>
              <p:sp>
                <p:nvSpPr>
                  <p:cNvPr id="582378" name="Freeform 746"/>
                  <p:cNvSpPr>
                    <a:spLocks/>
                  </p:cNvSpPr>
                  <p:nvPr/>
                </p:nvSpPr>
                <p:spPr bwMode="auto">
                  <a:xfrm>
                    <a:off x="2598" y="2972"/>
                    <a:ext cx="402" cy="14"/>
                  </a:xfrm>
                  <a:custGeom>
                    <a:avLst/>
                    <a:gdLst/>
                    <a:ahLst/>
                    <a:cxnLst>
                      <a:cxn ang="0">
                        <a:pos x="402" y="1"/>
                      </a:cxn>
                      <a:cxn ang="0">
                        <a:pos x="402" y="14"/>
                      </a:cxn>
                      <a:cxn ang="0">
                        <a:pos x="0" y="13"/>
                      </a:cxn>
                      <a:cxn ang="0">
                        <a:pos x="0" y="0"/>
                      </a:cxn>
                      <a:cxn ang="0">
                        <a:pos x="402" y="1"/>
                      </a:cxn>
                    </a:cxnLst>
                    <a:rect l="0" t="0" r="r" b="b"/>
                    <a:pathLst>
                      <a:path w="402" h="14">
                        <a:moveTo>
                          <a:pt x="402" y="1"/>
                        </a:moveTo>
                        <a:lnTo>
                          <a:pt x="402" y="14"/>
                        </a:lnTo>
                        <a:lnTo>
                          <a:pt x="0" y="13"/>
                        </a:lnTo>
                        <a:lnTo>
                          <a:pt x="0" y="0"/>
                        </a:lnTo>
                        <a:lnTo>
                          <a:pt x="402" y="1"/>
                        </a:lnTo>
                        <a:close/>
                      </a:path>
                    </a:pathLst>
                  </a:custGeom>
                  <a:solidFill>
                    <a:srgbClr val="B4B4B4"/>
                  </a:solidFill>
                  <a:ln w="9525">
                    <a:noFill/>
                    <a:round/>
                    <a:headEnd/>
                    <a:tailEnd/>
                  </a:ln>
                </p:spPr>
                <p:txBody>
                  <a:bodyPr/>
                  <a:lstStyle/>
                  <a:p>
                    <a:endParaRPr lang="en-US" sz="2000"/>
                  </a:p>
                </p:txBody>
              </p:sp>
              <p:sp>
                <p:nvSpPr>
                  <p:cNvPr id="582379" name="Freeform 747"/>
                  <p:cNvSpPr>
                    <a:spLocks/>
                  </p:cNvSpPr>
                  <p:nvPr/>
                </p:nvSpPr>
                <p:spPr bwMode="auto">
                  <a:xfrm>
                    <a:off x="2598" y="2971"/>
                    <a:ext cx="402" cy="15"/>
                  </a:xfrm>
                  <a:custGeom>
                    <a:avLst/>
                    <a:gdLst/>
                    <a:ahLst/>
                    <a:cxnLst>
                      <a:cxn ang="0">
                        <a:pos x="402" y="2"/>
                      </a:cxn>
                      <a:cxn ang="0">
                        <a:pos x="402" y="15"/>
                      </a:cxn>
                      <a:cxn ang="0">
                        <a:pos x="0" y="13"/>
                      </a:cxn>
                      <a:cxn ang="0">
                        <a:pos x="0" y="0"/>
                      </a:cxn>
                      <a:cxn ang="0">
                        <a:pos x="402" y="2"/>
                      </a:cxn>
                    </a:cxnLst>
                    <a:rect l="0" t="0" r="r" b="b"/>
                    <a:pathLst>
                      <a:path w="402" h="15">
                        <a:moveTo>
                          <a:pt x="402" y="2"/>
                        </a:moveTo>
                        <a:lnTo>
                          <a:pt x="402" y="15"/>
                        </a:lnTo>
                        <a:lnTo>
                          <a:pt x="0" y="13"/>
                        </a:lnTo>
                        <a:lnTo>
                          <a:pt x="0" y="0"/>
                        </a:lnTo>
                        <a:lnTo>
                          <a:pt x="402" y="2"/>
                        </a:lnTo>
                        <a:close/>
                      </a:path>
                    </a:pathLst>
                  </a:custGeom>
                  <a:solidFill>
                    <a:srgbClr val="B4B4B4"/>
                  </a:solidFill>
                  <a:ln w="9525">
                    <a:noFill/>
                    <a:round/>
                    <a:headEnd/>
                    <a:tailEnd/>
                  </a:ln>
                </p:spPr>
                <p:txBody>
                  <a:bodyPr/>
                  <a:lstStyle/>
                  <a:p>
                    <a:endParaRPr lang="en-US" sz="2000"/>
                  </a:p>
                </p:txBody>
              </p:sp>
              <p:sp>
                <p:nvSpPr>
                  <p:cNvPr id="582380" name="Freeform 748"/>
                  <p:cNvSpPr>
                    <a:spLocks/>
                  </p:cNvSpPr>
                  <p:nvPr/>
                </p:nvSpPr>
                <p:spPr bwMode="auto">
                  <a:xfrm>
                    <a:off x="2598" y="2970"/>
                    <a:ext cx="402" cy="15"/>
                  </a:xfrm>
                  <a:custGeom>
                    <a:avLst/>
                    <a:gdLst/>
                    <a:ahLst/>
                    <a:cxnLst>
                      <a:cxn ang="0">
                        <a:pos x="402" y="3"/>
                      </a:cxn>
                      <a:cxn ang="0">
                        <a:pos x="402" y="15"/>
                      </a:cxn>
                      <a:cxn ang="0">
                        <a:pos x="0" y="14"/>
                      </a:cxn>
                      <a:cxn ang="0">
                        <a:pos x="0" y="0"/>
                      </a:cxn>
                      <a:cxn ang="0">
                        <a:pos x="402" y="3"/>
                      </a:cxn>
                    </a:cxnLst>
                    <a:rect l="0" t="0" r="r" b="b"/>
                    <a:pathLst>
                      <a:path w="402" h="15">
                        <a:moveTo>
                          <a:pt x="402" y="3"/>
                        </a:moveTo>
                        <a:lnTo>
                          <a:pt x="402" y="15"/>
                        </a:lnTo>
                        <a:lnTo>
                          <a:pt x="0" y="14"/>
                        </a:lnTo>
                        <a:lnTo>
                          <a:pt x="0" y="0"/>
                        </a:lnTo>
                        <a:lnTo>
                          <a:pt x="402" y="3"/>
                        </a:lnTo>
                        <a:close/>
                      </a:path>
                    </a:pathLst>
                  </a:custGeom>
                  <a:solidFill>
                    <a:srgbClr val="B4B4B4"/>
                  </a:solidFill>
                  <a:ln w="9525">
                    <a:noFill/>
                    <a:round/>
                    <a:headEnd/>
                    <a:tailEnd/>
                  </a:ln>
                </p:spPr>
                <p:txBody>
                  <a:bodyPr/>
                  <a:lstStyle/>
                  <a:p>
                    <a:endParaRPr lang="en-US" sz="2000"/>
                  </a:p>
                </p:txBody>
              </p:sp>
              <p:sp>
                <p:nvSpPr>
                  <p:cNvPr id="582381" name="Freeform 749"/>
                  <p:cNvSpPr>
                    <a:spLocks/>
                  </p:cNvSpPr>
                  <p:nvPr/>
                </p:nvSpPr>
                <p:spPr bwMode="auto">
                  <a:xfrm>
                    <a:off x="2598" y="2970"/>
                    <a:ext cx="402" cy="15"/>
                  </a:xfrm>
                  <a:custGeom>
                    <a:avLst/>
                    <a:gdLst/>
                    <a:ahLst/>
                    <a:cxnLst>
                      <a:cxn ang="0">
                        <a:pos x="402" y="2"/>
                      </a:cxn>
                      <a:cxn ang="0">
                        <a:pos x="402" y="15"/>
                      </a:cxn>
                      <a:cxn ang="0">
                        <a:pos x="0" y="13"/>
                      </a:cxn>
                      <a:cxn ang="0">
                        <a:pos x="0" y="0"/>
                      </a:cxn>
                      <a:cxn ang="0">
                        <a:pos x="402" y="2"/>
                      </a:cxn>
                    </a:cxnLst>
                    <a:rect l="0" t="0" r="r" b="b"/>
                    <a:pathLst>
                      <a:path w="402" h="15">
                        <a:moveTo>
                          <a:pt x="402" y="2"/>
                        </a:moveTo>
                        <a:lnTo>
                          <a:pt x="402" y="15"/>
                        </a:lnTo>
                        <a:lnTo>
                          <a:pt x="0" y="13"/>
                        </a:lnTo>
                        <a:lnTo>
                          <a:pt x="0" y="0"/>
                        </a:lnTo>
                        <a:lnTo>
                          <a:pt x="402" y="2"/>
                        </a:lnTo>
                        <a:close/>
                      </a:path>
                    </a:pathLst>
                  </a:custGeom>
                  <a:solidFill>
                    <a:srgbClr val="B4B4B4"/>
                  </a:solidFill>
                  <a:ln w="9525">
                    <a:noFill/>
                    <a:round/>
                    <a:headEnd/>
                    <a:tailEnd/>
                  </a:ln>
                </p:spPr>
                <p:txBody>
                  <a:bodyPr/>
                  <a:lstStyle/>
                  <a:p>
                    <a:endParaRPr lang="en-US" sz="2000"/>
                  </a:p>
                </p:txBody>
              </p:sp>
              <p:sp>
                <p:nvSpPr>
                  <p:cNvPr id="582382" name="Freeform 750"/>
                  <p:cNvSpPr>
                    <a:spLocks/>
                  </p:cNvSpPr>
                  <p:nvPr/>
                </p:nvSpPr>
                <p:spPr bwMode="auto">
                  <a:xfrm>
                    <a:off x="2598" y="2969"/>
                    <a:ext cx="402" cy="15"/>
                  </a:xfrm>
                  <a:custGeom>
                    <a:avLst/>
                    <a:gdLst/>
                    <a:ahLst/>
                    <a:cxnLst>
                      <a:cxn ang="0">
                        <a:pos x="402" y="2"/>
                      </a:cxn>
                      <a:cxn ang="0">
                        <a:pos x="402" y="15"/>
                      </a:cxn>
                      <a:cxn ang="0">
                        <a:pos x="0" y="12"/>
                      </a:cxn>
                      <a:cxn ang="0">
                        <a:pos x="0" y="0"/>
                      </a:cxn>
                      <a:cxn ang="0">
                        <a:pos x="402" y="2"/>
                      </a:cxn>
                    </a:cxnLst>
                    <a:rect l="0" t="0" r="r" b="b"/>
                    <a:pathLst>
                      <a:path w="402" h="15">
                        <a:moveTo>
                          <a:pt x="402" y="2"/>
                        </a:moveTo>
                        <a:lnTo>
                          <a:pt x="402" y="15"/>
                        </a:lnTo>
                        <a:lnTo>
                          <a:pt x="0" y="12"/>
                        </a:lnTo>
                        <a:lnTo>
                          <a:pt x="0" y="0"/>
                        </a:lnTo>
                        <a:lnTo>
                          <a:pt x="402" y="2"/>
                        </a:lnTo>
                        <a:close/>
                      </a:path>
                    </a:pathLst>
                  </a:custGeom>
                  <a:solidFill>
                    <a:srgbClr val="B4B4B4"/>
                  </a:solidFill>
                  <a:ln w="9525">
                    <a:noFill/>
                    <a:round/>
                    <a:headEnd/>
                    <a:tailEnd/>
                  </a:ln>
                </p:spPr>
                <p:txBody>
                  <a:bodyPr/>
                  <a:lstStyle/>
                  <a:p>
                    <a:endParaRPr lang="en-US" sz="2000"/>
                  </a:p>
                </p:txBody>
              </p:sp>
              <p:sp>
                <p:nvSpPr>
                  <p:cNvPr id="582383" name="Freeform 751"/>
                  <p:cNvSpPr>
                    <a:spLocks/>
                  </p:cNvSpPr>
                  <p:nvPr/>
                </p:nvSpPr>
                <p:spPr bwMode="auto">
                  <a:xfrm>
                    <a:off x="2598" y="2969"/>
                    <a:ext cx="402" cy="15"/>
                  </a:xfrm>
                  <a:custGeom>
                    <a:avLst/>
                    <a:gdLst/>
                    <a:ahLst/>
                    <a:cxnLst>
                      <a:cxn ang="0">
                        <a:pos x="402" y="1"/>
                      </a:cxn>
                      <a:cxn ang="0">
                        <a:pos x="402" y="15"/>
                      </a:cxn>
                      <a:cxn ang="0">
                        <a:pos x="0" y="11"/>
                      </a:cxn>
                      <a:cxn ang="0">
                        <a:pos x="0" y="0"/>
                      </a:cxn>
                      <a:cxn ang="0">
                        <a:pos x="402" y="1"/>
                      </a:cxn>
                    </a:cxnLst>
                    <a:rect l="0" t="0" r="r" b="b"/>
                    <a:pathLst>
                      <a:path w="402" h="15">
                        <a:moveTo>
                          <a:pt x="402" y="1"/>
                        </a:moveTo>
                        <a:lnTo>
                          <a:pt x="402" y="15"/>
                        </a:lnTo>
                        <a:lnTo>
                          <a:pt x="0" y="11"/>
                        </a:lnTo>
                        <a:lnTo>
                          <a:pt x="0" y="0"/>
                        </a:lnTo>
                        <a:lnTo>
                          <a:pt x="402" y="1"/>
                        </a:lnTo>
                        <a:close/>
                      </a:path>
                    </a:pathLst>
                  </a:custGeom>
                  <a:solidFill>
                    <a:srgbClr val="B4B4B4"/>
                  </a:solidFill>
                  <a:ln w="9525">
                    <a:noFill/>
                    <a:round/>
                    <a:headEnd/>
                    <a:tailEnd/>
                  </a:ln>
                </p:spPr>
                <p:txBody>
                  <a:bodyPr/>
                  <a:lstStyle/>
                  <a:p>
                    <a:endParaRPr lang="en-US" sz="2000"/>
                  </a:p>
                </p:txBody>
              </p:sp>
              <p:sp>
                <p:nvSpPr>
                  <p:cNvPr id="582384" name="Freeform 752"/>
                  <p:cNvSpPr>
                    <a:spLocks/>
                  </p:cNvSpPr>
                  <p:nvPr/>
                </p:nvSpPr>
                <p:spPr bwMode="auto">
                  <a:xfrm>
                    <a:off x="2598" y="2967"/>
                    <a:ext cx="402" cy="16"/>
                  </a:xfrm>
                  <a:custGeom>
                    <a:avLst/>
                    <a:gdLst/>
                    <a:ahLst/>
                    <a:cxnLst>
                      <a:cxn ang="0">
                        <a:pos x="402" y="3"/>
                      </a:cxn>
                      <a:cxn ang="0">
                        <a:pos x="402" y="16"/>
                      </a:cxn>
                      <a:cxn ang="0">
                        <a:pos x="0" y="13"/>
                      </a:cxn>
                      <a:cxn ang="0">
                        <a:pos x="0" y="0"/>
                      </a:cxn>
                      <a:cxn ang="0">
                        <a:pos x="402" y="3"/>
                      </a:cxn>
                    </a:cxnLst>
                    <a:rect l="0" t="0" r="r" b="b"/>
                    <a:pathLst>
                      <a:path w="402" h="16">
                        <a:moveTo>
                          <a:pt x="402" y="3"/>
                        </a:moveTo>
                        <a:lnTo>
                          <a:pt x="402" y="16"/>
                        </a:lnTo>
                        <a:lnTo>
                          <a:pt x="0" y="13"/>
                        </a:lnTo>
                        <a:lnTo>
                          <a:pt x="0" y="0"/>
                        </a:lnTo>
                        <a:lnTo>
                          <a:pt x="402" y="3"/>
                        </a:lnTo>
                        <a:close/>
                      </a:path>
                    </a:pathLst>
                  </a:custGeom>
                  <a:solidFill>
                    <a:srgbClr val="B4B4B4"/>
                  </a:solidFill>
                  <a:ln w="9525">
                    <a:noFill/>
                    <a:round/>
                    <a:headEnd/>
                    <a:tailEnd/>
                  </a:ln>
                </p:spPr>
                <p:txBody>
                  <a:bodyPr/>
                  <a:lstStyle/>
                  <a:p>
                    <a:endParaRPr lang="en-US" sz="2000"/>
                  </a:p>
                </p:txBody>
              </p:sp>
              <p:sp>
                <p:nvSpPr>
                  <p:cNvPr id="582385" name="Freeform 753"/>
                  <p:cNvSpPr>
                    <a:spLocks/>
                  </p:cNvSpPr>
                  <p:nvPr/>
                </p:nvSpPr>
                <p:spPr bwMode="auto">
                  <a:xfrm>
                    <a:off x="2598" y="2966"/>
                    <a:ext cx="402" cy="16"/>
                  </a:xfrm>
                  <a:custGeom>
                    <a:avLst/>
                    <a:gdLst/>
                    <a:ahLst/>
                    <a:cxnLst>
                      <a:cxn ang="0">
                        <a:pos x="402" y="4"/>
                      </a:cxn>
                      <a:cxn ang="0">
                        <a:pos x="402" y="16"/>
                      </a:cxn>
                      <a:cxn ang="0">
                        <a:pos x="0" y="13"/>
                      </a:cxn>
                      <a:cxn ang="0">
                        <a:pos x="0" y="0"/>
                      </a:cxn>
                      <a:cxn ang="0">
                        <a:pos x="402" y="4"/>
                      </a:cxn>
                    </a:cxnLst>
                    <a:rect l="0" t="0" r="r" b="b"/>
                    <a:pathLst>
                      <a:path w="402" h="16">
                        <a:moveTo>
                          <a:pt x="402" y="4"/>
                        </a:moveTo>
                        <a:lnTo>
                          <a:pt x="402" y="16"/>
                        </a:lnTo>
                        <a:lnTo>
                          <a:pt x="0" y="13"/>
                        </a:lnTo>
                        <a:lnTo>
                          <a:pt x="0" y="0"/>
                        </a:lnTo>
                        <a:lnTo>
                          <a:pt x="402" y="4"/>
                        </a:lnTo>
                        <a:close/>
                      </a:path>
                    </a:pathLst>
                  </a:custGeom>
                  <a:solidFill>
                    <a:srgbClr val="B4B4B4"/>
                  </a:solidFill>
                  <a:ln w="9525">
                    <a:noFill/>
                    <a:round/>
                    <a:headEnd/>
                    <a:tailEnd/>
                  </a:ln>
                </p:spPr>
                <p:txBody>
                  <a:bodyPr/>
                  <a:lstStyle/>
                  <a:p>
                    <a:endParaRPr lang="en-US" sz="2000"/>
                  </a:p>
                </p:txBody>
              </p:sp>
              <p:sp>
                <p:nvSpPr>
                  <p:cNvPr id="582386" name="Freeform 754"/>
                  <p:cNvSpPr>
                    <a:spLocks/>
                  </p:cNvSpPr>
                  <p:nvPr/>
                </p:nvSpPr>
                <p:spPr bwMode="auto">
                  <a:xfrm>
                    <a:off x="2598" y="2966"/>
                    <a:ext cx="402" cy="15"/>
                  </a:xfrm>
                  <a:custGeom>
                    <a:avLst/>
                    <a:gdLst/>
                    <a:ahLst/>
                    <a:cxnLst>
                      <a:cxn ang="0">
                        <a:pos x="402" y="3"/>
                      </a:cxn>
                      <a:cxn ang="0">
                        <a:pos x="402" y="15"/>
                      </a:cxn>
                      <a:cxn ang="0">
                        <a:pos x="0" y="12"/>
                      </a:cxn>
                      <a:cxn ang="0">
                        <a:pos x="0" y="0"/>
                      </a:cxn>
                      <a:cxn ang="0">
                        <a:pos x="402" y="3"/>
                      </a:cxn>
                    </a:cxnLst>
                    <a:rect l="0" t="0" r="r" b="b"/>
                    <a:pathLst>
                      <a:path w="402" h="15">
                        <a:moveTo>
                          <a:pt x="402" y="3"/>
                        </a:moveTo>
                        <a:lnTo>
                          <a:pt x="402" y="15"/>
                        </a:lnTo>
                        <a:lnTo>
                          <a:pt x="0" y="12"/>
                        </a:lnTo>
                        <a:lnTo>
                          <a:pt x="0" y="0"/>
                        </a:lnTo>
                        <a:lnTo>
                          <a:pt x="402" y="3"/>
                        </a:lnTo>
                        <a:close/>
                      </a:path>
                    </a:pathLst>
                  </a:custGeom>
                  <a:solidFill>
                    <a:srgbClr val="B4B4B4"/>
                  </a:solidFill>
                  <a:ln w="9525">
                    <a:noFill/>
                    <a:round/>
                    <a:headEnd/>
                    <a:tailEnd/>
                  </a:ln>
                </p:spPr>
                <p:txBody>
                  <a:bodyPr/>
                  <a:lstStyle/>
                  <a:p>
                    <a:endParaRPr lang="en-US" sz="2000"/>
                  </a:p>
                </p:txBody>
              </p:sp>
              <p:sp>
                <p:nvSpPr>
                  <p:cNvPr id="582387" name="Freeform 755"/>
                  <p:cNvSpPr>
                    <a:spLocks/>
                  </p:cNvSpPr>
                  <p:nvPr/>
                </p:nvSpPr>
                <p:spPr bwMode="auto">
                  <a:xfrm>
                    <a:off x="2598" y="2965"/>
                    <a:ext cx="402" cy="15"/>
                  </a:xfrm>
                  <a:custGeom>
                    <a:avLst/>
                    <a:gdLst/>
                    <a:ahLst/>
                    <a:cxnLst>
                      <a:cxn ang="0">
                        <a:pos x="402" y="4"/>
                      </a:cxn>
                      <a:cxn ang="0">
                        <a:pos x="402" y="15"/>
                      </a:cxn>
                      <a:cxn ang="0">
                        <a:pos x="0" y="12"/>
                      </a:cxn>
                      <a:cxn ang="0">
                        <a:pos x="0" y="0"/>
                      </a:cxn>
                      <a:cxn ang="0">
                        <a:pos x="402" y="4"/>
                      </a:cxn>
                    </a:cxnLst>
                    <a:rect l="0" t="0" r="r" b="b"/>
                    <a:pathLst>
                      <a:path w="402" h="15">
                        <a:moveTo>
                          <a:pt x="402" y="4"/>
                        </a:moveTo>
                        <a:lnTo>
                          <a:pt x="402" y="15"/>
                        </a:lnTo>
                        <a:lnTo>
                          <a:pt x="0" y="12"/>
                        </a:lnTo>
                        <a:lnTo>
                          <a:pt x="0" y="0"/>
                        </a:lnTo>
                        <a:lnTo>
                          <a:pt x="402" y="4"/>
                        </a:lnTo>
                        <a:close/>
                      </a:path>
                    </a:pathLst>
                  </a:custGeom>
                  <a:solidFill>
                    <a:srgbClr val="B4B4B4"/>
                  </a:solidFill>
                  <a:ln w="9525">
                    <a:noFill/>
                    <a:round/>
                    <a:headEnd/>
                    <a:tailEnd/>
                  </a:ln>
                </p:spPr>
                <p:txBody>
                  <a:bodyPr/>
                  <a:lstStyle/>
                  <a:p>
                    <a:endParaRPr lang="en-US" sz="2000"/>
                  </a:p>
                </p:txBody>
              </p:sp>
              <p:sp>
                <p:nvSpPr>
                  <p:cNvPr id="582388" name="Freeform 756"/>
                  <p:cNvSpPr>
                    <a:spLocks/>
                  </p:cNvSpPr>
                  <p:nvPr/>
                </p:nvSpPr>
                <p:spPr bwMode="auto">
                  <a:xfrm>
                    <a:off x="2598" y="2964"/>
                    <a:ext cx="402" cy="16"/>
                  </a:xfrm>
                  <a:custGeom>
                    <a:avLst/>
                    <a:gdLst/>
                    <a:ahLst/>
                    <a:cxnLst>
                      <a:cxn ang="0">
                        <a:pos x="402" y="3"/>
                      </a:cxn>
                      <a:cxn ang="0">
                        <a:pos x="402" y="16"/>
                      </a:cxn>
                      <a:cxn ang="0">
                        <a:pos x="0" y="13"/>
                      </a:cxn>
                      <a:cxn ang="0">
                        <a:pos x="0" y="0"/>
                      </a:cxn>
                      <a:cxn ang="0">
                        <a:pos x="402" y="3"/>
                      </a:cxn>
                    </a:cxnLst>
                    <a:rect l="0" t="0" r="r" b="b"/>
                    <a:pathLst>
                      <a:path w="402" h="16">
                        <a:moveTo>
                          <a:pt x="402" y="3"/>
                        </a:moveTo>
                        <a:lnTo>
                          <a:pt x="402" y="16"/>
                        </a:lnTo>
                        <a:lnTo>
                          <a:pt x="0" y="13"/>
                        </a:lnTo>
                        <a:lnTo>
                          <a:pt x="0" y="0"/>
                        </a:lnTo>
                        <a:lnTo>
                          <a:pt x="402" y="3"/>
                        </a:lnTo>
                        <a:close/>
                      </a:path>
                    </a:pathLst>
                  </a:custGeom>
                  <a:solidFill>
                    <a:srgbClr val="B4B4B4"/>
                  </a:solidFill>
                  <a:ln w="9525">
                    <a:noFill/>
                    <a:round/>
                    <a:headEnd/>
                    <a:tailEnd/>
                  </a:ln>
                </p:spPr>
                <p:txBody>
                  <a:bodyPr/>
                  <a:lstStyle/>
                  <a:p>
                    <a:endParaRPr lang="en-US" sz="2000"/>
                  </a:p>
                </p:txBody>
              </p:sp>
              <p:sp>
                <p:nvSpPr>
                  <p:cNvPr id="582389" name="Freeform 757"/>
                  <p:cNvSpPr>
                    <a:spLocks/>
                  </p:cNvSpPr>
                  <p:nvPr/>
                </p:nvSpPr>
                <p:spPr bwMode="auto">
                  <a:xfrm>
                    <a:off x="2598" y="2964"/>
                    <a:ext cx="402" cy="16"/>
                  </a:xfrm>
                  <a:custGeom>
                    <a:avLst/>
                    <a:gdLst/>
                    <a:ahLst/>
                    <a:cxnLst>
                      <a:cxn ang="0">
                        <a:pos x="402" y="3"/>
                      </a:cxn>
                      <a:cxn ang="0">
                        <a:pos x="402" y="16"/>
                      </a:cxn>
                      <a:cxn ang="0">
                        <a:pos x="0" y="12"/>
                      </a:cxn>
                      <a:cxn ang="0">
                        <a:pos x="0" y="0"/>
                      </a:cxn>
                      <a:cxn ang="0">
                        <a:pos x="402" y="3"/>
                      </a:cxn>
                    </a:cxnLst>
                    <a:rect l="0" t="0" r="r" b="b"/>
                    <a:pathLst>
                      <a:path w="402" h="16">
                        <a:moveTo>
                          <a:pt x="402" y="3"/>
                        </a:moveTo>
                        <a:lnTo>
                          <a:pt x="402" y="16"/>
                        </a:lnTo>
                        <a:lnTo>
                          <a:pt x="0" y="12"/>
                        </a:lnTo>
                        <a:lnTo>
                          <a:pt x="0" y="0"/>
                        </a:lnTo>
                        <a:lnTo>
                          <a:pt x="402" y="3"/>
                        </a:lnTo>
                        <a:close/>
                      </a:path>
                    </a:pathLst>
                  </a:custGeom>
                  <a:solidFill>
                    <a:srgbClr val="C3C3C3"/>
                  </a:solidFill>
                  <a:ln w="9525">
                    <a:noFill/>
                    <a:round/>
                    <a:headEnd/>
                    <a:tailEnd/>
                  </a:ln>
                </p:spPr>
                <p:txBody>
                  <a:bodyPr/>
                  <a:lstStyle/>
                  <a:p>
                    <a:endParaRPr lang="en-US" sz="2000"/>
                  </a:p>
                </p:txBody>
              </p:sp>
              <p:sp>
                <p:nvSpPr>
                  <p:cNvPr id="582390" name="Freeform 758"/>
                  <p:cNvSpPr>
                    <a:spLocks/>
                  </p:cNvSpPr>
                  <p:nvPr/>
                </p:nvSpPr>
                <p:spPr bwMode="auto">
                  <a:xfrm>
                    <a:off x="2598" y="2963"/>
                    <a:ext cx="402" cy="16"/>
                  </a:xfrm>
                  <a:custGeom>
                    <a:avLst/>
                    <a:gdLst/>
                    <a:ahLst/>
                    <a:cxnLst>
                      <a:cxn ang="0">
                        <a:pos x="402" y="4"/>
                      </a:cxn>
                      <a:cxn ang="0">
                        <a:pos x="402" y="16"/>
                      </a:cxn>
                      <a:cxn ang="0">
                        <a:pos x="0" y="12"/>
                      </a:cxn>
                      <a:cxn ang="0">
                        <a:pos x="0" y="0"/>
                      </a:cxn>
                      <a:cxn ang="0">
                        <a:pos x="402" y="4"/>
                      </a:cxn>
                    </a:cxnLst>
                    <a:rect l="0" t="0" r="r" b="b"/>
                    <a:pathLst>
                      <a:path w="402" h="16">
                        <a:moveTo>
                          <a:pt x="402" y="4"/>
                        </a:moveTo>
                        <a:lnTo>
                          <a:pt x="402" y="16"/>
                        </a:lnTo>
                        <a:lnTo>
                          <a:pt x="0" y="12"/>
                        </a:lnTo>
                        <a:lnTo>
                          <a:pt x="0" y="0"/>
                        </a:lnTo>
                        <a:lnTo>
                          <a:pt x="402" y="4"/>
                        </a:lnTo>
                        <a:close/>
                      </a:path>
                    </a:pathLst>
                  </a:custGeom>
                  <a:solidFill>
                    <a:srgbClr val="C3C3C3"/>
                  </a:solidFill>
                  <a:ln w="9525">
                    <a:noFill/>
                    <a:round/>
                    <a:headEnd/>
                    <a:tailEnd/>
                  </a:ln>
                </p:spPr>
                <p:txBody>
                  <a:bodyPr/>
                  <a:lstStyle/>
                  <a:p>
                    <a:endParaRPr lang="en-US" sz="2000"/>
                  </a:p>
                </p:txBody>
              </p:sp>
              <p:sp>
                <p:nvSpPr>
                  <p:cNvPr id="582391" name="Freeform 759"/>
                  <p:cNvSpPr>
                    <a:spLocks/>
                  </p:cNvSpPr>
                  <p:nvPr/>
                </p:nvSpPr>
                <p:spPr bwMode="auto">
                  <a:xfrm>
                    <a:off x="2598" y="2963"/>
                    <a:ext cx="402" cy="15"/>
                  </a:xfrm>
                  <a:custGeom>
                    <a:avLst/>
                    <a:gdLst/>
                    <a:ahLst/>
                    <a:cxnLst>
                      <a:cxn ang="0">
                        <a:pos x="402" y="3"/>
                      </a:cxn>
                      <a:cxn ang="0">
                        <a:pos x="402" y="15"/>
                      </a:cxn>
                      <a:cxn ang="0">
                        <a:pos x="0" y="11"/>
                      </a:cxn>
                      <a:cxn ang="0">
                        <a:pos x="0" y="0"/>
                      </a:cxn>
                      <a:cxn ang="0">
                        <a:pos x="402" y="3"/>
                      </a:cxn>
                    </a:cxnLst>
                    <a:rect l="0" t="0" r="r" b="b"/>
                    <a:pathLst>
                      <a:path w="402" h="15">
                        <a:moveTo>
                          <a:pt x="402" y="3"/>
                        </a:moveTo>
                        <a:lnTo>
                          <a:pt x="402" y="15"/>
                        </a:lnTo>
                        <a:lnTo>
                          <a:pt x="0" y="11"/>
                        </a:lnTo>
                        <a:lnTo>
                          <a:pt x="0" y="0"/>
                        </a:lnTo>
                        <a:lnTo>
                          <a:pt x="402" y="3"/>
                        </a:lnTo>
                        <a:close/>
                      </a:path>
                    </a:pathLst>
                  </a:custGeom>
                  <a:solidFill>
                    <a:srgbClr val="C3C3C3"/>
                  </a:solidFill>
                  <a:ln w="9525">
                    <a:noFill/>
                    <a:round/>
                    <a:headEnd/>
                    <a:tailEnd/>
                  </a:ln>
                </p:spPr>
                <p:txBody>
                  <a:bodyPr/>
                  <a:lstStyle/>
                  <a:p>
                    <a:endParaRPr lang="en-US" sz="2000"/>
                  </a:p>
                </p:txBody>
              </p:sp>
              <p:sp>
                <p:nvSpPr>
                  <p:cNvPr id="582392" name="Freeform 760"/>
                  <p:cNvSpPr>
                    <a:spLocks/>
                  </p:cNvSpPr>
                  <p:nvPr/>
                </p:nvSpPr>
                <p:spPr bwMode="auto">
                  <a:xfrm>
                    <a:off x="2598" y="2961"/>
                    <a:ext cx="402" cy="17"/>
                  </a:xfrm>
                  <a:custGeom>
                    <a:avLst/>
                    <a:gdLst/>
                    <a:ahLst/>
                    <a:cxnLst>
                      <a:cxn ang="0">
                        <a:pos x="402" y="5"/>
                      </a:cxn>
                      <a:cxn ang="0">
                        <a:pos x="402" y="17"/>
                      </a:cxn>
                      <a:cxn ang="0">
                        <a:pos x="0" y="12"/>
                      </a:cxn>
                      <a:cxn ang="0">
                        <a:pos x="0" y="0"/>
                      </a:cxn>
                      <a:cxn ang="0">
                        <a:pos x="402" y="5"/>
                      </a:cxn>
                    </a:cxnLst>
                    <a:rect l="0" t="0" r="r" b="b"/>
                    <a:pathLst>
                      <a:path w="402" h="17">
                        <a:moveTo>
                          <a:pt x="402" y="5"/>
                        </a:moveTo>
                        <a:lnTo>
                          <a:pt x="402" y="17"/>
                        </a:lnTo>
                        <a:lnTo>
                          <a:pt x="0" y="12"/>
                        </a:lnTo>
                        <a:lnTo>
                          <a:pt x="0" y="0"/>
                        </a:lnTo>
                        <a:lnTo>
                          <a:pt x="402" y="5"/>
                        </a:lnTo>
                        <a:close/>
                      </a:path>
                    </a:pathLst>
                  </a:custGeom>
                  <a:solidFill>
                    <a:srgbClr val="C3C3C3"/>
                  </a:solidFill>
                  <a:ln w="9525">
                    <a:noFill/>
                    <a:round/>
                    <a:headEnd/>
                    <a:tailEnd/>
                  </a:ln>
                </p:spPr>
                <p:txBody>
                  <a:bodyPr/>
                  <a:lstStyle/>
                  <a:p>
                    <a:endParaRPr lang="en-US" sz="2000"/>
                  </a:p>
                </p:txBody>
              </p:sp>
              <p:sp>
                <p:nvSpPr>
                  <p:cNvPr id="582393" name="Freeform 761"/>
                  <p:cNvSpPr>
                    <a:spLocks/>
                  </p:cNvSpPr>
                  <p:nvPr/>
                </p:nvSpPr>
                <p:spPr bwMode="auto">
                  <a:xfrm>
                    <a:off x="2598" y="2960"/>
                    <a:ext cx="402" cy="17"/>
                  </a:xfrm>
                  <a:custGeom>
                    <a:avLst/>
                    <a:gdLst/>
                    <a:ahLst/>
                    <a:cxnLst>
                      <a:cxn ang="0">
                        <a:pos x="402" y="5"/>
                      </a:cxn>
                      <a:cxn ang="0">
                        <a:pos x="402" y="17"/>
                      </a:cxn>
                      <a:cxn ang="0">
                        <a:pos x="0" y="13"/>
                      </a:cxn>
                      <a:cxn ang="0">
                        <a:pos x="0" y="0"/>
                      </a:cxn>
                      <a:cxn ang="0">
                        <a:pos x="402" y="5"/>
                      </a:cxn>
                    </a:cxnLst>
                    <a:rect l="0" t="0" r="r" b="b"/>
                    <a:pathLst>
                      <a:path w="402" h="17">
                        <a:moveTo>
                          <a:pt x="402" y="5"/>
                        </a:moveTo>
                        <a:lnTo>
                          <a:pt x="402" y="17"/>
                        </a:lnTo>
                        <a:lnTo>
                          <a:pt x="0" y="13"/>
                        </a:lnTo>
                        <a:lnTo>
                          <a:pt x="0" y="0"/>
                        </a:lnTo>
                        <a:lnTo>
                          <a:pt x="402" y="5"/>
                        </a:lnTo>
                        <a:close/>
                      </a:path>
                    </a:pathLst>
                  </a:custGeom>
                  <a:solidFill>
                    <a:srgbClr val="C3C3C3"/>
                  </a:solidFill>
                  <a:ln w="9525">
                    <a:noFill/>
                    <a:round/>
                    <a:headEnd/>
                    <a:tailEnd/>
                  </a:ln>
                </p:spPr>
                <p:txBody>
                  <a:bodyPr/>
                  <a:lstStyle/>
                  <a:p>
                    <a:endParaRPr lang="en-US" sz="2000"/>
                  </a:p>
                </p:txBody>
              </p:sp>
              <p:sp>
                <p:nvSpPr>
                  <p:cNvPr id="582394" name="Freeform 762"/>
                  <p:cNvSpPr>
                    <a:spLocks/>
                  </p:cNvSpPr>
                  <p:nvPr/>
                </p:nvSpPr>
                <p:spPr bwMode="auto">
                  <a:xfrm>
                    <a:off x="2598" y="2959"/>
                    <a:ext cx="402" cy="18"/>
                  </a:xfrm>
                  <a:custGeom>
                    <a:avLst/>
                    <a:gdLst/>
                    <a:ahLst/>
                    <a:cxnLst>
                      <a:cxn ang="0">
                        <a:pos x="402" y="5"/>
                      </a:cxn>
                      <a:cxn ang="0">
                        <a:pos x="402" y="18"/>
                      </a:cxn>
                      <a:cxn ang="0">
                        <a:pos x="0" y="13"/>
                      </a:cxn>
                      <a:cxn ang="0">
                        <a:pos x="0" y="0"/>
                      </a:cxn>
                      <a:cxn ang="0">
                        <a:pos x="402" y="5"/>
                      </a:cxn>
                    </a:cxnLst>
                    <a:rect l="0" t="0" r="r" b="b"/>
                    <a:pathLst>
                      <a:path w="402" h="18">
                        <a:moveTo>
                          <a:pt x="402" y="5"/>
                        </a:moveTo>
                        <a:lnTo>
                          <a:pt x="402" y="18"/>
                        </a:lnTo>
                        <a:lnTo>
                          <a:pt x="0" y="13"/>
                        </a:lnTo>
                        <a:lnTo>
                          <a:pt x="0" y="0"/>
                        </a:lnTo>
                        <a:lnTo>
                          <a:pt x="402" y="5"/>
                        </a:lnTo>
                        <a:close/>
                      </a:path>
                    </a:pathLst>
                  </a:custGeom>
                  <a:solidFill>
                    <a:srgbClr val="C3C3C3"/>
                  </a:solidFill>
                  <a:ln w="9525">
                    <a:noFill/>
                    <a:round/>
                    <a:headEnd/>
                    <a:tailEnd/>
                  </a:ln>
                </p:spPr>
                <p:txBody>
                  <a:bodyPr/>
                  <a:lstStyle/>
                  <a:p>
                    <a:endParaRPr lang="en-US" sz="2000"/>
                  </a:p>
                </p:txBody>
              </p:sp>
              <p:sp>
                <p:nvSpPr>
                  <p:cNvPr id="582395" name="Freeform 763"/>
                  <p:cNvSpPr>
                    <a:spLocks/>
                  </p:cNvSpPr>
                  <p:nvPr/>
                </p:nvSpPr>
                <p:spPr bwMode="auto">
                  <a:xfrm>
                    <a:off x="2598" y="2958"/>
                    <a:ext cx="402" cy="18"/>
                  </a:xfrm>
                  <a:custGeom>
                    <a:avLst/>
                    <a:gdLst/>
                    <a:ahLst/>
                    <a:cxnLst>
                      <a:cxn ang="0">
                        <a:pos x="402" y="6"/>
                      </a:cxn>
                      <a:cxn ang="0">
                        <a:pos x="402" y="18"/>
                      </a:cxn>
                      <a:cxn ang="0">
                        <a:pos x="0" y="13"/>
                      </a:cxn>
                      <a:cxn ang="0">
                        <a:pos x="0" y="0"/>
                      </a:cxn>
                      <a:cxn ang="0">
                        <a:pos x="402" y="6"/>
                      </a:cxn>
                    </a:cxnLst>
                    <a:rect l="0" t="0" r="r" b="b"/>
                    <a:pathLst>
                      <a:path w="402" h="18">
                        <a:moveTo>
                          <a:pt x="402" y="6"/>
                        </a:moveTo>
                        <a:lnTo>
                          <a:pt x="402" y="18"/>
                        </a:lnTo>
                        <a:lnTo>
                          <a:pt x="0" y="13"/>
                        </a:lnTo>
                        <a:lnTo>
                          <a:pt x="0" y="0"/>
                        </a:lnTo>
                        <a:lnTo>
                          <a:pt x="402" y="6"/>
                        </a:lnTo>
                        <a:close/>
                      </a:path>
                    </a:pathLst>
                  </a:custGeom>
                  <a:solidFill>
                    <a:srgbClr val="C3C3C3"/>
                  </a:solidFill>
                  <a:ln w="9525">
                    <a:noFill/>
                    <a:round/>
                    <a:headEnd/>
                    <a:tailEnd/>
                  </a:ln>
                </p:spPr>
                <p:txBody>
                  <a:bodyPr/>
                  <a:lstStyle/>
                  <a:p>
                    <a:endParaRPr lang="en-US" sz="2000"/>
                  </a:p>
                </p:txBody>
              </p:sp>
              <p:sp>
                <p:nvSpPr>
                  <p:cNvPr id="582396" name="Freeform 764"/>
                  <p:cNvSpPr>
                    <a:spLocks/>
                  </p:cNvSpPr>
                  <p:nvPr/>
                </p:nvSpPr>
                <p:spPr bwMode="auto">
                  <a:xfrm>
                    <a:off x="2598" y="2958"/>
                    <a:ext cx="402" cy="17"/>
                  </a:xfrm>
                  <a:custGeom>
                    <a:avLst/>
                    <a:gdLst/>
                    <a:ahLst/>
                    <a:cxnLst>
                      <a:cxn ang="0">
                        <a:pos x="402" y="6"/>
                      </a:cxn>
                      <a:cxn ang="0">
                        <a:pos x="402" y="17"/>
                      </a:cxn>
                      <a:cxn ang="0">
                        <a:pos x="0" y="12"/>
                      </a:cxn>
                      <a:cxn ang="0">
                        <a:pos x="0" y="0"/>
                      </a:cxn>
                      <a:cxn ang="0">
                        <a:pos x="402" y="6"/>
                      </a:cxn>
                    </a:cxnLst>
                    <a:rect l="0" t="0" r="r" b="b"/>
                    <a:pathLst>
                      <a:path w="402" h="17">
                        <a:moveTo>
                          <a:pt x="402" y="6"/>
                        </a:moveTo>
                        <a:lnTo>
                          <a:pt x="402" y="17"/>
                        </a:lnTo>
                        <a:lnTo>
                          <a:pt x="0" y="12"/>
                        </a:lnTo>
                        <a:lnTo>
                          <a:pt x="0" y="0"/>
                        </a:lnTo>
                        <a:lnTo>
                          <a:pt x="402" y="6"/>
                        </a:lnTo>
                        <a:close/>
                      </a:path>
                    </a:pathLst>
                  </a:custGeom>
                  <a:solidFill>
                    <a:srgbClr val="C3C3C3"/>
                  </a:solidFill>
                  <a:ln w="9525">
                    <a:noFill/>
                    <a:round/>
                    <a:headEnd/>
                    <a:tailEnd/>
                  </a:ln>
                </p:spPr>
                <p:txBody>
                  <a:bodyPr/>
                  <a:lstStyle/>
                  <a:p>
                    <a:endParaRPr lang="en-US" sz="2000"/>
                  </a:p>
                </p:txBody>
              </p:sp>
              <p:sp>
                <p:nvSpPr>
                  <p:cNvPr id="582397" name="Freeform 765"/>
                  <p:cNvSpPr>
                    <a:spLocks/>
                  </p:cNvSpPr>
                  <p:nvPr/>
                </p:nvSpPr>
                <p:spPr bwMode="auto">
                  <a:xfrm>
                    <a:off x="2598" y="2957"/>
                    <a:ext cx="402" cy="18"/>
                  </a:xfrm>
                  <a:custGeom>
                    <a:avLst/>
                    <a:gdLst/>
                    <a:ahLst/>
                    <a:cxnLst>
                      <a:cxn ang="0">
                        <a:pos x="402" y="6"/>
                      </a:cxn>
                      <a:cxn ang="0">
                        <a:pos x="402" y="18"/>
                      </a:cxn>
                      <a:cxn ang="0">
                        <a:pos x="0" y="12"/>
                      </a:cxn>
                      <a:cxn ang="0">
                        <a:pos x="0" y="0"/>
                      </a:cxn>
                      <a:cxn ang="0">
                        <a:pos x="402" y="6"/>
                      </a:cxn>
                    </a:cxnLst>
                    <a:rect l="0" t="0" r="r" b="b"/>
                    <a:pathLst>
                      <a:path w="402" h="18">
                        <a:moveTo>
                          <a:pt x="402" y="6"/>
                        </a:moveTo>
                        <a:lnTo>
                          <a:pt x="402" y="18"/>
                        </a:lnTo>
                        <a:lnTo>
                          <a:pt x="0" y="12"/>
                        </a:lnTo>
                        <a:lnTo>
                          <a:pt x="0" y="0"/>
                        </a:lnTo>
                        <a:lnTo>
                          <a:pt x="402" y="6"/>
                        </a:lnTo>
                        <a:close/>
                      </a:path>
                    </a:pathLst>
                  </a:custGeom>
                  <a:solidFill>
                    <a:srgbClr val="C3C3C3"/>
                  </a:solidFill>
                  <a:ln w="9525">
                    <a:noFill/>
                    <a:round/>
                    <a:headEnd/>
                    <a:tailEnd/>
                  </a:ln>
                </p:spPr>
                <p:txBody>
                  <a:bodyPr/>
                  <a:lstStyle/>
                  <a:p>
                    <a:endParaRPr lang="en-US" sz="2000"/>
                  </a:p>
                </p:txBody>
              </p:sp>
              <p:sp>
                <p:nvSpPr>
                  <p:cNvPr id="582398" name="Freeform 766"/>
                  <p:cNvSpPr>
                    <a:spLocks/>
                  </p:cNvSpPr>
                  <p:nvPr/>
                </p:nvSpPr>
                <p:spPr bwMode="auto">
                  <a:xfrm>
                    <a:off x="2598" y="2956"/>
                    <a:ext cx="402" cy="18"/>
                  </a:xfrm>
                  <a:custGeom>
                    <a:avLst/>
                    <a:gdLst/>
                    <a:ahLst/>
                    <a:cxnLst>
                      <a:cxn ang="0">
                        <a:pos x="402" y="7"/>
                      </a:cxn>
                      <a:cxn ang="0">
                        <a:pos x="402" y="18"/>
                      </a:cxn>
                      <a:cxn ang="0">
                        <a:pos x="0" y="13"/>
                      </a:cxn>
                      <a:cxn ang="0">
                        <a:pos x="0" y="0"/>
                      </a:cxn>
                      <a:cxn ang="0">
                        <a:pos x="402" y="7"/>
                      </a:cxn>
                    </a:cxnLst>
                    <a:rect l="0" t="0" r="r" b="b"/>
                    <a:pathLst>
                      <a:path w="402" h="18">
                        <a:moveTo>
                          <a:pt x="402" y="7"/>
                        </a:moveTo>
                        <a:lnTo>
                          <a:pt x="402" y="18"/>
                        </a:lnTo>
                        <a:lnTo>
                          <a:pt x="0" y="13"/>
                        </a:lnTo>
                        <a:lnTo>
                          <a:pt x="0" y="0"/>
                        </a:lnTo>
                        <a:lnTo>
                          <a:pt x="402" y="7"/>
                        </a:lnTo>
                        <a:close/>
                      </a:path>
                    </a:pathLst>
                  </a:custGeom>
                  <a:solidFill>
                    <a:srgbClr val="C3C3C3"/>
                  </a:solidFill>
                  <a:ln w="9525">
                    <a:noFill/>
                    <a:round/>
                    <a:headEnd/>
                    <a:tailEnd/>
                  </a:ln>
                </p:spPr>
                <p:txBody>
                  <a:bodyPr/>
                  <a:lstStyle/>
                  <a:p>
                    <a:endParaRPr lang="en-US" sz="2000"/>
                  </a:p>
                </p:txBody>
              </p:sp>
              <p:sp>
                <p:nvSpPr>
                  <p:cNvPr id="582399" name="Freeform 767"/>
                  <p:cNvSpPr>
                    <a:spLocks/>
                  </p:cNvSpPr>
                  <p:nvPr/>
                </p:nvSpPr>
                <p:spPr bwMode="auto">
                  <a:xfrm>
                    <a:off x="2598" y="2956"/>
                    <a:ext cx="402" cy="18"/>
                  </a:xfrm>
                  <a:custGeom>
                    <a:avLst/>
                    <a:gdLst/>
                    <a:ahLst/>
                    <a:cxnLst>
                      <a:cxn ang="0">
                        <a:pos x="402" y="6"/>
                      </a:cxn>
                      <a:cxn ang="0">
                        <a:pos x="402" y="18"/>
                      </a:cxn>
                      <a:cxn ang="0">
                        <a:pos x="0" y="11"/>
                      </a:cxn>
                      <a:cxn ang="0">
                        <a:pos x="0" y="0"/>
                      </a:cxn>
                      <a:cxn ang="0">
                        <a:pos x="402" y="6"/>
                      </a:cxn>
                    </a:cxnLst>
                    <a:rect l="0" t="0" r="r" b="b"/>
                    <a:pathLst>
                      <a:path w="402" h="18">
                        <a:moveTo>
                          <a:pt x="402" y="6"/>
                        </a:moveTo>
                        <a:lnTo>
                          <a:pt x="402" y="18"/>
                        </a:lnTo>
                        <a:lnTo>
                          <a:pt x="0" y="11"/>
                        </a:lnTo>
                        <a:lnTo>
                          <a:pt x="0" y="0"/>
                        </a:lnTo>
                        <a:lnTo>
                          <a:pt x="402" y="6"/>
                        </a:lnTo>
                        <a:close/>
                      </a:path>
                    </a:pathLst>
                  </a:custGeom>
                  <a:solidFill>
                    <a:srgbClr val="C3C3C3"/>
                  </a:solidFill>
                  <a:ln w="9525">
                    <a:noFill/>
                    <a:round/>
                    <a:headEnd/>
                    <a:tailEnd/>
                  </a:ln>
                </p:spPr>
                <p:txBody>
                  <a:bodyPr/>
                  <a:lstStyle/>
                  <a:p>
                    <a:endParaRPr lang="en-US" sz="2000"/>
                  </a:p>
                </p:txBody>
              </p:sp>
              <p:sp>
                <p:nvSpPr>
                  <p:cNvPr id="582400" name="Freeform 768"/>
                  <p:cNvSpPr>
                    <a:spLocks/>
                  </p:cNvSpPr>
                  <p:nvPr/>
                </p:nvSpPr>
                <p:spPr bwMode="auto">
                  <a:xfrm>
                    <a:off x="2598" y="2955"/>
                    <a:ext cx="402" cy="18"/>
                  </a:xfrm>
                  <a:custGeom>
                    <a:avLst/>
                    <a:gdLst/>
                    <a:ahLst/>
                    <a:cxnLst>
                      <a:cxn ang="0">
                        <a:pos x="402" y="7"/>
                      </a:cxn>
                      <a:cxn ang="0">
                        <a:pos x="402" y="18"/>
                      </a:cxn>
                      <a:cxn ang="0">
                        <a:pos x="0" y="11"/>
                      </a:cxn>
                      <a:cxn ang="0">
                        <a:pos x="0" y="0"/>
                      </a:cxn>
                      <a:cxn ang="0">
                        <a:pos x="402" y="7"/>
                      </a:cxn>
                    </a:cxnLst>
                    <a:rect l="0" t="0" r="r" b="b"/>
                    <a:pathLst>
                      <a:path w="402" h="18">
                        <a:moveTo>
                          <a:pt x="402" y="7"/>
                        </a:moveTo>
                        <a:lnTo>
                          <a:pt x="402" y="18"/>
                        </a:lnTo>
                        <a:lnTo>
                          <a:pt x="0" y="11"/>
                        </a:lnTo>
                        <a:lnTo>
                          <a:pt x="0" y="0"/>
                        </a:lnTo>
                        <a:lnTo>
                          <a:pt x="402" y="7"/>
                        </a:lnTo>
                        <a:close/>
                      </a:path>
                    </a:pathLst>
                  </a:custGeom>
                  <a:solidFill>
                    <a:srgbClr val="C3C3C3"/>
                  </a:solidFill>
                  <a:ln w="9525">
                    <a:noFill/>
                    <a:round/>
                    <a:headEnd/>
                    <a:tailEnd/>
                  </a:ln>
                </p:spPr>
                <p:txBody>
                  <a:bodyPr/>
                  <a:lstStyle/>
                  <a:p>
                    <a:endParaRPr lang="en-US" sz="2000"/>
                  </a:p>
                </p:txBody>
              </p:sp>
              <p:sp>
                <p:nvSpPr>
                  <p:cNvPr id="582401" name="Freeform 769"/>
                  <p:cNvSpPr>
                    <a:spLocks/>
                  </p:cNvSpPr>
                  <p:nvPr/>
                </p:nvSpPr>
                <p:spPr bwMode="auto">
                  <a:xfrm>
                    <a:off x="2598" y="2955"/>
                    <a:ext cx="402" cy="18"/>
                  </a:xfrm>
                  <a:custGeom>
                    <a:avLst/>
                    <a:gdLst/>
                    <a:ahLst/>
                    <a:cxnLst>
                      <a:cxn ang="0">
                        <a:pos x="402" y="6"/>
                      </a:cxn>
                      <a:cxn ang="0">
                        <a:pos x="402" y="18"/>
                      </a:cxn>
                      <a:cxn ang="0">
                        <a:pos x="0" y="11"/>
                      </a:cxn>
                      <a:cxn ang="0">
                        <a:pos x="0" y="0"/>
                      </a:cxn>
                      <a:cxn ang="0">
                        <a:pos x="402" y="6"/>
                      </a:cxn>
                    </a:cxnLst>
                    <a:rect l="0" t="0" r="r" b="b"/>
                    <a:pathLst>
                      <a:path w="402" h="18">
                        <a:moveTo>
                          <a:pt x="402" y="6"/>
                        </a:moveTo>
                        <a:lnTo>
                          <a:pt x="402" y="18"/>
                        </a:lnTo>
                        <a:lnTo>
                          <a:pt x="0" y="11"/>
                        </a:lnTo>
                        <a:lnTo>
                          <a:pt x="0" y="0"/>
                        </a:lnTo>
                        <a:lnTo>
                          <a:pt x="402" y="6"/>
                        </a:lnTo>
                        <a:close/>
                      </a:path>
                    </a:pathLst>
                  </a:custGeom>
                  <a:solidFill>
                    <a:srgbClr val="C3C3C3"/>
                  </a:solidFill>
                  <a:ln w="9525">
                    <a:noFill/>
                    <a:round/>
                    <a:headEnd/>
                    <a:tailEnd/>
                  </a:ln>
                </p:spPr>
                <p:txBody>
                  <a:bodyPr/>
                  <a:lstStyle/>
                  <a:p>
                    <a:endParaRPr lang="en-US" sz="2000"/>
                  </a:p>
                </p:txBody>
              </p:sp>
              <p:sp>
                <p:nvSpPr>
                  <p:cNvPr id="582402" name="Freeform 770"/>
                  <p:cNvSpPr>
                    <a:spLocks/>
                  </p:cNvSpPr>
                  <p:nvPr/>
                </p:nvSpPr>
                <p:spPr bwMode="auto">
                  <a:xfrm>
                    <a:off x="2598" y="2953"/>
                    <a:ext cx="402" cy="19"/>
                  </a:xfrm>
                  <a:custGeom>
                    <a:avLst/>
                    <a:gdLst/>
                    <a:ahLst/>
                    <a:cxnLst>
                      <a:cxn ang="0">
                        <a:pos x="402" y="7"/>
                      </a:cxn>
                      <a:cxn ang="0">
                        <a:pos x="402" y="19"/>
                      </a:cxn>
                      <a:cxn ang="0">
                        <a:pos x="0" y="12"/>
                      </a:cxn>
                      <a:cxn ang="0">
                        <a:pos x="0" y="0"/>
                      </a:cxn>
                      <a:cxn ang="0">
                        <a:pos x="402" y="7"/>
                      </a:cxn>
                    </a:cxnLst>
                    <a:rect l="0" t="0" r="r" b="b"/>
                    <a:pathLst>
                      <a:path w="402" h="19">
                        <a:moveTo>
                          <a:pt x="402" y="7"/>
                        </a:moveTo>
                        <a:lnTo>
                          <a:pt x="402" y="19"/>
                        </a:lnTo>
                        <a:lnTo>
                          <a:pt x="0" y="12"/>
                        </a:lnTo>
                        <a:lnTo>
                          <a:pt x="0" y="0"/>
                        </a:lnTo>
                        <a:lnTo>
                          <a:pt x="402" y="7"/>
                        </a:lnTo>
                        <a:close/>
                      </a:path>
                    </a:pathLst>
                  </a:custGeom>
                  <a:solidFill>
                    <a:srgbClr val="C3C3C3"/>
                  </a:solidFill>
                  <a:ln w="9525">
                    <a:noFill/>
                    <a:round/>
                    <a:headEnd/>
                    <a:tailEnd/>
                  </a:ln>
                </p:spPr>
                <p:txBody>
                  <a:bodyPr/>
                  <a:lstStyle/>
                  <a:p>
                    <a:endParaRPr lang="en-US" sz="2000"/>
                  </a:p>
                </p:txBody>
              </p:sp>
              <p:sp>
                <p:nvSpPr>
                  <p:cNvPr id="582403" name="Freeform 771"/>
                  <p:cNvSpPr>
                    <a:spLocks/>
                  </p:cNvSpPr>
                  <p:nvPr/>
                </p:nvSpPr>
                <p:spPr bwMode="auto">
                  <a:xfrm>
                    <a:off x="2598" y="2953"/>
                    <a:ext cx="402" cy="18"/>
                  </a:xfrm>
                  <a:custGeom>
                    <a:avLst/>
                    <a:gdLst/>
                    <a:ahLst/>
                    <a:cxnLst>
                      <a:cxn ang="0">
                        <a:pos x="402" y="6"/>
                      </a:cxn>
                      <a:cxn ang="0">
                        <a:pos x="402" y="18"/>
                      </a:cxn>
                      <a:cxn ang="0">
                        <a:pos x="0" y="11"/>
                      </a:cxn>
                      <a:cxn ang="0">
                        <a:pos x="0" y="0"/>
                      </a:cxn>
                      <a:cxn ang="0">
                        <a:pos x="402" y="6"/>
                      </a:cxn>
                    </a:cxnLst>
                    <a:rect l="0" t="0" r="r" b="b"/>
                    <a:pathLst>
                      <a:path w="402" h="18">
                        <a:moveTo>
                          <a:pt x="402" y="6"/>
                        </a:moveTo>
                        <a:lnTo>
                          <a:pt x="402" y="18"/>
                        </a:lnTo>
                        <a:lnTo>
                          <a:pt x="0" y="11"/>
                        </a:lnTo>
                        <a:lnTo>
                          <a:pt x="0" y="0"/>
                        </a:lnTo>
                        <a:lnTo>
                          <a:pt x="402" y="6"/>
                        </a:lnTo>
                        <a:close/>
                      </a:path>
                    </a:pathLst>
                  </a:custGeom>
                  <a:solidFill>
                    <a:srgbClr val="C3C3C3"/>
                  </a:solidFill>
                  <a:ln w="9525">
                    <a:noFill/>
                    <a:round/>
                    <a:headEnd/>
                    <a:tailEnd/>
                  </a:ln>
                </p:spPr>
                <p:txBody>
                  <a:bodyPr/>
                  <a:lstStyle/>
                  <a:p>
                    <a:endParaRPr lang="en-US" sz="2000"/>
                  </a:p>
                </p:txBody>
              </p:sp>
              <p:sp>
                <p:nvSpPr>
                  <p:cNvPr id="582404" name="Freeform 772"/>
                  <p:cNvSpPr>
                    <a:spLocks/>
                  </p:cNvSpPr>
                  <p:nvPr/>
                </p:nvSpPr>
                <p:spPr bwMode="auto">
                  <a:xfrm>
                    <a:off x="2598" y="2952"/>
                    <a:ext cx="402" cy="18"/>
                  </a:xfrm>
                  <a:custGeom>
                    <a:avLst/>
                    <a:gdLst/>
                    <a:ahLst/>
                    <a:cxnLst>
                      <a:cxn ang="0">
                        <a:pos x="402" y="6"/>
                      </a:cxn>
                      <a:cxn ang="0">
                        <a:pos x="402" y="18"/>
                      </a:cxn>
                      <a:cxn ang="0">
                        <a:pos x="0" y="11"/>
                      </a:cxn>
                      <a:cxn ang="0">
                        <a:pos x="0" y="0"/>
                      </a:cxn>
                      <a:cxn ang="0">
                        <a:pos x="402" y="6"/>
                      </a:cxn>
                    </a:cxnLst>
                    <a:rect l="0" t="0" r="r" b="b"/>
                    <a:pathLst>
                      <a:path w="402" h="18">
                        <a:moveTo>
                          <a:pt x="402" y="6"/>
                        </a:moveTo>
                        <a:lnTo>
                          <a:pt x="402" y="18"/>
                        </a:lnTo>
                        <a:lnTo>
                          <a:pt x="0" y="11"/>
                        </a:lnTo>
                        <a:lnTo>
                          <a:pt x="0" y="0"/>
                        </a:lnTo>
                        <a:lnTo>
                          <a:pt x="402" y="6"/>
                        </a:lnTo>
                        <a:close/>
                      </a:path>
                    </a:pathLst>
                  </a:custGeom>
                  <a:solidFill>
                    <a:srgbClr val="C3C3C3"/>
                  </a:solidFill>
                  <a:ln w="9525">
                    <a:noFill/>
                    <a:round/>
                    <a:headEnd/>
                    <a:tailEnd/>
                  </a:ln>
                </p:spPr>
                <p:txBody>
                  <a:bodyPr/>
                  <a:lstStyle/>
                  <a:p>
                    <a:endParaRPr lang="en-US" sz="2000"/>
                  </a:p>
                </p:txBody>
              </p:sp>
              <p:sp>
                <p:nvSpPr>
                  <p:cNvPr id="582405" name="Freeform 773"/>
                  <p:cNvSpPr>
                    <a:spLocks/>
                  </p:cNvSpPr>
                  <p:nvPr/>
                </p:nvSpPr>
                <p:spPr bwMode="auto">
                  <a:xfrm>
                    <a:off x="2598" y="2951"/>
                    <a:ext cx="402" cy="19"/>
                  </a:xfrm>
                  <a:custGeom>
                    <a:avLst/>
                    <a:gdLst/>
                    <a:ahLst/>
                    <a:cxnLst>
                      <a:cxn ang="0">
                        <a:pos x="402" y="7"/>
                      </a:cxn>
                      <a:cxn ang="0">
                        <a:pos x="402" y="19"/>
                      </a:cxn>
                      <a:cxn ang="0">
                        <a:pos x="0" y="12"/>
                      </a:cxn>
                      <a:cxn ang="0">
                        <a:pos x="0" y="0"/>
                      </a:cxn>
                      <a:cxn ang="0">
                        <a:pos x="402" y="7"/>
                      </a:cxn>
                    </a:cxnLst>
                    <a:rect l="0" t="0" r="r" b="b"/>
                    <a:pathLst>
                      <a:path w="402" h="19">
                        <a:moveTo>
                          <a:pt x="402" y="7"/>
                        </a:moveTo>
                        <a:lnTo>
                          <a:pt x="402" y="19"/>
                        </a:lnTo>
                        <a:lnTo>
                          <a:pt x="0" y="12"/>
                        </a:lnTo>
                        <a:lnTo>
                          <a:pt x="0" y="0"/>
                        </a:lnTo>
                        <a:lnTo>
                          <a:pt x="402" y="7"/>
                        </a:lnTo>
                        <a:close/>
                      </a:path>
                    </a:pathLst>
                  </a:custGeom>
                  <a:solidFill>
                    <a:srgbClr val="C3C3C3"/>
                  </a:solidFill>
                  <a:ln w="9525">
                    <a:noFill/>
                    <a:round/>
                    <a:headEnd/>
                    <a:tailEnd/>
                  </a:ln>
                </p:spPr>
                <p:txBody>
                  <a:bodyPr/>
                  <a:lstStyle/>
                  <a:p>
                    <a:endParaRPr lang="en-US" sz="2000"/>
                  </a:p>
                </p:txBody>
              </p:sp>
              <p:sp>
                <p:nvSpPr>
                  <p:cNvPr id="582406" name="Freeform 774"/>
                  <p:cNvSpPr>
                    <a:spLocks/>
                  </p:cNvSpPr>
                  <p:nvPr/>
                </p:nvSpPr>
                <p:spPr bwMode="auto">
                  <a:xfrm>
                    <a:off x="2598" y="2950"/>
                    <a:ext cx="402" cy="19"/>
                  </a:xfrm>
                  <a:custGeom>
                    <a:avLst/>
                    <a:gdLst/>
                    <a:ahLst/>
                    <a:cxnLst>
                      <a:cxn ang="0">
                        <a:pos x="402" y="8"/>
                      </a:cxn>
                      <a:cxn ang="0">
                        <a:pos x="402" y="19"/>
                      </a:cxn>
                      <a:cxn ang="0">
                        <a:pos x="0" y="12"/>
                      </a:cxn>
                      <a:cxn ang="0">
                        <a:pos x="0" y="0"/>
                      </a:cxn>
                      <a:cxn ang="0">
                        <a:pos x="402" y="8"/>
                      </a:cxn>
                    </a:cxnLst>
                    <a:rect l="0" t="0" r="r" b="b"/>
                    <a:pathLst>
                      <a:path w="402" h="19">
                        <a:moveTo>
                          <a:pt x="402" y="8"/>
                        </a:moveTo>
                        <a:lnTo>
                          <a:pt x="402" y="19"/>
                        </a:lnTo>
                        <a:lnTo>
                          <a:pt x="0" y="12"/>
                        </a:lnTo>
                        <a:lnTo>
                          <a:pt x="0" y="0"/>
                        </a:lnTo>
                        <a:lnTo>
                          <a:pt x="402" y="8"/>
                        </a:lnTo>
                        <a:close/>
                      </a:path>
                    </a:pathLst>
                  </a:custGeom>
                  <a:solidFill>
                    <a:srgbClr val="C3C3C3"/>
                  </a:solidFill>
                  <a:ln w="9525">
                    <a:noFill/>
                    <a:round/>
                    <a:headEnd/>
                    <a:tailEnd/>
                  </a:ln>
                </p:spPr>
                <p:txBody>
                  <a:bodyPr/>
                  <a:lstStyle/>
                  <a:p>
                    <a:endParaRPr lang="en-US" sz="2000"/>
                  </a:p>
                </p:txBody>
              </p:sp>
              <p:sp>
                <p:nvSpPr>
                  <p:cNvPr id="582407" name="Freeform 775"/>
                  <p:cNvSpPr>
                    <a:spLocks/>
                  </p:cNvSpPr>
                  <p:nvPr/>
                </p:nvSpPr>
                <p:spPr bwMode="auto">
                  <a:xfrm>
                    <a:off x="2598" y="2949"/>
                    <a:ext cx="402" cy="20"/>
                  </a:xfrm>
                  <a:custGeom>
                    <a:avLst/>
                    <a:gdLst/>
                    <a:ahLst/>
                    <a:cxnLst>
                      <a:cxn ang="0">
                        <a:pos x="402" y="8"/>
                      </a:cxn>
                      <a:cxn ang="0">
                        <a:pos x="402" y="20"/>
                      </a:cxn>
                      <a:cxn ang="0">
                        <a:pos x="0" y="12"/>
                      </a:cxn>
                      <a:cxn ang="0">
                        <a:pos x="0" y="0"/>
                      </a:cxn>
                      <a:cxn ang="0">
                        <a:pos x="402" y="8"/>
                      </a:cxn>
                    </a:cxnLst>
                    <a:rect l="0" t="0" r="r" b="b"/>
                    <a:pathLst>
                      <a:path w="402" h="20">
                        <a:moveTo>
                          <a:pt x="402" y="8"/>
                        </a:moveTo>
                        <a:lnTo>
                          <a:pt x="402" y="20"/>
                        </a:lnTo>
                        <a:lnTo>
                          <a:pt x="0" y="12"/>
                        </a:lnTo>
                        <a:lnTo>
                          <a:pt x="0" y="0"/>
                        </a:lnTo>
                        <a:lnTo>
                          <a:pt x="402" y="8"/>
                        </a:lnTo>
                        <a:close/>
                      </a:path>
                    </a:pathLst>
                  </a:custGeom>
                  <a:solidFill>
                    <a:srgbClr val="D4D4D4"/>
                  </a:solidFill>
                  <a:ln w="9525">
                    <a:noFill/>
                    <a:round/>
                    <a:headEnd/>
                    <a:tailEnd/>
                  </a:ln>
                </p:spPr>
                <p:txBody>
                  <a:bodyPr/>
                  <a:lstStyle/>
                  <a:p>
                    <a:endParaRPr lang="en-US" sz="2000"/>
                  </a:p>
                </p:txBody>
              </p:sp>
              <p:sp>
                <p:nvSpPr>
                  <p:cNvPr id="582408" name="Freeform 776"/>
                  <p:cNvSpPr>
                    <a:spLocks/>
                  </p:cNvSpPr>
                  <p:nvPr/>
                </p:nvSpPr>
                <p:spPr bwMode="auto">
                  <a:xfrm>
                    <a:off x="2598" y="2949"/>
                    <a:ext cx="402" cy="20"/>
                  </a:xfrm>
                  <a:custGeom>
                    <a:avLst/>
                    <a:gdLst/>
                    <a:ahLst/>
                    <a:cxnLst>
                      <a:cxn ang="0">
                        <a:pos x="402" y="8"/>
                      </a:cxn>
                      <a:cxn ang="0">
                        <a:pos x="402" y="20"/>
                      </a:cxn>
                      <a:cxn ang="0">
                        <a:pos x="0" y="11"/>
                      </a:cxn>
                      <a:cxn ang="0">
                        <a:pos x="0" y="0"/>
                      </a:cxn>
                      <a:cxn ang="0">
                        <a:pos x="402" y="8"/>
                      </a:cxn>
                    </a:cxnLst>
                    <a:rect l="0" t="0" r="r" b="b"/>
                    <a:pathLst>
                      <a:path w="402" h="20">
                        <a:moveTo>
                          <a:pt x="402" y="8"/>
                        </a:moveTo>
                        <a:lnTo>
                          <a:pt x="402" y="20"/>
                        </a:lnTo>
                        <a:lnTo>
                          <a:pt x="0" y="11"/>
                        </a:lnTo>
                        <a:lnTo>
                          <a:pt x="0" y="0"/>
                        </a:lnTo>
                        <a:lnTo>
                          <a:pt x="402" y="8"/>
                        </a:lnTo>
                        <a:close/>
                      </a:path>
                    </a:pathLst>
                  </a:custGeom>
                  <a:solidFill>
                    <a:srgbClr val="D4D4D4"/>
                  </a:solidFill>
                  <a:ln w="9525">
                    <a:noFill/>
                    <a:round/>
                    <a:headEnd/>
                    <a:tailEnd/>
                  </a:ln>
                </p:spPr>
                <p:txBody>
                  <a:bodyPr/>
                  <a:lstStyle/>
                  <a:p>
                    <a:endParaRPr lang="en-US" sz="2000"/>
                  </a:p>
                </p:txBody>
              </p:sp>
              <p:sp>
                <p:nvSpPr>
                  <p:cNvPr id="582409" name="Freeform 777"/>
                  <p:cNvSpPr>
                    <a:spLocks/>
                  </p:cNvSpPr>
                  <p:nvPr/>
                </p:nvSpPr>
                <p:spPr bwMode="auto">
                  <a:xfrm>
                    <a:off x="2598" y="2948"/>
                    <a:ext cx="402" cy="19"/>
                  </a:xfrm>
                  <a:custGeom>
                    <a:avLst/>
                    <a:gdLst/>
                    <a:ahLst/>
                    <a:cxnLst>
                      <a:cxn ang="0">
                        <a:pos x="402" y="8"/>
                      </a:cxn>
                      <a:cxn ang="0">
                        <a:pos x="402" y="19"/>
                      </a:cxn>
                      <a:cxn ang="0">
                        <a:pos x="0" y="11"/>
                      </a:cxn>
                      <a:cxn ang="0">
                        <a:pos x="0" y="0"/>
                      </a:cxn>
                      <a:cxn ang="0">
                        <a:pos x="402" y="8"/>
                      </a:cxn>
                    </a:cxnLst>
                    <a:rect l="0" t="0" r="r" b="b"/>
                    <a:pathLst>
                      <a:path w="402" h="19">
                        <a:moveTo>
                          <a:pt x="402" y="8"/>
                        </a:moveTo>
                        <a:lnTo>
                          <a:pt x="402" y="19"/>
                        </a:lnTo>
                        <a:lnTo>
                          <a:pt x="0" y="11"/>
                        </a:lnTo>
                        <a:lnTo>
                          <a:pt x="0" y="0"/>
                        </a:lnTo>
                        <a:lnTo>
                          <a:pt x="402" y="8"/>
                        </a:lnTo>
                        <a:close/>
                      </a:path>
                    </a:pathLst>
                  </a:custGeom>
                  <a:solidFill>
                    <a:srgbClr val="D4D4D4"/>
                  </a:solidFill>
                  <a:ln w="9525">
                    <a:noFill/>
                    <a:round/>
                    <a:headEnd/>
                    <a:tailEnd/>
                  </a:ln>
                </p:spPr>
                <p:txBody>
                  <a:bodyPr/>
                  <a:lstStyle/>
                  <a:p>
                    <a:endParaRPr lang="en-US" sz="2000"/>
                  </a:p>
                </p:txBody>
              </p:sp>
              <p:sp>
                <p:nvSpPr>
                  <p:cNvPr id="582410" name="Freeform 778"/>
                  <p:cNvSpPr>
                    <a:spLocks/>
                  </p:cNvSpPr>
                  <p:nvPr/>
                </p:nvSpPr>
                <p:spPr bwMode="auto">
                  <a:xfrm>
                    <a:off x="2598" y="2947"/>
                    <a:ext cx="402" cy="20"/>
                  </a:xfrm>
                  <a:custGeom>
                    <a:avLst/>
                    <a:gdLst/>
                    <a:ahLst/>
                    <a:cxnLst>
                      <a:cxn ang="0">
                        <a:pos x="402" y="9"/>
                      </a:cxn>
                      <a:cxn ang="0">
                        <a:pos x="402" y="20"/>
                      </a:cxn>
                      <a:cxn ang="0">
                        <a:pos x="0" y="11"/>
                      </a:cxn>
                      <a:cxn ang="0">
                        <a:pos x="0" y="0"/>
                      </a:cxn>
                      <a:cxn ang="0">
                        <a:pos x="402" y="9"/>
                      </a:cxn>
                    </a:cxnLst>
                    <a:rect l="0" t="0" r="r" b="b"/>
                    <a:pathLst>
                      <a:path w="402" h="20">
                        <a:moveTo>
                          <a:pt x="402" y="9"/>
                        </a:moveTo>
                        <a:lnTo>
                          <a:pt x="402" y="20"/>
                        </a:lnTo>
                        <a:lnTo>
                          <a:pt x="0" y="11"/>
                        </a:lnTo>
                        <a:lnTo>
                          <a:pt x="0" y="0"/>
                        </a:lnTo>
                        <a:lnTo>
                          <a:pt x="402" y="9"/>
                        </a:lnTo>
                        <a:close/>
                      </a:path>
                    </a:pathLst>
                  </a:custGeom>
                  <a:solidFill>
                    <a:srgbClr val="D4D4D4"/>
                  </a:solidFill>
                  <a:ln w="9525">
                    <a:noFill/>
                    <a:round/>
                    <a:headEnd/>
                    <a:tailEnd/>
                  </a:ln>
                </p:spPr>
                <p:txBody>
                  <a:bodyPr/>
                  <a:lstStyle/>
                  <a:p>
                    <a:endParaRPr lang="en-US" sz="2000"/>
                  </a:p>
                </p:txBody>
              </p:sp>
              <p:sp>
                <p:nvSpPr>
                  <p:cNvPr id="582411" name="Freeform 779"/>
                  <p:cNvSpPr>
                    <a:spLocks/>
                  </p:cNvSpPr>
                  <p:nvPr/>
                </p:nvSpPr>
                <p:spPr bwMode="auto">
                  <a:xfrm>
                    <a:off x="2598" y="2946"/>
                    <a:ext cx="402" cy="20"/>
                  </a:xfrm>
                  <a:custGeom>
                    <a:avLst/>
                    <a:gdLst/>
                    <a:ahLst/>
                    <a:cxnLst>
                      <a:cxn ang="0">
                        <a:pos x="402" y="9"/>
                      </a:cxn>
                      <a:cxn ang="0">
                        <a:pos x="402" y="20"/>
                      </a:cxn>
                      <a:cxn ang="0">
                        <a:pos x="0" y="11"/>
                      </a:cxn>
                      <a:cxn ang="0">
                        <a:pos x="0" y="0"/>
                      </a:cxn>
                      <a:cxn ang="0">
                        <a:pos x="402" y="9"/>
                      </a:cxn>
                    </a:cxnLst>
                    <a:rect l="0" t="0" r="r" b="b"/>
                    <a:pathLst>
                      <a:path w="402" h="20">
                        <a:moveTo>
                          <a:pt x="402" y="9"/>
                        </a:moveTo>
                        <a:lnTo>
                          <a:pt x="402" y="20"/>
                        </a:lnTo>
                        <a:lnTo>
                          <a:pt x="0" y="11"/>
                        </a:lnTo>
                        <a:lnTo>
                          <a:pt x="0" y="0"/>
                        </a:lnTo>
                        <a:lnTo>
                          <a:pt x="402" y="9"/>
                        </a:lnTo>
                        <a:close/>
                      </a:path>
                    </a:pathLst>
                  </a:custGeom>
                  <a:solidFill>
                    <a:srgbClr val="D4D4D4"/>
                  </a:solidFill>
                  <a:ln w="9525">
                    <a:noFill/>
                    <a:round/>
                    <a:headEnd/>
                    <a:tailEnd/>
                  </a:ln>
                </p:spPr>
                <p:txBody>
                  <a:bodyPr/>
                  <a:lstStyle/>
                  <a:p>
                    <a:endParaRPr lang="en-US" sz="2000"/>
                  </a:p>
                </p:txBody>
              </p:sp>
              <p:sp>
                <p:nvSpPr>
                  <p:cNvPr id="582412" name="Freeform 780"/>
                  <p:cNvSpPr>
                    <a:spLocks/>
                  </p:cNvSpPr>
                  <p:nvPr/>
                </p:nvSpPr>
                <p:spPr bwMode="auto">
                  <a:xfrm>
                    <a:off x="2598" y="2945"/>
                    <a:ext cx="402" cy="21"/>
                  </a:xfrm>
                  <a:custGeom>
                    <a:avLst/>
                    <a:gdLst/>
                    <a:ahLst/>
                    <a:cxnLst>
                      <a:cxn ang="0">
                        <a:pos x="402" y="10"/>
                      </a:cxn>
                      <a:cxn ang="0">
                        <a:pos x="402" y="21"/>
                      </a:cxn>
                      <a:cxn ang="0">
                        <a:pos x="0" y="12"/>
                      </a:cxn>
                      <a:cxn ang="0">
                        <a:pos x="0" y="0"/>
                      </a:cxn>
                      <a:cxn ang="0">
                        <a:pos x="402" y="10"/>
                      </a:cxn>
                    </a:cxnLst>
                    <a:rect l="0" t="0" r="r" b="b"/>
                    <a:pathLst>
                      <a:path w="402" h="21">
                        <a:moveTo>
                          <a:pt x="402" y="10"/>
                        </a:moveTo>
                        <a:lnTo>
                          <a:pt x="402" y="21"/>
                        </a:lnTo>
                        <a:lnTo>
                          <a:pt x="0" y="12"/>
                        </a:lnTo>
                        <a:lnTo>
                          <a:pt x="0" y="0"/>
                        </a:lnTo>
                        <a:lnTo>
                          <a:pt x="402" y="10"/>
                        </a:lnTo>
                        <a:close/>
                      </a:path>
                    </a:pathLst>
                  </a:custGeom>
                  <a:solidFill>
                    <a:srgbClr val="D4D4D4"/>
                  </a:solidFill>
                  <a:ln w="9525">
                    <a:noFill/>
                    <a:round/>
                    <a:headEnd/>
                    <a:tailEnd/>
                  </a:ln>
                </p:spPr>
                <p:txBody>
                  <a:bodyPr/>
                  <a:lstStyle/>
                  <a:p>
                    <a:endParaRPr lang="en-US" sz="2000"/>
                  </a:p>
                </p:txBody>
              </p:sp>
              <p:sp>
                <p:nvSpPr>
                  <p:cNvPr id="582413" name="Freeform 781"/>
                  <p:cNvSpPr>
                    <a:spLocks/>
                  </p:cNvSpPr>
                  <p:nvPr/>
                </p:nvSpPr>
                <p:spPr bwMode="auto">
                  <a:xfrm>
                    <a:off x="2598" y="2944"/>
                    <a:ext cx="402" cy="21"/>
                  </a:xfrm>
                  <a:custGeom>
                    <a:avLst/>
                    <a:gdLst/>
                    <a:ahLst/>
                    <a:cxnLst>
                      <a:cxn ang="0">
                        <a:pos x="402" y="11"/>
                      </a:cxn>
                      <a:cxn ang="0">
                        <a:pos x="402" y="21"/>
                      </a:cxn>
                      <a:cxn ang="0">
                        <a:pos x="0" y="12"/>
                      </a:cxn>
                      <a:cxn ang="0">
                        <a:pos x="0" y="0"/>
                      </a:cxn>
                      <a:cxn ang="0">
                        <a:pos x="402" y="11"/>
                      </a:cxn>
                    </a:cxnLst>
                    <a:rect l="0" t="0" r="r" b="b"/>
                    <a:pathLst>
                      <a:path w="402" h="21">
                        <a:moveTo>
                          <a:pt x="402" y="11"/>
                        </a:moveTo>
                        <a:lnTo>
                          <a:pt x="402" y="21"/>
                        </a:lnTo>
                        <a:lnTo>
                          <a:pt x="0" y="12"/>
                        </a:lnTo>
                        <a:lnTo>
                          <a:pt x="0" y="0"/>
                        </a:lnTo>
                        <a:lnTo>
                          <a:pt x="402" y="11"/>
                        </a:lnTo>
                        <a:close/>
                      </a:path>
                    </a:pathLst>
                  </a:custGeom>
                  <a:solidFill>
                    <a:srgbClr val="D4D4D4"/>
                  </a:solidFill>
                  <a:ln w="9525">
                    <a:noFill/>
                    <a:round/>
                    <a:headEnd/>
                    <a:tailEnd/>
                  </a:ln>
                </p:spPr>
                <p:txBody>
                  <a:bodyPr/>
                  <a:lstStyle/>
                  <a:p>
                    <a:endParaRPr lang="en-US" sz="2000"/>
                  </a:p>
                </p:txBody>
              </p:sp>
              <p:sp>
                <p:nvSpPr>
                  <p:cNvPr id="582414" name="Freeform 782"/>
                  <p:cNvSpPr>
                    <a:spLocks/>
                  </p:cNvSpPr>
                  <p:nvPr/>
                </p:nvSpPr>
                <p:spPr bwMode="auto">
                  <a:xfrm>
                    <a:off x="2598" y="2943"/>
                    <a:ext cx="402" cy="21"/>
                  </a:xfrm>
                  <a:custGeom>
                    <a:avLst/>
                    <a:gdLst/>
                    <a:ahLst/>
                    <a:cxnLst>
                      <a:cxn ang="0">
                        <a:pos x="402" y="10"/>
                      </a:cxn>
                      <a:cxn ang="0">
                        <a:pos x="402" y="21"/>
                      </a:cxn>
                      <a:cxn ang="0">
                        <a:pos x="0" y="12"/>
                      </a:cxn>
                      <a:cxn ang="0">
                        <a:pos x="0" y="0"/>
                      </a:cxn>
                      <a:cxn ang="0">
                        <a:pos x="402" y="10"/>
                      </a:cxn>
                    </a:cxnLst>
                    <a:rect l="0" t="0" r="r" b="b"/>
                    <a:pathLst>
                      <a:path w="402" h="21">
                        <a:moveTo>
                          <a:pt x="402" y="10"/>
                        </a:moveTo>
                        <a:lnTo>
                          <a:pt x="402" y="21"/>
                        </a:lnTo>
                        <a:lnTo>
                          <a:pt x="0" y="12"/>
                        </a:lnTo>
                        <a:lnTo>
                          <a:pt x="0" y="0"/>
                        </a:lnTo>
                        <a:lnTo>
                          <a:pt x="402" y="10"/>
                        </a:lnTo>
                        <a:close/>
                      </a:path>
                    </a:pathLst>
                  </a:custGeom>
                  <a:solidFill>
                    <a:srgbClr val="D4D4D4"/>
                  </a:solidFill>
                  <a:ln w="9525">
                    <a:noFill/>
                    <a:round/>
                    <a:headEnd/>
                    <a:tailEnd/>
                  </a:ln>
                </p:spPr>
                <p:txBody>
                  <a:bodyPr/>
                  <a:lstStyle/>
                  <a:p>
                    <a:endParaRPr lang="en-US" sz="2000"/>
                  </a:p>
                </p:txBody>
              </p:sp>
              <p:sp>
                <p:nvSpPr>
                  <p:cNvPr id="582415" name="Freeform 783"/>
                  <p:cNvSpPr>
                    <a:spLocks/>
                  </p:cNvSpPr>
                  <p:nvPr/>
                </p:nvSpPr>
                <p:spPr bwMode="auto">
                  <a:xfrm>
                    <a:off x="2598" y="2943"/>
                    <a:ext cx="402" cy="21"/>
                  </a:xfrm>
                  <a:custGeom>
                    <a:avLst/>
                    <a:gdLst/>
                    <a:ahLst/>
                    <a:cxnLst>
                      <a:cxn ang="0">
                        <a:pos x="402" y="10"/>
                      </a:cxn>
                      <a:cxn ang="0">
                        <a:pos x="402" y="21"/>
                      </a:cxn>
                      <a:cxn ang="0">
                        <a:pos x="0" y="12"/>
                      </a:cxn>
                      <a:cxn ang="0">
                        <a:pos x="0" y="0"/>
                      </a:cxn>
                      <a:cxn ang="0">
                        <a:pos x="402" y="10"/>
                      </a:cxn>
                    </a:cxnLst>
                    <a:rect l="0" t="0" r="r" b="b"/>
                    <a:pathLst>
                      <a:path w="402" h="21">
                        <a:moveTo>
                          <a:pt x="402" y="10"/>
                        </a:moveTo>
                        <a:lnTo>
                          <a:pt x="402" y="21"/>
                        </a:lnTo>
                        <a:lnTo>
                          <a:pt x="0" y="12"/>
                        </a:lnTo>
                        <a:lnTo>
                          <a:pt x="0" y="0"/>
                        </a:lnTo>
                        <a:lnTo>
                          <a:pt x="402" y="10"/>
                        </a:lnTo>
                        <a:close/>
                      </a:path>
                    </a:pathLst>
                  </a:custGeom>
                  <a:solidFill>
                    <a:srgbClr val="D4D4D4"/>
                  </a:solidFill>
                  <a:ln w="9525">
                    <a:noFill/>
                    <a:round/>
                    <a:headEnd/>
                    <a:tailEnd/>
                  </a:ln>
                </p:spPr>
                <p:txBody>
                  <a:bodyPr/>
                  <a:lstStyle/>
                  <a:p>
                    <a:endParaRPr lang="en-US" sz="2000"/>
                  </a:p>
                </p:txBody>
              </p:sp>
              <p:sp>
                <p:nvSpPr>
                  <p:cNvPr id="582416" name="Freeform 784"/>
                  <p:cNvSpPr>
                    <a:spLocks/>
                  </p:cNvSpPr>
                  <p:nvPr/>
                </p:nvSpPr>
                <p:spPr bwMode="auto">
                  <a:xfrm>
                    <a:off x="2598" y="2942"/>
                    <a:ext cx="402" cy="21"/>
                  </a:xfrm>
                  <a:custGeom>
                    <a:avLst/>
                    <a:gdLst/>
                    <a:ahLst/>
                    <a:cxnLst>
                      <a:cxn ang="0">
                        <a:pos x="402" y="10"/>
                      </a:cxn>
                      <a:cxn ang="0">
                        <a:pos x="402" y="21"/>
                      </a:cxn>
                      <a:cxn ang="0">
                        <a:pos x="0" y="11"/>
                      </a:cxn>
                      <a:cxn ang="0">
                        <a:pos x="0" y="0"/>
                      </a:cxn>
                      <a:cxn ang="0">
                        <a:pos x="402" y="10"/>
                      </a:cxn>
                    </a:cxnLst>
                    <a:rect l="0" t="0" r="r" b="b"/>
                    <a:pathLst>
                      <a:path w="402" h="21">
                        <a:moveTo>
                          <a:pt x="402" y="10"/>
                        </a:moveTo>
                        <a:lnTo>
                          <a:pt x="402" y="21"/>
                        </a:lnTo>
                        <a:lnTo>
                          <a:pt x="0" y="11"/>
                        </a:lnTo>
                        <a:lnTo>
                          <a:pt x="0" y="0"/>
                        </a:lnTo>
                        <a:lnTo>
                          <a:pt x="402" y="10"/>
                        </a:lnTo>
                        <a:close/>
                      </a:path>
                    </a:pathLst>
                  </a:custGeom>
                  <a:solidFill>
                    <a:srgbClr val="D4D4D4"/>
                  </a:solidFill>
                  <a:ln w="9525">
                    <a:noFill/>
                    <a:round/>
                    <a:headEnd/>
                    <a:tailEnd/>
                  </a:ln>
                </p:spPr>
                <p:txBody>
                  <a:bodyPr/>
                  <a:lstStyle/>
                  <a:p>
                    <a:endParaRPr lang="en-US" sz="2000"/>
                  </a:p>
                </p:txBody>
              </p:sp>
              <p:sp>
                <p:nvSpPr>
                  <p:cNvPr id="582417" name="Freeform 785"/>
                  <p:cNvSpPr>
                    <a:spLocks/>
                  </p:cNvSpPr>
                  <p:nvPr/>
                </p:nvSpPr>
                <p:spPr bwMode="auto">
                  <a:xfrm>
                    <a:off x="2598" y="2941"/>
                    <a:ext cx="402" cy="22"/>
                  </a:xfrm>
                  <a:custGeom>
                    <a:avLst/>
                    <a:gdLst/>
                    <a:ahLst/>
                    <a:cxnLst>
                      <a:cxn ang="0">
                        <a:pos x="402" y="11"/>
                      </a:cxn>
                      <a:cxn ang="0">
                        <a:pos x="402" y="22"/>
                      </a:cxn>
                      <a:cxn ang="0">
                        <a:pos x="0" y="12"/>
                      </a:cxn>
                      <a:cxn ang="0">
                        <a:pos x="0" y="0"/>
                      </a:cxn>
                      <a:cxn ang="0">
                        <a:pos x="402" y="11"/>
                      </a:cxn>
                    </a:cxnLst>
                    <a:rect l="0" t="0" r="r" b="b"/>
                    <a:pathLst>
                      <a:path w="402" h="22">
                        <a:moveTo>
                          <a:pt x="402" y="11"/>
                        </a:moveTo>
                        <a:lnTo>
                          <a:pt x="402" y="22"/>
                        </a:lnTo>
                        <a:lnTo>
                          <a:pt x="0" y="12"/>
                        </a:lnTo>
                        <a:lnTo>
                          <a:pt x="0" y="0"/>
                        </a:lnTo>
                        <a:lnTo>
                          <a:pt x="402" y="11"/>
                        </a:lnTo>
                        <a:close/>
                      </a:path>
                    </a:pathLst>
                  </a:custGeom>
                  <a:solidFill>
                    <a:srgbClr val="D4D4D4"/>
                  </a:solidFill>
                  <a:ln w="9525">
                    <a:noFill/>
                    <a:round/>
                    <a:headEnd/>
                    <a:tailEnd/>
                  </a:ln>
                </p:spPr>
                <p:txBody>
                  <a:bodyPr/>
                  <a:lstStyle/>
                  <a:p>
                    <a:endParaRPr lang="en-US" sz="2000"/>
                  </a:p>
                </p:txBody>
              </p:sp>
              <p:sp>
                <p:nvSpPr>
                  <p:cNvPr id="582418" name="Freeform 786"/>
                  <p:cNvSpPr>
                    <a:spLocks/>
                  </p:cNvSpPr>
                  <p:nvPr/>
                </p:nvSpPr>
                <p:spPr bwMode="auto">
                  <a:xfrm>
                    <a:off x="2598" y="2939"/>
                    <a:ext cx="402" cy="24"/>
                  </a:xfrm>
                  <a:custGeom>
                    <a:avLst/>
                    <a:gdLst/>
                    <a:ahLst/>
                    <a:cxnLst>
                      <a:cxn ang="0">
                        <a:pos x="402" y="13"/>
                      </a:cxn>
                      <a:cxn ang="0">
                        <a:pos x="402" y="24"/>
                      </a:cxn>
                      <a:cxn ang="0">
                        <a:pos x="0" y="13"/>
                      </a:cxn>
                      <a:cxn ang="0">
                        <a:pos x="0" y="0"/>
                      </a:cxn>
                      <a:cxn ang="0">
                        <a:pos x="402" y="13"/>
                      </a:cxn>
                    </a:cxnLst>
                    <a:rect l="0" t="0" r="r" b="b"/>
                    <a:pathLst>
                      <a:path w="402" h="24">
                        <a:moveTo>
                          <a:pt x="402" y="13"/>
                        </a:moveTo>
                        <a:lnTo>
                          <a:pt x="402" y="24"/>
                        </a:lnTo>
                        <a:lnTo>
                          <a:pt x="0" y="13"/>
                        </a:lnTo>
                        <a:lnTo>
                          <a:pt x="0" y="0"/>
                        </a:lnTo>
                        <a:lnTo>
                          <a:pt x="402" y="13"/>
                        </a:lnTo>
                        <a:close/>
                      </a:path>
                    </a:pathLst>
                  </a:custGeom>
                  <a:solidFill>
                    <a:srgbClr val="D4D4D4"/>
                  </a:solidFill>
                  <a:ln w="9525">
                    <a:noFill/>
                    <a:round/>
                    <a:headEnd/>
                    <a:tailEnd/>
                  </a:ln>
                </p:spPr>
                <p:txBody>
                  <a:bodyPr/>
                  <a:lstStyle/>
                  <a:p>
                    <a:endParaRPr lang="en-US" sz="2000"/>
                  </a:p>
                </p:txBody>
              </p:sp>
              <p:sp>
                <p:nvSpPr>
                  <p:cNvPr id="582419" name="Freeform 787"/>
                  <p:cNvSpPr>
                    <a:spLocks/>
                  </p:cNvSpPr>
                  <p:nvPr/>
                </p:nvSpPr>
                <p:spPr bwMode="auto">
                  <a:xfrm>
                    <a:off x="2598" y="2939"/>
                    <a:ext cx="402" cy="23"/>
                  </a:xfrm>
                  <a:custGeom>
                    <a:avLst/>
                    <a:gdLst/>
                    <a:ahLst/>
                    <a:cxnLst>
                      <a:cxn ang="0">
                        <a:pos x="402" y="12"/>
                      </a:cxn>
                      <a:cxn ang="0">
                        <a:pos x="402" y="23"/>
                      </a:cxn>
                      <a:cxn ang="0">
                        <a:pos x="0" y="12"/>
                      </a:cxn>
                      <a:cxn ang="0">
                        <a:pos x="0" y="0"/>
                      </a:cxn>
                      <a:cxn ang="0">
                        <a:pos x="402" y="12"/>
                      </a:cxn>
                    </a:cxnLst>
                    <a:rect l="0" t="0" r="r" b="b"/>
                    <a:pathLst>
                      <a:path w="402" h="23">
                        <a:moveTo>
                          <a:pt x="402" y="12"/>
                        </a:moveTo>
                        <a:lnTo>
                          <a:pt x="402" y="23"/>
                        </a:lnTo>
                        <a:lnTo>
                          <a:pt x="0" y="12"/>
                        </a:lnTo>
                        <a:lnTo>
                          <a:pt x="0" y="0"/>
                        </a:lnTo>
                        <a:lnTo>
                          <a:pt x="402" y="12"/>
                        </a:lnTo>
                        <a:close/>
                      </a:path>
                    </a:pathLst>
                  </a:custGeom>
                  <a:solidFill>
                    <a:srgbClr val="D4D4D4"/>
                  </a:solidFill>
                  <a:ln w="9525">
                    <a:noFill/>
                    <a:round/>
                    <a:headEnd/>
                    <a:tailEnd/>
                  </a:ln>
                </p:spPr>
                <p:txBody>
                  <a:bodyPr/>
                  <a:lstStyle/>
                  <a:p>
                    <a:endParaRPr lang="en-US" sz="2000"/>
                  </a:p>
                </p:txBody>
              </p:sp>
              <p:sp>
                <p:nvSpPr>
                  <p:cNvPr id="582420" name="Freeform 788"/>
                  <p:cNvSpPr>
                    <a:spLocks/>
                  </p:cNvSpPr>
                  <p:nvPr/>
                </p:nvSpPr>
                <p:spPr bwMode="auto">
                  <a:xfrm>
                    <a:off x="2598" y="2938"/>
                    <a:ext cx="402" cy="23"/>
                  </a:xfrm>
                  <a:custGeom>
                    <a:avLst/>
                    <a:gdLst/>
                    <a:ahLst/>
                    <a:cxnLst>
                      <a:cxn ang="0">
                        <a:pos x="402" y="12"/>
                      </a:cxn>
                      <a:cxn ang="0">
                        <a:pos x="402" y="23"/>
                      </a:cxn>
                      <a:cxn ang="0">
                        <a:pos x="0" y="12"/>
                      </a:cxn>
                      <a:cxn ang="0">
                        <a:pos x="0" y="0"/>
                      </a:cxn>
                      <a:cxn ang="0">
                        <a:pos x="402" y="12"/>
                      </a:cxn>
                    </a:cxnLst>
                    <a:rect l="0" t="0" r="r" b="b"/>
                    <a:pathLst>
                      <a:path w="402" h="23">
                        <a:moveTo>
                          <a:pt x="402" y="12"/>
                        </a:moveTo>
                        <a:lnTo>
                          <a:pt x="402" y="23"/>
                        </a:lnTo>
                        <a:lnTo>
                          <a:pt x="0" y="12"/>
                        </a:lnTo>
                        <a:lnTo>
                          <a:pt x="0" y="0"/>
                        </a:lnTo>
                        <a:lnTo>
                          <a:pt x="402" y="12"/>
                        </a:lnTo>
                        <a:close/>
                      </a:path>
                    </a:pathLst>
                  </a:custGeom>
                  <a:solidFill>
                    <a:srgbClr val="D4D4D4"/>
                  </a:solidFill>
                  <a:ln w="9525">
                    <a:noFill/>
                    <a:round/>
                    <a:headEnd/>
                    <a:tailEnd/>
                  </a:ln>
                </p:spPr>
                <p:txBody>
                  <a:bodyPr/>
                  <a:lstStyle/>
                  <a:p>
                    <a:endParaRPr lang="en-US" sz="2000"/>
                  </a:p>
                </p:txBody>
              </p:sp>
              <p:sp>
                <p:nvSpPr>
                  <p:cNvPr id="582421" name="Freeform 789"/>
                  <p:cNvSpPr>
                    <a:spLocks/>
                  </p:cNvSpPr>
                  <p:nvPr/>
                </p:nvSpPr>
                <p:spPr bwMode="auto">
                  <a:xfrm>
                    <a:off x="2598" y="2938"/>
                    <a:ext cx="402" cy="22"/>
                  </a:xfrm>
                  <a:custGeom>
                    <a:avLst/>
                    <a:gdLst/>
                    <a:ahLst/>
                    <a:cxnLst>
                      <a:cxn ang="0">
                        <a:pos x="402" y="11"/>
                      </a:cxn>
                      <a:cxn ang="0">
                        <a:pos x="402" y="22"/>
                      </a:cxn>
                      <a:cxn ang="0">
                        <a:pos x="0" y="11"/>
                      </a:cxn>
                      <a:cxn ang="0">
                        <a:pos x="0" y="0"/>
                      </a:cxn>
                      <a:cxn ang="0">
                        <a:pos x="402" y="11"/>
                      </a:cxn>
                    </a:cxnLst>
                    <a:rect l="0" t="0" r="r" b="b"/>
                    <a:pathLst>
                      <a:path w="402" h="22">
                        <a:moveTo>
                          <a:pt x="402" y="11"/>
                        </a:moveTo>
                        <a:lnTo>
                          <a:pt x="402" y="22"/>
                        </a:lnTo>
                        <a:lnTo>
                          <a:pt x="0" y="11"/>
                        </a:lnTo>
                        <a:lnTo>
                          <a:pt x="0" y="0"/>
                        </a:lnTo>
                        <a:lnTo>
                          <a:pt x="402" y="11"/>
                        </a:lnTo>
                        <a:close/>
                      </a:path>
                    </a:pathLst>
                  </a:custGeom>
                  <a:solidFill>
                    <a:srgbClr val="D4D4D4"/>
                  </a:solidFill>
                  <a:ln w="9525">
                    <a:noFill/>
                    <a:round/>
                    <a:headEnd/>
                    <a:tailEnd/>
                  </a:ln>
                </p:spPr>
                <p:txBody>
                  <a:bodyPr/>
                  <a:lstStyle/>
                  <a:p>
                    <a:endParaRPr lang="en-US" sz="2000"/>
                  </a:p>
                </p:txBody>
              </p:sp>
              <p:sp>
                <p:nvSpPr>
                  <p:cNvPr id="582422" name="Freeform 790"/>
                  <p:cNvSpPr>
                    <a:spLocks/>
                  </p:cNvSpPr>
                  <p:nvPr/>
                </p:nvSpPr>
                <p:spPr bwMode="auto">
                  <a:xfrm>
                    <a:off x="2598" y="2937"/>
                    <a:ext cx="402" cy="22"/>
                  </a:xfrm>
                  <a:custGeom>
                    <a:avLst/>
                    <a:gdLst/>
                    <a:ahLst/>
                    <a:cxnLst>
                      <a:cxn ang="0">
                        <a:pos x="402" y="12"/>
                      </a:cxn>
                      <a:cxn ang="0">
                        <a:pos x="402" y="22"/>
                      </a:cxn>
                      <a:cxn ang="0">
                        <a:pos x="0" y="12"/>
                      </a:cxn>
                      <a:cxn ang="0">
                        <a:pos x="0" y="0"/>
                      </a:cxn>
                      <a:cxn ang="0">
                        <a:pos x="402" y="12"/>
                      </a:cxn>
                    </a:cxnLst>
                    <a:rect l="0" t="0" r="r" b="b"/>
                    <a:pathLst>
                      <a:path w="402" h="22">
                        <a:moveTo>
                          <a:pt x="402" y="12"/>
                        </a:moveTo>
                        <a:lnTo>
                          <a:pt x="402" y="22"/>
                        </a:lnTo>
                        <a:lnTo>
                          <a:pt x="0" y="12"/>
                        </a:lnTo>
                        <a:lnTo>
                          <a:pt x="0" y="0"/>
                        </a:lnTo>
                        <a:lnTo>
                          <a:pt x="402" y="12"/>
                        </a:lnTo>
                        <a:close/>
                      </a:path>
                    </a:pathLst>
                  </a:custGeom>
                  <a:solidFill>
                    <a:srgbClr val="D4D4D4"/>
                  </a:solidFill>
                  <a:ln w="9525">
                    <a:noFill/>
                    <a:round/>
                    <a:headEnd/>
                    <a:tailEnd/>
                  </a:ln>
                </p:spPr>
                <p:txBody>
                  <a:bodyPr/>
                  <a:lstStyle/>
                  <a:p>
                    <a:endParaRPr lang="en-US" sz="2000"/>
                  </a:p>
                </p:txBody>
              </p:sp>
              <p:sp>
                <p:nvSpPr>
                  <p:cNvPr id="582423" name="Freeform 791"/>
                  <p:cNvSpPr>
                    <a:spLocks/>
                  </p:cNvSpPr>
                  <p:nvPr/>
                </p:nvSpPr>
                <p:spPr bwMode="auto">
                  <a:xfrm>
                    <a:off x="2598" y="2936"/>
                    <a:ext cx="402" cy="22"/>
                  </a:xfrm>
                  <a:custGeom>
                    <a:avLst/>
                    <a:gdLst/>
                    <a:ahLst/>
                    <a:cxnLst>
                      <a:cxn ang="0">
                        <a:pos x="402" y="13"/>
                      </a:cxn>
                      <a:cxn ang="0">
                        <a:pos x="402" y="22"/>
                      </a:cxn>
                      <a:cxn ang="0">
                        <a:pos x="0" y="11"/>
                      </a:cxn>
                      <a:cxn ang="0">
                        <a:pos x="0" y="0"/>
                      </a:cxn>
                      <a:cxn ang="0">
                        <a:pos x="402" y="13"/>
                      </a:cxn>
                    </a:cxnLst>
                    <a:rect l="0" t="0" r="r" b="b"/>
                    <a:pathLst>
                      <a:path w="402" h="22">
                        <a:moveTo>
                          <a:pt x="402" y="13"/>
                        </a:moveTo>
                        <a:lnTo>
                          <a:pt x="402" y="22"/>
                        </a:lnTo>
                        <a:lnTo>
                          <a:pt x="0" y="11"/>
                        </a:lnTo>
                        <a:lnTo>
                          <a:pt x="0" y="0"/>
                        </a:lnTo>
                        <a:lnTo>
                          <a:pt x="402" y="13"/>
                        </a:lnTo>
                        <a:close/>
                      </a:path>
                    </a:pathLst>
                  </a:custGeom>
                  <a:solidFill>
                    <a:srgbClr val="D4D4D4"/>
                  </a:solidFill>
                  <a:ln w="9525">
                    <a:noFill/>
                    <a:round/>
                    <a:headEnd/>
                    <a:tailEnd/>
                  </a:ln>
                </p:spPr>
                <p:txBody>
                  <a:bodyPr/>
                  <a:lstStyle/>
                  <a:p>
                    <a:endParaRPr lang="en-US" sz="2000"/>
                  </a:p>
                </p:txBody>
              </p:sp>
              <p:sp>
                <p:nvSpPr>
                  <p:cNvPr id="582424" name="Freeform 792"/>
                  <p:cNvSpPr>
                    <a:spLocks/>
                  </p:cNvSpPr>
                  <p:nvPr/>
                </p:nvSpPr>
                <p:spPr bwMode="auto">
                  <a:xfrm>
                    <a:off x="2598" y="2936"/>
                    <a:ext cx="402" cy="22"/>
                  </a:xfrm>
                  <a:custGeom>
                    <a:avLst/>
                    <a:gdLst/>
                    <a:ahLst/>
                    <a:cxnLst>
                      <a:cxn ang="0">
                        <a:pos x="402" y="12"/>
                      </a:cxn>
                      <a:cxn ang="0">
                        <a:pos x="402" y="22"/>
                      </a:cxn>
                      <a:cxn ang="0">
                        <a:pos x="0" y="10"/>
                      </a:cxn>
                      <a:cxn ang="0">
                        <a:pos x="0" y="0"/>
                      </a:cxn>
                      <a:cxn ang="0">
                        <a:pos x="402" y="12"/>
                      </a:cxn>
                    </a:cxnLst>
                    <a:rect l="0" t="0" r="r" b="b"/>
                    <a:pathLst>
                      <a:path w="402" h="22">
                        <a:moveTo>
                          <a:pt x="402" y="12"/>
                        </a:moveTo>
                        <a:lnTo>
                          <a:pt x="402" y="22"/>
                        </a:lnTo>
                        <a:lnTo>
                          <a:pt x="0" y="10"/>
                        </a:lnTo>
                        <a:lnTo>
                          <a:pt x="0" y="0"/>
                        </a:lnTo>
                        <a:lnTo>
                          <a:pt x="402" y="12"/>
                        </a:lnTo>
                        <a:close/>
                      </a:path>
                    </a:pathLst>
                  </a:custGeom>
                  <a:solidFill>
                    <a:srgbClr val="D4D4D4"/>
                  </a:solidFill>
                  <a:ln w="9525">
                    <a:noFill/>
                    <a:round/>
                    <a:headEnd/>
                    <a:tailEnd/>
                  </a:ln>
                </p:spPr>
                <p:txBody>
                  <a:bodyPr/>
                  <a:lstStyle/>
                  <a:p>
                    <a:endParaRPr lang="en-US" sz="2000"/>
                  </a:p>
                </p:txBody>
              </p:sp>
              <p:sp>
                <p:nvSpPr>
                  <p:cNvPr id="582425" name="Freeform 793"/>
                  <p:cNvSpPr>
                    <a:spLocks/>
                  </p:cNvSpPr>
                  <p:nvPr/>
                </p:nvSpPr>
                <p:spPr bwMode="auto">
                  <a:xfrm>
                    <a:off x="2598" y="2935"/>
                    <a:ext cx="402" cy="23"/>
                  </a:xfrm>
                  <a:custGeom>
                    <a:avLst/>
                    <a:gdLst/>
                    <a:ahLst/>
                    <a:cxnLst>
                      <a:cxn ang="0">
                        <a:pos x="402" y="12"/>
                      </a:cxn>
                      <a:cxn ang="0">
                        <a:pos x="402" y="23"/>
                      </a:cxn>
                      <a:cxn ang="0">
                        <a:pos x="0" y="10"/>
                      </a:cxn>
                      <a:cxn ang="0">
                        <a:pos x="0" y="0"/>
                      </a:cxn>
                      <a:cxn ang="0">
                        <a:pos x="402" y="12"/>
                      </a:cxn>
                    </a:cxnLst>
                    <a:rect l="0" t="0" r="r" b="b"/>
                    <a:pathLst>
                      <a:path w="402" h="23">
                        <a:moveTo>
                          <a:pt x="402" y="12"/>
                        </a:moveTo>
                        <a:lnTo>
                          <a:pt x="402" y="23"/>
                        </a:lnTo>
                        <a:lnTo>
                          <a:pt x="0" y="10"/>
                        </a:lnTo>
                        <a:lnTo>
                          <a:pt x="0" y="0"/>
                        </a:lnTo>
                        <a:lnTo>
                          <a:pt x="402" y="12"/>
                        </a:lnTo>
                        <a:close/>
                      </a:path>
                    </a:pathLst>
                  </a:custGeom>
                  <a:solidFill>
                    <a:srgbClr val="D4D4D4"/>
                  </a:solidFill>
                  <a:ln w="9525">
                    <a:noFill/>
                    <a:round/>
                    <a:headEnd/>
                    <a:tailEnd/>
                  </a:ln>
                </p:spPr>
                <p:txBody>
                  <a:bodyPr/>
                  <a:lstStyle/>
                  <a:p>
                    <a:endParaRPr lang="en-US" sz="2000"/>
                  </a:p>
                </p:txBody>
              </p:sp>
              <p:sp>
                <p:nvSpPr>
                  <p:cNvPr id="582426" name="Freeform 794"/>
                  <p:cNvSpPr>
                    <a:spLocks/>
                  </p:cNvSpPr>
                  <p:nvPr/>
                </p:nvSpPr>
                <p:spPr bwMode="auto">
                  <a:xfrm>
                    <a:off x="2598" y="2934"/>
                    <a:ext cx="402" cy="23"/>
                  </a:xfrm>
                  <a:custGeom>
                    <a:avLst/>
                    <a:gdLst/>
                    <a:ahLst/>
                    <a:cxnLst>
                      <a:cxn ang="0">
                        <a:pos x="402" y="12"/>
                      </a:cxn>
                      <a:cxn ang="0">
                        <a:pos x="402" y="23"/>
                      </a:cxn>
                      <a:cxn ang="0">
                        <a:pos x="0" y="11"/>
                      </a:cxn>
                      <a:cxn ang="0">
                        <a:pos x="0" y="0"/>
                      </a:cxn>
                      <a:cxn ang="0">
                        <a:pos x="402" y="12"/>
                      </a:cxn>
                    </a:cxnLst>
                    <a:rect l="0" t="0" r="r" b="b"/>
                    <a:pathLst>
                      <a:path w="402" h="23">
                        <a:moveTo>
                          <a:pt x="402" y="12"/>
                        </a:moveTo>
                        <a:lnTo>
                          <a:pt x="402" y="23"/>
                        </a:lnTo>
                        <a:lnTo>
                          <a:pt x="0" y="11"/>
                        </a:lnTo>
                        <a:lnTo>
                          <a:pt x="0" y="0"/>
                        </a:lnTo>
                        <a:lnTo>
                          <a:pt x="402" y="12"/>
                        </a:lnTo>
                        <a:close/>
                      </a:path>
                    </a:pathLst>
                  </a:custGeom>
                  <a:solidFill>
                    <a:srgbClr val="D4D4D4"/>
                  </a:solidFill>
                  <a:ln w="9525">
                    <a:noFill/>
                    <a:round/>
                    <a:headEnd/>
                    <a:tailEnd/>
                  </a:ln>
                </p:spPr>
                <p:txBody>
                  <a:bodyPr/>
                  <a:lstStyle/>
                  <a:p>
                    <a:endParaRPr lang="en-US" sz="2000"/>
                  </a:p>
                </p:txBody>
              </p:sp>
              <p:sp>
                <p:nvSpPr>
                  <p:cNvPr id="582427" name="Freeform 795"/>
                  <p:cNvSpPr>
                    <a:spLocks/>
                  </p:cNvSpPr>
                  <p:nvPr/>
                </p:nvSpPr>
                <p:spPr bwMode="auto">
                  <a:xfrm>
                    <a:off x="2598" y="2934"/>
                    <a:ext cx="402" cy="23"/>
                  </a:xfrm>
                  <a:custGeom>
                    <a:avLst/>
                    <a:gdLst/>
                    <a:ahLst/>
                    <a:cxnLst>
                      <a:cxn ang="0">
                        <a:pos x="402" y="11"/>
                      </a:cxn>
                      <a:cxn ang="0">
                        <a:pos x="402" y="23"/>
                      </a:cxn>
                      <a:cxn ang="0">
                        <a:pos x="0" y="10"/>
                      </a:cxn>
                      <a:cxn ang="0">
                        <a:pos x="0" y="0"/>
                      </a:cxn>
                      <a:cxn ang="0">
                        <a:pos x="402" y="11"/>
                      </a:cxn>
                    </a:cxnLst>
                    <a:rect l="0" t="0" r="r" b="b"/>
                    <a:pathLst>
                      <a:path w="402" h="23">
                        <a:moveTo>
                          <a:pt x="402" y="11"/>
                        </a:moveTo>
                        <a:lnTo>
                          <a:pt x="402" y="23"/>
                        </a:lnTo>
                        <a:lnTo>
                          <a:pt x="0" y="10"/>
                        </a:lnTo>
                        <a:lnTo>
                          <a:pt x="0" y="0"/>
                        </a:lnTo>
                        <a:lnTo>
                          <a:pt x="402" y="11"/>
                        </a:lnTo>
                        <a:close/>
                      </a:path>
                    </a:pathLst>
                  </a:custGeom>
                  <a:solidFill>
                    <a:srgbClr val="D4D4D4"/>
                  </a:solidFill>
                  <a:ln w="9525">
                    <a:noFill/>
                    <a:round/>
                    <a:headEnd/>
                    <a:tailEnd/>
                  </a:ln>
                </p:spPr>
                <p:txBody>
                  <a:bodyPr/>
                  <a:lstStyle/>
                  <a:p>
                    <a:endParaRPr lang="en-US" sz="2000"/>
                  </a:p>
                </p:txBody>
              </p:sp>
              <p:sp>
                <p:nvSpPr>
                  <p:cNvPr id="582428" name="Freeform 796"/>
                  <p:cNvSpPr>
                    <a:spLocks/>
                  </p:cNvSpPr>
                  <p:nvPr/>
                </p:nvSpPr>
                <p:spPr bwMode="auto">
                  <a:xfrm>
                    <a:off x="2598" y="2932"/>
                    <a:ext cx="402" cy="24"/>
                  </a:xfrm>
                  <a:custGeom>
                    <a:avLst/>
                    <a:gdLst/>
                    <a:ahLst/>
                    <a:cxnLst>
                      <a:cxn ang="0">
                        <a:pos x="402" y="13"/>
                      </a:cxn>
                      <a:cxn ang="0">
                        <a:pos x="402" y="24"/>
                      </a:cxn>
                      <a:cxn ang="0">
                        <a:pos x="0" y="11"/>
                      </a:cxn>
                      <a:cxn ang="0">
                        <a:pos x="0" y="0"/>
                      </a:cxn>
                      <a:cxn ang="0">
                        <a:pos x="402" y="13"/>
                      </a:cxn>
                    </a:cxnLst>
                    <a:rect l="0" t="0" r="r" b="b"/>
                    <a:pathLst>
                      <a:path w="402" h="24">
                        <a:moveTo>
                          <a:pt x="402" y="13"/>
                        </a:moveTo>
                        <a:lnTo>
                          <a:pt x="402" y="24"/>
                        </a:lnTo>
                        <a:lnTo>
                          <a:pt x="0" y="11"/>
                        </a:lnTo>
                        <a:lnTo>
                          <a:pt x="0" y="0"/>
                        </a:lnTo>
                        <a:lnTo>
                          <a:pt x="402" y="13"/>
                        </a:lnTo>
                        <a:close/>
                      </a:path>
                    </a:pathLst>
                  </a:custGeom>
                  <a:solidFill>
                    <a:srgbClr val="D4D4D4"/>
                  </a:solidFill>
                  <a:ln w="9525">
                    <a:noFill/>
                    <a:round/>
                    <a:headEnd/>
                    <a:tailEnd/>
                  </a:ln>
                </p:spPr>
                <p:txBody>
                  <a:bodyPr/>
                  <a:lstStyle/>
                  <a:p>
                    <a:endParaRPr lang="en-US" sz="2000"/>
                  </a:p>
                </p:txBody>
              </p:sp>
              <p:sp>
                <p:nvSpPr>
                  <p:cNvPr id="582429" name="Freeform 797"/>
                  <p:cNvSpPr>
                    <a:spLocks/>
                  </p:cNvSpPr>
                  <p:nvPr/>
                </p:nvSpPr>
                <p:spPr bwMode="auto">
                  <a:xfrm>
                    <a:off x="2598" y="2932"/>
                    <a:ext cx="402" cy="24"/>
                  </a:xfrm>
                  <a:custGeom>
                    <a:avLst/>
                    <a:gdLst/>
                    <a:ahLst/>
                    <a:cxnLst>
                      <a:cxn ang="0">
                        <a:pos x="402" y="13"/>
                      </a:cxn>
                      <a:cxn ang="0">
                        <a:pos x="402" y="24"/>
                      </a:cxn>
                      <a:cxn ang="0">
                        <a:pos x="0" y="10"/>
                      </a:cxn>
                      <a:cxn ang="0">
                        <a:pos x="0" y="0"/>
                      </a:cxn>
                      <a:cxn ang="0">
                        <a:pos x="402" y="13"/>
                      </a:cxn>
                    </a:cxnLst>
                    <a:rect l="0" t="0" r="r" b="b"/>
                    <a:pathLst>
                      <a:path w="402" h="24">
                        <a:moveTo>
                          <a:pt x="402" y="13"/>
                        </a:moveTo>
                        <a:lnTo>
                          <a:pt x="402" y="24"/>
                        </a:lnTo>
                        <a:lnTo>
                          <a:pt x="0" y="10"/>
                        </a:lnTo>
                        <a:lnTo>
                          <a:pt x="0" y="0"/>
                        </a:lnTo>
                        <a:lnTo>
                          <a:pt x="402" y="13"/>
                        </a:lnTo>
                        <a:close/>
                      </a:path>
                    </a:pathLst>
                  </a:custGeom>
                  <a:solidFill>
                    <a:srgbClr val="D4D4D4"/>
                  </a:solidFill>
                  <a:ln w="9525">
                    <a:noFill/>
                    <a:round/>
                    <a:headEnd/>
                    <a:tailEnd/>
                  </a:ln>
                </p:spPr>
                <p:txBody>
                  <a:bodyPr/>
                  <a:lstStyle/>
                  <a:p>
                    <a:endParaRPr lang="en-US" sz="2000"/>
                  </a:p>
                </p:txBody>
              </p:sp>
              <p:sp>
                <p:nvSpPr>
                  <p:cNvPr id="582430" name="Freeform 798"/>
                  <p:cNvSpPr>
                    <a:spLocks/>
                  </p:cNvSpPr>
                  <p:nvPr/>
                </p:nvSpPr>
                <p:spPr bwMode="auto">
                  <a:xfrm>
                    <a:off x="2598" y="2931"/>
                    <a:ext cx="402" cy="24"/>
                  </a:xfrm>
                  <a:custGeom>
                    <a:avLst/>
                    <a:gdLst/>
                    <a:ahLst/>
                    <a:cxnLst>
                      <a:cxn ang="0">
                        <a:pos x="402" y="13"/>
                      </a:cxn>
                      <a:cxn ang="0">
                        <a:pos x="402" y="24"/>
                      </a:cxn>
                      <a:cxn ang="0">
                        <a:pos x="0" y="10"/>
                      </a:cxn>
                      <a:cxn ang="0">
                        <a:pos x="0" y="0"/>
                      </a:cxn>
                      <a:cxn ang="0">
                        <a:pos x="402" y="13"/>
                      </a:cxn>
                    </a:cxnLst>
                    <a:rect l="0" t="0" r="r" b="b"/>
                    <a:pathLst>
                      <a:path w="402" h="24">
                        <a:moveTo>
                          <a:pt x="402" y="13"/>
                        </a:moveTo>
                        <a:lnTo>
                          <a:pt x="402" y="24"/>
                        </a:lnTo>
                        <a:lnTo>
                          <a:pt x="0" y="10"/>
                        </a:lnTo>
                        <a:lnTo>
                          <a:pt x="0" y="0"/>
                        </a:lnTo>
                        <a:lnTo>
                          <a:pt x="402" y="13"/>
                        </a:lnTo>
                        <a:close/>
                      </a:path>
                    </a:pathLst>
                  </a:custGeom>
                  <a:solidFill>
                    <a:srgbClr val="D4D4D4"/>
                  </a:solidFill>
                  <a:ln w="9525">
                    <a:noFill/>
                    <a:round/>
                    <a:headEnd/>
                    <a:tailEnd/>
                  </a:ln>
                </p:spPr>
                <p:txBody>
                  <a:bodyPr/>
                  <a:lstStyle/>
                  <a:p>
                    <a:endParaRPr lang="en-US" sz="2000"/>
                  </a:p>
                </p:txBody>
              </p:sp>
              <p:sp>
                <p:nvSpPr>
                  <p:cNvPr id="582431" name="Freeform 799"/>
                  <p:cNvSpPr>
                    <a:spLocks/>
                  </p:cNvSpPr>
                  <p:nvPr/>
                </p:nvSpPr>
                <p:spPr bwMode="auto">
                  <a:xfrm>
                    <a:off x="2598" y="2930"/>
                    <a:ext cx="402" cy="25"/>
                  </a:xfrm>
                  <a:custGeom>
                    <a:avLst/>
                    <a:gdLst/>
                    <a:ahLst/>
                    <a:cxnLst>
                      <a:cxn ang="0">
                        <a:pos x="402" y="13"/>
                      </a:cxn>
                      <a:cxn ang="0">
                        <a:pos x="402" y="25"/>
                      </a:cxn>
                      <a:cxn ang="0">
                        <a:pos x="0" y="10"/>
                      </a:cxn>
                      <a:cxn ang="0">
                        <a:pos x="0" y="0"/>
                      </a:cxn>
                      <a:cxn ang="0">
                        <a:pos x="402" y="13"/>
                      </a:cxn>
                    </a:cxnLst>
                    <a:rect l="0" t="0" r="r" b="b"/>
                    <a:pathLst>
                      <a:path w="402" h="25">
                        <a:moveTo>
                          <a:pt x="402" y="13"/>
                        </a:moveTo>
                        <a:lnTo>
                          <a:pt x="402" y="25"/>
                        </a:lnTo>
                        <a:lnTo>
                          <a:pt x="0" y="10"/>
                        </a:lnTo>
                        <a:lnTo>
                          <a:pt x="0" y="0"/>
                        </a:lnTo>
                        <a:lnTo>
                          <a:pt x="402" y="13"/>
                        </a:lnTo>
                        <a:close/>
                      </a:path>
                    </a:pathLst>
                  </a:custGeom>
                  <a:solidFill>
                    <a:srgbClr val="D4D4D4"/>
                  </a:solidFill>
                  <a:ln w="9525">
                    <a:noFill/>
                    <a:round/>
                    <a:headEnd/>
                    <a:tailEnd/>
                  </a:ln>
                </p:spPr>
                <p:txBody>
                  <a:bodyPr/>
                  <a:lstStyle/>
                  <a:p>
                    <a:endParaRPr lang="en-US" sz="2000"/>
                  </a:p>
                </p:txBody>
              </p:sp>
              <p:sp>
                <p:nvSpPr>
                  <p:cNvPr id="582432" name="Freeform 800"/>
                  <p:cNvSpPr>
                    <a:spLocks/>
                  </p:cNvSpPr>
                  <p:nvPr/>
                </p:nvSpPr>
                <p:spPr bwMode="auto">
                  <a:xfrm>
                    <a:off x="2598" y="2929"/>
                    <a:ext cx="402" cy="24"/>
                  </a:xfrm>
                  <a:custGeom>
                    <a:avLst/>
                    <a:gdLst/>
                    <a:ahLst/>
                    <a:cxnLst>
                      <a:cxn ang="0">
                        <a:pos x="402" y="14"/>
                      </a:cxn>
                      <a:cxn ang="0">
                        <a:pos x="402" y="24"/>
                      </a:cxn>
                      <a:cxn ang="0">
                        <a:pos x="0" y="10"/>
                      </a:cxn>
                      <a:cxn ang="0">
                        <a:pos x="0" y="0"/>
                      </a:cxn>
                      <a:cxn ang="0">
                        <a:pos x="402" y="14"/>
                      </a:cxn>
                    </a:cxnLst>
                    <a:rect l="0" t="0" r="r" b="b"/>
                    <a:pathLst>
                      <a:path w="402" h="24">
                        <a:moveTo>
                          <a:pt x="402" y="14"/>
                        </a:moveTo>
                        <a:lnTo>
                          <a:pt x="402" y="24"/>
                        </a:lnTo>
                        <a:lnTo>
                          <a:pt x="0" y="10"/>
                        </a:lnTo>
                        <a:lnTo>
                          <a:pt x="0" y="0"/>
                        </a:lnTo>
                        <a:lnTo>
                          <a:pt x="402" y="14"/>
                        </a:lnTo>
                        <a:close/>
                      </a:path>
                    </a:pathLst>
                  </a:custGeom>
                  <a:solidFill>
                    <a:srgbClr val="D4D4D4"/>
                  </a:solidFill>
                  <a:ln w="9525">
                    <a:noFill/>
                    <a:round/>
                    <a:headEnd/>
                    <a:tailEnd/>
                  </a:ln>
                </p:spPr>
                <p:txBody>
                  <a:bodyPr/>
                  <a:lstStyle/>
                  <a:p>
                    <a:endParaRPr lang="en-US" sz="2000"/>
                  </a:p>
                </p:txBody>
              </p:sp>
              <p:sp>
                <p:nvSpPr>
                  <p:cNvPr id="582433" name="Freeform 801"/>
                  <p:cNvSpPr>
                    <a:spLocks/>
                  </p:cNvSpPr>
                  <p:nvPr/>
                </p:nvSpPr>
                <p:spPr bwMode="auto">
                  <a:xfrm>
                    <a:off x="2598" y="2929"/>
                    <a:ext cx="402" cy="24"/>
                  </a:xfrm>
                  <a:custGeom>
                    <a:avLst/>
                    <a:gdLst/>
                    <a:ahLst/>
                    <a:cxnLst>
                      <a:cxn ang="0">
                        <a:pos x="402" y="13"/>
                      </a:cxn>
                      <a:cxn ang="0">
                        <a:pos x="402" y="24"/>
                      </a:cxn>
                      <a:cxn ang="0">
                        <a:pos x="0" y="9"/>
                      </a:cxn>
                      <a:cxn ang="0">
                        <a:pos x="0" y="0"/>
                      </a:cxn>
                      <a:cxn ang="0">
                        <a:pos x="402" y="13"/>
                      </a:cxn>
                    </a:cxnLst>
                    <a:rect l="0" t="0" r="r" b="b"/>
                    <a:pathLst>
                      <a:path w="402" h="24">
                        <a:moveTo>
                          <a:pt x="402" y="13"/>
                        </a:moveTo>
                        <a:lnTo>
                          <a:pt x="402" y="24"/>
                        </a:lnTo>
                        <a:lnTo>
                          <a:pt x="0" y="9"/>
                        </a:lnTo>
                        <a:lnTo>
                          <a:pt x="0" y="0"/>
                        </a:lnTo>
                        <a:lnTo>
                          <a:pt x="402" y="13"/>
                        </a:lnTo>
                        <a:close/>
                      </a:path>
                    </a:pathLst>
                  </a:custGeom>
                  <a:solidFill>
                    <a:srgbClr val="D4D4D4"/>
                  </a:solidFill>
                  <a:ln w="9525">
                    <a:noFill/>
                    <a:round/>
                    <a:headEnd/>
                    <a:tailEnd/>
                  </a:ln>
                </p:spPr>
                <p:txBody>
                  <a:bodyPr/>
                  <a:lstStyle/>
                  <a:p>
                    <a:endParaRPr lang="en-US" sz="2000"/>
                  </a:p>
                </p:txBody>
              </p:sp>
              <p:sp>
                <p:nvSpPr>
                  <p:cNvPr id="582434" name="Freeform 802"/>
                  <p:cNvSpPr>
                    <a:spLocks/>
                  </p:cNvSpPr>
                  <p:nvPr/>
                </p:nvSpPr>
                <p:spPr bwMode="auto">
                  <a:xfrm>
                    <a:off x="2598" y="2928"/>
                    <a:ext cx="402" cy="25"/>
                  </a:xfrm>
                  <a:custGeom>
                    <a:avLst/>
                    <a:gdLst/>
                    <a:ahLst/>
                    <a:cxnLst>
                      <a:cxn ang="0">
                        <a:pos x="402" y="14"/>
                      </a:cxn>
                      <a:cxn ang="0">
                        <a:pos x="402" y="25"/>
                      </a:cxn>
                      <a:cxn ang="0">
                        <a:pos x="0" y="10"/>
                      </a:cxn>
                      <a:cxn ang="0">
                        <a:pos x="0" y="0"/>
                      </a:cxn>
                      <a:cxn ang="0">
                        <a:pos x="402" y="14"/>
                      </a:cxn>
                    </a:cxnLst>
                    <a:rect l="0" t="0" r="r" b="b"/>
                    <a:pathLst>
                      <a:path w="402" h="25">
                        <a:moveTo>
                          <a:pt x="402" y="14"/>
                        </a:moveTo>
                        <a:lnTo>
                          <a:pt x="402" y="25"/>
                        </a:lnTo>
                        <a:lnTo>
                          <a:pt x="0" y="10"/>
                        </a:lnTo>
                        <a:lnTo>
                          <a:pt x="0" y="0"/>
                        </a:lnTo>
                        <a:lnTo>
                          <a:pt x="402" y="14"/>
                        </a:lnTo>
                        <a:close/>
                      </a:path>
                    </a:pathLst>
                  </a:custGeom>
                  <a:solidFill>
                    <a:srgbClr val="D4D4D4"/>
                  </a:solidFill>
                  <a:ln w="9525">
                    <a:noFill/>
                    <a:round/>
                    <a:headEnd/>
                    <a:tailEnd/>
                  </a:ln>
                </p:spPr>
                <p:txBody>
                  <a:bodyPr/>
                  <a:lstStyle/>
                  <a:p>
                    <a:endParaRPr lang="en-US" sz="2000"/>
                  </a:p>
                </p:txBody>
              </p:sp>
              <p:sp>
                <p:nvSpPr>
                  <p:cNvPr id="582435" name="Freeform 803"/>
                  <p:cNvSpPr>
                    <a:spLocks/>
                  </p:cNvSpPr>
                  <p:nvPr/>
                </p:nvSpPr>
                <p:spPr bwMode="auto">
                  <a:xfrm>
                    <a:off x="2598" y="2928"/>
                    <a:ext cx="402" cy="24"/>
                  </a:xfrm>
                  <a:custGeom>
                    <a:avLst/>
                    <a:gdLst/>
                    <a:ahLst/>
                    <a:cxnLst>
                      <a:cxn ang="0">
                        <a:pos x="402" y="13"/>
                      </a:cxn>
                      <a:cxn ang="0">
                        <a:pos x="402" y="24"/>
                      </a:cxn>
                      <a:cxn ang="0">
                        <a:pos x="0" y="9"/>
                      </a:cxn>
                      <a:cxn ang="0">
                        <a:pos x="0" y="0"/>
                      </a:cxn>
                      <a:cxn ang="0">
                        <a:pos x="402" y="13"/>
                      </a:cxn>
                    </a:cxnLst>
                    <a:rect l="0" t="0" r="r" b="b"/>
                    <a:pathLst>
                      <a:path w="402" h="24">
                        <a:moveTo>
                          <a:pt x="402" y="13"/>
                        </a:moveTo>
                        <a:lnTo>
                          <a:pt x="402" y="24"/>
                        </a:lnTo>
                        <a:lnTo>
                          <a:pt x="0" y="9"/>
                        </a:lnTo>
                        <a:lnTo>
                          <a:pt x="0" y="0"/>
                        </a:lnTo>
                        <a:lnTo>
                          <a:pt x="402" y="13"/>
                        </a:lnTo>
                        <a:close/>
                      </a:path>
                    </a:pathLst>
                  </a:custGeom>
                  <a:solidFill>
                    <a:srgbClr val="D4D4D4"/>
                  </a:solidFill>
                  <a:ln w="9525">
                    <a:noFill/>
                    <a:round/>
                    <a:headEnd/>
                    <a:tailEnd/>
                  </a:ln>
                </p:spPr>
                <p:txBody>
                  <a:bodyPr/>
                  <a:lstStyle/>
                  <a:p>
                    <a:endParaRPr lang="en-US" sz="2000"/>
                  </a:p>
                </p:txBody>
              </p:sp>
              <p:sp>
                <p:nvSpPr>
                  <p:cNvPr id="582436" name="Freeform 804"/>
                  <p:cNvSpPr>
                    <a:spLocks/>
                  </p:cNvSpPr>
                  <p:nvPr/>
                </p:nvSpPr>
                <p:spPr bwMode="auto">
                  <a:xfrm>
                    <a:off x="2598" y="2927"/>
                    <a:ext cx="402" cy="25"/>
                  </a:xfrm>
                  <a:custGeom>
                    <a:avLst/>
                    <a:gdLst/>
                    <a:ahLst/>
                    <a:cxnLst>
                      <a:cxn ang="0">
                        <a:pos x="402" y="13"/>
                      </a:cxn>
                      <a:cxn ang="0">
                        <a:pos x="402" y="25"/>
                      </a:cxn>
                      <a:cxn ang="0">
                        <a:pos x="0" y="9"/>
                      </a:cxn>
                      <a:cxn ang="0">
                        <a:pos x="0" y="0"/>
                      </a:cxn>
                      <a:cxn ang="0">
                        <a:pos x="402" y="13"/>
                      </a:cxn>
                    </a:cxnLst>
                    <a:rect l="0" t="0" r="r" b="b"/>
                    <a:pathLst>
                      <a:path w="402" h="25">
                        <a:moveTo>
                          <a:pt x="402" y="13"/>
                        </a:moveTo>
                        <a:lnTo>
                          <a:pt x="402" y="25"/>
                        </a:lnTo>
                        <a:lnTo>
                          <a:pt x="0" y="9"/>
                        </a:lnTo>
                        <a:lnTo>
                          <a:pt x="0" y="0"/>
                        </a:lnTo>
                        <a:lnTo>
                          <a:pt x="402" y="13"/>
                        </a:lnTo>
                        <a:close/>
                      </a:path>
                    </a:pathLst>
                  </a:custGeom>
                  <a:solidFill>
                    <a:srgbClr val="EEEEEE"/>
                  </a:solidFill>
                  <a:ln w="9525">
                    <a:noFill/>
                    <a:round/>
                    <a:headEnd/>
                    <a:tailEnd/>
                  </a:ln>
                </p:spPr>
                <p:txBody>
                  <a:bodyPr/>
                  <a:lstStyle/>
                  <a:p>
                    <a:endParaRPr lang="en-US" sz="2000"/>
                  </a:p>
                </p:txBody>
              </p:sp>
              <p:sp>
                <p:nvSpPr>
                  <p:cNvPr id="582437" name="Freeform 805"/>
                  <p:cNvSpPr>
                    <a:spLocks/>
                  </p:cNvSpPr>
                  <p:nvPr/>
                </p:nvSpPr>
                <p:spPr bwMode="auto">
                  <a:xfrm>
                    <a:off x="2598" y="2926"/>
                    <a:ext cx="402" cy="25"/>
                  </a:xfrm>
                  <a:custGeom>
                    <a:avLst/>
                    <a:gdLst/>
                    <a:ahLst/>
                    <a:cxnLst>
                      <a:cxn ang="0">
                        <a:pos x="402" y="13"/>
                      </a:cxn>
                      <a:cxn ang="0">
                        <a:pos x="402" y="25"/>
                      </a:cxn>
                      <a:cxn ang="0">
                        <a:pos x="0" y="9"/>
                      </a:cxn>
                      <a:cxn ang="0">
                        <a:pos x="0" y="0"/>
                      </a:cxn>
                      <a:cxn ang="0">
                        <a:pos x="402" y="13"/>
                      </a:cxn>
                    </a:cxnLst>
                    <a:rect l="0" t="0" r="r" b="b"/>
                    <a:pathLst>
                      <a:path w="402" h="25">
                        <a:moveTo>
                          <a:pt x="402" y="13"/>
                        </a:moveTo>
                        <a:lnTo>
                          <a:pt x="402" y="25"/>
                        </a:lnTo>
                        <a:lnTo>
                          <a:pt x="0" y="9"/>
                        </a:lnTo>
                        <a:lnTo>
                          <a:pt x="0" y="0"/>
                        </a:lnTo>
                        <a:lnTo>
                          <a:pt x="402" y="13"/>
                        </a:lnTo>
                        <a:close/>
                      </a:path>
                    </a:pathLst>
                  </a:custGeom>
                  <a:solidFill>
                    <a:srgbClr val="EEEEEE"/>
                  </a:solidFill>
                  <a:ln w="9525">
                    <a:noFill/>
                    <a:round/>
                    <a:headEnd/>
                    <a:tailEnd/>
                  </a:ln>
                </p:spPr>
                <p:txBody>
                  <a:bodyPr/>
                  <a:lstStyle/>
                  <a:p>
                    <a:endParaRPr lang="en-US" sz="2000"/>
                  </a:p>
                </p:txBody>
              </p:sp>
              <p:sp>
                <p:nvSpPr>
                  <p:cNvPr id="582438" name="Freeform 806"/>
                  <p:cNvSpPr>
                    <a:spLocks/>
                  </p:cNvSpPr>
                  <p:nvPr/>
                </p:nvSpPr>
                <p:spPr bwMode="auto">
                  <a:xfrm>
                    <a:off x="2598" y="2924"/>
                    <a:ext cx="402" cy="26"/>
                  </a:xfrm>
                  <a:custGeom>
                    <a:avLst/>
                    <a:gdLst/>
                    <a:ahLst/>
                    <a:cxnLst>
                      <a:cxn ang="0">
                        <a:pos x="402" y="15"/>
                      </a:cxn>
                      <a:cxn ang="0">
                        <a:pos x="402" y="26"/>
                      </a:cxn>
                      <a:cxn ang="0">
                        <a:pos x="0" y="11"/>
                      </a:cxn>
                      <a:cxn ang="0">
                        <a:pos x="0" y="0"/>
                      </a:cxn>
                      <a:cxn ang="0">
                        <a:pos x="402" y="15"/>
                      </a:cxn>
                    </a:cxnLst>
                    <a:rect l="0" t="0" r="r" b="b"/>
                    <a:pathLst>
                      <a:path w="402" h="26">
                        <a:moveTo>
                          <a:pt x="402" y="15"/>
                        </a:moveTo>
                        <a:lnTo>
                          <a:pt x="402" y="26"/>
                        </a:lnTo>
                        <a:lnTo>
                          <a:pt x="0" y="11"/>
                        </a:lnTo>
                        <a:lnTo>
                          <a:pt x="0" y="0"/>
                        </a:lnTo>
                        <a:lnTo>
                          <a:pt x="402" y="15"/>
                        </a:lnTo>
                        <a:close/>
                      </a:path>
                    </a:pathLst>
                  </a:custGeom>
                  <a:solidFill>
                    <a:srgbClr val="EEEEEE"/>
                  </a:solidFill>
                  <a:ln w="9525">
                    <a:noFill/>
                    <a:round/>
                    <a:headEnd/>
                    <a:tailEnd/>
                  </a:ln>
                </p:spPr>
                <p:txBody>
                  <a:bodyPr/>
                  <a:lstStyle/>
                  <a:p>
                    <a:endParaRPr lang="en-US" sz="2000"/>
                  </a:p>
                </p:txBody>
              </p:sp>
              <p:sp>
                <p:nvSpPr>
                  <p:cNvPr id="582439" name="Freeform 807"/>
                  <p:cNvSpPr>
                    <a:spLocks/>
                  </p:cNvSpPr>
                  <p:nvPr/>
                </p:nvSpPr>
                <p:spPr bwMode="auto">
                  <a:xfrm>
                    <a:off x="2598" y="2923"/>
                    <a:ext cx="402" cy="26"/>
                  </a:xfrm>
                  <a:custGeom>
                    <a:avLst/>
                    <a:gdLst/>
                    <a:ahLst/>
                    <a:cxnLst>
                      <a:cxn ang="0">
                        <a:pos x="402" y="16"/>
                      </a:cxn>
                      <a:cxn ang="0">
                        <a:pos x="402" y="26"/>
                      </a:cxn>
                      <a:cxn ang="0">
                        <a:pos x="0" y="11"/>
                      </a:cxn>
                      <a:cxn ang="0">
                        <a:pos x="0" y="0"/>
                      </a:cxn>
                      <a:cxn ang="0">
                        <a:pos x="402" y="16"/>
                      </a:cxn>
                    </a:cxnLst>
                    <a:rect l="0" t="0" r="r" b="b"/>
                    <a:pathLst>
                      <a:path w="402" h="26">
                        <a:moveTo>
                          <a:pt x="402" y="16"/>
                        </a:moveTo>
                        <a:lnTo>
                          <a:pt x="402" y="26"/>
                        </a:lnTo>
                        <a:lnTo>
                          <a:pt x="0" y="11"/>
                        </a:lnTo>
                        <a:lnTo>
                          <a:pt x="0" y="0"/>
                        </a:lnTo>
                        <a:lnTo>
                          <a:pt x="402" y="16"/>
                        </a:lnTo>
                        <a:close/>
                      </a:path>
                    </a:pathLst>
                  </a:custGeom>
                  <a:solidFill>
                    <a:srgbClr val="EEEEEE"/>
                  </a:solidFill>
                  <a:ln w="9525">
                    <a:noFill/>
                    <a:round/>
                    <a:headEnd/>
                    <a:tailEnd/>
                  </a:ln>
                </p:spPr>
                <p:txBody>
                  <a:bodyPr/>
                  <a:lstStyle/>
                  <a:p>
                    <a:endParaRPr lang="en-US" sz="2000"/>
                  </a:p>
                </p:txBody>
              </p:sp>
              <p:sp>
                <p:nvSpPr>
                  <p:cNvPr id="582440" name="Freeform 808"/>
                  <p:cNvSpPr>
                    <a:spLocks/>
                  </p:cNvSpPr>
                  <p:nvPr/>
                </p:nvSpPr>
                <p:spPr bwMode="auto">
                  <a:xfrm>
                    <a:off x="2598" y="2923"/>
                    <a:ext cx="402" cy="26"/>
                  </a:xfrm>
                  <a:custGeom>
                    <a:avLst/>
                    <a:gdLst/>
                    <a:ahLst/>
                    <a:cxnLst>
                      <a:cxn ang="0">
                        <a:pos x="402" y="15"/>
                      </a:cxn>
                      <a:cxn ang="0">
                        <a:pos x="402" y="26"/>
                      </a:cxn>
                      <a:cxn ang="0">
                        <a:pos x="0" y="11"/>
                      </a:cxn>
                      <a:cxn ang="0">
                        <a:pos x="0" y="0"/>
                      </a:cxn>
                      <a:cxn ang="0">
                        <a:pos x="402" y="15"/>
                      </a:cxn>
                    </a:cxnLst>
                    <a:rect l="0" t="0" r="r" b="b"/>
                    <a:pathLst>
                      <a:path w="402" h="26">
                        <a:moveTo>
                          <a:pt x="402" y="15"/>
                        </a:moveTo>
                        <a:lnTo>
                          <a:pt x="402" y="26"/>
                        </a:lnTo>
                        <a:lnTo>
                          <a:pt x="0" y="11"/>
                        </a:lnTo>
                        <a:lnTo>
                          <a:pt x="0" y="0"/>
                        </a:lnTo>
                        <a:lnTo>
                          <a:pt x="402" y="15"/>
                        </a:lnTo>
                        <a:close/>
                      </a:path>
                    </a:pathLst>
                  </a:custGeom>
                  <a:solidFill>
                    <a:srgbClr val="EEEEEE"/>
                  </a:solidFill>
                  <a:ln w="9525">
                    <a:noFill/>
                    <a:round/>
                    <a:headEnd/>
                    <a:tailEnd/>
                  </a:ln>
                </p:spPr>
                <p:txBody>
                  <a:bodyPr/>
                  <a:lstStyle/>
                  <a:p>
                    <a:endParaRPr lang="en-US" sz="2000"/>
                  </a:p>
                </p:txBody>
              </p:sp>
              <p:sp>
                <p:nvSpPr>
                  <p:cNvPr id="582441" name="Freeform 809"/>
                  <p:cNvSpPr>
                    <a:spLocks/>
                  </p:cNvSpPr>
                  <p:nvPr/>
                </p:nvSpPr>
                <p:spPr bwMode="auto">
                  <a:xfrm>
                    <a:off x="2598" y="2922"/>
                    <a:ext cx="402" cy="26"/>
                  </a:xfrm>
                  <a:custGeom>
                    <a:avLst/>
                    <a:gdLst/>
                    <a:ahLst/>
                    <a:cxnLst>
                      <a:cxn ang="0">
                        <a:pos x="402" y="16"/>
                      </a:cxn>
                      <a:cxn ang="0">
                        <a:pos x="402" y="26"/>
                      </a:cxn>
                      <a:cxn ang="0">
                        <a:pos x="0" y="10"/>
                      </a:cxn>
                      <a:cxn ang="0">
                        <a:pos x="0" y="0"/>
                      </a:cxn>
                      <a:cxn ang="0">
                        <a:pos x="402" y="16"/>
                      </a:cxn>
                    </a:cxnLst>
                    <a:rect l="0" t="0" r="r" b="b"/>
                    <a:pathLst>
                      <a:path w="402" h="26">
                        <a:moveTo>
                          <a:pt x="402" y="16"/>
                        </a:moveTo>
                        <a:lnTo>
                          <a:pt x="402" y="26"/>
                        </a:lnTo>
                        <a:lnTo>
                          <a:pt x="0" y="10"/>
                        </a:lnTo>
                        <a:lnTo>
                          <a:pt x="0" y="0"/>
                        </a:lnTo>
                        <a:lnTo>
                          <a:pt x="402" y="16"/>
                        </a:lnTo>
                        <a:close/>
                      </a:path>
                    </a:pathLst>
                  </a:custGeom>
                  <a:solidFill>
                    <a:srgbClr val="EEEEEE"/>
                  </a:solidFill>
                  <a:ln w="9525">
                    <a:noFill/>
                    <a:round/>
                    <a:headEnd/>
                    <a:tailEnd/>
                  </a:ln>
                </p:spPr>
                <p:txBody>
                  <a:bodyPr/>
                  <a:lstStyle/>
                  <a:p>
                    <a:endParaRPr lang="en-US" sz="2000"/>
                  </a:p>
                </p:txBody>
              </p:sp>
              <p:sp>
                <p:nvSpPr>
                  <p:cNvPr id="582442" name="Freeform 810"/>
                  <p:cNvSpPr>
                    <a:spLocks/>
                  </p:cNvSpPr>
                  <p:nvPr/>
                </p:nvSpPr>
                <p:spPr bwMode="auto">
                  <a:xfrm>
                    <a:off x="2598" y="2922"/>
                    <a:ext cx="402" cy="25"/>
                  </a:xfrm>
                  <a:custGeom>
                    <a:avLst/>
                    <a:gdLst/>
                    <a:ahLst/>
                    <a:cxnLst>
                      <a:cxn ang="0">
                        <a:pos x="402" y="15"/>
                      </a:cxn>
                      <a:cxn ang="0">
                        <a:pos x="402" y="25"/>
                      </a:cxn>
                      <a:cxn ang="0">
                        <a:pos x="0" y="9"/>
                      </a:cxn>
                      <a:cxn ang="0">
                        <a:pos x="0" y="0"/>
                      </a:cxn>
                      <a:cxn ang="0">
                        <a:pos x="402" y="15"/>
                      </a:cxn>
                    </a:cxnLst>
                    <a:rect l="0" t="0" r="r" b="b"/>
                    <a:pathLst>
                      <a:path w="402" h="25">
                        <a:moveTo>
                          <a:pt x="402" y="15"/>
                        </a:moveTo>
                        <a:lnTo>
                          <a:pt x="402" y="25"/>
                        </a:lnTo>
                        <a:lnTo>
                          <a:pt x="0" y="9"/>
                        </a:lnTo>
                        <a:lnTo>
                          <a:pt x="0" y="0"/>
                        </a:lnTo>
                        <a:lnTo>
                          <a:pt x="402" y="15"/>
                        </a:lnTo>
                        <a:close/>
                      </a:path>
                    </a:pathLst>
                  </a:custGeom>
                  <a:solidFill>
                    <a:srgbClr val="EEEEEE"/>
                  </a:solidFill>
                  <a:ln w="9525">
                    <a:noFill/>
                    <a:round/>
                    <a:headEnd/>
                    <a:tailEnd/>
                  </a:ln>
                </p:spPr>
                <p:txBody>
                  <a:bodyPr/>
                  <a:lstStyle/>
                  <a:p>
                    <a:endParaRPr lang="en-US" sz="2000"/>
                  </a:p>
                </p:txBody>
              </p:sp>
              <p:sp>
                <p:nvSpPr>
                  <p:cNvPr id="582443" name="Freeform 811"/>
                  <p:cNvSpPr>
                    <a:spLocks/>
                  </p:cNvSpPr>
                  <p:nvPr/>
                </p:nvSpPr>
                <p:spPr bwMode="auto">
                  <a:xfrm>
                    <a:off x="2598" y="2921"/>
                    <a:ext cx="402" cy="25"/>
                  </a:xfrm>
                  <a:custGeom>
                    <a:avLst/>
                    <a:gdLst/>
                    <a:ahLst/>
                    <a:cxnLst>
                      <a:cxn ang="0">
                        <a:pos x="402" y="15"/>
                      </a:cxn>
                      <a:cxn ang="0">
                        <a:pos x="402" y="25"/>
                      </a:cxn>
                      <a:cxn ang="0">
                        <a:pos x="0" y="9"/>
                      </a:cxn>
                      <a:cxn ang="0">
                        <a:pos x="0" y="0"/>
                      </a:cxn>
                      <a:cxn ang="0">
                        <a:pos x="402" y="15"/>
                      </a:cxn>
                    </a:cxnLst>
                    <a:rect l="0" t="0" r="r" b="b"/>
                    <a:pathLst>
                      <a:path w="402" h="25">
                        <a:moveTo>
                          <a:pt x="402" y="15"/>
                        </a:moveTo>
                        <a:lnTo>
                          <a:pt x="402" y="25"/>
                        </a:lnTo>
                        <a:lnTo>
                          <a:pt x="0" y="9"/>
                        </a:lnTo>
                        <a:lnTo>
                          <a:pt x="0" y="0"/>
                        </a:lnTo>
                        <a:lnTo>
                          <a:pt x="402" y="15"/>
                        </a:lnTo>
                        <a:close/>
                      </a:path>
                    </a:pathLst>
                  </a:custGeom>
                  <a:solidFill>
                    <a:srgbClr val="EEEEEE"/>
                  </a:solidFill>
                  <a:ln w="9525">
                    <a:noFill/>
                    <a:round/>
                    <a:headEnd/>
                    <a:tailEnd/>
                  </a:ln>
                </p:spPr>
                <p:txBody>
                  <a:bodyPr/>
                  <a:lstStyle/>
                  <a:p>
                    <a:endParaRPr lang="en-US" sz="2000"/>
                  </a:p>
                </p:txBody>
              </p:sp>
              <p:sp>
                <p:nvSpPr>
                  <p:cNvPr id="582444" name="Freeform 812"/>
                  <p:cNvSpPr>
                    <a:spLocks/>
                  </p:cNvSpPr>
                  <p:nvPr/>
                </p:nvSpPr>
                <p:spPr bwMode="auto">
                  <a:xfrm>
                    <a:off x="2598" y="2920"/>
                    <a:ext cx="402" cy="26"/>
                  </a:xfrm>
                  <a:custGeom>
                    <a:avLst/>
                    <a:gdLst/>
                    <a:ahLst/>
                    <a:cxnLst>
                      <a:cxn ang="0">
                        <a:pos x="402" y="16"/>
                      </a:cxn>
                      <a:cxn ang="0">
                        <a:pos x="402" y="26"/>
                      </a:cxn>
                      <a:cxn ang="0">
                        <a:pos x="0" y="9"/>
                      </a:cxn>
                      <a:cxn ang="0">
                        <a:pos x="0" y="0"/>
                      </a:cxn>
                      <a:cxn ang="0">
                        <a:pos x="402" y="16"/>
                      </a:cxn>
                    </a:cxnLst>
                    <a:rect l="0" t="0" r="r" b="b"/>
                    <a:pathLst>
                      <a:path w="402" h="26">
                        <a:moveTo>
                          <a:pt x="402" y="16"/>
                        </a:moveTo>
                        <a:lnTo>
                          <a:pt x="402" y="26"/>
                        </a:lnTo>
                        <a:lnTo>
                          <a:pt x="0" y="9"/>
                        </a:lnTo>
                        <a:lnTo>
                          <a:pt x="0" y="0"/>
                        </a:lnTo>
                        <a:lnTo>
                          <a:pt x="402" y="16"/>
                        </a:lnTo>
                        <a:close/>
                      </a:path>
                    </a:pathLst>
                  </a:custGeom>
                  <a:solidFill>
                    <a:srgbClr val="FFFFFF"/>
                  </a:solidFill>
                  <a:ln w="9525">
                    <a:noFill/>
                    <a:round/>
                    <a:headEnd/>
                    <a:tailEnd/>
                  </a:ln>
                </p:spPr>
                <p:txBody>
                  <a:bodyPr/>
                  <a:lstStyle/>
                  <a:p>
                    <a:endParaRPr lang="en-US" sz="2000"/>
                  </a:p>
                </p:txBody>
              </p:sp>
              <p:sp>
                <p:nvSpPr>
                  <p:cNvPr id="582445" name="Freeform 813"/>
                  <p:cNvSpPr>
                    <a:spLocks/>
                  </p:cNvSpPr>
                  <p:nvPr/>
                </p:nvSpPr>
                <p:spPr bwMode="auto">
                  <a:xfrm>
                    <a:off x="2598" y="2919"/>
                    <a:ext cx="402" cy="26"/>
                  </a:xfrm>
                  <a:custGeom>
                    <a:avLst/>
                    <a:gdLst/>
                    <a:ahLst/>
                    <a:cxnLst>
                      <a:cxn ang="0">
                        <a:pos x="402" y="16"/>
                      </a:cxn>
                      <a:cxn ang="0">
                        <a:pos x="402" y="26"/>
                      </a:cxn>
                      <a:cxn ang="0">
                        <a:pos x="0" y="10"/>
                      </a:cxn>
                      <a:cxn ang="0">
                        <a:pos x="0" y="0"/>
                      </a:cxn>
                      <a:cxn ang="0">
                        <a:pos x="402" y="16"/>
                      </a:cxn>
                    </a:cxnLst>
                    <a:rect l="0" t="0" r="r" b="b"/>
                    <a:pathLst>
                      <a:path w="402" h="26">
                        <a:moveTo>
                          <a:pt x="402" y="16"/>
                        </a:moveTo>
                        <a:lnTo>
                          <a:pt x="402" y="26"/>
                        </a:lnTo>
                        <a:lnTo>
                          <a:pt x="0" y="10"/>
                        </a:lnTo>
                        <a:lnTo>
                          <a:pt x="0" y="0"/>
                        </a:lnTo>
                        <a:lnTo>
                          <a:pt x="402" y="16"/>
                        </a:lnTo>
                        <a:close/>
                      </a:path>
                    </a:pathLst>
                  </a:custGeom>
                  <a:solidFill>
                    <a:srgbClr val="FFFFFF"/>
                  </a:solidFill>
                  <a:ln w="9525">
                    <a:noFill/>
                    <a:round/>
                    <a:headEnd/>
                    <a:tailEnd/>
                  </a:ln>
                </p:spPr>
                <p:txBody>
                  <a:bodyPr/>
                  <a:lstStyle/>
                  <a:p>
                    <a:endParaRPr lang="en-US" sz="2000"/>
                  </a:p>
                </p:txBody>
              </p:sp>
              <p:sp>
                <p:nvSpPr>
                  <p:cNvPr id="582446" name="Freeform 814"/>
                  <p:cNvSpPr>
                    <a:spLocks/>
                  </p:cNvSpPr>
                  <p:nvPr/>
                </p:nvSpPr>
                <p:spPr bwMode="auto">
                  <a:xfrm>
                    <a:off x="2598" y="2918"/>
                    <a:ext cx="402" cy="27"/>
                  </a:xfrm>
                  <a:custGeom>
                    <a:avLst/>
                    <a:gdLst/>
                    <a:ahLst/>
                    <a:cxnLst>
                      <a:cxn ang="0">
                        <a:pos x="402" y="17"/>
                      </a:cxn>
                      <a:cxn ang="0">
                        <a:pos x="402" y="27"/>
                      </a:cxn>
                      <a:cxn ang="0">
                        <a:pos x="0" y="10"/>
                      </a:cxn>
                      <a:cxn ang="0">
                        <a:pos x="0" y="0"/>
                      </a:cxn>
                      <a:cxn ang="0">
                        <a:pos x="402" y="17"/>
                      </a:cxn>
                    </a:cxnLst>
                    <a:rect l="0" t="0" r="r" b="b"/>
                    <a:pathLst>
                      <a:path w="402" h="27">
                        <a:moveTo>
                          <a:pt x="402" y="17"/>
                        </a:moveTo>
                        <a:lnTo>
                          <a:pt x="402" y="27"/>
                        </a:lnTo>
                        <a:lnTo>
                          <a:pt x="0" y="10"/>
                        </a:lnTo>
                        <a:lnTo>
                          <a:pt x="0" y="0"/>
                        </a:lnTo>
                        <a:lnTo>
                          <a:pt x="402" y="17"/>
                        </a:lnTo>
                        <a:close/>
                      </a:path>
                    </a:pathLst>
                  </a:custGeom>
                  <a:solidFill>
                    <a:srgbClr val="FFFFFF"/>
                  </a:solidFill>
                  <a:ln w="9525">
                    <a:noFill/>
                    <a:round/>
                    <a:headEnd/>
                    <a:tailEnd/>
                  </a:ln>
                </p:spPr>
                <p:txBody>
                  <a:bodyPr/>
                  <a:lstStyle/>
                  <a:p>
                    <a:endParaRPr lang="en-US" sz="2000"/>
                  </a:p>
                </p:txBody>
              </p:sp>
              <p:sp>
                <p:nvSpPr>
                  <p:cNvPr id="582447" name="Freeform 815"/>
                  <p:cNvSpPr>
                    <a:spLocks/>
                  </p:cNvSpPr>
                  <p:nvPr/>
                </p:nvSpPr>
                <p:spPr bwMode="auto">
                  <a:xfrm>
                    <a:off x="2598" y="2917"/>
                    <a:ext cx="402" cy="27"/>
                  </a:xfrm>
                  <a:custGeom>
                    <a:avLst/>
                    <a:gdLst/>
                    <a:ahLst/>
                    <a:cxnLst>
                      <a:cxn ang="0">
                        <a:pos x="402" y="18"/>
                      </a:cxn>
                      <a:cxn ang="0">
                        <a:pos x="402" y="27"/>
                      </a:cxn>
                      <a:cxn ang="0">
                        <a:pos x="0" y="11"/>
                      </a:cxn>
                      <a:cxn ang="0">
                        <a:pos x="0" y="0"/>
                      </a:cxn>
                      <a:cxn ang="0">
                        <a:pos x="402" y="18"/>
                      </a:cxn>
                    </a:cxnLst>
                    <a:rect l="0" t="0" r="r" b="b"/>
                    <a:pathLst>
                      <a:path w="402" h="27">
                        <a:moveTo>
                          <a:pt x="402" y="18"/>
                        </a:moveTo>
                        <a:lnTo>
                          <a:pt x="402" y="27"/>
                        </a:lnTo>
                        <a:lnTo>
                          <a:pt x="0" y="11"/>
                        </a:lnTo>
                        <a:lnTo>
                          <a:pt x="0" y="0"/>
                        </a:lnTo>
                        <a:lnTo>
                          <a:pt x="402" y="18"/>
                        </a:lnTo>
                        <a:close/>
                      </a:path>
                    </a:pathLst>
                  </a:custGeom>
                  <a:solidFill>
                    <a:srgbClr val="FFFFFF"/>
                  </a:solidFill>
                  <a:ln w="9525">
                    <a:noFill/>
                    <a:round/>
                    <a:headEnd/>
                    <a:tailEnd/>
                  </a:ln>
                </p:spPr>
                <p:txBody>
                  <a:bodyPr/>
                  <a:lstStyle/>
                  <a:p>
                    <a:endParaRPr lang="en-US" sz="2000"/>
                  </a:p>
                </p:txBody>
              </p:sp>
              <p:sp>
                <p:nvSpPr>
                  <p:cNvPr id="582448" name="Freeform 816"/>
                  <p:cNvSpPr>
                    <a:spLocks/>
                  </p:cNvSpPr>
                  <p:nvPr/>
                </p:nvSpPr>
                <p:spPr bwMode="auto">
                  <a:xfrm>
                    <a:off x="2598" y="2917"/>
                    <a:ext cx="402" cy="26"/>
                  </a:xfrm>
                  <a:custGeom>
                    <a:avLst/>
                    <a:gdLst/>
                    <a:ahLst/>
                    <a:cxnLst>
                      <a:cxn ang="0">
                        <a:pos x="402" y="26"/>
                      </a:cxn>
                      <a:cxn ang="0">
                        <a:pos x="402" y="17"/>
                      </a:cxn>
                      <a:cxn ang="0">
                        <a:pos x="0" y="0"/>
                      </a:cxn>
                      <a:cxn ang="0">
                        <a:pos x="0" y="10"/>
                      </a:cxn>
                      <a:cxn ang="0">
                        <a:pos x="402" y="26"/>
                      </a:cxn>
                    </a:cxnLst>
                    <a:rect l="0" t="0" r="r" b="b"/>
                    <a:pathLst>
                      <a:path w="402" h="26">
                        <a:moveTo>
                          <a:pt x="402" y="26"/>
                        </a:moveTo>
                        <a:lnTo>
                          <a:pt x="402" y="17"/>
                        </a:lnTo>
                        <a:lnTo>
                          <a:pt x="0" y="0"/>
                        </a:lnTo>
                        <a:lnTo>
                          <a:pt x="0" y="10"/>
                        </a:lnTo>
                        <a:lnTo>
                          <a:pt x="402" y="26"/>
                        </a:lnTo>
                        <a:close/>
                      </a:path>
                    </a:pathLst>
                  </a:custGeom>
                  <a:solidFill>
                    <a:srgbClr val="FFFFFF"/>
                  </a:solidFill>
                  <a:ln w="9525">
                    <a:noFill/>
                    <a:round/>
                    <a:headEnd/>
                    <a:tailEnd/>
                  </a:ln>
                </p:spPr>
                <p:txBody>
                  <a:bodyPr/>
                  <a:lstStyle/>
                  <a:p>
                    <a:endParaRPr lang="en-US" sz="2000"/>
                  </a:p>
                </p:txBody>
              </p:sp>
              <p:sp>
                <p:nvSpPr>
                  <p:cNvPr id="582449" name="Freeform 817"/>
                  <p:cNvSpPr>
                    <a:spLocks/>
                  </p:cNvSpPr>
                  <p:nvPr/>
                </p:nvSpPr>
                <p:spPr bwMode="auto">
                  <a:xfrm>
                    <a:off x="3000" y="2827"/>
                    <a:ext cx="131" cy="70"/>
                  </a:xfrm>
                  <a:custGeom>
                    <a:avLst/>
                    <a:gdLst/>
                    <a:ahLst/>
                    <a:cxnLst>
                      <a:cxn ang="0">
                        <a:pos x="131" y="70"/>
                      </a:cxn>
                      <a:cxn ang="0">
                        <a:pos x="0" y="21"/>
                      </a:cxn>
                      <a:cxn ang="0">
                        <a:pos x="0" y="0"/>
                      </a:cxn>
                      <a:cxn ang="0">
                        <a:pos x="131" y="50"/>
                      </a:cxn>
                      <a:cxn ang="0">
                        <a:pos x="131" y="70"/>
                      </a:cxn>
                    </a:cxnLst>
                    <a:rect l="0" t="0" r="r" b="b"/>
                    <a:pathLst>
                      <a:path w="131" h="70">
                        <a:moveTo>
                          <a:pt x="131" y="70"/>
                        </a:moveTo>
                        <a:lnTo>
                          <a:pt x="0" y="21"/>
                        </a:lnTo>
                        <a:lnTo>
                          <a:pt x="0" y="0"/>
                        </a:lnTo>
                        <a:lnTo>
                          <a:pt x="131" y="50"/>
                        </a:lnTo>
                        <a:lnTo>
                          <a:pt x="131" y="70"/>
                        </a:lnTo>
                        <a:close/>
                      </a:path>
                    </a:pathLst>
                  </a:custGeom>
                  <a:solidFill>
                    <a:srgbClr val="191919"/>
                  </a:solidFill>
                  <a:ln w="9525">
                    <a:noFill/>
                    <a:round/>
                    <a:headEnd/>
                    <a:tailEnd/>
                  </a:ln>
                </p:spPr>
                <p:txBody>
                  <a:bodyPr/>
                  <a:lstStyle/>
                  <a:p>
                    <a:endParaRPr lang="en-US" sz="2000"/>
                  </a:p>
                </p:txBody>
              </p:sp>
              <p:sp>
                <p:nvSpPr>
                  <p:cNvPr id="582450" name="Freeform 818"/>
                  <p:cNvSpPr>
                    <a:spLocks/>
                  </p:cNvSpPr>
                  <p:nvPr/>
                </p:nvSpPr>
                <p:spPr bwMode="auto">
                  <a:xfrm>
                    <a:off x="3000" y="2828"/>
                    <a:ext cx="131" cy="69"/>
                  </a:xfrm>
                  <a:custGeom>
                    <a:avLst/>
                    <a:gdLst/>
                    <a:ahLst/>
                    <a:cxnLst>
                      <a:cxn ang="0">
                        <a:pos x="131" y="69"/>
                      </a:cxn>
                      <a:cxn ang="0">
                        <a:pos x="0" y="21"/>
                      </a:cxn>
                      <a:cxn ang="0">
                        <a:pos x="0" y="0"/>
                      </a:cxn>
                      <a:cxn ang="0">
                        <a:pos x="131" y="49"/>
                      </a:cxn>
                      <a:cxn ang="0">
                        <a:pos x="131" y="69"/>
                      </a:cxn>
                    </a:cxnLst>
                    <a:rect l="0" t="0" r="r" b="b"/>
                    <a:pathLst>
                      <a:path w="131" h="69">
                        <a:moveTo>
                          <a:pt x="131" y="69"/>
                        </a:moveTo>
                        <a:lnTo>
                          <a:pt x="0" y="21"/>
                        </a:lnTo>
                        <a:lnTo>
                          <a:pt x="0" y="0"/>
                        </a:lnTo>
                        <a:lnTo>
                          <a:pt x="131" y="49"/>
                        </a:lnTo>
                        <a:lnTo>
                          <a:pt x="131" y="69"/>
                        </a:lnTo>
                        <a:close/>
                      </a:path>
                    </a:pathLst>
                  </a:custGeom>
                  <a:solidFill>
                    <a:srgbClr val="191919"/>
                  </a:solidFill>
                  <a:ln w="9525">
                    <a:noFill/>
                    <a:round/>
                    <a:headEnd/>
                    <a:tailEnd/>
                  </a:ln>
                </p:spPr>
                <p:txBody>
                  <a:bodyPr/>
                  <a:lstStyle/>
                  <a:p>
                    <a:endParaRPr lang="en-US" sz="2000"/>
                  </a:p>
                </p:txBody>
              </p:sp>
              <p:sp>
                <p:nvSpPr>
                  <p:cNvPr id="582451" name="Freeform 819"/>
                  <p:cNvSpPr>
                    <a:spLocks/>
                  </p:cNvSpPr>
                  <p:nvPr/>
                </p:nvSpPr>
                <p:spPr bwMode="auto">
                  <a:xfrm>
                    <a:off x="3000" y="2829"/>
                    <a:ext cx="131" cy="69"/>
                  </a:xfrm>
                  <a:custGeom>
                    <a:avLst/>
                    <a:gdLst/>
                    <a:ahLst/>
                    <a:cxnLst>
                      <a:cxn ang="0">
                        <a:pos x="131" y="69"/>
                      </a:cxn>
                      <a:cxn ang="0">
                        <a:pos x="0" y="20"/>
                      </a:cxn>
                      <a:cxn ang="0">
                        <a:pos x="0" y="0"/>
                      </a:cxn>
                      <a:cxn ang="0">
                        <a:pos x="131" y="48"/>
                      </a:cxn>
                      <a:cxn ang="0">
                        <a:pos x="131" y="69"/>
                      </a:cxn>
                    </a:cxnLst>
                    <a:rect l="0" t="0" r="r" b="b"/>
                    <a:pathLst>
                      <a:path w="131" h="69">
                        <a:moveTo>
                          <a:pt x="131" y="69"/>
                        </a:moveTo>
                        <a:lnTo>
                          <a:pt x="0" y="20"/>
                        </a:lnTo>
                        <a:lnTo>
                          <a:pt x="0" y="0"/>
                        </a:lnTo>
                        <a:lnTo>
                          <a:pt x="131" y="48"/>
                        </a:lnTo>
                        <a:lnTo>
                          <a:pt x="131" y="69"/>
                        </a:lnTo>
                        <a:close/>
                      </a:path>
                    </a:pathLst>
                  </a:custGeom>
                  <a:solidFill>
                    <a:srgbClr val="191919"/>
                  </a:solidFill>
                  <a:ln w="9525">
                    <a:noFill/>
                    <a:round/>
                    <a:headEnd/>
                    <a:tailEnd/>
                  </a:ln>
                </p:spPr>
                <p:txBody>
                  <a:bodyPr/>
                  <a:lstStyle/>
                  <a:p>
                    <a:endParaRPr lang="en-US" sz="2000"/>
                  </a:p>
                </p:txBody>
              </p:sp>
              <p:sp>
                <p:nvSpPr>
                  <p:cNvPr id="582452" name="Freeform 820"/>
                  <p:cNvSpPr>
                    <a:spLocks/>
                  </p:cNvSpPr>
                  <p:nvPr/>
                </p:nvSpPr>
                <p:spPr bwMode="auto">
                  <a:xfrm>
                    <a:off x="3000" y="2829"/>
                    <a:ext cx="131" cy="69"/>
                  </a:xfrm>
                  <a:custGeom>
                    <a:avLst/>
                    <a:gdLst/>
                    <a:ahLst/>
                    <a:cxnLst>
                      <a:cxn ang="0">
                        <a:pos x="131" y="69"/>
                      </a:cxn>
                      <a:cxn ang="0">
                        <a:pos x="0" y="20"/>
                      </a:cxn>
                      <a:cxn ang="0">
                        <a:pos x="0" y="0"/>
                      </a:cxn>
                      <a:cxn ang="0">
                        <a:pos x="131" y="49"/>
                      </a:cxn>
                      <a:cxn ang="0">
                        <a:pos x="131" y="69"/>
                      </a:cxn>
                    </a:cxnLst>
                    <a:rect l="0" t="0" r="r" b="b"/>
                    <a:pathLst>
                      <a:path w="131" h="69">
                        <a:moveTo>
                          <a:pt x="131" y="69"/>
                        </a:moveTo>
                        <a:lnTo>
                          <a:pt x="0" y="20"/>
                        </a:lnTo>
                        <a:lnTo>
                          <a:pt x="0" y="0"/>
                        </a:lnTo>
                        <a:lnTo>
                          <a:pt x="131" y="49"/>
                        </a:lnTo>
                        <a:lnTo>
                          <a:pt x="131" y="69"/>
                        </a:lnTo>
                        <a:close/>
                      </a:path>
                    </a:pathLst>
                  </a:custGeom>
                  <a:solidFill>
                    <a:srgbClr val="191919"/>
                  </a:solidFill>
                  <a:ln w="9525">
                    <a:noFill/>
                    <a:round/>
                    <a:headEnd/>
                    <a:tailEnd/>
                  </a:ln>
                </p:spPr>
                <p:txBody>
                  <a:bodyPr/>
                  <a:lstStyle/>
                  <a:p>
                    <a:endParaRPr lang="en-US" sz="2000"/>
                  </a:p>
                </p:txBody>
              </p:sp>
              <p:sp>
                <p:nvSpPr>
                  <p:cNvPr id="582453" name="Freeform 821"/>
                  <p:cNvSpPr>
                    <a:spLocks/>
                  </p:cNvSpPr>
                  <p:nvPr/>
                </p:nvSpPr>
                <p:spPr bwMode="auto">
                  <a:xfrm>
                    <a:off x="3000" y="2829"/>
                    <a:ext cx="131" cy="69"/>
                  </a:xfrm>
                  <a:custGeom>
                    <a:avLst/>
                    <a:gdLst/>
                    <a:ahLst/>
                    <a:cxnLst>
                      <a:cxn ang="0">
                        <a:pos x="131" y="69"/>
                      </a:cxn>
                      <a:cxn ang="0">
                        <a:pos x="0" y="21"/>
                      </a:cxn>
                      <a:cxn ang="0">
                        <a:pos x="0" y="0"/>
                      </a:cxn>
                      <a:cxn ang="0">
                        <a:pos x="131" y="49"/>
                      </a:cxn>
                      <a:cxn ang="0">
                        <a:pos x="131" y="69"/>
                      </a:cxn>
                    </a:cxnLst>
                    <a:rect l="0" t="0" r="r" b="b"/>
                    <a:pathLst>
                      <a:path w="131" h="69">
                        <a:moveTo>
                          <a:pt x="131" y="69"/>
                        </a:moveTo>
                        <a:lnTo>
                          <a:pt x="0" y="21"/>
                        </a:lnTo>
                        <a:lnTo>
                          <a:pt x="0" y="0"/>
                        </a:lnTo>
                        <a:lnTo>
                          <a:pt x="131" y="49"/>
                        </a:lnTo>
                        <a:lnTo>
                          <a:pt x="131" y="69"/>
                        </a:lnTo>
                        <a:close/>
                      </a:path>
                    </a:pathLst>
                  </a:custGeom>
                  <a:solidFill>
                    <a:srgbClr val="191919"/>
                  </a:solidFill>
                  <a:ln w="9525">
                    <a:noFill/>
                    <a:round/>
                    <a:headEnd/>
                    <a:tailEnd/>
                  </a:ln>
                </p:spPr>
                <p:txBody>
                  <a:bodyPr/>
                  <a:lstStyle/>
                  <a:p>
                    <a:endParaRPr lang="en-US" sz="2000"/>
                  </a:p>
                </p:txBody>
              </p:sp>
              <p:sp>
                <p:nvSpPr>
                  <p:cNvPr id="582454" name="Freeform 822"/>
                  <p:cNvSpPr>
                    <a:spLocks/>
                  </p:cNvSpPr>
                  <p:nvPr/>
                </p:nvSpPr>
                <p:spPr bwMode="auto">
                  <a:xfrm>
                    <a:off x="3000" y="2831"/>
                    <a:ext cx="131" cy="67"/>
                  </a:xfrm>
                  <a:custGeom>
                    <a:avLst/>
                    <a:gdLst/>
                    <a:ahLst/>
                    <a:cxnLst>
                      <a:cxn ang="0">
                        <a:pos x="131" y="67"/>
                      </a:cxn>
                      <a:cxn ang="0">
                        <a:pos x="0" y="19"/>
                      </a:cxn>
                      <a:cxn ang="0">
                        <a:pos x="0" y="0"/>
                      </a:cxn>
                      <a:cxn ang="0">
                        <a:pos x="131" y="48"/>
                      </a:cxn>
                      <a:cxn ang="0">
                        <a:pos x="131" y="67"/>
                      </a:cxn>
                    </a:cxnLst>
                    <a:rect l="0" t="0" r="r" b="b"/>
                    <a:pathLst>
                      <a:path w="131" h="67">
                        <a:moveTo>
                          <a:pt x="131" y="67"/>
                        </a:moveTo>
                        <a:lnTo>
                          <a:pt x="0" y="19"/>
                        </a:lnTo>
                        <a:lnTo>
                          <a:pt x="0" y="0"/>
                        </a:lnTo>
                        <a:lnTo>
                          <a:pt x="131" y="48"/>
                        </a:lnTo>
                        <a:lnTo>
                          <a:pt x="131" y="67"/>
                        </a:lnTo>
                        <a:close/>
                      </a:path>
                    </a:pathLst>
                  </a:custGeom>
                  <a:solidFill>
                    <a:srgbClr val="242424"/>
                  </a:solidFill>
                  <a:ln w="9525">
                    <a:noFill/>
                    <a:round/>
                    <a:headEnd/>
                    <a:tailEnd/>
                  </a:ln>
                </p:spPr>
                <p:txBody>
                  <a:bodyPr/>
                  <a:lstStyle/>
                  <a:p>
                    <a:endParaRPr lang="en-US" sz="2000"/>
                  </a:p>
                </p:txBody>
              </p:sp>
              <p:sp>
                <p:nvSpPr>
                  <p:cNvPr id="582455" name="Freeform 823"/>
                  <p:cNvSpPr>
                    <a:spLocks/>
                  </p:cNvSpPr>
                  <p:nvPr/>
                </p:nvSpPr>
                <p:spPr bwMode="auto">
                  <a:xfrm>
                    <a:off x="3000" y="2831"/>
                    <a:ext cx="131" cy="68"/>
                  </a:xfrm>
                  <a:custGeom>
                    <a:avLst/>
                    <a:gdLst/>
                    <a:ahLst/>
                    <a:cxnLst>
                      <a:cxn ang="0">
                        <a:pos x="131" y="68"/>
                      </a:cxn>
                      <a:cxn ang="0">
                        <a:pos x="0" y="20"/>
                      </a:cxn>
                      <a:cxn ang="0">
                        <a:pos x="0" y="0"/>
                      </a:cxn>
                      <a:cxn ang="0">
                        <a:pos x="131" y="48"/>
                      </a:cxn>
                      <a:cxn ang="0">
                        <a:pos x="131" y="68"/>
                      </a:cxn>
                    </a:cxnLst>
                    <a:rect l="0" t="0" r="r" b="b"/>
                    <a:pathLst>
                      <a:path w="131" h="68">
                        <a:moveTo>
                          <a:pt x="131" y="68"/>
                        </a:moveTo>
                        <a:lnTo>
                          <a:pt x="0" y="20"/>
                        </a:lnTo>
                        <a:lnTo>
                          <a:pt x="0" y="0"/>
                        </a:lnTo>
                        <a:lnTo>
                          <a:pt x="131" y="48"/>
                        </a:lnTo>
                        <a:lnTo>
                          <a:pt x="131" y="68"/>
                        </a:lnTo>
                        <a:close/>
                      </a:path>
                    </a:pathLst>
                  </a:custGeom>
                  <a:solidFill>
                    <a:srgbClr val="242424"/>
                  </a:solidFill>
                  <a:ln w="9525">
                    <a:noFill/>
                    <a:round/>
                    <a:headEnd/>
                    <a:tailEnd/>
                  </a:ln>
                </p:spPr>
                <p:txBody>
                  <a:bodyPr/>
                  <a:lstStyle/>
                  <a:p>
                    <a:endParaRPr lang="en-US" sz="2000"/>
                  </a:p>
                </p:txBody>
              </p:sp>
              <p:sp>
                <p:nvSpPr>
                  <p:cNvPr id="582456" name="Freeform 824"/>
                  <p:cNvSpPr>
                    <a:spLocks/>
                  </p:cNvSpPr>
                  <p:nvPr/>
                </p:nvSpPr>
                <p:spPr bwMode="auto">
                  <a:xfrm>
                    <a:off x="3000" y="2832"/>
                    <a:ext cx="131" cy="67"/>
                  </a:xfrm>
                  <a:custGeom>
                    <a:avLst/>
                    <a:gdLst/>
                    <a:ahLst/>
                    <a:cxnLst>
                      <a:cxn ang="0">
                        <a:pos x="131" y="67"/>
                      </a:cxn>
                      <a:cxn ang="0">
                        <a:pos x="0" y="20"/>
                      </a:cxn>
                      <a:cxn ang="0">
                        <a:pos x="0" y="0"/>
                      </a:cxn>
                      <a:cxn ang="0">
                        <a:pos x="131" y="48"/>
                      </a:cxn>
                      <a:cxn ang="0">
                        <a:pos x="131" y="67"/>
                      </a:cxn>
                    </a:cxnLst>
                    <a:rect l="0" t="0" r="r" b="b"/>
                    <a:pathLst>
                      <a:path w="131" h="67">
                        <a:moveTo>
                          <a:pt x="131" y="67"/>
                        </a:moveTo>
                        <a:lnTo>
                          <a:pt x="0" y="20"/>
                        </a:lnTo>
                        <a:lnTo>
                          <a:pt x="0" y="0"/>
                        </a:lnTo>
                        <a:lnTo>
                          <a:pt x="131" y="48"/>
                        </a:lnTo>
                        <a:lnTo>
                          <a:pt x="131" y="67"/>
                        </a:lnTo>
                        <a:close/>
                      </a:path>
                    </a:pathLst>
                  </a:custGeom>
                  <a:solidFill>
                    <a:srgbClr val="242424"/>
                  </a:solidFill>
                  <a:ln w="9525">
                    <a:noFill/>
                    <a:round/>
                    <a:headEnd/>
                    <a:tailEnd/>
                  </a:ln>
                </p:spPr>
                <p:txBody>
                  <a:bodyPr/>
                  <a:lstStyle/>
                  <a:p>
                    <a:endParaRPr lang="en-US" sz="2000"/>
                  </a:p>
                </p:txBody>
              </p:sp>
              <p:sp>
                <p:nvSpPr>
                  <p:cNvPr id="582457" name="Freeform 825"/>
                  <p:cNvSpPr>
                    <a:spLocks/>
                  </p:cNvSpPr>
                  <p:nvPr/>
                </p:nvSpPr>
                <p:spPr bwMode="auto">
                  <a:xfrm>
                    <a:off x="3000" y="2832"/>
                    <a:ext cx="131" cy="67"/>
                  </a:xfrm>
                  <a:custGeom>
                    <a:avLst/>
                    <a:gdLst/>
                    <a:ahLst/>
                    <a:cxnLst>
                      <a:cxn ang="0">
                        <a:pos x="131" y="67"/>
                      </a:cxn>
                      <a:cxn ang="0">
                        <a:pos x="0" y="21"/>
                      </a:cxn>
                      <a:cxn ang="0">
                        <a:pos x="0" y="0"/>
                      </a:cxn>
                      <a:cxn ang="0">
                        <a:pos x="131" y="48"/>
                      </a:cxn>
                      <a:cxn ang="0">
                        <a:pos x="131" y="67"/>
                      </a:cxn>
                    </a:cxnLst>
                    <a:rect l="0" t="0" r="r" b="b"/>
                    <a:pathLst>
                      <a:path w="131" h="67">
                        <a:moveTo>
                          <a:pt x="131" y="67"/>
                        </a:moveTo>
                        <a:lnTo>
                          <a:pt x="0" y="21"/>
                        </a:lnTo>
                        <a:lnTo>
                          <a:pt x="0" y="0"/>
                        </a:lnTo>
                        <a:lnTo>
                          <a:pt x="131" y="48"/>
                        </a:lnTo>
                        <a:lnTo>
                          <a:pt x="131" y="67"/>
                        </a:lnTo>
                        <a:close/>
                      </a:path>
                    </a:pathLst>
                  </a:custGeom>
                  <a:solidFill>
                    <a:srgbClr val="242424"/>
                  </a:solidFill>
                  <a:ln w="9525">
                    <a:noFill/>
                    <a:round/>
                    <a:headEnd/>
                    <a:tailEnd/>
                  </a:ln>
                </p:spPr>
                <p:txBody>
                  <a:bodyPr/>
                  <a:lstStyle/>
                  <a:p>
                    <a:endParaRPr lang="en-US" sz="2000"/>
                  </a:p>
                </p:txBody>
              </p:sp>
              <p:sp>
                <p:nvSpPr>
                  <p:cNvPr id="582458" name="Freeform 826"/>
                  <p:cNvSpPr>
                    <a:spLocks/>
                  </p:cNvSpPr>
                  <p:nvPr/>
                </p:nvSpPr>
                <p:spPr bwMode="auto">
                  <a:xfrm>
                    <a:off x="3000" y="2832"/>
                    <a:ext cx="131" cy="67"/>
                  </a:xfrm>
                  <a:custGeom>
                    <a:avLst/>
                    <a:gdLst/>
                    <a:ahLst/>
                    <a:cxnLst>
                      <a:cxn ang="0">
                        <a:pos x="131" y="67"/>
                      </a:cxn>
                      <a:cxn ang="0">
                        <a:pos x="0" y="21"/>
                      </a:cxn>
                      <a:cxn ang="0">
                        <a:pos x="0" y="0"/>
                      </a:cxn>
                      <a:cxn ang="0">
                        <a:pos x="131" y="48"/>
                      </a:cxn>
                      <a:cxn ang="0">
                        <a:pos x="131" y="67"/>
                      </a:cxn>
                    </a:cxnLst>
                    <a:rect l="0" t="0" r="r" b="b"/>
                    <a:pathLst>
                      <a:path w="131" h="67">
                        <a:moveTo>
                          <a:pt x="131" y="67"/>
                        </a:moveTo>
                        <a:lnTo>
                          <a:pt x="0" y="21"/>
                        </a:lnTo>
                        <a:lnTo>
                          <a:pt x="0" y="0"/>
                        </a:lnTo>
                        <a:lnTo>
                          <a:pt x="131" y="48"/>
                        </a:lnTo>
                        <a:lnTo>
                          <a:pt x="131" y="67"/>
                        </a:lnTo>
                        <a:close/>
                      </a:path>
                    </a:pathLst>
                  </a:custGeom>
                  <a:solidFill>
                    <a:srgbClr val="242424"/>
                  </a:solidFill>
                  <a:ln w="9525">
                    <a:noFill/>
                    <a:round/>
                    <a:headEnd/>
                    <a:tailEnd/>
                  </a:ln>
                </p:spPr>
                <p:txBody>
                  <a:bodyPr/>
                  <a:lstStyle/>
                  <a:p>
                    <a:endParaRPr lang="en-US" sz="2000"/>
                  </a:p>
                </p:txBody>
              </p:sp>
              <p:sp>
                <p:nvSpPr>
                  <p:cNvPr id="582459" name="Freeform 827"/>
                  <p:cNvSpPr>
                    <a:spLocks/>
                  </p:cNvSpPr>
                  <p:nvPr/>
                </p:nvSpPr>
                <p:spPr bwMode="auto">
                  <a:xfrm>
                    <a:off x="3000" y="2833"/>
                    <a:ext cx="131" cy="66"/>
                  </a:xfrm>
                  <a:custGeom>
                    <a:avLst/>
                    <a:gdLst/>
                    <a:ahLst/>
                    <a:cxnLst>
                      <a:cxn ang="0">
                        <a:pos x="131" y="66"/>
                      </a:cxn>
                      <a:cxn ang="0">
                        <a:pos x="0" y="21"/>
                      </a:cxn>
                      <a:cxn ang="0">
                        <a:pos x="0" y="0"/>
                      </a:cxn>
                      <a:cxn ang="0">
                        <a:pos x="131" y="48"/>
                      </a:cxn>
                      <a:cxn ang="0">
                        <a:pos x="131" y="66"/>
                      </a:cxn>
                    </a:cxnLst>
                    <a:rect l="0" t="0" r="r" b="b"/>
                    <a:pathLst>
                      <a:path w="131" h="66">
                        <a:moveTo>
                          <a:pt x="131" y="66"/>
                        </a:moveTo>
                        <a:lnTo>
                          <a:pt x="0" y="21"/>
                        </a:lnTo>
                        <a:lnTo>
                          <a:pt x="0" y="0"/>
                        </a:lnTo>
                        <a:lnTo>
                          <a:pt x="131" y="48"/>
                        </a:lnTo>
                        <a:lnTo>
                          <a:pt x="131" y="66"/>
                        </a:lnTo>
                        <a:close/>
                      </a:path>
                    </a:pathLst>
                  </a:custGeom>
                  <a:solidFill>
                    <a:srgbClr val="242424"/>
                  </a:solidFill>
                  <a:ln w="9525">
                    <a:noFill/>
                    <a:round/>
                    <a:headEnd/>
                    <a:tailEnd/>
                  </a:ln>
                </p:spPr>
                <p:txBody>
                  <a:bodyPr/>
                  <a:lstStyle/>
                  <a:p>
                    <a:endParaRPr lang="en-US" sz="2000"/>
                  </a:p>
                </p:txBody>
              </p:sp>
              <p:sp>
                <p:nvSpPr>
                  <p:cNvPr id="582460" name="Freeform 828"/>
                  <p:cNvSpPr>
                    <a:spLocks/>
                  </p:cNvSpPr>
                  <p:nvPr/>
                </p:nvSpPr>
                <p:spPr bwMode="auto">
                  <a:xfrm>
                    <a:off x="3000" y="2834"/>
                    <a:ext cx="131" cy="66"/>
                  </a:xfrm>
                  <a:custGeom>
                    <a:avLst/>
                    <a:gdLst/>
                    <a:ahLst/>
                    <a:cxnLst>
                      <a:cxn ang="0">
                        <a:pos x="131" y="66"/>
                      </a:cxn>
                      <a:cxn ang="0">
                        <a:pos x="0" y="20"/>
                      </a:cxn>
                      <a:cxn ang="0">
                        <a:pos x="0" y="0"/>
                      </a:cxn>
                      <a:cxn ang="0">
                        <a:pos x="131" y="47"/>
                      </a:cxn>
                      <a:cxn ang="0">
                        <a:pos x="131" y="66"/>
                      </a:cxn>
                    </a:cxnLst>
                    <a:rect l="0" t="0" r="r" b="b"/>
                    <a:pathLst>
                      <a:path w="131" h="66">
                        <a:moveTo>
                          <a:pt x="131" y="66"/>
                        </a:moveTo>
                        <a:lnTo>
                          <a:pt x="0" y="20"/>
                        </a:lnTo>
                        <a:lnTo>
                          <a:pt x="0" y="0"/>
                        </a:lnTo>
                        <a:lnTo>
                          <a:pt x="131" y="47"/>
                        </a:lnTo>
                        <a:lnTo>
                          <a:pt x="131" y="66"/>
                        </a:lnTo>
                        <a:close/>
                      </a:path>
                    </a:pathLst>
                  </a:custGeom>
                  <a:solidFill>
                    <a:srgbClr val="242424"/>
                  </a:solidFill>
                  <a:ln w="9525">
                    <a:noFill/>
                    <a:round/>
                    <a:headEnd/>
                    <a:tailEnd/>
                  </a:ln>
                </p:spPr>
                <p:txBody>
                  <a:bodyPr/>
                  <a:lstStyle/>
                  <a:p>
                    <a:endParaRPr lang="en-US" sz="2000"/>
                  </a:p>
                </p:txBody>
              </p:sp>
              <p:sp>
                <p:nvSpPr>
                  <p:cNvPr id="582461" name="Freeform 829"/>
                  <p:cNvSpPr>
                    <a:spLocks/>
                  </p:cNvSpPr>
                  <p:nvPr/>
                </p:nvSpPr>
                <p:spPr bwMode="auto">
                  <a:xfrm>
                    <a:off x="3000" y="2834"/>
                    <a:ext cx="131" cy="66"/>
                  </a:xfrm>
                  <a:custGeom>
                    <a:avLst/>
                    <a:gdLst/>
                    <a:ahLst/>
                    <a:cxnLst>
                      <a:cxn ang="0">
                        <a:pos x="131" y="66"/>
                      </a:cxn>
                      <a:cxn ang="0">
                        <a:pos x="0" y="20"/>
                      </a:cxn>
                      <a:cxn ang="0">
                        <a:pos x="0" y="0"/>
                      </a:cxn>
                      <a:cxn ang="0">
                        <a:pos x="131" y="47"/>
                      </a:cxn>
                      <a:cxn ang="0">
                        <a:pos x="131" y="66"/>
                      </a:cxn>
                    </a:cxnLst>
                    <a:rect l="0" t="0" r="r" b="b"/>
                    <a:pathLst>
                      <a:path w="131" h="66">
                        <a:moveTo>
                          <a:pt x="131" y="66"/>
                        </a:moveTo>
                        <a:lnTo>
                          <a:pt x="0" y="20"/>
                        </a:lnTo>
                        <a:lnTo>
                          <a:pt x="0" y="0"/>
                        </a:lnTo>
                        <a:lnTo>
                          <a:pt x="131" y="47"/>
                        </a:lnTo>
                        <a:lnTo>
                          <a:pt x="131" y="66"/>
                        </a:lnTo>
                        <a:close/>
                      </a:path>
                    </a:pathLst>
                  </a:custGeom>
                  <a:solidFill>
                    <a:srgbClr val="242424"/>
                  </a:solidFill>
                  <a:ln w="9525">
                    <a:noFill/>
                    <a:round/>
                    <a:headEnd/>
                    <a:tailEnd/>
                  </a:ln>
                </p:spPr>
                <p:txBody>
                  <a:bodyPr/>
                  <a:lstStyle/>
                  <a:p>
                    <a:endParaRPr lang="en-US" sz="2000"/>
                  </a:p>
                </p:txBody>
              </p:sp>
              <p:sp>
                <p:nvSpPr>
                  <p:cNvPr id="582462" name="Freeform 830"/>
                  <p:cNvSpPr>
                    <a:spLocks/>
                  </p:cNvSpPr>
                  <p:nvPr/>
                </p:nvSpPr>
                <p:spPr bwMode="auto">
                  <a:xfrm>
                    <a:off x="3000" y="2835"/>
                    <a:ext cx="131" cy="66"/>
                  </a:xfrm>
                  <a:custGeom>
                    <a:avLst/>
                    <a:gdLst/>
                    <a:ahLst/>
                    <a:cxnLst>
                      <a:cxn ang="0">
                        <a:pos x="131" y="66"/>
                      </a:cxn>
                      <a:cxn ang="0">
                        <a:pos x="0" y="20"/>
                      </a:cxn>
                      <a:cxn ang="0">
                        <a:pos x="0" y="0"/>
                      </a:cxn>
                      <a:cxn ang="0">
                        <a:pos x="131" y="46"/>
                      </a:cxn>
                      <a:cxn ang="0">
                        <a:pos x="131" y="66"/>
                      </a:cxn>
                    </a:cxnLst>
                    <a:rect l="0" t="0" r="r" b="b"/>
                    <a:pathLst>
                      <a:path w="131" h="66">
                        <a:moveTo>
                          <a:pt x="131" y="66"/>
                        </a:moveTo>
                        <a:lnTo>
                          <a:pt x="0" y="20"/>
                        </a:lnTo>
                        <a:lnTo>
                          <a:pt x="0" y="0"/>
                        </a:lnTo>
                        <a:lnTo>
                          <a:pt x="131" y="46"/>
                        </a:lnTo>
                        <a:lnTo>
                          <a:pt x="131" y="66"/>
                        </a:lnTo>
                        <a:close/>
                      </a:path>
                    </a:pathLst>
                  </a:custGeom>
                  <a:solidFill>
                    <a:srgbClr val="242424"/>
                  </a:solidFill>
                  <a:ln w="9525">
                    <a:noFill/>
                    <a:round/>
                    <a:headEnd/>
                    <a:tailEnd/>
                  </a:ln>
                </p:spPr>
                <p:txBody>
                  <a:bodyPr/>
                  <a:lstStyle/>
                  <a:p>
                    <a:endParaRPr lang="en-US" sz="2000"/>
                  </a:p>
                </p:txBody>
              </p:sp>
              <p:sp>
                <p:nvSpPr>
                  <p:cNvPr id="582463" name="Freeform 831"/>
                  <p:cNvSpPr>
                    <a:spLocks/>
                  </p:cNvSpPr>
                  <p:nvPr/>
                </p:nvSpPr>
                <p:spPr bwMode="auto">
                  <a:xfrm>
                    <a:off x="3000" y="2835"/>
                    <a:ext cx="131" cy="66"/>
                  </a:xfrm>
                  <a:custGeom>
                    <a:avLst/>
                    <a:gdLst/>
                    <a:ahLst/>
                    <a:cxnLst>
                      <a:cxn ang="0">
                        <a:pos x="131" y="66"/>
                      </a:cxn>
                      <a:cxn ang="0">
                        <a:pos x="0" y="20"/>
                      </a:cxn>
                      <a:cxn ang="0">
                        <a:pos x="0" y="0"/>
                      </a:cxn>
                      <a:cxn ang="0">
                        <a:pos x="131" y="46"/>
                      </a:cxn>
                      <a:cxn ang="0">
                        <a:pos x="131" y="66"/>
                      </a:cxn>
                    </a:cxnLst>
                    <a:rect l="0" t="0" r="r" b="b"/>
                    <a:pathLst>
                      <a:path w="131" h="66">
                        <a:moveTo>
                          <a:pt x="131" y="66"/>
                        </a:moveTo>
                        <a:lnTo>
                          <a:pt x="0" y="20"/>
                        </a:lnTo>
                        <a:lnTo>
                          <a:pt x="0" y="0"/>
                        </a:lnTo>
                        <a:lnTo>
                          <a:pt x="131" y="46"/>
                        </a:lnTo>
                        <a:lnTo>
                          <a:pt x="131" y="66"/>
                        </a:lnTo>
                        <a:close/>
                      </a:path>
                    </a:pathLst>
                  </a:custGeom>
                  <a:solidFill>
                    <a:srgbClr val="242424"/>
                  </a:solidFill>
                  <a:ln w="9525">
                    <a:noFill/>
                    <a:round/>
                    <a:headEnd/>
                    <a:tailEnd/>
                  </a:ln>
                </p:spPr>
                <p:txBody>
                  <a:bodyPr/>
                  <a:lstStyle/>
                  <a:p>
                    <a:endParaRPr lang="en-US" sz="2000"/>
                  </a:p>
                </p:txBody>
              </p:sp>
              <p:sp>
                <p:nvSpPr>
                  <p:cNvPr id="582464" name="Freeform 832"/>
                  <p:cNvSpPr>
                    <a:spLocks/>
                  </p:cNvSpPr>
                  <p:nvPr/>
                </p:nvSpPr>
                <p:spPr bwMode="auto">
                  <a:xfrm>
                    <a:off x="3000" y="2836"/>
                    <a:ext cx="131" cy="66"/>
                  </a:xfrm>
                  <a:custGeom>
                    <a:avLst/>
                    <a:gdLst/>
                    <a:ahLst/>
                    <a:cxnLst>
                      <a:cxn ang="0">
                        <a:pos x="131" y="66"/>
                      </a:cxn>
                      <a:cxn ang="0">
                        <a:pos x="0" y="19"/>
                      </a:cxn>
                      <a:cxn ang="0">
                        <a:pos x="0" y="0"/>
                      </a:cxn>
                      <a:cxn ang="0">
                        <a:pos x="131" y="46"/>
                      </a:cxn>
                      <a:cxn ang="0">
                        <a:pos x="131" y="66"/>
                      </a:cxn>
                    </a:cxnLst>
                    <a:rect l="0" t="0" r="r" b="b"/>
                    <a:pathLst>
                      <a:path w="131" h="66">
                        <a:moveTo>
                          <a:pt x="131" y="66"/>
                        </a:moveTo>
                        <a:lnTo>
                          <a:pt x="0" y="19"/>
                        </a:lnTo>
                        <a:lnTo>
                          <a:pt x="0" y="0"/>
                        </a:lnTo>
                        <a:lnTo>
                          <a:pt x="131" y="46"/>
                        </a:lnTo>
                        <a:lnTo>
                          <a:pt x="131" y="66"/>
                        </a:lnTo>
                        <a:close/>
                      </a:path>
                    </a:pathLst>
                  </a:custGeom>
                  <a:solidFill>
                    <a:srgbClr val="242424"/>
                  </a:solidFill>
                  <a:ln w="9525">
                    <a:noFill/>
                    <a:round/>
                    <a:headEnd/>
                    <a:tailEnd/>
                  </a:ln>
                </p:spPr>
                <p:txBody>
                  <a:bodyPr/>
                  <a:lstStyle/>
                  <a:p>
                    <a:endParaRPr lang="en-US" sz="2000"/>
                  </a:p>
                </p:txBody>
              </p:sp>
              <p:sp>
                <p:nvSpPr>
                  <p:cNvPr id="582465" name="Freeform 833"/>
                  <p:cNvSpPr>
                    <a:spLocks/>
                  </p:cNvSpPr>
                  <p:nvPr/>
                </p:nvSpPr>
                <p:spPr bwMode="auto">
                  <a:xfrm>
                    <a:off x="3000" y="2837"/>
                    <a:ext cx="131" cy="65"/>
                  </a:xfrm>
                  <a:custGeom>
                    <a:avLst/>
                    <a:gdLst/>
                    <a:ahLst/>
                    <a:cxnLst>
                      <a:cxn ang="0">
                        <a:pos x="131" y="65"/>
                      </a:cxn>
                      <a:cxn ang="0">
                        <a:pos x="0" y="19"/>
                      </a:cxn>
                      <a:cxn ang="0">
                        <a:pos x="0" y="0"/>
                      </a:cxn>
                      <a:cxn ang="0">
                        <a:pos x="131" y="45"/>
                      </a:cxn>
                      <a:cxn ang="0">
                        <a:pos x="131" y="65"/>
                      </a:cxn>
                    </a:cxnLst>
                    <a:rect l="0" t="0" r="r" b="b"/>
                    <a:pathLst>
                      <a:path w="131" h="65">
                        <a:moveTo>
                          <a:pt x="131" y="65"/>
                        </a:moveTo>
                        <a:lnTo>
                          <a:pt x="0" y="19"/>
                        </a:lnTo>
                        <a:lnTo>
                          <a:pt x="0" y="0"/>
                        </a:lnTo>
                        <a:lnTo>
                          <a:pt x="131" y="45"/>
                        </a:lnTo>
                        <a:lnTo>
                          <a:pt x="131" y="65"/>
                        </a:lnTo>
                        <a:close/>
                      </a:path>
                    </a:pathLst>
                  </a:custGeom>
                  <a:solidFill>
                    <a:srgbClr val="242424"/>
                  </a:solidFill>
                  <a:ln w="9525">
                    <a:noFill/>
                    <a:round/>
                    <a:headEnd/>
                    <a:tailEnd/>
                  </a:ln>
                </p:spPr>
                <p:txBody>
                  <a:bodyPr/>
                  <a:lstStyle/>
                  <a:p>
                    <a:endParaRPr lang="en-US" sz="2000"/>
                  </a:p>
                </p:txBody>
              </p:sp>
              <p:sp>
                <p:nvSpPr>
                  <p:cNvPr id="582466" name="Freeform 834"/>
                  <p:cNvSpPr>
                    <a:spLocks/>
                  </p:cNvSpPr>
                  <p:nvPr/>
                </p:nvSpPr>
                <p:spPr bwMode="auto">
                  <a:xfrm>
                    <a:off x="3000" y="2837"/>
                    <a:ext cx="131" cy="65"/>
                  </a:xfrm>
                  <a:custGeom>
                    <a:avLst/>
                    <a:gdLst/>
                    <a:ahLst/>
                    <a:cxnLst>
                      <a:cxn ang="0">
                        <a:pos x="131" y="65"/>
                      </a:cxn>
                      <a:cxn ang="0">
                        <a:pos x="0" y="19"/>
                      </a:cxn>
                      <a:cxn ang="0">
                        <a:pos x="0" y="0"/>
                      </a:cxn>
                      <a:cxn ang="0">
                        <a:pos x="131" y="45"/>
                      </a:cxn>
                      <a:cxn ang="0">
                        <a:pos x="131" y="65"/>
                      </a:cxn>
                    </a:cxnLst>
                    <a:rect l="0" t="0" r="r" b="b"/>
                    <a:pathLst>
                      <a:path w="131" h="65">
                        <a:moveTo>
                          <a:pt x="131" y="65"/>
                        </a:moveTo>
                        <a:lnTo>
                          <a:pt x="0" y="19"/>
                        </a:lnTo>
                        <a:lnTo>
                          <a:pt x="0" y="0"/>
                        </a:lnTo>
                        <a:lnTo>
                          <a:pt x="131" y="45"/>
                        </a:lnTo>
                        <a:lnTo>
                          <a:pt x="131" y="65"/>
                        </a:lnTo>
                        <a:close/>
                      </a:path>
                    </a:pathLst>
                  </a:custGeom>
                  <a:solidFill>
                    <a:srgbClr val="242424"/>
                  </a:solidFill>
                  <a:ln w="9525">
                    <a:noFill/>
                    <a:round/>
                    <a:headEnd/>
                    <a:tailEnd/>
                  </a:ln>
                </p:spPr>
                <p:txBody>
                  <a:bodyPr/>
                  <a:lstStyle/>
                  <a:p>
                    <a:endParaRPr lang="en-US" sz="2000"/>
                  </a:p>
                </p:txBody>
              </p:sp>
              <p:sp>
                <p:nvSpPr>
                  <p:cNvPr id="582467" name="Freeform 835"/>
                  <p:cNvSpPr>
                    <a:spLocks/>
                  </p:cNvSpPr>
                  <p:nvPr/>
                </p:nvSpPr>
                <p:spPr bwMode="auto">
                  <a:xfrm>
                    <a:off x="3000" y="2838"/>
                    <a:ext cx="131" cy="64"/>
                  </a:xfrm>
                  <a:custGeom>
                    <a:avLst/>
                    <a:gdLst/>
                    <a:ahLst/>
                    <a:cxnLst>
                      <a:cxn ang="0">
                        <a:pos x="131" y="64"/>
                      </a:cxn>
                      <a:cxn ang="0">
                        <a:pos x="0" y="18"/>
                      </a:cxn>
                      <a:cxn ang="0">
                        <a:pos x="0" y="0"/>
                      </a:cxn>
                      <a:cxn ang="0">
                        <a:pos x="131" y="45"/>
                      </a:cxn>
                      <a:cxn ang="0">
                        <a:pos x="131" y="64"/>
                      </a:cxn>
                    </a:cxnLst>
                    <a:rect l="0" t="0" r="r" b="b"/>
                    <a:pathLst>
                      <a:path w="131" h="64">
                        <a:moveTo>
                          <a:pt x="131" y="64"/>
                        </a:moveTo>
                        <a:lnTo>
                          <a:pt x="0" y="18"/>
                        </a:lnTo>
                        <a:lnTo>
                          <a:pt x="0" y="0"/>
                        </a:lnTo>
                        <a:lnTo>
                          <a:pt x="131" y="45"/>
                        </a:lnTo>
                        <a:lnTo>
                          <a:pt x="131" y="64"/>
                        </a:lnTo>
                        <a:close/>
                      </a:path>
                    </a:pathLst>
                  </a:custGeom>
                  <a:solidFill>
                    <a:srgbClr val="242424"/>
                  </a:solidFill>
                  <a:ln w="9525">
                    <a:noFill/>
                    <a:round/>
                    <a:headEnd/>
                    <a:tailEnd/>
                  </a:ln>
                </p:spPr>
                <p:txBody>
                  <a:bodyPr/>
                  <a:lstStyle/>
                  <a:p>
                    <a:endParaRPr lang="en-US" sz="2000"/>
                  </a:p>
                </p:txBody>
              </p:sp>
              <p:sp>
                <p:nvSpPr>
                  <p:cNvPr id="582468" name="Freeform 836"/>
                  <p:cNvSpPr>
                    <a:spLocks/>
                  </p:cNvSpPr>
                  <p:nvPr/>
                </p:nvSpPr>
                <p:spPr bwMode="auto">
                  <a:xfrm>
                    <a:off x="3000" y="2838"/>
                    <a:ext cx="131" cy="64"/>
                  </a:xfrm>
                  <a:custGeom>
                    <a:avLst/>
                    <a:gdLst/>
                    <a:ahLst/>
                    <a:cxnLst>
                      <a:cxn ang="0">
                        <a:pos x="131" y="64"/>
                      </a:cxn>
                      <a:cxn ang="0">
                        <a:pos x="0" y="19"/>
                      </a:cxn>
                      <a:cxn ang="0">
                        <a:pos x="0" y="0"/>
                      </a:cxn>
                      <a:cxn ang="0">
                        <a:pos x="131" y="45"/>
                      </a:cxn>
                      <a:cxn ang="0">
                        <a:pos x="131" y="64"/>
                      </a:cxn>
                    </a:cxnLst>
                    <a:rect l="0" t="0" r="r" b="b"/>
                    <a:pathLst>
                      <a:path w="131" h="64">
                        <a:moveTo>
                          <a:pt x="131" y="64"/>
                        </a:moveTo>
                        <a:lnTo>
                          <a:pt x="0" y="19"/>
                        </a:lnTo>
                        <a:lnTo>
                          <a:pt x="0" y="0"/>
                        </a:lnTo>
                        <a:lnTo>
                          <a:pt x="131" y="45"/>
                        </a:lnTo>
                        <a:lnTo>
                          <a:pt x="131" y="64"/>
                        </a:lnTo>
                        <a:close/>
                      </a:path>
                    </a:pathLst>
                  </a:custGeom>
                  <a:solidFill>
                    <a:srgbClr val="242424"/>
                  </a:solidFill>
                  <a:ln w="9525">
                    <a:noFill/>
                    <a:round/>
                    <a:headEnd/>
                    <a:tailEnd/>
                  </a:ln>
                </p:spPr>
                <p:txBody>
                  <a:bodyPr/>
                  <a:lstStyle/>
                  <a:p>
                    <a:endParaRPr lang="en-US" sz="2000"/>
                  </a:p>
                </p:txBody>
              </p:sp>
              <p:sp>
                <p:nvSpPr>
                  <p:cNvPr id="582469" name="Freeform 837"/>
                  <p:cNvSpPr>
                    <a:spLocks/>
                  </p:cNvSpPr>
                  <p:nvPr/>
                </p:nvSpPr>
                <p:spPr bwMode="auto">
                  <a:xfrm>
                    <a:off x="3000" y="2839"/>
                    <a:ext cx="131" cy="64"/>
                  </a:xfrm>
                  <a:custGeom>
                    <a:avLst/>
                    <a:gdLst/>
                    <a:ahLst/>
                    <a:cxnLst>
                      <a:cxn ang="0">
                        <a:pos x="131" y="64"/>
                      </a:cxn>
                      <a:cxn ang="0">
                        <a:pos x="0" y="19"/>
                      </a:cxn>
                      <a:cxn ang="0">
                        <a:pos x="0" y="0"/>
                      </a:cxn>
                      <a:cxn ang="0">
                        <a:pos x="131" y="45"/>
                      </a:cxn>
                      <a:cxn ang="0">
                        <a:pos x="131" y="64"/>
                      </a:cxn>
                    </a:cxnLst>
                    <a:rect l="0" t="0" r="r" b="b"/>
                    <a:pathLst>
                      <a:path w="131" h="64">
                        <a:moveTo>
                          <a:pt x="131" y="64"/>
                        </a:moveTo>
                        <a:lnTo>
                          <a:pt x="0" y="19"/>
                        </a:lnTo>
                        <a:lnTo>
                          <a:pt x="0" y="0"/>
                        </a:lnTo>
                        <a:lnTo>
                          <a:pt x="131" y="45"/>
                        </a:lnTo>
                        <a:lnTo>
                          <a:pt x="131" y="64"/>
                        </a:lnTo>
                        <a:close/>
                      </a:path>
                    </a:pathLst>
                  </a:custGeom>
                  <a:solidFill>
                    <a:srgbClr val="242424"/>
                  </a:solidFill>
                  <a:ln w="9525">
                    <a:noFill/>
                    <a:round/>
                    <a:headEnd/>
                    <a:tailEnd/>
                  </a:ln>
                </p:spPr>
                <p:txBody>
                  <a:bodyPr/>
                  <a:lstStyle/>
                  <a:p>
                    <a:endParaRPr lang="en-US" sz="2000"/>
                  </a:p>
                </p:txBody>
              </p:sp>
              <p:sp>
                <p:nvSpPr>
                  <p:cNvPr id="582470" name="Freeform 838"/>
                  <p:cNvSpPr>
                    <a:spLocks/>
                  </p:cNvSpPr>
                  <p:nvPr/>
                </p:nvSpPr>
                <p:spPr bwMode="auto">
                  <a:xfrm>
                    <a:off x="3000" y="2839"/>
                    <a:ext cx="131" cy="64"/>
                  </a:xfrm>
                  <a:custGeom>
                    <a:avLst/>
                    <a:gdLst/>
                    <a:ahLst/>
                    <a:cxnLst>
                      <a:cxn ang="0">
                        <a:pos x="131" y="64"/>
                      </a:cxn>
                      <a:cxn ang="0">
                        <a:pos x="0" y="19"/>
                      </a:cxn>
                      <a:cxn ang="0">
                        <a:pos x="0" y="0"/>
                      </a:cxn>
                      <a:cxn ang="0">
                        <a:pos x="131" y="45"/>
                      </a:cxn>
                      <a:cxn ang="0">
                        <a:pos x="131" y="64"/>
                      </a:cxn>
                    </a:cxnLst>
                    <a:rect l="0" t="0" r="r" b="b"/>
                    <a:pathLst>
                      <a:path w="131" h="64">
                        <a:moveTo>
                          <a:pt x="131" y="64"/>
                        </a:moveTo>
                        <a:lnTo>
                          <a:pt x="0" y="19"/>
                        </a:lnTo>
                        <a:lnTo>
                          <a:pt x="0" y="0"/>
                        </a:lnTo>
                        <a:lnTo>
                          <a:pt x="131" y="45"/>
                        </a:lnTo>
                        <a:lnTo>
                          <a:pt x="131" y="64"/>
                        </a:lnTo>
                        <a:close/>
                      </a:path>
                    </a:pathLst>
                  </a:custGeom>
                  <a:solidFill>
                    <a:srgbClr val="323232"/>
                  </a:solidFill>
                  <a:ln w="9525">
                    <a:noFill/>
                    <a:round/>
                    <a:headEnd/>
                    <a:tailEnd/>
                  </a:ln>
                </p:spPr>
                <p:txBody>
                  <a:bodyPr/>
                  <a:lstStyle/>
                  <a:p>
                    <a:endParaRPr lang="en-US" sz="2000"/>
                  </a:p>
                </p:txBody>
              </p:sp>
              <p:sp>
                <p:nvSpPr>
                  <p:cNvPr id="582471" name="Freeform 839"/>
                  <p:cNvSpPr>
                    <a:spLocks/>
                  </p:cNvSpPr>
                  <p:nvPr/>
                </p:nvSpPr>
                <p:spPr bwMode="auto">
                  <a:xfrm>
                    <a:off x="3000" y="2839"/>
                    <a:ext cx="131" cy="65"/>
                  </a:xfrm>
                  <a:custGeom>
                    <a:avLst/>
                    <a:gdLst/>
                    <a:ahLst/>
                    <a:cxnLst>
                      <a:cxn ang="0">
                        <a:pos x="131" y="65"/>
                      </a:cxn>
                      <a:cxn ang="0">
                        <a:pos x="0" y="20"/>
                      </a:cxn>
                      <a:cxn ang="0">
                        <a:pos x="0" y="0"/>
                      </a:cxn>
                      <a:cxn ang="0">
                        <a:pos x="131" y="46"/>
                      </a:cxn>
                      <a:cxn ang="0">
                        <a:pos x="131" y="65"/>
                      </a:cxn>
                    </a:cxnLst>
                    <a:rect l="0" t="0" r="r" b="b"/>
                    <a:pathLst>
                      <a:path w="131" h="65">
                        <a:moveTo>
                          <a:pt x="131" y="65"/>
                        </a:moveTo>
                        <a:lnTo>
                          <a:pt x="0" y="20"/>
                        </a:lnTo>
                        <a:lnTo>
                          <a:pt x="0" y="0"/>
                        </a:lnTo>
                        <a:lnTo>
                          <a:pt x="131" y="46"/>
                        </a:lnTo>
                        <a:lnTo>
                          <a:pt x="131" y="65"/>
                        </a:lnTo>
                        <a:close/>
                      </a:path>
                    </a:pathLst>
                  </a:custGeom>
                  <a:solidFill>
                    <a:srgbClr val="323232"/>
                  </a:solidFill>
                  <a:ln w="9525">
                    <a:noFill/>
                    <a:round/>
                    <a:headEnd/>
                    <a:tailEnd/>
                  </a:ln>
                </p:spPr>
                <p:txBody>
                  <a:bodyPr/>
                  <a:lstStyle/>
                  <a:p>
                    <a:endParaRPr lang="en-US" sz="2000"/>
                  </a:p>
                </p:txBody>
              </p:sp>
              <p:sp>
                <p:nvSpPr>
                  <p:cNvPr id="582472" name="Freeform 840"/>
                  <p:cNvSpPr>
                    <a:spLocks/>
                  </p:cNvSpPr>
                  <p:nvPr/>
                </p:nvSpPr>
                <p:spPr bwMode="auto">
                  <a:xfrm>
                    <a:off x="3000" y="2840"/>
                    <a:ext cx="131" cy="64"/>
                  </a:xfrm>
                  <a:custGeom>
                    <a:avLst/>
                    <a:gdLst/>
                    <a:ahLst/>
                    <a:cxnLst>
                      <a:cxn ang="0">
                        <a:pos x="131" y="64"/>
                      </a:cxn>
                      <a:cxn ang="0">
                        <a:pos x="0" y="19"/>
                      </a:cxn>
                      <a:cxn ang="0">
                        <a:pos x="0" y="0"/>
                      </a:cxn>
                      <a:cxn ang="0">
                        <a:pos x="131" y="45"/>
                      </a:cxn>
                      <a:cxn ang="0">
                        <a:pos x="131" y="64"/>
                      </a:cxn>
                    </a:cxnLst>
                    <a:rect l="0" t="0" r="r" b="b"/>
                    <a:pathLst>
                      <a:path w="131" h="64">
                        <a:moveTo>
                          <a:pt x="131" y="64"/>
                        </a:moveTo>
                        <a:lnTo>
                          <a:pt x="0" y="19"/>
                        </a:lnTo>
                        <a:lnTo>
                          <a:pt x="0" y="0"/>
                        </a:lnTo>
                        <a:lnTo>
                          <a:pt x="131" y="45"/>
                        </a:lnTo>
                        <a:lnTo>
                          <a:pt x="131" y="64"/>
                        </a:lnTo>
                        <a:close/>
                      </a:path>
                    </a:pathLst>
                  </a:custGeom>
                  <a:solidFill>
                    <a:srgbClr val="323232"/>
                  </a:solidFill>
                  <a:ln w="9525">
                    <a:noFill/>
                    <a:round/>
                    <a:headEnd/>
                    <a:tailEnd/>
                  </a:ln>
                </p:spPr>
                <p:txBody>
                  <a:bodyPr/>
                  <a:lstStyle/>
                  <a:p>
                    <a:endParaRPr lang="en-US" sz="2000"/>
                  </a:p>
                </p:txBody>
              </p:sp>
              <p:sp>
                <p:nvSpPr>
                  <p:cNvPr id="582473" name="Freeform 841"/>
                  <p:cNvSpPr>
                    <a:spLocks/>
                  </p:cNvSpPr>
                  <p:nvPr/>
                </p:nvSpPr>
                <p:spPr bwMode="auto">
                  <a:xfrm>
                    <a:off x="3000" y="2840"/>
                    <a:ext cx="131" cy="65"/>
                  </a:xfrm>
                  <a:custGeom>
                    <a:avLst/>
                    <a:gdLst/>
                    <a:ahLst/>
                    <a:cxnLst>
                      <a:cxn ang="0">
                        <a:pos x="131" y="65"/>
                      </a:cxn>
                      <a:cxn ang="0">
                        <a:pos x="0" y="19"/>
                      </a:cxn>
                      <a:cxn ang="0">
                        <a:pos x="0" y="0"/>
                      </a:cxn>
                      <a:cxn ang="0">
                        <a:pos x="131" y="46"/>
                      </a:cxn>
                      <a:cxn ang="0">
                        <a:pos x="131" y="65"/>
                      </a:cxn>
                    </a:cxnLst>
                    <a:rect l="0" t="0" r="r" b="b"/>
                    <a:pathLst>
                      <a:path w="131" h="65">
                        <a:moveTo>
                          <a:pt x="131" y="65"/>
                        </a:moveTo>
                        <a:lnTo>
                          <a:pt x="0" y="19"/>
                        </a:lnTo>
                        <a:lnTo>
                          <a:pt x="0" y="0"/>
                        </a:lnTo>
                        <a:lnTo>
                          <a:pt x="131" y="46"/>
                        </a:lnTo>
                        <a:lnTo>
                          <a:pt x="131" y="65"/>
                        </a:lnTo>
                        <a:close/>
                      </a:path>
                    </a:pathLst>
                  </a:custGeom>
                  <a:solidFill>
                    <a:srgbClr val="323232"/>
                  </a:solidFill>
                  <a:ln w="9525">
                    <a:noFill/>
                    <a:round/>
                    <a:headEnd/>
                    <a:tailEnd/>
                  </a:ln>
                </p:spPr>
                <p:txBody>
                  <a:bodyPr/>
                  <a:lstStyle/>
                  <a:p>
                    <a:endParaRPr lang="en-US" sz="2000"/>
                  </a:p>
                </p:txBody>
              </p:sp>
              <p:sp>
                <p:nvSpPr>
                  <p:cNvPr id="582474" name="Freeform 842"/>
                  <p:cNvSpPr>
                    <a:spLocks/>
                  </p:cNvSpPr>
                  <p:nvPr/>
                </p:nvSpPr>
                <p:spPr bwMode="auto">
                  <a:xfrm>
                    <a:off x="3000" y="2840"/>
                    <a:ext cx="131" cy="65"/>
                  </a:xfrm>
                  <a:custGeom>
                    <a:avLst/>
                    <a:gdLst/>
                    <a:ahLst/>
                    <a:cxnLst>
                      <a:cxn ang="0">
                        <a:pos x="131" y="65"/>
                      </a:cxn>
                      <a:cxn ang="0">
                        <a:pos x="0" y="20"/>
                      </a:cxn>
                      <a:cxn ang="0">
                        <a:pos x="0" y="0"/>
                      </a:cxn>
                      <a:cxn ang="0">
                        <a:pos x="131" y="46"/>
                      </a:cxn>
                      <a:cxn ang="0">
                        <a:pos x="131" y="65"/>
                      </a:cxn>
                    </a:cxnLst>
                    <a:rect l="0" t="0" r="r" b="b"/>
                    <a:pathLst>
                      <a:path w="131" h="65">
                        <a:moveTo>
                          <a:pt x="131" y="65"/>
                        </a:moveTo>
                        <a:lnTo>
                          <a:pt x="0" y="20"/>
                        </a:lnTo>
                        <a:lnTo>
                          <a:pt x="0" y="0"/>
                        </a:lnTo>
                        <a:lnTo>
                          <a:pt x="131" y="46"/>
                        </a:lnTo>
                        <a:lnTo>
                          <a:pt x="131" y="65"/>
                        </a:lnTo>
                        <a:close/>
                      </a:path>
                    </a:pathLst>
                  </a:custGeom>
                  <a:solidFill>
                    <a:srgbClr val="323232"/>
                  </a:solidFill>
                  <a:ln w="9525">
                    <a:noFill/>
                    <a:round/>
                    <a:headEnd/>
                    <a:tailEnd/>
                  </a:ln>
                </p:spPr>
                <p:txBody>
                  <a:bodyPr/>
                  <a:lstStyle/>
                  <a:p>
                    <a:endParaRPr lang="en-US" sz="2000"/>
                  </a:p>
                </p:txBody>
              </p:sp>
              <p:sp>
                <p:nvSpPr>
                  <p:cNvPr id="582475" name="Freeform 843"/>
                  <p:cNvSpPr>
                    <a:spLocks/>
                  </p:cNvSpPr>
                  <p:nvPr/>
                </p:nvSpPr>
                <p:spPr bwMode="auto">
                  <a:xfrm>
                    <a:off x="3000" y="2841"/>
                    <a:ext cx="131" cy="64"/>
                  </a:xfrm>
                  <a:custGeom>
                    <a:avLst/>
                    <a:gdLst/>
                    <a:ahLst/>
                    <a:cxnLst>
                      <a:cxn ang="0">
                        <a:pos x="131" y="64"/>
                      </a:cxn>
                      <a:cxn ang="0">
                        <a:pos x="0" y="19"/>
                      </a:cxn>
                      <a:cxn ang="0">
                        <a:pos x="0" y="0"/>
                      </a:cxn>
                      <a:cxn ang="0">
                        <a:pos x="131" y="46"/>
                      </a:cxn>
                      <a:cxn ang="0">
                        <a:pos x="131" y="64"/>
                      </a:cxn>
                    </a:cxnLst>
                    <a:rect l="0" t="0" r="r" b="b"/>
                    <a:pathLst>
                      <a:path w="131" h="64">
                        <a:moveTo>
                          <a:pt x="131" y="64"/>
                        </a:moveTo>
                        <a:lnTo>
                          <a:pt x="0" y="19"/>
                        </a:lnTo>
                        <a:lnTo>
                          <a:pt x="0" y="0"/>
                        </a:lnTo>
                        <a:lnTo>
                          <a:pt x="131" y="46"/>
                        </a:lnTo>
                        <a:lnTo>
                          <a:pt x="131" y="64"/>
                        </a:lnTo>
                        <a:close/>
                      </a:path>
                    </a:pathLst>
                  </a:custGeom>
                  <a:solidFill>
                    <a:srgbClr val="323232"/>
                  </a:solidFill>
                  <a:ln w="9525">
                    <a:noFill/>
                    <a:round/>
                    <a:headEnd/>
                    <a:tailEnd/>
                  </a:ln>
                </p:spPr>
                <p:txBody>
                  <a:bodyPr/>
                  <a:lstStyle/>
                  <a:p>
                    <a:endParaRPr lang="en-US" sz="2000"/>
                  </a:p>
                </p:txBody>
              </p:sp>
              <p:sp>
                <p:nvSpPr>
                  <p:cNvPr id="582476" name="Freeform 844"/>
                  <p:cNvSpPr>
                    <a:spLocks/>
                  </p:cNvSpPr>
                  <p:nvPr/>
                </p:nvSpPr>
                <p:spPr bwMode="auto">
                  <a:xfrm>
                    <a:off x="3000" y="2842"/>
                    <a:ext cx="131" cy="63"/>
                  </a:xfrm>
                  <a:custGeom>
                    <a:avLst/>
                    <a:gdLst/>
                    <a:ahLst/>
                    <a:cxnLst>
                      <a:cxn ang="0">
                        <a:pos x="131" y="63"/>
                      </a:cxn>
                      <a:cxn ang="0">
                        <a:pos x="0" y="18"/>
                      </a:cxn>
                      <a:cxn ang="0">
                        <a:pos x="0" y="0"/>
                      </a:cxn>
                      <a:cxn ang="0">
                        <a:pos x="131" y="45"/>
                      </a:cxn>
                      <a:cxn ang="0">
                        <a:pos x="131" y="63"/>
                      </a:cxn>
                    </a:cxnLst>
                    <a:rect l="0" t="0" r="r" b="b"/>
                    <a:pathLst>
                      <a:path w="131" h="63">
                        <a:moveTo>
                          <a:pt x="131" y="63"/>
                        </a:moveTo>
                        <a:lnTo>
                          <a:pt x="0" y="18"/>
                        </a:lnTo>
                        <a:lnTo>
                          <a:pt x="0" y="0"/>
                        </a:lnTo>
                        <a:lnTo>
                          <a:pt x="131" y="45"/>
                        </a:lnTo>
                        <a:lnTo>
                          <a:pt x="131" y="63"/>
                        </a:lnTo>
                        <a:close/>
                      </a:path>
                    </a:pathLst>
                  </a:custGeom>
                  <a:solidFill>
                    <a:srgbClr val="323232"/>
                  </a:solidFill>
                  <a:ln w="9525">
                    <a:noFill/>
                    <a:round/>
                    <a:headEnd/>
                    <a:tailEnd/>
                  </a:ln>
                </p:spPr>
                <p:txBody>
                  <a:bodyPr/>
                  <a:lstStyle/>
                  <a:p>
                    <a:endParaRPr lang="en-US" sz="2000"/>
                  </a:p>
                </p:txBody>
              </p:sp>
              <p:sp>
                <p:nvSpPr>
                  <p:cNvPr id="582477" name="Freeform 845"/>
                  <p:cNvSpPr>
                    <a:spLocks/>
                  </p:cNvSpPr>
                  <p:nvPr/>
                </p:nvSpPr>
                <p:spPr bwMode="auto">
                  <a:xfrm>
                    <a:off x="3000" y="2842"/>
                    <a:ext cx="131" cy="64"/>
                  </a:xfrm>
                  <a:custGeom>
                    <a:avLst/>
                    <a:gdLst/>
                    <a:ahLst/>
                    <a:cxnLst>
                      <a:cxn ang="0">
                        <a:pos x="131" y="64"/>
                      </a:cxn>
                      <a:cxn ang="0">
                        <a:pos x="0" y="19"/>
                      </a:cxn>
                      <a:cxn ang="0">
                        <a:pos x="0" y="0"/>
                      </a:cxn>
                      <a:cxn ang="0">
                        <a:pos x="131" y="45"/>
                      </a:cxn>
                      <a:cxn ang="0">
                        <a:pos x="131" y="64"/>
                      </a:cxn>
                    </a:cxnLst>
                    <a:rect l="0" t="0" r="r" b="b"/>
                    <a:pathLst>
                      <a:path w="131" h="64">
                        <a:moveTo>
                          <a:pt x="131" y="64"/>
                        </a:moveTo>
                        <a:lnTo>
                          <a:pt x="0" y="19"/>
                        </a:lnTo>
                        <a:lnTo>
                          <a:pt x="0" y="0"/>
                        </a:lnTo>
                        <a:lnTo>
                          <a:pt x="131" y="45"/>
                        </a:lnTo>
                        <a:lnTo>
                          <a:pt x="131" y="64"/>
                        </a:lnTo>
                        <a:close/>
                      </a:path>
                    </a:pathLst>
                  </a:custGeom>
                  <a:solidFill>
                    <a:srgbClr val="323232"/>
                  </a:solidFill>
                  <a:ln w="9525">
                    <a:noFill/>
                    <a:round/>
                    <a:headEnd/>
                    <a:tailEnd/>
                  </a:ln>
                </p:spPr>
                <p:txBody>
                  <a:bodyPr/>
                  <a:lstStyle/>
                  <a:p>
                    <a:endParaRPr lang="en-US" sz="2000"/>
                  </a:p>
                </p:txBody>
              </p:sp>
              <p:sp>
                <p:nvSpPr>
                  <p:cNvPr id="582478" name="Freeform 846"/>
                  <p:cNvSpPr>
                    <a:spLocks/>
                  </p:cNvSpPr>
                  <p:nvPr/>
                </p:nvSpPr>
                <p:spPr bwMode="auto">
                  <a:xfrm>
                    <a:off x="3000" y="2842"/>
                    <a:ext cx="131" cy="64"/>
                  </a:xfrm>
                  <a:custGeom>
                    <a:avLst/>
                    <a:gdLst/>
                    <a:ahLst/>
                    <a:cxnLst>
                      <a:cxn ang="0">
                        <a:pos x="131" y="64"/>
                      </a:cxn>
                      <a:cxn ang="0">
                        <a:pos x="0" y="19"/>
                      </a:cxn>
                      <a:cxn ang="0">
                        <a:pos x="0" y="0"/>
                      </a:cxn>
                      <a:cxn ang="0">
                        <a:pos x="131" y="46"/>
                      </a:cxn>
                      <a:cxn ang="0">
                        <a:pos x="131" y="64"/>
                      </a:cxn>
                    </a:cxnLst>
                    <a:rect l="0" t="0" r="r" b="b"/>
                    <a:pathLst>
                      <a:path w="131" h="64">
                        <a:moveTo>
                          <a:pt x="131" y="64"/>
                        </a:moveTo>
                        <a:lnTo>
                          <a:pt x="0" y="19"/>
                        </a:lnTo>
                        <a:lnTo>
                          <a:pt x="0" y="0"/>
                        </a:lnTo>
                        <a:lnTo>
                          <a:pt x="131" y="46"/>
                        </a:lnTo>
                        <a:lnTo>
                          <a:pt x="131" y="64"/>
                        </a:lnTo>
                        <a:close/>
                      </a:path>
                    </a:pathLst>
                  </a:custGeom>
                  <a:solidFill>
                    <a:srgbClr val="323232"/>
                  </a:solidFill>
                  <a:ln w="9525">
                    <a:noFill/>
                    <a:round/>
                    <a:headEnd/>
                    <a:tailEnd/>
                  </a:ln>
                </p:spPr>
                <p:txBody>
                  <a:bodyPr/>
                  <a:lstStyle/>
                  <a:p>
                    <a:endParaRPr lang="en-US" sz="2000"/>
                  </a:p>
                </p:txBody>
              </p:sp>
              <p:sp>
                <p:nvSpPr>
                  <p:cNvPr id="582479" name="Freeform 847"/>
                  <p:cNvSpPr>
                    <a:spLocks/>
                  </p:cNvSpPr>
                  <p:nvPr/>
                </p:nvSpPr>
                <p:spPr bwMode="auto">
                  <a:xfrm>
                    <a:off x="3000" y="2843"/>
                    <a:ext cx="131" cy="63"/>
                  </a:xfrm>
                  <a:custGeom>
                    <a:avLst/>
                    <a:gdLst/>
                    <a:ahLst/>
                    <a:cxnLst>
                      <a:cxn ang="0">
                        <a:pos x="131" y="63"/>
                      </a:cxn>
                      <a:cxn ang="0">
                        <a:pos x="0" y="19"/>
                      </a:cxn>
                      <a:cxn ang="0">
                        <a:pos x="0" y="0"/>
                      </a:cxn>
                      <a:cxn ang="0">
                        <a:pos x="131" y="45"/>
                      </a:cxn>
                      <a:cxn ang="0">
                        <a:pos x="131" y="63"/>
                      </a:cxn>
                    </a:cxnLst>
                    <a:rect l="0" t="0" r="r" b="b"/>
                    <a:pathLst>
                      <a:path w="131" h="63">
                        <a:moveTo>
                          <a:pt x="131" y="63"/>
                        </a:moveTo>
                        <a:lnTo>
                          <a:pt x="0" y="19"/>
                        </a:lnTo>
                        <a:lnTo>
                          <a:pt x="0" y="0"/>
                        </a:lnTo>
                        <a:lnTo>
                          <a:pt x="131" y="45"/>
                        </a:lnTo>
                        <a:lnTo>
                          <a:pt x="131" y="63"/>
                        </a:lnTo>
                        <a:close/>
                      </a:path>
                    </a:pathLst>
                  </a:custGeom>
                  <a:solidFill>
                    <a:srgbClr val="323232"/>
                  </a:solidFill>
                  <a:ln w="9525">
                    <a:noFill/>
                    <a:round/>
                    <a:headEnd/>
                    <a:tailEnd/>
                  </a:ln>
                </p:spPr>
                <p:txBody>
                  <a:bodyPr/>
                  <a:lstStyle/>
                  <a:p>
                    <a:endParaRPr lang="en-US" sz="2000"/>
                  </a:p>
                </p:txBody>
              </p:sp>
              <p:sp>
                <p:nvSpPr>
                  <p:cNvPr id="582480" name="Freeform 848"/>
                  <p:cNvSpPr>
                    <a:spLocks/>
                  </p:cNvSpPr>
                  <p:nvPr/>
                </p:nvSpPr>
                <p:spPr bwMode="auto">
                  <a:xfrm>
                    <a:off x="3000" y="2844"/>
                    <a:ext cx="131" cy="63"/>
                  </a:xfrm>
                  <a:custGeom>
                    <a:avLst/>
                    <a:gdLst/>
                    <a:ahLst/>
                    <a:cxnLst>
                      <a:cxn ang="0">
                        <a:pos x="131" y="63"/>
                      </a:cxn>
                      <a:cxn ang="0">
                        <a:pos x="0" y="18"/>
                      </a:cxn>
                      <a:cxn ang="0">
                        <a:pos x="0" y="0"/>
                      </a:cxn>
                      <a:cxn ang="0">
                        <a:pos x="131" y="44"/>
                      </a:cxn>
                      <a:cxn ang="0">
                        <a:pos x="131" y="63"/>
                      </a:cxn>
                    </a:cxnLst>
                    <a:rect l="0" t="0" r="r" b="b"/>
                    <a:pathLst>
                      <a:path w="131" h="63">
                        <a:moveTo>
                          <a:pt x="131" y="63"/>
                        </a:moveTo>
                        <a:lnTo>
                          <a:pt x="0" y="18"/>
                        </a:lnTo>
                        <a:lnTo>
                          <a:pt x="0" y="0"/>
                        </a:lnTo>
                        <a:lnTo>
                          <a:pt x="131" y="44"/>
                        </a:lnTo>
                        <a:lnTo>
                          <a:pt x="131" y="63"/>
                        </a:lnTo>
                        <a:close/>
                      </a:path>
                    </a:pathLst>
                  </a:custGeom>
                  <a:solidFill>
                    <a:srgbClr val="323232"/>
                  </a:solidFill>
                  <a:ln w="9525">
                    <a:noFill/>
                    <a:round/>
                    <a:headEnd/>
                    <a:tailEnd/>
                  </a:ln>
                </p:spPr>
                <p:txBody>
                  <a:bodyPr/>
                  <a:lstStyle/>
                  <a:p>
                    <a:endParaRPr lang="en-US" sz="2000"/>
                  </a:p>
                </p:txBody>
              </p:sp>
              <p:sp>
                <p:nvSpPr>
                  <p:cNvPr id="582481" name="Freeform 849"/>
                  <p:cNvSpPr>
                    <a:spLocks/>
                  </p:cNvSpPr>
                  <p:nvPr/>
                </p:nvSpPr>
                <p:spPr bwMode="auto">
                  <a:xfrm>
                    <a:off x="3000" y="2845"/>
                    <a:ext cx="131" cy="62"/>
                  </a:xfrm>
                  <a:custGeom>
                    <a:avLst/>
                    <a:gdLst/>
                    <a:ahLst/>
                    <a:cxnLst>
                      <a:cxn ang="0">
                        <a:pos x="131" y="62"/>
                      </a:cxn>
                      <a:cxn ang="0">
                        <a:pos x="0" y="18"/>
                      </a:cxn>
                      <a:cxn ang="0">
                        <a:pos x="0" y="0"/>
                      </a:cxn>
                      <a:cxn ang="0">
                        <a:pos x="131" y="43"/>
                      </a:cxn>
                      <a:cxn ang="0">
                        <a:pos x="131" y="62"/>
                      </a:cxn>
                    </a:cxnLst>
                    <a:rect l="0" t="0" r="r" b="b"/>
                    <a:pathLst>
                      <a:path w="131" h="62">
                        <a:moveTo>
                          <a:pt x="131" y="62"/>
                        </a:moveTo>
                        <a:lnTo>
                          <a:pt x="0" y="18"/>
                        </a:lnTo>
                        <a:lnTo>
                          <a:pt x="0" y="0"/>
                        </a:lnTo>
                        <a:lnTo>
                          <a:pt x="131" y="43"/>
                        </a:lnTo>
                        <a:lnTo>
                          <a:pt x="131" y="62"/>
                        </a:lnTo>
                        <a:close/>
                      </a:path>
                    </a:pathLst>
                  </a:custGeom>
                  <a:solidFill>
                    <a:srgbClr val="323232"/>
                  </a:solidFill>
                  <a:ln w="9525">
                    <a:noFill/>
                    <a:round/>
                    <a:headEnd/>
                    <a:tailEnd/>
                  </a:ln>
                </p:spPr>
                <p:txBody>
                  <a:bodyPr/>
                  <a:lstStyle/>
                  <a:p>
                    <a:endParaRPr lang="en-US" sz="2000"/>
                  </a:p>
                </p:txBody>
              </p:sp>
              <p:sp>
                <p:nvSpPr>
                  <p:cNvPr id="582482" name="Freeform 850"/>
                  <p:cNvSpPr>
                    <a:spLocks/>
                  </p:cNvSpPr>
                  <p:nvPr/>
                </p:nvSpPr>
                <p:spPr bwMode="auto">
                  <a:xfrm>
                    <a:off x="3000" y="2845"/>
                    <a:ext cx="131" cy="63"/>
                  </a:xfrm>
                  <a:custGeom>
                    <a:avLst/>
                    <a:gdLst/>
                    <a:ahLst/>
                    <a:cxnLst>
                      <a:cxn ang="0">
                        <a:pos x="131" y="63"/>
                      </a:cxn>
                      <a:cxn ang="0">
                        <a:pos x="0" y="18"/>
                      </a:cxn>
                      <a:cxn ang="0">
                        <a:pos x="0" y="0"/>
                      </a:cxn>
                      <a:cxn ang="0">
                        <a:pos x="131" y="44"/>
                      </a:cxn>
                      <a:cxn ang="0">
                        <a:pos x="131" y="63"/>
                      </a:cxn>
                    </a:cxnLst>
                    <a:rect l="0" t="0" r="r" b="b"/>
                    <a:pathLst>
                      <a:path w="131" h="63">
                        <a:moveTo>
                          <a:pt x="131" y="63"/>
                        </a:moveTo>
                        <a:lnTo>
                          <a:pt x="0" y="18"/>
                        </a:lnTo>
                        <a:lnTo>
                          <a:pt x="0" y="0"/>
                        </a:lnTo>
                        <a:lnTo>
                          <a:pt x="131" y="44"/>
                        </a:lnTo>
                        <a:lnTo>
                          <a:pt x="131" y="63"/>
                        </a:lnTo>
                        <a:close/>
                      </a:path>
                    </a:pathLst>
                  </a:custGeom>
                  <a:solidFill>
                    <a:srgbClr val="323232"/>
                  </a:solidFill>
                  <a:ln w="9525">
                    <a:noFill/>
                    <a:round/>
                    <a:headEnd/>
                    <a:tailEnd/>
                  </a:ln>
                </p:spPr>
                <p:txBody>
                  <a:bodyPr/>
                  <a:lstStyle/>
                  <a:p>
                    <a:endParaRPr lang="en-US" sz="2000"/>
                  </a:p>
                </p:txBody>
              </p:sp>
              <p:sp>
                <p:nvSpPr>
                  <p:cNvPr id="582483" name="Freeform 851"/>
                  <p:cNvSpPr>
                    <a:spLocks/>
                  </p:cNvSpPr>
                  <p:nvPr/>
                </p:nvSpPr>
                <p:spPr bwMode="auto">
                  <a:xfrm>
                    <a:off x="3000" y="2846"/>
                    <a:ext cx="131" cy="62"/>
                  </a:xfrm>
                  <a:custGeom>
                    <a:avLst/>
                    <a:gdLst/>
                    <a:ahLst/>
                    <a:cxnLst>
                      <a:cxn ang="0">
                        <a:pos x="131" y="62"/>
                      </a:cxn>
                      <a:cxn ang="0">
                        <a:pos x="0" y="18"/>
                      </a:cxn>
                      <a:cxn ang="0">
                        <a:pos x="0" y="0"/>
                      </a:cxn>
                      <a:cxn ang="0">
                        <a:pos x="131" y="43"/>
                      </a:cxn>
                      <a:cxn ang="0">
                        <a:pos x="131" y="62"/>
                      </a:cxn>
                    </a:cxnLst>
                    <a:rect l="0" t="0" r="r" b="b"/>
                    <a:pathLst>
                      <a:path w="131" h="62">
                        <a:moveTo>
                          <a:pt x="131" y="62"/>
                        </a:moveTo>
                        <a:lnTo>
                          <a:pt x="0" y="18"/>
                        </a:lnTo>
                        <a:lnTo>
                          <a:pt x="0" y="0"/>
                        </a:lnTo>
                        <a:lnTo>
                          <a:pt x="131" y="43"/>
                        </a:lnTo>
                        <a:lnTo>
                          <a:pt x="131" y="62"/>
                        </a:lnTo>
                        <a:close/>
                      </a:path>
                    </a:pathLst>
                  </a:custGeom>
                  <a:solidFill>
                    <a:srgbClr val="323232"/>
                  </a:solidFill>
                  <a:ln w="9525">
                    <a:noFill/>
                    <a:round/>
                    <a:headEnd/>
                    <a:tailEnd/>
                  </a:ln>
                </p:spPr>
                <p:txBody>
                  <a:bodyPr/>
                  <a:lstStyle/>
                  <a:p>
                    <a:endParaRPr lang="en-US" sz="2000"/>
                  </a:p>
                </p:txBody>
              </p:sp>
              <p:sp>
                <p:nvSpPr>
                  <p:cNvPr id="582484" name="Freeform 852"/>
                  <p:cNvSpPr>
                    <a:spLocks/>
                  </p:cNvSpPr>
                  <p:nvPr/>
                </p:nvSpPr>
                <p:spPr bwMode="auto">
                  <a:xfrm>
                    <a:off x="3000" y="2846"/>
                    <a:ext cx="131" cy="62"/>
                  </a:xfrm>
                  <a:custGeom>
                    <a:avLst/>
                    <a:gdLst/>
                    <a:ahLst/>
                    <a:cxnLst>
                      <a:cxn ang="0">
                        <a:pos x="131" y="62"/>
                      </a:cxn>
                      <a:cxn ang="0">
                        <a:pos x="0" y="18"/>
                      </a:cxn>
                      <a:cxn ang="0">
                        <a:pos x="0" y="0"/>
                      </a:cxn>
                      <a:cxn ang="0">
                        <a:pos x="131" y="44"/>
                      </a:cxn>
                      <a:cxn ang="0">
                        <a:pos x="131" y="62"/>
                      </a:cxn>
                    </a:cxnLst>
                    <a:rect l="0" t="0" r="r" b="b"/>
                    <a:pathLst>
                      <a:path w="131" h="62">
                        <a:moveTo>
                          <a:pt x="131" y="62"/>
                        </a:moveTo>
                        <a:lnTo>
                          <a:pt x="0" y="18"/>
                        </a:lnTo>
                        <a:lnTo>
                          <a:pt x="0" y="0"/>
                        </a:lnTo>
                        <a:lnTo>
                          <a:pt x="131" y="44"/>
                        </a:lnTo>
                        <a:lnTo>
                          <a:pt x="131" y="62"/>
                        </a:lnTo>
                        <a:close/>
                      </a:path>
                    </a:pathLst>
                  </a:custGeom>
                  <a:solidFill>
                    <a:srgbClr val="323232"/>
                  </a:solidFill>
                  <a:ln w="9525">
                    <a:noFill/>
                    <a:round/>
                    <a:headEnd/>
                    <a:tailEnd/>
                  </a:ln>
                </p:spPr>
                <p:txBody>
                  <a:bodyPr/>
                  <a:lstStyle/>
                  <a:p>
                    <a:endParaRPr lang="en-US" sz="2000"/>
                  </a:p>
                </p:txBody>
              </p:sp>
              <p:sp>
                <p:nvSpPr>
                  <p:cNvPr id="582485" name="Freeform 853"/>
                  <p:cNvSpPr>
                    <a:spLocks/>
                  </p:cNvSpPr>
                  <p:nvPr/>
                </p:nvSpPr>
                <p:spPr bwMode="auto">
                  <a:xfrm>
                    <a:off x="3000" y="2846"/>
                    <a:ext cx="131" cy="62"/>
                  </a:xfrm>
                  <a:custGeom>
                    <a:avLst/>
                    <a:gdLst/>
                    <a:ahLst/>
                    <a:cxnLst>
                      <a:cxn ang="0">
                        <a:pos x="131" y="62"/>
                      </a:cxn>
                      <a:cxn ang="0">
                        <a:pos x="0" y="19"/>
                      </a:cxn>
                      <a:cxn ang="0">
                        <a:pos x="0" y="0"/>
                      </a:cxn>
                      <a:cxn ang="0">
                        <a:pos x="131" y="44"/>
                      </a:cxn>
                      <a:cxn ang="0">
                        <a:pos x="131" y="62"/>
                      </a:cxn>
                    </a:cxnLst>
                    <a:rect l="0" t="0" r="r" b="b"/>
                    <a:pathLst>
                      <a:path w="131" h="62">
                        <a:moveTo>
                          <a:pt x="131" y="62"/>
                        </a:moveTo>
                        <a:lnTo>
                          <a:pt x="0" y="19"/>
                        </a:lnTo>
                        <a:lnTo>
                          <a:pt x="0" y="0"/>
                        </a:lnTo>
                        <a:lnTo>
                          <a:pt x="131" y="44"/>
                        </a:lnTo>
                        <a:lnTo>
                          <a:pt x="131" y="62"/>
                        </a:lnTo>
                        <a:close/>
                      </a:path>
                    </a:pathLst>
                  </a:custGeom>
                  <a:solidFill>
                    <a:srgbClr val="444444"/>
                  </a:solidFill>
                  <a:ln w="9525">
                    <a:noFill/>
                    <a:round/>
                    <a:headEnd/>
                    <a:tailEnd/>
                  </a:ln>
                </p:spPr>
                <p:txBody>
                  <a:bodyPr/>
                  <a:lstStyle/>
                  <a:p>
                    <a:endParaRPr lang="en-US" sz="2000"/>
                  </a:p>
                </p:txBody>
              </p:sp>
              <p:sp>
                <p:nvSpPr>
                  <p:cNvPr id="582486" name="Freeform 854"/>
                  <p:cNvSpPr>
                    <a:spLocks/>
                  </p:cNvSpPr>
                  <p:nvPr/>
                </p:nvSpPr>
                <p:spPr bwMode="auto">
                  <a:xfrm>
                    <a:off x="3000" y="2847"/>
                    <a:ext cx="131" cy="62"/>
                  </a:xfrm>
                  <a:custGeom>
                    <a:avLst/>
                    <a:gdLst/>
                    <a:ahLst/>
                    <a:cxnLst>
                      <a:cxn ang="0">
                        <a:pos x="131" y="62"/>
                      </a:cxn>
                      <a:cxn ang="0">
                        <a:pos x="0" y="18"/>
                      </a:cxn>
                      <a:cxn ang="0">
                        <a:pos x="0" y="0"/>
                      </a:cxn>
                      <a:cxn ang="0">
                        <a:pos x="131" y="43"/>
                      </a:cxn>
                      <a:cxn ang="0">
                        <a:pos x="131" y="62"/>
                      </a:cxn>
                    </a:cxnLst>
                    <a:rect l="0" t="0" r="r" b="b"/>
                    <a:pathLst>
                      <a:path w="131" h="62">
                        <a:moveTo>
                          <a:pt x="131" y="62"/>
                        </a:moveTo>
                        <a:lnTo>
                          <a:pt x="0" y="18"/>
                        </a:lnTo>
                        <a:lnTo>
                          <a:pt x="0" y="0"/>
                        </a:lnTo>
                        <a:lnTo>
                          <a:pt x="131" y="43"/>
                        </a:lnTo>
                        <a:lnTo>
                          <a:pt x="131" y="62"/>
                        </a:lnTo>
                        <a:close/>
                      </a:path>
                    </a:pathLst>
                  </a:custGeom>
                  <a:solidFill>
                    <a:srgbClr val="444444"/>
                  </a:solidFill>
                  <a:ln w="9525">
                    <a:noFill/>
                    <a:round/>
                    <a:headEnd/>
                    <a:tailEnd/>
                  </a:ln>
                </p:spPr>
                <p:txBody>
                  <a:bodyPr/>
                  <a:lstStyle/>
                  <a:p>
                    <a:endParaRPr lang="en-US" sz="2000"/>
                  </a:p>
                </p:txBody>
              </p:sp>
              <p:sp>
                <p:nvSpPr>
                  <p:cNvPr id="582487" name="Freeform 855"/>
                  <p:cNvSpPr>
                    <a:spLocks/>
                  </p:cNvSpPr>
                  <p:nvPr/>
                </p:nvSpPr>
                <p:spPr bwMode="auto">
                  <a:xfrm>
                    <a:off x="3000" y="2848"/>
                    <a:ext cx="131" cy="61"/>
                  </a:xfrm>
                  <a:custGeom>
                    <a:avLst/>
                    <a:gdLst/>
                    <a:ahLst/>
                    <a:cxnLst>
                      <a:cxn ang="0">
                        <a:pos x="131" y="61"/>
                      </a:cxn>
                      <a:cxn ang="0">
                        <a:pos x="0" y="18"/>
                      </a:cxn>
                      <a:cxn ang="0">
                        <a:pos x="0" y="0"/>
                      </a:cxn>
                      <a:cxn ang="0">
                        <a:pos x="131" y="42"/>
                      </a:cxn>
                      <a:cxn ang="0">
                        <a:pos x="131" y="61"/>
                      </a:cxn>
                    </a:cxnLst>
                    <a:rect l="0" t="0" r="r" b="b"/>
                    <a:pathLst>
                      <a:path w="131" h="61">
                        <a:moveTo>
                          <a:pt x="131" y="61"/>
                        </a:moveTo>
                        <a:lnTo>
                          <a:pt x="0" y="18"/>
                        </a:lnTo>
                        <a:lnTo>
                          <a:pt x="0" y="0"/>
                        </a:lnTo>
                        <a:lnTo>
                          <a:pt x="131" y="42"/>
                        </a:lnTo>
                        <a:lnTo>
                          <a:pt x="131" y="61"/>
                        </a:lnTo>
                        <a:close/>
                      </a:path>
                    </a:pathLst>
                  </a:custGeom>
                  <a:solidFill>
                    <a:srgbClr val="444444"/>
                  </a:solidFill>
                  <a:ln w="9525">
                    <a:noFill/>
                    <a:round/>
                    <a:headEnd/>
                    <a:tailEnd/>
                  </a:ln>
                </p:spPr>
                <p:txBody>
                  <a:bodyPr/>
                  <a:lstStyle/>
                  <a:p>
                    <a:endParaRPr lang="en-US" sz="2000"/>
                  </a:p>
                </p:txBody>
              </p:sp>
              <p:sp>
                <p:nvSpPr>
                  <p:cNvPr id="582488" name="Freeform 856"/>
                  <p:cNvSpPr>
                    <a:spLocks/>
                  </p:cNvSpPr>
                  <p:nvPr/>
                </p:nvSpPr>
                <p:spPr bwMode="auto">
                  <a:xfrm>
                    <a:off x="3000" y="2848"/>
                    <a:ext cx="131" cy="61"/>
                  </a:xfrm>
                  <a:custGeom>
                    <a:avLst/>
                    <a:gdLst/>
                    <a:ahLst/>
                    <a:cxnLst>
                      <a:cxn ang="0">
                        <a:pos x="131" y="61"/>
                      </a:cxn>
                      <a:cxn ang="0">
                        <a:pos x="0" y="18"/>
                      </a:cxn>
                      <a:cxn ang="0">
                        <a:pos x="0" y="0"/>
                      </a:cxn>
                      <a:cxn ang="0">
                        <a:pos x="131" y="43"/>
                      </a:cxn>
                      <a:cxn ang="0">
                        <a:pos x="131" y="61"/>
                      </a:cxn>
                    </a:cxnLst>
                    <a:rect l="0" t="0" r="r" b="b"/>
                    <a:pathLst>
                      <a:path w="131" h="61">
                        <a:moveTo>
                          <a:pt x="131" y="61"/>
                        </a:moveTo>
                        <a:lnTo>
                          <a:pt x="0" y="18"/>
                        </a:lnTo>
                        <a:lnTo>
                          <a:pt x="0" y="0"/>
                        </a:lnTo>
                        <a:lnTo>
                          <a:pt x="131" y="43"/>
                        </a:lnTo>
                        <a:lnTo>
                          <a:pt x="131" y="61"/>
                        </a:lnTo>
                        <a:close/>
                      </a:path>
                    </a:pathLst>
                  </a:custGeom>
                  <a:solidFill>
                    <a:srgbClr val="444444"/>
                  </a:solidFill>
                  <a:ln w="9525">
                    <a:noFill/>
                    <a:round/>
                    <a:headEnd/>
                    <a:tailEnd/>
                  </a:ln>
                </p:spPr>
                <p:txBody>
                  <a:bodyPr/>
                  <a:lstStyle/>
                  <a:p>
                    <a:endParaRPr lang="en-US" sz="2000"/>
                  </a:p>
                </p:txBody>
              </p:sp>
              <p:sp>
                <p:nvSpPr>
                  <p:cNvPr id="582489" name="Freeform 857"/>
                  <p:cNvSpPr>
                    <a:spLocks/>
                  </p:cNvSpPr>
                  <p:nvPr/>
                </p:nvSpPr>
                <p:spPr bwMode="auto">
                  <a:xfrm>
                    <a:off x="3000" y="2849"/>
                    <a:ext cx="131" cy="61"/>
                  </a:xfrm>
                  <a:custGeom>
                    <a:avLst/>
                    <a:gdLst/>
                    <a:ahLst/>
                    <a:cxnLst>
                      <a:cxn ang="0">
                        <a:pos x="131" y="61"/>
                      </a:cxn>
                      <a:cxn ang="0">
                        <a:pos x="0" y="18"/>
                      </a:cxn>
                      <a:cxn ang="0">
                        <a:pos x="0" y="0"/>
                      </a:cxn>
                      <a:cxn ang="0">
                        <a:pos x="131" y="42"/>
                      </a:cxn>
                      <a:cxn ang="0">
                        <a:pos x="131" y="61"/>
                      </a:cxn>
                    </a:cxnLst>
                    <a:rect l="0" t="0" r="r" b="b"/>
                    <a:pathLst>
                      <a:path w="131" h="61">
                        <a:moveTo>
                          <a:pt x="131" y="61"/>
                        </a:moveTo>
                        <a:lnTo>
                          <a:pt x="0" y="18"/>
                        </a:lnTo>
                        <a:lnTo>
                          <a:pt x="0" y="0"/>
                        </a:lnTo>
                        <a:lnTo>
                          <a:pt x="131" y="42"/>
                        </a:lnTo>
                        <a:lnTo>
                          <a:pt x="131" y="61"/>
                        </a:lnTo>
                        <a:close/>
                      </a:path>
                    </a:pathLst>
                  </a:custGeom>
                  <a:solidFill>
                    <a:srgbClr val="444444"/>
                  </a:solidFill>
                  <a:ln w="9525">
                    <a:noFill/>
                    <a:round/>
                    <a:headEnd/>
                    <a:tailEnd/>
                  </a:ln>
                </p:spPr>
                <p:txBody>
                  <a:bodyPr/>
                  <a:lstStyle/>
                  <a:p>
                    <a:endParaRPr lang="en-US" sz="2000"/>
                  </a:p>
                </p:txBody>
              </p:sp>
              <p:sp>
                <p:nvSpPr>
                  <p:cNvPr id="582490" name="Freeform 858"/>
                  <p:cNvSpPr>
                    <a:spLocks/>
                  </p:cNvSpPr>
                  <p:nvPr/>
                </p:nvSpPr>
                <p:spPr bwMode="auto">
                  <a:xfrm>
                    <a:off x="3000" y="2849"/>
                    <a:ext cx="131" cy="61"/>
                  </a:xfrm>
                  <a:custGeom>
                    <a:avLst/>
                    <a:gdLst/>
                    <a:ahLst/>
                    <a:cxnLst>
                      <a:cxn ang="0">
                        <a:pos x="131" y="61"/>
                      </a:cxn>
                      <a:cxn ang="0">
                        <a:pos x="0" y="18"/>
                      </a:cxn>
                      <a:cxn ang="0">
                        <a:pos x="0" y="0"/>
                      </a:cxn>
                      <a:cxn ang="0">
                        <a:pos x="131" y="43"/>
                      </a:cxn>
                      <a:cxn ang="0">
                        <a:pos x="131" y="61"/>
                      </a:cxn>
                    </a:cxnLst>
                    <a:rect l="0" t="0" r="r" b="b"/>
                    <a:pathLst>
                      <a:path w="131" h="61">
                        <a:moveTo>
                          <a:pt x="131" y="61"/>
                        </a:moveTo>
                        <a:lnTo>
                          <a:pt x="0" y="18"/>
                        </a:lnTo>
                        <a:lnTo>
                          <a:pt x="0" y="0"/>
                        </a:lnTo>
                        <a:lnTo>
                          <a:pt x="131" y="43"/>
                        </a:lnTo>
                        <a:lnTo>
                          <a:pt x="131" y="61"/>
                        </a:lnTo>
                        <a:close/>
                      </a:path>
                    </a:pathLst>
                  </a:custGeom>
                  <a:solidFill>
                    <a:srgbClr val="444444"/>
                  </a:solidFill>
                  <a:ln w="9525">
                    <a:noFill/>
                    <a:round/>
                    <a:headEnd/>
                    <a:tailEnd/>
                  </a:ln>
                </p:spPr>
                <p:txBody>
                  <a:bodyPr/>
                  <a:lstStyle/>
                  <a:p>
                    <a:endParaRPr lang="en-US" sz="2000"/>
                  </a:p>
                </p:txBody>
              </p:sp>
              <p:sp>
                <p:nvSpPr>
                  <p:cNvPr id="582491" name="Freeform 859"/>
                  <p:cNvSpPr>
                    <a:spLocks/>
                  </p:cNvSpPr>
                  <p:nvPr/>
                </p:nvSpPr>
                <p:spPr bwMode="auto">
                  <a:xfrm>
                    <a:off x="3000" y="2849"/>
                    <a:ext cx="131" cy="62"/>
                  </a:xfrm>
                  <a:custGeom>
                    <a:avLst/>
                    <a:gdLst/>
                    <a:ahLst/>
                    <a:cxnLst>
                      <a:cxn ang="0">
                        <a:pos x="131" y="62"/>
                      </a:cxn>
                      <a:cxn ang="0">
                        <a:pos x="0" y="19"/>
                      </a:cxn>
                      <a:cxn ang="0">
                        <a:pos x="0" y="0"/>
                      </a:cxn>
                      <a:cxn ang="0">
                        <a:pos x="131" y="43"/>
                      </a:cxn>
                      <a:cxn ang="0">
                        <a:pos x="131" y="62"/>
                      </a:cxn>
                    </a:cxnLst>
                    <a:rect l="0" t="0" r="r" b="b"/>
                    <a:pathLst>
                      <a:path w="131" h="62">
                        <a:moveTo>
                          <a:pt x="131" y="62"/>
                        </a:moveTo>
                        <a:lnTo>
                          <a:pt x="0" y="19"/>
                        </a:lnTo>
                        <a:lnTo>
                          <a:pt x="0" y="0"/>
                        </a:lnTo>
                        <a:lnTo>
                          <a:pt x="131" y="43"/>
                        </a:lnTo>
                        <a:lnTo>
                          <a:pt x="131" y="62"/>
                        </a:lnTo>
                        <a:close/>
                      </a:path>
                    </a:pathLst>
                  </a:custGeom>
                  <a:solidFill>
                    <a:srgbClr val="444444"/>
                  </a:solidFill>
                  <a:ln w="9525">
                    <a:noFill/>
                    <a:round/>
                    <a:headEnd/>
                    <a:tailEnd/>
                  </a:ln>
                </p:spPr>
                <p:txBody>
                  <a:bodyPr/>
                  <a:lstStyle/>
                  <a:p>
                    <a:endParaRPr lang="en-US" sz="2000"/>
                  </a:p>
                </p:txBody>
              </p:sp>
              <p:sp>
                <p:nvSpPr>
                  <p:cNvPr id="582492" name="Freeform 860"/>
                  <p:cNvSpPr>
                    <a:spLocks/>
                  </p:cNvSpPr>
                  <p:nvPr/>
                </p:nvSpPr>
                <p:spPr bwMode="auto">
                  <a:xfrm>
                    <a:off x="3000" y="2850"/>
                    <a:ext cx="131" cy="61"/>
                  </a:xfrm>
                  <a:custGeom>
                    <a:avLst/>
                    <a:gdLst/>
                    <a:ahLst/>
                    <a:cxnLst>
                      <a:cxn ang="0">
                        <a:pos x="131" y="61"/>
                      </a:cxn>
                      <a:cxn ang="0">
                        <a:pos x="0" y="18"/>
                      </a:cxn>
                      <a:cxn ang="0">
                        <a:pos x="0" y="0"/>
                      </a:cxn>
                      <a:cxn ang="0">
                        <a:pos x="131" y="43"/>
                      </a:cxn>
                      <a:cxn ang="0">
                        <a:pos x="131" y="61"/>
                      </a:cxn>
                    </a:cxnLst>
                    <a:rect l="0" t="0" r="r" b="b"/>
                    <a:pathLst>
                      <a:path w="131" h="61">
                        <a:moveTo>
                          <a:pt x="131" y="61"/>
                        </a:moveTo>
                        <a:lnTo>
                          <a:pt x="0" y="18"/>
                        </a:lnTo>
                        <a:lnTo>
                          <a:pt x="0" y="0"/>
                        </a:lnTo>
                        <a:lnTo>
                          <a:pt x="131" y="43"/>
                        </a:lnTo>
                        <a:lnTo>
                          <a:pt x="131" y="61"/>
                        </a:lnTo>
                        <a:close/>
                      </a:path>
                    </a:pathLst>
                  </a:custGeom>
                  <a:solidFill>
                    <a:srgbClr val="444444"/>
                  </a:solidFill>
                  <a:ln w="9525">
                    <a:noFill/>
                    <a:round/>
                    <a:headEnd/>
                    <a:tailEnd/>
                  </a:ln>
                </p:spPr>
                <p:txBody>
                  <a:bodyPr/>
                  <a:lstStyle/>
                  <a:p>
                    <a:endParaRPr lang="en-US" sz="2000"/>
                  </a:p>
                </p:txBody>
              </p:sp>
              <p:sp>
                <p:nvSpPr>
                  <p:cNvPr id="582493" name="Freeform 861"/>
                  <p:cNvSpPr>
                    <a:spLocks/>
                  </p:cNvSpPr>
                  <p:nvPr/>
                </p:nvSpPr>
                <p:spPr bwMode="auto">
                  <a:xfrm>
                    <a:off x="3000" y="2851"/>
                    <a:ext cx="131" cy="60"/>
                  </a:xfrm>
                  <a:custGeom>
                    <a:avLst/>
                    <a:gdLst/>
                    <a:ahLst/>
                    <a:cxnLst>
                      <a:cxn ang="0">
                        <a:pos x="131" y="60"/>
                      </a:cxn>
                      <a:cxn ang="0">
                        <a:pos x="0" y="18"/>
                      </a:cxn>
                      <a:cxn ang="0">
                        <a:pos x="0" y="0"/>
                      </a:cxn>
                      <a:cxn ang="0">
                        <a:pos x="131" y="42"/>
                      </a:cxn>
                      <a:cxn ang="0">
                        <a:pos x="131" y="60"/>
                      </a:cxn>
                    </a:cxnLst>
                    <a:rect l="0" t="0" r="r" b="b"/>
                    <a:pathLst>
                      <a:path w="131" h="60">
                        <a:moveTo>
                          <a:pt x="131" y="60"/>
                        </a:moveTo>
                        <a:lnTo>
                          <a:pt x="0" y="18"/>
                        </a:lnTo>
                        <a:lnTo>
                          <a:pt x="0" y="0"/>
                        </a:lnTo>
                        <a:lnTo>
                          <a:pt x="131" y="42"/>
                        </a:lnTo>
                        <a:lnTo>
                          <a:pt x="131" y="60"/>
                        </a:lnTo>
                        <a:close/>
                      </a:path>
                    </a:pathLst>
                  </a:custGeom>
                  <a:solidFill>
                    <a:srgbClr val="444444"/>
                  </a:solidFill>
                  <a:ln w="9525">
                    <a:noFill/>
                    <a:round/>
                    <a:headEnd/>
                    <a:tailEnd/>
                  </a:ln>
                </p:spPr>
                <p:txBody>
                  <a:bodyPr/>
                  <a:lstStyle/>
                  <a:p>
                    <a:endParaRPr lang="en-US" sz="2000"/>
                  </a:p>
                </p:txBody>
              </p:sp>
              <p:sp>
                <p:nvSpPr>
                  <p:cNvPr id="582494" name="Freeform 862"/>
                  <p:cNvSpPr>
                    <a:spLocks/>
                  </p:cNvSpPr>
                  <p:nvPr/>
                </p:nvSpPr>
                <p:spPr bwMode="auto">
                  <a:xfrm>
                    <a:off x="3000" y="2852"/>
                    <a:ext cx="131" cy="59"/>
                  </a:xfrm>
                  <a:custGeom>
                    <a:avLst/>
                    <a:gdLst/>
                    <a:ahLst/>
                    <a:cxnLst>
                      <a:cxn ang="0">
                        <a:pos x="131" y="59"/>
                      </a:cxn>
                      <a:cxn ang="0">
                        <a:pos x="0" y="18"/>
                      </a:cxn>
                      <a:cxn ang="0">
                        <a:pos x="0" y="0"/>
                      </a:cxn>
                      <a:cxn ang="0">
                        <a:pos x="131" y="41"/>
                      </a:cxn>
                      <a:cxn ang="0">
                        <a:pos x="131" y="59"/>
                      </a:cxn>
                    </a:cxnLst>
                    <a:rect l="0" t="0" r="r" b="b"/>
                    <a:pathLst>
                      <a:path w="131" h="59">
                        <a:moveTo>
                          <a:pt x="131" y="59"/>
                        </a:moveTo>
                        <a:lnTo>
                          <a:pt x="0" y="18"/>
                        </a:lnTo>
                        <a:lnTo>
                          <a:pt x="0" y="0"/>
                        </a:lnTo>
                        <a:lnTo>
                          <a:pt x="131" y="41"/>
                        </a:lnTo>
                        <a:lnTo>
                          <a:pt x="131" y="59"/>
                        </a:lnTo>
                        <a:close/>
                      </a:path>
                    </a:pathLst>
                  </a:custGeom>
                  <a:solidFill>
                    <a:srgbClr val="444444"/>
                  </a:solidFill>
                  <a:ln w="9525">
                    <a:noFill/>
                    <a:round/>
                    <a:headEnd/>
                    <a:tailEnd/>
                  </a:ln>
                </p:spPr>
                <p:txBody>
                  <a:bodyPr/>
                  <a:lstStyle/>
                  <a:p>
                    <a:endParaRPr lang="en-US" sz="2000"/>
                  </a:p>
                </p:txBody>
              </p:sp>
              <p:sp>
                <p:nvSpPr>
                  <p:cNvPr id="582495" name="Freeform 863"/>
                  <p:cNvSpPr>
                    <a:spLocks/>
                  </p:cNvSpPr>
                  <p:nvPr/>
                </p:nvSpPr>
                <p:spPr bwMode="auto">
                  <a:xfrm>
                    <a:off x="3000" y="2852"/>
                    <a:ext cx="131" cy="60"/>
                  </a:xfrm>
                  <a:custGeom>
                    <a:avLst/>
                    <a:gdLst/>
                    <a:ahLst/>
                    <a:cxnLst>
                      <a:cxn ang="0">
                        <a:pos x="131" y="60"/>
                      </a:cxn>
                      <a:cxn ang="0">
                        <a:pos x="0" y="18"/>
                      </a:cxn>
                      <a:cxn ang="0">
                        <a:pos x="0" y="0"/>
                      </a:cxn>
                      <a:cxn ang="0">
                        <a:pos x="131" y="41"/>
                      </a:cxn>
                      <a:cxn ang="0">
                        <a:pos x="131" y="60"/>
                      </a:cxn>
                    </a:cxnLst>
                    <a:rect l="0" t="0" r="r" b="b"/>
                    <a:pathLst>
                      <a:path w="131" h="60">
                        <a:moveTo>
                          <a:pt x="131" y="60"/>
                        </a:moveTo>
                        <a:lnTo>
                          <a:pt x="0" y="18"/>
                        </a:lnTo>
                        <a:lnTo>
                          <a:pt x="0" y="0"/>
                        </a:lnTo>
                        <a:lnTo>
                          <a:pt x="131" y="41"/>
                        </a:lnTo>
                        <a:lnTo>
                          <a:pt x="131" y="60"/>
                        </a:lnTo>
                        <a:close/>
                      </a:path>
                    </a:pathLst>
                  </a:custGeom>
                  <a:solidFill>
                    <a:srgbClr val="444444"/>
                  </a:solidFill>
                  <a:ln w="9525">
                    <a:noFill/>
                    <a:round/>
                    <a:headEnd/>
                    <a:tailEnd/>
                  </a:ln>
                </p:spPr>
                <p:txBody>
                  <a:bodyPr/>
                  <a:lstStyle/>
                  <a:p>
                    <a:endParaRPr lang="en-US" sz="2000"/>
                  </a:p>
                </p:txBody>
              </p:sp>
              <p:sp>
                <p:nvSpPr>
                  <p:cNvPr id="582496" name="Freeform 864"/>
                  <p:cNvSpPr>
                    <a:spLocks/>
                  </p:cNvSpPr>
                  <p:nvPr/>
                </p:nvSpPr>
                <p:spPr bwMode="auto">
                  <a:xfrm>
                    <a:off x="3000" y="2853"/>
                    <a:ext cx="131" cy="59"/>
                  </a:xfrm>
                  <a:custGeom>
                    <a:avLst/>
                    <a:gdLst/>
                    <a:ahLst/>
                    <a:cxnLst>
                      <a:cxn ang="0">
                        <a:pos x="131" y="59"/>
                      </a:cxn>
                      <a:cxn ang="0">
                        <a:pos x="0" y="17"/>
                      </a:cxn>
                      <a:cxn ang="0">
                        <a:pos x="0" y="0"/>
                      </a:cxn>
                      <a:cxn ang="0">
                        <a:pos x="131" y="41"/>
                      </a:cxn>
                      <a:cxn ang="0">
                        <a:pos x="131" y="59"/>
                      </a:cxn>
                    </a:cxnLst>
                    <a:rect l="0" t="0" r="r" b="b"/>
                    <a:pathLst>
                      <a:path w="131" h="59">
                        <a:moveTo>
                          <a:pt x="131" y="59"/>
                        </a:moveTo>
                        <a:lnTo>
                          <a:pt x="0" y="17"/>
                        </a:lnTo>
                        <a:lnTo>
                          <a:pt x="0" y="0"/>
                        </a:lnTo>
                        <a:lnTo>
                          <a:pt x="131" y="41"/>
                        </a:lnTo>
                        <a:lnTo>
                          <a:pt x="131" y="59"/>
                        </a:lnTo>
                        <a:close/>
                      </a:path>
                    </a:pathLst>
                  </a:custGeom>
                  <a:solidFill>
                    <a:srgbClr val="444444"/>
                  </a:solidFill>
                  <a:ln w="9525">
                    <a:noFill/>
                    <a:round/>
                    <a:headEnd/>
                    <a:tailEnd/>
                  </a:ln>
                </p:spPr>
                <p:txBody>
                  <a:bodyPr/>
                  <a:lstStyle/>
                  <a:p>
                    <a:endParaRPr lang="en-US" sz="2000"/>
                  </a:p>
                </p:txBody>
              </p:sp>
              <p:sp>
                <p:nvSpPr>
                  <p:cNvPr id="582497" name="Freeform 865"/>
                  <p:cNvSpPr>
                    <a:spLocks/>
                  </p:cNvSpPr>
                  <p:nvPr/>
                </p:nvSpPr>
                <p:spPr bwMode="auto">
                  <a:xfrm>
                    <a:off x="3000" y="2854"/>
                    <a:ext cx="131" cy="58"/>
                  </a:xfrm>
                  <a:custGeom>
                    <a:avLst/>
                    <a:gdLst/>
                    <a:ahLst/>
                    <a:cxnLst>
                      <a:cxn ang="0">
                        <a:pos x="131" y="58"/>
                      </a:cxn>
                      <a:cxn ang="0">
                        <a:pos x="0" y="17"/>
                      </a:cxn>
                      <a:cxn ang="0">
                        <a:pos x="0" y="0"/>
                      </a:cxn>
                      <a:cxn ang="0">
                        <a:pos x="131" y="40"/>
                      </a:cxn>
                      <a:cxn ang="0">
                        <a:pos x="131" y="58"/>
                      </a:cxn>
                    </a:cxnLst>
                    <a:rect l="0" t="0" r="r" b="b"/>
                    <a:pathLst>
                      <a:path w="131" h="58">
                        <a:moveTo>
                          <a:pt x="131" y="58"/>
                        </a:moveTo>
                        <a:lnTo>
                          <a:pt x="0" y="17"/>
                        </a:lnTo>
                        <a:lnTo>
                          <a:pt x="0" y="0"/>
                        </a:lnTo>
                        <a:lnTo>
                          <a:pt x="131" y="40"/>
                        </a:lnTo>
                        <a:lnTo>
                          <a:pt x="131" y="58"/>
                        </a:lnTo>
                        <a:close/>
                      </a:path>
                    </a:pathLst>
                  </a:custGeom>
                  <a:solidFill>
                    <a:srgbClr val="444444"/>
                  </a:solidFill>
                  <a:ln w="9525">
                    <a:noFill/>
                    <a:round/>
                    <a:headEnd/>
                    <a:tailEnd/>
                  </a:ln>
                </p:spPr>
                <p:txBody>
                  <a:bodyPr/>
                  <a:lstStyle/>
                  <a:p>
                    <a:endParaRPr lang="en-US" sz="2000"/>
                  </a:p>
                </p:txBody>
              </p:sp>
              <p:sp>
                <p:nvSpPr>
                  <p:cNvPr id="582498" name="Freeform 866"/>
                  <p:cNvSpPr>
                    <a:spLocks/>
                  </p:cNvSpPr>
                  <p:nvPr/>
                </p:nvSpPr>
                <p:spPr bwMode="auto">
                  <a:xfrm>
                    <a:off x="3000" y="2854"/>
                    <a:ext cx="131" cy="58"/>
                  </a:xfrm>
                  <a:custGeom>
                    <a:avLst/>
                    <a:gdLst/>
                    <a:ahLst/>
                    <a:cxnLst>
                      <a:cxn ang="0">
                        <a:pos x="131" y="58"/>
                      </a:cxn>
                      <a:cxn ang="0">
                        <a:pos x="0" y="17"/>
                      </a:cxn>
                      <a:cxn ang="0">
                        <a:pos x="0" y="0"/>
                      </a:cxn>
                      <a:cxn ang="0">
                        <a:pos x="131" y="40"/>
                      </a:cxn>
                      <a:cxn ang="0">
                        <a:pos x="131" y="58"/>
                      </a:cxn>
                    </a:cxnLst>
                    <a:rect l="0" t="0" r="r" b="b"/>
                    <a:pathLst>
                      <a:path w="131" h="58">
                        <a:moveTo>
                          <a:pt x="131" y="58"/>
                        </a:moveTo>
                        <a:lnTo>
                          <a:pt x="0" y="17"/>
                        </a:lnTo>
                        <a:lnTo>
                          <a:pt x="0" y="0"/>
                        </a:lnTo>
                        <a:lnTo>
                          <a:pt x="131" y="40"/>
                        </a:lnTo>
                        <a:lnTo>
                          <a:pt x="131" y="58"/>
                        </a:lnTo>
                        <a:close/>
                      </a:path>
                    </a:pathLst>
                  </a:custGeom>
                  <a:solidFill>
                    <a:srgbClr val="444444"/>
                  </a:solidFill>
                  <a:ln w="9525">
                    <a:noFill/>
                    <a:round/>
                    <a:headEnd/>
                    <a:tailEnd/>
                  </a:ln>
                </p:spPr>
                <p:txBody>
                  <a:bodyPr/>
                  <a:lstStyle/>
                  <a:p>
                    <a:endParaRPr lang="en-US" sz="2000"/>
                  </a:p>
                </p:txBody>
              </p:sp>
              <p:sp>
                <p:nvSpPr>
                  <p:cNvPr id="582499" name="Freeform 867"/>
                  <p:cNvSpPr>
                    <a:spLocks/>
                  </p:cNvSpPr>
                  <p:nvPr/>
                </p:nvSpPr>
                <p:spPr bwMode="auto">
                  <a:xfrm>
                    <a:off x="3000" y="2854"/>
                    <a:ext cx="131" cy="60"/>
                  </a:xfrm>
                  <a:custGeom>
                    <a:avLst/>
                    <a:gdLst/>
                    <a:ahLst/>
                    <a:cxnLst>
                      <a:cxn ang="0">
                        <a:pos x="131" y="60"/>
                      </a:cxn>
                      <a:cxn ang="0">
                        <a:pos x="0" y="17"/>
                      </a:cxn>
                      <a:cxn ang="0">
                        <a:pos x="0" y="0"/>
                      </a:cxn>
                      <a:cxn ang="0">
                        <a:pos x="131" y="41"/>
                      </a:cxn>
                      <a:cxn ang="0">
                        <a:pos x="131" y="60"/>
                      </a:cxn>
                    </a:cxnLst>
                    <a:rect l="0" t="0" r="r" b="b"/>
                    <a:pathLst>
                      <a:path w="131" h="60">
                        <a:moveTo>
                          <a:pt x="131" y="60"/>
                        </a:moveTo>
                        <a:lnTo>
                          <a:pt x="0" y="17"/>
                        </a:lnTo>
                        <a:lnTo>
                          <a:pt x="0" y="0"/>
                        </a:lnTo>
                        <a:lnTo>
                          <a:pt x="131" y="41"/>
                        </a:lnTo>
                        <a:lnTo>
                          <a:pt x="131" y="60"/>
                        </a:lnTo>
                        <a:close/>
                      </a:path>
                    </a:pathLst>
                  </a:custGeom>
                  <a:solidFill>
                    <a:srgbClr val="444444"/>
                  </a:solidFill>
                  <a:ln w="9525">
                    <a:noFill/>
                    <a:round/>
                    <a:headEnd/>
                    <a:tailEnd/>
                  </a:ln>
                </p:spPr>
                <p:txBody>
                  <a:bodyPr/>
                  <a:lstStyle/>
                  <a:p>
                    <a:endParaRPr lang="en-US" sz="2000"/>
                  </a:p>
                </p:txBody>
              </p:sp>
              <p:sp>
                <p:nvSpPr>
                  <p:cNvPr id="582500" name="Freeform 868"/>
                  <p:cNvSpPr>
                    <a:spLocks/>
                  </p:cNvSpPr>
                  <p:nvPr/>
                </p:nvSpPr>
                <p:spPr bwMode="auto">
                  <a:xfrm>
                    <a:off x="3000" y="2855"/>
                    <a:ext cx="131" cy="59"/>
                  </a:xfrm>
                  <a:custGeom>
                    <a:avLst/>
                    <a:gdLst/>
                    <a:ahLst/>
                    <a:cxnLst>
                      <a:cxn ang="0">
                        <a:pos x="131" y="59"/>
                      </a:cxn>
                      <a:cxn ang="0">
                        <a:pos x="0" y="18"/>
                      </a:cxn>
                      <a:cxn ang="0">
                        <a:pos x="0" y="0"/>
                      </a:cxn>
                      <a:cxn ang="0">
                        <a:pos x="131" y="40"/>
                      </a:cxn>
                      <a:cxn ang="0">
                        <a:pos x="131" y="59"/>
                      </a:cxn>
                    </a:cxnLst>
                    <a:rect l="0" t="0" r="r" b="b"/>
                    <a:pathLst>
                      <a:path w="131" h="59">
                        <a:moveTo>
                          <a:pt x="131" y="59"/>
                        </a:moveTo>
                        <a:lnTo>
                          <a:pt x="0" y="18"/>
                        </a:lnTo>
                        <a:lnTo>
                          <a:pt x="0" y="0"/>
                        </a:lnTo>
                        <a:lnTo>
                          <a:pt x="131" y="40"/>
                        </a:lnTo>
                        <a:lnTo>
                          <a:pt x="131" y="59"/>
                        </a:lnTo>
                        <a:close/>
                      </a:path>
                    </a:pathLst>
                  </a:custGeom>
                  <a:solidFill>
                    <a:srgbClr val="444444"/>
                  </a:solidFill>
                  <a:ln w="9525">
                    <a:noFill/>
                    <a:round/>
                    <a:headEnd/>
                    <a:tailEnd/>
                  </a:ln>
                </p:spPr>
                <p:txBody>
                  <a:bodyPr/>
                  <a:lstStyle/>
                  <a:p>
                    <a:endParaRPr lang="en-US" sz="2000"/>
                  </a:p>
                </p:txBody>
              </p:sp>
              <p:sp>
                <p:nvSpPr>
                  <p:cNvPr id="582501" name="Freeform 869"/>
                  <p:cNvSpPr>
                    <a:spLocks/>
                  </p:cNvSpPr>
                  <p:nvPr/>
                </p:nvSpPr>
                <p:spPr bwMode="auto">
                  <a:xfrm>
                    <a:off x="3000" y="2855"/>
                    <a:ext cx="131" cy="59"/>
                  </a:xfrm>
                  <a:custGeom>
                    <a:avLst/>
                    <a:gdLst/>
                    <a:ahLst/>
                    <a:cxnLst>
                      <a:cxn ang="0">
                        <a:pos x="131" y="59"/>
                      </a:cxn>
                      <a:cxn ang="0">
                        <a:pos x="0" y="18"/>
                      </a:cxn>
                      <a:cxn ang="0">
                        <a:pos x="0" y="0"/>
                      </a:cxn>
                      <a:cxn ang="0">
                        <a:pos x="131" y="41"/>
                      </a:cxn>
                      <a:cxn ang="0">
                        <a:pos x="131" y="59"/>
                      </a:cxn>
                    </a:cxnLst>
                    <a:rect l="0" t="0" r="r" b="b"/>
                    <a:pathLst>
                      <a:path w="131" h="59">
                        <a:moveTo>
                          <a:pt x="131" y="59"/>
                        </a:moveTo>
                        <a:lnTo>
                          <a:pt x="0" y="18"/>
                        </a:lnTo>
                        <a:lnTo>
                          <a:pt x="0" y="0"/>
                        </a:lnTo>
                        <a:lnTo>
                          <a:pt x="131" y="41"/>
                        </a:lnTo>
                        <a:lnTo>
                          <a:pt x="131" y="59"/>
                        </a:lnTo>
                        <a:close/>
                      </a:path>
                    </a:pathLst>
                  </a:custGeom>
                  <a:solidFill>
                    <a:srgbClr val="444444"/>
                  </a:solidFill>
                  <a:ln w="9525">
                    <a:noFill/>
                    <a:round/>
                    <a:headEnd/>
                    <a:tailEnd/>
                  </a:ln>
                </p:spPr>
                <p:txBody>
                  <a:bodyPr/>
                  <a:lstStyle/>
                  <a:p>
                    <a:endParaRPr lang="en-US" sz="2000"/>
                  </a:p>
                </p:txBody>
              </p:sp>
              <p:sp>
                <p:nvSpPr>
                  <p:cNvPr id="582502" name="Freeform 870"/>
                  <p:cNvSpPr>
                    <a:spLocks/>
                  </p:cNvSpPr>
                  <p:nvPr/>
                </p:nvSpPr>
                <p:spPr bwMode="auto">
                  <a:xfrm>
                    <a:off x="3000" y="2855"/>
                    <a:ext cx="131" cy="59"/>
                  </a:xfrm>
                  <a:custGeom>
                    <a:avLst/>
                    <a:gdLst/>
                    <a:ahLst/>
                    <a:cxnLst>
                      <a:cxn ang="0">
                        <a:pos x="131" y="59"/>
                      </a:cxn>
                      <a:cxn ang="0">
                        <a:pos x="0" y="18"/>
                      </a:cxn>
                      <a:cxn ang="0">
                        <a:pos x="0" y="0"/>
                      </a:cxn>
                      <a:cxn ang="0">
                        <a:pos x="131" y="41"/>
                      </a:cxn>
                      <a:cxn ang="0">
                        <a:pos x="131" y="59"/>
                      </a:cxn>
                    </a:cxnLst>
                    <a:rect l="0" t="0" r="r" b="b"/>
                    <a:pathLst>
                      <a:path w="131" h="59">
                        <a:moveTo>
                          <a:pt x="131" y="59"/>
                        </a:moveTo>
                        <a:lnTo>
                          <a:pt x="0" y="18"/>
                        </a:lnTo>
                        <a:lnTo>
                          <a:pt x="0" y="0"/>
                        </a:lnTo>
                        <a:lnTo>
                          <a:pt x="131" y="41"/>
                        </a:lnTo>
                        <a:lnTo>
                          <a:pt x="131" y="59"/>
                        </a:lnTo>
                        <a:close/>
                      </a:path>
                    </a:pathLst>
                  </a:custGeom>
                  <a:solidFill>
                    <a:srgbClr val="444444"/>
                  </a:solidFill>
                  <a:ln w="9525">
                    <a:noFill/>
                    <a:round/>
                    <a:headEnd/>
                    <a:tailEnd/>
                  </a:ln>
                </p:spPr>
                <p:txBody>
                  <a:bodyPr/>
                  <a:lstStyle/>
                  <a:p>
                    <a:endParaRPr lang="en-US" sz="2000"/>
                  </a:p>
                </p:txBody>
              </p:sp>
              <p:sp>
                <p:nvSpPr>
                  <p:cNvPr id="582503" name="Freeform 871"/>
                  <p:cNvSpPr>
                    <a:spLocks/>
                  </p:cNvSpPr>
                  <p:nvPr/>
                </p:nvSpPr>
                <p:spPr bwMode="auto">
                  <a:xfrm>
                    <a:off x="3000" y="2856"/>
                    <a:ext cx="131" cy="58"/>
                  </a:xfrm>
                  <a:custGeom>
                    <a:avLst/>
                    <a:gdLst/>
                    <a:ahLst/>
                    <a:cxnLst>
                      <a:cxn ang="0">
                        <a:pos x="131" y="58"/>
                      </a:cxn>
                      <a:cxn ang="0">
                        <a:pos x="0" y="18"/>
                      </a:cxn>
                      <a:cxn ang="0">
                        <a:pos x="0" y="0"/>
                      </a:cxn>
                      <a:cxn ang="0">
                        <a:pos x="131" y="41"/>
                      </a:cxn>
                      <a:cxn ang="0">
                        <a:pos x="131" y="58"/>
                      </a:cxn>
                    </a:cxnLst>
                    <a:rect l="0" t="0" r="r" b="b"/>
                    <a:pathLst>
                      <a:path w="131" h="58">
                        <a:moveTo>
                          <a:pt x="131" y="58"/>
                        </a:moveTo>
                        <a:lnTo>
                          <a:pt x="0" y="18"/>
                        </a:lnTo>
                        <a:lnTo>
                          <a:pt x="0" y="0"/>
                        </a:lnTo>
                        <a:lnTo>
                          <a:pt x="131" y="41"/>
                        </a:lnTo>
                        <a:lnTo>
                          <a:pt x="131" y="58"/>
                        </a:lnTo>
                        <a:close/>
                      </a:path>
                    </a:pathLst>
                  </a:custGeom>
                  <a:solidFill>
                    <a:srgbClr val="444444"/>
                  </a:solidFill>
                  <a:ln w="9525">
                    <a:noFill/>
                    <a:round/>
                    <a:headEnd/>
                    <a:tailEnd/>
                  </a:ln>
                </p:spPr>
                <p:txBody>
                  <a:bodyPr/>
                  <a:lstStyle/>
                  <a:p>
                    <a:endParaRPr lang="en-US" sz="2000"/>
                  </a:p>
                </p:txBody>
              </p:sp>
              <p:sp>
                <p:nvSpPr>
                  <p:cNvPr id="582504" name="Freeform 872"/>
                  <p:cNvSpPr>
                    <a:spLocks/>
                  </p:cNvSpPr>
                  <p:nvPr/>
                </p:nvSpPr>
                <p:spPr bwMode="auto">
                  <a:xfrm>
                    <a:off x="3000" y="2856"/>
                    <a:ext cx="131" cy="59"/>
                  </a:xfrm>
                  <a:custGeom>
                    <a:avLst/>
                    <a:gdLst/>
                    <a:ahLst/>
                    <a:cxnLst>
                      <a:cxn ang="0">
                        <a:pos x="131" y="59"/>
                      </a:cxn>
                      <a:cxn ang="0">
                        <a:pos x="0" y="19"/>
                      </a:cxn>
                      <a:cxn ang="0">
                        <a:pos x="0" y="0"/>
                      </a:cxn>
                      <a:cxn ang="0">
                        <a:pos x="131" y="41"/>
                      </a:cxn>
                      <a:cxn ang="0">
                        <a:pos x="131" y="59"/>
                      </a:cxn>
                    </a:cxnLst>
                    <a:rect l="0" t="0" r="r" b="b"/>
                    <a:pathLst>
                      <a:path w="131" h="59">
                        <a:moveTo>
                          <a:pt x="131" y="59"/>
                        </a:moveTo>
                        <a:lnTo>
                          <a:pt x="0" y="19"/>
                        </a:lnTo>
                        <a:lnTo>
                          <a:pt x="0" y="0"/>
                        </a:lnTo>
                        <a:lnTo>
                          <a:pt x="131" y="41"/>
                        </a:lnTo>
                        <a:lnTo>
                          <a:pt x="131" y="59"/>
                        </a:lnTo>
                        <a:close/>
                      </a:path>
                    </a:pathLst>
                  </a:custGeom>
                  <a:solidFill>
                    <a:srgbClr val="444444"/>
                  </a:solidFill>
                  <a:ln w="9525">
                    <a:noFill/>
                    <a:round/>
                    <a:headEnd/>
                    <a:tailEnd/>
                  </a:ln>
                </p:spPr>
                <p:txBody>
                  <a:bodyPr/>
                  <a:lstStyle/>
                  <a:p>
                    <a:endParaRPr lang="en-US" sz="2000"/>
                  </a:p>
                </p:txBody>
              </p:sp>
              <p:sp>
                <p:nvSpPr>
                  <p:cNvPr id="582505" name="Freeform 873"/>
                  <p:cNvSpPr>
                    <a:spLocks/>
                  </p:cNvSpPr>
                  <p:nvPr/>
                </p:nvSpPr>
                <p:spPr bwMode="auto">
                  <a:xfrm>
                    <a:off x="3000" y="2857"/>
                    <a:ext cx="131" cy="58"/>
                  </a:xfrm>
                  <a:custGeom>
                    <a:avLst/>
                    <a:gdLst/>
                    <a:ahLst/>
                    <a:cxnLst>
                      <a:cxn ang="0">
                        <a:pos x="131" y="58"/>
                      </a:cxn>
                      <a:cxn ang="0">
                        <a:pos x="0" y="18"/>
                      </a:cxn>
                      <a:cxn ang="0">
                        <a:pos x="0" y="0"/>
                      </a:cxn>
                      <a:cxn ang="0">
                        <a:pos x="131" y="40"/>
                      </a:cxn>
                      <a:cxn ang="0">
                        <a:pos x="131" y="58"/>
                      </a:cxn>
                    </a:cxnLst>
                    <a:rect l="0" t="0" r="r" b="b"/>
                    <a:pathLst>
                      <a:path w="131" h="58">
                        <a:moveTo>
                          <a:pt x="131" y="58"/>
                        </a:moveTo>
                        <a:lnTo>
                          <a:pt x="0" y="18"/>
                        </a:lnTo>
                        <a:lnTo>
                          <a:pt x="0" y="0"/>
                        </a:lnTo>
                        <a:lnTo>
                          <a:pt x="131" y="40"/>
                        </a:lnTo>
                        <a:lnTo>
                          <a:pt x="131" y="58"/>
                        </a:lnTo>
                        <a:close/>
                      </a:path>
                    </a:pathLst>
                  </a:custGeom>
                  <a:solidFill>
                    <a:srgbClr val="444444"/>
                  </a:solidFill>
                  <a:ln w="9525">
                    <a:noFill/>
                    <a:round/>
                    <a:headEnd/>
                    <a:tailEnd/>
                  </a:ln>
                </p:spPr>
                <p:txBody>
                  <a:bodyPr/>
                  <a:lstStyle/>
                  <a:p>
                    <a:endParaRPr lang="en-US" sz="2000"/>
                  </a:p>
                </p:txBody>
              </p:sp>
              <p:sp>
                <p:nvSpPr>
                  <p:cNvPr id="582506" name="Freeform 874"/>
                  <p:cNvSpPr>
                    <a:spLocks/>
                  </p:cNvSpPr>
                  <p:nvPr/>
                </p:nvSpPr>
                <p:spPr bwMode="auto">
                  <a:xfrm>
                    <a:off x="3000" y="2857"/>
                    <a:ext cx="131" cy="59"/>
                  </a:xfrm>
                  <a:custGeom>
                    <a:avLst/>
                    <a:gdLst/>
                    <a:ahLst/>
                    <a:cxnLst>
                      <a:cxn ang="0">
                        <a:pos x="131" y="59"/>
                      </a:cxn>
                      <a:cxn ang="0">
                        <a:pos x="0" y="19"/>
                      </a:cxn>
                      <a:cxn ang="0">
                        <a:pos x="0" y="0"/>
                      </a:cxn>
                      <a:cxn ang="0">
                        <a:pos x="131" y="40"/>
                      </a:cxn>
                      <a:cxn ang="0">
                        <a:pos x="131" y="59"/>
                      </a:cxn>
                    </a:cxnLst>
                    <a:rect l="0" t="0" r="r" b="b"/>
                    <a:pathLst>
                      <a:path w="131" h="59">
                        <a:moveTo>
                          <a:pt x="131" y="59"/>
                        </a:moveTo>
                        <a:lnTo>
                          <a:pt x="0" y="19"/>
                        </a:lnTo>
                        <a:lnTo>
                          <a:pt x="0" y="0"/>
                        </a:lnTo>
                        <a:lnTo>
                          <a:pt x="131" y="40"/>
                        </a:lnTo>
                        <a:lnTo>
                          <a:pt x="131" y="59"/>
                        </a:lnTo>
                        <a:close/>
                      </a:path>
                    </a:pathLst>
                  </a:custGeom>
                  <a:solidFill>
                    <a:srgbClr val="444444"/>
                  </a:solidFill>
                  <a:ln w="9525">
                    <a:noFill/>
                    <a:round/>
                    <a:headEnd/>
                    <a:tailEnd/>
                  </a:ln>
                </p:spPr>
                <p:txBody>
                  <a:bodyPr/>
                  <a:lstStyle/>
                  <a:p>
                    <a:endParaRPr lang="en-US" sz="2000"/>
                  </a:p>
                </p:txBody>
              </p:sp>
              <p:sp>
                <p:nvSpPr>
                  <p:cNvPr id="582507" name="Freeform 875"/>
                  <p:cNvSpPr>
                    <a:spLocks/>
                  </p:cNvSpPr>
                  <p:nvPr/>
                </p:nvSpPr>
                <p:spPr bwMode="auto">
                  <a:xfrm>
                    <a:off x="3000" y="2858"/>
                    <a:ext cx="131" cy="58"/>
                  </a:xfrm>
                  <a:custGeom>
                    <a:avLst/>
                    <a:gdLst/>
                    <a:ahLst/>
                    <a:cxnLst>
                      <a:cxn ang="0">
                        <a:pos x="131" y="58"/>
                      </a:cxn>
                      <a:cxn ang="0">
                        <a:pos x="0" y="18"/>
                      </a:cxn>
                      <a:cxn ang="0">
                        <a:pos x="0" y="0"/>
                      </a:cxn>
                      <a:cxn ang="0">
                        <a:pos x="131" y="40"/>
                      </a:cxn>
                      <a:cxn ang="0">
                        <a:pos x="131" y="58"/>
                      </a:cxn>
                    </a:cxnLst>
                    <a:rect l="0" t="0" r="r" b="b"/>
                    <a:pathLst>
                      <a:path w="131" h="58">
                        <a:moveTo>
                          <a:pt x="131" y="58"/>
                        </a:moveTo>
                        <a:lnTo>
                          <a:pt x="0" y="18"/>
                        </a:lnTo>
                        <a:lnTo>
                          <a:pt x="0" y="0"/>
                        </a:lnTo>
                        <a:lnTo>
                          <a:pt x="131" y="40"/>
                        </a:lnTo>
                        <a:lnTo>
                          <a:pt x="131" y="58"/>
                        </a:lnTo>
                        <a:close/>
                      </a:path>
                    </a:pathLst>
                  </a:custGeom>
                  <a:solidFill>
                    <a:srgbClr val="444444"/>
                  </a:solidFill>
                  <a:ln w="9525">
                    <a:noFill/>
                    <a:round/>
                    <a:headEnd/>
                    <a:tailEnd/>
                  </a:ln>
                </p:spPr>
                <p:txBody>
                  <a:bodyPr/>
                  <a:lstStyle/>
                  <a:p>
                    <a:endParaRPr lang="en-US" sz="2000"/>
                  </a:p>
                </p:txBody>
              </p:sp>
              <p:sp>
                <p:nvSpPr>
                  <p:cNvPr id="582508" name="Freeform 876"/>
                  <p:cNvSpPr>
                    <a:spLocks/>
                  </p:cNvSpPr>
                  <p:nvPr/>
                </p:nvSpPr>
                <p:spPr bwMode="auto">
                  <a:xfrm>
                    <a:off x="3000" y="2859"/>
                    <a:ext cx="131" cy="57"/>
                  </a:xfrm>
                  <a:custGeom>
                    <a:avLst/>
                    <a:gdLst/>
                    <a:ahLst/>
                    <a:cxnLst>
                      <a:cxn ang="0">
                        <a:pos x="131" y="57"/>
                      </a:cxn>
                      <a:cxn ang="0">
                        <a:pos x="0" y="17"/>
                      </a:cxn>
                      <a:cxn ang="0">
                        <a:pos x="0" y="0"/>
                      </a:cxn>
                      <a:cxn ang="0">
                        <a:pos x="131" y="39"/>
                      </a:cxn>
                      <a:cxn ang="0">
                        <a:pos x="131" y="57"/>
                      </a:cxn>
                    </a:cxnLst>
                    <a:rect l="0" t="0" r="r" b="b"/>
                    <a:pathLst>
                      <a:path w="131" h="57">
                        <a:moveTo>
                          <a:pt x="131" y="57"/>
                        </a:moveTo>
                        <a:lnTo>
                          <a:pt x="0" y="17"/>
                        </a:lnTo>
                        <a:lnTo>
                          <a:pt x="0" y="0"/>
                        </a:lnTo>
                        <a:lnTo>
                          <a:pt x="131" y="39"/>
                        </a:lnTo>
                        <a:lnTo>
                          <a:pt x="131" y="57"/>
                        </a:lnTo>
                        <a:close/>
                      </a:path>
                    </a:pathLst>
                  </a:custGeom>
                  <a:solidFill>
                    <a:srgbClr val="444444"/>
                  </a:solidFill>
                  <a:ln w="9525">
                    <a:noFill/>
                    <a:round/>
                    <a:headEnd/>
                    <a:tailEnd/>
                  </a:ln>
                </p:spPr>
                <p:txBody>
                  <a:bodyPr/>
                  <a:lstStyle/>
                  <a:p>
                    <a:endParaRPr lang="en-US" sz="2000"/>
                  </a:p>
                </p:txBody>
              </p:sp>
              <p:sp>
                <p:nvSpPr>
                  <p:cNvPr id="582509" name="Freeform 877"/>
                  <p:cNvSpPr>
                    <a:spLocks/>
                  </p:cNvSpPr>
                  <p:nvPr/>
                </p:nvSpPr>
                <p:spPr bwMode="auto">
                  <a:xfrm>
                    <a:off x="3000" y="2859"/>
                    <a:ext cx="131" cy="57"/>
                  </a:xfrm>
                  <a:custGeom>
                    <a:avLst/>
                    <a:gdLst/>
                    <a:ahLst/>
                    <a:cxnLst>
                      <a:cxn ang="0">
                        <a:pos x="131" y="57"/>
                      </a:cxn>
                      <a:cxn ang="0">
                        <a:pos x="0" y="18"/>
                      </a:cxn>
                      <a:cxn ang="0">
                        <a:pos x="0" y="0"/>
                      </a:cxn>
                      <a:cxn ang="0">
                        <a:pos x="131" y="39"/>
                      </a:cxn>
                      <a:cxn ang="0">
                        <a:pos x="131" y="57"/>
                      </a:cxn>
                    </a:cxnLst>
                    <a:rect l="0" t="0" r="r" b="b"/>
                    <a:pathLst>
                      <a:path w="131" h="57">
                        <a:moveTo>
                          <a:pt x="131" y="57"/>
                        </a:moveTo>
                        <a:lnTo>
                          <a:pt x="0" y="18"/>
                        </a:lnTo>
                        <a:lnTo>
                          <a:pt x="0" y="0"/>
                        </a:lnTo>
                        <a:lnTo>
                          <a:pt x="131" y="39"/>
                        </a:lnTo>
                        <a:lnTo>
                          <a:pt x="131" y="57"/>
                        </a:lnTo>
                        <a:close/>
                      </a:path>
                    </a:pathLst>
                  </a:custGeom>
                  <a:solidFill>
                    <a:srgbClr val="444444"/>
                  </a:solidFill>
                  <a:ln w="9525">
                    <a:noFill/>
                    <a:round/>
                    <a:headEnd/>
                    <a:tailEnd/>
                  </a:ln>
                </p:spPr>
                <p:txBody>
                  <a:bodyPr/>
                  <a:lstStyle/>
                  <a:p>
                    <a:endParaRPr lang="en-US" sz="2000"/>
                  </a:p>
                </p:txBody>
              </p:sp>
              <p:sp>
                <p:nvSpPr>
                  <p:cNvPr id="582510" name="Freeform 878"/>
                  <p:cNvSpPr>
                    <a:spLocks/>
                  </p:cNvSpPr>
                  <p:nvPr/>
                </p:nvSpPr>
                <p:spPr bwMode="auto">
                  <a:xfrm>
                    <a:off x="3000" y="2859"/>
                    <a:ext cx="131" cy="58"/>
                  </a:xfrm>
                  <a:custGeom>
                    <a:avLst/>
                    <a:gdLst/>
                    <a:ahLst/>
                    <a:cxnLst>
                      <a:cxn ang="0">
                        <a:pos x="131" y="58"/>
                      </a:cxn>
                      <a:cxn ang="0">
                        <a:pos x="0" y="18"/>
                      </a:cxn>
                      <a:cxn ang="0">
                        <a:pos x="0" y="0"/>
                      </a:cxn>
                      <a:cxn ang="0">
                        <a:pos x="131" y="40"/>
                      </a:cxn>
                      <a:cxn ang="0">
                        <a:pos x="131" y="58"/>
                      </a:cxn>
                    </a:cxnLst>
                    <a:rect l="0" t="0" r="r" b="b"/>
                    <a:pathLst>
                      <a:path w="131" h="58">
                        <a:moveTo>
                          <a:pt x="131" y="58"/>
                        </a:moveTo>
                        <a:lnTo>
                          <a:pt x="0" y="18"/>
                        </a:lnTo>
                        <a:lnTo>
                          <a:pt x="0" y="0"/>
                        </a:lnTo>
                        <a:lnTo>
                          <a:pt x="131" y="40"/>
                        </a:lnTo>
                        <a:lnTo>
                          <a:pt x="131" y="58"/>
                        </a:lnTo>
                        <a:close/>
                      </a:path>
                    </a:pathLst>
                  </a:custGeom>
                  <a:solidFill>
                    <a:srgbClr val="6E6E6E"/>
                  </a:solidFill>
                  <a:ln w="9525">
                    <a:noFill/>
                    <a:round/>
                    <a:headEnd/>
                    <a:tailEnd/>
                  </a:ln>
                </p:spPr>
                <p:txBody>
                  <a:bodyPr/>
                  <a:lstStyle/>
                  <a:p>
                    <a:endParaRPr lang="en-US" sz="2000"/>
                  </a:p>
                </p:txBody>
              </p:sp>
              <p:sp>
                <p:nvSpPr>
                  <p:cNvPr id="582511" name="Freeform 879"/>
                  <p:cNvSpPr>
                    <a:spLocks/>
                  </p:cNvSpPr>
                  <p:nvPr/>
                </p:nvSpPr>
                <p:spPr bwMode="auto">
                  <a:xfrm>
                    <a:off x="3000" y="2860"/>
                    <a:ext cx="131" cy="57"/>
                  </a:xfrm>
                  <a:custGeom>
                    <a:avLst/>
                    <a:gdLst/>
                    <a:ahLst/>
                    <a:cxnLst>
                      <a:cxn ang="0">
                        <a:pos x="131" y="57"/>
                      </a:cxn>
                      <a:cxn ang="0">
                        <a:pos x="0" y="17"/>
                      </a:cxn>
                      <a:cxn ang="0">
                        <a:pos x="0" y="0"/>
                      </a:cxn>
                      <a:cxn ang="0">
                        <a:pos x="131" y="39"/>
                      </a:cxn>
                      <a:cxn ang="0">
                        <a:pos x="131" y="57"/>
                      </a:cxn>
                    </a:cxnLst>
                    <a:rect l="0" t="0" r="r" b="b"/>
                    <a:pathLst>
                      <a:path w="131" h="57">
                        <a:moveTo>
                          <a:pt x="131" y="57"/>
                        </a:moveTo>
                        <a:lnTo>
                          <a:pt x="0" y="17"/>
                        </a:lnTo>
                        <a:lnTo>
                          <a:pt x="0" y="0"/>
                        </a:lnTo>
                        <a:lnTo>
                          <a:pt x="131" y="39"/>
                        </a:lnTo>
                        <a:lnTo>
                          <a:pt x="131" y="57"/>
                        </a:lnTo>
                        <a:close/>
                      </a:path>
                    </a:pathLst>
                  </a:custGeom>
                  <a:solidFill>
                    <a:srgbClr val="6E6E6E"/>
                  </a:solidFill>
                  <a:ln w="9525">
                    <a:noFill/>
                    <a:round/>
                    <a:headEnd/>
                    <a:tailEnd/>
                  </a:ln>
                </p:spPr>
                <p:txBody>
                  <a:bodyPr/>
                  <a:lstStyle/>
                  <a:p>
                    <a:endParaRPr lang="en-US" sz="2000"/>
                  </a:p>
                </p:txBody>
              </p:sp>
              <p:sp>
                <p:nvSpPr>
                  <p:cNvPr id="582512" name="Freeform 880"/>
                  <p:cNvSpPr>
                    <a:spLocks/>
                  </p:cNvSpPr>
                  <p:nvPr/>
                </p:nvSpPr>
                <p:spPr bwMode="auto">
                  <a:xfrm>
                    <a:off x="3000" y="2860"/>
                    <a:ext cx="131" cy="57"/>
                  </a:xfrm>
                  <a:custGeom>
                    <a:avLst/>
                    <a:gdLst/>
                    <a:ahLst/>
                    <a:cxnLst>
                      <a:cxn ang="0">
                        <a:pos x="131" y="57"/>
                      </a:cxn>
                      <a:cxn ang="0">
                        <a:pos x="0" y="18"/>
                      </a:cxn>
                      <a:cxn ang="0">
                        <a:pos x="0" y="0"/>
                      </a:cxn>
                      <a:cxn ang="0">
                        <a:pos x="131" y="39"/>
                      </a:cxn>
                      <a:cxn ang="0">
                        <a:pos x="131" y="57"/>
                      </a:cxn>
                    </a:cxnLst>
                    <a:rect l="0" t="0" r="r" b="b"/>
                    <a:pathLst>
                      <a:path w="131" h="57">
                        <a:moveTo>
                          <a:pt x="131" y="57"/>
                        </a:moveTo>
                        <a:lnTo>
                          <a:pt x="0" y="18"/>
                        </a:lnTo>
                        <a:lnTo>
                          <a:pt x="0" y="0"/>
                        </a:lnTo>
                        <a:lnTo>
                          <a:pt x="131" y="39"/>
                        </a:lnTo>
                        <a:lnTo>
                          <a:pt x="131" y="57"/>
                        </a:lnTo>
                        <a:close/>
                      </a:path>
                    </a:pathLst>
                  </a:custGeom>
                  <a:solidFill>
                    <a:srgbClr val="6E6E6E"/>
                  </a:solidFill>
                  <a:ln w="9525">
                    <a:noFill/>
                    <a:round/>
                    <a:headEnd/>
                    <a:tailEnd/>
                  </a:ln>
                </p:spPr>
                <p:txBody>
                  <a:bodyPr/>
                  <a:lstStyle/>
                  <a:p>
                    <a:endParaRPr lang="en-US" sz="2000"/>
                  </a:p>
                </p:txBody>
              </p:sp>
              <p:sp>
                <p:nvSpPr>
                  <p:cNvPr id="582513" name="Freeform 881"/>
                  <p:cNvSpPr>
                    <a:spLocks/>
                  </p:cNvSpPr>
                  <p:nvPr/>
                </p:nvSpPr>
                <p:spPr bwMode="auto">
                  <a:xfrm>
                    <a:off x="3000" y="2861"/>
                    <a:ext cx="131" cy="56"/>
                  </a:xfrm>
                  <a:custGeom>
                    <a:avLst/>
                    <a:gdLst/>
                    <a:ahLst/>
                    <a:cxnLst>
                      <a:cxn ang="0">
                        <a:pos x="131" y="56"/>
                      </a:cxn>
                      <a:cxn ang="0">
                        <a:pos x="0" y="18"/>
                      </a:cxn>
                      <a:cxn ang="0">
                        <a:pos x="0" y="0"/>
                      </a:cxn>
                      <a:cxn ang="0">
                        <a:pos x="131" y="38"/>
                      </a:cxn>
                      <a:cxn ang="0">
                        <a:pos x="131" y="56"/>
                      </a:cxn>
                    </a:cxnLst>
                    <a:rect l="0" t="0" r="r" b="b"/>
                    <a:pathLst>
                      <a:path w="131" h="56">
                        <a:moveTo>
                          <a:pt x="131" y="56"/>
                        </a:moveTo>
                        <a:lnTo>
                          <a:pt x="0" y="18"/>
                        </a:lnTo>
                        <a:lnTo>
                          <a:pt x="0" y="0"/>
                        </a:lnTo>
                        <a:lnTo>
                          <a:pt x="131" y="38"/>
                        </a:lnTo>
                        <a:lnTo>
                          <a:pt x="131" y="56"/>
                        </a:lnTo>
                        <a:close/>
                      </a:path>
                    </a:pathLst>
                  </a:custGeom>
                  <a:solidFill>
                    <a:srgbClr val="6E6E6E"/>
                  </a:solidFill>
                  <a:ln w="9525">
                    <a:noFill/>
                    <a:round/>
                    <a:headEnd/>
                    <a:tailEnd/>
                  </a:ln>
                </p:spPr>
                <p:txBody>
                  <a:bodyPr/>
                  <a:lstStyle/>
                  <a:p>
                    <a:endParaRPr lang="en-US" sz="2000"/>
                  </a:p>
                </p:txBody>
              </p:sp>
              <p:sp>
                <p:nvSpPr>
                  <p:cNvPr id="582514" name="Freeform 882"/>
                  <p:cNvSpPr>
                    <a:spLocks/>
                  </p:cNvSpPr>
                  <p:nvPr/>
                </p:nvSpPr>
                <p:spPr bwMode="auto">
                  <a:xfrm>
                    <a:off x="3000" y="2861"/>
                    <a:ext cx="131" cy="56"/>
                  </a:xfrm>
                  <a:custGeom>
                    <a:avLst/>
                    <a:gdLst/>
                    <a:ahLst/>
                    <a:cxnLst>
                      <a:cxn ang="0">
                        <a:pos x="131" y="56"/>
                      </a:cxn>
                      <a:cxn ang="0">
                        <a:pos x="0" y="18"/>
                      </a:cxn>
                      <a:cxn ang="0">
                        <a:pos x="0" y="0"/>
                      </a:cxn>
                      <a:cxn ang="0">
                        <a:pos x="131" y="39"/>
                      </a:cxn>
                      <a:cxn ang="0">
                        <a:pos x="131" y="56"/>
                      </a:cxn>
                    </a:cxnLst>
                    <a:rect l="0" t="0" r="r" b="b"/>
                    <a:pathLst>
                      <a:path w="131" h="56">
                        <a:moveTo>
                          <a:pt x="131" y="56"/>
                        </a:moveTo>
                        <a:lnTo>
                          <a:pt x="0" y="18"/>
                        </a:lnTo>
                        <a:lnTo>
                          <a:pt x="0" y="0"/>
                        </a:lnTo>
                        <a:lnTo>
                          <a:pt x="131" y="39"/>
                        </a:lnTo>
                        <a:lnTo>
                          <a:pt x="131" y="56"/>
                        </a:lnTo>
                        <a:close/>
                      </a:path>
                    </a:pathLst>
                  </a:custGeom>
                  <a:solidFill>
                    <a:srgbClr val="6E6E6E"/>
                  </a:solidFill>
                  <a:ln w="9525">
                    <a:noFill/>
                    <a:round/>
                    <a:headEnd/>
                    <a:tailEnd/>
                  </a:ln>
                </p:spPr>
                <p:txBody>
                  <a:bodyPr/>
                  <a:lstStyle/>
                  <a:p>
                    <a:endParaRPr lang="en-US" sz="2000"/>
                  </a:p>
                </p:txBody>
              </p:sp>
              <p:sp>
                <p:nvSpPr>
                  <p:cNvPr id="582515" name="Freeform 883"/>
                  <p:cNvSpPr>
                    <a:spLocks/>
                  </p:cNvSpPr>
                  <p:nvPr/>
                </p:nvSpPr>
                <p:spPr bwMode="auto">
                  <a:xfrm>
                    <a:off x="3000" y="2861"/>
                    <a:ext cx="131" cy="57"/>
                  </a:xfrm>
                  <a:custGeom>
                    <a:avLst/>
                    <a:gdLst/>
                    <a:ahLst/>
                    <a:cxnLst>
                      <a:cxn ang="0">
                        <a:pos x="131" y="57"/>
                      </a:cxn>
                      <a:cxn ang="0">
                        <a:pos x="0" y="19"/>
                      </a:cxn>
                      <a:cxn ang="0">
                        <a:pos x="0" y="0"/>
                      </a:cxn>
                      <a:cxn ang="0">
                        <a:pos x="131" y="39"/>
                      </a:cxn>
                      <a:cxn ang="0">
                        <a:pos x="131" y="57"/>
                      </a:cxn>
                    </a:cxnLst>
                    <a:rect l="0" t="0" r="r" b="b"/>
                    <a:pathLst>
                      <a:path w="131" h="57">
                        <a:moveTo>
                          <a:pt x="131" y="57"/>
                        </a:moveTo>
                        <a:lnTo>
                          <a:pt x="0" y="19"/>
                        </a:lnTo>
                        <a:lnTo>
                          <a:pt x="0" y="0"/>
                        </a:lnTo>
                        <a:lnTo>
                          <a:pt x="131" y="39"/>
                        </a:lnTo>
                        <a:lnTo>
                          <a:pt x="131" y="57"/>
                        </a:lnTo>
                        <a:close/>
                      </a:path>
                    </a:pathLst>
                  </a:custGeom>
                  <a:solidFill>
                    <a:srgbClr val="6E6E6E"/>
                  </a:solidFill>
                  <a:ln w="9525">
                    <a:noFill/>
                    <a:round/>
                    <a:headEnd/>
                    <a:tailEnd/>
                  </a:ln>
                </p:spPr>
                <p:txBody>
                  <a:bodyPr/>
                  <a:lstStyle/>
                  <a:p>
                    <a:endParaRPr lang="en-US" sz="2000"/>
                  </a:p>
                </p:txBody>
              </p:sp>
              <p:sp>
                <p:nvSpPr>
                  <p:cNvPr id="582516" name="Freeform 884"/>
                  <p:cNvSpPr>
                    <a:spLocks/>
                  </p:cNvSpPr>
                  <p:nvPr/>
                </p:nvSpPr>
                <p:spPr bwMode="auto">
                  <a:xfrm>
                    <a:off x="3000" y="2862"/>
                    <a:ext cx="131" cy="56"/>
                  </a:xfrm>
                  <a:custGeom>
                    <a:avLst/>
                    <a:gdLst/>
                    <a:ahLst/>
                    <a:cxnLst>
                      <a:cxn ang="0">
                        <a:pos x="131" y="56"/>
                      </a:cxn>
                      <a:cxn ang="0">
                        <a:pos x="0" y="18"/>
                      </a:cxn>
                      <a:cxn ang="0">
                        <a:pos x="0" y="0"/>
                      </a:cxn>
                      <a:cxn ang="0">
                        <a:pos x="131" y="39"/>
                      </a:cxn>
                      <a:cxn ang="0">
                        <a:pos x="131" y="56"/>
                      </a:cxn>
                    </a:cxnLst>
                    <a:rect l="0" t="0" r="r" b="b"/>
                    <a:pathLst>
                      <a:path w="131" h="56">
                        <a:moveTo>
                          <a:pt x="131" y="56"/>
                        </a:moveTo>
                        <a:lnTo>
                          <a:pt x="0" y="18"/>
                        </a:lnTo>
                        <a:lnTo>
                          <a:pt x="0" y="0"/>
                        </a:lnTo>
                        <a:lnTo>
                          <a:pt x="131" y="39"/>
                        </a:lnTo>
                        <a:lnTo>
                          <a:pt x="131" y="56"/>
                        </a:lnTo>
                        <a:close/>
                      </a:path>
                    </a:pathLst>
                  </a:custGeom>
                  <a:solidFill>
                    <a:srgbClr val="6E6E6E"/>
                  </a:solidFill>
                  <a:ln w="9525">
                    <a:noFill/>
                    <a:round/>
                    <a:headEnd/>
                    <a:tailEnd/>
                  </a:ln>
                </p:spPr>
                <p:txBody>
                  <a:bodyPr/>
                  <a:lstStyle/>
                  <a:p>
                    <a:endParaRPr lang="en-US" sz="2000"/>
                  </a:p>
                </p:txBody>
              </p:sp>
              <p:sp>
                <p:nvSpPr>
                  <p:cNvPr id="582517" name="Freeform 885"/>
                  <p:cNvSpPr>
                    <a:spLocks/>
                  </p:cNvSpPr>
                  <p:nvPr/>
                </p:nvSpPr>
                <p:spPr bwMode="auto">
                  <a:xfrm>
                    <a:off x="3000" y="2863"/>
                    <a:ext cx="131" cy="56"/>
                  </a:xfrm>
                  <a:custGeom>
                    <a:avLst/>
                    <a:gdLst/>
                    <a:ahLst/>
                    <a:cxnLst>
                      <a:cxn ang="0">
                        <a:pos x="131" y="56"/>
                      </a:cxn>
                      <a:cxn ang="0">
                        <a:pos x="0" y="17"/>
                      </a:cxn>
                      <a:cxn ang="0">
                        <a:pos x="0" y="0"/>
                      </a:cxn>
                      <a:cxn ang="0">
                        <a:pos x="131" y="38"/>
                      </a:cxn>
                      <a:cxn ang="0">
                        <a:pos x="131" y="56"/>
                      </a:cxn>
                    </a:cxnLst>
                    <a:rect l="0" t="0" r="r" b="b"/>
                    <a:pathLst>
                      <a:path w="131" h="56">
                        <a:moveTo>
                          <a:pt x="131" y="56"/>
                        </a:moveTo>
                        <a:lnTo>
                          <a:pt x="0" y="17"/>
                        </a:lnTo>
                        <a:lnTo>
                          <a:pt x="0" y="0"/>
                        </a:lnTo>
                        <a:lnTo>
                          <a:pt x="131" y="38"/>
                        </a:lnTo>
                        <a:lnTo>
                          <a:pt x="131" y="56"/>
                        </a:lnTo>
                        <a:close/>
                      </a:path>
                    </a:pathLst>
                  </a:custGeom>
                  <a:solidFill>
                    <a:srgbClr val="6E6E6E"/>
                  </a:solidFill>
                  <a:ln w="9525">
                    <a:noFill/>
                    <a:round/>
                    <a:headEnd/>
                    <a:tailEnd/>
                  </a:ln>
                </p:spPr>
                <p:txBody>
                  <a:bodyPr/>
                  <a:lstStyle/>
                  <a:p>
                    <a:endParaRPr lang="en-US" sz="2000"/>
                  </a:p>
                </p:txBody>
              </p:sp>
              <p:sp>
                <p:nvSpPr>
                  <p:cNvPr id="582518" name="Freeform 886"/>
                  <p:cNvSpPr>
                    <a:spLocks/>
                  </p:cNvSpPr>
                  <p:nvPr/>
                </p:nvSpPr>
                <p:spPr bwMode="auto">
                  <a:xfrm>
                    <a:off x="3000" y="2864"/>
                    <a:ext cx="131" cy="55"/>
                  </a:xfrm>
                  <a:custGeom>
                    <a:avLst/>
                    <a:gdLst/>
                    <a:ahLst/>
                    <a:cxnLst>
                      <a:cxn ang="0">
                        <a:pos x="131" y="55"/>
                      </a:cxn>
                      <a:cxn ang="0">
                        <a:pos x="0" y="17"/>
                      </a:cxn>
                      <a:cxn ang="0">
                        <a:pos x="0" y="0"/>
                      </a:cxn>
                      <a:cxn ang="0">
                        <a:pos x="131" y="38"/>
                      </a:cxn>
                      <a:cxn ang="0">
                        <a:pos x="131" y="55"/>
                      </a:cxn>
                    </a:cxnLst>
                    <a:rect l="0" t="0" r="r" b="b"/>
                    <a:pathLst>
                      <a:path w="131" h="55">
                        <a:moveTo>
                          <a:pt x="131" y="55"/>
                        </a:moveTo>
                        <a:lnTo>
                          <a:pt x="0" y="17"/>
                        </a:lnTo>
                        <a:lnTo>
                          <a:pt x="0" y="0"/>
                        </a:lnTo>
                        <a:lnTo>
                          <a:pt x="131" y="38"/>
                        </a:lnTo>
                        <a:lnTo>
                          <a:pt x="131" y="55"/>
                        </a:lnTo>
                        <a:close/>
                      </a:path>
                    </a:pathLst>
                  </a:custGeom>
                  <a:solidFill>
                    <a:srgbClr val="6E6E6E"/>
                  </a:solidFill>
                  <a:ln w="9525">
                    <a:noFill/>
                    <a:round/>
                    <a:headEnd/>
                    <a:tailEnd/>
                  </a:ln>
                </p:spPr>
                <p:txBody>
                  <a:bodyPr/>
                  <a:lstStyle/>
                  <a:p>
                    <a:endParaRPr lang="en-US" sz="2000"/>
                  </a:p>
                </p:txBody>
              </p:sp>
              <p:sp>
                <p:nvSpPr>
                  <p:cNvPr id="582519" name="Freeform 887"/>
                  <p:cNvSpPr>
                    <a:spLocks/>
                  </p:cNvSpPr>
                  <p:nvPr/>
                </p:nvSpPr>
                <p:spPr bwMode="auto">
                  <a:xfrm>
                    <a:off x="3000" y="2864"/>
                    <a:ext cx="131" cy="55"/>
                  </a:xfrm>
                  <a:custGeom>
                    <a:avLst/>
                    <a:gdLst/>
                    <a:ahLst/>
                    <a:cxnLst>
                      <a:cxn ang="0">
                        <a:pos x="131" y="55"/>
                      </a:cxn>
                      <a:cxn ang="0">
                        <a:pos x="0" y="17"/>
                      </a:cxn>
                      <a:cxn ang="0">
                        <a:pos x="0" y="0"/>
                      </a:cxn>
                      <a:cxn ang="0">
                        <a:pos x="131" y="38"/>
                      </a:cxn>
                      <a:cxn ang="0">
                        <a:pos x="131" y="55"/>
                      </a:cxn>
                    </a:cxnLst>
                    <a:rect l="0" t="0" r="r" b="b"/>
                    <a:pathLst>
                      <a:path w="131" h="55">
                        <a:moveTo>
                          <a:pt x="131" y="55"/>
                        </a:moveTo>
                        <a:lnTo>
                          <a:pt x="0" y="17"/>
                        </a:lnTo>
                        <a:lnTo>
                          <a:pt x="0" y="0"/>
                        </a:lnTo>
                        <a:lnTo>
                          <a:pt x="131" y="38"/>
                        </a:lnTo>
                        <a:lnTo>
                          <a:pt x="131" y="55"/>
                        </a:lnTo>
                        <a:close/>
                      </a:path>
                    </a:pathLst>
                  </a:custGeom>
                  <a:solidFill>
                    <a:srgbClr val="6E6E6E"/>
                  </a:solidFill>
                  <a:ln w="9525">
                    <a:noFill/>
                    <a:round/>
                    <a:headEnd/>
                    <a:tailEnd/>
                  </a:ln>
                </p:spPr>
                <p:txBody>
                  <a:bodyPr/>
                  <a:lstStyle/>
                  <a:p>
                    <a:endParaRPr lang="en-US" sz="2000"/>
                  </a:p>
                </p:txBody>
              </p:sp>
              <p:sp>
                <p:nvSpPr>
                  <p:cNvPr id="582520" name="Freeform 888"/>
                  <p:cNvSpPr>
                    <a:spLocks/>
                  </p:cNvSpPr>
                  <p:nvPr/>
                </p:nvSpPr>
                <p:spPr bwMode="auto">
                  <a:xfrm>
                    <a:off x="3000" y="2864"/>
                    <a:ext cx="131" cy="55"/>
                  </a:xfrm>
                  <a:custGeom>
                    <a:avLst/>
                    <a:gdLst/>
                    <a:ahLst/>
                    <a:cxnLst>
                      <a:cxn ang="0">
                        <a:pos x="131" y="55"/>
                      </a:cxn>
                      <a:cxn ang="0">
                        <a:pos x="0" y="17"/>
                      </a:cxn>
                      <a:cxn ang="0">
                        <a:pos x="0" y="0"/>
                      </a:cxn>
                      <a:cxn ang="0">
                        <a:pos x="131" y="38"/>
                      </a:cxn>
                      <a:cxn ang="0">
                        <a:pos x="131" y="55"/>
                      </a:cxn>
                    </a:cxnLst>
                    <a:rect l="0" t="0" r="r" b="b"/>
                    <a:pathLst>
                      <a:path w="131" h="55">
                        <a:moveTo>
                          <a:pt x="131" y="55"/>
                        </a:moveTo>
                        <a:lnTo>
                          <a:pt x="0" y="17"/>
                        </a:lnTo>
                        <a:lnTo>
                          <a:pt x="0" y="0"/>
                        </a:lnTo>
                        <a:lnTo>
                          <a:pt x="131" y="38"/>
                        </a:lnTo>
                        <a:lnTo>
                          <a:pt x="131" y="55"/>
                        </a:lnTo>
                        <a:close/>
                      </a:path>
                    </a:pathLst>
                  </a:custGeom>
                  <a:solidFill>
                    <a:srgbClr val="6E6E6E"/>
                  </a:solidFill>
                  <a:ln w="9525">
                    <a:noFill/>
                    <a:round/>
                    <a:headEnd/>
                    <a:tailEnd/>
                  </a:ln>
                </p:spPr>
                <p:txBody>
                  <a:bodyPr/>
                  <a:lstStyle/>
                  <a:p>
                    <a:endParaRPr lang="en-US" sz="2000"/>
                  </a:p>
                </p:txBody>
              </p:sp>
              <p:sp>
                <p:nvSpPr>
                  <p:cNvPr id="582521" name="Freeform 889"/>
                  <p:cNvSpPr>
                    <a:spLocks/>
                  </p:cNvSpPr>
                  <p:nvPr/>
                </p:nvSpPr>
                <p:spPr bwMode="auto">
                  <a:xfrm>
                    <a:off x="3000" y="2865"/>
                    <a:ext cx="131" cy="55"/>
                  </a:xfrm>
                  <a:custGeom>
                    <a:avLst/>
                    <a:gdLst/>
                    <a:ahLst/>
                    <a:cxnLst>
                      <a:cxn ang="0">
                        <a:pos x="131" y="55"/>
                      </a:cxn>
                      <a:cxn ang="0">
                        <a:pos x="0" y="17"/>
                      </a:cxn>
                      <a:cxn ang="0">
                        <a:pos x="0" y="0"/>
                      </a:cxn>
                      <a:cxn ang="0">
                        <a:pos x="131" y="38"/>
                      </a:cxn>
                      <a:cxn ang="0">
                        <a:pos x="131" y="55"/>
                      </a:cxn>
                    </a:cxnLst>
                    <a:rect l="0" t="0" r="r" b="b"/>
                    <a:pathLst>
                      <a:path w="131" h="55">
                        <a:moveTo>
                          <a:pt x="131" y="55"/>
                        </a:moveTo>
                        <a:lnTo>
                          <a:pt x="0" y="17"/>
                        </a:lnTo>
                        <a:lnTo>
                          <a:pt x="0" y="0"/>
                        </a:lnTo>
                        <a:lnTo>
                          <a:pt x="131" y="38"/>
                        </a:lnTo>
                        <a:lnTo>
                          <a:pt x="131" y="55"/>
                        </a:lnTo>
                        <a:close/>
                      </a:path>
                    </a:pathLst>
                  </a:custGeom>
                  <a:solidFill>
                    <a:srgbClr val="6E6E6E"/>
                  </a:solidFill>
                  <a:ln w="9525">
                    <a:noFill/>
                    <a:round/>
                    <a:headEnd/>
                    <a:tailEnd/>
                  </a:ln>
                </p:spPr>
                <p:txBody>
                  <a:bodyPr/>
                  <a:lstStyle/>
                  <a:p>
                    <a:endParaRPr lang="en-US" sz="2000"/>
                  </a:p>
                </p:txBody>
              </p:sp>
              <p:sp>
                <p:nvSpPr>
                  <p:cNvPr id="582522" name="Freeform 890"/>
                  <p:cNvSpPr>
                    <a:spLocks/>
                  </p:cNvSpPr>
                  <p:nvPr/>
                </p:nvSpPr>
                <p:spPr bwMode="auto">
                  <a:xfrm>
                    <a:off x="3000" y="2866"/>
                    <a:ext cx="131" cy="54"/>
                  </a:xfrm>
                  <a:custGeom>
                    <a:avLst/>
                    <a:gdLst/>
                    <a:ahLst/>
                    <a:cxnLst>
                      <a:cxn ang="0">
                        <a:pos x="131" y="54"/>
                      </a:cxn>
                      <a:cxn ang="0">
                        <a:pos x="0" y="16"/>
                      </a:cxn>
                      <a:cxn ang="0">
                        <a:pos x="0" y="0"/>
                      </a:cxn>
                      <a:cxn ang="0">
                        <a:pos x="131" y="37"/>
                      </a:cxn>
                      <a:cxn ang="0">
                        <a:pos x="131" y="54"/>
                      </a:cxn>
                    </a:cxnLst>
                    <a:rect l="0" t="0" r="r" b="b"/>
                    <a:pathLst>
                      <a:path w="131" h="54">
                        <a:moveTo>
                          <a:pt x="131" y="54"/>
                        </a:moveTo>
                        <a:lnTo>
                          <a:pt x="0" y="16"/>
                        </a:lnTo>
                        <a:lnTo>
                          <a:pt x="0" y="0"/>
                        </a:lnTo>
                        <a:lnTo>
                          <a:pt x="131" y="37"/>
                        </a:lnTo>
                        <a:lnTo>
                          <a:pt x="131" y="54"/>
                        </a:lnTo>
                        <a:close/>
                      </a:path>
                    </a:pathLst>
                  </a:custGeom>
                  <a:solidFill>
                    <a:srgbClr val="6E6E6E"/>
                  </a:solidFill>
                  <a:ln w="9525">
                    <a:noFill/>
                    <a:round/>
                    <a:headEnd/>
                    <a:tailEnd/>
                  </a:ln>
                </p:spPr>
                <p:txBody>
                  <a:bodyPr/>
                  <a:lstStyle/>
                  <a:p>
                    <a:endParaRPr lang="en-US" sz="2000"/>
                  </a:p>
                </p:txBody>
              </p:sp>
              <p:sp>
                <p:nvSpPr>
                  <p:cNvPr id="582523" name="Freeform 891"/>
                  <p:cNvSpPr>
                    <a:spLocks/>
                  </p:cNvSpPr>
                  <p:nvPr/>
                </p:nvSpPr>
                <p:spPr bwMode="auto">
                  <a:xfrm>
                    <a:off x="3000" y="2866"/>
                    <a:ext cx="131" cy="54"/>
                  </a:xfrm>
                  <a:custGeom>
                    <a:avLst/>
                    <a:gdLst/>
                    <a:ahLst/>
                    <a:cxnLst>
                      <a:cxn ang="0">
                        <a:pos x="131" y="54"/>
                      </a:cxn>
                      <a:cxn ang="0">
                        <a:pos x="0" y="16"/>
                      </a:cxn>
                      <a:cxn ang="0">
                        <a:pos x="0" y="0"/>
                      </a:cxn>
                      <a:cxn ang="0">
                        <a:pos x="131" y="37"/>
                      </a:cxn>
                      <a:cxn ang="0">
                        <a:pos x="131" y="54"/>
                      </a:cxn>
                    </a:cxnLst>
                    <a:rect l="0" t="0" r="r" b="b"/>
                    <a:pathLst>
                      <a:path w="131" h="54">
                        <a:moveTo>
                          <a:pt x="131" y="54"/>
                        </a:moveTo>
                        <a:lnTo>
                          <a:pt x="0" y="16"/>
                        </a:lnTo>
                        <a:lnTo>
                          <a:pt x="0" y="0"/>
                        </a:lnTo>
                        <a:lnTo>
                          <a:pt x="131" y="37"/>
                        </a:lnTo>
                        <a:lnTo>
                          <a:pt x="131" y="54"/>
                        </a:lnTo>
                        <a:close/>
                      </a:path>
                    </a:pathLst>
                  </a:custGeom>
                  <a:solidFill>
                    <a:srgbClr val="6E6E6E"/>
                  </a:solidFill>
                  <a:ln w="9525">
                    <a:noFill/>
                    <a:round/>
                    <a:headEnd/>
                    <a:tailEnd/>
                  </a:ln>
                </p:spPr>
                <p:txBody>
                  <a:bodyPr/>
                  <a:lstStyle/>
                  <a:p>
                    <a:endParaRPr lang="en-US" sz="2000"/>
                  </a:p>
                </p:txBody>
              </p:sp>
              <p:sp>
                <p:nvSpPr>
                  <p:cNvPr id="582524" name="Freeform 892"/>
                  <p:cNvSpPr>
                    <a:spLocks/>
                  </p:cNvSpPr>
                  <p:nvPr/>
                </p:nvSpPr>
                <p:spPr bwMode="auto">
                  <a:xfrm>
                    <a:off x="3000" y="2867"/>
                    <a:ext cx="131" cy="54"/>
                  </a:xfrm>
                  <a:custGeom>
                    <a:avLst/>
                    <a:gdLst/>
                    <a:ahLst/>
                    <a:cxnLst>
                      <a:cxn ang="0">
                        <a:pos x="131" y="54"/>
                      </a:cxn>
                      <a:cxn ang="0">
                        <a:pos x="0" y="16"/>
                      </a:cxn>
                      <a:cxn ang="0">
                        <a:pos x="0" y="0"/>
                      </a:cxn>
                      <a:cxn ang="0">
                        <a:pos x="131" y="37"/>
                      </a:cxn>
                      <a:cxn ang="0">
                        <a:pos x="131" y="54"/>
                      </a:cxn>
                    </a:cxnLst>
                    <a:rect l="0" t="0" r="r" b="b"/>
                    <a:pathLst>
                      <a:path w="131" h="54">
                        <a:moveTo>
                          <a:pt x="131" y="54"/>
                        </a:moveTo>
                        <a:lnTo>
                          <a:pt x="0" y="16"/>
                        </a:lnTo>
                        <a:lnTo>
                          <a:pt x="0" y="0"/>
                        </a:lnTo>
                        <a:lnTo>
                          <a:pt x="131" y="37"/>
                        </a:lnTo>
                        <a:lnTo>
                          <a:pt x="131" y="54"/>
                        </a:lnTo>
                        <a:close/>
                      </a:path>
                    </a:pathLst>
                  </a:custGeom>
                  <a:solidFill>
                    <a:srgbClr val="6E6E6E"/>
                  </a:solidFill>
                  <a:ln w="9525">
                    <a:noFill/>
                    <a:round/>
                    <a:headEnd/>
                    <a:tailEnd/>
                  </a:ln>
                </p:spPr>
                <p:txBody>
                  <a:bodyPr/>
                  <a:lstStyle/>
                  <a:p>
                    <a:endParaRPr lang="en-US" sz="2000"/>
                  </a:p>
                </p:txBody>
              </p:sp>
            </p:grpSp>
            <p:grpSp>
              <p:nvGrpSpPr>
                <p:cNvPr id="18" name="Group 893"/>
                <p:cNvGrpSpPr>
                  <a:grpSpLocks/>
                </p:cNvGrpSpPr>
                <p:nvPr/>
              </p:nvGrpSpPr>
              <p:grpSpPr bwMode="auto">
                <a:xfrm>
                  <a:off x="3000" y="2867"/>
                  <a:ext cx="131" cy="218"/>
                  <a:chOff x="3000" y="2867"/>
                  <a:chExt cx="131" cy="218"/>
                </a:xfrm>
              </p:grpSpPr>
              <p:sp>
                <p:nvSpPr>
                  <p:cNvPr id="582526" name="Freeform 894"/>
                  <p:cNvSpPr>
                    <a:spLocks/>
                  </p:cNvSpPr>
                  <p:nvPr/>
                </p:nvSpPr>
                <p:spPr bwMode="auto">
                  <a:xfrm>
                    <a:off x="3000" y="2867"/>
                    <a:ext cx="131" cy="54"/>
                  </a:xfrm>
                  <a:custGeom>
                    <a:avLst/>
                    <a:gdLst/>
                    <a:ahLst/>
                    <a:cxnLst>
                      <a:cxn ang="0">
                        <a:pos x="131" y="54"/>
                      </a:cxn>
                      <a:cxn ang="0">
                        <a:pos x="0" y="17"/>
                      </a:cxn>
                      <a:cxn ang="0">
                        <a:pos x="0" y="0"/>
                      </a:cxn>
                      <a:cxn ang="0">
                        <a:pos x="131" y="37"/>
                      </a:cxn>
                      <a:cxn ang="0">
                        <a:pos x="131" y="54"/>
                      </a:cxn>
                    </a:cxnLst>
                    <a:rect l="0" t="0" r="r" b="b"/>
                    <a:pathLst>
                      <a:path w="131" h="54">
                        <a:moveTo>
                          <a:pt x="131" y="54"/>
                        </a:moveTo>
                        <a:lnTo>
                          <a:pt x="0" y="17"/>
                        </a:lnTo>
                        <a:lnTo>
                          <a:pt x="0" y="0"/>
                        </a:lnTo>
                        <a:lnTo>
                          <a:pt x="131" y="37"/>
                        </a:lnTo>
                        <a:lnTo>
                          <a:pt x="131" y="54"/>
                        </a:lnTo>
                        <a:close/>
                      </a:path>
                    </a:pathLst>
                  </a:custGeom>
                  <a:solidFill>
                    <a:srgbClr val="6E6E6E"/>
                  </a:solidFill>
                  <a:ln w="9525">
                    <a:noFill/>
                    <a:round/>
                    <a:headEnd/>
                    <a:tailEnd/>
                  </a:ln>
                </p:spPr>
                <p:txBody>
                  <a:bodyPr/>
                  <a:lstStyle/>
                  <a:p>
                    <a:endParaRPr lang="en-US" sz="2000"/>
                  </a:p>
                </p:txBody>
              </p:sp>
              <p:sp>
                <p:nvSpPr>
                  <p:cNvPr id="582527" name="Freeform 895"/>
                  <p:cNvSpPr>
                    <a:spLocks/>
                  </p:cNvSpPr>
                  <p:nvPr/>
                </p:nvSpPr>
                <p:spPr bwMode="auto">
                  <a:xfrm>
                    <a:off x="3000" y="2868"/>
                    <a:ext cx="131" cy="54"/>
                  </a:xfrm>
                  <a:custGeom>
                    <a:avLst/>
                    <a:gdLst/>
                    <a:ahLst/>
                    <a:cxnLst>
                      <a:cxn ang="0">
                        <a:pos x="131" y="54"/>
                      </a:cxn>
                      <a:cxn ang="0">
                        <a:pos x="0" y="16"/>
                      </a:cxn>
                      <a:cxn ang="0">
                        <a:pos x="0" y="0"/>
                      </a:cxn>
                      <a:cxn ang="0">
                        <a:pos x="131" y="37"/>
                      </a:cxn>
                      <a:cxn ang="0">
                        <a:pos x="131" y="54"/>
                      </a:cxn>
                    </a:cxnLst>
                    <a:rect l="0" t="0" r="r" b="b"/>
                    <a:pathLst>
                      <a:path w="131" h="54">
                        <a:moveTo>
                          <a:pt x="131" y="54"/>
                        </a:moveTo>
                        <a:lnTo>
                          <a:pt x="0" y="16"/>
                        </a:lnTo>
                        <a:lnTo>
                          <a:pt x="0" y="0"/>
                        </a:lnTo>
                        <a:lnTo>
                          <a:pt x="131" y="37"/>
                        </a:lnTo>
                        <a:lnTo>
                          <a:pt x="131" y="54"/>
                        </a:lnTo>
                        <a:close/>
                      </a:path>
                    </a:pathLst>
                  </a:custGeom>
                  <a:solidFill>
                    <a:srgbClr val="6E6E6E"/>
                  </a:solidFill>
                  <a:ln w="9525">
                    <a:noFill/>
                    <a:round/>
                    <a:headEnd/>
                    <a:tailEnd/>
                  </a:ln>
                </p:spPr>
                <p:txBody>
                  <a:bodyPr/>
                  <a:lstStyle/>
                  <a:p>
                    <a:endParaRPr lang="en-US" sz="2000"/>
                  </a:p>
                </p:txBody>
              </p:sp>
              <p:sp>
                <p:nvSpPr>
                  <p:cNvPr id="582528" name="Freeform 896"/>
                  <p:cNvSpPr>
                    <a:spLocks/>
                  </p:cNvSpPr>
                  <p:nvPr/>
                </p:nvSpPr>
                <p:spPr bwMode="auto">
                  <a:xfrm>
                    <a:off x="3000" y="2868"/>
                    <a:ext cx="131" cy="54"/>
                  </a:xfrm>
                  <a:custGeom>
                    <a:avLst/>
                    <a:gdLst/>
                    <a:ahLst/>
                    <a:cxnLst>
                      <a:cxn ang="0">
                        <a:pos x="131" y="54"/>
                      </a:cxn>
                      <a:cxn ang="0">
                        <a:pos x="0" y="17"/>
                      </a:cxn>
                      <a:cxn ang="0">
                        <a:pos x="0" y="0"/>
                      </a:cxn>
                      <a:cxn ang="0">
                        <a:pos x="131" y="37"/>
                      </a:cxn>
                      <a:cxn ang="0">
                        <a:pos x="131" y="54"/>
                      </a:cxn>
                    </a:cxnLst>
                    <a:rect l="0" t="0" r="r" b="b"/>
                    <a:pathLst>
                      <a:path w="131" h="54">
                        <a:moveTo>
                          <a:pt x="131" y="54"/>
                        </a:moveTo>
                        <a:lnTo>
                          <a:pt x="0" y="17"/>
                        </a:lnTo>
                        <a:lnTo>
                          <a:pt x="0" y="0"/>
                        </a:lnTo>
                        <a:lnTo>
                          <a:pt x="131" y="37"/>
                        </a:lnTo>
                        <a:lnTo>
                          <a:pt x="131" y="54"/>
                        </a:lnTo>
                        <a:close/>
                      </a:path>
                    </a:pathLst>
                  </a:custGeom>
                  <a:solidFill>
                    <a:srgbClr val="6E6E6E"/>
                  </a:solidFill>
                  <a:ln w="9525">
                    <a:noFill/>
                    <a:round/>
                    <a:headEnd/>
                    <a:tailEnd/>
                  </a:ln>
                </p:spPr>
                <p:txBody>
                  <a:bodyPr/>
                  <a:lstStyle/>
                  <a:p>
                    <a:endParaRPr lang="en-US" sz="2000"/>
                  </a:p>
                </p:txBody>
              </p:sp>
              <p:sp>
                <p:nvSpPr>
                  <p:cNvPr id="582529" name="Freeform 897"/>
                  <p:cNvSpPr>
                    <a:spLocks/>
                  </p:cNvSpPr>
                  <p:nvPr/>
                </p:nvSpPr>
                <p:spPr bwMode="auto">
                  <a:xfrm>
                    <a:off x="3000" y="2869"/>
                    <a:ext cx="131" cy="53"/>
                  </a:xfrm>
                  <a:custGeom>
                    <a:avLst/>
                    <a:gdLst/>
                    <a:ahLst/>
                    <a:cxnLst>
                      <a:cxn ang="0">
                        <a:pos x="131" y="53"/>
                      </a:cxn>
                      <a:cxn ang="0">
                        <a:pos x="0" y="17"/>
                      </a:cxn>
                      <a:cxn ang="0">
                        <a:pos x="0" y="0"/>
                      </a:cxn>
                      <a:cxn ang="0">
                        <a:pos x="131" y="36"/>
                      </a:cxn>
                      <a:cxn ang="0">
                        <a:pos x="131" y="53"/>
                      </a:cxn>
                    </a:cxnLst>
                    <a:rect l="0" t="0" r="r" b="b"/>
                    <a:pathLst>
                      <a:path w="131" h="53">
                        <a:moveTo>
                          <a:pt x="131" y="53"/>
                        </a:moveTo>
                        <a:lnTo>
                          <a:pt x="0" y="17"/>
                        </a:lnTo>
                        <a:lnTo>
                          <a:pt x="0" y="0"/>
                        </a:lnTo>
                        <a:lnTo>
                          <a:pt x="131" y="36"/>
                        </a:lnTo>
                        <a:lnTo>
                          <a:pt x="131" y="53"/>
                        </a:lnTo>
                        <a:close/>
                      </a:path>
                    </a:pathLst>
                  </a:custGeom>
                  <a:solidFill>
                    <a:srgbClr val="6E6E6E"/>
                  </a:solidFill>
                  <a:ln w="9525">
                    <a:noFill/>
                    <a:round/>
                    <a:headEnd/>
                    <a:tailEnd/>
                  </a:ln>
                </p:spPr>
                <p:txBody>
                  <a:bodyPr/>
                  <a:lstStyle/>
                  <a:p>
                    <a:endParaRPr lang="en-US" sz="2000"/>
                  </a:p>
                </p:txBody>
              </p:sp>
              <p:sp>
                <p:nvSpPr>
                  <p:cNvPr id="582530" name="Freeform 898"/>
                  <p:cNvSpPr>
                    <a:spLocks/>
                  </p:cNvSpPr>
                  <p:nvPr/>
                </p:nvSpPr>
                <p:spPr bwMode="auto">
                  <a:xfrm>
                    <a:off x="3000" y="2870"/>
                    <a:ext cx="131" cy="52"/>
                  </a:xfrm>
                  <a:custGeom>
                    <a:avLst/>
                    <a:gdLst/>
                    <a:ahLst/>
                    <a:cxnLst>
                      <a:cxn ang="0">
                        <a:pos x="131" y="52"/>
                      </a:cxn>
                      <a:cxn ang="0">
                        <a:pos x="0" y="16"/>
                      </a:cxn>
                      <a:cxn ang="0">
                        <a:pos x="0" y="0"/>
                      </a:cxn>
                      <a:cxn ang="0">
                        <a:pos x="131" y="36"/>
                      </a:cxn>
                      <a:cxn ang="0">
                        <a:pos x="131" y="52"/>
                      </a:cxn>
                    </a:cxnLst>
                    <a:rect l="0" t="0" r="r" b="b"/>
                    <a:pathLst>
                      <a:path w="131" h="52">
                        <a:moveTo>
                          <a:pt x="131" y="52"/>
                        </a:moveTo>
                        <a:lnTo>
                          <a:pt x="0" y="16"/>
                        </a:lnTo>
                        <a:lnTo>
                          <a:pt x="0" y="0"/>
                        </a:lnTo>
                        <a:lnTo>
                          <a:pt x="131" y="36"/>
                        </a:lnTo>
                        <a:lnTo>
                          <a:pt x="131" y="52"/>
                        </a:lnTo>
                        <a:close/>
                      </a:path>
                    </a:pathLst>
                  </a:custGeom>
                  <a:solidFill>
                    <a:srgbClr val="6E6E6E"/>
                  </a:solidFill>
                  <a:ln w="9525">
                    <a:noFill/>
                    <a:round/>
                    <a:headEnd/>
                    <a:tailEnd/>
                  </a:ln>
                </p:spPr>
                <p:txBody>
                  <a:bodyPr/>
                  <a:lstStyle/>
                  <a:p>
                    <a:endParaRPr lang="en-US" sz="2000"/>
                  </a:p>
                </p:txBody>
              </p:sp>
              <p:sp>
                <p:nvSpPr>
                  <p:cNvPr id="582531" name="Freeform 899"/>
                  <p:cNvSpPr>
                    <a:spLocks/>
                  </p:cNvSpPr>
                  <p:nvPr/>
                </p:nvSpPr>
                <p:spPr bwMode="auto">
                  <a:xfrm>
                    <a:off x="3000" y="2870"/>
                    <a:ext cx="131" cy="53"/>
                  </a:xfrm>
                  <a:custGeom>
                    <a:avLst/>
                    <a:gdLst/>
                    <a:ahLst/>
                    <a:cxnLst>
                      <a:cxn ang="0">
                        <a:pos x="131" y="53"/>
                      </a:cxn>
                      <a:cxn ang="0">
                        <a:pos x="0" y="17"/>
                      </a:cxn>
                      <a:cxn ang="0">
                        <a:pos x="0" y="0"/>
                      </a:cxn>
                      <a:cxn ang="0">
                        <a:pos x="131" y="36"/>
                      </a:cxn>
                      <a:cxn ang="0">
                        <a:pos x="131" y="53"/>
                      </a:cxn>
                    </a:cxnLst>
                    <a:rect l="0" t="0" r="r" b="b"/>
                    <a:pathLst>
                      <a:path w="131" h="53">
                        <a:moveTo>
                          <a:pt x="131" y="53"/>
                        </a:moveTo>
                        <a:lnTo>
                          <a:pt x="0" y="17"/>
                        </a:lnTo>
                        <a:lnTo>
                          <a:pt x="0" y="0"/>
                        </a:lnTo>
                        <a:lnTo>
                          <a:pt x="131" y="36"/>
                        </a:lnTo>
                        <a:lnTo>
                          <a:pt x="131" y="53"/>
                        </a:lnTo>
                        <a:close/>
                      </a:path>
                    </a:pathLst>
                  </a:custGeom>
                  <a:solidFill>
                    <a:srgbClr val="6E6E6E"/>
                  </a:solidFill>
                  <a:ln w="9525">
                    <a:noFill/>
                    <a:round/>
                    <a:headEnd/>
                    <a:tailEnd/>
                  </a:ln>
                </p:spPr>
                <p:txBody>
                  <a:bodyPr/>
                  <a:lstStyle/>
                  <a:p>
                    <a:endParaRPr lang="en-US" sz="2000"/>
                  </a:p>
                </p:txBody>
              </p:sp>
              <p:sp>
                <p:nvSpPr>
                  <p:cNvPr id="582532" name="Freeform 900"/>
                  <p:cNvSpPr>
                    <a:spLocks/>
                  </p:cNvSpPr>
                  <p:nvPr/>
                </p:nvSpPr>
                <p:spPr bwMode="auto">
                  <a:xfrm>
                    <a:off x="3000" y="2870"/>
                    <a:ext cx="131" cy="53"/>
                  </a:xfrm>
                  <a:custGeom>
                    <a:avLst/>
                    <a:gdLst/>
                    <a:ahLst/>
                    <a:cxnLst>
                      <a:cxn ang="0">
                        <a:pos x="131" y="53"/>
                      </a:cxn>
                      <a:cxn ang="0">
                        <a:pos x="0" y="17"/>
                      </a:cxn>
                      <a:cxn ang="0">
                        <a:pos x="0" y="0"/>
                      </a:cxn>
                      <a:cxn ang="0">
                        <a:pos x="131" y="37"/>
                      </a:cxn>
                      <a:cxn ang="0">
                        <a:pos x="131" y="53"/>
                      </a:cxn>
                    </a:cxnLst>
                    <a:rect l="0" t="0" r="r" b="b"/>
                    <a:pathLst>
                      <a:path w="131" h="53">
                        <a:moveTo>
                          <a:pt x="131" y="53"/>
                        </a:moveTo>
                        <a:lnTo>
                          <a:pt x="0" y="17"/>
                        </a:lnTo>
                        <a:lnTo>
                          <a:pt x="0" y="0"/>
                        </a:lnTo>
                        <a:lnTo>
                          <a:pt x="131" y="37"/>
                        </a:lnTo>
                        <a:lnTo>
                          <a:pt x="131" y="53"/>
                        </a:lnTo>
                        <a:close/>
                      </a:path>
                    </a:pathLst>
                  </a:custGeom>
                  <a:solidFill>
                    <a:srgbClr val="6E6E6E"/>
                  </a:solidFill>
                  <a:ln w="9525">
                    <a:noFill/>
                    <a:round/>
                    <a:headEnd/>
                    <a:tailEnd/>
                  </a:ln>
                </p:spPr>
                <p:txBody>
                  <a:bodyPr/>
                  <a:lstStyle/>
                  <a:p>
                    <a:endParaRPr lang="en-US" sz="2000"/>
                  </a:p>
                </p:txBody>
              </p:sp>
              <p:sp>
                <p:nvSpPr>
                  <p:cNvPr id="582533" name="Freeform 901"/>
                  <p:cNvSpPr>
                    <a:spLocks/>
                  </p:cNvSpPr>
                  <p:nvPr/>
                </p:nvSpPr>
                <p:spPr bwMode="auto">
                  <a:xfrm>
                    <a:off x="3000" y="2871"/>
                    <a:ext cx="131" cy="52"/>
                  </a:xfrm>
                  <a:custGeom>
                    <a:avLst/>
                    <a:gdLst/>
                    <a:ahLst/>
                    <a:cxnLst>
                      <a:cxn ang="0">
                        <a:pos x="131" y="52"/>
                      </a:cxn>
                      <a:cxn ang="0">
                        <a:pos x="0" y="17"/>
                      </a:cxn>
                      <a:cxn ang="0">
                        <a:pos x="0" y="0"/>
                      </a:cxn>
                      <a:cxn ang="0">
                        <a:pos x="131" y="36"/>
                      </a:cxn>
                      <a:cxn ang="0">
                        <a:pos x="131" y="52"/>
                      </a:cxn>
                    </a:cxnLst>
                    <a:rect l="0" t="0" r="r" b="b"/>
                    <a:pathLst>
                      <a:path w="131" h="52">
                        <a:moveTo>
                          <a:pt x="131" y="52"/>
                        </a:moveTo>
                        <a:lnTo>
                          <a:pt x="0" y="17"/>
                        </a:lnTo>
                        <a:lnTo>
                          <a:pt x="0" y="0"/>
                        </a:lnTo>
                        <a:lnTo>
                          <a:pt x="131" y="36"/>
                        </a:lnTo>
                        <a:lnTo>
                          <a:pt x="131" y="52"/>
                        </a:lnTo>
                        <a:close/>
                      </a:path>
                    </a:pathLst>
                  </a:custGeom>
                  <a:solidFill>
                    <a:srgbClr val="6E6E6E"/>
                  </a:solidFill>
                  <a:ln w="9525">
                    <a:noFill/>
                    <a:round/>
                    <a:headEnd/>
                    <a:tailEnd/>
                  </a:ln>
                </p:spPr>
                <p:txBody>
                  <a:bodyPr/>
                  <a:lstStyle/>
                  <a:p>
                    <a:endParaRPr lang="en-US" sz="2000"/>
                  </a:p>
                </p:txBody>
              </p:sp>
              <p:sp>
                <p:nvSpPr>
                  <p:cNvPr id="582534" name="Freeform 902"/>
                  <p:cNvSpPr>
                    <a:spLocks/>
                  </p:cNvSpPr>
                  <p:nvPr/>
                </p:nvSpPr>
                <p:spPr bwMode="auto">
                  <a:xfrm>
                    <a:off x="3000" y="2871"/>
                    <a:ext cx="131" cy="52"/>
                  </a:xfrm>
                  <a:custGeom>
                    <a:avLst/>
                    <a:gdLst/>
                    <a:ahLst/>
                    <a:cxnLst>
                      <a:cxn ang="0">
                        <a:pos x="131" y="52"/>
                      </a:cxn>
                      <a:cxn ang="0">
                        <a:pos x="0" y="17"/>
                      </a:cxn>
                      <a:cxn ang="0">
                        <a:pos x="0" y="0"/>
                      </a:cxn>
                      <a:cxn ang="0">
                        <a:pos x="131" y="37"/>
                      </a:cxn>
                      <a:cxn ang="0">
                        <a:pos x="131" y="52"/>
                      </a:cxn>
                    </a:cxnLst>
                    <a:rect l="0" t="0" r="r" b="b"/>
                    <a:pathLst>
                      <a:path w="131" h="52">
                        <a:moveTo>
                          <a:pt x="131" y="52"/>
                        </a:moveTo>
                        <a:lnTo>
                          <a:pt x="0" y="17"/>
                        </a:lnTo>
                        <a:lnTo>
                          <a:pt x="0" y="0"/>
                        </a:lnTo>
                        <a:lnTo>
                          <a:pt x="131" y="37"/>
                        </a:lnTo>
                        <a:lnTo>
                          <a:pt x="131" y="52"/>
                        </a:lnTo>
                        <a:close/>
                      </a:path>
                    </a:pathLst>
                  </a:custGeom>
                  <a:solidFill>
                    <a:srgbClr val="6E6E6E"/>
                  </a:solidFill>
                  <a:ln w="9525">
                    <a:noFill/>
                    <a:round/>
                    <a:headEnd/>
                    <a:tailEnd/>
                  </a:ln>
                </p:spPr>
                <p:txBody>
                  <a:bodyPr/>
                  <a:lstStyle/>
                  <a:p>
                    <a:endParaRPr lang="en-US" sz="2000"/>
                  </a:p>
                </p:txBody>
              </p:sp>
              <p:sp>
                <p:nvSpPr>
                  <p:cNvPr id="582535" name="Freeform 903"/>
                  <p:cNvSpPr>
                    <a:spLocks/>
                  </p:cNvSpPr>
                  <p:nvPr/>
                </p:nvSpPr>
                <p:spPr bwMode="auto">
                  <a:xfrm>
                    <a:off x="3000" y="2873"/>
                    <a:ext cx="131" cy="50"/>
                  </a:xfrm>
                  <a:custGeom>
                    <a:avLst/>
                    <a:gdLst/>
                    <a:ahLst/>
                    <a:cxnLst>
                      <a:cxn ang="0">
                        <a:pos x="131" y="50"/>
                      </a:cxn>
                      <a:cxn ang="0">
                        <a:pos x="0" y="15"/>
                      </a:cxn>
                      <a:cxn ang="0">
                        <a:pos x="0" y="0"/>
                      </a:cxn>
                      <a:cxn ang="0">
                        <a:pos x="131" y="35"/>
                      </a:cxn>
                      <a:cxn ang="0">
                        <a:pos x="131" y="50"/>
                      </a:cxn>
                    </a:cxnLst>
                    <a:rect l="0" t="0" r="r" b="b"/>
                    <a:pathLst>
                      <a:path w="131" h="50">
                        <a:moveTo>
                          <a:pt x="131" y="50"/>
                        </a:moveTo>
                        <a:lnTo>
                          <a:pt x="0" y="15"/>
                        </a:lnTo>
                        <a:lnTo>
                          <a:pt x="0" y="0"/>
                        </a:lnTo>
                        <a:lnTo>
                          <a:pt x="131" y="35"/>
                        </a:lnTo>
                        <a:lnTo>
                          <a:pt x="131" y="50"/>
                        </a:lnTo>
                        <a:close/>
                      </a:path>
                    </a:pathLst>
                  </a:custGeom>
                  <a:solidFill>
                    <a:srgbClr val="797979"/>
                  </a:solidFill>
                  <a:ln w="9525">
                    <a:noFill/>
                    <a:round/>
                    <a:headEnd/>
                    <a:tailEnd/>
                  </a:ln>
                </p:spPr>
                <p:txBody>
                  <a:bodyPr/>
                  <a:lstStyle/>
                  <a:p>
                    <a:endParaRPr lang="en-US" sz="2000"/>
                  </a:p>
                </p:txBody>
              </p:sp>
              <p:sp>
                <p:nvSpPr>
                  <p:cNvPr id="582536" name="Freeform 904"/>
                  <p:cNvSpPr>
                    <a:spLocks/>
                  </p:cNvSpPr>
                  <p:nvPr/>
                </p:nvSpPr>
                <p:spPr bwMode="auto">
                  <a:xfrm>
                    <a:off x="3000" y="2873"/>
                    <a:ext cx="131" cy="51"/>
                  </a:xfrm>
                  <a:custGeom>
                    <a:avLst/>
                    <a:gdLst/>
                    <a:ahLst/>
                    <a:cxnLst>
                      <a:cxn ang="0">
                        <a:pos x="131" y="51"/>
                      </a:cxn>
                      <a:cxn ang="0">
                        <a:pos x="0" y="15"/>
                      </a:cxn>
                      <a:cxn ang="0">
                        <a:pos x="0" y="0"/>
                      </a:cxn>
                      <a:cxn ang="0">
                        <a:pos x="131" y="35"/>
                      </a:cxn>
                      <a:cxn ang="0">
                        <a:pos x="131" y="51"/>
                      </a:cxn>
                    </a:cxnLst>
                    <a:rect l="0" t="0" r="r" b="b"/>
                    <a:pathLst>
                      <a:path w="131" h="51">
                        <a:moveTo>
                          <a:pt x="131" y="51"/>
                        </a:moveTo>
                        <a:lnTo>
                          <a:pt x="0" y="15"/>
                        </a:lnTo>
                        <a:lnTo>
                          <a:pt x="0" y="0"/>
                        </a:lnTo>
                        <a:lnTo>
                          <a:pt x="131" y="35"/>
                        </a:lnTo>
                        <a:lnTo>
                          <a:pt x="131" y="51"/>
                        </a:lnTo>
                        <a:close/>
                      </a:path>
                    </a:pathLst>
                  </a:custGeom>
                  <a:solidFill>
                    <a:srgbClr val="797979"/>
                  </a:solidFill>
                  <a:ln w="9525">
                    <a:noFill/>
                    <a:round/>
                    <a:headEnd/>
                    <a:tailEnd/>
                  </a:ln>
                </p:spPr>
                <p:txBody>
                  <a:bodyPr/>
                  <a:lstStyle/>
                  <a:p>
                    <a:endParaRPr lang="en-US" sz="2000"/>
                  </a:p>
                </p:txBody>
              </p:sp>
              <p:sp>
                <p:nvSpPr>
                  <p:cNvPr id="582537" name="Freeform 905"/>
                  <p:cNvSpPr>
                    <a:spLocks/>
                  </p:cNvSpPr>
                  <p:nvPr/>
                </p:nvSpPr>
                <p:spPr bwMode="auto">
                  <a:xfrm>
                    <a:off x="3000" y="2873"/>
                    <a:ext cx="131" cy="51"/>
                  </a:xfrm>
                  <a:custGeom>
                    <a:avLst/>
                    <a:gdLst/>
                    <a:ahLst/>
                    <a:cxnLst>
                      <a:cxn ang="0">
                        <a:pos x="131" y="51"/>
                      </a:cxn>
                      <a:cxn ang="0">
                        <a:pos x="0" y="16"/>
                      </a:cxn>
                      <a:cxn ang="0">
                        <a:pos x="0" y="0"/>
                      </a:cxn>
                      <a:cxn ang="0">
                        <a:pos x="131" y="35"/>
                      </a:cxn>
                      <a:cxn ang="0">
                        <a:pos x="131" y="51"/>
                      </a:cxn>
                    </a:cxnLst>
                    <a:rect l="0" t="0" r="r" b="b"/>
                    <a:pathLst>
                      <a:path w="131" h="51">
                        <a:moveTo>
                          <a:pt x="131" y="51"/>
                        </a:moveTo>
                        <a:lnTo>
                          <a:pt x="0" y="16"/>
                        </a:lnTo>
                        <a:lnTo>
                          <a:pt x="0" y="0"/>
                        </a:lnTo>
                        <a:lnTo>
                          <a:pt x="131" y="35"/>
                        </a:lnTo>
                        <a:lnTo>
                          <a:pt x="131" y="51"/>
                        </a:lnTo>
                        <a:close/>
                      </a:path>
                    </a:pathLst>
                  </a:custGeom>
                  <a:solidFill>
                    <a:srgbClr val="797979"/>
                  </a:solidFill>
                  <a:ln w="9525">
                    <a:noFill/>
                    <a:round/>
                    <a:headEnd/>
                    <a:tailEnd/>
                  </a:ln>
                </p:spPr>
                <p:txBody>
                  <a:bodyPr/>
                  <a:lstStyle/>
                  <a:p>
                    <a:endParaRPr lang="en-US" sz="2000"/>
                  </a:p>
                </p:txBody>
              </p:sp>
              <p:sp>
                <p:nvSpPr>
                  <p:cNvPr id="582538" name="Freeform 906"/>
                  <p:cNvSpPr>
                    <a:spLocks/>
                  </p:cNvSpPr>
                  <p:nvPr/>
                </p:nvSpPr>
                <p:spPr bwMode="auto">
                  <a:xfrm>
                    <a:off x="3000" y="2874"/>
                    <a:ext cx="131" cy="51"/>
                  </a:xfrm>
                  <a:custGeom>
                    <a:avLst/>
                    <a:gdLst/>
                    <a:ahLst/>
                    <a:cxnLst>
                      <a:cxn ang="0">
                        <a:pos x="131" y="51"/>
                      </a:cxn>
                      <a:cxn ang="0">
                        <a:pos x="0" y="16"/>
                      </a:cxn>
                      <a:cxn ang="0">
                        <a:pos x="0" y="0"/>
                      </a:cxn>
                      <a:cxn ang="0">
                        <a:pos x="131" y="35"/>
                      </a:cxn>
                      <a:cxn ang="0">
                        <a:pos x="131" y="51"/>
                      </a:cxn>
                    </a:cxnLst>
                    <a:rect l="0" t="0" r="r" b="b"/>
                    <a:pathLst>
                      <a:path w="131" h="51">
                        <a:moveTo>
                          <a:pt x="131" y="51"/>
                        </a:moveTo>
                        <a:lnTo>
                          <a:pt x="0" y="16"/>
                        </a:lnTo>
                        <a:lnTo>
                          <a:pt x="0" y="0"/>
                        </a:lnTo>
                        <a:lnTo>
                          <a:pt x="131" y="35"/>
                        </a:lnTo>
                        <a:lnTo>
                          <a:pt x="131" y="51"/>
                        </a:lnTo>
                        <a:close/>
                      </a:path>
                    </a:pathLst>
                  </a:custGeom>
                  <a:solidFill>
                    <a:srgbClr val="797979"/>
                  </a:solidFill>
                  <a:ln w="9525">
                    <a:noFill/>
                    <a:round/>
                    <a:headEnd/>
                    <a:tailEnd/>
                  </a:ln>
                </p:spPr>
                <p:txBody>
                  <a:bodyPr/>
                  <a:lstStyle/>
                  <a:p>
                    <a:endParaRPr lang="en-US" sz="2000"/>
                  </a:p>
                </p:txBody>
              </p:sp>
              <p:sp>
                <p:nvSpPr>
                  <p:cNvPr id="582539" name="Freeform 907"/>
                  <p:cNvSpPr>
                    <a:spLocks/>
                  </p:cNvSpPr>
                  <p:nvPr/>
                </p:nvSpPr>
                <p:spPr bwMode="auto">
                  <a:xfrm>
                    <a:off x="3000" y="2875"/>
                    <a:ext cx="131" cy="50"/>
                  </a:xfrm>
                  <a:custGeom>
                    <a:avLst/>
                    <a:gdLst/>
                    <a:ahLst/>
                    <a:cxnLst>
                      <a:cxn ang="0">
                        <a:pos x="131" y="50"/>
                      </a:cxn>
                      <a:cxn ang="0">
                        <a:pos x="0" y="15"/>
                      </a:cxn>
                      <a:cxn ang="0">
                        <a:pos x="0" y="0"/>
                      </a:cxn>
                      <a:cxn ang="0">
                        <a:pos x="131" y="34"/>
                      </a:cxn>
                      <a:cxn ang="0">
                        <a:pos x="131" y="50"/>
                      </a:cxn>
                    </a:cxnLst>
                    <a:rect l="0" t="0" r="r" b="b"/>
                    <a:pathLst>
                      <a:path w="131" h="50">
                        <a:moveTo>
                          <a:pt x="131" y="50"/>
                        </a:moveTo>
                        <a:lnTo>
                          <a:pt x="0" y="15"/>
                        </a:lnTo>
                        <a:lnTo>
                          <a:pt x="0" y="0"/>
                        </a:lnTo>
                        <a:lnTo>
                          <a:pt x="131" y="34"/>
                        </a:lnTo>
                        <a:lnTo>
                          <a:pt x="131" y="50"/>
                        </a:lnTo>
                        <a:close/>
                      </a:path>
                    </a:pathLst>
                  </a:custGeom>
                  <a:solidFill>
                    <a:srgbClr val="797979"/>
                  </a:solidFill>
                  <a:ln w="9525">
                    <a:noFill/>
                    <a:round/>
                    <a:headEnd/>
                    <a:tailEnd/>
                  </a:ln>
                </p:spPr>
                <p:txBody>
                  <a:bodyPr/>
                  <a:lstStyle/>
                  <a:p>
                    <a:endParaRPr lang="en-US" sz="2000"/>
                  </a:p>
                </p:txBody>
              </p:sp>
              <p:sp>
                <p:nvSpPr>
                  <p:cNvPr id="582540" name="Freeform 908"/>
                  <p:cNvSpPr>
                    <a:spLocks/>
                  </p:cNvSpPr>
                  <p:nvPr/>
                </p:nvSpPr>
                <p:spPr bwMode="auto">
                  <a:xfrm>
                    <a:off x="3000" y="2875"/>
                    <a:ext cx="131" cy="51"/>
                  </a:xfrm>
                  <a:custGeom>
                    <a:avLst/>
                    <a:gdLst/>
                    <a:ahLst/>
                    <a:cxnLst>
                      <a:cxn ang="0">
                        <a:pos x="131" y="51"/>
                      </a:cxn>
                      <a:cxn ang="0">
                        <a:pos x="0" y="15"/>
                      </a:cxn>
                      <a:cxn ang="0">
                        <a:pos x="0" y="0"/>
                      </a:cxn>
                      <a:cxn ang="0">
                        <a:pos x="131" y="35"/>
                      </a:cxn>
                      <a:cxn ang="0">
                        <a:pos x="131" y="51"/>
                      </a:cxn>
                    </a:cxnLst>
                    <a:rect l="0" t="0" r="r" b="b"/>
                    <a:pathLst>
                      <a:path w="131" h="51">
                        <a:moveTo>
                          <a:pt x="131" y="51"/>
                        </a:moveTo>
                        <a:lnTo>
                          <a:pt x="0" y="15"/>
                        </a:lnTo>
                        <a:lnTo>
                          <a:pt x="0" y="0"/>
                        </a:lnTo>
                        <a:lnTo>
                          <a:pt x="131" y="35"/>
                        </a:lnTo>
                        <a:lnTo>
                          <a:pt x="131" y="51"/>
                        </a:lnTo>
                        <a:close/>
                      </a:path>
                    </a:pathLst>
                  </a:custGeom>
                  <a:solidFill>
                    <a:srgbClr val="797979"/>
                  </a:solidFill>
                  <a:ln w="9525">
                    <a:noFill/>
                    <a:round/>
                    <a:headEnd/>
                    <a:tailEnd/>
                  </a:ln>
                </p:spPr>
                <p:txBody>
                  <a:bodyPr/>
                  <a:lstStyle/>
                  <a:p>
                    <a:endParaRPr lang="en-US" sz="2000"/>
                  </a:p>
                </p:txBody>
              </p:sp>
              <p:sp>
                <p:nvSpPr>
                  <p:cNvPr id="582541" name="Freeform 909"/>
                  <p:cNvSpPr>
                    <a:spLocks/>
                  </p:cNvSpPr>
                  <p:nvPr/>
                </p:nvSpPr>
                <p:spPr bwMode="auto">
                  <a:xfrm>
                    <a:off x="3000" y="2876"/>
                    <a:ext cx="131" cy="50"/>
                  </a:xfrm>
                  <a:custGeom>
                    <a:avLst/>
                    <a:gdLst/>
                    <a:ahLst/>
                    <a:cxnLst>
                      <a:cxn ang="0">
                        <a:pos x="131" y="50"/>
                      </a:cxn>
                      <a:cxn ang="0">
                        <a:pos x="0" y="15"/>
                      </a:cxn>
                      <a:cxn ang="0">
                        <a:pos x="0" y="0"/>
                      </a:cxn>
                      <a:cxn ang="0">
                        <a:pos x="131" y="35"/>
                      </a:cxn>
                      <a:cxn ang="0">
                        <a:pos x="131" y="50"/>
                      </a:cxn>
                    </a:cxnLst>
                    <a:rect l="0" t="0" r="r" b="b"/>
                    <a:pathLst>
                      <a:path w="131" h="50">
                        <a:moveTo>
                          <a:pt x="131" y="50"/>
                        </a:moveTo>
                        <a:lnTo>
                          <a:pt x="0" y="15"/>
                        </a:lnTo>
                        <a:lnTo>
                          <a:pt x="0" y="0"/>
                        </a:lnTo>
                        <a:lnTo>
                          <a:pt x="131" y="35"/>
                        </a:lnTo>
                        <a:lnTo>
                          <a:pt x="131" y="50"/>
                        </a:lnTo>
                        <a:close/>
                      </a:path>
                    </a:pathLst>
                  </a:custGeom>
                  <a:solidFill>
                    <a:srgbClr val="797979"/>
                  </a:solidFill>
                  <a:ln w="9525">
                    <a:noFill/>
                    <a:round/>
                    <a:headEnd/>
                    <a:tailEnd/>
                  </a:ln>
                </p:spPr>
                <p:txBody>
                  <a:bodyPr/>
                  <a:lstStyle/>
                  <a:p>
                    <a:endParaRPr lang="en-US" sz="2000"/>
                  </a:p>
                </p:txBody>
              </p:sp>
              <p:sp>
                <p:nvSpPr>
                  <p:cNvPr id="582542" name="Freeform 910"/>
                  <p:cNvSpPr>
                    <a:spLocks/>
                  </p:cNvSpPr>
                  <p:nvPr/>
                </p:nvSpPr>
                <p:spPr bwMode="auto">
                  <a:xfrm>
                    <a:off x="3000" y="2876"/>
                    <a:ext cx="131" cy="51"/>
                  </a:xfrm>
                  <a:custGeom>
                    <a:avLst/>
                    <a:gdLst/>
                    <a:ahLst/>
                    <a:cxnLst>
                      <a:cxn ang="0">
                        <a:pos x="131" y="51"/>
                      </a:cxn>
                      <a:cxn ang="0">
                        <a:pos x="0" y="15"/>
                      </a:cxn>
                      <a:cxn ang="0">
                        <a:pos x="0" y="0"/>
                      </a:cxn>
                      <a:cxn ang="0">
                        <a:pos x="131" y="35"/>
                      </a:cxn>
                      <a:cxn ang="0">
                        <a:pos x="131" y="51"/>
                      </a:cxn>
                    </a:cxnLst>
                    <a:rect l="0" t="0" r="r" b="b"/>
                    <a:pathLst>
                      <a:path w="131" h="51">
                        <a:moveTo>
                          <a:pt x="131" y="51"/>
                        </a:moveTo>
                        <a:lnTo>
                          <a:pt x="0" y="15"/>
                        </a:lnTo>
                        <a:lnTo>
                          <a:pt x="0" y="0"/>
                        </a:lnTo>
                        <a:lnTo>
                          <a:pt x="131" y="35"/>
                        </a:lnTo>
                        <a:lnTo>
                          <a:pt x="131" y="51"/>
                        </a:lnTo>
                        <a:close/>
                      </a:path>
                    </a:pathLst>
                  </a:custGeom>
                  <a:solidFill>
                    <a:srgbClr val="797979"/>
                  </a:solidFill>
                  <a:ln w="9525">
                    <a:noFill/>
                    <a:round/>
                    <a:headEnd/>
                    <a:tailEnd/>
                  </a:ln>
                </p:spPr>
                <p:txBody>
                  <a:bodyPr/>
                  <a:lstStyle/>
                  <a:p>
                    <a:endParaRPr lang="en-US" sz="2000"/>
                  </a:p>
                </p:txBody>
              </p:sp>
              <p:sp>
                <p:nvSpPr>
                  <p:cNvPr id="582543" name="Freeform 911"/>
                  <p:cNvSpPr>
                    <a:spLocks/>
                  </p:cNvSpPr>
                  <p:nvPr/>
                </p:nvSpPr>
                <p:spPr bwMode="auto">
                  <a:xfrm>
                    <a:off x="3000" y="2877"/>
                    <a:ext cx="131" cy="50"/>
                  </a:xfrm>
                  <a:custGeom>
                    <a:avLst/>
                    <a:gdLst/>
                    <a:ahLst/>
                    <a:cxnLst>
                      <a:cxn ang="0">
                        <a:pos x="131" y="50"/>
                      </a:cxn>
                      <a:cxn ang="0">
                        <a:pos x="0" y="15"/>
                      </a:cxn>
                      <a:cxn ang="0">
                        <a:pos x="0" y="0"/>
                      </a:cxn>
                      <a:cxn ang="0">
                        <a:pos x="131" y="34"/>
                      </a:cxn>
                      <a:cxn ang="0">
                        <a:pos x="131" y="50"/>
                      </a:cxn>
                    </a:cxnLst>
                    <a:rect l="0" t="0" r="r" b="b"/>
                    <a:pathLst>
                      <a:path w="131" h="50">
                        <a:moveTo>
                          <a:pt x="131" y="50"/>
                        </a:moveTo>
                        <a:lnTo>
                          <a:pt x="0" y="15"/>
                        </a:lnTo>
                        <a:lnTo>
                          <a:pt x="0" y="0"/>
                        </a:lnTo>
                        <a:lnTo>
                          <a:pt x="131" y="34"/>
                        </a:lnTo>
                        <a:lnTo>
                          <a:pt x="131" y="50"/>
                        </a:lnTo>
                        <a:close/>
                      </a:path>
                    </a:pathLst>
                  </a:custGeom>
                  <a:solidFill>
                    <a:srgbClr val="797979"/>
                  </a:solidFill>
                  <a:ln w="9525">
                    <a:noFill/>
                    <a:round/>
                    <a:headEnd/>
                    <a:tailEnd/>
                  </a:ln>
                </p:spPr>
                <p:txBody>
                  <a:bodyPr/>
                  <a:lstStyle/>
                  <a:p>
                    <a:endParaRPr lang="en-US" sz="2000"/>
                  </a:p>
                </p:txBody>
              </p:sp>
              <p:sp>
                <p:nvSpPr>
                  <p:cNvPr id="582544" name="Freeform 912"/>
                  <p:cNvSpPr>
                    <a:spLocks/>
                  </p:cNvSpPr>
                  <p:nvPr/>
                </p:nvSpPr>
                <p:spPr bwMode="auto">
                  <a:xfrm>
                    <a:off x="3000" y="2877"/>
                    <a:ext cx="131" cy="51"/>
                  </a:xfrm>
                  <a:custGeom>
                    <a:avLst/>
                    <a:gdLst/>
                    <a:ahLst/>
                    <a:cxnLst>
                      <a:cxn ang="0">
                        <a:pos x="131" y="51"/>
                      </a:cxn>
                      <a:cxn ang="0">
                        <a:pos x="0" y="16"/>
                      </a:cxn>
                      <a:cxn ang="0">
                        <a:pos x="0" y="0"/>
                      </a:cxn>
                      <a:cxn ang="0">
                        <a:pos x="131" y="34"/>
                      </a:cxn>
                      <a:cxn ang="0">
                        <a:pos x="131" y="51"/>
                      </a:cxn>
                    </a:cxnLst>
                    <a:rect l="0" t="0" r="r" b="b"/>
                    <a:pathLst>
                      <a:path w="131" h="51">
                        <a:moveTo>
                          <a:pt x="131" y="51"/>
                        </a:moveTo>
                        <a:lnTo>
                          <a:pt x="0" y="16"/>
                        </a:lnTo>
                        <a:lnTo>
                          <a:pt x="0" y="0"/>
                        </a:lnTo>
                        <a:lnTo>
                          <a:pt x="131" y="34"/>
                        </a:lnTo>
                        <a:lnTo>
                          <a:pt x="131" y="51"/>
                        </a:lnTo>
                        <a:close/>
                      </a:path>
                    </a:pathLst>
                  </a:custGeom>
                  <a:solidFill>
                    <a:srgbClr val="797979"/>
                  </a:solidFill>
                  <a:ln w="9525">
                    <a:noFill/>
                    <a:round/>
                    <a:headEnd/>
                    <a:tailEnd/>
                  </a:ln>
                </p:spPr>
                <p:txBody>
                  <a:bodyPr/>
                  <a:lstStyle/>
                  <a:p>
                    <a:endParaRPr lang="en-US" sz="2000"/>
                  </a:p>
                </p:txBody>
              </p:sp>
              <p:sp>
                <p:nvSpPr>
                  <p:cNvPr id="582545" name="Freeform 913"/>
                  <p:cNvSpPr>
                    <a:spLocks/>
                  </p:cNvSpPr>
                  <p:nvPr/>
                </p:nvSpPr>
                <p:spPr bwMode="auto">
                  <a:xfrm>
                    <a:off x="3000" y="2877"/>
                    <a:ext cx="131" cy="51"/>
                  </a:xfrm>
                  <a:custGeom>
                    <a:avLst/>
                    <a:gdLst/>
                    <a:ahLst/>
                    <a:cxnLst>
                      <a:cxn ang="0">
                        <a:pos x="131" y="51"/>
                      </a:cxn>
                      <a:cxn ang="0">
                        <a:pos x="0" y="16"/>
                      </a:cxn>
                      <a:cxn ang="0">
                        <a:pos x="0" y="0"/>
                      </a:cxn>
                      <a:cxn ang="0">
                        <a:pos x="131" y="35"/>
                      </a:cxn>
                      <a:cxn ang="0">
                        <a:pos x="131" y="51"/>
                      </a:cxn>
                    </a:cxnLst>
                    <a:rect l="0" t="0" r="r" b="b"/>
                    <a:pathLst>
                      <a:path w="131" h="51">
                        <a:moveTo>
                          <a:pt x="131" y="51"/>
                        </a:moveTo>
                        <a:lnTo>
                          <a:pt x="0" y="16"/>
                        </a:lnTo>
                        <a:lnTo>
                          <a:pt x="0" y="0"/>
                        </a:lnTo>
                        <a:lnTo>
                          <a:pt x="131" y="35"/>
                        </a:lnTo>
                        <a:lnTo>
                          <a:pt x="131" y="51"/>
                        </a:lnTo>
                        <a:close/>
                      </a:path>
                    </a:pathLst>
                  </a:custGeom>
                  <a:solidFill>
                    <a:srgbClr val="797979"/>
                  </a:solidFill>
                  <a:ln w="9525">
                    <a:noFill/>
                    <a:round/>
                    <a:headEnd/>
                    <a:tailEnd/>
                  </a:ln>
                </p:spPr>
                <p:txBody>
                  <a:bodyPr/>
                  <a:lstStyle/>
                  <a:p>
                    <a:endParaRPr lang="en-US" sz="2000"/>
                  </a:p>
                </p:txBody>
              </p:sp>
              <p:sp>
                <p:nvSpPr>
                  <p:cNvPr id="582546" name="Freeform 914"/>
                  <p:cNvSpPr>
                    <a:spLocks/>
                  </p:cNvSpPr>
                  <p:nvPr/>
                </p:nvSpPr>
                <p:spPr bwMode="auto">
                  <a:xfrm>
                    <a:off x="3000" y="2878"/>
                    <a:ext cx="131" cy="50"/>
                  </a:xfrm>
                  <a:custGeom>
                    <a:avLst/>
                    <a:gdLst/>
                    <a:ahLst/>
                    <a:cxnLst>
                      <a:cxn ang="0">
                        <a:pos x="131" y="50"/>
                      </a:cxn>
                      <a:cxn ang="0">
                        <a:pos x="0" y="15"/>
                      </a:cxn>
                      <a:cxn ang="0">
                        <a:pos x="0" y="0"/>
                      </a:cxn>
                      <a:cxn ang="0">
                        <a:pos x="131" y="34"/>
                      </a:cxn>
                      <a:cxn ang="0">
                        <a:pos x="131" y="50"/>
                      </a:cxn>
                    </a:cxnLst>
                    <a:rect l="0" t="0" r="r" b="b"/>
                    <a:pathLst>
                      <a:path w="131" h="50">
                        <a:moveTo>
                          <a:pt x="131" y="50"/>
                        </a:moveTo>
                        <a:lnTo>
                          <a:pt x="0" y="15"/>
                        </a:lnTo>
                        <a:lnTo>
                          <a:pt x="0" y="0"/>
                        </a:lnTo>
                        <a:lnTo>
                          <a:pt x="131" y="34"/>
                        </a:lnTo>
                        <a:lnTo>
                          <a:pt x="131" y="50"/>
                        </a:lnTo>
                        <a:close/>
                      </a:path>
                    </a:pathLst>
                  </a:custGeom>
                  <a:solidFill>
                    <a:srgbClr val="797979"/>
                  </a:solidFill>
                  <a:ln w="9525">
                    <a:noFill/>
                    <a:round/>
                    <a:headEnd/>
                    <a:tailEnd/>
                  </a:ln>
                </p:spPr>
                <p:txBody>
                  <a:bodyPr/>
                  <a:lstStyle/>
                  <a:p>
                    <a:endParaRPr lang="en-US" sz="2000"/>
                  </a:p>
                </p:txBody>
              </p:sp>
              <p:sp>
                <p:nvSpPr>
                  <p:cNvPr id="582547" name="Freeform 915"/>
                  <p:cNvSpPr>
                    <a:spLocks/>
                  </p:cNvSpPr>
                  <p:nvPr/>
                </p:nvSpPr>
                <p:spPr bwMode="auto">
                  <a:xfrm>
                    <a:off x="3000" y="2879"/>
                    <a:ext cx="131" cy="49"/>
                  </a:xfrm>
                  <a:custGeom>
                    <a:avLst/>
                    <a:gdLst/>
                    <a:ahLst/>
                    <a:cxnLst>
                      <a:cxn ang="0">
                        <a:pos x="131" y="49"/>
                      </a:cxn>
                      <a:cxn ang="0">
                        <a:pos x="0" y="15"/>
                      </a:cxn>
                      <a:cxn ang="0">
                        <a:pos x="0" y="0"/>
                      </a:cxn>
                      <a:cxn ang="0">
                        <a:pos x="131" y="33"/>
                      </a:cxn>
                      <a:cxn ang="0">
                        <a:pos x="131" y="49"/>
                      </a:cxn>
                    </a:cxnLst>
                    <a:rect l="0" t="0" r="r" b="b"/>
                    <a:pathLst>
                      <a:path w="131" h="49">
                        <a:moveTo>
                          <a:pt x="131" y="49"/>
                        </a:moveTo>
                        <a:lnTo>
                          <a:pt x="0" y="15"/>
                        </a:lnTo>
                        <a:lnTo>
                          <a:pt x="0" y="0"/>
                        </a:lnTo>
                        <a:lnTo>
                          <a:pt x="131" y="33"/>
                        </a:lnTo>
                        <a:lnTo>
                          <a:pt x="131" y="49"/>
                        </a:lnTo>
                        <a:close/>
                      </a:path>
                    </a:pathLst>
                  </a:custGeom>
                  <a:solidFill>
                    <a:srgbClr val="797979"/>
                  </a:solidFill>
                  <a:ln w="9525">
                    <a:noFill/>
                    <a:round/>
                    <a:headEnd/>
                    <a:tailEnd/>
                  </a:ln>
                </p:spPr>
                <p:txBody>
                  <a:bodyPr/>
                  <a:lstStyle/>
                  <a:p>
                    <a:endParaRPr lang="en-US" sz="2000"/>
                  </a:p>
                </p:txBody>
              </p:sp>
              <p:sp>
                <p:nvSpPr>
                  <p:cNvPr id="582548" name="Freeform 916"/>
                  <p:cNvSpPr>
                    <a:spLocks/>
                  </p:cNvSpPr>
                  <p:nvPr/>
                </p:nvSpPr>
                <p:spPr bwMode="auto">
                  <a:xfrm>
                    <a:off x="3000" y="2880"/>
                    <a:ext cx="131" cy="48"/>
                  </a:xfrm>
                  <a:custGeom>
                    <a:avLst/>
                    <a:gdLst/>
                    <a:ahLst/>
                    <a:cxnLst>
                      <a:cxn ang="0">
                        <a:pos x="131" y="48"/>
                      </a:cxn>
                      <a:cxn ang="0">
                        <a:pos x="0" y="14"/>
                      </a:cxn>
                      <a:cxn ang="0">
                        <a:pos x="0" y="0"/>
                      </a:cxn>
                      <a:cxn ang="0">
                        <a:pos x="131" y="32"/>
                      </a:cxn>
                      <a:cxn ang="0">
                        <a:pos x="131" y="48"/>
                      </a:cxn>
                    </a:cxnLst>
                    <a:rect l="0" t="0" r="r" b="b"/>
                    <a:pathLst>
                      <a:path w="131" h="48">
                        <a:moveTo>
                          <a:pt x="131" y="48"/>
                        </a:moveTo>
                        <a:lnTo>
                          <a:pt x="0" y="14"/>
                        </a:lnTo>
                        <a:lnTo>
                          <a:pt x="0" y="0"/>
                        </a:lnTo>
                        <a:lnTo>
                          <a:pt x="131" y="32"/>
                        </a:lnTo>
                        <a:lnTo>
                          <a:pt x="131" y="48"/>
                        </a:lnTo>
                        <a:close/>
                      </a:path>
                    </a:pathLst>
                  </a:custGeom>
                  <a:solidFill>
                    <a:srgbClr val="797979"/>
                  </a:solidFill>
                  <a:ln w="9525">
                    <a:noFill/>
                    <a:round/>
                    <a:headEnd/>
                    <a:tailEnd/>
                  </a:ln>
                </p:spPr>
                <p:txBody>
                  <a:bodyPr/>
                  <a:lstStyle/>
                  <a:p>
                    <a:endParaRPr lang="en-US" sz="2000"/>
                  </a:p>
                </p:txBody>
              </p:sp>
              <p:sp>
                <p:nvSpPr>
                  <p:cNvPr id="582549" name="Freeform 917"/>
                  <p:cNvSpPr>
                    <a:spLocks/>
                  </p:cNvSpPr>
                  <p:nvPr/>
                </p:nvSpPr>
                <p:spPr bwMode="auto">
                  <a:xfrm>
                    <a:off x="3000" y="2880"/>
                    <a:ext cx="131" cy="49"/>
                  </a:xfrm>
                  <a:custGeom>
                    <a:avLst/>
                    <a:gdLst/>
                    <a:ahLst/>
                    <a:cxnLst>
                      <a:cxn ang="0">
                        <a:pos x="131" y="49"/>
                      </a:cxn>
                      <a:cxn ang="0">
                        <a:pos x="0" y="14"/>
                      </a:cxn>
                      <a:cxn ang="0">
                        <a:pos x="0" y="0"/>
                      </a:cxn>
                      <a:cxn ang="0">
                        <a:pos x="131" y="34"/>
                      </a:cxn>
                      <a:cxn ang="0">
                        <a:pos x="131" y="49"/>
                      </a:cxn>
                    </a:cxnLst>
                    <a:rect l="0" t="0" r="r" b="b"/>
                    <a:pathLst>
                      <a:path w="131" h="49">
                        <a:moveTo>
                          <a:pt x="131" y="49"/>
                        </a:moveTo>
                        <a:lnTo>
                          <a:pt x="0" y="14"/>
                        </a:lnTo>
                        <a:lnTo>
                          <a:pt x="0" y="0"/>
                        </a:lnTo>
                        <a:lnTo>
                          <a:pt x="131" y="34"/>
                        </a:lnTo>
                        <a:lnTo>
                          <a:pt x="131" y="49"/>
                        </a:lnTo>
                        <a:close/>
                      </a:path>
                    </a:pathLst>
                  </a:custGeom>
                  <a:solidFill>
                    <a:srgbClr val="797979"/>
                  </a:solidFill>
                  <a:ln w="9525">
                    <a:noFill/>
                    <a:round/>
                    <a:headEnd/>
                    <a:tailEnd/>
                  </a:ln>
                </p:spPr>
                <p:txBody>
                  <a:bodyPr/>
                  <a:lstStyle/>
                  <a:p>
                    <a:endParaRPr lang="en-US" sz="2000"/>
                  </a:p>
                </p:txBody>
              </p:sp>
              <p:sp>
                <p:nvSpPr>
                  <p:cNvPr id="582550" name="Freeform 918"/>
                  <p:cNvSpPr>
                    <a:spLocks/>
                  </p:cNvSpPr>
                  <p:nvPr/>
                </p:nvSpPr>
                <p:spPr bwMode="auto">
                  <a:xfrm>
                    <a:off x="3000" y="2880"/>
                    <a:ext cx="131" cy="49"/>
                  </a:xfrm>
                  <a:custGeom>
                    <a:avLst/>
                    <a:gdLst/>
                    <a:ahLst/>
                    <a:cxnLst>
                      <a:cxn ang="0">
                        <a:pos x="131" y="49"/>
                      </a:cxn>
                      <a:cxn ang="0">
                        <a:pos x="0" y="15"/>
                      </a:cxn>
                      <a:cxn ang="0">
                        <a:pos x="0" y="0"/>
                      </a:cxn>
                      <a:cxn ang="0">
                        <a:pos x="131" y="34"/>
                      </a:cxn>
                      <a:cxn ang="0">
                        <a:pos x="131" y="49"/>
                      </a:cxn>
                    </a:cxnLst>
                    <a:rect l="0" t="0" r="r" b="b"/>
                    <a:pathLst>
                      <a:path w="131" h="49">
                        <a:moveTo>
                          <a:pt x="131" y="49"/>
                        </a:moveTo>
                        <a:lnTo>
                          <a:pt x="0" y="15"/>
                        </a:lnTo>
                        <a:lnTo>
                          <a:pt x="0" y="0"/>
                        </a:lnTo>
                        <a:lnTo>
                          <a:pt x="131" y="34"/>
                        </a:lnTo>
                        <a:lnTo>
                          <a:pt x="131" y="49"/>
                        </a:lnTo>
                        <a:close/>
                      </a:path>
                    </a:pathLst>
                  </a:custGeom>
                  <a:solidFill>
                    <a:srgbClr val="797979"/>
                  </a:solidFill>
                  <a:ln w="9525">
                    <a:noFill/>
                    <a:round/>
                    <a:headEnd/>
                    <a:tailEnd/>
                  </a:ln>
                </p:spPr>
                <p:txBody>
                  <a:bodyPr/>
                  <a:lstStyle/>
                  <a:p>
                    <a:endParaRPr lang="en-US" sz="2000"/>
                  </a:p>
                </p:txBody>
              </p:sp>
              <p:sp>
                <p:nvSpPr>
                  <p:cNvPr id="582551" name="Freeform 919"/>
                  <p:cNvSpPr>
                    <a:spLocks/>
                  </p:cNvSpPr>
                  <p:nvPr/>
                </p:nvSpPr>
                <p:spPr bwMode="auto">
                  <a:xfrm>
                    <a:off x="3000" y="2881"/>
                    <a:ext cx="131" cy="48"/>
                  </a:xfrm>
                  <a:custGeom>
                    <a:avLst/>
                    <a:gdLst/>
                    <a:ahLst/>
                    <a:cxnLst>
                      <a:cxn ang="0">
                        <a:pos x="131" y="48"/>
                      </a:cxn>
                      <a:cxn ang="0">
                        <a:pos x="0" y="15"/>
                      </a:cxn>
                      <a:cxn ang="0">
                        <a:pos x="0" y="0"/>
                      </a:cxn>
                      <a:cxn ang="0">
                        <a:pos x="131" y="33"/>
                      </a:cxn>
                      <a:cxn ang="0">
                        <a:pos x="131" y="48"/>
                      </a:cxn>
                    </a:cxnLst>
                    <a:rect l="0" t="0" r="r" b="b"/>
                    <a:pathLst>
                      <a:path w="131" h="48">
                        <a:moveTo>
                          <a:pt x="131" y="48"/>
                        </a:moveTo>
                        <a:lnTo>
                          <a:pt x="0" y="15"/>
                        </a:lnTo>
                        <a:lnTo>
                          <a:pt x="0" y="0"/>
                        </a:lnTo>
                        <a:lnTo>
                          <a:pt x="131" y="33"/>
                        </a:lnTo>
                        <a:lnTo>
                          <a:pt x="131" y="48"/>
                        </a:lnTo>
                        <a:close/>
                      </a:path>
                    </a:pathLst>
                  </a:custGeom>
                  <a:solidFill>
                    <a:srgbClr val="8C8C8C"/>
                  </a:solidFill>
                  <a:ln w="9525">
                    <a:noFill/>
                    <a:round/>
                    <a:headEnd/>
                    <a:tailEnd/>
                  </a:ln>
                </p:spPr>
                <p:txBody>
                  <a:bodyPr/>
                  <a:lstStyle/>
                  <a:p>
                    <a:endParaRPr lang="en-US" sz="2000"/>
                  </a:p>
                </p:txBody>
              </p:sp>
              <p:sp>
                <p:nvSpPr>
                  <p:cNvPr id="582552" name="Freeform 920"/>
                  <p:cNvSpPr>
                    <a:spLocks/>
                  </p:cNvSpPr>
                  <p:nvPr/>
                </p:nvSpPr>
                <p:spPr bwMode="auto">
                  <a:xfrm>
                    <a:off x="3000" y="2881"/>
                    <a:ext cx="131" cy="48"/>
                  </a:xfrm>
                  <a:custGeom>
                    <a:avLst/>
                    <a:gdLst/>
                    <a:ahLst/>
                    <a:cxnLst>
                      <a:cxn ang="0">
                        <a:pos x="131" y="48"/>
                      </a:cxn>
                      <a:cxn ang="0">
                        <a:pos x="0" y="15"/>
                      </a:cxn>
                      <a:cxn ang="0">
                        <a:pos x="0" y="0"/>
                      </a:cxn>
                      <a:cxn ang="0">
                        <a:pos x="131" y="34"/>
                      </a:cxn>
                      <a:cxn ang="0">
                        <a:pos x="131" y="48"/>
                      </a:cxn>
                    </a:cxnLst>
                    <a:rect l="0" t="0" r="r" b="b"/>
                    <a:pathLst>
                      <a:path w="131" h="48">
                        <a:moveTo>
                          <a:pt x="131" y="48"/>
                        </a:moveTo>
                        <a:lnTo>
                          <a:pt x="0" y="15"/>
                        </a:lnTo>
                        <a:lnTo>
                          <a:pt x="0" y="0"/>
                        </a:lnTo>
                        <a:lnTo>
                          <a:pt x="131" y="34"/>
                        </a:lnTo>
                        <a:lnTo>
                          <a:pt x="131" y="48"/>
                        </a:lnTo>
                        <a:close/>
                      </a:path>
                    </a:pathLst>
                  </a:custGeom>
                  <a:solidFill>
                    <a:srgbClr val="8C8C8C"/>
                  </a:solidFill>
                  <a:ln w="9525">
                    <a:noFill/>
                    <a:round/>
                    <a:headEnd/>
                    <a:tailEnd/>
                  </a:ln>
                </p:spPr>
                <p:txBody>
                  <a:bodyPr/>
                  <a:lstStyle/>
                  <a:p>
                    <a:endParaRPr lang="en-US" sz="2000"/>
                  </a:p>
                </p:txBody>
              </p:sp>
              <p:sp>
                <p:nvSpPr>
                  <p:cNvPr id="582553" name="Freeform 921"/>
                  <p:cNvSpPr>
                    <a:spLocks/>
                  </p:cNvSpPr>
                  <p:nvPr/>
                </p:nvSpPr>
                <p:spPr bwMode="auto">
                  <a:xfrm>
                    <a:off x="3000" y="2881"/>
                    <a:ext cx="131" cy="48"/>
                  </a:xfrm>
                  <a:custGeom>
                    <a:avLst/>
                    <a:gdLst/>
                    <a:ahLst/>
                    <a:cxnLst>
                      <a:cxn ang="0">
                        <a:pos x="131" y="48"/>
                      </a:cxn>
                      <a:cxn ang="0">
                        <a:pos x="0" y="16"/>
                      </a:cxn>
                      <a:cxn ang="0">
                        <a:pos x="0" y="0"/>
                      </a:cxn>
                      <a:cxn ang="0">
                        <a:pos x="131" y="34"/>
                      </a:cxn>
                      <a:cxn ang="0">
                        <a:pos x="131" y="48"/>
                      </a:cxn>
                    </a:cxnLst>
                    <a:rect l="0" t="0" r="r" b="b"/>
                    <a:pathLst>
                      <a:path w="131" h="48">
                        <a:moveTo>
                          <a:pt x="131" y="48"/>
                        </a:moveTo>
                        <a:lnTo>
                          <a:pt x="0" y="16"/>
                        </a:lnTo>
                        <a:lnTo>
                          <a:pt x="0" y="0"/>
                        </a:lnTo>
                        <a:lnTo>
                          <a:pt x="131" y="34"/>
                        </a:lnTo>
                        <a:lnTo>
                          <a:pt x="131" y="48"/>
                        </a:lnTo>
                        <a:close/>
                      </a:path>
                    </a:pathLst>
                  </a:custGeom>
                  <a:solidFill>
                    <a:srgbClr val="8C8C8C"/>
                  </a:solidFill>
                  <a:ln w="9525">
                    <a:noFill/>
                    <a:round/>
                    <a:headEnd/>
                    <a:tailEnd/>
                  </a:ln>
                </p:spPr>
                <p:txBody>
                  <a:bodyPr/>
                  <a:lstStyle/>
                  <a:p>
                    <a:endParaRPr lang="en-US" sz="2000"/>
                  </a:p>
                </p:txBody>
              </p:sp>
              <p:sp>
                <p:nvSpPr>
                  <p:cNvPr id="582554" name="Freeform 922"/>
                  <p:cNvSpPr>
                    <a:spLocks/>
                  </p:cNvSpPr>
                  <p:nvPr/>
                </p:nvSpPr>
                <p:spPr bwMode="auto">
                  <a:xfrm>
                    <a:off x="3000" y="2882"/>
                    <a:ext cx="131" cy="47"/>
                  </a:xfrm>
                  <a:custGeom>
                    <a:avLst/>
                    <a:gdLst/>
                    <a:ahLst/>
                    <a:cxnLst>
                      <a:cxn ang="0">
                        <a:pos x="131" y="47"/>
                      </a:cxn>
                      <a:cxn ang="0">
                        <a:pos x="0" y="15"/>
                      </a:cxn>
                      <a:cxn ang="0">
                        <a:pos x="0" y="0"/>
                      </a:cxn>
                      <a:cxn ang="0">
                        <a:pos x="131" y="33"/>
                      </a:cxn>
                      <a:cxn ang="0">
                        <a:pos x="131" y="47"/>
                      </a:cxn>
                    </a:cxnLst>
                    <a:rect l="0" t="0" r="r" b="b"/>
                    <a:pathLst>
                      <a:path w="131" h="47">
                        <a:moveTo>
                          <a:pt x="131" y="47"/>
                        </a:moveTo>
                        <a:lnTo>
                          <a:pt x="0" y="15"/>
                        </a:lnTo>
                        <a:lnTo>
                          <a:pt x="0" y="0"/>
                        </a:lnTo>
                        <a:lnTo>
                          <a:pt x="131" y="33"/>
                        </a:lnTo>
                        <a:lnTo>
                          <a:pt x="131" y="47"/>
                        </a:lnTo>
                        <a:close/>
                      </a:path>
                    </a:pathLst>
                  </a:custGeom>
                  <a:solidFill>
                    <a:srgbClr val="8C8C8C"/>
                  </a:solidFill>
                  <a:ln w="9525">
                    <a:noFill/>
                    <a:round/>
                    <a:headEnd/>
                    <a:tailEnd/>
                  </a:ln>
                </p:spPr>
                <p:txBody>
                  <a:bodyPr/>
                  <a:lstStyle/>
                  <a:p>
                    <a:endParaRPr lang="en-US" sz="2000"/>
                  </a:p>
                </p:txBody>
              </p:sp>
              <p:sp>
                <p:nvSpPr>
                  <p:cNvPr id="582555" name="Freeform 923"/>
                  <p:cNvSpPr>
                    <a:spLocks/>
                  </p:cNvSpPr>
                  <p:nvPr/>
                </p:nvSpPr>
                <p:spPr bwMode="auto">
                  <a:xfrm>
                    <a:off x="3000" y="2882"/>
                    <a:ext cx="131" cy="48"/>
                  </a:xfrm>
                  <a:custGeom>
                    <a:avLst/>
                    <a:gdLst/>
                    <a:ahLst/>
                    <a:cxnLst>
                      <a:cxn ang="0">
                        <a:pos x="131" y="48"/>
                      </a:cxn>
                      <a:cxn ang="0">
                        <a:pos x="0" y="15"/>
                      </a:cxn>
                      <a:cxn ang="0">
                        <a:pos x="0" y="0"/>
                      </a:cxn>
                      <a:cxn ang="0">
                        <a:pos x="131" y="34"/>
                      </a:cxn>
                      <a:cxn ang="0">
                        <a:pos x="131" y="48"/>
                      </a:cxn>
                    </a:cxnLst>
                    <a:rect l="0" t="0" r="r" b="b"/>
                    <a:pathLst>
                      <a:path w="131" h="48">
                        <a:moveTo>
                          <a:pt x="131" y="48"/>
                        </a:moveTo>
                        <a:lnTo>
                          <a:pt x="0" y="15"/>
                        </a:lnTo>
                        <a:lnTo>
                          <a:pt x="0" y="0"/>
                        </a:lnTo>
                        <a:lnTo>
                          <a:pt x="131" y="34"/>
                        </a:lnTo>
                        <a:lnTo>
                          <a:pt x="131" y="48"/>
                        </a:lnTo>
                        <a:close/>
                      </a:path>
                    </a:pathLst>
                  </a:custGeom>
                  <a:solidFill>
                    <a:srgbClr val="8C8C8C"/>
                  </a:solidFill>
                  <a:ln w="9525">
                    <a:noFill/>
                    <a:round/>
                    <a:headEnd/>
                    <a:tailEnd/>
                  </a:ln>
                </p:spPr>
                <p:txBody>
                  <a:bodyPr/>
                  <a:lstStyle/>
                  <a:p>
                    <a:endParaRPr lang="en-US" sz="2000"/>
                  </a:p>
                </p:txBody>
              </p:sp>
              <p:sp>
                <p:nvSpPr>
                  <p:cNvPr id="582556" name="Freeform 924"/>
                  <p:cNvSpPr>
                    <a:spLocks/>
                  </p:cNvSpPr>
                  <p:nvPr/>
                </p:nvSpPr>
                <p:spPr bwMode="auto">
                  <a:xfrm>
                    <a:off x="3000" y="2883"/>
                    <a:ext cx="131" cy="47"/>
                  </a:xfrm>
                  <a:custGeom>
                    <a:avLst/>
                    <a:gdLst/>
                    <a:ahLst/>
                    <a:cxnLst>
                      <a:cxn ang="0">
                        <a:pos x="131" y="47"/>
                      </a:cxn>
                      <a:cxn ang="0">
                        <a:pos x="0" y="15"/>
                      </a:cxn>
                      <a:cxn ang="0">
                        <a:pos x="0" y="0"/>
                      </a:cxn>
                      <a:cxn ang="0">
                        <a:pos x="131" y="33"/>
                      </a:cxn>
                      <a:cxn ang="0">
                        <a:pos x="131" y="47"/>
                      </a:cxn>
                    </a:cxnLst>
                    <a:rect l="0" t="0" r="r" b="b"/>
                    <a:pathLst>
                      <a:path w="131" h="47">
                        <a:moveTo>
                          <a:pt x="131" y="47"/>
                        </a:moveTo>
                        <a:lnTo>
                          <a:pt x="0" y="15"/>
                        </a:lnTo>
                        <a:lnTo>
                          <a:pt x="0" y="0"/>
                        </a:lnTo>
                        <a:lnTo>
                          <a:pt x="131" y="33"/>
                        </a:lnTo>
                        <a:lnTo>
                          <a:pt x="131" y="47"/>
                        </a:lnTo>
                        <a:close/>
                      </a:path>
                    </a:pathLst>
                  </a:custGeom>
                  <a:solidFill>
                    <a:srgbClr val="8C8C8C"/>
                  </a:solidFill>
                  <a:ln w="9525">
                    <a:noFill/>
                    <a:round/>
                    <a:headEnd/>
                    <a:tailEnd/>
                  </a:ln>
                </p:spPr>
                <p:txBody>
                  <a:bodyPr/>
                  <a:lstStyle/>
                  <a:p>
                    <a:endParaRPr lang="en-US" sz="2000"/>
                  </a:p>
                </p:txBody>
              </p:sp>
              <p:sp>
                <p:nvSpPr>
                  <p:cNvPr id="582557" name="Freeform 925"/>
                  <p:cNvSpPr>
                    <a:spLocks/>
                  </p:cNvSpPr>
                  <p:nvPr/>
                </p:nvSpPr>
                <p:spPr bwMode="auto">
                  <a:xfrm>
                    <a:off x="3000" y="2883"/>
                    <a:ext cx="131" cy="47"/>
                  </a:xfrm>
                  <a:custGeom>
                    <a:avLst/>
                    <a:gdLst/>
                    <a:ahLst/>
                    <a:cxnLst>
                      <a:cxn ang="0">
                        <a:pos x="131" y="47"/>
                      </a:cxn>
                      <a:cxn ang="0">
                        <a:pos x="0" y="15"/>
                      </a:cxn>
                      <a:cxn ang="0">
                        <a:pos x="0" y="0"/>
                      </a:cxn>
                      <a:cxn ang="0">
                        <a:pos x="131" y="33"/>
                      </a:cxn>
                      <a:cxn ang="0">
                        <a:pos x="131" y="47"/>
                      </a:cxn>
                    </a:cxnLst>
                    <a:rect l="0" t="0" r="r" b="b"/>
                    <a:pathLst>
                      <a:path w="131" h="47">
                        <a:moveTo>
                          <a:pt x="131" y="47"/>
                        </a:moveTo>
                        <a:lnTo>
                          <a:pt x="0" y="15"/>
                        </a:lnTo>
                        <a:lnTo>
                          <a:pt x="0" y="0"/>
                        </a:lnTo>
                        <a:lnTo>
                          <a:pt x="131" y="33"/>
                        </a:lnTo>
                        <a:lnTo>
                          <a:pt x="131" y="47"/>
                        </a:lnTo>
                        <a:close/>
                      </a:path>
                    </a:pathLst>
                  </a:custGeom>
                  <a:solidFill>
                    <a:srgbClr val="8C8C8C"/>
                  </a:solidFill>
                  <a:ln w="9525">
                    <a:noFill/>
                    <a:round/>
                    <a:headEnd/>
                    <a:tailEnd/>
                  </a:ln>
                </p:spPr>
                <p:txBody>
                  <a:bodyPr/>
                  <a:lstStyle/>
                  <a:p>
                    <a:endParaRPr lang="en-US" sz="2000"/>
                  </a:p>
                </p:txBody>
              </p:sp>
              <p:sp>
                <p:nvSpPr>
                  <p:cNvPr id="582558" name="Freeform 926"/>
                  <p:cNvSpPr>
                    <a:spLocks/>
                  </p:cNvSpPr>
                  <p:nvPr/>
                </p:nvSpPr>
                <p:spPr bwMode="auto">
                  <a:xfrm>
                    <a:off x="3000" y="2884"/>
                    <a:ext cx="131" cy="47"/>
                  </a:xfrm>
                  <a:custGeom>
                    <a:avLst/>
                    <a:gdLst/>
                    <a:ahLst/>
                    <a:cxnLst>
                      <a:cxn ang="0">
                        <a:pos x="131" y="47"/>
                      </a:cxn>
                      <a:cxn ang="0">
                        <a:pos x="0" y="15"/>
                      </a:cxn>
                      <a:cxn ang="0">
                        <a:pos x="0" y="0"/>
                      </a:cxn>
                      <a:cxn ang="0">
                        <a:pos x="131" y="33"/>
                      </a:cxn>
                      <a:cxn ang="0">
                        <a:pos x="131" y="47"/>
                      </a:cxn>
                    </a:cxnLst>
                    <a:rect l="0" t="0" r="r" b="b"/>
                    <a:pathLst>
                      <a:path w="131" h="47">
                        <a:moveTo>
                          <a:pt x="131" y="47"/>
                        </a:moveTo>
                        <a:lnTo>
                          <a:pt x="0" y="15"/>
                        </a:lnTo>
                        <a:lnTo>
                          <a:pt x="0" y="0"/>
                        </a:lnTo>
                        <a:lnTo>
                          <a:pt x="131" y="33"/>
                        </a:lnTo>
                        <a:lnTo>
                          <a:pt x="131" y="47"/>
                        </a:lnTo>
                        <a:close/>
                      </a:path>
                    </a:pathLst>
                  </a:custGeom>
                  <a:solidFill>
                    <a:srgbClr val="8C8C8C"/>
                  </a:solidFill>
                  <a:ln w="9525">
                    <a:noFill/>
                    <a:round/>
                    <a:headEnd/>
                    <a:tailEnd/>
                  </a:ln>
                </p:spPr>
                <p:txBody>
                  <a:bodyPr/>
                  <a:lstStyle/>
                  <a:p>
                    <a:endParaRPr lang="en-US" sz="2000"/>
                  </a:p>
                </p:txBody>
              </p:sp>
              <p:sp>
                <p:nvSpPr>
                  <p:cNvPr id="582559" name="Freeform 927"/>
                  <p:cNvSpPr>
                    <a:spLocks/>
                  </p:cNvSpPr>
                  <p:nvPr/>
                </p:nvSpPr>
                <p:spPr bwMode="auto">
                  <a:xfrm>
                    <a:off x="3000" y="2885"/>
                    <a:ext cx="131" cy="46"/>
                  </a:xfrm>
                  <a:custGeom>
                    <a:avLst/>
                    <a:gdLst/>
                    <a:ahLst/>
                    <a:cxnLst>
                      <a:cxn ang="0">
                        <a:pos x="131" y="46"/>
                      </a:cxn>
                      <a:cxn ang="0">
                        <a:pos x="0" y="14"/>
                      </a:cxn>
                      <a:cxn ang="0">
                        <a:pos x="0" y="0"/>
                      </a:cxn>
                      <a:cxn ang="0">
                        <a:pos x="131" y="32"/>
                      </a:cxn>
                      <a:cxn ang="0">
                        <a:pos x="131" y="46"/>
                      </a:cxn>
                    </a:cxnLst>
                    <a:rect l="0" t="0" r="r" b="b"/>
                    <a:pathLst>
                      <a:path w="131" h="46">
                        <a:moveTo>
                          <a:pt x="131" y="46"/>
                        </a:moveTo>
                        <a:lnTo>
                          <a:pt x="0" y="14"/>
                        </a:lnTo>
                        <a:lnTo>
                          <a:pt x="0" y="0"/>
                        </a:lnTo>
                        <a:lnTo>
                          <a:pt x="131" y="32"/>
                        </a:lnTo>
                        <a:lnTo>
                          <a:pt x="131" y="46"/>
                        </a:lnTo>
                        <a:close/>
                      </a:path>
                    </a:pathLst>
                  </a:custGeom>
                  <a:solidFill>
                    <a:srgbClr val="8C8C8C"/>
                  </a:solidFill>
                  <a:ln w="9525">
                    <a:noFill/>
                    <a:round/>
                    <a:headEnd/>
                    <a:tailEnd/>
                  </a:ln>
                </p:spPr>
                <p:txBody>
                  <a:bodyPr/>
                  <a:lstStyle/>
                  <a:p>
                    <a:endParaRPr lang="en-US" sz="2000"/>
                  </a:p>
                </p:txBody>
              </p:sp>
              <p:sp>
                <p:nvSpPr>
                  <p:cNvPr id="582560" name="Freeform 928"/>
                  <p:cNvSpPr>
                    <a:spLocks/>
                  </p:cNvSpPr>
                  <p:nvPr/>
                </p:nvSpPr>
                <p:spPr bwMode="auto">
                  <a:xfrm>
                    <a:off x="3000" y="2886"/>
                    <a:ext cx="131" cy="46"/>
                  </a:xfrm>
                  <a:custGeom>
                    <a:avLst/>
                    <a:gdLst/>
                    <a:ahLst/>
                    <a:cxnLst>
                      <a:cxn ang="0">
                        <a:pos x="131" y="46"/>
                      </a:cxn>
                      <a:cxn ang="0">
                        <a:pos x="0" y="13"/>
                      </a:cxn>
                      <a:cxn ang="0">
                        <a:pos x="0" y="0"/>
                      </a:cxn>
                      <a:cxn ang="0">
                        <a:pos x="131" y="31"/>
                      </a:cxn>
                      <a:cxn ang="0">
                        <a:pos x="131" y="46"/>
                      </a:cxn>
                    </a:cxnLst>
                    <a:rect l="0" t="0" r="r" b="b"/>
                    <a:pathLst>
                      <a:path w="131" h="46">
                        <a:moveTo>
                          <a:pt x="131" y="46"/>
                        </a:moveTo>
                        <a:lnTo>
                          <a:pt x="0" y="13"/>
                        </a:lnTo>
                        <a:lnTo>
                          <a:pt x="0" y="0"/>
                        </a:lnTo>
                        <a:lnTo>
                          <a:pt x="131" y="31"/>
                        </a:lnTo>
                        <a:lnTo>
                          <a:pt x="131" y="46"/>
                        </a:lnTo>
                        <a:close/>
                      </a:path>
                    </a:pathLst>
                  </a:custGeom>
                  <a:solidFill>
                    <a:srgbClr val="8C8C8C"/>
                  </a:solidFill>
                  <a:ln w="9525">
                    <a:noFill/>
                    <a:round/>
                    <a:headEnd/>
                    <a:tailEnd/>
                  </a:ln>
                </p:spPr>
                <p:txBody>
                  <a:bodyPr/>
                  <a:lstStyle/>
                  <a:p>
                    <a:endParaRPr lang="en-US" sz="2000"/>
                  </a:p>
                </p:txBody>
              </p:sp>
              <p:sp>
                <p:nvSpPr>
                  <p:cNvPr id="582561" name="Freeform 929"/>
                  <p:cNvSpPr>
                    <a:spLocks/>
                  </p:cNvSpPr>
                  <p:nvPr/>
                </p:nvSpPr>
                <p:spPr bwMode="auto">
                  <a:xfrm>
                    <a:off x="3000" y="2886"/>
                    <a:ext cx="131" cy="46"/>
                  </a:xfrm>
                  <a:custGeom>
                    <a:avLst/>
                    <a:gdLst/>
                    <a:ahLst/>
                    <a:cxnLst>
                      <a:cxn ang="0">
                        <a:pos x="131" y="46"/>
                      </a:cxn>
                      <a:cxn ang="0">
                        <a:pos x="0" y="13"/>
                      </a:cxn>
                      <a:cxn ang="0">
                        <a:pos x="0" y="0"/>
                      </a:cxn>
                      <a:cxn ang="0">
                        <a:pos x="131" y="31"/>
                      </a:cxn>
                      <a:cxn ang="0">
                        <a:pos x="131" y="46"/>
                      </a:cxn>
                    </a:cxnLst>
                    <a:rect l="0" t="0" r="r" b="b"/>
                    <a:pathLst>
                      <a:path w="131" h="46">
                        <a:moveTo>
                          <a:pt x="131" y="46"/>
                        </a:moveTo>
                        <a:lnTo>
                          <a:pt x="0" y="13"/>
                        </a:lnTo>
                        <a:lnTo>
                          <a:pt x="0" y="0"/>
                        </a:lnTo>
                        <a:lnTo>
                          <a:pt x="131" y="31"/>
                        </a:lnTo>
                        <a:lnTo>
                          <a:pt x="131" y="46"/>
                        </a:lnTo>
                        <a:close/>
                      </a:path>
                    </a:pathLst>
                  </a:custGeom>
                  <a:solidFill>
                    <a:srgbClr val="8C8C8C"/>
                  </a:solidFill>
                  <a:ln w="9525">
                    <a:noFill/>
                    <a:round/>
                    <a:headEnd/>
                    <a:tailEnd/>
                  </a:ln>
                </p:spPr>
                <p:txBody>
                  <a:bodyPr/>
                  <a:lstStyle/>
                  <a:p>
                    <a:endParaRPr lang="en-US" sz="2000"/>
                  </a:p>
                </p:txBody>
              </p:sp>
              <p:sp>
                <p:nvSpPr>
                  <p:cNvPr id="582562" name="Freeform 930"/>
                  <p:cNvSpPr>
                    <a:spLocks/>
                  </p:cNvSpPr>
                  <p:nvPr/>
                </p:nvSpPr>
                <p:spPr bwMode="auto">
                  <a:xfrm>
                    <a:off x="3000" y="2887"/>
                    <a:ext cx="131" cy="45"/>
                  </a:xfrm>
                  <a:custGeom>
                    <a:avLst/>
                    <a:gdLst/>
                    <a:ahLst/>
                    <a:cxnLst>
                      <a:cxn ang="0">
                        <a:pos x="131" y="45"/>
                      </a:cxn>
                      <a:cxn ang="0">
                        <a:pos x="0" y="13"/>
                      </a:cxn>
                      <a:cxn ang="0">
                        <a:pos x="0" y="0"/>
                      </a:cxn>
                      <a:cxn ang="0">
                        <a:pos x="131" y="31"/>
                      </a:cxn>
                      <a:cxn ang="0">
                        <a:pos x="131" y="45"/>
                      </a:cxn>
                    </a:cxnLst>
                    <a:rect l="0" t="0" r="r" b="b"/>
                    <a:pathLst>
                      <a:path w="131" h="45">
                        <a:moveTo>
                          <a:pt x="131" y="45"/>
                        </a:moveTo>
                        <a:lnTo>
                          <a:pt x="0" y="13"/>
                        </a:lnTo>
                        <a:lnTo>
                          <a:pt x="0" y="0"/>
                        </a:lnTo>
                        <a:lnTo>
                          <a:pt x="131" y="31"/>
                        </a:lnTo>
                        <a:lnTo>
                          <a:pt x="131" y="45"/>
                        </a:lnTo>
                        <a:close/>
                      </a:path>
                    </a:pathLst>
                  </a:custGeom>
                  <a:solidFill>
                    <a:srgbClr val="8C8C8C"/>
                  </a:solidFill>
                  <a:ln w="9525">
                    <a:noFill/>
                    <a:round/>
                    <a:headEnd/>
                    <a:tailEnd/>
                  </a:ln>
                </p:spPr>
                <p:txBody>
                  <a:bodyPr/>
                  <a:lstStyle/>
                  <a:p>
                    <a:endParaRPr lang="en-US" sz="2000"/>
                  </a:p>
                </p:txBody>
              </p:sp>
              <p:sp>
                <p:nvSpPr>
                  <p:cNvPr id="582563" name="Freeform 931"/>
                  <p:cNvSpPr>
                    <a:spLocks/>
                  </p:cNvSpPr>
                  <p:nvPr/>
                </p:nvSpPr>
                <p:spPr bwMode="auto">
                  <a:xfrm>
                    <a:off x="3000" y="2887"/>
                    <a:ext cx="131" cy="45"/>
                  </a:xfrm>
                  <a:custGeom>
                    <a:avLst/>
                    <a:gdLst/>
                    <a:ahLst/>
                    <a:cxnLst>
                      <a:cxn ang="0">
                        <a:pos x="131" y="45"/>
                      </a:cxn>
                      <a:cxn ang="0">
                        <a:pos x="0" y="14"/>
                      </a:cxn>
                      <a:cxn ang="0">
                        <a:pos x="0" y="0"/>
                      </a:cxn>
                      <a:cxn ang="0">
                        <a:pos x="131" y="31"/>
                      </a:cxn>
                      <a:cxn ang="0">
                        <a:pos x="131" y="45"/>
                      </a:cxn>
                    </a:cxnLst>
                    <a:rect l="0" t="0" r="r" b="b"/>
                    <a:pathLst>
                      <a:path w="131" h="45">
                        <a:moveTo>
                          <a:pt x="131" y="45"/>
                        </a:moveTo>
                        <a:lnTo>
                          <a:pt x="0" y="14"/>
                        </a:lnTo>
                        <a:lnTo>
                          <a:pt x="0" y="0"/>
                        </a:lnTo>
                        <a:lnTo>
                          <a:pt x="131" y="31"/>
                        </a:lnTo>
                        <a:lnTo>
                          <a:pt x="131" y="45"/>
                        </a:lnTo>
                        <a:close/>
                      </a:path>
                    </a:pathLst>
                  </a:custGeom>
                  <a:solidFill>
                    <a:srgbClr val="8C8C8C"/>
                  </a:solidFill>
                  <a:ln w="9525">
                    <a:noFill/>
                    <a:round/>
                    <a:headEnd/>
                    <a:tailEnd/>
                  </a:ln>
                </p:spPr>
                <p:txBody>
                  <a:bodyPr/>
                  <a:lstStyle/>
                  <a:p>
                    <a:endParaRPr lang="en-US" sz="2000"/>
                  </a:p>
                </p:txBody>
              </p:sp>
              <p:sp>
                <p:nvSpPr>
                  <p:cNvPr id="582564" name="Freeform 932"/>
                  <p:cNvSpPr>
                    <a:spLocks/>
                  </p:cNvSpPr>
                  <p:nvPr/>
                </p:nvSpPr>
                <p:spPr bwMode="auto">
                  <a:xfrm>
                    <a:off x="3000" y="2888"/>
                    <a:ext cx="131" cy="46"/>
                  </a:xfrm>
                  <a:custGeom>
                    <a:avLst/>
                    <a:gdLst/>
                    <a:ahLst/>
                    <a:cxnLst>
                      <a:cxn ang="0">
                        <a:pos x="131" y="46"/>
                      </a:cxn>
                      <a:cxn ang="0">
                        <a:pos x="0" y="14"/>
                      </a:cxn>
                      <a:cxn ang="0">
                        <a:pos x="0" y="0"/>
                      </a:cxn>
                      <a:cxn ang="0">
                        <a:pos x="131" y="31"/>
                      </a:cxn>
                      <a:cxn ang="0">
                        <a:pos x="131" y="46"/>
                      </a:cxn>
                    </a:cxnLst>
                    <a:rect l="0" t="0" r="r" b="b"/>
                    <a:pathLst>
                      <a:path w="131" h="46">
                        <a:moveTo>
                          <a:pt x="131" y="46"/>
                        </a:moveTo>
                        <a:lnTo>
                          <a:pt x="0" y="14"/>
                        </a:lnTo>
                        <a:lnTo>
                          <a:pt x="0" y="0"/>
                        </a:lnTo>
                        <a:lnTo>
                          <a:pt x="131" y="31"/>
                        </a:lnTo>
                        <a:lnTo>
                          <a:pt x="131" y="46"/>
                        </a:lnTo>
                        <a:close/>
                      </a:path>
                    </a:pathLst>
                  </a:custGeom>
                  <a:solidFill>
                    <a:srgbClr val="8C8C8C"/>
                  </a:solidFill>
                  <a:ln w="9525">
                    <a:noFill/>
                    <a:round/>
                    <a:headEnd/>
                    <a:tailEnd/>
                  </a:ln>
                </p:spPr>
                <p:txBody>
                  <a:bodyPr/>
                  <a:lstStyle/>
                  <a:p>
                    <a:endParaRPr lang="en-US" sz="2000"/>
                  </a:p>
                </p:txBody>
              </p:sp>
              <p:sp>
                <p:nvSpPr>
                  <p:cNvPr id="582565" name="Freeform 933"/>
                  <p:cNvSpPr>
                    <a:spLocks/>
                  </p:cNvSpPr>
                  <p:nvPr/>
                </p:nvSpPr>
                <p:spPr bwMode="auto">
                  <a:xfrm>
                    <a:off x="3000" y="2888"/>
                    <a:ext cx="131" cy="46"/>
                  </a:xfrm>
                  <a:custGeom>
                    <a:avLst/>
                    <a:gdLst/>
                    <a:ahLst/>
                    <a:cxnLst>
                      <a:cxn ang="0">
                        <a:pos x="131" y="46"/>
                      </a:cxn>
                      <a:cxn ang="0">
                        <a:pos x="0" y="14"/>
                      </a:cxn>
                      <a:cxn ang="0">
                        <a:pos x="0" y="0"/>
                      </a:cxn>
                      <a:cxn ang="0">
                        <a:pos x="131" y="31"/>
                      </a:cxn>
                      <a:cxn ang="0">
                        <a:pos x="131" y="46"/>
                      </a:cxn>
                    </a:cxnLst>
                    <a:rect l="0" t="0" r="r" b="b"/>
                    <a:pathLst>
                      <a:path w="131" h="46">
                        <a:moveTo>
                          <a:pt x="131" y="46"/>
                        </a:moveTo>
                        <a:lnTo>
                          <a:pt x="0" y="14"/>
                        </a:lnTo>
                        <a:lnTo>
                          <a:pt x="0" y="0"/>
                        </a:lnTo>
                        <a:lnTo>
                          <a:pt x="131" y="31"/>
                        </a:lnTo>
                        <a:lnTo>
                          <a:pt x="131" y="46"/>
                        </a:lnTo>
                        <a:close/>
                      </a:path>
                    </a:pathLst>
                  </a:custGeom>
                  <a:solidFill>
                    <a:srgbClr val="8C8C8C"/>
                  </a:solidFill>
                  <a:ln w="9525">
                    <a:noFill/>
                    <a:round/>
                    <a:headEnd/>
                    <a:tailEnd/>
                  </a:ln>
                </p:spPr>
                <p:txBody>
                  <a:bodyPr/>
                  <a:lstStyle/>
                  <a:p>
                    <a:endParaRPr lang="en-US" sz="2000"/>
                  </a:p>
                </p:txBody>
              </p:sp>
              <p:sp>
                <p:nvSpPr>
                  <p:cNvPr id="582566" name="Freeform 934"/>
                  <p:cNvSpPr>
                    <a:spLocks/>
                  </p:cNvSpPr>
                  <p:nvPr/>
                </p:nvSpPr>
                <p:spPr bwMode="auto">
                  <a:xfrm>
                    <a:off x="3000" y="2888"/>
                    <a:ext cx="131" cy="46"/>
                  </a:xfrm>
                  <a:custGeom>
                    <a:avLst/>
                    <a:gdLst/>
                    <a:ahLst/>
                    <a:cxnLst>
                      <a:cxn ang="0">
                        <a:pos x="131" y="46"/>
                      </a:cxn>
                      <a:cxn ang="0">
                        <a:pos x="0" y="14"/>
                      </a:cxn>
                      <a:cxn ang="0">
                        <a:pos x="0" y="0"/>
                      </a:cxn>
                      <a:cxn ang="0">
                        <a:pos x="131" y="31"/>
                      </a:cxn>
                      <a:cxn ang="0">
                        <a:pos x="131" y="46"/>
                      </a:cxn>
                    </a:cxnLst>
                    <a:rect l="0" t="0" r="r" b="b"/>
                    <a:pathLst>
                      <a:path w="131" h="46">
                        <a:moveTo>
                          <a:pt x="131" y="46"/>
                        </a:moveTo>
                        <a:lnTo>
                          <a:pt x="0" y="14"/>
                        </a:lnTo>
                        <a:lnTo>
                          <a:pt x="0" y="0"/>
                        </a:lnTo>
                        <a:lnTo>
                          <a:pt x="131" y="31"/>
                        </a:lnTo>
                        <a:lnTo>
                          <a:pt x="131" y="46"/>
                        </a:lnTo>
                        <a:close/>
                      </a:path>
                    </a:pathLst>
                  </a:custGeom>
                  <a:solidFill>
                    <a:srgbClr val="8C8C8C"/>
                  </a:solidFill>
                  <a:ln w="9525">
                    <a:noFill/>
                    <a:round/>
                    <a:headEnd/>
                    <a:tailEnd/>
                  </a:ln>
                </p:spPr>
                <p:txBody>
                  <a:bodyPr/>
                  <a:lstStyle/>
                  <a:p>
                    <a:endParaRPr lang="en-US" sz="2000"/>
                  </a:p>
                </p:txBody>
              </p:sp>
              <p:sp>
                <p:nvSpPr>
                  <p:cNvPr id="582567" name="Freeform 935"/>
                  <p:cNvSpPr>
                    <a:spLocks/>
                  </p:cNvSpPr>
                  <p:nvPr/>
                </p:nvSpPr>
                <p:spPr bwMode="auto">
                  <a:xfrm>
                    <a:off x="3000" y="2889"/>
                    <a:ext cx="131" cy="45"/>
                  </a:xfrm>
                  <a:custGeom>
                    <a:avLst/>
                    <a:gdLst/>
                    <a:ahLst/>
                    <a:cxnLst>
                      <a:cxn ang="0">
                        <a:pos x="131" y="45"/>
                      </a:cxn>
                      <a:cxn ang="0">
                        <a:pos x="0" y="14"/>
                      </a:cxn>
                      <a:cxn ang="0">
                        <a:pos x="0" y="0"/>
                      </a:cxn>
                      <a:cxn ang="0">
                        <a:pos x="131" y="30"/>
                      </a:cxn>
                      <a:cxn ang="0">
                        <a:pos x="131" y="45"/>
                      </a:cxn>
                    </a:cxnLst>
                    <a:rect l="0" t="0" r="r" b="b"/>
                    <a:pathLst>
                      <a:path w="131" h="45">
                        <a:moveTo>
                          <a:pt x="131" y="45"/>
                        </a:moveTo>
                        <a:lnTo>
                          <a:pt x="0" y="14"/>
                        </a:lnTo>
                        <a:lnTo>
                          <a:pt x="0" y="0"/>
                        </a:lnTo>
                        <a:lnTo>
                          <a:pt x="131" y="30"/>
                        </a:lnTo>
                        <a:lnTo>
                          <a:pt x="131" y="45"/>
                        </a:lnTo>
                        <a:close/>
                      </a:path>
                    </a:pathLst>
                  </a:custGeom>
                  <a:solidFill>
                    <a:srgbClr val="8C8C8C"/>
                  </a:solidFill>
                  <a:ln w="9525">
                    <a:noFill/>
                    <a:round/>
                    <a:headEnd/>
                    <a:tailEnd/>
                  </a:ln>
                </p:spPr>
                <p:txBody>
                  <a:bodyPr/>
                  <a:lstStyle/>
                  <a:p>
                    <a:endParaRPr lang="en-US" sz="2000"/>
                  </a:p>
                </p:txBody>
              </p:sp>
              <p:sp>
                <p:nvSpPr>
                  <p:cNvPr id="582568" name="Freeform 936"/>
                  <p:cNvSpPr>
                    <a:spLocks/>
                  </p:cNvSpPr>
                  <p:nvPr/>
                </p:nvSpPr>
                <p:spPr bwMode="auto">
                  <a:xfrm>
                    <a:off x="3000" y="2890"/>
                    <a:ext cx="131" cy="45"/>
                  </a:xfrm>
                  <a:custGeom>
                    <a:avLst/>
                    <a:gdLst/>
                    <a:ahLst/>
                    <a:cxnLst>
                      <a:cxn ang="0">
                        <a:pos x="131" y="45"/>
                      </a:cxn>
                      <a:cxn ang="0">
                        <a:pos x="0" y="13"/>
                      </a:cxn>
                      <a:cxn ang="0">
                        <a:pos x="0" y="0"/>
                      </a:cxn>
                      <a:cxn ang="0">
                        <a:pos x="131" y="30"/>
                      </a:cxn>
                      <a:cxn ang="0">
                        <a:pos x="131" y="45"/>
                      </a:cxn>
                    </a:cxnLst>
                    <a:rect l="0" t="0" r="r" b="b"/>
                    <a:pathLst>
                      <a:path w="131" h="45">
                        <a:moveTo>
                          <a:pt x="131" y="45"/>
                        </a:moveTo>
                        <a:lnTo>
                          <a:pt x="0" y="13"/>
                        </a:lnTo>
                        <a:lnTo>
                          <a:pt x="0" y="0"/>
                        </a:lnTo>
                        <a:lnTo>
                          <a:pt x="131" y="30"/>
                        </a:lnTo>
                        <a:lnTo>
                          <a:pt x="131" y="45"/>
                        </a:lnTo>
                        <a:close/>
                      </a:path>
                    </a:pathLst>
                  </a:custGeom>
                  <a:solidFill>
                    <a:srgbClr val="8C8C8C"/>
                  </a:solidFill>
                  <a:ln w="9525">
                    <a:noFill/>
                    <a:round/>
                    <a:headEnd/>
                    <a:tailEnd/>
                  </a:ln>
                </p:spPr>
                <p:txBody>
                  <a:bodyPr/>
                  <a:lstStyle/>
                  <a:p>
                    <a:endParaRPr lang="en-US" sz="2000"/>
                  </a:p>
                </p:txBody>
              </p:sp>
              <p:sp>
                <p:nvSpPr>
                  <p:cNvPr id="582569" name="Freeform 937"/>
                  <p:cNvSpPr>
                    <a:spLocks/>
                  </p:cNvSpPr>
                  <p:nvPr/>
                </p:nvSpPr>
                <p:spPr bwMode="auto">
                  <a:xfrm>
                    <a:off x="3000" y="2890"/>
                    <a:ext cx="131" cy="45"/>
                  </a:xfrm>
                  <a:custGeom>
                    <a:avLst/>
                    <a:gdLst/>
                    <a:ahLst/>
                    <a:cxnLst>
                      <a:cxn ang="0">
                        <a:pos x="131" y="45"/>
                      </a:cxn>
                      <a:cxn ang="0">
                        <a:pos x="0" y="14"/>
                      </a:cxn>
                      <a:cxn ang="0">
                        <a:pos x="0" y="0"/>
                      </a:cxn>
                      <a:cxn ang="0">
                        <a:pos x="131" y="30"/>
                      </a:cxn>
                      <a:cxn ang="0">
                        <a:pos x="131" y="45"/>
                      </a:cxn>
                    </a:cxnLst>
                    <a:rect l="0" t="0" r="r" b="b"/>
                    <a:pathLst>
                      <a:path w="131" h="45">
                        <a:moveTo>
                          <a:pt x="131" y="45"/>
                        </a:moveTo>
                        <a:lnTo>
                          <a:pt x="0" y="14"/>
                        </a:lnTo>
                        <a:lnTo>
                          <a:pt x="0" y="0"/>
                        </a:lnTo>
                        <a:lnTo>
                          <a:pt x="131" y="30"/>
                        </a:lnTo>
                        <a:lnTo>
                          <a:pt x="131" y="45"/>
                        </a:lnTo>
                        <a:close/>
                      </a:path>
                    </a:pathLst>
                  </a:custGeom>
                  <a:solidFill>
                    <a:srgbClr val="A4A4A4"/>
                  </a:solidFill>
                  <a:ln w="9525">
                    <a:noFill/>
                    <a:round/>
                    <a:headEnd/>
                    <a:tailEnd/>
                  </a:ln>
                </p:spPr>
                <p:txBody>
                  <a:bodyPr/>
                  <a:lstStyle/>
                  <a:p>
                    <a:endParaRPr lang="en-US" sz="2000"/>
                  </a:p>
                </p:txBody>
              </p:sp>
              <p:sp>
                <p:nvSpPr>
                  <p:cNvPr id="582570" name="Freeform 938"/>
                  <p:cNvSpPr>
                    <a:spLocks/>
                  </p:cNvSpPr>
                  <p:nvPr/>
                </p:nvSpPr>
                <p:spPr bwMode="auto">
                  <a:xfrm>
                    <a:off x="3000" y="2890"/>
                    <a:ext cx="131" cy="45"/>
                  </a:xfrm>
                  <a:custGeom>
                    <a:avLst/>
                    <a:gdLst/>
                    <a:ahLst/>
                    <a:cxnLst>
                      <a:cxn ang="0">
                        <a:pos x="131" y="45"/>
                      </a:cxn>
                      <a:cxn ang="0">
                        <a:pos x="0" y="15"/>
                      </a:cxn>
                      <a:cxn ang="0">
                        <a:pos x="0" y="0"/>
                      </a:cxn>
                      <a:cxn ang="0">
                        <a:pos x="131" y="31"/>
                      </a:cxn>
                      <a:cxn ang="0">
                        <a:pos x="131" y="45"/>
                      </a:cxn>
                    </a:cxnLst>
                    <a:rect l="0" t="0" r="r" b="b"/>
                    <a:pathLst>
                      <a:path w="131" h="45">
                        <a:moveTo>
                          <a:pt x="131" y="45"/>
                        </a:moveTo>
                        <a:lnTo>
                          <a:pt x="0" y="15"/>
                        </a:lnTo>
                        <a:lnTo>
                          <a:pt x="0" y="0"/>
                        </a:lnTo>
                        <a:lnTo>
                          <a:pt x="131" y="31"/>
                        </a:lnTo>
                        <a:lnTo>
                          <a:pt x="131" y="45"/>
                        </a:lnTo>
                        <a:close/>
                      </a:path>
                    </a:pathLst>
                  </a:custGeom>
                  <a:solidFill>
                    <a:srgbClr val="A4A4A4"/>
                  </a:solidFill>
                  <a:ln w="9525">
                    <a:noFill/>
                    <a:round/>
                    <a:headEnd/>
                    <a:tailEnd/>
                  </a:ln>
                </p:spPr>
                <p:txBody>
                  <a:bodyPr/>
                  <a:lstStyle/>
                  <a:p>
                    <a:endParaRPr lang="en-US" sz="2000"/>
                  </a:p>
                </p:txBody>
              </p:sp>
              <p:sp>
                <p:nvSpPr>
                  <p:cNvPr id="582571" name="Freeform 939"/>
                  <p:cNvSpPr>
                    <a:spLocks/>
                  </p:cNvSpPr>
                  <p:nvPr/>
                </p:nvSpPr>
                <p:spPr bwMode="auto">
                  <a:xfrm>
                    <a:off x="3000" y="2891"/>
                    <a:ext cx="131" cy="44"/>
                  </a:xfrm>
                  <a:custGeom>
                    <a:avLst/>
                    <a:gdLst/>
                    <a:ahLst/>
                    <a:cxnLst>
                      <a:cxn ang="0">
                        <a:pos x="131" y="44"/>
                      </a:cxn>
                      <a:cxn ang="0">
                        <a:pos x="0" y="14"/>
                      </a:cxn>
                      <a:cxn ang="0">
                        <a:pos x="0" y="0"/>
                      </a:cxn>
                      <a:cxn ang="0">
                        <a:pos x="131" y="31"/>
                      </a:cxn>
                      <a:cxn ang="0">
                        <a:pos x="131" y="44"/>
                      </a:cxn>
                    </a:cxnLst>
                    <a:rect l="0" t="0" r="r" b="b"/>
                    <a:pathLst>
                      <a:path w="131" h="44">
                        <a:moveTo>
                          <a:pt x="131" y="44"/>
                        </a:moveTo>
                        <a:lnTo>
                          <a:pt x="0" y="14"/>
                        </a:lnTo>
                        <a:lnTo>
                          <a:pt x="0" y="0"/>
                        </a:lnTo>
                        <a:lnTo>
                          <a:pt x="131" y="31"/>
                        </a:lnTo>
                        <a:lnTo>
                          <a:pt x="131" y="44"/>
                        </a:lnTo>
                        <a:close/>
                      </a:path>
                    </a:pathLst>
                  </a:custGeom>
                  <a:solidFill>
                    <a:srgbClr val="A4A4A4"/>
                  </a:solidFill>
                  <a:ln w="9525">
                    <a:noFill/>
                    <a:round/>
                    <a:headEnd/>
                    <a:tailEnd/>
                  </a:ln>
                </p:spPr>
                <p:txBody>
                  <a:bodyPr/>
                  <a:lstStyle/>
                  <a:p>
                    <a:endParaRPr lang="en-US" sz="2000"/>
                  </a:p>
                </p:txBody>
              </p:sp>
              <p:sp>
                <p:nvSpPr>
                  <p:cNvPr id="582572" name="Freeform 940"/>
                  <p:cNvSpPr>
                    <a:spLocks/>
                  </p:cNvSpPr>
                  <p:nvPr/>
                </p:nvSpPr>
                <p:spPr bwMode="auto">
                  <a:xfrm>
                    <a:off x="3000" y="2892"/>
                    <a:ext cx="131" cy="43"/>
                  </a:xfrm>
                  <a:custGeom>
                    <a:avLst/>
                    <a:gdLst/>
                    <a:ahLst/>
                    <a:cxnLst>
                      <a:cxn ang="0">
                        <a:pos x="131" y="43"/>
                      </a:cxn>
                      <a:cxn ang="0">
                        <a:pos x="0" y="13"/>
                      </a:cxn>
                      <a:cxn ang="0">
                        <a:pos x="0" y="0"/>
                      </a:cxn>
                      <a:cxn ang="0">
                        <a:pos x="131" y="30"/>
                      </a:cxn>
                      <a:cxn ang="0">
                        <a:pos x="131" y="43"/>
                      </a:cxn>
                    </a:cxnLst>
                    <a:rect l="0" t="0" r="r" b="b"/>
                    <a:pathLst>
                      <a:path w="131" h="43">
                        <a:moveTo>
                          <a:pt x="131" y="43"/>
                        </a:moveTo>
                        <a:lnTo>
                          <a:pt x="0" y="13"/>
                        </a:lnTo>
                        <a:lnTo>
                          <a:pt x="0" y="0"/>
                        </a:lnTo>
                        <a:lnTo>
                          <a:pt x="131" y="30"/>
                        </a:lnTo>
                        <a:lnTo>
                          <a:pt x="131" y="43"/>
                        </a:lnTo>
                        <a:close/>
                      </a:path>
                    </a:pathLst>
                  </a:custGeom>
                  <a:solidFill>
                    <a:srgbClr val="A4A4A4"/>
                  </a:solidFill>
                  <a:ln w="9525">
                    <a:noFill/>
                    <a:round/>
                    <a:headEnd/>
                    <a:tailEnd/>
                  </a:ln>
                </p:spPr>
                <p:txBody>
                  <a:bodyPr/>
                  <a:lstStyle/>
                  <a:p>
                    <a:endParaRPr lang="en-US" sz="2000"/>
                  </a:p>
                </p:txBody>
              </p:sp>
              <p:sp>
                <p:nvSpPr>
                  <p:cNvPr id="582573" name="Freeform 941"/>
                  <p:cNvSpPr>
                    <a:spLocks/>
                  </p:cNvSpPr>
                  <p:nvPr/>
                </p:nvSpPr>
                <p:spPr bwMode="auto">
                  <a:xfrm>
                    <a:off x="3000" y="2893"/>
                    <a:ext cx="131" cy="43"/>
                  </a:xfrm>
                  <a:custGeom>
                    <a:avLst/>
                    <a:gdLst/>
                    <a:ahLst/>
                    <a:cxnLst>
                      <a:cxn ang="0">
                        <a:pos x="131" y="43"/>
                      </a:cxn>
                      <a:cxn ang="0">
                        <a:pos x="0" y="13"/>
                      </a:cxn>
                      <a:cxn ang="0">
                        <a:pos x="0" y="0"/>
                      </a:cxn>
                      <a:cxn ang="0">
                        <a:pos x="131" y="29"/>
                      </a:cxn>
                      <a:cxn ang="0">
                        <a:pos x="131" y="43"/>
                      </a:cxn>
                    </a:cxnLst>
                    <a:rect l="0" t="0" r="r" b="b"/>
                    <a:pathLst>
                      <a:path w="131" h="43">
                        <a:moveTo>
                          <a:pt x="131" y="43"/>
                        </a:moveTo>
                        <a:lnTo>
                          <a:pt x="0" y="13"/>
                        </a:lnTo>
                        <a:lnTo>
                          <a:pt x="0" y="0"/>
                        </a:lnTo>
                        <a:lnTo>
                          <a:pt x="131" y="29"/>
                        </a:lnTo>
                        <a:lnTo>
                          <a:pt x="131" y="43"/>
                        </a:lnTo>
                        <a:close/>
                      </a:path>
                    </a:pathLst>
                  </a:custGeom>
                  <a:solidFill>
                    <a:srgbClr val="A4A4A4"/>
                  </a:solidFill>
                  <a:ln w="9525">
                    <a:noFill/>
                    <a:round/>
                    <a:headEnd/>
                    <a:tailEnd/>
                  </a:ln>
                </p:spPr>
                <p:txBody>
                  <a:bodyPr/>
                  <a:lstStyle/>
                  <a:p>
                    <a:endParaRPr lang="en-US" sz="2000"/>
                  </a:p>
                </p:txBody>
              </p:sp>
              <p:sp>
                <p:nvSpPr>
                  <p:cNvPr id="582574" name="Freeform 942"/>
                  <p:cNvSpPr>
                    <a:spLocks/>
                  </p:cNvSpPr>
                  <p:nvPr/>
                </p:nvSpPr>
                <p:spPr bwMode="auto">
                  <a:xfrm>
                    <a:off x="3000" y="2893"/>
                    <a:ext cx="131" cy="43"/>
                  </a:xfrm>
                  <a:custGeom>
                    <a:avLst/>
                    <a:gdLst/>
                    <a:ahLst/>
                    <a:cxnLst>
                      <a:cxn ang="0">
                        <a:pos x="131" y="43"/>
                      </a:cxn>
                      <a:cxn ang="0">
                        <a:pos x="0" y="13"/>
                      </a:cxn>
                      <a:cxn ang="0">
                        <a:pos x="0" y="0"/>
                      </a:cxn>
                      <a:cxn ang="0">
                        <a:pos x="131" y="29"/>
                      </a:cxn>
                      <a:cxn ang="0">
                        <a:pos x="131" y="43"/>
                      </a:cxn>
                    </a:cxnLst>
                    <a:rect l="0" t="0" r="r" b="b"/>
                    <a:pathLst>
                      <a:path w="131" h="43">
                        <a:moveTo>
                          <a:pt x="131" y="43"/>
                        </a:moveTo>
                        <a:lnTo>
                          <a:pt x="0" y="13"/>
                        </a:lnTo>
                        <a:lnTo>
                          <a:pt x="0" y="0"/>
                        </a:lnTo>
                        <a:lnTo>
                          <a:pt x="131" y="29"/>
                        </a:lnTo>
                        <a:lnTo>
                          <a:pt x="131" y="43"/>
                        </a:lnTo>
                        <a:close/>
                      </a:path>
                    </a:pathLst>
                  </a:custGeom>
                  <a:solidFill>
                    <a:srgbClr val="A4A4A4"/>
                  </a:solidFill>
                  <a:ln w="9525">
                    <a:noFill/>
                    <a:round/>
                    <a:headEnd/>
                    <a:tailEnd/>
                  </a:ln>
                </p:spPr>
                <p:txBody>
                  <a:bodyPr/>
                  <a:lstStyle/>
                  <a:p>
                    <a:endParaRPr lang="en-US" sz="2000"/>
                  </a:p>
                </p:txBody>
              </p:sp>
              <p:sp>
                <p:nvSpPr>
                  <p:cNvPr id="582575" name="Freeform 943"/>
                  <p:cNvSpPr>
                    <a:spLocks/>
                  </p:cNvSpPr>
                  <p:nvPr/>
                </p:nvSpPr>
                <p:spPr bwMode="auto">
                  <a:xfrm>
                    <a:off x="3000" y="2893"/>
                    <a:ext cx="131" cy="43"/>
                  </a:xfrm>
                  <a:custGeom>
                    <a:avLst/>
                    <a:gdLst/>
                    <a:ahLst/>
                    <a:cxnLst>
                      <a:cxn ang="0">
                        <a:pos x="131" y="43"/>
                      </a:cxn>
                      <a:cxn ang="0">
                        <a:pos x="0" y="14"/>
                      </a:cxn>
                      <a:cxn ang="0">
                        <a:pos x="0" y="0"/>
                      </a:cxn>
                      <a:cxn ang="0">
                        <a:pos x="131" y="30"/>
                      </a:cxn>
                      <a:cxn ang="0">
                        <a:pos x="131" y="43"/>
                      </a:cxn>
                    </a:cxnLst>
                    <a:rect l="0" t="0" r="r" b="b"/>
                    <a:pathLst>
                      <a:path w="131" h="43">
                        <a:moveTo>
                          <a:pt x="131" y="43"/>
                        </a:moveTo>
                        <a:lnTo>
                          <a:pt x="0" y="14"/>
                        </a:lnTo>
                        <a:lnTo>
                          <a:pt x="0" y="0"/>
                        </a:lnTo>
                        <a:lnTo>
                          <a:pt x="131" y="30"/>
                        </a:lnTo>
                        <a:lnTo>
                          <a:pt x="131" y="43"/>
                        </a:lnTo>
                        <a:close/>
                      </a:path>
                    </a:pathLst>
                  </a:custGeom>
                  <a:solidFill>
                    <a:srgbClr val="A4A4A4"/>
                  </a:solidFill>
                  <a:ln w="9525">
                    <a:noFill/>
                    <a:round/>
                    <a:headEnd/>
                    <a:tailEnd/>
                  </a:ln>
                </p:spPr>
                <p:txBody>
                  <a:bodyPr/>
                  <a:lstStyle/>
                  <a:p>
                    <a:endParaRPr lang="en-US" sz="2000"/>
                  </a:p>
                </p:txBody>
              </p:sp>
              <p:sp>
                <p:nvSpPr>
                  <p:cNvPr id="582576" name="Freeform 944"/>
                  <p:cNvSpPr>
                    <a:spLocks/>
                  </p:cNvSpPr>
                  <p:nvPr/>
                </p:nvSpPr>
                <p:spPr bwMode="auto">
                  <a:xfrm>
                    <a:off x="3000" y="2894"/>
                    <a:ext cx="131" cy="42"/>
                  </a:xfrm>
                  <a:custGeom>
                    <a:avLst/>
                    <a:gdLst/>
                    <a:ahLst/>
                    <a:cxnLst>
                      <a:cxn ang="0">
                        <a:pos x="131" y="42"/>
                      </a:cxn>
                      <a:cxn ang="0">
                        <a:pos x="0" y="14"/>
                      </a:cxn>
                      <a:cxn ang="0">
                        <a:pos x="0" y="0"/>
                      </a:cxn>
                      <a:cxn ang="0">
                        <a:pos x="131" y="29"/>
                      </a:cxn>
                      <a:cxn ang="0">
                        <a:pos x="131" y="42"/>
                      </a:cxn>
                    </a:cxnLst>
                    <a:rect l="0" t="0" r="r" b="b"/>
                    <a:pathLst>
                      <a:path w="131" h="42">
                        <a:moveTo>
                          <a:pt x="131" y="42"/>
                        </a:moveTo>
                        <a:lnTo>
                          <a:pt x="0" y="14"/>
                        </a:lnTo>
                        <a:lnTo>
                          <a:pt x="0" y="0"/>
                        </a:lnTo>
                        <a:lnTo>
                          <a:pt x="131" y="29"/>
                        </a:lnTo>
                        <a:lnTo>
                          <a:pt x="131" y="42"/>
                        </a:lnTo>
                        <a:close/>
                      </a:path>
                    </a:pathLst>
                  </a:custGeom>
                  <a:solidFill>
                    <a:srgbClr val="A4A4A4"/>
                  </a:solidFill>
                  <a:ln w="9525">
                    <a:noFill/>
                    <a:round/>
                    <a:headEnd/>
                    <a:tailEnd/>
                  </a:ln>
                </p:spPr>
                <p:txBody>
                  <a:bodyPr/>
                  <a:lstStyle/>
                  <a:p>
                    <a:endParaRPr lang="en-US" sz="2000"/>
                  </a:p>
                </p:txBody>
              </p:sp>
              <p:sp>
                <p:nvSpPr>
                  <p:cNvPr id="582577" name="Freeform 945"/>
                  <p:cNvSpPr>
                    <a:spLocks/>
                  </p:cNvSpPr>
                  <p:nvPr/>
                </p:nvSpPr>
                <p:spPr bwMode="auto">
                  <a:xfrm>
                    <a:off x="3000" y="2894"/>
                    <a:ext cx="131" cy="43"/>
                  </a:xfrm>
                  <a:custGeom>
                    <a:avLst/>
                    <a:gdLst/>
                    <a:ahLst/>
                    <a:cxnLst>
                      <a:cxn ang="0">
                        <a:pos x="131" y="43"/>
                      </a:cxn>
                      <a:cxn ang="0">
                        <a:pos x="0" y="14"/>
                      </a:cxn>
                      <a:cxn ang="0">
                        <a:pos x="0" y="0"/>
                      </a:cxn>
                      <a:cxn ang="0">
                        <a:pos x="131" y="29"/>
                      </a:cxn>
                      <a:cxn ang="0">
                        <a:pos x="131" y="43"/>
                      </a:cxn>
                    </a:cxnLst>
                    <a:rect l="0" t="0" r="r" b="b"/>
                    <a:pathLst>
                      <a:path w="131" h="43">
                        <a:moveTo>
                          <a:pt x="131" y="43"/>
                        </a:moveTo>
                        <a:lnTo>
                          <a:pt x="0" y="14"/>
                        </a:lnTo>
                        <a:lnTo>
                          <a:pt x="0" y="0"/>
                        </a:lnTo>
                        <a:lnTo>
                          <a:pt x="131" y="29"/>
                        </a:lnTo>
                        <a:lnTo>
                          <a:pt x="131" y="43"/>
                        </a:lnTo>
                        <a:close/>
                      </a:path>
                    </a:pathLst>
                  </a:custGeom>
                  <a:solidFill>
                    <a:srgbClr val="A4A4A4"/>
                  </a:solidFill>
                  <a:ln w="9525">
                    <a:noFill/>
                    <a:round/>
                    <a:headEnd/>
                    <a:tailEnd/>
                  </a:ln>
                </p:spPr>
                <p:txBody>
                  <a:bodyPr/>
                  <a:lstStyle/>
                  <a:p>
                    <a:endParaRPr lang="en-US" sz="2000"/>
                  </a:p>
                </p:txBody>
              </p:sp>
              <p:sp>
                <p:nvSpPr>
                  <p:cNvPr id="582578" name="Freeform 946"/>
                  <p:cNvSpPr>
                    <a:spLocks/>
                  </p:cNvSpPr>
                  <p:nvPr/>
                </p:nvSpPr>
                <p:spPr bwMode="auto">
                  <a:xfrm>
                    <a:off x="3000" y="2894"/>
                    <a:ext cx="131" cy="43"/>
                  </a:xfrm>
                  <a:custGeom>
                    <a:avLst/>
                    <a:gdLst/>
                    <a:ahLst/>
                    <a:cxnLst>
                      <a:cxn ang="0">
                        <a:pos x="131" y="43"/>
                      </a:cxn>
                      <a:cxn ang="0">
                        <a:pos x="0" y="14"/>
                      </a:cxn>
                      <a:cxn ang="0">
                        <a:pos x="0" y="0"/>
                      </a:cxn>
                      <a:cxn ang="0">
                        <a:pos x="131" y="29"/>
                      </a:cxn>
                      <a:cxn ang="0">
                        <a:pos x="131" y="43"/>
                      </a:cxn>
                    </a:cxnLst>
                    <a:rect l="0" t="0" r="r" b="b"/>
                    <a:pathLst>
                      <a:path w="131" h="43">
                        <a:moveTo>
                          <a:pt x="131" y="43"/>
                        </a:moveTo>
                        <a:lnTo>
                          <a:pt x="0" y="14"/>
                        </a:lnTo>
                        <a:lnTo>
                          <a:pt x="0" y="0"/>
                        </a:lnTo>
                        <a:lnTo>
                          <a:pt x="131" y="29"/>
                        </a:lnTo>
                        <a:lnTo>
                          <a:pt x="131" y="43"/>
                        </a:lnTo>
                        <a:close/>
                      </a:path>
                    </a:pathLst>
                  </a:custGeom>
                  <a:solidFill>
                    <a:srgbClr val="A4A4A4"/>
                  </a:solidFill>
                  <a:ln w="9525">
                    <a:noFill/>
                    <a:round/>
                    <a:headEnd/>
                    <a:tailEnd/>
                  </a:ln>
                </p:spPr>
                <p:txBody>
                  <a:bodyPr/>
                  <a:lstStyle/>
                  <a:p>
                    <a:endParaRPr lang="en-US" sz="2000"/>
                  </a:p>
                </p:txBody>
              </p:sp>
              <p:sp>
                <p:nvSpPr>
                  <p:cNvPr id="582579" name="Freeform 947"/>
                  <p:cNvSpPr>
                    <a:spLocks/>
                  </p:cNvSpPr>
                  <p:nvPr/>
                </p:nvSpPr>
                <p:spPr bwMode="auto">
                  <a:xfrm>
                    <a:off x="3000" y="2895"/>
                    <a:ext cx="131" cy="43"/>
                  </a:xfrm>
                  <a:custGeom>
                    <a:avLst/>
                    <a:gdLst/>
                    <a:ahLst/>
                    <a:cxnLst>
                      <a:cxn ang="0">
                        <a:pos x="131" y="43"/>
                      </a:cxn>
                      <a:cxn ang="0">
                        <a:pos x="0" y="14"/>
                      </a:cxn>
                      <a:cxn ang="0">
                        <a:pos x="0" y="0"/>
                      </a:cxn>
                      <a:cxn ang="0">
                        <a:pos x="131" y="29"/>
                      </a:cxn>
                      <a:cxn ang="0">
                        <a:pos x="131" y="43"/>
                      </a:cxn>
                    </a:cxnLst>
                    <a:rect l="0" t="0" r="r" b="b"/>
                    <a:pathLst>
                      <a:path w="131" h="43">
                        <a:moveTo>
                          <a:pt x="131" y="43"/>
                        </a:moveTo>
                        <a:lnTo>
                          <a:pt x="0" y="14"/>
                        </a:lnTo>
                        <a:lnTo>
                          <a:pt x="0" y="0"/>
                        </a:lnTo>
                        <a:lnTo>
                          <a:pt x="131" y="29"/>
                        </a:lnTo>
                        <a:lnTo>
                          <a:pt x="131" y="43"/>
                        </a:lnTo>
                        <a:close/>
                      </a:path>
                    </a:pathLst>
                  </a:custGeom>
                  <a:solidFill>
                    <a:srgbClr val="A4A4A4"/>
                  </a:solidFill>
                  <a:ln w="9525">
                    <a:noFill/>
                    <a:round/>
                    <a:headEnd/>
                    <a:tailEnd/>
                  </a:ln>
                </p:spPr>
                <p:txBody>
                  <a:bodyPr/>
                  <a:lstStyle/>
                  <a:p>
                    <a:endParaRPr lang="en-US" sz="2000"/>
                  </a:p>
                </p:txBody>
              </p:sp>
              <p:sp>
                <p:nvSpPr>
                  <p:cNvPr id="582580" name="Freeform 948"/>
                  <p:cNvSpPr>
                    <a:spLocks/>
                  </p:cNvSpPr>
                  <p:nvPr/>
                </p:nvSpPr>
                <p:spPr bwMode="auto">
                  <a:xfrm>
                    <a:off x="3000" y="2896"/>
                    <a:ext cx="131" cy="42"/>
                  </a:xfrm>
                  <a:custGeom>
                    <a:avLst/>
                    <a:gdLst/>
                    <a:ahLst/>
                    <a:cxnLst>
                      <a:cxn ang="0">
                        <a:pos x="131" y="42"/>
                      </a:cxn>
                      <a:cxn ang="0">
                        <a:pos x="0" y="13"/>
                      </a:cxn>
                      <a:cxn ang="0">
                        <a:pos x="0" y="0"/>
                      </a:cxn>
                      <a:cxn ang="0">
                        <a:pos x="131" y="28"/>
                      </a:cxn>
                      <a:cxn ang="0">
                        <a:pos x="131" y="42"/>
                      </a:cxn>
                    </a:cxnLst>
                    <a:rect l="0" t="0" r="r" b="b"/>
                    <a:pathLst>
                      <a:path w="131" h="42">
                        <a:moveTo>
                          <a:pt x="131" y="42"/>
                        </a:moveTo>
                        <a:lnTo>
                          <a:pt x="0" y="13"/>
                        </a:lnTo>
                        <a:lnTo>
                          <a:pt x="0" y="0"/>
                        </a:lnTo>
                        <a:lnTo>
                          <a:pt x="131" y="28"/>
                        </a:lnTo>
                        <a:lnTo>
                          <a:pt x="131" y="42"/>
                        </a:lnTo>
                        <a:close/>
                      </a:path>
                    </a:pathLst>
                  </a:custGeom>
                  <a:solidFill>
                    <a:srgbClr val="A4A4A4"/>
                  </a:solidFill>
                  <a:ln w="9525">
                    <a:noFill/>
                    <a:round/>
                    <a:headEnd/>
                    <a:tailEnd/>
                  </a:ln>
                </p:spPr>
                <p:txBody>
                  <a:bodyPr/>
                  <a:lstStyle/>
                  <a:p>
                    <a:endParaRPr lang="en-US" sz="2000"/>
                  </a:p>
                </p:txBody>
              </p:sp>
              <p:sp>
                <p:nvSpPr>
                  <p:cNvPr id="582581" name="Freeform 949"/>
                  <p:cNvSpPr>
                    <a:spLocks/>
                  </p:cNvSpPr>
                  <p:nvPr/>
                </p:nvSpPr>
                <p:spPr bwMode="auto">
                  <a:xfrm>
                    <a:off x="3000" y="2897"/>
                    <a:ext cx="131" cy="41"/>
                  </a:xfrm>
                  <a:custGeom>
                    <a:avLst/>
                    <a:gdLst/>
                    <a:ahLst/>
                    <a:cxnLst>
                      <a:cxn ang="0">
                        <a:pos x="131" y="41"/>
                      </a:cxn>
                      <a:cxn ang="0">
                        <a:pos x="0" y="13"/>
                      </a:cxn>
                      <a:cxn ang="0">
                        <a:pos x="0" y="0"/>
                      </a:cxn>
                      <a:cxn ang="0">
                        <a:pos x="131" y="28"/>
                      </a:cxn>
                      <a:cxn ang="0">
                        <a:pos x="131" y="41"/>
                      </a:cxn>
                    </a:cxnLst>
                    <a:rect l="0" t="0" r="r" b="b"/>
                    <a:pathLst>
                      <a:path w="131" h="41">
                        <a:moveTo>
                          <a:pt x="131" y="41"/>
                        </a:moveTo>
                        <a:lnTo>
                          <a:pt x="0" y="13"/>
                        </a:lnTo>
                        <a:lnTo>
                          <a:pt x="0" y="0"/>
                        </a:lnTo>
                        <a:lnTo>
                          <a:pt x="131" y="28"/>
                        </a:lnTo>
                        <a:lnTo>
                          <a:pt x="131" y="41"/>
                        </a:lnTo>
                        <a:close/>
                      </a:path>
                    </a:pathLst>
                  </a:custGeom>
                  <a:solidFill>
                    <a:srgbClr val="A4A4A4"/>
                  </a:solidFill>
                  <a:ln w="9525">
                    <a:noFill/>
                    <a:round/>
                    <a:headEnd/>
                    <a:tailEnd/>
                  </a:ln>
                </p:spPr>
                <p:txBody>
                  <a:bodyPr/>
                  <a:lstStyle/>
                  <a:p>
                    <a:endParaRPr lang="en-US" sz="2000"/>
                  </a:p>
                </p:txBody>
              </p:sp>
              <p:sp>
                <p:nvSpPr>
                  <p:cNvPr id="582582" name="Freeform 950"/>
                  <p:cNvSpPr>
                    <a:spLocks/>
                  </p:cNvSpPr>
                  <p:nvPr/>
                </p:nvSpPr>
                <p:spPr bwMode="auto">
                  <a:xfrm>
                    <a:off x="3000" y="2897"/>
                    <a:ext cx="131" cy="41"/>
                  </a:xfrm>
                  <a:custGeom>
                    <a:avLst/>
                    <a:gdLst/>
                    <a:ahLst/>
                    <a:cxnLst>
                      <a:cxn ang="0">
                        <a:pos x="131" y="41"/>
                      </a:cxn>
                      <a:cxn ang="0">
                        <a:pos x="0" y="14"/>
                      </a:cxn>
                      <a:cxn ang="0">
                        <a:pos x="0" y="0"/>
                      </a:cxn>
                      <a:cxn ang="0">
                        <a:pos x="131" y="29"/>
                      </a:cxn>
                      <a:cxn ang="0">
                        <a:pos x="131" y="41"/>
                      </a:cxn>
                    </a:cxnLst>
                    <a:rect l="0" t="0" r="r" b="b"/>
                    <a:pathLst>
                      <a:path w="131" h="41">
                        <a:moveTo>
                          <a:pt x="131" y="41"/>
                        </a:moveTo>
                        <a:lnTo>
                          <a:pt x="0" y="14"/>
                        </a:lnTo>
                        <a:lnTo>
                          <a:pt x="0" y="0"/>
                        </a:lnTo>
                        <a:lnTo>
                          <a:pt x="131" y="29"/>
                        </a:lnTo>
                        <a:lnTo>
                          <a:pt x="131" y="41"/>
                        </a:lnTo>
                        <a:close/>
                      </a:path>
                    </a:pathLst>
                  </a:custGeom>
                  <a:solidFill>
                    <a:srgbClr val="A4A4A4"/>
                  </a:solidFill>
                  <a:ln w="9525">
                    <a:noFill/>
                    <a:round/>
                    <a:headEnd/>
                    <a:tailEnd/>
                  </a:ln>
                </p:spPr>
                <p:txBody>
                  <a:bodyPr/>
                  <a:lstStyle/>
                  <a:p>
                    <a:endParaRPr lang="en-US" sz="2000"/>
                  </a:p>
                </p:txBody>
              </p:sp>
              <p:sp>
                <p:nvSpPr>
                  <p:cNvPr id="582583" name="Freeform 951"/>
                  <p:cNvSpPr>
                    <a:spLocks/>
                  </p:cNvSpPr>
                  <p:nvPr/>
                </p:nvSpPr>
                <p:spPr bwMode="auto">
                  <a:xfrm>
                    <a:off x="3000" y="2897"/>
                    <a:ext cx="131" cy="41"/>
                  </a:xfrm>
                  <a:custGeom>
                    <a:avLst/>
                    <a:gdLst/>
                    <a:ahLst/>
                    <a:cxnLst>
                      <a:cxn ang="0">
                        <a:pos x="131" y="41"/>
                      </a:cxn>
                      <a:cxn ang="0">
                        <a:pos x="0" y="14"/>
                      </a:cxn>
                      <a:cxn ang="0">
                        <a:pos x="0" y="0"/>
                      </a:cxn>
                      <a:cxn ang="0">
                        <a:pos x="131" y="29"/>
                      </a:cxn>
                      <a:cxn ang="0">
                        <a:pos x="131" y="41"/>
                      </a:cxn>
                    </a:cxnLst>
                    <a:rect l="0" t="0" r="r" b="b"/>
                    <a:pathLst>
                      <a:path w="131" h="41">
                        <a:moveTo>
                          <a:pt x="131" y="41"/>
                        </a:moveTo>
                        <a:lnTo>
                          <a:pt x="0" y="14"/>
                        </a:lnTo>
                        <a:lnTo>
                          <a:pt x="0" y="0"/>
                        </a:lnTo>
                        <a:lnTo>
                          <a:pt x="131" y="29"/>
                        </a:lnTo>
                        <a:lnTo>
                          <a:pt x="131" y="41"/>
                        </a:lnTo>
                        <a:close/>
                      </a:path>
                    </a:pathLst>
                  </a:custGeom>
                  <a:solidFill>
                    <a:srgbClr val="A4A4A4"/>
                  </a:solidFill>
                  <a:ln w="9525">
                    <a:noFill/>
                    <a:round/>
                    <a:headEnd/>
                    <a:tailEnd/>
                  </a:ln>
                </p:spPr>
                <p:txBody>
                  <a:bodyPr/>
                  <a:lstStyle/>
                  <a:p>
                    <a:endParaRPr lang="en-US" sz="2000"/>
                  </a:p>
                </p:txBody>
              </p:sp>
              <p:sp>
                <p:nvSpPr>
                  <p:cNvPr id="582584" name="Freeform 952"/>
                  <p:cNvSpPr>
                    <a:spLocks/>
                  </p:cNvSpPr>
                  <p:nvPr/>
                </p:nvSpPr>
                <p:spPr bwMode="auto">
                  <a:xfrm>
                    <a:off x="3000" y="2898"/>
                    <a:ext cx="131" cy="41"/>
                  </a:xfrm>
                  <a:custGeom>
                    <a:avLst/>
                    <a:gdLst/>
                    <a:ahLst/>
                    <a:cxnLst>
                      <a:cxn ang="0">
                        <a:pos x="131" y="41"/>
                      </a:cxn>
                      <a:cxn ang="0">
                        <a:pos x="0" y="13"/>
                      </a:cxn>
                      <a:cxn ang="0">
                        <a:pos x="0" y="0"/>
                      </a:cxn>
                      <a:cxn ang="0">
                        <a:pos x="131" y="29"/>
                      </a:cxn>
                      <a:cxn ang="0">
                        <a:pos x="131" y="41"/>
                      </a:cxn>
                    </a:cxnLst>
                    <a:rect l="0" t="0" r="r" b="b"/>
                    <a:pathLst>
                      <a:path w="131" h="41">
                        <a:moveTo>
                          <a:pt x="131" y="41"/>
                        </a:moveTo>
                        <a:lnTo>
                          <a:pt x="0" y="13"/>
                        </a:lnTo>
                        <a:lnTo>
                          <a:pt x="0" y="0"/>
                        </a:lnTo>
                        <a:lnTo>
                          <a:pt x="131" y="29"/>
                        </a:lnTo>
                        <a:lnTo>
                          <a:pt x="131" y="41"/>
                        </a:lnTo>
                        <a:close/>
                      </a:path>
                    </a:pathLst>
                  </a:custGeom>
                  <a:solidFill>
                    <a:srgbClr val="A4A4A4"/>
                  </a:solidFill>
                  <a:ln w="9525">
                    <a:noFill/>
                    <a:round/>
                    <a:headEnd/>
                    <a:tailEnd/>
                  </a:ln>
                </p:spPr>
                <p:txBody>
                  <a:bodyPr/>
                  <a:lstStyle/>
                  <a:p>
                    <a:endParaRPr lang="en-US" sz="2000"/>
                  </a:p>
                </p:txBody>
              </p:sp>
              <p:sp>
                <p:nvSpPr>
                  <p:cNvPr id="582585" name="Freeform 953"/>
                  <p:cNvSpPr>
                    <a:spLocks/>
                  </p:cNvSpPr>
                  <p:nvPr/>
                </p:nvSpPr>
                <p:spPr bwMode="auto">
                  <a:xfrm>
                    <a:off x="3000" y="2898"/>
                    <a:ext cx="131" cy="41"/>
                  </a:xfrm>
                  <a:custGeom>
                    <a:avLst/>
                    <a:gdLst/>
                    <a:ahLst/>
                    <a:cxnLst>
                      <a:cxn ang="0">
                        <a:pos x="131" y="41"/>
                      </a:cxn>
                      <a:cxn ang="0">
                        <a:pos x="0" y="14"/>
                      </a:cxn>
                      <a:cxn ang="0">
                        <a:pos x="0" y="0"/>
                      </a:cxn>
                      <a:cxn ang="0">
                        <a:pos x="131" y="29"/>
                      </a:cxn>
                      <a:cxn ang="0">
                        <a:pos x="131" y="41"/>
                      </a:cxn>
                    </a:cxnLst>
                    <a:rect l="0" t="0" r="r" b="b"/>
                    <a:pathLst>
                      <a:path w="131" h="41">
                        <a:moveTo>
                          <a:pt x="131" y="41"/>
                        </a:moveTo>
                        <a:lnTo>
                          <a:pt x="0" y="14"/>
                        </a:lnTo>
                        <a:lnTo>
                          <a:pt x="0" y="0"/>
                        </a:lnTo>
                        <a:lnTo>
                          <a:pt x="131" y="29"/>
                        </a:lnTo>
                        <a:lnTo>
                          <a:pt x="131" y="41"/>
                        </a:lnTo>
                        <a:close/>
                      </a:path>
                    </a:pathLst>
                  </a:custGeom>
                  <a:solidFill>
                    <a:srgbClr val="B4B4B4"/>
                  </a:solidFill>
                  <a:ln w="9525">
                    <a:noFill/>
                    <a:round/>
                    <a:headEnd/>
                    <a:tailEnd/>
                  </a:ln>
                </p:spPr>
                <p:txBody>
                  <a:bodyPr/>
                  <a:lstStyle/>
                  <a:p>
                    <a:endParaRPr lang="en-US" sz="2000"/>
                  </a:p>
                </p:txBody>
              </p:sp>
              <p:sp>
                <p:nvSpPr>
                  <p:cNvPr id="582586" name="Freeform 954"/>
                  <p:cNvSpPr>
                    <a:spLocks/>
                  </p:cNvSpPr>
                  <p:nvPr/>
                </p:nvSpPr>
                <p:spPr bwMode="auto">
                  <a:xfrm>
                    <a:off x="3000" y="2898"/>
                    <a:ext cx="131" cy="41"/>
                  </a:xfrm>
                  <a:custGeom>
                    <a:avLst/>
                    <a:gdLst/>
                    <a:ahLst/>
                    <a:cxnLst>
                      <a:cxn ang="0">
                        <a:pos x="131" y="41"/>
                      </a:cxn>
                      <a:cxn ang="0">
                        <a:pos x="0" y="14"/>
                      </a:cxn>
                      <a:cxn ang="0">
                        <a:pos x="0" y="0"/>
                      </a:cxn>
                      <a:cxn ang="0">
                        <a:pos x="131" y="29"/>
                      </a:cxn>
                      <a:cxn ang="0">
                        <a:pos x="131" y="41"/>
                      </a:cxn>
                    </a:cxnLst>
                    <a:rect l="0" t="0" r="r" b="b"/>
                    <a:pathLst>
                      <a:path w="131" h="41">
                        <a:moveTo>
                          <a:pt x="131" y="41"/>
                        </a:moveTo>
                        <a:lnTo>
                          <a:pt x="0" y="14"/>
                        </a:lnTo>
                        <a:lnTo>
                          <a:pt x="0" y="0"/>
                        </a:lnTo>
                        <a:lnTo>
                          <a:pt x="131" y="29"/>
                        </a:lnTo>
                        <a:lnTo>
                          <a:pt x="131" y="41"/>
                        </a:lnTo>
                        <a:close/>
                      </a:path>
                    </a:pathLst>
                  </a:custGeom>
                  <a:solidFill>
                    <a:srgbClr val="B4B4B4"/>
                  </a:solidFill>
                  <a:ln w="9525">
                    <a:noFill/>
                    <a:round/>
                    <a:headEnd/>
                    <a:tailEnd/>
                  </a:ln>
                </p:spPr>
                <p:txBody>
                  <a:bodyPr/>
                  <a:lstStyle/>
                  <a:p>
                    <a:endParaRPr lang="en-US" sz="2000"/>
                  </a:p>
                </p:txBody>
              </p:sp>
              <p:sp>
                <p:nvSpPr>
                  <p:cNvPr id="582587" name="Freeform 955"/>
                  <p:cNvSpPr>
                    <a:spLocks/>
                  </p:cNvSpPr>
                  <p:nvPr/>
                </p:nvSpPr>
                <p:spPr bwMode="auto">
                  <a:xfrm>
                    <a:off x="3000" y="2899"/>
                    <a:ext cx="131" cy="40"/>
                  </a:xfrm>
                  <a:custGeom>
                    <a:avLst/>
                    <a:gdLst/>
                    <a:ahLst/>
                    <a:cxnLst>
                      <a:cxn ang="0">
                        <a:pos x="131" y="40"/>
                      </a:cxn>
                      <a:cxn ang="0">
                        <a:pos x="0" y="13"/>
                      </a:cxn>
                      <a:cxn ang="0">
                        <a:pos x="0" y="0"/>
                      </a:cxn>
                      <a:cxn ang="0">
                        <a:pos x="131" y="29"/>
                      </a:cxn>
                      <a:cxn ang="0">
                        <a:pos x="131" y="40"/>
                      </a:cxn>
                    </a:cxnLst>
                    <a:rect l="0" t="0" r="r" b="b"/>
                    <a:pathLst>
                      <a:path w="131" h="40">
                        <a:moveTo>
                          <a:pt x="131" y="40"/>
                        </a:moveTo>
                        <a:lnTo>
                          <a:pt x="0" y="13"/>
                        </a:lnTo>
                        <a:lnTo>
                          <a:pt x="0" y="0"/>
                        </a:lnTo>
                        <a:lnTo>
                          <a:pt x="131" y="29"/>
                        </a:lnTo>
                        <a:lnTo>
                          <a:pt x="131" y="40"/>
                        </a:lnTo>
                        <a:close/>
                      </a:path>
                    </a:pathLst>
                  </a:custGeom>
                  <a:solidFill>
                    <a:srgbClr val="B4B4B4"/>
                  </a:solidFill>
                  <a:ln w="9525">
                    <a:noFill/>
                    <a:round/>
                    <a:headEnd/>
                    <a:tailEnd/>
                  </a:ln>
                </p:spPr>
                <p:txBody>
                  <a:bodyPr/>
                  <a:lstStyle/>
                  <a:p>
                    <a:endParaRPr lang="en-US" sz="2000"/>
                  </a:p>
                </p:txBody>
              </p:sp>
              <p:sp>
                <p:nvSpPr>
                  <p:cNvPr id="582588" name="Freeform 956"/>
                  <p:cNvSpPr>
                    <a:spLocks/>
                  </p:cNvSpPr>
                  <p:nvPr/>
                </p:nvSpPr>
                <p:spPr bwMode="auto">
                  <a:xfrm>
                    <a:off x="3000" y="2899"/>
                    <a:ext cx="131" cy="41"/>
                  </a:xfrm>
                  <a:custGeom>
                    <a:avLst/>
                    <a:gdLst/>
                    <a:ahLst/>
                    <a:cxnLst>
                      <a:cxn ang="0">
                        <a:pos x="131" y="41"/>
                      </a:cxn>
                      <a:cxn ang="0">
                        <a:pos x="0" y="15"/>
                      </a:cxn>
                      <a:cxn ang="0">
                        <a:pos x="0" y="0"/>
                      </a:cxn>
                      <a:cxn ang="0">
                        <a:pos x="131" y="29"/>
                      </a:cxn>
                      <a:cxn ang="0">
                        <a:pos x="131" y="41"/>
                      </a:cxn>
                    </a:cxnLst>
                    <a:rect l="0" t="0" r="r" b="b"/>
                    <a:pathLst>
                      <a:path w="131" h="41">
                        <a:moveTo>
                          <a:pt x="131" y="41"/>
                        </a:moveTo>
                        <a:lnTo>
                          <a:pt x="0" y="15"/>
                        </a:lnTo>
                        <a:lnTo>
                          <a:pt x="0" y="0"/>
                        </a:lnTo>
                        <a:lnTo>
                          <a:pt x="131" y="29"/>
                        </a:lnTo>
                        <a:lnTo>
                          <a:pt x="131" y="41"/>
                        </a:lnTo>
                        <a:close/>
                      </a:path>
                    </a:pathLst>
                  </a:custGeom>
                  <a:solidFill>
                    <a:srgbClr val="B4B4B4"/>
                  </a:solidFill>
                  <a:ln w="9525">
                    <a:noFill/>
                    <a:round/>
                    <a:headEnd/>
                    <a:tailEnd/>
                  </a:ln>
                </p:spPr>
                <p:txBody>
                  <a:bodyPr/>
                  <a:lstStyle/>
                  <a:p>
                    <a:endParaRPr lang="en-US" sz="2000"/>
                  </a:p>
                </p:txBody>
              </p:sp>
              <p:sp>
                <p:nvSpPr>
                  <p:cNvPr id="582589" name="Freeform 957"/>
                  <p:cNvSpPr>
                    <a:spLocks/>
                  </p:cNvSpPr>
                  <p:nvPr/>
                </p:nvSpPr>
                <p:spPr bwMode="auto">
                  <a:xfrm>
                    <a:off x="3000" y="2899"/>
                    <a:ext cx="131" cy="41"/>
                  </a:xfrm>
                  <a:custGeom>
                    <a:avLst/>
                    <a:gdLst/>
                    <a:ahLst/>
                    <a:cxnLst>
                      <a:cxn ang="0">
                        <a:pos x="131" y="41"/>
                      </a:cxn>
                      <a:cxn ang="0">
                        <a:pos x="0" y="15"/>
                      </a:cxn>
                      <a:cxn ang="0">
                        <a:pos x="0" y="0"/>
                      </a:cxn>
                      <a:cxn ang="0">
                        <a:pos x="131" y="29"/>
                      </a:cxn>
                      <a:cxn ang="0">
                        <a:pos x="131" y="41"/>
                      </a:cxn>
                    </a:cxnLst>
                    <a:rect l="0" t="0" r="r" b="b"/>
                    <a:pathLst>
                      <a:path w="131" h="41">
                        <a:moveTo>
                          <a:pt x="131" y="41"/>
                        </a:moveTo>
                        <a:lnTo>
                          <a:pt x="0" y="15"/>
                        </a:lnTo>
                        <a:lnTo>
                          <a:pt x="0" y="0"/>
                        </a:lnTo>
                        <a:lnTo>
                          <a:pt x="131" y="29"/>
                        </a:lnTo>
                        <a:lnTo>
                          <a:pt x="131" y="41"/>
                        </a:lnTo>
                        <a:close/>
                      </a:path>
                    </a:pathLst>
                  </a:custGeom>
                  <a:solidFill>
                    <a:srgbClr val="B4B4B4"/>
                  </a:solidFill>
                  <a:ln w="9525">
                    <a:noFill/>
                    <a:round/>
                    <a:headEnd/>
                    <a:tailEnd/>
                  </a:ln>
                </p:spPr>
                <p:txBody>
                  <a:bodyPr/>
                  <a:lstStyle/>
                  <a:p>
                    <a:endParaRPr lang="en-US" sz="2000"/>
                  </a:p>
                </p:txBody>
              </p:sp>
              <p:sp>
                <p:nvSpPr>
                  <p:cNvPr id="582590" name="Freeform 958"/>
                  <p:cNvSpPr>
                    <a:spLocks/>
                  </p:cNvSpPr>
                  <p:nvPr/>
                </p:nvSpPr>
                <p:spPr bwMode="auto">
                  <a:xfrm>
                    <a:off x="3000" y="2900"/>
                    <a:ext cx="131" cy="41"/>
                  </a:xfrm>
                  <a:custGeom>
                    <a:avLst/>
                    <a:gdLst/>
                    <a:ahLst/>
                    <a:cxnLst>
                      <a:cxn ang="0">
                        <a:pos x="131" y="41"/>
                      </a:cxn>
                      <a:cxn ang="0">
                        <a:pos x="0" y="14"/>
                      </a:cxn>
                      <a:cxn ang="0">
                        <a:pos x="0" y="0"/>
                      </a:cxn>
                      <a:cxn ang="0">
                        <a:pos x="131" y="29"/>
                      </a:cxn>
                      <a:cxn ang="0">
                        <a:pos x="131" y="41"/>
                      </a:cxn>
                    </a:cxnLst>
                    <a:rect l="0" t="0" r="r" b="b"/>
                    <a:pathLst>
                      <a:path w="131" h="41">
                        <a:moveTo>
                          <a:pt x="131" y="41"/>
                        </a:moveTo>
                        <a:lnTo>
                          <a:pt x="0" y="14"/>
                        </a:lnTo>
                        <a:lnTo>
                          <a:pt x="0" y="0"/>
                        </a:lnTo>
                        <a:lnTo>
                          <a:pt x="131" y="29"/>
                        </a:lnTo>
                        <a:lnTo>
                          <a:pt x="131" y="41"/>
                        </a:lnTo>
                        <a:close/>
                      </a:path>
                    </a:pathLst>
                  </a:custGeom>
                  <a:solidFill>
                    <a:srgbClr val="B4B4B4"/>
                  </a:solidFill>
                  <a:ln w="9525">
                    <a:noFill/>
                    <a:round/>
                    <a:headEnd/>
                    <a:tailEnd/>
                  </a:ln>
                </p:spPr>
                <p:txBody>
                  <a:bodyPr/>
                  <a:lstStyle/>
                  <a:p>
                    <a:endParaRPr lang="en-US" sz="2000"/>
                  </a:p>
                </p:txBody>
              </p:sp>
              <p:sp>
                <p:nvSpPr>
                  <p:cNvPr id="582591" name="Freeform 959"/>
                  <p:cNvSpPr>
                    <a:spLocks/>
                  </p:cNvSpPr>
                  <p:nvPr/>
                </p:nvSpPr>
                <p:spPr bwMode="auto">
                  <a:xfrm>
                    <a:off x="3000" y="2901"/>
                    <a:ext cx="131" cy="40"/>
                  </a:xfrm>
                  <a:custGeom>
                    <a:avLst/>
                    <a:gdLst/>
                    <a:ahLst/>
                    <a:cxnLst>
                      <a:cxn ang="0">
                        <a:pos x="131" y="40"/>
                      </a:cxn>
                      <a:cxn ang="0">
                        <a:pos x="0" y="14"/>
                      </a:cxn>
                      <a:cxn ang="0">
                        <a:pos x="0" y="0"/>
                      </a:cxn>
                      <a:cxn ang="0">
                        <a:pos x="131" y="28"/>
                      </a:cxn>
                      <a:cxn ang="0">
                        <a:pos x="131" y="40"/>
                      </a:cxn>
                    </a:cxnLst>
                    <a:rect l="0" t="0" r="r" b="b"/>
                    <a:pathLst>
                      <a:path w="131" h="40">
                        <a:moveTo>
                          <a:pt x="131" y="40"/>
                        </a:moveTo>
                        <a:lnTo>
                          <a:pt x="0" y="14"/>
                        </a:lnTo>
                        <a:lnTo>
                          <a:pt x="0" y="0"/>
                        </a:lnTo>
                        <a:lnTo>
                          <a:pt x="131" y="28"/>
                        </a:lnTo>
                        <a:lnTo>
                          <a:pt x="131" y="40"/>
                        </a:lnTo>
                        <a:close/>
                      </a:path>
                    </a:pathLst>
                  </a:custGeom>
                  <a:solidFill>
                    <a:srgbClr val="B4B4B4"/>
                  </a:solidFill>
                  <a:ln w="9525">
                    <a:noFill/>
                    <a:round/>
                    <a:headEnd/>
                    <a:tailEnd/>
                  </a:ln>
                </p:spPr>
                <p:txBody>
                  <a:bodyPr/>
                  <a:lstStyle/>
                  <a:p>
                    <a:endParaRPr lang="en-US" sz="2000"/>
                  </a:p>
                </p:txBody>
              </p:sp>
              <p:sp>
                <p:nvSpPr>
                  <p:cNvPr id="582592" name="Freeform 960"/>
                  <p:cNvSpPr>
                    <a:spLocks/>
                  </p:cNvSpPr>
                  <p:nvPr/>
                </p:nvSpPr>
                <p:spPr bwMode="auto">
                  <a:xfrm>
                    <a:off x="3000" y="2902"/>
                    <a:ext cx="131" cy="39"/>
                  </a:xfrm>
                  <a:custGeom>
                    <a:avLst/>
                    <a:gdLst/>
                    <a:ahLst/>
                    <a:cxnLst>
                      <a:cxn ang="0">
                        <a:pos x="131" y="39"/>
                      </a:cxn>
                      <a:cxn ang="0">
                        <a:pos x="0" y="14"/>
                      </a:cxn>
                      <a:cxn ang="0">
                        <a:pos x="0" y="0"/>
                      </a:cxn>
                      <a:cxn ang="0">
                        <a:pos x="131" y="27"/>
                      </a:cxn>
                      <a:cxn ang="0">
                        <a:pos x="131" y="39"/>
                      </a:cxn>
                    </a:cxnLst>
                    <a:rect l="0" t="0" r="r" b="b"/>
                    <a:pathLst>
                      <a:path w="131" h="39">
                        <a:moveTo>
                          <a:pt x="131" y="39"/>
                        </a:moveTo>
                        <a:lnTo>
                          <a:pt x="0" y="14"/>
                        </a:lnTo>
                        <a:lnTo>
                          <a:pt x="0" y="0"/>
                        </a:lnTo>
                        <a:lnTo>
                          <a:pt x="131" y="27"/>
                        </a:lnTo>
                        <a:lnTo>
                          <a:pt x="131" y="39"/>
                        </a:lnTo>
                        <a:close/>
                      </a:path>
                    </a:pathLst>
                  </a:custGeom>
                  <a:solidFill>
                    <a:srgbClr val="B4B4B4"/>
                  </a:solidFill>
                  <a:ln w="9525">
                    <a:noFill/>
                    <a:round/>
                    <a:headEnd/>
                    <a:tailEnd/>
                  </a:ln>
                </p:spPr>
                <p:txBody>
                  <a:bodyPr/>
                  <a:lstStyle/>
                  <a:p>
                    <a:endParaRPr lang="en-US" sz="2000"/>
                  </a:p>
                </p:txBody>
              </p:sp>
              <p:sp>
                <p:nvSpPr>
                  <p:cNvPr id="582593" name="Freeform 961"/>
                  <p:cNvSpPr>
                    <a:spLocks/>
                  </p:cNvSpPr>
                  <p:nvPr/>
                </p:nvSpPr>
                <p:spPr bwMode="auto">
                  <a:xfrm>
                    <a:off x="3000" y="2902"/>
                    <a:ext cx="131" cy="40"/>
                  </a:xfrm>
                  <a:custGeom>
                    <a:avLst/>
                    <a:gdLst/>
                    <a:ahLst/>
                    <a:cxnLst>
                      <a:cxn ang="0">
                        <a:pos x="131" y="40"/>
                      </a:cxn>
                      <a:cxn ang="0">
                        <a:pos x="0" y="14"/>
                      </a:cxn>
                      <a:cxn ang="0">
                        <a:pos x="0" y="0"/>
                      </a:cxn>
                      <a:cxn ang="0">
                        <a:pos x="131" y="27"/>
                      </a:cxn>
                      <a:cxn ang="0">
                        <a:pos x="131" y="40"/>
                      </a:cxn>
                    </a:cxnLst>
                    <a:rect l="0" t="0" r="r" b="b"/>
                    <a:pathLst>
                      <a:path w="131" h="40">
                        <a:moveTo>
                          <a:pt x="131" y="40"/>
                        </a:moveTo>
                        <a:lnTo>
                          <a:pt x="0" y="14"/>
                        </a:lnTo>
                        <a:lnTo>
                          <a:pt x="0" y="0"/>
                        </a:lnTo>
                        <a:lnTo>
                          <a:pt x="131" y="27"/>
                        </a:lnTo>
                        <a:lnTo>
                          <a:pt x="131" y="40"/>
                        </a:lnTo>
                        <a:close/>
                      </a:path>
                    </a:pathLst>
                  </a:custGeom>
                  <a:solidFill>
                    <a:srgbClr val="B4B4B4"/>
                  </a:solidFill>
                  <a:ln w="9525">
                    <a:noFill/>
                    <a:round/>
                    <a:headEnd/>
                    <a:tailEnd/>
                  </a:ln>
                </p:spPr>
                <p:txBody>
                  <a:bodyPr/>
                  <a:lstStyle/>
                  <a:p>
                    <a:endParaRPr lang="en-US" sz="2000"/>
                  </a:p>
                </p:txBody>
              </p:sp>
              <p:sp>
                <p:nvSpPr>
                  <p:cNvPr id="582594" name="Freeform 962"/>
                  <p:cNvSpPr>
                    <a:spLocks/>
                  </p:cNvSpPr>
                  <p:nvPr/>
                </p:nvSpPr>
                <p:spPr bwMode="auto">
                  <a:xfrm>
                    <a:off x="3000" y="2902"/>
                    <a:ext cx="131" cy="40"/>
                  </a:xfrm>
                  <a:custGeom>
                    <a:avLst/>
                    <a:gdLst/>
                    <a:ahLst/>
                    <a:cxnLst>
                      <a:cxn ang="0">
                        <a:pos x="131" y="40"/>
                      </a:cxn>
                      <a:cxn ang="0">
                        <a:pos x="0" y="14"/>
                      </a:cxn>
                      <a:cxn ang="0">
                        <a:pos x="0" y="0"/>
                      </a:cxn>
                      <a:cxn ang="0">
                        <a:pos x="131" y="27"/>
                      </a:cxn>
                      <a:cxn ang="0">
                        <a:pos x="131" y="40"/>
                      </a:cxn>
                    </a:cxnLst>
                    <a:rect l="0" t="0" r="r" b="b"/>
                    <a:pathLst>
                      <a:path w="131" h="40">
                        <a:moveTo>
                          <a:pt x="131" y="40"/>
                        </a:moveTo>
                        <a:lnTo>
                          <a:pt x="0" y="14"/>
                        </a:lnTo>
                        <a:lnTo>
                          <a:pt x="0" y="0"/>
                        </a:lnTo>
                        <a:lnTo>
                          <a:pt x="131" y="27"/>
                        </a:lnTo>
                        <a:lnTo>
                          <a:pt x="131" y="40"/>
                        </a:lnTo>
                        <a:close/>
                      </a:path>
                    </a:pathLst>
                  </a:custGeom>
                  <a:solidFill>
                    <a:srgbClr val="B4B4B4"/>
                  </a:solidFill>
                  <a:ln w="9525">
                    <a:noFill/>
                    <a:round/>
                    <a:headEnd/>
                    <a:tailEnd/>
                  </a:ln>
                </p:spPr>
                <p:txBody>
                  <a:bodyPr/>
                  <a:lstStyle/>
                  <a:p>
                    <a:endParaRPr lang="en-US" sz="2000"/>
                  </a:p>
                </p:txBody>
              </p:sp>
              <p:sp>
                <p:nvSpPr>
                  <p:cNvPr id="582595" name="Freeform 963"/>
                  <p:cNvSpPr>
                    <a:spLocks/>
                  </p:cNvSpPr>
                  <p:nvPr/>
                </p:nvSpPr>
                <p:spPr bwMode="auto">
                  <a:xfrm>
                    <a:off x="3000" y="2903"/>
                    <a:ext cx="131" cy="40"/>
                  </a:xfrm>
                  <a:custGeom>
                    <a:avLst/>
                    <a:gdLst/>
                    <a:ahLst/>
                    <a:cxnLst>
                      <a:cxn ang="0">
                        <a:pos x="131" y="40"/>
                      </a:cxn>
                      <a:cxn ang="0">
                        <a:pos x="0" y="14"/>
                      </a:cxn>
                      <a:cxn ang="0">
                        <a:pos x="0" y="0"/>
                      </a:cxn>
                      <a:cxn ang="0">
                        <a:pos x="131" y="26"/>
                      </a:cxn>
                      <a:cxn ang="0">
                        <a:pos x="131" y="40"/>
                      </a:cxn>
                    </a:cxnLst>
                    <a:rect l="0" t="0" r="r" b="b"/>
                    <a:pathLst>
                      <a:path w="131" h="40">
                        <a:moveTo>
                          <a:pt x="131" y="40"/>
                        </a:moveTo>
                        <a:lnTo>
                          <a:pt x="0" y="14"/>
                        </a:lnTo>
                        <a:lnTo>
                          <a:pt x="0" y="0"/>
                        </a:lnTo>
                        <a:lnTo>
                          <a:pt x="131" y="26"/>
                        </a:lnTo>
                        <a:lnTo>
                          <a:pt x="131" y="40"/>
                        </a:lnTo>
                        <a:close/>
                      </a:path>
                    </a:pathLst>
                  </a:custGeom>
                  <a:solidFill>
                    <a:srgbClr val="B4B4B4"/>
                  </a:solidFill>
                  <a:ln w="9525">
                    <a:noFill/>
                    <a:round/>
                    <a:headEnd/>
                    <a:tailEnd/>
                  </a:ln>
                </p:spPr>
                <p:txBody>
                  <a:bodyPr/>
                  <a:lstStyle/>
                  <a:p>
                    <a:endParaRPr lang="en-US" sz="2000"/>
                  </a:p>
                </p:txBody>
              </p:sp>
              <p:sp>
                <p:nvSpPr>
                  <p:cNvPr id="582596" name="Freeform 964"/>
                  <p:cNvSpPr>
                    <a:spLocks/>
                  </p:cNvSpPr>
                  <p:nvPr/>
                </p:nvSpPr>
                <p:spPr bwMode="auto">
                  <a:xfrm>
                    <a:off x="3000" y="2904"/>
                    <a:ext cx="131" cy="39"/>
                  </a:xfrm>
                  <a:custGeom>
                    <a:avLst/>
                    <a:gdLst/>
                    <a:ahLst/>
                    <a:cxnLst>
                      <a:cxn ang="0">
                        <a:pos x="131" y="39"/>
                      </a:cxn>
                      <a:cxn ang="0">
                        <a:pos x="0" y="13"/>
                      </a:cxn>
                      <a:cxn ang="0">
                        <a:pos x="0" y="0"/>
                      </a:cxn>
                      <a:cxn ang="0">
                        <a:pos x="131" y="26"/>
                      </a:cxn>
                      <a:cxn ang="0">
                        <a:pos x="131" y="39"/>
                      </a:cxn>
                    </a:cxnLst>
                    <a:rect l="0" t="0" r="r" b="b"/>
                    <a:pathLst>
                      <a:path w="131" h="39">
                        <a:moveTo>
                          <a:pt x="131" y="39"/>
                        </a:moveTo>
                        <a:lnTo>
                          <a:pt x="0" y="13"/>
                        </a:lnTo>
                        <a:lnTo>
                          <a:pt x="0" y="0"/>
                        </a:lnTo>
                        <a:lnTo>
                          <a:pt x="131" y="26"/>
                        </a:lnTo>
                        <a:lnTo>
                          <a:pt x="131" y="39"/>
                        </a:lnTo>
                        <a:close/>
                      </a:path>
                    </a:pathLst>
                  </a:custGeom>
                  <a:solidFill>
                    <a:srgbClr val="B4B4B4"/>
                  </a:solidFill>
                  <a:ln w="9525">
                    <a:noFill/>
                    <a:round/>
                    <a:headEnd/>
                    <a:tailEnd/>
                  </a:ln>
                </p:spPr>
                <p:txBody>
                  <a:bodyPr/>
                  <a:lstStyle/>
                  <a:p>
                    <a:endParaRPr lang="en-US" sz="2000"/>
                  </a:p>
                </p:txBody>
              </p:sp>
              <p:sp>
                <p:nvSpPr>
                  <p:cNvPr id="582597" name="Freeform 965"/>
                  <p:cNvSpPr>
                    <a:spLocks/>
                  </p:cNvSpPr>
                  <p:nvPr/>
                </p:nvSpPr>
                <p:spPr bwMode="auto">
                  <a:xfrm>
                    <a:off x="3000" y="2905"/>
                    <a:ext cx="131" cy="38"/>
                  </a:xfrm>
                  <a:custGeom>
                    <a:avLst/>
                    <a:gdLst/>
                    <a:ahLst/>
                    <a:cxnLst>
                      <a:cxn ang="0">
                        <a:pos x="131" y="38"/>
                      </a:cxn>
                      <a:cxn ang="0">
                        <a:pos x="0" y="12"/>
                      </a:cxn>
                      <a:cxn ang="0">
                        <a:pos x="0" y="0"/>
                      </a:cxn>
                      <a:cxn ang="0">
                        <a:pos x="131" y="25"/>
                      </a:cxn>
                      <a:cxn ang="0">
                        <a:pos x="131" y="38"/>
                      </a:cxn>
                    </a:cxnLst>
                    <a:rect l="0" t="0" r="r" b="b"/>
                    <a:pathLst>
                      <a:path w="131" h="38">
                        <a:moveTo>
                          <a:pt x="131" y="38"/>
                        </a:moveTo>
                        <a:lnTo>
                          <a:pt x="0" y="12"/>
                        </a:lnTo>
                        <a:lnTo>
                          <a:pt x="0" y="0"/>
                        </a:lnTo>
                        <a:lnTo>
                          <a:pt x="131" y="25"/>
                        </a:lnTo>
                        <a:lnTo>
                          <a:pt x="131" y="38"/>
                        </a:lnTo>
                        <a:close/>
                      </a:path>
                    </a:pathLst>
                  </a:custGeom>
                  <a:solidFill>
                    <a:srgbClr val="B4B4B4"/>
                  </a:solidFill>
                  <a:ln w="9525">
                    <a:noFill/>
                    <a:round/>
                    <a:headEnd/>
                    <a:tailEnd/>
                  </a:ln>
                </p:spPr>
                <p:txBody>
                  <a:bodyPr/>
                  <a:lstStyle/>
                  <a:p>
                    <a:endParaRPr lang="en-US" sz="2000"/>
                  </a:p>
                </p:txBody>
              </p:sp>
              <p:sp>
                <p:nvSpPr>
                  <p:cNvPr id="582598" name="Freeform 966"/>
                  <p:cNvSpPr>
                    <a:spLocks/>
                  </p:cNvSpPr>
                  <p:nvPr/>
                </p:nvSpPr>
                <p:spPr bwMode="auto">
                  <a:xfrm>
                    <a:off x="3000" y="2905"/>
                    <a:ext cx="131" cy="38"/>
                  </a:xfrm>
                  <a:custGeom>
                    <a:avLst/>
                    <a:gdLst/>
                    <a:ahLst/>
                    <a:cxnLst>
                      <a:cxn ang="0">
                        <a:pos x="131" y="38"/>
                      </a:cxn>
                      <a:cxn ang="0">
                        <a:pos x="0" y="13"/>
                      </a:cxn>
                      <a:cxn ang="0">
                        <a:pos x="0" y="0"/>
                      </a:cxn>
                      <a:cxn ang="0">
                        <a:pos x="131" y="26"/>
                      </a:cxn>
                      <a:cxn ang="0">
                        <a:pos x="131" y="38"/>
                      </a:cxn>
                    </a:cxnLst>
                    <a:rect l="0" t="0" r="r" b="b"/>
                    <a:pathLst>
                      <a:path w="131" h="38">
                        <a:moveTo>
                          <a:pt x="131" y="38"/>
                        </a:moveTo>
                        <a:lnTo>
                          <a:pt x="0" y="13"/>
                        </a:lnTo>
                        <a:lnTo>
                          <a:pt x="0" y="0"/>
                        </a:lnTo>
                        <a:lnTo>
                          <a:pt x="131" y="26"/>
                        </a:lnTo>
                        <a:lnTo>
                          <a:pt x="131" y="38"/>
                        </a:lnTo>
                        <a:close/>
                      </a:path>
                    </a:pathLst>
                  </a:custGeom>
                  <a:solidFill>
                    <a:srgbClr val="B4B4B4"/>
                  </a:solidFill>
                  <a:ln w="9525">
                    <a:noFill/>
                    <a:round/>
                    <a:headEnd/>
                    <a:tailEnd/>
                  </a:ln>
                </p:spPr>
                <p:txBody>
                  <a:bodyPr/>
                  <a:lstStyle/>
                  <a:p>
                    <a:endParaRPr lang="en-US" sz="2000"/>
                  </a:p>
                </p:txBody>
              </p:sp>
              <p:sp>
                <p:nvSpPr>
                  <p:cNvPr id="582599" name="Freeform 967"/>
                  <p:cNvSpPr>
                    <a:spLocks/>
                  </p:cNvSpPr>
                  <p:nvPr/>
                </p:nvSpPr>
                <p:spPr bwMode="auto">
                  <a:xfrm>
                    <a:off x="3000" y="2905"/>
                    <a:ext cx="131" cy="39"/>
                  </a:xfrm>
                  <a:custGeom>
                    <a:avLst/>
                    <a:gdLst/>
                    <a:ahLst/>
                    <a:cxnLst>
                      <a:cxn ang="0">
                        <a:pos x="131" y="39"/>
                      </a:cxn>
                      <a:cxn ang="0">
                        <a:pos x="0" y="13"/>
                      </a:cxn>
                      <a:cxn ang="0">
                        <a:pos x="0" y="0"/>
                      </a:cxn>
                      <a:cxn ang="0">
                        <a:pos x="131" y="26"/>
                      </a:cxn>
                      <a:cxn ang="0">
                        <a:pos x="131" y="39"/>
                      </a:cxn>
                    </a:cxnLst>
                    <a:rect l="0" t="0" r="r" b="b"/>
                    <a:pathLst>
                      <a:path w="131" h="39">
                        <a:moveTo>
                          <a:pt x="131" y="39"/>
                        </a:moveTo>
                        <a:lnTo>
                          <a:pt x="0" y="13"/>
                        </a:lnTo>
                        <a:lnTo>
                          <a:pt x="0" y="0"/>
                        </a:lnTo>
                        <a:lnTo>
                          <a:pt x="131" y="26"/>
                        </a:lnTo>
                        <a:lnTo>
                          <a:pt x="131" y="39"/>
                        </a:lnTo>
                        <a:close/>
                      </a:path>
                    </a:pathLst>
                  </a:custGeom>
                  <a:solidFill>
                    <a:srgbClr val="B4B4B4"/>
                  </a:solidFill>
                  <a:ln w="9525">
                    <a:noFill/>
                    <a:round/>
                    <a:headEnd/>
                    <a:tailEnd/>
                  </a:ln>
                </p:spPr>
                <p:txBody>
                  <a:bodyPr/>
                  <a:lstStyle/>
                  <a:p>
                    <a:endParaRPr lang="en-US" sz="2000"/>
                  </a:p>
                </p:txBody>
              </p:sp>
              <p:sp>
                <p:nvSpPr>
                  <p:cNvPr id="582600" name="Freeform 968"/>
                  <p:cNvSpPr>
                    <a:spLocks/>
                  </p:cNvSpPr>
                  <p:nvPr/>
                </p:nvSpPr>
                <p:spPr bwMode="auto">
                  <a:xfrm>
                    <a:off x="3000" y="2906"/>
                    <a:ext cx="131" cy="38"/>
                  </a:xfrm>
                  <a:custGeom>
                    <a:avLst/>
                    <a:gdLst/>
                    <a:ahLst/>
                    <a:cxnLst>
                      <a:cxn ang="0">
                        <a:pos x="131" y="38"/>
                      </a:cxn>
                      <a:cxn ang="0">
                        <a:pos x="0" y="13"/>
                      </a:cxn>
                      <a:cxn ang="0">
                        <a:pos x="0" y="0"/>
                      </a:cxn>
                      <a:cxn ang="0">
                        <a:pos x="131" y="26"/>
                      </a:cxn>
                      <a:cxn ang="0">
                        <a:pos x="131" y="38"/>
                      </a:cxn>
                    </a:cxnLst>
                    <a:rect l="0" t="0" r="r" b="b"/>
                    <a:pathLst>
                      <a:path w="131" h="38">
                        <a:moveTo>
                          <a:pt x="131" y="38"/>
                        </a:moveTo>
                        <a:lnTo>
                          <a:pt x="0" y="13"/>
                        </a:lnTo>
                        <a:lnTo>
                          <a:pt x="0" y="0"/>
                        </a:lnTo>
                        <a:lnTo>
                          <a:pt x="131" y="26"/>
                        </a:lnTo>
                        <a:lnTo>
                          <a:pt x="131" y="38"/>
                        </a:lnTo>
                        <a:close/>
                      </a:path>
                    </a:pathLst>
                  </a:custGeom>
                  <a:solidFill>
                    <a:srgbClr val="C3C3C3"/>
                  </a:solidFill>
                  <a:ln w="9525">
                    <a:noFill/>
                    <a:round/>
                    <a:headEnd/>
                    <a:tailEnd/>
                  </a:ln>
                </p:spPr>
                <p:txBody>
                  <a:bodyPr/>
                  <a:lstStyle/>
                  <a:p>
                    <a:endParaRPr lang="en-US" sz="2000"/>
                  </a:p>
                </p:txBody>
              </p:sp>
              <p:sp>
                <p:nvSpPr>
                  <p:cNvPr id="582601" name="Freeform 969"/>
                  <p:cNvSpPr>
                    <a:spLocks/>
                  </p:cNvSpPr>
                  <p:nvPr/>
                </p:nvSpPr>
                <p:spPr bwMode="auto">
                  <a:xfrm>
                    <a:off x="3000" y="2907"/>
                    <a:ext cx="131" cy="38"/>
                  </a:xfrm>
                  <a:custGeom>
                    <a:avLst/>
                    <a:gdLst/>
                    <a:ahLst/>
                    <a:cxnLst>
                      <a:cxn ang="0">
                        <a:pos x="131" y="38"/>
                      </a:cxn>
                      <a:cxn ang="0">
                        <a:pos x="0" y="12"/>
                      </a:cxn>
                      <a:cxn ang="0">
                        <a:pos x="0" y="0"/>
                      </a:cxn>
                      <a:cxn ang="0">
                        <a:pos x="131" y="25"/>
                      </a:cxn>
                      <a:cxn ang="0">
                        <a:pos x="131" y="38"/>
                      </a:cxn>
                    </a:cxnLst>
                    <a:rect l="0" t="0" r="r" b="b"/>
                    <a:pathLst>
                      <a:path w="131" h="38">
                        <a:moveTo>
                          <a:pt x="131" y="38"/>
                        </a:moveTo>
                        <a:lnTo>
                          <a:pt x="0" y="12"/>
                        </a:lnTo>
                        <a:lnTo>
                          <a:pt x="0" y="0"/>
                        </a:lnTo>
                        <a:lnTo>
                          <a:pt x="131" y="25"/>
                        </a:lnTo>
                        <a:lnTo>
                          <a:pt x="131" y="38"/>
                        </a:lnTo>
                        <a:close/>
                      </a:path>
                    </a:pathLst>
                  </a:custGeom>
                  <a:solidFill>
                    <a:srgbClr val="C3C3C3"/>
                  </a:solidFill>
                  <a:ln w="9525">
                    <a:noFill/>
                    <a:round/>
                    <a:headEnd/>
                    <a:tailEnd/>
                  </a:ln>
                </p:spPr>
                <p:txBody>
                  <a:bodyPr/>
                  <a:lstStyle/>
                  <a:p>
                    <a:endParaRPr lang="en-US" sz="2000"/>
                  </a:p>
                </p:txBody>
              </p:sp>
              <p:sp>
                <p:nvSpPr>
                  <p:cNvPr id="582602" name="Freeform 970"/>
                  <p:cNvSpPr>
                    <a:spLocks/>
                  </p:cNvSpPr>
                  <p:nvPr/>
                </p:nvSpPr>
                <p:spPr bwMode="auto">
                  <a:xfrm>
                    <a:off x="3000" y="2908"/>
                    <a:ext cx="131" cy="37"/>
                  </a:xfrm>
                  <a:custGeom>
                    <a:avLst/>
                    <a:gdLst/>
                    <a:ahLst/>
                    <a:cxnLst>
                      <a:cxn ang="0">
                        <a:pos x="131" y="37"/>
                      </a:cxn>
                      <a:cxn ang="0">
                        <a:pos x="0" y="11"/>
                      </a:cxn>
                      <a:cxn ang="0">
                        <a:pos x="0" y="0"/>
                      </a:cxn>
                      <a:cxn ang="0">
                        <a:pos x="131" y="24"/>
                      </a:cxn>
                      <a:cxn ang="0">
                        <a:pos x="131" y="37"/>
                      </a:cxn>
                    </a:cxnLst>
                    <a:rect l="0" t="0" r="r" b="b"/>
                    <a:pathLst>
                      <a:path w="131" h="37">
                        <a:moveTo>
                          <a:pt x="131" y="37"/>
                        </a:moveTo>
                        <a:lnTo>
                          <a:pt x="0" y="11"/>
                        </a:lnTo>
                        <a:lnTo>
                          <a:pt x="0" y="0"/>
                        </a:lnTo>
                        <a:lnTo>
                          <a:pt x="131" y="24"/>
                        </a:lnTo>
                        <a:lnTo>
                          <a:pt x="131" y="37"/>
                        </a:lnTo>
                        <a:close/>
                      </a:path>
                    </a:pathLst>
                  </a:custGeom>
                  <a:solidFill>
                    <a:srgbClr val="C3C3C3"/>
                  </a:solidFill>
                  <a:ln w="9525">
                    <a:noFill/>
                    <a:round/>
                    <a:headEnd/>
                    <a:tailEnd/>
                  </a:ln>
                </p:spPr>
                <p:txBody>
                  <a:bodyPr/>
                  <a:lstStyle/>
                  <a:p>
                    <a:endParaRPr lang="en-US" sz="2000"/>
                  </a:p>
                </p:txBody>
              </p:sp>
              <p:sp>
                <p:nvSpPr>
                  <p:cNvPr id="582603" name="Freeform 971"/>
                  <p:cNvSpPr>
                    <a:spLocks/>
                  </p:cNvSpPr>
                  <p:nvPr/>
                </p:nvSpPr>
                <p:spPr bwMode="auto">
                  <a:xfrm>
                    <a:off x="3000" y="2908"/>
                    <a:ext cx="131" cy="37"/>
                  </a:xfrm>
                  <a:custGeom>
                    <a:avLst/>
                    <a:gdLst/>
                    <a:ahLst/>
                    <a:cxnLst>
                      <a:cxn ang="0">
                        <a:pos x="131" y="37"/>
                      </a:cxn>
                      <a:cxn ang="0">
                        <a:pos x="0" y="12"/>
                      </a:cxn>
                      <a:cxn ang="0">
                        <a:pos x="0" y="0"/>
                      </a:cxn>
                      <a:cxn ang="0">
                        <a:pos x="131" y="26"/>
                      </a:cxn>
                      <a:cxn ang="0">
                        <a:pos x="131" y="37"/>
                      </a:cxn>
                    </a:cxnLst>
                    <a:rect l="0" t="0" r="r" b="b"/>
                    <a:pathLst>
                      <a:path w="131" h="37">
                        <a:moveTo>
                          <a:pt x="131" y="37"/>
                        </a:moveTo>
                        <a:lnTo>
                          <a:pt x="0" y="12"/>
                        </a:lnTo>
                        <a:lnTo>
                          <a:pt x="0" y="0"/>
                        </a:lnTo>
                        <a:lnTo>
                          <a:pt x="131" y="26"/>
                        </a:lnTo>
                        <a:lnTo>
                          <a:pt x="131" y="37"/>
                        </a:lnTo>
                        <a:close/>
                      </a:path>
                    </a:pathLst>
                  </a:custGeom>
                  <a:solidFill>
                    <a:srgbClr val="C3C3C3"/>
                  </a:solidFill>
                  <a:ln w="9525">
                    <a:noFill/>
                    <a:round/>
                    <a:headEnd/>
                    <a:tailEnd/>
                  </a:ln>
                </p:spPr>
                <p:txBody>
                  <a:bodyPr/>
                  <a:lstStyle/>
                  <a:p>
                    <a:endParaRPr lang="en-US" sz="2000"/>
                  </a:p>
                </p:txBody>
              </p:sp>
              <p:sp>
                <p:nvSpPr>
                  <p:cNvPr id="582604" name="Freeform 972"/>
                  <p:cNvSpPr>
                    <a:spLocks/>
                  </p:cNvSpPr>
                  <p:nvPr/>
                </p:nvSpPr>
                <p:spPr bwMode="auto">
                  <a:xfrm>
                    <a:off x="3000" y="2908"/>
                    <a:ext cx="131" cy="37"/>
                  </a:xfrm>
                  <a:custGeom>
                    <a:avLst/>
                    <a:gdLst/>
                    <a:ahLst/>
                    <a:cxnLst>
                      <a:cxn ang="0">
                        <a:pos x="131" y="37"/>
                      </a:cxn>
                      <a:cxn ang="0">
                        <a:pos x="0" y="13"/>
                      </a:cxn>
                      <a:cxn ang="0">
                        <a:pos x="0" y="0"/>
                      </a:cxn>
                      <a:cxn ang="0">
                        <a:pos x="131" y="26"/>
                      </a:cxn>
                      <a:cxn ang="0">
                        <a:pos x="131" y="37"/>
                      </a:cxn>
                    </a:cxnLst>
                    <a:rect l="0" t="0" r="r" b="b"/>
                    <a:pathLst>
                      <a:path w="131" h="37">
                        <a:moveTo>
                          <a:pt x="131" y="37"/>
                        </a:moveTo>
                        <a:lnTo>
                          <a:pt x="0" y="13"/>
                        </a:lnTo>
                        <a:lnTo>
                          <a:pt x="0" y="0"/>
                        </a:lnTo>
                        <a:lnTo>
                          <a:pt x="131" y="26"/>
                        </a:lnTo>
                        <a:lnTo>
                          <a:pt x="131" y="37"/>
                        </a:lnTo>
                        <a:close/>
                      </a:path>
                    </a:pathLst>
                  </a:custGeom>
                  <a:solidFill>
                    <a:srgbClr val="C3C3C3"/>
                  </a:solidFill>
                  <a:ln w="9525">
                    <a:noFill/>
                    <a:round/>
                    <a:headEnd/>
                    <a:tailEnd/>
                  </a:ln>
                </p:spPr>
                <p:txBody>
                  <a:bodyPr/>
                  <a:lstStyle/>
                  <a:p>
                    <a:endParaRPr lang="en-US" sz="2000"/>
                  </a:p>
                </p:txBody>
              </p:sp>
              <p:sp>
                <p:nvSpPr>
                  <p:cNvPr id="582605" name="Freeform 973"/>
                  <p:cNvSpPr>
                    <a:spLocks/>
                  </p:cNvSpPr>
                  <p:nvPr/>
                </p:nvSpPr>
                <p:spPr bwMode="auto">
                  <a:xfrm>
                    <a:off x="3000" y="2909"/>
                    <a:ext cx="131" cy="36"/>
                  </a:xfrm>
                  <a:custGeom>
                    <a:avLst/>
                    <a:gdLst/>
                    <a:ahLst/>
                    <a:cxnLst>
                      <a:cxn ang="0">
                        <a:pos x="131" y="36"/>
                      </a:cxn>
                      <a:cxn ang="0">
                        <a:pos x="0" y="12"/>
                      </a:cxn>
                      <a:cxn ang="0">
                        <a:pos x="0" y="0"/>
                      </a:cxn>
                      <a:cxn ang="0">
                        <a:pos x="131" y="25"/>
                      </a:cxn>
                      <a:cxn ang="0">
                        <a:pos x="131" y="36"/>
                      </a:cxn>
                    </a:cxnLst>
                    <a:rect l="0" t="0" r="r" b="b"/>
                    <a:pathLst>
                      <a:path w="131" h="36">
                        <a:moveTo>
                          <a:pt x="131" y="36"/>
                        </a:moveTo>
                        <a:lnTo>
                          <a:pt x="0" y="12"/>
                        </a:lnTo>
                        <a:lnTo>
                          <a:pt x="0" y="0"/>
                        </a:lnTo>
                        <a:lnTo>
                          <a:pt x="131" y="25"/>
                        </a:lnTo>
                        <a:lnTo>
                          <a:pt x="131" y="36"/>
                        </a:lnTo>
                        <a:close/>
                      </a:path>
                    </a:pathLst>
                  </a:custGeom>
                  <a:solidFill>
                    <a:srgbClr val="C3C3C3"/>
                  </a:solidFill>
                  <a:ln w="9525">
                    <a:noFill/>
                    <a:round/>
                    <a:headEnd/>
                    <a:tailEnd/>
                  </a:ln>
                </p:spPr>
                <p:txBody>
                  <a:bodyPr/>
                  <a:lstStyle/>
                  <a:p>
                    <a:endParaRPr lang="en-US" sz="2000"/>
                  </a:p>
                </p:txBody>
              </p:sp>
              <p:sp>
                <p:nvSpPr>
                  <p:cNvPr id="582606" name="Freeform 974"/>
                  <p:cNvSpPr>
                    <a:spLocks/>
                  </p:cNvSpPr>
                  <p:nvPr/>
                </p:nvSpPr>
                <p:spPr bwMode="auto">
                  <a:xfrm>
                    <a:off x="3000" y="2909"/>
                    <a:ext cx="131" cy="37"/>
                  </a:xfrm>
                  <a:custGeom>
                    <a:avLst/>
                    <a:gdLst/>
                    <a:ahLst/>
                    <a:cxnLst>
                      <a:cxn ang="0">
                        <a:pos x="131" y="37"/>
                      </a:cxn>
                      <a:cxn ang="0">
                        <a:pos x="0" y="13"/>
                      </a:cxn>
                      <a:cxn ang="0">
                        <a:pos x="0" y="0"/>
                      </a:cxn>
                      <a:cxn ang="0">
                        <a:pos x="131" y="25"/>
                      </a:cxn>
                      <a:cxn ang="0">
                        <a:pos x="131" y="37"/>
                      </a:cxn>
                    </a:cxnLst>
                    <a:rect l="0" t="0" r="r" b="b"/>
                    <a:pathLst>
                      <a:path w="131" h="37">
                        <a:moveTo>
                          <a:pt x="131" y="37"/>
                        </a:moveTo>
                        <a:lnTo>
                          <a:pt x="0" y="13"/>
                        </a:lnTo>
                        <a:lnTo>
                          <a:pt x="0" y="0"/>
                        </a:lnTo>
                        <a:lnTo>
                          <a:pt x="131" y="25"/>
                        </a:lnTo>
                        <a:lnTo>
                          <a:pt x="131" y="37"/>
                        </a:lnTo>
                        <a:close/>
                      </a:path>
                    </a:pathLst>
                  </a:custGeom>
                  <a:solidFill>
                    <a:srgbClr val="C3C3C3"/>
                  </a:solidFill>
                  <a:ln w="9525">
                    <a:noFill/>
                    <a:round/>
                    <a:headEnd/>
                    <a:tailEnd/>
                  </a:ln>
                </p:spPr>
                <p:txBody>
                  <a:bodyPr/>
                  <a:lstStyle/>
                  <a:p>
                    <a:endParaRPr lang="en-US" sz="2000"/>
                  </a:p>
                </p:txBody>
              </p:sp>
              <p:sp>
                <p:nvSpPr>
                  <p:cNvPr id="582607" name="Freeform 975"/>
                  <p:cNvSpPr>
                    <a:spLocks/>
                  </p:cNvSpPr>
                  <p:nvPr/>
                </p:nvSpPr>
                <p:spPr bwMode="auto">
                  <a:xfrm>
                    <a:off x="3000" y="2910"/>
                    <a:ext cx="131" cy="36"/>
                  </a:xfrm>
                  <a:custGeom>
                    <a:avLst/>
                    <a:gdLst/>
                    <a:ahLst/>
                    <a:cxnLst>
                      <a:cxn ang="0">
                        <a:pos x="131" y="36"/>
                      </a:cxn>
                      <a:cxn ang="0">
                        <a:pos x="0" y="12"/>
                      </a:cxn>
                      <a:cxn ang="0">
                        <a:pos x="0" y="0"/>
                      </a:cxn>
                      <a:cxn ang="0">
                        <a:pos x="131" y="25"/>
                      </a:cxn>
                      <a:cxn ang="0">
                        <a:pos x="131" y="36"/>
                      </a:cxn>
                    </a:cxnLst>
                    <a:rect l="0" t="0" r="r" b="b"/>
                    <a:pathLst>
                      <a:path w="131" h="36">
                        <a:moveTo>
                          <a:pt x="131" y="36"/>
                        </a:moveTo>
                        <a:lnTo>
                          <a:pt x="0" y="12"/>
                        </a:lnTo>
                        <a:lnTo>
                          <a:pt x="0" y="0"/>
                        </a:lnTo>
                        <a:lnTo>
                          <a:pt x="131" y="25"/>
                        </a:lnTo>
                        <a:lnTo>
                          <a:pt x="131" y="36"/>
                        </a:lnTo>
                        <a:close/>
                      </a:path>
                    </a:pathLst>
                  </a:custGeom>
                  <a:solidFill>
                    <a:srgbClr val="C3C3C3"/>
                  </a:solidFill>
                  <a:ln w="9525">
                    <a:noFill/>
                    <a:round/>
                    <a:headEnd/>
                    <a:tailEnd/>
                  </a:ln>
                </p:spPr>
                <p:txBody>
                  <a:bodyPr/>
                  <a:lstStyle/>
                  <a:p>
                    <a:endParaRPr lang="en-US" sz="2000"/>
                  </a:p>
                </p:txBody>
              </p:sp>
              <p:sp>
                <p:nvSpPr>
                  <p:cNvPr id="582608" name="Freeform 976"/>
                  <p:cNvSpPr>
                    <a:spLocks/>
                  </p:cNvSpPr>
                  <p:nvPr/>
                </p:nvSpPr>
                <p:spPr bwMode="auto">
                  <a:xfrm>
                    <a:off x="3000" y="2911"/>
                    <a:ext cx="131" cy="36"/>
                  </a:xfrm>
                  <a:custGeom>
                    <a:avLst/>
                    <a:gdLst/>
                    <a:ahLst/>
                    <a:cxnLst>
                      <a:cxn ang="0">
                        <a:pos x="131" y="36"/>
                      </a:cxn>
                      <a:cxn ang="0">
                        <a:pos x="0" y="11"/>
                      </a:cxn>
                      <a:cxn ang="0">
                        <a:pos x="0" y="0"/>
                      </a:cxn>
                      <a:cxn ang="0">
                        <a:pos x="131" y="24"/>
                      </a:cxn>
                      <a:cxn ang="0">
                        <a:pos x="131" y="36"/>
                      </a:cxn>
                    </a:cxnLst>
                    <a:rect l="0" t="0" r="r" b="b"/>
                    <a:pathLst>
                      <a:path w="131" h="36">
                        <a:moveTo>
                          <a:pt x="131" y="36"/>
                        </a:moveTo>
                        <a:lnTo>
                          <a:pt x="0" y="11"/>
                        </a:lnTo>
                        <a:lnTo>
                          <a:pt x="0" y="0"/>
                        </a:lnTo>
                        <a:lnTo>
                          <a:pt x="131" y="24"/>
                        </a:lnTo>
                        <a:lnTo>
                          <a:pt x="131" y="36"/>
                        </a:lnTo>
                        <a:close/>
                      </a:path>
                    </a:pathLst>
                  </a:custGeom>
                  <a:solidFill>
                    <a:srgbClr val="C3C3C3"/>
                  </a:solidFill>
                  <a:ln w="9525">
                    <a:noFill/>
                    <a:round/>
                    <a:headEnd/>
                    <a:tailEnd/>
                  </a:ln>
                </p:spPr>
                <p:txBody>
                  <a:bodyPr/>
                  <a:lstStyle/>
                  <a:p>
                    <a:endParaRPr lang="en-US" sz="2000"/>
                  </a:p>
                </p:txBody>
              </p:sp>
              <p:sp>
                <p:nvSpPr>
                  <p:cNvPr id="582609" name="Freeform 977"/>
                  <p:cNvSpPr>
                    <a:spLocks/>
                  </p:cNvSpPr>
                  <p:nvPr/>
                </p:nvSpPr>
                <p:spPr bwMode="auto">
                  <a:xfrm>
                    <a:off x="3000" y="2911"/>
                    <a:ext cx="131" cy="36"/>
                  </a:xfrm>
                  <a:custGeom>
                    <a:avLst/>
                    <a:gdLst/>
                    <a:ahLst/>
                    <a:cxnLst>
                      <a:cxn ang="0">
                        <a:pos x="131" y="36"/>
                      </a:cxn>
                      <a:cxn ang="0">
                        <a:pos x="0" y="12"/>
                      </a:cxn>
                      <a:cxn ang="0">
                        <a:pos x="0" y="0"/>
                      </a:cxn>
                      <a:cxn ang="0">
                        <a:pos x="131" y="24"/>
                      </a:cxn>
                      <a:cxn ang="0">
                        <a:pos x="131" y="36"/>
                      </a:cxn>
                    </a:cxnLst>
                    <a:rect l="0" t="0" r="r" b="b"/>
                    <a:pathLst>
                      <a:path w="131" h="36">
                        <a:moveTo>
                          <a:pt x="131" y="36"/>
                        </a:moveTo>
                        <a:lnTo>
                          <a:pt x="0" y="12"/>
                        </a:lnTo>
                        <a:lnTo>
                          <a:pt x="0" y="0"/>
                        </a:lnTo>
                        <a:lnTo>
                          <a:pt x="131" y="24"/>
                        </a:lnTo>
                        <a:lnTo>
                          <a:pt x="131" y="36"/>
                        </a:lnTo>
                        <a:close/>
                      </a:path>
                    </a:pathLst>
                  </a:custGeom>
                  <a:solidFill>
                    <a:srgbClr val="C3C3C3"/>
                  </a:solidFill>
                  <a:ln w="9525">
                    <a:noFill/>
                    <a:round/>
                    <a:headEnd/>
                    <a:tailEnd/>
                  </a:ln>
                </p:spPr>
                <p:txBody>
                  <a:bodyPr/>
                  <a:lstStyle/>
                  <a:p>
                    <a:endParaRPr lang="en-US" sz="2000"/>
                  </a:p>
                </p:txBody>
              </p:sp>
              <p:sp>
                <p:nvSpPr>
                  <p:cNvPr id="582610" name="Freeform 978"/>
                  <p:cNvSpPr>
                    <a:spLocks/>
                  </p:cNvSpPr>
                  <p:nvPr/>
                </p:nvSpPr>
                <p:spPr bwMode="auto">
                  <a:xfrm>
                    <a:off x="3000" y="2911"/>
                    <a:ext cx="131" cy="37"/>
                  </a:xfrm>
                  <a:custGeom>
                    <a:avLst/>
                    <a:gdLst/>
                    <a:ahLst/>
                    <a:cxnLst>
                      <a:cxn ang="0">
                        <a:pos x="131" y="37"/>
                      </a:cxn>
                      <a:cxn ang="0">
                        <a:pos x="0" y="12"/>
                      </a:cxn>
                      <a:cxn ang="0">
                        <a:pos x="0" y="0"/>
                      </a:cxn>
                      <a:cxn ang="0">
                        <a:pos x="131" y="24"/>
                      </a:cxn>
                      <a:cxn ang="0">
                        <a:pos x="131" y="37"/>
                      </a:cxn>
                    </a:cxnLst>
                    <a:rect l="0" t="0" r="r" b="b"/>
                    <a:pathLst>
                      <a:path w="131" h="37">
                        <a:moveTo>
                          <a:pt x="131" y="37"/>
                        </a:moveTo>
                        <a:lnTo>
                          <a:pt x="0" y="12"/>
                        </a:lnTo>
                        <a:lnTo>
                          <a:pt x="0" y="0"/>
                        </a:lnTo>
                        <a:lnTo>
                          <a:pt x="131" y="24"/>
                        </a:lnTo>
                        <a:lnTo>
                          <a:pt x="131" y="37"/>
                        </a:lnTo>
                        <a:close/>
                      </a:path>
                    </a:pathLst>
                  </a:custGeom>
                  <a:solidFill>
                    <a:srgbClr val="C3C3C3"/>
                  </a:solidFill>
                  <a:ln w="9525">
                    <a:noFill/>
                    <a:round/>
                    <a:headEnd/>
                    <a:tailEnd/>
                  </a:ln>
                </p:spPr>
                <p:txBody>
                  <a:bodyPr/>
                  <a:lstStyle/>
                  <a:p>
                    <a:endParaRPr lang="en-US" sz="2000"/>
                  </a:p>
                </p:txBody>
              </p:sp>
              <p:sp>
                <p:nvSpPr>
                  <p:cNvPr id="582611" name="Freeform 979"/>
                  <p:cNvSpPr>
                    <a:spLocks/>
                  </p:cNvSpPr>
                  <p:nvPr/>
                </p:nvSpPr>
                <p:spPr bwMode="auto">
                  <a:xfrm>
                    <a:off x="3000" y="2912"/>
                    <a:ext cx="131" cy="36"/>
                  </a:xfrm>
                  <a:custGeom>
                    <a:avLst/>
                    <a:gdLst/>
                    <a:ahLst/>
                    <a:cxnLst>
                      <a:cxn ang="0">
                        <a:pos x="131" y="36"/>
                      </a:cxn>
                      <a:cxn ang="0">
                        <a:pos x="0" y="12"/>
                      </a:cxn>
                      <a:cxn ang="0">
                        <a:pos x="0" y="0"/>
                      </a:cxn>
                      <a:cxn ang="0">
                        <a:pos x="131" y="24"/>
                      </a:cxn>
                      <a:cxn ang="0">
                        <a:pos x="131" y="36"/>
                      </a:cxn>
                    </a:cxnLst>
                    <a:rect l="0" t="0" r="r" b="b"/>
                    <a:pathLst>
                      <a:path w="131" h="36">
                        <a:moveTo>
                          <a:pt x="131" y="36"/>
                        </a:moveTo>
                        <a:lnTo>
                          <a:pt x="0" y="12"/>
                        </a:lnTo>
                        <a:lnTo>
                          <a:pt x="0" y="0"/>
                        </a:lnTo>
                        <a:lnTo>
                          <a:pt x="131" y="24"/>
                        </a:lnTo>
                        <a:lnTo>
                          <a:pt x="131" y="36"/>
                        </a:lnTo>
                        <a:close/>
                      </a:path>
                    </a:pathLst>
                  </a:custGeom>
                  <a:solidFill>
                    <a:srgbClr val="C3C3C3"/>
                  </a:solidFill>
                  <a:ln w="9525">
                    <a:noFill/>
                    <a:round/>
                    <a:headEnd/>
                    <a:tailEnd/>
                  </a:ln>
                </p:spPr>
                <p:txBody>
                  <a:bodyPr/>
                  <a:lstStyle/>
                  <a:p>
                    <a:endParaRPr lang="en-US" sz="2000"/>
                  </a:p>
                </p:txBody>
              </p:sp>
              <p:sp>
                <p:nvSpPr>
                  <p:cNvPr id="582612" name="Freeform 980"/>
                  <p:cNvSpPr>
                    <a:spLocks/>
                  </p:cNvSpPr>
                  <p:nvPr/>
                </p:nvSpPr>
                <p:spPr bwMode="auto">
                  <a:xfrm>
                    <a:off x="3000" y="2912"/>
                    <a:ext cx="131" cy="37"/>
                  </a:xfrm>
                  <a:custGeom>
                    <a:avLst/>
                    <a:gdLst/>
                    <a:ahLst/>
                    <a:cxnLst>
                      <a:cxn ang="0">
                        <a:pos x="131" y="37"/>
                      </a:cxn>
                      <a:cxn ang="0">
                        <a:pos x="0" y="12"/>
                      </a:cxn>
                      <a:cxn ang="0">
                        <a:pos x="0" y="0"/>
                      </a:cxn>
                      <a:cxn ang="0">
                        <a:pos x="131" y="24"/>
                      </a:cxn>
                      <a:cxn ang="0">
                        <a:pos x="131" y="37"/>
                      </a:cxn>
                    </a:cxnLst>
                    <a:rect l="0" t="0" r="r" b="b"/>
                    <a:pathLst>
                      <a:path w="131" h="37">
                        <a:moveTo>
                          <a:pt x="131" y="37"/>
                        </a:moveTo>
                        <a:lnTo>
                          <a:pt x="0" y="12"/>
                        </a:lnTo>
                        <a:lnTo>
                          <a:pt x="0" y="0"/>
                        </a:lnTo>
                        <a:lnTo>
                          <a:pt x="131" y="24"/>
                        </a:lnTo>
                        <a:lnTo>
                          <a:pt x="131" y="37"/>
                        </a:lnTo>
                        <a:close/>
                      </a:path>
                    </a:pathLst>
                  </a:custGeom>
                  <a:solidFill>
                    <a:srgbClr val="C3C3C3"/>
                  </a:solidFill>
                  <a:ln w="9525">
                    <a:noFill/>
                    <a:round/>
                    <a:headEnd/>
                    <a:tailEnd/>
                  </a:ln>
                </p:spPr>
                <p:txBody>
                  <a:bodyPr/>
                  <a:lstStyle/>
                  <a:p>
                    <a:endParaRPr lang="en-US" sz="2000"/>
                  </a:p>
                </p:txBody>
              </p:sp>
              <p:sp>
                <p:nvSpPr>
                  <p:cNvPr id="582613" name="Freeform 981"/>
                  <p:cNvSpPr>
                    <a:spLocks/>
                  </p:cNvSpPr>
                  <p:nvPr/>
                </p:nvSpPr>
                <p:spPr bwMode="auto">
                  <a:xfrm>
                    <a:off x="3000" y="2914"/>
                    <a:ext cx="131" cy="35"/>
                  </a:xfrm>
                  <a:custGeom>
                    <a:avLst/>
                    <a:gdLst/>
                    <a:ahLst/>
                    <a:cxnLst>
                      <a:cxn ang="0">
                        <a:pos x="131" y="35"/>
                      </a:cxn>
                      <a:cxn ang="0">
                        <a:pos x="0" y="11"/>
                      </a:cxn>
                      <a:cxn ang="0">
                        <a:pos x="0" y="0"/>
                      </a:cxn>
                      <a:cxn ang="0">
                        <a:pos x="131" y="22"/>
                      </a:cxn>
                      <a:cxn ang="0">
                        <a:pos x="131" y="35"/>
                      </a:cxn>
                    </a:cxnLst>
                    <a:rect l="0" t="0" r="r" b="b"/>
                    <a:pathLst>
                      <a:path w="131" h="35">
                        <a:moveTo>
                          <a:pt x="131" y="35"/>
                        </a:moveTo>
                        <a:lnTo>
                          <a:pt x="0" y="11"/>
                        </a:lnTo>
                        <a:lnTo>
                          <a:pt x="0" y="0"/>
                        </a:lnTo>
                        <a:lnTo>
                          <a:pt x="131" y="22"/>
                        </a:lnTo>
                        <a:lnTo>
                          <a:pt x="131" y="35"/>
                        </a:lnTo>
                        <a:close/>
                      </a:path>
                    </a:pathLst>
                  </a:custGeom>
                  <a:solidFill>
                    <a:srgbClr val="C3C3C3"/>
                  </a:solidFill>
                  <a:ln w="9525">
                    <a:noFill/>
                    <a:round/>
                    <a:headEnd/>
                    <a:tailEnd/>
                  </a:ln>
                </p:spPr>
                <p:txBody>
                  <a:bodyPr/>
                  <a:lstStyle/>
                  <a:p>
                    <a:endParaRPr lang="en-US" sz="2000"/>
                  </a:p>
                </p:txBody>
              </p:sp>
              <p:sp>
                <p:nvSpPr>
                  <p:cNvPr id="582614" name="Freeform 982"/>
                  <p:cNvSpPr>
                    <a:spLocks/>
                  </p:cNvSpPr>
                  <p:nvPr/>
                </p:nvSpPr>
                <p:spPr bwMode="auto">
                  <a:xfrm>
                    <a:off x="3000" y="2914"/>
                    <a:ext cx="131" cy="35"/>
                  </a:xfrm>
                  <a:custGeom>
                    <a:avLst/>
                    <a:gdLst/>
                    <a:ahLst/>
                    <a:cxnLst>
                      <a:cxn ang="0">
                        <a:pos x="131" y="35"/>
                      </a:cxn>
                      <a:cxn ang="0">
                        <a:pos x="0" y="12"/>
                      </a:cxn>
                      <a:cxn ang="0">
                        <a:pos x="0" y="0"/>
                      </a:cxn>
                      <a:cxn ang="0">
                        <a:pos x="131" y="23"/>
                      </a:cxn>
                      <a:cxn ang="0">
                        <a:pos x="131" y="35"/>
                      </a:cxn>
                    </a:cxnLst>
                    <a:rect l="0" t="0" r="r" b="b"/>
                    <a:pathLst>
                      <a:path w="131" h="35">
                        <a:moveTo>
                          <a:pt x="131" y="35"/>
                        </a:moveTo>
                        <a:lnTo>
                          <a:pt x="0" y="12"/>
                        </a:lnTo>
                        <a:lnTo>
                          <a:pt x="0" y="0"/>
                        </a:lnTo>
                        <a:lnTo>
                          <a:pt x="131" y="23"/>
                        </a:lnTo>
                        <a:lnTo>
                          <a:pt x="131" y="35"/>
                        </a:lnTo>
                        <a:close/>
                      </a:path>
                    </a:pathLst>
                  </a:custGeom>
                  <a:solidFill>
                    <a:srgbClr val="C3C3C3"/>
                  </a:solidFill>
                  <a:ln w="9525">
                    <a:noFill/>
                    <a:round/>
                    <a:headEnd/>
                    <a:tailEnd/>
                  </a:ln>
                </p:spPr>
                <p:txBody>
                  <a:bodyPr/>
                  <a:lstStyle/>
                  <a:p>
                    <a:endParaRPr lang="en-US" sz="2000"/>
                  </a:p>
                </p:txBody>
              </p:sp>
              <p:sp>
                <p:nvSpPr>
                  <p:cNvPr id="582615" name="Freeform 983"/>
                  <p:cNvSpPr>
                    <a:spLocks/>
                  </p:cNvSpPr>
                  <p:nvPr/>
                </p:nvSpPr>
                <p:spPr bwMode="auto">
                  <a:xfrm>
                    <a:off x="3000" y="2914"/>
                    <a:ext cx="131" cy="35"/>
                  </a:xfrm>
                  <a:custGeom>
                    <a:avLst/>
                    <a:gdLst/>
                    <a:ahLst/>
                    <a:cxnLst>
                      <a:cxn ang="0">
                        <a:pos x="131" y="35"/>
                      </a:cxn>
                      <a:cxn ang="0">
                        <a:pos x="0" y="12"/>
                      </a:cxn>
                      <a:cxn ang="0">
                        <a:pos x="0" y="0"/>
                      </a:cxn>
                      <a:cxn ang="0">
                        <a:pos x="131" y="23"/>
                      </a:cxn>
                      <a:cxn ang="0">
                        <a:pos x="131" y="35"/>
                      </a:cxn>
                    </a:cxnLst>
                    <a:rect l="0" t="0" r="r" b="b"/>
                    <a:pathLst>
                      <a:path w="131" h="35">
                        <a:moveTo>
                          <a:pt x="131" y="35"/>
                        </a:moveTo>
                        <a:lnTo>
                          <a:pt x="0" y="12"/>
                        </a:lnTo>
                        <a:lnTo>
                          <a:pt x="0" y="0"/>
                        </a:lnTo>
                        <a:lnTo>
                          <a:pt x="131" y="23"/>
                        </a:lnTo>
                        <a:lnTo>
                          <a:pt x="131" y="35"/>
                        </a:lnTo>
                        <a:close/>
                      </a:path>
                    </a:pathLst>
                  </a:custGeom>
                  <a:solidFill>
                    <a:srgbClr val="C3C3C3"/>
                  </a:solidFill>
                  <a:ln w="9525">
                    <a:noFill/>
                    <a:round/>
                    <a:headEnd/>
                    <a:tailEnd/>
                  </a:ln>
                </p:spPr>
                <p:txBody>
                  <a:bodyPr/>
                  <a:lstStyle/>
                  <a:p>
                    <a:endParaRPr lang="en-US" sz="2000"/>
                  </a:p>
                </p:txBody>
              </p:sp>
              <p:sp>
                <p:nvSpPr>
                  <p:cNvPr id="582616" name="Freeform 984"/>
                  <p:cNvSpPr>
                    <a:spLocks/>
                  </p:cNvSpPr>
                  <p:nvPr/>
                </p:nvSpPr>
                <p:spPr bwMode="auto">
                  <a:xfrm>
                    <a:off x="3000" y="2915"/>
                    <a:ext cx="131" cy="34"/>
                  </a:xfrm>
                  <a:custGeom>
                    <a:avLst/>
                    <a:gdLst/>
                    <a:ahLst/>
                    <a:cxnLst>
                      <a:cxn ang="0">
                        <a:pos x="131" y="34"/>
                      </a:cxn>
                      <a:cxn ang="0">
                        <a:pos x="0" y="12"/>
                      </a:cxn>
                      <a:cxn ang="0">
                        <a:pos x="0" y="0"/>
                      </a:cxn>
                      <a:cxn ang="0">
                        <a:pos x="131" y="22"/>
                      </a:cxn>
                      <a:cxn ang="0">
                        <a:pos x="131" y="34"/>
                      </a:cxn>
                    </a:cxnLst>
                    <a:rect l="0" t="0" r="r" b="b"/>
                    <a:pathLst>
                      <a:path w="131" h="34">
                        <a:moveTo>
                          <a:pt x="131" y="34"/>
                        </a:moveTo>
                        <a:lnTo>
                          <a:pt x="0" y="12"/>
                        </a:lnTo>
                        <a:lnTo>
                          <a:pt x="0" y="0"/>
                        </a:lnTo>
                        <a:lnTo>
                          <a:pt x="131" y="22"/>
                        </a:lnTo>
                        <a:lnTo>
                          <a:pt x="131" y="34"/>
                        </a:lnTo>
                        <a:close/>
                      </a:path>
                    </a:pathLst>
                  </a:custGeom>
                  <a:solidFill>
                    <a:srgbClr val="C3C3C3"/>
                  </a:solidFill>
                  <a:ln w="9525">
                    <a:noFill/>
                    <a:round/>
                    <a:headEnd/>
                    <a:tailEnd/>
                  </a:ln>
                </p:spPr>
                <p:txBody>
                  <a:bodyPr/>
                  <a:lstStyle/>
                  <a:p>
                    <a:endParaRPr lang="en-US" sz="2000"/>
                  </a:p>
                </p:txBody>
              </p:sp>
              <p:sp>
                <p:nvSpPr>
                  <p:cNvPr id="582617" name="Freeform 985"/>
                  <p:cNvSpPr>
                    <a:spLocks/>
                  </p:cNvSpPr>
                  <p:nvPr/>
                </p:nvSpPr>
                <p:spPr bwMode="auto">
                  <a:xfrm>
                    <a:off x="3000" y="2916"/>
                    <a:ext cx="131" cy="34"/>
                  </a:xfrm>
                  <a:custGeom>
                    <a:avLst/>
                    <a:gdLst/>
                    <a:ahLst/>
                    <a:cxnLst>
                      <a:cxn ang="0">
                        <a:pos x="131" y="34"/>
                      </a:cxn>
                      <a:cxn ang="0">
                        <a:pos x="0" y="12"/>
                      </a:cxn>
                      <a:cxn ang="0">
                        <a:pos x="0" y="0"/>
                      </a:cxn>
                      <a:cxn ang="0">
                        <a:pos x="131" y="22"/>
                      </a:cxn>
                      <a:cxn ang="0">
                        <a:pos x="131" y="34"/>
                      </a:cxn>
                    </a:cxnLst>
                    <a:rect l="0" t="0" r="r" b="b"/>
                    <a:pathLst>
                      <a:path w="131" h="34">
                        <a:moveTo>
                          <a:pt x="131" y="34"/>
                        </a:moveTo>
                        <a:lnTo>
                          <a:pt x="0" y="12"/>
                        </a:lnTo>
                        <a:lnTo>
                          <a:pt x="0" y="0"/>
                        </a:lnTo>
                        <a:lnTo>
                          <a:pt x="131" y="22"/>
                        </a:lnTo>
                        <a:lnTo>
                          <a:pt x="131" y="34"/>
                        </a:lnTo>
                        <a:close/>
                      </a:path>
                    </a:pathLst>
                  </a:custGeom>
                  <a:solidFill>
                    <a:srgbClr val="D4D4D4"/>
                  </a:solidFill>
                  <a:ln w="9525">
                    <a:noFill/>
                    <a:round/>
                    <a:headEnd/>
                    <a:tailEnd/>
                  </a:ln>
                </p:spPr>
                <p:txBody>
                  <a:bodyPr/>
                  <a:lstStyle/>
                  <a:p>
                    <a:endParaRPr lang="en-US" sz="2000"/>
                  </a:p>
                </p:txBody>
              </p:sp>
              <p:sp>
                <p:nvSpPr>
                  <p:cNvPr id="582618" name="Freeform 986"/>
                  <p:cNvSpPr>
                    <a:spLocks/>
                  </p:cNvSpPr>
                  <p:nvPr/>
                </p:nvSpPr>
                <p:spPr bwMode="auto">
                  <a:xfrm>
                    <a:off x="3000" y="2916"/>
                    <a:ext cx="131" cy="34"/>
                  </a:xfrm>
                  <a:custGeom>
                    <a:avLst/>
                    <a:gdLst/>
                    <a:ahLst/>
                    <a:cxnLst>
                      <a:cxn ang="0">
                        <a:pos x="131" y="34"/>
                      </a:cxn>
                      <a:cxn ang="0">
                        <a:pos x="0" y="12"/>
                      </a:cxn>
                      <a:cxn ang="0">
                        <a:pos x="0" y="0"/>
                      </a:cxn>
                      <a:cxn ang="0">
                        <a:pos x="131" y="22"/>
                      </a:cxn>
                      <a:cxn ang="0">
                        <a:pos x="131" y="34"/>
                      </a:cxn>
                    </a:cxnLst>
                    <a:rect l="0" t="0" r="r" b="b"/>
                    <a:pathLst>
                      <a:path w="131" h="34">
                        <a:moveTo>
                          <a:pt x="131" y="34"/>
                        </a:moveTo>
                        <a:lnTo>
                          <a:pt x="0" y="12"/>
                        </a:lnTo>
                        <a:lnTo>
                          <a:pt x="0" y="0"/>
                        </a:lnTo>
                        <a:lnTo>
                          <a:pt x="131" y="22"/>
                        </a:lnTo>
                        <a:lnTo>
                          <a:pt x="131" y="34"/>
                        </a:lnTo>
                        <a:close/>
                      </a:path>
                    </a:pathLst>
                  </a:custGeom>
                  <a:solidFill>
                    <a:srgbClr val="D4D4D4"/>
                  </a:solidFill>
                  <a:ln w="9525">
                    <a:noFill/>
                    <a:round/>
                    <a:headEnd/>
                    <a:tailEnd/>
                  </a:ln>
                </p:spPr>
                <p:txBody>
                  <a:bodyPr/>
                  <a:lstStyle/>
                  <a:p>
                    <a:endParaRPr lang="en-US" sz="2000"/>
                  </a:p>
                </p:txBody>
              </p:sp>
              <p:sp>
                <p:nvSpPr>
                  <p:cNvPr id="582619" name="Freeform 987"/>
                  <p:cNvSpPr>
                    <a:spLocks/>
                  </p:cNvSpPr>
                  <p:nvPr/>
                </p:nvSpPr>
                <p:spPr bwMode="auto">
                  <a:xfrm>
                    <a:off x="3000" y="2916"/>
                    <a:ext cx="131" cy="35"/>
                  </a:xfrm>
                  <a:custGeom>
                    <a:avLst/>
                    <a:gdLst/>
                    <a:ahLst/>
                    <a:cxnLst>
                      <a:cxn ang="0">
                        <a:pos x="131" y="35"/>
                      </a:cxn>
                      <a:cxn ang="0">
                        <a:pos x="0" y="12"/>
                      </a:cxn>
                      <a:cxn ang="0">
                        <a:pos x="0" y="0"/>
                      </a:cxn>
                      <a:cxn ang="0">
                        <a:pos x="131" y="22"/>
                      </a:cxn>
                      <a:cxn ang="0">
                        <a:pos x="131" y="35"/>
                      </a:cxn>
                    </a:cxnLst>
                    <a:rect l="0" t="0" r="r" b="b"/>
                    <a:pathLst>
                      <a:path w="131" h="35">
                        <a:moveTo>
                          <a:pt x="131" y="35"/>
                        </a:moveTo>
                        <a:lnTo>
                          <a:pt x="0" y="12"/>
                        </a:lnTo>
                        <a:lnTo>
                          <a:pt x="0" y="0"/>
                        </a:lnTo>
                        <a:lnTo>
                          <a:pt x="131" y="22"/>
                        </a:lnTo>
                        <a:lnTo>
                          <a:pt x="131" y="35"/>
                        </a:lnTo>
                        <a:close/>
                      </a:path>
                    </a:pathLst>
                  </a:custGeom>
                  <a:solidFill>
                    <a:srgbClr val="D4D4D4"/>
                  </a:solidFill>
                  <a:ln w="9525">
                    <a:noFill/>
                    <a:round/>
                    <a:headEnd/>
                    <a:tailEnd/>
                  </a:ln>
                </p:spPr>
                <p:txBody>
                  <a:bodyPr/>
                  <a:lstStyle/>
                  <a:p>
                    <a:endParaRPr lang="en-US" sz="2000"/>
                  </a:p>
                </p:txBody>
              </p:sp>
              <p:sp>
                <p:nvSpPr>
                  <p:cNvPr id="582620" name="Freeform 988"/>
                  <p:cNvSpPr>
                    <a:spLocks/>
                  </p:cNvSpPr>
                  <p:nvPr/>
                </p:nvSpPr>
                <p:spPr bwMode="auto">
                  <a:xfrm>
                    <a:off x="3000" y="2917"/>
                    <a:ext cx="131" cy="34"/>
                  </a:xfrm>
                  <a:custGeom>
                    <a:avLst/>
                    <a:gdLst/>
                    <a:ahLst/>
                    <a:cxnLst>
                      <a:cxn ang="0">
                        <a:pos x="131" y="34"/>
                      </a:cxn>
                      <a:cxn ang="0">
                        <a:pos x="0" y="12"/>
                      </a:cxn>
                      <a:cxn ang="0">
                        <a:pos x="0" y="0"/>
                      </a:cxn>
                      <a:cxn ang="0">
                        <a:pos x="131" y="22"/>
                      </a:cxn>
                      <a:cxn ang="0">
                        <a:pos x="131" y="34"/>
                      </a:cxn>
                    </a:cxnLst>
                    <a:rect l="0" t="0" r="r" b="b"/>
                    <a:pathLst>
                      <a:path w="131" h="34">
                        <a:moveTo>
                          <a:pt x="131" y="34"/>
                        </a:moveTo>
                        <a:lnTo>
                          <a:pt x="0" y="12"/>
                        </a:lnTo>
                        <a:lnTo>
                          <a:pt x="0" y="0"/>
                        </a:lnTo>
                        <a:lnTo>
                          <a:pt x="131" y="22"/>
                        </a:lnTo>
                        <a:lnTo>
                          <a:pt x="131" y="34"/>
                        </a:lnTo>
                        <a:close/>
                      </a:path>
                    </a:pathLst>
                  </a:custGeom>
                  <a:solidFill>
                    <a:srgbClr val="D4D4D4"/>
                  </a:solidFill>
                  <a:ln w="9525">
                    <a:noFill/>
                    <a:round/>
                    <a:headEnd/>
                    <a:tailEnd/>
                  </a:ln>
                </p:spPr>
                <p:txBody>
                  <a:bodyPr/>
                  <a:lstStyle/>
                  <a:p>
                    <a:endParaRPr lang="en-US" sz="2000"/>
                  </a:p>
                </p:txBody>
              </p:sp>
              <p:sp>
                <p:nvSpPr>
                  <p:cNvPr id="582621" name="Freeform 989"/>
                  <p:cNvSpPr>
                    <a:spLocks/>
                  </p:cNvSpPr>
                  <p:nvPr/>
                </p:nvSpPr>
                <p:spPr bwMode="auto">
                  <a:xfrm>
                    <a:off x="3000" y="2917"/>
                    <a:ext cx="131" cy="35"/>
                  </a:xfrm>
                  <a:custGeom>
                    <a:avLst/>
                    <a:gdLst/>
                    <a:ahLst/>
                    <a:cxnLst>
                      <a:cxn ang="0">
                        <a:pos x="131" y="35"/>
                      </a:cxn>
                      <a:cxn ang="0">
                        <a:pos x="0" y="12"/>
                      </a:cxn>
                      <a:cxn ang="0">
                        <a:pos x="0" y="0"/>
                      </a:cxn>
                      <a:cxn ang="0">
                        <a:pos x="131" y="22"/>
                      </a:cxn>
                      <a:cxn ang="0">
                        <a:pos x="131" y="35"/>
                      </a:cxn>
                    </a:cxnLst>
                    <a:rect l="0" t="0" r="r" b="b"/>
                    <a:pathLst>
                      <a:path w="131" h="35">
                        <a:moveTo>
                          <a:pt x="131" y="35"/>
                        </a:moveTo>
                        <a:lnTo>
                          <a:pt x="0" y="12"/>
                        </a:lnTo>
                        <a:lnTo>
                          <a:pt x="0" y="0"/>
                        </a:lnTo>
                        <a:lnTo>
                          <a:pt x="131" y="22"/>
                        </a:lnTo>
                        <a:lnTo>
                          <a:pt x="131" y="35"/>
                        </a:lnTo>
                        <a:close/>
                      </a:path>
                    </a:pathLst>
                  </a:custGeom>
                  <a:solidFill>
                    <a:srgbClr val="D4D4D4"/>
                  </a:solidFill>
                  <a:ln w="9525">
                    <a:noFill/>
                    <a:round/>
                    <a:headEnd/>
                    <a:tailEnd/>
                  </a:ln>
                </p:spPr>
                <p:txBody>
                  <a:bodyPr/>
                  <a:lstStyle/>
                  <a:p>
                    <a:endParaRPr lang="en-US" sz="2000"/>
                  </a:p>
                </p:txBody>
              </p:sp>
              <p:sp>
                <p:nvSpPr>
                  <p:cNvPr id="582622" name="Freeform 990"/>
                  <p:cNvSpPr>
                    <a:spLocks/>
                  </p:cNvSpPr>
                  <p:nvPr/>
                </p:nvSpPr>
                <p:spPr bwMode="auto">
                  <a:xfrm>
                    <a:off x="3000" y="2918"/>
                    <a:ext cx="131" cy="34"/>
                  </a:xfrm>
                  <a:custGeom>
                    <a:avLst/>
                    <a:gdLst/>
                    <a:ahLst/>
                    <a:cxnLst>
                      <a:cxn ang="0">
                        <a:pos x="131" y="34"/>
                      </a:cxn>
                      <a:cxn ang="0">
                        <a:pos x="0" y="11"/>
                      </a:cxn>
                      <a:cxn ang="0">
                        <a:pos x="0" y="0"/>
                      </a:cxn>
                      <a:cxn ang="0">
                        <a:pos x="131" y="21"/>
                      </a:cxn>
                      <a:cxn ang="0">
                        <a:pos x="131" y="34"/>
                      </a:cxn>
                    </a:cxnLst>
                    <a:rect l="0" t="0" r="r" b="b"/>
                    <a:pathLst>
                      <a:path w="131" h="34">
                        <a:moveTo>
                          <a:pt x="131" y="34"/>
                        </a:moveTo>
                        <a:lnTo>
                          <a:pt x="0" y="11"/>
                        </a:lnTo>
                        <a:lnTo>
                          <a:pt x="0" y="0"/>
                        </a:lnTo>
                        <a:lnTo>
                          <a:pt x="131" y="21"/>
                        </a:lnTo>
                        <a:lnTo>
                          <a:pt x="131" y="34"/>
                        </a:lnTo>
                        <a:close/>
                      </a:path>
                    </a:pathLst>
                  </a:custGeom>
                  <a:solidFill>
                    <a:srgbClr val="D4D4D4"/>
                  </a:solidFill>
                  <a:ln w="9525">
                    <a:noFill/>
                    <a:round/>
                    <a:headEnd/>
                    <a:tailEnd/>
                  </a:ln>
                </p:spPr>
                <p:txBody>
                  <a:bodyPr/>
                  <a:lstStyle/>
                  <a:p>
                    <a:endParaRPr lang="en-US" sz="2000"/>
                  </a:p>
                </p:txBody>
              </p:sp>
              <p:sp>
                <p:nvSpPr>
                  <p:cNvPr id="582623" name="Freeform 991"/>
                  <p:cNvSpPr>
                    <a:spLocks/>
                  </p:cNvSpPr>
                  <p:nvPr/>
                </p:nvSpPr>
                <p:spPr bwMode="auto">
                  <a:xfrm>
                    <a:off x="3000" y="2918"/>
                    <a:ext cx="131" cy="34"/>
                  </a:xfrm>
                  <a:custGeom>
                    <a:avLst/>
                    <a:gdLst/>
                    <a:ahLst/>
                    <a:cxnLst>
                      <a:cxn ang="0">
                        <a:pos x="131" y="34"/>
                      </a:cxn>
                      <a:cxn ang="0">
                        <a:pos x="0" y="11"/>
                      </a:cxn>
                      <a:cxn ang="0">
                        <a:pos x="0" y="0"/>
                      </a:cxn>
                      <a:cxn ang="0">
                        <a:pos x="131" y="21"/>
                      </a:cxn>
                      <a:cxn ang="0">
                        <a:pos x="131" y="34"/>
                      </a:cxn>
                    </a:cxnLst>
                    <a:rect l="0" t="0" r="r" b="b"/>
                    <a:pathLst>
                      <a:path w="131" h="34">
                        <a:moveTo>
                          <a:pt x="131" y="34"/>
                        </a:moveTo>
                        <a:lnTo>
                          <a:pt x="0" y="11"/>
                        </a:lnTo>
                        <a:lnTo>
                          <a:pt x="0" y="0"/>
                        </a:lnTo>
                        <a:lnTo>
                          <a:pt x="131" y="21"/>
                        </a:lnTo>
                        <a:lnTo>
                          <a:pt x="131" y="34"/>
                        </a:lnTo>
                        <a:close/>
                      </a:path>
                    </a:pathLst>
                  </a:custGeom>
                  <a:solidFill>
                    <a:srgbClr val="D4D4D4"/>
                  </a:solidFill>
                  <a:ln w="9525">
                    <a:noFill/>
                    <a:round/>
                    <a:headEnd/>
                    <a:tailEnd/>
                  </a:ln>
                </p:spPr>
                <p:txBody>
                  <a:bodyPr/>
                  <a:lstStyle/>
                  <a:p>
                    <a:endParaRPr lang="en-US" sz="2000"/>
                  </a:p>
                </p:txBody>
              </p:sp>
              <p:sp>
                <p:nvSpPr>
                  <p:cNvPr id="582624" name="Freeform 992"/>
                  <p:cNvSpPr>
                    <a:spLocks/>
                  </p:cNvSpPr>
                  <p:nvPr/>
                </p:nvSpPr>
                <p:spPr bwMode="auto">
                  <a:xfrm>
                    <a:off x="3000" y="2919"/>
                    <a:ext cx="131" cy="33"/>
                  </a:xfrm>
                  <a:custGeom>
                    <a:avLst/>
                    <a:gdLst/>
                    <a:ahLst/>
                    <a:cxnLst>
                      <a:cxn ang="0">
                        <a:pos x="131" y="33"/>
                      </a:cxn>
                      <a:cxn ang="0">
                        <a:pos x="0" y="10"/>
                      </a:cxn>
                      <a:cxn ang="0">
                        <a:pos x="0" y="0"/>
                      </a:cxn>
                      <a:cxn ang="0">
                        <a:pos x="131" y="21"/>
                      </a:cxn>
                      <a:cxn ang="0">
                        <a:pos x="131" y="33"/>
                      </a:cxn>
                    </a:cxnLst>
                    <a:rect l="0" t="0" r="r" b="b"/>
                    <a:pathLst>
                      <a:path w="131" h="33">
                        <a:moveTo>
                          <a:pt x="131" y="33"/>
                        </a:moveTo>
                        <a:lnTo>
                          <a:pt x="0" y="10"/>
                        </a:lnTo>
                        <a:lnTo>
                          <a:pt x="0" y="0"/>
                        </a:lnTo>
                        <a:lnTo>
                          <a:pt x="131" y="21"/>
                        </a:lnTo>
                        <a:lnTo>
                          <a:pt x="131" y="33"/>
                        </a:lnTo>
                        <a:close/>
                      </a:path>
                    </a:pathLst>
                  </a:custGeom>
                  <a:solidFill>
                    <a:srgbClr val="D4D4D4"/>
                  </a:solidFill>
                  <a:ln w="9525">
                    <a:noFill/>
                    <a:round/>
                    <a:headEnd/>
                    <a:tailEnd/>
                  </a:ln>
                </p:spPr>
                <p:txBody>
                  <a:bodyPr/>
                  <a:lstStyle/>
                  <a:p>
                    <a:endParaRPr lang="en-US" sz="2000"/>
                  </a:p>
                </p:txBody>
              </p:sp>
              <p:sp>
                <p:nvSpPr>
                  <p:cNvPr id="582625" name="Freeform 993"/>
                  <p:cNvSpPr>
                    <a:spLocks/>
                  </p:cNvSpPr>
                  <p:nvPr/>
                </p:nvSpPr>
                <p:spPr bwMode="auto">
                  <a:xfrm>
                    <a:off x="3000" y="2919"/>
                    <a:ext cx="131" cy="34"/>
                  </a:xfrm>
                  <a:custGeom>
                    <a:avLst/>
                    <a:gdLst/>
                    <a:ahLst/>
                    <a:cxnLst>
                      <a:cxn ang="0">
                        <a:pos x="131" y="34"/>
                      </a:cxn>
                      <a:cxn ang="0">
                        <a:pos x="0" y="11"/>
                      </a:cxn>
                      <a:cxn ang="0">
                        <a:pos x="0" y="0"/>
                      </a:cxn>
                      <a:cxn ang="0">
                        <a:pos x="131" y="21"/>
                      </a:cxn>
                      <a:cxn ang="0">
                        <a:pos x="131" y="34"/>
                      </a:cxn>
                    </a:cxnLst>
                    <a:rect l="0" t="0" r="r" b="b"/>
                    <a:pathLst>
                      <a:path w="131" h="34">
                        <a:moveTo>
                          <a:pt x="131" y="34"/>
                        </a:moveTo>
                        <a:lnTo>
                          <a:pt x="0" y="11"/>
                        </a:lnTo>
                        <a:lnTo>
                          <a:pt x="0" y="0"/>
                        </a:lnTo>
                        <a:lnTo>
                          <a:pt x="131" y="21"/>
                        </a:lnTo>
                        <a:lnTo>
                          <a:pt x="131" y="34"/>
                        </a:lnTo>
                        <a:close/>
                      </a:path>
                    </a:pathLst>
                  </a:custGeom>
                  <a:solidFill>
                    <a:srgbClr val="D4D4D4"/>
                  </a:solidFill>
                  <a:ln w="9525">
                    <a:noFill/>
                    <a:round/>
                    <a:headEnd/>
                    <a:tailEnd/>
                  </a:ln>
                </p:spPr>
                <p:txBody>
                  <a:bodyPr/>
                  <a:lstStyle/>
                  <a:p>
                    <a:endParaRPr lang="en-US" sz="2000"/>
                  </a:p>
                </p:txBody>
              </p:sp>
              <p:sp>
                <p:nvSpPr>
                  <p:cNvPr id="582626" name="Freeform 994"/>
                  <p:cNvSpPr>
                    <a:spLocks/>
                  </p:cNvSpPr>
                  <p:nvPr/>
                </p:nvSpPr>
                <p:spPr bwMode="auto">
                  <a:xfrm>
                    <a:off x="3000" y="2920"/>
                    <a:ext cx="131" cy="33"/>
                  </a:xfrm>
                  <a:custGeom>
                    <a:avLst/>
                    <a:gdLst/>
                    <a:ahLst/>
                    <a:cxnLst>
                      <a:cxn ang="0">
                        <a:pos x="131" y="33"/>
                      </a:cxn>
                      <a:cxn ang="0">
                        <a:pos x="0" y="11"/>
                      </a:cxn>
                      <a:cxn ang="0">
                        <a:pos x="0" y="0"/>
                      </a:cxn>
                      <a:cxn ang="0">
                        <a:pos x="131" y="21"/>
                      </a:cxn>
                      <a:cxn ang="0">
                        <a:pos x="131" y="33"/>
                      </a:cxn>
                    </a:cxnLst>
                    <a:rect l="0" t="0" r="r" b="b"/>
                    <a:pathLst>
                      <a:path w="131" h="33">
                        <a:moveTo>
                          <a:pt x="131" y="33"/>
                        </a:moveTo>
                        <a:lnTo>
                          <a:pt x="0" y="11"/>
                        </a:lnTo>
                        <a:lnTo>
                          <a:pt x="0" y="0"/>
                        </a:lnTo>
                        <a:lnTo>
                          <a:pt x="131" y="21"/>
                        </a:lnTo>
                        <a:lnTo>
                          <a:pt x="131" y="33"/>
                        </a:lnTo>
                        <a:close/>
                      </a:path>
                    </a:pathLst>
                  </a:custGeom>
                  <a:solidFill>
                    <a:srgbClr val="D4D4D4"/>
                  </a:solidFill>
                  <a:ln w="9525">
                    <a:noFill/>
                    <a:round/>
                    <a:headEnd/>
                    <a:tailEnd/>
                  </a:ln>
                </p:spPr>
                <p:txBody>
                  <a:bodyPr/>
                  <a:lstStyle/>
                  <a:p>
                    <a:endParaRPr lang="en-US" sz="2000"/>
                  </a:p>
                </p:txBody>
              </p:sp>
              <p:sp>
                <p:nvSpPr>
                  <p:cNvPr id="582627" name="Freeform 995"/>
                  <p:cNvSpPr>
                    <a:spLocks/>
                  </p:cNvSpPr>
                  <p:nvPr/>
                </p:nvSpPr>
                <p:spPr bwMode="auto">
                  <a:xfrm>
                    <a:off x="3000" y="2920"/>
                    <a:ext cx="131" cy="33"/>
                  </a:xfrm>
                  <a:custGeom>
                    <a:avLst/>
                    <a:gdLst/>
                    <a:ahLst/>
                    <a:cxnLst>
                      <a:cxn ang="0">
                        <a:pos x="131" y="33"/>
                      </a:cxn>
                      <a:cxn ang="0">
                        <a:pos x="0" y="11"/>
                      </a:cxn>
                      <a:cxn ang="0">
                        <a:pos x="0" y="0"/>
                      </a:cxn>
                      <a:cxn ang="0">
                        <a:pos x="131" y="21"/>
                      </a:cxn>
                      <a:cxn ang="0">
                        <a:pos x="131" y="33"/>
                      </a:cxn>
                    </a:cxnLst>
                    <a:rect l="0" t="0" r="r" b="b"/>
                    <a:pathLst>
                      <a:path w="131" h="33">
                        <a:moveTo>
                          <a:pt x="131" y="33"/>
                        </a:moveTo>
                        <a:lnTo>
                          <a:pt x="0" y="11"/>
                        </a:lnTo>
                        <a:lnTo>
                          <a:pt x="0" y="0"/>
                        </a:lnTo>
                        <a:lnTo>
                          <a:pt x="131" y="21"/>
                        </a:lnTo>
                        <a:lnTo>
                          <a:pt x="131" y="33"/>
                        </a:lnTo>
                        <a:close/>
                      </a:path>
                    </a:pathLst>
                  </a:custGeom>
                  <a:solidFill>
                    <a:srgbClr val="D4D4D4"/>
                  </a:solidFill>
                  <a:ln w="9525">
                    <a:noFill/>
                    <a:round/>
                    <a:headEnd/>
                    <a:tailEnd/>
                  </a:ln>
                </p:spPr>
                <p:txBody>
                  <a:bodyPr/>
                  <a:lstStyle/>
                  <a:p>
                    <a:endParaRPr lang="en-US" sz="2000"/>
                  </a:p>
                </p:txBody>
              </p:sp>
              <p:sp>
                <p:nvSpPr>
                  <p:cNvPr id="582628" name="Freeform 996"/>
                  <p:cNvSpPr>
                    <a:spLocks/>
                  </p:cNvSpPr>
                  <p:nvPr/>
                </p:nvSpPr>
                <p:spPr bwMode="auto">
                  <a:xfrm>
                    <a:off x="3000" y="2921"/>
                    <a:ext cx="131" cy="32"/>
                  </a:xfrm>
                  <a:custGeom>
                    <a:avLst/>
                    <a:gdLst/>
                    <a:ahLst/>
                    <a:cxnLst>
                      <a:cxn ang="0">
                        <a:pos x="131" y="32"/>
                      </a:cxn>
                      <a:cxn ang="0">
                        <a:pos x="0" y="11"/>
                      </a:cxn>
                      <a:cxn ang="0">
                        <a:pos x="0" y="0"/>
                      </a:cxn>
                      <a:cxn ang="0">
                        <a:pos x="131" y="21"/>
                      </a:cxn>
                      <a:cxn ang="0">
                        <a:pos x="131" y="32"/>
                      </a:cxn>
                    </a:cxnLst>
                    <a:rect l="0" t="0" r="r" b="b"/>
                    <a:pathLst>
                      <a:path w="131" h="32">
                        <a:moveTo>
                          <a:pt x="131" y="32"/>
                        </a:moveTo>
                        <a:lnTo>
                          <a:pt x="0" y="11"/>
                        </a:lnTo>
                        <a:lnTo>
                          <a:pt x="0" y="0"/>
                        </a:lnTo>
                        <a:lnTo>
                          <a:pt x="131" y="21"/>
                        </a:lnTo>
                        <a:lnTo>
                          <a:pt x="131" y="32"/>
                        </a:lnTo>
                        <a:close/>
                      </a:path>
                    </a:pathLst>
                  </a:custGeom>
                  <a:solidFill>
                    <a:srgbClr val="D4D4D4"/>
                  </a:solidFill>
                  <a:ln w="9525">
                    <a:noFill/>
                    <a:round/>
                    <a:headEnd/>
                    <a:tailEnd/>
                  </a:ln>
                </p:spPr>
                <p:txBody>
                  <a:bodyPr/>
                  <a:lstStyle/>
                  <a:p>
                    <a:endParaRPr lang="en-US" sz="2000"/>
                  </a:p>
                </p:txBody>
              </p:sp>
              <p:sp>
                <p:nvSpPr>
                  <p:cNvPr id="582629" name="Freeform 997"/>
                  <p:cNvSpPr>
                    <a:spLocks/>
                  </p:cNvSpPr>
                  <p:nvPr/>
                </p:nvSpPr>
                <p:spPr bwMode="auto">
                  <a:xfrm>
                    <a:off x="3000" y="2922"/>
                    <a:ext cx="131" cy="31"/>
                  </a:xfrm>
                  <a:custGeom>
                    <a:avLst/>
                    <a:gdLst/>
                    <a:ahLst/>
                    <a:cxnLst>
                      <a:cxn ang="0">
                        <a:pos x="131" y="31"/>
                      </a:cxn>
                      <a:cxn ang="0">
                        <a:pos x="0" y="10"/>
                      </a:cxn>
                      <a:cxn ang="0">
                        <a:pos x="0" y="0"/>
                      </a:cxn>
                      <a:cxn ang="0">
                        <a:pos x="131" y="20"/>
                      </a:cxn>
                      <a:cxn ang="0">
                        <a:pos x="131" y="31"/>
                      </a:cxn>
                    </a:cxnLst>
                    <a:rect l="0" t="0" r="r" b="b"/>
                    <a:pathLst>
                      <a:path w="131" h="31">
                        <a:moveTo>
                          <a:pt x="131" y="31"/>
                        </a:moveTo>
                        <a:lnTo>
                          <a:pt x="0" y="10"/>
                        </a:lnTo>
                        <a:lnTo>
                          <a:pt x="0" y="0"/>
                        </a:lnTo>
                        <a:lnTo>
                          <a:pt x="131" y="20"/>
                        </a:lnTo>
                        <a:lnTo>
                          <a:pt x="131" y="31"/>
                        </a:lnTo>
                        <a:close/>
                      </a:path>
                    </a:pathLst>
                  </a:custGeom>
                  <a:solidFill>
                    <a:srgbClr val="D4D4D4"/>
                  </a:solidFill>
                  <a:ln w="9525">
                    <a:noFill/>
                    <a:round/>
                    <a:headEnd/>
                    <a:tailEnd/>
                  </a:ln>
                </p:spPr>
                <p:txBody>
                  <a:bodyPr/>
                  <a:lstStyle/>
                  <a:p>
                    <a:endParaRPr lang="en-US" sz="2000"/>
                  </a:p>
                </p:txBody>
              </p:sp>
              <p:sp>
                <p:nvSpPr>
                  <p:cNvPr id="582630" name="Freeform 998"/>
                  <p:cNvSpPr>
                    <a:spLocks/>
                  </p:cNvSpPr>
                  <p:nvPr/>
                </p:nvSpPr>
                <p:spPr bwMode="auto">
                  <a:xfrm>
                    <a:off x="3000" y="2922"/>
                    <a:ext cx="131" cy="33"/>
                  </a:xfrm>
                  <a:custGeom>
                    <a:avLst/>
                    <a:gdLst/>
                    <a:ahLst/>
                    <a:cxnLst>
                      <a:cxn ang="0">
                        <a:pos x="131" y="33"/>
                      </a:cxn>
                      <a:cxn ang="0">
                        <a:pos x="0" y="10"/>
                      </a:cxn>
                      <a:cxn ang="0">
                        <a:pos x="0" y="0"/>
                      </a:cxn>
                      <a:cxn ang="0">
                        <a:pos x="131" y="21"/>
                      </a:cxn>
                      <a:cxn ang="0">
                        <a:pos x="131" y="33"/>
                      </a:cxn>
                    </a:cxnLst>
                    <a:rect l="0" t="0" r="r" b="b"/>
                    <a:pathLst>
                      <a:path w="131" h="33">
                        <a:moveTo>
                          <a:pt x="131" y="33"/>
                        </a:moveTo>
                        <a:lnTo>
                          <a:pt x="0" y="10"/>
                        </a:lnTo>
                        <a:lnTo>
                          <a:pt x="0" y="0"/>
                        </a:lnTo>
                        <a:lnTo>
                          <a:pt x="131" y="21"/>
                        </a:lnTo>
                        <a:lnTo>
                          <a:pt x="131" y="33"/>
                        </a:lnTo>
                        <a:close/>
                      </a:path>
                    </a:pathLst>
                  </a:custGeom>
                  <a:solidFill>
                    <a:srgbClr val="D4D4D4"/>
                  </a:solidFill>
                  <a:ln w="9525">
                    <a:noFill/>
                    <a:round/>
                    <a:headEnd/>
                    <a:tailEnd/>
                  </a:ln>
                </p:spPr>
                <p:txBody>
                  <a:bodyPr/>
                  <a:lstStyle/>
                  <a:p>
                    <a:endParaRPr lang="en-US" sz="2000"/>
                  </a:p>
                </p:txBody>
              </p:sp>
              <p:sp>
                <p:nvSpPr>
                  <p:cNvPr id="582631" name="Freeform 999"/>
                  <p:cNvSpPr>
                    <a:spLocks/>
                  </p:cNvSpPr>
                  <p:nvPr/>
                </p:nvSpPr>
                <p:spPr bwMode="auto">
                  <a:xfrm>
                    <a:off x="3000" y="2922"/>
                    <a:ext cx="131" cy="33"/>
                  </a:xfrm>
                  <a:custGeom>
                    <a:avLst/>
                    <a:gdLst/>
                    <a:ahLst/>
                    <a:cxnLst>
                      <a:cxn ang="0">
                        <a:pos x="131" y="33"/>
                      </a:cxn>
                      <a:cxn ang="0">
                        <a:pos x="0" y="12"/>
                      </a:cxn>
                      <a:cxn ang="0">
                        <a:pos x="0" y="0"/>
                      </a:cxn>
                      <a:cxn ang="0">
                        <a:pos x="131" y="21"/>
                      </a:cxn>
                      <a:cxn ang="0">
                        <a:pos x="131" y="33"/>
                      </a:cxn>
                    </a:cxnLst>
                    <a:rect l="0" t="0" r="r" b="b"/>
                    <a:pathLst>
                      <a:path w="131" h="33">
                        <a:moveTo>
                          <a:pt x="131" y="33"/>
                        </a:moveTo>
                        <a:lnTo>
                          <a:pt x="0" y="12"/>
                        </a:lnTo>
                        <a:lnTo>
                          <a:pt x="0" y="0"/>
                        </a:lnTo>
                        <a:lnTo>
                          <a:pt x="131" y="21"/>
                        </a:lnTo>
                        <a:lnTo>
                          <a:pt x="131" y="33"/>
                        </a:lnTo>
                        <a:close/>
                      </a:path>
                    </a:pathLst>
                  </a:custGeom>
                  <a:solidFill>
                    <a:srgbClr val="D4D4D4"/>
                  </a:solidFill>
                  <a:ln w="9525">
                    <a:noFill/>
                    <a:round/>
                    <a:headEnd/>
                    <a:tailEnd/>
                  </a:ln>
                </p:spPr>
                <p:txBody>
                  <a:bodyPr/>
                  <a:lstStyle/>
                  <a:p>
                    <a:endParaRPr lang="en-US" sz="2000"/>
                  </a:p>
                </p:txBody>
              </p:sp>
              <p:sp>
                <p:nvSpPr>
                  <p:cNvPr id="582632" name="Freeform 1000"/>
                  <p:cNvSpPr>
                    <a:spLocks/>
                  </p:cNvSpPr>
                  <p:nvPr/>
                </p:nvSpPr>
                <p:spPr bwMode="auto">
                  <a:xfrm>
                    <a:off x="3000" y="2923"/>
                    <a:ext cx="131" cy="32"/>
                  </a:xfrm>
                  <a:custGeom>
                    <a:avLst/>
                    <a:gdLst/>
                    <a:ahLst/>
                    <a:cxnLst>
                      <a:cxn ang="0">
                        <a:pos x="131" y="32"/>
                      </a:cxn>
                      <a:cxn ang="0">
                        <a:pos x="0" y="11"/>
                      </a:cxn>
                      <a:cxn ang="0">
                        <a:pos x="0" y="0"/>
                      </a:cxn>
                      <a:cxn ang="0">
                        <a:pos x="131" y="20"/>
                      </a:cxn>
                      <a:cxn ang="0">
                        <a:pos x="131" y="32"/>
                      </a:cxn>
                    </a:cxnLst>
                    <a:rect l="0" t="0" r="r" b="b"/>
                    <a:pathLst>
                      <a:path w="131" h="32">
                        <a:moveTo>
                          <a:pt x="131" y="32"/>
                        </a:moveTo>
                        <a:lnTo>
                          <a:pt x="0" y="11"/>
                        </a:lnTo>
                        <a:lnTo>
                          <a:pt x="0" y="0"/>
                        </a:lnTo>
                        <a:lnTo>
                          <a:pt x="131" y="20"/>
                        </a:lnTo>
                        <a:lnTo>
                          <a:pt x="131" y="32"/>
                        </a:lnTo>
                        <a:close/>
                      </a:path>
                    </a:pathLst>
                  </a:custGeom>
                  <a:solidFill>
                    <a:srgbClr val="D4D4D4"/>
                  </a:solidFill>
                  <a:ln w="9525">
                    <a:noFill/>
                    <a:round/>
                    <a:headEnd/>
                    <a:tailEnd/>
                  </a:ln>
                </p:spPr>
                <p:txBody>
                  <a:bodyPr/>
                  <a:lstStyle/>
                  <a:p>
                    <a:endParaRPr lang="en-US" sz="2000"/>
                  </a:p>
                </p:txBody>
              </p:sp>
              <p:sp>
                <p:nvSpPr>
                  <p:cNvPr id="582633" name="Freeform 1001"/>
                  <p:cNvSpPr>
                    <a:spLocks/>
                  </p:cNvSpPr>
                  <p:nvPr/>
                </p:nvSpPr>
                <p:spPr bwMode="auto">
                  <a:xfrm>
                    <a:off x="3000" y="2923"/>
                    <a:ext cx="131" cy="32"/>
                  </a:xfrm>
                  <a:custGeom>
                    <a:avLst/>
                    <a:gdLst/>
                    <a:ahLst/>
                    <a:cxnLst>
                      <a:cxn ang="0">
                        <a:pos x="131" y="32"/>
                      </a:cxn>
                      <a:cxn ang="0">
                        <a:pos x="0" y="12"/>
                      </a:cxn>
                      <a:cxn ang="0">
                        <a:pos x="0" y="0"/>
                      </a:cxn>
                      <a:cxn ang="0">
                        <a:pos x="131" y="21"/>
                      </a:cxn>
                      <a:cxn ang="0">
                        <a:pos x="131" y="32"/>
                      </a:cxn>
                    </a:cxnLst>
                    <a:rect l="0" t="0" r="r" b="b"/>
                    <a:pathLst>
                      <a:path w="131" h="32">
                        <a:moveTo>
                          <a:pt x="131" y="32"/>
                        </a:moveTo>
                        <a:lnTo>
                          <a:pt x="0" y="12"/>
                        </a:lnTo>
                        <a:lnTo>
                          <a:pt x="0" y="0"/>
                        </a:lnTo>
                        <a:lnTo>
                          <a:pt x="131" y="21"/>
                        </a:lnTo>
                        <a:lnTo>
                          <a:pt x="131" y="32"/>
                        </a:lnTo>
                        <a:close/>
                      </a:path>
                    </a:pathLst>
                  </a:custGeom>
                  <a:solidFill>
                    <a:srgbClr val="D4D4D4"/>
                  </a:solidFill>
                  <a:ln w="9525">
                    <a:noFill/>
                    <a:round/>
                    <a:headEnd/>
                    <a:tailEnd/>
                  </a:ln>
                </p:spPr>
                <p:txBody>
                  <a:bodyPr/>
                  <a:lstStyle/>
                  <a:p>
                    <a:endParaRPr lang="en-US" sz="2000"/>
                  </a:p>
                </p:txBody>
              </p:sp>
              <p:sp>
                <p:nvSpPr>
                  <p:cNvPr id="582634" name="Freeform 1002"/>
                  <p:cNvSpPr>
                    <a:spLocks/>
                  </p:cNvSpPr>
                  <p:nvPr/>
                </p:nvSpPr>
                <p:spPr bwMode="auto">
                  <a:xfrm>
                    <a:off x="3000" y="2924"/>
                    <a:ext cx="131" cy="32"/>
                  </a:xfrm>
                  <a:custGeom>
                    <a:avLst/>
                    <a:gdLst/>
                    <a:ahLst/>
                    <a:cxnLst>
                      <a:cxn ang="0">
                        <a:pos x="131" y="32"/>
                      </a:cxn>
                      <a:cxn ang="0">
                        <a:pos x="0" y="11"/>
                      </a:cxn>
                      <a:cxn ang="0">
                        <a:pos x="0" y="0"/>
                      </a:cxn>
                      <a:cxn ang="0">
                        <a:pos x="131" y="20"/>
                      </a:cxn>
                      <a:cxn ang="0">
                        <a:pos x="131" y="32"/>
                      </a:cxn>
                    </a:cxnLst>
                    <a:rect l="0" t="0" r="r" b="b"/>
                    <a:pathLst>
                      <a:path w="131" h="32">
                        <a:moveTo>
                          <a:pt x="131" y="32"/>
                        </a:moveTo>
                        <a:lnTo>
                          <a:pt x="0" y="11"/>
                        </a:lnTo>
                        <a:lnTo>
                          <a:pt x="0" y="0"/>
                        </a:lnTo>
                        <a:lnTo>
                          <a:pt x="131" y="20"/>
                        </a:lnTo>
                        <a:lnTo>
                          <a:pt x="131" y="32"/>
                        </a:lnTo>
                        <a:close/>
                      </a:path>
                    </a:pathLst>
                  </a:custGeom>
                  <a:solidFill>
                    <a:srgbClr val="D4D4D4"/>
                  </a:solidFill>
                  <a:ln w="9525">
                    <a:noFill/>
                    <a:round/>
                    <a:headEnd/>
                    <a:tailEnd/>
                  </a:ln>
                </p:spPr>
                <p:txBody>
                  <a:bodyPr/>
                  <a:lstStyle/>
                  <a:p>
                    <a:endParaRPr lang="en-US" sz="2000"/>
                  </a:p>
                </p:txBody>
              </p:sp>
              <p:sp>
                <p:nvSpPr>
                  <p:cNvPr id="582635" name="Freeform 1003"/>
                  <p:cNvSpPr>
                    <a:spLocks/>
                  </p:cNvSpPr>
                  <p:nvPr/>
                </p:nvSpPr>
                <p:spPr bwMode="auto">
                  <a:xfrm>
                    <a:off x="3000" y="2924"/>
                    <a:ext cx="131" cy="32"/>
                  </a:xfrm>
                  <a:custGeom>
                    <a:avLst/>
                    <a:gdLst/>
                    <a:ahLst/>
                    <a:cxnLst>
                      <a:cxn ang="0">
                        <a:pos x="131" y="32"/>
                      </a:cxn>
                      <a:cxn ang="0">
                        <a:pos x="0" y="11"/>
                      </a:cxn>
                      <a:cxn ang="0">
                        <a:pos x="0" y="0"/>
                      </a:cxn>
                      <a:cxn ang="0">
                        <a:pos x="131" y="21"/>
                      </a:cxn>
                      <a:cxn ang="0">
                        <a:pos x="131" y="32"/>
                      </a:cxn>
                    </a:cxnLst>
                    <a:rect l="0" t="0" r="r" b="b"/>
                    <a:pathLst>
                      <a:path w="131" h="32">
                        <a:moveTo>
                          <a:pt x="131" y="32"/>
                        </a:moveTo>
                        <a:lnTo>
                          <a:pt x="0" y="11"/>
                        </a:lnTo>
                        <a:lnTo>
                          <a:pt x="0" y="0"/>
                        </a:lnTo>
                        <a:lnTo>
                          <a:pt x="131" y="21"/>
                        </a:lnTo>
                        <a:lnTo>
                          <a:pt x="131" y="32"/>
                        </a:lnTo>
                        <a:close/>
                      </a:path>
                    </a:pathLst>
                  </a:custGeom>
                  <a:solidFill>
                    <a:srgbClr val="D4D4D4"/>
                  </a:solidFill>
                  <a:ln w="9525">
                    <a:noFill/>
                    <a:round/>
                    <a:headEnd/>
                    <a:tailEnd/>
                  </a:ln>
                </p:spPr>
                <p:txBody>
                  <a:bodyPr/>
                  <a:lstStyle/>
                  <a:p>
                    <a:endParaRPr lang="en-US" sz="2000"/>
                  </a:p>
                </p:txBody>
              </p:sp>
              <p:sp>
                <p:nvSpPr>
                  <p:cNvPr id="582636" name="Freeform 1004"/>
                  <p:cNvSpPr>
                    <a:spLocks/>
                  </p:cNvSpPr>
                  <p:nvPr/>
                </p:nvSpPr>
                <p:spPr bwMode="auto">
                  <a:xfrm>
                    <a:off x="3000" y="2925"/>
                    <a:ext cx="131" cy="31"/>
                  </a:xfrm>
                  <a:custGeom>
                    <a:avLst/>
                    <a:gdLst/>
                    <a:ahLst/>
                    <a:cxnLst>
                      <a:cxn ang="0">
                        <a:pos x="131" y="31"/>
                      </a:cxn>
                      <a:cxn ang="0">
                        <a:pos x="0" y="10"/>
                      </a:cxn>
                      <a:cxn ang="0">
                        <a:pos x="0" y="0"/>
                      </a:cxn>
                      <a:cxn ang="0">
                        <a:pos x="131" y="20"/>
                      </a:cxn>
                      <a:cxn ang="0">
                        <a:pos x="131" y="31"/>
                      </a:cxn>
                    </a:cxnLst>
                    <a:rect l="0" t="0" r="r" b="b"/>
                    <a:pathLst>
                      <a:path w="131" h="31">
                        <a:moveTo>
                          <a:pt x="131" y="31"/>
                        </a:moveTo>
                        <a:lnTo>
                          <a:pt x="0" y="10"/>
                        </a:lnTo>
                        <a:lnTo>
                          <a:pt x="0" y="0"/>
                        </a:lnTo>
                        <a:lnTo>
                          <a:pt x="131" y="20"/>
                        </a:lnTo>
                        <a:lnTo>
                          <a:pt x="131" y="31"/>
                        </a:lnTo>
                        <a:close/>
                      </a:path>
                    </a:pathLst>
                  </a:custGeom>
                  <a:solidFill>
                    <a:srgbClr val="D4D4D4"/>
                  </a:solidFill>
                  <a:ln w="9525">
                    <a:noFill/>
                    <a:round/>
                    <a:headEnd/>
                    <a:tailEnd/>
                  </a:ln>
                </p:spPr>
                <p:txBody>
                  <a:bodyPr/>
                  <a:lstStyle/>
                  <a:p>
                    <a:endParaRPr lang="en-US" sz="2000"/>
                  </a:p>
                </p:txBody>
              </p:sp>
              <p:sp>
                <p:nvSpPr>
                  <p:cNvPr id="582637" name="Freeform 1005"/>
                  <p:cNvSpPr>
                    <a:spLocks/>
                  </p:cNvSpPr>
                  <p:nvPr/>
                </p:nvSpPr>
                <p:spPr bwMode="auto">
                  <a:xfrm>
                    <a:off x="3000" y="2926"/>
                    <a:ext cx="131" cy="30"/>
                  </a:xfrm>
                  <a:custGeom>
                    <a:avLst/>
                    <a:gdLst/>
                    <a:ahLst/>
                    <a:cxnLst>
                      <a:cxn ang="0">
                        <a:pos x="131" y="30"/>
                      </a:cxn>
                      <a:cxn ang="0">
                        <a:pos x="0" y="10"/>
                      </a:cxn>
                      <a:cxn ang="0">
                        <a:pos x="0" y="0"/>
                      </a:cxn>
                      <a:cxn ang="0">
                        <a:pos x="131" y="19"/>
                      </a:cxn>
                      <a:cxn ang="0">
                        <a:pos x="131" y="30"/>
                      </a:cxn>
                    </a:cxnLst>
                    <a:rect l="0" t="0" r="r" b="b"/>
                    <a:pathLst>
                      <a:path w="131" h="30">
                        <a:moveTo>
                          <a:pt x="131" y="30"/>
                        </a:moveTo>
                        <a:lnTo>
                          <a:pt x="0" y="10"/>
                        </a:lnTo>
                        <a:lnTo>
                          <a:pt x="0" y="0"/>
                        </a:lnTo>
                        <a:lnTo>
                          <a:pt x="131" y="19"/>
                        </a:lnTo>
                        <a:lnTo>
                          <a:pt x="131" y="30"/>
                        </a:lnTo>
                        <a:close/>
                      </a:path>
                    </a:pathLst>
                  </a:custGeom>
                  <a:solidFill>
                    <a:srgbClr val="D4D4D4"/>
                  </a:solidFill>
                  <a:ln w="9525">
                    <a:noFill/>
                    <a:round/>
                    <a:headEnd/>
                    <a:tailEnd/>
                  </a:ln>
                </p:spPr>
                <p:txBody>
                  <a:bodyPr/>
                  <a:lstStyle/>
                  <a:p>
                    <a:endParaRPr lang="en-US" sz="2000"/>
                  </a:p>
                </p:txBody>
              </p:sp>
              <p:sp>
                <p:nvSpPr>
                  <p:cNvPr id="582638" name="Freeform 1006"/>
                  <p:cNvSpPr>
                    <a:spLocks/>
                  </p:cNvSpPr>
                  <p:nvPr/>
                </p:nvSpPr>
                <p:spPr bwMode="auto">
                  <a:xfrm>
                    <a:off x="3000" y="2927"/>
                    <a:ext cx="131" cy="29"/>
                  </a:xfrm>
                  <a:custGeom>
                    <a:avLst/>
                    <a:gdLst/>
                    <a:ahLst/>
                    <a:cxnLst>
                      <a:cxn ang="0">
                        <a:pos x="131" y="29"/>
                      </a:cxn>
                      <a:cxn ang="0">
                        <a:pos x="0" y="9"/>
                      </a:cxn>
                      <a:cxn ang="0">
                        <a:pos x="0" y="0"/>
                      </a:cxn>
                      <a:cxn ang="0">
                        <a:pos x="131" y="18"/>
                      </a:cxn>
                      <a:cxn ang="0">
                        <a:pos x="131" y="29"/>
                      </a:cxn>
                    </a:cxnLst>
                    <a:rect l="0" t="0" r="r" b="b"/>
                    <a:pathLst>
                      <a:path w="131" h="29">
                        <a:moveTo>
                          <a:pt x="131" y="29"/>
                        </a:moveTo>
                        <a:lnTo>
                          <a:pt x="0" y="9"/>
                        </a:lnTo>
                        <a:lnTo>
                          <a:pt x="0" y="0"/>
                        </a:lnTo>
                        <a:lnTo>
                          <a:pt x="131" y="18"/>
                        </a:lnTo>
                        <a:lnTo>
                          <a:pt x="131" y="29"/>
                        </a:lnTo>
                        <a:close/>
                      </a:path>
                    </a:pathLst>
                  </a:custGeom>
                  <a:solidFill>
                    <a:srgbClr val="D4D4D4"/>
                  </a:solidFill>
                  <a:ln w="9525">
                    <a:noFill/>
                    <a:round/>
                    <a:headEnd/>
                    <a:tailEnd/>
                  </a:ln>
                </p:spPr>
                <p:txBody>
                  <a:bodyPr/>
                  <a:lstStyle/>
                  <a:p>
                    <a:endParaRPr lang="en-US" sz="2000"/>
                  </a:p>
                </p:txBody>
              </p:sp>
              <p:sp>
                <p:nvSpPr>
                  <p:cNvPr id="582639" name="Freeform 1007"/>
                  <p:cNvSpPr>
                    <a:spLocks/>
                  </p:cNvSpPr>
                  <p:nvPr/>
                </p:nvSpPr>
                <p:spPr bwMode="auto">
                  <a:xfrm>
                    <a:off x="3000" y="2927"/>
                    <a:ext cx="131" cy="30"/>
                  </a:xfrm>
                  <a:custGeom>
                    <a:avLst/>
                    <a:gdLst/>
                    <a:ahLst/>
                    <a:cxnLst>
                      <a:cxn ang="0">
                        <a:pos x="131" y="30"/>
                      </a:cxn>
                      <a:cxn ang="0">
                        <a:pos x="0" y="10"/>
                      </a:cxn>
                      <a:cxn ang="0">
                        <a:pos x="0" y="0"/>
                      </a:cxn>
                      <a:cxn ang="0">
                        <a:pos x="131" y="19"/>
                      </a:cxn>
                      <a:cxn ang="0">
                        <a:pos x="131" y="30"/>
                      </a:cxn>
                    </a:cxnLst>
                    <a:rect l="0" t="0" r="r" b="b"/>
                    <a:pathLst>
                      <a:path w="131" h="30">
                        <a:moveTo>
                          <a:pt x="131" y="30"/>
                        </a:moveTo>
                        <a:lnTo>
                          <a:pt x="0" y="10"/>
                        </a:lnTo>
                        <a:lnTo>
                          <a:pt x="0" y="0"/>
                        </a:lnTo>
                        <a:lnTo>
                          <a:pt x="131" y="19"/>
                        </a:lnTo>
                        <a:lnTo>
                          <a:pt x="131" y="30"/>
                        </a:lnTo>
                        <a:close/>
                      </a:path>
                    </a:pathLst>
                  </a:custGeom>
                  <a:solidFill>
                    <a:srgbClr val="D4D4D4"/>
                  </a:solidFill>
                  <a:ln w="9525">
                    <a:noFill/>
                    <a:round/>
                    <a:headEnd/>
                    <a:tailEnd/>
                  </a:ln>
                </p:spPr>
                <p:txBody>
                  <a:bodyPr/>
                  <a:lstStyle/>
                  <a:p>
                    <a:endParaRPr lang="en-US" sz="2000"/>
                  </a:p>
                </p:txBody>
              </p:sp>
              <p:sp>
                <p:nvSpPr>
                  <p:cNvPr id="582640" name="Freeform 1008"/>
                  <p:cNvSpPr>
                    <a:spLocks/>
                  </p:cNvSpPr>
                  <p:nvPr/>
                </p:nvSpPr>
                <p:spPr bwMode="auto">
                  <a:xfrm>
                    <a:off x="3000" y="2928"/>
                    <a:ext cx="131" cy="29"/>
                  </a:xfrm>
                  <a:custGeom>
                    <a:avLst/>
                    <a:gdLst/>
                    <a:ahLst/>
                    <a:cxnLst>
                      <a:cxn ang="0">
                        <a:pos x="131" y="29"/>
                      </a:cxn>
                      <a:cxn ang="0">
                        <a:pos x="0" y="9"/>
                      </a:cxn>
                      <a:cxn ang="0">
                        <a:pos x="0" y="0"/>
                      </a:cxn>
                      <a:cxn ang="0">
                        <a:pos x="131" y="18"/>
                      </a:cxn>
                      <a:cxn ang="0">
                        <a:pos x="131" y="29"/>
                      </a:cxn>
                    </a:cxnLst>
                    <a:rect l="0" t="0" r="r" b="b"/>
                    <a:pathLst>
                      <a:path w="131" h="29">
                        <a:moveTo>
                          <a:pt x="131" y="29"/>
                        </a:moveTo>
                        <a:lnTo>
                          <a:pt x="0" y="9"/>
                        </a:lnTo>
                        <a:lnTo>
                          <a:pt x="0" y="0"/>
                        </a:lnTo>
                        <a:lnTo>
                          <a:pt x="131" y="18"/>
                        </a:lnTo>
                        <a:lnTo>
                          <a:pt x="131" y="29"/>
                        </a:lnTo>
                        <a:close/>
                      </a:path>
                    </a:pathLst>
                  </a:custGeom>
                  <a:solidFill>
                    <a:srgbClr val="D4D4D4"/>
                  </a:solidFill>
                  <a:ln w="9525">
                    <a:noFill/>
                    <a:round/>
                    <a:headEnd/>
                    <a:tailEnd/>
                  </a:ln>
                </p:spPr>
                <p:txBody>
                  <a:bodyPr/>
                  <a:lstStyle/>
                  <a:p>
                    <a:endParaRPr lang="en-US" sz="2000"/>
                  </a:p>
                </p:txBody>
              </p:sp>
              <p:sp>
                <p:nvSpPr>
                  <p:cNvPr id="582641" name="Freeform 1009"/>
                  <p:cNvSpPr>
                    <a:spLocks/>
                  </p:cNvSpPr>
                  <p:nvPr/>
                </p:nvSpPr>
                <p:spPr bwMode="auto">
                  <a:xfrm>
                    <a:off x="3000" y="2928"/>
                    <a:ext cx="131" cy="29"/>
                  </a:xfrm>
                  <a:custGeom>
                    <a:avLst/>
                    <a:gdLst/>
                    <a:ahLst/>
                    <a:cxnLst>
                      <a:cxn ang="0">
                        <a:pos x="131" y="29"/>
                      </a:cxn>
                      <a:cxn ang="0">
                        <a:pos x="0" y="10"/>
                      </a:cxn>
                      <a:cxn ang="0">
                        <a:pos x="0" y="0"/>
                      </a:cxn>
                      <a:cxn ang="0">
                        <a:pos x="131" y="19"/>
                      </a:cxn>
                      <a:cxn ang="0">
                        <a:pos x="131" y="29"/>
                      </a:cxn>
                    </a:cxnLst>
                    <a:rect l="0" t="0" r="r" b="b"/>
                    <a:pathLst>
                      <a:path w="131" h="29">
                        <a:moveTo>
                          <a:pt x="131" y="29"/>
                        </a:moveTo>
                        <a:lnTo>
                          <a:pt x="0" y="10"/>
                        </a:lnTo>
                        <a:lnTo>
                          <a:pt x="0" y="0"/>
                        </a:lnTo>
                        <a:lnTo>
                          <a:pt x="131" y="19"/>
                        </a:lnTo>
                        <a:lnTo>
                          <a:pt x="131" y="29"/>
                        </a:lnTo>
                        <a:close/>
                      </a:path>
                    </a:pathLst>
                  </a:custGeom>
                  <a:solidFill>
                    <a:srgbClr val="D4D4D4"/>
                  </a:solidFill>
                  <a:ln w="9525">
                    <a:noFill/>
                    <a:round/>
                    <a:headEnd/>
                    <a:tailEnd/>
                  </a:ln>
                </p:spPr>
                <p:txBody>
                  <a:bodyPr/>
                  <a:lstStyle/>
                  <a:p>
                    <a:endParaRPr lang="en-US" sz="2000"/>
                  </a:p>
                </p:txBody>
              </p:sp>
              <p:sp>
                <p:nvSpPr>
                  <p:cNvPr id="582642" name="Freeform 1010"/>
                  <p:cNvSpPr>
                    <a:spLocks/>
                  </p:cNvSpPr>
                  <p:nvPr/>
                </p:nvSpPr>
                <p:spPr bwMode="auto">
                  <a:xfrm>
                    <a:off x="3000" y="2929"/>
                    <a:ext cx="131" cy="28"/>
                  </a:xfrm>
                  <a:custGeom>
                    <a:avLst/>
                    <a:gdLst/>
                    <a:ahLst/>
                    <a:cxnLst>
                      <a:cxn ang="0">
                        <a:pos x="131" y="28"/>
                      </a:cxn>
                      <a:cxn ang="0">
                        <a:pos x="0" y="9"/>
                      </a:cxn>
                      <a:cxn ang="0">
                        <a:pos x="0" y="0"/>
                      </a:cxn>
                      <a:cxn ang="0">
                        <a:pos x="131" y="18"/>
                      </a:cxn>
                      <a:cxn ang="0">
                        <a:pos x="131" y="28"/>
                      </a:cxn>
                    </a:cxnLst>
                    <a:rect l="0" t="0" r="r" b="b"/>
                    <a:pathLst>
                      <a:path w="131" h="28">
                        <a:moveTo>
                          <a:pt x="131" y="28"/>
                        </a:moveTo>
                        <a:lnTo>
                          <a:pt x="0" y="9"/>
                        </a:lnTo>
                        <a:lnTo>
                          <a:pt x="0" y="0"/>
                        </a:lnTo>
                        <a:lnTo>
                          <a:pt x="131" y="18"/>
                        </a:lnTo>
                        <a:lnTo>
                          <a:pt x="131" y="28"/>
                        </a:lnTo>
                        <a:close/>
                      </a:path>
                    </a:pathLst>
                  </a:custGeom>
                  <a:solidFill>
                    <a:srgbClr val="EEEEEE"/>
                  </a:solidFill>
                  <a:ln w="9525">
                    <a:noFill/>
                    <a:round/>
                    <a:headEnd/>
                    <a:tailEnd/>
                  </a:ln>
                </p:spPr>
                <p:txBody>
                  <a:bodyPr/>
                  <a:lstStyle/>
                  <a:p>
                    <a:endParaRPr lang="en-US" sz="2000"/>
                  </a:p>
                </p:txBody>
              </p:sp>
              <p:sp>
                <p:nvSpPr>
                  <p:cNvPr id="582643" name="Freeform 1011"/>
                  <p:cNvSpPr>
                    <a:spLocks/>
                  </p:cNvSpPr>
                  <p:nvPr/>
                </p:nvSpPr>
                <p:spPr bwMode="auto">
                  <a:xfrm>
                    <a:off x="3000" y="2929"/>
                    <a:ext cx="131" cy="29"/>
                  </a:xfrm>
                  <a:custGeom>
                    <a:avLst/>
                    <a:gdLst/>
                    <a:ahLst/>
                    <a:cxnLst>
                      <a:cxn ang="0">
                        <a:pos x="131" y="29"/>
                      </a:cxn>
                      <a:cxn ang="0">
                        <a:pos x="0" y="9"/>
                      </a:cxn>
                      <a:cxn ang="0">
                        <a:pos x="0" y="0"/>
                      </a:cxn>
                      <a:cxn ang="0">
                        <a:pos x="131" y="19"/>
                      </a:cxn>
                      <a:cxn ang="0">
                        <a:pos x="131" y="29"/>
                      </a:cxn>
                    </a:cxnLst>
                    <a:rect l="0" t="0" r="r" b="b"/>
                    <a:pathLst>
                      <a:path w="131" h="29">
                        <a:moveTo>
                          <a:pt x="131" y="29"/>
                        </a:moveTo>
                        <a:lnTo>
                          <a:pt x="0" y="9"/>
                        </a:lnTo>
                        <a:lnTo>
                          <a:pt x="0" y="0"/>
                        </a:lnTo>
                        <a:lnTo>
                          <a:pt x="131" y="19"/>
                        </a:lnTo>
                        <a:lnTo>
                          <a:pt x="131" y="29"/>
                        </a:lnTo>
                        <a:close/>
                      </a:path>
                    </a:pathLst>
                  </a:custGeom>
                  <a:solidFill>
                    <a:srgbClr val="EEEEEE"/>
                  </a:solidFill>
                  <a:ln w="9525">
                    <a:noFill/>
                    <a:round/>
                    <a:headEnd/>
                    <a:tailEnd/>
                  </a:ln>
                </p:spPr>
                <p:txBody>
                  <a:bodyPr/>
                  <a:lstStyle/>
                  <a:p>
                    <a:endParaRPr lang="en-US" sz="2000"/>
                  </a:p>
                </p:txBody>
              </p:sp>
              <p:sp>
                <p:nvSpPr>
                  <p:cNvPr id="582644" name="Freeform 1012"/>
                  <p:cNvSpPr>
                    <a:spLocks/>
                  </p:cNvSpPr>
                  <p:nvPr/>
                </p:nvSpPr>
                <p:spPr bwMode="auto">
                  <a:xfrm>
                    <a:off x="3000" y="2929"/>
                    <a:ext cx="131" cy="29"/>
                  </a:xfrm>
                  <a:custGeom>
                    <a:avLst/>
                    <a:gdLst/>
                    <a:ahLst/>
                    <a:cxnLst>
                      <a:cxn ang="0">
                        <a:pos x="131" y="29"/>
                      </a:cxn>
                      <a:cxn ang="0">
                        <a:pos x="0" y="10"/>
                      </a:cxn>
                      <a:cxn ang="0">
                        <a:pos x="0" y="0"/>
                      </a:cxn>
                      <a:cxn ang="0">
                        <a:pos x="131" y="20"/>
                      </a:cxn>
                      <a:cxn ang="0">
                        <a:pos x="131" y="29"/>
                      </a:cxn>
                    </a:cxnLst>
                    <a:rect l="0" t="0" r="r" b="b"/>
                    <a:pathLst>
                      <a:path w="131" h="29">
                        <a:moveTo>
                          <a:pt x="131" y="29"/>
                        </a:moveTo>
                        <a:lnTo>
                          <a:pt x="0" y="10"/>
                        </a:lnTo>
                        <a:lnTo>
                          <a:pt x="0" y="0"/>
                        </a:lnTo>
                        <a:lnTo>
                          <a:pt x="131" y="20"/>
                        </a:lnTo>
                        <a:lnTo>
                          <a:pt x="131" y="29"/>
                        </a:lnTo>
                        <a:close/>
                      </a:path>
                    </a:pathLst>
                  </a:custGeom>
                  <a:solidFill>
                    <a:srgbClr val="EEEEEE"/>
                  </a:solidFill>
                  <a:ln w="9525">
                    <a:noFill/>
                    <a:round/>
                    <a:headEnd/>
                    <a:tailEnd/>
                  </a:ln>
                </p:spPr>
                <p:txBody>
                  <a:bodyPr/>
                  <a:lstStyle/>
                  <a:p>
                    <a:endParaRPr lang="en-US" sz="2000"/>
                  </a:p>
                </p:txBody>
              </p:sp>
              <p:sp>
                <p:nvSpPr>
                  <p:cNvPr id="582645" name="Freeform 1013"/>
                  <p:cNvSpPr>
                    <a:spLocks/>
                  </p:cNvSpPr>
                  <p:nvPr/>
                </p:nvSpPr>
                <p:spPr bwMode="auto">
                  <a:xfrm>
                    <a:off x="3000" y="2929"/>
                    <a:ext cx="131" cy="29"/>
                  </a:xfrm>
                  <a:custGeom>
                    <a:avLst/>
                    <a:gdLst/>
                    <a:ahLst/>
                    <a:cxnLst>
                      <a:cxn ang="0">
                        <a:pos x="131" y="29"/>
                      </a:cxn>
                      <a:cxn ang="0">
                        <a:pos x="0" y="10"/>
                      </a:cxn>
                      <a:cxn ang="0">
                        <a:pos x="0" y="0"/>
                      </a:cxn>
                      <a:cxn ang="0">
                        <a:pos x="131" y="20"/>
                      </a:cxn>
                      <a:cxn ang="0">
                        <a:pos x="131" y="29"/>
                      </a:cxn>
                    </a:cxnLst>
                    <a:rect l="0" t="0" r="r" b="b"/>
                    <a:pathLst>
                      <a:path w="131" h="29">
                        <a:moveTo>
                          <a:pt x="131" y="29"/>
                        </a:moveTo>
                        <a:lnTo>
                          <a:pt x="0" y="10"/>
                        </a:lnTo>
                        <a:lnTo>
                          <a:pt x="0" y="0"/>
                        </a:lnTo>
                        <a:lnTo>
                          <a:pt x="131" y="20"/>
                        </a:lnTo>
                        <a:lnTo>
                          <a:pt x="131" y="29"/>
                        </a:lnTo>
                        <a:close/>
                      </a:path>
                    </a:pathLst>
                  </a:custGeom>
                  <a:solidFill>
                    <a:srgbClr val="EEEEEE"/>
                  </a:solidFill>
                  <a:ln w="9525">
                    <a:noFill/>
                    <a:round/>
                    <a:headEnd/>
                    <a:tailEnd/>
                  </a:ln>
                </p:spPr>
                <p:txBody>
                  <a:bodyPr/>
                  <a:lstStyle/>
                  <a:p>
                    <a:endParaRPr lang="en-US" sz="2000"/>
                  </a:p>
                </p:txBody>
              </p:sp>
              <p:sp>
                <p:nvSpPr>
                  <p:cNvPr id="582646" name="Freeform 1014"/>
                  <p:cNvSpPr>
                    <a:spLocks/>
                  </p:cNvSpPr>
                  <p:nvPr/>
                </p:nvSpPr>
                <p:spPr bwMode="auto">
                  <a:xfrm>
                    <a:off x="3000" y="2930"/>
                    <a:ext cx="131" cy="28"/>
                  </a:xfrm>
                  <a:custGeom>
                    <a:avLst/>
                    <a:gdLst/>
                    <a:ahLst/>
                    <a:cxnLst>
                      <a:cxn ang="0">
                        <a:pos x="131" y="28"/>
                      </a:cxn>
                      <a:cxn ang="0">
                        <a:pos x="0" y="9"/>
                      </a:cxn>
                      <a:cxn ang="0">
                        <a:pos x="0" y="0"/>
                      </a:cxn>
                      <a:cxn ang="0">
                        <a:pos x="131" y="19"/>
                      </a:cxn>
                      <a:cxn ang="0">
                        <a:pos x="131" y="28"/>
                      </a:cxn>
                    </a:cxnLst>
                    <a:rect l="0" t="0" r="r" b="b"/>
                    <a:pathLst>
                      <a:path w="131" h="28">
                        <a:moveTo>
                          <a:pt x="131" y="28"/>
                        </a:moveTo>
                        <a:lnTo>
                          <a:pt x="0" y="9"/>
                        </a:lnTo>
                        <a:lnTo>
                          <a:pt x="0" y="0"/>
                        </a:lnTo>
                        <a:lnTo>
                          <a:pt x="131" y="19"/>
                        </a:lnTo>
                        <a:lnTo>
                          <a:pt x="131" y="28"/>
                        </a:lnTo>
                        <a:close/>
                      </a:path>
                    </a:pathLst>
                  </a:custGeom>
                  <a:solidFill>
                    <a:srgbClr val="EEEEEE"/>
                  </a:solidFill>
                  <a:ln w="9525">
                    <a:noFill/>
                    <a:round/>
                    <a:headEnd/>
                    <a:tailEnd/>
                  </a:ln>
                </p:spPr>
                <p:txBody>
                  <a:bodyPr/>
                  <a:lstStyle/>
                  <a:p>
                    <a:endParaRPr lang="en-US" sz="2000"/>
                  </a:p>
                </p:txBody>
              </p:sp>
              <p:sp>
                <p:nvSpPr>
                  <p:cNvPr id="582647" name="Freeform 1015"/>
                  <p:cNvSpPr>
                    <a:spLocks/>
                  </p:cNvSpPr>
                  <p:nvPr/>
                </p:nvSpPr>
                <p:spPr bwMode="auto">
                  <a:xfrm>
                    <a:off x="3000" y="2930"/>
                    <a:ext cx="131" cy="29"/>
                  </a:xfrm>
                  <a:custGeom>
                    <a:avLst/>
                    <a:gdLst/>
                    <a:ahLst/>
                    <a:cxnLst>
                      <a:cxn ang="0">
                        <a:pos x="131" y="29"/>
                      </a:cxn>
                      <a:cxn ang="0">
                        <a:pos x="0" y="10"/>
                      </a:cxn>
                      <a:cxn ang="0">
                        <a:pos x="0" y="0"/>
                      </a:cxn>
                      <a:cxn ang="0">
                        <a:pos x="131" y="19"/>
                      </a:cxn>
                      <a:cxn ang="0">
                        <a:pos x="131" y="29"/>
                      </a:cxn>
                    </a:cxnLst>
                    <a:rect l="0" t="0" r="r" b="b"/>
                    <a:pathLst>
                      <a:path w="131" h="29">
                        <a:moveTo>
                          <a:pt x="131" y="29"/>
                        </a:moveTo>
                        <a:lnTo>
                          <a:pt x="0" y="10"/>
                        </a:lnTo>
                        <a:lnTo>
                          <a:pt x="0" y="0"/>
                        </a:lnTo>
                        <a:lnTo>
                          <a:pt x="131" y="19"/>
                        </a:lnTo>
                        <a:lnTo>
                          <a:pt x="131" y="29"/>
                        </a:lnTo>
                        <a:close/>
                      </a:path>
                    </a:pathLst>
                  </a:custGeom>
                  <a:solidFill>
                    <a:srgbClr val="EEEEEE"/>
                  </a:solidFill>
                  <a:ln w="9525">
                    <a:noFill/>
                    <a:round/>
                    <a:headEnd/>
                    <a:tailEnd/>
                  </a:ln>
                </p:spPr>
                <p:txBody>
                  <a:bodyPr/>
                  <a:lstStyle/>
                  <a:p>
                    <a:endParaRPr lang="en-US" sz="2000"/>
                  </a:p>
                </p:txBody>
              </p:sp>
              <p:sp>
                <p:nvSpPr>
                  <p:cNvPr id="582648" name="Freeform 1016"/>
                  <p:cNvSpPr>
                    <a:spLocks/>
                  </p:cNvSpPr>
                  <p:nvPr/>
                </p:nvSpPr>
                <p:spPr bwMode="auto">
                  <a:xfrm>
                    <a:off x="3000" y="2931"/>
                    <a:ext cx="131" cy="28"/>
                  </a:xfrm>
                  <a:custGeom>
                    <a:avLst/>
                    <a:gdLst/>
                    <a:ahLst/>
                    <a:cxnLst>
                      <a:cxn ang="0">
                        <a:pos x="131" y="28"/>
                      </a:cxn>
                      <a:cxn ang="0">
                        <a:pos x="0" y="10"/>
                      </a:cxn>
                      <a:cxn ang="0">
                        <a:pos x="0" y="0"/>
                      </a:cxn>
                      <a:cxn ang="0">
                        <a:pos x="131" y="18"/>
                      </a:cxn>
                      <a:cxn ang="0">
                        <a:pos x="131" y="28"/>
                      </a:cxn>
                    </a:cxnLst>
                    <a:rect l="0" t="0" r="r" b="b"/>
                    <a:pathLst>
                      <a:path w="131" h="28">
                        <a:moveTo>
                          <a:pt x="131" y="28"/>
                        </a:moveTo>
                        <a:lnTo>
                          <a:pt x="0" y="10"/>
                        </a:lnTo>
                        <a:lnTo>
                          <a:pt x="0" y="0"/>
                        </a:lnTo>
                        <a:lnTo>
                          <a:pt x="131" y="18"/>
                        </a:lnTo>
                        <a:lnTo>
                          <a:pt x="131" y="28"/>
                        </a:lnTo>
                        <a:close/>
                      </a:path>
                    </a:pathLst>
                  </a:custGeom>
                  <a:solidFill>
                    <a:srgbClr val="EEEEEE"/>
                  </a:solidFill>
                  <a:ln w="9525">
                    <a:noFill/>
                    <a:round/>
                    <a:headEnd/>
                    <a:tailEnd/>
                  </a:ln>
                </p:spPr>
                <p:txBody>
                  <a:bodyPr/>
                  <a:lstStyle/>
                  <a:p>
                    <a:endParaRPr lang="en-US" sz="2000"/>
                  </a:p>
                </p:txBody>
              </p:sp>
              <p:sp>
                <p:nvSpPr>
                  <p:cNvPr id="582649" name="Freeform 1017"/>
                  <p:cNvSpPr>
                    <a:spLocks/>
                  </p:cNvSpPr>
                  <p:nvPr/>
                </p:nvSpPr>
                <p:spPr bwMode="auto">
                  <a:xfrm>
                    <a:off x="3000" y="2932"/>
                    <a:ext cx="131" cy="27"/>
                  </a:xfrm>
                  <a:custGeom>
                    <a:avLst/>
                    <a:gdLst/>
                    <a:ahLst/>
                    <a:cxnLst>
                      <a:cxn ang="0">
                        <a:pos x="131" y="27"/>
                      </a:cxn>
                      <a:cxn ang="0">
                        <a:pos x="0" y="9"/>
                      </a:cxn>
                      <a:cxn ang="0">
                        <a:pos x="0" y="0"/>
                      </a:cxn>
                      <a:cxn ang="0">
                        <a:pos x="131" y="18"/>
                      </a:cxn>
                      <a:cxn ang="0">
                        <a:pos x="131" y="27"/>
                      </a:cxn>
                    </a:cxnLst>
                    <a:rect l="0" t="0" r="r" b="b"/>
                    <a:pathLst>
                      <a:path w="131" h="27">
                        <a:moveTo>
                          <a:pt x="131" y="27"/>
                        </a:moveTo>
                        <a:lnTo>
                          <a:pt x="0" y="9"/>
                        </a:lnTo>
                        <a:lnTo>
                          <a:pt x="0" y="0"/>
                        </a:lnTo>
                        <a:lnTo>
                          <a:pt x="131" y="18"/>
                        </a:lnTo>
                        <a:lnTo>
                          <a:pt x="131" y="27"/>
                        </a:lnTo>
                        <a:close/>
                      </a:path>
                    </a:pathLst>
                  </a:custGeom>
                  <a:solidFill>
                    <a:srgbClr val="EEEEEE"/>
                  </a:solidFill>
                  <a:ln w="9525">
                    <a:noFill/>
                    <a:round/>
                    <a:headEnd/>
                    <a:tailEnd/>
                  </a:ln>
                </p:spPr>
                <p:txBody>
                  <a:bodyPr/>
                  <a:lstStyle/>
                  <a:p>
                    <a:endParaRPr lang="en-US" sz="2000"/>
                  </a:p>
                </p:txBody>
              </p:sp>
              <p:sp>
                <p:nvSpPr>
                  <p:cNvPr id="582650" name="Freeform 1018"/>
                  <p:cNvSpPr>
                    <a:spLocks/>
                  </p:cNvSpPr>
                  <p:nvPr/>
                </p:nvSpPr>
                <p:spPr bwMode="auto">
                  <a:xfrm>
                    <a:off x="3000" y="2932"/>
                    <a:ext cx="131" cy="28"/>
                  </a:xfrm>
                  <a:custGeom>
                    <a:avLst/>
                    <a:gdLst/>
                    <a:ahLst/>
                    <a:cxnLst>
                      <a:cxn ang="0">
                        <a:pos x="131" y="28"/>
                      </a:cxn>
                      <a:cxn ang="0">
                        <a:pos x="0" y="10"/>
                      </a:cxn>
                      <a:cxn ang="0">
                        <a:pos x="0" y="0"/>
                      </a:cxn>
                      <a:cxn ang="0">
                        <a:pos x="131" y="19"/>
                      </a:cxn>
                      <a:cxn ang="0">
                        <a:pos x="131" y="28"/>
                      </a:cxn>
                    </a:cxnLst>
                    <a:rect l="0" t="0" r="r" b="b"/>
                    <a:pathLst>
                      <a:path w="131" h="28">
                        <a:moveTo>
                          <a:pt x="131" y="28"/>
                        </a:moveTo>
                        <a:lnTo>
                          <a:pt x="0" y="10"/>
                        </a:lnTo>
                        <a:lnTo>
                          <a:pt x="0" y="0"/>
                        </a:lnTo>
                        <a:lnTo>
                          <a:pt x="131" y="19"/>
                        </a:lnTo>
                        <a:lnTo>
                          <a:pt x="131" y="28"/>
                        </a:lnTo>
                        <a:close/>
                      </a:path>
                    </a:pathLst>
                  </a:custGeom>
                  <a:solidFill>
                    <a:srgbClr val="FFFFFF"/>
                  </a:solidFill>
                  <a:ln w="9525">
                    <a:noFill/>
                    <a:round/>
                    <a:headEnd/>
                    <a:tailEnd/>
                  </a:ln>
                </p:spPr>
                <p:txBody>
                  <a:bodyPr/>
                  <a:lstStyle/>
                  <a:p>
                    <a:endParaRPr lang="en-US" sz="2000"/>
                  </a:p>
                </p:txBody>
              </p:sp>
              <p:sp>
                <p:nvSpPr>
                  <p:cNvPr id="582651" name="Freeform 1019"/>
                  <p:cNvSpPr>
                    <a:spLocks/>
                  </p:cNvSpPr>
                  <p:nvPr/>
                </p:nvSpPr>
                <p:spPr bwMode="auto">
                  <a:xfrm>
                    <a:off x="3000" y="2934"/>
                    <a:ext cx="131" cy="26"/>
                  </a:xfrm>
                  <a:custGeom>
                    <a:avLst/>
                    <a:gdLst/>
                    <a:ahLst/>
                    <a:cxnLst>
                      <a:cxn ang="0">
                        <a:pos x="131" y="26"/>
                      </a:cxn>
                      <a:cxn ang="0">
                        <a:pos x="0" y="9"/>
                      </a:cxn>
                      <a:cxn ang="0">
                        <a:pos x="0" y="0"/>
                      </a:cxn>
                      <a:cxn ang="0">
                        <a:pos x="131" y="17"/>
                      </a:cxn>
                      <a:cxn ang="0">
                        <a:pos x="131" y="26"/>
                      </a:cxn>
                    </a:cxnLst>
                    <a:rect l="0" t="0" r="r" b="b"/>
                    <a:pathLst>
                      <a:path w="131" h="26">
                        <a:moveTo>
                          <a:pt x="131" y="26"/>
                        </a:moveTo>
                        <a:lnTo>
                          <a:pt x="0" y="9"/>
                        </a:lnTo>
                        <a:lnTo>
                          <a:pt x="0" y="0"/>
                        </a:lnTo>
                        <a:lnTo>
                          <a:pt x="131" y="17"/>
                        </a:lnTo>
                        <a:lnTo>
                          <a:pt x="131" y="26"/>
                        </a:lnTo>
                        <a:close/>
                      </a:path>
                    </a:pathLst>
                  </a:custGeom>
                  <a:solidFill>
                    <a:srgbClr val="FFFFFF"/>
                  </a:solidFill>
                  <a:ln w="9525">
                    <a:noFill/>
                    <a:round/>
                    <a:headEnd/>
                    <a:tailEnd/>
                  </a:ln>
                </p:spPr>
                <p:txBody>
                  <a:bodyPr/>
                  <a:lstStyle/>
                  <a:p>
                    <a:endParaRPr lang="en-US" sz="2000"/>
                  </a:p>
                </p:txBody>
              </p:sp>
              <p:sp>
                <p:nvSpPr>
                  <p:cNvPr id="582652" name="Freeform 1020"/>
                  <p:cNvSpPr>
                    <a:spLocks/>
                  </p:cNvSpPr>
                  <p:nvPr/>
                </p:nvSpPr>
                <p:spPr bwMode="auto">
                  <a:xfrm>
                    <a:off x="3000" y="2934"/>
                    <a:ext cx="131" cy="27"/>
                  </a:xfrm>
                  <a:custGeom>
                    <a:avLst/>
                    <a:gdLst/>
                    <a:ahLst/>
                    <a:cxnLst>
                      <a:cxn ang="0">
                        <a:pos x="131" y="27"/>
                      </a:cxn>
                      <a:cxn ang="0">
                        <a:pos x="0" y="9"/>
                      </a:cxn>
                      <a:cxn ang="0">
                        <a:pos x="0" y="0"/>
                      </a:cxn>
                      <a:cxn ang="0">
                        <a:pos x="131" y="18"/>
                      </a:cxn>
                      <a:cxn ang="0">
                        <a:pos x="131" y="27"/>
                      </a:cxn>
                    </a:cxnLst>
                    <a:rect l="0" t="0" r="r" b="b"/>
                    <a:pathLst>
                      <a:path w="131" h="27">
                        <a:moveTo>
                          <a:pt x="131" y="27"/>
                        </a:moveTo>
                        <a:lnTo>
                          <a:pt x="0" y="9"/>
                        </a:lnTo>
                        <a:lnTo>
                          <a:pt x="0" y="0"/>
                        </a:lnTo>
                        <a:lnTo>
                          <a:pt x="131" y="18"/>
                        </a:lnTo>
                        <a:lnTo>
                          <a:pt x="131" y="27"/>
                        </a:lnTo>
                        <a:close/>
                      </a:path>
                    </a:pathLst>
                  </a:custGeom>
                  <a:solidFill>
                    <a:srgbClr val="FFFFFF"/>
                  </a:solidFill>
                  <a:ln w="9525">
                    <a:noFill/>
                    <a:round/>
                    <a:headEnd/>
                    <a:tailEnd/>
                  </a:ln>
                </p:spPr>
                <p:txBody>
                  <a:bodyPr/>
                  <a:lstStyle/>
                  <a:p>
                    <a:endParaRPr lang="en-US" sz="2000"/>
                  </a:p>
                </p:txBody>
              </p:sp>
              <p:sp>
                <p:nvSpPr>
                  <p:cNvPr id="582653" name="Freeform 1021"/>
                  <p:cNvSpPr>
                    <a:spLocks/>
                  </p:cNvSpPr>
                  <p:nvPr/>
                </p:nvSpPr>
                <p:spPr bwMode="auto">
                  <a:xfrm>
                    <a:off x="3000" y="3014"/>
                    <a:ext cx="131" cy="71"/>
                  </a:xfrm>
                  <a:custGeom>
                    <a:avLst/>
                    <a:gdLst/>
                    <a:ahLst/>
                    <a:cxnLst>
                      <a:cxn ang="0">
                        <a:pos x="131" y="0"/>
                      </a:cxn>
                      <a:cxn ang="0">
                        <a:pos x="131" y="22"/>
                      </a:cxn>
                      <a:cxn ang="0">
                        <a:pos x="0" y="71"/>
                      </a:cxn>
                      <a:cxn ang="0">
                        <a:pos x="0" y="50"/>
                      </a:cxn>
                      <a:cxn ang="0">
                        <a:pos x="131" y="0"/>
                      </a:cxn>
                    </a:cxnLst>
                    <a:rect l="0" t="0" r="r" b="b"/>
                    <a:pathLst>
                      <a:path w="131" h="71">
                        <a:moveTo>
                          <a:pt x="131" y="0"/>
                        </a:moveTo>
                        <a:lnTo>
                          <a:pt x="131" y="22"/>
                        </a:lnTo>
                        <a:lnTo>
                          <a:pt x="0" y="71"/>
                        </a:lnTo>
                        <a:lnTo>
                          <a:pt x="0" y="50"/>
                        </a:lnTo>
                        <a:lnTo>
                          <a:pt x="131" y="0"/>
                        </a:lnTo>
                        <a:close/>
                      </a:path>
                    </a:pathLst>
                  </a:custGeom>
                  <a:solidFill>
                    <a:srgbClr val="00AFAF"/>
                  </a:solidFill>
                  <a:ln w="9525">
                    <a:noFill/>
                    <a:round/>
                    <a:headEnd/>
                    <a:tailEnd/>
                  </a:ln>
                </p:spPr>
                <p:txBody>
                  <a:bodyPr/>
                  <a:lstStyle/>
                  <a:p>
                    <a:endParaRPr lang="en-US" sz="2000"/>
                  </a:p>
                </p:txBody>
              </p:sp>
              <p:sp>
                <p:nvSpPr>
                  <p:cNvPr id="582654" name="Freeform 1022"/>
                  <p:cNvSpPr>
                    <a:spLocks/>
                  </p:cNvSpPr>
                  <p:nvPr/>
                </p:nvSpPr>
                <p:spPr bwMode="auto">
                  <a:xfrm>
                    <a:off x="3000" y="3014"/>
                    <a:ext cx="131" cy="70"/>
                  </a:xfrm>
                  <a:custGeom>
                    <a:avLst/>
                    <a:gdLst/>
                    <a:ahLst/>
                    <a:cxnLst>
                      <a:cxn ang="0">
                        <a:pos x="131" y="0"/>
                      </a:cxn>
                      <a:cxn ang="0">
                        <a:pos x="131" y="22"/>
                      </a:cxn>
                      <a:cxn ang="0">
                        <a:pos x="0" y="70"/>
                      </a:cxn>
                      <a:cxn ang="0">
                        <a:pos x="0" y="49"/>
                      </a:cxn>
                      <a:cxn ang="0">
                        <a:pos x="131" y="0"/>
                      </a:cxn>
                    </a:cxnLst>
                    <a:rect l="0" t="0" r="r" b="b"/>
                    <a:pathLst>
                      <a:path w="131" h="70">
                        <a:moveTo>
                          <a:pt x="131" y="0"/>
                        </a:moveTo>
                        <a:lnTo>
                          <a:pt x="131" y="22"/>
                        </a:lnTo>
                        <a:lnTo>
                          <a:pt x="0" y="70"/>
                        </a:lnTo>
                        <a:lnTo>
                          <a:pt x="0" y="49"/>
                        </a:lnTo>
                        <a:lnTo>
                          <a:pt x="131" y="0"/>
                        </a:lnTo>
                        <a:close/>
                      </a:path>
                    </a:pathLst>
                  </a:custGeom>
                  <a:solidFill>
                    <a:srgbClr val="00AFAF"/>
                  </a:solidFill>
                  <a:ln w="9525">
                    <a:noFill/>
                    <a:round/>
                    <a:headEnd/>
                    <a:tailEnd/>
                  </a:ln>
                </p:spPr>
                <p:txBody>
                  <a:bodyPr/>
                  <a:lstStyle/>
                  <a:p>
                    <a:endParaRPr lang="en-US" sz="2000"/>
                  </a:p>
                </p:txBody>
              </p:sp>
              <p:sp>
                <p:nvSpPr>
                  <p:cNvPr id="582655" name="Freeform 1023"/>
                  <p:cNvSpPr>
                    <a:spLocks/>
                  </p:cNvSpPr>
                  <p:nvPr/>
                </p:nvSpPr>
                <p:spPr bwMode="auto">
                  <a:xfrm>
                    <a:off x="3000" y="3014"/>
                    <a:ext cx="131" cy="69"/>
                  </a:xfrm>
                  <a:custGeom>
                    <a:avLst/>
                    <a:gdLst/>
                    <a:ahLst/>
                    <a:cxnLst>
                      <a:cxn ang="0">
                        <a:pos x="131" y="0"/>
                      </a:cxn>
                      <a:cxn ang="0">
                        <a:pos x="131" y="21"/>
                      </a:cxn>
                      <a:cxn ang="0">
                        <a:pos x="0" y="69"/>
                      </a:cxn>
                      <a:cxn ang="0">
                        <a:pos x="0" y="49"/>
                      </a:cxn>
                      <a:cxn ang="0">
                        <a:pos x="131" y="0"/>
                      </a:cxn>
                    </a:cxnLst>
                    <a:rect l="0" t="0" r="r" b="b"/>
                    <a:pathLst>
                      <a:path w="131" h="69">
                        <a:moveTo>
                          <a:pt x="131" y="0"/>
                        </a:moveTo>
                        <a:lnTo>
                          <a:pt x="131" y="21"/>
                        </a:lnTo>
                        <a:lnTo>
                          <a:pt x="0" y="69"/>
                        </a:lnTo>
                        <a:lnTo>
                          <a:pt x="0" y="49"/>
                        </a:lnTo>
                        <a:lnTo>
                          <a:pt x="131" y="0"/>
                        </a:lnTo>
                        <a:close/>
                      </a:path>
                    </a:pathLst>
                  </a:custGeom>
                  <a:solidFill>
                    <a:srgbClr val="00AFAF"/>
                  </a:solidFill>
                  <a:ln w="9525">
                    <a:noFill/>
                    <a:round/>
                    <a:headEnd/>
                    <a:tailEnd/>
                  </a:ln>
                </p:spPr>
                <p:txBody>
                  <a:bodyPr/>
                  <a:lstStyle/>
                  <a:p>
                    <a:endParaRPr lang="en-US" sz="2000"/>
                  </a:p>
                </p:txBody>
              </p:sp>
              <p:sp>
                <p:nvSpPr>
                  <p:cNvPr id="582656" name="Freeform 0"/>
                  <p:cNvSpPr>
                    <a:spLocks/>
                  </p:cNvSpPr>
                  <p:nvPr/>
                </p:nvSpPr>
                <p:spPr bwMode="auto">
                  <a:xfrm>
                    <a:off x="3000" y="3014"/>
                    <a:ext cx="131" cy="68"/>
                  </a:xfrm>
                  <a:custGeom>
                    <a:avLst/>
                    <a:gdLst/>
                    <a:ahLst/>
                    <a:cxnLst>
                      <a:cxn ang="0">
                        <a:pos x="131" y="0"/>
                      </a:cxn>
                      <a:cxn ang="0">
                        <a:pos x="131" y="21"/>
                      </a:cxn>
                      <a:cxn ang="0">
                        <a:pos x="0" y="68"/>
                      </a:cxn>
                      <a:cxn ang="0">
                        <a:pos x="0" y="48"/>
                      </a:cxn>
                      <a:cxn ang="0">
                        <a:pos x="131" y="0"/>
                      </a:cxn>
                    </a:cxnLst>
                    <a:rect l="0" t="0" r="r" b="b"/>
                    <a:pathLst>
                      <a:path w="131" h="68">
                        <a:moveTo>
                          <a:pt x="131" y="0"/>
                        </a:moveTo>
                        <a:lnTo>
                          <a:pt x="131" y="21"/>
                        </a:lnTo>
                        <a:lnTo>
                          <a:pt x="0" y="68"/>
                        </a:lnTo>
                        <a:lnTo>
                          <a:pt x="0" y="48"/>
                        </a:lnTo>
                        <a:lnTo>
                          <a:pt x="131" y="0"/>
                        </a:lnTo>
                        <a:close/>
                      </a:path>
                    </a:pathLst>
                  </a:custGeom>
                  <a:solidFill>
                    <a:srgbClr val="00AFAF"/>
                  </a:solidFill>
                  <a:ln w="9525">
                    <a:noFill/>
                    <a:round/>
                    <a:headEnd/>
                    <a:tailEnd/>
                  </a:ln>
                </p:spPr>
                <p:txBody>
                  <a:bodyPr/>
                  <a:lstStyle/>
                  <a:p>
                    <a:endParaRPr lang="en-US" sz="2000"/>
                  </a:p>
                </p:txBody>
              </p:sp>
              <p:sp>
                <p:nvSpPr>
                  <p:cNvPr id="582657" name="Freeform 1"/>
                  <p:cNvSpPr>
                    <a:spLocks/>
                  </p:cNvSpPr>
                  <p:nvPr/>
                </p:nvSpPr>
                <p:spPr bwMode="auto">
                  <a:xfrm>
                    <a:off x="3000" y="3014"/>
                    <a:ext cx="131" cy="68"/>
                  </a:xfrm>
                  <a:custGeom>
                    <a:avLst/>
                    <a:gdLst/>
                    <a:ahLst/>
                    <a:cxnLst>
                      <a:cxn ang="0">
                        <a:pos x="131" y="0"/>
                      </a:cxn>
                      <a:cxn ang="0">
                        <a:pos x="131" y="20"/>
                      </a:cxn>
                      <a:cxn ang="0">
                        <a:pos x="0" y="68"/>
                      </a:cxn>
                      <a:cxn ang="0">
                        <a:pos x="0" y="47"/>
                      </a:cxn>
                      <a:cxn ang="0">
                        <a:pos x="131" y="0"/>
                      </a:cxn>
                    </a:cxnLst>
                    <a:rect l="0" t="0" r="r" b="b"/>
                    <a:pathLst>
                      <a:path w="131" h="68">
                        <a:moveTo>
                          <a:pt x="131" y="0"/>
                        </a:moveTo>
                        <a:lnTo>
                          <a:pt x="131" y="20"/>
                        </a:lnTo>
                        <a:lnTo>
                          <a:pt x="0" y="68"/>
                        </a:lnTo>
                        <a:lnTo>
                          <a:pt x="0" y="47"/>
                        </a:lnTo>
                        <a:lnTo>
                          <a:pt x="131" y="0"/>
                        </a:lnTo>
                        <a:close/>
                      </a:path>
                    </a:pathLst>
                  </a:custGeom>
                  <a:solidFill>
                    <a:srgbClr val="191919"/>
                  </a:solidFill>
                  <a:ln w="9525">
                    <a:noFill/>
                    <a:round/>
                    <a:headEnd/>
                    <a:tailEnd/>
                  </a:ln>
                </p:spPr>
                <p:txBody>
                  <a:bodyPr/>
                  <a:lstStyle/>
                  <a:p>
                    <a:endParaRPr lang="en-US" sz="2000"/>
                  </a:p>
                </p:txBody>
              </p:sp>
              <p:sp>
                <p:nvSpPr>
                  <p:cNvPr id="582658" name="Freeform 2"/>
                  <p:cNvSpPr>
                    <a:spLocks/>
                  </p:cNvSpPr>
                  <p:nvPr/>
                </p:nvSpPr>
                <p:spPr bwMode="auto">
                  <a:xfrm>
                    <a:off x="3000" y="3014"/>
                    <a:ext cx="131" cy="67"/>
                  </a:xfrm>
                  <a:custGeom>
                    <a:avLst/>
                    <a:gdLst/>
                    <a:ahLst/>
                    <a:cxnLst>
                      <a:cxn ang="0">
                        <a:pos x="131" y="0"/>
                      </a:cxn>
                      <a:cxn ang="0">
                        <a:pos x="131" y="20"/>
                      </a:cxn>
                      <a:cxn ang="0">
                        <a:pos x="0" y="67"/>
                      </a:cxn>
                      <a:cxn ang="0">
                        <a:pos x="0" y="47"/>
                      </a:cxn>
                      <a:cxn ang="0">
                        <a:pos x="131" y="0"/>
                      </a:cxn>
                    </a:cxnLst>
                    <a:rect l="0" t="0" r="r" b="b"/>
                    <a:pathLst>
                      <a:path w="131" h="67">
                        <a:moveTo>
                          <a:pt x="131" y="0"/>
                        </a:moveTo>
                        <a:lnTo>
                          <a:pt x="131" y="20"/>
                        </a:lnTo>
                        <a:lnTo>
                          <a:pt x="0" y="67"/>
                        </a:lnTo>
                        <a:lnTo>
                          <a:pt x="0" y="47"/>
                        </a:lnTo>
                        <a:lnTo>
                          <a:pt x="131" y="0"/>
                        </a:lnTo>
                        <a:close/>
                      </a:path>
                    </a:pathLst>
                  </a:custGeom>
                  <a:solidFill>
                    <a:srgbClr val="191919"/>
                  </a:solidFill>
                  <a:ln w="9525">
                    <a:noFill/>
                    <a:round/>
                    <a:headEnd/>
                    <a:tailEnd/>
                  </a:ln>
                </p:spPr>
                <p:txBody>
                  <a:bodyPr/>
                  <a:lstStyle/>
                  <a:p>
                    <a:endParaRPr lang="en-US" sz="2000"/>
                  </a:p>
                </p:txBody>
              </p:sp>
              <p:sp>
                <p:nvSpPr>
                  <p:cNvPr id="582659" name="Freeform 3"/>
                  <p:cNvSpPr>
                    <a:spLocks/>
                  </p:cNvSpPr>
                  <p:nvPr/>
                </p:nvSpPr>
                <p:spPr bwMode="auto">
                  <a:xfrm>
                    <a:off x="3000" y="3013"/>
                    <a:ext cx="131" cy="68"/>
                  </a:xfrm>
                  <a:custGeom>
                    <a:avLst/>
                    <a:gdLst/>
                    <a:ahLst/>
                    <a:cxnLst>
                      <a:cxn ang="0">
                        <a:pos x="131" y="0"/>
                      </a:cxn>
                      <a:cxn ang="0">
                        <a:pos x="131" y="21"/>
                      </a:cxn>
                      <a:cxn ang="0">
                        <a:pos x="0" y="68"/>
                      </a:cxn>
                      <a:cxn ang="0">
                        <a:pos x="0" y="47"/>
                      </a:cxn>
                      <a:cxn ang="0">
                        <a:pos x="131" y="0"/>
                      </a:cxn>
                    </a:cxnLst>
                    <a:rect l="0" t="0" r="r" b="b"/>
                    <a:pathLst>
                      <a:path w="131" h="68">
                        <a:moveTo>
                          <a:pt x="131" y="0"/>
                        </a:moveTo>
                        <a:lnTo>
                          <a:pt x="131" y="21"/>
                        </a:lnTo>
                        <a:lnTo>
                          <a:pt x="0" y="68"/>
                        </a:lnTo>
                        <a:lnTo>
                          <a:pt x="0" y="47"/>
                        </a:lnTo>
                        <a:lnTo>
                          <a:pt x="131" y="0"/>
                        </a:lnTo>
                        <a:close/>
                      </a:path>
                    </a:pathLst>
                  </a:custGeom>
                  <a:solidFill>
                    <a:srgbClr val="191919"/>
                  </a:solidFill>
                  <a:ln w="9525">
                    <a:noFill/>
                    <a:round/>
                    <a:headEnd/>
                    <a:tailEnd/>
                  </a:ln>
                </p:spPr>
                <p:txBody>
                  <a:bodyPr/>
                  <a:lstStyle/>
                  <a:p>
                    <a:endParaRPr lang="en-US" sz="2000"/>
                  </a:p>
                </p:txBody>
              </p:sp>
              <p:sp>
                <p:nvSpPr>
                  <p:cNvPr id="582660" name="Freeform 4"/>
                  <p:cNvSpPr>
                    <a:spLocks/>
                  </p:cNvSpPr>
                  <p:nvPr/>
                </p:nvSpPr>
                <p:spPr bwMode="auto">
                  <a:xfrm>
                    <a:off x="3000" y="3013"/>
                    <a:ext cx="131" cy="66"/>
                  </a:xfrm>
                  <a:custGeom>
                    <a:avLst/>
                    <a:gdLst/>
                    <a:ahLst/>
                    <a:cxnLst>
                      <a:cxn ang="0">
                        <a:pos x="131" y="0"/>
                      </a:cxn>
                      <a:cxn ang="0">
                        <a:pos x="131" y="20"/>
                      </a:cxn>
                      <a:cxn ang="0">
                        <a:pos x="0" y="66"/>
                      </a:cxn>
                      <a:cxn ang="0">
                        <a:pos x="0" y="47"/>
                      </a:cxn>
                      <a:cxn ang="0">
                        <a:pos x="131" y="0"/>
                      </a:cxn>
                    </a:cxnLst>
                    <a:rect l="0" t="0" r="r" b="b"/>
                    <a:pathLst>
                      <a:path w="131" h="66">
                        <a:moveTo>
                          <a:pt x="131" y="0"/>
                        </a:moveTo>
                        <a:lnTo>
                          <a:pt x="131" y="20"/>
                        </a:lnTo>
                        <a:lnTo>
                          <a:pt x="0" y="66"/>
                        </a:lnTo>
                        <a:lnTo>
                          <a:pt x="0" y="47"/>
                        </a:lnTo>
                        <a:lnTo>
                          <a:pt x="131" y="0"/>
                        </a:lnTo>
                        <a:close/>
                      </a:path>
                    </a:pathLst>
                  </a:custGeom>
                  <a:solidFill>
                    <a:srgbClr val="191919"/>
                  </a:solidFill>
                  <a:ln w="9525">
                    <a:noFill/>
                    <a:round/>
                    <a:headEnd/>
                    <a:tailEnd/>
                  </a:ln>
                </p:spPr>
                <p:txBody>
                  <a:bodyPr/>
                  <a:lstStyle/>
                  <a:p>
                    <a:endParaRPr lang="en-US" sz="2000"/>
                  </a:p>
                </p:txBody>
              </p:sp>
              <p:sp>
                <p:nvSpPr>
                  <p:cNvPr id="582661" name="Freeform 5"/>
                  <p:cNvSpPr>
                    <a:spLocks/>
                  </p:cNvSpPr>
                  <p:nvPr/>
                </p:nvSpPr>
                <p:spPr bwMode="auto">
                  <a:xfrm>
                    <a:off x="3000" y="3013"/>
                    <a:ext cx="131" cy="66"/>
                  </a:xfrm>
                  <a:custGeom>
                    <a:avLst/>
                    <a:gdLst/>
                    <a:ahLst/>
                    <a:cxnLst>
                      <a:cxn ang="0">
                        <a:pos x="131" y="0"/>
                      </a:cxn>
                      <a:cxn ang="0">
                        <a:pos x="131" y="20"/>
                      </a:cxn>
                      <a:cxn ang="0">
                        <a:pos x="0" y="66"/>
                      </a:cxn>
                      <a:cxn ang="0">
                        <a:pos x="0" y="46"/>
                      </a:cxn>
                      <a:cxn ang="0">
                        <a:pos x="131" y="0"/>
                      </a:cxn>
                    </a:cxnLst>
                    <a:rect l="0" t="0" r="r" b="b"/>
                    <a:pathLst>
                      <a:path w="131" h="66">
                        <a:moveTo>
                          <a:pt x="131" y="0"/>
                        </a:moveTo>
                        <a:lnTo>
                          <a:pt x="131" y="20"/>
                        </a:lnTo>
                        <a:lnTo>
                          <a:pt x="0" y="66"/>
                        </a:lnTo>
                        <a:lnTo>
                          <a:pt x="0" y="46"/>
                        </a:lnTo>
                        <a:lnTo>
                          <a:pt x="131" y="0"/>
                        </a:lnTo>
                        <a:close/>
                      </a:path>
                    </a:pathLst>
                  </a:custGeom>
                  <a:solidFill>
                    <a:srgbClr val="191919"/>
                  </a:solidFill>
                  <a:ln w="9525">
                    <a:noFill/>
                    <a:round/>
                    <a:headEnd/>
                    <a:tailEnd/>
                  </a:ln>
                </p:spPr>
                <p:txBody>
                  <a:bodyPr/>
                  <a:lstStyle/>
                  <a:p>
                    <a:endParaRPr lang="en-US" sz="2000"/>
                  </a:p>
                </p:txBody>
              </p:sp>
              <p:sp>
                <p:nvSpPr>
                  <p:cNvPr id="582662" name="Freeform 6"/>
                  <p:cNvSpPr>
                    <a:spLocks/>
                  </p:cNvSpPr>
                  <p:nvPr/>
                </p:nvSpPr>
                <p:spPr bwMode="auto">
                  <a:xfrm>
                    <a:off x="3000" y="3013"/>
                    <a:ext cx="131" cy="66"/>
                  </a:xfrm>
                  <a:custGeom>
                    <a:avLst/>
                    <a:gdLst/>
                    <a:ahLst/>
                    <a:cxnLst>
                      <a:cxn ang="0">
                        <a:pos x="131" y="0"/>
                      </a:cxn>
                      <a:cxn ang="0">
                        <a:pos x="131" y="20"/>
                      </a:cxn>
                      <a:cxn ang="0">
                        <a:pos x="0" y="66"/>
                      </a:cxn>
                      <a:cxn ang="0">
                        <a:pos x="0" y="46"/>
                      </a:cxn>
                      <a:cxn ang="0">
                        <a:pos x="131" y="0"/>
                      </a:cxn>
                    </a:cxnLst>
                    <a:rect l="0" t="0" r="r" b="b"/>
                    <a:pathLst>
                      <a:path w="131" h="66">
                        <a:moveTo>
                          <a:pt x="131" y="0"/>
                        </a:moveTo>
                        <a:lnTo>
                          <a:pt x="131" y="20"/>
                        </a:lnTo>
                        <a:lnTo>
                          <a:pt x="0" y="66"/>
                        </a:lnTo>
                        <a:lnTo>
                          <a:pt x="0" y="46"/>
                        </a:lnTo>
                        <a:lnTo>
                          <a:pt x="131" y="0"/>
                        </a:lnTo>
                        <a:close/>
                      </a:path>
                    </a:pathLst>
                  </a:custGeom>
                  <a:solidFill>
                    <a:srgbClr val="191919"/>
                  </a:solidFill>
                  <a:ln w="9525">
                    <a:noFill/>
                    <a:round/>
                    <a:headEnd/>
                    <a:tailEnd/>
                  </a:ln>
                </p:spPr>
                <p:txBody>
                  <a:bodyPr/>
                  <a:lstStyle/>
                  <a:p>
                    <a:endParaRPr lang="en-US" sz="2000"/>
                  </a:p>
                </p:txBody>
              </p:sp>
              <p:sp>
                <p:nvSpPr>
                  <p:cNvPr id="582663" name="Freeform 7"/>
                  <p:cNvSpPr>
                    <a:spLocks/>
                  </p:cNvSpPr>
                  <p:nvPr/>
                </p:nvSpPr>
                <p:spPr bwMode="auto">
                  <a:xfrm>
                    <a:off x="3000" y="3013"/>
                    <a:ext cx="131" cy="65"/>
                  </a:xfrm>
                  <a:custGeom>
                    <a:avLst/>
                    <a:gdLst/>
                    <a:ahLst/>
                    <a:cxnLst>
                      <a:cxn ang="0">
                        <a:pos x="131" y="0"/>
                      </a:cxn>
                      <a:cxn ang="0">
                        <a:pos x="131" y="20"/>
                      </a:cxn>
                      <a:cxn ang="0">
                        <a:pos x="0" y="65"/>
                      </a:cxn>
                      <a:cxn ang="0">
                        <a:pos x="0" y="45"/>
                      </a:cxn>
                      <a:cxn ang="0">
                        <a:pos x="131" y="0"/>
                      </a:cxn>
                    </a:cxnLst>
                    <a:rect l="0" t="0" r="r" b="b"/>
                    <a:pathLst>
                      <a:path w="131" h="65">
                        <a:moveTo>
                          <a:pt x="131" y="0"/>
                        </a:moveTo>
                        <a:lnTo>
                          <a:pt x="131" y="20"/>
                        </a:lnTo>
                        <a:lnTo>
                          <a:pt x="0" y="65"/>
                        </a:lnTo>
                        <a:lnTo>
                          <a:pt x="0" y="45"/>
                        </a:lnTo>
                        <a:lnTo>
                          <a:pt x="131" y="0"/>
                        </a:lnTo>
                        <a:close/>
                      </a:path>
                    </a:pathLst>
                  </a:custGeom>
                  <a:solidFill>
                    <a:srgbClr val="191919"/>
                  </a:solidFill>
                  <a:ln w="9525">
                    <a:noFill/>
                    <a:round/>
                    <a:headEnd/>
                    <a:tailEnd/>
                  </a:ln>
                </p:spPr>
                <p:txBody>
                  <a:bodyPr/>
                  <a:lstStyle/>
                  <a:p>
                    <a:endParaRPr lang="en-US" sz="2000"/>
                  </a:p>
                </p:txBody>
              </p:sp>
              <p:sp>
                <p:nvSpPr>
                  <p:cNvPr id="582664" name="Freeform 8"/>
                  <p:cNvSpPr>
                    <a:spLocks/>
                  </p:cNvSpPr>
                  <p:nvPr/>
                </p:nvSpPr>
                <p:spPr bwMode="auto">
                  <a:xfrm>
                    <a:off x="3000" y="3012"/>
                    <a:ext cx="131" cy="66"/>
                  </a:xfrm>
                  <a:custGeom>
                    <a:avLst/>
                    <a:gdLst/>
                    <a:ahLst/>
                    <a:cxnLst>
                      <a:cxn ang="0">
                        <a:pos x="131" y="0"/>
                      </a:cxn>
                      <a:cxn ang="0">
                        <a:pos x="131" y="20"/>
                      </a:cxn>
                      <a:cxn ang="0">
                        <a:pos x="0" y="66"/>
                      </a:cxn>
                      <a:cxn ang="0">
                        <a:pos x="0" y="45"/>
                      </a:cxn>
                      <a:cxn ang="0">
                        <a:pos x="131" y="0"/>
                      </a:cxn>
                    </a:cxnLst>
                    <a:rect l="0" t="0" r="r" b="b"/>
                    <a:pathLst>
                      <a:path w="131" h="66">
                        <a:moveTo>
                          <a:pt x="131" y="0"/>
                        </a:moveTo>
                        <a:lnTo>
                          <a:pt x="131" y="20"/>
                        </a:lnTo>
                        <a:lnTo>
                          <a:pt x="0" y="66"/>
                        </a:lnTo>
                        <a:lnTo>
                          <a:pt x="0" y="45"/>
                        </a:lnTo>
                        <a:lnTo>
                          <a:pt x="131" y="0"/>
                        </a:lnTo>
                        <a:close/>
                      </a:path>
                    </a:pathLst>
                  </a:custGeom>
                  <a:solidFill>
                    <a:srgbClr val="191919"/>
                  </a:solidFill>
                  <a:ln w="9525">
                    <a:noFill/>
                    <a:round/>
                    <a:headEnd/>
                    <a:tailEnd/>
                  </a:ln>
                </p:spPr>
                <p:txBody>
                  <a:bodyPr/>
                  <a:lstStyle/>
                  <a:p>
                    <a:endParaRPr lang="en-US" sz="2000"/>
                  </a:p>
                </p:txBody>
              </p:sp>
              <p:sp>
                <p:nvSpPr>
                  <p:cNvPr id="582665" name="Freeform 9"/>
                  <p:cNvSpPr>
                    <a:spLocks/>
                  </p:cNvSpPr>
                  <p:nvPr/>
                </p:nvSpPr>
                <p:spPr bwMode="auto">
                  <a:xfrm>
                    <a:off x="3000" y="3012"/>
                    <a:ext cx="131" cy="64"/>
                  </a:xfrm>
                  <a:custGeom>
                    <a:avLst/>
                    <a:gdLst/>
                    <a:ahLst/>
                    <a:cxnLst>
                      <a:cxn ang="0">
                        <a:pos x="131" y="0"/>
                      </a:cxn>
                      <a:cxn ang="0">
                        <a:pos x="131" y="20"/>
                      </a:cxn>
                      <a:cxn ang="0">
                        <a:pos x="0" y="64"/>
                      </a:cxn>
                      <a:cxn ang="0">
                        <a:pos x="0" y="44"/>
                      </a:cxn>
                      <a:cxn ang="0">
                        <a:pos x="131" y="0"/>
                      </a:cxn>
                    </a:cxnLst>
                    <a:rect l="0" t="0" r="r" b="b"/>
                    <a:pathLst>
                      <a:path w="131" h="64">
                        <a:moveTo>
                          <a:pt x="131" y="0"/>
                        </a:moveTo>
                        <a:lnTo>
                          <a:pt x="131" y="20"/>
                        </a:lnTo>
                        <a:lnTo>
                          <a:pt x="0" y="64"/>
                        </a:lnTo>
                        <a:lnTo>
                          <a:pt x="0" y="44"/>
                        </a:lnTo>
                        <a:lnTo>
                          <a:pt x="131" y="0"/>
                        </a:lnTo>
                        <a:close/>
                      </a:path>
                    </a:pathLst>
                  </a:custGeom>
                  <a:solidFill>
                    <a:srgbClr val="191919"/>
                  </a:solidFill>
                  <a:ln w="9525">
                    <a:noFill/>
                    <a:round/>
                    <a:headEnd/>
                    <a:tailEnd/>
                  </a:ln>
                </p:spPr>
                <p:txBody>
                  <a:bodyPr/>
                  <a:lstStyle/>
                  <a:p>
                    <a:endParaRPr lang="en-US" sz="2000"/>
                  </a:p>
                </p:txBody>
              </p:sp>
              <p:sp>
                <p:nvSpPr>
                  <p:cNvPr id="582666" name="Freeform 10"/>
                  <p:cNvSpPr>
                    <a:spLocks/>
                  </p:cNvSpPr>
                  <p:nvPr/>
                </p:nvSpPr>
                <p:spPr bwMode="auto">
                  <a:xfrm>
                    <a:off x="3000" y="3011"/>
                    <a:ext cx="131" cy="65"/>
                  </a:xfrm>
                  <a:custGeom>
                    <a:avLst/>
                    <a:gdLst/>
                    <a:ahLst/>
                    <a:cxnLst>
                      <a:cxn ang="0">
                        <a:pos x="131" y="0"/>
                      </a:cxn>
                      <a:cxn ang="0">
                        <a:pos x="131" y="21"/>
                      </a:cxn>
                      <a:cxn ang="0">
                        <a:pos x="0" y="65"/>
                      </a:cxn>
                      <a:cxn ang="0">
                        <a:pos x="0" y="45"/>
                      </a:cxn>
                      <a:cxn ang="0">
                        <a:pos x="131" y="0"/>
                      </a:cxn>
                    </a:cxnLst>
                    <a:rect l="0" t="0" r="r" b="b"/>
                    <a:pathLst>
                      <a:path w="131" h="65">
                        <a:moveTo>
                          <a:pt x="131" y="0"/>
                        </a:moveTo>
                        <a:lnTo>
                          <a:pt x="131" y="21"/>
                        </a:lnTo>
                        <a:lnTo>
                          <a:pt x="0" y="65"/>
                        </a:lnTo>
                        <a:lnTo>
                          <a:pt x="0" y="45"/>
                        </a:lnTo>
                        <a:lnTo>
                          <a:pt x="131" y="0"/>
                        </a:lnTo>
                        <a:close/>
                      </a:path>
                    </a:pathLst>
                  </a:custGeom>
                  <a:solidFill>
                    <a:srgbClr val="191919"/>
                  </a:solidFill>
                  <a:ln w="9525">
                    <a:noFill/>
                    <a:round/>
                    <a:headEnd/>
                    <a:tailEnd/>
                  </a:ln>
                </p:spPr>
                <p:txBody>
                  <a:bodyPr/>
                  <a:lstStyle/>
                  <a:p>
                    <a:endParaRPr lang="en-US" sz="2000"/>
                  </a:p>
                </p:txBody>
              </p:sp>
              <p:sp>
                <p:nvSpPr>
                  <p:cNvPr id="582667" name="Freeform 11"/>
                  <p:cNvSpPr>
                    <a:spLocks/>
                  </p:cNvSpPr>
                  <p:nvPr/>
                </p:nvSpPr>
                <p:spPr bwMode="auto">
                  <a:xfrm>
                    <a:off x="3000" y="3011"/>
                    <a:ext cx="131" cy="64"/>
                  </a:xfrm>
                  <a:custGeom>
                    <a:avLst/>
                    <a:gdLst/>
                    <a:ahLst/>
                    <a:cxnLst>
                      <a:cxn ang="0">
                        <a:pos x="131" y="0"/>
                      </a:cxn>
                      <a:cxn ang="0">
                        <a:pos x="131" y="21"/>
                      </a:cxn>
                      <a:cxn ang="0">
                        <a:pos x="0" y="64"/>
                      </a:cxn>
                      <a:cxn ang="0">
                        <a:pos x="0" y="45"/>
                      </a:cxn>
                      <a:cxn ang="0">
                        <a:pos x="131" y="0"/>
                      </a:cxn>
                    </a:cxnLst>
                    <a:rect l="0" t="0" r="r" b="b"/>
                    <a:pathLst>
                      <a:path w="131" h="64">
                        <a:moveTo>
                          <a:pt x="131" y="0"/>
                        </a:moveTo>
                        <a:lnTo>
                          <a:pt x="131" y="21"/>
                        </a:lnTo>
                        <a:lnTo>
                          <a:pt x="0" y="64"/>
                        </a:lnTo>
                        <a:lnTo>
                          <a:pt x="0" y="45"/>
                        </a:lnTo>
                        <a:lnTo>
                          <a:pt x="131" y="0"/>
                        </a:lnTo>
                        <a:close/>
                      </a:path>
                    </a:pathLst>
                  </a:custGeom>
                  <a:solidFill>
                    <a:srgbClr val="191919"/>
                  </a:solidFill>
                  <a:ln w="9525">
                    <a:noFill/>
                    <a:round/>
                    <a:headEnd/>
                    <a:tailEnd/>
                  </a:ln>
                </p:spPr>
                <p:txBody>
                  <a:bodyPr/>
                  <a:lstStyle/>
                  <a:p>
                    <a:endParaRPr lang="en-US" sz="2000"/>
                  </a:p>
                </p:txBody>
              </p:sp>
              <p:sp>
                <p:nvSpPr>
                  <p:cNvPr id="582668" name="Freeform 12"/>
                  <p:cNvSpPr>
                    <a:spLocks/>
                  </p:cNvSpPr>
                  <p:nvPr/>
                </p:nvSpPr>
                <p:spPr bwMode="auto">
                  <a:xfrm>
                    <a:off x="3000" y="3011"/>
                    <a:ext cx="131" cy="64"/>
                  </a:xfrm>
                  <a:custGeom>
                    <a:avLst/>
                    <a:gdLst/>
                    <a:ahLst/>
                    <a:cxnLst>
                      <a:cxn ang="0">
                        <a:pos x="131" y="0"/>
                      </a:cxn>
                      <a:cxn ang="0">
                        <a:pos x="131" y="20"/>
                      </a:cxn>
                      <a:cxn ang="0">
                        <a:pos x="0" y="64"/>
                      </a:cxn>
                      <a:cxn ang="0">
                        <a:pos x="0" y="44"/>
                      </a:cxn>
                      <a:cxn ang="0">
                        <a:pos x="131" y="0"/>
                      </a:cxn>
                    </a:cxnLst>
                    <a:rect l="0" t="0" r="r" b="b"/>
                    <a:pathLst>
                      <a:path w="131" h="64">
                        <a:moveTo>
                          <a:pt x="131" y="0"/>
                        </a:moveTo>
                        <a:lnTo>
                          <a:pt x="131" y="20"/>
                        </a:lnTo>
                        <a:lnTo>
                          <a:pt x="0" y="64"/>
                        </a:lnTo>
                        <a:lnTo>
                          <a:pt x="0" y="44"/>
                        </a:lnTo>
                        <a:lnTo>
                          <a:pt x="131" y="0"/>
                        </a:lnTo>
                        <a:close/>
                      </a:path>
                    </a:pathLst>
                  </a:custGeom>
                  <a:solidFill>
                    <a:srgbClr val="191919"/>
                  </a:solidFill>
                  <a:ln w="9525">
                    <a:noFill/>
                    <a:round/>
                    <a:headEnd/>
                    <a:tailEnd/>
                  </a:ln>
                </p:spPr>
                <p:txBody>
                  <a:bodyPr/>
                  <a:lstStyle/>
                  <a:p>
                    <a:endParaRPr lang="en-US" sz="2000"/>
                  </a:p>
                </p:txBody>
              </p:sp>
              <p:sp>
                <p:nvSpPr>
                  <p:cNvPr id="582669" name="Freeform 13"/>
                  <p:cNvSpPr>
                    <a:spLocks/>
                  </p:cNvSpPr>
                  <p:nvPr/>
                </p:nvSpPr>
                <p:spPr bwMode="auto">
                  <a:xfrm>
                    <a:off x="3000" y="3011"/>
                    <a:ext cx="131" cy="64"/>
                  </a:xfrm>
                  <a:custGeom>
                    <a:avLst/>
                    <a:gdLst/>
                    <a:ahLst/>
                    <a:cxnLst>
                      <a:cxn ang="0">
                        <a:pos x="131" y="0"/>
                      </a:cxn>
                      <a:cxn ang="0">
                        <a:pos x="131" y="20"/>
                      </a:cxn>
                      <a:cxn ang="0">
                        <a:pos x="0" y="64"/>
                      </a:cxn>
                      <a:cxn ang="0">
                        <a:pos x="0" y="44"/>
                      </a:cxn>
                      <a:cxn ang="0">
                        <a:pos x="131" y="0"/>
                      </a:cxn>
                    </a:cxnLst>
                    <a:rect l="0" t="0" r="r" b="b"/>
                    <a:pathLst>
                      <a:path w="131" h="64">
                        <a:moveTo>
                          <a:pt x="131" y="0"/>
                        </a:moveTo>
                        <a:lnTo>
                          <a:pt x="131" y="20"/>
                        </a:lnTo>
                        <a:lnTo>
                          <a:pt x="0" y="64"/>
                        </a:lnTo>
                        <a:lnTo>
                          <a:pt x="0" y="44"/>
                        </a:lnTo>
                        <a:lnTo>
                          <a:pt x="131" y="0"/>
                        </a:lnTo>
                        <a:close/>
                      </a:path>
                    </a:pathLst>
                  </a:custGeom>
                  <a:solidFill>
                    <a:srgbClr val="191919"/>
                  </a:solidFill>
                  <a:ln w="9525">
                    <a:noFill/>
                    <a:round/>
                    <a:headEnd/>
                    <a:tailEnd/>
                  </a:ln>
                </p:spPr>
                <p:txBody>
                  <a:bodyPr/>
                  <a:lstStyle/>
                  <a:p>
                    <a:endParaRPr lang="en-US" sz="2000"/>
                  </a:p>
                </p:txBody>
              </p:sp>
              <p:sp>
                <p:nvSpPr>
                  <p:cNvPr id="582670" name="Freeform 14"/>
                  <p:cNvSpPr>
                    <a:spLocks/>
                  </p:cNvSpPr>
                  <p:nvPr/>
                </p:nvSpPr>
                <p:spPr bwMode="auto">
                  <a:xfrm>
                    <a:off x="3000" y="3011"/>
                    <a:ext cx="131" cy="63"/>
                  </a:xfrm>
                  <a:custGeom>
                    <a:avLst/>
                    <a:gdLst/>
                    <a:ahLst/>
                    <a:cxnLst>
                      <a:cxn ang="0">
                        <a:pos x="131" y="0"/>
                      </a:cxn>
                      <a:cxn ang="0">
                        <a:pos x="131" y="20"/>
                      </a:cxn>
                      <a:cxn ang="0">
                        <a:pos x="0" y="63"/>
                      </a:cxn>
                      <a:cxn ang="0">
                        <a:pos x="0" y="43"/>
                      </a:cxn>
                      <a:cxn ang="0">
                        <a:pos x="131" y="0"/>
                      </a:cxn>
                    </a:cxnLst>
                    <a:rect l="0" t="0" r="r" b="b"/>
                    <a:pathLst>
                      <a:path w="131" h="63">
                        <a:moveTo>
                          <a:pt x="131" y="0"/>
                        </a:moveTo>
                        <a:lnTo>
                          <a:pt x="131" y="20"/>
                        </a:lnTo>
                        <a:lnTo>
                          <a:pt x="0" y="63"/>
                        </a:lnTo>
                        <a:lnTo>
                          <a:pt x="0" y="43"/>
                        </a:lnTo>
                        <a:lnTo>
                          <a:pt x="131" y="0"/>
                        </a:lnTo>
                        <a:close/>
                      </a:path>
                    </a:pathLst>
                  </a:custGeom>
                  <a:solidFill>
                    <a:srgbClr val="191919"/>
                  </a:solidFill>
                  <a:ln w="9525">
                    <a:noFill/>
                    <a:round/>
                    <a:headEnd/>
                    <a:tailEnd/>
                  </a:ln>
                </p:spPr>
                <p:txBody>
                  <a:bodyPr/>
                  <a:lstStyle/>
                  <a:p>
                    <a:endParaRPr lang="en-US" sz="2000"/>
                  </a:p>
                </p:txBody>
              </p:sp>
              <p:sp>
                <p:nvSpPr>
                  <p:cNvPr id="582671" name="Freeform 15"/>
                  <p:cNvSpPr>
                    <a:spLocks/>
                  </p:cNvSpPr>
                  <p:nvPr/>
                </p:nvSpPr>
                <p:spPr bwMode="auto">
                  <a:xfrm>
                    <a:off x="3000" y="3010"/>
                    <a:ext cx="131" cy="64"/>
                  </a:xfrm>
                  <a:custGeom>
                    <a:avLst/>
                    <a:gdLst/>
                    <a:ahLst/>
                    <a:cxnLst>
                      <a:cxn ang="0">
                        <a:pos x="131" y="0"/>
                      </a:cxn>
                      <a:cxn ang="0">
                        <a:pos x="131" y="21"/>
                      </a:cxn>
                      <a:cxn ang="0">
                        <a:pos x="0" y="64"/>
                      </a:cxn>
                      <a:cxn ang="0">
                        <a:pos x="0" y="43"/>
                      </a:cxn>
                      <a:cxn ang="0">
                        <a:pos x="131" y="0"/>
                      </a:cxn>
                    </a:cxnLst>
                    <a:rect l="0" t="0" r="r" b="b"/>
                    <a:pathLst>
                      <a:path w="131" h="64">
                        <a:moveTo>
                          <a:pt x="131" y="0"/>
                        </a:moveTo>
                        <a:lnTo>
                          <a:pt x="131" y="21"/>
                        </a:lnTo>
                        <a:lnTo>
                          <a:pt x="0" y="64"/>
                        </a:lnTo>
                        <a:lnTo>
                          <a:pt x="0" y="43"/>
                        </a:lnTo>
                        <a:lnTo>
                          <a:pt x="131" y="0"/>
                        </a:lnTo>
                        <a:close/>
                      </a:path>
                    </a:pathLst>
                  </a:custGeom>
                  <a:solidFill>
                    <a:srgbClr val="191919"/>
                  </a:solidFill>
                  <a:ln w="9525">
                    <a:noFill/>
                    <a:round/>
                    <a:headEnd/>
                    <a:tailEnd/>
                  </a:ln>
                </p:spPr>
                <p:txBody>
                  <a:bodyPr/>
                  <a:lstStyle/>
                  <a:p>
                    <a:endParaRPr lang="en-US" sz="2000"/>
                  </a:p>
                </p:txBody>
              </p:sp>
              <p:sp>
                <p:nvSpPr>
                  <p:cNvPr id="582672" name="Freeform 16"/>
                  <p:cNvSpPr>
                    <a:spLocks/>
                  </p:cNvSpPr>
                  <p:nvPr/>
                </p:nvSpPr>
                <p:spPr bwMode="auto">
                  <a:xfrm>
                    <a:off x="3000" y="3010"/>
                    <a:ext cx="131" cy="63"/>
                  </a:xfrm>
                  <a:custGeom>
                    <a:avLst/>
                    <a:gdLst/>
                    <a:ahLst/>
                    <a:cxnLst>
                      <a:cxn ang="0">
                        <a:pos x="131" y="0"/>
                      </a:cxn>
                      <a:cxn ang="0">
                        <a:pos x="131" y="20"/>
                      </a:cxn>
                      <a:cxn ang="0">
                        <a:pos x="0" y="63"/>
                      </a:cxn>
                      <a:cxn ang="0">
                        <a:pos x="0" y="43"/>
                      </a:cxn>
                      <a:cxn ang="0">
                        <a:pos x="131" y="0"/>
                      </a:cxn>
                    </a:cxnLst>
                    <a:rect l="0" t="0" r="r" b="b"/>
                    <a:pathLst>
                      <a:path w="131" h="63">
                        <a:moveTo>
                          <a:pt x="131" y="0"/>
                        </a:moveTo>
                        <a:lnTo>
                          <a:pt x="131" y="20"/>
                        </a:lnTo>
                        <a:lnTo>
                          <a:pt x="0" y="63"/>
                        </a:lnTo>
                        <a:lnTo>
                          <a:pt x="0" y="43"/>
                        </a:lnTo>
                        <a:lnTo>
                          <a:pt x="131" y="0"/>
                        </a:lnTo>
                        <a:close/>
                      </a:path>
                    </a:pathLst>
                  </a:custGeom>
                  <a:solidFill>
                    <a:srgbClr val="191919"/>
                  </a:solidFill>
                  <a:ln w="9525">
                    <a:noFill/>
                    <a:round/>
                    <a:headEnd/>
                    <a:tailEnd/>
                  </a:ln>
                </p:spPr>
                <p:txBody>
                  <a:bodyPr/>
                  <a:lstStyle/>
                  <a:p>
                    <a:endParaRPr lang="en-US" sz="2000"/>
                  </a:p>
                </p:txBody>
              </p:sp>
              <p:sp>
                <p:nvSpPr>
                  <p:cNvPr id="582673" name="Freeform 17"/>
                  <p:cNvSpPr>
                    <a:spLocks/>
                  </p:cNvSpPr>
                  <p:nvPr/>
                </p:nvSpPr>
                <p:spPr bwMode="auto">
                  <a:xfrm>
                    <a:off x="3000" y="3010"/>
                    <a:ext cx="131" cy="62"/>
                  </a:xfrm>
                  <a:custGeom>
                    <a:avLst/>
                    <a:gdLst/>
                    <a:ahLst/>
                    <a:cxnLst>
                      <a:cxn ang="0">
                        <a:pos x="131" y="0"/>
                      </a:cxn>
                      <a:cxn ang="0">
                        <a:pos x="131" y="20"/>
                      </a:cxn>
                      <a:cxn ang="0">
                        <a:pos x="0" y="62"/>
                      </a:cxn>
                      <a:cxn ang="0">
                        <a:pos x="0" y="43"/>
                      </a:cxn>
                      <a:cxn ang="0">
                        <a:pos x="131" y="0"/>
                      </a:cxn>
                    </a:cxnLst>
                    <a:rect l="0" t="0" r="r" b="b"/>
                    <a:pathLst>
                      <a:path w="131" h="62">
                        <a:moveTo>
                          <a:pt x="131" y="0"/>
                        </a:moveTo>
                        <a:lnTo>
                          <a:pt x="131" y="20"/>
                        </a:lnTo>
                        <a:lnTo>
                          <a:pt x="0" y="62"/>
                        </a:lnTo>
                        <a:lnTo>
                          <a:pt x="0" y="43"/>
                        </a:lnTo>
                        <a:lnTo>
                          <a:pt x="131" y="0"/>
                        </a:lnTo>
                        <a:close/>
                      </a:path>
                    </a:pathLst>
                  </a:custGeom>
                  <a:solidFill>
                    <a:srgbClr val="191919"/>
                  </a:solidFill>
                  <a:ln w="9525">
                    <a:noFill/>
                    <a:round/>
                    <a:headEnd/>
                    <a:tailEnd/>
                  </a:ln>
                </p:spPr>
                <p:txBody>
                  <a:bodyPr/>
                  <a:lstStyle/>
                  <a:p>
                    <a:endParaRPr lang="en-US" sz="2000"/>
                  </a:p>
                </p:txBody>
              </p:sp>
              <p:sp>
                <p:nvSpPr>
                  <p:cNvPr id="582674" name="Freeform 18"/>
                  <p:cNvSpPr>
                    <a:spLocks/>
                  </p:cNvSpPr>
                  <p:nvPr/>
                </p:nvSpPr>
                <p:spPr bwMode="auto">
                  <a:xfrm>
                    <a:off x="3000" y="3009"/>
                    <a:ext cx="131" cy="63"/>
                  </a:xfrm>
                  <a:custGeom>
                    <a:avLst/>
                    <a:gdLst/>
                    <a:ahLst/>
                    <a:cxnLst>
                      <a:cxn ang="0">
                        <a:pos x="131" y="0"/>
                      </a:cxn>
                      <a:cxn ang="0">
                        <a:pos x="131" y="20"/>
                      </a:cxn>
                      <a:cxn ang="0">
                        <a:pos x="0" y="63"/>
                      </a:cxn>
                      <a:cxn ang="0">
                        <a:pos x="0" y="43"/>
                      </a:cxn>
                      <a:cxn ang="0">
                        <a:pos x="131" y="0"/>
                      </a:cxn>
                    </a:cxnLst>
                    <a:rect l="0" t="0" r="r" b="b"/>
                    <a:pathLst>
                      <a:path w="131" h="63">
                        <a:moveTo>
                          <a:pt x="131" y="0"/>
                        </a:moveTo>
                        <a:lnTo>
                          <a:pt x="131" y="20"/>
                        </a:lnTo>
                        <a:lnTo>
                          <a:pt x="0" y="63"/>
                        </a:lnTo>
                        <a:lnTo>
                          <a:pt x="0" y="43"/>
                        </a:lnTo>
                        <a:lnTo>
                          <a:pt x="131" y="0"/>
                        </a:lnTo>
                        <a:close/>
                      </a:path>
                    </a:pathLst>
                  </a:custGeom>
                  <a:solidFill>
                    <a:srgbClr val="191919"/>
                  </a:solidFill>
                  <a:ln w="9525">
                    <a:noFill/>
                    <a:round/>
                    <a:headEnd/>
                    <a:tailEnd/>
                  </a:ln>
                </p:spPr>
                <p:txBody>
                  <a:bodyPr/>
                  <a:lstStyle/>
                  <a:p>
                    <a:endParaRPr lang="en-US" sz="2000"/>
                  </a:p>
                </p:txBody>
              </p:sp>
              <p:sp>
                <p:nvSpPr>
                  <p:cNvPr id="582675" name="Freeform 19"/>
                  <p:cNvSpPr>
                    <a:spLocks/>
                  </p:cNvSpPr>
                  <p:nvPr/>
                </p:nvSpPr>
                <p:spPr bwMode="auto">
                  <a:xfrm>
                    <a:off x="3000" y="3009"/>
                    <a:ext cx="131" cy="62"/>
                  </a:xfrm>
                  <a:custGeom>
                    <a:avLst/>
                    <a:gdLst/>
                    <a:ahLst/>
                    <a:cxnLst>
                      <a:cxn ang="0">
                        <a:pos x="131" y="0"/>
                      </a:cxn>
                      <a:cxn ang="0">
                        <a:pos x="131" y="20"/>
                      </a:cxn>
                      <a:cxn ang="0">
                        <a:pos x="0" y="62"/>
                      </a:cxn>
                      <a:cxn ang="0">
                        <a:pos x="0" y="42"/>
                      </a:cxn>
                      <a:cxn ang="0">
                        <a:pos x="131" y="0"/>
                      </a:cxn>
                    </a:cxnLst>
                    <a:rect l="0" t="0" r="r" b="b"/>
                    <a:pathLst>
                      <a:path w="131" h="62">
                        <a:moveTo>
                          <a:pt x="131" y="0"/>
                        </a:moveTo>
                        <a:lnTo>
                          <a:pt x="131" y="20"/>
                        </a:lnTo>
                        <a:lnTo>
                          <a:pt x="0" y="62"/>
                        </a:lnTo>
                        <a:lnTo>
                          <a:pt x="0" y="42"/>
                        </a:lnTo>
                        <a:lnTo>
                          <a:pt x="131" y="0"/>
                        </a:lnTo>
                        <a:close/>
                      </a:path>
                    </a:pathLst>
                  </a:custGeom>
                  <a:solidFill>
                    <a:srgbClr val="191919"/>
                  </a:solidFill>
                  <a:ln w="9525">
                    <a:noFill/>
                    <a:round/>
                    <a:headEnd/>
                    <a:tailEnd/>
                  </a:ln>
                </p:spPr>
                <p:txBody>
                  <a:bodyPr/>
                  <a:lstStyle/>
                  <a:p>
                    <a:endParaRPr lang="en-US" sz="2000"/>
                  </a:p>
                </p:txBody>
              </p:sp>
              <p:sp>
                <p:nvSpPr>
                  <p:cNvPr id="582676" name="Freeform 20"/>
                  <p:cNvSpPr>
                    <a:spLocks/>
                  </p:cNvSpPr>
                  <p:nvPr/>
                </p:nvSpPr>
                <p:spPr bwMode="auto">
                  <a:xfrm>
                    <a:off x="3000" y="3008"/>
                    <a:ext cx="131" cy="62"/>
                  </a:xfrm>
                  <a:custGeom>
                    <a:avLst/>
                    <a:gdLst/>
                    <a:ahLst/>
                    <a:cxnLst>
                      <a:cxn ang="0">
                        <a:pos x="131" y="0"/>
                      </a:cxn>
                      <a:cxn ang="0">
                        <a:pos x="131" y="20"/>
                      </a:cxn>
                      <a:cxn ang="0">
                        <a:pos x="0" y="62"/>
                      </a:cxn>
                      <a:cxn ang="0">
                        <a:pos x="0" y="43"/>
                      </a:cxn>
                      <a:cxn ang="0">
                        <a:pos x="131" y="0"/>
                      </a:cxn>
                    </a:cxnLst>
                    <a:rect l="0" t="0" r="r" b="b"/>
                    <a:pathLst>
                      <a:path w="131" h="62">
                        <a:moveTo>
                          <a:pt x="131" y="0"/>
                        </a:moveTo>
                        <a:lnTo>
                          <a:pt x="131" y="20"/>
                        </a:lnTo>
                        <a:lnTo>
                          <a:pt x="0" y="62"/>
                        </a:lnTo>
                        <a:lnTo>
                          <a:pt x="0" y="43"/>
                        </a:lnTo>
                        <a:lnTo>
                          <a:pt x="131" y="0"/>
                        </a:lnTo>
                        <a:close/>
                      </a:path>
                    </a:pathLst>
                  </a:custGeom>
                  <a:solidFill>
                    <a:srgbClr val="191919"/>
                  </a:solidFill>
                  <a:ln w="9525">
                    <a:noFill/>
                    <a:round/>
                    <a:headEnd/>
                    <a:tailEnd/>
                  </a:ln>
                </p:spPr>
                <p:txBody>
                  <a:bodyPr/>
                  <a:lstStyle/>
                  <a:p>
                    <a:endParaRPr lang="en-US" sz="2000"/>
                  </a:p>
                </p:txBody>
              </p:sp>
              <p:sp>
                <p:nvSpPr>
                  <p:cNvPr id="582677" name="Freeform 21"/>
                  <p:cNvSpPr>
                    <a:spLocks/>
                  </p:cNvSpPr>
                  <p:nvPr/>
                </p:nvSpPr>
                <p:spPr bwMode="auto">
                  <a:xfrm>
                    <a:off x="3000" y="3008"/>
                    <a:ext cx="131" cy="62"/>
                  </a:xfrm>
                  <a:custGeom>
                    <a:avLst/>
                    <a:gdLst/>
                    <a:ahLst/>
                    <a:cxnLst>
                      <a:cxn ang="0">
                        <a:pos x="131" y="0"/>
                      </a:cxn>
                      <a:cxn ang="0">
                        <a:pos x="131" y="20"/>
                      </a:cxn>
                      <a:cxn ang="0">
                        <a:pos x="0" y="62"/>
                      </a:cxn>
                      <a:cxn ang="0">
                        <a:pos x="0" y="42"/>
                      </a:cxn>
                      <a:cxn ang="0">
                        <a:pos x="131" y="0"/>
                      </a:cxn>
                    </a:cxnLst>
                    <a:rect l="0" t="0" r="r" b="b"/>
                    <a:pathLst>
                      <a:path w="131" h="62">
                        <a:moveTo>
                          <a:pt x="131" y="0"/>
                        </a:moveTo>
                        <a:lnTo>
                          <a:pt x="131" y="20"/>
                        </a:lnTo>
                        <a:lnTo>
                          <a:pt x="0" y="62"/>
                        </a:lnTo>
                        <a:lnTo>
                          <a:pt x="0" y="42"/>
                        </a:lnTo>
                        <a:lnTo>
                          <a:pt x="131" y="0"/>
                        </a:lnTo>
                        <a:close/>
                      </a:path>
                    </a:pathLst>
                  </a:custGeom>
                  <a:solidFill>
                    <a:srgbClr val="191919"/>
                  </a:solidFill>
                  <a:ln w="9525">
                    <a:noFill/>
                    <a:round/>
                    <a:headEnd/>
                    <a:tailEnd/>
                  </a:ln>
                </p:spPr>
                <p:txBody>
                  <a:bodyPr/>
                  <a:lstStyle/>
                  <a:p>
                    <a:endParaRPr lang="en-US" sz="2000"/>
                  </a:p>
                </p:txBody>
              </p:sp>
              <p:sp>
                <p:nvSpPr>
                  <p:cNvPr id="582678" name="Freeform 22"/>
                  <p:cNvSpPr>
                    <a:spLocks/>
                  </p:cNvSpPr>
                  <p:nvPr/>
                </p:nvSpPr>
                <p:spPr bwMode="auto">
                  <a:xfrm>
                    <a:off x="3000" y="3008"/>
                    <a:ext cx="131" cy="61"/>
                  </a:xfrm>
                  <a:custGeom>
                    <a:avLst/>
                    <a:gdLst/>
                    <a:ahLst/>
                    <a:cxnLst>
                      <a:cxn ang="0">
                        <a:pos x="131" y="0"/>
                      </a:cxn>
                      <a:cxn ang="0">
                        <a:pos x="131" y="19"/>
                      </a:cxn>
                      <a:cxn ang="0">
                        <a:pos x="0" y="61"/>
                      </a:cxn>
                      <a:cxn ang="0">
                        <a:pos x="0" y="42"/>
                      </a:cxn>
                      <a:cxn ang="0">
                        <a:pos x="131" y="0"/>
                      </a:cxn>
                    </a:cxnLst>
                    <a:rect l="0" t="0" r="r" b="b"/>
                    <a:pathLst>
                      <a:path w="131" h="61">
                        <a:moveTo>
                          <a:pt x="131" y="0"/>
                        </a:moveTo>
                        <a:lnTo>
                          <a:pt x="131" y="19"/>
                        </a:lnTo>
                        <a:lnTo>
                          <a:pt x="0" y="61"/>
                        </a:lnTo>
                        <a:lnTo>
                          <a:pt x="0" y="42"/>
                        </a:lnTo>
                        <a:lnTo>
                          <a:pt x="131" y="0"/>
                        </a:lnTo>
                        <a:close/>
                      </a:path>
                    </a:pathLst>
                  </a:custGeom>
                  <a:solidFill>
                    <a:srgbClr val="191919"/>
                  </a:solidFill>
                  <a:ln w="9525">
                    <a:noFill/>
                    <a:round/>
                    <a:headEnd/>
                    <a:tailEnd/>
                  </a:ln>
                </p:spPr>
                <p:txBody>
                  <a:bodyPr/>
                  <a:lstStyle/>
                  <a:p>
                    <a:endParaRPr lang="en-US" sz="2000"/>
                  </a:p>
                </p:txBody>
              </p:sp>
              <p:sp>
                <p:nvSpPr>
                  <p:cNvPr id="582679" name="Freeform 23"/>
                  <p:cNvSpPr>
                    <a:spLocks/>
                  </p:cNvSpPr>
                  <p:nvPr/>
                </p:nvSpPr>
                <p:spPr bwMode="auto">
                  <a:xfrm>
                    <a:off x="3000" y="3008"/>
                    <a:ext cx="131" cy="61"/>
                  </a:xfrm>
                  <a:custGeom>
                    <a:avLst/>
                    <a:gdLst/>
                    <a:ahLst/>
                    <a:cxnLst>
                      <a:cxn ang="0">
                        <a:pos x="131" y="0"/>
                      </a:cxn>
                      <a:cxn ang="0">
                        <a:pos x="131" y="19"/>
                      </a:cxn>
                      <a:cxn ang="0">
                        <a:pos x="0" y="61"/>
                      </a:cxn>
                      <a:cxn ang="0">
                        <a:pos x="0" y="41"/>
                      </a:cxn>
                      <a:cxn ang="0">
                        <a:pos x="131" y="0"/>
                      </a:cxn>
                    </a:cxnLst>
                    <a:rect l="0" t="0" r="r" b="b"/>
                    <a:pathLst>
                      <a:path w="131" h="61">
                        <a:moveTo>
                          <a:pt x="131" y="0"/>
                        </a:moveTo>
                        <a:lnTo>
                          <a:pt x="131" y="19"/>
                        </a:lnTo>
                        <a:lnTo>
                          <a:pt x="0" y="61"/>
                        </a:lnTo>
                        <a:lnTo>
                          <a:pt x="0" y="41"/>
                        </a:lnTo>
                        <a:lnTo>
                          <a:pt x="131" y="0"/>
                        </a:lnTo>
                        <a:close/>
                      </a:path>
                    </a:pathLst>
                  </a:custGeom>
                  <a:solidFill>
                    <a:srgbClr val="191919"/>
                  </a:solidFill>
                  <a:ln w="9525">
                    <a:noFill/>
                    <a:round/>
                    <a:headEnd/>
                    <a:tailEnd/>
                  </a:ln>
                </p:spPr>
                <p:txBody>
                  <a:bodyPr/>
                  <a:lstStyle/>
                  <a:p>
                    <a:endParaRPr lang="en-US" sz="2000"/>
                  </a:p>
                </p:txBody>
              </p:sp>
              <p:sp>
                <p:nvSpPr>
                  <p:cNvPr id="582680" name="Freeform 24"/>
                  <p:cNvSpPr>
                    <a:spLocks/>
                  </p:cNvSpPr>
                  <p:nvPr/>
                </p:nvSpPr>
                <p:spPr bwMode="auto">
                  <a:xfrm>
                    <a:off x="3000" y="3008"/>
                    <a:ext cx="131" cy="60"/>
                  </a:xfrm>
                  <a:custGeom>
                    <a:avLst/>
                    <a:gdLst/>
                    <a:ahLst/>
                    <a:cxnLst>
                      <a:cxn ang="0">
                        <a:pos x="131" y="0"/>
                      </a:cxn>
                      <a:cxn ang="0">
                        <a:pos x="131" y="19"/>
                      </a:cxn>
                      <a:cxn ang="0">
                        <a:pos x="0" y="60"/>
                      </a:cxn>
                      <a:cxn ang="0">
                        <a:pos x="0" y="41"/>
                      </a:cxn>
                      <a:cxn ang="0">
                        <a:pos x="131" y="0"/>
                      </a:cxn>
                    </a:cxnLst>
                    <a:rect l="0" t="0" r="r" b="b"/>
                    <a:pathLst>
                      <a:path w="131" h="60">
                        <a:moveTo>
                          <a:pt x="131" y="0"/>
                        </a:moveTo>
                        <a:lnTo>
                          <a:pt x="131" y="19"/>
                        </a:lnTo>
                        <a:lnTo>
                          <a:pt x="0" y="60"/>
                        </a:lnTo>
                        <a:lnTo>
                          <a:pt x="0" y="41"/>
                        </a:lnTo>
                        <a:lnTo>
                          <a:pt x="131" y="0"/>
                        </a:lnTo>
                        <a:close/>
                      </a:path>
                    </a:pathLst>
                  </a:custGeom>
                  <a:solidFill>
                    <a:srgbClr val="191919"/>
                  </a:solidFill>
                  <a:ln w="9525">
                    <a:noFill/>
                    <a:round/>
                    <a:headEnd/>
                    <a:tailEnd/>
                  </a:ln>
                </p:spPr>
                <p:txBody>
                  <a:bodyPr/>
                  <a:lstStyle/>
                  <a:p>
                    <a:endParaRPr lang="en-US" sz="2000"/>
                  </a:p>
                </p:txBody>
              </p:sp>
              <p:sp>
                <p:nvSpPr>
                  <p:cNvPr id="582681" name="Freeform 25"/>
                  <p:cNvSpPr>
                    <a:spLocks/>
                  </p:cNvSpPr>
                  <p:nvPr/>
                </p:nvSpPr>
                <p:spPr bwMode="auto">
                  <a:xfrm>
                    <a:off x="3000" y="3007"/>
                    <a:ext cx="131" cy="60"/>
                  </a:xfrm>
                  <a:custGeom>
                    <a:avLst/>
                    <a:gdLst/>
                    <a:ahLst/>
                    <a:cxnLst>
                      <a:cxn ang="0">
                        <a:pos x="131" y="0"/>
                      </a:cxn>
                      <a:cxn ang="0">
                        <a:pos x="131" y="19"/>
                      </a:cxn>
                      <a:cxn ang="0">
                        <a:pos x="0" y="60"/>
                      </a:cxn>
                      <a:cxn ang="0">
                        <a:pos x="0" y="41"/>
                      </a:cxn>
                      <a:cxn ang="0">
                        <a:pos x="131" y="0"/>
                      </a:cxn>
                    </a:cxnLst>
                    <a:rect l="0" t="0" r="r" b="b"/>
                    <a:pathLst>
                      <a:path w="131" h="60">
                        <a:moveTo>
                          <a:pt x="131" y="0"/>
                        </a:moveTo>
                        <a:lnTo>
                          <a:pt x="131" y="19"/>
                        </a:lnTo>
                        <a:lnTo>
                          <a:pt x="0" y="60"/>
                        </a:lnTo>
                        <a:lnTo>
                          <a:pt x="0" y="41"/>
                        </a:lnTo>
                        <a:lnTo>
                          <a:pt x="131" y="0"/>
                        </a:lnTo>
                        <a:close/>
                      </a:path>
                    </a:pathLst>
                  </a:custGeom>
                  <a:solidFill>
                    <a:srgbClr val="191919"/>
                  </a:solidFill>
                  <a:ln w="9525">
                    <a:noFill/>
                    <a:round/>
                    <a:headEnd/>
                    <a:tailEnd/>
                  </a:ln>
                </p:spPr>
                <p:txBody>
                  <a:bodyPr/>
                  <a:lstStyle/>
                  <a:p>
                    <a:endParaRPr lang="en-US" sz="2000"/>
                  </a:p>
                </p:txBody>
              </p:sp>
              <p:sp>
                <p:nvSpPr>
                  <p:cNvPr id="582682" name="Freeform 26"/>
                  <p:cNvSpPr>
                    <a:spLocks/>
                  </p:cNvSpPr>
                  <p:nvPr/>
                </p:nvSpPr>
                <p:spPr bwMode="auto">
                  <a:xfrm>
                    <a:off x="3000" y="3007"/>
                    <a:ext cx="131" cy="60"/>
                  </a:xfrm>
                  <a:custGeom>
                    <a:avLst/>
                    <a:gdLst/>
                    <a:ahLst/>
                    <a:cxnLst>
                      <a:cxn ang="0">
                        <a:pos x="131" y="0"/>
                      </a:cxn>
                      <a:cxn ang="0">
                        <a:pos x="131" y="19"/>
                      </a:cxn>
                      <a:cxn ang="0">
                        <a:pos x="0" y="60"/>
                      </a:cxn>
                      <a:cxn ang="0">
                        <a:pos x="0" y="40"/>
                      </a:cxn>
                      <a:cxn ang="0">
                        <a:pos x="131" y="0"/>
                      </a:cxn>
                    </a:cxnLst>
                    <a:rect l="0" t="0" r="r" b="b"/>
                    <a:pathLst>
                      <a:path w="131" h="60">
                        <a:moveTo>
                          <a:pt x="131" y="0"/>
                        </a:moveTo>
                        <a:lnTo>
                          <a:pt x="131" y="19"/>
                        </a:lnTo>
                        <a:lnTo>
                          <a:pt x="0" y="60"/>
                        </a:lnTo>
                        <a:lnTo>
                          <a:pt x="0" y="40"/>
                        </a:lnTo>
                        <a:lnTo>
                          <a:pt x="131" y="0"/>
                        </a:lnTo>
                        <a:close/>
                      </a:path>
                    </a:pathLst>
                  </a:custGeom>
                  <a:solidFill>
                    <a:srgbClr val="191919"/>
                  </a:solidFill>
                  <a:ln w="9525">
                    <a:noFill/>
                    <a:round/>
                    <a:headEnd/>
                    <a:tailEnd/>
                  </a:ln>
                </p:spPr>
                <p:txBody>
                  <a:bodyPr/>
                  <a:lstStyle/>
                  <a:p>
                    <a:endParaRPr lang="en-US" sz="2000"/>
                  </a:p>
                </p:txBody>
              </p:sp>
              <p:sp>
                <p:nvSpPr>
                  <p:cNvPr id="582683" name="Freeform 27"/>
                  <p:cNvSpPr>
                    <a:spLocks/>
                  </p:cNvSpPr>
                  <p:nvPr/>
                </p:nvSpPr>
                <p:spPr bwMode="auto">
                  <a:xfrm>
                    <a:off x="3000" y="3007"/>
                    <a:ext cx="131" cy="59"/>
                  </a:xfrm>
                  <a:custGeom>
                    <a:avLst/>
                    <a:gdLst/>
                    <a:ahLst/>
                    <a:cxnLst>
                      <a:cxn ang="0">
                        <a:pos x="131" y="0"/>
                      </a:cxn>
                      <a:cxn ang="0">
                        <a:pos x="131" y="19"/>
                      </a:cxn>
                      <a:cxn ang="0">
                        <a:pos x="0" y="59"/>
                      </a:cxn>
                      <a:cxn ang="0">
                        <a:pos x="0" y="40"/>
                      </a:cxn>
                      <a:cxn ang="0">
                        <a:pos x="131" y="0"/>
                      </a:cxn>
                    </a:cxnLst>
                    <a:rect l="0" t="0" r="r" b="b"/>
                    <a:pathLst>
                      <a:path w="131" h="59">
                        <a:moveTo>
                          <a:pt x="131" y="0"/>
                        </a:moveTo>
                        <a:lnTo>
                          <a:pt x="131" y="19"/>
                        </a:lnTo>
                        <a:lnTo>
                          <a:pt x="0" y="59"/>
                        </a:lnTo>
                        <a:lnTo>
                          <a:pt x="0" y="40"/>
                        </a:lnTo>
                        <a:lnTo>
                          <a:pt x="131" y="0"/>
                        </a:lnTo>
                        <a:close/>
                      </a:path>
                    </a:pathLst>
                  </a:custGeom>
                  <a:solidFill>
                    <a:srgbClr val="242424"/>
                  </a:solidFill>
                  <a:ln w="9525">
                    <a:noFill/>
                    <a:round/>
                    <a:headEnd/>
                    <a:tailEnd/>
                  </a:ln>
                </p:spPr>
                <p:txBody>
                  <a:bodyPr/>
                  <a:lstStyle/>
                  <a:p>
                    <a:endParaRPr lang="en-US" sz="2000"/>
                  </a:p>
                </p:txBody>
              </p:sp>
              <p:sp>
                <p:nvSpPr>
                  <p:cNvPr id="582684" name="Freeform 28"/>
                  <p:cNvSpPr>
                    <a:spLocks/>
                  </p:cNvSpPr>
                  <p:nvPr/>
                </p:nvSpPr>
                <p:spPr bwMode="auto">
                  <a:xfrm>
                    <a:off x="3000" y="3006"/>
                    <a:ext cx="131" cy="60"/>
                  </a:xfrm>
                  <a:custGeom>
                    <a:avLst/>
                    <a:gdLst/>
                    <a:ahLst/>
                    <a:cxnLst>
                      <a:cxn ang="0">
                        <a:pos x="131" y="0"/>
                      </a:cxn>
                      <a:cxn ang="0">
                        <a:pos x="131" y="20"/>
                      </a:cxn>
                      <a:cxn ang="0">
                        <a:pos x="0" y="60"/>
                      </a:cxn>
                      <a:cxn ang="0">
                        <a:pos x="0" y="41"/>
                      </a:cxn>
                      <a:cxn ang="0">
                        <a:pos x="131" y="0"/>
                      </a:cxn>
                    </a:cxnLst>
                    <a:rect l="0" t="0" r="r" b="b"/>
                    <a:pathLst>
                      <a:path w="131" h="60">
                        <a:moveTo>
                          <a:pt x="131" y="0"/>
                        </a:moveTo>
                        <a:lnTo>
                          <a:pt x="131" y="20"/>
                        </a:lnTo>
                        <a:lnTo>
                          <a:pt x="0" y="60"/>
                        </a:lnTo>
                        <a:lnTo>
                          <a:pt x="0" y="41"/>
                        </a:lnTo>
                        <a:lnTo>
                          <a:pt x="131" y="0"/>
                        </a:lnTo>
                        <a:close/>
                      </a:path>
                    </a:pathLst>
                  </a:custGeom>
                  <a:solidFill>
                    <a:srgbClr val="242424"/>
                  </a:solidFill>
                  <a:ln w="9525">
                    <a:noFill/>
                    <a:round/>
                    <a:headEnd/>
                    <a:tailEnd/>
                  </a:ln>
                </p:spPr>
                <p:txBody>
                  <a:bodyPr/>
                  <a:lstStyle/>
                  <a:p>
                    <a:endParaRPr lang="en-US" sz="2000"/>
                  </a:p>
                </p:txBody>
              </p:sp>
              <p:sp>
                <p:nvSpPr>
                  <p:cNvPr id="582685" name="Freeform 29"/>
                  <p:cNvSpPr>
                    <a:spLocks/>
                  </p:cNvSpPr>
                  <p:nvPr/>
                </p:nvSpPr>
                <p:spPr bwMode="auto">
                  <a:xfrm>
                    <a:off x="3000" y="3006"/>
                    <a:ext cx="131" cy="59"/>
                  </a:xfrm>
                  <a:custGeom>
                    <a:avLst/>
                    <a:gdLst/>
                    <a:ahLst/>
                    <a:cxnLst>
                      <a:cxn ang="0">
                        <a:pos x="131" y="0"/>
                      </a:cxn>
                      <a:cxn ang="0">
                        <a:pos x="131" y="19"/>
                      </a:cxn>
                      <a:cxn ang="0">
                        <a:pos x="0" y="59"/>
                      </a:cxn>
                      <a:cxn ang="0">
                        <a:pos x="0" y="40"/>
                      </a:cxn>
                      <a:cxn ang="0">
                        <a:pos x="131" y="0"/>
                      </a:cxn>
                    </a:cxnLst>
                    <a:rect l="0" t="0" r="r" b="b"/>
                    <a:pathLst>
                      <a:path w="131" h="59">
                        <a:moveTo>
                          <a:pt x="131" y="0"/>
                        </a:moveTo>
                        <a:lnTo>
                          <a:pt x="131" y="19"/>
                        </a:lnTo>
                        <a:lnTo>
                          <a:pt x="0" y="59"/>
                        </a:lnTo>
                        <a:lnTo>
                          <a:pt x="0" y="40"/>
                        </a:lnTo>
                        <a:lnTo>
                          <a:pt x="131" y="0"/>
                        </a:lnTo>
                        <a:close/>
                      </a:path>
                    </a:pathLst>
                  </a:custGeom>
                  <a:solidFill>
                    <a:srgbClr val="242424"/>
                  </a:solidFill>
                  <a:ln w="9525">
                    <a:noFill/>
                    <a:round/>
                    <a:headEnd/>
                    <a:tailEnd/>
                  </a:ln>
                </p:spPr>
                <p:txBody>
                  <a:bodyPr/>
                  <a:lstStyle/>
                  <a:p>
                    <a:endParaRPr lang="en-US" sz="2000"/>
                  </a:p>
                </p:txBody>
              </p:sp>
              <p:sp>
                <p:nvSpPr>
                  <p:cNvPr id="582686" name="Freeform 30"/>
                  <p:cNvSpPr>
                    <a:spLocks/>
                  </p:cNvSpPr>
                  <p:nvPr/>
                </p:nvSpPr>
                <p:spPr bwMode="auto">
                  <a:xfrm>
                    <a:off x="3000" y="3006"/>
                    <a:ext cx="131" cy="58"/>
                  </a:xfrm>
                  <a:custGeom>
                    <a:avLst/>
                    <a:gdLst/>
                    <a:ahLst/>
                    <a:cxnLst>
                      <a:cxn ang="0">
                        <a:pos x="131" y="0"/>
                      </a:cxn>
                      <a:cxn ang="0">
                        <a:pos x="131" y="19"/>
                      </a:cxn>
                      <a:cxn ang="0">
                        <a:pos x="0" y="58"/>
                      </a:cxn>
                      <a:cxn ang="0">
                        <a:pos x="0" y="39"/>
                      </a:cxn>
                      <a:cxn ang="0">
                        <a:pos x="131" y="0"/>
                      </a:cxn>
                    </a:cxnLst>
                    <a:rect l="0" t="0" r="r" b="b"/>
                    <a:pathLst>
                      <a:path w="131" h="58">
                        <a:moveTo>
                          <a:pt x="131" y="0"/>
                        </a:moveTo>
                        <a:lnTo>
                          <a:pt x="131" y="19"/>
                        </a:lnTo>
                        <a:lnTo>
                          <a:pt x="0" y="58"/>
                        </a:lnTo>
                        <a:lnTo>
                          <a:pt x="0" y="39"/>
                        </a:lnTo>
                        <a:lnTo>
                          <a:pt x="131" y="0"/>
                        </a:lnTo>
                        <a:close/>
                      </a:path>
                    </a:pathLst>
                  </a:custGeom>
                  <a:solidFill>
                    <a:srgbClr val="242424"/>
                  </a:solidFill>
                  <a:ln w="9525">
                    <a:noFill/>
                    <a:round/>
                    <a:headEnd/>
                    <a:tailEnd/>
                  </a:ln>
                </p:spPr>
                <p:txBody>
                  <a:bodyPr/>
                  <a:lstStyle/>
                  <a:p>
                    <a:endParaRPr lang="en-US" sz="2000"/>
                  </a:p>
                </p:txBody>
              </p:sp>
              <p:sp>
                <p:nvSpPr>
                  <p:cNvPr id="582687" name="Freeform 31"/>
                  <p:cNvSpPr>
                    <a:spLocks/>
                  </p:cNvSpPr>
                  <p:nvPr/>
                </p:nvSpPr>
                <p:spPr bwMode="auto">
                  <a:xfrm>
                    <a:off x="3000" y="3006"/>
                    <a:ext cx="131" cy="58"/>
                  </a:xfrm>
                  <a:custGeom>
                    <a:avLst/>
                    <a:gdLst/>
                    <a:ahLst/>
                    <a:cxnLst>
                      <a:cxn ang="0">
                        <a:pos x="131" y="0"/>
                      </a:cxn>
                      <a:cxn ang="0">
                        <a:pos x="131" y="19"/>
                      </a:cxn>
                      <a:cxn ang="0">
                        <a:pos x="0" y="58"/>
                      </a:cxn>
                      <a:cxn ang="0">
                        <a:pos x="0" y="38"/>
                      </a:cxn>
                      <a:cxn ang="0">
                        <a:pos x="131" y="0"/>
                      </a:cxn>
                    </a:cxnLst>
                    <a:rect l="0" t="0" r="r" b="b"/>
                    <a:pathLst>
                      <a:path w="131" h="58">
                        <a:moveTo>
                          <a:pt x="131" y="0"/>
                        </a:moveTo>
                        <a:lnTo>
                          <a:pt x="131" y="19"/>
                        </a:lnTo>
                        <a:lnTo>
                          <a:pt x="0" y="58"/>
                        </a:lnTo>
                        <a:lnTo>
                          <a:pt x="0" y="38"/>
                        </a:lnTo>
                        <a:lnTo>
                          <a:pt x="131" y="0"/>
                        </a:lnTo>
                        <a:close/>
                      </a:path>
                    </a:pathLst>
                  </a:custGeom>
                  <a:solidFill>
                    <a:srgbClr val="242424"/>
                  </a:solidFill>
                  <a:ln w="9525">
                    <a:noFill/>
                    <a:round/>
                    <a:headEnd/>
                    <a:tailEnd/>
                  </a:ln>
                </p:spPr>
                <p:txBody>
                  <a:bodyPr/>
                  <a:lstStyle/>
                  <a:p>
                    <a:endParaRPr lang="en-US" sz="2000"/>
                  </a:p>
                </p:txBody>
              </p:sp>
              <p:sp>
                <p:nvSpPr>
                  <p:cNvPr id="582688" name="Freeform 32"/>
                  <p:cNvSpPr>
                    <a:spLocks/>
                  </p:cNvSpPr>
                  <p:nvPr/>
                </p:nvSpPr>
                <p:spPr bwMode="auto">
                  <a:xfrm>
                    <a:off x="3000" y="3005"/>
                    <a:ext cx="131" cy="58"/>
                  </a:xfrm>
                  <a:custGeom>
                    <a:avLst/>
                    <a:gdLst/>
                    <a:ahLst/>
                    <a:cxnLst>
                      <a:cxn ang="0">
                        <a:pos x="131" y="0"/>
                      </a:cxn>
                      <a:cxn ang="0">
                        <a:pos x="131" y="20"/>
                      </a:cxn>
                      <a:cxn ang="0">
                        <a:pos x="0" y="58"/>
                      </a:cxn>
                      <a:cxn ang="0">
                        <a:pos x="0" y="39"/>
                      </a:cxn>
                      <a:cxn ang="0">
                        <a:pos x="131" y="0"/>
                      </a:cxn>
                    </a:cxnLst>
                    <a:rect l="0" t="0" r="r" b="b"/>
                    <a:pathLst>
                      <a:path w="131" h="58">
                        <a:moveTo>
                          <a:pt x="131" y="0"/>
                        </a:moveTo>
                        <a:lnTo>
                          <a:pt x="131" y="20"/>
                        </a:lnTo>
                        <a:lnTo>
                          <a:pt x="0" y="58"/>
                        </a:lnTo>
                        <a:lnTo>
                          <a:pt x="0" y="39"/>
                        </a:lnTo>
                        <a:lnTo>
                          <a:pt x="131" y="0"/>
                        </a:lnTo>
                        <a:close/>
                      </a:path>
                    </a:pathLst>
                  </a:custGeom>
                  <a:solidFill>
                    <a:srgbClr val="242424"/>
                  </a:solidFill>
                  <a:ln w="9525">
                    <a:noFill/>
                    <a:round/>
                    <a:headEnd/>
                    <a:tailEnd/>
                  </a:ln>
                </p:spPr>
                <p:txBody>
                  <a:bodyPr/>
                  <a:lstStyle/>
                  <a:p>
                    <a:endParaRPr lang="en-US" sz="2000"/>
                  </a:p>
                </p:txBody>
              </p:sp>
              <p:sp>
                <p:nvSpPr>
                  <p:cNvPr id="582689" name="Freeform 33"/>
                  <p:cNvSpPr>
                    <a:spLocks/>
                  </p:cNvSpPr>
                  <p:nvPr/>
                </p:nvSpPr>
                <p:spPr bwMode="auto">
                  <a:xfrm>
                    <a:off x="3000" y="3005"/>
                    <a:ext cx="131" cy="57"/>
                  </a:xfrm>
                  <a:custGeom>
                    <a:avLst/>
                    <a:gdLst/>
                    <a:ahLst/>
                    <a:cxnLst>
                      <a:cxn ang="0">
                        <a:pos x="131" y="0"/>
                      </a:cxn>
                      <a:cxn ang="0">
                        <a:pos x="131" y="19"/>
                      </a:cxn>
                      <a:cxn ang="0">
                        <a:pos x="0" y="57"/>
                      </a:cxn>
                      <a:cxn ang="0">
                        <a:pos x="0" y="39"/>
                      </a:cxn>
                      <a:cxn ang="0">
                        <a:pos x="131" y="0"/>
                      </a:cxn>
                    </a:cxnLst>
                    <a:rect l="0" t="0" r="r" b="b"/>
                    <a:pathLst>
                      <a:path w="131" h="57">
                        <a:moveTo>
                          <a:pt x="131" y="0"/>
                        </a:moveTo>
                        <a:lnTo>
                          <a:pt x="131" y="19"/>
                        </a:lnTo>
                        <a:lnTo>
                          <a:pt x="0" y="57"/>
                        </a:lnTo>
                        <a:lnTo>
                          <a:pt x="0" y="39"/>
                        </a:lnTo>
                        <a:lnTo>
                          <a:pt x="131" y="0"/>
                        </a:lnTo>
                        <a:close/>
                      </a:path>
                    </a:pathLst>
                  </a:custGeom>
                  <a:solidFill>
                    <a:srgbClr val="242424"/>
                  </a:solidFill>
                  <a:ln w="9525">
                    <a:noFill/>
                    <a:round/>
                    <a:headEnd/>
                    <a:tailEnd/>
                  </a:ln>
                </p:spPr>
                <p:txBody>
                  <a:bodyPr/>
                  <a:lstStyle/>
                  <a:p>
                    <a:endParaRPr lang="en-US" sz="2000"/>
                  </a:p>
                </p:txBody>
              </p:sp>
              <p:sp>
                <p:nvSpPr>
                  <p:cNvPr id="582690" name="Freeform 34"/>
                  <p:cNvSpPr>
                    <a:spLocks/>
                  </p:cNvSpPr>
                  <p:nvPr/>
                </p:nvSpPr>
                <p:spPr bwMode="auto">
                  <a:xfrm>
                    <a:off x="3000" y="3005"/>
                    <a:ext cx="131" cy="56"/>
                  </a:xfrm>
                  <a:custGeom>
                    <a:avLst/>
                    <a:gdLst/>
                    <a:ahLst/>
                    <a:cxnLst>
                      <a:cxn ang="0">
                        <a:pos x="131" y="0"/>
                      </a:cxn>
                      <a:cxn ang="0">
                        <a:pos x="131" y="19"/>
                      </a:cxn>
                      <a:cxn ang="0">
                        <a:pos x="0" y="56"/>
                      </a:cxn>
                      <a:cxn ang="0">
                        <a:pos x="0" y="38"/>
                      </a:cxn>
                      <a:cxn ang="0">
                        <a:pos x="131" y="0"/>
                      </a:cxn>
                    </a:cxnLst>
                    <a:rect l="0" t="0" r="r" b="b"/>
                    <a:pathLst>
                      <a:path w="131" h="56">
                        <a:moveTo>
                          <a:pt x="131" y="0"/>
                        </a:moveTo>
                        <a:lnTo>
                          <a:pt x="131" y="19"/>
                        </a:lnTo>
                        <a:lnTo>
                          <a:pt x="0" y="56"/>
                        </a:lnTo>
                        <a:lnTo>
                          <a:pt x="0" y="38"/>
                        </a:lnTo>
                        <a:lnTo>
                          <a:pt x="131" y="0"/>
                        </a:lnTo>
                        <a:close/>
                      </a:path>
                    </a:pathLst>
                  </a:custGeom>
                  <a:solidFill>
                    <a:srgbClr val="242424"/>
                  </a:solidFill>
                  <a:ln w="9525">
                    <a:noFill/>
                    <a:round/>
                    <a:headEnd/>
                    <a:tailEnd/>
                  </a:ln>
                </p:spPr>
                <p:txBody>
                  <a:bodyPr/>
                  <a:lstStyle/>
                  <a:p>
                    <a:endParaRPr lang="en-US" sz="2000"/>
                  </a:p>
                </p:txBody>
              </p:sp>
              <p:sp>
                <p:nvSpPr>
                  <p:cNvPr id="582691" name="Freeform 35"/>
                  <p:cNvSpPr>
                    <a:spLocks/>
                  </p:cNvSpPr>
                  <p:nvPr/>
                </p:nvSpPr>
                <p:spPr bwMode="auto">
                  <a:xfrm>
                    <a:off x="3000" y="3004"/>
                    <a:ext cx="131" cy="57"/>
                  </a:xfrm>
                  <a:custGeom>
                    <a:avLst/>
                    <a:gdLst/>
                    <a:ahLst/>
                    <a:cxnLst>
                      <a:cxn ang="0">
                        <a:pos x="131" y="0"/>
                      </a:cxn>
                      <a:cxn ang="0">
                        <a:pos x="131" y="19"/>
                      </a:cxn>
                      <a:cxn ang="0">
                        <a:pos x="0" y="57"/>
                      </a:cxn>
                      <a:cxn ang="0">
                        <a:pos x="0" y="38"/>
                      </a:cxn>
                      <a:cxn ang="0">
                        <a:pos x="131" y="0"/>
                      </a:cxn>
                    </a:cxnLst>
                    <a:rect l="0" t="0" r="r" b="b"/>
                    <a:pathLst>
                      <a:path w="131" h="57">
                        <a:moveTo>
                          <a:pt x="131" y="0"/>
                        </a:moveTo>
                        <a:lnTo>
                          <a:pt x="131" y="19"/>
                        </a:lnTo>
                        <a:lnTo>
                          <a:pt x="0" y="57"/>
                        </a:lnTo>
                        <a:lnTo>
                          <a:pt x="0" y="38"/>
                        </a:lnTo>
                        <a:lnTo>
                          <a:pt x="131" y="0"/>
                        </a:lnTo>
                        <a:close/>
                      </a:path>
                    </a:pathLst>
                  </a:custGeom>
                  <a:solidFill>
                    <a:srgbClr val="242424"/>
                  </a:solidFill>
                  <a:ln w="9525">
                    <a:noFill/>
                    <a:round/>
                    <a:headEnd/>
                    <a:tailEnd/>
                  </a:ln>
                </p:spPr>
                <p:txBody>
                  <a:bodyPr/>
                  <a:lstStyle/>
                  <a:p>
                    <a:endParaRPr lang="en-US" sz="2000"/>
                  </a:p>
                </p:txBody>
              </p:sp>
              <p:sp>
                <p:nvSpPr>
                  <p:cNvPr id="582692" name="Freeform 36"/>
                  <p:cNvSpPr>
                    <a:spLocks/>
                  </p:cNvSpPr>
                  <p:nvPr/>
                </p:nvSpPr>
                <p:spPr bwMode="auto">
                  <a:xfrm>
                    <a:off x="3000" y="3004"/>
                    <a:ext cx="131" cy="56"/>
                  </a:xfrm>
                  <a:custGeom>
                    <a:avLst/>
                    <a:gdLst/>
                    <a:ahLst/>
                    <a:cxnLst>
                      <a:cxn ang="0">
                        <a:pos x="131" y="0"/>
                      </a:cxn>
                      <a:cxn ang="0">
                        <a:pos x="131" y="19"/>
                      </a:cxn>
                      <a:cxn ang="0">
                        <a:pos x="0" y="56"/>
                      </a:cxn>
                      <a:cxn ang="0">
                        <a:pos x="0" y="37"/>
                      </a:cxn>
                      <a:cxn ang="0">
                        <a:pos x="131" y="0"/>
                      </a:cxn>
                    </a:cxnLst>
                    <a:rect l="0" t="0" r="r" b="b"/>
                    <a:pathLst>
                      <a:path w="131" h="56">
                        <a:moveTo>
                          <a:pt x="131" y="0"/>
                        </a:moveTo>
                        <a:lnTo>
                          <a:pt x="131" y="19"/>
                        </a:lnTo>
                        <a:lnTo>
                          <a:pt x="0" y="56"/>
                        </a:lnTo>
                        <a:lnTo>
                          <a:pt x="0" y="37"/>
                        </a:lnTo>
                        <a:lnTo>
                          <a:pt x="131" y="0"/>
                        </a:lnTo>
                        <a:close/>
                      </a:path>
                    </a:pathLst>
                  </a:custGeom>
                  <a:solidFill>
                    <a:srgbClr val="242424"/>
                  </a:solidFill>
                  <a:ln w="9525">
                    <a:noFill/>
                    <a:round/>
                    <a:headEnd/>
                    <a:tailEnd/>
                  </a:ln>
                </p:spPr>
                <p:txBody>
                  <a:bodyPr/>
                  <a:lstStyle/>
                  <a:p>
                    <a:endParaRPr lang="en-US" sz="2000"/>
                  </a:p>
                </p:txBody>
              </p:sp>
              <p:sp>
                <p:nvSpPr>
                  <p:cNvPr id="582693" name="Freeform 37"/>
                  <p:cNvSpPr>
                    <a:spLocks/>
                  </p:cNvSpPr>
                  <p:nvPr/>
                </p:nvSpPr>
                <p:spPr bwMode="auto">
                  <a:xfrm>
                    <a:off x="3000" y="3004"/>
                    <a:ext cx="131" cy="56"/>
                  </a:xfrm>
                  <a:custGeom>
                    <a:avLst/>
                    <a:gdLst/>
                    <a:ahLst/>
                    <a:cxnLst>
                      <a:cxn ang="0">
                        <a:pos x="131" y="0"/>
                      </a:cxn>
                      <a:cxn ang="0">
                        <a:pos x="131" y="18"/>
                      </a:cxn>
                      <a:cxn ang="0">
                        <a:pos x="0" y="56"/>
                      </a:cxn>
                      <a:cxn ang="0">
                        <a:pos x="0" y="37"/>
                      </a:cxn>
                      <a:cxn ang="0">
                        <a:pos x="131" y="0"/>
                      </a:cxn>
                    </a:cxnLst>
                    <a:rect l="0" t="0" r="r" b="b"/>
                    <a:pathLst>
                      <a:path w="131" h="56">
                        <a:moveTo>
                          <a:pt x="131" y="0"/>
                        </a:moveTo>
                        <a:lnTo>
                          <a:pt x="131" y="18"/>
                        </a:lnTo>
                        <a:lnTo>
                          <a:pt x="0" y="56"/>
                        </a:lnTo>
                        <a:lnTo>
                          <a:pt x="0" y="37"/>
                        </a:lnTo>
                        <a:lnTo>
                          <a:pt x="131" y="0"/>
                        </a:lnTo>
                        <a:close/>
                      </a:path>
                    </a:pathLst>
                  </a:custGeom>
                  <a:solidFill>
                    <a:srgbClr val="242424"/>
                  </a:solidFill>
                  <a:ln w="9525">
                    <a:noFill/>
                    <a:round/>
                    <a:headEnd/>
                    <a:tailEnd/>
                  </a:ln>
                </p:spPr>
                <p:txBody>
                  <a:bodyPr/>
                  <a:lstStyle/>
                  <a:p>
                    <a:endParaRPr lang="en-US" sz="2000"/>
                  </a:p>
                </p:txBody>
              </p:sp>
              <p:sp>
                <p:nvSpPr>
                  <p:cNvPr id="582694" name="Freeform 38"/>
                  <p:cNvSpPr>
                    <a:spLocks/>
                  </p:cNvSpPr>
                  <p:nvPr/>
                </p:nvSpPr>
                <p:spPr bwMode="auto">
                  <a:xfrm>
                    <a:off x="3000" y="3003"/>
                    <a:ext cx="131" cy="56"/>
                  </a:xfrm>
                  <a:custGeom>
                    <a:avLst/>
                    <a:gdLst/>
                    <a:ahLst/>
                    <a:cxnLst>
                      <a:cxn ang="0">
                        <a:pos x="131" y="0"/>
                      </a:cxn>
                      <a:cxn ang="0">
                        <a:pos x="131" y="19"/>
                      </a:cxn>
                      <a:cxn ang="0">
                        <a:pos x="0" y="56"/>
                      </a:cxn>
                      <a:cxn ang="0">
                        <a:pos x="0" y="37"/>
                      </a:cxn>
                      <a:cxn ang="0">
                        <a:pos x="131" y="0"/>
                      </a:cxn>
                    </a:cxnLst>
                    <a:rect l="0" t="0" r="r" b="b"/>
                    <a:pathLst>
                      <a:path w="131" h="56">
                        <a:moveTo>
                          <a:pt x="131" y="0"/>
                        </a:moveTo>
                        <a:lnTo>
                          <a:pt x="131" y="19"/>
                        </a:lnTo>
                        <a:lnTo>
                          <a:pt x="0" y="56"/>
                        </a:lnTo>
                        <a:lnTo>
                          <a:pt x="0" y="37"/>
                        </a:lnTo>
                        <a:lnTo>
                          <a:pt x="131" y="0"/>
                        </a:lnTo>
                        <a:close/>
                      </a:path>
                    </a:pathLst>
                  </a:custGeom>
                  <a:solidFill>
                    <a:srgbClr val="242424"/>
                  </a:solidFill>
                  <a:ln w="9525">
                    <a:noFill/>
                    <a:round/>
                    <a:headEnd/>
                    <a:tailEnd/>
                  </a:ln>
                </p:spPr>
                <p:txBody>
                  <a:bodyPr/>
                  <a:lstStyle/>
                  <a:p>
                    <a:endParaRPr lang="en-US" sz="2000"/>
                  </a:p>
                </p:txBody>
              </p:sp>
              <p:sp>
                <p:nvSpPr>
                  <p:cNvPr id="582695" name="Freeform 39"/>
                  <p:cNvSpPr>
                    <a:spLocks/>
                  </p:cNvSpPr>
                  <p:nvPr/>
                </p:nvSpPr>
                <p:spPr bwMode="auto">
                  <a:xfrm>
                    <a:off x="3000" y="3003"/>
                    <a:ext cx="131" cy="55"/>
                  </a:xfrm>
                  <a:custGeom>
                    <a:avLst/>
                    <a:gdLst/>
                    <a:ahLst/>
                    <a:cxnLst>
                      <a:cxn ang="0">
                        <a:pos x="131" y="0"/>
                      </a:cxn>
                      <a:cxn ang="0">
                        <a:pos x="131" y="19"/>
                      </a:cxn>
                      <a:cxn ang="0">
                        <a:pos x="0" y="55"/>
                      </a:cxn>
                      <a:cxn ang="0">
                        <a:pos x="0" y="37"/>
                      </a:cxn>
                      <a:cxn ang="0">
                        <a:pos x="131" y="0"/>
                      </a:cxn>
                    </a:cxnLst>
                    <a:rect l="0" t="0" r="r" b="b"/>
                    <a:pathLst>
                      <a:path w="131" h="55">
                        <a:moveTo>
                          <a:pt x="131" y="0"/>
                        </a:moveTo>
                        <a:lnTo>
                          <a:pt x="131" y="19"/>
                        </a:lnTo>
                        <a:lnTo>
                          <a:pt x="0" y="55"/>
                        </a:lnTo>
                        <a:lnTo>
                          <a:pt x="0" y="37"/>
                        </a:lnTo>
                        <a:lnTo>
                          <a:pt x="131" y="0"/>
                        </a:lnTo>
                        <a:close/>
                      </a:path>
                    </a:pathLst>
                  </a:custGeom>
                  <a:solidFill>
                    <a:srgbClr val="242424"/>
                  </a:solidFill>
                  <a:ln w="9525">
                    <a:noFill/>
                    <a:round/>
                    <a:headEnd/>
                    <a:tailEnd/>
                  </a:ln>
                </p:spPr>
                <p:txBody>
                  <a:bodyPr/>
                  <a:lstStyle/>
                  <a:p>
                    <a:endParaRPr lang="en-US" sz="2000"/>
                  </a:p>
                </p:txBody>
              </p:sp>
              <p:sp>
                <p:nvSpPr>
                  <p:cNvPr id="582696" name="Freeform 40"/>
                  <p:cNvSpPr>
                    <a:spLocks/>
                  </p:cNvSpPr>
                  <p:nvPr/>
                </p:nvSpPr>
                <p:spPr bwMode="auto">
                  <a:xfrm>
                    <a:off x="3000" y="3003"/>
                    <a:ext cx="131" cy="55"/>
                  </a:xfrm>
                  <a:custGeom>
                    <a:avLst/>
                    <a:gdLst/>
                    <a:ahLst/>
                    <a:cxnLst>
                      <a:cxn ang="0">
                        <a:pos x="131" y="0"/>
                      </a:cxn>
                      <a:cxn ang="0">
                        <a:pos x="131" y="18"/>
                      </a:cxn>
                      <a:cxn ang="0">
                        <a:pos x="0" y="55"/>
                      </a:cxn>
                      <a:cxn ang="0">
                        <a:pos x="0" y="36"/>
                      </a:cxn>
                      <a:cxn ang="0">
                        <a:pos x="131" y="0"/>
                      </a:cxn>
                    </a:cxnLst>
                    <a:rect l="0" t="0" r="r" b="b"/>
                    <a:pathLst>
                      <a:path w="131" h="55">
                        <a:moveTo>
                          <a:pt x="131" y="0"/>
                        </a:moveTo>
                        <a:lnTo>
                          <a:pt x="131" y="18"/>
                        </a:lnTo>
                        <a:lnTo>
                          <a:pt x="0" y="55"/>
                        </a:lnTo>
                        <a:lnTo>
                          <a:pt x="0" y="36"/>
                        </a:lnTo>
                        <a:lnTo>
                          <a:pt x="131" y="0"/>
                        </a:lnTo>
                        <a:close/>
                      </a:path>
                    </a:pathLst>
                  </a:custGeom>
                  <a:solidFill>
                    <a:srgbClr val="242424"/>
                  </a:solidFill>
                  <a:ln w="9525">
                    <a:noFill/>
                    <a:round/>
                    <a:headEnd/>
                    <a:tailEnd/>
                  </a:ln>
                </p:spPr>
                <p:txBody>
                  <a:bodyPr/>
                  <a:lstStyle/>
                  <a:p>
                    <a:endParaRPr lang="en-US" sz="2000"/>
                  </a:p>
                </p:txBody>
              </p:sp>
              <p:sp>
                <p:nvSpPr>
                  <p:cNvPr id="582697" name="Freeform 41"/>
                  <p:cNvSpPr>
                    <a:spLocks/>
                  </p:cNvSpPr>
                  <p:nvPr/>
                </p:nvSpPr>
                <p:spPr bwMode="auto">
                  <a:xfrm>
                    <a:off x="3000" y="3003"/>
                    <a:ext cx="131" cy="54"/>
                  </a:xfrm>
                  <a:custGeom>
                    <a:avLst/>
                    <a:gdLst/>
                    <a:ahLst/>
                    <a:cxnLst>
                      <a:cxn ang="0">
                        <a:pos x="131" y="0"/>
                      </a:cxn>
                      <a:cxn ang="0">
                        <a:pos x="131" y="17"/>
                      </a:cxn>
                      <a:cxn ang="0">
                        <a:pos x="0" y="54"/>
                      </a:cxn>
                      <a:cxn ang="0">
                        <a:pos x="0" y="36"/>
                      </a:cxn>
                      <a:cxn ang="0">
                        <a:pos x="131" y="0"/>
                      </a:cxn>
                    </a:cxnLst>
                    <a:rect l="0" t="0" r="r" b="b"/>
                    <a:pathLst>
                      <a:path w="131" h="54">
                        <a:moveTo>
                          <a:pt x="131" y="0"/>
                        </a:moveTo>
                        <a:lnTo>
                          <a:pt x="131" y="17"/>
                        </a:lnTo>
                        <a:lnTo>
                          <a:pt x="0" y="54"/>
                        </a:lnTo>
                        <a:lnTo>
                          <a:pt x="0" y="36"/>
                        </a:lnTo>
                        <a:lnTo>
                          <a:pt x="131" y="0"/>
                        </a:lnTo>
                        <a:close/>
                      </a:path>
                    </a:pathLst>
                  </a:custGeom>
                  <a:solidFill>
                    <a:srgbClr val="242424"/>
                  </a:solidFill>
                  <a:ln w="9525">
                    <a:noFill/>
                    <a:round/>
                    <a:headEnd/>
                    <a:tailEnd/>
                  </a:ln>
                </p:spPr>
                <p:txBody>
                  <a:bodyPr/>
                  <a:lstStyle/>
                  <a:p>
                    <a:endParaRPr lang="en-US" sz="2000"/>
                  </a:p>
                </p:txBody>
              </p:sp>
              <p:sp>
                <p:nvSpPr>
                  <p:cNvPr id="582698" name="Freeform 42"/>
                  <p:cNvSpPr>
                    <a:spLocks/>
                  </p:cNvSpPr>
                  <p:nvPr/>
                </p:nvSpPr>
                <p:spPr bwMode="auto">
                  <a:xfrm>
                    <a:off x="3000" y="3003"/>
                    <a:ext cx="131" cy="53"/>
                  </a:xfrm>
                  <a:custGeom>
                    <a:avLst/>
                    <a:gdLst/>
                    <a:ahLst/>
                    <a:cxnLst>
                      <a:cxn ang="0">
                        <a:pos x="131" y="0"/>
                      </a:cxn>
                      <a:cxn ang="0">
                        <a:pos x="131" y="17"/>
                      </a:cxn>
                      <a:cxn ang="0">
                        <a:pos x="0" y="53"/>
                      </a:cxn>
                      <a:cxn ang="0">
                        <a:pos x="0" y="35"/>
                      </a:cxn>
                      <a:cxn ang="0">
                        <a:pos x="131" y="0"/>
                      </a:cxn>
                    </a:cxnLst>
                    <a:rect l="0" t="0" r="r" b="b"/>
                    <a:pathLst>
                      <a:path w="131" h="53">
                        <a:moveTo>
                          <a:pt x="131" y="0"/>
                        </a:moveTo>
                        <a:lnTo>
                          <a:pt x="131" y="17"/>
                        </a:lnTo>
                        <a:lnTo>
                          <a:pt x="0" y="53"/>
                        </a:lnTo>
                        <a:lnTo>
                          <a:pt x="0" y="35"/>
                        </a:lnTo>
                        <a:lnTo>
                          <a:pt x="131" y="0"/>
                        </a:lnTo>
                        <a:close/>
                      </a:path>
                    </a:pathLst>
                  </a:custGeom>
                  <a:solidFill>
                    <a:srgbClr val="242424"/>
                  </a:solidFill>
                  <a:ln w="9525">
                    <a:noFill/>
                    <a:round/>
                    <a:headEnd/>
                    <a:tailEnd/>
                  </a:ln>
                </p:spPr>
                <p:txBody>
                  <a:bodyPr/>
                  <a:lstStyle/>
                  <a:p>
                    <a:endParaRPr lang="en-US" sz="2000"/>
                  </a:p>
                </p:txBody>
              </p:sp>
              <p:sp>
                <p:nvSpPr>
                  <p:cNvPr id="582699" name="Freeform 43"/>
                  <p:cNvSpPr>
                    <a:spLocks/>
                  </p:cNvSpPr>
                  <p:nvPr/>
                </p:nvSpPr>
                <p:spPr bwMode="auto">
                  <a:xfrm>
                    <a:off x="3000" y="3003"/>
                    <a:ext cx="131" cy="53"/>
                  </a:xfrm>
                  <a:custGeom>
                    <a:avLst/>
                    <a:gdLst/>
                    <a:ahLst/>
                    <a:cxnLst>
                      <a:cxn ang="0">
                        <a:pos x="131" y="0"/>
                      </a:cxn>
                      <a:cxn ang="0">
                        <a:pos x="131" y="17"/>
                      </a:cxn>
                      <a:cxn ang="0">
                        <a:pos x="0" y="53"/>
                      </a:cxn>
                      <a:cxn ang="0">
                        <a:pos x="0" y="34"/>
                      </a:cxn>
                      <a:cxn ang="0">
                        <a:pos x="131" y="0"/>
                      </a:cxn>
                    </a:cxnLst>
                    <a:rect l="0" t="0" r="r" b="b"/>
                    <a:pathLst>
                      <a:path w="131" h="53">
                        <a:moveTo>
                          <a:pt x="131" y="0"/>
                        </a:moveTo>
                        <a:lnTo>
                          <a:pt x="131" y="17"/>
                        </a:lnTo>
                        <a:lnTo>
                          <a:pt x="0" y="53"/>
                        </a:lnTo>
                        <a:lnTo>
                          <a:pt x="0" y="34"/>
                        </a:lnTo>
                        <a:lnTo>
                          <a:pt x="131" y="0"/>
                        </a:lnTo>
                        <a:close/>
                      </a:path>
                    </a:pathLst>
                  </a:custGeom>
                  <a:solidFill>
                    <a:srgbClr val="323232"/>
                  </a:solidFill>
                  <a:ln w="9525">
                    <a:noFill/>
                    <a:round/>
                    <a:headEnd/>
                    <a:tailEnd/>
                  </a:ln>
                </p:spPr>
                <p:txBody>
                  <a:bodyPr/>
                  <a:lstStyle/>
                  <a:p>
                    <a:endParaRPr lang="en-US" sz="2000"/>
                  </a:p>
                </p:txBody>
              </p:sp>
              <p:sp>
                <p:nvSpPr>
                  <p:cNvPr id="582700" name="Freeform 44"/>
                  <p:cNvSpPr>
                    <a:spLocks/>
                  </p:cNvSpPr>
                  <p:nvPr/>
                </p:nvSpPr>
                <p:spPr bwMode="auto">
                  <a:xfrm>
                    <a:off x="3000" y="3003"/>
                    <a:ext cx="131" cy="52"/>
                  </a:xfrm>
                  <a:custGeom>
                    <a:avLst/>
                    <a:gdLst/>
                    <a:ahLst/>
                    <a:cxnLst>
                      <a:cxn ang="0">
                        <a:pos x="131" y="0"/>
                      </a:cxn>
                      <a:cxn ang="0">
                        <a:pos x="131" y="17"/>
                      </a:cxn>
                      <a:cxn ang="0">
                        <a:pos x="0" y="52"/>
                      </a:cxn>
                      <a:cxn ang="0">
                        <a:pos x="0" y="34"/>
                      </a:cxn>
                      <a:cxn ang="0">
                        <a:pos x="131" y="0"/>
                      </a:cxn>
                    </a:cxnLst>
                    <a:rect l="0" t="0" r="r" b="b"/>
                    <a:pathLst>
                      <a:path w="131" h="52">
                        <a:moveTo>
                          <a:pt x="131" y="0"/>
                        </a:moveTo>
                        <a:lnTo>
                          <a:pt x="131" y="17"/>
                        </a:lnTo>
                        <a:lnTo>
                          <a:pt x="0" y="52"/>
                        </a:lnTo>
                        <a:lnTo>
                          <a:pt x="0" y="34"/>
                        </a:lnTo>
                        <a:lnTo>
                          <a:pt x="131" y="0"/>
                        </a:lnTo>
                        <a:close/>
                      </a:path>
                    </a:pathLst>
                  </a:custGeom>
                  <a:solidFill>
                    <a:srgbClr val="323232"/>
                  </a:solidFill>
                  <a:ln w="9525">
                    <a:noFill/>
                    <a:round/>
                    <a:headEnd/>
                    <a:tailEnd/>
                  </a:ln>
                </p:spPr>
                <p:txBody>
                  <a:bodyPr/>
                  <a:lstStyle/>
                  <a:p>
                    <a:endParaRPr lang="en-US" sz="2000"/>
                  </a:p>
                </p:txBody>
              </p:sp>
              <p:sp>
                <p:nvSpPr>
                  <p:cNvPr id="582701" name="Freeform 45"/>
                  <p:cNvSpPr>
                    <a:spLocks/>
                  </p:cNvSpPr>
                  <p:nvPr/>
                </p:nvSpPr>
                <p:spPr bwMode="auto">
                  <a:xfrm>
                    <a:off x="3000" y="3002"/>
                    <a:ext cx="131" cy="53"/>
                  </a:xfrm>
                  <a:custGeom>
                    <a:avLst/>
                    <a:gdLst/>
                    <a:ahLst/>
                    <a:cxnLst>
                      <a:cxn ang="0">
                        <a:pos x="131" y="0"/>
                      </a:cxn>
                      <a:cxn ang="0">
                        <a:pos x="131" y="18"/>
                      </a:cxn>
                      <a:cxn ang="0">
                        <a:pos x="0" y="53"/>
                      </a:cxn>
                      <a:cxn ang="0">
                        <a:pos x="0" y="35"/>
                      </a:cxn>
                      <a:cxn ang="0">
                        <a:pos x="131" y="0"/>
                      </a:cxn>
                    </a:cxnLst>
                    <a:rect l="0" t="0" r="r" b="b"/>
                    <a:pathLst>
                      <a:path w="131" h="53">
                        <a:moveTo>
                          <a:pt x="131" y="0"/>
                        </a:moveTo>
                        <a:lnTo>
                          <a:pt x="131" y="18"/>
                        </a:lnTo>
                        <a:lnTo>
                          <a:pt x="0" y="53"/>
                        </a:lnTo>
                        <a:lnTo>
                          <a:pt x="0" y="35"/>
                        </a:lnTo>
                        <a:lnTo>
                          <a:pt x="131" y="0"/>
                        </a:lnTo>
                        <a:close/>
                      </a:path>
                    </a:pathLst>
                  </a:custGeom>
                  <a:solidFill>
                    <a:srgbClr val="323232"/>
                  </a:solidFill>
                  <a:ln w="9525">
                    <a:noFill/>
                    <a:round/>
                    <a:headEnd/>
                    <a:tailEnd/>
                  </a:ln>
                </p:spPr>
                <p:txBody>
                  <a:bodyPr/>
                  <a:lstStyle/>
                  <a:p>
                    <a:endParaRPr lang="en-US" sz="2000"/>
                  </a:p>
                </p:txBody>
              </p:sp>
              <p:sp>
                <p:nvSpPr>
                  <p:cNvPr id="582702" name="Freeform 46"/>
                  <p:cNvSpPr>
                    <a:spLocks/>
                  </p:cNvSpPr>
                  <p:nvPr/>
                </p:nvSpPr>
                <p:spPr bwMode="auto">
                  <a:xfrm>
                    <a:off x="3000" y="3002"/>
                    <a:ext cx="131" cy="52"/>
                  </a:xfrm>
                  <a:custGeom>
                    <a:avLst/>
                    <a:gdLst/>
                    <a:ahLst/>
                    <a:cxnLst>
                      <a:cxn ang="0">
                        <a:pos x="131" y="0"/>
                      </a:cxn>
                      <a:cxn ang="0">
                        <a:pos x="131" y="17"/>
                      </a:cxn>
                      <a:cxn ang="0">
                        <a:pos x="0" y="52"/>
                      </a:cxn>
                      <a:cxn ang="0">
                        <a:pos x="0" y="35"/>
                      </a:cxn>
                      <a:cxn ang="0">
                        <a:pos x="131" y="0"/>
                      </a:cxn>
                    </a:cxnLst>
                    <a:rect l="0" t="0" r="r" b="b"/>
                    <a:pathLst>
                      <a:path w="131" h="52">
                        <a:moveTo>
                          <a:pt x="131" y="0"/>
                        </a:moveTo>
                        <a:lnTo>
                          <a:pt x="131" y="17"/>
                        </a:lnTo>
                        <a:lnTo>
                          <a:pt x="0" y="52"/>
                        </a:lnTo>
                        <a:lnTo>
                          <a:pt x="0" y="35"/>
                        </a:lnTo>
                        <a:lnTo>
                          <a:pt x="131" y="0"/>
                        </a:lnTo>
                        <a:close/>
                      </a:path>
                    </a:pathLst>
                  </a:custGeom>
                  <a:solidFill>
                    <a:srgbClr val="323232"/>
                  </a:solidFill>
                  <a:ln w="9525">
                    <a:noFill/>
                    <a:round/>
                    <a:headEnd/>
                    <a:tailEnd/>
                  </a:ln>
                </p:spPr>
                <p:txBody>
                  <a:bodyPr/>
                  <a:lstStyle/>
                  <a:p>
                    <a:endParaRPr lang="en-US" sz="2000"/>
                  </a:p>
                </p:txBody>
              </p:sp>
              <p:sp>
                <p:nvSpPr>
                  <p:cNvPr id="582703" name="Freeform 47"/>
                  <p:cNvSpPr>
                    <a:spLocks/>
                  </p:cNvSpPr>
                  <p:nvPr/>
                </p:nvSpPr>
                <p:spPr bwMode="auto">
                  <a:xfrm>
                    <a:off x="3000" y="3001"/>
                    <a:ext cx="131" cy="52"/>
                  </a:xfrm>
                  <a:custGeom>
                    <a:avLst/>
                    <a:gdLst/>
                    <a:ahLst/>
                    <a:cxnLst>
                      <a:cxn ang="0">
                        <a:pos x="131" y="0"/>
                      </a:cxn>
                      <a:cxn ang="0">
                        <a:pos x="131" y="18"/>
                      </a:cxn>
                      <a:cxn ang="0">
                        <a:pos x="0" y="52"/>
                      </a:cxn>
                      <a:cxn ang="0">
                        <a:pos x="0" y="35"/>
                      </a:cxn>
                      <a:cxn ang="0">
                        <a:pos x="131" y="0"/>
                      </a:cxn>
                    </a:cxnLst>
                    <a:rect l="0" t="0" r="r" b="b"/>
                    <a:pathLst>
                      <a:path w="131" h="52">
                        <a:moveTo>
                          <a:pt x="131" y="0"/>
                        </a:moveTo>
                        <a:lnTo>
                          <a:pt x="131" y="18"/>
                        </a:lnTo>
                        <a:lnTo>
                          <a:pt x="0" y="52"/>
                        </a:lnTo>
                        <a:lnTo>
                          <a:pt x="0" y="35"/>
                        </a:lnTo>
                        <a:lnTo>
                          <a:pt x="131" y="0"/>
                        </a:lnTo>
                        <a:close/>
                      </a:path>
                    </a:pathLst>
                  </a:custGeom>
                  <a:solidFill>
                    <a:srgbClr val="323232"/>
                  </a:solidFill>
                  <a:ln w="9525">
                    <a:noFill/>
                    <a:round/>
                    <a:headEnd/>
                    <a:tailEnd/>
                  </a:ln>
                </p:spPr>
                <p:txBody>
                  <a:bodyPr/>
                  <a:lstStyle/>
                  <a:p>
                    <a:endParaRPr lang="en-US" sz="2000"/>
                  </a:p>
                </p:txBody>
              </p:sp>
              <p:sp>
                <p:nvSpPr>
                  <p:cNvPr id="582704" name="Freeform 48"/>
                  <p:cNvSpPr>
                    <a:spLocks/>
                  </p:cNvSpPr>
                  <p:nvPr/>
                </p:nvSpPr>
                <p:spPr bwMode="auto">
                  <a:xfrm>
                    <a:off x="3000" y="3001"/>
                    <a:ext cx="131" cy="52"/>
                  </a:xfrm>
                  <a:custGeom>
                    <a:avLst/>
                    <a:gdLst/>
                    <a:ahLst/>
                    <a:cxnLst>
                      <a:cxn ang="0">
                        <a:pos x="131" y="0"/>
                      </a:cxn>
                      <a:cxn ang="0">
                        <a:pos x="131" y="18"/>
                      </a:cxn>
                      <a:cxn ang="0">
                        <a:pos x="0" y="52"/>
                      </a:cxn>
                      <a:cxn ang="0">
                        <a:pos x="0" y="34"/>
                      </a:cxn>
                      <a:cxn ang="0">
                        <a:pos x="131" y="0"/>
                      </a:cxn>
                    </a:cxnLst>
                    <a:rect l="0" t="0" r="r" b="b"/>
                    <a:pathLst>
                      <a:path w="131" h="52">
                        <a:moveTo>
                          <a:pt x="131" y="0"/>
                        </a:moveTo>
                        <a:lnTo>
                          <a:pt x="131" y="18"/>
                        </a:lnTo>
                        <a:lnTo>
                          <a:pt x="0" y="52"/>
                        </a:lnTo>
                        <a:lnTo>
                          <a:pt x="0" y="34"/>
                        </a:lnTo>
                        <a:lnTo>
                          <a:pt x="131" y="0"/>
                        </a:lnTo>
                        <a:close/>
                      </a:path>
                    </a:pathLst>
                  </a:custGeom>
                  <a:solidFill>
                    <a:srgbClr val="323232"/>
                  </a:solidFill>
                  <a:ln w="9525">
                    <a:noFill/>
                    <a:round/>
                    <a:headEnd/>
                    <a:tailEnd/>
                  </a:ln>
                </p:spPr>
                <p:txBody>
                  <a:bodyPr/>
                  <a:lstStyle/>
                  <a:p>
                    <a:endParaRPr lang="en-US" sz="2000"/>
                  </a:p>
                </p:txBody>
              </p:sp>
              <p:sp>
                <p:nvSpPr>
                  <p:cNvPr id="582705" name="Freeform 49"/>
                  <p:cNvSpPr>
                    <a:spLocks/>
                  </p:cNvSpPr>
                  <p:nvPr/>
                </p:nvSpPr>
                <p:spPr bwMode="auto">
                  <a:xfrm>
                    <a:off x="3000" y="3001"/>
                    <a:ext cx="131" cy="51"/>
                  </a:xfrm>
                  <a:custGeom>
                    <a:avLst/>
                    <a:gdLst/>
                    <a:ahLst/>
                    <a:cxnLst>
                      <a:cxn ang="0">
                        <a:pos x="131" y="0"/>
                      </a:cxn>
                      <a:cxn ang="0">
                        <a:pos x="131" y="18"/>
                      </a:cxn>
                      <a:cxn ang="0">
                        <a:pos x="0" y="51"/>
                      </a:cxn>
                      <a:cxn ang="0">
                        <a:pos x="0" y="33"/>
                      </a:cxn>
                      <a:cxn ang="0">
                        <a:pos x="131" y="0"/>
                      </a:cxn>
                    </a:cxnLst>
                    <a:rect l="0" t="0" r="r" b="b"/>
                    <a:pathLst>
                      <a:path w="131" h="51">
                        <a:moveTo>
                          <a:pt x="131" y="0"/>
                        </a:moveTo>
                        <a:lnTo>
                          <a:pt x="131" y="18"/>
                        </a:lnTo>
                        <a:lnTo>
                          <a:pt x="0" y="51"/>
                        </a:lnTo>
                        <a:lnTo>
                          <a:pt x="0" y="33"/>
                        </a:lnTo>
                        <a:lnTo>
                          <a:pt x="131" y="0"/>
                        </a:lnTo>
                        <a:close/>
                      </a:path>
                    </a:pathLst>
                  </a:custGeom>
                  <a:solidFill>
                    <a:srgbClr val="323232"/>
                  </a:solidFill>
                  <a:ln w="9525">
                    <a:noFill/>
                    <a:round/>
                    <a:headEnd/>
                    <a:tailEnd/>
                  </a:ln>
                </p:spPr>
                <p:txBody>
                  <a:bodyPr/>
                  <a:lstStyle/>
                  <a:p>
                    <a:endParaRPr lang="en-US" sz="2000"/>
                  </a:p>
                </p:txBody>
              </p:sp>
              <p:sp>
                <p:nvSpPr>
                  <p:cNvPr id="582706" name="Freeform 50"/>
                  <p:cNvSpPr>
                    <a:spLocks/>
                  </p:cNvSpPr>
                  <p:nvPr/>
                </p:nvSpPr>
                <p:spPr bwMode="auto">
                  <a:xfrm>
                    <a:off x="3000" y="3000"/>
                    <a:ext cx="131" cy="52"/>
                  </a:xfrm>
                  <a:custGeom>
                    <a:avLst/>
                    <a:gdLst/>
                    <a:ahLst/>
                    <a:cxnLst>
                      <a:cxn ang="0">
                        <a:pos x="131" y="0"/>
                      </a:cxn>
                      <a:cxn ang="0">
                        <a:pos x="131" y="18"/>
                      </a:cxn>
                      <a:cxn ang="0">
                        <a:pos x="0" y="52"/>
                      </a:cxn>
                      <a:cxn ang="0">
                        <a:pos x="0" y="34"/>
                      </a:cxn>
                      <a:cxn ang="0">
                        <a:pos x="131" y="0"/>
                      </a:cxn>
                    </a:cxnLst>
                    <a:rect l="0" t="0" r="r" b="b"/>
                    <a:pathLst>
                      <a:path w="131" h="52">
                        <a:moveTo>
                          <a:pt x="131" y="0"/>
                        </a:moveTo>
                        <a:lnTo>
                          <a:pt x="131" y="18"/>
                        </a:lnTo>
                        <a:lnTo>
                          <a:pt x="0" y="52"/>
                        </a:lnTo>
                        <a:lnTo>
                          <a:pt x="0" y="34"/>
                        </a:lnTo>
                        <a:lnTo>
                          <a:pt x="131" y="0"/>
                        </a:lnTo>
                        <a:close/>
                      </a:path>
                    </a:pathLst>
                  </a:custGeom>
                  <a:solidFill>
                    <a:srgbClr val="323232"/>
                  </a:solidFill>
                  <a:ln w="9525">
                    <a:noFill/>
                    <a:round/>
                    <a:headEnd/>
                    <a:tailEnd/>
                  </a:ln>
                </p:spPr>
                <p:txBody>
                  <a:bodyPr/>
                  <a:lstStyle/>
                  <a:p>
                    <a:endParaRPr lang="en-US" sz="2000"/>
                  </a:p>
                </p:txBody>
              </p:sp>
              <p:sp>
                <p:nvSpPr>
                  <p:cNvPr id="582707" name="Freeform 51"/>
                  <p:cNvSpPr>
                    <a:spLocks/>
                  </p:cNvSpPr>
                  <p:nvPr/>
                </p:nvSpPr>
                <p:spPr bwMode="auto">
                  <a:xfrm>
                    <a:off x="3000" y="3000"/>
                    <a:ext cx="131" cy="51"/>
                  </a:xfrm>
                  <a:custGeom>
                    <a:avLst/>
                    <a:gdLst/>
                    <a:ahLst/>
                    <a:cxnLst>
                      <a:cxn ang="0">
                        <a:pos x="131" y="0"/>
                      </a:cxn>
                      <a:cxn ang="0">
                        <a:pos x="131" y="18"/>
                      </a:cxn>
                      <a:cxn ang="0">
                        <a:pos x="0" y="51"/>
                      </a:cxn>
                      <a:cxn ang="0">
                        <a:pos x="0" y="33"/>
                      </a:cxn>
                      <a:cxn ang="0">
                        <a:pos x="131" y="0"/>
                      </a:cxn>
                    </a:cxnLst>
                    <a:rect l="0" t="0" r="r" b="b"/>
                    <a:pathLst>
                      <a:path w="131" h="51">
                        <a:moveTo>
                          <a:pt x="131" y="0"/>
                        </a:moveTo>
                        <a:lnTo>
                          <a:pt x="131" y="18"/>
                        </a:lnTo>
                        <a:lnTo>
                          <a:pt x="0" y="51"/>
                        </a:lnTo>
                        <a:lnTo>
                          <a:pt x="0" y="33"/>
                        </a:lnTo>
                        <a:lnTo>
                          <a:pt x="131" y="0"/>
                        </a:lnTo>
                        <a:close/>
                      </a:path>
                    </a:pathLst>
                  </a:custGeom>
                  <a:solidFill>
                    <a:srgbClr val="323232"/>
                  </a:solidFill>
                  <a:ln w="9525">
                    <a:noFill/>
                    <a:round/>
                    <a:headEnd/>
                    <a:tailEnd/>
                  </a:ln>
                </p:spPr>
                <p:txBody>
                  <a:bodyPr/>
                  <a:lstStyle/>
                  <a:p>
                    <a:endParaRPr lang="en-US" sz="2000"/>
                  </a:p>
                </p:txBody>
              </p:sp>
              <p:sp>
                <p:nvSpPr>
                  <p:cNvPr id="582708" name="Freeform 52"/>
                  <p:cNvSpPr>
                    <a:spLocks/>
                  </p:cNvSpPr>
                  <p:nvPr/>
                </p:nvSpPr>
                <p:spPr bwMode="auto">
                  <a:xfrm>
                    <a:off x="3000" y="2999"/>
                    <a:ext cx="131" cy="52"/>
                  </a:xfrm>
                  <a:custGeom>
                    <a:avLst/>
                    <a:gdLst/>
                    <a:ahLst/>
                    <a:cxnLst>
                      <a:cxn ang="0">
                        <a:pos x="131" y="0"/>
                      </a:cxn>
                      <a:cxn ang="0">
                        <a:pos x="131" y="18"/>
                      </a:cxn>
                      <a:cxn ang="0">
                        <a:pos x="0" y="52"/>
                      </a:cxn>
                      <a:cxn ang="0">
                        <a:pos x="0" y="34"/>
                      </a:cxn>
                      <a:cxn ang="0">
                        <a:pos x="131" y="0"/>
                      </a:cxn>
                    </a:cxnLst>
                    <a:rect l="0" t="0" r="r" b="b"/>
                    <a:pathLst>
                      <a:path w="131" h="52">
                        <a:moveTo>
                          <a:pt x="131" y="0"/>
                        </a:moveTo>
                        <a:lnTo>
                          <a:pt x="131" y="18"/>
                        </a:lnTo>
                        <a:lnTo>
                          <a:pt x="0" y="52"/>
                        </a:lnTo>
                        <a:lnTo>
                          <a:pt x="0" y="34"/>
                        </a:lnTo>
                        <a:lnTo>
                          <a:pt x="131" y="0"/>
                        </a:lnTo>
                        <a:close/>
                      </a:path>
                    </a:pathLst>
                  </a:custGeom>
                  <a:solidFill>
                    <a:srgbClr val="323232"/>
                  </a:solidFill>
                  <a:ln w="9525">
                    <a:noFill/>
                    <a:round/>
                    <a:headEnd/>
                    <a:tailEnd/>
                  </a:ln>
                </p:spPr>
                <p:txBody>
                  <a:bodyPr/>
                  <a:lstStyle/>
                  <a:p>
                    <a:endParaRPr lang="en-US" sz="2000"/>
                  </a:p>
                </p:txBody>
              </p:sp>
              <p:sp>
                <p:nvSpPr>
                  <p:cNvPr id="582709" name="Freeform 53"/>
                  <p:cNvSpPr>
                    <a:spLocks/>
                  </p:cNvSpPr>
                  <p:nvPr/>
                </p:nvSpPr>
                <p:spPr bwMode="auto">
                  <a:xfrm>
                    <a:off x="3000" y="2999"/>
                    <a:ext cx="131" cy="51"/>
                  </a:xfrm>
                  <a:custGeom>
                    <a:avLst/>
                    <a:gdLst/>
                    <a:ahLst/>
                    <a:cxnLst>
                      <a:cxn ang="0">
                        <a:pos x="131" y="0"/>
                      </a:cxn>
                      <a:cxn ang="0">
                        <a:pos x="131" y="18"/>
                      </a:cxn>
                      <a:cxn ang="0">
                        <a:pos x="0" y="51"/>
                      </a:cxn>
                      <a:cxn ang="0">
                        <a:pos x="0" y="33"/>
                      </a:cxn>
                      <a:cxn ang="0">
                        <a:pos x="131" y="0"/>
                      </a:cxn>
                    </a:cxnLst>
                    <a:rect l="0" t="0" r="r" b="b"/>
                    <a:pathLst>
                      <a:path w="131" h="51">
                        <a:moveTo>
                          <a:pt x="131" y="0"/>
                        </a:moveTo>
                        <a:lnTo>
                          <a:pt x="131" y="18"/>
                        </a:lnTo>
                        <a:lnTo>
                          <a:pt x="0" y="51"/>
                        </a:lnTo>
                        <a:lnTo>
                          <a:pt x="0" y="33"/>
                        </a:lnTo>
                        <a:lnTo>
                          <a:pt x="131" y="0"/>
                        </a:lnTo>
                        <a:close/>
                      </a:path>
                    </a:pathLst>
                  </a:custGeom>
                  <a:solidFill>
                    <a:srgbClr val="323232"/>
                  </a:solidFill>
                  <a:ln w="9525">
                    <a:noFill/>
                    <a:round/>
                    <a:headEnd/>
                    <a:tailEnd/>
                  </a:ln>
                </p:spPr>
                <p:txBody>
                  <a:bodyPr/>
                  <a:lstStyle/>
                  <a:p>
                    <a:endParaRPr lang="en-US" sz="2000"/>
                  </a:p>
                </p:txBody>
              </p:sp>
              <p:sp>
                <p:nvSpPr>
                  <p:cNvPr id="582710" name="Freeform 54"/>
                  <p:cNvSpPr>
                    <a:spLocks/>
                  </p:cNvSpPr>
                  <p:nvPr/>
                </p:nvSpPr>
                <p:spPr bwMode="auto">
                  <a:xfrm>
                    <a:off x="3000" y="2999"/>
                    <a:ext cx="131" cy="50"/>
                  </a:xfrm>
                  <a:custGeom>
                    <a:avLst/>
                    <a:gdLst/>
                    <a:ahLst/>
                    <a:cxnLst>
                      <a:cxn ang="0">
                        <a:pos x="131" y="0"/>
                      </a:cxn>
                      <a:cxn ang="0">
                        <a:pos x="131" y="18"/>
                      </a:cxn>
                      <a:cxn ang="0">
                        <a:pos x="0" y="50"/>
                      </a:cxn>
                      <a:cxn ang="0">
                        <a:pos x="0" y="33"/>
                      </a:cxn>
                      <a:cxn ang="0">
                        <a:pos x="131" y="0"/>
                      </a:cxn>
                    </a:cxnLst>
                    <a:rect l="0" t="0" r="r" b="b"/>
                    <a:pathLst>
                      <a:path w="131" h="50">
                        <a:moveTo>
                          <a:pt x="131" y="0"/>
                        </a:moveTo>
                        <a:lnTo>
                          <a:pt x="131" y="18"/>
                        </a:lnTo>
                        <a:lnTo>
                          <a:pt x="0" y="50"/>
                        </a:lnTo>
                        <a:lnTo>
                          <a:pt x="0" y="33"/>
                        </a:lnTo>
                        <a:lnTo>
                          <a:pt x="131" y="0"/>
                        </a:lnTo>
                        <a:close/>
                      </a:path>
                    </a:pathLst>
                  </a:custGeom>
                  <a:solidFill>
                    <a:srgbClr val="323232"/>
                  </a:solidFill>
                  <a:ln w="9525">
                    <a:noFill/>
                    <a:round/>
                    <a:headEnd/>
                    <a:tailEnd/>
                  </a:ln>
                </p:spPr>
                <p:txBody>
                  <a:bodyPr/>
                  <a:lstStyle/>
                  <a:p>
                    <a:endParaRPr lang="en-US" sz="2000"/>
                  </a:p>
                </p:txBody>
              </p:sp>
              <p:sp>
                <p:nvSpPr>
                  <p:cNvPr id="582711" name="Freeform 55"/>
                  <p:cNvSpPr>
                    <a:spLocks/>
                  </p:cNvSpPr>
                  <p:nvPr/>
                </p:nvSpPr>
                <p:spPr bwMode="auto">
                  <a:xfrm>
                    <a:off x="3000" y="2999"/>
                    <a:ext cx="131" cy="50"/>
                  </a:xfrm>
                  <a:custGeom>
                    <a:avLst/>
                    <a:gdLst/>
                    <a:ahLst/>
                    <a:cxnLst>
                      <a:cxn ang="0">
                        <a:pos x="131" y="0"/>
                      </a:cxn>
                      <a:cxn ang="0">
                        <a:pos x="131" y="18"/>
                      </a:cxn>
                      <a:cxn ang="0">
                        <a:pos x="0" y="50"/>
                      </a:cxn>
                      <a:cxn ang="0">
                        <a:pos x="0" y="33"/>
                      </a:cxn>
                      <a:cxn ang="0">
                        <a:pos x="131" y="0"/>
                      </a:cxn>
                    </a:cxnLst>
                    <a:rect l="0" t="0" r="r" b="b"/>
                    <a:pathLst>
                      <a:path w="131" h="50">
                        <a:moveTo>
                          <a:pt x="131" y="0"/>
                        </a:moveTo>
                        <a:lnTo>
                          <a:pt x="131" y="18"/>
                        </a:lnTo>
                        <a:lnTo>
                          <a:pt x="0" y="50"/>
                        </a:lnTo>
                        <a:lnTo>
                          <a:pt x="0" y="33"/>
                        </a:lnTo>
                        <a:lnTo>
                          <a:pt x="131" y="0"/>
                        </a:lnTo>
                        <a:close/>
                      </a:path>
                    </a:pathLst>
                  </a:custGeom>
                  <a:solidFill>
                    <a:srgbClr val="323232"/>
                  </a:solidFill>
                  <a:ln w="9525">
                    <a:noFill/>
                    <a:round/>
                    <a:headEnd/>
                    <a:tailEnd/>
                  </a:ln>
                </p:spPr>
                <p:txBody>
                  <a:bodyPr/>
                  <a:lstStyle/>
                  <a:p>
                    <a:endParaRPr lang="en-US" sz="2000"/>
                  </a:p>
                </p:txBody>
              </p:sp>
              <p:sp>
                <p:nvSpPr>
                  <p:cNvPr id="582712" name="Freeform 56"/>
                  <p:cNvSpPr>
                    <a:spLocks/>
                  </p:cNvSpPr>
                  <p:nvPr/>
                </p:nvSpPr>
                <p:spPr bwMode="auto">
                  <a:xfrm>
                    <a:off x="3000" y="2999"/>
                    <a:ext cx="131" cy="49"/>
                  </a:xfrm>
                  <a:custGeom>
                    <a:avLst/>
                    <a:gdLst/>
                    <a:ahLst/>
                    <a:cxnLst>
                      <a:cxn ang="0">
                        <a:pos x="131" y="0"/>
                      </a:cxn>
                      <a:cxn ang="0">
                        <a:pos x="131" y="17"/>
                      </a:cxn>
                      <a:cxn ang="0">
                        <a:pos x="0" y="49"/>
                      </a:cxn>
                      <a:cxn ang="0">
                        <a:pos x="0" y="32"/>
                      </a:cxn>
                      <a:cxn ang="0">
                        <a:pos x="131" y="0"/>
                      </a:cxn>
                    </a:cxnLst>
                    <a:rect l="0" t="0" r="r" b="b"/>
                    <a:pathLst>
                      <a:path w="131" h="49">
                        <a:moveTo>
                          <a:pt x="131" y="0"/>
                        </a:moveTo>
                        <a:lnTo>
                          <a:pt x="131" y="17"/>
                        </a:lnTo>
                        <a:lnTo>
                          <a:pt x="0" y="49"/>
                        </a:lnTo>
                        <a:lnTo>
                          <a:pt x="0" y="32"/>
                        </a:lnTo>
                        <a:lnTo>
                          <a:pt x="131" y="0"/>
                        </a:lnTo>
                        <a:close/>
                      </a:path>
                    </a:pathLst>
                  </a:custGeom>
                  <a:solidFill>
                    <a:srgbClr val="323232"/>
                  </a:solidFill>
                  <a:ln w="9525">
                    <a:noFill/>
                    <a:round/>
                    <a:headEnd/>
                    <a:tailEnd/>
                  </a:ln>
                </p:spPr>
                <p:txBody>
                  <a:bodyPr/>
                  <a:lstStyle/>
                  <a:p>
                    <a:endParaRPr lang="en-US" sz="2000"/>
                  </a:p>
                </p:txBody>
              </p:sp>
              <p:sp>
                <p:nvSpPr>
                  <p:cNvPr id="582713" name="Freeform 57"/>
                  <p:cNvSpPr>
                    <a:spLocks/>
                  </p:cNvSpPr>
                  <p:nvPr/>
                </p:nvSpPr>
                <p:spPr bwMode="auto">
                  <a:xfrm>
                    <a:off x="3000" y="2998"/>
                    <a:ext cx="131" cy="49"/>
                  </a:xfrm>
                  <a:custGeom>
                    <a:avLst/>
                    <a:gdLst/>
                    <a:ahLst/>
                    <a:cxnLst>
                      <a:cxn ang="0">
                        <a:pos x="131" y="0"/>
                      </a:cxn>
                      <a:cxn ang="0">
                        <a:pos x="131" y="18"/>
                      </a:cxn>
                      <a:cxn ang="0">
                        <a:pos x="0" y="49"/>
                      </a:cxn>
                      <a:cxn ang="0">
                        <a:pos x="0" y="33"/>
                      </a:cxn>
                      <a:cxn ang="0">
                        <a:pos x="131" y="0"/>
                      </a:cxn>
                    </a:cxnLst>
                    <a:rect l="0" t="0" r="r" b="b"/>
                    <a:pathLst>
                      <a:path w="131" h="49">
                        <a:moveTo>
                          <a:pt x="131" y="0"/>
                        </a:moveTo>
                        <a:lnTo>
                          <a:pt x="131" y="18"/>
                        </a:lnTo>
                        <a:lnTo>
                          <a:pt x="0" y="49"/>
                        </a:lnTo>
                        <a:lnTo>
                          <a:pt x="0" y="33"/>
                        </a:lnTo>
                        <a:lnTo>
                          <a:pt x="131" y="0"/>
                        </a:lnTo>
                        <a:close/>
                      </a:path>
                    </a:pathLst>
                  </a:custGeom>
                  <a:solidFill>
                    <a:srgbClr val="323232"/>
                  </a:solidFill>
                  <a:ln w="9525">
                    <a:noFill/>
                    <a:round/>
                    <a:headEnd/>
                    <a:tailEnd/>
                  </a:ln>
                </p:spPr>
                <p:txBody>
                  <a:bodyPr/>
                  <a:lstStyle/>
                  <a:p>
                    <a:endParaRPr lang="en-US" sz="2000"/>
                  </a:p>
                </p:txBody>
              </p:sp>
              <p:sp>
                <p:nvSpPr>
                  <p:cNvPr id="582714" name="Freeform 58"/>
                  <p:cNvSpPr>
                    <a:spLocks/>
                  </p:cNvSpPr>
                  <p:nvPr/>
                </p:nvSpPr>
                <p:spPr bwMode="auto">
                  <a:xfrm>
                    <a:off x="3000" y="2998"/>
                    <a:ext cx="131" cy="49"/>
                  </a:xfrm>
                  <a:custGeom>
                    <a:avLst/>
                    <a:gdLst/>
                    <a:ahLst/>
                    <a:cxnLst>
                      <a:cxn ang="0">
                        <a:pos x="131" y="0"/>
                      </a:cxn>
                      <a:cxn ang="0">
                        <a:pos x="131" y="18"/>
                      </a:cxn>
                      <a:cxn ang="0">
                        <a:pos x="0" y="49"/>
                      </a:cxn>
                      <a:cxn ang="0">
                        <a:pos x="0" y="32"/>
                      </a:cxn>
                      <a:cxn ang="0">
                        <a:pos x="131" y="0"/>
                      </a:cxn>
                    </a:cxnLst>
                    <a:rect l="0" t="0" r="r" b="b"/>
                    <a:pathLst>
                      <a:path w="131" h="49">
                        <a:moveTo>
                          <a:pt x="131" y="0"/>
                        </a:moveTo>
                        <a:lnTo>
                          <a:pt x="131" y="18"/>
                        </a:lnTo>
                        <a:lnTo>
                          <a:pt x="0" y="49"/>
                        </a:lnTo>
                        <a:lnTo>
                          <a:pt x="0" y="32"/>
                        </a:lnTo>
                        <a:lnTo>
                          <a:pt x="131" y="0"/>
                        </a:lnTo>
                        <a:close/>
                      </a:path>
                    </a:pathLst>
                  </a:custGeom>
                  <a:solidFill>
                    <a:srgbClr val="323232"/>
                  </a:solidFill>
                  <a:ln w="9525">
                    <a:noFill/>
                    <a:round/>
                    <a:headEnd/>
                    <a:tailEnd/>
                  </a:ln>
                </p:spPr>
                <p:txBody>
                  <a:bodyPr/>
                  <a:lstStyle/>
                  <a:p>
                    <a:endParaRPr lang="en-US" sz="2000"/>
                  </a:p>
                </p:txBody>
              </p:sp>
              <p:sp>
                <p:nvSpPr>
                  <p:cNvPr id="582715" name="Freeform 59"/>
                  <p:cNvSpPr>
                    <a:spLocks/>
                  </p:cNvSpPr>
                  <p:nvPr/>
                </p:nvSpPr>
                <p:spPr bwMode="auto">
                  <a:xfrm>
                    <a:off x="3000" y="2998"/>
                    <a:ext cx="131" cy="49"/>
                  </a:xfrm>
                  <a:custGeom>
                    <a:avLst/>
                    <a:gdLst/>
                    <a:ahLst/>
                    <a:cxnLst>
                      <a:cxn ang="0">
                        <a:pos x="131" y="0"/>
                      </a:cxn>
                      <a:cxn ang="0">
                        <a:pos x="131" y="17"/>
                      </a:cxn>
                      <a:cxn ang="0">
                        <a:pos x="0" y="49"/>
                      </a:cxn>
                      <a:cxn ang="0">
                        <a:pos x="0" y="31"/>
                      </a:cxn>
                      <a:cxn ang="0">
                        <a:pos x="131" y="0"/>
                      </a:cxn>
                    </a:cxnLst>
                    <a:rect l="0" t="0" r="r" b="b"/>
                    <a:pathLst>
                      <a:path w="131" h="49">
                        <a:moveTo>
                          <a:pt x="131" y="0"/>
                        </a:moveTo>
                        <a:lnTo>
                          <a:pt x="131" y="17"/>
                        </a:lnTo>
                        <a:lnTo>
                          <a:pt x="0" y="49"/>
                        </a:lnTo>
                        <a:lnTo>
                          <a:pt x="0" y="31"/>
                        </a:lnTo>
                        <a:lnTo>
                          <a:pt x="131" y="0"/>
                        </a:lnTo>
                        <a:close/>
                      </a:path>
                    </a:pathLst>
                  </a:custGeom>
                  <a:solidFill>
                    <a:srgbClr val="444444"/>
                  </a:solidFill>
                  <a:ln w="9525">
                    <a:noFill/>
                    <a:round/>
                    <a:headEnd/>
                    <a:tailEnd/>
                  </a:ln>
                </p:spPr>
                <p:txBody>
                  <a:bodyPr/>
                  <a:lstStyle/>
                  <a:p>
                    <a:endParaRPr lang="en-US" sz="2000"/>
                  </a:p>
                </p:txBody>
              </p:sp>
              <p:sp>
                <p:nvSpPr>
                  <p:cNvPr id="582716" name="Freeform 60"/>
                  <p:cNvSpPr>
                    <a:spLocks/>
                  </p:cNvSpPr>
                  <p:nvPr/>
                </p:nvSpPr>
                <p:spPr bwMode="auto">
                  <a:xfrm>
                    <a:off x="3000" y="2997"/>
                    <a:ext cx="131" cy="49"/>
                  </a:xfrm>
                  <a:custGeom>
                    <a:avLst/>
                    <a:gdLst/>
                    <a:ahLst/>
                    <a:cxnLst>
                      <a:cxn ang="0">
                        <a:pos x="131" y="0"/>
                      </a:cxn>
                      <a:cxn ang="0">
                        <a:pos x="131" y="17"/>
                      </a:cxn>
                      <a:cxn ang="0">
                        <a:pos x="0" y="49"/>
                      </a:cxn>
                      <a:cxn ang="0">
                        <a:pos x="0" y="31"/>
                      </a:cxn>
                      <a:cxn ang="0">
                        <a:pos x="131" y="0"/>
                      </a:cxn>
                    </a:cxnLst>
                    <a:rect l="0" t="0" r="r" b="b"/>
                    <a:pathLst>
                      <a:path w="131" h="49">
                        <a:moveTo>
                          <a:pt x="131" y="0"/>
                        </a:moveTo>
                        <a:lnTo>
                          <a:pt x="131" y="17"/>
                        </a:lnTo>
                        <a:lnTo>
                          <a:pt x="0" y="49"/>
                        </a:lnTo>
                        <a:lnTo>
                          <a:pt x="0" y="31"/>
                        </a:lnTo>
                        <a:lnTo>
                          <a:pt x="131" y="0"/>
                        </a:lnTo>
                        <a:close/>
                      </a:path>
                    </a:pathLst>
                  </a:custGeom>
                  <a:solidFill>
                    <a:srgbClr val="444444"/>
                  </a:solidFill>
                  <a:ln w="9525">
                    <a:noFill/>
                    <a:round/>
                    <a:headEnd/>
                    <a:tailEnd/>
                  </a:ln>
                </p:spPr>
                <p:txBody>
                  <a:bodyPr/>
                  <a:lstStyle/>
                  <a:p>
                    <a:endParaRPr lang="en-US" sz="2000"/>
                  </a:p>
                </p:txBody>
              </p:sp>
              <p:sp>
                <p:nvSpPr>
                  <p:cNvPr id="582717" name="Freeform 61"/>
                  <p:cNvSpPr>
                    <a:spLocks/>
                  </p:cNvSpPr>
                  <p:nvPr/>
                </p:nvSpPr>
                <p:spPr bwMode="auto">
                  <a:xfrm>
                    <a:off x="3000" y="2997"/>
                    <a:ext cx="131" cy="48"/>
                  </a:xfrm>
                  <a:custGeom>
                    <a:avLst/>
                    <a:gdLst/>
                    <a:ahLst/>
                    <a:cxnLst>
                      <a:cxn ang="0">
                        <a:pos x="131" y="0"/>
                      </a:cxn>
                      <a:cxn ang="0">
                        <a:pos x="131" y="17"/>
                      </a:cxn>
                      <a:cxn ang="0">
                        <a:pos x="0" y="48"/>
                      </a:cxn>
                      <a:cxn ang="0">
                        <a:pos x="0" y="31"/>
                      </a:cxn>
                      <a:cxn ang="0">
                        <a:pos x="131" y="0"/>
                      </a:cxn>
                    </a:cxnLst>
                    <a:rect l="0" t="0" r="r" b="b"/>
                    <a:pathLst>
                      <a:path w="131" h="48">
                        <a:moveTo>
                          <a:pt x="131" y="0"/>
                        </a:moveTo>
                        <a:lnTo>
                          <a:pt x="131" y="17"/>
                        </a:lnTo>
                        <a:lnTo>
                          <a:pt x="0" y="48"/>
                        </a:lnTo>
                        <a:lnTo>
                          <a:pt x="0" y="31"/>
                        </a:lnTo>
                        <a:lnTo>
                          <a:pt x="131" y="0"/>
                        </a:lnTo>
                        <a:close/>
                      </a:path>
                    </a:pathLst>
                  </a:custGeom>
                  <a:solidFill>
                    <a:srgbClr val="444444"/>
                  </a:solidFill>
                  <a:ln w="9525">
                    <a:noFill/>
                    <a:round/>
                    <a:headEnd/>
                    <a:tailEnd/>
                  </a:ln>
                </p:spPr>
                <p:txBody>
                  <a:bodyPr/>
                  <a:lstStyle/>
                  <a:p>
                    <a:endParaRPr lang="en-US" sz="2000"/>
                  </a:p>
                </p:txBody>
              </p:sp>
              <p:sp>
                <p:nvSpPr>
                  <p:cNvPr id="582718" name="Freeform 62"/>
                  <p:cNvSpPr>
                    <a:spLocks/>
                  </p:cNvSpPr>
                  <p:nvPr/>
                </p:nvSpPr>
                <p:spPr bwMode="auto">
                  <a:xfrm>
                    <a:off x="3000" y="2997"/>
                    <a:ext cx="131" cy="47"/>
                  </a:xfrm>
                  <a:custGeom>
                    <a:avLst/>
                    <a:gdLst/>
                    <a:ahLst/>
                    <a:cxnLst>
                      <a:cxn ang="0">
                        <a:pos x="131" y="0"/>
                      </a:cxn>
                      <a:cxn ang="0">
                        <a:pos x="131" y="17"/>
                      </a:cxn>
                      <a:cxn ang="0">
                        <a:pos x="0" y="47"/>
                      </a:cxn>
                      <a:cxn ang="0">
                        <a:pos x="0" y="30"/>
                      </a:cxn>
                      <a:cxn ang="0">
                        <a:pos x="131" y="0"/>
                      </a:cxn>
                    </a:cxnLst>
                    <a:rect l="0" t="0" r="r" b="b"/>
                    <a:pathLst>
                      <a:path w="131" h="47">
                        <a:moveTo>
                          <a:pt x="131" y="0"/>
                        </a:moveTo>
                        <a:lnTo>
                          <a:pt x="131" y="17"/>
                        </a:lnTo>
                        <a:lnTo>
                          <a:pt x="0" y="47"/>
                        </a:lnTo>
                        <a:lnTo>
                          <a:pt x="0" y="30"/>
                        </a:lnTo>
                        <a:lnTo>
                          <a:pt x="131" y="0"/>
                        </a:lnTo>
                        <a:close/>
                      </a:path>
                    </a:pathLst>
                  </a:custGeom>
                  <a:solidFill>
                    <a:srgbClr val="444444"/>
                  </a:solidFill>
                  <a:ln w="9525">
                    <a:noFill/>
                    <a:round/>
                    <a:headEnd/>
                    <a:tailEnd/>
                  </a:ln>
                </p:spPr>
                <p:txBody>
                  <a:bodyPr/>
                  <a:lstStyle/>
                  <a:p>
                    <a:endParaRPr lang="en-US" sz="2000"/>
                  </a:p>
                </p:txBody>
              </p:sp>
              <p:sp>
                <p:nvSpPr>
                  <p:cNvPr id="582719" name="Freeform 63"/>
                  <p:cNvSpPr>
                    <a:spLocks/>
                  </p:cNvSpPr>
                  <p:nvPr/>
                </p:nvSpPr>
                <p:spPr bwMode="auto">
                  <a:xfrm>
                    <a:off x="3000" y="2997"/>
                    <a:ext cx="131" cy="47"/>
                  </a:xfrm>
                  <a:custGeom>
                    <a:avLst/>
                    <a:gdLst/>
                    <a:ahLst/>
                    <a:cxnLst>
                      <a:cxn ang="0">
                        <a:pos x="131" y="0"/>
                      </a:cxn>
                      <a:cxn ang="0">
                        <a:pos x="131" y="17"/>
                      </a:cxn>
                      <a:cxn ang="0">
                        <a:pos x="0" y="47"/>
                      </a:cxn>
                      <a:cxn ang="0">
                        <a:pos x="0" y="29"/>
                      </a:cxn>
                      <a:cxn ang="0">
                        <a:pos x="131" y="0"/>
                      </a:cxn>
                    </a:cxnLst>
                    <a:rect l="0" t="0" r="r" b="b"/>
                    <a:pathLst>
                      <a:path w="131" h="47">
                        <a:moveTo>
                          <a:pt x="131" y="0"/>
                        </a:moveTo>
                        <a:lnTo>
                          <a:pt x="131" y="17"/>
                        </a:lnTo>
                        <a:lnTo>
                          <a:pt x="0" y="47"/>
                        </a:lnTo>
                        <a:lnTo>
                          <a:pt x="0" y="29"/>
                        </a:lnTo>
                        <a:lnTo>
                          <a:pt x="131" y="0"/>
                        </a:lnTo>
                        <a:close/>
                      </a:path>
                    </a:pathLst>
                  </a:custGeom>
                  <a:solidFill>
                    <a:srgbClr val="444444"/>
                  </a:solidFill>
                  <a:ln w="9525">
                    <a:noFill/>
                    <a:round/>
                    <a:headEnd/>
                    <a:tailEnd/>
                  </a:ln>
                </p:spPr>
                <p:txBody>
                  <a:bodyPr/>
                  <a:lstStyle/>
                  <a:p>
                    <a:endParaRPr lang="en-US" sz="2000"/>
                  </a:p>
                </p:txBody>
              </p:sp>
              <p:sp>
                <p:nvSpPr>
                  <p:cNvPr id="582720" name="Freeform 64"/>
                  <p:cNvSpPr>
                    <a:spLocks/>
                  </p:cNvSpPr>
                  <p:nvPr/>
                </p:nvSpPr>
                <p:spPr bwMode="auto">
                  <a:xfrm>
                    <a:off x="3000" y="2997"/>
                    <a:ext cx="131" cy="46"/>
                  </a:xfrm>
                  <a:custGeom>
                    <a:avLst/>
                    <a:gdLst/>
                    <a:ahLst/>
                    <a:cxnLst>
                      <a:cxn ang="0">
                        <a:pos x="131" y="0"/>
                      </a:cxn>
                      <a:cxn ang="0">
                        <a:pos x="131" y="17"/>
                      </a:cxn>
                      <a:cxn ang="0">
                        <a:pos x="0" y="46"/>
                      </a:cxn>
                      <a:cxn ang="0">
                        <a:pos x="0" y="29"/>
                      </a:cxn>
                      <a:cxn ang="0">
                        <a:pos x="131" y="0"/>
                      </a:cxn>
                    </a:cxnLst>
                    <a:rect l="0" t="0" r="r" b="b"/>
                    <a:pathLst>
                      <a:path w="131" h="46">
                        <a:moveTo>
                          <a:pt x="131" y="0"/>
                        </a:moveTo>
                        <a:lnTo>
                          <a:pt x="131" y="17"/>
                        </a:lnTo>
                        <a:lnTo>
                          <a:pt x="0" y="46"/>
                        </a:lnTo>
                        <a:lnTo>
                          <a:pt x="0" y="29"/>
                        </a:lnTo>
                        <a:lnTo>
                          <a:pt x="131" y="0"/>
                        </a:lnTo>
                        <a:close/>
                      </a:path>
                    </a:pathLst>
                  </a:custGeom>
                  <a:solidFill>
                    <a:srgbClr val="444444"/>
                  </a:solidFill>
                  <a:ln w="9525">
                    <a:noFill/>
                    <a:round/>
                    <a:headEnd/>
                    <a:tailEnd/>
                  </a:ln>
                </p:spPr>
                <p:txBody>
                  <a:bodyPr/>
                  <a:lstStyle/>
                  <a:p>
                    <a:endParaRPr lang="en-US" sz="2000"/>
                  </a:p>
                </p:txBody>
              </p:sp>
              <p:sp>
                <p:nvSpPr>
                  <p:cNvPr id="582721" name="Freeform 65"/>
                  <p:cNvSpPr>
                    <a:spLocks/>
                  </p:cNvSpPr>
                  <p:nvPr/>
                </p:nvSpPr>
                <p:spPr bwMode="auto">
                  <a:xfrm>
                    <a:off x="3000" y="2997"/>
                    <a:ext cx="131" cy="45"/>
                  </a:xfrm>
                  <a:custGeom>
                    <a:avLst/>
                    <a:gdLst/>
                    <a:ahLst/>
                    <a:cxnLst>
                      <a:cxn ang="0">
                        <a:pos x="131" y="0"/>
                      </a:cxn>
                      <a:cxn ang="0">
                        <a:pos x="131" y="16"/>
                      </a:cxn>
                      <a:cxn ang="0">
                        <a:pos x="0" y="45"/>
                      </a:cxn>
                      <a:cxn ang="0">
                        <a:pos x="0" y="28"/>
                      </a:cxn>
                      <a:cxn ang="0">
                        <a:pos x="131" y="0"/>
                      </a:cxn>
                    </a:cxnLst>
                    <a:rect l="0" t="0" r="r" b="b"/>
                    <a:pathLst>
                      <a:path w="131" h="45">
                        <a:moveTo>
                          <a:pt x="131" y="0"/>
                        </a:moveTo>
                        <a:lnTo>
                          <a:pt x="131" y="16"/>
                        </a:lnTo>
                        <a:lnTo>
                          <a:pt x="0" y="45"/>
                        </a:lnTo>
                        <a:lnTo>
                          <a:pt x="0" y="28"/>
                        </a:lnTo>
                        <a:lnTo>
                          <a:pt x="131" y="0"/>
                        </a:lnTo>
                        <a:close/>
                      </a:path>
                    </a:pathLst>
                  </a:custGeom>
                  <a:solidFill>
                    <a:srgbClr val="444444"/>
                  </a:solidFill>
                  <a:ln w="9525">
                    <a:noFill/>
                    <a:round/>
                    <a:headEnd/>
                    <a:tailEnd/>
                  </a:ln>
                </p:spPr>
                <p:txBody>
                  <a:bodyPr/>
                  <a:lstStyle/>
                  <a:p>
                    <a:endParaRPr lang="en-US" sz="2000"/>
                  </a:p>
                </p:txBody>
              </p:sp>
              <p:sp>
                <p:nvSpPr>
                  <p:cNvPr id="582722" name="Freeform 66"/>
                  <p:cNvSpPr>
                    <a:spLocks/>
                  </p:cNvSpPr>
                  <p:nvPr/>
                </p:nvSpPr>
                <p:spPr bwMode="auto">
                  <a:xfrm>
                    <a:off x="3000" y="2997"/>
                    <a:ext cx="131" cy="44"/>
                  </a:xfrm>
                  <a:custGeom>
                    <a:avLst/>
                    <a:gdLst/>
                    <a:ahLst/>
                    <a:cxnLst>
                      <a:cxn ang="0">
                        <a:pos x="131" y="0"/>
                      </a:cxn>
                      <a:cxn ang="0">
                        <a:pos x="131" y="16"/>
                      </a:cxn>
                      <a:cxn ang="0">
                        <a:pos x="0" y="44"/>
                      </a:cxn>
                      <a:cxn ang="0">
                        <a:pos x="0" y="28"/>
                      </a:cxn>
                      <a:cxn ang="0">
                        <a:pos x="131" y="0"/>
                      </a:cxn>
                    </a:cxnLst>
                    <a:rect l="0" t="0" r="r" b="b"/>
                    <a:pathLst>
                      <a:path w="131" h="44">
                        <a:moveTo>
                          <a:pt x="131" y="0"/>
                        </a:moveTo>
                        <a:lnTo>
                          <a:pt x="131" y="16"/>
                        </a:lnTo>
                        <a:lnTo>
                          <a:pt x="0" y="44"/>
                        </a:lnTo>
                        <a:lnTo>
                          <a:pt x="0" y="28"/>
                        </a:lnTo>
                        <a:lnTo>
                          <a:pt x="131" y="0"/>
                        </a:lnTo>
                        <a:close/>
                      </a:path>
                    </a:pathLst>
                  </a:custGeom>
                  <a:solidFill>
                    <a:srgbClr val="444444"/>
                  </a:solidFill>
                  <a:ln w="9525">
                    <a:noFill/>
                    <a:round/>
                    <a:headEnd/>
                    <a:tailEnd/>
                  </a:ln>
                </p:spPr>
                <p:txBody>
                  <a:bodyPr/>
                  <a:lstStyle/>
                  <a:p>
                    <a:endParaRPr lang="en-US" sz="2000"/>
                  </a:p>
                </p:txBody>
              </p:sp>
              <p:sp>
                <p:nvSpPr>
                  <p:cNvPr id="582723" name="Freeform 67"/>
                  <p:cNvSpPr>
                    <a:spLocks/>
                  </p:cNvSpPr>
                  <p:nvPr/>
                </p:nvSpPr>
                <p:spPr bwMode="auto">
                  <a:xfrm>
                    <a:off x="3000" y="2996"/>
                    <a:ext cx="131" cy="45"/>
                  </a:xfrm>
                  <a:custGeom>
                    <a:avLst/>
                    <a:gdLst/>
                    <a:ahLst/>
                    <a:cxnLst>
                      <a:cxn ang="0">
                        <a:pos x="131" y="0"/>
                      </a:cxn>
                      <a:cxn ang="0">
                        <a:pos x="131" y="17"/>
                      </a:cxn>
                      <a:cxn ang="0">
                        <a:pos x="0" y="45"/>
                      </a:cxn>
                      <a:cxn ang="0">
                        <a:pos x="0" y="28"/>
                      </a:cxn>
                      <a:cxn ang="0">
                        <a:pos x="131" y="0"/>
                      </a:cxn>
                    </a:cxnLst>
                    <a:rect l="0" t="0" r="r" b="b"/>
                    <a:pathLst>
                      <a:path w="131" h="45">
                        <a:moveTo>
                          <a:pt x="131" y="0"/>
                        </a:moveTo>
                        <a:lnTo>
                          <a:pt x="131" y="17"/>
                        </a:lnTo>
                        <a:lnTo>
                          <a:pt x="0" y="45"/>
                        </a:lnTo>
                        <a:lnTo>
                          <a:pt x="0" y="28"/>
                        </a:lnTo>
                        <a:lnTo>
                          <a:pt x="131" y="0"/>
                        </a:lnTo>
                        <a:close/>
                      </a:path>
                    </a:pathLst>
                  </a:custGeom>
                  <a:solidFill>
                    <a:srgbClr val="444444"/>
                  </a:solidFill>
                  <a:ln w="9525">
                    <a:noFill/>
                    <a:round/>
                    <a:headEnd/>
                    <a:tailEnd/>
                  </a:ln>
                </p:spPr>
                <p:txBody>
                  <a:bodyPr/>
                  <a:lstStyle/>
                  <a:p>
                    <a:endParaRPr lang="en-US" sz="2000"/>
                  </a:p>
                </p:txBody>
              </p:sp>
              <p:sp>
                <p:nvSpPr>
                  <p:cNvPr id="582724" name="Freeform 68"/>
                  <p:cNvSpPr>
                    <a:spLocks/>
                  </p:cNvSpPr>
                  <p:nvPr/>
                </p:nvSpPr>
                <p:spPr bwMode="auto">
                  <a:xfrm>
                    <a:off x="3000" y="2996"/>
                    <a:ext cx="131" cy="45"/>
                  </a:xfrm>
                  <a:custGeom>
                    <a:avLst/>
                    <a:gdLst/>
                    <a:ahLst/>
                    <a:cxnLst>
                      <a:cxn ang="0">
                        <a:pos x="131" y="0"/>
                      </a:cxn>
                      <a:cxn ang="0">
                        <a:pos x="131" y="17"/>
                      </a:cxn>
                      <a:cxn ang="0">
                        <a:pos x="0" y="45"/>
                      </a:cxn>
                      <a:cxn ang="0">
                        <a:pos x="0" y="28"/>
                      </a:cxn>
                      <a:cxn ang="0">
                        <a:pos x="131" y="0"/>
                      </a:cxn>
                    </a:cxnLst>
                    <a:rect l="0" t="0" r="r" b="b"/>
                    <a:pathLst>
                      <a:path w="131" h="45">
                        <a:moveTo>
                          <a:pt x="131" y="0"/>
                        </a:moveTo>
                        <a:lnTo>
                          <a:pt x="131" y="17"/>
                        </a:lnTo>
                        <a:lnTo>
                          <a:pt x="0" y="45"/>
                        </a:lnTo>
                        <a:lnTo>
                          <a:pt x="0" y="28"/>
                        </a:lnTo>
                        <a:lnTo>
                          <a:pt x="131" y="0"/>
                        </a:lnTo>
                        <a:close/>
                      </a:path>
                    </a:pathLst>
                  </a:custGeom>
                  <a:solidFill>
                    <a:srgbClr val="444444"/>
                  </a:solidFill>
                  <a:ln w="9525">
                    <a:noFill/>
                    <a:round/>
                    <a:headEnd/>
                    <a:tailEnd/>
                  </a:ln>
                </p:spPr>
                <p:txBody>
                  <a:bodyPr/>
                  <a:lstStyle/>
                  <a:p>
                    <a:endParaRPr lang="en-US" sz="2000"/>
                  </a:p>
                </p:txBody>
              </p:sp>
              <p:sp>
                <p:nvSpPr>
                  <p:cNvPr id="582725" name="Freeform 69"/>
                  <p:cNvSpPr>
                    <a:spLocks/>
                  </p:cNvSpPr>
                  <p:nvPr/>
                </p:nvSpPr>
                <p:spPr bwMode="auto">
                  <a:xfrm>
                    <a:off x="3000" y="2996"/>
                    <a:ext cx="131" cy="44"/>
                  </a:xfrm>
                  <a:custGeom>
                    <a:avLst/>
                    <a:gdLst/>
                    <a:ahLst/>
                    <a:cxnLst>
                      <a:cxn ang="0">
                        <a:pos x="131" y="0"/>
                      </a:cxn>
                      <a:cxn ang="0">
                        <a:pos x="131" y="16"/>
                      </a:cxn>
                      <a:cxn ang="0">
                        <a:pos x="0" y="44"/>
                      </a:cxn>
                      <a:cxn ang="0">
                        <a:pos x="0" y="27"/>
                      </a:cxn>
                      <a:cxn ang="0">
                        <a:pos x="131" y="0"/>
                      </a:cxn>
                    </a:cxnLst>
                    <a:rect l="0" t="0" r="r" b="b"/>
                    <a:pathLst>
                      <a:path w="131" h="44">
                        <a:moveTo>
                          <a:pt x="131" y="0"/>
                        </a:moveTo>
                        <a:lnTo>
                          <a:pt x="131" y="16"/>
                        </a:lnTo>
                        <a:lnTo>
                          <a:pt x="0" y="44"/>
                        </a:lnTo>
                        <a:lnTo>
                          <a:pt x="0" y="27"/>
                        </a:lnTo>
                        <a:lnTo>
                          <a:pt x="131" y="0"/>
                        </a:lnTo>
                        <a:close/>
                      </a:path>
                    </a:pathLst>
                  </a:custGeom>
                  <a:solidFill>
                    <a:srgbClr val="444444"/>
                  </a:solidFill>
                  <a:ln w="9525">
                    <a:noFill/>
                    <a:round/>
                    <a:headEnd/>
                    <a:tailEnd/>
                  </a:ln>
                </p:spPr>
                <p:txBody>
                  <a:bodyPr/>
                  <a:lstStyle/>
                  <a:p>
                    <a:endParaRPr lang="en-US" sz="2000"/>
                  </a:p>
                </p:txBody>
              </p:sp>
            </p:grpSp>
            <p:sp>
              <p:nvSpPr>
                <p:cNvPr id="582726" name="Freeform 70"/>
                <p:cNvSpPr>
                  <a:spLocks/>
                </p:cNvSpPr>
                <p:nvPr/>
              </p:nvSpPr>
              <p:spPr bwMode="auto">
                <a:xfrm>
                  <a:off x="3000" y="2995"/>
                  <a:ext cx="131" cy="44"/>
                </a:xfrm>
                <a:custGeom>
                  <a:avLst/>
                  <a:gdLst/>
                  <a:ahLst/>
                  <a:cxnLst>
                    <a:cxn ang="0">
                      <a:pos x="131" y="0"/>
                    </a:cxn>
                    <a:cxn ang="0">
                      <a:pos x="131" y="17"/>
                    </a:cxn>
                    <a:cxn ang="0">
                      <a:pos x="0" y="44"/>
                    </a:cxn>
                    <a:cxn ang="0">
                      <a:pos x="0" y="27"/>
                    </a:cxn>
                    <a:cxn ang="0">
                      <a:pos x="131" y="0"/>
                    </a:cxn>
                  </a:cxnLst>
                  <a:rect l="0" t="0" r="r" b="b"/>
                  <a:pathLst>
                    <a:path w="131" h="44">
                      <a:moveTo>
                        <a:pt x="131" y="0"/>
                      </a:moveTo>
                      <a:lnTo>
                        <a:pt x="131" y="17"/>
                      </a:lnTo>
                      <a:lnTo>
                        <a:pt x="0" y="44"/>
                      </a:lnTo>
                      <a:lnTo>
                        <a:pt x="0" y="27"/>
                      </a:lnTo>
                      <a:lnTo>
                        <a:pt x="131" y="0"/>
                      </a:lnTo>
                      <a:close/>
                    </a:path>
                  </a:pathLst>
                </a:custGeom>
                <a:solidFill>
                  <a:srgbClr val="444444"/>
                </a:solidFill>
                <a:ln w="9525">
                  <a:noFill/>
                  <a:round/>
                  <a:headEnd/>
                  <a:tailEnd/>
                </a:ln>
              </p:spPr>
              <p:txBody>
                <a:bodyPr/>
                <a:lstStyle/>
                <a:p>
                  <a:endParaRPr lang="en-US" sz="2000"/>
                </a:p>
              </p:txBody>
            </p:sp>
            <p:sp>
              <p:nvSpPr>
                <p:cNvPr id="582727" name="Freeform 71"/>
                <p:cNvSpPr>
                  <a:spLocks/>
                </p:cNvSpPr>
                <p:nvPr/>
              </p:nvSpPr>
              <p:spPr bwMode="auto">
                <a:xfrm>
                  <a:off x="3000" y="2995"/>
                  <a:ext cx="131" cy="44"/>
                </a:xfrm>
                <a:custGeom>
                  <a:avLst/>
                  <a:gdLst/>
                  <a:ahLst/>
                  <a:cxnLst>
                    <a:cxn ang="0">
                      <a:pos x="131" y="0"/>
                    </a:cxn>
                    <a:cxn ang="0">
                      <a:pos x="131" y="16"/>
                    </a:cxn>
                    <a:cxn ang="0">
                      <a:pos x="0" y="44"/>
                    </a:cxn>
                    <a:cxn ang="0">
                      <a:pos x="0" y="26"/>
                    </a:cxn>
                    <a:cxn ang="0">
                      <a:pos x="131" y="0"/>
                    </a:cxn>
                  </a:cxnLst>
                  <a:rect l="0" t="0" r="r" b="b"/>
                  <a:pathLst>
                    <a:path w="131" h="44">
                      <a:moveTo>
                        <a:pt x="131" y="0"/>
                      </a:moveTo>
                      <a:lnTo>
                        <a:pt x="131" y="16"/>
                      </a:lnTo>
                      <a:lnTo>
                        <a:pt x="0" y="44"/>
                      </a:lnTo>
                      <a:lnTo>
                        <a:pt x="0" y="26"/>
                      </a:lnTo>
                      <a:lnTo>
                        <a:pt x="131" y="0"/>
                      </a:lnTo>
                      <a:close/>
                    </a:path>
                  </a:pathLst>
                </a:custGeom>
                <a:solidFill>
                  <a:srgbClr val="444444"/>
                </a:solidFill>
                <a:ln w="9525">
                  <a:noFill/>
                  <a:round/>
                  <a:headEnd/>
                  <a:tailEnd/>
                </a:ln>
              </p:spPr>
              <p:txBody>
                <a:bodyPr/>
                <a:lstStyle/>
                <a:p>
                  <a:endParaRPr lang="en-US" sz="2000"/>
                </a:p>
              </p:txBody>
            </p:sp>
            <p:sp>
              <p:nvSpPr>
                <p:cNvPr id="582728" name="Freeform 72"/>
                <p:cNvSpPr>
                  <a:spLocks/>
                </p:cNvSpPr>
                <p:nvPr/>
              </p:nvSpPr>
              <p:spPr bwMode="auto">
                <a:xfrm>
                  <a:off x="3000" y="2994"/>
                  <a:ext cx="131" cy="44"/>
                </a:xfrm>
                <a:custGeom>
                  <a:avLst/>
                  <a:gdLst/>
                  <a:ahLst/>
                  <a:cxnLst>
                    <a:cxn ang="0">
                      <a:pos x="131" y="0"/>
                    </a:cxn>
                    <a:cxn ang="0">
                      <a:pos x="131" y="17"/>
                    </a:cxn>
                    <a:cxn ang="0">
                      <a:pos x="0" y="44"/>
                    </a:cxn>
                    <a:cxn ang="0">
                      <a:pos x="0" y="26"/>
                    </a:cxn>
                    <a:cxn ang="0">
                      <a:pos x="131" y="0"/>
                    </a:cxn>
                  </a:cxnLst>
                  <a:rect l="0" t="0" r="r" b="b"/>
                  <a:pathLst>
                    <a:path w="131" h="44">
                      <a:moveTo>
                        <a:pt x="131" y="0"/>
                      </a:moveTo>
                      <a:lnTo>
                        <a:pt x="131" y="17"/>
                      </a:lnTo>
                      <a:lnTo>
                        <a:pt x="0" y="44"/>
                      </a:lnTo>
                      <a:lnTo>
                        <a:pt x="0" y="26"/>
                      </a:lnTo>
                      <a:lnTo>
                        <a:pt x="131" y="0"/>
                      </a:lnTo>
                      <a:close/>
                    </a:path>
                  </a:pathLst>
                </a:custGeom>
                <a:solidFill>
                  <a:srgbClr val="444444"/>
                </a:solidFill>
                <a:ln w="9525">
                  <a:noFill/>
                  <a:round/>
                  <a:headEnd/>
                  <a:tailEnd/>
                </a:ln>
              </p:spPr>
              <p:txBody>
                <a:bodyPr/>
                <a:lstStyle/>
                <a:p>
                  <a:endParaRPr lang="en-US" sz="2000"/>
                </a:p>
              </p:txBody>
            </p:sp>
            <p:sp>
              <p:nvSpPr>
                <p:cNvPr id="582729" name="Freeform 73"/>
                <p:cNvSpPr>
                  <a:spLocks/>
                </p:cNvSpPr>
                <p:nvPr/>
              </p:nvSpPr>
              <p:spPr bwMode="auto">
                <a:xfrm>
                  <a:off x="3000" y="2994"/>
                  <a:ext cx="131" cy="43"/>
                </a:xfrm>
                <a:custGeom>
                  <a:avLst/>
                  <a:gdLst/>
                  <a:ahLst/>
                  <a:cxnLst>
                    <a:cxn ang="0">
                      <a:pos x="131" y="0"/>
                    </a:cxn>
                    <a:cxn ang="0">
                      <a:pos x="131" y="17"/>
                    </a:cxn>
                    <a:cxn ang="0">
                      <a:pos x="0" y="43"/>
                    </a:cxn>
                    <a:cxn ang="0">
                      <a:pos x="0" y="26"/>
                    </a:cxn>
                    <a:cxn ang="0">
                      <a:pos x="131" y="0"/>
                    </a:cxn>
                  </a:cxnLst>
                  <a:rect l="0" t="0" r="r" b="b"/>
                  <a:pathLst>
                    <a:path w="131" h="43">
                      <a:moveTo>
                        <a:pt x="131" y="0"/>
                      </a:moveTo>
                      <a:lnTo>
                        <a:pt x="131" y="17"/>
                      </a:lnTo>
                      <a:lnTo>
                        <a:pt x="0" y="43"/>
                      </a:lnTo>
                      <a:lnTo>
                        <a:pt x="0" y="26"/>
                      </a:lnTo>
                      <a:lnTo>
                        <a:pt x="131" y="0"/>
                      </a:lnTo>
                      <a:close/>
                    </a:path>
                  </a:pathLst>
                </a:custGeom>
                <a:solidFill>
                  <a:srgbClr val="444444"/>
                </a:solidFill>
                <a:ln w="9525">
                  <a:noFill/>
                  <a:round/>
                  <a:headEnd/>
                  <a:tailEnd/>
                </a:ln>
              </p:spPr>
              <p:txBody>
                <a:bodyPr/>
                <a:lstStyle/>
                <a:p>
                  <a:endParaRPr lang="en-US" sz="2000"/>
                </a:p>
              </p:txBody>
            </p:sp>
            <p:sp>
              <p:nvSpPr>
                <p:cNvPr id="582730" name="Freeform 74"/>
                <p:cNvSpPr>
                  <a:spLocks/>
                </p:cNvSpPr>
                <p:nvPr/>
              </p:nvSpPr>
              <p:spPr bwMode="auto">
                <a:xfrm>
                  <a:off x="3000" y="2994"/>
                  <a:ext cx="131" cy="43"/>
                </a:xfrm>
                <a:custGeom>
                  <a:avLst/>
                  <a:gdLst/>
                  <a:ahLst/>
                  <a:cxnLst>
                    <a:cxn ang="0">
                      <a:pos x="131" y="0"/>
                    </a:cxn>
                    <a:cxn ang="0">
                      <a:pos x="131" y="17"/>
                    </a:cxn>
                    <a:cxn ang="0">
                      <a:pos x="0" y="43"/>
                    </a:cxn>
                    <a:cxn ang="0">
                      <a:pos x="0" y="26"/>
                    </a:cxn>
                    <a:cxn ang="0">
                      <a:pos x="131" y="0"/>
                    </a:cxn>
                  </a:cxnLst>
                  <a:rect l="0" t="0" r="r" b="b"/>
                  <a:pathLst>
                    <a:path w="131" h="43">
                      <a:moveTo>
                        <a:pt x="131" y="0"/>
                      </a:moveTo>
                      <a:lnTo>
                        <a:pt x="131" y="17"/>
                      </a:lnTo>
                      <a:lnTo>
                        <a:pt x="0" y="43"/>
                      </a:lnTo>
                      <a:lnTo>
                        <a:pt x="0" y="26"/>
                      </a:lnTo>
                      <a:lnTo>
                        <a:pt x="131" y="0"/>
                      </a:lnTo>
                      <a:close/>
                    </a:path>
                  </a:pathLst>
                </a:custGeom>
                <a:solidFill>
                  <a:srgbClr val="444444"/>
                </a:solidFill>
                <a:ln w="9525">
                  <a:noFill/>
                  <a:round/>
                  <a:headEnd/>
                  <a:tailEnd/>
                </a:ln>
              </p:spPr>
              <p:txBody>
                <a:bodyPr/>
                <a:lstStyle/>
                <a:p>
                  <a:endParaRPr lang="en-US" sz="2000"/>
                </a:p>
              </p:txBody>
            </p:sp>
            <p:sp>
              <p:nvSpPr>
                <p:cNvPr id="582731" name="Freeform 75"/>
                <p:cNvSpPr>
                  <a:spLocks/>
                </p:cNvSpPr>
                <p:nvPr/>
              </p:nvSpPr>
              <p:spPr bwMode="auto">
                <a:xfrm>
                  <a:off x="3000" y="2993"/>
                  <a:ext cx="131" cy="44"/>
                </a:xfrm>
                <a:custGeom>
                  <a:avLst/>
                  <a:gdLst/>
                  <a:ahLst/>
                  <a:cxnLst>
                    <a:cxn ang="0">
                      <a:pos x="131" y="0"/>
                    </a:cxn>
                    <a:cxn ang="0">
                      <a:pos x="131" y="17"/>
                    </a:cxn>
                    <a:cxn ang="0">
                      <a:pos x="0" y="44"/>
                    </a:cxn>
                    <a:cxn ang="0">
                      <a:pos x="0" y="26"/>
                    </a:cxn>
                    <a:cxn ang="0">
                      <a:pos x="131" y="0"/>
                    </a:cxn>
                  </a:cxnLst>
                  <a:rect l="0" t="0" r="r" b="b"/>
                  <a:pathLst>
                    <a:path w="131" h="44">
                      <a:moveTo>
                        <a:pt x="131" y="0"/>
                      </a:moveTo>
                      <a:lnTo>
                        <a:pt x="131" y="17"/>
                      </a:lnTo>
                      <a:lnTo>
                        <a:pt x="0" y="44"/>
                      </a:lnTo>
                      <a:lnTo>
                        <a:pt x="0" y="26"/>
                      </a:lnTo>
                      <a:lnTo>
                        <a:pt x="131" y="0"/>
                      </a:lnTo>
                      <a:close/>
                    </a:path>
                  </a:pathLst>
                </a:custGeom>
                <a:solidFill>
                  <a:srgbClr val="444444"/>
                </a:solidFill>
                <a:ln w="9525">
                  <a:noFill/>
                  <a:round/>
                  <a:headEnd/>
                  <a:tailEnd/>
                </a:ln>
              </p:spPr>
              <p:txBody>
                <a:bodyPr/>
                <a:lstStyle/>
                <a:p>
                  <a:endParaRPr lang="en-US" sz="2000"/>
                </a:p>
              </p:txBody>
            </p:sp>
            <p:sp>
              <p:nvSpPr>
                <p:cNvPr id="582732" name="Freeform 76"/>
                <p:cNvSpPr>
                  <a:spLocks/>
                </p:cNvSpPr>
                <p:nvPr/>
              </p:nvSpPr>
              <p:spPr bwMode="auto">
                <a:xfrm>
                  <a:off x="3000" y="2993"/>
                  <a:ext cx="131" cy="44"/>
                </a:xfrm>
                <a:custGeom>
                  <a:avLst/>
                  <a:gdLst/>
                  <a:ahLst/>
                  <a:cxnLst>
                    <a:cxn ang="0">
                      <a:pos x="131" y="0"/>
                    </a:cxn>
                    <a:cxn ang="0">
                      <a:pos x="131" y="17"/>
                    </a:cxn>
                    <a:cxn ang="0">
                      <a:pos x="0" y="44"/>
                    </a:cxn>
                    <a:cxn ang="0">
                      <a:pos x="0" y="26"/>
                    </a:cxn>
                    <a:cxn ang="0">
                      <a:pos x="131" y="0"/>
                    </a:cxn>
                  </a:cxnLst>
                  <a:rect l="0" t="0" r="r" b="b"/>
                  <a:pathLst>
                    <a:path w="131" h="44">
                      <a:moveTo>
                        <a:pt x="131" y="0"/>
                      </a:moveTo>
                      <a:lnTo>
                        <a:pt x="131" y="17"/>
                      </a:lnTo>
                      <a:lnTo>
                        <a:pt x="0" y="44"/>
                      </a:lnTo>
                      <a:lnTo>
                        <a:pt x="0" y="26"/>
                      </a:lnTo>
                      <a:lnTo>
                        <a:pt x="131" y="0"/>
                      </a:lnTo>
                      <a:close/>
                    </a:path>
                  </a:pathLst>
                </a:custGeom>
                <a:solidFill>
                  <a:srgbClr val="444444"/>
                </a:solidFill>
                <a:ln w="9525">
                  <a:noFill/>
                  <a:round/>
                  <a:headEnd/>
                  <a:tailEnd/>
                </a:ln>
              </p:spPr>
              <p:txBody>
                <a:bodyPr/>
                <a:lstStyle/>
                <a:p>
                  <a:endParaRPr lang="en-US" sz="2000"/>
                </a:p>
              </p:txBody>
            </p:sp>
            <p:sp>
              <p:nvSpPr>
                <p:cNvPr id="582733" name="Freeform 77"/>
                <p:cNvSpPr>
                  <a:spLocks/>
                </p:cNvSpPr>
                <p:nvPr/>
              </p:nvSpPr>
              <p:spPr bwMode="auto">
                <a:xfrm>
                  <a:off x="3000" y="2993"/>
                  <a:ext cx="131" cy="42"/>
                </a:xfrm>
                <a:custGeom>
                  <a:avLst/>
                  <a:gdLst/>
                  <a:ahLst/>
                  <a:cxnLst>
                    <a:cxn ang="0">
                      <a:pos x="131" y="0"/>
                    </a:cxn>
                    <a:cxn ang="0">
                      <a:pos x="131" y="17"/>
                    </a:cxn>
                    <a:cxn ang="0">
                      <a:pos x="0" y="42"/>
                    </a:cxn>
                    <a:cxn ang="0">
                      <a:pos x="0" y="25"/>
                    </a:cxn>
                    <a:cxn ang="0">
                      <a:pos x="131" y="0"/>
                    </a:cxn>
                  </a:cxnLst>
                  <a:rect l="0" t="0" r="r" b="b"/>
                  <a:pathLst>
                    <a:path w="131" h="42">
                      <a:moveTo>
                        <a:pt x="131" y="0"/>
                      </a:moveTo>
                      <a:lnTo>
                        <a:pt x="131" y="17"/>
                      </a:lnTo>
                      <a:lnTo>
                        <a:pt x="0" y="42"/>
                      </a:lnTo>
                      <a:lnTo>
                        <a:pt x="0" y="25"/>
                      </a:lnTo>
                      <a:lnTo>
                        <a:pt x="131" y="0"/>
                      </a:lnTo>
                      <a:close/>
                    </a:path>
                  </a:pathLst>
                </a:custGeom>
                <a:solidFill>
                  <a:srgbClr val="444444"/>
                </a:solidFill>
                <a:ln w="9525">
                  <a:noFill/>
                  <a:round/>
                  <a:headEnd/>
                  <a:tailEnd/>
                </a:ln>
              </p:spPr>
              <p:txBody>
                <a:bodyPr/>
                <a:lstStyle/>
                <a:p>
                  <a:endParaRPr lang="en-US" sz="2000"/>
                </a:p>
              </p:txBody>
            </p:sp>
            <p:sp>
              <p:nvSpPr>
                <p:cNvPr id="582734" name="Freeform 78"/>
                <p:cNvSpPr>
                  <a:spLocks/>
                </p:cNvSpPr>
                <p:nvPr/>
              </p:nvSpPr>
              <p:spPr bwMode="auto">
                <a:xfrm>
                  <a:off x="3000" y="2993"/>
                  <a:ext cx="131" cy="42"/>
                </a:xfrm>
                <a:custGeom>
                  <a:avLst/>
                  <a:gdLst/>
                  <a:ahLst/>
                  <a:cxnLst>
                    <a:cxn ang="0">
                      <a:pos x="131" y="0"/>
                    </a:cxn>
                    <a:cxn ang="0">
                      <a:pos x="131" y="16"/>
                    </a:cxn>
                    <a:cxn ang="0">
                      <a:pos x="0" y="42"/>
                    </a:cxn>
                    <a:cxn ang="0">
                      <a:pos x="0" y="25"/>
                    </a:cxn>
                    <a:cxn ang="0">
                      <a:pos x="131" y="0"/>
                    </a:cxn>
                  </a:cxnLst>
                  <a:rect l="0" t="0" r="r" b="b"/>
                  <a:pathLst>
                    <a:path w="131" h="42">
                      <a:moveTo>
                        <a:pt x="131" y="0"/>
                      </a:moveTo>
                      <a:lnTo>
                        <a:pt x="131" y="16"/>
                      </a:lnTo>
                      <a:lnTo>
                        <a:pt x="0" y="42"/>
                      </a:lnTo>
                      <a:lnTo>
                        <a:pt x="0" y="25"/>
                      </a:lnTo>
                      <a:lnTo>
                        <a:pt x="131" y="0"/>
                      </a:lnTo>
                      <a:close/>
                    </a:path>
                  </a:pathLst>
                </a:custGeom>
                <a:solidFill>
                  <a:srgbClr val="444444"/>
                </a:solidFill>
                <a:ln w="9525">
                  <a:noFill/>
                  <a:round/>
                  <a:headEnd/>
                  <a:tailEnd/>
                </a:ln>
              </p:spPr>
              <p:txBody>
                <a:bodyPr/>
                <a:lstStyle/>
                <a:p>
                  <a:endParaRPr lang="en-US" sz="2000"/>
                </a:p>
              </p:txBody>
            </p:sp>
            <p:sp>
              <p:nvSpPr>
                <p:cNvPr id="582735" name="Freeform 79"/>
                <p:cNvSpPr>
                  <a:spLocks/>
                </p:cNvSpPr>
                <p:nvPr/>
              </p:nvSpPr>
              <p:spPr bwMode="auto">
                <a:xfrm>
                  <a:off x="3000" y="2992"/>
                  <a:ext cx="131" cy="42"/>
                </a:xfrm>
                <a:custGeom>
                  <a:avLst/>
                  <a:gdLst/>
                  <a:ahLst/>
                  <a:cxnLst>
                    <a:cxn ang="0">
                      <a:pos x="131" y="0"/>
                    </a:cxn>
                    <a:cxn ang="0">
                      <a:pos x="131" y="17"/>
                    </a:cxn>
                    <a:cxn ang="0">
                      <a:pos x="0" y="42"/>
                    </a:cxn>
                    <a:cxn ang="0">
                      <a:pos x="0" y="25"/>
                    </a:cxn>
                    <a:cxn ang="0">
                      <a:pos x="131" y="0"/>
                    </a:cxn>
                  </a:cxnLst>
                  <a:rect l="0" t="0" r="r" b="b"/>
                  <a:pathLst>
                    <a:path w="131" h="42">
                      <a:moveTo>
                        <a:pt x="131" y="0"/>
                      </a:moveTo>
                      <a:lnTo>
                        <a:pt x="131" y="17"/>
                      </a:lnTo>
                      <a:lnTo>
                        <a:pt x="0" y="42"/>
                      </a:lnTo>
                      <a:lnTo>
                        <a:pt x="0" y="25"/>
                      </a:lnTo>
                      <a:lnTo>
                        <a:pt x="131" y="0"/>
                      </a:lnTo>
                      <a:close/>
                    </a:path>
                  </a:pathLst>
                </a:custGeom>
                <a:solidFill>
                  <a:srgbClr val="444444"/>
                </a:solidFill>
                <a:ln w="9525">
                  <a:noFill/>
                  <a:round/>
                  <a:headEnd/>
                  <a:tailEnd/>
                </a:ln>
              </p:spPr>
              <p:txBody>
                <a:bodyPr/>
                <a:lstStyle/>
                <a:p>
                  <a:endParaRPr lang="en-US" sz="2000"/>
                </a:p>
              </p:txBody>
            </p:sp>
            <p:sp>
              <p:nvSpPr>
                <p:cNvPr id="582736" name="Freeform 80"/>
                <p:cNvSpPr>
                  <a:spLocks/>
                </p:cNvSpPr>
                <p:nvPr/>
              </p:nvSpPr>
              <p:spPr bwMode="auto">
                <a:xfrm>
                  <a:off x="3000" y="2992"/>
                  <a:ext cx="131" cy="41"/>
                </a:xfrm>
                <a:custGeom>
                  <a:avLst/>
                  <a:gdLst/>
                  <a:ahLst/>
                  <a:cxnLst>
                    <a:cxn ang="0">
                      <a:pos x="131" y="0"/>
                    </a:cxn>
                    <a:cxn ang="0">
                      <a:pos x="131" y="16"/>
                    </a:cxn>
                    <a:cxn ang="0">
                      <a:pos x="0" y="41"/>
                    </a:cxn>
                    <a:cxn ang="0">
                      <a:pos x="0" y="25"/>
                    </a:cxn>
                    <a:cxn ang="0">
                      <a:pos x="131" y="0"/>
                    </a:cxn>
                  </a:cxnLst>
                  <a:rect l="0" t="0" r="r" b="b"/>
                  <a:pathLst>
                    <a:path w="131" h="41">
                      <a:moveTo>
                        <a:pt x="131" y="0"/>
                      </a:moveTo>
                      <a:lnTo>
                        <a:pt x="131" y="16"/>
                      </a:lnTo>
                      <a:lnTo>
                        <a:pt x="0" y="41"/>
                      </a:lnTo>
                      <a:lnTo>
                        <a:pt x="0" y="25"/>
                      </a:lnTo>
                      <a:lnTo>
                        <a:pt x="131" y="0"/>
                      </a:lnTo>
                      <a:close/>
                    </a:path>
                  </a:pathLst>
                </a:custGeom>
                <a:solidFill>
                  <a:srgbClr val="444444"/>
                </a:solidFill>
                <a:ln w="9525">
                  <a:noFill/>
                  <a:round/>
                  <a:headEnd/>
                  <a:tailEnd/>
                </a:ln>
              </p:spPr>
              <p:txBody>
                <a:bodyPr/>
                <a:lstStyle/>
                <a:p>
                  <a:endParaRPr lang="en-US" sz="2000"/>
                </a:p>
              </p:txBody>
            </p:sp>
            <p:sp>
              <p:nvSpPr>
                <p:cNvPr id="582737" name="Freeform 81"/>
                <p:cNvSpPr>
                  <a:spLocks/>
                </p:cNvSpPr>
                <p:nvPr/>
              </p:nvSpPr>
              <p:spPr bwMode="auto">
                <a:xfrm>
                  <a:off x="3000" y="2992"/>
                  <a:ext cx="131" cy="41"/>
                </a:xfrm>
                <a:custGeom>
                  <a:avLst/>
                  <a:gdLst/>
                  <a:ahLst/>
                  <a:cxnLst>
                    <a:cxn ang="0">
                      <a:pos x="131" y="0"/>
                    </a:cxn>
                    <a:cxn ang="0">
                      <a:pos x="131" y="16"/>
                    </a:cxn>
                    <a:cxn ang="0">
                      <a:pos x="0" y="41"/>
                    </a:cxn>
                    <a:cxn ang="0">
                      <a:pos x="0" y="24"/>
                    </a:cxn>
                    <a:cxn ang="0">
                      <a:pos x="131" y="0"/>
                    </a:cxn>
                  </a:cxnLst>
                  <a:rect l="0" t="0" r="r" b="b"/>
                  <a:pathLst>
                    <a:path w="131" h="41">
                      <a:moveTo>
                        <a:pt x="131" y="0"/>
                      </a:moveTo>
                      <a:lnTo>
                        <a:pt x="131" y="16"/>
                      </a:lnTo>
                      <a:lnTo>
                        <a:pt x="0" y="41"/>
                      </a:lnTo>
                      <a:lnTo>
                        <a:pt x="0" y="24"/>
                      </a:lnTo>
                      <a:lnTo>
                        <a:pt x="131" y="0"/>
                      </a:lnTo>
                      <a:close/>
                    </a:path>
                  </a:pathLst>
                </a:custGeom>
                <a:solidFill>
                  <a:srgbClr val="444444"/>
                </a:solidFill>
                <a:ln w="9525">
                  <a:noFill/>
                  <a:round/>
                  <a:headEnd/>
                  <a:tailEnd/>
                </a:ln>
              </p:spPr>
              <p:txBody>
                <a:bodyPr/>
                <a:lstStyle/>
                <a:p>
                  <a:endParaRPr lang="en-US" sz="2000"/>
                </a:p>
              </p:txBody>
            </p:sp>
            <p:sp>
              <p:nvSpPr>
                <p:cNvPr id="582738" name="Freeform 82"/>
                <p:cNvSpPr>
                  <a:spLocks/>
                </p:cNvSpPr>
                <p:nvPr/>
              </p:nvSpPr>
              <p:spPr bwMode="auto">
                <a:xfrm>
                  <a:off x="3000" y="2992"/>
                  <a:ext cx="131" cy="40"/>
                </a:xfrm>
                <a:custGeom>
                  <a:avLst/>
                  <a:gdLst/>
                  <a:ahLst/>
                  <a:cxnLst>
                    <a:cxn ang="0">
                      <a:pos x="131" y="0"/>
                    </a:cxn>
                    <a:cxn ang="0">
                      <a:pos x="131" y="16"/>
                    </a:cxn>
                    <a:cxn ang="0">
                      <a:pos x="0" y="40"/>
                    </a:cxn>
                    <a:cxn ang="0">
                      <a:pos x="0" y="23"/>
                    </a:cxn>
                    <a:cxn ang="0">
                      <a:pos x="131" y="0"/>
                    </a:cxn>
                  </a:cxnLst>
                  <a:rect l="0" t="0" r="r" b="b"/>
                  <a:pathLst>
                    <a:path w="131" h="40">
                      <a:moveTo>
                        <a:pt x="131" y="0"/>
                      </a:moveTo>
                      <a:lnTo>
                        <a:pt x="131" y="16"/>
                      </a:lnTo>
                      <a:lnTo>
                        <a:pt x="0" y="40"/>
                      </a:lnTo>
                      <a:lnTo>
                        <a:pt x="0" y="23"/>
                      </a:lnTo>
                      <a:lnTo>
                        <a:pt x="131" y="0"/>
                      </a:lnTo>
                      <a:close/>
                    </a:path>
                  </a:pathLst>
                </a:custGeom>
                <a:solidFill>
                  <a:srgbClr val="444444"/>
                </a:solidFill>
                <a:ln w="9525">
                  <a:noFill/>
                  <a:round/>
                  <a:headEnd/>
                  <a:tailEnd/>
                </a:ln>
              </p:spPr>
              <p:txBody>
                <a:bodyPr/>
                <a:lstStyle/>
                <a:p>
                  <a:endParaRPr lang="en-US" sz="2000"/>
                </a:p>
              </p:txBody>
            </p:sp>
            <p:sp>
              <p:nvSpPr>
                <p:cNvPr id="582739" name="Freeform 83"/>
                <p:cNvSpPr>
                  <a:spLocks/>
                </p:cNvSpPr>
                <p:nvPr/>
              </p:nvSpPr>
              <p:spPr bwMode="auto">
                <a:xfrm>
                  <a:off x="3000" y="2992"/>
                  <a:ext cx="131" cy="40"/>
                </a:xfrm>
                <a:custGeom>
                  <a:avLst/>
                  <a:gdLst/>
                  <a:ahLst/>
                  <a:cxnLst>
                    <a:cxn ang="0">
                      <a:pos x="131" y="0"/>
                    </a:cxn>
                    <a:cxn ang="0">
                      <a:pos x="131" y="16"/>
                    </a:cxn>
                    <a:cxn ang="0">
                      <a:pos x="0" y="40"/>
                    </a:cxn>
                    <a:cxn ang="0">
                      <a:pos x="0" y="22"/>
                    </a:cxn>
                    <a:cxn ang="0">
                      <a:pos x="131" y="0"/>
                    </a:cxn>
                  </a:cxnLst>
                  <a:rect l="0" t="0" r="r" b="b"/>
                  <a:pathLst>
                    <a:path w="131" h="40">
                      <a:moveTo>
                        <a:pt x="131" y="0"/>
                      </a:moveTo>
                      <a:lnTo>
                        <a:pt x="131" y="16"/>
                      </a:lnTo>
                      <a:lnTo>
                        <a:pt x="0" y="40"/>
                      </a:lnTo>
                      <a:lnTo>
                        <a:pt x="0" y="22"/>
                      </a:lnTo>
                      <a:lnTo>
                        <a:pt x="131" y="0"/>
                      </a:lnTo>
                      <a:close/>
                    </a:path>
                  </a:pathLst>
                </a:custGeom>
                <a:solidFill>
                  <a:srgbClr val="6E6E6E"/>
                </a:solidFill>
                <a:ln w="9525">
                  <a:noFill/>
                  <a:round/>
                  <a:headEnd/>
                  <a:tailEnd/>
                </a:ln>
              </p:spPr>
              <p:txBody>
                <a:bodyPr/>
                <a:lstStyle/>
                <a:p>
                  <a:endParaRPr lang="en-US" sz="2000"/>
                </a:p>
              </p:txBody>
            </p:sp>
            <p:sp>
              <p:nvSpPr>
                <p:cNvPr id="582740" name="Freeform 84"/>
                <p:cNvSpPr>
                  <a:spLocks/>
                </p:cNvSpPr>
                <p:nvPr/>
              </p:nvSpPr>
              <p:spPr bwMode="auto">
                <a:xfrm>
                  <a:off x="3000" y="2992"/>
                  <a:ext cx="131" cy="39"/>
                </a:xfrm>
                <a:custGeom>
                  <a:avLst/>
                  <a:gdLst/>
                  <a:ahLst/>
                  <a:cxnLst>
                    <a:cxn ang="0">
                      <a:pos x="131" y="0"/>
                    </a:cxn>
                    <a:cxn ang="0">
                      <a:pos x="131" y="15"/>
                    </a:cxn>
                    <a:cxn ang="0">
                      <a:pos x="0" y="39"/>
                    </a:cxn>
                    <a:cxn ang="0">
                      <a:pos x="0" y="22"/>
                    </a:cxn>
                    <a:cxn ang="0">
                      <a:pos x="131" y="0"/>
                    </a:cxn>
                  </a:cxnLst>
                  <a:rect l="0" t="0" r="r" b="b"/>
                  <a:pathLst>
                    <a:path w="131" h="39">
                      <a:moveTo>
                        <a:pt x="131" y="0"/>
                      </a:moveTo>
                      <a:lnTo>
                        <a:pt x="131" y="15"/>
                      </a:lnTo>
                      <a:lnTo>
                        <a:pt x="0" y="39"/>
                      </a:lnTo>
                      <a:lnTo>
                        <a:pt x="0" y="22"/>
                      </a:lnTo>
                      <a:lnTo>
                        <a:pt x="131" y="0"/>
                      </a:lnTo>
                      <a:close/>
                    </a:path>
                  </a:pathLst>
                </a:custGeom>
                <a:solidFill>
                  <a:srgbClr val="6E6E6E"/>
                </a:solidFill>
                <a:ln w="9525">
                  <a:noFill/>
                  <a:round/>
                  <a:headEnd/>
                  <a:tailEnd/>
                </a:ln>
              </p:spPr>
              <p:txBody>
                <a:bodyPr/>
                <a:lstStyle/>
                <a:p>
                  <a:endParaRPr lang="en-US" sz="2000"/>
                </a:p>
              </p:txBody>
            </p:sp>
            <p:sp>
              <p:nvSpPr>
                <p:cNvPr id="582741" name="Freeform 85"/>
                <p:cNvSpPr>
                  <a:spLocks/>
                </p:cNvSpPr>
                <p:nvPr/>
              </p:nvSpPr>
              <p:spPr bwMode="auto">
                <a:xfrm>
                  <a:off x="3000" y="2991"/>
                  <a:ext cx="131" cy="40"/>
                </a:xfrm>
                <a:custGeom>
                  <a:avLst/>
                  <a:gdLst/>
                  <a:ahLst/>
                  <a:cxnLst>
                    <a:cxn ang="0">
                      <a:pos x="131" y="0"/>
                    </a:cxn>
                    <a:cxn ang="0">
                      <a:pos x="131" y="16"/>
                    </a:cxn>
                    <a:cxn ang="0">
                      <a:pos x="0" y="40"/>
                    </a:cxn>
                    <a:cxn ang="0">
                      <a:pos x="0" y="23"/>
                    </a:cxn>
                    <a:cxn ang="0">
                      <a:pos x="131" y="0"/>
                    </a:cxn>
                  </a:cxnLst>
                  <a:rect l="0" t="0" r="r" b="b"/>
                  <a:pathLst>
                    <a:path w="131" h="40">
                      <a:moveTo>
                        <a:pt x="131" y="0"/>
                      </a:moveTo>
                      <a:lnTo>
                        <a:pt x="131" y="16"/>
                      </a:lnTo>
                      <a:lnTo>
                        <a:pt x="0" y="40"/>
                      </a:lnTo>
                      <a:lnTo>
                        <a:pt x="0" y="23"/>
                      </a:lnTo>
                      <a:lnTo>
                        <a:pt x="131" y="0"/>
                      </a:lnTo>
                      <a:close/>
                    </a:path>
                  </a:pathLst>
                </a:custGeom>
                <a:solidFill>
                  <a:srgbClr val="6E6E6E"/>
                </a:solidFill>
                <a:ln w="9525">
                  <a:noFill/>
                  <a:round/>
                  <a:headEnd/>
                  <a:tailEnd/>
                </a:ln>
              </p:spPr>
              <p:txBody>
                <a:bodyPr/>
                <a:lstStyle/>
                <a:p>
                  <a:endParaRPr lang="en-US" sz="2000"/>
                </a:p>
              </p:txBody>
            </p:sp>
            <p:sp>
              <p:nvSpPr>
                <p:cNvPr id="582742" name="Freeform 86"/>
                <p:cNvSpPr>
                  <a:spLocks/>
                </p:cNvSpPr>
                <p:nvPr/>
              </p:nvSpPr>
              <p:spPr bwMode="auto">
                <a:xfrm>
                  <a:off x="3000" y="2991"/>
                  <a:ext cx="131" cy="40"/>
                </a:xfrm>
                <a:custGeom>
                  <a:avLst/>
                  <a:gdLst/>
                  <a:ahLst/>
                  <a:cxnLst>
                    <a:cxn ang="0">
                      <a:pos x="131" y="0"/>
                    </a:cxn>
                    <a:cxn ang="0">
                      <a:pos x="131" y="15"/>
                    </a:cxn>
                    <a:cxn ang="0">
                      <a:pos x="0" y="40"/>
                    </a:cxn>
                    <a:cxn ang="0">
                      <a:pos x="0" y="22"/>
                    </a:cxn>
                    <a:cxn ang="0">
                      <a:pos x="131" y="0"/>
                    </a:cxn>
                  </a:cxnLst>
                  <a:rect l="0" t="0" r="r" b="b"/>
                  <a:pathLst>
                    <a:path w="131" h="40">
                      <a:moveTo>
                        <a:pt x="131" y="0"/>
                      </a:moveTo>
                      <a:lnTo>
                        <a:pt x="131" y="15"/>
                      </a:lnTo>
                      <a:lnTo>
                        <a:pt x="0" y="40"/>
                      </a:lnTo>
                      <a:lnTo>
                        <a:pt x="0" y="22"/>
                      </a:lnTo>
                      <a:lnTo>
                        <a:pt x="131" y="0"/>
                      </a:lnTo>
                      <a:close/>
                    </a:path>
                  </a:pathLst>
                </a:custGeom>
                <a:solidFill>
                  <a:srgbClr val="6E6E6E"/>
                </a:solidFill>
                <a:ln w="9525">
                  <a:noFill/>
                  <a:round/>
                  <a:headEnd/>
                  <a:tailEnd/>
                </a:ln>
              </p:spPr>
              <p:txBody>
                <a:bodyPr/>
                <a:lstStyle/>
                <a:p>
                  <a:endParaRPr lang="en-US" sz="2000"/>
                </a:p>
              </p:txBody>
            </p:sp>
            <p:sp>
              <p:nvSpPr>
                <p:cNvPr id="582743" name="Freeform 87"/>
                <p:cNvSpPr>
                  <a:spLocks/>
                </p:cNvSpPr>
                <p:nvPr/>
              </p:nvSpPr>
              <p:spPr bwMode="auto">
                <a:xfrm>
                  <a:off x="3000" y="2990"/>
                  <a:ext cx="131" cy="40"/>
                </a:xfrm>
                <a:custGeom>
                  <a:avLst/>
                  <a:gdLst/>
                  <a:ahLst/>
                  <a:cxnLst>
                    <a:cxn ang="0">
                      <a:pos x="131" y="0"/>
                    </a:cxn>
                    <a:cxn ang="0">
                      <a:pos x="131" y="16"/>
                    </a:cxn>
                    <a:cxn ang="0">
                      <a:pos x="0" y="40"/>
                    </a:cxn>
                    <a:cxn ang="0">
                      <a:pos x="0" y="23"/>
                    </a:cxn>
                    <a:cxn ang="0">
                      <a:pos x="131" y="0"/>
                    </a:cxn>
                  </a:cxnLst>
                  <a:rect l="0" t="0" r="r" b="b"/>
                  <a:pathLst>
                    <a:path w="131" h="40">
                      <a:moveTo>
                        <a:pt x="131" y="0"/>
                      </a:moveTo>
                      <a:lnTo>
                        <a:pt x="131" y="16"/>
                      </a:lnTo>
                      <a:lnTo>
                        <a:pt x="0" y="40"/>
                      </a:lnTo>
                      <a:lnTo>
                        <a:pt x="0" y="23"/>
                      </a:lnTo>
                      <a:lnTo>
                        <a:pt x="131" y="0"/>
                      </a:lnTo>
                      <a:close/>
                    </a:path>
                  </a:pathLst>
                </a:custGeom>
                <a:solidFill>
                  <a:srgbClr val="6E6E6E"/>
                </a:solidFill>
                <a:ln w="9525">
                  <a:noFill/>
                  <a:round/>
                  <a:headEnd/>
                  <a:tailEnd/>
                </a:ln>
              </p:spPr>
              <p:txBody>
                <a:bodyPr/>
                <a:lstStyle/>
                <a:p>
                  <a:endParaRPr lang="en-US" sz="2000"/>
                </a:p>
              </p:txBody>
            </p:sp>
            <p:sp>
              <p:nvSpPr>
                <p:cNvPr id="582744" name="Freeform 88"/>
                <p:cNvSpPr>
                  <a:spLocks/>
                </p:cNvSpPr>
                <p:nvPr/>
              </p:nvSpPr>
              <p:spPr bwMode="auto">
                <a:xfrm>
                  <a:off x="3000" y="2990"/>
                  <a:ext cx="131" cy="39"/>
                </a:xfrm>
                <a:custGeom>
                  <a:avLst/>
                  <a:gdLst/>
                  <a:ahLst/>
                  <a:cxnLst>
                    <a:cxn ang="0">
                      <a:pos x="131" y="0"/>
                    </a:cxn>
                    <a:cxn ang="0">
                      <a:pos x="131" y="16"/>
                    </a:cxn>
                    <a:cxn ang="0">
                      <a:pos x="0" y="39"/>
                    </a:cxn>
                    <a:cxn ang="0">
                      <a:pos x="0" y="22"/>
                    </a:cxn>
                    <a:cxn ang="0">
                      <a:pos x="131" y="0"/>
                    </a:cxn>
                  </a:cxnLst>
                  <a:rect l="0" t="0" r="r" b="b"/>
                  <a:pathLst>
                    <a:path w="131" h="39">
                      <a:moveTo>
                        <a:pt x="131" y="0"/>
                      </a:moveTo>
                      <a:lnTo>
                        <a:pt x="131" y="16"/>
                      </a:lnTo>
                      <a:lnTo>
                        <a:pt x="0" y="39"/>
                      </a:lnTo>
                      <a:lnTo>
                        <a:pt x="0" y="22"/>
                      </a:lnTo>
                      <a:lnTo>
                        <a:pt x="131" y="0"/>
                      </a:lnTo>
                      <a:close/>
                    </a:path>
                  </a:pathLst>
                </a:custGeom>
                <a:solidFill>
                  <a:srgbClr val="6E6E6E"/>
                </a:solidFill>
                <a:ln w="9525">
                  <a:noFill/>
                  <a:round/>
                  <a:headEnd/>
                  <a:tailEnd/>
                </a:ln>
              </p:spPr>
              <p:txBody>
                <a:bodyPr/>
                <a:lstStyle/>
                <a:p>
                  <a:endParaRPr lang="en-US" sz="2000"/>
                </a:p>
              </p:txBody>
            </p:sp>
            <p:sp>
              <p:nvSpPr>
                <p:cNvPr id="582745" name="Freeform 89"/>
                <p:cNvSpPr>
                  <a:spLocks/>
                </p:cNvSpPr>
                <p:nvPr/>
              </p:nvSpPr>
              <p:spPr bwMode="auto">
                <a:xfrm>
                  <a:off x="3000" y="2990"/>
                  <a:ext cx="131" cy="38"/>
                </a:xfrm>
                <a:custGeom>
                  <a:avLst/>
                  <a:gdLst/>
                  <a:ahLst/>
                  <a:cxnLst>
                    <a:cxn ang="0">
                      <a:pos x="131" y="0"/>
                    </a:cxn>
                    <a:cxn ang="0">
                      <a:pos x="131" y="16"/>
                    </a:cxn>
                    <a:cxn ang="0">
                      <a:pos x="0" y="38"/>
                    </a:cxn>
                    <a:cxn ang="0">
                      <a:pos x="0" y="22"/>
                    </a:cxn>
                    <a:cxn ang="0">
                      <a:pos x="131" y="0"/>
                    </a:cxn>
                  </a:cxnLst>
                  <a:rect l="0" t="0" r="r" b="b"/>
                  <a:pathLst>
                    <a:path w="131" h="38">
                      <a:moveTo>
                        <a:pt x="131" y="0"/>
                      </a:moveTo>
                      <a:lnTo>
                        <a:pt x="131" y="16"/>
                      </a:lnTo>
                      <a:lnTo>
                        <a:pt x="0" y="38"/>
                      </a:lnTo>
                      <a:lnTo>
                        <a:pt x="0" y="22"/>
                      </a:lnTo>
                      <a:lnTo>
                        <a:pt x="131" y="0"/>
                      </a:lnTo>
                      <a:close/>
                    </a:path>
                  </a:pathLst>
                </a:custGeom>
                <a:solidFill>
                  <a:srgbClr val="6E6E6E"/>
                </a:solidFill>
                <a:ln w="9525">
                  <a:noFill/>
                  <a:round/>
                  <a:headEnd/>
                  <a:tailEnd/>
                </a:ln>
              </p:spPr>
              <p:txBody>
                <a:bodyPr/>
                <a:lstStyle/>
                <a:p>
                  <a:endParaRPr lang="en-US" sz="2000"/>
                </a:p>
              </p:txBody>
            </p:sp>
            <p:sp>
              <p:nvSpPr>
                <p:cNvPr id="582746" name="Freeform 90"/>
                <p:cNvSpPr>
                  <a:spLocks/>
                </p:cNvSpPr>
                <p:nvPr/>
              </p:nvSpPr>
              <p:spPr bwMode="auto">
                <a:xfrm>
                  <a:off x="3000" y="2990"/>
                  <a:ext cx="131" cy="37"/>
                </a:xfrm>
                <a:custGeom>
                  <a:avLst/>
                  <a:gdLst/>
                  <a:ahLst/>
                  <a:cxnLst>
                    <a:cxn ang="0">
                      <a:pos x="131" y="0"/>
                    </a:cxn>
                    <a:cxn ang="0">
                      <a:pos x="131" y="15"/>
                    </a:cxn>
                    <a:cxn ang="0">
                      <a:pos x="0" y="37"/>
                    </a:cxn>
                    <a:cxn ang="0">
                      <a:pos x="0" y="21"/>
                    </a:cxn>
                    <a:cxn ang="0">
                      <a:pos x="131" y="0"/>
                    </a:cxn>
                  </a:cxnLst>
                  <a:rect l="0" t="0" r="r" b="b"/>
                  <a:pathLst>
                    <a:path w="131" h="37">
                      <a:moveTo>
                        <a:pt x="131" y="0"/>
                      </a:moveTo>
                      <a:lnTo>
                        <a:pt x="131" y="15"/>
                      </a:lnTo>
                      <a:lnTo>
                        <a:pt x="0" y="37"/>
                      </a:lnTo>
                      <a:lnTo>
                        <a:pt x="0" y="21"/>
                      </a:lnTo>
                      <a:lnTo>
                        <a:pt x="131" y="0"/>
                      </a:lnTo>
                      <a:close/>
                    </a:path>
                  </a:pathLst>
                </a:custGeom>
                <a:solidFill>
                  <a:srgbClr val="6E6E6E"/>
                </a:solidFill>
                <a:ln w="9525">
                  <a:noFill/>
                  <a:round/>
                  <a:headEnd/>
                  <a:tailEnd/>
                </a:ln>
              </p:spPr>
              <p:txBody>
                <a:bodyPr/>
                <a:lstStyle/>
                <a:p>
                  <a:endParaRPr lang="en-US" sz="2000"/>
                </a:p>
              </p:txBody>
            </p:sp>
            <p:sp>
              <p:nvSpPr>
                <p:cNvPr id="582747" name="Freeform 91"/>
                <p:cNvSpPr>
                  <a:spLocks/>
                </p:cNvSpPr>
                <p:nvPr/>
              </p:nvSpPr>
              <p:spPr bwMode="auto">
                <a:xfrm>
                  <a:off x="3000" y="2990"/>
                  <a:ext cx="131" cy="36"/>
                </a:xfrm>
                <a:custGeom>
                  <a:avLst/>
                  <a:gdLst/>
                  <a:ahLst/>
                  <a:cxnLst>
                    <a:cxn ang="0">
                      <a:pos x="131" y="0"/>
                    </a:cxn>
                    <a:cxn ang="0">
                      <a:pos x="131" y="15"/>
                    </a:cxn>
                    <a:cxn ang="0">
                      <a:pos x="0" y="36"/>
                    </a:cxn>
                    <a:cxn ang="0">
                      <a:pos x="0" y="21"/>
                    </a:cxn>
                    <a:cxn ang="0">
                      <a:pos x="131" y="0"/>
                    </a:cxn>
                  </a:cxnLst>
                  <a:rect l="0" t="0" r="r" b="b"/>
                  <a:pathLst>
                    <a:path w="131" h="36">
                      <a:moveTo>
                        <a:pt x="131" y="0"/>
                      </a:moveTo>
                      <a:lnTo>
                        <a:pt x="131" y="15"/>
                      </a:lnTo>
                      <a:lnTo>
                        <a:pt x="0" y="36"/>
                      </a:lnTo>
                      <a:lnTo>
                        <a:pt x="0" y="21"/>
                      </a:lnTo>
                      <a:lnTo>
                        <a:pt x="131" y="0"/>
                      </a:lnTo>
                      <a:close/>
                    </a:path>
                  </a:pathLst>
                </a:custGeom>
                <a:solidFill>
                  <a:srgbClr val="6E6E6E"/>
                </a:solidFill>
                <a:ln w="9525">
                  <a:noFill/>
                  <a:round/>
                  <a:headEnd/>
                  <a:tailEnd/>
                </a:ln>
              </p:spPr>
              <p:txBody>
                <a:bodyPr/>
                <a:lstStyle/>
                <a:p>
                  <a:endParaRPr lang="en-US" sz="2000"/>
                </a:p>
              </p:txBody>
            </p:sp>
            <p:sp>
              <p:nvSpPr>
                <p:cNvPr id="582748" name="Freeform 92"/>
                <p:cNvSpPr>
                  <a:spLocks/>
                </p:cNvSpPr>
                <p:nvPr/>
              </p:nvSpPr>
              <p:spPr bwMode="auto">
                <a:xfrm>
                  <a:off x="3000" y="2989"/>
                  <a:ext cx="131" cy="37"/>
                </a:xfrm>
                <a:custGeom>
                  <a:avLst/>
                  <a:gdLst/>
                  <a:ahLst/>
                  <a:cxnLst>
                    <a:cxn ang="0">
                      <a:pos x="131" y="0"/>
                    </a:cxn>
                    <a:cxn ang="0">
                      <a:pos x="131" y="16"/>
                    </a:cxn>
                    <a:cxn ang="0">
                      <a:pos x="0" y="37"/>
                    </a:cxn>
                    <a:cxn ang="0">
                      <a:pos x="0" y="21"/>
                    </a:cxn>
                    <a:cxn ang="0">
                      <a:pos x="131" y="0"/>
                    </a:cxn>
                  </a:cxnLst>
                  <a:rect l="0" t="0" r="r" b="b"/>
                  <a:pathLst>
                    <a:path w="131" h="37">
                      <a:moveTo>
                        <a:pt x="131" y="0"/>
                      </a:moveTo>
                      <a:lnTo>
                        <a:pt x="131" y="16"/>
                      </a:lnTo>
                      <a:lnTo>
                        <a:pt x="0" y="37"/>
                      </a:lnTo>
                      <a:lnTo>
                        <a:pt x="0" y="21"/>
                      </a:lnTo>
                      <a:lnTo>
                        <a:pt x="131" y="0"/>
                      </a:lnTo>
                      <a:close/>
                    </a:path>
                  </a:pathLst>
                </a:custGeom>
                <a:solidFill>
                  <a:srgbClr val="6E6E6E"/>
                </a:solidFill>
                <a:ln w="9525">
                  <a:noFill/>
                  <a:round/>
                  <a:headEnd/>
                  <a:tailEnd/>
                </a:ln>
              </p:spPr>
              <p:txBody>
                <a:bodyPr/>
                <a:lstStyle/>
                <a:p>
                  <a:endParaRPr lang="en-US" sz="2000"/>
                </a:p>
              </p:txBody>
            </p:sp>
            <p:sp>
              <p:nvSpPr>
                <p:cNvPr id="582749" name="Freeform 93"/>
                <p:cNvSpPr>
                  <a:spLocks/>
                </p:cNvSpPr>
                <p:nvPr/>
              </p:nvSpPr>
              <p:spPr bwMode="auto">
                <a:xfrm>
                  <a:off x="3000" y="2989"/>
                  <a:ext cx="131" cy="36"/>
                </a:xfrm>
                <a:custGeom>
                  <a:avLst/>
                  <a:gdLst/>
                  <a:ahLst/>
                  <a:cxnLst>
                    <a:cxn ang="0">
                      <a:pos x="131" y="0"/>
                    </a:cxn>
                    <a:cxn ang="0">
                      <a:pos x="131" y="15"/>
                    </a:cxn>
                    <a:cxn ang="0">
                      <a:pos x="0" y="36"/>
                    </a:cxn>
                    <a:cxn ang="0">
                      <a:pos x="0" y="20"/>
                    </a:cxn>
                    <a:cxn ang="0">
                      <a:pos x="131" y="0"/>
                    </a:cxn>
                  </a:cxnLst>
                  <a:rect l="0" t="0" r="r" b="b"/>
                  <a:pathLst>
                    <a:path w="131" h="36">
                      <a:moveTo>
                        <a:pt x="131" y="0"/>
                      </a:moveTo>
                      <a:lnTo>
                        <a:pt x="131" y="15"/>
                      </a:lnTo>
                      <a:lnTo>
                        <a:pt x="0" y="36"/>
                      </a:lnTo>
                      <a:lnTo>
                        <a:pt x="0" y="20"/>
                      </a:lnTo>
                      <a:lnTo>
                        <a:pt x="131" y="0"/>
                      </a:lnTo>
                      <a:close/>
                    </a:path>
                  </a:pathLst>
                </a:custGeom>
                <a:solidFill>
                  <a:srgbClr val="6E6E6E"/>
                </a:solidFill>
                <a:ln w="9525">
                  <a:noFill/>
                  <a:round/>
                  <a:headEnd/>
                  <a:tailEnd/>
                </a:ln>
              </p:spPr>
              <p:txBody>
                <a:bodyPr/>
                <a:lstStyle/>
                <a:p>
                  <a:endParaRPr lang="en-US" sz="2000"/>
                </a:p>
              </p:txBody>
            </p:sp>
            <p:sp>
              <p:nvSpPr>
                <p:cNvPr id="582750" name="Freeform 94"/>
                <p:cNvSpPr>
                  <a:spLocks/>
                </p:cNvSpPr>
                <p:nvPr/>
              </p:nvSpPr>
              <p:spPr bwMode="auto">
                <a:xfrm>
                  <a:off x="3000" y="2988"/>
                  <a:ext cx="131" cy="37"/>
                </a:xfrm>
                <a:custGeom>
                  <a:avLst/>
                  <a:gdLst/>
                  <a:ahLst/>
                  <a:cxnLst>
                    <a:cxn ang="0">
                      <a:pos x="131" y="0"/>
                    </a:cxn>
                    <a:cxn ang="0">
                      <a:pos x="131" y="16"/>
                    </a:cxn>
                    <a:cxn ang="0">
                      <a:pos x="0" y="37"/>
                    </a:cxn>
                    <a:cxn ang="0">
                      <a:pos x="0" y="21"/>
                    </a:cxn>
                    <a:cxn ang="0">
                      <a:pos x="131" y="0"/>
                    </a:cxn>
                  </a:cxnLst>
                  <a:rect l="0" t="0" r="r" b="b"/>
                  <a:pathLst>
                    <a:path w="131" h="37">
                      <a:moveTo>
                        <a:pt x="131" y="0"/>
                      </a:moveTo>
                      <a:lnTo>
                        <a:pt x="131" y="16"/>
                      </a:lnTo>
                      <a:lnTo>
                        <a:pt x="0" y="37"/>
                      </a:lnTo>
                      <a:lnTo>
                        <a:pt x="0" y="21"/>
                      </a:lnTo>
                      <a:lnTo>
                        <a:pt x="131" y="0"/>
                      </a:lnTo>
                      <a:close/>
                    </a:path>
                  </a:pathLst>
                </a:custGeom>
                <a:solidFill>
                  <a:srgbClr val="6E6E6E"/>
                </a:solidFill>
                <a:ln w="9525">
                  <a:noFill/>
                  <a:round/>
                  <a:headEnd/>
                  <a:tailEnd/>
                </a:ln>
              </p:spPr>
              <p:txBody>
                <a:bodyPr/>
                <a:lstStyle/>
                <a:p>
                  <a:endParaRPr lang="en-US" sz="2000"/>
                </a:p>
              </p:txBody>
            </p:sp>
            <p:sp>
              <p:nvSpPr>
                <p:cNvPr id="582751" name="Freeform 95"/>
                <p:cNvSpPr>
                  <a:spLocks/>
                </p:cNvSpPr>
                <p:nvPr/>
              </p:nvSpPr>
              <p:spPr bwMode="auto">
                <a:xfrm>
                  <a:off x="3000" y="2988"/>
                  <a:ext cx="131" cy="36"/>
                </a:xfrm>
                <a:custGeom>
                  <a:avLst/>
                  <a:gdLst/>
                  <a:ahLst/>
                  <a:cxnLst>
                    <a:cxn ang="0">
                      <a:pos x="131" y="0"/>
                    </a:cxn>
                    <a:cxn ang="0">
                      <a:pos x="131" y="15"/>
                    </a:cxn>
                    <a:cxn ang="0">
                      <a:pos x="0" y="36"/>
                    </a:cxn>
                    <a:cxn ang="0">
                      <a:pos x="0" y="20"/>
                    </a:cxn>
                    <a:cxn ang="0">
                      <a:pos x="131" y="0"/>
                    </a:cxn>
                  </a:cxnLst>
                  <a:rect l="0" t="0" r="r" b="b"/>
                  <a:pathLst>
                    <a:path w="131" h="36">
                      <a:moveTo>
                        <a:pt x="131" y="0"/>
                      </a:moveTo>
                      <a:lnTo>
                        <a:pt x="131" y="15"/>
                      </a:lnTo>
                      <a:lnTo>
                        <a:pt x="0" y="36"/>
                      </a:lnTo>
                      <a:lnTo>
                        <a:pt x="0" y="20"/>
                      </a:lnTo>
                      <a:lnTo>
                        <a:pt x="131" y="0"/>
                      </a:lnTo>
                      <a:close/>
                    </a:path>
                  </a:pathLst>
                </a:custGeom>
                <a:solidFill>
                  <a:srgbClr val="6E6E6E"/>
                </a:solidFill>
                <a:ln w="9525">
                  <a:noFill/>
                  <a:round/>
                  <a:headEnd/>
                  <a:tailEnd/>
                </a:ln>
              </p:spPr>
              <p:txBody>
                <a:bodyPr/>
                <a:lstStyle/>
                <a:p>
                  <a:endParaRPr lang="en-US" sz="2000"/>
                </a:p>
              </p:txBody>
            </p:sp>
            <p:sp>
              <p:nvSpPr>
                <p:cNvPr id="582752" name="Freeform 96"/>
                <p:cNvSpPr>
                  <a:spLocks/>
                </p:cNvSpPr>
                <p:nvPr/>
              </p:nvSpPr>
              <p:spPr bwMode="auto">
                <a:xfrm>
                  <a:off x="3000" y="2988"/>
                  <a:ext cx="131" cy="36"/>
                </a:xfrm>
                <a:custGeom>
                  <a:avLst/>
                  <a:gdLst/>
                  <a:ahLst/>
                  <a:cxnLst>
                    <a:cxn ang="0">
                      <a:pos x="131" y="0"/>
                    </a:cxn>
                    <a:cxn ang="0">
                      <a:pos x="131" y="15"/>
                    </a:cxn>
                    <a:cxn ang="0">
                      <a:pos x="0" y="36"/>
                    </a:cxn>
                    <a:cxn ang="0">
                      <a:pos x="0" y="20"/>
                    </a:cxn>
                    <a:cxn ang="0">
                      <a:pos x="131" y="0"/>
                    </a:cxn>
                  </a:cxnLst>
                  <a:rect l="0" t="0" r="r" b="b"/>
                  <a:pathLst>
                    <a:path w="131" h="36">
                      <a:moveTo>
                        <a:pt x="131" y="0"/>
                      </a:moveTo>
                      <a:lnTo>
                        <a:pt x="131" y="15"/>
                      </a:lnTo>
                      <a:lnTo>
                        <a:pt x="0" y="36"/>
                      </a:lnTo>
                      <a:lnTo>
                        <a:pt x="0" y="20"/>
                      </a:lnTo>
                      <a:lnTo>
                        <a:pt x="131" y="0"/>
                      </a:lnTo>
                      <a:close/>
                    </a:path>
                  </a:pathLst>
                </a:custGeom>
                <a:solidFill>
                  <a:srgbClr val="6E6E6E"/>
                </a:solidFill>
                <a:ln w="9525">
                  <a:noFill/>
                  <a:round/>
                  <a:headEnd/>
                  <a:tailEnd/>
                </a:ln>
              </p:spPr>
              <p:txBody>
                <a:bodyPr/>
                <a:lstStyle/>
                <a:p>
                  <a:endParaRPr lang="en-US" sz="2000"/>
                </a:p>
              </p:txBody>
            </p:sp>
            <p:sp>
              <p:nvSpPr>
                <p:cNvPr id="582753" name="Freeform 97"/>
                <p:cNvSpPr>
                  <a:spLocks/>
                </p:cNvSpPr>
                <p:nvPr/>
              </p:nvSpPr>
              <p:spPr bwMode="auto">
                <a:xfrm>
                  <a:off x="3000" y="2987"/>
                  <a:ext cx="131" cy="36"/>
                </a:xfrm>
                <a:custGeom>
                  <a:avLst/>
                  <a:gdLst/>
                  <a:ahLst/>
                  <a:cxnLst>
                    <a:cxn ang="0">
                      <a:pos x="131" y="0"/>
                    </a:cxn>
                    <a:cxn ang="0">
                      <a:pos x="131" y="16"/>
                    </a:cxn>
                    <a:cxn ang="0">
                      <a:pos x="0" y="36"/>
                    </a:cxn>
                    <a:cxn ang="0">
                      <a:pos x="0" y="20"/>
                    </a:cxn>
                    <a:cxn ang="0">
                      <a:pos x="131" y="0"/>
                    </a:cxn>
                  </a:cxnLst>
                  <a:rect l="0" t="0" r="r" b="b"/>
                  <a:pathLst>
                    <a:path w="131" h="36">
                      <a:moveTo>
                        <a:pt x="131" y="0"/>
                      </a:moveTo>
                      <a:lnTo>
                        <a:pt x="131" y="16"/>
                      </a:lnTo>
                      <a:lnTo>
                        <a:pt x="0" y="36"/>
                      </a:lnTo>
                      <a:lnTo>
                        <a:pt x="0" y="20"/>
                      </a:lnTo>
                      <a:lnTo>
                        <a:pt x="131" y="0"/>
                      </a:lnTo>
                      <a:close/>
                    </a:path>
                  </a:pathLst>
                </a:custGeom>
                <a:solidFill>
                  <a:srgbClr val="6E6E6E"/>
                </a:solidFill>
                <a:ln w="9525">
                  <a:noFill/>
                  <a:round/>
                  <a:headEnd/>
                  <a:tailEnd/>
                </a:ln>
              </p:spPr>
              <p:txBody>
                <a:bodyPr/>
                <a:lstStyle/>
                <a:p>
                  <a:endParaRPr lang="en-US" sz="2000"/>
                </a:p>
              </p:txBody>
            </p:sp>
            <p:sp>
              <p:nvSpPr>
                <p:cNvPr id="582754" name="Freeform 98"/>
                <p:cNvSpPr>
                  <a:spLocks/>
                </p:cNvSpPr>
                <p:nvPr/>
              </p:nvSpPr>
              <p:spPr bwMode="auto">
                <a:xfrm>
                  <a:off x="3000" y="2987"/>
                  <a:ext cx="131" cy="35"/>
                </a:xfrm>
                <a:custGeom>
                  <a:avLst/>
                  <a:gdLst/>
                  <a:ahLst/>
                  <a:cxnLst>
                    <a:cxn ang="0">
                      <a:pos x="131" y="0"/>
                    </a:cxn>
                    <a:cxn ang="0">
                      <a:pos x="131" y="16"/>
                    </a:cxn>
                    <a:cxn ang="0">
                      <a:pos x="0" y="35"/>
                    </a:cxn>
                    <a:cxn ang="0">
                      <a:pos x="0" y="19"/>
                    </a:cxn>
                    <a:cxn ang="0">
                      <a:pos x="131" y="0"/>
                    </a:cxn>
                  </a:cxnLst>
                  <a:rect l="0" t="0" r="r" b="b"/>
                  <a:pathLst>
                    <a:path w="131" h="35">
                      <a:moveTo>
                        <a:pt x="131" y="0"/>
                      </a:moveTo>
                      <a:lnTo>
                        <a:pt x="131" y="16"/>
                      </a:lnTo>
                      <a:lnTo>
                        <a:pt x="0" y="35"/>
                      </a:lnTo>
                      <a:lnTo>
                        <a:pt x="0" y="19"/>
                      </a:lnTo>
                      <a:lnTo>
                        <a:pt x="131" y="0"/>
                      </a:lnTo>
                      <a:close/>
                    </a:path>
                  </a:pathLst>
                </a:custGeom>
                <a:solidFill>
                  <a:srgbClr val="6E6E6E"/>
                </a:solidFill>
                <a:ln w="9525">
                  <a:noFill/>
                  <a:round/>
                  <a:headEnd/>
                  <a:tailEnd/>
                </a:ln>
              </p:spPr>
              <p:txBody>
                <a:bodyPr/>
                <a:lstStyle/>
                <a:p>
                  <a:endParaRPr lang="en-US" sz="2000"/>
                </a:p>
              </p:txBody>
            </p:sp>
            <p:sp>
              <p:nvSpPr>
                <p:cNvPr id="582755" name="Freeform 99"/>
                <p:cNvSpPr>
                  <a:spLocks/>
                </p:cNvSpPr>
                <p:nvPr/>
              </p:nvSpPr>
              <p:spPr bwMode="auto">
                <a:xfrm>
                  <a:off x="3000" y="2986"/>
                  <a:ext cx="131" cy="35"/>
                </a:xfrm>
                <a:custGeom>
                  <a:avLst/>
                  <a:gdLst/>
                  <a:ahLst/>
                  <a:cxnLst>
                    <a:cxn ang="0">
                      <a:pos x="131" y="0"/>
                    </a:cxn>
                    <a:cxn ang="0">
                      <a:pos x="131" y="17"/>
                    </a:cxn>
                    <a:cxn ang="0">
                      <a:pos x="0" y="35"/>
                    </a:cxn>
                    <a:cxn ang="0">
                      <a:pos x="0" y="20"/>
                    </a:cxn>
                    <a:cxn ang="0">
                      <a:pos x="131" y="0"/>
                    </a:cxn>
                  </a:cxnLst>
                  <a:rect l="0" t="0" r="r" b="b"/>
                  <a:pathLst>
                    <a:path w="131" h="35">
                      <a:moveTo>
                        <a:pt x="131" y="0"/>
                      </a:moveTo>
                      <a:lnTo>
                        <a:pt x="131" y="17"/>
                      </a:lnTo>
                      <a:lnTo>
                        <a:pt x="0" y="35"/>
                      </a:lnTo>
                      <a:lnTo>
                        <a:pt x="0" y="20"/>
                      </a:lnTo>
                      <a:lnTo>
                        <a:pt x="131" y="0"/>
                      </a:lnTo>
                      <a:close/>
                    </a:path>
                  </a:pathLst>
                </a:custGeom>
                <a:solidFill>
                  <a:srgbClr val="6E6E6E"/>
                </a:solidFill>
                <a:ln w="9525">
                  <a:noFill/>
                  <a:round/>
                  <a:headEnd/>
                  <a:tailEnd/>
                </a:ln>
              </p:spPr>
              <p:txBody>
                <a:bodyPr/>
                <a:lstStyle/>
                <a:p>
                  <a:endParaRPr lang="en-US" sz="2000"/>
                </a:p>
              </p:txBody>
            </p:sp>
            <p:sp>
              <p:nvSpPr>
                <p:cNvPr id="582756" name="Freeform 100"/>
                <p:cNvSpPr>
                  <a:spLocks/>
                </p:cNvSpPr>
                <p:nvPr/>
              </p:nvSpPr>
              <p:spPr bwMode="auto">
                <a:xfrm>
                  <a:off x="3000" y="2986"/>
                  <a:ext cx="131" cy="34"/>
                </a:xfrm>
                <a:custGeom>
                  <a:avLst/>
                  <a:gdLst/>
                  <a:ahLst/>
                  <a:cxnLst>
                    <a:cxn ang="0">
                      <a:pos x="131" y="0"/>
                    </a:cxn>
                    <a:cxn ang="0">
                      <a:pos x="131" y="17"/>
                    </a:cxn>
                    <a:cxn ang="0">
                      <a:pos x="0" y="34"/>
                    </a:cxn>
                    <a:cxn ang="0">
                      <a:pos x="0" y="19"/>
                    </a:cxn>
                    <a:cxn ang="0">
                      <a:pos x="131" y="0"/>
                    </a:cxn>
                  </a:cxnLst>
                  <a:rect l="0" t="0" r="r" b="b"/>
                  <a:pathLst>
                    <a:path w="131" h="34">
                      <a:moveTo>
                        <a:pt x="131" y="0"/>
                      </a:moveTo>
                      <a:lnTo>
                        <a:pt x="131" y="17"/>
                      </a:lnTo>
                      <a:lnTo>
                        <a:pt x="0" y="34"/>
                      </a:lnTo>
                      <a:lnTo>
                        <a:pt x="0" y="19"/>
                      </a:lnTo>
                      <a:lnTo>
                        <a:pt x="131" y="0"/>
                      </a:lnTo>
                      <a:close/>
                    </a:path>
                  </a:pathLst>
                </a:custGeom>
                <a:solidFill>
                  <a:srgbClr val="6E6E6E"/>
                </a:solidFill>
                <a:ln w="9525">
                  <a:noFill/>
                  <a:round/>
                  <a:headEnd/>
                  <a:tailEnd/>
                </a:ln>
              </p:spPr>
              <p:txBody>
                <a:bodyPr/>
                <a:lstStyle/>
                <a:p>
                  <a:endParaRPr lang="en-US" sz="2000"/>
                </a:p>
              </p:txBody>
            </p:sp>
            <p:sp>
              <p:nvSpPr>
                <p:cNvPr id="582757" name="Freeform 101"/>
                <p:cNvSpPr>
                  <a:spLocks/>
                </p:cNvSpPr>
                <p:nvPr/>
              </p:nvSpPr>
              <p:spPr bwMode="auto">
                <a:xfrm>
                  <a:off x="3000" y="2986"/>
                  <a:ext cx="131" cy="34"/>
                </a:xfrm>
                <a:custGeom>
                  <a:avLst/>
                  <a:gdLst/>
                  <a:ahLst/>
                  <a:cxnLst>
                    <a:cxn ang="0">
                      <a:pos x="131" y="0"/>
                    </a:cxn>
                    <a:cxn ang="0">
                      <a:pos x="131" y="16"/>
                    </a:cxn>
                    <a:cxn ang="0">
                      <a:pos x="0" y="34"/>
                    </a:cxn>
                    <a:cxn ang="0">
                      <a:pos x="0" y="19"/>
                    </a:cxn>
                    <a:cxn ang="0">
                      <a:pos x="131" y="0"/>
                    </a:cxn>
                  </a:cxnLst>
                  <a:rect l="0" t="0" r="r" b="b"/>
                  <a:pathLst>
                    <a:path w="131" h="34">
                      <a:moveTo>
                        <a:pt x="131" y="0"/>
                      </a:moveTo>
                      <a:lnTo>
                        <a:pt x="131" y="16"/>
                      </a:lnTo>
                      <a:lnTo>
                        <a:pt x="0" y="34"/>
                      </a:lnTo>
                      <a:lnTo>
                        <a:pt x="0" y="19"/>
                      </a:lnTo>
                      <a:lnTo>
                        <a:pt x="131" y="0"/>
                      </a:lnTo>
                      <a:close/>
                    </a:path>
                  </a:pathLst>
                </a:custGeom>
                <a:solidFill>
                  <a:srgbClr val="6E6E6E"/>
                </a:solidFill>
                <a:ln w="9525">
                  <a:noFill/>
                  <a:round/>
                  <a:headEnd/>
                  <a:tailEnd/>
                </a:ln>
              </p:spPr>
              <p:txBody>
                <a:bodyPr/>
                <a:lstStyle/>
                <a:p>
                  <a:endParaRPr lang="en-US" sz="2000"/>
                </a:p>
              </p:txBody>
            </p:sp>
            <p:sp>
              <p:nvSpPr>
                <p:cNvPr id="582758" name="Freeform 102"/>
                <p:cNvSpPr>
                  <a:spLocks/>
                </p:cNvSpPr>
                <p:nvPr/>
              </p:nvSpPr>
              <p:spPr bwMode="auto">
                <a:xfrm>
                  <a:off x="3000" y="2986"/>
                  <a:ext cx="131" cy="33"/>
                </a:xfrm>
                <a:custGeom>
                  <a:avLst/>
                  <a:gdLst/>
                  <a:ahLst/>
                  <a:cxnLst>
                    <a:cxn ang="0">
                      <a:pos x="131" y="0"/>
                    </a:cxn>
                    <a:cxn ang="0">
                      <a:pos x="131" y="16"/>
                    </a:cxn>
                    <a:cxn ang="0">
                      <a:pos x="0" y="33"/>
                    </a:cxn>
                    <a:cxn ang="0">
                      <a:pos x="0" y="18"/>
                    </a:cxn>
                    <a:cxn ang="0">
                      <a:pos x="131" y="0"/>
                    </a:cxn>
                  </a:cxnLst>
                  <a:rect l="0" t="0" r="r" b="b"/>
                  <a:pathLst>
                    <a:path w="131" h="33">
                      <a:moveTo>
                        <a:pt x="131" y="0"/>
                      </a:moveTo>
                      <a:lnTo>
                        <a:pt x="131" y="16"/>
                      </a:lnTo>
                      <a:lnTo>
                        <a:pt x="0" y="33"/>
                      </a:lnTo>
                      <a:lnTo>
                        <a:pt x="0" y="18"/>
                      </a:lnTo>
                      <a:lnTo>
                        <a:pt x="131" y="0"/>
                      </a:lnTo>
                      <a:close/>
                    </a:path>
                  </a:pathLst>
                </a:custGeom>
                <a:solidFill>
                  <a:srgbClr val="6E6E6E"/>
                </a:solidFill>
                <a:ln w="9525">
                  <a:noFill/>
                  <a:round/>
                  <a:headEnd/>
                  <a:tailEnd/>
                </a:ln>
              </p:spPr>
              <p:txBody>
                <a:bodyPr/>
                <a:lstStyle/>
                <a:p>
                  <a:endParaRPr lang="en-US" sz="2000"/>
                </a:p>
              </p:txBody>
            </p:sp>
            <p:sp>
              <p:nvSpPr>
                <p:cNvPr id="582759" name="Freeform 103"/>
                <p:cNvSpPr>
                  <a:spLocks/>
                </p:cNvSpPr>
                <p:nvPr/>
              </p:nvSpPr>
              <p:spPr bwMode="auto">
                <a:xfrm>
                  <a:off x="3000" y="2986"/>
                  <a:ext cx="131" cy="33"/>
                </a:xfrm>
                <a:custGeom>
                  <a:avLst/>
                  <a:gdLst/>
                  <a:ahLst/>
                  <a:cxnLst>
                    <a:cxn ang="0">
                      <a:pos x="131" y="0"/>
                    </a:cxn>
                    <a:cxn ang="0">
                      <a:pos x="131" y="15"/>
                    </a:cxn>
                    <a:cxn ang="0">
                      <a:pos x="0" y="33"/>
                    </a:cxn>
                    <a:cxn ang="0">
                      <a:pos x="0" y="17"/>
                    </a:cxn>
                    <a:cxn ang="0">
                      <a:pos x="131" y="0"/>
                    </a:cxn>
                  </a:cxnLst>
                  <a:rect l="0" t="0" r="r" b="b"/>
                  <a:pathLst>
                    <a:path w="131" h="33">
                      <a:moveTo>
                        <a:pt x="131" y="0"/>
                      </a:moveTo>
                      <a:lnTo>
                        <a:pt x="131" y="15"/>
                      </a:lnTo>
                      <a:lnTo>
                        <a:pt x="0" y="33"/>
                      </a:lnTo>
                      <a:lnTo>
                        <a:pt x="0" y="17"/>
                      </a:lnTo>
                      <a:lnTo>
                        <a:pt x="131" y="0"/>
                      </a:lnTo>
                      <a:close/>
                    </a:path>
                  </a:pathLst>
                </a:custGeom>
                <a:solidFill>
                  <a:srgbClr val="6E6E6E"/>
                </a:solidFill>
                <a:ln w="9525">
                  <a:noFill/>
                  <a:round/>
                  <a:headEnd/>
                  <a:tailEnd/>
                </a:ln>
              </p:spPr>
              <p:txBody>
                <a:bodyPr/>
                <a:lstStyle/>
                <a:p>
                  <a:endParaRPr lang="en-US" sz="2000"/>
                </a:p>
              </p:txBody>
            </p:sp>
            <p:sp>
              <p:nvSpPr>
                <p:cNvPr id="582760" name="Freeform 104"/>
                <p:cNvSpPr>
                  <a:spLocks/>
                </p:cNvSpPr>
                <p:nvPr/>
              </p:nvSpPr>
              <p:spPr bwMode="auto">
                <a:xfrm>
                  <a:off x="3000" y="2985"/>
                  <a:ext cx="131" cy="34"/>
                </a:xfrm>
                <a:custGeom>
                  <a:avLst/>
                  <a:gdLst/>
                  <a:ahLst/>
                  <a:cxnLst>
                    <a:cxn ang="0">
                      <a:pos x="131" y="0"/>
                    </a:cxn>
                    <a:cxn ang="0">
                      <a:pos x="131" y="16"/>
                    </a:cxn>
                    <a:cxn ang="0">
                      <a:pos x="0" y="34"/>
                    </a:cxn>
                    <a:cxn ang="0">
                      <a:pos x="0" y="18"/>
                    </a:cxn>
                    <a:cxn ang="0">
                      <a:pos x="131" y="0"/>
                    </a:cxn>
                  </a:cxnLst>
                  <a:rect l="0" t="0" r="r" b="b"/>
                  <a:pathLst>
                    <a:path w="131" h="34">
                      <a:moveTo>
                        <a:pt x="131" y="0"/>
                      </a:moveTo>
                      <a:lnTo>
                        <a:pt x="131" y="16"/>
                      </a:lnTo>
                      <a:lnTo>
                        <a:pt x="0" y="34"/>
                      </a:lnTo>
                      <a:lnTo>
                        <a:pt x="0" y="18"/>
                      </a:lnTo>
                      <a:lnTo>
                        <a:pt x="131" y="0"/>
                      </a:lnTo>
                      <a:close/>
                    </a:path>
                  </a:pathLst>
                </a:custGeom>
                <a:solidFill>
                  <a:srgbClr val="6E6E6E"/>
                </a:solidFill>
                <a:ln w="9525">
                  <a:noFill/>
                  <a:round/>
                  <a:headEnd/>
                  <a:tailEnd/>
                </a:ln>
              </p:spPr>
              <p:txBody>
                <a:bodyPr/>
                <a:lstStyle/>
                <a:p>
                  <a:endParaRPr lang="en-US" sz="2000"/>
                </a:p>
              </p:txBody>
            </p:sp>
            <p:sp>
              <p:nvSpPr>
                <p:cNvPr id="582761" name="Freeform 105"/>
                <p:cNvSpPr>
                  <a:spLocks/>
                </p:cNvSpPr>
                <p:nvPr/>
              </p:nvSpPr>
              <p:spPr bwMode="auto">
                <a:xfrm>
                  <a:off x="3000" y="2985"/>
                  <a:ext cx="131" cy="33"/>
                </a:xfrm>
                <a:custGeom>
                  <a:avLst/>
                  <a:gdLst/>
                  <a:ahLst/>
                  <a:cxnLst>
                    <a:cxn ang="0">
                      <a:pos x="131" y="0"/>
                    </a:cxn>
                    <a:cxn ang="0">
                      <a:pos x="131" y="15"/>
                    </a:cxn>
                    <a:cxn ang="0">
                      <a:pos x="0" y="33"/>
                    </a:cxn>
                    <a:cxn ang="0">
                      <a:pos x="0" y="18"/>
                    </a:cxn>
                    <a:cxn ang="0">
                      <a:pos x="131" y="0"/>
                    </a:cxn>
                  </a:cxnLst>
                  <a:rect l="0" t="0" r="r" b="b"/>
                  <a:pathLst>
                    <a:path w="131" h="33">
                      <a:moveTo>
                        <a:pt x="131" y="0"/>
                      </a:moveTo>
                      <a:lnTo>
                        <a:pt x="131" y="15"/>
                      </a:lnTo>
                      <a:lnTo>
                        <a:pt x="0" y="33"/>
                      </a:lnTo>
                      <a:lnTo>
                        <a:pt x="0" y="18"/>
                      </a:lnTo>
                      <a:lnTo>
                        <a:pt x="131" y="0"/>
                      </a:lnTo>
                      <a:close/>
                    </a:path>
                  </a:pathLst>
                </a:custGeom>
                <a:solidFill>
                  <a:srgbClr val="6E6E6E"/>
                </a:solidFill>
                <a:ln w="9525">
                  <a:noFill/>
                  <a:round/>
                  <a:headEnd/>
                  <a:tailEnd/>
                </a:ln>
              </p:spPr>
              <p:txBody>
                <a:bodyPr/>
                <a:lstStyle/>
                <a:p>
                  <a:endParaRPr lang="en-US" sz="2000"/>
                </a:p>
              </p:txBody>
            </p:sp>
            <p:sp>
              <p:nvSpPr>
                <p:cNvPr id="582762" name="Freeform 106"/>
                <p:cNvSpPr>
                  <a:spLocks/>
                </p:cNvSpPr>
                <p:nvPr/>
              </p:nvSpPr>
              <p:spPr bwMode="auto">
                <a:xfrm>
                  <a:off x="3000" y="2985"/>
                  <a:ext cx="131" cy="32"/>
                </a:xfrm>
                <a:custGeom>
                  <a:avLst/>
                  <a:gdLst/>
                  <a:ahLst/>
                  <a:cxnLst>
                    <a:cxn ang="0">
                      <a:pos x="131" y="0"/>
                    </a:cxn>
                    <a:cxn ang="0">
                      <a:pos x="131" y="15"/>
                    </a:cxn>
                    <a:cxn ang="0">
                      <a:pos x="0" y="32"/>
                    </a:cxn>
                    <a:cxn ang="0">
                      <a:pos x="0" y="18"/>
                    </a:cxn>
                    <a:cxn ang="0">
                      <a:pos x="131" y="0"/>
                    </a:cxn>
                  </a:cxnLst>
                  <a:rect l="0" t="0" r="r" b="b"/>
                  <a:pathLst>
                    <a:path w="131" h="32">
                      <a:moveTo>
                        <a:pt x="131" y="0"/>
                      </a:moveTo>
                      <a:lnTo>
                        <a:pt x="131" y="15"/>
                      </a:lnTo>
                      <a:lnTo>
                        <a:pt x="0" y="32"/>
                      </a:lnTo>
                      <a:lnTo>
                        <a:pt x="0" y="18"/>
                      </a:lnTo>
                      <a:lnTo>
                        <a:pt x="131" y="0"/>
                      </a:lnTo>
                      <a:close/>
                    </a:path>
                  </a:pathLst>
                </a:custGeom>
                <a:solidFill>
                  <a:srgbClr val="6E6E6E"/>
                </a:solidFill>
                <a:ln w="9525">
                  <a:noFill/>
                  <a:round/>
                  <a:headEnd/>
                  <a:tailEnd/>
                </a:ln>
              </p:spPr>
              <p:txBody>
                <a:bodyPr/>
                <a:lstStyle/>
                <a:p>
                  <a:endParaRPr lang="en-US" sz="2000"/>
                </a:p>
              </p:txBody>
            </p:sp>
            <p:sp>
              <p:nvSpPr>
                <p:cNvPr id="582763" name="Freeform 107"/>
                <p:cNvSpPr>
                  <a:spLocks/>
                </p:cNvSpPr>
                <p:nvPr/>
              </p:nvSpPr>
              <p:spPr bwMode="auto">
                <a:xfrm>
                  <a:off x="3000" y="2984"/>
                  <a:ext cx="131" cy="33"/>
                </a:xfrm>
                <a:custGeom>
                  <a:avLst/>
                  <a:gdLst/>
                  <a:ahLst/>
                  <a:cxnLst>
                    <a:cxn ang="0">
                      <a:pos x="131" y="0"/>
                    </a:cxn>
                    <a:cxn ang="0">
                      <a:pos x="131" y="15"/>
                    </a:cxn>
                    <a:cxn ang="0">
                      <a:pos x="0" y="33"/>
                    </a:cxn>
                    <a:cxn ang="0">
                      <a:pos x="0" y="18"/>
                    </a:cxn>
                    <a:cxn ang="0">
                      <a:pos x="131" y="0"/>
                    </a:cxn>
                  </a:cxnLst>
                  <a:rect l="0" t="0" r="r" b="b"/>
                  <a:pathLst>
                    <a:path w="131" h="33">
                      <a:moveTo>
                        <a:pt x="131" y="0"/>
                      </a:moveTo>
                      <a:lnTo>
                        <a:pt x="131" y="15"/>
                      </a:lnTo>
                      <a:lnTo>
                        <a:pt x="0" y="33"/>
                      </a:lnTo>
                      <a:lnTo>
                        <a:pt x="0" y="18"/>
                      </a:lnTo>
                      <a:lnTo>
                        <a:pt x="131" y="0"/>
                      </a:lnTo>
                      <a:close/>
                    </a:path>
                  </a:pathLst>
                </a:custGeom>
                <a:solidFill>
                  <a:srgbClr val="797979"/>
                </a:solidFill>
                <a:ln w="9525">
                  <a:noFill/>
                  <a:round/>
                  <a:headEnd/>
                  <a:tailEnd/>
                </a:ln>
              </p:spPr>
              <p:txBody>
                <a:bodyPr/>
                <a:lstStyle/>
                <a:p>
                  <a:endParaRPr lang="en-US" sz="2000"/>
                </a:p>
              </p:txBody>
            </p:sp>
            <p:sp>
              <p:nvSpPr>
                <p:cNvPr id="582764" name="Freeform 108"/>
                <p:cNvSpPr>
                  <a:spLocks/>
                </p:cNvSpPr>
                <p:nvPr/>
              </p:nvSpPr>
              <p:spPr bwMode="auto">
                <a:xfrm>
                  <a:off x="3000" y="2984"/>
                  <a:ext cx="131" cy="32"/>
                </a:xfrm>
                <a:custGeom>
                  <a:avLst/>
                  <a:gdLst/>
                  <a:ahLst/>
                  <a:cxnLst>
                    <a:cxn ang="0">
                      <a:pos x="131" y="0"/>
                    </a:cxn>
                    <a:cxn ang="0">
                      <a:pos x="131" y="15"/>
                    </a:cxn>
                    <a:cxn ang="0">
                      <a:pos x="0" y="32"/>
                    </a:cxn>
                    <a:cxn ang="0">
                      <a:pos x="0" y="17"/>
                    </a:cxn>
                    <a:cxn ang="0">
                      <a:pos x="131" y="0"/>
                    </a:cxn>
                  </a:cxnLst>
                  <a:rect l="0" t="0" r="r" b="b"/>
                  <a:pathLst>
                    <a:path w="131" h="32">
                      <a:moveTo>
                        <a:pt x="131" y="0"/>
                      </a:moveTo>
                      <a:lnTo>
                        <a:pt x="131" y="15"/>
                      </a:lnTo>
                      <a:lnTo>
                        <a:pt x="0" y="32"/>
                      </a:lnTo>
                      <a:lnTo>
                        <a:pt x="0" y="17"/>
                      </a:lnTo>
                      <a:lnTo>
                        <a:pt x="131" y="0"/>
                      </a:lnTo>
                      <a:close/>
                    </a:path>
                  </a:pathLst>
                </a:custGeom>
                <a:solidFill>
                  <a:srgbClr val="797979"/>
                </a:solidFill>
                <a:ln w="9525">
                  <a:noFill/>
                  <a:round/>
                  <a:headEnd/>
                  <a:tailEnd/>
                </a:ln>
              </p:spPr>
              <p:txBody>
                <a:bodyPr/>
                <a:lstStyle/>
                <a:p>
                  <a:endParaRPr lang="en-US" sz="2000"/>
                </a:p>
              </p:txBody>
            </p:sp>
            <p:sp>
              <p:nvSpPr>
                <p:cNvPr id="582765" name="Freeform 109"/>
                <p:cNvSpPr>
                  <a:spLocks/>
                </p:cNvSpPr>
                <p:nvPr/>
              </p:nvSpPr>
              <p:spPr bwMode="auto">
                <a:xfrm>
                  <a:off x="3000" y="2984"/>
                  <a:ext cx="131" cy="31"/>
                </a:xfrm>
                <a:custGeom>
                  <a:avLst/>
                  <a:gdLst/>
                  <a:ahLst/>
                  <a:cxnLst>
                    <a:cxn ang="0">
                      <a:pos x="131" y="0"/>
                    </a:cxn>
                    <a:cxn ang="0">
                      <a:pos x="131" y="15"/>
                    </a:cxn>
                    <a:cxn ang="0">
                      <a:pos x="0" y="31"/>
                    </a:cxn>
                    <a:cxn ang="0">
                      <a:pos x="0" y="16"/>
                    </a:cxn>
                    <a:cxn ang="0">
                      <a:pos x="131" y="0"/>
                    </a:cxn>
                  </a:cxnLst>
                  <a:rect l="0" t="0" r="r" b="b"/>
                  <a:pathLst>
                    <a:path w="131" h="31">
                      <a:moveTo>
                        <a:pt x="131" y="0"/>
                      </a:moveTo>
                      <a:lnTo>
                        <a:pt x="131" y="15"/>
                      </a:lnTo>
                      <a:lnTo>
                        <a:pt x="0" y="31"/>
                      </a:lnTo>
                      <a:lnTo>
                        <a:pt x="0" y="16"/>
                      </a:lnTo>
                      <a:lnTo>
                        <a:pt x="131" y="0"/>
                      </a:lnTo>
                      <a:close/>
                    </a:path>
                  </a:pathLst>
                </a:custGeom>
                <a:solidFill>
                  <a:srgbClr val="797979"/>
                </a:solidFill>
                <a:ln w="9525">
                  <a:noFill/>
                  <a:round/>
                  <a:headEnd/>
                  <a:tailEnd/>
                </a:ln>
              </p:spPr>
              <p:txBody>
                <a:bodyPr/>
                <a:lstStyle/>
                <a:p>
                  <a:endParaRPr lang="en-US" sz="2000"/>
                </a:p>
              </p:txBody>
            </p:sp>
            <p:sp>
              <p:nvSpPr>
                <p:cNvPr id="582766" name="Freeform 110"/>
                <p:cNvSpPr>
                  <a:spLocks/>
                </p:cNvSpPr>
                <p:nvPr/>
              </p:nvSpPr>
              <p:spPr bwMode="auto">
                <a:xfrm>
                  <a:off x="3000" y="2984"/>
                  <a:ext cx="131" cy="30"/>
                </a:xfrm>
                <a:custGeom>
                  <a:avLst/>
                  <a:gdLst/>
                  <a:ahLst/>
                  <a:cxnLst>
                    <a:cxn ang="0">
                      <a:pos x="131" y="0"/>
                    </a:cxn>
                    <a:cxn ang="0">
                      <a:pos x="131" y="15"/>
                    </a:cxn>
                    <a:cxn ang="0">
                      <a:pos x="0" y="30"/>
                    </a:cxn>
                    <a:cxn ang="0">
                      <a:pos x="0" y="15"/>
                    </a:cxn>
                    <a:cxn ang="0">
                      <a:pos x="131" y="0"/>
                    </a:cxn>
                  </a:cxnLst>
                  <a:rect l="0" t="0" r="r" b="b"/>
                  <a:pathLst>
                    <a:path w="131" h="30">
                      <a:moveTo>
                        <a:pt x="131" y="0"/>
                      </a:moveTo>
                      <a:lnTo>
                        <a:pt x="131" y="15"/>
                      </a:lnTo>
                      <a:lnTo>
                        <a:pt x="0" y="30"/>
                      </a:lnTo>
                      <a:lnTo>
                        <a:pt x="0" y="15"/>
                      </a:lnTo>
                      <a:lnTo>
                        <a:pt x="131" y="0"/>
                      </a:lnTo>
                      <a:close/>
                    </a:path>
                  </a:pathLst>
                </a:custGeom>
                <a:solidFill>
                  <a:srgbClr val="797979"/>
                </a:solidFill>
                <a:ln w="9525">
                  <a:noFill/>
                  <a:round/>
                  <a:headEnd/>
                  <a:tailEnd/>
                </a:ln>
              </p:spPr>
              <p:txBody>
                <a:bodyPr/>
                <a:lstStyle/>
                <a:p>
                  <a:endParaRPr lang="en-US" sz="2000"/>
                </a:p>
              </p:txBody>
            </p:sp>
            <p:sp>
              <p:nvSpPr>
                <p:cNvPr id="582767" name="Freeform 111"/>
                <p:cNvSpPr>
                  <a:spLocks/>
                </p:cNvSpPr>
                <p:nvPr/>
              </p:nvSpPr>
              <p:spPr bwMode="auto">
                <a:xfrm>
                  <a:off x="3000" y="2984"/>
                  <a:ext cx="131" cy="30"/>
                </a:xfrm>
                <a:custGeom>
                  <a:avLst/>
                  <a:gdLst/>
                  <a:ahLst/>
                  <a:cxnLst>
                    <a:cxn ang="0">
                      <a:pos x="131" y="0"/>
                    </a:cxn>
                    <a:cxn ang="0">
                      <a:pos x="131" y="14"/>
                    </a:cxn>
                    <a:cxn ang="0">
                      <a:pos x="0" y="30"/>
                    </a:cxn>
                    <a:cxn ang="0">
                      <a:pos x="0" y="15"/>
                    </a:cxn>
                    <a:cxn ang="0">
                      <a:pos x="131" y="0"/>
                    </a:cxn>
                  </a:cxnLst>
                  <a:rect l="0" t="0" r="r" b="b"/>
                  <a:pathLst>
                    <a:path w="131" h="30">
                      <a:moveTo>
                        <a:pt x="131" y="0"/>
                      </a:moveTo>
                      <a:lnTo>
                        <a:pt x="131" y="14"/>
                      </a:lnTo>
                      <a:lnTo>
                        <a:pt x="0" y="30"/>
                      </a:lnTo>
                      <a:lnTo>
                        <a:pt x="0" y="15"/>
                      </a:lnTo>
                      <a:lnTo>
                        <a:pt x="131" y="0"/>
                      </a:lnTo>
                      <a:close/>
                    </a:path>
                  </a:pathLst>
                </a:custGeom>
                <a:solidFill>
                  <a:srgbClr val="797979"/>
                </a:solidFill>
                <a:ln w="9525">
                  <a:noFill/>
                  <a:round/>
                  <a:headEnd/>
                  <a:tailEnd/>
                </a:ln>
              </p:spPr>
              <p:txBody>
                <a:bodyPr/>
                <a:lstStyle/>
                <a:p>
                  <a:endParaRPr lang="en-US" sz="2000"/>
                </a:p>
              </p:txBody>
            </p:sp>
            <p:sp>
              <p:nvSpPr>
                <p:cNvPr id="582768" name="Freeform 112"/>
                <p:cNvSpPr>
                  <a:spLocks/>
                </p:cNvSpPr>
                <p:nvPr/>
              </p:nvSpPr>
              <p:spPr bwMode="auto">
                <a:xfrm>
                  <a:off x="3000" y="2983"/>
                  <a:ext cx="131" cy="30"/>
                </a:xfrm>
                <a:custGeom>
                  <a:avLst/>
                  <a:gdLst/>
                  <a:ahLst/>
                  <a:cxnLst>
                    <a:cxn ang="0">
                      <a:pos x="131" y="0"/>
                    </a:cxn>
                    <a:cxn ang="0">
                      <a:pos x="131" y="15"/>
                    </a:cxn>
                    <a:cxn ang="0">
                      <a:pos x="0" y="30"/>
                    </a:cxn>
                    <a:cxn ang="0">
                      <a:pos x="0" y="16"/>
                    </a:cxn>
                    <a:cxn ang="0">
                      <a:pos x="131" y="0"/>
                    </a:cxn>
                  </a:cxnLst>
                  <a:rect l="0" t="0" r="r" b="b"/>
                  <a:pathLst>
                    <a:path w="131" h="30">
                      <a:moveTo>
                        <a:pt x="131" y="0"/>
                      </a:moveTo>
                      <a:lnTo>
                        <a:pt x="131" y="15"/>
                      </a:lnTo>
                      <a:lnTo>
                        <a:pt x="0" y="30"/>
                      </a:lnTo>
                      <a:lnTo>
                        <a:pt x="0" y="16"/>
                      </a:lnTo>
                      <a:lnTo>
                        <a:pt x="131" y="0"/>
                      </a:lnTo>
                      <a:close/>
                    </a:path>
                  </a:pathLst>
                </a:custGeom>
                <a:solidFill>
                  <a:srgbClr val="797979"/>
                </a:solidFill>
                <a:ln w="9525">
                  <a:noFill/>
                  <a:round/>
                  <a:headEnd/>
                  <a:tailEnd/>
                </a:ln>
              </p:spPr>
              <p:txBody>
                <a:bodyPr/>
                <a:lstStyle/>
                <a:p>
                  <a:endParaRPr lang="en-US" sz="2000"/>
                </a:p>
              </p:txBody>
            </p:sp>
            <p:sp>
              <p:nvSpPr>
                <p:cNvPr id="582769" name="Freeform 113"/>
                <p:cNvSpPr>
                  <a:spLocks/>
                </p:cNvSpPr>
                <p:nvPr/>
              </p:nvSpPr>
              <p:spPr bwMode="auto">
                <a:xfrm>
                  <a:off x="3000" y="2983"/>
                  <a:ext cx="131" cy="30"/>
                </a:xfrm>
                <a:custGeom>
                  <a:avLst/>
                  <a:gdLst/>
                  <a:ahLst/>
                  <a:cxnLst>
                    <a:cxn ang="0">
                      <a:pos x="131" y="0"/>
                    </a:cxn>
                    <a:cxn ang="0">
                      <a:pos x="131" y="15"/>
                    </a:cxn>
                    <a:cxn ang="0">
                      <a:pos x="0" y="30"/>
                    </a:cxn>
                    <a:cxn ang="0">
                      <a:pos x="0" y="15"/>
                    </a:cxn>
                    <a:cxn ang="0">
                      <a:pos x="131" y="0"/>
                    </a:cxn>
                  </a:cxnLst>
                  <a:rect l="0" t="0" r="r" b="b"/>
                  <a:pathLst>
                    <a:path w="131" h="30">
                      <a:moveTo>
                        <a:pt x="131" y="0"/>
                      </a:moveTo>
                      <a:lnTo>
                        <a:pt x="131" y="15"/>
                      </a:lnTo>
                      <a:lnTo>
                        <a:pt x="0" y="30"/>
                      </a:lnTo>
                      <a:lnTo>
                        <a:pt x="0" y="15"/>
                      </a:lnTo>
                      <a:lnTo>
                        <a:pt x="131" y="0"/>
                      </a:lnTo>
                      <a:close/>
                    </a:path>
                  </a:pathLst>
                </a:custGeom>
                <a:solidFill>
                  <a:srgbClr val="797979"/>
                </a:solidFill>
                <a:ln w="9525">
                  <a:noFill/>
                  <a:round/>
                  <a:headEnd/>
                  <a:tailEnd/>
                </a:ln>
              </p:spPr>
              <p:txBody>
                <a:bodyPr/>
                <a:lstStyle/>
                <a:p>
                  <a:endParaRPr lang="en-US" sz="2000"/>
                </a:p>
              </p:txBody>
            </p:sp>
            <p:sp>
              <p:nvSpPr>
                <p:cNvPr id="582770" name="Freeform 114"/>
                <p:cNvSpPr>
                  <a:spLocks/>
                </p:cNvSpPr>
                <p:nvPr/>
              </p:nvSpPr>
              <p:spPr bwMode="auto">
                <a:xfrm>
                  <a:off x="3000" y="2982"/>
                  <a:ext cx="131" cy="31"/>
                </a:xfrm>
                <a:custGeom>
                  <a:avLst/>
                  <a:gdLst/>
                  <a:ahLst/>
                  <a:cxnLst>
                    <a:cxn ang="0">
                      <a:pos x="131" y="0"/>
                    </a:cxn>
                    <a:cxn ang="0">
                      <a:pos x="131" y="15"/>
                    </a:cxn>
                    <a:cxn ang="0">
                      <a:pos x="0" y="31"/>
                    </a:cxn>
                    <a:cxn ang="0">
                      <a:pos x="0" y="15"/>
                    </a:cxn>
                    <a:cxn ang="0">
                      <a:pos x="131" y="0"/>
                    </a:cxn>
                  </a:cxnLst>
                  <a:rect l="0" t="0" r="r" b="b"/>
                  <a:pathLst>
                    <a:path w="131" h="31">
                      <a:moveTo>
                        <a:pt x="131" y="0"/>
                      </a:moveTo>
                      <a:lnTo>
                        <a:pt x="131" y="15"/>
                      </a:lnTo>
                      <a:lnTo>
                        <a:pt x="0" y="31"/>
                      </a:lnTo>
                      <a:lnTo>
                        <a:pt x="0" y="15"/>
                      </a:lnTo>
                      <a:lnTo>
                        <a:pt x="131" y="0"/>
                      </a:lnTo>
                      <a:close/>
                    </a:path>
                  </a:pathLst>
                </a:custGeom>
                <a:solidFill>
                  <a:srgbClr val="797979"/>
                </a:solidFill>
                <a:ln w="9525">
                  <a:noFill/>
                  <a:round/>
                  <a:headEnd/>
                  <a:tailEnd/>
                </a:ln>
              </p:spPr>
              <p:txBody>
                <a:bodyPr/>
                <a:lstStyle/>
                <a:p>
                  <a:endParaRPr lang="en-US" sz="2000"/>
                </a:p>
              </p:txBody>
            </p:sp>
            <p:sp>
              <p:nvSpPr>
                <p:cNvPr id="582771" name="Freeform 115"/>
                <p:cNvSpPr>
                  <a:spLocks/>
                </p:cNvSpPr>
                <p:nvPr/>
              </p:nvSpPr>
              <p:spPr bwMode="auto">
                <a:xfrm>
                  <a:off x="3000" y="2982"/>
                  <a:ext cx="131" cy="30"/>
                </a:xfrm>
                <a:custGeom>
                  <a:avLst/>
                  <a:gdLst/>
                  <a:ahLst/>
                  <a:cxnLst>
                    <a:cxn ang="0">
                      <a:pos x="131" y="0"/>
                    </a:cxn>
                    <a:cxn ang="0">
                      <a:pos x="131" y="15"/>
                    </a:cxn>
                    <a:cxn ang="0">
                      <a:pos x="0" y="30"/>
                    </a:cxn>
                    <a:cxn ang="0">
                      <a:pos x="0" y="15"/>
                    </a:cxn>
                    <a:cxn ang="0">
                      <a:pos x="131" y="0"/>
                    </a:cxn>
                  </a:cxnLst>
                  <a:rect l="0" t="0" r="r" b="b"/>
                  <a:pathLst>
                    <a:path w="131" h="30">
                      <a:moveTo>
                        <a:pt x="131" y="0"/>
                      </a:moveTo>
                      <a:lnTo>
                        <a:pt x="131" y="15"/>
                      </a:lnTo>
                      <a:lnTo>
                        <a:pt x="0" y="30"/>
                      </a:lnTo>
                      <a:lnTo>
                        <a:pt x="0" y="15"/>
                      </a:lnTo>
                      <a:lnTo>
                        <a:pt x="131" y="0"/>
                      </a:lnTo>
                      <a:close/>
                    </a:path>
                  </a:pathLst>
                </a:custGeom>
                <a:solidFill>
                  <a:srgbClr val="797979"/>
                </a:solidFill>
                <a:ln w="9525">
                  <a:noFill/>
                  <a:round/>
                  <a:headEnd/>
                  <a:tailEnd/>
                </a:ln>
              </p:spPr>
              <p:txBody>
                <a:bodyPr/>
                <a:lstStyle/>
                <a:p>
                  <a:endParaRPr lang="en-US" sz="2000"/>
                </a:p>
              </p:txBody>
            </p:sp>
            <p:sp>
              <p:nvSpPr>
                <p:cNvPr id="582772" name="Freeform 116"/>
                <p:cNvSpPr>
                  <a:spLocks/>
                </p:cNvSpPr>
                <p:nvPr/>
              </p:nvSpPr>
              <p:spPr bwMode="auto">
                <a:xfrm>
                  <a:off x="3000" y="2982"/>
                  <a:ext cx="131" cy="29"/>
                </a:xfrm>
                <a:custGeom>
                  <a:avLst/>
                  <a:gdLst/>
                  <a:ahLst/>
                  <a:cxnLst>
                    <a:cxn ang="0">
                      <a:pos x="131" y="0"/>
                    </a:cxn>
                    <a:cxn ang="0">
                      <a:pos x="131" y="15"/>
                    </a:cxn>
                    <a:cxn ang="0">
                      <a:pos x="0" y="29"/>
                    </a:cxn>
                    <a:cxn ang="0">
                      <a:pos x="0" y="15"/>
                    </a:cxn>
                    <a:cxn ang="0">
                      <a:pos x="131" y="0"/>
                    </a:cxn>
                  </a:cxnLst>
                  <a:rect l="0" t="0" r="r" b="b"/>
                  <a:pathLst>
                    <a:path w="131" h="29">
                      <a:moveTo>
                        <a:pt x="131" y="0"/>
                      </a:moveTo>
                      <a:lnTo>
                        <a:pt x="131" y="15"/>
                      </a:lnTo>
                      <a:lnTo>
                        <a:pt x="0" y="29"/>
                      </a:lnTo>
                      <a:lnTo>
                        <a:pt x="0" y="15"/>
                      </a:lnTo>
                      <a:lnTo>
                        <a:pt x="131" y="0"/>
                      </a:lnTo>
                      <a:close/>
                    </a:path>
                  </a:pathLst>
                </a:custGeom>
                <a:solidFill>
                  <a:srgbClr val="797979"/>
                </a:solidFill>
                <a:ln w="9525">
                  <a:noFill/>
                  <a:round/>
                  <a:headEnd/>
                  <a:tailEnd/>
                </a:ln>
              </p:spPr>
              <p:txBody>
                <a:bodyPr/>
                <a:lstStyle/>
                <a:p>
                  <a:endParaRPr lang="en-US" sz="2000"/>
                </a:p>
              </p:txBody>
            </p:sp>
            <p:sp>
              <p:nvSpPr>
                <p:cNvPr id="582773" name="Freeform 117"/>
                <p:cNvSpPr>
                  <a:spLocks/>
                </p:cNvSpPr>
                <p:nvPr/>
              </p:nvSpPr>
              <p:spPr bwMode="auto">
                <a:xfrm>
                  <a:off x="3000" y="2981"/>
                  <a:ext cx="131" cy="30"/>
                </a:xfrm>
                <a:custGeom>
                  <a:avLst/>
                  <a:gdLst/>
                  <a:ahLst/>
                  <a:cxnLst>
                    <a:cxn ang="0">
                      <a:pos x="131" y="0"/>
                    </a:cxn>
                    <a:cxn ang="0">
                      <a:pos x="131" y="16"/>
                    </a:cxn>
                    <a:cxn ang="0">
                      <a:pos x="0" y="30"/>
                    </a:cxn>
                    <a:cxn ang="0">
                      <a:pos x="0" y="16"/>
                    </a:cxn>
                    <a:cxn ang="0">
                      <a:pos x="131" y="0"/>
                    </a:cxn>
                  </a:cxnLst>
                  <a:rect l="0" t="0" r="r" b="b"/>
                  <a:pathLst>
                    <a:path w="131" h="30">
                      <a:moveTo>
                        <a:pt x="131" y="0"/>
                      </a:moveTo>
                      <a:lnTo>
                        <a:pt x="131" y="16"/>
                      </a:lnTo>
                      <a:lnTo>
                        <a:pt x="0" y="30"/>
                      </a:lnTo>
                      <a:lnTo>
                        <a:pt x="0" y="16"/>
                      </a:lnTo>
                      <a:lnTo>
                        <a:pt x="131" y="0"/>
                      </a:lnTo>
                      <a:close/>
                    </a:path>
                  </a:pathLst>
                </a:custGeom>
                <a:solidFill>
                  <a:srgbClr val="797979"/>
                </a:solidFill>
                <a:ln w="9525">
                  <a:noFill/>
                  <a:round/>
                  <a:headEnd/>
                  <a:tailEnd/>
                </a:ln>
              </p:spPr>
              <p:txBody>
                <a:bodyPr/>
                <a:lstStyle/>
                <a:p>
                  <a:endParaRPr lang="en-US" sz="2000"/>
                </a:p>
              </p:txBody>
            </p:sp>
            <p:sp>
              <p:nvSpPr>
                <p:cNvPr id="582774" name="Freeform 118"/>
                <p:cNvSpPr>
                  <a:spLocks/>
                </p:cNvSpPr>
                <p:nvPr/>
              </p:nvSpPr>
              <p:spPr bwMode="auto">
                <a:xfrm>
                  <a:off x="3000" y="2981"/>
                  <a:ext cx="131" cy="29"/>
                </a:xfrm>
                <a:custGeom>
                  <a:avLst/>
                  <a:gdLst/>
                  <a:ahLst/>
                  <a:cxnLst>
                    <a:cxn ang="0">
                      <a:pos x="131" y="0"/>
                    </a:cxn>
                    <a:cxn ang="0">
                      <a:pos x="131" y="16"/>
                    </a:cxn>
                    <a:cxn ang="0">
                      <a:pos x="0" y="29"/>
                    </a:cxn>
                    <a:cxn ang="0">
                      <a:pos x="0" y="15"/>
                    </a:cxn>
                    <a:cxn ang="0">
                      <a:pos x="131" y="0"/>
                    </a:cxn>
                  </a:cxnLst>
                  <a:rect l="0" t="0" r="r" b="b"/>
                  <a:pathLst>
                    <a:path w="131" h="29">
                      <a:moveTo>
                        <a:pt x="131" y="0"/>
                      </a:moveTo>
                      <a:lnTo>
                        <a:pt x="131" y="16"/>
                      </a:lnTo>
                      <a:lnTo>
                        <a:pt x="0" y="29"/>
                      </a:lnTo>
                      <a:lnTo>
                        <a:pt x="0" y="15"/>
                      </a:lnTo>
                      <a:lnTo>
                        <a:pt x="131" y="0"/>
                      </a:lnTo>
                      <a:close/>
                    </a:path>
                  </a:pathLst>
                </a:custGeom>
                <a:solidFill>
                  <a:srgbClr val="797979"/>
                </a:solidFill>
                <a:ln w="9525">
                  <a:noFill/>
                  <a:round/>
                  <a:headEnd/>
                  <a:tailEnd/>
                </a:ln>
              </p:spPr>
              <p:txBody>
                <a:bodyPr/>
                <a:lstStyle/>
                <a:p>
                  <a:endParaRPr lang="en-US" sz="2000"/>
                </a:p>
              </p:txBody>
            </p:sp>
            <p:sp>
              <p:nvSpPr>
                <p:cNvPr id="582775" name="Freeform 119"/>
                <p:cNvSpPr>
                  <a:spLocks/>
                </p:cNvSpPr>
                <p:nvPr/>
              </p:nvSpPr>
              <p:spPr bwMode="auto">
                <a:xfrm>
                  <a:off x="3000" y="2980"/>
                  <a:ext cx="131" cy="29"/>
                </a:xfrm>
                <a:custGeom>
                  <a:avLst/>
                  <a:gdLst/>
                  <a:ahLst/>
                  <a:cxnLst>
                    <a:cxn ang="0">
                      <a:pos x="131" y="0"/>
                    </a:cxn>
                    <a:cxn ang="0">
                      <a:pos x="131" y="17"/>
                    </a:cxn>
                    <a:cxn ang="0">
                      <a:pos x="0" y="29"/>
                    </a:cxn>
                    <a:cxn ang="0">
                      <a:pos x="0" y="15"/>
                    </a:cxn>
                    <a:cxn ang="0">
                      <a:pos x="131" y="0"/>
                    </a:cxn>
                  </a:cxnLst>
                  <a:rect l="0" t="0" r="r" b="b"/>
                  <a:pathLst>
                    <a:path w="131" h="29">
                      <a:moveTo>
                        <a:pt x="131" y="0"/>
                      </a:moveTo>
                      <a:lnTo>
                        <a:pt x="131" y="17"/>
                      </a:lnTo>
                      <a:lnTo>
                        <a:pt x="0" y="29"/>
                      </a:lnTo>
                      <a:lnTo>
                        <a:pt x="0" y="15"/>
                      </a:lnTo>
                      <a:lnTo>
                        <a:pt x="131" y="0"/>
                      </a:lnTo>
                      <a:close/>
                    </a:path>
                  </a:pathLst>
                </a:custGeom>
                <a:solidFill>
                  <a:srgbClr val="797979"/>
                </a:solidFill>
                <a:ln w="9525">
                  <a:noFill/>
                  <a:round/>
                  <a:headEnd/>
                  <a:tailEnd/>
                </a:ln>
              </p:spPr>
              <p:txBody>
                <a:bodyPr/>
                <a:lstStyle/>
                <a:p>
                  <a:endParaRPr lang="en-US" sz="2000"/>
                </a:p>
              </p:txBody>
            </p:sp>
            <p:sp>
              <p:nvSpPr>
                <p:cNvPr id="582776" name="Freeform 120"/>
                <p:cNvSpPr>
                  <a:spLocks/>
                </p:cNvSpPr>
                <p:nvPr/>
              </p:nvSpPr>
              <p:spPr bwMode="auto">
                <a:xfrm>
                  <a:off x="3000" y="2980"/>
                  <a:ext cx="131" cy="28"/>
                </a:xfrm>
                <a:custGeom>
                  <a:avLst/>
                  <a:gdLst/>
                  <a:ahLst/>
                  <a:cxnLst>
                    <a:cxn ang="0">
                      <a:pos x="131" y="0"/>
                    </a:cxn>
                    <a:cxn ang="0">
                      <a:pos x="131" y="16"/>
                    </a:cxn>
                    <a:cxn ang="0">
                      <a:pos x="0" y="28"/>
                    </a:cxn>
                    <a:cxn ang="0">
                      <a:pos x="0" y="14"/>
                    </a:cxn>
                    <a:cxn ang="0">
                      <a:pos x="131" y="0"/>
                    </a:cxn>
                  </a:cxnLst>
                  <a:rect l="0" t="0" r="r" b="b"/>
                  <a:pathLst>
                    <a:path w="131" h="28">
                      <a:moveTo>
                        <a:pt x="131" y="0"/>
                      </a:moveTo>
                      <a:lnTo>
                        <a:pt x="131" y="16"/>
                      </a:lnTo>
                      <a:lnTo>
                        <a:pt x="0" y="28"/>
                      </a:lnTo>
                      <a:lnTo>
                        <a:pt x="0" y="14"/>
                      </a:lnTo>
                      <a:lnTo>
                        <a:pt x="131" y="0"/>
                      </a:lnTo>
                      <a:close/>
                    </a:path>
                  </a:pathLst>
                </a:custGeom>
                <a:solidFill>
                  <a:srgbClr val="797979"/>
                </a:solidFill>
                <a:ln w="9525">
                  <a:noFill/>
                  <a:round/>
                  <a:headEnd/>
                  <a:tailEnd/>
                </a:ln>
              </p:spPr>
              <p:txBody>
                <a:bodyPr/>
                <a:lstStyle/>
                <a:p>
                  <a:endParaRPr lang="en-US" sz="2000"/>
                </a:p>
              </p:txBody>
            </p:sp>
            <p:sp>
              <p:nvSpPr>
                <p:cNvPr id="582777" name="Freeform 121"/>
                <p:cNvSpPr>
                  <a:spLocks/>
                </p:cNvSpPr>
                <p:nvPr/>
              </p:nvSpPr>
              <p:spPr bwMode="auto">
                <a:xfrm>
                  <a:off x="3000" y="2980"/>
                  <a:ext cx="131" cy="28"/>
                </a:xfrm>
                <a:custGeom>
                  <a:avLst/>
                  <a:gdLst/>
                  <a:ahLst/>
                  <a:cxnLst>
                    <a:cxn ang="0">
                      <a:pos x="131" y="0"/>
                    </a:cxn>
                    <a:cxn ang="0">
                      <a:pos x="131" y="16"/>
                    </a:cxn>
                    <a:cxn ang="0">
                      <a:pos x="0" y="28"/>
                    </a:cxn>
                    <a:cxn ang="0">
                      <a:pos x="0" y="13"/>
                    </a:cxn>
                    <a:cxn ang="0">
                      <a:pos x="131" y="0"/>
                    </a:cxn>
                  </a:cxnLst>
                  <a:rect l="0" t="0" r="r" b="b"/>
                  <a:pathLst>
                    <a:path w="131" h="28">
                      <a:moveTo>
                        <a:pt x="131" y="0"/>
                      </a:moveTo>
                      <a:lnTo>
                        <a:pt x="131" y="16"/>
                      </a:lnTo>
                      <a:lnTo>
                        <a:pt x="0" y="28"/>
                      </a:lnTo>
                      <a:lnTo>
                        <a:pt x="0" y="13"/>
                      </a:lnTo>
                      <a:lnTo>
                        <a:pt x="131" y="0"/>
                      </a:lnTo>
                      <a:close/>
                    </a:path>
                  </a:pathLst>
                </a:custGeom>
                <a:solidFill>
                  <a:srgbClr val="797979"/>
                </a:solidFill>
                <a:ln w="9525">
                  <a:noFill/>
                  <a:round/>
                  <a:headEnd/>
                  <a:tailEnd/>
                </a:ln>
              </p:spPr>
              <p:txBody>
                <a:bodyPr/>
                <a:lstStyle/>
                <a:p>
                  <a:endParaRPr lang="en-US" sz="2000"/>
                </a:p>
              </p:txBody>
            </p:sp>
            <p:sp>
              <p:nvSpPr>
                <p:cNvPr id="582778" name="Freeform 122"/>
                <p:cNvSpPr>
                  <a:spLocks/>
                </p:cNvSpPr>
                <p:nvPr/>
              </p:nvSpPr>
              <p:spPr bwMode="auto">
                <a:xfrm>
                  <a:off x="3000" y="2980"/>
                  <a:ext cx="131" cy="28"/>
                </a:xfrm>
                <a:custGeom>
                  <a:avLst/>
                  <a:gdLst/>
                  <a:ahLst/>
                  <a:cxnLst>
                    <a:cxn ang="0">
                      <a:pos x="131" y="0"/>
                    </a:cxn>
                    <a:cxn ang="0">
                      <a:pos x="131" y="15"/>
                    </a:cxn>
                    <a:cxn ang="0">
                      <a:pos x="0" y="28"/>
                    </a:cxn>
                    <a:cxn ang="0">
                      <a:pos x="0" y="13"/>
                    </a:cxn>
                    <a:cxn ang="0">
                      <a:pos x="131" y="0"/>
                    </a:cxn>
                  </a:cxnLst>
                  <a:rect l="0" t="0" r="r" b="b"/>
                  <a:pathLst>
                    <a:path w="131" h="28">
                      <a:moveTo>
                        <a:pt x="131" y="0"/>
                      </a:moveTo>
                      <a:lnTo>
                        <a:pt x="131" y="15"/>
                      </a:lnTo>
                      <a:lnTo>
                        <a:pt x="0" y="28"/>
                      </a:lnTo>
                      <a:lnTo>
                        <a:pt x="0" y="13"/>
                      </a:lnTo>
                      <a:lnTo>
                        <a:pt x="131" y="0"/>
                      </a:lnTo>
                      <a:close/>
                    </a:path>
                  </a:pathLst>
                </a:custGeom>
                <a:solidFill>
                  <a:srgbClr val="797979"/>
                </a:solidFill>
                <a:ln w="9525">
                  <a:noFill/>
                  <a:round/>
                  <a:headEnd/>
                  <a:tailEnd/>
                </a:ln>
              </p:spPr>
              <p:txBody>
                <a:bodyPr/>
                <a:lstStyle/>
                <a:p>
                  <a:endParaRPr lang="en-US" sz="2000"/>
                </a:p>
              </p:txBody>
            </p:sp>
            <p:sp>
              <p:nvSpPr>
                <p:cNvPr id="582779" name="Freeform 123"/>
                <p:cNvSpPr>
                  <a:spLocks/>
                </p:cNvSpPr>
                <p:nvPr/>
              </p:nvSpPr>
              <p:spPr bwMode="auto">
                <a:xfrm>
                  <a:off x="3000" y="2980"/>
                  <a:ext cx="131" cy="27"/>
                </a:xfrm>
                <a:custGeom>
                  <a:avLst/>
                  <a:gdLst/>
                  <a:ahLst/>
                  <a:cxnLst>
                    <a:cxn ang="0">
                      <a:pos x="131" y="0"/>
                    </a:cxn>
                    <a:cxn ang="0">
                      <a:pos x="131" y="15"/>
                    </a:cxn>
                    <a:cxn ang="0">
                      <a:pos x="0" y="27"/>
                    </a:cxn>
                    <a:cxn ang="0">
                      <a:pos x="0" y="13"/>
                    </a:cxn>
                    <a:cxn ang="0">
                      <a:pos x="131" y="0"/>
                    </a:cxn>
                  </a:cxnLst>
                  <a:rect l="0" t="0" r="r" b="b"/>
                  <a:pathLst>
                    <a:path w="131" h="27">
                      <a:moveTo>
                        <a:pt x="131" y="0"/>
                      </a:moveTo>
                      <a:lnTo>
                        <a:pt x="131" y="15"/>
                      </a:lnTo>
                      <a:lnTo>
                        <a:pt x="0" y="27"/>
                      </a:lnTo>
                      <a:lnTo>
                        <a:pt x="0" y="13"/>
                      </a:lnTo>
                      <a:lnTo>
                        <a:pt x="131" y="0"/>
                      </a:lnTo>
                      <a:close/>
                    </a:path>
                  </a:pathLst>
                </a:custGeom>
                <a:solidFill>
                  <a:srgbClr val="797979"/>
                </a:solidFill>
                <a:ln w="9525">
                  <a:noFill/>
                  <a:round/>
                  <a:headEnd/>
                  <a:tailEnd/>
                </a:ln>
              </p:spPr>
              <p:txBody>
                <a:bodyPr/>
                <a:lstStyle/>
                <a:p>
                  <a:endParaRPr lang="en-US" sz="2000"/>
                </a:p>
              </p:txBody>
            </p:sp>
            <p:sp>
              <p:nvSpPr>
                <p:cNvPr id="582780" name="Freeform 124"/>
                <p:cNvSpPr>
                  <a:spLocks/>
                </p:cNvSpPr>
                <p:nvPr/>
              </p:nvSpPr>
              <p:spPr bwMode="auto">
                <a:xfrm>
                  <a:off x="3000" y="2979"/>
                  <a:ext cx="131" cy="27"/>
                </a:xfrm>
                <a:custGeom>
                  <a:avLst/>
                  <a:gdLst/>
                  <a:ahLst/>
                  <a:cxnLst>
                    <a:cxn ang="0">
                      <a:pos x="131" y="0"/>
                    </a:cxn>
                    <a:cxn ang="0">
                      <a:pos x="131" y="15"/>
                    </a:cxn>
                    <a:cxn ang="0">
                      <a:pos x="0" y="27"/>
                    </a:cxn>
                    <a:cxn ang="0">
                      <a:pos x="0" y="13"/>
                    </a:cxn>
                    <a:cxn ang="0">
                      <a:pos x="131" y="0"/>
                    </a:cxn>
                  </a:cxnLst>
                  <a:rect l="0" t="0" r="r" b="b"/>
                  <a:pathLst>
                    <a:path w="131" h="27">
                      <a:moveTo>
                        <a:pt x="131" y="0"/>
                      </a:moveTo>
                      <a:lnTo>
                        <a:pt x="131" y="15"/>
                      </a:lnTo>
                      <a:lnTo>
                        <a:pt x="0" y="27"/>
                      </a:lnTo>
                      <a:lnTo>
                        <a:pt x="0" y="13"/>
                      </a:lnTo>
                      <a:lnTo>
                        <a:pt x="131" y="0"/>
                      </a:lnTo>
                      <a:close/>
                    </a:path>
                  </a:pathLst>
                </a:custGeom>
                <a:solidFill>
                  <a:srgbClr val="8C8C8C"/>
                </a:solidFill>
                <a:ln w="9525">
                  <a:noFill/>
                  <a:round/>
                  <a:headEnd/>
                  <a:tailEnd/>
                </a:ln>
              </p:spPr>
              <p:txBody>
                <a:bodyPr/>
                <a:lstStyle/>
                <a:p>
                  <a:endParaRPr lang="en-US" sz="2000"/>
                </a:p>
              </p:txBody>
            </p:sp>
            <p:sp>
              <p:nvSpPr>
                <p:cNvPr id="582781" name="Freeform 125"/>
                <p:cNvSpPr>
                  <a:spLocks/>
                </p:cNvSpPr>
                <p:nvPr/>
              </p:nvSpPr>
              <p:spPr bwMode="auto">
                <a:xfrm>
                  <a:off x="3000" y="2979"/>
                  <a:ext cx="131" cy="27"/>
                </a:xfrm>
                <a:custGeom>
                  <a:avLst/>
                  <a:gdLst/>
                  <a:ahLst/>
                  <a:cxnLst>
                    <a:cxn ang="0">
                      <a:pos x="131" y="0"/>
                    </a:cxn>
                    <a:cxn ang="0">
                      <a:pos x="131" y="15"/>
                    </a:cxn>
                    <a:cxn ang="0">
                      <a:pos x="0" y="27"/>
                    </a:cxn>
                    <a:cxn ang="0">
                      <a:pos x="0" y="13"/>
                    </a:cxn>
                    <a:cxn ang="0">
                      <a:pos x="131" y="0"/>
                    </a:cxn>
                  </a:cxnLst>
                  <a:rect l="0" t="0" r="r" b="b"/>
                  <a:pathLst>
                    <a:path w="131" h="27">
                      <a:moveTo>
                        <a:pt x="131" y="0"/>
                      </a:moveTo>
                      <a:lnTo>
                        <a:pt x="131" y="15"/>
                      </a:lnTo>
                      <a:lnTo>
                        <a:pt x="0" y="27"/>
                      </a:lnTo>
                      <a:lnTo>
                        <a:pt x="0" y="13"/>
                      </a:lnTo>
                      <a:lnTo>
                        <a:pt x="131" y="0"/>
                      </a:lnTo>
                      <a:close/>
                    </a:path>
                  </a:pathLst>
                </a:custGeom>
                <a:solidFill>
                  <a:srgbClr val="8C8C8C"/>
                </a:solidFill>
                <a:ln w="9525">
                  <a:noFill/>
                  <a:round/>
                  <a:headEnd/>
                  <a:tailEnd/>
                </a:ln>
              </p:spPr>
              <p:txBody>
                <a:bodyPr/>
                <a:lstStyle/>
                <a:p>
                  <a:endParaRPr lang="en-US" sz="2000"/>
                </a:p>
              </p:txBody>
            </p:sp>
            <p:sp>
              <p:nvSpPr>
                <p:cNvPr id="582782" name="Freeform 126"/>
                <p:cNvSpPr>
                  <a:spLocks/>
                </p:cNvSpPr>
                <p:nvPr/>
              </p:nvSpPr>
              <p:spPr bwMode="auto">
                <a:xfrm>
                  <a:off x="3000" y="2979"/>
                  <a:ext cx="131" cy="26"/>
                </a:xfrm>
                <a:custGeom>
                  <a:avLst/>
                  <a:gdLst/>
                  <a:ahLst/>
                  <a:cxnLst>
                    <a:cxn ang="0">
                      <a:pos x="131" y="0"/>
                    </a:cxn>
                    <a:cxn ang="0">
                      <a:pos x="131" y="14"/>
                    </a:cxn>
                    <a:cxn ang="0">
                      <a:pos x="0" y="26"/>
                    </a:cxn>
                    <a:cxn ang="0">
                      <a:pos x="0" y="12"/>
                    </a:cxn>
                    <a:cxn ang="0">
                      <a:pos x="131" y="0"/>
                    </a:cxn>
                  </a:cxnLst>
                  <a:rect l="0" t="0" r="r" b="b"/>
                  <a:pathLst>
                    <a:path w="131" h="26">
                      <a:moveTo>
                        <a:pt x="131" y="0"/>
                      </a:moveTo>
                      <a:lnTo>
                        <a:pt x="131" y="14"/>
                      </a:lnTo>
                      <a:lnTo>
                        <a:pt x="0" y="26"/>
                      </a:lnTo>
                      <a:lnTo>
                        <a:pt x="0" y="12"/>
                      </a:lnTo>
                      <a:lnTo>
                        <a:pt x="131" y="0"/>
                      </a:lnTo>
                      <a:close/>
                    </a:path>
                  </a:pathLst>
                </a:custGeom>
                <a:solidFill>
                  <a:srgbClr val="8C8C8C"/>
                </a:solidFill>
                <a:ln w="9525">
                  <a:noFill/>
                  <a:round/>
                  <a:headEnd/>
                  <a:tailEnd/>
                </a:ln>
              </p:spPr>
              <p:txBody>
                <a:bodyPr/>
                <a:lstStyle/>
                <a:p>
                  <a:endParaRPr lang="en-US" sz="2000"/>
                </a:p>
              </p:txBody>
            </p:sp>
            <p:sp>
              <p:nvSpPr>
                <p:cNvPr id="582783" name="Freeform 127"/>
                <p:cNvSpPr>
                  <a:spLocks/>
                </p:cNvSpPr>
                <p:nvPr/>
              </p:nvSpPr>
              <p:spPr bwMode="auto">
                <a:xfrm>
                  <a:off x="3000" y="2978"/>
                  <a:ext cx="131" cy="26"/>
                </a:xfrm>
                <a:custGeom>
                  <a:avLst/>
                  <a:gdLst/>
                  <a:ahLst/>
                  <a:cxnLst>
                    <a:cxn ang="0">
                      <a:pos x="131" y="0"/>
                    </a:cxn>
                    <a:cxn ang="0">
                      <a:pos x="131" y="15"/>
                    </a:cxn>
                    <a:cxn ang="0">
                      <a:pos x="0" y="26"/>
                    </a:cxn>
                    <a:cxn ang="0">
                      <a:pos x="0" y="12"/>
                    </a:cxn>
                    <a:cxn ang="0">
                      <a:pos x="131" y="0"/>
                    </a:cxn>
                  </a:cxnLst>
                  <a:rect l="0" t="0" r="r" b="b"/>
                  <a:pathLst>
                    <a:path w="131" h="26">
                      <a:moveTo>
                        <a:pt x="131" y="0"/>
                      </a:moveTo>
                      <a:lnTo>
                        <a:pt x="131" y="15"/>
                      </a:lnTo>
                      <a:lnTo>
                        <a:pt x="0" y="26"/>
                      </a:lnTo>
                      <a:lnTo>
                        <a:pt x="0" y="12"/>
                      </a:lnTo>
                      <a:lnTo>
                        <a:pt x="131" y="0"/>
                      </a:lnTo>
                      <a:close/>
                    </a:path>
                  </a:pathLst>
                </a:custGeom>
                <a:solidFill>
                  <a:srgbClr val="8C8C8C"/>
                </a:solidFill>
                <a:ln w="9525">
                  <a:noFill/>
                  <a:round/>
                  <a:headEnd/>
                  <a:tailEnd/>
                </a:ln>
              </p:spPr>
              <p:txBody>
                <a:bodyPr/>
                <a:lstStyle/>
                <a:p>
                  <a:endParaRPr lang="en-US" sz="2000"/>
                </a:p>
              </p:txBody>
            </p:sp>
            <p:sp>
              <p:nvSpPr>
                <p:cNvPr id="582784" name="Freeform 128"/>
                <p:cNvSpPr>
                  <a:spLocks/>
                </p:cNvSpPr>
                <p:nvPr/>
              </p:nvSpPr>
              <p:spPr bwMode="auto">
                <a:xfrm>
                  <a:off x="3000" y="2978"/>
                  <a:ext cx="131" cy="25"/>
                </a:xfrm>
                <a:custGeom>
                  <a:avLst/>
                  <a:gdLst/>
                  <a:ahLst/>
                  <a:cxnLst>
                    <a:cxn ang="0">
                      <a:pos x="131" y="0"/>
                    </a:cxn>
                    <a:cxn ang="0">
                      <a:pos x="131" y="15"/>
                    </a:cxn>
                    <a:cxn ang="0">
                      <a:pos x="0" y="25"/>
                    </a:cxn>
                    <a:cxn ang="0">
                      <a:pos x="0" y="12"/>
                    </a:cxn>
                    <a:cxn ang="0">
                      <a:pos x="131" y="0"/>
                    </a:cxn>
                  </a:cxnLst>
                  <a:rect l="0" t="0" r="r" b="b"/>
                  <a:pathLst>
                    <a:path w="131" h="25">
                      <a:moveTo>
                        <a:pt x="131" y="0"/>
                      </a:moveTo>
                      <a:lnTo>
                        <a:pt x="131" y="15"/>
                      </a:lnTo>
                      <a:lnTo>
                        <a:pt x="0" y="25"/>
                      </a:lnTo>
                      <a:lnTo>
                        <a:pt x="0" y="12"/>
                      </a:lnTo>
                      <a:lnTo>
                        <a:pt x="131" y="0"/>
                      </a:lnTo>
                      <a:close/>
                    </a:path>
                  </a:pathLst>
                </a:custGeom>
                <a:solidFill>
                  <a:srgbClr val="8C8C8C"/>
                </a:solidFill>
                <a:ln w="9525">
                  <a:noFill/>
                  <a:round/>
                  <a:headEnd/>
                  <a:tailEnd/>
                </a:ln>
              </p:spPr>
              <p:txBody>
                <a:bodyPr/>
                <a:lstStyle/>
                <a:p>
                  <a:endParaRPr lang="en-US" sz="2000"/>
                </a:p>
              </p:txBody>
            </p:sp>
            <p:sp>
              <p:nvSpPr>
                <p:cNvPr id="582785" name="Freeform 129"/>
                <p:cNvSpPr>
                  <a:spLocks/>
                </p:cNvSpPr>
                <p:nvPr/>
              </p:nvSpPr>
              <p:spPr bwMode="auto">
                <a:xfrm>
                  <a:off x="3000" y="2978"/>
                  <a:ext cx="131" cy="25"/>
                </a:xfrm>
                <a:custGeom>
                  <a:avLst/>
                  <a:gdLst/>
                  <a:ahLst/>
                  <a:cxnLst>
                    <a:cxn ang="0">
                      <a:pos x="131" y="0"/>
                    </a:cxn>
                    <a:cxn ang="0">
                      <a:pos x="131" y="15"/>
                    </a:cxn>
                    <a:cxn ang="0">
                      <a:pos x="0" y="25"/>
                    </a:cxn>
                    <a:cxn ang="0">
                      <a:pos x="0" y="12"/>
                    </a:cxn>
                    <a:cxn ang="0">
                      <a:pos x="131" y="0"/>
                    </a:cxn>
                  </a:cxnLst>
                  <a:rect l="0" t="0" r="r" b="b"/>
                  <a:pathLst>
                    <a:path w="131" h="25">
                      <a:moveTo>
                        <a:pt x="131" y="0"/>
                      </a:moveTo>
                      <a:lnTo>
                        <a:pt x="131" y="15"/>
                      </a:lnTo>
                      <a:lnTo>
                        <a:pt x="0" y="25"/>
                      </a:lnTo>
                      <a:lnTo>
                        <a:pt x="0" y="12"/>
                      </a:lnTo>
                      <a:lnTo>
                        <a:pt x="131" y="0"/>
                      </a:lnTo>
                      <a:close/>
                    </a:path>
                  </a:pathLst>
                </a:custGeom>
                <a:solidFill>
                  <a:srgbClr val="8C8C8C"/>
                </a:solidFill>
                <a:ln w="9525">
                  <a:noFill/>
                  <a:round/>
                  <a:headEnd/>
                  <a:tailEnd/>
                </a:ln>
              </p:spPr>
              <p:txBody>
                <a:bodyPr/>
                <a:lstStyle/>
                <a:p>
                  <a:endParaRPr lang="en-US" sz="2000"/>
                </a:p>
              </p:txBody>
            </p:sp>
            <p:sp>
              <p:nvSpPr>
                <p:cNvPr id="582786" name="Freeform 130"/>
                <p:cNvSpPr>
                  <a:spLocks/>
                </p:cNvSpPr>
                <p:nvPr/>
              </p:nvSpPr>
              <p:spPr bwMode="auto">
                <a:xfrm>
                  <a:off x="3000" y="2978"/>
                  <a:ext cx="131" cy="25"/>
                </a:xfrm>
                <a:custGeom>
                  <a:avLst/>
                  <a:gdLst/>
                  <a:ahLst/>
                  <a:cxnLst>
                    <a:cxn ang="0">
                      <a:pos x="131" y="0"/>
                    </a:cxn>
                    <a:cxn ang="0">
                      <a:pos x="131" y="14"/>
                    </a:cxn>
                    <a:cxn ang="0">
                      <a:pos x="0" y="25"/>
                    </a:cxn>
                    <a:cxn ang="0">
                      <a:pos x="0" y="11"/>
                    </a:cxn>
                    <a:cxn ang="0">
                      <a:pos x="131" y="0"/>
                    </a:cxn>
                  </a:cxnLst>
                  <a:rect l="0" t="0" r="r" b="b"/>
                  <a:pathLst>
                    <a:path w="131" h="25">
                      <a:moveTo>
                        <a:pt x="131" y="0"/>
                      </a:moveTo>
                      <a:lnTo>
                        <a:pt x="131" y="14"/>
                      </a:lnTo>
                      <a:lnTo>
                        <a:pt x="0" y="25"/>
                      </a:lnTo>
                      <a:lnTo>
                        <a:pt x="0" y="11"/>
                      </a:lnTo>
                      <a:lnTo>
                        <a:pt x="131" y="0"/>
                      </a:lnTo>
                      <a:close/>
                    </a:path>
                  </a:pathLst>
                </a:custGeom>
                <a:solidFill>
                  <a:srgbClr val="8C8C8C"/>
                </a:solidFill>
                <a:ln w="9525">
                  <a:noFill/>
                  <a:round/>
                  <a:headEnd/>
                  <a:tailEnd/>
                </a:ln>
              </p:spPr>
              <p:txBody>
                <a:bodyPr/>
                <a:lstStyle/>
                <a:p>
                  <a:endParaRPr lang="en-US" sz="2000"/>
                </a:p>
              </p:txBody>
            </p:sp>
            <p:sp>
              <p:nvSpPr>
                <p:cNvPr id="582787" name="Freeform 131"/>
                <p:cNvSpPr>
                  <a:spLocks/>
                </p:cNvSpPr>
                <p:nvPr/>
              </p:nvSpPr>
              <p:spPr bwMode="auto">
                <a:xfrm>
                  <a:off x="3000" y="2978"/>
                  <a:ext cx="131" cy="25"/>
                </a:xfrm>
                <a:custGeom>
                  <a:avLst/>
                  <a:gdLst/>
                  <a:ahLst/>
                  <a:cxnLst>
                    <a:cxn ang="0">
                      <a:pos x="131" y="0"/>
                    </a:cxn>
                    <a:cxn ang="0">
                      <a:pos x="131" y="14"/>
                    </a:cxn>
                    <a:cxn ang="0">
                      <a:pos x="0" y="25"/>
                    </a:cxn>
                    <a:cxn ang="0">
                      <a:pos x="0" y="10"/>
                    </a:cxn>
                    <a:cxn ang="0">
                      <a:pos x="131" y="0"/>
                    </a:cxn>
                  </a:cxnLst>
                  <a:rect l="0" t="0" r="r" b="b"/>
                  <a:pathLst>
                    <a:path w="131" h="25">
                      <a:moveTo>
                        <a:pt x="131" y="0"/>
                      </a:moveTo>
                      <a:lnTo>
                        <a:pt x="131" y="14"/>
                      </a:lnTo>
                      <a:lnTo>
                        <a:pt x="0" y="25"/>
                      </a:lnTo>
                      <a:lnTo>
                        <a:pt x="0" y="10"/>
                      </a:lnTo>
                      <a:lnTo>
                        <a:pt x="131" y="0"/>
                      </a:lnTo>
                      <a:close/>
                    </a:path>
                  </a:pathLst>
                </a:custGeom>
                <a:solidFill>
                  <a:srgbClr val="8C8C8C"/>
                </a:solidFill>
                <a:ln w="9525">
                  <a:noFill/>
                  <a:round/>
                  <a:headEnd/>
                  <a:tailEnd/>
                </a:ln>
              </p:spPr>
              <p:txBody>
                <a:bodyPr/>
                <a:lstStyle/>
                <a:p>
                  <a:endParaRPr lang="en-US" sz="2000"/>
                </a:p>
              </p:txBody>
            </p:sp>
            <p:sp>
              <p:nvSpPr>
                <p:cNvPr id="582788" name="Freeform 132"/>
                <p:cNvSpPr>
                  <a:spLocks/>
                </p:cNvSpPr>
                <p:nvPr/>
              </p:nvSpPr>
              <p:spPr bwMode="auto">
                <a:xfrm>
                  <a:off x="3000" y="2977"/>
                  <a:ext cx="131" cy="25"/>
                </a:xfrm>
                <a:custGeom>
                  <a:avLst/>
                  <a:gdLst/>
                  <a:ahLst/>
                  <a:cxnLst>
                    <a:cxn ang="0">
                      <a:pos x="131" y="0"/>
                    </a:cxn>
                    <a:cxn ang="0">
                      <a:pos x="131" y="15"/>
                    </a:cxn>
                    <a:cxn ang="0">
                      <a:pos x="0" y="25"/>
                    </a:cxn>
                    <a:cxn ang="0">
                      <a:pos x="0" y="10"/>
                    </a:cxn>
                    <a:cxn ang="0">
                      <a:pos x="131" y="0"/>
                    </a:cxn>
                  </a:cxnLst>
                  <a:rect l="0" t="0" r="r" b="b"/>
                  <a:pathLst>
                    <a:path w="131" h="25">
                      <a:moveTo>
                        <a:pt x="131" y="0"/>
                      </a:moveTo>
                      <a:lnTo>
                        <a:pt x="131" y="15"/>
                      </a:lnTo>
                      <a:lnTo>
                        <a:pt x="0" y="25"/>
                      </a:lnTo>
                      <a:lnTo>
                        <a:pt x="0" y="10"/>
                      </a:lnTo>
                      <a:lnTo>
                        <a:pt x="131" y="0"/>
                      </a:lnTo>
                      <a:close/>
                    </a:path>
                  </a:pathLst>
                </a:custGeom>
                <a:solidFill>
                  <a:srgbClr val="8C8C8C"/>
                </a:solidFill>
                <a:ln w="9525">
                  <a:noFill/>
                  <a:round/>
                  <a:headEnd/>
                  <a:tailEnd/>
                </a:ln>
              </p:spPr>
              <p:txBody>
                <a:bodyPr/>
                <a:lstStyle/>
                <a:p>
                  <a:endParaRPr lang="en-US" sz="2000"/>
                </a:p>
              </p:txBody>
            </p:sp>
            <p:sp>
              <p:nvSpPr>
                <p:cNvPr id="582789" name="Freeform 133"/>
                <p:cNvSpPr>
                  <a:spLocks/>
                </p:cNvSpPr>
                <p:nvPr/>
              </p:nvSpPr>
              <p:spPr bwMode="auto">
                <a:xfrm>
                  <a:off x="3000" y="2977"/>
                  <a:ext cx="131" cy="24"/>
                </a:xfrm>
                <a:custGeom>
                  <a:avLst/>
                  <a:gdLst/>
                  <a:ahLst/>
                  <a:cxnLst>
                    <a:cxn ang="0">
                      <a:pos x="131" y="0"/>
                    </a:cxn>
                    <a:cxn ang="0">
                      <a:pos x="131" y="15"/>
                    </a:cxn>
                    <a:cxn ang="0">
                      <a:pos x="0" y="24"/>
                    </a:cxn>
                    <a:cxn ang="0">
                      <a:pos x="0" y="9"/>
                    </a:cxn>
                    <a:cxn ang="0">
                      <a:pos x="131" y="0"/>
                    </a:cxn>
                  </a:cxnLst>
                  <a:rect l="0" t="0" r="r" b="b"/>
                  <a:pathLst>
                    <a:path w="131" h="24">
                      <a:moveTo>
                        <a:pt x="131" y="0"/>
                      </a:moveTo>
                      <a:lnTo>
                        <a:pt x="131" y="15"/>
                      </a:lnTo>
                      <a:lnTo>
                        <a:pt x="0" y="24"/>
                      </a:lnTo>
                      <a:lnTo>
                        <a:pt x="0" y="9"/>
                      </a:lnTo>
                      <a:lnTo>
                        <a:pt x="131" y="0"/>
                      </a:lnTo>
                      <a:close/>
                    </a:path>
                  </a:pathLst>
                </a:custGeom>
                <a:solidFill>
                  <a:srgbClr val="8C8C8C"/>
                </a:solidFill>
                <a:ln w="9525">
                  <a:noFill/>
                  <a:round/>
                  <a:headEnd/>
                  <a:tailEnd/>
                </a:ln>
              </p:spPr>
              <p:txBody>
                <a:bodyPr/>
                <a:lstStyle/>
                <a:p>
                  <a:endParaRPr lang="en-US" sz="2000"/>
                </a:p>
              </p:txBody>
            </p:sp>
            <p:sp>
              <p:nvSpPr>
                <p:cNvPr id="582790" name="Freeform 134"/>
                <p:cNvSpPr>
                  <a:spLocks/>
                </p:cNvSpPr>
                <p:nvPr/>
              </p:nvSpPr>
              <p:spPr bwMode="auto">
                <a:xfrm>
                  <a:off x="3000" y="2977"/>
                  <a:ext cx="131" cy="23"/>
                </a:xfrm>
                <a:custGeom>
                  <a:avLst/>
                  <a:gdLst/>
                  <a:ahLst/>
                  <a:cxnLst>
                    <a:cxn ang="0">
                      <a:pos x="131" y="0"/>
                    </a:cxn>
                    <a:cxn ang="0">
                      <a:pos x="131" y="15"/>
                    </a:cxn>
                    <a:cxn ang="0">
                      <a:pos x="0" y="23"/>
                    </a:cxn>
                    <a:cxn ang="0">
                      <a:pos x="0" y="9"/>
                    </a:cxn>
                    <a:cxn ang="0">
                      <a:pos x="131" y="0"/>
                    </a:cxn>
                  </a:cxnLst>
                  <a:rect l="0" t="0" r="r" b="b"/>
                  <a:pathLst>
                    <a:path w="131" h="23">
                      <a:moveTo>
                        <a:pt x="131" y="0"/>
                      </a:moveTo>
                      <a:lnTo>
                        <a:pt x="131" y="15"/>
                      </a:lnTo>
                      <a:lnTo>
                        <a:pt x="0" y="23"/>
                      </a:lnTo>
                      <a:lnTo>
                        <a:pt x="0" y="9"/>
                      </a:lnTo>
                      <a:lnTo>
                        <a:pt x="131" y="0"/>
                      </a:lnTo>
                      <a:close/>
                    </a:path>
                  </a:pathLst>
                </a:custGeom>
                <a:solidFill>
                  <a:srgbClr val="8C8C8C"/>
                </a:solidFill>
                <a:ln w="9525">
                  <a:noFill/>
                  <a:round/>
                  <a:headEnd/>
                  <a:tailEnd/>
                </a:ln>
              </p:spPr>
              <p:txBody>
                <a:bodyPr/>
                <a:lstStyle/>
                <a:p>
                  <a:endParaRPr lang="en-US" sz="2000"/>
                </a:p>
              </p:txBody>
            </p:sp>
            <p:sp>
              <p:nvSpPr>
                <p:cNvPr id="582791" name="Freeform 135"/>
                <p:cNvSpPr>
                  <a:spLocks/>
                </p:cNvSpPr>
                <p:nvPr/>
              </p:nvSpPr>
              <p:spPr bwMode="auto">
                <a:xfrm>
                  <a:off x="3000" y="2977"/>
                  <a:ext cx="131" cy="22"/>
                </a:xfrm>
                <a:custGeom>
                  <a:avLst/>
                  <a:gdLst/>
                  <a:ahLst/>
                  <a:cxnLst>
                    <a:cxn ang="0">
                      <a:pos x="131" y="0"/>
                    </a:cxn>
                    <a:cxn ang="0">
                      <a:pos x="131" y="14"/>
                    </a:cxn>
                    <a:cxn ang="0">
                      <a:pos x="0" y="22"/>
                    </a:cxn>
                    <a:cxn ang="0">
                      <a:pos x="0" y="9"/>
                    </a:cxn>
                    <a:cxn ang="0">
                      <a:pos x="131" y="0"/>
                    </a:cxn>
                  </a:cxnLst>
                  <a:rect l="0" t="0" r="r" b="b"/>
                  <a:pathLst>
                    <a:path w="131" h="22">
                      <a:moveTo>
                        <a:pt x="131" y="0"/>
                      </a:moveTo>
                      <a:lnTo>
                        <a:pt x="131" y="14"/>
                      </a:lnTo>
                      <a:lnTo>
                        <a:pt x="0" y="22"/>
                      </a:lnTo>
                      <a:lnTo>
                        <a:pt x="0" y="9"/>
                      </a:lnTo>
                      <a:lnTo>
                        <a:pt x="131" y="0"/>
                      </a:lnTo>
                      <a:close/>
                    </a:path>
                  </a:pathLst>
                </a:custGeom>
                <a:solidFill>
                  <a:srgbClr val="8C8C8C"/>
                </a:solidFill>
                <a:ln w="9525">
                  <a:noFill/>
                  <a:round/>
                  <a:headEnd/>
                  <a:tailEnd/>
                </a:ln>
              </p:spPr>
              <p:txBody>
                <a:bodyPr/>
                <a:lstStyle/>
                <a:p>
                  <a:endParaRPr lang="en-US" sz="2000"/>
                </a:p>
              </p:txBody>
            </p:sp>
            <p:sp>
              <p:nvSpPr>
                <p:cNvPr id="582792" name="Freeform 136"/>
                <p:cNvSpPr>
                  <a:spLocks/>
                </p:cNvSpPr>
                <p:nvPr/>
              </p:nvSpPr>
              <p:spPr bwMode="auto">
                <a:xfrm>
                  <a:off x="3000" y="2976"/>
                  <a:ext cx="131" cy="23"/>
                </a:xfrm>
                <a:custGeom>
                  <a:avLst/>
                  <a:gdLst/>
                  <a:ahLst/>
                  <a:cxnLst>
                    <a:cxn ang="0">
                      <a:pos x="131" y="0"/>
                    </a:cxn>
                    <a:cxn ang="0">
                      <a:pos x="131" y="15"/>
                    </a:cxn>
                    <a:cxn ang="0">
                      <a:pos x="0" y="23"/>
                    </a:cxn>
                    <a:cxn ang="0">
                      <a:pos x="0" y="9"/>
                    </a:cxn>
                    <a:cxn ang="0">
                      <a:pos x="131" y="0"/>
                    </a:cxn>
                  </a:cxnLst>
                  <a:rect l="0" t="0" r="r" b="b"/>
                  <a:pathLst>
                    <a:path w="131" h="23">
                      <a:moveTo>
                        <a:pt x="131" y="0"/>
                      </a:moveTo>
                      <a:lnTo>
                        <a:pt x="131" y="15"/>
                      </a:lnTo>
                      <a:lnTo>
                        <a:pt x="0" y="23"/>
                      </a:lnTo>
                      <a:lnTo>
                        <a:pt x="0" y="9"/>
                      </a:lnTo>
                      <a:lnTo>
                        <a:pt x="131" y="0"/>
                      </a:lnTo>
                      <a:close/>
                    </a:path>
                  </a:pathLst>
                </a:custGeom>
                <a:solidFill>
                  <a:srgbClr val="8C8C8C"/>
                </a:solidFill>
                <a:ln w="9525">
                  <a:noFill/>
                  <a:round/>
                  <a:headEnd/>
                  <a:tailEnd/>
                </a:ln>
              </p:spPr>
              <p:txBody>
                <a:bodyPr/>
                <a:lstStyle/>
                <a:p>
                  <a:endParaRPr lang="en-US" sz="2000"/>
                </a:p>
              </p:txBody>
            </p:sp>
            <p:sp>
              <p:nvSpPr>
                <p:cNvPr id="582793" name="Freeform 137"/>
                <p:cNvSpPr>
                  <a:spLocks/>
                </p:cNvSpPr>
                <p:nvPr/>
              </p:nvSpPr>
              <p:spPr bwMode="auto">
                <a:xfrm>
                  <a:off x="3000" y="2976"/>
                  <a:ext cx="131" cy="22"/>
                </a:xfrm>
                <a:custGeom>
                  <a:avLst/>
                  <a:gdLst/>
                  <a:ahLst/>
                  <a:cxnLst>
                    <a:cxn ang="0">
                      <a:pos x="131" y="0"/>
                    </a:cxn>
                    <a:cxn ang="0">
                      <a:pos x="131" y="14"/>
                    </a:cxn>
                    <a:cxn ang="0">
                      <a:pos x="0" y="22"/>
                    </a:cxn>
                    <a:cxn ang="0">
                      <a:pos x="0" y="8"/>
                    </a:cxn>
                    <a:cxn ang="0">
                      <a:pos x="131" y="0"/>
                    </a:cxn>
                  </a:cxnLst>
                  <a:rect l="0" t="0" r="r" b="b"/>
                  <a:pathLst>
                    <a:path w="131" h="22">
                      <a:moveTo>
                        <a:pt x="131" y="0"/>
                      </a:moveTo>
                      <a:lnTo>
                        <a:pt x="131" y="14"/>
                      </a:lnTo>
                      <a:lnTo>
                        <a:pt x="0" y="22"/>
                      </a:lnTo>
                      <a:lnTo>
                        <a:pt x="0" y="8"/>
                      </a:lnTo>
                      <a:lnTo>
                        <a:pt x="131" y="0"/>
                      </a:lnTo>
                      <a:close/>
                    </a:path>
                  </a:pathLst>
                </a:custGeom>
                <a:solidFill>
                  <a:srgbClr val="8C8C8C"/>
                </a:solidFill>
                <a:ln w="9525">
                  <a:noFill/>
                  <a:round/>
                  <a:headEnd/>
                  <a:tailEnd/>
                </a:ln>
              </p:spPr>
              <p:txBody>
                <a:bodyPr/>
                <a:lstStyle/>
                <a:p>
                  <a:endParaRPr lang="en-US" sz="2000"/>
                </a:p>
              </p:txBody>
            </p:sp>
            <p:sp>
              <p:nvSpPr>
                <p:cNvPr id="582794" name="Freeform 138"/>
                <p:cNvSpPr>
                  <a:spLocks/>
                </p:cNvSpPr>
                <p:nvPr/>
              </p:nvSpPr>
              <p:spPr bwMode="auto">
                <a:xfrm>
                  <a:off x="3000" y="2976"/>
                  <a:ext cx="131" cy="21"/>
                </a:xfrm>
                <a:custGeom>
                  <a:avLst/>
                  <a:gdLst/>
                  <a:ahLst/>
                  <a:cxnLst>
                    <a:cxn ang="0">
                      <a:pos x="131" y="0"/>
                    </a:cxn>
                    <a:cxn ang="0">
                      <a:pos x="131" y="14"/>
                    </a:cxn>
                    <a:cxn ang="0">
                      <a:pos x="0" y="21"/>
                    </a:cxn>
                    <a:cxn ang="0">
                      <a:pos x="0" y="8"/>
                    </a:cxn>
                    <a:cxn ang="0">
                      <a:pos x="131" y="0"/>
                    </a:cxn>
                  </a:cxnLst>
                  <a:rect l="0" t="0" r="r" b="b"/>
                  <a:pathLst>
                    <a:path w="131" h="21">
                      <a:moveTo>
                        <a:pt x="131" y="0"/>
                      </a:moveTo>
                      <a:lnTo>
                        <a:pt x="131" y="14"/>
                      </a:lnTo>
                      <a:lnTo>
                        <a:pt x="0" y="21"/>
                      </a:lnTo>
                      <a:lnTo>
                        <a:pt x="0" y="8"/>
                      </a:lnTo>
                      <a:lnTo>
                        <a:pt x="131" y="0"/>
                      </a:lnTo>
                      <a:close/>
                    </a:path>
                  </a:pathLst>
                </a:custGeom>
                <a:solidFill>
                  <a:srgbClr val="8C8C8C"/>
                </a:solidFill>
                <a:ln w="9525">
                  <a:noFill/>
                  <a:round/>
                  <a:headEnd/>
                  <a:tailEnd/>
                </a:ln>
              </p:spPr>
              <p:txBody>
                <a:bodyPr/>
                <a:lstStyle/>
                <a:p>
                  <a:endParaRPr lang="en-US" sz="2000"/>
                </a:p>
              </p:txBody>
            </p:sp>
            <p:sp>
              <p:nvSpPr>
                <p:cNvPr id="582795" name="Freeform 139"/>
                <p:cNvSpPr>
                  <a:spLocks/>
                </p:cNvSpPr>
                <p:nvPr/>
              </p:nvSpPr>
              <p:spPr bwMode="auto">
                <a:xfrm>
                  <a:off x="3000" y="2975"/>
                  <a:ext cx="131" cy="22"/>
                </a:xfrm>
                <a:custGeom>
                  <a:avLst/>
                  <a:gdLst/>
                  <a:ahLst/>
                  <a:cxnLst>
                    <a:cxn ang="0">
                      <a:pos x="131" y="0"/>
                    </a:cxn>
                    <a:cxn ang="0">
                      <a:pos x="131" y="15"/>
                    </a:cxn>
                    <a:cxn ang="0">
                      <a:pos x="0" y="22"/>
                    </a:cxn>
                    <a:cxn ang="0">
                      <a:pos x="0" y="8"/>
                    </a:cxn>
                    <a:cxn ang="0">
                      <a:pos x="131" y="0"/>
                    </a:cxn>
                  </a:cxnLst>
                  <a:rect l="0" t="0" r="r" b="b"/>
                  <a:pathLst>
                    <a:path w="131" h="22">
                      <a:moveTo>
                        <a:pt x="131" y="0"/>
                      </a:moveTo>
                      <a:lnTo>
                        <a:pt x="131" y="15"/>
                      </a:lnTo>
                      <a:lnTo>
                        <a:pt x="0" y="22"/>
                      </a:lnTo>
                      <a:lnTo>
                        <a:pt x="0" y="8"/>
                      </a:lnTo>
                      <a:lnTo>
                        <a:pt x="131" y="0"/>
                      </a:lnTo>
                      <a:close/>
                    </a:path>
                  </a:pathLst>
                </a:custGeom>
                <a:solidFill>
                  <a:srgbClr val="8C8C8C"/>
                </a:solidFill>
                <a:ln w="9525">
                  <a:noFill/>
                  <a:round/>
                  <a:headEnd/>
                  <a:tailEnd/>
                </a:ln>
              </p:spPr>
              <p:txBody>
                <a:bodyPr/>
                <a:lstStyle/>
                <a:p>
                  <a:endParaRPr lang="en-US" sz="2000"/>
                </a:p>
              </p:txBody>
            </p:sp>
            <p:sp>
              <p:nvSpPr>
                <p:cNvPr id="582796" name="Freeform 140"/>
                <p:cNvSpPr>
                  <a:spLocks/>
                </p:cNvSpPr>
                <p:nvPr/>
              </p:nvSpPr>
              <p:spPr bwMode="auto">
                <a:xfrm>
                  <a:off x="3000" y="2975"/>
                  <a:ext cx="131" cy="22"/>
                </a:xfrm>
                <a:custGeom>
                  <a:avLst/>
                  <a:gdLst/>
                  <a:ahLst/>
                  <a:cxnLst>
                    <a:cxn ang="0">
                      <a:pos x="131" y="0"/>
                    </a:cxn>
                    <a:cxn ang="0">
                      <a:pos x="131" y="15"/>
                    </a:cxn>
                    <a:cxn ang="0">
                      <a:pos x="0" y="22"/>
                    </a:cxn>
                    <a:cxn ang="0">
                      <a:pos x="0" y="8"/>
                    </a:cxn>
                    <a:cxn ang="0">
                      <a:pos x="131" y="0"/>
                    </a:cxn>
                  </a:cxnLst>
                  <a:rect l="0" t="0" r="r" b="b"/>
                  <a:pathLst>
                    <a:path w="131" h="22">
                      <a:moveTo>
                        <a:pt x="131" y="0"/>
                      </a:moveTo>
                      <a:lnTo>
                        <a:pt x="131" y="15"/>
                      </a:lnTo>
                      <a:lnTo>
                        <a:pt x="0" y="22"/>
                      </a:lnTo>
                      <a:lnTo>
                        <a:pt x="0" y="8"/>
                      </a:lnTo>
                      <a:lnTo>
                        <a:pt x="131" y="0"/>
                      </a:lnTo>
                      <a:close/>
                    </a:path>
                  </a:pathLst>
                </a:custGeom>
                <a:solidFill>
                  <a:srgbClr val="8C8C8C"/>
                </a:solidFill>
                <a:ln w="9525">
                  <a:noFill/>
                  <a:round/>
                  <a:headEnd/>
                  <a:tailEnd/>
                </a:ln>
              </p:spPr>
              <p:txBody>
                <a:bodyPr/>
                <a:lstStyle/>
                <a:p>
                  <a:endParaRPr lang="en-US" sz="2000"/>
                </a:p>
              </p:txBody>
            </p:sp>
            <p:sp>
              <p:nvSpPr>
                <p:cNvPr id="582797" name="Freeform 141"/>
                <p:cNvSpPr>
                  <a:spLocks/>
                </p:cNvSpPr>
                <p:nvPr/>
              </p:nvSpPr>
              <p:spPr bwMode="auto">
                <a:xfrm>
                  <a:off x="3000" y="2975"/>
                  <a:ext cx="131" cy="22"/>
                </a:xfrm>
                <a:custGeom>
                  <a:avLst/>
                  <a:gdLst/>
                  <a:ahLst/>
                  <a:cxnLst>
                    <a:cxn ang="0">
                      <a:pos x="131" y="0"/>
                    </a:cxn>
                    <a:cxn ang="0">
                      <a:pos x="131" y="14"/>
                    </a:cxn>
                    <a:cxn ang="0">
                      <a:pos x="0" y="22"/>
                    </a:cxn>
                    <a:cxn ang="0">
                      <a:pos x="0" y="7"/>
                    </a:cxn>
                    <a:cxn ang="0">
                      <a:pos x="131" y="0"/>
                    </a:cxn>
                  </a:cxnLst>
                  <a:rect l="0" t="0" r="r" b="b"/>
                  <a:pathLst>
                    <a:path w="131" h="22">
                      <a:moveTo>
                        <a:pt x="131" y="0"/>
                      </a:moveTo>
                      <a:lnTo>
                        <a:pt x="131" y="14"/>
                      </a:lnTo>
                      <a:lnTo>
                        <a:pt x="0" y="22"/>
                      </a:lnTo>
                      <a:lnTo>
                        <a:pt x="0" y="7"/>
                      </a:lnTo>
                      <a:lnTo>
                        <a:pt x="131" y="0"/>
                      </a:lnTo>
                      <a:close/>
                    </a:path>
                  </a:pathLst>
                </a:custGeom>
                <a:solidFill>
                  <a:srgbClr val="8C8C8C"/>
                </a:solidFill>
                <a:ln w="9525">
                  <a:noFill/>
                  <a:round/>
                  <a:headEnd/>
                  <a:tailEnd/>
                </a:ln>
              </p:spPr>
              <p:txBody>
                <a:bodyPr/>
                <a:lstStyle/>
                <a:p>
                  <a:endParaRPr lang="en-US" sz="2000"/>
                </a:p>
              </p:txBody>
            </p:sp>
            <p:sp>
              <p:nvSpPr>
                <p:cNvPr id="582798" name="Freeform 142"/>
                <p:cNvSpPr>
                  <a:spLocks/>
                </p:cNvSpPr>
                <p:nvPr/>
              </p:nvSpPr>
              <p:spPr bwMode="auto">
                <a:xfrm>
                  <a:off x="3000" y="2975"/>
                  <a:ext cx="131" cy="21"/>
                </a:xfrm>
                <a:custGeom>
                  <a:avLst/>
                  <a:gdLst/>
                  <a:ahLst/>
                  <a:cxnLst>
                    <a:cxn ang="0">
                      <a:pos x="131" y="0"/>
                    </a:cxn>
                    <a:cxn ang="0">
                      <a:pos x="131" y="14"/>
                    </a:cxn>
                    <a:cxn ang="0">
                      <a:pos x="0" y="21"/>
                    </a:cxn>
                    <a:cxn ang="0">
                      <a:pos x="0" y="6"/>
                    </a:cxn>
                    <a:cxn ang="0">
                      <a:pos x="131" y="0"/>
                    </a:cxn>
                  </a:cxnLst>
                  <a:rect l="0" t="0" r="r" b="b"/>
                  <a:pathLst>
                    <a:path w="131" h="21">
                      <a:moveTo>
                        <a:pt x="131" y="0"/>
                      </a:moveTo>
                      <a:lnTo>
                        <a:pt x="131" y="14"/>
                      </a:lnTo>
                      <a:lnTo>
                        <a:pt x="0" y="21"/>
                      </a:lnTo>
                      <a:lnTo>
                        <a:pt x="0" y="6"/>
                      </a:lnTo>
                      <a:lnTo>
                        <a:pt x="131" y="0"/>
                      </a:lnTo>
                      <a:close/>
                    </a:path>
                  </a:pathLst>
                </a:custGeom>
                <a:solidFill>
                  <a:srgbClr val="A4A4A4"/>
                </a:solidFill>
                <a:ln w="9525">
                  <a:noFill/>
                  <a:round/>
                  <a:headEnd/>
                  <a:tailEnd/>
                </a:ln>
              </p:spPr>
              <p:txBody>
                <a:bodyPr/>
                <a:lstStyle/>
                <a:p>
                  <a:endParaRPr lang="en-US" sz="2000"/>
                </a:p>
              </p:txBody>
            </p:sp>
            <p:sp>
              <p:nvSpPr>
                <p:cNvPr id="582799" name="Freeform 143"/>
                <p:cNvSpPr>
                  <a:spLocks/>
                </p:cNvSpPr>
                <p:nvPr/>
              </p:nvSpPr>
              <p:spPr bwMode="auto">
                <a:xfrm>
                  <a:off x="3000" y="2975"/>
                  <a:ext cx="131" cy="20"/>
                </a:xfrm>
                <a:custGeom>
                  <a:avLst/>
                  <a:gdLst/>
                  <a:ahLst/>
                  <a:cxnLst>
                    <a:cxn ang="0">
                      <a:pos x="131" y="0"/>
                    </a:cxn>
                    <a:cxn ang="0">
                      <a:pos x="131" y="13"/>
                    </a:cxn>
                    <a:cxn ang="0">
                      <a:pos x="0" y="20"/>
                    </a:cxn>
                    <a:cxn ang="0">
                      <a:pos x="0" y="5"/>
                    </a:cxn>
                    <a:cxn ang="0">
                      <a:pos x="131" y="0"/>
                    </a:cxn>
                  </a:cxnLst>
                  <a:rect l="0" t="0" r="r" b="b"/>
                  <a:pathLst>
                    <a:path w="131" h="20">
                      <a:moveTo>
                        <a:pt x="131" y="0"/>
                      </a:moveTo>
                      <a:lnTo>
                        <a:pt x="131" y="13"/>
                      </a:lnTo>
                      <a:lnTo>
                        <a:pt x="0" y="20"/>
                      </a:lnTo>
                      <a:lnTo>
                        <a:pt x="0" y="5"/>
                      </a:lnTo>
                      <a:lnTo>
                        <a:pt x="131" y="0"/>
                      </a:lnTo>
                      <a:close/>
                    </a:path>
                  </a:pathLst>
                </a:custGeom>
                <a:solidFill>
                  <a:srgbClr val="A4A4A4"/>
                </a:solidFill>
                <a:ln w="9525">
                  <a:noFill/>
                  <a:round/>
                  <a:headEnd/>
                  <a:tailEnd/>
                </a:ln>
              </p:spPr>
              <p:txBody>
                <a:bodyPr/>
                <a:lstStyle/>
                <a:p>
                  <a:endParaRPr lang="en-US" sz="2000"/>
                </a:p>
              </p:txBody>
            </p:sp>
            <p:sp>
              <p:nvSpPr>
                <p:cNvPr id="582800" name="Freeform 144"/>
                <p:cNvSpPr>
                  <a:spLocks/>
                </p:cNvSpPr>
                <p:nvPr/>
              </p:nvSpPr>
              <p:spPr bwMode="auto">
                <a:xfrm>
                  <a:off x="3000" y="2974"/>
                  <a:ext cx="131" cy="20"/>
                </a:xfrm>
                <a:custGeom>
                  <a:avLst/>
                  <a:gdLst/>
                  <a:ahLst/>
                  <a:cxnLst>
                    <a:cxn ang="0">
                      <a:pos x="131" y="0"/>
                    </a:cxn>
                    <a:cxn ang="0">
                      <a:pos x="131" y="14"/>
                    </a:cxn>
                    <a:cxn ang="0">
                      <a:pos x="0" y="20"/>
                    </a:cxn>
                    <a:cxn ang="0">
                      <a:pos x="0" y="6"/>
                    </a:cxn>
                    <a:cxn ang="0">
                      <a:pos x="131" y="0"/>
                    </a:cxn>
                  </a:cxnLst>
                  <a:rect l="0" t="0" r="r" b="b"/>
                  <a:pathLst>
                    <a:path w="131" h="20">
                      <a:moveTo>
                        <a:pt x="131" y="0"/>
                      </a:moveTo>
                      <a:lnTo>
                        <a:pt x="131" y="14"/>
                      </a:lnTo>
                      <a:lnTo>
                        <a:pt x="0" y="20"/>
                      </a:lnTo>
                      <a:lnTo>
                        <a:pt x="0" y="6"/>
                      </a:lnTo>
                      <a:lnTo>
                        <a:pt x="131" y="0"/>
                      </a:lnTo>
                      <a:close/>
                    </a:path>
                  </a:pathLst>
                </a:custGeom>
                <a:solidFill>
                  <a:srgbClr val="A4A4A4"/>
                </a:solidFill>
                <a:ln w="9525">
                  <a:noFill/>
                  <a:round/>
                  <a:headEnd/>
                  <a:tailEnd/>
                </a:ln>
              </p:spPr>
              <p:txBody>
                <a:bodyPr/>
                <a:lstStyle/>
                <a:p>
                  <a:endParaRPr lang="en-US" sz="2000"/>
                </a:p>
              </p:txBody>
            </p:sp>
            <p:sp>
              <p:nvSpPr>
                <p:cNvPr id="582801" name="Freeform 145"/>
                <p:cNvSpPr>
                  <a:spLocks/>
                </p:cNvSpPr>
                <p:nvPr/>
              </p:nvSpPr>
              <p:spPr bwMode="auto">
                <a:xfrm>
                  <a:off x="3000" y="2974"/>
                  <a:ext cx="131" cy="19"/>
                </a:xfrm>
                <a:custGeom>
                  <a:avLst/>
                  <a:gdLst/>
                  <a:ahLst/>
                  <a:cxnLst>
                    <a:cxn ang="0">
                      <a:pos x="131" y="0"/>
                    </a:cxn>
                    <a:cxn ang="0">
                      <a:pos x="131" y="13"/>
                    </a:cxn>
                    <a:cxn ang="0">
                      <a:pos x="0" y="19"/>
                    </a:cxn>
                    <a:cxn ang="0">
                      <a:pos x="0" y="6"/>
                    </a:cxn>
                    <a:cxn ang="0">
                      <a:pos x="131" y="0"/>
                    </a:cxn>
                  </a:cxnLst>
                  <a:rect l="0" t="0" r="r" b="b"/>
                  <a:pathLst>
                    <a:path w="131" h="19">
                      <a:moveTo>
                        <a:pt x="131" y="0"/>
                      </a:moveTo>
                      <a:lnTo>
                        <a:pt x="131" y="13"/>
                      </a:lnTo>
                      <a:lnTo>
                        <a:pt x="0" y="19"/>
                      </a:lnTo>
                      <a:lnTo>
                        <a:pt x="0" y="6"/>
                      </a:lnTo>
                      <a:lnTo>
                        <a:pt x="131" y="0"/>
                      </a:lnTo>
                      <a:close/>
                    </a:path>
                  </a:pathLst>
                </a:custGeom>
                <a:solidFill>
                  <a:srgbClr val="A4A4A4"/>
                </a:solidFill>
                <a:ln w="9525">
                  <a:noFill/>
                  <a:round/>
                  <a:headEnd/>
                  <a:tailEnd/>
                </a:ln>
              </p:spPr>
              <p:txBody>
                <a:bodyPr/>
                <a:lstStyle/>
                <a:p>
                  <a:endParaRPr lang="en-US" sz="2000"/>
                </a:p>
              </p:txBody>
            </p:sp>
            <p:sp>
              <p:nvSpPr>
                <p:cNvPr id="582802" name="Freeform 146"/>
                <p:cNvSpPr>
                  <a:spLocks/>
                </p:cNvSpPr>
                <p:nvPr/>
              </p:nvSpPr>
              <p:spPr bwMode="auto">
                <a:xfrm>
                  <a:off x="3000" y="2973"/>
                  <a:ext cx="131" cy="20"/>
                </a:xfrm>
                <a:custGeom>
                  <a:avLst/>
                  <a:gdLst/>
                  <a:ahLst/>
                  <a:cxnLst>
                    <a:cxn ang="0">
                      <a:pos x="131" y="0"/>
                    </a:cxn>
                    <a:cxn ang="0">
                      <a:pos x="131" y="14"/>
                    </a:cxn>
                    <a:cxn ang="0">
                      <a:pos x="0" y="20"/>
                    </a:cxn>
                    <a:cxn ang="0">
                      <a:pos x="0" y="6"/>
                    </a:cxn>
                    <a:cxn ang="0">
                      <a:pos x="131" y="0"/>
                    </a:cxn>
                  </a:cxnLst>
                  <a:rect l="0" t="0" r="r" b="b"/>
                  <a:pathLst>
                    <a:path w="131" h="20">
                      <a:moveTo>
                        <a:pt x="131" y="0"/>
                      </a:moveTo>
                      <a:lnTo>
                        <a:pt x="131" y="14"/>
                      </a:lnTo>
                      <a:lnTo>
                        <a:pt x="0" y="20"/>
                      </a:lnTo>
                      <a:lnTo>
                        <a:pt x="0" y="6"/>
                      </a:lnTo>
                      <a:lnTo>
                        <a:pt x="131" y="0"/>
                      </a:lnTo>
                      <a:close/>
                    </a:path>
                  </a:pathLst>
                </a:custGeom>
                <a:solidFill>
                  <a:srgbClr val="A4A4A4"/>
                </a:solidFill>
                <a:ln w="9525">
                  <a:noFill/>
                  <a:round/>
                  <a:headEnd/>
                  <a:tailEnd/>
                </a:ln>
              </p:spPr>
              <p:txBody>
                <a:bodyPr/>
                <a:lstStyle/>
                <a:p>
                  <a:endParaRPr lang="en-US" sz="2000"/>
                </a:p>
              </p:txBody>
            </p:sp>
            <p:sp>
              <p:nvSpPr>
                <p:cNvPr id="582803" name="Freeform 147"/>
                <p:cNvSpPr>
                  <a:spLocks/>
                </p:cNvSpPr>
                <p:nvPr/>
              </p:nvSpPr>
              <p:spPr bwMode="auto">
                <a:xfrm>
                  <a:off x="3000" y="2973"/>
                  <a:ext cx="131" cy="19"/>
                </a:xfrm>
                <a:custGeom>
                  <a:avLst/>
                  <a:gdLst/>
                  <a:ahLst/>
                  <a:cxnLst>
                    <a:cxn ang="0">
                      <a:pos x="131" y="0"/>
                    </a:cxn>
                    <a:cxn ang="0">
                      <a:pos x="131" y="14"/>
                    </a:cxn>
                    <a:cxn ang="0">
                      <a:pos x="0" y="19"/>
                    </a:cxn>
                    <a:cxn ang="0">
                      <a:pos x="0" y="5"/>
                    </a:cxn>
                    <a:cxn ang="0">
                      <a:pos x="131" y="0"/>
                    </a:cxn>
                  </a:cxnLst>
                  <a:rect l="0" t="0" r="r" b="b"/>
                  <a:pathLst>
                    <a:path w="131" h="19">
                      <a:moveTo>
                        <a:pt x="131" y="0"/>
                      </a:moveTo>
                      <a:lnTo>
                        <a:pt x="131" y="14"/>
                      </a:lnTo>
                      <a:lnTo>
                        <a:pt x="0" y="19"/>
                      </a:lnTo>
                      <a:lnTo>
                        <a:pt x="0" y="5"/>
                      </a:lnTo>
                      <a:lnTo>
                        <a:pt x="131" y="0"/>
                      </a:lnTo>
                      <a:close/>
                    </a:path>
                  </a:pathLst>
                </a:custGeom>
                <a:solidFill>
                  <a:srgbClr val="A4A4A4"/>
                </a:solidFill>
                <a:ln w="9525">
                  <a:noFill/>
                  <a:round/>
                  <a:headEnd/>
                  <a:tailEnd/>
                </a:ln>
              </p:spPr>
              <p:txBody>
                <a:bodyPr/>
                <a:lstStyle/>
                <a:p>
                  <a:endParaRPr lang="en-US" sz="2000"/>
                </a:p>
              </p:txBody>
            </p:sp>
            <p:sp>
              <p:nvSpPr>
                <p:cNvPr id="582804" name="Freeform 148"/>
                <p:cNvSpPr>
                  <a:spLocks/>
                </p:cNvSpPr>
                <p:nvPr/>
              </p:nvSpPr>
              <p:spPr bwMode="auto">
                <a:xfrm>
                  <a:off x="3000" y="2973"/>
                  <a:ext cx="131" cy="19"/>
                </a:xfrm>
                <a:custGeom>
                  <a:avLst/>
                  <a:gdLst/>
                  <a:ahLst/>
                  <a:cxnLst>
                    <a:cxn ang="0">
                      <a:pos x="131" y="0"/>
                    </a:cxn>
                    <a:cxn ang="0">
                      <a:pos x="131" y="13"/>
                    </a:cxn>
                    <a:cxn ang="0">
                      <a:pos x="0" y="19"/>
                    </a:cxn>
                    <a:cxn ang="0">
                      <a:pos x="0" y="5"/>
                    </a:cxn>
                    <a:cxn ang="0">
                      <a:pos x="131" y="0"/>
                    </a:cxn>
                  </a:cxnLst>
                  <a:rect l="0" t="0" r="r" b="b"/>
                  <a:pathLst>
                    <a:path w="131" h="19">
                      <a:moveTo>
                        <a:pt x="131" y="0"/>
                      </a:moveTo>
                      <a:lnTo>
                        <a:pt x="131" y="13"/>
                      </a:lnTo>
                      <a:lnTo>
                        <a:pt x="0" y="19"/>
                      </a:lnTo>
                      <a:lnTo>
                        <a:pt x="0" y="5"/>
                      </a:lnTo>
                      <a:lnTo>
                        <a:pt x="131" y="0"/>
                      </a:lnTo>
                      <a:close/>
                    </a:path>
                  </a:pathLst>
                </a:custGeom>
                <a:solidFill>
                  <a:srgbClr val="A4A4A4"/>
                </a:solidFill>
                <a:ln w="9525">
                  <a:noFill/>
                  <a:round/>
                  <a:headEnd/>
                  <a:tailEnd/>
                </a:ln>
              </p:spPr>
              <p:txBody>
                <a:bodyPr/>
                <a:lstStyle/>
                <a:p>
                  <a:endParaRPr lang="en-US" sz="2000"/>
                </a:p>
              </p:txBody>
            </p:sp>
            <p:sp>
              <p:nvSpPr>
                <p:cNvPr id="582805" name="Freeform 149"/>
                <p:cNvSpPr>
                  <a:spLocks/>
                </p:cNvSpPr>
                <p:nvPr/>
              </p:nvSpPr>
              <p:spPr bwMode="auto">
                <a:xfrm>
                  <a:off x="3000" y="2973"/>
                  <a:ext cx="131" cy="19"/>
                </a:xfrm>
                <a:custGeom>
                  <a:avLst/>
                  <a:gdLst/>
                  <a:ahLst/>
                  <a:cxnLst>
                    <a:cxn ang="0">
                      <a:pos x="131" y="0"/>
                    </a:cxn>
                    <a:cxn ang="0">
                      <a:pos x="131" y="13"/>
                    </a:cxn>
                    <a:cxn ang="0">
                      <a:pos x="0" y="19"/>
                    </a:cxn>
                    <a:cxn ang="0">
                      <a:pos x="0" y="4"/>
                    </a:cxn>
                    <a:cxn ang="0">
                      <a:pos x="131" y="0"/>
                    </a:cxn>
                  </a:cxnLst>
                  <a:rect l="0" t="0" r="r" b="b"/>
                  <a:pathLst>
                    <a:path w="131" h="19">
                      <a:moveTo>
                        <a:pt x="131" y="0"/>
                      </a:moveTo>
                      <a:lnTo>
                        <a:pt x="131" y="13"/>
                      </a:lnTo>
                      <a:lnTo>
                        <a:pt x="0" y="19"/>
                      </a:lnTo>
                      <a:lnTo>
                        <a:pt x="0" y="4"/>
                      </a:lnTo>
                      <a:lnTo>
                        <a:pt x="131" y="0"/>
                      </a:lnTo>
                      <a:close/>
                    </a:path>
                  </a:pathLst>
                </a:custGeom>
                <a:solidFill>
                  <a:srgbClr val="A4A4A4"/>
                </a:solidFill>
                <a:ln w="9525">
                  <a:noFill/>
                  <a:round/>
                  <a:headEnd/>
                  <a:tailEnd/>
                </a:ln>
              </p:spPr>
              <p:txBody>
                <a:bodyPr/>
                <a:lstStyle/>
                <a:p>
                  <a:endParaRPr lang="en-US" sz="2000"/>
                </a:p>
              </p:txBody>
            </p:sp>
            <p:sp>
              <p:nvSpPr>
                <p:cNvPr id="582806" name="Freeform 150"/>
                <p:cNvSpPr>
                  <a:spLocks/>
                </p:cNvSpPr>
                <p:nvPr/>
              </p:nvSpPr>
              <p:spPr bwMode="auto">
                <a:xfrm>
                  <a:off x="3000" y="2973"/>
                  <a:ext cx="131" cy="18"/>
                </a:xfrm>
                <a:custGeom>
                  <a:avLst/>
                  <a:gdLst/>
                  <a:ahLst/>
                  <a:cxnLst>
                    <a:cxn ang="0">
                      <a:pos x="131" y="0"/>
                    </a:cxn>
                    <a:cxn ang="0">
                      <a:pos x="131" y="13"/>
                    </a:cxn>
                    <a:cxn ang="0">
                      <a:pos x="0" y="18"/>
                    </a:cxn>
                    <a:cxn ang="0">
                      <a:pos x="0" y="4"/>
                    </a:cxn>
                    <a:cxn ang="0">
                      <a:pos x="131" y="0"/>
                    </a:cxn>
                  </a:cxnLst>
                  <a:rect l="0" t="0" r="r" b="b"/>
                  <a:pathLst>
                    <a:path w="131" h="18">
                      <a:moveTo>
                        <a:pt x="131" y="0"/>
                      </a:moveTo>
                      <a:lnTo>
                        <a:pt x="131" y="13"/>
                      </a:lnTo>
                      <a:lnTo>
                        <a:pt x="0" y="18"/>
                      </a:lnTo>
                      <a:lnTo>
                        <a:pt x="0" y="4"/>
                      </a:lnTo>
                      <a:lnTo>
                        <a:pt x="131" y="0"/>
                      </a:lnTo>
                      <a:close/>
                    </a:path>
                  </a:pathLst>
                </a:custGeom>
                <a:solidFill>
                  <a:srgbClr val="A4A4A4"/>
                </a:solidFill>
                <a:ln w="9525">
                  <a:noFill/>
                  <a:round/>
                  <a:headEnd/>
                  <a:tailEnd/>
                </a:ln>
              </p:spPr>
              <p:txBody>
                <a:bodyPr/>
                <a:lstStyle/>
                <a:p>
                  <a:endParaRPr lang="en-US" sz="2000"/>
                </a:p>
              </p:txBody>
            </p:sp>
            <p:sp>
              <p:nvSpPr>
                <p:cNvPr id="582807" name="Freeform 151"/>
                <p:cNvSpPr>
                  <a:spLocks/>
                </p:cNvSpPr>
                <p:nvPr/>
              </p:nvSpPr>
              <p:spPr bwMode="auto">
                <a:xfrm>
                  <a:off x="3000" y="2972"/>
                  <a:ext cx="131" cy="18"/>
                </a:xfrm>
                <a:custGeom>
                  <a:avLst/>
                  <a:gdLst/>
                  <a:ahLst/>
                  <a:cxnLst>
                    <a:cxn ang="0">
                      <a:pos x="131" y="0"/>
                    </a:cxn>
                    <a:cxn ang="0">
                      <a:pos x="131" y="14"/>
                    </a:cxn>
                    <a:cxn ang="0">
                      <a:pos x="0" y="18"/>
                    </a:cxn>
                    <a:cxn ang="0">
                      <a:pos x="0" y="5"/>
                    </a:cxn>
                    <a:cxn ang="0">
                      <a:pos x="131" y="0"/>
                    </a:cxn>
                  </a:cxnLst>
                  <a:rect l="0" t="0" r="r" b="b"/>
                  <a:pathLst>
                    <a:path w="131" h="18">
                      <a:moveTo>
                        <a:pt x="131" y="0"/>
                      </a:moveTo>
                      <a:lnTo>
                        <a:pt x="131" y="14"/>
                      </a:lnTo>
                      <a:lnTo>
                        <a:pt x="0" y="18"/>
                      </a:lnTo>
                      <a:lnTo>
                        <a:pt x="0" y="5"/>
                      </a:lnTo>
                      <a:lnTo>
                        <a:pt x="131" y="0"/>
                      </a:lnTo>
                      <a:close/>
                    </a:path>
                  </a:pathLst>
                </a:custGeom>
                <a:solidFill>
                  <a:srgbClr val="A4A4A4"/>
                </a:solidFill>
                <a:ln w="9525">
                  <a:noFill/>
                  <a:round/>
                  <a:headEnd/>
                  <a:tailEnd/>
                </a:ln>
              </p:spPr>
              <p:txBody>
                <a:bodyPr/>
                <a:lstStyle/>
                <a:p>
                  <a:endParaRPr lang="en-US" sz="2000"/>
                </a:p>
              </p:txBody>
            </p:sp>
            <p:sp>
              <p:nvSpPr>
                <p:cNvPr id="582808" name="Freeform 152"/>
                <p:cNvSpPr>
                  <a:spLocks/>
                </p:cNvSpPr>
                <p:nvPr/>
              </p:nvSpPr>
              <p:spPr bwMode="auto">
                <a:xfrm>
                  <a:off x="3000" y="2972"/>
                  <a:ext cx="131" cy="18"/>
                </a:xfrm>
                <a:custGeom>
                  <a:avLst/>
                  <a:gdLst/>
                  <a:ahLst/>
                  <a:cxnLst>
                    <a:cxn ang="0">
                      <a:pos x="131" y="0"/>
                    </a:cxn>
                    <a:cxn ang="0">
                      <a:pos x="131" y="13"/>
                    </a:cxn>
                    <a:cxn ang="0">
                      <a:pos x="0" y="18"/>
                    </a:cxn>
                    <a:cxn ang="0">
                      <a:pos x="0" y="4"/>
                    </a:cxn>
                    <a:cxn ang="0">
                      <a:pos x="131" y="0"/>
                    </a:cxn>
                  </a:cxnLst>
                  <a:rect l="0" t="0" r="r" b="b"/>
                  <a:pathLst>
                    <a:path w="131" h="18">
                      <a:moveTo>
                        <a:pt x="131" y="0"/>
                      </a:moveTo>
                      <a:lnTo>
                        <a:pt x="131" y="13"/>
                      </a:lnTo>
                      <a:lnTo>
                        <a:pt x="0" y="18"/>
                      </a:lnTo>
                      <a:lnTo>
                        <a:pt x="0" y="4"/>
                      </a:lnTo>
                      <a:lnTo>
                        <a:pt x="131" y="0"/>
                      </a:lnTo>
                      <a:close/>
                    </a:path>
                  </a:pathLst>
                </a:custGeom>
                <a:solidFill>
                  <a:srgbClr val="A4A4A4"/>
                </a:solidFill>
                <a:ln w="9525">
                  <a:noFill/>
                  <a:round/>
                  <a:headEnd/>
                  <a:tailEnd/>
                </a:ln>
              </p:spPr>
              <p:txBody>
                <a:bodyPr/>
                <a:lstStyle/>
                <a:p>
                  <a:endParaRPr lang="en-US" sz="2000"/>
                </a:p>
              </p:txBody>
            </p:sp>
            <p:sp>
              <p:nvSpPr>
                <p:cNvPr id="582809" name="Freeform 153"/>
                <p:cNvSpPr>
                  <a:spLocks/>
                </p:cNvSpPr>
                <p:nvPr/>
              </p:nvSpPr>
              <p:spPr bwMode="auto">
                <a:xfrm>
                  <a:off x="3000" y="2972"/>
                  <a:ext cx="131" cy="17"/>
                </a:xfrm>
                <a:custGeom>
                  <a:avLst/>
                  <a:gdLst/>
                  <a:ahLst/>
                  <a:cxnLst>
                    <a:cxn ang="0">
                      <a:pos x="131" y="0"/>
                    </a:cxn>
                    <a:cxn ang="0">
                      <a:pos x="131" y="13"/>
                    </a:cxn>
                    <a:cxn ang="0">
                      <a:pos x="0" y="17"/>
                    </a:cxn>
                    <a:cxn ang="0">
                      <a:pos x="0" y="3"/>
                    </a:cxn>
                    <a:cxn ang="0">
                      <a:pos x="131" y="0"/>
                    </a:cxn>
                  </a:cxnLst>
                  <a:rect l="0" t="0" r="r" b="b"/>
                  <a:pathLst>
                    <a:path w="131" h="17">
                      <a:moveTo>
                        <a:pt x="131" y="0"/>
                      </a:moveTo>
                      <a:lnTo>
                        <a:pt x="131" y="13"/>
                      </a:lnTo>
                      <a:lnTo>
                        <a:pt x="0" y="17"/>
                      </a:lnTo>
                      <a:lnTo>
                        <a:pt x="0" y="3"/>
                      </a:lnTo>
                      <a:lnTo>
                        <a:pt x="131" y="0"/>
                      </a:lnTo>
                      <a:close/>
                    </a:path>
                  </a:pathLst>
                </a:custGeom>
                <a:solidFill>
                  <a:srgbClr val="A4A4A4"/>
                </a:solidFill>
                <a:ln w="9525">
                  <a:noFill/>
                  <a:round/>
                  <a:headEnd/>
                  <a:tailEnd/>
                </a:ln>
              </p:spPr>
              <p:txBody>
                <a:bodyPr/>
                <a:lstStyle/>
                <a:p>
                  <a:endParaRPr lang="en-US" sz="2000"/>
                </a:p>
              </p:txBody>
            </p:sp>
            <p:sp>
              <p:nvSpPr>
                <p:cNvPr id="582810" name="Freeform 154"/>
                <p:cNvSpPr>
                  <a:spLocks/>
                </p:cNvSpPr>
                <p:nvPr/>
              </p:nvSpPr>
              <p:spPr bwMode="auto">
                <a:xfrm>
                  <a:off x="3000" y="2971"/>
                  <a:ext cx="131" cy="17"/>
                </a:xfrm>
                <a:custGeom>
                  <a:avLst/>
                  <a:gdLst/>
                  <a:ahLst/>
                  <a:cxnLst>
                    <a:cxn ang="0">
                      <a:pos x="131" y="0"/>
                    </a:cxn>
                    <a:cxn ang="0">
                      <a:pos x="131" y="13"/>
                    </a:cxn>
                    <a:cxn ang="0">
                      <a:pos x="0" y="17"/>
                    </a:cxn>
                    <a:cxn ang="0">
                      <a:pos x="0" y="4"/>
                    </a:cxn>
                    <a:cxn ang="0">
                      <a:pos x="131" y="0"/>
                    </a:cxn>
                  </a:cxnLst>
                  <a:rect l="0" t="0" r="r" b="b"/>
                  <a:pathLst>
                    <a:path w="131" h="17">
                      <a:moveTo>
                        <a:pt x="131" y="0"/>
                      </a:moveTo>
                      <a:lnTo>
                        <a:pt x="131" y="13"/>
                      </a:lnTo>
                      <a:lnTo>
                        <a:pt x="0" y="17"/>
                      </a:lnTo>
                      <a:lnTo>
                        <a:pt x="0" y="4"/>
                      </a:lnTo>
                      <a:lnTo>
                        <a:pt x="131" y="0"/>
                      </a:lnTo>
                      <a:close/>
                    </a:path>
                  </a:pathLst>
                </a:custGeom>
                <a:solidFill>
                  <a:srgbClr val="A4A4A4"/>
                </a:solidFill>
                <a:ln w="9525">
                  <a:noFill/>
                  <a:round/>
                  <a:headEnd/>
                  <a:tailEnd/>
                </a:ln>
              </p:spPr>
              <p:txBody>
                <a:bodyPr/>
                <a:lstStyle/>
                <a:p>
                  <a:endParaRPr lang="en-US" sz="2000"/>
                </a:p>
              </p:txBody>
            </p:sp>
            <p:sp>
              <p:nvSpPr>
                <p:cNvPr id="582811" name="Freeform 155"/>
                <p:cNvSpPr>
                  <a:spLocks/>
                </p:cNvSpPr>
                <p:nvPr/>
              </p:nvSpPr>
              <p:spPr bwMode="auto">
                <a:xfrm>
                  <a:off x="3000" y="2971"/>
                  <a:ext cx="131" cy="16"/>
                </a:xfrm>
                <a:custGeom>
                  <a:avLst/>
                  <a:gdLst/>
                  <a:ahLst/>
                  <a:cxnLst>
                    <a:cxn ang="0">
                      <a:pos x="131" y="0"/>
                    </a:cxn>
                    <a:cxn ang="0">
                      <a:pos x="131" y="13"/>
                    </a:cxn>
                    <a:cxn ang="0">
                      <a:pos x="0" y="16"/>
                    </a:cxn>
                    <a:cxn ang="0">
                      <a:pos x="0" y="3"/>
                    </a:cxn>
                    <a:cxn ang="0">
                      <a:pos x="131" y="0"/>
                    </a:cxn>
                  </a:cxnLst>
                  <a:rect l="0" t="0" r="r" b="b"/>
                  <a:pathLst>
                    <a:path w="131" h="16">
                      <a:moveTo>
                        <a:pt x="131" y="0"/>
                      </a:moveTo>
                      <a:lnTo>
                        <a:pt x="131" y="13"/>
                      </a:lnTo>
                      <a:lnTo>
                        <a:pt x="0" y="16"/>
                      </a:lnTo>
                      <a:lnTo>
                        <a:pt x="0" y="3"/>
                      </a:lnTo>
                      <a:lnTo>
                        <a:pt x="131" y="0"/>
                      </a:lnTo>
                      <a:close/>
                    </a:path>
                  </a:pathLst>
                </a:custGeom>
                <a:solidFill>
                  <a:srgbClr val="A4A4A4"/>
                </a:solidFill>
                <a:ln w="9525">
                  <a:noFill/>
                  <a:round/>
                  <a:headEnd/>
                  <a:tailEnd/>
                </a:ln>
              </p:spPr>
              <p:txBody>
                <a:bodyPr/>
                <a:lstStyle/>
                <a:p>
                  <a:endParaRPr lang="en-US" sz="2000"/>
                </a:p>
              </p:txBody>
            </p:sp>
            <p:sp>
              <p:nvSpPr>
                <p:cNvPr id="582812" name="Freeform 156"/>
                <p:cNvSpPr>
                  <a:spLocks/>
                </p:cNvSpPr>
                <p:nvPr/>
              </p:nvSpPr>
              <p:spPr bwMode="auto">
                <a:xfrm>
                  <a:off x="3000" y="2971"/>
                  <a:ext cx="131" cy="15"/>
                </a:xfrm>
                <a:custGeom>
                  <a:avLst/>
                  <a:gdLst/>
                  <a:ahLst/>
                  <a:cxnLst>
                    <a:cxn ang="0">
                      <a:pos x="131" y="0"/>
                    </a:cxn>
                    <a:cxn ang="0">
                      <a:pos x="131" y="13"/>
                    </a:cxn>
                    <a:cxn ang="0">
                      <a:pos x="0" y="15"/>
                    </a:cxn>
                    <a:cxn ang="0">
                      <a:pos x="0" y="2"/>
                    </a:cxn>
                    <a:cxn ang="0">
                      <a:pos x="131" y="0"/>
                    </a:cxn>
                  </a:cxnLst>
                  <a:rect l="0" t="0" r="r" b="b"/>
                  <a:pathLst>
                    <a:path w="131" h="15">
                      <a:moveTo>
                        <a:pt x="131" y="0"/>
                      </a:moveTo>
                      <a:lnTo>
                        <a:pt x="131" y="13"/>
                      </a:lnTo>
                      <a:lnTo>
                        <a:pt x="0" y="15"/>
                      </a:lnTo>
                      <a:lnTo>
                        <a:pt x="0" y="2"/>
                      </a:lnTo>
                      <a:lnTo>
                        <a:pt x="131" y="0"/>
                      </a:lnTo>
                      <a:close/>
                    </a:path>
                  </a:pathLst>
                </a:custGeom>
                <a:solidFill>
                  <a:srgbClr val="A4A4A4"/>
                </a:solidFill>
                <a:ln w="9525">
                  <a:noFill/>
                  <a:round/>
                  <a:headEnd/>
                  <a:tailEnd/>
                </a:ln>
              </p:spPr>
              <p:txBody>
                <a:bodyPr/>
                <a:lstStyle/>
                <a:p>
                  <a:endParaRPr lang="en-US" sz="2000"/>
                </a:p>
              </p:txBody>
            </p:sp>
            <p:sp>
              <p:nvSpPr>
                <p:cNvPr id="582813" name="Freeform 157"/>
                <p:cNvSpPr>
                  <a:spLocks/>
                </p:cNvSpPr>
                <p:nvPr/>
              </p:nvSpPr>
              <p:spPr bwMode="auto">
                <a:xfrm>
                  <a:off x="3000" y="2970"/>
                  <a:ext cx="131" cy="16"/>
                </a:xfrm>
                <a:custGeom>
                  <a:avLst/>
                  <a:gdLst/>
                  <a:ahLst/>
                  <a:cxnLst>
                    <a:cxn ang="0">
                      <a:pos x="131" y="0"/>
                    </a:cxn>
                    <a:cxn ang="0">
                      <a:pos x="131" y="14"/>
                    </a:cxn>
                    <a:cxn ang="0">
                      <a:pos x="0" y="16"/>
                    </a:cxn>
                    <a:cxn ang="0">
                      <a:pos x="0" y="3"/>
                    </a:cxn>
                    <a:cxn ang="0">
                      <a:pos x="131" y="0"/>
                    </a:cxn>
                  </a:cxnLst>
                  <a:rect l="0" t="0" r="r" b="b"/>
                  <a:pathLst>
                    <a:path w="131" h="16">
                      <a:moveTo>
                        <a:pt x="131" y="0"/>
                      </a:moveTo>
                      <a:lnTo>
                        <a:pt x="131" y="14"/>
                      </a:lnTo>
                      <a:lnTo>
                        <a:pt x="0" y="16"/>
                      </a:lnTo>
                      <a:lnTo>
                        <a:pt x="0" y="3"/>
                      </a:lnTo>
                      <a:lnTo>
                        <a:pt x="131" y="0"/>
                      </a:lnTo>
                      <a:close/>
                    </a:path>
                  </a:pathLst>
                </a:custGeom>
                <a:solidFill>
                  <a:srgbClr val="B4B4B4"/>
                </a:solidFill>
                <a:ln w="9525">
                  <a:noFill/>
                  <a:round/>
                  <a:headEnd/>
                  <a:tailEnd/>
                </a:ln>
              </p:spPr>
              <p:txBody>
                <a:bodyPr/>
                <a:lstStyle/>
                <a:p>
                  <a:endParaRPr lang="en-US" sz="2000"/>
                </a:p>
              </p:txBody>
            </p:sp>
            <p:sp>
              <p:nvSpPr>
                <p:cNvPr id="582814" name="Freeform 158"/>
                <p:cNvSpPr>
                  <a:spLocks/>
                </p:cNvSpPr>
                <p:nvPr/>
              </p:nvSpPr>
              <p:spPr bwMode="auto">
                <a:xfrm>
                  <a:off x="3000" y="2970"/>
                  <a:ext cx="131" cy="15"/>
                </a:xfrm>
                <a:custGeom>
                  <a:avLst/>
                  <a:gdLst/>
                  <a:ahLst/>
                  <a:cxnLst>
                    <a:cxn ang="0">
                      <a:pos x="131" y="0"/>
                    </a:cxn>
                    <a:cxn ang="0">
                      <a:pos x="131" y="13"/>
                    </a:cxn>
                    <a:cxn ang="0">
                      <a:pos x="0" y="15"/>
                    </a:cxn>
                    <a:cxn ang="0">
                      <a:pos x="0" y="3"/>
                    </a:cxn>
                    <a:cxn ang="0">
                      <a:pos x="131" y="0"/>
                    </a:cxn>
                  </a:cxnLst>
                  <a:rect l="0" t="0" r="r" b="b"/>
                  <a:pathLst>
                    <a:path w="131" h="15">
                      <a:moveTo>
                        <a:pt x="131" y="0"/>
                      </a:moveTo>
                      <a:lnTo>
                        <a:pt x="131" y="13"/>
                      </a:lnTo>
                      <a:lnTo>
                        <a:pt x="0" y="15"/>
                      </a:lnTo>
                      <a:lnTo>
                        <a:pt x="0" y="3"/>
                      </a:lnTo>
                      <a:lnTo>
                        <a:pt x="131" y="0"/>
                      </a:lnTo>
                      <a:close/>
                    </a:path>
                  </a:pathLst>
                </a:custGeom>
                <a:solidFill>
                  <a:srgbClr val="B4B4B4"/>
                </a:solidFill>
                <a:ln w="9525">
                  <a:noFill/>
                  <a:round/>
                  <a:headEnd/>
                  <a:tailEnd/>
                </a:ln>
              </p:spPr>
              <p:txBody>
                <a:bodyPr/>
                <a:lstStyle/>
                <a:p>
                  <a:endParaRPr lang="en-US" sz="2000"/>
                </a:p>
              </p:txBody>
            </p:sp>
            <p:sp>
              <p:nvSpPr>
                <p:cNvPr id="582815" name="Freeform 159"/>
                <p:cNvSpPr>
                  <a:spLocks/>
                </p:cNvSpPr>
                <p:nvPr/>
              </p:nvSpPr>
              <p:spPr bwMode="auto">
                <a:xfrm>
                  <a:off x="3000" y="2970"/>
                  <a:ext cx="131" cy="15"/>
                </a:xfrm>
                <a:custGeom>
                  <a:avLst/>
                  <a:gdLst/>
                  <a:ahLst/>
                  <a:cxnLst>
                    <a:cxn ang="0">
                      <a:pos x="131" y="0"/>
                    </a:cxn>
                    <a:cxn ang="0">
                      <a:pos x="131" y="13"/>
                    </a:cxn>
                    <a:cxn ang="0">
                      <a:pos x="0" y="15"/>
                    </a:cxn>
                    <a:cxn ang="0">
                      <a:pos x="0" y="2"/>
                    </a:cxn>
                    <a:cxn ang="0">
                      <a:pos x="131" y="0"/>
                    </a:cxn>
                  </a:cxnLst>
                  <a:rect l="0" t="0" r="r" b="b"/>
                  <a:pathLst>
                    <a:path w="131" h="15">
                      <a:moveTo>
                        <a:pt x="131" y="0"/>
                      </a:moveTo>
                      <a:lnTo>
                        <a:pt x="131" y="13"/>
                      </a:lnTo>
                      <a:lnTo>
                        <a:pt x="0" y="15"/>
                      </a:lnTo>
                      <a:lnTo>
                        <a:pt x="0" y="2"/>
                      </a:lnTo>
                      <a:lnTo>
                        <a:pt x="131" y="0"/>
                      </a:lnTo>
                      <a:close/>
                    </a:path>
                  </a:pathLst>
                </a:custGeom>
                <a:solidFill>
                  <a:srgbClr val="B4B4B4"/>
                </a:solidFill>
                <a:ln w="9525">
                  <a:noFill/>
                  <a:round/>
                  <a:headEnd/>
                  <a:tailEnd/>
                </a:ln>
              </p:spPr>
              <p:txBody>
                <a:bodyPr/>
                <a:lstStyle/>
                <a:p>
                  <a:endParaRPr lang="en-US" sz="2000"/>
                </a:p>
              </p:txBody>
            </p:sp>
            <p:sp>
              <p:nvSpPr>
                <p:cNvPr id="582816" name="Freeform 160"/>
                <p:cNvSpPr>
                  <a:spLocks/>
                </p:cNvSpPr>
                <p:nvPr/>
              </p:nvSpPr>
              <p:spPr bwMode="auto">
                <a:xfrm>
                  <a:off x="3000" y="2970"/>
                  <a:ext cx="131" cy="14"/>
                </a:xfrm>
                <a:custGeom>
                  <a:avLst/>
                  <a:gdLst/>
                  <a:ahLst/>
                  <a:cxnLst>
                    <a:cxn ang="0">
                      <a:pos x="131" y="0"/>
                    </a:cxn>
                    <a:cxn ang="0">
                      <a:pos x="131" y="12"/>
                    </a:cxn>
                    <a:cxn ang="0">
                      <a:pos x="0" y="14"/>
                    </a:cxn>
                    <a:cxn ang="0">
                      <a:pos x="0" y="1"/>
                    </a:cxn>
                    <a:cxn ang="0">
                      <a:pos x="131" y="0"/>
                    </a:cxn>
                  </a:cxnLst>
                  <a:rect l="0" t="0" r="r" b="b"/>
                  <a:pathLst>
                    <a:path w="131" h="14">
                      <a:moveTo>
                        <a:pt x="131" y="0"/>
                      </a:moveTo>
                      <a:lnTo>
                        <a:pt x="131" y="12"/>
                      </a:lnTo>
                      <a:lnTo>
                        <a:pt x="0" y="14"/>
                      </a:lnTo>
                      <a:lnTo>
                        <a:pt x="0" y="1"/>
                      </a:lnTo>
                      <a:lnTo>
                        <a:pt x="131" y="0"/>
                      </a:lnTo>
                      <a:close/>
                    </a:path>
                  </a:pathLst>
                </a:custGeom>
                <a:solidFill>
                  <a:srgbClr val="B4B4B4"/>
                </a:solidFill>
                <a:ln w="9525">
                  <a:noFill/>
                  <a:round/>
                  <a:headEnd/>
                  <a:tailEnd/>
                </a:ln>
              </p:spPr>
              <p:txBody>
                <a:bodyPr/>
                <a:lstStyle/>
                <a:p>
                  <a:endParaRPr lang="en-US" sz="2000"/>
                </a:p>
              </p:txBody>
            </p:sp>
            <p:sp>
              <p:nvSpPr>
                <p:cNvPr id="582817" name="Freeform 161"/>
                <p:cNvSpPr>
                  <a:spLocks/>
                </p:cNvSpPr>
                <p:nvPr/>
              </p:nvSpPr>
              <p:spPr bwMode="auto">
                <a:xfrm>
                  <a:off x="3000" y="2969"/>
                  <a:ext cx="131" cy="15"/>
                </a:xfrm>
                <a:custGeom>
                  <a:avLst/>
                  <a:gdLst/>
                  <a:ahLst/>
                  <a:cxnLst>
                    <a:cxn ang="0">
                      <a:pos x="131" y="0"/>
                    </a:cxn>
                    <a:cxn ang="0">
                      <a:pos x="131" y="13"/>
                    </a:cxn>
                    <a:cxn ang="0">
                      <a:pos x="0" y="15"/>
                    </a:cxn>
                    <a:cxn ang="0">
                      <a:pos x="0" y="1"/>
                    </a:cxn>
                    <a:cxn ang="0">
                      <a:pos x="131" y="0"/>
                    </a:cxn>
                  </a:cxnLst>
                  <a:rect l="0" t="0" r="r" b="b"/>
                  <a:pathLst>
                    <a:path w="131" h="15">
                      <a:moveTo>
                        <a:pt x="131" y="0"/>
                      </a:moveTo>
                      <a:lnTo>
                        <a:pt x="131" y="13"/>
                      </a:lnTo>
                      <a:lnTo>
                        <a:pt x="0" y="15"/>
                      </a:lnTo>
                      <a:lnTo>
                        <a:pt x="0" y="1"/>
                      </a:lnTo>
                      <a:lnTo>
                        <a:pt x="131" y="0"/>
                      </a:lnTo>
                      <a:close/>
                    </a:path>
                  </a:pathLst>
                </a:custGeom>
                <a:solidFill>
                  <a:srgbClr val="B4B4B4"/>
                </a:solidFill>
                <a:ln w="9525">
                  <a:noFill/>
                  <a:round/>
                  <a:headEnd/>
                  <a:tailEnd/>
                </a:ln>
              </p:spPr>
              <p:txBody>
                <a:bodyPr/>
                <a:lstStyle/>
                <a:p>
                  <a:endParaRPr lang="en-US" sz="2000"/>
                </a:p>
              </p:txBody>
            </p:sp>
            <p:sp>
              <p:nvSpPr>
                <p:cNvPr id="582818" name="Freeform 162"/>
                <p:cNvSpPr>
                  <a:spLocks/>
                </p:cNvSpPr>
                <p:nvPr/>
              </p:nvSpPr>
              <p:spPr bwMode="auto">
                <a:xfrm>
                  <a:off x="3000" y="2969"/>
                  <a:ext cx="131" cy="14"/>
                </a:xfrm>
                <a:custGeom>
                  <a:avLst/>
                  <a:gdLst/>
                  <a:ahLst/>
                  <a:cxnLst>
                    <a:cxn ang="0">
                      <a:pos x="131" y="0"/>
                    </a:cxn>
                    <a:cxn ang="0">
                      <a:pos x="131" y="13"/>
                    </a:cxn>
                    <a:cxn ang="0">
                      <a:pos x="0" y="14"/>
                    </a:cxn>
                    <a:cxn ang="0">
                      <a:pos x="0" y="1"/>
                    </a:cxn>
                    <a:cxn ang="0">
                      <a:pos x="131" y="0"/>
                    </a:cxn>
                  </a:cxnLst>
                  <a:rect l="0" t="0" r="r" b="b"/>
                  <a:pathLst>
                    <a:path w="131" h="14">
                      <a:moveTo>
                        <a:pt x="131" y="0"/>
                      </a:moveTo>
                      <a:lnTo>
                        <a:pt x="131" y="13"/>
                      </a:lnTo>
                      <a:lnTo>
                        <a:pt x="0" y="14"/>
                      </a:lnTo>
                      <a:lnTo>
                        <a:pt x="0" y="1"/>
                      </a:lnTo>
                      <a:lnTo>
                        <a:pt x="131" y="0"/>
                      </a:lnTo>
                      <a:close/>
                    </a:path>
                  </a:pathLst>
                </a:custGeom>
                <a:solidFill>
                  <a:srgbClr val="B4B4B4"/>
                </a:solidFill>
                <a:ln w="9525">
                  <a:noFill/>
                  <a:round/>
                  <a:headEnd/>
                  <a:tailEnd/>
                </a:ln>
              </p:spPr>
              <p:txBody>
                <a:bodyPr/>
                <a:lstStyle/>
                <a:p>
                  <a:endParaRPr lang="en-US" sz="2000"/>
                </a:p>
              </p:txBody>
            </p:sp>
            <p:sp>
              <p:nvSpPr>
                <p:cNvPr id="582819" name="Freeform 163"/>
                <p:cNvSpPr>
                  <a:spLocks/>
                </p:cNvSpPr>
                <p:nvPr/>
              </p:nvSpPr>
              <p:spPr bwMode="auto">
                <a:xfrm>
                  <a:off x="3000" y="2969"/>
                  <a:ext cx="131" cy="13"/>
                </a:xfrm>
                <a:custGeom>
                  <a:avLst/>
                  <a:gdLst/>
                  <a:ahLst/>
                  <a:cxnLst>
                    <a:cxn ang="0">
                      <a:pos x="131" y="0"/>
                    </a:cxn>
                    <a:cxn ang="0">
                      <a:pos x="131" y="12"/>
                    </a:cxn>
                    <a:cxn ang="0">
                      <a:pos x="0" y="13"/>
                    </a:cxn>
                    <a:cxn ang="0">
                      <a:pos x="0" y="1"/>
                    </a:cxn>
                    <a:cxn ang="0">
                      <a:pos x="131" y="0"/>
                    </a:cxn>
                  </a:cxnLst>
                  <a:rect l="0" t="0" r="r" b="b"/>
                  <a:pathLst>
                    <a:path w="131" h="13">
                      <a:moveTo>
                        <a:pt x="131" y="0"/>
                      </a:moveTo>
                      <a:lnTo>
                        <a:pt x="131" y="12"/>
                      </a:lnTo>
                      <a:lnTo>
                        <a:pt x="0" y="13"/>
                      </a:lnTo>
                      <a:lnTo>
                        <a:pt x="0" y="1"/>
                      </a:lnTo>
                      <a:lnTo>
                        <a:pt x="131" y="0"/>
                      </a:lnTo>
                      <a:close/>
                    </a:path>
                  </a:pathLst>
                </a:custGeom>
                <a:solidFill>
                  <a:srgbClr val="B4B4B4"/>
                </a:solidFill>
                <a:ln w="9525">
                  <a:noFill/>
                  <a:round/>
                  <a:headEnd/>
                  <a:tailEnd/>
                </a:ln>
              </p:spPr>
              <p:txBody>
                <a:bodyPr/>
                <a:lstStyle/>
                <a:p>
                  <a:endParaRPr lang="en-US" sz="2000"/>
                </a:p>
              </p:txBody>
            </p:sp>
            <p:sp>
              <p:nvSpPr>
                <p:cNvPr id="582820" name="Freeform 164"/>
                <p:cNvSpPr>
                  <a:spLocks/>
                </p:cNvSpPr>
                <p:nvPr/>
              </p:nvSpPr>
              <p:spPr bwMode="auto">
                <a:xfrm>
                  <a:off x="3000" y="2969"/>
                  <a:ext cx="131" cy="12"/>
                </a:xfrm>
                <a:custGeom>
                  <a:avLst/>
                  <a:gdLst/>
                  <a:ahLst/>
                  <a:cxnLst>
                    <a:cxn ang="0">
                      <a:pos x="131" y="0"/>
                    </a:cxn>
                    <a:cxn ang="0">
                      <a:pos x="131" y="11"/>
                    </a:cxn>
                    <a:cxn ang="0">
                      <a:pos x="0" y="12"/>
                    </a:cxn>
                    <a:cxn ang="0">
                      <a:pos x="0" y="0"/>
                    </a:cxn>
                    <a:cxn ang="0">
                      <a:pos x="131" y="0"/>
                    </a:cxn>
                  </a:cxnLst>
                  <a:rect l="0" t="0" r="r" b="b"/>
                  <a:pathLst>
                    <a:path w="131" h="12">
                      <a:moveTo>
                        <a:pt x="131" y="0"/>
                      </a:moveTo>
                      <a:lnTo>
                        <a:pt x="131" y="11"/>
                      </a:lnTo>
                      <a:lnTo>
                        <a:pt x="0" y="12"/>
                      </a:lnTo>
                      <a:lnTo>
                        <a:pt x="0" y="0"/>
                      </a:lnTo>
                      <a:lnTo>
                        <a:pt x="131" y="0"/>
                      </a:lnTo>
                      <a:close/>
                    </a:path>
                  </a:pathLst>
                </a:custGeom>
                <a:solidFill>
                  <a:srgbClr val="B4B4B4"/>
                </a:solidFill>
                <a:ln w="9525">
                  <a:noFill/>
                  <a:round/>
                  <a:headEnd/>
                  <a:tailEnd/>
                </a:ln>
              </p:spPr>
              <p:txBody>
                <a:bodyPr/>
                <a:lstStyle/>
                <a:p>
                  <a:endParaRPr lang="en-US" sz="2000"/>
                </a:p>
              </p:txBody>
            </p:sp>
            <p:sp>
              <p:nvSpPr>
                <p:cNvPr id="582821" name="Rectangle 165"/>
                <p:cNvSpPr>
                  <a:spLocks noChangeArrowheads="1"/>
                </p:cNvSpPr>
                <p:nvPr/>
              </p:nvSpPr>
              <p:spPr bwMode="auto">
                <a:xfrm>
                  <a:off x="3000" y="2969"/>
                  <a:ext cx="131" cy="11"/>
                </a:xfrm>
                <a:prstGeom prst="rect">
                  <a:avLst/>
                </a:prstGeom>
                <a:solidFill>
                  <a:srgbClr val="B4B4B4"/>
                </a:solidFill>
                <a:ln w="9525">
                  <a:noFill/>
                  <a:miter lim="800000"/>
                  <a:headEnd/>
                  <a:tailEnd/>
                </a:ln>
              </p:spPr>
              <p:txBody>
                <a:bodyPr/>
                <a:lstStyle/>
                <a:p>
                  <a:endParaRPr lang="en-US" sz="2000"/>
                </a:p>
              </p:txBody>
            </p:sp>
            <p:sp>
              <p:nvSpPr>
                <p:cNvPr id="582822" name="Freeform 166"/>
                <p:cNvSpPr>
                  <a:spLocks/>
                </p:cNvSpPr>
                <p:nvPr/>
              </p:nvSpPr>
              <p:spPr bwMode="auto">
                <a:xfrm>
                  <a:off x="3000" y="2967"/>
                  <a:ext cx="131" cy="13"/>
                </a:xfrm>
                <a:custGeom>
                  <a:avLst/>
                  <a:gdLst/>
                  <a:ahLst/>
                  <a:cxnLst>
                    <a:cxn ang="0">
                      <a:pos x="131" y="2"/>
                    </a:cxn>
                    <a:cxn ang="0">
                      <a:pos x="131" y="13"/>
                    </a:cxn>
                    <a:cxn ang="0">
                      <a:pos x="0" y="13"/>
                    </a:cxn>
                    <a:cxn ang="0">
                      <a:pos x="0" y="0"/>
                    </a:cxn>
                    <a:cxn ang="0">
                      <a:pos x="131" y="2"/>
                    </a:cxn>
                  </a:cxnLst>
                  <a:rect l="0" t="0" r="r" b="b"/>
                  <a:pathLst>
                    <a:path w="131" h="13">
                      <a:moveTo>
                        <a:pt x="131" y="2"/>
                      </a:moveTo>
                      <a:lnTo>
                        <a:pt x="131" y="13"/>
                      </a:lnTo>
                      <a:lnTo>
                        <a:pt x="0" y="13"/>
                      </a:lnTo>
                      <a:lnTo>
                        <a:pt x="0" y="0"/>
                      </a:lnTo>
                      <a:lnTo>
                        <a:pt x="131" y="2"/>
                      </a:lnTo>
                      <a:close/>
                    </a:path>
                  </a:pathLst>
                </a:custGeom>
                <a:solidFill>
                  <a:srgbClr val="B4B4B4"/>
                </a:solidFill>
                <a:ln w="9525">
                  <a:noFill/>
                  <a:round/>
                  <a:headEnd/>
                  <a:tailEnd/>
                </a:ln>
              </p:spPr>
              <p:txBody>
                <a:bodyPr/>
                <a:lstStyle/>
                <a:p>
                  <a:endParaRPr lang="en-US" sz="2000"/>
                </a:p>
              </p:txBody>
            </p:sp>
            <p:sp>
              <p:nvSpPr>
                <p:cNvPr id="582823" name="Rectangle 167"/>
                <p:cNvSpPr>
                  <a:spLocks noChangeArrowheads="1"/>
                </p:cNvSpPr>
                <p:nvPr/>
              </p:nvSpPr>
              <p:spPr bwMode="auto">
                <a:xfrm>
                  <a:off x="3000" y="2967"/>
                  <a:ext cx="131" cy="13"/>
                </a:xfrm>
                <a:prstGeom prst="rect">
                  <a:avLst/>
                </a:prstGeom>
                <a:solidFill>
                  <a:srgbClr val="B4B4B4"/>
                </a:solidFill>
                <a:ln w="9525">
                  <a:noFill/>
                  <a:miter lim="800000"/>
                  <a:headEnd/>
                  <a:tailEnd/>
                </a:ln>
              </p:spPr>
              <p:txBody>
                <a:bodyPr/>
                <a:lstStyle/>
                <a:p>
                  <a:endParaRPr lang="en-US" sz="2000"/>
                </a:p>
              </p:txBody>
            </p:sp>
            <p:sp>
              <p:nvSpPr>
                <p:cNvPr id="582824" name="Freeform 168"/>
                <p:cNvSpPr>
                  <a:spLocks/>
                </p:cNvSpPr>
                <p:nvPr/>
              </p:nvSpPr>
              <p:spPr bwMode="auto">
                <a:xfrm>
                  <a:off x="3000" y="2967"/>
                  <a:ext cx="131" cy="13"/>
                </a:xfrm>
                <a:custGeom>
                  <a:avLst/>
                  <a:gdLst/>
                  <a:ahLst/>
                  <a:cxnLst>
                    <a:cxn ang="0">
                      <a:pos x="131" y="0"/>
                    </a:cxn>
                    <a:cxn ang="0">
                      <a:pos x="131" y="13"/>
                    </a:cxn>
                    <a:cxn ang="0">
                      <a:pos x="0" y="12"/>
                    </a:cxn>
                    <a:cxn ang="0">
                      <a:pos x="0" y="0"/>
                    </a:cxn>
                    <a:cxn ang="0">
                      <a:pos x="131" y="0"/>
                    </a:cxn>
                  </a:cxnLst>
                  <a:rect l="0" t="0" r="r" b="b"/>
                  <a:pathLst>
                    <a:path w="131" h="13">
                      <a:moveTo>
                        <a:pt x="131" y="0"/>
                      </a:moveTo>
                      <a:lnTo>
                        <a:pt x="131" y="13"/>
                      </a:lnTo>
                      <a:lnTo>
                        <a:pt x="0" y="12"/>
                      </a:lnTo>
                      <a:lnTo>
                        <a:pt x="0" y="0"/>
                      </a:lnTo>
                      <a:lnTo>
                        <a:pt x="131" y="0"/>
                      </a:lnTo>
                      <a:close/>
                    </a:path>
                  </a:pathLst>
                </a:custGeom>
                <a:solidFill>
                  <a:srgbClr val="B4B4B4"/>
                </a:solidFill>
                <a:ln w="9525">
                  <a:noFill/>
                  <a:round/>
                  <a:headEnd/>
                  <a:tailEnd/>
                </a:ln>
              </p:spPr>
              <p:txBody>
                <a:bodyPr/>
                <a:lstStyle/>
                <a:p>
                  <a:endParaRPr lang="en-US" sz="2000"/>
                </a:p>
              </p:txBody>
            </p:sp>
            <p:sp>
              <p:nvSpPr>
                <p:cNvPr id="582825" name="Freeform 169"/>
                <p:cNvSpPr>
                  <a:spLocks/>
                </p:cNvSpPr>
                <p:nvPr/>
              </p:nvSpPr>
              <p:spPr bwMode="auto">
                <a:xfrm>
                  <a:off x="3000" y="2966"/>
                  <a:ext cx="131" cy="13"/>
                </a:xfrm>
                <a:custGeom>
                  <a:avLst/>
                  <a:gdLst/>
                  <a:ahLst/>
                  <a:cxnLst>
                    <a:cxn ang="0">
                      <a:pos x="131" y="1"/>
                    </a:cxn>
                    <a:cxn ang="0">
                      <a:pos x="131" y="13"/>
                    </a:cxn>
                    <a:cxn ang="0">
                      <a:pos x="0" y="12"/>
                    </a:cxn>
                    <a:cxn ang="0">
                      <a:pos x="0" y="0"/>
                    </a:cxn>
                    <a:cxn ang="0">
                      <a:pos x="131" y="1"/>
                    </a:cxn>
                  </a:cxnLst>
                  <a:rect l="0" t="0" r="r" b="b"/>
                  <a:pathLst>
                    <a:path w="131" h="13">
                      <a:moveTo>
                        <a:pt x="131" y="1"/>
                      </a:moveTo>
                      <a:lnTo>
                        <a:pt x="131" y="13"/>
                      </a:lnTo>
                      <a:lnTo>
                        <a:pt x="0" y="12"/>
                      </a:lnTo>
                      <a:lnTo>
                        <a:pt x="0" y="0"/>
                      </a:lnTo>
                      <a:lnTo>
                        <a:pt x="131" y="1"/>
                      </a:lnTo>
                      <a:close/>
                    </a:path>
                  </a:pathLst>
                </a:custGeom>
                <a:solidFill>
                  <a:srgbClr val="B4B4B4"/>
                </a:solidFill>
                <a:ln w="9525">
                  <a:noFill/>
                  <a:round/>
                  <a:headEnd/>
                  <a:tailEnd/>
                </a:ln>
              </p:spPr>
              <p:txBody>
                <a:bodyPr/>
                <a:lstStyle/>
                <a:p>
                  <a:endParaRPr lang="en-US" sz="2000"/>
                </a:p>
              </p:txBody>
            </p:sp>
            <p:sp>
              <p:nvSpPr>
                <p:cNvPr id="582826" name="Freeform 170"/>
                <p:cNvSpPr>
                  <a:spLocks/>
                </p:cNvSpPr>
                <p:nvPr/>
              </p:nvSpPr>
              <p:spPr bwMode="auto">
                <a:xfrm>
                  <a:off x="3000" y="2966"/>
                  <a:ext cx="131" cy="13"/>
                </a:xfrm>
                <a:custGeom>
                  <a:avLst/>
                  <a:gdLst/>
                  <a:ahLst/>
                  <a:cxnLst>
                    <a:cxn ang="0">
                      <a:pos x="131" y="1"/>
                    </a:cxn>
                    <a:cxn ang="0">
                      <a:pos x="131" y="13"/>
                    </a:cxn>
                    <a:cxn ang="0">
                      <a:pos x="0" y="12"/>
                    </a:cxn>
                    <a:cxn ang="0">
                      <a:pos x="0" y="0"/>
                    </a:cxn>
                    <a:cxn ang="0">
                      <a:pos x="131" y="1"/>
                    </a:cxn>
                  </a:cxnLst>
                  <a:rect l="0" t="0" r="r" b="b"/>
                  <a:pathLst>
                    <a:path w="131" h="13">
                      <a:moveTo>
                        <a:pt x="131" y="1"/>
                      </a:moveTo>
                      <a:lnTo>
                        <a:pt x="131" y="13"/>
                      </a:lnTo>
                      <a:lnTo>
                        <a:pt x="0" y="12"/>
                      </a:lnTo>
                      <a:lnTo>
                        <a:pt x="0" y="0"/>
                      </a:lnTo>
                      <a:lnTo>
                        <a:pt x="131" y="1"/>
                      </a:lnTo>
                      <a:close/>
                    </a:path>
                  </a:pathLst>
                </a:custGeom>
                <a:solidFill>
                  <a:srgbClr val="B4B4B4"/>
                </a:solidFill>
                <a:ln w="9525">
                  <a:noFill/>
                  <a:round/>
                  <a:headEnd/>
                  <a:tailEnd/>
                </a:ln>
              </p:spPr>
              <p:txBody>
                <a:bodyPr/>
                <a:lstStyle/>
                <a:p>
                  <a:endParaRPr lang="en-US" sz="2000"/>
                </a:p>
              </p:txBody>
            </p:sp>
            <p:sp>
              <p:nvSpPr>
                <p:cNvPr id="582827" name="Freeform 171"/>
                <p:cNvSpPr>
                  <a:spLocks/>
                </p:cNvSpPr>
                <p:nvPr/>
              </p:nvSpPr>
              <p:spPr bwMode="auto">
                <a:xfrm>
                  <a:off x="3000" y="2965"/>
                  <a:ext cx="131" cy="13"/>
                </a:xfrm>
                <a:custGeom>
                  <a:avLst/>
                  <a:gdLst/>
                  <a:ahLst/>
                  <a:cxnLst>
                    <a:cxn ang="0">
                      <a:pos x="131" y="1"/>
                    </a:cxn>
                    <a:cxn ang="0">
                      <a:pos x="131" y="13"/>
                    </a:cxn>
                    <a:cxn ang="0">
                      <a:pos x="0" y="12"/>
                    </a:cxn>
                    <a:cxn ang="0">
                      <a:pos x="0" y="0"/>
                    </a:cxn>
                    <a:cxn ang="0">
                      <a:pos x="131" y="1"/>
                    </a:cxn>
                  </a:cxnLst>
                  <a:rect l="0" t="0" r="r" b="b"/>
                  <a:pathLst>
                    <a:path w="131" h="13">
                      <a:moveTo>
                        <a:pt x="131" y="1"/>
                      </a:moveTo>
                      <a:lnTo>
                        <a:pt x="131" y="13"/>
                      </a:lnTo>
                      <a:lnTo>
                        <a:pt x="0" y="12"/>
                      </a:lnTo>
                      <a:lnTo>
                        <a:pt x="0" y="0"/>
                      </a:lnTo>
                      <a:lnTo>
                        <a:pt x="131" y="1"/>
                      </a:lnTo>
                      <a:close/>
                    </a:path>
                  </a:pathLst>
                </a:custGeom>
                <a:solidFill>
                  <a:srgbClr val="B4B4B4"/>
                </a:solidFill>
                <a:ln w="9525">
                  <a:noFill/>
                  <a:round/>
                  <a:headEnd/>
                  <a:tailEnd/>
                </a:ln>
              </p:spPr>
              <p:txBody>
                <a:bodyPr/>
                <a:lstStyle/>
                <a:p>
                  <a:endParaRPr lang="en-US" sz="2000"/>
                </a:p>
              </p:txBody>
            </p:sp>
            <p:sp>
              <p:nvSpPr>
                <p:cNvPr id="582828" name="Freeform 172"/>
                <p:cNvSpPr>
                  <a:spLocks/>
                </p:cNvSpPr>
                <p:nvPr/>
              </p:nvSpPr>
              <p:spPr bwMode="auto">
                <a:xfrm>
                  <a:off x="3000" y="2964"/>
                  <a:ext cx="131" cy="14"/>
                </a:xfrm>
                <a:custGeom>
                  <a:avLst/>
                  <a:gdLst/>
                  <a:ahLst/>
                  <a:cxnLst>
                    <a:cxn ang="0">
                      <a:pos x="131" y="2"/>
                    </a:cxn>
                    <a:cxn ang="0">
                      <a:pos x="131" y="14"/>
                    </a:cxn>
                    <a:cxn ang="0">
                      <a:pos x="0" y="13"/>
                    </a:cxn>
                    <a:cxn ang="0">
                      <a:pos x="0" y="0"/>
                    </a:cxn>
                    <a:cxn ang="0">
                      <a:pos x="131" y="2"/>
                    </a:cxn>
                  </a:cxnLst>
                  <a:rect l="0" t="0" r="r" b="b"/>
                  <a:pathLst>
                    <a:path w="131" h="14">
                      <a:moveTo>
                        <a:pt x="131" y="2"/>
                      </a:moveTo>
                      <a:lnTo>
                        <a:pt x="131" y="14"/>
                      </a:lnTo>
                      <a:lnTo>
                        <a:pt x="0" y="13"/>
                      </a:lnTo>
                      <a:lnTo>
                        <a:pt x="0" y="0"/>
                      </a:lnTo>
                      <a:lnTo>
                        <a:pt x="131" y="2"/>
                      </a:lnTo>
                      <a:close/>
                    </a:path>
                  </a:pathLst>
                </a:custGeom>
                <a:solidFill>
                  <a:srgbClr val="B4B4B4"/>
                </a:solidFill>
                <a:ln w="9525">
                  <a:noFill/>
                  <a:round/>
                  <a:headEnd/>
                  <a:tailEnd/>
                </a:ln>
              </p:spPr>
              <p:txBody>
                <a:bodyPr/>
                <a:lstStyle/>
                <a:p>
                  <a:endParaRPr lang="en-US" sz="2000"/>
                </a:p>
              </p:txBody>
            </p:sp>
            <p:sp>
              <p:nvSpPr>
                <p:cNvPr id="582829" name="Freeform 173"/>
                <p:cNvSpPr>
                  <a:spLocks/>
                </p:cNvSpPr>
                <p:nvPr/>
              </p:nvSpPr>
              <p:spPr bwMode="auto">
                <a:xfrm>
                  <a:off x="3000" y="2964"/>
                  <a:ext cx="131" cy="14"/>
                </a:xfrm>
                <a:custGeom>
                  <a:avLst/>
                  <a:gdLst/>
                  <a:ahLst/>
                  <a:cxnLst>
                    <a:cxn ang="0">
                      <a:pos x="131" y="2"/>
                    </a:cxn>
                    <a:cxn ang="0">
                      <a:pos x="131" y="14"/>
                    </a:cxn>
                    <a:cxn ang="0">
                      <a:pos x="0" y="12"/>
                    </a:cxn>
                    <a:cxn ang="0">
                      <a:pos x="0" y="0"/>
                    </a:cxn>
                    <a:cxn ang="0">
                      <a:pos x="131" y="2"/>
                    </a:cxn>
                  </a:cxnLst>
                  <a:rect l="0" t="0" r="r" b="b"/>
                  <a:pathLst>
                    <a:path w="131" h="14">
                      <a:moveTo>
                        <a:pt x="131" y="2"/>
                      </a:moveTo>
                      <a:lnTo>
                        <a:pt x="131" y="14"/>
                      </a:lnTo>
                      <a:lnTo>
                        <a:pt x="0" y="12"/>
                      </a:lnTo>
                      <a:lnTo>
                        <a:pt x="0" y="0"/>
                      </a:lnTo>
                      <a:lnTo>
                        <a:pt x="131" y="2"/>
                      </a:lnTo>
                      <a:close/>
                    </a:path>
                  </a:pathLst>
                </a:custGeom>
                <a:solidFill>
                  <a:srgbClr val="C3C3C3"/>
                </a:solidFill>
                <a:ln w="9525">
                  <a:noFill/>
                  <a:round/>
                  <a:headEnd/>
                  <a:tailEnd/>
                </a:ln>
              </p:spPr>
              <p:txBody>
                <a:bodyPr/>
                <a:lstStyle/>
                <a:p>
                  <a:endParaRPr lang="en-US" sz="2000"/>
                </a:p>
              </p:txBody>
            </p:sp>
            <p:sp>
              <p:nvSpPr>
                <p:cNvPr id="582830" name="Freeform 174"/>
                <p:cNvSpPr>
                  <a:spLocks/>
                </p:cNvSpPr>
                <p:nvPr/>
              </p:nvSpPr>
              <p:spPr bwMode="auto">
                <a:xfrm>
                  <a:off x="3000" y="2964"/>
                  <a:ext cx="131" cy="14"/>
                </a:xfrm>
                <a:custGeom>
                  <a:avLst/>
                  <a:gdLst/>
                  <a:ahLst/>
                  <a:cxnLst>
                    <a:cxn ang="0">
                      <a:pos x="131" y="2"/>
                    </a:cxn>
                    <a:cxn ang="0">
                      <a:pos x="131" y="14"/>
                    </a:cxn>
                    <a:cxn ang="0">
                      <a:pos x="0" y="11"/>
                    </a:cxn>
                    <a:cxn ang="0">
                      <a:pos x="0" y="0"/>
                    </a:cxn>
                    <a:cxn ang="0">
                      <a:pos x="131" y="2"/>
                    </a:cxn>
                  </a:cxnLst>
                  <a:rect l="0" t="0" r="r" b="b"/>
                  <a:pathLst>
                    <a:path w="131" h="14">
                      <a:moveTo>
                        <a:pt x="131" y="2"/>
                      </a:moveTo>
                      <a:lnTo>
                        <a:pt x="131" y="14"/>
                      </a:lnTo>
                      <a:lnTo>
                        <a:pt x="0" y="11"/>
                      </a:lnTo>
                      <a:lnTo>
                        <a:pt x="0" y="0"/>
                      </a:lnTo>
                      <a:lnTo>
                        <a:pt x="131" y="2"/>
                      </a:lnTo>
                      <a:close/>
                    </a:path>
                  </a:pathLst>
                </a:custGeom>
                <a:solidFill>
                  <a:srgbClr val="C3C3C3"/>
                </a:solidFill>
                <a:ln w="9525">
                  <a:noFill/>
                  <a:round/>
                  <a:headEnd/>
                  <a:tailEnd/>
                </a:ln>
              </p:spPr>
              <p:txBody>
                <a:bodyPr/>
                <a:lstStyle/>
                <a:p>
                  <a:endParaRPr lang="en-US" sz="2000"/>
                </a:p>
              </p:txBody>
            </p:sp>
            <p:sp>
              <p:nvSpPr>
                <p:cNvPr id="582831" name="Freeform 175"/>
                <p:cNvSpPr>
                  <a:spLocks/>
                </p:cNvSpPr>
                <p:nvPr/>
              </p:nvSpPr>
              <p:spPr bwMode="auto">
                <a:xfrm>
                  <a:off x="3000" y="2963"/>
                  <a:ext cx="131" cy="14"/>
                </a:xfrm>
                <a:custGeom>
                  <a:avLst/>
                  <a:gdLst/>
                  <a:ahLst/>
                  <a:cxnLst>
                    <a:cxn ang="0">
                      <a:pos x="131" y="3"/>
                    </a:cxn>
                    <a:cxn ang="0">
                      <a:pos x="131" y="14"/>
                    </a:cxn>
                    <a:cxn ang="0">
                      <a:pos x="0" y="12"/>
                    </a:cxn>
                    <a:cxn ang="0">
                      <a:pos x="0" y="0"/>
                    </a:cxn>
                    <a:cxn ang="0">
                      <a:pos x="131" y="3"/>
                    </a:cxn>
                  </a:cxnLst>
                  <a:rect l="0" t="0" r="r" b="b"/>
                  <a:pathLst>
                    <a:path w="131" h="14">
                      <a:moveTo>
                        <a:pt x="131" y="3"/>
                      </a:moveTo>
                      <a:lnTo>
                        <a:pt x="131" y="14"/>
                      </a:lnTo>
                      <a:lnTo>
                        <a:pt x="0" y="12"/>
                      </a:lnTo>
                      <a:lnTo>
                        <a:pt x="0" y="0"/>
                      </a:lnTo>
                      <a:lnTo>
                        <a:pt x="131" y="3"/>
                      </a:lnTo>
                      <a:close/>
                    </a:path>
                  </a:pathLst>
                </a:custGeom>
                <a:solidFill>
                  <a:srgbClr val="C3C3C3"/>
                </a:solidFill>
                <a:ln w="9525">
                  <a:noFill/>
                  <a:round/>
                  <a:headEnd/>
                  <a:tailEnd/>
                </a:ln>
              </p:spPr>
              <p:txBody>
                <a:bodyPr/>
                <a:lstStyle/>
                <a:p>
                  <a:endParaRPr lang="en-US" sz="2000"/>
                </a:p>
              </p:txBody>
            </p:sp>
            <p:sp>
              <p:nvSpPr>
                <p:cNvPr id="582832" name="Freeform 176"/>
                <p:cNvSpPr>
                  <a:spLocks/>
                </p:cNvSpPr>
                <p:nvPr/>
              </p:nvSpPr>
              <p:spPr bwMode="auto">
                <a:xfrm>
                  <a:off x="3000" y="2963"/>
                  <a:ext cx="131" cy="14"/>
                </a:xfrm>
                <a:custGeom>
                  <a:avLst/>
                  <a:gdLst/>
                  <a:ahLst/>
                  <a:cxnLst>
                    <a:cxn ang="0">
                      <a:pos x="131" y="2"/>
                    </a:cxn>
                    <a:cxn ang="0">
                      <a:pos x="131" y="14"/>
                    </a:cxn>
                    <a:cxn ang="0">
                      <a:pos x="0" y="11"/>
                    </a:cxn>
                    <a:cxn ang="0">
                      <a:pos x="0" y="0"/>
                    </a:cxn>
                    <a:cxn ang="0">
                      <a:pos x="131" y="2"/>
                    </a:cxn>
                  </a:cxnLst>
                  <a:rect l="0" t="0" r="r" b="b"/>
                  <a:pathLst>
                    <a:path w="131" h="14">
                      <a:moveTo>
                        <a:pt x="131" y="2"/>
                      </a:moveTo>
                      <a:lnTo>
                        <a:pt x="131" y="14"/>
                      </a:lnTo>
                      <a:lnTo>
                        <a:pt x="0" y="11"/>
                      </a:lnTo>
                      <a:lnTo>
                        <a:pt x="0" y="0"/>
                      </a:lnTo>
                      <a:lnTo>
                        <a:pt x="131" y="2"/>
                      </a:lnTo>
                      <a:close/>
                    </a:path>
                  </a:pathLst>
                </a:custGeom>
                <a:solidFill>
                  <a:srgbClr val="C3C3C3"/>
                </a:solidFill>
                <a:ln w="9525">
                  <a:noFill/>
                  <a:round/>
                  <a:headEnd/>
                  <a:tailEnd/>
                </a:ln>
              </p:spPr>
              <p:txBody>
                <a:bodyPr/>
                <a:lstStyle/>
                <a:p>
                  <a:endParaRPr lang="en-US" sz="2000"/>
                </a:p>
              </p:txBody>
            </p:sp>
            <p:sp>
              <p:nvSpPr>
                <p:cNvPr id="582833" name="Freeform 177"/>
                <p:cNvSpPr>
                  <a:spLocks/>
                </p:cNvSpPr>
                <p:nvPr/>
              </p:nvSpPr>
              <p:spPr bwMode="auto">
                <a:xfrm>
                  <a:off x="3000" y="2962"/>
                  <a:ext cx="131" cy="15"/>
                </a:xfrm>
                <a:custGeom>
                  <a:avLst/>
                  <a:gdLst/>
                  <a:ahLst/>
                  <a:cxnLst>
                    <a:cxn ang="0">
                      <a:pos x="131" y="3"/>
                    </a:cxn>
                    <a:cxn ang="0">
                      <a:pos x="131" y="15"/>
                    </a:cxn>
                    <a:cxn ang="0">
                      <a:pos x="0" y="12"/>
                    </a:cxn>
                    <a:cxn ang="0">
                      <a:pos x="0" y="0"/>
                    </a:cxn>
                    <a:cxn ang="0">
                      <a:pos x="131" y="3"/>
                    </a:cxn>
                  </a:cxnLst>
                  <a:rect l="0" t="0" r="r" b="b"/>
                  <a:pathLst>
                    <a:path w="131" h="15">
                      <a:moveTo>
                        <a:pt x="131" y="3"/>
                      </a:moveTo>
                      <a:lnTo>
                        <a:pt x="131" y="15"/>
                      </a:lnTo>
                      <a:lnTo>
                        <a:pt x="0" y="12"/>
                      </a:lnTo>
                      <a:lnTo>
                        <a:pt x="0" y="0"/>
                      </a:lnTo>
                      <a:lnTo>
                        <a:pt x="131" y="3"/>
                      </a:lnTo>
                      <a:close/>
                    </a:path>
                  </a:pathLst>
                </a:custGeom>
                <a:solidFill>
                  <a:srgbClr val="C3C3C3"/>
                </a:solidFill>
                <a:ln w="9525">
                  <a:noFill/>
                  <a:round/>
                  <a:headEnd/>
                  <a:tailEnd/>
                </a:ln>
              </p:spPr>
              <p:txBody>
                <a:bodyPr/>
                <a:lstStyle/>
                <a:p>
                  <a:endParaRPr lang="en-US" sz="2000"/>
                </a:p>
              </p:txBody>
            </p:sp>
            <p:sp>
              <p:nvSpPr>
                <p:cNvPr id="582834" name="Freeform 178"/>
                <p:cNvSpPr>
                  <a:spLocks/>
                </p:cNvSpPr>
                <p:nvPr/>
              </p:nvSpPr>
              <p:spPr bwMode="auto">
                <a:xfrm>
                  <a:off x="3000" y="2962"/>
                  <a:ext cx="131" cy="15"/>
                </a:xfrm>
                <a:custGeom>
                  <a:avLst/>
                  <a:gdLst/>
                  <a:ahLst/>
                  <a:cxnLst>
                    <a:cxn ang="0">
                      <a:pos x="131" y="3"/>
                    </a:cxn>
                    <a:cxn ang="0">
                      <a:pos x="131" y="15"/>
                    </a:cxn>
                    <a:cxn ang="0">
                      <a:pos x="0" y="11"/>
                    </a:cxn>
                    <a:cxn ang="0">
                      <a:pos x="0" y="0"/>
                    </a:cxn>
                    <a:cxn ang="0">
                      <a:pos x="131" y="3"/>
                    </a:cxn>
                  </a:cxnLst>
                  <a:rect l="0" t="0" r="r" b="b"/>
                  <a:pathLst>
                    <a:path w="131" h="15">
                      <a:moveTo>
                        <a:pt x="131" y="3"/>
                      </a:moveTo>
                      <a:lnTo>
                        <a:pt x="131" y="15"/>
                      </a:lnTo>
                      <a:lnTo>
                        <a:pt x="0" y="11"/>
                      </a:lnTo>
                      <a:lnTo>
                        <a:pt x="0" y="0"/>
                      </a:lnTo>
                      <a:lnTo>
                        <a:pt x="131" y="3"/>
                      </a:lnTo>
                      <a:close/>
                    </a:path>
                  </a:pathLst>
                </a:custGeom>
                <a:solidFill>
                  <a:srgbClr val="C3C3C3"/>
                </a:solidFill>
                <a:ln w="9525">
                  <a:noFill/>
                  <a:round/>
                  <a:headEnd/>
                  <a:tailEnd/>
                </a:ln>
              </p:spPr>
              <p:txBody>
                <a:bodyPr/>
                <a:lstStyle/>
                <a:p>
                  <a:endParaRPr lang="en-US" sz="2000"/>
                </a:p>
              </p:txBody>
            </p:sp>
            <p:sp>
              <p:nvSpPr>
                <p:cNvPr id="582835" name="Freeform 179"/>
                <p:cNvSpPr>
                  <a:spLocks/>
                </p:cNvSpPr>
                <p:nvPr/>
              </p:nvSpPr>
              <p:spPr bwMode="auto">
                <a:xfrm>
                  <a:off x="3000" y="2961"/>
                  <a:ext cx="131" cy="15"/>
                </a:xfrm>
                <a:custGeom>
                  <a:avLst/>
                  <a:gdLst/>
                  <a:ahLst/>
                  <a:cxnLst>
                    <a:cxn ang="0">
                      <a:pos x="131" y="3"/>
                    </a:cxn>
                    <a:cxn ang="0">
                      <a:pos x="131" y="15"/>
                    </a:cxn>
                    <a:cxn ang="0">
                      <a:pos x="0" y="12"/>
                    </a:cxn>
                    <a:cxn ang="0">
                      <a:pos x="0" y="0"/>
                    </a:cxn>
                    <a:cxn ang="0">
                      <a:pos x="131" y="3"/>
                    </a:cxn>
                  </a:cxnLst>
                  <a:rect l="0" t="0" r="r" b="b"/>
                  <a:pathLst>
                    <a:path w="131" h="15">
                      <a:moveTo>
                        <a:pt x="131" y="3"/>
                      </a:moveTo>
                      <a:lnTo>
                        <a:pt x="131" y="15"/>
                      </a:lnTo>
                      <a:lnTo>
                        <a:pt x="0" y="12"/>
                      </a:lnTo>
                      <a:lnTo>
                        <a:pt x="0" y="0"/>
                      </a:lnTo>
                      <a:lnTo>
                        <a:pt x="131" y="3"/>
                      </a:lnTo>
                      <a:close/>
                    </a:path>
                  </a:pathLst>
                </a:custGeom>
                <a:solidFill>
                  <a:srgbClr val="C3C3C3"/>
                </a:solidFill>
                <a:ln w="9525">
                  <a:noFill/>
                  <a:round/>
                  <a:headEnd/>
                  <a:tailEnd/>
                </a:ln>
              </p:spPr>
              <p:txBody>
                <a:bodyPr/>
                <a:lstStyle/>
                <a:p>
                  <a:endParaRPr lang="en-US" sz="2000"/>
                </a:p>
              </p:txBody>
            </p:sp>
            <p:sp>
              <p:nvSpPr>
                <p:cNvPr id="582836" name="Freeform 180"/>
                <p:cNvSpPr>
                  <a:spLocks/>
                </p:cNvSpPr>
                <p:nvPr/>
              </p:nvSpPr>
              <p:spPr bwMode="auto">
                <a:xfrm>
                  <a:off x="3000" y="2960"/>
                  <a:ext cx="131" cy="16"/>
                </a:xfrm>
                <a:custGeom>
                  <a:avLst/>
                  <a:gdLst/>
                  <a:ahLst/>
                  <a:cxnLst>
                    <a:cxn ang="0">
                      <a:pos x="131" y="4"/>
                    </a:cxn>
                    <a:cxn ang="0">
                      <a:pos x="131" y="16"/>
                    </a:cxn>
                    <a:cxn ang="0">
                      <a:pos x="0" y="12"/>
                    </a:cxn>
                    <a:cxn ang="0">
                      <a:pos x="0" y="0"/>
                    </a:cxn>
                    <a:cxn ang="0">
                      <a:pos x="131" y="4"/>
                    </a:cxn>
                  </a:cxnLst>
                  <a:rect l="0" t="0" r="r" b="b"/>
                  <a:pathLst>
                    <a:path w="131" h="16">
                      <a:moveTo>
                        <a:pt x="131" y="4"/>
                      </a:moveTo>
                      <a:lnTo>
                        <a:pt x="131" y="16"/>
                      </a:lnTo>
                      <a:lnTo>
                        <a:pt x="0" y="12"/>
                      </a:lnTo>
                      <a:lnTo>
                        <a:pt x="0" y="0"/>
                      </a:lnTo>
                      <a:lnTo>
                        <a:pt x="131" y="4"/>
                      </a:lnTo>
                      <a:close/>
                    </a:path>
                  </a:pathLst>
                </a:custGeom>
                <a:solidFill>
                  <a:srgbClr val="C3C3C3"/>
                </a:solidFill>
                <a:ln w="9525">
                  <a:noFill/>
                  <a:round/>
                  <a:headEnd/>
                  <a:tailEnd/>
                </a:ln>
              </p:spPr>
              <p:txBody>
                <a:bodyPr/>
                <a:lstStyle/>
                <a:p>
                  <a:endParaRPr lang="en-US" sz="2000"/>
                </a:p>
              </p:txBody>
            </p:sp>
            <p:sp>
              <p:nvSpPr>
                <p:cNvPr id="582837" name="Freeform 181"/>
                <p:cNvSpPr>
                  <a:spLocks/>
                </p:cNvSpPr>
                <p:nvPr/>
              </p:nvSpPr>
              <p:spPr bwMode="auto">
                <a:xfrm>
                  <a:off x="3000" y="2959"/>
                  <a:ext cx="131" cy="16"/>
                </a:xfrm>
                <a:custGeom>
                  <a:avLst/>
                  <a:gdLst/>
                  <a:ahLst/>
                  <a:cxnLst>
                    <a:cxn ang="0">
                      <a:pos x="131" y="5"/>
                    </a:cxn>
                    <a:cxn ang="0">
                      <a:pos x="131" y="16"/>
                    </a:cxn>
                    <a:cxn ang="0">
                      <a:pos x="0" y="12"/>
                    </a:cxn>
                    <a:cxn ang="0">
                      <a:pos x="0" y="0"/>
                    </a:cxn>
                    <a:cxn ang="0">
                      <a:pos x="131" y="5"/>
                    </a:cxn>
                  </a:cxnLst>
                  <a:rect l="0" t="0" r="r" b="b"/>
                  <a:pathLst>
                    <a:path w="131" h="16">
                      <a:moveTo>
                        <a:pt x="131" y="5"/>
                      </a:moveTo>
                      <a:lnTo>
                        <a:pt x="131" y="16"/>
                      </a:lnTo>
                      <a:lnTo>
                        <a:pt x="0" y="12"/>
                      </a:lnTo>
                      <a:lnTo>
                        <a:pt x="0" y="0"/>
                      </a:lnTo>
                      <a:lnTo>
                        <a:pt x="131" y="5"/>
                      </a:lnTo>
                      <a:close/>
                    </a:path>
                  </a:pathLst>
                </a:custGeom>
                <a:solidFill>
                  <a:srgbClr val="C3C3C3"/>
                </a:solidFill>
                <a:ln w="9525">
                  <a:noFill/>
                  <a:round/>
                  <a:headEnd/>
                  <a:tailEnd/>
                </a:ln>
              </p:spPr>
              <p:txBody>
                <a:bodyPr/>
                <a:lstStyle/>
                <a:p>
                  <a:endParaRPr lang="en-US" sz="2000"/>
                </a:p>
              </p:txBody>
            </p:sp>
            <p:sp>
              <p:nvSpPr>
                <p:cNvPr id="582838" name="Freeform 182"/>
                <p:cNvSpPr>
                  <a:spLocks/>
                </p:cNvSpPr>
                <p:nvPr/>
              </p:nvSpPr>
              <p:spPr bwMode="auto">
                <a:xfrm>
                  <a:off x="3000" y="2958"/>
                  <a:ext cx="131" cy="17"/>
                </a:xfrm>
                <a:custGeom>
                  <a:avLst/>
                  <a:gdLst/>
                  <a:ahLst/>
                  <a:cxnLst>
                    <a:cxn ang="0">
                      <a:pos x="131" y="6"/>
                    </a:cxn>
                    <a:cxn ang="0">
                      <a:pos x="131" y="17"/>
                    </a:cxn>
                    <a:cxn ang="0">
                      <a:pos x="0" y="12"/>
                    </a:cxn>
                    <a:cxn ang="0">
                      <a:pos x="0" y="0"/>
                    </a:cxn>
                    <a:cxn ang="0">
                      <a:pos x="131" y="6"/>
                    </a:cxn>
                  </a:cxnLst>
                  <a:rect l="0" t="0" r="r" b="b"/>
                  <a:pathLst>
                    <a:path w="131" h="17">
                      <a:moveTo>
                        <a:pt x="131" y="6"/>
                      </a:moveTo>
                      <a:lnTo>
                        <a:pt x="131" y="17"/>
                      </a:lnTo>
                      <a:lnTo>
                        <a:pt x="0" y="12"/>
                      </a:lnTo>
                      <a:lnTo>
                        <a:pt x="0" y="0"/>
                      </a:lnTo>
                      <a:lnTo>
                        <a:pt x="131" y="6"/>
                      </a:lnTo>
                      <a:close/>
                    </a:path>
                  </a:pathLst>
                </a:custGeom>
                <a:solidFill>
                  <a:srgbClr val="C3C3C3"/>
                </a:solidFill>
                <a:ln w="9525">
                  <a:noFill/>
                  <a:round/>
                  <a:headEnd/>
                  <a:tailEnd/>
                </a:ln>
              </p:spPr>
              <p:txBody>
                <a:bodyPr/>
                <a:lstStyle/>
                <a:p>
                  <a:endParaRPr lang="en-US" sz="2000"/>
                </a:p>
              </p:txBody>
            </p:sp>
            <p:sp>
              <p:nvSpPr>
                <p:cNvPr id="582839" name="Freeform 183"/>
                <p:cNvSpPr>
                  <a:spLocks/>
                </p:cNvSpPr>
                <p:nvPr/>
              </p:nvSpPr>
              <p:spPr bwMode="auto">
                <a:xfrm>
                  <a:off x="3000" y="2958"/>
                  <a:ext cx="131" cy="17"/>
                </a:xfrm>
                <a:custGeom>
                  <a:avLst/>
                  <a:gdLst/>
                  <a:ahLst/>
                  <a:cxnLst>
                    <a:cxn ang="0">
                      <a:pos x="131" y="5"/>
                    </a:cxn>
                    <a:cxn ang="0">
                      <a:pos x="131" y="17"/>
                    </a:cxn>
                    <a:cxn ang="0">
                      <a:pos x="0" y="12"/>
                    </a:cxn>
                    <a:cxn ang="0">
                      <a:pos x="0" y="0"/>
                    </a:cxn>
                    <a:cxn ang="0">
                      <a:pos x="131" y="5"/>
                    </a:cxn>
                  </a:cxnLst>
                  <a:rect l="0" t="0" r="r" b="b"/>
                  <a:pathLst>
                    <a:path w="131" h="17">
                      <a:moveTo>
                        <a:pt x="131" y="5"/>
                      </a:moveTo>
                      <a:lnTo>
                        <a:pt x="131" y="17"/>
                      </a:lnTo>
                      <a:lnTo>
                        <a:pt x="0" y="12"/>
                      </a:lnTo>
                      <a:lnTo>
                        <a:pt x="0" y="0"/>
                      </a:lnTo>
                      <a:lnTo>
                        <a:pt x="131" y="5"/>
                      </a:lnTo>
                      <a:close/>
                    </a:path>
                  </a:pathLst>
                </a:custGeom>
                <a:solidFill>
                  <a:srgbClr val="C3C3C3"/>
                </a:solidFill>
                <a:ln w="9525">
                  <a:noFill/>
                  <a:round/>
                  <a:headEnd/>
                  <a:tailEnd/>
                </a:ln>
              </p:spPr>
              <p:txBody>
                <a:bodyPr/>
                <a:lstStyle/>
                <a:p>
                  <a:endParaRPr lang="en-US" sz="2000"/>
                </a:p>
              </p:txBody>
            </p:sp>
            <p:sp>
              <p:nvSpPr>
                <p:cNvPr id="582840" name="Freeform 184"/>
                <p:cNvSpPr>
                  <a:spLocks/>
                </p:cNvSpPr>
                <p:nvPr/>
              </p:nvSpPr>
              <p:spPr bwMode="auto">
                <a:xfrm>
                  <a:off x="3000" y="2958"/>
                  <a:ext cx="131" cy="17"/>
                </a:xfrm>
                <a:custGeom>
                  <a:avLst/>
                  <a:gdLst/>
                  <a:ahLst/>
                  <a:cxnLst>
                    <a:cxn ang="0">
                      <a:pos x="131" y="5"/>
                    </a:cxn>
                    <a:cxn ang="0">
                      <a:pos x="131" y="17"/>
                    </a:cxn>
                    <a:cxn ang="0">
                      <a:pos x="0" y="11"/>
                    </a:cxn>
                    <a:cxn ang="0">
                      <a:pos x="0" y="0"/>
                    </a:cxn>
                    <a:cxn ang="0">
                      <a:pos x="131" y="5"/>
                    </a:cxn>
                  </a:cxnLst>
                  <a:rect l="0" t="0" r="r" b="b"/>
                  <a:pathLst>
                    <a:path w="131" h="17">
                      <a:moveTo>
                        <a:pt x="131" y="5"/>
                      </a:moveTo>
                      <a:lnTo>
                        <a:pt x="131" y="17"/>
                      </a:lnTo>
                      <a:lnTo>
                        <a:pt x="0" y="11"/>
                      </a:lnTo>
                      <a:lnTo>
                        <a:pt x="0" y="0"/>
                      </a:lnTo>
                      <a:lnTo>
                        <a:pt x="131" y="5"/>
                      </a:lnTo>
                      <a:close/>
                    </a:path>
                  </a:pathLst>
                </a:custGeom>
                <a:solidFill>
                  <a:srgbClr val="C3C3C3"/>
                </a:solidFill>
                <a:ln w="9525">
                  <a:noFill/>
                  <a:round/>
                  <a:headEnd/>
                  <a:tailEnd/>
                </a:ln>
              </p:spPr>
              <p:txBody>
                <a:bodyPr/>
                <a:lstStyle/>
                <a:p>
                  <a:endParaRPr lang="en-US" sz="2000"/>
                </a:p>
              </p:txBody>
            </p:sp>
            <p:sp>
              <p:nvSpPr>
                <p:cNvPr id="582841" name="Freeform 185"/>
                <p:cNvSpPr>
                  <a:spLocks/>
                </p:cNvSpPr>
                <p:nvPr/>
              </p:nvSpPr>
              <p:spPr bwMode="auto">
                <a:xfrm>
                  <a:off x="3000" y="2957"/>
                  <a:ext cx="131" cy="17"/>
                </a:xfrm>
                <a:custGeom>
                  <a:avLst/>
                  <a:gdLst/>
                  <a:ahLst/>
                  <a:cxnLst>
                    <a:cxn ang="0">
                      <a:pos x="131" y="6"/>
                    </a:cxn>
                    <a:cxn ang="0">
                      <a:pos x="131" y="17"/>
                    </a:cxn>
                    <a:cxn ang="0">
                      <a:pos x="0" y="12"/>
                    </a:cxn>
                    <a:cxn ang="0">
                      <a:pos x="0" y="0"/>
                    </a:cxn>
                    <a:cxn ang="0">
                      <a:pos x="131" y="6"/>
                    </a:cxn>
                  </a:cxnLst>
                  <a:rect l="0" t="0" r="r" b="b"/>
                  <a:pathLst>
                    <a:path w="131" h="17">
                      <a:moveTo>
                        <a:pt x="131" y="6"/>
                      </a:moveTo>
                      <a:lnTo>
                        <a:pt x="131" y="17"/>
                      </a:lnTo>
                      <a:lnTo>
                        <a:pt x="0" y="12"/>
                      </a:lnTo>
                      <a:lnTo>
                        <a:pt x="0" y="0"/>
                      </a:lnTo>
                      <a:lnTo>
                        <a:pt x="131" y="6"/>
                      </a:lnTo>
                      <a:close/>
                    </a:path>
                  </a:pathLst>
                </a:custGeom>
                <a:solidFill>
                  <a:srgbClr val="C3C3C3"/>
                </a:solidFill>
                <a:ln w="9525">
                  <a:noFill/>
                  <a:round/>
                  <a:headEnd/>
                  <a:tailEnd/>
                </a:ln>
              </p:spPr>
              <p:txBody>
                <a:bodyPr/>
                <a:lstStyle/>
                <a:p>
                  <a:endParaRPr lang="en-US" sz="2000"/>
                </a:p>
              </p:txBody>
            </p:sp>
            <p:sp>
              <p:nvSpPr>
                <p:cNvPr id="582842" name="Freeform 186"/>
                <p:cNvSpPr>
                  <a:spLocks/>
                </p:cNvSpPr>
                <p:nvPr/>
              </p:nvSpPr>
              <p:spPr bwMode="auto">
                <a:xfrm>
                  <a:off x="3000" y="2957"/>
                  <a:ext cx="131" cy="17"/>
                </a:xfrm>
                <a:custGeom>
                  <a:avLst/>
                  <a:gdLst/>
                  <a:ahLst/>
                  <a:cxnLst>
                    <a:cxn ang="0">
                      <a:pos x="131" y="6"/>
                    </a:cxn>
                    <a:cxn ang="0">
                      <a:pos x="131" y="17"/>
                    </a:cxn>
                    <a:cxn ang="0">
                      <a:pos x="0" y="12"/>
                    </a:cxn>
                    <a:cxn ang="0">
                      <a:pos x="0" y="0"/>
                    </a:cxn>
                    <a:cxn ang="0">
                      <a:pos x="131" y="6"/>
                    </a:cxn>
                  </a:cxnLst>
                  <a:rect l="0" t="0" r="r" b="b"/>
                  <a:pathLst>
                    <a:path w="131" h="17">
                      <a:moveTo>
                        <a:pt x="131" y="6"/>
                      </a:moveTo>
                      <a:lnTo>
                        <a:pt x="131" y="17"/>
                      </a:lnTo>
                      <a:lnTo>
                        <a:pt x="0" y="12"/>
                      </a:lnTo>
                      <a:lnTo>
                        <a:pt x="0" y="0"/>
                      </a:lnTo>
                      <a:lnTo>
                        <a:pt x="131" y="6"/>
                      </a:lnTo>
                      <a:close/>
                    </a:path>
                  </a:pathLst>
                </a:custGeom>
                <a:solidFill>
                  <a:srgbClr val="C3C3C3"/>
                </a:solidFill>
                <a:ln w="9525">
                  <a:noFill/>
                  <a:round/>
                  <a:headEnd/>
                  <a:tailEnd/>
                </a:ln>
              </p:spPr>
              <p:txBody>
                <a:bodyPr/>
                <a:lstStyle/>
                <a:p>
                  <a:endParaRPr lang="en-US" sz="2000"/>
                </a:p>
              </p:txBody>
            </p:sp>
            <p:sp>
              <p:nvSpPr>
                <p:cNvPr id="582843" name="Freeform 187"/>
                <p:cNvSpPr>
                  <a:spLocks/>
                </p:cNvSpPr>
                <p:nvPr/>
              </p:nvSpPr>
              <p:spPr bwMode="auto">
                <a:xfrm>
                  <a:off x="3000" y="2956"/>
                  <a:ext cx="131" cy="18"/>
                </a:xfrm>
                <a:custGeom>
                  <a:avLst/>
                  <a:gdLst/>
                  <a:ahLst/>
                  <a:cxnLst>
                    <a:cxn ang="0">
                      <a:pos x="131" y="7"/>
                    </a:cxn>
                    <a:cxn ang="0">
                      <a:pos x="131" y="18"/>
                    </a:cxn>
                    <a:cxn ang="0">
                      <a:pos x="0" y="11"/>
                    </a:cxn>
                    <a:cxn ang="0">
                      <a:pos x="0" y="0"/>
                    </a:cxn>
                    <a:cxn ang="0">
                      <a:pos x="131" y="7"/>
                    </a:cxn>
                  </a:cxnLst>
                  <a:rect l="0" t="0" r="r" b="b"/>
                  <a:pathLst>
                    <a:path w="131" h="18">
                      <a:moveTo>
                        <a:pt x="131" y="7"/>
                      </a:moveTo>
                      <a:lnTo>
                        <a:pt x="131" y="18"/>
                      </a:lnTo>
                      <a:lnTo>
                        <a:pt x="0" y="11"/>
                      </a:lnTo>
                      <a:lnTo>
                        <a:pt x="0" y="0"/>
                      </a:lnTo>
                      <a:lnTo>
                        <a:pt x="131" y="7"/>
                      </a:lnTo>
                      <a:close/>
                    </a:path>
                  </a:pathLst>
                </a:custGeom>
                <a:solidFill>
                  <a:srgbClr val="C3C3C3"/>
                </a:solidFill>
                <a:ln w="9525">
                  <a:noFill/>
                  <a:round/>
                  <a:headEnd/>
                  <a:tailEnd/>
                </a:ln>
              </p:spPr>
              <p:txBody>
                <a:bodyPr/>
                <a:lstStyle/>
                <a:p>
                  <a:endParaRPr lang="en-US" sz="2000"/>
                </a:p>
              </p:txBody>
            </p:sp>
            <p:sp>
              <p:nvSpPr>
                <p:cNvPr id="582844" name="Freeform 188"/>
                <p:cNvSpPr>
                  <a:spLocks/>
                </p:cNvSpPr>
                <p:nvPr/>
              </p:nvSpPr>
              <p:spPr bwMode="auto">
                <a:xfrm>
                  <a:off x="3000" y="2956"/>
                  <a:ext cx="131" cy="17"/>
                </a:xfrm>
                <a:custGeom>
                  <a:avLst/>
                  <a:gdLst/>
                  <a:ahLst/>
                  <a:cxnLst>
                    <a:cxn ang="0">
                      <a:pos x="131" y="7"/>
                    </a:cxn>
                    <a:cxn ang="0">
                      <a:pos x="131" y="17"/>
                    </a:cxn>
                    <a:cxn ang="0">
                      <a:pos x="0" y="11"/>
                    </a:cxn>
                    <a:cxn ang="0">
                      <a:pos x="0" y="0"/>
                    </a:cxn>
                    <a:cxn ang="0">
                      <a:pos x="131" y="7"/>
                    </a:cxn>
                  </a:cxnLst>
                  <a:rect l="0" t="0" r="r" b="b"/>
                  <a:pathLst>
                    <a:path w="131" h="17">
                      <a:moveTo>
                        <a:pt x="131" y="7"/>
                      </a:moveTo>
                      <a:lnTo>
                        <a:pt x="131" y="17"/>
                      </a:lnTo>
                      <a:lnTo>
                        <a:pt x="0" y="11"/>
                      </a:lnTo>
                      <a:lnTo>
                        <a:pt x="0" y="0"/>
                      </a:lnTo>
                      <a:lnTo>
                        <a:pt x="131" y="7"/>
                      </a:lnTo>
                      <a:close/>
                    </a:path>
                  </a:pathLst>
                </a:custGeom>
                <a:solidFill>
                  <a:srgbClr val="C3C3C3"/>
                </a:solidFill>
                <a:ln w="9525">
                  <a:noFill/>
                  <a:round/>
                  <a:headEnd/>
                  <a:tailEnd/>
                </a:ln>
              </p:spPr>
              <p:txBody>
                <a:bodyPr/>
                <a:lstStyle/>
                <a:p>
                  <a:endParaRPr lang="en-US" sz="2000"/>
                </a:p>
              </p:txBody>
            </p:sp>
            <p:sp>
              <p:nvSpPr>
                <p:cNvPr id="582845" name="Freeform 189"/>
                <p:cNvSpPr>
                  <a:spLocks/>
                </p:cNvSpPr>
                <p:nvPr/>
              </p:nvSpPr>
              <p:spPr bwMode="auto">
                <a:xfrm>
                  <a:off x="3000" y="2955"/>
                  <a:ext cx="131" cy="18"/>
                </a:xfrm>
                <a:custGeom>
                  <a:avLst/>
                  <a:gdLst/>
                  <a:ahLst/>
                  <a:cxnLst>
                    <a:cxn ang="0">
                      <a:pos x="131" y="7"/>
                    </a:cxn>
                    <a:cxn ang="0">
                      <a:pos x="131" y="18"/>
                    </a:cxn>
                    <a:cxn ang="0">
                      <a:pos x="0" y="11"/>
                    </a:cxn>
                    <a:cxn ang="0">
                      <a:pos x="0" y="0"/>
                    </a:cxn>
                    <a:cxn ang="0">
                      <a:pos x="131" y="7"/>
                    </a:cxn>
                  </a:cxnLst>
                  <a:rect l="0" t="0" r="r" b="b"/>
                  <a:pathLst>
                    <a:path w="131" h="18">
                      <a:moveTo>
                        <a:pt x="131" y="7"/>
                      </a:moveTo>
                      <a:lnTo>
                        <a:pt x="131" y="18"/>
                      </a:lnTo>
                      <a:lnTo>
                        <a:pt x="0" y="11"/>
                      </a:lnTo>
                      <a:lnTo>
                        <a:pt x="0" y="0"/>
                      </a:lnTo>
                      <a:lnTo>
                        <a:pt x="131" y="7"/>
                      </a:lnTo>
                      <a:close/>
                    </a:path>
                  </a:pathLst>
                </a:custGeom>
                <a:solidFill>
                  <a:srgbClr val="D4D4D4"/>
                </a:solidFill>
                <a:ln w="9525">
                  <a:noFill/>
                  <a:round/>
                  <a:headEnd/>
                  <a:tailEnd/>
                </a:ln>
              </p:spPr>
              <p:txBody>
                <a:bodyPr/>
                <a:lstStyle/>
                <a:p>
                  <a:endParaRPr lang="en-US" sz="2000"/>
                </a:p>
              </p:txBody>
            </p:sp>
            <p:sp>
              <p:nvSpPr>
                <p:cNvPr id="582846" name="Freeform 190"/>
                <p:cNvSpPr>
                  <a:spLocks/>
                </p:cNvSpPr>
                <p:nvPr/>
              </p:nvSpPr>
              <p:spPr bwMode="auto">
                <a:xfrm>
                  <a:off x="3000" y="2955"/>
                  <a:ext cx="131" cy="18"/>
                </a:xfrm>
                <a:custGeom>
                  <a:avLst/>
                  <a:gdLst/>
                  <a:ahLst/>
                  <a:cxnLst>
                    <a:cxn ang="0">
                      <a:pos x="131" y="7"/>
                    </a:cxn>
                    <a:cxn ang="0">
                      <a:pos x="131" y="18"/>
                    </a:cxn>
                    <a:cxn ang="0">
                      <a:pos x="0" y="11"/>
                    </a:cxn>
                    <a:cxn ang="0">
                      <a:pos x="0" y="0"/>
                    </a:cxn>
                    <a:cxn ang="0">
                      <a:pos x="131" y="7"/>
                    </a:cxn>
                  </a:cxnLst>
                  <a:rect l="0" t="0" r="r" b="b"/>
                  <a:pathLst>
                    <a:path w="131" h="18">
                      <a:moveTo>
                        <a:pt x="131" y="7"/>
                      </a:moveTo>
                      <a:lnTo>
                        <a:pt x="131" y="18"/>
                      </a:lnTo>
                      <a:lnTo>
                        <a:pt x="0" y="11"/>
                      </a:lnTo>
                      <a:lnTo>
                        <a:pt x="0" y="0"/>
                      </a:lnTo>
                      <a:lnTo>
                        <a:pt x="131" y="7"/>
                      </a:lnTo>
                      <a:close/>
                    </a:path>
                  </a:pathLst>
                </a:custGeom>
                <a:solidFill>
                  <a:srgbClr val="D4D4D4"/>
                </a:solidFill>
                <a:ln w="9525">
                  <a:noFill/>
                  <a:round/>
                  <a:headEnd/>
                  <a:tailEnd/>
                </a:ln>
              </p:spPr>
              <p:txBody>
                <a:bodyPr/>
                <a:lstStyle/>
                <a:p>
                  <a:endParaRPr lang="en-US" sz="2000"/>
                </a:p>
              </p:txBody>
            </p:sp>
            <p:sp>
              <p:nvSpPr>
                <p:cNvPr id="582847" name="Freeform 191"/>
                <p:cNvSpPr>
                  <a:spLocks/>
                </p:cNvSpPr>
                <p:nvPr/>
              </p:nvSpPr>
              <p:spPr bwMode="auto">
                <a:xfrm>
                  <a:off x="3000" y="2955"/>
                  <a:ext cx="131" cy="18"/>
                </a:xfrm>
                <a:custGeom>
                  <a:avLst/>
                  <a:gdLst/>
                  <a:ahLst/>
                  <a:cxnLst>
                    <a:cxn ang="0">
                      <a:pos x="131" y="6"/>
                    </a:cxn>
                    <a:cxn ang="0">
                      <a:pos x="131" y="18"/>
                    </a:cxn>
                    <a:cxn ang="0">
                      <a:pos x="0" y="10"/>
                    </a:cxn>
                    <a:cxn ang="0">
                      <a:pos x="0" y="0"/>
                    </a:cxn>
                    <a:cxn ang="0">
                      <a:pos x="131" y="6"/>
                    </a:cxn>
                  </a:cxnLst>
                  <a:rect l="0" t="0" r="r" b="b"/>
                  <a:pathLst>
                    <a:path w="131" h="18">
                      <a:moveTo>
                        <a:pt x="131" y="6"/>
                      </a:moveTo>
                      <a:lnTo>
                        <a:pt x="131" y="18"/>
                      </a:lnTo>
                      <a:lnTo>
                        <a:pt x="0" y="10"/>
                      </a:lnTo>
                      <a:lnTo>
                        <a:pt x="0" y="0"/>
                      </a:lnTo>
                      <a:lnTo>
                        <a:pt x="131" y="6"/>
                      </a:lnTo>
                      <a:close/>
                    </a:path>
                  </a:pathLst>
                </a:custGeom>
                <a:solidFill>
                  <a:srgbClr val="D4D4D4"/>
                </a:solidFill>
                <a:ln w="9525">
                  <a:noFill/>
                  <a:round/>
                  <a:headEnd/>
                  <a:tailEnd/>
                </a:ln>
              </p:spPr>
              <p:txBody>
                <a:bodyPr/>
                <a:lstStyle/>
                <a:p>
                  <a:endParaRPr lang="en-US" sz="2000"/>
                </a:p>
              </p:txBody>
            </p:sp>
            <p:sp>
              <p:nvSpPr>
                <p:cNvPr id="582848" name="Freeform 192"/>
                <p:cNvSpPr>
                  <a:spLocks/>
                </p:cNvSpPr>
                <p:nvPr/>
              </p:nvSpPr>
              <p:spPr bwMode="auto">
                <a:xfrm>
                  <a:off x="3000" y="2953"/>
                  <a:ext cx="131" cy="19"/>
                </a:xfrm>
                <a:custGeom>
                  <a:avLst/>
                  <a:gdLst/>
                  <a:ahLst/>
                  <a:cxnLst>
                    <a:cxn ang="0">
                      <a:pos x="131" y="8"/>
                    </a:cxn>
                    <a:cxn ang="0">
                      <a:pos x="131" y="19"/>
                    </a:cxn>
                    <a:cxn ang="0">
                      <a:pos x="0" y="11"/>
                    </a:cxn>
                    <a:cxn ang="0">
                      <a:pos x="0" y="0"/>
                    </a:cxn>
                    <a:cxn ang="0">
                      <a:pos x="131" y="8"/>
                    </a:cxn>
                  </a:cxnLst>
                  <a:rect l="0" t="0" r="r" b="b"/>
                  <a:pathLst>
                    <a:path w="131" h="19">
                      <a:moveTo>
                        <a:pt x="131" y="8"/>
                      </a:moveTo>
                      <a:lnTo>
                        <a:pt x="131" y="19"/>
                      </a:lnTo>
                      <a:lnTo>
                        <a:pt x="0" y="11"/>
                      </a:lnTo>
                      <a:lnTo>
                        <a:pt x="0" y="0"/>
                      </a:lnTo>
                      <a:lnTo>
                        <a:pt x="131" y="8"/>
                      </a:lnTo>
                      <a:close/>
                    </a:path>
                  </a:pathLst>
                </a:custGeom>
                <a:solidFill>
                  <a:srgbClr val="D4D4D4"/>
                </a:solidFill>
                <a:ln w="9525">
                  <a:noFill/>
                  <a:round/>
                  <a:headEnd/>
                  <a:tailEnd/>
                </a:ln>
              </p:spPr>
              <p:txBody>
                <a:bodyPr/>
                <a:lstStyle/>
                <a:p>
                  <a:endParaRPr lang="en-US" sz="2000"/>
                </a:p>
              </p:txBody>
            </p:sp>
            <p:sp>
              <p:nvSpPr>
                <p:cNvPr id="582849" name="Freeform 193"/>
                <p:cNvSpPr>
                  <a:spLocks/>
                </p:cNvSpPr>
                <p:nvPr/>
              </p:nvSpPr>
              <p:spPr bwMode="auto">
                <a:xfrm>
                  <a:off x="3000" y="2953"/>
                  <a:ext cx="131" cy="19"/>
                </a:xfrm>
                <a:custGeom>
                  <a:avLst/>
                  <a:gdLst/>
                  <a:ahLst/>
                  <a:cxnLst>
                    <a:cxn ang="0">
                      <a:pos x="131" y="7"/>
                    </a:cxn>
                    <a:cxn ang="0">
                      <a:pos x="131" y="19"/>
                    </a:cxn>
                    <a:cxn ang="0">
                      <a:pos x="0" y="11"/>
                    </a:cxn>
                    <a:cxn ang="0">
                      <a:pos x="0" y="0"/>
                    </a:cxn>
                    <a:cxn ang="0">
                      <a:pos x="131" y="7"/>
                    </a:cxn>
                  </a:cxnLst>
                  <a:rect l="0" t="0" r="r" b="b"/>
                  <a:pathLst>
                    <a:path w="131" h="19">
                      <a:moveTo>
                        <a:pt x="131" y="7"/>
                      </a:moveTo>
                      <a:lnTo>
                        <a:pt x="131" y="19"/>
                      </a:lnTo>
                      <a:lnTo>
                        <a:pt x="0" y="11"/>
                      </a:lnTo>
                      <a:lnTo>
                        <a:pt x="0" y="0"/>
                      </a:lnTo>
                      <a:lnTo>
                        <a:pt x="131" y="7"/>
                      </a:lnTo>
                      <a:close/>
                    </a:path>
                  </a:pathLst>
                </a:custGeom>
                <a:solidFill>
                  <a:srgbClr val="D4D4D4"/>
                </a:solidFill>
                <a:ln w="9525">
                  <a:noFill/>
                  <a:round/>
                  <a:headEnd/>
                  <a:tailEnd/>
                </a:ln>
              </p:spPr>
              <p:txBody>
                <a:bodyPr/>
                <a:lstStyle/>
                <a:p>
                  <a:endParaRPr lang="en-US" sz="2000"/>
                </a:p>
              </p:txBody>
            </p:sp>
            <p:sp>
              <p:nvSpPr>
                <p:cNvPr id="582850" name="Freeform 194"/>
                <p:cNvSpPr>
                  <a:spLocks/>
                </p:cNvSpPr>
                <p:nvPr/>
              </p:nvSpPr>
              <p:spPr bwMode="auto">
                <a:xfrm>
                  <a:off x="3000" y="2952"/>
                  <a:ext cx="131" cy="19"/>
                </a:xfrm>
                <a:custGeom>
                  <a:avLst/>
                  <a:gdLst/>
                  <a:ahLst/>
                  <a:cxnLst>
                    <a:cxn ang="0">
                      <a:pos x="131" y="8"/>
                    </a:cxn>
                    <a:cxn ang="0">
                      <a:pos x="131" y="19"/>
                    </a:cxn>
                    <a:cxn ang="0">
                      <a:pos x="0" y="11"/>
                    </a:cxn>
                    <a:cxn ang="0">
                      <a:pos x="0" y="0"/>
                    </a:cxn>
                    <a:cxn ang="0">
                      <a:pos x="131" y="8"/>
                    </a:cxn>
                  </a:cxnLst>
                  <a:rect l="0" t="0" r="r" b="b"/>
                  <a:pathLst>
                    <a:path w="131" h="19">
                      <a:moveTo>
                        <a:pt x="131" y="8"/>
                      </a:moveTo>
                      <a:lnTo>
                        <a:pt x="131" y="19"/>
                      </a:lnTo>
                      <a:lnTo>
                        <a:pt x="0" y="11"/>
                      </a:lnTo>
                      <a:lnTo>
                        <a:pt x="0" y="0"/>
                      </a:lnTo>
                      <a:lnTo>
                        <a:pt x="131" y="8"/>
                      </a:lnTo>
                      <a:close/>
                    </a:path>
                  </a:pathLst>
                </a:custGeom>
                <a:solidFill>
                  <a:srgbClr val="D4D4D4"/>
                </a:solidFill>
                <a:ln w="9525">
                  <a:noFill/>
                  <a:round/>
                  <a:headEnd/>
                  <a:tailEnd/>
                </a:ln>
              </p:spPr>
              <p:txBody>
                <a:bodyPr/>
                <a:lstStyle/>
                <a:p>
                  <a:endParaRPr lang="en-US" sz="2000"/>
                </a:p>
              </p:txBody>
            </p:sp>
            <p:sp>
              <p:nvSpPr>
                <p:cNvPr id="582851" name="Freeform 195"/>
                <p:cNvSpPr>
                  <a:spLocks/>
                </p:cNvSpPr>
                <p:nvPr/>
              </p:nvSpPr>
              <p:spPr bwMode="auto">
                <a:xfrm>
                  <a:off x="3000" y="2952"/>
                  <a:ext cx="131" cy="19"/>
                </a:xfrm>
                <a:custGeom>
                  <a:avLst/>
                  <a:gdLst/>
                  <a:ahLst/>
                  <a:cxnLst>
                    <a:cxn ang="0">
                      <a:pos x="131" y="8"/>
                    </a:cxn>
                    <a:cxn ang="0">
                      <a:pos x="131" y="19"/>
                    </a:cxn>
                    <a:cxn ang="0">
                      <a:pos x="0" y="11"/>
                    </a:cxn>
                    <a:cxn ang="0">
                      <a:pos x="0" y="0"/>
                    </a:cxn>
                    <a:cxn ang="0">
                      <a:pos x="131" y="8"/>
                    </a:cxn>
                  </a:cxnLst>
                  <a:rect l="0" t="0" r="r" b="b"/>
                  <a:pathLst>
                    <a:path w="131" h="19">
                      <a:moveTo>
                        <a:pt x="131" y="8"/>
                      </a:moveTo>
                      <a:lnTo>
                        <a:pt x="131" y="19"/>
                      </a:lnTo>
                      <a:lnTo>
                        <a:pt x="0" y="11"/>
                      </a:lnTo>
                      <a:lnTo>
                        <a:pt x="0" y="0"/>
                      </a:lnTo>
                      <a:lnTo>
                        <a:pt x="131" y="8"/>
                      </a:lnTo>
                      <a:close/>
                    </a:path>
                  </a:pathLst>
                </a:custGeom>
                <a:solidFill>
                  <a:srgbClr val="D4D4D4"/>
                </a:solidFill>
                <a:ln w="9525">
                  <a:noFill/>
                  <a:round/>
                  <a:headEnd/>
                  <a:tailEnd/>
                </a:ln>
              </p:spPr>
              <p:txBody>
                <a:bodyPr/>
                <a:lstStyle/>
                <a:p>
                  <a:endParaRPr lang="en-US" sz="2000"/>
                </a:p>
              </p:txBody>
            </p:sp>
            <p:sp>
              <p:nvSpPr>
                <p:cNvPr id="582852" name="Freeform 196"/>
                <p:cNvSpPr>
                  <a:spLocks/>
                </p:cNvSpPr>
                <p:nvPr/>
              </p:nvSpPr>
              <p:spPr bwMode="auto">
                <a:xfrm>
                  <a:off x="3000" y="2952"/>
                  <a:ext cx="131" cy="18"/>
                </a:xfrm>
                <a:custGeom>
                  <a:avLst/>
                  <a:gdLst/>
                  <a:ahLst/>
                  <a:cxnLst>
                    <a:cxn ang="0">
                      <a:pos x="131" y="7"/>
                    </a:cxn>
                    <a:cxn ang="0">
                      <a:pos x="131" y="18"/>
                    </a:cxn>
                    <a:cxn ang="0">
                      <a:pos x="0" y="11"/>
                    </a:cxn>
                    <a:cxn ang="0">
                      <a:pos x="0" y="0"/>
                    </a:cxn>
                    <a:cxn ang="0">
                      <a:pos x="131" y="7"/>
                    </a:cxn>
                  </a:cxnLst>
                  <a:rect l="0" t="0" r="r" b="b"/>
                  <a:pathLst>
                    <a:path w="131" h="18">
                      <a:moveTo>
                        <a:pt x="131" y="7"/>
                      </a:moveTo>
                      <a:lnTo>
                        <a:pt x="131" y="18"/>
                      </a:lnTo>
                      <a:lnTo>
                        <a:pt x="0" y="11"/>
                      </a:lnTo>
                      <a:lnTo>
                        <a:pt x="0" y="0"/>
                      </a:lnTo>
                      <a:lnTo>
                        <a:pt x="131" y="7"/>
                      </a:lnTo>
                      <a:close/>
                    </a:path>
                  </a:pathLst>
                </a:custGeom>
                <a:solidFill>
                  <a:srgbClr val="D4D4D4"/>
                </a:solidFill>
                <a:ln w="9525">
                  <a:noFill/>
                  <a:round/>
                  <a:headEnd/>
                  <a:tailEnd/>
                </a:ln>
              </p:spPr>
              <p:txBody>
                <a:bodyPr/>
                <a:lstStyle/>
                <a:p>
                  <a:endParaRPr lang="en-US" sz="2000"/>
                </a:p>
              </p:txBody>
            </p:sp>
            <p:sp>
              <p:nvSpPr>
                <p:cNvPr id="582853" name="Freeform 197"/>
                <p:cNvSpPr>
                  <a:spLocks/>
                </p:cNvSpPr>
                <p:nvPr/>
              </p:nvSpPr>
              <p:spPr bwMode="auto">
                <a:xfrm>
                  <a:off x="3000" y="2951"/>
                  <a:ext cx="131" cy="19"/>
                </a:xfrm>
                <a:custGeom>
                  <a:avLst/>
                  <a:gdLst/>
                  <a:ahLst/>
                  <a:cxnLst>
                    <a:cxn ang="0">
                      <a:pos x="131" y="8"/>
                    </a:cxn>
                    <a:cxn ang="0">
                      <a:pos x="131" y="19"/>
                    </a:cxn>
                    <a:cxn ang="0">
                      <a:pos x="0" y="11"/>
                    </a:cxn>
                    <a:cxn ang="0">
                      <a:pos x="0" y="0"/>
                    </a:cxn>
                    <a:cxn ang="0">
                      <a:pos x="131" y="8"/>
                    </a:cxn>
                  </a:cxnLst>
                  <a:rect l="0" t="0" r="r" b="b"/>
                  <a:pathLst>
                    <a:path w="131" h="19">
                      <a:moveTo>
                        <a:pt x="131" y="8"/>
                      </a:moveTo>
                      <a:lnTo>
                        <a:pt x="131" y="19"/>
                      </a:lnTo>
                      <a:lnTo>
                        <a:pt x="0" y="11"/>
                      </a:lnTo>
                      <a:lnTo>
                        <a:pt x="0" y="0"/>
                      </a:lnTo>
                      <a:lnTo>
                        <a:pt x="131" y="8"/>
                      </a:lnTo>
                      <a:close/>
                    </a:path>
                  </a:pathLst>
                </a:custGeom>
                <a:solidFill>
                  <a:srgbClr val="D4D4D4"/>
                </a:solidFill>
                <a:ln w="9525">
                  <a:noFill/>
                  <a:round/>
                  <a:headEnd/>
                  <a:tailEnd/>
                </a:ln>
              </p:spPr>
              <p:txBody>
                <a:bodyPr/>
                <a:lstStyle/>
                <a:p>
                  <a:endParaRPr lang="en-US" sz="2000"/>
                </a:p>
              </p:txBody>
            </p:sp>
            <p:sp>
              <p:nvSpPr>
                <p:cNvPr id="582854" name="Freeform 198"/>
                <p:cNvSpPr>
                  <a:spLocks/>
                </p:cNvSpPr>
                <p:nvPr/>
              </p:nvSpPr>
              <p:spPr bwMode="auto">
                <a:xfrm>
                  <a:off x="3000" y="2950"/>
                  <a:ext cx="131" cy="20"/>
                </a:xfrm>
                <a:custGeom>
                  <a:avLst/>
                  <a:gdLst/>
                  <a:ahLst/>
                  <a:cxnLst>
                    <a:cxn ang="0">
                      <a:pos x="131" y="9"/>
                    </a:cxn>
                    <a:cxn ang="0">
                      <a:pos x="131" y="20"/>
                    </a:cxn>
                    <a:cxn ang="0">
                      <a:pos x="0" y="11"/>
                    </a:cxn>
                    <a:cxn ang="0">
                      <a:pos x="0" y="0"/>
                    </a:cxn>
                    <a:cxn ang="0">
                      <a:pos x="131" y="9"/>
                    </a:cxn>
                  </a:cxnLst>
                  <a:rect l="0" t="0" r="r" b="b"/>
                  <a:pathLst>
                    <a:path w="131" h="20">
                      <a:moveTo>
                        <a:pt x="131" y="9"/>
                      </a:moveTo>
                      <a:lnTo>
                        <a:pt x="131" y="20"/>
                      </a:lnTo>
                      <a:lnTo>
                        <a:pt x="0" y="11"/>
                      </a:lnTo>
                      <a:lnTo>
                        <a:pt x="0" y="0"/>
                      </a:lnTo>
                      <a:lnTo>
                        <a:pt x="131" y="9"/>
                      </a:lnTo>
                      <a:close/>
                    </a:path>
                  </a:pathLst>
                </a:custGeom>
                <a:solidFill>
                  <a:srgbClr val="D4D4D4"/>
                </a:solidFill>
                <a:ln w="9525">
                  <a:noFill/>
                  <a:round/>
                  <a:headEnd/>
                  <a:tailEnd/>
                </a:ln>
              </p:spPr>
              <p:txBody>
                <a:bodyPr/>
                <a:lstStyle/>
                <a:p>
                  <a:endParaRPr lang="en-US" sz="2000"/>
                </a:p>
              </p:txBody>
            </p:sp>
            <p:sp>
              <p:nvSpPr>
                <p:cNvPr id="582855" name="Freeform 199"/>
                <p:cNvSpPr>
                  <a:spLocks/>
                </p:cNvSpPr>
                <p:nvPr/>
              </p:nvSpPr>
              <p:spPr bwMode="auto">
                <a:xfrm>
                  <a:off x="3000" y="2949"/>
                  <a:ext cx="131" cy="21"/>
                </a:xfrm>
                <a:custGeom>
                  <a:avLst/>
                  <a:gdLst/>
                  <a:ahLst/>
                  <a:cxnLst>
                    <a:cxn ang="0">
                      <a:pos x="131" y="9"/>
                    </a:cxn>
                    <a:cxn ang="0">
                      <a:pos x="131" y="21"/>
                    </a:cxn>
                    <a:cxn ang="0">
                      <a:pos x="0" y="11"/>
                    </a:cxn>
                    <a:cxn ang="0">
                      <a:pos x="0" y="0"/>
                    </a:cxn>
                    <a:cxn ang="0">
                      <a:pos x="131" y="9"/>
                    </a:cxn>
                  </a:cxnLst>
                  <a:rect l="0" t="0" r="r" b="b"/>
                  <a:pathLst>
                    <a:path w="131" h="21">
                      <a:moveTo>
                        <a:pt x="131" y="9"/>
                      </a:moveTo>
                      <a:lnTo>
                        <a:pt x="131" y="21"/>
                      </a:lnTo>
                      <a:lnTo>
                        <a:pt x="0" y="11"/>
                      </a:lnTo>
                      <a:lnTo>
                        <a:pt x="0" y="0"/>
                      </a:lnTo>
                      <a:lnTo>
                        <a:pt x="131" y="9"/>
                      </a:lnTo>
                      <a:close/>
                    </a:path>
                  </a:pathLst>
                </a:custGeom>
                <a:solidFill>
                  <a:srgbClr val="D4D4D4"/>
                </a:solidFill>
                <a:ln w="9525">
                  <a:noFill/>
                  <a:round/>
                  <a:headEnd/>
                  <a:tailEnd/>
                </a:ln>
              </p:spPr>
              <p:txBody>
                <a:bodyPr/>
                <a:lstStyle/>
                <a:p>
                  <a:endParaRPr lang="en-US" sz="2000"/>
                </a:p>
              </p:txBody>
            </p:sp>
            <p:sp>
              <p:nvSpPr>
                <p:cNvPr id="582856" name="Freeform 200"/>
                <p:cNvSpPr>
                  <a:spLocks/>
                </p:cNvSpPr>
                <p:nvPr/>
              </p:nvSpPr>
              <p:spPr bwMode="auto">
                <a:xfrm>
                  <a:off x="3000" y="2949"/>
                  <a:ext cx="131" cy="20"/>
                </a:xfrm>
                <a:custGeom>
                  <a:avLst/>
                  <a:gdLst/>
                  <a:ahLst/>
                  <a:cxnLst>
                    <a:cxn ang="0">
                      <a:pos x="131" y="9"/>
                    </a:cxn>
                    <a:cxn ang="0">
                      <a:pos x="131" y="20"/>
                    </a:cxn>
                    <a:cxn ang="0">
                      <a:pos x="0" y="10"/>
                    </a:cxn>
                    <a:cxn ang="0">
                      <a:pos x="0" y="0"/>
                    </a:cxn>
                    <a:cxn ang="0">
                      <a:pos x="131" y="9"/>
                    </a:cxn>
                  </a:cxnLst>
                  <a:rect l="0" t="0" r="r" b="b"/>
                  <a:pathLst>
                    <a:path w="131" h="20">
                      <a:moveTo>
                        <a:pt x="131" y="9"/>
                      </a:moveTo>
                      <a:lnTo>
                        <a:pt x="131" y="20"/>
                      </a:lnTo>
                      <a:lnTo>
                        <a:pt x="0" y="10"/>
                      </a:lnTo>
                      <a:lnTo>
                        <a:pt x="0" y="0"/>
                      </a:lnTo>
                      <a:lnTo>
                        <a:pt x="131" y="9"/>
                      </a:lnTo>
                      <a:close/>
                    </a:path>
                  </a:pathLst>
                </a:custGeom>
                <a:solidFill>
                  <a:srgbClr val="D4D4D4"/>
                </a:solidFill>
                <a:ln w="9525">
                  <a:noFill/>
                  <a:round/>
                  <a:headEnd/>
                  <a:tailEnd/>
                </a:ln>
              </p:spPr>
              <p:txBody>
                <a:bodyPr/>
                <a:lstStyle/>
                <a:p>
                  <a:endParaRPr lang="en-US" sz="2000"/>
                </a:p>
              </p:txBody>
            </p:sp>
            <p:sp>
              <p:nvSpPr>
                <p:cNvPr id="582857" name="Freeform 201"/>
                <p:cNvSpPr>
                  <a:spLocks/>
                </p:cNvSpPr>
                <p:nvPr/>
              </p:nvSpPr>
              <p:spPr bwMode="auto">
                <a:xfrm>
                  <a:off x="3000" y="2949"/>
                  <a:ext cx="131" cy="20"/>
                </a:xfrm>
                <a:custGeom>
                  <a:avLst/>
                  <a:gdLst/>
                  <a:ahLst/>
                  <a:cxnLst>
                    <a:cxn ang="0">
                      <a:pos x="131" y="9"/>
                    </a:cxn>
                    <a:cxn ang="0">
                      <a:pos x="131" y="20"/>
                    </a:cxn>
                    <a:cxn ang="0">
                      <a:pos x="0" y="9"/>
                    </a:cxn>
                    <a:cxn ang="0">
                      <a:pos x="0" y="0"/>
                    </a:cxn>
                    <a:cxn ang="0">
                      <a:pos x="131" y="9"/>
                    </a:cxn>
                  </a:cxnLst>
                  <a:rect l="0" t="0" r="r" b="b"/>
                  <a:pathLst>
                    <a:path w="131" h="20">
                      <a:moveTo>
                        <a:pt x="131" y="9"/>
                      </a:moveTo>
                      <a:lnTo>
                        <a:pt x="131" y="20"/>
                      </a:lnTo>
                      <a:lnTo>
                        <a:pt x="0" y="9"/>
                      </a:lnTo>
                      <a:lnTo>
                        <a:pt x="0" y="0"/>
                      </a:lnTo>
                      <a:lnTo>
                        <a:pt x="131" y="9"/>
                      </a:lnTo>
                      <a:close/>
                    </a:path>
                  </a:pathLst>
                </a:custGeom>
                <a:solidFill>
                  <a:srgbClr val="D4D4D4"/>
                </a:solidFill>
                <a:ln w="9525">
                  <a:noFill/>
                  <a:round/>
                  <a:headEnd/>
                  <a:tailEnd/>
                </a:ln>
              </p:spPr>
              <p:txBody>
                <a:bodyPr/>
                <a:lstStyle/>
                <a:p>
                  <a:endParaRPr lang="en-US" sz="2000"/>
                </a:p>
              </p:txBody>
            </p:sp>
            <p:sp>
              <p:nvSpPr>
                <p:cNvPr id="582858" name="Freeform 202"/>
                <p:cNvSpPr>
                  <a:spLocks/>
                </p:cNvSpPr>
                <p:nvPr/>
              </p:nvSpPr>
              <p:spPr bwMode="auto">
                <a:xfrm>
                  <a:off x="3000" y="2948"/>
                  <a:ext cx="131" cy="21"/>
                </a:xfrm>
                <a:custGeom>
                  <a:avLst/>
                  <a:gdLst/>
                  <a:ahLst/>
                  <a:cxnLst>
                    <a:cxn ang="0">
                      <a:pos x="131" y="10"/>
                    </a:cxn>
                    <a:cxn ang="0">
                      <a:pos x="131" y="21"/>
                    </a:cxn>
                    <a:cxn ang="0">
                      <a:pos x="0" y="10"/>
                    </a:cxn>
                    <a:cxn ang="0">
                      <a:pos x="0" y="0"/>
                    </a:cxn>
                    <a:cxn ang="0">
                      <a:pos x="131" y="10"/>
                    </a:cxn>
                  </a:cxnLst>
                  <a:rect l="0" t="0" r="r" b="b"/>
                  <a:pathLst>
                    <a:path w="131" h="21">
                      <a:moveTo>
                        <a:pt x="131" y="10"/>
                      </a:moveTo>
                      <a:lnTo>
                        <a:pt x="131" y="21"/>
                      </a:lnTo>
                      <a:lnTo>
                        <a:pt x="0" y="10"/>
                      </a:lnTo>
                      <a:lnTo>
                        <a:pt x="0" y="0"/>
                      </a:lnTo>
                      <a:lnTo>
                        <a:pt x="131" y="10"/>
                      </a:lnTo>
                      <a:close/>
                    </a:path>
                  </a:pathLst>
                </a:custGeom>
                <a:solidFill>
                  <a:srgbClr val="D4D4D4"/>
                </a:solidFill>
                <a:ln w="9525">
                  <a:noFill/>
                  <a:round/>
                  <a:headEnd/>
                  <a:tailEnd/>
                </a:ln>
              </p:spPr>
              <p:txBody>
                <a:bodyPr/>
                <a:lstStyle/>
                <a:p>
                  <a:endParaRPr lang="en-US" sz="2000"/>
                </a:p>
              </p:txBody>
            </p:sp>
            <p:sp>
              <p:nvSpPr>
                <p:cNvPr id="582859" name="Freeform 203"/>
                <p:cNvSpPr>
                  <a:spLocks/>
                </p:cNvSpPr>
                <p:nvPr/>
              </p:nvSpPr>
              <p:spPr bwMode="auto">
                <a:xfrm>
                  <a:off x="3000" y="2947"/>
                  <a:ext cx="131" cy="22"/>
                </a:xfrm>
                <a:custGeom>
                  <a:avLst/>
                  <a:gdLst/>
                  <a:ahLst/>
                  <a:cxnLst>
                    <a:cxn ang="0">
                      <a:pos x="131" y="11"/>
                    </a:cxn>
                    <a:cxn ang="0">
                      <a:pos x="131" y="22"/>
                    </a:cxn>
                    <a:cxn ang="0">
                      <a:pos x="0" y="11"/>
                    </a:cxn>
                    <a:cxn ang="0">
                      <a:pos x="0" y="0"/>
                    </a:cxn>
                    <a:cxn ang="0">
                      <a:pos x="131" y="11"/>
                    </a:cxn>
                  </a:cxnLst>
                  <a:rect l="0" t="0" r="r" b="b"/>
                  <a:pathLst>
                    <a:path w="131" h="22">
                      <a:moveTo>
                        <a:pt x="131" y="11"/>
                      </a:moveTo>
                      <a:lnTo>
                        <a:pt x="131" y="22"/>
                      </a:lnTo>
                      <a:lnTo>
                        <a:pt x="0" y="11"/>
                      </a:lnTo>
                      <a:lnTo>
                        <a:pt x="0" y="0"/>
                      </a:lnTo>
                      <a:lnTo>
                        <a:pt x="131" y="11"/>
                      </a:lnTo>
                      <a:close/>
                    </a:path>
                  </a:pathLst>
                </a:custGeom>
                <a:solidFill>
                  <a:srgbClr val="D4D4D4"/>
                </a:solidFill>
                <a:ln w="9525">
                  <a:noFill/>
                  <a:round/>
                  <a:headEnd/>
                  <a:tailEnd/>
                </a:ln>
              </p:spPr>
              <p:txBody>
                <a:bodyPr/>
                <a:lstStyle/>
                <a:p>
                  <a:endParaRPr lang="en-US" sz="2000"/>
                </a:p>
              </p:txBody>
            </p:sp>
            <p:sp>
              <p:nvSpPr>
                <p:cNvPr id="582860" name="Freeform 204"/>
                <p:cNvSpPr>
                  <a:spLocks/>
                </p:cNvSpPr>
                <p:nvPr/>
              </p:nvSpPr>
              <p:spPr bwMode="auto">
                <a:xfrm>
                  <a:off x="3000" y="2946"/>
                  <a:ext cx="131" cy="23"/>
                </a:xfrm>
                <a:custGeom>
                  <a:avLst/>
                  <a:gdLst/>
                  <a:ahLst/>
                  <a:cxnLst>
                    <a:cxn ang="0">
                      <a:pos x="131" y="11"/>
                    </a:cxn>
                    <a:cxn ang="0">
                      <a:pos x="131" y="23"/>
                    </a:cxn>
                    <a:cxn ang="0">
                      <a:pos x="0" y="11"/>
                    </a:cxn>
                    <a:cxn ang="0">
                      <a:pos x="0" y="0"/>
                    </a:cxn>
                    <a:cxn ang="0">
                      <a:pos x="131" y="11"/>
                    </a:cxn>
                  </a:cxnLst>
                  <a:rect l="0" t="0" r="r" b="b"/>
                  <a:pathLst>
                    <a:path w="131" h="23">
                      <a:moveTo>
                        <a:pt x="131" y="11"/>
                      </a:moveTo>
                      <a:lnTo>
                        <a:pt x="131" y="23"/>
                      </a:lnTo>
                      <a:lnTo>
                        <a:pt x="0" y="11"/>
                      </a:lnTo>
                      <a:lnTo>
                        <a:pt x="0" y="0"/>
                      </a:lnTo>
                      <a:lnTo>
                        <a:pt x="131" y="11"/>
                      </a:lnTo>
                      <a:close/>
                    </a:path>
                  </a:pathLst>
                </a:custGeom>
                <a:solidFill>
                  <a:srgbClr val="D4D4D4"/>
                </a:solidFill>
                <a:ln w="9525">
                  <a:noFill/>
                  <a:round/>
                  <a:headEnd/>
                  <a:tailEnd/>
                </a:ln>
              </p:spPr>
              <p:txBody>
                <a:bodyPr/>
                <a:lstStyle/>
                <a:p>
                  <a:endParaRPr lang="en-US" sz="2000"/>
                </a:p>
              </p:txBody>
            </p:sp>
            <p:sp>
              <p:nvSpPr>
                <p:cNvPr id="582861" name="Freeform 205"/>
                <p:cNvSpPr>
                  <a:spLocks/>
                </p:cNvSpPr>
                <p:nvPr/>
              </p:nvSpPr>
              <p:spPr bwMode="auto">
                <a:xfrm>
                  <a:off x="3000" y="2945"/>
                  <a:ext cx="131" cy="22"/>
                </a:xfrm>
                <a:custGeom>
                  <a:avLst/>
                  <a:gdLst/>
                  <a:ahLst/>
                  <a:cxnLst>
                    <a:cxn ang="0">
                      <a:pos x="131" y="12"/>
                    </a:cxn>
                    <a:cxn ang="0">
                      <a:pos x="131" y="22"/>
                    </a:cxn>
                    <a:cxn ang="0">
                      <a:pos x="0" y="12"/>
                    </a:cxn>
                    <a:cxn ang="0">
                      <a:pos x="0" y="0"/>
                    </a:cxn>
                    <a:cxn ang="0">
                      <a:pos x="131" y="12"/>
                    </a:cxn>
                  </a:cxnLst>
                  <a:rect l="0" t="0" r="r" b="b"/>
                  <a:pathLst>
                    <a:path w="131" h="22">
                      <a:moveTo>
                        <a:pt x="131" y="12"/>
                      </a:moveTo>
                      <a:lnTo>
                        <a:pt x="131" y="22"/>
                      </a:lnTo>
                      <a:lnTo>
                        <a:pt x="0" y="12"/>
                      </a:lnTo>
                      <a:lnTo>
                        <a:pt x="0" y="0"/>
                      </a:lnTo>
                      <a:lnTo>
                        <a:pt x="131" y="12"/>
                      </a:lnTo>
                      <a:close/>
                    </a:path>
                  </a:pathLst>
                </a:custGeom>
                <a:solidFill>
                  <a:srgbClr val="D4D4D4"/>
                </a:solidFill>
                <a:ln w="9525">
                  <a:noFill/>
                  <a:round/>
                  <a:headEnd/>
                  <a:tailEnd/>
                </a:ln>
              </p:spPr>
              <p:txBody>
                <a:bodyPr/>
                <a:lstStyle/>
                <a:p>
                  <a:endParaRPr lang="en-US" sz="2000"/>
                </a:p>
              </p:txBody>
            </p:sp>
            <p:sp>
              <p:nvSpPr>
                <p:cNvPr id="582862" name="Freeform 206"/>
                <p:cNvSpPr>
                  <a:spLocks/>
                </p:cNvSpPr>
                <p:nvPr/>
              </p:nvSpPr>
              <p:spPr bwMode="auto">
                <a:xfrm>
                  <a:off x="3000" y="2945"/>
                  <a:ext cx="131" cy="22"/>
                </a:xfrm>
                <a:custGeom>
                  <a:avLst/>
                  <a:gdLst/>
                  <a:ahLst/>
                  <a:cxnLst>
                    <a:cxn ang="0">
                      <a:pos x="131" y="12"/>
                    </a:cxn>
                    <a:cxn ang="0">
                      <a:pos x="131" y="22"/>
                    </a:cxn>
                    <a:cxn ang="0">
                      <a:pos x="0" y="11"/>
                    </a:cxn>
                    <a:cxn ang="0">
                      <a:pos x="0" y="0"/>
                    </a:cxn>
                    <a:cxn ang="0">
                      <a:pos x="131" y="12"/>
                    </a:cxn>
                  </a:cxnLst>
                  <a:rect l="0" t="0" r="r" b="b"/>
                  <a:pathLst>
                    <a:path w="131" h="22">
                      <a:moveTo>
                        <a:pt x="131" y="12"/>
                      </a:moveTo>
                      <a:lnTo>
                        <a:pt x="131" y="22"/>
                      </a:lnTo>
                      <a:lnTo>
                        <a:pt x="0" y="11"/>
                      </a:lnTo>
                      <a:lnTo>
                        <a:pt x="0" y="0"/>
                      </a:lnTo>
                      <a:lnTo>
                        <a:pt x="131" y="12"/>
                      </a:lnTo>
                      <a:close/>
                    </a:path>
                  </a:pathLst>
                </a:custGeom>
                <a:solidFill>
                  <a:srgbClr val="D4D4D4"/>
                </a:solidFill>
                <a:ln w="9525">
                  <a:noFill/>
                  <a:round/>
                  <a:headEnd/>
                  <a:tailEnd/>
                </a:ln>
              </p:spPr>
              <p:txBody>
                <a:bodyPr/>
                <a:lstStyle/>
                <a:p>
                  <a:endParaRPr lang="en-US" sz="2000"/>
                </a:p>
              </p:txBody>
            </p:sp>
            <p:sp>
              <p:nvSpPr>
                <p:cNvPr id="582863" name="Freeform 207"/>
                <p:cNvSpPr>
                  <a:spLocks/>
                </p:cNvSpPr>
                <p:nvPr/>
              </p:nvSpPr>
              <p:spPr bwMode="auto">
                <a:xfrm>
                  <a:off x="3000" y="2945"/>
                  <a:ext cx="131" cy="22"/>
                </a:xfrm>
                <a:custGeom>
                  <a:avLst/>
                  <a:gdLst/>
                  <a:ahLst/>
                  <a:cxnLst>
                    <a:cxn ang="0">
                      <a:pos x="131" y="12"/>
                    </a:cxn>
                    <a:cxn ang="0">
                      <a:pos x="131" y="22"/>
                    </a:cxn>
                    <a:cxn ang="0">
                      <a:pos x="0" y="11"/>
                    </a:cxn>
                    <a:cxn ang="0">
                      <a:pos x="0" y="0"/>
                    </a:cxn>
                    <a:cxn ang="0">
                      <a:pos x="131" y="12"/>
                    </a:cxn>
                  </a:cxnLst>
                  <a:rect l="0" t="0" r="r" b="b"/>
                  <a:pathLst>
                    <a:path w="131" h="22">
                      <a:moveTo>
                        <a:pt x="131" y="12"/>
                      </a:moveTo>
                      <a:lnTo>
                        <a:pt x="131" y="22"/>
                      </a:lnTo>
                      <a:lnTo>
                        <a:pt x="0" y="11"/>
                      </a:lnTo>
                      <a:lnTo>
                        <a:pt x="0" y="0"/>
                      </a:lnTo>
                      <a:lnTo>
                        <a:pt x="131" y="12"/>
                      </a:lnTo>
                      <a:close/>
                    </a:path>
                  </a:pathLst>
                </a:custGeom>
                <a:solidFill>
                  <a:srgbClr val="D4D4D4"/>
                </a:solidFill>
                <a:ln w="9525">
                  <a:noFill/>
                  <a:round/>
                  <a:headEnd/>
                  <a:tailEnd/>
                </a:ln>
              </p:spPr>
              <p:txBody>
                <a:bodyPr/>
                <a:lstStyle/>
                <a:p>
                  <a:endParaRPr lang="en-US" sz="2000"/>
                </a:p>
              </p:txBody>
            </p:sp>
            <p:sp>
              <p:nvSpPr>
                <p:cNvPr id="582864" name="Freeform 208"/>
                <p:cNvSpPr>
                  <a:spLocks/>
                </p:cNvSpPr>
                <p:nvPr/>
              </p:nvSpPr>
              <p:spPr bwMode="auto">
                <a:xfrm>
                  <a:off x="3000" y="2944"/>
                  <a:ext cx="131" cy="23"/>
                </a:xfrm>
                <a:custGeom>
                  <a:avLst/>
                  <a:gdLst/>
                  <a:ahLst/>
                  <a:cxnLst>
                    <a:cxn ang="0">
                      <a:pos x="131" y="12"/>
                    </a:cxn>
                    <a:cxn ang="0">
                      <a:pos x="131" y="23"/>
                    </a:cxn>
                    <a:cxn ang="0">
                      <a:pos x="0" y="11"/>
                    </a:cxn>
                    <a:cxn ang="0">
                      <a:pos x="0" y="0"/>
                    </a:cxn>
                    <a:cxn ang="0">
                      <a:pos x="131" y="12"/>
                    </a:cxn>
                  </a:cxnLst>
                  <a:rect l="0" t="0" r="r" b="b"/>
                  <a:pathLst>
                    <a:path w="131" h="23">
                      <a:moveTo>
                        <a:pt x="131" y="12"/>
                      </a:moveTo>
                      <a:lnTo>
                        <a:pt x="131" y="23"/>
                      </a:lnTo>
                      <a:lnTo>
                        <a:pt x="0" y="11"/>
                      </a:lnTo>
                      <a:lnTo>
                        <a:pt x="0" y="0"/>
                      </a:lnTo>
                      <a:lnTo>
                        <a:pt x="131" y="12"/>
                      </a:lnTo>
                      <a:close/>
                    </a:path>
                  </a:pathLst>
                </a:custGeom>
                <a:solidFill>
                  <a:srgbClr val="D4D4D4"/>
                </a:solidFill>
                <a:ln w="9525">
                  <a:noFill/>
                  <a:round/>
                  <a:headEnd/>
                  <a:tailEnd/>
                </a:ln>
              </p:spPr>
              <p:txBody>
                <a:bodyPr/>
                <a:lstStyle/>
                <a:p>
                  <a:endParaRPr lang="en-US" sz="2000"/>
                </a:p>
              </p:txBody>
            </p:sp>
            <p:sp>
              <p:nvSpPr>
                <p:cNvPr id="582865" name="Freeform 209"/>
                <p:cNvSpPr>
                  <a:spLocks/>
                </p:cNvSpPr>
                <p:nvPr/>
              </p:nvSpPr>
              <p:spPr bwMode="auto">
                <a:xfrm>
                  <a:off x="3000" y="2943"/>
                  <a:ext cx="131" cy="23"/>
                </a:xfrm>
                <a:custGeom>
                  <a:avLst/>
                  <a:gdLst/>
                  <a:ahLst/>
                  <a:cxnLst>
                    <a:cxn ang="0">
                      <a:pos x="131" y="13"/>
                    </a:cxn>
                    <a:cxn ang="0">
                      <a:pos x="131" y="23"/>
                    </a:cxn>
                    <a:cxn ang="0">
                      <a:pos x="0" y="12"/>
                    </a:cxn>
                    <a:cxn ang="0">
                      <a:pos x="0" y="0"/>
                    </a:cxn>
                    <a:cxn ang="0">
                      <a:pos x="131" y="13"/>
                    </a:cxn>
                  </a:cxnLst>
                  <a:rect l="0" t="0" r="r" b="b"/>
                  <a:pathLst>
                    <a:path w="131" h="23">
                      <a:moveTo>
                        <a:pt x="131" y="13"/>
                      </a:moveTo>
                      <a:lnTo>
                        <a:pt x="131" y="23"/>
                      </a:lnTo>
                      <a:lnTo>
                        <a:pt x="0" y="12"/>
                      </a:lnTo>
                      <a:lnTo>
                        <a:pt x="0" y="0"/>
                      </a:lnTo>
                      <a:lnTo>
                        <a:pt x="131" y="13"/>
                      </a:lnTo>
                      <a:close/>
                    </a:path>
                  </a:pathLst>
                </a:custGeom>
                <a:solidFill>
                  <a:srgbClr val="D4D4D4"/>
                </a:solidFill>
                <a:ln w="9525">
                  <a:noFill/>
                  <a:round/>
                  <a:headEnd/>
                  <a:tailEnd/>
                </a:ln>
              </p:spPr>
              <p:txBody>
                <a:bodyPr/>
                <a:lstStyle/>
                <a:p>
                  <a:endParaRPr lang="en-US" sz="2000"/>
                </a:p>
              </p:txBody>
            </p:sp>
            <p:sp>
              <p:nvSpPr>
                <p:cNvPr id="582866" name="Freeform 210"/>
                <p:cNvSpPr>
                  <a:spLocks/>
                </p:cNvSpPr>
                <p:nvPr/>
              </p:nvSpPr>
              <p:spPr bwMode="auto">
                <a:xfrm>
                  <a:off x="3000" y="2943"/>
                  <a:ext cx="131" cy="23"/>
                </a:xfrm>
                <a:custGeom>
                  <a:avLst/>
                  <a:gdLst/>
                  <a:ahLst/>
                  <a:cxnLst>
                    <a:cxn ang="0">
                      <a:pos x="131" y="13"/>
                    </a:cxn>
                    <a:cxn ang="0">
                      <a:pos x="131" y="23"/>
                    </a:cxn>
                    <a:cxn ang="0">
                      <a:pos x="0" y="10"/>
                    </a:cxn>
                    <a:cxn ang="0">
                      <a:pos x="0" y="0"/>
                    </a:cxn>
                    <a:cxn ang="0">
                      <a:pos x="131" y="13"/>
                    </a:cxn>
                  </a:cxnLst>
                  <a:rect l="0" t="0" r="r" b="b"/>
                  <a:pathLst>
                    <a:path w="131" h="23">
                      <a:moveTo>
                        <a:pt x="131" y="13"/>
                      </a:moveTo>
                      <a:lnTo>
                        <a:pt x="131" y="23"/>
                      </a:lnTo>
                      <a:lnTo>
                        <a:pt x="0" y="10"/>
                      </a:lnTo>
                      <a:lnTo>
                        <a:pt x="0" y="0"/>
                      </a:lnTo>
                      <a:lnTo>
                        <a:pt x="131" y="13"/>
                      </a:lnTo>
                      <a:close/>
                    </a:path>
                  </a:pathLst>
                </a:custGeom>
                <a:solidFill>
                  <a:srgbClr val="D4D4D4"/>
                </a:solidFill>
                <a:ln w="9525">
                  <a:noFill/>
                  <a:round/>
                  <a:headEnd/>
                  <a:tailEnd/>
                </a:ln>
              </p:spPr>
              <p:txBody>
                <a:bodyPr/>
                <a:lstStyle/>
                <a:p>
                  <a:endParaRPr lang="en-US" sz="2000"/>
                </a:p>
              </p:txBody>
            </p:sp>
            <p:sp>
              <p:nvSpPr>
                <p:cNvPr id="582867" name="Freeform 211"/>
                <p:cNvSpPr>
                  <a:spLocks/>
                </p:cNvSpPr>
                <p:nvPr/>
              </p:nvSpPr>
              <p:spPr bwMode="auto">
                <a:xfrm>
                  <a:off x="3000" y="2942"/>
                  <a:ext cx="131" cy="24"/>
                </a:xfrm>
                <a:custGeom>
                  <a:avLst/>
                  <a:gdLst/>
                  <a:ahLst/>
                  <a:cxnLst>
                    <a:cxn ang="0">
                      <a:pos x="131" y="14"/>
                    </a:cxn>
                    <a:cxn ang="0">
                      <a:pos x="131" y="24"/>
                    </a:cxn>
                    <a:cxn ang="0">
                      <a:pos x="0" y="11"/>
                    </a:cxn>
                    <a:cxn ang="0">
                      <a:pos x="0" y="0"/>
                    </a:cxn>
                    <a:cxn ang="0">
                      <a:pos x="131" y="14"/>
                    </a:cxn>
                  </a:cxnLst>
                  <a:rect l="0" t="0" r="r" b="b"/>
                  <a:pathLst>
                    <a:path w="131" h="24">
                      <a:moveTo>
                        <a:pt x="131" y="14"/>
                      </a:moveTo>
                      <a:lnTo>
                        <a:pt x="131" y="24"/>
                      </a:lnTo>
                      <a:lnTo>
                        <a:pt x="0" y="11"/>
                      </a:lnTo>
                      <a:lnTo>
                        <a:pt x="0" y="0"/>
                      </a:lnTo>
                      <a:lnTo>
                        <a:pt x="131" y="14"/>
                      </a:lnTo>
                      <a:close/>
                    </a:path>
                  </a:pathLst>
                </a:custGeom>
                <a:solidFill>
                  <a:srgbClr val="D4D4D4"/>
                </a:solidFill>
                <a:ln w="9525">
                  <a:noFill/>
                  <a:round/>
                  <a:headEnd/>
                  <a:tailEnd/>
                </a:ln>
              </p:spPr>
              <p:txBody>
                <a:bodyPr/>
                <a:lstStyle/>
                <a:p>
                  <a:endParaRPr lang="en-US" sz="2000"/>
                </a:p>
              </p:txBody>
            </p:sp>
            <p:sp>
              <p:nvSpPr>
                <p:cNvPr id="582868" name="Freeform 212"/>
                <p:cNvSpPr>
                  <a:spLocks/>
                </p:cNvSpPr>
                <p:nvPr/>
              </p:nvSpPr>
              <p:spPr bwMode="auto">
                <a:xfrm>
                  <a:off x="3000" y="2942"/>
                  <a:ext cx="131" cy="24"/>
                </a:xfrm>
                <a:custGeom>
                  <a:avLst/>
                  <a:gdLst/>
                  <a:ahLst/>
                  <a:cxnLst>
                    <a:cxn ang="0">
                      <a:pos x="131" y="14"/>
                    </a:cxn>
                    <a:cxn ang="0">
                      <a:pos x="131" y="24"/>
                    </a:cxn>
                    <a:cxn ang="0">
                      <a:pos x="0" y="11"/>
                    </a:cxn>
                    <a:cxn ang="0">
                      <a:pos x="0" y="0"/>
                    </a:cxn>
                    <a:cxn ang="0">
                      <a:pos x="131" y="14"/>
                    </a:cxn>
                  </a:cxnLst>
                  <a:rect l="0" t="0" r="r" b="b"/>
                  <a:pathLst>
                    <a:path w="131" h="24">
                      <a:moveTo>
                        <a:pt x="131" y="14"/>
                      </a:moveTo>
                      <a:lnTo>
                        <a:pt x="131" y="24"/>
                      </a:lnTo>
                      <a:lnTo>
                        <a:pt x="0" y="11"/>
                      </a:lnTo>
                      <a:lnTo>
                        <a:pt x="0" y="0"/>
                      </a:lnTo>
                      <a:lnTo>
                        <a:pt x="131" y="14"/>
                      </a:lnTo>
                      <a:close/>
                    </a:path>
                  </a:pathLst>
                </a:custGeom>
                <a:solidFill>
                  <a:srgbClr val="D4D4D4"/>
                </a:solidFill>
                <a:ln w="9525">
                  <a:noFill/>
                  <a:round/>
                  <a:headEnd/>
                  <a:tailEnd/>
                </a:ln>
              </p:spPr>
              <p:txBody>
                <a:bodyPr/>
                <a:lstStyle/>
                <a:p>
                  <a:endParaRPr lang="en-US" sz="2000"/>
                </a:p>
              </p:txBody>
            </p:sp>
            <p:sp>
              <p:nvSpPr>
                <p:cNvPr id="582869" name="Freeform 213"/>
                <p:cNvSpPr>
                  <a:spLocks/>
                </p:cNvSpPr>
                <p:nvPr/>
              </p:nvSpPr>
              <p:spPr bwMode="auto">
                <a:xfrm>
                  <a:off x="3000" y="2941"/>
                  <a:ext cx="131" cy="24"/>
                </a:xfrm>
                <a:custGeom>
                  <a:avLst/>
                  <a:gdLst/>
                  <a:ahLst/>
                  <a:cxnLst>
                    <a:cxn ang="0">
                      <a:pos x="131" y="15"/>
                    </a:cxn>
                    <a:cxn ang="0">
                      <a:pos x="131" y="24"/>
                    </a:cxn>
                    <a:cxn ang="0">
                      <a:pos x="0" y="11"/>
                    </a:cxn>
                    <a:cxn ang="0">
                      <a:pos x="0" y="0"/>
                    </a:cxn>
                    <a:cxn ang="0">
                      <a:pos x="131" y="15"/>
                    </a:cxn>
                  </a:cxnLst>
                  <a:rect l="0" t="0" r="r" b="b"/>
                  <a:pathLst>
                    <a:path w="131" h="24">
                      <a:moveTo>
                        <a:pt x="131" y="15"/>
                      </a:moveTo>
                      <a:lnTo>
                        <a:pt x="131" y="24"/>
                      </a:lnTo>
                      <a:lnTo>
                        <a:pt x="0" y="11"/>
                      </a:lnTo>
                      <a:lnTo>
                        <a:pt x="0" y="0"/>
                      </a:lnTo>
                      <a:lnTo>
                        <a:pt x="131" y="15"/>
                      </a:lnTo>
                      <a:close/>
                    </a:path>
                  </a:pathLst>
                </a:custGeom>
                <a:solidFill>
                  <a:srgbClr val="D4D4D4"/>
                </a:solidFill>
                <a:ln w="9525">
                  <a:noFill/>
                  <a:round/>
                  <a:headEnd/>
                  <a:tailEnd/>
                </a:ln>
              </p:spPr>
              <p:txBody>
                <a:bodyPr/>
                <a:lstStyle/>
                <a:p>
                  <a:endParaRPr lang="en-US" sz="2000"/>
                </a:p>
              </p:txBody>
            </p:sp>
            <p:sp>
              <p:nvSpPr>
                <p:cNvPr id="582870" name="Freeform 214"/>
                <p:cNvSpPr>
                  <a:spLocks/>
                </p:cNvSpPr>
                <p:nvPr/>
              </p:nvSpPr>
              <p:spPr bwMode="auto">
                <a:xfrm>
                  <a:off x="3000" y="2940"/>
                  <a:ext cx="131" cy="25"/>
                </a:xfrm>
                <a:custGeom>
                  <a:avLst/>
                  <a:gdLst/>
                  <a:ahLst/>
                  <a:cxnLst>
                    <a:cxn ang="0">
                      <a:pos x="131" y="15"/>
                    </a:cxn>
                    <a:cxn ang="0">
                      <a:pos x="131" y="25"/>
                    </a:cxn>
                    <a:cxn ang="0">
                      <a:pos x="0" y="12"/>
                    </a:cxn>
                    <a:cxn ang="0">
                      <a:pos x="0" y="0"/>
                    </a:cxn>
                    <a:cxn ang="0">
                      <a:pos x="131" y="15"/>
                    </a:cxn>
                  </a:cxnLst>
                  <a:rect l="0" t="0" r="r" b="b"/>
                  <a:pathLst>
                    <a:path w="131" h="25">
                      <a:moveTo>
                        <a:pt x="131" y="15"/>
                      </a:moveTo>
                      <a:lnTo>
                        <a:pt x="131" y="25"/>
                      </a:lnTo>
                      <a:lnTo>
                        <a:pt x="0" y="12"/>
                      </a:lnTo>
                      <a:lnTo>
                        <a:pt x="0" y="0"/>
                      </a:lnTo>
                      <a:lnTo>
                        <a:pt x="131" y="15"/>
                      </a:lnTo>
                      <a:close/>
                    </a:path>
                  </a:pathLst>
                </a:custGeom>
                <a:solidFill>
                  <a:srgbClr val="D4D4D4"/>
                </a:solidFill>
                <a:ln w="9525">
                  <a:noFill/>
                  <a:round/>
                  <a:headEnd/>
                  <a:tailEnd/>
                </a:ln>
              </p:spPr>
              <p:txBody>
                <a:bodyPr/>
                <a:lstStyle/>
                <a:p>
                  <a:endParaRPr lang="en-US" sz="2000"/>
                </a:p>
              </p:txBody>
            </p:sp>
            <p:sp>
              <p:nvSpPr>
                <p:cNvPr id="582871" name="Freeform 215"/>
                <p:cNvSpPr>
                  <a:spLocks/>
                </p:cNvSpPr>
                <p:nvPr/>
              </p:nvSpPr>
              <p:spPr bwMode="auto">
                <a:xfrm>
                  <a:off x="3000" y="2939"/>
                  <a:ext cx="131" cy="25"/>
                </a:xfrm>
                <a:custGeom>
                  <a:avLst/>
                  <a:gdLst/>
                  <a:ahLst/>
                  <a:cxnLst>
                    <a:cxn ang="0">
                      <a:pos x="131" y="16"/>
                    </a:cxn>
                    <a:cxn ang="0">
                      <a:pos x="131" y="25"/>
                    </a:cxn>
                    <a:cxn ang="0">
                      <a:pos x="0" y="12"/>
                    </a:cxn>
                    <a:cxn ang="0">
                      <a:pos x="0" y="0"/>
                    </a:cxn>
                    <a:cxn ang="0">
                      <a:pos x="131" y="16"/>
                    </a:cxn>
                  </a:cxnLst>
                  <a:rect l="0" t="0" r="r" b="b"/>
                  <a:pathLst>
                    <a:path w="131" h="25">
                      <a:moveTo>
                        <a:pt x="131" y="16"/>
                      </a:moveTo>
                      <a:lnTo>
                        <a:pt x="131" y="25"/>
                      </a:lnTo>
                      <a:lnTo>
                        <a:pt x="0" y="12"/>
                      </a:lnTo>
                      <a:lnTo>
                        <a:pt x="0" y="0"/>
                      </a:lnTo>
                      <a:lnTo>
                        <a:pt x="131" y="16"/>
                      </a:lnTo>
                      <a:close/>
                    </a:path>
                  </a:pathLst>
                </a:custGeom>
                <a:solidFill>
                  <a:srgbClr val="EEEEEE"/>
                </a:solidFill>
                <a:ln w="9525">
                  <a:noFill/>
                  <a:round/>
                  <a:headEnd/>
                  <a:tailEnd/>
                </a:ln>
              </p:spPr>
              <p:txBody>
                <a:bodyPr/>
                <a:lstStyle/>
                <a:p>
                  <a:endParaRPr lang="en-US" sz="2000"/>
                </a:p>
              </p:txBody>
            </p:sp>
            <p:sp>
              <p:nvSpPr>
                <p:cNvPr id="582872" name="Freeform 216"/>
                <p:cNvSpPr>
                  <a:spLocks/>
                </p:cNvSpPr>
                <p:nvPr/>
              </p:nvSpPr>
              <p:spPr bwMode="auto">
                <a:xfrm>
                  <a:off x="3000" y="2939"/>
                  <a:ext cx="131" cy="25"/>
                </a:xfrm>
                <a:custGeom>
                  <a:avLst/>
                  <a:gdLst/>
                  <a:ahLst/>
                  <a:cxnLst>
                    <a:cxn ang="0">
                      <a:pos x="131" y="16"/>
                    </a:cxn>
                    <a:cxn ang="0">
                      <a:pos x="131" y="25"/>
                    </a:cxn>
                    <a:cxn ang="0">
                      <a:pos x="0" y="11"/>
                    </a:cxn>
                    <a:cxn ang="0">
                      <a:pos x="0" y="0"/>
                    </a:cxn>
                    <a:cxn ang="0">
                      <a:pos x="131" y="16"/>
                    </a:cxn>
                  </a:cxnLst>
                  <a:rect l="0" t="0" r="r" b="b"/>
                  <a:pathLst>
                    <a:path w="131" h="25">
                      <a:moveTo>
                        <a:pt x="131" y="16"/>
                      </a:moveTo>
                      <a:lnTo>
                        <a:pt x="131" y="25"/>
                      </a:lnTo>
                      <a:lnTo>
                        <a:pt x="0" y="11"/>
                      </a:lnTo>
                      <a:lnTo>
                        <a:pt x="0" y="0"/>
                      </a:lnTo>
                      <a:lnTo>
                        <a:pt x="131" y="16"/>
                      </a:lnTo>
                      <a:close/>
                    </a:path>
                  </a:pathLst>
                </a:custGeom>
                <a:solidFill>
                  <a:srgbClr val="EEEEEE"/>
                </a:solidFill>
                <a:ln w="9525">
                  <a:noFill/>
                  <a:round/>
                  <a:headEnd/>
                  <a:tailEnd/>
                </a:ln>
              </p:spPr>
              <p:txBody>
                <a:bodyPr/>
                <a:lstStyle/>
                <a:p>
                  <a:endParaRPr lang="en-US" sz="2000"/>
                </a:p>
              </p:txBody>
            </p:sp>
            <p:sp>
              <p:nvSpPr>
                <p:cNvPr id="582873" name="Freeform 217"/>
                <p:cNvSpPr>
                  <a:spLocks/>
                </p:cNvSpPr>
                <p:nvPr/>
              </p:nvSpPr>
              <p:spPr bwMode="auto">
                <a:xfrm>
                  <a:off x="3000" y="2939"/>
                  <a:ext cx="131" cy="25"/>
                </a:xfrm>
                <a:custGeom>
                  <a:avLst/>
                  <a:gdLst/>
                  <a:ahLst/>
                  <a:cxnLst>
                    <a:cxn ang="0">
                      <a:pos x="131" y="16"/>
                    </a:cxn>
                    <a:cxn ang="0">
                      <a:pos x="131" y="25"/>
                    </a:cxn>
                    <a:cxn ang="0">
                      <a:pos x="0" y="10"/>
                    </a:cxn>
                    <a:cxn ang="0">
                      <a:pos x="0" y="0"/>
                    </a:cxn>
                    <a:cxn ang="0">
                      <a:pos x="131" y="16"/>
                    </a:cxn>
                  </a:cxnLst>
                  <a:rect l="0" t="0" r="r" b="b"/>
                  <a:pathLst>
                    <a:path w="131" h="25">
                      <a:moveTo>
                        <a:pt x="131" y="16"/>
                      </a:moveTo>
                      <a:lnTo>
                        <a:pt x="131" y="25"/>
                      </a:lnTo>
                      <a:lnTo>
                        <a:pt x="0" y="10"/>
                      </a:lnTo>
                      <a:lnTo>
                        <a:pt x="0" y="0"/>
                      </a:lnTo>
                      <a:lnTo>
                        <a:pt x="131" y="16"/>
                      </a:lnTo>
                      <a:close/>
                    </a:path>
                  </a:pathLst>
                </a:custGeom>
                <a:solidFill>
                  <a:srgbClr val="EEEEEE"/>
                </a:solidFill>
                <a:ln w="9525">
                  <a:noFill/>
                  <a:round/>
                  <a:headEnd/>
                  <a:tailEnd/>
                </a:ln>
              </p:spPr>
              <p:txBody>
                <a:bodyPr/>
                <a:lstStyle/>
                <a:p>
                  <a:endParaRPr lang="en-US" sz="2000"/>
                </a:p>
              </p:txBody>
            </p:sp>
            <p:sp>
              <p:nvSpPr>
                <p:cNvPr id="582874" name="Freeform 218"/>
                <p:cNvSpPr>
                  <a:spLocks/>
                </p:cNvSpPr>
                <p:nvPr/>
              </p:nvSpPr>
              <p:spPr bwMode="auto">
                <a:xfrm>
                  <a:off x="3000" y="2938"/>
                  <a:ext cx="131" cy="26"/>
                </a:xfrm>
                <a:custGeom>
                  <a:avLst/>
                  <a:gdLst/>
                  <a:ahLst/>
                  <a:cxnLst>
                    <a:cxn ang="0">
                      <a:pos x="131" y="15"/>
                    </a:cxn>
                    <a:cxn ang="0">
                      <a:pos x="131" y="26"/>
                    </a:cxn>
                    <a:cxn ang="0">
                      <a:pos x="0" y="11"/>
                    </a:cxn>
                    <a:cxn ang="0">
                      <a:pos x="0" y="0"/>
                    </a:cxn>
                    <a:cxn ang="0">
                      <a:pos x="131" y="15"/>
                    </a:cxn>
                  </a:cxnLst>
                  <a:rect l="0" t="0" r="r" b="b"/>
                  <a:pathLst>
                    <a:path w="131" h="26">
                      <a:moveTo>
                        <a:pt x="131" y="15"/>
                      </a:moveTo>
                      <a:lnTo>
                        <a:pt x="131" y="26"/>
                      </a:lnTo>
                      <a:lnTo>
                        <a:pt x="0" y="11"/>
                      </a:lnTo>
                      <a:lnTo>
                        <a:pt x="0" y="0"/>
                      </a:lnTo>
                      <a:lnTo>
                        <a:pt x="131" y="15"/>
                      </a:lnTo>
                      <a:close/>
                    </a:path>
                  </a:pathLst>
                </a:custGeom>
                <a:solidFill>
                  <a:srgbClr val="EEEEEE"/>
                </a:solidFill>
                <a:ln w="9525">
                  <a:noFill/>
                  <a:round/>
                  <a:headEnd/>
                  <a:tailEnd/>
                </a:ln>
              </p:spPr>
              <p:txBody>
                <a:bodyPr/>
                <a:lstStyle/>
                <a:p>
                  <a:endParaRPr lang="en-US" sz="2000"/>
                </a:p>
              </p:txBody>
            </p:sp>
            <p:sp>
              <p:nvSpPr>
                <p:cNvPr id="582875" name="Freeform 219"/>
                <p:cNvSpPr>
                  <a:spLocks/>
                </p:cNvSpPr>
                <p:nvPr/>
              </p:nvSpPr>
              <p:spPr bwMode="auto">
                <a:xfrm>
                  <a:off x="3000" y="2938"/>
                  <a:ext cx="131" cy="25"/>
                </a:xfrm>
                <a:custGeom>
                  <a:avLst/>
                  <a:gdLst/>
                  <a:ahLst/>
                  <a:cxnLst>
                    <a:cxn ang="0">
                      <a:pos x="131" y="15"/>
                    </a:cxn>
                    <a:cxn ang="0">
                      <a:pos x="131" y="25"/>
                    </a:cxn>
                    <a:cxn ang="0">
                      <a:pos x="0" y="10"/>
                    </a:cxn>
                    <a:cxn ang="0">
                      <a:pos x="0" y="0"/>
                    </a:cxn>
                    <a:cxn ang="0">
                      <a:pos x="131" y="15"/>
                    </a:cxn>
                  </a:cxnLst>
                  <a:rect l="0" t="0" r="r" b="b"/>
                  <a:pathLst>
                    <a:path w="131" h="25">
                      <a:moveTo>
                        <a:pt x="131" y="15"/>
                      </a:moveTo>
                      <a:lnTo>
                        <a:pt x="131" y="25"/>
                      </a:lnTo>
                      <a:lnTo>
                        <a:pt x="0" y="10"/>
                      </a:lnTo>
                      <a:lnTo>
                        <a:pt x="0" y="0"/>
                      </a:lnTo>
                      <a:lnTo>
                        <a:pt x="131" y="15"/>
                      </a:lnTo>
                      <a:close/>
                    </a:path>
                  </a:pathLst>
                </a:custGeom>
                <a:solidFill>
                  <a:srgbClr val="EEEEEE"/>
                </a:solidFill>
                <a:ln w="9525">
                  <a:noFill/>
                  <a:round/>
                  <a:headEnd/>
                  <a:tailEnd/>
                </a:ln>
              </p:spPr>
              <p:txBody>
                <a:bodyPr/>
                <a:lstStyle/>
                <a:p>
                  <a:endParaRPr lang="en-US" sz="2000"/>
                </a:p>
              </p:txBody>
            </p:sp>
            <p:sp>
              <p:nvSpPr>
                <p:cNvPr id="582876" name="Freeform 220"/>
                <p:cNvSpPr>
                  <a:spLocks/>
                </p:cNvSpPr>
                <p:nvPr/>
              </p:nvSpPr>
              <p:spPr bwMode="auto">
                <a:xfrm>
                  <a:off x="3000" y="2937"/>
                  <a:ext cx="131" cy="26"/>
                </a:xfrm>
                <a:custGeom>
                  <a:avLst/>
                  <a:gdLst/>
                  <a:ahLst/>
                  <a:cxnLst>
                    <a:cxn ang="0">
                      <a:pos x="131" y="16"/>
                    </a:cxn>
                    <a:cxn ang="0">
                      <a:pos x="131" y="26"/>
                    </a:cxn>
                    <a:cxn ang="0">
                      <a:pos x="0" y="10"/>
                    </a:cxn>
                    <a:cxn ang="0">
                      <a:pos x="0" y="0"/>
                    </a:cxn>
                    <a:cxn ang="0">
                      <a:pos x="131" y="16"/>
                    </a:cxn>
                  </a:cxnLst>
                  <a:rect l="0" t="0" r="r" b="b"/>
                  <a:pathLst>
                    <a:path w="131" h="26">
                      <a:moveTo>
                        <a:pt x="131" y="16"/>
                      </a:moveTo>
                      <a:lnTo>
                        <a:pt x="131" y="26"/>
                      </a:lnTo>
                      <a:lnTo>
                        <a:pt x="0" y="10"/>
                      </a:lnTo>
                      <a:lnTo>
                        <a:pt x="0" y="0"/>
                      </a:lnTo>
                      <a:lnTo>
                        <a:pt x="131" y="16"/>
                      </a:lnTo>
                      <a:close/>
                    </a:path>
                  </a:pathLst>
                </a:custGeom>
                <a:solidFill>
                  <a:srgbClr val="EEEEEE"/>
                </a:solidFill>
                <a:ln w="9525">
                  <a:noFill/>
                  <a:round/>
                  <a:headEnd/>
                  <a:tailEnd/>
                </a:ln>
              </p:spPr>
              <p:txBody>
                <a:bodyPr/>
                <a:lstStyle/>
                <a:p>
                  <a:endParaRPr lang="en-US" sz="2000"/>
                </a:p>
              </p:txBody>
            </p:sp>
            <p:sp>
              <p:nvSpPr>
                <p:cNvPr id="582877" name="Freeform 221"/>
                <p:cNvSpPr>
                  <a:spLocks/>
                </p:cNvSpPr>
                <p:nvPr/>
              </p:nvSpPr>
              <p:spPr bwMode="auto">
                <a:xfrm>
                  <a:off x="3000" y="2936"/>
                  <a:ext cx="131" cy="27"/>
                </a:xfrm>
                <a:custGeom>
                  <a:avLst/>
                  <a:gdLst/>
                  <a:ahLst/>
                  <a:cxnLst>
                    <a:cxn ang="0">
                      <a:pos x="131" y="17"/>
                    </a:cxn>
                    <a:cxn ang="0">
                      <a:pos x="131" y="27"/>
                    </a:cxn>
                    <a:cxn ang="0">
                      <a:pos x="0" y="10"/>
                    </a:cxn>
                    <a:cxn ang="0">
                      <a:pos x="0" y="0"/>
                    </a:cxn>
                    <a:cxn ang="0">
                      <a:pos x="131" y="17"/>
                    </a:cxn>
                  </a:cxnLst>
                  <a:rect l="0" t="0" r="r" b="b"/>
                  <a:pathLst>
                    <a:path w="131" h="27">
                      <a:moveTo>
                        <a:pt x="131" y="17"/>
                      </a:moveTo>
                      <a:lnTo>
                        <a:pt x="131" y="27"/>
                      </a:lnTo>
                      <a:lnTo>
                        <a:pt x="0" y="10"/>
                      </a:lnTo>
                      <a:lnTo>
                        <a:pt x="0" y="0"/>
                      </a:lnTo>
                      <a:lnTo>
                        <a:pt x="131" y="17"/>
                      </a:lnTo>
                      <a:close/>
                    </a:path>
                  </a:pathLst>
                </a:custGeom>
                <a:solidFill>
                  <a:srgbClr val="EEEEEE"/>
                </a:solidFill>
                <a:ln w="9525">
                  <a:noFill/>
                  <a:round/>
                  <a:headEnd/>
                  <a:tailEnd/>
                </a:ln>
              </p:spPr>
              <p:txBody>
                <a:bodyPr/>
                <a:lstStyle/>
                <a:p>
                  <a:endParaRPr lang="en-US" sz="2000"/>
                </a:p>
              </p:txBody>
            </p:sp>
            <p:sp>
              <p:nvSpPr>
                <p:cNvPr id="582878" name="Freeform 222"/>
                <p:cNvSpPr>
                  <a:spLocks/>
                </p:cNvSpPr>
                <p:nvPr/>
              </p:nvSpPr>
              <p:spPr bwMode="auto">
                <a:xfrm>
                  <a:off x="3000" y="2936"/>
                  <a:ext cx="131" cy="27"/>
                </a:xfrm>
                <a:custGeom>
                  <a:avLst/>
                  <a:gdLst/>
                  <a:ahLst/>
                  <a:cxnLst>
                    <a:cxn ang="0">
                      <a:pos x="131" y="17"/>
                    </a:cxn>
                    <a:cxn ang="0">
                      <a:pos x="131" y="27"/>
                    </a:cxn>
                    <a:cxn ang="0">
                      <a:pos x="0" y="10"/>
                    </a:cxn>
                    <a:cxn ang="0">
                      <a:pos x="0" y="0"/>
                    </a:cxn>
                    <a:cxn ang="0">
                      <a:pos x="131" y="17"/>
                    </a:cxn>
                  </a:cxnLst>
                  <a:rect l="0" t="0" r="r" b="b"/>
                  <a:pathLst>
                    <a:path w="131" h="27">
                      <a:moveTo>
                        <a:pt x="131" y="17"/>
                      </a:moveTo>
                      <a:lnTo>
                        <a:pt x="131" y="27"/>
                      </a:lnTo>
                      <a:lnTo>
                        <a:pt x="0" y="10"/>
                      </a:lnTo>
                      <a:lnTo>
                        <a:pt x="0" y="0"/>
                      </a:lnTo>
                      <a:lnTo>
                        <a:pt x="131" y="17"/>
                      </a:lnTo>
                      <a:close/>
                    </a:path>
                  </a:pathLst>
                </a:custGeom>
                <a:solidFill>
                  <a:srgbClr val="EEEEEE"/>
                </a:solidFill>
                <a:ln w="9525">
                  <a:noFill/>
                  <a:round/>
                  <a:headEnd/>
                  <a:tailEnd/>
                </a:ln>
              </p:spPr>
              <p:txBody>
                <a:bodyPr/>
                <a:lstStyle/>
                <a:p>
                  <a:endParaRPr lang="en-US" sz="2000"/>
                </a:p>
              </p:txBody>
            </p:sp>
            <p:sp>
              <p:nvSpPr>
                <p:cNvPr id="582879" name="Freeform 223"/>
                <p:cNvSpPr>
                  <a:spLocks/>
                </p:cNvSpPr>
                <p:nvPr/>
              </p:nvSpPr>
              <p:spPr bwMode="auto">
                <a:xfrm>
                  <a:off x="3000" y="2935"/>
                  <a:ext cx="131" cy="28"/>
                </a:xfrm>
                <a:custGeom>
                  <a:avLst/>
                  <a:gdLst/>
                  <a:ahLst/>
                  <a:cxnLst>
                    <a:cxn ang="0">
                      <a:pos x="131" y="18"/>
                    </a:cxn>
                    <a:cxn ang="0">
                      <a:pos x="131" y="28"/>
                    </a:cxn>
                    <a:cxn ang="0">
                      <a:pos x="0" y="10"/>
                    </a:cxn>
                    <a:cxn ang="0">
                      <a:pos x="0" y="0"/>
                    </a:cxn>
                    <a:cxn ang="0">
                      <a:pos x="131" y="18"/>
                    </a:cxn>
                  </a:cxnLst>
                  <a:rect l="0" t="0" r="r" b="b"/>
                  <a:pathLst>
                    <a:path w="131" h="28">
                      <a:moveTo>
                        <a:pt x="131" y="18"/>
                      </a:moveTo>
                      <a:lnTo>
                        <a:pt x="131" y="28"/>
                      </a:lnTo>
                      <a:lnTo>
                        <a:pt x="0" y="10"/>
                      </a:lnTo>
                      <a:lnTo>
                        <a:pt x="0" y="0"/>
                      </a:lnTo>
                      <a:lnTo>
                        <a:pt x="131" y="18"/>
                      </a:lnTo>
                      <a:close/>
                    </a:path>
                  </a:pathLst>
                </a:custGeom>
                <a:solidFill>
                  <a:srgbClr val="FFFFFF"/>
                </a:solidFill>
                <a:ln w="9525">
                  <a:noFill/>
                  <a:round/>
                  <a:headEnd/>
                  <a:tailEnd/>
                </a:ln>
              </p:spPr>
              <p:txBody>
                <a:bodyPr/>
                <a:lstStyle/>
                <a:p>
                  <a:endParaRPr lang="en-US" sz="2000"/>
                </a:p>
              </p:txBody>
            </p:sp>
            <p:sp>
              <p:nvSpPr>
                <p:cNvPr id="582880" name="Freeform 224"/>
                <p:cNvSpPr>
                  <a:spLocks/>
                </p:cNvSpPr>
                <p:nvPr/>
              </p:nvSpPr>
              <p:spPr bwMode="auto">
                <a:xfrm>
                  <a:off x="3000" y="2935"/>
                  <a:ext cx="131" cy="27"/>
                </a:xfrm>
                <a:custGeom>
                  <a:avLst/>
                  <a:gdLst/>
                  <a:ahLst/>
                  <a:cxnLst>
                    <a:cxn ang="0">
                      <a:pos x="131" y="17"/>
                    </a:cxn>
                    <a:cxn ang="0">
                      <a:pos x="131" y="27"/>
                    </a:cxn>
                    <a:cxn ang="0">
                      <a:pos x="0" y="10"/>
                    </a:cxn>
                    <a:cxn ang="0">
                      <a:pos x="0" y="0"/>
                    </a:cxn>
                    <a:cxn ang="0">
                      <a:pos x="131" y="17"/>
                    </a:cxn>
                  </a:cxnLst>
                  <a:rect l="0" t="0" r="r" b="b"/>
                  <a:pathLst>
                    <a:path w="131" h="27">
                      <a:moveTo>
                        <a:pt x="131" y="17"/>
                      </a:moveTo>
                      <a:lnTo>
                        <a:pt x="131" y="27"/>
                      </a:lnTo>
                      <a:lnTo>
                        <a:pt x="0" y="10"/>
                      </a:lnTo>
                      <a:lnTo>
                        <a:pt x="0" y="0"/>
                      </a:lnTo>
                      <a:lnTo>
                        <a:pt x="131" y="17"/>
                      </a:lnTo>
                      <a:close/>
                    </a:path>
                  </a:pathLst>
                </a:custGeom>
                <a:solidFill>
                  <a:srgbClr val="FFFFFF"/>
                </a:solidFill>
                <a:ln w="9525">
                  <a:noFill/>
                  <a:round/>
                  <a:headEnd/>
                  <a:tailEnd/>
                </a:ln>
              </p:spPr>
              <p:txBody>
                <a:bodyPr/>
                <a:lstStyle/>
                <a:p>
                  <a:endParaRPr lang="en-US" sz="2000"/>
                </a:p>
              </p:txBody>
            </p:sp>
            <p:sp>
              <p:nvSpPr>
                <p:cNvPr id="582881" name="Freeform 225"/>
                <p:cNvSpPr>
                  <a:spLocks/>
                </p:cNvSpPr>
                <p:nvPr/>
              </p:nvSpPr>
              <p:spPr bwMode="auto">
                <a:xfrm>
                  <a:off x="3000" y="2935"/>
                  <a:ext cx="131" cy="27"/>
                </a:xfrm>
                <a:custGeom>
                  <a:avLst/>
                  <a:gdLst/>
                  <a:ahLst/>
                  <a:cxnLst>
                    <a:cxn ang="0">
                      <a:pos x="131" y="17"/>
                    </a:cxn>
                    <a:cxn ang="0">
                      <a:pos x="131" y="27"/>
                    </a:cxn>
                    <a:cxn ang="0">
                      <a:pos x="0" y="9"/>
                    </a:cxn>
                    <a:cxn ang="0">
                      <a:pos x="0" y="0"/>
                    </a:cxn>
                    <a:cxn ang="0">
                      <a:pos x="131" y="17"/>
                    </a:cxn>
                  </a:cxnLst>
                  <a:rect l="0" t="0" r="r" b="b"/>
                  <a:pathLst>
                    <a:path w="131" h="27">
                      <a:moveTo>
                        <a:pt x="131" y="17"/>
                      </a:moveTo>
                      <a:lnTo>
                        <a:pt x="131" y="27"/>
                      </a:lnTo>
                      <a:lnTo>
                        <a:pt x="0" y="9"/>
                      </a:lnTo>
                      <a:lnTo>
                        <a:pt x="0" y="0"/>
                      </a:lnTo>
                      <a:lnTo>
                        <a:pt x="131" y="17"/>
                      </a:lnTo>
                      <a:close/>
                    </a:path>
                  </a:pathLst>
                </a:custGeom>
                <a:solidFill>
                  <a:srgbClr val="FFFFFF"/>
                </a:solidFill>
                <a:ln w="9525">
                  <a:noFill/>
                  <a:round/>
                  <a:headEnd/>
                  <a:tailEnd/>
                </a:ln>
              </p:spPr>
              <p:txBody>
                <a:bodyPr/>
                <a:lstStyle/>
                <a:p>
                  <a:endParaRPr lang="en-US" sz="2000"/>
                </a:p>
              </p:txBody>
            </p:sp>
            <p:sp>
              <p:nvSpPr>
                <p:cNvPr id="582882" name="Freeform 226"/>
                <p:cNvSpPr>
                  <a:spLocks/>
                </p:cNvSpPr>
                <p:nvPr/>
              </p:nvSpPr>
              <p:spPr bwMode="auto">
                <a:xfrm>
                  <a:off x="3000" y="2934"/>
                  <a:ext cx="131" cy="27"/>
                </a:xfrm>
                <a:custGeom>
                  <a:avLst/>
                  <a:gdLst/>
                  <a:ahLst/>
                  <a:cxnLst>
                    <a:cxn ang="0">
                      <a:pos x="0" y="9"/>
                    </a:cxn>
                    <a:cxn ang="0">
                      <a:pos x="0" y="0"/>
                    </a:cxn>
                    <a:cxn ang="0">
                      <a:pos x="131" y="18"/>
                    </a:cxn>
                    <a:cxn ang="0">
                      <a:pos x="131" y="27"/>
                    </a:cxn>
                    <a:cxn ang="0">
                      <a:pos x="0" y="9"/>
                    </a:cxn>
                  </a:cxnLst>
                  <a:rect l="0" t="0" r="r" b="b"/>
                  <a:pathLst>
                    <a:path w="131" h="27">
                      <a:moveTo>
                        <a:pt x="0" y="9"/>
                      </a:moveTo>
                      <a:lnTo>
                        <a:pt x="0" y="0"/>
                      </a:lnTo>
                      <a:lnTo>
                        <a:pt x="131" y="18"/>
                      </a:lnTo>
                      <a:lnTo>
                        <a:pt x="131" y="27"/>
                      </a:lnTo>
                      <a:lnTo>
                        <a:pt x="0" y="9"/>
                      </a:lnTo>
                      <a:close/>
                    </a:path>
                  </a:pathLst>
                </a:custGeom>
                <a:solidFill>
                  <a:srgbClr val="FFFFFF"/>
                </a:solidFill>
                <a:ln w="9525">
                  <a:noFill/>
                  <a:round/>
                  <a:headEnd/>
                  <a:tailEnd/>
                </a:ln>
              </p:spPr>
              <p:txBody>
                <a:bodyPr/>
                <a:lstStyle/>
                <a:p>
                  <a:endParaRPr lang="en-US" sz="2000"/>
                </a:p>
              </p:txBody>
            </p:sp>
          </p:grpSp>
          <p:sp>
            <p:nvSpPr>
              <p:cNvPr id="582883" name="Freeform 227"/>
              <p:cNvSpPr>
                <a:spLocks/>
              </p:cNvSpPr>
              <p:nvPr/>
            </p:nvSpPr>
            <p:spPr bwMode="auto">
              <a:xfrm>
                <a:off x="1905" y="2063"/>
                <a:ext cx="119" cy="118"/>
              </a:xfrm>
              <a:custGeom>
                <a:avLst/>
                <a:gdLst/>
                <a:ahLst/>
                <a:cxnLst>
                  <a:cxn ang="0">
                    <a:pos x="25" y="118"/>
                  </a:cxn>
                  <a:cxn ang="0">
                    <a:pos x="16" y="116"/>
                  </a:cxn>
                  <a:cxn ang="0">
                    <a:pos x="7" y="110"/>
                  </a:cxn>
                  <a:cxn ang="0">
                    <a:pos x="2" y="100"/>
                  </a:cxn>
                  <a:cxn ang="0">
                    <a:pos x="0" y="89"/>
                  </a:cxn>
                  <a:cxn ang="0">
                    <a:pos x="2" y="77"/>
                  </a:cxn>
                  <a:cxn ang="0">
                    <a:pos x="7" y="68"/>
                  </a:cxn>
                  <a:cxn ang="0">
                    <a:pos x="11" y="64"/>
                  </a:cxn>
                  <a:cxn ang="0">
                    <a:pos x="15" y="62"/>
                  </a:cxn>
                  <a:cxn ang="0">
                    <a:pos x="25" y="59"/>
                  </a:cxn>
                  <a:cxn ang="0">
                    <a:pos x="34" y="57"/>
                  </a:cxn>
                  <a:cxn ang="0">
                    <a:pos x="42" y="51"/>
                  </a:cxn>
                  <a:cxn ang="0">
                    <a:pos x="47" y="42"/>
                  </a:cxn>
                  <a:cxn ang="0">
                    <a:pos x="49" y="30"/>
                  </a:cxn>
                  <a:cxn ang="0">
                    <a:pos x="49" y="25"/>
                  </a:cxn>
                  <a:cxn ang="0">
                    <a:pos x="47" y="19"/>
                  </a:cxn>
                  <a:cxn ang="0">
                    <a:pos x="42" y="9"/>
                  </a:cxn>
                  <a:cxn ang="0">
                    <a:pos x="35" y="3"/>
                  </a:cxn>
                  <a:cxn ang="0">
                    <a:pos x="25" y="0"/>
                  </a:cxn>
                  <a:cxn ang="0">
                    <a:pos x="95" y="0"/>
                  </a:cxn>
                  <a:cxn ang="0">
                    <a:pos x="99" y="0"/>
                  </a:cxn>
                  <a:cxn ang="0">
                    <a:pos x="104" y="2"/>
                  </a:cxn>
                  <a:cxn ang="0">
                    <a:pos x="112" y="9"/>
                  </a:cxn>
                  <a:cxn ang="0">
                    <a:pos x="117" y="18"/>
                  </a:cxn>
                  <a:cxn ang="0">
                    <a:pos x="119" y="30"/>
                  </a:cxn>
                  <a:cxn ang="0">
                    <a:pos x="119" y="35"/>
                  </a:cxn>
                  <a:cxn ang="0">
                    <a:pos x="117" y="40"/>
                  </a:cxn>
                  <a:cxn ang="0">
                    <a:pos x="112" y="50"/>
                  </a:cxn>
                  <a:cxn ang="0">
                    <a:pos x="105" y="56"/>
                  </a:cxn>
                  <a:cxn ang="0">
                    <a:pos x="95" y="59"/>
                  </a:cxn>
                  <a:cxn ang="0">
                    <a:pos x="91" y="59"/>
                  </a:cxn>
                  <a:cxn ang="0">
                    <a:pos x="86" y="61"/>
                  </a:cxn>
                  <a:cxn ang="0">
                    <a:pos x="78" y="67"/>
                  </a:cxn>
                  <a:cxn ang="0">
                    <a:pos x="73" y="76"/>
                  </a:cxn>
                  <a:cxn ang="0">
                    <a:pos x="70" y="89"/>
                  </a:cxn>
                  <a:cxn ang="0">
                    <a:pos x="72" y="99"/>
                  </a:cxn>
                  <a:cxn ang="0">
                    <a:pos x="77" y="109"/>
                  </a:cxn>
                  <a:cxn ang="0">
                    <a:pos x="84" y="116"/>
                  </a:cxn>
                  <a:cxn ang="0">
                    <a:pos x="95" y="118"/>
                  </a:cxn>
                  <a:cxn ang="0">
                    <a:pos x="25" y="118"/>
                  </a:cxn>
                </a:cxnLst>
                <a:rect l="0" t="0" r="r" b="b"/>
                <a:pathLst>
                  <a:path w="119" h="118">
                    <a:moveTo>
                      <a:pt x="25" y="118"/>
                    </a:moveTo>
                    <a:lnTo>
                      <a:pt x="16" y="116"/>
                    </a:lnTo>
                    <a:lnTo>
                      <a:pt x="7" y="110"/>
                    </a:lnTo>
                    <a:lnTo>
                      <a:pt x="2" y="100"/>
                    </a:lnTo>
                    <a:lnTo>
                      <a:pt x="0" y="89"/>
                    </a:lnTo>
                    <a:lnTo>
                      <a:pt x="2" y="77"/>
                    </a:lnTo>
                    <a:lnTo>
                      <a:pt x="7" y="68"/>
                    </a:lnTo>
                    <a:lnTo>
                      <a:pt x="11" y="64"/>
                    </a:lnTo>
                    <a:lnTo>
                      <a:pt x="15" y="62"/>
                    </a:lnTo>
                    <a:lnTo>
                      <a:pt x="25" y="59"/>
                    </a:lnTo>
                    <a:lnTo>
                      <a:pt x="34" y="57"/>
                    </a:lnTo>
                    <a:lnTo>
                      <a:pt x="42" y="51"/>
                    </a:lnTo>
                    <a:lnTo>
                      <a:pt x="47" y="42"/>
                    </a:lnTo>
                    <a:lnTo>
                      <a:pt x="49" y="30"/>
                    </a:lnTo>
                    <a:lnTo>
                      <a:pt x="49" y="25"/>
                    </a:lnTo>
                    <a:lnTo>
                      <a:pt x="47" y="19"/>
                    </a:lnTo>
                    <a:lnTo>
                      <a:pt x="42" y="9"/>
                    </a:lnTo>
                    <a:lnTo>
                      <a:pt x="35" y="3"/>
                    </a:lnTo>
                    <a:lnTo>
                      <a:pt x="25" y="0"/>
                    </a:lnTo>
                    <a:lnTo>
                      <a:pt x="95" y="0"/>
                    </a:lnTo>
                    <a:lnTo>
                      <a:pt x="99" y="0"/>
                    </a:lnTo>
                    <a:lnTo>
                      <a:pt x="104" y="2"/>
                    </a:lnTo>
                    <a:lnTo>
                      <a:pt x="112" y="9"/>
                    </a:lnTo>
                    <a:lnTo>
                      <a:pt x="117" y="18"/>
                    </a:lnTo>
                    <a:lnTo>
                      <a:pt x="119" y="30"/>
                    </a:lnTo>
                    <a:lnTo>
                      <a:pt x="119" y="35"/>
                    </a:lnTo>
                    <a:lnTo>
                      <a:pt x="117" y="40"/>
                    </a:lnTo>
                    <a:lnTo>
                      <a:pt x="112" y="50"/>
                    </a:lnTo>
                    <a:lnTo>
                      <a:pt x="105" y="56"/>
                    </a:lnTo>
                    <a:lnTo>
                      <a:pt x="95" y="59"/>
                    </a:lnTo>
                    <a:lnTo>
                      <a:pt x="91" y="59"/>
                    </a:lnTo>
                    <a:lnTo>
                      <a:pt x="86" y="61"/>
                    </a:lnTo>
                    <a:lnTo>
                      <a:pt x="78" y="67"/>
                    </a:lnTo>
                    <a:lnTo>
                      <a:pt x="73" y="76"/>
                    </a:lnTo>
                    <a:lnTo>
                      <a:pt x="70" y="89"/>
                    </a:lnTo>
                    <a:lnTo>
                      <a:pt x="72" y="99"/>
                    </a:lnTo>
                    <a:lnTo>
                      <a:pt x="77" y="109"/>
                    </a:lnTo>
                    <a:lnTo>
                      <a:pt x="84" y="116"/>
                    </a:lnTo>
                    <a:lnTo>
                      <a:pt x="95" y="118"/>
                    </a:lnTo>
                    <a:lnTo>
                      <a:pt x="25" y="118"/>
                    </a:lnTo>
                    <a:close/>
                  </a:path>
                </a:pathLst>
              </a:custGeom>
              <a:solidFill>
                <a:srgbClr val="FFFFFF"/>
              </a:solidFill>
              <a:ln w="9525">
                <a:noFill/>
                <a:round/>
                <a:headEnd/>
                <a:tailEnd/>
              </a:ln>
            </p:spPr>
            <p:txBody>
              <a:bodyPr/>
              <a:lstStyle/>
              <a:p>
                <a:endParaRPr lang="en-US" sz="2000"/>
              </a:p>
            </p:txBody>
          </p:sp>
          <p:sp>
            <p:nvSpPr>
              <p:cNvPr id="582884" name="Freeform 228"/>
              <p:cNvSpPr>
                <a:spLocks/>
              </p:cNvSpPr>
              <p:nvPr/>
            </p:nvSpPr>
            <p:spPr bwMode="auto">
              <a:xfrm>
                <a:off x="1905" y="2966"/>
                <a:ext cx="119" cy="117"/>
              </a:xfrm>
              <a:custGeom>
                <a:avLst/>
                <a:gdLst/>
                <a:ahLst/>
                <a:cxnLst>
                  <a:cxn ang="0">
                    <a:pos x="25" y="117"/>
                  </a:cxn>
                  <a:cxn ang="0">
                    <a:pos x="16" y="115"/>
                  </a:cxn>
                  <a:cxn ang="0">
                    <a:pos x="7" y="109"/>
                  </a:cxn>
                  <a:cxn ang="0">
                    <a:pos x="2" y="100"/>
                  </a:cxn>
                  <a:cxn ang="0">
                    <a:pos x="0" y="88"/>
                  </a:cxn>
                  <a:cxn ang="0">
                    <a:pos x="2" y="78"/>
                  </a:cxn>
                  <a:cxn ang="0">
                    <a:pos x="7" y="68"/>
                  </a:cxn>
                  <a:cxn ang="0">
                    <a:pos x="11" y="65"/>
                  </a:cxn>
                  <a:cxn ang="0">
                    <a:pos x="15" y="62"/>
                  </a:cxn>
                  <a:cxn ang="0">
                    <a:pos x="25" y="59"/>
                  </a:cxn>
                  <a:cxn ang="0">
                    <a:pos x="34" y="57"/>
                  </a:cxn>
                  <a:cxn ang="0">
                    <a:pos x="42" y="51"/>
                  </a:cxn>
                  <a:cxn ang="0">
                    <a:pos x="47" y="41"/>
                  </a:cxn>
                  <a:cxn ang="0">
                    <a:pos x="49" y="30"/>
                  </a:cxn>
                  <a:cxn ang="0">
                    <a:pos x="49" y="25"/>
                  </a:cxn>
                  <a:cxn ang="0">
                    <a:pos x="47" y="19"/>
                  </a:cxn>
                  <a:cxn ang="0">
                    <a:pos x="42" y="9"/>
                  </a:cxn>
                  <a:cxn ang="0">
                    <a:pos x="35" y="3"/>
                  </a:cxn>
                  <a:cxn ang="0">
                    <a:pos x="25" y="0"/>
                  </a:cxn>
                  <a:cxn ang="0">
                    <a:pos x="95" y="0"/>
                  </a:cxn>
                  <a:cxn ang="0">
                    <a:pos x="99" y="0"/>
                  </a:cxn>
                  <a:cxn ang="0">
                    <a:pos x="104" y="2"/>
                  </a:cxn>
                  <a:cxn ang="0">
                    <a:pos x="112" y="9"/>
                  </a:cxn>
                  <a:cxn ang="0">
                    <a:pos x="117" y="18"/>
                  </a:cxn>
                  <a:cxn ang="0">
                    <a:pos x="119" y="30"/>
                  </a:cxn>
                  <a:cxn ang="0">
                    <a:pos x="119" y="34"/>
                  </a:cxn>
                  <a:cxn ang="0">
                    <a:pos x="117" y="40"/>
                  </a:cxn>
                  <a:cxn ang="0">
                    <a:pos x="112" y="50"/>
                  </a:cxn>
                  <a:cxn ang="0">
                    <a:pos x="105" y="57"/>
                  </a:cxn>
                  <a:cxn ang="0">
                    <a:pos x="95" y="59"/>
                  </a:cxn>
                  <a:cxn ang="0">
                    <a:pos x="91" y="59"/>
                  </a:cxn>
                  <a:cxn ang="0">
                    <a:pos x="86" y="61"/>
                  </a:cxn>
                  <a:cxn ang="0">
                    <a:pos x="78" y="67"/>
                  </a:cxn>
                  <a:cxn ang="0">
                    <a:pos x="73" y="76"/>
                  </a:cxn>
                  <a:cxn ang="0">
                    <a:pos x="70" y="88"/>
                  </a:cxn>
                  <a:cxn ang="0">
                    <a:pos x="72" y="99"/>
                  </a:cxn>
                  <a:cxn ang="0">
                    <a:pos x="77" y="108"/>
                  </a:cxn>
                  <a:cxn ang="0">
                    <a:pos x="81" y="112"/>
                  </a:cxn>
                  <a:cxn ang="0">
                    <a:pos x="84" y="114"/>
                  </a:cxn>
                  <a:cxn ang="0">
                    <a:pos x="95" y="117"/>
                  </a:cxn>
                  <a:cxn ang="0">
                    <a:pos x="25" y="117"/>
                  </a:cxn>
                </a:cxnLst>
                <a:rect l="0" t="0" r="r" b="b"/>
                <a:pathLst>
                  <a:path w="119" h="117">
                    <a:moveTo>
                      <a:pt x="25" y="117"/>
                    </a:moveTo>
                    <a:lnTo>
                      <a:pt x="16" y="115"/>
                    </a:lnTo>
                    <a:lnTo>
                      <a:pt x="7" y="109"/>
                    </a:lnTo>
                    <a:lnTo>
                      <a:pt x="2" y="100"/>
                    </a:lnTo>
                    <a:lnTo>
                      <a:pt x="0" y="88"/>
                    </a:lnTo>
                    <a:lnTo>
                      <a:pt x="2" y="78"/>
                    </a:lnTo>
                    <a:lnTo>
                      <a:pt x="7" y="68"/>
                    </a:lnTo>
                    <a:lnTo>
                      <a:pt x="11" y="65"/>
                    </a:lnTo>
                    <a:lnTo>
                      <a:pt x="15" y="62"/>
                    </a:lnTo>
                    <a:lnTo>
                      <a:pt x="25" y="59"/>
                    </a:lnTo>
                    <a:lnTo>
                      <a:pt x="34" y="57"/>
                    </a:lnTo>
                    <a:lnTo>
                      <a:pt x="42" y="51"/>
                    </a:lnTo>
                    <a:lnTo>
                      <a:pt x="47" y="41"/>
                    </a:lnTo>
                    <a:lnTo>
                      <a:pt x="49" y="30"/>
                    </a:lnTo>
                    <a:lnTo>
                      <a:pt x="49" y="25"/>
                    </a:lnTo>
                    <a:lnTo>
                      <a:pt x="47" y="19"/>
                    </a:lnTo>
                    <a:lnTo>
                      <a:pt x="42" y="9"/>
                    </a:lnTo>
                    <a:lnTo>
                      <a:pt x="35" y="3"/>
                    </a:lnTo>
                    <a:lnTo>
                      <a:pt x="25" y="0"/>
                    </a:lnTo>
                    <a:lnTo>
                      <a:pt x="95" y="0"/>
                    </a:lnTo>
                    <a:lnTo>
                      <a:pt x="99" y="0"/>
                    </a:lnTo>
                    <a:lnTo>
                      <a:pt x="104" y="2"/>
                    </a:lnTo>
                    <a:lnTo>
                      <a:pt x="112" y="9"/>
                    </a:lnTo>
                    <a:lnTo>
                      <a:pt x="117" y="18"/>
                    </a:lnTo>
                    <a:lnTo>
                      <a:pt x="119" y="30"/>
                    </a:lnTo>
                    <a:lnTo>
                      <a:pt x="119" y="34"/>
                    </a:lnTo>
                    <a:lnTo>
                      <a:pt x="117" y="40"/>
                    </a:lnTo>
                    <a:lnTo>
                      <a:pt x="112" y="50"/>
                    </a:lnTo>
                    <a:lnTo>
                      <a:pt x="105" y="57"/>
                    </a:lnTo>
                    <a:lnTo>
                      <a:pt x="95" y="59"/>
                    </a:lnTo>
                    <a:lnTo>
                      <a:pt x="91" y="59"/>
                    </a:lnTo>
                    <a:lnTo>
                      <a:pt x="86" y="61"/>
                    </a:lnTo>
                    <a:lnTo>
                      <a:pt x="78" y="67"/>
                    </a:lnTo>
                    <a:lnTo>
                      <a:pt x="73" y="76"/>
                    </a:lnTo>
                    <a:lnTo>
                      <a:pt x="70" y="88"/>
                    </a:lnTo>
                    <a:lnTo>
                      <a:pt x="72" y="99"/>
                    </a:lnTo>
                    <a:lnTo>
                      <a:pt x="77" y="108"/>
                    </a:lnTo>
                    <a:lnTo>
                      <a:pt x="81" y="112"/>
                    </a:lnTo>
                    <a:lnTo>
                      <a:pt x="84" y="114"/>
                    </a:lnTo>
                    <a:lnTo>
                      <a:pt x="95" y="117"/>
                    </a:lnTo>
                    <a:lnTo>
                      <a:pt x="25" y="117"/>
                    </a:lnTo>
                    <a:close/>
                  </a:path>
                </a:pathLst>
              </a:custGeom>
              <a:solidFill>
                <a:srgbClr val="FFFFFF"/>
              </a:solidFill>
              <a:ln w="9525">
                <a:noFill/>
                <a:round/>
                <a:headEnd/>
                <a:tailEnd/>
              </a:ln>
            </p:spPr>
            <p:txBody>
              <a:bodyPr/>
              <a:lstStyle/>
              <a:p>
                <a:endParaRPr lang="en-US" sz="2000"/>
              </a:p>
            </p:txBody>
          </p:sp>
          <p:sp>
            <p:nvSpPr>
              <p:cNvPr id="582885" name="Text Box 229"/>
              <p:cNvSpPr txBox="1">
                <a:spLocks noChangeArrowheads="1"/>
              </p:cNvSpPr>
              <p:nvPr/>
            </p:nvSpPr>
            <p:spPr bwMode="auto">
              <a:xfrm>
                <a:off x="594" y="2051"/>
                <a:ext cx="1073" cy="194"/>
              </a:xfrm>
              <a:prstGeom prst="rect">
                <a:avLst/>
              </a:prstGeom>
              <a:noFill/>
              <a:ln w="9525">
                <a:noFill/>
                <a:miter lim="800000"/>
                <a:headEnd/>
                <a:tailEnd/>
              </a:ln>
              <a:effectLst/>
            </p:spPr>
            <p:txBody>
              <a:bodyPr wrap="square" lIns="0" tIns="0" rIns="0" bIns="0">
                <a:spAutoFit/>
              </a:bodyPr>
              <a:lstStyle/>
              <a:p>
                <a:r>
                  <a:rPr lang="en-US" sz="2000" dirty="0" smtClean="0">
                    <a:solidFill>
                      <a:srgbClr val="003D66"/>
                    </a:solidFill>
                    <a:cs typeface="Arial" charset="0"/>
                  </a:rPr>
                  <a:t>ACQUITY</a:t>
                </a:r>
                <a:endParaRPr lang="en-US" sz="2000" dirty="0">
                  <a:solidFill>
                    <a:srgbClr val="003D66"/>
                  </a:solidFill>
                  <a:cs typeface="Arial" charset="0"/>
                </a:endParaRPr>
              </a:p>
            </p:txBody>
          </p:sp>
          <p:sp>
            <p:nvSpPr>
              <p:cNvPr id="582886" name="Line 230"/>
              <p:cNvSpPr>
                <a:spLocks noChangeShapeType="1"/>
              </p:cNvSpPr>
              <p:nvPr/>
            </p:nvSpPr>
            <p:spPr bwMode="auto">
              <a:xfrm>
                <a:off x="2544" y="1892"/>
                <a:ext cx="576" cy="0"/>
              </a:xfrm>
              <a:prstGeom prst="line">
                <a:avLst/>
              </a:prstGeom>
              <a:noFill/>
              <a:ln w="34925">
                <a:solidFill>
                  <a:srgbClr val="A50021"/>
                </a:solidFill>
                <a:round/>
                <a:headEnd/>
                <a:tailEnd type="triangle" w="med" len="med"/>
              </a:ln>
              <a:effectLst/>
            </p:spPr>
            <p:txBody>
              <a:bodyPr lIns="0" tIns="0" rIns="0" bIns="0">
                <a:spAutoFit/>
              </a:bodyPr>
              <a:lstStyle/>
              <a:p>
                <a:endParaRPr lang="en-US" sz="2000"/>
              </a:p>
            </p:txBody>
          </p:sp>
          <p:sp>
            <p:nvSpPr>
              <p:cNvPr id="582888" name="Line 232"/>
              <p:cNvSpPr>
                <a:spLocks noChangeShapeType="1"/>
              </p:cNvSpPr>
              <p:nvPr/>
            </p:nvSpPr>
            <p:spPr bwMode="auto">
              <a:xfrm flipH="1">
                <a:off x="3360" y="1892"/>
                <a:ext cx="480" cy="0"/>
              </a:xfrm>
              <a:prstGeom prst="line">
                <a:avLst/>
              </a:prstGeom>
              <a:noFill/>
              <a:ln w="34925">
                <a:solidFill>
                  <a:srgbClr val="A50021"/>
                </a:solidFill>
                <a:round/>
                <a:headEnd/>
                <a:tailEnd type="triangle" w="med" len="med"/>
              </a:ln>
              <a:effectLst/>
            </p:spPr>
            <p:txBody>
              <a:bodyPr wrap="none" lIns="0" tIns="0" rIns="0" bIns="0">
                <a:spAutoFit/>
              </a:bodyPr>
              <a:lstStyle/>
              <a:p>
                <a:endParaRPr lang="en-US" sz="2000"/>
              </a:p>
            </p:txBody>
          </p:sp>
          <p:sp>
            <p:nvSpPr>
              <p:cNvPr id="582889" name="Text Box 233"/>
              <p:cNvSpPr txBox="1">
                <a:spLocks noChangeArrowheads="1"/>
              </p:cNvSpPr>
              <p:nvPr/>
            </p:nvSpPr>
            <p:spPr bwMode="auto">
              <a:xfrm>
                <a:off x="267" y="2922"/>
                <a:ext cx="1459" cy="194"/>
              </a:xfrm>
              <a:prstGeom prst="rect">
                <a:avLst/>
              </a:prstGeom>
              <a:noFill/>
              <a:ln w="9525">
                <a:noFill/>
                <a:miter lim="800000"/>
                <a:headEnd/>
                <a:tailEnd/>
              </a:ln>
              <a:effectLst/>
            </p:spPr>
            <p:txBody>
              <a:bodyPr wrap="none" lIns="0" tIns="0" rIns="0" bIns="0">
                <a:spAutoFit/>
              </a:bodyPr>
              <a:lstStyle/>
              <a:p>
                <a:r>
                  <a:rPr lang="en-US" sz="2000" dirty="0" smtClean="0">
                    <a:solidFill>
                      <a:srgbClr val="003D66"/>
                    </a:solidFill>
                    <a:cs typeface="Arial" charset="0"/>
                  </a:rPr>
                  <a:t>Waters </a:t>
                </a:r>
                <a:r>
                  <a:rPr lang="en-US" sz="2000" dirty="0">
                    <a:solidFill>
                      <a:srgbClr val="003D66"/>
                    </a:solidFill>
                    <a:cs typeface="Arial" charset="0"/>
                  </a:rPr>
                  <a:t>Traditional</a:t>
                </a:r>
              </a:p>
            </p:txBody>
          </p:sp>
          <p:sp>
            <p:nvSpPr>
              <p:cNvPr id="582891" name="Line 235"/>
              <p:cNvSpPr>
                <a:spLocks noChangeShapeType="1"/>
              </p:cNvSpPr>
              <p:nvPr/>
            </p:nvSpPr>
            <p:spPr bwMode="auto">
              <a:xfrm flipH="1">
                <a:off x="3552" y="2804"/>
                <a:ext cx="288" cy="0"/>
              </a:xfrm>
              <a:prstGeom prst="line">
                <a:avLst/>
              </a:prstGeom>
              <a:noFill/>
              <a:ln w="34925">
                <a:solidFill>
                  <a:srgbClr val="A50021"/>
                </a:solidFill>
                <a:round/>
                <a:headEnd/>
                <a:tailEnd type="triangle" w="med" len="med"/>
              </a:ln>
              <a:effectLst/>
            </p:spPr>
            <p:txBody>
              <a:bodyPr lIns="0" tIns="0" rIns="0" bIns="0">
                <a:spAutoFit/>
              </a:bodyPr>
              <a:lstStyle/>
              <a:p>
                <a:endParaRPr lang="en-US" sz="2000"/>
              </a:p>
            </p:txBody>
          </p:sp>
          <p:sp>
            <p:nvSpPr>
              <p:cNvPr id="582892" name="Line 236"/>
              <p:cNvSpPr>
                <a:spLocks noChangeShapeType="1"/>
              </p:cNvSpPr>
              <p:nvPr/>
            </p:nvSpPr>
            <p:spPr bwMode="auto">
              <a:xfrm>
                <a:off x="2640" y="2804"/>
                <a:ext cx="480" cy="0"/>
              </a:xfrm>
              <a:prstGeom prst="line">
                <a:avLst/>
              </a:prstGeom>
              <a:noFill/>
              <a:ln w="34925">
                <a:solidFill>
                  <a:srgbClr val="A50021"/>
                </a:solidFill>
                <a:round/>
                <a:headEnd/>
                <a:tailEnd type="triangle" w="med" len="med"/>
              </a:ln>
              <a:effectLst/>
            </p:spPr>
            <p:txBody>
              <a:bodyPr lIns="0" tIns="0" rIns="0" bIns="0">
                <a:spAutoFit/>
              </a:bodyPr>
              <a:lstStyle/>
              <a:p>
                <a:endParaRPr lang="en-US" sz="2000"/>
              </a:p>
            </p:txBody>
          </p:sp>
        </p:grpSp>
      </p:grpSp>
    </p:spTree>
  </p:cSld>
  <p:clrMapOvr>
    <a:masterClrMapping/>
  </p:clrMapOvr>
  <p:timing>
    <p:tnLst>
      <p:par>
        <p:cTn id="1" dur="indefinite" restart="never" nodeType="tmRoot"/>
      </p:par>
    </p:tnLst>
  </p:timing>
</p:sld>
</file>

<file path=ppt/slides/slide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p:cNvSpPr>
            <a:spLocks noGrp="1"/>
          </p:cNvSpPr>
          <p:nvPr>
            <p:ph type="title"/>
          </p:nvPr>
        </p:nvSpPr>
        <p:spPr/>
        <p:txBody>
          <a:bodyPr/>
          <a:lstStyle/>
          <a:p>
            <a:r>
              <a:rPr lang="en-US" dirty="0" smtClean="0"/>
              <a:t>Column Fittings – </a:t>
            </a:r>
            <a:r>
              <a:rPr lang="en-US" sz="2000" dirty="0" smtClean="0"/>
              <a:t>Extra-column Bandspreading</a:t>
            </a:r>
            <a:endParaRPr lang="en-US" sz="2000" dirty="0"/>
          </a:p>
        </p:txBody>
      </p:sp>
      <p:sp>
        <p:nvSpPr>
          <p:cNvPr id="20" name="Text Box 23"/>
          <p:cNvSpPr txBox="1">
            <a:spLocks noGrp="1" noChangeArrowheads="1"/>
          </p:cNvSpPr>
          <p:nvPr>
            <p:ph sz="half" idx="12"/>
          </p:nvPr>
        </p:nvSpPr>
        <p:spPr bwMode="auto">
          <a:xfrm>
            <a:off x="202184" y="4496018"/>
            <a:ext cx="8686800" cy="2077492"/>
          </a:xfrm>
          <a:prstGeom prst="rect">
            <a:avLst/>
          </a:prstGeom>
          <a:solidFill>
            <a:srgbClr val="FFFFCC"/>
          </a:solidFill>
          <a:ln w="9525">
            <a:solidFill>
              <a:schemeClr val="tx1"/>
            </a:solidFill>
            <a:miter lim="800000"/>
            <a:headEnd/>
            <a:tailEnd/>
          </a:ln>
          <a:effectLst/>
        </p:spPr>
        <p:txBody>
          <a:bodyPr wrap="square">
            <a:spAutoFit/>
          </a:bodyPr>
          <a:lstStyle/>
          <a:p>
            <a:pPr algn="l" eaLnBrk="0" hangingPunct="0"/>
            <a:r>
              <a:rPr lang="en-US" sz="1800" b="1" dirty="0" smtClean="0">
                <a:solidFill>
                  <a:srgbClr val="FF0000"/>
                </a:solidFill>
              </a:rPr>
              <a:t>If the void is = </a:t>
            </a:r>
            <a:r>
              <a:rPr lang="en-US" sz="1800" b="1" dirty="0">
                <a:solidFill>
                  <a:srgbClr val="FF0000"/>
                </a:solidFill>
              </a:rPr>
              <a:t>0.5 </a:t>
            </a:r>
            <a:r>
              <a:rPr lang="en-US" sz="1800" b="1" dirty="0" smtClean="0">
                <a:solidFill>
                  <a:srgbClr val="FF0000"/>
                </a:solidFill>
              </a:rPr>
              <a:t>mm </a:t>
            </a:r>
            <a:r>
              <a:rPr lang="en-US" sz="1800" dirty="0" smtClean="0"/>
              <a:t>for a 1/16” OD tube</a:t>
            </a:r>
          </a:p>
          <a:p>
            <a:pPr lvl="1" eaLnBrk="0" hangingPunct="0"/>
            <a:r>
              <a:rPr lang="en-US" sz="1600" dirty="0" smtClean="0"/>
              <a:t>Volume </a:t>
            </a:r>
            <a:r>
              <a:rPr lang="en-US" sz="1600" dirty="0"/>
              <a:t>Calculation (</a:t>
            </a:r>
            <a:r>
              <a:rPr lang="en-US" sz="1600" dirty="0">
                <a:cs typeface="Times New Roman" pitchFamily="18" charset="0"/>
              </a:rPr>
              <a:t>µL</a:t>
            </a:r>
            <a:r>
              <a:rPr lang="en-US" sz="1600" dirty="0" smtClean="0"/>
              <a:t>) = V </a:t>
            </a:r>
            <a:r>
              <a:rPr lang="en-US" sz="1600" dirty="0"/>
              <a:t>= </a:t>
            </a:r>
            <a:r>
              <a:rPr lang="en-US" sz="1600" dirty="0">
                <a:cs typeface="Times New Roman" pitchFamily="18" charset="0"/>
              </a:rPr>
              <a:t>p</a:t>
            </a:r>
            <a:r>
              <a:rPr lang="en-US" sz="1600" dirty="0"/>
              <a:t> R</a:t>
            </a:r>
            <a:r>
              <a:rPr lang="en-US" sz="1600" baseline="30000" dirty="0"/>
              <a:t>2</a:t>
            </a:r>
            <a:r>
              <a:rPr lang="en-US" sz="1600" dirty="0"/>
              <a:t> </a:t>
            </a:r>
            <a:r>
              <a:rPr lang="en-US" sz="1600" dirty="0" smtClean="0"/>
              <a:t>L = </a:t>
            </a:r>
            <a:r>
              <a:rPr lang="en-US" sz="1600" dirty="0"/>
              <a:t>3.14 x (0.795)</a:t>
            </a:r>
            <a:r>
              <a:rPr lang="en-US" sz="1600" baseline="30000" dirty="0"/>
              <a:t>2</a:t>
            </a:r>
            <a:r>
              <a:rPr lang="en-US" sz="1600" dirty="0"/>
              <a:t> x </a:t>
            </a:r>
            <a:r>
              <a:rPr lang="en-US" sz="1600" dirty="0" smtClean="0"/>
              <a:t>0.5 </a:t>
            </a:r>
          </a:p>
          <a:p>
            <a:pPr lvl="1" eaLnBrk="0" hangingPunct="0"/>
            <a:r>
              <a:rPr lang="en-US" sz="1800" b="1" dirty="0" smtClean="0">
                <a:solidFill>
                  <a:srgbClr val="FF0000"/>
                </a:solidFill>
              </a:rPr>
              <a:t>V </a:t>
            </a:r>
            <a:r>
              <a:rPr lang="en-US" sz="1800" b="1" dirty="0">
                <a:solidFill>
                  <a:srgbClr val="FF0000"/>
                </a:solidFill>
              </a:rPr>
              <a:t>= 0.99 </a:t>
            </a:r>
            <a:r>
              <a:rPr lang="en-US" sz="1800" b="1" dirty="0" smtClean="0">
                <a:solidFill>
                  <a:srgbClr val="FF0000"/>
                </a:solidFill>
                <a:cs typeface="Times New Roman" pitchFamily="18" charset="0"/>
              </a:rPr>
              <a:t>µL</a:t>
            </a:r>
          </a:p>
          <a:p>
            <a:pPr algn="l" eaLnBrk="0" hangingPunct="0"/>
            <a:r>
              <a:rPr lang="en-US" sz="1800" dirty="0" smtClean="0"/>
              <a:t>This void will cause:</a:t>
            </a:r>
          </a:p>
          <a:p>
            <a:pPr lvl="1" eaLnBrk="0" hangingPunct="0"/>
            <a:r>
              <a:rPr lang="en-US" sz="1600" dirty="0" smtClean="0"/>
              <a:t>Peak bandspreading</a:t>
            </a:r>
          </a:p>
          <a:p>
            <a:pPr lvl="1" eaLnBrk="0" hangingPunct="0"/>
            <a:r>
              <a:rPr lang="en-US" sz="1600" dirty="0" smtClean="0"/>
              <a:t>Carryover</a:t>
            </a:r>
            <a:endParaRPr lang="en-US" sz="1600" dirty="0"/>
          </a:p>
        </p:txBody>
      </p:sp>
      <p:grpSp>
        <p:nvGrpSpPr>
          <p:cNvPr id="13" name="Group 12"/>
          <p:cNvGrpSpPr/>
          <p:nvPr/>
        </p:nvGrpSpPr>
        <p:grpSpPr>
          <a:xfrm>
            <a:off x="5574771" y="991237"/>
            <a:ext cx="3133723" cy="3054669"/>
            <a:chOff x="5574771" y="991237"/>
            <a:chExt cx="3133723" cy="3054669"/>
          </a:xfrm>
        </p:grpSpPr>
        <p:grpSp>
          <p:nvGrpSpPr>
            <p:cNvPr id="9" name="Group 8"/>
            <p:cNvGrpSpPr/>
            <p:nvPr/>
          </p:nvGrpSpPr>
          <p:grpSpPr>
            <a:xfrm>
              <a:off x="5574771" y="991237"/>
              <a:ext cx="1113264" cy="2576684"/>
              <a:chOff x="6329952" y="1028119"/>
              <a:chExt cx="1113264" cy="2576684"/>
            </a:xfrm>
          </p:grpSpPr>
          <p:sp>
            <p:nvSpPr>
              <p:cNvPr id="7" name="Freeform 8"/>
              <p:cNvSpPr>
                <a:spLocks/>
              </p:cNvSpPr>
              <p:nvPr/>
            </p:nvSpPr>
            <p:spPr bwMode="auto">
              <a:xfrm>
                <a:off x="6470717" y="1028119"/>
                <a:ext cx="368107" cy="1392175"/>
              </a:xfrm>
              <a:custGeom>
                <a:avLst/>
                <a:gdLst>
                  <a:gd name="T0" fmla="*/ 0 w 247"/>
                  <a:gd name="T1" fmla="*/ 1110 h 1110"/>
                  <a:gd name="T2" fmla="*/ 25 w 247"/>
                  <a:gd name="T3" fmla="*/ 1110 h 1110"/>
                  <a:gd name="T4" fmla="*/ 99 w 247"/>
                  <a:gd name="T5" fmla="*/ 0 h 1110"/>
                  <a:gd name="T6" fmla="*/ 160 w 247"/>
                  <a:gd name="T7" fmla="*/ 1090 h 1110"/>
                  <a:gd name="T8" fmla="*/ 247 w 247"/>
                  <a:gd name="T9" fmla="*/ 1090 h 1110"/>
                  <a:gd name="T10" fmla="*/ 0 60000 65536"/>
                  <a:gd name="T11" fmla="*/ 0 60000 65536"/>
                  <a:gd name="T12" fmla="*/ 0 60000 65536"/>
                  <a:gd name="T13" fmla="*/ 0 60000 65536"/>
                  <a:gd name="T14" fmla="*/ 0 60000 65536"/>
                  <a:gd name="T15" fmla="*/ 0 w 247"/>
                  <a:gd name="T16" fmla="*/ 0 h 1110"/>
                  <a:gd name="T17" fmla="*/ 247 w 247"/>
                  <a:gd name="T18" fmla="*/ 1110 h 1110"/>
                </a:gdLst>
                <a:ahLst/>
                <a:cxnLst>
                  <a:cxn ang="T10">
                    <a:pos x="T0" y="T1"/>
                  </a:cxn>
                  <a:cxn ang="T11">
                    <a:pos x="T2" y="T3"/>
                  </a:cxn>
                  <a:cxn ang="T12">
                    <a:pos x="T4" y="T5"/>
                  </a:cxn>
                  <a:cxn ang="T13">
                    <a:pos x="T6" y="T7"/>
                  </a:cxn>
                  <a:cxn ang="T14">
                    <a:pos x="T8" y="T9"/>
                  </a:cxn>
                </a:cxnLst>
                <a:rect l="T15" t="T16" r="T17" b="T18"/>
                <a:pathLst>
                  <a:path w="247" h="1110">
                    <a:moveTo>
                      <a:pt x="0" y="1110"/>
                    </a:moveTo>
                    <a:lnTo>
                      <a:pt x="25" y="1110"/>
                    </a:lnTo>
                    <a:lnTo>
                      <a:pt x="99" y="0"/>
                    </a:lnTo>
                    <a:lnTo>
                      <a:pt x="160" y="1090"/>
                    </a:lnTo>
                    <a:lnTo>
                      <a:pt x="247" y="1090"/>
                    </a:lnTo>
                  </a:path>
                </a:pathLst>
              </a:custGeom>
              <a:noFill/>
              <a:ln w="38100">
                <a:solidFill>
                  <a:srgbClr val="FF0000"/>
                </a:solidFill>
                <a:prstDash val="solid"/>
                <a:round/>
                <a:headEnd/>
                <a:tailEnd/>
              </a:ln>
            </p:spPr>
            <p:txBody>
              <a:bodyPr/>
              <a:lstStyle/>
              <a:p>
                <a:endParaRPr lang="en-US"/>
              </a:p>
            </p:txBody>
          </p:sp>
          <p:sp>
            <p:nvSpPr>
              <p:cNvPr id="8" name="Freeform 9"/>
              <p:cNvSpPr>
                <a:spLocks/>
              </p:cNvSpPr>
              <p:nvPr/>
            </p:nvSpPr>
            <p:spPr bwMode="auto">
              <a:xfrm>
                <a:off x="6329952" y="2892411"/>
                <a:ext cx="1113264" cy="712392"/>
              </a:xfrm>
              <a:custGeom>
                <a:avLst/>
                <a:gdLst>
                  <a:gd name="T0" fmla="*/ 0 w 747"/>
                  <a:gd name="T1" fmla="*/ 564 h 568"/>
                  <a:gd name="T2" fmla="*/ 33 w 747"/>
                  <a:gd name="T3" fmla="*/ 567 h 568"/>
                  <a:gd name="T4" fmla="*/ 59 w 747"/>
                  <a:gd name="T5" fmla="*/ 568 h 568"/>
                  <a:gd name="T6" fmla="*/ 70 w 747"/>
                  <a:gd name="T7" fmla="*/ 567 h 568"/>
                  <a:gd name="T8" fmla="*/ 78 w 747"/>
                  <a:gd name="T9" fmla="*/ 564 h 568"/>
                  <a:gd name="T10" fmla="*/ 88 w 747"/>
                  <a:gd name="T11" fmla="*/ 556 h 568"/>
                  <a:gd name="T12" fmla="*/ 98 w 747"/>
                  <a:gd name="T13" fmla="*/ 545 h 568"/>
                  <a:gd name="T14" fmla="*/ 107 w 747"/>
                  <a:gd name="T15" fmla="*/ 531 h 568"/>
                  <a:gd name="T16" fmla="*/ 117 w 747"/>
                  <a:gd name="T17" fmla="*/ 515 h 568"/>
                  <a:gd name="T18" fmla="*/ 132 w 747"/>
                  <a:gd name="T19" fmla="*/ 480 h 568"/>
                  <a:gd name="T20" fmla="*/ 144 w 747"/>
                  <a:gd name="T21" fmla="*/ 441 h 568"/>
                  <a:gd name="T22" fmla="*/ 166 w 747"/>
                  <a:gd name="T23" fmla="*/ 361 h 568"/>
                  <a:gd name="T24" fmla="*/ 176 w 747"/>
                  <a:gd name="T25" fmla="*/ 326 h 568"/>
                  <a:gd name="T26" fmla="*/ 187 w 747"/>
                  <a:gd name="T27" fmla="*/ 296 h 568"/>
                  <a:gd name="T28" fmla="*/ 198 w 747"/>
                  <a:gd name="T29" fmla="*/ 263 h 568"/>
                  <a:gd name="T30" fmla="*/ 212 w 747"/>
                  <a:gd name="T31" fmla="*/ 218 h 568"/>
                  <a:gd name="T32" fmla="*/ 242 w 747"/>
                  <a:gd name="T33" fmla="*/ 120 h 568"/>
                  <a:gd name="T34" fmla="*/ 259 w 747"/>
                  <a:gd name="T35" fmla="*/ 74 h 568"/>
                  <a:gd name="T36" fmla="*/ 277 w 747"/>
                  <a:gd name="T37" fmla="*/ 36 h 568"/>
                  <a:gd name="T38" fmla="*/ 286 w 747"/>
                  <a:gd name="T39" fmla="*/ 21 h 568"/>
                  <a:gd name="T40" fmla="*/ 296 w 747"/>
                  <a:gd name="T41" fmla="*/ 10 h 568"/>
                  <a:gd name="T42" fmla="*/ 300 w 747"/>
                  <a:gd name="T43" fmla="*/ 6 h 568"/>
                  <a:gd name="T44" fmla="*/ 305 w 747"/>
                  <a:gd name="T45" fmla="*/ 3 h 568"/>
                  <a:gd name="T46" fmla="*/ 310 w 747"/>
                  <a:gd name="T47" fmla="*/ 1 h 568"/>
                  <a:gd name="T48" fmla="*/ 315 w 747"/>
                  <a:gd name="T49" fmla="*/ 0 h 568"/>
                  <a:gd name="T50" fmla="*/ 317 w 747"/>
                  <a:gd name="T51" fmla="*/ 0 h 568"/>
                  <a:gd name="T52" fmla="*/ 320 w 747"/>
                  <a:gd name="T53" fmla="*/ 2 h 568"/>
                  <a:gd name="T54" fmla="*/ 327 w 747"/>
                  <a:gd name="T55" fmla="*/ 8 h 568"/>
                  <a:gd name="T56" fmla="*/ 332 w 747"/>
                  <a:gd name="T57" fmla="*/ 16 h 568"/>
                  <a:gd name="T58" fmla="*/ 338 w 747"/>
                  <a:gd name="T59" fmla="*/ 28 h 568"/>
                  <a:gd name="T60" fmla="*/ 346 w 747"/>
                  <a:gd name="T61" fmla="*/ 58 h 568"/>
                  <a:gd name="T62" fmla="*/ 354 w 747"/>
                  <a:gd name="T63" fmla="*/ 95 h 568"/>
                  <a:gd name="T64" fmla="*/ 367 w 747"/>
                  <a:gd name="T65" fmla="*/ 170 h 568"/>
                  <a:gd name="T66" fmla="*/ 375 w 747"/>
                  <a:gd name="T67" fmla="*/ 203 h 568"/>
                  <a:gd name="T68" fmla="*/ 384 w 747"/>
                  <a:gd name="T69" fmla="*/ 230 h 568"/>
                  <a:gd name="T70" fmla="*/ 407 w 747"/>
                  <a:gd name="T71" fmla="*/ 279 h 568"/>
                  <a:gd name="T72" fmla="*/ 439 w 747"/>
                  <a:gd name="T73" fmla="*/ 340 h 568"/>
                  <a:gd name="T74" fmla="*/ 475 w 747"/>
                  <a:gd name="T75" fmla="*/ 397 h 568"/>
                  <a:gd name="T76" fmla="*/ 493 w 747"/>
                  <a:gd name="T77" fmla="*/ 421 h 568"/>
                  <a:gd name="T78" fmla="*/ 511 w 747"/>
                  <a:gd name="T79" fmla="*/ 440 h 568"/>
                  <a:gd name="T80" fmla="*/ 521 w 747"/>
                  <a:gd name="T81" fmla="*/ 448 h 568"/>
                  <a:gd name="T82" fmla="*/ 534 w 747"/>
                  <a:gd name="T83" fmla="*/ 457 h 568"/>
                  <a:gd name="T84" fmla="*/ 568 w 747"/>
                  <a:gd name="T85" fmla="*/ 476 h 568"/>
                  <a:gd name="T86" fmla="*/ 606 w 747"/>
                  <a:gd name="T87" fmla="*/ 494 h 568"/>
                  <a:gd name="T88" fmla="*/ 647 w 747"/>
                  <a:gd name="T89" fmla="*/ 513 h 568"/>
                  <a:gd name="T90" fmla="*/ 717 w 747"/>
                  <a:gd name="T91" fmla="*/ 542 h 568"/>
                  <a:gd name="T92" fmla="*/ 747 w 747"/>
                  <a:gd name="T93" fmla="*/ 555 h 56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747"/>
                  <a:gd name="T142" fmla="*/ 0 h 568"/>
                  <a:gd name="T143" fmla="*/ 747 w 747"/>
                  <a:gd name="T144" fmla="*/ 568 h 56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747" h="568">
                    <a:moveTo>
                      <a:pt x="0" y="564"/>
                    </a:moveTo>
                    <a:lnTo>
                      <a:pt x="33" y="567"/>
                    </a:lnTo>
                    <a:lnTo>
                      <a:pt x="59" y="568"/>
                    </a:lnTo>
                    <a:lnTo>
                      <a:pt x="70" y="567"/>
                    </a:lnTo>
                    <a:lnTo>
                      <a:pt x="78" y="564"/>
                    </a:lnTo>
                    <a:lnTo>
                      <a:pt x="88" y="556"/>
                    </a:lnTo>
                    <a:lnTo>
                      <a:pt x="98" y="545"/>
                    </a:lnTo>
                    <a:lnTo>
                      <a:pt x="107" y="531"/>
                    </a:lnTo>
                    <a:lnTo>
                      <a:pt x="117" y="515"/>
                    </a:lnTo>
                    <a:lnTo>
                      <a:pt x="132" y="480"/>
                    </a:lnTo>
                    <a:lnTo>
                      <a:pt x="144" y="441"/>
                    </a:lnTo>
                    <a:lnTo>
                      <a:pt x="166" y="361"/>
                    </a:lnTo>
                    <a:lnTo>
                      <a:pt x="176" y="326"/>
                    </a:lnTo>
                    <a:lnTo>
                      <a:pt x="187" y="296"/>
                    </a:lnTo>
                    <a:lnTo>
                      <a:pt x="198" y="263"/>
                    </a:lnTo>
                    <a:lnTo>
                      <a:pt x="212" y="218"/>
                    </a:lnTo>
                    <a:lnTo>
                      <a:pt x="242" y="120"/>
                    </a:lnTo>
                    <a:lnTo>
                      <a:pt x="259" y="74"/>
                    </a:lnTo>
                    <a:lnTo>
                      <a:pt x="277" y="36"/>
                    </a:lnTo>
                    <a:lnTo>
                      <a:pt x="286" y="21"/>
                    </a:lnTo>
                    <a:lnTo>
                      <a:pt x="296" y="10"/>
                    </a:lnTo>
                    <a:lnTo>
                      <a:pt x="300" y="6"/>
                    </a:lnTo>
                    <a:lnTo>
                      <a:pt x="305" y="3"/>
                    </a:lnTo>
                    <a:lnTo>
                      <a:pt x="310" y="1"/>
                    </a:lnTo>
                    <a:lnTo>
                      <a:pt x="315" y="0"/>
                    </a:lnTo>
                    <a:lnTo>
                      <a:pt x="317" y="0"/>
                    </a:lnTo>
                    <a:lnTo>
                      <a:pt x="320" y="2"/>
                    </a:lnTo>
                    <a:lnTo>
                      <a:pt x="327" y="8"/>
                    </a:lnTo>
                    <a:lnTo>
                      <a:pt x="332" y="16"/>
                    </a:lnTo>
                    <a:lnTo>
                      <a:pt x="338" y="28"/>
                    </a:lnTo>
                    <a:lnTo>
                      <a:pt x="346" y="58"/>
                    </a:lnTo>
                    <a:lnTo>
                      <a:pt x="354" y="95"/>
                    </a:lnTo>
                    <a:lnTo>
                      <a:pt x="367" y="170"/>
                    </a:lnTo>
                    <a:lnTo>
                      <a:pt x="375" y="203"/>
                    </a:lnTo>
                    <a:lnTo>
                      <a:pt x="384" y="230"/>
                    </a:lnTo>
                    <a:lnTo>
                      <a:pt x="407" y="279"/>
                    </a:lnTo>
                    <a:lnTo>
                      <a:pt x="439" y="340"/>
                    </a:lnTo>
                    <a:lnTo>
                      <a:pt x="475" y="397"/>
                    </a:lnTo>
                    <a:lnTo>
                      <a:pt x="493" y="421"/>
                    </a:lnTo>
                    <a:lnTo>
                      <a:pt x="511" y="440"/>
                    </a:lnTo>
                    <a:lnTo>
                      <a:pt x="521" y="448"/>
                    </a:lnTo>
                    <a:lnTo>
                      <a:pt x="534" y="457"/>
                    </a:lnTo>
                    <a:lnTo>
                      <a:pt x="568" y="476"/>
                    </a:lnTo>
                    <a:lnTo>
                      <a:pt x="606" y="494"/>
                    </a:lnTo>
                    <a:lnTo>
                      <a:pt x="647" y="513"/>
                    </a:lnTo>
                    <a:lnTo>
                      <a:pt x="717" y="542"/>
                    </a:lnTo>
                    <a:lnTo>
                      <a:pt x="747" y="555"/>
                    </a:lnTo>
                  </a:path>
                </a:pathLst>
              </a:custGeom>
              <a:noFill/>
              <a:ln w="38100" cmpd="sng">
                <a:solidFill>
                  <a:srgbClr val="FF0000"/>
                </a:solidFill>
                <a:prstDash val="solid"/>
                <a:round/>
                <a:headEnd/>
                <a:tailEnd/>
              </a:ln>
            </p:spPr>
            <p:txBody>
              <a:bodyPr/>
              <a:lstStyle/>
              <a:p>
                <a:endParaRPr lang="en-US"/>
              </a:p>
            </p:txBody>
          </p:sp>
        </p:grpSp>
        <p:pic>
          <p:nvPicPr>
            <p:cNvPr id="231426" name="Picture 2"/>
            <p:cNvPicPr>
              <a:picLocks noChangeAspect="1" noChangeArrowheads="1"/>
            </p:cNvPicPr>
            <p:nvPr/>
          </p:nvPicPr>
          <p:blipFill>
            <a:blip r:embed="rId3" cstate="print"/>
            <a:srcRect/>
            <a:stretch>
              <a:fillRect/>
            </a:stretch>
          </p:blipFill>
          <p:spPr bwMode="auto">
            <a:xfrm>
              <a:off x="6929699" y="2616701"/>
              <a:ext cx="1778795" cy="1429205"/>
            </a:xfrm>
            <a:prstGeom prst="rect">
              <a:avLst/>
            </a:prstGeom>
            <a:noFill/>
            <a:ln w="9525">
              <a:noFill/>
              <a:miter lim="800000"/>
              <a:headEnd/>
              <a:tailEnd/>
            </a:ln>
          </p:spPr>
        </p:pic>
        <p:pic>
          <p:nvPicPr>
            <p:cNvPr id="231427" name="Picture 3"/>
            <p:cNvPicPr>
              <a:picLocks noChangeAspect="1" noChangeArrowheads="1"/>
            </p:cNvPicPr>
            <p:nvPr/>
          </p:nvPicPr>
          <p:blipFill>
            <a:blip r:embed="rId4" cstate="print"/>
            <a:srcRect/>
            <a:stretch>
              <a:fillRect/>
            </a:stretch>
          </p:blipFill>
          <p:spPr bwMode="auto">
            <a:xfrm>
              <a:off x="6878355" y="1127342"/>
              <a:ext cx="1662188" cy="1177383"/>
            </a:xfrm>
            <a:prstGeom prst="rect">
              <a:avLst/>
            </a:prstGeom>
            <a:noFill/>
            <a:ln w="9525">
              <a:noFill/>
              <a:miter lim="800000"/>
              <a:headEnd/>
              <a:tailEnd/>
            </a:ln>
          </p:spPr>
        </p:pic>
      </p:grpSp>
      <p:pic>
        <p:nvPicPr>
          <p:cNvPr id="401410" name="Picture 2" descr="D:\My Documents\@_Training modules\Customer Basic HPLC\Image1.jpg"/>
          <p:cNvPicPr>
            <a:picLocks noChangeAspect="1" noChangeArrowheads="1"/>
          </p:cNvPicPr>
          <p:nvPr/>
        </p:nvPicPr>
        <p:blipFill>
          <a:blip r:embed="rId5" cstate="print"/>
          <a:srcRect/>
          <a:stretch>
            <a:fillRect/>
          </a:stretch>
        </p:blipFill>
        <p:spPr bwMode="auto">
          <a:xfrm>
            <a:off x="575677" y="857250"/>
            <a:ext cx="4318065" cy="3238500"/>
          </a:xfrm>
          <a:prstGeom prst="rect">
            <a:avLst/>
          </a:prstGeom>
          <a:noFill/>
        </p:spPr>
      </p:pic>
    </p:spTree>
  </p:cSld>
  <p:clrMapOvr>
    <a:masterClrMapping/>
  </p:clrMapOvr>
  <p:transition/>
  <p:timing>
    <p:tnLst>
      <p:par>
        <p:cTn id="1" dur="indefinite" restart="never" nodeType="tmRoot"/>
      </p:par>
    </p:tnLst>
  </p:timing>
</p:sld>
</file>

<file path=ppt/slides/slide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p:txBody>
          <a:bodyPr/>
          <a:lstStyle/>
          <a:p>
            <a:pPr marL="457200" indent="-457200"/>
            <a:r>
              <a:rPr lang="en-US" dirty="0" smtClean="0"/>
              <a:t>Instrument in the chromatographic system which senses the presence of a compound passing through, and provides an electronic signal to a computer data station or recorder.</a:t>
            </a:r>
          </a:p>
          <a:p>
            <a:pPr marL="457200" indent="-457200"/>
            <a:r>
              <a:rPr lang="en-US" dirty="0" smtClean="0"/>
              <a:t>Output is a chromatogram where analytes appear as peaks when detected.  </a:t>
            </a:r>
          </a:p>
          <a:p>
            <a:endParaRPr lang="en-US" dirty="0"/>
          </a:p>
        </p:txBody>
      </p:sp>
      <p:sp>
        <p:nvSpPr>
          <p:cNvPr id="2" name="Title 1"/>
          <p:cNvSpPr>
            <a:spLocks noGrp="1"/>
          </p:cNvSpPr>
          <p:nvPr>
            <p:ph type="title"/>
          </p:nvPr>
        </p:nvSpPr>
        <p:spPr/>
        <p:txBody>
          <a:bodyPr/>
          <a:lstStyle/>
          <a:p>
            <a:r>
              <a:rPr lang="en-US" dirty="0" smtClean="0"/>
              <a:t>Detectors</a:t>
            </a:r>
            <a:endParaRPr lang="en-US" dirty="0"/>
          </a:p>
        </p:txBody>
      </p:sp>
      <p:grpSp>
        <p:nvGrpSpPr>
          <p:cNvPr id="4" name="Group 4"/>
          <p:cNvGrpSpPr/>
          <p:nvPr/>
        </p:nvGrpSpPr>
        <p:grpSpPr>
          <a:xfrm>
            <a:off x="2206230" y="3472244"/>
            <a:ext cx="4422027" cy="2891959"/>
            <a:chOff x="1127238" y="1853756"/>
            <a:chExt cx="4422027" cy="2891959"/>
          </a:xfrm>
        </p:grpSpPr>
        <p:sp>
          <p:nvSpPr>
            <p:cNvPr id="6" name="TextBox 5"/>
            <p:cNvSpPr txBox="1"/>
            <p:nvPr/>
          </p:nvSpPr>
          <p:spPr>
            <a:xfrm>
              <a:off x="3291934" y="4437938"/>
              <a:ext cx="627095" cy="307777"/>
            </a:xfrm>
            <a:prstGeom prst="rect">
              <a:avLst/>
            </a:prstGeom>
            <a:noFill/>
          </p:spPr>
          <p:txBody>
            <a:bodyPr wrap="none" rtlCol="0">
              <a:spAutoFit/>
            </a:bodyPr>
            <a:lstStyle/>
            <a:p>
              <a:r>
                <a:rPr lang="en-US" sz="1400" dirty="0" smtClean="0"/>
                <a:t>Time</a:t>
              </a:r>
              <a:endParaRPr lang="en-US" sz="1400" dirty="0"/>
            </a:p>
          </p:txBody>
        </p:sp>
        <p:sp>
          <p:nvSpPr>
            <p:cNvPr id="7" name="TextBox 6"/>
            <p:cNvSpPr txBox="1"/>
            <p:nvPr/>
          </p:nvSpPr>
          <p:spPr>
            <a:xfrm rot="16200000">
              <a:off x="760567" y="2902925"/>
              <a:ext cx="1041119" cy="307777"/>
            </a:xfrm>
            <a:prstGeom prst="rect">
              <a:avLst/>
            </a:prstGeom>
            <a:solidFill>
              <a:schemeClr val="bg1"/>
            </a:solidFill>
          </p:spPr>
          <p:txBody>
            <a:bodyPr wrap="none" rtlCol="0">
              <a:spAutoFit/>
            </a:bodyPr>
            <a:lstStyle/>
            <a:p>
              <a:r>
                <a:rPr lang="en-US" sz="1400" dirty="0" smtClean="0"/>
                <a:t>Response</a:t>
              </a:r>
              <a:endParaRPr lang="en-US" sz="1400" dirty="0"/>
            </a:p>
          </p:txBody>
        </p:sp>
        <p:pic>
          <p:nvPicPr>
            <p:cNvPr id="8" name="Picture 2"/>
            <p:cNvPicPr>
              <a:picLocks noChangeAspect="1" noChangeArrowheads="1"/>
            </p:cNvPicPr>
            <p:nvPr/>
          </p:nvPicPr>
          <p:blipFill>
            <a:blip r:embed="rId3" cstate="print"/>
            <a:srcRect/>
            <a:stretch>
              <a:fillRect/>
            </a:stretch>
          </p:blipFill>
          <p:spPr bwMode="auto">
            <a:xfrm>
              <a:off x="1491615" y="1853756"/>
              <a:ext cx="4057650" cy="2638425"/>
            </a:xfrm>
            <a:prstGeom prst="rect">
              <a:avLst/>
            </a:prstGeom>
            <a:noFill/>
            <a:ln w="9525">
              <a:noFill/>
              <a:miter lim="800000"/>
              <a:headEnd/>
              <a:tailEnd/>
            </a:ln>
          </p:spPr>
        </p:pic>
        <p:cxnSp>
          <p:nvCxnSpPr>
            <p:cNvPr id="9" name="Straight Connector 8"/>
            <p:cNvCxnSpPr/>
            <p:nvPr/>
          </p:nvCxnSpPr>
          <p:spPr bwMode="auto">
            <a:xfrm flipV="1">
              <a:off x="1517904" y="1911096"/>
              <a:ext cx="0" cy="512064"/>
            </a:xfrm>
            <a:prstGeom prst="line">
              <a:avLst/>
            </a:prstGeom>
            <a:solidFill>
              <a:srgbClr val="3374D4"/>
            </a:solidFill>
            <a:ln w="12700" cap="flat" cmpd="sng" algn="ctr">
              <a:solidFill>
                <a:schemeClr val="tx1"/>
              </a:solidFill>
              <a:prstDash val="solid"/>
              <a:round/>
              <a:headEnd type="none" w="med" len="med"/>
              <a:tailEnd type="none" w="med" len="med"/>
            </a:ln>
            <a:effectLst/>
          </p:spPr>
        </p:cxnSp>
      </p:grpSp>
      <p:sp>
        <p:nvSpPr>
          <p:cNvPr id="10" name="Action Button: Beginning 9">
            <a:hlinkClick r:id="rId4" action="ppaction://hlinksldjump" highlightClick="1"/>
          </p:cNvPr>
          <p:cNvSpPr/>
          <p:nvPr/>
        </p:nvSpPr>
        <p:spPr bwMode="auto">
          <a:xfrm>
            <a:off x="8719704" y="6424564"/>
            <a:ext cx="235917" cy="293525"/>
          </a:xfrm>
          <a:prstGeom prst="actionButtonBeginning">
            <a:avLst/>
          </a:prstGeom>
          <a:solidFill>
            <a:srgbClr val="3374D4"/>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US" sz="1600" b="0" i="0" u="none" strike="noStrike" cap="none" normalizeH="0" baseline="0" smtClean="0">
              <a:ln>
                <a:noFill/>
              </a:ln>
              <a:solidFill>
                <a:schemeClr val="tx1"/>
              </a:solidFill>
              <a:effectLst/>
              <a:latin typeface="Verdana" pitchFamily="34" charset="0"/>
            </a:endParaRPr>
          </a:p>
        </p:txBody>
      </p:sp>
    </p:spTree>
  </p:cSld>
  <p:clrMapOvr>
    <a:masterClrMapping/>
  </p:clrMapOvr>
  <p:transition/>
  <p:timing>
    <p:tnLst>
      <p:par>
        <p:cTn id="1" dur="indefinite" restart="never" nodeType="tmRoot"/>
      </p:par>
    </p:tnLst>
  </p:timing>
</p:sld>
</file>

<file path=ppt/slides/slide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Types of Detectors</a:t>
            </a:r>
            <a:endParaRPr lang="en-US" dirty="0"/>
          </a:p>
        </p:txBody>
      </p:sp>
      <p:sp>
        <p:nvSpPr>
          <p:cNvPr id="5" name="Rectangle 4"/>
          <p:cNvSpPr txBox="1">
            <a:spLocks noChangeArrowheads="1"/>
          </p:cNvSpPr>
          <p:nvPr/>
        </p:nvSpPr>
        <p:spPr bwMode="gray">
          <a:xfrm>
            <a:off x="309082" y="1085706"/>
            <a:ext cx="4034318" cy="3570208"/>
          </a:xfrm>
          <a:prstGeom prst="rect">
            <a:avLst/>
          </a:prstGeom>
          <a:noFill/>
          <a:ln w="9525">
            <a:noFill/>
            <a:miter lim="800000"/>
            <a:headEnd/>
            <a:tailEnd/>
          </a:ln>
        </p:spPr>
        <p:txBody>
          <a:bodyPr vert="horz" wrap="square" lIns="91440" tIns="45720" rIns="91440" bIns="45720" numCol="1" anchor="t" anchorCtr="0" compatLnSpc="1">
            <a:prstTxWarp prst="textNoShape">
              <a:avLst/>
            </a:prstTxWarp>
            <a:spAutoFit/>
          </a:bodyPr>
          <a:lstStyle/>
          <a:p>
            <a:pPr marL="457200" marR="0" lvl="0" indent="-457200" algn="l" defTabSz="914400" rtl="0" eaLnBrk="1" fontAlgn="base" latinLnBrk="0" hangingPunct="1">
              <a:lnSpc>
                <a:spcPct val="110000"/>
              </a:lnSpc>
              <a:spcBef>
                <a:spcPct val="20000"/>
              </a:spcBef>
              <a:spcAft>
                <a:spcPct val="0"/>
              </a:spcAft>
              <a:buClr>
                <a:srgbClr val="0000FF"/>
              </a:buClr>
              <a:buSzTx/>
              <a:buFont typeface="Wingdings 2" pitchFamily="18" charset="2"/>
              <a:buChar char="¡"/>
              <a:tabLst/>
              <a:defRPr/>
            </a:pPr>
            <a:r>
              <a:rPr kumimoji="0" lang="en-US" sz="2000" b="1" i="0" u="none" strike="noStrike" kern="0" cap="none" spc="0" normalizeH="0" baseline="0" noProof="0" dirty="0" smtClean="0">
                <a:ln>
                  <a:noFill/>
                </a:ln>
                <a:solidFill>
                  <a:schemeClr val="tx1"/>
                </a:solidFill>
                <a:effectLst/>
                <a:uLnTx/>
                <a:uFillTx/>
                <a:latin typeface="+mn-lt"/>
                <a:ea typeface="MS PGothic" pitchFamily="34" charset="-128"/>
                <a:cs typeface="ＭＳ Ｐゴシック" pitchFamily="31" charset="-128"/>
              </a:rPr>
              <a:t>UV</a:t>
            </a:r>
            <a:r>
              <a:rPr kumimoji="0" lang="en-US" sz="2000" b="0" i="0" u="none" strike="noStrike" kern="0" cap="none" spc="0" normalizeH="0" baseline="0" noProof="0" dirty="0" smtClean="0">
                <a:ln>
                  <a:noFill/>
                </a:ln>
                <a:solidFill>
                  <a:srgbClr val="A50021"/>
                </a:solidFill>
                <a:effectLst/>
                <a:uLnTx/>
                <a:uFillTx/>
                <a:latin typeface="+mn-lt"/>
                <a:ea typeface="MS PGothic" pitchFamily="34" charset="-128"/>
                <a:cs typeface="ＭＳ Ｐゴシック" pitchFamily="31" charset="-128"/>
              </a:rPr>
              <a:t> </a:t>
            </a:r>
            <a:r>
              <a:rPr kumimoji="0" lang="en-US" sz="2000" b="0" i="0" u="none" strike="noStrike" kern="0" cap="none" spc="0" normalizeH="0" baseline="0" noProof="0" dirty="0" smtClean="0">
                <a:ln>
                  <a:noFill/>
                </a:ln>
                <a:solidFill>
                  <a:schemeClr val="tx1"/>
                </a:solidFill>
                <a:effectLst/>
                <a:uLnTx/>
                <a:uFillTx/>
                <a:latin typeface="+mn-lt"/>
                <a:ea typeface="MS PGothic" pitchFamily="34" charset="-128"/>
                <a:cs typeface="ＭＳ Ｐゴシック" pitchFamily="31" charset="-128"/>
              </a:rPr>
              <a:t>– Ultraviolet light</a:t>
            </a:r>
          </a:p>
          <a:p>
            <a:pPr marL="457200" marR="0" lvl="0" indent="-457200" algn="l" defTabSz="914400" rtl="0" eaLnBrk="1" fontAlgn="base" latinLnBrk="0" hangingPunct="1">
              <a:lnSpc>
                <a:spcPct val="110000"/>
              </a:lnSpc>
              <a:spcBef>
                <a:spcPct val="20000"/>
              </a:spcBef>
              <a:spcAft>
                <a:spcPct val="0"/>
              </a:spcAft>
              <a:buClr>
                <a:srgbClr val="0000FF"/>
              </a:buClr>
              <a:buSzTx/>
              <a:buFont typeface="Wingdings 2" pitchFamily="18" charset="2"/>
              <a:buChar char="¡"/>
              <a:tabLst/>
              <a:defRPr/>
            </a:pPr>
            <a:r>
              <a:rPr kumimoji="0" lang="en-US" sz="2000" b="1" i="0" u="none" strike="noStrike" kern="0" cap="none" spc="0" normalizeH="0" baseline="0" noProof="0" dirty="0" smtClean="0">
                <a:ln>
                  <a:noFill/>
                </a:ln>
                <a:solidFill>
                  <a:schemeClr val="tx1"/>
                </a:solidFill>
                <a:effectLst/>
                <a:uLnTx/>
                <a:uFillTx/>
                <a:latin typeface="+mn-lt"/>
                <a:ea typeface="MS PGothic" pitchFamily="34" charset="-128"/>
                <a:cs typeface="ＭＳ Ｐゴシック" pitchFamily="31" charset="-128"/>
              </a:rPr>
              <a:t>PDA</a:t>
            </a:r>
            <a:r>
              <a:rPr kumimoji="0" lang="en-US" sz="2000" b="0" i="0" u="none" strike="noStrike" kern="0" cap="none" spc="0" normalizeH="0" baseline="0" noProof="0" dirty="0" smtClean="0">
                <a:ln>
                  <a:noFill/>
                </a:ln>
                <a:solidFill>
                  <a:schemeClr val="tx1"/>
                </a:solidFill>
                <a:effectLst/>
                <a:uLnTx/>
                <a:uFillTx/>
                <a:latin typeface="+mn-lt"/>
                <a:ea typeface="MS PGothic" pitchFamily="34" charset="-128"/>
                <a:cs typeface="ＭＳ Ｐゴシック" pitchFamily="31" charset="-128"/>
              </a:rPr>
              <a:t> – Photo Diode Array</a:t>
            </a:r>
          </a:p>
          <a:p>
            <a:pPr marL="457200" marR="0" lvl="0" indent="-457200" algn="l" defTabSz="914400" rtl="0" eaLnBrk="1" fontAlgn="base" latinLnBrk="0" hangingPunct="1">
              <a:lnSpc>
                <a:spcPct val="110000"/>
              </a:lnSpc>
              <a:spcBef>
                <a:spcPct val="20000"/>
              </a:spcBef>
              <a:spcAft>
                <a:spcPct val="0"/>
              </a:spcAft>
              <a:buClr>
                <a:srgbClr val="0000FF"/>
              </a:buClr>
              <a:buSzTx/>
              <a:buFont typeface="Wingdings 2" pitchFamily="18" charset="2"/>
              <a:buChar char="¡"/>
              <a:tabLst/>
              <a:defRPr/>
            </a:pPr>
            <a:r>
              <a:rPr kumimoji="0" lang="en-US" sz="2000" b="1" i="0" u="none" strike="noStrike" kern="0" cap="none" spc="0" normalizeH="0" baseline="0" noProof="0" dirty="0" smtClean="0">
                <a:ln>
                  <a:noFill/>
                </a:ln>
                <a:solidFill>
                  <a:schemeClr val="tx1"/>
                </a:solidFill>
                <a:effectLst/>
                <a:uLnTx/>
                <a:uFillTx/>
                <a:latin typeface="+mn-lt"/>
                <a:ea typeface="MS PGothic" pitchFamily="34" charset="-128"/>
                <a:cs typeface="ＭＳ Ｐゴシック" pitchFamily="31" charset="-128"/>
              </a:rPr>
              <a:t>RI</a:t>
            </a:r>
            <a:r>
              <a:rPr kumimoji="0" lang="en-US" sz="2000" b="0" i="0" u="none" strike="noStrike" kern="0" cap="none" spc="0" normalizeH="0" baseline="0" noProof="0" dirty="0" smtClean="0">
                <a:ln>
                  <a:noFill/>
                </a:ln>
                <a:solidFill>
                  <a:schemeClr val="tx1"/>
                </a:solidFill>
                <a:effectLst/>
                <a:uLnTx/>
                <a:uFillTx/>
                <a:latin typeface="+mn-lt"/>
                <a:ea typeface="MS PGothic" pitchFamily="34" charset="-128"/>
                <a:cs typeface="ＭＳ Ｐゴシック" pitchFamily="31" charset="-128"/>
              </a:rPr>
              <a:t> – Refractive Index</a:t>
            </a:r>
          </a:p>
          <a:p>
            <a:pPr marL="457200" marR="0" lvl="0" indent="-457200" algn="l" defTabSz="914400" rtl="0" eaLnBrk="1" fontAlgn="base" latinLnBrk="0" hangingPunct="1">
              <a:lnSpc>
                <a:spcPct val="110000"/>
              </a:lnSpc>
              <a:spcBef>
                <a:spcPct val="20000"/>
              </a:spcBef>
              <a:spcAft>
                <a:spcPct val="0"/>
              </a:spcAft>
              <a:buClr>
                <a:srgbClr val="0000FF"/>
              </a:buClr>
              <a:buSzTx/>
              <a:buFont typeface="Wingdings 2" pitchFamily="18" charset="2"/>
              <a:buChar char="¡"/>
              <a:tabLst/>
              <a:defRPr/>
            </a:pPr>
            <a:r>
              <a:rPr kumimoji="0" lang="en-US" sz="2000" b="1" i="0" u="none" strike="noStrike" kern="0" cap="none" spc="0" normalizeH="0" baseline="0" noProof="0" dirty="0" smtClean="0">
                <a:ln>
                  <a:noFill/>
                </a:ln>
                <a:solidFill>
                  <a:schemeClr val="tx1"/>
                </a:solidFill>
                <a:effectLst/>
                <a:uLnTx/>
                <a:uFillTx/>
                <a:latin typeface="+mn-lt"/>
                <a:ea typeface="MS PGothic" pitchFamily="34" charset="-128"/>
                <a:cs typeface="ＭＳ Ｐゴシック" pitchFamily="31" charset="-128"/>
              </a:rPr>
              <a:t>FD</a:t>
            </a:r>
            <a:r>
              <a:rPr kumimoji="0" lang="en-US" sz="2000" b="0" i="0" u="none" strike="noStrike" kern="0" cap="none" spc="0" normalizeH="0" baseline="0" noProof="0" dirty="0" smtClean="0">
                <a:ln>
                  <a:noFill/>
                </a:ln>
                <a:solidFill>
                  <a:srgbClr val="A50021"/>
                </a:solidFill>
                <a:effectLst/>
                <a:uLnTx/>
                <a:uFillTx/>
                <a:latin typeface="+mn-lt"/>
                <a:ea typeface="MS PGothic" pitchFamily="34" charset="-128"/>
                <a:cs typeface="ＭＳ Ｐゴシック" pitchFamily="31" charset="-128"/>
              </a:rPr>
              <a:t> </a:t>
            </a:r>
            <a:r>
              <a:rPr kumimoji="0" lang="en-US" sz="2000" b="0" i="0" u="none" strike="noStrike" kern="0" cap="none" spc="0" normalizeH="0" baseline="0" noProof="0" dirty="0" smtClean="0">
                <a:ln>
                  <a:noFill/>
                </a:ln>
                <a:solidFill>
                  <a:schemeClr val="tx1"/>
                </a:solidFill>
                <a:effectLst/>
                <a:uLnTx/>
                <a:uFillTx/>
                <a:latin typeface="+mn-lt"/>
                <a:ea typeface="MS PGothic" pitchFamily="34" charset="-128"/>
                <a:cs typeface="ＭＳ Ｐゴシック" pitchFamily="31" charset="-128"/>
              </a:rPr>
              <a:t>– Fluorescence</a:t>
            </a:r>
            <a:endParaRPr kumimoji="0" lang="en-US" sz="2000" b="0" i="0" u="none" strike="noStrike" kern="0" cap="none" spc="0" normalizeH="0" baseline="0" noProof="0" dirty="0" smtClean="0">
              <a:ln>
                <a:noFill/>
              </a:ln>
              <a:solidFill>
                <a:srgbClr val="A50021"/>
              </a:solidFill>
              <a:effectLst/>
              <a:uLnTx/>
              <a:uFillTx/>
              <a:latin typeface="+mn-lt"/>
              <a:ea typeface="MS PGothic" pitchFamily="34" charset="-128"/>
              <a:cs typeface="ＭＳ Ｐゴシック" pitchFamily="31" charset="-128"/>
            </a:endParaRPr>
          </a:p>
          <a:p>
            <a:pPr marL="457200" marR="0" lvl="0" indent="-457200" algn="l" defTabSz="914400" rtl="0" eaLnBrk="1" fontAlgn="base" latinLnBrk="0" hangingPunct="1">
              <a:lnSpc>
                <a:spcPct val="110000"/>
              </a:lnSpc>
              <a:spcBef>
                <a:spcPct val="20000"/>
              </a:spcBef>
              <a:spcAft>
                <a:spcPct val="0"/>
              </a:spcAft>
              <a:buClr>
                <a:srgbClr val="0000FF"/>
              </a:buClr>
              <a:buSzTx/>
              <a:buFont typeface="Wingdings 2" pitchFamily="18" charset="2"/>
              <a:buChar char="¡"/>
              <a:tabLst/>
              <a:defRPr/>
            </a:pPr>
            <a:r>
              <a:rPr kumimoji="0" lang="en-US" sz="2000" b="1" i="0" u="none" strike="noStrike" kern="0" cap="none" spc="0" normalizeH="0" baseline="0" noProof="0" dirty="0" smtClean="0">
                <a:ln>
                  <a:noFill/>
                </a:ln>
                <a:solidFill>
                  <a:schemeClr val="tx1"/>
                </a:solidFill>
                <a:effectLst/>
                <a:uLnTx/>
                <a:uFillTx/>
                <a:latin typeface="+mn-lt"/>
                <a:ea typeface="MS PGothic" pitchFamily="34" charset="-128"/>
                <a:cs typeface="ＭＳ Ｐゴシック" pitchFamily="31" charset="-128"/>
              </a:rPr>
              <a:t>EC</a:t>
            </a:r>
            <a:r>
              <a:rPr kumimoji="0" lang="en-US" sz="2000" b="0" i="0" u="none" strike="noStrike" kern="0" cap="none" spc="0" normalizeH="0" baseline="0" noProof="0" dirty="0" smtClean="0">
                <a:ln>
                  <a:noFill/>
                </a:ln>
                <a:solidFill>
                  <a:srgbClr val="A50021"/>
                </a:solidFill>
                <a:effectLst/>
                <a:uLnTx/>
                <a:uFillTx/>
                <a:latin typeface="+mn-lt"/>
                <a:ea typeface="MS PGothic" pitchFamily="34" charset="-128"/>
                <a:cs typeface="ＭＳ Ｐゴシック" pitchFamily="31" charset="-128"/>
              </a:rPr>
              <a:t> </a:t>
            </a:r>
            <a:r>
              <a:rPr kumimoji="0" lang="en-US" sz="2000" b="0" i="0" u="none" strike="noStrike" kern="0" cap="none" spc="0" normalizeH="0" baseline="0" noProof="0" dirty="0" smtClean="0">
                <a:ln>
                  <a:noFill/>
                </a:ln>
                <a:solidFill>
                  <a:schemeClr val="tx1"/>
                </a:solidFill>
                <a:effectLst/>
                <a:uLnTx/>
                <a:uFillTx/>
                <a:latin typeface="+mn-lt"/>
                <a:ea typeface="MS PGothic" pitchFamily="34" charset="-128"/>
                <a:cs typeface="ＭＳ Ｐゴシック" pitchFamily="31" charset="-128"/>
              </a:rPr>
              <a:t>–</a:t>
            </a:r>
            <a:r>
              <a:rPr kumimoji="0" lang="en-US" sz="2000" b="0" i="0" u="none" strike="noStrike" kern="0" cap="none" spc="0" normalizeH="0" baseline="0" noProof="0" dirty="0" smtClean="0">
                <a:ln>
                  <a:noFill/>
                </a:ln>
                <a:solidFill>
                  <a:srgbClr val="A50021"/>
                </a:solidFill>
                <a:effectLst/>
                <a:uLnTx/>
                <a:uFillTx/>
                <a:latin typeface="+mn-lt"/>
                <a:ea typeface="MS PGothic" pitchFamily="34" charset="-128"/>
                <a:cs typeface="ＭＳ Ｐゴシック" pitchFamily="31" charset="-128"/>
              </a:rPr>
              <a:t> </a:t>
            </a:r>
            <a:r>
              <a:rPr kumimoji="0" lang="en-US" sz="2000" b="0" i="0" u="none" strike="noStrike" kern="0" cap="none" spc="0" normalizeH="0" baseline="0" noProof="0" dirty="0" smtClean="0">
                <a:ln>
                  <a:noFill/>
                </a:ln>
                <a:solidFill>
                  <a:schemeClr val="tx1"/>
                </a:solidFill>
                <a:effectLst/>
                <a:uLnTx/>
                <a:uFillTx/>
                <a:latin typeface="+mn-lt"/>
                <a:ea typeface="MS PGothic" pitchFamily="34" charset="-128"/>
                <a:cs typeface="ＭＳ Ｐゴシック" pitchFamily="31" charset="-128"/>
              </a:rPr>
              <a:t>Conductivity</a:t>
            </a:r>
          </a:p>
          <a:p>
            <a:pPr marL="457200" marR="0" lvl="0" indent="-457200" algn="l" defTabSz="914400" rtl="0" eaLnBrk="1" fontAlgn="base" latinLnBrk="0" hangingPunct="1">
              <a:lnSpc>
                <a:spcPct val="110000"/>
              </a:lnSpc>
              <a:spcBef>
                <a:spcPct val="20000"/>
              </a:spcBef>
              <a:spcAft>
                <a:spcPct val="0"/>
              </a:spcAft>
              <a:buClr>
                <a:srgbClr val="0000FF"/>
              </a:buClr>
              <a:buSzTx/>
              <a:buFont typeface="Wingdings 2" pitchFamily="18" charset="2"/>
              <a:buChar char="¡"/>
              <a:tabLst/>
              <a:defRPr/>
            </a:pPr>
            <a:r>
              <a:rPr kumimoji="0" lang="en-US" sz="2000" b="1" i="0" u="none" strike="noStrike" kern="0" cap="none" spc="0" normalizeH="0" baseline="0" noProof="0" dirty="0" smtClean="0">
                <a:ln>
                  <a:noFill/>
                </a:ln>
                <a:solidFill>
                  <a:schemeClr val="tx1"/>
                </a:solidFill>
                <a:effectLst/>
                <a:uLnTx/>
                <a:uFillTx/>
                <a:latin typeface="+mn-lt"/>
                <a:ea typeface="MS PGothic" pitchFamily="34" charset="-128"/>
                <a:cs typeface="ＭＳ Ｐゴシック" pitchFamily="31" charset="-128"/>
              </a:rPr>
              <a:t>ECD</a:t>
            </a:r>
            <a:r>
              <a:rPr kumimoji="0" lang="en-US" sz="2000" b="0" i="0" u="none" strike="noStrike" kern="0" cap="none" spc="0" normalizeH="0" baseline="0" noProof="0" dirty="0" smtClean="0">
                <a:ln>
                  <a:noFill/>
                </a:ln>
                <a:solidFill>
                  <a:srgbClr val="A50021"/>
                </a:solidFill>
                <a:effectLst/>
                <a:uLnTx/>
                <a:uFillTx/>
                <a:latin typeface="+mn-lt"/>
                <a:ea typeface="MS PGothic" pitchFamily="34" charset="-128"/>
                <a:cs typeface="ＭＳ Ｐゴシック" pitchFamily="31" charset="-128"/>
              </a:rPr>
              <a:t> </a:t>
            </a:r>
            <a:r>
              <a:rPr kumimoji="0" lang="en-US" sz="2000" b="0" i="0" u="none" strike="noStrike" kern="0" cap="none" spc="0" normalizeH="0" baseline="0" noProof="0" dirty="0" smtClean="0">
                <a:ln>
                  <a:noFill/>
                </a:ln>
                <a:solidFill>
                  <a:schemeClr val="tx1"/>
                </a:solidFill>
                <a:effectLst/>
                <a:uLnTx/>
                <a:uFillTx/>
                <a:latin typeface="+mn-lt"/>
                <a:ea typeface="MS PGothic" pitchFamily="34" charset="-128"/>
                <a:cs typeface="ＭＳ Ｐゴシック" pitchFamily="31" charset="-128"/>
              </a:rPr>
              <a:t>–</a:t>
            </a:r>
            <a:r>
              <a:rPr kumimoji="0" lang="en-US" sz="2000" b="0" i="0" u="none" strike="noStrike" kern="0" cap="none" spc="0" normalizeH="0" baseline="0" noProof="0" dirty="0" smtClean="0">
                <a:ln>
                  <a:noFill/>
                </a:ln>
                <a:solidFill>
                  <a:srgbClr val="A50021"/>
                </a:solidFill>
                <a:effectLst/>
                <a:uLnTx/>
                <a:uFillTx/>
                <a:latin typeface="+mn-lt"/>
                <a:ea typeface="MS PGothic" pitchFamily="34" charset="-128"/>
                <a:cs typeface="ＭＳ Ｐゴシック" pitchFamily="31" charset="-128"/>
              </a:rPr>
              <a:t> </a:t>
            </a:r>
            <a:r>
              <a:rPr kumimoji="0" lang="en-US" sz="2000" b="0" i="0" u="none" strike="noStrike" kern="0" cap="none" spc="0" normalizeH="0" baseline="0" noProof="0" dirty="0" smtClean="0">
                <a:ln>
                  <a:noFill/>
                </a:ln>
                <a:solidFill>
                  <a:schemeClr val="tx1"/>
                </a:solidFill>
                <a:effectLst/>
                <a:uLnTx/>
                <a:uFillTx/>
                <a:latin typeface="+mn-lt"/>
                <a:ea typeface="MS PGothic" pitchFamily="34" charset="-128"/>
                <a:cs typeface="ＭＳ Ｐゴシック" pitchFamily="31" charset="-128"/>
              </a:rPr>
              <a:t>Electrochemical</a:t>
            </a:r>
          </a:p>
          <a:p>
            <a:pPr marL="457200" marR="0" lvl="0" indent="-457200" algn="l" defTabSz="914400" rtl="0" eaLnBrk="1" fontAlgn="base" latinLnBrk="0" hangingPunct="1">
              <a:lnSpc>
                <a:spcPct val="110000"/>
              </a:lnSpc>
              <a:spcBef>
                <a:spcPct val="20000"/>
              </a:spcBef>
              <a:spcAft>
                <a:spcPct val="0"/>
              </a:spcAft>
              <a:buClr>
                <a:srgbClr val="0000FF"/>
              </a:buClr>
              <a:buSzTx/>
              <a:buFont typeface="Wingdings 2" pitchFamily="18" charset="2"/>
              <a:buChar char="¡"/>
              <a:tabLst/>
              <a:defRPr/>
            </a:pPr>
            <a:r>
              <a:rPr kumimoji="0" lang="en-US" sz="2000" b="1" i="0" u="none" strike="noStrike" kern="0" cap="none" spc="0" normalizeH="0" baseline="0" noProof="0" dirty="0" smtClean="0">
                <a:ln>
                  <a:noFill/>
                </a:ln>
                <a:solidFill>
                  <a:schemeClr val="tx1"/>
                </a:solidFill>
                <a:effectLst/>
                <a:uLnTx/>
                <a:uFillTx/>
                <a:latin typeface="+mn-lt"/>
                <a:ea typeface="MS PGothic" pitchFamily="34" charset="-128"/>
                <a:cs typeface="ＭＳ Ｐゴシック" pitchFamily="31" charset="-128"/>
              </a:rPr>
              <a:t>ELSD</a:t>
            </a:r>
            <a:r>
              <a:rPr kumimoji="0" lang="en-US" sz="2000" b="0" i="0" u="none" strike="noStrike" kern="0" cap="none" spc="0" normalizeH="0" baseline="0" noProof="0" dirty="0" smtClean="0">
                <a:ln>
                  <a:noFill/>
                </a:ln>
                <a:solidFill>
                  <a:schemeClr val="tx1"/>
                </a:solidFill>
                <a:effectLst/>
                <a:uLnTx/>
                <a:uFillTx/>
                <a:latin typeface="+mn-lt"/>
                <a:ea typeface="MS PGothic" pitchFamily="34" charset="-128"/>
                <a:cs typeface="ＭＳ Ｐゴシック" pitchFamily="31" charset="-128"/>
              </a:rPr>
              <a:t> – Evaporative Light Scattering</a:t>
            </a:r>
          </a:p>
          <a:p>
            <a:pPr marL="457200" marR="0" lvl="0" indent="-457200" algn="l" defTabSz="914400" rtl="0" eaLnBrk="1" fontAlgn="base" latinLnBrk="0" hangingPunct="1">
              <a:lnSpc>
                <a:spcPct val="110000"/>
              </a:lnSpc>
              <a:spcBef>
                <a:spcPct val="20000"/>
              </a:spcBef>
              <a:spcAft>
                <a:spcPct val="0"/>
              </a:spcAft>
              <a:buClr>
                <a:srgbClr val="0000FF"/>
              </a:buClr>
              <a:buSzTx/>
              <a:buFont typeface="Wingdings 2" pitchFamily="18" charset="2"/>
              <a:buChar char="¡"/>
              <a:tabLst/>
              <a:defRPr/>
            </a:pPr>
            <a:r>
              <a:rPr kumimoji="0" lang="en-US" sz="2000" b="1" i="0" u="none" strike="noStrike" kern="0" cap="none" spc="0" normalizeH="0" baseline="0" noProof="0" dirty="0" smtClean="0">
                <a:ln>
                  <a:noFill/>
                </a:ln>
                <a:solidFill>
                  <a:schemeClr val="tx1"/>
                </a:solidFill>
                <a:effectLst/>
                <a:uLnTx/>
                <a:uFillTx/>
                <a:latin typeface="+mn-lt"/>
                <a:ea typeface="MS PGothic" pitchFamily="34" charset="-128"/>
                <a:cs typeface="ＭＳ Ｐゴシック" pitchFamily="31" charset="-128"/>
              </a:rPr>
              <a:t>MS</a:t>
            </a:r>
            <a:r>
              <a:rPr kumimoji="0" lang="en-US" sz="2000" b="0" i="0" u="none" strike="noStrike" kern="0" cap="none" spc="0" normalizeH="0" baseline="0" noProof="0" dirty="0" smtClean="0">
                <a:ln>
                  <a:noFill/>
                </a:ln>
                <a:solidFill>
                  <a:schemeClr val="tx1"/>
                </a:solidFill>
                <a:effectLst/>
                <a:uLnTx/>
                <a:uFillTx/>
                <a:latin typeface="+mn-lt"/>
                <a:ea typeface="MS PGothic" pitchFamily="34" charset="-128"/>
                <a:cs typeface="ＭＳ Ｐゴシック" pitchFamily="31" charset="-128"/>
              </a:rPr>
              <a:t> – Mass Spectrometer</a:t>
            </a:r>
          </a:p>
        </p:txBody>
      </p:sp>
      <p:grpSp>
        <p:nvGrpSpPr>
          <p:cNvPr id="6" name="Group 5"/>
          <p:cNvGrpSpPr/>
          <p:nvPr/>
        </p:nvGrpSpPr>
        <p:grpSpPr>
          <a:xfrm>
            <a:off x="4860035" y="973108"/>
            <a:ext cx="4053537" cy="5157216"/>
            <a:chOff x="4860035" y="973108"/>
            <a:chExt cx="4053537" cy="5157216"/>
          </a:xfrm>
        </p:grpSpPr>
        <p:sp>
          <p:nvSpPr>
            <p:cNvPr id="7" name="Text Box 5"/>
            <p:cNvSpPr txBox="1">
              <a:spLocks noChangeArrowheads="1"/>
            </p:cNvSpPr>
            <p:nvPr/>
          </p:nvSpPr>
          <p:spPr bwMode="auto">
            <a:xfrm>
              <a:off x="6645852" y="1067113"/>
              <a:ext cx="2267720" cy="4909036"/>
            </a:xfrm>
            <a:prstGeom prst="rect">
              <a:avLst/>
            </a:prstGeom>
            <a:noFill/>
            <a:ln w="9525">
              <a:noFill/>
              <a:miter lim="800000"/>
              <a:headEnd/>
              <a:tailEnd/>
            </a:ln>
            <a:effectLst/>
          </p:spPr>
          <p:txBody>
            <a:bodyPr wrap="square">
              <a:spAutoFit/>
            </a:bodyPr>
            <a:lstStyle/>
            <a:p>
              <a:pPr>
                <a:spcBef>
                  <a:spcPct val="50000"/>
                </a:spcBef>
                <a:defRPr/>
              </a:pPr>
              <a:r>
                <a:rPr lang="en-US" dirty="0" smtClean="0">
                  <a:solidFill>
                    <a:srgbClr val="FF0000"/>
                  </a:solidFill>
                </a:rPr>
                <a:t>Ultraviolet </a:t>
              </a:r>
              <a:r>
                <a:rPr lang="en-US" dirty="0">
                  <a:solidFill>
                    <a:srgbClr val="FF0000"/>
                  </a:solidFill>
                </a:rPr>
                <a:t>Light</a:t>
              </a:r>
            </a:p>
            <a:p>
              <a:pPr>
                <a:spcBef>
                  <a:spcPct val="50000"/>
                </a:spcBef>
                <a:defRPr/>
              </a:pPr>
              <a:endParaRPr lang="en-US" sz="1200" dirty="0">
                <a:solidFill>
                  <a:srgbClr val="FF0000"/>
                </a:solidFill>
              </a:endParaRPr>
            </a:p>
            <a:p>
              <a:pPr>
                <a:spcBef>
                  <a:spcPct val="50000"/>
                </a:spcBef>
                <a:defRPr/>
              </a:pPr>
              <a:r>
                <a:rPr lang="en-US" dirty="0">
                  <a:solidFill>
                    <a:srgbClr val="FF0000"/>
                  </a:solidFill>
                </a:rPr>
                <a:t>Photodiode Array</a:t>
              </a:r>
            </a:p>
            <a:p>
              <a:pPr>
                <a:spcBef>
                  <a:spcPct val="50000"/>
                </a:spcBef>
                <a:defRPr/>
              </a:pPr>
              <a:endParaRPr lang="en-US" sz="1100" dirty="0" smtClean="0">
                <a:solidFill>
                  <a:srgbClr val="FF0000"/>
                </a:solidFill>
              </a:endParaRPr>
            </a:p>
            <a:p>
              <a:pPr>
                <a:spcBef>
                  <a:spcPct val="50000"/>
                </a:spcBef>
                <a:defRPr/>
              </a:pPr>
              <a:r>
                <a:rPr lang="en-US" dirty="0" smtClean="0">
                  <a:solidFill>
                    <a:srgbClr val="FF0000"/>
                  </a:solidFill>
                </a:rPr>
                <a:t>Refractive Index</a:t>
              </a:r>
            </a:p>
            <a:p>
              <a:pPr>
                <a:spcBef>
                  <a:spcPct val="50000"/>
                </a:spcBef>
                <a:defRPr/>
              </a:pPr>
              <a:endParaRPr lang="en-US" sz="1100" dirty="0" smtClean="0">
                <a:solidFill>
                  <a:srgbClr val="FF0000"/>
                </a:solidFill>
              </a:endParaRPr>
            </a:p>
            <a:p>
              <a:pPr>
                <a:spcBef>
                  <a:spcPct val="50000"/>
                </a:spcBef>
                <a:defRPr/>
              </a:pPr>
              <a:r>
                <a:rPr lang="en-US" dirty="0" smtClean="0">
                  <a:solidFill>
                    <a:srgbClr val="FF0000"/>
                  </a:solidFill>
                </a:rPr>
                <a:t>Fluorescence</a:t>
              </a:r>
              <a:endParaRPr lang="en-US" dirty="0">
                <a:solidFill>
                  <a:srgbClr val="FF0000"/>
                </a:solidFill>
              </a:endParaRPr>
            </a:p>
            <a:p>
              <a:pPr>
                <a:spcBef>
                  <a:spcPct val="50000"/>
                </a:spcBef>
                <a:defRPr/>
              </a:pPr>
              <a:endParaRPr lang="en-US" sz="1100" dirty="0">
                <a:solidFill>
                  <a:srgbClr val="FF0000"/>
                </a:solidFill>
              </a:endParaRPr>
            </a:p>
            <a:p>
              <a:pPr>
                <a:spcBef>
                  <a:spcPct val="50000"/>
                </a:spcBef>
                <a:defRPr/>
              </a:pPr>
              <a:r>
                <a:rPr lang="en-US" dirty="0">
                  <a:solidFill>
                    <a:srgbClr val="FF0000"/>
                  </a:solidFill>
                </a:rPr>
                <a:t>Conductivity </a:t>
              </a:r>
            </a:p>
            <a:p>
              <a:pPr>
                <a:spcBef>
                  <a:spcPct val="50000"/>
                </a:spcBef>
                <a:defRPr/>
              </a:pPr>
              <a:endParaRPr lang="en-US" sz="1000" dirty="0">
                <a:solidFill>
                  <a:srgbClr val="FF0000"/>
                </a:solidFill>
              </a:endParaRPr>
            </a:p>
            <a:p>
              <a:pPr>
                <a:spcBef>
                  <a:spcPct val="50000"/>
                </a:spcBef>
                <a:defRPr/>
              </a:pPr>
              <a:r>
                <a:rPr lang="en-US" dirty="0">
                  <a:solidFill>
                    <a:srgbClr val="FF0000"/>
                  </a:solidFill>
                </a:rPr>
                <a:t>Electrochemical</a:t>
              </a:r>
            </a:p>
            <a:p>
              <a:pPr>
                <a:spcBef>
                  <a:spcPct val="50000"/>
                </a:spcBef>
                <a:defRPr/>
              </a:pPr>
              <a:endParaRPr lang="en-US" sz="1000" dirty="0">
                <a:solidFill>
                  <a:srgbClr val="FF0000"/>
                </a:solidFill>
              </a:endParaRPr>
            </a:p>
            <a:p>
              <a:pPr>
                <a:spcBef>
                  <a:spcPct val="50000"/>
                </a:spcBef>
                <a:defRPr/>
              </a:pPr>
              <a:r>
                <a:rPr lang="en-US" dirty="0">
                  <a:solidFill>
                    <a:srgbClr val="FF0000"/>
                  </a:solidFill>
                </a:rPr>
                <a:t>ELSD</a:t>
              </a:r>
            </a:p>
            <a:p>
              <a:pPr>
                <a:spcBef>
                  <a:spcPct val="50000"/>
                </a:spcBef>
                <a:defRPr/>
              </a:pPr>
              <a:endParaRPr lang="en-US" dirty="0">
                <a:solidFill>
                  <a:srgbClr val="FF0000"/>
                </a:solidFill>
              </a:endParaRPr>
            </a:p>
            <a:p>
              <a:pPr>
                <a:spcBef>
                  <a:spcPct val="50000"/>
                </a:spcBef>
                <a:defRPr/>
              </a:pPr>
              <a:r>
                <a:rPr lang="en-US" dirty="0" smtClean="0">
                  <a:solidFill>
                    <a:srgbClr val="FF0000"/>
                  </a:solidFill>
                </a:rPr>
                <a:t>Mass Spectrometer</a:t>
              </a:r>
              <a:endParaRPr lang="en-US" dirty="0">
                <a:solidFill>
                  <a:srgbClr val="FF0000"/>
                </a:solidFill>
              </a:endParaRPr>
            </a:p>
          </p:txBody>
        </p:sp>
        <p:sp>
          <p:nvSpPr>
            <p:cNvPr id="8" name="Line 2"/>
            <p:cNvSpPr>
              <a:spLocks noChangeShapeType="1"/>
            </p:cNvSpPr>
            <p:nvPr/>
          </p:nvSpPr>
          <p:spPr bwMode="auto">
            <a:xfrm>
              <a:off x="4908502" y="5752499"/>
              <a:ext cx="1447800" cy="0"/>
            </a:xfrm>
            <a:prstGeom prst="line">
              <a:avLst/>
            </a:prstGeom>
            <a:noFill/>
            <a:ln w="38100">
              <a:solidFill>
                <a:srgbClr val="FF0000"/>
              </a:solidFill>
              <a:round/>
              <a:headEnd/>
              <a:tailEnd/>
            </a:ln>
          </p:spPr>
          <p:txBody>
            <a:bodyPr/>
            <a:lstStyle/>
            <a:p>
              <a:endParaRPr lang="en-US"/>
            </a:p>
          </p:txBody>
        </p:sp>
        <p:sp>
          <p:nvSpPr>
            <p:cNvPr id="9" name="Line 6"/>
            <p:cNvSpPr>
              <a:spLocks noChangeShapeType="1"/>
            </p:cNvSpPr>
            <p:nvPr/>
          </p:nvSpPr>
          <p:spPr bwMode="auto">
            <a:xfrm>
              <a:off x="4908502" y="1258287"/>
              <a:ext cx="0" cy="4494212"/>
            </a:xfrm>
            <a:prstGeom prst="line">
              <a:avLst/>
            </a:prstGeom>
            <a:noFill/>
            <a:ln w="38100">
              <a:solidFill>
                <a:srgbClr val="FF0000"/>
              </a:solidFill>
              <a:round/>
              <a:headEnd/>
              <a:tailEnd/>
            </a:ln>
          </p:spPr>
          <p:txBody>
            <a:bodyPr/>
            <a:lstStyle/>
            <a:p>
              <a:endParaRPr lang="en-US"/>
            </a:p>
          </p:txBody>
        </p:sp>
        <p:sp>
          <p:nvSpPr>
            <p:cNvPr id="10" name="Line 7"/>
            <p:cNvSpPr>
              <a:spLocks noChangeShapeType="1"/>
            </p:cNvSpPr>
            <p:nvPr/>
          </p:nvSpPr>
          <p:spPr bwMode="auto">
            <a:xfrm>
              <a:off x="4908502" y="3696687"/>
              <a:ext cx="1447800" cy="0"/>
            </a:xfrm>
            <a:prstGeom prst="line">
              <a:avLst/>
            </a:prstGeom>
            <a:noFill/>
            <a:ln w="38100">
              <a:solidFill>
                <a:srgbClr val="FF0000"/>
              </a:solidFill>
              <a:round/>
              <a:headEnd/>
              <a:tailEnd/>
            </a:ln>
          </p:spPr>
          <p:txBody>
            <a:bodyPr/>
            <a:lstStyle/>
            <a:p>
              <a:endParaRPr lang="en-US"/>
            </a:p>
          </p:txBody>
        </p:sp>
        <p:sp>
          <p:nvSpPr>
            <p:cNvPr id="11" name="Line 8"/>
            <p:cNvSpPr>
              <a:spLocks noChangeShapeType="1"/>
            </p:cNvSpPr>
            <p:nvPr/>
          </p:nvSpPr>
          <p:spPr bwMode="auto">
            <a:xfrm>
              <a:off x="4908502" y="4306287"/>
              <a:ext cx="1447800" cy="0"/>
            </a:xfrm>
            <a:prstGeom prst="line">
              <a:avLst/>
            </a:prstGeom>
            <a:noFill/>
            <a:ln w="38100">
              <a:solidFill>
                <a:srgbClr val="FF0000"/>
              </a:solidFill>
              <a:round/>
              <a:headEnd/>
              <a:tailEnd/>
            </a:ln>
          </p:spPr>
          <p:txBody>
            <a:bodyPr/>
            <a:lstStyle/>
            <a:p>
              <a:endParaRPr lang="en-US"/>
            </a:p>
          </p:txBody>
        </p:sp>
        <p:sp>
          <p:nvSpPr>
            <p:cNvPr id="12" name="Line 9"/>
            <p:cNvSpPr>
              <a:spLocks noChangeShapeType="1"/>
            </p:cNvSpPr>
            <p:nvPr/>
          </p:nvSpPr>
          <p:spPr bwMode="auto">
            <a:xfrm>
              <a:off x="4908502" y="3087087"/>
              <a:ext cx="1447800" cy="0"/>
            </a:xfrm>
            <a:prstGeom prst="line">
              <a:avLst/>
            </a:prstGeom>
            <a:noFill/>
            <a:ln w="38100">
              <a:solidFill>
                <a:srgbClr val="FF0000"/>
              </a:solidFill>
              <a:round/>
              <a:headEnd/>
              <a:tailEnd/>
            </a:ln>
          </p:spPr>
          <p:txBody>
            <a:bodyPr/>
            <a:lstStyle/>
            <a:p>
              <a:endParaRPr lang="en-US"/>
            </a:p>
          </p:txBody>
        </p:sp>
        <p:sp>
          <p:nvSpPr>
            <p:cNvPr id="13" name="Line 10"/>
            <p:cNvSpPr>
              <a:spLocks noChangeShapeType="1"/>
            </p:cNvSpPr>
            <p:nvPr/>
          </p:nvSpPr>
          <p:spPr bwMode="auto">
            <a:xfrm>
              <a:off x="4908502" y="2477487"/>
              <a:ext cx="1447800" cy="0"/>
            </a:xfrm>
            <a:prstGeom prst="line">
              <a:avLst/>
            </a:prstGeom>
            <a:noFill/>
            <a:ln w="38100">
              <a:solidFill>
                <a:srgbClr val="FF0000"/>
              </a:solidFill>
              <a:round/>
              <a:headEnd/>
              <a:tailEnd/>
            </a:ln>
          </p:spPr>
          <p:txBody>
            <a:bodyPr/>
            <a:lstStyle/>
            <a:p>
              <a:endParaRPr lang="en-US"/>
            </a:p>
          </p:txBody>
        </p:sp>
        <p:sp>
          <p:nvSpPr>
            <p:cNvPr id="14" name="Line 11"/>
            <p:cNvSpPr>
              <a:spLocks noChangeShapeType="1"/>
            </p:cNvSpPr>
            <p:nvPr/>
          </p:nvSpPr>
          <p:spPr bwMode="auto">
            <a:xfrm>
              <a:off x="4908502" y="1867887"/>
              <a:ext cx="1447800" cy="0"/>
            </a:xfrm>
            <a:prstGeom prst="line">
              <a:avLst/>
            </a:prstGeom>
            <a:noFill/>
            <a:ln w="38100">
              <a:solidFill>
                <a:srgbClr val="FF0000"/>
              </a:solidFill>
              <a:round/>
              <a:headEnd/>
              <a:tailEnd/>
            </a:ln>
          </p:spPr>
          <p:txBody>
            <a:bodyPr/>
            <a:lstStyle/>
            <a:p>
              <a:endParaRPr lang="en-US"/>
            </a:p>
          </p:txBody>
        </p:sp>
        <p:sp>
          <p:nvSpPr>
            <p:cNvPr id="15" name="Line 12"/>
            <p:cNvSpPr>
              <a:spLocks noChangeShapeType="1"/>
            </p:cNvSpPr>
            <p:nvPr/>
          </p:nvSpPr>
          <p:spPr bwMode="auto">
            <a:xfrm>
              <a:off x="4860035" y="1239934"/>
              <a:ext cx="1438660" cy="18353"/>
            </a:xfrm>
            <a:prstGeom prst="line">
              <a:avLst/>
            </a:prstGeom>
            <a:noFill/>
            <a:ln w="38100">
              <a:solidFill>
                <a:srgbClr val="FF0000"/>
              </a:solidFill>
              <a:round/>
              <a:headEnd/>
              <a:tailEnd/>
            </a:ln>
          </p:spPr>
          <p:txBody>
            <a:bodyPr/>
            <a:lstStyle/>
            <a:p>
              <a:endParaRPr lang="en-US"/>
            </a:p>
          </p:txBody>
        </p:sp>
        <p:pic>
          <p:nvPicPr>
            <p:cNvPr id="16" name="Picture 13"/>
            <p:cNvPicPr>
              <a:picLocks noChangeAspect="1" noChangeArrowheads="1"/>
            </p:cNvPicPr>
            <p:nvPr/>
          </p:nvPicPr>
          <p:blipFill>
            <a:blip r:embed="rId3" cstate="print"/>
            <a:srcRect/>
            <a:stretch>
              <a:fillRect/>
            </a:stretch>
          </p:blipFill>
          <p:spPr bwMode="auto">
            <a:xfrm>
              <a:off x="5365702" y="3468087"/>
              <a:ext cx="657225" cy="487362"/>
            </a:xfrm>
            <a:prstGeom prst="rect">
              <a:avLst/>
            </a:prstGeom>
            <a:noFill/>
            <a:ln w="9525">
              <a:noFill/>
              <a:miter lim="800000"/>
              <a:headEnd/>
              <a:tailEnd/>
            </a:ln>
          </p:spPr>
        </p:pic>
        <p:pic>
          <p:nvPicPr>
            <p:cNvPr id="17" name="Picture 14"/>
            <p:cNvPicPr>
              <a:picLocks noChangeAspect="1" noChangeArrowheads="1"/>
            </p:cNvPicPr>
            <p:nvPr/>
          </p:nvPicPr>
          <p:blipFill>
            <a:blip r:embed="rId4" cstate="print"/>
            <a:srcRect/>
            <a:stretch>
              <a:fillRect/>
            </a:stretch>
          </p:blipFill>
          <p:spPr bwMode="auto">
            <a:xfrm>
              <a:off x="5307790" y="1585883"/>
              <a:ext cx="762000" cy="536575"/>
            </a:xfrm>
            <a:prstGeom prst="rect">
              <a:avLst/>
            </a:prstGeom>
            <a:noFill/>
            <a:ln w="9525">
              <a:noFill/>
              <a:miter lim="800000"/>
              <a:headEnd/>
              <a:tailEnd/>
            </a:ln>
          </p:spPr>
        </p:pic>
        <p:pic>
          <p:nvPicPr>
            <p:cNvPr id="18" name="Picture 15"/>
            <p:cNvPicPr>
              <a:picLocks noChangeAspect="1" noChangeArrowheads="1"/>
            </p:cNvPicPr>
            <p:nvPr/>
          </p:nvPicPr>
          <p:blipFill>
            <a:blip r:embed="rId5" cstate="print"/>
            <a:srcRect/>
            <a:stretch>
              <a:fillRect/>
            </a:stretch>
          </p:blipFill>
          <p:spPr bwMode="auto">
            <a:xfrm>
              <a:off x="5335222" y="2232059"/>
              <a:ext cx="685800" cy="527050"/>
            </a:xfrm>
            <a:prstGeom prst="rect">
              <a:avLst/>
            </a:prstGeom>
            <a:noFill/>
            <a:ln w="9525">
              <a:noFill/>
              <a:miter lim="800000"/>
              <a:headEnd/>
              <a:tailEnd/>
            </a:ln>
          </p:spPr>
        </p:pic>
        <p:pic>
          <p:nvPicPr>
            <p:cNvPr id="19" name="Picture 16"/>
            <p:cNvPicPr>
              <a:picLocks noChangeAspect="1" noChangeArrowheads="1"/>
            </p:cNvPicPr>
            <p:nvPr/>
          </p:nvPicPr>
          <p:blipFill>
            <a:blip r:embed="rId6" cstate="print"/>
            <a:srcRect/>
            <a:stretch>
              <a:fillRect/>
            </a:stretch>
          </p:blipFill>
          <p:spPr bwMode="auto">
            <a:xfrm>
              <a:off x="5289502" y="2806099"/>
              <a:ext cx="790575" cy="584200"/>
            </a:xfrm>
            <a:prstGeom prst="rect">
              <a:avLst/>
            </a:prstGeom>
            <a:noFill/>
            <a:ln w="9525">
              <a:noFill/>
              <a:miter lim="800000"/>
              <a:headEnd/>
              <a:tailEnd/>
            </a:ln>
          </p:spPr>
        </p:pic>
        <p:pic>
          <p:nvPicPr>
            <p:cNvPr id="20" name="Picture 17"/>
            <p:cNvPicPr>
              <a:picLocks noChangeAspect="1" noChangeArrowheads="1"/>
            </p:cNvPicPr>
            <p:nvPr/>
          </p:nvPicPr>
          <p:blipFill>
            <a:blip r:embed="rId7" cstate="print"/>
            <a:srcRect/>
            <a:stretch>
              <a:fillRect/>
            </a:stretch>
          </p:blipFill>
          <p:spPr bwMode="auto">
            <a:xfrm>
              <a:off x="5319982" y="973108"/>
              <a:ext cx="704850" cy="536575"/>
            </a:xfrm>
            <a:prstGeom prst="rect">
              <a:avLst/>
            </a:prstGeom>
            <a:noFill/>
            <a:ln w="9525">
              <a:noFill/>
              <a:miter lim="800000"/>
              <a:headEnd/>
              <a:tailEnd/>
            </a:ln>
          </p:spPr>
        </p:pic>
        <p:pic>
          <p:nvPicPr>
            <p:cNvPr id="21" name="Picture 18"/>
            <p:cNvPicPr>
              <a:picLocks noChangeAspect="1" noChangeArrowheads="1"/>
            </p:cNvPicPr>
            <p:nvPr/>
          </p:nvPicPr>
          <p:blipFill>
            <a:blip r:embed="rId8" cstate="print"/>
            <a:srcRect/>
            <a:stretch>
              <a:fillRect/>
            </a:stretch>
          </p:blipFill>
          <p:spPr bwMode="auto">
            <a:xfrm>
              <a:off x="5518102" y="4001487"/>
              <a:ext cx="455613" cy="623887"/>
            </a:xfrm>
            <a:prstGeom prst="rect">
              <a:avLst/>
            </a:prstGeom>
            <a:noFill/>
            <a:ln w="9525">
              <a:noFill/>
              <a:miter lim="800000"/>
              <a:headEnd/>
              <a:tailEnd/>
            </a:ln>
          </p:spPr>
        </p:pic>
        <p:sp>
          <p:nvSpPr>
            <p:cNvPr id="22" name="Line 19"/>
            <p:cNvSpPr>
              <a:spLocks noChangeShapeType="1"/>
            </p:cNvSpPr>
            <p:nvPr/>
          </p:nvSpPr>
          <p:spPr bwMode="auto">
            <a:xfrm>
              <a:off x="4908502" y="4915887"/>
              <a:ext cx="1447800" cy="0"/>
            </a:xfrm>
            <a:prstGeom prst="line">
              <a:avLst/>
            </a:prstGeom>
            <a:noFill/>
            <a:ln w="38100">
              <a:solidFill>
                <a:srgbClr val="FF0000"/>
              </a:solidFill>
              <a:round/>
              <a:headEnd/>
              <a:tailEnd/>
            </a:ln>
          </p:spPr>
          <p:txBody>
            <a:bodyPr/>
            <a:lstStyle/>
            <a:p>
              <a:endParaRPr lang="en-US"/>
            </a:p>
          </p:txBody>
        </p:sp>
        <p:pic>
          <p:nvPicPr>
            <p:cNvPr id="23" name="Picture 20"/>
            <p:cNvPicPr>
              <a:picLocks noChangeAspect="1" noChangeArrowheads="1"/>
            </p:cNvPicPr>
            <p:nvPr/>
          </p:nvPicPr>
          <p:blipFill>
            <a:blip r:embed="rId9" cstate="print"/>
            <a:srcRect/>
            <a:stretch>
              <a:fillRect/>
            </a:stretch>
          </p:blipFill>
          <p:spPr bwMode="auto">
            <a:xfrm>
              <a:off x="5441902" y="4687287"/>
              <a:ext cx="666750" cy="531812"/>
            </a:xfrm>
            <a:prstGeom prst="rect">
              <a:avLst/>
            </a:prstGeom>
            <a:noFill/>
            <a:ln w="9525">
              <a:noFill/>
              <a:miter lim="800000"/>
              <a:headEnd/>
              <a:tailEnd/>
            </a:ln>
          </p:spPr>
        </p:pic>
        <p:pic>
          <p:nvPicPr>
            <p:cNvPr id="24" name="Picture 21"/>
            <p:cNvPicPr>
              <a:picLocks noChangeAspect="1" noChangeArrowheads="1"/>
            </p:cNvPicPr>
            <p:nvPr/>
          </p:nvPicPr>
          <p:blipFill>
            <a:blip r:embed="rId10" cstate="print"/>
            <a:srcRect/>
            <a:stretch>
              <a:fillRect/>
            </a:stretch>
          </p:blipFill>
          <p:spPr bwMode="auto">
            <a:xfrm>
              <a:off x="5441902" y="5330224"/>
              <a:ext cx="557213" cy="800100"/>
            </a:xfrm>
            <a:prstGeom prst="rect">
              <a:avLst/>
            </a:prstGeom>
            <a:noFill/>
            <a:ln w="12700">
              <a:noFill/>
              <a:miter lim="800000"/>
              <a:headEnd/>
              <a:tailEnd/>
            </a:ln>
          </p:spPr>
        </p:pic>
      </p:grpSp>
    </p:spTree>
  </p:cSld>
  <p:clrMapOvr>
    <a:masterClrMapping/>
  </p:clrMapOvr>
  <p:transition/>
  <p:timing>
    <p:tnLst>
      <p:par>
        <p:cTn id="1" dur="indefinite" restart="never" nodeType="tmRoot"/>
      </p:par>
    </p:tnLst>
  </p:timing>
</p:sld>
</file>

<file path=ppt/slides/slide1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UV Detector</a:t>
            </a:r>
            <a:endParaRPr lang="en-US" dirty="0"/>
          </a:p>
        </p:txBody>
      </p:sp>
      <p:sp>
        <p:nvSpPr>
          <p:cNvPr id="3" name="Content Placeholder 2"/>
          <p:cNvSpPr>
            <a:spLocks noGrp="1"/>
          </p:cNvSpPr>
          <p:nvPr>
            <p:ph idx="1"/>
          </p:nvPr>
        </p:nvSpPr>
        <p:spPr/>
        <p:txBody>
          <a:bodyPr/>
          <a:lstStyle/>
          <a:p>
            <a:r>
              <a:rPr lang="en-US" dirty="0" smtClean="0"/>
              <a:t>Ultraviolet detection</a:t>
            </a:r>
          </a:p>
          <a:p>
            <a:pPr lvl="1"/>
            <a:r>
              <a:rPr lang="en-US" dirty="0" smtClean="0"/>
              <a:t>Analyte must have </a:t>
            </a:r>
            <a:r>
              <a:rPr lang="en-US" dirty="0" smtClean="0">
                <a:solidFill>
                  <a:srgbClr val="0000FF"/>
                </a:solidFill>
              </a:rPr>
              <a:t>UV chromophore</a:t>
            </a:r>
          </a:p>
          <a:p>
            <a:pPr lvl="1"/>
            <a:r>
              <a:rPr lang="en-US" dirty="0" smtClean="0"/>
              <a:t>Solvent may change throughout separation - gradient</a:t>
            </a:r>
          </a:p>
          <a:p>
            <a:pPr lvl="1"/>
            <a:r>
              <a:rPr lang="en-US" dirty="0" smtClean="0"/>
              <a:t>Not very temperature sensitive</a:t>
            </a:r>
          </a:p>
          <a:p>
            <a:pPr lvl="1"/>
            <a:r>
              <a:rPr lang="en-US" dirty="0" smtClean="0"/>
              <a:t>Not flow sensitive</a:t>
            </a:r>
          </a:p>
          <a:p>
            <a:r>
              <a:rPr lang="en-US" dirty="0" smtClean="0"/>
              <a:t>UV detection is the most commonly used mode.</a:t>
            </a:r>
          </a:p>
          <a:p>
            <a:pPr lvl="1"/>
            <a:endParaRPr lang="en-US" dirty="0" smtClean="0"/>
          </a:p>
          <a:p>
            <a:endParaRPr lang="en-US" dirty="0" smtClean="0"/>
          </a:p>
        </p:txBody>
      </p:sp>
    </p:spTree>
  </p:cSld>
  <p:clrMapOvr>
    <a:masterClrMapping/>
  </p:clrMapOvr>
  <p:transition/>
  <p:timing>
    <p:tnLst>
      <p:par>
        <p:cTn id="1" dur="indefinite" restart="never" nodeType="tmRoot"/>
      </p:par>
    </p:tnLst>
  </p:timing>
</p:sld>
</file>

<file path=ppt/slides/slide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Compounds Detected by UV</a:t>
            </a:r>
            <a:endParaRPr lang="en-US" dirty="0"/>
          </a:p>
        </p:txBody>
      </p:sp>
      <p:sp>
        <p:nvSpPr>
          <p:cNvPr id="3" name="Content Placeholder 2"/>
          <p:cNvSpPr>
            <a:spLocks noGrp="1"/>
          </p:cNvSpPr>
          <p:nvPr>
            <p:ph idx="1"/>
          </p:nvPr>
        </p:nvSpPr>
        <p:spPr/>
        <p:txBody>
          <a:bodyPr>
            <a:normAutofit/>
          </a:bodyPr>
          <a:lstStyle/>
          <a:p>
            <a:r>
              <a:rPr lang="en-US" dirty="0" err="1" smtClean="0"/>
              <a:t>Chromaphores</a:t>
            </a:r>
            <a:endParaRPr lang="en-US" dirty="0" smtClean="0"/>
          </a:p>
          <a:p>
            <a:pPr lvl="1"/>
            <a:r>
              <a:rPr lang="en-US" sz="1900" dirty="0" smtClean="0"/>
              <a:t>Compounds with double bonds </a:t>
            </a:r>
          </a:p>
          <a:p>
            <a:pPr lvl="2">
              <a:buNone/>
            </a:pPr>
            <a:r>
              <a:rPr lang="en-US" sz="1900" dirty="0" smtClean="0">
                <a:solidFill>
                  <a:srgbClr val="0000FF"/>
                </a:solidFill>
              </a:rPr>
              <a:t>–C=C-, -C=CH-CH=C-</a:t>
            </a:r>
          </a:p>
          <a:p>
            <a:pPr lvl="1"/>
            <a:r>
              <a:rPr lang="en-US" sz="1900" dirty="0" smtClean="0"/>
              <a:t>Compounds double bonds in rings structures</a:t>
            </a:r>
          </a:p>
          <a:p>
            <a:pPr lvl="2">
              <a:buNone/>
            </a:pPr>
            <a:endParaRPr lang="en-US" sz="1900" dirty="0" smtClean="0"/>
          </a:p>
          <a:p>
            <a:pPr>
              <a:buNone/>
            </a:pPr>
            <a:endParaRPr lang="en-US" sz="1900" dirty="0" smtClean="0"/>
          </a:p>
          <a:p>
            <a:pPr>
              <a:buNone/>
            </a:pPr>
            <a:endParaRPr lang="en-US" sz="1900" dirty="0" smtClean="0"/>
          </a:p>
          <a:p>
            <a:endParaRPr lang="en-US" sz="1900" dirty="0" smtClean="0"/>
          </a:p>
          <a:p>
            <a:endParaRPr lang="en-US" sz="1900" dirty="0" smtClean="0"/>
          </a:p>
          <a:p>
            <a:endParaRPr lang="en-US" sz="1100" dirty="0" smtClean="0"/>
          </a:p>
          <a:p>
            <a:pPr lvl="1"/>
            <a:endParaRPr lang="en-US" dirty="0" smtClean="0"/>
          </a:p>
          <a:p>
            <a:pPr lvl="1"/>
            <a:r>
              <a:rPr lang="en-US" dirty="0" smtClean="0"/>
              <a:t>UV detectors can also “see” compounds in the visible range, the ones you can see.</a:t>
            </a:r>
          </a:p>
          <a:p>
            <a:r>
              <a:rPr lang="en-US" dirty="0" smtClean="0"/>
              <a:t>A chromaphore absorb the light at specific wavelength,</a:t>
            </a:r>
            <a:r>
              <a:rPr lang="en-US" b="1" dirty="0" smtClean="0">
                <a:solidFill>
                  <a:srgbClr val="0000FF"/>
                </a:solidFill>
              </a:rPr>
              <a:t> </a:t>
            </a:r>
            <a:r>
              <a:rPr lang="en-US" b="1" dirty="0" err="1" smtClean="0">
                <a:solidFill>
                  <a:srgbClr val="0000FF"/>
                </a:solidFill>
                <a:latin typeface="Symbol" pitchFamily="18" charset="2"/>
              </a:rPr>
              <a:t>l</a:t>
            </a:r>
            <a:r>
              <a:rPr lang="en-US" b="1" baseline="-25000" dirty="0" err="1" smtClean="0">
                <a:solidFill>
                  <a:srgbClr val="0000FF"/>
                </a:solidFill>
              </a:rPr>
              <a:t>max</a:t>
            </a:r>
            <a:r>
              <a:rPr lang="en-US" dirty="0" smtClean="0"/>
              <a:t>.</a:t>
            </a:r>
          </a:p>
          <a:p>
            <a:pPr>
              <a:buNone/>
            </a:pPr>
            <a:endParaRPr lang="en-US" dirty="0"/>
          </a:p>
        </p:txBody>
      </p:sp>
      <p:pic>
        <p:nvPicPr>
          <p:cNvPr id="278530" name="Picture 2"/>
          <p:cNvPicPr>
            <a:picLocks noChangeAspect="1" noChangeArrowheads="1"/>
          </p:cNvPicPr>
          <p:nvPr/>
        </p:nvPicPr>
        <p:blipFill>
          <a:blip r:embed="rId3" cstate="print"/>
          <a:srcRect/>
          <a:stretch>
            <a:fillRect/>
          </a:stretch>
        </p:blipFill>
        <p:spPr bwMode="auto">
          <a:xfrm>
            <a:off x="1284720" y="2680109"/>
            <a:ext cx="6743700" cy="2066925"/>
          </a:xfrm>
          <a:prstGeom prst="rect">
            <a:avLst/>
          </a:prstGeom>
          <a:solidFill>
            <a:srgbClr val="FFFFCC"/>
          </a:solidFill>
          <a:ln w="9525">
            <a:solidFill>
              <a:schemeClr val="tx1"/>
            </a:solidFill>
            <a:miter lim="800000"/>
            <a:headEnd/>
            <a:tailEnd/>
          </a:ln>
        </p:spPr>
      </p:pic>
    </p:spTree>
  </p:cSld>
  <p:clrMapOvr>
    <a:masterClrMapping/>
  </p:clrMapOvr>
  <p:transition/>
  <p:timing>
    <p:tnLst>
      <p:par>
        <p:cTn id="1" dur="indefinite" restart="never" nodeType="tmRoot"/>
      </p:par>
    </p:tnLst>
  </p:timing>
</p:sld>
</file>

<file path=ppt/slides/slide175.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Light Path of a Tunable UV (TUV) Detector</a:t>
            </a:r>
            <a:endParaRPr lang="en-US" dirty="0"/>
          </a:p>
        </p:txBody>
      </p:sp>
      <p:sp>
        <p:nvSpPr>
          <p:cNvPr id="3" name="Content Placeholder 2"/>
          <p:cNvSpPr>
            <a:spLocks noGrp="1"/>
          </p:cNvSpPr>
          <p:nvPr>
            <p:ph sz="half" idx="2"/>
          </p:nvPr>
        </p:nvSpPr>
        <p:spPr>
          <a:xfrm>
            <a:off x="6357817" y="1067113"/>
            <a:ext cx="2662518" cy="5069416"/>
          </a:xfrm>
          <a:solidFill>
            <a:srgbClr val="FFFFCC"/>
          </a:solidFill>
          <a:ln>
            <a:solidFill>
              <a:schemeClr val="tx1"/>
            </a:solidFill>
          </a:ln>
        </p:spPr>
        <p:txBody>
          <a:bodyPr>
            <a:normAutofit/>
          </a:bodyPr>
          <a:lstStyle/>
          <a:p>
            <a:r>
              <a:rPr lang="en-US" sz="1600" dirty="0" smtClean="0"/>
              <a:t>Light from a deuterium lamp (190-700nm) is split at the grating to give the programmed wavelength.</a:t>
            </a:r>
          </a:p>
          <a:p>
            <a:r>
              <a:rPr lang="en-US" sz="1600" dirty="0" smtClean="0"/>
              <a:t>The wavelength, e.g. 254nm </a:t>
            </a:r>
            <a:r>
              <a:rPr lang="en-US" sz="1600" b="1" dirty="0" smtClean="0"/>
              <a:t>± </a:t>
            </a:r>
            <a:r>
              <a:rPr lang="en-US" sz="1600" dirty="0" smtClean="0"/>
              <a:t>2.5nm, goes through the flow cell.</a:t>
            </a:r>
          </a:p>
          <a:p>
            <a:r>
              <a:rPr lang="en-US" sz="1600" dirty="0" smtClean="0"/>
              <a:t>The analytes absorbs the light.</a:t>
            </a:r>
          </a:p>
          <a:p>
            <a:r>
              <a:rPr lang="en-US" sz="1600" dirty="0" smtClean="0"/>
              <a:t>The detector measure the difference between the sample and reference transmitted light.</a:t>
            </a:r>
          </a:p>
          <a:p>
            <a:pPr>
              <a:buNone/>
            </a:pPr>
            <a:endParaRPr lang="en-US" sz="1600" dirty="0" smtClean="0"/>
          </a:p>
        </p:txBody>
      </p:sp>
      <p:pic>
        <p:nvPicPr>
          <p:cNvPr id="3075" name="Picture 3"/>
          <p:cNvPicPr>
            <a:picLocks noChangeAspect="1" noChangeArrowheads="1"/>
          </p:cNvPicPr>
          <p:nvPr/>
        </p:nvPicPr>
        <p:blipFill>
          <a:blip r:embed="rId3" cstate="print"/>
          <a:srcRect/>
          <a:stretch>
            <a:fillRect/>
          </a:stretch>
        </p:blipFill>
        <p:spPr bwMode="auto">
          <a:xfrm>
            <a:off x="298256" y="941804"/>
            <a:ext cx="5819775" cy="5372100"/>
          </a:xfrm>
          <a:prstGeom prst="rect">
            <a:avLst/>
          </a:prstGeom>
          <a:noFill/>
          <a:ln w="9525">
            <a:solidFill>
              <a:schemeClr val="tx1"/>
            </a:solidFill>
            <a:miter lim="800000"/>
            <a:headEnd/>
            <a:tailEnd/>
          </a:ln>
        </p:spPr>
      </p:pic>
    </p:spTree>
  </p:cSld>
  <p:clrMapOvr>
    <a:masterClrMapping/>
  </p:clrMapOvr>
  <p:transition/>
  <p:timing>
    <p:tnLst>
      <p:par>
        <p:cTn id="1" dur="indefinite" restart="never" nodeType="tmRoot"/>
      </p:par>
    </p:tnLst>
  </p:timing>
</p:sld>
</file>

<file path=ppt/slides/slide1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Photodiode Array Detector (PDA)</a:t>
            </a:r>
            <a:endParaRPr lang="en-US" dirty="0"/>
          </a:p>
        </p:txBody>
      </p:sp>
      <p:sp>
        <p:nvSpPr>
          <p:cNvPr id="3" name="Content Placeholder 2"/>
          <p:cNvSpPr>
            <a:spLocks noGrp="1"/>
          </p:cNvSpPr>
          <p:nvPr>
            <p:ph idx="1"/>
          </p:nvPr>
        </p:nvSpPr>
        <p:spPr/>
        <p:txBody>
          <a:bodyPr>
            <a:normAutofit/>
          </a:bodyPr>
          <a:lstStyle/>
          <a:p>
            <a:r>
              <a:rPr lang="en-US" dirty="0" smtClean="0"/>
              <a:t>Photodiode Array</a:t>
            </a:r>
          </a:p>
          <a:p>
            <a:pPr lvl="1"/>
            <a:r>
              <a:rPr lang="en-US" dirty="0" smtClean="0"/>
              <a:t>PDA is a form of UV detection</a:t>
            </a:r>
          </a:p>
          <a:p>
            <a:pPr lvl="1"/>
            <a:r>
              <a:rPr lang="en-US" dirty="0" smtClean="0"/>
              <a:t>Analyte must have UV chromophore</a:t>
            </a:r>
          </a:p>
          <a:p>
            <a:pPr lvl="1"/>
            <a:r>
              <a:rPr lang="en-US" dirty="0" smtClean="0"/>
              <a:t>Solvent may change throughout separation - gradient</a:t>
            </a:r>
          </a:p>
          <a:p>
            <a:pPr lvl="1"/>
            <a:r>
              <a:rPr lang="en-US" dirty="0" smtClean="0"/>
              <a:t>Not very temperature sensitive</a:t>
            </a:r>
          </a:p>
          <a:p>
            <a:pPr lvl="1"/>
            <a:r>
              <a:rPr lang="en-US" dirty="0" smtClean="0"/>
              <a:t>Not flow sensitive</a:t>
            </a:r>
          </a:p>
          <a:p>
            <a:pPr lvl="1"/>
            <a:r>
              <a:rPr lang="en-US" dirty="0" smtClean="0"/>
              <a:t>Spectral analysis possible</a:t>
            </a:r>
          </a:p>
          <a:p>
            <a:pPr lvl="2"/>
            <a:r>
              <a:rPr lang="en-US" dirty="0" smtClean="0"/>
              <a:t>Library matching</a:t>
            </a:r>
          </a:p>
          <a:p>
            <a:pPr lvl="2"/>
            <a:r>
              <a:rPr lang="en-US" dirty="0" smtClean="0"/>
              <a:t>Peak homogeneity or “purity” (This is a measure of </a:t>
            </a:r>
            <a:r>
              <a:rPr lang="en-US" smtClean="0"/>
              <a:t>spectral homogeneity not </a:t>
            </a:r>
            <a:r>
              <a:rPr lang="en-US" dirty="0" smtClean="0"/>
              <a:t>chemical purity.)</a:t>
            </a:r>
          </a:p>
          <a:p>
            <a:pPr lvl="1">
              <a:buNone/>
            </a:pPr>
            <a:endParaRPr lang="en-US" dirty="0" smtClean="0"/>
          </a:p>
          <a:p>
            <a:endParaRPr lang="en-US" dirty="0" smtClean="0"/>
          </a:p>
          <a:p>
            <a:pPr>
              <a:buNone/>
            </a:pPr>
            <a:r>
              <a:rPr lang="en-US" dirty="0" smtClean="0"/>
              <a:t> </a:t>
            </a:r>
            <a:endParaRPr lang="en-US" dirty="0"/>
          </a:p>
        </p:txBody>
      </p:sp>
    </p:spTree>
  </p:cSld>
  <p:clrMapOvr>
    <a:masterClrMapping/>
  </p:clrMapOvr>
  <p:transition/>
  <p:timing>
    <p:tnLst>
      <p:par>
        <p:cTn id="1" dur="indefinite" restart="never" nodeType="tmRoot"/>
      </p:par>
    </p:tnLst>
  </p:timing>
</p:sld>
</file>

<file path=ppt/slides/slide177.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4" name="Content Placeholder 3"/>
          <p:cNvSpPr>
            <a:spLocks noGrp="1"/>
          </p:cNvSpPr>
          <p:nvPr>
            <p:ph sz="half" idx="2"/>
          </p:nvPr>
        </p:nvSpPr>
        <p:spPr>
          <a:xfrm>
            <a:off x="6416939" y="1182327"/>
            <a:ext cx="2590800" cy="4781381"/>
          </a:xfrm>
          <a:solidFill>
            <a:srgbClr val="FFFFCC"/>
          </a:solidFill>
          <a:ln>
            <a:solidFill>
              <a:schemeClr val="tx1"/>
            </a:solidFill>
          </a:ln>
        </p:spPr>
        <p:txBody>
          <a:bodyPr>
            <a:normAutofit lnSpcReduction="10000"/>
          </a:bodyPr>
          <a:lstStyle/>
          <a:p>
            <a:r>
              <a:rPr lang="en-US" sz="1600" dirty="0" smtClean="0"/>
              <a:t>All light from a deuterium lamp (190-800nm) goes through the flow cell.</a:t>
            </a:r>
          </a:p>
          <a:p>
            <a:r>
              <a:rPr lang="en-US" sz="1600" dirty="0" smtClean="0"/>
              <a:t>Analytes absorbs some of the light.</a:t>
            </a:r>
          </a:p>
          <a:p>
            <a:r>
              <a:rPr lang="en-US" sz="1600" dirty="0" smtClean="0"/>
              <a:t>Diffraction grating splits the light into the wavelengths.  </a:t>
            </a:r>
          </a:p>
          <a:p>
            <a:r>
              <a:rPr lang="en-US" sz="1600" dirty="0" smtClean="0"/>
              <a:t>Each wavelength, 1.2 nm, is monitored by one of 512 diodes.</a:t>
            </a:r>
          </a:p>
          <a:p>
            <a:r>
              <a:rPr lang="en-US" sz="1600" dirty="0" smtClean="0"/>
              <a:t>Programmed wavelengths determine what data is stored.</a:t>
            </a:r>
          </a:p>
        </p:txBody>
      </p:sp>
      <p:sp>
        <p:nvSpPr>
          <p:cNvPr id="3" name="Title 2"/>
          <p:cNvSpPr>
            <a:spLocks noGrp="1"/>
          </p:cNvSpPr>
          <p:nvPr>
            <p:ph type="title"/>
          </p:nvPr>
        </p:nvSpPr>
        <p:spPr/>
        <p:txBody>
          <a:bodyPr/>
          <a:lstStyle/>
          <a:p>
            <a:r>
              <a:rPr lang="en-US" dirty="0" smtClean="0"/>
              <a:t>Light Path of the PDA</a:t>
            </a:r>
            <a:endParaRPr lang="en-US" dirty="0"/>
          </a:p>
        </p:txBody>
      </p:sp>
      <p:pic>
        <p:nvPicPr>
          <p:cNvPr id="4099" name="Picture 3"/>
          <p:cNvPicPr>
            <a:picLocks noChangeAspect="1" noChangeArrowheads="1"/>
          </p:cNvPicPr>
          <p:nvPr/>
        </p:nvPicPr>
        <p:blipFill>
          <a:blip r:embed="rId3" cstate="print"/>
          <a:srcRect/>
          <a:stretch>
            <a:fillRect/>
          </a:stretch>
        </p:blipFill>
        <p:spPr bwMode="auto">
          <a:xfrm>
            <a:off x="481319" y="1211764"/>
            <a:ext cx="5670282" cy="4803554"/>
          </a:xfrm>
          <a:prstGeom prst="rect">
            <a:avLst/>
          </a:prstGeom>
          <a:noFill/>
          <a:ln w="9525">
            <a:solidFill>
              <a:schemeClr val="tx1"/>
            </a:solidFill>
            <a:miter lim="800000"/>
            <a:headEnd/>
            <a:tailEnd/>
          </a:ln>
        </p:spPr>
      </p:pic>
    </p:spTree>
  </p:cSld>
  <p:clrMapOvr>
    <a:masterClrMapping/>
  </p:clrMapOvr>
  <p:transition/>
  <p:timing>
    <p:tnLst>
      <p:par>
        <p:cTn id="1" dur="indefinite" restart="never" nodeType="tmRoot"/>
      </p:par>
    </p:tnLst>
  </p:timing>
</p:sld>
</file>

<file path=ppt/slides/slide1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p:cNvSpPr>
            <a:spLocks noGrp="1"/>
          </p:cNvSpPr>
          <p:nvPr>
            <p:ph sz="half" idx="13"/>
          </p:nvPr>
        </p:nvSpPr>
        <p:spPr>
          <a:xfrm>
            <a:off x="309082" y="5157210"/>
            <a:ext cx="8686800" cy="1324961"/>
          </a:xfrm>
        </p:spPr>
        <p:txBody>
          <a:bodyPr/>
          <a:lstStyle/>
          <a:p>
            <a:r>
              <a:rPr lang="en-US" dirty="0" smtClean="0"/>
              <a:t>PDA detectors acquire 3D data, </a:t>
            </a:r>
          </a:p>
          <a:p>
            <a:r>
              <a:rPr lang="en-US" dirty="0" smtClean="0"/>
              <a:t>2D data can be extracted</a:t>
            </a:r>
          </a:p>
          <a:p>
            <a:pPr lvl="1"/>
            <a:r>
              <a:rPr lang="en-US" dirty="0" smtClean="0"/>
              <a:t>Chromatograms</a:t>
            </a:r>
          </a:p>
          <a:p>
            <a:pPr lvl="1"/>
            <a:r>
              <a:rPr lang="en-US" dirty="0" smtClean="0"/>
              <a:t>Spectra</a:t>
            </a:r>
            <a:endParaRPr lang="en-US" dirty="0"/>
          </a:p>
        </p:txBody>
      </p:sp>
      <p:sp>
        <p:nvSpPr>
          <p:cNvPr id="3" name="Title 2"/>
          <p:cNvSpPr>
            <a:spLocks noGrp="1"/>
          </p:cNvSpPr>
          <p:nvPr>
            <p:ph type="title"/>
          </p:nvPr>
        </p:nvSpPr>
        <p:spPr/>
        <p:txBody>
          <a:bodyPr/>
          <a:lstStyle/>
          <a:p>
            <a:r>
              <a:rPr lang="en-US" dirty="0" smtClean="0"/>
              <a:t>Data from PDA Detector</a:t>
            </a:r>
            <a:endParaRPr lang="en-US" dirty="0"/>
          </a:p>
        </p:txBody>
      </p:sp>
      <p:grpSp>
        <p:nvGrpSpPr>
          <p:cNvPr id="4" name="Group 27"/>
          <p:cNvGrpSpPr/>
          <p:nvPr/>
        </p:nvGrpSpPr>
        <p:grpSpPr>
          <a:xfrm>
            <a:off x="1406121" y="1000773"/>
            <a:ext cx="6161443" cy="4098830"/>
            <a:chOff x="320040" y="1387571"/>
            <a:chExt cx="6161443" cy="4098830"/>
          </a:xfrm>
        </p:grpSpPr>
        <p:pic>
          <p:nvPicPr>
            <p:cNvPr id="5" name="Picture 4"/>
            <p:cNvPicPr>
              <a:picLocks noChangeArrowheads="1"/>
            </p:cNvPicPr>
            <p:nvPr/>
          </p:nvPicPr>
          <p:blipFill>
            <a:blip r:embed="rId3" cstate="print"/>
            <a:srcRect/>
            <a:stretch>
              <a:fillRect/>
            </a:stretch>
          </p:blipFill>
          <p:spPr bwMode="auto">
            <a:xfrm>
              <a:off x="457206" y="1473550"/>
              <a:ext cx="3510931" cy="1889149"/>
            </a:xfrm>
            <a:prstGeom prst="rect">
              <a:avLst/>
            </a:prstGeom>
            <a:noFill/>
            <a:ln w="9525">
              <a:noFill/>
              <a:miter lim="800000"/>
              <a:headEnd/>
              <a:tailEnd/>
            </a:ln>
            <a:effectLst/>
          </p:spPr>
        </p:pic>
        <p:sp>
          <p:nvSpPr>
            <p:cNvPr id="6" name="Line 5"/>
            <p:cNvSpPr>
              <a:spLocks noChangeShapeType="1"/>
            </p:cNvSpPr>
            <p:nvPr/>
          </p:nvSpPr>
          <p:spPr bwMode="auto">
            <a:xfrm>
              <a:off x="1502487" y="1414806"/>
              <a:ext cx="1021257" cy="2325090"/>
            </a:xfrm>
            <a:prstGeom prst="line">
              <a:avLst/>
            </a:prstGeom>
            <a:noFill/>
            <a:ln w="31470">
              <a:solidFill>
                <a:srgbClr val="FF0000"/>
              </a:solidFill>
              <a:round/>
              <a:headEnd/>
              <a:tailEnd type="triangle" w="med" len="med"/>
            </a:ln>
            <a:effectLst/>
          </p:spPr>
          <p:txBody>
            <a:bodyPr lIns="82058" tIns="41029" rIns="82058" bIns="41029"/>
            <a:lstStyle/>
            <a:p>
              <a:endParaRPr lang="en-US"/>
            </a:p>
          </p:txBody>
        </p:sp>
        <p:sp>
          <p:nvSpPr>
            <p:cNvPr id="7" name="Line 6"/>
            <p:cNvSpPr>
              <a:spLocks noChangeShapeType="1"/>
            </p:cNvSpPr>
            <p:nvPr/>
          </p:nvSpPr>
          <p:spPr bwMode="auto">
            <a:xfrm>
              <a:off x="378600" y="2649762"/>
              <a:ext cx="4815191" cy="504917"/>
            </a:xfrm>
            <a:prstGeom prst="line">
              <a:avLst/>
            </a:prstGeom>
            <a:noFill/>
            <a:ln w="31470">
              <a:solidFill>
                <a:srgbClr val="00B050"/>
              </a:solidFill>
              <a:round/>
              <a:headEnd/>
              <a:tailEnd type="triangle" w="med" len="med"/>
            </a:ln>
            <a:effectLst/>
          </p:spPr>
          <p:txBody>
            <a:bodyPr lIns="82058" tIns="41029" rIns="82058" bIns="41029"/>
            <a:lstStyle/>
            <a:p>
              <a:endParaRPr lang="en-US"/>
            </a:p>
          </p:txBody>
        </p:sp>
        <p:grpSp>
          <p:nvGrpSpPr>
            <p:cNvPr id="8" name="Group 22"/>
            <p:cNvGrpSpPr/>
            <p:nvPr/>
          </p:nvGrpSpPr>
          <p:grpSpPr>
            <a:xfrm>
              <a:off x="1040973" y="3600345"/>
              <a:ext cx="2624530" cy="1886056"/>
              <a:chOff x="1612507" y="4202206"/>
              <a:chExt cx="2746684" cy="1978795"/>
            </a:xfrm>
          </p:grpSpPr>
          <p:sp>
            <p:nvSpPr>
              <p:cNvPr id="20" name="Freeform 7"/>
              <p:cNvSpPr>
                <a:spLocks/>
              </p:cNvSpPr>
              <p:nvPr/>
            </p:nvSpPr>
            <p:spPr bwMode="auto">
              <a:xfrm>
                <a:off x="1974274" y="4202206"/>
                <a:ext cx="2352387" cy="1592636"/>
              </a:xfrm>
              <a:custGeom>
                <a:avLst/>
                <a:gdLst/>
                <a:ahLst/>
                <a:cxnLst>
                  <a:cxn ang="0">
                    <a:pos x="0" y="0"/>
                  </a:cxn>
                  <a:cxn ang="0">
                    <a:pos x="0" y="1136"/>
                  </a:cxn>
                  <a:cxn ang="0">
                    <a:pos x="1629" y="1136"/>
                  </a:cxn>
                </a:cxnLst>
                <a:rect l="0" t="0" r="r" b="b"/>
                <a:pathLst>
                  <a:path w="1630" h="1137">
                    <a:moveTo>
                      <a:pt x="0" y="0"/>
                    </a:moveTo>
                    <a:lnTo>
                      <a:pt x="0" y="1136"/>
                    </a:lnTo>
                    <a:lnTo>
                      <a:pt x="1629" y="1136"/>
                    </a:lnTo>
                  </a:path>
                </a:pathLst>
              </a:custGeom>
              <a:noFill/>
              <a:ln w="31470" cap="flat" cmpd="sng">
                <a:solidFill>
                  <a:srgbClr val="000000"/>
                </a:solidFill>
                <a:prstDash val="solid"/>
                <a:round/>
                <a:headEnd type="none" w="med" len="med"/>
                <a:tailEnd type="none" w="med" len="med"/>
              </a:ln>
              <a:effectLst/>
            </p:spPr>
            <p:txBody>
              <a:bodyPr/>
              <a:lstStyle/>
              <a:p>
                <a:endParaRPr lang="en-US" sz="1400"/>
              </a:p>
            </p:txBody>
          </p:sp>
          <p:sp>
            <p:nvSpPr>
              <p:cNvPr id="21" name="Freeform 20"/>
              <p:cNvSpPr>
                <a:spLocks/>
              </p:cNvSpPr>
              <p:nvPr/>
            </p:nvSpPr>
            <p:spPr bwMode="auto">
              <a:xfrm>
                <a:off x="2020455" y="4356287"/>
                <a:ext cx="2242705" cy="1292879"/>
              </a:xfrm>
              <a:custGeom>
                <a:avLst/>
                <a:gdLst/>
                <a:ahLst/>
                <a:cxnLst>
                  <a:cxn ang="0">
                    <a:pos x="9" y="2"/>
                  </a:cxn>
                  <a:cxn ang="0">
                    <a:pos x="40" y="7"/>
                  </a:cxn>
                  <a:cxn ang="0">
                    <a:pos x="81" y="13"/>
                  </a:cxn>
                  <a:cxn ang="0">
                    <a:pos x="116" y="21"/>
                  </a:cxn>
                  <a:cxn ang="0">
                    <a:pos x="138" y="34"/>
                  </a:cxn>
                  <a:cxn ang="0">
                    <a:pos x="162" y="53"/>
                  </a:cxn>
                  <a:cxn ang="0">
                    <a:pos x="185" y="76"/>
                  </a:cxn>
                  <a:cxn ang="0">
                    <a:pos x="206" y="97"/>
                  </a:cxn>
                  <a:cxn ang="0">
                    <a:pos x="228" y="122"/>
                  </a:cxn>
                  <a:cxn ang="0">
                    <a:pos x="256" y="156"/>
                  </a:cxn>
                  <a:cxn ang="0">
                    <a:pos x="284" y="193"/>
                  </a:cxn>
                  <a:cxn ang="0">
                    <a:pos x="306" y="227"/>
                  </a:cxn>
                  <a:cxn ang="0">
                    <a:pos x="320" y="260"/>
                  </a:cxn>
                  <a:cxn ang="0">
                    <a:pos x="334" y="301"/>
                  </a:cxn>
                  <a:cxn ang="0">
                    <a:pos x="348" y="346"/>
                  </a:cxn>
                  <a:cxn ang="0">
                    <a:pos x="362" y="383"/>
                  </a:cxn>
                  <a:cxn ang="0">
                    <a:pos x="380" y="412"/>
                  </a:cxn>
                  <a:cxn ang="0">
                    <a:pos x="406" y="444"/>
                  </a:cxn>
                  <a:cxn ang="0">
                    <a:pos x="435" y="477"/>
                  </a:cxn>
                  <a:cxn ang="0">
                    <a:pos x="460" y="506"/>
                  </a:cxn>
                  <a:cxn ang="0">
                    <a:pos x="486" y="540"/>
                  </a:cxn>
                  <a:cxn ang="0">
                    <a:pos x="520" y="586"/>
                  </a:cxn>
                  <a:cxn ang="0">
                    <a:pos x="555" y="634"/>
                  </a:cxn>
                  <a:cxn ang="0">
                    <a:pos x="590" y="671"/>
                  </a:cxn>
                  <a:cxn ang="0">
                    <a:pos x="623" y="694"/>
                  </a:cxn>
                  <a:cxn ang="0">
                    <a:pos x="667" y="716"/>
                  </a:cxn>
                  <a:cxn ang="0">
                    <a:pos x="713" y="736"/>
                  </a:cxn>
                  <a:cxn ang="0">
                    <a:pos x="756" y="744"/>
                  </a:cxn>
                  <a:cxn ang="0">
                    <a:pos x="792" y="738"/>
                  </a:cxn>
                  <a:cxn ang="0">
                    <a:pos x="834" y="715"/>
                  </a:cxn>
                  <a:cxn ang="0">
                    <a:pos x="876" y="687"/>
                  </a:cxn>
                  <a:cxn ang="0">
                    <a:pos x="912" y="662"/>
                  </a:cxn>
                  <a:cxn ang="0">
                    <a:pos x="944" y="637"/>
                  </a:cxn>
                  <a:cxn ang="0">
                    <a:pos x="980" y="603"/>
                  </a:cxn>
                  <a:cxn ang="0">
                    <a:pos x="1018" y="566"/>
                  </a:cxn>
                  <a:cxn ang="0">
                    <a:pos x="1056" y="538"/>
                  </a:cxn>
                  <a:cxn ang="0">
                    <a:pos x="1079" y="528"/>
                  </a:cxn>
                  <a:cxn ang="0">
                    <a:pos x="1106" y="519"/>
                  </a:cxn>
                  <a:cxn ang="0">
                    <a:pos x="1135" y="513"/>
                  </a:cxn>
                  <a:cxn ang="0">
                    <a:pos x="1159" y="511"/>
                  </a:cxn>
                  <a:cxn ang="0">
                    <a:pos x="1187" y="524"/>
                  </a:cxn>
                  <a:cxn ang="0">
                    <a:pos x="1221" y="552"/>
                  </a:cxn>
                  <a:cxn ang="0">
                    <a:pos x="1253" y="586"/>
                  </a:cxn>
                  <a:cxn ang="0">
                    <a:pos x="1280" y="616"/>
                  </a:cxn>
                  <a:cxn ang="0">
                    <a:pos x="1301" y="640"/>
                  </a:cxn>
                  <a:cxn ang="0">
                    <a:pos x="1323" y="671"/>
                  </a:cxn>
                  <a:cxn ang="0">
                    <a:pos x="1347" y="702"/>
                  </a:cxn>
                  <a:cxn ang="0">
                    <a:pos x="1370" y="728"/>
                  </a:cxn>
                  <a:cxn ang="0">
                    <a:pos x="1394" y="753"/>
                  </a:cxn>
                  <a:cxn ang="0">
                    <a:pos x="1427" y="781"/>
                  </a:cxn>
                  <a:cxn ang="0">
                    <a:pos x="1461" y="811"/>
                  </a:cxn>
                  <a:cxn ang="0">
                    <a:pos x="1490" y="839"/>
                  </a:cxn>
                  <a:cxn ang="0">
                    <a:pos x="1506" y="859"/>
                  </a:cxn>
                  <a:cxn ang="0">
                    <a:pos x="1525" y="884"/>
                  </a:cxn>
                  <a:cxn ang="0">
                    <a:pos x="1541" y="908"/>
                  </a:cxn>
                  <a:cxn ang="0">
                    <a:pos x="1551" y="922"/>
                  </a:cxn>
                </a:cxnLst>
                <a:rect l="0" t="0" r="r" b="b"/>
                <a:pathLst>
                  <a:path w="1554" h="923">
                    <a:moveTo>
                      <a:pt x="0" y="0"/>
                    </a:moveTo>
                    <a:lnTo>
                      <a:pt x="1" y="2"/>
                    </a:lnTo>
                    <a:lnTo>
                      <a:pt x="4" y="2"/>
                    </a:lnTo>
                    <a:lnTo>
                      <a:pt x="9" y="2"/>
                    </a:lnTo>
                    <a:lnTo>
                      <a:pt x="15" y="2"/>
                    </a:lnTo>
                    <a:lnTo>
                      <a:pt x="22" y="4"/>
                    </a:lnTo>
                    <a:lnTo>
                      <a:pt x="31" y="5"/>
                    </a:lnTo>
                    <a:lnTo>
                      <a:pt x="40" y="7"/>
                    </a:lnTo>
                    <a:lnTo>
                      <a:pt x="50" y="7"/>
                    </a:lnTo>
                    <a:lnTo>
                      <a:pt x="61" y="9"/>
                    </a:lnTo>
                    <a:lnTo>
                      <a:pt x="71" y="11"/>
                    </a:lnTo>
                    <a:lnTo>
                      <a:pt x="81" y="13"/>
                    </a:lnTo>
                    <a:lnTo>
                      <a:pt x="91" y="15"/>
                    </a:lnTo>
                    <a:lnTo>
                      <a:pt x="100" y="17"/>
                    </a:lnTo>
                    <a:lnTo>
                      <a:pt x="109" y="19"/>
                    </a:lnTo>
                    <a:lnTo>
                      <a:pt x="116" y="21"/>
                    </a:lnTo>
                    <a:lnTo>
                      <a:pt x="122" y="22"/>
                    </a:lnTo>
                    <a:lnTo>
                      <a:pt x="127" y="26"/>
                    </a:lnTo>
                    <a:lnTo>
                      <a:pt x="132" y="30"/>
                    </a:lnTo>
                    <a:lnTo>
                      <a:pt x="138" y="34"/>
                    </a:lnTo>
                    <a:lnTo>
                      <a:pt x="144" y="38"/>
                    </a:lnTo>
                    <a:lnTo>
                      <a:pt x="149" y="43"/>
                    </a:lnTo>
                    <a:lnTo>
                      <a:pt x="156" y="48"/>
                    </a:lnTo>
                    <a:lnTo>
                      <a:pt x="162" y="53"/>
                    </a:lnTo>
                    <a:lnTo>
                      <a:pt x="169" y="58"/>
                    </a:lnTo>
                    <a:lnTo>
                      <a:pt x="174" y="65"/>
                    </a:lnTo>
                    <a:lnTo>
                      <a:pt x="180" y="70"/>
                    </a:lnTo>
                    <a:lnTo>
                      <a:pt x="185" y="76"/>
                    </a:lnTo>
                    <a:lnTo>
                      <a:pt x="192" y="82"/>
                    </a:lnTo>
                    <a:lnTo>
                      <a:pt x="196" y="87"/>
                    </a:lnTo>
                    <a:lnTo>
                      <a:pt x="202" y="92"/>
                    </a:lnTo>
                    <a:lnTo>
                      <a:pt x="206" y="97"/>
                    </a:lnTo>
                    <a:lnTo>
                      <a:pt x="211" y="100"/>
                    </a:lnTo>
                    <a:lnTo>
                      <a:pt x="216" y="107"/>
                    </a:lnTo>
                    <a:lnTo>
                      <a:pt x="222" y="114"/>
                    </a:lnTo>
                    <a:lnTo>
                      <a:pt x="228" y="122"/>
                    </a:lnTo>
                    <a:lnTo>
                      <a:pt x="235" y="129"/>
                    </a:lnTo>
                    <a:lnTo>
                      <a:pt x="242" y="138"/>
                    </a:lnTo>
                    <a:lnTo>
                      <a:pt x="249" y="147"/>
                    </a:lnTo>
                    <a:lnTo>
                      <a:pt x="256" y="156"/>
                    </a:lnTo>
                    <a:lnTo>
                      <a:pt x="264" y="164"/>
                    </a:lnTo>
                    <a:lnTo>
                      <a:pt x="270" y="175"/>
                    </a:lnTo>
                    <a:lnTo>
                      <a:pt x="278" y="184"/>
                    </a:lnTo>
                    <a:lnTo>
                      <a:pt x="284" y="193"/>
                    </a:lnTo>
                    <a:lnTo>
                      <a:pt x="291" y="202"/>
                    </a:lnTo>
                    <a:lnTo>
                      <a:pt x="296" y="211"/>
                    </a:lnTo>
                    <a:lnTo>
                      <a:pt x="302" y="219"/>
                    </a:lnTo>
                    <a:lnTo>
                      <a:pt x="306" y="227"/>
                    </a:lnTo>
                    <a:lnTo>
                      <a:pt x="311" y="233"/>
                    </a:lnTo>
                    <a:lnTo>
                      <a:pt x="313" y="241"/>
                    </a:lnTo>
                    <a:lnTo>
                      <a:pt x="317" y="250"/>
                    </a:lnTo>
                    <a:lnTo>
                      <a:pt x="320" y="260"/>
                    </a:lnTo>
                    <a:lnTo>
                      <a:pt x="324" y="268"/>
                    </a:lnTo>
                    <a:lnTo>
                      <a:pt x="327" y="279"/>
                    </a:lnTo>
                    <a:lnTo>
                      <a:pt x="331" y="290"/>
                    </a:lnTo>
                    <a:lnTo>
                      <a:pt x="334" y="301"/>
                    </a:lnTo>
                    <a:lnTo>
                      <a:pt x="338" y="312"/>
                    </a:lnTo>
                    <a:lnTo>
                      <a:pt x="341" y="324"/>
                    </a:lnTo>
                    <a:lnTo>
                      <a:pt x="344" y="335"/>
                    </a:lnTo>
                    <a:lnTo>
                      <a:pt x="348" y="346"/>
                    </a:lnTo>
                    <a:lnTo>
                      <a:pt x="352" y="356"/>
                    </a:lnTo>
                    <a:lnTo>
                      <a:pt x="355" y="366"/>
                    </a:lnTo>
                    <a:lnTo>
                      <a:pt x="359" y="374"/>
                    </a:lnTo>
                    <a:lnTo>
                      <a:pt x="362" y="383"/>
                    </a:lnTo>
                    <a:lnTo>
                      <a:pt x="366" y="389"/>
                    </a:lnTo>
                    <a:lnTo>
                      <a:pt x="370" y="396"/>
                    </a:lnTo>
                    <a:lnTo>
                      <a:pt x="374" y="404"/>
                    </a:lnTo>
                    <a:lnTo>
                      <a:pt x="380" y="412"/>
                    </a:lnTo>
                    <a:lnTo>
                      <a:pt x="386" y="419"/>
                    </a:lnTo>
                    <a:lnTo>
                      <a:pt x="392" y="428"/>
                    </a:lnTo>
                    <a:lnTo>
                      <a:pt x="399" y="436"/>
                    </a:lnTo>
                    <a:lnTo>
                      <a:pt x="406" y="444"/>
                    </a:lnTo>
                    <a:lnTo>
                      <a:pt x="413" y="451"/>
                    </a:lnTo>
                    <a:lnTo>
                      <a:pt x="420" y="460"/>
                    </a:lnTo>
                    <a:lnTo>
                      <a:pt x="427" y="468"/>
                    </a:lnTo>
                    <a:lnTo>
                      <a:pt x="435" y="477"/>
                    </a:lnTo>
                    <a:lnTo>
                      <a:pt x="442" y="484"/>
                    </a:lnTo>
                    <a:lnTo>
                      <a:pt x="448" y="492"/>
                    </a:lnTo>
                    <a:lnTo>
                      <a:pt x="455" y="499"/>
                    </a:lnTo>
                    <a:lnTo>
                      <a:pt x="460" y="506"/>
                    </a:lnTo>
                    <a:lnTo>
                      <a:pt x="466" y="511"/>
                    </a:lnTo>
                    <a:lnTo>
                      <a:pt x="472" y="520"/>
                    </a:lnTo>
                    <a:lnTo>
                      <a:pt x="479" y="529"/>
                    </a:lnTo>
                    <a:lnTo>
                      <a:pt x="486" y="540"/>
                    </a:lnTo>
                    <a:lnTo>
                      <a:pt x="494" y="550"/>
                    </a:lnTo>
                    <a:lnTo>
                      <a:pt x="502" y="562"/>
                    </a:lnTo>
                    <a:lnTo>
                      <a:pt x="511" y="574"/>
                    </a:lnTo>
                    <a:lnTo>
                      <a:pt x="520" y="586"/>
                    </a:lnTo>
                    <a:lnTo>
                      <a:pt x="529" y="598"/>
                    </a:lnTo>
                    <a:lnTo>
                      <a:pt x="538" y="610"/>
                    </a:lnTo>
                    <a:lnTo>
                      <a:pt x="546" y="622"/>
                    </a:lnTo>
                    <a:lnTo>
                      <a:pt x="555" y="634"/>
                    </a:lnTo>
                    <a:lnTo>
                      <a:pt x="565" y="644"/>
                    </a:lnTo>
                    <a:lnTo>
                      <a:pt x="573" y="655"/>
                    </a:lnTo>
                    <a:lnTo>
                      <a:pt x="582" y="664"/>
                    </a:lnTo>
                    <a:lnTo>
                      <a:pt x="590" y="671"/>
                    </a:lnTo>
                    <a:lnTo>
                      <a:pt x="599" y="677"/>
                    </a:lnTo>
                    <a:lnTo>
                      <a:pt x="606" y="683"/>
                    </a:lnTo>
                    <a:lnTo>
                      <a:pt x="614" y="688"/>
                    </a:lnTo>
                    <a:lnTo>
                      <a:pt x="623" y="694"/>
                    </a:lnTo>
                    <a:lnTo>
                      <a:pt x="634" y="699"/>
                    </a:lnTo>
                    <a:lnTo>
                      <a:pt x="644" y="706"/>
                    </a:lnTo>
                    <a:lnTo>
                      <a:pt x="655" y="711"/>
                    </a:lnTo>
                    <a:lnTo>
                      <a:pt x="667" y="716"/>
                    </a:lnTo>
                    <a:lnTo>
                      <a:pt x="679" y="722"/>
                    </a:lnTo>
                    <a:lnTo>
                      <a:pt x="689" y="727"/>
                    </a:lnTo>
                    <a:lnTo>
                      <a:pt x="702" y="732"/>
                    </a:lnTo>
                    <a:lnTo>
                      <a:pt x="713" y="736"/>
                    </a:lnTo>
                    <a:lnTo>
                      <a:pt x="725" y="739"/>
                    </a:lnTo>
                    <a:lnTo>
                      <a:pt x="736" y="742"/>
                    </a:lnTo>
                    <a:lnTo>
                      <a:pt x="746" y="744"/>
                    </a:lnTo>
                    <a:lnTo>
                      <a:pt x="756" y="744"/>
                    </a:lnTo>
                    <a:lnTo>
                      <a:pt x="765" y="744"/>
                    </a:lnTo>
                    <a:lnTo>
                      <a:pt x="773" y="743"/>
                    </a:lnTo>
                    <a:lnTo>
                      <a:pt x="783" y="741"/>
                    </a:lnTo>
                    <a:lnTo>
                      <a:pt x="792" y="738"/>
                    </a:lnTo>
                    <a:lnTo>
                      <a:pt x="803" y="733"/>
                    </a:lnTo>
                    <a:lnTo>
                      <a:pt x="813" y="728"/>
                    </a:lnTo>
                    <a:lnTo>
                      <a:pt x="824" y="722"/>
                    </a:lnTo>
                    <a:lnTo>
                      <a:pt x="834" y="715"/>
                    </a:lnTo>
                    <a:lnTo>
                      <a:pt x="846" y="708"/>
                    </a:lnTo>
                    <a:lnTo>
                      <a:pt x="856" y="701"/>
                    </a:lnTo>
                    <a:lnTo>
                      <a:pt x="866" y="694"/>
                    </a:lnTo>
                    <a:lnTo>
                      <a:pt x="876" y="687"/>
                    </a:lnTo>
                    <a:lnTo>
                      <a:pt x="887" y="680"/>
                    </a:lnTo>
                    <a:lnTo>
                      <a:pt x="895" y="674"/>
                    </a:lnTo>
                    <a:lnTo>
                      <a:pt x="905" y="667"/>
                    </a:lnTo>
                    <a:lnTo>
                      <a:pt x="912" y="662"/>
                    </a:lnTo>
                    <a:lnTo>
                      <a:pt x="920" y="655"/>
                    </a:lnTo>
                    <a:lnTo>
                      <a:pt x="928" y="650"/>
                    </a:lnTo>
                    <a:lnTo>
                      <a:pt x="935" y="644"/>
                    </a:lnTo>
                    <a:lnTo>
                      <a:pt x="944" y="637"/>
                    </a:lnTo>
                    <a:lnTo>
                      <a:pt x="953" y="628"/>
                    </a:lnTo>
                    <a:lnTo>
                      <a:pt x="961" y="620"/>
                    </a:lnTo>
                    <a:lnTo>
                      <a:pt x="971" y="611"/>
                    </a:lnTo>
                    <a:lnTo>
                      <a:pt x="980" y="603"/>
                    </a:lnTo>
                    <a:lnTo>
                      <a:pt x="990" y="592"/>
                    </a:lnTo>
                    <a:lnTo>
                      <a:pt x="999" y="584"/>
                    </a:lnTo>
                    <a:lnTo>
                      <a:pt x="1010" y="575"/>
                    </a:lnTo>
                    <a:lnTo>
                      <a:pt x="1018" y="566"/>
                    </a:lnTo>
                    <a:lnTo>
                      <a:pt x="1029" y="558"/>
                    </a:lnTo>
                    <a:lnTo>
                      <a:pt x="1038" y="551"/>
                    </a:lnTo>
                    <a:lnTo>
                      <a:pt x="1047" y="543"/>
                    </a:lnTo>
                    <a:lnTo>
                      <a:pt x="1056" y="538"/>
                    </a:lnTo>
                    <a:lnTo>
                      <a:pt x="1064" y="533"/>
                    </a:lnTo>
                    <a:lnTo>
                      <a:pt x="1068" y="532"/>
                    </a:lnTo>
                    <a:lnTo>
                      <a:pt x="1073" y="530"/>
                    </a:lnTo>
                    <a:lnTo>
                      <a:pt x="1079" y="528"/>
                    </a:lnTo>
                    <a:lnTo>
                      <a:pt x="1086" y="525"/>
                    </a:lnTo>
                    <a:lnTo>
                      <a:pt x="1092" y="523"/>
                    </a:lnTo>
                    <a:lnTo>
                      <a:pt x="1099" y="521"/>
                    </a:lnTo>
                    <a:lnTo>
                      <a:pt x="1106" y="519"/>
                    </a:lnTo>
                    <a:lnTo>
                      <a:pt x="1114" y="516"/>
                    </a:lnTo>
                    <a:lnTo>
                      <a:pt x="1121" y="516"/>
                    </a:lnTo>
                    <a:lnTo>
                      <a:pt x="1128" y="514"/>
                    </a:lnTo>
                    <a:lnTo>
                      <a:pt x="1135" y="513"/>
                    </a:lnTo>
                    <a:lnTo>
                      <a:pt x="1142" y="511"/>
                    </a:lnTo>
                    <a:lnTo>
                      <a:pt x="1147" y="511"/>
                    </a:lnTo>
                    <a:lnTo>
                      <a:pt x="1154" y="511"/>
                    </a:lnTo>
                    <a:lnTo>
                      <a:pt x="1159" y="511"/>
                    </a:lnTo>
                    <a:lnTo>
                      <a:pt x="1164" y="511"/>
                    </a:lnTo>
                    <a:lnTo>
                      <a:pt x="1171" y="514"/>
                    </a:lnTo>
                    <a:lnTo>
                      <a:pt x="1180" y="518"/>
                    </a:lnTo>
                    <a:lnTo>
                      <a:pt x="1187" y="524"/>
                    </a:lnTo>
                    <a:lnTo>
                      <a:pt x="1196" y="529"/>
                    </a:lnTo>
                    <a:lnTo>
                      <a:pt x="1204" y="537"/>
                    </a:lnTo>
                    <a:lnTo>
                      <a:pt x="1212" y="543"/>
                    </a:lnTo>
                    <a:lnTo>
                      <a:pt x="1221" y="552"/>
                    </a:lnTo>
                    <a:lnTo>
                      <a:pt x="1230" y="560"/>
                    </a:lnTo>
                    <a:lnTo>
                      <a:pt x="1237" y="569"/>
                    </a:lnTo>
                    <a:lnTo>
                      <a:pt x="1245" y="578"/>
                    </a:lnTo>
                    <a:lnTo>
                      <a:pt x="1253" y="586"/>
                    </a:lnTo>
                    <a:lnTo>
                      <a:pt x="1261" y="594"/>
                    </a:lnTo>
                    <a:lnTo>
                      <a:pt x="1267" y="603"/>
                    </a:lnTo>
                    <a:lnTo>
                      <a:pt x="1274" y="610"/>
                    </a:lnTo>
                    <a:lnTo>
                      <a:pt x="1280" y="616"/>
                    </a:lnTo>
                    <a:lnTo>
                      <a:pt x="1286" y="622"/>
                    </a:lnTo>
                    <a:lnTo>
                      <a:pt x="1290" y="628"/>
                    </a:lnTo>
                    <a:lnTo>
                      <a:pt x="1296" y="634"/>
                    </a:lnTo>
                    <a:lnTo>
                      <a:pt x="1301" y="640"/>
                    </a:lnTo>
                    <a:lnTo>
                      <a:pt x="1306" y="647"/>
                    </a:lnTo>
                    <a:lnTo>
                      <a:pt x="1311" y="656"/>
                    </a:lnTo>
                    <a:lnTo>
                      <a:pt x="1318" y="663"/>
                    </a:lnTo>
                    <a:lnTo>
                      <a:pt x="1323" y="671"/>
                    </a:lnTo>
                    <a:lnTo>
                      <a:pt x="1330" y="678"/>
                    </a:lnTo>
                    <a:lnTo>
                      <a:pt x="1335" y="687"/>
                    </a:lnTo>
                    <a:lnTo>
                      <a:pt x="1342" y="693"/>
                    </a:lnTo>
                    <a:lnTo>
                      <a:pt x="1347" y="702"/>
                    </a:lnTo>
                    <a:lnTo>
                      <a:pt x="1354" y="709"/>
                    </a:lnTo>
                    <a:lnTo>
                      <a:pt x="1359" y="716"/>
                    </a:lnTo>
                    <a:lnTo>
                      <a:pt x="1364" y="722"/>
                    </a:lnTo>
                    <a:lnTo>
                      <a:pt x="1370" y="728"/>
                    </a:lnTo>
                    <a:lnTo>
                      <a:pt x="1375" y="733"/>
                    </a:lnTo>
                    <a:lnTo>
                      <a:pt x="1380" y="740"/>
                    </a:lnTo>
                    <a:lnTo>
                      <a:pt x="1387" y="745"/>
                    </a:lnTo>
                    <a:lnTo>
                      <a:pt x="1394" y="753"/>
                    </a:lnTo>
                    <a:lnTo>
                      <a:pt x="1402" y="759"/>
                    </a:lnTo>
                    <a:lnTo>
                      <a:pt x="1409" y="767"/>
                    </a:lnTo>
                    <a:lnTo>
                      <a:pt x="1418" y="774"/>
                    </a:lnTo>
                    <a:lnTo>
                      <a:pt x="1427" y="781"/>
                    </a:lnTo>
                    <a:lnTo>
                      <a:pt x="1436" y="788"/>
                    </a:lnTo>
                    <a:lnTo>
                      <a:pt x="1444" y="797"/>
                    </a:lnTo>
                    <a:lnTo>
                      <a:pt x="1453" y="804"/>
                    </a:lnTo>
                    <a:lnTo>
                      <a:pt x="1461" y="811"/>
                    </a:lnTo>
                    <a:lnTo>
                      <a:pt x="1470" y="818"/>
                    </a:lnTo>
                    <a:lnTo>
                      <a:pt x="1477" y="826"/>
                    </a:lnTo>
                    <a:lnTo>
                      <a:pt x="1485" y="833"/>
                    </a:lnTo>
                    <a:lnTo>
                      <a:pt x="1490" y="839"/>
                    </a:lnTo>
                    <a:lnTo>
                      <a:pt x="1497" y="844"/>
                    </a:lnTo>
                    <a:lnTo>
                      <a:pt x="1499" y="849"/>
                    </a:lnTo>
                    <a:lnTo>
                      <a:pt x="1503" y="853"/>
                    </a:lnTo>
                    <a:lnTo>
                      <a:pt x="1506" y="859"/>
                    </a:lnTo>
                    <a:lnTo>
                      <a:pt x="1511" y="864"/>
                    </a:lnTo>
                    <a:lnTo>
                      <a:pt x="1515" y="871"/>
                    </a:lnTo>
                    <a:lnTo>
                      <a:pt x="1520" y="877"/>
                    </a:lnTo>
                    <a:lnTo>
                      <a:pt x="1525" y="884"/>
                    </a:lnTo>
                    <a:lnTo>
                      <a:pt x="1530" y="890"/>
                    </a:lnTo>
                    <a:lnTo>
                      <a:pt x="1533" y="897"/>
                    </a:lnTo>
                    <a:lnTo>
                      <a:pt x="1538" y="903"/>
                    </a:lnTo>
                    <a:lnTo>
                      <a:pt x="1541" y="908"/>
                    </a:lnTo>
                    <a:lnTo>
                      <a:pt x="1545" y="912"/>
                    </a:lnTo>
                    <a:lnTo>
                      <a:pt x="1547" y="916"/>
                    </a:lnTo>
                    <a:lnTo>
                      <a:pt x="1550" y="919"/>
                    </a:lnTo>
                    <a:lnTo>
                      <a:pt x="1551" y="922"/>
                    </a:lnTo>
                    <a:lnTo>
                      <a:pt x="1553" y="922"/>
                    </a:lnTo>
                  </a:path>
                </a:pathLst>
              </a:custGeom>
              <a:noFill/>
              <a:ln w="31470" cap="flat" cmpd="sng">
                <a:solidFill>
                  <a:srgbClr val="000000"/>
                </a:solidFill>
                <a:prstDash val="solid"/>
                <a:round/>
                <a:headEnd type="none" w="med" len="med"/>
                <a:tailEnd type="none" w="med" len="med"/>
              </a:ln>
              <a:effectLst/>
            </p:spPr>
            <p:txBody>
              <a:bodyPr/>
              <a:lstStyle/>
              <a:p>
                <a:endParaRPr lang="en-US" sz="1400"/>
              </a:p>
            </p:txBody>
          </p:sp>
          <p:sp>
            <p:nvSpPr>
              <p:cNvPr id="22" name="Text Box 9"/>
              <p:cNvSpPr txBox="1">
                <a:spLocks noChangeArrowheads="1"/>
              </p:cNvSpPr>
              <p:nvPr/>
            </p:nvSpPr>
            <p:spPr bwMode="auto">
              <a:xfrm>
                <a:off x="2525687" y="5923266"/>
                <a:ext cx="1277216" cy="257735"/>
              </a:xfrm>
              <a:prstGeom prst="rect">
                <a:avLst/>
              </a:prstGeom>
              <a:noFill/>
              <a:ln w="9525">
                <a:noFill/>
                <a:miter lim="800000"/>
                <a:headEnd/>
                <a:tailEnd/>
              </a:ln>
              <a:effectLst/>
            </p:spPr>
            <p:txBody>
              <a:bodyPr lIns="0" tIns="0" rIns="0" bIns="0"/>
              <a:lstStyle/>
              <a:p>
                <a:pPr defTabSz="383224">
                  <a:buClr>
                    <a:srgbClr val="000000"/>
                  </a:buClr>
                  <a:buSzPct val="90000"/>
                </a:pPr>
                <a:r>
                  <a:rPr lang="en-US" sz="1400" dirty="0">
                    <a:solidFill>
                      <a:srgbClr val="000000"/>
                    </a:solidFill>
                  </a:rPr>
                  <a:t>Wavelength</a:t>
                </a:r>
                <a:endParaRPr lang="en-US" sz="1400" dirty="0"/>
              </a:p>
            </p:txBody>
          </p:sp>
          <p:sp>
            <p:nvSpPr>
              <p:cNvPr id="23" name="Text Box 10"/>
              <p:cNvSpPr txBox="1">
                <a:spLocks noChangeArrowheads="1"/>
              </p:cNvSpPr>
              <p:nvPr/>
            </p:nvSpPr>
            <p:spPr bwMode="auto">
              <a:xfrm rot="16200000">
                <a:off x="1062959" y="4904265"/>
                <a:ext cx="1364641" cy="265546"/>
              </a:xfrm>
              <a:prstGeom prst="rect">
                <a:avLst/>
              </a:prstGeom>
              <a:noFill/>
              <a:ln w="9525">
                <a:noFill/>
                <a:miter lim="800000"/>
                <a:headEnd/>
                <a:tailEnd/>
              </a:ln>
              <a:effectLst/>
            </p:spPr>
            <p:txBody>
              <a:bodyPr lIns="0" tIns="0" rIns="0" bIns="0"/>
              <a:lstStyle/>
              <a:p>
                <a:pPr defTabSz="383224">
                  <a:buClr>
                    <a:srgbClr val="000000"/>
                  </a:buClr>
                  <a:buSzPct val="90000"/>
                </a:pPr>
                <a:r>
                  <a:rPr lang="en-US" sz="1400" dirty="0">
                    <a:solidFill>
                      <a:srgbClr val="000000"/>
                    </a:solidFill>
                  </a:rPr>
                  <a:t>Absorbance</a:t>
                </a:r>
                <a:endParaRPr lang="en-US" sz="1400" dirty="0"/>
              </a:p>
            </p:txBody>
          </p:sp>
          <p:sp>
            <p:nvSpPr>
              <p:cNvPr id="24" name="Text Box 11"/>
              <p:cNvSpPr txBox="1">
                <a:spLocks noChangeArrowheads="1"/>
              </p:cNvSpPr>
              <p:nvPr/>
            </p:nvSpPr>
            <p:spPr bwMode="auto">
              <a:xfrm>
                <a:off x="3006929" y="4438179"/>
                <a:ext cx="1352262" cy="330574"/>
              </a:xfrm>
              <a:prstGeom prst="rect">
                <a:avLst/>
              </a:prstGeom>
              <a:noFill/>
              <a:ln w="9525">
                <a:noFill/>
                <a:miter lim="800000"/>
                <a:headEnd/>
                <a:tailEnd/>
              </a:ln>
              <a:effectLst/>
            </p:spPr>
            <p:txBody>
              <a:bodyPr lIns="0" tIns="0" rIns="0" bIns="0"/>
              <a:lstStyle/>
              <a:p>
                <a:pPr defTabSz="383224">
                  <a:buClr>
                    <a:srgbClr val="000000"/>
                  </a:buClr>
                  <a:buSzPct val="90000"/>
                </a:pPr>
                <a:r>
                  <a:rPr lang="en-US" sz="1400" b="1" dirty="0">
                    <a:solidFill>
                      <a:srgbClr val="FF0000"/>
                    </a:solidFill>
                  </a:rPr>
                  <a:t>Spectrum</a:t>
                </a:r>
              </a:p>
            </p:txBody>
          </p:sp>
        </p:grpSp>
        <p:sp>
          <p:nvSpPr>
            <p:cNvPr id="9" name="Line 13"/>
            <p:cNvSpPr>
              <a:spLocks noChangeShapeType="1"/>
            </p:cNvSpPr>
            <p:nvPr/>
          </p:nvSpPr>
          <p:spPr bwMode="auto">
            <a:xfrm>
              <a:off x="320040" y="2029968"/>
              <a:ext cx="4946904" cy="274320"/>
            </a:xfrm>
            <a:prstGeom prst="line">
              <a:avLst/>
            </a:prstGeom>
            <a:noFill/>
            <a:ln w="31470">
              <a:solidFill>
                <a:srgbClr val="00B0F0"/>
              </a:solidFill>
              <a:round/>
              <a:headEnd/>
              <a:tailEnd type="triangle" w="med" len="med"/>
            </a:ln>
            <a:effectLst/>
          </p:spPr>
          <p:txBody>
            <a:bodyPr lIns="82058" tIns="41029" rIns="82058" bIns="41029"/>
            <a:lstStyle/>
            <a:p>
              <a:endParaRPr lang="en-US"/>
            </a:p>
          </p:txBody>
        </p:sp>
        <p:grpSp>
          <p:nvGrpSpPr>
            <p:cNvPr id="10" name="Group 23"/>
            <p:cNvGrpSpPr/>
            <p:nvPr/>
          </p:nvGrpSpPr>
          <p:grpSpPr>
            <a:xfrm>
              <a:off x="4402507" y="1387571"/>
              <a:ext cx="2078976" cy="3052276"/>
              <a:chOff x="5802851" y="2024063"/>
              <a:chExt cx="2769915" cy="3252166"/>
            </a:xfrm>
          </p:grpSpPr>
          <p:sp>
            <p:nvSpPr>
              <p:cNvPr id="12" name="Freeform 11"/>
              <p:cNvSpPr>
                <a:spLocks/>
              </p:cNvSpPr>
              <p:nvPr/>
            </p:nvSpPr>
            <p:spPr bwMode="auto">
              <a:xfrm>
                <a:off x="6500091" y="3361765"/>
                <a:ext cx="1824182" cy="1339103"/>
              </a:xfrm>
              <a:custGeom>
                <a:avLst/>
                <a:gdLst/>
                <a:ahLst/>
                <a:cxnLst>
                  <a:cxn ang="0">
                    <a:pos x="0" y="954"/>
                  </a:cxn>
                  <a:cxn ang="0">
                    <a:pos x="0" y="949"/>
                  </a:cxn>
                  <a:cxn ang="0">
                    <a:pos x="5" y="944"/>
                  </a:cxn>
                  <a:cxn ang="0">
                    <a:pos x="53" y="944"/>
                  </a:cxn>
                  <a:cxn ang="0">
                    <a:pos x="102" y="939"/>
                  </a:cxn>
                  <a:cxn ang="0">
                    <a:pos x="146" y="916"/>
                  </a:cxn>
                  <a:cxn ang="0">
                    <a:pos x="198" y="858"/>
                  </a:cxn>
                  <a:cxn ang="0">
                    <a:pos x="239" y="798"/>
                  </a:cxn>
                  <a:cxn ang="0">
                    <a:pos x="252" y="755"/>
                  </a:cxn>
                  <a:cxn ang="0">
                    <a:pos x="260" y="703"/>
                  </a:cxn>
                  <a:cxn ang="0">
                    <a:pos x="268" y="658"/>
                  </a:cxn>
                  <a:cxn ang="0">
                    <a:pos x="284" y="596"/>
                  </a:cxn>
                  <a:cxn ang="0">
                    <a:pos x="301" y="528"/>
                  </a:cxn>
                  <a:cxn ang="0">
                    <a:pos x="316" y="474"/>
                  </a:cxn>
                  <a:cxn ang="0">
                    <a:pos x="334" y="406"/>
                  </a:cxn>
                  <a:cxn ang="0">
                    <a:pos x="351" y="342"/>
                  </a:cxn>
                  <a:cxn ang="0">
                    <a:pos x="364" y="293"/>
                  </a:cxn>
                  <a:cxn ang="0">
                    <a:pos x="376" y="232"/>
                  </a:cxn>
                  <a:cxn ang="0">
                    <a:pos x="390" y="183"/>
                  </a:cxn>
                  <a:cxn ang="0">
                    <a:pos x="405" y="136"/>
                  </a:cxn>
                  <a:cxn ang="0">
                    <a:pos x="422" y="87"/>
                  </a:cxn>
                  <a:cxn ang="0">
                    <a:pos x="438" y="55"/>
                  </a:cxn>
                  <a:cxn ang="0">
                    <a:pos x="453" y="24"/>
                  </a:cxn>
                  <a:cxn ang="0">
                    <a:pos x="473" y="2"/>
                  </a:cxn>
                  <a:cxn ang="0">
                    <a:pos x="502" y="11"/>
                  </a:cxn>
                  <a:cxn ang="0">
                    <a:pos x="533" y="43"/>
                  </a:cxn>
                  <a:cxn ang="0">
                    <a:pos x="558" y="73"/>
                  </a:cxn>
                  <a:cxn ang="0">
                    <a:pos x="580" y="119"/>
                  </a:cxn>
                  <a:cxn ang="0">
                    <a:pos x="600" y="170"/>
                  </a:cxn>
                  <a:cxn ang="0">
                    <a:pos x="617" y="213"/>
                  </a:cxn>
                  <a:cxn ang="0">
                    <a:pos x="634" y="272"/>
                  </a:cxn>
                  <a:cxn ang="0">
                    <a:pos x="650" y="327"/>
                  </a:cxn>
                  <a:cxn ang="0">
                    <a:pos x="669" y="383"/>
                  </a:cxn>
                  <a:cxn ang="0">
                    <a:pos x="691" y="453"/>
                  </a:cxn>
                  <a:cxn ang="0">
                    <a:pos x="711" y="508"/>
                  </a:cxn>
                  <a:cxn ang="0">
                    <a:pos x="730" y="564"/>
                  </a:cxn>
                  <a:cxn ang="0">
                    <a:pos x="753" y="623"/>
                  </a:cxn>
                  <a:cxn ang="0">
                    <a:pos x="774" y="657"/>
                  </a:cxn>
                  <a:cxn ang="0">
                    <a:pos x="799" y="685"/>
                  </a:cxn>
                  <a:cxn ang="0">
                    <a:pos x="827" y="709"/>
                  </a:cxn>
                  <a:cxn ang="0">
                    <a:pos x="859" y="728"/>
                  </a:cxn>
                  <a:cxn ang="0">
                    <a:pos x="902" y="750"/>
                  </a:cxn>
                  <a:cxn ang="0">
                    <a:pos x="933" y="770"/>
                  </a:cxn>
                  <a:cxn ang="0">
                    <a:pos x="951" y="789"/>
                  </a:cxn>
                  <a:cxn ang="0">
                    <a:pos x="968" y="813"/>
                  </a:cxn>
                  <a:cxn ang="0">
                    <a:pos x="981" y="837"/>
                  </a:cxn>
                  <a:cxn ang="0">
                    <a:pos x="991" y="876"/>
                  </a:cxn>
                  <a:cxn ang="0">
                    <a:pos x="1005" y="908"/>
                  </a:cxn>
                  <a:cxn ang="0">
                    <a:pos x="1032" y="920"/>
                  </a:cxn>
                  <a:cxn ang="0">
                    <a:pos x="1069" y="921"/>
                  </a:cxn>
                  <a:cxn ang="0">
                    <a:pos x="1101" y="923"/>
                  </a:cxn>
                  <a:cxn ang="0">
                    <a:pos x="1134" y="927"/>
                  </a:cxn>
                  <a:cxn ang="0">
                    <a:pos x="1170" y="933"/>
                  </a:cxn>
                  <a:cxn ang="0">
                    <a:pos x="1200" y="933"/>
                  </a:cxn>
                  <a:cxn ang="0">
                    <a:pos x="1237" y="933"/>
                  </a:cxn>
                  <a:cxn ang="0">
                    <a:pos x="1262" y="933"/>
                  </a:cxn>
                </a:cxnLst>
                <a:rect l="0" t="0" r="r" b="b"/>
                <a:pathLst>
                  <a:path w="1264" h="956">
                    <a:moveTo>
                      <a:pt x="0" y="955"/>
                    </a:moveTo>
                    <a:lnTo>
                      <a:pt x="0" y="955"/>
                    </a:lnTo>
                    <a:lnTo>
                      <a:pt x="0" y="955"/>
                    </a:lnTo>
                    <a:lnTo>
                      <a:pt x="0" y="955"/>
                    </a:lnTo>
                    <a:lnTo>
                      <a:pt x="0" y="954"/>
                    </a:lnTo>
                    <a:lnTo>
                      <a:pt x="0" y="954"/>
                    </a:lnTo>
                    <a:lnTo>
                      <a:pt x="0" y="952"/>
                    </a:lnTo>
                    <a:lnTo>
                      <a:pt x="0" y="952"/>
                    </a:lnTo>
                    <a:lnTo>
                      <a:pt x="0" y="950"/>
                    </a:lnTo>
                    <a:lnTo>
                      <a:pt x="0" y="950"/>
                    </a:lnTo>
                    <a:lnTo>
                      <a:pt x="0" y="949"/>
                    </a:lnTo>
                    <a:lnTo>
                      <a:pt x="0" y="949"/>
                    </a:lnTo>
                    <a:lnTo>
                      <a:pt x="0" y="947"/>
                    </a:lnTo>
                    <a:lnTo>
                      <a:pt x="0" y="947"/>
                    </a:lnTo>
                    <a:lnTo>
                      <a:pt x="0" y="946"/>
                    </a:lnTo>
                    <a:lnTo>
                      <a:pt x="0" y="946"/>
                    </a:lnTo>
                    <a:lnTo>
                      <a:pt x="0" y="944"/>
                    </a:lnTo>
                    <a:lnTo>
                      <a:pt x="5" y="944"/>
                    </a:lnTo>
                    <a:lnTo>
                      <a:pt x="12" y="944"/>
                    </a:lnTo>
                    <a:lnTo>
                      <a:pt x="19" y="944"/>
                    </a:lnTo>
                    <a:lnTo>
                      <a:pt x="27" y="944"/>
                    </a:lnTo>
                    <a:lnTo>
                      <a:pt x="36" y="944"/>
                    </a:lnTo>
                    <a:lnTo>
                      <a:pt x="44" y="944"/>
                    </a:lnTo>
                    <a:lnTo>
                      <a:pt x="53" y="944"/>
                    </a:lnTo>
                    <a:lnTo>
                      <a:pt x="62" y="943"/>
                    </a:lnTo>
                    <a:lnTo>
                      <a:pt x="70" y="943"/>
                    </a:lnTo>
                    <a:lnTo>
                      <a:pt x="79" y="943"/>
                    </a:lnTo>
                    <a:lnTo>
                      <a:pt x="86" y="942"/>
                    </a:lnTo>
                    <a:lnTo>
                      <a:pt x="95" y="940"/>
                    </a:lnTo>
                    <a:lnTo>
                      <a:pt x="102" y="939"/>
                    </a:lnTo>
                    <a:lnTo>
                      <a:pt x="110" y="937"/>
                    </a:lnTo>
                    <a:lnTo>
                      <a:pt x="116" y="936"/>
                    </a:lnTo>
                    <a:lnTo>
                      <a:pt x="122" y="933"/>
                    </a:lnTo>
                    <a:lnTo>
                      <a:pt x="129" y="929"/>
                    </a:lnTo>
                    <a:lnTo>
                      <a:pt x="138" y="923"/>
                    </a:lnTo>
                    <a:lnTo>
                      <a:pt x="146" y="916"/>
                    </a:lnTo>
                    <a:lnTo>
                      <a:pt x="155" y="908"/>
                    </a:lnTo>
                    <a:lnTo>
                      <a:pt x="164" y="899"/>
                    </a:lnTo>
                    <a:lnTo>
                      <a:pt x="172" y="890"/>
                    </a:lnTo>
                    <a:lnTo>
                      <a:pt x="181" y="879"/>
                    </a:lnTo>
                    <a:lnTo>
                      <a:pt x="191" y="869"/>
                    </a:lnTo>
                    <a:lnTo>
                      <a:pt x="198" y="858"/>
                    </a:lnTo>
                    <a:lnTo>
                      <a:pt x="206" y="848"/>
                    </a:lnTo>
                    <a:lnTo>
                      <a:pt x="214" y="837"/>
                    </a:lnTo>
                    <a:lnTo>
                      <a:pt x="221" y="827"/>
                    </a:lnTo>
                    <a:lnTo>
                      <a:pt x="227" y="817"/>
                    </a:lnTo>
                    <a:lnTo>
                      <a:pt x="234" y="807"/>
                    </a:lnTo>
                    <a:lnTo>
                      <a:pt x="239" y="798"/>
                    </a:lnTo>
                    <a:lnTo>
                      <a:pt x="244" y="789"/>
                    </a:lnTo>
                    <a:lnTo>
                      <a:pt x="245" y="783"/>
                    </a:lnTo>
                    <a:lnTo>
                      <a:pt x="247" y="777"/>
                    </a:lnTo>
                    <a:lnTo>
                      <a:pt x="249" y="771"/>
                    </a:lnTo>
                    <a:lnTo>
                      <a:pt x="251" y="762"/>
                    </a:lnTo>
                    <a:lnTo>
                      <a:pt x="252" y="755"/>
                    </a:lnTo>
                    <a:lnTo>
                      <a:pt x="254" y="746"/>
                    </a:lnTo>
                    <a:lnTo>
                      <a:pt x="255" y="737"/>
                    </a:lnTo>
                    <a:lnTo>
                      <a:pt x="257" y="728"/>
                    </a:lnTo>
                    <a:lnTo>
                      <a:pt x="257" y="720"/>
                    </a:lnTo>
                    <a:lnTo>
                      <a:pt x="259" y="712"/>
                    </a:lnTo>
                    <a:lnTo>
                      <a:pt x="260" y="703"/>
                    </a:lnTo>
                    <a:lnTo>
                      <a:pt x="261" y="695"/>
                    </a:lnTo>
                    <a:lnTo>
                      <a:pt x="261" y="688"/>
                    </a:lnTo>
                    <a:lnTo>
                      <a:pt x="263" y="679"/>
                    </a:lnTo>
                    <a:lnTo>
                      <a:pt x="264" y="673"/>
                    </a:lnTo>
                    <a:lnTo>
                      <a:pt x="266" y="666"/>
                    </a:lnTo>
                    <a:lnTo>
                      <a:pt x="268" y="658"/>
                    </a:lnTo>
                    <a:lnTo>
                      <a:pt x="269" y="649"/>
                    </a:lnTo>
                    <a:lnTo>
                      <a:pt x="271" y="639"/>
                    </a:lnTo>
                    <a:lnTo>
                      <a:pt x="275" y="629"/>
                    </a:lnTo>
                    <a:lnTo>
                      <a:pt x="277" y="618"/>
                    </a:lnTo>
                    <a:lnTo>
                      <a:pt x="281" y="607"/>
                    </a:lnTo>
                    <a:lnTo>
                      <a:pt x="284" y="596"/>
                    </a:lnTo>
                    <a:lnTo>
                      <a:pt x="288" y="583"/>
                    </a:lnTo>
                    <a:lnTo>
                      <a:pt x="289" y="573"/>
                    </a:lnTo>
                    <a:lnTo>
                      <a:pt x="293" y="560"/>
                    </a:lnTo>
                    <a:lnTo>
                      <a:pt x="296" y="550"/>
                    </a:lnTo>
                    <a:lnTo>
                      <a:pt x="300" y="538"/>
                    </a:lnTo>
                    <a:lnTo>
                      <a:pt x="301" y="528"/>
                    </a:lnTo>
                    <a:lnTo>
                      <a:pt x="305" y="517"/>
                    </a:lnTo>
                    <a:lnTo>
                      <a:pt x="307" y="508"/>
                    </a:lnTo>
                    <a:lnTo>
                      <a:pt x="310" y="500"/>
                    </a:lnTo>
                    <a:lnTo>
                      <a:pt x="312" y="492"/>
                    </a:lnTo>
                    <a:lnTo>
                      <a:pt x="314" y="483"/>
                    </a:lnTo>
                    <a:lnTo>
                      <a:pt x="316" y="474"/>
                    </a:lnTo>
                    <a:lnTo>
                      <a:pt x="320" y="463"/>
                    </a:lnTo>
                    <a:lnTo>
                      <a:pt x="322" y="453"/>
                    </a:lnTo>
                    <a:lnTo>
                      <a:pt x="325" y="441"/>
                    </a:lnTo>
                    <a:lnTo>
                      <a:pt x="329" y="429"/>
                    </a:lnTo>
                    <a:lnTo>
                      <a:pt x="333" y="417"/>
                    </a:lnTo>
                    <a:lnTo>
                      <a:pt x="334" y="406"/>
                    </a:lnTo>
                    <a:lnTo>
                      <a:pt x="338" y="394"/>
                    </a:lnTo>
                    <a:lnTo>
                      <a:pt x="341" y="383"/>
                    </a:lnTo>
                    <a:lnTo>
                      <a:pt x="344" y="372"/>
                    </a:lnTo>
                    <a:lnTo>
                      <a:pt x="346" y="361"/>
                    </a:lnTo>
                    <a:lnTo>
                      <a:pt x="349" y="351"/>
                    </a:lnTo>
                    <a:lnTo>
                      <a:pt x="351" y="342"/>
                    </a:lnTo>
                    <a:lnTo>
                      <a:pt x="355" y="333"/>
                    </a:lnTo>
                    <a:lnTo>
                      <a:pt x="356" y="327"/>
                    </a:lnTo>
                    <a:lnTo>
                      <a:pt x="358" y="320"/>
                    </a:lnTo>
                    <a:lnTo>
                      <a:pt x="359" y="311"/>
                    </a:lnTo>
                    <a:lnTo>
                      <a:pt x="362" y="302"/>
                    </a:lnTo>
                    <a:lnTo>
                      <a:pt x="364" y="293"/>
                    </a:lnTo>
                    <a:lnTo>
                      <a:pt x="365" y="282"/>
                    </a:lnTo>
                    <a:lnTo>
                      <a:pt x="367" y="272"/>
                    </a:lnTo>
                    <a:lnTo>
                      <a:pt x="370" y="261"/>
                    </a:lnTo>
                    <a:lnTo>
                      <a:pt x="372" y="252"/>
                    </a:lnTo>
                    <a:lnTo>
                      <a:pt x="374" y="242"/>
                    </a:lnTo>
                    <a:lnTo>
                      <a:pt x="376" y="232"/>
                    </a:lnTo>
                    <a:lnTo>
                      <a:pt x="379" y="222"/>
                    </a:lnTo>
                    <a:lnTo>
                      <a:pt x="381" y="213"/>
                    </a:lnTo>
                    <a:lnTo>
                      <a:pt x="383" y="205"/>
                    </a:lnTo>
                    <a:lnTo>
                      <a:pt x="385" y="197"/>
                    </a:lnTo>
                    <a:lnTo>
                      <a:pt x="388" y="189"/>
                    </a:lnTo>
                    <a:lnTo>
                      <a:pt x="390" y="183"/>
                    </a:lnTo>
                    <a:lnTo>
                      <a:pt x="391" y="177"/>
                    </a:lnTo>
                    <a:lnTo>
                      <a:pt x="393" y="170"/>
                    </a:lnTo>
                    <a:lnTo>
                      <a:pt x="396" y="161"/>
                    </a:lnTo>
                    <a:lnTo>
                      <a:pt x="398" y="153"/>
                    </a:lnTo>
                    <a:lnTo>
                      <a:pt x="402" y="144"/>
                    </a:lnTo>
                    <a:lnTo>
                      <a:pt x="405" y="136"/>
                    </a:lnTo>
                    <a:lnTo>
                      <a:pt x="408" y="127"/>
                    </a:lnTo>
                    <a:lnTo>
                      <a:pt x="410" y="119"/>
                    </a:lnTo>
                    <a:lnTo>
                      <a:pt x="414" y="110"/>
                    </a:lnTo>
                    <a:lnTo>
                      <a:pt x="417" y="103"/>
                    </a:lnTo>
                    <a:lnTo>
                      <a:pt x="420" y="94"/>
                    </a:lnTo>
                    <a:lnTo>
                      <a:pt x="422" y="87"/>
                    </a:lnTo>
                    <a:lnTo>
                      <a:pt x="426" y="79"/>
                    </a:lnTo>
                    <a:lnTo>
                      <a:pt x="429" y="73"/>
                    </a:lnTo>
                    <a:lnTo>
                      <a:pt x="432" y="67"/>
                    </a:lnTo>
                    <a:lnTo>
                      <a:pt x="434" y="64"/>
                    </a:lnTo>
                    <a:lnTo>
                      <a:pt x="436" y="60"/>
                    </a:lnTo>
                    <a:lnTo>
                      <a:pt x="438" y="55"/>
                    </a:lnTo>
                    <a:lnTo>
                      <a:pt x="440" y="50"/>
                    </a:lnTo>
                    <a:lnTo>
                      <a:pt x="442" y="45"/>
                    </a:lnTo>
                    <a:lnTo>
                      <a:pt x="445" y="39"/>
                    </a:lnTo>
                    <a:lnTo>
                      <a:pt x="447" y="34"/>
                    </a:lnTo>
                    <a:lnTo>
                      <a:pt x="451" y="28"/>
                    </a:lnTo>
                    <a:lnTo>
                      <a:pt x="453" y="24"/>
                    </a:lnTo>
                    <a:lnTo>
                      <a:pt x="456" y="19"/>
                    </a:lnTo>
                    <a:lnTo>
                      <a:pt x="459" y="15"/>
                    </a:lnTo>
                    <a:lnTo>
                      <a:pt x="463" y="10"/>
                    </a:lnTo>
                    <a:lnTo>
                      <a:pt x="466" y="7"/>
                    </a:lnTo>
                    <a:lnTo>
                      <a:pt x="469" y="4"/>
                    </a:lnTo>
                    <a:lnTo>
                      <a:pt x="473" y="2"/>
                    </a:lnTo>
                    <a:lnTo>
                      <a:pt x="477" y="0"/>
                    </a:lnTo>
                    <a:lnTo>
                      <a:pt x="481" y="2"/>
                    </a:lnTo>
                    <a:lnTo>
                      <a:pt x="486" y="2"/>
                    </a:lnTo>
                    <a:lnTo>
                      <a:pt x="491" y="4"/>
                    </a:lnTo>
                    <a:lnTo>
                      <a:pt x="496" y="7"/>
                    </a:lnTo>
                    <a:lnTo>
                      <a:pt x="502" y="11"/>
                    </a:lnTo>
                    <a:lnTo>
                      <a:pt x="507" y="15"/>
                    </a:lnTo>
                    <a:lnTo>
                      <a:pt x="512" y="21"/>
                    </a:lnTo>
                    <a:lnTo>
                      <a:pt x="518" y="25"/>
                    </a:lnTo>
                    <a:lnTo>
                      <a:pt x="523" y="32"/>
                    </a:lnTo>
                    <a:lnTo>
                      <a:pt x="529" y="37"/>
                    </a:lnTo>
                    <a:lnTo>
                      <a:pt x="533" y="43"/>
                    </a:lnTo>
                    <a:lnTo>
                      <a:pt x="539" y="48"/>
                    </a:lnTo>
                    <a:lnTo>
                      <a:pt x="542" y="54"/>
                    </a:lnTo>
                    <a:lnTo>
                      <a:pt x="546" y="59"/>
                    </a:lnTo>
                    <a:lnTo>
                      <a:pt x="550" y="63"/>
                    </a:lnTo>
                    <a:lnTo>
                      <a:pt x="554" y="67"/>
                    </a:lnTo>
                    <a:lnTo>
                      <a:pt x="558" y="73"/>
                    </a:lnTo>
                    <a:lnTo>
                      <a:pt x="561" y="79"/>
                    </a:lnTo>
                    <a:lnTo>
                      <a:pt x="565" y="87"/>
                    </a:lnTo>
                    <a:lnTo>
                      <a:pt x="569" y="94"/>
                    </a:lnTo>
                    <a:lnTo>
                      <a:pt x="573" y="103"/>
                    </a:lnTo>
                    <a:lnTo>
                      <a:pt x="576" y="110"/>
                    </a:lnTo>
                    <a:lnTo>
                      <a:pt x="580" y="119"/>
                    </a:lnTo>
                    <a:lnTo>
                      <a:pt x="585" y="127"/>
                    </a:lnTo>
                    <a:lnTo>
                      <a:pt x="588" y="136"/>
                    </a:lnTo>
                    <a:lnTo>
                      <a:pt x="591" y="144"/>
                    </a:lnTo>
                    <a:lnTo>
                      <a:pt x="595" y="153"/>
                    </a:lnTo>
                    <a:lnTo>
                      <a:pt x="598" y="161"/>
                    </a:lnTo>
                    <a:lnTo>
                      <a:pt x="600" y="170"/>
                    </a:lnTo>
                    <a:lnTo>
                      <a:pt x="604" y="177"/>
                    </a:lnTo>
                    <a:lnTo>
                      <a:pt x="606" y="183"/>
                    </a:lnTo>
                    <a:lnTo>
                      <a:pt x="610" y="189"/>
                    </a:lnTo>
                    <a:lnTo>
                      <a:pt x="612" y="197"/>
                    </a:lnTo>
                    <a:lnTo>
                      <a:pt x="614" y="205"/>
                    </a:lnTo>
                    <a:lnTo>
                      <a:pt x="617" y="213"/>
                    </a:lnTo>
                    <a:lnTo>
                      <a:pt x="620" y="222"/>
                    </a:lnTo>
                    <a:lnTo>
                      <a:pt x="622" y="232"/>
                    </a:lnTo>
                    <a:lnTo>
                      <a:pt x="625" y="242"/>
                    </a:lnTo>
                    <a:lnTo>
                      <a:pt x="629" y="252"/>
                    </a:lnTo>
                    <a:lnTo>
                      <a:pt x="632" y="261"/>
                    </a:lnTo>
                    <a:lnTo>
                      <a:pt x="634" y="272"/>
                    </a:lnTo>
                    <a:lnTo>
                      <a:pt x="638" y="282"/>
                    </a:lnTo>
                    <a:lnTo>
                      <a:pt x="640" y="293"/>
                    </a:lnTo>
                    <a:lnTo>
                      <a:pt x="643" y="302"/>
                    </a:lnTo>
                    <a:lnTo>
                      <a:pt x="645" y="311"/>
                    </a:lnTo>
                    <a:lnTo>
                      <a:pt x="649" y="320"/>
                    </a:lnTo>
                    <a:lnTo>
                      <a:pt x="650" y="327"/>
                    </a:lnTo>
                    <a:lnTo>
                      <a:pt x="654" y="333"/>
                    </a:lnTo>
                    <a:lnTo>
                      <a:pt x="656" y="342"/>
                    </a:lnTo>
                    <a:lnTo>
                      <a:pt x="659" y="351"/>
                    </a:lnTo>
                    <a:lnTo>
                      <a:pt x="662" y="361"/>
                    </a:lnTo>
                    <a:lnTo>
                      <a:pt x="666" y="372"/>
                    </a:lnTo>
                    <a:lnTo>
                      <a:pt x="669" y="383"/>
                    </a:lnTo>
                    <a:lnTo>
                      <a:pt x="673" y="394"/>
                    </a:lnTo>
                    <a:lnTo>
                      <a:pt x="676" y="406"/>
                    </a:lnTo>
                    <a:lnTo>
                      <a:pt x="681" y="417"/>
                    </a:lnTo>
                    <a:lnTo>
                      <a:pt x="684" y="429"/>
                    </a:lnTo>
                    <a:lnTo>
                      <a:pt x="688" y="441"/>
                    </a:lnTo>
                    <a:lnTo>
                      <a:pt x="691" y="453"/>
                    </a:lnTo>
                    <a:lnTo>
                      <a:pt x="696" y="463"/>
                    </a:lnTo>
                    <a:lnTo>
                      <a:pt x="699" y="474"/>
                    </a:lnTo>
                    <a:lnTo>
                      <a:pt x="703" y="483"/>
                    </a:lnTo>
                    <a:lnTo>
                      <a:pt x="706" y="492"/>
                    </a:lnTo>
                    <a:lnTo>
                      <a:pt x="710" y="500"/>
                    </a:lnTo>
                    <a:lnTo>
                      <a:pt x="711" y="508"/>
                    </a:lnTo>
                    <a:lnTo>
                      <a:pt x="714" y="516"/>
                    </a:lnTo>
                    <a:lnTo>
                      <a:pt x="716" y="525"/>
                    </a:lnTo>
                    <a:lnTo>
                      <a:pt x="720" y="533"/>
                    </a:lnTo>
                    <a:lnTo>
                      <a:pt x="723" y="544"/>
                    </a:lnTo>
                    <a:lnTo>
                      <a:pt x="727" y="553"/>
                    </a:lnTo>
                    <a:lnTo>
                      <a:pt x="730" y="564"/>
                    </a:lnTo>
                    <a:lnTo>
                      <a:pt x="734" y="574"/>
                    </a:lnTo>
                    <a:lnTo>
                      <a:pt x="737" y="584"/>
                    </a:lnTo>
                    <a:lnTo>
                      <a:pt x="741" y="595"/>
                    </a:lnTo>
                    <a:lnTo>
                      <a:pt x="744" y="605"/>
                    </a:lnTo>
                    <a:lnTo>
                      <a:pt x="749" y="614"/>
                    </a:lnTo>
                    <a:lnTo>
                      <a:pt x="753" y="623"/>
                    </a:lnTo>
                    <a:lnTo>
                      <a:pt x="756" y="631"/>
                    </a:lnTo>
                    <a:lnTo>
                      <a:pt x="760" y="638"/>
                    </a:lnTo>
                    <a:lnTo>
                      <a:pt x="765" y="644"/>
                    </a:lnTo>
                    <a:lnTo>
                      <a:pt x="766" y="649"/>
                    </a:lnTo>
                    <a:lnTo>
                      <a:pt x="770" y="652"/>
                    </a:lnTo>
                    <a:lnTo>
                      <a:pt x="774" y="657"/>
                    </a:lnTo>
                    <a:lnTo>
                      <a:pt x="778" y="661"/>
                    </a:lnTo>
                    <a:lnTo>
                      <a:pt x="781" y="666"/>
                    </a:lnTo>
                    <a:lnTo>
                      <a:pt x="786" y="671"/>
                    </a:lnTo>
                    <a:lnTo>
                      <a:pt x="790" y="676"/>
                    </a:lnTo>
                    <a:lnTo>
                      <a:pt x="796" y="679"/>
                    </a:lnTo>
                    <a:lnTo>
                      <a:pt x="799" y="685"/>
                    </a:lnTo>
                    <a:lnTo>
                      <a:pt x="805" y="689"/>
                    </a:lnTo>
                    <a:lnTo>
                      <a:pt x="809" y="694"/>
                    </a:lnTo>
                    <a:lnTo>
                      <a:pt x="814" y="698"/>
                    </a:lnTo>
                    <a:lnTo>
                      <a:pt x="818" y="702"/>
                    </a:lnTo>
                    <a:lnTo>
                      <a:pt x="823" y="705"/>
                    </a:lnTo>
                    <a:lnTo>
                      <a:pt x="827" y="709"/>
                    </a:lnTo>
                    <a:lnTo>
                      <a:pt x="831" y="711"/>
                    </a:lnTo>
                    <a:lnTo>
                      <a:pt x="835" y="715"/>
                    </a:lnTo>
                    <a:lnTo>
                      <a:pt x="840" y="718"/>
                    </a:lnTo>
                    <a:lnTo>
                      <a:pt x="845" y="722"/>
                    </a:lnTo>
                    <a:lnTo>
                      <a:pt x="852" y="725"/>
                    </a:lnTo>
                    <a:lnTo>
                      <a:pt x="859" y="728"/>
                    </a:lnTo>
                    <a:lnTo>
                      <a:pt x="866" y="731"/>
                    </a:lnTo>
                    <a:lnTo>
                      <a:pt x="873" y="735"/>
                    </a:lnTo>
                    <a:lnTo>
                      <a:pt x="881" y="738"/>
                    </a:lnTo>
                    <a:lnTo>
                      <a:pt x="888" y="743"/>
                    </a:lnTo>
                    <a:lnTo>
                      <a:pt x="895" y="746"/>
                    </a:lnTo>
                    <a:lnTo>
                      <a:pt x="902" y="750"/>
                    </a:lnTo>
                    <a:lnTo>
                      <a:pt x="910" y="753"/>
                    </a:lnTo>
                    <a:lnTo>
                      <a:pt x="915" y="756"/>
                    </a:lnTo>
                    <a:lnTo>
                      <a:pt x="921" y="760"/>
                    </a:lnTo>
                    <a:lnTo>
                      <a:pt x="926" y="764"/>
                    </a:lnTo>
                    <a:lnTo>
                      <a:pt x="931" y="767"/>
                    </a:lnTo>
                    <a:lnTo>
                      <a:pt x="933" y="770"/>
                    </a:lnTo>
                    <a:lnTo>
                      <a:pt x="936" y="772"/>
                    </a:lnTo>
                    <a:lnTo>
                      <a:pt x="938" y="776"/>
                    </a:lnTo>
                    <a:lnTo>
                      <a:pt x="941" y="778"/>
                    </a:lnTo>
                    <a:lnTo>
                      <a:pt x="944" y="782"/>
                    </a:lnTo>
                    <a:lnTo>
                      <a:pt x="947" y="786"/>
                    </a:lnTo>
                    <a:lnTo>
                      <a:pt x="951" y="789"/>
                    </a:lnTo>
                    <a:lnTo>
                      <a:pt x="955" y="793"/>
                    </a:lnTo>
                    <a:lnTo>
                      <a:pt x="956" y="798"/>
                    </a:lnTo>
                    <a:lnTo>
                      <a:pt x="960" y="801"/>
                    </a:lnTo>
                    <a:lnTo>
                      <a:pt x="963" y="805"/>
                    </a:lnTo>
                    <a:lnTo>
                      <a:pt x="966" y="809"/>
                    </a:lnTo>
                    <a:lnTo>
                      <a:pt x="968" y="813"/>
                    </a:lnTo>
                    <a:lnTo>
                      <a:pt x="971" y="816"/>
                    </a:lnTo>
                    <a:lnTo>
                      <a:pt x="972" y="820"/>
                    </a:lnTo>
                    <a:lnTo>
                      <a:pt x="975" y="822"/>
                    </a:lnTo>
                    <a:lnTo>
                      <a:pt x="977" y="827"/>
                    </a:lnTo>
                    <a:lnTo>
                      <a:pt x="979" y="831"/>
                    </a:lnTo>
                    <a:lnTo>
                      <a:pt x="981" y="837"/>
                    </a:lnTo>
                    <a:lnTo>
                      <a:pt x="983" y="842"/>
                    </a:lnTo>
                    <a:lnTo>
                      <a:pt x="984" y="849"/>
                    </a:lnTo>
                    <a:lnTo>
                      <a:pt x="986" y="856"/>
                    </a:lnTo>
                    <a:lnTo>
                      <a:pt x="988" y="863"/>
                    </a:lnTo>
                    <a:lnTo>
                      <a:pt x="989" y="869"/>
                    </a:lnTo>
                    <a:lnTo>
                      <a:pt x="991" y="876"/>
                    </a:lnTo>
                    <a:lnTo>
                      <a:pt x="993" y="882"/>
                    </a:lnTo>
                    <a:lnTo>
                      <a:pt x="995" y="889"/>
                    </a:lnTo>
                    <a:lnTo>
                      <a:pt x="997" y="894"/>
                    </a:lnTo>
                    <a:lnTo>
                      <a:pt x="999" y="900"/>
                    </a:lnTo>
                    <a:lnTo>
                      <a:pt x="1002" y="904"/>
                    </a:lnTo>
                    <a:lnTo>
                      <a:pt x="1005" y="908"/>
                    </a:lnTo>
                    <a:lnTo>
                      <a:pt x="1009" y="911"/>
                    </a:lnTo>
                    <a:lnTo>
                      <a:pt x="1012" y="913"/>
                    </a:lnTo>
                    <a:lnTo>
                      <a:pt x="1016" y="915"/>
                    </a:lnTo>
                    <a:lnTo>
                      <a:pt x="1021" y="917"/>
                    </a:lnTo>
                    <a:lnTo>
                      <a:pt x="1026" y="918"/>
                    </a:lnTo>
                    <a:lnTo>
                      <a:pt x="1032" y="920"/>
                    </a:lnTo>
                    <a:lnTo>
                      <a:pt x="1038" y="920"/>
                    </a:lnTo>
                    <a:lnTo>
                      <a:pt x="1044" y="921"/>
                    </a:lnTo>
                    <a:lnTo>
                      <a:pt x="1051" y="921"/>
                    </a:lnTo>
                    <a:lnTo>
                      <a:pt x="1056" y="921"/>
                    </a:lnTo>
                    <a:lnTo>
                      <a:pt x="1063" y="921"/>
                    </a:lnTo>
                    <a:lnTo>
                      <a:pt x="1069" y="921"/>
                    </a:lnTo>
                    <a:lnTo>
                      <a:pt x="1076" y="921"/>
                    </a:lnTo>
                    <a:lnTo>
                      <a:pt x="1081" y="922"/>
                    </a:lnTo>
                    <a:lnTo>
                      <a:pt x="1087" y="922"/>
                    </a:lnTo>
                    <a:lnTo>
                      <a:pt x="1092" y="922"/>
                    </a:lnTo>
                    <a:lnTo>
                      <a:pt x="1097" y="922"/>
                    </a:lnTo>
                    <a:lnTo>
                      <a:pt x="1101" y="923"/>
                    </a:lnTo>
                    <a:lnTo>
                      <a:pt x="1106" y="923"/>
                    </a:lnTo>
                    <a:lnTo>
                      <a:pt x="1111" y="925"/>
                    </a:lnTo>
                    <a:lnTo>
                      <a:pt x="1117" y="925"/>
                    </a:lnTo>
                    <a:lnTo>
                      <a:pt x="1122" y="926"/>
                    </a:lnTo>
                    <a:lnTo>
                      <a:pt x="1129" y="926"/>
                    </a:lnTo>
                    <a:lnTo>
                      <a:pt x="1134" y="927"/>
                    </a:lnTo>
                    <a:lnTo>
                      <a:pt x="1141" y="927"/>
                    </a:lnTo>
                    <a:lnTo>
                      <a:pt x="1146" y="929"/>
                    </a:lnTo>
                    <a:lnTo>
                      <a:pt x="1153" y="929"/>
                    </a:lnTo>
                    <a:lnTo>
                      <a:pt x="1158" y="931"/>
                    </a:lnTo>
                    <a:lnTo>
                      <a:pt x="1165" y="931"/>
                    </a:lnTo>
                    <a:lnTo>
                      <a:pt x="1170" y="933"/>
                    </a:lnTo>
                    <a:lnTo>
                      <a:pt x="1176" y="933"/>
                    </a:lnTo>
                    <a:lnTo>
                      <a:pt x="1181" y="933"/>
                    </a:lnTo>
                    <a:lnTo>
                      <a:pt x="1186" y="933"/>
                    </a:lnTo>
                    <a:lnTo>
                      <a:pt x="1189" y="933"/>
                    </a:lnTo>
                    <a:lnTo>
                      <a:pt x="1194" y="933"/>
                    </a:lnTo>
                    <a:lnTo>
                      <a:pt x="1200" y="933"/>
                    </a:lnTo>
                    <a:lnTo>
                      <a:pt x="1206" y="933"/>
                    </a:lnTo>
                    <a:lnTo>
                      <a:pt x="1211" y="933"/>
                    </a:lnTo>
                    <a:lnTo>
                      <a:pt x="1217" y="933"/>
                    </a:lnTo>
                    <a:lnTo>
                      <a:pt x="1225" y="933"/>
                    </a:lnTo>
                    <a:lnTo>
                      <a:pt x="1232" y="933"/>
                    </a:lnTo>
                    <a:lnTo>
                      <a:pt x="1237" y="933"/>
                    </a:lnTo>
                    <a:lnTo>
                      <a:pt x="1243" y="933"/>
                    </a:lnTo>
                    <a:lnTo>
                      <a:pt x="1248" y="933"/>
                    </a:lnTo>
                    <a:lnTo>
                      <a:pt x="1253" y="933"/>
                    </a:lnTo>
                    <a:lnTo>
                      <a:pt x="1257" y="933"/>
                    </a:lnTo>
                    <a:lnTo>
                      <a:pt x="1260" y="933"/>
                    </a:lnTo>
                    <a:lnTo>
                      <a:pt x="1262" y="933"/>
                    </a:lnTo>
                    <a:lnTo>
                      <a:pt x="1263" y="933"/>
                    </a:lnTo>
                  </a:path>
                </a:pathLst>
              </a:custGeom>
              <a:noFill/>
              <a:ln w="31470" cap="flat" cmpd="sng">
                <a:solidFill>
                  <a:srgbClr val="00B050"/>
                </a:solidFill>
                <a:prstDash val="solid"/>
                <a:round/>
                <a:headEnd type="none" w="med" len="med"/>
                <a:tailEnd type="none" w="med" len="med"/>
              </a:ln>
              <a:effectLst/>
            </p:spPr>
            <p:txBody>
              <a:bodyPr/>
              <a:lstStyle/>
              <a:p>
                <a:endParaRPr lang="en-US">
                  <a:latin typeface="+mn-lt"/>
                </a:endParaRPr>
              </a:p>
            </p:txBody>
          </p:sp>
          <p:sp>
            <p:nvSpPr>
              <p:cNvPr id="13" name="Text Box 15"/>
              <p:cNvSpPr txBox="1">
                <a:spLocks noChangeArrowheads="1"/>
              </p:cNvSpPr>
              <p:nvPr/>
            </p:nvSpPr>
            <p:spPr bwMode="auto">
              <a:xfrm>
                <a:off x="7162251" y="5018494"/>
                <a:ext cx="861086" cy="257735"/>
              </a:xfrm>
              <a:prstGeom prst="rect">
                <a:avLst/>
              </a:prstGeom>
              <a:noFill/>
              <a:ln w="9525">
                <a:noFill/>
                <a:miter lim="800000"/>
                <a:headEnd/>
                <a:tailEnd/>
              </a:ln>
              <a:effectLst/>
            </p:spPr>
            <p:txBody>
              <a:bodyPr lIns="0" tIns="0" rIns="0" bIns="0"/>
              <a:lstStyle/>
              <a:p>
                <a:pPr defTabSz="383224">
                  <a:buClr>
                    <a:srgbClr val="000000"/>
                  </a:buClr>
                  <a:buSzPct val="90000"/>
                </a:pPr>
                <a:r>
                  <a:rPr lang="en-US" sz="1400" dirty="0">
                    <a:solidFill>
                      <a:srgbClr val="000000"/>
                    </a:solidFill>
                    <a:latin typeface="+mn-lt"/>
                  </a:rPr>
                  <a:t>Time</a:t>
                </a:r>
                <a:endParaRPr lang="en-US" sz="1400" dirty="0">
                  <a:latin typeface="+mn-lt"/>
                </a:endParaRPr>
              </a:p>
            </p:txBody>
          </p:sp>
          <p:sp>
            <p:nvSpPr>
              <p:cNvPr id="14" name="Text Box 16"/>
              <p:cNvSpPr txBox="1">
                <a:spLocks noChangeArrowheads="1"/>
              </p:cNvSpPr>
              <p:nvPr/>
            </p:nvSpPr>
            <p:spPr bwMode="auto">
              <a:xfrm rot="16200000">
                <a:off x="5195830" y="3314007"/>
                <a:ext cx="1479588" cy="265545"/>
              </a:xfrm>
              <a:prstGeom prst="rect">
                <a:avLst/>
              </a:prstGeom>
              <a:noFill/>
              <a:ln w="9525">
                <a:noFill/>
                <a:miter lim="800000"/>
                <a:headEnd/>
                <a:tailEnd/>
              </a:ln>
              <a:effectLst/>
            </p:spPr>
            <p:txBody>
              <a:bodyPr lIns="0" tIns="0" rIns="0" bIns="0"/>
              <a:lstStyle/>
              <a:p>
                <a:pPr defTabSz="383224">
                  <a:buClr>
                    <a:srgbClr val="000000"/>
                  </a:buClr>
                  <a:buSzPct val="90000"/>
                </a:pPr>
                <a:r>
                  <a:rPr lang="en-US" sz="1400" dirty="0">
                    <a:solidFill>
                      <a:srgbClr val="000000"/>
                    </a:solidFill>
                    <a:latin typeface="+mn-lt"/>
                  </a:rPr>
                  <a:t>Absorbance</a:t>
                </a:r>
                <a:endParaRPr lang="en-US" sz="1400" dirty="0">
                  <a:latin typeface="+mn-lt"/>
                </a:endParaRPr>
              </a:p>
            </p:txBody>
          </p:sp>
          <p:sp>
            <p:nvSpPr>
              <p:cNvPr id="15" name="Freeform 14"/>
              <p:cNvSpPr>
                <a:spLocks/>
              </p:cNvSpPr>
              <p:nvPr/>
            </p:nvSpPr>
            <p:spPr bwMode="auto">
              <a:xfrm>
                <a:off x="6163830" y="2024063"/>
                <a:ext cx="2384136" cy="2836489"/>
              </a:xfrm>
              <a:custGeom>
                <a:avLst/>
                <a:gdLst/>
                <a:ahLst/>
                <a:cxnLst>
                  <a:cxn ang="0">
                    <a:pos x="0" y="0"/>
                  </a:cxn>
                  <a:cxn ang="0">
                    <a:pos x="0" y="2024"/>
                  </a:cxn>
                  <a:cxn ang="0">
                    <a:pos x="1651" y="2024"/>
                  </a:cxn>
                </a:cxnLst>
                <a:rect l="0" t="0" r="r" b="b"/>
                <a:pathLst>
                  <a:path w="1652" h="2025">
                    <a:moveTo>
                      <a:pt x="0" y="0"/>
                    </a:moveTo>
                    <a:lnTo>
                      <a:pt x="0" y="2024"/>
                    </a:lnTo>
                    <a:lnTo>
                      <a:pt x="1651" y="2024"/>
                    </a:lnTo>
                  </a:path>
                </a:pathLst>
              </a:custGeom>
              <a:noFill/>
              <a:ln w="31470" cap="flat" cmpd="sng">
                <a:solidFill>
                  <a:srgbClr val="000000"/>
                </a:solidFill>
                <a:prstDash val="solid"/>
                <a:round/>
                <a:headEnd type="none" w="med" len="med"/>
                <a:tailEnd type="none" w="med" len="med"/>
              </a:ln>
              <a:effectLst/>
            </p:spPr>
            <p:txBody>
              <a:bodyPr/>
              <a:lstStyle/>
              <a:p>
                <a:endParaRPr lang="en-US">
                  <a:latin typeface="+mn-lt"/>
                </a:endParaRPr>
              </a:p>
            </p:txBody>
          </p:sp>
          <p:sp>
            <p:nvSpPr>
              <p:cNvPr id="16" name="Text Box 18"/>
              <p:cNvSpPr txBox="1">
                <a:spLocks noChangeArrowheads="1"/>
              </p:cNvSpPr>
              <p:nvPr/>
            </p:nvSpPr>
            <p:spPr bwMode="auto">
              <a:xfrm>
                <a:off x="6254647" y="2120013"/>
                <a:ext cx="2318119" cy="329173"/>
              </a:xfrm>
              <a:prstGeom prst="rect">
                <a:avLst/>
              </a:prstGeom>
              <a:noFill/>
              <a:ln w="9525">
                <a:noFill/>
                <a:miter lim="800000"/>
                <a:headEnd/>
                <a:tailEnd/>
              </a:ln>
              <a:effectLst/>
            </p:spPr>
            <p:txBody>
              <a:bodyPr lIns="0" tIns="0" rIns="0" bIns="0"/>
              <a:lstStyle/>
              <a:p>
                <a:pPr defTabSz="383224">
                  <a:buClr>
                    <a:srgbClr val="000000"/>
                  </a:buClr>
                  <a:buSzPct val="90000"/>
                </a:pPr>
                <a:r>
                  <a:rPr lang="en-US" sz="1400" b="1" dirty="0">
                    <a:solidFill>
                      <a:srgbClr val="000000"/>
                    </a:solidFill>
                    <a:latin typeface="+mn-lt"/>
                  </a:rPr>
                  <a:t>Chromatogram</a:t>
                </a:r>
                <a:endParaRPr lang="en-US" sz="1400" b="1" dirty="0">
                  <a:latin typeface="+mn-lt"/>
                </a:endParaRPr>
              </a:p>
            </p:txBody>
          </p:sp>
          <p:sp>
            <p:nvSpPr>
              <p:cNvPr id="17" name="Freeform 16"/>
              <p:cNvSpPr>
                <a:spLocks/>
              </p:cNvSpPr>
              <p:nvPr/>
            </p:nvSpPr>
            <p:spPr bwMode="auto">
              <a:xfrm>
                <a:off x="6510193" y="2465295"/>
                <a:ext cx="1816966" cy="1299882"/>
              </a:xfrm>
              <a:custGeom>
                <a:avLst/>
                <a:gdLst/>
                <a:ahLst/>
                <a:cxnLst>
                  <a:cxn ang="0">
                    <a:pos x="2" y="927"/>
                  </a:cxn>
                  <a:cxn ang="0">
                    <a:pos x="9" y="925"/>
                  </a:cxn>
                  <a:cxn ang="0">
                    <a:pos x="20" y="922"/>
                  </a:cxn>
                  <a:cxn ang="0">
                    <a:pos x="58" y="919"/>
                  </a:cxn>
                  <a:cxn ang="0">
                    <a:pos x="99" y="912"/>
                  </a:cxn>
                  <a:cxn ang="0">
                    <a:pos x="142" y="886"/>
                  </a:cxn>
                  <a:cxn ang="0">
                    <a:pos x="195" y="821"/>
                  </a:cxn>
                  <a:cxn ang="0">
                    <a:pos x="237" y="753"/>
                  </a:cxn>
                  <a:cxn ang="0">
                    <a:pos x="254" y="704"/>
                  </a:cxn>
                  <a:cxn ang="0">
                    <a:pos x="268" y="648"/>
                  </a:cxn>
                  <a:cxn ang="0">
                    <a:pos x="282" y="594"/>
                  </a:cxn>
                  <a:cxn ang="0">
                    <a:pos x="307" y="500"/>
                  </a:cxn>
                  <a:cxn ang="0">
                    <a:pos x="335" y="400"/>
                  </a:cxn>
                  <a:cxn ang="0">
                    <a:pos x="355" y="328"/>
                  </a:cxn>
                  <a:cxn ang="0">
                    <a:pos x="378" y="251"/>
                  </a:cxn>
                  <a:cxn ang="0">
                    <a:pos x="397" y="178"/>
                  </a:cxn>
                  <a:cxn ang="0">
                    <a:pos x="409" y="136"/>
                  </a:cxn>
                  <a:cxn ang="0">
                    <a:pos x="424" y="87"/>
                  </a:cxn>
                  <a:cxn ang="0">
                    <a:pos x="437" y="50"/>
                  </a:cxn>
                  <a:cxn ang="0">
                    <a:pos x="447" y="27"/>
                  </a:cxn>
                  <a:cxn ang="0">
                    <a:pos x="460" y="5"/>
                  </a:cxn>
                  <a:cxn ang="0">
                    <a:pos x="481" y="5"/>
                  </a:cxn>
                  <a:cxn ang="0">
                    <a:pos x="508" y="38"/>
                  </a:cxn>
                  <a:cxn ang="0">
                    <a:pos x="528" y="75"/>
                  </a:cxn>
                  <a:cxn ang="0">
                    <a:pos x="542" y="110"/>
                  </a:cxn>
                  <a:cxn ang="0">
                    <a:pos x="557" y="154"/>
                  </a:cxn>
                  <a:cxn ang="0">
                    <a:pos x="571" y="191"/>
                  </a:cxn>
                  <a:cxn ang="0">
                    <a:pos x="588" y="240"/>
                  </a:cxn>
                  <a:cxn ang="0">
                    <a:pos x="607" y="292"/>
                  </a:cxn>
                  <a:cxn ang="0">
                    <a:pos x="623" y="333"/>
                  </a:cxn>
                  <a:cxn ang="0">
                    <a:pos x="642" y="384"/>
                  </a:cxn>
                  <a:cxn ang="0">
                    <a:pos x="660" y="432"/>
                  </a:cxn>
                  <a:cxn ang="0">
                    <a:pos x="674" y="472"/>
                  </a:cxn>
                  <a:cxn ang="0">
                    <a:pos x="693" y="521"/>
                  </a:cxn>
                  <a:cxn ang="0">
                    <a:pos x="705" y="559"/>
                  </a:cxn>
                  <a:cxn ang="0">
                    <a:pos x="713" y="593"/>
                  </a:cxn>
                  <a:cxn ang="0">
                    <a:pos x="721" y="629"/>
                  </a:cxn>
                  <a:cxn ang="0">
                    <a:pos x="730" y="658"/>
                  </a:cxn>
                  <a:cxn ang="0">
                    <a:pos x="743" y="695"/>
                  </a:cxn>
                  <a:cxn ang="0">
                    <a:pos x="755" y="729"/>
                  </a:cxn>
                  <a:cxn ang="0">
                    <a:pos x="766" y="754"/>
                  </a:cxn>
                  <a:cxn ang="0">
                    <a:pos x="778" y="783"/>
                  </a:cxn>
                  <a:cxn ang="0">
                    <a:pos x="791" y="804"/>
                  </a:cxn>
                  <a:cxn ang="0">
                    <a:pos x="805" y="826"/>
                  </a:cxn>
                  <a:cxn ang="0">
                    <a:pos x="822" y="847"/>
                  </a:cxn>
                  <a:cxn ang="0">
                    <a:pos x="841" y="859"/>
                  </a:cxn>
                  <a:cxn ang="0">
                    <a:pos x="866" y="868"/>
                  </a:cxn>
                  <a:cxn ang="0">
                    <a:pos x="891" y="875"/>
                  </a:cxn>
                  <a:cxn ang="0">
                    <a:pos x="913" y="881"/>
                  </a:cxn>
                  <a:cxn ang="0">
                    <a:pos x="942" y="888"/>
                  </a:cxn>
                  <a:cxn ang="0">
                    <a:pos x="967" y="892"/>
                  </a:cxn>
                  <a:cxn ang="0">
                    <a:pos x="996" y="899"/>
                  </a:cxn>
                  <a:cxn ang="0">
                    <a:pos x="1028" y="906"/>
                  </a:cxn>
                  <a:cxn ang="0">
                    <a:pos x="1054" y="909"/>
                  </a:cxn>
                  <a:cxn ang="0">
                    <a:pos x="1087" y="914"/>
                  </a:cxn>
                  <a:cxn ang="0">
                    <a:pos x="1117" y="917"/>
                  </a:cxn>
                  <a:cxn ang="0">
                    <a:pos x="1147" y="918"/>
                  </a:cxn>
                  <a:cxn ang="0">
                    <a:pos x="1182" y="918"/>
                  </a:cxn>
                  <a:cxn ang="0">
                    <a:pos x="1212" y="917"/>
                  </a:cxn>
                  <a:cxn ang="0">
                    <a:pos x="1233" y="917"/>
                  </a:cxn>
                  <a:cxn ang="0">
                    <a:pos x="1254" y="917"/>
                  </a:cxn>
                </a:cxnLst>
                <a:rect l="0" t="0" r="r" b="b"/>
                <a:pathLst>
                  <a:path w="1259" h="928">
                    <a:moveTo>
                      <a:pt x="0" y="927"/>
                    </a:moveTo>
                    <a:lnTo>
                      <a:pt x="0" y="927"/>
                    </a:lnTo>
                    <a:lnTo>
                      <a:pt x="0" y="927"/>
                    </a:lnTo>
                    <a:lnTo>
                      <a:pt x="0" y="927"/>
                    </a:lnTo>
                    <a:lnTo>
                      <a:pt x="2" y="927"/>
                    </a:lnTo>
                    <a:lnTo>
                      <a:pt x="2" y="927"/>
                    </a:lnTo>
                    <a:lnTo>
                      <a:pt x="3" y="927"/>
                    </a:lnTo>
                    <a:lnTo>
                      <a:pt x="5" y="927"/>
                    </a:lnTo>
                    <a:lnTo>
                      <a:pt x="6" y="925"/>
                    </a:lnTo>
                    <a:lnTo>
                      <a:pt x="6" y="925"/>
                    </a:lnTo>
                    <a:lnTo>
                      <a:pt x="8" y="925"/>
                    </a:lnTo>
                    <a:lnTo>
                      <a:pt x="9" y="925"/>
                    </a:lnTo>
                    <a:lnTo>
                      <a:pt x="11" y="923"/>
                    </a:lnTo>
                    <a:lnTo>
                      <a:pt x="11" y="923"/>
                    </a:lnTo>
                    <a:lnTo>
                      <a:pt x="13" y="923"/>
                    </a:lnTo>
                    <a:lnTo>
                      <a:pt x="14" y="923"/>
                    </a:lnTo>
                    <a:lnTo>
                      <a:pt x="15" y="922"/>
                    </a:lnTo>
                    <a:lnTo>
                      <a:pt x="20" y="922"/>
                    </a:lnTo>
                    <a:lnTo>
                      <a:pt x="25" y="921"/>
                    </a:lnTo>
                    <a:lnTo>
                      <a:pt x="31" y="921"/>
                    </a:lnTo>
                    <a:lnTo>
                      <a:pt x="38" y="920"/>
                    </a:lnTo>
                    <a:lnTo>
                      <a:pt x="44" y="920"/>
                    </a:lnTo>
                    <a:lnTo>
                      <a:pt x="51" y="919"/>
                    </a:lnTo>
                    <a:lnTo>
                      <a:pt x="58" y="919"/>
                    </a:lnTo>
                    <a:lnTo>
                      <a:pt x="66" y="917"/>
                    </a:lnTo>
                    <a:lnTo>
                      <a:pt x="73" y="917"/>
                    </a:lnTo>
                    <a:lnTo>
                      <a:pt x="80" y="916"/>
                    </a:lnTo>
                    <a:lnTo>
                      <a:pt x="87" y="915"/>
                    </a:lnTo>
                    <a:lnTo>
                      <a:pt x="94" y="914"/>
                    </a:lnTo>
                    <a:lnTo>
                      <a:pt x="99" y="912"/>
                    </a:lnTo>
                    <a:lnTo>
                      <a:pt x="106" y="911"/>
                    </a:lnTo>
                    <a:lnTo>
                      <a:pt x="111" y="909"/>
                    </a:lnTo>
                    <a:lnTo>
                      <a:pt x="116" y="906"/>
                    </a:lnTo>
                    <a:lnTo>
                      <a:pt x="124" y="902"/>
                    </a:lnTo>
                    <a:lnTo>
                      <a:pt x="133" y="894"/>
                    </a:lnTo>
                    <a:lnTo>
                      <a:pt x="142" y="886"/>
                    </a:lnTo>
                    <a:lnTo>
                      <a:pt x="151" y="877"/>
                    </a:lnTo>
                    <a:lnTo>
                      <a:pt x="160" y="867"/>
                    </a:lnTo>
                    <a:lnTo>
                      <a:pt x="168" y="856"/>
                    </a:lnTo>
                    <a:lnTo>
                      <a:pt x="177" y="845"/>
                    </a:lnTo>
                    <a:lnTo>
                      <a:pt x="187" y="832"/>
                    </a:lnTo>
                    <a:lnTo>
                      <a:pt x="195" y="821"/>
                    </a:lnTo>
                    <a:lnTo>
                      <a:pt x="204" y="809"/>
                    </a:lnTo>
                    <a:lnTo>
                      <a:pt x="211" y="797"/>
                    </a:lnTo>
                    <a:lnTo>
                      <a:pt x="219" y="785"/>
                    </a:lnTo>
                    <a:lnTo>
                      <a:pt x="225" y="774"/>
                    </a:lnTo>
                    <a:lnTo>
                      <a:pt x="232" y="763"/>
                    </a:lnTo>
                    <a:lnTo>
                      <a:pt x="237" y="753"/>
                    </a:lnTo>
                    <a:lnTo>
                      <a:pt x="242" y="743"/>
                    </a:lnTo>
                    <a:lnTo>
                      <a:pt x="244" y="737"/>
                    </a:lnTo>
                    <a:lnTo>
                      <a:pt x="247" y="730"/>
                    </a:lnTo>
                    <a:lnTo>
                      <a:pt x="249" y="722"/>
                    </a:lnTo>
                    <a:lnTo>
                      <a:pt x="253" y="713"/>
                    </a:lnTo>
                    <a:lnTo>
                      <a:pt x="254" y="704"/>
                    </a:lnTo>
                    <a:lnTo>
                      <a:pt x="257" y="695"/>
                    </a:lnTo>
                    <a:lnTo>
                      <a:pt x="259" y="686"/>
                    </a:lnTo>
                    <a:lnTo>
                      <a:pt x="262" y="675"/>
                    </a:lnTo>
                    <a:lnTo>
                      <a:pt x="264" y="667"/>
                    </a:lnTo>
                    <a:lnTo>
                      <a:pt x="266" y="657"/>
                    </a:lnTo>
                    <a:lnTo>
                      <a:pt x="268" y="648"/>
                    </a:lnTo>
                    <a:lnTo>
                      <a:pt x="271" y="638"/>
                    </a:lnTo>
                    <a:lnTo>
                      <a:pt x="273" y="630"/>
                    </a:lnTo>
                    <a:lnTo>
                      <a:pt x="275" y="621"/>
                    </a:lnTo>
                    <a:lnTo>
                      <a:pt x="277" y="614"/>
                    </a:lnTo>
                    <a:lnTo>
                      <a:pt x="279" y="606"/>
                    </a:lnTo>
                    <a:lnTo>
                      <a:pt x="282" y="594"/>
                    </a:lnTo>
                    <a:lnTo>
                      <a:pt x="285" y="581"/>
                    </a:lnTo>
                    <a:lnTo>
                      <a:pt x="289" y="566"/>
                    </a:lnTo>
                    <a:lnTo>
                      <a:pt x="294" y="550"/>
                    </a:lnTo>
                    <a:lnTo>
                      <a:pt x="297" y="535"/>
                    </a:lnTo>
                    <a:lnTo>
                      <a:pt x="303" y="517"/>
                    </a:lnTo>
                    <a:lnTo>
                      <a:pt x="307" y="500"/>
                    </a:lnTo>
                    <a:lnTo>
                      <a:pt x="313" y="482"/>
                    </a:lnTo>
                    <a:lnTo>
                      <a:pt x="316" y="465"/>
                    </a:lnTo>
                    <a:lnTo>
                      <a:pt x="321" y="448"/>
                    </a:lnTo>
                    <a:lnTo>
                      <a:pt x="326" y="431"/>
                    </a:lnTo>
                    <a:lnTo>
                      <a:pt x="331" y="415"/>
                    </a:lnTo>
                    <a:lnTo>
                      <a:pt x="335" y="400"/>
                    </a:lnTo>
                    <a:lnTo>
                      <a:pt x="340" y="385"/>
                    </a:lnTo>
                    <a:lnTo>
                      <a:pt x="343" y="371"/>
                    </a:lnTo>
                    <a:lnTo>
                      <a:pt x="348" y="358"/>
                    </a:lnTo>
                    <a:lnTo>
                      <a:pt x="349" y="349"/>
                    </a:lnTo>
                    <a:lnTo>
                      <a:pt x="352" y="339"/>
                    </a:lnTo>
                    <a:lnTo>
                      <a:pt x="355" y="328"/>
                    </a:lnTo>
                    <a:lnTo>
                      <a:pt x="359" y="316"/>
                    </a:lnTo>
                    <a:lnTo>
                      <a:pt x="362" y="304"/>
                    </a:lnTo>
                    <a:lnTo>
                      <a:pt x="366" y="291"/>
                    </a:lnTo>
                    <a:lnTo>
                      <a:pt x="369" y="277"/>
                    </a:lnTo>
                    <a:lnTo>
                      <a:pt x="374" y="263"/>
                    </a:lnTo>
                    <a:lnTo>
                      <a:pt x="378" y="251"/>
                    </a:lnTo>
                    <a:lnTo>
                      <a:pt x="381" y="237"/>
                    </a:lnTo>
                    <a:lnTo>
                      <a:pt x="384" y="225"/>
                    </a:lnTo>
                    <a:lnTo>
                      <a:pt x="388" y="211"/>
                    </a:lnTo>
                    <a:lnTo>
                      <a:pt x="390" y="200"/>
                    </a:lnTo>
                    <a:lnTo>
                      <a:pt x="394" y="189"/>
                    </a:lnTo>
                    <a:lnTo>
                      <a:pt x="397" y="178"/>
                    </a:lnTo>
                    <a:lnTo>
                      <a:pt x="400" y="168"/>
                    </a:lnTo>
                    <a:lnTo>
                      <a:pt x="401" y="163"/>
                    </a:lnTo>
                    <a:lnTo>
                      <a:pt x="403" y="157"/>
                    </a:lnTo>
                    <a:lnTo>
                      <a:pt x="405" y="150"/>
                    </a:lnTo>
                    <a:lnTo>
                      <a:pt x="407" y="143"/>
                    </a:lnTo>
                    <a:lnTo>
                      <a:pt x="409" y="136"/>
                    </a:lnTo>
                    <a:lnTo>
                      <a:pt x="411" y="127"/>
                    </a:lnTo>
                    <a:lnTo>
                      <a:pt x="413" y="119"/>
                    </a:lnTo>
                    <a:lnTo>
                      <a:pt x="416" y="110"/>
                    </a:lnTo>
                    <a:lnTo>
                      <a:pt x="418" y="103"/>
                    </a:lnTo>
                    <a:lnTo>
                      <a:pt x="422" y="94"/>
                    </a:lnTo>
                    <a:lnTo>
                      <a:pt x="424" y="87"/>
                    </a:lnTo>
                    <a:lnTo>
                      <a:pt x="427" y="78"/>
                    </a:lnTo>
                    <a:lnTo>
                      <a:pt x="429" y="72"/>
                    </a:lnTo>
                    <a:lnTo>
                      <a:pt x="432" y="64"/>
                    </a:lnTo>
                    <a:lnTo>
                      <a:pt x="433" y="59"/>
                    </a:lnTo>
                    <a:lnTo>
                      <a:pt x="437" y="52"/>
                    </a:lnTo>
                    <a:lnTo>
                      <a:pt x="437" y="50"/>
                    </a:lnTo>
                    <a:lnTo>
                      <a:pt x="438" y="47"/>
                    </a:lnTo>
                    <a:lnTo>
                      <a:pt x="440" y="44"/>
                    </a:lnTo>
                    <a:lnTo>
                      <a:pt x="441" y="39"/>
                    </a:lnTo>
                    <a:lnTo>
                      <a:pt x="443" y="36"/>
                    </a:lnTo>
                    <a:lnTo>
                      <a:pt x="445" y="30"/>
                    </a:lnTo>
                    <a:lnTo>
                      <a:pt x="447" y="27"/>
                    </a:lnTo>
                    <a:lnTo>
                      <a:pt x="449" y="22"/>
                    </a:lnTo>
                    <a:lnTo>
                      <a:pt x="451" y="18"/>
                    </a:lnTo>
                    <a:lnTo>
                      <a:pt x="453" y="14"/>
                    </a:lnTo>
                    <a:lnTo>
                      <a:pt x="455" y="11"/>
                    </a:lnTo>
                    <a:lnTo>
                      <a:pt x="458" y="7"/>
                    </a:lnTo>
                    <a:lnTo>
                      <a:pt x="460" y="5"/>
                    </a:lnTo>
                    <a:lnTo>
                      <a:pt x="463" y="2"/>
                    </a:lnTo>
                    <a:lnTo>
                      <a:pt x="465" y="1"/>
                    </a:lnTo>
                    <a:lnTo>
                      <a:pt x="468" y="0"/>
                    </a:lnTo>
                    <a:lnTo>
                      <a:pt x="472" y="1"/>
                    </a:lnTo>
                    <a:lnTo>
                      <a:pt x="477" y="2"/>
                    </a:lnTo>
                    <a:lnTo>
                      <a:pt x="481" y="5"/>
                    </a:lnTo>
                    <a:lnTo>
                      <a:pt x="486" y="9"/>
                    </a:lnTo>
                    <a:lnTo>
                      <a:pt x="489" y="14"/>
                    </a:lnTo>
                    <a:lnTo>
                      <a:pt x="495" y="20"/>
                    </a:lnTo>
                    <a:lnTo>
                      <a:pt x="499" y="26"/>
                    </a:lnTo>
                    <a:lnTo>
                      <a:pt x="504" y="31"/>
                    </a:lnTo>
                    <a:lnTo>
                      <a:pt x="508" y="38"/>
                    </a:lnTo>
                    <a:lnTo>
                      <a:pt x="511" y="45"/>
                    </a:lnTo>
                    <a:lnTo>
                      <a:pt x="515" y="52"/>
                    </a:lnTo>
                    <a:lnTo>
                      <a:pt x="520" y="57"/>
                    </a:lnTo>
                    <a:lnTo>
                      <a:pt x="522" y="64"/>
                    </a:lnTo>
                    <a:lnTo>
                      <a:pt x="526" y="70"/>
                    </a:lnTo>
                    <a:lnTo>
                      <a:pt x="528" y="75"/>
                    </a:lnTo>
                    <a:lnTo>
                      <a:pt x="532" y="78"/>
                    </a:lnTo>
                    <a:lnTo>
                      <a:pt x="533" y="84"/>
                    </a:lnTo>
                    <a:lnTo>
                      <a:pt x="535" y="90"/>
                    </a:lnTo>
                    <a:lnTo>
                      <a:pt x="537" y="97"/>
                    </a:lnTo>
                    <a:lnTo>
                      <a:pt x="541" y="102"/>
                    </a:lnTo>
                    <a:lnTo>
                      <a:pt x="542" y="110"/>
                    </a:lnTo>
                    <a:lnTo>
                      <a:pt x="546" y="117"/>
                    </a:lnTo>
                    <a:lnTo>
                      <a:pt x="548" y="124"/>
                    </a:lnTo>
                    <a:lnTo>
                      <a:pt x="551" y="131"/>
                    </a:lnTo>
                    <a:lnTo>
                      <a:pt x="553" y="140"/>
                    </a:lnTo>
                    <a:lnTo>
                      <a:pt x="555" y="147"/>
                    </a:lnTo>
                    <a:lnTo>
                      <a:pt x="557" y="154"/>
                    </a:lnTo>
                    <a:lnTo>
                      <a:pt x="561" y="161"/>
                    </a:lnTo>
                    <a:lnTo>
                      <a:pt x="562" y="168"/>
                    </a:lnTo>
                    <a:lnTo>
                      <a:pt x="564" y="174"/>
                    </a:lnTo>
                    <a:lnTo>
                      <a:pt x="566" y="179"/>
                    </a:lnTo>
                    <a:lnTo>
                      <a:pt x="569" y="184"/>
                    </a:lnTo>
                    <a:lnTo>
                      <a:pt x="571" y="191"/>
                    </a:lnTo>
                    <a:lnTo>
                      <a:pt x="574" y="198"/>
                    </a:lnTo>
                    <a:lnTo>
                      <a:pt x="575" y="206"/>
                    </a:lnTo>
                    <a:lnTo>
                      <a:pt x="579" y="213"/>
                    </a:lnTo>
                    <a:lnTo>
                      <a:pt x="582" y="222"/>
                    </a:lnTo>
                    <a:lnTo>
                      <a:pt x="585" y="231"/>
                    </a:lnTo>
                    <a:lnTo>
                      <a:pt x="588" y="240"/>
                    </a:lnTo>
                    <a:lnTo>
                      <a:pt x="592" y="248"/>
                    </a:lnTo>
                    <a:lnTo>
                      <a:pt x="594" y="257"/>
                    </a:lnTo>
                    <a:lnTo>
                      <a:pt x="598" y="266"/>
                    </a:lnTo>
                    <a:lnTo>
                      <a:pt x="602" y="274"/>
                    </a:lnTo>
                    <a:lnTo>
                      <a:pt x="605" y="283"/>
                    </a:lnTo>
                    <a:lnTo>
                      <a:pt x="607" y="292"/>
                    </a:lnTo>
                    <a:lnTo>
                      <a:pt x="610" y="298"/>
                    </a:lnTo>
                    <a:lnTo>
                      <a:pt x="612" y="305"/>
                    </a:lnTo>
                    <a:lnTo>
                      <a:pt x="616" y="311"/>
                    </a:lnTo>
                    <a:lnTo>
                      <a:pt x="618" y="318"/>
                    </a:lnTo>
                    <a:lnTo>
                      <a:pt x="621" y="325"/>
                    </a:lnTo>
                    <a:lnTo>
                      <a:pt x="623" y="333"/>
                    </a:lnTo>
                    <a:lnTo>
                      <a:pt x="626" y="340"/>
                    </a:lnTo>
                    <a:lnTo>
                      <a:pt x="629" y="349"/>
                    </a:lnTo>
                    <a:lnTo>
                      <a:pt x="632" y="357"/>
                    </a:lnTo>
                    <a:lnTo>
                      <a:pt x="636" y="366"/>
                    </a:lnTo>
                    <a:lnTo>
                      <a:pt x="639" y="374"/>
                    </a:lnTo>
                    <a:lnTo>
                      <a:pt x="642" y="384"/>
                    </a:lnTo>
                    <a:lnTo>
                      <a:pt x="645" y="393"/>
                    </a:lnTo>
                    <a:lnTo>
                      <a:pt x="649" y="401"/>
                    </a:lnTo>
                    <a:lnTo>
                      <a:pt x="652" y="409"/>
                    </a:lnTo>
                    <a:lnTo>
                      <a:pt x="654" y="418"/>
                    </a:lnTo>
                    <a:lnTo>
                      <a:pt x="657" y="425"/>
                    </a:lnTo>
                    <a:lnTo>
                      <a:pt x="660" y="432"/>
                    </a:lnTo>
                    <a:lnTo>
                      <a:pt x="663" y="437"/>
                    </a:lnTo>
                    <a:lnTo>
                      <a:pt x="665" y="444"/>
                    </a:lnTo>
                    <a:lnTo>
                      <a:pt x="667" y="449"/>
                    </a:lnTo>
                    <a:lnTo>
                      <a:pt x="669" y="456"/>
                    </a:lnTo>
                    <a:lnTo>
                      <a:pt x="673" y="464"/>
                    </a:lnTo>
                    <a:lnTo>
                      <a:pt x="674" y="472"/>
                    </a:lnTo>
                    <a:lnTo>
                      <a:pt x="678" y="480"/>
                    </a:lnTo>
                    <a:lnTo>
                      <a:pt x="681" y="489"/>
                    </a:lnTo>
                    <a:lnTo>
                      <a:pt x="685" y="496"/>
                    </a:lnTo>
                    <a:lnTo>
                      <a:pt x="686" y="504"/>
                    </a:lnTo>
                    <a:lnTo>
                      <a:pt x="690" y="513"/>
                    </a:lnTo>
                    <a:lnTo>
                      <a:pt x="693" y="521"/>
                    </a:lnTo>
                    <a:lnTo>
                      <a:pt x="697" y="528"/>
                    </a:lnTo>
                    <a:lnTo>
                      <a:pt x="698" y="535"/>
                    </a:lnTo>
                    <a:lnTo>
                      <a:pt x="701" y="542"/>
                    </a:lnTo>
                    <a:lnTo>
                      <a:pt x="703" y="548"/>
                    </a:lnTo>
                    <a:lnTo>
                      <a:pt x="705" y="553"/>
                    </a:lnTo>
                    <a:lnTo>
                      <a:pt x="705" y="559"/>
                    </a:lnTo>
                    <a:lnTo>
                      <a:pt x="707" y="563"/>
                    </a:lnTo>
                    <a:lnTo>
                      <a:pt x="708" y="569"/>
                    </a:lnTo>
                    <a:lnTo>
                      <a:pt x="710" y="574"/>
                    </a:lnTo>
                    <a:lnTo>
                      <a:pt x="710" y="581"/>
                    </a:lnTo>
                    <a:lnTo>
                      <a:pt x="712" y="586"/>
                    </a:lnTo>
                    <a:lnTo>
                      <a:pt x="713" y="593"/>
                    </a:lnTo>
                    <a:lnTo>
                      <a:pt x="715" y="598"/>
                    </a:lnTo>
                    <a:lnTo>
                      <a:pt x="715" y="605"/>
                    </a:lnTo>
                    <a:lnTo>
                      <a:pt x="717" y="612"/>
                    </a:lnTo>
                    <a:lnTo>
                      <a:pt x="719" y="618"/>
                    </a:lnTo>
                    <a:lnTo>
                      <a:pt x="721" y="623"/>
                    </a:lnTo>
                    <a:lnTo>
                      <a:pt x="721" y="629"/>
                    </a:lnTo>
                    <a:lnTo>
                      <a:pt x="723" y="635"/>
                    </a:lnTo>
                    <a:lnTo>
                      <a:pt x="725" y="639"/>
                    </a:lnTo>
                    <a:lnTo>
                      <a:pt x="726" y="643"/>
                    </a:lnTo>
                    <a:lnTo>
                      <a:pt x="727" y="648"/>
                    </a:lnTo>
                    <a:lnTo>
                      <a:pt x="729" y="652"/>
                    </a:lnTo>
                    <a:lnTo>
                      <a:pt x="730" y="658"/>
                    </a:lnTo>
                    <a:lnTo>
                      <a:pt x="732" y="664"/>
                    </a:lnTo>
                    <a:lnTo>
                      <a:pt x="734" y="671"/>
                    </a:lnTo>
                    <a:lnTo>
                      <a:pt x="736" y="676"/>
                    </a:lnTo>
                    <a:lnTo>
                      <a:pt x="737" y="683"/>
                    </a:lnTo>
                    <a:lnTo>
                      <a:pt x="741" y="688"/>
                    </a:lnTo>
                    <a:lnTo>
                      <a:pt x="743" y="695"/>
                    </a:lnTo>
                    <a:lnTo>
                      <a:pt x="744" y="701"/>
                    </a:lnTo>
                    <a:lnTo>
                      <a:pt x="746" y="708"/>
                    </a:lnTo>
                    <a:lnTo>
                      <a:pt x="750" y="713"/>
                    </a:lnTo>
                    <a:lnTo>
                      <a:pt x="752" y="719"/>
                    </a:lnTo>
                    <a:lnTo>
                      <a:pt x="753" y="724"/>
                    </a:lnTo>
                    <a:lnTo>
                      <a:pt x="755" y="729"/>
                    </a:lnTo>
                    <a:lnTo>
                      <a:pt x="758" y="733"/>
                    </a:lnTo>
                    <a:lnTo>
                      <a:pt x="759" y="737"/>
                    </a:lnTo>
                    <a:lnTo>
                      <a:pt x="761" y="741"/>
                    </a:lnTo>
                    <a:lnTo>
                      <a:pt x="762" y="745"/>
                    </a:lnTo>
                    <a:lnTo>
                      <a:pt x="764" y="749"/>
                    </a:lnTo>
                    <a:lnTo>
                      <a:pt x="766" y="754"/>
                    </a:lnTo>
                    <a:lnTo>
                      <a:pt x="768" y="759"/>
                    </a:lnTo>
                    <a:lnTo>
                      <a:pt x="769" y="764"/>
                    </a:lnTo>
                    <a:lnTo>
                      <a:pt x="773" y="768"/>
                    </a:lnTo>
                    <a:lnTo>
                      <a:pt x="775" y="773"/>
                    </a:lnTo>
                    <a:lnTo>
                      <a:pt x="777" y="777"/>
                    </a:lnTo>
                    <a:lnTo>
                      <a:pt x="778" y="783"/>
                    </a:lnTo>
                    <a:lnTo>
                      <a:pt x="782" y="786"/>
                    </a:lnTo>
                    <a:lnTo>
                      <a:pt x="783" y="792"/>
                    </a:lnTo>
                    <a:lnTo>
                      <a:pt x="785" y="795"/>
                    </a:lnTo>
                    <a:lnTo>
                      <a:pt x="787" y="798"/>
                    </a:lnTo>
                    <a:lnTo>
                      <a:pt x="790" y="801"/>
                    </a:lnTo>
                    <a:lnTo>
                      <a:pt x="791" y="804"/>
                    </a:lnTo>
                    <a:lnTo>
                      <a:pt x="793" y="807"/>
                    </a:lnTo>
                    <a:lnTo>
                      <a:pt x="795" y="811"/>
                    </a:lnTo>
                    <a:lnTo>
                      <a:pt x="798" y="814"/>
                    </a:lnTo>
                    <a:lnTo>
                      <a:pt x="799" y="819"/>
                    </a:lnTo>
                    <a:lnTo>
                      <a:pt x="803" y="822"/>
                    </a:lnTo>
                    <a:lnTo>
                      <a:pt x="805" y="826"/>
                    </a:lnTo>
                    <a:lnTo>
                      <a:pt x="809" y="829"/>
                    </a:lnTo>
                    <a:lnTo>
                      <a:pt x="810" y="834"/>
                    </a:lnTo>
                    <a:lnTo>
                      <a:pt x="814" y="838"/>
                    </a:lnTo>
                    <a:lnTo>
                      <a:pt x="817" y="841"/>
                    </a:lnTo>
                    <a:lnTo>
                      <a:pt x="820" y="844"/>
                    </a:lnTo>
                    <a:lnTo>
                      <a:pt x="822" y="847"/>
                    </a:lnTo>
                    <a:lnTo>
                      <a:pt x="826" y="850"/>
                    </a:lnTo>
                    <a:lnTo>
                      <a:pt x="829" y="852"/>
                    </a:lnTo>
                    <a:lnTo>
                      <a:pt x="832" y="854"/>
                    </a:lnTo>
                    <a:lnTo>
                      <a:pt x="834" y="856"/>
                    </a:lnTo>
                    <a:lnTo>
                      <a:pt x="837" y="857"/>
                    </a:lnTo>
                    <a:lnTo>
                      <a:pt x="841" y="859"/>
                    </a:lnTo>
                    <a:lnTo>
                      <a:pt x="845" y="861"/>
                    </a:lnTo>
                    <a:lnTo>
                      <a:pt x="848" y="863"/>
                    </a:lnTo>
                    <a:lnTo>
                      <a:pt x="853" y="865"/>
                    </a:lnTo>
                    <a:lnTo>
                      <a:pt x="857" y="866"/>
                    </a:lnTo>
                    <a:lnTo>
                      <a:pt x="862" y="866"/>
                    </a:lnTo>
                    <a:lnTo>
                      <a:pt x="866" y="868"/>
                    </a:lnTo>
                    <a:lnTo>
                      <a:pt x="871" y="870"/>
                    </a:lnTo>
                    <a:lnTo>
                      <a:pt x="875" y="871"/>
                    </a:lnTo>
                    <a:lnTo>
                      <a:pt x="880" y="871"/>
                    </a:lnTo>
                    <a:lnTo>
                      <a:pt x="883" y="873"/>
                    </a:lnTo>
                    <a:lnTo>
                      <a:pt x="887" y="873"/>
                    </a:lnTo>
                    <a:lnTo>
                      <a:pt x="891" y="875"/>
                    </a:lnTo>
                    <a:lnTo>
                      <a:pt x="895" y="875"/>
                    </a:lnTo>
                    <a:lnTo>
                      <a:pt x="898" y="877"/>
                    </a:lnTo>
                    <a:lnTo>
                      <a:pt x="902" y="877"/>
                    </a:lnTo>
                    <a:lnTo>
                      <a:pt x="905" y="879"/>
                    </a:lnTo>
                    <a:lnTo>
                      <a:pt x="910" y="879"/>
                    </a:lnTo>
                    <a:lnTo>
                      <a:pt x="913" y="881"/>
                    </a:lnTo>
                    <a:lnTo>
                      <a:pt x="919" y="881"/>
                    </a:lnTo>
                    <a:lnTo>
                      <a:pt x="924" y="883"/>
                    </a:lnTo>
                    <a:lnTo>
                      <a:pt x="929" y="883"/>
                    </a:lnTo>
                    <a:lnTo>
                      <a:pt x="932" y="885"/>
                    </a:lnTo>
                    <a:lnTo>
                      <a:pt x="937" y="886"/>
                    </a:lnTo>
                    <a:lnTo>
                      <a:pt x="942" y="888"/>
                    </a:lnTo>
                    <a:lnTo>
                      <a:pt x="948" y="888"/>
                    </a:lnTo>
                    <a:lnTo>
                      <a:pt x="951" y="890"/>
                    </a:lnTo>
                    <a:lnTo>
                      <a:pt x="956" y="890"/>
                    </a:lnTo>
                    <a:lnTo>
                      <a:pt x="959" y="891"/>
                    </a:lnTo>
                    <a:lnTo>
                      <a:pt x="963" y="891"/>
                    </a:lnTo>
                    <a:lnTo>
                      <a:pt x="967" y="892"/>
                    </a:lnTo>
                    <a:lnTo>
                      <a:pt x="971" y="893"/>
                    </a:lnTo>
                    <a:lnTo>
                      <a:pt x="975" y="895"/>
                    </a:lnTo>
                    <a:lnTo>
                      <a:pt x="980" y="895"/>
                    </a:lnTo>
                    <a:lnTo>
                      <a:pt x="985" y="896"/>
                    </a:lnTo>
                    <a:lnTo>
                      <a:pt x="991" y="898"/>
                    </a:lnTo>
                    <a:lnTo>
                      <a:pt x="996" y="899"/>
                    </a:lnTo>
                    <a:lnTo>
                      <a:pt x="1002" y="899"/>
                    </a:lnTo>
                    <a:lnTo>
                      <a:pt x="1007" y="901"/>
                    </a:lnTo>
                    <a:lnTo>
                      <a:pt x="1013" y="902"/>
                    </a:lnTo>
                    <a:lnTo>
                      <a:pt x="1018" y="904"/>
                    </a:lnTo>
                    <a:lnTo>
                      <a:pt x="1024" y="904"/>
                    </a:lnTo>
                    <a:lnTo>
                      <a:pt x="1028" y="906"/>
                    </a:lnTo>
                    <a:lnTo>
                      <a:pt x="1033" y="906"/>
                    </a:lnTo>
                    <a:lnTo>
                      <a:pt x="1037" y="906"/>
                    </a:lnTo>
                    <a:lnTo>
                      <a:pt x="1043" y="906"/>
                    </a:lnTo>
                    <a:lnTo>
                      <a:pt x="1046" y="908"/>
                    </a:lnTo>
                    <a:lnTo>
                      <a:pt x="1050" y="908"/>
                    </a:lnTo>
                    <a:lnTo>
                      <a:pt x="1054" y="909"/>
                    </a:lnTo>
                    <a:lnTo>
                      <a:pt x="1059" y="909"/>
                    </a:lnTo>
                    <a:lnTo>
                      <a:pt x="1065" y="911"/>
                    </a:lnTo>
                    <a:lnTo>
                      <a:pt x="1070" y="911"/>
                    </a:lnTo>
                    <a:lnTo>
                      <a:pt x="1075" y="912"/>
                    </a:lnTo>
                    <a:lnTo>
                      <a:pt x="1082" y="912"/>
                    </a:lnTo>
                    <a:lnTo>
                      <a:pt x="1087" y="914"/>
                    </a:lnTo>
                    <a:lnTo>
                      <a:pt x="1092" y="914"/>
                    </a:lnTo>
                    <a:lnTo>
                      <a:pt x="1098" y="916"/>
                    </a:lnTo>
                    <a:lnTo>
                      <a:pt x="1103" y="916"/>
                    </a:lnTo>
                    <a:lnTo>
                      <a:pt x="1107" y="917"/>
                    </a:lnTo>
                    <a:lnTo>
                      <a:pt x="1112" y="917"/>
                    </a:lnTo>
                    <a:lnTo>
                      <a:pt x="1117" y="917"/>
                    </a:lnTo>
                    <a:lnTo>
                      <a:pt x="1121" y="917"/>
                    </a:lnTo>
                    <a:lnTo>
                      <a:pt x="1125" y="918"/>
                    </a:lnTo>
                    <a:lnTo>
                      <a:pt x="1130" y="918"/>
                    </a:lnTo>
                    <a:lnTo>
                      <a:pt x="1135" y="918"/>
                    </a:lnTo>
                    <a:lnTo>
                      <a:pt x="1141" y="918"/>
                    </a:lnTo>
                    <a:lnTo>
                      <a:pt x="1147" y="918"/>
                    </a:lnTo>
                    <a:lnTo>
                      <a:pt x="1153" y="918"/>
                    </a:lnTo>
                    <a:lnTo>
                      <a:pt x="1159" y="918"/>
                    </a:lnTo>
                    <a:lnTo>
                      <a:pt x="1166" y="918"/>
                    </a:lnTo>
                    <a:lnTo>
                      <a:pt x="1171" y="918"/>
                    </a:lnTo>
                    <a:lnTo>
                      <a:pt x="1177" y="918"/>
                    </a:lnTo>
                    <a:lnTo>
                      <a:pt x="1182" y="918"/>
                    </a:lnTo>
                    <a:lnTo>
                      <a:pt x="1190" y="918"/>
                    </a:lnTo>
                    <a:lnTo>
                      <a:pt x="1195" y="918"/>
                    </a:lnTo>
                    <a:lnTo>
                      <a:pt x="1201" y="918"/>
                    </a:lnTo>
                    <a:lnTo>
                      <a:pt x="1205" y="918"/>
                    </a:lnTo>
                    <a:lnTo>
                      <a:pt x="1210" y="917"/>
                    </a:lnTo>
                    <a:lnTo>
                      <a:pt x="1212" y="917"/>
                    </a:lnTo>
                    <a:lnTo>
                      <a:pt x="1215" y="917"/>
                    </a:lnTo>
                    <a:lnTo>
                      <a:pt x="1219" y="917"/>
                    </a:lnTo>
                    <a:lnTo>
                      <a:pt x="1222" y="917"/>
                    </a:lnTo>
                    <a:lnTo>
                      <a:pt x="1226" y="917"/>
                    </a:lnTo>
                    <a:lnTo>
                      <a:pt x="1230" y="917"/>
                    </a:lnTo>
                    <a:lnTo>
                      <a:pt x="1233" y="917"/>
                    </a:lnTo>
                    <a:lnTo>
                      <a:pt x="1239" y="917"/>
                    </a:lnTo>
                    <a:lnTo>
                      <a:pt x="1242" y="917"/>
                    </a:lnTo>
                    <a:lnTo>
                      <a:pt x="1246" y="917"/>
                    </a:lnTo>
                    <a:lnTo>
                      <a:pt x="1249" y="917"/>
                    </a:lnTo>
                    <a:lnTo>
                      <a:pt x="1252" y="917"/>
                    </a:lnTo>
                    <a:lnTo>
                      <a:pt x="1254" y="917"/>
                    </a:lnTo>
                    <a:lnTo>
                      <a:pt x="1257" y="917"/>
                    </a:lnTo>
                    <a:lnTo>
                      <a:pt x="1257" y="917"/>
                    </a:lnTo>
                    <a:lnTo>
                      <a:pt x="1258" y="917"/>
                    </a:lnTo>
                  </a:path>
                </a:pathLst>
              </a:custGeom>
              <a:noFill/>
              <a:ln w="31470" cap="flat" cmpd="sng">
                <a:solidFill>
                  <a:srgbClr val="00B0F0"/>
                </a:solidFill>
                <a:prstDash val="solid"/>
                <a:round/>
                <a:headEnd type="none" w="med" len="med"/>
                <a:tailEnd type="none" w="med" len="med"/>
              </a:ln>
              <a:effectLst/>
            </p:spPr>
            <p:txBody>
              <a:bodyPr/>
              <a:lstStyle/>
              <a:p>
                <a:endParaRPr lang="en-US">
                  <a:latin typeface="+mn-lt"/>
                </a:endParaRPr>
              </a:p>
            </p:txBody>
          </p:sp>
          <p:sp>
            <p:nvSpPr>
              <p:cNvPr id="18" name="Text Box 20"/>
              <p:cNvSpPr txBox="1">
                <a:spLocks noChangeArrowheads="1"/>
              </p:cNvSpPr>
              <p:nvPr/>
            </p:nvSpPr>
            <p:spPr bwMode="auto">
              <a:xfrm>
                <a:off x="7989455" y="2941544"/>
                <a:ext cx="382443" cy="390805"/>
              </a:xfrm>
              <a:prstGeom prst="rect">
                <a:avLst/>
              </a:prstGeom>
              <a:noFill/>
              <a:ln w="9525">
                <a:noFill/>
                <a:miter lim="800000"/>
                <a:headEnd/>
                <a:tailEnd/>
              </a:ln>
              <a:effectLst/>
            </p:spPr>
            <p:txBody>
              <a:bodyPr lIns="0" tIns="0" rIns="0" bIns="0"/>
              <a:lstStyle/>
              <a:p>
                <a:pPr defTabSz="383224">
                  <a:buClr>
                    <a:srgbClr val="000000"/>
                  </a:buClr>
                  <a:buSzPct val="90000"/>
                </a:pPr>
                <a:r>
                  <a:rPr lang="en-US" dirty="0">
                    <a:solidFill>
                      <a:srgbClr val="000000"/>
                    </a:solidFill>
                    <a:latin typeface="Symbol" pitchFamily="18" charset="2"/>
                  </a:rPr>
                  <a:t>l</a:t>
                </a:r>
                <a:r>
                  <a:rPr lang="en-US" dirty="0">
                    <a:solidFill>
                      <a:srgbClr val="000000"/>
                    </a:solidFill>
                    <a:latin typeface="+mn-lt"/>
                  </a:rPr>
                  <a:t>1</a:t>
                </a:r>
                <a:endParaRPr lang="en-US" dirty="0">
                  <a:latin typeface="+mn-lt"/>
                </a:endParaRPr>
              </a:p>
            </p:txBody>
          </p:sp>
          <p:sp>
            <p:nvSpPr>
              <p:cNvPr id="19" name="Text Box 21"/>
              <p:cNvSpPr txBox="1">
                <a:spLocks noChangeArrowheads="1"/>
              </p:cNvSpPr>
              <p:nvPr/>
            </p:nvSpPr>
            <p:spPr bwMode="auto">
              <a:xfrm>
                <a:off x="8060171" y="4134971"/>
                <a:ext cx="382443" cy="392206"/>
              </a:xfrm>
              <a:prstGeom prst="rect">
                <a:avLst/>
              </a:prstGeom>
              <a:noFill/>
              <a:ln w="9525">
                <a:noFill/>
                <a:miter lim="800000"/>
                <a:headEnd/>
                <a:tailEnd/>
              </a:ln>
              <a:effectLst/>
            </p:spPr>
            <p:txBody>
              <a:bodyPr lIns="0" tIns="0" rIns="0" bIns="0"/>
              <a:lstStyle/>
              <a:p>
                <a:pPr defTabSz="383224">
                  <a:buClr>
                    <a:srgbClr val="000000"/>
                  </a:buClr>
                  <a:buSzPct val="90000"/>
                </a:pPr>
                <a:r>
                  <a:rPr lang="en-US" dirty="0">
                    <a:solidFill>
                      <a:srgbClr val="000000"/>
                    </a:solidFill>
                    <a:latin typeface="Symbol" pitchFamily="18" charset="2"/>
                  </a:rPr>
                  <a:t>l</a:t>
                </a:r>
                <a:r>
                  <a:rPr lang="en-US" dirty="0">
                    <a:solidFill>
                      <a:srgbClr val="000000"/>
                    </a:solidFill>
                    <a:latin typeface="+mn-lt"/>
                  </a:rPr>
                  <a:t>2</a:t>
                </a:r>
                <a:endParaRPr lang="en-US" dirty="0">
                  <a:latin typeface="+mn-lt"/>
                </a:endParaRPr>
              </a:p>
            </p:txBody>
          </p:sp>
        </p:grpSp>
        <p:sp>
          <p:nvSpPr>
            <p:cNvPr id="11" name="TextBox 10"/>
            <p:cNvSpPr txBox="1"/>
            <p:nvPr/>
          </p:nvSpPr>
          <p:spPr>
            <a:xfrm>
              <a:off x="3264408" y="1563624"/>
              <a:ext cx="473206" cy="338554"/>
            </a:xfrm>
            <a:prstGeom prst="rect">
              <a:avLst/>
            </a:prstGeom>
            <a:solidFill>
              <a:schemeClr val="tx1"/>
            </a:solidFill>
          </p:spPr>
          <p:txBody>
            <a:bodyPr wrap="none" rtlCol="0">
              <a:spAutoFit/>
            </a:bodyPr>
            <a:lstStyle/>
            <a:p>
              <a:r>
                <a:rPr lang="en-US" dirty="0" smtClean="0">
                  <a:solidFill>
                    <a:schemeClr val="bg1"/>
                  </a:solidFill>
                </a:rPr>
                <a:t>3D</a:t>
              </a:r>
              <a:endParaRPr lang="en-US" dirty="0">
                <a:solidFill>
                  <a:schemeClr val="bg1"/>
                </a:solidFill>
              </a:endParaRPr>
            </a:p>
          </p:txBody>
        </p:sp>
      </p:grpSp>
    </p:spTree>
  </p:cSld>
  <p:clrMapOvr>
    <a:masterClrMapping/>
  </p:clrMapOvr>
  <p:transition/>
  <p:timing>
    <p:tnLst>
      <p:par>
        <p:cTn id="1" dur="indefinite" restart="never" nodeType="tmRoot"/>
      </p:par>
    </p:tnLst>
  </p:timing>
</p:sld>
</file>

<file path=ppt/slides/slide1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Refractive Index Detector (RI)</a:t>
            </a:r>
            <a:endParaRPr lang="en-US" dirty="0"/>
          </a:p>
        </p:txBody>
      </p:sp>
      <p:sp>
        <p:nvSpPr>
          <p:cNvPr id="3" name="Content Placeholder 2"/>
          <p:cNvSpPr>
            <a:spLocks noGrp="1"/>
          </p:cNvSpPr>
          <p:nvPr>
            <p:ph idx="1"/>
          </p:nvPr>
        </p:nvSpPr>
        <p:spPr/>
        <p:txBody>
          <a:bodyPr/>
          <a:lstStyle/>
          <a:p>
            <a:r>
              <a:rPr lang="en-US" dirty="0" smtClean="0"/>
              <a:t>Refractive Index (RI)</a:t>
            </a:r>
          </a:p>
          <a:p>
            <a:pPr lvl="1"/>
            <a:r>
              <a:rPr lang="en-US" dirty="0" smtClean="0"/>
              <a:t>Universal analyte detector</a:t>
            </a:r>
          </a:p>
          <a:p>
            <a:pPr lvl="1"/>
            <a:r>
              <a:rPr lang="en-US" dirty="0" smtClean="0"/>
              <a:t>Measures the change in refractive index when the sample passes through flow cell</a:t>
            </a:r>
          </a:p>
          <a:p>
            <a:pPr lvl="1"/>
            <a:r>
              <a:rPr lang="en-US" dirty="0" smtClean="0"/>
              <a:t>Solvent must remain the same throughout separation - isocratic</a:t>
            </a:r>
          </a:p>
          <a:p>
            <a:pPr lvl="1"/>
            <a:r>
              <a:rPr lang="en-US" dirty="0" smtClean="0"/>
              <a:t>VERY temperature sensitive - sometimes difficult to stabilize baseline</a:t>
            </a:r>
          </a:p>
          <a:p>
            <a:pPr lvl="1"/>
            <a:r>
              <a:rPr lang="en-US" dirty="0" smtClean="0"/>
              <a:t>Less sensitivity than other detectors</a:t>
            </a:r>
          </a:p>
          <a:p>
            <a:r>
              <a:rPr lang="en-US" dirty="0" smtClean="0"/>
              <a:t>Used when compounds do not have other properties, e.g. </a:t>
            </a:r>
            <a:r>
              <a:rPr lang="en-US" dirty="0" err="1" smtClean="0"/>
              <a:t>chromophores</a:t>
            </a:r>
            <a:r>
              <a:rPr lang="en-US" dirty="0" smtClean="0"/>
              <a:t>, that allow use of other detectors.</a:t>
            </a:r>
          </a:p>
          <a:p>
            <a:pPr lvl="1"/>
            <a:r>
              <a:rPr lang="en-US" dirty="0" smtClean="0"/>
              <a:t>Lipids</a:t>
            </a:r>
          </a:p>
          <a:p>
            <a:pPr lvl="1"/>
            <a:r>
              <a:rPr lang="en-US" dirty="0" smtClean="0"/>
              <a:t>Carbohydrates</a:t>
            </a:r>
          </a:p>
          <a:p>
            <a:pPr lvl="1"/>
            <a:r>
              <a:rPr lang="en-US" dirty="0" smtClean="0"/>
              <a:t>Polymers</a:t>
            </a:r>
          </a:p>
          <a:p>
            <a:pPr lvl="1"/>
            <a:endParaRPr lang="en-US" dirty="0" smtClean="0"/>
          </a:p>
          <a:p>
            <a:endParaRPr lang="en-US" dirty="0" smtClean="0"/>
          </a:p>
          <a:p>
            <a:endParaRPr lang="en-US" dirty="0"/>
          </a:p>
        </p:txBody>
      </p:sp>
    </p:spTree>
  </p:cSld>
  <p:clrMapOvr>
    <a:masterClrMapping/>
  </p:clrMapOvr>
  <p:transition/>
  <p:timing>
    <p:tnLst>
      <p:par>
        <p:cTn id="1" dur="indefinite" restart="never" nodeType="tmRoot"/>
      </p:par>
    </p:tnLst>
  </p:timing>
</p:sld>
</file>

<file path=ppt/slides/slide180.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Content Placeholder 1"/>
          <p:cNvSpPr>
            <a:spLocks noGrp="1"/>
          </p:cNvSpPr>
          <p:nvPr>
            <p:ph sz="half" idx="2"/>
          </p:nvPr>
        </p:nvSpPr>
        <p:spPr>
          <a:xfrm>
            <a:off x="6143528" y="1412755"/>
            <a:ext cx="2748997" cy="3456420"/>
          </a:xfrm>
          <a:solidFill>
            <a:srgbClr val="FFFFCC"/>
          </a:solidFill>
          <a:ln>
            <a:solidFill>
              <a:schemeClr val="tx1"/>
            </a:solidFill>
          </a:ln>
        </p:spPr>
        <p:txBody>
          <a:bodyPr>
            <a:normAutofit lnSpcReduction="10000"/>
          </a:bodyPr>
          <a:lstStyle/>
          <a:p>
            <a:r>
              <a:rPr lang="en-US" sz="1600" dirty="0" smtClean="0"/>
              <a:t>Detection depends on differences in refractive index (RI) between the sample and solvent.</a:t>
            </a:r>
          </a:p>
          <a:p>
            <a:r>
              <a:rPr lang="en-US" sz="1600" dirty="0" smtClean="0"/>
              <a:t>The sample bends the light.</a:t>
            </a:r>
          </a:p>
          <a:p>
            <a:r>
              <a:rPr lang="en-US" sz="1600" dirty="0" smtClean="0"/>
              <a:t>RI detectors are less sensitive than other detectors.</a:t>
            </a:r>
          </a:p>
          <a:p>
            <a:r>
              <a:rPr lang="en-US" sz="1600" dirty="0" smtClean="0"/>
              <a:t>Can not be used for gradient chromatography</a:t>
            </a:r>
          </a:p>
          <a:p>
            <a:endParaRPr lang="en-US" sz="1600" dirty="0"/>
          </a:p>
        </p:txBody>
      </p:sp>
      <p:sp>
        <p:nvSpPr>
          <p:cNvPr id="3" name="Title 2"/>
          <p:cNvSpPr>
            <a:spLocks noGrp="1"/>
          </p:cNvSpPr>
          <p:nvPr>
            <p:ph type="title"/>
          </p:nvPr>
        </p:nvSpPr>
        <p:spPr/>
        <p:txBody>
          <a:bodyPr/>
          <a:lstStyle/>
          <a:p>
            <a:r>
              <a:rPr lang="en-US" dirty="0" smtClean="0"/>
              <a:t>RI Detector</a:t>
            </a:r>
            <a:endParaRPr lang="en-US" dirty="0"/>
          </a:p>
        </p:txBody>
      </p:sp>
      <p:grpSp>
        <p:nvGrpSpPr>
          <p:cNvPr id="8" name="Group 19"/>
          <p:cNvGrpSpPr/>
          <p:nvPr/>
        </p:nvGrpSpPr>
        <p:grpSpPr>
          <a:xfrm>
            <a:off x="309082" y="1032584"/>
            <a:ext cx="5591268" cy="4320525"/>
            <a:chOff x="481903" y="951899"/>
            <a:chExt cx="5591268" cy="4320525"/>
          </a:xfrm>
        </p:grpSpPr>
        <p:pic>
          <p:nvPicPr>
            <p:cNvPr id="4" name="Picture 10" descr="RI principles"/>
            <p:cNvPicPr>
              <a:picLocks noChangeAspect="1" noChangeArrowheads="1"/>
            </p:cNvPicPr>
            <p:nvPr/>
          </p:nvPicPr>
          <p:blipFill>
            <a:blip r:embed="rId3" cstate="print"/>
            <a:srcRect/>
            <a:stretch>
              <a:fillRect/>
            </a:stretch>
          </p:blipFill>
          <p:spPr bwMode="gray">
            <a:xfrm>
              <a:off x="481903" y="951899"/>
              <a:ext cx="5591268" cy="4320525"/>
            </a:xfrm>
            <a:prstGeom prst="rect">
              <a:avLst/>
            </a:prstGeom>
            <a:noFill/>
            <a:ln w="9525">
              <a:solidFill>
                <a:schemeClr val="tx1"/>
              </a:solidFill>
              <a:miter lim="800000"/>
              <a:headEnd/>
              <a:tailEnd/>
            </a:ln>
          </p:spPr>
        </p:pic>
        <p:grpSp>
          <p:nvGrpSpPr>
            <p:cNvPr id="12" name="Group 18"/>
            <p:cNvGrpSpPr/>
            <p:nvPr/>
          </p:nvGrpSpPr>
          <p:grpSpPr>
            <a:xfrm>
              <a:off x="2241176" y="2259106"/>
              <a:ext cx="2438400" cy="2393576"/>
              <a:chOff x="2241176" y="2259106"/>
              <a:chExt cx="2438400" cy="2393576"/>
            </a:xfrm>
          </p:grpSpPr>
          <p:sp>
            <p:nvSpPr>
              <p:cNvPr id="5" name="Freeform 4"/>
              <p:cNvSpPr/>
              <p:nvPr/>
            </p:nvSpPr>
            <p:spPr bwMode="auto">
              <a:xfrm>
                <a:off x="3747248" y="2312894"/>
                <a:ext cx="125506" cy="2312894"/>
              </a:xfrm>
              <a:custGeom>
                <a:avLst/>
                <a:gdLst>
                  <a:gd name="connsiteX0" fmla="*/ 116541 w 134471"/>
                  <a:gd name="connsiteY0" fmla="*/ 2294965 h 2294965"/>
                  <a:gd name="connsiteX1" fmla="*/ 134471 w 134471"/>
                  <a:gd name="connsiteY1" fmla="*/ 1739153 h 2294965"/>
                  <a:gd name="connsiteX2" fmla="*/ 8965 w 134471"/>
                  <a:gd name="connsiteY2" fmla="*/ 788894 h 2294965"/>
                  <a:gd name="connsiteX3" fmla="*/ 0 w 134471"/>
                  <a:gd name="connsiteY3" fmla="*/ 0 h 2294965"/>
                  <a:gd name="connsiteX4" fmla="*/ 0 w 134471"/>
                  <a:gd name="connsiteY4" fmla="*/ 0 h 22949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471" h="2294965">
                    <a:moveTo>
                      <a:pt x="116541" y="2294965"/>
                    </a:moveTo>
                    <a:lnTo>
                      <a:pt x="134471" y="1739153"/>
                    </a:lnTo>
                    <a:lnTo>
                      <a:pt x="8965" y="788894"/>
                    </a:lnTo>
                    <a:lnTo>
                      <a:pt x="0" y="0"/>
                    </a:lnTo>
                    <a:lnTo>
                      <a:pt x="0" y="0"/>
                    </a:lnTo>
                  </a:path>
                </a:pathLst>
              </a:custGeom>
              <a:solidFill>
                <a:srgbClr val="3374D4"/>
              </a:solidFill>
              <a:ln w="57150" cap="flat" cmpd="sng" algn="ctr">
                <a:solidFill>
                  <a:schemeClr val="tx1"/>
                </a:solidFill>
                <a:prstDash val="solid"/>
                <a:round/>
                <a:headEnd type="none" w="med" len="med"/>
                <a:tailEnd type="triangl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US" sz="1600" b="0" i="0" u="none" strike="noStrike" cap="none" normalizeH="0" baseline="0" smtClean="0">
                  <a:ln>
                    <a:noFill/>
                  </a:ln>
                  <a:solidFill>
                    <a:schemeClr val="tx1"/>
                  </a:solidFill>
                  <a:effectLst/>
                  <a:latin typeface="Verdana" pitchFamily="34" charset="0"/>
                </a:endParaRPr>
              </a:p>
            </p:txBody>
          </p:sp>
          <p:sp>
            <p:nvSpPr>
              <p:cNvPr id="6" name="Freeform 5"/>
              <p:cNvSpPr/>
              <p:nvPr/>
            </p:nvSpPr>
            <p:spPr bwMode="auto">
              <a:xfrm>
                <a:off x="3965218" y="2294790"/>
                <a:ext cx="131653" cy="2330998"/>
              </a:xfrm>
              <a:custGeom>
                <a:avLst/>
                <a:gdLst>
                  <a:gd name="connsiteX0" fmla="*/ 116541 w 134471"/>
                  <a:gd name="connsiteY0" fmla="*/ 2294965 h 2294965"/>
                  <a:gd name="connsiteX1" fmla="*/ 134471 w 134471"/>
                  <a:gd name="connsiteY1" fmla="*/ 1739153 h 2294965"/>
                  <a:gd name="connsiteX2" fmla="*/ 8965 w 134471"/>
                  <a:gd name="connsiteY2" fmla="*/ 788894 h 2294965"/>
                  <a:gd name="connsiteX3" fmla="*/ 0 w 134471"/>
                  <a:gd name="connsiteY3" fmla="*/ 0 h 2294965"/>
                  <a:gd name="connsiteX4" fmla="*/ 0 w 134471"/>
                  <a:gd name="connsiteY4" fmla="*/ 0 h 22949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471" h="2294965">
                    <a:moveTo>
                      <a:pt x="116541" y="2294965"/>
                    </a:moveTo>
                    <a:lnTo>
                      <a:pt x="134471" y="1739153"/>
                    </a:lnTo>
                    <a:lnTo>
                      <a:pt x="8965" y="788894"/>
                    </a:lnTo>
                    <a:lnTo>
                      <a:pt x="0" y="0"/>
                    </a:lnTo>
                    <a:lnTo>
                      <a:pt x="0" y="0"/>
                    </a:lnTo>
                  </a:path>
                </a:pathLst>
              </a:custGeom>
              <a:solidFill>
                <a:srgbClr val="3374D4"/>
              </a:solidFill>
              <a:ln w="57150" cap="flat" cmpd="sng" algn="ctr">
                <a:solidFill>
                  <a:schemeClr val="tx1"/>
                </a:solidFill>
                <a:prstDash val="solid"/>
                <a:round/>
                <a:headEnd type="none" w="med" len="med"/>
                <a:tailEnd type="triangl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US" sz="1600" b="0" i="0" u="none" strike="noStrike" cap="none" normalizeH="0" baseline="0" smtClean="0">
                  <a:ln>
                    <a:noFill/>
                  </a:ln>
                  <a:solidFill>
                    <a:schemeClr val="tx1"/>
                  </a:solidFill>
                  <a:effectLst/>
                  <a:latin typeface="Verdana" pitchFamily="34" charset="0"/>
                </a:endParaRPr>
              </a:p>
            </p:txBody>
          </p:sp>
          <p:sp>
            <p:nvSpPr>
              <p:cNvPr id="7" name="Freeform 6"/>
              <p:cNvSpPr/>
              <p:nvPr/>
            </p:nvSpPr>
            <p:spPr bwMode="auto">
              <a:xfrm>
                <a:off x="4195482" y="2303755"/>
                <a:ext cx="165347" cy="2339963"/>
              </a:xfrm>
              <a:custGeom>
                <a:avLst/>
                <a:gdLst>
                  <a:gd name="connsiteX0" fmla="*/ 116541 w 134471"/>
                  <a:gd name="connsiteY0" fmla="*/ 2294965 h 2294965"/>
                  <a:gd name="connsiteX1" fmla="*/ 134471 w 134471"/>
                  <a:gd name="connsiteY1" fmla="*/ 1739153 h 2294965"/>
                  <a:gd name="connsiteX2" fmla="*/ 8965 w 134471"/>
                  <a:gd name="connsiteY2" fmla="*/ 788894 h 2294965"/>
                  <a:gd name="connsiteX3" fmla="*/ 0 w 134471"/>
                  <a:gd name="connsiteY3" fmla="*/ 0 h 2294965"/>
                  <a:gd name="connsiteX4" fmla="*/ 0 w 134471"/>
                  <a:gd name="connsiteY4" fmla="*/ 0 h 22949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471" h="2294965">
                    <a:moveTo>
                      <a:pt x="116541" y="2294965"/>
                    </a:moveTo>
                    <a:lnTo>
                      <a:pt x="134471" y="1739153"/>
                    </a:lnTo>
                    <a:lnTo>
                      <a:pt x="8965" y="788894"/>
                    </a:lnTo>
                    <a:lnTo>
                      <a:pt x="0" y="0"/>
                    </a:lnTo>
                    <a:lnTo>
                      <a:pt x="0" y="0"/>
                    </a:lnTo>
                  </a:path>
                </a:pathLst>
              </a:custGeom>
              <a:solidFill>
                <a:srgbClr val="3374D4"/>
              </a:solidFill>
              <a:ln w="57150" cap="flat" cmpd="sng" algn="ctr">
                <a:solidFill>
                  <a:schemeClr val="tx1"/>
                </a:solidFill>
                <a:prstDash val="solid"/>
                <a:round/>
                <a:headEnd type="none" w="med" len="med"/>
                <a:tailEnd type="triangl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US" sz="1600" b="0" i="0" u="none" strike="noStrike" cap="none" normalizeH="0" baseline="0" smtClean="0">
                  <a:ln>
                    <a:noFill/>
                  </a:ln>
                  <a:solidFill>
                    <a:schemeClr val="tx1"/>
                  </a:solidFill>
                  <a:effectLst/>
                  <a:latin typeface="Verdana" pitchFamily="34" charset="0"/>
                </a:endParaRPr>
              </a:p>
            </p:txBody>
          </p:sp>
          <p:cxnSp>
            <p:nvCxnSpPr>
              <p:cNvPr id="9" name="Straight Arrow Connector 8"/>
              <p:cNvCxnSpPr/>
              <p:nvPr/>
            </p:nvCxnSpPr>
            <p:spPr bwMode="auto">
              <a:xfrm flipV="1">
                <a:off x="2241176" y="2259106"/>
                <a:ext cx="17929" cy="2393576"/>
              </a:xfrm>
              <a:prstGeom prst="straightConnector1">
                <a:avLst/>
              </a:prstGeom>
              <a:solidFill>
                <a:srgbClr val="3374D4"/>
              </a:solidFill>
              <a:ln w="50800" cap="flat" cmpd="sng" algn="ctr">
                <a:solidFill>
                  <a:schemeClr val="tx1"/>
                </a:solidFill>
                <a:prstDash val="solid"/>
                <a:round/>
                <a:headEnd type="none" w="med" len="med"/>
                <a:tailEnd type="triangle"/>
              </a:ln>
              <a:effectLst/>
            </p:spPr>
          </p:cxnSp>
          <p:cxnSp>
            <p:nvCxnSpPr>
              <p:cNvPr id="10" name="Straight Arrow Connector 9"/>
              <p:cNvCxnSpPr/>
              <p:nvPr/>
            </p:nvCxnSpPr>
            <p:spPr bwMode="auto">
              <a:xfrm flipV="1">
                <a:off x="2465294" y="2286001"/>
                <a:ext cx="17930" cy="2357717"/>
              </a:xfrm>
              <a:prstGeom prst="straightConnector1">
                <a:avLst/>
              </a:prstGeom>
              <a:solidFill>
                <a:srgbClr val="3374D4"/>
              </a:solidFill>
              <a:ln w="50800" cap="flat" cmpd="sng" algn="ctr">
                <a:solidFill>
                  <a:schemeClr val="tx1"/>
                </a:solidFill>
                <a:prstDash val="solid"/>
                <a:round/>
                <a:headEnd type="none" w="med" len="med"/>
                <a:tailEnd type="triangle"/>
              </a:ln>
              <a:effectLst/>
            </p:spPr>
          </p:cxnSp>
          <p:cxnSp>
            <p:nvCxnSpPr>
              <p:cNvPr id="11" name="Straight Arrow Connector 10"/>
              <p:cNvCxnSpPr/>
              <p:nvPr/>
            </p:nvCxnSpPr>
            <p:spPr bwMode="auto">
              <a:xfrm flipH="1" flipV="1">
                <a:off x="2725270" y="2294965"/>
                <a:ext cx="1" cy="2357717"/>
              </a:xfrm>
              <a:prstGeom prst="straightConnector1">
                <a:avLst/>
              </a:prstGeom>
              <a:solidFill>
                <a:srgbClr val="3374D4"/>
              </a:solidFill>
              <a:ln w="50800" cap="flat" cmpd="sng" algn="ctr">
                <a:solidFill>
                  <a:schemeClr val="tx1"/>
                </a:solidFill>
                <a:prstDash val="solid"/>
                <a:round/>
                <a:headEnd type="none" w="med" len="med"/>
                <a:tailEnd type="triangle"/>
              </a:ln>
              <a:effectLst/>
            </p:spPr>
          </p:cxnSp>
          <p:sp>
            <p:nvSpPr>
              <p:cNvPr id="18" name="Freeform 17"/>
              <p:cNvSpPr/>
              <p:nvPr/>
            </p:nvSpPr>
            <p:spPr bwMode="auto">
              <a:xfrm>
                <a:off x="3505200" y="3603812"/>
                <a:ext cx="1174376" cy="735106"/>
              </a:xfrm>
              <a:custGeom>
                <a:avLst/>
                <a:gdLst>
                  <a:gd name="connsiteX0" fmla="*/ 0 w 1174376"/>
                  <a:gd name="connsiteY0" fmla="*/ 0 h 735106"/>
                  <a:gd name="connsiteX1" fmla="*/ 8965 w 1174376"/>
                  <a:gd name="connsiteY1" fmla="*/ 735106 h 735106"/>
                  <a:gd name="connsiteX2" fmla="*/ 1174376 w 1174376"/>
                  <a:gd name="connsiteY2" fmla="*/ 0 h 735106"/>
                  <a:gd name="connsiteX3" fmla="*/ 0 w 1174376"/>
                  <a:gd name="connsiteY3" fmla="*/ 0 h 735106"/>
                </a:gdLst>
                <a:ahLst/>
                <a:cxnLst>
                  <a:cxn ang="0">
                    <a:pos x="connsiteX0" y="connsiteY0"/>
                  </a:cxn>
                  <a:cxn ang="0">
                    <a:pos x="connsiteX1" y="connsiteY1"/>
                  </a:cxn>
                  <a:cxn ang="0">
                    <a:pos x="connsiteX2" y="connsiteY2"/>
                  </a:cxn>
                  <a:cxn ang="0">
                    <a:pos x="connsiteX3" y="connsiteY3"/>
                  </a:cxn>
                </a:cxnLst>
                <a:rect l="l" t="t" r="r" b="b"/>
                <a:pathLst>
                  <a:path w="1174376" h="735106">
                    <a:moveTo>
                      <a:pt x="0" y="0"/>
                    </a:moveTo>
                    <a:lnTo>
                      <a:pt x="8965" y="735106"/>
                    </a:lnTo>
                    <a:lnTo>
                      <a:pt x="1174376" y="0"/>
                    </a:lnTo>
                    <a:lnTo>
                      <a:pt x="0" y="0"/>
                    </a:lnTo>
                    <a:close/>
                  </a:path>
                </a:pathLst>
              </a:custGeom>
              <a:solidFill>
                <a:srgbClr val="FFFF00">
                  <a:alpha val="50000"/>
                </a:srgbClr>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US" sz="1600" b="0" i="0" u="none" strike="noStrike" cap="none" normalizeH="0" baseline="0" smtClean="0">
                  <a:ln>
                    <a:noFill/>
                  </a:ln>
                  <a:solidFill>
                    <a:schemeClr val="tx1"/>
                  </a:solidFill>
                  <a:effectLst/>
                  <a:latin typeface="Verdana" pitchFamily="34" charset="0"/>
                </a:endParaRPr>
              </a:p>
            </p:txBody>
          </p:sp>
        </p:grpSp>
      </p:grpSp>
    </p:spTree>
  </p:cSld>
  <p:clrMapOvr>
    <a:masterClrMapping/>
  </p:clrMapOvr>
  <p:transition/>
  <p:timing>
    <p:tnLst>
      <p:par>
        <p:cTn id="1" dur="indefinite" restart="never" nodeType="tmRoot"/>
      </p:par>
    </p:tnLst>
  </p:timing>
</p:sld>
</file>

<file path=ppt/slides/slide1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Fluorescence Detectors</a:t>
            </a:r>
            <a:endParaRPr lang="en-US" dirty="0"/>
          </a:p>
        </p:txBody>
      </p:sp>
      <p:sp>
        <p:nvSpPr>
          <p:cNvPr id="3" name="Content Placeholder 2"/>
          <p:cNvSpPr>
            <a:spLocks noGrp="1"/>
          </p:cNvSpPr>
          <p:nvPr>
            <p:ph idx="1"/>
          </p:nvPr>
        </p:nvSpPr>
        <p:spPr/>
        <p:txBody>
          <a:bodyPr>
            <a:normAutofit/>
          </a:bodyPr>
          <a:lstStyle/>
          <a:p>
            <a:r>
              <a:rPr lang="en-US" dirty="0" smtClean="0"/>
              <a:t>Fluorescence</a:t>
            </a:r>
          </a:p>
          <a:p>
            <a:pPr lvl="1"/>
            <a:r>
              <a:rPr lang="en-US" dirty="0" smtClean="0"/>
              <a:t>Excitation wavelength generates fluorescence emission at a higher wavelength.</a:t>
            </a:r>
          </a:p>
          <a:p>
            <a:pPr lvl="1"/>
            <a:r>
              <a:rPr lang="en-US" dirty="0" smtClean="0">
                <a:solidFill>
                  <a:srgbClr val="0000FF"/>
                </a:solidFill>
              </a:rPr>
              <a:t>Analytes must have </a:t>
            </a:r>
            <a:r>
              <a:rPr lang="en-US" dirty="0" err="1" smtClean="0">
                <a:solidFill>
                  <a:srgbClr val="0000FF"/>
                </a:solidFill>
              </a:rPr>
              <a:t>fluorophore</a:t>
            </a:r>
            <a:r>
              <a:rPr lang="en-US" dirty="0" smtClean="0">
                <a:solidFill>
                  <a:srgbClr val="0000FF"/>
                </a:solidFill>
              </a:rPr>
              <a:t> group.</a:t>
            </a:r>
          </a:p>
          <a:p>
            <a:pPr lvl="2"/>
            <a:r>
              <a:rPr lang="en-US" dirty="0" err="1" smtClean="0"/>
              <a:t>Fluorophore</a:t>
            </a:r>
            <a:r>
              <a:rPr lang="en-US" dirty="0" smtClean="0"/>
              <a:t> groups are usually ring structures.</a:t>
            </a:r>
          </a:p>
          <a:p>
            <a:pPr lvl="2"/>
            <a:r>
              <a:rPr lang="en-US" sz="1600" dirty="0" smtClean="0"/>
              <a:t>Can </a:t>
            </a:r>
            <a:r>
              <a:rPr lang="en-US" sz="1600" dirty="0" err="1" smtClean="0"/>
              <a:t>derivatize</a:t>
            </a:r>
            <a:r>
              <a:rPr lang="en-US" sz="1600" dirty="0" smtClean="0"/>
              <a:t> the analyte with </a:t>
            </a:r>
            <a:r>
              <a:rPr lang="en-US" sz="1600" dirty="0" err="1" smtClean="0"/>
              <a:t>fluorophore</a:t>
            </a:r>
            <a:r>
              <a:rPr lang="en-US" sz="1600" dirty="0" smtClean="0"/>
              <a:t> reagent (tag)</a:t>
            </a:r>
          </a:p>
          <a:p>
            <a:pPr lvl="1"/>
            <a:r>
              <a:rPr lang="en-US" dirty="0" smtClean="0"/>
              <a:t>Very sensitive and selective</a:t>
            </a:r>
          </a:p>
          <a:p>
            <a:pPr lvl="1"/>
            <a:r>
              <a:rPr lang="en-US" dirty="0" smtClean="0"/>
              <a:t>More difficult methods transfer</a:t>
            </a:r>
          </a:p>
          <a:p>
            <a:pPr lvl="1"/>
            <a:r>
              <a:rPr lang="en-US" dirty="0" smtClean="0"/>
              <a:t>Detector response can vary dependent upon separation conditions.</a:t>
            </a:r>
          </a:p>
          <a:p>
            <a:endParaRPr lang="en-US" dirty="0"/>
          </a:p>
        </p:txBody>
      </p:sp>
    </p:spTree>
  </p:cSld>
  <p:clrMapOvr>
    <a:masterClrMapping/>
  </p:clrMapOvr>
  <p:transition/>
  <p:timing>
    <p:tnLst>
      <p:par>
        <p:cTn id="1" dur="indefinite" restart="never" nodeType="tmRoot"/>
      </p:par>
    </p:tnLst>
  </p:timing>
</p:sld>
</file>

<file path=ppt/slides/slide1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Why Use Fluorescence?</a:t>
            </a:r>
            <a:endParaRPr lang="en-US" dirty="0"/>
          </a:p>
        </p:txBody>
      </p:sp>
      <p:sp>
        <p:nvSpPr>
          <p:cNvPr id="3" name="Content Placeholder 2"/>
          <p:cNvSpPr>
            <a:spLocks noGrp="1"/>
          </p:cNvSpPr>
          <p:nvPr>
            <p:ph idx="1"/>
          </p:nvPr>
        </p:nvSpPr>
        <p:spPr/>
        <p:txBody>
          <a:bodyPr/>
          <a:lstStyle/>
          <a:p>
            <a:r>
              <a:rPr lang="en-US" sz="1800" dirty="0" smtClean="0"/>
              <a:t>When other detection techniques, such as UV/Vis, are too insensitive or not selective.</a:t>
            </a:r>
          </a:p>
          <a:p>
            <a:r>
              <a:rPr lang="en-US" sz="1800" dirty="0" smtClean="0"/>
              <a:t>Fluorescence detectors (FLDs) are among the most sensitive of the modern HPLC detectors.</a:t>
            </a:r>
          </a:p>
          <a:p>
            <a:r>
              <a:rPr lang="en-US" sz="1800" dirty="0" smtClean="0"/>
              <a:t>Typical FLR sensitivity is 10-1000 times greater than that of UV/VIS.</a:t>
            </a:r>
          </a:p>
          <a:p>
            <a:pPr lvl="1"/>
            <a:r>
              <a:rPr lang="en-US" dirty="0" smtClean="0"/>
              <a:t>Sensitivity is such that the presence of even a single analyte molecule can be detected in the flow cell.</a:t>
            </a:r>
          </a:p>
          <a:p>
            <a:r>
              <a:rPr lang="en-US" sz="1800" dirty="0" smtClean="0"/>
              <a:t>FLR detectors are very specific and selective when compared to other optical detectors.</a:t>
            </a:r>
          </a:p>
          <a:p>
            <a:r>
              <a:rPr lang="en-US" sz="1800" dirty="0" smtClean="0"/>
              <a:t>May require derivatizing sample analytes with a fluorescent tag.</a:t>
            </a:r>
          </a:p>
          <a:p>
            <a:endParaRPr lang="en-US" dirty="0"/>
          </a:p>
        </p:txBody>
      </p:sp>
    </p:spTree>
  </p:cSld>
  <p:clrMapOvr>
    <a:masterClrMapping/>
  </p:clrMapOvr>
  <p:transition/>
  <p:timing>
    <p:tnLst>
      <p:par>
        <p:cTn id="1" dur="indefinite" restart="never" nodeType="tmRoot"/>
      </p:par>
    </p:tnLst>
  </p:timing>
</p:sld>
</file>

<file path=ppt/slides/slide1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Compounds Analyzed by Fluorescence</a:t>
            </a:r>
            <a:endParaRPr lang="en-US" dirty="0"/>
          </a:p>
        </p:txBody>
      </p:sp>
      <p:sp>
        <p:nvSpPr>
          <p:cNvPr id="3" name="Content Placeholder 2"/>
          <p:cNvSpPr>
            <a:spLocks noGrp="1"/>
          </p:cNvSpPr>
          <p:nvPr>
            <p:ph idx="1"/>
          </p:nvPr>
        </p:nvSpPr>
        <p:spPr/>
        <p:txBody>
          <a:bodyPr/>
          <a:lstStyle/>
          <a:p>
            <a:pPr>
              <a:lnSpc>
                <a:spcPct val="85000"/>
              </a:lnSpc>
            </a:pPr>
            <a:r>
              <a:rPr lang="en-US" dirty="0" smtClean="0"/>
              <a:t>Environmental</a:t>
            </a:r>
          </a:p>
          <a:p>
            <a:pPr lvl="1">
              <a:lnSpc>
                <a:spcPct val="85000"/>
              </a:lnSpc>
            </a:pPr>
            <a:r>
              <a:rPr lang="en-US" dirty="0" smtClean="0"/>
              <a:t>Polyaromatic hydrocarbons (PAH)</a:t>
            </a:r>
          </a:p>
          <a:p>
            <a:pPr lvl="1">
              <a:lnSpc>
                <a:spcPct val="85000"/>
              </a:lnSpc>
            </a:pPr>
            <a:r>
              <a:rPr lang="en-US" dirty="0" smtClean="0"/>
              <a:t>Phenols</a:t>
            </a:r>
          </a:p>
          <a:p>
            <a:pPr lvl="1">
              <a:lnSpc>
                <a:spcPct val="85000"/>
              </a:lnSpc>
            </a:pPr>
            <a:r>
              <a:rPr lang="en-US" dirty="0" smtClean="0"/>
              <a:t>Carbamates</a:t>
            </a:r>
          </a:p>
          <a:p>
            <a:pPr>
              <a:lnSpc>
                <a:spcPct val="85000"/>
              </a:lnSpc>
            </a:pPr>
            <a:r>
              <a:rPr lang="en-US" dirty="0" smtClean="0"/>
              <a:t>Food and Beverage</a:t>
            </a:r>
          </a:p>
          <a:p>
            <a:pPr lvl="1">
              <a:lnSpc>
                <a:spcPct val="85000"/>
              </a:lnSpc>
            </a:pPr>
            <a:r>
              <a:rPr lang="en-US" dirty="0" err="1" smtClean="0"/>
              <a:t>Alfatoxins</a:t>
            </a:r>
            <a:endParaRPr lang="en-US" dirty="0" smtClean="0"/>
          </a:p>
          <a:p>
            <a:pPr lvl="1">
              <a:lnSpc>
                <a:spcPct val="85000"/>
              </a:lnSpc>
            </a:pPr>
            <a:r>
              <a:rPr lang="en-US" dirty="0" err="1" smtClean="0"/>
              <a:t>Mycotoxins</a:t>
            </a:r>
            <a:endParaRPr lang="en-US" dirty="0" smtClean="0"/>
          </a:p>
          <a:p>
            <a:pPr lvl="1">
              <a:lnSpc>
                <a:spcPct val="85000"/>
              </a:lnSpc>
            </a:pPr>
            <a:r>
              <a:rPr lang="en-US" dirty="0" smtClean="0"/>
              <a:t>Vitamins (B2, B6)</a:t>
            </a:r>
          </a:p>
          <a:p>
            <a:pPr lvl="1">
              <a:lnSpc>
                <a:spcPct val="85000"/>
              </a:lnSpc>
            </a:pPr>
            <a:r>
              <a:rPr lang="en-US" dirty="0" smtClean="0"/>
              <a:t>Dyes</a:t>
            </a:r>
          </a:p>
          <a:p>
            <a:pPr>
              <a:lnSpc>
                <a:spcPct val="85000"/>
              </a:lnSpc>
            </a:pPr>
            <a:r>
              <a:rPr lang="en-US" dirty="0" smtClean="0"/>
              <a:t>Biotech and Pharmaceuticals</a:t>
            </a:r>
          </a:p>
          <a:p>
            <a:pPr lvl="1">
              <a:lnSpc>
                <a:spcPct val="85000"/>
              </a:lnSpc>
            </a:pPr>
            <a:r>
              <a:rPr lang="en-US" dirty="0" smtClean="0"/>
              <a:t>Drugs and their metabolites</a:t>
            </a:r>
          </a:p>
          <a:p>
            <a:pPr lvl="1">
              <a:lnSpc>
                <a:spcPct val="85000"/>
              </a:lnSpc>
            </a:pPr>
            <a:r>
              <a:rPr lang="en-US" dirty="0" err="1" smtClean="0"/>
              <a:t>Derivatized</a:t>
            </a:r>
            <a:r>
              <a:rPr lang="en-US" dirty="0" smtClean="0"/>
              <a:t> amino acids (</a:t>
            </a:r>
            <a:r>
              <a:rPr lang="en-US" dirty="0" err="1" smtClean="0"/>
              <a:t>AccQ</a:t>
            </a:r>
            <a:r>
              <a:rPr lang="en-US" dirty="0" smtClean="0"/>
              <a:t>-Tag) or (OPA)</a:t>
            </a:r>
          </a:p>
        </p:txBody>
      </p:sp>
    </p:spTree>
  </p:cSld>
  <p:clrMapOvr>
    <a:masterClrMapping/>
  </p:clrMapOvr>
  <p:transition/>
  <p:timing>
    <p:tnLst>
      <p:par>
        <p:cTn id="1" dur="indefinite" restart="never" nodeType="tmRoot"/>
      </p:par>
    </p:tnLst>
  </p:timing>
</p:sld>
</file>

<file path=ppt/slides/slide184.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Content Placeholder 1"/>
          <p:cNvSpPr>
            <a:spLocks noGrp="1"/>
          </p:cNvSpPr>
          <p:nvPr>
            <p:ph sz="half" idx="2"/>
          </p:nvPr>
        </p:nvSpPr>
        <p:spPr>
          <a:xfrm>
            <a:off x="6588245" y="1412754"/>
            <a:ext cx="2338426" cy="4262919"/>
          </a:xfrm>
          <a:solidFill>
            <a:srgbClr val="FFFFCC"/>
          </a:solidFill>
          <a:ln>
            <a:solidFill>
              <a:schemeClr val="tx1"/>
            </a:solidFill>
          </a:ln>
        </p:spPr>
        <p:txBody>
          <a:bodyPr>
            <a:normAutofit lnSpcReduction="10000"/>
          </a:bodyPr>
          <a:lstStyle/>
          <a:p>
            <a:r>
              <a:rPr lang="en-US" sz="1600" dirty="0" smtClean="0"/>
              <a:t>The lamp is mercury-xenon.</a:t>
            </a:r>
          </a:p>
          <a:p>
            <a:r>
              <a:rPr lang="en-US" sz="1600" dirty="0" smtClean="0"/>
              <a:t>Light goes to an excitation grating where the programmed wavelength is selected.</a:t>
            </a:r>
          </a:p>
          <a:p>
            <a:r>
              <a:rPr lang="en-US" sz="1600" dirty="0" smtClean="0"/>
              <a:t>This wavelength excites the fluorescent analyte.</a:t>
            </a:r>
          </a:p>
          <a:p>
            <a:r>
              <a:rPr lang="en-US" sz="1600" dirty="0" smtClean="0"/>
              <a:t>The specific emitted wavelength is monitored.</a:t>
            </a:r>
            <a:endParaRPr lang="en-US" sz="1600" dirty="0"/>
          </a:p>
        </p:txBody>
      </p:sp>
      <p:sp>
        <p:nvSpPr>
          <p:cNvPr id="3" name="Title 2"/>
          <p:cNvSpPr>
            <a:spLocks noGrp="1"/>
          </p:cNvSpPr>
          <p:nvPr>
            <p:ph type="title"/>
          </p:nvPr>
        </p:nvSpPr>
        <p:spPr/>
        <p:txBody>
          <a:bodyPr/>
          <a:lstStyle/>
          <a:p>
            <a:r>
              <a:rPr lang="en-US" dirty="0" smtClean="0"/>
              <a:t>Fluorescence Detector</a:t>
            </a:r>
            <a:endParaRPr lang="en-US" dirty="0"/>
          </a:p>
        </p:txBody>
      </p:sp>
      <p:grpSp>
        <p:nvGrpSpPr>
          <p:cNvPr id="16" name="Group 15"/>
          <p:cNvGrpSpPr/>
          <p:nvPr/>
        </p:nvGrpSpPr>
        <p:grpSpPr>
          <a:xfrm>
            <a:off x="240535" y="1561540"/>
            <a:ext cx="6117282" cy="3445771"/>
            <a:chOff x="240535" y="1561540"/>
            <a:chExt cx="6117282" cy="3445771"/>
          </a:xfrm>
        </p:grpSpPr>
        <p:pic>
          <p:nvPicPr>
            <p:cNvPr id="5123" name="Picture 3"/>
            <p:cNvPicPr>
              <a:picLocks noChangeAspect="1" noChangeArrowheads="1"/>
            </p:cNvPicPr>
            <p:nvPr/>
          </p:nvPicPr>
          <p:blipFill>
            <a:blip r:embed="rId3" cstate="print"/>
            <a:srcRect/>
            <a:stretch>
              <a:fillRect/>
            </a:stretch>
          </p:blipFill>
          <p:spPr bwMode="auto">
            <a:xfrm>
              <a:off x="240535" y="1561540"/>
              <a:ext cx="6117282" cy="3445771"/>
            </a:xfrm>
            <a:prstGeom prst="rect">
              <a:avLst/>
            </a:prstGeom>
            <a:noFill/>
            <a:ln w="9525">
              <a:solidFill>
                <a:schemeClr val="tx1"/>
              </a:solidFill>
              <a:miter lim="800000"/>
              <a:headEnd/>
              <a:tailEnd/>
            </a:ln>
          </p:spPr>
        </p:pic>
        <p:cxnSp>
          <p:nvCxnSpPr>
            <p:cNvPr id="6" name="Straight Arrow Connector 5"/>
            <p:cNvCxnSpPr/>
            <p:nvPr/>
          </p:nvCxnSpPr>
          <p:spPr bwMode="auto">
            <a:xfrm flipH="1">
              <a:off x="1432282" y="2514600"/>
              <a:ext cx="325775" cy="338328"/>
            </a:xfrm>
            <a:prstGeom prst="straightConnector1">
              <a:avLst/>
            </a:prstGeom>
            <a:solidFill>
              <a:srgbClr val="3374D4"/>
            </a:solidFill>
            <a:ln w="25400" cap="flat" cmpd="sng" algn="ctr">
              <a:solidFill>
                <a:schemeClr val="tx1"/>
              </a:solidFill>
              <a:prstDash val="solid"/>
              <a:round/>
              <a:headEnd type="none" w="med" len="med"/>
              <a:tailEnd type="triangle"/>
            </a:ln>
            <a:effectLst/>
          </p:spPr>
        </p:cxnSp>
        <p:cxnSp>
          <p:nvCxnSpPr>
            <p:cNvPr id="7" name="Straight Arrow Connector 6"/>
            <p:cNvCxnSpPr/>
            <p:nvPr/>
          </p:nvCxnSpPr>
          <p:spPr bwMode="auto">
            <a:xfrm>
              <a:off x="2038586" y="2962656"/>
              <a:ext cx="705846" cy="0"/>
            </a:xfrm>
            <a:prstGeom prst="straightConnector1">
              <a:avLst/>
            </a:prstGeom>
            <a:solidFill>
              <a:srgbClr val="3374D4"/>
            </a:solidFill>
            <a:ln w="25400" cap="flat" cmpd="sng" algn="ctr">
              <a:solidFill>
                <a:srgbClr val="FF0000"/>
              </a:solidFill>
              <a:prstDash val="solid"/>
              <a:round/>
              <a:headEnd type="none" w="med" len="med"/>
              <a:tailEnd type="triangle"/>
            </a:ln>
            <a:effectLst/>
          </p:spPr>
        </p:cxnSp>
        <p:cxnSp>
          <p:nvCxnSpPr>
            <p:cNvPr id="10" name="Straight Arrow Connector 9"/>
            <p:cNvCxnSpPr/>
            <p:nvPr/>
          </p:nvCxnSpPr>
          <p:spPr bwMode="auto">
            <a:xfrm flipH="1" flipV="1">
              <a:off x="4889118" y="2404872"/>
              <a:ext cx="443416" cy="210312"/>
            </a:xfrm>
            <a:prstGeom prst="straightConnector1">
              <a:avLst/>
            </a:prstGeom>
            <a:solidFill>
              <a:srgbClr val="3374D4"/>
            </a:solidFill>
            <a:ln w="25400" cap="flat" cmpd="sng" algn="ctr">
              <a:solidFill>
                <a:srgbClr val="FF0000"/>
              </a:solidFill>
              <a:prstDash val="solid"/>
              <a:round/>
              <a:headEnd type="none" w="med" len="med"/>
              <a:tailEnd type="triangle"/>
            </a:ln>
            <a:effectLst/>
          </p:spPr>
        </p:cxnSp>
        <p:cxnSp>
          <p:nvCxnSpPr>
            <p:cNvPr id="12" name="Straight Arrow Connector 11"/>
            <p:cNvCxnSpPr/>
            <p:nvPr/>
          </p:nvCxnSpPr>
          <p:spPr bwMode="auto">
            <a:xfrm>
              <a:off x="4644787" y="2734056"/>
              <a:ext cx="316726" cy="384048"/>
            </a:xfrm>
            <a:prstGeom prst="straightConnector1">
              <a:avLst/>
            </a:prstGeom>
            <a:solidFill>
              <a:srgbClr val="3374D4"/>
            </a:solidFill>
            <a:ln w="25400" cap="flat" cmpd="sng" algn="ctr">
              <a:solidFill>
                <a:srgbClr val="FF0000"/>
              </a:solidFill>
              <a:prstDash val="solid"/>
              <a:round/>
              <a:headEnd type="none" w="med" len="med"/>
              <a:tailEnd type="triangle"/>
            </a:ln>
            <a:effectLst/>
          </p:spPr>
        </p:cxnSp>
        <p:cxnSp>
          <p:nvCxnSpPr>
            <p:cNvPr id="14" name="Straight Arrow Connector 13"/>
            <p:cNvCxnSpPr/>
            <p:nvPr/>
          </p:nvCxnSpPr>
          <p:spPr bwMode="auto">
            <a:xfrm flipH="1">
              <a:off x="4319012" y="3849624"/>
              <a:ext cx="552008" cy="73152"/>
            </a:xfrm>
            <a:prstGeom prst="straightConnector1">
              <a:avLst/>
            </a:prstGeom>
            <a:solidFill>
              <a:srgbClr val="3374D4"/>
            </a:solidFill>
            <a:ln w="25400" cap="flat" cmpd="sng" algn="ctr">
              <a:solidFill>
                <a:srgbClr val="FF0000"/>
              </a:solidFill>
              <a:prstDash val="solid"/>
              <a:round/>
              <a:headEnd type="none" w="med" len="med"/>
              <a:tailEnd type="triangle"/>
            </a:ln>
            <a:effectLst/>
          </p:spPr>
        </p:cxnSp>
        <p:cxnSp>
          <p:nvCxnSpPr>
            <p:cNvPr id="28" name="Straight Arrow Connector 27"/>
            <p:cNvCxnSpPr/>
            <p:nvPr/>
          </p:nvCxnSpPr>
          <p:spPr bwMode="auto">
            <a:xfrm flipH="1" flipV="1">
              <a:off x="3707895" y="3429000"/>
              <a:ext cx="122454" cy="393192"/>
            </a:xfrm>
            <a:prstGeom prst="straightConnector1">
              <a:avLst/>
            </a:prstGeom>
            <a:solidFill>
              <a:srgbClr val="3374D4"/>
            </a:solidFill>
            <a:ln w="25400" cap="flat" cmpd="sng" algn="ctr">
              <a:solidFill>
                <a:srgbClr val="FF0000"/>
              </a:solidFill>
              <a:prstDash val="solid"/>
              <a:round/>
              <a:headEnd type="none" w="med" len="med"/>
              <a:tailEnd type="triangle"/>
            </a:ln>
            <a:effectLst/>
          </p:spPr>
        </p:cxnSp>
        <p:cxnSp>
          <p:nvCxnSpPr>
            <p:cNvPr id="30" name="Straight Arrow Connector 29"/>
            <p:cNvCxnSpPr/>
            <p:nvPr/>
          </p:nvCxnSpPr>
          <p:spPr bwMode="auto">
            <a:xfrm flipH="1">
              <a:off x="2925418" y="3364992"/>
              <a:ext cx="416268" cy="201168"/>
            </a:xfrm>
            <a:prstGeom prst="straightConnector1">
              <a:avLst/>
            </a:prstGeom>
            <a:solidFill>
              <a:srgbClr val="3374D4"/>
            </a:solidFill>
            <a:ln w="25400" cap="flat" cmpd="sng" algn="ctr">
              <a:solidFill>
                <a:srgbClr val="FF0000"/>
              </a:solidFill>
              <a:prstDash val="solid"/>
              <a:round/>
              <a:headEnd type="none" w="med" len="med"/>
              <a:tailEnd type="triangle"/>
            </a:ln>
            <a:effectLst/>
          </p:spPr>
        </p:cxnSp>
        <p:cxnSp>
          <p:nvCxnSpPr>
            <p:cNvPr id="32" name="Straight Arrow Connector 31"/>
            <p:cNvCxnSpPr/>
            <p:nvPr/>
          </p:nvCxnSpPr>
          <p:spPr bwMode="auto">
            <a:xfrm flipH="1">
              <a:off x="1287493" y="4087368"/>
              <a:ext cx="479613" cy="219456"/>
            </a:xfrm>
            <a:prstGeom prst="straightConnector1">
              <a:avLst/>
            </a:prstGeom>
            <a:solidFill>
              <a:srgbClr val="3374D4"/>
            </a:solidFill>
            <a:ln w="25400" cap="flat" cmpd="sng" algn="ctr">
              <a:solidFill>
                <a:srgbClr val="FF0000"/>
              </a:solidFill>
              <a:prstDash val="solid"/>
              <a:round/>
              <a:headEnd type="none" w="med" len="med"/>
              <a:tailEnd type="triangle"/>
            </a:ln>
            <a:effectLst/>
          </p:spPr>
        </p:cxnSp>
        <p:cxnSp>
          <p:nvCxnSpPr>
            <p:cNvPr id="34" name="Straight Arrow Connector 33"/>
            <p:cNvCxnSpPr/>
            <p:nvPr/>
          </p:nvCxnSpPr>
          <p:spPr bwMode="auto">
            <a:xfrm>
              <a:off x="1278444" y="4507992"/>
              <a:ext cx="253381" cy="18288"/>
            </a:xfrm>
            <a:prstGeom prst="straightConnector1">
              <a:avLst/>
            </a:prstGeom>
            <a:solidFill>
              <a:srgbClr val="3374D4"/>
            </a:solidFill>
            <a:ln w="25400" cap="flat" cmpd="sng" algn="ctr">
              <a:solidFill>
                <a:srgbClr val="FF0000"/>
              </a:solidFill>
              <a:prstDash val="solid"/>
              <a:round/>
              <a:headEnd type="none" w="med" len="med"/>
              <a:tailEnd type="triangle"/>
            </a:ln>
            <a:effectLst/>
          </p:spPr>
        </p:cxnSp>
        <p:cxnSp>
          <p:nvCxnSpPr>
            <p:cNvPr id="15" name="Straight Arrow Connector 14"/>
            <p:cNvCxnSpPr/>
            <p:nvPr/>
          </p:nvCxnSpPr>
          <p:spPr bwMode="auto">
            <a:xfrm>
              <a:off x="3362253" y="2910537"/>
              <a:ext cx="705846" cy="0"/>
            </a:xfrm>
            <a:prstGeom prst="straightConnector1">
              <a:avLst/>
            </a:prstGeom>
            <a:solidFill>
              <a:srgbClr val="3374D4"/>
            </a:solidFill>
            <a:ln w="25400" cap="flat" cmpd="sng" algn="ctr">
              <a:solidFill>
                <a:srgbClr val="FF0000"/>
              </a:solidFill>
              <a:prstDash val="solid"/>
              <a:round/>
              <a:headEnd type="none" w="med" len="med"/>
              <a:tailEnd type="triangle"/>
            </a:ln>
            <a:effectLst/>
          </p:spPr>
        </p:cxnSp>
      </p:grpSp>
    </p:spTree>
  </p:cSld>
  <p:clrMapOvr>
    <a:masterClrMapping/>
  </p:clrMapOvr>
  <p:transition/>
  <p:timing>
    <p:tnLst>
      <p:par>
        <p:cTn id="1" dur="indefinite" restart="never" nodeType="tmRoot"/>
      </p:par>
    </p:tnLst>
  </p:timing>
</p:sld>
</file>

<file path=ppt/slides/slide185.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Conductivity Detector</a:t>
            </a:r>
            <a:endParaRPr lang="en-US" dirty="0"/>
          </a:p>
        </p:txBody>
      </p:sp>
      <p:sp>
        <p:nvSpPr>
          <p:cNvPr id="3" name="Content Placeholder 2"/>
          <p:cNvSpPr>
            <a:spLocks noGrp="1"/>
          </p:cNvSpPr>
          <p:nvPr>
            <p:ph idx="1"/>
          </p:nvPr>
        </p:nvSpPr>
        <p:spPr/>
        <p:txBody>
          <a:bodyPr>
            <a:normAutofit/>
          </a:bodyPr>
          <a:lstStyle/>
          <a:p>
            <a:r>
              <a:rPr lang="en-US" dirty="0" smtClean="0"/>
              <a:t>Conductivity</a:t>
            </a:r>
          </a:p>
          <a:p>
            <a:pPr lvl="1"/>
            <a:r>
              <a:rPr lang="en-US" dirty="0" smtClean="0"/>
              <a:t>The conductivity of the column effluent is continuously measured and the appearance of the analyte in the cell is indicated by a change in conductivity. </a:t>
            </a:r>
          </a:p>
          <a:p>
            <a:pPr lvl="1"/>
            <a:r>
              <a:rPr lang="en-US" dirty="0" smtClean="0">
                <a:solidFill>
                  <a:srgbClr val="0000FF"/>
                </a:solidFill>
              </a:rPr>
              <a:t>Analytes must have a positive or negative charge </a:t>
            </a:r>
            <a:r>
              <a:rPr lang="en-US" dirty="0" smtClean="0"/>
              <a:t>to be detected.</a:t>
            </a:r>
          </a:p>
          <a:p>
            <a:pPr lvl="1"/>
            <a:r>
              <a:rPr lang="en-US" dirty="0" smtClean="0"/>
              <a:t>Response is linear with concentration over a wide range. </a:t>
            </a:r>
          </a:p>
          <a:p>
            <a:pPr lvl="1"/>
            <a:r>
              <a:rPr lang="en-US" dirty="0" smtClean="0"/>
              <a:t>Conductivity detectors are most successful in ion-exchange chromatography for inorganic anions, cations and small organic ions.</a:t>
            </a:r>
          </a:p>
          <a:p>
            <a:pPr lvl="1"/>
            <a:r>
              <a:rPr lang="en-US" dirty="0" smtClean="0"/>
              <a:t>Best use is made of this detector in isocratic analysis since solvent gradients will cause a proportional shift in the baseline.</a:t>
            </a:r>
          </a:p>
          <a:p>
            <a:pPr lvl="1"/>
            <a:endParaRPr lang="en-US" dirty="0" smtClean="0"/>
          </a:p>
          <a:p>
            <a:endParaRPr lang="en-US" dirty="0" smtClean="0"/>
          </a:p>
        </p:txBody>
      </p:sp>
    </p:spTree>
  </p:cSld>
  <p:clrMapOvr>
    <a:masterClrMapping/>
  </p:clrMapOvr>
  <p:transition/>
  <p:timing>
    <p:tnLst>
      <p:par>
        <p:cTn id="1" dur="indefinite" restart="never" nodeType="tmRoot"/>
      </p:par>
    </p:tnLst>
  </p:timing>
</p:sld>
</file>

<file path=ppt/slides/slide186.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429" name="Content Placeholder 428"/>
          <p:cNvSpPr>
            <a:spLocks noGrp="1"/>
          </p:cNvSpPr>
          <p:nvPr>
            <p:ph sz="half" idx="13"/>
          </p:nvPr>
        </p:nvSpPr>
        <p:spPr>
          <a:xfrm>
            <a:off x="309082" y="5099603"/>
            <a:ext cx="8686800" cy="1382568"/>
          </a:xfrm>
        </p:spPr>
        <p:txBody>
          <a:bodyPr/>
          <a:lstStyle/>
          <a:p>
            <a:r>
              <a:rPr lang="en-US" dirty="0" smtClean="0"/>
              <a:t>Conductivity cell has 2 electrodes with a potential between them.</a:t>
            </a:r>
          </a:p>
          <a:p>
            <a:r>
              <a:rPr lang="en-US" dirty="0" smtClean="0"/>
              <a:t>Ions migrate to the electrode of opposite polarity.</a:t>
            </a:r>
          </a:p>
          <a:p>
            <a:pPr lvl="1"/>
            <a:r>
              <a:rPr lang="en-US" dirty="0" smtClean="0"/>
              <a:t>+ (cation) migrates to – electrode</a:t>
            </a:r>
          </a:p>
          <a:p>
            <a:pPr lvl="1"/>
            <a:r>
              <a:rPr lang="en-US" dirty="0" smtClean="0"/>
              <a:t>– (anion) migrates to + electrode</a:t>
            </a:r>
            <a:endParaRPr lang="en-US" dirty="0"/>
          </a:p>
        </p:txBody>
      </p:sp>
      <p:sp>
        <p:nvSpPr>
          <p:cNvPr id="2" name="Title 1"/>
          <p:cNvSpPr>
            <a:spLocks noGrp="1"/>
          </p:cNvSpPr>
          <p:nvPr>
            <p:ph type="title"/>
          </p:nvPr>
        </p:nvSpPr>
        <p:spPr/>
        <p:txBody>
          <a:bodyPr/>
          <a:lstStyle/>
          <a:p>
            <a:r>
              <a:rPr lang="en-US" dirty="0" smtClean="0"/>
              <a:t>Conductivity Detection</a:t>
            </a:r>
            <a:endParaRPr lang="en-US" dirty="0"/>
          </a:p>
        </p:txBody>
      </p:sp>
      <p:grpSp>
        <p:nvGrpSpPr>
          <p:cNvPr id="3" name="Group 428"/>
          <p:cNvGrpSpPr/>
          <p:nvPr/>
        </p:nvGrpSpPr>
        <p:grpSpPr>
          <a:xfrm>
            <a:off x="1054401" y="1172010"/>
            <a:ext cx="7071000" cy="3370687"/>
            <a:chOff x="914400" y="1501588"/>
            <a:chExt cx="7297271" cy="3702229"/>
          </a:xfrm>
        </p:grpSpPr>
        <p:sp>
          <p:nvSpPr>
            <p:cNvPr id="4" name="Freeform 1285"/>
            <p:cNvSpPr>
              <a:spLocks/>
            </p:cNvSpPr>
            <p:nvPr/>
          </p:nvSpPr>
          <p:spPr bwMode="auto">
            <a:xfrm>
              <a:off x="5399686" y="1540651"/>
              <a:ext cx="1376786" cy="909228"/>
            </a:xfrm>
            <a:custGeom>
              <a:avLst/>
              <a:gdLst>
                <a:gd name="T0" fmla="*/ 0 w 1668"/>
                <a:gd name="T1" fmla="*/ 1351 h 1351"/>
                <a:gd name="T2" fmla="*/ 1668 w 1668"/>
                <a:gd name="T3" fmla="*/ 1351 h 1351"/>
                <a:gd name="T4" fmla="*/ 1668 w 1668"/>
                <a:gd name="T5" fmla="*/ 0 h 1351"/>
                <a:gd name="T6" fmla="*/ 0 w 1668"/>
                <a:gd name="T7" fmla="*/ 0 h 1351"/>
                <a:gd name="T8" fmla="*/ 0 w 1668"/>
                <a:gd name="T9" fmla="*/ 1351 h 1351"/>
                <a:gd name="T10" fmla="*/ 15 w 1668"/>
                <a:gd name="T11" fmla="*/ 1339 h 1351"/>
                <a:gd name="T12" fmla="*/ 1654 w 1668"/>
                <a:gd name="T13" fmla="*/ 1339 h 1351"/>
                <a:gd name="T14" fmla="*/ 1654 w 1668"/>
                <a:gd name="T15" fmla="*/ 12 h 1351"/>
                <a:gd name="T16" fmla="*/ 15 w 1668"/>
                <a:gd name="T17" fmla="*/ 12 h 1351"/>
                <a:gd name="T18" fmla="*/ 15 w 1668"/>
                <a:gd name="T19" fmla="*/ 1339 h 1351"/>
                <a:gd name="T20" fmla="*/ 0 w 1668"/>
                <a:gd name="T21" fmla="*/ 1351 h 135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668"/>
                <a:gd name="T34" fmla="*/ 0 h 1351"/>
                <a:gd name="T35" fmla="*/ 1668 w 1668"/>
                <a:gd name="T36" fmla="*/ 1351 h 135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668" h="1351">
                  <a:moveTo>
                    <a:pt x="0" y="1351"/>
                  </a:moveTo>
                  <a:lnTo>
                    <a:pt x="1668" y="1351"/>
                  </a:lnTo>
                  <a:lnTo>
                    <a:pt x="1668" y="0"/>
                  </a:lnTo>
                  <a:lnTo>
                    <a:pt x="0" y="0"/>
                  </a:lnTo>
                  <a:lnTo>
                    <a:pt x="0" y="1351"/>
                  </a:lnTo>
                  <a:lnTo>
                    <a:pt x="15" y="1339"/>
                  </a:lnTo>
                  <a:lnTo>
                    <a:pt x="1654" y="1339"/>
                  </a:lnTo>
                  <a:lnTo>
                    <a:pt x="1654" y="12"/>
                  </a:lnTo>
                  <a:lnTo>
                    <a:pt x="15" y="12"/>
                  </a:lnTo>
                  <a:lnTo>
                    <a:pt x="15" y="1339"/>
                  </a:lnTo>
                  <a:lnTo>
                    <a:pt x="0" y="1351"/>
                  </a:lnTo>
                  <a:close/>
                </a:path>
              </a:pathLst>
            </a:custGeom>
            <a:solidFill>
              <a:srgbClr val="E7861D"/>
            </a:solidFill>
            <a:ln w="9525">
              <a:noFill/>
              <a:round/>
              <a:headEnd/>
              <a:tailEnd/>
            </a:ln>
          </p:spPr>
          <p:txBody>
            <a:bodyPr/>
            <a:lstStyle/>
            <a:p>
              <a:endParaRPr lang="en-US"/>
            </a:p>
          </p:txBody>
        </p:sp>
        <p:sp>
          <p:nvSpPr>
            <p:cNvPr id="5" name="Rectangle 1286"/>
            <p:cNvSpPr>
              <a:spLocks noChangeArrowheads="1"/>
            </p:cNvSpPr>
            <p:nvPr/>
          </p:nvSpPr>
          <p:spPr bwMode="auto">
            <a:xfrm>
              <a:off x="1743113" y="3060072"/>
              <a:ext cx="2626460" cy="20205"/>
            </a:xfrm>
            <a:prstGeom prst="rect">
              <a:avLst/>
            </a:prstGeom>
            <a:solidFill>
              <a:srgbClr val="C7C700"/>
            </a:solidFill>
            <a:ln w="9525">
              <a:noFill/>
              <a:miter lim="800000"/>
              <a:headEnd/>
              <a:tailEnd/>
            </a:ln>
          </p:spPr>
          <p:txBody>
            <a:bodyPr/>
            <a:lstStyle/>
            <a:p>
              <a:endParaRPr lang="en-US"/>
            </a:p>
          </p:txBody>
        </p:sp>
        <p:sp>
          <p:nvSpPr>
            <p:cNvPr id="6" name="Rectangle 1287"/>
            <p:cNvSpPr>
              <a:spLocks noChangeArrowheads="1"/>
            </p:cNvSpPr>
            <p:nvPr/>
          </p:nvSpPr>
          <p:spPr bwMode="auto">
            <a:xfrm>
              <a:off x="1743113" y="3041214"/>
              <a:ext cx="2626460" cy="18858"/>
            </a:xfrm>
            <a:prstGeom prst="rect">
              <a:avLst/>
            </a:prstGeom>
            <a:solidFill>
              <a:srgbClr val="CBCB00"/>
            </a:solidFill>
            <a:ln w="9525">
              <a:noFill/>
              <a:miter lim="800000"/>
              <a:headEnd/>
              <a:tailEnd/>
            </a:ln>
          </p:spPr>
          <p:txBody>
            <a:bodyPr/>
            <a:lstStyle/>
            <a:p>
              <a:endParaRPr lang="en-US"/>
            </a:p>
          </p:txBody>
        </p:sp>
        <p:sp>
          <p:nvSpPr>
            <p:cNvPr id="7" name="Rectangle 1288"/>
            <p:cNvSpPr>
              <a:spLocks noChangeArrowheads="1"/>
            </p:cNvSpPr>
            <p:nvPr/>
          </p:nvSpPr>
          <p:spPr bwMode="auto">
            <a:xfrm>
              <a:off x="1743113" y="3022356"/>
              <a:ext cx="2626460" cy="18858"/>
            </a:xfrm>
            <a:prstGeom prst="rect">
              <a:avLst/>
            </a:prstGeom>
            <a:solidFill>
              <a:srgbClr val="CFCF00"/>
            </a:solidFill>
            <a:ln w="9525">
              <a:noFill/>
              <a:miter lim="800000"/>
              <a:headEnd/>
              <a:tailEnd/>
            </a:ln>
          </p:spPr>
          <p:txBody>
            <a:bodyPr/>
            <a:lstStyle/>
            <a:p>
              <a:endParaRPr lang="en-US"/>
            </a:p>
          </p:txBody>
        </p:sp>
        <p:sp>
          <p:nvSpPr>
            <p:cNvPr id="8" name="Rectangle 1289"/>
            <p:cNvSpPr>
              <a:spLocks noChangeArrowheads="1"/>
            </p:cNvSpPr>
            <p:nvPr/>
          </p:nvSpPr>
          <p:spPr bwMode="auto">
            <a:xfrm>
              <a:off x="1743113" y="3003498"/>
              <a:ext cx="2626460" cy="18858"/>
            </a:xfrm>
            <a:prstGeom prst="rect">
              <a:avLst/>
            </a:prstGeom>
            <a:solidFill>
              <a:srgbClr val="D3D300"/>
            </a:solidFill>
            <a:ln w="9525">
              <a:noFill/>
              <a:miter lim="800000"/>
              <a:headEnd/>
              <a:tailEnd/>
            </a:ln>
          </p:spPr>
          <p:txBody>
            <a:bodyPr/>
            <a:lstStyle/>
            <a:p>
              <a:endParaRPr lang="en-US"/>
            </a:p>
          </p:txBody>
        </p:sp>
        <p:sp>
          <p:nvSpPr>
            <p:cNvPr id="9" name="Rectangle 1290"/>
            <p:cNvSpPr>
              <a:spLocks noChangeArrowheads="1"/>
            </p:cNvSpPr>
            <p:nvPr/>
          </p:nvSpPr>
          <p:spPr bwMode="auto">
            <a:xfrm>
              <a:off x="1743113" y="2984640"/>
              <a:ext cx="2626460" cy="18858"/>
            </a:xfrm>
            <a:prstGeom prst="rect">
              <a:avLst/>
            </a:prstGeom>
            <a:solidFill>
              <a:srgbClr val="D7D700"/>
            </a:solidFill>
            <a:ln w="9525">
              <a:noFill/>
              <a:miter lim="800000"/>
              <a:headEnd/>
              <a:tailEnd/>
            </a:ln>
          </p:spPr>
          <p:txBody>
            <a:bodyPr/>
            <a:lstStyle/>
            <a:p>
              <a:endParaRPr lang="en-US"/>
            </a:p>
          </p:txBody>
        </p:sp>
        <p:sp>
          <p:nvSpPr>
            <p:cNvPr id="10" name="Rectangle 1291"/>
            <p:cNvSpPr>
              <a:spLocks noChangeArrowheads="1"/>
            </p:cNvSpPr>
            <p:nvPr/>
          </p:nvSpPr>
          <p:spPr bwMode="auto">
            <a:xfrm>
              <a:off x="1743113" y="2964435"/>
              <a:ext cx="2626460" cy="20205"/>
            </a:xfrm>
            <a:prstGeom prst="rect">
              <a:avLst/>
            </a:prstGeom>
            <a:solidFill>
              <a:srgbClr val="DBDB00"/>
            </a:solidFill>
            <a:ln w="9525">
              <a:noFill/>
              <a:miter lim="800000"/>
              <a:headEnd/>
              <a:tailEnd/>
            </a:ln>
          </p:spPr>
          <p:txBody>
            <a:bodyPr/>
            <a:lstStyle/>
            <a:p>
              <a:endParaRPr lang="en-US"/>
            </a:p>
          </p:txBody>
        </p:sp>
        <p:sp>
          <p:nvSpPr>
            <p:cNvPr id="11" name="Rectangle 1292"/>
            <p:cNvSpPr>
              <a:spLocks noChangeArrowheads="1"/>
            </p:cNvSpPr>
            <p:nvPr/>
          </p:nvSpPr>
          <p:spPr bwMode="auto">
            <a:xfrm>
              <a:off x="1743113" y="2945577"/>
              <a:ext cx="2626460" cy="18858"/>
            </a:xfrm>
            <a:prstGeom prst="rect">
              <a:avLst/>
            </a:prstGeom>
            <a:solidFill>
              <a:srgbClr val="DFDF00"/>
            </a:solidFill>
            <a:ln w="9525">
              <a:noFill/>
              <a:miter lim="800000"/>
              <a:headEnd/>
              <a:tailEnd/>
            </a:ln>
          </p:spPr>
          <p:txBody>
            <a:bodyPr/>
            <a:lstStyle/>
            <a:p>
              <a:endParaRPr lang="en-US"/>
            </a:p>
          </p:txBody>
        </p:sp>
        <p:sp>
          <p:nvSpPr>
            <p:cNvPr id="12" name="Rectangle 1293"/>
            <p:cNvSpPr>
              <a:spLocks noChangeArrowheads="1"/>
            </p:cNvSpPr>
            <p:nvPr/>
          </p:nvSpPr>
          <p:spPr bwMode="auto">
            <a:xfrm>
              <a:off x="1743113" y="2926719"/>
              <a:ext cx="2626460" cy="18858"/>
            </a:xfrm>
            <a:prstGeom prst="rect">
              <a:avLst/>
            </a:prstGeom>
            <a:solidFill>
              <a:srgbClr val="E3E300"/>
            </a:solidFill>
            <a:ln w="9525">
              <a:noFill/>
              <a:miter lim="800000"/>
              <a:headEnd/>
              <a:tailEnd/>
            </a:ln>
          </p:spPr>
          <p:txBody>
            <a:bodyPr/>
            <a:lstStyle/>
            <a:p>
              <a:endParaRPr lang="en-US"/>
            </a:p>
          </p:txBody>
        </p:sp>
        <p:sp>
          <p:nvSpPr>
            <p:cNvPr id="13" name="Rectangle 1294"/>
            <p:cNvSpPr>
              <a:spLocks noChangeArrowheads="1"/>
            </p:cNvSpPr>
            <p:nvPr/>
          </p:nvSpPr>
          <p:spPr bwMode="auto">
            <a:xfrm>
              <a:off x="1743113" y="2907861"/>
              <a:ext cx="2626460" cy="18858"/>
            </a:xfrm>
            <a:prstGeom prst="rect">
              <a:avLst/>
            </a:prstGeom>
            <a:solidFill>
              <a:srgbClr val="E7E700"/>
            </a:solidFill>
            <a:ln w="9525">
              <a:noFill/>
              <a:miter lim="800000"/>
              <a:headEnd/>
              <a:tailEnd/>
            </a:ln>
          </p:spPr>
          <p:txBody>
            <a:bodyPr/>
            <a:lstStyle/>
            <a:p>
              <a:endParaRPr lang="en-US"/>
            </a:p>
          </p:txBody>
        </p:sp>
        <p:sp>
          <p:nvSpPr>
            <p:cNvPr id="14" name="Rectangle 1295"/>
            <p:cNvSpPr>
              <a:spLocks noChangeArrowheads="1"/>
            </p:cNvSpPr>
            <p:nvPr/>
          </p:nvSpPr>
          <p:spPr bwMode="auto">
            <a:xfrm>
              <a:off x="1743113" y="2889003"/>
              <a:ext cx="2626460" cy="18858"/>
            </a:xfrm>
            <a:prstGeom prst="rect">
              <a:avLst/>
            </a:prstGeom>
            <a:solidFill>
              <a:srgbClr val="EBEB00"/>
            </a:solidFill>
            <a:ln w="9525">
              <a:noFill/>
              <a:miter lim="800000"/>
              <a:headEnd/>
              <a:tailEnd/>
            </a:ln>
          </p:spPr>
          <p:txBody>
            <a:bodyPr/>
            <a:lstStyle/>
            <a:p>
              <a:endParaRPr lang="en-US"/>
            </a:p>
          </p:txBody>
        </p:sp>
        <p:sp>
          <p:nvSpPr>
            <p:cNvPr id="15" name="Rectangle 1296"/>
            <p:cNvSpPr>
              <a:spLocks noChangeArrowheads="1"/>
            </p:cNvSpPr>
            <p:nvPr/>
          </p:nvSpPr>
          <p:spPr bwMode="auto">
            <a:xfrm>
              <a:off x="1743113" y="2870145"/>
              <a:ext cx="2626460" cy="18858"/>
            </a:xfrm>
            <a:prstGeom prst="rect">
              <a:avLst/>
            </a:prstGeom>
            <a:solidFill>
              <a:srgbClr val="EFEF00"/>
            </a:solidFill>
            <a:ln w="9525">
              <a:noFill/>
              <a:miter lim="800000"/>
              <a:headEnd/>
              <a:tailEnd/>
            </a:ln>
          </p:spPr>
          <p:txBody>
            <a:bodyPr/>
            <a:lstStyle/>
            <a:p>
              <a:endParaRPr lang="en-US"/>
            </a:p>
          </p:txBody>
        </p:sp>
        <p:sp>
          <p:nvSpPr>
            <p:cNvPr id="16" name="Rectangle 1297"/>
            <p:cNvSpPr>
              <a:spLocks noChangeArrowheads="1"/>
            </p:cNvSpPr>
            <p:nvPr/>
          </p:nvSpPr>
          <p:spPr bwMode="auto">
            <a:xfrm>
              <a:off x="1743113" y="2849940"/>
              <a:ext cx="2626460" cy="20205"/>
            </a:xfrm>
            <a:prstGeom prst="rect">
              <a:avLst/>
            </a:prstGeom>
            <a:solidFill>
              <a:srgbClr val="F3F300"/>
            </a:solidFill>
            <a:ln w="9525">
              <a:noFill/>
              <a:miter lim="800000"/>
              <a:headEnd/>
              <a:tailEnd/>
            </a:ln>
          </p:spPr>
          <p:txBody>
            <a:bodyPr/>
            <a:lstStyle/>
            <a:p>
              <a:endParaRPr lang="en-US"/>
            </a:p>
          </p:txBody>
        </p:sp>
        <p:sp>
          <p:nvSpPr>
            <p:cNvPr id="17" name="Rectangle 1298"/>
            <p:cNvSpPr>
              <a:spLocks noChangeArrowheads="1"/>
            </p:cNvSpPr>
            <p:nvPr/>
          </p:nvSpPr>
          <p:spPr bwMode="auto">
            <a:xfrm>
              <a:off x="1743113" y="2831082"/>
              <a:ext cx="2626460" cy="18858"/>
            </a:xfrm>
            <a:prstGeom prst="rect">
              <a:avLst/>
            </a:prstGeom>
            <a:solidFill>
              <a:srgbClr val="F7F700"/>
            </a:solidFill>
            <a:ln w="9525">
              <a:noFill/>
              <a:miter lim="800000"/>
              <a:headEnd/>
              <a:tailEnd/>
            </a:ln>
          </p:spPr>
          <p:txBody>
            <a:bodyPr/>
            <a:lstStyle/>
            <a:p>
              <a:endParaRPr lang="en-US"/>
            </a:p>
          </p:txBody>
        </p:sp>
        <p:sp>
          <p:nvSpPr>
            <p:cNvPr id="18" name="Rectangle 1299"/>
            <p:cNvSpPr>
              <a:spLocks noChangeArrowheads="1"/>
            </p:cNvSpPr>
            <p:nvPr/>
          </p:nvSpPr>
          <p:spPr bwMode="auto">
            <a:xfrm>
              <a:off x="1743113" y="2812224"/>
              <a:ext cx="2626460" cy="18858"/>
            </a:xfrm>
            <a:prstGeom prst="rect">
              <a:avLst/>
            </a:prstGeom>
            <a:solidFill>
              <a:srgbClr val="FBFB00"/>
            </a:solidFill>
            <a:ln w="9525">
              <a:noFill/>
              <a:miter lim="800000"/>
              <a:headEnd/>
              <a:tailEnd/>
            </a:ln>
          </p:spPr>
          <p:txBody>
            <a:bodyPr/>
            <a:lstStyle/>
            <a:p>
              <a:endParaRPr lang="en-US"/>
            </a:p>
          </p:txBody>
        </p:sp>
        <p:sp>
          <p:nvSpPr>
            <p:cNvPr id="19" name="Rectangle 1300"/>
            <p:cNvSpPr>
              <a:spLocks noChangeArrowheads="1"/>
            </p:cNvSpPr>
            <p:nvPr/>
          </p:nvSpPr>
          <p:spPr bwMode="auto">
            <a:xfrm>
              <a:off x="1743113" y="2793366"/>
              <a:ext cx="2626460" cy="18858"/>
            </a:xfrm>
            <a:prstGeom prst="rect">
              <a:avLst/>
            </a:prstGeom>
            <a:solidFill>
              <a:srgbClr val="FFFF00"/>
            </a:solidFill>
            <a:ln w="9525">
              <a:noFill/>
              <a:miter lim="800000"/>
              <a:headEnd/>
              <a:tailEnd/>
            </a:ln>
          </p:spPr>
          <p:txBody>
            <a:bodyPr/>
            <a:lstStyle/>
            <a:p>
              <a:endParaRPr lang="en-US"/>
            </a:p>
          </p:txBody>
        </p:sp>
        <p:sp>
          <p:nvSpPr>
            <p:cNvPr id="20" name="Rectangle 1301"/>
            <p:cNvSpPr>
              <a:spLocks noChangeArrowheads="1"/>
            </p:cNvSpPr>
            <p:nvPr/>
          </p:nvSpPr>
          <p:spPr bwMode="auto">
            <a:xfrm>
              <a:off x="1743113" y="2774507"/>
              <a:ext cx="2626460" cy="18858"/>
            </a:xfrm>
            <a:prstGeom prst="rect">
              <a:avLst/>
            </a:prstGeom>
            <a:solidFill>
              <a:srgbClr val="FBFB00"/>
            </a:solidFill>
            <a:ln w="9525">
              <a:noFill/>
              <a:miter lim="800000"/>
              <a:headEnd/>
              <a:tailEnd/>
            </a:ln>
          </p:spPr>
          <p:txBody>
            <a:bodyPr/>
            <a:lstStyle/>
            <a:p>
              <a:endParaRPr lang="en-US"/>
            </a:p>
          </p:txBody>
        </p:sp>
        <p:sp>
          <p:nvSpPr>
            <p:cNvPr id="21" name="Rectangle 1302"/>
            <p:cNvSpPr>
              <a:spLocks noChangeArrowheads="1"/>
            </p:cNvSpPr>
            <p:nvPr/>
          </p:nvSpPr>
          <p:spPr bwMode="auto">
            <a:xfrm>
              <a:off x="1743113" y="2754302"/>
              <a:ext cx="2626460" cy="20205"/>
            </a:xfrm>
            <a:prstGeom prst="rect">
              <a:avLst/>
            </a:prstGeom>
            <a:solidFill>
              <a:srgbClr val="F7F700"/>
            </a:solidFill>
            <a:ln w="9525">
              <a:noFill/>
              <a:miter lim="800000"/>
              <a:headEnd/>
              <a:tailEnd/>
            </a:ln>
          </p:spPr>
          <p:txBody>
            <a:bodyPr/>
            <a:lstStyle/>
            <a:p>
              <a:endParaRPr lang="en-US"/>
            </a:p>
          </p:txBody>
        </p:sp>
        <p:sp>
          <p:nvSpPr>
            <p:cNvPr id="22" name="Rectangle 1303"/>
            <p:cNvSpPr>
              <a:spLocks noChangeArrowheads="1"/>
            </p:cNvSpPr>
            <p:nvPr/>
          </p:nvSpPr>
          <p:spPr bwMode="auto">
            <a:xfrm>
              <a:off x="1743113" y="2735444"/>
              <a:ext cx="2626460" cy="18858"/>
            </a:xfrm>
            <a:prstGeom prst="rect">
              <a:avLst/>
            </a:prstGeom>
            <a:solidFill>
              <a:srgbClr val="F3F300"/>
            </a:solidFill>
            <a:ln w="9525">
              <a:noFill/>
              <a:miter lim="800000"/>
              <a:headEnd/>
              <a:tailEnd/>
            </a:ln>
          </p:spPr>
          <p:txBody>
            <a:bodyPr/>
            <a:lstStyle/>
            <a:p>
              <a:endParaRPr lang="en-US"/>
            </a:p>
          </p:txBody>
        </p:sp>
        <p:sp>
          <p:nvSpPr>
            <p:cNvPr id="23" name="Rectangle 1304"/>
            <p:cNvSpPr>
              <a:spLocks noChangeArrowheads="1"/>
            </p:cNvSpPr>
            <p:nvPr/>
          </p:nvSpPr>
          <p:spPr bwMode="auto">
            <a:xfrm>
              <a:off x="1743113" y="2716586"/>
              <a:ext cx="2626460" cy="18858"/>
            </a:xfrm>
            <a:prstGeom prst="rect">
              <a:avLst/>
            </a:prstGeom>
            <a:solidFill>
              <a:srgbClr val="EFEF00"/>
            </a:solidFill>
            <a:ln w="9525">
              <a:noFill/>
              <a:miter lim="800000"/>
              <a:headEnd/>
              <a:tailEnd/>
            </a:ln>
          </p:spPr>
          <p:txBody>
            <a:bodyPr/>
            <a:lstStyle/>
            <a:p>
              <a:endParaRPr lang="en-US"/>
            </a:p>
          </p:txBody>
        </p:sp>
        <p:sp>
          <p:nvSpPr>
            <p:cNvPr id="24" name="Rectangle 1305"/>
            <p:cNvSpPr>
              <a:spLocks noChangeArrowheads="1"/>
            </p:cNvSpPr>
            <p:nvPr/>
          </p:nvSpPr>
          <p:spPr bwMode="auto">
            <a:xfrm>
              <a:off x="1743113" y="2697728"/>
              <a:ext cx="2626460" cy="18858"/>
            </a:xfrm>
            <a:prstGeom prst="rect">
              <a:avLst/>
            </a:prstGeom>
            <a:solidFill>
              <a:srgbClr val="EBEB00"/>
            </a:solidFill>
            <a:ln w="9525">
              <a:noFill/>
              <a:miter lim="800000"/>
              <a:headEnd/>
              <a:tailEnd/>
            </a:ln>
          </p:spPr>
          <p:txBody>
            <a:bodyPr/>
            <a:lstStyle/>
            <a:p>
              <a:endParaRPr lang="en-US"/>
            </a:p>
          </p:txBody>
        </p:sp>
        <p:sp>
          <p:nvSpPr>
            <p:cNvPr id="25" name="Rectangle 1306"/>
            <p:cNvSpPr>
              <a:spLocks noChangeArrowheads="1"/>
            </p:cNvSpPr>
            <p:nvPr/>
          </p:nvSpPr>
          <p:spPr bwMode="auto">
            <a:xfrm>
              <a:off x="1743113" y="2678870"/>
              <a:ext cx="2626460" cy="18858"/>
            </a:xfrm>
            <a:prstGeom prst="rect">
              <a:avLst/>
            </a:prstGeom>
            <a:solidFill>
              <a:srgbClr val="E7E700"/>
            </a:solidFill>
            <a:ln w="9525">
              <a:noFill/>
              <a:miter lim="800000"/>
              <a:headEnd/>
              <a:tailEnd/>
            </a:ln>
          </p:spPr>
          <p:txBody>
            <a:bodyPr/>
            <a:lstStyle/>
            <a:p>
              <a:endParaRPr lang="en-US"/>
            </a:p>
          </p:txBody>
        </p:sp>
        <p:sp>
          <p:nvSpPr>
            <p:cNvPr id="26" name="Rectangle 1307"/>
            <p:cNvSpPr>
              <a:spLocks noChangeArrowheads="1"/>
            </p:cNvSpPr>
            <p:nvPr/>
          </p:nvSpPr>
          <p:spPr bwMode="auto">
            <a:xfrm>
              <a:off x="1743113" y="2660012"/>
              <a:ext cx="2626460" cy="18858"/>
            </a:xfrm>
            <a:prstGeom prst="rect">
              <a:avLst/>
            </a:prstGeom>
            <a:solidFill>
              <a:srgbClr val="E3E300"/>
            </a:solidFill>
            <a:ln w="9525">
              <a:noFill/>
              <a:miter lim="800000"/>
              <a:headEnd/>
              <a:tailEnd/>
            </a:ln>
          </p:spPr>
          <p:txBody>
            <a:bodyPr/>
            <a:lstStyle/>
            <a:p>
              <a:endParaRPr lang="en-US"/>
            </a:p>
          </p:txBody>
        </p:sp>
        <p:sp>
          <p:nvSpPr>
            <p:cNvPr id="27" name="Rectangle 1308"/>
            <p:cNvSpPr>
              <a:spLocks noChangeArrowheads="1"/>
            </p:cNvSpPr>
            <p:nvPr/>
          </p:nvSpPr>
          <p:spPr bwMode="auto">
            <a:xfrm>
              <a:off x="1743113" y="2641154"/>
              <a:ext cx="2626460" cy="18858"/>
            </a:xfrm>
            <a:prstGeom prst="rect">
              <a:avLst/>
            </a:prstGeom>
            <a:solidFill>
              <a:srgbClr val="DFDF00"/>
            </a:solidFill>
            <a:ln w="9525">
              <a:noFill/>
              <a:miter lim="800000"/>
              <a:headEnd/>
              <a:tailEnd/>
            </a:ln>
          </p:spPr>
          <p:txBody>
            <a:bodyPr/>
            <a:lstStyle/>
            <a:p>
              <a:endParaRPr lang="en-US"/>
            </a:p>
          </p:txBody>
        </p:sp>
        <p:sp>
          <p:nvSpPr>
            <p:cNvPr id="28" name="Rectangle 1309"/>
            <p:cNvSpPr>
              <a:spLocks noChangeArrowheads="1"/>
            </p:cNvSpPr>
            <p:nvPr/>
          </p:nvSpPr>
          <p:spPr bwMode="auto">
            <a:xfrm>
              <a:off x="1743113" y="2620949"/>
              <a:ext cx="2626460" cy="20205"/>
            </a:xfrm>
            <a:prstGeom prst="rect">
              <a:avLst/>
            </a:prstGeom>
            <a:solidFill>
              <a:srgbClr val="DBDB00"/>
            </a:solidFill>
            <a:ln w="9525">
              <a:noFill/>
              <a:miter lim="800000"/>
              <a:headEnd/>
              <a:tailEnd/>
            </a:ln>
          </p:spPr>
          <p:txBody>
            <a:bodyPr/>
            <a:lstStyle/>
            <a:p>
              <a:endParaRPr lang="en-US"/>
            </a:p>
          </p:txBody>
        </p:sp>
        <p:sp>
          <p:nvSpPr>
            <p:cNvPr id="29" name="Rectangle 1310"/>
            <p:cNvSpPr>
              <a:spLocks noChangeArrowheads="1"/>
            </p:cNvSpPr>
            <p:nvPr/>
          </p:nvSpPr>
          <p:spPr bwMode="auto">
            <a:xfrm>
              <a:off x="1743113" y="2602091"/>
              <a:ext cx="2626460" cy="18858"/>
            </a:xfrm>
            <a:prstGeom prst="rect">
              <a:avLst/>
            </a:prstGeom>
            <a:solidFill>
              <a:srgbClr val="D7D700"/>
            </a:solidFill>
            <a:ln w="9525">
              <a:noFill/>
              <a:miter lim="800000"/>
              <a:headEnd/>
              <a:tailEnd/>
            </a:ln>
          </p:spPr>
          <p:txBody>
            <a:bodyPr/>
            <a:lstStyle/>
            <a:p>
              <a:endParaRPr lang="en-US"/>
            </a:p>
          </p:txBody>
        </p:sp>
        <p:sp>
          <p:nvSpPr>
            <p:cNvPr id="30" name="Rectangle 1311"/>
            <p:cNvSpPr>
              <a:spLocks noChangeArrowheads="1"/>
            </p:cNvSpPr>
            <p:nvPr/>
          </p:nvSpPr>
          <p:spPr bwMode="auto">
            <a:xfrm>
              <a:off x="1743113" y="2583233"/>
              <a:ext cx="2626460" cy="18858"/>
            </a:xfrm>
            <a:prstGeom prst="rect">
              <a:avLst/>
            </a:prstGeom>
            <a:solidFill>
              <a:srgbClr val="D3D300"/>
            </a:solidFill>
            <a:ln w="9525">
              <a:noFill/>
              <a:miter lim="800000"/>
              <a:headEnd/>
              <a:tailEnd/>
            </a:ln>
          </p:spPr>
          <p:txBody>
            <a:bodyPr/>
            <a:lstStyle/>
            <a:p>
              <a:endParaRPr lang="en-US"/>
            </a:p>
          </p:txBody>
        </p:sp>
        <p:sp>
          <p:nvSpPr>
            <p:cNvPr id="31" name="Rectangle 1312"/>
            <p:cNvSpPr>
              <a:spLocks noChangeArrowheads="1"/>
            </p:cNvSpPr>
            <p:nvPr/>
          </p:nvSpPr>
          <p:spPr bwMode="auto">
            <a:xfrm>
              <a:off x="1743113" y="2564375"/>
              <a:ext cx="2626460" cy="18858"/>
            </a:xfrm>
            <a:prstGeom prst="rect">
              <a:avLst/>
            </a:prstGeom>
            <a:solidFill>
              <a:srgbClr val="CFCF00"/>
            </a:solidFill>
            <a:ln w="9525">
              <a:noFill/>
              <a:miter lim="800000"/>
              <a:headEnd/>
              <a:tailEnd/>
            </a:ln>
          </p:spPr>
          <p:txBody>
            <a:bodyPr/>
            <a:lstStyle/>
            <a:p>
              <a:endParaRPr lang="en-US"/>
            </a:p>
          </p:txBody>
        </p:sp>
        <p:sp>
          <p:nvSpPr>
            <p:cNvPr id="32" name="Rectangle 1313"/>
            <p:cNvSpPr>
              <a:spLocks noChangeArrowheads="1"/>
            </p:cNvSpPr>
            <p:nvPr/>
          </p:nvSpPr>
          <p:spPr bwMode="auto">
            <a:xfrm>
              <a:off x="1743113" y="2545517"/>
              <a:ext cx="2626460" cy="18858"/>
            </a:xfrm>
            <a:prstGeom prst="rect">
              <a:avLst/>
            </a:prstGeom>
            <a:solidFill>
              <a:srgbClr val="CBCB00"/>
            </a:solidFill>
            <a:ln w="9525">
              <a:noFill/>
              <a:miter lim="800000"/>
              <a:headEnd/>
              <a:tailEnd/>
            </a:ln>
          </p:spPr>
          <p:txBody>
            <a:bodyPr/>
            <a:lstStyle/>
            <a:p>
              <a:endParaRPr lang="en-US"/>
            </a:p>
          </p:txBody>
        </p:sp>
        <p:sp>
          <p:nvSpPr>
            <p:cNvPr id="33" name="Rectangle 1314"/>
            <p:cNvSpPr>
              <a:spLocks noChangeArrowheads="1"/>
            </p:cNvSpPr>
            <p:nvPr/>
          </p:nvSpPr>
          <p:spPr bwMode="auto">
            <a:xfrm>
              <a:off x="1743113" y="2525312"/>
              <a:ext cx="2626460" cy="20205"/>
            </a:xfrm>
            <a:prstGeom prst="rect">
              <a:avLst/>
            </a:prstGeom>
            <a:solidFill>
              <a:srgbClr val="C7C700"/>
            </a:solidFill>
            <a:ln w="9525">
              <a:noFill/>
              <a:miter lim="800000"/>
              <a:headEnd/>
              <a:tailEnd/>
            </a:ln>
          </p:spPr>
          <p:txBody>
            <a:bodyPr/>
            <a:lstStyle/>
            <a:p>
              <a:endParaRPr lang="en-US"/>
            </a:p>
          </p:txBody>
        </p:sp>
        <p:sp>
          <p:nvSpPr>
            <p:cNvPr id="34" name="Rectangle 1315"/>
            <p:cNvSpPr>
              <a:spLocks noChangeArrowheads="1"/>
            </p:cNvSpPr>
            <p:nvPr/>
          </p:nvSpPr>
          <p:spPr bwMode="auto">
            <a:xfrm>
              <a:off x="1743113" y="2506454"/>
              <a:ext cx="2626460" cy="18858"/>
            </a:xfrm>
            <a:prstGeom prst="rect">
              <a:avLst/>
            </a:prstGeom>
            <a:solidFill>
              <a:srgbClr val="C3C300"/>
            </a:solidFill>
            <a:ln w="9525">
              <a:noFill/>
              <a:miter lim="800000"/>
              <a:headEnd/>
              <a:tailEnd/>
            </a:ln>
          </p:spPr>
          <p:txBody>
            <a:bodyPr/>
            <a:lstStyle/>
            <a:p>
              <a:endParaRPr lang="en-US"/>
            </a:p>
          </p:txBody>
        </p:sp>
        <p:sp>
          <p:nvSpPr>
            <p:cNvPr id="35" name="Rectangle 1316"/>
            <p:cNvSpPr>
              <a:spLocks noChangeArrowheads="1"/>
            </p:cNvSpPr>
            <p:nvPr/>
          </p:nvSpPr>
          <p:spPr bwMode="auto">
            <a:xfrm>
              <a:off x="1743113" y="2525312"/>
              <a:ext cx="2626460" cy="554966"/>
            </a:xfrm>
            <a:prstGeom prst="rect">
              <a:avLst/>
            </a:prstGeom>
            <a:noFill/>
            <a:ln w="46038">
              <a:solidFill>
                <a:srgbClr val="0000FF"/>
              </a:solidFill>
              <a:miter lim="800000"/>
              <a:headEnd/>
              <a:tailEnd/>
            </a:ln>
          </p:spPr>
          <p:txBody>
            <a:bodyPr/>
            <a:lstStyle/>
            <a:p>
              <a:endParaRPr lang="en-US"/>
            </a:p>
          </p:txBody>
        </p:sp>
        <p:sp>
          <p:nvSpPr>
            <p:cNvPr id="36" name="Line 1317"/>
            <p:cNvSpPr>
              <a:spLocks noChangeShapeType="1"/>
            </p:cNvSpPr>
            <p:nvPr/>
          </p:nvSpPr>
          <p:spPr bwMode="auto">
            <a:xfrm>
              <a:off x="1743113" y="2525312"/>
              <a:ext cx="1651" cy="554966"/>
            </a:xfrm>
            <a:prstGeom prst="line">
              <a:avLst/>
            </a:prstGeom>
            <a:noFill/>
            <a:ln w="46038">
              <a:solidFill>
                <a:srgbClr val="0000FF"/>
              </a:solidFill>
              <a:round/>
              <a:headEnd/>
              <a:tailEnd/>
            </a:ln>
          </p:spPr>
          <p:txBody>
            <a:bodyPr/>
            <a:lstStyle/>
            <a:p>
              <a:endParaRPr lang="en-US"/>
            </a:p>
          </p:txBody>
        </p:sp>
        <p:sp>
          <p:nvSpPr>
            <p:cNvPr id="37" name="Rectangle 1318"/>
            <p:cNvSpPr>
              <a:spLocks noChangeArrowheads="1"/>
            </p:cNvSpPr>
            <p:nvPr/>
          </p:nvSpPr>
          <p:spPr bwMode="auto">
            <a:xfrm>
              <a:off x="1777780" y="5115602"/>
              <a:ext cx="2626460" cy="18858"/>
            </a:xfrm>
            <a:prstGeom prst="rect">
              <a:avLst/>
            </a:prstGeom>
            <a:solidFill>
              <a:srgbClr val="C7C700"/>
            </a:solidFill>
            <a:ln w="9525">
              <a:noFill/>
              <a:miter lim="800000"/>
              <a:headEnd/>
              <a:tailEnd/>
            </a:ln>
          </p:spPr>
          <p:txBody>
            <a:bodyPr/>
            <a:lstStyle/>
            <a:p>
              <a:endParaRPr lang="en-US"/>
            </a:p>
          </p:txBody>
        </p:sp>
        <p:sp>
          <p:nvSpPr>
            <p:cNvPr id="38" name="Rectangle 1319"/>
            <p:cNvSpPr>
              <a:spLocks noChangeArrowheads="1"/>
            </p:cNvSpPr>
            <p:nvPr/>
          </p:nvSpPr>
          <p:spPr bwMode="auto">
            <a:xfrm>
              <a:off x="1777780" y="5095397"/>
              <a:ext cx="2626460" cy="20205"/>
            </a:xfrm>
            <a:prstGeom prst="rect">
              <a:avLst/>
            </a:prstGeom>
            <a:solidFill>
              <a:srgbClr val="CBCB00"/>
            </a:solidFill>
            <a:ln w="9525">
              <a:noFill/>
              <a:miter lim="800000"/>
              <a:headEnd/>
              <a:tailEnd/>
            </a:ln>
          </p:spPr>
          <p:txBody>
            <a:bodyPr/>
            <a:lstStyle/>
            <a:p>
              <a:endParaRPr lang="en-US"/>
            </a:p>
          </p:txBody>
        </p:sp>
        <p:sp>
          <p:nvSpPr>
            <p:cNvPr id="39" name="Rectangle 1320"/>
            <p:cNvSpPr>
              <a:spLocks noChangeArrowheads="1"/>
            </p:cNvSpPr>
            <p:nvPr/>
          </p:nvSpPr>
          <p:spPr bwMode="auto">
            <a:xfrm>
              <a:off x="1777780" y="5076539"/>
              <a:ext cx="2626460" cy="18858"/>
            </a:xfrm>
            <a:prstGeom prst="rect">
              <a:avLst/>
            </a:prstGeom>
            <a:solidFill>
              <a:srgbClr val="CFCF00"/>
            </a:solidFill>
            <a:ln w="9525">
              <a:noFill/>
              <a:miter lim="800000"/>
              <a:headEnd/>
              <a:tailEnd/>
            </a:ln>
          </p:spPr>
          <p:txBody>
            <a:bodyPr/>
            <a:lstStyle/>
            <a:p>
              <a:endParaRPr lang="en-US"/>
            </a:p>
          </p:txBody>
        </p:sp>
        <p:sp>
          <p:nvSpPr>
            <p:cNvPr id="40" name="Rectangle 1321"/>
            <p:cNvSpPr>
              <a:spLocks noChangeArrowheads="1"/>
            </p:cNvSpPr>
            <p:nvPr/>
          </p:nvSpPr>
          <p:spPr bwMode="auto">
            <a:xfrm>
              <a:off x="1777780" y="5057680"/>
              <a:ext cx="2626460" cy="18858"/>
            </a:xfrm>
            <a:prstGeom prst="rect">
              <a:avLst/>
            </a:prstGeom>
            <a:solidFill>
              <a:srgbClr val="D3D300"/>
            </a:solidFill>
            <a:ln w="9525">
              <a:noFill/>
              <a:miter lim="800000"/>
              <a:headEnd/>
              <a:tailEnd/>
            </a:ln>
          </p:spPr>
          <p:txBody>
            <a:bodyPr/>
            <a:lstStyle/>
            <a:p>
              <a:endParaRPr lang="en-US"/>
            </a:p>
          </p:txBody>
        </p:sp>
        <p:sp>
          <p:nvSpPr>
            <p:cNvPr id="41" name="Rectangle 1322"/>
            <p:cNvSpPr>
              <a:spLocks noChangeArrowheads="1"/>
            </p:cNvSpPr>
            <p:nvPr/>
          </p:nvSpPr>
          <p:spPr bwMode="auto">
            <a:xfrm>
              <a:off x="1777780" y="5038822"/>
              <a:ext cx="2626460" cy="18858"/>
            </a:xfrm>
            <a:prstGeom prst="rect">
              <a:avLst/>
            </a:prstGeom>
            <a:solidFill>
              <a:srgbClr val="D7D700"/>
            </a:solidFill>
            <a:ln w="9525">
              <a:noFill/>
              <a:miter lim="800000"/>
              <a:headEnd/>
              <a:tailEnd/>
            </a:ln>
          </p:spPr>
          <p:txBody>
            <a:bodyPr/>
            <a:lstStyle/>
            <a:p>
              <a:endParaRPr lang="en-US"/>
            </a:p>
          </p:txBody>
        </p:sp>
        <p:sp>
          <p:nvSpPr>
            <p:cNvPr id="42" name="Rectangle 1323"/>
            <p:cNvSpPr>
              <a:spLocks noChangeArrowheads="1"/>
            </p:cNvSpPr>
            <p:nvPr/>
          </p:nvSpPr>
          <p:spPr bwMode="auto">
            <a:xfrm>
              <a:off x="1777780" y="5019964"/>
              <a:ext cx="2626460" cy="18858"/>
            </a:xfrm>
            <a:prstGeom prst="rect">
              <a:avLst/>
            </a:prstGeom>
            <a:solidFill>
              <a:srgbClr val="DBDB00"/>
            </a:solidFill>
            <a:ln w="9525">
              <a:noFill/>
              <a:miter lim="800000"/>
              <a:headEnd/>
              <a:tailEnd/>
            </a:ln>
          </p:spPr>
          <p:txBody>
            <a:bodyPr/>
            <a:lstStyle/>
            <a:p>
              <a:endParaRPr lang="en-US"/>
            </a:p>
          </p:txBody>
        </p:sp>
        <p:sp>
          <p:nvSpPr>
            <p:cNvPr id="43" name="Rectangle 1324"/>
            <p:cNvSpPr>
              <a:spLocks noChangeArrowheads="1"/>
            </p:cNvSpPr>
            <p:nvPr/>
          </p:nvSpPr>
          <p:spPr bwMode="auto">
            <a:xfrm>
              <a:off x="1777780" y="5001106"/>
              <a:ext cx="2626460" cy="18858"/>
            </a:xfrm>
            <a:prstGeom prst="rect">
              <a:avLst/>
            </a:prstGeom>
            <a:solidFill>
              <a:srgbClr val="DFDF00"/>
            </a:solidFill>
            <a:ln w="9525">
              <a:noFill/>
              <a:miter lim="800000"/>
              <a:headEnd/>
              <a:tailEnd/>
            </a:ln>
          </p:spPr>
          <p:txBody>
            <a:bodyPr/>
            <a:lstStyle/>
            <a:p>
              <a:endParaRPr lang="en-US"/>
            </a:p>
          </p:txBody>
        </p:sp>
        <p:sp>
          <p:nvSpPr>
            <p:cNvPr id="44" name="Rectangle 1325"/>
            <p:cNvSpPr>
              <a:spLocks noChangeArrowheads="1"/>
            </p:cNvSpPr>
            <p:nvPr/>
          </p:nvSpPr>
          <p:spPr bwMode="auto">
            <a:xfrm>
              <a:off x="1777780" y="4982248"/>
              <a:ext cx="2626460" cy="18858"/>
            </a:xfrm>
            <a:prstGeom prst="rect">
              <a:avLst/>
            </a:prstGeom>
            <a:solidFill>
              <a:srgbClr val="E3E300"/>
            </a:solidFill>
            <a:ln w="9525">
              <a:noFill/>
              <a:miter lim="800000"/>
              <a:headEnd/>
              <a:tailEnd/>
            </a:ln>
          </p:spPr>
          <p:txBody>
            <a:bodyPr/>
            <a:lstStyle/>
            <a:p>
              <a:endParaRPr lang="en-US"/>
            </a:p>
          </p:txBody>
        </p:sp>
        <p:sp>
          <p:nvSpPr>
            <p:cNvPr id="45" name="Rectangle 1326"/>
            <p:cNvSpPr>
              <a:spLocks noChangeArrowheads="1"/>
            </p:cNvSpPr>
            <p:nvPr/>
          </p:nvSpPr>
          <p:spPr bwMode="auto">
            <a:xfrm>
              <a:off x="1777780" y="4963390"/>
              <a:ext cx="2626460" cy="18858"/>
            </a:xfrm>
            <a:prstGeom prst="rect">
              <a:avLst/>
            </a:prstGeom>
            <a:solidFill>
              <a:srgbClr val="E7E700"/>
            </a:solidFill>
            <a:ln w="9525">
              <a:noFill/>
              <a:miter lim="800000"/>
              <a:headEnd/>
              <a:tailEnd/>
            </a:ln>
          </p:spPr>
          <p:txBody>
            <a:bodyPr/>
            <a:lstStyle/>
            <a:p>
              <a:endParaRPr lang="en-US"/>
            </a:p>
          </p:txBody>
        </p:sp>
        <p:sp>
          <p:nvSpPr>
            <p:cNvPr id="46" name="Rectangle 1327"/>
            <p:cNvSpPr>
              <a:spLocks noChangeArrowheads="1"/>
            </p:cNvSpPr>
            <p:nvPr/>
          </p:nvSpPr>
          <p:spPr bwMode="auto">
            <a:xfrm>
              <a:off x="1777780" y="4943185"/>
              <a:ext cx="2626460" cy="20205"/>
            </a:xfrm>
            <a:prstGeom prst="rect">
              <a:avLst/>
            </a:prstGeom>
            <a:solidFill>
              <a:srgbClr val="EBEB00"/>
            </a:solidFill>
            <a:ln w="9525">
              <a:noFill/>
              <a:miter lim="800000"/>
              <a:headEnd/>
              <a:tailEnd/>
            </a:ln>
          </p:spPr>
          <p:txBody>
            <a:bodyPr/>
            <a:lstStyle/>
            <a:p>
              <a:endParaRPr lang="en-US"/>
            </a:p>
          </p:txBody>
        </p:sp>
        <p:sp>
          <p:nvSpPr>
            <p:cNvPr id="47" name="Rectangle 1328"/>
            <p:cNvSpPr>
              <a:spLocks noChangeArrowheads="1"/>
            </p:cNvSpPr>
            <p:nvPr/>
          </p:nvSpPr>
          <p:spPr bwMode="auto">
            <a:xfrm>
              <a:off x="1777780" y="4924327"/>
              <a:ext cx="2626460" cy="18858"/>
            </a:xfrm>
            <a:prstGeom prst="rect">
              <a:avLst/>
            </a:prstGeom>
            <a:solidFill>
              <a:srgbClr val="EFEF00"/>
            </a:solidFill>
            <a:ln w="9525">
              <a:noFill/>
              <a:miter lim="800000"/>
              <a:headEnd/>
              <a:tailEnd/>
            </a:ln>
          </p:spPr>
          <p:txBody>
            <a:bodyPr/>
            <a:lstStyle/>
            <a:p>
              <a:endParaRPr lang="en-US"/>
            </a:p>
          </p:txBody>
        </p:sp>
        <p:sp>
          <p:nvSpPr>
            <p:cNvPr id="48" name="Rectangle 1329"/>
            <p:cNvSpPr>
              <a:spLocks noChangeArrowheads="1"/>
            </p:cNvSpPr>
            <p:nvPr/>
          </p:nvSpPr>
          <p:spPr bwMode="auto">
            <a:xfrm>
              <a:off x="1777780" y="4905469"/>
              <a:ext cx="2626460" cy="18858"/>
            </a:xfrm>
            <a:prstGeom prst="rect">
              <a:avLst/>
            </a:prstGeom>
            <a:solidFill>
              <a:srgbClr val="F3F300"/>
            </a:solidFill>
            <a:ln w="9525">
              <a:noFill/>
              <a:miter lim="800000"/>
              <a:headEnd/>
              <a:tailEnd/>
            </a:ln>
          </p:spPr>
          <p:txBody>
            <a:bodyPr/>
            <a:lstStyle/>
            <a:p>
              <a:endParaRPr lang="en-US"/>
            </a:p>
          </p:txBody>
        </p:sp>
        <p:sp>
          <p:nvSpPr>
            <p:cNvPr id="49" name="Rectangle 1330"/>
            <p:cNvSpPr>
              <a:spLocks noChangeArrowheads="1"/>
            </p:cNvSpPr>
            <p:nvPr/>
          </p:nvSpPr>
          <p:spPr bwMode="auto">
            <a:xfrm>
              <a:off x="1777780" y="4886611"/>
              <a:ext cx="2626460" cy="18858"/>
            </a:xfrm>
            <a:prstGeom prst="rect">
              <a:avLst/>
            </a:prstGeom>
            <a:solidFill>
              <a:srgbClr val="F7F700"/>
            </a:solidFill>
            <a:ln w="9525">
              <a:noFill/>
              <a:miter lim="800000"/>
              <a:headEnd/>
              <a:tailEnd/>
            </a:ln>
          </p:spPr>
          <p:txBody>
            <a:bodyPr/>
            <a:lstStyle/>
            <a:p>
              <a:endParaRPr lang="en-US"/>
            </a:p>
          </p:txBody>
        </p:sp>
        <p:sp>
          <p:nvSpPr>
            <p:cNvPr id="50" name="Rectangle 1331"/>
            <p:cNvSpPr>
              <a:spLocks noChangeArrowheads="1"/>
            </p:cNvSpPr>
            <p:nvPr/>
          </p:nvSpPr>
          <p:spPr bwMode="auto">
            <a:xfrm>
              <a:off x="1777780" y="4867753"/>
              <a:ext cx="2626460" cy="18858"/>
            </a:xfrm>
            <a:prstGeom prst="rect">
              <a:avLst/>
            </a:prstGeom>
            <a:solidFill>
              <a:srgbClr val="FBFB00"/>
            </a:solidFill>
            <a:ln w="9525">
              <a:noFill/>
              <a:miter lim="800000"/>
              <a:headEnd/>
              <a:tailEnd/>
            </a:ln>
          </p:spPr>
          <p:txBody>
            <a:bodyPr/>
            <a:lstStyle/>
            <a:p>
              <a:endParaRPr lang="en-US"/>
            </a:p>
          </p:txBody>
        </p:sp>
        <p:sp>
          <p:nvSpPr>
            <p:cNvPr id="51" name="Rectangle 1332"/>
            <p:cNvSpPr>
              <a:spLocks noChangeArrowheads="1"/>
            </p:cNvSpPr>
            <p:nvPr/>
          </p:nvSpPr>
          <p:spPr bwMode="auto">
            <a:xfrm>
              <a:off x="1777780" y="4848895"/>
              <a:ext cx="2626460" cy="18858"/>
            </a:xfrm>
            <a:prstGeom prst="rect">
              <a:avLst/>
            </a:prstGeom>
            <a:solidFill>
              <a:srgbClr val="FFFF00"/>
            </a:solidFill>
            <a:ln w="9525">
              <a:noFill/>
              <a:miter lim="800000"/>
              <a:headEnd/>
              <a:tailEnd/>
            </a:ln>
          </p:spPr>
          <p:txBody>
            <a:bodyPr/>
            <a:lstStyle/>
            <a:p>
              <a:endParaRPr lang="en-US"/>
            </a:p>
          </p:txBody>
        </p:sp>
        <p:sp>
          <p:nvSpPr>
            <p:cNvPr id="52" name="Rectangle 1333"/>
            <p:cNvSpPr>
              <a:spLocks noChangeArrowheads="1"/>
            </p:cNvSpPr>
            <p:nvPr/>
          </p:nvSpPr>
          <p:spPr bwMode="auto">
            <a:xfrm>
              <a:off x="1777780" y="4828690"/>
              <a:ext cx="2626460" cy="20205"/>
            </a:xfrm>
            <a:prstGeom prst="rect">
              <a:avLst/>
            </a:prstGeom>
            <a:solidFill>
              <a:srgbClr val="FBFB00"/>
            </a:solidFill>
            <a:ln w="9525">
              <a:noFill/>
              <a:miter lim="800000"/>
              <a:headEnd/>
              <a:tailEnd/>
            </a:ln>
          </p:spPr>
          <p:txBody>
            <a:bodyPr/>
            <a:lstStyle/>
            <a:p>
              <a:endParaRPr lang="en-US"/>
            </a:p>
          </p:txBody>
        </p:sp>
        <p:sp>
          <p:nvSpPr>
            <p:cNvPr id="53" name="Rectangle 1334"/>
            <p:cNvSpPr>
              <a:spLocks noChangeArrowheads="1"/>
            </p:cNvSpPr>
            <p:nvPr/>
          </p:nvSpPr>
          <p:spPr bwMode="auto">
            <a:xfrm>
              <a:off x="1777780" y="4811179"/>
              <a:ext cx="2626460" cy="17511"/>
            </a:xfrm>
            <a:prstGeom prst="rect">
              <a:avLst/>
            </a:prstGeom>
            <a:solidFill>
              <a:srgbClr val="F7F700"/>
            </a:solidFill>
            <a:ln w="9525">
              <a:noFill/>
              <a:miter lim="800000"/>
              <a:headEnd/>
              <a:tailEnd/>
            </a:ln>
          </p:spPr>
          <p:txBody>
            <a:bodyPr/>
            <a:lstStyle/>
            <a:p>
              <a:endParaRPr lang="en-US"/>
            </a:p>
          </p:txBody>
        </p:sp>
        <p:sp>
          <p:nvSpPr>
            <p:cNvPr id="54" name="Rectangle 1335"/>
            <p:cNvSpPr>
              <a:spLocks noChangeArrowheads="1"/>
            </p:cNvSpPr>
            <p:nvPr/>
          </p:nvSpPr>
          <p:spPr bwMode="auto">
            <a:xfrm>
              <a:off x="1777780" y="4790974"/>
              <a:ext cx="2626460" cy="20205"/>
            </a:xfrm>
            <a:prstGeom prst="rect">
              <a:avLst/>
            </a:prstGeom>
            <a:solidFill>
              <a:srgbClr val="F3F300"/>
            </a:solidFill>
            <a:ln w="9525">
              <a:noFill/>
              <a:miter lim="800000"/>
              <a:headEnd/>
              <a:tailEnd/>
            </a:ln>
          </p:spPr>
          <p:txBody>
            <a:bodyPr/>
            <a:lstStyle/>
            <a:p>
              <a:endParaRPr lang="en-US"/>
            </a:p>
          </p:txBody>
        </p:sp>
        <p:sp>
          <p:nvSpPr>
            <p:cNvPr id="55" name="Rectangle 1336"/>
            <p:cNvSpPr>
              <a:spLocks noChangeArrowheads="1"/>
            </p:cNvSpPr>
            <p:nvPr/>
          </p:nvSpPr>
          <p:spPr bwMode="auto">
            <a:xfrm>
              <a:off x="1777780" y="4772115"/>
              <a:ext cx="2626460" cy="18858"/>
            </a:xfrm>
            <a:prstGeom prst="rect">
              <a:avLst/>
            </a:prstGeom>
            <a:solidFill>
              <a:srgbClr val="EFEF00"/>
            </a:solidFill>
            <a:ln w="9525">
              <a:noFill/>
              <a:miter lim="800000"/>
              <a:headEnd/>
              <a:tailEnd/>
            </a:ln>
          </p:spPr>
          <p:txBody>
            <a:bodyPr/>
            <a:lstStyle/>
            <a:p>
              <a:endParaRPr lang="en-US"/>
            </a:p>
          </p:txBody>
        </p:sp>
        <p:sp>
          <p:nvSpPr>
            <p:cNvPr id="56" name="Rectangle 1337"/>
            <p:cNvSpPr>
              <a:spLocks noChangeArrowheads="1"/>
            </p:cNvSpPr>
            <p:nvPr/>
          </p:nvSpPr>
          <p:spPr bwMode="auto">
            <a:xfrm>
              <a:off x="1777780" y="4753257"/>
              <a:ext cx="2626460" cy="18858"/>
            </a:xfrm>
            <a:prstGeom prst="rect">
              <a:avLst/>
            </a:prstGeom>
            <a:solidFill>
              <a:srgbClr val="EBEB00"/>
            </a:solidFill>
            <a:ln w="9525">
              <a:noFill/>
              <a:miter lim="800000"/>
              <a:headEnd/>
              <a:tailEnd/>
            </a:ln>
          </p:spPr>
          <p:txBody>
            <a:bodyPr/>
            <a:lstStyle/>
            <a:p>
              <a:endParaRPr lang="en-US"/>
            </a:p>
          </p:txBody>
        </p:sp>
        <p:sp>
          <p:nvSpPr>
            <p:cNvPr id="57" name="Rectangle 1338"/>
            <p:cNvSpPr>
              <a:spLocks noChangeArrowheads="1"/>
            </p:cNvSpPr>
            <p:nvPr/>
          </p:nvSpPr>
          <p:spPr bwMode="auto">
            <a:xfrm>
              <a:off x="1777780" y="4734399"/>
              <a:ext cx="2626460" cy="18858"/>
            </a:xfrm>
            <a:prstGeom prst="rect">
              <a:avLst/>
            </a:prstGeom>
            <a:solidFill>
              <a:srgbClr val="E7E700"/>
            </a:solidFill>
            <a:ln w="9525">
              <a:noFill/>
              <a:miter lim="800000"/>
              <a:headEnd/>
              <a:tailEnd/>
            </a:ln>
          </p:spPr>
          <p:txBody>
            <a:bodyPr/>
            <a:lstStyle/>
            <a:p>
              <a:endParaRPr lang="en-US"/>
            </a:p>
          </p:txBody>
        </p:sp>
        <p:sp>
          <p:nvSpPr>
            <p:cNvPr id="58" name="Rectangle 1339"/>
            <p:cNvSpPr>
              <a:spLocks noChangeArrowheads="1"/>
            </p:cNvSpPr>
            <p:nvPr/>
          </p:nvSpPr>
          <p:spPr bwMode="auto">
            <a:xfrm>
              <a:off x="1777780" y="4715541"/>
              <a:ext cx="2626460" cy="18858"/>
            </a:xfrm>
            <a:prstGeom prst="rect">
              <a:avLst/>
            </a:prstGeom>
            <a:solidFill>
              <a:srgbClr val="E3E300"/>
            </a:solidFill>
            <a:ln w="9525">
              <a:noFill/>
              <a:miter lim="800000"/>
              <a:headEnd/>
              <a:tailEnd/>
            </a:ln>
          </p:spPr>
          <p:txBody>
            <a:bodyPr/>
            <a:lstStyle/>
            <a:p>
              <a:endParaRPr lang="en-US"/>
            </a:p>
          </p:txBody>
        </p:sp>
        <p:sp>
          <p:nvSpPr>
            <p:cNvPr id="59" name="Rectangle 1340"/>
            <p:cNvSpPr>
              <a:spLocks noChangeArrowheads="1"/>
            </p:cNvSpPr>
            <p:nvPr/>
          </p:nvSpPr>
          <p:spPr bwMode="auto">
            <a:xfrm>
              <a:off x="1777780" y="4696683"/>
              <a:ext cx="2626460" cy="18858"/>
            </a:xfrm>
            <a:prstGeom prst="rect">
              <a:avLst/>
            </a:prstGeom>
            <a:solidFill>
              <a:srgbClr val="DFDF00"/>
            </a:solidFill>
            <a:ln w="9525">
              <a:noFill/>
              <a:miter lim="800000"/>
              <a:headEnd/>
              <a:tailEnd/>
            </a:ln>
          </p:spPr>
          <p:txBody>
            <a:bodyPr/>
            <a:lstStyle/>
            <a:p>
              <a:endParaRPr lang="en-US"/>
            </a:p>
          </p:txBody>
        </p:sp>
        <p:sp>
          <p:nvSpPr>
            <p:cNvPr id="60" name="Rectangle 1341"/>
            <p:cNvSpPr>
              <a:spLocks noChangeArrowheads="1"/>
            </p:cNvSpPr>
            <p:nvPr/>
          </p:nvSpPr>
          <p:spPr bwMode="auto">
            <a:xfrm>
              <a:off x="1777780" y="4676478"/>
              <a:ext cx="2626460" cy="20205"/>
            </a:xfrm>
            <a:prstGeom prst="rect">
              <a:avLst/>
            </a:prstGeom>
            <a:solidFill>
              <a:srgbClr val="DBDB00"/>
            </a:solidFill>
            <a:ln w="9525">
              <a:noFill/>
              <a:miter lim="800000"/>
              <a:headEnd/>
              <a:tailEnd/>
            </a:ln>
          </p:spPr>
          <p:txBody>
            <a:bodyPr/>
            <a:lstStyle/>
            <a:p>
              <a:endParaRPr lang="en-US"/>
            </a:p>
          </p:txBody>
        </p:sp>
        <p:sp>
          <p:nvSpPr>
            <p:cNvPr id="61" name="Rectangle 1342"/>
            <p:cNvSpPr>
              <a:spLocks noChangeArrowheads="1"/>
            </p:cNvSpPr>
            <p:nvPr/>
          </p:nvSpPr>
          <p:spPr bwMode="auto">
            <a:xfrm>
              <a:off x="1777780" y="4658967"/>
              <a:ext cx="2626460" cy="17511"/>
            </a:xfrm>
            <a:prstGeom prst="rect">
              <a:avLst/>
            </a:prstGeom>
            <a:solidFill>
              <a:srgbClr val="D7D700"/>
            </a:solidFill>
            <a:ln w="9525">
              <a:noFill/>
              <a:miter lim="800000"/>
              <a:headEnd/>
              <a:tailEnd/>
            </a:ln>
          </p:spPr>
          <p:txBody>
            <a:bodyPr/>
            <a:lstStyle/>
            <a:p>
              <a:endParaRPr lang="en-US"/>
            </a:p>
          </p:txBody>
        </p:sp>
        <p:sp>
          <p:nvSpPr>
            <p:cNvPr id="62" name="Rectangle 1343"/>
            <p:cNvSpPr>
              <a:spLocks noChangeArrowheads="1"/>
            </p:cNvSpPr>
            <p:nvPr/>
          </p:nvSpPr>
          <p:spPr bwMode="auto">
            <a:xfrm>
              <a:off x="1777780" y="4638762"/>
              <a:ext cx="2626460" cy="20205"/>
            </a:xfrm>
            <a:prstGeom prst="rect">
              <a:avLst/>
            </a:prstGeom>
            <a:solidFill>
              <a:srgbClr val="D3D300"/>
            </a:solidFill>
            <a:ln w="9525">
              <a:noFill/>
              <a:miter lim="800000"/>
              <a:headEnd/>
              <a:tailEnd/>
            </a:ln>
          </p:spPr>
          <p:txBody>
            <a:bodyPr/>
            <a:lstStyle/>
            <a:p>
              <a:endParaRPr lang="en-US"/>
            </a:p>
          </p:txBody>
        </p:sp>
        <p:sp>
          <p:nvSpPr>
            <p:cNvPr id="63" name="Rectangle 1344"/>
            <p:cNvSpPr>
              <a:spLocks noChangeArrowheads="1"/>
            </p:cNvSpPr>
            <p:nvPr/>
          </p:nvSpPr>
          <p:spPr bwMode="auto">
            <a:xfrm>
              <a:off x="1777780" y="4619904"/>
              <a:ext cx="2626460" cy="18858"/>
            </a:xfrm>
            <a:prstGeom prst="rect">
              <a:avLst/>
            </a:prstGeom>
            <a:solidFill>
              <a:srgbClr val="CFCF00"/>
            </a:solidFill>
            <a:ln w="9525">
              <a:noFill/>
              <a:miter lim="800000"/>
              <a:headEnd/>
              <a:tailEnd/>
            </a:ln>
          </p:spPr>
          <p:txBody>
            <a:bodyPr/>
            <a:lstStyle/>
            <a:p>
              <a:endParaRPr lang="en-US"/>
            </a:p>
          </p:txBody>
        </p:sp>
        <p:sp>
          <p:nvSpPr>
            <p:cNvPr id="64" name="Rectangle 1345"/>
            <p:cNvSpPr>
              <a:spLocks noChangeArrowheads="1"/>
            </p:cNvSpPr>
            <p:nvPr/>
          </p:nvSpPr>
          <p:spPr bwMode="auto">
            <a:xfrm>
              <a:off x="1777780" y="4601046"/>
              <a:ext cx="2626460" cy="18858"/>
            </a:xfrm>
            <a:prstGeom prst="rect">
              <a:avLst/>
            </a:prstGeom>
            <a:solidFill>
              <a:srgbClr val="CBCB00"/>
            </a:solidFill>
            <a:ln w="9525">
              <a:noFill/>
              <a:miter lim="800000"/>
              <a:headEnd/>
              <a:tailEnd/>
            </a:ln>
          </p:spPr>
          <p:txBody>
            <a:bodyPr/>
            <a:lstStyle/>
            <a:p>
              <a:endParaRPr lang="en-US"/>
            </a:p>
          </p:txBody>
        </p:sp>
        <p:sp>
          <p:nvSpPr>
            <p:cNvPr id="65" name="Rectangle 1346"/>
            <p:cNvSpPr>
              <a:spLocks noChangeArrowheads="1"/>
            </p:cNvSpPr>
            <p:nvPr/>
          </p:nvSpPr>
          <p:spPr bwMode="auto">
            <a:xfrm>
              <a:off x="1777780" y="4582188"/>
              <a:ext cx="2626460" cy="18858"/>
            </a:xfrm>
            <a:prstGeom prst="rect">
              <a:avLst/>
            </a:prstGeom>
            <a:solidFill>
              <a:srgbClr val="C7C700"/>
            </a:solidFill>
            <a:ln w="9525">
              <a:noFill/>
              <a:miter lim="800000"/>
              <a:headEnd/>
              <a:tailEnd/>
            </a:ln>
          </p:spPr>
          <p:txBody>
            <a:bodyPr/>
            <a:lstStyle/>
            <a:p>
              <a:endParaRPr lang="en-US"/>
            </a:p>
          </p:txBody>
        </p:sp>
        <p:sp>
          <p:nvSpPr>
            <p:cNvPr id="66" name="Rectangle 1347"/>
            <p:cNvSpPr>
              <a:spLocks noChangeArrowheads="1"/>
            </p:cNvSpPr>
            <p:nvPr/>
          </p:nvSpPr>
          <p:spPr bwMode="auto">
            <a:xfrm>
              <a:off x="1777780" y="4563330"/>
              <a:ext cx="2626460" cy="18858"/>
            </a:xfrm>
            <a:prstGeom prst="rect">
              <a:avLst/>
            </a:prstGeom>
            <a:solidFill>
              <a:srgbClr val="C3C300"/>
            </a:solidFill>
            <a:ln w="9525">
              <a:noFill/>
              <a:miter lim="800000"/>
              <a:headEnd/>
              <a:tailEnd/>
            </a:ln>
          </p:spPr>
          <p:txBody>
            <a:bodyPr/>
            <a:lstStyle/>
            <a:p>
              <a:endParaRPr lang="en-US"/>
            </a:p>
          </p:txBody>
        </p:sp>
        <p:sp>
          <p:nvSpPr>
            <p:cNvPr id="67" name="Rectangle 1348"/>
            <p:cNvSpPr>
              <a:spLocks noChangeArrowheads="1"/>
            </p:cNvSpPr>
            <p:nvPr/>
          </p:nvSpPr>
          <p:spPr bwMode="auto">
            <a:xfrm>
              <a:off x="1777780" y="4582188"/>
              <a:ext cx="2626460" cy="552272"/>
            </a:xfrm>
            <a:prstGeom prst="rect">
              <a:avLst/>
            </a:prstGeom>
            <a:noFill/>
            <a:ln w="46038">
              <a:solidFill>
                <a:srgbClr val="0000FF"/>
              </a:solidFill>
              <a:miter lim="800000"/>
              <a:headEnd/>
              <a:tailEnd/>
            </a:ln>
          </p:spPr>
          <p:txBody>
            <a:bodyPr/>
            <a:lstStyle/>
            <a:p>
              <a:endParaRPr lang="en-US"/>
            </a:p>
          </p:txBody>
        </p:sp>
        <p:sp>
          <p:nvSpPr>
            <p:cNvPr id="68" name="Line 1349"/>
            <p:cNvSpPr>
              <a:spLocks noChangeShapeType="1"/>
            </p:cNvSpPr>
            <p:nvPr/>
          </p:nvSpPr>
          <p:spPr bwMode="auto">
            <a:xfrm>
              <a:off x="1777780" y="4582188"/>
              <a:ext cx="1651" cy="552272"/>
            </a:xfrm>
            <a:prstGeom prst="line">
              <a:avLst/>
            </a:prstGeom>
            <a:noFill/>
            <a:ln w="46038">
              <a:solidFill>
                <a:srgbClr val="0000FF"/>
              </a:solidFill>
              <a:round/>
              <a:headEnd/>
              <a:tailEnd/>
            </a:ln>
          </p:spPr>
          <p:txBody>
            <a:bodyPr/>
            <a:lstStyle/>
            <a:p>
              <a:endParaRPr lang="en-US"/>
            </a:p>
          </p:txBody>
        </p:sp>
        <p:sp>
          <p:nvSpPr>
            <p:cNvPr id="69" name="Line 1350"/>
            <p:cNvSpPr>
              <a:spLocks noChangeShapeType="1"/>
            </p:cNvSpPr>
            <p:nvPr/>
          </p:nvSpPr>
          <p:spPr bwMode="auto">
            <a:xfrm flipH="1">
              <a:off x="914400" y="2765078"/>
              <a:ext cx="812205" cy="1347"/>
            </a:xfrm>
            <a:prstGeom prst="line">
              <a:avLst/>
            </a:prstGeom>
            <a:noFill/>
            <a:ln w="34925">
              <a:solidFill>
                <a:srgbClr val="0000FF"/>
              </a:solidFill>
              <a:round/>
              <a:headEnd/>
              <a:tailEnd type="triangle" w="med" len="med"/>
            </a:ln>
          </p:spPr>
          <p:txBody>
            <a:bodyPr/>
            <a:lstStyle/>
            <a:p>
              <a:endParaRPr lang="en-US"/>
            </a:p>
          </p:txBody>
        </p:sp>
        <p:sp>
          <p:nvSpPr>
            <p:cNvPr id="70" name="Line 1351"/>
            <p:cNvSpPr>
              <a:spLocks noChangeShapeType="1"/>
            </p:cNvSpPr>
            <p:nvPr/>
          </p:nvSpPr>
          <p:spPr bwMode="auto">
            <a:xfrm flipH="1">
              <a:off x="950718" y="4834078"/>
              <a:ext cx="812205" cy="1347"/>
            </a:xfrm>
            <a:prstGeom prst="line">
              <a:avLst/>
            </a:prstGeom>
            <a:noFill/>
            <a:ln w="34925">
              <a:solidFill>
                <a:srgbClr val="0000FF"/>
              </a:solidFill>
              <a:round/>
              <a:headEnd/>
              <a:tailEnd type="triangle" w="med" len="med"/>
            </a:ln>
          </p:spPr>
          <p:txBody>
            <a:bodyPr/>
            <a:lstStyle/>
            <a:p>
              <a:endParaRPr lang="en-US"/>
            </a:p>
          </p:txBody>
        </p:sp>
        <p:sp>
          <p:nvSpPr>
            <p:cNvPr id="71" name="Line 1352"/>
            <p:cNvSpPr>
              <a:spLocks noChangeShapeType="1"/>
            </p:cNvSpPr>
            <p:nvPr/>
          </p:nvSpPr>
          <p:spPr bwMode="auto">
            <a:xfrm flipH="1">
              <a:off x="4361319" y="2773160"/>
              <a:ext cx="2687540" cy="1347"/>
            </a:xfrm>
            <a:prstGeom prst="line">
              <a:avLst/>
            </a:prstGeom>
            <a:noFill/>
            <a:ln w="34925">
              <a:solidFill>
                <a:srgbClr val="0000FF"/>
              </a:solidFill>
              <a:round/>
              <a:headEnd type="oval" w="med" len="med"/>
              <a:tailEnd type="triangle" w="med" len="med"/>
            </a:ln>
          </p:spPr>
          <p:txBody>
            <a:bodyPr/>
            <a:lstStyle/>
            <a:p>
              <a:endParaRPr lang="en-US"/>
            </a:p>
          </p:txBody>
        </p:sp>
        <p:sp>
          <p:nvSpPr>
            <p:cNvPr id="72" name="Line 1353"/>
            <p:cNvSpPr>
              <a:spLocks noChangeShapeType="1"/>
            </p:cNvSpPr>
            <p:nvPr/>
          </p:nvSpPr>
          <p:spPr bwMode="auto">
            <a:xfrm flipH="1">
              <a:off x="4397637" y="4843507"/>
              <a:ext cx="2685889" cy="1347"/>
            </a:xfrm>
            <a:prstGeom prst="line">
              <a:avLst/>
            </a:prstGeom>
            <a:noFill/>
            <a:ln w="34925">
              <a:solidFill>
                <a:srgbClr val="0000FF"/>
              </a:solidFill>
              <a:round/>
              <a:headEnd type="oval" w="med" len="med"/>
              <a:tailEnd type="triangle" w="med" len="med"/>
            </a:ln>
          </p:spPr>
          <p:txBody>
            <a:bodyPr/>
            <a:lstStyle/>
            <a:p>
              <a:endParaRPr lang="en-US"/>
            </a:p>
          </p:txBody>
        </p:sp>
        <p:sp>
          <p:nvSpPr>
            <p:cNvPr id="73" name="Oval 1354"/>
            <p:cNvSpPr>
              <a:spLocks noChangeArrowheads="1"/>
            </p:cNvSpPr>
            <p:nvPr/>
          </p:nvSpPr>
          <p:spPr bwMode="auto">
            <a:xfrm>
              <a:off x="1977530" y="2584580"/>
              <a:ext cx="171686" cy="417571"/>
            </a:xfrm>
            <a:prstGeom prst="ellipse">
              <a:avLst/>
            </a:prstGeom>
            <a:solidFill>
              <a:srgbClr val="FFFFFF"/>
            </a:solidFill>
            <a:ln w="22225">
              <a:solidFill>
                <a:srgbClr val="000000"/>
              </a:solidFill>
              <a:round/>
              <a:headEnd/>
              <a:tailEnd/>
            </a:ln>
          </p:spPr>
          <p:txBody>
            <a:bodyPr/>
            <a:lstStyle/>
            <a:p>
              <a:endParaRPr lang="en-US"/>
            </a:p>
          </p:txBody>
        </p:sp>
        <p:sp>
          <p:nvSpPr>
            <p:cNvPr id="74" name="Oval 1355"/>
            <p:cNvSpPr>
              <a:spLocks noChangeArrowheads="1"/>
            </p:cNvSpPr>
            <p:nvPr/>
          </p:nvSpPr>
          <p:spPr bwMode="auto">
            <a:xfrm>
              <a:off x="4003090" y="2600744"/>
              <a:ext cx="170035" cy="417571"/>
            </a:xfrm>
            <a:prstGeom prst="ellipse">
              <a:avLst/>
            </a:prstGeom>
            <a:solidFill>
              <a:srgbClr val="FFFFFF"/>
            </a:solidFill>
            <a:ln w="22225">
              <a:solidFill>
                <a:srgbClr val="000000"/>
              </a:solidFill>
              <a:round/>
              <a:headEnd/>
              <a:tailEnd/>
            </a:ln>
          </p:spPr>
          <p:txBody>
            <a:bodyPr/>
            <a:lstStyle/>
            <a:p>
              <a:endParaRPr lang="en-US"/>
            </a:p>
          </p:txBody>
        </p:sp>
        <p:sp>
          <p:nvSpPr>
            <p:cNvPr id="75" name="Oval 1356"/>
            <p:cNvSpPr>
              <a:spLocks noChangeArrowheads="1"/>
            </p:cNvSpPr>
            <p:nvPr/>
          </p:nvSpPr>
          <p:spPr bwMode="auto">
            <a:xfrm>
              <a:off x="4052615" y="4642803"/>
              <a:ext cx="171686" cy="416224"/>
            </a:xfrm>
            <a:prstGeom prst="ellipse">
              <a:avLst/>
            </a:prstGeom>
            <a:solidFill>
              <a:srgbClr val="FFFFFF"/>
            </a:solidFill>
            <a:ln w="22225">
              <a:solidFill>
                <a:srgbClr val="000000"/>
              </a:solidFill>
              <a:round/>
              <a:headEnd/>
              <a:tailEnd/>
            </a:ln>
          </p:spPr>
          <p:txBody>
            <a:bodyPr/>
            <a:lstStyle/>
            <a:p>
              <a:endParaRPr lang="en-US"/>
            </a:p>
          </p:txBody>
        </p:sp>
        <p:sp>
          <p:nvSpPr>
            <p:cNvPr id="76" name="Oval 1357"/>
            <p:cNvSpPr>
              <a:spLocks noChangeArrowheads="1"/>
            </p:cNvSpPr>
            <p:nvPr/>
          </p:nvSpPr>
          <p:spPr bwMode="auto">
            <a:xfrm>
              <a:off x="1987435" y="4630680"/>
              <a:ext cx="170035" cy="417571"/>
            </a:xfrm>
            <a:prstGeom prst="ellipse">
              <a:avLst/>
            </a:prstGeom>
            <a:solidFill>
              <a:srgbClr val="FFFFFF"/>
            </a:solidFill>
            <a:ln w="22225">
              <a:solidFill>
                <a:srgbClr val="000000"/>
              </a:solidFill>
              <a:round/>
              <a:headEnd/>
              <a:tailEnd/>
            </a:ln>
          </p:spPr>
          <p:txBody>
            <a:bodyPr/>
            <a:lstStyle/>
            <a:p>
              <a:endParaRPr lang="en-US"/>
            </a:p>
          </p:txBody>
        </p:sp>
        <p:sp>
          <p:nvSpPr>
            <p:cNvPr id="77" name="Freeform 1358"/>
            <p:cNvSpPr>
              <a:spLocks/>
            </p:cNvSpPr>
            <p:nvPr/>
          </p:nvSpPr>
          <p:spPr bwMode="auto">
            <a:xfrm>
              <a:off x="2045214" y="1830257"/>
              <a:ext cx="429214" cy="742200"/>
            </a:xfrm>
            <a:custGeom>
              <a:avLst/>
              <a:gdLst>
                <a:gd name="T0" fmla="*/ 0 w 520"/>
                <a:gd name="T1" fmla="*/ 1100 h 1100"/>
                <a:gd name="T2" fmla="*/ 0 w 520"/>
                <a:gd name="T3" fmla="*/ 0 h 1100"/>
                <a:gd name="T4" fmla="*/ 520 w 520"/>
                <a:gd name="T5" fmla="*/ 0 h 1100"/>
                <a:gd name="T6" fmla="*/ 0 60000 65536"/>
                <a:gd name="T7" fmla="*/ 0 60000 65536"/>
                <a:gd name="T8" fmla="*/ 0 60000 65536"/>
                <a:gd name="T9" fmla="*/ 0 w 520"/>
                <a:gd name="T10" fmla="*/ 0 h 1100"/>
                <a:gd name="T11" fmla="*/ 520 w 520"/>
                <a:gd name="T12" fmla="*/ 1100 h 1100"/>
              </a:gdLst>
              <a:ahLst/>
              <a:cxnLst>
                <a:cxn ang="T6">
                  <a:pos x="T0" y="T1"/>
                </a:cxn>
                <a:cxn ang="T7">
                  <a:pos x="T2" y="T3"/>
                </a:cxn>
                <a:cxn ang="T8">
                  <a:pos x="T4" y="T5"/>
                </a:cxn>
              </a:cxnLst>
              <a:rect l="T9" t="T10" r="T11" b="T12"/>
              <a:pathLst>
                <a:path w="520" h="1100">
                  <a:moveTo>
                    <a:pt x="0" y="1100"/>
                  </a:moveTo>
                  <a:lnTo>
                    <a:pt x="0" y="0"/>
                  </a:lnTo>
                  <a:lnTo>
                    <a:pt x="520" y="0"/>
                  </a:lnTo>
                </a:path>
              </a:pathLst>
            </a:custGeom>
            <a:noFill/>
            <a:ln w="34925">
              <a:solidFill>
                <a:srgbClr val="0000FF"/>
              </a:solidFill>
              <a:prstDash val="solid"/>
              <a:round/>
              <a:headEnd/>
              <a:tailEnd/>
            </a:ln>
          </p:spPr>
          <p:txBody>
            <a:bodyPr/>
            <a:lstStyle/>
            <a:p>
              <a:endParaRPr lang="en-US"/>
            </a:p>
          </p:txBody>
        </p:sp>
        <p:sp>
          <p:nvSpPr>
            <p:cNvPr id="78" name="Freeform 1359"/>
            <p:cNvSpPr>
              <a:spLocks/>
            </p:cNvSpPr>
            <p:nvPr/>
          </p:nvSpPr>
          <p:spPr bwMode="auto">
            <a:xfrm>
              <a:off x="3111646" y="1845074"/>
              <a:ext cx="2228611" cy="754323"/>
            </a:xfrm>
            <a:custGeom>
              <a:avLst/>
              <a:gdLst>
                <a:gd name="T0" fmla="*/ 0 w 2700"/>
                <a:gd name="T1" fmla="*/ 0 h 1121"/>
                <a:gd name="T2" fmla="*/ 2700 w 2700"/>
                <a:gd name="T3" fmla="*/ 0 h 1121"/>
                <a:gd name="T4" fmla="*/ 2700 w 2700"/>
                <a:gd name="T5" fmla="*/ 203 h 1121"/>
                <a:gd name="T6" fmla="*/ 1177 w 2700"/>
                <a:gd name="T7" fmla="*/ 203 h 1121"/>
                <a:gd name="T8" fmla="*/ 1177 w 2700"/>
                <a:gd name="T9" fmla="*/ 1121 h 1121"/>
                <a:gd name="T10" fmla="*/ 0 60000 65536"/>
                <a:gd name="T11" fmla="*/ 0 60000 65536"/>
                <a:gd name="T12" fmla="*/ 0 60000 65536"/>
                <a:gd name="T13" fmla="*/ 0 60000 65536"/>
                <a:gd name="T14" fmla="*/ 0 60000 65536"/>
                <a:gd name="T15" fmla="*/ 0 w 2700"/>
                <a:gd name="T16" fmla="*/ 0 h 1121"/>
                <a:gd name="T17" fmla="*/ 2700 w 2700"/>
                <a:gd name="T18" fmla="*/ 1121 h 1121"/>
              </a:gdLst>
              <a:ahLst/>
              <a:cxnLst>
                <a:cxn ang="T10">
                  <a:pos x="T0" y="T1"/>
                </a:cxn>
                <a:cxn ang="T11">
                  <a:pos x="T2" y="T3"/>
                </a:cxn>
                <a:cxn ang="T12">
                  <a:pos x="T4" y="T5"/>
                </a:cxn>
                <a:cxn ang="T13">
                  <a:pos x="T6" y="T7"/>
                </a:cxn>
                <a:cxn ang="T14">
                  <a:pos x="T8" y="T9"/>
                </a:cxn>
              </a:cxnLst>
              <a:rect l="T15" t="T16" r="T17" b="T18"/>
              <a:pathLst>
                <a:path w="2700" h="1121">
                  <a:moveTo>
                    <a:pt x="0" y="0"/>
                  </a:moveTo>
                  <a:lnTo>
                    <a:pt x="2700" y="0"/>
                  </a:lnTo>
                  <a:lnTo>
                    <a:pt x="2700" y="203"/>
                  </a:lnTo>
                  <a:lnTo>
                    <a:pt x="1177" y="203"/>
                  </a:lnTo>
                  <a:lnTo>
                    <a:pt x="1177" y="1121"/>
                  </a:lnTo>
                </a:path>
              </a:pathLst>
            </a:custGeom>
            <a:noFill/>
            <a:ln w="34925">
              <a:solidFill>
                <a:srgbClr val="0000FF"/>
              </a:solidFill>
              <a:prstDash val="solid"/>
              <a:round/>
              <a:headEnd/>
              <a:tailEnd/>
            </a:ln>
          </p:spPr>
          <p:txBody>
            <a:bodyPr/>
            <a:lstStyle/>
            <a:p>
              <a:endParaRPr lang="en-US"/>
            </a:p>
          </p:txBody>
        </p:sp>
        <p:sp>
          <p:nvSpPr>
            <p:cNvPr id="79" name="Freeform 1360"/>
            <p:cNvSpPr>
              <a:spLocks/>
            </p:cNvSpPr>
            <p:nvPr/>
          </p:nvSpPr>
          <p:spPr bwMode="auto">
            <a:xfrm>
              <a:off x="5365019" y="1517752"/>
              <a:ext cx="1447772" cy="956373"/>
            </a:xfrm>
            <a:custGeom>
              <a:avLst/>
              <a:gdLst>
                <a:gd name="T0" fmla="*/ 0 w 1755"/>
                <a:gd name="T1" fmla="*/ 1421 h 1421"/>
                <a:gd name="T2" fmla="*/ 1755 w 1755"/>
                <a:gd name="T3" fmla="*/ 1421 h 1421"/>
                <a:gd name="T4" fmla="*/ 1755 w 1755"/>
                <a:gd name="T5" fmla="*/ 0 h 1421"/>
                <a:gd name="T6" fmla="*/ 0 w 1755"/>
                <a:gd name="T7" fmla="*/ 0 h 1421"/>
                <a:gd name="T8" fmla="*/ 0 w 1755"/>
                <a:gd name="T9" fmla="*/ 1421 h 1421"/>
                <a:gd name="T10" fmla="*/ 14 w 1755"/>
                <a:gd name="T11" fmla="*/ 1409 h 1421"/>
                <a:gd name="T12" fmla="*/ 1740 w 1755"/>
                <a:gd name="T13" fmla="*/ 1409 h 1421"/>
                <a:gd name="T14" fmla="*/ 1740 w 1755"/>
                <a:gd name="T15" fmla="*/ 12 h 1421"/>
                <a:gd name="T16" fmla="*/ 14 w 1755"/>
                <a:gd name="T17" fmla="*/ 12 h 1421"/>
                <a:gd name="T18" fmla="*/ 14 w 1755"/>
                <a:gd name="T19" fmla="*/ 1409 h 1421"/>
                <a:gd name="T20" fmla="*/ 0 w 1755"/>
                <a:gd name="T21" fmla="*/ 1421 h 142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55"/>
                <a:gd name="T34" fmla="*/ 0 h 1421"/>
                <a:gd name="T35" fmla="*/ 1755 w 1755"/>
                <a:gd name="T36" fmla="*/ 1421 h 142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55" h="1421">
                  <a:moveTo>
                    <a:pt x="0" y="1421"/>
                  </a:moveTo>
                  <a:lnTo>
                    <a:pt x="1755" y="1421"/>
                  </a:lnTo>
                  <a:lnTo>
                    <a:pt x="1755" y="0"/>
                  </a:lnTo>
                  <a:lnTo>
                    <a:pt x="0" y="0"/>
                  </a:lnTo>
                  <a:lnTo>
                    <a:pt x="0" y="1421"/>
                  </a:lnTo>
                  <a:lnTo>
                    <a:pt x="14" y="1409"/>
                  </a:lnTo>
                  <a:lnTo>
                    <a:pt x="1740" y="1409"/>
                  </a:lnTo>
                  <a:lnTo>
                    <a:pt x="1740" y="12"/>
                  </a:lnTo>
                  <a:lnTo>
                    <a:pt x="14" y="12"/>
                  </a:lnTo>
                  <a:lnTo>
                    <a:pt x="14" y="1409"/>
                  </a:lnTo>
                  <a:lnTo>
                    <a:pt x="0" y="1421"/>
                  </a:lnTo>
                  <a:close/>
                </a:path>
              </a:pathLst>
            </a:custGeom>
            <a:solidFill>
              <a:srgbClr val="F38D17"/>
            </a:solidFill>
            <a:ln w="9525">
              <a:noFill/>
              <a:round/>
              <a:headEnd/>
              <a:tailEnd/>
            </a:ln>
          </p:spPr>
          <p:txBody>
            <a:bodyPr/>
            <a:lstStyle/>
            <a:p>
              <a:endParaRPr lang="en-US"/>
            </a:p>
          </p:txBody>
        </p:sp>
        <p:sp>
          <p:nvSpPr>
            <p:cNvPr id="80" name="Freeform 1361"/>
            <p:cNvSpPr>
              <a:spLocks/>
            </p:cNvSpPr>
            <p:nvPr/>
          </p:nvSpPr>
          <p:spPr bwMode="auto">
            <a:xfrm>
              <a:off x="5388131" y="1533916"/>
              <a:ext cx="1399898" cy="924045"/>
            </a:xfrm>
            <a:custGeom>
              <a:avLst/>
              <a:gdLst>
                <a:gd name="T0" fmla="*/ 0 w 1697"/>
                <a:gd name="T1" fmla="*/ 1373 h 1373"/>
                <a:gd name="T2" fmla="*/ 1697 w 1697"/>
                <a:gd name="T3" fmla="*/ 1373 h 1373"/>
                <a:gd name="T4" fmla="*/ 1697 w 1697"/>
                <a:gd name="T5" fmla="*/ 0 h 1373"/>
                <a:gd name="T6" fmla="*/ 0 w 1697"/>
                <a:gd name="T7" fmla="*/ 0 h 1373"/>
                <a:gd name="T8" fmla="*/ 0 w 1697"/>
                <a:gd name="T9" fmla="*/ 1373 h 1373"/>
                <a:gd name="T10" fmla="*/ 14 w 1697"/>
                <a:gd name="T11" fmla="*/ 1362 h 1373"/>
                <a:gd name="T12" fmla="*/ 1682 w 1697"/>
                <a:gd name="T13" fmla="*/ 1362 h 1373"/>
                <a:gd name="T14" fmla="*/ 1682 w 1697"/>
                <a:gd name="T15" fmla="*/ 11 h 1373"/>
                <a:gd name="T16" fmla="*/ 14 w 1697"/>
                <a:gd name="T17" fmla="*/ 11 h 1373"/>
                <a:gd name="T18" fmla="*/ 14 w 1697"/>
                <a:gd name="T19" fmla="*/ 1362 h 1373"/>
                <a:gd name="T20" fmla="*/ 0 w 1697"/>
                <a:gd name="T21" fmla="*/ 1373 h 137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697"/>
                <a:gd name="T34" fmla="*/ 0 h 1373"/>
                <a:gd name="T35" fmla="*/ 1697 w 1697"/>
                <a:gd name="T36" fmla="*/ 1373 h 137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697" h="1373">
                  <a:moveTo>
                    <a:pt x="0" y="1373"/>
                  </a:moveTo>
                  <a:lnTo>
                    <a:pt x="1697" y="1373"/>
                  </a:lnTo>
                  <a:lnTo>
                    <a:pt x="1697" y="0"/>
                  </a:lnTo>
                  <a:lnTo>
                    <a:pt x="0" y="0"/>
                  </a:lnTo>
                  <a:lnTo>
                    <a:pt x="0" y="1373"/>
                  </a:lnTo>
                  <a:lnTo>
                    <a:pt x="14" y="1362"/>
                  </a:lnTo>
                  <a:lnTo>
                    <a:pt x="1682" y="1362"/>
                  </a:lnTo>
                  <a:lnTo>
                    <a:pt x="1682" y="11"/>
                  </a:lnTo>
                  <a:lnTo>
                    <a:pt x="14" y="11"/>
                  </a:lnTo>
                  <a:lnTo>
                    <a:pt x="14" y="1362"/>
                  </a:lnTo>
                  <a:lnTo>
                    <a:pt x="0" y="1373"/>
                  </a:lnTo>
                  <a:close/>
                </a:path>
              </a:pathLst>
            </a:custGeom>
            <a:solidFill>
              <a:srgbClr val="EB891B"/>
            </a:solidFill>
            <a:ln w="9525">
              <a:noFill/>
              <a:round/>
              <a:headEnd/>
              <a:tailEnd/>
            </a:ln>
          </p:spPr>
          <p:txBody>
            <a:bodyPr/>
            <a:lstStyle/>
            <a:p>
              <a:endParaRPr lang="en-US"/>
            </a:p>
          </p:txBody>
        </p:sp>
        <p:sp>
          <p:nvSpPr>
            <p:cNvPr id="81" name="Freeform 1362"/>
            <p:cNvSpPr>
              <a:spLocks/>
            </p:cNvSpPr>
            <p:nvPr/>
          </p:nvSpPr>
          <p:spPr bwMode="auto">
            <a:xfrm>
              <a:off x="5399686" y="1540651"/>
              <a:ext cx="1376786" cy="909228"/>
            </a:xfrm>
            <a:custGeom>
              <a:avLst/>
              <a:gdLst>
                <a:gd name="T0" fmla="*/ 0 w 1668"/>
                <a:gd name="T1" fmla="*/ 1351 h 1351"/>
                <a:gd name="T2" fmla="*/ 1668 w 1668"/>
                <a:gd name="T3" fmla="*/ 1351 h 1351"/>
                <a:gd name="T4" fmla="*/ 1668 w 1668"/>
                <a:gd name="T5" fmla="*/ 0 h 1351"/>
                <a:gd name="T6" fmla="*/ 0 w 1668"/>
                <a:gd name="T7" fmla="*/ 0 h 1351"/>
                <a:gd name="T8" fmla="*/ 0 w 1668"/>
                <a:gd name="T9" fmla="*/ 1351 h 1351"/>
                <a:gd name="T10" fmla="*/ 15 w 1668"/>
                <a:gd name="T11" fmla="*/ 1339 h 1351"/>
                <a:gd name="T12" fmla="*/ 1654 w 1668"/>
                <a:gd name="T13" fmla="*/ 1339 h 1351"/>
                <a:gd name="T14" fmla="*/ 1654 w 1668"/>
                <a:gd name="T15" fmla="*/ 12 h 1351"/>
                <a:gd name="T16" fmla="*/ 15 w 1668"/>
                <a:gd name="T17" fmla="*/ 12 h 1351"/>
                <a:gd name="T18" fmla="*/ 15 w 1668"/>
                <a:gd name="T19" fmla="*/ 1339 h 1351"/>
                <a:gd name="T20" fmla="*/ 0 w 1668"/>
                <a:gd name="T21" fmla="*/ 1351 h 135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668"/>
                <a:gd name="T34" fmla="*/ 0 h 1351"/>
                <a:gd name="T35" fmla="*/ 1668 w 1668"/>
                <a:gd name="T36" fmla="*/ 1351 h 135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668" h="1351">
                  <a:moveTo>
                    <a:pt x="0" y="1351"/>
                  </a:moveTo>
                  <a:lnTo>
                    <a:pt x="1668" y="1351"/>
                  </a:lnTo>
                  <a:lnTo>
                    <a:pt x="1668" y="0"/>
                  </a:lnTo>
                  <a:lnTo>
                    <a:pt x="0" y="0"/>
                  </a:lnTo>
                  <a:lnTo>
                    <a:pt x="0" y="1351"/>
                  </a:lnTo>
                  <a:lnTo>
                    <a:pt x="15" y="1339"/>
                  </a:lnTo>
                  <a:lnTo>
                    <a:pt x="1654" y="1339"/>
                  </a:lnTo>
                  <a:lnTo>
                    <a:pt x="1654" y="12"/>
                  </a:lnTo>
                  <a:lnTo>
                    <a:pt x="15" y="12"/>
                  </a:lnTo>
                  <a:lnTo>
                    <a:pt x="15" y="1339"/>
                  </a:lnTo>
                  <a:lnTo>
                    <a:pt x="0" y="1351"/>
                  </a:lnTo>
                  <a:close/>
                </a:path>
              </a:pathLst>
            </a:custGeom>
            <a:solidFill>
              <a:srgbClr val="E7861D"/>
            </a:solidFill>
            <a:ln w="9525">
              <a:noFill/>
              <a:round/>
              <a:headEnd/>
              <a:tailEnd/>
            </a:ln>
          </p:spPr>
          <p:txBody>
            <a:bodyPr/>
            <a:lstStyle/>
            <a:p>
              <a:endParaRPr lang="en-US"/>
            </a:p>
          </p:txBody>
        </p:sp>
        <p:sp>
          <p:nvSpPr>
            <p:cNvPr id="82" name="Freeform 1363"/>
            <p:cNvSpPr>
              <a:spLocks/>
            </p:cNvSpPr>
            <p:nvPr/>
          </p:nvSpPr>
          <p:spPr bwMode="auto">
            <a:xfrm>
              <a:off x="5411242" y="1548733"/>
              <a:ext cx="1353675" cy="893064"/>
            </a:xfrm>
            <a:custGeom>
              <a:avLst/>
              <a:gdLst>
                <a:gd name="T0" fmla="*/ 0 w 1639"/>
                <a:gd name="T1" fmla="*/ 1327 h 1327"/>
                <a:gd name="T2" fmla="*/ 1639 w 1639"/>
                <a:gd name="T3" fmla="*/ 1327 h 1327"/>
                <a:gd name="T4" fmla="*/ 1639 w 1639"/>
                <a:gd name="T5" fmla="*/ 0 h 1327"/>
                <a:gd name="T6" fmla="*/ 0 w 1639"/>
                <a:gd name="T7" fmla="*/ 0 h 1327"/>
                <a:gd name="T8" fmla="*/ 0 w 1639"/>
                <a:gd name="T9" fmla="*/ 1327 h 1327"/>
                <a:gd name="T10" fmla="*/ 14 w 1639"/>
                <a:gd name="T11" fmla="*/ 1315 h 1327"/>
                <a:gd name="T12" fmla="*/ 1624 w 1639"/>
                <a:gd name="T13" fmla="*/ 1315 h 1327"/>
                <a:gd name="T14" fmla="*/ 1624 w 1639"/>
                <a:gd name="T15" fmla="*/ 12 h 1327"/>
                <a:gd name="T16" fmla="*/ 14 w 1639"/>
                <a:gd name="T17" fmla="*/ 12 h 1327"/>
                <a:gd name="T18" fmla="*/ 14 w 1639"/>
                <a:gd name="T19" fmla="*/ 1315 h 1327"/>
                <a:gd name="T20" fmla="*/ 0 w 1639"/>
                <a:gd name="T21" fmla="*/ 1327 h 132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639"/>
                <a:gd name="T34" fmla="*/ 0 h 1327"/>
                <a:gd name="T35" fmla="*/ 1639 w 1639"/>
                <a:gd name="T36" fmla="*/ 1327 h 132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639" h="1327">
                  <a:moveTo>
                    <a:pt x="0" y="1327"/>
                  </a:moveTo>
                  <a:lnTo>
                    <a:pt x="1639" y="1327"/>
                  </a:lnTo>
                  <a:lnTo>
                    <a:pt x="1639" y="0"/>
                  </a:lnTo>
                  <a:lnTo>
                    <a:pt x="0" y="0"/>
                  </a:lnTo>
                  <a:lnTo>
                    <a:pt x="0" y="1327"/>
                  </a:lnTo>
                  <a:lnTo>
                    <a:pt x="14" y="1315"/>
                  </a:lnTo>
                  <a:lnTo>
                    <a:pt x="1624" y="1315"/>
                  </a:lnTo>
                  <a:lnTo>
                    <a:pt x="1624" y="12"/>
                  </a:lnTo>
                  <a:lnTo>
                    <a:pt x="14" y="12"/>
                  </a:lnTo>
                  <a:lnTo>
                    <a:pt x="14" y="1315"/>
                  </a:lnTo>
                  <a:lnTo>
                    <a:pt x="0" y="1327"/>
                  </a:lnTo>
                  <a:close/>
                </a:path>
              </a:pathLst>
            </a:custGeom>
            <a:solidFill>
              <a:srgbClr val="E3841E"/>
            </a:solidFill>
            <a:ln w="9525">
              <a:noFill/>
              <a:round/>
              <a:headEnd/>
              <a:tailEnd/>
            </a:ln>
          </p:spPr>
          <p:txBody>
            <a:bodyPr/>
            <a:lstStyle/>
            <a:p>
              <a:endParaRPr lang="en-US"/>
            </a:p>
          </p:txBody>
        </p:sp>
        <p:sp>
          <p:nvSpPr>
            <p:cNvPr id="83" name="Freeform 1364"/>
            <p:cNvSpPr>
              <a:spLocks/>
            </p:cNvSpPr>
            <p:nvPr/>
          </p:nvSpPr>
          <p:spPr bwMode="auto">
            <a:xfrm>
              <a:off x="5424449" y="1556815"/>
              <a:ext cx="1328913" cy="876900"/>
            </a:xfrm>
            <a:custGeom>
              <a:avLst/>
              <a:gdLst>
                <a:gd name="T0" fmla="*/ 0 w 1610"/>
                <a:gd name="T1" fmla="*/ 1303 h 1303"/>
                <a:gd name="T2" fmla="*/ 1610 w 1610"/>
                <a:gd name="T3" fmla="*/ 1303 h 1303"/>
                <a:gd name="T4" fmla="*/ 1610 w 1610"/>
                <a:gd name="T5" fmla="*/ 0 h 1303"/>
                <a:gd name="T6" fmla="*/ 0 w 1610"/>
                <a:gd name="T7" fmla="*/ 0 h 1303"/>
                <a:gd name="T8" fmla="*/ 0 w 1610"/>
                <a:gd name="T9" fmla="*/ 1303 h 1303"/>
                <a:gd name="T10" fmla="*/ 15 w 1610"/>
                <a:gd name="T11" fmla="*/ 1292 h 1303"/>
                <a:gd name="T12" fmla="*/ 1596 w 1610"/>
                <a:gd name="T13" fmla="*/ 1292 h 1303"/>
                <a:gd name="T14" fmla="*/ 1596 w 1610"/>
                <a:gd name="T15" fmla="*/ 11 h 1303"/>
                <a:gd name="T16" fmla="*/ 15 w 1610"/>
                <a:gd name="T17" fmla="*/ 11 h 1303"/>
                <a:gd name="T18" fmla="*/ 15 w 1610"/>
                <a:gd name="T19" fmla="*/ 1292 h 1303"/>
                <a:gd name="T20" fmla="*/ 0 w 1610"/>
                <a:gd name="T21" fmla="*/ 1303 h 130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610"/>
                <a:gd name="T34" fmla="*/ 0 h 1303"/>
                <a:gd name="T35" fmla="*/ 1610 w 1610"/>
                <a:gd name="T36" fmla="*/ 1303 h 130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610" h="1303">
                  <a:moveTo>
                    <a:pt x="0" y="1303"/>
                  </a:moveTo>
                  <a:lnTo>
                    <a:pt x="1610" y="1303"/>
                  </a:lnTo>
                  <a:lnTo>
                    <a:pt x="1610" y="0"/>
                  </a:lnTo>
                  <a:lnTo>
                    <a:pt x="0" y="0"/>
                  </a:lnTo>
                  <a:lnTo>
                    <a:pt x="0" y="1303"/>
                  </a:lnTo>
                  <a:lnTo>
                    <a:pt x="15" y="1292"/>
                  </a:lnTo>
                  <a:lnTo>
                    <a:pt x="1596" y="1292"/>
                  </a:lnTo>
                  <a:lnTo>
                    <a:pt x="1596" y="11"/>
                  </a:lnTo>
                  <a:lnTo>
                    <a:pt x="15" y="11"/>
                  </a:lnTo>
                  <a:lnTo>
                    <a:pt x="15" y="1292"/>
                  </a:lnTo>
                  <a:lnTo>
                    <a:pt x="0" y="1303"/>
                  </a:lnTo>
                  <a:close/>
                </a:path>
              </a:pathLst>
            </a:custGeom>
            <a:solidFill>
              <a:srgbClr val="DF8220"/>
            </a:solidFill>
            <a:ln w="9525">
              <a:noFill/>
              <a:round/>
              <a:headEnd/>
              <a:tailEnd/>
            </a:ln>
          </p:spPr>
          <p:txBody>
            <a:bodyPr/>
            <a:lstStyle/>
            <a:p>
              <a:endParaRPr lang="en-US"/>
            </a:p>
          </p:txBody>
        </p:sp>
        <p:sp>
          <p:nvSpPr>
            <p:cNvPr id="84" name="Freeform 1365"/>
            <p:cNvSpPr>
              <a:spLocks/>
            </p:cNvSpPr>
            <p:nvPr/>
          </p:nvSpPr>
          <p:spPr bwMode="auto">
            <a:xfrm>
              <a:off x="5436004" y="1564897"/>
              <a:ext cx="1304150" cy="862083"/>
            </a:xfrm>
            <a:custGeom>
              <a:avLst/>
              <a:gdLst>
                <a:gd name="T0" fmla="*/ 0 w 1581"/>
                <a:gd name="T1" fmla="*/ 1281 h 1281"/>
                <a:gd name="T2" fmla="*/ 1581 w 1581"/>
                <a:gd name="T3" fmla="*/ 1281 h 1281"/>
                <a:gd name="T4" fmla="*/ 1581 w 1581"/>
                <a:gd name="T5" fmla="*/ 0 h 1281"/>
                <a:gd name="T6" fmla="*/ 0 w 1581"/>
                <a:gd name="T7" fmla="*/ 0 h 1281"/>
                <a:gd name="T8" fmla="*/ 0 w 1581"/>
                <a:gd name="T9" fmla="*/ 1281 h 1281"/>
                <a:gd name="T10" fmla="*/ 14 w 1581"/>
                <a:gd name="T11" fmla="*/ 1269 h 1281"/>
                <a:gd name="T12" fmla="*/ 1566 w 1581"/>
                <a:gd name="T13" fmla="*/ 1269 h 1281"/>
                <a:gd name="T14" fmla="*/ 1566 w 1581"/>
                <a:gd name="T15" fmla="*/ 12 h 1281"/>
                <a:gd name="T16" fmla="*/ 14 w 1581"/>
                <a:gd name="T17" fmla="*/ 12 h 1281"/>
                <a:gd name="T18" fmla="*/ 14 w 1581"/>
                <a:gd name="T19" fmla="*/ 1269 h 1281"/>
                <a:gd name="T20" fmla="*/ 0 w 1581"/>
                <a:gd name="T21" fmla="*/ 1281 h 128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581"/>
                <a:gd name="T34" fmla="*/ 0 h 1281"/>
                <a:gd name="T35" fmla="*/ 1581 w 1581"/>
                <a:gd name="T36" fmla="*/ 1281 h 128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581" h="1281">
                  <a:moveTo>
                    <a:pt x="0" y="1281"/>
                  </a:moveTo>
                  <a:lnTo>
                    <a:pt x="1581" y="1281"/>
                  </a:lnTo>
                  <a:lnTo>
                    <a:pt x="1581" y="0"/>
                  </a:lnTo>
                  <a:lnTo>
                    <a:pt x="0" y="0"/>
                  </a:lnTo>
                  <a:lnTo>
                    <a:pt x="0" y="1281"/>
                  </a:lnTo>
                  <a:lnTo>
                    <a:pt x="14" y="1269"/>
                  </a:lnTo>
                  <a:lnTo>
                    <a:pt x="1566" y="1269"/>
                  </a:lnTo>
                  <a:lnTo>
                    <a:pt x="1566" y="12"/>
                  </a:lnTo>
                  <a:lnTo>
                    <a:pt x="14" y="12"/>
                  </a:lnTo>
                  <a:lnTo>
                    <a:pt x="14" y="1269"/>
                  </a:lnTo>
                  <a:lnTo>
                    <a:pt x="0" y="1281"/>
                  </a:lnTo>
                  <a:close/>
                </a:path>
              </a:pathLst>
            </a:custGeom>
            <a:solidFill>
              <a:srgbClr val="DB7F22"/>
            </a:solidFill>
            <a:ln w="9525">
              <a:noFill/>
              <a:round/>
              <a:headEnd/>
              <a:tailEnd/>
            </a:ln>
          </p:spPr>
          <p:txBody>
            <a:bodyPr/>
            <a:lstStyle/>
            <a:p>
              <a:endParaRPr lang="en-US"/>
            </a:p>
          </p:txBody>
        </p:sp>
        <p:sp>
          <p:nvSpPr>
            <p:cNvPr id="85" name="Freeform 1366"/>
            <p:cNvSpPr>
              <a:spLocks/>
            </p:cNvSpPr>
            <p:nvPr/>
          </p:nvSpPr>
          <p:spPr bwMode="auto">
            <a:xfrm>
              <a:off x="5447560" y="1572979"/>
              <a:ext cx="1281039" cy="845919"/>
            </a:xfrm>
            <a:custGeom>
              <a:avLst/>
              <a:gdLst>
                <a:gd name="T0" fmla="*/ 0 w 1552"/>
                <a:gd name="T1" fmla="*/ 1257 h 1257"/>
                <a:gd name="T2" fmla="*/ 1552 w 1552"/>
                <a:gd name="T3" fmla="*/ 1257 h 1257"/>
                <a:gd name="T4" fmla="*/ 1552 w 1552"/>
                <a:gd name="T5" fmla="*/ 0 h 1257"/>
                <a:gd name="T6" fmla="*/ 0 w 1552"/>
                <a:gd name="T7" fmla="*/ 0 h 1257"/>
                <a:gd name="T8" fmla="*/ 0 w 1552"/>
                <a:gd name="T9" fmla="*/ 1257 h 1257"/>
                <a:gd name="T10" fmla="*/ 15 w 1552"/>
                <a:gd name="T11" fmla="*/ 1245 h 1257"/>
                <a:gd name="T12" fmla="*/ 1538 w 1552"/>
                <a:gd name="T13" fmla="*/ 1245 h 1257"/>
                <a:gd name="T14" fmla="*/ 1538 w 1552"/>
                <a:gd name="T15" fmla="*/ 12 h 1257"/>
                <a:gd name="T16" fmla="*/ 15 w 1552"/>
                <a:gd name="T17" fmla="*/ 12 h 1257"/>
                <a:gd name="T18" fmla="*/ 15 w 1552"/>
                <a:gd name="T19" fmla="*/ 1245 h 1257"/>
                <a:gd name="T20" fmla="*/ 0 w 1552"/>
                <a:gd name="T21" fmla="*/ 1257 h 125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552"/>
                <a:gd name="T34" fmla="*/ 0 h 1257"/>
                <a:gd name="T35" fmla="*/ 1552 w 1552"/>
                <a:gd name="T36" fmla="*/ 1257 h 125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552" h="1257">
                  <a:moveTo>
                    <a:pt x="0" y="1257"/>
                  </a:moveTo>
                  <a:lnTo>
                    <a:pt x="1552" y="1257"/>
                  </a:lnTo>
                  <a:lnTo>
                    <a:pt x="1552" y="0"/>
                  </a:lnTo>
                  <a:lnTo>
                    <a:pt x="0" y="0"/>
                  </a:lnTo>
                  <a:lnTo>
                    <a:pt x="0" y="1257"/>
                  </a:lnTo>
                  <a:lnTo>
                    <a:pt x="15" y="1245"/>
                  </a:lnTo>
                  <a:lnTo>
                    <a:pt x="1538" y="1245"/>
                  </a:lnTo>
                  <a:lnTo>
                    <a:pt x="1538" y="12"/>
                  </a:lnTo>
                  <a:lnTo>
                    <a:pt x="15" y="12"/>
                  </a:lnTo>
                  <a:lnTo>
                    <a:pt x="15" y="1245"/>
                  </a:lnTo>
                  <a:lnTo>
                    <a:pt x="0" y="1257"/>
                  </a:lnTo>
                  <a:close/>
                </a:path>
              </a:pathLst>
            </a:custGeom>
            <a:solidFill>
              <a:srgbClr val="D77D24"/>
            </a:solidFill>
            <a:ln w="9525">
              <a:noFill/>
              <a:round/>
              <a:headEnd/>
              <a:tailEnd/>
            </a:ln>
          </p:spPr>
          <p:txBody>
            <a:bodyPr/>
            <a:lstStyle/>
            <a:p>
              <a:endParaRPr lang="en-US"/>
            </a:p>
          </p:txBody>
        </p:sp>
        <p:sp>
          <p:nvSpPr>
            <p:cNvPr id="86" name="Freeform 1367"/>
            <p:cNvSpPr>
              <a:spLocks/>
            </p:cNvSpPr>
            <p:nvPr/>
          </p:nvSpPr>
          <p:spPr bwMode="auto">
            <a:xfrm>
              <a:off x="5459116" y="1581061"/>
              <a:ext cx="1257927" cy="829755"/>
            </a:xfrm>
            <a:custGeom>
              <a:avLst/>
              <a:gdLst>
                <a:gd name="T0" fmla="*/ 0 w 1523"/>
                <a:gd name="T1" fmla="*/ 1233 h 1233"/>
                <a:gd name="T2" fmla="*/ 1523 w 1523"/>
                <a:gd name="T3" fmla="*/ 1233 h 1233"/>
                <a:gd name="T4" fmla="*/ 1523 w 1523"/>
                <a:gd name="T5" fmla="*/ 0 h 1233"/>
                <a:gd name="T6" fmla="*/ 0 w 1523"/>
                <a:gd name="T7" fmla="*/ 0 h 1233"/>
                <a:gd name="T8" fmla="*/ 0 w 1523"/>
                <a:gd name="T9" fmla="*/ 1233 h 1233"/>
                <a:gd name="T10" fmla="*/ 13 w 1523"/>
                <a:gd name="T11" fmla="*/ 1222 h 1233"/>
                <a:gd name="T12" fmla="*/ 1510 w 1523"/>
                <a:gd name="T13" fmla="*/ 1222 h 1233"/>
                <a:gd name="T14" fmla="*/ 1510 w 1523"/>
                <a:gd name="T15" fmla="*/ 12 h 1233"/>
                <a:gd name="T16" fmla="*/ 13 w 1523"/>
                <a:gd name="T17" fmla="*/ 12 h 1233"/>
                <a:gd name="T18" fmla="*/ 13 w 1523"/>
                <a:gd name="T19" fmla="*/ 1222 h 1233"/>
                <a:gd name="T20" fmla="*/ 0 w 1523"/>
                <a:gd name="T21" fmla="*/ 1233 h 123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523"/>
                <a:gd name="T34" fmla="*/ 0 h 1233"/>
                <a:gd name="T35" fmla="*/ 1523 w 1523"/>
                <a:gd name="T36" fmla="*/ 1233 h 123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523" h="1233">
                  <a:moveTo>
                    <a:pt x="0" y="1233"/>
                  </a:moveTo>
                  <a:lnTo>
                    <a:pt x="1523" y="1233"/>
                  </a:lnTo>
                  <a:lnTo>
                    <a:pt x="1523" y="0"/>
                  </a:lnTo>
                  <a:lnTo>
                    <a:pt x="0" y="0"/>
                  </a:lnTo>
                  <a:lnTo>
                    <a:pt x="0" y="1233"/>
                  </a:lnTo>
                  <a:lnTo>
                    <a:pt x="13" y="1222"/>
                  </a:lnTo>
                  <a:lnTo>
                    <a:pt x="1510" y="1222"/>
                  </a:lnTo>
                  <a:lnTo>
                    <a:pt x="1510" y="12"/>
                  </a:lnTo>
                  <a:lnTo>
                    <a:pt x="13" y="12"/>
                  </a:lnTo>
                  <a:lnTo>
                    <a:pt x="13" y="1222"/>
                  </a:lnTo>
                  <a:lnTo>
                    <a:pt x="0" y="1233"/>
                  </a:lnTo>
                  <a:close/>
                </a:path>
              </a:pathLst>
            </a:custGeom>
            <a:solidFill>
              <a:srgbClr val="D37A25"/>
            </a:solidFill>
            <a:ln w="9525">
              <a:noFill/>
              <a:round/>
              <a:headEnd/>
              <a:tailEnd/>
            </a:ln>
          </p:spPr>
          <p:txBody>
            <a:bodyPr/>
            <a:lstStyle/>
            <a:p>
              <a:endParaRPr lang="en-US"/>
            </a:p>
          </p:txBody>
        </p:sp>
        <p:sp>
          <p:nvSpPr>
            <p:cNvPr id="87" name="Freeform 1368"/>
            <p:cNvSpPr>
              <a:spLocks/>
            </p:cNvSpPr>
            <p:nvPr/>
          </p:nvSpPr>
          <p:spPr bwMode="auto">
            <a:xfrm>
              <a:off x="5470672" y="1589143"/>
              <a:ext cx="1234816" cy="814938"/>
            </a:xfrm>
            <a:custGeom>
              <a:avLst/>
              <a:gdLst>
                <a:gd name="T0" fmla="*/ 0 w 1497"/>
                <a:gd name="T1" fmla="*/ 1210 h 1210"/>
                <a:gd name="T2" fmla="*/ 1497 w 1497"/>
                <a:gd name="T3" fmla="*/ 1210 h 1210"/>
                <a:gd name="T4" fmla="*/ 1497 w 1497"/>
                <a:gd name="T5" fmla="*/ 0 h 1210"/>
                <a:gd name="T6" fmla="*/ 0 w 1497"/>
                <a:gd name="T7" fmla="*/ 0 h 1210"/>
                <a:gd name="T8" fmla="*/ 0 w 1497"/>
                <a:gd name="T9" fmla="*/ 1210 h 1210"/>
                <a:gd name="T10" fmla="*/ 14 w 1497"/>
                <a:gd name="T11" fmla="*/ 1198 h 1210"/>
                <a:gd name="T12" fmla="*/ 1482 w 1497"/>
                <a:gd name="T13" fmla="*/ 1198 h 1210"/>
                <a:gd name="T14" fmla="*/ 1482 w 1497"/>
                <a:gd name="T15" fmla="*/ 11 h 1210"/>
                <a:gd name="T16" fmla="*/ 14 w 1497"/>
                <a:gd name="T17" fmla="*/ 11 h 1210"/>
                <a:gd name="T18" fmla="*/ 14 w 1497"/>
                <a:gd name="T19" fmla="*/ 1198 h 1210"/>
                <a:gd name="T20" fmla="*/ 0 w 1497"/>
                <a:gd name="T21" fmla="*/ 1210 h 121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497"/>
                <a:gd name="T34" fmla="*/ 0 h 1210"/>
                <a:gd name="T35" fmla="*/ 1497 w 1497"/>
                <a:gd name="T36" fmla="*/ 1210 h 121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497" h="1210">
                  <a:moveTo>
                    <a:pt x="0" y="1210"/>
                  </a:moveTo>
                  <a:lnTo>
                    <a:pt x="1497" y="1210"/>
                  </a:lnTo>
                  <a:lnTo>
                    <a:pt x="1497" y="0"/>
                  </a:lnTo>
                  <a:lnTo>
                    <a:pt x="0" y="0"/>
                  </a:lnTo>
                  <a:lnTo>
                    <a:pt x="0" y="1210"/>
                  </a:lnTo>
                  <a:lnTo>
                    <a:pt x="14" y="1198"/>
                  </a:lnTo>
                  <a:lnTo>
                    <a:pt x="1482" y="1198"/>
                  </a:lnTo>
                  <a:lnTo>
                    <a:pt x="1482" y="11"/>
                  </a:lnTo>
                  <a:lnTo>
                    <a:pt x="14" y="11"/>
                  </a:lnTo>
                  <a:lnTo>
                    <a:pt x="14" y="1198"/>
                  </a:lnTo>
                  <a:lnTo>
                    <a:pt x="0" y="1210"/>
                  </a:lnTo>
                  <a:close/>
                </a:path>
              </a:pathLst>
            </a:custGeom>
            <a:solidFill>
              <a:srgbClr val="CE7827"/>
            </a:solidFill>
            <a:ln w="9525">
              <a:noFill/>
              <a:round/>
              <a:headEnd/>
              <a:tailEnd/>
            </a:ln>
          </p:spPr>
          <p:txBody>
            <a:bodyPr/>
            <a:lstStyle/>
            <a:p>
              <a:endParaRPr lang="en-US"/>
            </a:p>
          </p:txBody>
        </p:sp>
        <p:sp>
          <p:nvSpPr>
            <p:cNvPr id="88" name="Freeform 1369"/>
            <p:cNvSpPr>
              <a:spLocks/>
            </p:cNvSpPr>
            <p:nvPr/>
          </p:nvSpPr>
          <p:spPr bwMode="auto">
            <a:xfrm>
              <a:off x="5482228" y="1595878"/>
              <a:ext cx="1211704" cy="800121"/>
            </a:xfrm>
            <a:custGeom>
              <a:avLst/>
              <a:gdLst>
                <a:gd name="T0" fmla="*/ 0 w 1468"/>
                <a:gd name="T1" fmla="*/ 1187 h 1187"/>
                <a:gd name="T2" fmla="*/ 1468 w 1468"/>
                <a:gd name="T3" fmla="*/ 1187 h 1187"/>
                <a:gd name="T4" fmla="*/ 1468 w 1468"/>
                <a:gd name="T5" fmla="*/ 0 h 1187"/>
                <a:gd name="T6" fmla="*/ 0 w 1468"/>
                <a:gd name="T7" fmla="*/ 0 h 1187"/>
                <a:gd name="T8" fmla="*/ 0 w 1468"/>
                <a:gd name="T9" fmla="*/ 1187 h 1187"/>
                <a:gd name="T10" fmla="*/ 15 w 1468"/>
                <a:gd name="T11" fmla="*/ 1175 h 1187"/>
                <a:gd name="T12" fmla="*/ 1454 w 1468"/>
                <a:gd name="T13" fmla="*/ 1175 h 1187"/>
                <a:gd name="T14" fmla="*/ 1454 w 1468"/>
                <a:gd name="T15" fmla="*/ 12 h 1187"/>
                <a:gd name="T16" fmla="*/ 15 w 1468"/>
                <a:gd name="T17" fmla="*/ 12 h 1187"/>
                <a:gd name="T18" fmla="*/ 15 w 1468"/>
                <a:gd name="T19" fmla="*/ 1175 h 1187"/>
                <a:gd name="T20" fmla="*/ 0 w 1468"/>
                <a:gd name="T21" fmla="*/ 1187 h 118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468"/>
                <a:gd name="T34" fmla="*/ 0 h 1187"/>
                <a:gd name="T35" fmla="*/ 1468 w 1468"/>
                <a:gd name="T36" fmla="*/ 1187 h 118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468" h="1187">
                  <a:moveTo>
                    <a:pt x="0" y="1187"/>
                  </a:moveTo>
                  <a:lnTo>
                    <a:pt x="1468" y="1187"/>
                  </a:lnTo>
                  <a:lnTo>
                    <a:pt x="1468" y="0"/>
                  </a:lnTo>
                  <a:lnTo>
                    <a:pt x="0" y="0"/>
                  </a:lnTo>
                  <a:lnTo>
                    <a:pt x="0" y="1187"/>
                  </a:lnTo>
                  <a:lnTo>
                    <a:pt x="15" y="1175"/>
                  </a:lnTo>
                  <a:lnTo>
                    <a:pt x="1454" y="1175"/>
                  </a:lnTo>
                  <a:lnTo>
                    <a:pt x="1454" y="12"/>
                  </a:lnTo>
                  <a:lnTo>
                    <a:pt x="15" y="12"/>
                  </a:lnTo>
                  <a:lnTo>
                    <a:pt x="15" y="1175"/>
                  </a:lnTo>
                  <a:lnTo>
                    <a:pt x="0" y="1187"/>
                  </a:lnTo>
                  <a:close/>
                </a:path>
              </a:pathLst>
            </a:custGeom>
            <a:solidFill>
              <a:srgbClr val="CA7629"/>
            </a:solidFill>
            <a:ln w="9525">
              <a:noFill/>
              <a:round/>
              <a:headEnd/>
              <a:tailEnd/>
            </a:ln>
          </p:spPr>
          <p:txBody>
            <a:bodyPr/>
            <a:lstStyle/>
            <a:p>
              <a:endParaRPr lang="en-US"/>
            </a:p>
          </p:txBody>
        </p:sp>
        <p:sp>
          <p:nvSpPr>
            <p:cNvPr id="89" name="Freeform 1370"/>
            <p:cNvSpPr>
              <a:spLocks/>
            </p:cNvSpPr>
            <p:nvPr/>
          </p:nvSpPr>
          <p:spPr bwMode="auto">
            <a:xfrm>
              <a:off x="5493783" y="1603960"/>
              <a:ext cx="1188593" cy="782610"/>
            </a:xfrm>
            <a:custGeom>
              <a:avLst/>
              <a:gdLst>
                <a:gd name="T0" fmla="*/ 0 w 1439"/>
                <a:gd name="T1" fmla="*/ 1163 h 1163"/>
                <a:gd name="T2" fmla="*/ 1439 w 1439"/>
                <a:gd name="T3" fmla="*/ 1163 h 1163"/>
                <a:gd name="T4" fmla="*/ 1439 w 1439"/>
                <a:gd name="T5" fmla="*/ 0 h 1163"/>
                <a:gd name="T6" fmla="*/ 0 w 1439"/>
                <a:gd name="T7" fmla="*/ 0 h 1163"/>
                <a:gd name="T8" fmla="*/ 0 w 1439"/>
                <a:gd name="T9" fmla="*/ 1163 h 1163"/>
                <a:gd name="T10" fmla="*/ 14 w 1439"/>
                <a:gd name="T11" fmla="*/ 1152 h 1163"/>
                <a:gd name="T12" fmla="*/ 1424 w 1439"/>
                <a:gd name="T13" fmla="*/ 1152 h 1163"/>
                <a:gd name="T14" fmla="*/ 1424 w 1439"/>
                <a:gd name="T15" fmla="*/ 12 h 1163"/>
                <a:gd name="T16" fmla="*/ 14 w 1439"/>
                <a:gd name="T17" fmla="*/ 12 h 1163"/>
                <a:gd name="T18" fmla="*/ 14 w 1439"/>
                <a:gd name="T19" fmla="*/ 1152 h 1163"/>
                <a:gd name="T20" fmla="*/ 0 w 1439"/>
                <a:gd name="T21" fmla="*/ 1163 h 116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439"/>
                <a:gd name="T34" fmla="*/ 0 h 1163"/>
                <a:gd name="T35" fmla="*/ 1439 w 1439"/>
                <a:gd name="T36" fmla="*/ 1163 h 116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439" h="1163">
                  <a:moveTo>
                    <a:pt x="0" y="1163"/>
                  </a:moveTo>
                  <a:lnTo>
                    <a:pt x="1439" y="1163"/>
                  </a:lnTo>
                  <a:lnTo>
                    <a:pt x="1439" y="0"/>
                  </a:lnTo>
                  <a:lnTo>
                    <a:pt x="0" y="0"/>
                  </a:lnTo>
                  <a:lnTo>
                    <a:pt x="0" y="1163"/>
                  </a:lnTo>
                  <a:lnTo>
                    <a:pt x="14" y="1152"/>
                  </a:lnTo>
                  <a:lnTo>
                    <a:pt x="1424" y="1152"/>
                  </a:lnTo>
                  <a:lnTo>
                    <a:pt x="1424" y="12"/>
                  </a:lnTo>
                  <a:lnTo>
                    <a:pt x="14" y="12"/>
                  </a:lnTo>
                  <a:lnTo>
                    <a:pt x="14" y="1152"/>
                  </a:lnTo>
                  <a:lnTo>
                    <a:pt x="0" y="1163"/>
                  </a:lnTo>
                  <a:close/>
                </a:path>
              </a:pathLst>
            </a:custGeom>
            <a:solidFill>
              <a:srgbClr val="C6732B"/>
            </a:solidFill>
            <a:ln w="9525">
              <a:noFill/>
              <a:round/>
              <a:headEnd/>
              <a:tailEnd/>
            </a:ln>
          </p:spPr>
          <p:txBody>
            <a:bodyPr/>
            <a:lstStyle/>
            <a:p>
              <a:endParaRPr lang="en-US"/>
            </a:p>
          </p:txBody>
        </p:sp>
        <p:sp>
          <p:nvSpPr>
            <p:cNvPr id="90" name="Freeform 1371"/>
            <p:cNvSpPr>
              <a:spLocks/>
            </p:cNvSpPr>
            <p:nvPr/>
          </p:nvSpPr>
          <p:spPr bwMode="auto">
            <a:xfrm>
              <a:off x="5506990" y="1612042"/>
              <a:ext cx="1163830" cy="767793"/>
            </a:xfrm>
            <a:custGeom>
              <a:avLst/>
              <a:gdLst>
                <a:gd name="T0" fmla="*/ 0 w 1410"/>
                <a:gd name="T1" fmla="*/ 1140 h 1140"/>
                <a:gd name="T2" fmla="*/ 1410 w 1410"/>
                <a:gd name="T3" fmla="*/ 1140 h 1140"/>
                <a:gd name="T4" fmla="*/ 1410 w 1410"/>
                <a:gd name="T5" fmla="*/ 0 h 1140"/>
                <a:gd name="T6" fmla="*/ 0 w 1410"/>
                <a:gd name="T7" fmla="*/ 0 h 1140"/>
                <a:gd name="T8" fmla="*/ 0 w 1410"/>
                <a:gd name="T9" fmla="*/ 1140 h 1140"/>
                <a:gd name="T10" fmla="*/ 15 w 1410"/>
                <a:gd name="T11" fmla="*/ 1128 h 1140"/>
                <a:gd name="T12" fmla="*/ 1396 w 1410"/>
                <a:gd name="T13" fmla="*/ 1128 h 1140"/>
                <a:gd name="T14" fmla="*/ 1396 w 1410"/>
                <a:gd name="T15" fmla="*/ 11 h 1140"/>
                <a:gd name="T16" fmla="*/ 15 w 1410"/>
                <a:gd name="T17" fmla="*/ 11 h 1140"/>
                <a:gd name="T18" fmla="*/ 15 w 1410"/>
                <a:gd name="T19" fmla="*/ 1128 h 1140"/>
                <a:gd name="T20" fmla="*/ 0 w 1410"/>
                <a:gd name="T21" fmla="*/ 1140 h 114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410"/>
                <a:gd name="T34" fmla="*/ 0 h 1140"/>
                <a:gd name="T35" fmla="*/ 1410 w 1410"/>
                <a:gd name="T36" fmla="*/ 1140 h 114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410" h="1140">
                  <a:moveTo>
                    <a:pt x="0" y="1140"/>
                  </a:moveTo>
                  <a:lnTo>
                    <a:pt x="1410" y="1140"/>
                  </a:lnTo>
                  <a:lnTo>
                    <a:pt x="1410" y="0"/>
                  </a:lnTo>
                  <a:lnTo>
                    <a:pt x="0" y="0"/>
                  </a:lnTo>
                  <a:lnTo>
                    <a:pt x="0" y="1140"/>
                  </a:lnTo>
                  <a:lnTo>
                    <a:pt x="15" y="1128"/>
                  </a:lnTo>
                  <a:lnTo>
                    <a:pt x="1396" y="1128"/>
                  </a:lnTo>
                  <a:lnTo>
                    <a:pt x="1396" y="11"/>
                  </a:lnTo>
                  <a:lnTo>
                    <a:pt x="15" y="11"/>
                  </a:lnTo>
                  <a:lnTo>
                    <a:pt x="15" y="1128"/>
                  </a:lnTo>
                  <a:lnTo>
                    <a:pt x="0" y="1140"/>
                  </a:lnTo>
                  <a:close/>
                </a:path>
              </a:pathLst>
            </a:custGeom>
            <a:solidFill>
              <a:srgbClr val="C2712C"/>
            </a:solidFill>
            <a:ln w="9525">
              <a:noFill/>
              <a:round/>
              <a:headEnd/>
              <a:tailEnd/>
            </a:ln>
          </p:spPr>
          <p:txBody>
            <a:bodyPr/>
            <a:lstStyle/>
            <a:p>
              <a:endParaRPr lang="en-US"/>
            </a:p>
          </p:txBody>
        </p:sp>
        <p:sp>
          <p:nvSpPr>
            <p:cNvPr id="91" name="Freeform 1372"/>
            <p:cNvSpPr>
              <a:spLocks/>
            </p:cNvSpPr>
            <p:nvPr/>
          </p:nvSpPr>
          <p:spPr bwMode="auto">
            <a:xfrm>
              <a:off x="5518546" y="1618777"/>
              <a:ext cx="1140719" cy="752976"/>
            </a:xfrm>
            <a:custGeom>
              <a:avLst/>
              <a:gdLst>
                <a:gd name="T0" fmla="*/ 0 w 1381"/>
                <a:gd name="T1" fmla="*/ 1117 h 1117"/>
                <a:gd name="T2" fmla="*/ 1381 w 1381"/>
                <a:gd name="T3" fmla="*/ 1117 h 1117"/>
                <a:gd name="T4" fmla="*/ 1381 w 1381"/>
                <a:gd name="T5" fmla="*/ 0 h 1117"/>
                <a:gd name="T6" fmla="*/ 0 w 1381"/>
                <a:gd name="T7" fmla="*/ 0 h 1117"/>
                <a:gd name="T8" fmla="*/ 0 w 1381"/>
                <a:gd name="T9" fmla="*/ 1117 h 1117"/>
                <a:gd name="T10" fmla="*/ 14 w 1381"/>
                <a:gd name="T11" fmla="*/ 1105 h 1117"/>
                <a:gd name="T12" fmla="*/ 1367 w 1381"/>
                <a:gd name="T13" fmla="*/ 1105 h 1117"/>
                <a:gd name="T14" fmla="*/ 1367 w 1381"/>
                <a:gd name="T15" fmla="*/ 12 h 1117"/>
                <a:gd name="T16" fmla="*/ 14 w 1381"/>
                <a:gd name="T17" fmla="*/ 12 h 1117"/>
                <a:gd name="T18" fmla="*/ 14 w 1381"/>
                <a:gd name="T19" fmla="*/ 1105 h 1117"/>
                <a:gd name="T20" fmla="*/ 0 w 1381"/>
                <a:gd name="T21" fmla="*/ 1117 h 111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381"/>
                <a:gd name="T34" fmla="*/ 0 h 1117"/>
                <a:gd name="T35" fmla="*/ 1381 w 1381"/>
                <a:gd name="T36" fmla="*/ 1117 h 111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381" h="1117">
                  <a:moveTo>
                    <a:pt x="0" y="1117"/>
                  </a:moveTo>
                  <a:lnTo>
                    <a:pt x="1381" y="1117"/>
                  </a:lnTo>
                  <a:lnTo>
                    <a:pt x="1381" y="0"/>
                  </a:lnTo>
                  <a:lnTo>
                    <a:pt x="0" y="0"/>
                  </a:lnTo>
                  <a:lnTo>
                    <a:pt x="0" y="1117"/>
                  </a:lnTo>
                  <a:lnTo>
                    <a:pt x="14" y="1105"/>
                  </a:lnTo>
                  <a:lnTo>
                    <a:pt x="1367" y="1105"/>
                  </a:lnTo>
                  <a:lnTo>
                    <a:pt x="1367" y="12"/>
                  </a:lnTo>
                  <a:lnTo>
                    <a:pt x="14" y="12"/>
                  </a:lnTo>
                  <a:lnTo>
                    <a:pt x="14" y="1105"/>
                  </a:lnTo>
                  <a:lnTo>
                    <a:pt x="0" y="1117"/>
                  </a:lnTo>
                  <a:close/>
                </a:path>
              </a:pathLst>
            </a:custGeom>
            <a:solidFill>
              <a:srgbClr val="BE6F2E"/>
            </a:solidFill>
            <a:ln w="9525">
              <a:noFill/>
              <a:round/>
              <a:headEnd/>
              <a:tailEnd/>
            </a:ln>
          </p:spPr>
          <p:txBody>
            <a:bodyPr/>
            <a:lstStyle/>
            <a:p>
              <a:endParaRPr lang="en-US"/>
            </a:p>
          </p:txBody>
        </p:sp>
        <p:sp>
          <p:nvSpPr>
            <p:cNvPr id="92" name="Freeform 1373"/>
            <p:cNvSpPr>
              <a:spLocks/>
            </p:cNvSpPr>
            <p:nvPr/>
          </p:nvSpPr>
          <p:spPr bwMode="auto">
            <a:xfrm>
              <a:off x="5530101" y="1626859"/>
              <a:ext cx="1115956" cy="736812"/>
            </a:xfrm>
            <a:custGeom>
              <a:avLst/>
              <a:gdLst>
                <a:gd name="T0" fmla="*/ 0 w 1353"/>
                <a:gd name="T1" fmla="*/ 1093 h 1093"/>
                <a:gd name="T2" fmla="*/ 1353 w 1353"/>
                <a:gd name="T3" fmla="*/ 1093 h 1093"/>
                <a:gd name="T4" fmla="*/ 1353 w 1353"/>
                <a:gd name="T5" fmla="*/ 0 h 1093"/>
                <a:gd name="T6" fmla="*/ 0 w 1353"/>
                <a:gd name="T7" fmla="*/ 0 h 1093"/>
                <a:gd name="T8" fmla="*/ 0 w 1353"/>
                <a:gd name="T9" fmla="*/ 1093 h 1093"/>
                <a:gd name="T10" fmla="*/ 14 w 1353"/>
                <a:gd name="T11" fmla="*/ 1082 h 1093"/>
                <a:gd name="T12" fmla="*/ 1338 w 1353"/>
                <a:gd name="T13" fmla="*/ 1082 h 1093"/>
                <a:gd name="T14" fmla="*/ 1338 w 1353"/>
                <a:gd name="T15" fmla="*/ 12 h 1093"/>
                <a:gd name="T16" fmla="*/ 14 w 1353"/>
                <a:gd name="T17" fmla="*/ 12 h 1093"/>
                <a:gd name="T18" fmla="*/ 14 w 1353"/>
                <a:gd name="T19" fmla="*/ 1082 h 1093"/>
                <a:gd name="T20" fmla="*/ 0 w 1353"/>
                <a:gd name="T21" fmla="*/ 1093 h 109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353"/>
                <a:gd name="T34" fmla="*/ 0 h 1093"/>
                <a:gd name="T35" fmla="*/ 1353 w 1353"/>
                <a:gd name="T36" fmla="*/ 1093 h 109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353" h="1093">
                  <a:moveTo>
                    <a:pt x="0" y="1093"/>
                  </a:moveTo>
                  <a:lnTo>
                    <a:pt x="1353" y="1093"/>
                  </a:lnTo>
                  <a:lnTo>
                    <a:pt x="1353" y="0"/>
                  </a:lnTo>
                  <a:lnTo>
                    <a:pt x="0" y="0"/>
                  </a:lnTo>
                  <a:lnTo>
                    <a:pt x="0" y="1093"/>
                  </a:lnTo>
                  <a:lnTo>
                    <a:pt x="14" y="1082"/>
                  </a:lnTo>
                  <a:lnTo>
                    <a:pt x="1338" y="1082"/>
                  </a:lnTo>
                  <a:lnTo>
                    <a:pt x="1338" y="12"/>
                  </a:lnTo>
                  <a:lnTo>
                    <a:pt x="14" y="12"/>
                  </a:lnTo>
                  <a:lnTo>
                    <a:pt x="14" y="1082"/>
                  </a:lnTo>
                  <a:lnTo>
                    <a:pt x="0" y="1093"/>
                  </a:lnTo>
                  <a:close/>
                </a:path>
              </a:pathLst>
            </a:custGeom>
            <a:solidFill>
              <a:srgbClr val="BA6C30"/>
            </a:solidFill>
            <a:ln w="9525">
              <a:noFill/>
              <a:round/>
              <a:headEnd/>
              <a:tailEnd/>
            </a:ln>
          </p:spPr>
          <p:txBody>
            <a:bodyPr/>
            <a:lstStyle/>
            <a:p>
              <a:endParaRPr lang="en-US"/>
            </a:p>
          </p:txBody>
        </p:sp>
        <p:sp>
          <p:nvSpPr>
            <p:cNvPr id="93" name="Freeform 1374"/>
            <p:cNvSpPr>
              <a:spLocks/>
            </p:cNvSpPr>
            <p:nvPr/>
          </p:nvSpPr>
          <p:spPr bwMode="auto">
            <a:xfrm>
              <a:off x="5541657" y="1634941"/>
              <a:ext cx="1092845" cy="721995"/>
            </a:xfrm>
            <a:custGeom>
              <a:avLst/>
              <a:gdLst>
                <a:gd name="T0" fmla="*/ 0 w 1324"/>
                <a:gd name="T1" fmla="*/ 1070 h 1070"/>
                <a:gd name="T2" fmla="*/ 1324 w 1324"/>
                <a:gd name="T3" fmla="*/ 1070 h 1070"/>
                <a:gd name="T4" fmla="*/ 1324 w 1324"/>
                <a:gd name="T5" fmla="*/ 0 h 1070"/>
                <a:gd name="T6" fmla="*/ 0 w 1324"/>
                <a:gd name="T7" fmla="*/ 0 h 1070"/>
                <a:gd name="T8" fmla="*/ 0 w 1324"/>
                <a:gd name="T9" fmla="*/ 1070 h 1070"/>
                <a:gd name="T10" fmla="*/ 15 w 1324"/>
                <a:gd name="T11" fmla="*/ 1058 h 1070"/>
                <a:gd name="T12" fmla="*/ 1310 w 1324"/>
                <a:gd name="T13" fmla="*/ 1058 h 1070"/>
                <a:gd name="T14" fmla="*/ 1310 w 1324"/>
                <a:gd name="T15" fmla="*/ 11 h 1070"/>
                <a:gd name="T16" fmla="*/ 15 w 1324"/>
                <a:gd name="T17" fmla="*/ 11 h 1070"/>
                <a:gd name="T18" fmla="*/ 15 w 1324"/>
                <a:gd name="T19" fmla="*/ 1058 h 1070"/>
                <a:gd name="T20" fmla="*/ 0 w 1324"/>
                <a:gd name="T21" fmla="*/ 1070 h 107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324"/>
                <a:gd name="T34" fmla="*/ 0 h 1070"/>
                <a:gd name="T35" fmla="*/ 1324 w 1324"/>
                <a:gd name="T36" fmla="*/ 1070 h 107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324" h="1070">
                  <a:moveTo>
                    <a:pt x="0" y="1070"/>
                  </a:moveTo>
                  <a:lnTo>
                    <a:pt x="1324" y="1070"/>
                  </a:lnTo>
                  <a:lnTo>
                    <a:pt x="1324" y="0"/>
                  </a:lnTo>
                  <a:lnTo>
                    <a:pt x="0" y="0"/>
                  </a:lnTo>
                  <a:lnTo>
                    <a:pt x="0" y="1070"/>
                  </a:lnTo>
                  <a:lnTo>
                    <a:pt x="15" y="1058"/>
                  </a:lnTo>
                  <a:lnTo>
                    <a:pt x="1310" y="1058"/>
                  </a:lnTo>
                  <a:lnTo>
                    <a:pt x="1310" y="11"/>
                  </a:lnTo>
                  <a:lnTo>
                    <a:pt x="15" y="11"/>
                  </a:lnTo>
                  <a:lnTo>
                    <a:pt x="15" y="1058"/>
                  </a:lnTo>
                  <a:lnTo>
                    <a:pt x="0" y="1070"/>
                  </a:lnTo>
                  <a:close/>
                </a:path>
              </a:pathLst>
            </a:custGeom>
            <a:solidFill>
              <a:srgbClr val="B66A32"/>
            </a:solidFill>
            <a:ln w="9525">
              <a:noFill/>
              <a:round/>
              <a:headEnd/>
              <a:tailEnd/>
            </a:ln>
          </p:spPr>
          <p:txBody>
            <a:bodyPr/>
            <a:lstStyle/>
            <a:p>
              <a:endParaRPr lang="en-US"/>
            </a:p>
          </p:txBody>
        </p:sp>
        <p:sp>
          <p:nvSpPr>
            <p:cNvPr id="94" name="Freeform 1375"/>
            <p:cNvSpPr>
              <a:spLocks/>
            </p:cNvSpPr>
            <p:nvPr/>
          </p:nvSpPr>
          <p:spPr bwMode="auto">
            <a:xfrm>
              <a:off x="5553213" y="1643023"/>
              <a:ext cx="1069733" cy="705830"/>
            </a:xfrm>
            <a:custGeom>
              <a:avLst/>
              <a:gdLst>
                <a:gd name="T0" fmla="*/ 0 w 1295"/>
                <a:gd name="T1" fmla="*/ 1047 h 1047"/>
                <a:gd name="T2" fmla="*/ 1295 w 1295"/>
                <a:gd name="T3" fmla="*/ 1047 h 1047"/>
                <a:gd name="T4" fmla="*/ 1295 w 1295"/>
                <a:gd name="T5" fmla="*/ 0 h 1047"/>
                <a:gd name="T6" fmla="*/ 0 w 1295"/>
                <a:gd name="T7" fmla="*/ 0 h 1047"/>
                <a:gd name="T8" fmla="*/ 0 w 1295"/>
                <a:gd name="T9" fmla="*/ 1047 h 1047"/>
                <a:gd name="T10" fmla="*/ 14 w 1295"/>
                <a:gd name="T11" fmla="*/ 1035 h 1047"/>
                <a:gd name="T12" fmla="*/ 1280 w 1295"/>
                <a:gd name="T13" fmla="*/ 1035 h 1047"/>
                <a:gd name="T14" fmla="*/ 1280 w 1295"/>
                <a:gd name="T15" fmla="*/ 12 h 1047"/>
                <a:gd name="T16" fmla="*/ 14 w 1295"/>
                <a:gd name="T17" fmla="*/ 12 h 1047"/>
                <a:gd name="T18" fmla="*/ 14 w 1295"/>
                <a:gd name="T19" fmla="*/ 1035 h 1047"/>
                <a:gd name="T20" fmla="*/ 0 w 1295"/>
                <a:gd name="T21" fmla="*/ 1047 h 104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295"/>
                <a:gd name="T34" fmla="*/ 0 h 1047"/>
                <a:gd name="T35" fmla="*/ 1295 w 1295"/>
                <a:gd name="T36" fmla="*/ 1047 h 104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295" h="1047">
                  <a:moveTo>
                    <a:pt x="0" y="1047"/>
                  </a:moveTo>
                  <a:lnTo>
                    <a:pt x="1295" y="1047"/>
                  </a:lnTo>
                  <a:lnTo>
                    <a:pt x="1295" y="0"/>
                  </a:lnTo>
                  <a:lnTo>
                    <a:pt x="0" y="0"/>
                  </a:lnTo>
                  <a:lnTo>
                    <a:pt x="0" y="1047"/>
                  </a:lnTo>
                  <a:lnTo>
                    <a:pt x="14" y="1035"/>
                  </a:lnTo>
                  <a:lnTo>
                    <a:pt x="1280" y="1035"/>
                  </a:lnTo>
                  <a:lnTo>
                    <a:pt x="1280" y="12"/>
                  </a:lnTo>
                  <a:lnTo>
                    <a:pt x="14" y="12"/>
                  </a:lnTo>
                  <a:lnTo>
                    <a:pt x="14" y="1035"/>
                  </a:lnTo>
                  <a:lnTo>
                    <a:pt x="0" y="1047"/>
                  </a:lnTo>
                  <a:close/>
                </a:path>
              </a:pathLst>
            </a:custGeom>
            <a:solidFill>
              <a:srgbClr val="B26833"/>
            </a:solidFill>
            <a:ln w="9525">
              <a:noFill/>
              <a:round/>
              <a:headEnd/>
              <a:tailEnd/>
            </a:ln>
          </p:spPr>
          <p:txBody>
            <a:bodyPr/>
            <a:lstStyle/>
            <a:p>
              <a:endParaRPr lang="en-US"/>
            </a:p>
          </p:txBody>
        </p:sp>
        <p:sp>
          <p:nvSpPr>
            <p:cNvPr id="95" name="Freeform 1376"/>
            <p:cNvSpPr>
              <a:spLocks/>
            </p:cNvSpPr>
            <p:nvPr/>
          </p:nvSpPr>
          <p:spPr bwMode="auto">
            <a:xfrm>
              <a:off x="5566420" y="1651106"/>
              <a:ext cx="1044971" cy="689666"/>
            </a:xfrm>
            <a:custGeom>
              <a:avLst/>
              <a:gdLst>
                <a:gd name="T0" fmla="*/ 0 w 1266"/>
                <a:gd name="T1" fmla="*/ 1023 h 1023"/>
                <a:gd name="T2" fmla="*/ 1266 w 1266"/>
                <a:gd name="T3" fmla="*/ 1023 h 1023"/>
                <a:gd name="T4" fmla="*/ 1266 w 1266"/>
                <a:gd name="T5" fmla="*/ 0 h 1023"/>
                <a:gd name="T6" fmla="*/ 0 w 1266"/>
                <a:gd name="T7" fmla="*/ 0 h 1023"/>
                <a:gd name="T8" fmla="*/ 0 w 1266"/>
                <a:gd name="T9" fmla="*/ 1023 h 1023"/>
                <a:gd name="T10" fmla="*/ 15 w 1266"/>
                <a:gd name="T11" fmla="*/ 1012 h 1023"/>
                <a:gd name="T12" fmla="*/ 1252 w 1266"/>
                <a:gd name="T13" fmla="*/ 1012 h 1023"/>
                <a:gd name="T14" fmla="*/ 1252 w 1266"/>
                <a:gd name="T15" fmla="*/ 12 h 1023"/>
                <a:gd name="T16" fmla="*/ 15 w 1266"/>
                <a:gd name="T17" fmla="*/ 12 h 1023"/>
                <a:gd name="T18" fmla="*/ 15 w 1266"/>
                <a:gd name="T19" fmla="*/ 1012 h 1023"/>
                <a:gd name="T20" fmla="*/ 0 w 1266"/>
                <a:gd name="T21" fmla="*/ 1023 h 102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266"/>
                <a:gd name="T34" fmla="*/ 0 h 1023"/>
                <a:gd name="T35" fmla="*/ 1266 w 1266"/>
                <a:gd name="T36" fmla="*/ 1023 h 102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266" h="1023">
                  <a:moveTo>
                    <a:pt x="0" y="1023"/>
                  </a:moveTo>
                  <a:lnTo>
                    <a:pt x="1266" y="1023"/>
                  </a:lnTo>
                  <a:lnTo>
                    <a:pt x="1266" y="0"/>
                  </a:lnTo>
                  <a:lnTo>
                    <a:pt x="0" y="0"/>
                  </a:lnTo>
                  <a:lnTo>
                    <a:pt x="0" y="1023"/>
                  </a:lnTo>
                  <a:lnTo>
                    <a:pt x="15" y="1012"/>
                  </a:lnTo>
                  <a:lnTo>
                    <a:pt x="1252" y="1012"/>
                  </a:lnTo>
                  <a:lnTo>
                    <a:pt x="1252" y="12"/>
                  </a:lnTo>
                  <a:lnTo>
                    <a:pt x="15" y="12"/>
                  </a:lnTo>
                  <a:lnTo>
                    <a:pt x="15" y="1012"/>
                  </a:lnTo>
                  <a:lnTo>
                    <a:pt x="0" y="1023"/>
                  </a:lnTo>
                  <a:close/>
                </a:path>
              </a:pathLst>
            </a:custGeom>
            <a:solidFill>
              <a:srgbClr val="AE6535"/>
            </a:solidFill>
            <a:ln w="9525">
              <a:noFill/>
              <a:round/>
              <a:headEnd/>
              <a:tailEnd/>
            </a:ln>
          </p:spPr>
          <p:txBody>
            <a:bodyPr/>
            <a:lstStyle/>
            <a:p>
              <a:endParaRPr lang="en-US"/>
            </a:p>
          </p:txBody>
        </p:sp>
        <p:sp>
          <p:nvSpPr>
            <p:cNvPr id="96" name="Freeform 1377"/>
            <p:cNvSpPr>
              <a:spLocks/>
            </p:cNvSpPr>
            <p:nvPr/>
          </p:nvSpPr>
          <p:spPr bwMode="auto">
            <a:xfrm>
              <a:off x="5577975" y="1659188"/>
              <a:ext cx="1020209" cy="673502"/>
            </a:xfrm>
            <a:custGeom>
              <a:avLst/>
              <a:gdLst>
                <a:gd name="T0" fmla="*/ 0 w 1237"/>
                <a:gd name="T1" fmla="*/ 1000 h 1000"/>
                <a:gd name="T2" fmla="*/ 1237 w 1237"/>
                <a:gd name="T3" fmla="*/ 1000 h 1000"/>
                <a:gd name="T4" fmla="*/ 1237 w 1237"/>
                <a:gd name="T5" fmla="*/ 0 h 1000"/>
                <a:gd name="T6" fmla="*/ 0 w 1237"/>
                <a:gd name="T7" fmla="*/ 0 h 1000"/>
                <a:gd name="T8" fmla="*/ 0 w 1237"/>
                <a:gd name="T9" fmla="*/ 1000 h 1000"/>
                <a:gd name="T10" fmla="*/ 14 w 1237"/>
                <a:gd name="T11" fmla="*/ 988 h 1000"/>
                <a:gd name="T12" fmla="*/ 1222 w 1237"/>
                <a:gd name="T13" fmla="*/ 988 h 1000"/>
                <a:gd name="T14" fmla="*/ 1222 w 1237"/>
                <a:gd name="T15" fmla="*/ 11 h 1000"/>
                <a:gd name="T16" fmla="*/ 14 w 1237"/>
                <a:gd name="T17" fmla="*/ 11 h 1000"/>
                <a:gd name="T18" fmla="*/ 14 w 1237"/>
                <a:gd name="T19" fmla="*/ 988 h 1000"/>
                <a:gd name="T20" fmla="*/ 0 w 1237"/>
                <a:gd name="T21" fmla="*/ 1000 h 100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237"/>
                <a:gd name="T34" fmla="*/ 0 h 1000"/>
                <a:gd name="T35" fmla="*/ 1237 w 1237"/>
                <a:gd name="T36" fmla="*/ 1000 h 100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237" h="1000">
                  <a:moveTo>
                    <a:pt x="0" y="1000"/>
                  </a:moveTo>
                  <a:lnTo>
                    <a:pt x="1237" y="1000"/>
                  </a:lnTo>
                  <a:lnTo>
                    <a:pt x="1237" y="0"/>
                  </a:lnTo>
                  <a:lnTo>
                    <a:pt x="0" y="0"/>
                  </a:lnTo>
                  <a:lnTo>
                    <a:pt x="0" y="1000"/>
                  </a:lnTo>
                  <a:lnTo>
                    <a:pt x="14" y="988"/>
                  </a:lnTo>
                  <a:lnTo>
                    <a:pt x="1222" y="988"/>
                  </a:lnTo>
                  <a:lnTo>
                    <a:pt x="1222" y="11"/>
                  </a:lnTo>
                  <a:lnTo>
                    <a:pt x="14" y="11"/>
                  </a:lnTo>
                  <a:lnTo>
                    <a:pt x="14" y="988"/>
                  </a:lnTo>
                  <a:lnTo>
                    <a:pt x="0" y="1000"/>
                  </a:lnTo>
                  <a:close/>
                </a:path>
              </a:pathLst>
            </a:custGeom>
            <a:solidFill>
              <a:srgbClr val="AA6337"/>
            </a:solidFill>
            <a:ln w="9525">
              <a:noFill/>
              <a:round/>
              <a:headEnd/>
              <a:tailEnd/>
            </a:ln>
          </p:spPr>
          <p:txBody>
            <a:bodyPr/>
            <a:lstStyle/>
            <a:p>
              <a:endParaRPr lang="en-US"/>
            </a:p>
          </p:txBody>
        </p:sp>
        <p:sp>
          <p:nvSpPr>
            <p:cNvPr id="97" name="Freeform 1378"/>
            <p:cNvSpPr>
              <a:spLocks/>
            </p:cNvSpPr>
            <p:nvPr/>
          </p:nvSpPr>
          <p:spPr bwMode="auto">
            <a:xfrm>
              <a:off x="5589531" y="1665923"/>
              <a:ext cx="997097" cy="658685"/>
            </a:xfrm>
            <a:custGeom>
              <a:avLst/>
              <a:gdLst>
                <a:gd name="T0" fmla="*/ 0 w 1208"/>
                <a:gd name="T1" fmla="*/ 977 h 977"/>
                <a:gd name="T2" fmla="*/ 1208 w 1208"/>
                <a:gd name="T3" fmla="*/ 977 h 977"/>
                <a:gd name="T4" fmla="*/ 1208 w 1208"/>
                <a:gd name="T5" fmla="*/ 0 h 977"/>
                <a:gd name="T6" fmla="*/ 0 w 1208"/>
                <a:gd name="T7" fmla="*/ 0 h 977"/>
                <a:gd name="T8" fmla="*/ 0 w 1208"/>
                <a:gd name="T9" fmla="*/ 977 h 977"/>
                <a:gd name="T10" fmla="*/ 15 w 1208"/>
                <a:gd name="T11" fmla="*/ 965 h 977"/>
                <a:gd name="T12" fmla="*/ 1194 w 1208"/>
                <a:gd name="T13" fmla="*/ 965 h 977"/>
                <a:gd name="T14" fmla="*/ 1194 w 1208"/>
                <a:gd name="T15" fmla="*/ 12 h 977"/>
                <a:gd name="T16" fmla="*/ 15 w 1208"/>
                <a:gd name="T17" fmla="*/ 12 h 977"/>
                <a:gd name="T18" fmla="*/ 15 w 1208"/>
                <a:gd name="T19" fmla="*/ 965 h 977"/>
                <a:gd name="T20" fmla="*/ 0 w 1208"/>
                <a:gd name="T21" fmla="*/ 977 h 97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208"/>
                <a:gd name="T34" fmla="*/ 0 h 977"/>
                <a:gd name="T35" fmla="*/ 1208 w 1208"/>
                <a:gd name="T36" fmla="*/ 977 h 97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208" h="977">
                  <a:moveTo>
                    <a:pt x="0" y="977"/>
                  </a:moveTo>
                  <a:lnTo>
                    <a:pt x="1208" y="977"/>
                  </a:lnTo>
                  <a:lnTo>
                    <a:pt x="1208" y="0"/>
                  </a:lnTo>
                  <a:lnTo>
                    <a:pt x="0" y="0"/>
                  </a:lnTo>
                  <a:lnTo>
                    <a:pt x="0" y="977"/>
                  </a:lnTo>
                  <a:lnTo>
                    <a:pt x="15" y="965"/>
                  </a:lnTo>
                  <a:lnTo>
                    <a:pt x="1194" y="965"/>
                  </a:lnTo>
                  <a:lnTo>
                    <a:pt x="1194" y="12"/>
                  </a:lnTo>
                  <a:lnTo>
                    <a:pt x="15" y="12"/>
                  </a:lnTo>
                  <a:lnTo>
                    <a:pt x="15" y="965"/>
                  </a:lnTo>
                  <a:lnTo>
                    <a:pt x="0" y="977"/>
                  </a:lnTo>
                  <a:close/>
                </a:path>
              </a:pathLst>
            </a:custGeom>
            <a:solidFill>
              <a:srgbClr val="A66139"/>
            </a:solidFill>
            <a:ln w="9525">
              <a:noFill/>
              <a:round/>
              <a:headEnd/>
              <a:tailEnd/>
            </a:ln>
          </p:spPr>
          <p:txBody>
            <a:bodyPr/>
            <a:lstStyle/>
            <a:p>
              <a:endParaRPr lang="en-US"/>
            </a:p>
          </p:txBody>
        </p:sp>
        <p:sp>
          <p:nvSpPr>
            <p:cNvPr id="98" name="Freeform 1379"/>
            <p:cNvSpPr>
              <a:spLocks/>
            </p:cNvSpPr>
            <p:nvPr/>
          </p:nvSpPr>
          <p:spPr bwMode="auto">
            <a:xfrm>
              <a:off x="5601087" y="1674005"/>
              <a:ext cx="973986" cy="642521"/>
            </a:xfrm>
            <a:custGeom>
              <a:avLst/>
              <a:gdLst>
                <a:gd name="T0" fmla="*/ 0 w 1179"/>
                <a:gd name="T1" fmla="*/ 953 h 953"/>
                <a:gd name="T2" fmla="*/ 1179 w 1179"/>
                <a:gd name="T3" fmla="*/ 953 h 953"/>
                <a:gd name="T4" fmla="*/ 1179 w 1179"/>
                <a:gd name="T5" fmla="*/ 0 h 953"/>
                <a:gd name="T6" fmla="*/ 0 w 1179"/>
                <a:gd name="T7" fmla="*/ 0 h 953"/>
                <a:gd name="T8" fmla="*/ 0 w 1179"/>
                <a:gd name="T9" fmla="*/ 953 h 953"/>
                <a:gd name="T10" fmla="*/ 14 w 1179"/>
                <a:gd name="T11" fmla="*/ 943 h 953"/>
                <a:gd name="T12" fmla="*/ 1164 w 1179"/>
                <a:gd name="T13" fmla="*/ 943 h 953"/>
                <a:gd name="T14" fmla="*/ 1164 w 1179"/>
                <a:gd name="T15" fmla="*/ 12 h 953"/>
                <a:gd name="T16" fmla="*/ 14 w 1179"/>
                <a:gd name="T17" fmla="*/ 12 h 953"/>
                <a:gd name="T18" fmla="*/ 14 w 1179"/>
                <a:gd name="T19" fmla="*/ 943 h 953"/>
                <a:gd name="T20" fmla="*/ 0 w 1179"/>
                <a:gd name="T21" fmla="*/ 953 h 95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79"/>
                <a:gd name="T34" fmla="*/ 0 h 953"/>
                <a:gd name="T35" fmla="*/ 1179 w 1179"/>
                <a:gd name="T36" fmla="*/ 953 h 95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79" h="953">
                  <a:moveTo>
                    <a:pt x="0" y="953"/>
                  </a:moveTo>
                  <a:lnTo>
                    <a:pt x="1179" y="953"/>
                  </a:lnTo>
                  <a:lnTo>
                    <a:pt x="1179" y="0"/>
                  </a:lnTo>
                  <a:lnTo>
                    <a:pt x="0" y="0"/>
                  </a:lnTo>
                  <a:lnTo>
                    <a:pt x="0" y="953"/>
                  </a:lnTo>
                  <a:lnTo>
                    <a:pt x="14" y="943"/>
                  </a:lnTo>
                  <a:lnTo>
                    <a:pt x="1164" y="943"/>
                  </a:lnTo>
                  <a:lnTo>
                    <a:pt x="1164" y="12"/>
                  </a:lnTo>
                  <a:lnTo>
                    <a:pt x="14" y="12"/>
                  </a:lnTo>
                  <a:lnTo>
                    <a:pt x="14" y="943"/>
                  </a:lnTo>
                  <a:lnTo>
                    <a:pt x="0" y="953"/>
                  </a:lnTo>
                  <a:close/>
                </a:path>
              </a:pathLst>
            </a:custGeom>
            <a:solidFill>
              <a:srgbClr val="A25E3A"/>
            </a:solidFill>
            <a:ln w="9525">
              <a:noFill/>
              <a:round/>
              <a:headEnd/>
              <a:tailEnd/>
            </a:ln>
          </p:spPr>
          <p:txBody>
            <a:bodyPr/>
            <a:lstStyle/>
            <a:p>
              <a:endParaRPr lang="en-US"/>
            </a:p>
          </p:txBody>
        </p:sp>
        <p:sp>
          <p:nvSpPr>
            <p:cNvPr id="99" name="Freeform 1380"/>
            <p:cNvSpPr>
              <a:spLocks/>
            </p:cNvSpPr>
            <p:nvPr/>
          </p:nvSpPr>
          <p:spPr bwMode="auto">
            <a:xfrm>
              <a:off x="5614293" y="1682087"/>
              <a:ext cx="949223" cy="627704"/>
            </a:xfrm>
            <a:custGeom>
              <a:avLst/>
              <a:gdLst>
                <a:gd name="T0" fmla="*/ 0 w 1150"/>
                <a:gd name="T1" fmla="*/ 931 h 931"/>
                <a:gd name="T2" fmla="*/ 1150 w 1150"/>
                <a:gd name="T3" fmla="*/ 931 h 931"/>
                <a:gd name="T4" fmla="*/ 1150 w 1150"/>
                <a:gd name="T5" fmla="*/ 0 h 931"/>
                <a:gd name="T6" fmla="*/ 0 w 1150"/>
                <a:gd name="T7" fmla="*/ 0 h 931"/>
                <a:gd name="T8" fmla="*/ 0 w 1150"/>
                <a:gd name="T9" fmla="*/ 931 h 931"/>
                <a:gd name="T10" fmla="*/ 15 w 1150"/>
                <a:gd name="T11" fmla="*/ 919 h 931"/>
                <a:gd name="T12" fmla="*/ 1136 w 1150"/>
                <a:gd name="T13" fmla="*/ 919 h 931"/>
                <a:gd name="T14" fmla="*/ 1136 w 1150"/>
                <a:gd name="T15" fmla="*/ 11 h 931"/>
                <a:gd name="T16" fmla="*/ 15 w 1150"/>
                <a:gd name="T17" fmla="*/ 11 h 931"/>
                <a:gd name="T18" fmla="*/ 15 w 1150"/>
                <a:gd name="T19" fmla="*/ 919 h 931"/>
                <a:gd name="T20" fmla="*/ 0 w 1150"/>
                <a:gd name="T21" fmla="*/ 931 h 93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50"/>
                <a:gd name="T34" fmla="*/ 0 h 931"/>
                <a:gd name="T35" fmla="*/ 1150 w 1150"/>
                <a:gd name="T36" fmla="*/ 931 h 93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50" h="931">
                  <a:moveTo>
                    <a:pt x="0" y="931"/>
                  </a:moveTo>
                  <a:lnTo>
                    <a:pt x="1150" y="931"/>
                  </a:lnTo>
                  <a:lnTo>
                    <a:pt x="1150" y="0"/>
                  </a:lnTo>
                  <a:lnTo>
                    <a:pt x="0" y="0"/>
                  </a:lnTo>
                  <a:lnTo>
                    <a:pt x="0" y="931"/>
                  </a:lnTo>
                  <a:lnTo>
                    <a:pt x="15" y="919"/>
                  </a:lnTo>
                  <a:lnTo>
                    <a:pt x="1136" y="919"/>
                  </a:lnTo>
                  <a:lnTo>
                    <a:pt x="1136" y="11"/>
                  </a:lnTo>
                  <a:lnTo>
                    <a:pt x="15" y="11"/>
                  </a:lnTo>
                  <a:lnTo>
                    <a:pt x="15" y="919"/>
                  </a:lnTo>
                  <a:lnTo>
                    <a:pt x="0" y="931"/>
                  </a:lnTo>
                  <a:close/>
                </a:path>
              </a:pathLst>
            </a:custGeom>
            <a:solidFill>
              <a:srgbClr val="9E5C3C"/>
            </a:solidFill>
            <a:ln w="9525">
              <a:noFill/>
              <a:round/>
              <a:headEnd/>
              <a:tailEnd/>
            </a:ln>
          </p:spPr>
          <p:txBody>
            <a:bodyPr/>
            <a:lstStyle/>
            <a:p>
              <a:endParaRPr lang="en-US"/>
            </a:p>
          </p:txBody>
        </p:sp>
        <p:sp>
          <p:nvSpPr>
            <p:cNvPr id="100" name="Freeform 1381"/>
            <p:cNvSpPr>
              <a:spLocks/>
            </p:cNvSpPr>
            <p:nvPr/>
          </p:nvSpPr>
          <p:spPr bwMode="auto">
            <a:xfrm>
              <a:off x="5625849" y="1690169"/>
              <a:ext cx="926112" cy="611540"/>
            </a:xfrm>
            <a:custGeom>
              <a:avLst/>
              <a:gdLst>
                <a:gd name="T0" fmla="*/ 0 w 1121"/>
                <a:gd name="T1" fmla="*/ 908 h 908"/>
                <a:gd name="T2" fmla="*/ 1121 w 1121"/>
                <a:gd name="T3" fmla="*/ 908 h 908"/>
                <a:gd name="T4" fmla="*/ 1121 w 1121"/>
                <a:gd name="T5" fmla="*/ 0 h 908"/>
                <a:gd name="T6" fmla="*/ 0 w 1121"/>
                <a:gd name="T7" fmla="*/ 0 h 908"/>
                <a:gd name="T8" fmla="*/ 0 w 1121"/>
                <a:gd name="T9" fmla="*/ 908 h 908"/>
                <a:gd name="T10" fmla="*/ 14 w 1121"/>
                <a:gd name="T11" fmla="*/ 895 h 908"/>
                <a:gd name="T12" fmla="*/ 1107 w 1121"/>
                <a:gd name="T13" fmla="*/ 895 h 908"/>
                <a:gd name="T14" fmla="*/ 1107 w 1121"/>
                <a:gd name="T15" fmla="*/ 12 h 908"/>
                <a:gd name="T16" fmla="*/ 14 w 1121"/>
                <a:gd name="T17" fmla="*/ 12 h 908"/>
                <a:gd name="T18" fmla="*/ 14 w 1121"/>
                <a:gd name="T19" fmla="*/ 895 h 908"/>
                <a:gd name="T20" fmla="*/ 0 w 1121"/>
                <a:gd name="T21" fmla="*/ 908 h 90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21"/>
                <a:gd name="T34" fmla="*/ 0 h 908"/>
                <a:gd name="T35" fmla="*/ 1121 w 1121"/>
                <a:gd name="T36" fmla="*/ 908 h 90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21" h="908">
                  <a:moveTo>
                    <a:pt x="0" y="908"/>
                  </a:moveTo>
                  <a:lnTo>
                    <a:pt x="1121" y="908"/>
                  </a:lnTo>
                  <a:lnTo>
                    <a:pt x="1121" y="0"/>
                  </a:lnTo>
                  <a:lnTo>
                    <a:pt x="0" y="0"/>
                  </a:lnTo>
                  <a:lnTo>
                    <a:pt x="0" y="908"/>
                  </a:lnTo>
                  <a:lnTo>
                    <a:pt x="14" y="895"/>
                  </a:lnTo>
                  <a:lnTo>
                    <a:pt x="1107" y="895"/>
                  </a:lnTo>
                  <a:lnTo>
                    <a:pt x="1107" y="12"/>
                  </a:lnTo>
                  <a:lnTo>
                    <a:pt x="14" y="12"/>
                  </a:lnTo>
                  <a:lnTo>
                    <a:pt x="14" y="895"/>
                  </a:lnTo>
                  <a:lnTo>
                    <a:pt x="0" y="908"/>
                  </a:lnTo>
                  <a:close/>
                </a:path>
              </a:pathLst>
            </a:custGeom>
            <a:solidFill>
              <a:srgbClr val="9A593E"/>
            </a:solidFill>
            <a:ln w="9525">
              <a:noFill/>
              <a:round/>
              <a:headEnd/>
              <a:tailEnd/>
            </a:ln>
          </p:spPr>
          <p:txBody>
            <a:bodyPr/>
            <a:lstStyle/>
            <a:p>
              <a:endParaRPr lang="en-US"/>
            </a:p>
          </p:txBody>
        </p:sp>
        <p:sp>
          <p:nvSpPr>
            <p:cNvPr id="101" name="Freeform 1382"/>
            <p:cNvSpPr>
              <a:spLocks/>
            </p:cNvSpPr>
            <p:nvPr/>
          </p:nvSpPr>
          <p:spPr bwMode="auto">
            <a:xfrm>
              <a:off x="5637405" y="1698251"/>
              <a:ext cx="901349" cy="595376"/>
            </a:xfrm>
            <a:custGeom>
              <a:avLst/>
              <a:gdLst>
                <a:gd name="T0" fmla="*/ 0 w 1093"/>
                <a:gd name="T1" fmla="*/ 883 h 883"/>
                <a:gd name="T2" fmla="*/ 1093 w 1093"/>
                <a:gd name="T3" fmla="*/ 883 h 883"/>
                <a:gd name="T4" fmla="*/ 1093 w 1093"/>
                <a:gd name="T5" fmla="*/ 0 h 883"/>
                <a:gd name="T6" fmla="*/ 0 w 1093"/>
                <a:gd name="T7" fmla="*/ 0 h 883"/>
                <a:gd name="T8" fmla="*/ 0 w 1093"/>
                <a:gd name="T9" fmla="*/ 883 h 883"/>
                <a:gd name="T10" fmla="*/ 14 w 1093"/>
                <a:gd name="T11" fmla="*/ 873 h 883"/>
                <a:gd name="T12" fmla="*/ 1078 w 1093"/>
                <a:gd name="T13" fmla="*/ 873 h 883"/>
                <a:gd name="T14" fmla="*/ 1078 w 1093"/>
                <a:gd name="T15" fmla="*/ 12 h 883"/>
                <a:gd name="T16" fmla="*/ 14 w 1093"/>
                <a:gd name="T17" fmla="*/ 12 h 883"/>
                <a:gd name="T18" fmla="*/ 14 w 1093"/>
                <a:gd name="T19" fmla="*/ 873 h 883"/>
                <a:gd name="T20" fmla="*/ 0 w 1093"/>
                <a:gd name="T21" fmla="*/ 883 h 88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093"/>
                <a:gd name="T34" fmla="*/ 0 h 883"/>
                <a:gd name="T35" fmla="*/ 1093 w 1093"/>
                <a:gd name="T36" fmla="*/ 883 h 88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093" h="883">
                  <a:moveTo>
                    <a:pt x="0" y="883"/>
                  </a:moveTo>
                  <a:lnTo>
                    <a:pt x="1093" y="883"/>
                  </a:lnTo>
                  <a:lnTo>
                    <a:pt x="1093" y="0"/>
                  </a:lnTo>
                  <a:lnTo>
                    <a:pt x="0" y="0"/>
                  </a:lnTo>
                  <a:lnTo>
                    <a:pt x="0" y="883"/>
                  </a:lnTo>
                  <a:lnTo>
                    <a:pt x="14" y="873"/>
                  </a:lnTo>
                  <a:lnTo>
                    <a:pt x="1078" y="873"/>
                  </a:lnTo>
                  <a:lnTo>
                    <a:pt x="1078" y="12"/>
                  </a:lnTo>
                  <a:lnTo>
                    <a:pt x="14" y="12"/>
                  </a:lnTo>
                  <a:lnTo>
                    <a:pt x="14" y="873"/>
                  </a:lnTo>
                  <a:lnTo>
                    <a:pt x="0" y="883"/>
                  </a:lnTo>
                  <a:close/>
                </a:path>
              </a:pathLst>
            </a:custGeom>
            <a:solidFill>
              <a:srgbClr val="965740"/>
            </a:solidFill>
            <a:ln w="9525">
              <a:noFill/>
              <a:round/>
              <a:headEnd/>
              <a:tailEnd/>
            </a:ln>
          </p:spPr>
          <p:txBody>
            <a:bodyPr/>
            <a:lstStyle/>
            <a:p>
              <a:endParaRPr lang="en-US"/>
            </a:p>
          </p:txBody>
        </p:sp>
        <p:sp>
          <p:nvSpPr>
            <p:cNvPr id="102" name="Freeform 1383"/>
            <p:cNvSpPr>
              <a:spLocks/>
            </p:cNvSpPr>
            <p:nvPr/>
          </p:nvSpPr>
          <p:spPr bwMode="auto">
            <a:xfrm>
              <a:off x="5648961" y="1706333"/>
              <a:ext cx="878238" cy="579212"/>
            </a:xfrm>
            <a:custGeom>
              <a:avLst/>
              <a:gdLst>
                <a:gd name="T0" fmla="*/ 0 w 1064"/>
                <a:gd name="T1" fmla="*/ 861 h 861"/>
                <a:gd name="T2" fmla="*/ 1064 w 1064"/>
                <a:gd name="T3" fmla="*/ 861 h 861"/>
                <a:gd name="T4" fmla="*/ 1064 w 1064"/>
                <a:gd name="T5" fmla="*/ 0 h 861"/>
                <a:gd name="T6" fmla="*/ 0 w 1064"/>
                <a:gd name="T7" fmla="*/ 0 h 861"/>
                <a:gd name="T8" fmla="*/ 0 w 1064"/>
                <a:gd name="T9" fmla="*/ 861 h 861"/>
                <a:gd name="T10" fmla="*/ 15 w 1064"/>
                <a:gd name="T11" fmla="*/ 849 h 861"/>
                <a:gd name="T12" fmla="*/ 1050 w 1064"/>
                <a:gd name="T13" fmla="*/ 849 h 861"/>
                <a:gd name="T14" fmla="*/ 1050 w 1064"/>
                <a:gd name="T15" fmla="*/ 10 h 861"/>
                <a:gd name="T16" fmla="*/ 15 w 1064"/>
                <a:gd name="T17" fmla="*/ 10 h 861"/>
                <a:gd name="T18" fmla="*/ 15 w 1064"/>
                <a:gd name="T19" fmla="*/ 849 h 861"/>
                <a:gd name="T20" fmla="*/ 0 w 1064"/>
                <a:gd name="T21" fmla="*/ 861 h 86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064"/>
                <a:gd name="T34" fmla="*/ 0 h 861"/>
                <a:gd name="T35" fmla="*/ 1064 w 1064"/>
                <a:gd name="T36" fmla="*/ 861 h 86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064" h="861">
                  <a:moveTo>
                    <a:pt x="0" y="861"/>
                  </a:moveTo>
                  <a:lnTo>
                    <a:pt x="1064" y="861"/>
                  </a:lnTo>
                  <a:lnTo>
                    <a:pt x="1064" y="0"/>
                  </a:lnTo>
                  <a:lnTo>
                    <a:pt x="0" y="0"/>
                  </a:lnTo>
                  <a:lnTo>
                    <a:pt x="0" y="861"/>
                  </a:lnTo>
                  <a:lnTo>
                    <a:pt x="15" y="849"/>
                  </a:lnTo>
                  <a:lnTo>
                    <a:pt x="1050" y="849"/>
                  </a:lnTo>
                  <a:lnTo>
                    <a:pt x="1050" y="10"/>
                  </a:lnTo>
                  <a:lnTo>
                    <a:pt x="15" y="10"/>
                  </a:lnTo>
                  <a:lnTo>
                    <a:pt x="15" y="849"/>
                  </a:lnTo>
                  <a:lnTo>
                    <a:pt x="0" y="861"/>
                  </a:lnTo>
                  <a:close/>
                </a:path>
              </a:pathLst>
            </a:custGeom>
            <a:solidFill>
              <a:srgbClr val="925541"/>
            </a:solidFill>
            <a:ln w="9525">
              <a:noFill/>
              <a:round/>
              <a:headEnd/>
              <a:tailEnd/>
            </a:ln>
          </p:spPr>
          <p:txBody>
            <a:bodyPr/>
            <a:lstStyle/>
            <a:p>
              <a:endParaRPr lang="en-US"/>
            </a:p>
          </p:txBody>
        </p:sp>
        <p:sp>
          <p:nvSpPr>
            <p:cNvPr id="103" name="Freeform 1384"/>
            <p:cNvSpPr>
              <a:spLocks/>
            </p:cNvSpPr>
            <p:nvPr/>
          </p:nvSpPr>
          <p:spPr bwMode="auto">
            <a:xfrm>
              <a:off x="5660516" y="1713068"/>
              <a:ext cx="855126" cy="564395"/>
            </a:xfrm>
            <a:custGeom>
              <a:avLst/>
              <a:gdLst>
                <a:gd name="T0" fmla="*/ 0 w 1035"/>
                <a:gd name="T1" fmla="*/ 839 h 839"/>
                <a:gd name="T2" fmla="*/ 1035 w 1035"/>
                <a:gd name="T3" fmla="*/ 839 h 839"/>
                <a:gd name="T4" fmla="*/ 1035 w 1035"/>
                <a:gd name="T5" fmla="*/ 0 h 839"/>
                <a:gd name="T6" fmla="*/ 0 w 1035"/>
                <a:gd name="T7" fmla="*/ 0 h 839"/>
                <a:gd name="T8" fmla="*/ 0 w 1035"/>
                <a:gd name="T9" fmla="*/ 839 h 839"/>
                <a:gd name="T10" fmla="*/ 14 w 1035"/>
                <a:gd name="T11" fmla="*/ 827 h 839"/>
                <a:gd name="T12" fmla="*/ 1020 w 1035"/>
                <a:gd name="T13" fmla="*/ 827 h 839"/>
                <a:gd name="T14" fmla="*/ 1020 w 1035"/>
                <a:gd name="T15" fmla="*/ 12 h 839"/>
                <a:gd name="T16" fmla="*/ 14 w 1035"/>
                <a:gd name="T17" fmla="*/ 12 h 839"/>
                <a:gd name="T18" fmla="*/ 14 w 1035"/>
                <a:gd name="T19" fmla="*/ 827 h 839"/>
                <a:gd name="T20" fmla="*/ 0 w 1035"/>
                <a:gd name="T21" fmla="*/ 839 h 83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035"/>
                <a:gd name="T34" fmla="*/ 0 h 839"/>
                <a:gd name="T35" fmla="*/ 1035 w 1035"/>
                <a:gd name="T36" fmla="*/ 839 h 83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035" h="839">
                  <a:moveTo>
                    <a:pt x="0" y="839"/>
                  </a:moveTo>
                  <a:lnTo>
                    <a:pt x="1035" y="839"/>
                  </a:lnTo>
                  <a:lnTo>
                    <a:pt x="1035" y="0"/>
                  </a:lnTo>
                  <a:lnTo>
                    <a:pt x="0" y="0"/>
                  </a:lnTo>
                  <a:lnTo>
                    <a:pt x="0" y="839"/>
                  </a:lnTo>
                  <a:lnTo>
                    <a:pt x="14" y="827"/>
                  </a:lnTo>
                  <a:lnTo>
                    <a:pt x="1020" y="827"/>
                  </a:lnTo>
                  <a:lnTo>
                    <a:pt x="1020" y="12"/>
                  </a:lnTo>
                  <a:lnTo>
                    <a:pt x="14" y="12"/>
                  </a:lnTo>
                  <a:lnTo>
                    <a:pt x="14" y="827"/>
                  </a:lnTo>
                  <a:lnTo>
                    <a:pt x="0" y="839"/>
                  </a:lnTo>
                  <a:close/>
                </a:path>
              </a:pathLst>
            </a:custGeom>
            <a:solidFill>
              <a:srgbClr val="8E5243"/>
            </a:solidFill>
            <a:ln w="9525">
              <a:noFill/>
              <a:round/>
              <a:headEnd/>
              <a:tailEnd/>
            </a:ln>
          </p:spPr>
          <p:txBody>
            <a:bodyPr/>
            <a:lstStyle/>
            <a:p>
              <a:endParaRPr lang="en-US"/>
            </a:p>
          </p:txBody>
        </p:sp>
        <p:sp>
          <p:nvSpPr>
            <p:cNvPr id="104" name="Freeform 1385"/>
            <p:cNvSpPr>
              <a:spLocks/>
            </p:cNvSpPr>
            <p:nvPr/>
          </p:nvSpPr>
          <p:spPr bwMode="auto">
            <a:xfrm>
              <a:off x="5673723" y="1721150"/>
              <a:ext cx="830364" cy="548231"/>
            </a:xfrm>
            <a:custGeom>
              <a:avLst/>
              <a:gdLst>
                <a:gd name="T0" fmla="*/ 0 w 1006"/>
                <a:gd name="T1" fmla="*/ 815 h 815"/>
                <a:gd name="T2" fmla="*/ 1006 w 1006"/>
                <a:gd name="T3" fmla="*/ 815 h 815"/>
                <a:gd name="T4" fmla="*/ 1006 w 1006"/>
                <a:gd name="T5" fmla="*/ 0 h 815"/>
                <a:gd name="T6" fmla="*/ 0 w 1006"/>
                <a:gd name="T7" fmla="*/ 0 h 815"/>
                <a:gd name="T8" fmla="*/ 0 w 1006"/>
                <a:gd name="T9" fmla="*/ 815 h 815"/>
                <a:gd name="T10" fmla="*/ 15 w 1006"/>
                <a:gd name="T11" fmla="*/ 804 h 815"/>
                <a:gd name="T12" fmla="*/ 992 w 1006"/>
                <a:gd name="T13" fmla="*/ 804 h 815"/>
                <a:gd name="T14" fmla="*/ 992 w 1006"/>
                <a:gd name="T15" fmla="*/ 12 h 815"/>
                <a:gd name="T16" fmla="*/ 15 w 1006"/>
                <a:gd name="T17" fmla="*/ 12 h 815"/>
                <a:gd name="T18" fmla="*/ 15 w 1006"/>
                <a:gd name="T19" fmla="*/ 804 h 815"/>
                <a:gd name="T20" fmla="*/ 0 w 1006"/>
                <a:gd name="T21" fmla="*/ 815 h 81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006"/>
                <a:gd name="T34" fmla="*/ 0 h 815"/>
                <a:gd name="T35" fmla="*/ 1006 w 1006"/>
                <a:gd name="T36" fmla="*/ 815 h 81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006" h="815">
                  <a:moveTo>
                    <a:pt x="0" y="815"/>
                  </a:moveTo>
                  <a:lnTo>
                    <a:pt x="1006" y="815"/>
                  </a:lnTo>
                  <a:lnTo>
                    <a:pt x="1006" y="0"/>
                  </a:lnTo>
                  <a:lnTo>
                    <a:pt x="0" y="0"/>
                  </a:lnTo>
                  <a:lnTo>
                    <a:pt x="0" y="815"/>
                  </a:lnTo>
                  <a:lnTo>
                    <a:pt x="15" y="804"/>
                  </a:lnTo>
                  <a:lnTo>
                    <a:pt x="992" y="804"/>
                  </a:lnTo>
                  <a:lnTo>
                    <a:pt x="992" y="12"/>
                  </a:lnTo>
                  <a:lnTo>
                    <a:pt x="15" y="12"/>
                  </a:lnTo>
                  <a:lnTo>
                    <a:pt x="15" y="804"/>
                  </a:lnTo>
                  <a:lnTo>
                    <a:pt x="0" y="815"/>
                  </a:lnTo>
                  <a:close/>
                </a:path>
              </a:pathLst>
            </a:custGeom>
            <a:solidFill>
              <a:srgbClr val="8A5045"/>
            </a:solidFill>
            <a:ln w="9525">
              <a:noFill/>
              <a:round/>
              <a:headEnd/>
              <a:tailEnd/>
            </a:ln>
          </p:spPr>
          <p:txBody>
            <a:bodyPr/>
            <a:lstStyle/>
            <a:p>
              <a:endParaRPr lang="en-US"/>
            </a:p>
          </p:txBody>
        </p:sp>
        <p:sp>
          <p:nvSpPr>
            <p:cNvPr id="105" name="Freeform 1386"/>
            <p:cNvSpPr>
              <a:spLocks/>
            </p:cNvSpPr>
            <p:nvPr/>
          </p:nvSpPr>
          <p:spPr bwMode="auto">
            <a:xfrm>
              <a:off x="5685279" y="1729232"/>
              <a:ext cx="805602" cy="533414"/>
            </a:xfrm>
            <a:custGeom>
              <a:avLst/>
              <a:gdLst>
                <a:gd name="T0" fmla="*/ 0 w 977"/>
                <a:gd name="T1" fmla="*/ 792 h 792"/>
                <a:gd name="T2" fmla="*/ 977 w 977"/>
                <a:gd name="T3" fmla="*/ 792 h 792"/>
                <a:gd name="T4" fmla="*/ 977 w 977"/>
                <a:gd name="T5" fmla="*/ 0 h 792"/>
                <a:gd name="T6" fmla="*/ 0 w 977"/>
                <a:gd name="T7" fmla="*/ 0 h 792"/>
                <a:gd name="T8" fmla="*/ 0 w 977"/>
                <a:gd name="T9" fmla="*/ 792 h 792"/>
                <a:gd name="T10" fmla="*/ 14 w 977"/>
                <a:gd name="T11" fmla="*/ 780 h 792"/>
                <a:gd name="T12" fmla="*/ 962 w 977"/>
                <a:gd name="T13" fmla="*/ 780 h 792"/>
                <a:gd name="T14" fmla="*/ 962 w 977"/>
                <a:gd name="T15" fmla="*/ 11 h 792"/>
                <a:gd name="T16" fmla="*/ 14 w 977"/>
                <a:gd name="T17" fmla="*/ 11 h 792"/>
                <a:gd name="T18" fmla="*/ 14 w 977"/>
                <a:gd name="T19" fmla="*/ 780 h 792"/>
                <a:gd name="T20" fmla="*/ 0 w 977"/>
                <a:gd name="T21" fmla="*/ 792 h 79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77"/>
                <a:gd name="T34" fmla="*/ 0 h 792"/>
                <a:gd name="T35" fmla="*/ 977 w 977"/>
                <a:gd name="T36" fmla="*/ 792 h 79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77" h="792">
                  <a:moveTo>
                    <a:pt x="0" y="792"/>
                  </a:moveTo>
                  <a:lnTo>
                    <a:pt x="977" y="792"/>
                  </a:lnTo>
                  <a:lnTo>
                    <a:pt x="977" y="0"/>
                  </a:lnTo>
                  <a:lnTo>
                    <a:pt x="0" y="0"/>
                  </a:lnTo>
                  <a:lnTo>
                    <a:pt x="0" y="792"/>
                  </a:lnTo>
                  <a:lnTo>
                    <a:pt x="14" y="780"/>
                  </a:lnTo>
                  <a:lnTo>
                    <a:pt x="962" y="780"/>
                  </a:lnTo>
                  <a:lnTo>
                    <a:pt x="962" y="11"/>
                  </a:lnTo>
                  <a:lnTo>
                    <a:pt x="14" y="11"/>
                  </a:lnTo>
                  <a:lnTo>
                    <a:pt x="14" y="780"/>
                  </a:lnTo>
                  <a:lnTo>
                    <a:pt x="0" y="792"/>
                  </a:lnTo>
                  <a:close/>
                </a:path>
              </a:pathLst>
            </a:custGeom>
            <a:solidFill>
              <a:srgbClr val="864E47"/>
            </a:solidFill>
            <a:ln w="9525">
              <a:noFill/>
              <a:round/>
              <a:headEnd/>
              <a:tailEnd/>
            </a:ln>
          </p:spPr>
          <p:txBody>
            <a:bodyPr/>
            <a:lstStyle/>
            <a:p>
              <a:endParaRPr lang="en-US"/>
            </a:p>
          </p:txBody>
        </p:sp>
        <p:sp>
          <p:nvSpPr>
            <p:cNvPr id="106" name="Freeform 1387"/>
            <p:cNvSpPr>
              <a:spLocks/>
            </p:cNvSpPr>
            <p:nvPr/>
          </p:nvSpPr>
          <p:spPr bwMode="auto">
            <a:xfrm>
              <a:off x="5696835" y="1737314"/>
              <a:ext cx="782490" cy="517250"/>
            </a:xfrm>
            <a:custGeom>
              <a:avLst/>
              <a:gdLst>
                <a:gd name="T0" fmla="*/ 0 w 948"/>
                <a:gd name="T1" fmla="*/ 769 h 769"/>
                <a:gd name="T2" fmla="*/ 948 w 948"/>
                <a:gd name="T3" fmla="*/ 769 h 769"/>
                <a:gd name="T4" fmla="*/ 948 w 948"/>
                <a:gd name="T5" fmla="*/ 0 h 769"/>
                <a:gd name="T6" fmla="*/ 0 w 948"/>
                <a:gd name="T7" fmla="*/ 0 h 769"/>
                <a:gd name="T8" fmla="*/ 0 w 948"/>
                <a:gd name="T9" fmla="*/ 769 h 769"/>
                <a:gd name="T10" fmla="*/ 15 w 948"/>
                <a:gd name="T11" fmla="*/ 757 h 769"/>
                <a:gd name="T12" fmla="*/ 934 w 948"/>
                <a:gd name="T13" fmla="*/ 757 h 769"/>
                <a:gd name="T14" fmla="*/ 934 w 948"/>
                <a:gd name="T15" fmla="*/ 12 h 769"/>
                <a:gd name="T16" fmla="*/ 15 w 948"/>
                <a:gd name="T17" fmla="*/ 12 h 769"/>
                <a:gd name="T18" fmla="*/ 15 w 948"/>
                <a:gd name="T19" fmla="*/ 757 h 769"/>
                <a:gd name="T20" fmla="*/ 0 w 948"/>
                <a:gd name="T21" fmla="*/ 769 h 76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48"/>
                <a:gd name="T34" fmla="*/ 0 h 769"/>
                <a:gd name="T35" fmla="*/ 948 w 948"/>
                <a:gd name="T36" fmla="*/ 769 h 76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48" h="769">
                  <a:moveTo>
                    <a:pt x="0" y="769"/>
                  </a:moveTo>
                  <a:lnTo>
                    <a:pt x="948" y="769"/>
                  </a:lnTo>
                  <a:lnTo>
                    <a:pt x="948" y="0"/>
                  </a:lnTo>
                  <a:lnTo>
                    <a:pt x="0" y="0"/>
                  </a:lnTo>
                  <a:lnTo>
                    <a:pt x="0" y="769"/>
                  </a:lnTo>
                  <a:lnTo>
                    <a:pt x="15" y="757"/>
                  </a:lnTo>
                  <a:lnTo>
                    <a:pt x="934" y="757"/>
                  </a:lnTo>
                  <a:lnTo>
                    <a:pt x="934" y="12"/>
                  </a:lnTo>
                  <a:lnTo>
                    <a:pt x="15" y="12"/>
                  </a:lnTo>
                  <a:lnTo>
                    <a:pt x="15" y="757"/>
                  </a:lnTo>
                  <a:lnTo>
                    <a:pt x="0" y="769"/>
                  </a:lnTo>
                  <a:close/>
                </a:path>
              </a:pathLst>
            </a:custGeom>
            <a:solidFill>
              <a:srgbClr val="824B48"/>
            </a:solidFill>
            <a:ln w="9525">
              <a:noFill/>
              <a:round/>
              <a:headEnd/>
              <a:tailEnd/>
            </a:ln>
          </p:spPr>
          <p:txBody>
            <a:bodyPr/>
            <a:lstStyle/>
            <a:p>
              <a:endParaRPr lang="en-US"/>
            </a:p>
          </p:txBody>
        </p:sp>
        <p:sp>
          <p:nvSpPr>
            <p:cNvPr id="107" name="Freeform 1388"/>
            <p:cNvSpPr>
              <a:spLocks/>
            </p:cNvSpPr>
            <p:nvPr/>
          </p:nvSpPr>
          <p:spPr bwMode="auto">
            <a:xfrm>
              <a:off x="5708390" y="1745396"/>
              <a:ext cx="759379" cy="501086"/>
            </a:xfrm>
            <a:custGeom>
              <a:avLst/>
              <a:gdLst>
                <a:gd name="T0" fmla="*/ 0 w 919"/>
                <a:gd name="T1" fmla="*/ 745 h 745"/>
                <a:gd name="T2" fmla="*/ 919 w 919"/>
                <a:gd name="T3" fmla="*/ 745 h 745"/>
                <a:gd name="T4" fmla="*/ 919 w 919"/>
                <a:gd name="T5" fmla="*/ 0 h 745"/>
                <a:gd name="T6" fmla="*/ 0 w 919"/>
                <a:gd name="T7" fmla="*/ 0 h 745"/>
                <a:gd name="T8" fmla="*/ 0 w 919"/>
                <a:gd name="T9" fmla="*/ 745 h 745"/>
                <a:gd name="T10" fmla="*/ 13 w 919"/>
                <a:gd name="T11" fmla="*/ 734 h 745"/>
                <a:gd name="T12" fmla="*/ 906 w 919"/>
                <a:gd name="T13" fmla="*/ 734 h 745"/>
                <a:gd name="T14" fmla="*/ 906 w 919"/>
                <a:gd name="T15" fmla="*/ 12 h 745"/>
                <a:gd name="T16" fmla="*/ 13 w 919"/>
                <a:gd name="T17" fmla="*/ 12 h 745"/>
                <a:gd name="T18" fmla="*/ 13 w 919"/>
                <a:gd name="T19" fmla="*/ 734 h 745"/>
                <a:gd name="T20" fmla="*/ 0 w 919"/>
                <a:gd name="T21" fmla="*/ 745 h 74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19"/>
                <a:gd name="T34" fmla="*/ 0 h 745"/>
                <a:gd name="T35" fmla="*/ 919 w 919"/>
                <a:gd name="T36" fmla="*/ 745 h 74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19" h="745">
                  <a:moveTo>
                    <a:pt x="0" y="745"/>
                  </a:moveTo>
                  <a:lnTo>
                    <a:pt x="919" y="745"/>
                  </a:lnTo>
                  <a:lnTo>
                    <a:pt x="919" y="0"/>
                  </a:lnTo>
                  <a:lnTo>
                    <a:pt x="0" y="0"/>
                  </a:lnTo>
                  <a:lnTo>
                    <a:pt x="0" y="745"/>
                  </a:lnTo>
                  <a:lnTo>
                    <a:pt x="13" y="734"/>
                  </a:lnTo>
                  <a:lnTo>
                    <a:pt x="906" y="734"/>
                  </a:lnTo>
                  <a:lnTo>
                    <a:pt x="906" y="12"/>
                  </a:lnTo>
                  <a:lnTo>
                    <a:pt x="13" y="12"/>
                  </a:lnTo>
                  <a:lnTo>
                    <a:pt x="13" y="734"/>
                  </a:lnTo>
                  <a:lnTo>
                    <a:pt x="0" y="745"/>
                  </a:lnTo>
                  <a:close/>
                </a:path>
              </a:pathLst>
            </a:custGeom>
            <a:solidFill>
              <a:srgbClr val="7E494A"/>
            </a:solidFill>
            <a:ln w="9525">
              <a:noFill/>
              <a:round/>
              <a:headEnd/>
              <a:tailEnd/>
            </a:ln>
          </p:spPr>
          <p:txBody>
            <a:bodyPr/>
            <a:lstStyle/>
            <a:p>
              <a:endParaRPr lang="en-US"/>
            </a:p>
          </p:txBody>
        </p:sp>
        <p:sp>
          <p:nvSpPr>
            <p:cNvPr id="108" name="Freeform 1389"/>
            <p:cNvSpPr>
              <a:spLocks/>
            </p:cNvSpPr>
            <p:nvPr/>
          </p:nvSpPr>
          <p:spPr bwMode="auto">
            <a:xfrm>
              <a:off x="5719946" y="1753478"/>
              <a:ext cx="736267" cy="484922"/>
            </a:xfrm>
            <a:custGeom>
              <a:avLst/>
              <a:gdLst>
                <a:gd name="T0" fmla="*/ 0 w 893"/>
                <a:gd name="T1" fmla="*/ 722 h 722"/>
                <a:gd name="T2" fmla="*/ 893 w 893"/>
                <a:gd name="T3" fmla="*/ 722 h 722"/>
                <a:gd name="T4" fmla="*/ 893 w 893"/>
                <a:gd name="T5" fmla="*/ 0 h 722"/>
                <a:gd name="T6" fmla="*/ 0 w 893"/>
                <a:gd name="T7" fmla="*/ 0 h 722"/>
                <a:gd name="T8" fmla="*/ 0 w 893"/>
                <a:gd name="T9" fmla="*/ 722 h 722"/>
                <a:gd name="T10" fmla="*/ 14 w 893"/>
                <a:gd name="T11" fmla="*/ 710 h 722"/>
                <a:gd name="T12" fmla="*/ 878 w 893"/>
                <a:gd name="T13" fmla="*/ 710 h 722"/>
                <a:gd name="T14" fmla="*/ 878 w 893"/>
                <a:gd name="T15" fmla="*/ 12 h 722"/>
                <a:gd name="T16" fmla="*/ 14 w 893"/>
                <a:gd name="T17" fmla="*/ 12 h 722"/>
                <a:gd name="T18" fmla="*/ 14 w 893"/>
                <a:gd name="T19" fmla="*/ 710 h 722"/>
                <a:gd name="T20" fmla="*/ 0 w 893"/>
                <a:gd name="T21" fmla="*/ 722 h 72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93"/>
                <a:gd name="T34" fmla="*/ 0 h 722"/>
                <a:gd name="T35" fmla="*/ 893 w 893"/>
                <a:gd name="T36" fmla="*/ 722 h 72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93" h="722">
                  <a:moveTo>
                    <a:pt x="0" y="722"/>
                  </a:moveTo>
                  <a:lnTo>
                    <a:pt x="893" y="722"/>
                  </a:lnTo>
                  <a:lnTo>
                    <a:pt x="893" y="0"/>
                  </a:lnTo>
                  <a:lnTo>
                    <a:pt x="0" y="0"/>
                  </a:lnTo>
                  <a:lnTo>
                    <a:pt x="0" y="722"/>
                  </a:lnTo>
                  <a:lnTo>
                    <a:pt x="14" y="710"/>
                  </a:lnTo>
                  <a:lnTo>
                    <a:pt x="878" y="710"/>
                  </a:lnTo>
                  <a:lnTo>
                    <a:pt x="878" y="12"/>
                  </a:lnTo>
                  <a:lnTo>
                    <a:pt x="14" y="12"/>
                  </a:lnTo>
                  <a:lnTo>
                    <a:pt x="14" y="710"/>
                  </a:lnTo>
                  <a:lnTo>
                    <a:pt x="0" y="722"/>
                  </a:lnTo>
                  <a:close/>
                </a:path>
              </a:pathLst>
            </a:custGeom>
            <a:solidFill>
              <a:srgbClr val="79474C"/>
            </a:solidFill>
            <a:ln w="9525">
              <a:noFill/>
              <a:round/>
              <a:headEnd/>
              <a:tailEnd/>
            </a:ln>
          </p:spPr>
          <p:txBody>
            <a:bodyPr/>
            <a:lstStyle/>
            <a:p>
              <a:endParaRPr lang="en-US"/>
            </a:p>
          </p:txBody>
        </p:sp>
        <p:sp>
          <p:nvSpPr>
            <p:cNvPr id="109" name="Freeform 1390"/>
            <p:cNvSpPr>
              <a:spLocks/>
            </p:cNvSpPr>
            <p:nvPr/>
          </p:nvSpPr>
          <p:spPr bwMode="auto">
            <a:xfrm>
              <a:off x="5731502" y="1761560"/>
              <a:ext cx="713156" cy="468758"/>
            </a:xfrm>
            <a:custGeom>
              <a:avLst/>
              <a:gdLst>
                <a:gd name="T0" fmla="*/ 0 w 864"/>
                <a:gd name="T1" fmla="*/ 698 h 698"/>
                <a:gd name="T2" fmla="*/ 864 w 864"/>
                <a:gd name="T3" fmla="*/ 698 h 698"/>
                <a:gd name="T4" fmla="*/ 864 w 864"/>
                <a:gd name="T5" fmla="*/ 0 h 698"/>
                <a:gd name="T6" fmla="*/ 0 w 864"/>
                <a:gd name="T7" fmla="*/ 0 h 698"/>
                <a:gd name="T8" fmla="*/ 0 w 864"/>
                <a:gd name="T9" fmla="*/ 698 h 698"/>
                <a:gd name="T10" fmla="*/ 15 w 864"/>
                <a:gd name="T11" fmla="*/ 686 h 698"/>
                <a:gd name="T12" fmla="*/ 850 w 864"/>
                <a:gd name="T13" fmla="*/ 686 h 698"/>
                <a:gd name="T14" fmla="*/ 850 w 864"/>
                <a:gd name="T15" fmla="*/ 11 h 698"/>
                <a:gd name="T16" fmla="*/ 15 w 864"/>
                <a:gd name="T17" fmla="*/ 11 h 698"/>
                <a:gd name="T18" fmla="*/ 15 w 864"/>
                <a:gd name="T19" fmla="*/ 686 h 698"/>
                <a:gd name="T20" fmla="*/ 0 w 864"/>
                <a:gd name="T21" fmla="*/ 698 h 69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64"/>
                <a:gd name="T34" fmla="*/ 0 h 698"/>
                <a:gd name="T35" fmla="*/ 864 w 864"/>
                <a:gd name="T36" fmla="*/ 698 h 69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64" h="698">
                  <a:moveTo>
                    <a:pt x="0" y="698"/>
                  </a:moveTo>
                  <a:lnTo>
                    <a:pt x="864" y="698"/>
                  </a:lnTo>
                  <a:lnTo>
                    <a:pt x="864" y="0"/>
                  </a:lnTo>
                  <a:lnTo>
                    <a:pt x="0" y="0"/>
                  </a:lnTo>
                  <a:lnTo>
                    <a:pt x="0" y="698"/>
                  </a:lnTo>
                  <a:lnTo>
                    <a:pt x="15" y="686"/>
                  </a:lnTo>
                  <a:lnTo>
                    <a:pt x="850" y="686"/>
                  </a:lnTo>
                  <a:lnTo>
                    <a:pt x="850" y="11"/>
                  </a:lnTo>
                  <a:lnTo>
                    <a:pt x="15" y="11"/>
                  </a:lnTo>
                  <a:lnTo>
                    <a:pt x="15" y="686"/>
                  </a:lnTo>
                  <a:lnTo>
                    <a:pt x="0" y="698"/>
                  </a:lnTo>
                  <a:close/>
                </a:path>
              </a:pathLst>
            </a:custGeom>
            <a:solidFill>
              <a:srgbClr val="75444D"/>
            </a:solidFill>
            <a:ln w="9525">
              <a:noFill/>
              <a:round/>
              <a:headEnd/>
              <a:tailEnd/>
            </a:ln>
          </p:spPr>
          <p:txBody>
            <a:bodyPr/>
            <a:lstStyle/>
            <a:p>
              <a:endParaRPr lang="en-US"/>
            </a:p>
          </p:txBody>
        </p:sp>
        <p:sp>
          <p:nvSpPr>
            <p:cNvPr id="110" name="Freeform 1391"/>
            <p:cNvSpPr>
              <a:spLocks/>
            </p:cNvSpPr>
            <p:nvPr/>
          </p:nvSpPr>
          <p:spPr bwMode="auto">
            <a:xfrm>
              <a:off x="5743058" y="1768295"/>
              <a:ext cx="690044" cy="453941"/>
            </a:xfrm>
            <a:custGeom>
              <a:avLst/>
              <a:gdLst>
                <a:gd name="T0" fmla="*/ 0 w 835"/>
                <a:gd name="T1" fmla="*/ 675 h 675"/>
                <a:gd name="T2" fmla="*/ 835 w 835"/>
                <a:gd name="T3" fmla="*/ 675 h 675"/>
                <a:gd name="T4" fmla="*/ 835 w 835"/>
                <a:gd name="T5" fmla="*/ 0 h 675"/>
                <a:gd name="T6" fmla="*/ 0 w 835"/>
                <a:gd name="T7" fmla="*/ 0 h 675"/>
                <a:gd name="T8" fmla="*/ 0 w 835"/>
                <a:gd name="T9" fmla="*/ 675 h 675"/>
                <a:gd name="T10" fmla="*/ 14 w 835"/>
                <a:gd name="T11" fmla="*/ 664 h 675"/>
                <a:gd name="T12" fmla="*/ 820 w 835"/>
                <a:gd name="T13" fmla="*/ 664 h 675"/>
                <a:gd name="T14" fmla="*/ 820 w 835"/>
                <a:gd name="T15" fmla="*/ 12 h 675"/>
                <a:gd name="T16" fmla="*/ 14 w 835"/>
                <a:gd name="T17" fmla="*/ 12 h 675"/>
                <a:gd name="T18" fmla="*/ 14 w 835"/>
                <a:gd name="T19" fmla="*/ 664 h 675"/>
                <a:gd name="T20" fmla="*/ 0 w 835"/>
                <a:gd name="T21" fmla="*/ 675 h 67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35"/>
                <a:gd name="T34" fmla="*/ 0 h 675"/>
                <a:gd name="T35" fmla="*/ 835 w 835"/>
                <a:gd name="T36" fmla="*/ 675 h 67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35" h="675">
                  <a:moveTo>
                    <a:pt x="0" y="675"/>
                  </a:moveTo>
                  <a:lnTo>
                    <a:pt x="835" y="675"/>
                  </a:lnTo>
                  <a:lnTo>
                    <a:pt x="835" y="0"/>
                  </a:lnTo>
                  <a:lnTo>
                    <a:pt x="0" y="0"/>
                  </a:lnTo>
                  <a:lnTo>
                    <a:pt x="0" y="675"/>
                  </a:lnTo>
                  <a:lnTo>
                    <a:pt x="14" y="664"/>
                  </a:lnTo>
                  <a:lnTo>
                    <a:pt x="820" y="664"/>
                  </a:lnTo>
                  <a:lnTo>
                    <a:pt x="820" y="12"/>
                  </a:lnTo>
                  <a:lnTo>
                    <a:pt x="14" y="12"/>
                  </a:lnTo>
                  <a:lnTo>
                    <a:pt x="14" y="664"/>
                  </a:lnTo>
                  <a:lnTo>
                    <a:pt x="0" y="675"/>
                  </a:lnTo>
                  <a:close/>
                </a:path>
              </a:pathLst>
            </a:custGeom>
            <a:solidFill>
              <a:srgbClr val="71424F"/>
            </a:solidFill>
            <a:ln w="9525">
              <a:noFill/>
              <a:round/>
              <a:headEnd/>
              <a:tailEnd/>
            </a:ln>
          </p:spPr>
          <p:txBody>
            <a:bodyPr/>
            <a:lstStyle/>
            <a:p>
              <a:endParaRPr lang="en-US"/>
            </a:p>
          </p:txBody>
        </p:sp>
        <p:sp>
          <p:nvSpPr>
            <p:cNvPr id="111" name="Freeform 1392"/>
            <p:cNvSpPr>
              <a:spLocks/>
            </p:cNvSpPr>
            <p:nvPr/>
          </p:nvSpPr>
          <p:spPr bwMode="auto">
            <a:xfrm>
              <a:off x="5756264" y="1776377"/>
              <a:ext cx="665282" cy="439124"/>
            </a:xfrm>
            <a:custGeom>
              <a:avLst/>
              <a:gdLst>
                <a:gd name="T0" fmla="*/ 0 w 806"/>
                <a:gd name="T1" fmla="*/ 652 h 652"/>
                <a:gd name="T2" fmla="*/ 806 w 806"/>
                <a:gd name="T3" fmla="*/ 652 h 652"/>
                <a:gd name="T4" fmla="*/ 806 w 806"/>
                <a:gd name="T5" fmla="*/ 0 h 652"/>
                <a:gd name="T6" fmla="*/ 0 w 806"/>
                <a:gd name="T7" fmla="*/ 0 h 652"/>
                <a:gd name="T8" fmla="*/ 0 w 806"/>
                <a:gd name="T9" fmla="*/ 652 h 652"/>
                <a:gd name="T10" fmla="*/ 15 w 806"/>
                <a:gd name="T11" fmla="*/ 640 h 652"/>
                <a:gd name="T12" fmla="*/ 792 w 806"/>
                <a:gd name="T13" fmla="*/ 640 h 652"/>
                <a:gd name="T14" fmla="*/ 792 w 806"/>
                <a:gd name="T15" fmla="*/ 12 h 652"/>
                <a:gd name="T16" fmla="*/ 15 w 806"/>
                <a:gd name="T17" fmla="*/ 12 h 652"/>
                <a:gd name="T18" fmla="*/ 15 w 806"/>
                <a:gd name="T19" fmla="*/ 640 h 652"/>
                <a:gd name="T20" fmla="*/ 0 w 806"/>
                <a:gd name="T21" fmla="*/ 652 h 65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06"/>
                <a:gd name="T34" fmla="*/ 0 h 652"/>
                <a:gd name="T35" fmla="*/ 806 w 806"/>
                <a:gd name="T36" fmla="*/ 652 h 65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06" h="652">
                  <a:moveTo>
                    <a:pt x="0" y="652"/>
                  </a:moveTo>
                  <a:lnTo>
                    <a:pt x="806" y="652"/>
                  </a:lnTo>
                  <a:lnTo>
                    <a:pt x="806" y="0"/>
                  </a:lnTo>
                  <a:lnTo>
                    <a:pt x="0" y="0"/>
                  </a:lnTo>
                  <a:lnTo>
                    <a:pt x="0" y="652"/>
                  </a:lnTo>
                  <a:lnTo>
                    <a:pt x="15" y="640"/>
                  </a:lnTo>
                  <a:lnTo>
                    <a:pt x="792" y="640"/>
                  </a:lnTo>
                  <a:lnTo>
                    <a:pt x="792" y="12"/>
                  </a:lnTo>
                  <a:lnTo>
                    <a:pt x="15" y="12"/>
                  </a:lnTo>
                  <a:lnTo>
                    <a:pt x="15" y="640"/>
                  </a:lnTo>
                  <a:lnTo>
                    <a:pt x="0" y="652"/>
                  </a:lnTo>
                  <a:close/>
                </a:path>
              </a:pathLst>
            </a:custGeom>
            <a:solidFill>
              <a:srgbClr val="6D4051"/>
            </a:solidFill>
            <a:ln w="9525">
              <a:noFill/>
              <a:round/>
              <a:headEnd/>
              <a:tailEnd/>
            </a:ln>
          </p:spPr>
          <p:txBody>
            <a:bodyPr/>
            <a:lstStyle/>
            <a:p>
              <a:endParaRPr lang="en-US"/>
            </a:p>
          </p:txBody>
        </p:sp>
        <p:sp>
          <p:nvSpPr>
            <p:cNvPr id="112" name="Freeform 1393"/>
            <p:cNvSpPr>
              <a:spLocks/>
            </p:cNvSpPr>
            <p:nvPr/>
          </p:nvSpPr>
          <p:spPr bwMode="auto">
            <a:xfrm>
              <a:off x="5767820" y="1784459"/>
              <a:ext cx="640519" cy="422959"/>
            </a:xfrm>
            <a:custGeom>
              <a:avLst/>
              <a:gdLst>
                <a:gd name="T0" fmla="*/ 0 w 777"/>
                <a:gd name="T1" fmla="*/ 628 h 628"/>
                <a:gd name="T2" fmla="*/ 777 w 777"/>
                <a:gd name="T3" fmla="*/ 628 h 628"/>
                <a:gd name="T4" fmla="*/ 777 w 777"/>
                <a:gd name="T5" fmla="*/ 0 h 628"/>
                <a:gd name="T6" fmla="*/ 0 w 777"/>
                <a:gd name="T7" fmla="*/ 0 h 628"/>
                <a:gd name="T8" fmla="*/ 0 w 777"/>
                <a:gd name="T9" fmla="*/ 628 h 628"/>
                <a:gd name="T10" fmla="*/ 14 w 777"/>
                <a:gd name="T11" fmla="*/ 616 h 628"/>
                <a:gd name="T12" fmla="*/ 763 w 777"/>
                <a:gd name="T13" fmla="*/ 616 h 628"/>
                <a:gd name="T14" fmla="*/ 763 w 777"/>
                <a:gd name="T15" fmla="*/ 11 h 628"/>
                <a:gd name="T16" fmla="*/ 14 w 777"/>
                <a:gd name="T17" fmla="*/ 11 h 628"/>
                <a:gd name="T18" fmla="*/ 14 w 777"/>
                <a:gd name="T19" fmla="*/ 616 h 628"/>
                <a:gd name="T20" fmla="*/ 0 w 777"/>
                <a:gd name="T21" fmla="*/ 628 h 62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77"/>
                <a:gd name="T34" fmla="*/ 0 h 628"/>
                <a:gd name="T35" fmla="*/ 777 w 777"/>
                <a:gd name="T36" fmla="*/ 628 h 62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77" h="628">
                  <a:moveTo>
                    <a:pt x="0" y="628"/>
                  </a:moveTo>
                  <a:lnTo>
                    <a:pt x="777" y="628"/>
                  </a:lnTo>
                  <a:lnTo>
                    <a:pt x="777" y="0"/>
                  </a:lnTo>
                  <a:lnTo>
                    <a:pt x="0" y="0"/>
                  </a:lnTo>
                  <a:lnTo>
                    <a:pt x="0" y="628"/>
                  </a:lnTo>
                  <a:lnTo>
                    <a:pt x="14" y="616"/>
                  </a:lnTo>
                  <a:lnTo>
                    <a:pt x="763" y="616"/>
                  </a:lnTo>
                  <a:lnTo>
                    <a:pt x="763" y="11"/>
                  </a:lnTo>
                  <a:lnTo>
                    <a:pt x="14" y="11"/>
                  </a:lnTo>
                  <a:lnTo>
                    <a:pt x="14" y="616"/>
                  </a:lnTo>
                  <a:lnTo>
                    <a:pt x="0" y="628"/>
                  </a:lnTo>
                  <a:close/>
                </a:path>
              </a:pathLst>
            </a:custGeom>
            <a:solidFill>
              <a:srgbClr val="693D53"/>
            </a:solidFill>
            <a:ln w="9525">
              <a:noFill/>
              <a:round/>
              <a:headEnd/>
              <a:tailEnd/>
            </a:ln>
          </p:spPr>
          <p:txBody>
            <a:bodyPr/>
            <a:lstStyle/>
            <a:p>
              <a:endParaRPr lang="en-US"/>
            </a:p>
          </p:txBody>
        </p:sp>
        <p:sp>
          <p:nvSpPr>
            <p:cNvPr id="113" name="Freeform 1394"/>
            <p:cNvSpPr>
              <a:spLocks/>
            </p:cNvSpPr>
            <p:nvPr/>
          </p:nvSpPr>
          <p:spPr bwMode="auto">
            <a:xfrm>
              <a:off x="5779376" y="1792541"/>
              <a:ext cx="617408" cy="406795"/>
            </a:xfrm>
            <a:custGeom>
              <a:avLst/>
              <a:gdLst>
                <a:gd name="T0" fmla="*/ 0 w 749"/>
                <a:gd name="T1" fmla="*/ 605 h 605"/>
                <a:gd name="T2" fmla="*/ 749 w 749"/>
                <a:gd name="T3" fmla="*/ 605 h 605"/>
                <a:gd name="T4" fmla="*/ 749 w 749"/>
                <a:gd name="T5" fmla="*/ 0 h 605"/>
                <a:gd name="T6" fmla="*/ 0 w 749"/>
                <a:gd name="T7" fmla="*/ 0 h 605"/>
                <a:gd name="T8" fmla="*/ 0 w 749"/>
                <a:gd name="T9" fmla="*/ 605 h 605"/>
                <a:gd name="T10" fmla="*/ 14 w 749"/>
                <a:gd name="T11" fmla="*/ 594 h 605"/>
                <a:gd name="T12" fmla="*/ 734 w 749"/>
                <a:gd name="T13" fmla="*/ 594 h 605"/>
                <a:gd name="T14" fmla="*/ 734 w 749"/>
                <a:gd name="T15" fmla="*/ 12 h 605"/>
                <a:gd name="T16" fmla="*/ 14 w 749"/>
                <a:gd name="T17" fmla="*/ 12 h 605"/>
                <a:gd name="T18" fmla="*/ 14 w 749"/>
                <a:gd name="T19" fmla="*/ 594 h 605"/>
                <a:gd name="T20" fmla="*/ 0 w 749"/>
                <a:gd name="T21" fmla="*/ 605 h 60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49"/>
                <a:gd name="T34" fmla="*/ 0 h 605"/>
                <a:gd name="T35" fmla="*/ 749 w 749"/>
                <a:gd name="T36" fmla="*/ 605 h 60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49" h="605">
                  <a:moveTo>
                    <a:pt x="0" y="605"/>
                  </a:moveTo>
                  <a:lnTo>
                    <a:pt x="749" y="605"/>
                  </a:lnTo>
                  <a:lnTo>
                    <a:pt x="749" y="0"/>
                  </a:lnTo>
                  <a:lnTo>
                    <a:pt x="0" y="0"/>
                  </a:lnTo>
                  <a:lnTo>
                    <a:pt x="0" y="605"/>
                  </a:lnTo>
                  <a:lnTo>
                    <a:pt x="14" y="594"/>
                  </a:lnTo>
                  <a:lnTo>
                    <a:pt x="734" y="594"/>
                  </a:lnTo>
                  <a:lnTo>
                    <a:pt x="734" y="12"/>
                  </a:lnTo>
                  <a:lnTo>
                    <a:pt x="14" y="12"/>
                  </a:lnTo>
                  <a:lnTo>
                    <a:pt x="14" y="594"/>
                  </a:lnTo>
                  <a:lnTo>
                    <a:pt x="0" y="605"/>
                  </a:lnTo>
                  <a:close/>
                </a:path>
              </a:pathLst>
            </a:custGeom>
            <a:solidFill>
              <a:srgbClr val="653B54"/>
            </a:solidFill>
            <a:ln w="9525">
              <a:noFill/>
              <a:round/>
              <a:headEnd/>
              <a:tailEnd/>
            </a:ln>
          </p:spPr>
          <p:txBody>
            <a:bodyPr/>
            <a:lstStyle/>
            <a:p>
              <a:endParaRPr lang="en-US"/>
            </a:p>
          </p:txBody>
        </p:sp>
        <p:sp>
          <p:nvSpPr>
            <p:cNvPr id="114" name="Freeform 1395"/>
            <p:cNvSpPr>
              <a:spLocks/>
            </p:cNvSpPr>
            <p:nvPr/>
          </p:nvSpPr>
          <p:spPr bwMode="auto">
            <a:xfrm>
              <a:off x="5790931" y="1800623"/>
              <a:ext cx="594296" cy="391978"/>
            </a:xfrm>
            <a:custGeom>
              <a:avLst/>
              <a:gdLst>
                <a:gd name="T0" fmla="*/ 0 w 720"/>
                <a:gd name="T1" fmla="*/ 582 h 582"/>
                <a:gd name="T2" fmla="*/ 720 w 720"/>
                <a:gd name="T3" fmla="*/ 582 h 582"/>
                <a:gd name="T4" fmla="*/ 720 w 720"/>
                <a:gd name="T5" fmla="*/ 0 h 582"/>
                <a:gd name="T6" fmla="*/ 0 w 720"/>
                <a:gd name="T7" fmla="*/ 0 h 582"/>
                <a:gd name="T8" fmla="*/ 0 w 720"/>
                <a:gd name="T9" fmla="*/ 582 h 582"/>
                <a:gd name="T10" fmla="*/ 15 w 720"/>
                <a:gd name="T11" fmla="*/ 570 h 582"/>
                <a:gd name="T12" fmla="*/ 706 w 720"/>
                <a:gd name="T13" fmla="*/ 570 h 582"/>
                <a:gd name="T14" fmla="*/ 706 w 720"/>
                <a:gd name="T15" fmla="*/ 12 h 582"/>
                <a:gd name="T16" fmla="*/ 15 w 720"/>
                <a:gd name="T17" fmla="*/ 12 h 582"/>
                <a:gd name="T18" fmla="*/ 15 w 720"/>
                <a:gd name="T19" fmla="*/ 570 h 582"/>
                <a:gd name="T20" fmla="*/ 0 w 720"/>
                <a:gd name="T21" fmla="*/ 582 h 58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20"/>
                <a:gd name="T34" fmla="*/ 0 h 582"/>
                <a:gd name="T35" fmla="*/ 720 w 720"/>
                <a:gd name="T36" fmla="*/ 582 h 58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20" h="582">
                  <a:moveTo>
                    <a:pt x="0" y="582"/>
                  </a:moveTo>
                  <a:lnTo>
                    <a:pt x="720" y="582"/>
                  </a:lnTo>
                  <a:lnTo>
                    <a:pt x="720" y="0"/>
                  </a:lnTo>
                  <a:lnTo>
                    <a:pt x="0" y="0"/>
                  </a:lnTo>
                  <a:lnTo>
                    <a:pt x="0" y="582"/>
                  </a:lnTo>
                  <a:lnTo>
                    <a:pt x="15" y="570"/>
                  </a:lnTo>
                  <a:lnTo>
                    <a:pt x="706" y="570"/>
                  </a:lnTo>
                  <a:lnTo>
                    <a:pt x="706" y="12"/>
                  </a:lnTo>
                  <a:lnTo>
                    <a:pt x="15" y="12"/>
                  </a:lnTo>
                  <a:lnTo>
                    <a:pt x="15" y="570"/>
                  </a:lnTo>
                  <a:lnTo>
                    <a:pt x="0" y="582"/>
                  </a:lnTo>
                  <a:close/>
                </a:path>
              </a:pathLst>
            </a:custGeom>
            <a:solidFill>
              <a:srgbClr val="613956"/>
            </a:solidFill>
            <a:ln w="9525">
              <a:noFill/>
              <a:round/>
              <a:headEnd/>
              <a:tailEnd/>
            </a:ln>
          </p:spPr>
          <p:txBody>
            <a:bodyPr/>
            <a:lstStyle/>
            <a:p>
              <a:endParaRPr lang="en-US"/>
            </a:p>
          </p:txBody>
        </p:sp>
        <p:sp>
          <p:nvSpPr>
            <p:cNvPr id="115" name="Freeform 1396"/>
            <p:cNvSpPr>
              <a:spLocks/>
            </p:cNvSpPr>
            <p:nvPr/>
          </p:nvSpPr>
          <p:spPr bwMode="auto">
            <a:xfrm>
              <a:off x="5802487" y="1808705"/>
              <a:ext cx="571185" cy="375814"/>
            </a:xfrm>
            <a:custGeom>
              <a:avLst/>
              <a:gdLst>
                <a:gd name="T0" fmla="*/ 0 w 691"/>
                <a:gd name="T1" fmla="*/ 558 h 558"/>
                <a:gd name="T2" fmla="*/ 691 w 691"/>
                <a:gd name="T3" fmla="*/ 558 h 558"/>
                <a:gd name="T4" fmla="*/ 691 w 691"/>
                <a:gd name="T5" fmla="*/ 0 h 558"/>
                <a:gd name="T6" fmla="*/ 0 w 691"/>
                <a:gd name="T7" fmla="*/ 0 h 558"/>
                <a:gd name="T8" fmla="*/ 0 w 691"/>
                <a:gd name="T9" fmla="*/ 558 h 558"/>
                <a:gd name="T10" fmla="*/ 14 w 691"/>
                <a:gd name="T11" fmla="*/ 546 h 558"/>
                <a:gd name="T12" fmla="*/ 676 w 691"/>
                <a:gd name="T13" fmla="*/ 546 h 558"/>
                <a:gd name="T14" fmla="*/ 676 w 691"/>
                <a:gd name="T15" fmla="*/ 11 h 558"/>
                <a:gd name="T16" fmla="*/ 14 w 691"/>
                <a:gd name="T17" fmla="*/ 11 h 558"/>
                <a:gd name="T18" fmla="*/ 14 w 691"/>
                <a:gd name="T19" fmla="*/ 546 h 558"/>
                <a:gd name="T20" fmla="*/ 0 w 691"/>
                <a:gd name="T21" fmla="*/ 558 h 55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91"/>
                <a:gd name="T34" fmla="*/ 0 h 558"/>
                <a:gd name="T35" fmla="*/ 691 w 691"/>
                <a:gd name="T36" fmla="*/ 558 h 55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91" h="558">
                  <a:moveTo>
                    <a:pt x="0" y="558"/>
                  </a:moveTo>
                  <a:lnTo>
                    <a:pt x="691" y="558"/>
                  </a:lnTo>
                  <a:lnTo>
                    <a:pt x="691" y="0"/>
                  </a:lnTo>
                  <a:lnTo>
                    <a:pt x="0" y="0"/>
                  </a:lnTo>
                  <a:lnTo>
                    <a:pt x="0" y="558"/>
                  </a:lnTo>
                  <a:lnTo>
                    <a:pt x="14" y="546"/>
                  </a:lnTo>
                  <a:lnTo>
                    <a:pt x="676" y="546"/>
                  </a:lnTo>
                  <a:lnTo>
                    <a:pt x="676" y="11"/>
                  </a:lnTo>
                  <a:lnTo>
                    <a:pt x="14" y="11"/>
                  </a:lnTo>
                  <a:lnTo>
                    <a:pt x="14" y="546"/>
                  </a:lnTo>
                  <a:lnTo>
                    <a:pt x="0" y="558"/>
                  </a:lnTo>
                  <a:close/>
                </a:path>
              </a:pathLst>
            </a:custGeom>
            <a:solidFill>
              <a:srgbClr val="5D3658"/>
            </a:solidFill>
            <a:ln w="9525">
              <a:noFill/>
              <a:round/>
              <a:headEnd/>
              <a:tailEnd/>
            </a:ln>
          </p:spPr>
          <p:txBody>
            <a:bodyPr/>
            <a:lstStyle/>
            <a:p>
              <a:endParaRPr lang="en-US"/>
            </a:p>
          </p:txBody>
        </p:sp>
        <p:sp>
          <p:nvSpPr>
            <p:cNvPr id="116" name="Freeform 1397"/>
            <p:cNvSpPr>
              <a:spLocks/>
            </p:cNvSpPr>
            <p:nvPr/>
          </p:nvSpPr>
          <p:spPr bwMode="auto">
            <a:xfrm>
              <a:off x="5815694" y="1815440"/>
              <a:ext cx="546422" cy="360997"/>
            </a:xfrm>
            <a:custGeom>
              <a:avLst/>
              <a:gdLst>
                <a:gd name="T0" fmla="*/ 0 w 662"/>
                <a:gd name="T1" fmla="*/ 535 h 535"/>
                <a:gd name="T2" fmla="*/ 662 w 662"/>
                <a:gd name="T3" fmla="*/ 535 h 535"/>
                <a:gd name="T4" fmla="*/ 662 w 662"/>
                <a:gd name="T5" fmla="*/ 0 h 535"/>
                <a:gd name="T6" fmla="*/ 0 w 662"/>
                <a:gd name="T7" fmla="*/ 0 h 535"/>
                <a:gd name="T8" fmla="*/ 0 w 662"/>
                <a:gd name="T9" fmla="*/ 535 h 535"/>
                <a:gd name="T10" fmla="*/ 15 w 662"/>
                <a:gd name="T11" fmla="*/ 524 h 535"/>
                <a:gd name="T12" fmla="*/ 648 w 662"/>
                <a:gd name="T13" fmla="*/ 524 h 535"/>
                <a:gd name="T14" fmla="*/ 648 w 662"/>
                <a:gd name="T15" fmla="*/ 12 h 535"/>
                <a:gd name="T16" fmla="*/ 15 w 662"/>
                <a:gd name="T17" fmla="*/ 12 h 535"/>
                <a:gd name="T18" fmla="*/ 15 w 662"/>
                <a:gd name="T19" fmla="*/ 524 h 535"/>
                <a:gd name="T20" fmla="*/ 0 w 662"/>
                <a:gd name="T21" fmla="*/ 535 h 53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62"/>
                <a:gd name="T34" fmla="*/ 0 h 535"/>
                <a:gd name="T35" fmla="*/ 662 w 662"/>
                <a:gd name="T36" fmla="*/ 535 h 53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62" h="535">
                  <a:moveTo>
                    <a:pt x="0" y="535"/>
                  </a:moveTo>
                  <a:lnTo>
                    <a:pt x="662" y="535"/>
                  </a:lnTo>
                  <a:lnTo>
                    <a:pt x="662" y="0"/>
                  </a:lnTo>
                  <a:lnTo>
                    <a:pt x="0" y="0"/>
                  </a:lnTo>
                  <a:lnTo>
                    <a:pt x="0" y="535"/>
                  </a:lnTo>
                  <a:lnTo>
                    <a:pt x="15" y="524"/>
                  </a:lnTo>
                  <a:lnTo>
                    <a:pt x="648" y="524"/>
                  </a:lnTo>
                  <a:lnTo>
                    <a:pt x="648" y="12"/>
                  </a:lnTo>
                  <a:lnTo>
                    <a:pt x="15" y="12"/>
                  </a:lnTo>
                  <a:lnTo>
                    <a:pt x="15" y="524"/>
                  </a:lnTo>
                  <a:lnTo>
                    <a:pt x="0" y="535"/>
                  </a:lnTo>
                  <a:close/>
                </a:path>
              </a:pathLst>
            </a:custGeom>
            <a:solidFill>
              <a:srgbClr val="59345A"/>
            </a:solidFill>
            <a:ln w="9525">
              <a:noFill/>
              <a:round/>
              <a:headEnd/>
              <a:tailEnd/>
            </a:ln>
          </p:spPr>
          <p:txBody>
            <a:bodyPr/>
            <a:lstStyle/>
            <a:p>
              <a:endParaRPr lang="en-US"/>
            </a:p>
          </p:txBody>
        </p:sp>
        <p:sp>
          <p:nvSpPr>
            <p:cNvPr id="117" name="Freeform 1398"/>
            <p:cNvSpPr>
              <a:spLocks/>
            </p:cNvSpPr>
            <p:nvPr/>
          </p:nvSpPr>
          <p:spPr bwMode="auto">
            <a:xfrm>
              <a:off x="5827250" y="1823522"/>
              <a:ext cx="521660" cy="344833"/>
            </a:xfrm>
            <a:custGeom>
              <a:avLst/>
              <a:gdLst>
                <a:gd name="T0" fmla="*/ 0 w 633"/>
                <a:gd name="T1" fmla="*/ 512 h 512"/>
                <a:gd name="T2" fmla="*/ 633 w 633"/>
                <a:gd name="T3" fmla="*/ 512 h 512"/>
                <a:gd name="T4" fmla="*/ 633 w 633"/>
                <a:gd name="T5" fmla="*/ 0 h 512"/>
                <a:gd name="T6" fmla="*/ 0 w 633"/>
                <a:gd name="T7" fmla="*/ 0 h 512"/>
                <a:gd name="T8" fmla="*/ 0 w 633"/>
                <a:gd name="T9" fmla="*/ 512 h 512"/>
                <a:gd name="T10" fmla="*/ 14 w 633"/>
                <a:gd name="T11" fmla="*/ 500 h 512"/>
                <a:gd name="T12" fmla="*/ 618 w 633"/>
                <a:gd name="T13" fmla="*/ 500 h 512"/>
                <a:gd name="T14" fmla="*/ 618 w 633"/>
                <a:gd name="T15" fmla="*/ 12 h 512"/>
                <a:gd name="T16" fmla="*/ 14 w 633"/>
                <a:gd name="T17" fmla="*/ 12 h 512"/>
                <a:gd name="T18" fmla="*/ 14 w 633"/>
                <a:gd name="T19" fmla="*/ 500 h 512"/>
                <a:gd name="T20" fmla="*/ 0 w 633"/>
                <a:gd name="T21" fmla="*/ 512 h 51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33"/>
                <a:gd name="T34" fmla="*/ 0 h 512"/>
                <a:gd name="T35" fmla="*/ 633 w 633"/>
                <a:gd name="T36" fmla="*/ 512 h 51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33" h="512">
                  <a:moveTo>
                    <a:pt x="0" y="512"/>
                  </a:moveTo>
                  <a:lnTo>
                    <a:pt x="633" y="512"/>
                  </a:lnTo>
                  <a:lnTo>
                    <a:pt x="633" y="0"/>
                  </a:lnTo>
                  <a:lnTo>
                    <a:pt x="0" y="0"/>
                  </a:lnTo>
                  <a:lnTo>
                    <a:pt x="0" y="512"/>
                  </a:lnTo>
                  <a:lnTo>
                    <a:pt x="14" y="500"/>
                  </a:lnTo>
                  <a:lnTo>
                    <a:pt x="618" y="500"/>
                  </a:lnTo>
                  <a:lnTo>
                    <a:pt x="618" y="12"/>
                  </a:lnTo>
                  <a:lnTo>
                    <a:pt x="14" y="12"/>
                  </a:lnTo>
                  <a:lnTo>
                    <a:pt x="14" y="500"/>
                  </a:lnTo>
                  <a:lnTo>
                    <a:pt x="0" y="512"/>
                  </a:lnTo>
                  <a:close/>
                </a:path>
              </a:pathLst>
            </a:custGeom>
            <a:solidFill>
              <a:srgbClr val="55315B"/>
            </a:solidFill>
            <a:ln w="9525">
              <a:noFill/>
              <a:round/>
              <a:headEnd/>
              <a:tailEnd/>
            </a:ln>
          </p:spPr>
          <p:txBody>
            <a:bodyPr/>
            <a:lstStyle/>
            <a:p>
              <a:endParaRPr lang="en-US"/>
            </a:p>
          </p:txBody>
        </p:sp>
        <p:sp>
          <p:nvSpPr>
            <p:cNvPr id="118" name="Freeform 1399"/>
            <p:cNvSpPr>
              <a:spLocks/>
            </p:cNvSpPr>
            <p:nvPr/>
          </p:nvSpPr>
          <p:spPr bwMode="auto">
            <a:xfrm>
              <a:off x="5838805" y="1831604"/>
              <a:ext cx="498549" cy="328669"/>
            </a:xfrm>
            <a:custGeom>
              <a:avLst/>
              <a:gdLst>
                <a:gd name="T0" fmla="*/ 0 w 604"/>
                <a:gd name="T1" fmla="*/ 488 h 488"/>
                <a:gd name="T2" fmla="*/ 604 w 604"/>
                <a:gd name="T3" fmla="*/ 488 h 488"/>
                <a:gd name="T4" fmla="*/ 604 w 604"/>
                <a:gd name="T5" fmla="*/ 0 h 488"/>
                <a:gd name="T6" fmla="*/ 0 w 604"/>
                <a:gd name="T7" fmla="*/ 0 h 488"/>
                <a:gd name="T8" fmla="*/ 0 w 604"/>
                <a:gd name="T9" fmla="*/ 488 h 488"/>
                <a:gd name="T10" fmla="*/ 15 w 604"/>
                <a:gd name="T11" fmla="*/ 476 h 488"/>
                <a:gd name="T12" fmla="*/ 590 w 604"/>
                <a:gd name="T13" fmla="*/ 476 h 488"/>
                <a:gd name="T14" fmla="*/ 590 w 604"/>
                <a:gd name="T15" fmla="*/ 11 h 488"/>
                <a:gd name="T16" fmla="*/ 15 w 604"/>
                <a:gd name="T17" fmla="*/ 11 h 488"/>
                <a:gd name="T18" fmla="*/ 15 w 604"/>
                <a:gd name="T19" fmla="*/ 476 h 488"/>
                <a:gd name="T20" fmla="*/ 0 w 604"/>
                <a:gd name="T21" fmla="*/ 488 h 48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04"/>
                <a:gd name="T34" fmla="*/ 0 h 488"/>
                <a:gd name="T35" fmla="*/ 604 w 604"/>
                <a:gd name="T36" fmla="*/ 488 h 48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04" h="488">
                  <a:moveTo>
                    <a:pt x="0" y="488"/>
                  </a:moveTo>
                  <a:lnTo>
                    <a:pt x="604" y="488"/>
                  </a:lnTo>
                  <a:lnTo>
                    <a:pt x="604" y="0"/>
                  </a:lnTo>
                  <a:lnTo>
                    <a:pt x="0" y="0"/>
                  </a:lnTo>
                  <a:lnTo>
                    <a:pt x="0" y="488"/>
                  </a:lnTo>
                  <a:lnTo>
                    <a:pt x="15" y="476"/>
                  </a:lnTo>
                  <a:lnTo>
                    <a:pt x="590" y="476"/>
                  </a:lnTo>
                  <a:lnTo>
                    <a:pt x="590" y="11"/>
                  </a:lnTo>
                  <a:lnTo>
                    <a:pt x="15" y="11"/>
                  </a:lnTo>
                  <a:lnTo>
                    <a:pt x="15" y="476"/>
                  </a:lnTo>
                  <a:lnTo>
                    <a:pt x="0" y="488"/>
                  </a:lnTo>
                  <a:close/>
                </a:path>
              </a:pathLst>
            </a:custGeom>
            <a:solidFill>
              <a:srgbClr val="512F5D"/>
            </a:solidFill>
            <a:ln w="9525">
              <a:noFill/>
              <a:round/>
              <a:headEnd/>
              <a:tailEnd/>
            </a:ln>
          </p:spPr>
          <p:txBody>
            <a:bodyPr/>
            <a:lstStyle/>
            <a:p>
              <a:endParaRPr lang="en-US"/>
            </a:p>
          </p:txBody>
        </p:sp>
        <p:sp>
          <p:nvSpPr>
            <p:cNvPr id="119" name="Freeform 1400"/>
            <p:cNvSpPr>
              <a:spLocks/>
            </p:cNvSpPr>
            <p:nvPr/>
          </p:nvSpPr>
          <p:spPr bwMode="auto">
            <a:xfrm>
              <a:off x="5850361" y="1838339"/>
              <a:ext cx="475437" cy="313852"/>
            </a:xfrm>
            <a:custGeom>
              <a:avLst/>
              <a:gdLst>
                <a:gd name="T0" fmla="*/ 0 w 575"/>
                <a:gd name="T1" fmla="*/ 465 h 465"/>
                <a:gd name="T2" fmla="*/ 575 w 575"/>
                <a:gd name="T3" fmla="*/ 465 h 465"/>
                <a:gd name="T4" fmla="*/ 575 w 575"/>
                <a:gd name="T5" fmla="*/ 0 h 465"/>
                <a:gd name="T6" fmla="*/ 0 w 575"/>
                <a:gd name="T7" fmla="*/ 0 h 465"/>
                <a:gd name="T8" fmla="*/ 0 w 575"/>
                <a:gd name="T9" fmla="*/ 465 h 465"/>
                <a:gd name="T10" fmla="*/ 14 w 575"/>
                <a:gd name="T11" fmla="*/ 454 h 465"/>
                <a:gd name="T12" fmla="*/ 560 w 575"/>
                <a:gd name="T13" fmla="*/ 454 h 465"/>
                <a:gd name="T14" fmla="*/ 560 w 575"/>
                <a:gd name="T15" fmla="*/ 12 h 465"/>
                <a:gd name="T16" fmla="*/ 14 w 575"/>
                <a:gd name="T17" fmla="*/ 12 h 465"/>
                <a:gd name="T18" fmla="*/ 14 w 575"/>
                <a:gd name="T19" fmla="*/ 454 h 465"/>
                <a:gd name="T20" fmla="*/ 0 w 575"/>
                <a:gd name="T21" fmla="*/ 465 h 46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575"/>
                <a:gd name="T34" fmla="*/ 0 h 465"/>
                <a:gd name="T35" fmla="*/ 575 w 575"/>
                <a:gd name="T36" fmla="*/ 465 h 46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575" h="465">
                  <a:moveTo>
                    <a:pt x="0" y="465"/>
                  </a:moveTo>
                  <a:lnTo>
                    <a:pt x="575" y="465"/>
                  </a:lnTo>
                  <a:lnTo>
                    <a:pt x="575" y="0"/>
                  </a:lnTo>
                  <a:lnTo>
                    <a:pt x="0" y="0"/>
                  </a:lnTo>
                  <a:lnTo>
                    <a:pt x="0" y="465"/>
                  </a:lnTo>
                  <a:lnTo>
                    <a:pt x="14" y="454"/>
                  </a:lnTo>
                  <a:lnTo>
                    <a:pt x="560" y="454"/>
                  </a:lnTo>
                  <a:lnTo>
                    <a:pt x="560" y="12"/>
                  </a:lnTo>
                  <a:lnTo>
                    <a:pt x="14" y="12"/>
                  </a:lnTo>
                  <a:lnTo>
                    <a:pt x="14" y="454"/>
                  </a:lnTo>
                  <a:lnTo>
                    <a:pt x="0" y="465"/>
                  </a:lnTo>
                  <a:close/>
                </a:path>
              </a:pathLst>
            </a:custGeom>
            <a:solidFill>
              <a:srgbClr val="4D2D5F"/>
            </a:solidFill>
            <a:ln w="9525">
              <a:noFill/>
              <a:round/>
              <a:headEnd/>
              <a:tailEnd/>
            </a:ln>
          </p:spPr>
          <p:txBody>
            <a:bodyPr/>
            <a:lstStyle/>
            <a:p>
              <a:endParaRPr lang="en-US"/>
            </a:p>
          </p:txBody>
        </p:sp>
        <p:sp>
          <p:nvSpPr>
            <p:cNvPr id="120" name="Freeform 1401"/>
            <p:cNvSpPr>
              <a:spLocks/>
            </p:cNvSpPr>
            <p:nvPr/>
          </p:nvSpPr>
          <p:spPr bwMode="auto">
            <a:xfrm>
              <a:off x="5863568" y="1846421"/>
              <a:ext cx="450675" cy="299035"/>
            </a:xfrm>
            <a:custGeom>
              <a:avLst/>
              <a:gdLst>
                <a:gd name="T0" fmla="*/ 0 w 546"/>
                <a:gd name="T1" fmla="*/ 442 h 442"/>
                <a:gd name="T2" fmla="*/ 546 w 546"/>
                <a:gd name="T3" fmla="*/ 442 h 442"/>
                <a:gd name="T4" fmla="*/ 546 w 546"/>
                <a:gd name="T5" fmla="*/ 0 h 442"/>
                <a:gd name="T6" fmla="*/ 0 w 546"/>
                <a:gd name="T7" fmla="*/ 0 h 442"/>
                <a:gd name="T8" fmla="*/ 0 w 546"/>
                <a:gd name="T9" fmla="*/ 442 h 442"/>
                <a:gd name="T10" fmla="*/ 15 w 546"/>
                <a:gd name="T11" fmla="*/ 430 h 442"/>
                <a:gd name="T12" fmla="*/ 532 w 546"/>
                <a:gd name="T13" fmla="*/ 430 h 442"/>
                <a:gd name="T14" fmla="*/ 532 w 546"/>
                <a:gd name="T15" fmla="*/ 12 h 442"/>
                <a:gd name="T16" fmla="*/ 15 w 546"/>
                <a:gd name="T17" fmla="*/ 12 h 442"/>
                <a:gd name="T18" fmla="*/ 15 w 546"/>
                <a:gd name="T19" fmla="*/ 430 h 442"/>
                <a:gd name="T20" fmla="*/ 0 w 546"/>
                <a:gd name="T21" fmla="*/ 442 h 44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546"/>
                <a:gd name="T34" fmla="*/ 0 h 442"/>
                <a:gd name="T35" fmla="*/ 546 w 546"/>
                <a:gd name="T36" fmla="*/ 442 h 44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546" h="442">
                  <a:moveTo>
                    <a:pt x="0" y="442"/>
                  </a:moveTo>
                  <a:lnTo>
                    <a:pt x="546" y="442"/>
                  </a:lnTo>
                  <a:lnTo>
                    <a:pt x="546" y="0"/>
                  </a:lnTo>
                  <a:lnTo>
                    <a:pt x="0" y="0"/>
                  </a:lnTo>
                  <a:lnTo>
                    <a:pt x="0" y="442"/>
                  </a:lnTo>
                  <a:lnTo>
                    <a:pt x="15" y="430"/>
                  </a:lnTo>
                  <a:lnTo>
                    <a:pt x="532" y="430"/>
                  </a:lnTo>
                  <a:lnTo>
                    <a:pt x="532" y="12"/>
                  </a:lnTo>
                  <a:lnTo>
                    <a:pt x="15" y="12"/>
                  </a:lnTo>
                  <a:lnTo>
                    <a:pt x="15" y="430"/>
                  </a:lnTo>
                  <a:lnTo>
                    <a:pt x="0" y="442"/>
                  </a:lnTo>
                  <a:close/>
                </a:path>
              </a:pathLst>
            </a:custGeom>
            <a:solidFill>
              <a:srgbClr val="492A61"/>
            </a:solidFill>
            <a:ln w="9525">
              <a:noFill/>
              <a:round/>
              <a:headEnd/>
              <a:tailEnd/>
            </a:ln>
          </p:spPr>
          <p:txBody>
            <a:bodyPr/>
            <a:lstStyle/>
            <a:p>
              <a:endParaRPr lang="en-US"/>
            </a:p>
          </p:txBody>
        </p:sp>
        <p:sp>
          <p:nvSpPr>
            <p:cNvPr id="121" name="Freeform 1402"/>
            <p:cNvSpPr>
              <a:spLocks/>
            </p:cNvSpPr>
            <p:nvPr/>
          </p:nvSpPr>
          <p:spPr bwMode="auto">
            <a:xfrm>
              <a:off x="5875123" y="1854503"/>
              <a:ext cx="427563" cy="282871"/>
            </a:xfrm>
            <a:custGeom>
              <a:avLst/>
              <a:gdLst>
                <a:gd name="T0" fmla="*/ 0 w 517"/>
                <a:gd name="T1" fmla="*/ 418 h 418"/>
                <a:gd name="T2" fmla="*/ 517 w 517"/>
                <a:gd name="T3" fmla="*/ 418 h 418"/>
                <a:gd name="T4" fmla="*/ 517 w 517"/>
                <a:gd name="T5" fmla="*/ 0 h 418"/>
                <a:gd name="T6" fmla="*/ 0 w 517"/>
                <a:gd name="T7" fmla="*/ 0 h 418"/>
                <a:gd name="T8" fmla="*/ 0 w 517"/>
                <a:gd name="T9" fmla="*/ 418 h 418"/>
                <a:gd name="T10" fmla="*/ 14 w 517"/>
                <a:gd name="T11" fmla="*/ 406 h 418"/>
                <a:gd name="T12" fmla="*/ 503 w 517"/>
                <a:gd name="T13" fmla="*/ 406 h 418"/>
                <a:gd name="T14" fmla="*/ 503 w 517"/>
                <a:gd name="T15" fmla="*/ 11 h 418"/>
                <a:gd name="T16" fmla="*/ 14 w 517"/>
                <a:gd name="T17" fmla="*/ 11 h 418"/>
                <a:gd name="T18" fmla="*/ 14 w 517"/>
                <a:gd name="T19" fmla="*/ 406 h 418"/>
                <a:gd name="T20" fmla="*/ 0 w 517"/>
                <a:gd name="T21" fmla="*/ 418 h 41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517"/>
                <a:gd name="T34" fmla="*/ 0 h 418"/>
                <a:gd name="T35" fmla="*/ 517 w 517"/>
                <a:gd name="T36" fmla="*/ 418 h 41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517" h="418">
                  <a:moveTo>
                    <a:pt x="0" y="418"/>
                  </a:moveTo>
                  <a:lnTo>
                    <a:pt x="517" y="418"/>
                  </a:lnTo>
                  <a:lnTo>
                    <a:pt x="517" y="0"/>
                  </a:lnTo>
                  <a:lnTo>
                    <a:pt x="0" y="0"/>
                  </a:lnTo>
                  <a:lnTo>
                    <a:pt x="0" y="418"/>
                  </a:lnTo>
                  <a:lnTo>
                    <a:pt x="14" y="406"/>
                  </a:lnTo>
                  <a:lnTo>
                    <a:pt x="503" y="406"/>
                  </a:lnTo>
                  <a:lnTo>
                    <a:pt x="503" y="11"/>
                  </a:lnTo>
                  <a:lnTo>
                    <a:pt x="14" y="11"/>
                  </a:lnTo>
                  <a:lnTo>
                    <a:pt x="14" y="406"/>
                  </a:lnTo>
                  <a:lnTo>
                    <a:pt x="0" y="418"/>
                  </a:lnTo>
                  <a:close/>
                </a:path>
              </a:pathLst>
            </a:custGeom>
            <a:solidFill>
              <a:srgbClr val="452862"/>
            </a:solidFill>
            <a:ln w="9525">
              <a:noFill/>
              <a:round/>
              <a:headEnd/>
              <a:tailEnd/>
            </a:ln>
          </p:spPr>
          <p:txBody>
            <a:bodyPr/>
            <a:lstStyle/>
            <a:p>
              <a:endParaRPr lang="en-US"/>
            </a:p>
          </p:txBody>
        </p:sp>
        <p:sp>
          <p:nvSpPr>
            <p:cNvPr id="122" name="Freeform 1403"/>
            <p:cNvSpPr>
              <a:spLocks/>
            </p:cNvSpPr>
            <p:nvPr/>
          </p:nvSpPr>
          <p:spPr bwMode="auto">
            <a:xfrm>
              <a:off x="5886679" y="1862585"/>
              <a:ext cx="402801" cy="266707"/>
            </a:xfrm>
            <a:custGeom>
              <a:avLst/>
              <a:gdLst>
                <a:gd name="T0" fmla="*/ 0 w 489"/>
                <a:gd name="T1" fmla="*/ 395 h 395"/>
                <a:gd name="T2" fmla="*/ 489 w 489"/>
                <a:gd name="T3" fmla="*/ 395 h 395"/>
                <a:gd name="T4" fmla="*/ 489 w 489"/>
                <a:gd name="T5" fmla="*/ 0 h 395"/>
                <a:gd name="T6" fmla="*/ 0 w 489"/>
                <a:gd name="T7" fmla="*/ 0 h 395"/>
                <a:gd name="T8" fmla="*/ 0 w 489"/>
                <a:gd name="T9" fmla="*/ 395 h 395"/>
                <a:gd name="T10" fmla="*/ 14 w 489"/>
                <a:gd name="T11" fmla="*/ 385 h 395"/>
                <a:gd name="T12" fmla="*/ 474 w 489"/>
                <a:gd name="T13" fmla="*/ 385 h 395"/>
                <a:gd name="T14" fmla="*/ 474 w 489"/>
                <a:gd name="T15" fmla="*/ 12 h 395"/>
                <a:gd name="T16" fmla="*/ 14 w 489"/>
                <a:gd name="T17" fmla="*/ 12 h 395"/>
                <a:gd name="T18" fmla="*/ 14 w 489"/>
                <a:gd name="T19" fmla="*/ 385 h 395"/>
                <a:gd name="T20" fmla="*/ 0 w 489"/>
                <a:gd name="T21" fmla="*/ 395 h 39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89"/>
                <a:gd name="T34" fmla="*/ 0 h 395"/>
                <a:gd name="T35" fmla="*/ 489 w 489"/>
                <a:gd name="T36" fmla="*/ 395 h 39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89" h="395">
                  <a:moveTo>
                    <a:pt x="0" y="395"/>
                  </a:moveTo>
                  <a:lnTo>
                    <a:pt x="489" y="395"/>
                  </a:lnTo>
                  <a:lnTo>
                    <a:pt x="489" y="0"/>
                  </a:lnTo>
                  <a:lnTo>
                    <a:pt x="0" y="0"/>
                  </a:lnTo>
                  <a:lnTo>
                    <a:pt x="0" y="395"/>
                  </a:lnTo>
                  <a:lnTo>
                    <a:pt x="14" y="385"/>
                  </a:lnTo>
                  <a:lnTo>
                    <a:pt x="474" y="385"/>
                  </a:lnTo>
                  <a:lnTo>
                    <a:pt x="474" y="12"/>
                  </a:lnTo>
                  <a:lnTo>
                    <a:pt x="14" y="12"/>
                  </a:lnTo>
                  <a:lnTo>
                    <a:pt x="14" y="385"/>
                  </a:lnTo>
                  <a:lnTo>
                    <a:pt x="0" y="395"/>
                  </a:lnTo>
                  <a:close/>
                </a:path>
              </a:pathLst>
            </a:custGeom>
            <a:solidFill>
              <a:srgbClr val="412664"/>
            </a:solidFill>
            <a:ln w="9525">
              <a:noFill/>
              <a:round/>
              <a:headEnd/>
              <a:tailEnd/>
            </a:ln>
          </p:spPr>
          <p:txBody>
            <a:bodyPr/>
            <a:lstStyle/>
            <a:p>
              <a:endParaRPr lang="en-US"/>
            </a:p>
          </p:txBody>
        </p:sp>
        <p:sp>
          <p:nvSpPr>
            <p:cNvPr id="123" name="Freeform 1404"/>
            <p:cNvSpPr>
              <a:spLocks/>
            </p:cNvSpPr>
            <p:nvPr/>
          </p:nvSpPr>
          <p:spPr bwMode="auto">
            <a:xfrm>
              <a:off x="5898235" y="1870667"/>
              <a:ext cx="379689" cy="250543"/>
            </a:xfrm>
            <a:custGeom>
              <a:avLst/>
              <a:gdLst>
                <a:gd name="T0" fmla="*/ 0 w 460"/>
                <a:gd name="T1" fmla="*/ 373 h 373"/>
                <a:gd name="T2" fmla="*/ 460 w 460"/>
                <a:gd name="T3" fmla="*/ 373 h 373"/>
                <a:gd name="T4" fmla="*/ 460 w 460"/>
                <a:gd name="T5" fmla="*/ 0 h 373"/>
                <a:gd name="T6" fmla="*/ 0 w 460"/>
                <a:gd name="T7" fmla="*/ 0 h 373"/>
                <a:gd name="T8" fmla="*/ 0 w 460"/>
                <a:gd name="T9" fmla="*/ 373 h 373"/>
                <a:gd name="T10" fmla="*/ 15 w 460"/>
                <a:gd name="T11" fmla="*/ 361 h 373"/>
                <a:gd name="T12" fmla="*/ 446 w 460"/>
                <a:gd name="T13" fmla="*/ 361 h 373"/>
                <a:gd name="T14" fmla="*/ 446 w 460"/>
                <a:gd name="T15" fmla="*/ 12 h 373"/>
                <a:gd name="T16" fmla="*/ 15 w 460"/>
                <a:gd name="T17" fmla="*/ 12 h 373"/>
                <a:gd name="T18" fmla="*/ 15 w 460"/>
                <a:gd name="T19" fmla="*/ 361 h 373"/>
                <a:gd name="T20" fmla="*/ 0 w 460"/>
                <a:gd name="T21" fmla="*/ 373 h 37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60"/>
                <a:gd name="T34" fmla="*/ 0 h 373"/>
                <a:gd name="T35" fmla="*/ 460 w 460"/>
                <a:gd name="T36" fmla="*/ 373 h 37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60" h="373">
                  <a:moveTo>
                    <a:pt x="0" y="373"/>
                  </a:moveTo>
                  <a:lnTo>
                    <a:pt x="460" y="373"/>
                  </a:lnTo>
                  <a:lnTo>
                    <a:pt x="460" y="0"/>
                  </a:lnTo>
                  <a:lnTo>
                    <a:pt x="0" y="0"/>
                  </a:lnTo>
                  <a:lnTo>
                    <a:pt x="0" y="373"/>
                  </a:lnTo>
                  <a:lnTo>
                    <a:pt x="15" y="361"/>
                  </a:lnTo>
                  <a:lnTo>
                    <a:pt x="446" y="361"/>
                  </a:lnTo>
                  <a:lnTo>
                    <a:pt x="446" y="12"/>
                  </a:lnTo>
                  <a:lnTo>
                    <a:pt x="15" y="12"/>
                  </a:lnTo>
                  <a:lnTo>
                    <a:pt x="15" y="361"/>
                  </a:lnTo>
                  <a:lnTo>
                    <a:pt x="0" y="373"/>
                  </a:lnTo>
                  <a:close/>
                </a:path>
              </a:pathLst>
            </a:custGeom>
            <a:solidFill>
              <a:srgbClr val="3D2366"/>
            </a:solidFill>
            <a:ln w="9525">
              <a:noFill/>
              <a:round/>
              <a:headEnd/>
              <a:tailEnd/>
            </a:ln>
          </p:spPr>
          <p:txBody>
            <a:bodyPr/>
            <a:lstStyle/>
            <a:p>
              <a:endParaRPr lang="en-US"/>
            </a:p>
          </p:txBody>
        </p:sp>
        <p:sp>
          <p:nvSpPr>
            <p:cNvPr id="124" name="Freeform 1405"/>
            <p:cNvSpPr>
              <a:spLocks/>
            </p:cNvSpPr>
            <p:nvPr/>
          </p:nvSpPr>
          <p:spPr bwMode="auto">
            <a:xfrm>
              <a:off x="5909791" y="1878749"/>
              <a:ext cx="356578" cy="234379"/>
            </a:xfrm>
            <a:custGeom>
              <a:avLst/>
              <a:gdLst>
                <a:gd name="T0" fmla="*/ 0 w 431"/>
                <a:gd name="T1" fmla="*/ 349 h 349"/>
                <a:gd name="T2" fmla="*/ 431 w 431"/>
                <a:gd name="T3" fmla="*/ 349 h 349"/>
                <a:gd name="T4" fmla="*/ 431 w 431"/>
                <a:gd name="T5" fmla="*/ 0 h 349"/>
                <a:gd name="T6" fmla="*/ 0 w 431"/>
                <a:gd name="T7" fmla="*/ 0 h 349"/>
                <a:gd name="T8" fmla="*/ 0 w 431"/>
                <a:gd name="T9" fmla="*/ 349 h 349"/>
                <a:gd name="T10" fmla="*/ 14 w 431"/>
                <a:gd name="T11" fmla="*/ 336 h 349"/>
                <a:gd name="T12" fmla="*/ 416 w 431"/>
                <a:gd name="T13" fmla="*/ 336 h 349"/>
                <a:gd name="T14" fmla="*/ 416 w 431"/>
                <a:gd name="T15" fmla="*/ 11 h 349"/>
                <a:gd name="T16" fmla="*/ 14 w 431"/>
                <a:gd name="T17" fmla="*/ 11 h 349"/>
                <a:gd name="T18" fmla="*/ 14 w 431"/>
                <a:gd name="T19" fmla="*/ 336 h 349"/>
                <a:gd name="T20" fmla="*/ 0 w 431"/>
                <a:gd name="T21" fmla="*/ 349 h 3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31"/>
                <a:gd name="T34" fmla="*/ 0 h 349"/>
                <a:gd name="T35" fmla="*/ 431 w 431"/>
                <a:gd name="T36" fmla="*/ 349 h 3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31" h="349">
                  <a:moveTo>
                    <a:pt x="0" y="349"/>
                  </a:moveTo>
                  <a:lnTo>
                    <a:pt x="431" y="349"/>
                  </a:lnTo>
                  <a:lnTo>
                    <a:pt x="431" y="0"/>
                  </a:lnTo>
                  <a:lnTo>
                    <a:pt x="0" y="0"/>
                  </a:lnTo>
                  <a:lnTo>
                    <a:pt x="0" y="349"/>
                  </a:lnTo>
                  <a:lnTo>
                    <a:pt x="14" y="336"/>
                  </a:lnTo>
                  <a:lnTo>
                    <a:pt x="416" y="336"/>
                  </a:lnTo>
                  <a:lnTo>
                    <a:pt x="416" y="11"/>
                  </a:lnTo>
                  <a:lnTo>
                    <a:pt x="14" y="11"/>
                  </a:lnTo>
                  <a:lnTo>
                    <a:pt x="14" y="336"/>
                  </a:lnTo>
                  <a:lnTo>
                    <a:pt x="0" y="349"/>
                  </a:lnTo>
                  <a:close/>
                </a:path>
              </a:pathLst>
            </a:custGeom>
            <a:solidFill>
              <a:srgbClr val="392168"/>
            </a:solidFill>
            <a:ln w="9525">
              <a:noFill/>
              <a:round/>
              <a:headEnd/>
              <a:tailEnd/>
            </a:ln>
          </p:spPr>
          <p:txBody>
            <a:bodyPr/>
            <a:lstStyle/>
            <a:p>
              <a:endParaRPr lang="en-US"/>
            </a:p>
          </p:txBody>
        </p:sp>
        <p:sp>
          <p:nvSpPr>
            <p:cNvPr id="125" name="Freeform 1406"/>
            <p:cNvSpPr>
              <a:spLocks/>
            </p:cNvSpPr>
            <p:nvPr/>
          </p:nvSpPr>
          <p:spPr bwMode="auto">
            <a:xfrm>
              <a:off x="5922997" y="1885484"/>
              <a:ext cx="331815" cy="219562"/>
            </a:xfrm>
            <a:custGeom>
              <a:avLst/>
              <a:gdLst>
                <a:gd name="T0" fmla="*/ 0 w 402"/>
                <a:gd name="T1" fmla="*/ 325 h 325"/>
                <a:gd name="T2" fmla="*/ 402 w 402"/>
                <a:gd name="T3" fmla="*/ 325 h 325"/>
                <a:gd name="T4" fmla="*/ 402 w 402"/>
                <a:gd name="T5" fmla="*/ 0 h 325"/>
                <a:gd name="T6" fmla="*/ 0 w 402"/>
                <a:gd name="T7" fmla="*/ 0 h 325"/>
                <a:gd name="T8" fmla="*/ 0 w 402"/>
                <a:gd name="T9" fmla="*/ 325 h 325"/>
                <a:gd name="T10" fmla="*/ 15 w 402"/>
                <a:gd name="T11" fmla="*/ 315 h 325"/>
                <a:gd name="T12" fmla="*/ 388 w 402"/>
                <a:gd name="T13" fmla="*/ 315 h 325"/>
                <a:gd name="T14" fmla="*/ 388 w 402"/>
                <a:gd name="T15" fmla="*/ 12 h 325"/>
                <a:gd name="T16" fmla="*/ 15 w 402"/>
                <a:gd name="T17" fmla="*/ 12 h 325"/>
                <a:gd name="T18" fmla="*/ 15 w 402"/>
                <a:gd name="T19" fmla="*/ 315 h 325"/>
                <a:gd name="T20" fmla="*/ 0 w 402"/>
                <a:gd name="T21" fmla="*/ 325 h 32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02"/>
                <a:gd name="T34" fmla="*/ 0 h 325"/>
                <a:gd name="T35" fmla="*/ 402 w 402"/>
                <a:gd name="T36" fmla="*/ 325 h 32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02" h="325">
                  <a:moveTo>
                    <a:pt x="0" y="325"/>
                  </a:moveTo>
                  <a:lnTo>
                    <a:pt x="402" y="325"/>
                  </a:lnTo>
                  <a:lnTo>
                    <a:pt x="402" y="0"/>
                  </a:lnTo>
                  <a:lnTo>
                    <a:pt x="0" y="0"/>
                  </a:lnTo>
                  <a:lnTo>
                    <a:pt x="0" y="325"/>
                  </a:lnTo>
                  <a:lnTo>
                    <a:pt x="15" y="315"/>
                  </a:lnTo>
                  <a:lnTo>
                    <a:pt x="388" y="315"/>
                  </a:lnTo>
                  <a:lnTo>
                    <a:pt x="388" y="12"/>
                  </a:lnTo>
                  <a:lnTo>
                    <a:pt x="15" y="12"/>
                  </a:lnTo>
                  <a:lnTo>
                    <a:pt x="15" y="315"/>
                  </a:lnTo>
                  <a:lnTo>
                    <a:pt x="0" y="325"/>
                  </a:lnTo>
                  <a:close/>
                </a:path>
              </a:pathLst>
            </a:custGeom>
            <a:solidFill>
              <a:srgbClr val="351F69"/>
            </a:solidFill>
            <a:ln w="9525">
              <a:noFill/>
              <a:round/>
              <a:headEnd/>
              <a:tailEnd/>
            </a:ln>
          </p:spPr>
          <p:txBody>
            <a:bodyPr/>
            <a:lstStyle/>
            <a:p>
              <a:endParaRPr lang="en-US"/>
            </a:p>
          </p:txBody>
        </p:sp>
        <p:sp>
          <p:nvSpPr>
            <p:cNvPr id="126" name="Freeform 1407"/>
            <p:cNvSpPr>
              <a:spLocks/>
            </p:cNvSpPr>
            <p:nvPr/>
          </p:nvSpPr>
          <p:spPr bwMode="auto">
            <a:xfrm>
              <a:off x="5934553" y="1893566"/>
              <a:ext cx="307053" cy="204745"/>
            </a:xfrm>
            <a:custGeom>
              <a:avLst/>
              <a:gdLst>
                <a:gd name="T0" fmla="*/ 0 w 373"/>
                <a:gd name="T1" fmla="*/ 303 h 303"/>
                <a:gd name="T2" fmla="*/ 373 w 373"/>
                <a:gd name="T3" fmla="*/ 303 h 303"/>
                <a:gd name="T4" fmla="*/ 373 w 373"/>
                <a:gd name="T5" fmla="*/ 0 h 303"/>
                <a:gd name="T6" fmla="*/ 0 w 373"/>
                <a:gd name="T7" fmla="*/ 0 h 303"/>
                <a:gd name="T8" fmla="*/ 0 w 373"/>
                <a:gd name="T9" fmla="*/ 303 h 303"/>
                <a:gd name="T10" fmla="*/ 14 w 373"/>
                <a:gd name="T11" fmla="*/ 291 h 303"/>
                <a:gd name="T12" fmla="*/ 358 w 373"/>
                <a:gd name="T13" fmla="*/ 291 h 303"/>
                <a:gd name="T14" fmla="*/ 358 w 373"/>
                <a:gd name="T15" fmla="*/ 12 h 303"/>
                <a:gd name="T16" fmla="*/ 14 w 373"/>
                <a:gd name="T17" fmla="*/ 12 h 303"/>
                <a:gd name="T18" fmla="*/ 14 w 373"/>
                <a:gd name="T19" fmla="*/ 291 h 303"/>
                <a:gd name="T20" fmla="*/ 0 w 373"/>
                <a:gd name="T21" fmla="*/ 303 h 30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73"/>
                <a:gd name="T34" fmla="*/ 0 h 303"/>
                <a:gd name="T35" fmla="*/ 373 w 373"/>
                <a:gd name="T36" fmla="*/ 303 h 30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73" h="303">
                  <a:moveTo>
                    <a:pt x="0" y="303"/>
                  </a:moveTo>
                  <a:lnTo>
                    <a:pt x="373" y="303"/>
                  </a:lnTo>
                  <a:lnTo>
                    <a:pt x="373" y="0"/>
                  </a:lnTo>
                  <a:lnTo>
                    <a:pt x="0" y="0"/>
                  </a:lnTo>
                  <a:lnTo>
                    <a:pt x="0" y="303"/>
                  </a:lnTo>
                  <a:lnTo>
                    <a:pt x="14" y="291"/>
                  </a:lnTo>
                  <a:lnTo>
                    <a:pt x="358" y="291"/>
                  </a:lnTo>
                  <a:lnTo>
                    <a:pt x="358" y="12"/>
                  </a:lnTo>
                  <a:lnTo>
                    <a:pt x="14" y="12"/>
                  </a:lnTo>
                  <a:lnTo>
                    <a:pt x="14" y="291"/>
                  </a:lnTo>
                  <a:lnTo>
                    <a:pt x="0" y="303"/>
                  </a:lnTo>
                  <a:close/>
                </a:path>
              </a:pathLst>
            </a:custGeom>
            <a:solidFill>
              <a:srgbClr val="311C6B"/>
            </a:solidFill>
            <a:ln w="9525">
              <a:noFill/>
              <a:round/>
              <a:headEnd/>
              <a:tailEnd/>
            </a:ln>
          </p:spPr>
          <p:txBody>
            <a:bodyPr/>
            <a:lstStyle/>
            <a:p>
              <a:endParaRPr lang="en-US"/>
            </a:p>
          </p:txBody>
        </p:sp>
        <p:sp>
          <p:nvSpPr>
            <p:cNvPr id="127" name="Freeform 1408"/>
            <p:cNvSpPr>
              <a:spLocks/>
            </p:cNvSpPr>
            <p:nvPr/>
          </p:nvSpPr>
          <p:spPr bwMode="auto">
            <a:xfrm>
              <a:off x="5946109" y="1901648"/>
              <a:ext cx="283942" cy="188581"/>
            </a:xfrm>
            <a:custGeom>
              <a:avLst/>
              <a:gdLst>
                <a:gd name="T0" fmla="*/ 0 w 344"/>
                <a:gd name="T1" fmla="*/ 279 h 279"/>
                <a:gd name="T2" fmla="*/ 344 w 344"/>
                <a:gd name="T3" fmla="*/ 279 h 279"/>
                <a:gd name="T4" fmla="*/ 344 w 344"/>
                <a:gd name="T5" fmla="*/ 0 h 279"/>
                <a:gd name="T6" fmla="*/ 0 w 344"/>
                <a:gd name="T7" fmla="*/ 0 h 279"/>
                <a:gd name="T8" fmla="*/ 0 w 344"/>
                <a:gd name="T9" fmla="*/ 279 h 279"/>
                <a:gd name="T10" fmla="*/ 15 w 344"/>
                <a:gd name="T11" fmla="*/ 267 h 279"/>
                <a:gd name="T12" fmla="*/ 330 w 344"/>
                <a:gd name="T13" fmla="*/ 267 h 279"/>
                <a:gd name="T14" fmla="*/ 330 w 344"/>
                <a:gd name="T15" fmla="*/ 10 h 279"/>
                <a:gd name="T16" fmla="*/ 15 w 344"/>
                <a:gd name="T17" fmla="*/ 10 h 279"/>
                <a:gd name="T18" fmla="*/ 15 w 344"/>
                <a:gd name="T19" fmla="*/ 267 h 279"/>
                <a:gd name="T20" fmla="*/ 0 w 344"/>
                <a:gd name="T21" fmla="*/ 279 h 27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44"/>
                <a:gd name="T34" fmla="*/ 0 h 279"/>
                <a:gd name="T35" fmla="*/ 344 w 344"/>
                <a:gd name="T36" fmla="*/ 279 h 27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44" h="279">
                  <a:moveTo>
                    <a:pt x="0" y="279"/>
                  </a:moveTo>
                  <a:lnTo>
                    <a:pt x="344" y="279"/>
                  </a:lnTo>
                  <a:lnTo>
                    <a:pt x="344" y="0"/>
                  </a:lnTo>
                  <a:lnTo>
                    <a:pt x="0" y="0"/>
                  </a:lnTo>
                  <a:lnTo>
                    <a:pt x="0" y="279"/>
                  </a:lnTo>
                  <a:lnTo>
                    <a:pt x="15" y="267"/>
                  </a:lnTo>
                  <a:lnTo>
                    <a:pt x="330" y="267"/>
                  </a:lnTo>
                  <a:lnTo>
                    <a:pt x="330" y="10"/>
                  </a:lnTo>
                  <a:lnTo>
                    <a:pt x="15" y="10"/>
                  </a:lnTo>
                  <a:lnTo>
                    <a:pt x="15" y="267"/>
                  </a:lnTo>
                  <a:lnTo>
                    <a:pt x="0" y="279"/>
                  </a:lnTo>
                  <a:close/>
                </a:path>
              </a:pathLst>
            </a:custGeom>
            <a:solidFill>
              <a:srgbClr val="2D1A6D"/>
            </a:solidFill>
            <a:ln w="9525">
              <a:noFill/>
              <a:round/>
              <a:headEnd/>
              <a:tailEnd/>
            </a:ln>
          </p:spPr>
          <p:txBody>
            <a:bodyPr/>
            <a:lstStyle/>
            <a:p>
              <a:endParaRPr lang="en-US"/>
            </a:p>
          </p:txBody>
        </p:sp>
        <p:sp>
          <p:nvSpPr>
            <p:cNvPr id="128" name="Freeform 1409"/>
            <p:cNvSpPr>
              <a:spLocks/>
            </p:cNvSpPr>
            <p:nvPr/>
          </p:nvSpPr>
          <p:spPr bwMode="auto">
            <a:xfrm>
              <a:off x="5957665" y="1909730"/>
              <a:ext cx="260830" cy="172417"/>
            </a:xfrm>
            <a:custGeom>
              <a:avLst/>
              <a:gdLst>
                <a:gd name="T0" fmla="*/ 0 w 315"/>
                <a:gd name="T1" fmla="*/ 257 h 257"/>
                <a:gd name="T2" fmla="*/ 315 w 315"/>
                <a:gd name="T3" fmla="*/ 257 h 257"/>
                <a:gd name="T4" fmla="*/ 315 w 315"/>
                <a:gd name="T5" fmla="*/ 0 h 257"/>
                <a:gd name="T6" fmla="*/ 0 w 315"/>
                <a:gd name="T7" fmla="*/ 0 h 257"/>
                <a:gd name="T8" fmla="*/ 0 w 315"/>
                <a:gd name="T9" fmla="*/ 257 h 257"/>
                <a:gd name="T10" fmla="*/ 13 w 315"/>
                <a:gd name="T11" fmla="*/ 246 h 257"/>
                <a:gd name="T12" fmla="*/ 302 w 315"/>
                <a:gd name="T13" fmla="*/ 246 h 257"/>
                <a:gd name="T14" fmla="*/ 302 w 315"/>
                <a:gd name="T15" fmla="*/ 12 h 257"/>
                <a:gd name="T16" fmla="*/ 13 w 315"/>
                <a:gd name="T17" fmla="*/ 12 h 257"/>
                <a:gd name="T18" fmla="*/ 13 w 315"/>
                <a:gd name="T19" fmla="*/ 246 h 257"/>
                <a:gd name="T20" fmla="*/ 0 w 315"/>
                <a:gd name="T21" fmla="*/ 257 h 25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15"/>
                <a:gd name="T34" fmla="*/ 0 h 257"/>
                <a:gd name="T35" fmla="*/ 315 w 315"/>
                <a:gd name="T36" fmla="*/ 257 h 25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15" h="257">
                  <a:moveTo>
                    <a:pt x="0" y="257"/>
                  </a:moveTo>
                  <a:lnTo>
                    <a:pt x="315" y="257"/>
                  </a:lnTo>
                  <a:lnTo>
                    <a:pt x="315" y="0"/>
                  </a:lnTo>
                  <a:lnTo>
                    <a:pt x="0" y="0"/>
                  </a:lnTo>
                  <a:lnTo>
                    <a:pt x="0" y="257"/>
                  </a:lnTo>
                  <a:lnTo>
                    <a:pt x="13" y="246"/>
                  </a:lnTo>
                  <a:lnTo>
                    <a:pt x="302" y="246"/>
                  </a:lnTo>
                  <a:lnTo>
                    <a:pt x="302" y="12"/>
                  </a:lnTo>
                  <a:lnTo>
                    <a:pt x="13" y="12"/>
                  </a:lnTo>
                  <a:lnTo>
                    <a:pt x="13" y="246"/>
                  </a:lnTo>
                  <a:lnTo>
                    <a:pt x="0" y="257"/>
                  </a:lnTo>
                  <a:close/>
                </a:path>
              </a:pathLst>
            </a:custGeom>
            <a:solidFill>
              <a:srgbClr val="28186F"/>
            </a:solidFill>
            <a:ln w="9525">
              <a:noFill/>
              <a:round/>
              <a:headEnd/>
              <a:tailEnd/>
            </a:ln>
          </p:spPr>
          <p:txBody>
            <a:bodyPr/>
            <a:lstStyle/>
            <a:p>
              <a:endParaRPr lang="en-US"/>
            </a:p>
          </p:txBody>
        </p:sp>
        <p:sp>
          <p:nvSpPr>
            <p:cNvPr id="129" name="Freeform 1410"/>
            <p:cNvSpPr>
              <a:spLocks/>
            </p:cNvSpPr>
            <p:nvPr/>
          </p:nvSpPr>
          <p:spPr bwMode="auto">
            <a:xfrm>
              <a:off x="5969220" y="1917812"/>
              <a:ext cx="237719" cy="156253"/>
            </a:xfrm>
            <a:custGeom>
              <a:avLst/>
              <a:gdLst>
                <a:gd name="T0" fmla="*/ 0 w 289"/>
                <a:gd name="T1" fmla="*/ 234 h 234"/>
                <a:gd name="T2" fmla="*/ 289 w 289"/>
                <a:gd name="T3" fmla="*/ 234 h 234"/>
                <a:gd name="T4" fmla="*/ 289 w 289"/>
                <a:gd name="T5" fmla="*/ 0 h 234"/>
                <a:gd name="T6" fmla="*/ 0 w 289"/>
                <a:gd name="T7" fmla="*/ 0 h 234"/>
                <a:gd name="T8" fmla="*/ 0 w 289"/>
                <a:gd name="T9" fmla="*/ 234 h 234"/>
                <a:gd name="T10" fmla="*/ 14 w 289"/>
                <a:gd name="T11" fmla="*/ 222 h 234"/>
                <a:gd name="T12" fmla="*/ 274 w 289"/>
                <a:gd name="T13" fmla="*/ 222 h 234"/>
                <a:gd name="T14" fmla="*/ 274 w 289"/>
                <a:gd name="T15" fmla="*/ 12 h 234"/>
                <a:gd name="T16" fmla="*/ 14 w 289"/>
                <a:gd name="T17" fmla="*/ 12 h 234"/>
                <a:gd name="T18" fmla="*/ 14 w 289"/>
                <a:gd name="T19" fmla="*/ 222 h 234"/>
                <a:gd name="T20" fmla="*/ 0 w 289"/>
                <a:gd name="T21" fmla="*/ 234 h 23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89"/>
                <a:gd name="T34" fmla="*/ 0 h 234"/>
                <a:gd name="T35" fmla="*/ 289 w 289"/>
                <a:gd name="T36" fmla="*/ 234 h 23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89" h="234">
                  <a:moveTo>
                    <a:pt x="0" y="234"/>
                  </a:moveTo>
                  <a:lnTo>
                    <a:pt x="289" y="234"/>
                  </a:lnTo>
                  <a:lnTo>
                    <a:pt x="289" y="0"/>
                  </a:lnTo>
                  <a:lnTo>
                    <a:pt x="0" y="0"/>
                  </a:lnTo>
                  <a:lnTo>
                    <a:pt x="0" y="234"/>
                  </a:lnTo>
                  <a:lnTo>
                    <a:pt x="14" y="222"/>
                  </a:lnTo>
                  <a:lnTo>
                    <a:pt x="274" y="222"/>
                  </a:lnTo>
                  <a:lnTo>
                    <a:pt x="274" y="12"/>
                  </a:lnTo>
                  <a:lnTo>
                    <a:pt x="14" y="12"/>
                  </a:lnTo>
                  <a:lnTo>
                    <a:pt x="14" y="222"/>
                  </a:lnTo>
                  <a:lnTo>
                    <a:pt x="0" y="234"/>
                  </a:lnTo>
                  <a:close/>
                </a:path>
              </a:pathLst>
            </a:custGeom>
            <a:solidFill>
              <a:srgbClr val="241570"/>
            </a:solidFill>
            <a:ln w="9525">
              <a:noFill/>
              <a:round/>
              <a:headEnd/>
              <a:tailEnd/>
            </a:ln>
          </p:spPr>
          <p:txBody>
            <a:bodyPr/>
            <a:lstStyle/>
            <a:p>
              <a:endParaRPr lang="en-US"/>
            </a:p>
          </p:txBody>
        </p:sp>
        <p:sp>
          <p:nvSpPr>
            <p:cNvPr id="130" name="Freeform 1411"/>
            <p:cNvSpPr>
              <a:spLocks/>
            </p:cNvSpPr>
            <p:nvPr/>
          </p:nvSpPr>
          <p:spPr bwMode="auto">
            <a:xfrm>
              <a:off x="5980776" y="1925894"/>
              <a:ext cx="214607" cy="140088"/>
            </a:xfrm>
            <a:custGeom>
              <a:avLst/>
              <a:gdLst>
                <a:gd name="T0" fmla="*/ 0 w 260"/>
                <a:gd name="T1" fmla="*/ 210 h 210"/>
                <a:gd name="T2" fmla="*/ 260 w 260"/>
                <a:gd name="T3" fmla="*/ 210 h 210"/>
                <a:gd name="T4" fmla="*/ 260 w 260"/>
                <a:gd name="T5" fmla="*/ 0 h 210"/>
                <a:gd name="T6" fmla="*/ 0 w 260"/>
                <a:gd name="T7" fmla="*/ 0 h 210"/>
                <a:gd name="T8" fmla="*/ 0 w 260"/>
                <a:gd name="T9" fmla="*/ 210 h 210"/>
                <a:gd name="T10" fmla="*/ 15 w 260"/>
                <a:gd name="T11" fmla="*/ 198 h 210"/>
                <a:gd name="T12" fmla="*/ 246 w 260"/>
                <a:gd name="T13" fmla="*/ 198 h 210"/>
                <a:gd name="T14" fmla="*/ 246 w 260"/>
                <a:gd name="T15" fmla="*/ 13 h 210"/>
                <a:gd name="T16" fmla="*/ 15 w 260"/>
                <a:gd name="T17" fmla="*/ 13 h 210"/>
                <a:gd name="T18" fmla="*/ 15 w 260"/>
                <a:gd name="T19" fmla="*/ 198 h 210"/>
                <a:gd name="T20" fmla="*/ 0 w 260"/>
                <a:gd name="T21" fmla="*/ 210 h 21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60"/>
                <a:gd name="T34" fmla="*/ 0 h 210"/>
                <a:gd name="T35" fmla="*/ 260 w 260"/>
                <a:gd name="T36" fmla="*/ 210 h 21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60" h="210">
                  <a:moveTo>
                    <a:pt x="0" y="210"/>
                  </a:moveTo>
                  <a:lnTo>
                    <a:pt x="260" y="210"/>
                  </a:lnTo>
                  <a:lnTo>
                    <a:pt x="260" y="0"/>
                  </a:lnTo>
                  <a:lnTo>
                    <a:pt x="0" y="0"/>
                  </a:lnTo>
                  <a:lnTo>
                    <a:pt x="0" y="210"/>
                  </a:lnTo>
                  <a:lnTo>
                    <a:pt x="15" y="198"/>
                  </a:lnTo>
                  <a:lnTo>
                    <a:pt x="246" y="198"/>
                  </a:lnTo>
                  <a:lnTo>
                    <a:pt x="246" y="13"/>
                  </a:lnTo>
                  <a:lnTo>
                    <a:pt x="15" y="13"/>
                  </a:lnTo>
                  <a:lnTo>
                    <a:pt x="15" y="198"/>
                  </a:lnTo>
                  <a:lnTo>
                    <a:pt x="0" y="210"/>
                  </a:lnTo>
                  <a:close/>
                </a:path>
              </a:pathLst>
            </a:custGeom>
            <a:solidFill>
              <a:srgbClr val="201372"/>
            </a:solidFill>
            <a:ln w="9525">
              <a:noFill/>
              <a:round/>
              <a:headEnd/>
              <a:tailEnd/>
            </a:ln>
          </p:spPr>
          <p:txBody>
            <a:bodyPr/>
            <a:lstStyle/>
            <a:p>
              <a:endParaRPr lang="en-US"/>
            </a:p>
          </p:txBody>
        </p:sp>
        <p:sp>
          <p:nvSpPr>
            <p:cNvPr id="131" name="Freeform 1412"/>
            <p:cNvSpPr>
              <a:spLocks/>
            </p:cNvSpPr>
            <p:nvPr/>
          </p:nvSpPr>
          <p:spPr bwMode="auto">
            <a:xfrm>
              <a:off x="5992332" y="1933977"/>
              <a:ext cx="191495" cy="123924"/>
            </a:xfrm>
            <a:custGeom>
              <a:avLst/>
              <a:gdLst>
                <a:gd name="T0" fmla="*/ 0 w 231"/>
                <a:gd name="T1" fmla="*/ 185 h 185"/>
                <a:gd name="T2" fmla="*/ 231 w 231"/>
                <a:gd name="T3" fmla="*/ 185 h 185"/>
                <a:gd name="T4" fmla="*/ 231 w 231"/>
                <a:gd name="T5" fmla="*/ 0 h 185"/>
                <a:gd name="T6" fmla="*/ 0 w 231"/>
                <a:gd name="T7" fmla="*/ 0 h 185"/>
                <a:gd name="T8" fmla="*/ 0 w 231"/>
                <a:gd name="T9" fmla="*/ 185 h 185"/>
                <a:gd name="T10" fmla="*/ 14 w 231"/>
                <a:gd name="T11" fmla="*/ 174 h 185"/>
                <a:gd name="T12" fmla="*/ 216 w 231"/>
                <a:gd name="T13" fmla="*/ 174 h 185"/>
                <a:gd name="T14" fmla="*/ 216 w 231"/>
                <a:gd name="T15" fmla="*/ 10 h 185"/>
                <a:gd name="T16" fmla="*/ 14 w 231"/>
                <a:gd name="T17" fmla="*/ 10 h 185"/>
                <a:gd name="T18" fmla="*/ 14 w 231"/>
                <a:gd name="T19" fmla="*/ 174 h 185"/>
                <a:gd name="T20" fmla="*/ 0 w 231"/>
                <a:gd name="T21" fmla="*/ 185 h 18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31"/>
                <a:gd name="T34" fmla="*/ 0 h 185"/>
                <a:gd name="T35" fmla="*/ 231 w 231"/>
                <a:gd name="T36" fmla="*/ 185 h 18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31" h="185">
                  <a:moveTo>
                    <a:pt x="0" y="185"/>
                  </a:moveTo>
                  <a:lnTo>
                    <a:pt x="231" y="185"/>
                  </a:lnTo>
                  <a:lnTo>
                    <a:pt x="231" y="0"/>
                  </a:lnTo>
                  <a:lnTo>
                    <a:pt x="0" y="0"/>
                  </a:lnTo>
                  <a:lnTo>
                    <a:pt x="0" y="185"/>
                  </a:lnTo>
                  <a:lnTo>
                    <a:pt x="14" y="174"/>
                  </a:lnTo>
                  <a:lnTo>
                    <a:pt x="216" y="174"/>
                  </a:lnTo>
                  <a:lnTo>
                    <a:pt x="216" y="10"/>
                  </a:lnTo>
                  <a:lnTo>
                    <a:pt x="14" y="10"/>
                  </a:lnTo>
                  <a:lnTo>
                    <a:pt x="14" y="174"/>
                  </a:lnTo>
                  <a:lnTo>
                    <a:pt x="0" y="185"/>
                  </a:lnTo>
                  <a:close/>
                </a:path>
              </a:pathLst>
            </a:custGeom>
            <a:solidFill>
              <a:srgbClr val="1C1074"/>
            </a:solidFill>
            <a:ln w="9525">
              <a:noFill/>
              <a:round/>
              <a:headEnd/>
              <a:tailEnd/>
            </a:ln>
          </p:spPr>
          <p:txBody>
            <a:bodyPr/>
            <a:lstStyle/>
            <a:p>
              <a:endParaRPr lang="en-US"/>
            </a:p>
          </p:txBody>
        </p:sp>
        <p:sp>
          <p:nvSpPr>
            <p:cNvPr id="132" name="Freeform 1413"/>
            <p:cNvSpPr>
              <a:spLocks/>
            </p:cNvSpPr>
            <p:nvPr/>
          </p:nvSpPr>
          <p:spPr bwMode="auto">
            <a:xfrm>
              <a:off x="6005538" y="1940712"/>
              <a:ext cx="166733" cy="110454"/>
            </a:xfrm>
            <a:custGeom>
              <a:avLst/>
              <a:gdLst>
                <a:gd name="T0" fmla="*/ 0 w 202"/>
                <a:gd name="T1" fmla="*/ 164 h 164"/>
                <a:gd name="T2" fmla="*/ 202 w 202"/>
                <a:gd name="T3" fmla="*/ 164 h 164"/>
                <a:gd name="T4" fmla="*/ 202 w 202"/>
                <a:gd name="T5" fmla="*/ 0 h 164"/>
                <a:gd name="T6" fmla="*/ 0 w 202"/>
                <a:gd name="T7" fmla="*/ 0 h 164"/>
                <a:gd name="T8" fmla="*/ 0 w 202"/>
                <a:gd name="T9" fmla="*/ 164 h 164"/>
                <a:gd name="T10" fmla="*/ 15 w 202"/>
                <a:gd name="T11" fmla="*/ 152 h 164"/>
                <a:gd name="T12" fmla="*/ 188 w 202"/>
                <a:gd name="T13" fmla="*/ 152 h 164"/>
                <a:gd name="T14" fmla="*/ 188 w 202"/>
                <a:gd name="T15" fmla="*/ 12 h 164"/>
                <a:gd name="T16" fmla="*/ 15 w 202"/>
                <a:gd name="T17" fmla="*/ 12 h 164"/>
                <a:gd name="T18" fmla="*/ 15 w 202"/>
                <a:gd name="T19" fmla="*/ 152 h 164"/>
                <a:gd name="T20" fmla="*/ 0 w 202"/>
                <a:gd name="T21" fmla="*/ 164 h 16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02"/>
                <a:gd name="T34" fmla="*/ 0 h 164"/>
                <a:gd name="T35" fmla="*/ 202 w 202"/>
                <a:gd name="T36" fmla="*/ 164 h 16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02" h="164">
                  <a:moveTo>
                    <a:pt x="0" y="164"/>
                  </a:moveTo>
                  <a:lnTo>
                    <a:pt x="202" y="164"/>
                  </a:lnTo>
                  <a:lnTo>
                    <a:pt x="202" y="0"/>
                  </a:lnTo>
                  <a:lnTo>
                    <a:pt x="0" y="0"/>
                  </a:lnTo>
                  <a:lnTo>
                    <a:pt x="0" y="164"/>
                  </a:lnTo>
                  <a:lnTo>
                    <a:pt x="15" y="152"/>
                  </a:lnTo>
                  <a:lnTo>
                    <a:pt x="188" y="152"/>
                  </a:lnTo>
                  <a:lnTo>
                    <a:pt x="188" y="12"/>
                  </a:lnTo>
                  <a:lnTo>
                    <a:pt x="15" y="12"/>
                  </a:lnTo>
                  <a:lnTo>
                    <a:pt x="15" y="152"/>
                  </a:lnTo>
                  <a:lnTo>
                    <a:pt x="0" y="164"/>
                  </a:lnTo>
                  <a:close/>
                </a:path>
              </a:pathLst>
            </a:custGeom>
            <a:solidFill>
              <a:srgbClr val="180E76"/>
            </a:solidFill>
            <a:ln w="9525">
              <a:noFill/>
              <a:round/>
              <a:headEnd/>
              <a:tailEnd/>
            </a:ln>
          </p:spPr>
          <p:txBody>
            <a:bodyPr/>
            <a:lstStyle/>
            <a:p>
              <a:endParaRPr lang="en-US"/>
            </a:p>
          </p:txBody>
        </p:sp>
        <p:sp>
          <p:nvSpPr>
            <p:cNvPr id="133" name="Freeform 1414"/>
            <p:cNvSpPr>
              <a:spLocks/>
            </p:cNvSpPr>
            <p:nvPr/>
          </p:nvSpPr>
          <p:spPr bwMode="auto">
            <a:xfrm>
              <a:off x="6017094" y="1948794"/>
              <a:ext cx="141971" cy="94290"/>
            </a:xfrm>
            <a:custGeom>
              <a:avLst/>
              <a:gdLst>
                <a:gd name="T0" fmla="*/ 0 w 173"/>
                <a:gd name="T1" fmla="*/ 140 h 140"/>
                <a:gd name="T2" fmla="*/ 173 w 173"/>
                <a:gd name="T3" fmla="*/ 140 h 140"/>
                <a:gd name="T4" fmla="*/ 173 w 173"/>
                <a:gd name="T5" fmla="*/ 0 h 140"/>
                <a:gd name="T6" fmla="*/ 0 w 173"/>
                <a:gd name="T7" fmla="*/ 0 h 140"/>
                <a:gd name="T8" fmla="*/ 0 w 173"/>
                <a:gd name="T9" fmla="*/ 140 h 140"/>
                <a:gd name="T10" fmla="*/ 14 w 173"/>
                <a:gd name="T11" fmla="*/ 128 h 140"/>
                <a:gd name="T12" fmla="*/ 158 w 173"/>
                <a:gd name="T13" fmla="*/ 128 h 140"/>
                <a:gd name="T14" fmla="*/ 158 w 173"/>
                <a:gd name="T15" fmla="*/ 12 h 140"/>
                <a:gd name="T16" fmla="*/ 14 w 173"/>
                <a:gd name="T17" fmla="*/ 12 h 140"/>
                <a:gd name="T18" fmla="*/ 14 w 173"/>
                <a:gd name="T19" fmla="*/ 128 h 140"/>
                <a:gd name="T20" fmla="*/ 0 w 173"/>
                <a:gd name="T21" fmla="*/ 140 h 14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3"/>
                <a:gd name="T34" fmla="*/ 0 h 140"/>
                <a:gd name="T35" fmla="*/ 173 w 173"/>
                <a:gd name="T36" fmla="*/ 140 h 14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3" h="140">
                  <a:moveTo>
                    <a:pt x="0" y="140"/>
                  </a:moveTo>
                  <a:lnTo>
                    <a:pt x="173" y="140"/>
                  </a:lnTo>
                  <a:lnTo>
                    <a:pt x="173" y="0"/>
                  </a:lnTo>
                  <a:lnTo>
                    <a:pt x="0" y="0"/>
                  </a:lnTo>
                  <a:lnTo>
                    <a:pt x="0" y="140"/>
                  </a:lnTo>
                  <a:lnTo>
                    <a:pt x="14" y="128"/>
                  </a:lnTo>
                  <a:lnTo>
                    <a:pt x="158" y="128"/>
                  </a:lnTo>
                  <a:lnTo>
                    <a:pt x="158" y="12"/>
                  </a:lnTo>
                  <a:lnTo>
                    <a:pt x="14" y="12"/>
                  </a:lnTo>
                  <a:lnTo>
                    <a:pt x="14" y="128"/>
                  </a:lnTo>
                  <a:lnTo>
                    <a:pt x="0" y="140"/>
                  </a:lnTo>
                  <a:close/>
                </a:path>
              </a:pathLst>
            </a:custGeom>
            <a:solidFill>
              <a:srgbClr val="140C77"/>
            </a:solidFill>
            <a:ln w="9525">
              <a:noFill/>
              <a:round/>
              <a:headEnd/>
              <a:tailEnd/>
            </a:ln>
          </p:spPr>
          <p:txBody>
            <a:bodyPr/>
            <a:lstStyle/>
            <a:p>
              <a:endParaRPr lang="en-US"/>
            </a:p>
          </p:txBody>
        </p:sp>
        <p:sp>
          <p:nvSpPr>
            <p:cNvPr id="134" name="Freeform 1415"/>
            <p:cNvSpPr>
              <a:spLocks/>
            </p:cNvSpPr>
            <p:nvPr/>
          </p:nvSpPr>
          <p:spPr bwMode="auto">
            <a:xfrm>
              <a:off x="6028650" y="1956876"/>
              <a:ext cx="118859" cy="78126"/>
            </a:xfrm>
            <a:custGeom>
              <a:avLst/>
              <a:gdLst>
                <a:gd name="T0" fmla="*/ 0 w 144"/>
                <a:gd name="T1" fmla="*/ 116 h 116"/>
                <a:gd name="T2" fmla="*/ 144 w 144"/>
                <a:gd name="T3" fmla="*/ 116 h 116"/>
                <a:gd name="T4" fmla="*/ 144 w 144"/>
                <a:gd name="T5" fmla="*/ 0 h 116"/>
                <a:gd name="T6" fmla="*/ 0 w 144"/>
                <a:gd name="T7" fmla="*/ 0 h 116"/>
                <a:gd name="T8" fmla="*/ 0 w 144"/>
                <a:gd name="T9" fmla="*/ 116 h 116"/>
                <a:gd name="T10" fmla="*/ 15 w 144"/>
                <a:gd name="T11" fmla="*/ 105 h 116"/>
                <a:gd name="T12" fmla="*/ 130 w 144"/>
                <a:gd name="T13" fmla="*/ 105 h 116"/>
                <a:gd name="T14" fmla="*/ 130 w 144"/>
                <a:gd name="T15" fmla="*/ 11 h 116"/>
                <a:gd name="T16" fmla="*/ 15 w 144"/>
                <a:gd name="T17" fmla="*/ 11 h 116"/>
                <a:gd name="T18" fmla="*/ 15 w 144"/>
                <a:gd name="T19" fmla="*/ 105 h 116"/>
                <a:gd name="T20" fmla="*/ 0 w 144"/>
                <a:gd name="T21" fmla="*/ 116 h 11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44"/>
                <a:gd name="T34" fmla="*/ 0 h 116"/>
                <a:gd name="T35" fmla="*/ 144 w 144"/>
                <a:gd name="T36" fmla="*/ 116 h 11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44" h="116">
                  <a:moveTo>
                    <a:pt x="0" y="116"/>
                  </a:moveTo>
                  <a:lnTo>
                    <a:pt x="144" y="116"/>
                  </a:lnTo>
                  <a:lnTo>
                    <a:pt x="144" y="0"/>
                  </a:lnTo>
                  <a:lnTo>
                    <a:pt x="0" y="0"/>
                  </a:lnTo>
                  <a:lnTo>
                    <a:pt x="0" y="116"/>
                  </a:lnTo>
                  <a:lnTo>
                    <a:pt x="15" y="105"/>
                  </a:lnTo>
                  <a:lnTo>
                    <a:pt x="130" y="105"/>
                  </a:lnTo>
                  <a:lnTo>
                    <a:pt x="130" y="11"/>
                  </a:lnTo>
                  <a:lnTo>
                    <a:pt x="15" y="11"/>
                  </a:lnTo>
                  <a:lnTo>
                    <a:pt x="15" y="105"/>
                  </a:lnTo>
                  <a:lnTo>
                    <a:pt x="0" y="116"/>
                  </a:lnTo>
                  <a:close/>
                </a:path>
              </a:pathLst>
            </a:custGeom>
            <a:solidFill>
              <a:srgbClr val="100979"/>
            </a:solidFill>
            <a:ln w="9525">
              <a:noFill/>
              <a:round/>
              <a:headEnd/>
              <a:tailEnd/>
            </a:ln>
          </p:spPr>
          <p:txBody>
            <a:bodyPr/>
            <a:lstStyle/>
            <a:p>
              <a:endParaRPr lang="en-US"/>
            </a:p>
          </p:txBody>
        </p:sp>
        <p:sp>
          <p:nvSpPr>
            <p:cNvPr id="135" name="Freeform 1416"/>
            <p:cNvSpPr>
              <a:spLocks/>
            </p:cNvSpPr>
            <p:nvPr/>
          </p:nvSpPr>
          <p:spPr bwMode="auto">
            <a:xfrm>
              <a:off x="6040206" y="1964958"/>
              <a:ext cx="95748" cy="63309"/>
            </a:xfrm>
            <a:custGeom>
              <a:avLst/>
              <a:gdLst>
                <a:gd name="T0" fmla="*/ 0 w 115"/>
                <a:gd name="T1" fmla="*/ 94 h 94"/>
                <a:gd name="T2" fmla="*/ 115 w 115"/>
                <a:gd name="T3" fmla="*/ 94 h 94"/>
                <a:gd name="T4" fmla="*/ 115 w 115"/>
                <a:gd name="T5" fmla="*/ 0 h 94"/>
                <a:gd name="T6" fmla="*/ 0 w 115"/>
                <a:gd name="T7" fmla="*/ 0 h 94"/>
                <a:gd name="T8" fmla="*/ 0 w 115"/>
                <a:gd name="T9" fmla="*/ 94 h 94"/>
                <a:gd name="T10" fmla="*/ 14 w 115"/>
                <a:gd name="T11" fmla="*/ 82 h 94"/>
                <a:gd name="T12" fmla="*/ 101 w 115"/>
                <a:gd name="T13" fmla="*/ 82 h 94"/>
                <a:gd name="T14" fmla="*/ 101 w 115"/>
                <a:gd name="T15" fmla="*/ 12 h 94"/>
                <a:gd name="T16" fmla="*/ 14 w 115"/>
                <a:gd name="T17" fmla="*/ 12 h 94"/>
                <a:gd name="T18" fmla="*/ 14 w 115"/>
                <a:gd name="T19" fmla="*/ 82 h 94"/>
                <a:gd name="T20" fmla="*/ 0 w 115"/>
                <a:gd name="T21" fmla="*/ 94 h 9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5"/>
                <a:gd name="T34" fmla="*/ 0 h 94"/>
                <a:gd name="T35" fmla="*/ 115 w 115"/>
                <a:gd name="T36" fmla="*/ 94 h 9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5" h="94">
                  <a:moveTo>
                    <a:pt x="0" y="94"/>
                  </a:moveTo>
                  <a:lnTo>
                    <a:pt x="115" y="94"/>
                  </a:lnTo>
                  <a:lnTo>
                    <a:pt x="115" y="0"/>
                  </a:lnTo>
                  <a:lnTo>
                    <a:pt x="0" y="0"/>
                  </a:lnTo>
                  <a:lnTo>
                    <a:pt x="0" y="94"/>
                  </a:lnTo>
                  <a:lnTo>
                    <a:pt x="14" y="82"/>
                  </a:lnTo>
                  <a:lnTo>
                    <a:pt x="101" y="82"/>
                  </a:lnTo>
                  <a:lnTo>
                    <a:pt x="101" y="12"/>
                  </a:lnTo>
                  <a:lnTo>
                    <a:pt x="14" y="12"/>
                  </a:lnTo>
                  <a:lnTo>
                    <a:pt x="14" y="82"/>
                  </a:lnTo>
                  <a:lnTo>
                    <a:pt x="0" y="94"/>
                  </a:lnTo>
                  <a:close/>
                </a:path>
              </a:pathLst>
            </a:custGeom>
            <a:solidFill>
              <a:srgbClr val="0C077B"/>
            </a:solidFill>
            <a:ln w="9525">
              <a:noFill/>
              <a:round/>
              <a:headEnd/>
              <a:tailEnd/>
            </a:ln>
          </p:spPr>
          <p:txBody>
            <a:bodyPr/>
            <a:lstStyle/>
            <a:p>
              <a:endParaRPr lang="en-US"/>
            </a:p>
          </p:txBody>
        </p:sp>
        <p:sp>
          <p:nvSpPr>
            <p:cNvPr id="136" name="Freeform 1417"/>
            <p:cNvSpPr>
              <a:spLocks/>
            </p:cNvSpPr>
            <p:nvPr/>
          </p:nvSpPr>
          <p:spPr bwMode="auto">
            <a:xfrm>
              <a:off x="6051761" y="1973040"/>
              <a:ext cx="72636" cy="45798"/>
            </a:xfrm>
            <a:custGeom>
              <a:avLst/>
              <a:gdLst>
                <a:gd name="T0" fmla="*/ 0 w 87"/>
                <a:gd name="T1" fmla="*/ 70 h 70"/>
                <a:gd name="T2" fmla="*/ 87 w 87"/>
                <a:gd name="T3" fmla="*/ 70 h 70"/>
                <a:gd name="T4" fmla="*/ 87 w 87"/>
                <a:gd name="T5" fmla="*/ 0 h 70"/>
                <a:gd name="T6" fmla="*/ 0 w 87"/>
                <a:gd name="T7" fmla="*/ 0 h 70"/>
                <a:gd name="T8" fmla="*/ 0 w 87"/>
                <a:gd name="T9" fmla="*/ 70 h 70"/>
                <a:gd name="T10" fmla="*/ 14 w 87"/>
                <a:gd name="T11" fmla="*/ 58 h 70"/>
                <a:gd name="T12" fmla="*/ 72 w 87"/>
                <a:gd name="T13" fmla="*/ 58 h 70"/>
                <a:gd name="T14" fmla="*/ 72 w 87"/>
                <a:gd name="T15" fmla="*/ 12 h 70"/>
                <a:gd name="T16" fmla="*/ 14 w 87"/>
                <a:gd name="T17" fmla="*/ 12 h 70"/>
                <a:gd name="T18" fmla="*/ 14 w 87"/>
                <a:gd name="T19" fmla="*/ 58 h 70"/>
                <a:gd name="T20" fmla="*/ 0 w 87"/>
                <a:gd name="T21" fmla="*/ 70 h 7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7"/>
                <a:gd name="T34" fmla="*/ 0 h 70"/>
                <a:gd name="T35" fmla="*/ 87 w 87"/>
                <a:gd name="T36" fmla="*/ 70 h 7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7" h="70">
                  <a:moveTo>
                    <a:pt x="0" y="70"/>
                  </a:moveTo>
                  <a:lnTo>
                    <a:pt x="87" y="70"/>
                  </a:lnTo>
                  <a:lnTo>
                    <a:pt x="87" y="0"/>
                  </a:lnTo>
                  <a:lnTo>
                    <a:pt x="0" y="0"/>
                  </a:lnTo>
                  <a:lnTo>
                    <a:pt x="0" y="70"/>
                  </a:lnTo>
                  <a:lnTo>
                    <a:pt x="14" y="58"/>
                  </a:lnTo>
                  <a:lnTo>
                    <a:pt x="72" y="58"/>
                  </a:lnTo>
                  <a:lnTo>
                    <a:pt x="72" y="12"/>
                  </a:lnTo>
                  <a:lnTo>
                    <a:pt x="14" y="12"/>
                  </a:lnTo>
                  <a:lnTo>
                    <a:pt x="14" y="58"/>
                  </a:lnTo>
                  <a:lnTo>
                    <a:pt x="0" y="70"/>
                  </a:lnTo>
                  <a:close/>
                </a:path>
              </a:pathLst>
            </a:custGeom>
            <a:solidFill>
              <a:srgbClr val="08057D"/>
            </a:solidFill>
            <a:ln w="9525">
              <a:noFill/>
              <a:round/>
              <a:headEnd/>
              <a:tailEnd/>
            </a:ln>
          </p:spPr>
          <p:txBody>
            <a:bodyPr/>
            <a:lstStyle/>
            <a:p>
              <a:endParaRPr lang="en-US"/>
            </a:p>
          </p:txBody>
        </p:sp>
        <p:sp>
          <p:nvSpPr>
            <p:cNvPr id="137" name="Freeform 1418"/>
            <p:cNvSpPr>
              <a:spLocks/>
            </p:cNvSpPr>
            <p:nvPr/>
          </p:nvSpPr>
          <p:spPr bwMode="auto">
            <a:xfrm>
              <a:off x="6064968" y="1981122"/>
              <a:ext cx="47874" cy="29634"/>
            </a:xfrm>
            <a:custGeom>
              <a:avLst/>
              <a:gdLst>
                <a:gd name="T0" fmla="*/ 0 w 58"/>
                <a:gd name="T1" fmla="*/ 46 h 46"/>
                <a:gd name="T2" fmla="*/ 58 w 58"/>
                <a:gd name="T3" fmla="*/ 46 h 46"/>
                <a:gd name="T4" fmla="*/ 58 w 58"/>
                <a:gd name="T5" fmla="*/ 0 h 46"/>
                <a:gd name="T6" fmla="*/ 0 w 58"/>
                <a:gd name="T7" fmla="*/ 0 h 46"/>
                <a:gd name="T8" fmla="*/ 0 w 58"/>
                <a:gd name="T9" fmla="*/ 46 h 46"/>
                <a:gd name="T10" fmla="*/ 15 w 58"/>
                <a:gd name="T11" fmla="*/ 35 h 46"/>
                <a:gd name="T12" fmla="*/ 44 w 58"/>
                <a:gd name="T13" fmla="*/ 35 h 46"/>
                <a:gd name="T14" fmla="*/ 44 w 58"/>
                <a:gd name="T15" fmla="*/ 11 h 46"/>
                <a:gd name="T16" fmla="*/ 15 w 58"/>
                <a:gd name="T17" fmla="*/ 11 h 46"/>
                <a:gd name="T18" fmla="*/ 15 w 58"/>
                <a:gd name="T19" fmla="*/ 35 h 46"/>
                <a:gd name="T20" fmla="*/ 0 w 58"/>
                <a:gd name="T21" fmla="*/ 46 h 4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58"/>
                <a:gd name="T34" fmla="*/ 0 h 46"/>
                <a:gd name="T35" fmla="*/ 58 w 58"/>
                <a:gd name="T36" fmla="*/ 46 h 4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58" h="46">
                  <a:moveTo>
                    <a:pt x="0" y="46"/>
                  </a:moveTo>
                  <a:lnTo>
                    <a:pt x="58" y="46"/>
                  </a:lnTo>
                  <a:lnTo>
                    <a:pt x="58" y="0"/>
                  </a:lnTo>
                  <a:lnTo>
                    <a:pt x="0" y="0"/>
                  </a:lnTo>
                  <a:lnTo>
                    <a:pt x="0" y="46"/>
                  </a:lnTo>
                  <a:lnTo>
                    <a:pt x="15" y="35"/>
                  </a:lnTo>
                  <a:lnTo>
                    <a:pt x="44" y="35"/>
                  </a:lnTo>
                  <a:lnTo>
                    <a:pt x="44" y="11"/>
                  </a:lnTo>
                  <a:lnTo>
                    <a:pt x="15" y="11"/>
                  </a:lnTo>
                  <a:lnTo>
                    <a:pt x="15" y="35"/>
                  </a:lnTo>
                  <a:lnTo>
                    <a:pt x="0" y="46"/>
                  </a:lnTo>
                  <a:close/>
                </a:path>
              </a:pathLst>
            </a:custGeom>
            <a:solidFill>
              <a:srgbClr val="04027E"/>
            </a:solidFill>
            <a:ln w="9525">
              <a:noFill/>
              <a:round/>
              <a:headEnd/>
              <a:tailEnd/>
            </a:ln>
          </p:spPr>
          <p:txBody>
            <a:bodyPr/>
            <a:lstStyle/>
            <a:p>
              <a:endParaRPr lang="en-US"/>
            </a:p>
          </p:txBody>
        </p:sp>
        <p:sp>
          <p:nvSpPr>
            <p:cNvPr id="138" name="Rectangle 1419"/>
            <p:cNvSpPr>
              <a:spLocks noChangeArrowheads="1"/>
            </p:cNvSpPr>
            <p:nvPr/>
          </p:nvSpPr>
          <p:spPr bwMode="auto">
            <a:xfrm>
              <a:off x="6076524" y="1987857"/>
              <a:ext cx="23112" cy="16164"/>
            </a:xfrm>
            <a:prstGeom prst="rect">
              <a:avLst/>
            </a:prstGeom>
            <a:solidFill>
              <a:srgbClr val="000080"/>
            </a:solidFill>
            <a:ln w="9525">
              <a:noFill/>
              <a:miter lim="800000"/>
              <a:headEnd/>
              <a:tailEnd/>
            </a:ln>
          </p:spPr>
          <p:txBody>
            <a:bodyPr/>
            <a:lstStyle/>
            <a:p>
              <a:endParaRPr lang="en-US"/>
            </a:p>
          </p:txBody>
        </p:sp>
        <p:sp>
          <p:nvSpPr>
            <p:cNvPr id="139" name="Freeform 1420"/>
            <p:cNvSpPr>
              <a:spLocks/>
            </p:cNvSpPr>
            <p:nvPr/>
          </p:nvSpPr>
          <p:spPr bwMode="auto">
            <a:xfrm>
              <a:off x="5340257" y="1501588"/>
              <a:ext cx="1497297" cy="987354"/>
            </a:xfrm>
            <a:custGeom>
              <a:avLst/>
              <a:gdLst>
                <a:gd name="T0" fmla="*/ 361 w 1814"/>
                <a:gd name="T1" fmla="*/ 0 h 1466"/>
                <a:gd name="T2" fmla="*/ 329 w 1814"/>
                <a:gd name="T3" fmla="*/ 1 h 1466"/>
                <a:gd name="T4" fmla="*/ 296 w 1814"/>
                <a:gd name="T5" fmla="*/ 7 h 1466"/>
                <a:gd name="T6" fmla="*/ 230 w 1814"/>
                <a:gd name="T7" fmla="*/ 30 h 1466"/>
                <a:gd name="T8" fmla="*/ 113 w 1814"/>
                <a:gd name="T9" fmla="*/ 111 h 1466"/>
                <a:gd name="T10" fmla="*/ 33 w 1814"/>
                <a:gd name="T11" fmla="*/ 227 h 1466"/>
                <a:gd name="T12" fmla="*/ 10 w 1814"/>
                <a:gd name="T13" fmla="*/ 292 h 1466"/>
                <a:gd name="T14" fmla="*/ 0 w 1814"/>
                <a:gd name="T15" fmla="*/ 360 h 1466"/>
                <a:gd name="T16" fmla="*/ 0 w 1814"/>
                <a:gd name="T17" fmla="*/ 1105 h 1466"/>
                <a:gd name="T18" fmla="*/ 30 w 1814"/>
                <a:gd name="T19" fmla="*/ 1236 h 1466"/>
                <a:gd name="T20" fmla="*/ 112 w 1814"/>
                <a:gd name="T21" fmla="*/ 1352 h 1466"/>
                <a:gd name="T22" fmla="*/ 228 w 1814"/>
                <a:gd name="T23" fmla="*/ 1433 h 1466"/>
                <a:gd name="T24" fmla="*/ 293 w 1814"/>
                <a:gd name="T25" fmla="*/ 1456 h 1466"/>
                <a:gd name="T26" fmla="*/ 361 w 1814"/>
                <a:gd name="T27" fmla="*/ 1466 h 1466"/>
                <a:gd name="T28" fmla="*/ 1453 w 1814"/>
                <a:gd name="T29" fmla="*/ 1466 h 1466"/>
                <a:gd name="T30" fmla="*/ 1584 w 1814"/>
                <a:gd name="T31" fmla="*/ 1435 h 1466"/>
                <a:gd name="T32" fmla="*/ 1701 w 1814"/>
                <a:gd name="T33" fmla="*/ 1354 h 1466"/>
                <a:gd name="T34" fmla="*/ 1781 w 1814"/>
                <a:gd name="T35" fmla="*/ 1238 h 1466"/>
                <a:gd name="T36" fmla="*/ 1804 w 1814"/>
                <a:gd name="T37" fmla="*/ 1173 h 1466"/>
                <a:gd name="T38" fmla="*/ 1814 w 1814"/>
                <a:gd name="T39" fmla="*/ 1105 h 1466"/>
                <a:gd name="T40" fmla="*/ 1814 w 1814"/>
                <a:gd name="T41" fmla="*/ 360 h 1466"/>
                <a:gd name="T42" fmla="*/ 1812 w 1814"/>
                <a:gd name="T43" fmla="*/ 328 h 1466"/>
                <a:gd name="T44" fmla="*/ 1806 w 1814"/>
                <a:gd name="T45" fmla="*/ 295 h 1466"/>
                <a:gd name="T46" fmla="*/ 1784 w 1814"/>
                <a:gd name="T47" fmla="*/ 229 h 1466"/>
                <a:gd name="T48" fmla="*/ 1702 w 1814"/>
                <a:gd name="T49" fmla="*/ 113 h 1466"/>
                <a:gd name="T50" fmla="*/ 1586 w 1814"/>
                <a:gd name="T51" fmla="*/ 32 h 1466"/>
                <a:gd name="T52" fmla="*/ 1521 w 1814"/>
                <a:gd name="T53" fmla="*/ 9 h 1466"/>
                <a:gd name="T54" fmla="*/ 1453 w 1814"/>
                <a:gd name="T55" fmla="*/ 0 h 1466"/>
                <a:gd name="T56" fmla="*/ 361 w 1814"/>
                <a:gd name="T57" fmla="*/ 0 h 146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814"/>
                <a:gd name="T88" fmla="*/ 0 h 1466"/>
                <a:gd name="T89" fmla="*/ 1814 w 1814"/>
                <a:gd name="T90" fmla="*/ 1466 h 146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814" h="1466">
                  <a:moveTo>
                    <a:pt x="361" y="0"/>
                  </a:moveTo>
                  <a:lnTo>
                    <a:pt x="329" y="1"/>
                  </a:lnTo>
                  <a:lnTo>
                    <a:pt x="296" y="7"/>
                  </a:lnTo>
                  <a:lnTo>
                    <a:pt x="230" y="30"/>
                  </a:lnTo>
                  <a:lnTo>
                    <a:pt x="113" y="111"/>
                  </a:lnTo>
                  <a:lnTo>
                    <a:pt x="33" y="227"/>
                  </a:lnTo>
                  <a:lnTo>
                    <a:pt x="10" y="292"/>
                  </a:lnTo>
                  <a:lnTo>
                    <a:pt x="0" y="360"/>
                  </a:lnTo>
                  <a:lnTo>
                    <a:pt x="0" y="1105"/>
                  </a:lnTo>
                  <a:lnTo>
                    <a:pt x="30" y="1236"/>
                  </a:lnTo>
                  <a:lnTo>
                    <a:pt x="112" y="1352"/>
                  </a:lnTo>
                  <a:lnTo>
                    <a:pt x="228" y="1433"/>
                  </a:lnTo>
                  <a:lnTo>
                    <a:pt x="293" y="1456"/>
                  </a:lnTo>
                  <a:lnTo>
                    <a:pt x="361" y="1466"/>
                  </a:lnTo>
                  <a:lnTo>
                    <a:pt x="1453" y="1466"/>
                  </a:lnTo>
                  <a:lnTo>
                    <a:pt x="1584" y="1435"/>
                  </a:lnTo>
                  <a:lnTo>
                    <a:pt x="1701" y="1354"/>
                  </a:lnTo>
                  <a:lnTo>
                    <a:pt x="1781" y="1238"/>
                  </a:lnTo>
                  <a:lnTo>
                    <a:pt x="1804" y="1173"/>
                  </a:lnTo>
                  <a:lnTo>
                    <a:pt x="1814" y="1105"/>
                  </a:lnTo>
                  <a:lnTo>
                    <a:pt x="1814" y="360"/>
                  </a:lnTo>
                  <a:lnTo>
                    <a:pt x="1812" y="328"/>
                  </a:lnTo>
                  <a:lnTo>
                    <a:pt x="1806" y="295"/>
                  </a:lnTo>
                  <a:lnTo>
                    <a:pt x="1784" y="229"/>
                  </a:lnTo>
                  <a:lnTo>
                    <a:pt x="1702" y="113"/>
                  </a:lnTo>
                  <a:lnTo>
                    <a:pt x="1586" y="32"/>
                  </a:lnTo>
                  <a:lnTo>
                    <a:pt x="1521" y="9"/>
                  </a:lnTo>
                  <a:lnTo>
                    <a:pt x="1453" y="0"/>
                  </a:lnTo>
                  <a:lnTo>
                    <a:pt x="361" y="0"/>
                  </a:lnTo>
                  <a:close/>
                </a:path>
              </a:pathLst>
            </a:custGeom>
            <a:solidFill>
              <a:srgbClr val="000000"/>
            </a:solidFill>
            <a:ln w="9525">
              <a:noFill/>
              <a:round/>
              <a:headEnd/>
              <a:tailEnd/>
            </a:ln>
          </p:spPr>
          <p:txBody>
            <a:bodyPr/>
            <a:lstStyle/>
            <a:p>
              <a:endParaRPr lang="en-US"/>
            </a:p>
          </p:txBody>
        </p:sp>
        <p:sp>
          <p:nvSpPr>
            <p:cNvPr id="140" name="Freeform 1421"/>
            <p:cNvSpPr>
              <a:spLocks/>
            </p:cNvSpPr>
            <p:nvPr/>
          </p:nvSpPr>
          <p:spPr bwMode="auto">
            <a:xfrm>
              <a:off x="5388131" y="1533916"/>
              <a:ext cx="1399898" cy="924045"/>
            </a:xfrm>
            <a:custGeom>
              <a:avLst/>
              <a:gdLst>
                <a:gd name="T0" fmla="*/ 0 w 1697"/>
                <a:gd name="T1" fmla="*/ 1373 h 1373"/>
                <a:gd name="T2" fmla="*/ 1697 w 1697"/>
                <a:gd name="T3" fmla="*/ 1373 h 1373"/>
                <a:gd name="T4" fmla="*/ 1697 w 1697"/>
                <a:gd name="T5" fmla="*/ 0 h 1373"/>
                <a:gd name="T6" fmla="*/ 0 w 1697"/>
                <a:gd name="T7" fmla="*/ 0 h 1373"/>
                <a:gd name="T8" fmla="*/ 0 w 1697"/>
                <a:gd name="T9" fmla="*/ 1373 h 1373"/>
                <a:gd name="T10" fmla="*/ 14 w 1697"/>
                <a:gd name="T11" fmla="*/ 1362 h 1373"/>
                <a:gd name="T12" fmla="*/ 1682 w 1697"/>
                <a:gd name="T13" fmla="*/ 1362 h 1373"/>
                <a:gd name="T14" fmla="*/ 1682 w 1697"/>
                <a:gd name="T15" fmla="*/ 11 h 1373"/>
                <a:gd name="T16" fmla="*/ 14 w 1697"/>
                <a:gd name="T17" fmla="*/ 11 h 1373"/>
                <a:gd name="T18" fmla="*/ 14 w 1697"/>
                <a:gd name="T19" fmla="*/ 1362 h 1373"/>
                <a:gd name="T20" fmla="*/ 0 w 1697"/>
                <a:gd name="T21" fmla="*/ 1373 h 137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697"/>
                <a:gd name="T34" fmla="*/ 0 h 1373"/>
                <a:gd name="T35" fmla="*/ 1697 w 1697"/>
                <a:gd name="T36" fmla="*/ 1373 h 137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697" h="1373">
                  <a:moveTo>
                    <a:pt x="0" y="1373"/>
                  </a:moveTo>
                  <a:lnTo>
                    <a:pt x="1697" y="1373"/>
                  </a:lnTo>
                  <a:lnTo>
                    <a:pt x="1697" y="0"/>
                  </a:lnTo>
                  <a:lnTo>
                    <a:pt x="0" y="0"/>
                  </a:lnTo>
                  <a:lnTo>
                    <a:pt x="0" y="1373"/>
                  </a:lnTo>
                  <a:lnTo>
                    <a:pt x="14" y="1362"/>
                  </a:lnTo>
                  <a:lnTo>
                    <a:pt x="1682" y="1362"/>
                  </a:lnTo>
                  <a:lnTo>
                    <a:pt x="1682" y="11"/>
                  </a:lnTo>
                  <a:lnTo>
                    <a:pt x="14" y="11"/>
                  </a:lnTo>
                  <a:lnTo>
                    <a:pt x="14" y="1362"/>
                  </a:lnTo>
                  <a:lnTo>
                    <a:pt x="0" y="1373"/>
                  </a:lnTo>
                  <a:close/>
                </a:path>
              </a:pathLst>
            </a:custGeom>
            <a:solidFill>
              <a:srgbClr val="EB891B"/>
            </a:solidFill>
            <a:ln w="9525">
              <a:noFill/>
              <a:round/>
              <a:headEnd/>
              <a:tailEnd/>
            </a:ln>
          </p:spPr>
          <p:txBody>
            <a:bodyPr/>
            <a:lstStyle/>
            <a:p>
              <a:endParaRPr lang="en-US"/>
            </a:p>
          </p:txBody>
        </p:sp>
        <p:sp>
          <p:nvSpPr>
            <p:cNvPr id="141" name="Freeform 1422"/>
            <p:cNvSpPr>
              <a:spLocks/>
            </p:cNvSpPr>
            <p:nvPr/>
          </p:nvSpPr>
          <p:spPr bwMode="auto">
            <a:xfrm>
              <a:off x="5411242" y="1548733"/>
              <a:ext cx="1353675" cy="893064"/>
            </a:xfrm>
            <a:custGeom>
              <a:avLst/>
              <a:gdLst>
                <a:gd name="T0" fmla="*/ 0 w 1639"/>
                <a:gd name="T1" fmla="*/ 1327 h 1327"/>
                <a:gd name="T2" fmla="*/ 1639 w 1639"/>
                <a:gd name="T3" fmla="*/ 1327 h 1327"/>
                <a:gd name="T4" fmla="*/ 1639 w 1639"/>
                <a:gd name="T5" fmla="*/ 0 h 1327"/>
                <a:gd name="T6" fmla="*/ 0 w 1639"/>
                <a:gd name="T7" fmla="*/ 0 h 1327"/>
                <a:gd name="T8" fmla="*/ 0 w 1639"/>
                <a:gd name="T9" fmla="*/ 1327 h 1327"/>
                <a:gd name="T10" fmla="*/ 14 w 1639"/>
                <a:gd name="T11" fmla="*/ 1315 h 1327"/>
                <a:gd name="T12" fmla="*/ 1624 w 1639"/>
                <a:gd name="T13" fmla="*/ 1315 h 1327"/>
                <a:gd name="T14" fmla="*/ 1624 w 1639"/>
                <a:gd name="T15" fmla="*/ 12 h 1327"/>
                <a:gd name="T16" fmla="*/ 14 w 1639"/>
                <a:gd name="T17" fmla="*/ 12 h 1327"/>
                <a:gd name="T18" fmla="*/ 14 w 1639"/>
                <a:gd name="T19" fmla="*/ 1315 h 1327"/>
                <a:gd name="T20" fmla="*/ 0 w 1639"/>
                <a:gd name="T21" fmla="*/ 1327 h 132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639"/>
                <a:gd name="T34" fmla="*/ 0 h 1327"/>
                <a:gd name="T35" fmla="*/ 1639 w 1639"/>
                <a:gd name="T36" fmla="*/ 1327 h 132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639" h="1327">
                  <a:moveTo>
                    <a:pt x="0" y="1327"/>
                  </a:moveTo>
                  <a:lnTo>
                    <a:pt x="1639" y="1327"/>
                  </a:lnTo>
                  <a:lnTo>
                    <a:pt x="1639" y="0"/>
                  </a:lnTo>
                  <a:lnTo>
                    <a:pt x="0" y="0"/>
                  </a:lnTo>
                  <a:lnTo>
                    <a:pt x="0" y="1327"/>
                  </a:lnTo>
                  <a:lnTo>
                    <a:pt x="14" y="1315"/>
                  </a:lnTo>
                  <a:lnTo>
                    <a:pt x="1624" y="1315"/>
                  </a:lnTo>
                  <a:lnTo>
                    <a:pt x="1624" y="12"/>
                  </a:lnTo>
                  <a:lnTo>
                    <a:pt x="14" y="12"/>
                  </a:lnTo>
                  <a:lnTo>
                    <a:pt x="14" y="1315"/>
                  </a:lnTo>
                  <a:lnTo>
                    <a:pt x="0" y="1327"/>
                  </a:lnTo>
                  <a:close/>
                </a:path>
              </a:pathLst>
            </a:custGeom>
            <a:solidFill>
              <a:srgbClr val="E3841E"/>
            </a:solidFill>
            <a:ln w="9525">
              <a:noFill/>
              <a:round/>
              <a:headEnd/>
              <a:tailEnd/>
            </a:ln>
          </p:spPr>
          <p:txBody>
            <a:bodyPr/>
            <a:lstStyle/>
            <a:p>
              <a:endParaRPr lang="en-US"/>
            </a:p>
          </p:txBody>
        </p:sp>
        <p:sp>
          <p:nvSpPr>
            <p:cNvPr id="142" name="Freeform 1423"/>
            <p:cNvSpPr>
              <a:spLocks/>
            </p:cNvSpPr>
            <p:nvPr/>
          </p:nvSpPr>
          <p:spPr bwMode="auto">
            <a:xfrm>
              <a:off x="5424449" y="1556815"/>
              <a:ext cx="1328913" cy="876900"/>
            </a:xfrm>
            <a:custGeom>
              <a:avLst/>
              <a:gdLst>
                <a:gd name="T0" fmla="*/ 0 w 1610"/>
                <a:gd name="T1" fmla="*/ 1303 h 1303"/>
                <a:gd name="T2" fmla="*/ 1610 w 1610"/>
                <a:gd name="T3" fmla="*/ 1303 h 1303"/>
                <a:gd name="T4" fmla="*/ 1610 w 1610"/>
                <a:gd name="T5" fmla="*/ 0 h 1303"/>
                <a:gd name="T6" fmla="*/ 0 w 1610"/>
                <a:gd name="T7" fmla="*/ 0 h 1303"/>
                <a:gd name="T8" fmla="*/ 0 w 1610"/>
                <a:gd name="T9" fmla="*/ 1303 h 1303"/>
                <a:gd name="T10" fmla="*/ 15 w 1610"/>
                <a:gd name="T11" fmla="*/ 1292 h 1303"/>
                <a:gd name="T12" fmla="*/ 1596 w 1610"/>
                <a:gd name="T13" fmla="*/ 1292 h 1303"/>
                <a:gd name="T14" fmla="*/ 1596 w 1610"/>
                <a:gd name="T15" fmla="*/ 11 h 1303"/>
                <a:gd name="T16" fmla="*/ 15 w 1610"/>
                <a:gd name="T17" fmla="*/ 11 h 1303"/>
                <a:gd name="T18" fmla="*/ 15 w 1610"/>
                <a:gd name="T19" fmla="*/ 1292 h 1303"/>
                <a:gd name="T20" fmla="*/ 0 w 1610"/>
                <a:gd name="T21" fmla="*/ 1303 h 130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610"/>
                <a:gd name="T34" fmla="*/ 0 h 1303"/>
                <a:gd name="T35" fmla="*/ 1610 w 1610"/>
                <a:gd name="T36" fmla="*/ 1303 h 130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610" h="1303">
                  <a:moveTo>
                    <a:pt x="0" y="1303"/>
                  </a:moveTo>
                  <a:lnTo>
                    <a:pt x="1610" y="1303"/>
                  </a:lnTo>
                  <a:lnTo>
                    <a:pt x="1610" y="0"/>
                  </a:lnTo>
                  <a:lnTo>
                    <a:pt x="0" y="0"/>
                  </a:lnTo>
                  <a:lnTo>
                    <a:pt x="0" y="1303"/>
                  </a:lnTo>
                  <a:lnTo>
                    <a:pt x="15" y="1292"/>
                  </a:lnTo>
                  <a:lnTo>
                    <a:pt x="1596" y="1292"/>
                  </a:lnTo>
                  <a:lnTo>
                    <a:pt x="1596" y="11"/>
                  </a:lnTo>
                  <a:lnTo>
                    <a:pt x="15" y="11"/>
                  </a:lnTo>
                  <a:lnTo>
                    <a:pt x="15" y="1292"/>
                  </a:lnTo>
                  <a:lnTo>
                    <a:pt x="0" y="1303"/>
                  </a:lnTo>
                  <a:close/>
                </a:path>
              </a:pathLst>
            </a:custGeom>
            <a:solidFill>
              <a:srgbClr val="DF8220"/>
            </a:solidFill>
            <a:ln w="9525">
              <a:noFill/>
              <a:round/>
              <a:headEnd/>
              <a:tailEnd/>
            </a:ln>
          </p:spPr>
          <p:txBody>
            <a:bodyPr/>
            <a:lstStyle/>
            <a:p>
              <a:endParaRPr lang="en-US"/>
            </a:p>
          </p:txBody>
        </p:sp>
        <p:sp>
          <p:nvSpPr>
            <p:cNvPr id="143" name="Freeform 1424"/>
            <p:cNvSpPr>
              <a:spLocks/>
            </p:cNvSpPr>
            <p:nvPr/>
          </p:nvSpPr>
          <p:spPr bwMode="auto">
            <a:xfrm>
              <a:off x="5436004" y="1564897"/>
              <a:ext cx="1304150" cy="862083"/>
            </a:xfrm>
            <a:custGeom>
              <a:avLst/>
              <a:gdLst>
                <a:gd name="T0" fmla="*/ 0 w 1581"/>
                <a:gd name="T1" fmla="*/ 1281 h 1281"/>
                <a:gd name="T2" fmla="*/ 1581 w 1581"/>
                <a:gd name="T3" fmla="*/ 1281 h 1281"/>
                <a:gd name="T4" fmla="*/ 1581 w 1581"/>
                <a:gd name="T5" fmla="*/ 0 h 1281"/>
                <a:gd name="T6" fmla="*/ 0 w 1581"/>
                <a:gd name="T7" fmla="*/ 0 h 1281"/>
                <a:gd name="T8" fmla="*/ 0 w 1581"/>
                <a:gd name="T9" fmla="*/ 1281 h 1281"/>
                <a:gd name="T10" fmla="*/ 14 w 1581"/>
                <a:gd name="T11" fmla="*/ 1269 h 1281"/>
                <a:gd name="T12" fmla="*/ 1566 w 1581"/>
                <a:gd name="T13" fmla="*/ 1269 h 1281"/>
                <a:gd name="T14" fmla="*/ 1566 w 1581"/>
                <a:gd name="T15" fmla="*/ 12 h 1281"/>
                <a:gd name="T16" fmla="*/ 14 w 1581"/>
                <a:gd name="T17" fmla="*/ 12 h 1281"/>
                <a:gd name="T18" fmla="*/ 14 w 1581"/>
                <a:gd name="T19" fmla="*/ 1269 h 1281"/>
                <a:gd name="T20" fmla="*/ 0 w 1581"/>
                <a:gd name="T21" fmla="*/ 1281 h 128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581"/>
                <a:gd name="T34" fmla="*/ 0 h 1281"/>
                <a:gd name="T35" fmla="*/ 1581 w 1581"/>
                <a:gd name="T36" fmla="*/ 1281 h 128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581" h="1281">
                  <a:moveTo>
                    <a:pt x="0" y="1281"/>
                  </a:moveTo>
                  <a:lnTo>
                    <a:pt x="1581" y="1281"/>
                  </a:lnTo>
                  <a:lnTo>
                    <a:pt x="1581" y="0"/>
                  </a:lnTo>
                  <a:lnTo>
                    <a:pt x="0" y="0"/>
                  </a:lnTo>
                  <a:lnTo>
                    <a:pt x="0" y="1281"/>
                  </a:lnTo>
                  <a:lnTo>
                    <a:pt x="14" y="1269"/>
                  </a:lnTo>
                  <a:lnTo>
                    <a:pt x="1566" y="1269"/>
                  </a:lnTo>
                  <a:lnTo>
                    <a:pt x="1566" y="12"/>
                  </a:lnTo>
                  <a:lnTo>
                    <a:pt x="14" y="12"/>
                  </a:lnTo>
                  <a:lnTo>
                    <a:pt x="14" y="1269"/>
                  </a:lnTo>
                  <a:lnTo>
                    <a:pt x="0" y="1281"/>
                  </a:lnTo>
                  <a:close/>
                </a:path>
              </a:pathLst>
            </a:custGeom>
            <a:solidFill>
              <a:srgbClr val="DB7F22"/>
            </a:solidFill>
            <a:ln w="9525">
              <a:noFill/>
              <a:round/>
              <a:headEnd/>
              <a:tailEnd/>
            </a:ln>
          </p:spPr>
          <p:txBody>
            <a:bodyPr/>
            <a:lstStyle/>
            <a:p>
              <a:endParaRPr lang="en-US"/>
            </a:p>
          </p:txBody>
        </p:sp>
        <p:sp>
          <p:nvSpPr>
            <p:cNvPr id="144" name="Freeform 1425"/>
            <p:cNvSpPr>
              <a:spLocks/>
            </p:cNvSpPr>
            <p:nvPr/>
          </p:nvSpPr>
          <p:spPr bwMode="auto">
            <a:xfrm>
              <a:off x="5447560" y="1572979"/>
              <a:ext cx="1281039" cy="845919"/>
            </a:xfrm>
            <a:custGeom>
              <a:avLst/>
              <a:gdLst>
                <a:gd name="T0" fmla="*/ 0 w 1552"/>
                <a:gd name="T1" fmla="*/ 1257 h 1257"/>
                <a:gd name="T2" fmla="*/ 1552 w 1552"/>
                <a:gd name="T3" fmla="*/ 1257 h 1257"/>
                <a:gd name="T4" fmla="*/ 1552 w 1552"/>
                <a:gd name="T5" fmla="*/ 0 h 1257"/>
                <a:gd name="T6" fmla="*/ 0 w 1552"/>
                <a:gd name="T7" fmla="*/ 0 h 1257"/>
                <a:gd name="T8" fmla="*/ 0 w 1552"/>
                <a:gd name="T9" fmla="*/ 1257 h 1257"/>
                <a:gd name="T10" fmla="*/ 15 w 1552"/>
                <a:gd name="T11" fmla="*/ 1245 h 1257"/>
                <a:gd name="T12" fmla="*/ 1538 w 1552"/>
                <a:gd name="T13" fmla="*/ 1245 h 1257"/>
                <a:gd name="T14" fmla="*/ 1538 w 1552"/>
                <a:gd name="T15" fmla="*/ 12 h 1257"/>
                <a:gd name="T16" fmla="*/ 15 w 1552"/>
                <a:gd name="T17" fmla="*/ 12 h 1257"/>
                <a:gd name="T18" fmla="*/ 15 w 1552"/>
                <a:gd name="T19" fmla="*/ 1245 h 1257"/>
                <a:gd name="T20" fmla="*/ 0 w 1552"/>
                <a:gd name="T21" fmla="*/ 1257 h 125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552"/>
                <a:gd name="T34" fmla="*/ 0 h 1257"/>
                <a:gd name="T35" fmla="*/ 1552 w 1552"/>
                <a:gd name="T36" fmla="*/ 1257 h 125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552" h="1257">
                  <a:moveTo>
                    <a:pt x="0" y="1257"/>
                  </a:moveTo>
                  <a:lnTo>
                    <a:pt x="1552" y="1257"/>
                  </a:lnTo>
                  <a:lnTo>
                    <a:pt x="1552" y="0"/>
                  </a:lnTo>
                  <a:lnTo>
                    <a:pt x="0" y="0"/>
                  </a:lnTo>
                  <a:lnTo>
                    <a:pt x="0" y="1257"/>
                  </a:lnTo>
                  <a:lnTo>
                    <a:pt x="15" y="1245"/>
                  </a:lnTo>
                  <a:lnTo>
                    <a:pt x="1538" y="1245"/>
                  </a:lnTo>
                  <a:lnTo>
                    <a:pt x="1538" y="12"/>
                  </a:lnTo>
                  <a:lnTo>
                    <a:pt x="15" y="12"/>
                  </a:lnTo>
                  <a:lnTo>
                    <a:pt x="15" y="1245"/>
                  </a:lnTo>
                  <a:lnTo>
                    <a:pt x="0" y="1257"/>
                  </a:lnTo>
                  <a:close/>
                </a:path>
              </a:pathLst>
            </a:custGeom>
            <a:solidFill>
              <a:srgbClr val="D77D24"/>
            </a:solidFill>
            <a:ln w="9525">
              <a:noFill/>
              <a:round/>
              <a:headEnd/>
              <a:tailEnd/>
            </a:ln>
          </p:spPr>
          <p:txBody>
            <a:bodyPr/>
            <a:lstStyle/>
            <a:p>
              <a:endParaRPr lang="en-US"/>
            </a:p>
          </p:txBody>
        </p:sp>
        <p:sp>
          <p:nvSpPr>
            <p:cNvPr id="145" name="Freeform 1426"/>
            <p:cNvSpPr>
              <a:spLocks/>
            </p:cNvSpPr>
            <p:nvPr/>
          </p:nvSpPr>
          <p:spPr bwMode="auto">
            <a:xfrm>
              <a:off x="5459116" y="1581061"/>
              <a:ext cx="1257927" cy="829755"/>
            </a:xfrm>
            <a:custGeom>
              <a:avLst/>
              <a:gdLst>
                <a:gd name="T0" fmla="*/ 0 w 1523"/>
                <a:gd name="T1" fmla="*/ 1233 h 1233"/>
                <a:gd name="T2" fmla="*/ 1523 w 1523"/>
                <a:gd name="T3" fmla="*/ 1233 h 1233"/>
                <a:gd name="T4" fmla="*/ 1523 w 1523"/>
                <a:gd name="T5" fmla="*/ 0 h 1233"/>
                <a:gd name="T6" fmla="*/ 0 w 1523"/>
                <a:gd name="T7" fmla="*/ 0 h 1233"/>
                <a:gd name="T8" fmla="*/ 0 w 1523"/>
                <a:gd name="T9" fmla="*/ 1233 h 1233"/>
                <a:gd name="T10" fmla="*/ 13 w 1523"/>
                <a:gd name="T11" fmla="*/ 1222 h 1233"/>
                <a:gd name="T12" fmla="*/ 1510 w 1523"/>
                <a:gd name="T13" fmla="*/ 1222 h 1233"/>
                <a:gd name="T14" fmla="*/ 1510 w 1523"/>
                <a:gd name="T15" fmla="*/ 12 h 1233"/>
                <a:gd name="T16" fmla="*/ 13 w 1523"/>
                <a:gd name="T17" fmla="*/ 12 h 1233"/>
                <a:gd name="T18" fmla="*/ 13 w 1523"/>
                <a:gd name="T19" fmla="*/ 1222 h 1233"/>
                <a:gd name="T20" fmla="*/ 0 w 1523"/>
                <a:gd name="T21" fmla="*/ 1233 h 123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523"/>
                <a:gd name="T34" fmla="*/ 0 h 1233"/>
                <a:gd name="T35" fmla="*/ 1523 w 1523"/>
                <a:gd name="T36" fmla="*/ 1233 h 123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523" h="1233">
                  <a:moveTo>
                    <a:pt x="0" y="1233"/>
                  </a:moveTo>
                  <a:lnTo>
                    <a:pt x="1523" y="1233"/>
                  </a:lnTo>
                  <a:lnTo>
                    <a:pt x="1523" y="0"/>
                  </a:lnTo>
                  <a:lnTo>
                    <a:pt x="0" y="0"/>
                  </a:lnTo>
                  <a:lnTo>
                    <a:pt x="0" y="1233"/>
                  </a:lnTo>
                  <a:lnTo>
                    <a:pt x="13" y="1222"/>
                  </a:lnTo>
                  <a:lnTo>
                    <a:pt x="1510" y="1222"/>
                  </a:lnTo>
                  <a:lnTo>
                    <a:pt x="1510" y="12"/>
                  </a:lnTo>
                  <a:lnTo>
                    <a:pt x="13" y="12"/>
                  </a:lnTo>
                  <a:lnTo>
                    <a:pt x="13" y="1222"/>
                  </a:lnTo>
                  <a:lnTo>
                    <a:pt x="0" y="1233"/>
                  </a:lnTo>
                  <a:close/>
                </a:path>
              </a:pathLst>
            </a:custGeom>
            <a:solidFill>
              <a:srgbClr val="D37A25"/>
            </a:solidFill>
            <a:ln w="9525">
              <a:noFill/>
              <a:round/>
              <a:headEnd/>
              <a:tailEnd/>
            </a:ln>
          </p:spPr>
          <p:txBody>
            <a:bodyPr/>
            <a:lstStyle/>
            <a:p>
              <a:endParaRPr lang="en-US"/>
            </a:p>
          </p:txBody>
        </p:sp>
        <p:sp>
          <p:nvSpPr>
            <p:cNvPr id="146" name="Freeform 1427"/>
            <p:cNvSpPr>
              <a:spLocks/>
            </p:cNvSpPr>
            <p:nvPr/>
          </p:nvSpPr>
          <p:spPr bwMode="auto">
            <a:xfrm>
              <a:off x="5470672" y="1589143"/>
              <a:ext cx="1234816" cy="814938"/>
            </a:xfrm>
            <a:custGeom>
              <a:avLst/>
              <a:gdLst>
                <a:gd name="T0" fmla="*/ 0 w 1497"/>
                <a:gd name="T1" fmla="*/ 1210 h 1210"/>
                <a:gd name="T2" fmla="*/ 1497 w 1497"/>
                <a:gd name="T3" fmla="*/ 1210 h 1210"/>
                <a:gd name="T4" fmla="*/ 1497 w 1497"/>
                <a:gd name="T5" fmla="*/ 0 h 1210"/>
                <a:gd name="T6" fmla="*/ 0 w 1497"/>
                <a:gd name="T7" fmla="*/ 0 h 1210"/>
                <a:gd name="T8" fmla="*/ 0 w 1497"/>
                <a:gd name="T9" fmla="*/ 1210 h 1210"/>
                <a:gd name="T10" fmla="*/ 14 w 1497"/>
                <a:gd name="T11" fmla="*/ 1198 h 1210"/>
                <a:gd name="T12" fmla="*/ 1482 w 1497"/>
                <a:gd name="T13" fmla="*/ 1198 h 1210"/>
                <a:gd name="T14" fmla="*/ 1482 w 1497"/>
                <a:gd name="T15" fmla="*/ 11 h 1210"/>
                <a:gd name="T16" fmla="*/ 14 w 1497"/>
                <a:gd name="T17" fmla="*/ 11 h 1210"/>
                <a:gd name="T18" fmla="*/ 14 w 1497"/>
                <a:gd name="T19" fmla="*/ 1198 h 1210"/>
                <a:gd name="T20" fmla="*/ 0 w 1497"/>
                <a:gd name="T21" fmla="*/ 1210 h 121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497"/>
                <a:gd name="T34" fmla="*/ 0 h 1210"/>
                <a:gd name="T35" fmla="*/ 1497 w 1497"/>
                <a:gd name="T36" fmla="*/ 1210 h 121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497" h="1210">
                  <a:moveTo>
                    <a:pt x="0" y="1210"/>
                  </a:moveTo>
                  <a:lnTo>
                    <a:pt x="1497" y="1210"/>
                  </a:lnTo>
                  <a:lnTo>
                    <a:pt x="1497" y="0"/>
                  </a:lnTo>
                  <a:lnTo>
                    <a:pt x="0" y="0"/>
                  </a:lnTo>
                  <a:lnTo>
                    <a:pt x="0" y="1210"/>
                  </a:lnTo>
                  <a:lnTo>
                    <a:pt x="14" y="1198"/>
                  </a:lnTo>
                  <a:lnTo>
                    <a:pt x="1482" y="1198"/>
                  </a:lnTo>
                  <a:lnTo>
                    <a:pt x="1482" y="11"/>
                  </a:lnTo>
                  <a:lnTo>
                    <a:pt x="14" y="11"/>
                  </a:lnTo>
                  <a:lnTo>
                    <a:pt x="14" y="1198"/>
                  </a:lnTo>
                  <a:lnTo>
                    <a:pt x="0" y="1210"/>
                  </a:lnTo>
                  <a:close/>
                </a:path>
              </a:pathLst>
            </a:custGeom>
            <a:solidFill>
              <a:srgbClr val="CE7827"/>
            </a:solidFill>
            <a:ln w="9525">
              <a:noFill/>
              <a:round/>
              <a:headEnd/>
              <a:tailEnd/>
            </a:ln>
          </p:spPr>
          <p:txBody>
            <a:bodyPr/>
            <a:lstStyle/>
            <a:p>
              <a:endParaRPr lang="en-US"/>
            </a:p>
          </p:txBody>
        </p:sp>
        <p:sp>
          <p:nvSpPr>
            <p:cNvPr id="147" name="Freeform 1428"/>
            <p:cNvSpPr>
              <a:spLocks/>
            </p:cNvSpPr>
            <p:nvPr/>
          </p:nvSpPr>
          <p:spPr bwMode="auto">
            <a:xfrm>
              <a:off x="5482228" y="1595878"/>
              <a:ext cx="1211704" cy="800121"/>
            </a:xfrm>
            <a:custGeom>
              <a:avLst/>
              <a:gdLst>
                <a:gd name="T0" fmla="*/ 0 w 1468"/>
                <a:gd name="T1" fmla="*/ 1187 h 1187"/>
                <a:gd name="T2" fmla="*/ 1468 w 1468"/>
                <a:gd name="T3" fmla="*/ 1187 h 1187"/>
                <a:gd name="T4" fmla="*/ 1468 w 1468"/>
                <a:gd name="T5" fmla="*/ 0 h 1187"/>
                <a:gd name="T6" fmla="*/ 0 w 1468"/>
                <a:gd name="T7" fmla="*/ 0 h 1187"/>
                <a:gd name="T8" fmla="*/ 0 w 1468"/>
                <a:gd name="T9" fmla="*/ 1187 h 1187"/>
                <a:gd name="T10" fmla="*/ 15 w 1468"/>
                <a:gd name="T11" fmla="*/ 1175 h 1187"/>
                <a:gd name="T12" fmla="*/ 1454 w 1468"/>
                <a:gd name="T13" fmla="*/ 1175 h 1187"/>
                <a:gd name="T14" fmla="*/ 1454 w 1468"/>
                <a:gd name="T15" fmla="*/ 12 h 1187"/>
                <a:gd name="T16" fmla="*/ 15 w 1468"/>
                <a:gd name="T17" fmla="*/ 12 h 1187"/>
                <a:gd name="T18" fmla="*/ 15 w 1468"/>
                <a:gd name="T19" fmla="*/ 1175 h 1187"/>
                <a:gd name="T20" fmla="*/ 0 w 1468"/>
                <a:gd name="T21" fmla="*/ 1187 h 118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468"/>
                <a:gd name="T34" fmla="*/ 0 h 1187"/>
                <a:gd name="T35" fmla="*/ 1468 w 1468"/>
                <a:gd name="T36" fmla="*/ 1187 h 118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468" h="1187">
                  <a:moveTo>
                    <a:pt x="0" y="1187"/>
                  </a:moveTo>
                  <a:lnTo>
                    <a:pt x="1468" y="1187"/>
                  </a:lnTo>
                  <a:lnTo>
                    <a:pt x="1468" y="0"/>
                  </a:lnTo>
                  <a:lnTo>
                    <a:pt x="0" y="0"/>
                  </a:lnTo>
                  <a:lnTo>
                    <a:pt x="0" y="1187"/>
                  </a:lnTo>
                  <a:lnTo>
                    <a:pt x="15" y="1175"/>
                  </a:lnTo>
                  <a:lnTo>
                    <a:pt x="1454" y="1175"/>
                  </a:lnTo>
                  <a:lnTo>
                    <a:pt x="1454" y="12"/>
                  </a:lnTo>
                  <a:lnTo>
                    <a:pt x="15" y="12"/>
                  </a:lnTo>
                  <a:lnTo>
                    <a:pt x="15" y="1175"/>
                  </a:lnTo>
                  <a:lnTo>
                    <a:pt x="0" y="1187"/>
                  </a:lnTo>
                  <a:close/>
                </a:path>
              </a:pathLst>
            </a:custGeom>
            <a:solidFill>
              <a:srgbClr val="CA7629"/>
            </a:solidFill>
            <a:ln w="9525">
              <a:noFill/>
              <a:round/>
              <a:headEnd/>
              <a:tailEnd/>
            </a:ln>
          </p:spPr>
          <p:txBody>
            <a:bodyPr/>
            <a:lstStyle/>
            <a:p>
              <a:endParaRPr lang="en-US"/>
            </a:p>
          </p:txBody>
        </p:sp>
        <p:sp>
          <p:nvSpPr>
            <p:cNvPr id="148" name="Freeform 1429"/>
            <p:cNvSpPr>
              <a:spLocks/>
            </p:cNvSpPr>
            <p:nvPr/>
          </p:nvSpPr>
          <p:spPr bwMode="auto">
            <a:xfrm>
              <a:off x="5493783" y="1603960"/>
              <a:ext cx="1188593" cy="782610"/>
            </a:xfrm>
            <a:custGeom>
              <a:avLst/>
              <a:gdLst>
                <a:gd name="T0" fmla="*/ 0 w 1439"/>
                <a:gd name="T1" fmla="*/ 1163 h 1163"/>
                <a:gd name="T2" fmla="*/ 1439 w 1439"/>
                <a:gd name="T3" fmla="*/ 1163 h 1163"/>
                <a:gd name="T4" fmla="*/ 1439 w 1439"/>
                <a:gd name="T5" fmla="*/ 0 h 1163"/>
                <a:gd name="T6" fmla="*/ 0 w 1439"/>
                <a:gd name="T7" fmla="*/ 0 h 1163"/>
                <a:gd name="T8" fmla="*/ 0 w 1439"/>
                <a:gd name="T9" fmla="*/ 1163 h 1163"/>
                <a:gd name="T10" fmla="*/ 14 w 1439"/>
                <a:gd name="T11" fmla="*/ 1152 h 1163"/>
                <a:gd name="T12" fmla="*/ 1424 w 1439"/>
                <a:gd name="T13" fmla="*/ 1152 h 1163"/>
                <a:gd name="T14" fmla="*/ 1424 w 1439"/>
                <a:gd name="T15" fmla="*/ 12 h 1163"/>
                <a:gd name="T16" fmla="*/ 14 w 1439"/>
                <a:gd name="T17" fmla="*/ 12 h 1163"/>
                <a:gd name="T18" fmla="*/ 14 w 1439"/>
                <a:gd name="T19" fmla="*/ 1152 h 1163"/>
                <a:gd name="T20" fmla="*/ 0 w 1439"/>
                <a:gd name="T21" fmla="*/ 1163 h 116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439"/>
                <a:gd name="T34" fmla="*/ 0 h 1163"/>
                <a:gd name="T35" fmla="*/ 1439 w 1439"/>
                <a:gd name="T36" fmla="*/ 1163 h 116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439" h="1163">
                  <a:moveTo>
                    <a:pt x="0" y="1163"/>
                  </a:moveTo>
                  <a:lnTo>
                    <a:pt x="1439" y="1163"/>
                  </a:lnTo>
                  <a:lnTo>
                    <a:pt x="1439" y="0"/>
                  </a:lnTo>
                  <a:lnTo>
                    <a:pt x="0" y="0"/>
                  </a:lnTo>
                  <a:lnTo>
                    <a:pt x="0" y="1163"/>
                  </a:lnTo>
                  <a:lnTo>
                    <a:pt x="14" y="1152"/>
                  </a:lnTo>
                  <a:lnTo>
                    <a:pt x="1424" y="1152"/>
                  </a:lnTo>
                  <a:lnTo>
                    <a:pt x="1424" y="12"/>
                  </a:lnTo>
                  <a:lnTo>
                    <a:pt x="14" y="12"/>
                  </a:lnTo>
                  <a:lnTo>
                    <a:pt x="14" y="1152"/>
                  </a:lnTo>
                  <a:lnTo>
                    <a:pt x="0" y="1163"/>
                  </a:lnTo>
                  <a:close/>
                </a:path>
              </a:pathLst>
            </a:custGeom>
            <a:solidFill>
              <a:srgbClr val="C6732B"/>
            </a:solidFill>
            <a:ln w="9525">
              <a:noFill/>
              <a:round/>
              <a:headEnd/>
              <a:tailEnd/>
            </a:ln>
          </p:spPr>
          <p:txBody>
            <a:bodyPr/>
            <a:lstStyle/>
            <a:p>
              <a:endParaRPr lang="en-US"/>
            </a:p>
          </p:txBody>
        </p:sp>
        <p:sp>
          <p:nvSpPr>
            <p:cNvPr id="149" name="Freeform 1430"/>
            <p:cNvSpPr>
              <a:spLocks/>
            </p:cNvSpPr>
            <p:nvPr/>
          </p:nvSpPr>
          <p:spPr bwMode="auto">
            <a:xfrm>
              <a:off x="5506990" y="1612042"/>
              <a:ext cx="1163830" cy="767793"/>
            </a:xfrm>
            <a:custGeom>
              <a:avLst/>
              <a:gdLst>
                <a:gd name="T0" fmla="*/ 0 w 1410"/>
                <a:gd name="T1" fmla="*/ 1140 h 1140"/>
                <a:gd name="T2" fmla="*/ 1410 w 1410"/>
                <a:gd name="T3" fmla="*/ 1140 h 1140"/>
                <a:gd name="T4" fmla="*/ 1410 w 1410"/>
                <a:gd name="T5" fmla="*/ 0 h 1140"/>
                <a:gd name="T6" fmla="*/ 0 w 1410"/>
                <a:gd name="T7" fmla="*/ 0 h 1140"/>
                <a:gd name="T8" fmla="*/ 0 w 1410"/>
                <a:gd name="T9" fmla="*/ 1140 h 1140"/>
                <a:gd name="T10" fmla="*/ 15 w 1410"/>
                <a:gd name="T11" fmla="*/ 1128 h 1140"/>
                <a:gd name="T12" fmla="*/ 1396 w 1410"/>
                <a:gd name="T13" fmla="*/ 1128 h 1140"/>
                <a:gd name="T14" fmla="*/ 1396 w 1410"/>
                <a:gd name="T15" fmla="*/ 11 h 1140"/>
                <a:gd name="T16" fmla="*/ 15 w 1410"/>
                <a:gd name="T17" fmla="*/ 11 h 1140"/>
                <a:gd name="T18" fmla="*/ 15 w 1410"/>
                <a:gd name="T19" fmla="*/ 1128 h 1140"/>
                <a:gd name="T20" fmla="*/ 0 w 1410"/>
                <a:gd name="T21" fmla="*/ 1140 h 114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410"/>
                <a:gd name="T34" fmla="*/ 0 h 1140"/>
                <a:gd name="T35" fmla="*/ 1410 w 1410"/>
                <a:gd name="T36" fmla="*/ 1140 h 114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410" h="1140">
                  <a:moveTo>
                    <a:pt x="0" y="1140"/>
                  </a:moveTo>
                  <a:lnTo>
                    <a:pt x="1410" y="1140"/>
                  </a:lnTo>
                  <a:lnTo>
                    <a:pt x="1410" y="0"/>
                  </a:lnTo>
                  <a:lnTo>
                    <a:pt x="0" y="0"/>
                  </a:lnTo>
                  <a:lnTo>
                    <a:pt x="0" y="1140"/>
                  </a:lnTo>
                  <a:lnTo>
                    <a:pt x="15" y="1128"/>
                  </a:lnTo>
                  <a:lnTo>
                    <a:pt x="1396" y="1128"/>
                  </a:lnTo>
                  <a:lnTo>
                    <a:pt x="1396" y="11"/>
                  </a:lnTo>
                  <a:lnTo>
                    <a:pt x="15" y="11"/>
                  </a:lnTo>
                  <a:lnTo>
                    <a:pt x="15" y="1128"/>
                  </a:lnTo>
                  <a:lnTo>
                    <a:pt x="0" y="1140"/>
                  </a:lnTo>
                  <a:close/>
                </a:path>
              </a:pathLst>
            </a:custGeom>
            <a:solidFill>
              <a:srgbClr val="C2712C"/>
            </a:solidFill>
            <a:ln w="9525">
              <a:noFill/>
              <a:round/>
              <a:headEnd/>
              <a:tailEnd/>
            </a:ln>
          </p:spPr>
          <p:txBody>
            <a:bodyPr/>
            <a:lstStyle/>
            <a:p>
              <a:endParaRPr lang="en-US"/>
            </a:p>
          </p:txBody>
        </p:sp>
        <p:sp>
          <p:nvSpPr>
            <p:cNvPr id="150" name="Freeform 1431"/>
            <p:cNvSpPr>
              <a:spLocks/>
            </p:cNvSpPr>
            <p:nvPr/>
          </p:nvSpPr>
          <p:spPr bwMode="auto">
            <a:xfrm>
              <a:off x="5518546" y="1618777"/>
              <a:ext cx="1140719" cy="752976"/>
            </a:xfrm>
            <a:custGeom>
              <a:avLst/>
              <a:gdLst>
                <a:gd name="T0" fmla="*/ 0 w 1381"/>
                <a:gd name="T1" fmla="*/ 1117 h 1117"/>
                <a:gd name="T2" fmla="*/ 1381 w 1381"/>
                <a:gd name="T3" fmla="*/ 1117 h 1117"/>
                <a:gd name="T4" fmla="*/ 1381 w 1381"/>
                <a:gd name="T5" fmla="*/ 0 h 1117"/>
                <a:gd name="T6" fmla="*/ 0 w 1381"/>
                <a:gd name="T7" fmla="*/ 0 h 1117"/>
                <a:gd name="T8" fmla="*/ 0 w 1381"/>
                <a:gd name="T9" fmla="*/ 1117 h 1117"/>
                <a:gd name="T10" fmla="*/ 14 w 1381"/>
                <a:gd name="T11" fmla="*/ 1105 h 1117"/>
                <a:gd name="T12" fmla="*/ 1367 w 1381"/>
                <a:gd name="T13" fmla="*/ 1105 h 1117"/>
                <a:gd name="T14" fmla="*/ 1367 w 1381"/>
                <a:gd name="T15" fmla="*/ 12 h 1117"/>
                <a:gd name="T16" fmla="*/ 14 w 1381"/>
                <a:gd name="T17" fmla="*/ 12 h 1117"/>
                <a:gd name="T18" fmla="*/ 14 w 1381"/>
                <a:gd name="T19" fmla="*/ 1105 h 1117"/>
                <a:gd name="T20" fmla="*/ 0 w 1381"/>
                <a:gd name="T21" fmla="*/ 1117 h 111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381"/>
                <a:gd name="T34" fmla="*/ 0 h 1117"/>
                <a:gd name="T35" fmla="*/ 1381 w 1381"/>
                <a:gd name="T36" fmla="*/ 1117 h 111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381" h="1117">
                  <a:moveTo>
                    <a:pt x="0" y="1117"/>
                  </a:moveTo>
                  <a:lnTo>
                    <a:pt x="1381" y="1117"/>
                  </a:lnTo>
                  <a:lnTo>
                    <a:pt x="1381" y="0"/>
                  </a:lnTo>
                  <a:lnTo>
                    <a:pt x="0" y="0"/>
                  </a:lnTo>
                  <a:lnTo>
                    <a:pt x="0" y="1117"/>
                  </a:lnTo>
                  <a:lnTo>
                    <a:pt x="14" y="1105"/>
                  </a:lnTo>
                  <a:lnTo>
                    <a:pt x="1367" y="1105"/>
                  </a:lnTo>
                  <a:lnTo>
                    <a:pt x="1367" y="12"/>
                  </a:lnTo>
                  <a:lnTo>
                    <a:pt x="14" y="12"/>
                  </a:lnTo>
                  <a:lnTo>
                    <a:pt x="14" y="1105"/>
                  </a:lnTo>
                  <a:lnTo>
                    <a:pt x="0" y="1117"/>
                  </a:lnTo>
                  <a:close/>
                </a:path>
              </a:pathLst>
            </a:custGeom>
            <a:solidFill>
              <a:srgbClr val="BE6F2E"/>
            </a:solidFill>
            <a:ln w="9525">
              <a:noFill/>
              <a:round/>
              <a:headEnd/>
              <a:tailEnd/>
            </a:ln>
          </p:spPr>
          <p:txBody>
            <a:bodyPr/>
            <a:lstStyle/>
            <a:p>
              <a:endParaRPr lang="en-US"/>
            </a:p>
          </p:txBody>
        </p:sp>
        <p:sp>
          <p:nvSpPr>
            <p:cNvPr id="151" name="Freeform 1432"/>
            <p:cNvSpPr>
              <a:spLocks/>
            </p:cNvSpPr>
            <p:nvPr/>
          </p:nvSpPr>
          <p:spPr bwMode="auto">
            <a:xfrm>
              <a:off x="5530101" y="1626859"/>
              <a:ext cx="1115956" cy="736812"/>
            </a:xfrm>
            <a:custGeom>
              <a:avLst/>
              <a:gdLst>
                <a:gd name="T0" fmla="*/ 0 w 1353"/>
                <a:gd name="T1" fmla="*/ 1093 h 1093"/>
                <a:gd name="T2" fmla="*/ 1353 w 1353"/>
                <a:gd name="T3" fmla="*/ 1093 h 1093"/>
                <a:gd name="T4" fmla="*/ 1353 w 1353"/>
                <a:gd name="T5" fmla="*/ 0 h 1093"/>
                <a:gd name="T6" fmla="*/ 0 w 1353"/>
                <a:gd name="T7" fmla="*/ 0 h 1093"/>
                <a:gd name="T8" fmla="*/ 0 w 1353"/>
                <a:gd name="T9" fmla="*/ 1093 h 1093"/>
                <a:gd name="T10" fmla="*/ 14 w 1353"/>
                <a:gd name="T11" fmla="*/ 1082 h 1093"/>
                <a:gd name="T12" fmla="*/ 1338 w 1353"/>
                <a:gd name="T13" fmla="*/ 1082 h 1093"/>
                <a:gd name="T14" fmla="*/ 1338 w 1353"/>
                <a:gd name="T15" fmla="*/ 12 h 1093"/>
                <a:gd name="T16" fmla="*/ 14 w 1353"/>
                <a:gd name="T17" fmla="*/ 12 h 1093"/>
                <a:gd name="T18" fmla="*/ 14 w 1353"/>
                <a:gd name="T19" fmla="*/ 1082 h 1093"/>
                <a:gd name="T20" fmla="*/ 0 w 1353"/>
                <a:gd name="T21" fmla="*/ 1093 h 109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353"/>
                <a:gd name="T34" fmla="*/ 0 h 1093"/>
                <a:gd name="T35" fmla="*/ 1353 w 1353"/>
                <a:gd name="T36" fmla="*/ 1093 h 109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353" h="1093">
                  <a:moveTo>
                    <a:pt x="0" y="1093"/>
                  </a:moveTo>
                  <a:lnTo>
                    <a:pt x="1353" y="1093"/>
                  </a:lnTo>
                  <a:lnTo>
                    <a:pt x="1353" y="0"/>
                  </a:lnTo>
                  <a:lnTo>
                    <a:pt x="0" y="0"/>
                  </a:lnTo>
                  <a:lnTo>
                    <a:pt x="0" y="1093"/>
                  </a:lnTo>
                  <a:lnTo>
                    <a:pt x="14" y="1082"/>
                  </a:lnTo>
                  <a:lnTo>
                    <a:pt x="1338" y="1082"/>
                  </a:lnTo>
                  <a:lnTo>
                    <a:pt x="1338" y="12"/>
                  </a:lnTo>
                  <a:lnTo>
                    <a:pt x="14" y="12"/>
                  </a:lnTo>
                  <a:lnTo>
                    <a:pt x="14" y="1082"/>
                  </a:lnTo>
                  <a:lnTo>
                    <a:pt x="0" y="1093"/>
                  </a:lnTo>
                  <a:close/>
                </a:path>
              </a:pathLst>
            </a:custGeom>
            <a:solidFill>
              <a:srgbClr val="BA6C30"/>
            </a:solidFill>
            <a:ln w="9525">
              <a:noFill/>
              <a:round/>
              <a:headEnd/>
              <a:tailEnd/>
            </a:ln>
          </p:spPr>
          <p:txBody>
            <a:bodyPr/>
            <a:lstStyle/>
            <a:p>
              <a:endParaRPr lang="en-US"/>
            </a:p>
          </p:txBody>
        </p:sp>
        <p:sp>
          <p:nvSpPr>
            <p:cNvPr id="152" name="Freeform 1433"/>
            <p:cNvSpPr>
              <a:spLocks/>
            </p:cNvSpPr>
            <p:nvPr/>
          </p:nvSpPr>
          <p:spPr bwMode="auto">
            <a:xfrm>
              <a:off x="5541657" y="1634941"/>
              <a:ext cx="1092845" cy="721995"/>
            </a:xfrm>
            <a:custGeom>
              <a:avLst/>
              <a:gdLst>
                <a:gd name="T0" fmla="*/ 0 w 1324"/>
                <a:gd name="T1" fmla="*/ 1070 h 1070"/>
                <a:gd name="T2" fmla="*/ 1324 w 1324"/>
                <a:gd name="T3" fmla="*/ 1070 h 1070"/>
                <a:gd name="T4" fmla="*/ 1324 w 1324"/>
                <a:gd name="T5" fmla="*/ 0 h 1070"/>
                <a:gd name="T6" fmla="*/ 0 w 1324"/>
                <a:gd name="T7" fmla="*/ 0 h 1070"/>
                <a:gd name="T8" fmla="*/ 0 w 1324"/>
                <a:gd name="T9" fmla="*/ 1070 h 1070"/>
                <a:gd name="T10" fmla="*/ 15 w 1324"/>
                <a:gd name="T11" fmla="*/ 1058 h 1070"/>
                <a:gd name="T12" fmla="*/ 1310 w 1324"/>
                <a:gd name="T13" fmla="*/ 1058 h 1070"/>
                <a:gd name="T14" fmla="*/ 1310 w 1324"/>
                <a:gd name="T15" fmla="*/ 11 h 1070"/>
                <a:gd name="T16" fmla="*/ 15 w 1324"/>
                <a:gd name="T17" fmla="*/ 11 h 1070"/>
                <a:gd name="T18" fmla="*/ 15 w 1324"/>
                <a:gd name="T19" fmla="*/ 1058 h 1070"/>
                <a:gd name="T20" fmla="*/ 0 w 1324"/>
                <a:gd name="T21" fmla="*/ 1070 h 107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324"/>
                <a:gd name="T34" fmla="*/ 0 h 1070"/>
                <a:gd name="T35" fmla="*/ 1324 w 1324"/>
                <a:gd name="T36" fmla="*/ 1070 h 107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324" h="1070">
                  <a:moveTo>
                    <a:pt x="0" y="1070"/>
                  </a:moveTo>
                  <a:lnTo>
                    <a:pt x="1324" y="1070"/>
                  </a:lnTo>
                  <a:lnTo>
                    <a:pt x="1324" y="0"/>
                  </a:lnTo>
                  <a:lnTo>
                    <a:pt x="0" y="0"/>
                  </a:lnTo>
                  <a:lnTo>
                    <a:pt x="0" y="1070"/>
                  </a:lnTo>
                  <a:lnTo>
                    <a:pt x="15" y="1058"/>
                  </a:lnTo>
                  <a:lnTo>
                    <a:pt x="1310" y="1058"/>
                  </a:lnTo>
                  <a:lnTo>
                    <a:pt x="1310" y="11"/>
                  </a:lnTo>
                  <a:lnTo>
                    <a:pt x="15" y="11"/>
                  </a:lnTo>
                  <a:lnTo>
                    <a:pt x="15" y="1058"/>
                  </a:lnTo>
                  <a:lnTo>
                    <a:pt x="0" y="1070"/>
                  </a:lnTo>
                  <a:close/>
                </a:path>
              </a:pathLst>
            </a:custGeom>
            <a:solidFill>
              <a:srgbClr val="B66A32"/>
            </a:solidFill>
            <a:ln w="9525">
              <a:noFill/>
              <a:round/>
              <a:headEnd/>
              <a:tailEnd/>
            </a:ln>
          </p:spPr>
          <p:txBody>
            <a:bodyPr/>
            <a:lstStyle/>
            <a:p>
              <a:endParaRPr lang="en-US"/>
            </a:p>
          </p:txBody>
        </p:sp>
        <p:sp>
          <p:nvSpPr>
            <p:cNvPr id="153" name="Freeform 1434"/>
            <p:cNvSpPr>
              <a:spLocks/>
            </p:cNvSpPr>
            <p:nvPr/>
          </p:nvSpPr>
          <p:spPr bwMode="auto">
            <a:xfrm>
              <a:off x="5553213" y="1643023"/>
              <a:ext cx="1069733" cy="705830"/>
            </a:xfrm>
            <a:custGeom>
              <a:avLst/>
              <a:gdLst>
                <a:gd name="T0" fmla="*/ 0 w 1295"/>
                <a:gd name="T1" fmla="*/ 1047 h 1047"/>
                <a:gd name="T2" fmla="*/ 1295 w 1295"/>
                <a:gd name="T3" fmla="*/ 1047 h 1047"/>
                <a:gd name="T4" fmla="*/ 1295 w 1295"/>
                <a:gd name="T5" fmla="*/ 0 h 1047"/>
                <a:gd name="T6" fmla="*/ 0 w 1295"/>
                <a:gd name="T7" fmla="*/ 0 h 1047"/>
                <a:gd name="T8" fmla="*/ 0 w 1295"/>
                <a:gd name="T9" fmla="*/ 1047 h 1047"/>
                <a:gd name="T10" fmla="*/ 14 w 1295"/>
                <a:gd name="T11" fmla="*/ 1035 h 1047"/>
                <a:gd name="T12" fmla="*/ 1280 w 1295"/>
                <a:gd name="T13" fmla="*/ 1035 h 1047"/>
                <a:gd name="T14" fmla="*/ 1280 w 1295"/>
                <a:gd name="T15" fmla="*/ 12 h 1047"/>
                <a:gd name="T16" fmla="*/ 14 w 1295"/>
                <a:gd name="T17" fmla="*/ 12 h 1047"/>
                <a:gd name="T18" fmla="*/ 14 w 1295"/>
                <a:gd name="T19" fmla="*/ 1035 h 1047"/>
                <a:gd name="T20" fmla="*/ 0 w 1295"/>
                <a:gd name="T21" fmla="*/ 1047 h 104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295"/>
                <a:gd name="T34" fmla="*/ 0 h 1047"/>
                <a:gd name="T35" fmla="*/ 1295 w 1295"/>
                <a:gd name="T36" fmla="*/ 1047 h 104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295" h="1047">
                  <a:moveTo>
                    <a:pt x="0" y="1047"/>
                  </a:moveTo>
                  <a:lnTo>
                    <a:pt x="1295" y="1047"/>
                  </a:lnTo>
                  <a:lnTo>
                    <a:pt x="1295" y="0"/>
                  </a:lnTo>
                  <a:lnTo>
                    <a:pt x="0" y="0"/>
                  </a:lnTo>
                  <a:lnTo>
                    <a:pt x="0" y="1047"/>
                  </a:lnTo>
                  <a:lnTo>
                    <a:pt x="14" y="1035"/>
                  </a:lnTo>
                  <a:lnTo>
                    <a:pt x="1280" y="1035"/>
                  </a:lnTo>
                  <a:lnTo>
                    <a:pt x="1280" y="12"/>
                  </a:lnTo>
                  <a:lnTo>
                    <a:pt x="14" y="12"/>
                  </a:lnTo>
                  <a:lnTo>
                    <a:pt x="14" y="1035"/>
                  </a:lnTo>
                  <a:lnTo>
                    <a:pt x="0" y="1047"/>
                  </a:lnTo>
                  <a:close/>
                </a:path>
              </a:pathLst>
            </a:custGeom>
            <a:solidFill>
              <a:srgbClr val="B26833"/>
            </a:solidFill>
            <a:ln w="9525">
              <a:noFill/>
              <a:round/>
              <a:headEnd/>
              <a:tailEnd/>
            </a:ln>
          </p:spPr>
          <p:txBody>
            <a:bodyPr/>
            <a:lstStyle/>
            <a:p>
              <a:endParaRPr lang="en-US"/>
            </a:p>
          </p:txBody>
        </p:sp>
        <p:sp>
          <p:nvSpPr>
            <p:cNvPr id="154" name="Freeform 1435"/>
            <p:cNvSpPr>
              <a:spLocks/>
            </p:cNvSpPr>
            <p:nvPr/>
          </p:nvSpPr>
          <p:spPr bwMode="auto">
            <a:xfrm>
              <a:off x="5566420" y="1651106"/>
              <a:ext cx="1044971" cy="689666"/>
            </a:xfrm>
            <a:custGeom>
              <a:avLst/>
              <a:gdLst>
                <a:gd name="T0" fmla="*/ 0 w 1266"/>
                <a:gd name="T1" fmla="*/ 1023 h 1023"/>
                <a:gd name="T2" fmla="*/ 1266 w 1266"/>
                <a:gd name="T3" fmla="*/ 1023 h 1023"/>
                <a:gd name="T4" fmla="*/ 1266 w 1266"/>
                <a:gd name="T5" fmla="*/ 0 h 1023"/>
                <a:gd name="T6" fmla="*/ 0 w 1266"/>
                <a:gd name="T7" fmla="*/ 0 h 1023"/>
                <a:gd name="T8" fmla="*/ 0 w 1266"/>
                <a:gd name="T9" fmla="*/ 1023 h 1023"/>
                <a:gd name="T10" fmla="*/ 15 w 1266"/>
                <a:gd name="T11" fmla="*/ 1012 h 1023"/>
                <a:gd name="T12" fmla="*/ 1252 w 1266"/>
                <a:gd name="T13" fmla="*/ 1012 h 1023"/>
                <a:gd name="T14" fmla="*/ 1252 w 1266"/>
                <a:gd name="T15" fmla="*/ 12 h 1023"/>
                <a:gd name="T16" fmla="*/ 15 w 1266"/>
                <a:gd name="T17" fmla="*/ 12 h 1023"/>
                <a:gd name="T18" fmla="*/ 15 w 1266"/>
                <a:gd name="T19" fmla="*/ 1012 h 1023"/>
                <a:gd name="T20" fmla="*/ 0 w 1266"/>
                <a:gd name="T21" fmla="*/ 1023 h 102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266"/>
                <a:gd name="T34" fmla="*/ 0 h 1023"/>
                <a:gd name="T35" fmla="*/ 1266 w 1266"/>
                <a:gd name="T36" fmla="*/ 1023 h 102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266" h="1023">
                  <a:moveTo>
                    <a:pt x="0" y="1023"/>
                  </a:moveTo>
                  <a:lnTo>
                    <a:pt x="1266" y="1023"/>
                  </a:lnTo>
                  <a:lnTo>
                    <a:pt x="1266" y="0"/>
                  </a:lnTo>
                  <a:lnTo>
                    <a:pt x="0" y="0"/>
                  </a:lnTo>
                  <a:lnTo>
                    <a:pt x="0" y="1023"/>
                  </a:lnTo>
                  <a:lnTo>
                    <a:pt x="15" y="1012"/>
                  </a:lnTo>
                  <a:lnTo>
                    <a:pt x="1252" y="1012"/>
                  </a:lnTo>
                  <a:lnTo>
                    <a:pt x="1252" y="12"/>
                  </a:lnTo>
                  <a:lnTo>
                    <a:pt x="15" y="12"/>
                  </a:lnTo>
                  <a:lnTo>
                    <a:pt x="15" y="1012"/>
                  </a:lnTo>
                  <a:lnTo>
                    <a:pt x="0" y="1023"/>
                  </a:lnTo>
                  <a:close/>
                </a:path>
              </a:pathLst>
            </a:custGeom>
            <a:solidFill>
              <a:srgbClr val="AE6535"/>
            </a:solidFill>
            <a:ln w="9525">
              <a:noFill/>
              <a:round/>
              <a:headEnd/>
              <a:tailEnd/>
            </a:ln>
          </p:spPr>
          <p:txBody>
            <a:bodyPr/>
            <a:lstStyle/>
            <a:p>
              <a:endParaRPr lang="en-US"/>
            </a:p>
          </p:txBody>
        </p:sp>
        <p:sp>
          <p:nvSpPr>
            <p:cNvPr id="155" name="Freeform 1436"/>
            <p:cNvSpPr>
              <a:spLocks/>
            </p:cNvSpPr>
            <p:nvPr/>
          </p:nvSpPr>
          <p:spPr bwMode="auto">
            <a:xfrm>
              <a:off x="5577975" y="1659188"/>
              <a:ext cx="1020209" cy="673502"/>
            </a:xfrm>
            <a:custGeom>
              <a:avLst/>
              <a:gdLst>
                <a:gd name="T0" fmla="*/ 0 w 1237"/>
                <a:gd name="T1" fmla="*/ 1000 h 1000"/>
                <a:gd name="T2" fmla="*/ 1237 w 1237"/>
                <a:gd name="T3" fmla="*/ 1000 h 1000"/>
                <a:gd name="T4" fmla="*/ 1237 w 1237"/>
                <a:gd name="T5" fmla="*/ 0 h 1000"/>
                <a:gd name="T6" fmla="*/ 0 w 1237"/>
                <a:gd name="T7" fmla="*/ 0 h 1000"/>
                <a:gd name="T8" fmla="*/ 0 w 1237"/>
                <a:gd name="T9" fmla="*/ 1000 h 1000"/>
                <a:gd name="T10" fmla="*/ 14 w 1237"/>
                <a:gd name="T11" fmla="*/ 988 h 1000"/>
                <a:gd name="T12" fmla="*/ 1222 w 1237"/>
                <a:gd name="T13" fmla="*/ 988 h 1000"/>
                <a:gd name="T14" fmla="*/ 1222 w 1237"/>
                <a:gd name="T15" fmla="*/ 11 h 1000"/>
                <a:gd name="T16" fmla="*/ 14 w 1237"/>
                <a:gd name="T17" fmla="*/ 11 h 1000"/>
                <a:gd name="T18" fmla="*/ 14 w 1237"/>
                <a:gd name="T19" fmla="*/ 988 h 1000"/>
                <a:gd name="T20" fmla="*/ 0 w 1237"/>
                <a:gd name="T21" fmla="*/ 1000 h 100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237"/>
                <a:gd name="T34" fmla="*/ 0 h 1000"/>
                <a:gd name="T35" fmla="*/ 1237 w 1237"/>
                <a:gd name="T36" fmla="*/ 1000 h 100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237" h="1000">
                  <a:moveTo>
                    <a:pt x="0" y="1000"/>
                  </a:moveTo>
                  <a:lnTo>
                    <a:pt x="1237" y="1000"/>
                  </a:lnTo>
                  <a:lnTo>
                    <a:pt x="1237" y="0"/>
                  </a:lnTo>
                  <a:lnTo>
                    <a:pt x="0" y="0"/>
                  </a:lnTo>
                  <a:lnTo>
                    <a:pt x="0" y="1000"/>
                  </a:lnTo>
                  <a:lnTo>
                    <a:pt x="14" y="988"/>
                  </a:lnTo>
                  <a:lnTo>
                    <a:pt x="1222" y="988"/>
                  </a:lnTo>
                  <a:lnTo>
                    <a:pt x="1222" y="11"/>
                  </a:lnTo>
                  <a:lnTo>
                    <a:pt x="14" y="11"/>
                  </a:lnTo>
                  <a:lnTo>
                    <a:pt x="14" y="988"/>
                  </a:lnTo>
                  <a:lnTo>
                    <a:pt x="0" y="1000"/>
                  </a:lnTo>
                  <a:close/>
                </a:path>
              </a:pathLst>
            </a:custGeom>
            <a:solidFill>
              <a:srgbClr val="AA6337"/>
            </a:solidFill>
            <a:ln w="9525">
              <a:noFill/>
              <a:round/>
              <a:headEnd/>
              <a:tailEnd/>
            </a:ln>
          </p:spPr>
          <p:txBody>
            <a:bodyPr/>
            <a:lstStyle/>
            <a:p>
              <a:endParaRPr lang="en-US"/>
            </a:p>
          </p:txBody>
        </p:sp>
        <p:sp>
          <p:nvSpPr>
            <p:cNvPr id="156" name="Freeform 1437"/>
            <p:cNvSpPr>
              <a:spLocks/>
            </p:cNvSpPr>
            <p:nvPr/>
          </p:nvSpPr>
          <p:spPr bwMode="auto">
            <a:xfrm>
              <a:off x="5589531" y="1665923"/>
              <a:ext cx="997097" cy="658685"/>
            </a:xfrm>
            <a:custGeom>
              <a:avLst/>
              <a:gdLst>
                <a:gd name="T0" fmla="*/ 0 w 1208"/>
                <a:gd name="T1" fmla="*/ 977 h 977"/>
                <a:gd name="T2" fmla="*/ 1208 w 1208"/>
                <a:gd name="T3" fmla="*/ 977 h 977"/>
                <a:gd name="T4" fmla="*/ 1208 w 1208"/>
                <a:gd name="T5" fmla="*/ 0 h 977"/>
                <a:gd name="T6" fmla="*/ 0 w 1208"/>
                <a:gd name="T7" fmla="*/ 0 h 977"/>
                <a:gd name="T8" fmla="*/ 0 w 1208"/>
                <a:gd name="T9" fmla="*/ 977 h 977"/>
                <a:gd name="T10" fmla="*/ 15 w 1208"/>
                <a:gd name="T11" fmla="*/ 965 h 977"/>
                <a:gd name="T12" fmla="*/ 1194 w 1208"/>
                <a:gd name="T13" fmla="*/ 965 h 977"/>
                <a:gd name="T14" fmla="*/ 1194 w 1208"/>
                <a:gd name="T15" fmla="*/ 12 h 977"/>
                <a:gd name="T16" fmla="*/ 15 w 1208"/>
                <a:gd name="T17" fmla="*/ 12 h 977"/>
                <a:gd name="T18" fmla="*/ 15 w 1208"/>
                <a:gd name="T19" fmla="*/ 965 h 977"/>
                <a:gd name="T20" fmla="*/ 0 w 1208"/>
                <a:gd name="T21" fmla="*/ 977 h 97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208"/>
                <a:gd name="T34" fmla="*/ 0 h 977"/>
                <a:gd name="T35" fmla="*/ 1208 w 1208"/>
                <a:gd name="T36" fmla="*/ 977 h 97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208" h="977">
                  <a:moveTo>
                    <a:pt x="0" y="977"/>
                  </a:moveTo>
                  <a:lnTo>
                    <a:pt x="1208" y="977"/>
                  </a:lnTo>
                  <a:lnTo>
                    <a:pt x="1208" y="0"/>
                  </a:lnTo>
                  <a:lnTo>
                    <a:pt x="0" y="0"/>
                  </a:lnTo>
                  <a:lnTo>
                    <a:pt x="0" y="977"/>
                  </a:lnTo>
                  <a:lnTo>
                    <a:pt x="15" y="965"/>
                  </a:lnTo>
                  <a:lnTo>
                    <a:pt x="1194" y="965"/>
                  </a:lnTo>
                  <a:lnTo>
                    <a:pt x="1194" y="12"/>
                  </a:lnTo>
                  <a:lnTo>
                    <a:pt x="15" y="12"/>
                  </a:lnTo>
                  <a:lnTo>
                    <a:pt x="15" y="965"/>
                  </a:lnTo>
                  <a:lnTo>
                    <a:pt x="0" y="977"/>
                  </a:lnTo>
                  <a:close/>
                </a:path>
              </a:pathLst>
            </a:custGeom>
            <a:solidFill>
              <a:srgbClr val="A66139"/>
            </a:solidFill>
            <a:ln w="9525">
              <a:noFill/>
              <a:round/>
              <a:headEnd/>
              <a:tailEnd/>
            </a:ln>
          </p:spPr>
          <p:txBody>
            <a:bodyPr/>
            <a:lstStyle/>
            <a:p>
              <a:endParaRPr lang="en-US"/>
            </a:p>
          </p:txBody>
        </p:sp>
        <p:sp>
          <p:nvSpPr>
            <p:cNvPr id="157" name="Freeform 1438"/>
            <p:cNvSpPr>
              <a:spLocks/>
            </p:cNvSpPr>
            <p:nvPr/>
          </p:nvSpPr>
          <p:spPr bwMode="auto">
            <a:xfrm>
              <a:off x="5601087" y="1674005"/>
              <a:ext cx="973986" cy="642521"/>
            </a:xfrm>
            <a:custGeom>
              <a:avLst/>
              <a:gdLst>
                <a:gd name="T0" fmla="*/ 0 w 1179"/>
                <a:gd name="T1" fmla="*/ 953 h 953"/>
                <a:gd name="T2" fmla="*/ 1179 w 1179"/>
                <a:gd name="T3" fmla="*/ 953 h 953"/>
                <a:gd name="T4" fmla="*/ 1179 w 1179"/>
                <a:gd name="T5" fmla="*/ 0 h 953"/>
                <a:gd name="T6" fmla="*/ 0 w 1179"/>
                <a:gd name="T7" fmla="*/ 0 h 953"/>
                <a:gd name="T8" fmla="*/ 0 w 1179"/>
                <a:gd name="T9" fmla="*/ 953 h 953"/>
                <a:gd name="T10" fmla="*/ 14 w 1179"/>
                <a:gd name="T11" fmla="*/ 943 h 953"/>
                <a:gd name="T12" fmla="*/ 1164 w 1179"/>
                <a:gd name="T13" fmla="*/ 943 h 953"/>
                <a:gd name="T14" fmla="*/ 1164 w 1179"/>
                <a:gd name="T15" fmla="*/ 12 h 953"/>
                <a:gd name="T16" fmla="*/ 14 w 1179"/>
                <a:gd name="T17" fmla="*/ 12 h 953"/>
                <a:gd name="T18" fmla="*/ 14 w 1179"/>
                <a:gd name="T19" fmla="*/ 943 h 953"/>
                <a:gd name="T20" fmla="*/ 0 w 1179"/>
                <a:gd name="T21" fmla="*/ 953 h 95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79"/>
                <a:gd name="T34" fmla="*/ 0 h 953"/>
                <a:gd name="T35" fmla="*/ 1179 w 1179"/>
                <a:gd name="T36" fmla="*/ 953 h 95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79" h="953">
                  <a:moveTo>
                    <a:pt x="0" y="953"/>
                  </a:moveTo>
                  <a:lnTo>
                    <a:pt x="1179" y="953"/>
                  </a:lnTo>
                  <a:lnTo>
                    <a:pt x="1179" y="0"/>
                  </a:lnTo>
                  <a:lnTo>
                    <a:pt x="0" y="0"/>
                  </a:lnTo>
                  <a:lnTo>
                    <a:pt x="0" y="953"/>
                  </a:lnTo>
                  <a:lnTo>
                    <a:pt x="14" y="943"/>
                  </a:lnTo>
                  <a:lnTo>
                    <a:pt x="1164" y="943"/>
                  </a:lnTo>
                  <a:lnTo>
                    <a:pt x="1164" y="12"/>
                  </a:lnTo>
                  <a:lnTo>
                    <a:pt x="14" y="12"/>
                  </a:lnTo>
                  <a:lnTo>
                    <a:pt x="14" y="943"/>
                  </a:lnTo>
                  <a:lnTo>
                    <a:pt x="0" y="953"/>
                  </a:lnTo>
                  <a:close/>
                </a:path>
              </a:pathLst>
            </a:custGeom>
            <a:solidFill>
              <a:srgbClr val="A25E3A"/>
            </a:solidFill>
            <a:ln w="9525">
              <a:noFill/>
              <a:round/>
              <a:headEnd/>
              <a:tailEnd/>
            </a:ln>
          </p:spPr>
          <p:txBody>
            <a:bodyPr/>
            <a:lstStyle/>
            <a:p>
              <a:endParaRPr lang="en-US"/>
            </a:p>
          </p:txBody>
        </p:sp>
        <p:sp>
          <p:nvSpPr>
            <p:cNvPr id="158" name="Freeform 1439"/>
            <p:cNvSpPr>
              <a:spLocks/>
            </p:cNvSpPr>
            <p:nvPr/>
          </p:nvSpPr>
          <p:spPr bwMode="auto">
            <a:xfrm>
              <a:off x="5614293" y="1682087"/>
              <a:ext cx="949223" cy="627704"/>
            </a:xfrm>
            <a:custGeom>
              <a:avLst/>
              <a:gdLst>
                <a:gd name="T0" fmla="*/ 0 w 1150"/>
                <a:gd name="T1" fmla="*/ 931 h 931"/>
                <a:gd name="T2" fmla="*/ 1150 w 1150"/>
                <a:gd name="T3" fmla="*/ 931 h 931"/>
                <a:gd name="T4" fmla="*/ 1150 w 1150"/>
                <a:gd name="T5" fmla="*/ 0 h 931"/>
                <a:gd name="T6" fmla="*/ 0 w 1150"/>
                <a:gd name="T7" fmla="*/ 0 h 931"/>
                <a:gd name="T8" fmla="*/ 0 w 1150"/>
                <a:gd name="T9" fmla="*/ 931 h 931"/>
                <a:gd name="T10" fmla="*/ 15 w 1150"/>
                <a:gd name="T11" fmla="*/ 919 h 931"/>
                <a:gd name="T12" fmla="*/ 1136 w 1150"/>
                <a:gd name="T13" fmla="*/ 919 h 931"/>
                <a:gd name="T14" fmla="*/ 1136 w 1150"/>
                <a:gd name="T15" fmla="*/ 11 h 931"/>
                <a:gd name="T16" fmla="*/ 15 w 1150"/>
                <a:gd name="T17" fmla="*/ 11 h 931"/>
                <a:gd name="T18" fmla="*/ 15 w 1150"/>
                <a:gd name="T19" fmla="*/ 919 h 931"/>
                <a:gd name="T20" fmla="*/ 0 w 1150"/>
                <a:gd name="T21" fmla="*/ 931 h 93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50"/>
                <a:gd name="T34" fmla="*/ 0 h 931"/>
                <a:gd name="T35" fmla="*/ 1150 w 1150"/>
                <a:gd name="T36" fmla="*/ 931 h 93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50" h="931">
                  <a:moveTo>
                    <a:pt x="0" y="931"/>
                  </a:moveTo>
                  <a:lnTo>
                    <a:pt x="1150" y="931"/>
                  </a:lnTo>
                  <a:lnTo>
                    <a:pt x="1150" y="0"/>
                  </a:lnTo>
                  <a:lnTo>
                    <a:pt x="0" y="0"/>
                  </a:lnTo>
                  <a:lnTo>
                    <a:pt x="0" y="931"/>
                  </a:lnTo>
                  <a:lnTo>
                    <a:pt x="15" y="919"/>
                  </a:lnTo>
                  <a:lnTo>
                    <a:pt x="1136" y="919"/>
                  </a:lnTo>
                  <a:lnTo>
                    <a:pt x="1136" y="11"/>
                  </a:lnTo>
                  <a:lnTo>
                    <a:pt x="15" y="11"/>
                  </a:lnTo>
                  <a:lnTo>
                    <a:pt x="15" y="919"/>
                  </a:lnTo>
                  <a:lnTo>
                    <a:pt x="0" y="931"/>
                  </a:lnTo>
                  <a:close/>
                </a:path>
              </a:pathLst>
            </a:custGeom>
            <a:solidFill>
              <a:srgbClr val="9E5C3C"/>
            </a:solidFill>
            <a:ln w="9525">
              <a:noFill/>
              <a:round/>
              <a:headEnd/>
              <a:tailEnd/>
            </a:ln>
          </p:spPr>
          <p:txBody>
            <a:bodyPr/>
            <a:lstStyle/>
            <a:p>
              <a:endParaRPr lang="en-US"/>
            </a:p>
          </p:txBody>
        </p:sp>
        <p:sp>
          <p:nvSpPr>
            <p:cNvPr id="159" name="Freeform 1440"/>
            <p:cNvSpPr>
              <a:spLocks/>
            </p:cNvSpPr>
            <p:nvPr/>
          </p:nvSpPr>
          <p:spPr bwMode="auto">
            <a:xfrm>
              <a:off x="5625849" y="1690169"/>
              <a:ext cx="926112" cy="611540"/>
            </a:xfrm>
            <a:custGeom>
              <a:avLst/>
              <a:gdLst>
                <a:gd name="T0" fmla="*/ 0 w 1121"/>
                <a:gd name="T1" fmla="*/ 908 h 908"/>
                <a:gd name="T2" fmla="*/ 1121 w 1121"/>
                <a:gd name="T3" fmla="*/ 908 h 908"/>
                <a:gd name="T4" fmla="*/ 1121 w 1121"/>
                <a:gd name="T5" fmla="*/ 0 h 908"/>
                <a:gd name="T6" fmla="*/ 0 w 1121"/>
                <a:gd name="T7" fmla="*/ 0 h 908"/>
                <a:gd name="T8" fmla="*/ 0 w 1121"/>
                <a:gd name="T9" fmla="*/ 908 h 908"/>
                <a:gd name="T10" fmla="*/ 14 w 1121"/>
                <a:gd name="T11" fmla="*/ 895 h 908"/>
                <a:gd name="T12" fmla="*/ 1107 w 1121"/>
                <a:gd name="T13" fmla="*/ 895 h 908"/>
                <a:gd name="T14" fmla="*/ 1107 w 1121"/>
                <a:gd name="T15" fmla="*/ 12 h 908"/>
                <a:gd name="T16" fmla="*/ 14 w 1121"/>
                <a:gd name="T17" fmla="*/ 12 h 908"/>
                <a:gd name="T18" fmla="*/ 14 w 1121"/>
                <a:gd name="T19" fmla="*/ 895 h 908"/>
                <a:gd name="T20" fmla="*/ 0 w 1121"/>
                <a:gd name="T21" fmla="*/ 908 h 90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21"/>
                <a:gd name="T34" fmla="*/ 0 h 908"/>
                <a:gd name="T35" fmla="*/ 1121 w 1121"/>
                <a:gd name="T36" fmla="*/ 908 h 90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21" h="908">
                  <a:moveTo>
                    <a:pt x="0" y="908"/>
                  </a:moveTo>
                  <a:lnTo>
                    <a:pt x="1121" y="908"/>
                  </a:lnTo>
                  <a:lnTo>
                    <a:pt x="1121" y="0"/>
                  </a:lnTo>
                  <a:lnTo>
                    <a:pt x="0" y="0"/>
                  </a:lnTo>
                  <a:lnTo>
                    <a:pt x="0" y="908"/>
                  </a:lnTo>
                  <a:lnTo>
                    <a:pt x="14" y="895"/>
                  </a:lnTo>
                  <a:lnTo>
                    <a:pt x="1107" y="895"/>
                  </a:lnTo>
                  <a:lnTo>
                    <a:pt x="1107" y="12"/>
                  </a:lnTo>
                  <a:lnTo>
                    <a:pt x="14" y="12"/>
                  </a:lnTo>
                  <a:lnTo>
                    <a:pt x="14" y="895"/>
                  </a:lnTo>
                  <a:lnTo>
                    <a:pt x="0" y="908"/>
                  </a:lnTo>
                  <a:close/>
                </a:path>
              </a:pathLst>
            </a:custGeom>
            <a:solidFill>
              <a:srgbClr val="9A593E"/>
            </a:solidFill>
            <a:ln w="9525">
              <a:noFill/>
              <a:round/>
              <a:headEnd/>
              <a:tailEnd/>
            </a:ln>
          </p:spPr>
          <p:txBody>
            <a:bodyPr/>
            <a:lstStyle/>
            <a:p>
              <a:endParaRPr lang="en-US"/>
            </a:p>
          </p:txBody>
        </p:sp>
        <p:sp>
          <p:nvSpPr>
            <p:cNvPr id="160" name="Freeform 1441"/>
            <p:cNvSpPr>
              <a:spLocks/>
            </p:cNvSpPr>
            <p:nvPr/>
          </p:nvSpPr>
          <p:spPr bwMode="auto">
            <a:xfrm>
              <a:off x="5637405" y="1698251"/>
              <a:ext cx="901349" cy="595376"/>
            </a:xfrm>
            <a:custGeom>
              <a:avLst/>
              <a:gdLst>
                <a:gd name="T0" fmla="*/ 0 w 1093"/>
                <a:gd name="T1" fmla="*/ 883 h 883"/>
                <a:gd name="T2" fmla="*/ 1093 w 1093"/>
                <a:gd name="T3" fmla="*/ 883 h 883"/>
                <a:gd name="T4" fmla="*/ 1093 w 1093"/>
                <a:gd name="T5" fmla="*/ 0 h 883"/>
                <a:gd name="T6" fmla="*/ 0 w 1093"/>
                <a:gd name="T7" fmla="*/ 0 h 883"/>
                <a:gd name="T8" fmla="*/ 0 w 1093"/>
                <a:gd name="T9" fmla="*/ 883 h 883"/>
                <a:gd name="T10" fmla="*/ 14 w 1093"/>
                <a:gd name="T11" fmla="*/ 873 h 883"/>
                <a:gd name="T12" fmla="*/ 1078 w 1093"/>
                <a:gd name="T13" fmla="*/ 873 h 883"/>
                <a:gd name="T14" fmla="*/ 1078 w 1093"/>
                <a:gd name="T15" fmla="*/ 12 h 883"/>
                <a:gd name="T16" fmla="*/ 14 w 1093"/>
                <a:gd name="T17" fmla="*/ 12 h 883"/>
                <a:gd name="T18" fmla="*/ 14 w 1093"/>
                <a:gd name="T19" fmla="*/ 873 h 883"/>
                <a:gd name="T20" fmla="*/ 0 w 1093"/>
                <a:gd name="T21" fmla="*/ 883 h 88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093"/>
                <a:gd name="T34" fmla="*/ 0 h 883"/>
                <a:gd name="T35" fmla="*/ 1093 w 1093"/>
                <a:gd name="T36" fmla="*/ 883 h 88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093" h="883">
                  <a:moveTo>
                    <a:pt x="0" y="883"/>
                  </a:moveTo>
                  <a:lnTo>
                    <a:pt x="1093" y="883"/>
                  </a:lnTo>
                  <a:lnTo>
                    <a:pt x="1093" y="0"/>
                  </a:lnTo>
                  <a:lnTo>
                    <a:pt x="0" y="0"/>
                  </a:lnTo>
                  <a:lnTo>
                    <a:pt x="0" y="883"/>
                  </a:lnTo>
                  <a:lnTo>
                    <a:pt x="14" y="873"/>
                  </a:lnTo>
                  <a:lnTo>
                    <a:pt x="1078" y="873"/>
                  </a:lnTo>
                  <a:lnTo>
                    <a:pt x="1078" y="12"/>
                  </a:lnTo>
                  <a:lnTo>
                    <a:pt x="14" y="12"/>
                  </a:lnTo>
                  <a:lnTo>
                    <a:pt x="14" y="873"/>
                  </a:lnTo>
                  <a:lnTo>
                    <a:pt x="0" y="883"/>
                  </a:lnTo>
                  <a:close/>
                </a:path>
              </a:pathLst>
            </a:custGeom>
            <a:solidFill>
              <a:srgbClr val="965740"/>
            </a:solidFill>
            <a:ln w="9525">
              <a:noFill/>
              <a:round/>
              <a:headEnd/>
              <a:tailEnd/>
            </a:ln>
          </p:spPr>
          <p:txBody>
            <a:bodyPr/>
            <a:lstStyle/>
            <a:p>
              <a:endParaRPr lang="en-US"/>
            </a:p>
          </p:txBody>
        </p:sp>
        <p:sp>
          <p:nvSpPr>
            <p:cNvPr id="161" name="Freeform 1442"/>
            <p:cNvSpPr>
              <a:spLocks/>
            </p:cNvSpPr>
            <p:nvPr/>
          </p:nvSpPr>
          <p:spPr bwMode="auto">
            <a:xfrm>
              <a:off x="5648961" y="1706333"/>
              <a:ext cx="878238" cy="579212"/>
            </a:xfrm>
            <a:custGeom>
              <a:avLst/>
              <a:gdLst>
                <a:gd name="T0" fmla="*/ 0 w 1064"/>
                <a:gd name="T1" fmla="*/ 861 h 861"/>
                <a:gd name="T2" fmla="*/ 1064 w 1064"/>
                <a:gd name="T3" fmla="*/ 861 h 861"/>
                <a:gd name="T4" fmla="*/ 1064 w 1064"/>
                <a:gd name="T5" fmla="*/ 0 h 861"/>
                <a:gd name="T6" fmla="*/ 0 w 1064"/>
                <a:gd name="T7" fmla="*/ 0 h 861"/>
                <a:gd name="T8" fmla="*/ 0 w 1064"/>
                <a:gd name="T9" fmla="*/ 861 h 861"/>
                <a:gd name="T10" fmla="*/ 15 w 1064"/>
                <a:gd name="T11" fmla="*/ 849 h 861"/>
                <a:gd name="T12" fmla="*/ 1050 w 1064"/>
                <a:gd name="T13" fmla="*/ 849 h 861"/>
                <a:gd name="T14" fmla="*/ 1050 w 1064"/>
                <a:gd name="T15" fmla="*/ 10 h 861"/>
                <a:gd name="T16" fmla="*/ 15 w 1064"/>
                <a:gd name="T17" fmla="*/ 10 h 861"/>
                <a:gd name="T18" fmla="*/ 15 w 1064"/>
                <a:gd name="T19" fmla="*/ 849 h 861"/>
                <a:gd name="T20" fmla="*/ 0 w 1064"/>
                <a:gd name="T21" fmla="*/ 861 h 86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064"/>
                <a:gd name="T34" fmla="*/ 0 h 861"/>
                <a:gd name="T35" fmla="*/ 1064 w 1064"/>
                <a:gd name="T36" fmla="*/ 861 h 86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064" h="861">
                  <a:moveTo>
                    <a:pt x="0" y="861"/>
                  </a:moveTo>
                  <a:lnTo>
                    <a:pt x="1064" y="861"/>
                  </a:lnTo>
                  <a:lnTo>
                    <a:pt x="1064" y="0"/>
                  </a:lnTo>
                  <a:lnTo>
                    <a:pt x="0" y="0"/>
                  </a:lnTo>
                  <a:lnTo>
                    <a:pt x="0" y="861"/>
                  </a:lnTo>
                  <a:lnTo>
                    <a:pt x="15" y="849"/>
                  </a:lnTo>
                  <a:lnTo>
                    <a:pt x="1050" y="849"/>
                  </a:lnTo>
                  <a:lnTo>
                    <a:pt x="1050" y="10"/>
                  </a:lnTo>
                  <a:lnTo>
                    <a:pt x="15" y="10"/>
                  </a:lnTo>
                  <a:lnTo>
                    <a:pt x="15" y="849"/>
                  </a:lnTo>
                  <a:lnTo>
                    <a:pt x="0" y="861"/>
                  </a:lnTo>
                  <a:close/>
                </a:path>
              </a:pathLst>
            </a:custGeom>
            <a:solidFill>
              <a:srgbClr val="925541"/>
            </a:solidFill>
            <a:ln w="9525">
              <a:noFill/>
              <a:round/>
              <a:headEnd/>
              <a:tailEnd/>
            </a:ln>
          </p:spPr>
          <p:txBody>
            <a:bodyPr/>
            <a:lstStyle/>
            <a:p>
              <a:endParaRPr lang="en-US"/>
            </a:p>
          </p:txBody>
        </p:sp>
        <p:sp>
          <p:nvSpPr>
            <p:cNvPr id="162" name="Freeform 1443"/>
            <p:cNvSpPr>
              <a:spLocks/>
            </p:cNvSpPr>
            <p:nvPr/>
          </p:nvSpPr>
          <p:spPr bwMode="auto">
            <a:xfrm>
              <a:off x="5660516" y="1713068"/>
              <a:ext cx="855126" cy="564395"/>
            </a:xfrm>
            <a:custGeom>
              <a:avLst/>
              <a:gdLst>
                <a:gd name="T0" fmla="*/ 0 w 1035"/>
                <a:gd name="T1" fmla="*/ 839 h 839"/>
                <a:gd name="T2" fmla="*/ 1035 w 1035"/>
                <a:gd name="T3" fmla="*/ 839 h 839"/>
                <a:gd name="T4" fmla="*/ 1035 w 1035"/>
                <a:gd name="T5" fmla="*/ 0 h 839"/>
                <a:gd name="T6" fmla="*/ 0 w 1035"/>
                <a:gd name="T7" fmla="*/ 0 h 839"/>
                <a:gd name="T8" fmla="*/ 0 w 1035"/>
                <a:gd name="T9" fmla="*/ 839 h 839"/>
                <a:gd name="T10" fmla="*/ 14 w 1035"/>
                <a:gd name="T11" fmla="*/ 827 h 839"/>
                <a:gd name="T12" fmla="*/ 1020 w 1035"/>
                <a:gd name="T13" fmla="*/ 827 h 839"/>
                <a:gd name="T14" fmla="*/ 1020 w 1035"/>
                <a:gd name="T15" fmla="*/ 12 h 839"/>
                <a:gd name="T16" fmla="*/ 14 w 1035"/>
                <a:gd name="T17" fmla="*/ 12 h 839"/>
                <a:gd name="T18" fmla="*/ 14 w 1035"/>
                <a:gd name="T19" fmla="*/ 827 h 839"/>
                <a:gd name="T20" fmla="*/ 0 w 1035"/>
                <a:gd name="T21" fmla="*/ 839 h 83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035"/>
                <a:gd name="T34" fmla="*/ 0 h 839"/>
                <a:gd name="T35" fmla="*/ 1035 w 1035"/>
                <a:gd name="T36" fmla="*/ 839 h 83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035" h="839">
                  <a:moveTo>
                    <a:pt x="0" y="839"/>
                  </a:moveTo>
                  <a:lnTo>
                    <a:pt x="1035" y="839"/>
                  </a:lnTo>
                  <a:lnTo>
                    <a:pt x="1035" y="0"/>
                  </a:lnTo>
                  <a:lnTo>
                    <a:pt x="0" y="0"/>
                  </a:lnTo>
                  <a:lnTo>
                    <a:pt x="0" y="839"/>
                  </a:lnTo>
                  <a:lnTo>
                    <a:pt x="14" y="827"/>
                  </a:lnTo>
                  <a:lnTo>
                    <a:pt x="1020" y="827"/>
                  </a:lnTo>
                  <a:lnTo>
                    <a:pt x="1020" y="12"/>
                  </a:lnTo>
                  <a:lnTo>
                    <a:pt x="14" y="12"/>
                  </a:lnTo>
                  <a:lnTo>
                    <a:pt x="14" y="827"/>
                  </a:lnTo>
                  <a:lnTo>
                    <a:pt x="0" y="839"/>
                  </a:lnTo>
                  <a:close/>
                </a:path>
              </a:pathLst>
            </a:custGeom>
            <a:solidFill>
              <a:srgbClr val="8E5243"/>
            </a:solidFill>
            <a:ln w="9525">
              <a:noFill/>
              <a:round/>
              <a:headEnd/>
              <a:tailEnd/>
            </a:ln>
          </p:spPr>
          <p:txBody>
            <a:bodyPr/>
            <a:lstStyle/>
            <a:p>
              <a:endParaRPr lang="en-US"/>
            </a:p>
          </p:txBody>
        </p:sp>
        <p:sp>
          <p:nvSpPr>
            <p:cNvPr id="163" name="Freeform 1444"/>
            <p:cNvSpPr>
              <a:spLocks/>
            </p:cNvSpPr>
            <p:nvPr/>
          </p:nvSpPr>
          <p:spPr bwMode="auto">
            <a:xfrm>
              <a:off x="5673723" y="1721150"/>
              <a:ext cx="830364" cy="548231"/>
            </a:xfrm>
            <a:custGeom>
              <a:avLst/>
              <a:gdLst>
                <a:gd name="T0" fmla="*/ 0 w 1006"/>
                <a:gd name="T1" fmla="*/ 815 h 815"/>
                <a:gd name="T2" fmla="*/ 1006 w 1006"/>
                <a:gd name="T3" fmla="*/ 815 h 815"/>
                <a:gd name="T4" fmla="*/ 1006 w 1006"/>
                <a:gd name="T5" fmla="*/ 0 h 815"/>
                <a:gd name="T6" fmla="*/ 0 w 1006"/>
                <a:gd name="T7" fmla="*/ 0 h 815"/>
                <a:gd name="T8" fmla="*/ 0 w 1006"/>
                <a:gd name="T9" fmla="*/ 815 h 815"/>
                <a:gd name="T10" fmla="*/ 15 w 1006"/>
                <a:gd name="T11" fmla="*/ 804 h 815"/>
                <a:gd name="T12" fmla="*/ 992 w 1006"/>
                <a:gd name="T13" fmla="*/ 804 h 815"/>
                <a:gd name="T14" fmla="*/ 992 w 1006"/>
                <a:gd name="T15" fmla="*/ 12 h 815"/>
                <a:gd name="T16" fmla="*/ 15 w 1006"/>
                <a:gd name="T17" fmla="*/ 12 h 815"/>
                <a:gd name="T18" fmla="*/ 15 w 1006"/>
                <a:gd name="T19" fmla="*/ 804 h 815"/>
                <a:gd name="T20" fmla="*/ 0 w 1006"/>
                <a:gd name="T21" fmla="*/ 815 h 81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006"/>
                <a:gd name="T34" fmla="*/ 0 h 815"/>
                <a:gd name="T35" fmla="*/ 1006 w 1006"/>
                <a:gd name="T36" fmla="*/ 815 h 81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006" h="815">
                  <a:moveTo>
                    <a:pt x="0" y="815"/>
                  </a:moveTo>
                  <a:lnTo>
                    <a:pt x="1006" y="815"/>
                  </a:lnTo>
                  <a:lnTo>
                    <a:pt x="1006" y="0"/>
                  </a:lnTo>
                  <a:lnTo>
                    <a:pt x="0" y="0"/>
                  </a:lnTo>
                  <a:lnTo>
                    <a:pt x="0" y="815"/>
                  </a:lnTo>
                  <a:lnTo>
                    <a:pt x="15" y="804"/>
                  </a:lnTo>
                  <a:lnTo>
                    <a:pt x="992" y="804"/>
                  </a:lnTo>
                  <a:lnTo>
                    <a:pt x="992" y="12"/>
                  </a:lnTo>
                  <a:lnTo>
                    <a:pt x="15" y="12"/>
                  </a:lnTo>
                  <a:lnTo>
                    <a:pt x="15" y="804"/>
                  </a:lnTo>
                  <a:lnTo>
                    <a:pt x="0" y="815"/>
                  </a:lnTo>
                  <a:close/>
                </a:path>
              </a:pathLst>
            </a:custGeom>
            <a:solidFill>
              <a:srgbClr val="8A5045"/>
            </a:solidFill>
            <a:ln w="9525">
              <a:noFill/>
              <a:round/>
              <a:headEnd/>
              <a:tailEnd/>
            </a:ln>
          </p:spPr>
          <p:txBody>
            <a:bodyPr/>
            <a:lstStyle/>
            <a:p>
              <a:endParaRPr lang="en-US"/>
            </a:p>
          </p:txBody>
        </p:sp>
        <p:sp>
          <p:nvSpPr>
            <p:cNvPr id="164" name="Freeform 1445"/>
            <p:cNvSpPr>
              <a:spLocks/>
            </p:cNvSpPr>
            <p:nvPr/>
          </p:nvSpPr>
          <p:spPr bwMode="auto">
            <a:xfrm>
              <a:off x="5685279" y="1729232"/>
              <a:ext cx="805602" cy="533414"/>
            </a:xfrm>
            <a:custGeom>
              <a:avLst/>
              <a:gdLst>
                <a:gd name="T0" fmla="*/ 0 w 977"/>
                <a:gd name="T1" fmla="*/ 792 h 792"/>
                <a:gd name="T2" fmla="*/ 977 w 977"/>
                <a:gd name="T3" fmla="*/ 792 h 792"/>
                <a:gd name="T4" fmla="*/ 977 w 977"/>
                <a:gd name="T5" fmla="*/ 0 h 792"/>
                <a:gd name="T6" fmla="*/ 0 w 977"/>
                <a:gd name="T7" fmla="*/ 0 h 792"/>
                <a:gd name="T8" fmla="*/ 0 w 977"/>
                <a:gd name="T9" fmla="*/ 792 h 792"/>
                <a:gd name="T10" fmla="*/ 14 w 977"/>
                <a:gd name="T11" fmla="*/ 780 h 792"/>
                <a:gd name="T12" fmla="*/ 962 w 977"/>
                <a:gd name="T13" fmla="*/ 780 h 792"/>
                <a:gd name="T14" fmla="*/ 962 w 977"/>
                <a:gd name="T15" fmla="*/ 11 h 792"/>
                <a:gd name="T16" fmla="*/ 14 w 977"/>
                <a:gd name="T17" fmla="*/ 11 h 792"/>
                <a:gd name="T18" fmla="*/ 14 w 977"/>
                <a:gd name="T19" fmla="*/ 780 h 792"/>
                <a:gd name="T20" fmla="*/ 0 w 977"/>
                <a:gd name="T21" fmla="*/ 792 h 79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77"/>
                <a:gd name="T34" fmla="*/ 0 h 792"/>
                <a:gd name="T35" fmla="*/ 977 w 977"/>
                <a:gd name="T36" fmla="*/ 792 h 79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77" h="792">
                  <a:moveTo>
                    <a:pt x="0" y="792"/>
                  </a:moveTo>
                  <a:lnTo>
                    <a:pt x="977" y="792"/>
                  </a:lnTo>
                  <a:lnTo>
                    <a:pt x="977" y="0"/>
                  </a:lnTo>
                  <a:lnTo>
                    <a:pt x="0" y="0"/>
                  </a:lnTo>
                  <a:lnTo>
                    <a:pt x="0" y="792"/>
                  </a:lnTo>
                  <a:lnTo>
                    <a:pt x="14" y="780"/>
                  </a:lnTo>
                  <a:lnTo>
                    <a:pt x="962" y="780"/>
                  </a:lnTo>
                  <a:lnTo>
                    <a:pt x="962" y="11"/>
                  </a:lnTo>
                  <a:lnTo>
                    <a:pt x="14" y="11"/>
                  </a:lnTo>
                  <a:lnTo>
                    <a:pt x="14" y="780"/>
                  </a:lnTo>
                  <a:lnTo>
                    <a:pt x="0" y="792"/>
                  </a:lnTo>
                  <a:close/>
                </a:path>
              </a:pathLst>
            </a:custGeom>
            <a:solidFill>
              <a:srgbClr val="864E47"/>
            </a:solidFill>
            <a:ln w="9525">
              <a:noFill/>
              <a:round/>
              <a:headEnd/>
              <a:tailEnd/>
            </a:ln>
          </p:spPr>
          <p:txBody>
            <a:bodyPr/>
            <a:lstStyle/>
            <a:p>
              <a:endParaRPr lang="en-US"/>
            </a:p>
          </p:txBody>
        </p:sp>
        <p:sp>
          <p:nvSpPr>
            <p:cNvPr id="165" name="Freeform 1446"/>
            <p:cNvSpPr>
              <a:spLocks/>
            </p:cNvSpPr>
            <p:nvPr/>
          </p:nvSpPr>
          <p:spPr bwMode="auto">
            <a:xfrm>
              <a:off x="5696835" y="1737314"/>
              <a:ext cx="782490" cy="517250"/>
            </a:xfrm>
            <a:custGeom>
              <a:avLst/>
              <a:gdLst>
                <a:gd name="T0" fmla="*/ 0 w 948"/>
                <a:gd name="T1" fmla="*/ 769 h 769"/>
                <a:gd name="T2" fmla="*/ 948 w 948"/>
                <a:gd name="T3" fmla="*/ 769 h 769"/>
                <a:gd name="T4" fmla="*/ 948 w 948"/>
                <a:gd name="T5" fmla="*/ 0 h 769"/>
                <a:gd name="T6" fmla="*/ 0 w 948"/>
                <a:gd name="T7" fmla="*/ 0 h 769"/>
                <a:gd name="T8" fmla="*/ 0 w 948"/>
                <a:gd name="T9" fmla="*/ 769 h 769"/>
                <a:gd name="T10" fmla="*/ 15 w 948"/>
                <a:gd name="T11" fmla="*/ 757 h 769"/>
                <a:gd name="T12" fmla="*/ 934 w 948"/>
                <a:gd name="T13" fmla="*/ 757 h 769"/>
                <a:gd name="T14" fmla="*/ 934 w 948"/>
                <a:gd name="T15" fmla="*/ 12 h 769"/>
                <a:gd name="T16" fmla="*/ 15 w 948"/>
                <a:gd name="T17" fmla="*/ 12 h 769"/>
                <a:gd name="T18" fmla="*/ 15 w 948"/>
                <a:gd name="T19" fmla="*/ 757 h 769"/>
                <a:gd name="T20" fmla="*/ 0 w 948"/>
                <a:gd name="T21" fmla="*/ 769 h 76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48"/>
                <a:gd name="T34" fmla="*/ 0 h 769"/>
                <a:gd name="T35" fmla="*/ 948 w 948"/>
                <a:gd name="T36" fmla="*/ 769 h 76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48" h="769">
                  <a:moveTo>
                    <a:pt x="0" y="769"/>
                  </a:moveTo>
                  <a:lnTo>
                    <a:pt x="948" y="769"/>
                  </a:lnTo>
                  <a:lnTo>
                    <a:pt x="948" y="0"/>
                  </a:lnTo>
                  <a:lnTo>
                    <a:pt x="0" y="0"/>
                  </a:lnTo>
                  <a:lnTo>
                    <a:pt x="0" y="769"/>
                  </a:lnTo>
                  <a:lnTo>
                    <a:pt x="15" y="757"/>
                  </a:lnTo>
                  <a:lnTo>
                    <a:pt x="934" y="757"/>
                  </a:lnTo>
                  <a:lnTo>
                    <a:pt x="934" y="12"/>
                  </a:lnTo>
                  <a:lnTo>
                    <a:pt x="15" y="12"/>
                  </a:lnTo>
                  <a:lnTo>
                    <a:pt x="15" y="757"/>
                  </a:lnTo>
                  <a:lnTo>
                    <a:pt x="0" y="769"/>
                  </a:lnTo>
                  <a:close/>
                </a:path>
              </a:pathLst>
            </a:custGeom>
            <a:solidFill>
              <a:srgbClr val="824B48"/>
            </a:solidFill>
            <a:ln w="9525">
              <a:noFill/>
              <a:round/>
              <a:headEnd/>
              <a:tailEnd/>
            </a:ln>
          </p:spPr>
          <p:txBody>
            <a:bodyPr/>
            <a:lstStyle/>
            <a:p>
              <a:endParaRPr lang="en-US"/>
            </a:p>
          </p:txBody>
        </p:sp>
        <p:sp>
          <p:nvSpPr>
            <p:cNvPr id="166" name="Freeform 1447"/>
            <p:cNvSpPr>
              <a:spLocks/>
            </p:cNvSpPr>
            <p:nvPr/>
          </p:nvSpPr>
          <p:spPr bwMode="auto">
            <a:xfrm>
              <a:off x="5708390" y="1745396"/>
              <a:ext cx="759379" cy="501086"/>
            </a:xfrm>
            <a:custGeom>
              <a:avLst/>
              <a:gdLst>
                <a:gd name="T0" fmla="*/ 0 w 919"/>
                <a:gd name="T1" fmla="*/ 745 h 745"/>
                <a:gd name="T2" fmla="*/ 919 w 919"/>
                <a:gd name="T3" fmla="*/ 745 h 745"/>
                <a:gd name="T4" fmla="*/ 919 w 919"/>
                <a:gd name="T5" fmla="*/ 0 h 745"/>
                <a:gd name="T6" fmla="*/ 0 w 919"/>
                <a:gd name="T7" fmla="*/ 0 h 745"/>
                <a:gd name="T8" fmla="*/ 0 w 919"/>
                <a:gd name="T9" fmla="*/ 745 h 745"/>
                <a:gd name="T10" fmla="*/ 13 w 919"/>
                <a:gd name="T11" fmla="*/ 734 h 745"/>
                <a:gd name="T12" fmla="*/ 906 w 919"/>
                <a:gd name="T13" fmla="*/ 734 h 745"/>
                <a:gd name="T14" fmla="*/ 906 w 919"/>
                <a:gd name="T15" fmla="*/ 12 h 745"/>
                <a:gd name="T16" fmla="*/ 13 w 919"/>
                <a:gd name="T17" fmla="*/ 12 h 745"/>
                <a:gd name="T18" fmla="*/ 13 w 919"/>
                <a:gd name="T19" fmla="*/ 734 h 745"/>
                <a:gd name="T20" fmla="*/ 0 w 919"/>
                <a:gd name="T21" fmla="*/ 745 h 74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19"/>
                <a:gd name="T34" fmla="*/ 0 h 745"/>
                <a:gd name="T35" fmla="*/ 919 w 919"/>
                <a:gd name="T36" fmla="*/ 745 h 74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19" h="745">
                  <a:moveTo>
                    <a:pt x="0" y="745"/>
                  </a:moveTo>
                  <a:lnTo>
                    <a:pt x="919" y="745"/>
                  </a:lnTo>
                  <a:lnTo>
                    <a:pt x="919" y="0"/>
                  </a:lnTo>
                  <a:lnTo>
                    <a:pt x="0" y="0"/>
                  </a:lnTo>
                  <a:lnTo>
                    <a:pt x="0" y="745"/>
                  </a:lnTo>
                  <a:lnTo>
                    <a:pt x="13" y="734"/>
                  </a:lnTo>
                  <a:lnTo>
                    <a:pt x="906" y="734"/>
                  </a:lnTo>
                  <a:lnTo>
                    <a:pt x="906" y="12"/>
                  </a:lnTo>
                  <a:lnTo>
                    <a:pt x="13" y="12"/>
                  </a:lnTo>
                  <a:lnTo>
                    <a:pt x="13" y="734"/>
                  </a:lnTo>
                  <a:lnTo>
                    <a:pt x="0" y="745"/>
                  </a:lnTo>
                  <a:close/>
                </a:path>
              </a:pathLst>
            </a:custGeom>
            <a:solidFill>
              <a:srgbClr val="7E494A"/>
            </a:solidFill>
            <a:ln w="9525">
              <a:noFill/>
              <a:round/>
              <a:headEnd/>
              <a:tailEnd/>
            </a:ln>
          </p:spPr>
          <p:txBody>
            <a:bodyPr/>
            <a:lstStyle/>
            <a:p>
              <a:endParaRPr lang="en-US"/>
            </a:p>
          </p:txBody>
        </p:sp>
        <p:sp>
          <p:nvSpPr>
            <p:cNvPr id="167" name="Freeform 1448"/>
            <p:cNvSpPr>
              <a:spLocks/>
            </p:cNvSpPr>
            <p:nvPr/>
          </p:nvSpPr>
          <p:spPr bwMode="auto">
            <a:xfrm>
              <a:off x="5719946" y="1753478"/>
              <a:ext cx="736267" cy="484922"/>
            </a:xfrm>
            <a:custGeom>
              <a:avLst/>
              <a:gdLst>
                <a:gd name="T0" fmla="*/ 0 w 893"/>
                <a:gd name="T1" fmla="*/ 722 h 722"/>
                <a:gd name="T2" fmla="*/ 893 w 893"/>
                <a:gd name="T3" fmla="*/ 722 h 722"/>
                <a:gd name="T4" fmla="*/ 893 w 893"/>
                <a:gd name="T5" fmla="*/ 0 h 722"/>
                <a:gd name="T6" fmla="*/ 0 w 893"/>
                <a:gd name="T7" fmla="*/ 0 h 722"/>
                <a:gd name="T8" fmla="*/ 0 w 893"/>
                <a:gd name="T9" fmla="*/ 722 h 722"/>
                <a:gd name="T10" fmla="*/ 14 w 893"/>
                <a:gd name="T11" fmla="*/ 710 h 722"/>
                <a:gd name="T12" fmla="*/ 878 w 893"/>
                <a:gd name="T13" fmla="*/ 710 h 722"/>
                <a:gd name="T14" fmla="*/ 878 w 893"/>
                <a:gd name="T15" fmla="*/ 12 h 722"/>
                <a:gd name="T16" fmla="*/ 14 w 893"/>
                <a:gd name="T17" fmla="*/ 12 h 722"/>
                <a:gd name="T18" fmla="*/ 14 w 893"/>
                <a:gd name="T19" fmla="*/ 710 h 722"/>
                <a:gd name="T20" fmla="*/ 0 w 893"/>
                <a:gd name="T21" fmla="*/ 722 h 72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93"/>
                <a:gd name="T34" fmla="*/ 0 h 722"/>
                <a:gd name="T35" fmla="*/ 893 w 893"/>
                <a:gd name="T36" fmla="*/ 722 h 72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93" h="722">
                  <a:moveTo>
                    <a:pt x="0" y="722"/>
                  </a:moveTo>
                  <a:lnTo>
                    <a:pt x="893" y="722"/>
                  </a:lnTo>
                  <a:lnTo>
                    <a:pt x="893" y="0"/>
                  </a:lnTo>
                  <a:lnTo>
                    <a:pt x="0" y="0"/>
                  </a:lnTo>
                  <a:lnTo>
                    <a:pt x="0" y="722"/>
                  </a:lnTo>
                  <a:lnTo>
                    <a:pt x="14" y="710"/>
                  </a:lnTo>
                  <a:lnTo>
                    <a:pt x="878" y="710"/>
                  </a:lnTo>
                  <a:lnTo>
                    <a:pt x="878" y="12"/>
                  </a:lnTo>
                  <a:lnTo>
                    <a:pt x="14" y="12"/>
                  </a:lnTo>
                  <a:lnTo>
                    <a:pt x="14" y="710"/>
                  </a:lnTo>
                  <a:lnTo>
                    <a:pt x="0" y="722"/>
                  </a:lnTo>
                  <a:close/>
                </a:path>
              </a:pathLst>
            </a:custGeom>
            <a:solidFill>
              <a:srgbClr val="79474C"/>
            </a:solidFill>
            <a:ln w="9525">
              <a:noFill/>
              <a:round/>
              <a:headEnd/>
              <a:tailEnd/>
            </a:ln>
          </p:spPr>
          <p:txBody>
            <a:bodyPr/>
            <a:lstStyle/>
            <a:p>
              <a:endParaRPr lang="en-US"/>
            </a:p>
          </p:txBody>
        </p:sp>
        <p:sp>
          <p:nvSpPr>
            <p:cNvPr id="168" name="Freeform 1449"/>
            <p:cNvSpPr>
              <a:spLocks/>
            </p:cNvSpPr>
            <p:nvPr/>
          </p:nvSpPr>
          <p:spPr bwMode="auto">
            <a:xfrm>
              <a:off x="5731502" y="1761560"/>
              <a:ext cx="713156" cy="468758"/>
            </a:xfrm>
            <a:custGeom>
              <a:avLst/>
              <a:gdLst>
                <a:gd name="T0" fmla="*/ 0 w 864"/>
                <a:gd name="T1" fmla="*/ 698 h 698"/>
                <a:gd name="T2" fmla="*/ 864 w 864"/>
                <a:gd name="T3" fmla="*/ 698 h 698"/>
                <a:gd name="T4" fmla="*/ 864 w 864"/>
                <a:gd name="T5" fmla="*/ 0 h 698"/>
                <a:gd name="T6" fmla="*/ 0 w 864"/>
                <a:gd name="T7" fmla="*/ 0 h 698"/>
                <a:gd name="T8" fmla="*/ 0 w 864"/>
                <a:gd name="T9" fmla="*/ 698 h 698"/>
                <a:gd name="T10" fmla="*/ 15 w 864"/>
                <a:gd name="T11" fmla="*/ 686 h 698"/>
                <a:gd name="T12" fmla="*/ 850 w 864"/>
                <a:gd name="T13" fmla="*/ 686 h 698"/>
                <a:gd name="T14" fmla="*/ 850 w 864"/>
                <a:gd name="T15" fmla="*/ 11 h 698"/>
                <a:gd name="T16" fmla="*/ 15 w 864"/>
                <a:gd name="T17" fmla="*/ 11 h 698"/>
                <a:gd name="T18" fmla="*/ 15 w 864"/>
                <a:gd name="T19" fmla="*/ 686 h 698"/>
                <a:gd name="T20" fmla="*/ 0 w 864"/>
                <a:gd name="T21" fmla="*/ 698 h 69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64"/>
                <a:gd name="T34" fmla="*/ 0 h 698"/>
                <a:gd name="T35" fmla="*/ 864 w 864"/>
                <a:gd name="T36" fmla="*/ 698 h 69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64" h="698">
                  <a:moveTo>
                    <a:pt x="0" y="698"/>
                  </a:moveTo>
                  <a:lnTo>
                    <a:pt x="864" y="698"/>
                  </a:lnTo>
                  <a:lnTo>
                    <a:pt x="864" y="0"/>
                  </a:lnTo>
                  <a:lnTo>
                    <a:pt x="0" y="0"/>
                  </a:lnTo>
                  <a:lnTo>
                    <a:pt x="0" y="698"/>
                  </a:lnTo>
                  <a:lnTo>
                    <a:pt x="15" y="686"/>
                  </a:lnTo>
                  <a:lnTo>
                    <a:pt x="850" y="686"/>
                  </a:lnTo>
                  <a:lnTo>
                    <a:pt x="850" y="11"/>
                  </a:lnTo>
                  <a:lnTo>
                    <a:pt x="15" y="11"/>
                  </a:lnTo>
                  <a:lnTo>
                    <a:pt x="15" y="686"/>
                  </a:lnTo>
                  <a:lnTo>
                    <a:pt x="0" y="698"/>
                  </a:lnTo>
                  <a:close/>
                </a:path>
              </a:pathLst>
            </a:custGeom>
            <a:solidFill>
              <a:srgbClr val="75444D"/>
            </a:solidFill>
            <a:ln w="9525">
              <a:noFill/>
              <a:round/>
              <a:headEnd/>
              <a:tailEnd/>
            </a:ln>
          </p:spPr>
          <p:txBody>
            <a:bodyPr/>
            <a:lstStyle/>
            <a:p>
              <a:endParaRPr lang="en-US"/>
            </a:p>
          </p:txBody>
        </p:sp>
        <p:sp>
          <p:nvSpPr>
            <p:cNvPr id="169" name="Freeform 1450"/>
            <p:cNvSpPr>
              <a:spLocks/>
            </p:cNvSpPr>
            <p:nvPr/>
          </p:nvSpPr>
          <p:spPr bwMode="auto">
            <a:xfrm>
              <a:off x="5743058" y="1768295"/>
              <a:ext cx="690044" cy="453941"/>
            </a:xfrm>
            <a:custGeom>
              <a:avLst/>
              <a:gdLst>
                <a:gd name="T0" fmla="*/ 0 w 835"/>
                <a:gd name="T1" fmla="*/ 675 h 675"/>
                <a:gd name="T2" fmla="*/ 835 w 835"/>
                <a:gd name="T3" fmla="*/ 675 h 675"/>
                <a:gd name="T4" fmla="*/ 835 w 835"/>
                <a:gd name="T5" fmla="*/ 0 h 675"/>
                <a:gd name="T6" fmla="*/ 0 w 835"/>
                <a:gd name="T7" fmla="*/ 0 h 675"/>
                <a:gd name="T8" fmla="*/ 0 w 835"/>
                <a:gd name="T9" fmla="*/ 675 h 675"/>
                <a:gd name="T10" fmla="*/ 14 w 835"/>
                <a:gd name="T11" fmla="*/ 664 h 675"/>
                <a:gd name="T12" fmla="*/ 820 w 835"/>
                <a:gd name="T13" fmla="*/ 664 h 675"/>
                <a:gd name="T14" fmla="*/ 820 w 835"/>
                <a:gd name="T15" fmla="*/ 12 h 675"/>
                <a:gd name="T16" fmla="*/ 14 w 835"/>
                <a:gd name="T17" fmla="*/ 12 h 675"/>
                <a:gd name="T18" fmla="*/ 14 w 835"/>
                <a:gd name="T19" fmla="*/ 664 h 675"/>
                <a:gd name="T20" fmla="*/ 0 w 835"/>
                <a:gd name="T21" fmla="*/ 675 h 67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35"/>
                <a:gd name="T34" fmla="*/ 0 h 675"/>
                <a:gd name="T35" fmla="*/ 835 w 835"/>
                <a:gd name="T36" fmla="*/ 675 h 67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35" h="675">
                  <a:moveTo>
                    <a:pt x="0" y="675"/>
                  </a:moveTo>
                  <a:lnTo>
                    <a:pt x="835" y="675"/>
                  </a:lnTo>
                  <a:lnTo>
                    <a:pt x="835" y="0"/>
                  </a:lnTo>
                  <a:lnTo>
                    <a:pt x="0" y="0"/>
                  </a:lnTo>
                  <a:lnTo>
                    <a:pt x="0" y="675"/>
                  </a:lnTo>
                  <a:lnTo>
                    <a:pt x="14" y="664"/>
                  </a:lnTo>
                  <a:lnTo>
                    <a:pt x="820" y="664"/>
                  </a:lnTo>
                  <a:lnTo>
                    <a:pt x="820" y="12"/>
                  </a:lnTo>
                  <a:lnTo>
                    <a:pt x="14" y="12"/>
                  </a:lnTo>
                  <a:lnTo>
                    <a:pt x="14" y="664"/>
                  </a:lnTo>
                  <a:lnTo>
                    <a:pt x="0" y="675"/>
                  </a:lnTo>
                  <a:close/>
                </a:path>
              </a:pathLst>
            </a:custGeom>
            <a:solidFill>
              <a:srgbClr val="71424F"/>
            </a:solidFill>
            <a:ln w="9525">
              <a:noFill/>
              <a:round/>
              <a:headEnd/>
              <a:tailEnd/>
            </a:ln>
          </p:spPr>
          <p:txBody>
            <a:bodyPr/>
            <a:lstStyle/>
            <a:p>
              <a:endParaRPr lang="en-US"/>
            </a:p>
          </p:txBody>
        </p:sp>
        <p:sp>
          <p:nvSpPr>
            <p:cNvPr id="170" name="Freeform 1451"/>
            <p:cNvSpPr>
              <a:spLocks/>
            </p:cNvSpPr>
            <p:nvPr/>
          </p:nvSpPr>
          <p:spPr bwMode="auto">
            <a:xfrm>
              <a:off x="5756264" y="1776377"/>
              <a:ext cx="665282" cy="439124"/>
            </a:xfrm>
            <a:custGeom>
              <a:avLst/>
              <a:gdLst>
                <a:gd name="T0" fmla="*/ 0 w 806"/>
                <a:gd name="T1" fmla="*/ 652 h 652"/>
                <a:gd name="T2" fmla="*/ 806 w 806"/>
                <a:gd name="T3" fmla="*/ 652 h 652"/>
                <a:gd name="T4" fmla="*/ 806 w 806"/>
                <a:gd name="T5" fmla="*/ 0 h 652"/>
                <a:gd name="T6" fmla="*/ 0 w 806"/>
                <a:gd name="T7" fmla="*/ 0 h 652"/>
                <a:gd name="T8" fmla="*/ 0 w 806"/>
                <a:gd name="T9" fmla="*/ 652 h 652"/>
                <a:gd name="T10" fmla="*/ 15 w 806"/>
                <a:gd name="T11" fmla="*/ 640 h 652"/>
                <a:gd name="T12" fmla="*/ 792 w 806"/>
                <a:gd name="T13" fmla="*/ 640 h 652"/>
                <a:gd name="T14" fmla="*/ 792 w 806"/>
                <a:gd name="T15" fmla="*/ 12 h 652"/>
                <a:gd name="T16" fmla="*/ 15 w 806"/>
                <a:gd name="T17" fmla="*/ 12 h 652"/>
                <a:gd name="T18" fmla="*/ 15 w 806"/>
                <a:gd name="T19" fmla="*/ 640 h 652"/>
                <a:gd name="T20" fmla="*/ 0 w 806"/>
                <a:gd name="T21" fmla="*/ 652 h 65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06"/>
                <a:gd name="T34" fmla="*/ 0 h 652"/>
                <a:gd name="T35" fmla="*/ 806 w 806"/>
                <a:gd name="T36" fmla="*/ 652 h 65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06" h="652">
                  <a:moveTo>
                    <a:pt x="0" y="652"/>
                  </a:moveTo>
                  <a:lnTo>
                    <a:pt x="806" y="652"/>
                  </a:lnTo>
                  <a:lnTo>
                    <a:pt x="806" y="0"/>
                  </a:lnTo>
                  <a:lnTo>
                    <a:pt x="0" y="0"/>
                  </a:lnTo>
                  <a:lnTo>
                    <a:pt x="0" y="652"/>
                  </a:lnTo>
                  <a:lnTo>
                    <a:pt x="15" y="640"/>
                  </a:lnTo>
                  <a:lnTo>
                    <a:pt x="792" y="640"/>
                  </a:lnTo>
                  <a:lnTo>
                    <a:pt x="792" y="12"/>
                  </a:lnTo>
                  <a:lnTo>
                    <a:pt x="15" y="12"/>
                  </a:lnTo>
                  <a:lnTo>
                    <a:pt x="15" y="640"/>
                  </a:lnTo>
                  <a:lnTo>
                    <a:pt x="0" y="652"/>
                  </a:lnTo>
                  <a:close/>
                </a:path>
              </a:pathLst>
            </a:custGeom>
            <a:solidFill>
              <a:srgbClr val="6D4051"/>
            </a:solidFill>
            <a:ln w="9525">
              <a:noFill/>
              <a:round/>
              <a:headEnd/>
              <a:tailEnd/>
            </a:ln>
          </p:spPr>
          <p:txBody>
            <a:bodyPr/>
            <a:lstStyle/>
            <a:p>
              <a:endParaRPr lang="en-US"/>
            </a:p>
          </p:txBody>
        </p:sp>
        <p:sp>
          <p:nvSpPr>
            <p:cNvPr id="171" name="Freeform 1452"/>
            <p:cNvSpPr>
              <a:spLocks/>
            </p:cNvSpPr>
            <p:nvPr/>
          </p:nvSpPr>
          <p:spPr bwMode="auto">
            <a:xfrm>
              <a:off x="5767820" y="1784459"/>
              <a:ext cx="640519" cy="422959"/>
            </a:xfrm>
            <a:custGeom>
              <a:avLst/>
              <a:gdLst>
                <a:gd name="T0" fmla="*/ 0 w 777"/>
                <a:gd name="T1" fmla="*/ 628 h 628"/>
                <a:gd name="T2" fmla="*/ 777 w 777"/>
                <a:gd name="T3" fmla="*/ 628 h 628"/>
                <a:gd name="T4" fmla="*/ 777 w 777"/>
                <a:gd name="T5" fmla="*/ 0 h 628"/>
                <a:gd name="T6" fmla="*/ 0 w 777"/>
                <a:gd name="T7" fmla="*/ 0 h 628"/>
                <a:gd name="T8" fmla="*/ 0 w 777"/>
                <a:gd name="T9" fmla="*/ 628 h 628"/>
                <a:gd name="T10" fmla="*/ 14 w 777"/>
                <a:gd name="T11" fmla="*/ 616 h 628"/>
                <a:gd name="T12" fmla="*/ 763 w 777"/>
                <a:gd name="T13" fmla="*/ 616 h 628"/>
                <a:gd name="T14" fmla="*/ 763 w 777"/>
                <a:gd name="T15" fmla="*/ 11 h 628"/>
                <a:gd name="T16" fmla="*/ 14 w 777"/>
                <a:gd name="T17" fmla="*/ 11 h 628"/>
                <a:gd name="T18" fmla="*/ 14 w 777"/>
                <a:gd name="T19" fmla="*/ 616 h 628"/>
                <a:gd name="T20" fmla="*/ 0 w 777"/>
                <a:gd name="T21" fmla="*/ 628 h 62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77"/>
                <a:gd name="T34" fmla="*/ 0 h 628"/>
                <a:gd name="T35" fmla="*/ 777 w 777"/>
                <a:gd name="T36" fmla="*/ 628 h 62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77" h="628">
                  <a:moveTo>
                    <a:pt x="0" y="628"/>
                  </a:moveTo>
                  <a:lnTo>
                    <a:pt x="777" y="628"/>
                  </a:lnTo>
                  <a:lnTo>
                    <a:pt x="777" y="0"/>
                  </a:lnTo>
                  <a:lnTo>
                    <a:pt x="0" y="0"/>
                  </a:lnTo>
                  <a:lnTo>
                    <a:pt x="0" y="628"/>
                  </a:lnTo>
                  <a:lnTo>
                    <a:pt x="14" y="616"/>
                  </a:lnTo>
                  <a:lnTo>
                    <a:pt x="763" y="616"/>
                  </a:lnTo>
                  <a:lnTo>
                    <a:pt x="763" y="11"/>
                  </a:lnTo>
                  <a:lnTo>
                    <a:pt x="14" y="11"/>
                  </a:lnTo>
                  <a:lnTo>
                    <a:pt x="14" y="616"/>
                  </a:lnTo>
                  <a:lnTo>
                    <a:pt x="0" y="628"/>
                  </a:lnTo>
                  <a:close/>
                </a:path>
              </a:pathLst>
            </a:custGeom>
            <a:solidFill>
              <a:srgbClr val="693D53"/>
            </a:solidFill>
            <a:ln w="9525">
              <a:noFill/>
              <a:round/>
              <a:headEnd/>
              <a:tailEnd/>
            </a:ln>
          </p:spPr>
          <p:txBody>
            <a:bodyPr/>
            <a:lstStyle/>
            <a:p>
              <a:endParaRPr lang="en-US"/>
            </a:p>
          </p:txBody>
        </p:sp>
        <p:sp>
          <p:nvSpPr>
            <p:cNvPr id="172" name="Freeform 1453"/>
            <p:cNvSpPr>
              <a:spLocks/>
            </p:cNvSpPr>
            <p:nvPr/>
          </p:nvSpPr>
          <p:spPr bwMode="auto">
            <a:xfrm>
              <a:off x="5779376" y="1792541"/>
              <a:ext cx="617408" cy="406795"/>
            </a:xfrm>
            <a:custGeom>
              <a:avLst/>
              <a:gdLst>
                <a:gd name="T0" fmla="*/ 0 w 749"/>
                <a:gd name="T1" fmla="*/ 605 h 605"/>
                <a:gd name="T2" fmla="*/ 749 w 749"/>
                <a:gd name="T3" fmla="*/ 605 h 605"/>
                <a:gd name="T4" fmla="*/ 749 w 749"/>
                <a:gd name="T5" fmla="*/ 0 h 605"/>
                <a:gd name="T6" fmla="*/ 0 w 749"/>
                <a:gd name="T7" fmla="*/ 0 h 605"/>
                <a:gd name="T8" fmla="*/ 0 w 749"/>
                <a:gd name="T9" fmla="*/ 605 h 605"/>
                <a:gd name="T10" fmla="*/ 14 w 749"/>
                <a:gd name="T11" fmla="*/ 594 h 605"/>
                <a:gd name="T12" fmla="*/ 734 w 749"/>
                <a:gd name="T13" fmla="*/ 594 h 605"/>
                <a:gd name="T14" fmla="*/ 734 w 749"/>
                <a:gd name="T15" fmla="*/ 12 h 605"/>
                <a:gd name="T16" fmla="*/ 14 w 749"/>
                <a:gd name="T17" fmla="*/ 12 h 605"/>
                <a:gd name="T18" fmla="*/ 14 w 749"/>
                <a:gd name="T19" fmla="*/ 594 h 605"/>
                <a:gd name="T20" fmla="*/ 0 w 749"/>
                <a:gd name="T21" fmla="*/ 605 h 60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49"/>
                <a:gd name="T34" fmla="*/ 0 h 605"/>
                <a:gd name="T35" fmla="*/ 749 w 749"/>
                <a:gd name="T36" fmla="*/ 605 h 60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49" h="605">
                  <a:moveTo>
                    <a:pt x="0" y="605"/>
                  </a:moveTo>
                  <a:lnTo>
                    <a:pt x="749" y="605"/>
                  </a:lnTo>
                  <a:lnTo>
                    <a:pt x="749" y="0"/>
                  </a:lnTo>
                  <a:lnTo>
                    <a:pt x="0" y="0"/>
                  </a:lnTo>
                  <a:lnTo>
                    <a:pt x="0" y="605"/>
                  </a:lnTo>
                  <a:lnTo>
                    <a:pt x="14" y="594"/>
                  </a:lnTo>
                  <a:lnTo>
                    <a:pt x="734" y="594"/>
                  </a:lnTo>
                  <a:lnTo>
                    <a:pt x="734" y="12"/>
                  </a:lnTo>
                  <a:lnTo>
                    <a:pt x="14" y="12"/>
                  </a:lnTo>
                  <a:lnTo>
                    <a:pt x="14" y="594"/>
                  </a:lnTo>
                  <a:lnTo>
                    <a:pt x="0" y="605"/>
                  </a:lnTo>
                  <a:close/>
                </a:path>
              </a:pathLst>
            </a:custGeom>
            <a:solidFill>
              <a:srgbClr val="653B54"/>
            </a:solidFill>
            <a:ln w="9525">
              <a:noFill/>
              <a:round/>
              <a:headEnd/>
              <a:tailEnd/>
            </a:ln>
          </p:spPr>
          <p:txBody>
            <a:bodyPr/>
            <a:lstStyle/>
            <a:p>
              <a:endParaRPr lang="en-US"/>
            </a:p>
          </p:txBody>
        </p:sp>
        <p:sp>
          <p:nvSpPr>
            <p:cNvPr id="173" name="Freeform 1454"/>
            <p:cNvSpPr>
              <a:spLocks/>
            </p:cNvSpPr>
            <p:nvPr/>
          </p:nvSpPr>
          <p:spPr bwMode="auto">
            <a:xfrm>
              <a:off x="5790931" y="1800623"/>
              <a:ext cx="594296" cy="391978"/>
            </a:xfrm>
            <a:custGeom>
              <a:avLst/>
              <a:gdLst>
                <a:gd name="T0" fmla="*/ 0 w 720"/>
                <a:gd name="T1" fmla="*/ 582 h 582"/>
                <a:gd name="T2" fmla="*/ 720 w 720"/>
                <a:gd name="T3" fmla="*/ 582 h 582"/>
                <a:gd name="T4" fmla="*/ 720 w 720"/>
                <a:gd name="T5" fmla="*/ 0 h 582"/>
                <a:gd name="T6" fmla="*/ 0 w 720"/>
                <a:gd name="T7" fmla="*/ 0 h 582"/>
                <a:gd name="T8" fmla="*/ 0 w 720"/>
                <a:gd name="T9" fmla="*/ 582 h 582"/>
                <a:gd name="T10" fmla="*/ 15 w 720"/>
                <a:gd name="T11" fmla="*/ 570 h 582"/>
                <a:gd name="T12" fmla="*/ 706 w 720"/>
                <a:gd name="T13" fmla="*/ 570 h 582"/>
                <a:gd name="T14" fmla="*/ 706 w 720"/>
                <a:gd name="T15" fmla="*/ 12 h 582"/>
                <a:gd name="T16" fmla="*/ 15 w 720"/>
                <a:gd name="T17" fmla="*/ 12 h 582"/>
                <a:gd name="T18" fmla="*/ 15 w 720"/>
                <a:gd name="T19" fmla="*/ 570 h 582"/>
                <a:gd name="T20" fmla="*/ 0 w 720"/>
                <a:gd name="T21" fmla="*/ 582 h 58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20"/>
                <a:gd name="T34" fmla="*/ 0 h 582"/>
                <a:gd name="T35" fmla="*/ 720 w 720"/>
                <a:gd name="T36" fmla="*/ 582 h 58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20" h="582">
                  <a:moveTo>
                    <a:pt x="0" y="582"/>
                  </a:moveTo>
                  <a:lnTo>
                    <a:pt x="720" y="582"/>
                  </a:lnTo>
                  <a:lnTo>
                    <a:pt x="720" y="0"/>
                  </a:lnTo>
                  <a:lnTo>
                    <a:pt x="0" y="0"/>
                  </a:lnTo>
                  <a:lnTo>
                    <a:pt x="0" y="582"/>
                  </a:lnTo>
                  <a:lnTo>
                    <a:pt x="15" y="570"/>
                  </a:lnTo>
                  <a:lnTo>
                    <a:pt x="706" y="570"/>
                  </a:lnTo>
                  <a:lnTo>
                    <a:pt x="706" y="12"/>
                  </a:lnTo>
                  <a:lnTo>
                    <a:pt x="15" y="12"/>
                  </a:lnTo>
                  <a:lnTo>
                    <a:pt x="15" y="570"/>
                  </a:lnTo>
                  <a:lnTo>
                    <a:pt x="0" y="582"/>
                  </a:lnTo>
                  <a:close/>
                </a:path>
              </a:pathLst>
            </a:custGeom>
            <a:solidFill>
              <a:srgbClr val="613956"/>
            </a:solidFill>
            <a:ln w="9525">
              <a:noFill/>
              <a:round/>
              <a:headEnd/>
              <a:tailEnd/>
            </a:ln>
          </p:spPr>
          <p:txBody>
            <a:bodyPr/>
            <a:lstStyle/>
            <a:p>
              <a:endParaRPr lang="en-US"/>
            </a:p>
          </p:txBody>
        </p:sp>
        <p:sp>
          <p:nvSpPr>
            <p:cNvPr id="174" name="Freeform 1455"/>
            <p:cNvSpPr>
              <a:spLocks/>
            </p:cNvSpPr>
            <p:nvPr/>
          </p:nvSpPr>
          <p:spPr bwMode="auto">
            <a:xfrm>
              <a:off x="5802487" y="1808705"/>
              <a:ext cx="571185" cy="375814"/>
            </a:xfrm>
            <a:custGeom>
              <a:avLst/>
              <a:gdLst>
                <a:gd name="T0" fmla="*/ 0 w 691"/>
                <a:gd name="T1" fmla="*/ 558 h 558"/>
                <a:gd name="T2" fmla="*/ 691 w 691"/>
                <a:gd name="T3" fmla="*/ 558 h 558"/>
                <a:gd name="T4" fmla="*/ 691 w 691"/>
                <a:gd name="T5" fmla="*/ 0 h 558"/>
                <a:gd name="T6" fmla="*/ 0 w 691"/>
                <a:gd name="T7" fmla="*/ 0 h 558"/>
                <a:gd name="T8" fmla="*/ 0 w 691"/>
                <a:gd name="T9" fmla="*/ 558 h 558"/>
                <a:gd name="T10" fmla="*/ 14 w 691"/>
                <a:gd name="T11" fmla="*/ 546 h 558"/>
                <a:gd name="T12" fmla="*/ 676 w 691"/>
                <a:gd name="T13" fmla="*/ 546 h 558"/>
                <a:gd name="T14" fmla="*/ 676 w 691"/>
                <a:gd name="T15" fmla="*/ 11 h 558"/>
                <a:gd name="T16" fmla="*/ 14 w 691"/>
                <a:gd name="T17" fmla="*/ 11 h 558"/>
                <a:gd name="T18" fmla="*/ 14 w 691"/>
                <a:gd name="T19" fmla="*/ 546 h 558"/>
                <a:gd name="T20" fmla="*/ 0 w 691"/>
                <a:gd name="T21" fmla="*/ 558 h 55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91"/>
                <a:gd name="T34" fmla="*/ 0 h 558"/>
                <a:gd name="T35" fmla="*/ 691 w 691"/>
                <a:gd name="T36" fmla="*/ 558 h 55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91" h="558">
                  <a:moveTo>
                    <a:pt x="0" y="558"/>
                  </a:moveTo>
                  <a:lnTo>
                    <a:pt x="691" y="558"/>
                  </a:lnTo>
                  <a:lnTo>
                    <a:pt x="691" y="0"/>
                  </a:lnTo>
                  <a:lnTo>
                    <a:pt x="0" y="0"/>
                  </a:lnTo>
                  <a:lnTo>
                    <a:pt x="0" y="558"/>
                  </a:lnTo>
                  <a:lnTo>
                    <a:pt x="14" y="546"/>
                  </a:lnTo>
                  <a:lnTo>
                    <a:pt x="676" y="546"/>
                  </a:lnTo>
                  <a:lnTo>
                    <a:pt x="676" y="11"/>
                  </a:lnTo>
                  <a:lnTo>
                    <a:pt x="14" y="11"/>
                  </a:lnTo>
                  <a:lnTo>
                    <a:pt x="14" y="546"/>
                  </a:lnTo>
                  <a:lnTo>
                    <a:pt x="0" y="558"/>
                  </a:lnTo>
                  <a:close/>
                </a:path>
              </a:pathLst>
            </a:custGeom>
            <a:solidFill>
              <a:srgbClr val="5D3658"/>
            </a:solidFill>
            <a:ln w="9525">
              <a:noFill/>
              <a:round/>
              <a:headEnd/>
              <a:tailEnd/>
            </a:ln>
          </p:spPr>
          <p:txBody>
            <a:bodyPr/>
            <a:lstStyle/>
            <a:p>
              <a:endParaRPr lang="en-US"/>
            </a:p>
          </p:txBody>
        </p:sp>
        <p:sp>
          <p:nvSpPr>
            <p:cNvPr id="175" name="Freeform 1456"/>
            <p:cNvSpPr>
              <a:spLocks/>
            </p:cNvSpPr>
            <p:nvPr/>
          </p:nvSpPr>
          <p:spPr bwMode="auto">
            <a:xfrm>
              <a:off x="5815694" y="1815440"/>
              <a:ext cx="546422" cy="360997"/>
            </a:xfrm>
            <a:custGeom>
              <a:avLst/>
              <a:gdLst>
                <a:gd name="T0" fmla="*/ 0 w 662"/>
                <a:gd name="T1" fmla="*/ 535 h 535"/>
                <a:gd name="T2" fmla="*/ 662 w 662"/>
                <a:gd name="T3" fmla="*/ 535 h 535"/>
                <a:gd name="T4" fmla="*/ 662 w 662"/>
                <a:gd name="T5" fmla="*/ 0 h 535"/>
                <a:gd name="T6" fmla="*/ 0 w 662"/>
                <a:gd name="T7" fmla="*/ 0 h 535"/>
                <a:gd name="T8" fmla="*/ 0 w 662"/>
                <a:gd name="T9" fmla="*/ 535 h 535"/>
                <a:gd name="T10" fmla="*/ 15 w 662"/>
                <a:gd name="T11" fmla="*/ 524 h 535"/>
                <a:gd name="T12" fmla="*/ 648 w 662"/>
                <a:gd name="T13" fmla="*/ 524 h 535"/>
                <a:gd name="T14" fmla="*/ 648 w 662"/>
                <a:gd name="T15" fmla="*/ 12 h 535"/>
                <a:gd name="T16" fmla="*/ 15 w 662"/>
                <a:gd name="T17" fmla="*/ 12 h 535"/>
                <a:gd name="T18" fmla="*/ 15 w 662"/>
                <a:gd name="T19" fmla="*/ 524 h 535"/>
                <a:gd name="T20" fmla="*/ 0 w 662"/>
                <a:gd name="T21" fmla="*/ 535 h 53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62"/>
                <a:gd name="T34" fmla="*/ 0 h 535"/>
                <a:gd name="T35" fmla="*/ 662 w 662"/>
                <a:gd name="T36" fmla="*/ 535 h 53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62" h="535">
                  <a:moveTo>
                    <a:pt x="0" y="535"/>
                  </a:moveTo>
                  <a:lnTo>
                    <a:pt x="662" y="535"/>
                  </a:lnTo>
                  <a:lnTo>
                    <a:pt x="662" y="0"/>
                  </a:lnTo>
                  <a:lnTo>
                    <a:pt x="0" y="0"/>
                  </a:lnTo>
                  <a:lnTo>
                    <a:pt x="0" y="535"/>
                  </a:lnTo>
                  <a:lnTo>
                    <a:pt x="15" y="524"/>
                  </a:lnTo>
                  <a:lnTo>
                    <a:pt x="648" y="524"/>
                  </a:lnTo>
                  <a:lnTo>
                    <a:pt x="648" y="12"/>
                  </a:lnTo>
                  <a:lnTo>
                    <a:pt x="15" y="12"/>
                  </a:lnTo>
                  <a:lnTo>
                    <a:pt x="15" y="524"/>
                  </a:lnTo>
                  <a:lnTo>
                    <a:pt x="0" y="535"/>
                  </a:lnTo>
                  <a:close/>
                </a:path>
              </a:pathLst>
            </a:custGeom>
            <a:solidFill>
              <a:srgbClr val="59345A"/>
            </a:solidFill>
            <a:ln w="9525">
              <a:noFill/>
              <a:round/>
              <a:headEnd/>
              <a:tailEnd/>
            </a:ln>
          </p:spPr>
          <p:txBody>
            <a:bodyPr/>
            <a:lstStyle/>
            <a:p>
              <a:endParaRPr lang="en-US"/>
            </a:p>
          </p:txBody>
        </p:sp>
        <p:sp>
          <p:nvSpPr>
            <p:cNvPr id="176" name="Freeform 1457"/>
            <p:cNvSpPr>
              <a:spLocks/>
            </p:cNvSpPr>
            <p:nvPr/>
          </p:nvSpPr>
          <p:spPr bwMode="auto">
            <a:xfrm>
              <a:off x="5827250" y="1823522"/>
              <a:ext cx="521660" cy="344833"/>
            </a:xfrm>
            <a:custGeom>
              <a:avLst/>
              <a:gdLst>
                <a:gd name="T0" fmla="*/ 0 w 633"/>
                <a:gd name="T1" fmla="*/ 512 h 512"/>
                <a:gd name="T2" fmla="*/ 633 w 633"/>
                <a:gd name="T3" fmla="*/ 512 h 512"/>
                <a:gd name="T4" fmla="*/ 633 w 633"/>
                <a:gd name="T5" fmla="*/ 0 h 512"/>
                <a:gd name="T6" fmla="*/ 0 w 633"/>
                <a:gd name="T7" fmla="*/ 0 h 512"/>
                <a:gd name="T8" fmla="*/ 0 w 633"/>
                <a:gd name="T9" fmla="*/ 512 h 512"/>
                <a:gd name="T10" fmla="*/ 14 w 633"/>
                <a:gd name="T11" fmla="*/ 500 h 512"/>
                <a:gd name="T12" fmla="*/ 618 w 633"/>
                <a:gd name="T13" fmla="*/ 500 h 512"/>
                <a:gd name="T14" fmla="*/ 618 w 633"/>
                <a:gd name="T15" fmla="*/ 12 h 512"/>
                <a:gd name="T16" fmla="*/ 14 w 633"/>
                <a:gd name="T17" fmla="*/ 12 h 512"/>
                <a:gd name="T18" fmla="*/ 14 w 633"/>
                <a:gd name="T19" fmla="*/ 500 h 512"/>
                <a:gd name="T20" fmla="*/ 0 w 633"/>
                <a:gd name="T21" fmla="*/ 512 h 51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33"/>
                <a:gd name="T34" fmla="*/ 0 h 512"/>
                <a:gd name="T35" fmla="*/ 633 w 633"/>
                <a:gd name="T36" fmla="*/ 512 h 51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33" h="512">
                  <a:moveTo>
                    <a:pt x="0" y="512"/>
                  </a:moveTo>
                  <a:lnTo>
                    <a:pt x="633" y="512"/>
                  </a:lnTo>
                  <a:lnTo>
                    <a:pt x="633" y="0"/>
                  </a:lnTo>
                  <a:lnTo>
                    <a:pt x="0" y="0"/>
                  </a:lnTo>
                  <a:lnTo>
                    <a:pt x="0" y="512"/>
                  </a:lnTo>
                  <a:lnTo>
                    <a:pt x="14" y="500"/>
                  </a:lnTo>
                  <a:lnTo>
                    <a:pt x="618" y="500"/>
                  </a:lnTo>
                  <a:lnTo>
                    <a:pt x="618" y="12"/>
                  </a:lnTo>
                  <a:lnTo>
                    <a:pt x="14" y="12"/>
                  </a:lnTo>
                  <a:lnTo>
                    <a:pt x="14" y="500"/>
                  </a:lnTo>
                  <a:lnTo>
                    <a:pt x="0" y="512"/>
                  </a:lnTo>
                  <a:close/>
                </a:path>
              </a:pathLst>
            </a:custGeom>
            <a:solidFill>
              <a:srgbClr val="55315B"/>
            </a:solidFill>
            <a:ln w="9525">
              <a:noFill/>
              <a:round/>
              <a:headEnd/>
              <a:tailEnd/>
            </a:ln>
          </p:spPr>
          <p:txBody>
            <a:bodyPr/>
            <a:lstStyle/>
            <a:p>
              <a:endParaRPr lang="en-US"/>
            </a:p>
          </p:txBody>
        </p:sp>
        <p:sp>
          <p:nvSpPr>
            <p:cNvPr id="177" name="Freeform 1458"/>
            <p:cNvSpPr>
              <a:spLocks/>
            </p:cNvSpPr>
            <p:nvPr/>
          </p:nvSpPr>
          <p:spPr bwMode="auto">
            <a:xfrm>
              <a:off x="5838805" y="1831604"/>
              <a:ext cx="498549" cy="328669"/>
            </a:xfrm>
            <a:custGeom>
              <a:avLst/>
              <a:gdLst>
                <a:gd name="T0" fmla="*/ 0 w 604"/>
                <a:gd name="T1" fmla="*/ 488 h 488"/>
                <a:gd name="T2" fmla="*/ 604 w 604"/>
                <a:gd name="T3" fmla="*/ 488 h 488"/>
                <a:gd name="T4" fmla="*/ 604 w 604"/>
                <a:gd name="T5" fmla="*/ 0 h 488"/>
                <a:gd name="T6" fmla="*/ 0 w 604"/>
                <a:gd name="T7" fmla="*/ 0 h 488"/>
                <a:gd name="T8" fmla="*/ 0 w 604"/>
                <a:gd name="T9" fmla="*/ 488 h 488"/>
                <a:gd name="T10" fmla="*/ 15 w 604"/>
                <a:gd name="T11" fmla="*/ 476 h 488"/>
                <a:gd name="T12" fmla="*/ 590 w 604"/>
                <a:gd name="T13" fmla="*/ 476 h 488"/>
                <a:gd name="T14" fmla="*/ 590 w 604"/>
                <a:gd name="T15" fmla="*/ 11 h 488"/>
                <a:gd name="T16" fmla="*/ 15 w 604"/>
                <a:gd name="T17" fmla="*/ 11 h 488"/>
                <a:gd name="T18" fmla="*/ 15 w 604"/>
                <a:gd name="T19" fmla="*/ 476 h 488"/>
                <a:gd name="T20" fmla="*/ 0 w 604"/>
                <a:gd name="T21" fmla="*/ 488 h 48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04"/>
                <a:gd name="T34" fmla="*/ 0 h 488"/>
                <a:gd name="T35" fmla="*/ 604 w 604"/>
                <a:gd name="T36" fmla="*/ 488 h 48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04" h="488">
                  <a:moveTo>
                    <a:pt x="0" y="488"/>
                  </a:moveTo>
                  <a:lnTo>
                    <a:pt x="604" y="488"/>
                  </a:lnTo>
                  <a:lnTo>
                    <a:pt x="604" y="0"/>
                  </a:lnTo>
                  <a:lnTo>
                    <a:pt x="0" y="0"/>
                  </a:lnTo>
                  <a:lnTo>
                    <a:pt x="0" y="488"/>
                  </a:lnTo>
                  <a:lnTo>
                    <a:pt x="15" y="476"/>
                  </a:lnTo>
                  <a:lnTo>
                    <a:pt x="590" y="476"/>
                  </a:lnTo>
                  <a:lnTo>
                    <a:pt x="590" y="11"/>
                  </a:lnTo>
                  <a:lnTo>
                    <a:pt x="15" y="11"/>
                  </a:lnTo>
                  <a:lnTo>
                    <a:pt x="15" y="476"/>
                  </a:lnTo>
                  <a:lnTo>
                    <a:pt x="0" y="488"/>
                  </a:lnTo>
                  <a:close/>
                </a:path>
              </a:pathLst>
            </a:custGeom>
            <a:solidFill>
              <a:srgbClr val="512F5D"/>
            </a:solidFill>
            <a:ln w="9525">
              <a:noFill/>
              <a:round/>
              <a:headEnd/>
              <a:tailEnd/>
            </a:ln>
          </p:spPr>
          <p:txBody>
            <a:bodyPr/>
            <a:lstStyle/>
            <a:p>
              <a:endParaRPr lang="en-US"/>
            </a:p>
          </p:txBody>
        </p:sp>
        <p:sp>
          <p:nvSpPr>
            <p:cNvPr id="178" name="Freeform 1459"/>
            <p:cNvSpPr>
              <a:spLocks/>
            </p:cNvSpPr>
            <p:nvPr/>
          </p:nvSpPr>
          <p:spPr bwMode="auto">
            <a:xfrm>
              <a:off x="5850361" y="1838339"/>
              <a:ext cx="475437" cy="313852"/>
            </a:xfrm>
            <a:custGeom>
              <a:avLst/>
              <a:gdLst>
                <a:gd name="T0" fmla="*/ 0 w 575"/>
                <a:gd name="T1" fmla="*/ 465 h 465"/>
                <a:gd name="T2" fmla="*/ 575 w 575"/>
                <a:gd name="T3" fmla="*/ 465 h 465"/>
                <a:gd name="T4" fmla="*/ 575 w 575"/>
                <a:gd name="T5" fmla="*/ 0 h 465"/>
                <a:gd name="T6" fmla="*/ 0 w 575"/>
                <a:gd name="T7" fmla="*/ 0 h 465"/>
                <a:gd name="T8" fmla="*/ 0 w 575"/>
                <a:gd name="T9" fmla="*/ 465 h 465"/>
                <a:gd name="T10" fmla="*/ 14 w 575"/>
                <a:gd name="T11" fmla="*/ 454 h 465"/>
                <a:gd name="T12" fmla="*/ 560 w 575"/>
                <a:gd name="T13" fmla="*/ 454 h 465"/>
                <a:gd name="T14" fmla="*/ 560 w 575"/>
                <a:gd name="T15" fmla="*/ 12 h 465"/>
                <a:gd name="T16" fmla="*/ 14 w 575"/>
                <a:gd name="T17" fmla="*/ 12 h 465"/>
                <a:gd name="T18" fmla="*/ 14 w 575"/>
                <a:gd name="T19" fmla="*/ 454 h 465"/>
                <a:gd name="T20" fmla="*/ 0 w 575"/>
                <a:gd name="T21" fmla="*/ 465 h 46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575"/>
                <a:gd name="T34" fmla="*/ 0 h 465"/>
                <a:gd name="T35" fmla="*/ 575 w 575"/>
                <a:gd name="T36" fmla="*/ 465 h 46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575" h="465">
                  <a:moveTo>
                    <a:pt x="0" y="465"/>
                  </a:moveTo>
                  <a:lnTo>
                    <a:pt x="575" y="465"/>
                  </a:lnTo>
                  <a:lnTo>
                    <a:pt x="575" y="0"/>
                  </a:lnTo>
                  <a:lnTo>
                    <a:pt x="0" y="0"/>
                  </a:lnTo>
                  <a:lnTo>
                    <a:pt x="0" y="465"/>
                  </a:lnTo>
                  <a:lnTo>
                    <a:pt x="14" y="454"/>
                  </a:lnTo>
                  <a:lnTo>
                    <a:pt x="560" y="454"/>
                  </a:lnTo>
                  <a:lnTo>
                    <a:pt x="560" y="12"/>
                  </a:lnTo>
                  <a:lnTo>
                    <a:pt x="14" y="12"/>
                  </a:lnTo>
                  <a:lnTo>
                    <a:pt x="14" y="454"/>
                  </a:lnTo>
                  <a:lnTo>
                    <a:pt x="0" y="465"/>
                  </a:lnTo>
                  <a:close/>
                </a:path>
              </a:pathLst>
            </a:custGeom>
            <a:solidFill>
              <a:srgbClr val="4D2D5F"/>
            </a:solidFill>
            <a:ln w="9525">
              <a:noFill/>
              <a:round/>
              <a:headEnd/>
              <a:tailEnd/>
            </a:ln>
          </p:spPr>
          <p:txBody>
            <a:bodyPr/>
            <a:lstStyle/>
            <a:p>
              <a:endParaRPr lang="en-US"/>
            </a:p>
          </p:txBody>
        </p:sp>
        <p:sp>
          <p:nvSpPr>
            <p:cNvPr id="179" name="Freeform 1460"/>
            <p:cNvSpPr>
              <a:spLocks/>
            </p:cNvSpPr>
            <p:nvPr/>
          </p:nvSpPr>
          <p:spPr bwMode="auto">
            <a:xfrm>
              <a:off x="5863568" y="1846421"/>
              <a:ext cx="450675" cy="299035"/>
            </a:xfrm>
            <a:custGeom>
              <a:avLst/>
              <a:gdLst>
                <a:gd name="T0" fmla="*/ 0 w 546"/>
                <a:gd name="T1" fmla="*/ 442 h 442"/>
                <a:gd name="T2" fmla="*/ 546 w 546"/>
                <a:gd name="T3" fmla="*/ 442 h 442"/>
                <a:gd name="T4" fmla="*/ 546 w 546"/>
                <a:gd name="T5" fmla="*/ 0 h 442"/>
                <a:gd name="T6" fmla="*/ 0 w 546"/>
                <a:gd name="T7" fmla="*/ 0 h 442"/>
                <a:gd name="T8" fmla="*/ 0 w 546"/>
                <a:gd name="T9" fmla="*/ 442 h 442"/>
                <a:gd name="T10" fmla="*/ 15 w 546"/>
                <a:gd name="T11" fmla="*/ 430 h 442"/>
                <a:gd name="T12" fmla="*/ 532 w 546"/>
                <a:gd name="T13" fmla="*/ 430 h 442"/>
                <a:gd name="T14" fmla="*/ 532 w 546"/>
                <a:gd name="T15" fmla="*/ 12 h 442"/>
                <a:gd name="T16" fmla="*/ 15 w 546"/>
                <a:gd name="T17" fmla="*/ 12 h 442"/>
                <a:gd name="T18" fmla="*/ 15 w 546"/>
                <a:gd name="T19" fmla="*/ 430 h 442"/>
                <a:gd name="T20" fmla="*/ 0 w 546"/>
                <a:gd name="T21" fmla="*/ 442 h 44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546"/>
                <a:gd name="T34" fmla="*/ 0 h 442"/>
                <a:gd name="T35" fmla="*/ 546 w 546"/>
                <a:gd name="T36" fmla="*/ 442 h 44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546" h="442">
                  <a:moveTo>
                    <a:pt x="0" y="442"/>
                  </a:moveTo>
                  <a:lnTo>
                    <a:pt x="546" y="442"/>
                  </a:lnTo>
                  <a:lnTo>
                    <a:pt x="546" y="0"/>
                  </a:lnTo>
                  <a:lnTo>
                    <a:pt x="0" y="0"/>
                  </a:lnTo>
                  <a:lnTo>
                    <a:pt x="0" y="442"/>
                  </a:lnTo>
                  <a:lnTo>
                    <a:pt x="15" y="430"/>
                  </a:lnTo>
                  <a:lnTo>
                    <a:pt x="532" y="430"/>
                  </a:lnTo>
                  <a:lnTo>
                    <a:pt x="532" y="12"/>
                  </a:lnTo>
                  <a:lnTo>
                    <a:pt x="15" y="12"/>
                  </a:lnTo>
                  <a:lnTo>
                    <a:pt x="15" y="430"/>
                  </a:lnTo>
                  <a:lnTo>
                    <a:pt x="0" y="442"/>
                  </a:lnTo>
                  <a:close/>
                </a:path>
              </a:pathLst>
            </a:custGeom>
            <a:solidFill>
              <a:srgbClr val="492A61"/>
            </a:solidFill>
            <a:ln w="9525">
              <a:noFill/>
              <a:round/>
              <a:headEnd/>
              <a:tailEnd/>
            </a:ln>
          </p:spPr>
          <p:txBody>
            <a:bodyPr/>
            <a:lstStyle/>
            <a:p>
              <a:endParaRPr lang="en-US"/>
            </a:p>
          </p:txBody>
        </p:sp>
        <p:sp>
          <p:nvSpPr>
            <p:cNvPr id="180" name="Freeform 1461"/>
            <p:cNvSpPr>
              <a:spLocks/>
            </p:cNvSpPr>
            <p:nvPr/>
          </p:nvSpPr>
          <p:spPr bwMode="auto">
            <a:xfrm>
              <a:off x="5875123" y="1854503"/>
              <a:ext cx="427563" cy="282871"/>
            </a:xfrm>
            <a:custGeom>
              <a:avLst/>
              <a:gdLst>
                <a:gd name="T0" fmla="*/ 0 w 517"/>
                <a:gd name="T1" fmla="*/ 418 h 418"/>
                <a:gd name="T2" fmla="*/ 517 w 517"/>
                <a:gd name="T3" fmla="*/ 418 h 418"/>
                <a:gd name="T4" fmla="*/ 517 w 517"/>
                <a:gd name="T5" fmla="*/ 0 h 418"/>
                <a:gd name="T6" fmla="*/ 0 w 517"/>
                <a:gd name="T7" fmla="*/ 0 h 418"/>
                <a:gd name="T8" fmla="*/ 0 w 517"/>
                <a:gd name="T9" fmla="*/ 418 h 418"/>
                <a:gd name="T10" fmla="*/ 14 w 517"/>
                <a:gd name="T11" fmla="*/ 406 h 418"/>
                <a:gd name="T12" fmla="*/ 503 w 517"/>
                <a:gd name="T13" fmla="*/ 406 h 418"/>
                <a:gd name="T14" fmla="*/ 503 w 517"/>
                <a:gd name="T15" fmla="*/ 11 h 418"/>
                <a:gd name="T16" fmla="*/ 14 w 517"/>
                <a:gd name="T17" fmla="*/ 11 h 418"/>
                <a:gd name="T18" fmla="*/ 14 w 517"/>
                <a:gd name="T19" fmla="*/ 406 h 418"/>
                <a:gd name="T20" fmla="*/ 0 w 517"/>
                <a:gd name="T21" fmla="*/ 418 h 41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517"/>
                <a:gd name="T34" fmla="*/ 0 h 418"/>
                <a:gd name="T35" fmla="*/ 517 w 517"/>
                <a:gd name="T36" fmla="*/ 418 h 41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517" h="418">
                  <a:moveTo>
                    <a:pt x="0" y="418"/>
                  </a:moveTo>
                  <a:lnTo>
                    <a:pt x="517" y="418"/>
                  </a:lnTo>
                  <a:lnTo>
                    <a:pt x="517" y="0"/>
                  </a:lnTo>
                  <a:lnTo>
                    <a:pt x="0" y="0"/>
                  </a:lnTo>
                  <a:lnTo>
                    <a:pt x="0" y="418"/>
                  </a:lnTo>
                  <a:lnTo>
                    <a:pt x="14" y="406"/>
                  </a:lnTo>
                  <a:lnTo>
                    <a:pt x="503" y="406"/>
                  </a:lnTo>
                  <a:lnTo>
                    <a:pt x="503" y="11"/>
                  </a:lnTo>
                  <a:lnTo>
                    <a:pt x="14" y="11"/>
                  </a:lnTo>
                  <a:lnTo>
                    <a:pt x="14" y="406"/>
                  </a:lnTo>
                  <a:lnTo>
                    <a:pt x="0" y="418"/>
                  </a:lnTo>
                  <a:close/>
                </a:path>
              </a:pathLst>
            </a:custGeom>
            <a:solidFill>
              <a:srgbClr val="452862"/>
            </a:solidFill>
            <a:ln w="9525">
              <a:noFill/>
              <a:round/>
              <a:headEnd/>
              <a:tailEnd/>
            </a:ln>
          </p:spPr>
          <p:txBody>
            <a:bodyPr/>
            <a:lstStyle/>
            <a:p>
              <a:endParaRPr lang="en-US"/>
            </a:p>
          </p:txBody>
        </p:sp>
        <p:sp>
          <p:nvSpPr>
            <p:cNvPr id="181" name="Freeform 1462"/>
            <p:cNvSpPr>
              <a:spLocks/>
            </p:cNvSpPr>
            <p:nvPr/>
          </p:nvSpPr>
          <p:spPr bwMode="auto">
            <a:xfrm>
              <a:off x="5886679" y="1862585"/>
              <a:ext cx="402801" cy="266707"/>
            </a:xfrm>
            <a:custGeom>
              <a:avLst/>
              <a:gdLst>
                <a:gd name="T0" fmla="*/ 0 w 489"/>
                <a:gd name="T1" fmla="*/ 395 h 395"/>
                <a:gd name="T2" fmla="*/ 489 w 489"/>
                <a:gd name="T3" fmla="*/ 395 h 395"/>
                <a:gd name="T4" fmla="*/ 489 w 489"/>
                <a:gd name="T5" fmla="*/ 0 h 395"/>
                <a:gd name="T6" fmla="*/ 0 w 489"/>
                <a:gd name="T7" fmla="*/ 0 h 395"/>
                <a:gd name="T8" fmla="*/ 0 w 489"/>
                <a:gd name="T9" fmla="*/ 395 h 395"/>
                <a:gd name="T10" fmla="*/ 14 w 489"/>
                <a:gd name="T11" fmla="*/ 385 h 395"/>
                <a:gd name="T12" fmla="*/ 474 w 489"/>
                <a:gd name="T13" fmla="*/ 385 h 395"/>
                <a:gd name="T14" fmla="*/ 474 w 489"/>
                <a:gd name="T15" fmla="*/ 12 h 395"/>
                <a:gd name="T16" fmla="*/ 14 w 489"/>
                <a:gd name="T17" fmla="*/ 12 h 395"/>
                <a:gd name="T18" fmla="*/ 14 w 489"/>
                <a:gd name="T19" fmla="*/ 385 h 395"/>
                <a:gd name="T20" fmla="*/ 0 w 489"/>
                <a:gd name="T21" fmla="*/ 395 h 39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89"/>
                <a:gd name="T34" fmla="*/ 0 h 395"/>
                <a:gd name="T35" fmla="*/ 489 w 489"/>
                <a:gd name="T36" fmla="*/ 395 h 39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89" h="395">
                  <a:moveTo>
                    <a:pt x="0" y="395"/>
                  </a:moveTo>
                  <a:lnTo>
                    <a:pt x="489" y="395"/>
                  </a:lnTo>
                  <a:lnTo>
                    <a:pt x="489" y="0"/>
                  </a:lnTo>
                  <a:lnTo>
                    <a:pt x="0" y="0"/>
                  </a:lnTo>
                  <a:lnTo>
                    <a:pt x="0" y="395"/>
                  </a:lnTo>
                  <a:lnTo>
                    <a:pt x="14" y="385"/>
                  </a:lnTo>
                  <a:lnTo>
                    <a:pt x="474" y="385"/>
                  </a:lnTo>
                  <a:lnTo>
                    <a:pt x="474" y="12"/>
                  </a:lnTo>
                  <a:lnTo>
                    <a:pt x="14" y="12"/>
                  </a:lnTo>
                  <a:lnTo>
                    <a:pt x="14" y="385"/>
                  </a:lnTo>
                  <a:lnTo>
                    <a:pt x="0" y="395"/>
                  </a:lnTo>
                  <a:close/>
                </a:path>
              </a:pathLst>
            </a:custGeom>
            <a:solidFill>
              <a:srgbClr val="412664"/>
            </a:solidFill>
            <a:ln w="9525">
              <a:noFill/>
              <a:round/>
              <a:headEnd/>
              <a:tailEnd/>
            </a:ln>
          </p:spPr>
          <p:txBody>
            <a:bodyPr/>
            <a:lstStyle/>
            <a:p>
              <a:endParaRPr lang="en-US"/>
            </a:p>
          </p:txBody>
        </p:sp>
        <p:sp>
          <p:nvSpPr>
            <p:cNvPr id="182" name="Freeform 1463"/>
            <p:cNvSpPr>
              <a:spLocks/>
            </p:cNvSpPr>
            <p:nvPr/>
          </p:nvSpPr>
          <p:spPr bwMode="auto">
            <a:xfrm>
              <a:off x="5898235" y="1870667"/>
              <a:ext cx="379689" cy="250543"/>
            </a:xfrm>
            <a:custGeom>
              <a:avLst/>
              <a:gdLst>
                <a:gd name="T0" fmla="*/ 0 w 460"/>
                <a:gd name="T1" fmla="*/ 373 h 373"/>
                <a:gd name="T2" fmla="*/ 460 w 460"/>
                <a:gd name="T3" fmla="*/ 373 h 373"/>
                <a:gd name="T4" fmla="*/ 460 w 460"/>
                <a:gd name="T5" fmla="*/ 0 h 373"/>
                <a:gd name="T6" fmla="*/ 0 w 460"/>
                <a:gd name="T7" fmla="*/ 0 h 373"/>
                <a:gd name="T8" fmla="*/ 0 w 460"/>
                <a:gd name="T9" fmla="*/ 373 h 373"/>
                <a:gd name="T10" fmla="*/ 15 w 460"/>
                <a:gd name="T11" fmla="*/ 361 h 373"/>
                <a:gd name="T12" fmla="*/ 446 w 460"/>
                <a:gd name="T13" fmla="*/ 361 h 373"/>
                <a:gd name="T14" fmla="*/ 446 w 460"/>
                <a:gd name="T15" fmla="*/ 12 h 373"/>
                <a:gd name="T16" fmla="*/ 15 w 460"/>
                <a:gd name="T17" fmla="*/ 12 h 373"/>
                <a:gd name="T18" fmla="*/ 15 w 460"/>
                <a:gd name="T19" fmla="*/ 361 h 373"/>
                <a:gd name="T20" fmla="*/ 0 w 460"/>
                <a:gd name="T21" fmla="*/ 373 h 37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60"/>
                <a:gd name="T34" fmla="*/ 0 h 373"/>
                <a:gd name="T35" fmla="*/ 460 w 460"/>
                <a:gd name="T36" fmla="*/ 373 h 37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60" h="373">
                  <a:moveTo>
                    <a:pt x="0" y="373"/>
                  </a:moveTo>
                  <a:lnTo>
                    <a:pt x="460" y="373"/>
                  </a:lnTo>
                  <a:lnTo>
                    <a:pt x="460" y="0"/>
                  </a:lnTo>
                  <a:lnTo>
                    <a:pt x="0" y="0"/>
                  </a:lnTo>
                  <a:lnTo>
                    <a:pt x="0" y="373"/>
                  </a:lnTo>
                  <a:lnTo>
                    <a:pt x="15" y="361"/>
                  </a:lnTo>
                  <a:lnTo>
                    <a:pt x="446" y="361"/>
                  </a:lnTo>
                  <a:lnTo>
                    <a:pt x="446" y="12"/>
                  </a:lnTo>
                  <a:lnTo>
                    <a:pt x="15" y="12"/>
                  </a:lnTo>
                  <a:lnTo>
                    <a:pt x="15" y="361"/>
                  </a:lnTo>
                  <a:lnTo>
                    <a:pt x="0" y="373"/>
                  </a:lnTo>
                  <a:close/>
                </a:path>
              </a:pathLst>
            </a:custGeom>
            <a:solidFill>
              <a:srgbClr val="3D2366"/>
            </a:solidFill>
            <a:ln w="9525">
              <a:noFill/>
              <a:round/>
              <a:headEnd/>
              <a:tailEnd/>
            </a:ln>
          </p:spPr>
          <p:txBody>
            <a:bodyPr/>
            <a:lstStyle/>
            <a:p>
              <a:endParaRPr lang="en-US"/>
            </a:p>
          </p:txBody>
        </p:sp>
        <p:sp>
          <p:nvSpPr>
            <p:cNvPr id="183" name="Freeform 1464"/>
            <p:cNvSpPr>
              <a:spLocks/>
            </p:cNvSpPr>
            <p:nvPr/>
          </p:nvSpPr>
          <p:spPr bwMode="auto">
            <a:xfrm>
              <a:off x="5909791" y="1878749"/>
              <a:ext cx="356578" cy="234379"/>
            </a:xfrm>
            <a:custGeom>
              <a:avLst/>
              <a:gdLst>
                <a:gd name="T0" fmla="*/ 0 w 431"/>
                <a:gd name="T1" fmla="*/ 349 h 349"/>
                <a:gd name="T2" fmla="*/ 431 w 431"/>
                <a:gd name="T3" fmla="*/ 349 h 349"/>
                <a:gd name="T4" fmla="*/ 431 w 431"/>
                <a:gd name="T5" fmla="*/ 0 h 349"/>
                <a:gd name="T6" fmla="*/ 0 w 431"/>
                <a:gd name="T7" fmla="*/ 0 h 349"/>
                <a:gd name="T8" fmla="*/ 0 w 431"/>
                <a:gd name="T9" fmla="*/ 349 h 349"/>
                <a:gd name="T10" fmla="*/ 14 w 431"/>
                <a:gd name="T11" fmla="*/ 336 h 349"/>
                <a:gd name="T12" fmla="*/ 416 w 431"/>
                <a:gd name="T13" fmla="*/ 336 h 349"/>
                <a:gd name="T14" fmla="*/ 416 w 431"/>
                <a:gd name="T15" fmla="*/ 11 h 349"/>
                <a:gd name="T16" fmla="*/ 14 w 431"/>
                <a:gd name="T17" fmla="*/ 11 h 349"/>
                <a:gd name="T18" fmla="*/ 14 w 431"/>
                <a:gd name="T19" fmla="*/ 336 h 349"/>
                <a:gd name="T20" fmla="*/ 0 w 431"/>
                <a:gd name="T21" fmla="*/ 349 h 3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31"/>
                <a:gd name="T34" fmla="*/ 0 h 349"/>
                <a:gd name="T35" fmla="*/ 431 w 431"/>
                <a:gd name="T36" fmla="*/ 349 h 3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31" h="349">
                  <a:moveTo>
                    <a:pt x="0" y="349"/>
                  </a:moveTo>
                  <a:lnTo>
                    <a:pt x="431" y="349"/>
                  </a:lnTo>
                  <a:lnTo>
                    <a:pt x="431" y="0"/>
                  </a:lnTo>
                  <a:lnTo>
                    <a:pt x="0" y="0"/>
                  </a:lnTo>
                  <a:lnTo>
                    <a:pt x="0" y="349"/>
                  </a:lnTo>
                  <a:lnTo>
                    <a:pt x="14" y="336"/>
                  </a:lnTo>
                  <a:lnTo>
                    <a:pt x="416" y="336"/>
                  </a:lnTo>
                  <a:lnTo>
                    <a:pt x="416" y="11"/>
                  </a:lnTo>
                  <a:lnTo>
                    <a:pt x="14" y="11"/>
                  </a:lnTo>
                  <a:lnTo>
                    <a:pt x="14" y="336"/>
                  </a:lnTo>
                  <a:lnTo>
                    <a:pt x="0" y="349"/>
                  </a:lnTo>
                  <a:close/>
                </a:path>
              </a:pathLst>
            </a:custGeom>
            <a:solidFill>
              <a:srgbClr val="392168"/>
            </a:solidFill>
            <a:ln w="9525">
              <a:noFill/>
              <a:round/>
              <a:headEnd/>
              <a:tailEnd/>
            </a:ln>
          </p:spPr>
          <p:txBody>
            <a:bodyPr/>
            <a:lstStyle/>
            <a:p>
              <a:endParaRPr lang="en-US"/>
            </a:p>
          </p:txBody>
        </p:sp>
        <p:sp>
          <p:nvSpPr>
            <p:cNvPr id="184" name="Freeform 1465"/>
            <p:cNvSpPr>
              <a:spLocks/>
            </p:cNvSpPr>
            <p:nvPr/>
          </p:nvSpPr>
          <p:spPr bwMode="auto">
            <a:xfrm>
              <a:off x="5922997" y="1885484"/>
              <a:ext cx="331815" cy="219562"/>
            </a:xfrm>
            <a:custGeom>
              <a:avLst/>
              <a:gdLst>
                <a:gd name="T0" fmla="*/ 0 w 402"/>
                <a:gd name="T1" fmla="*/ 325 h 325"/>
                <a:gd name="T2" fmla="*/ 402 w 402"/>
                <a:gd name="T3" fmla="*/ 325 h 325"/>
                <a:gd name="T4" fmla="*/ 402 w 402"/>
                <a:gd name="T5" fmla="*/ 0 h 325"/>
                <a:gd name="T6" fmla="*/ 0 w 402"/>
                <a:gd name="T7" fmla="*/ 0 h 325"/>
                <a:gd name="T8" fmla="*/ 0 w 402"/>
                <a:gd name="T9" fmla="*/ 325 h 325"/>
                <a:gd name="T10" fmla="*/ 15 w 402"/>
                <a:gd name="T11" fmla="*/ 315 h 325"/>
                <a:gd name="T12" fmla="*/ 388 w 402"/>
                <a:gd name="T13" fmla="*/ 315 h 325"/>
                <a:gd name="T14" fmla="*/ 388 w 402"/>
                <a:gd name="T15" fmla="*/ 12 h 325"/>
                <a:gd name="T16" fmla="*/ 15 w 402"/>
                <a:gd name="T17" fmla="*/ 12 h 325"/>
                <a:gd name="T18" fmla="*/ 15 w 402"/>
                <a:gd name="T19" fmla="*/ 315 h 325"/>
                <a:gd name="T20" fmla="*/ 0 w 402"/>
                <a:gd name="T21" fmla="*/ 325 h 32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02"/>
                <a:gd name="T34" fmla="*/ 0 h 325"/>
                <a:gd name="T35" fmla="*/ 402 w 402"/>
                <a:gd name="T36" fmla="*/ 325 h 32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02" h="325">
                  <a:moveTo>
                    <a:pt x="0" y="325"/>
                  </a:moveTo>
                  <a:lnTo>
                    <a:pt x="402" y="325"/>
                  </a:lnTo>
                  <a:lnTo>
                    <a:pt x="402" y="0"/>
                  </a:lnTo>
                  <a:lnTo>
                    <a:pt x="0" y="0"/>
                  </a:lnTo>
                  <a:lnTo>
                    <a:pt x="0" y="325"/>
                  </a:lnTo>
                  <a:lnTo>
                    <a:pt x="15" y="315"/>
                  </a:lnTo>
                  <a:lnTo>
                    <a:pt x="388" y="315"/>
                  </a:lnTo>
                  <a:lnTo>
                    <a:pt x="388" y="12"/>
                  </a:lnTo>
                  <a:lnTo>
                    <a:pt x="15" y="12"/>
                  </a:lnTo>
                  <a:lnTo>
                    <a:pt x="15" y="315"/>
                  </a:lnTo>
                  <a:lnTo>
                    <a:pt x="0" y="325"/>
                  </a:lnTo>
                  <a:close/>
                </a:path>
              </a:pathLst>
            </a:custGeom>
            <a:solidFill>
              <a:srgbClr val="351F69"/>
            </a:solidFill>
            <a:ln w="9525">
              <a:noFill/>
              <a:round/>
              <a:headEnd/>
              <a:tailEnd/>
            </a:ln>
          </p:spPr>
          <p:txBody>
            <a:bodyPr/>
            <a:lstStyle/>
            <a:p>
              <a:endParaRPr lang="en-US"/>
            </a:p>
          </p:txBody>
        </p:sp>
        <p:sp>
          <p:nvSpPr>
            <p:cNvPr id="185" name="Freeform 1466"/>
            <p:cNvSpPr>
              <a:spLocks/>
            </p:cNvSpPr>
            <p:nvPr/>
          </p:nvSpPr>
          <p:spPr bwMode="auto">
            <a:xfrm>
              <a:off x="5934553" y="1893566"/>
              <a:ext cx="307053" cy="204745"/>
            </a:xfrm>
            <a:custGeom>
              <a:avLst/>
              <a:gdLst>
                <a:gd name="T0" fmla="*/ 0 w 373"/>
                <a:gd name="T1" fmla="*/ 303 h 303"/>
                <a:gd name="T2" fmla="*/ 373 w 373"/>
                <a:gd name="T3" fmla="*/ 303 h 303"/>
                <a:gd name="T4" fmla="*/ 373 w 373"/>
                <a:gd name="T5" fmla="*/ 0 h 303"/>
                <a:gd name="T6" fmla="*/ 0 w 373"/>
                <a:gd name="T7" fmla="*/ 0 h 303"/>
                <a:gd name="T8" fmla="*/ 0 w 373"/>
                <a:gd name="T9" fmla="*/ 303 h 303"/>
                <a:gd name="T10" fmla="*/ 14 w 373"/>
                <a:gd name="T11" fmla="*/ 291 h 303"/>
                <a:gd name="T12" fmla="*/ 358 w 373"/>
                <a:gd name="T13" fmla="*/ 291 h 303"/>
                <a:gd name="T14" fmla="*/ 358 w 373"/>
                <a:gd name="T15" fmla="*/ 12 h 303"/>
                <a:gd name="T16" fmla="*/ 14 w 373"/>
                <a:gd name="T17" fmla="*/ 12 h 303"/>
                <a:gd name="T18" fmla="*/ 14 w 373"/>
                <a:gd name="T19" fmla="*/ 291 h 303"/>
                <a:gd name="T20" fmla="*/ 0 w 373"/>
                <a:gd name="T21" fmla="*/ 303 h 30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73"/>
                <a:gd name="T34" fmla="*/ 0 h 303"/>
                <a:gd name="T35" fmla="*/ 373 w 373"/>
                <a:gd name="T36" fmla="*/ 303 h 30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73" h="303">
                  <a:moveTo>
                    <a:pt x="0" y="303"/>
                  </a:moveTo>
                  <a:lnTo>
                    <a:pt x="373" y="303"/>
                  </a:lnTo>
                  <a:lnTo>
                    <a:pt x="373" y="0"/>
                  </a:lnTo>
                  <a:lnTo>
                    <a:pt x="0" y="0"/>
                  </a:lnTo>
                  <a:lnTo>
                    <a:pt x="0" y="303"/>
                  </a:lnTo>
                  <a:lnTo>
                    <a:pt x="14" y="291"/>
                  </a:lnTo>
                  <a:lnTo>
                    <a:pt x="358" y="291"/>
                  </a:lnTo>
                  <a:lnTo>
                    <a:pt x="358" y="12"/>
                  </a:lnTo>
                  <a:lnTo>
                    <a:pt x="14" y="12"/>
                  </a:lnTo>
                  <a:lnTo>
                    <a:pt x="14" y="291"/>
                  </a:lnTo>
                  <a:lnTo>
                    <a:pt x="0" y="303"/>
                  </a:lnTo>
                  <a:close/>
                </a:path>
              </a:pathLst>
            </a:custGeom>
            <a:solidFill>
              <a:srgbClr val="311C6B"/>
            </a:solidFill>
            <a:ln w="9525">
              <a:noFill/>
              <a:round/>
              <a:headEnd/>
              <a:tailEnd/>
            </a:ln>
          </p:spPr>
          <p:txBody>
            <a:bodyPr/>
            <a:lstStyle/>
            <a:p>
              <a:endParaRPr lang="en-US"/>
            </a:p>
          </p:txBody>
        </p:sp>
        <p:sp>
          <p:nvSpPr>
            <p:cNvPr id="186" name="Freeform 1467"/>
            <p:cNvSpPr>
              <a:spLocks/>
            </p:cNvSpPr>
            <p:nvPr/>
          </p:nvSpPr>
          <p:spPr bwMode="auto">
            <a:xfrm>
              <a:off x="5946109" y="1901648"/>
              <a:ext cx="283942" cy="188581"/>
            </a:xfrm>
            <a:custGeom>
              <a:avLst/>
              <a:gdLst>
                <a:gd name="T0" fmla="*/ 0 w 344"/>
                <a:gd name="T1" fmla="*/ 279 h 279"/>
                <a:gd name="T2" fmla="*/ 344 w 344"/>
                <a:gd name="T3" fmla="*/ 279 h 279"/>
                <a:gd name="T4" fmla="*/ 344 w 344"/>
                <a:gd name="T5" fmla="*/ 0 h 279"/>
                <a:gd name="T6" fmla="*/ 0 w 344"/>
                <a:gd name="T7" fmla="*/ 0 h 279"/>
                <a:gd name="T8" fmla="*/ 0 w 344"/>
                <a:gd name="T9" fmla="*/ 279 h 279"/>
                <a:gd name="T10" fmla="*/ 15 w 344"/>
                <a:gd name="T11" fmla="*/ 267 h 279"/>
                <a:gd name="T12" fmla="*/ 330 w 344"/>
                <a:gd name="T13" fmla="*/ 267 h 279"/>
                <a:gd name="T14" fmla="*/ 330 w 344"/>
                <a:gd name="T15" fmla="*/ 10 h 279"/>
                <a:gd name="T16" fmla="*/ 15 w 344"/>
                <a:gd name="T17" fmla="*/ 10 h 279"/>
                <a:gd name="T18" fmla="*/ 15 w 344"/>
                <a:gd name="T19" fmla="*/ 267 h 279"/>
                <a:gd name="T20" fmla="*/ 0 w 344"/>
                <a:gd name="T21" fmla="*/ 279 h 27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44"/>
                <a:gd name="T34" fmla="*/ 0 h 279"/>
                <a:gd name="T35" fmla="*/ 344 w 344"/>
                <a:gd name="T36" fmla="*/ 279 h 27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44" h="279">
                  <a:moveTo>
                    <a:pt x="0" y="279"/>
                  </a:moveTo>
                  <a:lnTo>
                    <a:pt x="344" y="279"/>
                  </a:lnTo>
                  <a:lnTo>
                    <a:pt x="344" y="0"/>
                  </a:lnTo>
                  <a:lnTo>
                    <a:pt x="0" y="0"/>
                  </a:lnTo>
                  <a:lnTo>
                    <a:pt x="0" y="279"/>
                  </a:lnTo>
                  <a:lnTo>
                    <a:pt x="15" y="267"/>
                  </a:lnTo>
                  <a:lnTo>
                    <a:pt x="330" y="267"/>
                  </a:lnTo>
                  <a:lnTo>
                    <a:pt x="330" y="10"/>
                  </a:lnTo>
                  <a:lnTo>
                    <a:pt x="15" y="10"/>
                  </a:lnTo>
                  <a:lnTo>
                    <a:pt x="15" y="267"/>
                  </a:lnTo>
                  <a:lnTo>
                    <a:pt x="0" y="279"/>
                  </a:lnTo>
                  <a:close/>
                </a:path>
              </a:pathLst>
            </a:custGeom>
            <a:solidFill>
              <a:srgbClr val="2D1A6D"/>
            </a:solidFill>
            <a:ln w="9525">
              <a:noFill/>
              <a:round/>
              <a:headEnd/>
              <a:tailEnd/>
            </a:ln>
          </p:spPr>
          <p:txBody>
            <a:bodyPr/>
            <a:lstStyle/>
            <a:p>
              <a:endParaRPr lang="en-US"/>
            </a:p>
          </p:txBody>
        </p:sp>
        <p:sp>
          <p:nvSpPr>
            <p:cNvPr id="187" name="Freeform 1468"/>
            <p:cNvSpPr>
              <a:spLocks/>
            </p:cNvSpPr>
            <p:nvPr/>
          </p:nvSpPr>
          <p:spPr bwMode="auto">
            <a:xfrm>
              <a:off x="5957665" y="1909730"/>
              <a:ext cx="260830" cy="172417"/>
            </a:xfrm>
            <a:custGeom>
              <a:avLst/>
              <a:gdLst>
                <a:gd name="T0" fmla="*/ 0 w 315"/>
                <a:gd name="T1" fmla="*/ 257 h 257"/>
                <a:gd name="T2" fmla="*/ 315 w 315"/>
                <a:gd name="T3" fmla="*/ 257 h 257"/>
                <a:gd name="T4" fmla="*/ 315 w 315"/>
                <a:gd name="T5" fmla="*/ 0 h 257"/>
                <a:gd name="T6" fmla="*/ 0 w 315"/>
                <a:gd name="T7" fmla="*/ 0 h 257"/>
                <a:gd name="T8" fmla="*/ 0 w 315"/>
                <a:gd name="T9" fmla="*/ 257 h 257"/>
                <a:gd name="T10" fmla="*/ 13 w 315"/>
                <a:gd name="T11" fmla="*/ 246 h 257"/>
                <a:gd name="T12" fmla="*/ 302 w 315"/>
                <a:gd name="T13" fmla="*/ 246 h 257"/>
                <a:gd name="T14" fmla="*/ 302 w 315"/>
                <a:gd name="T15" fmla="*/ 12 h 257"/>
                <a:gd name="T16" fmla="*/ 13 w 315"/>
                <a:gd name="T17" fmla="*/ 12 h 257"/>
                <a:gd name="T18" fmla="*/ 13 w 315"/>
                <a:gd name="T19" fmla="*/ 246 h 257"/>
                <a:gd name="T20" fmla="*/ 0 w 315"/>
                <a:gd name="T21" fmla="*/ 257 h 25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15"/>
                <a:gd name="T34" fmla="*/ 0 h 257"/>
                <a:gd name="T35" fmla="*/ 315 w 315"/>
                <a:gd name="T36" fmla="*/ 257 h 25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15" h="257">
                  <a:moveTo>
                    <a:pt x="0" y="257"/>
                  </a:moveTo>
                  <a:lnTo>
                    <a:pt x="315" y="257"/>
                  </a:lnTo>
                  <a:lnTo>
                    <a:pt x="315" y="0"/>
                  </a:lnTo>
                  <a:lnTo>
                    <a:pt x="0" y="0"/>
                  </a:lnTo>
                  <a:lnTo>
                    <a:pt x="0" y="257"/>
                  </a:lnTo>
                  <a:lnTo>
                    <a:pt x="13" y="246"/>
                  </a:lnTo>
                  <a:lnTo>
                    <a:pt x="302" y="246"/>
                  </a:lnTo>
                  <a:lnTo>
                    <a:pt x="302" y="12"/>
                  </a:lnTo>
                  <a:lnTo>
                    <a:pt x="13" y="12"/>
                  </a:lnTo>
                  <a:lnTo>
                    <a:pt x="13" y="246"/>
                  </a:lnTo>
                  <a:lnTo>
                    <a:pt x="0" y="257"/>
                  </a:lnTo>
                  <a:close/>
                </a:path>
              </a:pathLst>
            </a:custGeom>
            <a:solidFill>
              <a:srgbClr val="28186F"/>
            </a:solidFill>
            <a:ln w="9525">
              <a:noFill/>
              <a:round/>
              <a:headEnd/>
              <a:tailEnd/>
            </a:ln>
          </p:spPr>
          <p:txBody>
            <a:bodyPr/>
            <a:lstStyle/>
            <a:p>
              <a:endParaRPr lang="en-US"/>
            </a:p>
          </p:txBody>
        </p:sp>
        <p:sp>
          <p:nvSpPr>
            <p:cNvPr id="188" name="Freeform 1469"/>
            <p:cNvSpPr>
              <a:spLocks/>
            </p:cNvSpPr>
            <p:nvPr/>
          </p:nvSpPr>
          <p:spPr bwMode="auto">
            <a:xfrm>
              <a:off x="5969220" y="1917812"/>
              <a:ext cx="237719" cy="156253"/>
            </a:xfrm>
            <a:custGeom>
              <a:avLst/>
              <a:gdLst>
                <a:gd name="T0" fmla="*/ 0 w 289"/>
                <a:gd name="T1" fmla="*/ 234 h 234"/>
                <a:gd name="T2" fmla="*/ 289 w 289"/>
                <a:gd name="T3" fmla="*/ 234 h 234"/>
                <a:gd name="T4" fmla="*/ 289 w 289"/>
                <a:gd name="T5" fmla="*/ 0 h 234"/>
                <a:gd name="T6" fmla="*/ 0 w 289"/>
                <a:gd name="T7" fmla="*/ 0 h 234"/>
                <a:gd name="T8" fmla="*/ 0 w 289"/>
                <a:gd name="T9" fmla="*/ 234 h 234"/>
                <a:gd name="T10" fmla="*/ 14 w 289"/>
                <a:gd name="T11" fmla="*/ 222 h 234"/>
                <a:gd name="T12" fmla="*/ 274 w 289"/>
                <a:gd name="T13" fmla="*/ 222 h 234"/>
                <a:gd name="T14" fmla="*/ 274 w 289"/>
                <a:gd name="T15" fmla="*/ 12 h 234"/>
                <a:gd name="T16" fmla="*/ 14 w 289"/>
                <a:gd name="T17" fmla="*/ 12 h 234"/>
                <a:gd name="T18" fmla="*/ 14 w 289"/>
                <a:gd name="T19" fmla="*/ 222 h 234"/>
                <a:gd name="T20" fmla="*/ 0 w 289"/>
                <a:gd name="T21" fmla="*/ 234 h 23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89"/>
                <a:gd name="T34" fmla="*/ 0 h 234"/>
                <a:gd name="T35" fmla="*/ 289 w 289"/>
                <a:gd name="T36" fmla="*/ 234 h 23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89" h="234">
                  <a:moveTo>
                    <a:pt x="0" y="234"/>
                  </a:moveTo>
                  <a:lnTo>
                    <a:pt x="289" y="234"/>
                  </a:lnTo>
                  <a:lnTo>
                    <a:pt x="289" y="0"/>
                  </a:lnTo>
                  <a:lnTo>
                    <a:pt x="0" y="0"/>
                  </a:lnTo>
                  <a:lnTo>
                    <a:pt x="0" y="234"/>
                  </a:lnTo>
                  <a:lnTo>
                    <a:pt x="14" y="222"/>
                  </a:lnTo>
                  <a:lnTo>
                    <a:pt x="274" y="222"/>
                  </a:lnTo>
                  <a:lnTo>
                    <a:pt x="274" y="12"/>
                  </a:lnTo>
                  <a:lnTo>
                    <a:pt x="14" y="12"/>
                  </a:lnTo>
                  <a:lnTo>
                    <a:pt x="14" y="222"/>
                  </a:lnTo>
                  <a:lnTo>
                    <a:pt x="0" y="234"/>
                  </a:lnTo>
                  <a:close/>
                </a:path>
              </a:pathLst>
            </a:custGeom>
            <a:solidFill>
              <a:srgbClr val="241570"/>
            </a:solidFill>
            <a:ln w="9525">
              <a:noFill/>
              <a:round/>
              <a:headEnd/>
              <a:tailEnd/>
            </a:ln>
          </p:spPr>
          <p:txBody>
            <a:bodyPr/>
            <a:lstStyle/>
            <a:p>
              <a:endParaRPr lang="en-US"/>
            </a:p>
          </p:txBody>
        </p:sp>
        <p:sp>
          <p:nvSpPr>
            <p:cNvPr id="189" name="Freeform 1470"/>
            <p:cNvSpPr>
              <a:spLocks/>
            </p:cNvSpPr>
            <p:nvPr/>
          </p:nvSpPr>
          <p:spPr bwMode="auto">
            <a:xfrm>
              <a:off x="5980776" y="1925894"/>
              <a:ext cx="214607" cy="140088"/>
            </a:xfrm>
            <a:custGeom>
              <a:avLst/>
              <a:gdLst>
                <a:gd name="T0" fmla="*/ 0 w 260"/>
                <a:gd name="T1" fmla="*/ 210 h 210"/>
                <a:gd name="T2" fmla="*/ 260 w 260"/>
                <a:gd name="T3" fmla="*/ 210 h 210"/>
                <a:gd name="T4" fmla="*/ 260 w 260"/>
                <a:gd name="T5" fmla="*/ 0 h 210"/>
                <a:gd name="T6" fmla="*/ 0 w 260"/>
                <a:gd name="T7" fmla="*/ 0 h 210"/>
                <a:gd name="T8" fmla="*/ 0 w 260"/>
                <a:gd name="T9" fmla="*/ 210 h 210"/>
                <a:gd name="T10" fmla="*/ 15 w 260"/>
                <a:gd name="T11" fmla="*/ 198 h 210"/>
                <a:gd name="T12" fmla="*/ 246 w 260"/>
                <a:gd name="T13" fmla="*/ 198 h 210"/>
                <a:gd name="T14" fmla="*/ 246 w 260"/>
                <a:gd name="T15" fmla="*/ 13 h 210"/>
                <a:gd name="T16" fmla="*/ 15 w 260"/>
                <a:gd name="T17" fmla="*/ 13 h 210"/>
                <a:gd name="T18" fmla="*/ 15 w 260"/>
                <a:gd name="T19" fmla="*/ 198 h 210"/>
                <a:gd name="T20" fmla="*/ 0 w 260"/>
                <a:gd name="T21" fmla="*/ 210 h 21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60"/>
                <a:gd name="T34" fmla="*/ 0 h 210"/>
                <a:gd name="T35" fmla="*/ 260 w 260"/>
                <a:gd name="T36" fmla="*/ 210 h 21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60" h="210">
                  <a:moveTo>
                    <a:pt x="0" y="210"/>
                  </a:moveTo>
                  <a:lnTo>
                    <a:pt x="260" y="210"/>
                  </a:lnTo>
                  <a:lnTo>
                    <a:pt x="260" y="0"/>
                  </a:lnTo>
                  <a:lnTo>
                    <a:pt x="0" y="0"/>
                  </a:lnTo>
                  <a:lnTo>
                    <a:pt x="0" y="210"/>
                  </a:lnTo>
                  <a:lnTo>
                    <a:pt x="15" y="198"/>
                  </a:lnTo>
                  <a:lnTo>
                    <a:pt x="246" y="198"/>
                  </a:lnTo>
                  <a:lnTo>
                    <a:pt x="246" y="13"/>
                  </a:lnTo>
                  <a:lnTo>
                    <a:pt x="15" y="13"/>
                  </a:lnTo>
                  <a:lnTo>
                    <a:pt x="15" y="198"/>
                  </a:lnTo>
                  <a:lnTo>
                    <a:pt x="0" y="210"/>
                  </a:lnTo>
                  <a:close/>
                </a:path>
              </a:pathLst>
            </a:custGeom>
            <a:solidFill>
              <a:srgbClr val="201372"/>
            </a:solidFill>
            <a:ln w="9525">
              <a:noFill/>
              <a:round/>
              <a:headEnd/>
              <a:tailEnd/>
            </a:ln>
          </p:spPr>
          <p:txBody>
            <a:bodyPr/>
            <a:lstStyle/>
            <a:p>
              <a:endParaRPr lang="en-US"/>
            </a:p>
          </p:txBody>
        </p:sp>
        <p:sp>
          <p:nvSpPr>
            <p:cNvPr id="190" name="Freeform 1471"/>
            <p:cNvSpPr>
              <a:spLocks/>
            </p:cNvSpPr>
            <p:nvPr/>
          </p:nvSpPr>
          <p:spPr bwMode="auto">
            <a:xfrm>
              <a:off x="5992332" y="1933977"/>
              <a:ext cx="191495" cy="123924"/>
            </a:xfrm>
            <a:custGeom>
              <a:avLst/>
              <a:gdLst>
                <a:gd name="T0" fmla="*/ 0 w 231"/>
                <a:gd name="T1" fmla="*/ 185 h 185"/>
                <a:gd name="T2" fmla="*/ 231 w 231"/>
                <a:gd name="T3" fmla="*/ 185 h 185"/>
                <a:gd name="T4" fmla="*/ 231 w 231"/>
                <a:gd name="T5" fmla="*/ 0 h 185"/>
                <a:gd name="T6" fmla="*/ 0 w 231"/>
                <a:gd name="T7" fmla="*/ 0 h 185"/>
                <a:gd name="T8" fmla="*/ 0 w 231"/>
                <a:gd name="T9" fmla="*/ 185 h 185"/>
                <a:gd name="T10" fmla="*/ 14 w 231"/>
                <a:gd name="T11" fmla="*/ 174 h 185"/>
                <a:gd name="T12" fmla="*/ 216 w 231"/>
                <a:gd name="T13" fmla="*/ 174 h 185"/>
                <a:gd name="T14" fmla="*/ 216 w 231"/>
                <a:gd name="T15" fmla="*/ 10 h 185"/>
                <a:gd name="T16" fmla="*/ 14 w 231"/>
                <a:gd name="T17" fmla="*/ 10 h 185"/>
                <a:gd name="T18" fmla="*/ 14 w 231"/>
                <a:gd name="T19" fmla="*/ 174 h 185"/>
                <a:gd name="T20" fmla="*/ 0 w 231"/>
                <a:gd name="T21" fmla="*/ 185 h 18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31"/>
                <a:gd name="T34" fmla="*/ 0 h 185"/>
                <a:gd name="T35" fmla="*/ 231 w 231"/>
                <a:gd name="T36" fmla="*/ 185 h 18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31" h="185">
                  <a:moveTo>
                    <a:pt x="0" y="185"/>
                  </a:moveTo>
                  <a:lnTo>
                    <a:pt x="231" y="185"/>
                  </a:lnTo>
                  <a:lnTo>
                    <a:pt x="231" y="0"/>
                  </a:lnTo>
                  <a:lnTo>
                    <a:pt x="0" y="0"/>
                  </a:lnTo>
                  <a:lnTo>
                    <a:pt x="0" y="185"/>
                  </a:lnTo>
                  <a:lnTo>
                    <a:pt x="14" y="174"/>
                  </a:lnTo>
                  <a:lnTo>
                    <a:pt x="216" y="174"/>
                  </a:lnTo>
                  <a:lnTo>
                    <a:pt x="216" y="10"/>
                  </a:lnTo>
                  <a:lnTo>
                    <a:pt x="14" y="10"/>
                  </a:lnTo>
                  <a:lnTo>
                    <a:pt x="14" y="174"/>
                  </a:lnTo>
                  <a:lnTo>
                    <a:pt x="0" y="185"/>
                  </a:lnTo>
                  <a:close/>
                </a:path>
              </a:pathLst>
            </a:custGeom>
            <a:solidFill>
              <a:srgbClr val="1C1074"/>
            </a:solidFill>
            <a:ln w="9525">
              <a:noFill/>
              <a:round/>
              <a:headEnd/>
              <a:tailEnd/>
            </a:ln>
          </p:spPr>
          <p:txBody>
            <a:bodyPr/>
            <a:lstStyle/>
            <a:p>
              <a:endParaRPr lang="en-US"/>
            </a:p>
          </p:txBody>
        </p:sp>
        <p:sp>
          <p:nvSpPr>
            <p:cNvPr id="191" name="Freeform 1472"/>
            <p:cNvSpPr>
              <a:spLocks/>
            </p:cNvSpPr>
            <p:nvPr/>
          </p:nvSpPr>
          <p:spPr bwMode="auto">
            <a:xfrm>
              <a:off x="6005538" y="1940712"/>
              <a:ext cx="166733" cy="110454"/>
            </a:xfrm>
            <a:custGeom>
              <a:avLst/>
              <a:gdLst>
                <a:gd name="T0" fmla="*/ 0 w 202"/>
                <a:gd name="T1" fmla="*/ 164 h 164"/>
                <a:gd name="T2" fmla="*/ 202 w 202"/>
                <a:gd name="T3" fmla="*/ 164 h 164"/>
                <a:gd name="T4" fmla="*/ 202 w 202"/>
                <a:gd name="T5" fmla="*/ 0 h 164"/>
                <a:gd name="T6" fmla="*/ 0 w 202"/>
                <a:gd name="T7" fmla="*/ 0 h 164"/>
                <a:gd name="T8" fmla="*/ 0 w 202"/>
                <a:gd name="T9" fmla="*/ 164 h 164"/>
                <a:gd name="T10" fmla="*/ 15 w 202"/>
                <a:gd name="T11" fmla="*/ 152 h 164"/>
                <a:gd name="T12" fmla="*/ 188 w 202"/>
                <a:gd name="T13" fmla="*/ 152 h 164"/>
                <a:gd name="T14" fmla="*/ 188 w 202"/>
                <a:gd name="T15" fmla="*/ 12 h 164"/>
                <a:gd name="T16" fmla="*/ 15 w 202"/>
                <a:gd name="T17" fmla="*/ 12 h 164"/>
                <a:gd name="T18" fmla="*/ 15 w 202"/>
                <a:gd name="T19" fmla="*/ 152 h 164"/>
                <a:gd name="T20" fmla="*/ 0 w 202"/>
                <a:gd name="T21" fmla="*/ 164 h 16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02"/>
                <a:gd name="T34" fmla="*/ 0 h 164"/>
                <a:gd name="T35" fmla="*/ 202 w 202"/>
                <a:gd name="T36" fmla="*/ 164 h 16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02" h="164">
                  <a:moveTo>
                    <a:pt x="0" y="164"/>
                  </a:moveTo>
                  <a:lnTo>
                    <a:pt x="202" y="164"/>
                  </a:lnTo>
                  <a:lnTo>
                    <a:pt x="202" y="0"/>
                  </a:lnTo>
                  <a:lnTo>
                    <a:pt x="0" y="0"/>
                  </a:lnTo>
                  <a:lnTo>
                    <a:pt x="0" y="164"/>
                  </a:lnTo>
                  <a:lnTo>
                    <a:pt x="15" y="152"/>
                  </a:lnTo>
                  <a:lnTo>
                    <a:pt x="188" y="152"/>
                  </a:lnTo>
                  <a:lnTo>
                    <a:pt x="188" y="12"/>
                  </a:lnTo>
                  <a:lnTo>
                    <a:pt x="15" y="12"/>
                  </a:lnTo>
                  <a:lnTo>
                    <a:pt x="15" y="152"/>
                  </a:lnTo>
                  <a:lnTo>
                    <a:pt x="0" y="164"/>
                  </a:lnTo>
                  <a:close/>
                </a:path>
              </a:pathLst>
            </a:custGeom>
            <a:solidFill>
              <a:srgbClr val="180E76"/>
            </a:solidFill>
            <a:ln w="9525">
              <a:noFill/>
              <a:round/>
              <a:headEnd/>
              <a:tailEnd/>
            </a:ln>
          </p:spPr>
          <p:txBody>
            <a:bodyPr/>
            <a:lstStyle/>
            <a:p>
              <a:endParaRPr lang="en-US"/>
            </a:p>
          </p:txBody>
        </p:sp>
        <p:sp>
          <p:nvSpPr>
            <p:cNvPr id="192" name="Freeform 1473"/>
            <p:cNvSpPr>
              <a:spLocks/>
            </p:cNvSpPr>
            <p:nvPr/>
          </p:nvSpPr>
          <p:spPr bwMode="auto">
            <a:xfrm>
              <a:off x="6017094" y="1948794"/>
              <a:ext cx="141971" cy="94290"/>
            </a:xfrm>
            <a:custGeom>
              <a:avLst/>
              <a:gdLst>
                <a:gd name="T0" fmla="*/ 0 w 173"/>
                <a:gd name="T1" fmla="*/ 140 h 140"/>
                <a:gd name="T2" fmla="*/ 173 w 173"/>
                <a:gd name="T3" fmla="*/ 140 h 140"/>
                <a:gd name="T4" fmla="*/ 173 w 173"/>
                <a:gd name="T5" fmla="*/ 0 h 140"/>
                <a:gd name="T6" fmla="*/ 0 w 173"/>
                <a:gd name="T7" fmla="*/ 0 h 140"/>
                <a:gd name="T8" fmla="*/ 0 w 173"/>
                <a:gd name="T9" fmla="*/ 140 h 140"/>
                <a:gd name="T10" fmla="*/ 14 w 173"/>
                <a:gd name="T11" fmla="*/ 128 h 140"/>
                <a:gd name="T12" fmla="*/ 158 w 173"/>
                <a:gd name="T13" fmla="*/ 128 h 140"/>
                <a:gd name="T14" fmla="*/ 158 w 173"/>
                <a:gd name="T15" fmla="*/ 12 h 140"/>
                <a:gd name="T16" fmla="*/ 14 w 173"/>
                <a:gd name="T17" fmla="*/ 12 h 140"/>
                <a:gd name="T18" fmla="*/ 14 w 173"/>
                <a:gd name="T19" fmla="*/ 128 h 140"/>
                <a:gd name="T20" fmla="*/ 0 w 173"/>
                <a:gd name="T21" fmla="*/ 140 h 14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3"/>
                <a:gd name="T34" fmla="*/ 0 h 140"/>
                <a:gd name="T35" fmla="*/ 173 w 173"/>
                <a:gd name="T36" fmla="*/ 140 h 14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3" h="140">
                  <a:moveTo>
                    <a:pt x="0" y="140"/>
                  </a:moveTo>
                  <a:lnTo>
                    <a:pt x="173" y="140"/>
                  </a:lnTo>
                  <a:lnTo>
                    <a:pt x="173" y="0"/>
                  </a:lnTo>
                  <a:lnTo>
                    <a:pt x="0" y="0"/>
                  </a:lnTo>
                  <a:lnTo>
                    <a:pt x="0" y="140"/>
                  </a:lnTo>
                  <a:lnTo>
                    <a:pt x="14" y="128"/>
                  </a:lnTo>
                  <a:lnTo>
                    <a:pt x="158" y="128"/>
                  </a:lnTo>
                  <a:lnTo>
                    <a:pt x="158" y="12"/>
                  </a:lnTo>
                  <a:lnTo>
                    <a:pt x="14" y="12"/>
                  </a:lnTo>
                  <a:lnTo>
                    <a:pt x="14" y="128"/>
                  </a:lnTo>
                  <a:lnTo>
                    <a:pt x="0" y="140"/>
                  </a:lnTo>
                  <a:close/>
                </a:path>
              </a:pathLst>
            </a:custGeom>
            <a:solidFill>
              <a:srgbClr val="140C77"/>
            </a:solidFill>
            <a:ln w="9525">
              <a:noFill/>
              <a:round/>
              <a:headEnd/>
              <a:tailEnd/>
            </a:ln>
          </p:spPr>
          <p:txBody>
            <a:bodyPr/>
            <a:lstStyle/>
            <a:p>
              <a:endParaRPr lang="en-US"/>
            </a:p>
          </p:txBody>
        </p:sp>
        <p:sp>
          <p:nvSpPr>
            <p:cNvPr id="193" name="Freeform 1474"/>
            <p:cNvSpPr>
              <a:spLocks/>
            </p:cNvSpPr>
            <p:nvPr/>
          </p:nvSpPr>
          <p:spPr bwMode="auto">
            <a:xfrm>
              <a:off x="6028650" y="1956876"/>
              <a:ext cx="118859" cy="78126"/>
            </a:xfrm>
            <a:custGeom>
              <a:avLst/>
              <a:gdLst>
                <a:gd name="T0" fmla="*/ 0 w 144"/>
                <a:gd name="T1" fmla="*/ 116 h 116"/>
                <a:gd name="T2" fmla="*/ 144 w 144"/>
                <a:gd name="T3" fmla="*/ 116 h 116"/>
                <a:gd name="T4" fmla="*/ 144 w 144"/>
                <a:gd name="T5" fmla="*/ 0 h 116"/>
                <a:gd name="T6" fmla="*/ 0 w 144"/>
                <a:gd name="T7" fmla="*/ 0 h 116"/>
                <a:gd name="T8" fmla="*/ 0 w 144"/>
                <a:gd name="T9" fmla="*/ 116 h 116"/>
                <a:gd name="T10" fmla="*/ 15 w 144"/>
                <a:gd name="T11" fmla="*/ 105 h 116"/>
                <a:gd name="T12" fmla="*/ 130 w 144"/>
                <a:gd name="T13" fmla="*/ 105 h 116"/>
                <a:gd name="T14" fmla="*/ 130 w 144"/>
                <a:gd name="T15" fmla="*/ 11 h 116"/>
                <a:gd name="T16" fmla="*/ 15 w 144"/>
                <a:gd name="T17" fmla="*/ 11 h 116"/>
                <a:gd name="T18" fmla="*/ 15 w 144"/>
                <a:gd name="T19" fmla="*/ 105 h 116"/>
                <a:gd name="T20" fmla="*/ 0 w 144"/>
                <a:gd name="T21" fmla="*/ 116 h 11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44"/>
                <a:gd name="T34" fmla="*/ 0 h 116"/>
                <a:gd name="T35" fmla="*/ 144 w 144"/>
                <a:gd name="T36" fmla="*/ 116 h 11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44" h="116">
                  <a:moveTo>
                    <a:pt x="0" y="116"/>
                  </a:moveTo>
                  <a:lnTo>
                    <a:pt x="144" y="116"/>
                  </a:lnTo>
                  <a:lnTo>
                    <a:pt x="144" y="0"/>
                  </a:lnTo>
                  <a:lnTo>
                    <a:pt x="0" y="0"/>
                  </a:lnTo>
                  <a:lnTo>
                    <a:pt x="0" y="116"/>
                  </a:lnTo>
                  <a:lnTo>
                    <a:pt x="15" y="105"/>
                  </a:lnTo>
                  <a:lnTo>
                    <a:pt x="130" y="105"/>
                  </a:lnTo>
                  <a:lnTo>
                    <a:pt x="130" y="11"/>
                  </a:lnTo>
                  <a:lnTo>
                    <a:pt x="15" y="11"/>
                  </a:lnTo>
                  <a:lnTo>
                    <a:pt x="15" y="105"/>
                  </a:lnTo>
                  <a:lnTo>
                    <a:pt x="0" y="116"/>
                  </a:lnTo>
                  <a:close/>
                </a:path>
              </a:pathLst>
            </a:custGeom>
            <a:solidFill>
              <a:srgbClr val="100979"/>
            </a:solidFill>
            <a:ln w="9525">
              <a:noFill/>
              <a:round/>
              <a:headEnd/>
              <a:tailEnd/>
            </a:ln>
          </p:spPr>
          <p:txBody>
            <a:bodyPr/>
            <a:lstStyle/>
            <a:p>
              <a:endParaRPr lang="en-US"/>
            </a:p>
          </p:txBody>
        </p:sp>
        <p:sp>
          <p:nvSpPr>
            <p:cNvPr id="194" name="Freeform 1475"/>
            <p:cNvSpPr>
              <a:spLocks/>
            </p:cNvSpPr>
            <p:nvPr/>
          </p:nvSpPr>
          <p:spPr bwMode="auto">
            <a:xfrm>
              <a:off x="6040206" y="1964958"/>
              <a:ext cx="95748" cy="63309"/>
            </a:xfrm>
            <a:custGeom>
              <a:avLst/>
              <a:gdLst>
                <a:gd name="T0" fmla="*/ 0 w 115"/>
                <a:gd name="T1" fmla="*/ 94 h 94"/>
                <a:gd name="T2" fmla="*/ 115 w 115"/>
                <a:gd name="T3" fmla="*/ 94 h 94"/>
                <a:gd name="T4" fmla="*/ 115 w 115"/>
                <a:gd name="T5" fmla="*/ 0 h 94"/>
                <a:gd name="T6" fmla="*/ 0 w 115"/>
                <a:gd name="T7" fmla="*/ 0 h 94"/>
                <a:gd name="T8" fmla="*/ 0 w 115"/>
                <a:gd name="T9" fmla="*/ 94 h 94"/>
                <a:gd name="T10" fmla="*/ 14 w 115"/>
                <a:gd name="T11" fmla="*/ 82 h 94"/>
                <a:gd name="T12" fmla="*/ 101 w 115"/>
                <a:gd name="T13" fmla="*/ 82 h 94"/>
                <a:gd name="T14" fmla="*/ 101 w 115"/>
                <a:gd name="T15" fmla="*/ 12 h 94"/>
                <a:gd name="T16" fmla="*/ 14 w 115"/>
                <a:gd name="T17" fmla="*/ 12 h 94"/>
                <a:gd name="T18" fmla="*/ 14 w 115"/>
                <a:gd name="T19" fmla="*/ 82 h 94"/>
                <a:gd name="T20" fmla="*/ 0 w 115"/>
                <a:gd name="T21" fmla="*/ 94 h 9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5"/>
                <a:gd name="T34" fmla="*/ 0 h 94"/>
                <a:gd name="T35" fmla="*/ 115 w 115"/>
                <a:gd name="T36" fmla="*/ 94 h 9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5" h="94">
                  <a:moveTo>
                    <a:pt x="0" y="94"/>
                  </a:moveTo>
                  <a:lnTo>
                    <a:pt x="115" y="94"/>
                  </a:lnTo>
                  <a:lnTo>
                    <a:pt x="115" y="0"/>
                  </a:lnTo>
                  <a:lnTo>
                    <a:pt x="0" y="0"/>
                  </a:lnTo>
                  <a:lnTo>
                    <a:pt x="0" y="94"/>
                  </a:lnTo>
                  <a:lnTo>
                    <a:pt x="14" y="82"/>
                  </a:lnTo>
                  <a:lnTo>
                    <a:pt x="101" y="82"/>
                  </a:lnTo>
                  <a:lnTo>
                    <a:pt x="101" y="12"/>
                  </a:lnTo>
                  <a:lnTo>
                    <a:pt x="14" y="12"/>
                  </a:lnTo>
                  <a:lnTo>
                    <a:pt x="14" y="82"/>
                  </a:lnTo>
                  <a:lnTo>
                    <a:pt x="0" y="94"/>
                  </a:lnTo>
                  <a:close/>
                </a:path>
              </a:pathLst>
            </a:custGeom>
            <a:solidFill>
              <a:srgbClr val="0C077B"/>
            </a:solidFill>
            <a:ln w="9525">
              <a:noFill/>
              <a:round/>
              <a:headEnd/>
              <a:tailEnd/>
            </a:ln>
          </p:spPr>
          <p:txBody>
            <a:bodyPr/>
            <a:lstStyle/>
            <a:p>
              <a:endParaRPr lang="en-US"/>
            </a:p>
          </p:txBody>
        </p:sp>
        <p:sp>
          <p:nvSpPr>
            <p:cNvPr id="195" name="Freeform 1476"/>
            <p:cNvSpPr>
              <a:spLocks/>
            </p:cNvSpPr>
            <p:nvPr/>
          </p:nvSpPr>
          <p:spPr bwMode="auto">
            <a:xfrm>
              <a:off x="6051761" y="1973040"/>
              <a:ext cx="72636" cy="45798"/>
            </a:xfrm>
            <a:custGeom>
              <a:avLst/>
              <a:gdLst>
                <a:gd name="T0" fmla="*/ 0 w 87"/>
                <a:gd name="T1" fmla="*/ 70 h 70"/>
                <a:gd name="T2" fmla="*/ 87 w 87"/>
                <a:gd name="T3" fmla="*/ 70 h 70"/>
                <a:gd name="T4" fmla="*/ 87 w 87"/>
                <a:gd name="T5" fmla="*/ 0 h 70"/>
                <a:gd name="T6" fmla="*/ 0 w 87"/>
                <a:gd name="T7" fmla="*/ 0 h 70"/>
                <a:gd name="T8" fmla="*/ 0 w 87"/>
                <a:gd name="T9" fmla="*/ 70 h 70"/>
                <a:gd name="T10" fmla="*/ 14 w 87"/>
                <a:gd name="T11" fmla="*/ 58 h 70"/>
                <a:gd name="T12" fmla="*/ 72 w 87"/>
                <a:gd name="T13" fmla="*/ 58 h 70"/>
                <a:gd name="T14" fmla="*/ 72 w 87"/>
                <a:gd name="T15" fmla="*/ 12 h 70"/>
                <a:gd name="T16" fmla="*/ 14 w 87"/>
                <a:gd name="T17" fmla="*/ 12 h 70"/>
                <a:gd name="T18" fmla="*/ 14 w 87"/>
                <a:gd name="T19" fmla="*/ 58 h 70"/>
                <a:gd name="T20" fmla="*/ 0 w 87"/>
                <a:gd name="T21" fmla="*/ 70 h 7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7"/>
                <a:gd name="T34" fmla="*/ 0 h 70"/>
                <a:gd name="T35" fmla="*/ 87 w 87"/>
                <a:gd name="T36" fmla="*/ 70 h 7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7" h="70">
                  <a:moveTo>
                    <a:pt x="0" y="70"/>
                  </a:moveTo>
                  <a:lnTo>
                    <a:pt x="87" y="70"/>
                  </a:lnTo>
                  <a:lnTo>
                    <a:pt x="87" y="0"/>
                  </a:lnTo>
                  <a:lnTo>
                    <a:pt x="0" y="0"/>
                  </a:lnTo>
                  <a:lnTo>
                    <a:pt x="0" y="70"/>
                  </a:lnTo>
                  <a:lnTo>
                    <a:pt x="14" y="58"/>
                  </a:lnTo>
                  <a:lnTo>
                    <a:pt x="72" y="58"/>
                  </a:lnTo>
                  <a:lnTo>
                    <a:pt x="72" y="12"/>
                  </a:lnTo>
                  <a:lnTo>
                    <a:pt x="14" y="12"/>
                  </a:lnTo>
                  <a:lnTo>
                    <a:pt x="14" y="58"/>
                  </a:lnTo>
                  <a:lnTo>
                    <a:pt x="0" y="70"/>
                  </a:lnTo>
                  <a:close/>
                </a:path>
              </a:pathLst>
            </a:custGeom>
            <a:solidFill>
              <a:srgbClr val="08057D"/>
            </a:solidFill>
            <a:ln w="9525">
              <a:noFill/>
              <a:round/>
              <a:headEnd/>
              <a:tailEnd/>
            </a:ln>
          </p:spPr>
          <p:txBody>
            <a:bodyPr/>
            <a:lstStyle/>
            <a:p>
              <a:endParaRPr lang="en-US"/>
            </a:p>
          </p:txBody>
        </p:sp>
        <p:sp>
          <p:nvSpPr>
            <p:cNvPr id="196" name="Freeform 1477"/>
            <p:cNvSpPr>
              <a:spLocks/>
            </p:cNvSpPr>
            <p:nvPr/>
          </p:nvSpPr>
          <p:spPr bwMode="auto">
            <a:xfrm>
              <a:off x="6064968" y="1981122"/>
              <a:ext cx="47874" cy="29634"/>
            </a:xfrm>
            <a:custGeom>
              <a:avLst/>
              <a:gdLst>
                <a:gd name="T0" fmla="*/ 0 w 58"/>
                <a:gd name="T1" fmla="*/ 46 h 46"/>
                <a:gd name="T2" fmla="*/ 58 w 58"/>
                <a:gd name="T3" fmla="*/ 46 h 46"/>
                <a:gd name="T4" fmla="*/ 58 w 58"/>
                <a:gd name="T5" fmla="*/ 0 h 46"/>
                <a:gd name="T6" fmla="*/ 0 w 58"/>
                <a:gd name="T7" fmla="*/ 0 h 46"/>
                <a:gd name="T8" fmla="*/ 0 w 58"/>
                <a:gd name="T9" fmla="*/ 46 h 46"/>
                <a:gd name="T10" fmla="*/ 15 w 58"/>
                <a:gd name="T11" fmla="*/ 35 h 46"/>
                <a:gd name="T12" fmla="*/ 44 w 58"/>
                <a:gd name="T13" fmla="*/ 35 h 46"/>
                <a:gd name="T14" fmla="*/ 44 w 58"/>
                <a:gd name="T15" fmla="*/ 11 h 46"/>
                <a:gd name="T16" fmla="*/ 15 w 58"/>
                <a:gd name="T17" fmla="*/ 11 h 46"/>
                <a:gd name="T18" fmla="*/ 15 w 58"/>
                <a:gd name="T19" fmla="*/ 35 h 46"/>
                <a:gd name="T20" fmla="*/ 0 w 58"/>
                <a:gd name="T21" fmla="*/ 46 h 4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58"/>
                <a:gd name="T34" fmla="*/ 0 h 46"/>
                <a:gd name="T35" fmla="*/ 58 w 58"/>
                <a:gd name="T36" fmla="*/ 46 h 4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58" h="46">
                  <a:moveTo>
                    <a:pt x="0" y="46"/>
                  </a:moveTo>
                  <a:lnTo>
                    <a:pt x="58" y="46"/>
                  </a:lnTo>
                  <a:lnTo>
                    <a:pt x="58" y="0"/>
                  </a:lnTo>
                  <a:lnTo>
                    <a:pt x="0" y="0"/>
                  </a:lnTo>
                  <a:lnTo>
                    <a:pt x="0" y="46"/>
                  </a:lnTo>
                  <a:lnTo>
                    <a:pt x="15" y="35"/>
                  </a:lnTo>
                  <a:lnTo>
                    <a:pt x="44" y="35"/>
                  </a:lnTo>
                  <a:lnTo>
                    <a:pt x="44" y="11"/>
                  </a:lnTo>
                  <a:lnTo>
                    <a:pt x="15" y="11"/>
                  </a:lnTo>
                  <a:lnTo>
                    <a:pt x="15" y="35"/>
                  </a:lnTo>
                  <a:lnTo>
                    <a:pt x="0" y="46"/>
                  </a:lnTo>
                  <a:close/>
                </a:path>
              </a:pathLst>
            </a:custGeom>
            <a:solidFill>
              <a:srgbClr val="04027E"/>
            </a:solidFill>
            <a:ln w="9525">
              <a:noFill/>
              <a:round/>
              <a:headEnd/>
              <a:tailEnd/>
            </a:ln>
          </p:spPr>
          <p:txBody>
            <a:bodyPr/>
            <a:lstStyle/>
            <a:p>
              <a:endParaRPr lang="en-US"/>
            </a:p>
          </p:txBody>
        </p:sp>
        <p:sp>
          <p:nvSpPr>
            <p:cNvPr id="197" name="Rectangle 1478"/>
            <p:cNvSpPr>
              <a:spLocks noChangeArrowheads="1"/>
            </p:cNvSpPr>
            <p:nvPr/>
          </p:nvSpPr>
          <p:spPr bwMode="auto">
            <a:xfrm>
              <a:off x="6076524" y="1987857"/>
              <a:ext cx="23112" cy="16164"/>
            </a:xfrm>
            <a:prstGeom prst="rect">
              <a:avLst/>
            </a:prstGeom>
            <a:solidFill>
              <a:srgbClr val="000080"/>
            </a:solidFill>
            <a:ln w="9525">
              <a:noFill/>
              <a:miter lim="800000"/>
              <a:headEnd/>
              <a:tailEnd/>
            </a:ln>
          </p:spPr>
          <p:txBody>
            <a:bodyPr/>
            <a:lstStyle/>
            <a:p>
              <a:endParaRPr lang="en-US"/>
            </a:p>
          </p:txBody>
        </p:sp>
        <p:sp>
          <p:nvSpPr>
            <p:cNvPr id="198" name="Freeform 1479"/>
            <p:cNvSpPr>
              <a:spLocks/>
            </p:cNvSpPr>
            <p:nvPr/>
          </p:nvSpPr>
          <p:spPr bwMode="auto">
            <a:xfrm>
              <a:off x="5327050" y="1532569"/>
              <a:ext cx="1497297" cy="987354"/>
            </a:xfrm>
            <a:custGeom>
              <a:avLst/>
              <a:gdLst>
                <a:gd name="T0" fmla="*/ 361 w 1814"/>
                <a:gd name="T1" fmla="*/ 0 h 1466"/>
                <a:gd name="T2" fmla="*/ 329 w 1814"/>
                <a:gd name="T3" fmla="*/ 1 h 1466"/>
                <a:gd name="T4" fmla="*/ 296 w 1814"/>
                <a:gd name="T5" fmla="*/ 7 h 1466"/>
                <a:gd name="T6" fmla="*/ 230 w 1814"/>
                <a:gd name="T7" fmla="*/ 30 h 1466"/>
                <a:gd name="T8" fmla="*/ 113 w 1814"/>
                <a:gd name="T9" fmla="*/ 111 h 1466"/>
                <a:gd name="T10" fmla="*/ 33 w 1814"/>
                <a:gd name="T11" fmla="*/ 227 h 1466"/>
                <a:gd name="T12" fmla="*/ 10 w 1814"/>
                <a:gd name="T13" fmla="*/ 292 h 1466"/>
                <a:gd name="T14" fmla="*/ 0 w 1814"/>
                <a:gd name="T15" fmla="*/ 360 h 1466"/>
                <a:gd name="T16" fmla="*/ 0 w 1814"/>
                <a:gd name="T17" fmla="*/ 1105 h 1466"/>
                <a:gd name="T18" fmla="*/ 30 w 1814"/>
                <a:gd name="T19" fmla="*/ 1236 h 1466"/>
                <a:gd name="T20" fmla="*/ 112 w 1814"/>
                <a:gd name="T21" fmla="*/ 1352 h 1466"/>
                <a:gd name="T22" fmla="*/ 228 w 1814"/>
                <a:gd name="T23" fmla="*/ 1433 h 1466"/>
                <a:gd name="T24" fmla="*/ 293 w 1814"/>
                <a:gd name="T25" fmla="*/ 1456 h 1466"/>
                <a:gd name="T26" fmla="*/ 361 w 1814"/>
                <a:gd name="T27" fmla="*/ 1466 h 1466"/>
                <a:gd name="T28" fmla="*/ 1453 w 1814"/>
                <a:gd name="T29" fmla="*/ 1466 h 1466"/>
                <a:gd name="T30" fmla="*/ 1584 w 1814"/>
                <a:gd name="T31" fmla="*/ 1435 h 1466"/>
                <a:gd name="T32" fmla="*/ 1701 w 1814"/>
                <a:gd name="T33" fmla="*/ 1354 h 1466"/>
                <a:gd name="T34" fmla="*/ 1781 w 1814"/>
                <a:gd name="T35" fmla="*/ 1238 h 1466"/>
                <a:gd name="T36" fmla="*/ 1804 w 1814"/>
                <a:gd name="T37" fmla="*/ 1173 h 1466"/>
                <a:gd name="T38" fmla="*/ 1814 w 1814"/>
                <a:gd name="T39" fmla="*/ 1105 h 1466"/>
                <a:gd name="T40" fmla="*/ 1814 w 1814"/>
                <a:gd name="T41" fmla="*/ 360 h 1466"/>
                <a:gd name="T42" fmla="*/ 1812 w 1814"/>
                <a:gd name="T43" fmla="*/ 328 h 1466"/>
                <a:gd name="T44" fmla="*/ 1806 w 1814"/>
                <a:gd name="T45" fmla="*/ 295 h 1466"/>
                <a:gd name="T46" fmla="*/ 1784 w 1814"/>
                <a:gd name="T47" fmla="*/ 229 h 1466"/>
                <a:gd name="T48" fmla="*/ 1702 w 1814"/>
                <a:gd name="T49" fmla="*/ 113 h 1466"/>
                <a:gd name="T50" fmla="*/ 1586 w 1814"/>
                <a:gd name="T51" fmla="*/ 32 h 1466"/>
                <a:gd name="T52" fmla="*/ 1521 w 1814"/>
                <a:gd name="T53" fmla="*/ 9 h 1466"/>
                <a:gd name="T54" fmla="*/ 1453 w 1814"/>
                <a:gd name="T55" fmla="*/ 0 h 146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1814"/>
                <a:gd name="T85" fmla="*/ 0 h 1466"/>
                <a:gd name="T86" fmla="*/ 1814 w 1814"/>
                <a:gd name="T87" fmla="*/ 1466 h 146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1814" h="1466">
                  <a:moveTo>
                    <a:pt x="361" y="0"/>
                  </a:moveTo>
                  <a:lnTo>
                    <a:pt x="329" y="1"/>
                  </a:lnTo>
                  <a:lnTo>
                    <a:pt x="296" y="7"/>
                  </a:lnTo>
                  <a:lnTo>
                    <a:pt x="230" y="30"/>
                  </a:lnTo>
                  <a:lnTo>
                    <a:pt x="113" y="111"/>
                  </a:lnTo>
                  <a:lnTo>
                    <a:pt x="33" y="227"/>
                  </a:lnTo>
                  <a:lnTo>
                    <a:pt x="10" y="292"/>
                  </a:lnTo>
                  <a:lnTo>
                    <a:pt x="0" y="360"/>
                  </a:lnTo>
                  <a:lnTo>
                    <a:pt x="0" y="1105"/>
                  </a:lnTo>
                  <a:lnTo>
                    <a:pt x="30" y="1236"/>
                  </a:lnTo>
                  <a:lnTo>
                    <a:pt x="112" y="1352"/>
                  </a:lnTo>
                  <a:lnTo>
                    <a:pt x="228" y="1433"/>
                  </a:lnTo>
                  <a:lnTo>
                    <a:pt x="293" y="1456"/>
                  </a:lnTo>
                  <a:lnTo>
                    <a:pt x="361" y="1466"/>
                  </a:lnTo>
                  <a:lnTo>
                    <a:pt x="1453" y="1466"/>
                  </a:lnTo>
                  <a:lnTo>
                    <a:pt x="1584" y="1435"/>
                  </a:lnTo>
                  <a:lnTo>
                    <a:pt x="1701" y="1354"/>
                  </a:lnTo>
                  <a:lnTo>
                    <a:pt x="1781" y="1238"/>
                  </a:lnTo>
                  <a:lnTo>
                    <a:pt x="1804" y="1173"/>
                  </a:lnTo>
                  <a:lnTo>
                    <a:pt x="1814" y="1105"/>
                  </a:lnTo>
                  <a:lnTo>
                    <a:pt x="1814" y="360"/>
                  </a:lnTo>
                  <a:lnTo>
                    <a:pt x="1812" y="328"/>
                  </a:lnTo>
                  <a:lnTo>
                    <a:pt x="1806" y="295"/>
                  </a:lnTo>
                  <a:lnTo>
                    <a:pt x="1784" y="229"/>
                  </a:lnTo>
                  <a:lnTo>
                    <a:pt x="1702" y="113"/>
                  </a:lnTo>
                  <a:lnTo>
                    <a:pt x="1586" y="32"/>
                  </a:lnTo>
                  <a:lnTo>
                    <a:pt x="1521" y="9"/>
                  </a:lnTo>
                  <a:lnTo>
                    <a:pt x="1453" y="0"/>
                  </a:lnTo>
                </a:path>
              </a:pathLst>
            </a:custGeom>
            <a:noFill/>
            <a:ln w="80963">
              <a:solidFill>
                <a:srgbClr val="000000"/>
              </a:solidFill>
              <a:prstDash val="solid"/>
              <a:round/>
              <a:headEnd/>
              <a:tailEnd/>
            </a:ln>
          </p:spPr>
          <p:txBody>
            <a:bodyPr/>
            <a:lstStyle/>
            <a:p>
              <a:endParaRPr lang="en-US"/>
            </a:p>
          </p:txBody>
        </p:sp>
        <p:sp>
          <p:nvSpPr>
            <p:cNvPr id="199" name="Line 1480"/>
            <p:cNvSpPr>
              <a:spLocks noChangeShapeType="1"/>
            </p:cNvSpPr>
            <p:nvPr/>
          </p:nvSpPr>
          <p:spPr bwMode="auto">
            <a:xfrm flipH="1">
              <a:off x="5639056" y="1501588"/>
              <a:ext cx="899699" cy="1347"/>
            </a:xfrm>
            <a:prstGeom prst="line">
              <a:avLst/>
            </a:prstGeom>
            <a:noFill/>
            <a:ln w="80963">
              <a:solidFill>
                <a:srgbClr val="000000"/>
              </a:solidFill>
              <a:round/>
              <a:headEnd/>
              <a:tailEnd/>
            </a:ln>
          </p:spPr>
          <p:txBody>
            <a:bodyPr/>
            <a:lstStyle/>
            <a:p>
              <a:endParaRPr lang="en-US"/>
            </a:p>
          </p:txBody>
        </p:sp>
        <p:sp>
          <p:nvSpPr>
            <p:cNvPr id="200" name="Oval 1481"/>
            <p:cNvSpPr>
              <a:spLocks noChangeArrowheads="1"/>
            </p:cNvSpPr>
            <p:nvPr/>
          </p:nvSpPr>
          <p:spPr bwMode="auto">
            <a:xfrm>
              <a:off x="6035253" y="2249176"/>
              <a:ext cx="123812" cy="125271"/>
            </a:xfrm>
            <a:prstGeom prst="ellipse">
              <a:avLst/>
            </a:prstGeom>
            <a:solidFill>
              <a:srgbClr val="000000"/>
            </a:solidFill>
            <a:ln w="80963">
              <a:solidFill>
                <a:srgbClr val="FFFFFF"/>
              </a:solidFill>
              <a:round/>
              <a:headEnd/>
              <a:tailEnd/>
            </a:ln>
          </p:spPr>
          <p:txBody>
            <a:bodyPr/>
            <a:lstStyle/>
            <a:p>
              <a:endParaRPr lang="en-US"/>
            </a:p>
          </p:txBody>
        </p:sp>
        <p:sp>
          <p:nvSpPr>
            <p:cNvPr id="201" name="Freeform 1482"/>
            <p:cNvSpPr>
              <a:spLocks/>
            </p:cNvSpPr>
            <p:nvPr/>
          </p:nvSpPr>
          <p:spPr bwMode="auto">
            <a:xfrm>
              <a:off x="5436004" y="2094270"/>
              <a:ext cx="1272785" cy="369079"/>
            </a:xfrm>
            <a:custGeom>
              <a:avLst/>
              <a:gdLst>
                <a:gd name="T0" fmla="*/ 1541 w 1541"/>
                <a:gd name="T1" fmla="*/ 547 h 547"/>
                <a:gd name="T2" fmla="*/ 1483 w 1541"/>
                <a:gd name="T3" fmla="*/ 421 h 547"/>
                <a:gd name="T4" fmla="*/ 1409 w 1541"/>
                <a:gd name="T5" fmla="*/ 309 h 547"/>
                <a:gd name="T6" fmla="*/ 1322 w 1541"/>
                <a:gd name="T7" fmla="*/ 215 h 547"/>
                <a:gd name="T8" fmla="*/ 1223 w 1541"/>
                <a:gd name="T9" fmla="*/ 137 h 547"/>
                <a:gd name="T10" fmla="*/ 1119 w 1541"/>
                <a:gd name="T11" fmla="*/ 78 h 547"/>
                <a:gd name="T12" fmla="*/ 1007 w 1541"/>
                <a:gd name="T13" fmla="*/ 35 h 547"/>
                <a:gd name="T14" fmla="*/ 891 w 1541"/>
                <a:gd name="T15" fmla="*/ 9 h 547"/>
                <a:gd name="T16" fmla="*/ 772 w 1541"/>
                <a:gd name="T17" fmla="*/ 0 h 547"/>
                <a:gd name="T18" fmla="*/ 714 w 1541"/>
                <a:gd name="T19" fmla="*/ 1 h 547"/>
                <a:gd name="T20" fmla="*/ 657 w 1541"/>
                <a:gd name="T21" fmla="*/ 7 h 547"/>
                <a:gd name="T22" fmla="*/ 540 w 1541"/>
                <a:gd name="T23" fmla="*/ 32 h 547"/>
                <a:gd name="T24" fmla="*/ 428 w 1541"/>
                <a:gd name="T25" fmla="*/ 74 h 547"/>
                <a:gd name="T26" fmla="*/ 321 w 1541"/>
                <a:gd name="T27" fmla="*/ 135 h 547"/>
                <a:gd name="T28" fmla="*/ 225 w 1541"/>
                <a:gd name="T29" fmla="*/ 210 h 547"/>
                <a:gd name="T30" fmla="*/ 137 w 1541"/>
                <a:gd name="T31" fmla="*/ 305 h 547"/>
                <a:gd name="T32" fmla="*/ 62 w 1541"/>
                <a:gd name="T33" fmla="*/ 416 h 547"/>
                <a:gd name="T34" fmla="*/ 0 w 1541"/>
                <a:gd name="T35" fmla="*/ 546 h 54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541"/>
                <a:gd name="T55" fmla="*/ 0 h 547"/>
                <a:gd name="T56" fmla="*/ 1541 w 1541"/>
                <a:gd name="T57" fmla="*/ 547 h 54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541" h="547">
                  <a:moveTo>
                    <a:pt x="1541" y="547"/>
                  </a:moveTo>
                  <a:lnTo>
                    <a:pt x="1483" y="421"/>
                  </a:lnTo>
                  <a:lnTo>
                    <a:pt x="1409" y="309"/>
                  </a:lnTo>
                  <a:lnTo>
                    <a:pt x="1322" y="215"/>
                  </a:lnTo>
                  <a:lnTo>
                    <a:pt x="1223" y="137"/>
                  </a:lnTo>
                  <a:lnTo>
                    <a:pt x="1119" y="78"/>
                  </a:lnTo>
                  <a:lnTo>
                    <a:pt x="1007" y="35"/>
                  </a:lnTo>
                  <a:lnTo>
                    <a:pt x="891" y="9"/>
                  </a:lnTo>
                  <a:lnTo>
                    <a:pt x="772" y="0"/>
                  </a:lnTo>
                  <a:lnTo>
                    <a:pt x="714" y="1"/>
                  </a:lnTo>
                  <a:lnTo>
                    <a:pt x="657" y="7"/>
                  </a:lnTo>
                  <a:lnTo>
                    <a:pt x="540" y="32"/>
                  </a:lnTo>
                  <a:lnTo>
                    <a:pt x="428" y="74"/>
                  </a:lnTo>
                  <a:lnTo>
                    <a:pt x="321" y="135"/>
                  </a:lnTo>
                  <a:lnTo>
                    <a:pt x="225" y="210"/>
                  </a:lnTo>
                  <a:lnTo>
                    <a:pt x="137" y="305"/>
                  </a:lnTo>
                  <a:lnTo>
                    <a:pt x="62" y="416"/>
                  </a:lnTo>
                  <a:lnTo>
                    <a:pt x="0" y="546"/>
                  </a:lnTo>
                </a:path>
              </a:pathLst>
            </a:custGeom>
            <a:noFill/>
            <a:ln w="11113">
              <a:solidFill>
                <a:srgbClr val="000000"/>
              </a:solidFill>
              <a:prstDash val="solid"/>
              <a:round/>
              <a:headEnd/>
              <a:tailEnd/>
            </a:ln>
          </p:spPr>
          <p:txBody>
            <a:bodyPr/>
            <a:lstStyle/>
            <a:p>
              <a:endParaRPr lang="en-US"/>
            </a:p>
          </p:txBody>
        </p:sp>
        <p:sp>
          <p:nvSpPr>
            <p:cNvPr id="202" name="Line 1483"/>
            <p:cNvSpPr>
              <a:spLocks noChangeShapeType="1"/>
            </p:cNvSpPr>
            <p:nvPr/>
          </p:nvSpPr>
          <p:spPr bwMode="auto">
            <a:xfrm flipH="1" flipV="1">
              <a:off x="5627500" y="1789847"/>
              <a:ext cx="462230" cy="507821"/>
            </a:xfrm>
            <a:prstGeom prst="line">
              <a:avLst/>
            </a:prstGeom>
            <a:noFill/>
            <a:ln w="34925">
              <a:solidFill>
                <a:srgbClr val="FF0000"/>
              </a:solidFill>
              <a:round/>
              <a:headEnd/>
              <a:tailEnd/>
            </a:ln>
          </p:spPr>
          <p:txBody>
            <a:bodyPr/>
            <a:lstStyle/>
            <a:p>
              <a:endParaRPr lang="en-US"/>
            </a:p>
          </p:txBody>
        </p:sp>
        <p:sp>
          <p:nvSpPr>
            <p:cNvPr id="203" name="Freeform 1484"/>
            <p:cNvSpPr>
              <a:spLocks/>
            </p:cNvSpPr>
            <p:nvPr/>
          </p:nvSpPr>
          <p:spPr bwMode="auto">
            <a:xfrm>
              <a:off x="5586229" y="1744049"/>
              <a:ext cx="254227" cy="250543"/>
            </a:xfrm>
            <a:custGeom>
              <a:avLst/>
              <a:gdLst>
                <a:gd name="T0" fmla="*/ 153 w 310"/>
                <a:gd name="T1" fmla="*/ 372 h 372"/>
                <a:gd name="T2" fmla="*/ 0 w 310"/>
                <a:gd name="T3" fmla="*/ 0 h 372"/>
                <a:gd name="T4" fmla="*/ 310 w 310"/>
                <a:gd name="T5" fmla="*/ 256 h 372"/>
                <a:gd name="T6" fmla="*/ 153 w 310"/>
                <a:gd name="T7" fmla="*/ 372 h 372"/>
                <a:gd name="T8" fmla="*/ 0 60000 65536"/>
                <a:gd name="T9" fmla="*/ 0 60000 65536"/>
                <a:gd name="T10" fmla="*/ 0 60000 65536"/>
                <a:gd name="T11" fmla="*/ 0 60000 65536"/>
                <a:gd name="T12" fmla="*/ 0 w 310"/>
                <a:gd name="T13" fmla="*/ 0 h 372"/>
                <a:gd name="T14" fmla="*/ 310 w 310"/>
                <a:gd name="T15" fmla="*/ 372 h 372"/>
              </a:gdLst>
              <a:ahLst/>
              <a:cxnLst>
                <a:cxn ang="T8">
                  <a:pos x="T0" y="T1"/>
                </a:cxn>
                <a:cxn ang="T9">
                  <a:pos x="T2" y="T3"/>
                </a:cxn>
                <a:cxn ang="T10">
                  <a:pos x="T4" y="T5"/>
                </a:cxn>
                <a:cxn ang="T11">
                  <a:pos x="T6" y="T7"/>
                </a:cxn>
              </a:cxnLst>
              <a:rect l="T12" t="T13" r="T14" b="T15"/>
              <a:pathLst>
                <a:path w="310" h="372">
                  <a:moveTo>
                    <a:pt x="153" y="372"/>
                  </a:moveTo>
                  <a:lnTo>
                    <a:pt x="0" y="0"/>
                  </a:lnTo>
                  <a:lnTo>
                    <a:pt x="310" y="256"/>
                  </a:lnTo>
                  <a:lnTo>
                    <a:pt x="153" y="372"/>
                  </a:lnTo>
                  <a:close/>
                </a:path>
              </a:pathLst>
            </a:custGeom>
            <a:solidFill>
              <a:srgbClr val="FF0000"/>
            </a:solidFill>
            <a:ln w="34925">
              <a:solidFill>
                <a:srgbClr val="FF0000"/>
              </a:solidFill>
              <a:prstDash val="solid"/>
              <a:round/>
              <a:headEnd/>
              <a:tailEnd/>
            </a:ln>
          </p:spPr>
          <p:txBody>
            <a:bodyPr/>
            <a:lstStyle/>
            <a:p>
              <a:endParaRPr lang="en-US"/>
            </a:p>
          </p:txBody>
        </p:sp>
        <p:sp>
          <p:nvSpPr>
            <p:cNvPr id="204" name="Line 1485"/>
            <p:cNvSpPr>
              <a:spLocks noChangeShapeType="1"/>
            </p:cNvSpPr>
            <p:nvPr/>
          </p:nvSpPr>
          <p:spPr bwMode="auto">
            <a:xfrm>
              <a:off x="2968024" y="1694210"/>
              <a:ext cx="1651" cy="300382"/>
            </a:xfrm>
            <a:prstGeom prst="line">
              <a:avLst/>
            </a:prstGeom>
            <a:noFill/>
            <a:ln w="34925">
              <a:solidFill>
                <a:srgbClr val="0000FF"/>
              </a:solidFill>
              <a:round/>
              <a:headEnd/>
              <a:tailEnd/>
            </a:ln>
          </p:spPr>
          <p:txBody>
            <a:bodyPr/>
            <a:lstStyle/>
            <a:p>
              <a:endParaRPr lang="en-US"/>
            </a:p>
          </p:txBody>
        </p:sp>
        <p:sp>
          <p:nvSpPr>
            <p:cNvPr id="205" name="Line 1486"/>
            <p:cNvSpPr>
              <a:spLocks noChangeShapeType="1"/>
            </p:cNvSpPr>
            <p:nvPr/>
          </p:nvSpPr>
          <p:spPr bwMode="auto">
            <a:xfrm>
              <a:off x="2718750" y="1696904"/>
              <a:ext cx="1651" cy="301729"/>
            </a:xfrm>
            <a:prstGeom prst="line">
              <a:avLst/>
            </a:prstGeom>
            <a:noFill/>
            <a:ln w="34925">
              <a:solidFill>
                <a:srgbClr val="0000FF"/>
              </a:solidFill>
              <a:round/>
              <a:headEnd/>
              <a:tailEnd/>
            </a:ln>
          </p:spPr>
          <p:txBody>
            <a:bodyPr/>
            <a:lstStyle/>
            <a:p>
              <a:endParaRPr lang="en-US"/>
            </a:p>
          </p:txBody>
        </p:sp>
        <p:sp>
          <p:nvSpPr>
            <p:cNvPr id="206" name="Line 1487"/>
            <p:cNvSpPr>
              <a:spLocks noChangeShapeType="1"/>
            </p:cNvSpPr>
            <p:nvPr/>
          </p:nvSpPr>
          <p:spPr bwMode="auto">
            <a:xfrm>
              <a:off x="2497539" y="1698251"/>
              <a:ext cx="1651" cy="303076"/>
            </a:xfrm>
            <a:prstGeom prst="line">
              <a:avLst/>
            </a:prstGeom>
            <a:noFill/>
            <a:ln w="34925">
              <a:solidFill>
                <a:srgbClr val="0000FF"/>
              </a:solidFill>
              <a:round/>
              <a:headEnd/>
              <a:tailEnd/>
            </a:ln>
          </p:spPr>
          <p:txBody>
            <a:bodyPr/>
            <a:lstStyle/>
            <a:p>
              <a:endParaRPr lang="en-US"/>
            </a:p>
          </p:txBody>
        </p:sp>
        <p:sp>
          <p:nvSpPr>
            <p:cNvPr id="207" name="Line 1488"/>
            <p:cNvSpPr>
              <a:spLocks noChangeShapeType="1"/>
            </p:cNvSpPr>
            <p:nvPr/>
          </p:nvSpPr>
          <p:spPr bwMode="auto">
            <a:xfrm>
              <a:off x="3101741" y="1533916"/>
              <a:ext cx="1651" cy="580559"/>
            </a:xfrm>
            <a:prstGeom prst="line">
              <a:avLst/>
            </a:prstGeom>
            <a:noFill/>
            <a:ln w="34925">
              <a:solidFill>
                <a:srgbClr val="0000FF"/>
              </a:solidFill>
              <a:round/>
              <a:headEnd/>
              <a:tailEnd/>
            </a:ln>
          </p:spPr>
          <p:txBody>
            <a:bodyPr/>
            <a:lstStyle/>
            <a:p>
              <a:endParaRPr lang="en-US"/>
            </a:p>
          </p:txBody>
        </p:sp>
        <p:sp>
          <p:nvSpPr>
            <p:cNvPr id="208" name="Line 1489"/>
            <p:cNvSpPr>
              <a:spLocks noChangeShapeType="1"/>
            </p:cNvSpPr>
            <p:nvPr/>
          </p:nvSpPr>
          <p:spPr bwMode="auto">
            <a:xfrm>
              <a:off x="2834307" y="1523140"/>
              <a:ext cx="1651" cy="579212"/>
            </a:xfrm>
            <a:prstGeom prst="line">
              <a:avLst/>
            </a:prstGeom>
            <a:noFill/>
            <a:ln w="34925">
              <a:solidFill>
                <a:srgbClr val="0000FF"/>
              </a:solidFill>
              <a:round/>
              <a:headEnd/>
              <a:tailEnd/>
            </a:ln>
          </p:spPr>
          <p:txBody>
            <a:bodyPr/>
            <a:lstStyle/>
            <a:p>
              <a:endParaRPr lang="en-US"/>
            </a:p>
          </p:txBody>
        </p:sp>
        <p:sp>
          <p:nvSpPr>
            <p:cNvPr id="209" name="Line 1490"/>
            <p:cNvSpPr>
              <a:spLocks noChangeShapeType="1"/>
            </p:cNvSpPr>
            <p:nvPr/>
          </p:nvSpPr>
          <p:spPr bwMode="auto">
            <a:xfrm>
              <a:off x="2593287" y="1527181"/>
              <a:ext cx="1651" cy="579212"/>
            </a:xfrm>
            <a:prstGeom prst="line">
              <a:avLst/>
            </a:prstGeom>
            <a:noFill/>
            <a:ln w="34925">
              <a:solidFill>
                <a:srgbClr val="0000FF"/>
              </a:solidFill>
              <a:round/>
              <a:headEnd/>
              <a:tailEnd/>
            </a:ln>
          </p:spPr>
          <p:txBody>
            <a:bodyPr/>
            <a:lstStyle/>
            <a:p>
              <a:endParaRPr lang="en-US"/>
            </a:p>
          </p:txBody>
        </p:sp>
        <p:sp>
          <p:nvSpPr>
            <p:cNvPr id="210" name="Freeform 1491"/>
            <p:cNvSpPr>
              <a:spLocks/>
            </p:cNvSpPr>
            <p:nvPr/>
          </p:nvSpPr>
          <p:spPr bwMode="auto">
            <a:xfrm>
              <a:off x="2065024" y="3841335"/>
              <a:ext cx="444071" cy="779916"/>
            </a:xfrm>
            <a:custGeom>
              <a:avLst/>
              <a:gdLst>
                <a:gd name="T0" fmla="*/ 0 w 537"/>
                <a:gd name="T1" fmla="*/ 1157 h 1157"/>
                <a:gd name="T2" fmla="*/ 0 w 537"/>
                <a:gd name="T3" fmla="*/ 0 h 1157"/>
                <a:gd name="T4" fmla="*/ 537 w 537"/>
                <a:gd name="T5" fmla="*/ 0 h 1157"/>
                <a:gd name="T6" fmla="*/ 0 60000 65536"/>
                <a:gd name="T7" fmla="*/ 0 60000 65536"/>
                <a:gd name="T8" fmla="*/ 0 60000 65536"/>
                <a:gd name="T9" fmla="*/ 0 w 537"/>
                <a:gd name="T10" fmla="*/ 0 h 1157"/>
                <a:gd name="T11" fmla="*/ 537 w 537"/>
                <a:gd name="T12" fmla="*/ 1157 h 1157"/>
              </a:gdLst>
              <a:ahLst/>
              <a:cxnLst>
                <a:cxn ang="T6">
                  <a:pos x="T0" y="T1"/>
                </a:cxn>
                <a:cxn ang="T7">
                  <a:pos x="T2" y="T3"/>
                </a:cxn>
                <a:cxn ang="T8">
                  <a:pos x="T4" y="T5"/>
                </a:cxn>
              </a:cxnLst>
              <a:rect l="T9" t="T10" r="T11" b="T12"/>
              <a:pathLst>
                <a:path w="537" h="1157">
                  <a:moveTo>
                    <a:pt x="0" y="1157"/>
                  </a:moveTo>
                  <a:lnTo>
                    <a:pt x="0" y="0"/>
                  </a:lnTo>
                  <a:lnTo>
                    <a:pt x="537" y="0"/>
                  </a:lnTo>
                </a:path>
              </a:pathLst>
            </a:custGeom>
            <a:noFill/>
            <a:ln w="34925">
              <a:solidFill>
                <a:srgbClr val="0000FF"/>
              </a:solidFill>
              <a:prstDash val="solid"/>
              <a:round/>
              <a:headEnd/>
              <a:tailEnd/>
            </a:ln>
          </p:spPr>
          <p:txBody>
            <a:bodyPr/>
            <a:lstStyle/>
            <a:p>
              <a:endParaRPr lang="en-US"/>
            </a:p>
          </p:txBody>
        </p:sp>
        <p:sp>
          <p:nvSpPr>
            <p:cNvPr id="211" name="Freeform 1492"/>
            <p:cNvSpPr>
              <a:spLocks/>
            </p:cNvSpPr>
            <p:nvPr/>
          </p:nvSpPr>
          <p:spPr bwMode="auto">
            <a:xfrm>
              <a:off x="3146313" y="3854805"/>
              <a:ext cx="2228611" cy="755670"/>
            </a:xfrm>
            <a:custGeom>
              <a:avLst/>
              <a:gdLst>
                <a:gd name="T0" fmla="*/ 0 w 2700"/>
                <a:gd name="T1" fmla="*/ 0 h 1121"/>
                <a:gd name="T2" fmla="*/ 2700 w 2700"/>
                <a:gd name="T3" fmla="*/ 0 h 1121"/>
                <a:gd name="T4" fmla="*/ 2700 w 2700"/>
                <a:gd name="T5" fmla="*/ 205 h 1121"/>
                <a:gd name="T6" fmla="*/ 1177 w 2700"/>
                <a:gd name="T7" fmla="*/ 205 h 1121"/>
                <a:gd name="T8" fmla="*/ 1177 w 2700"/>
                <a:gd name="T9" fmla="*/ 1121 h 1121"/>
                <a:gd name="T10" fmla="*/ 0 60000 65536"/>
                <a:gd name="T11" fmla="*/ 0 60000 65536"/>
                <a:gd name="T12" fmla="*/ 0 60000 65536"/>
                <a:gd name="T13" fmla="*/ 0 60000 65536"/>
                <a:gd name="T14" fmla="*/ 0 60000 65536"/>
                <a:gd name="T15" fmla="*/ 0 w 2700"/>
                <a:gd name="T16" fmla="*/ 0 h 1121"/>
                <a:gd name="T17" fmla="*/ 2700 w 2700"/>
                <a:gd name="T18" fmla="*/ 1121 h 1121"/>
              </a:gdLst>
              <a:ahLst/>
              <a:cxnLst>
                <a:cxn ang="T10">
                  <a:pos x="T0" y="T1"/>
                </a:cxn>
                <a:cxn ang="T11">
                  <a:pos x="T2" y="T3"/>
                </a:cxn>
                <a:cxn ang="T12">
                  <a:pos x="T4" y="T5"/>
                </a:cxn>
                <a:cxn ang="T13">
                  <a:pos x="T6" y="T7"/>
                </a:cxn>
                <a:cxn ang="T14">
                  <a:pos x="T8" y="T9"/>
                </a:cxn>
              </a:cxnLst>
              <a:rect l="T15" t="T16" r="T17" b="T18"/>
              <a:pathLst>
                <a:path w="2700" h="1121">
                  <a:moveTo>
                    <a:pt x="0" y="0"/>
                  </a:moveTo>
                  <a:lnTo>
                    <a:pt x="2700" y="0"/>
                  </a:lnTo>
                  <a:lnTo>
                    <a:pt x="2700" y="205"/>
                  </a:lnTo>
                  <a:lnTo>
                    <a:pt x="1177" y="205"/>
                  </a:lnTo>
                  <a:lnTo>
                    <a:pt x="1177" y="1121"/>
                  </a:lnTo>
                </a:path>
              </a:pathLst>
            </a:custGeom>
            <a:noFill/>
            <a:ln w="34925">
              <a:solidFill>
                <a:srgbClr val="0000FF"/>
              </a:solidFill>
              <a:prstDash val="solid"/>
              <a:round/>
              <a:headEnd/>
              <a:tailEnd/>
            </a:ln>
          </p:spPr>
          <p:txBody>
            <a:bodyPr/>
            <a:lstStyle/>
            <a:p>
              <a:endParaRPr lang="en-US"/>
            </a:p>
          </p:txBody>
        </p:sp>
        <p:sp>
          <p:nvSpPr>
            <p:cNvPr id="212" name="Line 1493"/>
            <p:cNvSpPr>
              <a:spLocks noChangeShapeType="1"/>
            </p:cNvSpPr>
            <p:nvPr/>
          </p:nvSpPr>
          <p:spPr bwMode="auto">
            <a:xfrm>
              <a:off x="3002691" y="3703941"/>
              <a:ext cx="1651" cy="301729"/>
            </a:xfrm>
            <a:prstGeom prst="line">
              <a:avLst/>
            </a:prstGeom>
            <a:noFill/>
            <a:ln w="34925">
              <a:solidFill>
                <a:srgbClr val="0000FF"/>
              </a:solidFill>
              <a:round/>
              <a:headEnd/>
              <a:tailEnd/>
            </a:ln>
          </p:spPr>
          <p:txBody>
            <a:bodyPr/>
            <a:lstStyle/>
            <a:p>
              <a:endParaRPr lang="en-US"/>
            </a:p>
          </p:txBody>
        </p:sp>
        <p:sp>
          <p:nvSpPr>
            <p:cNvPr id="213" name="Line 1494"/>
            <p:cNvSpPr>
              <a:spLocks noChangeShapeType="1"/>
            </p:cNvSpPr>
            <p:nvPr/>
          </p:nvSpPr>
          <p:spPr bwMode="auto">
            <a:xfrm>
              <a:off x="2751766" y="3706635"/>
              <a:ext cx="1651" cy="301729"/>
            </a:xfrm>
            <a:prstGeom prst="line">
              <a:avLst/>
            </a:prstGeom>
            <a:noFill/>
            <a:ln w="34925">
              <a:solidFill>
                <a:srgbClr val="0000FF"/>
              </a:solidFill>
              <a:round/>
              <a:headEnd/>
              <a:tailEnd/>
            </a:ln>
          </p:spPr>
          <p:txBody>
            <a:bodyPr/>
            <a:lstStyle/>
            <a:p>
              <a:endParaRPr lang="en-US"/>
            </a:p>
          </p:txBody>
        </p:sp>
        <p:sp>
          <p:nvSpPr>
            <p:cNvPr id="214" name="Line 1495"/>
            <p:cNvSpPr>
              <a:spLocks noChangeShapeType="1"/>
            </p:cNvSpPr>
            <p:nvPr/>
          </p:nvSpPr>
          <p:spPr bwMode="auto">
            <a:xfrm>
              <a:off x="2532207" y="3709329"/>
              <a:ext cx="1651" cy="301729"/>
            </a:xfrm>
            <a:prstGeom prst="line">
              <a:avLst/>
            </a:prstGeom>
            <a:noFill/>
            <a:ln w="34925">
              <a:solidFill>
                <a:srgbClr val="0000FF"/>
              </a:solidFill>
              <a:round/>
              <a:headEnd/>
              <a:tailEnd/>
            </a:ln>
          </p:spPr>
          <p:txBody>
            <a:bodyPr/>
            <a:lstStyle/>
            <a:p>
              <a:endParaRPr lang="en-US"/>
            </a:p>
          </p:txBody>
        </p:sp>
        <p:sp>
          <p:nvSpPr>
            <p:cNvPr id="215" name="Line 1496"/>
            <p:cNvSpPr>
              <a:spLocks noChangeShapeType="1"/>
            </p:cNvSpPr>
            <p:nvPr/>
          </p:nvSpPr>
          <p:spPr bwMode="auto">
            <a:xfrm>
              <a:off x="3136408" y="3544994"/>
              <a:ext cx="1651" cy="579212"/>
            </a:xfrm>
            <a:prstGeom prst="line">
              <a:avLst/>
            </a:prstGeom>
            <a:noFill/>
            <a:ln w="34925">
              <a:solidFill>
                <a:srgbClr val="0000FF"/>
              </a:solidFill>
              <a:round/>
              <a:headEnd/>
              <a:tailEnd/>
            </a:ln>
          </p:spPr>
          <p:txBody>
            <a:bodyPr/>
            <a:lstStyle/>
            <a:p>
              <a:endParaRPr lang="en-US"/>
            </a:p>
          </p:txBody>
        </p:sp>
        <p:sp>
          <p:nvSpPr>
            <p:cNvPr id="216" name="Line 1497"/>
            <p:cNvSpPr>
              <a:spLocks noChangeShapeType="1"/>
            </p:cNvSpPr>
            <p:nvPr/>
          </p:nvSpPr>
          <p:spPr bwMode="auto">
            <a:xfrm>
              <a:off x="2868975" y="3532871"/>
              <a:ext cx="1651" cy="580559"/>
            </a:xfrm>
            <a:prstGeom prst="line">
              <a:avLst/>
            </a:prstGeom>
            <a:noFill/>
            <a:ln w="34925">
              <a:solidFill>
                <a:srgbClr val="0000FF"/>
              </a:solidFill>
              <a:round/>
              <a:headEnd/>
              <a:tailEnd/>
            </a:ln>
          </p:spPr>
          <p:txBody>
            <a:bodyPr/>
            <a:lstStyle/>
            <a:p>
              <a:endParaRPr lang="en-US"/>
            </a:p>
          </p:txBody>
        </p:sp>
        <p:sp>
          <p:nvSpPr>
            <p:cNvPr id="217" name="Line 1498"/>
            <p:cNvSpPr>
              <a:spLocks noChangeShapeType="1"/>
            </p:cNvSpPr>
            <p:nvPr/>
          </p:nvSpPr>
          <p:spPr bwMode="auto">
            <a:xfrm>
              <a:off x="2626304" y="3536912"/>
              <a:ext cx="1651" cy="580559"/>
            </a:xfrm>
            <a:prstGeom prst="line">
              <a:avLst/>
            </a:prstGeom>
            <a:noFill/>
            <a:ln w="34925">
              <a:solidFill>
                <a:srgbClr val="0000FF"/>
              </a:solidFill>
              <a:round/>
              <a:headEnd/>
              <a:tailEnd/>
            </a:ln>
          </p:spPr>
          <p:txBody>
            <a:bodyPr/>
            <a:lstStyle/>
            <a:p>
              <a:endParaRPr lang="en-US"/>
            </a:p>
          </p:txBody>
        </p:sp>
        <p:sp>
          <p:nvSpPr>
            <p:cNvPr id="218" name="Rectangle 1499"/>
            <p:cNvSpPr>
              <a:spLocks noChangeArrowheads="1"/>
            </p:cNvSpPr>
            <p:nvPr/>
          </p:nvSpPr>
          <p:spPr bwMode="auto">
            <a:xfrm>
              <a:off x="5165269" y="2827041"/>
              <a:ext cx="1560004" cy="304245"/>
            </a:xfrm>
            <a:prstGeom prst="rect">
              <a:avLst/>
            </a:prstGeom>
            <a:noFill/>
            <a:ln w="9525">
              <a:noFill/>
              <a:miter lim="800000"/>
              <a:headEnd/>
              <a:tailEnd/>
            </a:ln>
          </p:spPr>
          <p:txBody>
            <a:bodyPr wrap="none" lIns="0" tIns="0" rIns="0" bIns="0">
              <a:spAutoFit/>
            </a:bodyPr>
            <a:lstStyle/>
            <a:p>
              <a:r>
                <a:rPr lang="en-US" sz="1800" b="0" i="1" dirty="0">
                  <a:solidFill>
                    <a:srgbClr val="0000FF"/>
                  </a:solidFill>
                </a:rPr>
                <a:t>Mobile phase</a:t>
              </a:r>
              <a:endParaRPr lang="en-US" sz="1800" b="0" i="1" dirty="0">
                <a:solidFill>
                  <a:srgbClr val="0000FF"/>
                </a:solidFill>
                <a:latin typeface="Times New Roman" pitchFamily="18" charset="0"/>
              </a:endParaRPr>
            </a:p>
          </p:txBody>
        </p:sp>
        <p:sp>
          <p:nvSpPr>
            <p:cNvPr id="219" name="Line 1500"/>
            <p:cNvSpPr>
              <a:spLocks noChangeShapeType="1"/>
            </p:cNvSpPr>
            <p:nvPr/>
          </p:nvSpPr>
          <p:spPr bwMode="auto">
            <a:xfrm flipV="1">
              <a:off x="3027454" y="4940491"/>
              <a:ext cx="351625" cy="109107"/>
            </a:xfrm>
            <a:prstGeom prst="line">
              <a:avLst/>
            </a:prstGeom>
            <a:noFill/>
            <a:ln w="0">
              <a:noFill/>
              <a:round/>
              <a:headEnd/>
              <a:tailEnd/>
            </a:ln>
          </p:spPr>
          <p:txBody>
            <a:bodyPr/>
            <a:lstStyle/>
            <a:p>
              <a:endParaRPr lang="en-US"/>
            </a:p>
          </p:txBody>
        </p:sp>
        <p:sp>
          <p:nvSpPr>
            <p:cNvPr id="220" name="Oval 1501"/>
            <p:cNvSpPr>
              <a:spLocks noChangeArrowheads="1"/>
            </p:cNvSpPr>
            <p:nvPr/>
          </p:nvSpPr>
          <p:spPr bwMode="auto">
            <a:xfrm>
              <a:off x="2982881" y="5011882"/>
              <a:ext cx="90795" cy="75432"/>
            </a:xfrm>
            <a:prstGeom prst="ellipse">
              <a:avLst/>
            </a:prstGeom>
            <a:noFill/>
            <a:ln w="1588">
              <a:solidFill>
                <a:srgbClr val="FF0000"/>
              </a:solidFill>
              <a:round/>
              <a:headEnd/>
              <a:tailEnd/>
            </a:ln>
          </p:spPr>
          <p:txBody>
            <a:bodyPr/>
            <a:lstStyle/>
            <a:p>
              <a:endParaRPr lang="en-US"/>
            </a:p>
          </p:txBody>
        </p:sp>
        <p:sp>
          <p:nvSpPr>
            <p:cNvPr id="221" name="Oval 1502"/>
            <p:cNvSpPr>
              <a:spLocks noChangeArrowheads="1"/>
            </p:cNvSpPr>
            <p:nvPr/>
          </p:nvSpPr>
          <p:spPr bwMode="auto">
            <a:xfrm>
              <a:off x="3332856" y="4904122"/>
              <a:ext cx="90795" cy="74085"/>
            </a:xfrm>
            <a:prstGeom prst="ellipse">
              <a:avLst/>
            </a:prstGeom>
            <a:noFill/>
            <a:ln w="1588">
              <a:solidFill>
                <a:srgbClr val="FF0000"/>
              </a:solidFill>
              <a:round/>
              <a:headEnd/>
              <a:tailEnd/>
            </a:ln>
          </p:spPr>
          <p:txBody>
            <a:bodyPr/>
            <a:lstStyle/>
            <a:p>
              <a:endParaRPr lang="en-US"/>
            </a:p>
          </p:txBody>
        </p:sp>
        <p:sp>
          <p:nvSpPr>
            <p:cNvPr id="222" name="Line 1503"/>
            <p:cNvSpPr>
              <a:spLocks noChangeShapeType="1"/>
            </p:cNvSpPr>
            <p:nvPr/>
          </p:nvSpPr>
          <p:spPr bwMode="auto">
            <a:xfrm flipV="1">
              <a:off x="2380331" y="2805489"/>
              <a:ext cx="1223260" cy="26940"/>
            </a:xfrm>
            <a:prstGeom prst="line">
              <a:avLst/>
            </a:prstGeom>
            <a:noFill/>
            <a:ln w="0">
              <a:noFill/>
              <a:round/>
              <a:headEnd/>
              <a:tailEnd/>
            </a:ln>
          </p:spPr>
          <p:txBody>
            <a:bodyPr/>
            <a:lstStyle/>
            <a:p>
              <a:endParaRPr lang="en-US"/>
            </a:p>
          </p:txBody>
        </p:sp>
        <p:sp>
          <p:nvSpPr>
            <p:cNvPr id="223" name="Oval 1504"/>
            <p:cNvSpPr>
              <a:spLocks noChangeArrowheads="1"/>
            </p:cNvSpPr>
            <p:nvPr/>
          </p:nvSpPr>
          <p:spPr bwMode="auto">
            <a:xfrm>
              <a:off x="2334108" y="2796060"/>
              <a:ext cx="90795" cy="74085"/>
            </a:xfrm>
            <a:prstGeom prst="ellipse">
              <a:avLst/>
            </a:prstGeom>
            <a:solidFill>
              <a:srgbClr val="FF0000"/>
            </a:solidFill>
            <a:ln w="1588">
              <a:solidFill>
                <a:srgbClr val="FF0000"/>
              </a:solidFill>
              <a:round/>
              <a:headEnd/>
              <a:tailEnd/>
            </a:ln>
          </p:spPr>
          <p:txBody>
            <a:bodyPr/>
            <a:lstStyle/>
            <a:p>
              <a:endParaRPr lang="en-US"/>
            </a:p>
          </p:txBody>
        </p:sp>
        <p:sp>
          <p:nvSpPr>
            <p:cNvPr id="224" name="Oval 1505"/>
            <p:cNvSpPr>
              <a:spLocks noChangeArrowheads="1"/>
            </p:cNvSpPr>
            <p:nvPr/>
          </p:nvSpPr>
          <p:spPr bwMode="auto">
            <a:xfrm>
              <a:off x="3559019" y="2767772"/>
              <a:ext cx="90795" cy="74085"/>
            </a:xfrm>
            <a:prstGeom prst="ellipse">
              <a:avLst/>
            </a:prstGeom>
            <a:solidFill>
              <a:srgbClr val="FF0000"/>
            </a:solidFill>
            <a:ln w="1588">
              <a:solidFill>
                <a:srgbClr val="FF0000"/>
              </a:solidFill>
              <a:round/>
              <a:headEnd/>
              <a:tailEnd/>
            </a:ln>
          </p:spPr>
          <p:txBody>
            <a:bodyPr/>
            <a:lstStyle/>
            <a:p>
              <a:endParaRPr lang="en-US"/>
            </a:p>
          </p:txBody>
        </p:sp>
        <p:sp>
          <p:nvSpPr>
            <p:cNvPr id="225" name="Freeform 1506"/>
            <p:cNvSpPr>
              <a:spLocks/>
            </p:cNvSpPr>
            <p:nvPr/>
          </p:nvSpPr>
          <p:spPr bwMode="auto">
            <a:xfrm>
              <a:off x="2079881" y="4675131"/>
              <a:ext cx="1591393" cy="227644"/>
            </a:xfrm>
            <a:custGeom>
              <a:avLst/>
              <a:gdLst>
                <a:gd name="T0" fmla="*/ 445 w 1926"/>
                <a:gd name="T1" fmla="*/ 0 h 337"/>
                <a:gd name="T2" fmla="*/ 722 w 1926"/>
                <a:gd name="T3" fmla="*/ 18 h 337"/>
                <a:gd name="T4" fmla="*/ 913 w 1926"/>
                <a:gd name="T5" fmla="*/ 38 h 337"/>
                <a:gd name="T6" fmla="*/ 1001 w 1926"/>
                <a:gd name="T7" fmla="*/ 62 h 337"/>
                <a:gd name="T8" fmla="*/ 964 w 1926"/>
                <a:gd name="T9" fmla="*/ 77 h 337"/>
                <a:gd name="T10" fmla="*/ 859 w 1926"/>
                <a:gd name="T11" fmla="*/ 94 h 337"/>
                <a:gd name="T12" fmla="*/ 545 w 1926"/>
                <a:gd name="T13" fmla="*/ 124 h 337"/>
                <a:gd name="T14" fmla="*/ 231 w 1926"/>
                <a:gd name="T15" fmla="*/ 148 h 337"/>
                <a:gd name="T16" fmla="*/ 88 w 1926"/>
                <a:gd name="T17" fmla="*/ 170 h 337"/>
                <a:gd name="T18" fmla="*/ 156 w 1926"/>
                <a:gd name="T19" fmla="*/ 178 h 337"/>
                <a:gd name="T20" fmla="*/ 236 w 1926"/>
                <a:gd name="T21" fmla="*/ 180 h 337"/>
                <a:gd name="T22" fmla="*/ 285 w 1926"/>
                <a:gd name="T23" fmla="*/ 180 h 337"/>
                <a:gd name="T24" fmla="*/ 342 w 1926"/>
                <a:gd name="T25" fmla="*/ 181 h 337"/>
                <a:gd name="T26" fmla="*/ 904 w 1926"/>
                <a:gd name="T27" fmla="*/ 164 h 337"/>
                <a:gd name="T28" fmla="*/ 1719 w 1926"/>
                <a:gd name="T29" fmla="*/ 139 h 337"/>
                <a:gd name="T30" fmla="*/ 860 w 1926"/>
                <a:gd name="T31" fmla="*/ 176 h 337"/>
                <a:gd name="T32" fmla="*/ 269 w 1926"/>
                <a:gd name="T33" fmla="*/ 202 h 337"/>
                <a:gd name="T34" fmla="*/ 0 w 1926"/>
                <a:gd name="T35" fmla="*/ 230 h 337"/>
                <a:gd name="T36" fmla="*/ 266 w 1926"/>
                <a:gd name="T37" fmla="*/ 242 h 337"/>
                <a:gd name="T38" fmla="*/ 854 w 1926"/>
                <a:gd name="T39" fmla="*/ 246 h 337"/>
                <a:gd name="T40" fmla="*/ 1166 w 1926"/>
                <a:gd name="T41" fmla="*/ 246 h 337"/>
                <a:gd name="T42" fmla="*/ 1309 w 1926"/>
                <a:gd name="T43" fmla="*/ 246 h 337"/>
                <a:gd name="T44" fmla="*/ 1376 w 1926"/>
                <a:gd name="T45" fmla="*/ 246 h 337"/>
                <a:gd name="T46" fmla="*/ 1440 w 1926"/>
                <a:gd name="T47" fmla="*/ 247 h 337"/>
                <a:gd name="T48" fmla="*/ 1709 w 1926"/>
                <a:gd name="T49" fmla="*/ 259 h 337"/>
                <a:gd name="T50" fmla="*/ 1453 w 1926"/>
                <a:gd name="T51" fmla="*/ 282 h 337"/>
                <a:gd name="T52" fmla="*/ 888 w 1926"/>
                <a:gd name="T53" fmla="*/ 307 h 337"/>
                <a:gd name="T54" fmla="*/ 66 w 1926"/>
                <a:gd name="T55" fmla="*/ 337 h 337"/>
                <a:gd name="T56" fmla="*/ 995 w 1926"/>
                <a:gd name="T57" fmla="*/ 324 h 337"/>
                <a:gd name="T58" fmla="*/ 1634 w 1926"/>
                <a:gd name="T59" fmla="*/ 300 h 337"/>
                <a:gd name="T60" fmla="*/ 1845 w 1926"/>
                <a:gd name="T61" fmla="*/ 283 h 337"/>
                <a:gd name="T62" fmla="*/ 1926 w 1926"/>
                <a:gd name="T63" fmla="*/ 259 h 337"/>
                <a:gd name="T64" fmla="*/ 1852 w 1926"/>
                <a:gd name="T65" fmla="*/ 240 h 337"/>
                <a:gd name="T66" fmla="*/ 1653 w 1926"/>
                <a:gd name="T67" fmla="*/ 218 h 337"/>
                <a:gd name="T68" fmla="*/ 1050 w 1926"/>
                <a:gd name="T69" fmla="*/ 176 h 337"/>
                <a:gd name="T70" fmla="*/ 449 w 1926"/>
                <a:gd name="T71" fmla="*/ 135 h 337"/>
                <a:gd name="T72" fmla="*/ 250 w 1926"/>
                <a:gd name="T73" fmla="*/ 113 h 337"/>
                <a:gd name="T74" fmla="*/ 174 w 1926"/>
                <a:gd name="T75" fmla="*/ 92 h 337"/>
                <a:gd name="T76" fmla="*/ 242 w 1926"/>
                <a:gd name="T77" fmla="*/ 74 h 337"/>
                <a:gd name="T78" fmla="*/ 425 w 1926"/>
                <a:gd name="T79" fmla="*/ 57 h 337"/>
                <a:gd name="T80" fmla="*/ 979 w 1926"/>
                <a:gd name="T81" fmla="*/ 32 h 337"/>
                <a:gd name="T82" fmla="*/ 1533 w 1926"/>
                <a:gd name="T83" fmla="*/ 22 h 337"/>
                <a:gd name="T84" fmla="*/ 1635 w 1926"/>
                <a:gd name="T85" fmla="*/ 22 h 337"/>
                <a:gd name="T86" fmla="*/ 1678 w 1926"/>
                <a:gd name="T87" fmla="*/ 22 h 337"/>
                <a:gd name="T88" fmla="*/ 1716 w 1926"/>
                <a:gd name="T89" fmla="*/ 23 h 337"/>
                <a:gd name="T90" fmla="*/ 1786 w 1926"/>
                <a:gd name="T91" fmla="*/ 31 h 337"/>
                <a:gd name="T92" fmla="*/ 1198 w 1926"/>
                <a:gd name="T93" fmla="*/ 92 h 337"/>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926"/>
                <a:gd name="T142" fmla="*/ 0 h 337"/>
                <a:gd name="T143" fmla="*/ 1926 w 1926"/>
                <a:gd name="T144" fmla="*/ 337 h 337"/>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926" h="337">
                  <a:moveTo>
                    <a:pt x="445" y="0"/>
                  </a:moveTo>
                  <a:lnTo>
                    <a:pt x="722" y="18"/>
                  </a:lnTo>
                  <a:lnTo>
                    <a:pt x="913" y="38"/>
                  </a:lnTo>
                  <a:lnTo>
                    <a:pt x="1001" y="62"/>
                  </a:lnTo>
                  <a:lnTo>
                    <a:pt x="964" y="77"/>
                  </a:lnTo>
                  <a:lnTo>
                    <a:pt x="859" y="94"/>
                  </a:lnTo>
                  <a:lnTo>
                    <a:pt x="545" y="124"/>
                  </a:lnTo>
                  <a:lnTo>
                    <a:pt x="231" y="148"/>
                  </a:lnTo>
                  <a:lnTo>
                    <a:pt x="88" y="170"/>
                  </a:lnTo>
                  <a:lnTo>
                    <a:pt x="156" y="178"/>
                  </a:lnTo>
                  <a:lnTo>
                    <a:pt x="236" y="180"/>
                  </a:lnTo>
                  <a:lnTo>
                    <a:pt x="285" y="180"/>
                  </a:lnTo>
                  <a:lnTo>
                    <a:pt x="342" y="181"/>
                  </a:lnTo>
                  <a:lnTo>
                    <a:pt x="904" y="164"/>
                  </a:lnTo>
                  <a:lnTo>
                    <a:pt x="1719" y="139"/>
                  </a:lnTo>
                  <a:lnTo>
                    <a:pt x="860" y="176"/>
                  </a:lnTo>
                  <a:lnTo>
                    <a:pt x="269" y="202"/>
                  </a:lnTo>
                  <a:lnTo>
                    <a:pt x="0" y="230"/>
                  </a:lnTo>
                  <a:lnTo>
                    <a:pt x="266" y="242"/>
                  </a:lnTo>
                  <a:lnTo>
                    <a:pt x="854" y="246"/>
                  </a:lnTo>
                  <a:lnTo>
                    <a:pt x="1166" y="246"/>
                  </a:lnTo>
                  <a:lnTo>
                    <a:pt x="1309" y="246"/>
                  </a:lnTo>
                  <a:lnTo>
                    <a:pt x="1376" y="246"/>
                  </a:lnTo>
                  <a:lnTo>
                    <a:pt x="1440" y="247"/>
                  </a:lnTo>
                  <a:lnTo>
                    <a:pt x="1709" y="259"/>
                  </a:lnTo>
                  <a:lnTo>
                    <a:pt x="1453" y="282"/>
                  </a:lnTo>
                  <a:lnTo>
                    <a:pt x="888" y="307"/>
                  </a:lnTo>
                  <a:lnTo>
                    <a:pt x="66" y="337"/>
                  </a:lnTo>
                  <a:lnTo>
                    <a:pt x="995" y="324"/>
                  </a:lnTo>
                  <a:lnTo>
                    <a:pt x="1634" y="300"/>
                  </a:lnTo>
                  <a:lnTo>
                    <a:pt x="1845" y="283"/>
                  </a:lnTo>
                  <a:lnTo>
                    <a:pt x="1926" y="259"/>
                  </a:lnTo>
                  <a:lnTo>
                    <a:pt x="1852" y="240"/>
                  </a:lnTo>
                  <a:lnTo>
                    <a:pt x="1653" y="218"/>
                  </a:lnTo>
                  <a:lnTo>
                    <a:pt x="1050" y="176"/>
                  </a:lnTo>
                  <a:lnTo>
                    <a:pt x="449" y="135"/>
                  </a:lnTo>
                  <a:lnTo>
                    <a:pt x="250" y="113"/>
                  </a:lnTo>
                  <a:lnTo>
                    <a:pt x="174" y="92"/>
                  </a:lnTo>
                  <a:lnTo>
                    <a:pt x="242" y="74"/>
                  </a:lnTo>
                  <a:lnTo>
                    <a:pt x="425" y="57"/>
                  </a:lnTo>
                  <a:lnTo>
                    <a:pt x="979" y="32"/>
                  </a:lnTo>
                  <a:lnTo>
                    <a:pt x="1533" y="22"/>
                  </a:lnTo>
                  <a:lnTo>
                    <a:pt x="1635" y="22"/>
                  </a:lnTo>
                  <a:lnTo>
                    <a:pt x="1678" y="22"/>
                  </a:lnTo>
                  <a:lnTo>
                    <a:pt x="1716" y="23"/>
                  </a:lnTo>
                  <a:lnTo>
                    <a:pt x="1786" y="31"/>
                  </a:lnTo>
                  <a:lnTo>
                    <a:pt x="1198" y="92"/>
                  </a:lnTo>
                </a:path>
              </a:pathLst>
            </a:custGeom>
            <a:noFill/>
            <a:ln w="9525">
              <a:noFill/>
              <a:round/>
              <a:headEnd/>
              <a:tailEnd/>
            </a:ln>
          </p:spPr>
          <p:txBody>
            <a:bodyPr/>
            <a:lstStyle/>
            <a:p>
              <a:endParaRPr lang="en-US"/>
            </a:p>
          </p:txBody>
        </p:sp>
        <p:sp>
          <p:nvSpPr>
            <p:cNvPr id="226" name="Oval 1507"/>
            <p:cNvSpPr>
              <a:spLocks noChangeArrowheads="1"/>
            </p:cNvSpPr>
            <p:nvPr/>
          </p:nvSpPr>
          <p:spPr bwMode="auto">
            <a:xfrm>
              <a:off x="2401792" y="4638762"/>
              <a:ext cx="92446" cy="74085"/>
            </a:xfrm>
            <a:prstGeom prst="ellipse">
              <a:avLst/>
            </a:prstGeom>
            <a:noFill/>
            <a:ln w="1588">
              <a:solidFill>
                <a:srgbClr val="FF0000"/>
              </a:solidFill>
              <a:round/>
              <a:headEnd/>
              <a:tailEnd/>
            </a:ln>
          </p:spPr>
          <p:txBody>
            <a:bodyPr/>
            <a:lstStyle/>
            <a:p>
              <a:endParaRPr lang="en-US"/>
            </a:p>
          </p:txBody>
        </p:sp>
        <p:sp>
          <p:nvSpPr>
            <p:cNvPr id="227" name="Oval 1508"/>
            <p:cNvSpPr>
              <a:spLocks noChangeArrowheads="1"/>
            </p:cNvSpPr>
            <p:nvPr/>
          </p:nvSpPr>
          <p:spPr bwMode="auto">
            <a:xfrm>
              <a:off x="2860720" y="4679172"/>
              <a:ext cx="92446" cy="75432"/>
            </a:xfrm>
            <a:prstGeom prst="ellipse">
              <a:avLst/>
            </a:prstGeom>
            <a:noFill/>
            <a:ln w="1588">
              <a:solidFill>
                <a:srgbClr val="FF0000"/>
              </a:solidFill>
              <a:round/>
              <a:headEnd/>
              <a:tailEnd/>
            </a:ln>
          </p:spPr>
          <p:txBody>
            <a:bodyPr/>
            <a:lstStyle/>
            <a:p>
              <a:endParaRPr lang="en-US"/>
            </a:p>
          </p:txBody>
        </p:sp>
        <p:sp>
          <p:nvSpPr>
            <p:cNvPr id="228" name="Oval 1509"/>
            <p:cNvSpPr>
              <a:spLocks noChangeArrowheads="1"/>
            </p:cNvSpPr>
            <p:nvPr/>
          </p:nvSpPr>
          <p:spPr bwMode="auto">
            <a:xfrm>
              <a:off x="2107945" y="4751910"/>
              <a:ext cx="90795" cy="75432"/>
            </a:xfrm>
            <a:prstGeom prst="ellipse">
              <a:avLst/>
            </a:prstGeom>
            <a:noFill/>
            <a:ln w="1588">
              <a:solidFill>
                <a:srgbClr val="FF0000"/>
              </a:solidFill>
              <a:round/>
              <a:headEnd/>
              <a:tailEnd/>
            </a:ln>
          </p:spPr>
          <p:txBody>
            <a:bodyPr/>
            <a:lstStyle/>
            <a:p>
              <a:endParaRPr lang="en-US"/>
            </a:p>
          </p:txBody>
        </p:sp>
        <p:sp>
          <p:nvSpPr>
            <p:cNvPr id="229" name="Oval 1510"/>
            <p:cNvSpPr>
              <a:spLocks noChangeArrowheads="1"/>
            </p:cNvSpPr>
            <p:nvPr/>
          </p:nvSpPr>
          <p:spPr bwMode="auto">
            <a:xfrm>
              <a:off x="3455017" y="4731705"/>
              <a:ext cx="90795" cy="74085"/>
            </a:xfrm>
            <a:prstGeom prst="ellipse">
              <a:avLst/>
            </a:prstGeom>
            <a:noFill/>
            <a:ln w="1588">
              <a:solidFill>
                <a:srgbClr val="FF0000"/>
              </a:solidFill>
              <a:round/>
              <a:headEnd/>
              <a:tailEnd/>
            </a:ln>
          </p:spPr>
          <p:txBody>
            <a:bodyPr/>
            <a:lstStyle/>
            <a:p>
              <a:endParaRPr lang="en-US"/>
            </a:p>
          </p:txBody>
        </p:sp>
        <p:sp>
          <p:nvSpPr>
            <p:cNvPr id="230" name="Oval 1511"/>
            <p:cNvSpPr>
              <a:spLocks noChangeArrowheads="1"/>
            </p:cNvSpPr>
            <p:nvPr/>
          </p:nvSpPr>
          <p:spPr bwMode="auto">
            <a:xfrm>
              <a:off x="2035309" y="4792321"/>
              <a:ext cx="90795" cy="75432"/>
            </a:xfrm>
            <a:prstGeom prst="ellipse">
              <a:avLst/>
            </a:prstGeom>
            <a:noFill/>
            <a:ln w="1588">
              <a:solidFill>
                <a:srgbClr val="0000FF"/>
              </a:solidFill>
              <a:round/>
              <a:headEnd/>
              <a:tailEnd/>
            </a:ln>
          </p:spPr>
          <p:txBody>
            <a:bodyPr/>
            <a:lstStyle/>
            <a:p>
              <a:endParaRPr lang="en-US"/>
            </a:p>
          </p:txBody>
        </p:sp>
        <p:sp>
          <p:nvSpPr>
            <p:cNvPr id="231" name="Oval 1512"/>
            <p:cNvSpPr>
              <a:spLocks noChangeArrowheads="1"/>
            </p:cNvSpPr>
            <p:nvPr/>
          </p:nvSpPr>
          <p:spPr bwMode="auto">
            <a:xfrm>
              <a:off x="3445112" y="4812526"/>
              <a:ext cx="90795" cy="74085"/>
            </a:xfrm>
            <a:prstGeom prst="ellipse">
              <a:avLst/>
            </a:prstGeom>
            <a:noFill/>
            <a:ln w="1588">
              <a:solidFill>
                <a:srgbClr val="FF0000"/>
              </a:solidFill>
              <a:round/>
              <a:headEnd/>
              <a:tailEnd/>
            </a:ln>
          </p:spPr>
          <p:txBody>
            <a:bodyPr/>
            <a:lstStyle/>
            <a:p>
              <a:endParaRPr lang="en-US"/>
            </a:p>
          </p:txBody>
        </p:sp>
        <p:sp>
          <p:nvSpPr>
            <p:cNvPr id="232" name="Oval 1513"/>
            <p:cNvSpPr>
              <a:spLocks noChangeArrowheads="1"/>
            </p:cNvSpPr>
            <p:nvPr/>
          </p:nvSpPr>
          <p:spPr bwMode="auto">
            <a:xfrm>
              <a:off x="2089786" y="4865059"/>
              <a:ext cx="90795" cy="74085"/>
            </a:xfrm>
            <a:prstGeom prst="ellipse">
              <a:avLst/>
            </a:prstGeom>
            <a:noFill/>
            <a:ln w="1588">
              <a:solidFill>
                <a:srgbClr val="FF0000"/>
              </a:solidFill>
              <a:round/>
              <a:headEnd/>
              <a:tailEnd/>
            </a:ln>
          </p:spPr>
          <p:txBody>
            <a:bodyPr/>
            <a:lstStyle/>
            <a:p>
              <a:endParaRPr lang="en-US"/>
            </a:p>
          </p:txBody>
        </p:sp>
        <p:sp>
          <p:nvSpPr>
            <p:cNvPr id="233" name="Oval 1514"/>
            <p:cNvSpPr>
              <a:spLocks noChangeArrowheads="1"/>
            </p:cNvSpPr>
            <p:nvPr/>
          </p:nvSpPr>
          <p:spPr bwMode="auto">
            <a:xfrm>
              <a:off x="3625052" y="4812526"/>
              <a:ext cx="90795" cy="74085"/>
            </a:xfrm>
            <a:prstGeom prst="ellipse">
              <a:avLst/>
            </a:prstGeom>
            <a:noFill/>
            <a:ln w="1588">
              <a:solidFill>
                <a:srgbClr val="FF0000"/>
              </a:solidFill>
              <a:round/>
              <a:headEnd/>
              <a:tailEnd/>
            </a:ln>
          </p:spPr>
          <p:txBody>
            <a:bodyPr/>
            <a:lstStyle/>
            <a:p>
              <a:endParaRPr lang="en-US"/>
            </a:p>
          </p:txBody>
        </p:sp>
        <p:sp>
          <p:nvSpPr>
            <p:cNvPr id="234" name="Oval 1515"/>
            <p:cNvSpPr>
              <a:spLocks noChangeArrowheads="1"/>
            </p:cNvSpPr>
            <p:nvPr/>
          </p:nvSpPr>
          <p:spPr bwMode="auto">
            <a:xfrm>
              <a:off x="2178930" y="4699377"/>
              <a:ext cx="90795" cy="75432"/>
            </a:xfrm>
            <a:prstGeom prst="ellipse">
              <a:avLst/>
            </a:prstGeom>
            <a:noFill/>
            <a:ln w="1588">
              <a:solidFill>
                <a:srgbClr val="FF0000"/>
              </a:solidFill>
              <a:round/>
              <a:headEnd/>
              <a:tailEnd/>
            </a:ln>
          </p:spPr>
          <p:txBody>
            <a:bodyPr/>
            <a:lstStyle/>
            <a:p>
              <a:endParaRPr lang="en-US"/>
            </a:p>
          </p:txBody>
        </p:sp>
        <p:sp>
          <p:nvSpPr>
            <p:cNvPr id="235" name="Oval 1516"/>
            <p:cNvSpPr>
              <a:spLocks noChangeArrowheads="1"/>
            </p:cNvSpPr>
            <p:nvPr/>
          </p:nvSpPr>
          <p:spPr bwMode="auto">
            <a:xfrm>
              <a:off x="3509494" y="4658967"/>
              <a:ext cx="90795" cy="74085"/>
            </a:xfrm>
            <a:prstGeom prst="ellipse">
              <a:avLst/>
            </a:prstGeom>
            <a:noFill/>
            <a:ln w="1588">
              <a:solidFill>
                <a:srgbClr val="FF0000"/>
              </a:solidFill>
              <a:round/>
              <a:headEnd/>
              <a:tailEnd/>
            </a:ln>
          </p:spPr>
          <p:txBody>
            <a:bodyPr/>
            <a:lstStyle/>
            <a:p>
              <a:endParaRPr lang="en-US"/>
            </a:p>
          </p:txBody>
        </p:sp>
        <p:sp>
          <p:nvSpPr>
            <p:cNvPr id="236" name="Oval 1517"/>
            <p:cNvSpPr>
              <a:spLocks noChangeArrowheads="1"/>
            </p:cNvSpPr>
            <p:nvPr/>
          </p:nvSpPr>
          <p:spPr bwMode="auto">
            <a:xfrm>
              <a:off x="3024152" y="4699377"/>
              <a:ext cx="90795" cy="75432"/>
            </a:xfrm>
            <a:prstGeom prst="ellipse">
              <a:avLst/>
            </a:prstGeom>
            <a:noFill/>
            <a:ln w="1588">
              <a:solidFill>
                <a:srgbClr val="FF0000"/>
              </a:solidFill>
              <a:round/>
              <a:headEnd/>
              <a:tailEnd/>
            </a:ln>
          </p:spPr>
          <p:txBody>
            <a:bodyPr/>
            <a:lstStyle/>
            <a:p>
              <a:endParaRPr lang="en-US"/>
            </a:p>
          </p:txBody>
        </p:sp>
        <p:sp>
          <p:nvSpPr>
            <p:cNvPr id="237" name="Freeform 1518"/>
            <p:cNvSpPr>
              <a:spLocks/>
            </p:cNvSpPr>
            <p:nvPr/>
          </p:nvSpPr>
          <p:spPr bwMode="auto">
            <a:xfrm>
              <a:off x="2259821" y="4828690"/>
              <a:ext cx="1591393" cy="226297"/>
            </a:xfrm>
            <a:custGeom>
              <a:avLst/>
              <a:gdLst>
                <a:gd name="T0" fmla="*/ 446 w 1928"/>
                <a:gd name="T1" fmla="*/ 0 h 335"/>
                <a:gd name="T2" fmla="*/ 722 w 1928"/>
                <a:gd name="T3" fmla="*/ 18 h 335"/>
                <a:gd name="T4" fmla="*/ 914 w 1928"/>
                <a:gd name="T5" fmla="*/ 36 h 335"/>
                <a:gd name="T6" fmla="*/ 1002 w 1928"/>
                <a:gd name="T7" fmla="*/ 60 h 335"/>
                <a:gd name="T8" fmla="*/ 964 w 1928"/>
                <a:gd name="T9" fmla="*/ 76 h 335"/>
                <a:gd name="T10" fmla="*/ 860 w 1928"/>
                <a:gd name="T11" fmla="*/ 94 h 335"/>
                <a:gd name="T12" fmla="*/ 544 w 1928"/>
                <a:gd name="T13" fmla="*/ 124 h 335"/>
                <a:gd name="T14" fmla="*/ 230 w 1928"/>
                <a:gd name="T15" fmla="*/ 148 h 335"/>
                <a:gd name="T16" fmla="*/ 87 w 1928"/>
                <a:gd name="T17" fmla="*/ 168 h 335"/>
                <a:gd name="T18" fmla="*/ 156 w 1928"/>
                <a:gd name="T19" fmla="*/ 176 h 335"/>
                <a:gd name="T20" fmla="*/ 235 w 1928"/>
                <a:gd name="T21" fmla="*/ 177 h 335"/>
                <a:gd name="T22" fmla="*/ 284 w 1928"/>
                <a:gd name="T23" fmla="*/ 177 h 335"/>
                <a:gd name="T24" fmla="*/ 341 w 1928"/>
                <a:gd name="T25" fmla="*/ 178 h 335"/>
                <a:gd name="T26" fmla="*/ 903 w 1928"/>
                <a:gd name="T27" fmla="*/ 162 h 335"/>
                <a:gd name="T28" fmla="*/ 1721 w 1928"/>
                <a:gd name="T29" fmla="*/ 136 h 335"/>
                <a:gd name="T30" fmla="*/ 862 w 1928"/>
                <a:gd name="T31" fmla="*/ 176 h 335"/>
                <a:gd name="T32" fmla="*/ 270 w 1928"/>
                <a:gd name="T33" fmla="*/ 202 h 335"/>
                <a:gd name="T34" fmla="*/ 0 w 1928"/>
                <a:gd name="T35" fmla="*/ 228 h 335"/>
                <a:gd name="T36" fmla="*/ 266 w 1928"/>
                <a:gd name="T37" fmla="*/ 240 h 335"/>
                <a:gd name="T38" fmla="*/ 855 w 1928"/>
                <a:gd name="T39" fmla="*/ 244 h 335"/>
                <a:gd name="T40" fmla="*/ 1166 w 1928"/>
                <a:gd name="T41" fmla="*/ 244 h 335"/>
                <a:gd name="T42" fmla="*/ 1310 w 1928"/>
                <a:gd name="T43" fmla="*/ 244 h 335"/>
                <a:gd name="T44" fmla="*/ 1377 w 1928"/>
                <a:gd name="T45" fmla="*/ 244 h 335"/>
                <a:gd name="T46" fmla="*/ 1441 w 1928"/>
                <a:gd name="T47" fmla="*/ 246 h 335"/>
                <a:gd name="T48" fmla="*/ 1709 w 1928"/>
                <a:gd name="T49" fmla="*/ 260 h 335"/>
                <a:gd name="T50" fmla="*/ 1454 w 1928"/>
                <a:gd name="T51" fmla="*/ 280 h 335"/>
                <a:gd name="T52" fmla="*/ 888 w 1928"/>
                <a:gd name="T53" fmla="*/ 305 h 335"/>
                <a:gd name="T54" fmla="*/ 65 w 1928"/>
                <a:gd name="T55" fmla="*/ 335 h 335"/>
                <a:gd name="T56" fmla="*/ 996 w 1928"/>
                <a:gd name="T57" fmla="*/ 322 h 335"/>
                <a:gd name="T58" fmla="*/ 1635 w 1928"/>
                <a:gd name="T59" fmla="*/ 299 h 335"/>
                <a:gd name="T60" fmla="*/ 1845 w 1928"/>
                <a:gd name="T61" fmla="*/ 283 h 335"/>
                <a:gd name="T62" fmla="*/ 1928 w 1928"/>
                <a:gd name="T63" fmla="*/ 260 h 335"/>
                <a:gd name="T64" fmla="*/ 1854 w 1928"/>
                <a:gd name="T65" fmla="*/ 240 h 335"/>
                <a:gd name="T66" fmla="*/ 1655 w 1928"/>
                <a:gd name="T67" fmla="*/ 219 h 335"/>
                <a:gd name="T68" fmla="*/ 1052 w 1928"/>
                <a:gd name="T69" fmla="*/ 176 h 335"/>
                <a:gd name="T70" fmla="*/ 449 w 1928"/>
                <a:gd name="T71" fmla="*/ 135 h 335"/>
                <a:gd name="T72" fmla="*/ 251 w 1928"/>
                <a:gd name="T73" fmla="*/ 113 h 335"/>
                <a:gd name="T74" fmla="*/ 174 w 1928"/>
                <a:gd name="T75" fmla="*/ 91 h 335"/>
                <a:gd name="T76" fmla="*/ 241 w 1928"/>
                <a:gd name="T77" fmla="*/ 73 h 335"/>
                <a:gd name="T78" fmla="*/ 424 w 1928"/>
                <a:gd name="T79" fmla="*/ 56 h 335"/>
                <a:gd name="T80" fmla="*/ 979 w 1928"/>
                <a:gd name="T81" fmla="*/ 31 h 335"/>
                <a:gd name="T82" fmla="*/ 1532 w 1928"/>
                <a:gd name="T83" fmla="*/ 20 h 335"/>
                <a:gd name="T84" fmla="*/ 1635 w 1928"/>
                <a:gd name="T85" fmla="*/ 20 h 335"/>
                <a:gd name="T86" fmla="*/ 1678 w 1928"/>
                <a:gd name="T87" fmla="*/ 20 h 335"/>
                <a:gd name="T88" fmla="*/ 1715 w 1928"/>
                <a:gd name="T89" fmla="*/ 22 h 335"/>
                <a:gd name="T90" fmla="*/ 1785 w 1928"/>
                <a:gd name="T91" fmla="*/ 29 h 335"/>
                <a:gd name="T92" fmla="*/ 1198 w 1928"/>
                <a:gd name="T93" fmla="*/ 91 h 335"/>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928"/>
                <a:gd name="T142" fmla="*/ 0 h 335"/>
                <a:gd name="T143" fmla="*/ 1928 w 1928"/>
                <a:gd name="T144" fmla="*/ 335 h 335"/>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928" h="335">
                  <a:moveTo>
                    <a:pt x="446" y="0"/>
                  </a:moveTo>
                  <a:lnTo>
                    <a:pt x="722" y="18"/>
                  </a:lnTo>
                  <a:lnTo>
                    <a:pt x="914" y="36"/>
                  </a:lnTo>
                  <a:lnTo>
                    <a:pt x="1002" y="60"/>
                  </a:lnTo>
                  <a:lnTo>
                    <a:pt x="964" y="76"/>
                  </a:lnTo>
                  <a:lnTo>
                    <a:pt x="860" y="94"/>
                  </a:lnTo>
                  <a:lnTo>
                    <a:pt x="544" y="124"/>
                  </a:lnTo>
                  <a:lnTo>
                    <a:pt x="230" y="148"/>
                  </a:lnTo>
                  <a:lnTo>
                    <a:pt x="87" y="168"/>
                  </a:lnTo>
                  <a:lnTo>
                    <a:pt x="156" y="176"/>
                  </a:lnTo>
                  <a:lnTo>
                    <a:pt x="235" y="177"/>
                  </a:lnTo>
                  <a:lnTo>
                    <a:pt x="284" y="177"/>
                  </a:lnTo>
                  <a:lnTo>
                    <a:pt x="341" y="178"/>
                  </a:lnTo>
                  <a:lnTo>
                    <a:pt x="903" y="162"/>
                  </a:lnTo>
                  <a:lnTo>
                    <a:pt x="1721" y="136"/>
                  </a:lnTo>
                  <a:lnTo>
                    <a:pt x="862" y="176"/>
                  </a:lnTo>
                  <a:lnTo>
                    <a:pt x="270" y="202"/>
                  </a:lnTo>
                  <a:lnTo>
                    <a:pt x="0" y="228"/>
                  </a:lnTo>
                  <a:lnTo>
                    <a:pt x="266" y="240"/>
                  </a:lnTo>
                  <a:lnTo>
                    <a:pt x="855" y="244"/>
                  </a:lnTo>
                  <a:lnTo>
                    <a:pt x="1166" y="244"/>
                  </a:lnTo>
                  <a:lnTo>
                    <a:pt x="1310" y="244"/>
                  </a:lnTo>
                  <a:lnTo>
                    <a:pt x="1377" y="244"/>
                  </a:lnTo>
                  <a:lnTo>
                    <a:pt x="1441" y="246"/>
                  </a:lnTo>
                  <a:lnTo>
                    <a:pt x="1709" y="260"/>
                  </a:lnTo>
                  <a:lnTo>
                    <a:pt x="1454" y="280"/>
                  </a:lnTo>
                  <a:lnTo>
                    <a:pt x="888" y="305"/>
                  </a:lnTo>
                  <a:lnTo>
                    <a:pt x="65" y="335"/>
                  </a:lnTo>
                  <a:lnTo>
                    <a:pt x="996" y="322"/>
                  </a:lnTo>
                  <a:lnTo>
                    <a:pt x="1635" y="299"/>
                  </a:lnTo>
                  <a:lnTo>
                    <a:pt x="1845" y="283"/>
                  </a:lnTo>
                  <a:lnTo>
                    <a:pt x="1928" y="260"/>
                  </a:lnTo>
                  <a:lnTo>
                    <a:pt x="1854" y="240"/>
                  </a:lnTo>
                  <a:lnTo>
                    <a:pt x="1655" y="219"/>
                  </a:lnTo>
                  <a:lnTo>
                    <a:pt x="1052" y="176"/>
                  </a:lnTo>
                  <a:lnTo>
                    <a:pt x="449" y="135"/>
                  </a:lnTo>
                  <a:lnTo>
                    <a:pt x="251" y="113"/>
                  </a:lnTo>
                  <a:lnTo>
                    <a:pt x="174" y="91"/>
                  </a:lnTo>
                  <a:lnTo>
                    <a:pt x="241" y="73"/>
                  </a:lnTo>
                  <a:lnTo>
                    <a:pt x="424" y="56"/>
                  </a:lnTo>
                  <a:lnTo>
                    <a:pt x="979" y="31"/>
                  </a:lnTo>
                  <a:lnTo>
                    <a:pt x="1532" y="20"/>
                  </a:lnTo>
                  <a:lnTo>
                    <a:pt x="1635" y="20"/>
                  </a:lnTo>
                  <a:lnTo>
                    <a:pt x="1678" y="20"/>
                  </a:lnTo>
                  <a:lnTo>
                    <a:pt x="1715" y="22"/>
                  </a:lnTo>
                  <a:lnTo>
                    <a:pt x="1785" y="29"/>
                  </a:lnTo>
                  <a:lnTo>
                    <a:pt x="1198" y="91"/>
                  </a:lnTo>
                </a:path>
              </a:pathLst>
            </a:custGeom>
            <a:noFill/>
            <a:ln w="9525">
              <a:noFill/>
              <a:round/>
              <a:headEnd/>
              <a:tailEnd/>
            </a:ln>
          </p:spPr>
          <p:txBody>
            <a:bodyPr/>
            <a:lstStyle/>
            <a:p>
              <a:endParaRPr lang="en-US"/>
            </a:p>
          </p:txBody>
        </p:sp>
        <p:sp>
          <p:nvSpPr>
            <p:cNvPr id="238" name="Oval 1519"/>
            <p:cNvSpPr>
              <a:spLocks noChangeArrowheads="1"/>
            </p:cNvSpPr>
            <p:nvPr/>
          </p:nvSpPr>
          <p:spPr bwMode="auto">
            <a:xfrm>
              <a:off x="2581731" y="4792321"/>
              <a:ext cx="90795" cy="74085"/>
            </a:xfrm>
            <a:prstGeom prst="ellipse">
              <a:avLst/>
            </a:prstGeom>
            <a:noFill/>
            <a:ln w="1588">
              <a:solidFill>
                <a:srgbClr val="FF0000"/>
              </a:solidFill>
              <a:round/>
              <a:headEnd/>
              <a:tailEnd/>
            </a:ln>
          </p:spPr>
          <p:txBody>
            <a:bodyPr/>
            <a:lstStyle/>
            <a:p>
              <a:endParaRPr lang="en-US"/>
            </a:p>
          </p:txBody>
        </p:sp>
        <p:sp>
          <p:nvSpPr>
            <p:cNvPr id="239" name="Oval 1520"/>
            <p:cNvSpPr>
              <a:spLocks noChangeArrowheads="1"/>
            </p:cNvSpPr>
            <p:nvPr/>
          </p:nvSpPr>
          <p:spPr bwMode="auto">
            <a:xfrm>
              <a:off x="3040660" y="4832731"/>
              <a:ext cx="90795" cy="74085"/>
            </a:xfrm>
            <a:prstGeom prst="ellipse">
              <a:avLst/>
            </a:prstGeom>
            <a:noFill/>
            <a:ln w="1588">
              <a:solidFill>
                <a:srgbClr val="FF0000"/>
              </a:solidFill>
              <a:round/>
              <a:headEnd/>
              <a:tailEnd/>
            </a:ln>
          </p:spPr>
          <p:txBody>
            <a:bodyPr/>
            <a:lstStyle/>
            <a:p>
              <a:endParaRPr lang="en-US"/>
            </a:p>
          </p:txBody>
        </p:sp>
        <p:sp>
          <p:nvSpPr>
            <p:cNvPr id="240" name="Oval 1521"/>
            <p:cNvSpPr>
              <a:spLocks noChangeArrowheads="1"/>
            </p:cNvSpPr>
            <p:nvPr/>
          </p:nvSpPr>
          <p:spPr bwMode="auto">
            <a:xfrm>
              <a:off x="2284583" y="4905469"/>
              <a:ext cx="92446" cy="74085"/>
            </a:xfrm>
            <a:prstGeom prst="ellipse">
              <a:avLst/>
            </a:prstGeom>
            <a:noFill/>
            <a:ln w="1588">
              <a:solidFill>
                <a:srgbClr val="FF0000"/>
              </a:solidFill>
              <a:round/>
              <a:headEnd/>
              <a:tailEnd/>
            </a:ln>
          </p:spPr>
          <p:txBody>
            <a:bodyPr/>
            <a:lstStyle/>
            <a:p>
              <a:endParaRPr lang="en-US"/>
            </a:p>
          </p:txBody>
        </p:sp>
        <p:sp>
          <p:nvSpPr>
            <p:cNvPr id="241" name="Oval 1522"/>
            <p:cNvSpPr>
              <a:spLocks noChangeArrowheads="1"/>
            </p:cNvSpPr>
            <p:nvPr/>
          </p:nvSpPr>
          <p:spPr bwMode="auto">
            <a:xfrm>
              <a:off x="3633306" y="4883917"/>
              <a:ext cx="92446" cy="74085"/>
            </a:xfrm>
            <a:prstGeom prst="ellipse">
              <a:avLst/>
            </a:prstGeom>
            <a:noFill/>
            <a:ln w="1588">
              <a:solidFill>
                <a:srgbClr val="FF0000"/>
              </a:solidFill>
              <a:round/>
              <a:headEnd/>
              <a:tailEnd/>
            </a:ln>
          </p:spPr>
          <p:txBody>
            <a:bodyPr/>
            <a:lstStyle/>
            <a:p>
              <a:endParaRPr lang="en-US"/>
            </a:p>
          </p:txBody>
        </p:sp>
        <p:sp>
          <p:nvSpPr>
            <p:cNvPr id="242" name="Oval 1523"/>
            <p:cNvSpPr>
              <a:spLocks noChangeArrowheads="1"/>
            </p:cNvSpPr>
            <p:nvPr/>
          </p:nvSpPr>
          <p:spPr bwMode="auto">
            <a:xfrm>
              <a:off x="2213598" y="4945879"/>
              <a:ext cx="90795" cy="74085"/>
            </a:xfrm>
            <a:prstGeom prst="ellipse">
              <a:avLst/>
            </a:prstGeom>
            <a:noFill/>
            <a:ln w="1588">
              <a:solidFill>
                <a:srgbClr val="FF0000"/>
              </a:solidFill>
              <a:round/>
              <a:headEnd/>
              <a:tailEnd/>
            </a:ln>
          </p:spPr>
          <p:txBody>
            <a:bodyPr/>
            <a:lstStyle/>
            <a:p>
              <a:endParaRPr lang="en-US"/>
            </a:p>
          </p:txBody>
        </p:sp>
        <p:sp>
          <p:nvSpPr>
            <p:cNvPr id="243" name="Oval 1524"/>
            <p:cNvSpPr>
              <a:spLocks noChangeArrowheads="1"/>
            </p:cNvSpPr>
            <p:nvPr/>
          </p:nvSpPr>
          <p:spPr bwMode="auto">
            <a:xfrm>
              <a:off x="3623401" y="4967431"/>
              <a:ext cx="92446" cy="74085"/>
            </a:xfrm>
            <a:prstGeom prst="ellipse">
              <a:avLst/>
            </a:prstGeom>
            <a:noFill/>
            <a:ln w="1588">
              <a:solidFill>
                <a:srgbClr val="FF0000"/>
              </a:solidFill>
              <a:round/>
              <a:headEnd/>
              <a:tailEnd/>
            </a:ln>
          </p:spPr>
          <p:txBody>
            <a:bodyPr/>
            <a:lstStyle/>
            <a:p>
              <a:endParaRPr lang="en-US"/>
            </a:p>
          </p:txBody>
        </p:sp>
        <p:sp>
          <p:nvSpPr>
            <p:cNvPr id="244" name="Oval 1525"/>
            <p:cNvSpPr>
              <a:spLocks noChangeArrowheads="1"/>
            </p:cNvSpPr>
            <p:nvPr/>
          </p:nvSpPr>
          <p:spPr bwMode="auto">
            <a:xfrm>
              <a:off x="2268075" y="5018617"/>
              <a:ext cx="90795" cy="74085"/>
            </a:xfrm>
            <a:prstGeom prst="ellipse">
              <a:avLst/>
            </a:prstGeom>
            <a:noFill/>
            <a:ln w="1588">
              <a:solidFill>
                <a:srgbClr val="FF0000"/>
              </a:solidFill>
              <a:round/>
              <a:headEnd/>
              <a:tailEnd/>
            </a:ln>
          </p:spPr>
          <p:txBody>
            <a:bodyPr/>
            <a:lstStyle/>
            <a:p>
              <a:endParaRPr lang="en-US"/>
            </a:p>
          </p:txBody>
        </p:sp>
        <p:sp>
          <p:nvSpPr>
            <p:cNvPr id="245" name="Oval 1526"/>
            <p:cNvSpPr>
              <a:spLocks noChangeArrowheads="1"/>
            </p:cNvSpPr>
            <p:nvPr/>
          </p:nvSpPr>
          <p:spPr bwMode="auto">
            <a:xfrm>
              <a:off x="3804991" y="4967431"/>
              <a:ext cx="90795" cy="74085"/>
            </a:xfrm>
            <a:prstGeom prst="ellipse">
              <a:avLst/>
            </a:prstGeom>
            <a:noFill/>
            <a:ln w="1588">
              <a:solidFill>
                <a:srgbClr val="FF0000"/>
              </a:solidFill>
              <a:round/>
              <a:headEnd/>
              <a:tailEnd/>
            </a:ln>
          </p:spPr>
          <p:txBody>
            <a:bodyPr/>
            <a:lstStyle/>
            <a:p>
              <a:endParaRPr lang="en-US"/>
            </a:p>
          </p:txBody>
        </p:sp>
        <p:sp>
          <p:nvSpPr>
            <p:cNvPr id="246" name="Oval 1527"/>
            <p:cNvSpPr>
              <a:spLocks noChangeArrowheads="1"/>
            </p:cNvSpPr>
            <p:nvPr/>
          </p:nvSpPr>
          <p:spPr bwMode="auto">
            <a:xfrm>
              <a:off x="2357219" y="4854283"/>
              <a:ext cx="90795" cy="74085"/>
            </a:xfrm>
            <a:prstGeom prst="ellipse">
              <a:avLst/>
            </a:prstGeom>
            <a:noFill/>
            <a:ln w="1588">
              <a:solidFill>
                <a:srgbClr val="FF0000"/>
              </a:solidFill>
              <a:round/>
              <a:headEnd/>
              <a:tailEnd/>
            </a:ln>
          </p:spPr>
          <p:txBody>
            <a:bodyPr/>
            <a:lstStyle/>
            <a:p>
              <a:endParaRPr lang="en-US"/>
            </a:p>
          </p:txBody>
        </p:sp>
        <p:sp>
          <p:nvSpPr>
            <p:cNvPr id="247" name="Oval 1528"/>
            <p:cNvSpPr>
              <a:spLocks noChangeArrowheads="1"/>
            </p:cNvSpPr>
            <p:nvPr/>
          </p:nvSpPr>
          <p:spPr bwMode="auto">
            <a:xfrm>
              <a:off x="3686132" y="4811179"/>
              <a:ext cx="92446" cy="75432"/>
            </a:xfrm>
            <a:prstGeom prst="ellipse">
              <a:avLst/>
            </a:prstGeom>
            <a:noFill/>
            <a:ln w="1588">
              <a:solidFill>
                <a:srgbClr val="FF0000"/>
              </a:solidFill>
              <a:round/>
              <a:headEnd/>
              <a:tailEnd/>
            </a:ln>
          </p:spPr>
          <p:txBody>
            <a:bodyPr/>
            <a:lstStyle/>
            <a:p>
              <a:endParaRPr lang="en-US"/>
            </a:p>
          </p:txBody>
        </p:sp>
        <p:sp>
          <p:nvSpPr>
            <p:cNvPr id="248" name="Oval 1529"/>
            <p:cNvSpPr>
              <a:spLocks noChangeArrowheads="1"/>
            </p:cNvSpPr>
            <p:nvPr/>
          </p:nvSpPr>
          <p:spPr bwMode="auto">
            <a:xfrm>
              <a:off x="3202441" y="4854283"/>
              <a:ext cx="90795" cy="74085"/>
            </a:xfrm>
            <a:prstGeom prst="ellipse">
              <a:avLst/>
            </a:prstGeom>
            <a:noFill/>
            <a:ln w="1588">
              <a:solidFill>
                <a:srgbClr val="FF0000"/>
              </a:solidFill>
              <a:round/>
              <a:headEnd/>
              <a:tailEnd/>
            </a:ln>
          </p:spPr>
          <p:txBody>
            <a:bodyPr/>
            <a:lstStyle/>
            <a:p>
              <a:endParaRPr lang="en-US"/>
            </a:p>
          </p:txBody>
        </p:sp>
        <p:sp>
          <p:nvSpPr>
            <p:cNvPr id="249" name="Freeform 1530"/>
            <p:cNvSpPr>
              <a:spLocks/>
            </p:cNvSpPr>
            <p:nvPr/>
          </p:nvSpPr>
          <p:spPr bwMode="auto">
            <a:xfrm>
              <a:off x="2246614" y="4747869"/>
              <a:ext cx="1591393" cy="227644"/>
            </a:xfrm>
            <a:custGeom>
              <a:avLst/>
              <a:gdLst>
                <a:gd name="T0" fmla="*/ 446 w 1928"/>
                <a:gd name="T1" fmla="*/ 0 h 338"/>
                <a:gd name="T2" fmla="*/ 723 w 1928"/>
                <a:gd name="T3" fmla="*/ 18 h 338"/>
                <a:gd name="T4" fmla="*/ 913 w 1928"/>
                <a:gd name="T5" fmla="*/ 37 h 338"/>
                <a:gd name="T6" fmla="*/ 1001 w 1928"/>
                <a:gd name="T7" fmla="*/ 62 h 338"/>
                <a:gd name="T8" fmla="*/ 964 w 1928"/>
                <a:gd name="T9" fmla="*/ 78 h 338"/>
                <a:gd name="T10" fmla="*/ 859 w 1928"/>
                <a:gd name="T11" fmla="*/ 95 h 338"/>
                <a:gd name="T12" fmla="*/ 544 w 1928"/>
                <a:gd name="T13" fmla="*/ 124 h 338"/>
                <a:gd name="T14" fmla="*/ 230 w 1928"/>
                <a:gd name="T15" fmla="*/ 148 h 338"/>
                <a:gd name="T16" fmla="*/ 86 w 1928"/>
                <a:gd name="T17" fmla="*/ 168 h 338"/>
                <a:gd name="T18" fmla="*/ 155 w 1928"/>
                <a:gd name="T19" fmla="*/ 176 h 338"/>
                <a:gd name="T20" fmla="*/ 234 w 1928"/>
                <a:gd name="T21" fmla="*/ 178 h 338"/>
                <a:gd name="T22" fmla="*/ 284 w 1928"/>
                <a:gd name="T23" fmla="*/ 178 h 338"/>
                <a:gd name="T24" fmla="*/ 340 w 1928"/>
                <a:gd name="T25" fmla="*/ 179 h 338"/>
                <a:gd name="T26" fmla="*/ 902 w 1928"/>
                <a:gd name="T27" fmla="*/ 163 h 338"/>
                <a:gd name="T28" fmla="*/ 1719 w 1928"/>
                <a:gd name="T29" fmla="*/ 138 h 338"/>
                <a:gd name="T30" fmla="*/ 860 w 1928"/>
                <a:gd name="T31" fmla="*/ 175 h 338"/>
                <a:gd name="T32" fmla="*/ 269 w 1928"/>
                <a:gd name="T33" fmla="*/ 202 h 338"/>
                <a:gd name="T34" fmla="*/ 0 w 1928"/>
                <a:gd name="T35" fmla="*/ 229 h 338"/>
                <a:gd name="T36" fmla="*/ 266 w 1928"/>
                <a:gd name="T37" fmla="*/ 241 h 338"/>
                <a:gd name="T38" fmla="*/ 854 w 1928"/>
                <a:gd name="T39" fmla="*/ 245 h 338"/>
                <a:gd name="T40" fmla="*/ 1167 w 1928"/>
                <a:gd name="T41" fmla="*/ 245 h 338"/>
                <a:gd name="T42" fmla="*/ 1310 w 1928"/>
                <a:gd name="T43" fmla="*/ 245 h 338"/>
                <a:gd name="T44" fmla="*/ 1378 w 1928"/>
                <a:gd name="T45" fmla="*/ 245 h 338"/>
                <a:gd name="T46" fmla="*/ 1441 w 1928"/>
                <a:gd name="T47" fmla="*/ 246 h 338"/>
                <a:gd name="T48" fmla="*/ 1710 w 1928"/>
                <a:gd name="T49" fmla="*/ 259 h 338"/>
                <a:gd name="T50" fmla="*/ 1453 w 1928"/>
                <a:gd name="T51" fmla="*/ 282 h 338"/>
                <a:gd name="T52" fmla="*/ 888 w 1928"/>
                <a:gd name="T53" fmla="*/ 308 h 338"/>
                <a:gd name="T54" fmla="*/ 65 w 1928"/>
                <a:gd name="T55" fmla="*/ 338 h 338"/>
                <a:gd name="T56" fmla="*/ 995 w 1928"/>
                <a:gd name="T57" fmla="*/ 324 h 338"/>
                <a:gd name="T58" fmla="*/ 1634 w 1928"/>
                <a:gd name="T59" fmla="*/ 300 h 338"/>
                <a:gd name="T60" fmla="*/ 1844 w 1928"/>
                <a:gd name="T61" fmla="*/ 284 h 338"/>
                <a:gd name="T62" fmla="*/ 1928 w 1928"/>
                <a:gd name="T63" fmla="*/ 259 h 338"/>
                <a:gd name="T64" fmla="*/ 1853 w 1928"/>
                <a:gd name="T65" fmla="*/ 240 h 338"/>
                <a:gd name="T66" fmla="*/ 1654 w 1928"/>
                <a:gd name="T67" fmla="*/ 219 h 338"/>
                <a:gd name="T68" fmla="*/ 1051 w 1928"/>
                <a:gd name="T69" fmla="*/ 175 h 338"/>
                <a:gd name="T70" fmla="*/ 450 w 1928"/>
                <a:gd name="T71" fmla="*/ 134 h 338"/>
                <a:gd name="T72" fmla="*/ 251 w 1928"/>
                <a:gd name="T73" fmla="*/ 113 h 338"/>
                <a:gd name="T74" fmla="*/ 174 w 1928"/>
                <a:gd name="T75" fmla="*/ 91 h 338"/>
                <a:gd name="T76" fmla="*/ 242 w 1928"/>
                <a:gd name="T77" fmla="*/ 73 h 338"/>
                <a:gd name="T78" fmla="*/ 425 w 1928"/>
                <a:gd name="T79" fmla="*/ 56 h 338"/>
                <a:gd name="T80" fmla="*/ 979 w 1928"/>
                <a:gd name="T81" fmla="*/ 31 h 338"/>
                <a:gd name="T82" fmla="*/ 1533 w 1928"/>
                <a:gd name="T83" fmla="*/ 21 h 338"/>
                <a:gd name="T84" fmla="*/ 1635 w 1928"/>
                <a:gd name="T85" fmla="*/ 21 h 338"/>
                <a:gd name="T86" fmla="*/ 1678 w 1928"/>
                <a:gd name="T87" fmla="*/ 21 h 338"/>
                <a:gd name="T88" fmla="*/ 1716 w 1928"/>
                <a:gd name="T89" fmla="*/ 23 h 338"/>
                <a:gd name="T90" fmla="*/ 1786 w 1928"/>
                <a:gd name="T91" fmla="*/ 30 h 338"/>
                <a:gd name="T92" fmla="*/ 1197 w 1928"/>
                <a:gd name="T93" fmla="*/ 91 h 33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928"/>
                <a:gd name="T142" fmla="*/ 0 h 338"/>
                <a:gd name="T143" fmla="*/ 1928 w 1928"/>
                <a:gd name="T144" fmla="*/ 338 h 33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928" h="338">
                  <a:moveTo>
                    <a:pt x="446" y="0"/>
                  </a:moveTo>
                  <a:lnTo>
                    <a:pt x="723" y="18"/>
                  </a:lnTo>
                  <a:lnTo>
                    <a:pt x="913" y="37"/>
                  </a:lnTo>
                  <a:lnTo>
                    <a:pt x="1001" y="62"/>
                  </a:lnTo>
                  <a:lnTo>
                    <a:pt x="964" y="78"/>
                  </a:lnTo>
                  <a:lnTo>
                    <a:pt x="859" y="95"/>
                  </a:lnTo>
                  <a:lnTo>
                    <a:pt x="544" y="124"/>
                  </a:lnTo>
                  <a:lnTo>
                    <a:pt x="230" y="148"/>
                  </a:lnTo>
                  <a:lnTo>
                    <a:pt x="86" y="168"/>
                  </a:lnTo>
                  <a:lnTo>
                    <a:pt x="155" y="176"/>
                  </a:lnTo>
                  <a:lnTo>
                    <a:pt x="234" y="178"/>
                  </a:lnTo>
                  <a:lnTo>
                    <a:pt x="284" y="178"/>
                  </a:lnTo>
                  <a:lnTo>
                    <a:pt x="340" y="179"/>
                  </a:lnTo>
                  <a:lnTo>
                    <a:pt x="902" y="163"/>
                  </a:lnTo>
                  <a:lnTo>
                    <a:pt x="1719" y="138"/>
                  </a:lnTo>
                  <a:lnTo>
                    <a:pt x="860" y="175"/>
                  </a:lnTo>
                  <a:lnTo>
                    <a:pt x="269" y="202"/>
                  </a:lnTo>
                  <a:lnTo>
                    <a:pt x="0" y="229"/>
                  </a:lnTo>
                  <a:lnTo>
                    <a:pt x="266" y="241"/>
                  </a:lnTo>
                  <a:lnTo>
                    <a:pt x="854" y="245"/>
                  </a:lnTo>
                  <a:lnTo>
                    <a:pt x="1167" y="245"/>
                  </a:lnTo>
                  <a:lnTo>
                    <a:pt x="1310" y="245"/>
                  </a:lnTo>
                  <a:lnTo>
                    <a:pt x="1378" y="245"/>
                  </a:lnTo>
                  <a:lnTo>
                    <a:pt x="1441" y="246"/>
                  </a:lnTo>
                  <a:lnTo>
                    <a:pt x="1710" y="259"/>
                  </a:lnTo>
                  <a:lnTo>
                    <a:pt x="1453" y="282"/>
                  </a:lnTo>
                  <a:lnTo>
                    <a:pt x="888" y="308"/>
                  </a:lnTo>
                  <a:lnTo>
                    <a:pt x="65" y="338"/>
                  </a:lnTo>
                  <a:lnTo>
                    <a:pt x="995" y="324"/>
                  </a:lnTo>
                  <a:lnTo>
                    <a:pt x="1634" y="300"/>
                  </a:lnTo>
                  <a:lnTo>
                    <a:pt x="1844" y="284"/>
                  </a:lnTo>
                  <a:lnTo>
                    <a:pt x="1928" y="259"/>
                  </a:lnTo>
                  <a:lnTo>
                    <a:pt x="1853" y="240"/>
                  </a:lnTo>
                  <a:lnTo>
                    <a:pt x="1654" y="219"/>
                  </a:lnTo>
                  <a:lnTo>
                    <a:pt x="1051" y="175"/>
                  </a:lnTo>
                  <a:lnTo>
                    <a:pt x="450" y="134"/>
                  </a:lnTo>
                  <a:lnTo>
                    <a:pt x="251" y="113"/>
                  </a:lnTo>
                  <a:lnTo>
                    <a:pt x="174" y="91"/>
                  </a:lnTo>
                  <a:lnTo>
                    <a:pt x="242" y="73"/>
                  </a:lnTo>
                  <a:lnTo>
                    <a:pt x="425" y="56"/>
                  </a:lnTo>
                  <a:lnTo>
                    <a:pt x="979" y="31"/>
                  </a:lnTo>
                  <a:lnTo>
                    <a:pt x="1533" y="21"/>
                  </a:lnTo>
                  <a:lnTo>
                    <a:pt x="1635" y="21"/>
                  </a:lnTo>
                  <a:lnTo>
                    <a:pt x="1678" y="21"/>
                  </a:lnTo>
                  <a:lnTo>
                    <a:pt x="1716" y="23"/>
                  </a:lnTo>
                  <a:lnTo>
                    <a:pt x="1786" y="30"/>
                  </a:lnTo>
                  <a:lnTo>
                    <a:pt x="1197" y="91"/>
                  </a:lnTo>
                </a:path>
              </a:pathLst>
            </a:custGeom>
            <a:noFill/>
            <a:ln w="9525">
              <a:noFill/>
              <a:round/>
              <a:headEnd/>
              <a:tailEnd/>
            </a:ln>
          </p:spPr>
          <p:txBody>
            <a:bodyPr/>
            <a:lstStyle/>
            <a:p>
              <a:endParaRPr lang="en-US"/>
            </a:p>
          </p:txBody>
        </p:sp>
        <p:sp>
          <p:nvSpPr>
            <p:cNvPr id="250" name="Oval 1531"/>
            <p:cNvSpPr>
              <a:spLocks noChangeArrowheads="1"/>
            </p:cNvSpPr>
            <p:nvPr/>
          </p:nvSpPr>
          <p:spPr bwMode="auto">
            <a:xfrm>
              <a:off x="2568525" y="4711500"/>
              <a:ext cx="92446" cy="74085"/>
            </a:xfrm>
            <a:prstGeom prst="ellipse">
              <a:avLst/>
            </a:prstGeom>
            <a:noFill/>
            <a:ln w="1588">
              <a:solidFill>
                <a:srgbClr val="FF0000"/>
              </a:solidFill>
              <a:round/>
              <a:headEnd/>
              <a:tailEnd/>
            </a:ln>
          </p:spPr>
          <p:txBody>
            <a:bodyPr/>
            <a:lstStyle/>
            <a:p>
              <a:endParaRPr lang="en-US"/>
            </a:p>
          </p:txBody>
        </p:sp>
        <p:sp>
          <p:nvSpPr>
            <p:cNvPr id="251" name="Oval 1532"/>
            <p:cNvSpPr>
              <a:spLocks noChangeArrowheads="1"/>
            </p:cNvSpPr>
            <p:nvPr/>
          </p:nvSpPr>
          <p:spPr bwMode="auto">
            <a:xfrm>
              <a:off x="3027454" y="4753257"/>
              <a:ext cx="90795" cy="74085"/>
            </a:xfrm>
            <a:prstGeom prst="ellipse">
              <a:avLst/>
            </a:prstGeom>
            <a:noFill/>
            <a:ln w="1588">
              <a:solidFill>
                <a:srgbClr val="FF0000"/>
              </a:solidFill>
              <a:round/>
              <a:headEnd/>
              <a:tailEnd/>
            </a:ln>
          </p:spPr>
          <p:txBody>
            <a:bodyPr/>
            <a:lstStyle/>
            <a:p>
              <a:endParaRPr lang="en-US"/>
            </a:p>
          </p:txBody>
        </p:sp>
        <p:sp>
          <p:nvSpPr>
            <p:cNvPr id="252" name="Oval 1533"/>
            <p:cNvSpPr>
              <a:spLocks noChangeArrowheads="1"/>
            </p:cNvSpPr>
            <p:nvPr/>
          </p:nvSpPr>
          <p:spPr bwMode="auto">
            <a:xfrm>
              <a:off x="2273027" y="4824649"/>
              <a:ext cx="90795" cy="74085"/>
            </a:xfrm>
            <a:prstGeom prst="ellipse">
              <a:avLst/>
            </a:prstGeom>
            <a:noFill/>
            <a:ln w="1588">
              <a:solidFill>
                <a:srgbClr val="FF0000"/>
              </a:solidFill>
              <a:round/>
              <a:headEnd/>
              <a:tailEnd/>
            </a:ln>
          </p:spPr>
          <p:txBody>
            <a:bodyPr/>
            <a:lstStyle/>
            <a:p>
              <a:endParaRPr lang="en-US"/>
            </a:p>
          </p:txBody>
        </p:sp>
        <p:sp>
          <p:nvSpPr>
            <p:cNvPr id="253" name="Oval 1534"/>
            <p:cNvSpPr>
              <a:spLocks noChangeArrowheads="1"/>
            </p:cNvSpPr>
            <p:nvPr/>
          </p:nvSpPr>
          <p:spPr bwMode="auto">
            <a:xfrm>
              <a:off x="3620099" y="4804444"/>
              <a:ext cx="90795" cy="74085"/>
            </a:xfrm>
            <a:prstGeom prst="ellipse">
              <a:avLst/>
            </a:prstGeom>
            <a:noFill/>
            <a:ln w="1588">
              <a:solidFill>
                <a:srgbClr val="FF0000"/>
              </a:solidFill>
              <a:round/>
              <a:headEnd/>
              <a:tailEnd/>
            </a:ln>
          </p:spPr>
          <p:txBody>
            <a:bodyPr/>
            <a:lstStyle/>
            <a:p>
              <a:endParaRPr lang="en-US"/>
            </a:p>
          </p:txBody>
        </p:sp>
        <p:sp>
          <p:nvSpPr>
            <p:cNvPr id="254" name="Oval 1535"/>
            <p:cNvSpPr>
              <a:spLocks noChangeArrowheads="1"/>
            </p:cNvSpPr>
            <p:nvPr/>
          </p:nvSpPr>
          <p:spPr bwMode="auto">
            <a:xfrm>
              <a:off x="2200391" y="4866406"/>
              <a:ext cx="92446" cy="74085"/>
            </a:xfrm>
            <a:prstGeom prst="ellipse">
              <a:avLst/>
            </a:prstGeom>
            <a:noFill/>
            <a:ln w="1588">
              <a:solidFill>
                <a:srgbClr val="FF0000"/>
              </a:solidFill>
              <a:round/>
              <a:headEnd/>
              <a:tailEnd/>
            </a:ln>
          </p:spPr>
          <p:txBody>
            <a:bodyPr/>
            <a:lstStyle/>
            <a:p>
              <a:endParaRPr lang="en-US"/>
            </a:p>
          </p:txBody>
        </p:sp>
        <p:sp>
          <p:nvSpPr>
            <p:cNvPr id="255" name="Oval 1536"/>
            <p:cNvSpPr>
              <a:spLocks noChangeArrowheads="1"/>
            </p:cNvSpPr>
            <p:nvPr/>
          </p:nvSpPr>
          <p:spPr bwMode="auto">
            <a:xfrm>
              <a:off x="3611845" y="4886611"/>
              <a:ext cx="92446" cy="74085"/>
            </a:xfrm>
            <a:prstGeom prst="ellipse">
              <a:avLst/>
            </a:prstGeom>
            <a:noFill/>
            <a:ln w="1588">
              <a:solidFill>
                <a:srgbClr val="FF0000"/>
              </a:solidFill>
              <a:round/>
              <a:headEnd/>
              <a:tailEnd/>
            </a:ln>
          </p:spPr>
          <p:txBody>
            <a:bodyPr/>
            <a:lstStyle/>
            <a:p>
              <a:endParaRPr lang="en-US"/>
            </a:p>
          </p:txBody>
        </p:sp>
        <p:sp>
          <p:nvSpPr>
            <p:cNvPr id="256" name="Oval 1537"/>
            <p:cNvSpPr>
              <a:spLocks noChangeArrowheads="1"/>
            </p:cNvSpPr>
            <p:nvPr/>
          </p:nvSpPr>
          <p:spPr bwMode="auto">
            <a:xfrm>
              <a:off x="2254868" y="4939144"/>
              <a:ext cx="90795" cy="74085"/>
            </a:xfrm>
            <a:prstGeom prst="ellipse">
              <a:avLst/>
            </a:prstGeom>
            <a:noFill/>
            <a:ln w="1588">
              <a:solidFill>
                <a:srgbClr val="FF0000"/>
              </a:solidFill>
              <a:round/>
              <a:headEnd/>
              <a:tailEnd/>
            </a:ln>
          </p:spPr>
          <p:txBody>
            <a:bodyPr/>
            <a:lstStyle/>
            <a:p>
              <a:endParaRPr lang="en-US"/>
            </a:p>
          </p:txBody>
        </p:sp>
        <p:sp>
          <p:nvSpPr>
            <p:cNvPr id="257" name="Oval 1538"/>
            <p:cNvSpPr>
              <a:spLocks noChangeArrowheads="1"/>
            </p:cNvSpPr>
            <p:nvPr/>
          </p:nvSpPr>
          <p:spPr bwMode="auto">
            <a:xfrm>
              <a:off x="3791785" y="4886611"/>
              <a:ext cx="90795" cy="74085"/>
            </a:xfrm>
            <a:prstGeom prst="ellipse">
              <a:avLst/>
            </a:prstGeom>
            <a:noFill/>
            <a:ln w="1588">
              <a:solidFill>
                <a:srgbClr val="FF0000"/>
              </a:solidFill>
              <a:round/>
              <a:headEnd/>
              <a:tailEnd/>
            </a:ln>
          </p:spPr>
          <p:txBody>
            <a:bodyPr/>
            <a:lstStyle/>
            <a:p>
              <a:endParaRPr lang="en-US"/>
            </a:p>
          </p:txBody>
        </p:sp>
        <p:sp>
          <p:nvSpPr>
            <p:cNvPr id="258" name="Oval 1539"/>
            <p:cNvSpPr>
              <a:spLocks noChangeArrowheads="1"/>
            </p:cNvSpPr>
            <p:nvPr/>
          </p:nvSpPr>
          <p:spPr bwMode="auto">
            <a:xfrm>
              <a:off x="2344013" y="4772115"/>
              <a:ext cx="92446" cy="75432"/>
            </a:xfrm>
            <a:prstGeom prst="ellipse">
              <a:avLst/>
            </a:prstGeom>
            <a:noFill/>
            <a:ln w="1588">
              <a:solidFill>
                <a:srgbClr val="FF0000"/>
              </a:solidFill>
              <a:round/>
              <a:headEnd/>
              <a:tailEnd/>
            </a:ln>
          </p:spPr>
          <p:txBody>
            <a:bodyPr/>
            <a:lstStyle/>
            <a:p>
              <a:endParaRPr lang="en-US"/>
            </a:p>
          </p:txBody>
        </p:sp>
        <p:sp>
          <p:nvSpPr>
            <p:cNvPr id="259" name="Oval 1540"/>
            <p:cNvSpPr>
              <a:spLocks noChangeArrowheads="1"/>
            </p:cNvSpPr>
            <p:nvPr/>
          </p:nvSpPr>
          <p:spPr bwMode="auto">
            <a:xfrm>
              <a:off x="3674576" y="4731705"/>
              <a:ext cx="90795" cy="74085"/>
            </a:xfrm>
            <a:prstGeom prst="ellipse">
              <a:avLst/>
            </a:prstGeom>
            <a:noFill/>
            <a:ln w="1588">
              <a:solidFill>
                <a:srgbClr val="FF0000"/>
              </a:solidFill>
              <a:round/>
              <a:headEnd/>
              <a:tailEnd/>
            </a:ln>
          </p:spPr>
          <p:txBody>
            <a:bodyPr/>
            <a:lstStyle/>
            <a:p>
              <a:endParaRPr lang="en-US"/>
            </a:p>
          </p:txBody>
        </p:sp>
        <p:sp>
          <p:nvSpPr>
            <p:cNvPr id="260" name="Oval 1541"/>
            <p:cNvSpPr>
              <a:spLocks noChangeArrowheads="1"/>
            </p:cNvSpPr>
            <p:nvPr/>
          </p:nvSpPr>
          <p:spPr bwMode="auto">
            <a:xfrm>
              <a:off x="3189234" y="4772115"/>
              <a:ext cx="90795" cy="75432"/>
            </a:xfrm>
            <a:prstGeom prst="ellipse">
              <a:avLst/>
            </a:prstGeom>
            <a:noFill/>
            <a:ln w="1588">
              <a:solidFill>
                <a:srgbClr val="FF0000"/>
              </a:solidFill>
              <a:round/>
              <a:headEnd/>
              <a:tailEnd/>
            </a:ln>
          </p:spPr>
          <p:txBody>
            <a:bodyPr/>
            <a:lstStyle/>
            <a:p>
              <a:endParaRPr lang="en-US"/>
            </a:p>
          </p:txBody>
        </p:sp>
        <p:sp>
          <p:nvSpPr>
            <p:cNvPr id="261" name="Freeform 1542"/>
            <p:cNvSpPr>
              <a:spLocks/>
            </p:cNvSpPr>
            <p:nvPr/>
          </p:nvSpPr>
          <p:spPr bwMode="auto">
            <a:xfrm>
              <a:off x="2202042" y="4766727"/>
              <a:ext cx="1589743" cy="226297"/>
            </a:xfrm>
            <a:custGeom>
              <a:avLst/>
              <a:gdLst>
                <a:gd name="T0" fmla="*/ 445 w 1925"/>
                <a:gd name="T1" fmla="*/ 0 h 337"/>
                <a:gd name="T2" fmla="*/ 722 w 1925"/>
                <a:gd name="T3" fmla="*/ 18 h 337"/>
                <a:gd name="T4" fmla="*/ 912 w 1925"/>
                <a:gd name="T5" fmla="*/ 36 h 337"/>
                <a:gd name="T6" fmla="*/ 1000 w 1925"/>
                <a:gd name="T7" fmla="*/ 60 h 337"/>
                <a:gd name="T8" fmla="*/ 962 w 1925"/>
                <a:gd name="T9" fmla="*/ 77 h 337"/>
                <a:gd name="T10" fmla="*/ 858 w 1925"/>
                <a:gd name="T11" fmla="*/ 95 h 337"/>
                <a:gd name="T12" fmla="*/ 543 w 1925"/>
                <a:gd name="T13" fmla="*/ 124 h 337"/>
                <a:gd name="T14" fmla="*/ 85 w 1925"/>
                <a:gd name="T15" fmla="*/ 167 h 337"/>
                <a:gd name="T16" fmla="*/ 154 w 1925"/>
                <a:gd name="T17" fmla="*/ 176 h 337"/>
                <a:gd name="T18" fmla="*/ 233 w 1925"/>
                <a:gd name="T19" fmla="*/ 177 h 337"/>
                <a:gd name="T20" fmla="*/ 283 w 1925"/>
                <a:gd name="T21" fmla="*/ 177 h 337"/>
                <a:gd name="T22" fmla="*/ 339 w 1925"/>
                <a:gd name="T23" fmla="*/ 178 h 337"/>
                <a:gd name="T24" fmla="*/ 901 w 1925"/>
                <a:gd name="T25" fmla="*/ 161 h 337"/>
                <a:gd name="T26" fmla="*/ 1718 w 1925"/>
                <a:gd name="T27" fmla="*/ 137 h 337"/>
                <a:gd name="T28" fmla="*/ 859 w 1925"/>
                <a:gd name="T29" fmla="*/ 175 h 337"/>
                <a:gd name="T30" fmla="*/ 269 w 1925"/>
                <a:gd name="T31" fmla="*/ 201 h 337"/>
                <a:gd name="T32" fmla="*/ 0 w 1925"/>
                <a:gd name="T33" fmla="*/ 227 h 337"/>
                <a:gd name="T34" fmla="*/ 266 w 1925"/>
                <a:gd name="T35" fmla="*/ 241 h 337"/>
                <a:gd name="T36" fmla="*/ 853 w 1925"/>
                <a:gd name="T37" fmla="*/ 244 h 337"/>
                <a:gd name="T38" fmla="*/ 1165 w 1925"/>
                <a:gd name="T39" fmla="*/ 244 h 337"/>
                <a:gd name="T40" fmla="*/ 1308 w 1925"/>
                <a:gd name="T41" fmla="*/ 244 h 337"/>
                <a:gd name="T42" fmla="*/ 1375 w 1925"/>
                <a:gd name="T43" fmla="*/ 244 h 337"/>
                <a:gd name="T44" fmla="*/ 1439 w 1925"/>
                <a:gd name="T45" fmla="*/ 247 h 337"/>
                <a:gd name="T46" fmla="*/ 1707 w 1925"/>
                <a:gd name="T47" fmla="*/ 260 h 337"/>
                <a:gd name="T48" fmla="*/ 1452 w 1925"/>
                <a:gd name="T49" fmla="*/ 280 h 337"/>
                <a:gd name="T50" fmla="*/ 887 w 1925"/>
                <a:gd name="T51" fmla="*/ 306 h 337"/>
                <a:gd name="T52" fmla="*/ 65 w 1925"/>
                <a:gd name="T53" fmla="*/ 337 h 337"/>
                <a:gd name="T54" fmla="*/ 994 w 1925"/>
                <a:gd name="T55" fmla="*/ 322 h 337"/>
                <a:gd name="T56" fmla="*/ 1633 w 1925"/>
                <a:gd name="T57" fmla="*/ 300 h 337"/>
                <a:gd name="T58" fmla="*/ 1843 w 1925"/>
                <a:gd name="T59" fmla="*/ 283 h 337"/>
                <a:gd name="T60" fmla="*/ 1925 w 1925"/>
                <a:gd name="T61" fmla="*/ 260 h 337"/>
                <a:gd name="T62" fmla="*/ 1851 w 1925"/>
                <a:gd name="T63" fmla="*/ 241 h 337"/>
                <a:gd name="T64" fmla="*/ 1652 w 1925"/>
                <a:gd name="T65" fmla="*/ 219 h 337"/>
                <a:gd name="T66" fmla="*/ 1049 w 1925"/>
                <a:gd name="T67" fmla="*/ 176 h 337"/>
                <a:gd name="T68" fmla="*/ 447 w 1925"/>
                <a:gd name="T69" fmla="*/ 135 h 337"/>
                <a:gd name="T70" fmla="*/ 249 w 1925"/>
                <a:gd name="T71" fmla="*/ 113 h 337"/>
                <a:gd name="T72" fmla="*/ 172 w 1925"/>
                <a:gd name="T73" fmla="*/ 90 h 337"/>
                <a:gd name="T74" fmla="*/ 240 w 1925"/>
                <a:gd name="T75" fmla="*/ 74 h 337"/>
                <a:gd name="T76" fmla="*/ 423 w 1925"/>
                <a:gd name="T77" fmla="*/ 57 h 337"/>
                <a:gd name="T78" fmla="*/ 977 w 1925"/>
                <a:gd name="T79" fmla="*/ 31 h 337"/>
                <a:gd name="T80" fmla="*/ 1529 w 1925"/>
                <a:gd name="T81" fmla="*/ 21 h 337"/>
                <a:gd name="T82" fmla="*/ 1632 w 1925"/>
                <a:gd name="T83" fmla="*/ 21 h 337"/>
                <a:gd name="T84" fmla="*/ 1675 w 1925"/>
                <a:gd name="T85" fmla="*/ 21 h 337"/>
                <a:gd name="T86" fmla="*/ 1712 w 1925"/>
                <a:gd name="T87" fmla="*/ 22 h 337"/>
                <a:gd name="T88" fmla="*/ 1782 w 1925"/>
                <a:gd name="T89" fmla="*/ 29 h 337"/>
                <a:gd name="T90" fmla="*/ 1196 w 1925"/>
                <a:gd name="T91" fmla="*/ 90 h 33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925"/>
                <a:gd name="T139" fmla="*/ 0 h 337"/>
                <a:gd name="T140" fmla="*/ 1925 w 1925"/>
                <a:gd name="T141" fmla="*/ 337 h 33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925" h="337">
                  <a:moveTo>
                    <a:pt x="445" y="0"/>
                  </a:moveTo>
                  <a:lnTo>
                    <a:pt x="722" y="18"/>
                  </a:lnTo>
                  <a:lnTo>
                    <a:pt x="912" y="36"/>
                  </a:lnTo>
                  <a:lnTo>
                    <a:pt x="1000" y="60"/>
                  </a:lnTo>
                  <a:lnTo>
                    <a:pt x="962" y="77"/>
                  </a:lnTo>
                  <a:lnTo>
                    <a:pt x="858" y="95"/>
                  </a:lnTo>
                  <a:lnTo>
                    <a:pt x="543" y="124"/>
                  </a:lnTo>
                  <a:lnTo>
                    <a:pt x="85" y="167"/>
                  </a:lnTo>
                  <a:lnTo>
                    <a:pt x="154" y="176"/>
                  </a:lnTo>
                  <a:lnTo>
                    <a:pt x="233" y="177"/>
                  </a:lnTo>
                  <a:lnTo>
                    <a:pt x="283" y="177"/>
                  </a:lnTo>
                  <a:lnTo>
                    <a:pt x="339" y="178"/>
                  </a:lnTo>
                  <a:lnTo>
                    <a:pt x="901" y="161"/>
                  </a:lnTo>
                  <a:lnTo>
                    <a:pt x="1718" y="137"/>
                  </a:lnTo>
                  <a:lnTo>
                    <a:pt x="859" y="175"/>
                  </a:lnTo>
                  <a:lnTo>
                    <a:pt x="269" y="201"/>
                  </a:lnTo>
                  <a:lnTo>
                    <a:pt x="0" y="227"/>
                  </a:lnTo>
                  <a:lnTo>
                    <a:pt x="266" y="241"/>
                  </a:lnTo>
                  <a:lnTo>
                    <a:pt x="853" y="244"/>
                  </a:lnTo>
                  <a:lnTo>
                    <a:pt x="1165" y="244"/>
                  </a:lnTo>
                  <a:lnTo>
                    <a:pt x="1308" y="244"/>
                  </a:lnTo>
                  <a:lnTo>
                    <a:pt x="1375" y="244"/>
                  </a:lnTo>
                  <a:lnTo>
                    <a:pt x="1439" y="247"/>
                  </a:lnTo>
                  <a:lnTo>
                    <a:pt x="1707" y="260"/>
                  </a:lnTo>
                  <a:lnTo>
                    <a:pt x="1452" y="280"/>
                  </a:lnTo>
                  <a:lnTo>
                    <a:pt x="887" y="306"/>
                  </a:lnTo>
                  <a:lnTo>
                    <a:pt x="65" y="337"/>
                  </a:lnTo>
                  <a:lnTo>
                    <a:pt x="994" y="322"/>
                  </a:lnTo>
                  <a:lnTo>
                    <a:pt x="1633" y="300"/>
                  </a:lnTo>
                  <a:lnTo>
                    <a:pt x="1843" y="283"/>
                  </a:lnTo>
                  <a:lnTo>
                    <a:pt x="1925" y="260"/>
                  </a:lnTo>
                  <a:lnTo>
                    <a:pt x="1851" y="241"/>
                  </a:lnTo>
                  <a:lnTo>
                    <a:pt x="1652" y="219"/>
                  </a:lnTo>
                  <a:lnTo>
                    <a:pt x="1049" y="176"/>
                  </a:lnTo>
                  <a:lnTo>
                    <a:pt x="447" y="135"/>
                  </a:lnTo>
                  <a:lnTo>
                    <a:pt x="249" y="113"/>
                  </a:lnTo>
                  <a:lnTo>
                    <a:pt x="172" y="90"/>
                  </a:lnTo>
                  <a:lnTo>
                    <a:pt x="240" y="74"/>
                  </a:lnTo>
                  <a:lnTo>
                    <a:pt x="423" y="57"/>
                  </a:lnTo>
                  <a:lnTo>
                    <a:pt x="977" y="31"/>
                  </a:lnTo>
                  <a:lnTo>
                    <a:pt x="1529" y="21"/>
                  </a:lnTo>
                  <a:lnTo>
                    <a:pt x="1632" y="21"/>
                  </a:lnTo>
                  <a:lnTo>
                    <a:pt x="1675" y="21"/>
                  </a:lnTo>
                  <a:lnTo>
                    <a:pt x="1712" y="22"/>
                  </a:lnTo>
                  <a:lnTo>
                    <a:pt x="1782" y="29"/>
                  </a:lnTo>
                  <a:lnTo>
                    <a:pt x="1196" y="90"/>
                  </a:lnTo>
                </a:path>
              </a:pathLst>
            </a:custGeom>
            <a:noFill/>
            <a:ln w="9525">
              <a:noFill/>
              <a:round/>
              <a:headEnd/>
              <a:tailEnd/>
            </a:ln>
          </p:spPr>
          <p:txBody>
            <a:bodyPr/>
            <a:lstStyle/>
            <a:p>
              <a:endParaRPr lang="en-US"/>
            </a:p>
          </p:txBody>
        </p:sp>
        <p:sp>
          <p:nvSpPr>
            <p:cNvPr id="262" name="Oval 1543"/>
            <p:cNvSpPr>
              <a:spLocks noChangeArrowheads="1"/>
            </p:cNvSpPr>
            <p:nvPr/>
          </p:nvSpPr>
          <p:spPr bwMode="auto">
            <a:xfrm>
              <a:off x="2523953" y="4729011"/>
              <a:ext cx="92446" cy="74085"/>
            </a:xfrm>
            <a:prstGeom prst="ellipse">
              <a:avLst/>
            </a:prstGeom>
            <a:noFill/>
            <a:ln w="1588">
              <a:solidFill>
                <a:srgbClr val="FF0000"/>
              </a:solidFill>
              <a:round/>
              <a:headEnd/>
              <a:tailEnd/>
            </a:ln>
          </p:spPr>
          <p:txBody>
            <a:bodyPr/>
            <a:lstStyle/>
            <a:p>
              <a:endParaRPr lang="en-US"/>
            </a:p>
          </p:txBody>
        </p:sp>
        <p:sp>
          <p:nvSpPr>
            <p:cNvPr id="263" name="Oval 1544"/>
            <p:cNvSpPr>
              <a:spLocks noChangeArrowheads="1"/>
            </p:cNvSpPr>
            <p:nvPr/>
          </p:nvSpPr>
          <p:spPr bwMode="auto">
            <a:xfrm>
              <a:off x="2982881" y="4769421"/>
              <a:ext cx="90795" cy="74085"/>
            </a:xfrm>
            <a:prstGeom prst="ellipse">
              <a:avLst/>
            </a:prstGeom>
            <a:noFill/>
            <a:ln w="1588">
              <a:solidFill>
                <a:srgbClr val="FF0000"/>
              </a:solidFill>
              <a:round/>
              <a:headEnd/>
              <a:tailEnd/>
            </a:ln>
          </p:spPr>
          <p:txBody>
            <a:bodyPr/>
            <a:lstStyle/>
            <a:p>
              <a:endParaRPr lang="en-US"/>
            </a:p>
          </p:txBody>
        </p:sp>
        <p:sp>
          <p:nvSpPr>
            <p:cNvPr id="264" name="Oval 1545"/>
            <p:cNvSpPr>
              <a:spLocks noChangeArrowheads="1"/>
            </p:cNvSpPr>
            <p:nvPr/>
          </p:nvSpPr>
          <p:spPr bwMode="auto">
            <a:xfrm>
              <a:off x="2226804" y="4840813"/>
              <a:ext cx="92446" cy="75432"/>
            </a:xfrm>
            <a:prstGeom prst="ellipse">
              <a:avLst/>
            </a:prstGeom>
            <a:noFill/>
            <a:ln w="1588">
              <a:solidFill>
                <a:srgbClr val="FF0000"/>
              </a:solidFill>
              <a:round/>
              <a:headEnd/>
              <a:tailEnd/>
            </a:ln>
          </p:spPr>
          <p:txBody>
            <a:bodyPr/>
            <a:lstStyle/>
            <a:p>
              <a:endParaRPr lang="en-US"/>
            </a:p>
          </p:txBody>
        </p:sp>
        <p:sp>
          <p:nvSpPr>
            <p:cNvPr id="265" name="Oval 1546"/>
            <p:cNvSpPr>
              <a:spLocks noChangeArrowheads="1"/>
            </p:cNvSpPr>
            <p:nvPr/>
          </p:nvSpPr>
          <p:spPr bwMode="auto">
            <a:xfrm>
              <a:off x="3575527" y="4820608"/>
              <a:ext cx="90795" cy="75432"/>
            </a:xfrm>
            <a:prstGeom prst="ellipse">
              <a:avLst/>
            </a:prstGeom>
            <a:noFill/>
            <a:ln w="1588">
              <a:solidFill>
                <a:srgbClr val="FF0000"/>
              </a:solidFill>
              <a:round/>
              <a:headEnd/>
              <a:tailEnd/>
            </a:ln>
          </p:spPr>
          <p:txBody>
            <a:bodyPr/>
            <a:lstStyle/>
            <a:p>
              <a:endParaRPr lang="en-US"/>
            </a:p>
          </p:txBody>
        </p:sp>
        <p:sp>
          <p:nvSpPr>
            <p:cNvPr id="266" name="Oval 1547"/>
            <p:cNvSpPr>
              <a:spLocks noChangeArrowheads="1"/>
            </p:cNvSpPr>
            <p:nvPr/>
          </p:nvSpPr>
          <p:spPr bwMode="auto">
            <a:xfrm>
              <a:off x="2157470" y="4882570"/>
              <a:ext cx="90795" cy="74085"/>
            </a:xfrm>
            <a:prstGeom prst="ellipse">
              <a:avLst/>
            </a:prstGeom>
            <a:noFill/>
            <a:ln w="1588">
              <a:solidFill>
                <a:srgbClr val="FF0000"/>
              </a:solidFill>
              <a:round/>
              <a:headEnd/>
              <a:tailEnd/>
            </a:ln>
          </p:spPr>
          <p:txBody>
            <a:bodyPr/>
            <a:lstStyle/>
            <a:p>
              <a:endParaRPr lang="en-US"/>
            </a:p>
          </p:txBody>
        </p:sp>
        <p:sp>
          <p:nvSpPr>
            <p:cNvPr id="267" name="Oval 1548"/>
            <p:cNvSpPr>
              <a:spLocks noChangeArrowheads="1"/>
            </p:cNvSpPr>
            <p:nvPr/>
          </p:nvSpPr>
          <p:spPr bwMode="auto">
            <a:xfrm>
              <a:off x="3567273" y="4904122"/>
              <a:ext cx="90795" cy="74085"/>
            </a:xfrm>
            <a:prstGeom prst="ellipse">
              <a:avLst/>
            </a:prstGeom>
            <a:noFill/>
            <a:ln w="1588">
              <a:solidFill>
                <a:srgbClr val="FF0000"/>
              </a:solidFill>
              <a:round/>
              <a:headEnd/>
              <a:tailEnd/>
            </a:ln>
          </p:spPr>
          <p:txBody>
            <a:bodyPr/>
            <a:lstStyle/>
            <a:p>
              <a:endParaRPr lang="en-US"/>
            </a:p>
          </p:txBody>
        </p:sp>
        <p:sp>
          <p:nvSpPr>
            <p:cNvPr id="268" name="Oval 1549"/>
            <p:cNvSpPr>
              <a:spLocks noChangeArrowheads="1"/>
            </p:cNvSpPr>
            <p:nvPr/>
          </p:nvSpPr>
          <p:spPr bwMode="auto">
            <a:xfrm>
              <a:off x="2210296" y="4955308"/>
              <a:ext cx="92446" cy="75432"/>
            </a:xfrm>
            <a:prstGeom prst="ellipse">
              <a:avLst/>
            </a:prstGeom>
            <a:noFill/>
            <a:ln w="1588">
              <a:solidFill>
                <a:srgbClr val="FF0000"/>
              </a:solidFill>
              <a:round/>
              <a:headEnd/>
              <a:tailEnd/>
            </a:ln>
          </p:spPr>
          <p:txBody>
            <a:bodyPr/>
            <a:lstStyle/>
            <a:p>
              <a:endParaRPr lang="en-US"/>
            </a:p>
          </p:txBody>
        </p:sp>
        <p:sp>
          <p:nvSpPr>
            <p:cNvPr id="269" name="Oval 1550"/>
            <p:cNvSpPr>
              <a:spLocks noChangeArrowheads="1"/>
            </p:cNvSpPr>
            <p:nvPr/>
          </p:nvSpPr>
          <p:spPr bwMode="auto">
            <a:xfrm>
              <a:off x="3745562" y="4904122"/>
              <a:ext cx="92446" cy="74085"/>
            </a:xfrm>
            <a:prstGeom prst="ellipse">
              <a:avLst/>
            </a:prstGeom>
            <a:noFill/>
            <a:ln w="1588">
              <a:solidFill>
                <a:srgbClr val="FF0000"/>
              </a:solidFill>
              <a:round/>
              <a:headEnd/>
              <a:tailEnd/>
            </a:ln>
          </p:spPr>
          <p:txBody>
            <a:bodyPr/>
            <a:lstStyle/>
            <a:p>
              <a:endParaRPr lang="en-US"/>
            </a:p>
          </p:txBody>
        </p:sp>
        <p:sp>
          <p:nvSpPr>
            <p:cNvPr id="270" name="Oval 1551"/>
            <p:cNvSpPr>
              <a:spLocks noChangeArrowheads="1"/>
            </p:cNvSpPr>
            <p:nvPr/>
          </p:nvSpPr>
          <p:spPr bwMode="auto">
            <a:xfrm>
              <a:off x="2299441" y="4789627"/>
              <a:ext cx="90795" cy="74085"/>
            </a:xfrm>
            <a:prstGeom prst="ellipse">
              <a:avLst/>
            </a:prstGeom>
            <a:noFill/>
            <a:ln w="1588">
              <a:solidFill>
                <a:srgbClr val="FF0000"/>
              </a:solidFill>
              <a:round/>
              <a:headEnd/>
              <a:tailEnd/>
            </a:ln>
          </p:spPr>
          <p:txBody>
            <a:bodyPr/>
            <a:lstStyle/>
            <a:p>
              <a:endParaRPr lang="en-US"/>
            </a:p>
          </p:txBody>
        </p:sp>
        <p:sp>
          <p:nvSpPr>
            <p:cNvPr id="271" name="Oval 1552"/>
            <p:cNvSpPr>
              <a:spLocks noChangeArrowheads="1"/>
            </p:cNvSpPr>
            <p:nvPr/>
          </p:nvSpPr>
          <p:spPr bwMode="auto">
            <a:xfrm>
              <a:off x="3628353" y="4747869"/>
              <a:ext cx="90795" cy="75432"/>
            </a:xfrm>
            <a:prstGeom prst="ellipse">
              <a:avLst/>
            </a:prstGeom>
            <a:noFill/>
            <a:ln w="1588">
              <a:solidFill>
                <a:srgbClr val="FF0000"/>
              </a:solidFill>
              <a:round/>
              <a:headEnd/>
              <a:tailEnd/>
            </a:ln>
          </p:spPr>
          <p:txBody>
            <a:bodyPr/>
            <a:lstStyle/>
            <a:p>
              <a:endParaRPr lang="en-US"/>
            </a:p>
          </p:txBody>
        </p:sp>
        <p:sp>
          <p:nvSpPr>
            <p:cNvPr id="272" name="Oval 1553"/>
            <p:cNvSpPr>
              <a:spLocks noChangeArrowheads="1"/>
            </p:cNvSpPr>
            <p:nvPr/>
          </p:nvSpPr>
          <p:spPr bwMode="auto">
            <a:xfrm>
              <a:off x="3144662" y="4789627"/>
              <a:ext cx="90795" cy="74085"/>
            </a:xfrm>
            <a:prstGeom prst="ellipse">
              <a:avLst/>
            </a:prstGeom>
            <a:noFill/>
            <a:ln w="1588">
              <a:solidFill>
                <a:srgbClr val="FF0000"/>
              </a:solidFill>
              <a:round/>
              <a:headEnd/>
              <a:tailEnd/>
            </a:ln>
          </p:spPr>
          <p:txBody>
            <a:bodyPr/>
            <a:lstStyle/>
            <a:p>
              <a:endParaRPr lang="en-US"/>
            </a:p>
          </p:txBody>
        </p:sp>
        <p:sp>
          <p:nvSpPr>
            <p:cNvPr id="273" name="Freeform 1554"/>
            <p:cNvSpPr>
              <a:spLocks/>
            </p:cNvSpPr>
            <p:nvPr/>
          </p:nvSpPr>
          <p:spPr bwMode="auto">
            <a:xfrm>
              <a:off x="2411697" y="4782892"/>
              <a:ext cx="1589743" cy="226297"/>
            </a:xfrm>
            <a:custGeom>
              <a:avLst/>
              <a:gdLst>
                <a:gd name="T0" fmla="*/ 445 w 1925"/>
                <a:gd name="T1" fmla="*/ 0 h 337"/>
                <a:gd name="T2" fmla="*/ 722 w 1925"/>
                <a:gd name="T3" fmla="*/ 18 h 337"/>
                <a:gd name="T4" fmla="*/ 912 w 1925"/>
                <a:gd name="T5" fmla="*/ 36 h 337"/>
                <a:gd name="T6" fmla="*/ 1000 w 1925"/>
                <a:gd name="T7" fmla="*/ 60 h 337"/>
                <a:gd name="T8" fmla="*/ 962 w 1925"/>
                <a:gd name="T9" fmla="*/ 77 h 337"/>
                <a:gd name="T10" fmla="*/ 858 w 1925"/>
                <a:gd name="T11" fmla="*/ 95 h 337"/>
                <a:gd name="T12" fmla="*/ 544 w 1925"/>
                <a:gd name="T13" fmla="*/ 124 h 337"/>
                <a:gd name="T14" fmla="*/ 86 w 1925"/>
                <a:gd name="T15" fmla="*/ 167 h 337"/>
                <a:gd name="T16" fmla="*/ 155 w 1925"/>
                <a:gd name="T17" fmla="*/ 176 h 337"/>
                <a:gd name="T18" fmla="*/ 234 w 1925"/>
                <a:gd name="T19" fmla="*/ 177 h 337"/>
                <a:gd name="T20" fmla="*/ 284 w 1925"/>
                <a:gd name="T21" fmla="*/ 177 h 337"/>
                <a:gd name="T22" fmla="*/ 340 w 1925"/>
                <a:gd name="T23" fmla="*/ 178 h 337"/>
                <a:gd name="T24" fmla="*/ 902 w 1925"/>
                <a:gd name="T25" fmla="*/ 163 h 337"/>
                <a:gd name="T26" fmla="*/ 1719 w 1925"/>
                <a:gd name="T27" fmla="*/ 138 h 337"/>
                <a:gd name="T28" fmla="*/ 860 w 1925"/>
                <a:gd name="T29" fmla="*/ 176 h 337"/>
                <a:gd name="T30" fmla="*/ 269 w 1925"/>
                <a:gd name="T31" fmla="*/ 202 h 337"/>
                <a:gd name="T32" fmla="*/ 0 w 1925"/>
                <a:gd name="T33" fmla="*/ 229 h 337"/>
                <a:gd name="T34" fmla="*/ 266 w 1925"/>
                <a:gd name="T35" fmla="*/ 241 h 337"/>
                <a:gd name="T36" fmla="*/ 853 w 1925"/>
                <a:gd name="T37" fmla="*/ 246 h 337"/>
                <a:gd name="T38" fmla="*/ 1165 w 1925"/>
                <a:gd name="T39" fmla="*/ 246 h 337"/>
                <a:gd name="T40" fmla="*/ 1308 w 1925"/>
                <a:gd name="T41" fmla="*/ 246 h 337"/>
                <a:gd name="T42" fmla="*/ 1375 w 1925"/>
                <a:gd name="T43" fmla="*/ 246 h 337"/>
                <a:gd name="T44" fmla="*/ 1439 w 1925"/>
                <a:gd name="T45" fmla="*/ 247 h 337"/>
                <a:gd name="T46" fmla="*/ 1707 w 1925"/>
                <a:gd name="T47" fmla="*/ 260 h 337"/>
                <a:gd name="T48" fmla="*/ 1452 w 1925"/>
                <a:gd name="T49" fmla="*/ 282 h 337"/>
                <a:gd name="T50" fmla="*/ 887 w 1925"/>
                <a:gd name="T51" fmla="*/ 307 h 337"/>
                <a:gd name="T52" fmla="*/ 65 w 1925"/>
                <a:gd name="T53" fmla="*/ 337 h 337"/>
                <a:gd name="T54" fmla="*/ 994 w 1925"/>
                <a:gd name="T55" fmla="*/ 324 h 337"/>
                <a:gd name="T56" fmla="*/ 1633 w 1925"/>
                <a:gd name="T57" fmla="*/ 301 h 337"/>
                <a:gd name="T58" fmla="*/ 1843 w 1925"/>
                <a:gd name="T59" fmla="*/ 284 h 337"/>
                <a:gd name="T60" fmla="*/ 1925 w 1925"/>
                <a:gd name="T61" fmla="*/ 260 h 337"/>
                <a:gd name="T62" fmla="*/ 1850 w 1925"/>
                <a:gd name="T63" fmla="*/ 241 h 337"/>
                <a:gd name="T64" fmla="*/ 1652 w 1925"/>
                <a:gd name="T65" fmla="*/ 219 h 337"/>
                <a:gd name="T66" fmla="*/ 1049 w 1925"/>
                <a:gd name="T67" fmla="*/ 176 h 337"/>
                <a:gd name="T68" fmla="*/ 447 w 1925"/>
                <a:gd name="T69" fmla="*/ 135 h 337"/>
                <a:gd name="T70" fmla="*/ 249 w 1925"/>
                <a:gd name="T71" fmla="*/ 113 h 337"/>
                <a:gd name="T72" fmla="*/ 173 w 1925"/>
                <a:gd name="T73" fmla="*/ 92 h 337"/>
                <a:gd name="T74" fmla="*/ 240 w 1925"/>
                <a:gd name="T75" fmla="*/ 74 h 337"/>
                <a:gd name="T76" fmla="*/ 423 w 1925"/>
                <a:gd name="T77" fmla="*/ 57 h 337"/>
                <a:gd name="T78" fmla="*/ 977 w 1925"/>
                <a:gd name="T79" fmla="*/ 31 h 337"/>
                <a:gd name="T80" fmla="*/ 1530 w 1925"/>
                <a:gd name="T81" fmla="*/ 22 h 337"/>
                <a:gd name="T82" fmla="*/ 1633 w 1925"/>
                <a:gd name="T83" fmla="*/ 22 h 337"/>
                <a:gd name="T84" fmla="*/ 1676 w 1925"/>
                <a:gd name="T85" fmla="*/ 22 h 337"/>
                <a:gd name="T86" fmla="*/ 1713 w 1925"/>
                <a:gd name="T87" fmla="*/ 23 h 337"/>
                <a:gd name="T88" fmla="*/ 1783 w 1925"/>
                <a:gd name="T89" fmla="*/ 30 h 337"/>
                <a:gd name="T90" fmla="*/ 1196 w 1925"/>
                <a:gd name="T91" fmla="*/ 92 h 33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925"/>
                <a:gd name="T139" fmla="*/ 0 h 337"/>
                <a:gd name="T140" fmla="*/ 1925 w 1925"/>
                <a:gd name="T141" fmla="*/ 337 h 33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925" h="337">
                  <a:moveTo>
                    <a:pt x="445" y="0"/>
                  </a:moveTo>
                  <a:lnTo>
                    <a:pt x="722" y="18"/>
                  </a:lnTo>
                  <a:lnTo>
                    <a:pt x="912" y="36"/>
                  </a:lnTo>
                  <a:lnTo>
                    <a:pt x="1000" y="60"/>
                  </a:lnTo>
                  <a:lnTo>
                    <a:pt x="962" y="77"/>
                  </a:lnTo>
                  <a:lnTo>
                    <a:pt x="858" y="95"/>
                  </a:lnTo>
                  <a:lnTo>
                    <a:pt x="544" y="124"/>
                  </a:lnTo>
                  <a:lnTo>
                    <a:pt x="86" y="167"/>
                  </a:lnTo>
                  <a:lnTo>
                    <a:pt x="155" y="176"/>
                  </a:lnTo>
                  <a:lnTo>
                    <a:pt x="234" y="177"/>
                  </a:lnTo>
                  <a:lnTo>
                    <a:pt x="284" y="177"/>
                  </a:lnTo>
                  <a:lnTo>
                    <a:pt x="340" y="178"/>
                  </a:lnTo>
                  <a:lnTo>
                    <a:pt x="902" y="163"/>
                  </a:lnTo>
                  <a:lnTo>
                    <a:pt x="1719" y="138"/>
                  </a:lnTo>
                  <a:lnTo>
                    <a:pt x="860" y="176"/>
                  </a:lnTo>
                  <a:lnTo>
                    <a:pt x="269" y="202"/>
                  </a:lnTo>
                  <a:lnTo>
                    <a:pt x="0" y="229"/>
                  </a:lnTo>
                  <a:lnTo>
                    <a:pt x="266" y="241"/>
                  </a:lnTo>
                  <a:lnTo>
                    <a:pt x="853" y="246"/>
                  </a:lnTo>
                  <a:lnTo>
                    <a:pt x="1165" y="246"/>
                  </a:lnTo>
                  <a:lnTo>
                    <a:pt x="1308" y="246"/>
                  </a:lnTo>
                  <a:lnTo>
                    <a:pt x="1375" y="246"/>
                  </a:lnTo>
                  <a:lnTo>
                    <a:pt x="1439" y="247"/>
                  </a:lnTo>
                  <a:lnTo>
                    <a:pt x="1707" y="260"/>
                  </a:lnTo>
                  <a:lnTo>
                    <a:pt x="1452" y="282"/>
                  </a:lnTo>
                  <a:lnTo>
                    <a:pt x="887" y="307"/>
                  </a:lnTo>
                  <a:lnTo>
                    <a:pt x="65" y="337"/>
                  </a:lnTo>
                  <a:lnTo>
                    <a:pt x="994" y="324"/>
                  </a:lnTo>
                  <a:lnTo>
                    <a:pt x="1633" y="301"/>
                  </a:lnTo>
                  <a:lnTo>
                    <a:pt x="1843" y="284"/>
                  </a:lnTo>
                  <a:lnTo>
                    <a:pt x="1925" y="260"/>
                  </a:lnTo>
                  <a:lnTo>
                    <a:pt x="1850" y="241"/>
                  </a:lnTo>
                  <a:lnTo>
                    <a:pt x="1652" y="219"/>
                  </a:lnTo>
                  <a:lnTo>
                    <a:pt x="1049" y="176"/>
                  </a:lnTo>
                  <a:lnTo>
                    <a:pt x="447" y="135"/>
                  </a:lnTo>
                  <a:lnTo>
                    <a:pt x="249" y="113"/>
                  </a:lnTo>
                  <a:lnTo>
                    <a:pt x="173" y="92"/>
                  </a:lnTo>
                  <a:lnTo>
                    <a:pt x="240" y="74"/>
                  </a:lnTo>
                  <a:lnTo>
                    <a:pt x="423" y="57"/>
                  </a:lnTo>
                  <a:lnTo>
                    <a:pt x="977" y="31"/>
                  </a:lnTo>
                  <a:lnTo>
                    <a:pt x="1530" y="22"/>
                  </a:lnTo>
                  <a:lnTo>
                    <a:pt x="1633" y="22"/>
                  </a:lnTo>
                  <a:lnTo>
                    <a:pt x="1676" y="22"/>
                  </a:lnTo>
                  <a:lnTo>
                    <a:pt x="1713" y="23"/>
                  </a:lnTo>
                  <a:lnTo>
                    <a:pt x="1783" y="30"/>
                  </a:lnTo>
                  <a:lnTo>
                    <a:pt x="1196" y="92"/>
                  </a:lnTo>
                </a:path>
              </a:pathLst>
            </a:custGeom>
            <a:noFill/>
            <a:ln w="9525">
              <a:noFill/>
              <a:round/>
              <a:headEnd/>
              <a:tailEnd/>
            </a:ln>
          </p:spPr>
          <p:txBody>
            <a:bodyPr/>
            <a:lstStyle/>
            <a:p>
              <a:endParaRPr lang="en-US"/>
            </a:p>
          </p:txBody>
        </p:sp>
        <p:sp>
          <p:nvSpPr>
            <p:cNvPr id="274" name="Oval 1555"/>
            <p:cNvSpPr>
              <a:spLocks noChangeArrowheads="1"/>
            </p:cNvSpPr>
            <p:nvPr/>
          </p:nvSpPr>
          <p:spPr bwMode="auto">
            <a:xfrm>
              <a:off x="2733607" y="4745175"/>
              <a:ext cx="92446" cy="74085"/>
            </a:xfrm>
            <a:prstGeom prst="ellipse">
              <a:avLst/>
            </a:prstGeom>
            <a:noFill/>
            <a:ln w="1588">
              <a:solidFill>
                <a:srgbClr val="FF0000"/>
              </a:solidFill>
              <a:round/>
              <a:headEnd/>
              <a:tailEnd/>
            </a:ln>
          </p:spPr>
          <p:txBody>
            <a:bodyPr/>
            <a:lstStyle/>
            <a:p>
              <a:endParaRPr lang="en-US"/>
            </a:p>
          </p:txBody>
        </p:sp>
        <p:sp>
          <p:nvSpPr>
            <p:cNvPr id="275" name="Oval 1556"/>
            <p:cNvSpPr>
              <a:spLocks noChangeArrowheads="1"/>
            </p:cNvSpPr>
            <p:nvPr/>
          </p:nvSpPr>
          <p:spPr bwMode="auto">
            <a:xfrm>
              <a:off x="3192536" y="4785586"/>
              <a:ext cx="90795" cy="74085"/>
            </a:xfrm>
            <a:prstGeom prst="ellipse">
              <a:avLst/>
            </a:prstGeom>
            <a:noFill/>
            <a:ln w="1588">
              <a:solidFill>
                <a:srgbClr val="FF0000"/>
              </a:solidFill>
              <a:round/>
              <a:headEnd/>
              <a:tailEnd/>
            </a:ln>
          </p:spPr>
          <p:txBody>
            <a:bodyPr/>
            <a:lstStyle/>
            <a:p>
              <a:endParaRPr lang="en-US"/>
            </a:p>
          </p:txBody>
        </p:sp>
        <p:sp>
          <p:nvSpPr>
            <p:cNvPr id="276" name="Oval 1557"/>
            <p:cNvSpPr>
              <a:spLocks noChangeArrowheads="1"/>
            </p:cNvSpPr>
            <p:nvPr/>
          </p:nvSpPr>
          <p:spPr bwMode="auto">
            <a:xfrm>
              <a:off x="2438110" y="4858324"/>
              <a:ext cx="90795" cy="74085"/>
            </a:xfrm>
            <a:prstGeom prst="ellipse">
              <a:avLst/>
            </a:prstGeom>
            <a:noFill/>
            <a:ln w="1588">
              <a:solidFill>
                <a:srgbClr val="FF0000"/>
              </a:solidFill>
              <a:round/>
              <a:headEnd/>
              <a:tailEnd/>
            </a:ln>
          </p:spPr>
          <p:txBody>
            <a:bodyPr/>
            <a:lstStyle/>
            <a:p>
              <a:endParaRPr lang="en-US"/>
            </a:p>
          </p:txBody>
        </p:sp>
        <p:sp>
          <p:nvSpPr>
            <p:cNvPr id="277" name="Oval 1558"/>
            <p:cNvSpPr>
              <a:spLocks noChangeArrowheads="1"/>
            </p:cNvSpPr>
            <p:nvPr/>
          </p:nvSpPr>
          <p:spPr bwMode="auto">
            <a:xfrm>
              <a:off x="3785181" y="4838119"/>
              <a:ext cx="92446" cy="74085"/>
            </a:xfrm>
            <a:prstGeom prst="ellipse">
              <a:avLst/>
            </a:prstGeom>
            <a:noFill/>
            <a:ln w="1588">
              <a:solidFill>
                <a:srgbClr val="FF0000"/>
              </a:solidFill>
              <a:round/>
              <a:headEnd/>
              <a:tailEnd/>
            </a:ln>
          </p:spPr>
          <p:txBody>
            <a:bodyPr/>
            <a:lstStyle/>
            <a:p>
              <a:endParaRPr lang="en-US"/>
            </a:p>
          </p:txBody>
        </p:sp>
        <p:sp>
          <p:nvSpPr>
            <p:cNvPr id="278" name="Oval 1559"/>
            <p:cNvSpPr>
              <a:spLocks noChangeArrowheads="1"/>
            </p:cNvSpPr>
            <p:nvPr/>
          </p:nvSpPr>
          <p:spPr bwMode="auto">
            <a:xfrm>
              <a:off x="2367124" y="4898734"/>
              <a:ext cx="90795" cy="75432"/>
            </a:xfrm>
            <a:prstGeom prst="ellipse">
              <a:avLst/>
            </a:prstGeom>
            <a:noFill/>
            <a:ln w="1588">
              <a:solidFill>
                <a:srgbClr val="FF0000"/>
              </a:solidFill>
              <a:round/>
              <a:headEnd/>
              <a:tailEnd/>
            </a:ln>
          </p:spPr>
          <p:txBody>
            <a:bodyPr/>
            <a:lstStyle/>
            <a:p>
              <a:endParaRPr lang="en-US"/>
            </a:p>
          </p:txBody>
        </p:sp>
        <p:sp>
          <p:nvSpPr>
            <p:cNvPr id="279" name="Oval 1560"/>
            <p:cNvSpPr>
              <a:spLocks noChangeArrowheads="1"/>
            </p:cNvSpPr>
            <p:nvPr/>
          </p:nvSpPr>
          <p:spPr bwMode="auto">
            <a:xfrm>
              <a:off x="3775276" y="4920286"/>
              <a:ext cx="92446" cy="74085"/>
            </a:xfrm>
            <a:prstGeom prst="ellipse">
              <a:avLst/>
            </a:prstGeom>
            <a:noFill/>
            <a:ln w="1588">
              <a:solidFill>
                <a:srgbClr val="FF0000"/>
              </a:solidFill>
              <a:round/>
              <a:headEnd/>
              <a:tailEnd/>
            </a:ln>
          </p:spPr>
          <p:txBody>
            <a:bodyPr/>
            <a:lstStyle/>
            <a:p>
              <a:endParaRPr lang="en-US"/>
            </a:p>
          </p:txBody>
        </p:sp>
        <p:sp>
          <p:nvSpPr>
            <p:cNvPr id="280" name="Oval 1561"/>
            <p:cNvSpPr>
              <a:spLocks noChangeArrowheads="1"/>
            </p:cNvSpPr>
            <p:nvPr/>
          </p:nvSpPr>
          <p:spPr bwMode="auto">
            <a:xfrm>
              <a:off x="2419951" y="4971472"/>
              <a:ext cx="92446" cy="75432"/>
            </a:xfrm>
            <a:prstGeom prst="ellipse">
              <a:avLst/>
            </a:prstGeom>
            <a:noFill/>
            <a:ln w="1588">
              <a:solidFill>
                <a:srgbClr val="FF0000"/>
              </a:solidFill>
              <a:round/>
              <a:headEnd/>
              <a:tailEnd/>
            </a:ln>
          </p:spPr>
          <p:txBody>
            <a:bodyPr/>
            <a:lstStyle/>
            <a:p>
              <a:endParaRPr lang="en-US"/>
            </a:p>
          </p:txBody>
        </p:sp>
        <p:sp>
          <p:nvSpPr>
            <p:cNvPr id="281" name="Oval 1562"/>
            <p:cNvSpPr>
              <a:spLocks noChangeArrowheads="1"/>
            </p:cNvSpPr>
            <p:nvPr/>
          </p:nvSpPr>
          <p:spPr bwMode="auto">
            <a:xfrm>
              <a:off x="3955216" y="4920286"/>
              <a:ext cx="92446" cy="74085"/>
            </a:xfrm>
            <a:prstGeom prst="ellipse">
              <a:avLst/>
            </a:prstGeom>
            <a:noFill/>
            <a:ln w="1588">
              <a:solidFill>
                <a:srgbClr val="FF0000"/>
              </a:solidFill>
              <a:round/>
              <a:headEnd/>
              <a:tailEnd/>
            </a:ln>
          </p:spPr>
          <p:txBody>
            <a:bodyPr/>
            <a:lstStyle/>
            <a:p>
              <a:endParaRPr lang="en-US"/>
            </a:p>
          </p:txBody>
        </p:sp>
        <p:sp>
          <p:nvSpPr>
            <p:cNvPr id="282" name="Oval 1563"/>
            <p:cNvSpPr>
              <a:spLocks noChangeArrowheads="1"/>
            </p:cNvSpPr>
            <p:nvPr/>
          </p:nvSpPr>
          <p:spPr bwMode="auto">
            <a:xfrm>
              <a:off x="2509095" y="4807138"/>
              <a:ext cx="92446" cy="74085"/>
            </a:xfrm>
            <a:prstGeom prst="ellipse">
              <a:avLst/>
            </a:prstGeom>
            <a:noFill/>
            <a:ln w="1588">
              <a:solidFill>
                <a:srgbClr val="FF0000"/>
              </a:solidFill>
              <a:round/>
              <a:headEnd/>
              <a:tailEnd/>
            </a:ln>
          </p:spPr>
          <p:txBody>
            <a:bodyPr/>
            <a:lstStyle/>
            <a:p>
              <a:endParaRPr lang="en-US"/>
            </a:p>
          </p:txBody>
        </p:sp>
        <p:sp>
          <p:nvSpPr>
            <p:cNvPr id="283" name="Oval 1564"/>
            <p:cNvSpPr>
              <a:spLocks noChangeArrowheads="1"/>
            </p:cNvSpPr>
            <p:nvPr/>
          </p:nvSpPr>
          <p:spPr bwMode="auto">
            <a:xfrm>
              <a:off x="3838008" y="4765380"/>
              <a:ext cx="92446" cy="74085"/>
            </a:xfrm>
            <a:prstGeom prst="ellipse">
              <a:avLst/>
            </a:prstGeom>
            <a:noFill/>
            <a:ln w="1588">
              <a:solidFill>
                <a:srgbClr val="FF0000"/>
              </a:solidFill>
              <a:round/>
              <a:headEnd/>
              <a:tailEnd/>
            </a:ln>
          </p:spPr>
          <p:txBody>
            <a:bodyPr/>
            <a:lstStyle/>
            <a:p>
              <a:endParaRPr lang="en-US"/>
            </a:p>
          </p:txBody>
        </p:sp>
        <p:sp>
          <p:nvSpPr>
            <p:cNvPr id="284" name="Oval 1565"/>
            <p:cNvSpPr>
              <a:spLocks noChangeArrowheads="1"/>
            </p:cNvSpPr>
            <p:nvPr/>
          </p:nvSpPr>
          <p:spPr bwMode="auto">
            <a:xfrm>
              <a:off x="3354317" y="4807138"/>
              <a:ext cx="90795" cy="74085"/>
            </a:xfrm>
            <a:prstGeom prst="ellipse">
              <a:avLst/>
            </a:prstGeom>
            <a:noFill/>
            <a:ln w="1588">
              <a:solidFill>
                <a:srgbClr val="FF0000"/>
              </a:solidFill>
              <a:round/>
              <a:headEnd/>
              <a:tailEnd/>
            </a:ln>
          </p:spPr>
          <p:txBody>
            <a:bodyPr/>
            <a:lstStyle/>
            <a:p>
              <a:endParaRPr lang="en-US"/>
            </a:p>
          </p:txBody>
        </p:sp>
        <p:sp>
          <p:nvSpPr>
            <p:cNvPr id="285" name="Freeform 1566"/>
            <p:cNvSpPr>
              <a:spLocks/>
            </p:cNvSpPr>
            <p:nvPr/>
          </p:nvSpPr>
          <p:spPr bwMode="auto">
            <a:xfrm>
              <a:off x="2606494" y="4811179"/>
              <a:ext cx="1589743" cy="227644"/>
            </a:xfrm>
            <a:custGeom>
              <a:avLst/>
              <a:gdLst>
                <a:gd name="T0" fmla="*/ 446 w 1927"/>
                <a:gd name="T1" fmla="*/ 0 h 338"/>
                <a:gd name="T2" fmla="*/ 722 w 1927"/>
                <a:gd name="T3" fmla="*/ 19 h 338"/>
                <a:gd name="T4" fmla="*/ 914 w 1927"/>
                <a:gd name="T5" fmla="*/ 38 h 338"/>
                <a:gd name="T6" fmla="*/ 1002 w 1927"/>
                <a:gd name="T7" fmla="*/ 62 h 338"/>
                <a:gd name="T8" fmla="*/ 964 w 1927"/>
                <a:gd name="T9" fmla="*/ 77 h 338"/>
                <a:gd name="T10" fmla="*/ 860 w 1927"/>
                <a:gd name="T11" fmla="*/ 95 h 338"/>
                <a:gd name="T12" fmla="*/ 545 w 1927"/>
                <a:gd name="T13" fmla="*/ 124 h 338"/>
                <a:gd name="T14" fmla="*/ 231 w 1927"/>
                <a:gd name="T15" fmla="*/ 148 h 338"/>
                <a:gd name="T16" fmla="*/ 88 w 1927"/>
                <a:gd name="T17" fmla="*/ 169 h 338"/>
                <a:gd name="T18" fmla="*/ 157 w 1927"/>
                <a:gd name="T19" fmla="*/ 177 h 338"/>
                <a:gd name="T20" fmla="*/ 236 w 1927"/>
                <a:gd name="T21" fmla="*/ 178 h 338"/>
                <a:gd name="T22" fmla="*/ 286 w 1927"/>
                <a:gd name="T23" fmla="*/ 178 h 338"/>
                <a:gd name="T24" fmla="*/ 342 w 1927"/>
                <a:gd name="T25" fmla="*/ 180 h 338"/>
                <a:gd name="T26" fmla="*/ 904 w 1927"/>
                <a:gd name="T27" fmla="*/ 163 h 338"/>
                <a:gd name="T28" fmla="*/ 1720 w 1927"/>
                <a:gd name="T29" fmla="*/ 138 h 338"/>
                <a:gd name="T30" fmla="*/ 861 w 1927"/>
                <a:gd name="T31" fmla="*/ 176 h 338"/>
                <a:gd name="T32" fmla="*/ 270 w 1927"/>
                <a:gd name="T33" fmla="*/ 203 h 338"/>
                <a:gd name="T34" fmla="*/ 0 w 1927"/>
                <a:gd name="T35" fmla="*/ 230 h 338"/>
                <a:gd name="T36" fmla="*/ 266 w 1927"/>
                <a:gd name="T37" fmla="*/ 242 h 338"/>
                <a:gd name="T38" fmla="*/ 855 w 1927"/>
                <a:gd name="T39" fmla="*/ 245 h 338"/>
                <a:gd name="T40" fmla="*/ 1168 w 1927"/>
                <a:gd name="T41" fmla="*/ 245 h 338"/>
                <a:gd name="T42" fmla="*/ 1311 w 1927"/>
                <a:gd name="T43" fmla="*/ 245 h 338"/>
                <a:gd name="T44" fmla="*/ 1378 w 1927"/>
                <a:gd name="T45" fmla="*/ 245 h 338"/>
                <a:gd name="T46" fmla="*/ 1442 w 1927"/>
                <a:gd name="T47" fmla="*/ 247 h 338"/>
                <a:gd name="T48" fmla="*/ 1710 w 1927"/>
                <a:gd name="T49" fmla="*/ 261 h 338"/>
                <a:gd name="T50" fmla="*/ 1455 w 1927"/>
                <a:gd name="T51" fmla="*/ 282 h 338"/>
                <a:gd name="T52" fmla="*/ 890 w 1927"/>
                <a:gd name="T53" fmla="*/ 307 h 338"/>
                <a:gd name="T54" fmla="*/ 67 w 1927"/>
                <a:gd name="T55" fmla="*/ 338 h 338"/>
                <a:gd name="T56" fmla="*/ 996 w 1927"/>
                <a:gd name="T57" fmla="*/ 324 h 338"/>
                <a:gd name="T58" fmla="*/ 1635 w 1927"/>
                <a:gd name="T59" fmla="*/ 301 h 338"/>
                <a:gd name="T60" fmla="*/ 1845 w 1927"/>
                <a:gd name="T61" fmla="*/ 284 h 338"/>
                <a:gd name="T62" fmla="*/ 1927 w 1927"/>
                <a:gd name="T63" fmla="*/ 261 h 338"/>
                <a:gd name="T64" fmla="*/ 1852 w 1927"/>
                <a:gd name="T65" fmla="*/ 241 h 338"/>
                <a:gd name="T66" fmla="*/ 1654 w 1927"/>
                <a:gd name="T67" fmla="*/ 219 h 338"/>
                <a:gd name="T68" fmla="*/ 1051 w 1927"/>
                <a:gd name="T69" fmla="*/ 176 h 338"/>
                <a:gd name="T70" fmla="*/ 449 w 1927"/>
                <a:gd name="T71" fmla="*/ 135 h 338"/>
                <a:gd name="T72" fmla="*/ 251 w 1927"/>
                <a:gd name="T73" fmla="*/ 114 h 338"/>
                <a:gd name="T74" fmla="*/ 175 w 1927"/>
                <a:gd name="T75" fmla="*/ 91 h 338"/>
                <a:gd name="T76" fmla="*/ 242 w 1927"/>
                <a:gd name="T77" fmla="*/ 74 h 338"/>
                <a:gd name="T78" fmla="*/ 425 w 1927"/>
                <a:gd name="T79" fmla="*/ 57 h 338"/>
                <a:gd name="T80" fmla="*/ 980 w 1927"/>
                <a:gd name="T81" fmla="*/ 32 h 338"/>
                <a:gd name="T82" fmla="*/ 1533 w 1927"/>
                <a:gd name="T83" fmla="*/ 22 h 338"/>
                <a:gd name="T84" fmla="*/ 1636 w 1927"/>
                <a:gd name="T85" fmla="*/ 22 h 338"/>
                <a:gd name="T86" fmla="*/ 1679 w 1927"/>
                <a:gd name="T87" fmla="*/ 22 h 338"/>
                <a:gd name="T88" fmla="*/ 1716 w 1927"/>
                <a:gd name="T89" fmla="*/ 23 h 338"/>
                <a:gd name="T90" fmla="*/ 1786 w 1927"/>
                <a:gd name="T91" fmla="*/ 31 h 338"/>
                <a:gd name="T92" fmla="*/ 1199 w 1927"/>
                <a:gd name="T93" fmla="*/ 91 h 33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927"/>
                <a:gd name="T142" fmla="*/ 0 h 338"/>
                <a:gd name="T143" fmla="*/ 1927 w 1927"/>
                <a:gd name="T144" fmla="*/ 338 h 33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927" h="338">
                  <a:moveTo>
                    <a:pt x="446" y="0"/>
                  </a:moveTo>
                  <a:lnTo>
                    <a:pt x="722" y="19"/>
                  </a:lnTo>
                  <a:lnTo>
                    <a:pt x="914" y="38"/>
                  </a:lnTo>
                  <a:lnTo>
                    <a:pt x="1002" y="62"/>
                  </a:lnTo>
                  <a:lnTo>
                    <a:pt x="964" y="77"/>
                  </a:lnTo>
                  <a:lnTo>
                    <a:pt x="860" y="95"/>
                  </a:lnTo>
                  <a:lnTo>
                    <a:pt x="545" y="124"/>
                  </a:lnTo>
                  <a:lnTo>
                    <a:pt x="231" y="148"/>
                  </a:lnTo>
                  <a:lnTo>
                    <a:pt x="88" y="169"/>
                  </a:lnTo>
                  <a:lnTo>
                    <a:pt x="157" y="177"/>
                  </a:lnTo>
                  <a:lnTo>
                    <a:pt x="236" y="178"/>
                  </a:lnTo>
                  <a:lnTo>
                    <a:pt x="286" y="178"/>
                  </a:lnTo>
                  <a:lnTo>
                    <a:pt x="342" y="180"/>
                  </a:lnTo>
                  <a:lnTo>
                    <a:pt x="904" y="163"/>
                  </a:lnTo>
                  <a:lnTo>
                    <a:pt x="1720" y="138"/>
                  </a:lnTo>
                  <a:lnTo>
                    <a:pt x="861" y="176"/>
                  </a:lnTo>
                  <a:lnTo>
                    <a:pt x="270" y="203"/>
                  </a:lnTo>
                  <a:lnTo>
                    <a:pt x="0" y="230"/>
                  </a:lnTo>
                  <a:lnTo>
                    <a:pt x="266" y="242"/>
                  </a:lnTo>
                  <a:lnTo>
                    <a:pt x="855" y="245"/>
                  </a:lnTo>
                  <a:lnTo>
                    <a:pt x="1168" y="245"/>
                  </a:lnTo>
                  <a:lnTo>
                    <a:pt x="1311" y="245"/>
                  </a:lnTo>
                  <a:lnTo>
                    <a:pt x="1378" y="245"/>
                  </a:lnTo>
                  <a:lnTo>
                    <a:pt x="1442" y="247"/>
                  </a:lnTo>
                  <a:lnTo>
                    <a:pt x="1710" y="261"/>
                  </a:lnTo>
                  <a:lnTo>
                    <a:pt x="1455" y="282"/>
                  </a:lnTo>
                  <a:lnTo>
                    <a:pt x="890" y="307"/>
                  </a:lnTo>
                  <a:lnTo>
                    <a:pt x="67" y="338"/>
                  </a:lnTo>
                  <a:lnTo>
                    <a:pt x="996" y="324"/>
                  </a:lnTo>
                  <a:lnTo>
                    <a:pt x="1635" y="301"/>
                  </a:lnTo>
                  <a:lnTo>
                    <a:pt x="1845" y="284"/>
                  </a:lnTo>
                  <a:lnTo>
                    <a:pt x="1927" y="261"/>
                  </a:lnTo>
                  <a:lnTo>
                    <a:pt x="1852" y="241"/>
                  </a:lnTo>
                  <a:lnTo>
                    <a:pt x="1654" y="219"/>
                  </a:lnTo>
                  <a:lnTo>
                    <a:pt x="1051" y="176"/>
                  </a:lnTo>
                  <a:lnTo>
                    <a:pt x="449" y="135"/>
                  </a:lnTo>
                  <a:lnTo>
                    <a:pt x="251" y="114"/>
                  </a:lnTo>
                  <a:lnTo>
                    <a:pt x="175" y="91"/>
                  </a:lnTo>
                  <a:lnTo>
                    <a:pt x="242" y="74"/>
                  </a:lnTo>
                  <a:lnTo>
                    <a:pt x="425" y="57"/>
                  </a:lnTo>
                  <a:lnTo>
                    <a:pt x="980" y="32"/>
                  </a:lnTo>
                  <a:lnTo>
                    <a:pt x="1533" y="22"/>
                  </a:lnTo>
                  <a:lnTo>
                    <a:pt x="1636" y="22"/>
                  </a:lnTo>
                  <a:lnTo>
                    <a:pt x="1679" y="22"/>
                  </a:lnTo>
                  <a:lnTo>
                    <a:pt x="1716" y="23"/>
                  </a:lnTo>
                  <a:lnTo>
                    <a:pt x="1786" y="31"/>
                  </a:lnTo>
                  <a:lnTo>
                    <a:pt x="1199" y="91"/>
                  </a:lnTo>
                </a:path>
              </a:pathLst>
            </a:custGeom>
            <a:noFill/>
            <a:ln w="9525">
              <a:noFill/>
              <a:round/>
              <a:headEnd/>
              <a:tailEnd/>
            </a:ln>
          </p:spPr>
          <p:txBody>
            <a:bodyPr/>
            <a:lstStyle/>
            <a:p>
              <a:endParaRPr lang="en-US"/>
            </a:p>
          </p:txBody>
        </p:sp>
        <p:sp>
          <p:nvSpPr>
            <p:cNvPr id="286" name="Oval 1567"/>
            <p:cNvSpPr>
              <a:spLocks noChangeArrowheads="1"/>
            </p:cNvSpPr>
            <p:nvPr/>
          </p:nvSpPr>
          <p:spPr bwMode="auto">
            <a:xfrm>
              <a:off x="2928404" y="4774810"/>
              <a:ext cx="90795" cy="74085"/>
            </a:xfrm>
            <a:prstGeom prst="ellipse">
              <a:avLst/>
            </a:prstGeom>
            <a:noFill/>
            <a:ln w="1588">
              <a:solidFill>
                <a:srgbClr val="FF0000"/>
              </a:solidFill>
              <a:round/>
              <a:headEnd/>
              <a:tailEnd/>
            </a:ln>
          </p:spPr>
          <p:txBody>
            <a:bodyPr/>
            <a:lstStyle/>
            <a:p>
              <a:endParaRPr lang="en-US"/>
            </a:p>
          </p:txBody>
        </p:sp>
        <p:sp>
          <p:nvSpPr>
            <p:cNvPr id="287" name="Oval 1568"/>
            <p:cNvSpPr>
              <a:spLocks noChangeArrowheads="1"/>
            </p:cNvSpPr>
            <p:nvPr/>
          </p:nvSpPr>
          <p:spPr bwMode="auto">
            <a:xfrm>
              <a:off x="3387333" y="4815220"/>
              <a:ext cx="90795" cy="75432"/>
            </a:xfrm>
            <a:prstGeom prst="ellipse">
              <a:avLst/>
            </a:prstGeom>
            <a:noFill/>
            <a:ln w="1588">
              <a:solidFill>
                <a:srgbClr val="FF0000"/>
              </a:solidFill>
              <a:round/>
              <a:headEnd/>
              <a:tailEnd/>
            </a:ln>
          </p:spPr>
          <p:txBody>
            <a:bodyPr/>
            <a:lstStyle/>
            <a:p>
              <a:endParaRPr lang="en-US"/>
            </a:p>
          </p:txBody>
        </p:sp>
        <p:sp>
          <p:nvSpPr>
            <p:cNvPr id="288" name="Oval 1569"/>
            <p:cNvSpPr>
              <a:spLocks noChangeArrowheads="1"/>
            </p:cNvSpPr>
            <p:nvPr/>
          </p:nvSpPr>
          <p:spPr bwMode="auto">
            <a:xfrm>
              <a:off x="2632907" y="4887958"/>
              <a:ext cx="90795" cy="74085"/>
            </a:xfrm>
            <a:prstGeom prst="ellipse">
              <a:avLst/>
            </a:prstGeom>
            <a:noFill/>
            <a:ln w="1588">
              <a:solidFill>
                <a:srgbClr val="FF0000"/>
              </a:solidFill>
              <a:round/>
              <a:headEnd/>
              <a:tailEnd/>
            </a:ln>
          </p:spPr>
          <p:txBody>
            <a:bodyPr/>
            <a:lstStyle/>
            <a:p>
              <a:endParaRPr lang="en-US"/>
            </a:p>
          </p:txBody>
        </p:sp>
        <p:sp>
          <p:nvSpPr>
            <p:cNvPr id="289" name="Oval 1570"/>
            <p:cNvSpPr>
              <a:spLocks noChangeArrowheads="1"/>
            </p:cNvSpPr>
            <p:nvPr/>
          </p:nvSpPr>
          <p:spPr bwMode="auto">
            <a:xfrm>
              <a:off x="3979979" y="4866406"/>
              <a:ext cx="90795" cy="74085"/>
            </a:xfrm>
            <a:prstGeom prst="ellipse">
              <a:avLst/>
            </a:prstGeom>
            <a:noFill/>
            <a:ln w="1588">
              <a:solidFill>
                <a:srgbClr val="FF0000"/>
              </a:solidFill>
              <a:round/>
              <a:headEnd/>
              <a:tailEnd/>
            </a:ln>
          </p:spPr>
          <p:txBody>
            <a:bodyPr/>
            <a:lstStyle/>
            <a:p>
              <a:endParaRPr lang="en-US"/>
            </a:p>
          </p:txBody>
        </p:sp>
        <p:sp>
          <p:nvSpPr>
            <p:cNvPr id="290" name="Oval 1571"/>
            <p:cNvSpPr>
              <a:spLocks noChangeArrowheads="1"/>
            </p:cNvSpPr>
            <p:nvPr/>
          </p:nvSpPr>
          <p:spPr bwMode="auto">
            <a:xfrm>
              <a:off x="2560271" y="4928368"/>
              <a:ext cx="90795" cy="75432"/>
            </a:xfrm>
            <a:prstGeom prst="ellipse">
              <a:avLst/>
            </a:prstGeom>
            <a:noFill/>
            <a:ln w="1588">
              <a:solidFill>
                <a:srgbClr val="FF0000"/>
              </a:solidFill>
              <a:round/>
              <a:headEnd/>
              <a:tailEnd/>
            </a:ln>
          </p:spPr>
          <p:txBody>
            <a:bodyPr/>
            <a:lstStyle/>
            <a:p>
              <a:endParaRPr lang="en-US"/>
            </a:p>
          </p:txBody>
        </p:sp>
        <p:sp>
          <p:nvSpPr>
            <p:cNvPr id="291" name="Oval 1572"/>
            <p:cNvSpPr>
              <a:spLocks noChangeArrowheads="1"/>
            </p:cNvSpPr>
            <p:nvPr/>
          </p:nvSpPr>
          <p:spPr bwMode="auto">
            <a:xfrm>
              <a:off x="3971724" y="4949920"/>
              <a:ext cx="90795" cy="74085"/>
            </a:xfrm>
            <a:prstGeom prst="ellipse">
              <a:avLst/>
            </a:prstGeom>
            <a:noFill/>
            <a:ln w="1588">
              <a:solidFill>
                <a:srgbClr val="FF0000"/>
              </a:solidFill>
              <a:round/>
              <a:headEnd/>
              <a:tailEnd/>
            </a:ln>
          </p:spPr>
          <p:txBody>
            <a:bodyPr/>
            <a:lstStyle/>
            <a:p>
              <a:endParaRPr lang="en-US"/>
            </a:p>
          </p:txBody>
        </p:sp>
        <p:sp>
          <p:nvSpPr>
            <p:cNvPr id="292" name="Oval 1573"/>
            <p:cNvSpPr>
              <a:spLocks noChangeArrowheads="1"/>
            </p:cNvSpPr>
            <p:nvPr/>
          </p:nvSpPr>
          <p:spPr bwMode="auto">
            <a:xfrm>
              <a:off x="2614748" y="5002453"/>
              <a:ext cx="90795" cy="74085"/>
            </a:xfrm>
            <a:prstGeom prst="ellipse">
              <a:avLst/>
            </a:prstGeom>
            <a:noFill/>
            <a:ln w="1588">
              <a:solidFill>
                <a:srgbClr val="FF0000"/>
              </a:solidFill>
              <a:round/>
              <a:headEnd/>
              <a:tailEnd/>
            </a:ln>
          </p:spPr>
          <p:txBody>
            <a:bodyPr/>
            <a:lstStyle/>
            <a:p>
              <a:endParaRPr lang="en-US"/>
            </a:p>
          </p:txBody>
        </p:sp>
        <p:sp>
          <p:nvSpPr>
            <p:cNvPr id="293" name="Oval 1574"/>
            <p:cNvSpPr>
              <a:spLocks noChangeArrowheads="1"/>
            </p:cNvSpPr>
            <p:nvPr/>
          </p:nvSpPr>
          <p:spPr bwMode="auto">
            <a:xfrm>
              <a:off x="4150013" y="4949920"/>
              <a:ext cx="92446" cy="74085"/>
            </a:xfrm>
            <a:prstGeom prst="ellipse">
              <a:avLst/>
            </a:prstGeom>
            <a:noFill/>
            <a:ln w="1588">
              <a:solidFill>
                <a:srgbClr val="FF0000"/>
              </a:solidFill>
              <a:round/>
              <a:headEnd/>
              <a:tailEnd/>
            </a:ln>
          </p:spPr>
          <p:txBody>
            <a:bodyPr/>
            <a:lstStyle/>
            <a:p>
              <a:endParaRPr lang="en-US"/>
            </a:p>
          </p:txBody>
        </p:sp>
        <p:sp>
          <p:nvSpPr>
            <p:cNvPr id="294" name="Oval 1575"/>
            <p:cNvSpPr>
              <a:spLocks noChangeArrowheads="1"/>
            </p:cNvSpPr>
            <p:nvPr/>
          </p:nvSpPr>
          <p:spPr bwMode="auto">
            <a:xfrm>
              <a:off x="2703892" y="4835425"/>
              <a:ext cx="92446" cy="74085"/>
            </a:xfrm>
            <a:prstGeom prst="ellipse">
              <a:avLst/>
            </a:prstGeom>
            <a:noFill/>
            <a:ln w="1588">
              <a:solidFill>
                <a:srgbClr val="FF0000"/>
              </a:solidFill>
              <a:round/>
              <a:headEnd/>
              <a:tailEnd/>
            </a:ln>
          </p:spPr>
          <p:txBody>
            <a:bodyPr/>
            <a:lstStyle/>
            <a:p>
              <a:endParaRPr lang="en-US"/>
            </a:p>
          </p:txBody>
        </p:sp>
        <p:sp>
          <p:nvSpPr>
            <p:cNvPr id="295" name="Oval 1576"/>
            <p:cNvSpPr>
              <a:spLocks noChangeArrowheads="1"/>
            </p:cNvSpPr>
            <p:nvPr/>
          </p:nvSpPr>
          <p:spPr bwMode="auto">
            <a:xfrm>
              <a:off x="4034456" y="4795015"/>
              <a:ext cx="90795" cy="74085"/>
            </a:xfrm>
            <a:prstGeom prst="ellipse">
              <a:avLst/>
            </a:prstGeom>
            <a:noFill/>
            <a:ln w="1588">
              <a:solidFill>
                <a:srgbClr val="FF0000"/>
              </a:solidFill>
              <a:round/>
              <a:headEnd/>
              <a:tailEnd/>
            </a:ln>
          </p:spPr>
          <p:txBody>
            <a:bodyPr/>
            <a:lstStyle/>
            <a:p>
              <a:endParaRPr lang="en-US"/>
            </a:p>
          </p:txBody>
        </p:sp>
        <p:sp>
          <p:nvSpPr>
            <p:cNvPr id="296" name="Oval 1577"/>
            <p:cNvSpPr>
              <a:spLocks noChangeArrowheads="1"/>
            </p:cNvSpPr>
            <p:nvPr/>
          </p:nvSpPr>
          <p:spPr bwMode="auto">
            <a:xfrm>
              <a:off x="3549114" y="4835425"/>
              <a:ext cx="92446" cy="74085"/>
            </a:xfrm>
            <a:prstGeom prst="ellipse">
              <a:avLst/>
            </a:prstGeom>
            <a:noFill/>
            <a:ln w="1588">
              <a:solidFill>
                <a:srgbClr val="FF0000"/>
              </a:solidFill>
              <a:round/>
              <a:headEnd/>
              <a:tailEnd/>
            </a:ln>
          </p:spPr>
          <p:txBody>
            <a:bodyPr/>
            <a:lstStyle/>
            <a:p>
              <a:endParaRPr lang="en-US"/>
            </a:p>
          </p:txBody>
        </p:sp>
        <p:sp>
          <p:nvSpPr>
            <p:cNvPr id="297" name="Freeform 1578"/>
            <p:cNvSpPr>
              <a:spLocks/>
            </p:cNvSpPr>
            <p:nvPr/>
          </p:nvSpPr>
          <p:spPr bwMode="auto">
            <a:xfrm>
              <a:off x="5335304" y="3526136"/>
              <a:ext cx="1495646" cy="988701"/>
            </a:xfrm>
            <a:custGeom>
              <a:avLst/>
              <a:gdLst>
                <a:gd name="T0" fmla="*/ 0 w 1812"/>
                <a:gd name="T1" fmla="*/ 1467 h 1467"/>
                <a:gd name="T2" fmla="*/ 1812 w 1812"/>
                <a:gd name="T3" fmla="*/ 1467 h 1467"/>
                <a:gd name="T4" fmla="*/ 1812 w 1812"/>
                <a:gd name="T5" fmla="*/ 0 h 1467"/>
                <a:gd name="T6" fmla="*/ 0 w 1812"/>
                <a:gd name="T7" fmla="*/ 0 h 1467"/>
                <a:gd name="T8" fmla="*/ 0 w 1812"/>
                <a:gd name="T9" fmla="*/ 1467 h 1467"/>
                <a:gd name="T10" fmla="*/ 15 w 1812"/>
                <a:gd name="T11" fmla="*/ 1455 h 1467"/>
                <a:gd name="T12" fmla="*/ 1798 w 1812"/>
                <a:gd name="T13" fmla="*/ 1455 h 1467"/>
                <a:gd name="T14" fmla="*/ 1798 w 1812"/>
                <a:gd name="T15" fmla="*/ 12 h 1467"/>
                <a:gd name="T16" fmla="*/ 15 w 1812"/>
                <a:gd name="T17" fmla="*/ 12 h 1467"/>
                <a:gd name="T18" fmla="*/ 15 w 1812"/>
                <a:gd name="T19" fmla="*/ 1455 h 1467"/>
                <a:gd name="T20" fmla="*/ 0 w 1812"/>
                <a:gd name="T21" fmla="*/ 1467 h 146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812"/>
                <a:gd name="T34" fmla="*/ 0 h 1467"/>
                <a:gd name="T35" fmla="*/ 1812 w 1812"/>
                <a:gd name="T36" fmla="*/ 1467 h 146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812" h="1467">
                  <a:moveTo>
                    <a:pt x="0" y="1467"/>
                  </a:moveTo>
                  <a:lnTo>
                    <a:pt x="1812" y="1467"/>
                  </a:lnTo>
                  <a:lnTo>
                    <a:pt x="1812" y="0"/>
                  </a:lnTo>
                  <a:lnTo>
                    <a:pt x="0" y="0"/>
                  </a:lnTo>
                  <a:lnTo>
                    <a:pt x="0" y="1467"/>
                  </a:lnTo>
                  <a:lnTo>
                    <a:pt x="15" y="1455"/>
                  </a:lnTo>
                  <a:lnTo>
                    <a:pt x="1798" y="1455"/>
                  </a:lnTo>
                  <a:lnTo>
                    <a:pt x="1798" y="12"/>
                  </a:lnTo>
                  <a:lnTo>
                    <a:pt x="15" y="12"/>
                  </a:lnTo>
                  <a:lnTo>
                    <a:pt x="15" y="1455"/>
                  </a:lnTo>
                  <a:lnTo>
                    <a:pt x="0" y="1467"/>
                  </a:lnTo>
                  <a:close/>
                </a:path>
              </a:pathLst>
            </a:custGeom>
            <a:solidFill>
              <a:srgbClr val="FFFF00"/>
            </a:solidFill>
            <a:ln w="9525">
              <a:noFill/>
              <a:round/>
              <a:headEnd/>
              <a:tailEnd/>
            </a:ln>
          </p:spPr>
          <p:txBody>
            <a:bodyPr/>
            <a:lstStyle/>
            <a:p>
              <a:endParaRPr lang="en-US"/>
            </a:p>
          </p:txBody>
        </p:sp>
        <p:sp>
          <p:nvSpPr>
            <p:cNvPr id="298" name="Freeform 1579"/>
            <p:cNvSpPr>
              <a:spLocks/>
            </p:cNvSpPr>
            <p:nvPr/>
          </p:nvSpPr>
          <p:spPr bwMode="auto">
            <a:xfrm>
              <a:off x="5346860" y="3534218"/>
              <a:ext cx="1472534" cy="972537"/>
            </a:xfrm>
            <a:custGeom>
              <a:avLst/>
              <a:gdLst>
                <a:gd name="T0" fmla="*/ 0 w 1783"/>
                <a:gd name="T1" fmla="*/ 1443 h 1443"/>
                <a:gd name="T2" fmla="*/ 1783 w 1783"/>
                <a:gd name="T3" fmla="*/ 1443 h 1443"/>
                <a:gd name="T4" fmla="*/ 1783 w 1783"/>
                <a:gd name="T5" fmla="*/ 0 h 1443"/>
                <a:gd name="T6" fmla="*/ 0 w 1783"/>
                <a:gd name="T7" fmla="*/ 0 h 1443"/>
                <a:gd name="T8" fmla="*/ 0 w 1783"/>
                <a:gd name="T9" fmla="*/ 1443 h 1443"/>
                <a:gd name="T10" fmla="*/ 14 w 1783"/>
                <a:gd name="T11" fmla="*/ 1432 h 1443"/>
                <a:gd name="T12" fmla="*/ 1769 w 1783"/>
                <a:gd name="T13" fmla="*/ 1432 h 1443"/>
                <a:gd name="T14" fmla="*/ 1769 w 1783"/>
                <a:gd name="T15" fmla="*/ 11 h 1443"/>
                <a:gd name="T16" fmla="*/ 14 w 1783"/>
                <a:gd name="T17" fmla="*/ 11 h 1443"/>
                <a:gd name="T18" fmla="*/ 14 w 1783"/>
                <a:gd name="T19" fmla="*/ 1432 h 1443"/>
                <a:gd name="T20" fmla="*/ 0 w 1783"/>
                <a:gd name="T21" fmla="*/ 1443 h 144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83"/>
                <a:gd name="T34" fmla="*/ 0 h 1443"/>
                <a:gd name="T35" fmla="*/ 1783 w 1783"/>
                <a:gd name="T36" fmla="*/ 1443 h 144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83" h="1443">
                  <a:moveTo>
                    <a:pt x="0" y="1443"/>
                  </a:moveTo>
                  <a:lnTo>
                    <a:pt x="1783" y="1443"/>
                  </a:lnTo>
                  <a:lnTo>
                    <a:pt x="1783" y="0"/>
                  </a:lnTo>
                  <a:lnTo>
                    <a:pt x="0" y="0"/>
                  </a:lnTo>
                  <a:lnTo>
                    <a:pt x="0" y="1443"/>
                  </a:lnTo>
                  <a:lnTo>
                    <a:pt x="14" y="1432"/>
                  </a:lnTo>
                  <a:lnTo>
                    <a:pt x="1769" y="1432"/>
                  </a:lnTo>
                  <a:lnTo>
                    <a:pt x="1769" y="11"/>
                  </a:lnTo>
                  <a:lnTo>
                    <a:pt x="14" y="11"/>
                  </a:lnTo>
                  <a:lnTo>
                    <a:pt x="14" y="1432"/>
                  </a:lnTo>
                  <a:lnTo>
                    <a:pt x="0" y="1443"/>
                  </a:lnTo>
                  <a:close/>
                </a:path>
              </a:pathLst>
            </a:custGeom>
            <a:solidFill>
              <a:srgbClr val="FBFB02"/>
            </a:solidFill>
            <a:ln w="9525">
              <a:noFill/>
              <a:round/>
              <a:headEnd/>
              <a:tailEnd/>
            </a:ln>
          </p:spPr>
          <p:txBody>
            <a:bodyPr/>
            <a:lstStyle/>
            <a:p>
              <a:endParaRPr lang="en-US"/>
            </a:p>
          </p:txBody>
        </p:sp>
        <p:sp>
          <p:nvSpPr>
            <p:cNvPr id="299" name="Freeform 1580"/>
            <p:cNvSpPr>
              <a:spLocks/>
            </p:cNvSpPr>
            <p:nvPr/>
          </p:nvSpPr>
          <p:spPr bwMode="auto">
            <a:xfrm>
              <a:off x="5360067" y="3540953"/>
              <a:ext cx="1447772" cy="957720"/>
            </a:xfrm>
            <a:custGeom>
              <a:avLst/>
              <a:gdLst>
                <a:gd name="T0" fmla="*/ 0 w 1755"/>
                <a:gd name="T1" fmla="*/ 1421 h 1421"/>
                <a:gd name="T2" fmla="*/ 1755 w 1755"/>
                <a:gd name="T3" fmla="*/ 1421 h 1421"/>
                <a:gd name="T4" fmla="*/ 1755 w 1755"/>
                <a:gd name="T5" fmla="*/ 0 h 1421"/>
                <a:gd name="T6" fmla="*/ 0 w 1755"/>
                <a:gd name="T7" fmla="*/ 0 h 1421"/>
                <a:gd name="T8" fmla="*/ 0 w 1755"/>
                <a:gd name="T9" fmla="*/ 1421 h 1421"/>
                <a:gd name="T10" fmla="*/ 13 w 1755"/>
                <a:gd name="T11" fmla="*/ 1409 h 1421"/>
                <a:gd name="T12" fmla="*/ 1741 w 1755"/>
                <a:gd name="T13" fmla="*/ 1409 h 1421"/>
                <a:gd name="T14" fmla="*/ 1741 w 1755"/>
                <a:gd name="T15" fmla="*/ 12 h 1421"/>
                <a:gd name="T16" fmla="*/ 13 w 1755"/>
                <a:gd name="T17" fmla="*/ 12 h 1421"/>
                <a:gd name="T18" fmla="*/ 13 w 1755"/>
                <a:gd name="T19" fmla="*/ 1409 h 1421"/>
                <a:gd name="T20" fmla="*/ 0 w 1755"/>
                <a:gd name="T21" fmla="*/ 1421 h 142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55"/>
                <a:gd name="T34" fmla="*/ 0 h 1421"/>
                <a:gd name="T35" fmla="*/ 1755 w 1755"/>
                <a:gd name="T36" fmla="*/ 1421 h 142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55" h="1421">
                  <a:moveTo>
                    <a:pt x="0" y="1421"/>
                  </a:moveTo>
                  <a:lnTo>
                    <a:pt x="1755" y="1421"/>
                  </a:lnTo>
                  <a:lnTo>
                    <a:pt x="1755" y="0"/>
                  </a:lnTo>
                  <a:lnTo>
                    <a:pt x="0" y="0"/>
                  </a:lnTo>
                  <a:lnTo>
                    <a:pt x="0" y="1421"/>
                  </a:lnTo>
                  <a:lnTo>
                    <a:pt x="13" y="1409"/>
                  </a:lnTo>
                  <a:lnTo>
                    <a:pt x="1741" y="1409"/>
                  </a:lnTo>
                  <a:lnTo>
                    <a:pt x="1741" y="12"/>
                  </a:lnTo>
                  <a:lnTo>
                    <a:pt x="13" y="12"/>
                  </a:lnTo>
                  <a:lnTo>
                    <a:pt x="13" y="1409"/>
                  </a:lnTo>
                  <a:lnTo>
                    <a:pt x="0" y="1421"/>
                  </a:lnTo>
                  <a:close/>
                </a:path>
              </a:pathLst>
            </a:custGeom>
            <a:solidFill>
              <a:srgbClr val="F7F704"/>
            </a:solidFill>
            <a:ln w="9525">
              <a:noFill/>
              <a:round/>
              <a:headEnd/>
              <a:tailEnd/>
            </a:ln>
          </p:spPr>
          <p:txBody>
            <a:bodyPr/>
            <a:lstStyle/>
            <a:p>
              <a:endParaRPr lang="en-US"/>
            </a:p>
          </p:txBody>
        </p:sp>
        <p:sp>
          <p:nvSpPr>
            <p:cNvPr id="300" name="Freeform 1581"/>
            <p:cNvSpPr>
              <a:spLocks/>
            </p:cNvSpPr>
            <p:nvPr/>
          </p:nvSpPr>
          <p:spPr bwMode="auto">
            <a:xfrm>
              <a:off x="5381527" y="3557117"/>
              <a:ext cx="1403200" cy="926739"/>
            </a:xfrm>
            <a:custGeom>
              <a:avLst/>
              <a:gdLst>
                <a:gd name="T0" fmla="*/ 0 w 1699"/>
                <a:gd name="T1" fmla="*/ 1375 h 1375"/>
                <a:gd name="T2" fmla="*/ 1699 w 1699"/>
                <a:gd name="T3" fmla="*/ 1375 h 1375"/>
                <a:gd name="T4" fmla="*/ 1699 w 1699"/>
                <a:gd name="T5" fmla="*/ 0 h 1375"/>
                <a:gd name="T6" fmla="*/ 0 w 1699"/>
                <a:gd name="T7" fmla="*/ 0 h 1375"/>
                <a:gd name="T8" fmla="*/ 0 w 1699"/>
                <a:gd name="T9" fmla="*/ 1375 h 1375"/>
                <a:gd name="T10" fmla="*/ 14 w 1699"/>
                <a:gd name="T11" fmla="*/ 1363 h 1375"/>
                <a:gd name="T12" fmla="*/ 1684 w 1699"/>
                <a:gd name="T13" fmla="*/ 1363 h 1375"/>
                <a:gd name="T14" fmla="*/ 1684 w 1699"/>
                <a:gd name="T15" fmla="*/ 12 h 1375"/>
                <a:gd name="T16" fmla="*/ 14 w 1699"/>
                <a:gd name="T17" fmla="*/ 12 h 1375"/>
                <a:gd name="T18" fmla="*/ 14 w 1699"/>
                <a:gd name="T19" fmla="*/ 1363 h 1375"/>
                <a:gd name="T20" fmla="*/ 0 w 1699"/>
                <a:gd name="T21" fmla="*/ 1375 h 137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699"/>
                <a:gd name="T34" fmla="*/ 0 h 1375"/>
                <a:gd name="T35" fmla="*/ 1699 w 1699"/>
                <a:gd name="T36" fmla="*/ 1375 h 137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699" h="1375">
                  <a:moveTo>
                    <a:pt x="0" y="1375"/>
                  </a:moveTo>
                  <a:lnTo>
                    <a:pt x="1699" y="1375"/>
                  </a:lnTo>
                  <a:lnTo>
                    <a:pt x="1699" y="0"/>
                  </a:lnTo>
                  <a:lnTo>
                    <a:pt x="0" y="0"/>
                  </a:lnTo>
                  <a:lnTo>
                    <a:pt x="0" y="1375"/>
                  </a:lnTo>
                  <a:lnTo>
                    <a:pt x="14" y="1363"/>
                  </a:lnTo>
                  <a:lnTo>
                    <a:pt x="1684" y="1363"/>
                  </a:lnTo>
                  <a:lnTo>
                    <a:pt x="1684" y="12"/>
                  </a:lnTo>
                  <a:lnTo>
                    <a:pt x="14" y="12"/>
                  </a:lnTo>
                  <a:lnTo>
                    <a:pt x="14" y="1363"/>
                  </a:lnTo>
                  <a:lnTo>
                    <a:pt x="0" y="1375"/>
                  </a:lnTo>
                  <a:close/>
                </a:path>
              </a:pathLst>
            </a:custGeom>
            <a:solidFill>
              <a:srgbClr val="EFEF08"/>
            </a:solidFill>
            <a:ln w="9525">
              <a:noFill/>
              <a:round/>
              <a:headEnd/>
              <a:tailEnd/>
            </a:ln>
          </p:spPr>
          <p:txBody>
            <a:bodyPr/>
            <a:lstStyle/>
            <a:p>
              <a:endParaRPr lang="en-US"/>
            </a:p>
          </p:txBody>
        </p:sp>
        <p:sp>
          <p:nvSpPr>
            <p:cNvPr id="301" name="Freeform 1582"/>
            <p:cNvSpPr>
              <a:spLocks/>
            </p:cNvSpPr>
            <p:nvPr/>
          </p:nvSpPr>
          <p:spPr bwMode="auto">
            <a:xfrm>
              <a:off x="5394734" y="3565199"/>
              <a:ext cx="1378437" cy="910575"/>
            </a:xfrm>
            <a:custGeom>
              <a:avLst/>
              <a:gdLst>
                <a:gd name="T0" fmla="*/ 0 w 1670"/>
                <a:gd name="T1" fmla="*/ 1351 h 1351"/>
                <a:gd name="T2" fmla="*/ 1670 w 1670"/>
                <a:gd name="T3" fmla="*/ 1351 h 1351"/>
                <a:gd name="T4" fmla="*/ 1670 w 1670"/>
                <a:gd name="T5" fmla="*/ 0 h 1351"/>
                <a:gd name="T6" fmla="*/ 0 w 1670"/>
                <a:gd name="T7" fmla="*/ 0 h 1351"/>
                <a:gd name="T8" fmla="*/ 0 w 1670"/>
                <a:gd name="T9" fmla="*/ 1351 h 1351"/>
                <a:gd name="T10" fmla="*/ 15 w 1670"/>
                <a:gd name="T11" fmla="*/ 1341 h 1351"/>
                <a:gd name="T12" fmla="*/ 1656 w 1670"/>
                <a:gd name="T13" fmla="*/ 1341 h 1351"/>
                <a:gd name="T14" fmla="*/ 1656 w 1670"/>
                <a:gd name="T15" fmla="*/ 10 h 1351"/>
                <a:gd name="T16" fmla="*/ 15 w 1670"/>
                <a:gd name="T17" fmla="*/ 10 h 1351"/>
                <a:gd name="T18" fmla="*/ 15 w 1670"/>
                <a:gd name="T19" fmla="*/ 1341 h 1351"/>
                <a:gd name="T20" fmla="*/ 0 w 1670"/>
                <a:gd name="T21" fmla="*/ 1351 h 135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670"/>
                <a:gd name="T34" fmla="*/ 0 h 1351"/>
                <a:gd name="T35" fmla="*/ 1670 w 1670"/>
                <a:gd name="T36" fmla="*/ 1351 h 135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670" h="1351">
                  <a:moveTo>
                    <a:pt x="0" y="1351"/>
                  </a:moveTo>
                  <a:lnTo>
                    <a:pt x="1670" y="1351"/>
                  </a:lnTo>
                  <a:lnTo>
                    <a:pt x="1670" y="0"/>
                  </a:lnTo>
                  <a:lnTo>
                    <a:pt x="0" y="0"/>
                  </a:lnTo>
                  <a:lnTo>
                    <a:pt x="0" y="1351"/>
                  </a:lnTo>
                  <a:lnTo>
                    <a:pt x="15" y="1341"/>
                  </a:lnTo>
                  <a:lnTo>
                    <a:pt x="1656" y="1341"/>
                  </a:lnTo>
                  <a:lnTo>
                    <a:pt x="1656" y="10"/>
                  </a:lnTo>
                  <a:lnTo>
                    <a:pt x="15" y="10"/>
                  </a:lnTo>
                  <a:lnTo>
                    <a:pt x="15" y="1341"/>
                  </a:lnTo>
                  <a:lnTo>
                    <a:pt x="0" y="1351"/>
                  </a:lnTo>
                  <a:close/>
                </a:path>
              </a:pathLst>
            </a:custGeom>
            <a:solidFill>
              <a:srgbClr val="EBEB0A"/>
            </a:solidFill>
            <a:ln w="9525">
              <a:noFill/>
              <a:round/>
              <a:headEnd/>
              <a:tailEnd/>
            </a:ln>
          </p:spPr>
          <p:txBody>
            <a:bodyPr/>
            <a:lstStyle/>
            <a:p>
              <a:endParaRPr lang="en-US"/>
            </a:p>
          </p:txBody>
        </p:sp>
        <p:sp>
          <p:nvSpPr>
            <p:cNvPr id="302" name="Freeform 1583"/>
            <p:cNvSpPr>
              <a:spLocks/>
            </p:cNvSpPr>
            <p:nvPr/>
          </p:nvSpPr>
          <p:spPr bwMode="auto">
            <a:xfrm>
              <a:off x="5406290" y="3571934"/>
              <a:ext cx="1353675" cy="895758"/>
            </a:xfrm>
            <a:custGeom>
              <a:avLst/>
              <a:gdLst>
                <a:gd name="T0" fmla="*/ 0 w 1641"/>
                <a:gd name="T1" fmla="*/ 1331 h 1331"/>
                <a:gd name="T2" fmla="*/ 1641 w 1641"/>
                <a:gd name="T3" fmla="*/ 1331 h 1331"/>
                <a:gd name="T4" fmla="*/ 1641 w 1641"/>
                <a:gd name="T5" fmla="*/ 0 h 1331"/>
                <a:gd name="T6" fmla="*/ 0 w 1641"/>
                <a:gd name="T7" fmla="*/ 0 h 1331"/>
                <a:gd name="T8" fmla="*/ 0 w 1641"/>
                <a:gd name="T9" fmla="*/ 1331 h 1331"/>
                <a:gd name="T10" fmla="*/ 13 w 1641"/>
                <a:gd name="T11" fmla="*/ 1319 h 1331"/>
                <a:gd name="T12" fmla="*/ 1628 w 1641"/>
                <a:gd name="T13" fmla="*/ 1319 h 1331"/>
                <a:gd name="T14" fmla="*/ 1628 w 1641"/>
                <a:gd name="T15" fmla="*/ 12 h 1331"/>
                <a:gd name="T16" fmla="*/ 13 w 1641"/>
                <a:gd name="T17" fmla="*/ 12 h 1331"/>
                <a:gd name="T18" fmla="*/ 13 w 1641"/>
                <a:gd name="T19" fmla="*/ 1319 h 1331"/>
                <a:gd name="T20" fmla="*/ 0 w 1641"/>
                <a:gd name="T21" fmla="*/ 1331 h 133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641"/>
                <a:gd name="T34" fmla="*/ 0 h 1331"/>
                <a:gd name="T35" fmla="*/ 1641 w 1641"/>
                <a:gd name="T36" fmla="*/ 1331 h 133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641" h="1331">
                  <a:moveTo>
                    <a:pt x="0" y="1331"/>
                  </a:moveTo>
                  <a:lnTo>
                    <a:pt x="1641" y="1331"/>
                  </a:lnTo>
                  <a:lnTo>
                    <a:pt x="1641" y="0"/>
                  </a:lnTo>
                  <a:lnTo>
                    <a:pt x="0" y="0"/>
                  </a:lnTo>
                  <a:lnTo>
                    <a:pt x="0" y="1331"/>
                  </a:lnTo>
                  <a:lnTo>
                    <a:pt x="13" y="1319"/>
                  </a:lnTo>
                  <a:lnTo>
                    <a:pt x="1628" y="1319"/>
                  </a:lnTo>
                  <a:lnTo>
                    <a:pt x="1628" y="12"/>
                  </a:lnTo>
                  <a:lnTo>
                    <a:pt x="13" y="12"/>
                  </a:lnTo>
                  <a:lnTo>
                    <a:pt x="13" y="1319"/>
                  </a:lnTo>
                  <a:lnTo>
                    <a:pt x="0" y="1331"/>
                  </a:lnTo>
                  <a:close/>
                </a:path>
              </a:pathLst>
            </a:custGeom>
            <a:solidFill>
              <a:srgbClr val="E7E70C"/>
            </a:solidFill>
            <a:ln w="9525">
              <a:noFill/>
              <a:round/>
              <a:headEnd/>
              <a:tailEnd/>
            </a:ln>
          </p:spPr>
          <p:txBody>
            <a:bodyPr/>
            <a:lstStyle/>
            <a:p>
              <a:endParaRPr lang="en-US"/>
            </a:p>
          </p:txBody>
        </p:sp>
        <p:sp>
          <p:nvSpPr>
            <p:cNvPr id="303" name="Freeform 1584"/>
            <p:cNvSpPr>
              <a:spLocks/>
            </p:cNvSpPr>
            <p:nvPr/>
          </p:nvSpPr>
          <p:spPr bwMode="auto">
            <a:xfrm>
              <a:off x="5416195" y="3580016"/>
              <a:ext cx="1333865" cy="879594"/>
            </a:xfrm>
            <a:custGeom>
              <a:avLst/>
              <a:gdLst>
                <a:gd name="T0" fmla="*/ 0 w 1615"/>
                <a:gd name="T1" fmla="*/ 1307 h 1307"/>
                <a:gd name="T2" fmla="*/ 1615 w 1615"/>
                <a:gd name="T3" fmla="*/ 1307 h 1307"/>
                <a:gd name="T4" fmla="*/ 1615 w 1615"/>
                <a:gd name="T5" fmla="*/ 0 h 1307"/>
                <a:gd name="T6" fmla="*/ 0 w 1615"/>
                <a:gd name="T7" fmla="*/ 0 h 1307"/>
                <a:gd name="T8" fmla="*/ 0 w 1615"/>
                <a:gd name="T9" fmla="*/ 1307 h 1307"/>
                <a:gd name="T10" fmla="*/ 14 w 1615"/>
                <a:gd name="T11" fmla="*/ 1296 h 1307"/>
                <a:gd name="T12" fmla="*/ 1600 w 1615"/>
                <a:gd name="T13" fmla="*/ 1296 h 1307"/>
                <a:gd name="T14" fmla="*/ 1600 w 1615"/>
                <a:gd name="T15" fmla="*/ 11 h 1307"/>
                <a:gd name="T16" fmla="*/ 14 w 1615"/>
                <a:gd name="T17" fmla="*/ 11 h 1307"/>
                <a:gd name="T18" fmla="*/ 14 w 1615"/>
                <a:gd name="T19" fmla="*/ 1296 h 1307"/>
                <a:gd name="T20" fmla="*/ 0 w 1615"/>
                <a:gd name="T21" fmla="*/ 1307 h 130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615"/>
                <a:gd name="T34" fmla="*/ 0 h 1307"/>
                <a:gd name="T35" fmla="*/ 1615 w 1615"/>
                <a:gd name="T36" fmla="*/ 1307 h 130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615" h="1307">
                  <a:moveTo>
                    <a:pt x="0" y="1307"/>
                  </a:moveTo>
                  <a:lnTo>
                    <a:pt x="1615" y="1307"/>
                  </a:lnTo>
                  <a:lnTo>
                    <a:pt x="1615" y="0"/>
                  </a:lnTo>
                  <a:lnTo>
                    <a:pt x="0" y="0"/>
                  </a:lnTo>
                  <a:lnTo>
                    <a:pt x="0" y="1307"/>
                  </a:lnTo>
                  <a:lnTo>
                    <a:pt x="14" y="1296"/>
                  </a:lnTo>
                  <a:lnTo>
                    <a:pt x="1600" y="1296"/>
                  </a:lnTo>
                  <a:lnTo>
                    <a:pt x="1600" y="11"/>
                  </a:lnTo>
                  <a:lnTo>
                    <a:pt x="14" y="11"/>
                  </a:lnTo>
                  <a:lnTo>
                    <a:pt x="14" y="1296"/>
                  </a:lnTo>
                  <a:lnTo>
                    <a:pt x="0" y="1307"/>
                  </a:lnTo>
                  <a:close/>
                </a:path>
              </a:pathLst>
            </a:custGeom>
            <a:solidFill>
              <a:srgbClr val="E3E30E"/>
            </a:solidFill>
            <a:ln w="9525">
              <a:noFill/>
              <a:round/>
              <a:headEnd/>
              <a:tailEnd/>
            </a:ln>
          </p:spPr>
          <p:txBody>
            <a:bodyPr/>
            <a:lstStyle/>
            <a:p>
              <a:endParaRPr lang="en-US"/>
            </a:p>
          </p:txBody>
        </p:sp>
        <p:sp>
          <p:nvSpPr>
            <p:cNvPr id="304" name="Freeform 1585"/>
            <p:cNvSpPr>
              <a:spLocks/>
            </p:cNvSpPr>
            <p:nvPr/>
          </p:nvSpPr>
          <p:spPr bwMode="auto">
            <a:xfrm>
              <a:off x="5429401" y="3588098"/>
              <a:ext cx="1309103" cy="864777"/>
            </a:xfrm>
            <a:custGeom>
              <a:avLst/>
              <a:gdLst>
                <a:gd name="T0" fmla="*/ 0 w 1586"/>
                <a:gd name="T1" fmla="*/ 1285 h 1285"/>
                <a:gd name="T2" fmla="*/ 1586 w 1586"/>
                <a:gd name="T3" fmla="*/ 1285 h 1285"/>
                <a:gd name="T4" fmla="*/ 1586 w 1586"/>
                <a:gd name="T5" fmla="*/ 0 h 1285"/>
                <a:gd name="T6" fmla="*/ 0 w 1586"/>
                <a:gd name="T7" fmla="*/ 0 h 1285"/>
                <a:gd name="T8" fmla="*/ 0 w 1586"/>
                <a:gd name="T9" fmla="*/ 1285 h 1285"/>
                <a:gd name="T10" fmla="*/ 15 w 1586"/>
                <a:gd name="T11" fmla="*/ 1273 h 1285"/>
                <a:gd name="T12" fmla="*/ 1572 w 1586"/>
                <a:gd name="T13" fmla="*/ 1273 h 1285"/>
                <a:gd name="T14" fmla="*/ 1572 w 1586"/>
                <a:gd name="T15" fmla="*/ 12 h 1285"/>
                <a:gd name="T16" fmla="*/ 15 w 1586"/>
                <a:gd name="T17" fmla="*/ 12 h 1285"/>
                <a:gd name="T18" fmla="*/ 15 w 1586"/>
                <a:gd name="T19" fmla="*/ 1273 h 1285"/>
                <a:gd name="T20" fmla="*/ 0 w 1586"/>
                <a:gd name="T21" fmla="*/ 1285 h 128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586"/>
                <a:gd name="T34" fmla="*/ 0 h 1285"/>
                <a:gd name="T35" fmla="*/ 1586 w 1586"/>
                <a:gd name="T36" fmla="*/ 1285 h 128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586" h="1285">
                  <a:moveTo>
                    <a:pt x="0" y="1285"/>
                  </a:moveTo>
                  <a:lnTo>
                    <a:pt x="1586" y="1285"/>
                  </a:lnTo>
                  <a:lnTo>
                    <a:pt x="1586" y="0"/>
                  </a:lnTo>
                  <a:lnTo>
                    <a:pt x="0" y="0"/>
                  </a:lnTo>
                  <a:lnTo>
                    <a:pt x="0" y="1285"/>
                  </a:lnTo>
                  <a:lnTo>
                    <a:pt x="15" y="1273"/>
                  </a:lnTo>
                  <a:lnTo>
                    <a:pt x="1572" y="1273"/>
                  </a:lnTo>
                  <a:lnTo>
                    <a:pt x="1572" y="12"/>
                  </a:lnTo>
                  <a:lnTo>
                    <a:pt x="15" y="12"/>
                  </a:lnTo>
                  <a:lnTo>
                    <a:pt x="15" y="1273"/>
                  </a:lnTo>
                  <a:lnTo>
                    <a:pt x="0" y="1285"/>
                  </a:lnTo>
                  <a:close/>
                </a:path>
              </a:pathLst>
            </a:custGeom>
            <a:solidFill>
              <a:srgbClr val="DFDF10"/>
            </a:solidFill>
            <a:ln w="9525">
              <a:noFill/>
              <a:round/>
              <a:headEnd/>
              <a:tailEnd/>
            </a:ln>
          </p:spPr>
          <p:txBody>
            <a:bodyPr/>
            <a:lstStyle/>
            <a:p>
              <a:endParaRPr lang="en-US"/>
            </a:p>
          </p:txBody>
        </p:sp>
        <p:sp>
          <p:nvSpPr>
            <p:cNvPr id="305" name="Freeform 1586"/>
            <p:cNvSpPr>
              <a:spLocks/>
            </p:cNvSpPr>
            <p:nvPr/>
          </p:nvSpPr>
          <p:spPr bwMode="auto">
            <a:xfrm>
              <a:off x="5440957" y="3596180"/>
              <a:ext cx="1284340" cy="848613"/>
            </a:xfrm>
            <a:custGeom>
              <a:avLst/>
              <a:gdLst>
                <a:gd name="T0" fmla="*/ 0 w 1557"/>
                <a:gd name="T1" fmla="*/ 1261 h 1261"/>
                <a:gd name="T2" fmla="*/ 1557 w 1557"/>
                <a:gd name="T3" fmla="*/ 1261 h 1261"/>
                <a:gd name="T4" fmla="*/ 1557 w 1557"/>
                <a:gd name="T5" fmla="*/ 0 h 1261"/>
                <a:gd name="T6" fmla="*/ 0 w 1557"/>
                <a:gd name="T7" fmla="*/ 0 h 1261"/>
                <a:gd name="T8" fmla="*/ 0 w 1557"/>
                <a:gd name="T9" fmla="*/ 1261 h 1261"/>
                <a:gd name="T10" fmla="*/ 14 w 1557"/>
                <a:gd name="T11" fmla="*/ 1250 h 1261"/>
                <a:gd name="T12" fmla="*/ 1542 w 1557"/>
                <a:gd name="T13" fmla="*/ 1250 h 1261"/>
                <a:gd name="T14" fmla="*/ 1542 w 1557"/>
                <a:gd name="T15" fmla="*/ 11 h 1261"/>
                <a:gd name="T16" fmla="*/ 14 w 1557"/>
                <a:gd name="T17" fmla="*/ 11 h 1261"/>
                <a:gd name="T18" fmla="*/ 14 w 1557"/>
                <a:gd name="T19" fmla="*/ 1250 h 1261"/>
                <a:gd name="T20" fmla="*/ 0 w 1557"/>
                <a:gd name="T21" fmla="*/ 1261 h 126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557"/>
                <a:gd name="T34" fmla="*/ 0 h 1261"/>
                <a:gd name="T35" fmla="*/ 1557 w 1557"/>
                <a:gd name="T36" fmla="*/ 1261 h 126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557" h="1261">
                  <a:moveTo>
                    <a:pt x="0" y="1261"/>
                  </a:moveTo>
                  <a:lnTo>
                    <a:pt x="1557" y="1261"/>
                  </a:lnTo>
                  <a:lnTo>
                    <a:pt x="1557" y="0"/>
                  </a:lnTo>
                  <a:lnTo>
                    <a:pt x="0" y="0"/>
                  </a:lnTo>
                  <a:lnTo>
                    <a:pt x="0" y="1261"/>
                  </a:lnTo>
                  <a:lnTo>
                    <a:pt x="14" y="1250"/>
                  </a:lnTo>
                  <a:lnTo>
                    <a:pt x="1542" y="1250"/>
                  </a:lnTo>
                  <a:lnTo>
                    <a:pt x="1542" y="11"/>
                  </a:lnTo>
                  <a:lnTo>
                    <a:pt x="14" y="11"/>
                  </a:lnTo>
                  <a:lnTo>
                    <a:pt x="14" y="1250"/>
                  </a:lnTo>
                  <a:lnTo>
                    <a:pt x="0" y="1261"/>
                  </a:lnTo>
                  <a:close/>
                </a:path>
              </a:pathLst>
            </a:custGeom>
            <a:solidFill>
              <a:srgbClr val="DBDB12"/>
            </a:solidFill>
            <a:ln w="9525">
              <a:noFill/>
              <a:round/>
              <a:headEnd/>
              <a:tailEnd/>
            </a:ln>
          </p:spPr>
          <p:txBody>
            <a:bodyPr/>
            <a:lstStyle/>
            <a:p>
              <a:endParaRPr lang="en-US"/>
            </a:p>
          </p:txBody>
        </p:sp>
        <p:sp>
          <p:nvSpPr>
            <p:cNvPr id="306" name="Freeform 1587"/>
            <p:cNvSpPr>
              <a:spLocks/>
            </p:cNvSpPr>
            <p:nvPr/>
          </p:nvSpPr>
          <p:spPr bwMode="auto">
            <a:xfrm>
              <a:off x="5452513" y="3602915"/>
              <a:ext cx="1261229" cy="833796"/>
            </a:xfrm>
            <a:custGeom>
              <a:avLst/>
              <a:gdLst>
                <a:gd name="T0" fmla="*/ 0 w 1528"/>
                <a:gd name="T1" fmla="*/ 1239 h 1239"/>
                <a:gd name="T2" fmla="*/ 1528 w 1528"/>
                <a:gd name="T3" fmla="*/ 1239 h 1239"/>
                <a:gd name="T4" fmla="*/ 1528 w 1528"/>
                <a:gd name="T5" fmla="*/ 0 h 1239"/>
                <a:gd name="T6" fmla="*/ 0 w 1528"/>
                <a:gd name="T7" fmla="*/ 0 h 1239"/>
                <a:gd name="T8" fmla="*/ 0 w 1528"/>
                <a:gd name="T9" fmla="*/ 1239 h 1239"/>
                <a:gd name="T10" fmla="*/ 13 w 1528"/>
                <a:gd name="T11" fmla="*/ 1227 h 1239"/>
                <a:gd name="T12" fmla="*/ 1515 w 1528"/>
                <a:gd name="T13" fmla="*/ 1227 h 1239"/>
                <a:gd name="T14" fmla="*/ 1515 w 1528"/>
                <a:gd name="T15" fmla="*/ 12 h 1239"/>
                <a:gd name="T16" fmla="*/ 13 w 1528"/>
                <a:gd name="T17" fmla="*/ 12 h 1239"/>
                <a:gd name="T18" fmla="*/ 13 w 1528"/>
                <a:gd name="T19" fmla="*/ 1227 h 1239"/>
                <a:gd name="T20" fmla="*/ 0 w 1528"/>
                <a:gd name="T21" fmla="*/ 1239 h 123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528"/>
                <a:gd name="T34" fmla="*/ 0 h 1239"/>
                <a:gd name="T35" fmla="*/ 1528 w 1528"/>
                <a:gd name="T36" fmla="*/ 1239 h 123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528" h="1239">
                  <a:moveTo>
                    <a:pt x="0" y="1239"/>
                  </a:moveTo>
                  <a:lnTo>
                    <a:pt x="1528" y="1239"/>
                  </a:lnTo>
                  <a:lnTo>
                    <a:pt x="1528" y="0"/>
                  </a:lnTo>
                  <a:lnTo>
                    <a:pt x="0" y="0"/>
                  </a:lnTo>
                  <a:lnTo>
                    <a:pt x="0" y="1239"/>
                  </a:lnTo>
                  <a:lnTo>
                    <a:pt x="13" y="1227"/>
                  </a:lnTo>
                  <a:lnTo>
                    <a:pt x="1515" y="1227"/>
                  </a:lnTo>
                  <a:lnTo>
                    <a:pt x="1515" y="12"/>
                  </a:lnTo>
                  <a:lnTo>
                    <a:pt x="13" y="12"/>
                  </a:lnTo>
                  <a:lnTo>
                    <a:pt x="13" y="1227"/>
                  </a:lnTo>
                  <a:lnTo>
                    <a:pt x="0" y="1239"/>
                  </a:lnTo>
                  <a:close/>
                </a:path>
              </a:pathLst>
            </a:custGeom>
            <a:solidFill>
              <a:srgbClr val="D7D714"/>
            </a:solidFill>
            <a:ln w="9525">
              <a:noFill/>
              <a:round/>
              <a:headEnd/>
              <a:tailEnd/>
            </a:ln>
          </p:spPr>
          <p:txBody>
            <a:bodyPr/>
            <a:lstStyle/>
            <a:p>
              <a:endParaRPr lang="en-US"/>
            </a:p>
          </p:txBody>
        </p:sp>
        <p:sp>
          <p:nvSpPr>
            <p:cNvPr id="307" name="Freeform 1588"/>
            <p:cNvSpPr>
              <a:spLocks/>
            </p:cNvSpPr>
            <p:nvPr/>
          </p:nvSpPr>
          <p:spPr bwMode="auto">
            <a:xfrm>
              <a:off x="5464068" y="3610997"/>
              <a:ext cx="1239768" cy="817632"/>
            </a:xfrm>
            <a:custGeom>
              <a:avLst/>
              <a:gdLst>
                <a:gd name="T0" fmla="*/ 0 w 1502"/>
                <a:gd name="T1" fmla="*/ 1215 h 1215"/>
                <a:gd name="T2" fmla="*/ 1502 w 1502"/>
                <a:gd name="T3" fmla="*/ 1215 h 1215"/>
                <a:gd name="T4" fmla="*/ 1502 w 1502"/>
                <a:gd name="T5" fmla="*/ 0 h 1215"/>
                <a:gd name="T6" fmla="*/ 0 w 1502"/>
                <a:gd name="T7" fmla="*/ 0 h 1215"/>
                <a:gd name="T8" fmla="*/ 0 w 1502"/>
                <a:gd name="T9" fmla="*/ 1215 h 1215"/>
                <a:gd name="T10" fmla="*/ 15 w 1502"/>
                <a:gd name="T11" fmla="*/ 1204 h 1215"/>
                <a:gd name="T12" fmla="*/ 1488 w 1502"/>
                <a:gd name="T13" fmla="*/ 1204 h 1215"/>
                <a:gd name="T14" fmla="*/ 1488 w 1502"/>
                <a:gd name="T15" fmla="*/ 11 h 1215"/>
                <a:gd name="T16" fmla="*/ 15 w 1502"/>
                <a:gd name="T17" fmla="*/ 11 h 1215"/>
                <a:gd name="T18" fmla="*/ 15 w 1502"/>
                <a:gd name="T19" fmla="*/ 1204 h 1215"/>
                <a:gd name="T20" fmla="*/ 0 w 1502"/>
                <a:gd name="T21" fmla="*/ 1215 h 121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502"/>
                <a:gd name="T34" fmla="*/ 0 h 1215"/>
                <a:gd name="T35" fmla="*/ 1502 w 1502"/>
                <a:gd name="T36" fmla="*/ 1215 h 121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502" h="1215">
                  <a:moveTo>
                    <a:pt x="0" y="1215"/>
                  </a:moveTo>
                  <a:lnTo>
                    <a:pt x="1502" y="1215"/>
                  </a:lnTo>
                  <a:lnTo>
                    <a:pt x="1502" y="0"/>
                  </a:lnTo>
                  <a:lnTo>
                    <a:pt x="0" y="0"/>
                  </a:lnTo>
                  <a:lnTo>
                    <a:pt x="0" y="1215"/>
                  </a:lnTo>
                  <a:lnTo>
                    <a:pt x="15" y="1204"/>
                  </a:lnTo>
                  <a:lnTo>
                    <a:pt x="1488" y="1204"/>
                  </a:lnTo>
                  <a:lnTo>
                    <a:pt x="1488" y="11"/>
                  </a:lnTo>
                  <a:lnTo>
                    <a:pt x="15" y="11"/>
                  </a:lnTo>
                  <a:lnTo>
                    <a:pt x="15" y="1204"/>
                  </a:lnTo>
                  <a:lnTo>
                    <a:pt x="0" y="1215"/>
                  </a:lnTo>
                  <a:close/>
                </a:path>
              </a:pathLst>
            </a:custGeom>
            <a:solidFill>
              <a:srgbClr val="D2D216"/>
            </a:solidFill>
            <a:ln w="9525">
              <a:noFill/>
              <a:round/>
              <a:headEnd/>
              <a:tailEnd/>
            </a:ln>
          </p:spPr>
          <p:txBody>
            <a:bodyPr/>
            <a:lstStyle/>
            <a:p>
              <a:endParaRPr lang="en-US"/>
            </a:p>
          </p:txBody>
        </p:sp>
        <p:sp>
          <p:nvSpPr>
            <p:cNvPr id="308" name="Freeform 1589"/>
            <p:cNvSpPr>
              <a:spLocks/>
            </p:cNvSpPr>
            <p:nvPr/>
          </p:nvSpPr>
          <p:spPr bwMode="auto">
            <a:xfrm>
              <a:off x="5475624" y="3619079"/>
              <a:ext cx="1215006" cy="802815"/>
            </a:xfrm>
            <a:custGeom>
              <a:avLst/>
              <a:gdLst>
                <a:gd name="T0" fmla="*/ 0 w 1473"/>
                <a:gd name="T1" fmla="*/ 1193 h 1193"/>
                <a:gd name="T2" fmla="*/ 1473 w 1473"/>
                <a:gd name="T3" fmla="*/ 1193 h 1193"/>
                <a:gd name="T4" fmla="*/ 1473 w 1473"/>
                <a:gd name="T5" fmla="*/ 0 h 1193"/>
                <a:gd name="T6" fmla="*/ 0 w 1473"/>
                <a:gd name="T7" fmla="*/ 0 h 1193"/>
                <a:gd name="T8" fmla="*/ 0 w 1473"/>
                <a:gd name="T9" fmla="*/ 1193 h 1193"/>
                <a:gd name="T10" fmla="*/ 14 w 1473"/>
                <a:gd name="T11" fmla="*/ 1181 h 1193"/>
                <a:gd name="T12" fmla="*/ 1458 w 1473"/>
                <a:gd name="T13" fmla="*/ 1181 h 1193"/>
                <a:gd name="T14" fmla="*/ 1458 w 1473"/>
                <a:gd name="T15" fmla="*/ 12 h 1193"/>
                <a:gd name="T16" fmla="*/ 14 w 1473"/>
                <a:gd name="T17" fmla="*/ 12 h 1193"/>
                <a:gd name="T18" fmla="*/ 14 w 1473"/>
                <a:gd name="T19" fmla="*/ 1181 h 1193"/>
                <a:gd name="T20" fmla="*/ 0 w 1473"/>
                <a:gd name="T21" fmla="*/ 1193 h 119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473"/>
                <a:gd name="T34" fmla="*/ 0 h 1193"/>
                <a:gd name="T35" fmla="*/ 1473 w 1473"/>
                <a:gd name="T36" fmla="*/ 1193 h 119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473" h="1193">
                  <a:moveTo>
                    <a:pt x="0" y="1193"/>
                  </a:moveTo>
                  <a:lnTo>
                    <a:pt x="1473" y="1193"/>
                  </a:lnTo>
                  <a:lnTo>
                    <a:pt x="1473" y="0"/>
                  </a:lnTo>
                  <a:lnTo>
                    <a:pt x="0" y="0"/>
                  </a:lnTo>
                  <a:lnTo>
                    <a:pt x="0" y="1193"/>
                  </a:lnTo>
                  <a:lnTo>
                    <a:pt x="14" y="1181"/>
                  </a:lnTo>
                  <a:lnTo>
                    <a:pt x="1458" y="1181"/>
                  </a:lnTo>
                  <a:lnTo>
                    <a:pt x="1458" y="12"/>
                  </a:lnTo>
                  <a:lnTo>
                    <a:pt x="14" y="12"/>
                  </a:lnTo>
                  <a:lnTo>
                    <a:pt x="14" y="1181"/>
                  </a:lnTo>
                  <a:lnTo>
                    <a:pt x="0" y="1193"/>
                  </a:lnTo>
                  <a:close/>
                </a:path>
              </a:pathLst>
            </a:custGeom>
            <a:solidFill>
              <a:srgbClr val="CECE18"/>
            </a:solidFill>
            <a:ln w="9525">
              <a:noFill/>
              <a:round/>
              <a:headEnd/>
              <a:tailEnd/>
            </a:ln>
          </p:spPr>
          <p:txBody>
            <a:bodyPr/>
            <a:lstStyle/>
            <a:p>
              <a:endParaRPr lang="en-US"/>
            </a:p>
          </p:txBody>
        </p:sp>
        <p:sp>
          <p:nvSpPr>
            <p:cNvPr id="309" name="Freeform 1590"/>
            <p:cNvSpPr>
              <a:spLocks/>
            </p:cNvSpPr>
            <p:nvPr/>
          </p:nvSpPr>
          <p:spPr bwMode="auto">
            <a:xfrm>
              <a:off x="5487180" y="3627161"/>
              <a:ext cx="1191894" cy="786651"/>
            </a:xfrm>
            <a:custGeom>
              <a:avLst/>
              <a:gdLst>
                <a:gd name="T0" fmla="*/ 0 w 1444"/>
                <a:gd name="T1" fmla="*/ 1169 h 1169"/>
                <a:gd name="T2" fmla="*/ 1444 w 1444"/>
                <a:gd name="T3" fmla="*/ 1169 h 1169"/>
                <a:gd name="T4" fmla="*/ 1444 w 1444"/>
                <a:gd name="T5" fmla="*/ 0 h 1169"/>
                <a:gd name="T6" fmla="*/ 0 w 1444"/>
                <a:gd name="T7" fmla="*/ 0 h 1169"/>
                <a:gd name="T8" fmla="*/ 0 w 1444"/>
                <a:gd name="T9" fmla="*/ 1169 h 1169"/>
                <a:gd name="T10" fmla="*/ 15 w 1444"/>
                <a:gd name="T11" fmla="*/ 1158 h 1169"/>
                <a:gd name="T12" fmla="*/ 1430 w 1444"/>
                <a:gd name="T13" fmla="*/ 1158 h 1169"/>
                <a:gd name="T14" fmla="*/ 1430 w 1444"/>
                <a:gd name="T15" fmla="*/ 11 h 1169"/>
                <a:gd name="T16" fmla="*/ 15 w 1444"/>
                <a:gd name="T17" fmla="*/ 11 h 1169"/>
                <a:gd name="T18" fmla="*/ 15 w 1444"/>
                <a:gd name="T19" fmla="*/ 1158 h 1169"/>
                <a:gd name="T20" fmla="*/ 0 w 1444"/>
                <a:gd name="T21" fmla="*/ 1169 h 116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444"/>
                <a:gd name="T34" fmla="*/ 0 h 1169"/>
                <a:gd name="T35" fmla="*/ 1444 w 1444"/>
                <a:gd name="T36" fmla="*/ 1169 h 116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444" h="1169">
                  <a:moveTo>
                    <a:pt x="0" y="1169"/>
                  </a:moveTo>
                  <a:lnTo>
                    <a:pt x="1444" y="1169"/>
                  </a:lnTo>
                  <a:lnTo>
                    <a:pt x="1444" y="0"/>
                  </a:lnTo>
                  <a:lnTo>
                    <a:pt x="0" y="0"/>
                  </a:lnTo>
                  <a:lnTo>
                    <a:pt x="0" y="1169"/>
                  </a:lnTo>
                  <a:lnTo>
                    <a:pt x="15" y="1158"/>
                  </a:lnTo>
                  <a:lnTo>
                    <a:pt x="1430" y="1158"/>
                  </a:lnTo>
                  <a:lnTo>
                    <a:pt x="1430" y="11"/>
                  </a:lnTo>
                  <a:lnTo>
                    <a:pt x="15" y="11"/>
                  </a:lnTo>
                  <a:lnTo>
                    <a:pt x="15" y="1158"/>
                  </a:lnTo>
                  <a:lnTo>
                    <a:pt x="0" y="1169"/>
                  </a:lnTo>
                  <a:close/>
                </a:path>
              </a:pathLst>
            </a:custGeom>
            <a:solidFill>
              <a:srgbClr val="CACA1A"/>
            </a:solidFill>
            <a:ln w="9525">
              <a:noFill/>
              <a:round/>
              <a:headEnd/>
              <a:tailEnd/>
            </a:ln>
          </p:spPr>
          <p:txBody>
            <a:bodyPr/>
            <a:lstStyle/>
            <a:p>
              <a:endParaRPr lang="en-US"/>
            </a:p>
          </p:txBody>
        </p:sp>
        <p:sp>
          <p:nvSpPr>
            <p:cNvPr id="310" name="Freeform 1591"/>
            <p:cNvSpPr>
              <a:spLocks/>
            </p:cNvSpPr>
            <p:nvPr/>
          </p:nvSpPr>
          <p:spPr bwMode="auto">
            <a:xfrm>
              <a:off x="5498736" y="3633896"/>
              <a:ext cx="1168783" cy="773181"/>
            </a:xfrm>
            <a:custGeom>
              <a:avLst/>
              <a:gdLst>
                <a:gd name="T0" fmla="*/ 0 w 1415"/>
                <a:gd name="T1" fmla="*/ 1147 h 1147"/>
                <a:gd name="T2" fmla="*/ 1415 w 1415"/>
                <a:gd name="T3" fmla="*/ 1147 h 1147"/>
                <a:gd name="T4" fmla="*/ 1415 w 1415"/>
                <a:gd name="T5" fmla="*/ 0 h 1147"/>
                <a:gd name="T6" fmla="*/ 0 w 1415"/>
                <a:gd name="T7" fmla="*/ 0 h 1147"/>
                <a:gd name="T8" fmla="*/ 0 w 1415"/>
                <a:gd name="T9" fmla="*/ 1147 h 1147"/>
                <a:gd name="T10" fmla="*/ 13 w 1415"/>
                <a:gd name="T11" fmla="*/ 1135 h 1147"/>
                <a:gd name="T12" fmla="*/ 1402 w 1415"/>
                <a:gd name="T13" fmla="*/ 1135 h 1147"/>
                <a:gd name="T14" fmla="*/ 1402 w 1415"/>
                <a:gd name="T15" fmla="*/ 12 h 1147"/>
                <a:gd name="T16" fmla="*/ 13 w 1415"/>
                <a:gd name="T17" fmla="*/ 12 h 1147"/>
                <a:gd name="T18" fmla="*/ 13 w 1415"/>
                <a:gd name="T19" fmla="*/ 1135 h 1147"/>
                <a:gd name="T20" fmla="*/ 0 w 1415"/>
                <a:gd name="T21" fmla="*/ 1147 h 114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415"/>
                <a:gd name="T34" fmla="*/ 0 h 1147"/>
                <a:gd name="T35" fmla="*/ 1415 w 1415"/>
                <a:gd name="T36" fmla="*/ 1147 h 114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415" h="1147">
                  <a:moveTo>
                    <a:pt x="0" y="1147"/>
                  </a:moveTo>
                  <a:lnTo>
                    <a:pt x="1415" y="1147"/>
                  </a:lnTo>
                  <a:lnTo>
                    <a:pt x="1415" y="0"/>
                  </a:lnTo>
                  <a:lnTo>
                    <a:pt x="0" y="0"/>
                  </a:lnTo>
                  <a:lnTo>
                    <a:pt x="0" y="1147"/>
                  </a:lnTo>
                  <a:lnTo>
                    <a:pt x="13" y="1135"/>
                  </a:lnTo>
                  <a:lnTo>
                    <a:pt x="1402" y="1135"/>
                  </a:lnTo>
                  <a:lnTo>
                    <a:pt x="1402" y="12"/>
                  </a:lnTo>
                  <a:lnTo>
                    <a:pt x="13" y="12"/>
                  </a:lnTo>
                  <a:lnTo>
                    <a:pt x="13" y="1135"/>
                  </a:lnTo>
                  <a:lnTo>
                    <a:pt x="0" y="1147"/>
                  </a:lnTo>
                  <a:close/>
                </a:path>
              </a:pathLst>
            </a:custGeom>
            <a:solidFill>
              <a:srgbClr val="C6C61C"/>
            </a:solidFill>
            <a:ln w="9525">
              <a:noFill/>
              <a:round/>
              <a:headEnd/>
              <a:tailEnd/>
            </a:ln>
          </p:spPr>
          <p:txBody>
            <a:bodyPr/>
            <a:lstStyle/>
            <a:p>
              <a:endParaRPr lang="en-US"/>
            </a:p>
          </p:txBody>
        </p:sp>
        <p:sp>
          <p:nvSpPr>
            <p:cNvPr id="311" name="Freeform 1592"/>
            <p:cNvSpPr>
              <a:spLocks/>
            </p:cNvSpPr>
            <p:nvPr/>
          </p:nvSpPr>
          <p:spPr bwMode="auto">
            <a:xfrm>
              <a:off x="5510292" y="3641979"/>
              <a:ext cx="1145671" cy="757017"/>
            </a:xfrm>
            <a:custGeom>
              <a:avLst/>
              <a:gdLst>
                <a:gd name="T0" fmla="*/ 0 w 1389"/>
                <a:gd name="T1" fmla="*/ 1123 h 1123"/>
                <a:gd name="T2" fmla="*/ 1389 w 1389"/>
                <a:gd name="T3" fmla="*/ 1123 h 1123"/>
                <a:gd name="T4" fmla="*/ 1389 w 1389"/>
                <a:gd name="T5" fmla="*/ 0 h 1123"/>
                <a:gd name="T6" fmla="*/ 0 w 1389"/>
                <a:gd name="T7" fmla="*/ 0 h 1123"/>
                <a:gd name="T8" fmla="*/ 0 w 1389"/>
                <a:gd name="T9" fmla="*/ 1123 h 1123"/>
                <a:gd name="T10" fmla="*/ 14 w 1389"/>
                <a:gd name="T11" fmla="*/ 1111 h 1123"/>
                <a:gd name="T12" fmla="*/ 1374 w 1389"/>
                <a:gd name="T13" fmla="*/ 1111 h 1123"/>
                <a:gd name="T14" fmla="*/ 1374 w 1389"/>
                <a:gd name="T15" fmla="*/ 11 h 1123"/>
                <a:gd name="T16" fmla="*/ 14 w 1389"/>
                <a:gd name="T17" fmla="*/ 11 h 1123"/>
                <a:gd name="T18" fmla="*/ 14 w 1389"/>
                <a:gd name="T19" fmla="*/ 1111 h 1123"/>
                <a:gd name="T20" fmla="*/ 0 w 1389"/>
                <a:gd name="T21" fmla="*/ 1123 h 112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389"/>
                <a:gd name="T34" fmla="*/ 0 h 1123"/>
                <a:gd name="T35" fmla="*/ 1389 w 1389"/>
                <a:gd name="T36" fmla="*/ 1123 h 112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389" h="1123">
                  <a:moveTo>
                    <a:pt x="0" y="1123"/>
                  </a:moveTo>
                  <a:lnTo>
                    <a:pt x="1389" y="1123"/>
                  </a:lnTo>
                  <a:lnTo>
                    <a:pt x="1389" y="0"/>
                  </a:lnTo>
                  <a:lnTo>
                    <a:pt x="0" y="0"/>
                  </a:lnTo>
                  <a:lnTo>
                    <a:pt x="0" y="1123"/>
                  </a:lnTo>
                  <a:lnTo>
                    <a:pt x="14" y="1111"/>
                  </a:lnTo>
                  <a:lnTo>
                    <a:pt x="1374" y="1111"/>
                  </a:lnTo>
                  <a:lnTo>
                    <a:pt x="1374" y="11"/>
                  </a:lnTo>
                  <a:lnTo>
                    <a:pt x="14" y="11"/>
                  </a:lnTo>
                  <a:lnTo>
                    <a:pt x="14" y="1111"/>
                  </a:lnTo>
                  <a:lnTo>
                    <a:pt x="0" y="1123"/>
                  </a:lnTo>
                  <a:close/>
                </a:path>
              </a:pathLst>
            </a:custGeom>
            <a:solidFill>
              <a:srgbClr val="C2C21E"/>
            </a:solidFill>
            <a:ln w="9525">
              <a:noFill/>
              <a:round/>
              <a:headEnd/>
              <a:tailEnd/>
            </a:ln>
          </p:spPr>
          <p:txBody>
            <a:bodyPr/>
            <a:lstStyle/>
            <a:p>
              <a:endParaRPr lang="en-US"/>
            </a:p>
          </p:txBody>
        </p:sp>
        <p:sp>
          <p:nvSpPr>
            <p:cNvPr id="312" name="Freeform 1593"/>
            <p:cNvSpPr>
              <a:spLocks/>
            </p:cNvSpPr>
            <p:nvPr/>
          </p:nvSpPr>
          <p:spPr bwMode="auto">
            <a:xfrm>
              <a:off x="5521847" y="3648714"/>
              <a:ext cx="1122560" cy="742200"/>
            </a:xfrm>
            <a:custGeom>
              <a:avLst/>
              <a:gdLst>
                <a:gd name="T0" fmla="*/ 0 w 1360"/>
                <a:gd name="T1" fmla="*/ 1100 h 1100"/>
                <a:gd name="T2" fmla="*/ 1360 w 1360"/>
                <a:gd name="T3" fmla="*/ 1100 h 1100"/>
                <a:gd name="T4" fmla="*/ 1360 w 1360"/>
                <a:gd name="T5" fmla="*/ 0 h 1100"/>
                <a:gd name="T6" fmla="*/ 0 w 1360"/>
                <a:gd name="T7" fmla="*/ 0 h 1100"/>
                <a:gd name="T8" fmla="*/ 0 w 1360"/>
                <a:gd name="T9" fmla="*/ 1100 h 1100"/>
                <a:gd name="T10" fmla="*/ 15 w 1360"/>
                <a:gd name="T11" fmla="*/ 1089 h 1100"/>
                <a:gd name="T12" fmla="*/ 1346 w 1360"/>
                <a:gd name="T13" fmla="*/ 1089 h 1100"/>
                <a:gd name="T14" fmla="*/ 1346 w 1360"/>
                <a:gd name="T15" fmla="*/ 12 h 1100"/>
                <a:gd name="T16" fmla="*/ 15 w 1360"/>
                <a:gd name="T17" fmla="*/ 12 h 1100"/>
                <a:gd name="T18" fmla="*/ 15 w 1360"/>
                <a:gd name="T19" fmla="*/ 1089 h 1100"/>
                <a:gd name="T20" fmla="*/ 0 w 1360"/>
                <a:gd name="T21" fmla="*/ 1100 h 110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360"/>
                <a:gd name="T34" fmla="*/ 0 h 1100"/>
                <a:gd name="T35" fmla="*/ 1360 w 1360"/>
                <a:gd name="T36" fmla="*/ 1100 h 110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360" h="1100">
                  <a:moveTo>
                    <a:pt x="0" y="1100"/>
                  </a:moveTo>
                  <a:lnTo>
                    <a:pt x="1360" y="1100"/>
                  </a:lnTo>
                  <a:lnTo>
                    <a:pt x="1360" y="0"/>
                  </a:lnTo>
                  <a:lnTo>
                    <a:pt x="0" y="0"/>
                  </a:lnTo>
                  <a:lnTo>
                    <a:pt x="0" y="1100"/>
                  </a:lnTo>
                  <a:lnTo>
                    <a:pt x="15" y="1089"/>
                  </a:lnTo>
                  <a:lnTo>
                    <a:pt x="1346" y="1089"/>
                  </a:lnTo>
                  <a:lnTo>
                    <a:pt x="1346" y="12"/>
                  </a:lnTo>
                  <a:lnTo>
                    <a:pt x="15" y="12"/>
                  </a:lnTo>
                  <a:lnTo>
                    <a:pt x="15" y="1089"/>
                  </a:lnTo>
                  <a:lnTo>
                    <a:pt x="0" y="1100"/>
                  </a:lnTo>
                  <a:close/>
                </a:path>
              </a:pathLst>
            </a:custGeom>
            <a:solidFill>
              <a:srgbClr val="BEBE21"/>
            </a:solidFill>
            <a:ln w="9525">
              <a:noFill/>
              <a:round/>
              <a:headEnd/>
              <a:tailEnd/>
            </a:ln>
          </p:spPr>
          <p:txBody>
            <a:bodyPr/>
            <a:lstStyle/>
            <a:p>
              <a:endParaRPr lang="en-US"/>
            </a:p>
          </p:txBody>
        </p:sp>
        <p:sp>
          <p:nvSpPr>
            <p:cNvPr id="313" name="Freeform 1594"/>
            <p:cNvSpPr>
              <a:spLocks/>
            </p:cNvSpPr>
            <p:nvPr/>
          </p:nvSpPr>
          <p:spPr bwMode="auto">
            <a:xfrm>
              <a:off x="5533403" y="3656796"/>
              <a:ext cx="1099448" cy="726036"/>
            </a:xfrm>
            <a:custGeom>
              <a:avLst/>
              <a:gdLst>
                <a:gd name="T0" fmla="*/ 0 w 1331"/>
                <a:gd name="T1" fmla="*/ 1077 h 1077"/>
                <a:gd name="T2" fmla="*/ 1331 w 1331"/>
                <a:gd name="T3" fmla="*/ 1077 h 1077"/>
                <a:gd name="T4" fmla="*/ 1331 w 1331"/>
                <a:gd name="T5" fmla="*/ 0 h 1077"/>
                <a:gd name="T6" fmla="*/ 0 w 1331"/>
                <a:gd name="T7" fmla="*/ 0 h 1077"/>
                <a:gd name="T8" fmla="*/ 0 w 1331"/>
                <a:gd name="T9" fmla="*/ 1077 h 1077"/>
                <a:gd name="T10" fmla="*/ 14 w 1331"/>
                <a:gd name="T11" fmla="*/ 1065 h 1077"/>
                <a:gd name="T12" fmla="*/ 1316 w 1331"/>
                <a:gd name="T13" fmla="*/ 1065 h 1077"/>
                <a:gd name="T14" fmla="*/ 1316 w 1331"/>
                <a:gd name="T15" fmla="*/ 12 h 1077"/>
                <a:gd name="T16" fmla="*/ 14 w 1331"/>
                <a:gd name="T17" fmla="*/ 12 h 1077"/>
                <a:gd name="T18" fmla="*/ 14 w 1331"/>
                <a:gd name="T19" fmla="*/ 1065 h 1077"/>
                <a:gd name="T20" fmla="*/ 0 w 1331"/>
                <a:gd name="T21" fmla="*/ 1077 h 107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331"/>
                <a:gd name="T34" fmla="*/ 0 h 1077"/>
                <a:gd name="T35" fmla="*/ 1331 w 1331"/>
                <a:gd name="T36" fmla="*/ 1077 h 107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331" h="1077">
                  <a:moveTo>
                    <a:pt x="0" y="1077"/>
                  </a:moveTo>
                  <a:lnTo>
                    <a:pt x="1331" y="1077"/>
                  </a:lnTo>
                  <a:lnTo>
                    <a:pt x="1331" y="0"/>
                  </a:lnTo>
                  <a:lnTo>
                    <a:pt x="0" y="0"/>
                  </a:lnTo>
                  <a:lnTo>
                    <a:pt x="0" y="1077"/>
                  </a:lnTo>
                  <a:lnTo>
                    <a:pt x="14" y="1065"/>
                  </a:lnTo>
                  <a:lnTo>
                    <a:pt x="1316" y="1065"/>
                  </a:lnTo>
                  <a:lnTo>
                    <a:pt x="1316" y="12"/>
                  </a:lnTo>
                  <a:lnTo>
                    <a:pt x="14" y="12"/>
                  </a:lnTo>
                  <a:lnTo>
                    <a:pt x="14" y="1065"/>
                  </a:lnTo>
                  <a:lnTo>
                    <a:pt x="0" y="1077"/>
                  </a:lnTo>
                  <a:close/>
                </a:path>
              </a:pathLst>
            </a:custGeom>
            <a:solidFill>
              <a:srgbClr val="BABA23"/>
            </a:solidFill>
            <a:ln w="9525">
              <a:noFill/>
              <a:round/>
              <a:headEnd/>
              <a:tailEnd/>
            </a:ln>
          </p:spPr>
          <p:txBody>
            <a:bodyPr/>
            <a:lstStyle/>
            <a:p>
              <a:endParaRPr lang="en-US"/>
            </a:p>
          </p:txBody>
        </p:sp>
        <p:sp>
          <p:nvSpPr>
            <p:cNvPr id="314" name="Freeform 1595"/>
            <p:cNvSpPr>
              <a:spLocks/>
            </p:cNvSpPr>
            <p:nvPr/>
          </p:nvSpPr>
          <p:spPr bwMode="auto">
            <a:xfrm>
              <a:off x="5546610" y="3664878"/>
              <a:ext cx="1074686" cy="709871"/>
            </a:xfrm>
            <a:custGeom>
              <a:avLst/>
              <a:gdLst>
                <a:gd name="T0" fmla="*/ 0 w 1302"/>
                <a:gd name="T1" fmla="*/ 1053 h 1053"/>
                <a:gd name="T2" fmla="*/ 1302 w 1302"/>
                <a:gd name="T3" fmla="*/ 1053 h 1053"/>
                <a:gd name="T4" fmla="*/ 1302 w 1302"/>
                <a:gd name="T5" fmla="*/ 0 h 1053"/>
                <a:gd name="T6" fmla="*/ 0 w 1302"/>
                <a:gd name="T7" fmla="*/ 0 h 1053"/>
                <a:gd name="T8" fmla="*/ 0 w 1302"/>
                <a:gd name="T9" fmla="*/ 1053 h 1053"/>
                <a:gd name="T10" fmla="*/ 15 w 1302"/>
                <a:gd name="T11" fmla="*/ 1042 h 1053"/>
                <a:gd name="T12" fmla="*/ 1288 w 1302"/>
                <a:gd name="T13" fmla="*/ 1042 h 1053"/>
                <a:gd name="T14" fmla="*/ 1288 w 1302"/>
                <a:gd name="T15" fmla="*/ 11 h 1053"/>
                <a:gd name="T16" fmla="*/ 15 w 1302"/>
                <a:gd name="T17" fmla="*/ 11 h 1053"/>
                <a:gd name="T18" fmla="*/ 15 w 1302"/>
                <a:gd name="T19" fmla="*/ 1042 h 1053"/>
                <a:gd name="T20" fmla="*/ 0 w 1302"/>
                <a:gd name="T21" fmla="*/ 1053 h 105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302"/>
                <a:gd name="T34" fmla="*/ 0 h 1053"/>
                <a:gd name="T35" fmla="*/ 1302 w 1302"/>
                <a:gd name="T36" fmla="*/ 1053 h 105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302" h="1053">
                  <a:moveTo>
                    <a:pt x="0" y="1053"/>
                  </a:moveTo>
                  <a:lnTo>
                    <a:pt x="1302" y="1053"/>
                  </a:lnTo>
                  <a:lnTo>
                    <a:pt x="1302" y="0"/>
                  </a:lnTo>
                  <a:lnTo>
                    <a:pt x="0" y="0"/>
                  </a:lnTo>
                  <a:lnTo>
                    <a:pt x="0" y="1053"/>
                  </a:lnTo>
                  <a:lnTo>
                    <a:pt x="15" y="1042"/>
                  </a:lnTo>
                  <a:lnTo>
                    <a:pt x="1288" y="1042"/>
                  </a:lnTo>
                  <a:lnTo>
                    <a:pt x="1288" y="11"/>
                  </a:lnTo>
                  <a:lnTo>
                    <a:pt x="15" y="11"/>
                  </a:lnTo>
                  <a:lnTo>
                    <a:pt x="15" y="1042"/>
                  </a:lnTo>
                  <a:lnTo>
                    <a:pt x="0" y="1053"/>
                  </a:lnTo>
                  <a:close/>
                </a:path>
              </a:pathLst>
            </a:custGeom>
            <a:solidFill>
              <a:srgbClr val="B6B625"/>
            </a:solidFill>
            <a:ln w="9525">
              <a:noFill/>
              <a:round/>
              <a:headEnd/>
              <a:tailEnd/>
            </a:ln>
          </p:spPr>
          <p:txBody>
            <a:bodyPr/>
            <a:lstStyle/>
            <a:p>
              <a:endParaRPr lang="en-US"/>
            </a:p>
          </p:txBody>
        </p:sp>
        <p:sp>
          <p:nvSpPr>
            <p:cNvPr id="315" name="Freeform 1596"/>
            <p:cNvSpPr>
              <a:spLocks/>
            </p:cNvSpPr>
            <p:nvPr/>
          </p:nvSpPr>
          <p:spPr bwMode="auto">
            <a:xfrm>
              <a:off x="5558165" y="3672960"/>
              <a:ext cx="1049923" cy="695054"/>
            </a:xfrm>
            <a:custGeom>
              <a:avLst/>
              <a:gdLst>
                <a:gd name="T0" fmla="*/ 0 w 1273"/>
                <a:gd name="T1" fmla="*/ 1031 h 1031"/>
                <a:gd name="T2" fmla="*/ 1273 w 1273"/>
                <a:gd name="T3" fmla="*/ 1031 h 1031"/>
                <a:gd name="T4" fmla="*/ 1273 w 1273"/>
                <a:gd name="T5" fmla="*/ 0 h 1031"/>
                <a:gd name="T6" fmla="*/ 0 w 1273"/>
                <a:gd name="T7" fmla="*/ 0 h 1031"/>
                <a:gd name="T8" fmla="*/ 0 w 1273"/>
                <a:gd name="T9" fmla="*/ 1031 h 1031"/>
                <a:gd name="T10" fmla="*/ 13 w 1273"/>
                <a:gd name="T11" fmla="*/ 1019 h 1031"/>
                <a:gd name="T12" fmla="*/ 1260 w 1273"/>
                <a:gd name="T13" fmla="*/ 1019 h 1031"/>
                <a:gd name="T14" fmla="*/ 1260 w 1273"/>
                <a:gd name="T15" fmla="*/ 12 h 1031"/>
                <a:gd name="T16" fmla="*/ 13 w 1273"/>
                <a:gd name="T17" fmla="*/ 12 h 1031"/>
                <a:gd name="T18" fmla="*/ 13 w 1273"/>
                <a:gd name="T19" fmla="*/ 1019 h 1031"/>
                <a:gd name="T20" fmla="*/ 0 w 1273"/>
                <a:gd name="T21" fmla="*/ 1031 h 103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273"/>
                <a:gd name="T34" fmla="*/ 0 h 1031"/>
                <a:gd name="T35" fmla="*/ 1273 w 1273"/>
                <a:gd name="T36" fmla="*/ 1031 h 103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273" h="1031">
                  <a:moveTo>
                    <a:pt x="0" y="1031"/>
                  </a:moveTo>
                  <a:lnTo>
                    <a:pt x="1273" y="1031"/>
                  </a:lnTo>
                  <a:lnTo>
                    <a:pt x="1273" y="0"/>
                  </a:lnTo>
                  <a:lnTo>
                    <a:pt x="0" y="0"/>
                  </a:lnTo>
                  <a:lnTo>
                    <a:pt x="0" y="1031"/>
                  </a:lnTo>
                  <a:lnTo>
                    <a:pt x="13" y="1019"/>
                  </a:lnTo>
                  <a:lnTo>
                    <a:pt x="1260" y="1019"/>
                  </a:lnTo>
                  <a:lnTo>
                    <a:pt x="1260" y="12"/>
                  </a:lnTo>
                  <a:lnTo>
                    <a:pt x="13" y="12"/>
                  </a:lnTo>
                  <a:lnTo>
                    <a:pt x="13" y="1019"/>
                  </a:lnTo>
                  <a:lnTo>
                    <a:pt x="0" y="1031"/>
                  </a:lnTo>
                  <a:close/>
                </a:path>
              </a:pathLst>
            </a:custGeom>
            <a:solidFill>
              <a:srgbClr val="B2B227"/>
            </a:solidFill>
            <a:ln w="9525">
              <a:noFill/>
              <a:round/>
              <a:headEnd/>
              <a:tailEnd/>
            </a:ln>
          </p:spPr>
          <p:txBody>
            <a:bodyPr/>
            <a:lstStyle/>
            <a:p>
              <a:endParaRPr lang="en-US"/>
            </a:p>
          </p:txBody>
        </p:sp>
        <p:sp>
          <p:nvSpPr>
            <p:cNvPr id="316" name="Freeform 1597"/>
            <p:cNvSpPr>
              <a:spLocks/>
            </p:cNvSpPr>
            <p:nvPr/>
          </p:nvSpPr>
          <p:spPr bwMode="auto">
            <a:xfrm>
              <a:off x="5568070" y="3681042"/>
              <a:ext cx="1030114" cy="678890"/>
            </a:xfrm>
            <a:custGeom>
              <a:avLst/>
              <a:gdLst>
                <a:gd name="T0" fmla="*/ 0 w 1247"/>
                <a:gd name="T1" fmla="*/ 1007 h 1007"/>
                <a:gd name="T2" fmla="*/ 1247 w 1247"/>
                <a:gd name="T3" fmla="*/ 1007 h 1007"/>
                <a:gd name="T4" fmla="*/ 1247 w 1247"/>
                <a:gd name="T5" fmla="*/ 0 h 1007"/>
                <a:gd name="T6" fmla="*/ 0 w 1247"/>
                <a:gd name="T7" fmla="*/ 0 h 1007"/>
                <a:gd name="T8" fmla="*/ 0 w 1247"/>
                <a:gd name="T9" fmla="*/ 1007 h 1007"/>
                <a:gd name="T10" fmla="*/ 14 w 1247"/>
                <a:gd name="T11" fmla="*/ 997 h 1007"/>
                <a:gd name="T12" fmla="*/ 1232 w 1247"/>
                <a:gd name="T13" fmla="*/ 997 h 1007"/>
                <a:gd name="T14" fmla="*/ 1232 w 1247"/>
                <a:gd name="T15" fmla="*/ 10 h 1007"/>
                <a:gd name="T16" fmla="*/ 14 w 1247"/>
                <a:gd name="T17" fmla="*/ 10 h 1007"/>
                <a:gd name="T18" fmla="*/ 14 w 1247"/>
                <a:gd name="T19" fmla="*/ 997 h 1007"/>
                <a:gd name="T20" fmla="*/ 0 w 1247"/>
                <a:gd name="T21" fmla="*/ 1007 h 100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247"/>
                <a:gd name="T34" fmla="*/ 0 h 1007"/>
                <a:gd name="T35" fmla="*/ 1247 w 1247"/>
                <a:gd name="T36" fmla="*/ 1007 h 100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247" h="1007">
                  <a:moveTo>
                    <a:pt x="0" y="1007"/>
                  </a:moveTo>
                  <a:lnTo>
                    <a:pt x="1247" y="1007"/>
                  </a:lnTo>
                  <a:lnTo>
                    <a:pt x="1247" y="0"/>
                  </a:lnTo>
                  <a:lnTo>
                    <a:pt x="0" y="0"/>
                  </a:lnTo>
                  <a:lnTo>
                    <a:pt x="0" y="1007"/>
                  </a:lnTo>
                  <a:lnTo>
                    <a:pt x="14" y="997"/>
                  </a:lnTo>
                  <a:lnTo>
                    <a:pt x="1232" y="997"/>
                  </a:lnTo>
                  <a:lnTo>
                    <a:pt x="1232" y="10"/>
                  </a:lnTo>
                  <a:lnTo>
                    <a:pt x="14" y="10"/>
                  </a:lnTo>
                  <a:lnTo>
                    <a:pt x="14" y="997"/>
                  </a:lnTo>
                  <a:lnTo>
                    <a:pt x="0" y="1007"/>
                  </a:lnTo>
                  <a:close/>
                </a:path>
              </a:pathLst>
            </a:custGeom>
            <a:solidFill>
              <a:srgbClr val="AEAE29"/>
            </a:solidFill>
            <a:ln w="9525">
              <a:noFill/>
              <a:round/>
              <a:headEnd/>
              <a:tailEnd/>
            </a:ln>
          </p:spPr>
          <p:txBody>
            <a:bodyPr/>
            <a:lstStyle/>
            <a:p>
              <a:endParaRPr lang="en-US"/>
            </a:p>
          </p:txBody>
        </p:sp>
        <p:sp>
          <p:nvSpPr>
            <p:cNvPr id="317" name="Freeform 1598"/>
            <p:cNvSpPr>
              <a:spLocks/>
            </p:cNvSpPr>
            <p:nvPr/>
          </p:nvSpPr>
          <p:spPr bwMode="auto">
            <a:xfrm>
              <a:off x="5581277" y="3687777"/>
              <a:ext cx="1005351" cy="664073"/>
            </a:xfrm>
            <a:custGeom>
              <a:avLst/>
              <a:gdLst>
                <a:gd name="T0" fmla="*/ 0 w 1218"/>
                <a:gd name="T1" fmla="*/ 987 h 987"/>
                <a:gd name="T2" fmla="*/ 1218 w 1218"/>
                <a:gd name="T3" fmla="*/ 987 h 987"/>
                <a:gd name="T4" fmla="*/ 1218 w 1218"/>
                <a:gd name="T5" fmla="*/ 0 h 987"/>
                <a:gd name="T6" fmla="*/ 0 w 1218"/>
                <a:gd name="T7" fmla="*/ 0 h 987"/>
                <a:gd name="T8" fmla="*/ 0 w 1218"/>
                <a:gd name="T9" fmla="*/ 987 h 987"/>
                <a:gd name="T10" fmla="*/ 15 w 1218"/>
                <a:gd name="T11" fmla="*/ 975 h 987"/>
                <a:gd name="T12" fmla="*/ 1204 w 1218"/>
                <a:gd name="T13" fmla="*/ 975 h 987"/>
                <a:gd name="T14" fmla="*/ 1204 w 1218"/>
                <a:gd name="T15" fmla="*/ 12 h 987"/>
                <a:gd name="T16" fmla="*/ 15 w 1218"/>
                <a:gd name="T17" fmla="*/ 12 h 987"/>
                <a:gd name="T18" fmla="*/ 15 w 1218"/>
                <a:gd name="T19" fmla="*/ 975 h 987"/>
                <a:gd name="T20" fmla="*/ 0 w 1218"/>
                <a:gd name="T21" fmla="*/ 987 h 98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218"/>
                <a:gd name="T34" fmla="*/ 0 h 987"/>
                <a:gd name="T35" fmla="*/ 1218 w 1218"/>
                <a:gd name="T36" fmla="*/ 987 h 98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218" h="987">
                  <a:moveTo>
                    <a:pt x="0" y="987"/>
                  </a:moveTo>
                  <a:lnTo>
                    <a:pt x="1218" y="987"/>
                  </a:lnTo>
                  <a:lnTo>
                    <a:pt x="1218" y="0"/>
                  </a:lnTo>
                  <a:lnTo>
                    <a:pt x="0" y="0"/>
                  </a:lnTo>
                  <a:lnTo>
                    <a:pt x="0" y="987"/>
                  </a:lnTo>
                  <a:lnTo>
                    <a:pt x="15" y="975"/>
                  </a:lnTo>
                  <a:lnTo>
                    <a:pt x="1204" y="975"/>
                  </a:lnTo>
                  <a:lnTo>
                    <a:pt x="1204" y="12"/>
                  </a:lnTo>
                  <a:lnTo>
                    <a:pt x="15" y="12"/>
                  </a:lnTo>
                  <a:lnTo>
                    <a:pt x="15" y="975"/>
                  </a:lnTo>
                  <a:lnTo>
                    <a:pt x="0" y="987"/>
                  </a:lnTo>
                  <a:close/>
                </a:path>
              </a:pathLst>
            </a:custGeom>
            <a:solidFill>
              <a:srgbClr val="AAAA2B"/>
            </a:solidFill>
            <a:ln w="9525">
              <a:noFill/>
              <a:round/>
              <a:headEnd/>
              <a:tailEnd/>
            </a:ln>
          </p:spPr>
          <p:txBody>
            <a:bodyPr/>
            <a:lstStyle/>
            <a:p>
              <a:endParaRPr lang="en-US"/>
            </a:p>
          </p:txBody>
        </p:sp>
        <p:sp>
          <p:nvSpPr>
            <p:cNvPr id="318" name="Freeform 1599"/>
            <p:cNvSpPr>
              <a:spLocks/>
            </p:cNvSpPr>
            <p:nvPr/>
          </p:nvSpPr>
          <p:spPr bwMode="auto">
            <a:xfrm>
              <a:off x="5592833" y="3695859"/>
              <a:ext cx="980589" cy="647909"/>
            </a:xfrm>
            <a:custGeom>
              <a:avLst/>
              <a:gdLst>
                <a:gd name="T0" fmla="*/ 0 w 1189"/>
                <a:gd name="T1" fmla="*/ 963 h 963"/>
                <a:gd name="T2" fmla="*/ 1189 w 1189"/>
                <a:gd name="T3" fmla="*/ 963 h 963"/>
                <a:gd name="T4" fmla="*/ 1189 w 1189"/>
                <a:gd name="T5" fmla="*/ 0 h 963"/>
                <a:gd name="T6" fmla="*/ 0 w 1189"/>
                <a:gd name="T7" fmla="*/ 0 h 963"/>
                <a:gd name="T8" fmla="*/ 0 w 1189"/>
                <a:gd name="T9" fmla="*/ 963 h 963"/>
                <a:gd name="T10" fmla="*/ 14 w 1189"/>
                <a:gd name="T11" fmla="*/ 952 h 963"/>
                <a:gd name="T12" fmla="*/ 1174 w 1189"/>
                <a:gd name="T13" fmla="*/ 952 h 963"/>
                <a:gd name="T14" fmla="*/ 1174 w 1189"/>
                <a:gd name="T15" fmla="*/ 11 h 963"/>
                <a:gd name="T16" fmla="*/ 14 w 1189"/>
                <a:gd name="T17" fmla="*/ 11 h 963"/>
                <a:gd name="T18" fmla="*/ 14 w 1189"/>
                <a:gd name="T19" fmla="*/ 952 h 963"/>
                <a:gd name="T20" fmla="*/ 0 w 1189"/>
                <a:gd name="T21" fmla="*/ 963 h 96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89"/>
                <a:gd name="T34" fmla="*/ 0 h 963"/>
                <a:gd name="T35" fmla="*/ 1189 w 1189"/>
                <a:gd name="T36" fmla="*/ 963 h 96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89" h="963">
                  <a:moveTo>
                    <a:pt x="0" y="963"/>
                  </a:moveTo>
                  <a:lnTo>
                    <a:pt x="1189" y="963"/>
                  </a:lnTo>
                  <a:lnTo>
                    <a:pt x="1189" y="0"/>
                  </a:lnTo>
                  <a:lnTo>
                    <a:pt x="0" y="0"/>
                  </a:lnTo>
                  <a:lnTo>
                    <a:pt x="0" y="963"/>
                  </a:lnTo>
                  <a:lnTo>
                    <a:pt x="14" y="952"/>
                  </a:lnTo>
                  <a:lnTo>
                    <a:pt x="1174" y="952"/>
                  </a:lnTo>
                  <a:lnTo>
                    <a:pt x="1174" y="11"/>
                  </a:lnTo>
                  <a:lnTo>
                    <a:pt x="14" y="11"/>
                  </a:lnTo>
                  <a:lnTo>
                    <a:pt x="14" y="952"/>
                  </a:lnTo>
                  <a:lnTo>
                    <a:pt x="0" y="963"/>
                  </a:lnTo>
                  <a:close/>
                </a:path>
              </a:pathLst>
            </a:custGeom>
            <a:solidFill>
              <a:srgbClr val="A6A62D"/>
            </a:solidFill>
            <a:ln w="9525">
              <a:noFill/>
              <a:round/>
              <a:headEnd/>
              <a:tailEnd/>
            </a:ln>
          </p:spPr>
          <p:txBody>
            <a:bodyPr/>
            <a:lstStyle/>
            <a:p>
              <a:endParaRPr lang="en-US"/>
            </a:p>
          </p:txBody>
        </p:sp>
        <p:sp>
          <p:nvSpPr>
            <p:cNvPr id="319" name="Freeform 1600"/>
            <p:cNvSpPr>
              <a:spLocks/>
            </p:cNvSpPr>
            <p:nvPr/>
          </p:nvSpPr>
          <p:spPr bwMode="auto">
            <a:xfrm>
              <a:off x="5604388" y="3703941"/>
              <a:ext cx="957477" cy="633092"/>
            </a:xfrm>
            <a:custGeom>
              <a:avLst/>
              <a:gdLst>
                <a:gd name="T0" fmla="*/ 0 w 1160"/>
                <a:gd name="T1" fmla="*/ 941 h 941"/>
                <a:gd name="T2" fmla="*/ 1160 w 1160"/>
                <a:gd name="T3" fmla="*/ 941 h 941"/>
                <a:gd name="T4" fmla="*/ 1160 w 1160"/>
                <a:gd name="T5" fmla="*/ 0 h 941"/>
                <a:gd name="T6" fmla="*/ 0 w 1160"/>
                <a:gd name="T7" fmla="*/ 0 h 941"/>
                <a:gd name="T8" fmla="*/ 0 w 1160"/>
                <a:gd name="T9" fmla="*/ 941 h 941"/>
                <a:gd name="T10" fmla="*/ 14 w 1160"/>
                <a:gd name="T11" fmla="*/ 929 h 941"/>
                <a:gd name="T12" fmla="*/ 1147 w 1160"/>
                <a:gd name="T13" fmla="*/ 929 h 941"/>
                <a:gd name="T14" fmla="*/ 1147 w 1160"/>
                <a:gd name="T15" fmla="*/ 12 h 941"/>
                <a:gd name="T16" fmla="*/ 14 w 1160"/>
                <a:gd name="T17" fmla="*/ 12 h 941"/>
                <a:gd name="T18" fmla="*/ 14 w 1160"/>
                <a:gd name="T19" fmla="*/ 929 h 941"/>
                <a:gd name="T20" fmla="*/ 0 w 1160"/>
                <a:gd name="T21" fmla="*/ 941 h 94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60"/>
                <a:gd name="T34" fmla="*/ 0 h 941"/>
                <a:gd name="T35" fmla="*/ 1160 w 1160"/>
                <a:gd name="T36" fmla="*/ 941 h 94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60" h="941">
                  <a:moveTo>
                    <a:pt x="0" y="941"/>
                  </a:moveTo>
                  <a:lnTo>
                    <a:pt x="1160" y="941"/>
                  </a:lnTo>
                  <a:lnTo>
                    <a:pt x="1160" y="0"/>
                  </a:lnTo>
                  <a:lnTo>
                    <a:pt x="0" y="0"/>
                  </a:lnTo>
                  <a:lnTo>
                    <a:pt x="0" y="941"/>
                  </a:lnTo>
                  <a:lnTo>
                    <a:pt x="14" y="929"/>
                  </a:lnTo>
                  <a:lnTo>
                    <a:pt x="1147" y="929"/>
                  </a:lnTo>
                  <a:lnTo>
                    <a:pt x="1147" y="12"/>
                  </a:lnTo>
                  <a:lnTo>
                    <a:pt x="14" y="12"/>
                  </a:lnTo>
                  <a:lnTo>
                    <a:pt x="14" y="929"/>
                  </a:lnTo>
                  <a:lnTo>
                    <a:pt x="0" y="941"/>
                  </a:lnTo>
                  <a:close/>
                </a:path>
              </a:pathLst>
            </a:custGeom>
            <a:solidFill>
              <a:srgbClr val="A2A22F"/>
            </a:solidFill>
            <a:ln w="9525">
              <a:noFill/>
              <a:round/>
              <a:headEnd/>
              <a:tailEnd/>
            </a:ln>
          </p:spPr>
          <p:txBody>
            <a:bodyPr/>
            <a:lstStyle/>
            <a:p>
              <a:endParaRPr lang="en-US"/>
            </a:p>
          </p:txBody>
        </p:sp>
        <p:sp>
          <p:nvSpPr>
            <p:cNvPr id="320" name="Freeform 1601"/>
            <p:cNvSpPr>
              <a:spLocks/>
            </p:cNvSpPr>
            <p:nvPr/>
          </p:nvSpPr>
          <p:spPr bwMode="auto">
            <a:xfrm>
              <a:off x="5615944" y="3712023"/>
              <a:ext cx="936017" cy="616928"/>
            </a:xfrm>
            <a:custGeom>
              <a:avLst/>
              <a:gdLst>
                <a:gd name="T0" fmla="*/ 0 w 1133"/>
                <a:gd name="T1" fmla="*/ 917 h 917"/>
                <a:gd name="T2" fmla="*/ 1133 w 1133"/>
                <a:gd name="T3" fmla="*/ 917 h 917"/>
                <a:gd name="T4" fmla="*/ 1133 w 1133"/>
                <a:gd name="T5" fmla="*/ 0 h 917"/>
                <a:gd name="T6" fmla="*/ 0 w 1133"/>
                <a:gd name="T7" fmla="*/ 0 h 917"/>
                <a:gd name="T8" fmla="*/ 0 w 1133"/>
                <a:gd name="T9" fmla="*/ 917 h 917"/>
                <a:gd name="T10" fmla="*/ 14 w 1133"/>
                <a:gd name="T11" fmla="*/ 906 h 917"/>
                <a:gd name="T12" fmla="*/ 1119 w 1133"/>
                <a:gd name="T13" fmla="*/ 906 h 917"/>
                <a:gd name="T14" fmla="*/ 1119 w 1133"/>
                <a:gd name="T15" fmla="*/ 11 h 917"/>
                <a:gd name="T16" fmla="*/ 14 w 1133"/>
                <a:gd name="T17" fmla="*/ 11 h 917"/>
                <a:gd name="T18" fmla="*/ 14 w 1133"/>
                <a:gd name="T19" fmla="*/ 906 h 917"/>
                <a:gd name="T20" fmla="*/ 0 w 1133"/>
                <a:gd name="T21" fmla="*/ 917 h 91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33"/>
                <a:gd name="T34" fmla="*/ 0 h 917"/>
                <a:gd name="T35" fmla="*/ 1133 w 1133"/>
                <a:gd name="T36" fmla="*/ 917 h 91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33" h="917">
                  <a:moveTo>
                    <a:pt x="0" y="917"/>
                  </a:moveTo>
                  <a:lnTo>
                    <a:pt x="1133" y="917"/>
                  </a:lnTo>
                  <a:lnTo>
                    <a:pt x="1133" y="0"/>
                  </a:lnTo>
                  <a:lnTo>
                    <a:pt x="0" y="0"/>
                  </a:lnTo>
                  <a:lnTo>
                    <a:pt x="0" y="917"/>
                  </a:lnTo>
                  <a:lnTo>
                    <a:pt x="14" y="906"/>
                  </a:lnTo>
                  <a:lnTo>
                    <a:pt x="1119" y="906"/>
                  </a:lnTo>
                  <a:lnTo>
                    <a:pt x="1119" y="11"/>
                  </a:lnTo>
                  <a:lnTo>
                    <a:pt x="14" y="11"/>
                  </a:lnTo>
                  <a:lnTo>
                    <a:pt x="14" y="906"/>
                  </a:lnTo>
                  <a:lnTo>
                    <a:pt x="0" y="917"/>
                  </a:lnTo>
                  <a:close/>
                </a:path>
              </a:pathLst>
            </a:custGeom>
            <a:solidFill>
              <a:srgbClr val="9E9E31"/>
            </a:solidFill>
            <a:ln w="9525">
              <a:noFill/>
              <a:round/>
              <a:headEnd/>
              <a:tailEnd/>
            </a:ln>
          </p:spPr>
          <p:txBody>
            <a:bodyPr/>
            <a:lstStyle/>
            <a:p>
              <a:endParaRPr lang="en-US"/>
            </a:p>
          </p:txBody>
        </p:sp>
        <p:sp>
          <p:nvSpPr>
            <p:cNvPr id="321" name="Freeform 1602"/>
            <p:cNvSpPr>
              <a:spLocks/>
            </p:cNvSpPr>
            <p:nvPr/>
          </p:nvSpPr>
          <p:spPr bwMode="auto">
            <a:xfrm>
              <a:off x="5627500" y="3718758"/>
              <a:ext cx="911254" cy="602111"/>
            </a:xfrm>
            <a:custGeom>
              <a:avLst/>
              <a:gdLst>
                <a:gd name="T0" fmla="*/ 0 w 1105"/>
                <a:gd name="T1" fmla="*/ 895 h 895"/>
                <a:gd name="T2" fmla="*/ 1105 w 1105"/>
                <a:gd name="T3" fmla="*/ 895 h 895"/>
                <a:gd name="T4" fmla="*/ 1105 w 1105"/>
                <a:gd name="T5" fmla="*/ 0 h 895"/>
                <a:gd name="T6" fmla="*/ 0 w 1105"/>
                <a:gd name="T7" fmla="*/ 0 h 895"/>
                <a:gd name="T8" fmla="*/ 0 w 1105"/>
                <a:gd name="T9" fmla="*/ 895 h 895"/>
                <a:gd name="T10" fmla="*/ 14 w 1105"/>
                <a:gd name="T11" fmla="*/ 883 h 895"/>
                <a:gd name="T12" fmla="*/ 1090 w 1105"/>
                <a:gd name="T13" fmla="*/ 883 h 895"/>
                <a:gd name="T14" fmla="*/ 1090 w 1105"/>
                <a:gd name="T15" fmla="*/ 12 h 895"/>
                <a:gd name="T16" fmla="*/ 14 w 1105"/>
                <a:gd name="T17" fmla="*/ 12 h 895"/>
                <a:gd name="T18" fmla="*/ 14 w 1105"/>
                <a:gd name="T19" fmla="*/ 883 h 895"/>
                <a:gd name="T20" fmla="*/ 0 w 1105"/>
                <a:gd name="T21" fmla="*/ 895 h 89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05"/>
                <a:gd name="T34" fmla="*/ 0 h 895"/>
                <a:gd name="T35" fmla="*/ 1105 w 1105"/>
                <a:gd name="T36" fmla="*/ 895 h 89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05" h="895">
                  <a:moveTo>
                    <a:pt x="0" y="895"/>
                  </a:moveTo>
                  <a:lnTo>
                    <a:pt x="1105" y="895"/>
                  </a:lnTo>
                  <a:lnTo>
                    <a:pt x="1105" y="0"/>
                  </a:lnTo>
                  <a:lnTo>
                    <a:pt x="0" y="0"/>
                  </a:lnTo>
                  <a:lnTo>
                    <a:pt x="0" y="895"/>
                  </a:lnTo>
                  <a:lnTo>
                    <a:pt x="14" y="883"/>
                  </a:lnTo>
                  <a:lnTo>
                    <a:pt x="1090" y="883"/>
                  </a:lnTo>
                  <a:lnTo>
                    <a:pt x="1090" y="12"/>
                  </a:lnTo>
                  <a:lnTo>
                    <a:pt x="14" y="12"/>
                  </a:lnTo>
                  <a:lnTo>
                    <a:pt x="14" y="883"/>
                  </a:lnTo>
                  <a:lnTo>
                    <a:pt x="0" y="895"/>
                  </a:lnTo>
                  <a:close/>
                </a:path>
              </a:pathLst>
            </a:custGeom>
            <a:solidFill>
              <a:srgbClr val="9A9A33"/>
            </a:solidFill>
            <a:ln w="9525">
              <a:noFill/>
              <a:round/>
              <a:headEnd/>
              <a:tailEnd/>
            </a:ln>
          </p:spPr>
          <p:txBody>
            <a:bodyPr/>
            <a:lstStyle/>
            <a:p>
              <a:endParaRPr lang="en-US"/>
            </a:p>
          </p:txBody>
        </p:sp>
        <p:sp>
          <p:nvSpPr>
            <p:cNvPr id="322" name="Freeform 1603"/>
            <p:cNvSpPr>
              <a:spLocks/>
            </p:cNvSpPr>
            <p:nvPr/>
          </p:nvSpPr>
          <p:spPr bwMode="auto">
            <a:xfrm>
              <a:off x="5639056" y="3726840"/>
              <a:ext cx="888143" cy="585947"/>
            </a:xfrm>
            <a:custGeom>
              <a:avLst/>
              <a:gdLst>
                <a:gd name="T0" fmla="*/ 0 w 1076"/>
                <a:gd name="T1" fmla="*/ 871 h 871"/>
                <a:gd name="T2" fmla="*/ 1076 w 1076"/>
                <a:gd name="T3" fmla="*/ 871 h 871"/>
                <a:gd name="T4" fmla="*/ 1076 w 1076"/>
                <a:gd name="T5" fmla="*/ 0 h 871"/>
                <a:gd name="T6" fmla="*/ 0 w 1076"/>
                <a:gd name="T7" fmla="*/ 0 h 871"/>
                <a:gd name="T8" fmla="*/ 0 w 1076"/>
                <a:gd name="T9" fmla="*/ 871 h 871"/>
                <a:gd name="T10" fmla="*/ 15 w 1076"/>
                <a:gd name="T11" fmla="*/ 860 h 871"/>
                <a:gd name="T12" fmla="*/ 1062 w 1076"/>
                <a:gd name="T13" fmla="*/ 860 h 871"/>
                <a:gd name="T14" fmla="*/ 1062 w 1076"/>
                <a:gd name="T15" fmla="*/ 11 h 871"/>
                <a:gd name="T16" fmla="*/ 15 w 1076"/>
                <a:gd name="T17" fmla="*/ 11 h 871"/>
                <a:gd name="T18" fmla="*/ 15 w 1076"/>
                <a:gd name="T19" fmla="*/ 860 h 871"/>
                <a:gd name="T20" fmla="*/ 0 w 1076"/>
                <a:gd name="T21" fmla="*/ 871 h 87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076"/>
                <a:gd name="T34" fmla="*/ 0 h 871"/>
                <a:gd name="T35" fmla="*/ 1076 w 1076"/>
                <a:gd name="T36" fmla="*/ 871 h 87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076" h="871">
                  <a:moveTo>
                    <a:pt x="0" y="871"/>
                  </a:moveTo>
                  <a:lnTo>
                    <a:pt x="1076" y="871"/>
                  </a:lnTo>
                  <a:lnTo>
                    <a:pt x="1076" y="0"/>
                  </a:lnTo>
                  <a:lnTo>
                    <a:pt x="0" y="0"/>
                  </a:lnTo>
                  <a:lnTo>
                    <a:pt x="0" y="871"/>
                  </a:lnTo>
                  <a:lnTo>
                    <a:pt x="15" y="860"/>
                  </a:lnTo>
                  <a:lnTo>
                    <a:pt x="1062" y="860"/>
                  </a:lnTo>
                  <a:lnTo>
                    <a:pt x="1062" y="11"/>
                  </a:lnTo>
                  <a:lnTo>
                    <a:pt x="15" y="11"/>
                  </a:lnTo>
                  <a:lnTo>
                    <a:pt x="15" y="860"/>
                  </a:lnTo>
                  <a:lnTo>
                    <a:pt x="0" y="871"/>
                  </a:lnTo>
                  <a:close/>
                </a:path>
              </a:pathLst>
            </a:custGeom>
            <a:solidFill>
              <a:srgbClr val="969635"/>
            </a:solidFill>
            <a:ln w="9525">
              <a:noFill/>
              <a:round/>
              <a:headEnd/>
              <a:tailEnd/>
            </a:ln>
          </p:spPr>
          <p:txBody>
            <a:bodyPr/>
            <a:lstStyle/>
            <a:p>
              <a:endParaRPr lang="en-US"/>
            </a:p>
          </p:txBody>
        </p:sp>
        <p:sp>
          <p:nvSpPr>
            <p:cNvPr id="323" name="Freeform 1604"/>
            <p:cNvSpPr>
              <a:spLocks/>
            </p:cNvSpPr>
            <p:nvPr/>
          </p:nvSpPr>
          <p:spPr bwMode="auto">
            <a:xfrm>
              <a:off x="5650611" y="3733575"/>
              <a:ext cx="865031" cy="572477"/>
            </a:xfrm>
            <a:custGeom>
              <a:avLst/>
              <a:gdLst>
                <a:gd name="T0" fmla="*/ 0 w 1047"/>
                <a:gd name="T1" fmla="*/ 849 h 849"/>
                <a:gd name="T2" fmla="*/ 1047 w 1047"/>
                <a:gd name="T3" fmla="*/ 849 h 849"/>
                <a:gd name="T4" fmla="*/ 1047 w 1047"/>
                <a:gd name="T5" fmla="*/ 0 h 849"/>
                <a:gd name="T6" fmla="*/ 0 w 1047"/>
                <a:gd name="T7" fmla="*/ 0 h 849"/>
                <a:gd name="T8" fmla="*/ 0 w 1047"/>
                <a:gd name="T9" fmla="*/ 849 h 849"/>
                <a:gd name="T10" fmla="*/ 13 w 1047"/>
                <a:gd name="T11" fmla="*/ 837 h 849"/>
                <a:gd name="T12" fmla="*/ 1033 w 1047"/>
                <a:gd name="T13" fmla="*/ 837 h 849"/>
                <a:gd name="T14" fmla="*/ 1033 w 1047"/>
                <a:gd name="T15" fmla="*/ 12 h 849"/>
                <a:gd name="T16" fmla="*/ 13 w 1047"/>
                <a:gd name="T17" fmla="*/ 12 h 849"/>
                <a:gd name="T18" fmla="*/ 13 w 1047"/>
                <a:gd name="T19" fmla="*/ 837 h 849"/>
                <a:gd name="T20" fmla="*/ 0 w 1047"/>
                <a:gd name="T21" fmla="*/ 849 h 8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047"/>
                <a:gd name="T34" fmla="*/ 0 h 849"/>
                <a:gd name="T35" fmla="*/ 1047 w 1047"/>
                <a:gd name="T36" fmla="*/ 849 h 8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047" h="849">
                  <a:moveTo>
                    <a:pt x="0" y="849"/>
                  </a:moveTo>
                  <a:lnTo>
                    <a:pt x="1047" y="849"/>
                  </a:lnTo>
                  <a:lnTo>
                    <a:pt x="1047" y="0"/>
                  </a:lnTo>
                  <a:lnTo>
                    <a:pt x="0" y="0"/>
                  </a:lnTo>
                  <a:lnTo>
                    <a:pt x="0" y="849"/>
                  </a:lnTo>
                  <a:lnTo>
                    <a:pt x="13" y="837"/>
                  </a:lnTo>
                  <a:lnTo>
                    <a:pt x="1033" y="837"/>
                  </a:lnTo>
                  <a:lnTo>
                    <a:pt x="1033" y="12"/>
                  </a:lnTo>
                  <a:lnTo>
                    <a:pt x="13" y="12"/>
                  </a:lnTo>
                  <a:lnTo>
                    <a:pt x="13" y="837"/>
                  </a:lnTo>
                  <a:lnTo>
                    <a:pt x="0" y="849"/>
                  </a:lnTo>
                  <a:close/>
                </a:path>
              </a:pathLst>
            </a:custGeom>
            <a:solidFill>
              <a:srgbClr val="929237"/>
            </a:solidFill>
            <a:ln w="9525">
              <a:noFill/>
              <a:round/>
              <a:headEnd/>
              <a:tailEnd/>
            </a:ln>
          </p:spPr>
          <p:txBody>
            <a:bodyPr/>
            <a:lstStyle/>
            <a:p>
              <a:endParaRPr lang="en-US"/>
            </a:p>
          </p:txBody>
        </p:sp>
        <p:sp>
          <p:nvSpPr>
            <p:cNvPr id="324" name="Freeform 1605"/>
            <p:cNvSpPr>
              <a:spLocks/>
            </p:cNvSpPr>
            <p:nvPr/>
          </p:nvSpPr>
          <p:spPr bwMode="auto">
            <a:xfrm>
              <a:off x="5662167" y="3743004"/>
              <a:ext cx="841920" cy="554966"/>
            </a:xfrm>
            <a:custGeom>
              <a:avLst/>
              <a:gdLst>
                <a:gd name="T0" fmla="*/ 0 w 1020"/>
                <a:gd name="T1" fmla="*/ 825 h 825"/>
                <a:gd name="T2" fmla="*/ 1020 w 1020"/>
                <a:gd name="T3" fmla="*/ 825 h 825"/>
                <a:gd name="T4" fmla="*/ 1020 w 1020"/>
                <a:gd name="T5" fmla="*/ 0 h 825"/>
                <a:gd name="T6" fmla="*/ 0 w 1020"/>
                <a:gd name="T7" fmla="*/ 0 h 825"/>
                <a:gd name="T8" fmla="*/ 0 w 1020"/>
                <a:gd name="T9" fmla="*/ 825 h 825"/>
                <a:gd name="T10" fmla="*/ 15 w 1020"/>
                <a:gd name="T11" fmla="*/ 814 h 825"/>
                <a:gd name="T12" fmla="*/ 1006 w 1020"/>
                <a:gd name="T13" fmla="*/ 814 h 825"/>
                <a:gd name="T14" fmla="*/ 1006 w 1020"/>
                <a:gd name="T15" fmla="*/ 11 h 825"/>
                <a:gd name="T16" fmla="*/ 15 w 1020"/>
                <a:gd name="T17" fmla="*/ 11 h 825"/>
                <a:gd name="T18" fmla="*/ 15 w 1020"/>
                <a:gd name="T19" fmla="*/ 814 h 825"/>
                <a:gd name="T20" fmla="*/ 0 w 1020"/>
                <a:gd name="T21" fmla="*/ 825 h 82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020"/>
                <a:gd name="T34" fmla="*/ 0 h 825"/>
                <a:gd name="T35" fmla="*/ 1020 w 1020"/>
                <a:gd name="T36" fmla="*/ 825 h 82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020" h="825">
                  <a:moveTo>
                    <a:pt x="0" y="825"/>
                  </a:moveTo>
                  <a:lnTo>
                    <a:pt x="1020" y="825"/>
                  </a:lnTo>
                  <a:lnTo>
                    <a:pt x="1020" y="0"/>
                  </a:lnTo>
                  <a:lnTo>
                    <a:pt x="0" y="0"/>
                  </a:lnTo>
                  <a:lnTo>
                    <a:pt x="0" y="825"/>
                  </a:lnTo>
                  <a:lnTo>
                    <a:pt x="15" y="814"/>
                  </a:lnTo>
                  <a:lnTo>
                    <a:pt x="1006" y="814"/>
                  </a:lnTo>
                  <a:lnTo>
                    <a:pt x="1006" y="11"/>
                  </a:lnTo>
                  <a:lnTo>
                    <a:pt x="15" y="11"/>
                  </a:lnTo>
                  <a:lnTo>
                    <a:pt x="15" y="814"/>
                  </a:lnTo>
                  <a:lnTo>
                    <a:pt x="0" y="825"/>
                  </a:lnTo>
                  <a:close/>
                </a:path>
              </a:pathLst>
            </a:custGeom>
            <a:solidFill>
              <a:srgbClr val="8E8E39"/>
            </a:solidFill>
            <a:ln w="9525">
              <a:noFill/>
              <a:round/>
              <a:headEnd/>
              <a:tailEnd/>
            </a:ln>
          </p:spPr>
          <p:txBody>
            <a:bodyPr/>
            <a:lstStyle/>
            <a:p>
              <a:endParaRPr lang="en-US"/>
            </a:p>
          </p:txBody>
        </p:sp>
        <p:sp>
          <p:nvSpPr>
            <p:cNvPr id="325" name="Freeform 1606"/>
            <p:cNvSpPr>
              <a:spLocks/>
            </p:cNvSpPr>
            <p:nvPr/>
          </p:nvSpPr>
          <p:spPr bwMode="auto">
            <a:xfrm>
              <a:off x="5673723" y="3749739"/>
              <a:ext cx="818808" cy="541496"/>
            </a:xfrm>
            <a:custGeom>
              <a:avLst/>
              <a:gdLst>
                <a:gd name="T0" fmla="*/ 0 w 991"/>
                <a:gd name="T1" fmla="*/ 803 h 803"/>
                <a:gd name="T2" fmla="*/ 991 w 991"/>
                <a:gd name="T3" fmla="*/ 803 h 803"/>
                <a:gd name="T4" fmla="*/ 991 w 991"/>
                <a:gd name="T5" fmla="*/ 0 h 803"/>
                <a:gd name="T6" fmla="*/ 0 w 991"/>
                <a:gd name="T7" fmla="*/ 0 h 803"/>
                <a:gd name="T8" fmla="*/ 0 w 991"/>
                <a:gd name="T9" fmla="*/ 803 h 803"/>
                <a:gd name="T10" fmla="*/ 14 w 991"/>
                <a:gd name="T11" fmla="*/ 791 h 803"/>
                <a:gd name="T12" fmla="*/ 977 w 991"/>
                <a:gd name="T13" fmla="*/ 791 h 803"/>
                <a:gd name="T14" fmla="*/ 977 w 991"/>
                <a:gd name="T15" fmla="*/ 12 h 803"/>
                <a:gd name="T16" fmla="*/ 14 w 991"/>
                <a:gd name="T17" fmla="*/ 12 h 803"/>
                <a:gd name="T18" fmla="*/ 14 w 991"/>
                <a:gd name="T19" fmla="*/ 791 h 803"/>
                <a:gd name="T20" fmla="*/ 0 w 991"/>
                <a:gd name="T21" fmla="*/ 803 h 80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91"/>
                <a:gd name="T34" fmla="*/ 0 h 803"/>
                <a:gd name="T35" fmla="*/ 991 w 991"/>
                <a:gd name="T36" fmla="*/ 803 h 80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91" h="803">
                  <a:moveTo>
                    <a:pt x="0" y="803"/>
                  </a:moveTo>
                  <a:lnTo>
                    <a:pt x="991" y="803"/>
                  </a:lnTo>
                  <a:lnTo>
                    <a:pt x="991" y="0"/>
                  </a:lnTo>
                  <a:lnTo>
                    <a:pt x="0" y="0"/>
                  </a:lnTo>
                  <a:lnTo>
                    <a:pt x="0" y="803"/>
                  </a:lnTo>
                  <a:lnTo>
                    <a:pt x="14" y="791"/>
                  </a:lnTo>
                  <a:lnTo>
                    <a:pt x="977" y="791"/>
                  </a:lnTo>
                  <a:lnTo>
                    <a:pt x="977" y="12"/>
                  </a:lnTo>
                  <a:lnTo>
                    <a:pt x="14" y="12"/>
                  </a:lnTo>
                  <a:lnTo>
                    <a:pt x="14" y="791"/>
                  </a:lnTo>
                  <a:lnTo>
                    <a:pt x="0" y="803"/>
                  </a:lnTo>
                  <a:close/>
                </a:path>
              </a:pathLst>
            </a:custGeom>
            <a:solidFill>
              <a:srgbClr val="8A8A3B"/>
            </a:solidFill>
            <a:ln w="9525">
              <a:noFill/>
              <a:round/>
              <a:headEnd/>
              <a:tailEnd/>
            </a:ln>
          </p:spPr>
          <p:txBody>
            <a:bodyPr/>
            <a:lstStyle/>
            <a:p>
              <a:endParaRPr lang="en-US"/>
            </a:p>
          </p:txBody>
        </p:sp>
        <p:sp>
          <p:nvSpPr>
            <p:cNvPr id="326" name="Freeform 1607"/>
            <p:cNvSpPr>
              <a:spLocks/>
            </p:cNvSpPr>
            <p:nvPr/>
          </p:nvSpPr>
          <p:spPr bwMode="auto">
            <a:xfrm>
              <a:off x="5685279" y="3757821"/>
              <a:ext cx="795697" cy="525332"/>
            </a:xfrm>
            <a:custGeom>
              <a:avLst/>
              <a:gdLst>
                <a:gd name="T0" fmla="*/ 0 w 963"/>
                <a:gd name="T1" fmla="*/ 779 h 779"/>
                <a:gd name="T2" fmla="*/ 963 w 963"/>
                <a:gd name="T3" fmla="*/ 779 h 779"/>
                <a:gd name="T4" fmla="*/ 963 w 963"/>
                <a:gd name="T5" fmla="*/ 0 h 779"/>
                <a:gd name="T6" fmla="*/ 0 w 963"/>
                <a:gd name="T7" fmla="*/ 0 h 779"/>
                <a:gd name="T8" fmla="*/ 0 w 963"/>
                <a:gd name="T9" fmla="*/ 779 h 779"/>
                <a:gd name="T10" fmla="*/ 14 w 963"/>
                <a:gd name="T11" fmla="*/ 768 h 779"/>
                <a:gd name="T12" fmla="*/ 948 w 963"/>
                <a:gd name="T13" fmla="*/ 768 h 779"/>
                <a:gd name="T14" fmla="*/ 948 w 963"/>
                <a:gd name="T15" fmla="*/ 11 h 779"/>
                <a:gd name="T16" fmla="*/ 14 w 963"/>
                <a:gd name="T17" fmla="*/ 11 h 779"/>
                <a:gd name="T18" fmla="*/ 14 w 963"/>
                <a:gd name="T19" fmla="*/ 768 h 779"/>
                <a:gd name="T20" fmla="*/ 0 w 963"/>
                <a:gd name="T21" fmla="*/ 779 h 77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63"/>
                <a:gd name="T34" fmla="*/ 0 h 779"/>
                <a:gd name="T35" fmla="*/ 963 w 963"/>
                <a:gd name="T36" fmla="*/ 779 h 77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63" h="779">
                  <a:moveTo>
                    <a:pt x="0" y="779"/>
                  </a:moveTo>
                  <a:lnTo>
                    <a:pt x="963" y="779"/>
                  </a:lnTo>
                  <a:lnTo>
                    <a:pt x="963" y="0"/>
                  </a:lnTo>
                  <a:lnTo>
                    <a:pt x="0" y="0"/>
                  </a:lnTo>
                  <a:lnTo>
                    <a:pt x="0" y="779"/>
                  </a:lnTo>
                  <a:lnTo>
                    <a:pt x="14" y="768"/>
                  </a:lnTo>
                  <a:lnTo>
                    <a:pt x="948" y="768"/>
                  </a:lnTo>
                  <a:lnTo>
                    <a:pt x="948" y="11"/>
                  </a:lnTo>
                  <a:lnTo>
                    <a:pt x="14" y="11"/>
                  </a:lnTo>
                  <a:lnTo>
                    <a:pt x="14" y="768"/>
                  </a:lnTo>
                  <a:lnTo>
                    <a:pt x="0" y="779"/>
                  </a:lnTo>
                  <a:close/>
                </a:path>
              </a:pathLst>
            </a:custGeom>
            <a:solidFill>
              <a:srgbClr val="86863D"/>
            </a:solidFill>
            <a:ln w="9525">
              <a:noFill/>
              <a:round/>
              <a:headEnd/>
              <a:tailEnd/>
            </a:ln>
          </p:spPr>
          <p:txBody>
            <a:bodyPr/>
            <a:lstStyle/>
            <a:p>
              <a:endParaRPr lang="en-US"/>
            </a:p>
          </p:txBody>
        </p:sp>
        <p:sp>
          <p:nvSpPr>
            <p:cNvPr id="327" name="Freeform 1608"/>
            <p:cNvSpPr>
              <a:spLocks/>
            </p:cNvSpPr>
            <p:nvPr/>
          </p:nvSpPr>
          <p:spPr bwMode="auto">
            <a:xfrm>
              <a:off x="5698485" y="3764556"/>
              <a:ext cx="770934" cy="510515"/>
            </a:xfrm>
            <a:custGeom>
              <a:avLst/>
              <a:gdLst>
                <a:gd name="T0" fmla="*/ 0 w 934"/>
                <a:gd name="T1" fmla="*/ 757 h 757"/>
                <a:gd name="T2" fmla="*/ 934 w 934"/>
                <a:gd name="T3" fmla="*/ 757 h 757"/>
                <a:gd name="T4" fmla="*/ 934 w 934"/>
                <a:gd name="T5" fmla="*/ 0 h 757"/>
                <a:gd name="T6" fmla="*/ 0 w 934"/>
                <a:gd name="T7" fmla="*/ 0 h 757"/>
                <a:gd name="T8" fmla="*/ 0 w 934"/>
                <a:gd name="T9" fmla="*/ 757 h 757"/>
                <a:gd name="T10" fmla="*/ 15 w 934"/>
                <a:gd name="T11" fmla="*/ 745 h 757"/>
                <a:gd name="T12" fmla="*/ 920 w 934"/>
                <a:gd name="T13" fmla="*/ 745 h 757"/>
                <a:gd name="T14" fmla="*/ 920 w 934"/>
                <a:gd name="T15" fmla="*/ 12 h 757"/>
                <a:gd name="T16" fmla="*/ 15 w 934"/>
                <a:gd name="T17" fmla="*/ 12 h 757"/>
                <a:gd name="T18" fmla="*/ 15 w 934"/>
                <a:gd name="T19" fmla="*/ 745 h 757"/>
                <a:gd name="T20" fmla="*/ 0 w 934"/>
                <a:gd name="T21" fmla="*/ 757 h 75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34"/>
                <a:gd name="T34" fmla="*/ 0 h 757"/>
                <a:gd name="T35" fmla="*/ 934 w 934"/>
                <a:gd name="T36" fmla="*/ 757 h 75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34" h="757">
                  <a:moveTo>
                    <a:pt x="0" y="757"/>
                  </a:moveTo>
                  <a:lnTo>
                    <a:pt x="934" y="757"/>
                  </a:lnTo>
                  <a:lnTo>
                    <a:pt x="934" y="0"/>
                  </a:lnTo>
                  <a:lnTo>
                    <a:pt x="0" y="0"/>
                  </a:lnTo>
                  <a:lnTo>
                    <a:pt x="0" y="757"/>
                  </a:lnTo>
                  <a:lnTo>
                    <a:pt x="15" y="745"/>
                  </a:lnTo>
                  <a:lnTo>
                    <a:pt x="920" y="745"/>
                  </a:lnTo>
                  <a:lnTo>
                    <a:pt x="920" y="12"/>
                  </a:lnTo>
                  <a:lnTo>
                    <a:pt x="15" y="12"/>
                  </a:lnTo>
                  <a:lnTo>
                    <a:pt x="15" y="745"/>
                  </a:lnTo>
                  <a:lnTo>
                    <a:pt x="0" y="757"/>
                  </a:lnTo>
                  <a:close/>
                </a:path>
              </a:pathLst>
            </a:custGeom>
            <a:solidFill>
              <a:srgbClr val="82823F"/>
            </a:solidFill>
            <a:ln w="9525">
              <a:noFill/>
              <a:round/>
              <a:headEnd/>
              <a:tailEnd/>
            </a:ln>
          </p:spPr>
          <p:txBody>
            <a:bodyPr/>
            <a:lstStyle/>
            <a:p>
              <a:endParaRPr lang="en-US"/>
            </a:p>
          </p:txBody>
        </p:sp>
        <p:sp>
          <p:nvSpPr>
            <p:cNvPr id="328" name="Freeform 1609"/>
            <p:cNvSpPr>
              <a:spLocks/>
            </p:cNvSpPr>
            <p:nvPr/>
          </p:nvSpPr>
          <p:spPr bwMode="auto">
            <a:xfrm>
              <a:off x="5710041" y="3772638"/>
              <a:ext cx="746172" cy="494351"/>
            </a:xfrm>
            <a:custGeom>
              <a:avLst/>
              <a:gdLst>
                <a:gd name="T0" fmla="*/ 0 w 905"/>
                <a:gd name="T1" fmla="*/ 733 h 733"/>
                <a:gd name="T2" fmla="*/ 905 w 905"/>
                <a:gd name="T3" fmla="*/ 733 h 733"/>
                <a:gd name="T4" fmla="*/ 905 w 905"/>
                <a:gd name="T5" fmla="*/ 0 h 733"/>
                <a:gd name="T6" fmla="*/ 0 w 905"/>
                <a:gd name="T7" fmla="*/ 0 h 733"/>
                <a:gd name="T8" fmla="*/ 0 w 905"/>
                <a:gd name="T9" fmla="*/ 733 h 733"/>
                <a:gd name="T10" fmla="*/ 13 w 905"/>
                <a:gd name="T11" fmla="*/ 721 h 733"/>
                <a:gd name="T12" fmla="*/ 891 w 905"/>
                <a:gd name="T13" fmla="*/ 721 h 733"/>
                <a:gd name="T14" fmla="*/ 891 w 905"/>
                <a:gd name="T15" fmla="*/ 12 h 733"/>
                <a:gd name="T16" fmla="*/ 13 w 905"/>
                <a:gd name="T17" fmla="*/ 12 h 733"/>
                <a:gd name="T18" fmla="*/ 13 w 905"/>
                <a:gd name="T19" fmla="*/ 721 h 733"/>
                <a:gd name="T20" fmla="*/ 0 w 905"/>
                <a:gd name="T21" fmla="*/ 733 h 73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05"/>
                <a:gd name="T34" fmla="*/ 0 h 733"/>
                <a:gd name="T35" fmla="*/ 905 w 905"/>
                <a:gd name="T36" fmla="*/ 733 h 73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05" h="733">
                  <a:moveTo>
                    <a:pt x="0" y="733"/>
                  </a:moveTo>
                  <a:lnTo>
                    <a:pt x="905" y="733"/>
                  </a:lnTo>
                  <a:lnTo>
                    <a:pt x="905" y="0"/>
                  </a:lnTo>
                  <a:lnTo>
                    <a:pt x="0" y="0"/>
                  </a:lnTo>
                  <a:lnTo>
                    <a:pt x="0" y="733"/>
                  </a:lnTo>
                  <a:lnTo>
                    <a:pt x="13" y="721"/>
                  </a:lnTo>
                  <a:lnTo>
                    <a:pt x="891" y="721"/>
                  </a:lnTo>
                  <a:lnTo>
                    <a:pt x="891" y="12"/>
                  </a:lnTo>
                  <a:lnTo>
                    <a:pt x="13" y="12"/>
                  </a:lnTo>
                  <a:lnTo>
                    <a:pt x="13" y="721"/>
                  </a:lnTo>
                  <a:lnTo>
                    <a:pt x="0" y="733"/>
                  </a:lnTo>
                  <a:close/>
                </a:path>
              </a:pathLst>
            </a:custGeom>
            <a:solidFill>
              <a:srgbClr val="7D7D41"/>
            </a:solidFill>
            <a:ln w="9525">
              <a:noFill/>
              <a:round/>
              <a:headEnd/>
              <a:tailEnd/>
            </a:ln>
          </p:spPr>
          <p:txBody>
            <a:bodyPr/>
            <a:lstStyle/>
            <a:p>
              <a:endParaRPr lang="en-US"/>
            </a:p>
          </p:txBody>
        </p:sp>
        <p:sp>
          <p:nvSpPr>
            <p:cNvPr id="329" name="Freeform 1610"/>
            <p:cNvSpPr>
              <a:spLocks/>
            </p:cNvSpPr>
            <p:nvPr/>
          </p:nvSpPr>
          <p:spPr bwMode="auto">
            <a:xfrm>
              <a:off x="5721597" y="3780720"/>
              <a:ext cx="724711" cy="478187"/>
            </a:xfrm>
            <a:custGeom>
              <a:avLst/>
              <a:gdLst>
                <a:gd name="T0" fmla="*/ 0 w 878"/>
                <a:gd name="T1" fmla="*/ 709 h 709"/>
                <a:gd name="T2" fmla="*/ 878 w 878"/>
                <a:gd name="T3" fmla="*/ 709 h 709"/>
                <a:gd name="T4" fmla="*/ 878 w 878"/>
                <a:gd name="T5" fmla="*/ 0 h 709"/>
                <a:gd name="T6" fmla="*/ 0 w 878"/>
                <a:gd name="T7" fmla="*/ 0 h 709"/>
                <a:gd name="T8" fmla="*/ 0 w 878"/>
                <a:gd name="T9" fmla="*/ 709 h 709"/>
                <a:gd name="T10" fmla="*/ 14 w 878"/>
                <a:gd name="T11" fmla="*/ 698 h 709"/>
                <a:gd name="T12" fmla="*/ 864 w 878"/>
                <a:gd name="T13" fmla="*/ 698 h 709"/>
                <a:gd name="T14" fmla="*/ 864 w 878"/>
                <a:gd name="T15" fmla="*/ 11 h 709"/>
                <a:gd name="T16" fmla="*/ 14 w 878"/>
                <a:gd name="T17" fmla="*/ 11 h 709"/>
                <a:gd name="T18" fmla="*/ 14 w 878"/>
                <a:gd name="T19" fmla="*/ 698 h 709"/>
                <a:gd name="T20" fmla="*/ 0 w 878"/>
                <a:gd name="T21" fmla="*/ 709 h 70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78"/>
                <a:gd name="T34" fmla="*/ 0 h 709"/>
                <a:gd name="T35" fmla="*/ 878 w 878"/>
                <a:gd name="T36" fmla="*/ 709 h 70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78" h="709">
                  <a:moveTo>
                    <a:pt x="0" y="709"/>
                  </a:moveTo>
                  <a:lnTo>
                    <a:pt x="878" y="709"/>
                  </a:lnTo>
                  <a:lnTo>
                    <a:pt x="878" y="0"/>
                  </a:lnTo>
                  <a:lnTo>
                    <a:pt x="0" y="0"/>
                  </a:lnTo>
                  <a:lnTo>
                    <a:pt x="0" y="709"/>
                  </a:lnTo>
                  <a:lnTo>
                    <a:pt x="14" y="698"/>
                  </a:lnTo>
                  <a:lnTo>
                    <a:pt x="864" y="698"/>
                  </a:lnTo>
                  <a:lnTo>
                    <a:pt x="864" y="11"/>
                  </a:lnTo>
                  <a:lnTo>
                    <a:pt x="14" y="11"/>
                  </a:lnTo>
                  <a:lnTo>
                    <a:pt x="14" y="698"/>
                  </a:lnTo>
                  <a:lnTo>
                    <a:pt x="0" y="709"/>
                  </a:lnTo>
                  <a:close/>
                </a:path>
              </a:pathLst>
            </a:custGeom>
            <a:solidFill>
              <a:srgbClr val="797943"/>
            </a:solidFill>
            <a:ln w="9525">
              <a:noFill/>
              <a:round/>
              <a:headEnd/>
              <a:tailEnd/>
            </a:ln>
          </p:spPr>
          <p:txBody>
            <a:bodyPr/>
            <a:lstStyle/>
            <a:p>
              <a:endParaRPr lang="en-US"/>
            </a:p>
          </p:txBody>
        </p:sp>
        <p:sp>
          <p:nvSpPr>
            <p:cNvPr id="330" name="Freeform 1611"/>
            <p:cNvSpPr>
              <a:spLocks/>
            </p:cNvSpPr>
            <p:nvPr/>
          </p:nvSpPr>
          <p:spPr bwMode="auto">
            <a:xfrm>
              <a:off x="5733153" y="3788802"/>
              <a:ext cx="701600" cy="463370"/>
            </a:xfrm>
            <a:custGeom>
              <a:avLst/>
              <a:gdLst>
                <a:gd name="T0" fmla="*/ 0 w 850"/>
                <a:gd name="T1" fmla="*/ 687 h 687"/>
                <a:gd name="T2" fmla="*/ 850 w 850"/>
                <a:gd name="T3" fmla="*/ 687 h 687"/>
                <a:gd name="T4" fmla="*/ 850 w 850"/>
                <a:gd name="T5" fmla="*/ 0 h 687"/>
                <a:gd name="T6" fmla="*/ 0 w 850"/>
                <a:gd name="T7" fmla="*/ 0 h 687"/>
                <a:gd name="T8" fmla="*/ 0 w 850"/>
                <a:gd name="T9" fmla="*/ 687 h 687"/>
                <a:gd name="T10" fmla="*/ 15 w 850"/>
                <a:gd name="T11" fmla="*/ 675 h 687"/>
                <a:gd name="T12" fmla="*/ 836 w 850"/>
                <a:gd name="T13" fmla="*/ 675 h 687"/>
                <a:gd name="T14" fmla="*/ 836 w 850"/>
                <a:gd name="T15" fmla="*/ 12 h 687"/>
                <a:gd name="T16" fmla="*/ 15 w 850"/>
                <a:gd name="T17" fmla="*/ 12 h 687"/>
                <a:gd name="T18" fmla="*/ 15 w 850"/>
                <a:gd name="T19" fmla="*/ 675 h 687"/>
                <a:gd name="T20" fmla="*/ 0 w 850"/>
                <a:gd name="T21" fmla="*/ 687 h 68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50"/>
                <a:gd name="T34" fmla="*/ 0 h 687"/>
                <a:gd name="T35" fmla="*/ 850 w 850"/>
                <a:gd name="T36" fmla="*/ 687 h 68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50" h="687">
                  <a:moveTo>
                    <a:pt x="0" y="687"/>
                  </a:moveTo>
                  <a:lnTo>
                    <a:pt x="850" y="687"/>
                  </a:lnTo>
                  <a:lnTo>
                    <a:pt x="850" y="0"/>
                  </a:lnTo>
                  <a:lnTo>
                    <a:pt x="0" y="0"/>
                  </a:lnTo>
                  <a:lnTo>
                    <a:pt x="0" y="687"/>
                  </a:lnTo>
                  <a:lnTo>
                    <a:pt x="15" y="675"/>
                  </a:lnTo>
                  <a:lnTo>
                    <a:pt x="836" y="675"/>
                  </a:lnTo>
                  <a:lnTo>
                    <a:pt x="836" y="12"/>
                  </a:lnTo>
                  <a:lnTo>
                    <a:pt x="15" y="12"/>
                  </a:lnTo>
                  <a:lnTo>
                    <a:pt x="15" y="675"/>
                  </a:lnTo>
                  <a:lnTo>
                    <a:pt x="0" y="687"/>
                  </a:lnTo>
                  <a:close/>
                </a:path>
              </a:pathLst>
            </a:custGeom>
            <a:solidFill>
              <a:srgbClr val="757545"/>
            </a:solidFill>
            <a:ln w="9525">
              <a:noFill/>
              <a:round/>
              <a:headEnd/>
              <a:tailEnd/>
            </a:ln>
          </p:spPr>
          <p:txBody>
            <a:bodyPr/>
            <a:lstStyle/>
            <a:p>
              <a:endParaRPr lang="en-US"/>
            </a:p>
          </p:txBody>
        </p:sp>
        <p:sp>
          <p:nvSpPr>
            <p:cNvPr id="331" name="Freeform 1612"/>
            <p:cNvSpPr>
              <a:spLocks/>
            </p:cNvSpPr>
            <p:nvPr/>
          </p:nvSpPr>
          <p:spPr bwMode="auto">
            <a:xfrm>
              <a:off x="5744708" y="3796884"/>
              <a:ext cx="676837" cy="447206"/>
            </a:xfrm>
            <a:custGeom>
              <a:avLst/>
              <a:gdLst>
                <a:gd name="T0" fmla="*/ 0 w 821"/>
                <a:gd name="T1" fmla="*/ 663 h 663"/>
                <a:gd name="T2" fmla="*/ 821 w 821"/>
                <a:gd name="T3" fmla="*/ 663 h 663"/>
                <a:gd name="T4" fmla="*/ 821 w 821"/>
                <a:gd name="T5" fmla="*/ 0 h 663"/>
                <a:gd name="T6" fmla="*/ 0 w 821"/>
                <a:gd name="T7" fmla="*/ 0 h 663"/>
                <a:gd name="T8" fmla="*/ 0 w 821"/>
                <a:gd name="T9" fmla="*/ 663 h 663"/>
                <a:gd name="T10" fmla="*/ 14 w 821"/>
                <a:gd name="T11" fmla="*/ 653 h 663"/>
                <a:gd name="T12" fmla="*/ 806 w 821"/>
                <a:gd name="T13" fmla="*/ 653 h 663"/>
                <a:gd name="T14" fmla="*/ 806 w 821"/>
                <a:gd name="T15" fmla="*/ 10 h 663"/>
                <a:gd name="T16" fmla="*/ 14 w 821"/>
                <a:gd name="T17" fmla="*/ 10 h 663"/>
                <a:gd name="T18" fmla="*/ 14 w 821"/>
                <a:gd name="T19" fmla="*/ 653 h 663"/>
                <a:gd name="T20" fmla="*/ 0 w 821"/>
                <a:gd name="T21" fmla="*/ 663 h 66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21"/>
                <a:gd name="T34" fmla="*/ 0 h 663"/>
                <a:gd name="T35" fmla="*/ 821 w 821"/>
                <a:gd name="T36" fmla="*/ 663 h 66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21" h="663">
                  <a:moveTo>
                    <a:pt x="0" y="663"/>
                  </a:moveTo>
                  <a:lnTo>
                    <a:pt x="821" y="663"/>
                  </a:lnTo>
                  <a:lnTo>
                    <a:pt x="821" y="0"/>
                  </a:lnTo>
                  <a:lnTo>
                    <a:pt x="0" y="0"/>
                  </a:lnTo>
                  <a:lnTo>
                    <a:pt x="0" y="663"/>
                  </a:lnTo>
                  <a:lnTo>
                    <a:pt x="14" y="653"/>
                  </a:lnTo>
                  <a:lnTo>
                    <a:pt x="806" y="653"/>
                  </a:lnTo>
                  <a:lnTo>
                    <a:pt x="806" y="10"/>
                  </a:lnTo>
                  <a:lnTo>
                    <a:pt x="14" y="10"/>
                  </a:lnTo>
                  <a:lnTo>
                    <a:pt x="14" y="653"/>
                  </a:lnTo>
                  <a:lnTo>
                    <a:pt x="0" y="663"/>
                  </a:lnTo>
                  <a:close/>
                </a:path>
              </a:pathLst>
            </a:custGeom>
            <a:solidFill>
              <a:srgbClr val="717147"/>
            </a:solidFill>
            <a:ln w="9525">
              <a:noFill/>
              <a:round/>
              <a:headEnd/>
              <a:tailEnd/>
            </a:ln>
          </p:spPr>
          <p:txBody>
            <a:bodyPr/>
            <a:lstStyle/>
            <a:p>
              <a:endParaRPr lang="en-US"/>
            </a:p>
          </p:txBody>
        </p:sp>
        <p:sp>
          <p:nvSpPr>
            <p:cNvPr id="332" name="Freeform 1613"/>
            <p:cNvSpPr>
              <a:spLocks/>
            </p:cNvSpPr>
            <p:nvPr/>
          </p:nvSpPr>
          <p:spPr bwMode="auto">
            <a:xfrm>
              <a:off x="5756264" y="3803619"/>
              <a:ext cx="653726" cy="432389"/>
            </a:xfrm>
            <a:custGeom>
              <a:avLst/>
              <a:gdLst>
                <a:gd name="T0" fmla="*/ 0 w 792"/>
                <a:gd name="T1" fmla="*/ 643 h 643"/>
                <a:gd name="T2" fmla="*/ 792 w 792"/>
                <a:gd name="T3" fmla="*/ 643 h 643"/>
                <a:gd name="T4" fmla="*/ 792 w 792"/>
                <a:gd name="T5" fmla="*/ 0 h 643"/>
                <a:gd name="T6" fmla="*/ 0 w 792"/>
                <a:gd name="T7" fmla="*/ 0 h 643"/>
                <a:gd name="T8" fmla="*/ 0 w 792"/>
                <a:gd name="T9" fmla="*/ 643 h 643"/>
                <a:gd name="T10" fmla="*/ 14 w 792"/>
                <a:gd name="T11" fmla="*/ 631 h 643"/>
                <a:gd name="T12" fmla="*/ 779 w 792"/>
                <a:gd name="T13" fmla="*/ 631 h 643"/>
                <a:gd name="T14" fmla="*/ 779 w 792"/>
                <a:gd name="T15" fmla="*/ 12 h 643"/>
                <a:gd name="T16" fmla="*/ 14 w 792"/>
                <a:gd name="T17" fmla="*/ 12 h 643"/>
                <a:gd name="T18" fmla="*/ 14 w 792"/>
                <a:gd name="T19" fmla="*/ 631 h 643"/>
                <a:gd name="T20" fmla="*/ 0 w 792"/>
                <a:gd name="T21" fmla="*/ 643 h 64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92"/>
                <a:gd name="T34" fmla="*/ 0 h 643"/>
                <a:gd name="T35" fmla="*/ 792 w 792"/>
                <a:gd name="T36" fmla="*/ 643 h 64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92" h="643">
                  <a:moveTo>
                    <a:pt x="0" y="643"/>
                  </a:moveTo>
                  <a:lnTo>
                    <a:pt x="792" y="643"/>
                  </a:lnTo>
                  <a:lnTo>
                    <a:pt x="792" y="0"/>
                  </a:lnTo>
                  <a:lnTo>
                    <a:pt x="0" y="0"/>
                  </a:lnTo>
                  <a:lnTo>
                    <a:pt x="0" y="643"/>
                  </a:lnTo>
                  <a:lnTo>
                    <a:pt x="14" y="631"/>
                  </a:lnTo>
                  <a:lnTo>
                    <a:pt x="779" y="631"/>
                  </a:lnTo>
                  <a:lnTo>
                    <a:pt x="779" y="12"/>
                  </a:lnTo>
                  <a:lnTo>
                    <a:pt x="14" y="12"/>
                  </a:lnTo>
                  <a:lnTo>
                    <a:pt x="14" y="631"/>
                  </a:lnTo>
                  <a:lnTo>
                    <a:pt x="0" y="643"/>
                  </a:lnTo>
                  <a:close/>
                </a:path>
              </a:pathLst>
            </a:custGeom>
            <a:solidFill>
              <a:srgbClr val="6D6D49"/>
            </a:solidFill>
            <a:ln w="9525">
              <a:noFill/>
              <a:round/>
              <a:headEnd/>
              <a:tailEnd/>
            </a:ln>
          </p:spPr>
          <p:txBody>
            <a:bodyPr/>
            <a:lstStyle/>
            <a:p>
              <a:endParaRPr lang="en-US"/>
            </a:p>
          </p:txBody>
        </p:sp>
        <p:sp>
          <p:nvSpPr>
            <p:cNvPr id="333" name="Freeform 1614"/>
            <p:cNvSpPr>
              <a:spLocks/>
            </p:cNvSpPr>
            <p:nvPr/>
          </p:nvSpPr>
          <p:spPr bwMode="auto">
            <a:xfrm>
              <a:off x="5767820" y="3811701"/>
              <a:ext cx="630614" cy="416224"/>
            </a:xfrm>
            <a:custGeom>
              <a:avLst/>
              <a:gdLst>
                <a:gd name="T0" fmla="*/ 0 w 765"/>
                <a:gd name="T1" fmla="*/ 619 h 619"/>
                <a:gd name="T2" fmla="*/ 765 w 765"/>
                <a:gd name="T3" fmla="*/ 619 h 619"/>
                <a:gd name="T4" fmla="*/ 765 w 765"/>
                <a:gd name="T5" fmla="*/ 0 h 619"/>
                <a:gd name="T6" fmla="*/ 0 w 765"/>
                <a:gd name="T7" fmla="*/ 0 h 619"/>
                <a:gd name="T8" fmla="*/ 0 w 765"/>
                <a:gd name="T9" fmla="*/ 619 h 619"/>
                <a:gd name="T10" fmla="*/ 14 w 765"/>
                <a:gd name="T11" fmla="*/ 608 h 619"/>
                <a:gd name="T12" fmla="*/ 751 w 765"/>
                <a:gd name="T13" fmla="*/ 608 h 619"/>
                <a:gd name="T14" fmla="*/ 751 w 765"/>
                <a:gd name="T15" fmla="*/ 11 h 619"/>
                <a:gd name="T16" fmla="*/ 14 w 765"/>
                <a:gd name="T17" fmla="*/ 11 h 619"/>
                <a:gd name="T18" fmla="*/ 14 w 765"/>
                <a:gd name="T19" fmla="*/ 608 h 619"/>
                <a:gd name="T20" fmla="*/ 0 w 765"/>
                <a:gd name="T21" fmla="*/ 619 h 61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65"/>
                <a:gd name="T34" fmla="*/ 0 h 619"/>
                <a:gd name="T35" fmla="*/ 765 w 765"/>
                <a:gd name="T36" fmla="*/ 619 h 61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65" h="619">
                  <a:moveTo>
                    <a:pt x="0" y="619"/>
                  </a:moveTo>
                  <a:lnTo>
                    <a:pt x="765" y="619"/>
                  </a:lnTo>
                  <a:lnTo>
                    <a:pt x="765" y="0"/>
                  </a:lnTo>
                  <a:lnTo>
                    <a:pt x="0" y="0"/>
                  </a:lnTo>
                  <a:lnTo>
                    <a:pt x="0" y="619"/>
                  </a:lnTo>
                  <a:lnTo>
                    <a:pt x="14" y="608"/>
                  </a:lnTo>
                  <a:lnTo>
                    <a:pt x="751" y="608"/>
                  </a:lnTo>
                  <a:lnTo>
                    <a:pt x="751" y="11"/>
                  </a:lnTo>
                  <a:lnTo>
                    <a:pt x="14" y="11"/>
                  </a:lnTo>
                  <a:lnTo>
                    <a:pt x="14" y="608"/>
                  </a:lnTo>
                  <a:lnTo>
                    <a:pt x="0" y="619"/>
                  </a:lnTo>
                  <a:close/>
                </a:path>
              </a:pathLst>
            </a:custGeom>
            <a:solidFill>
              <a:srgbClr val="69694B"/>
            </a:solidFill>
            <a:ln w="9525">
              <a:noFill/>
              <a:round/>
              <a:headEnd/>
              <a:tailEnd/>
            </a:ln>
          </p:spPr>
          <p:txBody>
            <a:bodyPr/>
            <a:lstStyle/>
            <a:p>
              <a:endParaRPr lang="en-US"/>
            </a:p>
          </p:txBody>
        </p:sp>
        <p:sp>
          <p:nvSpPr>
            <p:cNvPr id="334" name="Freeform 1615"/>
            <p:cNvSpPr>
              <a:spLocks/>
            </p:cNvSpPr>
            <p:nvPr/>
          </p:nvSpPr>
          <p:spPr bwMode="auto">
            <a:xfrm>
              <a:off x="5779376" y="3819783"/>
              <a:ext cx="607503" cy="401407"/>
            </a:xfrm>
            <a:custGeom>
              <a:avLst/>
              <a:gdLst>
                <a:gd name="T0" fmla="*/ 0 w 737"/>
                <a:gd name="T1" fmla="*/ 597 h 597"/>
                <a:gd name="T2" fmla="*/ 737 w 737"/>
                <a:gd name="T3" fmla="*/ 597 h 597"/>
                <a:gd name="T4" fmla="*/ 737 w 737"/>
                <a:gd name="T5" fmla="*/ 0 h 597"/>
                <a:gd name="T6" fmla="*/ 0 w 737"/>
                <a:gd name="T7" fmla="*/ 0 h 597"/>
                <a:gd name="T8" fmla="*/ 0 w 737"/>
                <a:gd name="T9" fmla="*/ 597 h 597"/>
                <a:gd name="T10" fmla="*/ 14 w 737"/>
                <a:gd name="T11" fmla="*/ 585 h 597"/>
                <a:gd name="T12" fmla="*/ 722 w 737"/>
                <a:gd name="T13" fmla="*/ 585 h 597"/>
                <a:gd name="T14" fmla="*/ 722 w 737"/>
                <a:gd name="T15" fmla="*/ 12 h 597"/>
                <a:gd name="T16" fmla="*/ 14 w 737"/>
                <a:gd name="T17" fmla="*/ 12 h 597"/>
                <a:gd name="T18" fmla="*/ 14 w 737"/>
                <a:gd name="T19" fmla="*/ 585 h 597"/>
                <a:gd name="T20" fmla="*/ 0 w 737"/>
                <a:gd name="T21" fmla="*/ 597 h 59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37"/>
                <a:gd name="T34" fmla="*/ 0 h 597"/>
                <a:gd name="T35" fmla="*/ 737 w 737"/>
                <a:gd name="T36" fmla="*/ 597 h 59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37" h="597">
                  <a:moveTo>
                    <a:pt x="0" y="597"/>
                  </a:moveTo>
                  <a:lnTo>
                    <a:pt x="737" y="597"/>
                  </a:lnTo>
                  <a:lnTo>
                    <a:pt x="737" y="0"/>
                  </a:lnTo>
                  <a:lnTo>
                    <a:pt x="0" y="0"/>
                  </a:lnTo>
                  <a:lnTo>
                    <a:pt x="0" y="597"/>
                  </a:lnTo>
                  <a:lnTo>
                    <a:pt x="14" y="585"/>
                  </a:lnTo>
                  <a:lnTo>
                    <a:pt x="722" y="585"/>
                  </a:lnTo>
                  <a:lnTo>
                    <a:pt x="722" y="12"/>
                  </a:lnTo>
                  <a:lnTo>
                    <a:pt x="14" y="12"/>
                  </a:lnTo>
                  <a:lnTo>
                    <a:pt x="14" y="585"/>
                  </a:lnTo>
                  <a:lnTo>
                    <a:pt x="0" y="597"/>
                  </a:lnTo>
                  <a:close/>
                </a:path>
              </a:pathLst>
            </a:custGeom>
            <a:solidFill>
              <a:srgbClr val="65654D"/>
            </a:solidFill>
            <a:ln w="9525">
              <a:noFill/>
              <a:round/>
              <a:headEnd/>
              <a:tailEnd/>
            </a:ln>
          </p:spPr>
          <p:txBody>
            <a:bodyPr/>
            <a:lstStyle/>
            <a:p>
              <a:endParaRPr lang="en-US"/>
            </a:p>
          </p:txBody>
        </p:sp>
        <p:sp>
          <p:nvSpPr>
            <p:cNvPr id="335" name="Freeform 1616"/>
            <p:cNvSpPr>
              <a:spLocks/>
            </p:cNvSpPr>
            <p:nvPr/>
          </p:nvSpPr>
          <p:spPr bwMode="auto">
            <a:xfrm>
              <a:off x="5790931" y="3827865"/>
              <a:ext cx="584391" cy="385243"/>
            </a:xfrm>
            <a:custGeom>
              <a:avLst/>
              <a:gdLst>
                <a:gd name="T0" fmla="*/ 0 w 708"/>
                <a:gd name="T1" fmla="*/ 573 h 573"/>
                <a:gd name="T2" fmla="*/ 708 w 708"/>
                <a:gd name="T3" fmla="*/ 573 h 573"/>
                <a:gd name="T4" fmla="*/ 708 w 708"/>
                <a:gd name="T5" fmla="*/ 0 h 573"/>
                <a:gd name="T6" fmla="*/ 0 w 708"/>
                <a:gd name="T7" fmla="*/ 0 h 573"/>
                <a:gd name="T8" fmla="*/ 0 w 708"/>
                <a:gd name="T9" fmla="*/ 573 h 573"/>
                <a:gd name="T10" fmla="*/ 15 w 708"/>
                <a:gd name="T11" fmla="*/ 562 h 573"/>
                <a:gd name="T12" fmla="*/ 694 w 708"/>
                <a:gd name="T13" fmla="*/ 562 h 573"/>
                <a:gd name="T14" fmla="*/ 694 w 708"/>
                <a:gd name="T15" fmla="*/ 11 h 573"/>
                <a:gd name="T16" fmla="*/ 15 w 708"/>
                <a:gd name="T17" fmla="*/ 11 h 573"/>
                <a:gd name="T18" fmla="*/ 15 w 708"/>
                <a:gd name="T19" fmla="*/ 562 h 573"/>
                <a:gd name="T20" fmla="*/ 0 w 708"/>
                <a:gd name="T21" fmla="*/ 573 h 57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08"/>
                <a:gd name="T34" fmla="*/ 0 h 573"/>
                <a:gd name="T35" fmla="*/ 708 w 708"/>
                <a:gd name="T36" fmla="*/ 573 h 57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08" h="573">
                  <a:moveTo>
                    <a:pt x="0" y="573"/>
                  </a:moveTo>
                  <a:lnTo>
                    <a:pt x="708" y="573"/>
                  </a:lnTo>
                  <a:lnTo>
                    <a:pt x="708" y="0"/>
                  </a:lnTo>
                  <a:lnTo>
                    <a:pt x="0" y="0"/>
                  </a:lnTo>
                  <a:lnTo>
                    <a:pt x="0" y="573"/>
                  </a:lnTo>
                  <a:lnTo>
                    <a:pt x="15" y="562"/>
                  </a:lnTo>
                  <a:lnTo>
                    <a:pt x="694" y="562"/>
                  </a:lnTo>
                  <a:lnTo>
                    <a:pt x="694" y="11"/>
                  </a:lnTo>
                  <a:lnTo>
                    <a:pt x="15" y="11"/>
                  </a:lnTo>
                  <a:lnTo>
                    <a:pt x="15" y="562"/>
                  </a:lnTo>
                  <a:lnTo>
                    <a:pt x="0" y="573"/>
                  </a:lnTo>
                  <a:close/>
                </a:path>
              </a:pathLst>
            </a:custGeom>
            <a:solidFill>
              <a:srgbClr val="61614F"/>
            </a:solidFill>
            <a:ln w="9525">
              <a:noFill/>
              <a:round/>
              <a:headEnd/>
              <a:tailEnd/>
            </a:ln>
          </p:spPr>
          <p:txBody>
            <a:bodyPr/>
            <a:lstStyle/>
            <a:p>
              <a:endParaRPr lang="en-US"/>
            </a:p>
          </p:txBody>
        </p:sp>
        <p:sp>
          <p:nvSpPr>
            <p:cNvPr id="336" name="Freeform 1617"/>
            <p:cNvSpPr>
              <a:spLocks/>
            </p:cNvSpPr>
            <p:nvPr/>
          </p:nvSpPr>
          <p:spPr bwMode="auto">
            <a:xfrm>
              <a:off x="5802487" y="3834600"/>
              <a:ext cx="561280" cy="370426"/>
            </a:xfrm>
            <a:custGeom>
              <a:avLst/>
              <a:gdLst>
                <a:gd name="T0" fmla="*/ 0 w 679"/>
                <a:gd name="T1" fmla="*/ 551 h 551"/>
                <a:gd name="T2" fmla="*/ 679 w 679"/>
                <a:gd name="T3" fmla="*/ 551 h 551"/>
                <a:gd name="T4" fmla="*/ 679 w 679"/>
                <a:gd name="T5" fmla="*/ 0 h 551"/>
                <a:gd name="T6" fmla="*/ 0 w 679"/>
                <a:gd name="T7" fmla="*/ 0 h 551"/>
                <a:gd name="T8" fmla="*/ 0 w 679"/>
                <a:gd name="T9" fmla="*/ 551 h 551"/>
                <a:gd name="T10" fmla="*/ 13 w 679"/>
                <a:gd name="T11" fmla="*/ 539 h 551"/>
                <a:gd name="T12" fmla="*/ 665 w 679"/>
                <a:gd name="T13" fmla="*/ 539 h 551"/>
                <a:gd name="T14" fmla="*/ 665 w 679"/>
                <a:gd name="T15" fmla="*/ 12 h 551"/>
                <a:gd name="T16" fmla="*/ 13 w 679"/>
                <a:gd name="T17" fmla="*/ 12 h 551"/>
                <a:gd name="T18" fmla="*/ 13 w 679"/>
                <a:gd name="T19" fmla="*/ 539 h 551"/>
                <a:gd name="T20" fmla="*/ 0 w 679"/>
                <a:gd name="T21" fmla="*/ 551 h 55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79"/>
                <a:gd name="T34" fmla="*/ 0 h 551"/>
                <a:gd name="T35" fmla="*/ 679 w 679"/>
                <a:gd name="T36" fmla="*/ 551 h 55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79" h="551">
                  <a:moveTo>
                    <a:pt x="0" y="551"/>
                  </a:moveTo>
                  <a:lnTo>
                    <a:pt x="679" y="551"/>
                  </a:lnTo>
                  <a:lnTo>
                    <a:pt x="679" y="0"/>
                  </a:lnTo>
                  <a:lnTo>
                    <a:pt x="0" y="0"/>
                  </a:lnTo>
                  <a:lnTo>
                    <a:pt x="0" y="551"/>
                  </a:lnTo>
                  <a:lnTo>
                    <a:pt x="13" y="539"/>
                  </a:lnTo>
                  <a:lnTo>
                    <a:pt x="665" y="539"/>
                  </a:lnTo>
                  <a:lnTo>
                    <a:pt x="665" y="12"/>
                  </a:lnTo>
                  <a:lnTo>
                    <a:pt x="13" y="12"/>
                  </a:lnTo>
                  <a:lnTo>
                    <a:pt x="13" y="539"/>
                  </a:lnTo>
                  <a:lnTo>
                    <a:pt x="0" y="551"/>
                  </a:lnTo>
                  <a:close/>
                </a:path>
              </a:pathLst>
            </a:custGeom>
            <a:solidFill>
              <a:srgbClr val="5D5D51"/>
            </a:solidFill>
            <a:ln w="9525">
              <a:noFill/>
              <a:round/>
              <a:headEnd/>
              <a:tailEnd/>
            </a:ln>
          </p:spPr>
          <p:txBody>
            <a:bodyPr/>
            <a:lstStyle/>
            <a:p>
              <a:endParaRPr lang="en-US"/>
            </a:p>
          </p:txBody>
        </p:sp>
        <p:sp>
          <p:nvSpPr>
            <p:cNvPr id="337" name="Freeform 1618"/>
            <p:cNvSpPr>
              <a:spLocks/>
            </p:cNvSpPr>
            <p:nvPr/>
          </p:nvSpPr>
          <p:spPr bwMode="auto">
            <a:xfrm>
              <a:off x="5814043" y="3842682"/>
              <a:ext cx="538168" cy="354262"/>
            </a:xfrm>
            <a:custGeom>
              <a:avLst/>
              <a:gdLst>
                <a:gd name="T0" fmla="*/ 0 w 652"/>
                <a:gd name="T1" fmla="*/ 527 h 527"/>
                <a:gd name="T2" fmla="*/ 652 w 652"/>
                <a:gd name="T3" fmla="*/ 527 h 527"/>
                <a:gd name="T4" fmla="*/ 652 w 652"/>
                <a:gd name="T5" fmla="*/ 0 h 527"/>
                <a:gd name="T6" fmla="*/ 0 w 652"/>
                <a:gd name="T7" fmla="*/ 0 h 527"/>
                <a:gd name="T8" fmla="*/ 0 w 652"/>
                <a:gd name="T9" fmla="*/ 527 h 527"/>
                <a:gd name="T10" fmla="*/ 15 w 652"/>
                <a:gd name="T11" fmla="*/ 516 h 527"/>
                <a:gd name="T12" fmla="*/ 638 w 652"/>
                <a:gd name="T13" fmla="*/ 516 h 527"/>
                <a:gd name="T14" fmla="*/ 638 w 652"/>
                <a:gd name="T15" fmla="*/ 11 h 527"/>
                <a:gd name="T16" fmla="*/ 15 w 652"/>
                <a:gd name="T17" fmla="*/ 11 h 527"/>
                <a:gd name="T18" fmla="*/ 15 w 652"/>
                <a:gd name="T19" fmla="*/ 516 h 527"/>
                <a:gd name="T20" fmla="*/ 0 w 652"/>
                <a:gd name="T21" fmla="*/ 527 h 52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52"/>
                <a:gd name="T34" fmla="*/ 0 h 527"/>
                <a:gd name="T35" fmla="*/ 652 w 652"/>
                <a:gd name="T36" fmla="*/ 527 h 52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52" h="527">
                  <a:moveTo>
                    <a:pt x="0" y="527"/>
                  </a:moveTo>
                  <a:lnTo>
                    <a:pt x="652" y="527"/>
                  </a:lnTo>
                  <a:lnTo>
                    <a:pt x="652" y="0"/>
                  </a:lnTo>
                  <a:lnTo>
                    <a:pt x="0" y="0"/>
                  </a:lnTo>
                  <a:lnTo>
                    <a:pt x="0" y="527"/>
                  </a:lnTo>
                  <a:lnTo>
                    <a:pt x="15" y="516"/>
                  </a:lnTo>
                  <a:lnTo>
                    <a:pt x="638" y="516"/>
                  </a:lnTo>
                  <a:lnTo>
                    <a:pt x="638" y="11"/>
                  </a:lnTo>
                  <a:lnTo>
                    <a:pt x="15" y="11"/>
                  </a:lnTo>
                  <a:lnTo>
                    <a:pt x="15" y="516"/>
                  </a:lnTo>
                  <a:lnTo>
                    <a:pt x="0" y="527"/>
                  </a:lnTo>
                  <a:close/>
                </a:path>
              </a:pathLst>
            </a:custGeom>
            <a:solidFill>
              <a:srgbClr val="595953"/>
            </a:solidFill>
            <a:ln w="9525">
              <a:noFill/>
              <a:round/>
              <a:headEnd/>
              <a:tailEnd/>
            </a:ln>
          </p:spPr>
          <p:txBody>
            <a:bodyPr/>
            <a:lstStyle/>
            <a:p>
              <a:endParaRPr lang="en-US"/>
            </a:p>
          </p:txBody>
        </p:sp>
        <p:sp>
          <p:nvSpPr>
            <p:cNvPr id="338" name="Freeform 1619"/>
            <p:cNvSpPr>
              <a:spLocks/>
            </p:cNvSpPr>
            <p:nvPr/>
          </p:nvSpPr>
          <p:spPr bwMode="auto">
            <a:xfrm>
              <a:off x="5825599" y="3849417"/>
              <a:ext cx="515057" cy="340792"/>
            </a:xfrm>
            <a:custGeom>
              <a:avLst/>
              <a:gdLst>
                <a:gd name="T0" fmla="*/ 0 w 623"/>
                <a:gd name="T1" fmla="*/ 505 h 505"/>
                <a:gd name="T2" fmla="*/ 623 w 623"/>
                <a:gd name="T3" fmla="*/ 505 h 505"/>
                <a:gd name="T4" fmla="*/ 623 w 623"/>
                <a:gd name="T5" fmla="*/ 0 h 505"/>
                <a:gd name="T6" fmla="*/ 0 w 623"/>
                <a:gd name="T7" fmla="*/ 0 h 505"/>
                <a:gd name="T8" fmla="*/ 0 w 623"/>
                <a:gd name="T9" fmla="*/ 505 h 505"/>
                <a:gd name="T10" fmla="*/ 14 w 623"/>
                <a:gd name="T11" fmla="*/ 493 h 505"/>
                <a:gd name="T12" fmla="*/ 609 w 623"/>
                <a:gd name="T13" fmla="*/ 493 h 505"/>
                <a:gd name="T14" fmla="*/ 609 w 623"/>
                <a:gd name="T15" fmla="*/ 12 h 505"/>
                <a:gd name="T16" fmla="*/ 14 w 623"/>
                <a:gd name="T17" fmla="*/ 12 h 505"/>
                <a:gd name="T18" fmla="*/ 14 w 623"/>
                <a:gd name="T19" fmla="*/ 493 h 505"/>
                <a:gd name="T20" fmla="*/ 0 w 623"/>
                <a:gd name="T21" fmla="*/ 505 h 50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23"/>
                <a:gd name="T34" fmla="*/ 0 h 505"/>
                <a:gd name="T35" fmla="*/ 623 w 623"/>
                <a:gd name="T36" fmla="*/ 505 h 50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23" h="505">
                  <a:moveTo>
                    <a:pt x="0" y="505"/>
                  </a:moveTo>
                  <a:lnTo>
                    <a:pt x="623" y="505"/>
                  </a:lnTo>
                  <a:lnTo>
                    <a:pt x="623" y="0"/>
                  </a:lnTo>
                  <a:lnTo>
                    <a:pt x="0" y="0"/>
                  </a:lnTo>
                  <a:lnTo>
                    <a:pt x="0" y="505"/>
                  </a:lnTo>
                  <a:lnTo>
                    <a:pt x="14" y="493"/>
                  </a:lnTo>
                  <a:lnTo>
                    <a:pt x="609" y="493"/>
                  </a:lnTo>
                  <a:lnTo>
                    <a:pt x="609" y="12"/>
                  </a:lnTo>
                  <a:lnTo>
                    <a:pt x="14" y="12"/>
                  </a:lnTo>
                  <a:lnTo>
                    <a:pt x="14" y="493"/>
                  </a:lnTo>
                  <a:lnTo>
                    <a:pt x="0" y="505"/>
                  </a:lnTo>
                  <a:close/>
                </a:path>
              </a:pathLst>
            </a:custGeom>
            <a:solidFill>
              <a:srgbClr val="555555"/>
            </a:solidFill>
            <a:ln w="9525">
              <a:noFill/>
              <a:round/>
              <a:headEnd/>
              <a:tailEnd/>
            </a:ln>
          </p:spPr>
          <p:txBody>
            <a:bodyPr/>
            <a:lstStyle/>
            <a:p>
              <a:endParaRPr lang="en-US"/>
            </a:p>
          </p:txBody>
        </p:sp>
        <p:sp>
          <p:nvSpPr>
            <p:cNvPr id="339" name="Freeform 1620"/>
            <p:cNvSpPr>
              <a:spLocks/>
            </p:cNvSpPr>
            <p:nvPr/>
          </p:nvSpPr>
          <p:spPr bwMode="auto">
            <a:xfrm>
              <a:off x="5838805" y="3857499"/>
              <a:ext cx="490294" cy="324628"/>
            </a:xfrm>
            <a:custGeom>
              <a:avLst/>
              <a:gdLst>
                <a:gd name="T0" fmla="*/ 0 w 595"/>
                <a:gd name="T1" fmla="*/ 481 h 481"/>
                <a:gd name="T2" fmla="*/ 595 w 595"/>
                <a:gd name="T3" fmla="*/ 481 h 481"/>
                <a:gd name="T4" fmla="*/ 595 w 595"/>
                <a:gd name="T5" fmla="*/ 0 h 481"/>
                <a:gd name="T6" fmla="*/ 0 w 595"/>
                <a:gd name="T7" fmla="*/ 0 h 481"/>
                <a:gd name="T8" fmla="*/ 0 w 595"/>
                <a:gd name="T9" fmla="*/ 481 h 481"/>
                <a:gd name="T10" fmla="*/ 14 w 595"/>
                <a:gd name="T11" fmla="*/ 470 h 481"/>
                <a:gd name="T12" fmla="*/ 580 w 595"/>
                <a:gd name="T13" fmla="*/ 470 h 481"/>
                <a:gd name="T14" fmla="*/ 580 w 595"/>
                <a:gd name="T15" fmla="*/ 11 h 481"/>
                <a:gd name="T16" fmla="*/ 14 w 595"/>
                <a:gd name="T17" fmla="*/ 11 h 481"/>
                <a:gd name="T18" fmla="*/ 14 w 595"/>
                <a:gd name="T19" fmla="*/ 470 h 481"/>
                <a:gd name="T20" fmla="*/ 0 w 595"/>
                <a:gd name="T21" fmla="*/ 481 h 48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595"/>
                <a:gd name="T34" fmla="*/ 0 h 481"/>
                <a:gd name="T35" fmla="*/ 595 w 595"/>
                <a:gd name="T36" fmla="*/ 481 h 48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595" h="481">
                  <a:moveTo>
                    <a:pt x="0" y="481"/>
                  </a:moveTo>
                  <a:lnTo>
                    <a:pt x="595" y="481"/>
                  </a:lnTo>
                  <a:lnTo>
                    <a:pt x="595" y="0"/>
                  </a:lnTo>
                  <a:lnTo>
                    <a:pt x="0" y="0"/>
                  </a:lnTo>
                  <a:lnTo>
                    <a:pt x="0" y="481"/>
                  </a:lnTo>
                  <a:lnTo>
                    <a:pt x="14" y="470"/>
                  </a:lnTo>
                  <a:lnTo>
                    <a:pt x="580" y="470"/>
                  </a:lnTo>
                  <a:lnTo>
                    <a:pt x="580" y="11"/>
                  </a:lnTo>
                  <a:lnTo>
                    <a:pt x="14" y="11"/>
                  </a:lnTo>
                  <a:lnTo>
                    <a:pt x="14" y="470"/>
                  </a:lnTo>
                  <a:lnTo>
                    <a:pt x="0" y="481"/>
                  </a:lnTo>
                  <a:close/>
                </a:path>
              </a:pathLst>
            </a:custGeom>
            <a:solidFill>
              <a:srgbClr val="515157"/>
            </a:solidFill>
            <a:ln w="9525">
              <a:noFill/>
              <a:round/>
              <a:headEnd/>
              <a:tailEnd/>
            </a:ln>
          </p:spPr>
          <p:txBody>
            <a:bodyPr/>
            <a:lstStyle/>
            <a:p>
              <a:endParaRPr lang="en-US"/>
            </a:p>
          </p:txBody>
        </p:sp>
        <p:sp>
          <p:nvSpPr>
            <p:cNvPr id="340" name="Freeform 1621"/>
            <p:cNvSpPr>
              <a:spLocks/>
            </p:cNvSpPr>
            <p:nvPr/>
          </p:nvSpPr>
          <p:spPr bwMode="auto">
            <a:xfrm>
              <a:off x="5850361" y="3865581"/>
              <a:ext cx="467183" cy="309811"/>
            </a:xfrm>
            <a:custGeom>
              <a:avLst/>
              <a:gdLst>
                <a:gd name="T0" fmla="*/ 0 w 566"/>
                <a:gd name="T1" fmla="*/ 459 h 459"/>
                <a:gd name="T2" fmla="*/ 566 w 566"/>
                <a:gd name="T3" fmla="*/ 459 h 459"/>
                <a:gd name="T4" fmla="*/ 566 w 566"/>
                <a:gd name="T5" fmla="*/ 0 h 459"/>
                <a:gd name="T6" fmla="*/ 0 w 566"/>
                <a:gd name="T7" fmla="*/ 0 h 459"/>
                <a:gd name="T8" fmla="*/ 0 w 566"/>
                <a:gd name="T9" fmla="*/ 459 h 459"/>
                <a:gd name="T10" fmla="*/ 14 w 566"/>
                <a:gd name="T11" fmla="*/ 447 h 459"/>
                <a:gd name="T12" fmla="*/ 553 w 566"/>
                <a:gd name="T13" fmla="*/ 447 h 459"/>
                <a:gd name="T14" fmla="*/ 553 w 566"/>
                <a:gd name="T15" fmla="*/ 12 h 459"/>
                <a:gd name="T16" fmla="*/ 14 w 566"/>
                <a:gd name="T17" fmla="*/ 12 h 459"/>
                <a:gd name="T18" fmla="*/ 14 w 566"/>
                <a:gd name="T19" fmla="*/ 447 h 459"/>
                <a:gd name="T20" fmla="*/ 0 w 566"/>
                <a:gd name="T21" fmla="*/ 459 h 45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566"/>
                <a:gd name="T34" fmla="*/ 0 h 459"/>
                <a:gd name="T35" fmla="*/ 566 w 566"/>
                <a:gd name="T36" fmla="*/ 459 h 45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566" h="459">
                  <a:moveTo>
                    <a:pt x="0" y="459"/>
                  </a:moveTo>
                  <a:lnTo>
                    <a:pt x="566" y="459"/>
                  </a:lnTo>
                  <a:lnTo>
                    <a:pt x="566" y="0"/>
                  </a:lnTo>
                  <a:lnTo>
                    <a:pt x="0" y="0"/>
                  </a:lnTo>
                  <a:lnTo>
                    <a:pt x="0" y="459"/>
                  </a:lnTo>
                  <a:lnTo>
                    <a:pt x="14" y="447"/>
                  </a:lnTo>
                  <a:lnTo>
                    <a:pt x="553" y="447"/>
                  </a:lnTo>
                  <a:lnTo>
                    <a:pt x="553" y="12"/>
                  </a:lnTo>
                  <a:lnTo>
                    <a:pt x="14" y="12"/>
                  </a:lnTo>
                  <a:lnTo>
                    <a:pt x="14" y="447"/>
                  </a:lnTo>
                  <a:lnTo>
                    <a:pt x="0" y="459"/>
                  </a:lnTo>
                  <a:close/>
                </a:path>
              </a:pathLst>
            </a:custGeom>
            <a:solidFill>
              <a:srgbClr val="4D4D59"/>
            </a:solidFill>
            <a:ln w="9525">
              <a:noFill/>
              <a:round/>
              <a:headEnd/>
              <a:tailEnd/>
            </a:ln>
          </p:spPr>
          <p:txBody>
            <a:bodyPr/>
            <a:lstStyle/>
            <a:p>
              <a:endParaRPr lang="en-US"/>
            </a:p>
          </p:txBody>
        </p:sp>
        <p:sp>
          <p:nvSpPr>
            <p:cNvPr id="341" name="Freeform 1622"/>
            <p:cNvSpPr>
              <a:spLocks/>
            </p:cNvSpPr>
            <p:nvPr/>
          </p:nvSpPr>
          <p:spPr bwMode="auto">
            <a:xfrm>
              <a:off x="5860266" y="3873663"/>
              <a:ext cx="445722" cy="293647"/>
            </a:xfrm>
            <a:custGeom>
              <a:avLst/>
              <a:gdLst>
                <a:gd name="T0" fmla="*/ 0 w 539"/>
                <a:gd name="T1" fmla="*/ 435 h 435"/>
                <a:gd name="T2" fmla="*/ 539 w 539"/>
                <a:gd name="T3" fmla="*/ 435 h 435"/>
                <a:gd name="T4" fmla="*/ 539 w 539"/>
                <a:gd name="T5" fmla="*/ 0 h 435"/>
                <a:gd name="T6" fmla="*/ 0 w 539"/>
                <a:gd name="T7" fmla="*/ 0 h 435"/>
                <a:gd name="T8" fmla="*/ 0 w 539"/>
                <a:gd name="T9" fmla="*/ 435 h 435"/>
                <a:gd name="T10" fmla="*/ 14 w 539"/>
                <a:gd name="T11" fmla="*/ 424 h 435"/>
                <a:gd name="T12" fmla="*/ 524 w 539"/>
                <a:gd name="T13" fmla="*/ 424 h 435"/>
                <a:gd name="T14" fmla="*/ 524 w 539"/>
                <a:gd name="T15" fmla="*/ 11 h 435"/>
                <a:gd name="T16" fmla="*/ 14 w 539"/>
                <a:gd name="T17" fmla="*/ 11 h 435"/>
                <a:gd name="T18" fmla="*/ 14 w 539"/>
                <a:gd name="T19" fmla="*/ 424 h 435"/>
                <a:gd name="T20" fmla="*/ 0 w 539"/>
                <a:gd name="T21" fmla="*/ 435 h 43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539"/>
                <a:gd name="T34" fmla="*/ 0 h 435"/>
                <a:gd name="T35" fmla="*/ 539 w 539"/>
                <a:gd name="T36" fmla="*/ 435 h 43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539" h="435">
                  <a:moveTo>
                    <a:pt x="0" y="435"/>
                  </a:moveTo>
                  <a:lnTo>
                    <a:pt x="539" y="435"/>
                  </a:lnTo>
                  <a:lnTo>
                    <a:pt x="539" y="0"/>
                  </a:lnTo>
                  <a:lnTo>
                    <a:pt x="0" y="0"/>
                  </a:lnTo>
                  <a:lnTo>
                    <a:pt x="0" y="435"/>
                  </a:lnTo>
                  <a:lnTo>
                    <a:pt x="14" y="424"/>
                  </a:lnTo>
                  <a:lnTo>
                    <a:pt x="524" y="424"/>
                  </a:lnTo>
                  <a:lnTo>
                    <a:pt x="524" y="11"/>
                  </a:lnTo>
                  <a:lnTo>
                    <a:pt x="14" y="11"/>
                  </a:lnTo>
                  <a:lnTo>
                    <a:pt x="14" y="424"/>
                  </a:lnTo>
                  <a:lnTo>
                    <a:pt x="0" y="435"/>
                  </a:lnTo>
                  <a:close/>
                </a:path>
              </a:pathLst>
            </a:custGeom>
            <a:solidFill>
              <a:srgbClr val="49495B"/>
            </a:solidFill>
            <a:ln w="9525">
              <a:noFill/>
              <a:round/>
              <a:headEnd/>
              <a:tailEnd/>
            </a:ln>
          </p:spPr>
          <p:txBody>
            <a:bodyPr/>
            <a:lstStyle/>
            <a:p>
              <a:endParaRPr lang="en-US"/>
            </a:p>
          </p:txBody>
        </p:sp>
        <p:sp>
          <p:nvSpPr>
            <p:cNvPr id="342" name="Freeform 1623"/>
            <p:cNvSpPr>
              <a:spLocks/>
            </p:cNvSpPr>
            <p:nvPr/>
          </p:nvSpPr>
          <p:spPr bwMode="auto">
            <a:xfrm>
              <a:off x="5873473" y="3880398"/>
              <a:ext cx="420960" cy="278830"/>
            </a:xfrm>
            <a:custGeom>
              <a:avLst/>
              <a:gdLst>
                <a:gd name="T0" fmla="*/ 0 w 510"/>
                <a:gd name="T1" fmla="*/ 413 h 413"/>
                <a:gd name="T2" fmla="*/ 510 w 510"/>
                <a:gd name="T3" fmla="*/ 413 h 413"/>
                <a:gd name="T4" fmla="*/ 510 w 510"/>
                <a:gd name="T5" fmla="*/ 0 h 413"/>
                <a:gd name="T6" fmla="*/ 0 w 510"/>
                <a:gd name="T7" fmla="*/ 0 h 413"/>
                <a:gd name="T8" fmla="*/ 0 w 510"/>
                <a:gd name="T9" fmla="*/ 413 h 413"/>
                <a:gd name="T10" fmla="*/ 15 w 510"/>
                <a:gd name="T11" fmla="*/ 401 h 413"/>
                <a:gd name="T12" fmla="*/ 496 w 510"/>
                <a:gd name="T13" fmla="*/ 401 h 413"/>
                <a:gd name="T14" fmla="*/ 496 w 510"/>
                <a:gd name="T15" fmla="*/ 12 h 413"/>
                <a:gd name="T16" fmla="*/ 15 w 510"/>
                <a:gd name="T17" fmla="*/ 12 h 413"/>
                <a:gd name="T18" fmla="*/ 15 w 510"/>
                <a:gd name="T19" fmla="*/ 401 h 413"/>
                <a:gd name="T20" fmla="*/ 0 w 510"/>
                <a:gd name="T21" fmla="*/ 413 h 41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510"/>
                <a:gd name="T34" fmla="*/ 0 h 413"/>
                <a:gd name="T35" fmla="*/ 510 w 510"/>
                <a:gd name="T36" fmla="*/ 413 h 41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510" h="413">
                  <a:moveTo>
                    <a:pt x="0" y="413"/>
                  </a:moveTo>
                  <a:lnTo>
                    <a:pt x="510" y="413"/>
                  </a:lnTo>
                  <a:lnTo>
                    <a:pt x="510" y="0"/>
                  </a:lnTo>
                  <a:lnTo>
                    <a:pt x="0" y="0"/>
                  </a:lnTo>
                  <a:lnTo>
                    <a:pt x="0" y="413"/>
                  </a:lnTo>
                  <a:lnTo>
                    <a:pt x="15" y="401"/>
                  </a:lnTo>
                  <a:lnTo>
                    <a:pt x="496" y="401"/>
                  </a:lnTo>
                  <a:lnTo>
                    <a:pt x="496" y="12"/>
                  </a:lnTo>
                  <a:lnTo>
                    <a:pt x="15" y="12"/>
                  </a:lnTo>
                  <a:lnTo>
                    <a:pt x="15" y="401"/>
                  </a:lnTo>
                  <a:lnTo>
                    <a:pt x="0" y="413"/>
                  </a:lnTo>
                  <a:close/>
                </a:path>
              </a:pathLst>
            </a:custGeom>
            <a:solidFill>
              <a:srgbClr val="45455D"/>
            </a:solidFill>
            <a:ln w="9525">
              <a:noFill/>
              <a:round/>
              <a:headEnd/>
              <a:tailEnd/>
            </a:ln>
          </p:spPr>
          <p:txBody>
            <a:bodyPr/>
            <a:lstStyle/>
            <a:p>
              <a:endParaRPr lang="en-US"/>
            </a:p>
          </p:txBody>
        </p:sp>
        <p:sp>
          <p:nvSpPr>
            <p:cNvPr id="343" name="Freeform 1624"/>
            <p:cNvSpPr>
              <a:spLocks/>
            </p:cNvSpPr>
            <p:nvPr/>
          </p:nvSpPr>
          <p:spPr bwMode="auto">
            <a:xfrm>
              <a:off x="5885028" y="3888480"/>
              <a:ext cx="396198" cy="262666"/>
            </a:xfrm>
            <a:custGeom>
              <a:avLst/>
              <a:gdLst>
                <a:gd name="T0" fmla="*/ 0 w 481"/>
                <a:gd name="T1" fmla="*/ 389 h 389"/>
                <a:gd name="T2" fmla="*/ 481 w 481"/>
                <a:gd name="T3" fmla="*/ 389 h 389"/>
                <a:gd name="T4" fmla="*/ 481 w 481"/>
                <a:gd name="T5" fmla="*/ 0 h 389"/>
                <a:gd name="T6" fmla="*/ 0 w 481"/>
                <a:gd name="T7" fmla="*/ 0 h 389"/>
                <a:gd name="T8" fmla="*/ 0 w 481"/>
                <a:gd name="T9" fmla="*/ 389 h 389"/>
                <a:gd name="T10" fmla="*/ 14 w 481"/>
                <a:gd name="T11" fmla="*/ 377 h 389"/>
                <a:gd name="T12" fmla="*/ 467 w 481"/>
                <a:gd name="T13" fmla="*/ 377 h 389"/>
                <a:gd name="T14" fmla="*/ 467 w 481"/>
                <a:gd name="T15" fmla="*/ 11 h 389"/>
                <a:gd name="T16" fmla="*/ 14 w 481"/>
                <a:gd name="T17" fmla="*/ 11 h 389"/>
                <a:gd name="T18" fmla="*/ 14 w 481"/>
                <a:gd name="T19" fmla="*/ 377 h 389"/>
                <a:gd name="T20" fmla="*/ 0 w 481"/>
                <a:gd name="T21" fmla="*/ 389 h 38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81"/>
                <a:gd name="T34" fmla="*/ 0 h 389"/>
                <a:gd name="T35" fmla="*/ 481 w 481"/>
                <a:gd name="T36" fmla="*/ 389 h 38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81" h="389">
                  <a:moveTo>
                    <a:pt x="0" y="389"/>
                  </a:moveTo>
                  <a:lnTo>
                    <a:pt x="481" y="389"/>
                  </a:lnTo>
                  <a:lnTo>
                    <a:pt x="481" y="0"/>
                  </a:lnTo>
                  <a:lnTo>
                    <a:pt x="0" y="0"/>
                  </a:lnTo>
                  <a:lnTo>
                    <a:pt x="0" y="389"/>
                  </a:lnTo>
                  <a:lnTo>
                    <a:pt x="14" y="377"/>
                  </a:lnTo>
                  <a:lnTo>
                    <a:pt x="467" y="377"/>
                  </a:lnTo>
                  <a:lnTo>
                    <a:pt x="467" y="11"/>
                  </a:lnTo>
                  <a:lnTo>
                    <a:pt x="14" y="11"/>
                  </a:lnTo>
                  <a:lnTo>
                    <a:pt x="14" y="377"/>
                  </a:lnTo>
                  <a:lnTo>
                    <a:pt x="0" y="389"/>
                  </a:lnTo>
                  <a:close/>
                </a:path>
              </a:pathLst>
            </a:custGeom>
            <a:solidFill>
              <a:srgbClr val="41415F"/>
            </a:solidFill>
            <a:ln w="9525">
              <a:noFill/>
              <a:round/>
              <a:headEnd/>
              <a:tailEnd/>
            </a:ln>
          </p:spPr>
          <p:txBody>
            <a:bodyPr/>
            <a:lstStyle/>
            <a:p>
              <a:endParaRPr lang="en-US"/>
            </a:p>
          </p:txBody>
        </p:sp>
        <p:sp>
          <p:nvSpPr>
            <p:cNvPr id="344" name="Freeform 1625"/>
            <p:cNvSpPr>
              <a:spLocks/>
            </p:cNvSpPr>
            <p:nvPr/>
          </p:nvSpPr>
          <p:spPr bwMode="auto">
            <a:xfrm>
              <a:off x="5896584" y="3896562"/>
              <a:ext cx="373086" cy="246502"/>
            </a:xfrm>
            <a:custGeom>
              <a:avLst/>
              <a:gdLst>
                <a:gd name="T0" fmla="*/ 0 w 453"/>
                <a:gd name="T1" fmla="*/ 366 h 366"/>
                <a:gd name="T2" fmla="*/ 453 w 453"/>
                <a:gd name="T3" fmla="*/ 366 h 366"/>
                <a:gd name="T4" fmla="*/ 453 w 453"/>
                <a:gd name="T5" fmla="*/ 0 h 366"/>
                <a:gd name="T6" fmla="*/ 0 w 453"/>
                <a:gd name="T7" fmla="*/ 0 h 366"/>
                <a:gd name="T8" fmla="*/ 0 w 453"/>
                <a:gd name="T9" fmla="*/ 366 h 366"/>
                <a:gd name="T10" fmla="*/ 14 w 453"/>
                <a:gd name="T11" fmla="*/ 355 h 366"/>
                <a:gd name="T12" fmla="*/ 438 w 453"/>
                <a:gd name="T13" fmla="*/ 355 h 366"/>
                <a:gd name="T14" fmla="*/ 438 w 453"/>
                <a:gd name="T15" fmla="*/ 12 h 366"/>
                <a:gd name="T16" fmla="*/ 14 w 453"/>
                <a:gd name="T17" fmla="*/ 12 h 366"/>
                <a:gd name="T18" fmla="*/ 14 w 453"/>
                <a:gd name="T19" fmla="*/ 355 h 366"/>
                <a:gd name="T20" fmla="*/ 0 w 453"/>
                <a:gd name="T21" fmla="*/ 366 h 36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53"/>
                <a:gd name="T34" fmla="*/ 0 h 366"/>
                <a:gd name="T35" fmla="*/ 453 w 453"/>
                <a:gd name="T36" fmla="*/ 366 h 36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53" h="366">
                  <a:moveTo>
                    <a:pt x="0" y="366"/>
                  </a:moveTo>
                  <a:lnTo>
                    <a:pt x="453" y="366"/>
                  </a:lnTo>
                  <a:lnTo>
                    <a:pt x="453" y="0"/>
                  </a:lnTo>
                  <a:lnTo>
                    <a:pt x="0" y="0"/>
                  </a:lnTo>
                  <a:lnTo>
                    <a:pt x="0" y="366"/>
                  </a:lnTo>
                  <a:lnTo>
                    <a:pt x="14" y="355"/>
                  </a:lnTo>
                  <a:lnTo>
                    <a:pt x="438" y="355"/>
                  </a:lnTo>
                  <a:lnTo>
                    <a:pt x="438" y="12"/>
                  </a:lnTo>
                  <a:lnTo>
                    <a:pt x="14" y="12"/>
                  </a:lnTo>
                  <a:lnTo>
                    <a:pt x="14" y="355"/>
                  </a:lnTo>
                  <a:lnTo>
                    <a:pt x="0" y="366"/>
                  </a:lnTo>
                  <a:close/>
                </a:path>
              </a:pathLst>
            </a:custGeom>
            <a:solidFill>
              <a:srgbClr val="3D3D62"/>
            </a:solidFill>
            <a:ln w="9525">
              <a:noFill/>
              <a:round/>
              <a:headEnd/>
              <a:tailEnd/>
            </a:ln>
          </p:spPr>
          <p:txBody>
            <a:bodyPr/>
            <a:lstStyle/>
            <a:p>
              <a:endParaRPr lang="en-US"/>
            </a:p>
          </p:txBody>
        </p:sp>
        <p:sp>
          <p:nvSpPr>
            <p:cNvPr id="345" name="Freeform 1626"/>
            <p:cNvSpPr>
              <a:spLocks/>
            </p:cNvSpPr>
            <p:nvPr/>
          </p:nvSpPr>
          <p:spPr bwMode="auto">
            <a:xfrm>
              <a:off x="5908140" y="3904644"/>
              <a:ext cx="349974" cy="231685"/>
            </a:xfrm>
            <a:custGeom>
              <a:avLst/>
              <a:gdLst>
                <a:gd name="T0" fmla="*/ 0 w 424"/>
                <a:gd name="T1" fmla="*/ 343 h 343"/>
                <a:gd name="T2" fmla="*/ 424 w 424"/>
                <a:gd name="T3" fmla="*/ 343 h 343"/>
                <a:gd name="T4" fmla="*/ 424 w 424"/>
                <a:gd name="T5" fmla="*/ 0 h 343"/>
                <a:gd name="T6" fmla="*/ 0 w 424"/>
                <a:gd name="T7" fmla="*/ 0 h 343"/>
                <a:gd name="T8" fmla="*/ 0 w 424"/>
                <a:gd name="T9" fmla="*/ 343 h 343"/>
                <a:gd name="T10" fmla="*/ 14 w 424"/>
                <a:gd name="T11" fmla="*/ 331 h 343"/>
                <a:gd name="T12" fmla="*/ 411 w 424"/>
                <a:gd name="T13" fmla="*/ 331 h 343"/>
                <a:gd name="T14" fmla="*/ 411 w 424"/>
                <a:gd name="T15" fmla="*/ 12 h 343"/>
                <a:gd name="T16" fmla="*/ 14 w 424"/>
                <a:gd name="T17" fmla="*/ 12 h 343"/>
                <a:gd name="T18" fmla="*/ 14 w 424"/>
                <a:gd name="T19" fmla="*/ 331 h 343"/>
                <a:gd name="T20" fmla="*/ 0 w 424"/>
                <a:gd name="T21" fmla="*/ 343 h 34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24"/>
                <a:gd name="T34" fmla="*/ 0 h 343"/>
                <a:gd name="T35" fmla="*/ 424 w 424"/>
                <a:gd name="T36" fmla="*/ 343 h 34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24" h="343">
                  <a:moveTo>
                    <a:pt x="0" y="343"/>
                  </a:moveTo>
                  <a:lnTo>
                    <a:pt x="424" y="343"/>
                  </a:lnTo>
                  <a:lnTo>
                    <a:pt x="424" y="0"/>
                  </a:lnTo>
                  <a:lnTo>
                    <a:pt x="0" y="0"/>
                  </a:lnTo>
                  <a:lnTo>
                    <a:pt x="0" y="343"/>
                  </a:lnTo>
                  <a:lnTo>
                    <a:pt x="14" y="331"/>
                  </a:lnTo>
                  <a:lnTo>
                    <a:pt x="411" y="331"/>
                  </a:lnTo>
                  <a:lnTo>
                    <a:pt x="411" y="12"/>
                  </a:lnTo>
                  <a:lnTo>
                    <a:pt x="14" y="12"/>
                  </a:lnTo>
                  <a:lnTo>
                    <a:pt x="14" y="331"/>
                  </a:lnTo>
                  <a:lnTo>
                    <a:pt x="0" y="343"/>
                  </a:lnTo>
                  <a:close/>
                </a:path>
              </a:pathLst>
            </a:custGeom>
            <a:solidFill>
              <a:srgbClr val="393964"/>
            </a:solidFill>
            <a:ln w="9525">
              <a:noFill/>
              <a:round/>
              <a:headEnd/>
              <a:tailEnd/>
            </a:ln>
          </p:spPr>
          <p:txBody>
            <a:bodyPr/>
            <a:lstStyle/>
            <a:p>
              <a:endParaRPr lang="en-US"/>
            </a:p>
          </p:txBody>
        </p:sp>
        <p:sp>
          <p:nvSpPr>
            <p:cNvPr id="346" name="Freeform 1627"/>
            <p:cNvSpPr>
              <a:spLocks/>
            </p:cNvSpPr>
            <p:nvPr/>
          </p:nvSpPr>
          <p:spPr bwMode="auto">
            <a:xfrm>
              <a:off x="5919696" y="3912726"/>
              <a:ext cx="326863" cy="215521"/>
            </a:xfrm>
            <a:custGeom>
              <a:avLst/>
              <a:gdLst>
                <a:gd name="T0" fmla="*/ 0 w 397"/>
                <a:gd name="T1" fmla="*/ 319 h 319"/>
                <a:gd name="T2" fmla="*/ 397 w 397"/>
                <a:gd name="T3" fmla="*/ 319 h 319"/>
                <a:gd name="T4" fmla="*/ 397 w 397"/>
                <a:gd name="T5" fmla="*/ 0 h 319"/>
                <a:gd name="T6" fmla="*/ 0 w 397"/>
                <a:gd name="T7" fmla="*/ 0 h 319"/>
                <a:gd name="T8" fmla="*/ 0 w 397"/>
                <a:gd name="T9" fmla="*/ 319 h 319"/>
                <a:gd name="T10" fmla="*/ 14 w 397"/>
                <a:gd name="T11" fmla="*/ 309 h 319"/>
                <a:gd name="T12" fmla="*/ 382 w 397"/>
                <a:gd name="T13" fmla="*/ 309 h 319"/>
                <a:gd name="T14" fmla="*/ 382 w 397"/>
                <a:gd name="T15" fmla="*/ 10 h 319"/>
                <a:gd name="T16" fmla="*/ 14 w 397"/>
                <a:gd name="T17" fmla="*/ 10 h 319"/>
                <a:gd name="T18" fmla="*/ 14 w 397"/>
                <a:gd name="T19" fmla="*/ 309 h 319"/>
                <a:gd name="T20" fmla="*/ 0 w 397"/>
                <a:gd name="T21" fmla="*/ 319 h 31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97"/>
                <a:gd name="T34" fmla="*/ 0 h 319"/>
                <a:gd name="T35" fmla="*/ 397 w 397"/>
                <a:gd name="T36" fmla="*/ 319 h 31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97" h="319">
                  <a:moveTo>
                    <a:pt x="0" y="319"/>
                  </a:moveTo>
                  <a:lnTo>
                    <a:pt x="397" y="319"/>
                  </a:lnTo>
                  <a:lnTo>
                    <a:pt x="397" y="0"/>
                  </a:lnTo>
                  <a:lnTo>
                    <a:pt x="0" y="0"/>
                  </a:lnTo>
                  <a:lnTo>
                    <a:pt x="0" y="319"/>
                  </a:lnTo>
                  <a:lnTo>
                    <a:pt x="14" y="309"/>
                  </a:lnTo>
                  <a:lnTo>
                    <a:pt x="382" y="309"/>
                  </a:lnTo>
                  <a:lnTo>
                    <a:pt x="382" y="10"/>
                  </a:lnTo>
                  <a:lnTo>
                    <a:pt x="14" y="10"/>
                  </a:lnTo>
                  <a:lnTo>
                    <a:pt x="14" y="309"/>
                  </a:lnTo>
                  <a:lnTo>
                    <a:pt x="0" y="319"/>
                  </a:lnTo>
                  <a:close/>
                </a:path>
              </a:pathLst>
            </a:custGeom>
            <a:solidFill>
              <a:srgbClr val="353566"/>
            </a:solidFill>
            <a:ln w="9525">
              <a:noFill/>
              <a:round/>
              <a:headEnd/>
              <a:tailEnd/>
            </a:ln>
          </p:spPr>
          <p:txBody>
            <a:bodyPr/>
            <a:lstStyle/>
            <a:p>
              <a:endParaRPr lang="en-US"/>
            </a:p>
          </p:txBody>
        </p:sp>
        <p:sp>
          <p:nvSpPr>
            <p:cNvPr id="347" name="Freeform 1628"/>
            <p:cNvSpPr>
              <a:spLocks/>
            </p:cNvSpPr>
            <p:nvPr/>
          </p:nvSpPr>
          <p:spPr bwMode="auto">
            <a:xfrm>
              <a:off x="5931251" y="3919461"/>
              <a:ext cx="303751" cy="200704"/>
            </a:xfrm>
            <a:custGeom>
              <a:avLst/>
              <a:gdLst>
                <a:gd name="T0" fmla="*/ 0 w 368"/>
                <a:gd name="T1" fmla="*/ 299 h 299"/>
                <a:gd name="T2" fmla="*/ 368 w 368"/>
                <a:gd name="T3" fmla="*/ 299 h 299"/>
                <a:gd name="T4" fmla="*/ 368 w 368"/>
                <a:gd name="T5" fmla="*/ 0 h 299"/>
                <a:gd name="T6" fmla="*/ 0 w 368"/>
                <a:gd name="T7" fmla="*/ 0 h 299"/>
                <a:gd name="T8" fmla="*/ 0 w 368"/>
                <a:gd name="T9" fmla="*/ 299 h 299"/>
                <a:gd name="T10" fmla="*/ 15 w 368"/>
                <a:gd name="T11" fmla="*/ 287 h 299"/>
                <a:gd name="T12" fmla="*/ 354 w 368"/>
                <a:gd name="T13" fmla="*/ 287 h 299"/>
                <a:gd name="T14" fmla="*/ 354 w 368"/>
                <a:gd name="T15" fmla="*/ 12 h 299"/>
                <a:gd name="T16" fmla="*/ 15 w 368"/>
                <a:gd name="T17" fmla="*/ 12 h 299"/>
                <a:gd name="T18" fmla="*/ 15 w 368"/>
                <a:gd name="T19" fmla="*/ 287 h 299"/>
                <a:gd name="T20" fmla="*/ 0 w 368"/>
                <a:gd name="T21" fmla="*/ 299 h 29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68"/>
                <a:gd name="T34" fmla="*/ 0 h 299"/>
                <a:gd name="T35" fmla="*/ 368 w 368"/>
                <a:gd name="T36" fmla="*/ 299 h 29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68" h="299">
                  <a:moveTo>
                    <a:pt x="0" y="299"/>
                  </a:moveTo>
                  <a:lnTo>
                    <a:pt x="368" y="299"/>
                  </a:lnTo>
                  <a:lnTo>
                    <a:pt x="368" y="0"/>
                  </a:lnTo>
                  <a:lnTo>
                    <a:pt x="0" y="0"/>
                  </a:lnTo>
                  <a:lnTo>
                    <a:pt x="0" y="299"/>
                  </a:lnTo>
                  <a:lnTo>
                    <a:pt x="15" y="287"/>
                  </a:lnTo>
                  <a:lnTo>
                    <a:pt x="354" y="287"/>
                  </a:lnTo>
                  <a:lnTo>
                    <a:pt x="354" y="12"/>
                  </a:lnTo>
                  <a:lnTo>
                    <a:pt x="15" y="12"/>
                  </a:lnTo>
                  <a:lnTo>
                    <a:pt x="15" y="287"/>
                  </a:lnTo>
                  <a:lnTo>
                    <a:pt x="0" y="299"/>
                  </a:lnTo>
                  <a:close/>
                </a:path>
              </a:pathLst>
            </a:custGeom>
            <a:solidFill>
              <a:srgbClr val="313168"/>
            </a:solidFill>
            <a:ln w="9525">
              <a:noFill/>
              <a:round/>
              <a:headEnd/>
              <a:tailEnd/>
            </a:ln>
          </p:spPr>
          <p:txBody>
            <a:bodyPr/>
            <a:lstStyle/>
            <a:p>
              <a:endParaRPr lang="en-US"/>
            </a:p>
          </p:txBody>
        </p:sp>
        <p:sp>
          <p:nvSpPr>
            <p:cNvPr id="348" name="Freeform 1629"/>
            <p:cNvSpPr>
              <a:spLocks/>
            </p:cNvSpPr>
            <p:nvPr/>
          </p:nvSpPr>
          <p:spPr bwMode="auto">
            <a:xfrm>
              <a:off x="5942807" y="3927544"/>
              <a:ext cx="280640" cy="184540"/>
            </a:xfrm>
            <a:custGeom>
              <a:avLst/>
              <a:gdLst>
                <a:gd name="T0" fmla="*/ 0 w 339"/>
                <a:gd name="T1" fmla="*/ 275 h 275"/>
                <a:gd name="T2" fmla="*/ 339 w 339"/>
                <a:gd name="T3" fmla="*/ 275 h 275"/>
                <a:gd name="T4" fmla="*/ 339 w 339"/>
                <a:gd name="T5" fmla="*/ 0 h 275"/>
                <a:gd name="T6" fmla="*/ 0 w 339"/>
                <a:gd name="T7" fmla="*/ 0 h 275"/>
                <a:gd name="T8" fmla="*/ 0 w 339"/>
                <a:gd name="T9" fmla="*/ 275 h 275"/>
                <a:gd name="T10" fmla="*/ 14 w 339"/>
                <a:gd name="T11" fmla="*/ 264 h 275"/>
                <a:gd name="T12" fmla="*/ 325 w 339"/>
                <a:gd name="T13" fmla="*/ 264 h 275"/>
                <a:gd name="T14" fmla="*/ 325 w 339"/>
                <a:gd name="T15" fmla="*/ 11 h 275"/>
                <a:gd name="T16" fmla="*/ 14 w 339"/>
                <a:gd name="T17" fmla="*/ 11 h 275"/>
                <a:gd name="T18" fmla="*/ 14 w 339"/>
                <a:gd name="T19" fmla="*/ 264 h 275"/>
                <a:gd name="T20" fmla="*/ 0 w 339"/>
                <a:gd name="T21" fmla="*/ 275 h 27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39"/>
                <a:gd name="T34" fmla="*/ 0 h 275"/>
                <a:gd name="T35" fmla="*/ 339 w 339"/>
                <a:gd name="T36" fmla="*/ 275 h 27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39" h="275">
                  <a:moveTo>
                    <a:pt x="0" y="275"/>
                  </a:moveTo>
                  <a:lnTo>
                    <a:pt x="339" y="275"/>
                  </a:lnTo>
                  <a:lnTo>
                    <a:pt x="339" y="0"/>
                  </a:lnTo>
                  <a:lnTo>
                    <a:pt x="0" y="0"/>
                  </a:lnTo>
                  <a:lnTo>
                    <a:pt x="0" y="275"/>
                  </a:lnTo>
                  <a:lnTo>
                    <a:pt x="14" y="264"/>
                  </a:lnTo>
                  <a:lnTo>
                    <a:pt x="325" y="264"/>
                  </a:lnTo>
                  <a:lnTo>
                    <a:pt x="325" y="11"/>
                  </a:lnTo>
                  <a:lnTo>
                    <a:pt x="14" y="11"/>
                  </a:lnTo>
                  <a:lnTo>
                    <a:pt x="14" y="264"/>
                  </a:lnTo>
                  <a:lnTo>
                    <a:pt x="0" y="275"/>
                  </a:lnTo>
                  <a:close/>
                </a:path>
              </a:pathLst>
            </a:custGeom>
            <a:solidFill>
              <a:srgbClr val="2D2D6A"/>
            </a:solidFill>
            <a:ln w="9525">
              <a:noFill/>
              <a:round/>
              <a:headEnd/>
              <a:tailEnd/>
            </a:ln>
          </p:spPr>
          <p:txBody>
            <a:bodyPr/>
            <a:lstStyle/>
            <a:p>
              <a:endParaRPr lang="en-US"/>
            </a:p>
          </p:txBody>
        </p:sp>
        <p:sp>
          <p:nvSpPr>
            <p:cNvPr id="349" name="Freeform 1630"/>
            <p:cNvSpPr>
              <a:spLocks/>
            </p:cNvSpPr>
            <p:nvPr/>
          </p:nvSpPr>
          <p:spPr bwMode="auto">
            <a:xfrm>
              <a:off x="5956014" y="3935626"/>
              <a:ext cx="255878" cy="169723"/>
            </a:xfrm>
            <a:custGeom>
              <a:avLst/>
              <a:gdLst>
                <a:gd name="T0" fmla="*/ 0 w 311"/>
                <a:gd name="T1" fmla="*/ 253 h 253"/>
                <a:gd name="T2" fmla="*/ 311 w 311"/>
                <a:gd name="T3" fmla="*/ 253 h 253"/>
                <a:gd name="T4" fmla="*/ 311 w 311"/>
                <a:gd name="T5" fmla="*/ 0 h 253"/>
                <a:gd name="T6" fmla="*/ 0 w 311"/>
                <a:gd name="T7" fmla="*/ 0 h 253"/>
                <a:gd name="T8" fmla="*/ 0 w 311"/>
                <a:gd name="T9" fmla="*/ 253 h 253"/>
                <a:gd name="T10" fmla="*/ 13 w 311"/>
                <a:gd name="T11" fmla="*/ 241 h 253"/>
                <a:gd name="T12" fmla="*/ 297 w 311"/>
                <a:gd name="T13" fmla="*/ 241 h 253"/>
                <a:gd name="T14" fmla="*/ 297 w 311"/>
                <a:gd name="T15" fmla="*/ 12 h 253"/>
                <a:gd name="T16" fmla="*/ 13 w 311"/>
                <a:gd name="T17" fmla="*/ 12 h 253"/>
                <a:gd name="T18" fmla="*/ 13 w 311"/>
                <a:gd name="T19" fmla="*/ 241 h 253"/>
                <a:gd name="T20" fmla="*/ 0 w 311"/>
                <a:gd name="T21" fmla="*/ 253 h 25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11"/>
                <a:gd name="T34" fmla="*/ 0 h 253"/>
                <a:gd name="T35" fmla="*/ 311 w 311"/>
                <a:gd name="T36" fmla="*/ 253 h 25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11" h="253">
                  <a:moveTo>
                    <a:pt x="0" y="253"/>
                  </a:moveTo>
                  <a:lnTo>
                    <a:pt x="311" y="253"/>
                  </a:lnTo>
                  <a:lnTo>
                    <a:pt x="311" y="0"/>
                  </a:lnTo>
                  <a:lnTo>
                    <a:pt x="0" y="0"/>
                  </a:lnTo>
                  <a:lnTo>
                    <a:pt x="0" y="253"/>
                  </a:lnTo>
                  <a:lnTo>
                    <a:pt x="13" y="241"/>
                  </a:lnTo>
                  <a:lnTo>
                    <a:pt x="297" y="241"/>
                  </a:lnTo>
                  <a:lnTo>
                    <a:pt x="297" y="12"/>
                  </a:lnTo>
                  <a:lnTo>
                    <a:pt x="13" y="12"/>
                  </a:lnTo>
                  <a:lnTo>
                    <a:pt x="13" y="241"/>
                  </a:lnTo>
                  <a:lnTo>
                    <a:pt x="0" y="253"/>
                  </a:lnTo>
                  <a:close/>
                </a:path>
              </a:pathLst>
            </a:custGeom>
            <a:solidFill>
              <a:srgbClr val="28286C"/>
            </a:solidFill>
            <a:ln w="9525">
              <a:noFill/>
              <a:round/>
              <a:headEnd/>
              <a:tailEnd/>
            </a:ln>
          </p:spPr>
          <p:txBody>
            <a:bodyPr/>
            <a:lstStyle/>
            <a:p>
              <a:endParaRPr lang="en-US"/>
            </a:p>
          </p:txBody>
        </p:sp>
        <p:sp>
          <p:nvSpPr>
            <p:cNvPr id="350" name="Freeform 1631"/>
            <p:cNvSpPr>
              <a:spLocks/>
            </p:cNvSpPr>
            <p:nvPr/>
          </p:nvSpPr>
          <p:spPr bwMode="auto">
            <a:xfrm>
              <a:off x="5965919" y="3943708"/>
              <a:ext cx="234417" cy="153559"/>
            </a:xfrm>
            <a:custGeom>
              <a:avLst/>
              <a:gdLst>
                <a:gd name="T0" fmla="*/ 0 w 284"/>
                <a:gd name="T1" fmla="*/ 229 h 229"/>
                <a:gd name="T2" fmla="*/ 284 w 284"/>
                <a:gd name="T3" fmla="*/ 229 h 229"/>
                <a:gd name="T4" fmla="*/ 284 w 284"/>
                <a:gd name="T5" fmla="*/ 0 h 229"/>
                <a:gd name="T6" fmla="*/ 0 w 284"/>
                <a:gd name="T7" fmla="*/ 0 h 229"/>
                <a:gd name="T8" fmla="*/ 0 w 284"/>
                <a:gd name="T9" fmla="*/ 229 h 229"/>
                <a:gd name="T10" fmla="*/ 15 w 284"/>
                <a:gd name="T11" fmla="*/ 218 h 229"/>
                <a:gd name="T12" fmla="*/ 270 w 284"/>
                <a:gd name="T13" fmla="*/ 218 h 229"/>
                <a:gd name="T14" fmla="*/ 270 w 284"/>
                <a:gd name="T15" fmla="*/ 11 h 229"/>
                <a:gd name="T16" fmla="*/ 15 w 284"/>
                <a:gd name="T17" fmla="*/ 11 h 229"/>
                <a:gd name="T18" fmla="*/ 15 w 284"/>
                <a:gd name="T19" fmla="*/ 218 h 229"/>
                <a:gd name="T20" fmla="*/ 0 w 284"/>
                <a:gd name="T21" fmla="*/ 229 h 22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84"/>
                <a:gd name="T34" fmla="*/ 0 h 229"/>
                <a:gd name="T35" fmla="*/ 284 w 284"/>
                <a:gd name="T36" fmla="*/ 229 h 22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84" h="229">
                  <a:moveTo>
                    <a:pt x="0" y="229"/>
                  </a:moveTo>
                  <a:lnTo>
                    <a:pt x="284" y="229"/>
                  </a:lnTo>
                  <a:lnTo>
                    <a:pt x="284" y="0"/>
                  </a:lnTo>
                  <a:lnTo>
                    <a:pt x="0" y="0"/>
                  </a:lnTo>
                  <a:lnTo>
                    <a:pt x="0" y="229"/>
                  </a:lnTo>
                  <a:lnTo>
                    <a:pt x="15" y="218"/>
                  </a:lnTo>
                  <a:lnTo>
                    <a:pt x="270" y="218"/>
                  </a:lnTo>
                  <a:lnTo>
                    <a:pt x="270" y="11"/>
                  </a:lnTo>
                  <a:lnTo>
                    <a:pt x="15" y="11"/>
                  </a:lnTo>
                  <a:lnTo>
                    <a:pt x="15" y="218"/>
                  </a:lnTo>
                  <a:lnTo>
                    <a:pt x="0" y="229"/>
                  </a:lnTo>
                  <a:close/>
                </a:path>
              </a:pathLst>
            </a:custGeom>
            <a:solidFill>
              <a:srgbClr val="24246E"/>
            </a:solidFill>
            <a:ln w="9525">
              <a:noFill/>
              <a:round/>
              <a:headEnd/>
              <a:tailEnd/>
            </a:ln>
          </p:spPr>
          <p:txBody>
            <a:bodyPr/>
            <a:lstStyle/>
            <a:p>
              <a:endParaRPr lang="en-US"/>
            </a:p>
          </p:txBody>
        </p:sp>
        <p:sp>
          <p:nvSpPr>
            <p:cNvPr id="351" name="Freeform 1632"/>
            <p:cNvSpPr>
              <a:spLocks/>
            </p:cNvSpPr>
            <p:nvPr/>
          </p:nvSpPr>
          <p:spPr bwMode="auto">
            <a:xfrm>
              <a:off x="5977474" y="3950443"/>
              <a:ext cx="211305" cy="138741"/>
            </a:xfrm>
            <a:custGeom>
              <a:avLst/>
              <a:gdLst>
                <a:gd name="T0" fmla="*/ 0 w 255"/>
                <a:gd name="T1" fmla="*/ 207 h 207"/>
                <a:gd name="T2" fmla="*/ 255 w 255"/>
                <a:gd name="T3" fmla="*/ 207 h 207"/>
                <a:gd name="T4" fmla="*/ 255 w 255"/>
                <a:gd name="T5" fmla="*/ 0 h 207"/>
                <a:gd name="T6" fmla="*/ 0 w 255"/>
                <a:gd name="T7" fmla="*/ 0 h 207"/>
                <a:gd name="T8" fmla="*/ 0 w 255"/>
                <a:gd name="T9" fmla="*/ 207 h 207"/>
                <a:gd name="T10" fmla="*/ 14 w 255"/>
                <a:gd name="T11" fmla="*/ 195 h 207"/>
                <a:gd name="T12" fmla="*/ 240 w 255"/>
                <a:gd name="T13" fmla="*/ 195 h 207"/>
                <a:gd name="T14" fmla="*/ 240 w 255"/>
                <a:gd name="T15" fmla="*/ 12 h 207"/>
                <a:gd name="T16" fmla="*/ 14 w 255"/>
                <a:gd name="T17" fmla="*/ 12 h 207"/>
                <a:gd name="T18" fmla="*/ 14 w 255"/>
                <a:gd name="T19" fmla="*/ 195 h 207"/>
                <a:gd name="T20" fmla="*/ 0 w 255"/>
                <a:gd name="T21" fmla="*/ 207 h 20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5"/>
                <a:gd name="T34" fmla="*/ 0 h 207"/>
                <a:gd name="T35" fmla="*/ 255 w 255"/>
                <a:gd name="T36" fmla="*/ 207 h 20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5" h="207">
                  <a:moveTo>
                    <a:pt x="0" y="207"/>
                  </a:moveTo>
                  <a:lnTo>
                    <a:pt x="255" y="207"/>
                  </a:lnTo>
                  <a:lnTo>
                    <a:pt x="255" y="0"/>
                  </a:lnTo>
                  <a:lnTo>
                    <a:pt x="0" y="0"/>
                  </a:lnTo>
                  <a:lnTo>
                    <a:pt x="0" y="207"/>
                  </a:lnTo>
                  <a:lnTo>
                    <a:pt x="14" y="195"/>
                  </a:lnTo>
                  <a:lnTo>
                    <a:pt x="240" y="195"/>
                  </a:lnTo>
                  <a:lnTo>
                    <a:pt x="240" y="12"/>
                  </a:lnTo>
                  <a:lnTo>
                    <a:pt x="14" y="12"/>
                  </a:lnTo>
                  <a:lnTo>
                    <a:pt x="14" y="195"/>
                  </a:lnTo>
                  <a:lnTo>
                    <a:pt x="0" y="207"/>
                  </a:lnTo>
                  <a:close/>
                </a:path>
              </a:pathLst>
            </a:custGeom>
            <a:solidFill>
              <a:srgbClr val="202070"/>
            </a:solidFill>
            <a:ln w="9525">
              <a:noFill/>
              <a:round/>
              <a:headEnd/>
              <a:tailEnd/>
            </a:ln>
          </p:spPr>
          <p:txBody>
            <a:bodyPr/>
            <a:lstStyle/>
            <a:p>
              <a:endParaRPr lang="en-US"/>
            </a:p>
          </p:txBody>
        </p:sp>
        <p:sp>
          <p:nvSpPr>
            <p:cNvPr id="352" name="Freeform 1633"/>
            <p:cNvSpPr>
              <a:spLocks/>
            </p:cNvSpPr>
            <p:nvPr/>
          </p:nvSpPr>
          <p:spPr bwMode="auto">
            <a:xfrm>
              <a:off x="5990681" y="3958525"/>
              <a:ext cx="186543" cy="122577"/>
            </a:xfrm>
            <a:custGeom>
              <a:avLst/>
              <a:gdLst>
                <a:gd name="T0" fmla="*/ 0 w 226"/>
                <a:gd name="T1" fmla="*/ 183 h 183"/>
                <a:gd name="T2" fmla="*/ 226 w 226"/>
                <a:gd name="T3" fmla="*/ 183 h 183"/>
                <a:gd name="T4" fmla="*/ 226 w 226"/>
                <a:gd name="T5" fmla="*/ 0 h 183"/>
                <a:gd name="T6" fmla="*/ 0 w 226"/>
                <a:gd name="T7" fmla="*/ 0 h 183"/>
                <a:gd name="T8" fmla="*/ 0 w 226"/>
                <a:gd name="T9" fmla="*/ 183 h 183"/>
                <a:gd name="T10" fmla="*/ 15 w 226"/>
                <a:gd name="T11" fmla="*/ 172 h 183"/>
                <a:gd name="T12" fmla="*/ 212 w 226"/>
                <a:gd name="T13" fmla="*/ 172 h 183"/>
                <a:gd name="T14" fmla="*/ 212 w 226"/>
                <a:gd name="T15" fmla="*/ 11 h 183"/>
                <a:gd name="T16" fmla="*/ 15 w 226"/>
                <a:gd name="T17" fmla="*/ 11 h 183"/>
                <a:gd name="T18" fmla="*/ 15 w 226"/>
                <a:gd name="T19" fmla="*/ 172 h 183"/>
                <a:gd name="T20" fmla="*/ 0 w 226"/>
                <a:gd name="T21" fmla="*/ 183 h 18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26"/>
                <a:gd name="T34" fmla="*/ 0 h 183"/>
                <a:gd name="T35" fmla="*/ 226 w 226"/>
                <a:gd name="T36" fmla="*/ 183 h 18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26" h="183">
                  <a:moveTo>
                    <a:pt x="0" y="183"/>
                  </a:moveTo>
                  <a:lnTo>
                    <a:pt x="226" y="183"/>
                  </a:lnTo>
                  <a:lnTo>
                    <a:pt x="226" y="0"/>
                  </a:lnTo>
                  <a:lnTo>
                    <a:pt x="0" y="0"/>
                  </a:lnTo>
                  <a:lnTo>
                    <a:pt x="0" y="183"/>
                  </a:lnTo>
                  <a:lnTo>
                    <a:pt x="15" y="172"/>
                  </a:lnTo>
                  <a:lnTo>
                    <a:pt x="212" y="172"/>
                  </a:lnTo>
                  <a:lnTo>
                    <a:pt x="212" y="11"/>
                  </a:lnTo>
                  <a:lnTo>
                    <a:pt x="15" y="11"/>
                  </a:lnTo>
                  <a:lnTo>
                    <a:pt x="15" y="172"/>
                  </a:lnTo>
                  <a:lnTo>
                    <a:pt x="0" y="183"/>
                  </a:lnTo>
                  <a:close/>
                </a:path>
              </a:pathLst>
            </a:custGeom>
            <a:solidFill>
              <a:srgbClr val="1C1C72"/>
            </a:solidFill>
            <a:ln w="9525">
              <a:noFill/>
              <a:round/>
              <a:headEnd/>
              <a:tailEnd/>
            </a:ln>
          </p:spPr>
          <p:txBody>
            <a:bodyPr/>
            <a:lstStyle/>
            <a:p>
              <a:endParaRPr lang="en-US"/>
            </a:p>
          </p:txBody>
        </p:sp>
        <p:sp>
          <p:nvSpPr>
            <p:cNvPr id="353" name="Freeform 1634"/>
            <p:cNvSpPr>
              <a:spLocks/>
            </p:cNvSpPr>
            <p:nvPr/>
          </p:nvSpPr>
          <p:spPr bwMode="auto">
            <a:xfrm>
              <a:off x="6002237" y="3965260"/>
              <a:ext cx="161781" cy="109107"/>
            </a:xfrm>
            <a:custGeom>
              <a:avLst/>
              <a:gdLst>
                <a:gd name="T0" fmla="*/ 0 w 197"/>
                <a:gd name="T1" fmla="*/ 161 h 161"/>
                <a:gd name="T2" fmla="*/ 197 w 197"/>
                <a:gd name="T3" fmla="*/ 161 h 161"/>
                <a:gd name="T4" fmla="*/ 197 w 197"/>
                <a:gd name="T5" fmla="*/ 0 h 161"/>
                <a:gd name="T6" fmla="*/ 0 w 197"/>
                <a:gd name="T7" fmla="*/ 0 h 161"/>
                <a:gd name="T8" fmla="*/ 0 w 197"/>
                <a:gd name="T9" fmla="*/ 161 h 161"/>
                <a:gd name="T10" fmla="*/ 13 w 197"/>
                <a:gd name="T11" fmla="*/ 149 h 161"/>
                <a:gd name="T12" fmla="*/ 184 w 197"/>
                <a:gd name="T13" fmla="*/ 149 h 161"/>
                <a:gd name="T14" fmla="*/ 184 w 197"/>
                <a:gd name="T15" fmla="*/ 12 h 161"/>
                <a:gd name="T16" fmla="*/ 13 w 197"/>
                <a:gd name="T17" fmla="*/ 12 h 161"/>
                <a:gd name="T18" fmla="*/ 13 w 197"/>
                <a:gd name="T19" fmla="*/ 149 h 161"/>
                <a:gd name="T20" fmla="*/ 0 w 197"/>
                <a:gd name="T21" fmla="*/ 161 h 16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97"/>
                <a:gd name="T34" fmla="*/ 0 h 161"/>
                <a:gd name="T35" fmla="*/ 197 w 197"/>
                <a:gd name="T36" fmla="*/ 161 h 16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97" h="161">
                  <a:moveTo>
                    <a:pt x="0" y="161"/>
                  </a:moveTo>
                  <a:lnTo>
                    <a:pt x="197" y="161"/>
                  </a:lnTo>
                  <a:lnTo>
                    <a:pt x="197" y="0"/>
                  </a:lnTo>
                  <a:lnTo>
                    <a:pt x="0" y="0"/>
                  </a:lnTo>
                  <a:lnTo>
                    <a:pt x="0" y="161"/>
                  </a:lnTo>
                  <a:lnTo>
                    <a:pt x="13" y="149"/>
                  </a:lnTo>
                  <a:lnTo>
                    <a:pt x="184" y="149"/>
                  </a:lnTo>
                  <a:lnTo>
                    <a:pt x="184" y="12"/>
                  </a:lnTo>
                  <a:lnTo>
                    <a:pt x="13" y="12"/>
                  </a:lnTo>
                  <a:lnTo>
                    <a:pt x="13" y="149"/>
                  </a:lnTo>
                  <a:lnTo>
                    <a:pt x="0" y="161"/>
                  </a:lnTo>
                  <a:close/>
                </a:path>
              </a:pathLst>
            </a:custGeom>
            <a:solidFill>
              <a:srgbClr val="181874"/>
            </a:solidFill>
            <a:ln w="9525">
              <a:noFill/>
              <a:round/>
              <a:headEnd/>
              <a:tailEnd/>
            </a:ln>
          </p:spPr>
          <p:txBody>
            <a:bodyPr/>
            <a:lstStyle/>
            <a:p>
              <a:endParaRPr lang="en-US"/>
            </a:p>
          </p:txBody>
        </p:sp>
        <p:sp>
          <p:nvSpPr>
            <p:cNvPr id="354" name="Freeform 1635"/>
            <p:cNvSpPr>
              <a:spLocks/>
            </p:cNvSpPr>
            <p:nvPr/>
          </p:nvSpPr>
          <p:spPr bwMode="auto">
            <a:xfrm>
              <a:off x="6012142" y="3973342"/>
              <a:ext cx="141971" cy="92943"/>
            </a:xfrm>
            <a:custGeom>
              <a:avLst/>
              <a:gdLst>
                <a:gd name="T0" fmla="*/ 0 w 171"/>
                <a:gd name="T1" fmla="*/ 137 h 137"/>
                <a:gd name="T2" fmla="*/ 171 w 171"/>
                <a:gd name="T3" fmla="*/ 137 h 137"/>
                <a:gd name="T4" fmla="*/ 171 w 171"/>
                <a:gd name="T5" fmla="*/ 0 h 137"/>
                <a:gd name="T6" fmla="*/ 0 w 171"/>
                <a:gd name="T7" fmla="*/ 0 h 137"/>
                <a:gd name="T8" fmla="*/ 0 w 171"/>
                <a:gd name="T9" fmla="*/ 137 h 137"/>
                <a:gd name="T10" fmla="*/ 14 w 171"/>
                <a:gd name="T11" fmla="*/ 126 h 137"/>
                <a:gd name="T12" fmla="*/ 156 w 171"/>
                <a:gd name="T13" fmla="*/ 126 h 137"/>
                <a:gd name="T14" fmla="*/ 156 w 171"/>
                <a:gd name="T15" fmla="*/ 11 h 137"/>
                <a:gd name="T16" fmla="*/ 14 w 171"/>
                <a:gd name="T17" fmla="*/ 11 h 137"/>
                <a:gd name="T18" fmla="*/ 14 w 171"/>
                <a:gd name="T19" fmla="*/ 126 h 137"/>
                <a:gd name="T20" fmla="*/ 0 w 171"/>
                <a:gd name="T21" fmla="*/ 137 h 13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1"/>
                <a:gd name="T34" fmla="*/ 0 h 137"/>
                <a:gd name="T35" fmla="*/ 171 w 171"/>
                <a:gd name="T36" fmla="*/ 137 h 13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1" h="137">
                  <a:moveTo>
                    <a:pt x="0" y="137"/>
                  </a:moveTo>
                  <a:lnTo>
                    <a:pt x="171" y="137"/>
                  </a:lnTo>
                  <a:lnTo>
                    <a:pt x="171" y="0"/>
                  </a:lnTo>
                  <a:lnTo>
                    <a:pt x="0" y="0"/>
                  </a:lnTo>
                  <a:lnTo>
                    <a:pt x="0" y="137"/>
                  </a:lnTo>
                  <a:lnTo>
                    <a:pt x="14" y="126"/>
                  </a:lnTo>
                  <a:lnTo>
                    <a:pt x="156" y="126"/>
                  </a:lnTo>
                  <a:lnTo>
                    <a:pt x="156" y="11"/>
                  </a:lnTo>
                  <a:lnTo>
                    <a:pt x="14" y="11"/>
                  </a:lnTo>
                  <a:lnTo>
                    <a:pt x="14" y="126"/>
                  </a:lnTo>
                  <a:lnTo>
                    <a:pt x="0" y="137"/>
                  </a:lnTo>
                  <a:close/>
                </a:path>
              </a:pathLst>
            </a:custGeom>
            <a:solidFill>
              <a:srgbClr val="141476"/>
            </a:solidFill>
            <a:ln w="9525">
              <a:noFill/>
              <a:round/>
              <a:headEnd/>
              <a:tailEnd/>
            </a:ln>
          </p:spPr>
          <p:txBody>
            <a:bodyPr/>
            <a:lstStyle/>
            <a:p>
              <a:endParaRPr lang="en-US"/>
            </a:p>
          </p:txBody>
        </p:sp>
        <p:sp>
          <p:nvSpPr>
            <p:cNvPr id="355" name="Freeform 1636"/>
            <p:cNvSpPr>
              <a:spLocks/>
            </p:cNvSpPr>
            <p:nvPr/>
          </p:nvSpPr>
          <p:spPr bwMode="auto">
            <a:xfrm>
              <a:off x="6025348" y="3981424"/>
              <a:ext cx="117208" cy="78126"/>
            </a:xfrm>
            <a:custGeom>
              <a:avLst/>
              <a:gdLst>
                <a:gd name="T0" fmla="*/ 0 w 142"/>
                <a:gd name="T1" fmla="*/ 115 h 115"/>
                <a:gd name="T2" fmla="*/ 142 w 142"/>
                <a:gd name="T3" fmla="*/ 115 h 115"/>
                <a:gd name="T4" fmla="*/ 142 w 142"/>
                <a:gd name="T5" fmla="*/ 0 h 115"/>
                <a:gd name="T6" fmla="*/ 0 w 142"/>
                <a:gd name="T7" fmla="*/ 0 h 115"/>
                <a:gd name="T8" fmla="*/ 0 w 142"/>
                <a:gd name="T9" fmla="*/ 115 h 115"/>
                <a:gd name="T10" fmla="*/ 15 w 142"/>
                <a:gd name="T11" fmla="*/ 103 h 115"/>
                <a:gd name="T12" fmla="*/ 128 w 142"/>
                <a:gd name="T13" fmla="*/ 103 h 115"/>
                <a:gd name="T14" fmla="*/ 128 w 142"/>
                <a:gd name="T15" fmla="*/ 12 h 115"/>
                <a:gd name="T16" fmla="*/ 15 w 142"/>
                <a:gd name="T17" fmla="*/ 12 h 115"/>
                <a:gd name="T18" fmla="*/ 15 w 142"/>
                <a:gd name="T19" fmla="*/ 103 h 115"/>
                <a:gd name="T20" fmla="*/ 0 w 142"/>
                <a:gd name="T21" fmla="*/ 115 h 11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42"/>
                <a:gd name="T34" fmla="*/ 0 h 115"/>
                <a:gd name="T35" fmla="*/ 142 w 142"/>
                <a:gd name="T36" fmla="*/ 115 h 11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42" h="115">
                  <a:moveTo>
                    <a:pt x="0" y="115"/>
                  </a:moveTo>
                  <a:lnTo>
                    <a:pt x="142" y="115"/>
                  </a:lnTo>
                  <a:lnTo>
                    <a:pt x="142" y="0"/>
                  </a:lnTo>
                  <a:lnTo>
                    <a:pt x="0" y="0"/>
                  </a:lnTo>
                  <a:lnTo>
                    <a:pt x="0" y="115"/>
                  </a:lnTo>
                  <a:lnTo>
                    <a:pt x="15" y="103"/>
                  </a:lnTo>
                  <a:lnTo>
                    <a:pt x="128" y="103"/>
                  </a:lnTo>
                  <a:lnTo>
                    <a:pt x="128" y="12"/>
                  </a:lnTo>
                  <a:lnTo>
                    <a:pt x="15" y="12"/>
                  </a:lnTo>
                  <a:lnTo>
                    <a:pt x="15" y="103"/>
                  </a:lnTo>
                  <a:lnTo>
                    <a:pt x="0" y="115"/>
                  </a:lnTo>
                  <a:close/>
                </a:path>
              </a:pathLst>
            </a:custGeom>
            <a:solidFill>
              <a:srgbClr val="101078"/>
            </a:solidFill>
            <a:ln w="9525">
              <a:noFill/>
              <a:round/>
              <a:headEnd/>
              <a:tailEnd/>
            </a:ln>
          </p:spPr>
          <p:txBody>
            <a:bodyPr/>
            <a:lstStyle/>
            <a:p>
              <a:endParaRPr lang="en-US"/>
            </a:p>
          </p:txBody>
        </p:sp>
        <p:sp>
          <p:nvSpPr>
            <p:cNvPr id="356" name="Freeform 1637"/>
            <p:cNvSpPr>
              <a:spLocks/>
            </p:cNvSpPr>
            <p:nvPr/>
          </p:nvSpPr>
          <p:spPr bwMode="auto">
            <a:xfrm>
              <a:off x="6036904" y="3989506"/>
              <a:ext cx="92446" cy="61962"/>
            </a:xfrm>
            <a:custGeom>
              <a:avLst/>
              <a:gdLst>
                <a:gd name="T0" fmla="*/ 0 w 113"/>
                <a:gd name="T1" fmla="*/ 91 h 91"/>
                <a:gd name="T2" fmla="*/ 113 w 113"/>
                <a:gd name="T3" fmla="*/ 91 h 91"/>
                <a:gd name="T4" fmla="*/ 113 w 113"/>
                <a:gd name="T5" fmla="*/ 0 h 91"/>
                <a:gd name="T6" fmla="*/ 0 w 113"/>
                <a:gd name="T7" fmla="*/ 0 h 91"/>
                <a:gd name="T8" fmla="*/ 0 w 113"/>
                <a:gd name="T9" fmla="*/ 91 h 91"/>
                <a:gd name="T10" fmla="*/ 14 w 113"/>
                <a:gd name="T11" fmla="*/ 80 h 91"/>
                <a:gd name="T12" fmla="*/ 98 w 113"/>
                <a:gd name="T13" fmla="*/ 80 h 91"/>
                <a:gd name="T14" fmla="*/ 98 w 113"/>
                <a:gd name="T15" fmla="*/ 11 h 91"/>
                <a:gd name="T16" fmla="*/ 14 w 113"/>
                <a:gd name="T17" fmla="*/ 11 h 91"/>
                <a:gd name="T18" fmla="*/ 14 w 113"/>
                <a:gd name="T19" fmla="*/ 80 h 91"/>
                <a:gd name="T20" fmla="*/ 0 w 113"/>
                <a:gd name="T21" fmla="*/ 91 h 9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3"/>
                <a:gd name="T34" fmla="*/ 0 h 91"/>
                <a:gd name="T35" fmla="*/ 113 w 113"/>
                <a:gd name="T36" fmla="*/ 91 h 9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3" h="91">
                  <a:moveTo>
                    <a:pt x="0" y="91"/>
                  </a:moveTo>
                  <a:lnTo>
                    <a:pt x="113" y="91"/>
                  </a:lnTo>
                  <a:lnTo>
                    <a:pt x="113" y="0"/>
                  </a:lnTo>
                  <a:lnTo>
                    <a:pt x="0" y="0"/>
                  </a:lnTo>
                  <a:lnTo>
                    <a:pt x="0" y="91"/>
                  </a:lnTo>
                  <a:lnTo>
                    <a:pt x="14" y="80"/>
                  </a:lnTo>
                  <a:lnTo>
                    <a:pt x="98" y="80"/>
                  </a:lnTo>
                  <a:lnTo>
                    <a:pt x="98" y="11"/>
                  </a:lnTo>
                  <a:lnTo>
                    <a:pt x="14" y="11"/>
                  </a:lnTo>
                  <a:lnTo>
                    <a:pt x="14" y="80"/>
                  </a:lnTo>
                  <a:lnTo>
                    <a:pt x="0" y="91"/>
                  </a:lnTo>
                  <a:close/>
                </a:path>
              </a:pathLst>
            </a:custGeom>
            <a:solidFill>
              <a:srgbClr val="0C0C7A"/>
            </a:solidFill>
            <a:ln w="9525">
              <a:noFill/>
              <a:round/>
              <a:headEnd/>
              <a:tailEnd/>
            </a:ln>
          </p:spPr>
          <p:txBody>
            <a:bodyPr/>
            <a:lstStyle/>
            <a:p>
              <a:endParaRPr lang="en-US"/>
            </a:p>
          </p:txBody>
        </p:sp>
        <p:sp>
          <p:nvSpPr>
            <p:cNvPr id="357" name="Freeform 1638"/>
            <p:cNvSpPr>
              <a:spLocks/>
            </p:cNvSpPr>
            <p:nvPr/>
          </p:nvSpPr>
          <p:spPr bwMode="auto">
            <a:xfrm>
              <a:off x="6048460" y="3996241"/>
              <a:ext cx="69335" cy="47145"/>
            </a:xfrm>
            <a:custGeom>
              <a:avLst/>
              <a:gdLst>
                <a:gd name="T0" fmla="*/ 0 w 84"/>
                <a:gd name="T1" fmla="*/ 69 h 69"/>
                <a:gd name="T2" fmla="*/ 84 w 84"/>
                <a:gd name="T3" fmla="*/ 69 h 69"/>
                <a:gd name="T4" fmla="*/ 84 w 84"/>
                <a:gd name="T5" fmla="*/ 0 h 69"/>
                <a:gd name="T6" fmla="*/ 0 w 84"/>
                <a:gd name="T7" fmla="*/ 0 h 69"/>
                <a:gd name="T8" fmla="*/ 0 w 84"/>
                <a:gd name="T9" fmla="*/ 69 h 69"/>
                <a:gd name="T10" fmla="*/ 13 w 84"/>
                <a:gd name="T11" fmla="*/ 57 h 69"/>
                <a:gd name="T12" fmla="*/ 71 w 84"/>
                <a:gd name="T13" fmla="*/ 57 h 69"/>
                <a:gd name="T14" fmla="*/ 71 w 84"/>
                <a:gd name="T15" fmla="*/ 12 h 69"/>
                <a:gd name="T16" fmla="*/ 13 w 84"/>
                <a:gd name="T17" fmla="*/ 12 h 69"/>
                <a:gd name="T18" fmla="*/ 13 w 84"/>
                <a:gd name="T19" fmla="*/ 57 h 69"/>
                <a:gd name="T20" fmla="*/ 0 w 84"/>
                <a:gd name="T21" fmla="*/ 69 h 6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4"/>
                <a:gd name="T34" fmla="*/ 0 h 69"/>
                <a:gd name="T35" fmla="*/ 84 w 84"/>
                <a:gd name="T36" fmla="*/ 69 h 6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4" h="69">
                  <a:moveTo>
                    <a:pt x="0" y="69"/>
                  </a:moveTo>
                  <a:lnTo>
                    <a:pt x="84" y="69"/>
                  </a:lnTo>
                  <a:lnTo>
                    <a:pt x="84" y="0"/>
                  </a:lnTo>
                  <a:lnTo>
                    <a:pt x="0" y="0"/>
                  </a:lnTo>
                  <a:lnTo>
                    <a:pt x="0" y="69"/>
                  </a:lnTo>
                  <a:lnTo>
                    <a:pt x="13" y="57"/>
                  </a:lnTo>
                  <a:lnTo>
                    <a:pt x="71" y="57"/>
                  </a:lnTo>
                  <a:lnTo>
                    <a:pt x="71" y="12"/>
                  </a:lnTo>
                  <a:lnTo>
                    <a:pt x="13" y="12"/>
                  </a:lnTo>
                  <a:lnTo>
                    <a:pt x="13" y="57"/>
                  </a:lnTo>
                  <a:lnTo>
                    <a:pt x="0" y="69"/>
                  </a:lnTo>
                  <a:close/>
                </a:path>
              </a:pathLst>
            </a:custGeom>
            <a:solidFill>
              <a:srgbClr val="08087C"/>
            </a:solidFill>
            <a:ln w="9525">
              <a:noFill/>
              <a:round/>
              <a:headEnd/>
              <a:tailEnd/>
            </a:ln>
          </p:spPr>
          <p:txBody>
            <a:bodyPr/>
            <a:lstStyle/>
            <a:p>
              <a:endParaRPr lang="en-US"/>
            </a:p>
          </p:txBody>
        </p:sp>
        <p:sp>
          <p:nvSpPr>
            <p:cNvPr id="358" name="Freeform 1639"/>
            <p:cNvSpPr>
              <a:spLocks/>
            </p:cNvSpPr>
            <p:nvPr/>
          </p:nvSpPr>
          <p:spPr bwMode="auto">
            <a:xfrm>
              <a:off x="6060016" y="4004323"/>
              <a:ext cx="47874" cy="30981"/>
            </a:xfrm>
            <a:custGeom>
              <a:avLst/>
              <a:gdLst>
                <a:gd name="T0" fmla="*/ 0 w 58"/>
                <a:gd name="T1" fmla="*/ 45 h 45"/>
                <a:gd name="T2" fmla="*/ 58 w 58"/>
                <a:gd name="T3" fmla="*/ 45 h 45"/>
                <a:gd name="T4" fmla="*/ 58 w 58"/>
                <a:gd name="T5" fmla="*/ 0 h 45"/>
                <a:gd name="T6" fmla="*/ 0 w 58"/>
                <a:gd name="T7" fmla="*/ 0 h 45"/>
                <a:gd name="T8" fmla="*/ 0 w 58"/>
                <a:gd name="T9" fmla="*/ 45 h 45"/>
                <a:gd name="T10" fmla="*/ 15 w 58"/>
                <a:gd name="T11" fmla="*/ 35 h 45"/>
                <a:gd name="T12" fmla="*/ 44 w 58"/>
                <a:gd name="T13" fmla="*/ 35 h 45"/>
                <a:gd name="T14" fmla="*/ 44 w 58"/>
                <a:gd name="T15" fmla="*/ 10 h 45"/>
                <a:gd name="T16" fmla="*/ 15 w 58"/>
                <a:gd name="T17" fmla="*/ 10 h 45"/>
                <a:gd name="T18" fmla="*/ 15 w 58"/>
                <a:gd name="T19" fmla="*/ 35 h 45"/>
                <a:gd name="T20" fmla="*/ 0 w 58"/>
                <a:gd name="T21" fmla="*/ 45 h 4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58"/>
                <a:gd name="T34" fmla="*/ 0 h 45"/>
                <a:gd name="T35" fmla="*/ 58 w 58"/>
                <a:gd name="T36" fmla="*/ 45 h 4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58" h="45">
                  <a:moveTo>
                    <a:pt x="0" y="45"/>
                  </a:moveTo>
                  <a:lnTo>
                    <a:pt x="58" y="45"/>
                  </a:lnTo>
                  <a:lnTo>
                    <a:pt x="58" y="0"/>
                  </a:lnTo>
                  <a:lnTo>
                    <a:pt x="0" y="0"/>
                  </a:lnTo>
                  <a:lnTo>
                    <a:pt x="0" y="45"/>
                  </a:lnTo>
                  <a:lnTo>
                    <a:pt x="15" y="35"/>
                  </a:lnTo>
                  <a:lnTo>
                    <a:pt x="44" y="35"/>
                  </a:lnTo>
                  <a:lnTo>
                    <a:pt x="44" y="10"/>
                  </a:lnTo>
                  <a:lnTo>
                    <a:pt x="15" y="10"/>
                  </a:lnTo>
                  <a:lnTo>
                    <a:pt x="15" y="35"/>
                  </a:lnTo>
                  <a:lnTo>
                    <a:pt x="0" y="45"/>
                  </a:lnTo>
                  <a:close/>
                </a:path>
              </a:pathLst>
            </a:custGeom>
            <a:solidFill>
              <a:srgbClr val="04047E"/>
            </a:solidFill>
            <a:ln w="9525">
              <a:noFill/>
              <a:round/>
              <a:headEnd/>
              <a:tailEnd/>
            </a:ln>
          </p:spPr>
          <p:txBody>
            <a:bodyPr/>
            <a:lstStyle/>
            <a:p>
              <a:endParaRPr lang="en-US"/>
            </a:p>
          </p:txBody>
        </p:sp>
        <p:sp>
          <p:nvSpPr>
            <p:cNvPr id="359" name="Rectangle 1640"/>
            <p:cNvSpPr>
              <a:spLocks noChangeArrowheads="1"/>
            </p:cNvSpPr>
            <p:nvPr/>
          </p:nvSpPr>
          <p:spPr bwMode="auto">
            <a:xfrm>
              <a:off x="6071571" y="4012405"/>
              <a:ext cx="23112" cy="16164"/>
            </a:xfrm>
            <a:prstGeom prst="rect">
              <a:avLst/>
            </a:prstGeom>
            <a:solidFill>
              <a:srgbClr val="000080"/>
            </a:solidFill>
            <a:ln w="9525">
              <a:noFill/>
              <a:miter lim="800000"/>
              <a:headEnd/>
              <a:tailEnd/>
            </a:ln>
          </p:spPr>
          <p:txBody>
            <a:bodyPr/>
            <a:lstStyle/>
            <a:p>
              <a:endParaRPr lang="en-US"/>
            </a:p>
          </p:txBody>
        </p:sp>
        <p:sp>
          <p:nvSpPr>
            <p:cNvPr id="360" name="Freeform 1641"/>
            <p:cNvSpPr>
              <a:spLocks/>
            </p:cNvSpPr>
            <p:nvPr/>
          </p:nvSpPr>
          <p:spPr bwMode="auto">
            <a:xfrm>
              <a:off x="5335304" y="3526136"/>
              <a:ext cx="1495646" cy="988701"/>
            </a:xfrm>
            <a:custGeom>
              <a:avLst/>
              <a:gdLst>
                <a:gd name="T0" fmla="*/ 361 w 1812"/>
                <a:gd name="T1" fmla="*/ 0 h 1467"/>
                <a:gd name="T2" fmla="*/ 329 w 1812"/>
                <a:gd name="T3" fmla="*/ 1 h 1467"/>
                <a:gd name="T4" fmla="*/ 296 w 1812"/>
                <a:gd name="T5" fmla="*/ 7 h 1467"/>
                <a:gd name="T6" fmla="*/ 230 w 1812"/>
                <a:gd name="T7" fmla="*/ 30 h 1467"/>
                <a:gd name="T8" fmla="*/ 113 w 1812"/>
                <a:gd name="T9" fmla="*/ 112 h 1467"/>
                <a:gd name="T10" fmla="*/ 33 w 1812"/>
                <a:gd name="T11" fmla="*/ 227 h 1467"/>
                <a:gd name="T12" fmla="*/ 10 w 1812"/>
                <a:gd name="T13" fmla="*/ 292 h 1467"/>
                <a:gd name="T14" fmla="*/ 0 w 1812"/>
                <a:gd name="T15" fmla="*/ 361 h 1467"/>
                <a:gd name="T16" fmla="*/ 0 w 1812"/>
                <a:gd name="T17" fmla="*/ 1106 h 1467"/>
                <a:gd name="T18" fmla="*/ 30 w 1812"/>
                <a:gd name="T19" fmla="*/ 1237 h 1467"/>
                <a:gd name="T20" fmla="*/ 112 w 1812"/>
                <a:gd name="T21" fmla="*/ 1354 h 1467"/>
                <a:gd name="T22" fmla="*/ 228 w 1812"/>
                <a:gd name="T23" fmla="*/ 1435 h 1467"/>
                <a:gd name="T24" fmla="*/ 293 w 1812"/>
                <a:gd name="T25" fmla="*/ 1457 h 1467"/>
                <a:gd name="T26" fmla="*/ 361 w 1812"/>
                <a:gd name="T27" fmla="*/ 1467 h 1467"/>
                <a:gd name="T28" fmla="*/ 1451 w 1812"/>
                <a:gd name="T29" fmla="*/ 1467 h 1467"/>
                <a:gd name="T30" fmla="*/ 1583 w 1812"/>
                <a:gd name="T31" fmla="*/ 1437 h 1467"/>
                <a:gd name="T32" fmla="*/ 1699 w 1812"/>
                <a:gd name="T33" fmla="*/ 1355 h 1467"/>
                <a:gd name="T34" fmla="*/ 1780 w 1812"/>
                <a:gd name="T35" fmla="*/ 1240 h 1467"/>
                <a:gd name="T36" fmla="*/ 1803 w 1812"/>
                <a:gd name="T37" fmla="*/ 1175 h 1467"/>
                <a:gd name="T38" fmla="*/ 1812 w 1812"/>
                <a:gd name="T39" fmla="*/ 1106 h 1467"/>
                <a:gd name="T40" fmla="*/ 1812 w 1812"/>
                <a:gd name="T41" fmla="*/ 361 h 1467"/>
                <a:gd name="T42" fmla="*/ 1811 w 1812"/>
                <a:gd name="T43" fmla="*/ 328 h 1467"/>
                <a:gd name="T44" fmla="*/ 1805 w 1812"/>
                <a:gd name="T45" fmla="*/ 296 h 1467"/>
                <a:gd name="T46" fmla="*/ 1782 w 1812"/>
                <a:gd name="T47" fmla="*/ 230 h 1467"/>
                <a:gd name="T48" fmla="*/ 1700 w 1812"/>
                <a:gd name="T49" fmla="*/ 113 h 1467"/>
                <a:gd name="T50" fmla="*/ 1585 w 1812"/>
                <a:gd name="T51" fmla="*/ 32 h 1467"/>
                <a:gd name="T52" fmla="*/ 1520 w 1812"/>
                <a:gd name="T53" fmla="*/ 10 h 1467"/>
                <a:gd name="T54" fmla="*/ 1451 w 1812"/>
                <a:gd name="T55" fmla="*/ 0 h 1467"/>
                <a:gd name="T56" fmla="*/ 361 w 1812"/>
                <a:gd name="T57" fmla="*/ 0 h 1467"/>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812"/>
                <a:gd name="T88" fmla="*/ 0 h 1467"/>
                <a:gd name="T89" fmla="*/ 1812 w 1812"/>
                <a:gd name="T90" fmla="*/ 1467 h 1467"/>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812" h="1467">
                  <a:moveTo>
                    <a:pt x="361" y="0"/>
                  </a:moveTo>
                  <a:lnTo>
                    <a:pt x="329" y="1"/>
                  </a:lnTo>
                  <a:lnTo>
                    <a:pt x="296" y="7"/>
                  </a:lnTo>
                  <a:lnTo>
                    <a:pt x="230" y="30"/>
                  </a:lnTo>
                  <a:lnTo>
                    <a:pt x="113" y="112"/>
                  </a:lnTo>
                  <a:lnTo>
                    <a:pt x="33" y="227"/>
                  </a:lnTo>
                  <a:lnTo>
                    <a:pt x="10" y="292"/>
                  </a:lnTo>
                  <a:lnTo>
                    <a:pt x="0" y="361"/>
                  </a:lnTo>
                  <a:lnTo>
                    <a:pt x="0" y="1106"/>
                  </a:lnTo>
                  <a:lnTo>
                    <a:pt x="30" y="1237"/>
                  </a:lnTo>
                  <a:lnTo>
                    <a:pt x="112" y="1354"/>
                  </a:lnTo>
                  <a:lnTo>
                    <a:pt x="228" y="1435"/>
                  </a:lnTo>
                  <a:lnTo>
                    <a:pt x="293" y="1457"/>
                  </a:lnTo>
                  <a:lnTo>
                    <a:pt x="361" y="1467"/>
                  </a:lnTo>
                  <a:lnTo>
                    <a:pt x="1451" y="1467"/>
                  </a:lnTo>
                  <a:lnTo>
                    <a:pt x="1583" y="1437"/>
                  </a:lnTo>
                  <a:lnTo>
                    <a:pt x="1699" y="1355"/>
                  </a:lnTo>
                  <a:lnTo>
                    <a:pt x="1780" y="1240"/>
                  </a:lnTo>
                  <a:lnTo>
                    <a:pt x="1803" y="1175"/>
                  </a:lnTo>
                  <a:lnTo>
                    <a:pt x="1812" y="1106"/>
                  </a:lnTo>
                  <a:lnTo>
                    <a:pt x="1812" y="361"/>
                  </a:lnTo>
                  <a:lnTo>
                    <a:pt x="1811" y="328"/>
                  </a:lnTo>
                  <a:lnTo>
                    <a:pt x="1805" y="296"/>
                  </a:lnTo>
                  <a:lnTo>
                    <a:pt x="1782" y="230"/>
                  </a:lnTo>
                  <a:lnTo>
                    <a:pt x="1700" y="113"/>
                  </a:lnTo>
                  <a:lnTo>
                    <a:pt x="1585" y="32"/>
                  </a:lnTo>
                  <a:lnTo>
                    <a:pt x="1520" y="10"/>
                  </a:lnTo>
                  <a:lnTo>
                    <a:pt x="1451" y="0"/>
                  </a:lnTo>
                  <a:lnTo>
                    <a:pt x="361" y="0"/>
                  </a:lnTo>
                  <a:close/>
                </a:path>
              </a:pathLst>
            </a:custGeom>
            <a:solidFill>
              <a:srgbClr val="000000"/>
            </a:solidFill>
            <a:ln w="9525">
              <a:noFill/>
              <a:round/>
              <a:headEnd/>
              <a:tailEnd/>
            </a:ln>
          </p:spPr>
          <p:txBody>
            <a:bodyPr/>
            <a:lstStyle/>
            <a:p>
              <a:endParaRPr lang="en-US"/>
            </a:p>
          </p:txBody>
        </p:sp>
        <p:sp>
          <p:nvSpPr>
            <p:cNvPr id="361" name="Freeform 1642"/>
            <p:cNvSpPr>
              <a:spLocks/>
            </p:cNvSpPr>
            <p:nvPr/>
          </p:nvSpPr>
          <p:spPr bwMode="auto">
            <a:xfrm>
              <a:off x="5335304" y="3526136"/>
              <a:ext cx="1495646" cy="988701"/>
            </a:xfrm>
            <a:custGeom>
              <a:avLst/>
              <a:gdLst>
                <a:gd name="T0" fmla="*/ 0 w 1812"/>
                <a:gd name="T1" fmla="*/ 1467 h 1467"/>
                <a:gd name="T2" fmla="*/ 1812 w 1812"/>
                <a:gd name="T3" fmla="*/ 1467 h 1467"/>
                <a:gd name="T4" fmla="*/ 1812 w 1812"/>
                <a:gd name="T5" fmla="*/ 0 h 1467"/>
                <a:gd name="T6" fmla="*/ 0 w 1812"/>
                <a:gd name="T7" fmla="*/ 0 h 1467"/>
                <a:gd name="T8" fmla="*/ 0 w 1812"/>
                <a:gd name="T9" fmla="*/ 1467 h 1467"/>
                <a:gd name="T10" fmla="*/ 15 w 1812"/>
                <a:gd name="T11" fmla="*/ 1455 h 1467"/>
                <a:gd name="T12" fmla="*/ 1798 w 1812"/>
                <a:gd name="T13" fmla="*/ 1455 h 1467"/>
                <a:gd name="T14" fmla="*/ 1798 w 1812"/>
                <a:gd name="T15" fmla="*/ 12 h 1467"/>
                <a:gd name="T16" fmla="*/ 15 w 1812"/>
                <a:gd name="T17" fmla="*/ 12 h 1467"/>
                <a:gd name="T18" fmla="*/ 15 w 1812"/>
                <a:gd name="T19" fmla="*/ 1455 h 1467"/>
                <a:gd name="T20" fmla="*/ 0 w 1812"/>
                <a:gd name="T21" fmla="*/ 1467 h 146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812"/>
                <a:gd name="T34" fmla="*/ 0 h 1467"/>
                <a:gd name="T35" fmla="*/ 1812 w 1812"/>
                <a:gd name="T36" fmla="*/ 1467 h 146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812" h="1467">
                  <a:moveTo>
                    <a:pt x="0" y="1467"/>
                  </a:moveTo>
                  <a:lnTo>
                    <a:pt x="1812" y="1467"/>
                  </a:lnTo>
                  <a:lnTo>
                    <a:pt x="1812" y="0"/>
                  </a:lnTo>
                  <a:lnTo>
                    <a:pt x="0" y="0"/>
                  </a:lnTo>
                  <a:lnTo>
                    <a:pt x="0" y="1467"/>
                  </a:lnTo>
                  <a:lnTo>
                    <a:pt x="15" y="1455"/>
                  </a:lnTo>
                  <a:lnTo>
                    <a:pt x="1798" y="1455"/>
                  </a:lnTo>
                  <a:lnTo>
                    <a:pt x="1798" y="12"/>
                  </a:lnTo>
                  <a:lnTo>
                    <a:pt x="15" y="12"/>
                  </a:lnTo>
                  <a:lnTo>
                    <a:pt x="15" y="1455"/>
                  </a:lnTo>
                  <a:lnTo>
                    <a:pt x="0" y="1467"/>
                  </a:lnTo>
                  <a:close/>
                </a:path>
              </a:pathLst>
            </a:custGeom>
            <a:solidFill>
              <a:srgbClr val="FFFF00"/>
            </a:solidFill>
            <a:ln w="9525">
              <a:noFill/>
              <a:round/>
              <a:headEnd/>
              <a:tailEnd/>
            </a:ln>
          </p:spPr>
          <p:txBody>
            <a:bodyPr/>
            <a:lstStyle/>
            <a:p>
              <a:endParaRPr lang="en-US"/>
            </a:p>
          </p:txBody>
        </p:sp>
        <p:sp>
          <p:nvSpPr>
            <p:cNvPr id="362" name="Freeform 1643"/>
            <p:cNvSpPr>
              <a:spLocks/>
            </p:cNvSpPr>
            <p:nvPr/>
          </p:nvSpPr>
          <p:spPr bwMode="auto">
            <a:xfrm>
              <a:off x="5381527" y="3557117"/>
              <a:ext cx="1403200" cy="926739"/>
            </a:xfrm>
            <a:custGeom>
              <a:avLst/>
              <a:gdLst>
                <a:gd name="T0" fmla="*/ 0 w 1699"/>
                <a:gd name="T1" fmla="*/ 1375 h 1375"/>
                <a:gd name="T2" fmla="*/ 1699 w 1699"/>
                <a:gd name="T3" fmla="*/ 1375 h 1375"/>
                <a:gd name="T4" fmla="*/ 1699 w 1699"/>
                <a:gd name="T5" fmla="*/ 0 h 1375"/>
                <a:gd name="T6" fmla="*/ 0 w 1699"/>
                <a:gd name="T7" fmla="*/ 0 h 1375"/>
                <a:gd name="T8" fmla="*/ 0 w 1699"/>
                <a:gd name="T9" fmla="*/ 1375 h 1375"/>
                <a:gd name="T10" fmla="*/ 14 w 1699"/>
                <a:gd name="T11" fmla="*/ 1363 h 1375"/>
                <a:gd name="T12" fmla="*/ 1684 w 1699"/>
                <a:gd name="T13" fmla="*/ 1363 h 1375"/>
                <a:gd name="T14" fmla="*/ 1684 w 1699"/>
                <a:gd name="T15" fmla="*/ 12 h 1375"/>
                <a:gd name="T16" fmla="*/ 14 w 1699"/>
                <a:gd name="T17" fmla="*/ 12 h 1375"/>
                <a:gd name="T18" fmla="*/ 14 w 1699"/>
                <a:gd name="T19" fmla="*/ 1363 h 1375"/>
                <a:gd name="T20" fmla="*/ 0 w 1699"/>
                <a:gd name="T21" fmla="*/ 1375 h 137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699"/>
                <a:gd name="T34" fmla="*/ 0 h 1375"/>
                <a:gd name="T35" fmla="*/ 1699 w 1699"/>
                <a:gd name="T36" fmla="*/ 1375 h 137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699" h="1375">
                  <a:moveTo>
                    <a:pt x="0" y="1375"/>
                  </a:moveTo>
                  <a:lnTo>
                    <a:pt x="1699" y="1375"/>
                  </a:lnTo>
                  <a:lnTo>
                    <a:pt x="1699" y="0"/>
                  </a:lnTo>
                  <a:lnTo>
                    <a:pt x="0" y="0"/>
                  </a:lnTo>
                  <a:lnTo>
                    <a:pt x="0" y="1375"/>
                  </a:lnTo>
                  <a:lnTo>
                    <a:pt x="14" y="1363"/>
                  </a:lnTo>
                  <a:lnTo>
                    <a:pt x="1684" y="1363"/>
                  </a:lnTo>
                  <a:lnTo>
                    <a:pt x="1684" y="12"/>
                  </a:lnTo>
                  <a:lnTo>
                    <a:pt x="14" y="12"/>
                  </a:lnTo>
                  <a:lnTo>
                    <a:pt x="14" y="1363"/>
                  </a:lnTo>
                  <a:lnTo>
                    <a:pt x="0" y="1375"/>
                  </a:lnTo>
                  <a:close/>
                </a:path>
              </a:pathLst>
            </a:custGeom>
            <a:solidFill>
              <a:srgbClr val="EFEF08"/>
            </a:solidFill>
            <a:ln w="9525">
              <a:noFill/>
              <a:round/>
              <a:headEnd/>
              <a:tailEnd/>
            </a:ln>
          </p:spPr>
          <p:txBody>
            <a:bodyPr/>
            <a:lstStyle/>
            <a:p>
              <a:endParaRPr lang="en-US"/>
            </a:p>
          </p:txBody>
        </p:sp>
        <p:sp>
          <p:nvSpPr>
            <p:cNvPr id="363" name="Freeform 1644"/>
            <p:cNvSpPr>
              <a:spLocks/>
            </p:cNvSpPr>
            <p:nvPr/>
          </p:nvSpPr>
          <p:spPr bwMode="auto">
            <a:xfrm>
              <a:off x="5394734" y="3565199"/>
              <a:ext cx="1378437" cy="910575"/>
            </a:xfrm>
            <a:custGeom>
              <a:avLst/>
              <a:gdLst>
                <a:gd name="T0" fmla="*/ 0 w 1670"/>
                <a:gd name="T1" fmla="*/ 1351 h 1351"/>
                <a:gd name="T2" fmla="*/ 1670 w 1670"/>
                <a:gd name="T3" fmla="*/ 1351 h 1351"/>
                <a:gd name="T4" fmla="*/ 1670 w 1670"/>
                <a:gd name="T5" fmla="*/ 0 h 1351"/>
                <a:gd name="T6" fmla="*/ 0 w 1670"/>
                <a:gd name="T7" fmla="*/ 0 h 1351"/>
                <a:gd name="T8" fmla="*/ 0 w 1670"/>
                <a:gd name="T9" fmla="*/ 1351 h 1351"/>
                <a:gd name="T10" fmla="*/ 15 w 1670"/>
                <a:gd name="T11" fmla="*/ 1341 h 1351"/>
                <a:gd name="T12" fmla="*/ 1656 w 1670"/>
                <a:gd name="T13" fmla="*/ 1341 h 1351"/>
                <a:gd name="T14" fmla="*/ 1656 w 1670"/>
                <a:gd name="T15" fmla="*/ 10 h 1351"/>
                <a:gd name="T16" fmla="*/ 15 w 1670"/>
                <a:gd name="T17" fmla="*/ 10 h 1351"/>
                <a:gd name="T18" fmla="*/ 15 w 1670"/>
                <a:gd name="T19" fmla="*/ 1341 h 1351"/>
                <a:gd name="T20" fmla="*/ 0 w 1670"/>
                <a:gd name="T21" fmla="*/ 1351 h 135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670"/>
                <a:gd name="T34" fmla="*/ 0 h 1351"/>
                <a:gd name="T35" fmla="*/ 1670 w 1670"/>
                <a:gd name="T36" fmla="*/ 1351 h 135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670" h="1351">
                  <a:moveTo>
                    <a:pt x="0" y="1351"/>
                  </a:moveTo>
                  <a:lnTo>
                    <a:pt x="1670" y="1351"/>
                  </a:lnTo>
                  <a:lnTo>
                    <a:pt x="1670" y="0"/>
                  </a:lnTo>
                  <a:lnTo>
                    <a:pt x="0" y="0"/>
                  </a:lnTo>
                  <a:lnTo>
                    <a:pt x="0" y="1351"/>
                  </a:lnTo>
                  <a:lnTo>
                    <a:pt x="15" y="1341"/>
                  </a:lnTo>
                  <a:lnTo>
                    <a:pt x="1656" y="1341"/>
                  </a:lnTo>
                  <a:lnTo>
                    <a:pt x="1656" y="10"/>
                  </a:lnTo>
                  <a:lnTo>
                    <a:pt x="15" y="10"/>
                  </a:lnTo>
                  <a:lnTo>
                    <a:pt x="15" y="1341"/>
                  </a:lnTo>
                  <a:lnTo>
                    <a:pt x="0" y="1351"/>
                  </a:lnTo>
                  <a:close/>
                </a:path>
              </a:pathLst>
            </a:custGeom>
            <a:solidFill>
              <a:srgbClr val="EBEB0A"/>
            </a:solidFill>
            <a:ln w="9525">
              <a:noFill/>
              <a:round/>
              <a:headEnd/>
              <a:tailEnd/>
            </a:ln>
          </p:spPr>
          <p:txBody>
            <a:bodyPr/>
            <a:lstStyle/>
            <a:p>
              <a:endParaRPr lang="en-US"/>
            </a:p>
          </p:txBody>
        </p:sp>
        <p:sp>
          <p:nvSpPr>
            <p:cNvPr id="364" name="Freeform 1645"/>
            <p:cNvSpPr>
              <a:spLocks/>
            </p:cNvSpPr>
            <p:nvPr/>
          </p:nvSpPr>
          <p:spPr bwMode="auto">
            <a:xfrm>
              <a:off x="5406290" y="3571934"/>
              <a:ext cx="1353675" cy="895758"/>
            </a:xfrm>
            <a:custGeom>
              <a:avLst/>
              <a:gdLst>
                <a:gd name="T0" fmla="*/ 0 w 1641"/>
                <a:gd name="T1" fmla="*/ 1331 h 1331"/>
                <a:gd name="T2" fmla="*/ 1641 w 1641"/>
                <a:gd name="T3" fmla="*/ 1331 h 1331"/>
                <a:gd name="T4" fmla="*/ 1641 w 1641"/>
                <a:gd name="T5" fmla="*/ 0 h 1331"/>
                <a:gd name="T6" fmla="*/ 0 w 1641"/>
                <a:gd name="T7" fmla="*/ 0 h 1331"/>
                <a:gd name="T8" fmla="*/ 0 w 1641"/>
                <a:gd name="T9" fmla="*/ 1331 h 1331"/>
                <a:gd name="T10" fmla="*/ 13 w 1641"/>
                <a:gd name="T11" fmla="*/ 1319 h 1331"/>
                <a:gd name="T12" fmla="*/ 1628 w 1641"/>
                <a:gd name="T13" fmla="*/ 1319 h 1331"/>
                <a:gd name="T14" fmla="*/ 1628 w 1641"/>
                <a:gd name="T15" fmla="*/ 12 h 1331"/>
                <a:gd name="T16" fmla="*/ 13 w 1641"/>
                <a:gd name="T17" fmla="*/ 12 h 1331"/>
                <a:gd name="T18" fmla="*/ 13 w 1641"/>
                <a:gd name="T19" fmla="*/ 1319 h 1331"/>
                <a:gd name="T20" fmla="*/ 0 w 1641"/>
                <a:gd name="T21" fmla="*/ 1331 h 133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641"/>
                <a:gd name="T34" fmla="*/ 0 h 1331"/>
                <a:gd name="T35" fmla="*/ 1641 w 1641"/>
                <a:gd name="T36" fmla="*/ 1331 h 133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641" h="1331">
                  <a:moveTo>
                    <a:pt x="0" y="1331"/>
                  </a:moveTo>
                  <a:lnTo>
                    <a:pt x="1641" y="1331"/>
                  </a:lnTo>
                  <a:lnTo>
                    <a:pt x="1641" y="0"/>
                  </a:lnTo>
                  <a:lnTo>
                    <a:pt x="0" y="0"/>
                  </a:lnTo>
                  <a:lnTo>
                    <a:pt x="0" y="1331"/>
                  </a:lnTo>
                  <a:lnTo>
                    <a:pt x="13" y="1319"/>
                  </a:lnTo>
                  <a:lnTo>
                    <a:pt x="1628" y="1319"/>
                  </a:lnTo>
                  <a:lnTo>
                    <a:pt x="1628" y="12"/>
                  </a:lnTo>
                  <a:lnTo>
                    <a:pt x="13" y="12"/>
                  </a:lnTo>
                  <a:lnTo>
                    <a:pt x="13" y="1319"/>
                  </a:lnTo>
                  <a:lnTo>
                    <a:pt x="0" y="1331"/>
                  </a:lnTo>
                  <a:close/>
                </a:path>
              </a:pathLst>
            </a:custGeom>
            <a:solidFill>
              <a:srgbClr val="E7E70C"/>
            </a:solidFill>
            <a:ln w="9525">
              <a:noFill/>
              <a:round/>
              <a:headEnd/>
              <a:tailEnd/>
            </a:ln>
          </p:spPr>
          <p:txBody>
            <a:bodyPr/>
            <a:lstStyle/>
            <a:p>
              <a:endParaRPr lang="en-US"/>
            </a:p>
          </p:txBody>
        </p:sp>
        <p:sp>
          <p:nvSpPr>
            <p:cNvPr id="365" name="Freeform 1646"/>
            <p:cNvSpPr>
              <a:spLocks/>
            </p:cNvSpPr>
            <p:nvPr/>
          </p:nvSpPr>
          <p:spPr bwMode="auto">
            <a:xfrm>
              <a:off x="5416195" y="3580016"/>
              <a:ext cx="1333865" cy="879594"/>
            </a:xfrm>
            <a:custGeom>
              <a:avLst/>
              <a:gdLst>
                <a:gd name="T0" fmla="*/ 0 w 1615"/>
                <a:gd name="T1" fmla="*/ 1307 h 1307"/>
                <a:gd name="T2" fmla="*/ 1615 w 1615"/>
                <a:gd name="T3" fmla="*/ 1307 h 1307"/>
                <a:gd name="T4" fmla="*/ 1615 w 1615"/>
                <a:gd name="T5" fmla="*/ 0 h 1307"/>
                <a:gd name="T6" fmla="*/ 0 w 1615"/>
                <a:gd name="T7" fmla="*/ 0 h 1307"/>
                <a:gd name="T8" fmla="*/ 0 w 1615"/>
                <a:gd name="T9" fmla="*/ 1307 h 1307"/>
                <a:gd name="T10" fmla="*/ 14 w 1615"/>
                <a:gd name="T11" fmla="*/ 1296 h 1307"/>
                <a:gd name="T12" fmla="*/ 1600 w 1615"/>
                <a:gd name="T13" fmla="*/ 1296 h 1307"/>
                <a:gd name="T14" fmla="*/ 1600 w 1615"/>
                <a:gd name="T15" fmla="*/ 11 h 1307"/>
                <a:gd name="T16" fmla="*/ 14 w 1615"/>
                <a:gd name="T17" fmla="*/ 11 h 1307"/>
                <a:gd name="T18" fmla="*/ 14 w 1615"/>
                <a:gd name="T19" fmla="*/ 1296 h 1307"/>
                <a:gd name="T20" fmla="*/ 0 w 1615"/>
                <a:gd name="T21" fmla="*/ 1307 h 130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615"/>
                <a:gd name="T34" fmla="*/ 0 h 1307"/>
                <a:gd name="T35" fmla="*/ 1615 w 1615"/>
                <a:gd name="T36" fmla="*/ 1307 h 130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615" h="1307">
                  <a:moveTo>
                    <a:pt x="0" y="1307"/>
                  </a:moveTo>
                  <a:lnTo>
                    <a:pt x="1615" y="1307"/>
                  </a:lnTo>
                  <a:lnTo>
                    <a:pt x="1615" y="0"/>
                  </a:lnTo>
                  <a:lnTo>
                    <a:pt x="0" y="0"/>
                  </a:lnTo>
                  <a:lnTo>
                    <a:pt x="0" y="1307"/>
                  </a:lnTo>
                  <a:lnTo>
                    <a:pt x="14" y="1296"/>
                  </a:lnTo>
                  <a:lnTo>
                    <a:pt x="1600" y="1296"/>
                  </a:lnTo>
                  <a:lnTo>
                    <a:pt x="1600" y="11"/>
                  </a:lnTo>
                  <a:lnTo>
                    <a:pt x="14" y="11"/>
                  </a:lnTo>
                  <a:lnTo>
                    <a:pt x="14" y="1296"/>
                  </a:lnTo>
                  <a:lnTo>
                    <a:pt x="0" y="1307"/>
                  </a:lnTo>
                  <a:close/>
                </a:path>
              </a:pathLst>
            </a:custGeom>
            <a:solidFill>
              <a:srgbClr val="E3E30E"/>
            </a:solidFill>
            <a:ln w="9525">
              <a:noFill/>
              <a:round/>
              <a:headEnd/>
              <a:tailEnd/>
            </a:ln>
          </p:spPr>
          <p:txBody>
            <a:bodyPr/>
            <a:lstStyle/>
            <a:p>
              <a:endParaRPr lang="en-US"/>
            </a:p>
          </p:txBody>
        </p:sp>
        <p:sp>
          <p:nvSpPr>
            <p:cNvPr id="366" name="Freeform 1647"/>
            <p:cNvSpPr>
              <a:spLocks/>
            </p:cNvSpPr>
            <p:nvPr/>
          </p:nvSpPr>
          <p:spPr bwMode="auto">
            <a:xfrm>
              <a:off x="5429401" y="3588098"/>
              <a:ext cx="1309103" cy="864777"/>
            </a:xfrm>
            <a:custGeom>
              <a:avLst/>
              <a:gdLst>
                <a:gd name="T0" fmla="*/ 0 w 1586"/>
                <a:gd name="T1" fmla="*/ 1285 h 1285"/>
                <a:gd name="T2" fmla="*/ 1586 w 1586"/>
                <a:gd name="T3" fmla="*/ 1285 h 1285"/>
                <a:gd name="T4" fmla="*/ 1586 w 1586"/>
                <a:gd name="T5" fmla="*/ 0 h 1285"/>
                <a:gd name="T6" fmla="*/ 0 w 1586"/>
                <a:gd name="T7" fmla="*/ 0 h 1285"/>
                <a:gd name="T8" fmla="*/ 0 w 1586"/>
                <a:gd name="T9" fmla="*/ 1285 h 1285"/>
                <a:gd name="T10" fmla="*/ 15 w 1586"/>
                <a:gd name="T11" fmla="*/ 1273 h 1285"/>
                <a:gd name="T12" fmla="*/ 1572 w 1586"/>
                <a:gd name="T13" fmla="*/ 1273 h 1285"/>
                <a:gd name="T14" fmla="*/ 1572 w 1586"/>
                <a:gd name="T15" fmla="*/ 12 h 1285"/>
                <a:gd name="T16" fmla="*/ 15 w 1586"/>
                <a:gd name="T17" fmla="*/ 12 h 1285"/>
                <a:gd name="T18" fmla="*/ 15 w 1586"/>
                <a:gd name="T19" fmla="*/ 1273 h 1285"/>
                <a:gd name="T20" fmla="*/ 0 w 1586"/>
                <a:gd name="T21" fmla="*/ 1285 h 128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586"/>
                <a:gd name="T34" fmla="*/ 0 h 1285"/>
                <a:gd name="T35" fmla="*/ 1586 w 1586"/>
                <a:gd name="T36" fmla="*/ 1285 h 128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586" h="1285">
                  <a:moveTo>
                    <a:pt x="0" y="1285"/>
                  </a:moveTo>
                  <a:lnTo>
                    <a:pt x="1586" y="1285"/>
                  </a:lnTo>
                  <a:lnTo>
                    <a:pt x="1586" y="0"/>
                  </a:lnTo>
                  <a:lnTo>
                    <a:pt x="0" y="0"/>
                  </a:lnTo>
                  <a:lnTo>
                    <a:pt x="0" y="1285"/>
                  </a:lnTo>
                  <a:lnTo>
                    <a:pt x="15" y="1273"/>
                  </a:lnTo>
                  <a:lnTo>
                    <a:pt x="1572" y="1273"/>
                  </a:lnTo>
                  <a:lnTo>
                    <a:pt x="1572" y="12"/>
                  </a:lnTo>
                  <a:lnTo>
                    <a:pt x="15" y="12"/>
                  </a:lnTo>
                  <a:lnTo>
                    <a:pt x="15" y="1273"/>
                  </a:lnTo>
                  <a:lnTo>
                    <a:pt x="0" y="1285"/>
                  </a:lnTo>
                  <a:close/>
                </a:path>
              </a:pathLst>
            </a:custGeom>
            <a:solidFill>
              <a:srgbClr val="DFDF10"/>
            </a:solidFill>
            <a:ln w="9525">
              <a:noFill/>
              <a:round/>
              <a:headEnd/>
              <a:tailEnd/>
            </a:ln>
          </p:spPr>
          <p:txBody>
            <a:bodyPr/>
            <a:lstStyle/>
            <a:p>
              <a:endParaRPr lang="en-US"/>
            </a:p>
          </p:txBody>
        </p:sp>
        <p:sp>
          <p:nvSpPr>
            <p:cNvPr id="367" name="Freeform 1648"/>
            <p:cNvSpPr>
              <a:spLocks/>
            </p:cNvSpPr>
            <p:nvPr/>
          </p:nvSpPr>
          <p:spPr bwMode="auto">
            <a:xfrm>
              <a:off x="5440957" y="3596180"/>
              <a:ext cx="1284340" cy="848613"/>
            </a:xfrm>
            <a:custGeom>
              <a:avLst/>
              <a:gdLst>
                <a:gd name="T0" fmla="*/ 0 w 1557"/>
                <a:gd name="T1" fmla="*/ 1261 h 1261"/>
                <a:gd name="T2" fmla="*/ 1557 w 1557"/>
                <a:gd name="T3" fmla="*/ 1261 h 1261"/>
                <a:gd name="T4" fmla="*/ 1557 w 1557"/>
                <a:gd name="T5" fmla="*/ 0 h 1261"/>
                <a:gd name="T6" fmla="*/ 0 w 1557"/>
                <a:gd name="T7" fmla="*/ 0 h 1261"/>
                <a:gd name="T8" fmla="*/ 0 w 1557"/>
                <a:gd name="T9" fmla="*/ 1261 h 1261"/>
                <a:gd name="T10" fmla="*/ 14 w 1557"/>
                <a:gd name="T11" fmla="*/ 1250 h 1261"/>
                <a:gd name="T12" fmla="*/ 1542 w 1557"/>
                <a:gd name="T13" fmla="*/ 1250 h 1261"/>
                <a:gd name="T14" fmla="*/ 1542 w 1557"/>
                <a:gd name="T15" fmla="*/ 11 h 1261"/>
                <a:gd name="T16" fmla="*/ 14 w 1557"/>
                <a:gd name="T17" fmla="*/ 11 h 1261"/>
                <a:gd name="T18" fmla="*/ 14 w 1557"/>
                <a:gd name="T19" fmla="*/ 1250 h 1261"/>
                <a:gd name="T20" fmla="*/ 0 w 1557"/>
                <a:gd name="T21" fmla="*/ 1261 h 126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557"/>
                <a:gd name="T34" fmla="*/ 0 h 1261"/>
                <a:gd name="T35" fmla="*/ 1557 w 1557"/>
                <a:gd name="T36" fmla="*/ 1261 h 126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557" h="1261">
                  <a:moveTo>
                    <a:pt x="0" y="1261"/>
                  </a:moveTo>
                  <a:lnTo>
                    <a:pt x="1557" y="1261"/>
                  </a:lnTo>
                  <a:lnTo>
                    <a:pt x="1557" y="0"/>
                  </a:lnTo>
                  <a:lnTo>
                    <a:pt x="0" y="0"/>
                  </a:lnTo>
                  <a:lnTo>
                    <a:pt x="0" y="1261"/>
                  </a:lnTo>
                  <a:lnTo>
                    <a:pt x="14" y="1250"/>
                  </a:lnTo>
                  <a:lnTo>
                    <a:pt x="1542" y="1250"/>
                  </a:lnTo>
                  <a:lnTo>
                    <a:pt x="1542" y="11"/>
                  </a:lnTo>
                  <a:lnTo>
                    <a:pt x="14" y="11"/>
                  </a:lnTo>
                  <a:lnTo>
                    <a:pt x="14" y="1250"/>
                  </a:lnTo>
                  <a:lnTo>
                    <a:pt x="0" y="1261"/>
                  </a:lnTo>
                  <a:close/>
                </a:path>
              </a:pathLst>
            </a:custGeom>
            <a:solidFill>
              <a:srgbClr val="DBDB12"/>
            </a:solidFill>
            <a:ln w="9525">
              <a:noFill/>
              <a:round/>
              <a:headEnd/>
              <a:tailEnd/>
            </a:ln>
          </p:spPr>
          <p:txBody>
            <a:bodyPr/>
            <a:lstStyle/>
            <a:p>
              <a:endParaRPr lang="en-US"/>
            </a:p>
          </p:txBody>
        </p:sp>
        <p:sp>
          <p:nvSpPr>
            <p:cNvPr id="368" name="Freeform 1649"/>
            <p:cNvSpPr>
              <a:spLocks/>
            </p:cNvSpPr>
            <p:nvPr/>
          </p:nvSpPr>
          <p:spPr bwMode="auto">
            <a:xfrm>
              <a:off x="5452513" y="3602915"/>
              <a:ext cx="1261229" cy="833796"/>
            </a:xfrm>
            <a:custGeom>
              <a:avLst/>
              <a:gdLst>
                <a:gd name="T0" fmla="*/ 0 w 1528"/>
                <a:gd name="T1" fmla="*/ 1239 h 1239"/>
                <a:gd name="T2" fmla="*/ 1528 w 1528"/>
                <a:gd name="T3" fmla="*/ 1239 h 1239"/>
                <a:gd name="T4" fmla="*/ 1528 w 1528"/>
                <a:gd name="T5" fmla="*/ 0 h 1239"/>
                <a:gd name="T6" fmla="*/ 0 w 1528"/>
                <a:gd name="T7" fmla="*/ 0 h 1239"/>
                <a:gd name="T8" fmla="*/ 0 w 1528"/>
                <a:gd name="T9" fmla="*/ 1239 h 1239"/>
                <a:gd name="T10" fmla="*/ 13 w 1528"/>
                <a:gd name="T11" fmla="*/ 1227 h 1239"/>
                <a:gd name="T12" fmla="*/ 1515 w 1528"/>
                <a:gd name="T13" fmla="*/ 1227 h 1239"/>
                <a:gd name="T14" fmla="*/ 1515 w 1528"/>
                <a:gd name="T15" fmla="*/ 12 h 1239"/>
                <a:gd name="T16" fmla="*/ 13 w 1528"/>
                <a:gd name="T17" fmla="*/ 12 h 1239"/>
                <a:gd name="T18" fmla="*/ 13 w 1528"/>
                <a:gd name="T19" fmla="*/ 1227 h 1239"/>
                <a:gd name="T20" fmla="*/ 0 w 1528"/>
                <a:gd name="T21" fmla="*/ 1239 h 123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528"/>
                <a:gd name="T34" fmla="*/ 0 h 1239"/>
                <a:gd name="T35" fmla="*/ 1528 w 1528"/>
                <a:gd name="T36" fmla="*/ 1239 h 123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528" h="1239">
                  <a:moveTo>
                    <a:pt x="0" y="1239"/>
                  </a:moveTo>
                  <a:lnTo>
                    <a:pt x="1528" y="1239"/>
                  </a:lnTo>
                  <a:lnTo>
                    <a:pt x="1528" y="0"/>
                  </a:lnTo>
                  <a:lnTo>
                    <a:pt x="0" y="0"/>
                  </a:lnTo>
                  <a:lnTo>
                    <a:pt x="0" y="1239"/>
                  </a:lnTo>
                  <a:lnTo>
                    <a:pt x="13" y="1227"/>
                  </a:lnTo>
                  <a:lnTo>
                    <a:pt x="1515" y="1227"/>
                  </a:lnTo>
                  <a:lnTo>
                    <a:pt x="1515" y="12"/>
                  </a:lnTo>
                  <a:lnTo>
                    <a:pt x="13" y="12"/>
                  </a:lnTo>
                  <a:lnTo>
                    <a:pt x="13" y="1227"/>
                  </a:lnTo>
                  <a:lnTo>
                    <a:pt x="0" y="1239"/>
                  </a:lnTo>
                  <a:close/>
                </a:path>
              </a:pathLst>
            </a:custGeom>
            <a:solidFill>
              <a:srgbClr val="D7D714"/>
            </a:solidFill>
            <a:ln w="9525">
              <a:noFill/>
              <a:round/>
              <a:headEnd/>
              <a:tailEnd/>
            </a:ln>
          </p:spPr>
          <p:txBody>
            <a:bodyPr/>
            <a:lstStyle/>
            <a:p>
              <a:endParaRPr lang="en-US"/>
            </a:p>
          </p:txBody>
        </p:sp>
        <p:sp>
          <p:nvSpPr>
            <p:cNvPr id="369" name="Freeform 1650"/>
            <p:cNvSpPr>
              <a:spLocks/>
            </p:cNvSpPr>
            <p:nvPr/>
          </p:nvSpPr>
          <p:spPr bwMode="auto">
            <a:xfrm>
              <a:off x="5464068" y="3610997"/>
              <a:ext cx="1239768" cy="817632"/>
            </a:xfrm>
            <a:custGeom>
              <a:avLst/>
              <a:gdLst>
                <a:gd name="T0" fmla="*/ 0 w 1502"/>
                <a:gd name="T1" fmla="*/ 1215 h 1215"/>
                <a:gd name="T2" fmla="*/ 1502 w 1502"/>
                <a:gd name="T3" fmla="*/ 1215 h 1215"/>
                <a:gd name="T4" fmla="*/ 1502 w 1502"/>
                <a:gd name="T5" fmla="*/ 0 h 1215"/>
                <a:gd name="T6" fmla="*/ 0 w 1502"/>
                <a:gd name="T7" fmla="*/ 0 h 1215"/>
                <a:gd name="T8" fmla="*/ 0 w 1502"/>
                <a:gd name="T9" fmla="*/ 1215 h 1215"/>
                <a:gd name="T10" fmla="*/ 15 w 1502"/>
                <a:gd name="T11" fmla="*/ 1204 h 1215"/>
                <a:gd name="T12" fmla="*/ 1488 w 1502"/>
                <a:gd name="T13" fmla="*/ 1204 h 1215"/>
                <a:gd name="T14" fmla="*/ 1488 w 1502"/>
                <a:gd name="T15" fmla="*/ 11 h 1215"/>
                <a:gd name="T16" fmla="*/ 15 w 1502"/>
                <a:gd name="T17" fmla="*/ 11 h 1215"/>
                <a:gd name="T18" fmla="*/ 15 w 1502"/>
                <a:gd name="T19" fmla="*/ 1204 h 1215"/>
                <a:gd name="T20" fmla="*/ 0 w 1502"/>
                <a:gd name="T21" fmla="*/ 1215 h 121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502"/>
                <a:gd name="T34" fmla="*/ 0 h 1215"/>
                <a:gd name="T35" fmla="*/ 1502 w 1502"/>
                <a:gd name="T36" fmla="*/ 1215 h 121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502" h="1215">
                  <a:moveTo>
                    <a:pt x="0" y="1215"/>
                  </a:moveTo>
                  <a:lnTo>
                    <a:pt x="1502" y="1215"/>
                  </a:lnTo>
                  <a:lnTo>
                    <a:pt x="1502" y="0"/>
                  </a:lnTo>
                  <a:lnTo>
                    <a:pt x="0" y="0"/>
                  </a:lnTo>
                  <a:lnTo>
                    <a:pt x="0" y="1215"/>
                  </a:lnTo>
                  <a:lnTo>
                    <a:pt x="15" y="1204"/>
                  </a:lnTo>
                  <a:lnTo>
                    <a:pt x="1488" y="1204"/>
                  </a:lnTo>
                  <a:lnTo>
                    <a:pt x="1488" y="11"/>
                  </a:lnTo>
                  <a:lnTo>
                    <a:pt x="15" y="11"/>
                  </a:lnTo>
                  <a:lnTo>
                    <a:pt x="15" y="1204"/>
                  </a:lnTo>
                  <a:lnTo>
                    <a:pt x="0" y="1215"/>
                  </a:lnTo>
                  <a:close/>
                </a:path>
              </a:pathLst>
            </a:custGeom>
            <a:solidFill>
              <a:srgbClr val="D2D216"/>
            </a:solidFill>
            <a:ln w="9525">
              <a:noFill/>
              <a:round/>
              <a:headEnd/>
              <a:tailEnd/>
            </a:ln>
          </p:spPr>
          <p:txBody>
            <a:bodyPr/>
            <a:lstStyle/>
            <a:p>
              <a:endParaRPr lang="en-US"/>
            </a:p>
          </p:txBody>
        </p:sp>
        <p:sp>
          <p:nvSpPr>
            <p:cNvPr id="370" name="Freeform 1651"/>
            <p:cNvSpPr>
              <a:spLocks/>
            </p:cNvSpPr>
            <p:nvPr/>
          </p:nvSpPr>
          <p:spPr bwMode="auto">
            <a:xfrm>
              <a:off x="5475624" y="3619079"/>
              <a:ext cx="1215006" cy="802815"/>
            </a:xfrm>
            <a:custGeom>
              <a:avLst/>
              <a:gdLst>
                <a:gd name="T0" fmla="*/ 0 w 1473"/>
                <a:gd name="T1" fmla="*/ 1193 h 1193"/>
                <a:gd name="T2" fmla="*/ 1473 w 1473"/>
                <a:gd name="T3" fmla="*/ 1193 h 1193"/>
                <a:gd name="T4" fmla="*/ 1473 w 1473"/>
                <a:gd name="T5" fmla="*/ 0 h 1193"/>
                <a:gd name="T6" fmla="*/ 0 w 1473"/>
                <a:gd name="T7" fmla="*/ 0 h 1193"/>
                <a:gd name="T8" fmla="*/ 0 w 1473"/>
                <a:gd name="T9" fmla="*/ 1193 h 1193"/>
                <a:gd name="T10" fmla="*/ 14 w 1473"/>
                <a:gd name="T11" fmla="*/ 1181 h 1193"/>
                <a:gd name="T12" fmla="*/ 1458 w 1473"/>
                <a:gd name="T13" fmla="*/ 1181 h 1193"/>
                <a:gd name="T14" fmla="*/ 1458 w 1473"/>
                <a:gd name="T15" fmla="*/ 12 h 1193"/>
                <a:gd name="T16" fmla="*/ 14 w 1473"/>
                <a:gd name="T17" fmla="*/ 12 h 1193"/>
                <a:gd name="T18" fmla="*/ 14 w 1473"/>
                <a:gd name="T19" fmla="*/ 1181 h 1193"/>
                <a:gd name="T20" fmla="*/ 0 w 1473"/>
                <a:gd name="T21" fmla="*/ 1193 h 119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473"/>
                <a:gd name="T34" fmla="*/ 0 h 1193"/>
                <a:gd name="T35" fmla="*/ 1473 w 1473"/>
                <a:gd name="T36" fmla="*/ 1193 h 119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473" h="1193">
                  <a:moveTo>
                    <a:pt x="0" y="1193"/>
                  </a:moveTo>
                  <a:lnTo>
                    <a:pt x="1473" y="1193"/>
                  </a:lnTo>
                  <a:lnTo>
                    <a:pt x="1473" y="0"/>
                  </a:lnTo>
                  <a:lnTo>
                    <a:pt x="0" y="0"/>
                  </a:lnTo>
                  <a:lnTo>
                    <a:pt x="0" y="1193"/>
                  </a:lnTo>
                  <a:lnTo>
                    <a:pt x="14" y="1181"/>
                  </a:lnTo>
                  <a:lnTo>
                    <a:pt x="1458" y="1181"/>
                  </a:lnTo>
                  <a:lnTo>
                    <a:pt x="1458" y="12"/>
                  </a:lnTo>
                  <a:lnTo>
                    <a:pt x="14" y="12"/>
                  </a:lnTo>
                  <a:lnTo>
                    <a:pt x="14" y="1181"/>
                  </a:lnTo>
                  <a:lnTo>
                    <a:pt x="0" y="1193"/>
                  </a:lnTo>
                  <a:close/>
                </a:path>
              </a:pathLst>
            </a:custGeom>
            <a:solidFill>
              <a:srgbClr val="CECE18"/>
            </a:solidFill>
            <a:ln w="9525">
              <a:noFill/>
              <a:round/>
              <a:headEnd/>
              <a:tailEnd/>
            </a:ln>
          </p:spPr>
          <p:txBody>
            <a:bodyPr/>
            <a:lstStyle/>
            <a:p>
              <a:endParaRPr lang="en-US"/>
            </a:p>
          </p:txBody>
        </p:sp>
        <p:sp>
          <p:nvSpPr>
            <p:cNvPr id="371" name="Freeform 1652"/>
            <p:cNvSpPr>
              <a:spLocks/>
            </p:cNvSpPr>
            <p:nvPr/>
          </p:nvSpPr>
          <p:spPr bwMode="auto">
            <a:xfrm>
              <a:off x="5487180" y="3627161"/>
              <a:ext cx="1191894" cy="786651"/>
            </a:xfrm>
            <a:custGeom>
              <a:avLst/>
              <a:gdLst>
                <a:gd name="T0" fmla="*/ 0 w 1444"/>
                <a:gd name="T1" fmla="*/ 1169 h 1169"/>
                <a:gd name="T2" fmla="*/ 1444 w 1444"/>
                <a:gd name="T3" fmla="*/ 1169 h 1169"/>
                <a:gd name="T4" fmla="*/ 1444 w 1444"/>
                <a:gd name="T5" fmla="*/ 0 h 1169"/>
                <a:gd name="T6" fmla="*/ 0 w 1444"/>
                <a:gd name="T7" fmla="*/ 0 h 1169"/>
                <a:gd name="T8" fmla="*/ 0 w 1444"/>
                <a:gd name="T9" fmla="*/ 1169 h 1169"/>
                <a:gd name="T10" fmla="*/ 15 w 1444"/>
                <a:gd name="T11" fmla="*/ 1158 h 1169"/>
                <a:gd name="T12" fmla="*/ 1430 w 1444"/>
                <a:gd name="T13" fmla="*/ 1158 h 1169"/>
                <a:gd name="T14" fmla="*/ 1430 w 1444"/>
                <a:gd name="T15" fmla="*/ 11 h 1169"/>
                <a:gd name="T16" fmla="*/ 15 w 1444"/>
                <a:gd name="T17" fmla="*/ 11 h 1169"/>
                <a:gd name="T18" fmla="*/ 15 w 1444"/>
                <a:gd name="T19" fmla="*/ 1158 h 1169"/>
                <a:gd name="T20" fmla="*/ 0 w 1444"/>
                <a:gd name="T21" fmla="*/ 1169 h 116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444"/>
                <a:gd name="T34" fmla="*/ 0 h 1169"/>
                <a:gd name="T35" fmla="*/ 1444 w 1444"/>
                <a:gd name="T36" fmla="*/ 1169 h 116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444" h="1169">
                  <a:moveTo>
                    <a:pt x="0" y="1169"/>
                  </a:moveTo>
                  <a:lnTo>
                    <a:pt x="1444" y="1169"/>
                  </a:lnTo>
                  <a:lnTo>
                    <a:pt x="1444" y="0"/>
                  </a:lnTo>
                  <a:lnTo>
                    <a:pt x="0" y="0"/>
                  </a:lnTo>
                  <a:lnTo>
                    <a:pt x="0" y="1169"/>
                  </a:lnTo>
                  <a:lnTo>
                    <a:pt x="15" y="1158"/>
                  </a:lnTo>
                  <a:lnTo>
                    <a:pt x="1430" y="1158"/>
                  </a:lnTo>
                  <a:lnTo>
                    <a:pt x="1430" y="11"/>
                  </a:lnTo>
                  <a:lnTo>
                    <a:pt x="15" y="11"/>
                  </a:lnTo>
                  <a:lnTo>
                    <a:pt x="15" y="1158"/>
                  </a:lnTo>
                  <a:lnTo>
                    <a:pt x="0" y="1169"/>
                  </a:lnTo>
                  <a:close/>
                </a:path>
              </a:pathLst>
            </a:custGeom>
            <a:solidFill>
              <a:srgbClr val="CACA1A"/>
            </a:solidFill>
            <a:ln w="9525">
              <a:noFill/>
              <a:round/>
              <a:headEnd/>
              <a:tailEnd/>
            </a:ln>
          </p:spPr>
          <p:txBody>
            <a:bodyPr/>
            <a:lstStyle/>
            <a:p>
              <a:endParaRPr lang="en-US"/>
            </a:p>
          </p:txBody>
        </p:sp>
        <p:sp>
          <p:nvSpPr>
            <p:cNvPr id="372" name="Freeform 1653"/>
            <p:cNvSpPr>
              <a:spLocks/>
            </p:cNvSpPr>
            <p:nvPr/>
          </p:nvSpPr>
          <p:spPr bwMode="auto">
            <a:xfrm>
              <a:off x="5498736" y="3633896"/>
              <a:ext cx="1168783" cy="773181"/>
            </a:xfrm>
            <a:custGeom>
              <a:avLst/>
              <a:gdLst>
                <a:gd name="T0" fmla="*/ 0 w 1415"/>
                <a:gd name="T1" fmla="*/ 1147 h 1147"/>
                <a:gd name="T2" fmla="*/ 1415 w 1415"/>
                <a:gd name="T3" fmla="*/ 1147 h 1147"/>
                <a:gd name="T4" fmla="*/ 1415 w 1415"/>
                <a:gd name="T5" fmla="*/ 0 h 1147"/>
                <a:gd name="T6" fmla="*/ 0 w 1415"/>
                <a:gd name="T7" fmla="*/ 0 h 1147"/>
                <a:gd name="T8" fmla="*/ 0 w 1415"/>
                <a:gd name="T9" fmla="*/ 1147 h 1147"/>
                <a:gd name="T10" fmla="*/ 13 w 1415"/>
                <a:gd name="T11" fmla="*/ 1135 h 1147"/>
                <a:gd name="T12" fmla="*/ 1402 w 1415"/>
                <a:gd name="T13" fmla="*/ 1135 h 1147"/>
                <a:gd name="T14" fmla="*/ 1402 w 1415"/>
                <a:gd name="T15" fmla="*/ 12 h 1147"/>
                <a:gd name="T16" fmla="*/ 13 w 1415"/>
                <a:gd name="T17" fmla="*/ 12 h 1147"/>
                <a:gd name="T18" fmla="*/ 13 w 1415"/>
                <a:gd name="T19" fmla="*/ 1135 h 1147"/>
                <a:gd name="T20" fmla="*/ 0 w 1415"/>
                <a:gd name="T21" fmla="*/ 1147 h 114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415"/>
                <a:gd name="T34" fmla="*/ 0 h 1147"/>
                <a:gd name="T35" fmla="*/ 1415 w 1415"/>
                <a:gd name="T36" fmla="*/ 1147 h 114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415" h="1147">
                  <a:moveTo>
                    <a:pt x="0" y="1147"/>
                  </a:moveTo>
                  <a:lnTo>
                    <a:pt x="1415" y="1147"/>
                  </a:lnTo>
                  <a:lnTo>
                    <a:pt x="1415" y="0"/>
                  </a:lnTo>
                  <a:lnTo>
                    <a:pt x="0" y="0"/>
                  </a:lnTo>
                  <a:lnTo>
                    <a:pt x="0" y="1147"/>
                  </a:lnTo>
                  <a:lnTo>
                    <a:pt x="13" y="1135"/>
                  </a:lnTo>
                  <a:lnTo>
                    <a:pt x="1402" y="1135"/>
                  </a:lnTo>
                  <a:lnTo>
                    <a:pt x="1402" y="12"/>
                  </a:lnTo>
                  <a:lnTo>
                    <a:pt x="13" y="12"/>
                  </a:lnTo>
                  <a:lnTo>
                    <a:pt x="13" y="1135"/>
                  </a:lnTo>
                  <a:lnTo>
                    <a:pt x="0" y="1147"/>
                  </a:lnTo>
                  <a:close/>
                </a:path>
              </a:pathLst>
            </a:custGeom>
            <a:solidFill>
              <a:srgbClr val="C6C61C"/>
            </a:solidFill>
            <a:ln w="9525">
              <a:noFill/>
              <a:round/>
              <a:headEnd/>
              <a:tailEnd/>
            </a:ln>
          </p:spPr>
          <p:txBody>
            <a:bodyPr/>
            <a:lstStyle/>
            <a:p>
              <a:endParaRPr lang="en-US"/>
            </a:p>
          </p:txBody>
        </p:sp>
        <p:sp>
          <p:nvSpPr>
            <p:cNvPr id="373" name="Freeform 1654"/>
            <p:cNvSpPr>
              <a:spLocks/>
            </p:cNvSpPr>
            <p:nvPr/>
          </p:nvSpPr>
          <p:spPr bwMode="auto">
            <a:xfrm>
              <a:off x="5510292" y="3641979"/>
              <a:ext cx="1145671" cy="757017"/>
            </a:xfrm>
            <a:custGeom>
              <a:avLst/>
              <a:gdLst>
                <a:gd name="T0" fmla="*/ 0 w 1389"/>
                <a:gd name="T1" fmla="*/ 1123 h 1123"/>
                <a:gd name="T2" fmla="*/ 1389 w 1389"/>
                <a:gd name="T3" fmla="*/ 1123 h 1123"/>
                <a:gd name="T4" fmla="*/ 1389 w 1389"/>
                <a:gd name="T5" fmla="*/ 0 h 1123"/>
                <a:gd name="T6" fmla="*/ 0 w 1389"/>
                <a:gd name="T7" fmla="*/ 0 h 1123"/>
                <a:gd name="T8" fmla="*/ 0 w 1389"/>
                <a:gd name="T9" fmla="*/ 1123 h 1123"/>
                <a:gd name="T10" fmla="*/ 14 w 1389"/>
                <a:gd name="T11" fmla="*/ 1111 h 1123"/>
                <a:gd name="T12" fmla="*/ 1374 w 1389"/>
                <a:gd name="T13" fmla="*/ 1111 h 1123"/>
                <a:gd name="T14" fmla="*/ 1374 w 1389"/>
                <a:gd name="T15" fmla="*/ 11 h 1123"/>
                <a:gd name="T16" fmla="*/ 14 w 1389"/>
                <a:gd name="T17" fmla="*/ 11 h 1123"/>
                <a:gd name="T18" fmla="*/ 14 w 1389"/>
                <a:gd name="T19" fmla="*/ 1111 h 1123"/>
                <a:gd name="T20" fmla="*/ 0 w 1389"/>
                <a:gd name="T21" fmla="*/ 1123 h 112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389"/>
                <a:gd name="T34" fmla="*/ 0 h 1123"/>
                <a:gd name="T35" fmla="*/ 1389 w 1389"/>
                <a:gd name="T36" fmla="*/ 1123 h 112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389" h="1123">
                  <a:moveTo>
                    <a:pt x="0" y="1123"/>
                  </a:moveTo>
                  <a:lnTo>
                    <a:pt x="1389" y="1123"/>
                  </a:lnTo>
                  <a:lnTo>
                    <a:pt x="1389" y="0"/>
                  </a:lnTo>
                  <a:lnTo>
                    <a:pt x="0" y="0"/>
                  </a:lnTo>
                  <a:lnTo>
                    <a:pt x="0" y="1123"/>
                  </a:lnTo>
                  <a:lnTo>
                    <a:pt x="14" y="1111"/>
                  </a:lnTo>
                  <a:lnTo>
                    <a:pt x="1374" y="1111"/>
                  </a:lnTo>
                  <a:lnTo>
                    <a:pt x="1374" y="11"/>
                  </a:lnTo>
                  <a:lnTo>
                    <a:pt x="14" y="11"/>
                  </a:lnTo>
                  <a:lnTo>
                    <a:pt x="14" y="1111"/>
                  </a:lnTo>
                  <a:lnTo>
                    <a:pt x="0" y="1123"/>
                  </a:lnTo>
                  <a:close/>
                </a:path>
              </a:pathLst>
            </a:custGeom>
            <a:solidFill>
              <a:srgbClr val="C2C21E"/>
            </a:solidFill>
            <a:ln w="9525">
              <a:noFill/>
              <a:round/>
              <a:headEnd/>
              <a:tailEnd/>
            </a:ln>
          </p:spPr>
          <p:txBody>
            <a:bodyPr/>
            <a:lstStyle/>
            <a:p>
              <a:endParaRPr lang="en-US"/>
            </a:p>
          </p:txBody>
        </p:sp>
        <p:sp>
          <p:nvSpPr>
            <p:cNvPr id="374" name="Freeform 1655"/>
            <p:cNvSpPr>
              <a:spLocks/>
            </p:cNvSpPr>
            <p:nvPr/>
          </p:nvSpPr>
          <p:spPr bwMode="auto">
            <a:xfrm>
              <a:off x="5521847" y="3648714"/>
              <a:ext cx="1122560" cy="742200"/>
            </a:xfrm>
            <a:custGeom>
              <a:avLst/>
              <a:gdLst>
                <a:gd name="T0" fmla="*/ 0 w 1360"/>
                <a:gd name="T1" fmla="*/ 1100 h 1100"/>
                <a:gd name="T2" fmla="*/ 1360 w 1360"/>
                <a:gd name="T3" fmla="*/ 1100 h 1100"/>
                <a:gd name="T4" fmla="*/ 1360 w 1360"/>
                <a:gd name="T5" fmla="*/ 0 h 1100"/>
                <a:gd name="T6" fmla="*/ 0 w 1360"/>
                <a:gd name="T7" fmla="*/ 0 h 1100"/>
                <a:gd name="T8" fmla="*/ 0 w 1360"/>
                <a:gd name="T9" fmla="*/ 1100 h 1100"/>
                <a:gd name="T10" fmla="*/ 15 w 1360"/>
                <a:gd name="T11" fmla="*/ 1089 h 1100"/>
                <a:gd name="T12" fmla="*/ 1346 w 1360"/>
                <a:gd name="T13" fmla="*/ 1089 h 1100"/>
                <a:gd name="T14" fmla="*/ 1346 w 1360"/>
                <a:gd name="T15" fmla="*/ 12 h 1100"/>
                <a:gd name="T16" fmla="*/ 15 w 1360"/>
                <a:gd name="T17" fmla="*/ 12 h 1100"/>
                <a:gd name="T18" fmla="*/ 15 w 1360"/>
                <a:gd name="T19" fmla="*/ 1089 h 1100"/>
                <a:gd name="T20" fmla="*/ 0 w 1360"/>
                <a:gd name="T21" fmla="*/ 1100 h 110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360"/>
                <a:gd name="T34" fmla="*/ 0 h 1100"/>
                <a:gd name="T35" fmla="*/ 1360 w 1360"/>
                <a:gd name="T36" fmla="*/ 1100 h 110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360" h="1100">
                  <a:moveTo>
                    <a:pt x="0" y="1100"/>
                  </a:moveTo>
                  <a:lnTo>
                    <a:pt x="1360" y="1100"/>
                  </a:lnTo>
                  <a:lnTo>
                    <a:pt x="1360" y="0"/>
                  </a:lnTo>
                  <a:lnTo>
                    <a:pt x="0" y="0"/>
                  </a:lnTo>
                  <a:lnTo>
                    <a:pt x="0" y="1100"/>
                  </a:lnTo>
                  <a:lnTo>
                    <a:pt x="15" y="1089"/>
                  </a:lnTo>
                  <a:lnTo>
                    <a:pt x="1346" y="1089"/>
                  </a:lnTo>
                  <a:lnTo>
                    <a:pt x="1346" y="12"/>
                  </a:lnTo>
                  <a:lnTo>
                    <a:pt x="15" y="12"/>
                  </a:lnTo>
                  <a:lnTo>
                    <a:pt x="15" y="1089"/>
                  </a:lnTo>
                  <a:lnTo>
                    <a:pt x="0" y="1100"/>
                  </a:lnTo>
                  <a:close/>
                </a:path>
              </a:pathLst>
            </a:custGeom>
            <a:solidFill>
              <a:srgbClr val="BEBE21"/>
            </a:solidFill>
            <a:ln w="9525">
              <a:noFill/>
              <a:round/>
              <a:headEnd/>
              <a:tailEnd/>
            </a:ln>
          </p:spPr>
          <p:txBody>
            <a:bodyPr/>
            <a:lstStyle/>
            <a:p>
              <a:endParaRPr lang="en-US"/>
            </a:p>
          </p:txBody>
        </p:sp>
        <p:sp>
          <p:nvSpPr>
            <p:cNvPr id="375" name="Freeform 1656"/>
            <p:cNvSpPr>
              <a:spLocks/>
            </p:cNvSpPr>
            <p:nvPr/>
          </p:nvSpPr>
          <p:spPr bwMode="auto">
            <a:xfrm>
              <a:off x="5533403" y="3656796"/>
              <a:ext cx="1099448" cy="726036"/>
            </a:xfrm>
            <a:custGeom>
              <a:avLst/>
              <a:gdLst>
                <a:gd name="T0" fmla="*/ 0 w 1331"/>
                <a:gd name="T1" fmla="*/ 1077 h 1077"/>
                <a:gd name="T2" fmla="*/ 1331 w 1331"/>
                <a:gd name="T3" fmla="*/ 1077 h 1077"/>
                <a:gd name="T4" fmla="*/ 1331 w 1331"/>
                <a:gd name="T5" fmla="*/ 0 h 1077"/>
                <a:gd name="T6" fmla="*/ 0 w 1331"/>
                <a:gd name="T7" fmla="*/ 0 h 1077"/>
                <a:gd name="T8" fmla="*/ 0 w 1331"/>
                <a:gd name="T9" fmla="*/ 1077 h 1077"/>
                <a:gd name="T10" fmla="*/ 14 w 1331"/>
                <a:gd name="T11" fmla="*/ 1065 h 1077"/>
                <a:gd name="T12" fmla="*/ 1316 w 1331"/>
                <a:gd name="T13" fmla="*/ 1065 h 1077"/>
                <a:gd name="T14" fmla="*/ 1316 w 1331"/>
                <a:gd name="T15" fmla="*/ 12 h 1077"/>
                <a:gd name="T16" fmla="*/ 14 w 1331"/>
                <a:gd name="T17" fmla="*/ 12 h 1077"/>
                <a:gd name="T18" fmla="*/ 14 w 1331"/>
                <a:gd name="T19" fmla="*/ 1065 h 1077"/>
                <a:gd name="T20" fmla="*/ 0 w 1331"/>
                <a:gd name="T21" fmla="*/ 1077 h 107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331"/>
                <a:gd name="T34" fmla="*/ 0 h 1077"/>
                <a:gd name="T35" fmla="*/ 1331 w 1331"/>
                <a:gd name="T36" fmla="*/ 1077 h 107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331" h="1077">
                  <a:moveTo>
                    <a:pt x="0" y="1077"/>
                  </a:moveTo>
                  <a:lnTo>
                    <a:pt x="1331" y="1077"/>
                  </a:lnTo>
                  <a:lnTo>
                    <a:pt x="1331" y="0"/>
                  </a:lnTo>
                  <a:lnTo>
                    <a:pt x="0" y="0"/>
                  </a:lnTo>
                  <a:lnTo>
                    <a:pt x="0" y="1077"/>
                  </a:lnTo>
                  <a:lnTo>
                    <a:pt x="14" y="1065"/>
                  </a:lnTo>
                  <a:lnTo>
                    <a:pt x="1316" y="1065"/>
                  </a:lnTo>
                  <a:lnTo>
                    <a:pt x="1316" y="12"/>
                  </a:lnTo>
                  <a:lnTo>
                    <a:pt x="14" y="12"/>
                  </a:lnTo>
                  <a:lnTo>
                    <a:pt x="14" y="1065"/>
                  </a:lnTo>
                  <a:lnTo>
                    <a:pt x="0" y="1077"/>
                  </a:lnTo>
                  <a:close/>
                </a:path>
              </a:pathLst>
            </a:custGeom>
            <a:solidFill>
              <a:srgbClr val="BABA23"/>
            </a:solidFill>
            <a:ln w="9525">
              <a:noFill/>
              <a:round/>
              <a:headEnd/>
              <a:tailEnd/>
            </a:ln>
          </p:spPr>
          <p:txBody>
            <a:bodyPr/>
            <a:lstStyle/>
            <a:p>
              <a:endParaRPr lang="en-US"/>
            </a:p>
          </p:txBody>
        </p:sp>
        <p:sp>
          <p:nvSpPr>
            <p:cNvPr id="376" name="Freeform 1657"/>
            <p:cNvSpPr>
              <a:spLocks/>
            </p:cNvSpPr>
            <p:nvPr/>
          </p:nvSpPr>
          <p:spPr bwMode="auto">
            <a:xfrm>
              <a:off x="5546610" y="3664878"/>
              <a:ext cx="1074686" cy="709871"/>
            </a:xfrm>
            <a:custGeom>
              <a:avLst/>
              <a:gdLst>
                <a:gd name="T0" fmla="*/ 0 w 1302"/>
                <a:gd name="T1" fmla="*/ 1053 h 1053"/>
                <a:gd name="T2" fmla="*/ 1302 w 1302"/>
                <a:gd name="T3" fmla="*/ 1053 h 1053"/>
                <a:gd name="T4" fmla="*/ 1302 w 1302"/>
                <a:gd name="T5" fmla="*/ 0 h 1053"/>
                <a:gd name="T6" fmla="*/ 0 w 1302"/>
                <a:gd name="T7" fmla="*/ 0 h 1053"/>
                <a:gd name="T8" fmla="*/ 0 w 1302"/>
                <a:gd name="T9" fmla="*/ 1053 h 1053"/>
                <a:gd name="T10" fmla="*/ 15 w 1302"/>
                <a:gd name="T11" fmla="*/ 1042 h 1053"/>
                <a:gd name="T12" fmla="*/ 1288 w 1302"/>
                <a:gd name="T13" fmla="*/ 1042 h 1053"/>
                <a:gd name="T14" fmla="*/ 1288 w 1302"/>
                <a:gd name="T15" fmla="*/ 11 h 1053"/>
                <a:gd name="T16" fmla="*/ 15 w 1302"/>
                <a:gd name="T17" fmla="*/ 11 h 1053"/>
                <a:gd name="T18" fmla="*/ 15 w 1302"/>
                <a:gd name="T19" fmla="*/ 1042 h 1053"/>
                <a:gd name="T20" fmla="*/ 0 w 1302"/>
                <a:gd name="T21" fmla="*/ 1053 h 105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302"/>
                <a:gd name="T34" fmla="*/ 0 h 1053"/>
                <a:gd name="T35" fmla="*/ 1302 w 1302"/>
                <a:gd name="T36" fmla="*/ 1053 h 105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302" h="1053">
                  <a:moveTo>
                    <a:pt x="0" y="1053"/>
                  </a:moveTo>
                  <a:lnTo>
                    <a:pt x="1302" y="1053"/>
                  </a:lnTo>
                  <a:lnTo>
                    <a:pt x="1302" y="0"/>
                  </a:lnTo>
                  <a:lnTo>
                    <a:pt x="0" y="0"/>
                  </a:lnTo>
                  <a:lnTo>
                    <a:pt x="0" y="1053"/>
                  </a:lnTo>
                  <a:lnTo>
                    <a:pt x="15" y="1042"/>
                  </a:lnTo>
                  <a:lnTo>
                    <a:pt x="1288" y="1042"/>
                  </a:lnTo>
                  <a:lnTo>
                    <a:pt x="1288" y="11"/>
                  </a:lnTo>
                  <a:lnTo>
                    <a:pt x="15" y="11"/>
                  </a:lnTo>
                  <a:lnTo>
                    <a:pt x="15" y="1042"/>
                  </a:lnTo>
                  <a:lnTo>
                    <a:pt x="0" y="1053"/>
                  </a:lnTo>
                  <a:close/>
                </a:path>
              </a:pathLst>
            </a:custGeom>
            <a:solidFill>
              <a:srgbClr val="B6B625"/>
            </a:solidFill>
            <a:ln w="9525">
              <a:noFill/>
              <a:round/>
              <a:headEnd/>
              <a:tailEnd/>
            </a:ln>
          </p:spPr>
          <p:txBody>
            <a:bodyPr/>
            <a:lstStyle/>
            <a:p>
              <a:endParaRPr lang="en-US"/>
            </a:p>
          </p:txBody>
        </p:sp>
        <p:sp>
          <p:nvSpPr>
            <p:cNvPr id="377" name="Freeform 1658"/>
            <p:cNvSpPr>
              <a:spLocks/>
            </p:cNvSpPr>
            <p:nvPr/>
          </p:nvSpPr>
          <p:spPr bwMode="auto">
            <a:xfrm>
              <a:off x="5558165" y="3672960"/>
              <a:ext cx="1049923" cy="695054"/>
            </a:xfrm>
            <a:custGeom>
              <a:avLst/>
              <a:gdLst>
                <a:gd name="T0" fmla="*/ 0 w 1273"/>
                <a:gd name="T1" fmla="*/ 1031 h 1031"/>
                <a:gd name="T2" fmla="*/ 1273 w 1273"/>
                <a:gd name="T3" fmla="*/ 1031 h 1031"/>
                <a:gd name="T4" fmla="*/ 1273 w 1273"/>
                <a:gd name="T5" fmla="*/ 0 h 1031"/>
                <a:gd name="T6" fmla="*/ 0 w 1273"/>
                <a:gd name="T7" fmla="*/ 0 h 1031"/>
                <a:gd name="T8" fmla="*/ 0 w 1273"/>
                <a:gd name="T9" fmla="*/ 1031 h 1031"/>
                <a:gd name="T10" fmla="*/ 13 w 1273"/>
                <a:gd name="T11" fmla="*/ 1019 h 1031"/>
                <a:gd name="T12" fmla="*/ 1260 w 1273"/>
                <a:gd name="T13" fmla="*/ 1019 h 1031"/>
                <a:gd name="T14" fmla="*/ 1260 w 1273"/>
                <a:gd name="T15" fmla="*/ 12 h 1031"/>
                <a:gd name="T16" fmla="*/ 13 w 1273"/>
                <a:gd name="T17" fmla="*/ 12 h 1031"/>
                <a:gd name="T18" fmla="*/ 13 w 1273"/>
                <a:gd name="T19" fmla="*/ 1019 h 1031"/>
                <a:gd name="T20" fmla="*/ 0 w 1273"/>
                <a:gd name="T21" fmla="*/ 1031 h 103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273"/>
                <a:gd name="T34" fmla="*/ 0 h 1031"/>
                <a:gd name="T35" fmla="*/ 1273 w 1273"/>
                <a:gd name="T36" fmla="*/ 1031 h 103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273" h="1031">
                  <a:moveTo>
                    <a:pt x="0" y="1031"/>
                  </a:moveTo>
                  <a:lnTo>
                    <a:pt x="1273" y="1031"/>
                  </a:lnTo>
                  <a:lnTo>
                    <a:pt x="1273" y="0"/>
                  </a:lnTo>
                  <a:lnTo>
                    <a:pt x="0" y="0"/>
                  </a:lnTo>
                  <a:lnTo>
                    <a:pt x="0" y="1031"/>
                  </a:lnTo>
                  <a:lnTo>
                    <a:pt x="13" y="1019"/>
                  </a:lnTo>
                  <a:lnTo>
                    <a:pt x="1260" y="1019"/>
                  </a:lnTo>
                  <a:lnTo>
                    <a:pt x="1260" y="12"/>
                  </a:lnTo>
                  <a:lnTo>
                    <a:pt x="13" y="12"/>
                  </a:lnTo>
                  <a:lnTo>
                    <a:pt x="13" y="1019"/>
                  </a:lnTo>
                  <a:lnTo>
                    <a:pt x="0" y="1031"/>
                  </a:lnTo>
                  <a:close/>
                </a:path>
              </a:pathLst>
            </a:custGeom>
            <a:solidFill>
              <a:srgbClr val="B2B227"/>
            </a:solidFill>
            <a:ln w="9525">
              <a:noFill/>
              <a:round/>
              <a:headEnd/>
              <a:tailEnd/>
            </a:ln>
          </p:spPr>
          <p:txBody>
            <a:bodyPr/>
            <a:lstStyle/>
            <a:p>
              <a:endParaRPr lang="en-US"/>
            </a:p>
          </p:txBody>
        </p:sp>
        <p:sp>
          <p:nvSpPr>
            <p:cNvPr id="378" name="Freeform 1659"/>
            <p:cNvSpPr>
              <a:spLocks/>
            </p:cNvSpPr>
            <p:nvPr/>
          </p:nvSpPr>
          <p:spPr bwMode="auto">
            <a:xfrm>
              <a:off x="5568070" y="3681042"/>
              <a:ext cx="1030114" cy="678890"/>
            </a:xfrm>
            <a:custGeom>
              <a:avLst/>
              <a:gdLst>
                <a:gd name="T0" fmla="*/ 0 w 1247"/>
                <a:gd name="T1" fmla="*/ 1007 h 1007"/>
                <a:gd name="T2" fmla="*/ 1247 w 1247"/>
                <a:gd name="T3" fmla="*/ 1007 h 1007"/>
                <a:gd name="T4" fmla="*/ 1247 w 1247"/>
                <a:gd name="T5" fmla="*/ 0 h 1007"/>
                <a:gd name="T6" fmla="*/ 0 w 1247"/>
                <a:gd name="T7" fmla="*/ 0 h 1007"/>
                <a:gd name="T8" fmla="*/ 0 w 1247"/>
                <a:gd name="T9" fmla="*/ 1007 h 1007"/>
                <a:gd name="T10" fmla="*/ 14 w 1247"/>
                <a:gd name="T11" fmla="*/ 997 h 1007"/>
                <a:gd name="T12" fmla="*/ 1232 w 1247"/>
                <a:gd name="T13" fmla="*/ 997 h 1007"/>
                <a:gd name="T14" fmla="*/ 1232 w 1247"/>
                <a:gd name="T15" fmla="*/ 10 h 1007"/>
                <a:gd name="T16" fmla="*/ 14 w 1247"/>
                <a:gd name="T17" fmla="*/ 10 h 1007"/>
                <a:gd name="T18" fmla="*/ 14 w 1247"/>
                <a:gd name="T19" fmla="*/ 997 h 1007"/>
                <a:gd name="T20" fmla="*/ 0 w 1247"/>
                <a:gd name="T21" fmla="*/ 1007 h 100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247"/>
                <a:gd name="T34" fmla="*/ 0 h 1007"/>
                <a:gd name="T35" fmla="*/ 1247 w 1247"/>
                <a:gd name="T36" fmla="*/ 1007 h 100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247" h="1007">
                  <a:moveTo>
                    <a:pt x="0" y="1007"/>
                  </a:moveTo>
                  <a:lnTo>
                    <a:pt x="1247" y="1007"/>
                  </a:lnTo>
                  <a:lnTo>
                    <a:pt x="1247" y="0"/>
                  </a:lnTo>
                  <a:lnTo>
                    <a:pt x="0" y="0"/>
                  </a:lnTo>
                  <a:lnTo>
                    <a:pt x="0" y="1007"/>
                  </a:lnTo>
                  <a:lnTo>
                    <a:pt x="14" y="997"/>
                  </a:lnTo>
                  <a:lnTo>
                    <a:pt x="1232" y="997"/>
                  </a:lnTo>
                  <a:lnTo>
                    <a:pt x="1232" y="10"/>
                  </a:lnTo>
                  <a:lnTo>
                    <a:pt x="14" y="10"/>
                  </a:lnTo>
                  <a:lnTo>
                    <a:pt x="14" y="997"/>
                  </a:lnTo>
                  <a:lnTo>
                    <a:pt x="0" y="1007"/>
                  </a:lnTo>
                  <a:close/>
                </a:path>
              </a:pathLst>
            </a:custGeom>
            <a:solidFill>
              <a:srgbClr val="AEAE29"/>
            </a:solidFill>
            <a:ln w="9525">
              <a:noFill/>
              <a:round/>
              <a:headEnd/>
              <a:tailEnd/>
            </a:ln>
          </p:spPr>
          <p:txBody>
            <a:bodyPr/>
            <a:lstStyle/>
            <a:p>
              <a:endParaRPr lang="en-US"/>
            </a:p>
          </p:txBody>
        </p:sp>
        <p:sp>
          <p:nvSpPr>
            <p:cNvPr id="379" name="Freeform 1660"/>
            <p:cNvSpPr>
              <a:spLocks/>
            </p:cNvSpPr>
            <p:nvPr/>
          </p:nvSpPr>
          <p:spPr bwMode="auto">
            <a:xfrm>
              <a:off x="5581277" y="3687777"/>
              <a:ext cx="1005351" cy="664073"/>
            </a:xfrm>
            <a:custGeom>
              <a:avLst/>
              <a:gdLst>
                <a:gd name="T0" fmla="*/ 0 w 1218"/>
                <a:gd name="T1" fmla="*/ 987 h 987"/>
                <a:gd name="T2" fmla="*/ 1218 w 1218"/>
                <a:gd name="T3" fmla="*/ 987 h 987"/>
                <a:gd name="T4" fmla="*/ 1218 w 1218"/>
                <a:gd name="T5" fmla="*/ 0 h 987"/>
                <a:gd name="T6" fmla="*/ 0 w 1218"/>
                <a:gd name="T7" fmla="*/ 0 h 987"/>
                <a:gd name="T8" fmla="*/ 0 w 1218"/>
                <a:gd name="T9" fmla="*/ 987 h 987"/>
                <a:gd name="T10" fmla="*/ 15 w 1218"/>
                <a:gd name="T11" fmla="*/ 975 h 987"/>
                <a:gd name="T12" fmla="*/ 1204 w 1218"/>
                <a:gd name="T13" fmla="*/ 975 h 987"/>
                <a:gd name="T14" fmla="*/ 1204 w 1218"/>
                <a:gd name="T15" fmla="*/ 12 h 987"/>
                <a:gd name="T16" fmla="*/ 15 w 1218"/>
                <a:gd name="T17" fmla="*/ 12 h 987"/>
                <a:gd name="T18" fmla="*/ 15 w 1218"/>
                <a:gd name="T19" fmla="*/ 975 h 987"/>
                <a:gd name="T20" fmla="*/ 0 w 1218"/>
                <a:gd name="T21" fmla="*/ 987 h 98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218"/>
                <a:gd name="T34" fmla="*/ 0 h 987"/>
                <a:gd name="T35" fmla="*/ 1218 w 1218"/>
                <a:gd name="T36" fmla="*/ 987 h 98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218" h="987">
                  <a:moveTo>
                    <a:pt x="0" y="987"/>
                  </a:moveTo>
                  <a:lnTo>
                    <a:pt x="1218" y="987"/>
                  </a:lnTo>
                  <a:lnTo>
                    <a:pt x="1218" y="0"/>
                  </a:lnTo>
                  <a:lnTo>
                    <a:pt x="0" y="0"/>
                  </a:lnTo>
                  <a:lnTo>
                    <a:pt x="0" y="987"/>
                  </a:lnTo>
                  <a:lnTo>
                    <a:pt x="15" y="975"/>
                  </a:lnTo>
                  <a:lnTo>
                    <a:pt x="1204" y="975"/>
                  </a:lnTo>
                  <a:lnTo>
                    <a:pt x="1204" y="12"/>
                  </a:lnTo>
                  <a:lnTo>
                    <a:pt x="15" y="12"/>
                  </a:lnTo>
                  <a:lnTo>
                    <a:pt x="15" y="975"/>
                  </a:lnTo>
                  <a:lnTo>
                    <a:pt x="0" y="987"/>
                  </a:lnTo>
                  <a:close/>
                </a:path>
              </a:pathLst>
            </a:custGeom>
            <a:solidFill>
              <a:srgbClr val="AAAA2B"/>
            </a:solidFill>
            <a:ln w="9525">
              <a:noFill/>
              <a:round/>
              <a:headEnd/>
              <a:tailEnd/>
            </a:ln>
          </p:spPr>
          <p:txBody>
            <a:bodyPr/>
            <a:lstStyle/>
            <a:p>
              <a:endParaRPr lang="en-US"/>
            </a:p>
          </p:txBody>
        </p:sp>
        <p:sp>
          <p:nvSpPr>
            <p:cNvPr id="380" name="Freeform 1661"/>
            <p:cNvSpPr>
              <a:spLocks/>
            </p:cNvSpPr>
            <p:nvPr/>
          </p:nvSpPr>
          <p:spPr bwMode="auto">
            <a:xfrm>
              <a:off x="5592833" y="3695859"/>
              <a:ext cx="980589" cy="647909"/>
            </a:xfrm>
            <a:custGeom>
              <a:avLst/>
              <a:gdLst>
                <a:gd name="T0" fmla="*/ 0 w 1189"/>
                <a:gd name="T1" fmla="*/ 963 h 963"/>
                <a:gd name="T2" fmla="*/ 1189 w 1189"/>
                <a:gd name="T3" fmla="*/ 963 h 963"/>
                <a:gd name="T4" fmla="*/ 1189 w 1189"/>
                <a:gd name="T5" fmla="*/ 0 h 963"/>
                <a:gd name="T6" fmla="*/ 0 w 1189"/>
                <a:gd name="T7" fmla="*/ 0 h 963"/>
                <a:gd name="T8" fmla="*/ 0 w 1189"/>
                <a:gd name="T9" fmla="*/ 963 h 963"/>
                <a:gd name="T10" fmla="*/ 14 w 1189"/>
                <a:gd name="T11" fmla="*/ 952 h 963"/>
                <a:gd name="T12" fmla="*/ 1174 w 1189"/>
                <a:gd name="T13" fmla="*/ 952 h 963"/>
                <a:gd name="T14" fmla="*/ 1174 w 1189"/>
                <a:gd name="T15" fmla="*/ 11 h 963"/>
                <a:gd name="T16" fmla="*/ 14 w 1189"/>
                <a:gd name="T17" fmla="*/ 11 h 963"/>
                <a:gd name="T18" fmla="*/ 14 w 1189"/>
                <a:gd name="T19" fmla="*/ 952 h 963"/>
                <a:gd name="T20" fmla="*/ 0 w 1189"/>
                <a:gd name="T21" fmla="*/ 963 h 96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89"/>
                <a:gd name="T34" fmla="*/ 0 h 963"/>
                <a:gd name="T35" fmla="*/ 1189 w 1189"/>
                <a:gd name="T36" fmla="*/ 963 h 96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89" h="963">
                  <a:moveTo>
                    <a:pt x="0" y="963"/>
                  </a:moveTo>
                  <a:lnTo>
                    <a:pt x="1189" y="963"/>
                  </a:lnTo>
                  <a:lnTo>
                    <a:pt x="1189" y="0"/>
                  </a:lnTo>
                  <a:lnTo>
                    <a:pt x="0" y="0"/>
                  </a:lnTo>
                  <a:lnTo>
                    <a:pt x="0" y="963"/>
                  </a:lnTo>
                  <a:lnTo>
                    <a:pt x="14" y="952"/>
                  </a:lnTo>
                  <a:lnTo>
                    <a:pt x="1174" y="952"/>
                  </a:lnTo>
                  <a:lnTo>
                    <a:pt x="1174" y="11"/>
                  </a:lnTo>
                  <a:lnTo>
                    <a:pt x="14" y="11"/>
                  </a:lnTo>
                  <a:lnTo>
                    <a:pt x="14" y="952"/>
                  </a:lnTo>
                  <a:lnTo>
                    <a:pt x="0" y="963"/>
                  </a:lnTo>
                  <a:close/>
                </a:path>
              </a:pathLst>
            </a:custGeom>
            <a:solidFill>
              <a:srgbClr val="A6A62D"/>
            </a:solidFill>
            <a:ln w="9525">
              <a:noFill/>
              <a:round/>
              <a:headEnd/>
              <a:tailEnd/>
            </a:ln>
          </p:spPr>
          <p:txBody>
            <a:bodyPr/>
            <a:lstStyle/>
            <a:p>
              <a:endParaRPr lang="en-US"/>
            </a:p>
          </p:txBody>
        </p:sp>
        <p:sp>
          <p:nvSpPr>
            <p:cNvPr id="381" name="Freeform 1662"/>
            <p:cNvSpPr>
              <a:spLocks/>
            </p:cNvSpPr>
            <p:nvPr/>
          </p:nvSpPr>
          <p:spPr bwMode="auto">
            <a:xfrm>
              <a:off x="5604388" y="3703941"/>
              <a:ext cx="957477" cy="633092"/>
            </a:xfrm>
            <a:custGeom>
              <a:avLst/>
              <a:gdLst>
                <a:gd name="T0" fmla="*/ 0 w 1160"/>
                <a:gd name="T1" fmla="*/ 941 h 941"/>
                <a:gd name="T2" fmla="*/ 1160 w 1160"/>
                <a:gd name="T3" fmla="*/ 941 h 941"/>
                <a:gd name="T4" fmla="*/ 1160 w 1160"/>
                <a:gd name="T5" fmla="*/ 0 h 941"/>
                <a:gd name="T6" fmla="*/ 0 w 1160"/>
                <a:gd name="T7" fmla="*/ 0 h 941"/>
                <a:gd name="T8" fmla="*/ 0 w 1160"/>
                <a:gd name="T9" fmla="*/ 941 h 941"/>
                <a:gd name="T10" fmla="*/ 14 w 1160"/>
                <a:gd name="T11" fmla="*/ 929 h 941"/>
                <a:gd name="T12" fmla="*/ 1147 w 1160"/>
                <a:gd name="T13" fmla="*/ 929 h 941"/>
                <a:gd name="T14" fmla="*/ 1147 w 1160"/>
                <a:gd name="T15" fmla="*/ 12 h 941"/>
                <a:gd name="T16" fmla="*/ 14 w 1160"/>
                <a:gd name="T17" fmla="*/ 12 h 941"/>
                <a:gd name="T18" fmla="*/ 14 w 1160"/>
                <a:gd name="T19" fmla="*/ 929 h 941"/>
                <a:gd name="T20" fmla="*/ 0 w 1160"/>
                <a:gd name="T21" fmla="*/ 941 h 94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60"/>
                <a:gd name="T34" fmla="*/ 0 h 941"/>
                <a:gd name="T35" fmla="*/ 1160 w 1160"/>
                <a:gd name="T36" fmla="*/ 941 h 94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60" h="941">
                  <a:moveTo>
                    <a:pt x="0" y="941"/>
                  </a:moveTo>
                  <a:lnTo>
                    <a:pt x="1160" y="941"/>
                  </a:lnTo>
                  <a:lnTo>
                    <a:pt x="1160" y="0"/>
                  </a:lnTo>
                  <a:lnTo>
                    <a:pt x="0" y="0"/>
                  </a:lnTo>
                  <a:lnTo>
                    <a:pt x="0" y="941"/>
                  </a:lnTo>
                  <a:lnTo>
                    <a:pt x="14" y="929"/>
                  </a:lnTo>
                  <a:lnTo>
                    <a:pt x="1147" y="929"/>
                  </a:lnTo>
                  <a:lnTo>
                    <a:pt x="1147" y="12"/>
                  </a:lnTo>
                  <a:lnTo>
                    <a:pt x="14" y="12"/>
                  </a:lnTo>
                  <a:lnTo>
                    <a:pt x="14" y="929"/>
                  </a:lnTo>
                  <a:lnTo>
                    <a:pt x="0" y="941"/>
                  </a:lnTo>
                  <a:close/>
                </a:path>
              </a:pathLst>
            </a:custGeom>
            <a:solidFill>
              <a:srgbClr val="A2A22F"/>
            </a:solidFill>
            <a:ln w="9525">
              <a:noFill/>
              <a:round/>
              <a:headEnd/>
              <a:tailEnd/>
            </a:ln>
          </p:spPr>
          <p:txBody>
            <a:bodyPr/>
            <a:lstStyle/>
            <a:p>
              <a:endParaRPr lang="en-US"/>
            </a:p>
          </p:txBody>
        </p:sp>
        <p:sp>
          <p:nvSpPr>
            <p:cNvPr id="382" name="Freeform 1663"/>
            <p:cNvSpPr>
              <a:spLocks/>
            </p:cNvSpPr>
            <p:nvPr/>
          </p:nvSpPr>
          <p:spPr bwMode="auto">
            <a:xfrm>
              <a:off x="5615944" y="3712023"/>
              <a:ext cx="936017" cy="616928"/>
            </a:xfrm>
            <a:custGeom>
              <a:avLst/>
              <a:gdLst>
                <a:gd name="T0" fmla="*/ 0 w 1133"/>
                <a:gd name="T1" fmla="*/ 917 h 917"/>
                <a:gd name="T2" fmla="*/ 1133 w 1133"/>
                <a:gd name="T3" fmla="*/ 917 h 917"/>
                <a:gd name="T4" fmla="*/ 1133 w 1133"/>
                <a:gd name="T5" fmla="*/ 0 h 917"/>
                <a:gd name="T6" fmla="*/ 0 w 1133"/>
                <a:gd name="T7" fmla="*/ 0 h 917"/>
                <a:gd name="T8" fmla="*/ 0 w 1133"/>
                <a:gd name="T9" fmla="*/ 917 h 917"/>
                <a:gd name="T10" fmla="*/ 14 w 1133"/>
                <a:gd name="T11" fmla="*/ 906 h 917"/>
                <a:gd name="T12" fmla="*/ 1119 w 1133"/>
                <a:gd name="T13" fmla="*/ 906 h 917"/>
                <a:gd name="T14" fmla="*/ 1119 w 1133"/>
                <a:gd name="T15" fmla="*/ 11 h 917"/>
                <a:gd name="T16" fmla="*/ 14 w 1133"/>
                <a:gd name="T17" fmla="*/ 11 h 917"/>
                <a:gd name="T18" fmla="*/ 14 w 1133"/>
                <a:gd name="T19" fmla="*/ 906 h 917"/>
                <a:gd name="T20" fmla="*/ 0 w 1133"/>
                <a:gd name="T21" fmla="*/ 917 h 91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33"/>
                <a:gd name="T34" fmla="*/ 0 h 917"/>
                <a:gd name="T35" fmla="*/ 1133 w 1133"/>
                <a:gd name="T36" fmla="*/ 917 h 91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33" h="917">
                  <a:moveTo>
                    <a:pt x="0" y="917"/>
                  </a:moveTo>
                  <a:lnTo>
                    <a:pt x="1133" y="917"/>
                  </a:lnTo>
                  <a:lnTo>
                    <a:pt x="1133" y="0"/>
                  </a:lnTo>
                  <a:lnTo>
                    <a:pt x="0" y="0"/>
                  </a:lnTo>
                  <a:lnTo>
                    <a:pt x="0" y="917"/>
                  </a:lnTo>
                  <a:lnTo>
                    <a:pt x="14" y="906"/>
                  </a:lnTo>
                  <a:lnTo>
                    <a:pt x="1119" y="906"/>
                  </a:lnTo>
                  <a:lnTo>
                    <a:pt x="1119" y="11"/>
                  </a:lnTo>
                  <a:lnTo>
                    <a:pt x="14" y="11"/>
                  </a:lnTo>
                  <a:lnTo>
                    <a:pt x="14" y="906"/>
                  </a:lnTo>
                  <a:lnTo>
                    <a:pt x="0" y="917"/>
                  </a:lnTo>
                  <a:close/>
                </a:path>
              </a:pathLst>
            </a:custGeom>
            <a:solidFill>
              <a:srgbClr val="9E9E31"/>
            </a:solidFill>
            <a:ln w="9525">
              <a:noFill/>
              <a:round/>
              <a:headEnd/>
              <a:tailEnd/>
            </a:ln>
          </p:spPr>
          <p:txBody>
            <a:bodyPr/>
            <a:lstStyle/>
            <a:p>
              <a:endParaRPr lang="en-US"/>
            </a:p>
          </p:txBody>
        </p:sp>
        <p:sp>
          <p:nvSpPr>
            <p:cNvPr id="383" name="Freeform 1664"/>
            <p:cNvSpPr>
              <a:spLocks/>
            </p:cNvSpPr>
            <p:nvPr/>
          </p:nvSpPr>
          <p:spPr bwMode="auto">
            <a:xfrm>
              <a:off x="5627500" y="3718758"/>
              <a:ext cx="911254" cy="602111"/>
            </a:xfrm>
            <a:custGeom>
              <a:avLst/>
              <a:gdLst>
                <a:gd name="T0" fmla="*/ 0 w 1105"/>
                <a:gd name="T1" fmla="*/ 895 h 895"/>
                <a:gd name="T2" fmla="*/ 1105 w 1105"/>
                <a:gd name="T3" fmla="*/ 895 h 895"/>
                <a:gd name="T4" fmla="*/ 1105 w 1105"/>
                <a:gd name="T5" fmla="*/ 0 h 895"/>
                <a:gd name="T6" fmla="*/ 0 w 1105"/>
                <a:gd name="T7" fmla="*/ 0 h 895"/>
                <a:gd name="T8" fmla="*/ 0 w 1105"/>
                <a:gd name="T9" fmla="*/ 895 h 895"/>
                <a:gd name="T10" fmla="*/ 14 w 1105"/>
                <a:gd name="T11" fmla="*/ 883 h 895"/>
                <a:gd name="T12" fmla="*/ 1090 w 1105"/>
                <a:gd name="T13" fmla="*/ 883 h 895"/>
                <a:gd name="T14" fmla="*/ 1090 w 1105"/>
                <a:gd name="T15" fmla="*/ 12 h 895"/>
                <a:gd name="T16" fmla="*/ 14 w 1105"/>
                <a:gd name="T17" fmla="*/ 12 h 895"/>
                <a:gd name="T18" fmla="*/ 14 w 1105"/>
                <a:gd name="T19" fmla="*/ 883 h 895"/>
                <a:gd name="T20" fmla="*/ 0 w 1105"/>
                <a:gd name="T21" fmla="*/ 895 h 89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05"/>
                <a:gd name="T34" fmla="*/ 0 h 895"/>
                <a:gd name="T35" fmla="*/ 1105 w 1105"/>
                <a:gd name="T36" fmla="*/ 895 h 89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05" h="895">
                  <a:moveTo>
                    <a:pt x="0" y="895"/>
                  </a:moveTo>
                  <a:lnTo>
                    <a:pt x="1105" y="895"/>
                  </a:lnTo>
                  <a:lnTo>
                    <a:pt x="1105" y="0"/>
                  </a:lnTo>
                  <a:lnTo>
                    <a:pt x="0" y="0"/>
                  </a:lnTo>
                  <a:lnTo>
                    <a:pt x="0" y="895"/>
                  </a:lnTo>
                  <a:lnTo>
                    <a:pt x="14" y="883"/>
                  </a:lnTo>
                  <a:lnTo>
                    <a:pt x="1090" y="883"/>
                  </a:lnTo>
                  <a:lnTo>
                    <a:pt x="1090" y="12"/>
                  </a:lnTo>
                  <a:lnTo>
                    <a:pt x="14" y="12"/>
                  </a:lnTo>
                  <a:lnTo>
                    <a:pt x="14" y="883"/>
                  </a:lnTo>
                  <a:lnTo>
                    <a:pt x="0" y="895"/>
                  </a:lnTo>
                  <a:close/>
                </a:path>
              </a:pathLst>
            </a:custGeom>
            <a:solidFill>
              <a:srgbClr val="9A9A33"/>
            </a:solidFill>
            <a:ln w="9525">
              <a:noFill/>
              <a:round/>
              <a:headEnd/>
              <a:tailEnd/>
            </a:ln>
          </p:spPr>
          <p:txBody>
            <a:bodyPr/>
            <a:lstStyle/>
            <a:p>
              <a:endParaRPr lang="en-US"/>
            </a:p>
          </p:txBody>
        </p:sp>
        <p:sp>
          <p:nvSpPr>
            <p:cNvPr id="384" name="Freeform 1665"/>
            <p:cNvSpPr>
              <a:spLocks/>
            </p:cNvSpPr>
            <p:nvPr/>
          </p:nvSpPr>
          <p:spPr bwMode="auto">
            <a:xfrm>
              <a:off x="5639056" y="3726840"/>
              <a:ext cx="888143" cy="585947"/>
            </a:xfrm>
            <a:custGeom>
              <a:avLst/>
              <a:gdLst>
                <a:gd name="T0" fmla="*/ 0 w 1076"/>
                <a:gd name="T1" fmla="*/ 871 h 871"/>
                <a:gd name="T2" fmla="*/ 1076 w 1076"/>
                <a:gd name="T3" fmla="*/ 871 h 871"/>
                <a:gd name="T4" fmla="*/ 1076 w 1076"/>
                <a:gd name="T5" fmla="*/ 0 h 871"/>
                <a:gd name="T6" fmla="*/ 0 w 1076"/>
                <a:gd name="T7" fmla="*/ 0 h 871"/>
                <a:gd name="T8" fmla="*/ 0 w 1076"/>
                <a:gd name="T9" fmla="*/ 871 h 871"/>
                <a:gd name="T10" fmla="*/ 15 w 1076"/>
                <a:gd name="T11" fmla="*/ 860 h 871"/>
                <a:gd name="T12" fmla="*/ 1062 w 1076"/>
                <a:gd name="T13" fmla="*/ 860 h 871"/>
                <a:gd name="T14" fmla="*/ 1062 w 1076"/>
                <a:gd name="T15" fmla="*/ 11 h 871"/>
                <a:gd name="T16" fmla="*/ 15 w 1076"/>
                <a:gd name="T17" fmla="*/ 11 h 871"/>
                <a:gd name="T18" fmla="*/ 15 w 1076"/>
                <a:gd name="T19" fmla="*/ 860 h 871"/>
                <a:gd name="T20" fmla="*/ 0 w 1076"/>
                <a:gd name="T21" fmla="*/ 871 h 87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076"/>
                <a:gd name="T34" fmla="*/ 0 h 871"/>
                <a:gd name="T35" fmla="*/ 1076 w 1076"/>
                <a:gd name="T36" fmla="*/ 871 h 87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076" h="871">
                  <a:moveTo>
                    <a:pt x="0" y="871"/>
                  </a:moveTo>
                  <a:lnTo>
                    <a:pt x="1076" y="871"/>
                  </a:lnTo>
                  <a:lnTo>
                    <a:pt x="1076" y="0"/>
                  </a:lnTo>
                  <a:lnTo>
                    <a:pt x="0" y="0"/>
                  </a:lnTo>
                  <a:lnTo>
                    <a:pt x="0" y="871"/>
                  </a:lnTo>
                  <a:lnTo>
                    <a:pt x="15" y="860"/>
                  </a:lnTo>
                  <a:lnTo>
                    <a:pt x="1062" y="860"/>
                  </a:lnTo>
                  <a:lnTo>
                    <a:pt x="1062" y="11"/>
                  </a:lnTo>
                  <a:lnTo>
                    <a:pt x="15" y="11"/>
                  </a:lnTo>
                  <a:lnTo>
                    <a:pt x="15" y="860"/>
                  </a:lnTo>
                  <a:lnTo>
                    <a:pt x="0" y="871"/>
                  </a:lnTo>
                  <a:close/>
                </a:path>
              </a:pathLst>
            </a:custGeom>
            <a:solidFill>
              <a:srgbClr val="969635"/>
            </a:solidFill>
            <a:ln w="9525">
              <a:noFill/>
              <a:round/>
              <a:headEnd/>
              <a:tailEnd/>
            </a:ln>
          </p:spPr>
          <p:txBody>
            <a:bodyPr/>
            <a:lstStyle/>
            <a:p>
              <a:endParaRPr lang="en-US"/>
            </a:p>
          </p:txBody>
        </p:sp>
        <p:sp>
          <p:nvSpPr>
            <p:cNvPr id="385" name="Freeform 1666"/>
            <p:cNvSpPr>
              <a:spLocks/>
            </p:cNvSpPr>
            <p:nvPr/>
          </p:nvSpPr>
          <p:spPr bwMode="auto">
            <a:xfrm>
              <a:off x="5650611" y="3733575"/>
              <a:ext cx="865031" cy="572477"/>
            </a:xfrm>
            <a:custGeom>
              <a:avLst/>
              <a:gdLst>
                <a:gd name="T0" fmla="*/ 0 w 1047"/>
                <a:gd name="T1" fmla="*/ 849 h 849"/>
                <a:gd name="T2" fmla="*/ 1047 w 1047"/>
                <a:gd name="T3" fmla="*/ 849 h 849"/>
                <a:gd name="T4" fmla="*/ 1047 w 1047"/>
                <a:gd name="T5" fmla="*/ 0 h 849"/>
                <a:gd name="T6" fmla="*/ 0 w 1047"/>
                <a:gd name="T7" fmla="*/ 0 h 849"/>
                <a:gd name="T8" fmla="*/ 0 w 1047"/>
                <a:gd name="T9" fmla="*/ 849 h 849"/>
                <a:gd name="T10" fmla="*/ 13 w 1047"/>
                <a:gd name="T11" fmla="*/ 837 h 849"/>
                <a:gd name="T12" fmla="*/ 1033 w 1047"/>
                <a:gd name="T13" fmla="*/ 837 h 849"/>
                <a:gd name="T14" fmla="*/ 1033 w 1047"/>
                <a:gd name="T15" fmla="*/ 12 h 849"/>
                <a:gd name="T16" fmla="*/ 13 w 1047"/>
                <a:gd name="T17" fmla="*/ 12 h 849"/>
                <a:gd name="T18" fmla="*/ 13 w 1047"/>
                <a:gd name="T19" fmla="*/ 837 h 849"/>
                <a:gd name="T20" fmla="*/ 0 w 1047"/>
                <a:gd name="T21" fmla="*/ 849 h 8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047"/>
                <a:gd name="T34" fmla="*/ 0 h 849"/>
                <a:gd name="T35" fmla="*/ 1047 w 1047"/>
                <a:gd name="T36" fmla="*/ 849 h 8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047" h="849">
                  <a:moveTo>
                    <a:pt x="0" y="849"/>
                  </a:moveTo>
                  <a:lnTo>
                    <a:pt x="1047" y="849"/>
                  </a:lnTo>
                  <a:lnTo>
                    <a:pt x="1047" y="0"/>
                  </a:lnTo>
                  <a:lnTo>
                    <a:pt x="0" y="0"/>
                  </a:lnTo>
                  <a:lnTo>
                    <a:pt x="0" y="849"/>
                  </a:lnTo>
                  <a:lnTo>
                    <a:pt x="13" y="837"/>
                  </a:lnTo>
                  <a:lnTo>
                    <a:pt x="1033" y="837"/>
                  </a:lnTo>
                  <a:lnTo>
                    <a:pt x="1033" y="12"/>
                  </a:lnTo>
                  <a:lnTo>
                    <a:pt x="13" y="12"/>
                  </a:lnTo>
                  <a:lnTo>
                    <a:pt x="13" y="837"/>
                  </a:lnTo>
                  <a:lnTo>
                    <a:pt x="0" y="849"/>
                  </a:lnTo>
                  <a:close/>
                </a:path>
              </a:pathLst>
            </a:custGeom>
            <a:solidFill>
              <a:srgbClr val="929237"/>
            </a:solidFill>
            <a:ln w="9525">
              <a:noFill/>
              <a:round/>
              <a:headEnd/>
              <a:tailEnd/>
            </a:ln>
          </p:spPr>
          <p:txBody>
            <a:bodyPr/>
            <a:lstStyle/>
            <a:p>
              <a:endParaRPr lang="en-US"/>
            </a:p>
          </p:txBody>
        </p:sp>
        <p:sp>
          <p:nvSpPr>
            <p:cNvPr id="386" name="Freeform 1667"/>
            <p:cNvSpPr>
              <a:spLocks/>
            </p:cNvSpPr>
            <p:nvPr/>
          </p:nvSpPr>
          <p:spPr bwMode="auto">
            <a:xfrm>
              <a:off x="5662167" y="3743004"/>
              <a:ext cx="841920" cy="554966"/>
            </a:xfrm>
            <a:custGeom>
              <a:avLst/>
              <a:gdLst>
                <a:gd name="T0" fmla="*/ 0 w 1020"/>
                <a:gd name="T1" fmla="*/ 825 h 825"/>
                <a:gd name="T2" fmla="*/ 1020 w 1020"/>
                <a:gd name="T3" fmla="*/ 825 h 825"/>
                <a:gd name="T4" fmla="*/ 1020 w 1020"/>
                <a:gd name="T5" fmla="*/ 0 h 825"/>
                <a:gd name="T6" fmla="*/ 0 w 1020"/>
                <a:gd name="T7" fmla="*/ 0 h 825"/>
                <a:gd name="T8" fmla="*/ 0 w 1020"/>
                <a:gd name="T9" fmla="*/ 825 h 825"/>
                <a:gd name="T10" fmla="*/ 15 w 1020"/>
                <a:gd name="T11" fmla="*/ 814 h 825"/>
                <a:gd name="T12" fmla="*/ 1006 w 1020"/>
                <a:gd name="T13" fmla="*/ 814 h 825"/>
                <a:gd name="T14" fmla="*/ 1006 w 1020"/>
                <a:gd name="T15" fmla="*/ 11 h 825"/>
                <a:gd name="T16" fmla="*/ 15 w 1020"/>
                <a:gd name="T17" fmla="*/ 11 h 825"/>
                <a:gd name="T18" fmla="*/ 15 w 1020"/>
                <a:gd name="T19" fmla="*/ 814 h 825"/>
                <a:gd name="T20" fmla="*/ 0 w 1020"/>
                <a:gd name="T21" fmla="*/ 825 h 82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020"/>
                <a:gd name="T34" fmla="*/ 0 h 825"/>
                <a:gd name="T35" fmla="*/ 1020 w 1020"/>
                <a:gd name="T36" fmla="*/ 825 h 82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020" h="825">
                  <a:moveTo>
                    <a:pt x="0" y="825"/>
                  </a:moveTo>
                  <a:lnTo>
                    <a:pt x="1020" y="825"/>
                  </a:lnTo>
                  <a:lnTo>
                    <a:pt x="1020" y="0"/>
                  </a:lnTo>
                  <a:lnTo>
                    <a:pt x="0" y="0"/>
                  </a:lnTo>
                  <a:lnTo>
                    <a:pt x="0" y="825"/>
                  </a:lnTo>
                  <a:lnTo>
                    <a:pt x="15" y="814"/>
                  </a:lnTo>
                  <a:lnTo>
                    <a:pt x="1006" y="814"/>
                  </a:lnTo>
                  <a:lnTo>
                    <a:pt x="1006" y="11"/>
                  </a:lnTo>
                  <a:lnTo>
                    <a:pt x="15" y="11"/>
                  </a:lnTo>
                  <a:lnTo>
                    <a:pt x="15" y="814"/>
                  </a:lnTo>
                  <a:lnTo>
                    <a:pt x="0" y="825"/>
                  </a:lnTo>
                  <a:close/>
                </a:path>
              </a:pathLst>
            </a:custGeom>
            <a:solidFill>
              <a:srgbClr val="8E8E39"/>
            </a:solidFill>
            <a:ln w="9525">
              <a:noFill/>
              <a:round/>
              <a:headEnd/>
              <a:tailEnd/>
            </a:ln>
          </p:spPr>
          <p:txBody>
            <a:bodyPr/>
            <a:lstStyle/>
            <a:p>
              <a:endParaRPr lang="en-US"/>
            </a:p>
          </p:txBody>
        </p:sp>
        <p:sp>
          <p:nvSpPr>
            <p:cNvPr id="387" name="Freeform 1668"/>
            <p:cNvSpPr>
              <a:spLocks/>
            </p:cNvSpPr>
            <p:nvPr/>
          </p:nvSpPr>
          <p:spPr bwMode="auto">
            <a:xfrm>
              <a:off x="5673723" y="3749739"/>
              <a:ext cx="818808" cy="541496"/>
            </a:xfrm>
            <a:custGeom>
              <a:avLst/>
              <a:gdLst>
                <a:gd name="T0" fmla="*/ 0 w 991"/>
                <a:gd name="T1" fmla="*/ 803 h 803"/>
                <a:gd name="T2" fmla="*/ 991 w 991"/>
                <a:gd name="T3" fmla="*/ 803 h 803"/>
                <a:gd name="T4" fmla="*/ 991 w 991"/>
                <a:gd name="T5" fmla="*/ 0 h 803"/>
                <a:gd name="T6" fmla="*/ 0 w 991"/>
                <a:gd name="T7" fmla="*/ 0 h 803"/>
                <a:gd name="T8" fmla="*/ 0 w 991"/>
                <a:gd name="T9" fmla="*/ 803 h 803"/>
                <a:gd name="T10" fmla="*/ 14 w 991"/>
                <a:gd name="T11" fmla="*/ 791 h 803"/>
                <a:gd name="T12" fmla="*/ 977 w 991"/>
                <a:gd name="T13" fmla="*/ 791 h 803"/>
                <a:gd name="T14" fmla="*/ 977 w 991"/>
                <a:gd name="T15" fmla="*/ 12 h 803"/>
                <a:gd name="T16" fmla="*/ 14 w 991"/>
                <a:gd name="T17" fmla="*/ 12 h 803"/>
                <a:gd name="T18" fmla="*/ 14 w 991"/>
                <a:gd name="T19" fmla="*/ 791 h 803"/>
                <a:gd name="T20" fmla="*/ 0 w 991"/>
                <a:gd name="T21" fmla="*/ 803 h 80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91"/>
                <a:gd name="T34" fmla="*/ 0 h 803"/>
                <a:gd name="T35" fmla="*/ 991 w 991"/>
                <a:gd name="T36" fmla="*/ 803 h 80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91" h="803">
                  <a:moveTo>
                    <a:pt x="0" y="803"/>
                  </a:moveTo>
                  <a:lnTo>
                    <a:pt x="991" y="803"/>
                  </a:lnTo>
                  <a:lnTo>
                    <a:pt x="991" y="0"/>
                  </a:lnTo>
                  <a:lnTo>
                    <a:pt x="0" y="0"/>
                  </a:lnTo>
                  <a:lnTo>
                    <a:pt x="0" y="803"/>
                  </a:lnTo>
                  <a:lnTo>
                    <a:pt x="14" y="791"/>
                  </a:lnTo>
                  <a:lnTo>
                    <a:pt x="977" y="791"/>
                  </a:lnTo>
                  <a:lnTo>
                    <a:pt x="977" y="12"/>
                  </a:lnTo>
                  <a:lnTo>
                    <a:pt x="14" y="12"/>
                  </a:lnTo>
                  <a:lnTo>
                    <a:pt x="14" y="791"/>
                  </a:lnTo>
                  <a:lnTo>
                    <a:pt x="0" y="803"/>
                  </a:lnTo>
                  <a:close/>
                </a:path>
              </a:pathLst>
            </a:custGeom>
            <a:solidFill>
              <a:srgbClr val="8A8A3B"/>
            </a:solidFill>
            <a:ln w="9525">
              <a:noFill/>
              <a:round/>
              <a:headEnd/>
              <a:tailEnd/>
            </a:ln>
          </p:spPr>
          <p:txBody>
            <a:bodyPr/>
            <a:lstStyle/>
            <a:p>
              <a:endParaRPr lang="en-US"/>
            </a:p>
          </p:txBody>
        </p:sp>
        <p:sp>
          <p:nvSpPr>
            <p:cNvPr id="388" name="Freeform 1669"/>
            <p:cNvSpPr>
              <a:spLocks/>
            </p:cNvSpPr>
            <p:nvPr/>
          </p:nvSpPr>
          <p:spPr bwMode="auto">
            <a:xfrm>
              <a:off x="5685279" y="3757821"/>
              <a:ext cx="795697" cy="525332"/>
            </a:xfrm>
            <a:custGeom>
              <a:avLst/>
              <a:gdLst>
                <a:gd name="T0" fmla="*/ 0 w 963"/>
                <a:gd name="T1" fmla="*/ 779 h 779"/>
                <a:gd name="T2" fmla="*/ 963 w 963"/>
                <a:gd name="T3" fmla="*/ 779 h 779"/>
                <a:gd name="T4" fmla="*/ 963 w 963"/>
                <a:gd name="T5" fmla="*/ 0 h 779"/>
                <a:gd name="T6" fmla="*/ 0 w 963"/>
                <a:gd name="T7" fmla="*/ 0 h 779"/>
                <a:gd name="T8" fmla="*/ 0 w 963"/>
                <a:gd name="T9" fmla="*/ 779 h 779"/>
                <a:gd name="T10" fmla="*/ 14 w 963"/>
                <a:gd name="T11" fmla="*/ 768 h 779"/>
                <a:gd name="T12" fmla="*/ 948 w 963"/>
                <a:gd name="T13" fmla="*/ 768 h 779"/>
                <a:gd name="T14" fmla="*/ 948 w 963"/>
                <a:gd name="T15" fmla="*/ 11 h 779"/>
                <a:gd name="T16" fmla="*/ 14 w 963"/>
                <a:gd name="T17" fmla="*/ 11 h 779"/>
                <a:gd name="T18" fmla="*/ 14 w 963"/>
                <a:gd name="T19" fmla="*/ 768 h 779"/>
                <a:gd name="T20" fmla="*/ 0 w 963"/>
                <a:gd name="T21" fmla="*/ 779 h 77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63"/>
                <a:gd name="T34" fmla="*/ 0 h 779"/>
                <a:gd name="T35" fmla="*/ 963 w 963"/>
                <a:gd name="T36" fmla="*/ 779 h 77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63" h="779">
                  <a:moveTo>
                    <a:pt x="0" y="779"/>
                  </a:moveTo>
                  <a:lnTo>
                    <a:pt x="963" y="779"/>
                  </a:lnTo>
                  <a:lnTo>
                    <a:pt x="963" y="0"/>
                  </a:lnTo>
                  <a:lnTo>
                    <a:pt x="0" y="0"/>
                  </a:lnTo>
                  <a:lnTo>
                    <a:pt x="0" y="779"/>
                  </a:lnTo>
                  <a:lnTo>
                    <a:pt x="14" y="768"/>
                  </a:lnTo>
                  <a:lnTo>
                    <a:pt x="948" y="768"/>
                  </a:lnTo>
                  <a:lnTo>
                    <a:pt x="948" y="11"/>
                  </a:lnTo>
                  <a:lnTo>
                    <a:pt x="14" y="11"/>
                  </a:lnTo>
                  <a:lnTo>
                    <a:pt x="14" y="768"/>
                  </a:lnTo>
                  <a:lnTo>
                    <a:pt x="0" y="779"/>
                  </a:lnTo>
                  <a:close/>
                </a:path>
              </a:pathLst>
            </a:custGeom>
            <a:solidFill>
              <a:srgbClr val="86863D"/>
            </a:solidFill>
            <a:ln w="9525">
              <a:noFill/>
              <a:round/>
              <a:headEnd/>
              <a:tailEnd/>
            </a:ln>
          </p:spPr>
          <p:txBody>
            <a:bodyPr/>
            <a:lstStyle/>
            <a:p>
              <a:endParaRPr lang="en-US"/>
            </a:p>
          </p:txBody>
        </p:sp>
        <p:sp>
          <p:nvSpPr>
            <p:cNvPr id="389" name="Freeform 1670"/>
            <p:cNvSpPr>
              <a:spLocks/>
            </p:cNvSpPr>
            <p:nvPr/>
          </p:nvSpPr>
          <p:spPr bwMode="auto">
            <a:xfrm>
              <a:off x="5698485" y="3764556"/>
              <a:ext cx="770934" cy="510515"/>
            </a:xfrm>
            <a:custGeom>
              <a:avLst/>
              <a:gdLst>
                <a:gd name="T0" fmla="*/ 0 w 934"/>
                <a:gd name="T1" fmla="*/ 757 h 757"/>
                <a:gd name="T2" fmla="*/ 934 w 934"/>
                <a:gd name="T3" fmla="*/ 757 h 757"/>
                <a:gd name="T4" fmla="*/ 934 w 934"/>
                <a:gd name="T5" fmla="*/ 0 h 757"/>
                <a:gd name="T6" fmla="*/ 0 w 934"/>
                <a:gd name="T7" fmla="*/ 0 h 757"/>
                <a:gd name="T8" fmla="*/ 0 w 934"/>
                <a:gd name="T9" fmla="*/ 757 h 757"/>
                <a:gd name="T10" fmla="*/ 15 w 934"/>
                <a:gd name="T11" fmla="*/ 745 h 757"/>
                <a:gd name="T12" fmla="*/ 920 w 934"/>
                <a:gd name="T13" fmla="*/ 745 h 757"/>
                <a:gd name="T14" fmla="*/ 920 w 934"/>
                <a:gd name="T15" fmla="*/ 12 h 757"/>
                <a:gd name="T16" fmla="*/ 15 w 934"/>
                <a:gd name="T17" fmla="*/ 12 h 757"/>
                <a:gd name="T18" fmla="*/ 15 w 934"/>
                <a:gd name="T19" fmla="*/ 745 h 757"/>
                <a:gd name="T20" fmla="*/ 0 w 934"/>
                <a:gd name="T21" fmla="*/ 757 h 75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34"/>
                <a:gd name="T34" fmla="*/ 0 h 757"/>
                <a:gd name="T35" fmla="*/ 934 w 934"/>
                <a:gd name="T36" fmla="*/ 757 h 75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34" h="757">
                  <a:moveTo>
                    <a:pt x="0" y="757"/>
                  </a:moveTo>
                  <a:lnTo>
                    <a:pt x="934" y="757"/>
                  </a:lnTo>
                  <a:lnTo>
                    <a:pt x="934" y="0"/>
                  </a:lnTo>
                  <a:lnTo>
                    <a:pt x="0" y="0"/>
                  </a:lnTo>
                  <a:lnTo>
                    <a:pt x="0" y="757"/>
                  </a:lnTo>
                  <a:lnTo>
                    <a:pt x="15" y="745"/>
                  </a:lnTo>
                  <a:lnTo>
                    <a:pt x="920" y="745"/>
                  </a:lnTo>
                  <a:lnTo>
                    <a:pt x="920" y="12"/>
                  </a:lnTo>
                  <a:lnTo>
                    <a:pt x="15" y="12"/>
                  </a:lnTo>
                  <a:lnTo>
                    <a:pt x="15" y="745"/>
                  </a:lnTo>
                  <a:lnTo>
                    <a:pt x="0" y="757"/>
                  </a:lnTo>
                  <a:close/>
                </a:path>
              </a:pathLst>
            </a:custGeom>
            <a:solidFill>
              <a:srgbClr val="82823F"/>
            </a:solidFill>
            <a:ln w="9525">
              <a:noFill/>
              <a:round/>
              <a:headEnd/>
              <a:tailEnd/>
            </a:ln>
          </p:spPr>
          <p:txBody>
            <a:bodyPr/>
            <a:lstStyle/>
            <a:p>
              <a:endParaRPr lang="en-US"/>
            </a:p>
          </p:txBody>
        </p:sp>
        <p:sp>
          <p:nvSpPr>
            <p:cNvPr id="390" name="Freeform 1671"/>
            <p:cNvSpPr>
              <a:spLocks/>
            </p:cNvSpPr>
            <p:nvPr/>
          </p:nvSpPr>
          <p:spPr bwMode="auto">
            <a:xfrm>
              <a:off x="5710041" y="3772638"/>
              <a:ext cx="746172" cy="494351"/>
            </a:xfrm>
            <a:custGeom>
              <a:avLst/>
              <a:gdLst>
                <a:gd name="T0" fmla="*/ 0 w 905"/>
                <a:gd name="T1" fmla="*/ 733 h 733"/>
                <a:gd name="T2" fmla="*/ 905 w 905"/>
                <a:gd name="T3" fmla="*/ 733 h 733"/>
                <a:gd name="T4" fmla="*/ 905 w 905"/>
                <a:gd name="T5" fmla="*/ 0 h 733"/>
                <a:gd name="T6" fmla="*/ 0 w 905"/>
                <a:gd name="T7" fmla="*/ 0 h 733"/>
                <a:gd name="T8" fmla="*/ 0 w 905"/>
                <a:gd name="T9" fmla="*/ 733 h 733"/>
                <a:gd name="T10" fmla="*/ 13 w 905"/>
                <a:gd name="T11" fmla="*/ 721 h 733"/>
                <a:gd name="T12" fmla="*/ 891 w 905"/>
                <a:gd name="T13" fmla="*/ 721 h 733"/>
                <a:gd name="T14" fmla="*/ 891 w 905"/>
                <a:gd name="T15" fmla="*/ 12 h 733"/>
                <a:gd name="T16" fmla="*/ 13 w 905"/>
                <a:gd name="T17" fmla="*/ 12 h 733"/>
                <a:gd name="T18" fmla="*/ 13 w 905"/>
                <a:gd name="T19" fmla="*/ 721 h 733"/>
                <a:gd name="T20" fmla="*/ 0 w 905"/>
                <a:gd name="T21" fmla="*/ 733 h 73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05"/>
                <a:gd name="T34" fmla="*/ 0 h 733"/>
                <a:gd name="T35" fmla="*/ 905 w 905"/>
                <a:gd name="T36" fmla="*/ 733 h 73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05" h="733">
                  <a:moveTo>
                    <a:pt x="0" y="733"/>
                  </a:moveTo>
                  <a:lnTo>
                    <a:pt x="905" y="733"/>
                  </a:lnTo>
                  <a:lnTo>
                    <a:pt x="905" y="0"/>
                  </a:lnTo>
                  <a:lnTo>
                    <a:pt x="0" y="0"/>
                  </a:lnTo>
                  <a:lnTo>
                    <a:pt x="0" y="733"/>
                  </a:lnTo>
                  <a:lnTo>
                    <a:pt x="13" y="721"/>
                  </a:lnTo>
                  <a:lnTo>
                    <a:pt x="891" y="721"/>
                  </a:lnTo>
                  <a:lnTo>
                    <a:pt x="891" y="12"/>
                  </a:lnTo>
                  <a:lnTo>
                    <a:pt x="13" y="12"/>
                  </a:lnTo>
                  <a:lnTo>
                    <a:pt x="13" y="721"/>
                  </a:lnTo>
                  <a:lnTo>
                    <a:pt x="0" y="733"/>
                  </a:lnTo>
                  <a:close/>
                </a:path>
              </a:pathLst>
            </a:custGeom>
            <a:solidFill>
              <a:srgbClr val="7D7D41"/>
            </a:solidFill>
            <a:ln w="9525">
              <a:noFill/>
              <a:round/>
              <a:headEnd/>
              <a:tailEnd/>
            </a:ln>
          </p:spPr>
          <p:txBody>
            <a:bodyPr/>
            <a:lstStyle/>
            <a:p>
              <a:endParaRPr lang="en-US"/>
            </a:p>
          </p:txBody>
        </p:sp>
        <p:sp>
          <p:nvSpPr>
            <p:cNvPr id="391" name="Freeform 1672"/>
            <p:cNvSpPr>
              <a:spLocks/>
            </p:cNvSpPr>
            <p:nvPr/>
          </p:nvSpPr>
          <p:spPr bwMode="auto">
            <a:xfrm>
              <a:off x="5721597" y="3780720"/>
              <a:ext cx="724711" cy="478187"/>
            </a:xfrm>
            <a:custGeom>
              <a:avLst/>
              <a:gdLst>
                <a:gd name="T0" fmla="*/ 0 w 878"/>
                <a:gd name="T1" fmla="*/ 709 h 709"/>
                <a:gd name="T2" fmla="*/ 878 w 878"/>
                <a:gd name="T3" fmla="*/ 709 h 709"/>
                <a:gd name="T4" fmla="*/ 878 w 878"/>
                <a:gd name="T5" fmla="*/ 0 h 709"/>
                <a:gd name="T6" fmla="*/ 0 w 878"/>
                <a:gd name="T7" fmla="*/ 0 h 709"/>
                <a:gd name="T8" fmla="*/ 0 w 878"/>
                <a:gd name="T9" fmla="*/ 709 h 709"/>
                <a:gd name="T10" fmla="*/ 14 w 878"/>
                <a:gd name="T11" fmla="*/ 698 h 709"/>
                <a:gd name="T12" fmla="*/ 864 w 878"/>
                <a:gd name="T13" fmla="*/ 698 h 709"/>
                <a:gd name="T14" fmla="*/ 864 w 878"/>
                <a:gd name="T15" fmla="*/ 11 h 709"/>
                <a:gd name="T16" fmla="*/ 14 w 878"/>
                <a:gd name="T17" fmla="*/ 11 h 709"/>
                <a:gd name="T18" fmla="*/ 14 w 878"/>
                <a:gd name="T19" fmla="*/ 698 h 709"/>
                <a:gd name="T20" fmla="*/ 0 w 878"/>
                <a:gd name="T21" fmla="*/ 709 h 70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78"/>
                <a:gd name="T34" fmla="*/ 0 h 709"/>
                <a:gd name="T35" fmla="*/ 878 w 878"/>
                <a:gd name="T36" fmla="*/ 709 h 70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78" h="709">
                  <a:moveTo>
                    <a:pt x="0" y="709"/>
                  </a:moveTo>
                  <a:lnTo>
                    <a:pt x="878" y="709"/>
                  </a:lnTo>
                  <a:lnTo>
                    <a:pt x="878" y="0"/>
                  </a:lnTo>
                  <a:lnTo>
                    <a:pt x="0" y="0"/>
                  </a:lnTo>
                  <a:lnTo>
                    <a:pt x="0" y="709"/>
                  </a:lnTo>
                  <a:lnTo>
                    <a:pt x="14" y="698"/>
                  </a:lnTo>
                  <a:lnTo>
                    <a:pt x="864" y="698"/>
                  </a:lnTo>
                  <a:lnTo>
                    <a:pt x="864" y="11"/>
                  </a:lnTo>
                  <a:lnTo>
                    <a:pt x="14" y="11"/>
                  </a:lnTo>
                  <a:lnTo>
                    <a:pt x="14" y="698"/>
                  </a:lnTo>
                  <a:lnTo>
                    <a:pt x="0" y="709"/>
                  </a:lnTo>
                  <a:close/>
                </a:path>
              </a:pathLst>
            </a:custGeom>
            <a:solidFill>
              <a:srgbClr val="797943"/>
            </a:solidFill>
            <a:ln w="9525">
              <a:noFill/>
              <a:round/>
              <a:headEnd/>
              <a:tailEnd/>
            </a:ln>
          </p:spPr>
          <p:txBody>
            <a:bodyPr/>
            <a:lstStyle/>
            <a:p>
              <a:endParaRPr lang="en-US"/>
            </a:p>
          </p:txBody>
        </p:sp>
        <p:sp>
          <p:nvSpPr>
            <p:cNvPr id="392" name="Freeform 1673"/>
            <p:cNvSpPr>
              <a:spLocks/>
            </p:cNvSpPr>
            <p:nvPr/>
          </p:nvSpPr>
          <p:spPr bwMode="auto">
            <a:xfrm>
              <a:off x="5733153" y="3788802"/>
              <a:ext cx="701600" cy="463370"/>
            </a:xfrm>
            <a:custGeom>
              <a:avLst/>
              <a:gdLst>
                <a:gd name="T0" fmla="*/ 0 w 850"/>
                <a:gd name="T1" fmla="*/ 687 h 687"/>
                <a:gd name="T2" fmla="*/ 850 w 850"/>
                <a:gd name="T3" fmla="*/ 687 h 687"/>
                <a:gd name="T4" fmla="*/ 850 w 850"/>
                <a:gd name="T5" fmla="*/ 0 h 687"/>
                <a:gd name="T6" fmla="*/ 0 w 850"/>
                <a:gd name="T7" fmla="*/ 0 h 687"/>
                <a:gd name="T8" fmla="*/ 0 w 850"/>
                <a:gd name="T9" fmla="*/ 687 h 687"/>
                <a:gd name="T10" fmla="*/ 15 w 850"/>
                <a:gd name="T11" fmla="*/ 675 h 687"/>
                <a:gd name="T12" fmla="*/ 836 w 850"/>
                <a:gd name="T13" fmla="*/ 675 h 687"/>
                <a:gd name="T14" fmla="*/ 836 w 850"/>
                <a:gd name="T15" fmla="*/ 12 h 687"/>
                <a:gd name="T16" fmla="*/ 15 w 850"/>
                <a:gd name="T17" fmla="*/ 12 h 687"/>
                <a:gd name="T18" fmla="*/ 15 w 850"/>
                <a:gd name="T19" fmla="*/ 675 h 687"/>
                <a:gd name="T20" fmla="*/ 0 w 850"/>
                <a:gd name="T21" fmla="*/ 687 h 68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50"/>
                <a:gd name="T34" fmla="*/ 0 h 687"/>
                <a:gd name="T35" fmla="*/ 850 w 850"/>
                <a:gd name="T36" fmla="*/ 687 h 68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50" h="687">
                  <a:moveTo>
                    <a:pt x="0" y="687"/>
                  </a:moveTo>
                  <a:lnTo>
                    <a:pt x="850" y="687"/>
                  </a:lnTo>
                  <a:lnTo>
                    <a:pt x="850" y="0"/>
                  </a:lnTo>
                  <a:lnTo>
                    <a:pt x="0" y="0"/>
                  </a:lnTo>
                  <a:lnTo>
                    <a:pt x="0" y="687"/>
                  </a:lnTo>
                  <a:lnTo>
                    <a:pt x="15" y="675"/>
                  </a:lnTo>
                  <a:lnTo>
                    <a:pt x="836" y="675"/>
                  </a:lnTo>
                  <a:lnTo>
                    <a:pt x="836" y="12"/>
                  </a:lnTo>
                  <a:lnTo>
                    <a:pt x="15" y="12"/>
                  </a:lnTo>
                  <a:lnTo>
                    <a:pt x="15" y="675"/>
                  </a:lnTo>
                  <a:lnTo>
                    <a:pt x="0" y="687"/>
                  </a:lnTo>
                  <a:close/>
                </a:path>
              </a:pathLst>
            </a:custGeom>
            <a:solidFill>
              <a:srgbClr val="757545"/>
            </a:solidFill>
            <a:ln w="9525">
              <a:noFill/>
              <a:round/>
              <a:headEnd/>
              <a:tailEnd/>
            </a:ln>
          </p:spPr>
          <p:txBody>
            <a:bodyPr/>
            <a:lstStyle/>
            <a:p>
              <a:endParaRPr lang="en-US"/>
            </a:p>
          </p:txBody>
        </p:sp>
        <p:sp>
          <p:nvSpPr>
            <p:cNvPr id="393" name="Freeform 1674"/>
            <p:cNvSpPr>
              <a:spLocks/>
            </p:cNvSpPr>
            <p:nvPr/>
          </p:nvSpPr>
          <p:spPr bwMode="auto">
            <a:xfrm>
              <a:off x="5744708" y="3796884"/>
              <a:ext cx="676837" cy="447206"/>
            </a:xfrm>
            <a:custGeom>
              <a:avLst/>
              <a:gdLst>
                <a:gd name="T0" fmla="*/ 0 w 821"/>
                <a:gd name="T1" fmla="*/ 663 h 663"/>
                <a:gd name="T2" fmla="*/ 821 w 821"/>
                <a:gd name="T3" fmla="*/ 663 h 663"/>
                <a:gd name="T4" fmla="*/ 821 w 821"/>
                <a:gd name="T5" fmla="*/ 0 h 663"/>
                <a:gd name="T6" fmla="*/ 0 w 821"/>
                <a:gd name="T7" fmla="*/ 0 h 663"/>
                <a:gd name="T8" fmla="*/ 0 w 821"/>
                <a:gd name="T9" fmla="*/ 663 h 663"/>
                <a:gd name="T10" fmla="*/ 14 w 821"/>
                <a:gd name="T11" fmla="*/ 653 h 663"/>
                <a:gd name="T12" fmla="*/ 806 w 821"/>
                <a:gd name="T13" fmla="*/ 653 h 663"/>
                <a:gd name="T14" fmla="*/ 806 w 821"/>
                <a:gd name="T15" fmla="*/ 10 h 663"/>
                <a:gd name="T16" fmla="*/ 14 w 821"/>
                <a:gd name="T17" fmla="*/ 10 h 663"/>
                <a:gd name="T18" fmla="*/ 14 w 821"/>
                <a:gd name="T19" fmla="*/ 653 h 663"/>
                <a:gd name="T20" fmla="*/ 0 w 821"/>
                <a:gd name="T21" fmla="*/ 663 h 66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21"/>
                <a:gd name="T34" fmla="*/ 0 h 663"/>
                <a:gd name="T35" fmla="*/ 821 w 821"/>
                <a:gd name="T36" fmla="*/ 663 h 66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21" h="663">
                  <a:moveTo>
                    <a:pt x="0" y="663"/>
                  </a:moveTo>
                  <a:lnTo>
                    <a:pt x="821" y="663"/>
                  </a:lnTo>
                  <a:lnTo>
                    <a:pt x="821" y="0"/>
                  </a:lnTo>
                  <a:lnTo>
                    <a:pt x="0" y="0"/>
                  </a:lnTo>
                  <a:lnTo>
                    <a:pt x="0" y="663"/>
                  </a:lnTo>
                  <a:lnTo>
                    <a:pt x="14" y="653"/>
                  </a:lnTo>
                  <a:lnTo>
                    <a:pt x="806" y="653"/>
                  </a:lnTo>
                  <a:lnTo>
                    <a:pt x="806" y="10"/>
                  </a:lnTo>
                  <a:lnTo>
                    <a:pt x="14" y="10"/>
                  </a:lnTo>
                  <a:lnTo>
                    <a:pt x="14" y="653"/>
                  </a:lnTo>
                  <a:lnTo>
                    <a:pt x="0" y="663"/>
                  </a:lnTo>
                  <a:close/>
                </a:path>
              </a:pathLst>
            </a:custGeom>
            <a:solidFill>
              <a:srgbClr val="717147"/>
            </a:solidFill>
            <a:ln w="9525">
              <a:noFill/>
              <a:round/>
              <a:headEnd/>
              <a:tailEnd/>
            </a:ln>
          </p:spPr>
          <p:txBody>
            <a:bodyPr/>
            <a:lstStyle/>
            <a:p>
              <a:endParaRPr lang="en-US"/>
            </a:p>
          </p:txBody>
        </p:sp>
        <p:sp>
          <p:nvSpPr>
            <p:cNvPr id="394" name="Freeform 1675"/>
            <p:cNvSpPr>
              <a:spLocks/>
            </p:cNvSpPr>
            <p:nvPr/>
          </p:nvSpPr>
          <p:spPr bwMode="auto">
            <a:xfrm>
              <a:off x="5756264" y="3803619"/>
              <a:ext cx="653726" cy="432389"/>
            </a:xfrm>
            <a:custGeom>
              <a:avLst/>
              <a:gdLst>
                <a:gd name="T0" fmla="*/ 0 w 792"/>
                <a:gd name="T1" fmla="*/ 643 h 643"/>
                <a:gd name="T2" fmla="*/ 792 w 792"/>
                <a:gd name="T3" fmla="*/ 643 h 643"/>
                <a:gd name="T4" fmla="*/ 792 w 792"/>
                <a:gd name="T5" fmla="*/ 0 h 643"/>
                <a:gd name="T6" fmla="*/ 0 w 792"/>
                <a:gd name="T7" fmla="*/ 0 h 643"/>
                <a:gd name="T8" fmla="*/ 0 w 792"/>
                <a:gd name="T9" fmla="*/ 643 h 643"/>
                <a:gd name="T10" fmla="*/ 14 w 792"/>
                <a:gd name="T11" fmla="*/ 631 h 643"/>
                <a:gd name="T12" fmla="*/ 779 w 792"/>
                <a:gd name="T13" fmla="*/ 631 h 643"/>
                <a:gd name="T14" fmla="*/ 779 w 792"/>
                <a:gd name="T15" fmla="*/ 12 h 643"/>
                <a:gd name="T16" fmla="*/ 14 w 792"/>
                <a:gd name="T17" fmla="*/ 12 h 643"/>
                <a:gd name="T18" fmla="*/ 14 w 792"/>
                <a:gd name="T19" fmla="*/ 631 h 643"/>
                <a:gd name="T20" fmla="*/ 0 w 792"/>
                <a:gd name="T21" fmla="*/ 643 h 64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92"/>
                <a:gd name="T34" fmla="*/ 0 h 643"/>
                <a:gd name="T35" fmla="*/ 792 w 792"/>
                <a:gd name="T36" fmla="*/ 643 h 64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92" h="643">
                  <a:moveTo>
                    <a:pt x="0" y="643"/>
                  </a:moveTo>
                  <a:lnTo>
                    <a:pt x="792" y="643"/>
                  </a:lnTo>
                  <a:lnTo>
                    <a:pt x="792" y="0"/>
                  </a:lnTo>
                  <a:lnTo>
                    <a:pt x="0" y="0"/>
                  </a:lnTo>
                  <a:lnTo>
                    <a:pt x="0" y="643"/>
                  </a:lnTo>
                  <a:lnTo>
                    <a:pt x="14" y="631"/>
                  </a:lnTo>
                  <a:lnTo>
                    <a:pt x="779" y="631"/>
                  </a:lnTo>
                  <a:lnTo>
                    <a:pt x="779" y="12"/>
                  </a:lnTo>
                  <a:lnTo>
                    <a:pt x="14" y="12"/>
                  </a:lnTo>
                  <a:lnTo>
                    <a:pt x="14" y="631"/>
                  </a:lnTo>
                  <a:lnTo>
                    <a:pt x="0" y="643"/>
                  </a:lnTo>
                  <a:close/>
                </a:path>
              </a:pathLst>
            </a:custGeom>
            <a:solidFill>
              <a:srgbClr val="6D6D49"/>
            </a:solidFill>
            <a:ln w="9525">
              <a:noFill/>
              <a:round/>
              <a:headEnd/>
              <a:tailEnd/>
            </a:ln>
          </p:spPr>
          <p:txBody>
            <a:bodyPr/>
            <a:lstStyle/>
            <a:p>
              <a:endParaRPr lang="en-US"/>
            </a:p>
          </p:txBody>
        </p:sp>
        <p:sp>
          <p:nvSpPr>
            <p:cNvPr id="395" name="Freeform 1676"/>
            <p:cNvSpPr>
              <a:spLocks/>
            </p:cNvSpPr>
            <p:nvPr/>
          </p:nvSpPr>
          <p:spPr bwMode="auto">
            <a:xfrm>
              <a:off x="5767820" y="3811701"/>
              <a:ext cx="630614" cy="416224"/>
            </a:xfrm>
            <a:custGeom>
              <a:avLst/>
              <a:gdLst>
                <a:gd name="T0" fmla="*/ 0 w 765"/>
                <a:gd name="T1" fmla="*/ 619 h 619"/>
                <a:gd name="T2" fmla="*/ 765 w 765"/>
                <a:gd name="T3" fmla="*/ 619 h 619"/>
                <a:gd name="T4" fmla="*/ 765 w 765"/>
                <a:gd name="T5" fmla="*/ 0 h 619"/>
                <a:gd name="T6" fmla="*/ 0 w 765"/>
                <a:gd name="T7" fmla="*/ 0 h 619"/>
                <a:gd name="T8" fmla="*/ 0 w 765"/>
                <a:gd name="T9" fmla="*/ 619 h 619"/>
                <a:gd name="T10" fmla="*/ 14 w 765"/>
                <a:gd name="T11" fmla="*/ 608 h 619"/>
                <a:gd name="T12" fmla="*/ 751 w 765"/>
                <a:gd name="T13" fmla="*/ 608 h 619"/>
                <a:gd name="T14" fmla="*/ 751 w 765"/>
                <a:gd name="T15" fmla="*/ 11 h 619"/>
                <a:gd name="T16" fmla="*/ 14 w 765"/>
                <a:gd name="T17" fmla="*/ 11 h 619"/>
                <a:gd name="T18" fmla="*/ 14 w 765"/>
                <a:gd name="T19" fmla="*/ 608 h 619"/>
                <a:gd name="T20" fmla="*/ 0 w 765"/>
                <a:gd name="T21" fmla="*/ 619 h 61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65"/>
                <a:gd name="T34" fmla="*/ 0 h 619"/>
                <a:gd name="T35" fmla="*/ 765 w 765"/>
                <a:gd name="T36" fmla="*/ 619 h 61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65" h="619">
                  <a:moveTo>
                    <a:pt x="0" y="619"/>
                  </a:moveTo>
                  <a:lnTo>
                    <a:pt x="765" y="619"/>
                  </a:lnTo>
                  <a:lnTo>
                    <a:pt x="765" y="0"/>
                  </a:lnTo>
                  <a:lnTo>
                    <a:pt x="0" y="0"/>
                  </a:lnTo>
                  <a:lnTo>
                    <a:pt x="0" y="619"/>
                  </a:lnTo>
                  <a:lnTo>
                    <a:pt x="14" y="608"/>
                  </a:lnTo>
                  <a:lnTo>
                    <a:pt x="751" y="608"/>
                  </a:lnTo>
                  <a:lnTo>
                    <a:pt x="751" y="11"/>
                  </a:lnTo>
                  <a:lnTo>
                    <a:pt x="14" y="11"/>
                  </a:lnTo>
                  <a:lnTo>
                    <a:pt x="14" y="608"/>
                  </a:lnTo>
                  <a:lnTo>
                    <a:pt x="0" y="619"/>
                  </a:lnTo>
                  <a:close/>
                </a:path>
              </a:pathLst>
            </a:custGeom>
            <a:solidFill>
              <a:srgbClr val="69694B"/>
            </a:solidFill>
            <a:ln w="9525">
              <a:noFill/>
              <a:round/>
              <a:headEnd/>
              <a:tailEnd/>
            </a:ln>
          </p:spPr>
          <p:txBody>
            <a:bodyPr/>
            <a:lstStyle/>
            <a:p>
              <a:endParaRPr lang="en-US"/>
            </a:p>
          </p:txBody>
        </p:sp>
        <p:sp>
          <p:nvSpPr>
            <p:cNvPr id="396" name="Freeform 1677"/>
            <p:cNvSpPr>
              <a:spLocks/>
            </p:cNvSpPr>
            <p:nvPr/>
          </p:nvSpPr>
          <p:spPr bwMode="auto">
            <a:xfrm>
              <a:off x="5779376" y="3819783"/>
              <a:ext cx="607503" cy="401407"/>
            </a:xfrm>
            <a:custGeom>
              <a:avLst/>
              <a:gdLst>
                <a:gd name="T0" fmla="*/ 0 w 737"/>
                <a:gd name="T1" fmla="*/ 597 h 597"/>
                <a:gd name="T2" fmla="*/ 737 w 737"/>
                <a:gd name="T3" fmla="*/ 597 h 597"/>
                <a:gd name="T4" fmla="*/ 737 w 737"/>
                <a:gd name="T5" fmla="*/ 0 h 597"/>
                <a:gd name="T6" fmla="*/ 0 w 737"/>
                <a:gd name="T7" fmla="*/ 0 h 597"/>
                <a:gd name="T8" fmla="*/ 0 w 737"/>
                <a:gd name="T9" fmla="*/ 597 h 597"/>
                <a:gd name="T10" fmla="*/ 14 w 737"/>
                <a:gd name="T11" fmla="*/ 585 h 597"/>
                <a:gd name="T12" fmla="*/ 722 w 737"/>
                <a:gd name="T13" fmla="*/ 585 h 597"/>
                <a:gd name="T14" fmla="*/ 722 w 737"/>
                <a:gd name="T15" fmla="*/ 12 h 597"/>
                <a:gd name="T16" fmla="*/ 14 w 737"/>
                <a:gd name="T17" fmla="*/ 12 h 597"/>
                <a:gd name="T18" fmla="*/ 14 w 737"/>
                <a:gd name="T19" fmla="*/ 585 h 597"/>
                <a:gd name="T20" fmla="*/ 0 w 737"/>
                <a:gd name="T21" fmla="*/ 597 h 59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37"/>
                <a:gd name="T34" fmla="*/ 0 h 597"/>
                <a:gd name="T35" fmla="*/ 737 w 737"/>
                <a:gd name="T36" fmla="*/ 597 h 59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37" h="597">
                  <a:moveTo>
                    <a:pt x="0" y="597"/>
                  </a:moveTo>
                  <a:lnTo>
                    <a:pt x="737" y="597"/>
                  </a:lnTo>
                  <a:lnTo>
                    <a:pt x="737" y="0"/>
                  </a:lnTo>
                  <a:lnTo>
                    <a:pt x="0" y="0"/>
                  </a:lnTo>
                  <a:lnTo>
                    <a:pt x="0" y="597"/>
                  </a:lnTo>
                  <a:lnTo>
                    <a:pt x="14" y="585"/>
                  </a:lnTo>
                  <a:lnTo>
                    <a:pt x="722" y="585"/>
                  </a:lnTo>
                  <a:lnTo>
                    <a:pt x="722" y="12"/>
                  </a:lnTo>
                  <a:lnTo>
                    <a:pt x="14" y="12"/>
                  </a:lnTo>
                  <a:lnTo>
                    <a:pt x="14" y="585"/>
                  </a:lnTo>
                  <a:lnTo>
                    <a:pt x="0" y="597"/>
                  </a:lnTo>
                  <a:close/>
                </a:path>
              </a:pathLst>
            </a:custGeom>
            <a:solidFill>
              <a:srgbClr val="65654D"/>
            </a:solidFill>
            <a:ln w="9525">
              <a:noFill/>
              <a:round/>
              <a:headEnd/>
              <a:tailEnd/>
            </a:ln>
          </p:spPr>
          <p:txBody>
            <a:bodyPr/>
            <a:lstStyle/>
            <a:p>
              <a:endParaRPr lang="en-US"/>
            </a:p>
          </p:txBody>
        </p:sp>
        <p:sp>
          <p:nvSpPr>
            <p:cNvPr id="397" name="Freeform 1678"/>
            <p:cNvSpPr>
              <a:spLocks/>
            </p:cNvSpPr>
            <p:nvPr/>
          </p:nvSpPr>
          <p:spPr bwMode="auto">
            <a:xfrm>
              <a:off x="5790931" y="3827865"/>
              <a:ext cx="584391" cy="385243"/>
            </a:xfrm>
            <a:custGeom>
              <a:avLst/>
              <a:gdLst>
                <a:gd name="T0" fmla="*/ 0 w 708"/>
                <a:gd name="T1" fmla="*/ 573 h 573"/>
                <a:gd name="T2" fmla="*/ 708 w 708"/>
                <a:gd name="T3" fmla="*/ 573 h 573"/>
                <a:gd name="T4" fmla="*/ 708 w 708"/>
                <a:gd name="T5" fmla="*/ 0 h 573"/>
                <a:gd name="T6" fmla="*/ 0 w 708"/>
                <a:gd name="T7" fmla="*/ 0 h 573"/>
                <a:gd name="T8" fmla="*/ 0 w 708"/>
                <a:gd name="T9" fmla="*/ 573 h 573"/>
                <a:gd name="T10" fmla="*/ 15 w 708"/>
                <a:gd name="T11" fmla="*/ 562 h 573"/>
                <a:gd name="T12" fmla="*/ 694 w 708"/>
                <a:gd name="T13" fmla="*/ 562 h 573"/>
                <a:gd name="T14" fmla="*/ 694 w 708"/>
                <a:gd name="T15" fmla="*/ 11 h 573"/>
                <a:gd name="T16" fmla="*/ 15 w 708"/>
                <a:gd name="T17" fmla="*/ 11 h 573"/>
                <a:gd name="T18" fmla="*/ 15 w 708"/>
                <a:gd name="T19" fmla="*/ 562 h 573"/>
                <a:gd name="T20" fmla="*/ 0 w 708"/>
                <a:gd name="T21" fmla="*/ 573 h 57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08"/>
                <a:gd name="T34" fmla="*/ 0 h 573"/>
                <a:gd name="T35" fmla="*/ 708 w 708"/>
                <a:gd name="T36" fmla="*/ 573 h 57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08" h="573">
                  <a:moveTo>
                    <a:pt x="0" y="573"/>
                  </a:moveTo>
                  <a:lnTo>
                    <a:pt x="708" y="573"/>
                  </a:lnTo>
                  <a:lnTo>
                    <a:pt x="708" y="0"/>
                  </a:lnTo>
                  <a:lnTo>
                    <a:pt x="0" y="0"/>
                  </a:lnTo>
                  <a:lnTo>
                    <a:pt x="0" y="573"/>
                  </a:lnTo>
                  <a:lnTo>
                    <a:pt x="15" y="562"/>
                  </a:lnTo>
                  <a:lnTo>
                    <a:pt x="694" y="562"/>
                  </a:lnTo>
                  <a:lnTo>
                    <a:pt x="694" y="11"/>
                  </a:lnTo>
                  <a:lnTo>
                    <a:pt x="15" y="11"/>
                  </a:lnTo>
                  <a:lnTo>
                    <a:pt x="15" y="562"/>
                  </a:lnTo>
                  <a:lnTo>
                    <a:pt x="0" y="573"/>
                  </a:lnTo>
                  <a:close/>
                </a:path>
              </a:pathLst>
            </a:custGeom>
            <a:solidFill>
              <a:srgbClr val="61614F"/>
            </a:solidFill>
            <a:ln w="9525">
              <a:noFill/>
              <a:round/>
              <a:headEnd/>
              <a:tailEnd/>
            </a:ln>
          </p:spPr>
          <p:txBody>
            <a:bodyPr/>
            <a:lstStyle/>
            <a:p>
              <a:endParaRPr lang="en-US"/>
            </a:p>
          </p:txBody>
        </p:sp>
        <p:sp>
          <p:nvSpPr>
            <p:cNvPr id="398" name="Freeform 1679"/>
            <p:cNvSpPr>
              <a:spLocks/>
            </p:cNvSpPr>
            <p:nvPr/>
          </p:nvSpPr>
          <p:spPr bwMode="auto">
            <a:xfrm>
              <a:off x="5802487" y="3834600"/>
              <a:ext cx="561280" cy="370426"/>
            </a:xfrm>
            <a:custGeom>
              <a:avLst/>
              <a:gdLst>
                <a:gd name="T0" fmla="*/ 0 w 679"/>
                <a:gd name="T1" fmla="*/ 551 h 551"/>
                <a:gd name="T2" fmla="*/ 679 w 679"/>
                <a:gd name="T3" fmla="*/ 551 h 551"/>
                <a:gd name="T4" fmla="*/ 679 w 679"/>
                <a:gd name="T5" fmla="*/ 0 h 551"/>
                <a:gd name="T6" fmla="*/ 0 w 679"/>
                <a:gd name="T7" fmla="*/ 0 h 551"/>
                <a:gd name="T8" fmla="*/ 0 w 679"/>
                <a:gd name="T9" fmla="*/ 551 h 551"/>
                <a:gd name="T10" fmla="*/ 13 w 679"/>
                <a:gd name="T11" fmla="*/ 539 h 551"/>
                <a:gd name="T12" fmla="*/ 665 w 679"/>
                <a:gd name="T13" fmla="*/ 539 h 551"/>
                <a:gd name="T14" fmla="*/ 665 w 679"/>
                <a:gd name="T15" fmla="*/ 12 h 551"/>
                <a:gd name="T16" fmla="*/ 13 w 679"/>
                <a:gd name="T17" fmla="*/ 12 h 551"/>
                <a:gd name="T18" fmla="*/ 13 w 679"/>
                <a:gd name="T19" fmla="*/ 539 h 551"/>
                <a:gd name="T20" fmla="*/ 0 w 679"/>
                <a:gd name="T21" fmla="*/ 551 h 55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79"/>
                <a:gd name="T34" fmla="*/ 0 h 551"/>
                <a:gd name="T35" fmla="*/ 679 w 679"/>
                <a:gd name="T36" fmla="*/ 551 h 55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79" h="551">
                  <a:moveTo>
                    <a:pt x="0" y="551"/>
                  </a:moveTo>
                  <a:lnTo>
                    <a:pt x="679" y="551"/>
                  </a:lnTo>
                  <a:lnTo>
                    <a:pt x="679" y="0"/>
                  </a:lnTo>
                  <a:lnTo>
                    <a:pt x="0" y="0"/>
                  </a:lnTo>
                  <a:lnTo>
                    <a:pt x="0" y="551"/>
                  </a:lnTo>
                  <a:lnTo>
                    <a:pt x="13" y="539"/>
                  </a:lnTo>
                  <a:lnTo>
                    <a:pt x="665" y="539"/>
                  </a:lnTo>
                  <a:lnTo>
                    <a:pt x="665" y="12"/>
                  </a:lnTo>
                  <a:lnTo>
                    <a:pt x="13" y="12"/>
                  </a:lnTo>
                  <a:lnTo>
                    <a:pt x="13" y="539"/>
                  </a:lnTo>
                  <a:lnTo>
                    <a:pt x="0" y="551"/>
                  </a:lnTo>
                  <a:close/>
                </a:path>
              </a:pathLst>
            </a:custGeom>
            <a:solidFill>
              <a:srgbClr val="5D5D51"/>
            </a:solidFill>
            <a:ln w="9525">
              <a:noFill/>
              <a:round/>
              <a:headEnd/>
              <a:tailEnd/>
            </a:ln>
          </p:spPr>
          <p:txBody>
            <a:bodyPr/>
            <a:lstStyle/>
            <a:p>
              <a:endParaRPr lang="en-US"/>
            </a:p>
          </p:txBody>
        </p:sp>
        <p:sp>
          <p:nvSpPr>
            <p:cNvPr id="399" name="Freeform 1680"/>
            <p:cNvSpPr>
              <a:spLocks/>
            </p:cNvSpPr>
            <p:nvPr/>
          </p:nvSpPr>
          <p:spPr bwMode="auto">
            <a:xfrm>
              <a:off x="5814043" y="3842682"/>
              <a:ext cx="538168" cy="354262"/>
            </a:xfrm>
            <a:custGeom>
              <a:avLst/>
              <a:gdLst>
                <a:gd name="T0" fmla="*/ 0 w 652"/>
                <a:gd name="T1" fmla="*/ 527 h 527"/>
                <a:gd name="T2" fmla="*/ 652 w 652"/>
                <a:gd name="T3" fmla="*/ 527 h 527"/>
                <a:gd name="T4" fmla="*/ 652 w 652"/>
                <a:gd name="T5" fmla="*/ 0 h 527"/>
                <a:gd name="T6" fmla="*/ 0 w 652"/>
                <a:gd name="T7" fmla="*/ 0 h 527"/>
                <a:gd name="T8" fmla="*/ 0 w 652"/>
                <a:gd name="T9" fmla="*/ 527 h 527"/>
                <a:gd name="T10" fmla="*/ 15 w 652"/>
                <a:gd name="T11" fmla="*/ 516 h 527"/>
                <a:gd name="T12" fmla="*/ 638 w 652"/>
                <a:gd name="T13" fmla="*/ 516 h 527"/>
                <a:gd name="T14" fmla="*/ 638 w 652"/>
                <a:gd name="T15" fmla="*/ 11 h 527"/>
                <a:gd name="T16" fmla="*/ 15 w 652"/>
                <a:gd name="T17" fmla="*/ 11 h 527"/>
                <a:gd name="T18" fmla="*/ 15 w 652"/>
                <a:gd name="T19" fmla="*/ 516 h 527"/>
                <a:gd name="T20" fmla="*/ 0 w 652"/>
                <a:gd name="T21" fmla="*/ 527 h 52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52"/>
                <a:gd name="T34" fmla="*/ 0 h 527"/>
                <a:gd name="T35" fmla="*/ 652 w 652"/>
                <a:gd name="T36" fmla="*/ 527 h 52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52" h="527">
                  <a:moveTo>
                    <a:pt x="0" y="527"/>
                  </a:moveTo>
                  <a:lnTo>
                    <a:pt x="652" y="527"/>
                  </a:lnTo>
                  <a:lnTo>
                    <a:pt x="652" y="0"/>
                  </a:lnTo>
                  <a:lnTo>
                    <a:pt x="0" y="0"/>
                  </a:lnTo>
                  <a:lnTo>
                    <a:pt x="0" y="527"/>
                  </a:lnTo>
                  <a:lnTo>
                    <a:pt x="15" y="516"/>
                  </a:lnTo>
                  <a:lnTo>
                    <a:pt x="638" y="516"/>
                  </a:lnTo>
                  <a:lnTo>
                    <a:pt x="638" y="11"/>
                  </a:lnTo>
                  <a:lnTo>
                    <a:pt x="15" y="11"/>
                  </a:lnTo>
                  <a:lnTo>
                    <a:pt x="15" y="516"/>
                  </a:lnTo>
                  <a:lnTo>
                    <a:pt x="0" y="527"/>
                  </a:lnTo>
                  <a:close/>
                </a:path>
              </a:pathLst>
            </a:custGeom>
            <a:solidFill>
              <a:srgbClr val="595953"/>
            </a:solidFill>
            <a:ln w="9525">
              <a:noFill/>
              <a:round/>
              <a:headEnd/>
              <a:tailEnd/>
            </a:ln>
          </p:spPr>
          <p:txBody>
            <a:bodyPr/>
            <a:lstStyle/>
            <a:p>
              <a:endParaRPr lang="en-US"/>
            </a:p>
          </p:txBody>
        </p:sp>
        <p:sp>
          <p:nvSpPr>
            <p:cNvPr id="400" name="Freeform 1681"/>
            <p:cNvSpPr>
              <a:spLocks/>
            </p:cNvSpPr>
            <p:nvPr/>
          </p:nvSpPr>
          <p:spPr bwMode="auto">
            <a:xfrm>
              <a:off x="5825599" y="3849417"/>
              <a:ext cx="515057" cy="340792"/>
            </a:xfrm>
            <a:custGeom>
              <a:avLst/>
              <a:gdLst>
                <a:gd name="T0" fmla="*/ 0 w 623"/>
                <a:gd name="T1" fmla="*/ 505 h 505"/>
                <a:gd name="T2" fmla="*/ 623 w 623"/>
                <a:gd name="T3" fmla="*/ 505 h 505"/>
                <a:gd name="T4" fmla="*/ 623 w 623"/>
                <a:gd name="T5" fmla="*/ 0 h 505"/>
                <a:gd name="T6" fmla="*/ 0 w 623"/>
                <a:gd name="T7" fmla="*/ 0 h 505"/>
                <a:gd name="T8" fmla="*/ 0 w 623"/>
                <a:gd name="T9" fmla="*/ 505 h 505"/>
                <a:gd name="T10" fmla="*/ 14 w 623"/>
                <a:gd name="T11" fmla="*/ 493 h 505"/>
                <a:gd name="T12" fmla="*/ 609 w 623"/>
                <a:gd name="T13" fmla="*/ 493 h 505"/>
                <a:gd name="T14" fmla="*/ 609 w 623"/>
                <a:gd name="T15" fmla="*/ 12 h 505"/>
                <a:gd name="T16" fmla="*/ 14 w 623"/>
                <a:gd name="T17" fmla="*/ 12 h 505"/>
                <a:gd name="T18" fmla="*/ 14 w 623"/>
                <a:gd name="T19" fmla="*/ 493 h 505"/>
                <a:gd name="T20" fmla="*/ 0 w 623"/>
                <a:gd name="T21" fmla="*/ 505 h 50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23"/>
                <a:gd name="T34" fmla="*/ 0 h 505"/>
                <a:gd name="T35" fmla="*/ 623 w 623"/>
                <a:gd name="T36" fmla="*/ 505 h 50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23" h="505">
                  <a:moveTo>
                    <a:pt x="0" y="505"/>
                  </a:moveTo>
                  <a:lnTo>
                    <a:pt x="623" y="505"/>
                  </a:lnTo>
                  <a:lnTo>
                    <a:pt x="623" y="0"/>
                  </a:lnTo>
                  <a:lnTo>
                    <a:pt x="0" y="0"/>
                  </a:lnTo>
                  <a:lnTo>
                    <a:pt x="0" y="505"/>
                  </a:lnTo>
                  <a:lnTo>
                    <a:pt x="14" y="493"/>
                  </a:lnTo>
                  <a:lnTo>
                    <a:pt x="609" y="493"/>
                  </a:lnTo>
                  <a:lnTo>
                    <a:pt x="609" y="12"/>
                  </a:lnTo>
                  <a:lnTo>
                    <a:pt x="14" y="12"/>
                  </a:lnTo>
                  <a:lnTo>
                    <a:pt x="14" y="493"/>
                  </a:lnTo>
                  <a:lnTo>
                    <a:pt x="0" y="505"/>
                  </a:lnTo>
                  <a:close/>
                </a:path>
              </a:pathLst>
            </a:custGeom>
            <a:solidFill>
              <a:srgbClr val="555555"/>
            </a:solidFill>
            <a:ln w="9525">
              <a:noFill/>
              <a:round/>
              <a:headEnd/>
              <a:tailEnd/>
            </a:ln>
          </p:spPr>
          <p:txBody>
            <a:bodyPr/>
            <a:lstStyle/>
            <a:p>
              <a:endParaRPr lang="en-US"/>
            </a:p>
          </p:txBody>
        </p:sp>
        <p:sp>
          <p:nvSpPr>
            <p:cNvPr id="401" name="Freeform 1682"/>
            <p:cNvSpPr>
              <a:spLocks/>
            </p:cNvSpPr>
            <p:nvPr/>
          </p:nvSpPr>
          <p:spPr bwMode="auto">
            <a:xfrm>
              <a:off x="5838805" y="3857499"/>
              <a:ext cx="490294" cy="324628"/>
            </a:xfrm>
            <a:custGeom>
              <a:avLst/>
              <a:gdLst>
                <a:gd name="T0" fmla="*/ 0 w 595"/>
                <a:gd name="T1" fmla="*/ 481 h 481"/>
                <a:gd name="T2" fmla="*/ 595 w 595"/>
                <a:gd name="T3" fmla="*/ 481 h 481"/>
                <a:gd name="T4" fmla="*/ 595 w 595"/>
                <a:gd name="T5" fmla="*/ 0 h 481"/>
                <a:gd name="T6" fmla="*/ 0 w 595"/>
                <a:gd name="T7" fmla="*/ 0 h 481"/>
                <a:gd name="T8" fmla="*/ 0 w 595"/>
                <a:gd name="T9" fmla="*/ 481 h 481"/>
                <a:gd name="T10" fmla="*/ 14 w 595"/>
                <a:gd name="T11" fmla="*/ 470 h 481"/>
                <a:gd name="T12" fmla="*/ 580 w 595"/>
                <a:gd name="T13" fmla="*/ 470 h 481"/>
                <a:gd name="T14" fmla="*/ 580 w 595"/>
                <a:gd name="T15" fmla="*/ 11 h 481"/>
                <a:gd name="T16" fmla="*/ 14 w 595"/>
                <a:gd name="T17" fmla="*/ 11 h 481"/>
                <a:gd name="T18" fmla="*/ 14 w 595"/>
                <a:gd name="T19" fmla="*/ 470 h 481"/>
                <a:gd name="T20" fmla="*/ 0 w 595"/>
                <a:gd name="T21" fmla="*/ 481 h 48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595"/>
                <a:gd name="T34" fmla="*/ 0 h 481"/>
                <a:gd name="T35" fmla="*/ 595 w 595"/>
                <a:gd name="T36" fmla="*/ 481 h 48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595" h="481">
                  <a:moveTo>
                    <a:pt x="0" y="481"/>
                  </a:moveTo>
                  <a:lnTo>
                    <a:pt x="595" y="481"/>
                  </a:lnTo>
                  <a:lnTo>
                    <a:pt x="595" y="0"/>
                  </a:lnTo>
                  <a:lnTo>
                    <a:pt x="0" y="0"/>
                  </a:lnTo>
                  <a:lnTo>
                    <a:pt x="0" y="481"/>
                  </a:lnTo>
                  <a:lnTo>
                    <a:pt x="14" y="470"/>
                  </a:lnTo>
                  <a:lnTo>
                    <a:pt x="580" y="470"/>
                  </a:lnTo>
                  <a:lnTo>
                    <a:pt x="580" y="11"/>
                  </a:lnTo>
                  <a:lnTo>
                    <a:pt x="14" y="11"/>
                  </a:lnTo>
                  <a:lnTo>
                    <a:pt x="14" y="470"/>
                  </a:lnTo>
                  <a:lnTo>
                    <a:pt x="0" y="481"/>
                  </a:lnTo>
                  <a:close/>
                </a:path>
              </a:pathLst>
            </a:custGeom>
            <a:solidFill>
              <a:srgbClr val="515157"/>
            </a:solidFill>
            <a:ln w="9525">
              <a:noFill/>
              <a:round/>
              <a:headEnd/>
              <a:tailEnd/>
            </a:ln>
          </p:spPr>
          <p:txBody>
            <a:bodyPr/>
            <a:lstStyle/>
            <a:p>
              <a:endParaRPr lang="en-US"/>
            </a:p>
          </p:txBody>
        </p:sp>
        <p:sp>
          <p:nvSpPr>
            <p:cNvPr id="402" name="Freeform 1683"/>
            <p:cNvSpPr>
              <a:spLocks/>
            </p:cNvSpPr>
            <p:nvPr/>
          </p:nvSpPr>
          <p:spPr bwMode="auto">
            <a:xfrm>
              <a:off x="5850361" y="3865581"/>
              <a:ext cx="467183" cy="309811"/>
            </a:xfrm>
            <a:custGeom>
              <a:avLst/>
              <a:gdLst>
                <a:gd name="T0" fmla="*/ 0 w 566"/>
                <a:gd name="T1" fmla="*/ 459 h 459"/>
                <a:gd name="T2" fmla="*/ 566 w 566"/>
                <a:gd name="T3" fmla="*/ 459 h 459"/>
                <a:gd name="T4" fmla="*/ 566 w 566"/>
                <a:gd name="T5" fmla="*/ 0 h 459"/>
                <a:gd name="T6" fmla="*/ 0 w 566"/>
                <a:gd name="T7" fmla="*/ 0 h 459"/>
                <a:gd name="T8" fmla="*/ 0 w 566"/>
                <a:gd name="T9" fmla="*/ 459 h 459"/>
                <a:gd name="T10" fmla="*/ 14 w 566"/>
                <a:gd name="T11" fmla="*/ 447 h 459"/>
                <a:gd name="T12" fmla="*/ 553 w 566"/>
                <a:gd name="T13" fmla="*/ 447 h 459"/>
                <a:gd name="T14" fmla="*/ 553 w 566"/>
                <a:gd name="T15" fmla="*/ 12 h 459"/>
                <a:gd name="T16" fmla="*/ 14 w 566"/>
                <a:gd name="T17" fmla="*/ 12 h 459"/>
                <a:gd name="T18" fmla="*/ 14 w 566"/>
                <a:gd name="T19" fmla="*/ 447 h 459"/>
                <a:gd name="T20" fmla="*/ 0 w 566"/>
                <a:gd name="T21" fmla="*/ 459 h 45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566"/>
                <a:gd name="T34" fmla="*/ 0 h 459"/>
                <a:gd name="T35" fmla="*/ 566 w 566"/>
                <a:gd name="T36" fmla="*/ 459 h 45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566" h="459">
                  <a:moveTo>
                    <a:pt x="0" y="459"/>
                  </a:moveTo>
                  <a:lnTo>
                    <a:pt x="566" y="459"/>
                  </a:lnTo>
                  <a:lnTo>
                    <a:pt x="566" y="0"/>
                  </a:lnTo>
                  <a:lnTo>
                    <a:pt x="0" y="0"/>
                  </a:lnTo>
                  <a:lnTo>
                    <a:pt x="0" y="459"/>
                  </a:lnTo>
                  <a:lnTo>
                    <a:pt x="14" y="447"/>
                  </a:lnTo>
                  <a:lnTo>
                    <a:pt x="553" y="447"/>
                  </a:lnTo>
                  <a:lnTo>
                    <a:pt x="553" y="12"/>
                  </a:lnTo>
                  <a:lnTo>
                    <a:pt x="14" y="12"/>
                  </a:lnTo>
                  <a:lnTo>
                    <a:pt x="14" y="447"/>
                  </a:lnTo>
                  <a:lnTo>
                    <a:pt x="0" y="459"/>
                  </a:lnTo>
                  <a:close/>
                </a:path>
              </a:pathLst>
            </a:custGeom>
            <a:solidFill>
              <a:srgbClr val="4D4D59"/>
            </a:solidFill>
            <a:ln w="9525">
              <a:noFill/>
              <a:round/>
              <a:headEnd/>
              <a:tailEnd/>
            </a:ln>
          </p:spPr>
          <p:txBody>
            <a:bodyPr/>
            <a:lstStyle/>
            <a:p>
              <a:endParaRPr lang="en-US"/>
            </a:p>
          </p:txBody>
        </p:sp>
        <p:sp>
          <p:nvSpPr>
            <p:cNvPr id="403" name="Freeform 1684"/>
            <p:cNvSpPr>
              <a:spLocks/>
            </p:cNvSpPr>
            <p:nvPr/>
          </p:nvSpPr>
          <p:spPr bwMode="auto">
            <a:xfrm>
              <a:off x="5860266" y="3873663"/>
              <a:ext cx="445722" cy="293647"/>
            </a:xfrm>
            <a:custGeom>
              <a:avLst/>
              <a:gdLst>
                <a:gd name="T0" fmla="*/ 0 w 539"/>
                <a:gd name="T1" fmla="*/ 435 h 435"/>
                <a:gd name="T2" fmla="*/ 539 w 539"/>
                <a:gd name="T3" fmla="*/ 435 h 435"/>
                <a:gd name="T4" fmla="*/ 539 w 539"/>
                <a:gd name="T5" fmla="*/ 0 h 435"/>
                <a:gd name="T6" fmla="*/ 0 w 539"/>
                <a:gd name="T7" fmla="*/ 0 h 435"/>
                <a:gd name="T8" fmla="*/ 0 w 539"/>
                <a:gd name="T9" fmla="*/ 435 h 435"/>
                <a:gd name="T10" fmla="*/ 14 w 539"/>
                <a:gd name="T11" fmla="*/ 424 h 435"/>
                <a:gd name="T12" fmla="*/ 524 w 539"/>
                <a:gd name="T13" fmla="*/ 424 h 435"/>
                <a:gd name="T14" fmla="*/ 524 w 539"/>
                <a:gd name="T15" fmla="*/ 11 h 435"/>
                <a:gd name="T16" fmla="*/ 14 w 539"/>
                <a:gd name="T17" fmla="*/ 11 h 435"/>
                <a:gd name="T18" fmla="*/ 14 w 539"/>
                <a:gd name="T19" fmla="*/ 424 h 435"/>
                <a:gd name="T20" fmla="*/ 0 w 539"/>
                <a:gd name="T21" fmla="*/ 435 h 43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539"/>
                <a:gd name="T34" fmla="*/ 0 h 435"/>
                <a:gd name="T35" fmla="*/ 539 w 539"/>
                <a:gd name="T36" fmla="*/ 435 h 43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539" h="435">
                  <a:moveTo>
                    <a:pt x="0" y="435"/>
                  </a:moveTo>
                  <a:lnTo>
                    <a:pt x="539" y="435"/>
                  </a:lnTo>
                  <a:lnTo>
                    <a:pt x="539" y="0"/>
                  </a:lnTo>
                  <a:lnTo>
                    <a:pt x="0" y="0"/>
                  </a:lnTo>
                  <a:lnTo>
                    <a:pt x="0" y="435"/>
                  </a:lnTo>
                  <a:lnTo>
                    <a:pt x="14" y="424"/>
                  </a:lnTo>
                  <a:lnTo>
                    <a:pt x="524" y="424"/>
                  </a:lnTo>
                  <a:lnTo>
                    <a:pt x="524" y="11"/>
                  </a:lnTo>
                  <a:lnTo>
                    <a:pt x="14" y="11"/>
                  </a:lnTo>
                  <a:lnTo>
                    <a:pt x="14" y="424"/>
                  </a:lnTo>
                  <a:lnTo>
                    <a:pt x="0" y="435"/>
                  </a:lnTo>
                  <a:close/>
                </a:path>
              </a:pathLst>
            </a:custGeom>
            <a:solidFill>
              <a:srgbClr val="49495B"/>
            </a:solidFill>
            <a:ln w="9525">
              <a:noFill/>
              <a:round/>
              <a:headEnd/>
              <a:tailEnd/>
            </a:ln>
          </p:spPr>
          <p:txBody>
            <a:bodyPr/>
            <a:lstStyle/>
            <a:p>
              <a:endParaRPr lang="en-US"/>
            </a:p>
          </p:txBody>
        </p:sp>
        <p:sp>
          <p:nvSpPr>
            <p:cNvPr id="404" name="Freeform 1685"/>
            <p:cNvSpPr>
              <a:spLocks/>
            </p:cNvSpPr>
            <p:nvPr/>
          </p:nvSpPr>
          <p:spPr bwMode="auto">
            <a:xfrm>
              <a:off x="5873473" y="3880398"/>
              <a:ext cx="420960" cy="278830"/>
            </a:xfrm>
            <a:custGeom>
              <a:avLst/>
              <a:gdLst>
                <a:gd name="T0" fmla="*/ 0 w 510"/>
                <a:gd name="T1" fmla="*/ 413 h 413"/>
                <a:gd name="T2" fmla="*/ 510 w 510"/>
                <a:gd name="T3" fmla="*/ 413 h 413"/>
                <a:gd name="T4" fmla="*/ 510 w 510"/>
                <a:gd name="T5" fmla="*/ 0 h 413"/>
                <a:gd name="T6" fmla="*/ 0 w 510"/>
                <a:gd name="T7" fmla="*/ 0 h 413"/>
                <a:gd name="T8" fmla="*/ 0 w 510"/>
                <a:gd name="T9" fmla="*/ 413 h 413"/>
                <a:gd name="T10" fmla="*/ 15 w 510"/>
                <a:gd name="T11" fmla="*/ 401 h 413"/>
                <a:gd name="T12" fmla="*/ 496 w 510"/>
                <a:gd name="T13" fmla="*/ 401 h 413"/>
                <a:gd name="T14" fmla="*/ 496 w 510"/>
                <a:gd name="T15" fmla="*/ 12 h 413"/>
                <a:gd name="T16" fmla="*/ 15 w 510"/>
                <a:gd name="T17" fmla="*/ 12 h 413"/>
                <a:gd name="T18" fmla="*/ 15 w 510"/>
                <a:gd name="T19" fmla="*/ 401 h 413"/>
                <a:gd name="T20" fmla="*/ 0 w 510"/>
                <a:gd name="T21" fmla="*/ 413 h 41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510"/>
                <a:gd name="T34" fmla="*/ 0 h 413"/>
                <a:gd name="T35" fmla="*/ 510 w 510"/>
                <a:gd name="T36" fmla="*/ 413 h 41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510" h="413">
                  <a:moveTo>
                    <a:pt x="0" y="413"/>
                  </a:moveTo>
                  <a:lnTo>
                    <a:pt x="510" y="413"/>
                  </a:lnTo>
                  <a:lnTo>
                    <a:pt x="510" y="0"/>
                  </a:lnTo>
                  <a:lnTo>
                    <a:pt x="0" y="0"/>
                  </a:lnTo>
                  <a:lnTo>
                    <a:pt x="0" y="413"/>
                  </a:lnTo>
                  <a:lnTo>
                    <a:pt x="15" y="401"/>
                  </a:lnTo>
                  <a:lnTo>
                    <a:pt x="496" y="401"/>
                  </a:lnTo>
                  <a:lnTo>
                    <a:pt x="496" y="12"/>
                  </a:lnTo>
                  <a:lnTo>
                    <a:pt x="15" y="12"/>
                  </a:lnTo>
                  <a:lnTo>
                    <a:pt x="15" y="401"/>
                  </a:lnTo>
                  <a:lnTo>
                    <a:pt x="0" y="413"/>
                  </a:lnTo>
                  <a:close/>
                </a:path>
              </a:pathLst>
            </a:custGeom>
            <a:solidFill>
              <a:srgbClr val="45455D"/>
            </a:solidFill>
            <a:ln w="9525">
              <a:noFill/>
              <a:round/>
              <a:headEnd/>
              <a:tailEnd/>
            </a:ln>
          </p:spPr>
          <p:txBody>
            <a:bodyPr/>
            <a:lstStyle/>
            <a:p>
              <a:endParaRPr lang="en-US"/>
            </a:p>
          </p:txBody>
        </p:sp>
        <p:sp>
          <p:nvSpPr>
            <p:cNvPr id="405" name="Freeform 1686"/>
            <p:cNvSpPr>
              <a:spLocks/>
            </p:cNvSpPr>
            <p:nvPr/>
          </p:nvSpPr>
          <p:spPr bwMode="auto">
            <a:xfrm>
              <a:off x="5885028" y="3888480"/>
              <a:ext cx="396198" cy="262666"/>
            </a:xfrm>
            <a:custGeom>
              <a:avLst/>
              <a:gdLst>
                <a:gd name="T0" fmla="*/ 0 w 481"/>
                <a:gd name="T1" fmla="*/ 389 h 389"/>
                <a:gd name="T2" fmla="*/ 481 w 481"/>
                <a:gd name="T3" fmla="*/ 389 h 389"/>
                <a:gd name="T4" fmla="*/ 481 w 481"/>
                <a:gd name="T5" fmla="*/ 0 h 389"/>
                <a:gd name="T6" fmla="*/ 0 w 481"/>
                <a:gd name="T7" fmla="*/ 0 h 389"/>
                <a:gd name="T8" fmla="*/ 0 w 481"/>
                <a:gd name="T9" fmla="*/ 389 h 389"/>
                <a:gd name="T10" fmla="*/ 14 w 481"/>
                <a:gd name="T11" fmla="*/ 377 h 389"/>
                <a:gd name="T12" fmla="*/ 467 w 481"/>
                <a:gd name="T13" fmla="*/ 377 h 389"/>
                <a:gd name="T14" fmla="*/ 467 w 481"/>
                <a:gd name="T15" fmla="*/ 11 h 389"/>
                <a:gd name="T16" fmla="*/ 14 w 481"/>
                <a:gd name="T17" fmla="*/ 11 h 389"/>
                <a:gd name="T18" fmla="*/ 14 w 481"/>
                <a:gd name="T19" fmla="*/ 377 h 389"/>
                <a:gd name="T20" fmla="*/ 0 w 481"/>
                <a:gd name="T21" fmla="*/ 389 h 38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81"/>
                <a:gd name="T34" fmla="*/ 0 h 389"/>
                <a:gd name="T35" fmla="*/ 481 w 481"/>
                <a:gd name="T36" fmla="*/ 389 h 38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81" h="389">
                  <a:moveTo>
                    <a:pt x="0" y="389"/>
                  </a:moveTo>
                  <a:lnTo>
                    <a:pt x="481" y="389"/>
                  </a:lnTo>
                  <a:lnTo>
                    <a:pt x="481" y="0"/>
                  </a:lnTo>
                  <a:lnTo>
                    <a:pt x="0" y="0"/>
                  </a:lnTo>
                  <a:lnTo>
                    <a:pt x="0" y="389"/>
                  </a:lnTo>
                  <a:lnTo>
                    <a:pt x="14" y="377"/>
                  </a:lnTo>
                  <a:lnTo>
                    <a:pt x="467" y="377"/>
                  </a:lnTo>
                  <a:lnTo>
                    <a:pt x="467" y="11"/>
                  </a:lnTo>
                  <a:lnTo>
                    <a:pt x="14" y="11"/>
                  </a:lnTo>
                  <a:lnTo>
                    <a:pt x="14" y="377"/>
                  </a:lnTo>
                  <a:lnTo>
                    <a:pt x="0" y="389"/>
                  </a:lnTo>
                  <a:close/>
                </a:path>
              </a:pathLst>
            </a:custGeom>
            <a:solidFill>
              <a:srgbClr val="41415F"/>
            </a:solidFill>
            <a:ln w="9525">
              <a:noFill/>
              <a:round/>
              <a:headEnd/>
              <a:tailEnd/>
            </a:ln>
          </p:spPr>
          <p:txBody>
            <a:bodyPr/>
            <a:lstStyle/>
            <a:p>
              <a:endParaRPr lang="en-US"/>
            </a:p>
          </p:txBody>
        </p:sp>
        <p:sp>
          <p:nvSpPr>
            <p:cNvPr id="406" name="Freeform 1687"/>
            <p:cNvSpPr>
              <a:spLocks/>
            </p:cNvSpPr>
            <p:nvPr/>
          </p:nvSpPr>
          <p:spPr bwMode="auto">
            <a:xfrm>
              <a:off x="5896584" y="3896562"/>
              <a:ext cx="373086" cy="246502"/>
            </a:xfrm>
            <a:custGeom>
              <a:avLst/>
              <a:gdLst>
                <a:gd name="T0" fmla="*/ 0 w 453"/>
                <a:gd name="T1" fmla="*/ 366 h 366"/>
                <a:gd name="T2" fmla="*/ 453 w 453"/>
                <a:gd name="T3" fmla="*/ 366 h 366"/>
                <a:gd name="T4" fmla="*/ 453 w 453"/>
                <a:gd name="T5" fmla="*/ 0 h 366"/>
                <a:gd name="T6" fmla="*/ 0 w 453"/>
                <a:gd name="T7" fmla="*/ 0 h 366"/>
                <a:gd name="T8" fmla="*/ 0 w 453"/>
                <a:gd name="T9" fmla="*/ 366 h 366"/>
                <a:gd name="T10" fmla="*/ 14 w 453"/>
                <a:gd name="T11" fmla="*/ 355 h 366"/>
                <a:gd name="T12" fmla="*/ 438 w 453"/>
                <a:gd name="T13" fmla="*/ 355 h 366"/>
                <a:gd name="T14" fmla="*/ 438 w 453"/>
                <a:gd name="T15" fmla="*/ 12 h 366"/>
                <a:gd name="T16" fmla="*/ 14 w 453"/>
                <a:gd name="T17" fmla="*/ 12 h 366"/>
                <a:gd name="T18" fmla="*/ 14 w 453"/>
                <a:gd name="T19" fmla="*/ 355 h 366"/>
                <a:gd name="T20" fmla="*/ 0 w 453"/>
                <a:gd name="T21" fmla="*/ 366 h 36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53"/>
                <a:gd name="T34" fmla="*/ 0 h 366"/>
                <a:gd name="T35" fmla="*/ 453 w 453"/>
                <a:gd name="T36" fmla="*/ 366 h 36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53" h="366">
                  <a:moveTo>
                    <a:pt x="0" y="366"/>
                  </a:moveTo>
                  <a:lnTo>
                    <a:pt x="453" y="366"/>
                  </a:lnTo>
                  <a:lnTo>
                    <a:pt x="453" y="0"/>
                  </a:lnTo>
                  <a:lnTo>
                    <a:pt x="0" y="0"/>
                  </a:lnTo>
                  <a:lnTo>
                    <a:pt x="0" y="366"/>
                  </a:lnTo>
                  <a:lnTo>
                    <a:pt x="14" y="355"/>
                  </a:lnTo>
                  <a:lnTo>
                    <a:pt x="438" y="355"/>
                  </a:lnTo>
                  <a:lnTo>
                    <a:pt x="438" y="12"/>
                  </a:lnTo>
                  <a:lnTo>
                    <a:pt x="14" y="12"/>
                  </a:lnTo>
                  <a:lnTo>
                    <a:pt x="14" y="355"/>
                  </a:lnTo>
                  <a:lnTo>
                    <a:pt x="0" y="366"/>
                  </a:lnTo>
                  <a:close/>
                </a:path>
              </a:pathLst>
            </a:custGeom>
            <a:solidFill>
              <a:srgbClr val="3D3D62"/>
            </a:solidFill>
            <a:ln w="9525">
              <a:noFill/>
              <a:round/>
              <a:headEnd/>
              <a:tailEnd/>
            </a:ln>
          </p:spPr>
          <p:txBody>
            <a:bodyPr/>
            <a:lstStyle/>
            <a:p>
              <a:endParaRPr lang="en-US"/>
            </a:p>
          </p:txBody>
        </p:sp>
        <p:sp>
          <p:nvSpPr>
            <p:cNvPr id="407" name="Freeform 1688"/>
            <p:cNvSpPr>
              <a:spLocks/>
            </p:cNvSpPr>
            <p:nvPr/>
          </p:nvSpPr>
          <p:spPr bwMode="auto">
            <a:xfrm>
              <a:off x="5908140" y="3904644"/>
              <a:ext cx="349974" cy="231685"/>
            </a:xfrm>
            <a:custGeom>
              <a:avLst/>
              <a:gdLst>
                <a:gd name="T0" fmla="*/ 0 w 424"/>
                <a:gd name="T1" fmla="*/ 343 h 343"/>
                <a:gd name="T2" fmla="*/ 424 w 424"/>
                <a:gd name="T3" fmla="*/ 343 h 343"/>
                <a:gd name="T4" fmla="*/ 424 w 424"/>
                <a:gd name="T5" fmla="*/ 0 h 343"/>
                <a:gd name="T6" fmla="*/ 0 w 424"/>
                <a:gd name="T7" fmla="*/ 0 h 343"/>
                <a:gd name="T8" fmla="*/ 0 w 424"/>
                <a:gd name="T9" fmla="*/ 343 h 343"/>
                <a:gd name="T10" fmla="*/ 14 w 424"/>
                <a:gd name="T11" fmla="*/ 331 h 343"/>
                <a:gd name="T12" fmla="*/ 411 w 424"/>
                <a:gd name="T13" fmla="*/ 331 h 343"/>
                <a:gd name="T14" fmla="*/ 411 w 424"/>
                <a:gd name="T15" fmla="*/ 12 h 343"/>
                <a:gd name="T16" fmla="*/ 14 w 424"/>
                <a:gd name="T17" fmla="*/ 12 h 343"/>
                <a:gd name="T18" fmla="*/ 14 w 424"/>
                <a:gd name="T19" fmla="*/ 331 h 343"/>
                <a:gd name="T20" fmla="*/ 0 w 424"/>
                <a:gd name="T21" fmla="*/ 343 h 34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24"/>
                <a:gd name="T34" fmla="*/ 0 h 343"/>
                <a:gd name="T35" fmla="*/ 424 w 424"/>
                <a:gd name="T36" fmla="*/ 343 h 34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24" h="343">
                  <a:moveTo>
                    <a:pt x="0" y="343"/>
                  </a:moveTo>
                  <a:lnTo>
                    <a:pt x="424" y="343"/>
                  </a:lnTo>
                  <a:lnTo>
                    <a:pt x="424" y="0"/>
                  </a:lnTo>
                  <a:lnTo>
                    <a:pt x="0" y="0"/>
                  </a:lnTo>
                  <a:lnTo>
                    <a:pt x="0" y="343"/>
                  </a:lnTo>
                  <a:lnTo>
                    <a:pt x="14" y="331"/>
                  </a:lnTo>
                  <a:lnTo>
                    <a:pt x="411" y="331"/>
                  </a:lnTo>
                  <a:lnTo>
                    <a:pt x="411" y="12"/>
                  </a:lnTo>
                  <a:lnTo>
                    <a:pt x="14" y="12"/>
                  </a:lnTo>
                  <a:lnTo>
                    <a:pt x="14" y="331"/>
                  </a:lnTo>
                  <a:lnTo>
                    <a:pt x="0" y="343"/>
                  </a:lnTo>
                  <a:close/>
                </a:path>
              </a:pathLst>
            </a:custGeom>
            <a:solidFill>
              <a:srgbClr val="393964"/>
            </a:solidFill>
            <a:ln w="9525">
              <a:noFill/>
              <a:round/>
              <a:headEnd/>
              <a:tailEnd/>
            </a:ln>
          </p:spPr>
          <p:txBody>
            <a:bodyPr/>
            <a:lstStyle/>
            <a:p>
              <a:endParaRPr lang="en-US"/>
            </a:p>
          </p:txBody>
        </p:sp>
        <p:sp>
          <p:nvSpPr>
            <p:cNvPr id="408" name="Freeform 1689"/>
            <p:cNvSpPr>
              <a:spLocks/>
            </p:cNvSpPr>
            <p:nvPr/>
          </p:nvSpPr>
          <p:spPr bwMode="auto">
            <a:xfrm>
              <a:off x="5919696" y="3912726"/>
              <a:ext cx="326863" cy="215521"/>
            </a:xfrm>
            <a:custGeom>
              <a:avLst/>
              <a:gdLst>
                <a:gd name="T0" fmla="*/ 0 w 397"/>
                <a:gd name="T1" fmla="*/ 319 h 319"/>
                <a:gd name="T2" fmla="*/ 397 w 397"/>
                <a:gd name="T3" fmla="*/ 319 h 319"/>
                <a:gd name="T4" fmla="*/ 397 w 397"/>
                <a:gd name="T5" fmla="*/ 0 h 319"/>
                <a:gd name="T6" fmla="*/ 0 w 397"/>
                <a:gd name="T7" fmla="*/ 0 h 319"/>
                <a:gd name="T8" fmla="*/ 0 w 397"/>
                <a:gd name="T9" fmla="*/ 319 h 319"/>
                <a:gd name="T10" fmla="*/ 14 w 397"/>
                <a:gd name="T11" fmla="*/ 309 h 319"/>
                <a:gd name="T12" fmla="*/ 382 w 397"/>
                <a:gd name="T13" fmla="*/ 309 h 319"/>
                <a:gd name="T14" fmla="*/ 382 w 397"/>
                <a:gd name="T15" fmla="*/ 10 h 319"/>
                <a:gd name="T16" fmla="*/ 14 w 397"/>
                <a:gd name="T17" fmla="*/ 10 h 319"/>
                <a:gd name="T18" fmla="*/ 14 w 397"/>
                <a:gd name="T19" fmla="*/ 309 h 319"/>
                <a:gd name="T20" fmla="*/ 0 w 397"/>
                <a:gd name="T21" fmla="*/ 319 h 31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97"/>
                <a:gd name="T34" fmla="*/ 0 h 319"/>
                <a:gd name="T35" fmla="*/ 397 w 397"/>
                <a:gd name="T36" fmla="*/ 319 h 31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97" h="319">
                  <a:moveTo>
                    <a:pt x="0" y="319"/>
                  </a:moveTo>
                  <a:lnTo>
                    <a:pt x="397" y="319"/>
                  </a:lnTo>
                  <a:lnTo>
                    <a:pt x="397" y="0"/>
                  </a:lnTo>
                  <a:lnTo>
                    <a:pt x="0" y="0"/>
                  </a:lnTo>
                  <a:lnTo>
                    <a:pt x="0" y="319"/>
                  </a:lnTo>
                  <a:lnTo>
                    <a:pt x="14" y="309"/>
                  </a:lnTo>
                  <a:lnTo>
                    <a:pt x="382" y="309"/>
                  </a:lnTo>
                  <a:lnTo>
                    <a:pt x="382" y="10"/>
                  </a:lnTo>
                  <a:lnTo>
                    <a:pt x="14" y="10"/>
                  </a:lnTo>
                  <a:lnTo>
                    <a:pt x="14" y="309"/>
                  </a:lnTo>
                  <a:lnTo>
                    <a:pt x="0" y="319"/>
                  </a:lnTo>
                  <a:close/>
                </a:path>
              </a:pathLst>
            </a:custGeom>
            <a:solidFill>
              <a:srgbClr val="353566"/>
            </a:solidFill>
            <a:ln w="9525">
              <a:noFill/>
              <a:round/>
              <a:headEnd/>
              <a:tailEnd/>
            </a:ln>
          </p:spPr>
          <p:txBody>
            <a:bodyPr/>
            <a:lstStyle/>
            <a:p>
              <a:endParaRPr lang="en-US"/>
            </a:p>
          </p:txBody>
        </p:sp>
        <p:sp>
          <p:nvSpPr>
            <p:cNvPr id="409" name="Freeform 1690"/>
            <p:cNvSpPr>
              <a:spLocks/>
            </p:cNvSpPr>
            <p:nvPr/>
          </p:nvSpPr>
          <p:spPr bwMode="auto">
            <a:xfrm>
              <a:off x="5931251" y="3919461"/>
              <a:ext cx="303751" cy="200704"/>
            </a:xfrm>
            <a:custGeom>
              <a:avLst/>
              <a:gdLst>
                <a:gd name="T0" fmla="*/ 0 w 368"/>
                <a:gd name="T1" fmla="*/ 299 h 299"/>
                <a:gd name="T2" fmla="*/ 368 w 368"/>
                <a:gd name="T3" fmla="*/ 299 h 299"/>
                <a:gd name="T4" fmla="*/ 368 w 368"/>
                <a:gd name="T5" fmla="*/ 0 h 299"/>
                <a:gd name="T6" fmla="*/ 0 w 368"/>
                <a:gd name="T7" fmla="*/ 0 h 299"/>
                <a:gd name="T8" fmla="*/ 0 w 368"/>
                <a:gd name="T9" fmla="*/ 299 h 299"/>
                <a:gd name="T10" fmla="*/ 15 w 368"/>
                <a:gd name="T11" fmla="*/ 287 h 299"/>
                <a:gd name="T12" fmla="*/ 354 w 368"/>
                <a:gd name="T13" fmla="*/ 287 h 299"/>
                <a:gd name="T14" fmla="*/ 354 w 368"/>
                <a:gd name="T15" fmla="*/ 12 h 299"/>
                <a:gd name="T16" fmla="*/ 15 w 368"/>
                <a:gd name="T17" fmla="*/ 12 h 299"/>
                <a:gd name="T18" fmla="*/ 15 w 368"/>
                <a:gd name="T19" fmla="*/ 287 h 299"/>
                <a:gd name="T20" fmla="*/ 0 w 368"/>
                <a:gd name="T21" fmla="*/ 299 h 29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68"/>
                <a:gd name="T34" fmla="*/ 0 h 299"/>
                <a:gd name="T35" fmla="*/ 368 w 368"/>
                <a:gd name="T36" fmla="*/ 299 h 29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68" h="299">
                  <a:moveTo>
                    <a:pt x="0" y="299"/>
                  </a:moveTo>
                  <a:lnTo>
                    <a:pt x="368" y="299"/>
                  </a:lnTo>
                  <a:lnTo>
                    <a:pt x="368" y="0"/>
                  </a:lnTo>
                  <a:lnTo>
                    <a:pt x="0" y="0"/>
                  </a:lnTo>
                  <a:lnTo>
                    <a:pt x="0" y="299"/>
                  </a:lnTo>
                  <a:lnTo>
                    <a:pt x="15" y="287"/>
                  </a:lnTo>
                  <a:lnTo>
                    <a:pt x="354" y="287"/>
                  </a:lnTo>
                  <a:lnTo>
                    <a:pt x="354" y="12"/>
                  </a:lnTo>
                  <a:lnTo>
                    <a:pt x="15" y="12"/>
                  </a:lnTo>
                  <a:lnTo>
                    <a:pt x="15" y="287"/>
                  </a:lnTo>
                  <a:lnTo>
                    <a:pt x="0" y="299"/>
                  </a:lnTo>
                  <a:close/>
                </a:path>
              </a:pathLst>
            </a:custGeom>
            <a:solidFill>
              <a:srgbClr val="313168"/>
            </a:solidFill>
            <a:ln w="9525">
              <a:noFill/>
              <a:round/>
              <a:headEnd/>
              <a:tailEnd/>
            </a:ln>
          </p:spPr>
          <p:txBody>
            <a:bodyPr/>
            <a:lstStyle/>
            <a:p>
              <a:endParaRPr lang="en-US"/>
            </a:p>
          </p:txBody>
        </p:sp>
        <p:sp>
          <p:nvSpPr>
            <p:cNvPr id="410" name="Freeform 1691"/>
            <p:cNvSpPr>
              <a:spLocks/>
            </p:cNvSpPr>
            <p:nvPr/>
          </p:nvSpPr>
          <p:spPr bwMode="auto">
            <a:xfrm>
              <a:off x="5942807" y="3927544"/>
              <a:ext cx="280640" cy="184540"/>
            </a:xfrm>
            <a:custGeom>
              <a:avLst/>
              <a:gdLst>
                <a:gd name="T0" fmla="*/ 0 w 339"/>
                <a:gd name="T1" fmla="*/ 275 h 275"/>
                <a:gd name="T2" fmla="*/ 339 w 339"/>
                <a:gd name="T3" fmla="*/ 275 h 275"/>
                <a:gd name="T4" fmla="*/ 339 w 339"/>
                <a:gd name="T5" fmla="*/ 0 h 275"/>
                <a:gd name="T6" fmla="*/ 0 w 339"/>
                <a:gd name="T7" fmla="*/ 0 h 275"/>
                <a:gd name="T8" fmla="*/ 0 w 339"/>
                <a:gd name="T9" fmla="*/ 275 h 275"/>
                <a:gd name="T10" fmla="*/ 14 w 339"/>
                <a:gd name="T11" fmla="*/ 264 h 275"/>
                <a:gd name="T12" fmla="*/ 325 w 339"/>
                <a:gd name="T13" fmla="*/ 264 h 275"/>
                <a:gd name="T14" fmla="*/ 325 w 339"/>
                <a:gd name="T15" fmla="*/ 11 h 275"/>
                <a:gd name="T16" fmla="*/ 14 w 339"/>
                <a:gd name="T17" fmla="*/ 11 h 275"/>
                <a:gd name="T18" fmla="*/ 14 w 339"/>
                <a:gd name="T19" fmla="*/ 264 h 275"/>
                <a:gd name="T20" fmla="*/ 0 w 339"/>
                <a:gd name="T21" fmla="*/ 275 h 27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39"/>
                <a:gd name="T34" fmla="*/ 0 h 275"/>
                <a:gd name="T35" fmla="*/ 339 w 339"/>
                <a:gd name="T36" fmla="*/ 275 h 27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39" h="275">
                  <a:moveTo>
                    <a:pt x="0" y="275"/>
                  </a:moveTo>
                  <a:lnTo>
                    <a:pt x="339" y="275"/>
                  </a:lnTo>
                  <a:lnTo>
                    <a:pt x="339" y="0"/>
                  </a:lnTo>
                  <a:lnTo>
                    <a:pt x="0" y="0"/>
                  </a:lnTo>
                  <a:lnTo>
                    <a:pt x="0" y="275"/>
                  </a:lnTo>
                  <a:lnTo>
                    <a:pt x="14" y="264"/>
                  </a:lnTo>
                  <a:lnTo>
                    <a:pt x="325" y="264"/>
                  </a:lnTo>
                  <a:lnTo>
                    <a:pt x="325" y="11"/>
                  </a:lnTo>
                  <a:lnTo>
                    <a:pt x="14" y="11"/>
                  </a:lnTo>
                  <a:lnTo>
                    <a:pt x="14" y="264"/>
                  </a:lnTo>
                  <a:lnTo>
                    <a:pt x="0" y="275"/>
                  </a:lnTo>
                  <a:close/>
                </a:path>
              </a:pathLst>
            </a:custGeom>
            <a:solidFill>
              <a:srgbClr val="2D2D6A"/>
            </a:solidFill>
            <a:ln w="9525">
              <a:noFill/>
              <a:round/>
              <a:headEnd/>
              <a:tailEnd/>
            </a:ln>
          </p:spPr>
          <p:txBody>
            <a:bodyPr/>
            <a:lstStyle/>
            <a:p>
              <a:endParaRPr lang="en-US"/>
            </a:p>
          </p:txBody>
        </p:sp>
        <p:sp>
          <p:nvSpPr>
            <p:cNvPr id="411" name="Freeform 1692"/>
            <p:cNvSpPr>
              <a:spLocks/>
            </p:cNvSpPr>
            <p:nvPr/>
          </p:nvSpPr>
          <p:spPr bwMode="auto">
            <a:xfrm>
              <a:off x="5956014" y="3935626"/>
              <a:ext cx="255878" cy="169723"/>
            </a:xfrm>
            <a:custGeom>
              <a:avLst/>
              <a:gdLst>
                <a:gd name="T0" fmla="*/ 0 w 311"/>
                <a:gd name="T1" fmla="*/ 253 h 253"/>
                <a:gd name="T2" fmla="*/ 311 w 311"/>
                <a:gd name="T3" fmla="*/ 253 h 253"/>
                <a:gd name="T4" fmla="*/ 311 w 311"/>
                <a:gd name="T5" fmla="*/ 0 h 253"/>
                <a:gd name="T6" fmla="*/ 0 w 311"/>
                <a:gd name="T7" fmla="*/ 0 h 253"/>
                <a:gd name="T8" fmla="*/ 0 w 311"/>
                <a:gd name="T9" fmla="*/ 253 h 253"/>
                <a:gd name="T10" fmla="*/ 13 w 311"/>
                <a:gd name="T11" fmla="*/ 241 h 253"/>
                <a:gd name="T12" fmla="*/ 297 w 311"/>
                <a:gd name="T13" fmla="*/ 241 h 253"/>
                <a:gd name="T14" fmla="*/ 297 w 311"/>
                <a:gd name="T15" fmla="*/ 12 h 253"/>
                <a:gd name="T16" fmla="*/ 13 w 311"/>
                <a:gd name="T17" fmla="*/ 12 h 253"/>
                <a:gd name="T18" fmla="*/ 13 w 311"/>
                <a:gd name="T19" fmla="*/ 241 h 253"/>
                <a:gd name="T20" fmla="*/ 0 w 311"/>
                <a:gd name="T21" fmla="*/ 253 h 25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11"/>
                <a:gd name="T34" fmla="*/ 0 h 253"/>
                <a:gd name="T35" fmla="*/ 311 w 311"/>
                <a:gd name="T36" fmla="*/ 253 h 25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11" h="253">
                  <a:moveTo>
                    <a:pt x="0" y="253"/>
                  </a:moveTo>
                  <a:lnTo>
                    <a:pt x="311" y="253"/>
                  </a:lnTo>
                  <a:lnTo>
                    <a:pt x="311" y="0"/>
                  </a:lnTo>
                  <a:lnTo>
                    <a:pt x="0" y="0"/>
                  </a:lnTo>
                  <a:lnTo>
                    <a:pt x="0" y="253"/>
                  </a:lnTo>
                  <a:lnTo>
                    <a:pt x="13" y="241"/>
                  </a:lnTo>
                  <a:lnTo>
                    <a:pt x="297" y="241"/>
                  </a:lnTo>
                  <a:lnTo>
                    <a:pt x="297" y="12"/>
                  </a:lnTo>
                  <a:lnTo>
                    <a:pt x="13" y="12"/>
                  </a:lnTo>
                  <a:lnTo>
                    <a:pt x="13" y="241"/>
                  </a:lnTo>
                  <a:lnTo>
                    <a:pt x="0" y="253"/>
                  </a:lnTo>
                  <a:close/>
                </a:path>
              </a:pathLst>
            </a:custGeom>
            <a:solidFill>
              <a:srgbClr val="28286C"/>
            </a:solidFill>
            <a:ln w="9525">
              <a:noFill/>
              <a:round/>
              <a:headEnd/>
              <a:tailEnd/>
            </a:ln>
          </p:spPr>
          <p:txBody>
            <a:bodyPr/>
            <a:lstStyle/>
            <a:p>
              <a:endParaRPr lang="en-US"/>
            </a:p>
          </p:txBody>
        </p:sp>
        <p:sp>
          <p:nvSpPr>
            <p:cNvPr id="412" name="Freeform 1693"/>
            <p:cNvSpPr>
              <a:spLocks/>
            </p:cNvSpPr>
            <p:nvPr/>
          </p:nvSpPr>
          <p:spPr bwMode="auto">
            <a:xfrm>
              <a:off x="5965919" y="3943708"/>
              <a:ext cx="234417" cy="153559"/>
            </a:xfrm>
            <a:custGeom>
              <a:avLst/>
              <a:gdLst>
                <a:gd name="T0" fmla="*/ 0 w 284"/>
                <a:gd name="T1" fmla="*/ 229 h 229"/>
                <a:gd name="T2" fmla="*/ 284 w 284"/>
                <a:gd name="T3" fmla="*/ 229 h 229"/>
                <a:gd name="T4" fmla="*/ 284 w 284"/>
                <a:gd name="T5" fmla="*/ 0 h 229"/>
                <a:gd name="T6" fmla="*/ 0 w 284"/>
                <a:gd name="T7" fmla="*/ 0 h 229"/>
                <a:gd name="T8" fmla="*/ 0 w 284"/>
                <a:gd name="T9" fmla="*/ 229 h 229"/>
                <a:gd name="T10" fmla="*/ 15 w 284"/>
                <a:gd name="T11" fmla="*/ 218 h 229"/>
                <a:gd name="T12" fmla="*/ 270 w 284"/>
                <a:gd name="T13" fmla="*/ 218 h 229"/>
                <a:gd name="T14" fmla="*/ 270 w 284"/>
                <a:gd name="T15" fmla="*/ 11 h 229"/>
                <a:gd name="T16" fmla="*/ 15 w 284"/>
                <a:gd name="T17" fmla="*/ 11 h 229"/>
                <a:gd name="T18" fmla="*/ 15 w 284"/>
                <a:gd name="T19" fmla="*/ 218 h 229"/>
                <a:gd name="T20" fmla="*/ 0 w 284"/>
                <a:gd name="T21" fmla="*/ 229 h 22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84"/>
                <a:gd name="T34" fmla="*/ 0 h 229"/>
                <a:gd name="T35" fmla="*/ 284 w 284"/>
                <a:gd name="T36" fmla="*/ 229 h 22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84" h="229">
                  <a:moveTo>
                    <a:pt x="0" y="229"/>
                  </a:moveTo>
                  <a:lnTo>
                    <a:pt x="284" y="229"/>
                  </a:lnTo>
                  <a:lnTo>
                    <a:pt x="284" y="0"/>
                  </a:lnTo>
                  <a:lnTo>
                    <a:pt x="0" y="0"/>
                  </a:lnTo>
                  <a:lnTo>
                    <a:pt x="0" y="229"/>
                  </a:lnTo>
                  <a:lnTo>
                    <a:pt x="15" y="218"/>
                  </a:lnTo>
                  <a:lnTo>
                    <a:pt x="270" y="218"/>
                  </a:lnTo>
                  <a:lnTo>
                    <a:pt x="270" y="11"/>
                  </a:lnTo>
                  <a:lnTo>
                    <a:pt x="15" y="11"/>
                  </a:lnTo>
                  <a:lnTo>
                    <a:pt x="15" y="218"/>
                  </a:lnTo>
                  <a:lnTo>
                    <a:pt x="0" y="229"/>
                  </a:lnTo>
                  <a:close/>
                </a:path>
              </a:pathLst>
            </a:custGeom>
            <a:solidFill>
              <a:srgbClr val="24246E"/>
            </a:solidFill>
            <a:ln w="9525">
              <a:noFill/>
              <a:round/>
              <a:headEnd/>
              <a:tailEnd/>
            </a:ln>
          </p:spPr>
          <p:txBody>
            <a:bodyPr/>
            <a:lstStyle/>
            <a:p>
              <a:endParaRPr lang="en-US"/>
            </a:p>
          </p:txBody>
        </p:sp>
        <p:sp>
          <p:nvSpPr>
            <p:cNvPr id="413" name="Freeform 1694"/>
            <p:cNvSpPr>
              <a:spLocks/>
            </p:cNvSpPr>
            <p:nvPr/>
          </p:nvSpPr>
          <p:spPr bwMode="auto">
            <a:xfrm>
              <a:off x="5977474" y="3950443"/>
              <a:ext cx="211305" cy="138741"/>
            </a:xfrm>
            <a:custGeom>
              <a:avLst/>
              <a:gdLst>
                <a:gd name="T0" fmla="*/ 0 w 255"/>
                <a:gd name="T1" fmla="*/ 207 h 207"/>
                <a:gd name="T2" fmla="*/ 255 w 255"/>
                <a:gd name="T3" fmla="*/ 207 h 207"/>
                <a:gd name="T4" fmla="*/ 255 w 255"/>
                <a:gd name="T5" fmla="*/ 0 h 207"/>
                <a:gd name="T6" fmla="*/ 0 w 255"/>
                <a:gd name="T7" fmla="*/ 0 h 207"/>
                <a:gd name="T8" fmla="*/ 0 w 255"/>
                <a:gd name="T9" fmla="*/ 207 h 207"/>
                <a:gd name="T10" fmla="*/ 14 w 255"/>
                <a:gd name="T11" fmla="*/ 195 h 207"/>
                <a:gd name="T12" fmla="*/ 240 w 255"/>
                <a:gd name="T13" fmla="*/ 195 h 207"/>
                <a:gd name="T14" fmla="*/ 240 w 255"/>
                <a:gd name="T15" fmla="*/ 12 h 207"/>
                <a:gd name="T16" fmla="*/ 14 w 255"/>
                <a:gd name="T17" fmla="*/ 12 h 207"/>
                <a:gd name="T18" fmla="*/ 14 w 255"/>
                <a:gd name="T19" fmla="*/ 195 h 207"/>
                <a:gd name="T20" fmla="*/ 0 w 255"/>
                <a:gd name="T21" fmla="*/ 207 h 20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5"/>
                <a:gd name="T34" fmla="*/ 0 h 207"/>
                <a:gd name="T35" fmla="*/ 255 w 255"/>
                <a:gd name="T36" fmla="*/ 207 h 20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5" h="207">
                  <a:moveTo>
                    <a:pt x="0" y="207"/>
                  </a:moveTo>
                  <a:lnTo>
                    <a:pt x="255" y="207"/>
                  </a:lnTo>
                  <a:lnTo>
                    <a:pt x="255" y="0"/>
                  </a:lnTo>
                  <a:lnTo>
                    <a:pt x="0" y="0"/>
                  </a:lnTo>
                  <a:lnTo>
                    <a:pt x="0" y="207"/>
                  </a:lnTo>
                  <a:lnTo>
                    <a:pt x="14" y="195"/>
                  </a:lnTo>
                  <a:lnTo>
                    <a:pt x="240" y="195"/>
                  </a:lnTo>
                  <a:lnTo>
                    <a:pt x="240" y="12"/>
                  </a:lnTo>
                  <a:lnTo>
                    <a:pt x="14" y="12"/>
                  </a:lnTo>
                  <a:lnTo>
                    <a:pt x="14" y="195"/>
                  </a:lnTo>
                  <a:lnTo>
                    <a:pt x="0" y="207"/>
                  </a:lnTo>
                  <a:close/>
                </a:path>
              </a:pathLst>
            </a:custGeom>
            <a:solidFill>
              <a:srgbClr val="202070"/>
            </a:solidFill>
            <a:ln w="9525">
              <a:noFill/>
              <a:round/>
              <a:headEnd/>
              <a:tailEnd/>
            </a:ln>
          </p:spPr>
          <p:txBody>
            <a:bodyPr/>
            <a:lstStyle/>
            <a:p>
              <a:endParaRPr lang="en-US"/>
            </a:p>
          </p:txBody>
        </p:sp>
        <p:sp>
          <p:nvSpPr>
            <p:cNvPr id="414" name="Freeform 1695"/>
            <p:cNvSpPr>
              <a:spLocks/>
            </p:cNvSpPr>
            <p:nvPr/>
          </p:nvSpPr>
          <p:spPr bwMode="auto">
            <a:xfrm>
              <a:off x="5990681" y="3958525"/>
              <a:ext cx="186543" cy="122577"/>
            </a:xfrm>
            <a:custGeom>
              <a:avLst/>
              <a:gdLst>
                <a:gd name="T0" fmla="*/ 0 w 226"/>
                <a:gd name="T1" fmla="*/ 183 h 183"/>
                <a:gd name="T2" fmla="*/ 226 w 226"/>
                <a:gd name="T3" fmla="*/ 183 h 183"/>
                <a:gd name="T4" fmla="*/ 226 w 226"/>
                <a:gd name="T5" fmla="*/ 0 h 183"/>
                <a:gd name="T6" fmla="*/ 0 w 226"/>
                <a:gd name="T7" fmla="*/ 0 h 183"/>
                <a:gd name="T8" fmla="*/ 0 w 226"/>
                <a:gd name="T9" fmla="*/ 183 h 183"/>
                <a:gd name="T10" fmla="*/ 15 w 226"/>
                <a:gd name="T11" fmla="*/ 172 h 183"/>
                <a:gd name="T12" fmla="*/ 212 w 226"/>
                <a:gd name="T13" fmla="*/ 172 h 183"/>
                <a:gd name="T14" fmla="*/ 212 w 226"/>
                <a:gd name="T15" fmla="*/ 11 h 183"/>
                <a:gd name="T16" fmla="*/ 15 w 226"/>
                <a:gd name="T17" fmla="*/ 11 h 183"/>
                <a:gd name="T18" fmla="*/ 15 w 226"/>
                <a:gd name="T19" fmla="*/ 172 h 183"/>
                <a:gd name="T20" fmla="*/ 0 w 226"/>
                <a:gd name="T21" fmla="*/ 183 h 18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26"/>
                <a:gd name="T34" fmla="*/ 0 h 183"/>
                <a:gd name="T35" fmla="*/ 226 w 226"/>
                <a:gd name="T36" fmla="*/ 183 h 18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26" h="183">
                  <a:moveTo>
                    <a:pt x="0" y="183"/>
                  </a:moveTo>
                  <a:lnTo>
                    <a:pt x="226" y="183"/>
                  </a:lnTo>
                  <a:lnTo>
                    <a:pt x="226" y="0"/>
                  </a:lnTo>
                  <a:lnTo>
                    <a:pt x="0" y="0"/>
                  </a:lnTo>
                  <a:lnTo>
                    <a:pt x="0" y="183"/>
                  </a:lnTo>
                  <a:lnTo>
                    <a:pt x="15" y="172"/>
                  </a:lnTo>
                  <a:lnTo>
                    <a:pt x="212" y="172"/>
                  </a:lnTo>
                  <a:lnTo>
                    <a:pt x="212" y="11"/>
                  </a:lnTo>
                  <a:lnTo>
                    <a:pt x="15" y="11"/>
                  </a:lnTo>
                  <a:lnTo>
                    <a:pt x="15" y="172"/>
                  </a:lnTo>
                  <a:lnTo>
                    <a:pt x="0" y="183"/>
                  </a:lnTo>
                  <a:close/>
                </a:path>
              </a:pathLst>
            </a:custGeom>
            <a:solidFill>
              <a:srgbClr val="1C1C72"/>
            </a:solidFill>
            <a:ln w="9525">
              <a:noFill/>
              <a:round/>
              <a:headEnd/>
              <a:tailEnd/>
            </a:ln>
          </p:spPr>
          <p:txBody>
            <a:bodyPr/>
            <a:lstStyle/>
            <a:p>
              <a:endParaRPr lang="en-US"/>
            </a:p>
          </p:txBody>
        </p:sp>
        <p:sp>
          <p:nvSpPr>
            <p:cNvPr id="415" name="Freeform 1696"/>
            <p:cNvSpPr>
              <a:spLocks/>
            </p:cNvSpPr>
            <p:nvPr/>
          </p:nvSpPr>
          <p:spPr bwMode="auto">
            <a:xfrm>
              <a:off x="6002237" y="3965260"/>
              <a:ext cx="161781" cy="109107"/>
            </a:xfrm>
            <a:custGeom>
              <a:avLst/>
              <a:gdLst>
                <a:gd name="T0" fmla="*/ 0 w 197"/>
                <a:gd name="T1" fmla="*/ 161 h 161"/>
                <a:gd name="T2" fmla="*/ 197 w 197"/>
                <a:gd name="T3" fmla="*/ 161 h 161"/>
                <a:gd name="T4" fmla="*/ 197 w 197"/>
                <a:gd name="T5" fmla="*/ 0 h 161"/>
                <a:gd name="T6" fmla="*/ 0 w 197"/>
                <a:gd name="T7" fmla="*/ 0 h 161"/>
                <a:gd name="T8" fmla="*/ 0 w 197"/>
                <a:gd name="T9" fmla="*/ 161 h 161"/>
                <a:gd name="T10" fmla="*/ 13 w 197"/>
                <a:gd name="T11" fmla="*/ 149 h 161"/>
                <a:gd name="T12" fmla="*/ 184 w 197"/>
                <a:gd name="T13" fmla="*/ 149 h 161"/>
                <a:gd name="T14" fmla="*/ 184 w 197"/>
                <a:gd name="T15" fmla="*/ 12 h 161"/>
                <a:gd name="T16" fmla="*/ 13 w 197"/>
                <a:gd name="T17" fmla="*/ 12 h 161"/>
                <a:gd name="T18" fmla="*/ 13 w 197"/>
                <a:gd name="T19" fmla="*/ 149 h 161"/>
                <a:gd name="T20" fmla="*/ 0 w 197"/>
                <a:gd name="T21" fmla="*/ 161 h 16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97"/>
                <a:gd name="T34" fmla="*/ 0 h 161"/>
                <a:gd name="T35" fmla="*/ 197 w 197"/>
                <a:gd name="T36" fmla="*/ 161 h 16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97" h="161">
                  <a:moveTo>
                    <a:pt x="0" y="161"/>
                  </a:moveTo>
                  <a:lnTo>
                    <a:pt x="197" y="161"/>
                  </a:lnTo>
                  <a:lnTo>
                    <a:pt x="197" y="0"/>
                  </a:lnTo>
                  <a:lnTo>
                    <a:pt x="0" y="0"/>
                  </a:lnTo>
                  <a:lnTo>
                    <a:pt x="0" y="161"/>
                  </a:lnTo>
                  <a:lnTo>
                    <a:pt x="13" y="149"/>
                  </a:lnTo>
                  <a:lnTo>
                    <a:pt x="184" y="149"/>
                  </a:lnTo>
                  <a:lnTo>
                    <a:pt x="184" y="12"/>
                  </a:lnTo>
                  <a:lnTo>
                    <a:pt x="13" y="12"/>
                  </a:lnTo>
                  <a:lnTo>
                    <a:pt x="13" y="149"/>
                  </a:lnTo>
                  <a:lnTo>
                    <a:pt x="0" y="161"/>
                  </a:lnTo>
                  <a:close/>
                </a:path>
              </a:pathLst>
            </a:custGeom>
            <a:solidFill>
              <a:srgbClr val="181874"/>
            </a:solidFill>
            <a:ln w="9525">
              <a:noFill/>
              <a:round/>
              <a:headEnd/>
              <a:tailEnd/>
            </a:ln>
          </p:spPr>
          <p:txBody>
            <a:bodyPr/>
            <a:lstStyle/>
            <a:p>
              <a:endParaRPr lang="en-US"/>
            </a:p>
          </p:txBody>
        </p:sp>
        <p:sp>
          <p:nvSpPr>
            <p:cNvPr id="416" name="Freeform 1697"/>
            <p:cNvSpPr>
              <a:spLocks/>
            </p:cNvSpPr>
            <p:nvPr/>
          </p:nvSpPr>
          <p:spPr bwMode="auto">
            <a:xfrm>
              <a:off x="6012142" y="3973342"/>
              <a:ext cx="141971" cy="92943"/>
            </a:xfrm>
            <a:custGeom>
              <a:avLst/>
              <a:gdLst>
                <a:gd name="T0" fmla="*/ 0 w 171"/>
                <a:gd name="T1" fmla="*/ 137 h 137"/>
                <a:gd name="T2" fmla="*/ 171 w 171"/>
                <a:gd name="T3" fmla="*/ 137 h 137"/>
                <a:gd name="T4" fmla="*/ 171 w 171"/>
                <a:gd name="T5" fmla="*/ 0 h 137"/>
                <a:gd name="T6" fmla="*/ 0 w 171"/>
                <a:gd name="T7" fmla="*/ 0 h 137"/>
                <a:gd name="T8" fmla="*/ 0 w 171"/>
                <a:gd name="T9" fmla="*/ 137 h 137"/>
                <a:gd name="T10" fmla="*/ 14 w 171"/>
                <a:gd name="T11" fmla="*/ 126 h 137"/>
                <a:gd name="T12" fmla="*/ 156 w 171"/>
                <a:gd name="T13" fmla="*/ 126 h 137"/>
                <a:gd name="T14" fmla="*/ 156 w 171"/>
                <a:gd name="T15" fmla="*/ 11 h 137"/>
                <a:gd name="T16" fmla="*/ 14 w 171"/>
                <a:gd name="T17" fmla="*/ 11 h 137"/>
                <a:gd name="T18" fmla="*/ 14 w 171"/>
                <a:gd name="T19" fmla="*/ 126 h 137"/>
                <a:gd name="T20" fmla="*/ 0 w 171"/>
                <a:gd name="T21" fmla="*/ 137 h 13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1"/>
                <a:gd name="T34" fmla="*/ 0 h 137"/>
                <a:gd name="T35" fmla="*/ 171 w 171"/>
                <a:gd name="T36" fmla="*/ 137 h 13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1" h="137">
                  <a:moveTo>
                    <a:pt x="0" y="137"/>
                  </a:moveTo>
                  <a:lnTo>
                    <a:pt x="171" y="137"/>
                  </a:lnTo>
                  <a:lnTo>
                    <a:pt x="171" y="0"/>
                  </a:lnTo>
                  <a:lnTo>
                    <a:pt x="0" y="0"/>
                  </a:lnTo>
                  <a:lnTo>
                    <a:pt x="0" y="137"/>
                  </a:lnTo>
                  <a:lnTo>
                    <a:pt x="14" y="126"/>
                  </a:lnTo>
                  <a:lnTo>
                    <a:pt x="156" y="126"/>
                  </a:lnTo>
                  <a:lnTo>
                    <a:pt x="156" y="11"/>
                  </a:lnTo>
                  <a:lnTo>
                    <a:pt x="14" y="11"/>
                  </a:lnTo>
                  <a:lnTo>
                    <a:pt x="14" y="126"/>
                  </a:lnTo>
                  <a:lnTo>
                    <a:pt x="0" y="137"/>
                  </a:lnTo>
                  <a:close/>
                </a:path>
              </a:pathLst>
            </a:custGeom>
            <a:solidFill>
              <a:srgbClr val="141476"/>
            </a:solidFill>
            <a:ln w="9525">
              <a:noFill/>
              <a:round/>
              <a:headEnd/>
              <a:tailEnd/>
            </a:ln>
          </p:spPr>
          <p:txBody>
            <a:bodyPr/>
            <a:lstStyle/>
            <a:p>
              <a:endParaRPr lang="en-US"/>
            </a:p>
          </p:txBody>
        </p:sp>
        <p:sp>
          <p:nvSpPr>
            <p:cNvPr id="417" name="Freeform 1698"/>
            <p:cNvSpPr>
              <a:spLocks/>
            </p:cNvSpPr>
            <p:nvPr/>
          </p:nvSpPr>
          <p:spPr bwMode="auto">
            <a:xfrm>
              <a:off x="6025348" y="3981424"/>
              <a:ext cx="117208" cy="78126"/>
            </a:xfrm>
            <a:custGeom>
              <a:avLst/>
              <a:gdLst>
                <a:gd name="T0" fmla="*/ 0 w 142"/>
                <a:gd name="T1" fmla="*/ 115 h 115"/>
                <a:gd name="T2" fmla="*/ 142 w 142"/>
                <a:gd name="T3" fmla="*/ 115 h 115"/>
                <a:gd name="T4" fmla="*/ 142 w 142"/>
                <a:gd name="T5" fmla="*/ 0 h 115"/>
                <a:gd name="T6" fmla="*/ 0 w 142"/>
                <a:gd name="T7" fmla="*/ 0 h 115"/>
                <a:gd name="T8" fmla="*/ 0 w 142"/>
                <a:gd name="T9" fmla="*/ 115 h 115"/>
                <a:gd name="T10" fmla="*/ 15 w 142"/>
                <a:gd name="T11" fmla="*/ 103 h 115"/>
                <a:gd name="T12" fmla="*/ 128 w 142"/>
                <a:gd name="T13" fmla="*/ 103 h 115"/>
                <a:gd name="T14" fmla="*/ 128 w 142"/>
                <a:gd name="T15" fmla="*/ 12 h 115"/>
                <a:gd name="T16" fmla="*/ 15 w 142"/>
                <a:gd name="T17" fmla="*/ 12 h 115"/>
                <a:gd name="T18" fmla="*/ 15 w 142"/>
                <a:gd name="T19" fmla="*/ 103 h 115"/>
                <a:gd name="T20" fmla="*/ 0 w 142"/>
                <a:gd name="T21" fmla="*/ 115 h 11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42"/>
                <a:gd name="T34" fmla="*/ 0 h 115"/>
                <a:gd name="T35" fmla="*/ 142 w 142"/>
                <a:gd name="T36" fmla="*/ 115 h 11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42" h="115">
                  <a:moveTo>
                    <a:pt x="0" y="115"/>
                  </a:moveTo>
                  <a:lnTo>
                    <a:pt x="142" y="115"/>
                  </a:lnTo>
                  <a:lnTo>
                    <a:pt x="142" y="0"/>
                  </a:lnTo>
                  <a:lnTo>
                    <a:pt x="0" y="0"/>
                  </a:lnTo>
                  <a:lnTo>
                    <a:pt x="0" y="115"/>
                  </a:lnTo>
                  <a:lnTo>
                    <a:pt x="15" y="103"/>
                  </a:lnTo>
                  <a:lnTo>
                    <a:pt x="128" y="103"/>
                  </a:lnTo>
                  <a:lnTo>
                    <a:pt x="128" y="12"/>
                  </a:lnTo>
                  <a:lnTo>
                    <a:pt x="15" y="12"/>
                  </a:lnTo>
                  <a:lnTo>
                    <a:pt x="15" y="103"/>
                  </a:lnTo>
                  <a:lnTo>
                    <a:pt x="0" y="115"/>
                  </a:lnTo>
                  <a:close/>
                </a:path>
              </a:pathLst>
            </a:custGeom>
            <a:solidFill>
              <a:srgbClr val="101078"/>
            </a:solidFill>
            <a:ln w="9525">
              <a:noFill/>
              <a:round/>
              <a:headEnd/>
              <a:tailEnd/>
            </a:ln>
          </p:spPr>
          <p:txBody>
            <a:bodyPr/>
            <a:lstStyle/>
            <a:p>
              <a:endParaRPr lang="en-US"/>
            </a:p>
          </p:txBody>
        </p:sp>
        <p:sp>
          <p:nvSpPr>
            <p:cNvPr id="418" name="Freeform 1699"/>
            <p:cNvSpPr>
              <a:spLocks/>
            </p:cNvSpPr>
            <p:nvPr/>
          </p:nvSpPr>
          <p:spPr bwMode="auto">
            <a:xfrm>
              <a:off x="6036904" y="3989506"/>
              <a:ext cx="92446" cy="61962"/>
            </a:xfrm>
            <a:custGeom>
              <a:avLst/>
              <a:gdLst>
                <a:gd name="T0" fmla="*/ 0 w 113"/>
                <a:gd name="T1" fmla="*/ 91 h 91"/>
                <a:gd name="T2" fmla="*/ 113 w 113"/>
                <a:gd name="T3" fmla="*/ 91 h 91"/>
                <a:gd name="T4" fmla="*/ 113 w 113"/>
                <a:gd name="T5" fmla="*/ 0 h 91"/>
                <a:gd name="T6" fmla="*/ 0 w 113"/>
                <a:gd name="T7" fmla="*/ 0 h 91"/>
                <a:gd name="T8" fmla="*/ 0 w 113"/>
                <a:gd name="T9" fmla="*/ 91 h 91"/>
                <a:gd name="T10" fmla="*/ 14 w 113"/>
                <a:gd name="T11" fmla="*/ 80 h 91"/>
                <a:gd name="T12" fmla="*/ 98 w 113"/>
                <a:gd name="T13" fmla="*/ 80 h 91"/>
                <a:gd name="T14" fmla="*/ 98 w 113"/>
                <a:gd name="T15" fmla="*/ 11 h 91"/>
                <a:gd name="T16" fmla="*/ 14 w 113"/>
                <a:gd name="T17" fmla="*/ 11 h 91"/>
                <a:gd name="T18" fmla="*/ 14 w 113"/>
                <a:gd name="T19" fmla="*/ 80 h 91"/>
                <a:gd name="T20" fmla="*/ 0 w 113"/>
                <a:gd name="T21" fmla="*/ 91 h 9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3"/>
                <a:gd name="T34" fmla="*/ 0 h 91"/>
                <a:gd name="T35" fmla="*/ 113 w 113"/>
                <a:gd name="T36" fmla="*/ 91 h 9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3" h="91">
                  <a:moveTo>
                    <a:pt x="0" y="91"/>
                  </a:moveTo>
                  <a:lnTo>
                    <a:pt x="113" y="91"/>
                  </a:lnTo>
                  <a:lnTo>
                    <a:pt x="113" y="0"/>
                  </a:lnTo>
                  <a:lnTo>
                    <a:pt x="0" y="0"/>
                  </a:lnTo>
                  <a:lnTo>
                    <a:pt x="0" y="91"/>
                  </a:lnTo>
                  <a:lnTo>
                    <a:pt x="14" y="80"/>
                  </a:lnTo>
                  <a:lnTo>
                    <a:pt x="98" y="80"/>
                  </a:lnTo>
                  <a:lnTo>
                    <a:pt x="98" y="11"/>
                  </a:lnTo>
                  <a:lnTo>
                    <a:pt x="14" y="11"/>
                  </a:lnTo>
                  <a:lnTo>
                    <a:pt x="14" y="80"/>
                  </a:lnTo>
                  <a:lnTo>
                    <a:pt x="0" y="91"/>
                  </a:lnTo>
                  <a:close/>
                </a:path>
              </a:pathLst>
            </a:custGeom>
            <a:solidFill>
              <a:srgbClr val="0C0C7A"/>
            </a:solidFill>
            <a:ln w="9525">
              <a:noFill/>
              <a:round/>
              <a:headEnd/>
              <a:tailEnd/>
            </a:ln>
          </p:spPr>
          <p:txBody>
            <a:bodyPr/>
            <a:lstStyle/>
            <a:p>
              <a:endParaRPr lang="en-US"/>
            </a:p>
          </p:txBody>
        </p:sp>
        <p:sp>
          <p:nvSpPr>
            <p:cNvPr id="419" name="Freeform 1700"/>
            <p:cNvSpPr>
              <a:spLocks/>
            </p:cNvSpPr>
            <p:nvPr/>
          </p:nvSpPr>
          <p:spPr bwMode="auto">
            <a:xfrm>
              <a:off x="6048460" y="3996241"/>
              <a:ext cx="69335" cy="47145"/>
            </a:xfrm>
            <a:custGeom>
              <a:avLst/>
              <a:gdLst>
                <a:gd name="T0" fmla="*/ 0 w 84"/>
                <a:gd name="T1" fmla="*/ 69 h 69"/>
                <a:gd name="T2" fmla="*/ 84 w 84"/>
                <a:gd name="T3" fmla="*/ 69 h 69"/>
                <a:gd name="T4" fmla="*/ 84 w 84"/>
                <a:gd name="T5" fmla="*/ 0 h 69"/>
                <a:gd name="T6" fmla="*/ 0 w 84"/>
                <a:gd name="T7" fmla="*/ 0 h 69"/>
                <a:gd name="T8" fmla="*/ 0 w 84"/>
                <a:gd name="T9" fmla="*/ 69 h 69"/>
                <a:gd name="T10" fmla="*/ 13 w 84"/>
                <a:gd name="T11" fmla="*/ 57 h 69"/>
                <a:gd name="T12" fmla="*/ 71 w 84"/>
                <a:gd name="T13" fmla="*/ 57 h 69"/>
                <a:gd name="T14" fmla="*/ 71 w 84"/>
                <a:gd name="T15" fmla="*/ 12 h 69"/>
                <a:gd name="T16" fmla="*/ 13 w 84"/>
                <a:gd name="T17" fmla="*/ 12 h 69"/>
                <a:gd name="T18" fmla="*/ 13 w 84"/>
                <a:gd name="T19" fmla="*/ 57 h 69"/>
                <a:gd name="T20" fmla="*/ 0 w 84"/>
                <a:gd name="T21" fmla="*/ 69 h 6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4"/>
                <a:gd name="T34" fmla="*/ 0 h 69"/>
                <a:gd name="T35" fmla="*/ 84 w 84"/>
                <a:gd name="T36" fmla="*/ 69 h 6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4" h="69">
                  <a:moveTo>
                    <a:pt x="0" y="69"/>
                  </a:moveTo>
                  <a:lnTo>
                    <a:pt x="84" y="69"/>
                  </a:lnTo>
                  <a:lnTo>
                    <a:pt x="84" y="0"/>
                  </a:lnTo>
                  <a:lnTo>
                    <a:pt x="0" y="0"/>
                  </a:lnTo>
                  <a:lnTo>
                    <a:pt x="0" y="69"/>
                  </a:lnTo>
                  <a:lnTo>
                    <a:pt x="13" y="57"/>
                  </a:lnTo>
                  <a:lnTo>
                    <a:pt x="71" y="57"/>
                  </a:lnTo>
                  <a:lnTo>
                    <a:pt x="71" y="12"/>
                  </a:lnTo>
                  <a:lnTo>
                    <a:pt x="13" y="12"/>
                  </a:lnTo>
                  <a:lnTo>
                    <a:pt x="13" y="57"/>
                  </a:lnTo>
                  <a:lnTo>
                    <a:pt x="0" y="69"/>
                  </a:lnTo>
                  <a:close/>
                </a:path>
              </a:pathLst>
            </a:custGeom>
            <a:solidFill>
              <a:srgbClr val="08087C"/>
            </a:solidFill>
            <a:ln w="9525">
              <a:noFill/>
              <a:round/>
              <a:headEnd/>
              <a:tailEnd/>
            </a:ln>
          </p:spPr>
          <p:txBody>
            <a:bodyPr/>
            <a:lstStyle/>
            <a:p>
              <a:endParaRPr lang="en-US"/>
            </a:p>
          </p:txBody>
        </p:sp>
        <p:sp>
          <p:nvSpPr>
            <p:cNvPr id="420" name="Freeform 1701"/>
            <p:cNvSpPr>
              <a:spLocks/>
            </p:cNvSpPr>
            <p:nvPr/>
          </p:nvSpPr>
          <p:spPr bwMode="auto">
            <a:xfrm>
              <a:off x="6060016" y="4004323"/>
              <a:ext cx="47874" cy="30981"/>
            </a:xfrm>
            <a:custGeom>
              <a:avLst/>
              <a:gdLst>
                <a:gd name="T0" fmla="*/ 0 w 58"/>
                <a:gd name="T1" fmla="*/ 45 h 45"/>
                <a:gd name="T2" fmla="*/ 58 w 58"/>
                <a:gd name="T3" fmla="*/ 45 h 45"/>
                <a:gd name="T4" fmla="*/ 58 w 58"/>
                <a:gd name="T5" fmla="*/ 0 h 45"/>
                <a:gd name="T6" fmla="*/ 0 w 58"/>
                <a:gd name="T7" fmla="*/ 0 h 45"/>
                <a:gd name="T8" fmla="*/ 0 w 58"/>
                <a:gd name="T9" fmla="*/ 45 h 45"/>
                <a:gd name="T10" fmla="*/ 15 w 58"/>
                <a:gd name="T11" fmla="*/ 35 h 45"/>
                <a:gd name="T12" fmla="*/ 44 w 58"/>
                <a:gd name="T13" fmla="*/ 35 h 45"/>
                <a:gd name="T14" fmla="*/ 44 w 58"/>
                <a:gd name="T15" fmla="*/ 10 h 45"/>
                <a:gd name="T16" fmla="*/ 15 w 58"/>
                <a:gd name="T17" fmla="*/ 10 h 45"/>
                <a:gd name="T18" fmla="*/ 15 w 58"/>
                <a:gd name="T19" fmla="*/ 35 h 45"/>
                <a:gd name="T20" fmla="*/ 0 w 58"/>
                <a:gd name="T21" fmla="*/ 45 h 4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58"/>
                <a:gd name="T34" fmla="*/ 0 h 45"/>
                <a:gd name="T35" fmla="*/ 58 w 58"/>
                <a:gd name="T36" fmla="*/ 45 h 4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58" h="45">
                  <a:moveTo>
                    <a:pt x="0" y="45"/>
                  </a:moveTo>
                  <a:lnTo>
                    <a:pt x="58" y="45"/>
                  </a:lnTo>
                  <a:lnTo>
                    <a:pt x="58" y="0"/>
                  </a:lnTo>
                  <a:lnTo>
                    <a:pt x="0" y="0"/>
                  </a:lnTo>
                  <a:lnTo>
                    <a:pt x="0" y="45"/>
                  </a:lnTo>
                  <a:lnTo>
                    <a:pt x="15" y="35"/>
                  </a:lnTo>
                  <a:lnTo>
                    <a:pt x="44" y="35"/>
                  </a:lnTo>
                  <a:lnTo>
                    <a:pt x="44" y="10"/>
                  </a:lnTo>
                  <a:lnTo>
                    <a:pt x="15" y="10"/>
                  </a:lnTo>
                  <a:lnTo>
                    <a:pt x="15" y="35"/>
                  </a:lnTo>
                  <a:lnTo>
                    <a:pt x="0" y="45"/>
                  </a:lnTo>
                  <a:close/>
                </a:path>
              </a:pathLst>
            </a:custGeom>
            <a:solidFill>
              <a:srgbClr val="04047E"/>
            </a:solidFill>
            <a:ln w="9525">
              <a:noFill/>
              <a:round/>
              <a:headEnd/>
              <a:tailEnd/>
            </a:ln>
          </p:spPr>
          <p:txBody>
            <a:bodyPr/>
            <a:lstStyle/>
            <a:p>
              <a:endParaRPr lang="en-US"/>
            </a:p>
          </p:txBody>
        </p:sp>
        <p:sp>
          <p:nvSpPr>
            <p:cNvPr id="421" name="Rectangle 1702"/>
            <p:cNvSpPr>
              <a:spLocks noChangeArrowheads="1"/>
            </p:cNvSpPr>
            <p:nvPr/>
          </p:nvSpPr>
          <p:spPr bwMode="auto">
            <a:xfrm>
              <a:off x="6071571" y="4012405"/>
              <a:ext cx="23112" cy="16164"/>
            </a:xfrm>
            <a:prstGeom prst="rect">
              <a:avLst/>
            </a:prstGeom>
            <a:solidFill>
              <a:srgbClr val="000080"/>
            </a:solidFill>
            <a:ln w="9525">
              <a:noFill/>
              <a:miter lim="800000"/>
              <a:headEnd/>
              <a:tailEnd/>
            </a:ln>
          </p:spPr>
          <p:txBody>
            <a:bodyPr/>
            <a:lstStyle/>
            <a:p>
              <a:endParaRPr lang="en-US"/>
            </a:p>
          </p:txBody>
        </p:sp>
        <p:sp>
          <p:nvSpPr>
            <p:cNvPr id="422" name="Freeform 1703"/>
            <p:cNvSpPr>
              <a:spLocks/>
            </p:cNvSpPr>
            <p:nvPr/>
          </p:nvSpPr>
          <p:spPr bwMode="auto">
            <a:xfrm>
              <a:off x="5335304" y="3526136"/>
              <a:ext cx="1495646" cy="988701"/>
            </a:xfrm>
            <a:custGeom>
              <a:avLst/>
              <a:gdLst>
                <a:gd name="T0" fmla="*/ 361 w 1812"/>
                <a:gd name="T1" fmla="*/ 0 h 1467"/>
                <a:gd name="T2" fmla="*/ 329 w 1812"/>
                <a:gd name="T3" fmla="*/ 1 h 1467"/>
                <a:gd name="T4" fmla="*/ 296 w 1812"/>
                <a:gd name="T5" fmla="*/ 7 h 1467"/>
                <a:gd name="T6" fmla="*/ 230 w 1812"/>
                <a:gd name="T7" fmla="*/ 30 h 1467"/>
                <a:gd name="T8" fmla="*/ 113 w 1812"/>
                <a:gd name="T9" fmla="*/ 112 h 1467"/>
                <a:gd name="T10" fmla="*/ 33 w 1812"/>
                <a:gd name="T11" fmla="*/ 227 h 1467"/>
                <a:gd name="T12" fmla="*/ 10 w 1812"/>
                <a:gd name="T13" fmla="*/ 292 h 1467"/>
                <a:gd name="T14" fmla="*/ 0 w 1812"/>
                <a:gd name="T15" fmla="*/ 361 h 1467"/>
                <a:gd name="T16" fmla="*/ 0 w 1812"/>
                <a:gd name="T17" fmla="*/ 1106 h 1467"/>
                <a:gd name="T18" fmla="*/ 30 w 1812"/>
                <a:gd name="T19" fmla="*/ 1237 h 1467"/>
                <a:gd name="T20" fmla="*/ 112 w 1812"/>
                <a:gd name="T21" fmla="*/ 1354 h 1467"/>
                <a:gd name="T22" fmla="*/ 228 w 1812"/>
                <a:gd name="T23" fmla="*/ 1435 h 1467"/>
                <a:gd name="T24" fmla="*/ 293 w 1812"/>
                <a:gd name="T25" fmla="*/ 1457 h 1467"/>
                <a:gd name="T26" fmla="*/ 361 w 1812"/>
                <a:gd name="T27" fmla="*/ 1467 h 1467"/>
                <a:gd name="T28" fmla="*/ 1451 w 1812"/>
                <a:gd name="T29" fmla="*/ 1467 h 1467"/>
                <a:gd name="T30" fmla="*/ 1583 w 1812"/>
                <a:gd name="T31" fmla="*/ 1437 h 1467"/>
                <a:gd name="T32" fmla="*/ 1699 w 1812"/>
                <a:gd name="T33" fmla="*/ 1355 h 1467"/>
                <a:gd name="T34" fmla="*/ 1780 w 1812"/>
                <a:gd name="T35" fmla="*/ 1240 h 1467"/>
                <a:gd name="T36" fmla="*/ 1803 w 1812"/>
                <a:gd name="T37" fmla="*/ 1175 h 1467"/>
                <a:gd name="T38" fmla="*/ 1812 w 1812"/>
                <a:gd name="T39" fmla="*/ 1106 h 1467"/>
                <a:gd name="T40" fmla="*/ 1812 w 1812"/>
                <a:gd name="T41" fmla="*/ 361 h 1467"/>
                <a:gd name="T42" fmla="*/ 1811 w 1812"/>
                <a:gd name="T43" fmla="*/ 328 h 1467"/>
                <a:gd name="T44" fmla="*/ 1805 w 1812"/>
                <a:gd name="T45" fmla="*/ 296 h 1467"/>
                <a:gd name="T46" fmla="*/ 1782 w 1812"/>
                <a:gd name="T47" fmla="*/ 230 h 1467"/>
                <a:gd name="T48" fmla="*/ 1700 w 1812"/>
                <a:gd name="T49" fmla="*/ 113 h 1467"/>
                <a:gd name="T50" fmla="*/ 1585 w 1812"/>
                <a:gd name="T51" fmla="*/ 32 h 1467"/>
                <a:gd name="T52" fmla="*/ 1520 w 1812"/>
                <a:gd name="T53" fmla="*/ 10 h 1467"/>
                <a:gd name="T54" fmla="*/ 1451 w 1812"/>
                <a:gd name="T55" fmla="*/ 0 h 146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1812"/>
                <a:gd name="T85" fmla="*/ 0 h 1467"/>
                <a:gd name="T86" fmla="*/ 1812 w 1812"/>
                <a:gd name="T87" fmla="*/ 1467 h 146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1812" h="1467">
                  <a:moveTo>
                    <a:pt x="361" y="0"/>
                  </a:moveTo>
                  <a:lnTo>
                    <a:pt x="329" y="1"/>
                  </a:lnTo>
                  <a:lnTo>
                    <a:pt x="296" y="7"/>
                  </a:lnTo>
                  <a:lnTo>
                    <a:pt x="230" y="30"/>
                  </a:lnTo>
                  <a:lnTo>
                    <a:pt x="113" y="112"/>
                  </a:lnTo>
                  <a:lnTo>
                    <a:pt x="33" y="227"/>
                  </a:lnTo>
                  <a:lnTo>
                    <a:pt x="10" y="292"/>
                  </a:lnTo>
                  <a:lnTo>
                    <a:pt x="0" y="361"/>
                  </a:lnTo>
                  <a:lnTo>
                    <a:pt x="0" y="1106"/>
                  </a:lnTo>
                  <a:lnTo>
                    <a:pt x="30" y="1237"/>
                  </a:lnTo>
                  <a:lnTo>
                    <a:pt x="112" y="1354"/>
                  </a:lnTo>
                  <a:lnTo>
                    <a:pt x="228" y="1435"/>
                  </a:lnTo>
                  <a:lnTo>
                    <a:pt x="293" y="1457"/>
                  </a:lnTo>
                  <a:lnTo>
                    <a:pt x="361" y="1467"/>
                  </a:lnTo>
                  <a:lnTo>
                    <a:pt x="1451" y="1467"/>
                  </a:lnTo>
                  <a:lnTo>
                    <a:pt x="1583" y="1437"/>
                  </a:lnTo>
                  <a:lnTo>
                    <a:pt x="1699" y="1355"/>
                  </a:lnTo>
                  <a:lnTo>
                    <a:pt x="1780" y="1240"/>
                  </a:lnTo>
                  <a:lnTo>
                    <a:pt x="1803" y="1175"/>
                  </a:lnTo>
                  <a:lnTo>
                    <a:pt x="1812" y="1106"/>
                  </a:lnTo>
                  <a:lnTo>
                    <a:pt x="1812" y="361"/>
                  </a:lnTo>
                  <a:lnTo>
                    <a:pt x="1811" y="328"/>
                  </a:lnTo>
                  <a:lnTo>
                    <a:pt x="1805" y="296"/>
                  </a:lnTo>
                  <a:lnTo>
                    <a:pt x="1782" y="230"/>
                  </a:lnTo>
                  <a:lnTo>
                    <a:pt x="1700" y="113"/>
                  </a:lnTo>
                  <a:lnTo>
                    <a:pt x="1585" y="32"/>
                  </a:lnTo>
                  <a:lnTo>
                    <a:pt x="1520" y="10"/>
                  </a:lnTo>
                  <a:lnTo>
                    <a:pt x="1451" y="0"/>
                  </a:lnTo>
                </a:path>
              </a:pathLst>
            </a:custGeom>
            <a:noFill/>
            <a:ln w="80963">
              <a:solidFill>
                <a:srgbClr val="000000"/>
              </a:solidFill>
              <a:prstDash val="solid"/>
              <a:round/>
              <a:headEnd/>
              <a:tailEnd/>
            </a:ln>
          </p:spPr>
          <p:txBody>
            <a:bodyPr/>
            <a:lstStyle/>
            <a:p>
              <a:endParaRPr lang="en-US"/>
            </a:p>
          </p:txBody>
        </p:sp>
        <p:sp>
          <p:nvSpPr>
            <p:cNvPr id="423" name="Line 1704"/>
            <p:cNvSpPr>
              <a:spLocks noChangeShapeType="1"/>
            </p:cNvSpPr>
            <p:nvPr/>
          </p:nvSpPr>
          <p:spPr bwMode="auto">
            <a:xfrm flipH="1">
              <a:off x="5634103" y="3526136"/>
              <a:ext cx="899699" cy="1347"/>
            </a:xfrm>
            <a:prstGeom prst="line">
              <a:avLst/>
            </a:prstGeom>
            <a:noFill/>
            <a:ln w="80963">
              <a:solidFill>
                <a:srgbClr val="000000"/>
              </a:solidFill>
              <a:round/>
              <a:headEnd/>
              <a:tailEnd/>
            </a:ln>
          </p:spPr>
          <p:txBody>
            <a:bodyPr/>
            <a:lstStyle/>
            <a:p>
              <a:endParaRPr lang="en-US"/>
            </a:p>
          </p:txBody>
        </p:sp>
        <p:sp>
          <p:nvSpPr>
            <p:cNvPr id="424" name="Oval 1705"/>
            <p:cNvSpPr>
              <a:spLocks noChangeArrowheads="1"/>
            </p:cNvSpPr>
            <p:nvPr/>
          </p:nvSpPr>
          <p:spPr bwMode="auto">
            <a:xfrm>
              <a:off x="6028650" y="4272377"/>
              <a:ext cx="125463" cy="125271"/>
            </a:xfrm>
            <a:prstGeom prst="ellipse">
              <a:avLst/>
            </a:prstGeom>
            <a:solidFill>
              <a:srgbClr val="000000"/>
            </a:solidFill>
            <a:ln w="80963">
              <a:solidFill>
                <a:srgbClr val="FFFFFF"/>
              </a:solidFill>
              <a:round/>
              <a:headEnd/>
              <a:tailEnd/>
            </a:ln>
          </p:spPr>
          <p:txBody>
            <a:bodyPr/>
            <a:lstStyle/>
            <a:p>
              <a:endParaRPr lang="en-US"/>
            </a:p>
          </p:txBody>
        </p:sp>
        <p:sp>
          <p:nvSpPr>
            <p:cNvPr id="425" name="Freeform 1706"/>
            <p:cNvSpPr>
              <a:spLocks/>
            </p:cNvSpPr>
            <p:nvPr/>
          </p:nvSpPr>
          <p:spPr bwMode="auto">
            <a:xfrm>
              <a:off x="5431052" y="4118818"/>
              <a:ext cx="1272785" cy="369079"/>
            </a:xfrm>
            <a:custGeom>
              <a:avLst/>
              <a:gdLst>
                <a:gd name="T0" fmla="*/ 1541 w 1541"/>
                <a:gd name="T1" fmla="*/ 548 h 548"/>
                <a:gd name="T2" fmla="*/ 1482 w 1541"/>
                <a:gd name="T3" fmla="*/ 422 h 548"/>
                <a:gd name="T4" fmla="*/ 1408 w 1541"/>
                <a:gd name="T5" fmla="*/ 310 h 548"/>
                <a:gd name="T6" fmla="*/ 1321 w 1541"/>
                <a:gd name="T7" fmla="*/ 217 h 548"/>
                <a:gd name="T8" fmla="*/ 1222 w 1541"/>
                <a:gd name="T9" fmla="*/ 138 h 548"/>
                <a:gd name="T10" fmla="*/ 1118 w 1541"/>
                <a:gd name="T11" fmla="*/ 79 h 548"/>
                <a:gd name="T12" fmla="*/ 1006 w 1541"/>
                <a:gd name="T13" fmla="*/ 36 h 548"/>
                <a:gd name="T14" fmla="*/ 890 w 1541"/>
                <a:gd name="T15" fmla="*/ 11 h 548"/>
                <a:gd name="T16" fmla="*/ 771 w 1541"/>
                <a:gd name="T17" fmla="*/ 0 h 548"/>
                <a:gd name="T18" fmla="*/ 713 w 1541"/>
                <a:gd name="T19" fmla="*/ 1 h 548"/>
                <a:gd name="T20" fmla="*/ 656 w 1541"/>
                <a:gd name="T21" fmla="*/ 7 h 548"/>
                <a:gd name="T22" fmla="*/ 539 w 1541"/>
                <a:gd name="T23" fmla="*/ 33 h 548"/>
                <a:gd name="T24" fmla="*/ 427 w 1541"/>
                <a:gd name="T25" fmla="*/ 75 h 548"/>
                <a:gd name="T26" fmla="*/ 320 w 1541"/>
                <a:gd name="T27" fmla="*/ 136 h 548"/>
                <a:gd name="T28" fmla="*/ 224 w 1541"/>
                <a:gd name="T29" fmla="*/ 212 h 548"/>
                <a:gd name="T30" fmla="*/ 136 w 1541"/>
                <a:gd name="T31" fmla="*/ 307 h 548"/>
                <a:gd name="T32" fmla="*/ 61 w 1541"/>
                <a:gd name="T33" fmla="*/ 417 h 548"/>
                <a:gd name="T34" fmla="*/ 0 w 1541"/>
                <a:gd name="T35" fmla="*/ 547 h 54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541"/>
                <a:gd name="T55" fmla="*/ 0 h 548"/>
                <a:gd name="T56" fmla="*/ 1541 w 1541"/>
                <a:gd name="T57" fmla="*/ 548 h 54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541" h="548">
                  <a:moveTo>
                    <a:pt x="1541" y="548"/>
                  </a:moveTo>
                  <a:lnTo>
                    <a:pt x="1482" y="422"/>
                  </a:lnTo>
                  <a:lnTo>
                    <a:pt x="1408" y="310"/>
                  </a:lnTo>
                  <a:lnTo>
                    <a:pt x="1321" y="217"/>
                  </a:lnTo>
                  <a:lnTo>
                    <a:pt x="1222" y="138"/>
                  </a:lnTo>
                  <a:lnTo>
                    <a:pt x="1118" y="79"/>
                  </a:lnTo>
                  <a:lnTo>
                    <a:pt x="1006" y="36"/>
                  </a:lnTo>
                  <a:lnTo>
                    <a:pt x="890" y="11"/>
                  </a:lnTo>
                  <a:lnTo>
                    <a:pt x="771" y="0"/>
                  </a:lnTo>
                  <a:lnTo>
                    <a:pt x="713" y="1"/>
                  </a:lnTo>
                  <a:lnTo>
                    <a:pt x="656" y="7"/>
                  </a:lnTo>
                  <a:lnTo>
                    <a:pt x="539" y="33"/>
                  </a:lnTo>
                  <a:lnTo>
                    <a:pt x="427" y="75"/>
                  </a:lnTo>
                  <a:lnTo>
                    <a:pt x="320" y="136"/>
                  </a:lnTo>
                  <a:lnTo>
                    <a:pt x="224" y="212"/>
                  </a:lnTo>
                  <a:lnTo>
                    <a:pt x="136" y="307"/>
                  </a:lnTo>
                  <a:lnTo>
                    <a:pt x="61" y="417"/>
                  </a:lnTo>
                  <a:lnTo>
                    <a:pt x="0" y="547"/>
                  </a:lnTo>
                </a:path>
              </a:pathLst>
            </a:custGeom>
            <a:noFill/>
            <a:ln w="11113">
              <a:solidFill>
                <a:srgbClr val="000000"/>
              </a:solidFill>
              <a:prstDash val="solid"/>
              <a:round/>
              <a:headEnd/>
              <a:tailEnd/>
            </a:ln>
          </p:spPr>
          <p:txBody>
            <a:bodyPr/>
            <a:lstStyle/>
            <a:p>
              <a:endParaRPr lang="en-US"/>
            </a:p>
          </p:txBody>
        </p:sp>
        <p:sp>
          <p:nvSpPr>
            <p:cNvPr id="426" name="Line 1707"/>
            <p:cNvSpPr>
              <a:spLocks noChangeShapeType="1"/>
            </p:cNvSpPr>
            <p:nvPr/>
          </p:nvSpPr>
          <p:spPr bwMode="auto">
            <a:xfrm flipV="1">
              <a:off x="6078175" y="3814395"/>
              <a:ext cx="460580" cy="506474"/>
            </a:xfrm>
            <a:prstGeom prst="line">
              <a:avLst/>
            </a:prstGeom>
            <a:noFill/>
            <a:ln w="34925">
              <a:solidFill>
                <a:srgbClr val="FF0000"/>
              </a:solidFill>
              <a:round/>
              <a:headEnd/>
              <a:tailEnd/>
            </a:ln>
          </p:spPr>
          <p:txBody>
            <a:bodyPr/>
            <a:lstStyle/>
            <a:p>
              <a:endParaRPr lang="en-US"/>
            </a:p>
          </p:txBody>
        </p:sp>
        <p:sp>
          <p:nvSpPr>
            <p:cNvPr id="427" name="Freeform 1708"/>
            <p:cNvSpPr>
              <a:spLocks/>
            </p:cNvSpPr>
            <p:nvPr/>
          </p:nvSpPr>
          <p:spPr bwMode="auto">
            <a:xfrm>
              <a:off x="6324147" y="3768597"/>
              <a:ext cx="257528" cy="250543"/>
            </a:xfrm>
            <a:custGeom>
              <a:avLst/>
              <a:gdLst>
                <a:gd name="T0" fmla="*/ 0 w 312"/>
                <a:gd name="T1" fmla="*/ 255 h 372"/>
                <a:gd name="T2" fmla="*/ 312 w 312"/>
                <a:gd name="T3" fmla="*/ 0 h 372"/>
                <a:gd name="T4" fmla="*/ 158 w 312"/>
                <a:gd name="T5" fmla="*/ 372 h 372"/>
                <a:gd name="T6" fmla="*/ 0 w 312"/>
                <a:gd name="T7" fmla="*/ 255 h 372"/>
                <a:gd name="T8" fmla="*/ 0 60000 65536"/>
                <a:gd name="T9" fmla="*/ 0 60000 65536"/>
                <a:gd name="T10" fmla="*/ 0 60000 65536"/>
                <a:gd name="T11" fmla="*/ 0 60000 65536"/>
                <a:gd name="T12" fmla="*/ 0 w 312"/>
                <a:gd name="T13" fmla="*/ 0 h 372"/>
                <a:gd name="T14" fmla="*/ 312 w 312"/>
                <a:gd name="T15" fmla="*/ 372 h 372"/>
              </a:gdLst>
              <a:ahLst/>
              <a:cxnLst>
                <a:cxn ang="T8">
                  <a:pos x="T0" y="T1"/>
                </a:cxn>
                <a:cxn ang="T9">
                  <a:pos x="T2" y="T3"/>
                </a:cxn>
                <a:cxn ang="T10">
                  <a:pos x="T4" y="T5"/>
                </a:cxn>
                <a:cxn ang="T11">
                  <a:pos x="T6" y="T7"/>
                </a:cxn>
              </a:cxnLst>
              <a:rect l="T12" t="T13" r="T14" b="T15"/>
              <a:pathLst>
                <a:path w="312" h="372">
                  <a:moveTo>
                    <a:pt x="0" y="255"/>
                  </a:moveTo>
                  <a:lnTo>
                    <a:pt x="312" y="0"/>
                  </a:lnTo>
                  <a:lnTo>
                    <a:pt x="158" y="372"/>
                  </a:lnTo>
                  <a:lnTo>
                    <a:pt x="0" y="255"/>
                  </a:lnTo>
                  <a:close/>
                </a:path>
              </a:pathLst>
            </a:custGeom>
            <a:solidFill>
              <a:srgbClr val="FF0000"/>
            </a:solidFill>
            <a:ln w="34925">
              <a:solidFill>
                <a:srgbClr val="FF0000"/>
              </a:solidFill>
              <a:prstDash val="solid"/>
              <a:round/>
              <a:headEnd/>
              <a:tailEnd/>
            </a:ln>
          </p:spPr>
          <p:txBody>
            <a:bodyPr/>
            <a:lstStyle/>
            <a:p>
              <a:endParaRPr lang="en-US"/>
            </a:p>
          </p:txBody>
        </p:sp>
        <p:sp>
          <p:nvSpPr>
            <p:cNvPr id="428" name="Rectangle 1709"/>
            <p:cNvSpPr>
              <a:spLocks noChangeArrowheads="1"/>
            </p:cNvSpPr>
            <p:nvPr/>
          </p:nvSpPr>
          <p:spPr bwMode="auto">
            <a:xfrm>
              <a:off x="4698087" y="4896040"/>
              <a:ext cx="3513584" cy="307777"/>
            </a:xfrm>
            <a:prstGeom prst="rect">
              <a:avLst/>
            </a:prstGeom>
            <a:noFill/>
            <a:ln w="9525">
              <a:noFill/>
              <a:miter lim="800000"/>
              <a:headEnd/>
              <a:tailEnd/>
            </a:ln>
          </p:spPr>
          <p:txBody>
            <a:bodyPr wrap="square" lIns="0" tIns="0" rIns="0" bIns="0">
              <a:spAutoFit/>
            </a:bodyPr>
            <a:lstStyle/>
            <a:p>
              <a:r>
                <a:rPr lang="en-US" sz="1800" b="0" i="1" dirty="0">
                  <a:solidFill>
                    <a:srgbClr val="0000FF"/>
                  </a:solidFill>
                </a:rPr>
                <a:t>Mobile phase and </a:t>
              </a:r>
              <a:r>
                <a:rPr lang="en-US" sz="1800" b="0" i="1" dirty="0">
                  <a:solidFill>
                    <a:srgbClr val="FF3300"/>
                  </a:solidFill>
                </a:rPr>
                <a:t>solute(s)</a:t>
              </a:r>
              <a:endParaRPr lang="en-US" sz="1800" b="0" i="1" dirty="0">
                <a:solidFill>
                  <a:srgbClr val="FF3300"/>
                </a:solidFill>
                <a:latin typeface="Times New Roman" pitchFamily="18" charset="0"/>
              </a:endParaRPr>
            </a:p>
          </p:txBody>
        </p:sp>
      </p:grpSp>
      <p:sp>
        <p:nvSpPr>
          <p:cNvPr id="433" name="TextBox 432"/>
          <p:cNvSpPr txBox="1"/>
          <p:nvPr/>
        </p:nvSpPr>
        <p:spPr>
          <a:xfrm>
            <a:off x="1749257" y="3601821"/>
            <a:ext cx="362600" cy="338554"/>
          </a:xfrm>
          <a:prstGeom prst="rect">
            <a:avLst/>
          </a:prstGeom>
          <a:noFill/>
        </p:spPr>
        <p:txBody>
          <a:bodyPr wrap="none" rtlCol="0">
            <a:spAutoFit/>
          </a:bodyPr>
          <a:lstStyle/>
          <a:p>
            <a:r>
              <a:rPr lang="en-US" b="1" dirty="0" smtClean="0"/>
              <a:t>+</a:t>
            </a:r>
            <a:endParaRPr lang="en-US" b="1" dirty="0"/>
          </a:p>
        </p:txBody>
      </p:sp>
      <p:sp>
        <p:nvSpPr>
          <p:cNvPr id="434" name="TextBox 433"/>
          <p:cNvSpPr txBox="1"/>
          <p:nvPr/>
        </p:nvSpPr>
        <p:spPr>
          <a:xfrm>
            <a:off x="1749257" y="1758397"/>
            <a:ext cx="362600" cy="338554"/>
          </a:xfrm>
          <a:prstGeom prst="rect">
            <a:avLst/>
          </a:prstGeom>
          <a:noFill/>
        </p:spPr>
        <p:txBody>
          <a:bodyPr wrap="none" rtlCol="0">
            <a:spAutoFit/>
          </a:bodyPr>
          <a:lstStyle/>
          <a:p>
            <a:r>
              <a:rPr lang="en-US" b="1" dirty="0" smtClean="0"/>
              <a:t>+</a:t>
            </a:r>
            <a:endParaRPr lang="en-US" b="1" dirty="0"/>
          </a:p>
        </p:txBody>
      </p:sp>
      <p:sp>
        <p:nvSpPr>
          <p:cNvPr id="436" name="TextBox 435"/>
          <p:cNvSpPr txBox="1"/>
          <p:nvPr/>
        </p:nvSpPr>
        <p:spPr>
          <a:xfrm>
            <a:off x="4168751" y="1700790"/>
            <a:ext cx="348172" cy="369332"/>
          </a:xfrm>
          <a:prstGeom prst="rect">
            <a:avLst/>
          </a:prstGeom>
          <a:noFill/>
        </p:spPr>
        <p:txBody>
          <a:bodyPr wrap="none" rtlCol="0">
            <a:spAutoFit/>
          </a:bodyPr>
          <a:lstStyle/>
          <a:p>
            <a:r>
              <a:rPr lang="en-US" sz="1800" b="1" dirty="0" smtClean="0"/>
              <a:t>–</a:t>
            </a:r>
            <a:endParaRPr lang="en-US" sz="1800" b="1" dirty="0"/>
          </a:p>
        </p:txBody>
      </p:sp>
      <p:sp>
        <p:nvSpPr>
          <p:cNvPr id="437" name="TextBox 436"/>
          <p:cNvSpPr txBox="1"/>
          <p:nvPr/>
        </p:nvSpPr>
        <p:spPr>
          <a:xfrm>
            <a:off x="4226358" y="3578131"/>
            <a:ext cx="348172" cy="369332"/>
          </a:xfrm>
          <a:prstGeom prst="rect">
            <a:avLst/>
          </a:prstGeom>
          <a:noFill/>
        </p:spPr>
        <p:txBody>
          <a:bodyPr wrap="none" rtlCol="0">
            <a:spAutoFit/>
          </a:bodyPr>
          <a:lstStyle/>
          <a:p>
            <a:r>
              <a:rPr lang="en-US" sz="1800" b="1" dirty="0" smtClean="0"/>
              <a:t>–</a:t>
            </a:r>
            <a:endParaRPr lang="en-US" sz="1800" b="1" dirty="0"/>
          </a:p>
        </p:txBody>
      </p:sp>
    </p:spTree>
  </p:cSld>
  <p:clrMapOvr>
    <a:masterClrMapping/>
  </p:clrMapOvr>
  <p:transition/>
  <p:timing>
    <p:tnLst>
      <p:par>
        <p:cTn id="1" dur="indefinite" restart="never" nodeType="tmRoot"/>
      </p:par>
    </p:tnLst>
  </p:timing>
</p:sld>
</file>

<file path=ppt/slides/slide187.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Electrochemical Detector (ED)</a:t>
            </a:r>
            <a:endParaRPr lang="en-US" dirty="0"/>
          </a:p>
        </p:txBody>
      </p:sp>
      <p:sp>
        <p:nvSpPr>
          <p:cNvPr id="3" name="Content Placeholder 2"/>
          <p:cNvSpPr>
            <a:spLocks noGrp="1"/>
          </p:cNvSpPr>
          <p:nvPr>
            <p:ph idx="1"/>
          </p:nvPr>
        </p:nvSpPr>
        <p:spPr/>
        <p:txBody>
          <a:bodyPr/>
          <a:lstStyle/>
          <a:p>
            <a:r>
              <a:rPr lang="en-US" dirty="0" smtClean="0"/>
              <a:t>Electrochemical detection</a:t>
            </a:r>
          </a:p>
          <a:p>
            <a:pPr lvl="1"/>
            <a:r>
              <a:rPr lang="en-US" dirty="0" smtClean="0"/>
              <a:t>Sensitive and selective technique</a:t>
            </a:r>
          </a:p>
          <a:p>
            <a:pPr lvl="1"/>
            <a:r>
              <a:rPr lang="en-US" dirty="0" smtClean="0"/>
              <a:t>Not frequently used</a:t>
            </a:r>
          </a:p>
          <a:p>
            <a:pPr lvl="1"/>
            <a:r>
              <a:rPr lang="en-US" dirty="0" smtClean="0"/>
              <a:t>Compounds must be undergo either </a:t>
            </a:r>
            <a:r>
              <a:rPr lang="en-US" dirty="0" smtClean="0">
                <a:solidFill>
                  <a:srgbClr val="0000FF"/>
                </a:solidFill>
              </a:rPr>
              <a:t>oxidation or reduction reaction.</a:t>
            </a:r>
          </a:p>
          <a:p>
            <a:pPr lvl="2"/>
            <a:r>
              <a:rPr lang="en-US" sz="1600" dirty="0" smtClean="0"/>
              <a:t>Electrical potential causes the reaction to occur</a:t>
            </a:r>
          </a:p>
          <a:p>
            <a:pPr lvl="2"/>
            <a:r>
              <a:rPr lang="en-US" sz="1600" dirty="0" smtClean="0"/>
              <a:t>Electrical current resulting from the oxidation or reduction of the analyte is measured</a:t>
            </a:r>
          </a:p>
          <a:p>
            <a:pPr lvl="2"/>
            <a:r>
              <a:rPr lang="en-US" sz="1600" dirty="0" smtClean="0"/>
              <a:t>Requires selection of the appropriate type of electrode</a:t>
            </a:r>
          </a:p>
          <a:p>
            <a:pPr lvl="1"/>
            <a:r>
              <a:rPr lang="en-US" dirty="0" smtClean="0"/>
              <a:t>Generally requires an isocratic separation.</a:t>
            </a:r>
          </a:p>
          <a:p>
            <a:endParaRPr lang="en-US" dirty="0"/>
          </a:p>
        </p:txBody>
      </p:sp>
    </p:spTree>
  </p:cSld>
  <p:clrMapOvr>
    <a:masterClrMapping/>
  </p:clrMapOvr>
  <p:transition/>
  <p:timing>
    <p:tnLst>
      <p:par>
        <p:cTn id="1" dur="indefinite" restart="never" nodeType="tmRoot"/>
      </p:par>
    </p:tnLst>
  </p:timing>
</p:sld>
</file>

<file path=ppt/slides/slide188.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Electrochemical Detection Applications</a:t>
            </a:r>
            <a:endParaRPr lang="en-US" dirty="0"/>
          </a:p>
        </p:txBody>
      </p:sp>
      <p:sp>
        <p:nvSpPr>
          <p:cNvPr id="3" name="Content Placeholder 2"/>
          <p:cNvSpPr>
            <a:spLocks noGrp="1"/>
          </p:cNvSpPr>
          <p:nvPr>
            <p:ph idx="1"/>
          </p:nvPr>
        </p:nvSpPr>
        <p:spPr/>
        <p:txBody>
          <a:bodyPr/>
          <a:lstStyle/>
          <a:p>
            <a:r>
              <a:rPr lang="en-US" sz="1800" dirty="0" smtClean="0"/>
              <a:t>Amino acids</a:t>
            </a:r>
          </a:p>
          <a:p>
            <a:pPr lvl="1"/>
            <a:r>
              <a:rPr lang="en-US" sz="1600" dirty="0" smtClean="0"/>
              <a:t>Amino acid neurotransmitters, L-tyrosine</a:t>
            </a:r>
          </a:p>
          <a:p>
            <a:r>
              <a:rPr lang="en-US" sz="1800" dirty="0" smtClean="0"/>
              <a:t>Biogenic amines</a:t>
            </a:r>
          </a:p>
          <a:p>
            <a:pPr lvl="1"/>
            <a:r>
              <a:rPr lang="en-US" sz="1600" dirty="0" err="1" smtClean="0"/>
              <a:t>Noradrenaline</a:t>
            </a:r>
            <a:r>
              <a:rPr lang="en-US" sz="1600" dirty="0" smtClean="0"/>
              <a:t>, adrenaline and dopamine in plasma and serum</a:t>
            </a:r>
          </a:p>
          <a:p>
            <a:pPr lvl="1"/>
            <a:r>
              <a:rPr lang="en-US" sz="1600" dirty="0" smtClean="0"/>
              <a:t>Total and free </a:t>
            </a:r>
            <a:r>
              <a:rPr lang="en-US" sz="1600" dirty="0" err="1" smtClean="0"/>
              <a:t>catecholamines</a:t>
            </a:r>
            <a:r>
              <a:rPr lang="en-US" sz="1600" dirty="0" smtClean="0"/>
              <a:t> in urine,</a:t>
            </a:r>
          </a:p>
          <a:p>
            <a:r>
              <a:rPr lang="en-US" sz="1800" dirty="0" smtClean="0"/>
              <a:t>Carbohydrates</a:t>
            </a:r>
            <a:r>
              <a:rPr lang="en-US" dirty="0" smtClean="0"/>
              <a:t> </a:t>
            </a:r>
          </a:p>
          <a:p>
            <a:pPr lvl="1"/>
            <a:r>
              <a:rPr lang="en-US" sz="1600" dirty="0" smtClean="0"/>
              <a:t>Carbohydrates using DC </a:t>
            </a:r>
            <a:r>
              <a:rPr lang="en-US" sz="1600" dirty="0" err="1" smtClean="0"/>
              <a:t>amperometric</a:t>
            </a:r>
            <a:r>
              <a:rPr lang="en-US" sz="1600" dirty="0" smtClean="0"/>
              <a:t> detection</a:t>
            </a:r>
          </a:p>
          <a:p>
            <a:pPr lvl="1"/>
            <a:r>
              <a:rPr lang="en-US" sz="1600" dirty="0" smtClean="0"/>
              <a:t>Lactose, sucrose and maltose using pulsed </a:t>
            </a:r>
            <a:r>
              <a:rPr lang="en-US" sz="1600" dirty="0" err="1" smtClean="0"/>
              <a:t>amperometric</a:t>
            </a:r>
            <a:r>
              <a:rPr lang="en-US" sz="1600" dirty="0" smtClean="0"/>
              <a:t> detection</a:t>
            </a:r>
          </a:p>
          <a:p>
            <a:pPr>
              <a:lnSpc>
                <a:spcPct val="80000"/>
              </a:lnSpc>
            </a:pPr>
            <a:r>
              <a:rPr lang="en-US" sz="1800" dirty="0" smtClean="0"/>
              <a:t>DNA adducts</a:t>
            </a:r>
          </a:p>
          <a:p>
            <a:pPr lvl="1">
              <a:lnSpc>
                <a:spcPct val="80000"/>
              </a:lnSpc>
            </a:pPr>
            <a:r>
              <a:rPr lang="en-US" sz="1600" dirty="0" smtClean="0"/>
              <a:t>7-Methylguanine</a:t>
            </a:r>
          </a:p>
          <a:p>
            <a:pPr>
              <a:lnSpc>
                <a:spcPct val="80000"/>
              </a:lnSpc>
            </a:pPr>
            <a:r>
              <a:rPr lang="en-US" sz="1800" dirty="0" smtClean="0"/>
              <a:t>Phenols</a:t>
            </a:r>
          </a:p>
          <a:p>
            <a:pPr lvl="1">
              <a:lnSpc>
                <a:spcPct val="80000"/>
              </a:lnSpc>
            </a:pPr>
            <a:r>
              <a:rPr lang="en-US" sz="1600" dirty="0" smtClean="0"/>
              <a:t>Phenols in drinking water</a:t>
            </a:r>
          </a:p>
          <a:p>
            <a:pPr>
              <a:lnSpc>
                <a:spcPct val="80000"/>
              </a:lnSpc>
            </a:pPr>
            <a:r>
              <a:rPr lang="en-US" sz="1800" dirty="0" smtClean="0"/>
              <a:t>Vitamins</a:t>
            </a:r>
          </a:p>
          <a:p>
            <a:pPr lvl="1">
              <a:lnSpc>
                <a:spcPct val="80000"/>
              </a:lnSpc>
            </a:pPr>
            <a:r>
              <a:rPr lang="en-US" sz="1600" dirty="0" smtClean="0"/>
              <a:t>Vitamin A, D3 and E, Vitamin K in human plasma</a:t>
            </a:r>
          </a:p>
          <a:p>
            <a:pPr>
              <a:lnSpc>
                <a:spcPct val="80000"/>
              </a:lnSpc>
            </a:pPr>
            <a:r>
              <a:rPr lang="en-US" sz="1800" dirty="0" smtClean="0"/>
              <a:t>Ions</a:t>
            </a:r>
          </a:p>
          <a:p>
            <a:pPr lvl="1">
              <a:lnSpc>
                <a:spcPct val="80000"/>
              </a:lnSpc>
            </a:pPr>
            <a:r>
              <a:rPr lang="en-US" sz="1600" dirty="0" smtClean="0"/>
              <a:t>Cyanide, chloride, bromide and iodide</a:t>
            </a:r>
          </a:p>
        </p:txBody>
      </p:sp>
    </p:spTree>
  </p:cSld>
  <p:clrMapOvr>
    <a:masterClrMapping/>
  </p:clrMapOvr>
  <p:transition/>
  <p:timing>
    <p:tnLst>
      <p:par>
        <p:cTn id="1" dur="indefinite" restart="never" nodeType="tmRoot"/>
      </p:par>
    </p:tnLst>
  </p:timing>
</p:sld>
</file>

<file path=ppt/slides/slide189.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
            </a:r>
            <a:br>
              <a:rPr lang="en-US" dirty="0" smtClean="0"/>
            </a:br>
            <a:r>
              <a:rPr lang="en-US" dirty="0" smtClean="0"/>
              <a:t>Evaporative Light Scattering Detector (ELSD)</a:t>
            </a:r>
            <a:endParaRPr lang="en-US" dirty="0"/>
          </a:p>
        </p:txBody>
      </p:sp>
      <p:sp>
        <p:nvSpPr>
          <p:cNvPr id="3" name="Content Placeholder 2"/>
          <p:cNvSpPr>
            <a:spLocks noGrp="1"/>
          </p:cNvSpPr>
          <p:nvPr>
            <p:ph idx="1"/>
          </p:nvPr>
        </p:nvSpPr>
        <p:spPr/>
        <p:txBody>
          <a:bodyPr/>
          <a:lstStyle/>
          <a:p>
            <a:r>
              <a:rPr lang="en-US" dirty="0" smtClean="0"/>
              <a:t>Evaporative Light Scattering</a:t>
            </a:r>
          </a:p>
          <a:p>
            <a:pPr lvl="1"/>
            <a:r>
              <a:rPr lang="en-US" dirty="0" smtClean="0"/>
              <a:t>“Universal Detector”</a:t>
            </a:r>
          </a:p>
          <a:p>
            <a:pPr lvl="2"/>
            <a:r>
              <a:rPr lang="en-US" sz="1600" dirty="0" smtClean="0"/>
              <a:t>Analytes do not need to have specific chemical structures</a:t>
            </a:r>
          </a:p>
          <a:p>
            <a:pPr lvl="2"/>
            <a:r>
              <a:rPr lang="en-US" sz="1600" dirty="0" smtClean="0"/>
              <a:t>Analytes must be non-volatile</a:t>
            </a:r>
          </a:p>
          <a:p>
            <a:pPr lvl="1"/>
            <a:r>
              <a:rPr lang="en-US" dirty="0" smtClean="0"/>
              <a:t>Mobile phase must be volatile</a:t>
            </a:r>
          </a:p>
          <a:p>
            <a:pPr lvl="1"/>
            <a:r>
              <a:rPr lang="en-US" dirty="0" smtClean="0">
                <a:solidFill>
                  <a:srgbClr val="0000FF"/>
                </a:solidFill>
              </a:rPr>
              <a:t>Particles</a:t>
            </a:r>
            <a:r>
              <a:rPr lang="en-US" dirty="0" smtClean="0"/>
              <a:t> are formed by the removal of solvent.  These scatter light which is measured by the detector.</a:t>
            </a:r>
          </a:p>
          <a:p>
            <a:pPr lvl="1"/>
            <a:r>
              <a:rPr lang="en-US" dirty="0" smtClean="0"/>
              <a:t>Solvent may change throughout separation with gradients.</a:t>
            </a:r>
          </a:p>
          <a:p>
            <a:pPr lvl="1"/>
            <a:r>
              <a:rPr lang="en-US" dirty="0" smtClean="0"/>
              <a:t>Applications</a:t>
            </a:r>
          </a:p>
          <a:p>
            <a:pPr lvl="2"/>
            <a:r>
              <a:rPr lang="en-US" sz="1600" dirty="0" smtClean="0"/>
              <a:t>Carbohydrates</a:t>
            </a:r>
          </a:p>
          <a:p>
            <a:pPr lvl="2"/>
            <a:r>
              <a:rPr lang="en-US" sz="1600" dirty="0" smtClean="0"/>
              <a:t>Lipids</a:t>
            </a:r>
          </a:p>
          <a:p>
            <a:pPr lvl="2"/>
            <a:r>
              <a:rPr lang="en-US" sz="1600" dirty="0" smtClean="0"/>
              <a:t>Triglycerides</a:t>
            </a:r>
          </a:p>
          <a:p>
            <a:pPr lvl="2"/>
            <a:r>
              <a:rPr lang="en-US" sz="1600" dirty="0" smtClean="0"/>
              <a:t>Pharmaceuticals</a:t>
            </a:r>
          </a:p>
          <a:p>
            <a:endParaRPr lang="en-US" dirty="0"/>
          </a:p>
        </p:txBody>
      </p:sp>
    </p:spTree>
  </p:cSld>
  <p:clrMapOvr>
    <a:masterClrMapping/>
  </p:clrMapOvr>
  <p:transition/>
  <p:timing>
    <p:tnLst>
      <p:par>
        <p:cTn id="1" dur="indefinite" restart="never" nodeType="tmRoot"/>
      </p:par>
    </p:tnLst>
  </p:timing>
</p:sld>
</file>

<file path=ppt/slides/slide190.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3" name="Content Placeholder 12"/>
          <p:cNvSpPr>
            <a:spLocks noGrp="1"/>
          </p:cNvSpPr>
          <p:nvPr>
            <p:ph sz="half" idx="13"/>
          </p:nvPr>
        </p:nvSpPr>
        <p:spPr>
          <a:xfrm>
            <a:off x="251475" y="5618066"/>
            <a:ext cx="8686800" cy="1036925"/>
          </a:xfrm>
        </p:spPr>
        <p:txBody>
          <a:bodyPr/>
          <a:lstStyle/>
          <a:p>
            <a:r>
              <a:rPr lang="en-US" dirty="0" err="1" smtClean="0"/>
              <a:t>Nebulization</a:t>
            </a:r>
            <a:r>
              <a:rPr lang="en-US" dirty="0" smtClean="0"/>
              <a:t> forms small droplets.</a:t>
            </a:r>
          </a:p>
          <a:p>
            <a:r>
              <a:rPr lang="en-US" dirty="0" smtClean="0"/>
              <a:t>Desolvation removes the solvent</a:t>
            </a:r>
          </a:p>
          <a:p>
            <a:r>
              <a:rPr lang="en-US" dirty="0" smtClean="0"/>
              <a:t>Particles of analytes drift to the detector.</a:t>
            </a:r>
            <a:endParaRPr lang="en-US" dirty="0"/>
          </a:p>
        </p:txBody>
      </p:sp>
      <p:sp>
        <p:nvSpPr>
          <p:cNvPr id="2" name="Title 1"/>
          <p:cNvSpPr>
            <a:spLocks noGrp="1"/>
          </p:cNvSpPr>
          <p:nvPr>
            <p:ph type="title"/>
          </p:nvPr>
        </p:nvSpPr>
        <p:spPr/>
        <p:txBody>
          <a:bodyPr/>
          <a:lstStyle/>
          <a:p>
            <a:r>
              <a:rPr lang="en-US" dirty="0" smtClean="0"/>
              <a:t>Evaporative Light Scattering Detector</a:t>
            </a:r>
            <a:endParaRPr lang="en-US" dirty="0"/>
          </a:p>
        </p:txBody>
      </p:sp>
      <p:grpSp>
        <p:nvGrpSpPr>
          <p:cNvPr id="3" name="Group 2"/>
          <p:cNvGrpSpPr/>
          <p:nvPr/>
        </p:nvGrpSpPr>
        <p:grpSpPr>
          <a:xfrm>
            <a:off x="957680" y="1067113"/>
            <a:ext cx="7877238" cy="4480336"/>
            <a:chOff x="762000" y="1201738"/>
            <a:chExt cx="8091214" cy="4730194"/>
          </a:xfrm>
        </p:grpSpPr>
        <p:pic>
          <p:nvPicPr>
            <p:cNvPr id="4" name="Picture 4"/>
            <p:cNvPicPr>
              <a:picLocks noChangeAspect="1" noChangeArrowheads="1"/>
            </p:cNvPicPr>
            <p:nvPr/>
          </p:nvPicPr>
          <p:blipFill>
            <a:blip r:embed="rId3" cstate="print"/>
            <a:srcRect l="5533"/>
            <a:stretch>
              <a:fillRect/>
            </a:stretch>
          </p:blipFill>
          <p:spPr bwMode="auto">
            <a:xfrm>
              <a:off x="762000" y="2370138"/>
              <a:ext cx="6248400" cy="3043237"/>
            </a:xfrm>
            <a:prstGeom prst="rect">
              <a:avLst/>
            </a:prstGeom>
            <a:noFill/>
            <a:ln w="9525">
              <a:noFill/>
              <a:miter lim="800000"/>
              <a:headEnd/>
              <a:tailEnd/>
            </a:ln>
          </p:spPr>
        </p:pic>
        <p:sp>
          <p:nvSpPr>
            <p:cNvPr id="5" name="Rectangle 5"/>
            <p:cNvSpPr>
              <a:spLocks noChangeArrowheads="1"/>
            </p:cNvSpPr>
            <p:nvPr/>
          </p:nvSpPr>
          <p:spPr bwMode="auto">
            <a:xfrm>
              <a:off x="762000" y="3276600"/>
              <a:ext cx="2989263" cy="1876425"/>
            </a:xfrm>
            <a:prstGeom prst="rect">
              <a:avLst/>
            </a:prstGeom>
            <a:solidFill>
              <a:srgbClr val="FFFF99">
                <a:alpha val="50195"/>
              </a:srgbClr>
            </a:solidFill>
            <a:ln w="9525">
              <a:noFill/>
              <a:miter lim="800000"/>
              <a:headEnd/>
              <a:tailEnd/>
            </a:ln>
          </p:spPr>
          <p:txBody>
            <a:bodyPr wrap="none" anchor="ctr"/>
            <a:lstStyle/>
            <a:p>
              <a:endParaRPr lang="en-US" sz="1800"/>
            </a:p>
          </p:txBody>
        </p:sp>
        <p:sp>
          <p:nvSpPr>
            <p:cNvPr id="6" name="Text Box 6"/>
            <p:cNvSpPr txBox="1">
              <a:spLocks noChangeArrowheads="1"/>
            </p:cNvSpPr>
            <p:nvPr/>
          </p:nvSpPr>
          <p:spPr bwMode="auto">
            <a:xfrm>
              <a:off x="1371600" y="5410200"/>
              <a:ext cx="2057400" cy="369332"/>
            </a:xfrm>
            <a:prstGeom prst="rect">
              <a:avLst/>
            </a:prstGeom>
            <a:noFill/>
            <a:ln w="9525">
              <a:noFill/>
              <a:miter lim="800000"/>
              <a:headEnd type="none" w="sm" len="sm"/>
              <a:tailEnd type="none" w="sm" len="sm"/>
            </a:ln>
          </p:spPr>
          <p:txBody>
            <a:bodyPr>
              <a:spAutoFit/>
            </a:bodyPr>
            <a:lstStyle/>
            <a:p>
              <a:pPr algn="ctr" eaLnBrk="1" hangingPunct="1">
                <a:spcBef>
                  <a:spcPct val="50000"/>
                </a:spcBef>
              </a:pPr>
              <a:r>
                <a:rPr lang="en-US" sz="1800" b="0">
                  <a:solidFill>
                    <a:srgbClr val="000000"/>
                  </a:solidFill>
                </a:rPr>
                <a:t>Nebulization</a:t>
              </a:r>
            </a:p>
          </p:txBody>
        </p:sp>
        <p:sp>
          <p:nvSpPr>
            <p:cNvPr id="7" name="Text Box 7"/>
            <p:cNvSpPr txBox="1">
              <a:spLocks noChangeArrowheads="1"/>
            </p:cNvSpPr>
            <p:nvPr/>
          </p:nvSpPr>
          <p:spPr bwMode="auto">
            <a:xfrm>
              <a:off x="4419600" y="5562600"/>
              <a:ext cx="2057400" cy="369332"/>
            </a:xfrm>
            <a:prstGeom prst="rect">
              <a:avLst/>
            </a:prstGeom>
            <a:noFill/>
            <a:ln w="9525">
              <a:noFill/>
              <a:miter lim="800000"/>
              <a:headEnd type="none" w="sm" len="sm"/>
              <a:tailEnd type="none" w="sm" len="sm"/>
            </a:ln>
          </p:spPr>
          <p:txBody>
            <a:bodyPr>
              <a:spAutoFit/>
            </a:bodyPr>
            <a:lstStyle/>
            <a:p>
              <a:pPr algn="ctr" eaLnBrk="1" hangingPunct="1">
                <a:spcBef>
                  <a:spcPct val="50000"/>
                </a:spcBef>
              </a:pPr>
              <a:r>
                <a:rPr lang="en-US" sz="1800" b="0">
                  <a:solidFill>
                    <a:srgbClr val="000000"/>
                  </a:solidFill>
                </a:rPr>
                <a:t>Desolvation</a:t>
              </a:r>
            </a:p>
          </p:txBody>
        </p:sp>
        <p:sp>
          <p:nvSpPr>
            <p:cNvPr id="8" name="Text Box 8"/>
            <p:cNvSpPr txBox="1">
              <a:spLocks noChangeArrowheads="1"/>
            </p:cNvSpPr>
            <p:nvPr/>
          </p:nvSpPr>
          <p:spPr bwMode="auto">
            <a:xfrm>
              <a:off x="6795814" y="1995226"/>
              <a:ext cx="2057400" cy="369332"/>
            </a:xfrm>
            <a:prstGeom prst="rect">
              <a:avLst/>
            </a:prstGeom>
            <a:noFill/>
            <a:ln w="9525">
              <a:noFill/>
              <a:miter lim="800000"/>
              <a:headEnd type="none" w="sm" len="sm"/>
              <a:tailEnd type="none" w="sm" len="sm"/>
            </a:ln>
          </p:spPr>
          <p:txBody>
            <a:bodyPr>
              <a:spAutoFit/>
            </a:bodyPr>
            <a:lstStyle/>
            <a:p>
              <a:pPr algn="ctr" eaLnBrk="1" hangingPunct="1">
                <a:spcBef>
                  <a:spcPct val="50000"/>
                </a:spcBef>
              </a:pPr>
              <a:r>
                <a:rPr lang="en-US" sz="1800" b="0" dirty="0">
                  <a:solidFill>
                    <a:srgbClr val="000000"/>
                  </a:solidFill>
                </a:rPr>
                <a:t>Detection</a:t>
              </a:r>
            </a:p>
          </p:txBody>
        </p:sp>
        <p:sp>
          <p:nvSpPr>
            <p:cNvPr id="9" name="Line 9"/>
            <p:cNvSpPr>
              <a:spLocks noChangeShapeType="1"/>
            </p:cNvSpPr>
            <p:nvPr/>
          </p:nvSpPr>
          <p:spPr bwMode="auto">
            <a:xfrm flipV="1">
              <a:off x="5432425" y="1765300"/>
              <a:ext cx="0" cy="1068388"/>
            </a:xfrm>
            <a:prstGeom prst="line">
              <a:avLst/>
            </a:prstGeom>
            <a:noFill/>
            <a:ln w="25400">
              <a:solidFill>
                <a:schemeClr val="tx1"/>
              </a:solidFill>
              <a:round/>
              <a:headEnd/>
              <a:tailEnd type="triangle" w="med" len="med"/>
            </a:ln>
          </p:spPr>
          <p:txBody>
            <a:bodyPr/>
            <a:lstStyle/>
            <a:p>
              <a:endParaRPr lang="en-US" sz="1800"/>
            </a:p>
          </p:txBody>
        </p:sp>
        <p:sp>
          <p:nvSpPr>
            <p:cNvPr id="10" name="Rectangle 10"/>
            <p:cNvSpPr>
              <a:spLocks noChangeArrowheads="1"/>
            </p:cNvSpPr>
            <p:nvPr/>
          </p:nvSpPr>
          <p:spPr bwMode="auto">
            <a:xfrm>
              <a:off x="3733800" y="3276600"/>
              <a:ext cx="3248025" cy="1876425"/>
            </a:xfrm>
            <a:prstGeom prst="rect">
              <a:avLst/>
            </a:prstGeom>
            <a:solidFill>
              <a:srgbClr val="CCFFFF">
                <a:alpha val="50195"/>
              </a:srgbClr>
            </a:solidFill>
            <a:ln w="9525">
              <a:noFill/>
              <a:miter lim="800000"/>
              <a:headEnd/>
              <a:tailEnd/>
            </a:ln>
          </p:spPr>
          <p:txBody>
            <a:bodyPr wrap="none" anchor="ctr"/>
            <a:lstStyle/>
            <a:p>
              <a:endParaRPr lang="en-US" sz="1800"/>
            </a:p>
          </p:txBody>
        </p:sp>
        <p:sp>
          <p:nvSpPr>
            <p:cNvPr id="11" name="Rectangle 11"/>
            <p:cNvSpPr>
              <a:spLocks noChangeArrowheads="1"/>
            </p:cNvSpPr>
            <p:nvPr/>
          </p:nvSpPr>
          <p:spPr bwMode="auto">
            <a:xfrm>
              <a:off x="4273550" y="1201738"/>
              <a:ext cx="2508250" cy="2073275"/>
            </a:xfrm>
            <a:prstGeom prst="rect">
              <a:avLst/>
            </a:prstGeom>
            <a:solidFill>
              <a:srgbClr val="99FF33">
                <a:alpha val="50195"/>
              </a:srgbClr>
            </a:solidFill>
            <a:ln w="9525">
              <a:noFill/>
              <a:miter lim="800000"/>
              <a:headEnd/>
              <a:tailEnd/>
            </a:ln>
          </p:spPr>
          <p:txBody>
            <a:bodyPr wrap="none" anchor="ctr"/>
            <a:lstStyle/>
            <a:p>
              <a:endParaRPr lang="en-US" sz="1800"/>
            </a:p>
          </p:txBody>
        </p:sp>
        <p:sp>
          <p:nvSpPr>
            <p:cNvPr id="12" name="Text Box 12"/>
            <p:cNvSpPr txBox="1">
              <a:spLocks noChangeArrowheads="1"/>
            </p:cNvSpPr>
            <p:nvPr/>
          </p:nvSpPr>
          <p:spPr bwMode="auto">
            <a:xfrm>
              <a:off x="3692525" y="1352550"/>
              <a:ext cx="3394075" cy="366713"/>
            </a:xfrm>
            <a:prstGeom prst="rect">
              <a:avLst/>
            </a:prstGeom>
            <a:noFill/>
            <a:ln w="9525">
              <a:noFill/>
              <a:miter lim="800000"/>
              <a:headEnd/>
              <a:tailEnd/>
            </a:ln>
          </p:spPr>
          <p:txBody>
            <a:bodyPr anchor="b">
              <a:spAutoFit/>
            </a:bodyPr>
            <a:lstStyle/>
            <a:p>
              <a:pPr algn="ctr">
                <a:spcBef>
                  <a:spcPct val="50000"/>
                </a:spcBef>
              </a:pPr>
              <a:r>
                <a:rPr lang="en-US" sz="1800" b="0" dirty="0">
                  <a:solidFill>
                    <a:srgbClr val="000000"/>
                  </a:solidFill>
                </a:rPr>
                <a:t>To detector cell</a:t>
              </a:r>
            </a:p>
          </p:txBody>
        </p:sp>
      </p:grpSp>
    </p:spTree>
  </p:cSld>
  <p:clrMapOvr>
    <a:masterClrMapping/>
  </p:clrMapOvr>
  <p:transition/>
  <p:timing>
    <p:tnLst>
      <p:par>
        <p:cTn id="1" dur="indefinite" restart="never" nodeType="tmRoot"/>
      </p:par>
    </p:tnLst>
  </p:timing>
</p:sld>
</file>

<file path=ppt/slides/slide1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Mass Spectrometers (MS)</a:t>
            </a:r>
            <a:endParaRPr lang="en-US" dirty="0"/>
          </a:p>
        </p:txBody>
      </p:sp>
      <p:sp>
        <p:nvSpPr>
          <p:cNvPr id="3" name="Content Placeholder 2"/>
          <p:cNvSpPr>
            <a:spLocks noGrp="1"/>
          </p:cNvSpPr>
          <p:nvPr>
            <p:ph idx="1"/>
          </p:nvPr>
        </p:nvSpPr>
        <p:spPr>
          <a:xfrm>
            <a:off x="130628" y="1009506"/>
            <a:ext cx="8819504" cy="5482734"/>
          </a:xfrm>
        </p:spPr>
        <p:txBody>
          <a:bodyPr>
            <a:normAutofit fontScale="92500"/>
          </a:bodyPr>
          <a:lstStyle/>
          <a:p>
            <a:r>
              <a:rPr lang="en-US" dirty="0" smtClean="0"/>
              <a:t>Mass Spectrometry</a:t>
            </a:r>
          </a:p>
          <a:p>
            <a:pPr lvl="1"/>
            <a:r>
              <a:rPr lang="en-US" dirty="0" smtClean="0">
                <a:solidFill>
                  <a:srgbClr val="0000FF"/>
                </a:solidFill>
              </a:rPr>
              <a:t>Measures the mass-to-charge ratio (m/z)</a:t>
            </a:r>
          </a:p>
          <a:p>
            <a:pPr lvl="2"/>
            <a:r>
              <a:rPr lang="en-US" sz="1600" dirty="0" smtClean="0"/>
              <a:t>Compounds must have a charge (+ or -) associated with them to be detected.</a:t>
            </a:r>
          </a:p>
          <a:p>
            <a:pPr lvl="2"/>
            <a:r>
              <a:rPr lang="en-US" sz="1600" dirty="0" smtClean="0"/>
              <a:t>The compound can acquire a charge, e.g. acid contributing H</a:t>
            </a:r>
            <a:r>
              <a:rPr lang="en-US" sz="1600" baseline="30000" dirty="0" smtClean="0"/>
              <a:t>+</a:t>
            </a:r>
            <a:r>
              <a:rPr lang="en-US" sz="1600" dirty="0" smtClean="0"/>
              <a:t> (</a:t>
            </a:r>
            <a:r>
              <a:rPr lang="en-US" sz="1600" dirty="0" err="1" smtClean="0"/>
              <a:t>protonation</a:t>
            </a:r>
            <a:r>
              <a:rPr lang="en-US" sz="1600" dirty="0" smtClean="0"/>
              <a:t>).</a:t>
            </a:r>
          </a:p>
          <a:p>
            <a:pPr lvl="1"/>
            <a:r>
              <a:rPr lang="en-US" dirty="0" smtClean="0"/>
              <a:t>MS detection occurs in a high vacuum environment	.</a:t>
            </a:r>
          </a:p>
          <a:p>
            <a:pPr lvl="2"/>
            <a:r>
              <a:rPr lang="en-US" dirty="0" smtClean="0"/>
              <a:t>In LC/MS analytes must go from a liquid to a gaseous environment.</a:t>
            </a:r>
          </a:p>
          <a:p>
            <a:pPr lvl="2"/>
            <a:r>
              <a:rPr lang="en-US" dirty="0" smtClean="0"/>
              <a:t>Mobile phase must be volatile so it can be removed.</a:t>
            </a:r>
          </a:p>
          <a:p>
            <a:pPr lvl="1"/>
            <a:r>
              <a:rPr lang="en-US" dirty="0" smtClean="0"/>
              <a:t>Mass spectrometers perform these steps:</a:t>
            </a:r>
          </a:p>
          <a:p>
            <a:pPr lvl="2"/>
            <a:r>
              <a:rPr lang="en-US" dirty="0" smtClean="0">
                <a:solidFill>
                  <a:srgbClr val="0000FF"/>
                </a:solidFill>
              </a:rPr>
              <a:t>Desolvation</a:t>
            </a:r>
            <a:r>
              <a:rPr lang="en-US" dirty="0" smtClean="0"/>
              <a:t> – removal of the liquid (mobile phase)</a:t>
            </a:r>
          </a:p>
          <a:p>
            <a:pPr lvl="2"/>
            <a:r>
              <a:rPr lang="en-US" dirty="0" smtClean="0">
                <a:solidFill>
                  <a:srgbClr val="0000FF"/>
                </a:solidFill>
              </a:rPr>
              <a:t>Ionization</a:t>
            </a:r>
            <a:r>
              <a:rPr lang="en-US" dirty="0" smtClean="0"/>
              <a:t> – create ions</a:t>
            </a:r>
          </a:p>
          <a:p>
            <a:pPr lvl="2"/>
            <a:r>
              <a:rPr lang="en-US" dirty="0" smtClean="0">
                <a:solidFill>
                  <a:srgbClr val="0000FF"/>
                </a:solidFill>
              </a:rPr>
              <a:t>Analysis</a:t>
            </a:r>
            <a:r>
              <a:rPr lang="en-US" dirty="0" smtClean="0"/>
              <a:t> – separation of ions and/or fragment ions</a:t>
            </a:r>
          </a:p>
          <a:p>
            <a:pPr lvl="2"/>
            <a:r>
              <a:rPr lang="en-US" dirty="0" smtClean="0">
                <a:solidFill>
                  <a:srgbClr val="0000FF"/>
                </a:solidFill>
              </a:rPr>
              <a:t>Detection</a:t>
            </a:r>
            <a:r>
              <a:rPr lang="en-US" dirty="0" smtClean="0"/>
              <a:t> – measure the quantity and mass of ions</a:t>
            </a:r>
          </a:p>
          <a:p>
            <a:pPr lvl="2"/>
            <a:endParaRPr lang="en-US" dirty="0" smtClean="0"/>
          </a:p>
          <a:p>
            <a:pPr lvl="2"/>
            <a:endParaRPr lang="en-US" dirty="0" smtClean="0"/>
          </a:p>
          <a:p>
            <a:pPr>
              <a:buNone/>
            </a:pPr>
            <a:r>
              <a:rPr lang="en-US" sz="1400" dirty="0" smtClean="0"/>
              <a:t>Reference:  The Mass Spectrometry Primer, M.P. </a:t>
            </a:r>
            <a:r>
              <a:rPr lang="en-US" sz="1400" dirty="0" err="1" smtClean="0"/>
              <a:t>Balogh</a:t>
            </a:r>
            <a:r>
              <a:rPr lang="en-US" sz="1400" dirty="0" smtClean="0"/>
              <a:t>, Waters Corporation [Part number 715001940] or Mass Spectrometry Primer:  </a:t>
            </a:r>
            <a:r>
              <a:rPr lang="en-US" sz="1400" dirty="0" smtClean="0">
                <a:hlinkClick r:id="rId3"/>
              </a:rPr>
              <a:t>www.Waters.com</a:t>
            </a:r>
            <a:r>
              <a:rPr lang="en-US" sz="1400" dirty="0" smtClean="0"/>
              <a:t> &gt; Education &amp; Events &gt; Primers &gt; MS</a:t>
            </a:r>
          </a:p>
          <a:p>
            <a:endParaRPr lang="en-US" dirty="0"/>
          </a:p>
        </p:txBody>
      </p:sp>
    </p:spTree>
  </p:cSld>
  <p:clrMapOvr>
    <a:masterClrMapping/>
  </p:clrMapOvr>
  <p:transition/>
  <p:timing>
    <p:tnLst>
      <p:par>
        <p:cTn id="1" dur="indefinite" restart="never" nodeType="tmRoot"/>
      </p:par>
    </p:tnLst>
  </p:timing>
</p:sld>
</file>

<file path=ppt/slides/slide1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Mass Spectrometry Applications</a:t>
            </a:r>
            <a:endParaRPr lang="en-US" dirty="0"/>
          </a:p>
        </p:txBody>
      </p:sp>
      <p:sp>
        <p:nvSpPr>
          <p:cNvPr id="3" name="Content Placeholder 2"/>
          <p:cNvSpPr>
            <a:spLocks noGrp="1"/>
          </p:cNvSpPr>
          <p:nvPr>
            <p:ph idx="1"/>
          </p:nvPr>
        </p:nvSpPr>
        <p:spPr/>
        <p:txBody>
          <a:bodyPr/>
          <a:lstStyle/>
          <a:p>
            <a:r>
              <a:rPr lang="en-US" dirty="0" smtClean="0"/>
              <a:t>Compound identification</a:t>
            </a:r>
          </a:p>
          <a:p>
            <a:pPr lvl="1"/>
            <a:r>
              <a:rPr lang="en-US" dirty="0" smtClean="0"/>
              <a:t>Molecular weight</a:t>
            </a:r>
          </a:p>
          <a:p>
            <a:pPr lvl="1"/>
            <a:r>
              <a:rPr lang="en-US" dirty="0" smtClean="0"/>
              <a:t>Elemental composition</a:t>
            </a:r>
          </a:p>
          <a:p>
            <a:pPr lvl="1"/>
            <a:r>
              <a:rPr lang="en-US" dirty="0" smtClean="0"/>
              <a:t>Molecular structure</a:t>
            </a:r>
          </a:p>
          <a:p>
            <a:pPr lvl="1"/>
            <a:r>
              <a:rPr lang="en-US" dirty="0" smtClean="0"/>
              <a:t>Sequencing</a:t>
            </a:r>
          </a:p>
          <a:p>
            <a:r>
              <a:rPr lang="en-US" dirty="0" smtClean="0"/>
              <a:t>Quantitation</a:t>
            </a:r>
          </a:p>
          <a:p>
            <a:r>
              <a:rPr lang="en-US" dirty="0" smtClean="0"/>
              <a:t>Compound purity</a:t>
            </a:r>
          </a:p>
          <a:p>
            <a:r>
              <a:rPr lang="en-US" dirty="0" smtClean="0"/>
              <a:t>Molecular shape</a:t>
            </a:r>
          </a:p>
          <a:p>
            <a:pPr lvl="1">
              <a:buNone/>
            </a:pPr>
            <a:endParaRPr lang="en-US" dirty="0" smtClean="0"/>
          </a:p>
        </p:txBody>
      </p:sp>
    </p:spTree>
  </p:cSld>
  <p:clrMapOvr>
    <a:masterClrMapping/>
  </p:clrMapOvr>
  <p:transition/>
  <p:timing>
    <p:tnLst>
      <p:par>
        <p:cTn id="1" dur="indefinite" restart="never" nodeType="tmRoot"/>
      </p:par>
    </p:tnLst>
  </p:timing>
</p:sld>
</file>

<file path=ppt/slides/slide193.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4" name="Content Placeholder 3"/>
          <p:cNvSpPr>
            <a:spLocks noGrp="1"/>
          </p:cNvSpPr>
          <p:nvPr>
            <p:ph sz="half" idx="13"/>
          </p:nvPr>
        </p:nvSpPr>
        <p:spPr>
          <a:xfrm>
            <a:off x="251475" y="951899"/>
            <a:ext cx="8686800" cy="2339942"/>
          </a:xfrm>
        </p:spPr>
        <p:txBody>
          <a:bodyPr/>
          <a:lstStyle/>
          <a:p>
            <a:r>
              <a:rPr lang="en-US" dirty="0" err="1" smtClean="0">
                <a:solidFill>
                  <a:srgbClr val="0033CC"/>
                </a:solidFill>
              </a:rPr>
              <a:t>Electrospray</a:t>
            </a:r>
            <a:r>
              <a:rPr lang="en-US" dirty="0" smtClean="0">
                <a:solidFill>
                  <a:srgbClr val="0033CC"/>
                </a:solidFill>
              </a:rPr>
              <a:t> Ionization (ESI)</a:t>
            </a:r>
          </a:p>
          <a:p>
            <a:pPr lvl="1"/>
            <a:r>
              <a:rPr lang="en-US" dirty="0" smtClean="0"/>
              <a:t>Most widely used technique</a:t>
            </a:r>
          </a:p>
          <a:p>
            <a:pPr lvl="1"/>
            <a:r>
              <a:rPr lang="en-US" dirty="0" smtClean="0"/>
              <a:t>Electrical current and </a:t>
            </a:r>
            <a:r>
              <a:rPr lang="en-US" dirty="0" err="1" smtClean="0"/>
              <a:t>neubulizing</a:t>
            </a:r>
            <a:r>
              <a:rPr lang="en-US" dirty="0" smtClean="0"/>
              <a:t> spray release the ions.</a:t>
            </a:r>
          </a:p>
          <a:p>
            <a:pPr lvl="1"/>
            <a:r>
              <a:rPr lang="en-US" dirty="0" smtClean="0"/>
              <a:t>Analytes must be polar and have a charge (+ or -) or acquire a charge. </a:t>
            </a:r>
          </a:p>
          <a:p>
            <a:pPr lvl="2"/>
            <a:r>
              <a:rPr lang="en-US" dirty="0" smtClean="0"/>
              <a:t>Drugs</a:t>
            </a:r>
          </a:p>
          <a:p>
            <a:pPr lvl="2"/>
            <a:r>
              <a:rPr lang="en-US" dirty="0" smtClean="0"/>
              <a:t>Peptides, proteins</a:t>
            </a:r>
          </a:p>
          <a:p>
            <a:pPr lvl="2"/>
            <a:r>
              <a:rPr lang="en-US" dirty="0" smtClean="0"/>
              <a:t>Pesticides</a:t>
            </a:r>
          </a:p>
        </p:txBody>
      </p:sp>
      <p:sp>
        <p:nvSpPr>
          <p:cNvPr id="2" name="Title 1"/>
          <p:cNvSpPr>
            <a:spLocks noGrp="1"/>
          </p:cNvSpPr>
          <p:nvPr>
            <p:ph type="title"/>
          </p:nvPr>
        </p:nvSpPr>
        <p:spPr/>
        <p:txBody>
          <a:bodyPr/>
          <a:lstStyle/>
          <a:p>
            <a:r>
              <a:rPr lang="en-US" dirty="0" smtClean="0"/>
              <a:t>Mass Spectrometer – Ionization Techniques</a:t>
            </a:r>
            <a:endParaRPr lang="en-US" dirty="0"/>
          </a:p>
        </p:txBody>
      </p:sp>
      <p:grpSp>
        <p:nvGrpSpPr>
          <p:cNvPr id="3" name="Group 144"/>
          <p:cNvGrpSpPr/>
          <p:nvPr/>
        </p:nvGrpSpPr>
        <p:grpSpPr>
          <a:xfrm>
            <a:off x="942759" y="3486607"/>
            <a:ext cx="7353417" cy="2880359"/>
            <a:chOff x="702447" y="3291841"/>
            <a:chExt cx="7600305" cy="3182111"/>
          </a:xfrm>
        </p:grpSpPr>
        <p:grpSp>
          <p:nvGrpSpPr>
            <p:cNvPr id="5" name="Group 74"/>
            <p:cNvGrpSpPr/>
            <p:nvPr/>
          </p:nvGrpSpPr>
          <p:grpSpPr>
            <a:xfrm>
              <a:off x="982863" y="3291841"/>
              <a:ext cx="7039473" cy="1385619"/>
              <a:chOff x="605683" y="3483864"/>
              <a:chExt cx="8062829" cy="1815504"/>
            </a:xfrm>
          </p:grpSpPr>
          <p:grpSp>
            <p:nvGrpSpPr>
              <p:cNvPr id="6" name="Group 4"/>
              <p:cNvGrpSpPr/>
              <p:nvPr/>
            </p:nvGrpSpPr>
            <p:grpSpPr>
              <a:xfrm>
                <a:off x="743712" y="3689604"/>
                <a:ext cx="7924800" cy="1609764"/>
                <a:chOff x="762000" y="2400300"/>
                <a:chExt cx="7924800" cy="1609764"/>
              </a:xfrm>
            </p:grpSpPr>
            <p:grpSp>
              <p:nvGrpSpPr>
                <p:cNvPr id="10" name="Group 4"/>
                <p:cNvGrpSpPr>
                  <a:grpSpLocks/>
                </p:cNvGrpSpPr>
                <p:nvPr/>
              </p:nvGrpSpPr>
              <p:grpSpPr bwMode="auto">
                <a:xfrm>
                  <a:off x="762000" y="2552700"/>
                  <a:ext cx="2860675" cy="1381125"/>
                  <a:chOff x="727" y="202"/>
                  <a:chExt cx="1802" cy="870"/>
                </a:xfrm>
              </p:grpSpPr>
              <p:sp>
                <p:nvSpPr>
                  <p:cNvPr id="44" name="Rectangle 5"/>
                  <p:cNvSpPr>
                    <a:spLocks noChangeArrowheads="1"/>
                  </p:cNvSpPr>
                  <p:nvPr/>
                </p:nvSpPr>
                <p:spPr bwMode="auto">
                  <a:xfrm>
                    <a:off x="1272" y="407"/>
                    <a:ext cx="85" cy="173"/>
                  </a:xfrm>
                  <a:prstGeom prst="rect">
                    <a:avLst/>
                  </a:prstGeom>
                  <a:noFill/>
                  <a:ln w="25400">
                    <a:noFill/>
                    <a:miter lim="800000"/>
                    <a:headEnd/>
                    <a:tailEnd/>
                  </a:ln>
                </p:spPr>
                <p:txBody>
                  <a:bodyPr wrap="none" lIns="0" tIns="0" rIns="0" bIns="0">
                    <a:spAutoFit/>
                  </a:bodyPr>
                  <a:lstStyle/>
                  <a:p>
                    <a:pPr eaLnBrk="0" hangingPunct="0"/>
                    <a:r>
                      <a:rPr lang="en-US" sz="1800" b="1">
                        <a:solidFill>
                          <a:srgbClr val="000000"/>
                        </a:solidFill>
                        <a:latin typeface="Arial Narrow" pitchFamily="34" charset="0"/>
                      </a:rPr>
                      <a:t>N</a:t>
                    </a:r>
                    <a:endParaRPr lang="en-US" sz="1800" b="1">
                      <a:latin typeface="Arial Narrow" pitchFamily="34" charset="0"/>
                    </a:endParaRPr>
                  </a:p>
                </p:txBody>
              </p:sp>
              <p:sp>
                <p:nvSpPr>
                  <p:cNvPr id="45" name="Rectangle 6"/>
                  <p:cNvSpPr>
                    <a:spLocks noChangeArrowheads="1"/>
                  </p:cNvSpPr>
                  <p:nvPr/>
                </p:nvSpPr>
                <p:spPr bwMode="auto">
                  <a:xfrm>
                    <a:off x="1863" y="494"/>
                    <a:ext cx="85" cy="173"/>
                  </a:xfrm>
                  <a:prstGeom prst="rect">
                    <a:avLst/>
                  </a:prstGeom>
                  <a:noFill/>
                  <a:ln w="25400">
                    <a:noFill/>
                    <a:miter lim="800000"/>
                    <a:headEnd/>
                    <a:tailEnd/>
                  </a:ln>
                </p:spPr>
                <p:txBody>
                  <a:bodyPr wrap="none" lIns="0" tIns="0" rIns="0" bIns="0">
                    <a:spAutoFit/>
                  </a:bodyPr>
                  <a:lstStyle/>
                  <a:p>
                    <a:pPr eaLnBrk="0" hangingPunct="0"/>
                    <a:r>
                      <a:rPr lang="en-US" sz="1800" b="1" dirty="0">
                        <a:solidFill>
                          <a:srgbClr val="000000"/>
                        </a:solidFill>
                        <a:latin typeface="Arial Narrow" pitchFamily="34" charset="0"/>
                      </a:rPr>
                      <a:t>N</a:t>
                    </a:r>
                    <a:endParaRPr lang="en-US" sz="1800" b="1" dirty="0">
                      <a:latin typeface="Arial Narrow" pitchFamily="34" charset="0"/>
                    </a:endParaRPr>
                  </a:p>
                </p:txBody>
              </p:sp>
              <p:sp>
                <p:nvSpPr>
                  <p:cNvPr id="46" name="Rectangle 7"/>
                  <p:cNvSpPr>
                    <a:spLocks noChangeArrowheads="1"/>
                  </p:cNvSpPr>
                  <p:nvPr/>
                </p:nvSpPr>
                <p:spPr bwMode="auto">
                  <a:xfrm>
                    <a:off x="2282" y="542"/>
                    <a:ext cx="85" cy="173"/>
                  </a:xfrm>
                  <a:prstGeom prst="rect">
                    <a:avLst/>
                  </a:prstGeom>
                  <a:noFill/>
                  <a:ln w="25400">
                    <a:noFill/>
                    <a:miter lim="800000"/>
                    <a:headEnd/>
                    <a:tailEnd/>
                  </a:ln>
                </p:spPr>
                <p:txBody>
                  <a:bodyPr wrap="none" lIns="0" tIns="0" rIns="0" bIns="0">
                    <a:spAutoFit/>
                  </a:bodyPr>
                  <a:lstStyle/>
                  <a:p>
                    <a:pPr eaLnBrk="0" hangingPunct="0"/>
                    <a:r>
                      <a:rPr lang="en-US" sz="1800" b="1">
                        <a:solidFill>
                          <a:srgbClr val="000000"/>
                        </a:solidFill>
                        <a:latin typeface="Arial Narrow" pitchFamily="34" charset="0"/>
                      </a:rPr>
                      <a:t>C</a:t>
                    </a:r>
                    <a:endParaRPr lang="en-US" sz="1800" b="1">
                      <a:latin typeface="Arial Narrow" pitchFamily="34" charset="0"/>
                    </a:endParaRPr>
                  </a:p>
                </p:txBody>
              </p:sp>
              <p:sp>
                <p:nvSpPr>
                  <p:cNvPr id="47" name="Rectangle 8"/>
                  <p:cNvSpPr>
                    <a:spLocks noChangeArrowheads="1"/>
                  </p:cNvSpPr>
                  <p:nvPr/>
                </p:nvSpPr>
                <p:spPr bwMode="auto">
                  <a:xfrm>
                    <a:off x="2384" y="542"/>
                    <a:ext cx="85" cy="173"/>
                  </a:xfrm>
                  <a:prstGeom prst="rect">
                    <a:avLst/>
                  </a:prstGeom>
                  <a:noFill/>
                  <a:ln w="25400">
                    <a:noFill/>
                    <a:miter lim="800000"/>
                    <a:headEnd/>
                    <a:tailEnd/>
                  </a:ln>
                </p:spPr>
                <p:txBody>
                  <a:bodyPr wrap="none" lIns="0" tIns="0" rIns="0" bIns="0">
                    <a:spAutoFit/>
                  </a:bodyPr>
                  <a:lstStyle/>
                  <a:p>
                    <a:pPr eaLnBrk="0" hangingPunct="0"/>
                    <a:r>
                      <a:rPr lang="en-US" sz="1800" b="1">
                        <a:solidFill>
                          <a:srgbClr val="000000"/>
                        </a:solidFill>
                        <a:latin typeface="Arial Narrow" pitchFamily="34" charset="0"/>
                      </a:rPr>
                      <a:t>H</a:t>
                    </a:r>
                    <a:endParaRPr lang="en-US" sz="1800" b="1">
                      <a:latin typeface="Arial Narrow" pitchFamily="34" charset="0"/>
                    </a:endParaRPr>
                  </a:p>
                </p:txBody>
              </p:sp>
              <p:sp>
                <p:nvSpPr>
                  <p:cNvPr id="48" name="Rectangle 9"/>
                  <p:cNvSpPr>
                    <a:spLocks noChangeArrowheads="1"/>
                  </p:cNvSpPr>
                  <p:nvPr/>
                </p:nvSpPr>
                <p:spPr bwMode="auto">
                  <a:xfrm>
                    <a:off x="2478" y="595"/>
                    <a:ext cx="51" cy="134"/>
                  </a:xfrm>
                  <a:prstGeom prst="rect">
                    <a:avLst/>
                  </a:prstGeom>
                  <a:noFill/>
                  <a:ln w="25400">
                    <a:noFill/>
                    <a:miter lim="800000"/>
                    <a:headEnd/>
                    <a:tailEnd/>
                  </a:ln>
                </p:spPr>
                <p:txBody>
                  <a:bodyPr wrap="none" lIns="0" tIns="0" rIns="0" bIns="0">
                    <a:spAutoFit/>
                  </a:bodyPr>
                  <a:lstStyle/>
                  <a:p>
                    <a:pPr eaLnBrk="0" hangingPunct="0"/>
                    <a:r>
                      <a:rPr lang="en-US" sz="1400" b="1">
                        <a:solidFill>
                          <a:srgbClr val="000000"/>
                        </a:solidFill>
                        <a:latin typeface="Arial Narrow" pitchFamily="34" charset="0"/>
                      </a:rPr>
                      <a:t>3</a:t>
                    </a:r>
                    <a:endParaRPr lang="en-US" sz="1400" b="1">
                      <a:latin typeface="Arial Narrow" pitchFamily="34" charset="0"/>
                    </a:endParaRPr>
                  </a:p>
                </p:txBody>
              </p:sp>
              <p:sp>
                <p:nvSpPr>
                  <p:cNvPr id="49" name="Rectangle 10"/>
                  <p:cNvSpPr>
                    <a:spLocks noChangeArrowheads="1"/>
                  </p:cNvSpPr>
                  <p:nvPr/>
                </p:nvSpPr>
                <p:spPr bwMode="auto">
                  <a:xfrm>
                    <a:off x="1473" y="751"/>
                    <a:ext cx="92" cy="173"/>
                  </a:xfrm>
                  <a:prstGeom prst="rect">
                    <a:avLst/>
                  </a:prstGeom>
                  <a:noFill/>
                  <a:ln w="25400">
                    <a:noFill/>
                    <a:miter lim="800000"/>
                    <a:headEnd/>
                    <a:tailEnd/>
                  </a:ln>
                </p:spPr>
                <p:txBody>
                  <a:bodyPr wrap="none" lIns="0" tIns="0" rIns="0" bIns="0">
                    <a:spAutoFit/>
                  </a:bodyPr>
                  <a:lstStyle/>
                  <a:p>
                    <a:pPr eaLnBrk="0" hangingPunct="0"/>
                    <a:r>
                      <a:rPr lang="en-US" sz="1800" b="1">
                        <a:solidFill>
                          <a:srgbClr val="000000"/>
                        </a:solidFill>
                        <a:latin typeface="Arial Narrow" pitchFamily="34" charset="0"/>
                      </a:rPr>
                      <a:t>O</a:t>
                    </a:r>
                    <a:endParaRPr lang="en-US" sz="1800" b="1">
                      <a:latin typeface="Arial Narrow" pitchFamily="34" charset="0"/>
                    </a:endParaRPr>
                  </a:p>
                </p:txBody>
              </p:sp>
              <p:sp>
                <p:nvSpPr>
                  <p:cNvPr id="50" name="Rectangle 11"/>
                  <p:cNvSpPr>
                    <a:spLocks noChangeArrowheads="1"/>
                  </p:cNvSpPr>
                  <p:nvPr/>
                </p:nvSpPr>
                <p:spPr bwMode="auto">
                  <a:xfrm>
                    <a:off x="2085" y="886"/>
                    <a:ext cx="85" cy="173"/>
                  </a:xfrm>
                  <a:prstGeom prst="rect">
                    <a:avLst/>
                  </a:prstGeom>
                  <a:noFill/>
                  <a:ln w="25400">
                    <a:noFill/>
                    <a:miter lim="800000"/>
                    <a:headEnd/>
                    <a:tailEnd/>
                  </a:ln>
                </p:spPr>
                <p:txBody>
                  <a:bodyPr wrap="none" lIns="0" tIns="0" rIns="0" bIns="0">
                    <a:spAutoFit/>
                  </a:bodyPr>
                  <a:lstStyle/>
                  <a:p>
                    <a:pPr eaLnBrk="0" hangingPunct="0"/>
                    <a:r>
                      <a:rPr lang="en-US" sz="1800" b="1">
                        <a:solidFill>
                          <a:srgbClr val="000000"/>
                        </a:solidFill>
                        <a:latin typeface="Arial Narrow" pitchFamily="34" charset="0"/>
                      </a:rPr>
                      <a:t>C</a:t>
                    </a:r>
                    <a:endParaRPr lang="en-US" sz="1800" b="1">
                      <a:latin typeface="Arial Narrow" pitchFamily="34" charset="0"/>
                    </a:endParaRPr>
                  </a:p>
                </p:txBody>
              </p:sp>
              <p:sp>
                <p:nvSpPr>
                  <p:cNvPr id="51" name="Rectangle 12"/>
                  <p:cNvSpPr>
                    <a:spLocks noChangeArrowheads="1"/>
                  </p:cNvSpPr>
                  <p:nvPr/>
                </p:nvSpPr>
                <p:spPr bwMode="auto">
                  <a:xfrm>
                    <a:off x="2182" y="886"/>
                    <a:ext cx="85" cy="173"/>
                  </a:xfrm>
                  <a:prstGeom prst="rect">
                    <a:avLst/>
                  </a:prstGeom>
                  <a:noFill/>
                  <a:ln w="25400">
                    <a:noFill/>
                    <a:miter lim="800000"/>
                    <a:headEnd/>
                    <a:tailEnd/>
                  </a:ln>
                </p:spPr>
                <p:txBody>
                  <a:bodyPr wrap="none" lIns="0" tIns="0" rIns="0" bIns="0">
                    <a:spAutoFit/>
                  </a:bodyPr>
                  <a:lstStyle/>
                  <a:p>
                    <a:pPr eaLnBrk="0" hangingPunct="0"/>
                    <a:r>
                      <a:rPr lang="en-US" sz="1800" b="1">
                        <a:solidFill>
                          <a:srgbClr val="000000"/>
                        </a:solidFill>
                        <a:latin typeface="Arial Narrow" pitchFamily="34" charset="0"/>
                      </a:rPr>
                      <a:t>H</a:t>
                    </a:r>
                    <a:endParaRPr lang="en-US" sz="1800" b="1">
                      <a:latin typeface="Arial Narrow" pitchFamily="34" charset="0"/>
                    </a:endParaRPr>
                  </a:p>
                </p:txBody>
              </p:sp>
              <p:sp>
                <p:nvSpPr>
                  <p:cNvPr id="52" name="Rectangle 13"/>
                  <p:cNvSpPr>
                    <a:spLocks noChangeArrowheads="1"/>
                  </p:cNvSpPr>
                  <p:nvPr/>
                </p:nvSpPr>
                <p:spPr bwMode="auto">
                  <a:xfrm>
                    <a:off x="2284" y="938"/>
                    <a:ext cx="51" cy="134"/>
                  </a:xfrm>
                  <a:prstGeom prst="rect">
                    <a:avLst/>
                  </a:prstGeom>
                  <a:noFill/>
                  <a:ln w="25400">
                    <a:noFill/>
                    <a:miter lim="800000"/>
                    <a:headEnd/>
                    <a:tailEnd/>
                  </a:ln>
                </p:spPr>
                <p:txBody>
                  <a:bodyPr wrap="none" lIns="0" tIns="0" rIns="0" bIns="0">
                    <a:spAutoFit/>
                  </a:bodyPr>
                  <a:lstStyle/>
                  <a:p>
                    <a:pPr eaLnBrk="0" hangingPunct="0"/>
                    <a:r>
                      <a:rPr lang="en-US" sz="1400" b="1">
                        <a:solidFill>
                          <a:srgbClr val="000000"/>
                        </a:solidFill>
                        <a:latin typeface="Arial Narrow" pitchFamily="34" charset="0"/>
                      </a:rPr>
                      <a:t>3</a:t>
                    </a:r>
                    <a:endParaRPr lang="en-US" sz="1400" b="1">
                      <a:latin typeface="Arial Narrow" pitchFamily="34" charset="0"/>
                    </a:endParaRPr>
                  </a:p>
                </p:txBody>
              </p:sp>
              <p:sp>
                <p:nvSpPr>
                  <p:cNvPr id="53" name="Line 14"/>
                  <p:cNvSpPr>
                    <a:spLocks noChangeShapeType="1"/>
                  </p:cNvSpPr>
                  <p:nvPr/>
                </p:nvSpPr>
                <p:spPr bwMode="auto">
                  <a:xfrm flipV="1">
                    <a:off x="1123" y="586"/>
                    <a:ext cx="1" cy="229"/>
                  </a:xfrm>
                  <a:prstGeom prst="line">
                    <a:avLst/>
                  </a:prstGeom>
                  <a:noFill/>
                  <a:ln w="25400">
                    <a:solidFill>
                      <a:srgbClr val="000000"/>
                    </a:solidFill>
                    <a:round/>
                    <a:headEnd/>
                    <a:tailEnd/>
                  </a:ln>
                </p:spPr>
                <p:txBody>
                  <a:bodyPr/>
                  <a:lstStyle/>
                  <a:p>
                    <a:endParaRPr lang="en-US"/>
                  </a:p>
                </p:txBody>
              </p:sp>
              <p:sp>
                <p:nvSpPr>
                  <p:cNvPr id="54" name="Line 15"/>
                  <p:cNvSpPr>
                    <a:spLocks noChangeShapeType="1"/>
                  </p:cNvSpPr>
                  <p:nvPr/>
                </p:nvSpPr>
                <p:spPr bwMode="auto">
                  <a:xfrm>
                    <a:off x="925" y="471"/>
                    <a:ext cx="198" cy="115"/>
                  </a:xfrm>
                  <a:prstGeom prst="line">
                    <a:avLst/>
                  </a:prstGeom>
                  <a:noFill/>
                  <a:ln w="25400">
                    <a:solidFill>
                      <a:srgbClr val="000000"/>
                    </a:solidFill>
                    <a:round/>
                    <a:headEnd/>
                    <a:tailEnd/>
                  </a:ln>
                </p:spPr>
                <p:txBody>
                  <a:bodyPr/>
                  <a:lstStyle/>
                  <a:p>
                    <a:endParaRPr lang="en-US"/>
                  </a:p>
                </p:txBody>
              </p:sp>
              <p:sp>
                <p:nvSpPr>
                  <p:cNvPr id="55" name="Line 16"/>
                  <p:cNvSpPr>
                    <a:spLocks noChangeShapeType="1"/>
                  </p:cNvSpPr>
                  <p:nvPr/>
                </p:nvSpPr>
                <p:spPr bwMode="auto">
                  <a:xfrm>
                    <a:off x="919" y="502"/>
                    <a:ext cx="181" cy="103"/>
                  </a:xfrm>
                  <a:prstGeom prst="line">
                    <a:avLst/>
                  </a:prstGeom>
                  <a:noFill/>
                  <a:ln w="25400">
                    <a:solidFill>
                      <a:srgbClr val="000000"/>
                    </a:solidFill>
                    <a:round/>
                    <a:headEnd/>
                    <a:tailEnd/>
                  </a:ln>
                </p:spPr>
                <p:txBody>
                  <a:bodyPr/>
                  <a:lstStyle/>
                  <a:p>
                    <a:endParaRPr lang="en-US"/>
                  </a:p>
                </p:txBody>
              </p:sp>
              <p:sp>
                <p:nvSpPr>
                  <p:cNvPr id="56" name="Line 17"/>
                  <p:cNvSpPr>
                    <a:spLocks noChangeShapeType="1"/>
                  </p:cNvSpPr>
                  <p:nvPr/>
                </p:nvSpPr>
                <p:spPr bwMode="auto">
                  <a:xfrm flipV="1">
                    <a:off x="925" y="815"/>
                    <a:ext cx="198" cy="115"/>
                  </a:xfrm>
                  <a:prstGeom prst="line">
                    <a:avLst/>
                  </a:prstGeom>
                  <a:noFill/>
                  <a:ln w="25400">
                    <a:solidFill>
                      <a:srgbClr val="000000"/>
                    </a:solidFill>
                    <a:round/>
                    <a:headEnd/>
                    <a:tailEnd/>
                  </a:ln>
                </p:spPr>
                <p:txBody>
                  <a:bodyPr/>
                  <a:lstStyle/>
                  <a:p>
                    <a:endParaRPr lang="en-US"/>
                  </a:p>
                </p:txBody>
              </p:sp>
              <p:sp>
                <p:nvSpPr>
                  <p:cNvPr id="57" name="Line 18"/>
                  <p:cNvSpPr>
                    <a:spLocks noChangeShapeType="1"/>
                  </p:cNvSpPr>
                  <p:nvPr/>
                </p:nvSpPr>
                <p:spPr bwMode="auto">
                  <a:xfrm flipV="1">
                    <a:off x="919" y="795"/>
                    <a:ext cx="181" cy="104"/>
                  </a:xfrm>
                  <a:prstGeom prst="line">
                    <a:avLst/>
                  </a:prstGeom>
                  <a:noFill/>
                  <a:ln w="25400">
                    <a:solidFill>
                      <a:srgbClr val="000000"/>
                    </a:solidFill>
                    <a:round/>
                    <a:headEnd/>
                    <a:tailEnd/>
                  </a:ln>
                </p:spPr>
                <p:txBody>
                  <a:bodyPr/>
                  <a:lstStyle/>
                  <a:p>
                    <a:endParaRPr lang="en-US"/>
                  </a:p>
                </p:txBody>
              </p:sp>
              <p:sp>
                <p:nvSpPr>
                  <p:cNvPr id="58" name="Line 19"/>
                  <p:cNvSpPr>
                    <a:spLocks noChangeShapeType="1"/>
                  </p:cNvSpPr>
                  <p:nvPr/>
                </p:nvSpPr>
                <p:spPr bwMode="auto">
                  <a:xfrm flipV="1">
                    <a:off x="727" y="471"/>
                    <a:ext cx="198" cy="115"/>
                  </a:xfrm>
                  <a:prstGeom prst="line">
                    <a:avLst/>
                  </a:prstGeom>
                  <a:noFill/>
                  <a:ln w="25400">
                    <a:solidFill>
                      <a:srgbClr val="000000"/>
                    </a:solidFill>
                    <a:round/>
                    <a:headEnd/>
                    <a:tailEnd/>
                  </a:ln>
                </p:spPr>
                <p:txBody>
                  <a:bodyPr/>
                  <a:lstStyle/>
                  <a:p>
                    <a:endParaRPr lang="en-US"/>
                  </a:p>
                </p:txBody>
              </p:sp>
              <p:sp>
                <p:nvSpPr>
                  <p:cNvPr id="59" name="Line 20"/>
                  <p:cNvSpPr>
                    <a:spLocks noChangeShapeType="1"/>
                  </p:cNvSpPr>
                  <p:nvPr/>
                </p:nvSpPr>
                <p:spPr bwMode="auto">
                  <a:xfrm>
                    <a:off x="727" y="815"/>
                    <a:ext cx="198" cy="115"/>
                  </a:xfrm>
                  <a:prstGeom prst="line">
                    <a:avLst/>
                  </a:prstGeom>
                  <a:noFill/>
                  <a:ln w="25400">
                    <a:solidFill>
                      <a:srgbClr val="000000"/>
                    </a:solidFill>
                    <a:round/>
                    <a:headEnd/>
                    <a:tailEnd/>
                  </a:ln>
                </p:spPr>
                <p:txBody>
                  <a:bodyPr/>
                  <a:lstStyle/>
                  <a:p>
                    <a:endParaRPr lang="en-US"/>
                  </a:p>
                </p:txBody>
              </p:sp>
              <p:sp>
                <p:nvSpPr>
                  <p:cNvPr id="60" name="Line 21"/>
                  <p:cNvSpPr>
                    <a:spLocks noChangeShapeType="1"/>
                  </p:cNvSpPr>
                  <p:nvPr/>
                </p:nvSpPr>
                <p:spPr bwMode="auto">
                  <a:xfrm flipV="1">
                    <a:off x="727" y="586"/>
                    <a:ext cx="1" cy="229"/>
                  </a:xfrm>
                  <a:prstGeom prst="line">
                    <a:avLst/>
                  </a:prstGeom>
                  <a:noFill/>
                  <a:ln w="25400">
                    <a:solidFill>
                      <a:srgbClr val="000000"/>
                    </a:solidFill>
                    <a:round/>
                    <a:headEnd/>
                    <a:tailEnd/>
                  </a:ln>
                </p:spPr>
                <p:txBody>
                  <a:bodyPr/>
                  <a:lstStyle/>
                  <a:p>
                    <a:endParaRPr lang="en-US"/>
                  </a:p>
                </p:txBody>
              </p:sp>
              <p:sp>
                <p:nvSpPr>
                  <p:cNvPr id="61" name="Line 22"/>
                  <p:cNvSpPr>
                    <a:spLocks noChangeShapeType="1"/>
                  </p:cNvSpPr>
                  <p:nvPr/>
                </p:nvSpPr>
                <p:spPr bwMode="auto">
                  <a:xfrm flipV="1">
                    <a:off x="756" y="596"/>
                    <a:ext cx="1" cy="209"/>
                  </a:xfrm>
                  <a:prstGeom prst="line">
                    <a:avLst/>
                  </a:prstGeom>
                  <a:noFill/>
                  <a:ln w="25400">
                    <a:solidFill>
                      <a:srgbClr val="000000"/>
                    </a:solidFill>
                    <a:round/>
                    <a:headEnd/>
                    <a:tailEnd/>
                  </a:ln>
                </p:spPr>
                <p:txBody>
                  <a:bodyPr/>
                  <a:lstStyle/>
                  <a:p>
                    <a:endParaRPr lang="en-US"/>
                  </a:p>
                </p:txBody>
              </p:sp>
              <p:sp>
                <p:nvSpPr>
                  <p:cNvPr id="62" name="Line 23"/>
                  <p:cNvSpPr>
                    <a:spLocks noChangeShapeType="1"/>
                  </p:cNvSpPr>
                  <p:nvPr/>
                </p:nvSpPr>
                <p:spPr bwMode="auto">
                  <a:xfrm flipH="1">
                    <a:off x="1123" y="510"/>
                    <a:ext cx="141" cy="76"/>
                  </a:xfrm>
                  <a:prstGeom prst="line">
                    <a:avLst/>
                  </a:prstGeom>
                  <a:noFill/>
                  <a:ln w="25400">
                    <a:solidFill>
                      <a:srgbClr val="000000"/>
                    </a:solidFill>
                    <a:round/>
                    <a:headEnd/>
                    <a:tailEnd/>
                  </a:ln>
                </p:spPr>
                <p:txBody>
                  <a:bodyPr/>
                  <a:lstStyle/>
                  <a:p>
                    <a:endParaRPr lang="en-US"/>
                  </a:p>
                </p:txBody>
              </p:sp>
              <p:sp>
                <p:nvSpPr>
                  <p:cNvPr id="63" name="Line 24"/>
                  <p:cNvSpPr>
                    <a:spLocks noChangeShapeType="1"/>
                  </p:cNvSpPr>
                  <p:nvPr/>
                </p:nvSpPr>
                <p:spPr bwMode="auto">
                  <a:xfrm flipH="1" flipV="1">
                    <a:off x="1389" y="508"/>
                    <a:ext cx="131" cy="78"/>
                  </a:xfrm>
                  <a:prstGeom prst="line">
                    <a:avLst/>
                  </a:prstGeom>
                  <a:noFill/>
                  <a:ln w="25400">
                    <a:solidFill>
                      <a:srgbClr val="000000"/>
                    </a:solidFill>
                    <a:round/>
                    <a:headEnd/>
                    <a:tailEnd/>
                  </a:ln>
                </p:spPr>
                <p:txBody>
                  <a:bodyPr/>
                  <a:lstStyle/>
                  <a:p>
                    <a:endParaRPr lang="en-US"/>
                  </a:p>
                </p:txBody>
              </p:sp>
              <p:sp>
                <p:nvSpPr>
                  <p:cNvPr id="64" name="Line 25"/>
                  <p:cNvSpPr>
                    <a:spLocks noChangeShapeType="1"/>
                  </p:cNvSpPr>
                  <p:nvPr/>
                </p:nvSpPr>
                <p:spPr bwMode="auto">
                  <a:xfrm flipH="1">
                    <a:off x="1520" y="471"/>
                    <a:ext cx="198" cy="115"/>
                  </a:xfrm>
                  <a:prstGeom prst="line">
                    <a:avLst/>
                  </a:prstGeom>
                  <a:noFill/>
                  <a:ln w="25400">
                    <a:solidFill>
                      <a:srgbClr val="000000"/>
                    </a:solidFill>
                    <a:round/>
                    <a:headEnd/>
                    <a:tailEnd/>
                  </a:ln>
                </p:spPr>
                <p:txBody>
                  <a:bodyPr/>
                  <a:lstStyle/>
                  <a:p>
                    <a:endParaRPr lang="en-US"/>
                  </a:p>
                </p:txBody>
              </p:sp>
              <p:sp>
                <p:nvSpPr>
                  <p:cNvPr id="65" name="Line 26"/>
                  <p:cNvSpPr>
                    <a:spLocks noChangeShapeType="1"/>
                  </p:cNvSpPr>
                  <p:nvPr/>
                </p:nvSpPr>
                <p:spPr bwMode="auto">
                  <a:xfrm flipH="1" flipV="1">
                    <a:off x="1718" y="471"/>
                    <a:ext cx="133" cy="86"/>
                  </a:xfrm>
                  <a:prstGeom prst="line">
                    <a:avLst/>
                  </a:prstGeom>
                  <a:noFill/>
                  <a:ln w="25400">
                    <a:solidFill>
                      <a:srgbClr val="000000"/>
                    </a:solidFill>
                    <a:round/>
                    <a:headEnd/>
                    <a:tailEnd/>
                  </a:ln>
                </p:spPr>
                <p:txBody>
                  <a:bodyPr/>
                  <a:lstStyle/>
                  <a:p>
                    <a:endParaRPr lang="en-US"/>
                  </a:p>
                </p:txBody>
              </p:sp>
              <p:sp>
                <p:nvSpPr>
                  <p:cNvPr id="66" name="Line 27"/>
                  <p:cNvSpPr>
                    <a:spLocks noChangeShapeType="1"/>
                  </p:cNvSpPr>
                  <p:nvPr/>
                </p:nvSpPr>
                <p:spPr bwMode="auto">
                  <a:xfrm flipH="1">
                    <a:off x="1976" y="471"/>
                    <a:ext cx="137" cy="86"/>
                  </a:xfrm>
                  <a:prstGeom prst="line">
                    <a:avLst/>
                  </a:prstGeom>
                  <a:noFill/>
                  <a:ln w="25400">
                    <a:solidFill>
                      <a:srgbClr val="000000"/>
                    </a:solidFill>
                    <a:round/>
                    <a:headEnd/>
                    <a:tailEnd/>
                  </a:ln>
                </p:spPr>
                <p:txBody>
                  <a:bodyPr/>
                  <a:lstStyle/>
                  <a:p>
                    <a:endParaRPr lang="en-US"/>
                  </a:p>
                </p:txBody>
              </p:sp>
              <p:sp>
                <p:nvSpPr>
                  <p:cNvPr id="67" name="Line 28"/>
                  <p:cNvSpPr>
                    <a:spLocks noChangeShapeType="1"/>
                  </p:cNvSpPr>
                  <p:nvPr/>
                </p:nvSpPr>
                <p:spPr bwMode="auto">
                  <a:xfrm flipH="1" flipV="1">
                    <a:off x="2113" y="471"/>
                    <a:ext cx="162" cy="94"/>
                  </a:xfrm>
                  <a:prstGeom prst="line">
                    <a:avLst/>
                  </a:prstGeom>
                  <a:noFill/>
                  <a:ln w="25400">
                    <a:solidFill>
                      <a:srgbClr val="000000"/>
                    </a:solidFill>
                    <a:round/>
                    <a:headEnd/>
                    <a:tailEnd/>
                  </a:ln>
                </p:spPr>
                <p:txBody>
                  <a:bodyPr/>
                  <a:lstStyle/>
                  <a:p>
                    <a:endParaRPr lang="en-US"/>
                  </a:p>
                </p:txBody>
              </p:sp>
              <p:sp>
                <p:nvSpPr>
                  <p:cNvPr id="68" name="Line 29"/>
                  <p:cNvSpPr>
                    <a:spLocks noChangeShapeType="1"/>
                  </p:cNvSpPr>
                  <p:nvPr/>
                </p:nvSpPr>
                <p:spPr bwMode="auto">
                  <a:xfrm flipV="1">
                    <a:off x="1534" y="586"/>
                    <a:ext cx="1" cy="188"/>
                  </a:xfrm>
                  <a:prstGeom prst="line">
                    <a:avLst/>
                  </a:prstGeom>
                  <a:noFill/>
                  <a:ln w="25400">
                    <a:solidFill>
                      <a:srgbClr val="000000"/>
                    </a:solidFill>
                    <a:round/>
                    <a:headEnd/>
                    <a:tailEnd/>
                  </a:ln>
                </p:spPr>
                <p:txBody>
                  <a:bodyPr/>
                  <a:lstStyle/>
                  <a:p>
                    <a:endParaRPr lang="en-US"/>
                  </a:p>
                </p:txBody>
              </p:sp>
              <p:sp>
                <p:nvSpPr>
                  <p:cNvPr id="69" name="Line 30"/>
                  <p:cNvSpPr>
                    <a:spLocks noChangeShapeType="1"/>
                  </p:cNvSpPr>
                  <p:nvPr/>
                </p:nvSpPr>
                <p:spPr bwMode="auto">
                  <a:xfrm flipV="1">
                    <a:off x="1505" y="586"/>
                    <a:ext cx="1" cy="188"/>
                  </a:xfrm>
                  <a:prstGeom prst="line">
                    <a:avLst/>
                  </a:prstGeom>
                  <a:noFill/>
                  <a:ln w="25400">
                    <a:solidFill>
                      <a:srgbClr val="000000"/>
                    </a:solidFill>
                    <a:round/>
                    <a:headEnd/>
                    <a:tailEnd/>
                  </a:ln>
                </p:spPr>
                <p:txBody>
                  <a:bodyPr/>
                  <a:lstStyle/>
                  <a:p>
                    <a:endParaRPr lang="en-US"/>
                  </a:p>
                </p:txBody>
              </p:sp>
              <p:sp>
                <p:nvSpPr>
                  <p:cNvPr id="70" name="Line 31"/>
                  <p:cNvSpPr>
                    <a:spLocks noChangeShapeType="1"/>
                  </p:cNvSpPr>
                  <p:nvPr/>
                </p:nvSpPr>
                <p:spPr bwMode="auto">
                  <a:xfrm flipV="1">
                    <a:off x="1916" y="665"/>
                    <a:ext cx="1" cy="150"/>
                  </a:xfrm>
                  <a:prstGeom prst="line">
                    <a:avLst/>
                  </a:prstGeom>
                  <a:noFill/>
                  <a:ln w="25400">
                    <a:solidFill>
                      <a:srgbClr val="000000"/>
                    </a:solidFill>
                    <a:round/>
                    <a:headEnd/>
                    <a:tailEnd/>
                  </a:ln>
                </p:spPr>
                <p:txBody>
                  <a:bodyPr/>
                  <a:lstStyle/>
                  <a:p>
                    <a:endParaRPr lang="en-US"/>
                  </a:p>
                </p:txBody>
              </p:sp>
              <p:sp>
                <p:nvSpPr>
                  <p:cNvPr id="71" name="Line 32"/>
                  <p:cNvSpPr>
                    <a:spLocks noChangeShapeType="1"/>
                  </p:cNvSpPr>
                  <p:nvPr/>
                </p:nvSpPr>
                <p:spPr bwMode="auto">
                  <a:xfrm flipH="1" flipV="1">
                    <a:off x="1916" y="815"/>
                    <a:ext cx="161" cy="94"/>
                  </a:xfrm>
                  <a:prstGeom prst="line">
                    <a:avLst/>
                  </a:prstGeom>
                  <a:noFill/>
                  <a:ln w="25400">
                    <a:solidFill>
                      <a:srgbClr val="000000"/>
                    </a:solidFill>
                    <a:round/>
                    <a:headEnd/>
                    <a:tailEnd/>
                  </a:ln>
                </p:spPr>
                <p:txBody>
                  <a:bodyPr/>
                  <a:lstStyle/>
                  <a:p>
                    <a:endParaRPr lang="en-US"/>
                  </a:p>
                </p:txBody>
              </p:sp>
              <p:sp>
                <p:nvSpPr>
                  <p:cNvPr id="72" name="Rectangle 33"/>
                  <p:cNvSpPr>
                    <a:spLocks noChangeArrowheads="1"/>
                  </p:cNvSpPr>
                  <p:nvPr/>
                </p:nvSpPr>
                <p:spPr bwMode="auto">
                  <a:xfrm>
                    <a:off x="1266" y="202"/>
                    <a:ext cx="85" cy="173"/>
                  </a:xfrm>
                  <a:prstGeom prst="rect">
                    <a:avLst/>
                  </a:prstGeom>
                  <a:noFill/>
                  <a:ln w="25400">
                    <a:noFill/>
                    <a:miter lim="800000"/>
                    <a:headEnd/>
                    <a:tailEnd/>
                  </a:ln>
                </p:spPr>
                <p:txBody>
                  <a:bodyPr wrap="none" lIns="0" tIns="0" rIns="0" bIns="0">
                    <a:spAutoFit/>
                  </a:bodyPr>
                  <a:lstStyle/>
                  <a:p>
                    <a:pPr eaLnBrk="0" hangingPunct="0"/>
                    <a:r>
                      <a:rPr lang="en-US" sz="1800" b="1">
                        <a:solidFill>
                          <a:srgbClr val="000000"/>
                        </a:solidFill>
                        <a:latin typeface="Arial Narrow" pitchFamily="34" charset="0"/>
                      </a:rPr>
                      <a:t>H</a:t>
                    </a:r>
                    <a:endParaRPr lang="en-US" sz="1800" b="1">
                      <a:latin typeface="Arial Narrow" pitchFamily="34" charset="0"/>
                    </a:endParaRPr>
                  </a:p>
                </p:txBody>
              </p:sp>
              <p:sp>
                <p:nvSpPr>
                  <p:cNvPr id="73" name="Line 34"/>
                  <p:cNvSpPr>
                    <a:spLocks noChangeShapeType="1"/>
                  </p:cNvSpPr>
                  <p:nvPr/>
                </p:nvSpPr>
                <p:spPr bwMode="auto">
                  <a:xfrm flipH="1" flipV="1">
                    <a:off x="1321" y="348"/>
                    <a:ext cx="0" cy="82"/>
                  </a:xfrm>
                  <a:prstGeom prst="line">
                    <a:avLst/>
                  </a:prstGeom>
                  <a:noFill/>
                  <a:ln w="25400">
                    <a:solidFill>
                      <a:srgbClr val="000000"/>
                    </a:solidFill>
                    <a:round/>
                    <a:headEnd/>
                    <a:tailEnd/>
                  </a:ln>
                </p:spPr>
                <p:txBody>
                  <a:bodyPr/>
                  <a:lstStyle/>
                  <a:p>
                    <a:endParaRPr lang="en-US"/>
                  </a:p>
                </p:txBody>
              </p:sp>
            </p:grpSp>
            <p:sp>
              <p:nvSpPr>
                <p:cNvPr id="7" name="AutoShape 101"/>
                <p:cNvSpPr>
                  <a:spLocks noChangeArrowheads="1"/>
                </p:cNvSpPr>
                <p:nvPr/>
              </p:nvSpPr>
              <p:spPr bwMode="auto">
                <a:xfrm>
                  <a:off x="4759325" y="3248025"/>
                  <a:ext cx="609600" cy="228600"/>
                </a:xfrm>
                <a:prstGeom prst="rightArrow">
                  <a:avLst>
                    <a:gd name="adj1" fmla="val 50000"/>
                    <a:gd name="adj2" fmla="val 66667"/>
                  </a:avLst>
                </a:prstGeom>
                <a:noFill/>
                <a:ln w="25400">
                  <a:solidFill>
                    <a:schemeClr val="tx1"/>
                  </a:solidFill>
                  <a:miter lim="800000"/>
                  <a:headEnd/>
                  <a:tailEnd/>
                </a:ln>
              </p:spPr>
              <p:txBody>
                <a:bodyPr wrap="none" anchor="ctr"/>
                <a:lstStyle/>
                <a:p>
                  <a:endParaRPr lang="en-US"/>
                </a:p>
              </p:txBody>
            </p:sp>
            <p:sp>
              <p:nvSpPr>
                <p:cNvPr id="8" name="Text Box 102"/>
                <p:cNvSpPr txBox="1">
                  <a:spLocks noChangeArrowheads="1"/>
                </p:cNvSpPr>
                <p:nvPr/>
              </p:nvSpPr>
              <p:spPr bwMode="auto">
                <a:xfrm>
                  <a:off x="3886200" y="3171825"/>
                  <a:ext cx="719138" cy="366713"/>
                </a:xfrm>
                <a:prstGeom prst="rect">
                  <a:avLst/>
                </a:prstGeom>
                <a:noFill/>
                <a:ln w="9525">
                  <a:noFill/>
                  <a:miter lim="800000"/>
                  <a:headEnd/>
                  <a:tailEnd/>
                </a:ln>
              </p:spPr>
              <p:txBody>
                <a:bodyPr wrap="none">
                  <a:spAutoFit/>
                </a:bodyPr>
                <a:lstStyle/>
                <a:p>
                  <a:pPr eaLnBrk="0" hangingPunct="0"/>
                  <a:r>
                    <a:rPr lang="en-US" sz="1800" b="1">
                      <a:latin typeface="Arial" pitchFamily="34" charset="0"/>
                    </a:rPr>
                    <a:t>+</a:t>
                  </a:r>
                  <a:r>
                    <a:rPr lang="en-US" sz="1800" b="1">
                      <a:latin typeface="Arial Narrow" pitchFamily="34" charset="0"/>
                    </a:rPr>
                    <a:t>   H+</a:t>
                  </a:r>
                </a:p>
              </p:txBody>
            </p:sp>
            <p:sp>
              <p:nvSpPr>
                <p:cNvPr id="9" name="Text Box 103"/>
                <p:cNvSpPr txBox="1">
                  <a:spLocks noChangeArrowheads="1"/>
                </p:cNvSpPr>
                <p:nvPr/>
              </p:nvSpPr>
              <p:spPr bwMode="auto">
                <a:xfrm>
                  <a:off x="1384300" y="3606800"/>
                  <a:ext cx="1061598" cy="403264"/>
                </a:xfrm>
                <a:prstGeom prst="rect">
                  <a:avLst/>
                </a:prstGeom>
                <a:noFill/>
                <a:ln w="9525">
                  <a:noFill/>
                  <a:miter lim="800000"/>
                  <a:headEnd/>
                  <a:tailEnd/>
                </a:ln>
              </p:spPr>
              <p:txBody>
                <a:bodyPr wrap="none">
                  <a:spAutoFit/>
                </a:bodyPr>
                <a:lstStyle/>
                <a:p>
                  <a:pPr eaLnBrk="0" hangingPunct="0"/>
                  <a:r>
                    <a:rPr lang="en-US" sz="1400" dirty="0" err="1">
                      <a:solidFill>
                        <a:srgbClr val="FF0000"/>
                      </a:solidFill>
                      <a:latin typeface="Tahoma" pitchFamily="34" charset="0"/>
                    </a:rPr>
                    <a:t>Lidocaine</a:t>
                  </a:r>
                  <a:endParaRPr lang="en-US" sz="1400" dirty="0">
                    <a:solidFill>
                      <a:srgbClr val="FF0000"/>
                    </a:solidFill>
                    <a:latin typeface="Tahoma" pitchFamily="34" charset="0"/>
                  </a:endParaRPr>
                </a:p>
              </p:txBody>
            </p:sp>
            <p:grpSp>
              <p:nvGrpSpPr>
                <p:cNvPr id="75" name="Group 105"/>
                <p:cNvGrpSpPr>
                  <a:grpSpLocks/>
                </p:cNvGrpSpPr>
                <p:nvPr/>
              </p:nvGrpSpPr>
              <p:grpSpPr bwMode="auto">
                <a:xfrm>
                  <a:off x="5826125" y="2400300"/>
                  <a:ext cx="2860675" cy="1562100"/>
                  <a:chOff x="3670" y="1512"/>
                  <a:chExt cx="1802" cy="984"/>
                </a:xfrm>
              </p:grpSpPr>
              <p:sp>
                <p:nvSpPr>
                  <p:cNvPr id="11" name="Rectangle 106"/>
                  <p:cNvSpPr>
                    <a:spLocks noChangeArrowheads="1"/>
                  </p:cNvSpPr>
                  <p:nvPr/>
                </p:nvSpPr>
                <p:spPr bwMode="auto">
                  <a:xfrm>
                    <a:off x="4215" y="1831"/>
                    <a:ext cx="85" cy="173"/>
                  </a:xfrm>
                  <a:prstGeom prst="rect">
                    <a:avLst/>
                  </a:prstGeom>
                  <a:noFill/>
                  <a:ln w="25400">
                    <a:noFill/>
                    <a:miter lim="800000"/>
                    <a:headEnd/>
                    <a:tailEnd/>
                  </a:ln>
                </p:spPr>
                <p:txBody>
                  <a:bodyPr wrap="none" lIns="0" tIns="0" rIns="0" bIns="0">
                    <a:spAutoFit/>
                  </a:bodyPr>
                  <a:lstStyle/>
                  <a:p>
                    <a:pPr eaLnBrk="0" hangingPunct="0"/>
                    <a:r>
                      <a:rPr lang="en-US" sz="1800" b="1">
                        <a:solidFill>
                          <a:srgbClr val="000000"/>
                        </a:solidFill>
                        <a:latin typeface="Arial Narrow" pitchFamily="34" charset="0"/>
                      </a:rPr>
                      <a:t>N</a:t>
                    </a:r>
                    <a:endParaRPr lang="en-US" sz="1800" b="1">
                      <a:latin typeface="Arial Narrow" pitchFamily="34" charset="0"/>
                    </a:endParaRPr>
                  </a:p>
                </p:txBody>
              </p:sp>
              <p:sp>
                <p:nvSpPr>
                  <p:cNvPr id="12" name="Rectangle 107"/>
                  <p:cNvSpPr>
                    <a:spLocks noChangeArrowheads="1"/>
                  </p:cNvSpPr>
                  <p:nvPr/>
                </p:nvSpPr>
                <p:spPr bwMode="auto">
                  <a:xfrm>
                    <a:off x="4806" y="1918"/>
                    <a:ext cx="85" cy="173"/>
                  </a:xfrm>
                  <a:prstGeom prst="rect">
                    <a:avLst/>
                  </a:prstGeom>
                  <a:noFill/>
                  <a:ln w="25400">
                    <a:noFill/>
                    <a:miter lim="800000"/>
                    <a:headEnd/>
                    <a:tailEnd/>
                  </a:ln>
                </p:spPr>
                <p:txBody>
                  <a:bodyPr wrap="none" lIns="0" tIns="0" rIns="0" bIns="0">
                    <a:spAutoFit/>
                  </a:bodyPr>
                  <a:lstStyle/>
                  <a:p>
                    <a:pPr eaLnBrk="0" hangingPunct="0"/>
                    <a:r>
                      <a:rPr lang="en-US" sz="1800" b="1">
                        <a:solidFill>
                          <a:srgbClr val="000000"/>
                        </a:solidFill>
                        <a:latin typeface="Arial Narrow" pitchFamily="34" charset="0"/>
                      </a:rPr>
                      <a:t>N</a:t>
                    </a:r>
                    <a:endParaRPr lang="en-US" sz="1800" b="1">
                      <a:latin typeface="Arial Narrow" pitchFamily="34" charset="0"/>
                    </a:endParaRPr>
                  </a:p>
                </p:txBody>
              </p:sp>
              <p:sp>
                <p:nvSpPr>
                  <p:cNvPr id="13" name="Rectangle 108"/>
                  <p:cNvSpPr>
                    <a:spLocks noChangeArrowheads="1"/>
                  </p:cNvSpPr>
                  <p:nvPr/>
                </p:nvSpPr>
                <p:spPr bwMode="auto">
                  <a:xfrm>
                    <a:off x="5225" y="1966"/>
                    <a:ext cx="85" cy="173"/>
                  </a:xfrm>
                  <a:prstGeom prst="rect">
                    <a:avLst/>
                  </a:prstGeom>
                  <a:noFill/>
                  <a:ln w="25400">
                    <a:noFill/>
                    <a:miter lim="800000"/>
                    <a:headEnd/>
                    <a:tailEnd/>
                  </a:ln>
                </p:spPr>
                <p:txBody>
                  <a:bodyPr wrap="none" lIns="0" tIns="0" rIns="0" bIns="0">
                    <a:spAutoFit/>
                  </a:bodyPr>
                  <a:lstStyle/>
                  <a:p>
                    <a:pPr eaLnBrk="0" hangingPunct="0"/>
                    <a:r>
                      <a:rPr lang="en-US" sz="1800" b="1">
                        <a:solidFill>
                          <a:srgbClr val="000000"/>
                        </a:solidFill>
                        <a:latin typeface="Arial Narrow" pitchFamily="34" charset="0"/>
                      </a:rPr>
                      <a:t>C</a:t>
                    </a:r>
                    <a:endParaRPr lang="en-US" sz="1800" b="1">
                      <a:latin typeface="Arial Narrow" pitchFamily="34" charset="0"/>
                    </a:endParaRPr>
                  </a:p>
                </p:txBody>
              </p:sp>
              <p:sp>
                <p:nvSpPr>
                  <p:cNvPr id="14" name="Rectangle 109"/>
                  <p:cNvSpPr>
                    <a:spLocks noChangeArrowheads="1"/>
                  </p:cNvSpPr>
                  <p:nvPr/>
                </p:nvSpPr>
                <p:spPr bwMode="auto">
                  <a:xfrm>
                    <a:off x="5327" y="1966"/>
                    <a:ext cx="85" cy="173"/>
                  </a:xfrm>
                  <a:prstGeom prst="rect">
                    <a:avLst/>
                  </a:prstGeom>
                  <a:noFill/>
                  <a:ln w="25400">
                    <a:noFill/>
                    <a:miter lim="800000"/>
                    <a:headEnd/>
                    <a:tailEnd/>
                  </a:ln>
                </p:spPr>
                <p:txBody>
                  <a:bodyPr wrap="none" lIns="0" tIns="0" rIns="0" bIns="0">
                    <a:spAutoFit/>
                  </a:bodyPr>
                  <a:lstStyle/>
                  <a:p>
                    <a:pPr eaLnBrk="0" hangingPunct="0"/>
                    <a:r>
                      <a:rPr lang="en-US" sz="1800" b="1">
                        <a:solidFill>
                          <a:srgbClr val="000000"/>
                        </a:solidFill>
                        <a:latin typeface="Arial Narrow" pitchFamily="34" charset="0"/>
                      </a:rPr>
                      <a:t>H</a:t>
                    </a:r>
                    <a:endParaRPr lang="en-US" sz="1800" b="1">
                      <a:latin typeface="Arial Narrow" pitchFamily="34" charset="0"/>
                    </a:endParaRPr>
                  </a:p>
                </p:txBody>
              </p:sp>
              <p:sp>
                <p:nvSpPr>
                  <p:cNvPr id="15" name="Rectangle 110"/>
                  <p:cNvSpPr>
                    <a:spLocks noChangeArrowheads="1"/>
                  </p:cNvSpPr>
                  <p:nvPr/>
                </p:nvSpPr>
                <p:spPr bwMode="auto">
                  <a:xfrm>
                    <a:off x="5421" y="2019"/>
                    <a:ext cx="51" cy="134"/>
                  </a:xfrm>
                  <a:prstGeom prst="rect">
                    <a:avLst/>
                  </a:prstGeom>
                  <a:noFill/>
                  <a:ln w="25400">
                    <a:noFill/>
                    <a:miter lim="800000"/>
                    <a:headEnd/>
                    <a:tailEnd/>
                  </a:ln>
                </p:spPr>
                <p:txBody>
                  <a:bodyPr wrap="none" lIns="0" tIns="0" rIns="0" bIns="0">
                    <a:spAutoFit/>
                  </a:bodyPr>
                  <a:lstStyle/>
                  <a:p>
                    <a:pPr eaLnBrk="0" hangingPunct="0"/>
                    <a:r>
                      <a:rPr lang="en-US" sz="1400" b="1">
                        <a:solidFill>
                          <a:srgbClr val="000000"/>
                        </a:solidFill>
                        <a:latin typeface="Arial Narrow" pitchFamily="34" charset="0"/>
                      </a:rPr>
                      <a:t>3</a:t>
                    </a:r>
                    <a:endParaRPr lang="en-US" sz="1400" b="1">
                      <a:latin typeface="Arial Narrow" pitchFamily="34" charset="0"/>
                    </a:endParaRPr>
                  </a:p>
                </p:txBody>
              </p:sp>
              <p:sp>
                <p:nvSpPr>
                  <p:cNvPr id="16" name="Rectangle 111"/>
                  <p:cNvSpPr>
                    <a:spLocks noChangeArrowheads="1"/>
                  </p:cNvSpPr>
                  <p:nvPr/>
                </p:nvSpPr>
                <p:spPr bwMode="auto">
                  <a:xfrm>
                    <a:off x="4416" y="2175"/>
                    <a:ext cx="92" cy="173"/>
                  </a:xfrm>
                  <a:prstGeom prst="rect">
                    <a:avLst/>
                  </a:prstGeom>
                  <a:noFill/>
                  <a:ln w="25400">
                    <a:noFill/>
                    <a:miter lim="800000"/>
                    <a:headEnd/>
                    <a:tailEnd/>
                  </a:ln>
                </p:spPr>
                <p:txBody>
                  <a:bodyPr wrap="none" lIns="0" tIns="0" rIns="0" bIns="0">
                    <a:spAutoFit/>
                  </a:bodyPr>
                  <a:lstStyle/>
                  <a:p>
                    <a:pPr eaLnBrk="0" hangingPunct="0"/>
                    <a:r>
                      <a:rPr lang="en-US" sz="1800" b="1">
                        <a:solidFill>
                          <a:srgbClr val="000000"/>
                        </a:solidFill>
                        <a:latin typeface="Arial Narrow" pitchFamily="34" charset="0"/>
                      </a:rPr>
                      <a:t>O</a:t>
                    </a:r>
                    <a:endParaRPr lang="en-US" sz="1800" b="1">
                      <a:latin typeface="Arial Narrow" pitchFamily="34" charset="0"/>
                    </a:endParaRPr>
                  </a:p>
                </p:txBody>
              </p:sp>
              <p:sp>
                <p:nvSpPr>
                  <p:cNvPr id="17" name="Rectangle 112"/>
                  <p:cNvSpPr>
                    <a:spLocks noChangeArrowheads="1"/>
                  </p:cNvSpPr>
                  <p:nvPr/>
                </p:nvSpPr>
                <p:spPr bwMode="auto">
                  <a:xfrm>
                    <a:off x="5028" y="2310"/>
                    <a:ext cx="85" cy="173"/>
                  </a:xfrm>
                  <a:prstGeom prst="rect">
                    <a:avLst/>
                  </a:prstGeom>
                  <a:noFill/>
                  <a:ln w="25400">
                    <a:noFill/>
                    <a:miter lim="800000"/>
                    <a:headEnd/>
                    <a:tailEnd/>
                  </a:ln>
                </p:spPr>
                <p:txBody>
                  <a:bodyPr wrap="none" lIns="0" tIns="0" rIns="0" bIns="0">
                    <a:spAutoFit/>
                  </a:bodyPr>
                  <a:lstStyle/>
                  <a:p>
                    <a:pPr eaLnBrk="0" hangingPunct="0"/>
                    <a:r>
                      <a:rPr lang="en-US" sz="1800" b="1">
                        <a:solidFill>
                          <a:srgbClr val="000000"/>
                        </a:solidFill>
                        <a:latin typeface="Arial Narrow" pitchFamily="34" charset="0"/>
                      </a:rPr>
                      <a:t>C</a:t>
                    </a:r>
                    <a:endParaRPr lang="en-US" sz="1800" b="1">
                      <a:latin typeface="Arial Narrow" pitchFamily="34" charset="0"/>
                    </a:endParaRPr>
                  </a:p>
                </p:txBody>
              </p:sp>
              <p:sp>
                <p:nvSpPr>
                  <p:cNvPr id="18" name="Rectangle 113"/>
                  <p:cNvSpPr>
                    <a:spLocks noChangeArrowheads="1"/>
                  </p:cNvSpPr>
                  <p:nvPr/>
                </p:nvSpPr>
                <p:spPr bwMode="auto">
                  <a:xfrm>
                    <a:off x="5125" y="2310"/>
                    <a:ext cx="85" cy="173"/>
                  </a:xfrm>
                  <a:prstGeom prst="rect">
                    <a:avLst/>
                  </a:prstGeom>
                  <a:noFill/>
                  <a:ln w="25400">
                    <a:noFill/>
                    <a:miter lim="800000"/>
                    <a:headEnd/>
                    <a:tailEnd/>
                  </a:ln>
                </p:spPr>
                <p:txBody>
                  <a:bodyPr wrap="none" lIns="0" tIns="0" rIns="0" bIns="0">
                    <a:spAutoFit/>
                  </a:bodyPr>
                  <a:lstStyle/>
                  <a:p>
                    <a:pPr eaLnBrk="0" hangingPunct="0"/>
                    <a:r>
                      <a:rPr lang="en-US" sz="1800" b="1">
                        <a:solidFill>
                          <a:srgbClr val="000000"/>
                        </a:solidFill>
                        <a:latin typeface="Arial Narrow" pitchFamily="34" charset="0"/>
                      </a:rPr>
                      <a:t>H</a:t>
                    </a:r>
                    <a:endParaRPr lang="en-US" sz="1800" b="1">
                      <a:latin typeface="Arial Narrow" pitchFamily="34" charset="0"/>
                    </a:endParaRPr>
                  </a:p>
                </p:txBody>
              </p:sp>
              <p:sp>
                <p:nvSpPr>
                  <p:cNvPr id="19" name="Rectangle 114"/>
                  <p:cNvSpPr>
                    <a:spLocks noChangeArrowheads="1"/>
                  </p:cNvSpPr>
                  <p:nvPr/>
                </p:nvSpPr>
                <p:spPr bwMode="auto">
                  <a:xfrm>
                    <a:off x="5227" y="2362"/>
                    <a:ext cx="51" cy="134"/>
                  </a:xfrm>
                  <a:prstGeom prst="rect">
                    <a:avLst/>
                  </a:prstGeom>
                  <a:noFill/>
                  <a:ln w="25400">
                    <a:noFill/>
                    <a:miter lim="800000"/>
                    <a:headEnd/>
                    <a:tailEnd/>
                  </a:ln>
                </p:spPr>
                <p:txBody>
                  <a:bodyPr wrap="none" lIns="0" tIns="0" rIns="0" bIns="0">
                    <a:spAutoFit/>
                  </a:bodyPr>
                  <a:lstStyle/>
                  <a:p>
                    <a:pPr eaLnBrk="0" hangingPunct="0"/>
                    <a:r>
                      <a:rPr lang="en-US" sz="1400" b="1">
                        <a:solidFill>
                          <a:srgbClr val="000000"/>
                        </a:solidFill>
                        <a:latin typeface="Arial Narrow" pitchFamily="34" charset="0"/>
                      </a:rPr>
                      <a:t>3</a:t>
                    </a:r>
                    <a:endParaRPr lang="en-US" sz="1400" b="1">
                      <a:latin typeface="Arial Narrow" pitchFamily="34" charset="0"/>
                    </a:endParaRPr>
                  </a:p>
                </p:txBody>
              </p:sp>
              <p:sp>
                <p:nvSpPr>
                  <p:cNvPr id="20" name="Line 115"/>
                  <p:cNvSpPr>
                    <a:spLocks noChangeShapeType="1"/>
                  </p:cNvSpPr>
                  <p:nvPr/>
                </p:nvSpPr>
                <p:spPr bwMode="auto">
                  <a:xfrm flipV="1">
                    <a:off x="4066" y="2010"/>
                    <a:ext cx="1" cy="229"/>
                  </a:xfrm>
                  <a:prstGeom prst="line">
                    <a:avLst/>
                  </a:prstGeom>
                  <a:noFill/>
                  <a:ln w="25400">
                    <a:solidFill>
                      <a:srgbClr val="000000"/>
                    </a:solidFill>
                    <a:round/>
                    <a:headEnd/>
                    <a:tailEnd/>
                  </a:ln>
                </p:spPr>
                <p:txBody>
                  <a:bodyPr/>
                  <a:lstStyle/>
                  <a:p>
                    <a:endParaRPr lang="en-US"/>
                  </a:p>
                </p:txBody>
              </p:sp>
              <p:sp>
                <p:nvSpPr>
                  <p:cNvPr id="21" name="Line 116"/>
                  <p:cNvSpPr>
                    <a:spLocks noChangeShapeType="1"/>
                  </p:cNvSpPr>
                  <p:nvPr/>
                </p:nvSpPr>
                <p:spPr bwMode="auto">
                  <a:xfrm>
                    <a:off x="3868" y="1895"/>
                    <a:ext cx="198" cy="115"/>
                  </a:xfrm>
                  <a:prstGeom prst="line">
                    <a:avLst/>
                  </a:prstGeom>
                  <a:noFill/>
                  <a:ln w="25400">
                    <a:solidFill>
                      <a:srgbClr val="000000"/>
                    </a:solidFill>
                    <a:round/>
                    <a:headEnd/>
                    <a:tailEnd/>
                  </a:ln>
                </p:spPr>
                <p:txBody>
                  <a:bodyPr/>
                  <a:lstStyle/>
                  <a:p>
                    <a:endParaRPr lang="en-US"/>
                  </a:p>
                </p:txBody>
              </p:sp>
              <p:sp>
                <p:nvSpPr>
                  <p:cNvPr id="22" name="Line 117"/>
                  <p:cNvSpPr>
                    <a:spLocks noChangeShapeType="1"/>
                  </p:cNvSpPr>
                  <p:nvPr/>
                </p:nvSpPr>
                <p:spPr bwMode="auto">
                  <a:xfrm>
                    <a:off x="3862" y="1926"/>
                    <a:ext cx="181" cy="103"/>
                  </a:xfrm>
                  <a:prstGeom prst="line">
                    <a:avLst/>
                  </a:prstGeom>
                  <a:noFill/>
                  <a:ln w="25400">
                    <a:solidFill>
                      <a:srgbClr val="000000"/>
                    </a:solidFill>
                    <a:round/>
                    <a:headEnd/>
                    <a:tailEnd/>
                  </a:ln>
                </p:spPr>
                <p:txBody>
                  <a:bodyPr/>
                  <a:lstStyle/>
                  <a:p>
                    <a:endParaRPr lang="en-US"/>
                  </a:p>
                </p:txBody>
              </p:sp>
              <p:sp>
                <p:nvSpPr>
                  <p:cNvPr id="23" name="Line 118"/>
                  <p:cNvSpPr>
                    <a:spLocks noChangeShapeType="1"/>
                  </p:cNvSpPr>
                  <p:nvPr/>
                </p:nvSpPr>
                <p:spPr bwMode="auto">
                  <a:xfrm flipV="1">
                    <a:off x="3868" y="2239"/>
                    <a:ext cx="198" cy="115"/>
                  </a:xfrm>
                  <a:prstGeom prst="line">
                    <a:avLst/>
                  </a:prstGeom>
                  <a:noFill/>
                  <a:ln w="25400">
                    <a:solidFill>
                      <a:srgbClr val="000000"/>
                    </a:solidFill>
                    <a:round/>
                    <a:headEnd/>
                    <a:tailEnd/>
                  </a:ln>
                </p:spPr>
                <p:txBody>
                  <a:bodyPr/>
                  <a:lstStyle/>
                  <a:p>
                    <a:endParaRPr lang="en-US"/>
                  </a:p>
                </p:txBody>
              </p:sp>
              <p:sp>
                <p:nvSpPr>
                  <p:cNvPr id="24" name="Line 119"/>
                  <p:cNvSpPr>
                    <a:spLocks noChangeShapeType="1"/>
                  </p:cNvSpPr>
                  <p:nvPr/>
                </p:nvSpPr>
                <p:spPr bwMode="auto">
                  <a:xfrm flipV="1">
                    <a:off x="3862" y="2219"/>
                    <a:ext cx="181" cy="104"/>
                  </a:xfrm>
                  <a:prstGeom prst="line">
                    <a:avLst/>
                  </a:prstGeom>
                  <a:noFill/>
                  <a:ln w="25400">
                    <a:solidFill>
                      <a:srgbClr val="000000"/>
                    </a:solidFill>
                    <a:round/>
                    <a:headEnd/>
                    <a:tailEnd/>
                  </a:ln>
                </p:spPr>
                <p:txBody>
                  <a:bodyPr/>
                  <a:lstStyle/>
                  <a:p>
                    <a:endParaRPr lang="en-US"/>
                  </a:p>
                </p:txBody>
              </p:sp>
              <p:sp>
                <p:nvSpPr>
                  <p:cNvPr id="25" name="Line 120"/>
                  <p:cNvSpPr>
                    <a:spLocks noChangeShapeType="1"/>
                  </p:cNvSpPr>
                  <p:nvPr/>
                </p:nvSpPr>
                <p:spPr bwMode="auto">
                  <a:xfrm flipV="1">
                    <a:off x="3670" y="1895"/>
                    <a:ext cx="198" cy="115"/>
                  </a:xfrm>
                  <a:prstGeom prst="line">
                    <a:avLst/>
                  </a:prstGeom>
                  <a:noFill/>
                  <a:ln w="25400">
                    <a:solidFill>
                      <a:srgbClr val="000000"/>
                    </a:solidFill>
                    <a:round/>
                    <a:headEnd/>
                    <a:tailEnd/>
                  </a:ln>
                </p:spPr>
                <p:txBody>
                  <a:bodyPr/>
                  <a:lstStyle/>
                  <a:p>
                    <a:endParaRPr lang="en-US"/>
                  </a:p>
                </p:txBody>
              </p:sp>
              <p:sp>
                <p:nvSpPr>
                  <p:cNvPr id="26" name="Line 121"/>
                  <p:cNvSpPr>
                    <a:spLocks noChangeShapeType="1"/>
                  </p:cNvSpPr>
                  <p:nvPr/>
                </p:nvSpPr>
                <p:spPr bwMode="auto">
                  <a:xfrm>
                    <a:off x="3670" y="2239"/>
                    <a:ext cx="198" cy="115"/>
                  </a:xfrm>
                  <a:prstGeom prst="line">
                    <a:avLst/>
                  </a:prstGeom>
                  <a:noFill/>
                  <a:ln w="25400">
                    <a:solidFill>
                      <a:srgbClr val="000000"/>
                    </a:solidFill>
                    <a:round/>
                    <a:headEnd/>
                    <a:tailEnd/>
                  </a:ln>
                </p:spPr>
                <p:txBody>
                  <a:bodyPr/>
                  <a:lstStyle/>
                  <a:p>
                    <a:endParaRPr lang="en-US"/>
                  </a:p>
                </p:txBody>
              </p:sp>
              <p:sp>
                <p:nvSpPr>
                  <p:cNvPr id="27" name="Line 122"/>
                  <p:cNvSpPr>
                    <a:spLocks noChangeShapeType="1"/>
                  </p:cNvSpPr>
                  <p:nvPr/>
                </p:nvSpPr>
                <p:spPr bwMode="auto">
                  <a:xfrm flipV="1">
                    <a:off x="3670" y="2010"/>
                    <a:ext cx="1" cy="229"/>
                  </a:xfrm>
                  <a:prstGeom prst="line">
                    <a:avLst/>
                  </a:prstGeom>
                  <a:noFill/>
                  <a:ln w="25400">
                    <a:solidFill>
                      <a:srgbClr val="000000"/>
                    </a:solidFill>
                    <a:round/>
                    <a:headEnd/>
                    <a:tailEnd/>
                  </a:ln>
                </p:spPr>
                <p:txBody>
                  <a:bodyPr/>
                  <a:lstStyle/>
                  <a:p>
                    <a:endParaRPr lang="en-US"/>
                  </a:p>
                </p:txBody>
              </p:sp>
              <p:sp>
                <p:nvSpPr>
                  <p:cNvPr id="28" name="Line 123"/>
                  <p:cNvSpPr>
                    <a:spLocks noChangeShapeType="1"/>
                  </p:cNvSpPr>
                  <p:nvPr/>
                </p:nvSpPr>
                <p:spPr bwMode="auto">
                  <a:xfrm flipV="1">
                    <a:off x="3699" y="2020"/>
                    <a:ext cx="1" cy="209"/>
                  </a:xfrm>
                  <a:prstGeom prst="line">
                    <a:avLst/>
                  </a:prstGeom>
                  <a:noFill/>
                  <a:ln w="25400">
                    <a:solidFill>
                      <a:srgbClr val="000000"/>
                    </a:solidFill>
                    <a:round/>
                    <a:headEnd/>
                    <a:tailEnd/>
                  </a:ln>
                </p:spPr>
                <p:txBody>
                  <a:bodyPr/>
                  <a:lstStyle/>
                  <a:p>
                    <a:endParaRPr lang="en-US"/>
                  </a:p>
                </p:txBody>
              </p:sp>
              <p:sp>
                <p:nvSpPr>
                  <p:cNvPr id="29" name="Line 124"/>
                  <p:cNvSpPr>
                    <a:spLocks noChangeShapeType="1"/>
                  </p:cNvSpPr>
                  <p:nvPr/>
                </p:nvSpPr>
                <p:spPr bwMode="auto">
                  <a:xfrm flipH="1">
                    <a:off x="4066" y="1934"/>
                    <a:ext cx="141" cy="76"/>
                  </a:xfrm>
                  <a:prstGeom prst="line">
                    <a:avLst/>
                  </a:prstGeom>
                  <a:noFill/>
                  <a:ln w="25400">
                    <a:solidFill>
                      <a:srgbClr val="000000"/>
                    </a:solidFill>
                    <a:round/>
                    <a:headEnd/>
                    <a:tailEnd/>
                  </a:ln>
                </p:spPr>
                <p:txBody>
                  <a:bodyPr/>
                  <a:lstStyle/>
                  <a:p>
                    <a:endParaRPr lang="en-US"/>
                  </a:p>
                </p:txBody>
              </p:sp>
              <p:sp>
                <p:nvSpPr>
                  <p:cNvPr id="30" name="Line 125"/>
                  <p:cNvSpPr>
                    <a:spLocks noChangeShapeType="1"/>
                  </p:cNvSpPr>
                  <p:nvPr/>
                </p:nvSpPr>
                <p:spPr bwMode="auto">
                  <a:xfrm flipH="1" flipV="1">
                    <a:off x="4332" y="1932"/>
                    <a:ext cx="131" cy="78"/>
                  </a:xfrm>
                  <a:prstGeom prst="line">
                    <a:avLst/>
                  </a:prstGeom>
                  <a:noFill/>
                  <a:ln w="25400">
                    <a:solidFill>
                      <a:srgbClr val="000000"/>
                    </a:solidFill>
                    <a:round/>
                    <a:headEnd/>
                    <a:tailEnd/>
                  </a:ln>
                </p:spPr>
                <p:txBody>
                  <a:bodyPr/>
                  <a:lstStyle/>
                  <a:p>
                    <a:endParaRPr lang="en-US"/>
                  </a:p>
                </p:txBody>
              </p:sp>
              <p:sp>
                <p:nvSpPr>
                  <p:cNvPr id="31" name="Line 126"/>
                  <p:cNvSpPr>
                    <a:spLocks noChangeShapeType="1"/>
                  </p:cNvSpPr>
                  <p:nvPr/>
                </p:nvSpPr>
                <p:spPr bwMode="auto">
                  <a:xfrm flipH="1">
                    <a:off x="4463" y="1895"/>
                    <a:ext cx="198" cy="115"/>
                  </a:xfrm>
                  <a:prstGeom prst="line">
                    <a:avLst/>
                  </a:prstGeom>
                  <a:noFill/>
                  <a:ln w="25400">
                    <a:solidFill>
                      <a:srgbClr val="000000"/>
                    </a:solidFill>
                    <a:round/>
                    <a:headEnd/>
                    <a:tailEnd/>
                  </a:ln>
                </p:spPr>
                <p:txBody>
                  <a:bodyPr/>
                  <a:lstStyle/>
                  <a:p>
                    <a:endParaRPr lang="en-US"/>
                  </a:p>
                </p:txBody>
              </p:sp>
              <p:sp>
                <p:nvSpPr>
                  <p:cNvPr id="32" name="Line 127"/>
                  <p:cNvSpPr>
                    <a:spLocks noChangeShapeType="1"/>
                  </p:cNvSpPr>
                  <p:nvPr/>
                </p:nvSpPr>
                <p:spPr bwMode="auto">
                  <a:xfrm flipH="1" flipV="1">
                    <a:off x="4661" y="1895"/>
                    <a:ext cx="133" cy="86"/>
                  </a:xfrm>
                  <a:prstGeom prst="line">
                    <a:avLst/>
                  </a:prstGeom>
                  <a:noFill/>
                  <a:ln w="25400">
                    <a:solidFill>
                      <a:srgbClr val="000000"/>
                    </a:solidFill>
                    <a:round/>
                    <a:headEnd/>
                    <a:tailEnd/>
                  </a:ln>
                </p:spPr>
                <p:txBody>
                  <a:bodyPr/>
                  <a:lstStyle/>
                  <a:p>
                    <a:endParaRPr lang="en-US"/>
                  </a:p>
                </p:txBody>
              </p:sp>
              <p:sp>
                <p:nvSpPr>
                  <p:cNvPr id="33" name="Line 128"/>
                  <p:cNvSpPr>
                    <a:spLocks noChangeShapeType="1"/>
                  </p:cNvSpPr>
                  <p:nvPr/>
                </p:nvSpPr>
                <p:spPr bwMode="auto">
                  <a:xfrm flipH="1">
                    <a:off x="4919" y="1895"/>
                    <a:ext cx="137" cy="86"/>
                  </a:xfrm>
                  <a:prstGeom prst="line">
                    <a:avLst/>
                  </a:prstGeom>
                  <a:noFill/>
                  <a:ln w="25400">
                    <a:solidFill>
                      <a:srgbClr val="000000"/>
                    </a:solidFill>
                    <a:round/>
                    <a:headEnd/>
                    <a:tailEnd/>
                  </a:ln>
                </p:spPr>
                <p:txBody>
                  <a:bodyPr/>
                  <a:lstStyle/>
                  <a:p>
                    <a:endParaRPr lang="en-US"/>
                  </a:p>
                </p:txBody>
              </p:sp>
              <p:sp>
                <p:nvSpPr>
                  <p:cNvPr id="34" name="Line 129"/>
                  <p:cNvSpPr>
                    <a:spLocks noChangeShapeType="1"/>
                  </p:cNvSpPr>
                  <p:nvPr/>
                </p:nvSpPr>
                <p:spPr bwMode="auto">
                  <a:xfrm flipH="1" flipV="1">
                    <a:off x="5056" y="1895"/>
                    <a:ext cx="162" cy="94"/>
                  </a:xfrm>
                  <a:prstGeom prst="line">
                    <a:avLst/>
                  </a:prstGeom>
                  <a:noFill/>
                  <a:ln w="25400">
                    <a:solidFill>
                      <a:srgbClr val="000000"/>
                    </a:solidFill>
                    <a:round/>
                    <a:headEnd/>
                    <a:tailEnd/>
                  </a:ln>
                </p:spPr>
                <p:txBody>
                  <a:bodyPr/>
                  <a:lstStyle/>
                  <a:p>
                    <a:endParaRPr lang="en-US"/>
                  </a:p>
                </p:txBody>
              </p:sp>
              <p:sp>
                <p:nvSpPr>
                  <p:cNvPr id="35" name="Line 130"/>
                  <p:cNvSpPr>
                    <a:spLocks noChangeShapeType="1"/>
                  </p:cNvSpPr>
                  <p:nvPr/>
                </p:nvSpPr>
                <p:spPr bwMode="auto">
                  <a:xfrm flipV="1">
                    <a:off x="4477" y="2010"/>
                    <a:ext cx="1" cy="188"/>
                  </a:xfrm>
                  <a:prstGeom prst="line">
                    <a:avLst/>
                  </a:prstGeom>
                  <a:noFill/>
                  <a:ln w="25400">
                    <a:solidFill>
                      <a:srgbClr val="000000"/>
                    </a:solidFill>
                    <a:round/>
                    <a:headEnd/>
                    <a:tailEnd/>
                  </a:ln>
                </p:spPr>
                <p:txBody>
                  <a:bodyPr/>
                  <a:lstStyle/>
                  <a:p>
                    <a:endParaRPr lang="en-US"/>
                  </a:p>
                </p:txBody>
              </p:sp>
              <p:sp>
                <p:nvSpPr>
                  <p:cNvPr id="36" name="Line 131"/>
                  <p:cNvSpPr>
                    <a:spLocks noChangeShapeType="1"/>
                  </p:cNvSpPr>
                  <p:nvPr/>
                </p:nvSpPr>
                <p:spPr bwMode="auto">
                  <a:xfrm flipV="1">
                    <a:off x="4448" y="2010"/>
                    <a:ext cx="1" cy="188"/>
                  </a:xfrm>
                  <a:prstGeom prst="line">
                    <a:avLst/>
                  </a:prstGeom>
                  <a:noFill/>
                  <a:ln w="25400">
                    <a:solidFill>
                      <a:srgbClr val="000000"/>
                    </a:solidFill>
                    <a:round/>
                    <a:headEnd/>
                    <a:tailEnd/>
                  </a:ln>
                </p:spPr>
                <p:txBody>
                  <a:bodyPr/>
                  <a:lstStyle/>
                  <a:p>
                    <a:endParaRPr lang="en-US"/>
                  </a:p>
                </p:txBody>
              </p:sp>
              <p:sp>
                <p:nvSpPr>
                  <p:cNvPr id="37" name="Line 132"/>
                  <p:cNvSpPr>
                    <a:spLocks noChangeShapeType="1"/>
                  </p:cNvSpPr>
                  <p:nvPr/>
                </p:nvSpPr>
                <p:spPr bwMode="auto">
                  <a:xfrm flipV="1">
                    <a:off x="4859" y="2089"/>
                    <a:ext cx="1" cy="150"/>
                  </a:xfrm>
                  <a:prstGeom prst="line">
                    <a:avLst/>
                  </a:prstGeom>
                  <a:noFill/>
                  <a:ln w="25400">
                    <a:solidFill>
                      <a:srgbClr val="000000"/>
                    </a:solidFill>
                    <a:round/>
                    <a:headEnd/>
                    <a:tailEnd/>
                  </a:ln>
                </p:spPr>
                <p:txBody>
                  <a:bodyPr/>
                  <a:lstStyle/>
                  <a:p>
                    <a:endParaRPr lang="en-US"/>
                  </a:p>
                </p:txBody>
              </p:sp>
              <p:sp>
                <p:nvSpPr>
                  <p:cNvPr id="38" name="Line 133"/>
                  <p:cNvSpPr>
                    <a:spLocks noChangeShapeType="1"/>
                  </p:cNvSpPr>
                  <p:nvPr/>
                </p:nvSpPr>
                <p:spPr bwMode="auto">
                  <a:xfrm flipH="1" flipV="1">
                    <a:off x="4859" y="2239"/>
                    <a:ext cx="161" cy="94"/>
                  </a:xfrm>
                  <a:prstGeom prst="line">
                    <a:avLst/>
                  </a:prstGeom>
                  <a:noFill/>
                  <a:ln w="25400">
                    <a:solidFill>
                      <a:srgbClr val="000000"/>
                    </a:solidFill>
                    <a:round/>
                    <a:headEnd/>
                    <a:tailEnd/>
                  </a:ln>
                </p:spPr>
                <p:txBody>
                  <a:bodyPr/>
                  <a:lstStyle/>
                  <a:p>
                    <a:endParaRPr lang="en-US"/>
                  </a:p>
                </p:txBody>
              </p:sp>
              <p:sp>
                <p:nvSpPr>
                  <p:cNvPr id="39" name="Rectangle 134"/>
                  <p:cNvSpPr>
                    <a:spLocks noChangeArrowheads="1"/>
                  </p:cNvSpPr>
                  <p:nvPr/>
                </p:nvSpPr>
                <p:spPr bwMode="auto">
                  <a:xfrm>
                    <a:off x="4812" y="1584"/>
                    <a:ext cx="85" cy="173"/>
                  </a:xfrm>
                  <a:prstGeom prst="rect">
                    <a:avLst/>
                  </a:prstGeom>
                  <a:noFill/>
                  <a:ln w="25400">
                    <a:noFill/>
                    <a:miter lim="800000"/>
                    <a:headEnd/>
                    <a:tailEnd/>
                  </a:ln>
                </p:spPr>
                <p:txBody>
                  <a:bodyPr wrap="none" lIns="0" tIns="0" rIns="0" bIns="0">
                    <a:spAutoFit/>
                  </a:bodyPr>
                  <a:lstStyle/>
                  <a:p>
                    <a:pPr eaLnBrk="0" hangingPunct="0"/>
                    <a:r>
                      <a:rPr lang="en-US" sz="1800" b="1">
                        <a:solidFill>
                          <a:srgbClr val="000000"/>
                        </a:solidFill>
                        <a:latin typeface="Arial Narrow" pitchFamily="34" charset="0"/>
                      </a:rPr>
                      <a:t>H</a:t>
                    </a:r>
                    <a:endParaRPr lang="en-US" sz="1800" b="1">
                      <a:latin typeface="Arial Narrow" pitchFamily="34" charset="0"/>
                    </a:endParaRPr>
                  </a:p>
                </p:txBody>
              </p:sp>
              <p:sp>
                <p:nvSpPr>
                  <p:cNvPr id="40" name="Line 135"/>
                  <p:cNvSpPr>
                    <a:spLocks noChangeShapeType="1"/>
                  </p:cNvSpPr>
                  <p:nvPr/>
                </p:nvSpPr>
                <p:spPr bwMode="auto">
                  <a:xfrm flipV="1">
                    <a:off x="4855" y="1747"/>
                    <a:ext cx="0" cy="161"/>
                  </a:xfrm>
                  <a:prstGeom prst="line">
                    <a:avLst/>
                  </a:prstGeom>
                  <a:noFill/>
                  <a:ln w="25400">
                    <a:solidFill>
                      <a:srgbClr val="000000"/>
                    </a:solidFill>
                    <a:round/>
                    <a:headEnd/>
                    <a:tailEnd/>
                  </a:ln>
                </p:spPr>
                <p:txBody>
                  <a:bodyPr/>
                  <a:lstStyle/>
                  <a:p>
                    <a:endParaRPr lang="en-US"/>
                  </a:p>
                </p:txBody>
              </p:sp>
              <p:sp>
                <p:nvSpPr>
                  <p:cNvPr id="41" name="Text Box 136"/>
                  <p:cNvSpPr txBox="1">
                    <a:spLocks noChangeArrowheads="1"/>
                  </p:cNvSpPr>
                  <p:nvPr/>
                </p:nvSpPr>
                <p:spPr bwMode="auto">
                  <a:xfrm>
                    <a:off x="4664" y="1966"/>
                    <a:ext cx="209" cy="250"/>
                  </a:xfrm>
                  <a:prstGeom prst="rect">
                    <a:avLst/>
                  </a:prstGeom>
                  <a:noFill/>
                  <a:ln w="9525">
                    <a:noFill/>
                    <a:miter lim="800000"/>
                    <a:headEnd/>
                    <a:tailEnd/>
                  </a:ln>
                </p:spPr>
                <p:txBody>
                  <a:bodyPr wrap="none">
                    <a:spAutoFit/>
                  </a:bodyPr>
                  <a:lstStyle/>
                  <a:p>
                    <a:pPr eaLnBrk="0" hangingPunct="0"/>
                    <a:r>
                      <a:rPr lang="en-US" sz="2000" b="1">
                        <a:solidFill>
                          <a:srgbClr val="FF3300"/>
                        </a:solidFill>
                        <a:latin typeface="Arial" pitchFamily="34" charset="0"/>
                      </a:rPr>
                      <a:t>+</a:t>
                    </a:r>
                  </a:p>
                </p:txBody>
              </p:sp>
              <p:sp>
                <p:nvSpPr>
                  <p:cNvPr id="42" name="Rectangle 137"/>
                  <p:cNvSpPr>
                    <a:spLocks noChangeArrowheads="1"/>
                  </p:cNvSpPr>
                  <p:nvPr/>
                </p:nvSpPr>
                <p:spPr bwMode="auto">
                  <a:xfrm>
                    <a:off x="4220" y="1512"/>
                    <a:ext cx="85" cy="173"/>
                  </a:xfrm>
                  <a:prstGeom prst="rect">
                    <a:avLst/>
                  </a:prstGeom>
                  <a:noFill/>
                  <a:ln w="25400">
                    <a:noFill/>
                    <a:miter lim="800000"/>
                    <a:headEnd/>
                    <a:tailEnd/>
                  </a:ln>
                </p:spPr>
                <p:txBody>
                  <a:bodyPr wrap="none" lIns="0" tIns="0" rIns="0" bIns="0">
                    <a:spAutoFit/>
                  </a:bodyPr>
                  <a:lstStyle/>
                  <a:p>
                    <a:pPr eaLnBrk="0" hangingPunct="0"/>
                    <a:r>
                      <a:rPr lang="en-US" sz="1800" b="1">
                        <a:solidFill>
                          <a:srgbClr val="000000"/>
                        </a:solidFill>
                        <a:latin typeface="Arial Narrow" pitchFamily="34" charset="0"/>
                      </a:rPr>
                      <a:t>H</a:t>
                    </a:r>
                    <a:endParaRPr lang="en-US" sz="1800" b="1">
                      <a:latin typeface="Arial Narrow" pitchFamily="34" charset="0"/>
                    </a:endParaRPr>
                  </a:p>
                </p:txBody>
              </p:sp>
              <p:sp>
                <p:nvSpPr>
                  <p:cNvPr id="43" name="Line 138"/>
                  <p:cNvSpPr>
                    <a:spLocks noChangeShapeType="1"/>
                  </p:cNvSpPr>
                  <p:nvPr/>
                </p:nvSpPr>
                <p:spPr bwMode="auto">
                  <a:xfrm flipV="1">
                    <a:off x="4263" y="1675"/>
                    <a:ext cx="0" cy="161"/>
                  </a:xfrm>
                  <a:prstGeom prst="line">
                    <a:avLst/>
                  </a:prstGeom>
                  <a:noFill/>
                  <a:ln w="25400">
                    <a:solidFill>
                      <a:srgbClr val="000000"/>
                    </a:solidFill>
                    <a:round/>
                    <a:headEnd/>
                    <a:tailEnd/>
                  </a:ln>
                </p:spPr>
                <p:txBody>
                  <a:bodyPr/>
                  <a:lstStyle/>
                  <a:p>
                    <a:endParaRPr lang="en-US"/>
                  </a:p>
                </p:txBody>
              </p:sp>
            </p:grpSp>
          </p:grpSp>
          <p:sp>
            <p:nvSpPr>
              <p:cNvPr id="74" name="TextBox 73"/>
              <p:cNvSpPr txBox="1"/>
              <p:nvPr/>
            </p:nvSpPr>
            <p:spPr>
              <a:xfrm>
                <a:off x="605683" y="3483864"/>
                <a:ext cx="2299087" cy="403264"/>
              </a:xfrm>
              <a:prstGeom prst="rect">
                <a:avLst/>
              </a:prstGeom>
              <a:noFill/>
            </p:spPr>
            <p:txBody>
              <a:bodyPr wrap="none" rtlCol="0">
                <a:spAutoFit/>
              </a:bodyPr>
              <a:lstStyle/>
              <a:p>
                <a:r>
                  <a:rPr lang="en-US" sz="1400" b="1" dirty="0" smtClean="0"/>
                  <a:t>ESI positive mode</a:t>
                </a:r>
                <a:endParaRPr lang="en-US" sz="1400" b="1" dirty="0"/>
              </a:p>
            </p:txBody>
          </p:sp>
        </p:grpSp>
        <p:grpSp>
          <p:nvGrpSpPr>
            <p:cNvPr id="76" name="Group 143"/>
            <p:cNvGrpSpPr/>
            <p:nvPr/>
          </p:nvGrpSpPr>
          <p:grpSpPr>
            <a:xfrm>
              <a:off x="702447" y="5108449"/>
              <a:ext cx="7600305" cy="1365503"/>
              <a:chOff x="995055" y="5145025"/>
              <a:chExt cx="7600305" cy="1365503"/>
            </a:xfrm>
          </p:grpSpPr>
          <p:grpSp>
            <p:nvGrpSpPr>
              <p:cNvPr id="77" name="Group 75"/>
              <p:cNvGrpSpPr/>
              <p:nvPr/>
            </p:nvGrpSpPr>
            <p:grpSpPr>
              <a:xfrm>
                <a:off x="1341121" y="5318316"/>
                <a:ext cx="7254239" cy="1192212"/>
                <a:chOff x="609600" y="5208588"/>
                <a:chExt cx="8094663" cy="1458912"/>
              </a:xfrm>
            </p:grpSpPr>
            <p:grpSp>
              <p:nvGrpSpPr>
                <p:cNvPr id="78" name="Group 35"/>
                <p:cNvGrpSpPr>
                  <a:grpSpLocks/>
                </p:cNvGrpSpPr>
                <p:nvPr/>
              </p:nvGrpSpPr>
              <p:grpSpPr bwMode="auto">
                <a:xfrm>
                  <a:off x="650875" y="5208588"/>
                  <a:ext cx="3006725" cy="1458912"/>
                  <a:chOff x="373" y="2275"/>
                  <a:chExt cx="1894" cy="919"/>
                </a:xfrm>
              </p:grpSpPr>
              <p:sp>
                <p:nvSpPr>
                  <p:cNvPr id="113" name="Rectangle 36"/>
                  <p:cNvSpPr>
                    <a:spLocks noChangeArrowheads="1"/>
                  </p:cNvSpPr>
                  <p:nvPr/>
                </p:nvSpPr>
                <p:spPr bwMode="auto">
                  <a:xfrm>
                    <a:off x="1744" y="2275"/>
                    <a:ext cx="85" cy="173"/>
                  </a:xfrm>
                  <a:prstGeom prst="rect">
                    <a:avLst/>
                  </a:prstGeom>
                  <a:noFill/>
                  <a:ln w="25400">
                    <a:noFill/>
                    <a:miter lim="800000"/>
                    <a:headEnd/>
                    <a:tailEnd/>
                  </a:ln>
                </p:spPr>
                <p:txBody>
                  <a:bodyPr wrap="none" lIns="0" tIns="0" rIns="0" bIns="0">
                    <a:spAutoFit/>
                  </a:bodyPr>
                  <a:lstStyle/>
                  <a:p>
                    <a:pPr eaLnBrk="0" hangingPunct="0"/>
                    <a:r>
                      <a:rPr lang="en-US" sz="1800" b="1">
                        <a:solidFill>
                          <a:srgbClr val="000000"/>
                        </a:solidFill>
                        <a:latin typeface="Arial Narrow" pitchFamily="34" charset="0"/>
                      </a:rPr>
                      <a:t>C</a:t>
                    </a:r>
                    <a:endParaRPr lang="en-US" sz="1800" b="1">
                      <a:latin typeface="Arial Narrow" pitchFamily="34" charset="0"/>
                    </a:endParaRPr>
                  </a:p>
                </p:txBody>
              </p:sp>
              <p:sp>
                <p:nvSpPr>
                  <p:cNvPr id="114" name="Rectangle 37"/>
                  <p:cNvSpPr>
                    <a:spLocks noChangeArrowheads="1"/>
                  </p:cNvSpPr>
                  <p:nvPr/>
                </p:nvSpPr>
                <p:spPr bwMode="auto">
                  <a:xfrm>
                    <a:off x="1854" y="2275"/>
                    <a:ext cx="85" cy="173"/>
                  </a:xfrm>
                  <a:prstGeom prst="rect">
                    <a:avLst/>
                  </a:prstGeom>
                  <a:noFill/>
                  <a:ln w="25400">
                    <a:noFill/>
                    <a:miter lim="800000"/>
                    <a:headEnd/>
                    <a:tailEnd/>
                  </a:ln>
                </p:spPr>
                <p:txBody>
                  <a:bodyPr wrap="none" lIns="0" tIns="0" rIns="0" bIns="0">
                    <a:spAutoFit/>
                  </a:bodyPr>
                  <a:lstStyle/>
                  <a:p>
                    <a:pPr eaLnBrk="0" hangingPunct="0"/>
                    <a:r>
                      <a:rPr lang="en-US" sz="1800" b="1">
                        <a:solidFill>
                          <a:srgbClr val="000000"/>
                        </a:solidFill>
                        <a:latin typeface="Arial Narrow" pitchFamily="34" charset="0"/>
                      </a:rPr>
                      <a:t>H</a:t>
                    </a:r>
                    <a:endParaRPr lang="en-US" sz="1800" b="1">
                      <a:latin typeface="Arial Narrow" pitchFamily="34" charset="0"/>
                    </a:endParaRPr>
                  </a:p>
                </p:txBody>
              </p:sp>
              <p:sp>
                <p:nvSpPr>
                  <p:cNvPr id="115" name="Rectangle 38"/>
                  <p:cNvSpPr>
                    <a:spLocks noChangeArrowheads="1"/>
                  </p:cNvSpPr>
                  <p:nvPr/>
                </p:nvSpPr>
                <p:spPr bwMode="auto">
                  <a:xfrm>
                    <a:off x="1955" y="2347"/>
                    <a:ext cx="51" cy="134"/>
                  </a:xfrm>
                  <a:prstGeom prst="rect">
                    <a:avLst/>
                  </a:prstGeom>
                  <a:noFill/>
                  <a:ln w="25400">
                    <a:noFill/>
                    <a:miter lim="800000"/>
                    <a:headEnd/>
                    <a:tailEnd/>
                  </a:ln>
                </p:spPr>
                <p:txBody>
                  <a:bodyPr wrap="none" lIns="0" tIns="0" rIns="0" bIns="0">
                    <a:spAutoFit/>
                  </a:bodyPr>
                  <a:lstStyle/>
                  <a:p>
                    <a:pPr eaLnBrk="0" hangingPunct="0"/>
                    <a:r>
                      <a:rPr lang="en-US" sz="1400" b="1">
                        <a:solidFill>
                          <a:srgbClr val="000000"/>
                        </a:solidFill>
                        <a:latin typeface="Arial Narrow" pitchFamily="34" charset="0"/>
                      </a:rPr>
                      <a:t>3</a:t>
                    </a:r>
                    <a:endParaRPr lang="en-US" sz="1400" b="1">
                      <a:latin typeface="Arial Narrow" pitchFamily="34" charset="0"/>
                    </a:endParaRPr>
                  </a:p>
                </p:txBody>
              </p:sp>
              <p:sp>
                <p:nvSpPr>
                  <p:cNvPr id="116" name="Rectangle 39"/>
                  <p:cNvSpPr>
                    <a:spLocks noChangeArrowheads="1"/>
                  </p:cNvSpPr>
                  <p:nvPr/>
                </p:nvSpPr>
                <p:spPr bwMode="auto">
                  <a:xfrm>
                    <a:off x="2175" y="2539"/>
                    <a:ext cx="92" cy="173"/>
                  </a:xfrm>
                  <a:prstGeom prst="rect">
                    <a:avLst/>
                  </a:prstGeom>
                  <a:noFill/>
                  <a:ln w="25400">
                    <a:noFill/>
                    <a:miter lim="800000"/>
                    <a:headEnd/>
                    <a:tailEnd/>
                  </a:ln>
                </p:spPr>
                <p:txBody>
                  <a:bodyPr wrap="none" lIns="0" tIns="0" rIns="0" bIns="0">
                    <a:spAutoFit/>
                  </a:bodyPr>
                  <a:lstStyle/>
                  <a:p>
                    <a:pPr eaLnBrk="0" hangingPunct="0"/>
                    <a:r>
                      <a:rPr lang="en-US" sz="1800" b="1">
                        <a:solidFill>
                          <a:srgbClr val="000000"/>
                        </a:solidFill>
                        <a:latin typeface="Arial Narrow" pitchFamily="34" charset="0"/>
                      </a:rPr>
                      <a:t>O</a:t>
                    </a:r>
                    <a:endParaRPr lang="en-US" sz="1800" b="1">
                      <a:latin typeface="Arial Narrow" pitchFamily="34" charset="0"/>
                    </a:endParaRPr>
                  </a:p>
                </p:txBody>
              </p:sp>
              <p:sp>
                <p:nvSpPr>
                  <p:cNvPr id="117" name="Rectangle 40"/>
                  <p:cNvSpPr>
                    <a:spLocks noChangeArrowheads="1"/>
                  </p:cNvSpPr>
                  <p:nvPr/>
                </p:nvSpPr>
                <p:spPr bwMode="auto">
                  <a:xfrm>
                    <a:off x="1956" y="2878"/>
                    <a:ext cx="177" cy="173"/>
                  </a:xfrm>
                  <a:prstGeom prst="rect">
                    <a:avLst/>
                  </a:prstGeom>
                  <a:noFill/>
                  <a:ln w="25400">
                    <a:noFill/>
                    <a:miter lim="800000"/>
                    <a:headEnd/>
                    <a:tailEnd/>
                  </a:ln>
                </p:spPr>
                <p:txBody>
                  <a:bodyPr wrap="none" lIns="0" tIns="0" rIns="0" bIns="0">
                    <a:spAutoFit/>
                  </a:bodyPr>
                  <a:lstStyle/>
                  <a:p>
                    <a:pPr eaLnBrk="0" hangingPunct="0"/>
                    <a:r>
                      <a:rPr lang="en-US" sz="1800" b="1">
                        <a:solidFill>
                          <a:srgbClr val="000000"/>
                        </a:solidFill>
                        <a:latin typeface="Arial Narrow" pitchFamily="34" charset="0"/>
                      </a:rPr>
                      <a:t>OH</a:t>
                    </a:r>
                    <a:endParaRPr lang="en-US" sz="1800" b="1">
                      <a:latin typeface="Arial Narrow" pitchFamily="34" charset="0"/>
                    </a:endParaRPr>
                  </a:p>
                </p:txBody>
              </p:sp>
              <p:sp>
                <p:nvSpPr>
                  <p:cNvPr id="118" name="Rectangle 41"/>
                  <p:cNvSpPr>
                    <a:spLocks noChangeArrowheads="1"/>
                  </p:cNvSpPr>
                  <p:nvPr/>
                </p:nvSpPr>
                <p:spPr bwMode="auto">
                  <a:xfrm>
                    <a:off x="725" y="2630"/>
                    <a:ext cx="85" cy="173"/>
                  </a:xfrm>
                  <a:prstGeom prst="rect">
                    <a:avLst/>
                  </a:prstGeom>
                  <a:noFill/>
                  <a:ln w="25400">
                    <a:noFill/>
                    <a:miter lim="800000"/>
                    <a:headEnd/>
                    <a:tailEnd/>
                  </a:ln>
                </p:spPr>
                <p:txBody>
                  <a:bodyPr wrap="none" lIns="0" tIns="0" rIns="0" bIns="0">
                    <a:spAutoFit/>
                  </a:bodyPr>
                  <a:lstStyle/>
                  <a:p>
                    <a:pPr eaLnBrk="0" hangingPunct="0"/>
                    <a:r>
                      <a:rPr lang="en-US" sz="1800" b="1">
                        <a:solidFill>
                          <a:srgbClr val="000000"/>
                        </a:solidFill>
                        <a:latin typeface="Arial Narrow" pitchFamily="34" charset="0"/>
                      </a:rPr>
                      <a:t>C</a:t>
                    </a:r>
                    <a:endParaRPr lang="en-US" sz="1800" b="1">
                      <a:latin typeface="Arial Narrow" pitchFamily="34" charset="0"/>
                    </a:endParaRPr>
                  </a:p>
                </p:txBody>
              </p:sp>
              <p:sp>
                <p:nvSpPr>
                  <p:cNvPr id="119" name="Rectangle 42"/>
                  <p:cNvSpPr>
                    <a:spLocks noChangeArrowheads="1"/>
                  </p:cNvSpPr>
                  <p:nvPr/>
                </p:nvSpPr>
                <p:spPr bwMode="auto">
                  <a:xfrm>
                    <a:off x="838" y="2630"/>
                    <a:ext cx="85" cy="173"/>
                  </a:xfrm>
                  <a:prstGeom prst="rect">
                    <a:avLst/>
                  </a:prstGeom>
                  <a:noFill/>
                  <a:ln w="25400">
                    <a:noFill/>
                    <a:miter lim="800000"/>
                    <a:headEnd/>
                    <a:tailEnd/>
                  </a:ln>
                </p:spPr>
                <p:txBody>
                  <a:bodyPr wrap="none" lIns="0" tIns="0" rIns="0" bIns="0">
                    <a:spAutoFit/>
                  </a:bodyPr>
                  <a:lstStyle/>
                  <a:p>
                    <a:pPr eaLnBrk="0" hangingPunct="0"/>
                    <a:r>
                      <a:rPr lang="en-US" sz="1800" b="1">
                        <a:solidFill>
                          <a:srgbClr val="000000"/>
                        </a:solidFill>
                        <a:latin typeface="Arial Narrow" pitchFamily="34" charset="0"/>
                      </a:rPr>
                      <a:t>H</a:t>
                    </a:r>
                    <a:endParaRPr lang="en-US" sz="1800" b="1">
                      <a:latin typeface="Arial Narrow" pitchFamily="34" charset="0"/>
                    </a:endParaRPr>
                  </a:p>
                </p:txBody>
              </p:sp>
              <p:sp>
                <p:nvSpPr>
                  <p:cNvPr id="120" name="Rectangle 43"/>
                  <p:cNvSpPr>
                    <a:spLocks noChangeArrowheads="1"/>
                  </p:cNvSpPr>
                  <p:nvPr/>
                </p:nvSpPr>
                <p:spPr bwMode="auto">
                  <a:xfrm>
                    <a:off x="944" y="2699"/>
                    <a:ext cx="51" cy="134"/>
                  </a:xfrm>
                  <a:prstGeom prst="rect">
                    <a:avLst/>
                  </a:prstGeom>
                  <a:noFill/>
                  <a:ln w="25400">
                    <a:noFill/>
                    <a:miter lim="800000"/>
                    <a:headEnd/>
                    <a:tailEnd/>
                  </a:ln>
                </p:spPr>
                <p:txBody>
                  <a:bodyPr wrap="none" lIns="0" tIns="0" rIns="0" bIns="0">
                    <a:spAutoFit/>
                  </a:bodyPr>
                  <a:lstStyle/>
                  <a:p>
                    <a:pPr eaLnBrk="0" hangingPunct="0"/>
                    <a:r>
                      <a:rPr lang="en-US" sz="1400" b="1">
                        <a:solidFill>
                          <a:srgbClr val="000000"/>
                        </a:solidFill>
                        <a:latin typeface="Arial Narrow" pitchFamily="34" charset="0"/>
                      </a:rPr>
                      <a:t>3</a:t>
                    </a:r>
                    <a:endParaRPr lang="en-US" sz="1400" b="1">
                      <a:latin typeface="Arial Narrow" pitchFamily="34" charset="0"/>
                    </a:endParaRPr>
                  </a:p>
                </p:txBody>
              </p:sp>
              <p:sp>
                <p:nvSpPr>
                  <p:cNvPr id="121" name="Rectangle 44"/>
                  <p:cNvSpPr>
                    <a:spLocks noChangeArrowheads="1"/>
                  </p:cNvSpPr>
                  <p:nvPr/>
                </p:nvSpPr>
                <p:spPr bwMode="auto">
                  <a:xfrm>
                    <a:off x="537" y="2992"/>
                    <a:ext cx="85" cy="173"/>
                  </a:xfrm>
                  <a:prstGeom prst="rect">
                    <a:avLst/>
                  </a:prstGeom>
                  <a:noFill/>
                  <a:ln w="25400">
                    <a:noFill/>
                    <a:miter lim="800000"/>
                    <a:headEnd/>
                    <a:tailEnd/>
                  </a:ln>
                </p:spPr>
                <p:txBody>
                  <a:bodyPr wrap="none" lIns="0" tIns="0" rIns="0" bIns="0">
                    <a:spAutoFit/>
                  </a:bodyPr>
                  <a:lstStyle/>
                  <a:p>
                    <a:pPr eaLnBrk="0" hangingPunct="0"/>
                    <a:r>
                      <a:rPr lang="en-US" sz="1800" b="1">
                        <a:solidFill>
                          <a:srgbClr val="000000"/>
                        </a:solidFill>
                        <a:latin typeface="Arial Narrow" pitchFamily="34" charset="0"/>
                      </a:rPr>
                      <a:t>C</a:t>
                    </a:r>
                    <a:endParaRPr lang="en-US" sz="1800" b="1">
                      <a:latin typeface="Arial Narrow" pitchFamily="34" charset="0"/>
                    </a:endParaRPr>
                  </a:p>
                </p:txBody>
              </p:sp>
              <p:sp>
                <p:nvSpPr>
                  <p:cNvPr id="122" name="Rectangle 45"/>
                  <p:cNvSpPr>
                    <a:spLocks noChangeArrowheads="1"/>
                  </p:cNvSpPr>
                  <p:nvPr/>
                </p:nvSpPr>
                <p:spPr bwMode="auto">
                  <a:xfrm>
                    <a:off x="373" y="2992"/>
                    <a:ext cx="85" cy="173"/>
                  </a:xfrm>
                  <a:prstGeom prst="rect">
                    <a:avLst/>
                  </a:prstGeom>
                  <a:noFill/>
                  <a:ln w="25400">
                    <a:noFill/>
                    <a:miter lim="800000"/>
                    <a:headEnd/>
                    <a:tailEnd/>
                  </a:ln>
                </p:spPr>
                <p:txBody>
                  <a:bodyPr wrap="none" lIns="0" tIns="0" rIns="0" bIns="0">
                    <a:spAutoFit/>
                  </a:bodyPr>
                  <a:lstStyle/>
                  <a:p>
                    <a:pPr eaLnBrk="0" hangingPunct="0"/>
                    <a:r>
                      <a:rPr lang="en-US" sz="1800" b="1">
                        <a:solidFill>
                          <a:srgbClr val="000000"/>
                        </a:solidFill>
                        <a:latin typeface="Arial Narrow" pitchFamily="34" charset="0"/>
                      </a:rPr>
                      <a:t>H</a:t>
                    </a:r>
                    <a:endParaRPr lang="en-US" sz="1800" b="1">
                      <a:latin typeface="Arial Narrow" pitchFamily="34" charset="0"/>
                    </a:endParaRPr>
                  </a:p>
                </p:txBody>
              </p:sp>
              <p:sp>
                <p:nvSpPr>
                  <p:cNvPr id="123" name="Rectangle 46"/>
                  <p:cNvSpPr>
                    <a:spLocks noChangeArrowheads="1"/>
                  </p:cNvSpPr>
                  <p:nvPr/>
                </p:nvSpPr>
                <p:spPr bwMode="auto">
                  <a:xfrm>
                    <a:off x="479" y="3060"/>
                    <a:ext cx="51" cy="134"/>
                  </a:xfrm>
                  <a:prstGeom prst="rect">
                    <a:avLst/>
                  </a:prstGeom>
                  <a:noFill/>
                  <a:ln w="25400">
                    <a:noFill/>
                    <a:miter lim="800000"/>
                    <a:headEnd/>
                    <a:tailEnd/>
                  </a:ln>
                </p:spPr>
                <p:txBody>
                  <a:bodyPr wrap="none" lIns="0" tIns="0" rIns="0" bIns="0">
                    <a:spAutoFit/>
                  </a:bodyPr>
                  <a:lstStyle/>
                  <a:p>
                    <a:pPr eaLnBrk="0" hangingPunct="0"/>
                    <a:r>
                      <a:rPr lang="en-US" sz="1400" b="1">
                        <a:solidFill>
                          <a:srgbClr val="000000"/>
                        </a:solidFill>
                        <a:latin typeface="Arial Narrow" pitchFamily="34" charset="0"/>
                      </a:rPr>
                      <a:t>3</a:t>
                    </a:r>
                    <a:endParaRPr lang="en-US" sz="1400" b="1">
                      <a:latin typeface="Arial Narrow" pitchFamily="34" charset="0"/>
                    </a:endParaRPr>
                  </a:p>
                </p:txBody>
              </p:sp>
              <p:sp>
                <p:nvSpPr>
                  <p:cNvPr id="124" name="Line 47"/>
                  <p:cNvSpPr>
                    <a:spLocks noChangeShapeType="1"/>
                  </p:cNvSpPr>
                  <p:nvPr/>
                </p:nvSpPr>
                <p:spPr bwMode="auto">
                  <a:xfrm flipV="1">
                    <a:off x="1593" y="2702"/>
                    <a:ext cx="1" cy="237"/>
                  </a:xfrm>
                  <a:prstGeom prst="line">
                    <a:avLst/>
                  </a:prstGeom>
                  <a:noFill/>
                  <a:ln w="25400">
                    <a:solidFill>
                      <a:srgbClr val="000000"/>
                    </a:solidFill>
                    <a:round/>
                    <a:headEnd/>
                    <a:tailEnd/>
                  </a:ln>
                </p:spPr>
                <p:txBody>
                  <a:bodyPr/>
                  <a:lstStyle/>
                  <a:p>
                    <a:endParaRPr lang="en-US"/>
                  </a:p>
                </p:txBody>
              </p:sp>
              <p:sp>
                <p:nvSpPr>
                  <p:cNvPr id="125" name="Line 48"/>
                  <p:cNvSpPr>
                    <a:spLocks noChangeShapeType="1"/>
                  </p:cNvSpPr>
                  <p:nvPr/>
                </p:nvSpPr>
                <p:spPr bwMode="auto">
                  <a:xfrm>
                    <a:off x="1388" y="2583"/>
                    <a:ext cx="205" cy="119"/>
                  </a:xfrm>
                  <a:prstGeom prst="line">
                    <a:avLst/>
                  </a:prstGeom>
                  <a:noFill/>
                  <a:ln w="25400">
                    <a:solidFill>
                      <a:srgbClr val="000000"/>
                    </a:solidFill>
                    <a:round/>
                    <a:headEnd/>
                    <a:tailEnd/>
                  </a:ln>
                </p:spPr>
                <p:txBody>
                  <a:bodyPr/>
                  <a:lstStyle/>
                  <a:p>
                    <a:endParaRPr lang="en-US"/>
                  </a:p>
                </p:txBody>
              </p:sp>
              <p:sp>
                <p:nvSpPr>
                  <p:cNvPr id="126" name="Line 49"/>
                  <p:cNvSpPr>
                    <a:spLocks noChangeShapeType="1"/>
                  </p:cNvSpPr>
                  <p:nvPr/>
                </p:nvSpPr>
                <p:spPr bwMode="auto">
                  <a:xfrm>
                    <a:off x="1382" y="2614"/>
                    <a:ext cx="188" cy="108"/>
                  </a:xfrm>
                  <a:prstGeom prst="line">
                    <a:avLst/>
                  </a:prstGeom>
                  <a:noFill/>
                  <a:ln w="25400">
                    <a:solidFill>
                      <a:srgbClr val="000000"/>
                    </a:solidFill>
                    <a:round/>
                    <a:headEnd/>
                    <a:tailEnd/>
                  </a:ln>
                </p:spPr>
                <p:txBody>
                  <a:bodyPr/>
                  <a:lstStyle/>
                  <a:p>
                    <a:endParaRPr lang="en-US"/>
                  </a:p>
                </p:txBody>
              </p:sp>
              <p:sp>
                <p:nvSpPr>
                  <p:cNvPr id="127" name="Line 50"/>
                  <p:cNvSpPr>
                    <a:spLocks noChangeShapeType="1"/>
                  </p:cNvSpPr>
                  <p:nvPr/>
                </p:nvSpPr>
                <p:spPr bwMode="auto">
                  <a:xfrm flipV="1">
                    <a:off x="1388" y="2939"/>
                    <a:ext cx="205" cy="117"/>
                  </a:xfrm>
                  <a:prstGeom prst="line">
                    <a:avLst/>
                  </a:prstGeom>
                  <a:noFill/>
                  <a:ln w="25400">
                    <a:solidFill>
                      <a:srgbClr val="000000"/>
                    </a:solidFill>
                    <a:round/>
                    <a:headEnd/>
                    <a:tailEnd/>
                  </a:ln>
                </p:spPr>
                <p:txBody>
                  <a:bodyPr/>
                  <a:lstStyle/>
                  <a:p>
                    <a:endParaRPr lang="en-US"/>
                  </a:p>
                </p:txBody>
              </p:sp>
              <p:sp>
                <p:nvSpPr>
                  <p:cNvPr id="128" name="Line 51"/>
                  <p:cNvSpPr>
                    <a:spLocks noChangeShapeType="1"/>
                  </p:cNvSpPr>
                  <p:nvPr/>
                </p:nvSpPr>
                <p:spPr bwMode="auto">
                  <a:xfrm flipV="1">
                    <a:off x="1382" y="2918"/>
                    <a:ext cx="188" cy="109"/>
                  </a:xfrm>
                  <a:prstGeom prst="line">
                    <a:avLst/>
                  </a:prstGeom>
                  <a:noFill/>
                  <a:ln w="25400">
                    <a:solidFill>
                      <a:srgbClr val="000000"/>
                    </a:solidFill>
                    <a:round/>
                    <a:headEnd/>
                    <a:tailEnd/>
                  </a:ln>
                </p:spPr>
                <p:txBody>
                  <a:bodyPr/>
                  <a:lstStyle/>
                  <a:p>
                    <a:endParaRPr lang="en-US"/>
                  </a:p>
                </p:txBody>
              </p:sp>
              <p:sp>
                <p:nvSpPr>
                  <p:cNvPr id="129" name="Line 52"/>
                  <p:cNvSpPr>
                    <a:spLocks noChangeShapeType="1"/>
                  </p:cNvSpPr>
                  <p:nvPr/>
                </p:nvSpPr>
                <p:spPr bwMode="auto">
                  <a:xfrm flipV="1">
                    <a:off x="1182" y="2583"/>
                    <a:ext cx="206" cy="119"/>
                  </a:xfrm>
                  <a:prstGeom prst="line">
                    <a:avLst/>
                  </a:prstGeom>
                  <a:noFill/>
                  <a:ln w="25400">
                    <a:solidFill>
                      <a:srgbClr val="000000"/>
                    </a:solidFill>
                    <a:round/>
                    <a:headEnd/>
                    <a:tailEnd/>
                  </a:ln>
                </p:spPr>
                <p:txBody>
                  <a:bodyPr/>
                  <a:lstStyle/>
                  <a:p>
                    <a:endParaRPr lang="en-US"/>
                  </a:p>
                </p:txBody>
              </p:sp>
              <p:sp>
                <p:nvSpPr>
                  <p:cNvPr id="130" name="Line 53"/>
                  <p:cNvSpPr>
                    <a:spLocks noChangeShapeType="1"/>
                  </p:cNvSpPr>
                  <p:nvPr/>
                </p:nvSpPr>
                <p:spPr bwMode="auto">
                  <a:xfrm>
                    <a:off x="1182" y="2939"/>
                    <a:ext cx="206" cy="117"/>
                  </a:xfrm>
                  <a:prstGeom prst="line">
                    <a:avLst/>
                  </a:prstGeom>
                  <a:noFill/>
                  <a:ln w="25400">
                    <a:solidFill>
                      <a:srgbClr val="000000"/>
                    </a:solidFill>
                    <a:round/>
                    <a:headEnd/>
                    <a:tailEnd/>
                  </a:ln>
                </p:spPr>
                <p:txBody>
                  <a:bodyPr/>
                  <a:lstStyle/>
                  <a:p>
                    <a:endParaRPr lang="en-US"/>
                  </a:p>
                </p:txBody>
              </p:sp>
              <p:sp>
                <p:nvSpPr>
                  <p:cNvPr id="131" name="Line 54"/>
                  <p:cNvSpPr>
                    <a:spLocks noChangeShapeType="1"/>
                  </p:cNvSpPr>
                  <p:nvPr/>
                </p:nvSpPr>
                <p:spPr bwMode="auto">
                  <a:xfrm flipV="1">
                    <a:off x="1182" y="2702"/>
                    <a:ext cx="1" cy="237"/>
                  </a:xfrm>
                  <a:prstGeom prst="line">
                    <a:avLst/>
                  </a:prstGeom>
                  <a:noFill/>
                  <a:ln w="25400">
                    <a:solidFill>
                      <a:srgbClr val="000000"/>
                    </a:solidFill>
                    <a:round/>
                    <a:headEnd/>
                    <a:tailEnd/>
                  </a:ln>
                </p:spPr>
                <p:txBody>
                  <a:bodyPr/>
                  <a:lstStyle/>
                  <a:p>
                    <a:endParaRPr lang="en-US"/>
                  </a:p>
                </p:txBody>
              </p:sp>
              <p:sp>
                <p:nvSpPr>
                  <p:cNvPr id="132" name="Line 55"/>
                  <p:cNvSpPr>
                    <a:spLocks noChangeShapeType="1"/>
                  </p:cNvSpPr>
                  <p:nvPr/>
                </p:nvSpPr>
                <p:spPr bwMode="auto">
                  <a:xfrm flipV="1">
                    <a:off x="1211" y="2712"/>
                    <a:ext cx="1" cy="217"/>
                  </a:xfrm>
                  <a:prstGeom prst="line">
                    <a:avLst/>
                  </a:prstGeom>
                  <a:noFill/>
                  <a:ln w="25400">
                    <a:solidFill>
                      <a:srgbClr val="000000"/>
                    </a:solidFill>
                    <a:round/>
                    <a:headEnd/>
                    <a:tailEnd/>
                  </a:ln>
                </p:spPr>
                <p:txBody>
                  <a:bodyPr/>
                  <a:lstStyle/>
                  <a:p>
                    <a:endParaRPr lang="en-US"/>
                  </a:p>
                </p:txBody>
              </p:sp>
              <p:sp>
                <p:nvSpPr>
                  <p:cNvPr id="133" name="Line 56"/>
                  <p:cNvSpPr>
                    <a:spLocks noChangeShapeType="1"/>
                  </p:cNvSpPr>
                  <p:nvPr/>
                </p:nvSpPr>
                <p:spPr bwMode="auto">
                  <a:xfrm flipH="1">
                    <a:off x="1593" y="2583"/>
                    <a:ext cx="204" cy="119"/>
                  </a:xfrm>
                  <a:prstGeom prst="line">
                    <a:avLst/>
                  </a:prstGeom>
                  <a:noFill/>
                  <a:ln w="25400">
                    <a:solidFill>
                      <a:srgbClr val="000000"/>
                    </a:solidFill>
                    <a:round/>
                    <a:headEnd/>
                    <a:tailEnd/>
                  </a:ln>
                </p:spPr>
                <p:txBody>
                  <a:bodyPr/>
                  <a:lstStyle/>
                  <a:p>
                    <a:endParaRPr lang="en-US"/>
                  </a:p>
                </p:txBody>
              </p:sp>
              <p:sp>
                <p:nvSpPr>
                  <p:cNvPr id="134" name="Line 57"/>
                  <p:cNvSpPr>
                    <a:spLocks noChangeShapeType="1"/>
                  </p:cNvSpPr>
                  <p:nvPr/>
                </p:nvSpPr>
                <p:spPr bwMode="auto">
                  <a:xfrm>
                    <a:off x="1797" y="2433"/>
                    <a:ext cx="1" cy="150"/>
                  </a:xfrm>
                  <a:prstGeom prst="line">
                    <a:avLst/>
                  </a:prstGeom>
                  <a:noFill/>
                  <a:ln w="25400">
                    <a:solidFill>
                      <a:srgbClr val="000000"/>
                    </a:solidFill>
                    <a:round/>
                    <a:headEnd/>
                    <a:tailEnd/>
                  </a:ln>
                </p:spPr>
                <p:txBody>
                  <a:bodyPr/>
                  <a:lstStyle/>
                  <a:p>
                    <a:endParaRPr lang="en-US"/>
                  </a:p>
                </p:txBody>
              </p:sp>
              <p:sp>
                <p:nvSpPr>
                  <p:cNvPr id="135" name="Line 58"/>
                  <p:cNvSpPr>
                    <a:spLocks noChangeShapeType="1"/>
                  </p:cNvSpPr>
                  <p:nvPr/>
                </p:nvSpPr>
                <p:spPr bwMode="auto">
                  <a:xfrm flipH="1" flipV="1">
                    <a:off x="1797" y="2583"/>
                    <a:ext cx="205" cy="119"/>
                  </a:xfrm>
                  <a:prstGeom prst="line">
                    <a:avLst/>
                  </a:prstGeom>
                  <a:noFill/>
                  <a:ln w="25400">
                    <a:solidFill>
                      <a:srgbClr val="000000"/>
                    </a:solidFill>
                    <a:round/>
                    <a:headEnd/>
                    <a:tailEnd/>
                  </a:ln>
                </p:spPr>
                <p:txBody>
                  <a:bodyPr/>
                  <a:lstStyle/>
                  <a:p>
                    <a:endParaRPr lang="en-US"/>
                  </a:p>
                </p:txBody>
              </p:sp>
              <p:sp>
                <p:nvSpPr>
                  <p:cNvPr id="136" name="Line 59"/>
                  <p:cNvSpPr>
                    <a:spLocks noChangeShapeType="1"/>
                  </p:cNvSpPr>
                  <p:nvPr/>
                </p:nvSpPr>
                <p:spPr bwMode="auto">
                  <a:xfrm flipH="1">
                    <a:off x="1995" y="2591"/>
                    <a:ext cx="173" cy="100"/>
                  </a:xfrm>
                  <a:prstGeom prst="line">
                    <a:avLst/>
                  </a:prstGeom>
                  <a:noFill/>
                  <a:ln w="25400">
                    <a:solidFill>
                      <a:srgbClr val="000000"/>
                    </a:solidFill>
                    <a:round/>
                    <a:headEnd/>
                    <a:tailEnd/>
                  </a:ln>
                </p:spPr>
                <p:txBody>
                  <a:bodyPr/>
                  <a:lstStyle/>
                  <a:p>
                    <a:endParaRPr lang="en-US"/>
                  </a:p>
                </p:txBody>
              </p:sp>
              <p:sp>
                <p:nvSpPr>
                  <p:cNvPr id="137" name="Line 60"/>
                  <p:cNvSpPr>
                    <a:spLocks noChangeShapeType="1"/>
                  </p:cNvSpPr>
                  <p:nvPr/>
                </p:nvSpPr>
                <p:spPr bwMode="auto">
                  <a:xfrm flipH="1">
                    <a:off x="2010" y="2624"/>
                    <a:ext cx="158" cy="92"/>
                  </a:xfrm>
                  <a:prstGeom prst="line">
                    <a:avLst/>
                  </a:prstGeom>
                  <a:noFill/>
                  <a:ln w="25400">
                    <a:solidFill>
                      <a:srgbClr val="000000"/>
                    </a:solidFill>
                    <a:round/>
                    <a:headEnd/>
                    <a:tailEnd/>
                  </a:ln>
                </p:spPr>
                <p:txBody>
                  <a:bodyPr/>
                  <a:lstStyle/>
                  <a:p>
                    <a:endParaRPr lang="en-US"/>
                  </a:p>
                </p:txBody>
              </p:sp>
              <p:sp>
                <p:nvSpPr>
                  <p:cNvPr id="138" name="Line 61"/>
                  <p:cNvSpPr>
                    <a:spLocks noChangeShapeType="1"/>
                  </p:cNvSpPr>
                  <p:nvPr/>
                </p:nvSpPr>
                <p:spPr bwMode="auto">
                  <a:xfrm flipV="1">
                    <a:off x="2002" y="2702"/>
                    <a:ext cx="1" cy="196"/>
                  </a:xfrm>
                  <a:prstGeom prst="line">
                    <a:avLst/>
                  </a:prstGeom>
                  <a:noFill/>
                  <a:ln w="25400">
                    <a:solidFill>
                      <a:srgbClr val="000000"/>
                    </a:solidFill>
                    <a:round/>
                    <a:headEnd/>
                    <a:tailEnd/>
                  </a:ln>
                </p:spPr>
                <p:txBody>
                  <a:bodyPr/>
                  <a:lstStyle/>
                  <a:p>
                    <a:endParaRPr lang="en-US"/>
                  </a:p>
                </p:txBody>
              </p:sp>
              <p:sp>
                <p:nvSpPr>
                  <p:cNvPr id="139" name="Line 62"/>
                  <p:cNvSpPr>
                    <a:spLocks noChangeShapeType="1"/>
                  </p:cNvSpPr>
                  <p:nvPr/>
                </p:nvSpPr>
                <p:spPr bwMode="auto">
                  <a:xfrm flipV="1">
                    <a:off x="979" y="2939"/>
                    <a:ext cx="203" cy="117"/>
                  </a:xfrm>
                  <a:prstGeom prst="line">
                    <a:avLst/>
                  </a:prstGeom>
                  <a:noFill/>
                  <a:ln w="25400">
                    <a:solidFill>
                      <a:srgbClr val="000000"/>
                    </a:solidFill>
                    <a:round/>
                    <a:headEnd/>
                    <a:tailEnd/>
                  </a:ln>
                </p:spPr>
                <p:txBody>
                  <a:bodyPr/>
                  <a:lstStyle/>
                  <a:p>
                    <a:endParaRPr lang="en-US"/>
                  </a:p>
                </p:txBody>
              </p:sp>
              <p:sp>
                <p:nvSpPr>
                  <p:cNvPr id="140" name="Line 63"/>
                  <p:cNvSpPr>
                    <a:spLocks noChangeShapeType="1"/>
                  </p:cNvSpPr>
                  <p:nvPr/>
                </p:nvSpPr>
                <p:spPr bwMode="auto">
                  <a:xfrm>
                    <a:off x="774" y="2939"/>
                    <a:ext cx="205" cy="117"/>
                  </a:xfrm>
                  <a:prstGeom prst="line">
                    <a:avLst/>
                  </a:prstGeom>
                  <a:noFill/>
                  <a:ln w="25400">
                    <a:solidFill>
                      <a:srgbClr val="000000"/>
                    </a:solidFill>
                    <a:round/>
                    <a:headEnd/>
                    <a:tailEnd/>
                  </a:ln>
                </p:spPr>
                <p:txBody>
                  <a:bodyPr/>
                  <a:lstStyle/>
                  <a:p>
                    <a:endParaRPr lang="en-US"/>
                  </a:p>
                </p:txBody>
              </p:sp>
              <p:sp>
                <p:nvSpPr>
                  <p:cNvPr id="141" name="Line 64"/>
                  <p:cNvSpPr>
                    <a:spLocks noChangeShapeType="1"/>
                  </p:cNvSpPr>
                  <p:nvPr/>
                </p:nvSpPr>
                <p:spPr bwMode="auto">
                  <a:xfrm flipH="1">
                    <a:off x="775" y="2793"/>
                    <a:ext cx="0" cy="146"/>
                  </a:xfrm>
                  <a:prstGeom prst="line">
                    <a:avLst/>
                  </a:prstGeom>
                  <a:noFill/>
                  <a:ln w="25400">
                    <a:solidFill>
                      <a:srgbClr val="000000"/>
                    </a:solidFill>
                    <a:round/>
                    <a:headEnd/>
                    <a:tailEnd/>
                  </a:ln>
                </p:spPr>
                <p:txBody>
                  <a:bodyPr/>
                  <a:lstStyle/>
                  <a:p>
                    <a:endParaRPr lang="en-US"/>
                  </a:p>
                </p:txBody>
              </p:sp>
              <p:sp>
                <p:nvSpPr>
                  <p:cNvPr id="142" name="Line 65"/>
                  <p:cNvSpPr>
                    <a:spLocks noChangeShapeType="1"/>
                  </p:cNvSpPr>
                  <p:nvPr/>
                </p:nvSpPr>
                <p:spPr bwMode="auto">
                  <a:xfrm flipV="1">
                    <a:off x="630" y="2939"/>
                    <a:ext cx="144" cy="84"/>
                  </a:xfrm>
                  <a:prstGeom prst="line">
                    <a:avLst/>
                  </a:prstGeom>
                  <a:noFill/>
                  <a:ln w="25400">
                    <a:solidFill>
                      <a:srgbClr val="000000"/>
                    </a:solidFill>
                    <a:round/>
                    <a:headEnd/>
                    <a:tailEnd/>
                  </a:ln>
                </p:spPr>
                <p:txBody>
                  <a:bodyPr/>
                  <a:lstStyle/>
                  <a:p>
                    <a:endParaRPr lang="en-US"/>
                  </a:p>
                </p:txBody>
              </p:sp>
            </p:grpSp>
            <p:grpSp>
              <p:nvGrpSpPr>
                <p:cNvPr id="144" name="Group 66"/>
                <p:cNvGrpSpPr>
                  <a:grpSpLocks/>
                </p:cNvGrpSpPr>
                <p:nvPr/>
              </p:nvGrpSpPr>
              <p:grpSpPr bwMode="auto">
                <a:xfrm>
                  <a:off x="4613275" y="5208588"/>
                  <a:ext cx="3006725" cy="1458912"/>
                  <a:chOff x="2971" y="3073"/>
                  <a:chExt cx="1894" cy="919"/>
                </a:xfrm>
              </p:grpSpPr>
              <p:sp>
                <p:nvSpPr>
                  <p:cNvPr id="83" name="Rectangle 67"/>
                  <p:cNvSpPr>
                    <a:spLocks noChangeArrowheads="1"/>
                  </p:cNvSpPr>
                  <p:nvPr/>
                </p:nvSpPr>
                <p:spPr bwMode="auto">
                  <a:xfrm>
                    <a:off x="4342" y="3073"/>
                    <a:ext cx="85" cy="173"/>
                  </a:xfrm>
                  <a:prstGeom prst="rect">
                    <a:avLst/>
                  </a:prstGeom>
                  <a:noFill/>
                  <a:ln w="25400">
                    <a:noFill/>
                    <a:miter lim="800000"/>
                    <a:headEnd/>
                    <a:tailEnd/>
                  </a:ln>
                </p:spPr>
                <p:txBody>
                  <a:bodyPr wrap="none" lIns="0" tIns="0" rIns="0" bIns="0">
                    <a:spAutoFit/>
                  </a:bodyPr>
                  <a:lstStyle/>
                  <a:p>
                    <a:pPr eaLnBrk="0" hangingPunct="0"/>
                    <a:r>
                      <a:rPr lang="en-US" sz="1800" b="1">
                        <a:solidFill>
                          <a:srgbClr val="000000"/>
                        </a:solidFill>
                        <a:latin typeface="Arial Narrow" pitchFamily="34" charset="0"/>
                      </a:rPr>
                      <a:t>C</a:t>
                    </a:r>
                    <a:endParaRPr lang="en-US" sz="1800" b="1">
                      <a:latin typeface="Arial Narrow" pitchFamily="34" charset="0"/>
                    </a:endParaRPr>
                  </a:p>
                </p:txBody>
              </p:sp>
              <p:sp>
                <p:nvSpPr>
                  <p:cNvPr id="84" name="Rectangle 68"/>
                  <p:cNvSpPr>
                    <a:spLocks noChangeArrowheads="1"/>
                  </p:cNvSpPr>
                  <p:nvPr/>
                </p:nvSpPr>
                <p:spPr bwMode="auto">
                  <a:xfrm>
                    <a:off x="4452" y="3073"/>
                    <a:ext cx="85" cy="173"/>
                  </a:xfrm>
                  <a:prstGeom prst="rect">
                    <a:avLst/>
                  </a:prstGeom>
                  <a:noFill/>
                  <a:ln w="25400">
                    <a:noFill/>
                    <a:miter lim="800000"/>
                    <a:headEnd/>
                    <a:tailEnd/>
                  </a:ln>
                </p:spPr>
                <p:txBody>
                  <a:bodyPr wrap="none" lIns="0" tIns="0" rIns="0" bIns="0">
                    <a:spAutoFit/>
                  </a:bodyPr>
                  <a:lstStyle/>
                  <a:p>
                    <a:pPr eaLnBrk="0" hangingPunct="0"/>
                    <a:r>
                      <a:rPr lang="en-US" sz="1800" b="1">
                        <a:solidFill>
                          <a:srgbClr val="000000"/>
                        </a:solidFill>
                        <a:latin typeface="Arial Narrow" pitchFamily="34" charset="0"/>
                      </a:rPr>
                      <a:t>H</a:t>
                    </a:r>
                    <a:endParaRPr lang="en-US" sz="1800" b="1">
                      <a:latin typeface="Arial Narrow" pitchFamily="34" charset="0"/>
                    </a:endParaRPr>
                  </a:p>
                </p:txBody>
              </p:sp>
              <p:sp>
                <p:nvSpPr>
                  <p:cNvPr id="85" name="Rectangle 69"/>
                  <p:cNvSpPr>
                    <a:spLocks noChangeArrowheads="1"/>
                  </p:cNvSpPr>
                  <p:nvPr/>
                </p:nvSpPr>
                <p:spPr bwMode="auto">
                  <a:xfrm>
                    <a:off x="4553" y="3145"/>
                    <a:ext cx="51" cy="134"/>
                  </a:xfrm>
                  <a:prstGeom prst="rect">
                    <a:avLst/>
                  </a:prstGeom>
                  <a:noFill/>
                  <a:ln w="25400">
                    <a:noFill/>
                    <a:miter lim="800000"/>
                    <a:headEnd/>
                    <a:tailEnd/>
                  </a:ln>
                </p:spPr>
                <p:txBody>
                  <a:bodyPr wrap="none" lIns="0" tIns="0" rIns="0" bIns="0">
                    <a:spAutoFit/>
                  </a:bodyPr>
                  <a:lstStyle/>
                  <a:p>
                    <a:pPr eaLnBrk="0" hangingPunct="0"/>
                    <a:r>
                      <a:rPr lang="en-US" sz="1400" b="1">
                        <a:solidFill>
                          <a:srgbClr val="000000"/>
                        </a:solidFill>
                        <a:latin typeface="Arial Narrow" pitchFamily="34" charset="0"/>
                      </a:rPr>
                      <a:t>3</a:t>
                    </a:r>
                    <a:endParaRPr lang="en-US" sz="1400" b="1">
                      <a:latin typeface="Arial Narrow" pitchFamily="34" charset="0"/>
                    </a:endParaRPr>
                  </a:p>
                </p:txBody>
              </p:sp>
              <p:sp>
                <p:nvSpPr>
                  <p:cNvPr id="86" name="Rectangle 70"/>
                  <p:cNvSpPr>
                    <a:spLocks noChangeArrowheads="1"/>
                  </p:cNvSpPr>
                  <p:nvPr/>
                </p:nvSpPr>
                <p:spPr bwMode="auto">
                  <a:xfrm>
                    <a:off x="4773" y="3337"/>
                    <a:ext cx="92" cy="173"/>
                  </a:xfrm>
                  <a:prstGeom prst="rect">
                    <a:avLst/>
                  </a:prstGeom>
                  <a:noFill/>
                  <a:ln w="25400">
                    <a:noFill/>
                    <a:miter lim="800000"/>
                    <a:headEnd/>
                    <a:tailEnd/>
                  </a:ln>
                </p:spPr>
                <p:txBody>
                  <a:bodyPr wrap="none" lIns="0" tIns="0" rIns="0" bIns="0">
                    <a:spAutoFit/>
                  </a:bodyPr>
                  <a:lstStyle/>
                  <a:p>
                    <a:pPr eaLnBrk="0" hangingPunct="0"/>
                    <a:r>
                      <a:rPr lang="en-US" sz="1800" b="1">
                        <a:solidFill>
                          <a:srgbClr val="000000"/>
                        </a:solidFill>
                        <a:latin typeface="Arial Narrow" pitchFamily="34" charset="0"/>
                      </a:rPr>
                      <a:t>O</a:t>
                    </a:r>
                    <a:endParaRPr lang="en-US" sz="1800" b="1">
                      <a:latin typeface="Arial Narrow" pitchFamily="34" charset="0"/>
                    </a:endParaRPr>
                  </a:p>
                </p:txBody>
              </p:sp>
              <p:sp>
                <p:nvSpPr>
                  <p:cNvPr id="87" name="Rectangle 71"/>
                  <p:cNvSpPr>
                    <a:spLocks noChangeArrowheads="1"/>
                  </p:cNvSpPr>
                  <p:nvPr/>
                </p:nvSpPr>
                <p:spPr bwMode="auto">
                  <a:xfrm>
                    <a:off x="4554" y="3676"/>
                    <a:ext cx="92" cy="173"/>
                  </a:xfrm>
                  <a:prstGeom prst="rect">
                    <a:avLst/>
                  </a:prstGeom>
                  <a:noFill/>
                  <a:ln w="25400">
                    <a:noFill/>
                    <a:miter lim="800000"/>
                    <a:headEnd/>
                    <a:tailEnd/>
                  </a:ln>
                </p:spPr>
                <p:txBody>
                  <a:bodyPr wrap="none" lIns="0" tIns="0" rIns="0" bIns="0">
                    <a:spAutoFit/>
                  </a:bodyPr>
                  <a:lstStyle/>
                  <a:p>
                    <a:pPr eaLnBrk="0" hangingPunct="0"/>
                    <a:r>
                      <a:rPr lang="en-US" sz="1800" b="1">
                        <a:solidFill>
                          <a:srgbClr val="000000"/>
                        </a:solidFill>
                        <a:latin typeface="Arial Narrow" pitchFamily="34" charset="0"/>
                      </a:rPr>
                      <a:t>O</a:t>
                    </a:r>
                    <a:endParaRPr lang="en-US" sz="1800" b="1">
                      <a:latin typeface="Arial Narrow" pitchFamily="34" charset="0"/>
                    </a:endParaRPr>
                  </a:p>
                </p:txBody>
              </p:sp>
              <p:sp>
                <p:nvSpPr>
                  <p:cNvPr id="88" name="Rectangle 72"/>
                  <p:cNvSpPr>
                    <a:spLocks noChangeArrowheads="1"/>
                  </p:cNvSpPr>
                  <p:nvPr/>
                </p:nvSpPr>
                <p:spPr bwMode="auto">
                  <a:xfrm>
                    <a:off x="3323" y="3428"/>
                    <a:ext cx="85" cy="173"/>
                  </a:xfrm>
                  <a:prstGeom prst="rect">
                    <a:avLst/>
                  </a:prstGeom>
                  <a:noFill/>
                  <a:ln w="25400">
                    <a:noFill/>
                    <a:miter lim="800000"/>
                    <a:headEnd/>
                    <a:tailEnd/>
                  </a:ln>
                </p:spPr>
                <p:txBody>
                  <a:bodyPr wrap="none" lIns="0" tIns="0" rIns="0" bIns="0">
                    <a:spAutoFit/>
                  </a:bodyPr>
                  <a:lstStyle/>
                  <a:p>
                    <a:pPr eaLnBrk="0" hangingPunct="0"/>
                    <a:r>
                      <a:rPr lang="en-US" sz="1800" b="1">
                        <a:solidFill>
                          <a:srgbClr val="000000"/>
                        </a:solidFill>
                        <a:latin typeface="Arial Narrow" pitchFamily="34" charset="0"/>
                      </a:rPr>
                      <a:t>C</a:t>
                    </a:r>
                    <a:endParaRPr lang="en-US" sz="1800" b="1">
                      <a:latin typeface="Arial Narrow" pitchFamily="34" charset="0"/>
                    </a:endParaRPr>
                  </a:p>
                </p:txBody>
              </p:sp>
              <p:sp>
                <p:nvSpPr>
                  <p:cNvPr id="89" name="Rectangle 73"/>
                  <p:cNvSpPr>
                    <a:spLocks noChangeArrowheads="1"/>
                  </p:cNvSpPr>
                  <p:nvPr/>
                </p:nvSpPr>
                <p:spPr bwMode="auto">
                  <a:xfrm>
                    <a:off x="3436" y="3428"/>
                    <a:ext cx="85" cy="173"/>
                  </a:xfrm>
                  <a:prstGeom prst="rect">
                    <a:avLst/>
                  </a:prstGeom>
                  <a:noFill/>
                  <a:ln w="25400">
                    <a:noFill/>
                    <a:miter lim="800000"/>
                    <a:headEnd/>
                    <a:tailEnd/>
                  </a:ln>
                </p:spPr>
                <p:txBody>
                  <a:bodyPr wrap="none" lIns="0" tIns="0" rIns="0" bIns="0">
                    <a:spAutoFit/>
                  </a:bodyPr>
                  <a:lstStyle/>
                  <a:p>
                    <a:pPr eaLnBrk="0" hangingPunct="0"/>
                    <a:r>
                      <a:rPr lang="en-US" sz="1800" b="1">
                        <a:solidFill>
                          <a:srgbClr val="000000"/>
                        </a:solidFill>
                        <a:latin typeface="Arial Narrow" pitchFamily="34" charset="0"/>
                      </a:rPr>
                      <a:t>H</a:t>
                    </a:r>
                    <a:endParaRPr lang="en-US" sz="1800" b="1">
                      <a:latin typeface="Arial Narrow" pitchFamily="34" charset="0"/>
                    </a:endParaRPr>
                  </a:p>
                </p:txBody>
              </p:sp>
              <p:sp>
                <p:nvSpPr>
                  <p:cNvPr id="90" name="Rectangle 74"/>
                  <p:cNvSpPr>
                    <a:spLocks noChangeArrowheads="1"/>
                  </p:cNvSpPr>
                  <p:nvPr/>
                </p:nvSpPr>
                <p:spPr bwMode="auto">
                  <a:xfrm>
                    <a:off x="3542" y="3497"/>
                    <a:ext cx="51" cy="134"/>
                  </a:xfrm>
                  <a:prstGeom prst="rect">
                    <a:avLst/>
                  </a:prstGeom>
                  <a:noFill/>
                  <a:ln w="25400">
                    <a:noFill/>
                    <a:miter lim="800000"/>
                    <a:headEnd/>
                    <a:tailEnd/>
                  </a:ln>
                </p:spPr>
                <p:txBody>
                  <a:bodyPr wrap="none" lIns="0" tIns="0" rIns="0" bIns="0">
                    <a:spAutoFit/>
                  </a:bodyPr>
                  <a:lstStyle/>
                  <a:p>
                    <a:pPr eaLnBrk="0" hangingPunct="0"/>
                    <a:r>
                      <a:rPr lang="en-US" sz="1400" b="1">
                        <a:solidFill>
                          <a:srgbClr val="000000"/>
                        </a:solidFill>
                        <a:latin typeface="Arial Narrow" pitchFamily="34" charset="0"/>
                      </a:rPr>
                      <a:t>3</a:t>
                    </a:r>
                    <a:endParaRPr lang="en-US" sz="1400" b="1">
                      <a:latin typeface="Arial Narrow" pitchFamily="34" charset="0"/>
                    </a:endParaRPr>
                  </a:p>
                </p:txBody>
              </p:sp>
              <p:sp>
                <p:nvSpPr>
                  <p:cNvPr id="91" name="Rectangle 75"/>
                  <p:cNvSpPr>
                    <a:spLocks noChangeArrowheads="1"/>
                  </p:cNvSpPr>
                  <p:nvPr/>
                </p:nvSpPr>
                <p:spPr bwMode="auto">
                  <a:xfrm>
                    <a:off x="3135" y="3790"/>
                    <a:ext cx="85" cy="173"/>
                  </a:xfrm>
                  <a:prstGeom prst="rect">
                    <a:avLst/>
                  </a:prstGeom>
                  <a:noFill/>
                  <a:ln w="25400">
                    <a:noFill/>
                    <a:miter lim="800000"/>
                    <a:headEnd/>
                    <a:tailEnd/>
                  </a:ln>
                </p:spPr>
                <p:txBody>
                  <a:bodyPr wrap="none" lIns="0" tIns="0" rIns="0" bIns="0">
                    <a:spAutoFit/>
                  </a:bodyPr>
                  <a:lstStyle/>
                  <a:p>
                    <a:pPr eaLnBrk="0" hangingPunct="0"/>
                    <a:r>
                      <a:rPr lang="en-US" sz="1800" b="1">
                        <a:solidFill>
                          <a:srgbClr val="000000"/>
                        </a:solidFill>
                        <a:latin typeface="Arial Narrow" pitchFamily="34" charset="0"/>
                      </a:rPr>
                      <a:t>C</a:t>
                    </a:r>
                    <a:endParaRPr lang="en-US" sz="1800" b="1">
                      <a:latin typeface="Arial Narrow" pitchFamily="34" charset="0"/>
                    </a:endParaRPr>
                  </a:p>
                </p:txBody>
              </p:sp>
              <p:sp>
                <p:nvSpPr>
                  <p:cNvPr id="92" name="Rectangle 76"/>
                  <p:cNvSpPr>
                    <a:spLocks noChangeArrowheads="1"/>
                  </p:cNvSpPr>
                  <p:nvPr/>
                </p:nvSpPr>
                <p:spPr bwMode="auto">
                  <a:xfrm>
                    <a:off x="2971" y="3790"/>
                    <a:ext cx="85" cy="173"/>
                  </a:xfrm>
                  <a:prstGeom prst="rect">
                    <a:avLst/>
                  </a:prstGeom>
                  <a:noFill/>
                  <a:ln w="25400">
                    <a:noFill/>
                    <a:miter lim="800000"/>
                    <a:headEnd/>
                    <a:tailEnd/>
                  </a:ln>
                </p:spPr>
                <p:txBody>
                  <a:bodyPr wrap="none" lIns="0" tIns="0" rIns="0" bIns="0">
                    <a:spAutoFit/>
                  </a:bodyPr>
                  <a:lstStyle/>
                  <a:p>
                    <a:pPr eaLnBrk="0" hangingPunct="0"/>
                    <a:r>
                      <a:rPr lang="en-US" sz="1800" b="1">
                        <a:solidFill>
                          <a:srgbClr val="000000"/>
                        </a:solidFill>
                        <a:latin typeface="Arial Narrow" pitchFamily="34" charset="0"/>
                      </a:rPr>
                      <a:t>H</a:t>
                    </a:r>
                    <a:endParaRPr lang="en-US" sz="1800" b="1">
                      <a:latin typeface="Arial Narrow" pitchFamily="34" charset="0"/>
                    </a:endParaRPr>
                  </a:p>
                </p:txBody>
              </p:sp>
              <p:sp>
                <p:nvSpPr>
                  <p:cNvPr id="93" name="Rectangle 77"/>
                  <p:cNvSpPr>
                    <a:spLocks noChangeArrowheads="1"/>
                  </p:cNvSpPr>
                  <p:nvPr/>
                </p:nvSpPr>
                <p:spPr bwMode="auto">
                  <a:xfrm>
                    <a:off x="3077" y="3858"/>
                    <a:ext cx="51" cy="134"/>
                  </a:xfrm>
                  <a:prstGeom prst="rect">
                    <a:avLst/>
                  </a:prstGeom>
                  <a:noFill/>
                  <a:ln w="25400">
                    <a:noFill/>
                    <a:miter lim="800000"/>
                    <a:headEnd/>
                    <a:tailEnd/>
                  </a:ln>
                </p:spPr>
                <p:txBody>
                  <a:bodyPr wrap="none" lIns="0" tIns="0" rIns="0" bIns="0">
                    <a:spAutoFit/>
                  </a:bodyPr>
                  <a:lstStyle/>
                  <a:p>
                    <a:pPr eaLnBrk="0" hangingPunct="0"/>
                    <a:r>
                      <a:rPr lang="en-US" sz="1400" b="1">
                        <a:solidFill>
                          <a:srgbClr val="000000"/>
                        </a:solidFill>
                        <a:latin typeface="Arial Narrow" pitchFamily="34" charset="0"/>
                      </a:rPr>
                      <a:t>3</a:t>
                    </a:r>
                    <a:endParaRPr lang="en-US" sz="1400" b="1">
                      <a:latin typeface="Arial Narrow" pitchFamily="34" charset="0"/>
                    </a:endParaRPr>
                  </a:p>
                </p:txBody>
              </p:sp>
              <p:sp>
                <p:nvSpPr>
                  <p:cNvPr id="94" name="Line 78"/>
                  <p:cNvSpPr>
                    <a:spLocks noChangeShapeType="1"/>
                  </p:cNvSpPr>
                  <p:nvPr/>
                </p:nvSpPr>
                <p:spPr bwMode="auto">
                  <a:xfrm flipV="1">
                    <a:off x="4191" y="3500"/>
                    <a:ext cx="1" cy="237"/>
                  </a:xfrm>
                  <a:prstGeom prst="line">
                    <a:avLst/>
                  </a:prstGeom>
                  <a:noFill/>
                  <a:ln w="25400">
                    <a:solidFill>
                      <a:srgbClr val="000000"/>
                    </a:solidFill>
                    <a:round/>
                    <a:headEnd/>
                    <a:tailEnd/>
                  </a:ln>
                </p:spPr>
                <p:txBody>
                  <a:bodyPr/>
                  <a:lstStyle/>
                  <a:p>
                    <a:endParaRPr lang="en-US"/>
                  </a:p>
                </p:txBody>
              </p:sp>
              <p:sp>
                <p:nvSpPr>
                  <p:cNvPr id="95" name="Line 79"/>
                  <p:cNvSpPr>
                    <a:spLocks noChangeShapeType="1"/>
                  </p:cNvSpPr>
                  <p:nvPr/>
                </p:nvSpPr>
                <p:spPr bwMode="auto">
                  <a:xfrm>
                    <a:off x="3986" y="3381"/>
                    <a:ext cx="205" cy="119"/>
                  </a:xfrm>
                  <a:prstGeom prst="line">
                    <a:avLst/>
                  </a:prstGeom>
                  <a:noFill/>
                  <a:ln w="25400">
                    <a:solidFill>
                      <a:srgbClr val="000000"/>
                    </a:solidFill>
                    <a:round/>
                    <a:headEnd/>
                    <a:tailEnd/>
                  </a:ln>
                </p:spPr>
                <p:txBody>
                  <a:bodyPr/>
                  <a:lstStyle/>
                  <a:p>
                    <a:endParaRPr lang="en-US"/>
                  </a:p>
                </p:txBody>
              </p:sp>
              <p:sp>
                <p:nvSpPr>
                  <p:cNvPr id="96" name="Line 80"/>
                  <p:cNvSpPr>
                    <a:spLocks noChangeShapeType="1"/>
                  </p:cNvSpPr>
                  <p:nvPr/>
                </p:nvSpPr>
                <p:spPr bwMode="auto">
                  <a:xfrm>
                    <a:off x="3980" y="3412"/>
                    <a:ext cx="188" cy="108"/>
                  </a:xfrm>
                  <a:prstGeom prst="line">
                    <a:avLst/>
                  </a:prstGeom>
                  <a:noFill/>
                  <a:ln w="25400">
                    <a:solidFill>
                      <a:srgbClr val="000000"/>
                    </a:solidFill>
                    <a:round/>
                    <a:headEnd/>
                    <a:tailEnd/>
                  </a:ln>
                </p:spPr>
                <p:txBody>
                  <a:bodyPr/>
                  <a:lstStyle/>
                  <a:p>
                    <a:endParaRPr lang="en-US"/>
                  </a:p>
                </p:txBody>
              </p:sp>
              <p:sp>
                <p:nvSpPr>
                  <p:cNvPr id="97" name="Line 81"/>
                  <p:cNvSpPr>
                    <a:spLocks noChangeShapeType="1"/>
                  </p:cNvSpPr>
                  <p:nvPr/>
                </p:nvSpPr>
                <p:spPr bwMode="auto">
                  <a:xfrm flipV="1">
                    <a:off x="3986" y="3737"/>
                    <a:ext cx="205" cy="117"/>
                  </a:xfrm>
                  <a:prstGeom prst="line">
                    <a:avLst/>
                  </a:prstGeom>
                  <a:noFill/>
                  <a:ln w="25400">
                    <a:solidFill>
                      <a:srgbClr val="000000"/>
                    </a:solidFill>
                    <a:round/>
                    <a:headEnd/>
                    <a:tailEnd/>
                  </a:ln>
                </p:spPr>
                <p:txBody>
                  <a:bodyPr/>
                  <a:lstStyle/>
                  <a:p>
                    <a:endParaRPr lang="en-US"/>
                  </a:p>
                </p:txBody>
              </p:sp>
              <p:sp>
                <p:nvSpPr>
                  <p:cNvPr id="98" name="Line 82"/>
                  <p:cNvSpPr>
                    <a:spLocks noChangeShapeType="1"/>
                  </p:cNvSpPr>
                  <p:nvPr/>
                </p:nvSpPr>
                <p:spPr bwMode="auto">
                  <a:xfrm flipV="1">
                    <a:off x="3980" y="3716"/>
                    <a:ext cx="188" cy="109"/>
                  </a:xfrm>
                  <a:prstGeom prst="line">
                    <a:avLst/>
                  </a:prstGeom>
                  <a:noFill/>
                  <a:ln w="25400">
                    <a:solidFill>
                      <a:srgbClr val="000000"/>
                    </a:solidFill>
                    <a:round/>
                    <a:headEnd/>
                    <a:tailEnd/>
                  </a:ln>
                </p:spPr>
                <p:txBody>
                  <a:bodyPr/>
                  <a:lstStyle/>
                  <a:p>
                    <a:endParaRPr lang="en-US"/>
                  </a:p>
                </p:txBody>
              </p:sp>
              <p:sp>
                <p:nvSpPr>
                  <p:cNvPr id="99" name="Line 83"/>
                  <p:cNvSpPr>
                    <a:spLocks noChangeShapeType="1"/>
                  </p:cNvSpPr>
                  <p:nvPr/>
                </p:nvSpPr>
                <p:spPr bwMode="auto">
                  <a:xfrm flipV="1">
                    <a:off x="3780" y="3381"/>
                    <a:ext cx="206" cy="119"/>
                  </a:xfrm>
                  <a:prstGeom prst="line">
                    <a:avLst/>
                  </a:prstGeom>
                  <a:noFill/>
                  <a:ln w="25400">
                    <a:solidFill>
                      <a:srgbClr val="000000"/>
                    </a:solidFill>
                    <a:round/>
                    <a:headEnd/>
                    <a:tailEnd/>
                  </a:ln>
                </p:spPr>
                <p:txBody>
                  <a:bodyPr/>
                  <a:lstStyle/>
                  <a:p>
                    <a:endParaRPr lang="en-US"/>
                  </a:p>
                </p:txBody>
              </p:sp>
              <p:sp>
                <p:nvSpPr>
                  <p:cNvPr id="100" name="Line 84"/>
                  <p:cNvSpPr>
                    <a:spLocks noChangeShapeType="1"/>
                  </p:cNvSpPr>
                  <p:nvPr/>
                </p:nvSpPr>
                <p:spPr bwMode="auto">
                  <a:xfrm>
                    <a:off x="3780" y="3737"/>
                    <a:ext cx="206" cy="117"/>
                  </a:xfrm>
                  <a:prstGeom prst="line">
                    <a:avLst/>
                  </a:prstGeom>
                  <a:noFill/>
                  <a:ln w="25400">
                    <a:solidFill>
                      <a:srgbClr val="000000"/>
                    </a:solidFill>
                    <a:round/>
                    <a:headEnd/>
                    <a:tailEnd/>
                  </a:ln>
                </p:spPr>
                <p:txBody>
                  <a:bodyPr/>
                  <a:lstStyle/>
                  <a:p>
                    <a:endParaRPr lang="en-US"/>
                  </a:p>
                </p:txBody>
              </p:sp>
              <p:sp>
                <p:nvSpPr>
                  <p:cNvPr id="101" name="Line 85"/>
                  <p:cNvSpPr>
                    <a:spLocks noChangeShapeType="1"/>
                  </p:cNvSpPr>
                  <p:nvPr/>
                </p:nvSpPr>
                <p:spPr bwMode="auto">
                  <a:xfrm flipV="1">
                    <a:off x="3780" y="3500"/>
                    <a:ext cx="1" cy="237"/>
                  </a:xfrm>
                  <a:prstGeom prst="line">
                    <a:avLst/>
                  </a:prstGeom>
                  <a:noFill/>
                  <a:ln w="25400">
                    <a:solidFill>
                      <a:srgbClr val="000000"/>
                    </a:solidFill>
                    <a:round/>
                    <a:headEnd/>
                    <a:tailEnd/>
                  </a:ln>
                </p:spPr>
                <p:txBody>
                  <a:bodyPr/>
                  <a:lstStyle/>
                  <a:p>
                    <a:endParaRPr lang="en-US"/>
                  </a:p>
                </p:txBody>
              </p:sp>
              <p:sp>
                <p:nvSpPr>
                  <p:cNvPr id="102" name="Line 86"/>
                  <p:cNvSpPr>
                    <a:spLocks noChangeShapeType="1"/>
                  </p:cNvSpPr>
                  <p:nvPr/>
                </p:nvSpPr>
                <p:spPr bwMode="auto">
                  <a:xfrm flipV="1">
                    <a:off x="3809" y="3510"/>
                    <a:ext cx="1" cy="217"/>
                  </a:xfrm>
                  <a:prstGeom prst="line">
                    <a:avLst/>
                  </a:prstGeom>
                  <a:noFill/>
                  <a:ln w="25400">
                    <a:solidFill>
                      <a:srgbClr val="000000"/>
                    </a:solidFill>
                    <a:round/>
                    <a:headEnd/>
                    <a:tailEnd/>
                  </a:ln>
                </p:spPr>
                <p:txBody>
                  <a:bodyPr/>
                  <a:lstStyle/>
                  <a:p>
                    <a:endParaRPr lang="en-US"/>
                  </a:p>
                </p:txBody>
              </p:sp>
              <p:sp>
                <p:nvSpPr>
                  <p:cNvPr id="103" name="Line 87"/>
                  <p:cNvSpPr>
                    <a:spLocks noChangeShapeType="1"/>
                  </p:cNvSpPr>
                  <p:nvPr/>
                </p:nvSpPr>
                <p:spPr bwMode="auto">
                  <a:xfrm flipH="1">
                    <a:off x="4191" y="3381"/>
                    <a:ext cx="204" cy="119"/>
                  </a:xfrm>
                  <a:prstGeom prst="line">
                    <a:avLst/>
                  </a:prstGeom>
                  <a:noFill/>
                  <a:ln w="25400">
                    <a:solidFill>
                      <a:srgbClr val="000000"/>
                    </a:solidFill>
                    <a:round/>
                    <a:headEnd/>
                    <a:tailEnd/>
                  </a:ln>
                </p:spPr>
                <p:txBody>
                  <a:bodyPr/>
                  <a:lstStyle/>
                  <a:p>
                    <a:endParaRPr lang="en-US"/>
                  </a:p>
                </p:txBody>
              </p:sp>
              <p:sp>
                <p:nvSpPr>
                  <p:cNvPr id="104" name="Line 88"/>
                  <p:cNvSpPr>
                    <a:spLocks noChangeShapeType="1"/>
                  </p:cNvSpPr>
                  <p:nvPr/>
                </p:nvSpPr>
                <p:spPr bwMode="auto">
                  <a:xfrm>
                    <a:off x="4395" y="3231"/>
                    <a:ext cx="1" cy="150"/>
                  </a:xfrm>
                  <a:prstGeom prst="line">
                    <a:avLst/>
                  </a:prstGeom>
                  <a:noFill/>
                  <a:ln w="25400">
                    <a:solidFill>
                      <a:srgbClr val="000000"/>
                    </a:solidFill>
                    <a:round/>
                    <a:headEnd/>
                    <a:tailEnd/>
                  </a:ln>
                </p:spPr>
                <p:txBody>
                  <a:bodyPr/>
                  <a:lstStyle/>
                  <a:p>
                    <a:endParaRPr lang="en-US"/>
                  </a:p>
                </p:txBody>
              </p:sp>
              <p:sp>
                <p:nvSpPr>
                  <p:cNvPr id="105" name="Line 89"/>
                  <p:cNvSpPr>
                    <a:spLocks noChangeShapeType="1"/>
                  </p:cNvSpPr>
                  <p:nvPr/>
                </p:nvSpPr>
                <p:spPr bwMode="auto">
                  <a:xfrm flipH="1" flipV="1">
                    <a:off x="4395" y="3381"/>
                    <a:ext cx="205" cy="119"/>
                  </a:xfrm>
                  <a:prstGeom prst="line">
                    <a:avLst/>
                  </a:prstGeom>
                  <a:noFill/>
                  <a:ln w="25400">
                    <a:solidFill>
                      <a:srgbClr val="000000"/>
                    </a:solidFill>
                    <a:round/>
                    <a:headEnd/>
                    <a:tailEnd/>
                  </a:ln>
                </p:spPr>
                <p:txBody>
                  <a:bodyPr/>
                  <a:lstStyle/>
                  <a:p>
                    <a:endParaRPr lang="en-US"/>
                  </a:p>
                </p:txBody>
              </p:sp>
              <p:sp>
                <p:nvSpPr>
                  <p:cNvPr id="106" name="Line 90"/>
                  <p:cNvSpPr>
                    <a:spLocks noChangeShapeType="1"/>
                  </p:cNvSpPr>
                  <p:nvPr/>
                </p:nvSpPr>
                <p:spPr bwMode="auto">
                  <a:xfrm flipH="1">
                    <a:off x="4593" y="3389"/>
                    <a:ext cx="173" cy="100"/>
                  </a:xfrm>
                  <a:prstGeom prst="line">
                    <a:avLst/>
                  </a:prstGeom>
                  <a:noFill/>
                  <a:ln w="25400">
                    <a:solidFill>
                      <a:srgbClr val="000000"/>
                    </a:solidFill>
                    <a:round/>
                    <a:headEnd/>
                    <a:tailEnd/>
                  </a:ln>
                </p:spPr>
                <p:txBody>
                  <a:bodyPr/>
                  <a:lstStyle/>
                  <a:p>
                    <a:endParaRPr lang="en-US"/>
                  </a:p>
                </p:txBody>
              </p:sp>
              <p:sp>
                <p:nvSpPr>
                  <p:cNvPr id="107" name="Line 91"/>
                  <p:cNvSpPr>
                    <a:spLocks noChangeShapeType="1"/>
                  </p:cNvSpPr>
                  <p:nvPr/>
                </p:nvSpPr>
                <p:spPr bwMode="auto">
                  <a:xfrm flipH="1">
                    <a:off x="4608" y="3422"/>
                    <a:ext cx="158" cy="92"/>
                  </a:xfrm>
                  <a:prstGeom prst="line">
                    <a:avLst/>
                  </a:prstGeom>
                  <a:noFill/>
                  <a:ln w="25400">
                    <a:solidFill>
                      <a:srgbClr val="000000"/>
                    </a:solidFill>
                    <a:round/>
                    <a:headEnd/>
                    <a:tailEnd/>
                  </a:ln>
                </p:spPr>
                <p:txBody>
                  <a:bodyPr/>
                  <a:lstStyle/>
                  <a:p>
                    <a:endParaRPr lang="en-US"/>
                  </a:p>
                </p:txBody>
              </p:sp>
              <p:sp>
                <p:nvSpPr>
                  <p:cNvPr id="108" name="Line 92"/>
                  <p:cNvSpPr>
                    <a:spLocks noChangeShapeType="1"/>
                  </p:cNvSpPr>
                  <p:nvPr/>
                </p:nvSpPr>
                <p:spPr bwMode="auto">
                  <a:xfrm flipV="1">
                    <a:off x="4600" y="3500"/>
                    <a:ext cx="1" cy="196"/>
                  </a:xfrm>
                  <a:prstGeom prst="line">
                    <a:avLst/>
                  </a:prstGeom>
                  <a:noFill/>
                  <a:ln w="25400">
                    <a:solidFill>
                      <a:srgbClr val="000000"/>
                    </a:solidFill>
                    <a:round/>
                    <a:headEnd/>
                    <a:tailEnd/>
                  </a:ln>
                </p:spPr>
                <p:txBody>
                  <a:bodyPr/>
                  <a:lstStyle/>
                  <a:p>
                    <a:endParaRPr lang="en-US"/>
                  </a:p>
                </p:txBody>
              </p:sp>
              <p:sp>
                <p:nvSpPr>
                  <p:cNvPr id="109" name="Line 93"/>
                  <p:cNvSpPr>
                    <a:spLocks noChangeShapeType="1"/>
                  </p:cNvSpPr>
                  <p:nvPr/>
                </p:nvSpPr>
                <p:spPr bwMode="auto">
                  <a:xfrm flipV="1">
                    <a:off x="3577" y="3737"/>
                    <a:ext cx="203" cy="117"/>
                  </a:xfrm>
                  <a:prstGeom prst="line">
                    <a:avLst/>
                  </a:prstGeom>
                  <a:noFill/>
                  <a:ln w="25400">
                    <a:solidFill>
                      <a:srgbClr val="000000"/>
                    </a:solidFill>
                    <a:round/>
                    <a:headEnd/>
                    <a:tailEnd/>
                  </a:ln>
                </p:spPr>
                <p:txBody>
                  <a:bodyPr/>
                  <a:lstStyle/>
                  <a:p>
                    <a:endParaRPr lang="en-US"/>
                  </a:p>
                </p:txBody>
              </p:sp>
              <p:sp>
                <p:nvSpPr>
                  <p:cNvPr id="110" name="Line 94"/>
                  <p:cNvSpPr>
                    <a:spLocks noChangeShapeType="1"/>
                  </p:cNvSpPr>
                  <p:nvPr/>
                </p:nvSpPr>
                <p:spPr bwMode="auto">
                  <a:xfrm>
                    <a:off x="3372" y="3737"/>
                    <a:ext cx="205" cy="117"/>
                  </a:xfrm>
                  <a:prstGeom prst="line">
                    <a:avLst/>
                  </a:prstGeom>
                  <a:noFill/>
                  <a:ln w="25400">
                    <a:solidFill>
                      <a:srgbClr val="000000"/>
                    </a:solidFill>
                    <a:round/>
                    <a:headEnd/>
                    <a:tailEnd/>
                  </a:ln>
                </p:spPr>
                <p:txBody>
                  <a:bodyPr/>
                  <a:lstStyle/>
                  <a:p>
                    <a:endParaRPr lang="en-US"/>
                  </a:p>
                </p:txBody>
              </p:sp>
              <p:sp>
                <p:nvSpPr>
                  <p:cNvPr id="111" name="Line 95"/>
                  <p:cNvSpPr>
                    <a:spLocks noChangeShapeType="1"/>
                  </p:cNvSpPr>
                  <p:nvPr/>
                </p:nvSpPr>
                <p:spPr bwMode="auto">
                  <a:xfrm flipH="1">
                    <a:off x="3373" y="3591"/>
                    <a:ext cx="0" cy="146"/>
                  </a:xfrm>
                  <a:prstGeom prst="line">
                    <a:avLst/>
                  </a:prstGeom>
                  <a:noFill/>
                  <a:ln w="25400">
                    <a:solidFill>
                      <a:srgbClr val="000000"/>
                    </a:solidFill>
                    <a:round/>
                    <a:headEnd/>
                    <a:tailEnd/>
                  </a:ln>
                </p:spPr>
                <p:txBody>
                  <a:bodyPr/>
                  <a:lstStyle/>
                  <a:p>
                    <a:endParaRPr lang="en-US"/>
                  </a:p>
                </p:txBody>
              </p:sp>
              <p:sp>
                <p:nvSpPr>
                  <p:cNvPr id="112" name="Line 96"/>
                  <p:cNvSpPr>
                    <a:spLocks noChangeShapeType="1"/>
                  </p:cNvSpPr>
                  <p:nvPr/>
                </p:nvSpPr>
                <p:spPr bwMode="auto">
                  <a:xfrm flipV="1">
                    <a:off x="3228" y="3737"/>
                    <a:ext cx="144" cy="84"/>
                  </a:xfrm>
                  <a:prstGeom prst="line">
                    <a:avLst/>
                  </a:prstGeom>
                  <a:noFill/>
                  <a:ln w="25400">
                    <a:solidFill>
                      <a:srgbClr val="000000"/>
                    </a:solidFill>
                    <a:round/>
                    <a:headEnd/>
                    <a:tailEnd/>
                  </a:ln>
                </p:spPr>
                <p:txBody>
                  <a:bodyPr/>
                  <a:lstStyle/>
                  <a:p>
                    <a:endParaRPr lang="en-US"/>
                  </a:p>
                </p:txBody>
              </p:sp>
            </p:grpSp>
            <p:sp>
              <p:nvSpPr>
                <p:cNvPr id="79" name="Text Box 98"/>
                <p:cNvSpPr txBox="1">
                  <a:spLocks noChangeArrowheads="1"/>
                </p:cNvSpPr>
                <p:nvPr/>
              </p:nvSpPr>
              <p:spPr bwMode="auto">
                <a:xfrm>
                  <a:off x="7985125" y="5599113"/>
                  <a:ext cx="719138" cy="366712"/>
                </a:xfrm>
                <a:prstGeom prst="rect">
                  <a:avLst/>
                </a:prstGeom>
                <a:noFill/>
                <a:ln w="9525">
                  <a:noFill/>
                  <a:miter lim="800000"/>
                  <a:headEnd/>
                  <a:tailEnd/>
                </a:ln>
              </p:spPr>
              <p:txBody>
                <a:bodyPr wrap="none">
                  <a:spAutoFit/>
                </a:bodyPr>
                <a:lstStyle/>
                <a:p>
                  <a:pPr eaLnBrk="0" hangingPunct="0"/>
                  <a:r>
                    <a:rPr lang="en-US" sz="1800" b="1">
                      <a:latin typeface="Arial" pitchFamily="34" charset="0"/>
                    </a:rPr>
                    <a:t>+</a:t>
                  </a:r>
                  <a:r>
                    <a:rPr lang="en-US" sz="1800" b="1">
                      <a:latin typeface="Arial Narrow" pitchFamily="34" charset="0"/>
                    </a:rPr>
                    <a:t>   H+</a:t>
                  </a:r>
                </a:p>
              </p:txBody>
            </p:sp>
            <p:sp>
              <p:nvSpPr>
                <p:cNvPr id="80" name="AutoShape 99"/>
                <p:cNvSpPr>
                  <a:spLocks noChangeArrowheads="1"/>
                </p:cNvSpPr>
                <p:nvPr/>
              </p:nvSpPr>
              <p:spPr bwMode="auto">
                <a:xfrm>
                  <a:off x="4038600" y="5867400"/>
                  <a:ext cx="609600" cy="228600"/>
                </a:xfrm>
                <a:prstGeom prst="rightArrow">
                  <a:avLst>
                    <a:gd name="adj1" fmla="val 50000"/>
                    <a:gd name="adj2" fmla="val 66667"/>
                  </a:avLst>
                </a:prstGeom>
                <a:noFill/>
                <a:ln w="25400">
                  <a:solidFill>
                    <a:schemeClr val="tx1"/>
                  </a:solidFill>
                  <a:miter lim="800000"/>
                  <a:headEnd/>
                  <a:tailEnd/>
                </a:ln>
              </p:spPr>
              <p:txBody>
                <a:bodyPr wrap="none" anchor="ctr"/>
                <a:lstStyle/>
                <a:p>
                  <a:endParaRPr lang="en-US"/>
                </a:p>
              </p:txBody>
            </p:sp>
            <p:sp>
              <p:nvSpPr>
                <p:cNvPr id="81" name="Line 100"/>
                <p:cNvSpPr>
                  <a:spLocks noChangeShapeType="1"/>
                </p:cNvSpPr>
                <p:nvPr/>
              </p:nvSpPr>
              <p:spPr bwMode="auto">
                <a:xfrm>
                  <a:off x="7315200" y="6311900"/>
                  <a:ext cx="109538" cy="0"/>
                </a:xfrm>
                <a:prstGeom prst="line">
                  <a:avLst/>
                </a:prstGeom>
                <a:noFill/>
                <a:ln w="31750">
                  <a:solidFill>
                    <a:srgbClr val="FF3300"/>
                  </a:solidFill>
                  <a:round/>
                  <a:headEnd/>
                  <a:tailEnd/>
                </a:ln>
              </p:spPr>
              <p:txBody>
                <a:bodyPr/>
                <a:lstStyle/>
                <a:p>
                  <a:endParaRPr lang="en-US"/>
                </a:p>
              </p:txBody>
            </p:sp>
            <p:sp>
              <p:nvSpPr>
                <p:cNvPr id="82" name="Text Box 104"/>
                <p:cNvSpPr txBox="1">
                  <a:spLocks noChangeArrowheads="1"/>
                </p:cNvSpPr>
                <p:nvPr/>
              </p:nvSpPr>
              <p:spPr bwMode="auto">
                <a:xfrm>
                  <a:off x="609600" y="5334000"/>
                  <a:ext cx="1072443" cy="376627"/>
                </a:xfrm>
                <a:prstGeom prst="rect">
                  <a:avLst/>
                </a:prstGeom>
                <a:noFill/>
                <a:ln w="9525">
                  <a:noFill/>
                  <a:miter lim="800000"/>
                  <a:headEnd/>
                  <a:tailEnd/>
                </a:ln>
              </p:spPr>
              <p:txBody>
                <a:bodyPr wrap="none">
                  <a:spAutoFit/>
                </a:bodyPr>
                <a:lstStyle/>
                <a:p>
                  <a:pPr eaLnBrk="0" hangingPunct="0"/>
                  <a:r>
                    <a:rPr lang="en-US" sz="1400" dirty="0">
                      <a:solidFill>
                        <a:srgbClr val="FF0000"/>
                      </a:solidFill>
                      <a:latin typeface="Tahoma" pitchFamily="34" charset="0"/>
                    </a:rPr>
                    <a:t>Ibuprofen</a:t>
                  </a:r>
                </a:p>
              </p:txBody>
            </p:sp>
          </p:grpSp>
          <p:sp>
            <p:nvSpPr>
              <p:cNvPr id="143" name="TextBox 142"/>
              <p:cNvSpPr txBox="1"/>
              <p:nvPr/>
            </p:nvSpPr>
            <p:spPr>
              <a:xfrm>
                <a:off x="995055" y="5145025"/>
                <a:ext cx="2084225" cy="307777"/>
              </a:xfrm>
              <a:prstGeom prst="rect">
                <a:avLst/>
              </a:prstGeom>
              <a:noFill/>
            </p:spPr>
            <p:txBody>
              <a:bodyPr wrap="none" rtlCol="0">
                <a:spAutoFit/>
              </a:bodyPr>
              <a:lstStyle/>
              <a:p>
                <a:r>
                  <a:rPr lang="en-US" sz="1400" b="1" dirty="0" smtClean="0"/>
                  <a:t>ESI negative mode</a:t>
                </a:r>
                <a:endParaRPr lang="en-US" sz="1400" b="1" dirty="0"/>
              </a:p>
            </p:txBody>
          </p:sp>
        </p:grpSp>
      </p:grpSp>
    </p:spTree>
  </p:cSld>
  <p:clrMapOvr>
    <a:masterClrMapping/>
  </p:clrMapOvr>
  <p:transition/>
  <p:timing>
    <p:tnLst>
      <p:par>
        <p:cTn id="1" dur="indefinite" restart="never" nodeType="tmRoot"/>
      </p:par>
    </p:tnLst>
  </p:timing>
</p:sld>
</file>

<file path=ppt/slides/slide194.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Mass Spectrometer – Ionization Techniques</a:t>
            </a:r>
            <a:endParaRPr lang="en-US" dirty="0"/>
          </a:p>
        </p:txBody>
      </p:sp>
      <p:sp>
        <p:nvSpPr>
          <p:cNvPr id="3" name="Content Placeholder 2"/>
          <p:cNvSpPr>
            <a:spLocks noGrp="1"/>
          </p:cNvSpPr>
          <p:nvPr>
            <p:ph idx="1"/>
          </p:nvPr>
        </p:nvSpPr>
        <p:spPr/>
        <p:txBody>
          <a:bodyPr>
            <a:normAutofit lnSpcReduction="10000"/>
          </a:bodyPr>
          <a:lstStyle/>
          <a:p>
            <a:r>
              <a:rPr lang="en-US" dirty="0" smtClean="0">
                <a:solidFill>
                  <a:srgbClr val="0033CC"/>
                </a:solidFill>
              </a:rPr>
              <a:t>Atmospheric Pressure Chemical Ionization (APCI)</a:t>
            </a:r>
          </a:p>
          <a:p>
            <a:pPr lvl="1"/>
            <a:r>
              <a:rPr lang="en-US" dirty="0" smtClean="0"/>
              <a:t>Ionization</a:t>
            </a:r>
          </a:p>
          <a:p>
            <a:pPr lvl="2"/>
            <a:r>
              <a:rPr lang="en-US" dirty="0" smtClean="0"/>
              <a:t>Analytes are vaporized in a heated stream.</a:t>
            </a:r>
          </a:p>
          <a:p>
            <a:pPr lvl="2"/>
            <a:r>
              <a:rPr lang="en-US" dirty="0" smtClean="0"/>
              <a:t>Electrical current creates a plasma from the solvent and transfers charge species from the solvent to the analyte.</a:t>
            </a:r>
          </a:p>
          <a:p>
            <a:pPr lvl="2"/>
            <a:r>
              <a:rPr lang="en-US" dirty="0" smtClean="0"/>
              <a:t>Not commonly used</a:t>
            </a:r>
          </a:p>
          <a:p>
            <a:pPr lvl="2"/>
            <a:r>
              <a:rPr lang="en-US" dirty="0" smtClean="0"/>
              <a:t>Requires high flow rates</a:t>
            </a:r>
          </a:p>
          <a:p>
            <a:pPr lvl="1"/>
            <a:r>
              <a:rPr lang="en-US" dirty="0" smtClean="0"/>
              <a:t>Analytes</a:t>
            </a:r>
          </a:p>
          <a:p>
            <a:pPr lvl="2"/>
            <a:r>
              <a:rPr lang="en-US" dirty="0" smtClean="0"/>
              <a:t>Molecular weight </a:t>
            </a:r>
            <a:r>
              <a:rPr lang="en-US" u="sng" dirty="0" smtClean="0"/>
              <a:t>&lt;</a:t>
            </a:r>
            <a:r>
              <a:rPr lang="en-US" dirty="0" smtClean="0"/>
              <a:t> 1000 </a:t>
            </a:r>
            <a:r>
              <a:rPr lang="en-US" dirty="0" err="1" smtClean="0"/>
              <a:t>amu</a:t>
            </a:r>
            <a:endParaRPr lang="en-US" dirty="0" smtClean="0"/>
          </a:p>
          <a:p>
            <a:pPr lvl="2"/>
            <a:r>
              <a:rPr lang="en-US" dirty="0" smtClean="0"/>
              <a:t>Cholesterol and some steroids</a:t>
            </a:r>
          </a:p>
          <a:p>
            <a:r>
              <a:rPr lang="en-US" dirty="0" smtClean="0">
                <a:solidFill>
                  <a:srgbClr val="0033CC"/>
                </a:solidFill>
              </a:rPr>
              <a:t>Electron Ionization (Electron Impact or EI) </a:t>
            </a:r>
          </a:p>
          <a:p>
            <a:pPr lvl="1"/>
            <a:r>
              <a:rPr lang="en-US" dirty="0" smtClean="0"/>
              <a:t>Interaction of an high energy electron (70keV) with the analyte disrupts chemical bonds, creating fragment ions of the analyte.</a:t>
            </a:r>
          </a:p>
          <a:p>
            <a:pPr lvl="1"/>
            <a:r>
              <a:rPr lang="en-US" dirty="0" smtClean="0"/>
              <a:t>Analytes most be low molecular weight (&lt;1000 </a:t>
            </a:r>
            <a:r>
              <a:rPr lang="en-US" dirty="0" err="1" smtClean="0"/>
              <a:t>amu</a:t>
            </a:r>
            <a:r>
              <a:rPr lang="en-US" dirty="0" smtClean="0"/>
              <a:t>).</a:t>
            </a:r>
          </a:p>
          <a:p>
            <a:pPr lvl="1"/>
            <a:r>
              <a:rPr lang="en-US" dirty="0" smtClean="0"/>
              <a:t>Interfaces with gas chromatography better than LC.</a:t>
            </a:r>
          </a:p>
          <a:p>
            <a:pPr lvl="2"/>
            <a:endParaRPr lang="en-US" dirty="0" smtClean="0"/>
          </a:p>
          <a:p>
            <a:pPr lvl="2"/>
            <a:endParaRPr lang="en-US" dirty="0" smtClean="0"/>
          </a:p>
        </p:txBody>
      </p:sp>
    </p:spTree>
  </p:cSld>
  <p:clrMapOvr>
    <a:masterClrMapping/>
  </p:clrMapOvr>
  <p:transition/>
  <p:timing>
    <p:tnLst>
      <p:par>
        <p:cTn id="1" dur="indefinite" restart="never" nodeType="tmRoot"/>
      </p:par>
    </p:tnLst>
  </p:timing>
</p:sld>
</file>

<file path=ppt/slides/slide195.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Mass Spectrometer – Ionization Techniques</a:t>
            </a:r>
            <a:endParaRPr lang="en-US" dirty="0"/>
          </a:p>
        </p:txBody>
      </p:sp>
      <p:sp>
        <p:nvSpPr>
          <p:cNvPr id="3" name="Content Placeholder 2"/>
          <p:cNvSpPr>
            <a:spLocks noGrp="1"/>
          </p:cNvSpPr>
          <p:nvPr>
            <p:ph idx="1"/>
          </p:nvPr>
        </p:nvSpPr>
        <p:spPr/>
        <p:txBody>
          <a:bodyPr>
            <a:normAutofit/>
          </a:bodyPr>
          <a:lstStyle/>
          <a:p>
            <a:r>
              <a:rPr lang="en-US" dirty="0" smtClean="0">
                <a:solidFill>
                  <a:srgbClr val="0033CC"/>
                </a:solidFill>
              </a:rPr>
              <a:t>Atmospheric Pressure </a:t>
            </a:r>
            <a:r>
              <a:rPr lang="en-US" dirty="0" err="1" smtClean="0">
                <a:solidFill>
                  <a:srgbClr val="0033CC"/>
                </a:solidFill>
              </a:rPr>
              <a:t>Photoionization</a:t>
            </a:r>
            <a:r>
              <a:rPr lang="en-US" dirty="0" smtClean="0">
                <a:solidFill>
                  <a:srgbClr val="0033CC"/>
                </a:solidFill>
              </a:rPr>
              <a:t> (APPI)</a:t>
            </a:r>
          </a:p>
          <a:p>
            <a:pPr lvl="1"/>
            <a:r>
              <a:rPr lang="en-US" dirty="0" smtClean="0"/>
              <a:t>Use of krypton gas lamps to ionize non-polar analytes</a:t>
            </a:r>
          </a:p>
          <a:p>
            <a:pPr lvl="2"/>
            <a:r>
              <a:rPr lang="en-US" dirty="0" smtClean="0"/>
              <a:t>Photons ionize solvent molecules </a:t>
            </a:r>
          </a:p>
          <a:p>
            <a:pPr lvl="2"/>
            <a:r>
              <a:rPr lang="en-US" dirty="0" smtClean="0"/>
              <a:t>A proton (H</a:t>
            </a:r>
            <a:r>
              <a:rPr lang="en-US" baseline="30000" dirty="0" smtClean="0"/>
              <a:t>+</a:t>
            </a:r>
            <a:r>
              <a:rPr lang="en-US" dirty="0" smtClean="0"/>
              <a:t>) is transferred from the solvent to the analyte</a:t>
            </a:r>
          </a:p>
          <a:p>
            <a:pPr lvl="1"/>
            <a:r>
              <a:rPr lang="en-US" dirty="0" smtClean="0"/>
              <a:t>Analytes</a:t>
            </a:r>
          </a:p>
          <a:p>
            <a:pPr lvl="2"/>
            <a:r>
              <a:rPr lang="en-US" dirty="0" smtClean="0"/>
              <a:t>Non-polar analytes which do not ionize well in ESI or APCI</a:t>
            </a:r>
          </a:p>
          <a:p>
            <a:pPr lvl="2"/>
            <a:r>
              <a:rPr lang="en-US" dirty="0" smtClean="0"/>
              <a:t>Molecular weight </a:t>
            </a:r>
            <a:r>
              <a:rPr lang="en-US" u="sng" dirty="0" smtClean="0"/>
              <a:t>&lt;</a:t>
            </a:r>
            <a:r>
              <a:rPr lang="en-US" dirty="0" smtClean="0"/>
              <a:t>1000 </a:t>
            </a:r>
            <a:r>
              <a:rPr lang="en-US" dirty="0" err="1" smtClean="0"/>
              <a:t>amu</a:t>
            </a:r>
            <a:endParaRPr lang="en-US" dirty="0" smtClean="0"/>
          </a:p>
          <a:p>
            <a:pPr lvl="2"/>
            <a:r>
              <a:rPr lang="en-US" dirty="0" smtClean="0"/>
              <a:t>Fatty acids, cholesterol, PAH’s</a:t>
            </a:r>
          </a:p>
          <a:p>
            <a:r>
              <a:rPr lang="en-US" dirty="0" smtClean="0">
                <a:solidFill>
                  <a:srgbClr val="0033CC"/>
                </a:solidFill>
              </a:rPr>
              <a:t>Matrix Assisted Laser Desorption Ionization (MALDI)</a:t>
            </a:r>
          </a:p>
          <a:p>
            <a:pPr lvl="1"/>
            <a:r>
              <a:rPr lang="en-US" dirty="0" smtClean="0"/>
              <a:t>Photons interact with a reagent which transfers energy to the analyte, ionizing it.</a:t>
            </a:r>
          </a:p>
          <a:p>
            <a:pPr lvl="1"/>
            <a:r>
              <a:rPr lang="en-US" dirty="0" smtClean="0"/>
              <a:t>Ionizes high molecular weight analytes up to 500,000 </a:t>
            </a:r>
            <a:r>
              <a:rPr lang="en-US" dirty="0" err="1" smtClean="0"/>
              <a:t>amu</a:t>
            </a:r>
            <a:r>
              <a:rPr lang="en-US" dirty="0" smtClean="0"/>
              <a:t>, e.g. proteins.</a:t>
            </a:r>
          </a:p>
          <a:p>
            <a:pPr lvl="1"/>
            <a:r>
              <a:rPr lang="en-US" dirty="0" smtClean="0"/>
              <a:t>This technique does not interface with an HPLC system.</a:t>
            </a:r>
          </a:p>
        </p:txBody>
      </p:sp>
    </p:spTree>
  </p:cSld>
  <p:clrMapOvr>
    <a:masterClrMapping/>
  </p:clrMapOvr>
  <p:transition/>
  <p:timing>
    <p:tnLst>
      <p:par>
        <p:cTn id="1" dur="indefinite" restart="never" nodeType="tmRoot"/>
      </p:par>
    </p:tnLst>
  </p:timing>
</p:sld>
</file>

<file path=ppt/slides/slide196.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4" name="Content Placeholder 3"/>
          <p:cNvSpPr>
            <a:spLocks noGrp="1"/>
          </p:cNvSpPr>
          <p:nvPr>
            <p:ph sz="half" idx="2"/>
          </p:nvPr>
        </p:nvSpPr>
        <p:spPr>
          <a:xfrm>
            <a:off x="6645852" y="1700790"/>
            <a:ext cx="2345748" cy="3341206"/>
          </a:xfrm>
          <a:solidFill>
            <a:srgbClr val="FFFFCC"/>
          </a:solidFill>
          <a:ln>
            <a:solidFill>
              <a:schemeClr val="tx1"/>
            </a:solidFill>
          </a:ln>
        </p:spPr>
        <p:txBody>
          <a:bodyPr>
            <a:normAutofit lnSpcReduction="10000"/>
          </a:bodyPr>
          <a:lstStyle/>
          <a:p>
            <a:r>
              <a:rPr lang="en-US" dirty="0" smtClean="0"/>
              <a:t>HPLC liquid enters at the left.</a:t>
            </a:r>
          </a:p>
          <a:p>
            <a:r>
              <a:rPr lang="en-US" dirty="0" smtClean="0"/>
              <a:t>Liquid is removed.</a:t>
            </a:r>
          </a:p>
          <a:p>
            <a:r>
              <a:rPr lang="en-US" dirty="0" smtClean="0"/>
              <a:t>Ions are created in the source.</a:t>
            </a:r>
          </a:p>
          <a:p>
            <a:r>
              <a:rPr lang="en-US" dirty="0" smtClean="0"/>
              <a:t>Only ions enter the transfer optics to the analyzer region.</a:t>
            </a:r>
            <a:endParaRPr lang="en-US" dirty="0"/>
          </a:p>
        </p:txBody>
      </p:sp>
      <p:sp>
        <p:nvSpPr>
          <p:cNvPr id="2" name="Title 1"/>
          <p:cNvSpPr>
            <a:spLocks noGrp="1"/>
          </p:cNvSpPr>
          <p:nvPr>
            <p:ph type="title"/>
          </p:nvPr>
        </p:nvSpPr>
        <p:spPr/>
        <p:txBody>
          <a:bodyPr/>
          <a:lstStyle/>
          <a:p>
            <a:r>
              <a:rPr lang="en-US" dirty="0" smtClean="0"/>
              <a:t>Z-Spray Source</a:t>
            </a:r>
            <a:endParaRPr lang="en-US" dirty="0"/>
          </a:p>
        </p:txBody>
      </p:sp>
      <p:pic>
        <p:nvPicPr>
          <p:cNvPr id="3" name="Picture 6" descr="Mass Spec Z spray"/>
          <p:cNvPicPr>
            <a:picLocks noChangeAspect="1" noChangeArrowheads="1"/>
          </p:cNvPicPr>
          <p:nvPr/>
        </p:nvPicPr>
        <p:blipFill>
          <a:blip r:embed="rId3" cstate="print"/>
          <a:srcRect t="5576" b="4832"/>
          <a:stretch>
            <a:fillRect/>
          </a:stretch>
        </p:blipFill>
        <p:spPr>
          <a:xfrm>
            <a:off x="557022" y="1001649"/>
            <a:ext cx="5956300" cy="5257800"/>
          </a:xfrm>
          <a:prstGeom prst="rect">
            <a:avLst/>
          </a:prstGeom>
          <a:noFill/>
          <a:ln>
            <a:noFill/>
          </a:ln>
        </p:spPr>
      </p:pic>
      <p:cxnSp>
        <p:nvCxnSpPr>
          <p:cNvPr id="6" name="Straight Arrow Connector 5"/>
          <p:cNvCxnSpPr/>
          <p:nvPr/>
        </p:nvCxnSpPr>
        <p:spPr bwMode="auto">
          <a:xfrm>
            <a:off x="996696" y="2267712"/>
            <a:ext cx="411480" cy="0"/>
          </a:xfrm>
          <a:prstGeom prst="straightConnector1">
            <a:avLst/>
          </a:prstGeom>
          <a:solidFill>
            <a:srgbClr val="3374D4"/>
          </a:solidFill>
          <a:ln w="25400" cap="flat" cmpd="sng" algn="ctr">
            <a:solidFill>
              <a:srgbClr val="FF0000"/>
            </a:solidFill>
            <a:prstDash val="solid"/>
            <a:round/>
            <a:headEnd type="none" w="med" len="med"/>
            <a:tailEnd type="arrow"/>
          </a:ln>
          <a:effectLst/>
        </p:spPr>
      </p:cxnSp>
      <p:cxnSp>
        <p:nvCxnSpPr>
          <p:cNvPr id="7" name="Straight Arrow Connector 6"/>
          <p:cNvCxnSpPr/>
          <p:nvPr/>
        </p:nvCxnSpPr>
        <p:spPr bwMode="auto">
          <a:xfrm>
            <a:off x="1834896" y="2255520"/>
            <a:ext cx="411480" cy="0"/>
          </a:xfrm>
          <a:prstGeom prst="straightConnector1">
            <a:avLst/>
          </a:prstGeom>
          <a:solidFill>
            <a:srgbClr val="3374D4"/>
          </a:solidFill>
          <a:ln w="25400" cap="flat" cmpd="sng" algn="ctr">
            <a:solidFill>
              <a:srgbClr val="FF0000"/>
            </a:solidFill>
            <a:prstDash val="solid"/>
            <a:round/>
            <a:headEnd type="none" w="med" len="med"/>
            <a:tailEnd type="arrow"/>
          </a:ln>
          <a:effectLst/>
        </p:spPr>
      </p:cxnSp>
      <p:cxnSp>
        <p:nvCxnSpPr>
          <p:cNvPr id="8" name="Straight Arrow Connector 7"/>
          <p:cNvCxnSpPr/>
          <p:nvPr/>
        </p:nvCxnSpPr>
        <p:spPr bwMode="auto">
          <a:xfrm>
            <a:off x="4136136" y="3697224"/>
            <a:ext cx="411480" cy="0"/>
          </a:xfrm>
          <a:prstGeom prst="straightConnector1">
            <a:avLst/>
          </a:prstGeom>
          <a:solidFill>
            <a:srgbClr val="3374D4"/>
          </a:solidFill>
          <a:ln w="25400" cap="flat" cmpd="sng" algn="ctr">
            <a:solidFill>
              <a:srgbClr val="FF0000"/>
            </a:solidFill>
            <a:prstDash val="solid"/>
            <a:round/>
            <a:headEnd type="none" w="med" len="med"/>
            <a:tailEnd type="arrow"/>
          </a:ln>
          <a:effectLst/>
        </p:spPr>
      </p:cxnSp>
      <p:cxnSp>
        <p:nvCxnSpPr>
          <p:cNvPr id="9" name="Straight Arrow Connector 8"/>
          <p:cNvCxnSpPr/>
          <p:nvPr/>
        </p:nvCxnSpPr>
        <p:spPr bwMode="auto">
          <a:xfrm>
            <a:off x="3154680" y="2295144"/>
            <a:ext cx="429768" cy="118872"/>
          </a:xfrm>
          <a:prstGeom prst="straightConnector1">
            <a:avLst/>
          </a:prstGeom>
          <a:solidFill>
            <a:srgbClr val="3374D4"/>
          </a:solidFill>
          <a:ln w="25400" cap="flat" cmpd="sng" algn="ctr">
            <a:solidFill>
              <a:srgbClr val="FF0000"/>
            </a:solidFill>
            <a:prstDash val="solid"/>
            <a:round/>
            <a:headEnd type="none" w="med" len="med"/>
            <a:tailEnd type="arrow"/>
          </a:ln>
          <a:effectLst/>
        </p:spPr>
      </p:cxnSp>
      <p:sp>
        <p:nvSpPr>
          <p:cNvPr id="12" name="TextBox 11"/>
          <p:cNvSpPr txBox="1"/>
          <p:nvPr/>
        </p:nvSpPr>
        <p:spPr>
          <a:xfrm>
            <a:off x="366689" y="1988825"/>
            <a:ext cx="740663" cy="523220"/>
          </a:xfrm>
          <a:prstGeom prst="rect">
            <a:avLst/>
          </a:prstGeom>
          <a:noFill/>
          <a:ln>
            <a:noFill/>
          </a:ln>
        </p:spPr>
        <p:txBody>
          <a:bodyPr wrap="square" rtlCol="0">
            <a:spAutoFit/>
          </a:bodyPr>
          <a:lstStyle/>
          <a:p>
            <a:r>
              <a:rPr lang="en-US" sz="1400" dirty="0" smtClean="0"/>
              <a:t>From HPLC</a:t>
            </a:r>
            <a:endParaRPr lang="en-US" sz="1400" dirty="0"/>
          </a:p>
        </p:txBody>
      </p:sp>
      <p:sp>
        <p:nvSpPr>
          <p:cNvPr id="13" name="TextBox 12"/>
          <p:cNvSpPr txBox="1"/>
          <p:nvPr/>
        </p:nvSpPr>
        <p:spPr>
          <a:xfrm>
            <a:off x="4581144" y="4148328"/>
            <a:ext cx="1627632" cy="523220"/>
          </a:xfrm>
          <a:prstGeom prst="rect">
            <a:avLst/>
          </a:prstGeom>
          <a:noFill/>
        </p:spPr>
        <p:txBody>
          <a:bodyPr wrap="square" rtlCol="0">
            <a:spAutoFit/>
          </a:bodyPr>
          <a:lstStyle/>
          <a:p>
            <a:r>
              <a:rPr lang="en-US" sz="1400" dirty="0" smtClean="0"/>
              <a:t>Transfer to Analyzer region</a:t>
            </a:r>
            <a:endParaRPr lang="en-US" sz="1400" dirty="0"/>
          </a:p>
        </p:txBody>
      </p:sp>
      <p:sp>
        <p:nvSpPr>
          <p:cNvPr id="14" name="TextBox 13"/>
          <p:cNvSpPr txBox="1"/>
          <p:nvPr/>
        </p:nvSpPr>
        <p:spPr>
          <a:xfrm>
            <a:off x="1072896" y="2636520"/>
            <a:ext cx="893064" cy="307777"/>
          </a:xfrm>
          <a:prstGeom prst="rect">
            <a:avLst/>
          </a:prstGeom>
          <a:noFill/>
        </p:spPr>
        <p:txBody>
          <a:bodyPr wrap="square" rtlCol="0">
            <a:spAutoFit/>
          </a:bodyPr>
          <a:lstStyle/>
          <a:p>
            <a:r>
              <a:rPr lang="en-US" sz="1400" dirty="0" smtClean="0"/>
              <a:t>Sprayer</a:t>
            </a:r>
            <a:endParaRPr lang="en-US" sz="1400" dirty="0"/>
          </a:p>
        </p:txBody>
      </p:sp>
      <p:cxnSp>
        <p:nvCxnSpPr>
          <p:cNvPr id="15" name="Straight Arrow Connector 14"/>
          <p:cNvCxnSpPr/>
          <p:nvPr/>
        </p:nvCxnSpPr>
        <p:spPr bwMode="auto">
          <a:xfrm>
            <a:off x="3813048" y="2807208"/>
            <a:ext cx="54864" cy="457200"/>
          </a:xfrm>
          <a:prstGeom prst="straightConnector1">
            <a:avLst/>
          </a:prstGeom>
          <a:solidFill>
            <a:srgbClr val="3374D4"/>
          </a:solidFill>
          <a:ln w="25400" cap="flat" cmpd="sng" algn="ctr">
            <a:solidFill>
              <a:srgbClr val="FF0000"/>
            </a:solidFill>
            <a:prstDash val="solid"/>
            <a:round/>
            <a:headEnd type="none" w="med" len="med"/>
            <a:tailEnd type="arrow"/>
          </a:ln>
          <a:effectLst/>
        </p:spPr>
      </p:cxnSp>
    </p:spTree>
  </p:cSld>
  <p:clrMapOvr>
    <a:masterClrMapping/>
  </p:clrMapOvr>
  <p:transition/>
  <p:timing>
    <p:tnLst>
      <p:par>
        <p:cTn id="1" dur="indefinite" restart="never" nodeType="tmRoot"/>
      </p:par>
    </p:tnLst>
  </p:timing>
</p:sld>
</file>

<file path=ppt/slides/slide197.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95" name="Content Placeholder 294"/>
          <p:cNvSpPr>
            <a:spLocks noGrp="1"/>
          </p:cNvSpPr>
          <p:nvPr>
            <p:ph sz="half" idx="13"/>
          </p:nvPr>
        </p:nvSpPr>
        <p:spPr>
          <a:xfrm>
            <a:off x="251475" y="4696354"/>
            <a:ext cx="8686800" cy="1365191"/>
          </a:xfrm>
        </p:spPr>
        <p:txBody>
          <a:bodyPr/>
          <a:lstStyle/>
          <a:p>
            <a:r>
              <a:rPr lang="en-US" sz="1800" dirty="0" smtClean="0">
                <a:solidFill>
                  <a:srgbClr val="1C1C1C"/>
                </a:solidFill>
              </a:rPr>
              <a:t>If the correct voltages are applied to the rods, ions with the desired mass will pass down the middle of the quadrupole and on to the detector.  </a:t>
            </a:r>
          </a:p>
          <a:p>
            <a:r>
              <a:rPr lang="en-US" sz="1800" dirty="0" smtClean="0">
                <a:solidFill>
                  <a:srgbClr val="1C1C1C"/>
                </a:solidFill>
              </a:rPr>
              <a:t>All other ions will spiral out and be lost.</a:t>
            </a:r>
          </a:p>
          <a:p>
            <a:endParaRPr lang="en-US" sz="1800" dirty="0"/>
          </a:p>
        </p:txBody>
      </p:sp>
      <p:sp>
        <p:nvSpPr>
          <p:cNvPr id="2" name="Title 1"/>
          <p:cNvSpPr>
            <a:spLocks noGrp="1"/>
          </p:cNvSpPr>
          <p:nvPr>
            <p:ph type="title"/>
          </p:nvPr>
        </p:nvSpPr>
        <p:spPr/>
        <p:txBody>
          <a:bodyPr/>
          <a:lstStyle/>
          <a:p>
            <a:r>
              <a:rPr lang="en-US" dirty="0" smtClean="0"/>
              <a:t>Quadrupole Analyzer</a:t>
            </a:r>
            <a:endParaRPr lang="en-US" dirty="0"/>
          </a:p>
        </p:txBody>
      </p:sp>
      <p:grpSp>
        <p:nvGrpSpPr>
          <p:cNvPr id="300" name="Group 299"/>
          <p:cNvGrpSpPr/>
          <p:nvPr/>
        </p:nvGrpSpPr>
        <p:grpSpPr>
          <a:xfrm>
            <a:off x="424297" y="1419263"/>
            <a:ext cx="8353015" cy="2470594"/>
            <a:chOff x="309082" y="1304048"/>
            <a:chExt cx="8353015" cy="2470594"/>
          </a:xfrm>
        </p:grpSpPr>
        <p:grpSp>
          <p:nvGrpSpPr>
            <p:cNvPr id="3" name="Group 38"/>
            <p:cNvGrpSpPr/>
            <p:nvPr/>
          </p:nvGrpSpPr>
          <p:grpSpPr>
            <a:xfrm>
              <a:off x="1004352" y="1304048"/>
              <a:ext cx="7181666" cy="2470594"/>
              <a:chOff x="450850" y="1214438"/>
              <a:chExt cx="8532411" cy="3624262"/>
            </a:xfrm>
          </p:grpSpPr>
          <p:sp>
            <p:nvSpPr>
              <p:cNvPr id="40" name="Text Box 3"/>
              <p:cNvSpPr txBox="1">
                <a:spLocks noChangeArrowheads="1"/>
              </p:cNvSpPr>
              <p:nvPr/>
            </p:nvSpPr>
            <p:spPr bwMode="auto">
              <a:xfrm>
                <a:off x="642938" y="1233488"/>
                <a:ext cx="1179266" cy="496645"/>
              </a:xfrm>
              <a:prstGeom prst="rect">
                <a:avLst/>
              </a:prstGeom>
              <a:noFill/>
              <a:ln w="12700">
                <a:noFill/>
                <a:miter lim="800000"/>
                <a:headEnd/>
                <a:tailEnd/>
              </a:ln>
              <a:effectLst>
                <a:outerShdw dist="17961" dir="2700000" algn="ctr" rotWithShape="0">
                  <a:schemeClr val="bg1"/>
                </a:outerShdw>
              </a:effectLst>
            </p:spPr>
            <p:txBody>
              <a:bodyPr wrap="none">
                <a:spAutoFit/>
              </a:bodyPr>
              <a:lstStyle/>
              <a:p>
                <a:pPr eaLnBrk="0" hangingPunct="0">
                  <a:defRPr/>
                </a:pPr>
                <a:r>
                  <a:rPr lang="en-US" dirty="0" err="1">
                    <a:solidFill>
                      <a:srgbClr val="1C1C1C"/>
                    </a:solidFill>
                    <a:latin typeface="+mn-lt"/>
                  </a:rPr>
                  <a:t>Prefilter</a:t>
                </a:r>
                <a:endParaRPr lang="en-US" dirty="0">
                  <a:solidFill>
                    <a:srgbClr val="1C1C1C"/>
                  </a:solidFill>
                  <a:latin typeface="+mn-lt"/>
                </a:endParaRPr>
              </a:p>
            </p:txBody>
          </p:sp>
          <p:sp>
            <p:nvSpPr>
              <p:cNvPr id="41" name="Text Box 4"/>
              <p:cNvSpPr txBox="1">
                <a:spLocks noChangeArrowheads="1"/>
              </p:cNvSpPr>
              <p:nvPr/>
            </p:nvSpPr>
            <p:spPr bwMode="auto">
              <a:xfrm>
                <a:off x="3994150" y="1214438"/>
                <a:ext cx="3034248" cy="496645"/>
              </a:xfrm>
              <a:prstGeom prst="rect">
                <a:avLst/>
              </a:prstGeom>
              <a:noFill/>
              <a:ln w="12700">
                <a:noFill/>
                <a:miter lim="800000"/>
                <a:headEnd/>
                <a:tailEnd/>
              </a:ln>
              <a:effectLst>
                <a:outerShdw dist="17961" dir="2700000" algn="ctr" rotWithShape="0">
                  <a:schemeClr val="bg1"/>
                </a:outerShdw>
              </a:effectLst>
            </p:spPr>
            <p:txBody>
              <a:bodyPr wrap="none">
                <a:spAutoFit/>
              </a:bodyPr>
              <a:lstStyle/>
              <a:p>
                <a:pPr eaLnBrk="0" hangingPunct="0">
                  <a:defRPr/>
                </a:pPr>
                <a:r>
                  <a:rPr lang="en-US" dirty="0">
                    <a:solidFill>
                      <a:srgbClr val="1C1C1C"/>
                    </a:solidFill>
                    <a:latin typeface="+mn-lt"/>
                  </a:rPr>
                  <a:t>Quadrupole Mass Filter</a:t>
                </a:r>
              </a:p>
            </p:txBody>
          </p:sp>
          <p:sp>
            <p:nvSpPr>
              <p:cNvPr id="42" name="Text Box 5"/>
              <p:cNvSpPr txBox="1">
                <a:spLocks noChangeArrowheads="1"/>
              </p:cNvSpPr>
              <p:nvPr/>
            </p:nvSpPr>
            <p:spPr bwMode="auto">
              <a:xfrm>
                <a:off x="2376488" y="2352676"/>
                <a:ext cx="1971310" cy="541795"/>
              </a:xfrm>
              <a:prstGeom prst="rect">
                <a:avLst/>
              </a:prstGeom>
              <a:noFill/>
              <a:ln w="12700">
                <a:noFill/>
                <a:miter lim="800000"/>
                <a:headEnd/>
                <a:tailEnd/>
              </a:ln>
              <a:effectLst>
                <a:outerShdw dist="17961" dir="2700000" algn="ctr" rotWithShape="0">
                  <a:schemeClr val="bg1"/>
                </a:outerShdw>
              </a:effectLst>
            </p:spPr>
            <p:txBody>
              <a:bodyPr wrap="none">
                <a:spAutoFit/>
              </a:bodyPr>
              <a:lstStyle/>
              <a:p>
                <a:pPr eaLnBrk="0" hangingPunct="0">
                  <a:defRPr/>
                </a:pPr>
                <a:r>
                  <a:rPr lang="en-US" dirty="0">
                    <a:solidFill>
                      <a:srgbClr val="1C1C1C"/>
                    </a:solidFill>
                    <a:latin typeface="+mn-lt"/>
                  </a:rPr>
                  <a:t>Rejected</a:t>
                </a:r>
                <a:r>
                  <a:rPr lang="en-US" sz="1800" dirty="0">
                    <a:solidFill>
                      <a:srgbClr val="1C1C1C"/>
                    </a:solidFill>
                    <a:latin typeface="+mn-lt"/>
                  </a:rPr>
                  <a:t> Ions</a:t>
                </a:r>
              </a:p>
            </p:txBody>
          </p:sp>
          <p:sp>
            <p:nvSpPr>
              <p:cNvPr id="43" name="Text Box 6"/>
              <p:cNvSpPr txBox="1">
                <a:spLocks noChangeArrowheads="1"/>
              </p:cNvSpPr>
              <p:nvPr/>
            </p:nvSpPr>
            <p:spPr bwMode="auto">
              <a:xfrm>
                <a:off x="6681788" y="1879600"/>
                <a:ext cx="2301473" cy="857841"/>
              </a:xfrm>
              <a:prstGeom prst="rect">
                <a:avLst/>
              </a:prstGeom>
              <a:noFill/>
              <a:ln w="12700">
                <a:noFill/>
                <a:miter lim="800000"/>
                <a:headEnd/>
                <a:tailEnd/>
              </a:ln>
              <a:effectLst>
                <a:outerShdw dist="17961" dir="2700000" algn="ctr" rotWithShape="0">
                  <a:schemeClr val="bg1"/>
                </a:outerShdw>
              </a:effectLst>
            </p:spPr>
            <p:txBody>
              <a:bodyPr wrap="none">
                <a:spAutoFit/>
              </a:bodyPr>
              <a:lstStyle/>
              <a:p>
                <a:pPr eaLnBrk="0" hangingPunct="0">
                  <a:defRPr/>
                </a:pPr>
                <a:r>
                  <a:rPr lang="en-US" dirty="0">
                    <a:solidFill>
                      <a:srgbClr val="1C1C1C"/>
                    </a:solidFill>
                    <a:latin typeface="+mn-lt"/>
                  </a:rPr>
                  <a:t>Ion with </a:t>
                </a:r>
              </a:p>
              <a:p>
                <a:pPr eaLnBrk="0" hangingPunct="0">
                  <a:defRPr/>
                </a:pPr>
                <a:r>
                  <a:rPr lang="en-US" dirty="0" smtClean="0">
                    <a:solidFill>
                      <a:srgbClr val="1C1C1C"/>
                    </a:solidFill>
                    <a:latin typeface="+mn-lt"/>
                  </a:rPr>
                  <a:t>Stable Trajectory</a:t>
                </a:r>
                <a:endParaRPr lang="en-US" dirty="0">
                  <a:solidFill>
                    <a:srgbClr val="1C1C1C"/>
                  </a:solidFill>
                  <a:latin typeface="+mn-lt"/>
                </a:endParaRPr>
              </a:p>
            </p:txBody>
          </p:sp>
          <p:sp>
            <p:nvSpPr>
              <p:cNvPr id="44" name="Freeform 8"/>
              <p:cNvSpPr>
                <a:spLocks/>
              </p:cNvSpPr>
              <p:nvPr/>
            </p:nvSpPr>
            <p:spPr bwMode="auto">
              <a:xfrm>
                <a:off x="6683375" y="2944813"/>
                <a:ext cx="644525" cy="333375"/>
              </a:xfrm>
              <a:custGeom>
                <a:avLst/>
                <a:gdLst/>
                <a:ahLst/>
                <a:cxnLst>
                  <a:cxn ang="0">
                    <a:pos x="0" y="297"/>
                  </a:cxn>
                  <a:cxn ang="0">
                    <a:pos x="144" y="182"/>
                  </a:cxn>
                  <a:cxn ang="0">
                    <a:pos x="365" y="77"/>
                  </a:cxn>
                  <a:cxn ang="0">
                    <a:pos x="557" y="0"/>
                  </a:cxn>
                </a:cxnLst>
                <a:rect l="0" t="0" r="r" b="b"/>
                <a:pathLst>
                  <a:path w="557" h="297">
                    <a:moveTo>
                      <a:pt x="0" y="297"/>
                    </a:moveTo>
                    <a:cubicBezTo>
                      <a:pt x="41" y="258"/>
                      <a:pt x="83" y="219"/>
                      <a:pt x="144" y="182"/>
                    </a:cubicBezTo>
                    <a:cubicBezTo>
                      <a:pt x="205" y="145"/>
                      <a:pt x="296" y="107"/>
                      <a:pt x="365" y="77"/>
                    </a:cubicBezTo>
                    <a:cubicBezTo>
                      <a:pt x="434" y="47"/>
                      <a:pt x="520" y="18"/>
                      <a:pt x="557" y="0"/>
                    </a:cubicBezTo>
                  </a:path>
                </a:pathLst>
              </a:custGeom>
              <a:noFill/>
              <a:ln w="31750" cap="flat" cmpd="sng">
                <a:solidFill>
                  <a:srgbClr val="FF0000"/>
                </a:solidFill>
                <a:prstDash val="solid"/>
                <a:round/>
                <a:headEnd/>
                <a:tailEnd/>
              </a:ln>
              <a:effectLst>
                <a:outerShdw dist="17961" dir="2700000" algn="ctr" rotWithShape="0">
                  <a:schemeClr val="bg1"/>
                </a:outerShdw>
              </a:effectLst>
            </p:spPr>
            <p:txBody>
              <a:bodyPr wrap="none" anchor="ctr"/>
              <a:lstStyle/>
              <a:p>
                <a:pPr>
                  <a:defRPr/>
                </a:pPr>
                <a:endParaRPr lang="en-US" sz="1800">
                  <a:latin typeface="+mn-lt"/>
                </a:endParaRPr>
              </a:p>
            </p:txBody>
          </p:sp>
          <p:grpSp>
            <p:nvGrpSpPr>
              <p:cNvPr id="4" name="Group 9"/>
              <p:cNvGrpSpPr>
                <a:grpSpLocks/>
              </p:cNvGrpSpPr>
              <p:nvPr/>
            </p:nvGrpSpPr>
            <p:grpSpPr bwMode="auto">
              <a:xfrm>
                <a:off x="450850" y="3228975"/>
                <a:ext cx="7732713" cy="1609725"/>
                <a:chOff x="308" y="2628"/>
                <a:chExt cx="5277" cy="1014"/>
              </a:xfrm>
            </p:grpSpPr>
            <p:sp>
              <p:nvSpPr>
                <p:cNvPr id="260" name="Oval 10"/>
                <p:cNvSpPr>
                  <a:spLocks noChangeArrowheads="1"/>
                </p:cNvSpPr>
                <p:nvPr/>
              </p:nvSpPr>
              <p:spPr bwMode="auto">
                <a:xfrm>
                  <a:off x="1164" y="3394"/>
                  <a:ext cx="104" cy="192"/>
                </a:xfrm>
                <a:prstGeom prst="ellipse">
                  <a:avLst/>
                </a:prstGeom>
                <a:solidFill>
                  <a:srgbClr val="00CCFF"/>
                </a:solidFill>
                <a:ln w="9525">
                  <a:solidFill>
                    <a:srgbClr val="000023"/>
                  </a:solidFill>
                  <a:round/>
                  <a:headEnd/>
                  <a:tailEnd/>
                </a:ln>
              </p:spPr>
              <p:txBody>
                <a:bodyPr wrap="none" anchor="ctr"/>
                <a:lstStyle/>
                <a:p>
                  <a:endParaRPr lang="en-US" sz="1800">
                    <a:latin typeface="+mn-lt"/>
                  </a:endParaRPr>
                </a:p>
              </p:txBody>
            </p:sp>
            <p:sp>
              <p:nvSpPr>
                <p:cNvPr id="261" name="Rectangle 11"/>
                <p:cNvSpPr>
                  <a:spLocks noChangeArrowheads="1"/>
                </p:cNvSpPr>
                <p:nvPr/>
              </p:nvSpPr>
              <p:spPr bwMode="auto">
                <a:xfrm>
                  <a:off x="380" y="3394"/>
                  <a:ext cx="931" cy="183"/>
                </a:xfrm>
                <a:prstGeom prst="rect">
                  <a:avLst/>
                </a:prstGeom>
                <a:solidFill>
                  <a:srgbClr val="FF9900"/>
                </a:solidFill>
                <a:ln w="9525">
                  <a:solidFill>
                    <a:srgbClr val="000023"/>
                  </a:solidFill>
                  <a:miter lim="800000"/>
                  <a:headEnd/>
                  <a:tailEnd/>
                </a:ln>
              </p:spPr>
              <p:txBody>
                <a:bodyPr wrap="none" anchor="ctr"/>
                <a:lstStyle/>
                <a:p>
                  <a:endParaRPr lang="en-US" sz="1800">
                    <a:latin typeface="+mn-lt"/>
                  </a:endParaRPr>
                </a:p>
              </p:txBody>
            </p:sp>
            <p:sp>
              <p:nvSpPr>
                <p:cNvPr id="262" name="Oval 12"/>
                <p:cNvSpPr>
                  <a:spLocks noChangeArrowheads="1"/>
                </p:cNvSpPr>
                <p:nvPr/>
              </p:nvSpPr>
              <p:spPr bwMode="auto">
                <a:xfrm>
                  <a:off x="328" y="3394"/>
                  <a:ext cx="104" cy="192"/>
                </a:xfrm>
                <a:prstGeom prst="ellipse">
                  <a:avLst/>
                </a:prstGeom>
                <a:solidFill>
                  <a:srgbClr val="FF9900"/>
                </a:solidFill>
                <a:ln w="9525">
                  <a:solidFill>
                    <a:srgbClr val="000023"/>
                  </a:solidFill>
                  <a:round/>
                  <a:headEnd/>
                  <a:tailEnd/>
                </a:ln>
              </p:spPr>
              <p:txBody>
                <a:bodyPr wrap="none" anchor="ctr"/>
                <a:lstStyle/>
                <a:p>
                  <a:endParaRPr lang="en-US" sz="1800">
                    <a:latin typeface="+mn-lt"/>
                  </a:endParaRPr>
                </a:p>
              </p:txBody>
            </p:sp>
            <p:sp>
              <p:nvSpPr>
                <p:cNvPr id="263" name="Oval 13"/>
                <p:cNvSpPr>
                  <a:spLocks noChangeArrowheads="1"/>
                </p:cNvSpPr>
                <p:nvPr/>
              </p:nvSpPr>
              <p:spPr bwMode="auto">
                <a:xfrm>
                  <a:off x="1279" y="3394"/>
                  <a:ext cx="105" cy="192"/>
                </a:xfrm>
                <a:prstGeom prst="ellipse">
                  <a:avLst/>
                </a:prstGeom>
                <a:solidFill>
                  <a:srgbClr val="FF9900"/>
                </a:solidFill>
                <a:ln w="9525">
                  <a:solidFill>
                    <a:srgbClr val="000023"/>
                  </a:solidFill>
                  <a:round/>
                  <a:headEnd/>
                  <a:tailEnd/>
                </a:ln>
              </p:spPr>
              <p:txBody>
                <a:bodyPr wrap="none" anchor="ctr"/>
                <a:lstStyle/>
                <a:p>
                  <a:endParaRPr lang="en-US" sz="1800">
                    <a:latin typeface="+mn-lt"/>
                  </a:endParaRPr>
                </a:p>
              </p:txBody>
            </p:sp>
            <p:sp>
              <p:nvSpPr>
                <p:cNvPr id="264" name="Oval 14"/>
                <p:cNvSpPr>
                  <a:spLocks noChangeArrowheads="1"/>
                </p:cNvSpPr>
                <p:nvPr/>
              </p:nvSpPr>
              <p:spPr bwMode="auto">
                <a:xfrm>
                  <a:off x="1269" y="3394"/>
                  <a:ext cx="105" cy="192"/>
                </a:xfrm>
                <a:prstGeom prst="ellipse">
                  <a:avLst/>
                </a:prstGeom>
                <a:solidFill>
                  <a:srgbClr val="FF9900"/>
                </a:solidFill>
                <a:ln w="9525">
                  <a:noFill/>
                  <a:round/>
                  <a:headEnd/>
                  <a:tailEnd/>
                </a:ln>
              </p:spPr>
              <p:txBody>
                <a:bodyPr wrap="none" anchor="ctr"/>
                <a:lstStyle/>
                <a:p>
                  <a:endParaRPr lang="en-US" sz="1800">
                    <a:latin typeface="+mn-lt"/>
                  </a:endParaRPr>
                </a:p>
              </p:txBody>
            </p:sp>
            <p:sp>
              <p:nvSpPr>
                <p:cNvPr id="265" name="Oval 15"/>
                <p:cNvSpPr>
                  <a:spLocks noChangeArrowheads="1"/>
                </p:cNvSpPr>
                <p:nvPr/>
              </p:nvSpPr>
              <p:spPr bwMode="auto">
                <a:xfrm>
                  <a:off x="1144" y="2631"/>
                  <a:ext cx="105" cy="192"/>
                </a:xfrm>
                <a:prstGeom prst="ellipse">
                  <a:avLst/>
                </a:prstGeom>
                <a:solidFill>
                  <a:srgbClr val="33CCCC"/>
                </a:solidFill>
                <a:ln w="9525">
                  <a:solidFill>
                    <a:srgbClr val="000023"/>
                  </a:solidFill>
                  <a:round/>
                  <a:headEnd/>
                  <a:tailEnd/>
                </a:ln>
              </p:spPr>
              <p:txBody>
                <a:bodyPr wrap="none" anchor="ctr"/>
                <a:lstStyle/>
                <a:p>
                  <a:endParaRPr lang="en-US" sz="1800">
                    <a:latin typeface="+mn-lt"/>
                  </a:endParaRPr>
                </a:p>
              </p:txBody>
            </p:sp>
            <p:sp>
              <p:nvSpPr>
                <p:cNvPr id="266" name="Rectangle 16"/>
                <p:cNvSpPr>
                  <a:spLocks noChangeArrowheads="1"/>
                </p:cNvSpPr>
                <p:nvPr/>
              </p:nvSpPr>
              <p:spPr bwMode="auto">
                <a:xfrm>
                  <a:off x="360" y="2631"/>
                  <a:ext cx="931" cy="183"/>
                </a:xfrm>
                <a:prstGeom prst="rect">
                  <a:avLst/>
                </a:prstGeom>
                <a:solidFill>
                  <a:srgbClr val="33CCCC"/>
                </a:solidFill>
                <a:ln w="9525">
                  <a:solidFill>
                    <a:srgbClr val="000023"/>
                  </a:solidFill>
                  <a:miter lim="800000"/>
                  <a:headEnd/>
                  <a:tailEnd/>
                </a:ln>
              </p:spPr>
              <p:txBody>
                <a:bodyPr wrap="none" anchor="ctr"/>
                <a:lstStyle/>
                <a:p>
                  <a:endParaRPr lang="en-US" sz="1800">
                    <a:latin typeface="+mn-lt"/>
                  </a:endParaRPr>
                </a:p>
              </p:txBody>
            </p:sp>
            <p:sp>
              <p:nvSpPr>
                <p:cNvPr id="267" name="Oval 17"/>
                <p:cNvSpPr>
                  <a:spLocks noChangeArrowheads="1"/>
                </p:cNvSpPr>
                <p:nvPr/>
              </p:nvSpPr>
              <p:spPr bwMode="auto">
                <a:xfrm>
                  <a:off x="308" y="2631"/>
                  <a:ext cx="105" cy="192"/>
                </a:xfrm>
                <a:prstGeom prst="ellipse">
                  <a:avLst/>
                </a:prstGeom>
                <a:solidFill>
                  <a:srgbClr val="33CCCC"/>
                </a:solidFill>
                <a:ln w="9525">
                  <a:solidFill>
                    <a:srgbClr val="000023"/>
                  </a:solidFill>
                  <a:round/>
                  <a:headEnd/>
                  <a:tailEnd/>
                </a:ln>
              </p:spPr>
              <p:txBody>
                <a:bodyPr wrap="none" anchor="ctr"/>
                <a:lstStyle/>
                <a:p>
                  <a:endParaRPr lang="en-US" sz="1800">
                    <a:latin typeface="+mn-lt"/>
                  </a:endParaRPr>
                </a:p>
              </p:txBody>
            </p:sp>
            <p:sp>
              <p:nvSpPr>
                <p:cNvPr id="268" name="Oval 18"/>
                <p:cNvSpPr>
                  <a:spLocks noChangeArrowheads="1"/>
                </p:cNvSpPr>
                <p:nvPr/>
              </p:nvSpPr>
              <p:spPr bwMode="auto">
                <a:xfrm>
                  <a:off x="1260" y="2631"/>
                  <a:ext cx="104" cy="192"/>
                </a:xfrm>
                <a:prstGeom prst="ellipse">
                  <a:avLst/>
                </a:prstGeom>
                <a:solidFill>
                  <a:srgbClr val="33CCCC"/>
                </a:solidFill>
                <a:ln w="9525">
                  <a:solidFill>
                    <a:srgbClr val="000023"/>
                  </a:solidFill>
                  <a:round/>
                  <a:headEnd/>
                  <a:tailEnd/>
                </a:ln>
              </p:spPr>
              <p:txBody>
                <a:bodyPr wrap="none" anchor="ctr"/>
                <a:lstStyle/>
                <a:p>
                  <a:endParaRPr lang="en-US" sz="1800">
                    <a:latin typeface="+mn-lt"/>
                  </a:endParaRPr>
                </a:p>
              </p:txBody>
            </p:sp>
            <p:sp>
              <p:nvSpPr>
                <p:cNvPr id="269" name="Oval 19"/>
                <p:cNvSpPr>
                  <a:spLocks noChangeArrowheads="1"/>
                </p:cNvSpPr>
                <p:nvPr/>
              </p:nvSpPr>
              <p:spPr bwMode="auto">
                <a:xfrm>
                  <a:off x="1250" y="2631"/>
                  <a:ext cx="104" cy="192"/>
                </a:xfrm>
                <a:prstGeom prst="ellipse">
                  <a:avLst/>
                </a:prstGeom>
                <a:solidFill>
                  <a:srgbClr val="33CCCC"/>
                </a:solidFill>
                <a:ln w="9525">
                  <a:noFill/>
                  <a:round/>
                  <a:headEnd/>
                  <a:tailEnd/>
                </a:ln>
              </p:spPr>
              <p:txBody>
                <a:bodyPr wrap="none" anchor="ctr"/>
                <a:lstStyle/>
                <a:p>
                  <a:endParaRPr lang="en-US" sz="1800">
                    <a:latin typeface="+mn-lt"/>
                  </a:endParaRPr>
                </a:p>
              </p:txBody>
            </p:sp>
            <p:sp>
              <p:nvSpPr>
                <p:cNvPr id="270" name="Rectangle 20"/>
                <p:cNvSpPr>
                  <a:spLocks noChangeArrowheads="1"/>
                </p:cNvSpPr>
                <p:nvPr/>
              </p:nvSpPr>
              <p:spPr bwMode="auto">
                <a:xfrm>
                  <a:off x="537" y="3441"/>
                  <a:ext cx="927" cy="192"/>
                </a:xfrm>
                <a:prstGeom prst="rect">
                  <a:avLst/>
                </a:prstGeom>
                <a:solidFill>
                  <a:srgbClr val="00CCFF"/>
                </a:solidFill>
                <a:ln w="9525">
                  <a:solidFill>
                    <a:srgbClr val="000023"/>
                  </a:solidFill>
                  <a:miter lim="800000"/>
                  <a:headEnd/>
                  <a:tailEnd/>
                </a:ln>
              </p:spPr>
              <p:txBody>
                <a:bodyPr wrap="none" anchor="ctr"/>
                <a:lstStyle/>
                <a:p>
                  <a:endParaRPr lang="en-US" sz="1800">
                    <a:latin typeface="+mn-lt"/>
                  </a:endParaRPr>
                </a:p>
              </p:txBody>
            </p:sp>
            <p:sp>
              <p:nvSpPr>
                <p:cNvPr id="271" name="Oval 21"/>
                <p:cNvSpPr>
                  <a:spLocks noChangeArrowheads="1"/>
                </p:cNvSpPr>
                <p:nvPr/>
              </p:nvSpPr>
              <p:spPr bwMode="auto">
                <a:xfrm>
                  <a:off x="484" y="3441"/>
                  <a:ext cx="105" cy="192"/>
                </a:xfrm>
                <a:prstGeom prst="ellipse">
                  <a:avLst/>
                </a:prstGeom>
                <a:solidFill>
                  <a:srgbClr val="00CCFF"/>
                </a:solidFill>
                <a:ln w="9525">
                  <a:solidFill>
                    <a:srgbClr val="000023"/>
                  </a:solidFill>
                  <a:round/>
                  <a:headEnd/>
                  <a:tailEnd/>
                </a:ln>
              </p:spPr>
              <p:txBody>
                <a:bodyPr wrap="none" anchor="ctr"/>
                <a:lstStyle/>
                <a:p>
                  <a:endParaRPr lang="en-US" sz="1800">
                    <a:latin typeface="+mn-lt"/>
                  </a:endParaRPr>
                </a:p>
              </p:txBody>
            </p:sp>
            <p:sp>
              <p:nvSpPr>
                <p:cNvPr id="272" name="Oval 22"/>
                <p:cNvSpPr>
                  <a:spLocks noChangeArrowheads="1"/>
                </p:cNvSpPr>
                <p:nvPr/>
              </p:nvSpPr>
              <p:spPr bwMode="auto">
                <a:xfrm>
                  <a:off x="1425" y="3441"/>
                  <a:ext cx="104" cy="192"/>
                </a:xfrm>
                <a:prstGeom prst="ellipse">
                  <a:avLst/>
                </a:prstGeom>
                <a:solidFill>
                  <a:srgbClr val="00CCFF"/>
                </a:solidFill>
                <a:ln w="9525">
                  <a:solidFill>
                    <a:srgbClr val="000023"/>
                  </a:solidFill>
                  <a:round/>
                  <a:headEnd/>
                  <a:tailEnd/>
                </a:ln>
              </p:spPr>
              <p:txBody>
                <a:bodyPr wrap="none" anchor="ctr"/>
                <a:lstStyle/>
                <a:p>
                  <a:endParaRPr lang="en-US" sz="1800">
                    <a:latin typeface="+mn-lt"/>
                  </a:endParaRPr>
                </a:p>
              </p:txBody>
            </p:sp>
            <p:sp>
              <p:nvSpPr>
                <p:cNvPr id="273" name="Oval 23"/>
                <p:cNvSpPr>
                  <a:spLocks noChangeArrowheads="1"/>
                </p:cNvSpPr>
                <p:nvPr/>
              </p:nvSpPr>
              <p:spPr bwMode="auto">
                <a:xfrm>
                  <a:off x="1312" y="2655"/>
                  <a:ext cx="104" cy="192"/>
                </a:xfrm>
                <a:prstGeom prst="ellipse">
                  <a:avLst/>
                </a:prstGeom>
                <a:solidFill>
                  <a:srgbClr val="00CCFF"/>
                </a:solidFill>
                <a:ln w="9525">
                  <a:solidFill>
                    <a:srgbClr val="000023"/>
                  </a:solidFill>
                  <a:round/>
                  <a:headEnd/>
                  <a:tailEnd/>
                </a:ln>
              </p:spPr>
              <p:txBody>
                <a:bodyPr wrap="none" anchor="ctr"/>
                <a:lstStyle/>
                <a:p>
                  <a:endParaRPr lang="en-US" sz="1800">
                    <a:latin typeface="+mn-lt"/>
                  </a:endParaRPr>
                </a:p>
              </p:txBody>
            </p:sp>
            <p:sp>
              <p:nvSpPr>
                <p:cNvPr id="274" name="Oval 24"/>
                <p:cNvSpPr>
                  <a:spLocks noChangeArrowheads="1"/>
                </p:cNvSpPr>
                <p:nvPr/>
              </p:nvSpPr>
              <p:spPr bwMode="auto">
                <a:xfrm>
                  <a:off x="1410" y="3443"/>
                  <a:ext cx="104" cy="192"/>
                </a:xfrm>
                <a:prstGeom prst="ellipse">
                  <a:avLst/>
                </a:prstGeom>
                <a:solidFill>
                  <a:srgbClr val="00CCFF"/>
                </a:solidFill>
                <a:ln w="9525">
                  <a:noFill/>
                  <a:round/>
                  <a:headEnd/>
                  <a:tailEnd/>
                </a:ln>
              </p:spPr>
              <p:txBody>
                <a:bodyPr wrap="none" anchor="ctr"/>
                <a:lstStyle/>
                <a:p>
                  <a:endParaRPr lang="en-US" sz="1800">
                    <a:latin typeface="+mn-lt"/>
                  </a:endParaRPr>
                </a:p>
              </p:txBody>
            </p:sp>
            <p:sp>
              <p:nvSpPr>
                <p:cNvPr id="275" name="Rectangle 25"/>
                <p:cNvSpPr>
                  <a:spLocks noChangeArrowheads="1"/>
                </p:cNvSpPr>
                <p:nvPr/>
              </p:nvSpPr>
              <p:spPr bwMode="auto">
                <a:xfrm>
                  <a:off x="528" y="2655"/>
                  <a:ext cx="931" cy="183"/>
                </a:xfrm>
                <a:prstGeom prst="rect">
                  <a:avLst/>
                </a:prstGeom>
                <a:solidFill>
                  <a:srgbClr val="FF9900"/>
                </a:solidFill>
                <a:ln w="9525">
                  <a:solidFill>
                    <a:srgbClr val="000023"/>
                  </a:solidFill>
                  <a:miter lim="800000"/>
                  <a:headEnd/>
                  <a:tailEnd/>
                </a:ln>
              </p:spPr>
              <p:txBody>
                <a:bodyPr wrap="none" anchor="ctr"/>
                <a:lstStyle/>
                <a:p>
                  <a:endParaRPr lang="en-US" sz="1800">
                    <a:latin typeface="+mn-lt"/>
                  </a:endParaRPr>
                </a:p>
              </p:txBody>
            </p:sp>
            <p:sp>
              <p:nvSpPr>
                <p:cNvPr id="276" name="Oval 26"/>
                <p:cNvSpPr>
                  <a:spLocks noChangeArrowheads="1"/>
                </p:cNvSpPr>
                <p:nvPr/>
              </p:nvSpPr>
              <p:spPr bwMode="auto">
                <a:xfrm>
                  <a:off x="476" y="2655"/>
                  <a:ext cx="104" cy="192"/>
                </a:xfrm>
                <a:prstGeom prst="ellipse">
                  <a:avLst/>
                </a:prstGeom>
                <a:solidFill>
                  <a:srgbClr val="FF9900"/>
                </a:solidFill>
                <a:ln w="9525">
                  <a:solidFill>
                    <a:srgbClr val="000023"/>
                  </a:solidFill>
                  <a:round/>
                  <a:headEnd/>
                  <a:tailEnd/>
                </a:ln>
              </p:spPr>
              <p:txBody>
                <a:bodyPr wrap="none" anchor="ctr"/>
                <a:lstStyle/>
                <a:p>
                  <a:endParaRPr lang="en-US" sz="1800">
                    <a:latin typeface="+mn-lt"/>
                  </a:endParaRPr>
                </a:p>
              </p:txBody>
            </p:sp>
            <p:sp>
              <p:nvSpPr>
                <p:cNvPr id="277" name="Oval 27"/>
                <p:cNvSpPr>
                  <a:spLocks noChangeArrowheads="1"/>
                </p:cNvSpPr>
                <p:nvPr/>
              </p:nvSpPr>
              <p:spPr bwMode="auto">
                <a:xfrm>
                  <a:off x="1427" y="2655"/>
                  <a:ext cx="105" cy="180"/>
                </a:xfrm>
                <a:prstGeom prst="ellipse">
                  <a:avLst/>
                </a:prstGeom>
                <a:solidFill>
                  <a:srgbClr val="FF9900"/>
                </a:solidFill>
                <a:ln w="9525">
                  <a:solidFill>
                    <a:srgbClr val="000023"/>
                  </a:solidFill>
                  <a:round/>
                  <a:headEnd/>
                  <a:tailEnd/>
                </a:ln>
              </p:spPr>
              <p:txBody>
                <a:bodyPr wrap="none" anchor="ctr"/>
                <a:lstStyle/>
                <a:p>
                  <a:endParaRPr lang="en-US" sz="1800">
                    <a:latin typeface="+mn-lt"/>
                  </a:endParaRPr>
                </a:p>
              </p:txBody>
            </p:sp>
            <p:sp>
              <p:nvSpPr>
                <p:cNvPr id="278" name="Oval 28"/>
                <p:cNvSpPr>
                  <a:spLocks noChangeArrowheads="1"/>
                </p:cNvSpPr>
                <p:nvPr/>
              </p:nvSpPr>
              <p:spPr bwMode="auto">
                <a:xfrm>
                  <a:off x="1413" y="2655"/>
                  <a:ext cx="105" cy="184"/>
                </a:xfrm>
                <a:prstGeom prst="ellipse">
                  <a:avLst/>
                </a:prstGeom>
                <a:solidFill>
                  <a:srgbClr val="FF9900"/>
                </a:solidFill>
                <a:ln w="9525">
                  <a:noFill/>
                  <a:round/>
                  <a:headEnd/>
                  <a:tailEnd/>
                </a:ln>
              </p:spPr>
              <p:txBody>
                <a:bodyPr wrap="none" anchor="ctr"/>
                <a:lstStyle/>
                <a:p>
                  <a:endParaRPr lang="en-US" sz="1800">
                    <a:latin typeface="+mn-lt"/>
                  </a:endParaRPr>
                </a:p>
              </p:txBody>
            </p:sp>
            <p:sp>
              <p:nvSpPr>
                <p:cNvPr id="279" name="Rectangle 29"/>
                <p:cNvSpPr>
                  <a:spLocks noChangeArrowheads="1"/>
                </p:cNvSpPr>
                <p:nvPr/>
              </p:nvSpPr>
              <p:spPr bwMode="auto">
                <a:xfrm>
                  <a:off x="1656" y="3403"/>
                  <a:ext cx="3723" cy="183"/>
                </a:xfrm>
                <a:prstGeom prst="rect">
                  <a:avLst/>
                </a:prstGeom>
                <a:solidFill>
                  <a:srgbClr val="FF9900"/>
                </a:solidFill>
                <a:ln w="9525">
                  <a:solidFill>
                    <a:srgbClr val="000023"/>
                  </a:solidFill>
                  <a:miter lim="800000"/>
                  <a:headEnd/>
                  <a:tailEnd/>
                </a:ln>
              </p:spPr>
              <p:txBody>
                <a:bodyPr wrap="none" anchor="ctr"/>
                <a:lstStyle/>
                <a:p>
                  <a:endParaRPr lang="en-US" sz="1800">
                    <a:latin typeface="+mn-lt"/>
                  </a:endParaRPr>
                </a:p>
              </p:txBody>
            </p:sp>
            <p:sp>
              <p:nvSpPr>
                <p:cNvPr id="280" name="Oval 30"/>
                <p:cNvSpPr>
                  <a:spLocks noChangeArrowheads="1"/>
                </p:cNvSpPr>
                <p:nvPr/>
              </p:nvSpPr>
              <p:spPr bwMode="auto">
                <a:xfrm>
                  <a:off x="1602" y="3403"/>
                  <a:ext cx="106" cy="192"/>
                </a:xfrm>
                <a:prstGeom prst="ellipse">
                  <a:avLst/>
                </a:prstGeom>
                <a:solidFill>
                  <a:srgbClr val="FF9900"/>
                </a:solidFill>
                <a:ln w="9525">
                  <a:solidFill>
                    <a:srgbClr val="000023"/>
                  </a:solidFill>
                  <a:round/>
                  <a:headEnd/>
                  <a:tailEnd/>
                </a:ln>
              </p:spPr>
              <p:txBody>
                <a:bodyPr wrap="none" anchor="ctr"/>
                <a:lstStyle/>
                <a:p>
                  <a:endParaRPr lang="en-US" sz="1800">
                    <a:latin typeface="+mn-lt"/>
                  </a:endParaRPr>
                </a:p>
              </p:txBody>
            </p:sp>
            <p:sp>
              <p:nvSpPr>
                <p:cNvPr id="281" name="Oval 31"/>
                <p:cNvSpPr>
                  <a:spLocks noChangeArrowheads="1"/>
                </p:cNvSpPr>
                <p:nvPr/>
              </p:nvSpPr>
              <p:spPr bwMode="auto">
                <a:xfrm>
                  <a:off x="5332" y="3403"/>
                  <a:ext cx="105" cy="192"/>
                </a:xfrm>
                <a:prstGeom prst="ellipse">
                  <a:avLst/>
                </a:prstGeom>
                <a:solidFill>
                  <a:srgbClr val="FF9900"/>
                </a:solidFill>
                <a:ln w="9525">
                  <a:solidFill>
                    <a:srgbClr val="000023"/>
                  </a:solidFill>
                  <a:round/>
                  <a:headEnd/>
                  <a:tailEnd/>
                </a:ln>
              </p:spPr>
              <p:txBody>
                <a:bodyPr wrap="none" anchor="ctr"/>
                <a:lstStyle/>
                <a:p>
                  <a:endParaRPr lang="en-US" sz="1800">
                    <a:latin typeface="+mn-lt"/>
                  </a:endParaRPr>
                </a:p>
              </p:txBody>
            </p:sp>
            <p:sp>
              <p:nvSpPr>
                <p:cNvPr id="282" name="Oval 32"/>
                <p:cNvSpPr>
                  <a:spLocks noChangeArrowheads="1"/>
                </p:cNvSpPr>
                <p:nvPr/>
              </p:nvSpPr>
              <p:spPr bwMode="auto">
                <a:xfrm>
                  <a:off x="5322" y="3403"/>
                  <a:ext cx="105" cy="192"/>
                </a:xfrm>
                <a:prstGeom prst="ellipse">
                  <a:avLst/>
                </a:prstGeom>
                <a:solidFill>
                  <a:srgbClr val="FF9900"/>
                </a:solidFill>
                <a:ln w="9525">
                  <a:noFill/>
                  <a:round/>
                  <a:headEnd/>
                  <a:tailEnd/>
                </a:ln>
              </p:spPr>
              <p:txBody>
                <a:bodyPr wrap="none" anchor="ctr"/>
                <a:lstStyle/>
                <a:p>
                  <a:endParaRPr lang="en-US" sz="1800">
                    <a:latin typeface="+mn-lt"/>
                  </a:endParaRPr>
                </a:p>
              </p:txBody>
            </p:sp>
            <p:sp>
              <p:nvSpPr>
                <p:cNvPr id="283" name="Rectangle 33"/>
                <p:cNvSpPr>
                  <a:spLocks noChangeArrowheads="1"/>
                </p:cNvSpPr>
                <p:nvPr/>
              </p:nvSpPr>
              <p:spPr bwMode="auto">
                <a:xfrm>
                  <a:off x="1636" y="2629"/>
                  <a:ext cx="3754" cy="194"/>
                </a:xfrm>
                <a:prstGeom prst="rect">
                  <a:avLst/>
                </a:prstGeom>
                <a:solidFill>
                  <a:srgbClr val="33CCCC"/>
                </a:solidFill>
                <a:ln w="9525">
                  <a:solidFill>
                    <a:srgbClr val="000023"/>
                  </a:solidFill>
                  <a:miter lim="800000"/>
                  <a:headEnd/>
                  <a:tailEnd/>
                </a:ln>
              </p:spPr>
              <p:txBody>
                <a:bodyPr wrap="none" anchor="ctr"/>
                <a:lstStyle/>
                <a:p>
                  <a:endParaRPr lang="en-US" sz="1800">
                    <a:latin typeface="+mn-lt"/>
                  </a:endParaRPr>
                </a:p>
              </p:txBody>
            </p:sp>
            <p:sp>
              <p:nvSpPr>
                <p:cNvPr id="284" name="Oval 34"/>
                <p:cNvSpPr>
                  <a:spLocks noChangeArrowheads="1"/>
                </p:cNvSpPr>
                <p:nvPr/>
              </p:nvSpPr>
              <p:spPr bwMode="auto">
                <a:xfrm>
                  <a:off x="1583" y="2640"/>
                  <a:ext cx="105" cy="192"/>
                </a:xfrm>
                <a:prstGeom prst="ellipse">
                  <a:avLst/>
                </a:prstGeom>
                <a:solidFill>
                  <a:srgbClr val="33CCCC"/>
                </a:solidFill>
                <a:ln w="9525">
                  <a:solidFill>
                    <a:srgbClr val="000023"/>
                  </a:solidFill>
                  <a:round/>
                  <a:headEnd/>
                  <a:tailEnd/>
                </a:ln>
              </p:spPr>
              <p:txBody>
                <a:bodyPr wrap="none" anchor="ctr"/>
                <a:lstStyle/>
                <a:p>
                  <a:endParaRPr lang="en-US" sz="1800">
                    <a:latin typeface="+mn-lt"/>
                  </a:endParaRPr>
                </a:p>
              </p:txBody>
            </p:sp>
            <p:sp>
              <p:nvSpPr>
                <p:cNvPr id="285" name="Oval 35"/>
                <p:cNvSpPr>
                  <a:spLocks noChangeArrowheads="1"/>
                </p:cNvSpPr>
                <p:nvPr/>
              </p:nvSpPr>
              <p:spPr bwMode="auto">
                <a:xfrm>
                  <a:off x="5344" y="2628"/>
                  <a:ext cx="105" cy="192"/>
                </a:xfrm>
                <a:prstGeom prst="ellipse">
                  <a:avLst/>
                </a:prstGeom>
                <a:solidFill>
                  <a:srgbClr val="33CCCC"/>
                </a:solidFill>
                <a:ln w="9525">
                  <a:solidFill>
                    <a:srgbClr val="000023"/>
                  </a:solidFill>
                  <a:round/>
                  <a:headEnd/>
                  <a:tailEnd/>
                </a:ln>
              </p:spPr>
              <p:txBody>
                <a:bodyPr wrap="none" anchor="ctr"/>
                <a:lstStyle/>
                <a:p>
                  <a:endParaRPr lang="en-US" sz="1800">
                    <a:latin typeface="+mn-lt"/>
                  </a:endParaRPr>
                </a:p>
              </p:txBody>
            </p:sp>
            <p:sp>
              <p:nvSpPr>
                <p:cNvPr id="286" name="Rectangle 36"/>
                <p:cNvSpPr>
                  <a:spLocks noChangeArrowheads="1"/>
                </p:cNvSpPr>
                <p:nvPr/>
              </p:nvSpPr>
              <p:spPr bwMode="auto">
                <a:xfrm>
                  <a:off x="1812" y="3450"/>
                  <a:ext cx="3699" cy="192"/>
                </a:xfrm>
                <a:prstGeom prst="rect">
                  <a:avLst/>
                </a:prstGeom>
                <a:solidFill>
                  <a:srgbClr val="00CCFF"/>
                </a:solidFill>
                <a:ln w="9525">
                  <a:solidFill>
                    <a:srgbClr val="000023"/>
                  </a:solidFill>
                  <a:miter lim="800000"/>
                  <a:headEnd/>
                  <a:tailEnd/>
                </a:ln>
              </p:spPr>
              <p:txBody>
                <a:bodyPr wrap="none" anchor="ctr"/>
                <a:lstStyle/>
                <a:p>
                  <a:endParaRPr lang="en-US" sz="1800">
                    <a:latin typeface="+mn-lt"/>
                  </a:endParaRPr>
                </a:p>
              </p:txBody>
            </p:sp>
            <p:sp>
              <p:nvSpPr>
                <p:cNvPr id="287" name="Oval 37"/>
                <p:cNvSpPr>
                  <a:spLocks noChangeArrowheads="1"/>
                </p:cNvSpPr>
                <p:nvPr/>
              </p:nvSpPr>
              <p:spPr bwMode="auto">
                <a:xfrm>
                  <a:off x="1760" y="3450"/>
                  <a:ext cx="105" cy="192"/>
                </a:xfrm>
                <a:prstGeom prst="ellipse">
                  <a:avLst/>
                </a:prstGeom>
                <a:solidFill>
                  <a:srgbClr val="00CCFF"/>
                </a:solidFill>
                <a:ln w="9525">
                  <a:solidFill>
                    <a:srgbClr val="000023"/>
                  </a:solidFill>
                  <a:round/>
                  <a:headEnd/>
                  <a:tailEnd/>
                </a:ln>
              </p:spPr>
              <p:txBody>
                <a:bodyPr wrap="none" anchor="ctr"/>
                <a:lstStyle/>
                <a:p>
                  <a:endParaRPr lang="en-US" sz="1800">
                    <a:latin typeface="+mn-lt"/>
                  </a:endParaRPr>
                </a:p>
              </p:txBody>
            </p:sp>
            <p:sp>
              <p:nvSpPr>
                <p:cNvPr id="288" name="Oval 38"/>
                <p:cNvSpPr>
                  <a:spLocks noChangeArrowheads="1"/>
                </p:cNvSpPr>
                <p:nvPr/>
              </p:nvSpPr>
              <p:spPr bwMode="auto">
                <a:xfrm>
                  <a:off x="5472" y="3450"/>
                  <a:ext cx="104" cy="192"/>
                </a:xfrm>
                <a:prstGeom prst="ellipse">
                  <a:avLst/>
                </a:prstGeom>
                <a:solidFill>
                  <a:srgbClr val="00CCFF"/>
                </a:solidFill>
                <a:ln w="9525">
                  <a:solidFill>
                    <a:srgbClr val="000023"/>
                  </a:solidFill>
                  <a:round/>
                  <a:headEnd/>
                  <a:tailEnd/>
                </a:ln>
              </p:spPr>
              <p:txBody>
                <a:bodyPr wrap="none" anchor="ctr"/>
                <a:lstStyle/>
                <a:p>
                  <a:endParaRPr lang="en-US" sz="1800">
                    <a:latin typeface="+mn-lt"/>
                  </a:endParaRPr>
                </a:p>
              </p:txBody>
            </p:sp>
            <p:sp>
              <p:nvSpPr>
                <p:cNvPr id="289" name="Oval 39"/>
                <p:cNvSpPr>
                  <a:spLocks noChangeArrowheads="1"/>
                </p:cNvSpPr>
                <p:nvPr/>
              </p:nvSpPr>
              <p:spPr bwMode="auto">
                <a:xfrm>
                  <a:off x="5447" y="3452"/>
                  <a:ext cx="120" cy="184"/>
                </a:xfrm>
                <a:prstGeom prst="ellipse">
                  <a:avLst/>
                </a:prstGeom>
                <a:solidFill>
                  <a:srgbClr val="00CCFF"/>
                </a:solidFill>
                <a:ln w="9525">
                  <a:noFill/>
                  <a:round/>
                  <a:headEnd/>
                  <a:tailEnd/>
                </a:ln>
              </p:spPr>
              <p:txBody>
                <a:bodyPr wrap="none" anchor="ctr"/>
                <a:lstStyle/>
                <a:p>
                  <a:endParaRPr lang="en-US" sz="1800">
                    <a:latin typeface="+mn-lt"/>
                  </a:endParaRPr>
                </a:p>
              </p:txBody>
            </p:sp>
            <p:sp>
              <p:nvSpPr>
                <p:cNvPr id="290" name="Oval 40"/>
                <p:cNvSpPr>
                  <a:spLocks noChangeArrowheads="1"/>
                </p:cNvSpPr>
                <p:nvPr/>
              </p:nvSpPr>
              <p:spPr bwMode="auto">
                <a:xfrm>
                  <a:off x="5338" y="2630"/>
                  <a:ext cx="105" cy="192"/>
                </a:xfrm>
                <a:prstGeom prst="ellipse">
                  <a:avLst/>
                </a:prstGeom>
                <a:solidFill>
                  <a:srgbClr val="33CCCC"/>
                </a:solidFill>
                <a:ln w="9525">
                  <a:noFill/>
                  <a:round/>
                  <a:headEnd/>
                  <a:tailEnd/>
                </a:ln>
              </p:spPr>
              <p:txBody>
                <a:bodyPr wrap="none" anchor="ctr"/>
                <a:lstStyle/>
                <a:p>
                  <a:endParaRPr lang="en-US" sz="1800">
                    <a:latin typeface="+mn-lt"/>
                  </a:endParaRPr>
                </a:p>
              </p:txBody>
            </p:sp>
            <p:sp>
              <p:nvSpPr>
                <p:cNvPr id="291" name="Rectangle 41"/>
                <p:cNvSpPr>
                  <a:spLocks noChangeArrowheads="1"/>
                </p:cNvSpPr>
                <p:nvPr/>
              </p:nvSpPr>
              <p:spPr bwMode="auto">
                <a:xfrm>
                  <a:off x="1804" y="2664"/>
                  <a:ext cx="3711" cy="174"/>
                </a:xfrm>
                <a:prstGeom prst="rect">
                  <a:avLst/>
                </a:prstGeom>
                <a:solidFill>
                  <a:srgbClr val="FF9900"/>
                </a:solidFill>
                <a:ln w="9525">
                  <a:solidFill>
                    <a:srgbClr val="000023"/>
                  </a:solidFill>
                  <a:miter lim="800000"/>
                  <a:headEnd/>
                  <a:tailEnd/>
                </a:ln>
              </p:spPr>
              <p:txBody>
                <a:bodyPr wrap="none" anchor="ctr"/>
                <a:lstStyle/>
                <a:p>
                  <a:endParaRPr lang="en-US" sz="1800">
                    <a:latin typeface="+mn-lt"/>
                  </a:endParaRPr>
                </a:p>
              </p:txBody>
            </p:sp>
            <p:sp>
              <p:nvSpPr>
                <p:cNvPr id="292" name="Oval 42"/>
                <p:cNvSpPr>
                  <a:spLocks noChangeArrowheads="1"/>
                </p:cNvSpPr>
                <p:nvPr/>
              </p:nvSpPr>
              <p:spPr bwMode="auto">
                <a:xfrm>
                  <a:off x="1751" y="2664"/>
                  <a:ext cx="105" cy="192"/>
                </a:xfrm>
                <a:prstGeom prst="ellipse">
                  <a:avLst/>
                </a:prstGeom>
                <a:solidFill>
                  <a:srgbClr val="FF9900"/>
                </a:solidFill>
                <a:ln w="9525">
                  <a:solidFill>
                    <a:srgbClr val="000023"/>
                  </a:solidFill>
                  <a:round/>
                  <a:headEnd/>
                  <a:tailEnd/>
                </a:ln>
              </p:spPr>
              <p:txBody>
                <a:bodyPr wrap="none" anchor="ctr"/>
                <a:lstStyle/>
                <a:p>
                  <a:endParaRPr lang="en-US" sz="1800">
                    <a:latin typeface="+mn-lt"/>
                  </a:endParaRPr>
                </a:p>
              </p:txBody>
            </p:sp>
            <p:sp>
              <p:nvSpPr>
                <p:cNvPr id="293" name="Oval 43"/>
                <p:cNvSpPr>
                  <a:spLocks noChangeArrowheads="1"/>
                </p:cNvSpPr>
                <p:nvPr/>
              </p:nvSpPr>
              <p:spPr bwMode="auto">
                <a:xfrm>
                  <a:off x="5480" y="2664"/>
                  <a:ext cx="105" cy="178"/>
                </a:xfrm>
                <a:prstGeom prst="ellipse">
                  <a:avLst/>
                </a:prstGeom>
                <a:solidFill>
                  <a:srgbClr val="FF9900"/>
                </a:solidFill>
                <a:ln w="9525">
                  <a:solidFill>
                    <a:srgbClr val="000023"/>
                  </a:solidFill>
                  <a:round/>
                  <a:headEnd/>
                  <a:tailEnd/>
                </a:ln>
              </p:spPr>
              <p:txBody>
                <a:bodyPr wrap="none" anchor="ctr"/>
                <a:lstStyle/>
                <a:p>
                  <a:endParaRPr lang="en-US" sz="1800">
                    <a:latin typeface="+mn-lt"/>
                  </a:endParaRPr>
                </a:p>
              </p:txBody>
            </p:sp>
            <p:sp>
              <p:nvSpPr>
                <p:cNvPr id="294" name="Oval 44"/>
                <p:cNvSpPr>
                  <a:spLocks noChangeArrowheads="1"/>
                </p:cNvSpPr>
                <p:nvPr/>
              </p:nvSpPr>
              <p:spPr bwMode="auto">
                <a:xfrm>
                  <a:off x="5466" y="2664"/>
                  <a:ext cx="105" cy="172"/>
                </a:xfrm>
                <a:prstGeom prst="ellipse">
                  <a:avLst/>
                </a:prstGeom>
                <a:solidFill>
                  <a:srgbClr val="FF9900"/>
                </a:solidFill>
                <a:ln w="9525">
                  <a:noFill/>
                  <a:round/>
                  <a:headEnd/>
                  <a:tailEnd/>
                </a:ln>
              </p:spPr>
              <p:txBody>
                <a:bodyPr wrap="none" anchor="ctr"/>
                <a:lstStyle/>
                <a:p>
                  <a:endParaRPr lang="en-US" sz="1800">
                    <a:latin typeface="+mn-lt"/>
                  </a:endParaRPr>
                </a:p>
              </p:txBody>
            </p:sp>
          </p:grpSp>
          <p:sp>
            <p:nvSpPr>
              <p:cNvPr id="46" name="Arc 45"/>
              <p:cNvSpPr>
                <a:spLocks/>
              </p:cNvSpPr>
              <p:nvPr/>
            </p:nvSpPr>
            <p:spPr bwMode="auto">
              <a:xfrm flipV="1">
                <a:off x="649288" y="3568700"/>
                <a:ext cx="504825" cy="487363"/>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31750">
                <a:solidFill>
                  <a:srgbClr val="000023"/>
                </a:solidFill>
                <a:round/>
                <a:headEnd/>
                <a:tailEnd/>
              </a:ln>
              <a:effectLst>
                <a:outerShdw dist="17961" dir="2700000" algn="ctr" rotWithShape="0">
                  <a:schemeClr val="bg1"/>
                </a:outerShdw>
              </a:effectLst>
            </p:spPr>
            <p:txBody>
              <a:bodyPr wrap="none" anchor="ctr"/>
              <a:lstStyle/>
              <a:p>
                <a:pPr>
                  <a:defRPr/>
                </a:pPr>
                <a:endParaRPr lang="en-US" sz="1800">
                  <a:latin typeface="+mn-lt"/>
                </a:endParaRPr>
              </a:p>
            </p:txBody>
          </p:sp>
          <p:sp>
            <p:nvSpPr>
              <p:cNvPr id="47" name="Arc 46"/>
              <p:cNvSpPr>
                <a:spLocks/>
              </p:cNvSpPr>
              <p:nvPr/>
            </p:nvSpPr>
            <p:spPr bwMode="auto">
              <a:xfrm>
                <a:off x="649288" y="3981450"/>
                <a:ext cx="612775" cy="487363"/>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31750">
                <a:solidFill>
                  <a:srgbClr val="000023"/>
                </a:solidFill>
                <a:round/>
                <a:headEnd/>
                <a:tailEnd/>
              </a:ln>
              <a:effectLst>
                <a:outerShdw dist="17961" dir="2700000" algn="ctr" rotWithShape="0">
                  <a:schemeClr val="bg1"/>
                </a:outerShdw>
              </a:effectLst>
            </p:spPr>
            <p:txBody>
              <a:bodyPr wrap="none" anchor="ctr"/>
              <a:lstStyle/>
              <a:p>
                <a:pPr>
                  <a:defRPr/>
                </a:pPr>
                <a:endParaRPr lang="en-US" sz="1800">
                  <a:latin typeface="+mn-lt"/>
                </a:endParaRPr>
              </a:p>
            </p:txBody>
          </p:sp>
          <p:sp>
            <p:nvSpPr>
              <p:cNvPr id="48" name="Freeform 47"/>
              <p:cNvSpPr>
                <a:spLocks/>
              </p:cNvSpPr>
              <p:nvPr/>
            </p:nvSpPr>
            <p:spPr bwMode="auto">
              <a:xfrm>
                <a:off x="741363" y="3556000"/>
                <a:ext cx="5653087" cy="931863"/>
              </a:xfrm>
              <a:custGeom>
                <a:avLst/>
                <a:gdLst/>
                <a:ahLst/>
                <a:cxnLst>
                  <a:cxn ang="0">
                    <a:pos x="0" y="334"/>
                  </a:cxn>
                  <a:cxn ang="0">
                    <a:pos x="758" y="17"/>
                  </a:cxn>
                  <a:cxn ang="0">
                    <a:pos x="1584" y="257"/>
                  </a:cxn>
                  <a:cxn ang="0">
                    <a:pos x="2131" y="507"/>
                  </a:cxn>
                  <a:cxn ang="0">
                    <a:pos x="2524" y="545"/>
                  </a:cxn>
                  <a:cxn ang="0">
                    <a:pos x="3187" y="257"/>
                  </a:cxn>
                  <a:cxn ang="0">
                    <a:pos x="3542" y="8"/>
                  </a:cxn>
                </a:cxnLst>
                <a:rect l="0" t="0" r="r" b="b"/>
                <a:pathLst>
                  <a:path w="3542" h="587">
                    <a:moveTo>
                      <a:pt x="0" y="334"/>
                    </a:moveTo>
                    <a:cubicBezTo>
                      <a:pt x="247" y="182"/>
                      <a:pt x="494" y="30"/>
                      <a:pt x="758" y="17"/>
                    </a:cubicBezTo>
                    <a:cubicBezTo>
                      <a:pt x="1022" y="4"/>
                      <a:pt x="1355" y="175"/>
                      <a:pt x="1584" y="257"/>
                    </a:cubicBezTo>
                    <a:cubicBezTo>
                      <a:pt x="1813" y="339"/>
                      <a:pt x="1974" y="459"/>
                      <a:pt x="2131" y="507"/>
                    </a:cubicBezTo>
                    <a:cubicBezTo>
                      <a:pt x="2288" y="555"/>
                      <a:pt x="2348" y="587"/>
                      <a:pt x="2524" y="545"/>
                    </a:cubicBezTo>
                    <a:cubicBezTo>
                      <a:pt x="2700" y="503"/>
                      <a:pt x="3017" y="346"/>
                      <a:pt x="3187" y="257"/>
                    </a:cubicBezTo>
                    <a:cubicBezTo>
                      <a:pt x="3357" y="168"/>
                      <a:pt x="3477" y="0"/>
                      <a:pt x="3542" y="8"/>
                    </a:cubicBezTo>
                  </a:path>
                </a:pathLst>
              </a:custGeom>
              <a:noFill/>
              <a:ln w="31750" cap="flat" cmpd="sng">
                <a:solidFill>
                  <a:srgbClr val="000023"/>
                </a:solidFill>
                <a:prstDash val="solid"/>
                <a:round/>
                <a:headEnd/>
                <a:tailEnd/>
              </a:ln>
              <a:effectLst>
                <a:outerShdw dist="17961" dir="2700000" algn="ctr" rotWithShape="0">
                  <a:schemeClr val="bg1"/>
                </a:outerShdw>
              </a:effectLst>
            </p:spPr>
            <p:txBody>
              <a:bodyPr wrap="none" anchor="ctr"/>
              <a:lstStyle/>
              <a:p>
                <a:pPr>
                  <a:defRPr/>
                </a:pPr>
                <a:endParaRPr lang="en-US" sz="1800">
                  <a:latin typeface="+mn-lt"/>
                </a:endParaRPr>
              </a:p>
            </p:txBody>
          </p:sp>
          <p:sp>
            <p:nvSpPr>
              <p:cNvPr id="49" name="Arc 48"/>
              <p:cNvSpPr>
                <a:spLocks/>
              </p:cNvSpPr>
              <p:nvPr/>
            </p:nvSpPr>
            <p:spPr bwMode="auto">
              <a:xfrm>
                <a:off x="649288" y="4025900"/>
                <a:ext cx="858837" cy="487363"/>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31750">
                <a:solidFill>
                  <a:srgbClr val="000023"/>
                </a:solidFill>
                <a:round/>
                <a:headEnd/>
                <a:tailEnd/>
              </a:ln>
              <a:effectLst>
                <a:outerShdw dist="17961" dir="2700000" algn="ctr" rotWithShape="0">
                  <a:schemeClr val="bg1"/>
                </a:outerShdw>
              </a:effectLst>
            </p:spPr>
            <p:txBody>
              <a:bodyPr wrap="none" anchor="ctr"/>
              <a:lstStyle/>
              <a:p>
                <a:pPr>
                  <a:defRPr/>
                </a:pPr>
                <a:endParaRPr lang="en-US" sz="1800">
                  <a:latin typeface="+mn-lt"/>
                </a:endParaRPr>
              </a:p>
            </p:txBody>
          </p:sp>
          <p:sp>
            <p:nvSpPr>
              <p:cNvPr id="50" name="Arc 49"/>
              <p:cNvSpPr>
                <a:spLocks/>
              </p:cNvSpPr>
              <p:nvPr/>
            </p:nvSpPr>
            <p:spPr bwMode="auto">
              <a:xfrm flipV="1">
                <a:off x="649288" y="3508375"/>
                <a:ext cx="842962" cy="487363"/>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31750">
                <a:solidFill>
                  <a:srgbClr val="000023"/>
                </a:solidFill>
                <a:round/>
                <a:headEnd/>
                <a:tailEnd/>
              </a:ln>
              <a:effectLst>
                <a:outerShdw dist="17961" dir="2700000" algn="ctr" rotWithShape="0">
                  <a:schemeClr val="bg1"/>
                </a:outerShdw>
              </a:effectLst>
            </p:spPr>
            <p:txBody>
              <a:bodyPr wrap="none" anchor="ctr"/>
              <a:lstStyle/>
              <a:p>
                <a:pPr>
                  <a:defRPr/>
                </a:pPr>
                <a:endParaRPr lang="en-US" sz="1800">
                  <a:latin typeface="+mn-lt"/>
                </a:endParaRPr>
              </a:p>
            </p:txBody>
          </p:sp>
          <p:sp>
            <p:nvSpPr>
              <p:cNvPr id="51" name="Line 50"/>
              <p:cNvSpPr>
                <a:spLocks noChangeShapeType="1"/>
              </p:cNvSpPr>
              <p:nvPr/>
            </p:nvSpPr>
            <p:spPr bwMode="auto">
              <a:xfrm>
                <a:off x="4067175" y="2730500"/>
                <a:ext cx="1992313" cy="1025525"/>
              </a:xfrm>
              <a:prstGeom prst="line">
                <a:avLst/>
              </a:prstGeom>
              <a:noFill/>
              <a:ln w="31750">
                <a:solidFill>
                  <a:srgbClr val="FF0000"/>
                </a:solidFill>
                <a:prstDash val="sysDot"/>
                <a:round/>
                <a:headEnd/>
                <a:tailEnd type="stealth" w="lg" len="med"/>
              </a:ln>
              <a:effectLst>
                <a:outerShdw dist="17961" dir="2700000" algn="ctr" rotWithShape="0">
                  <a:schemeClr val="bg1"/>
                </a:outerShdw>
              </a:effectLst>
            </p:spPr>
            <p:txBody>
              <a:bodyPr wrap="none" anchor="ctr"/>
              <a:lstStyle/>
              <a:p>
                <a:pPr>
                  <a:defRPr/>
                </a:pPr>
                <a:endParaRPr lang="en-US" sz="1800">
                  <a:latin typeface="+mn-lt"/>
                </a:endParaRPr>
              </a:p>
            </p:txBody>
          </p:sp>
          <p:sp>
            <p:nvSpPr>
              <p:cNvPr id="52" name="Line 51"/>
              <p:cNvSpPr>
                <a:spLocks noChangeShapeType="1"/>
              </p:cNvSpPr>
              <p:nvPr/>
            </p:nvSpPr>
            <p:spPr bwMode="auto">
              <a:xfrm flipH="1">
                <a:off x="1196975" y="2776538"/>
                <a:ext cx="1293813" cy="914400"/>
              </a:xfrm>
              <a:prstGeom prst="line">
                <a:avLst/>
              </a:prstGeom>
              <a:noFill/>
              <a:ln w="31750">
                <a:solidFill>
                  <a:srgbClr val="FF0000"/>
                </a:solidFill>
                <a:prstDash val="sysDot"/>
                <a:round/>
                <a:headEnd/>
                <a:tailEnd type="stealth" w="lg" len="med"/>
              </a:ln>
              <a:effectLst>
                <a:outerShdw dist="17961" dir="2700000" algn="ctr" rotWithShape="0">
                  <a:schemeClr val="bg1"/>
                </a:outerShdw>
              </a:effectLst>
            </p:spPr>
            <p:txBody>
              <a:bodyPr wrap="none" anchor="ctr"/>
              <a:lstStyle/>
              <a:p>
                <a:pPr>
                  <a:defRPr/>
                </a:pPr>
                <a:endParaRPr lang="en-US" sz="1800">
                  <a:latin typeface="+mn-lt"/>
                </a:endParaRPr>
              </a:p>
            </p:txBody>
          </p:sp>
          <p:sp>
            <p:nvSpPr>
              <p:cNvPr id="53" name="Line 53"/>
              <p:cNvSpPr>
                <a:spLocks noChangeShapeType="1"/>
              </p:cNvSpPr>
              <p:nvPr/>
            </p:nvSpPr>
            <p:spPr bwMode="auto">
              <a:xfrm>
                <a:off x="5781675" y="1665288"/>
                <a:ext cx="0" cy="1433512"/>
              </a:xfrm>
              <a:prstGeom prst="line">
                <a:avLst/>
              </a:prstGeom>
              <a:noFill/>
              <a:ln w="38100" cmpd="dbl">
                <a:solidFill>
                  <a:srgbClr val="000023"/>
                </a:solidFill>
                <a:round/>
                <a:headEnd/>
                <a:tailEnd type="stealth" w="lg" len="med"/>
              </a:ln>
              <a:effectLst>
                <a:outerShdw dist="17961" dir="2700000" algn="ctr" rotWithShape="0">
                  <a:schemeClr val="bg1"/>
                </a:outerShdw>
              </a:effectLst>
            </p:spPr>
            <p:txBody>
              <a:bodyPr wrap="none" anchor="ctr"/>
              <a:lstStyle/>
              <a:p>
                <a:pPr>
                  <a:defRPr/>
                </a:pPr>
                <a:endParaRPr lang="en-US" sz="1800">
                  <a:latin typeface="+mn-lt"/>
                </a:endParaRPr>
              </a:p>
            </p:txBody>
          </p:sp>
          <p:sp>
            <p:nvSpPr>
              <p:cNvPr id="54" name="Line 54"/>
              <p:cNvSpPr>
                <a:spLocks noChangeShapeType="1"/>
              </p:cNvSpPr>
              <p:nvPr/>
            </p:nvSpPr>
            <p:spPr bwMode="auto">
              <a:xfrm>
                <a:off x="1222375" y="1695450"/>
                <a:ext cx="0" cy="1433513"/>
              </a:xfrm>
              <a:prstGeom prst="line">
                <a:avLst/>
              </a:prstGeom>
              <a:noFill/>
              <a:ln w="38100" cmpd="dbl">
                <a:solidFill>
                  <a:srgbClr val="000023"/>
                </a:solidFill>
                <a:round/>
                <a:headEnd/>
                <a:tailEnd type="stealth" w="lg" len="med"/>
              </a:ln>
              <a:effectLst>
                <a:outerShdw dist="17961" dir="2700000" algn="ctr" rotWithShape="0">
                  <a:schemeClr val="bg1"/>
                </a:outerShdw>
              </a:effectLst>
            </p:spPr>
            <p:txBody>
              <a:bodyPr wrap="none" anchor="ctr"/>
              <a:lstStyle/>
              <a:p>
                <a:pPr>
                  <a:defRPr/>
                </a:pPr>
                <a:endParaRPr lang="en-US" sz="1800">
                  <a:latin typeface="+mn-lt"/>
                </a:endParaRPr>
              </a:p>
            </p:txBody>
          </p:sp>
          <p:grpSp>
            <p:nvGrpSpPr>
              <p:cNvPr id="5" name="Group 55"/>
              <p:cNvGrpSpPr>
                <a:grpSpLocks/>
              </p:cNvGrpSpPr>
              <p:nvPr/>
            </p:nvGrpSpPr>
            <p:grpSpPr bwMode="auto">
              <a:xfrm>
                <a:off x="474663" y="3867160"/>
                <a:ext cx="7972425" cy="674689"/>
                <a:chOff x="324" y="2638"/>
                <a:chExt cx="5438" cy="425"/>
              </a:xfrm>
            </p:grpSpPr>
            <p:sp>
              <p:nvSpPr>
                <p:cNvPr id="57" name="Line 56"/>
                <p:cNvSpPr>
                  <a:spLocks noChangeShapeType="1"/>
                </p:cNvSpPr>
                <p:nvPr/>
              </p:nvSpPr>
              <p:spPr bwMode="auto">
                <a:xfrm flipV="1">
                  <a:off x="474" y="2712"/>
                  <a:ext cx="25" cy="14"/>
                </a:xfrm>
                <a:prstGeom prst="line">
                  <a:avLst/>
                </a:prstGeom>
                <a:noFill/>
                <a:ln w="38100">
                  <a:solidFill>
                    <a:srgbClr val="000080"/>
                  </a:solidFill>
                  <a:round/>
                  <a:headEnd/>
                  <a:tailEnd/>
                </a:ln>
              </p:spPr>
              <p:txBody>
                <a:bodyPr/>
                <a:lstStyle/>
                <a:p>
                  <a:endParaRPr lang="en-US" sz="1800">
                    <a:latin typeface="+mn-lt"/>
                  </a:endParaRPr>
                </a:p>
              </p:txBody>
            </p:sp>
            <p:sp>
              <p:nvSpPr>
                <p:cNvPr id="58" name="Line 57"/>
                <p:cNvSpPr>
                  <a:spLocks noChangeShapeType="1"/>
                </p:cNvSpPr>
                <p:nvPr/>
              </p:nvSpPr>
              <p:spPr bwMode="auto">
                <a:xfrm flipV="1">
                  <a:off x="499" y="2699"/>
                  <a:ext cx="25" cy="13"/>
                </a:xfrm>
                <a:prstGeom prst="line">
                  <a:avLst/>
                </a:prstGeom>
                <a:noFill/>
                <a:ln w="38100">
                  <a:solidFill>
                    <a:srgbClr val="000080"/>
                  </a:solidFill>
                  <a:round/>
                  <a:headEnd/>
                  <a:tailEnd/>
                </a:ln>
              </p:spPr>
              <p:txBody>
                <a:bodyPr/>
                <a:lstStyle/>
                <a:p>
                  <a:endParaRPr lang="en-US" sz="1800">
                    <a:latin typeface="+mn-lt"/>
                  </a:endParaRPr>
                </a:p>
              </p:txBody>
            </p:sp>
            <p:sp>
              <p:nvSpPr>
                <p:cNvPr id="59" name="Line 58"/>
                <p:cNvSpPr>
                  <a:spLocks noChangeShapeType="1"/>
                </p:cNvSpPr>
                <p:nvPr/>
              </p:nvSpPr>
              <p:spPr bwMode="auto">
                <a:xfrm flipV="1">
                  <a:off x="524" y="2686"/>
                  <a:ext cx="25" cy="13"/>
                </a:xfrm>
                <a:prstGeom prst="line">
                  <a:avLst/>
                </a:prstGeom>
                <a:noFill/>
                <a:ln w="38100">
                  <a:solidFill>
                    <a:srgbClr val="000080"/>
                  </a:solidFill>
                  <a:round/>
                  <a:headEnd/>
                  <a:tailEnd/>
                </a:ln>
              </p:spPr>
              <p:txBody>
                <a:bodyPr/>
                <a:lstStyle/>
                <a:p>
                  <a:endParaRPr lang="en-US" sz="1800">
                    <a:latin typeface="+mn-lt"/>
                  </a:endParaRPr>
                </a:p>
              </p:txBody>
            </p:sp>
            <p:sp>
              <p:nvSpPr>
                <p:cNvPr id="60" name="Line 59"/>
                <p:cNvSpPr>
                  <a:spLocks noChangeShapeType="1"/>
                </p:cNvSpPr>
                <p:nvPr/>
              </p:nvSpPr>
              <p:spPr bwMode="auto">
                <a:xfrm flipV="1">
                  <a:off x="549" y="2674"/>
                  <a:ext cx="24" cy="12"/>
                </a:xfrm>
                <a:prstGeom prst="line">
                  <a:avLst/>
                </a:prstGeom>
                <a:noFill/>
                <a:ln w="38100">
                  <a:solidFill>
                    <a:srgbClr val="000080"/>
                  </a:solidFill>
                  <a:round/>
                  <a:headEnd/>
                  <a:tailEnd/>
                </a:ln>
              </p:spPr>
              <p:txBody>
                <a:bodyPr/>
                <a:lstStyle/>
                <a:p>
                  <a:endParaRPr lang="en-US" sz="1800">
                    <a:latin typeface="+mn-lt"/>
                  </a:endParaRPr>
                </a:p>
              </p:txBody>
            </p:sp>
            <p:sp>
              <p:nvSpPr>
                <p:cNvPr id="61" name="Freeform 60"/>
                <p:cNvSpPr>
                  <a:spLocks/>
                </p:cNvSpPr>
                <p:nvPr/>
              </p:nvSpPr>
              <p:spPr bwMode="auto">
                <a:xfrm>
                  <a:off x="573" y="2664"/>
                  <a:ext cx="38" cy="10"/>
                </a:xfrm>
                <a:custGeom>
                  <a:avLst/>
                  <a:gdLst>
                    <a:gd name="T0" fmla="*/ 0 w 38"/>
                    <a:gd name="T1" fmla="*/ 10 h 10"/>
                    <a:gd name="T2" fmla="*/ 13 w 38"/>
                    <a:gd name="T3" fmla="*/ 5 h 10"/>
                    <a:gd name="T4" fmla="*/ 38 w 38"/>
                    <a:gd name="T5" fmla="*/ 0 h 10"/>
                    <a:gd name="T6" fmla="*/ 0 60000 65536"/>
                    <a:gd name="T7" fmla="*/ 0 60000 65536"/>
                    <a:gd name="T8" fmla="*/ 0 60000 65536"/>
                    <a:gd name="T9" fmla="*/ 0 w 38"/>
                    <a:gd name="T10" fmla="*/ 0 h 10"/>
                    <a:gd name="T11" fmla="*/ 38 w 38"/>
                    <a:gd name="T12" fmla="*/ 10 h 10"/>
                  </a:gdLst>
                  <a:ahLst/>
                  <a:cxnLst>
                    <a:cxn ang="T6">
                      <a:pos x="T0" y="T1"/>
                    </a:cxn>
                    <a:cxn ang="T7">
                      <a:pos x="T2" y="T3"/>
                    </a:cxn>
                    <a:cxn ang="T8">
                      <a:pos x="T4" y="T5"/>
                    </a:cxn>
                  </a:cxnLst>
                  <a:rect l="T9" t="T10" r="T11" b="T12"/>
                  <a:pathLst>
                    <a:path w="38" h="10">
                      <a:moveTo>
                        <a:pt x="0" y="10"/>
                      </a:moveTo>
                      <a:lnTo>
                        <a:pt x="13" y="5"/>
                      </a:lnTo>
                      <a:lnTo>
                        <a:pt x="38" y="0"/>
                      </a:lnTo>
                    </a:path>
                  </a:pathLst>
                </a:custGeom>
                <a:noFill/>
                <a:ln w="38100">
                  <a:solidFill>
                    <a:srgbClr val="000080"/>
                  </a:solidFill>
                  <a:round/>
                  <a:headEnd/>
                  <a:tailEnd/>
                </a:ln>
              </p:spPr>
              <p:txBody>
                <a:bodyPr/>
                <a:lstStyle/>
                <a:p>
                  <a:endParaRPr lang="en-US" sz="1800">
                    <a:latin typeface="+mn-lt"/>
                  </a:endParaRPr>
                </a:p>
              </p:txBody>
            </p:sp>
            <p:sp>
              <p:nvSpPr>
                <p:cNvPr id="62" name="Line 61"/>
                <p:cNvSpPr>
                  <a:spLocks noChangeShapeType="1"/>
                </p:cNvSpPr>
                <p:nvPr/>
              </p:nvSpPr>
              <p:spPr bwMode="auto">
                <a:xfrm flipV="1">
                  <a:off x="611" y="2656"/>
                  <a:ext cx="25" cy="8"/>
                </a:xfrm>
                <a:prstGeom prst="line">
                  <a:avLst/>
                </a:prstGeom>
                <a:noFill/>
                <a:ln w="38100">
                  <a:solidFill>
                    <a:srgbClr val="000080"/>
                  </a:solidFill>
                  <a:round/>
                  <a:headEnd/>
                  <a:tailEnd/>
                </a:ln>
              </p:spPr>
              <p:txBody>
                <a:bodyPr/>
                <a:lstStyle/>
                <a:p>
                  <a:endParaRPr lang="en-US" sz="1800">
                    <a:latin typeface="+mn-lt"/>
                  </a:endParaRPr>
                </a:p>
              </p:txBody>
            </p:sp>
            <p:sp>
              <p:nvSpPr>
                <p:cNvPr id="63" name="Line 62"/>
                <p:cNvSpPr>
                  <a:spLocks noChangeShapeType="1"/>
                </p:cNvSpPr>
                <p:nvPr/>
              </p:nvSpPr>
              <p:spPr bwMode="auto">
                <a:xfrm flipV="1">
                  <a:off x="636" y="2648"/>
                  <a:ext cx="25" cy="8"/>
                </a:xfrm>
                <a:prstGeom prst="line">
                  <a:avLst/>
                </a:prstGeom>
                <a:noFill/>
                <a:ln w="38100">
                  <a:solidFill>
                    <a:srgbClr val="000080"/>
                  </a:solidFill>
                  <a:round/>
                  <a:headEnd/>
                  <a:tailEnd/>
                </a:ln>
              </p:spPr>
              <p:txBody>
                <a:bodyPr/>
                <a:lstStyle/>
                <a:p>
                  <a:endParaRPr lang="en-US" sz="1800">
                    <a:latin typeface="+mn-lt"/>
                  </a:endParaRPr>
                </a:p>
              </p:txBody>
            </p:sp>
            <p:sp>
              <p:nvSpPr>
                <p:cNvPr id="64" name="Line 63"/>
                <p:cNvSpPr>
                  <a:spLocks noChangeShapeType="1"/>
                </p:cNvSpPr>
                <p:nvPr/>
              </p:nvSpPr>
              <p:spPr bwMode="auto">
                <a:xfrm flipV="1">
                  <a:off x="661" y="2643"/>
                  <a:ext cx="25" cy="5"/>
                </a:xfrm>
                <a:prstGeom prst="line">
                  <a:avLst/>
                </a:prstGeom>
                <a:noFill/>
                <a:ln w="38100">
                  <a:solidFill>
                    <a:srgbClr val="000080"/>
                  </a:solidFill>
                  <a:round/>
                  <a:headEnd/>
                  <a:tailEnd/>
                </a:ln>
              </p:spPr>
              <p:txBody>
                <a:bodyPr/>
                <a:lstStyle/>
                <a:p>
                  <a:endParaRPr lang="en-US" sz="1800">
                    <a:latin typeface="+mn-lt"/>
                  </a:endParaRPr>
                </a:p>
              </p:txBody>
            </p:sp>
            <p:sp>
              <p:nvSpPr>
                <p:cNvPr id="65" name="Line 64"/>
                <p:cNvSpPr>
                  <a:spLocks noChangeShapeType="1"/>
                </p:cNvSpPr>
                <p:nvPr/>
              </p:nvSpPr>
              <p:spPr bwMode="auto">
                <a:xfrm flipV="1">
                  <a:off x="686" y="2640"/>
                  <a:ext cx="25" cy="3"/>
                </a:xfrm>
                <a:prstGeom prst="line">
                  <a:avLst/>
                </a:prstGeom>
                <a:noFill/>
                <a:ln w="38100">
                  <a:solidFill>
                    <a:srgbClr val="000080"/>
                  </a:solidFill>
                  <a:round/>
                  <a:headEnd/>
                  <a:tailEnd/>
                </a:ln>
              </p:spPr>
              <p:txBody>
                <a:bodyPr/>
                <a:lstStyle/>
                <a:p>
                  <a:endParaRPr lang="en-US" sz="1800">
                    <a:latin typeface="+mn-lt"/>
                  </a:endParaRPr>
                </a:p>
              </p:txBody>
            </p:sp>
            <p:sp>
              <p:nvSpPr>
                <p:cNvPr id="66" name="Line 65"/>
                <p:cNvSpPr>
                  <a:spLocks noChangeShapeType="1"/>
                </p:cNvSpPr>
                <p:nvPr/>
              </p:nvSpPr>
              <p:spPr bwMode="auto">
                <a:xfrm flipV="1">
                  <a:off x="711" y="2638"/>
                  <a:ext cx="25" cy="2"/>
                </a:xfrm>
                <a:prstGeom prst="line">
                  <a:avLst/>
                </a:prstGeom>
                <a:noFill/>
                <a:ln w="38100">
                  <a:solidFill>
                    <a:srgbClr val="000080"/>
                  </a:solidFill>
                  <a:round/>
                  <a:headEnd/>
                  <a:tailEnd/>
                </a:ln>
              </p:spPr>
              <p:txBody>
                <a:bodyPr/>
                <a:lstStyle/>
                <a:p>
                  <a:endParaRPr lang="en-US" sz="1800">
                    <a:latin typeface="+mn-lt"/>
                  </a:endParaRPr>
                </a:p>
              </p:txBody>
            </p:sp>
            <p:sp>
              <p:nvSpPr>
                <p:cNvPr id="67" name="Line 66"/>
                <p:cNvSpPr>
                  <a:spLocks noChangeShapeType="1"/>
                </p:cNvSpPr>
                <p:nvPr/>
              </p:nvSpPr>
              <p:spPr bwMode="auto">
                <a:xfrm>
                  <a:off x="736" y="2638"/>
                  <a:ext cx="25" cy="2"/>
                </a:xfrm>
                <a:prstGeom prst="line">
                  <a:avLst/>
                </a:prstGeom>
                <a:noFill/>
                <a:ln w="38100">
                  <a:solidFill>
                    <a:srgbClr val="000080"/>
                  </a:solidFill>
                  <a:round/>
                  <a:headEnd/>
                  <a:tailEnd/>
                </a:ln>
              </p:spPr>
              <p:txBody>
                <a:bodyPr/>
                <a:lstStyle/>
                <a:p>
                  <a:endParaRPr lang="en-US" sz="1800">
                    <a:latin typeface="+mn-lt"/>
                  </a:endParaRPr>
                </a:p>
              </p:txBody>
            </p:sp>
            <p:sp>
              <p:nvSpPr>
                <p:cNvPr id="68" name="Line 67"/>
                <p:cNvSpPr>
                  <a:spLocks noChangeShapeType="1"/>
                </p:cNvSpPr>
                <p:nvPr/>
              </p:nvSpPr>
              <p:spPr bwMode="auto">
                <a:xfrm>
                  <a:off x="761" y="2640"/>
                  <a:ext cx="25" cy="3"/>
                </a:xfrm>
                <a:prstGeom prst="line">
                  <a:avLst/>
                </a:prstGeom>
                <a:noFill/>
                <a:ln w="38100">
                  <a:solidFill>
                    <a:srgbClr val="000080"/>
                  </a:solidFill>
                  <a:round/>
                  <a:headEnd/>
                  <a:tailEnd/>
                </a:ln>
              </p:spPr>
              <p:txBody>
                <a:bodyPr/>
                <a:lstStyle/>
                <a:p>
                  <a:endParaRPr lang="en-US" sz="1800">
                    <a:latin typeface="+mn-lt"/>
                  </a:endParaRPr>
                </a:p>
              </p:txBody>
            </p:sp>
            <p:sp>
              <p:nvSpPr>
                <p:cNvPr id="69" name="Freeform 68"/>
                <p:cNvSpPr>
                  <a:spLocks/>
                </p:cNvSpPr>
                <p:nvPr/>
              </p:nvSpPr>
              <p:spPr bwMode="auto">
                <a:xfrm>
                  <a:off x="786" y="2643"/>
                  <a:ext cx="37" cy="5"/>
                </a:xfrm>
                <a:custGeom>
                  <a:avLst/>
                  <a:gdLst>
                    <a:gd name="T0" fmla="*/ 0 w 37"/>
                    <a:gd name="T1" fmla="*/ 0 h 5"/>
                    <a:gd name="T2" fmla="*/ 12 w 37"/>
                    <a:gd name="T3" fmla="*/ 3 h 5"/>
                    <a:gd name="T4" fmla="*/ 37 w 37"/>
                    <a:gd name="T5" fmla="*/ 5 h 5"/>
                    <a:gd name="T6" fmla="*/ 0 60000 65536"/>
                    <a:gd name="T7" fmla="*/ 0 60000 65536"/>
                    <a:gd name="T8" fmla="*/ 0 60000 65536"/>
                    <a:gd name="T9" fmla="*/ 0 w 37"/>
                    <a:gd name="T10" fmla="*/ 0 h 5"/>
                    <a:gd name="T11" fmla="*/ 37 w 37"/>
                    <a:gd name="T12" fmla="*/ 5 h 5"/>
                  </a:gdLst>
                  <a:ahLst/>
                  <a:cxnLst>
                    <a:cxn ang="T6">
                      <a:pos x="T0" y="T1"/>
                    </a:cxn>
                    <a:cxn ang="T7">
                      <a:pos x="T2" y="T3"/>
                    </a:cxn>
                    <a:cxn ang="T8">
                      <a:pos x="T4" y="T5"/>
                    </a:cxn>
                  </a:cxnLst>
                  <a:rect l="T9" t="T10" r="T11" b="T12"/>
                  <a:pathLst>
                    <a:path w="37" h="5">
                      <a:moveTo>
                        <a:pt x="0" y="0"/>
                      </a:moveTo>
                      <a:lnTo>
                        <a:pt x="12" y="3"/>
                      </a:lnTo>
                      <a:lnTo>
                        <a:pt x="37" y="5"/>
                      </a:lnTo>
                    </a:path>
                  </a:pathLst>
                </a:custGeom>
                <a:noFill/>
                <a:ln w="38100">
                  <a:solidFill>
                    <a:srgbClr val="000080"/>
                  </a:solidFill>
                  <a:round/>
                  <a:headEnd/>
                  <a:tailEnd/>
                </a:ln>
              </p:spPr>
              <p:txBody>
                <a:bodyPr/>
                <a:lstStyle/>
                <a:p>
                  <a:endParaRPr lang="en-US" sz="1800">
                    <a:latin typeface="+mn-lt"/>
                  </a:endParaRPr>
                </a:p>
              </p:txBody>
            </p:sp>
            <p:sp>
              <p:nvSpPr>
                <p:cNvPr id="70" name="Line 69"/>
                <p:cNvSpPr>
                  <a:spLocks noChangeShapeType="1"/>
                </p:cNvSpPr>
                <p:nvPr/>
              </p:nvSpPr>
              <p:spPr bwMode="auto">
                <a:xfrm>
                  <a:off x="823" y="2648"/>
                  <a:ext cx="25" cy="8"/>
                </a:xfrm>
                <a:prstGeom prst="line">
                  <a:avLst/>
                </a:prstGeom>
                <a:noFill/>
                <a:ln w="38100">
                  <a:solidFill>
                    <a:srgbClr val="000080"/>
                  </a:solidFill>
                  <a:round/>
                  <a:headEnd/>
                  <a:tailEnd/>
                </a:ln>
              </p:spPr>
              <p:txBody>
                <a:bodyPr/>
                <a:lstStyle/>
                <a:p>
                  <a:endParaRPr lang="en-US" sz="1800">
                    <a:latin typeface="+mn-lt"/>
                  </a:endParaRPr>
                </a:p>
              </p:txBody>
            </p:sp>
            <p:sp>
              <p:nvSpPr>
                <p:cNvPr id="71" name="Line 70"/>
                <p:cNvSpPr>
                  <a:spLocks noChangeShapeType="1"/>
                </p:cNvSpPr>
                <p:nvPr/>
              </p:nvSpPr>
              <p:spPr bwMode="auto">
                <a:xfrm>
                  <a:off x="848" y="2656"/>
                  <a:ext cx="25" cy="8"/>
                </a:xfrm>
                <a:prstGeom prst="line">
                  <a:avLst/>
                </a:prstGeom>
                <a:noFill/>
                <a:ln w="38100">
                  <a:solidFill>
                    <a:srgbClr val="000080"/>
                  </a:solidFill>
                  <a:round/>
                  <a:headEnd/>
                  <a:tailEnd/>
                </a:ln>
              </p:spPr>
              <p:txBody>
                <a:bodyPr/>
                <a:lstStyle/>
                <a:p>
                  <a:endParaRPr lang="en-US" sz="1800">
                    <a:latin typeface="+mn-lt"/>
                  </a:endParaRPr>
                </a:p>
              </p:txBody>
            </p:sp>
            <p:sp>
              <p:nvSpPr>
                <p:cNvPr id="72" name="Line 71"/>
                <p:cNvSpPr>
                  <a:spLocks noChangeShapeType="1"/>
                </p:cNvSpPr>
                <p:nvPr/>
              </p:nvSpPr>
              <p:spPr bwMode="auto">
                <a:xfrm>
                  <a:off x="873" y="2664"/>
                  <a:ext cx="25" cy="10"/>
                </a:xfrm>
                <a:prstGeom prst="line">
                  <a:avLst/>
                </a:prstGeom>
                <a:noFill/>
                <a:ln w="38100">
                  <a:solidFill>
                    <a:srgbClr val="000080"/>
                  </a:solidFill>
                  <a:round/>
                  <a:headEnd/>
                  <a:tailEnd/>
                </a:ln>
              </p:spPr>
              <p:txBody>
                <a:bodyPr/>
                <a:lstStyle/>
                <a:p>
                  <a:endParaRPr lang="en-US" sz="1800">
                    <a:latin typeface="+mn-lt"/>
                  </a:endParaRPr>
                </a:p>
              </p:txBody>
            </p:sp>
            <p:sp>
              <p:nvSpPr>
                <p:cNvPr id="73" name="Line 72"/>
                <p:cNvSpPr>
                  <a:spLocks noChangeShapeType="1"/>
                </p:cNvSpPr>
                <p:nvPr/>
              </p:nvSpPr>
              <p:spPr bwMode="auto">
                <a:xfrm>
                  <a:off x="898" y="2674"/>
                  <a:ext cx="25" cy="12"/>
                </a:xfrm>
                <a:prstGeom prst="line">
                  <a:avLst/>
                </a:prstGeom>
                <a:noFill/>
                <a:ln w="38100">
                  <a:solidFill>
                    <a:srgbClr val="000080"/>
                  </a:solidFill>
                  <a:round/>
                  <a:headEnd/>
                  <a:tailEnd/>
                </a:ln>
              </p:spPr>
              <p:txBody>
                <a:bodyPr/>
                <a:lstStyle/>
                <a:p>
                  <a:endParaRPr lang="en-US" sz="1800">
                    <a:latin typeface="+mn-lt"/>
                  </a:endParaRPr>
                </a:p>
              </p:txBody>
            </p:sp>
            <p:sp>
              <p:nvSpPr>
                <p:cNvPr id="74" name="Line 73"/>
                <p:cNvSpPr>
                  <a:spLocks noChangeShapeType="1"/>
                </p:cNvSpPr>
                <p:nvPr/>
              </p:nvSpPr>
              <p:spPr bwMode="auto">
                <a:xfrm>
                  <a:off x="923" y="2686"/>
                  <a:ext cx="25" cy="13"/>
                </a:xfrm>
                <a:prstGeom prst="line">
                  <a:avLst/>
                </a:prstGeom>
                <a:noFill/>
                <a:ln w="38100">
                  <a:solidFill>
                    <a:srgbClr val="000080"/>
                  </a:solidFill>
                  <a:round/>
                  <a:headEnd/>
                  <a:tailEnd/>
                </a:ln>
              </p:spPr>
              <p:txBody>
                <a:bodyPr/>
                <a:lstStyle/>
                <a:p>
                  <a:endParaRPr lang="en-US" sz="1800">
                    <a:latin typeface="+mn-lt"/>
                  </a:endParaRPr>
                </a:p>
              </p:txBody>
            </p:sp>
            <p:sp>
              <p:nvSpPr>
                <p:cNvPr id="75" name="Line 74"/>
                <p:cNvSpPr>
                  <a:spLocks noChangeShapeType="1"/>
                </p:cNvSpPr>
                <p:nvPr/>
              </p:nvSpPr>
              <p:spPr bwMode="auto">
                <a:xfrm>
                  <a:off x="948" y="2699"/>
                  <a:ext cx="25" cy="13"/>
                </a:xfrm>
                <a:prstGeom prst="line">
                  <a:avLst/>
                </a:prstGeom>
                <a:noFill/>
                <a:ln w="38100">
                  <a:solidFill>
                    <a:srgbClr val="000080"/>
                  </a:solidFill>
                  <a:round/>
                  <a:headEnd/>
                  <a:tailEnd/>
                </a:ln>
              </p:spPr>
              <p:txBody>
                <a:bodyPr/>
                <a:lstStyle/>
                <a:p>
                  <a:endParaRPr lang="en-US" sz="1800">
                    <a:latin typeface="+mn-lt"/>
                  </a:endParaRPr>
                </a:p>
              </p:txBody>
            </p:sp>
            <p:sp>
              <p:nvSpPr>
                <p:cNvPr id="76" name="Line 75"/>
                <p:cNvSpPr>
                  <a:spLocks noChangeShapeType="1"/>
                </p:cNvSpPr>
                <p:nvPr/>
              </p:nvSpPr>
              <p:spPr bwMode="auto">
                <a:xfrm>
                  <a:off x="973" y="2712"/>
                  <a:ext cx="25" cy="14"/>
                </a:xfrm>
                <a:prstGeom prst="line">
                  <a:avLst/>
                </a:prstGeom>
                <a:noFill/>
                <a:ln w="38100">
                  <a:solidFill>
                    <a:srgbClr val="000080"/>
                  </a:solidFill>
                  <a:round/>
                  <a:headEnd/>
                  <a:tailEnd/>
                </a:ln>
              </p:spPr>
              <p:txBody>
                <a:bodyPr/>
                <a:lstStyle/>
                <a:p>
                  <a:endParaRPr lang="en-US" sz="1800">
                    <a:latin typeface="+mn-lt"/>
                  </a:endParaRPr>
                </a:p>
              </p:txBody>
            </p:sp>
            <p:sp>
              <p:nvSpPr>
                <p:cNvPr id="77" name="Freeform 76"/>
                <p:cNvSpPr>
                  <a:spLocks/>
                </p:cNvSpPr>
                <p:nvPr/>
              </p:nvSpPr>
              <p:spPr bwMode="auto">
                <a:xfrm>
                  <a:off x="998" y="2726"/>
                  <a:ext cx="37" cy="15"/>
                </a:xfrm>
                <a:custGeom>
                  <a:avLst/>
                  <a:gdLst>
                    <a:gd name="T0" fmla="*/ 0 w 37"/>
                    <a:gd name="T1" fmla="*/ 0 h 15"/>
                    <a:gd name="T2" fmla="*/ 12 w 37"/>
                    <a:gd name="T3" fmla="*/ 7 h 15"/>
                    <a:gd name="T4" fmla="*/ 37 w 37"/>
                    <a:gd name="T5" fmla="*/ 15 h 15"/>
                    <a:gd name="T6" fmla="*/ 0 60000 65536"/>
                    <a:gd name="T7" fmla="*/ 0 60000 65536"/>
                    <a:gd name="T8" fmla="*/ 0 60000 65536"/>
                    <a:gd name="T9" fmla="*/ 0 w 37"/>
                    <a:gd name="T10" fmla="*/ 0 h 15"/>
                    <a:gd name="T11" fmla="*/ 37 w 37"/>
                    <a:gd name="T12" fmla="*/ 15 h 15"/>
                  </a:gdLst>
                  <a:ahLst/>
                  <a:cxnLst>
                    <a:cxn ang="T6">
                      <a:pos x="T0" y="T1"/>
                    </a:cxn>
                    <a:cxn ang="T7">
                      <a:pos x="T2" y="T3"/>
                    </a:cxn>
                    <a:cxn ang="T8">
                      <a:pos x="T4" y="T5"/>
                    </a:cxn>
                  </a:cxnLst>
                  <a:rect l="T9" t="T10" r="T11" b="T12"/>
                  <a:pathLst>
                    <a:path w="37" h="15">
                      <a:moveTo>
                        <a:pt x="0" y="0"/>
                      </a:moveTo>
                      <a:lnTo>
                        <a:pt x="12" y="7"/>
                      </a:lnTo>
                      <a:lnTo>
                        <a:pt x="37" y="15"/>
                      </a:lnTo>
                    </a:path>
                  </a:pathLst>
                </a:custGeom>
                <a:noFill/>
                <a:ln w="38100">
                  <a:solidFill>
                    <a:srgbClr val="000080"/>
                  </a:solidFill>
                  <a:round/>
                  <a:headEnd/>
                  <a:tailEnd/>
                </a:ln>
              </p:spPr>
              <p:txBody>
                <a:bodyPr/>
                <a:lstStyle/>
                <a:p>
                  <a:endParaRPr lang="en-US" sz="1800">
                    <a:latin typeface="+mn-lt"/>
                  </a:endParaRPr>
                </a:p>
              </p:txBody>
            </p:sp>
            <p:sp>
              <p:nvSpPr>
                <p:cNvPr id="78" name="Line 77"/>
                <p:cNvSpPr>
                  <a:spLocks noChangeShapeType="1"/>
                </p:cNvSpPr>
                <p:nvPr/>
              </p:nvSpPr>
              <p:spPr bwMode="auto">
                <a:xfrm>
                  <a:off x="1035" y="2741"/>
                  <a:ext cx="25" cy="13"/>
                </a:xfrm>
                <a:prstGeom prst="line">
                  <a:avLst/>
                </a:prstGeom>
                <a:noFill/>
                <a:ln w="38100">
                  <a:solidFill>
                    <a:srgbClr val="000080"/>
                  </a:solidFill>
                  <a:round/>
                  <a:headEnd/>
                  <a:tailEnd/>
                </a:ln>
              </p:spPr>
              <p:txBody>
                <a:bodyPr/>
                <a:lstStyle/>
                <a:p>
                  <a:endParaRPr lang="en-US" sz="1800">
                    <a:latin typeface="+mn-lt"/>
                  </a:endParaRPr>
                </a:p>
              </p:txBody>
            </p:sp>
            <p:sp>
              <p:nvSpPr>
                <p:cNvPr id="79" name="Line 78"/>
                <p:cNvSpPr>
                  <a:spLocks noChangeShapeType="1"/>
                </p:cNvSpPr>
                <p:nvPr/>
              </p:nvSpPr>
              <p:spPr bwMode="auto">
                <a:xfrm>
                  <a:off x="1060" y="2754"/>
                  <a:ext cx="25" cy="13"/>
                </a:xfrm>
                <a:prstGeom prst="line">
                  <a:avLst/>
                </a:prstGeom>
                <a:noFill/>
                <a:ln w="38100">
                  <a:solidFill>
                    <a:srgbClr val="000080"/>
                  </a:solidFill>
                  <a:round/>
                  <a:headEnd/>
                  <a:tailEnd/>
                </a:ln>
              </p:spPr>
              <p:txBody>
                <a:bodyPr/>
                <a:lstStyle/>
                <a:p>
                  <a:endParaRPr lang="en-US" sz="1800">
                    <a:latin typeface="+mn-lt"/>
                  </a:endParaRPr>
                </a:p>
              </p:txBody>
            </p:sp>
            <p:sp>
              <p:nvSpPr>
                <p:cNvPr id="80" name="Line 79"/>
                <p:cNvSpPr>
                  <a:spLocks noChangeShapeType="1"/>
                </p:cNvSpPr>
                <p:nvPr/>
              </p:nvSpPr>
              <p:spPr bwMode="auto">
                <a:xfrm>
                  <a:off x="1085" y="2767"/>
                  <a:ext cx="25" cy="11"/>
                </a:xfrm>
                <a:prstGeom prst="line">
                  <a:avLst/>
                </a:prstGeom>
                <a:noFill/>
                <a:ln w="38100">
                  <a:solidFill>
                    <a:srgbClr val="000080"/>
                  </a:solidFill>
                  <a:round/>
                  <a:headEnd/>
                  <a:tailEnd/>
                </a:ln>
              </p:spPr>
              <p:txBody>
                <a:bodyPr/>
                <a:lstStyle/>
                <a:p>
                  <a:endParaRPr lang="en-US" sz="1800">
                    <a:latin typeface="+mn-lt"/>
                  </a:endParaRPr>
                </a:p>
              </p:txBody>
            </p:sp>
            <p:sp>
              <p:nvSpPr>
                <p:cNvPr id="81" name="Line 80"/>
                <p:cNvSpPr>
                  <a:spLocks noChangeShapeType="1"/>
                </p:cNvSpPr>
                <p:nvPr/>
              </p:nvSpPr>
              <p:spPr bwMode="auto">
                <a:xfrm>
                  <a:off x="1110" y="2778"/>
                  <a:ext cx="25" cy="10"/>
                </a:xfrm>
                <a:prstGeom prst="line">
                  <a:avLst/>
                </a:prstGeom>
                <a:noFill/>
                <a:ln w="38100">
                  <a:solidFill>
                    <a:srgbClr val="000080"/>
                  </a:solidFill>
                  <a:round/>
                  <a:headEnd/>
                  <a:tailEnd/>
                </a:ln>
              </p:spPr>
              <p:txBody>
                <a:bodyPr/>
                <a:lstStyle/>
                <a:p>
                  <a:endParaRPr lang="en-US" sz="1800">
                    <a:latin typeface="+mn-lt"/>
                  </a:endParaRPr>
                </a:p>
              </p:txBody>
            </p:sp>
            <p:sp>
              <p:nvSpPr>
                <p:cNvPr id="82" name="Line 81"/>
                <p:cNvSpPr>
                  <a:spLocks noChangeShapeType="1"/>
                </p:cNvSpPr>
                <p:nvPr/>
              </p:nvSpPr>
              <p:spPr bwMode="auto">
                <a:xfrm>
                  <a:off x="1135" y="2788"/>
                  <a:ext cx="25" cy="9"/>
                </a:xfrm>
                <a:prstGeom prst="line">
                  <a:avLst/>
                </a:prstGeom>
                <a:noFill/>
                <a:ln w="38100">
                  <a:solidFill>
                    <a:srgbClr val="000080"/>
                  </a:solidFill>
                  <a:round/>
                  <a:headEnd/>
                  <a:tailEnd/>
                </a:ln>
              </p:spPr>
              <p:txBody>
                <a:bodyPr/>
                <a:lstStyle/>
                <a:p>
                  <a:endParaRPr lang="en-US" sz="1800">
                    <a:latin typeface="+mn-lt"/>
                  </a:endParaRPr>
                </a:p>
              </p:txBody>
            </p:sp>
            <p:sp>
              <p:nvSpPr>
                <p:cNvPr id="83" name="Line 82"/>
                <p:cNvSpPr>
                  <a:spLocks noChangeShapeType="1"/>
                </p:cNvSpPr>
                <p:nvPr/>
              </p:nvSpPr>
              <p:spPr bwMode="auto">
                <a:xfrm>
                  <a:off x="1160" y="2797"/>
                  <a:ext cx="25" cy="7"/>
                </a:xfrm>
                <a:prstGeom prst="line">
                  <a:avLst/>
                </a:prstGeom>
                <a:noFill/>
                <a:ln w="38100">
                  <a:solidFill>
                    <a:srgbClr val="000080"/>
                  </a:solidFill>
                  <a:round/>
                  <a:headEnd/>
                  <a:tailEnd/>
                </a:ln>
              </p:spPr>
              <p:txBody>
                <a:bodyPr/>
                <a:lstStyle/>
                <a:p>
                  <a:endParaRPr lang="en-US" sz="1800">
                    <a:latin typeface="+mn-lt"/>
                  </a:endParaRPr>
                </a:p>
              </p:txBody>
            </p:sp>
            <p:sp>
              <p:nvSpPr>
                <p:cNvPr id="84" name="Line 83"/>
                <p:cNvSpPr>
                  <a:spLocks noChangeShapeType="1"/>
                </p:cNvSpPr>
                <p:nvPr/>
              </p:nvSpPr>
              <p:spPr bwMode="auto">
                <a:xfrm>
                  <a:off x="1185" y="2804"/>
                  <a:ext cx="25" cy="6"/>
                </a:xfrm>
                <a:prstGeom prst="line">
                  <a:avLst/>
                </a:prstGeom>
                <a:noFill/>
                <a:ln w="38100">
                  <a:solidFill>
                    <a:srgbClr val="000080"/>
                  </a:solidFill>
                  <a:round/>
                  <a:headEnd/>
                  <a:tailEnd/>
                </a:ln>
              </p:spPr>
              <p:txBody>
                <a:bodyPr/>
                <a:lstStyle/>
                <a:p>
                  <a:endParaRPr lang="en-US" sz="1800">
                    <a:latin typeface="+mn-lt"/>
                  </a:endParaRPr>
                </a:p>
              </p:txBody>
            </p:sp>
            <p:sp>
              <p:nvSpPr>
                <p:cNvPr id="85" name="Freeform 84"/>
                <p:cNvSpPr>
                  <a:spLocks/>
                </p:cNvSpPr>
                <p:nvPr/>
              </p:nvSpPr>
              <p:spPr bwMode="auto">
                <a:xfrm>
                  <a:off x="1210" y="2810"/>
                  <a:ext cx="37" cy="3"/>
                </a:xfrm>
                <a:custGeom>
                  <a:avLst/>
                  <a:gdLst>
                    <a:gd name="T0" fmla="*/ 0 w 37"/>
                    <a:gd name="T1" fmla="*/ 0 h 3"/>
                    <a:gd name="T2" fmla="*/ 12 w 37"/>
                    <a:gd name="T3" fmla="*/ 1 h 3"/>
                    <a:gd name="T4" fmla="*/ 37 w 37"/>
                    <a:gd name="T5" fmla="*/ 3 h 3"/>
                    <a:gd name="T6" fmla="*/ 0 60000 65536"/>
                    <a:gd name="T7" fmla="*/ 0 60000 65536"/>
                    <a:gd name="T8" fmla="*/ 0 60000 65536"/>
                    <a:gd name="T9" fmla="*/ 0 w 37"/>
                    <a:gd name="T10" fmla="*/ 0 h 3"/>
                    <a:gd name="T11" fmla="*/ 37 w 37"/>
                    <a:gd name="T12" fmla="*/ 3 h 3"/>
                  </a:gdLst>
                  <a:ahLst/>
                  <a:cxnLst>
                    <a:cxn ang="T6">
                      <a:pos x="T0" y="T1"/>
                    </a:cxn>
                    <a:cxn ang="T7">
                      <a:pos x="T2" y="T3"/>
                    </a:cxn>
                    <a:cxn ang="T8">
                      <a:pos x="T4" y="T5"/>
                    </a:cxn>
                  </a:cxnLst>
                  <a:rect l="T9" t="T10" r="T11" b="T12"/>
                  <a:pathLst>
                    <a:path w="37" h="3">
                      <a:moveTo>
                        <a:pt x="0" y="0"/>
                      </a:moveTo>
                      <a:lnTo>
                        <a:pt x="12" y="1"/>
                      </a:lnTo>
                      <a:lnTo>
                        <a:pt x="37" y="3"/>
                      </a:lnTo>
                    </a:path>
                  </a:pathLst>
                </a:custGeom>
                <a:noFill/>
                <a:ln w="38100">
                  <a:solidFill>
                    <a:srgbClr val="000080"/>
                  </a:solidFill>
                  <a:round/>
                  <a:headEnd/>
                  <a:tailEnd/>
                </a:ln>
              </p:spPr>
              <p:txBody>
                <a:bodyPr/>
                <a:lstStyle/>
                <a:p>
                  <a:endParaRPr lang="en-US" sz="1800">
                    <a:latin typeface="+mn-lt"/>
                  </a:endParaRPr>
                </a:p>
              </p:txBody>
            </p:sp>
            <p:sp>
              <p:nvSpPr>
                <p:cNvPr id="86" name="Line 85"/>
                <p:cNvSpPr>
                  <a:spLocks noChangeShapeType="1"/>
                </p:cNvSpPr>
                <p:nvPr/>
              </p:nvSpPr>
              <p:spPr bwMode="auto">
                <a:xfrm>
                  <a:off x="1247" y="2813"/>
                  <a:ext cx="25" cy="1"/>
                </a:xfrm>
                <a:prstGeom prst="line">
                  <a:avLst/>
                </a:prstGeom>
                <a:noFill/>
                <a:ln w="38100">
                  <a:solidFill>
                    <a:srgbClr val="000080"/>
                  </a:solidFill>
                  <a:round/>
                  <a:headEnd/>
                  <a:tailEnd/>
                </a:ln>
              </p:spPr>
              <p:txBody>
                <a:bodyPr/>
                <a:lstStyle/>
                <a:p>
                  <a:endParaRPr lang="en-US" sz="1800">
                    <a:latin typeface="+mn-lt"/>
                  </a:endParaRPr>
                </a:p>
              </p:txBody>
            </p:sp>
            <p:sp>
              <p:nvSpPr>
                <p:cNvPr id="87" name="Line 86"/>
                <p:cNvSpPr>
                  <a:spLocks noChangeShapeType="1"/>
                </p:cNvSpPr>
                <p:nvPr/>
              </p:nvSpPr>
              <p:spPr bwMode="auto">
                <a:xfrm flipV="1">
                  <a:off x="1272" y="2813"/>
                  <a:ext cx="25" cy="1"/>
                </a:xfrm>
                <a:prstGeom prst="line">
                  <a:avLst/>
                </a:prstGeom>
                <a:noFill/>
                <a:ln w="38100">
                  <a:solidFill>
                    <a:srgbClr val="000080"/>
                  </a:solidFill>
                  <a:round/>
                  <a:headEnd/>
                  <a:tailEnd/>
                </a:ln>
              </p:spPr>
              <p:txBody>
                <a:bodyPr/>
                <a:lstStyle/>
                <a:p>
                  <a:endParaRPr lang="en-US" sz="1800">
                    <a:latin typeface="+mn-lt"/>
                  </a:endParaRPr>
                </a:p>
              </p:txBody>
            </p:sp>
            <p:sp>
              <p:nvSpPr>
                <p:cNvPr id="88" name="Line 87"/>
                <p:cNvSpPr>
                  <a:spLocks noChangeShapeType="1"/>
                </p:cNvSpPr>
                <p:nvPr/>
              </p:nvSpPr>
              <p:spPr bwMode="auto">
                <a:xfrm flipV="1">
                  <a:off x="1297" y="2810"/>
                  <a:ext cx="25" cy="3"/>
                </a:xfrm>
                <a:prstGeom prst="line">
                  <a:avLst/>
                </a:prstGeom>
                <a:noFill/>
                <a:ln w="38100">
                  <a:solidFill>
                    <a:srgbClr val="000080"/>
                  </a:solidFill>
                  <a:round/>
                  <a:headEnd/>
                  <a:tailEnd/>
                </a:ln>
              </p:spPr>
              <p:txBody>
                <a:bodyPr/>
                <a:lstStyle/>
                <a:p>
                  <a:endParaRPr lang="en-US" sz="1800">
                    <a:latin typeface="+mn-lt"/>
                  </a:endParaRPr>
                </a:p>
              </p:txBody>
            </p:sp>
            <p:sp>
              <p:nvSpPr>
                <p:cNvPr id="89" name="Line 88"/>
                <p:cNvSpPr>
                  <a:spLocks noChangeShapeType="1"/>
                </p:cNvSpPr>
                <p:nvPr/>
              </p:nvSpPr>
              <p:spPr bwMode="auto">
                <a:xfrm flipV="1">
                  <a:off x="1322" y="2804"/>
                  <a:ext cx="25" cy="6"/>
                </a:xfrm>
                <a:prstGeom prst="line">
                  <a:avLst/>
                </a:prstGeom>
                <a:noFill/>
                <a:ln w="38100">
                  <a:solidFill>
                    <a:srgbClr val="000080"/>
                  </a:solidFill>
                  <a:round/>
                  <a:headEnd/>
                  <a:tailEnd/>
                </a:ln>
              </p:spPr>
              <p:txBody>
                <a:bodyPr/>
                <a:lstStyle/>
                <a:p>
                  <a:endParaRPr lang="en-US" sz="1800">
                    <a:latin typeface="+mn-lt"/>
                  </a:endParaRPr>
                </a:p>
              </p:txBody>
            </p:sp>
            <p:sp>
              <p:nvSpPr>
                <p:cNvPr id="90" name="Line 89"/>
                <p:cNvSpPr>
                  <a:spLocks noChangeShapeType="1"/>
                </p:cNvSpPr>
                <p:nvPr/>
              </p:nvSpPr>
              <p:spPr bwMode="auto">
                <a:xfrm flipV="1">
                  <a:off x="1347" y="2797"/>
                  <a:ext cx="25" cy="7"/>
                </a:xfrm>
                <a:prstGeom prst="line">
                  <a:avLst/>
                </a:prstGeom>
                <a:noFill/>
                <a:ln w="38100">
                  <a:solidFill>
                    <a:srgbClr val="000080"/>
                  </a:solidFill>
                  <a:round/>
                  <a:headEnd/>
                  <a:tailEnd/>
                </a:ln>
              </p:spPr>
              <p:txBody>
                <a:bodyPr/>
                <a:lstStyle/>
                <a:p>
                  <a:endParaRPr lang="en-US" sz="1800">
                    <a:latin typeface="+mn-lt"/>
                  </a:endParaRPr>
                </a:p>
              </p:txBody>
            </p:sp>
            <p:sp>
              <p:nvSpPr>
                <p:cNvPr id="91" name="Line 90"/>
                <p:cNvSpPr>
                  <a:spLocks noChangeShapeType="1"/>
                </p:cNvSpPr>
                <p:nvPr/>
              </p:nvSpPr>
              <p:spPr bwMode="auto">
                <a:xfrm flipV="1">
                  <a:off x="1372" y="2788"/>
                  <a:ext cx="25" cy="9"/>
                </a:xfrm>
                <a:prstGeom prst="line">
                  <a:avLst/>
                </a:prstGeom>
                <a:noFill/>
                <a:ln w="38100">
                  <a:solidFill>
                    <a:srgbClr val="000080"/>
                  </a:solidFill>
                  <a:round/>
                  <a:headEnd/>
                  <a:tailEnd/>
                </a:ln>
              </p:spPr>
              <p:txBody>
                <a:bodyPr/>
                <a:lstStyle/>
                <a:p>
                  <a:endParaRPr lang="en-US" sz="1800">
                    <a:latin typeface="+mn-lt"/>
                  </a:endParaRPr>
                </a:p>
              </p:txBody>
            </p:sp>
            <p:sp>
              <p:nvSpPr>
                <p:cNvPr id="92" name="Line 91"/>
                <p:cNvSpPr>
                  <a:spLocks noChangeShapeType="1"/>
                </p:cNvSpPr>
                <p:nvPr/>
              </p:nvSpPr>
              <p:spPr bwMode="auto">
                <a:xfrm flipV="1">
                  <a:off x="1397" y="2778"/>
                  <a:ext cx="25" cy="10"/>
                </a:xfrm>
                <a:prstGeom prst="line">
                  <a:avLst/>
                </a:prstGeom>
                <a:noFill/>
                <a:ln w="38100">
                  <a:solidFill>
                    <a:srgbClr val="000080"/>
                  </a:solidFill>
                  <a:round/>
                  <a:headEnd/>
                  <a:tailEnd/>
                </a:ln>
              </p:spPr>
              <p:txBody>
                <a:bodyPr/>
                <a:lstStyle/>
                <a:p>
                  <a:endParaRPr lang="en-US" sz="1800">
                    <a:latin typeface="+mn-lt"/>
                  </a:endParaRPr>
                </a:p>
              </p:txBody>
            </p:sp>
            <p:sp>
              <p:nvSpPr>
                <p:cNvPr id="93" name="Line 92"/>
                <p:cNvSpPr>
                  <a:spLocks noChangeShapeType="1"/>
                </p:cNvSpPr>
                <p:nvPr/>
              </p:nvSpPr>
              <p:spPr bwMode="auto">
                <a:xfrm flipV="1">
                  <a:off x="1422" y="2767"/>
                  <a:ext cx="25" cy="11"/>
                </a:xfrm>
                <a:prstGeom prst="line">
                  <a:avLst/>
                </a:prstGeom>
                <a:noFill/>
                <a:ln w="38100">
                  <a:solidFill>
                    <a:srgbClr val="000080"/>
                  </a:solidFill>
                  <a:round/>
                  <a:headEnd/>
                  <a:tailEnd/>
                </a:ln>
              </p:spPr>
              <p:txBody>
                <a:bodyPr/>
                <a:lstStyle/>
                <a:p>
                  <a:endParaRPr lang="en-US" sz="1800">
                    <a:latin typeface="+mn-lt"/>
                  </a:endParaRPr>
                </a:p>
              </p:txBody>
            </p:sp>
            <p:sp>
              <p:nvSpPr>
                <p:cNvPr id="94" name="Freeform 93"/>
                <p:cNvSpPr>
                  <a:spLocks/>
                </p:cNvSpPr>
                <p:nvPr/>
              </p:nvSpPr>
              <p:spPr bwMode="auto">
                <a:xfrm>
                  <a:off x="1447" y="2754"/>
                  <a:ext cx="37" cy="13"/>
                </a:xfrm>
                <a:custGeom>
                  <a:avLst/>
                  <a:gdLst>
                    <a:gd name="T0" fmla="*/ 0 w 37"/>
                    <a:gd name="T1" fmla="*/ 13 h 13"/>
                    <a:gd name="T2" fmla="*/ 12 w 37"/>
                    <a:gd name="T3" fmla="*/ 7 h 13"/>
                    <a:gd name="T4" fmla="*/ 37 w 37"/>
                    <a:gd name="T5" fmla="*/ 0 h 13"/>
                    <a:gd name="T6" fmla="*/ 0 60000 65536"/>
                    <a:gd name="T7" fmla="*/ 0 60000 65536"/>
                    <a:gd name="T8" fmla="*/ 0 60000 65536"/>
                    <a:gd name="T9" fmla="*/ 0 w 37"/>
                    <a:gd name="T10" fmla="*/ 0 h 13"/>
                    <a:gd name="T11" fmla="*/ 37 w 37"/>
                    <a:gd name="T12" fmla="*/ 13 h 13"/>
                  </a:gdLst>
                  <a:ahLst/>
                  <a:cxnLst>
                    <a:cxn ang="T6">
                      <a:pos x="T0" y="T1"/>
                    </a:cxn>
                    <a:cxn ang="T7">
                      <a:pos x="T2" y="T3"/>
                    </a:cxn>
                    <a:cxn ang="T8">
                      <a:pos x="T4" y="T5"/>
                    </a:cxn>
                  </a:cxnLst>
                  <a:rect l="T9" t="T10" r="T11" b="T12"/>
                  <a:pathLst>
                    <a:path w="37" h="13">
                      <a:moveTo>
                        <a:pt x="0" y="13"/>
                      </a:moveTo>
                      <a:lnTo>
                        <a:pt x="12" y="7"/>
                      </a:lnTo>
                      <a:lnTo>
                        <a:pt x="37" y="0"/>
                      </a:lnTo>
                    </a:path>
                  </a:pathLst>
                </a:custGeom>
                <a:noFill/>
                <a:ln w="38100">
                  <a:solidFill>
                    <a:srgbClr val="000080"/>
                  </a:solidFill>
                  <a:round/>
                  <a:headEnd/>
                  <a:tailEnd/>
                </a:ln>
              </p:spPr>
              <p:txBody>
                <a:bodyPr/>
                <a:lstStyle/>
                <a:p>
                  <a:endParaRPr lang="en-US" sz="1800">
                    <a:latin typeface="+mn-lt"/>
                  </a:endParaRPr>
                </a:p>
              </p:txBody>
            </p:sp>
            <p:sp>
              <p:nvSpPr>
                <p:cNvPr id="95" name="Line 94"/>
                <p:cNvSpPr>
                  <a:spLocks noChangeShapeType="1"/>
                </p:cNvSpPr>
                <p:nvPr/>
              </p:nvSpPr>
              <p:spPr bwMode="auto">
                <a:xfrm flipV="1">
                  <a:off x="1484" y="2741"/>
                  <a:ext cx="25" cy="13"/>
                </a:xfrm>
                <a:prstGeom prst="line">
                  <a:avLst/>
                </a:prstGeom>
                <a:noFill/>
                <a:ln w="38100">
                  <a:solidFill>
                    <a:srgbClr val="000080"/>
                  </a:solidFill>
                  <a:round/>
                  <a:headEnd/>
                  <a:tailEnd/>
                </a:ln>
              </p:spPr>
              <p:txBody>
                <a:bodyPr/>
                <a:lstStyle/>
                <a:p>
                  <a:endParaRPr lang="en-US" sz="1800">
                    <a:latin typeface="+mn-lt"/>
                  </a:endParaRPr>
                </a:p>
              </p:txBody>
            </p:sp>
            <p:sp>
              <p:nvSpPr>
                <p:cNvPr id="96" name="Line 95"/>
                <p:cNvSpPr>
                  <a:spLocks noChangeShapeType="1"/>
                </p:cNvSpPr>
                <p:nvPr/>
              </p:nvSpPr>
              <p:spPr bwMode="auto">
                <a:xfrm flipV="1">
                  <a:off x="1509" y="2726"/>
                  <a:ext cx="25" cy="15"/>
                </a:xfrm>
                <a:prstGeom prst="line">
                  <a:avLst/>
                </a:prstGeom>
                <a:noFill/>
                <a:ln w="38100">
                  <a:solidFill>
                    <a:srgbClr val="000080"/>
                  </a:solidFill>
                  <a:round/>
                  <a:headEnd/>
                  <a:tailEnd/>
                </a:ln>
              </p:spPr>
              <p:txBody>
                <a:bodyPr/>
                <a:lstStyle/>
                <a:p>
                  <a:endParaRPr lang="en-US" sz="1800">
                    <a:latin typeface="+mn-lt"/>
                  </a:endParaRPr>
                </a:p>
              </p:txBody>
            </p:sp>
            <p:sp>
              <p:nvSpPr>
                <p:cNvPr id="97" name="Line 96"/>
                <p:cNvSpPr>
                  <a:spLocks noChangeShapeType="1"/>
                </p:cNvSpPr>
                <p:nvPr/>
              </p:nvSpPr>
              <p:spPr bwMode="auto">
                <a:xfrm flipV="1">
                  <a:off x="1534" y="2712"/>
                  <a:ext cx="25" cy="14"/>
                </a:xfrm>
                <a:prstGeom prst="line">
                  <a:avLst/>
                </a:prstGeom>
                <a:noFill/>
                <a:ln w="38100">
                  <a:solidFill>
                    <a:srgbClr val="000080"/>
                  </a:solidFill>
                  <a:round/>
                  <a:headEnd/>
                  <a:tailEnd/>
                </a:ln>
              </p:spPr>
              <p:txBody>
                <a:bodyPr/>
                <a:lstStyle/>
                <a:p>
                  <a:endParaRPr lang="en-US" sz="1800">
                    <a:latin typeface="+mn-lt"/>
                  </a:endParaRPr>
                </a:p>
              </p:txBody>
            </p:sp>
            <p:sp>
              <p:nvSpPr>
                <p:cNvPr id="98" name="Line 97"/>
                <p:cNvSpPr>
                  <a:spLocks noChangeShapeType="1"/>
                </p:cNvSpPr>
                <p:nvPr/>
              </p:nvSpPr>
              <p:spPr bwMode="auto">
                <a:xfrm flipV="1">
                  <a:off x="1559" y="2699"/>
                  <a:ext cx="25" cy="13"/>
                </a:xfrm>
                <a:prstGeom prst="line">
                  <a:avLst/>
                </a:prstGeom>
                <a:noFill/>
                <a:ln w="38100">
                  <a:solidFill>
                    <a:srgbClr val="000080"/>
                  </a:solidFill>
                  <a:round/>
                  <a:headEnd/>
                  <a:tailEnd/>
                </a:ln>
              </p:spPr>
              <p:txBody>
                <a:bodyPr/>
                <a:lstStyle/>
                <a:p>
                  <a:endParaRPr lang="en-US" sz="1800">
                    <a:latin typeface="+mn-lt"/>
                  </a:endParaRPr>
                </a:p>
              </p:txBody>
            </p:sp>
            <p:sp>
              <p:nvSpPr>
                <p:cNvPr id="99" name="Line 98"/>
                <p:cNvSpPr>
                  <a:spLocks noChangeShapeType="1"/>
                </p:cNvSpPr>
                <p:nvPr/>
              </p:nvSpPr>
              <p:spPr bwMode="auto">
                <a:xfrm flipV="1">
                  <a:off x="1584" y="2686"/>
                  <a:ext cx="25" cy="13"/>
                </a:xfrm>
                <a:prstGeom prst="line">
                  <a:avLst/>
                </a:prstGeom>
                <a:noFill/>
                <a:ln w="38100">
                  <a:solidFill>
                    <a:srgbClr val="000080"/>
                  </a:solidFill>
                  <a:round/>
                  <a:headEnd/>
                  <a:tailEnd/>
                </a:ln>
              </p:spPr>
              <p:txBody>
                <a:bodyPr/>
                <a:lstStyle/>
                <a:p>
                  <a:endParaRPr lang="en-US" sz="1800">
                    <a:latin typeface="+mn-lt"/>
                  </a:endParaRPr>
                </a:p>
              </p:txBody>
            </p:sp>
            <p:sp>
              <p:nvSpPr>
                <p:cNvPr id="100" name="Line 99"/>
                <p:cNvSpPr>
                  <a:spLocks noChangeShapeType="1"/>
                </p:cNvSpPr>
                <p:nvPr/>
              </p:nvSpPr>
              <p:spPr bwMode="auto">
                <a:xfrm flipV="1">
                  <a:off x="1609" y="2674"/>
                  <a:ext cx="25" cy="12"/>
                </a:xfrm>
                <a:prstGeom prst="line">
                  <a:avLst/>
                </a:prstGeom>
                <a:noFill/>
                <a:ln w="38100">
                  <a:solidFill>
                    <a:srgbClr val="000080"/>
                  </a:solidFill>
                  <a:round/>
                  <a:headEnd/>
                  <a:tailEnd/>
                </a:ln>
              </p:spPr>
              <p:txBody>
                <a:bodyPr/>
                <a:lstStyle/>
                <a:p>
                  <a:endParaRPr lang="en-US" sz="1800">
                    <a:latin typeface="+mn-lt"/>
                  </a:endParaRPr>
                </a:p>
              </p:txBody>
            </p:sp>
            <p:sp>
              <p:nvSpPr>
                <p:cNvPr id="101" name="Line 100"/>
                <p:cNvSpPr>
                  <a:spLocks noChangeShapeType="1"/>
                </p:cNvSpPr>
                <p:nvPr/>
              </p:nvSpPr>
              <p:spPr bwMode="auto">
                <a:xfrm flipV="1">
                  <a:off x="1634" y="2664"/>
                  <a:ext cx="25" cy="10"/>
                </a:xfrm>
                <a:prstGeom prst="line">
                  <a:avLst/>
                </a:prstGeom>
                <a:noFill/>
                <a:ln w="38100">
                  <a:solidFill>
                    <a:srgbClr val="000080"/>
                  </a:solidFill>
                  <a:round/>
                  <a:headEnd/>
                  <a:tailEnd/>
                </a:ln>
              </p:spPr>
              <p:txBody>
                <a:bodyPr/>
                <a:lstStyle/>
                <a:p>
                  <a:endParaRPr lang="en-US" sz="1800">
                    <a:latin typeface="+mn-lt"/>
                  </a:endParaRPr>
                </a:p>
              </p:txBody>
            </p:sp>
            <p:sp>
              <p:nvSpPr>
                <p:cNvPr id="102" name="Freeform 101"/>
                <p:cNvSpPr>
                  <a:spLocks/>
                </p:cNvSpPr>
                <p:nvPr/>
              </p:nvSpPr>
              <p:spPr bwMode="auto">
                <a:xfrm>
                  <a:off x="1659" y="2656"/>
                  <a:ext cx="37" cy="8"/>
                </a:xfrm>
                <a:custGeom>
                  <a:avLst/>
                  <a:gdLst>
                    <a:gd name="T0" fmla="*/ 0 w 37"/>
                    <a:gd name="T1" fmla="*/ 8 h 8"/>
                    <a:gd name="T2" fmla="*/ 12 w 37"/>
                    <a:gd name="T3" fmla="*/ 4 h 8"/>
                    <a:gd name="T4" fmla="*/ 37 w 37"/>
                    <a:gd name="T5" fmla="*/ 0 h 8"/>
                    <a:gd name="T6" fmla="*/ 0 60000 65536"/>
                    <a:gd name="T7" fmla="*/ 0 60000 65536"/>
                    <a:gd name="T8" fmla="*/ 0 60000 65536"/>
                    <a:gd name="T9" fmla="*/ 0 w 37"/>
                    <a:gd name="T10" fmla="*/ 0 h 8"/>
                    <a:gd name="T11" fmla="*/ 37 w 37"/>
                    <a:gd name="T12" fmla="*/ 8 h 8"/>
                  </a:gdLst>
                  <a:ahLst/>
                  <a:cxnLst>
                    <a:cxn ang="T6">
                      <a:pos x="T0" y="T1"/>
                    </a:cxn>
                    <a:cxn ang="T7">
                      <a:pos x="T2" y="T3"/>
                    </a:cxn>
                    <a:cxn ang="T8">
                      <a:pos x="T4" y="T5"/>
                    </a:cxn>
                  </a:cxnLst>
                  <a:rect l="T9" t="T10" r="T11" b="T12"/>
                  <a:pathLst>
                    <a:path w="37" h="8">
                      <a:moveTo>
                        <a:pt x="0" y="8"/>
                      </a:moveTo>
                      <a:lnTo>
                        <a:pt x="12" y="4"/>
                      </a:lnTo>
                      <a:lnTo>
                        <a:pt x="37" y="0"/>
                      </a:lnTo>
                    </a:path>
                  </a:pathLst>
                </a:custGeom>
                <a:noFill/>
                <a:ln w="38100">
                  <a:solidFill>
                    <a:srgbClr val="000080"/>
                  </a:solidFill>
                  <a:round/>
                  <a:headEnd/>
                  <a:tailEnd/>
                </a:ln>
              </p:spPr>
              <p:txBody>
                <a:bodyPr/>
                <a:lstStyle/>
                <a:p>
                  <a:endParaRPr lang="en-US" sz="1800">
                    <a:latin typeface="+mn-lt"/>
                  </a:endParaRPr>
                </a:p>
              </p:txBody>
            </p:sp>
            <p:sp>
              <p:nvSpPr>
                <p:cNvPr id="103" name="Line 102"/>
                <p:cNvSpPr>
                  <a:spLocks noChangeShapeType="1"/>
                </p:cNvSpPr>
                <p:nvPr/>
              </p:nvSpPr>
              <p:spPr bwMode="auto">
                <a:xfrm flipV="1">
                  <a:off x="1696" y="2648"/>
                  <a:ext cx="25" cy="8"/>
                </a:xfrm>
                <a:prstGeom prst="line">
                  <a:avLst/>
                </a:prstGeom>
                <a:noFill/>
                <a:ln w="38100">
                  <a:solidFill>
                    <a:srgbClr val="000080"/>
                  </a:solidFill>
                  <a:round/>
                  <a:headEnd/>
                  <a:tailEnd/>
                </a:ln>
              </p:spPr>
              <p:txBody>
                <a:bodyPr/>
                <a:lstStyle/>
                <a:p>
                  <a:endParaRPr lang="en-US" sz="1800">
                    <a:latin typeface="+mn-lt"/>
                  </a:endParaRPr>
                </a:p>
              </p:txBody>
            </p:sp>
            <p:sp>
              <p:nvSpPr>
                <p:cNvPr id="104" name="Line 103"/>
                <p:cNvSpPr>
                  <a:spLocks noChangeShapeType="1"/>
                </p:cNvSpPr>
                <p:nvPr/>
              </p:nvSpPr>
              <p:spPr bwMode="auto">
                <a:xfrm flipV="1">
                  <a:off x="1721" y="2643"/>
                  <a:ext cx="25" cy="5"/>
                </a:xfrm>
                <a:prstGeom prst="line">
                  <a:avLst/>
                </a:prstGeom>
                <a:noFill/>
                <a:ln w="38100">
                  <a:solidFill>
                    <a:srgbClr val="000080"/>
                  </a:solidFill>
                  <a:round/>
                  <a:headEnd/>
                  <a:tailEnd/>
                </a:ln>
              </p:spPr>
              <p:txBody>
                <a:bodyPr/>
                <a:lstStyle/>
                <a:p>
                  <a:endParaRPr lang="en-US" sz="1800">
                    <a:latin typeface="+mn-lt"/>
                  </a:endParaRPr>
                </a:p>
              </p:txBody>
            </p:sp>
            <p:sp>
              <p:nvSpPr>
                <p:cNvPr id="105" name="Line 104"/>
                <p:cNvSpPr>
                  <a:spLocks noChangeShapeType="1"/>
                </p:cNvSpPr>
                <p:nvPr/>
              </p:nvSpPr>
              <p:spPr bwMode="auto">
                <a:xfrm flipV="1">
                  <a:off x="1746" y="2640"/>
                  <a:ext cx="25" cy="3"/>
                </a:xfrm>
                <a:prstGeom prst="line">
                  <a:avLst/>
                </a:prstGeom>
                <a:noFill/>
                <a:ln w="38100">
                  <a:solidFill>
                    <a:srgbClr val="000080"/>
                  </a:solidFill>
                  <a:round/>
                  <a:headEnd/>
                  <a:tailEnd/>
                </a:ln>
              </p:spPr>
              <p:txBody>
                <a:bodyPr/>
                <a:lstStyle/>
                <a:p>
                  <a:endParaRPr lang="en-US" sz="1800">
                    <a:latin typeface="+mn-lt"/>
                  </a:endParaRPr>
                </a:p>
              </p:txBody>
            </p:sp>
            <p:sp>
              <p:nvSpPr>
                <p:cNvPr id="106" name="Line 105"/>
                <p:cNvSpPr>
                  <a:spLocks noChangeShapeType="1"/>
                </p:cNvSpPr>
                <p:nvPr/>
              </p:nvSpPr>
              <p:spPr bwMode="auto">
                <a:xfrm flipV="1">
                  <a:off x="1771" y="2638"/>
                  <a:ext cx="25" cy="2"/>
                </a:xfrm>
                <a:prstGeom prst="line">
                  <a:avLst/>
                </a:prstGeom>
                <a:noFill/>
                <a:ln w="38100">
                  <a:solidFill>
                    <a:srgbClr val="000080"/>
                  </a:solidFill>
                  <a:round/>
                  <a:headEnd/>
                  <a:tailEnd/>
                </a:ln>
              </p:spPr>
              <p:txBody>
                <a:bodyPr/>
                <a:lstStyle/>
                <a:p>
                  <a:endParaRPr lang="en-US" sz="1800">
                    <a:latin typeface="+mn-lt"/>
                  </a:endParaRPr>
                </a:p>
              </p:txBody>
            </p:sp>
            <p:sp>
              <p:nvSpPr>
                <p:cNvPr id="107" name="Line 106"/>
                <p:cNvSpPr>
                  <a:spLocks noChangeShapeType="1"/>
                </p:cNvSpPr>
                <p:nvPr/>
              </p:nvSpPr>
              <p:spPr bwMode="auto">
                <a:xfrm>
                  <a:off x="1796" y="2638"/>
                  <a:ext cx="25" cy="2"/>
                </a:xfrm>
                <a:prstGeom prst="line">
                  <a:avLst/>
                </a:prstGeom>
                <a:noFill/>
                <a:ln w="38100">
                  <a:solidFill>
                    <a:srgbClr val="000080"/>
                  </a:solidFill>
                  <a:round/>
                  <a:headEnd/>
                  <a:tailEnd/>
                </a:ln>
              </p:spPr>
              <p:txBody>
                <a:bodyPr/>
                <a:lstStyle/>
                <a:p>
                  <a:endParaRPr lang="en-US" sz="1800">
                    <a:latin typeface="+mn-lt"/>
                  </a:endParaRPr>
                </a:p>
              </p:txBody>
            </p:sp>
            <p:sp>
              <p:nvSpPr>
                <p:cNvPr id="108" name="Line 107"/>
                <p:cNvSpPr>
                  <a:spLocks noChangeShapeType="1"/>
                </p:cNvSpPr>
                <p:nvPr/>
              </p:nvSpPr>
              <p:spPr bwMode="auto">
                <a:xfrm>
                  <a:off x="1821" y="2640"/>
                  <a:ext cx="25" cy="3"/>
                </a:xfrm>
                <a:prstGeom prst="line">
                  <a:avLst/>
                </a:prstGeom>
                <a:noFill/>
                <a:ln w="38100">
                  <a:solidFill>
                    <a:srgbClr val="000080"/>
                  </a:solidFill>
                  <a:round/>
                  <a:headEnd/>
                  <a:tailEnd/>
                </a:ln>
              </p:spPr>
              <p:txBody>
                <a:bodyPr/>
                <a:lstStyle/>
                <a:p>
                  <a:endParaRPr lang="en-US" sz="1800">
                    <a:latin typeface="+mn-lt"/>
                  </a:endParaRPr>
                </a:p>
              </p:txBody>
            </p:sp>
            <p:sp>
              <p:nvSpPr>
                <p:cNvPr id="109" name="Line 108"/>
                <p:cNvSpPr>
                  <a:spLocks noChangeShapeType="1"/>
                </p:cNvSpPr>
                <p:nvPr/>
              </p:nvSpPr>
              <p:spPr bwMode="auto">
                <a:xfrm>
                  <a:off x="1846" y="2643"/>
                  <a:ext cx="25" cy="5"/>
                </a:xfrm>
                <a:prstGeom prst="line">
                  <a:avLst/>
                </a:prstGeom>
                <a:noFill/>
                <a:ln w="38100">
                  <a:solidFill>
                    <a:srgbClr val="000080"/>
                  </a:solidFill>
                  <a:round/>
                  <a:headEnd/>
                  <a:tailEnd/>
                </a:ln>
              </p:spPr>
              <p:txBody>
                <a:bodyPr/>
                <a:lstStyle/>
                <a:p>
                  <a:endParaRPr lang="en-US" sz="1800">
                    <a:latin typeface="+mn-lt"/>
                  </a:endParaRPr>
                </a:p>
              </p:txBody>
            </p:sp>
            <p:sp>
              <p:nvSpPr>
                <p:cNvPr id="110" name="Freeform 109"/>
                <p:cNvSpPr>
                  <a:spLocks/>
                </p:cNvSpPr>
                <p:nvPr/>
              </p:nvSpPr>
              <p:spPr bwMode="auto">
                <a:xfrm>
                  <a:off x="1871" y="2648"/>
                  <a:ext cx="37" cy="8"/>
                </a:xfrm>
                <a:custGeom>
                  <a:avLst/>
                  <a:gdLst>
                    <a:gd name="T0" fmla="*/ 0 w 37"/>
                    <a:gd name="T1" fmla="*/ 0 h 8"/>
                    <a:gd name="T2" fmla="*/ 12 w 37"/>
                    <a:gd name="T3" fmla="*/ 3 h 8"/>
                    <a:gd name="T4" fmla="*/ 37 w 37"/>
                    <a:gd name="T5" fmla="*/ 8 h 8"/>
                    <a:gd name="T6" fmla="*/ 0 60000 65536"/>
                    <a:gd name="T7" fmla="*/ 0 60000 65536"/>
                    <a:gd name="T8" fmla="*/ 0 60000 65536"/>
                    <a:gd name="T9" fmla="*/ 0 w 37"/>
                    <a:gd name="T10" fmla="*/ 0 h 8"/>
                    <a:gd name="T11" fmla="*/ 37 w 37"/>
                    <a:gd name="T12" fmla="*/ 8 h 8"/>
                  </a:gdLst>
                  <a:ahLst/>
                  <a:cxnLst>
                    <a:cxn ang="T6">
                      <a:pos x="T0" y="T1"/>
                    </a:cxn>
                    <a:cxn ang="T7">
                      <a:pos x="T2" y="T3"/>
                    </a:cxn>
                    <a:cxn ang="T8">
                      <a:pos x="T4" y="T5"/>
                    </a:cxn>
                  </a:cxnLst>
                  <a:rect l="T9" t="T10" r="T11" b="T12"/>
                  <a:pathLst>
                    <a:path w="37" h="8">
                      <a:moveTo>
                        <a:pt x="0" y="0"/>
                      </a:moveTo>
                      <a:lnTo>
                        <a:pt x="12" y="3"/>
                      </a:lnTo>
                      <a:lnTo>
                        <a:pt x="37" y="8"/>
                      </a:lnTo>
                    </a:path>
                  </a:pathLst>
                </a:custGeom>
                <a:noFill/>
                <a:ln w="38100">
                  <a:solidFill>
                    <a:srgbClr val="000080"/>
                  </a:solidFill>
                  <a:round/>
                  <a:headEnd/>
                  <a:tailEnd/>
                </a:ln>
              </p:spPr>
              <p:txBody>
                <a:bodyPr/>
                <a:lstStyle/>
                <a:p>
                  <a:endParaRPr lang="en-US" sz="1800">
                    <a:latin typeface="+mn-lt"/>
                  </a:endParaRPr>
                </a:p>
              </p:txBody>
            </p:sp>
            <p:sp>
              <p:nvSpPr>
                <p:cNvPr id="111" name="Line 110"/>
                <p:cNvSpPr>
                  <a:spLocks noChangeShapeType="1"/>
                </p:cNvSpPr>
                <p:nvPr/>
              </p:nvSpPr>
              <p:spPr bwMode="auto">
                <a:xfrm>
                  <a:off x="1908" y="2656"/>
                  <a:ext cx="25" cy="8"/>
                </a:xfrm>
                <a:prstGeom prst="line">
                  <a:avLst/>
                </a:prstGeom>
                <a:noFill/>
                <a:ln w="38100">
                  <a:solidFill>
                    <a:srgbClr val="000080"/>
                  </a:solidFill>
                  <a:round/>
                  <a:headEnd/>
                  <a:tailEnd/>
                </a:ln>
              </p:spPr>
              <p:txBody>
                <a:bodyPr/>
                <a:lstStyle/>
                <a:p>
                  <a:endParaRPr lang="en-US" sz="1800">
                    <a:latin typeface="+mn-lt"/>
                  </a:endParaRPr>
                </a:p>
              </p:txBody>
            </p:sp>
            <p:sp>
              <p:nvSpPr>
                <p:cNvPr id="112" name="Line 111"/>
                <p:cNvSpPr>
                  <a:spLocks noChangeShapeType="1"/>
                </p:cNvSpPr>
                <p:nvPr/>
              </p:nvSpPr>
              <p:spPr bwMode="auto">
                <a:xfrm>
                  <a:off x="1933" y="2664"/>
                  <a:ext cx="25" cy="10"/>
                </a:xfrm>
                <a:prstGeom prst="line">
                  <a:avLst/>
                </a:prstGeom>
                <a:noFill/>
                <a:ln w="38100">
                  <a:solidFill>
                    <a:srgbClr val="000080"/>
                  </a:solidFill>
                  <a:round/>
                  <a:headEnd/>
                  <a:tailEnd/>
                </a:ln>
              </p:spPr>
              <p:txBody>
                <a:bodyPr/>
                <a:lstStyle/>
                <a:p>
                  <a:endParaRPr lang="en-US" sz="1800">
                    <a:latin typeface="+mn-lt"/>
                  </a:endParaRPr>
                </a:p>
              </p:txBody>
            </p:sp>
            <p:sp>
              <p:nvSpPr>
                <p:cNvPr id="113" name="Line 112"/>
                <p:cNvSpPr>
                  <a:spLocks noChangeShapeType="1"/>
                </p:cNvSpPr>
                <p:nvPr/>
              </p:nvSpPr>
              <p:spPr bwMode="auto">
                <a:xfrm>
                  <a:off x="1958" y="2674"/>
                  <a:ext cx="25" cy="12"/>
                </a:xfrm>
                <a:prstGeom prst="line">
                  <a:avLst/>
                </a:prstGeom>
                <a:noFill/>
                <a:ln w="38100">
                  <a:solidFill>
                    <a:srgbClr val="000080"/>
                  </a:solidFill>
                  <a:round/>
                  <a:headEnd/>
                  <a:tailEnd/>
                </a:ln>
              </p:spPr>
              <p:txBody>
                <a:bodyPr/>
                <a:lstStyle/>
                <a:p>
                  <a:endParaRPr lang="en-US" sz="1800">
                    <a:latin typeface="+mn-lt"/>
                  </a:endParaRPr>
                </a:p>
              </p:txBody>
            </p:sp>
            <p:sp>
              <p:nvSpPr>
                <p:cNvPr id="114" name="Line 113"/>
                <p:cNvSpPr>
                  <a:spLocks noChangeShapeType="1"/>
                </p:cNvSpPr>
                <p:nvPr/>
              </p:nvSpPr>
              <p:spPr bwMode="auto">
                <a:xfrm>
                  <a:off x="1983" y="2686"/>
                  <a:ext cx="25" cy="13"/>
                </a:xfrm>
                <a:prstGeom prst="line">
                  <a:avLst/>
                </a:prstGeom>
                <a:noFill/>
                <a:ln w="38100">
                  <a:solidFill>
                    <a:srgbClr val="000080"/>
                  </a:solidFill>
                  <a:round/>
                  <a:headEnd/>
                  <a:tailEnd/>
                </a:ln>
              </p:spPr>
              <p:txBody>
                <a:bodyPr/>
                <a:lstStyle/>
                <a:p>
                  <a:endParaRPr lang="en-US" sz="1800">
                    <a:latin typeface="+mn-lt"/>
                  </a:endParaRPr>
                </a:p>
              </p:txBody>
            </p:sp>
            <p:sp>
              <p:nvSpPr>
                <p:cNvPr id="115" name="Line 114"/>
                <p:cNvSpPr>
                  <a:spLocks noChangeShapeType="1"/>
                </p:cNvSpPr>
                <p:nvPr/>
              </p:nvSpPr>
              <p:spPr bwMode="auto">
                <a:xfrm>
                  <a:off x="2008" y="2699"/>
                  <a:ext cx="25" cy="13"/>
                </a:xfrm>
                <a:prstGeom prst="line">
                  <a:avLst/>
                </a:prstGeom>
                <a:noFill/>
                <a:ln w="38100">
                  <a:solidFill>
                    <a:srgbClr val="000080"/>
                  </a:solidFill>
                  <a:round/>
                  <a:headEnd/>
                  <a:tailEnd/>
                </a:ln>
              </p:spPr>
              <p:txBody>
                <a:bodyPr/>
                <a:lstStyle/>
                <a:p>
                  <a:endParaRPr lang="en-US" sz="1800">
                    <a:latin typeface="+mn-lt"/>
                  </a:endParaRPr>
                </a:p>
              </p:txBody>
            </p:sp>
            <p:sp>
              <p:nvSpPr>
                <p:cNvPr id="116" name="Line 115"/>
                <p:cNvSpPr>
                  <a:spLocks noChangeShapeType="1"/>
                </p:cNvSpPr>
                <p:nvPr/>
              </p:nvSpPr>
              <p:spPr bwMode="auto">
                <a:xfrm>
                  <a:off x="2033" y="2712"/>
                  <a:ext cx="25" cy="14"/>
                </a:xfrm>
                <a:prstGeom prst="line">
                  <a:avLst/>
                </a:prstGeom>
                <a:noFill/>
                <a:ln w="38100">
                  <a:solidFill>
                    <a:srgbClr val="000080"/>
                  </a:solidFill>
                  <a:round/>
                  <a:headEnd/>
                  <a:tailEnd/>
                </a:ln>
              </p:spPr>
              <p:txBody>
                <a:bodyPr/>
                <a:lstStyle/>
                <a:p>
                  <a:endParaRPr lang="en-US" sz="1800">
                    <a:latin typeface="+mn-lt"/>
                  </a:endParaRPr>
                </a:p>
              </p:txBody>
            </p:sp>
            <p:sp>
              <p:nvSpPr>
                <p:cNvPr id="117" name="Line 116"/>
                <p:cNvSpPr>
                  <a:spLocks noChangeShapeType="1"/>
                </p:cNvSpPr>
                <p:nvPr/>
              </p:nvSpPr>
              <p:spPr bwMode="auto">
                <a:xfrm>
                  <a:off x="2058" y="2726"/>
                  <a:ext cx="25" cy="15"/>
                </a:xfrm>
                <a:prstGeom prst="line">
                  <a:avLst/>
                </a:prstGeom>
                <a:noFill/>
                <a:ln w="38100">
                  <a:solidFill>
                    <a:srgbClr val="000080"/>
                  </a:solidFill>
                  <a:round/>
                  <a:headEnd/>
                  <a:tailEnd/>
                </a:ln>
              </p:spPr>
              <p:txBody>
                <a:bodyPr/>
                <a:lstStyle/>
                <a:p>
                  <a:endParaRPr lang="en-US" sz="1800">
                    <a:latin typeface="+mn-lt"/>
                  </a:endParaRPr>
                </a:p>
              </p:txBody>
            </p:sp>
            <p:sp>
              <p:nvSpPr>
                <p:cNvPr id="118" name="Freeform 117"/>
                <p:cNvSpPr>
                  <a:spLocks/>
                </p:cNvSpPr>
                <p:nvPr/>
              </p:nvSpPr>
              <p:spPr bwMode="auto">
                <a:xfrm>
                  <a:off x="2083" y="2741"/>
                  <a:ext cx="37" cy="13"/>
                </a:xfrm>
                <a:custGeom>
                  <a:avLst/>
                  <a:gdLst>
                    <a:gd name="T0" fmla="*/ 0 w 37"/>
                    <a:gd name="T1" fmla="*/ 0 h 13"/>
                    <a:gd name="T2" fmla="*/ 12 w 37"/>
                    <a:gd name="T3" fmla="*/ 7 h 13"/>
                    <a:gd name="T4" fmla="*/ 37 w 37"/>
                    <a:gd name="T5" fmla="*/ 13 h 13"/>
                    <a:gd name="T6" fmla="*/ 0 60000 65536"/>
                    <a:gd name="T7" fmla="*/ 0 60000 65536"/>
                    <a:gd name="T8" fmla="*/ 0 60000 65536"/>
                    <a:gd name="T9" fmla="*/ 0 w 37"/>
                    <a:gd name="T10" fmla="*/ 0 h 13"/>
                    <a:gd name="T11" fmla="*/ 37 w 37"/>
                    <a:gd name="T12" fmla="*/ 13 h 13"/>
                  </a:gdLst>
                  <a:ahLst/>
                  <a:cxnLst>
                    <a:cxn ang="T6">
                      <a:pos x="T0" y="T1"/>
                    </a:cxn>
                    <a:cxn ang="T7">
                      <a:pos x="T2" y="T3"/>
                    </a:cxn>
                    <a:cxn ang="T8">
                      <a:pos x="T4" y="T5"/>
                    </a:cxn>
                  </a:cxnLst>
                  <a:rect l="T9" t="T10" r="T11" b="T12"/>
                  <a:pathLst>
                    <a:path w="37" h="13">
                      <a:moveTo>
                        <a:pt x="0" y="0"/>
                      </a:moveTo>
                      <a:lnTo>
                        <a:pt x="12" y="7"/>
                      </a:lnTo>
                      <a:lnTo>
                        <a:pt x="37" y="13"/>
                      </a:lnTo>
                    </a:path>
                  </a:pathLst>
                </a:custGeom>
                <a:noFill/>
                <a:ln w="38100">
                  <a:solidFill>
                    <a:srgbClr val="000080"/>
                  </a:solidFill>
                  <a:round/>
                  <a:headEnd/>
                  <a:tailEnd/>
                </a:ln>
              </p:spPr>
              <p:txBody>
                <a:bodyPr/>
                <a:lstStyle/>
                <a:p>
                  <a:endParaRPr lang="en-US" sz="1800">
                    <a:latin typeface="+mn-lt"/>
                  </a:endParaRPr>
                </a:p>
              </p:txBody>
            </p:sp>
            <p:sp>
              <p:nvSpPr>
                <p:cNvPr id="119" name="Line 118"/>
                <p:cNvSpPr>
                  <a:spLocks noChangeShapeType="1"/>
                </p:cNvSpPr>
                <p:nvPr/>
              </p:nvSpPr>
              <p:spPr bwMode="auto">
                <a:xfrm>
                  <a:off x="2120" y="2754"/>
                  <a:ext cx="25" cy="13"/>
                </a:xfrm>
                <a:prstGeom prst="line">
                  <a:avLst/>
                </a:prstGeom>
                <a:noFill/>
                <a:ln w="38100">
                  <a:solidFill>
                    <a:srgbClr val="000080"/>
                  </a:solidFill>
                  <a:round/>
                  <a:headEnd/>
                  <a:tailEnd/>
                </a:ln>
              </p:spPr>
              <p:txBody>
                <a:bodyPr/>
                <a:lstStyle/>
                <a:p>
                  <a:endParaRPr lang="en-US" sz="1800">
                    <a:latin typeface="+mn-lt"/>
                  </a:endParaRPr>
                </a:p>
              </p:txBody>
            </p:sp>
            <p:sp>
              <p:nvSpPr>
                <p:cNvPr id="120" name="Line 119"/>
                <p:cNvSpPr>
                  <a:spLocks noChangeShapeType="1"/>
                </p:cNvSpPr>
                <p:nvPr/>
              </p:nvSpPr>
              <p:spPr bwMode="auto">
                <a:xfrm>
                  <a:off x="2145" y="2767"/>
                  <a:ext cx="25" cy="11"/>
                </a:xfrm>
                <a:prstGeom prst="line">
                  <a:avLst/>
                </a:prstGeom>
                <a:noFill/>
                <a:ln w="38100">
                  <a:solidFill>
                    <a:srgbClr val="000080"/>
                  </a:solidFill>
                  <a:round/>
                  <a:headEnd/>
                  <a:tailEnd/>
                </a:ln>
              </p:spPr>
              <p:txBody>
                <a:bodyPr/>
                <a:lstStyle/>
                <a:p>
                  <a:endParaRPr lang="en-US" sz="1800">
                    <a:latin typeface="+mn-lt"/>
                  </a:endParaRPr>
                </a:p>
              </p:txBody>
            </p:sp>
            <p:sp>
              <p:nvSpPr>
                <p:cNvPr id="121" name="Line 120"/>
                <p:cNvSpPr>
                  <a:spLocks noChangeShapeType="1"/>
                </p:cNvSpPr>
                <p:nvPr/>
              </p:nvSpPr>
              <p:spPr bwMode="auto">
                <a:xfrm>
                  <a:off x="2170" y="2778"/>
                  <a:ext cx="25" cy="10"/>
                </a:xfrm>
                <a:prstGeom prst="line">
                  <a:avLst/>
                </a:prstGeom>
                <a:noFill/>
                <a:ln w="38100">
                  <a:solidFill>
                    <a:srgbClr val="000080"/>
                  </a:solidFill>
                  <a:round/>
                  <a:headEnd/>
                  <a:tailEnd/>
                </a:ln>
              </p:spPr>
              <p:txBody>
                <a:bodyPr/>
                <a:lstStyle/>
                <a:p>
                  <a:endParaRPr lang="en-US" sz="1800">
                    <a:latin typeface="+mn-lt"/>
                  </a:endParaRPr>
                </a:p>
              </p:txBody>
            </p:sp>
            <p:sp>
              <p:nvSpPr>
                <p:cNvPr id="122" name="Line 121"/>
                <p:cNvSpPr>
                  <a:spLocks noChangeShapeType="1"/>
                </p:cNvSpPr>
                <p:nvPr/>
              </p:nvSpPr>
              <p:spPr bwMode="auto">
                <a:xfrm>
                  <a:off x="2195" y="2788"/>
                  <a:ext cx="25" cy="9"/>
                </a:xfrm>
                <a:prstGeom prst="line">
                  <a:avLst/>
                </a:prstGeom>
                <a:noFill/>
                <a:ln w="38100">
                  <a:solidFill>
                    <a:srgbClr val="000080"/>
                  </a:solidFill>
                  <a:round/>
                  <a:headEnd/>
                  <a:tailEnd/>
                </a:ln>
              </p:spPr>
              <p:txBody>
                <a:bodyPr/>
                <a:lstStyle/>
                <a:p>
                  <a:endParaRPr lang="en-US" sz="1800">
                    <a:latin typeface="+mn-lt"/>
                  </a:endParaRPr>
                </a:p>
              </p:txBody>
            </p:sp>
            <p:sp>
              <p:nvSpPr>
                <p:cNvPr id="123" name="Line 122"/>
                <p:cNvSpPr>
                  <a:spLocks noChangeShapeType="1"/>
                </p:cNvSpPr>
                <p:nvPr/>
              </p:nvSpPr>
              <p:spPr bwMode="auto">
                <a:xfrm>
                  <a:off x="2220" y="2797"/>
                  <a:ext cx="25" cy="7"/>
                </a:xfrm>
                <a:prstGeom prst="line">
                  <a:avLst/>
                </a:prstGeom>
                <a:noFill/>
                <a:ln w="38100">
                  <a:solidFill>
                    <a:srgbClr val="000080"/>
                  </a:solidFill>
                  <a:round/>
                  <a:headEnd/>
                  <a:tailEnd/>
                </a:ln>
              </p:spPr>
              <p:txBody>
                <a:bodyPr/>
                <a:lstStyle/>
                <a:p>
                  <a:endParaRPr lang="en-US" sz="1800">
                    <a:latin typeface="+mn-lt"/>
                  </a:endParaRPr>
                </a:p>
              </p:txBody>
            </p:sp>
            <p:sp>
              <p:nvSpPr>
                <p:cNvPr id="124" name="Line 123"/>
                <p:cNvSpPr>
                  <a:spLocks noChangeShapeType="1"/>
                </p:cNvSpPr>
                <p:nvPr/>
              </p:nvSpPr>
              <p:spPr bwMode="auto">
                <a:xfrm>
                  <a:off x="2245" y="2804"/>
                  <a:ext cx="25" cy="6"/>
                </a:xfrm>
                <a:prstGeom prst="line">
                  <a:avLst/>
                </a:prstGeom>
                <a:noFill/>
                <a:ln w="38100">
                  <a:solidFill>
                    <a:srgbClr val="000080"/>
                  </a:solidFill>
                  <a:round/>
                  <a:headEnd/>
                  <a:tailEnd/>
                </a:ln>
              </p:spPr>
              <p:txBody>
                <a:bodyPr/>
                <a:lstStyle/>
                <a:p>
                  <a:endParaRPr lang="en-US" sz="1800">
                    <a:latin typeface="+mn-lt"/>
                  </a:endParaRPr>
                </a:p>
              </p:txBody>
            </p:sp>
            <p:sp>
              <p:nvSpPr>
                <p:cNvPr id="125" name="Line 124"/>
                <p:cNvSpPr>
                  <a:spLocks noChangeShapeType="1"/>
                </p:cNvSpPr>
                <p:nvPr/>
              </p:nvSpPr>
              <p:spPr bwMode="auto">
                <a:xfrm>
                  <a:off x="2270" y="2810"/>
                  <a:ext cx="25" cy="3"/>
                </a:xfrm>
                <a:prstGeom prst="line">
                  <a:avLst/>
                </a:prstGeom>
                <a:noFill/>
                <a:ln w="38100">
                  <a:solidFill>
                    <a:srgbClr val="000080"/>
                  </a:solidFill>
                  <a:round/>
                  <a:headEnd/>
                  <a:tailEnd/>
                </a:ln>
              </p:spPr>
              <p:txBody>
                <a:bodyPr/>
                <a:lstStyle/>
                <a:p>
                  <a:endParaRPr lang="en-US" sz="1800">
                    <a:latin typeface="+mn-lt"/>
                  </a:endParaRPr>
                </a:p>
              </p:txBody>
            </p:sp>
            <p:sp>
              <p:nvSpPr>
                <p:cNvPr id="126" name="Line 125"/>
                <p:cNvSpPr>
                  <a:spLocks noChangeShapeType="1"/>
                </p:cNvSpPr>
                <p:nvPr/>
              </p:nvSpPr>
              <p:spPr bwMode="auto">
                <a:xfrm>
                  <a:off x="2295" y="2813"/>
                  <a:ext cx="25" cy="1"/>
                </a:xfrm>
                <a:prstGeom prst="line">
                  <a:avLst/>
                </a:prstGeom>
                <a:noFill/>
                <a:ln w="38100">
                  <a:solidFill>
                    <a:srgbClr val="000080"/>
                  </a:solidFill>
                  <a:round/>
                  <a:headEnd/>
                  <a:tailEnd/>
                </a:ln>
              </p:spPr>
              <p:txBody>
                <a:bodyPr/>
                <a:lstStyle/>
                <a:p>
                  <a:endParaRPr lang="en-US" sz="1800">
                    <a:latin typeface="+mn-lt"/>
                  </a:endParaRPr>
                </a:p>
              </p:txBody>
            </p:sp>
            <p:sp>
              <p:nvSpPr>
                <p:cNvPr id="127" name="Freeform 126"/>
                <p:cNvSpPr>
                  <a:spLocks/>
                </p:cNvSpPr>
                <p:nvPr/>
              </p:nvSpPr>
              <p:spPr bwMode="auto">
                <a:xfrm>
                  <a:off x="2320" y="2813"/>
                  <a:ext cx="37" cy="1"/>
                </a:xfrm>
                <a:custGeom>
                  <a:avLst/>
                  <a:gdLst>
                    <a:gd name="T0" fmla="*/ 0 w 37"/>
                    <a:gd name="T1" fmla="*/ 1 h 1"/>
                    <a:gd name="T2" fmla="*/ 12 w 37"/>
                    <a:gd name="T3" fmla="*/ 1 h 1"/>
                    <a:gd name="T4" fmla="*/ 37 w 37"/>
                    <a:gd name="T5" fmla="*/ 0 h 1"/>
                    <a:gd name="T6" fmla="*/ 0 60000 65536"/>
                    <a:gd name="T7" fmla="*/ 0 60000 65536"/>
                    <a:gd name="T8" fmla="*/ 0 60000 65536"/>
                    <a:gd name="T9" fmla="*/ 0 w 37"/>
                    <a:gd name="T10" fmla="*/ 0 h 1"/>
                    <a:gd name="T11" fmla="*/ 37 w 37"/>
                    <a:gd name="T12" fmla="*/ 1 h 1"/>
                  </a:gdLst>
                  <a:ahLst/>
                  <a:cxnLst>
                    <a:cxn ang="T6">
                      <a:pos x="T0" y="T1"/>
                    </a:cxn>
                    <a:cxn ang="T7">
                      <a:pos x="T2" y="T3"/>
                    </a:cxn>
                    <a:cxn ang="T8">
                      <a:pos x="T4" y="T5"/>
                    </a:cxn>
                  </a:cxnLst>
                  <a:rect l="T9" t="T10" r="T11" b="T12"/>
                  <a:pathLst>
                    <a:path w="37" h="1">
                      <a:moveTo>
                        <a:pt x="0" y="1"/>
                      </a:moveTo>
                      <a:lnTo>
                        <a:pt x="12" y="1"/>
                      </a:lnTo>
                      <a:lnTo>
                        <a:pt x="37" y="0"/>
                      </a:lnTo>
                    </a:path>
                  </a:pathLst>
                </a:custGeom>
                <a:noFill/>
                <a:ln w="38100">
                  <a:solidFill>
                    <a:srgbClr val="000080"/>
                  </a:solidFill>
                  <a:round/>
                  <a:headEnd/>
                  <a:tailEnd/>
                </a:ln>
              </p:spPr>
              <p:txBody>
                <a:bodyPr/>
                <a:lstStyle/>
                <a:p>
                  <a:endParaRPr lang="en-US" sz="1800">
                    <a:latin typeface="+mn-lt"/>
                  </a:endParaRPr>
                </a:p>
              </p:txBody>
            </p:sp>
            <p:sp>
              <p:nvSpPr>
                <p:cNvPr id="128" name="Line 127"/>
                <p:cNvSpPr>
                  <a:spLocks noChangeShapeType="1"/>
                </p:cNvSpPr>
                <p:nvPr/>
              </p:nvSpPr>
              <p:spPr bwMode="auto">
                <a:xfrm flipV="1">
                  <a:off x="2357" y="2810"/>
                  <a:ext cx="25" cy="3"/>
                </a:xfrm>
                <a:prstGeom prst="line">
                  <a:avLst/>
                </a:prstGeom>
                <a:noFill/>
                <a:ln w="38100">
                  <a:solidFill>
                    <a:srgbClr val="000080"/>
                  </a:solidFill>
                  <a:round/>
                  <a:headEnd/>
                  <a:tailEnd/>
                </a:ln>
              </p:spPr>
              <p:txBody>
                <a:bodyPr/>
                <a:lstStyle/>
                <a:p>
                  <a:endParaRPr lang="en-US" sz="1800">
                    <a:latin typeface="+mn-lt"/>
                  </a:endParaRPr>
                </a:p>
              </p:txBody>
            </p:sp>
            <p:sp>
              <p:nvSpPr>
                <p:cNvPr id="129" name="Line 128"/>
                <p:cNvSpPr>
                  <a:spLocks noChangeShapeType="1"/>
                </p:cNvSpPr>
                <p:nvPr/>
              </p:nvSpPr>
              <p:spPr bwMode="auto">
                <a:xfrm flipV="1">
                  <a:off x="2382" y="2804"/>
                  <a:ext cx="25" cy="6"/>
                </a:xfrm>
                <a:prstGeom prst="line">
                  <a:avLst/>
                </a:prstGeom>
                <a:noFill/>
                <a:ln w="38100">
                  <a:solidFill>
                    <a:srgbClr val="000080"/>
                  </a:solidFill>
                  <a:round/>
                  <a:headEnd/>
                  <a:tailEnd/>
                </a:ln>
              </p:spPr>
              <p:txBody>
                <a:bodyPr/>
                <a:lstStyle/>
                <a:p>
                  <a:endParaRPr lang="en-US" sz="1800">
                    <a:latin typeface="+mn-lt"/>
                  </a:endParaRPr>
                </a:p>
              </p:txBody>
            </p:sp>
            <p:sp>
              <p:nvSpPr>
                <p:cNvPr id="130" name="Line 129"/>
                <p:cNvSpPr>
                  <a:spLocks noChangeShapeType="1"/>
                </p:cNvSpPr>
                <p:nvPr/>
              </p:nvSpPr>
              <p:spPr bwMode="auto">
                <a:xfrm flipV="1">
                  <a:off x="2407" y="2797"/>
                  <a:ext cx="25" cy="7"/>
                </a:xfrm>
                <a:prstGeom prst="line">
                  <a:avLst/>
                </a:prstGeom>
                <a:noFill/>
                <a:ln w="38100">
                  <a:solidFill>
                    <a:srgbClr val="000080"/>
                  </a:solidFill>
                  <a:round/>
                  <a:headEnd/>
                  <a:tailEnd/>
                </a:ln>
              </p:spPr>
              <p:txBody>
                <a:bodyPr/>
                <a:lstStyle/>
                <a:p>
                  <a:endParaRPr lang="en-US" sz="1800">
                    <a:latin typeface="+mn-lt"/>
                  </a:endParaRPr>
                </a:p>
              </p:txBody>
            </p:sp>
            <p:sp>
              <p:nvSpPr>
                <p:cNvPr id="131" name="Line 130"/>
                <p:cNvSpPr>
                  <a:spLocks noChangeShapeType="1"/>
                </p:cNvSpPr>
                <p:nvPr/>
              </p:nvSpPr>
              <p:spPr bwMode="auto">
                <a:xfrm flipV="1">
                  <a:off x="2432" y="2788"/>
                  <a:ext cx="25" cy="9"/>
                </a:xfrm>
                <a:prstGeom prst="line">
                  <a:avLst/>
                </a:prstGeom>
                <a:noFill/>
                <a:ln w="38100">
                  <a:solidFill>
                    <a:srgbClr val="000080"/>
                  </a:solidFill>
                  <a:round/>
                  <a:headEnd/>
                  <a:tailEnd/>
                </a:ln>
              </p:spPr>
              <p:txBody>
                <a:bodyPr/>
                <a:lstStyle/>
                <a:p>
                  <a:endParaRPr lang="en-US" sz="1800">
                    <a:latin typeface="+mn-lt"/>
                  </a:endParaRPr>
                </a:p>
              </p:txBody>
            </p:sp>
            <p:sp>
              <p:nvSpPr>
                <p:cNvPr id="132" name="Line 131"/>
                <p:cNvSpPr>
                  <a:spLocks noChangeShapeType="1"/>
                </p:cNvSpPr>
                <p:nvPr/>
              </p:nvSpPr>
              <p:spPr bwMode="auto">
                <a:xfrm flipV="1">
                  <a:off x="2457" y="2778"/>
                  <a:ext cx="25" cy="10"/>
                </a:xfrm>
                <a:prstGeom prst="line">
                  <a:avLst/>
                </a:prstGeom>
                <a:noFill/>
                <a:ln w="38100">
                  <a:solidFill>
                    <a:srgbClr val="000080"/>
                  </a:solidFill>
                  <a:round/>
                  <a:headEnd/>
                  <a:tailEnd/>
                </a:ln>
              </p:spPr>
              <p:txBody>
                <a:bodyPr/>
                <a:lstStyle/>
                <a:p>
                  <a:endParaRPr lang="en-US" sz="1800">
                    <a:latin typeface="+mn-lt"/>
                  </a:endParaRPr>
                </a:p>
              </p:txBody>
            </p:sp>
            <p:sp>
              <p:nvSpPr>
                <p:cNvPr id="133" name="Line 132"/>
                <p:cNvSpPr>
                  <a:spLocks noChangeShapeType="1"/>
                </p:cNvSpPr>
                <p:nvPr/>
              </p:nvSpPr>
              <p:spPr bwMode="auto">
                <a:xfrm flipV="1">
                  <a:off x="2482" y="2767"/>
                  <a:ext cx="25" cy="11"/>
                </a:xfrm>
                <a:prstGeom prst="line">
                  <a:avLst/>
                </a:prstGeom>
                <a:noFill/>
                <a:ln w="38100">
                  <a:solidFill>
                    <a:srgbClr val="000080"/>
                  </a:solidFill>
                  <a:round/>
                  <a:headEnd/>
                  <a:tailEnd/>
                </a:ln>
              </p:spPr>
              <p:txBody>
                <a:bodyPr/>
                <a:lstStyle/>
                <a:p>
                  <a:endParaRPr lang="en-US" sz="1800">
                    <a:latin typeface="+mn-lt"/>
                  </a:endParaRPr>
                </a:p>
              </p:txBody>
            </p:sp>
            <p:sp>
              <p:nvSpPr>
                <p:cNvPr id="134" name="Line 133"/>
                <p:cNvSpPr>
                  <a:spLocks noChangeShapeType="1"/>
                </p:cNvSpPr>
                <p:nvPr/>
              </p:nvSpPr>
              <p:spPr bwMode="auto">
                <a:xfrm flipV="1">
                  <a:off x="2507" y="2754"/>
                  <a:ext cx="25" cy="13"/>
                </a:xfrm>
                <a:prstGeom prst="line">
                  <a:avLst/>
                </a:prstGeom>
                <a:noFill/>
                <a:ln w="38100">
                  <a:solidFill>
                    <a:srgbClr val="000080"/>
                  </a:solidFill>
                  <a:round/>
                  <a:headEnd/>
                  <a:tailEnd/>
                </a:ln>
              </p:spPr>
              <p:txBody>
                <a:bodyPr/>
                <a:lstStyle/>
                <a:p>
                  <a:endParaRPr lang="en-US" sz="1800">
                    <a:latin typeface="+mn-lt"/>
                  </a:endParaRPr>
                </a:p>
              </p:txBody>
            </p:sp>
            <p:sp>
              <p:nvSpPr>
                <p:cNvPr id="135" name="Freeform 134"/>
                <p:cNvSpPr>
                  <a:spLocks/>
                </p:cNvSpPr>
                <p:nvPr/>
              </p:nvSpPr>
              <p:spPr bwMode="auto">
                <a:xfrm>
                  <a:off x="2532" y="2741"/>
                  <a:ext cx="37" cy="13"/>
                </a:xfrm>
                <a:custGeom>
                  <a:avLst/>
                  <a:gdLst>
                    <a:gd name="T0" fmla="*/ 0 w 37"/>
                    <a:gd name="T1" fmla="*/ 13 h 13"/>
                    <a:gd name="T2" fmla="*/ 12 w 37"/>
                    <a:gd name="T3" fmla="*/ 7 h 13"/>
                    <a:gd name="T4" fmla="*/ 37 w 37"/>
                    <a:gd name="T5" fmla="*/ 0 h 13"/>
                    <a:gd name="T6" fmla="*/ 0 60000 65536"/>
                    <a:gd name="T7" fmla="*/ 0 60000 65536"/>
                    <a:gd name="T8" fmla="*/ 0 60000 65536"/>
                    <a:gd name="T9" fmla="*/ 0 w 37"/>
                    <a:gd name="T10" fmla="*/ 0 h 13"/>
                    <a:gd name="T11" fmla="*/ 37 w 37"/>
                    <a:gd name="T12" fmla="*/ 13 h 13"/>
                  </a:gdLst>
                  <a:ahLst/>
                  <a:cxnLst>
                    <a:cxn ang="T6">
                      <a:pos x="T0" y="T1"/>
                    </a:cxn>
                    <a:cxn ang="T7">
                      <a:pos x="T2" y="T3"/>
                    </a:cxn>
                    <a:cxn ang="T8">
                      <a:pos x="T4" y="T5"/>
                    </a:cxn>
                  </a:cxnLst>
                  <a:rect l="T9" t="T10" r="T11" b="T12"/>
                  <a:pathLst>
                    <a:path w="37" h="13">
                      <a:moveTo>
                        <a:pt x="0" y="13"/>
                      </a:moveTo>
                      <a:lnTo>
                        <a:pt x="12" y="7"/>
                      </a:lnTo>
                      <a:lnTo>
                        <a:pt x="37" y="0"/>
                      </a:lnTo>
                    </a:path>
                  </a:pathLst>
                </a:custGeom>
                <a:noFill/>
                <a:ln w="38100">
                  <a:solidFill>
                    <a:srgbClr val="000080"/>
                  </a:solidFill>
                  <a:round/>
                  <a:headEnd/>
                  <a:tailEnd/>
                </a:ln>
              </p:spPr>
              <p:txBody>
                <a:bodyPr/>
                <a:lstStyle/>
                <a:p>
                  <a:endParaRPr lang="en-US" sz="1800">
                    <a:latin typeface="+mn-lt"/>
                  </a:endParaRPr>
                </a:p>
              </p:txBody>
            </p:sp>
            <p:sp>
              <p:nvSpPr>
                <p:cNvPr id="136" name="Line 135"/>
                <p:cNvSpPr>
                  <a:spLocks noChangeShapeType="1"/>
                </p:cNvSpPr>
                <p:nvPr/>
              </p:nvSpPr>
              <p:spPr bwMode="auto">
                <a:xfrm flipV="1">
                  <a:off x="2569" y="2726"/>
                  <a:ext cx="25" cy="15"/>
                </a:xfrm>
                <a:prstGeom prst="line">
                  <a:avLst/>
                </a:prstGeom>
                <a:noFill/>
                <a:ln w="38100">
                  <a:solidFill>
                    <a:srgbClr val="000080"/>
                  </a:solidFill>
                  <a:round/>
                  <a:headEnd/>
                  <a:tailEnd/>
                </a:ln>
              </p:spPr>
              <p:txBody>
                <a:bodyPr/>
                <a:lstStyle/>
                <a:p>
                  <a:endParaRPr lang="en-US" sz="1800">
                    <a:latin typeface="+mn-lt"/>
                  </a:endParaRPr>
                </a:p>
              </p:txBody>
            </p:sp>
            <p:sp>
              <p:nvSpPr>
                <p:cNvPr id="137" name="Line 136"/>
                <p:cNvSpPr>
                  <a:spLocks noChangeShapeType="1"/>
                </p:cNvSpPr>
                <p:nvPr/>
              </p:nvSpPr>
              <p:spPr bwMode="auto">
                <a:xfrm flipV="1">
                  <a:off x="2594" y="2712"/>
                  <a:ext cx="25" cy="14"/>
                </a:xfrm>
                <a:prstGeom prst="line">
                  <a:avLst/>
                </a:prstGeom>
                <a:noFill/>
                <a:ln w="38100">
                  <a:solidFill>
                    <a:srgbClr val="000080"/>
                  </a:solidFill>
                  <a:round/>
                  <a:headEnd/>
                  <a:tailEnd/>
                </a:ln>
              </p:spPr>
              <p:txBody>
                <a:bodyPr/>
                <a:lstStyle/>
                <a:p>
                  <a:endParaRPr lang="en-US" sz="1800">
                    <a:latin typeface="+mn-lt"/>
                  </a:endParaRPr>
                </a:p>
              </p:txBody>
            </p:sp>
            <p:sp>
              <p:nvSpPr>
                <p:cNvPr id="138" name="Line 137"/>
                <p:cNvSpPr>
                  <a:spLocks noChangeShapeType="1"/>
                </p:cNvSpPr>
                <p:nvPr/>
              </p:nvSpPr>
              <p:spPr bwMode="auto">
                <a:xfrm flipV="1">
                  <a:off x="2619" y="2699"/>
                  <a:ext cx="25" cy="13"/>
                </a:xfrm>
                <a:prstGeom prst="line">
                  <a:avLst/>
                </a:prstGeom>
                <a:noFill/>
                <a:ln w="38100">
                  <a:solidFill>
                    <a:srgbClr val="000080"/>
                  </a:solidFill>
                  <a:round/>
                  <a:headEnd/>
                  <a:tailEnd/>
                </a:ln>
              </p:spPr>
              <p:txBody>
                <a:bodyPr/>
                <a:lstStyle/>
                <a:p>
                  <a:endParaRPr lang="en-US" sz="1800">
                    <a:latin typeface="+mn-lt"/>
                  </a:endParaRPr>
                </a:p>
              </p:txBody>
            </p:sp>
            <p:sp>
              <p:nvSpPr>
                <p:cNvPr id="139" name="Line 138"/>
                <p:cNvSpPr>
                  <a:spLocks noChangeShapeType="1"/>
                </p:cNvSpPr>
                <p:nvPr/>
              </p:nvSpPr>
              <p:spPr bwMode="auto">
                <a:xfrm flipV="1">
                  <a:off x="2644" y="2686"/>
                  <a:ext cx="25" cy="13"/>
                </a:xfrm>
                <a:prstGeom prst="line">
                  <a:avLst/>
                </a:prstGeom>
                <a:noFill/>
                <a:ln w="38100">
                  <a:solidFill>
                    <a:srgbClr val="000080"/>
                  </a:solidFill>
                  <a:round/>
                  <a:headEnd/>
                  <a:tailEnd/>
                </a:ln>
              </p:spPr>
              <p:txBody>
                <a:bodyPr/>
                <a:lstStyle/>
                <a:p>
                  <a:endParaRPr lang="en-US" sz="1800">
                    <a:latin typeface="+mn-lt"/>
                  </a:endParaRPr>
                </a:p>
              </p:txBody>
            </p:sp>
            <p:sp>
              <p:nvSpPr>
                <p:cNvPr id="140" name="Line 139"/>
                <p:cNvSpPr>
                  <a:spLocks noChangeShapeType="1"/>
                </p:cNvSpPr>
                <p:nvPr/>
              </p:nvSpPr>
              <p:spPr bwMode="auto">
                <a:xfrm flipV="1">
                  <a:off x="2669" y="2674"/>
                  <a:ext cx="25" cy="12"/>
                </a:xfrm>
                <a:prstGeom prst="line">
                  <a:avLst/>
                </a:prstGeom>
                <a:noFill/>
                <a:ln w="38100">
                  <a:solidFill>
                    <a:srgbClr val="000080"/>
                  </a:solidFill>
                  <a:round/>
                  <a:headEnd/>
                  <a:tailEnd/>
                </a:ln>
              </p:spPr>
              <p:txBody>
                <a:bodyPr/>
                <a:lstStyle/>
                <a:p>
                  <a:endParaRPr lang="en-US" sz="1800">
                    <a:latin typeface="+mn-lt"/>
                  </a:endParaRPr>
                </a:p>
              </p:txBody>
            </p:sp>
            <p:sp>
              <p:nvSpPr>
                <p:cNvPr id="141" name="Line 140"/>
                <p:cNvSpPr>
                  <a:spLocks noChangeShapeType="1"/>
                </p:cNvSpPr>
                <p:nvPr/>
              </p:nvSpPr>
              <p:spPr bwMode="auto">
                <a:xfrm flipV="1">
                  <a:off x="2694" y="2664"/>
                  <a:ext cx="25" cy="10"/>
                </a:xfrm>
                <a:prstGeom prst="line">
                  <a:avLst/>
                </a:prstGeom>
                <a:noFill/>
                <a:ln w="38100">
                  <a:solidFill>
                    <a:srgbClr val="000080"/>
                  </a:solidFill>
                  <a:round/>
                  <a:headEnd/>
                  <a:tailEnd/>
                </a:ln>
              </p:spPr>
              <p:txBody>
                <a:bodyPr/>
                <a:lstStyle/>
                <a:p>
                  <a:endParaRPr lang="en-US" sz="1800">
                    <a:latin typeface="+mn-lt"/>
                  </a:endParaRPr>
                </a:p>
              </p:txBody>
            </p:sp>
            <p:sp>
              <p:nvSpPr>
                <p:cNvPr id="142" name="Line 141"/>
                <p:cNvSpPr>
                  <a:spLocks noChangeShapeType="1"/>
                </p:cNvSpPr>
                <p:nvPr/>
              </p:nvSpPr>
              <p:spPr bwMode="auto">
                <a:xfrm flipV="1">
                  <a:off x="2719" y="2656"/>
                  <a:ext cx="25" cy="8"/>
                </a:xfrm>
                <a:prstGeom prst="line">
                  <a:avLst/>
                </a:prstGeom>
                <a:noFill/>
                <a:ln w="38100">
                  <a:solidFill>
                    <a:srgbClr val="000080"/>
                  </a:solidFill>
                  <a:round/>
                  <a:headEnd/>
                  <a:tailEnd/>
                </a:ln>
              </p:spPr>
              <p:txBody>
                <a:bodyPr/>
                <a:lstStyle/>
                <a:p>
                  <a:endParaRPr lang="en-US" sz="1800">
                    <a:latin typeface="+mn-lt"/>
                  </a:endParaRPr>
                </a:p>
              </p:txBody>
            </p:sp>
            <p:sp>
              <p:nvSpPr>
                <p:cNvPr id="143" name="Freeform 142"/>
                <p:cNvSpPr>
                  <a:spLocks/>
                </p:cNvSpPr>
                <p:nvPr/>
              </p:nvSpPr>
              <p:spPr bwMode="auto">
                <a:xfrm>
                  <a:off x="2744" y="2648"/>
                  <a:ext cx="37" cy="8"/>
                </a:xfrm>
                <a:custGeom>
                  <a:avLst/>
                  <a:gdLst>
                    <a:gd name="T0" fmla="*/ 0 w 37"/>
                    <a:gd name="T1" fmla="*/ 8 h 8"/>
                    <a:gd name="T2" fmla="*/ 12 w 37"/>
                    <a:gd name="T3" fmla="*/ 3 h 8"/>
                    <a:gd name="T4" fmla="*/ 37 w 37"/>
                    <a:gd name="T5" fmla="*/ 0 h 8"/>
                    <a:gd name="T6" fmla="*/ 0 60000 65536"/>
                    <a:gd name="T7" fmla="*/ 0 60000 65536"/>
                    <a:gd name="T8" fmla="*/ 0 60000 65536"/>
                    <a:gd name="T9" fmla="*/ 0 w 37"/>
                    <a:gd name="T10" fmla="*/ 0 h 8"/>
                    <a:gd name="T11" fmla="*/ 37 w 37"/>
                    <a:gd name="T12" fmla="*/ 8 h 8"/>
                  </a:gdLst>
                  <a:ahLst/>
                  <a:cxnLst>
                    <a:cxn ang="T6">
                      <a:pos x="T0" y="T1"/>
                    </a:cxn>
                    <a:cxn ang="T7">
                      <a:pos x="T2" y="T3"/>
                    </a:cxn>
                    <a:cxn ang="T8">
                      <a:pos x="T4" y="T5"/>
                    </a:cxn>
                  </a:cxnLst>
                  <a:rect l="T9" t="T10" r="T11" b="T12"/>
                  <a:pathLst>
                    <a:path w="37" h="8">
                      <a:moveTo>
                        <a:pt x="0" y="8"/>
                      </a:moveTo>
                      <a:lnTo>
                        <a:pt x="12" y="3"/>
                      </a:lnTo>
                      <a:lnTo>
                        <a:pt x="37" y="0"/>
                      </a:lnTo>
                    </a:path>
                  </a:pathLst>
                </a:custGeom>
                <a:noFill/>
                <a:ln w="38100">
                  <a:solidFill>
                    <a:srgbClr val="000080"/>
                  </a:solidFill>
                  <a:round/>
                  <a:headEnd/>
                  <a:tailEnd/>
                </a:ln>
              </p:spPr>
              <p:txBody>
                <a:bodyPr/>
                <a:lstStyle/>
                <a:p>
                  <a:endParaRPr lang="en-US" sz="1800">
                    <a:latin typeface="+mn-lt"/>
                  </a:endParaRPr>
                </a:p>
              </p:txBody>
            </p:sp>
            <p:sp>
              <p:nvSpPr>
                <p:cNvPr id="144" name="Line 143"/>
                <p:cNvSpPr>
                  <a:spLocks noChangeShapeType="1"/>
                </p:cNvSpPr>
                <p:nvPr/>
              </p:nvSpPr>
              <p:spPr bwMode="auto">
                <a:xfrm flipV="1">
                  <a:off x="2781" y="2643"/>
                  <a:ext cx="25" cy="5"/>
                </a:xfrm>
                <a:prstGeom prst="line">
                  <a:avLst/>
                </a:prstGeom>
                <a:noFill/>
                <a:ln w="38100">
                  <a:solidFill>
                    <a:srgbClr val="000080"/>
                  </a:solidFill>
                  <a:round/>
                  <a:headEnd/>
                  <a:tailEnd/>
                </a:ln>
              </p:spPr>
              <p:txBody>
                <a:bodyPr/>
                <a:lstStyle/>
                <a:p>
                  <a:endParaRPr lang="en-US" sz="1800">
                    <a:latin typeface="+mn-lt"/>
                  </a:endParaRPr>
                </a:p>
              </p:txBody>
            </p:sp>
            <p:sp>
              <p:nvSpPr>
                <p:cNvPr id="145" name="Line 144"/>
                <p:cNvSpPr>
                  <a:spLocks noChangeShapeType="1"/>
                </p:cNvSpPr>
                <p:nvPr/>
              </p:nvSpPr>
              <p:spPr bwMode="auto">
                <a:xfrm flipV="1">
                  <a:off x="2806" y="2640"/>
                  <a:ext cx="25" cy="3"/>
                </a:xfrm>
                <a:prstGeom prst="line">
                  <a:avLst/>
                </a:prstGeom>
                <a:noFill/>
                <a:ln w="38100">
                  <a:solidFill>
                    <a:srgbClr val="000080"/>
                  </a:solidFill>
                  <a:round/>
                  <a:headEnd/>
                  <a:tailEnd/>
                </a:ln>
              </p:spPr>
              <p:txBody>
                <a:bodyPr/>
                <a:lstStyle/>
                <a:p>
                  <a:endParaRPr lang="en-US" sz="1800">
                    <a:latin typeface="+mn-lt"/>
                  </a:endParaRPr>
                </a:p>
              </p:txBody>
            </p:sp>
            <p:sp>
              <p:nvSpPr>
                <p:cNvPr id="146" name="Line 145"/>
                <p:cNvSpPr>
                  <a:spLocks noChangeShapeType="1"/>
                </p:cNvSpPr>
                <p:nvPr/>
              </p:nvSpPr>
              <p:spPr bwMode="auto">
                <a:xfrm flipV="1">
                  <a:off x="2831" y="2638"/>
                  <a:ext cx="25" cy="2"/>
                </a:xfrm>
                <a:prstGeom prst="line">
                  <a:avLst/>
                </a:prstGeom>
                <a:noFill/>
                <a:ln w="38100">
                  <a:solidFill>
                    <a:srgbClr val="000080"/>
                  </a:solidFill>
                  <a:round/>
                  <a:headEnd/>
                  <a:tailEnd/>
                </a:ln>
              </p:spPr>
              <p:txBody>
                <a:bodyPr/>
                <a:lstStyle/>
                <a:p>
                  <a:endParaRPr lang="en-US" sz="1800">
                    <a:latin typeface="+mn-lt"/>
                  </a:endParaRPr>
                </a:p>
              </p:txBody>
            </p:sp>
            <p:sp>
              <p:nvSpPr>
                <p:cNvPr id="147" name="Line 146"/>
                <p:cNvSpPr>
                  <a:spLocks noChangeShapeType="1"/>
                </p:cNvSpPr>
                <p:nvPr/>
              </p:nvSpPr>
              <p:spPr bwMode="auto">
                <a:xfrm>
                  <a:off x="2856" y="2638"/>
                  <a:ext cx="25" cy="2"/>
                </a:xfrm>
                <a:prstGeom prst="line">
                  <a:avLst/>
                </a:prstGeom>
                <a:noFill/>
                <a:ln w="38100">
                  <a:solidFill>
                    <a:srgbClr val="000080"/>
                  </a:solidFill>
                  <a:round/>
                  <a:headEnd/>
                  <a:tailEnd/>
                </a:ln>
              </p:spPr>
              <p:txBody>
                <a:bodyPr/>
                <a:lstStyle/>
                <a:p>
                  <a:endParaRPr lang="en-US" sz="1800">
                    <a:latin typeface="+mn-lt"/>
                  </a:endParaRPr>
                </a:p>
              </p:txBody>
            </p:sp>
            <p:sp>
              <p:nvSpPr>
                <p:cNvPr id="148" name="Line 147"/>
                <p:cNvSpPr>
                  <a:spLocks noChangeShapeType="1"/>
                </p:cNvSpPr>
                <p:nvPr/>
              </p:nvSpPr>
              <p:spPr bwMode="auto">
                <a:xfrm>
                  <a:off x="2881" y="2640"/>
                  <a:ext cx="25" cy="3"/>
                </a:xfrm>
                <a:prstGeom prst="line">
                  <a:avLst/>
                </a:prstGeom>
                <a:noFill/>
                <a:ln w="38100">
                  <a:solidFill>
                    <a:srgbClr val="000080"/>
                  </a:solidFill>
                  <a:round/>
                  <a:headEnd/>
                  <a:tailEnd/>
                </a:ln>
              </p:spPr>
              <p:txBody>
                <a:bodyPr/>
                <a:lstStyle/>
                <a:p>
                  <a:endParaRPr lang="en-US" sz="1800">
                    <a:latin typeface="+mn-lt"/>
                  </a:endParaRPr>
                </a:p>
              </p:txBody>
            </p:sp>
            <p:sp>
              <p:nvSpPr>
                <p:cNvPr id="149" name="Line 148"/>
                <p:cNvSpPr>
                  <a:spLocks noChangeShapeType="1"/>
                </p:cNvSpPr>
                <p:nvPr/>
              </p:nvSpPr>
              <p:spPr bwMode="auto">
                <a:xfrm>
                  <a:off x="2906" y="2643"/>
                  <a:ext cx="25" cy="5"/>
                </a:xfrm>
                <a:prstGeom prst="line">
                  <a:avLst/>
                </a:prstGeom>
                <a:noFill/>
                <a:ln w="38100">
                  <a:solidFill>
                    <a:srgbClr val="000080"/>
                  </a:solidFill>
                  <a:round/>
                  <a:headEnd/>
                  <a:tailEnd/>
                </a:ln>
              </p:spPr>
              <p:txBody>
                <a:bodyPr/>
                <a:lstStyle/>
                <a:p>
                  <a:endParaRPr lang="en-US" sz="1800">
                    <a:latin typeface="+mn-lt"/>
                  </a:endParaRPr>
                </a:p>
              </p:txBody>
            </p:sp>
            <p:sp>
              <p:nvSpPr>
                <p:cNvPr id="150" name="Line 149"/>
                <p:cNvSpPr>
                  <a:spLocks noChangeShapeType="1"/>
                </p:cNvSpPr>
                <p:nvPr/>
              </p:nvSpPr>
              <p:spPr bwMode="auto">
                <a:xfrm>
                  <a:off x="2931" y="2648"/>
                  <a:ext cx="25" cy="8"/>
                </a:xfrm>
                <a:prstGeom prst="line">
                  <a:avLst/>
                </a:prstGeom>
                <a:noFill/>
                <a:ln w="38100">
                  <a:solidFill>
                    <a:srgbClr val="000080"/>
                  </a:solidFill>
                  <a:round/>
                  <a:headEnd/>
                  <a:tailEnd/>
                </a:ln>
              </p:spPr>
              <p:txBody>
                <a:bodyPr/>
                <a:lstStyle/>
                <a:p>
                  <a:endParaRPr lang="en-US" sz="1800">
                    <a:latin typeface="+mn-lt"/>
                  </a:endParaRPr>
                </a:p>
              </p:txBody>
            </p:sp>
            <p:sp>
              <p:nvSpPr>
                <p:cNvPr id="151" name="Line 150"/>
                <p:cNvSpPr>
                  <a:spLocks noChangeShapeType="1"/>
                </p:cNvSpPr>
                <p:nvPr/>
              </p:nvSpPr>
              <p:spPr bwMode="auto">
                <a:xfrm>
                  <a:off x="2956" y="2656"/>
                  <a:ext cx="25" cy="8"/>
                </a:xfrm>
                <a:prstGeom prst="line">
                  <a:avLst/>
                </a:prstGeom>
                <a:noFill/>
                <a:ln w="38100">
                  <a:solidFill>
                    <a:srgbClr val="000080"/>
                  </a:solidFill>
                  <a:round/>
                  <a:headEnd/>
                  <a:tailEnd/>
                </a:ln>
              </p:spPr>
              <p:txBody>
                <a:bodyPr/>
                <a:lstStyle/>
                <a:p>
                  <a:endParaRPr lang="en-US" sz="1800">
                    <a:latin typeface="+mn-lt"/>
                  </a:endParaRPr>
                </a:p>
              </p:txBody>
            </p:sp>
            <p:sp>
              <p:nvSpPr>
                <p:cNvPr id="152" name="Freeform 151"/>
                <p:cNvSpPr>
                  <a:spLocks/>
                </p:cNvSpPr>
                <p:nvPr/>
              </p:nvSpPr>
              <p:spPr bwMode="auto">
                <a:xfrm>
                  <a:off x="2981" y="2664"/>
                  <a:ext cx="37" cy="10"/>
                </a:xfrm>
                <a:custGeom>
                  <a:avLst/>
                  <a:gdLst>
                    <a:gd name="T0" fmla="*/ 0 w 37"/>
                    <a:gd name="T1" fmla="*/ 0 h 10"/>
                    <a:gd name="T2" fmla="*/ 12 w 37"/>
                    <a:gd name="T3" fmla="*/ 5 h 10"/>
                    <a:gd name="T4" fmla="*/ 37 w 37"/>
                    <a:gd name="T5" fmla="*/ 10 h 10"/>
                    <a:gd name="T6" fmla="*/ 0 60000 65536"/>
                    <a:gd name="T7" fmla="*/ 0 60000 65536"/>
                    <a:gd name="T8" fmla="*/ 0 60000 65536"/>
                    <a:gd name="T9" fmla="*/ 0 w 37"/>
                    <a:gd name="T10" fmla="*/ 0 h 10"/>
                    <a:gd name="T11" fmla="*/ 37 w 37"/>
                    <a:gd name="T12" fmla="*/ 10 h 10"/>
                  </a:gdLst>
                  <a:ahLst/>
                  <a:cxnLst>
                    <a:cxn ang="T6">
                      <a:pos x="T0" y="T1"/>
                    </a:cxn>
                    <a:cxn ang="T7">
                      <a:pos x="T2" y="T3"/>
                    </a:cxn>
                    <a:cxn ang="T8">
                      <a:pos x="T4" y="T5"/>
                    </a:cxn>
                  </a:cxnLst>
                  <a:rect l="T9" t="T10" r="T11" b="T12"/>
                  <a:pathLst>
                    <a:path w="37" h="10">
                      <a:moveTo>
                        <a:pt x="0" y="0"/>
                      </a:moveTo>
                      <a:lnTo>
                        <a:pt x="12" y="5"/>
                      </a:lnTo>
                      <a:lnTo>
                        <a:pt x="37" y="10"/>
                      </a:lnTo>
                    </a:path>
                  </a:pathLst>
                </a:custGeom>
                <a:noFill/>
                <a:ln w="38100">
                  <a:solidFill>
                    <a:srgbClr val="000080"/>
                  </a:solidFill>
                  <a:round/>
                  <a:headEnd/>
                  <a:tailEnd/>
                </a:ln>
              </p:spPr>
              <p:txBody>
                <a:bodyPr/>
                <a:lstStyle/>
                <a:p>
                  <a:endParaRPr lang="en-US" sz="1800">
                    <a:latin typeface="+mn-lt"/>
                  </a:endParaRPr>
                </a:p>
              </p:txBody>
            </p:sp>
            <p:sp>
              <p:nvSpPr>
                <p:cNvPr id="153" name="Line 152"/>
                <p:cNvSpPr>
                  <a:spLocks noChangeShapeType="1"/>
                </p:cNvSpPr>
                <p:nvPr/>
              </p:nvSpPr>
              <p:spPr bwMode="auto">
                <a:xfrm>
                  <a:off x="3018" y="2674"/>
                  <a:ext cx="25" cy="12"/>
                </a:xfrm>
                <a:prstGeom prst="line">
                  <a:avLst/>
                </a:prstGeom>
                <a:noFill/>
                <a:ln w="38100">
                  <a:solidFill>
                    <a:srgbClr val="000080"/>
                  </a:solidFill>
                  <a:round/>
                  <a:headEnd/>
                  <a:tailEnd/>
                </a:ln>
              </p:spPr>
              <p:txBody>
                <a:bodyPr/>
                <a:lstStyle/>
                <a:p>
                  <a:endParaRPr lang="en-US" sz="1800">
                    <a:latin typeface="+mn-lt"/>
                  </a:endParaRPr>
                </a:p>
              </p:txBody>
            </p:sp>
            <p:sp>
              <p:nvSpPr>
                <p:cNvPr id="154" name="Line 153"/>
                <p:cNvSpPr>
                  <a:spLocks noChangeShapeType="1"/>
                </p:cNvSpPr>
                <p:nvPr/>
              </p:nvSpPr>
              <p:spPr bwMode="auto">
                <a:xfrm>
                  <a:off x="3043" y="2686"/>
                  <a:ext cx="25" cy="13"/>
                </a:xfrm>
                <a:prstGeom prst="line">
                  <a:avLst/>
                </a:prstGeom>
                <a:noFill/>
                <a:ln w="38100">
                  <a:solidFill>
                    <a:srgbClr val="000080"/>
                  </a:solidFill>
                  <a:round/>
                  <a:headEnd/>
                  <a:tailEnd/>
                </a:ln>
              </p:spPr>
              <p:txBody>
                <a:bodyPr/>
                <a:lstStyle/>
                <a:p>
                  <a:endParaRPr lang="en-US" sz="1800">
                    <a:latin typeface="+mn-lt"/>
                  </a:endParaRPr>
                </a:p>
              </p:txBody>
            </p:sp>
            <p:sp>
              <p:nvSpPr>
                <p:cNvPr id="155" name="Line 154"/>
                <p:cNvSpPr>
                  <a:spLocks noChangeShapeType="1"/>
                </p:cNvSpPr>
                <p:nvPr/>
              </p:nvSpPr>
              <p:spPr bwMode="auto">
                <a:xfrm>
                  <a:off x="3068" y="2699"/>
                  <a:ext cx="25" cy="13"/>
                </a:xfrm>
                <a:prstGeom prst="line">
                  <a:avLst/>
                </a:prstGeom>
                <a:noFill/>
                <a:ln w="38100">
                  <a:solidFill>
                    <a:srgbClr val="000080"/>
                  </a:solidFill>
                  <a:round/>
                  <a:headEnd/>
                  <a:tailEnd/>
                </a:ln>
              </p:spPr>
              <p:txBody>
                <a:bodyPr/>
                <a:lstStyle/>
                <a:p>
                  <a:endParaRPr lang="en-US" sz="1800">
                    <a:latin typeface="+mn-lt"/>
                  </a:endParaRPr>
                </a:p>
              </p:txBody>
            </p:sp>
            <p:sp>
              <p:nvSpPr>
                <p:cNvPr id="156" name="Line 155"/>
                <p:cNvSpPr>
                  <a:spLocks noChangeShapeType="1"/>
                </p:cNvSpPr>
                <p:nvPr/>
              </p:nvSpPr>
              <p:spPr bwMode="auto">
                <a:xfrm>
                  <a:off x="3093" y="2712"/>
                  <a:ext cx="25" cy="14"/>
                </a:xfrm>
                <a:prstGeom prst="line">
                  <a:avLst/>
                </a:prstGeom>
                <a:noFill/>
                <a:ln w="38100">
                  <a:solidFill>
                    <a:srgbClr val="000080"/>
                  </a:solidFill>
                  <a:round/>
                  <a:headEnd/>
                  <a:tailEnd/>
                </a:ln>
              </p:spPr>
              <p:txBody>
                <a:bodyPr/>
                <a:lstStyle/>
                <a:p>
                  <a:endParaRPr lang="en-US" sz="1800">
                    <a:latin typeface="+mn-lt"/>
                  </a:endParaRPr>
                </a:p>
              </p:txBody>
            </p:sp>
            <p:sp>
              <p:nvSpPr>
                <p:cNvPr id="157" name="Line 156"/>
                <p:cNvSpPr>
                  <a:spLocks noChangeShapeType="1"/>
                </p:cNvSpPr>
                <p:nvPr/>
              </p:nvSpPr>
              <p:spPr bwMode="auto">
                <a:xfrm>
                  <a:off x="3118" y="2726"/>
                  <a:ext cx="25" cy="15"/>
                </a:xfrm>
                <a:prstGeom prst="line">
                  <a:avLst/>
                </a:prstGeom>
                <a:noFill/>
                <a:ln w="38100">
                  <a:solidFill>
                    <a:srgbClr val="000080"/>
                  </a:solidFill>
                  <a:round/>
                  <a:headEnd/>
                  <a:tailEnd/>
                </a:ln>
              </p:spPr>
              <p:txBody>
                <a:bodyPr/>
                <a:lstStyle/>
                <a:p>
                  <a:endParaRPr lang="en-US" sz="1800">
                    <a:latin typeface="+mn-lt"/>
                  </a:endParaRPr>
                </a:p>
              </p:txBody>
            </p:sp>
            <p:sp>
              <p:nvSpPr>
                <p:cNvPr id="158" name="Line 157"/>
                <p:cNvSpPr>
                  <a:spLocks noChangeShapeType="1"/>
                </p:cNvSpPr>
                <p:nvPr/>
              </p:nvSpPr>
              <p:spPr bwMode="auto">
                <a:xfrm>
                  <a:off x="3143" y="2741"/>
                  <a:ext cx="25" cy="13"/>
                </a:xfrm>
                <a:prstGeom prst="line">
                  <a:avLst/>
                </a:prstGeom>
                <a:noFill/>
                <a:ln w="38100">
                  <a:solidFill>
                    <a:srgbClr val="000080"/>
                  </a:solidFill>
                  <a:round/>
                  <a:headEnd/>
                  <a:tailEnd/>
                </a:ln>
              </p:spPr>
              <p:txBody>
                <a:bodyPr/>
                <a:lstStyle/>
                <a:p>
                  <a:endParaRPr lang="en-US" sz="1800">
                    <a:latin typeface="+mn-lt"/>
                  </a:endParaRPr>
                </a:p>
              </p:txBody>
            </p:sp>
            <p:sp>
              <p:nvSpPr>
                <p:cNvPr id="159" name="Line 158"/>
                <p:cNvSpPr>
                  <a:spLocks noChangeShapeType="1"/>
                </p:cNvSpPr>
                <p:nvPr/>
              </p:nvSpPr>
              <p:spPr bwMode="auto">
                <a:xfrm>
                  <a:off x="3168" y="2754"/>
                  <a:ext cx="25" cy="13"/>
                </a:xfrm>
                <a:prstGeom prst="line">
                  <a:avLst/>
                </a:prstGeom>
                <a:noFill/>
                <a:ln w="38100">
                  <a:solidFill>
                    <a:srgbClr val="000080"/>
                  </a:solidFill>
                  <a:round/>
                  <a:headEnd/>
                  <a:tailEnd/>
                </a:ln>
              </p:spPr>
              <p:txBody>
                <a:bodyPr/>
                <a:lstStyle/>
                <a:p>
                  <a:endParaRPr lang="en-US" sz="1800">
                    <a:latin typeface="+mn-lt"/>
                  </a:endParaRPr>
                </a:p>
              </p:txBody>
            </p:sp>
            <p:sp>
              <p:nvSpPr>
                <p:cNvPr id="160" name="Freeform 159"/>
                <p:cNvSpPr>
                  <a:spLocks/>
                </p:cNvSpPr>
                <p:nvPr/>
              </p:nvSpPr>
              <p:spPr bwMode="auto">
                <a:xfrm>
                  <a:off x="3193" y="2767"/>
                  <a:ext cx="37" cy="11"/>
                </a:xfrm>
                <a:custGeom>
                  <a:avLst/>
                  <a:gdLst>
                    <a:gd name="T0" fmla="*/ 0 w 37"/>
                    <a:gd name="T1" fmla="*/ 0 h 11"/>
                    <a:gd name="T2" fmla="*/ 12 w 37"/>
                    <a:gd name="T3" fmla="*/ 5 h 11"/>
                    <a:gd name="T4" fmla="*/ 37 w 37"/>
                    <a:gd name="T5" fmla="*/ 11 h 11"/>
                    <a:gd name="T6" fmla="*/ 0 60000 65536"/>
                    <a:gd name="T7" fmla="*/ 0 60000 65536"/>
                    <a:gd name="T8" fmla="*/ 0 60000 65536"/>
                    <a:gd name="T9" fmla="*/ 0 w 37"/>
                    <a:gd name="T10" fmla="*/ 0 h 11"/>
                    <a:gd name="T11" fmla="*/ 37 w 37"/>
                    <a:gd name="T12" fmla="*/ 11 h 11"/>
                  </a:gdLst>
                  <a:ahLst/>
                  <a:cxnLst>
                    <a:cxn ang="T6">
                      <a:pos x="T0" y="T1"/>
                    </a:cxn>
                    <a:cxn ang="T7">
                      <a:pos x="T2" y="T3"/>
                    </a:cxn>
                    <a:cxn ang="T8">
                      <a:pos x="T4" y="T5"/>
                    </a:cxn>
                  </a:cxnLst>
                  <a:rect l="T9" t="T10" r="T11" b="T12"/>
                  <a:pathLst>
                    <a:path w="37" h="11">
                      <a:moveTo>
                        <a:pt x="0" y="0"/>
                      </a:moveTo>
                      <a:lnTo>
                        <a:pt x="12" y="5"/>
                      </a:lnTo>
                      <a:lnTo>
                        <a:pt x="37" y="11"/>
                      </a:lnTo>
                    </a:path>
                  </a:pathLst>
                </a:custGeom>
                <a:noFill/>
                <a:ln w="38100">
                  <a:solidFill>
                    <a:srgbClr val="000080"/>
                  </a:solidFill>
                  <a:round/>
                  <a:headEnd/>
                  <a:tailEnd/>
                </a:ln>
              </p:spPr>
              <p:txBody>
                <a:bodyPr/>
                <a:lstStyle/>
                <a:p>
                  <a:endParaRPr lang="en-US" sz="1800">
                    <a:latin typeface="+mn-lt"/>
                  </a:endParaRPr>
                </a:p>
              </p:txBody>
            </p:sp>
            <p:sp>
              <p:nvSpPr>
                <p:cNvPr id="161" name="Line 160"/>
                <p:cNvSpPr>
                  <a:spLocks noChangeShapeType="1"/>
                </p:cNvSpPr>
                <p:nvPr/>
              </p:nvSpPr>
              <p:spPr bwMode="auto">
                <a:xfrm>
                  <a:off x="3230" y="2778"/>
                  <a:ext cx="25" cy="10"/>
                </a:xfrm>
                <a:prstGeom prst="line">
                  <a:avLst/>
                </a:prstGeom>
                <a:noFill/>
                <a:ln w="38100">
                  <a:solidFill>
                    <a:srgbClr val="000080"/>
                  </a:solidFill>
                  <a:round/>
                  <a:headEnd/>
                  <a:tailEnd/>
                </a:ln>
              </p:spPr>
              <p:txBody>
                <a:bodyPr/>
                <a:lstStyle/>
                <a:p>
                  <a:endParaRPr lang="en-US" sz="1800">
                    <a:latin typeface="+mn-lt"/>
                  </a:endParaRPr>
                </a:p>
              </p:txBody>
            </p:sp>
            <p:sp>
              <p:nvSpPr>
                <p:cNvPr id="162" name="Line 161"/>
                <p:cNvSpPr>
                  <a:spLocks noChangeShapeType="1"/>
                </p:cNvSpPr>
                <p:nvPr/>
              </p:nvSpPr>
              <p:spPr bwMode="auto">
                <a:xfrm>
                  <a:off x="3255" y="2788"/>
                  <a:ext cx="25" cy="9"/>
                </a:xfrm>
                <a:prstGeom prst="line">
                  <a:avLst/>
                </a:prstGeom>
                <a:noFill/>
                <a:ln w="38100">
                  <a:solidFill>
                    <a:srgbClr val="000080"/>
                  </a:solidFill>
                  <a:round/>
                  <a:headEnd/>
                  <a:tailEnd/>
                </a:ln>
              </p:spPr>
              <p:txBody>
                <a:bodyPr/>
                <a:lstStyle/>
                <a:p>
                  <a:endParaRPr lang="en-US" sz="1800">
                    <a:latin typeface="+mn-lt"/>
                  </a:endParaRPr>
                </a:p>
              </p:txBody>
            </p:sp>
            <p:sp>
              <p:nvSpPr>
                <p:cNvPr id="163" name="Line 162"/>
                <p:cNvSpPr>
                  <a:spLocks noChangeShapeType="1"/>
                </p:cNvSpPr>
                <p:nvPr/>
              </p:nvSpPr>
              <p:spPr bwMode="auto">
                <a:xfrm>
                  <a:off x="3280" y="2797"/>
                  <a:ext cx="25" cy="7"/>
                </a:xfrm>
                <a:prstGeom prst="line">
                  <a:avLst/>
                </a:prstGeom>
                <a:noFill/>
                <a:ln w="38100">
                  <a:solidFill>
                    <a:srgbClr val="000080"/>
                  </a:solidFill>
                  <a:round/>
                  <a:headEnd/>
                  <a:tailEnd/>
                </a:ln>
              </p:spPr>
              <p:txBody>
                <a:bodyPr/>
                <a:lstStyle/>
                <a:p>
                  <a:endParaRPr lang="en-US" sz="1800">
                    <a:latin typeface="+mn-lt"/>
                  </a:endParaRPr>
                </a:p>
              </p:txBody>
            </p:sp>
            <p:sp>
              <p:nvSpPr>
                <p:cNvPr id="164" name="Line 163"/>
                <p:cNvSpPr>
                  <a:spLocks noChangeShapeType="1"/>
                </p:cNvSpPr>
                <p:nvPr/>
              </p:nvSpPr>
              <p:spPr bwMode="auto">
                <a:xfrm>
                  <a:off x="3305" y="2804"/>
                  <a:ext cx="25" cy="6"/>
                </a:xfrm>
                <a:prstGeom prst="line">
                  <a:avLst/>
                </a:prstGeom>
                <a:noFill/>
                <a:ln w="38100">
                  <a:solidFill>
                    <a:srgbClr val="000080"/>
                  </a:solidFill>
                  <a:round/>
                  <a:headEnd/>
                  <a:tailEnd/>
                </a:ln>
              </p:spPr>
              <p:txBody>
                <a:bodyPr/>
                <a:lstStyle/>
                <a:p>
                  <a:endParaRPr lang="en-US" sz="1800">
                    <a:latin typeface="+mn-lt"/>
                  </a:endParaRPr>
                </a:p>
              </p:txBody>
            </p:sp>
            <p:sp>
              <p:nvSpPr>
                <p:cNvPr id="165" name="Line 164"/>
                <p:cNvSpPr>
                  <a:spLocks noChangeShapeType="1"/>
                </p:cNvSpPr>
                <p:nvPr/>
              </p:nvSpPr>
              <p:spPr bwMode="auto">
                <a:xfrm>
                  <a:off x="3330" y="2810"/>
                  <a:ext cx="25" cy="3"/>
                </a:xfrm>
                <a:prstGeom prst="line">
                  <a:avLst/>
                </a:prstGeom>
                <a:noFill/>
                <a:ln w="38100">
                  <a:solidFill>
                    <a:srgbClr val="000080"/>
                  </a:solidFill>
                  <a:round/>
                  <a:headEnd/>
                  <a:tailEnd/>
                </a:ln>
              </p:spPr>
              <p:txBody>
                <a:bodyPr/>
                <a:lstStyle/>
                <a:p>
                  <a:endParaRPr lang="en-US" sz="1800">
                    <a:latin typeface="+mn-lt"/>
                  </a:endParaRPr>
                </a:p>
              </p:txBody>
            </p:sp>
            <p:sp>
              <p:nvSpPr>
                <p:cNvPr id="166" name="Line 165"/>
                <p:cNvSpPr>
                  <a:spLocks noChangeShapeType="1"/>
                </p:cNvSpPr>
                <p:nvPr/>
              </p:nvSpPr>
              <p:spPr bwMode="auto">
                <a:xfrm>
                  <a:off x="3355" y="2813"/>
                  <a:ext cx="25" cy="1"/>
                </a:xfrm>
                <a:prstGeom prst="line">
                  <a:avLst/>
                </a:prstGeom>
                <a:noFill/>
                <a:ln w="38100">
                  <a:solidFill>
                    <a:srgbClr val="000080"/>
                  </a:solidFill>
                  <a:round/>
                  <a:headEnd/>
                  <a:tailEnd/>
                </a:ln>
              </p:spPr>
              <p:txBody>
                <a:bodyPr/>
                <a:lstStyle/>
                <a:p>
                  <a:endParaRPr lang="en-US" sz="1800">
                    <a:latin typeface="+mn-lt"/>
                  </a:endParaRPr>
                </a:p>
              </p:txBody>
            </p:sp>
            <p:sp>
              <p:nvSpPr>
                <p:cNvPr id="167" name="Line 166"/>
                <p:cNvSpPr>
                  <a:spLocks noChangeShapeType="1"/>
                </p:cNvSpPr>
                <p:nvPr/>
              </p:nvSpPr>
              <p:spPr bwMode="auto">
                <a:xfrm flipV="1">
                  <a:off x="3380" y="2813"/>
                  <a:ext cx="25" cy="1"/>
                </a:xfrm>
                <a:prstGeom prst="line">
                  <a:avLst/>
                </a:prstGeom>
                <a:noFill/>
                <a:ln w="38100">
                  <a:solidFill>
                    <a:srgbClr val="000080"/>
                  </a:solidFill>
                  <a:round/>
                  <a:headEnd/>
                  <a:tailEnd/>
                </a:ln>
              </p:spPr>
              <p:txBody>
                <a:bodyPr/>
                <a:lstStyle/>
                <a:p>
                  <a:endParaRPr lang="en-US" sz="1800">
                    <a:latin typeface="+mn-lt"/>
                  </a:endParaRPr>
                </a:p>
              </p:txBody>
            </p:sp>
            <p:sp>
              <p:nvSpPr>
                <p:cNvPr id="168" name="Freeform 167"/>
                <p:cNvSpPr>
                  <a:spLocks/>
                </p:cNvSpPr>
                <p:nvPr/>
              </p:nvSpPr>
              <p:spPr bwMode="auto">
                <a:xfrm>
                  <a:off x="3405" y="2810"/>
                  <a:ext cx="37" cy="3"/>
                </a:xfrm>
                <a:custGeom>
                  <a:avLst/>
                  <a:gdLst>
                    <a:gd name="T0" fmla="*/ 0 w 37"/>
                    <a:gd name="T1" fmla="*/ 3 h 3"/>
                    <a:gd name="T2" fmla="*/ 12 w 37"/>
                    <a:gd name="T3" fmla="*/ 1 h 3"/>
                    <a:gd name="T4" fmla="*/ 37 w 37"/>
                    <a:gd name="T5" fmla="*/ 0 h 3"/>
                    <a:gd name="T6" fmla="*/ 0 60000 65536"/>
                    <a:gd name="T7" fmla="*/ 0 60000 65536"/>
                    <a:gd name="T8" fmla="*/ 0 60000 65536"/>
                    <a:gd name="T9" fmla="*/ 0 w 37"/>
                    <a:gd name="T10" fmla="*/ 0 h 3"/>
                    <a:gd name="T11" fmla="*/ 37 w 37"/>
                    <a:gd name="T12" fmla="*/ 3 h 3"/>
                  </a:gdLst>
                  <a:ahLst/>
                  <a:cxnLst>
                    <a:cxn ang="T6">
                      <a:pos x="T0" y="T1"/>
                    </a:cxn>
                    <a:cxn ang="T7">
                      <a:pos x="T2" y="T3"/>
                    </a:cxn>
                    <a:cxn ang="T8">
                      <a:pos x="T4" y="T5"/>
                    </a:cxn>
                  </a:cxnLst>
                  <a:rect l="T9" t="T10" r="T11" b="T12"/>
                  <a:pathLst>
                    <a:path w="37" h="3">
                      <a:moveTo>
                        <a:pt x="0" y="3"/>
                      </a:moveTo>
                      <a:lnTo>
                        <a:pt x="12" y="1"/>
                      </a:lnTo>
                      <a:lnTo>
                        <a:pt x="37" y="0"/>
                      </a:lnTo>
                    </a:path>
                  </a:pathLst>
                </a:custGeom>
                <a:noFill/>
                <a:ln w="38100">
                  <a:solidFill>
                    <a:srgbClr val="000080"/>
                  </a:solidFill>
                  <a:round/>
                  <a:headEnd/>
                  <a:tailEnd/>
                </a:ln>
              </p:spPr>
              <p:txBody>
                <a:bodyPr/>
                <a:lstStyle/>
                <a:p>
                  <a:endParaRPr lang="en-US" sz="1800">
                    <a:latin typeface="+mn-lt"/>
                  </a:endParaRPr>
                </a:p>
              </p:txBody>
            </p:sp>
            <p:sp>
              <p:nvSpPr>
                <p:cNvPr id="169" name="Line 168"/>
                <p:cNvSpPr>
                  <a:spLocks noChangeShapeType="1"/>
                </p:cNvSpPr>
                <p:nvPr/>
              </p:nvSpPr>
              <p:spPr bwMode="auto">
                <a:xfrm flipV="1">
                  <a:off x="3442" y="2804"/>
                  <a:ext cx="25" cy="6"/>
                </a:xfrm>
                <a:prstGeom prst="line">
                  <a:avLst/>
                </a:prstGeom>
                <a:noFill/>
                <a:ln w="38100">
                  <a:solidFill>
                    <a:srgbClr val="000080"/>
                  </a:solidFill>
                  <a:round/>
                  <a:headEnd/>
                  <a:tailEnd/>
                </a:ln>
              </p:spPr>
              <p:txBody>
                <a:bodyPr/>
                <a:lstStyle/>
                <a:p>
                  <a:endParaRPr lang="en-US" sz="1800">
                    <a:latin typeface="+mn-lt"/>
                  </a:endParaRPr>
                </a:p>
              </p:txBody>
            </p:sp>
            <p:sp>
              <p:nvSpPr>
                <p:cNvPr id="170" name="Line 169"/>
                <p:cNvSpPr>
                  <a:spLocks noChangeShapeType="1"/>
                </p:cNvSpPr>
                <p:nvPr/>
              </p:nvSpPr>
              <p:spPr bwMode="auto">
                <a:xfrm flipV="1">
                  <a:off x="3467" y="2797"/>
                  <a:ext cx="25" cy="7"/>
                </a:xfrm>
                <a:prstGeom prst="line">
                  <a:avLst/>
                </a:prstGeom>
                <a:noFill/>
                <a:ln w="38100">
                  <a:solidFill>
                    <a:srgbClr val="000080"/>
                  </a:solidFill>
                  <a:round/>
                  <a:headEnd/>
                  <a:tailEnd/>
                </a:ln>
              </p:spPr>
              <p:txBody>
                <a:bodyPr/>
                <a:lstStyle/>
                <a:p>
                  <a:endParaRPr lang="en-US" sz="1800">
                    <a:latin typeface="+mn-lt"/>
                  </a:endParaRPr>
                </a:p>
              </p:txBody>
            </p:sp>
            <p:sp>
              <p:nvSpPr>
                <p:cNvPr id="171" name="Line 170"/>
                <p:cNvSpPr>
                  <a:spLocks noChangeShapeType="1"/>
                </p:cNvSpPr>
                <p:nvPr/>
              </p:nvSpPr>
              <p:spPr bwMode="auto">
                <a:xfrm flipV="1">
                  <a:off x="3492" y="2788"/>
                  <a:ext cx="25" cy="9"/>
                </a:xfrm>
                <a:prstGeom prst="line">
                  <a:avLst/>
                </a:prstGeom>
                <a:noFill/>
                <a:ln w="38100">
                  <a:solidFill>
                    <a:srgbClr val="000080"/>
                  </a:solidFill>
                  <a:round/>
                  <a:headEnd/>
                  <a:tailEnd/>
                </a:ln>
              </p:spPr>
              <p:txBody>
                <a:bodyPr/>
                <a:lstStyle/>
                <a:p>
                  <a:endParaRPr lang="en-US" sz="1800">
                    <a:latin typeface="+mn-lt"/>
                  </a:endParaRPr>
                </a:p>
              </p:txBody>
            </p:sp>
            <p:sp>
              <p:nvSpPr>
                <p:cNvPr id="172" name="Line 171"/>
                <p:cNvSpPr>
                  <a:spLocks noChangeShapeType="1"/>
                </p:cNvSpPr>
                <p:nvPr/>
              </p:nvSpPr>
              <p:spPr bwMode="auto">
                <a:xfrm flipV="1">
                  <a:off x="3517" y="2778"/>
                  <a:ext cx="25" cy="10"/>
                </a:xfrm>
                <a:prstGeom prst="line">
                  <a:avLst/>
                </a:prstGeom>
                <a:noFill/>
                <a:ln w="38100">
                  <a:solidFill>
                    <a:srgbClr val="000080"/>
                  </a:solidFill>
                  <a:round/>
                  <a:headEnd/>
                  <a:tailEnd/>
                </a:ln>
              </p:spPr>
              <p:txBody>
                <a:bodyPr/>
                <a:lstStyle/>
                <a:p>
                  <a:endParaRPr lang="en-US" sz="1800">
                    <a:latin typeface="+mn-lt"/>
                  </a:endParaRPr>
                </a:p>
              </p:txBody>
            </p:sp>
            <p:sp>
              <p:nvSpPr>
                <p:cNvPr id="173" name="Line 172"/>
                <p:cNvSpPr>
                  <a:spLocks noChangeShapeType="1"/>
                </p:cNvSpPr>
                <p:nvPr/>
              </p:nvSpPr>
              <p:spPr bwMode="auto">
                <a:xfrm flipV="1">
                  <a:off x="3542" y="2767"/>
                  <a:ext cx="25" cy="11"/>
                </a:xfrm>
                <a:prstGeom prst="line">
                  <a:avLst/>
                </a:prstGeom>
                <a:noFill/>
                <a:ln w="38100">
                  <a:solidFill>
                    <a:srgbClr val="000080"/>
                  </a:solidFill>
                  <a:round/>
                  <a:headEnd/>
                  <a:tailEnd/>
                </a:ln>
              </p:spPr>
              <p:txBody>
                <a:bodyPr/>
                <a:lstStyle/>
                <a:p>
                  <a:endParaRPr lang="en-US" sz="1800">
                    <a:latin typeface="+mn-lt"/>
                  </a:endParaRPr>
                </a:p>
              </p:txBody>
            </p:sp>
            <p:sp>
              <p:nvSpPr>
                <p:cNvPr id="174" name="Line 173"/>
                <p:cNvSpPr>
                  <a:spLocks noChangeShapeType="1"/>
                </p:cNvSpPr>
                <p:nvPr/>
              </p:nvSpPr>
              <p:spPr bwMode="auto">
                <a:xfrm flipV="1">
                  <a:off x="3567" y="2754"/>
                  <a:ext cx="25" cy="13"/>
                </a:xfrm>
                <a:prstGeom prst="line">
                  <a:avLst/>
                </a:prstGeom>
                <a:noFill/>
                <a:ln w="38100">
                  <a:solidFill>
                    <a:srgbClr val="000080"/>
                  </a:solidFill>
                  <a:round/>
                  <a:headEnd/>
                  <a:tailEnd/>
                </a:ln>
              </p:spPr>
              <p:txBody>
                <a:bodyPr/>
                <a:lstStyle/>
                <a:p>
                  <a:endParaRPr lang="en-US" sz="1800">
                    <a:latin typeface="+mn-lt"/>
                  </a:endParaRPr>
                </a:p>
              </p:txBody>
            </p:sp>
            <p:sp>
              <p:nvSpPr>
                <p:cNvPr id="175" name="Line 174"/>
                <p:cNvSpPr>
                  <a:spLocks noChangeShapeType="1"/>
                </p:cNvSpPr>
                <p:nvPr/>
              </p:nvSpPr>
              <p:spPr bwMode="auto">
                <a:xfrm flipV="1">
                  <a:off x="3592" y="2741"/>
                  <a:ext cx="25" cy="13"/>
                </a:xfrm>
                <a:prstGeom prst="line">
                  <a:avLst/>
                </a:prstGeom>
                <a:noFill/>
                <a:ln w="38100">
                  <a:solidFill>
                    <a:srgbClr val="000080"/>
                  </a:solidFill>
                  <a:round/>
                  <a:headEnd/>
                  <a:tailEnd/>
                </a:ln>
              </p:spPr>
              <p:txBody>
                <a:bodyPr/>
                <a:lstStyle/>
                <a:p>
                  <a:endParaRPr lang="en-US" sz="1800">
                    <a:latin typeface="+mn-lt"/>
                  </a:endParaRPr>
                </a:p>
              </p:txBody>
            </p:sp>
            <p:sp>
              <p:nvSpPr>
                <p:cNvPr id="176" name="Freeform 175"/>
                <p:cNvSpPr>
                  <a:spLocks/>
                </p:cNvSpPr>
                <p:nvPr/>
              </p:nvSpPr>
              <p:spPr bwMode="auto">
                <a:xfrm>
                  <a:off x="3617" y="2726"/>
                  <a:ext cx="37" cy="15"/>
                </a:xfrm>
                <a:custGeom>
                  <a:avLst/>
                  <a:gdLst>
                    <a:gd name="T0" fmla="*/ 0 w 37"/>
                    <a:gd name="T1" fmla="*/ 15 h 15"/>
                    <a:gd name="T2" fmla="*/ 12 w 37"/>
                    <a:gd name="T3" fmla="*/ 7 h 15"/>
                    <a:gd name="T4" fmla="*/ 37 w 37"/>
                    <a:gd name="T5" fmla="*/ 0 h 15"/>
                    <a:gd name="T6" fmla="*/ 0 60000 65536"/>
                    <a:gd name="T7" fmla="*/ 0 60000 65536"/>
                    <a:gd name="T8" fmla="*/ 0 60000 65536"/>
                    <a:gd name="T9" fmla="*/ 0 w 37"/>
                    <a:gd name="T10" fmla="*/ 0 h 15"/>
                    <a:gd name="T11" fmla="*/ 37 w 37"/>
                    <a:gd name="T12" fmla="*/ 15 h 15"/>
                  </a:gdLst>
                  <a:ahLst/>
                  <a:cxnLst>
                    <a:cxn ang="T6">
                      <a:pos x="T0" y="T1"/>
                    </a:cxn>
                    <a:cxn ang="T7">
                      <a:pos x="T2" y="T3"/>
                    </a:cxn>
                    <a:cxn ang="T8">
                      <a:pos x="T4" y="T5"/>
                    </a:cxn>
                  </a:cxnLst>
                  <a:rect l="T9" t="T10" r="T11" b="T12"/>
                  <a:pathLst>
                    <a:path w="37" h="15">
                      <a:moveTo>
                        <a:pt x="0" y="15"/>
                      </a:moveTo>
                      <a:lnTo>
                        <a:pt x="12" y="7"/>
                      </a:lnTo>
                      <a:lnTo>
                        <a:pt x="37" y="0"/>
                      </a:lnTo>
                    </a:path>
                  </a:pathLst>
                </a:custGeom>
                <a:noFill/>
                <a:ln w="38100">
                  <a:solidFill>
                    <a:srgbClr val="000080"/>
                  </a:solidFill>
                  <a:round/>
                  <a:headEnd/>
                  <a:tailEnd/>
                </a:ln>
              </p:spPr>
              <p:txBody>
                <a:bodyPr/>
                <a:lstStyle/>
                <a:p>
                  <a:endParaRPr lang="en-US" sz="1800">
                    <a:latin typeface="+mn-lt"/>
                  </a:endParaRPr>
                </a:p>
              </p:txBody>
            </p:sp>
            <p:sp>
              <p:nvSpPr>
                <p:cNvPr id="177" name="Line 176"/>
                <p:cNvSpPr>
                  <a:spLocks noChangeShapeType="1"/>
                </p:cNvSpPr>
                <p:nvPr/>
              </p:nvSpPr>
              <p:spPr bwMode="auto">
                <a:xfrm flipV="1">
                  <a:off x="3654" y="2712"/>
                  <a:ext cx="25" cy="14"/>
                </a:xfrm>
                <a:prstGeom prst="line">
                  <a:avLst/>
                </a:prstGeom>
                <a:noFill/>
                <a:ln w="38100">
                  <a:solidFill>
                    <a:srgbClr val="000080"/>
                  </a:solidFill>
                  <a:round/>
                  <a:headEnd/>
                  <a:tailEnd/>
                </a:ln>
              </p:spPr>
              <p:txBody>
                <a:bodyPr/>
                <a:lstStyle/>
                <a:p>
                  <a:endParaRPr lang="en-US" sz="1800">
                    <a:latin typeface="+mn-lt"/>
                  </a:endParaRPr>
                </a:p>
              </p:txBody>
            </p:sp>
            <p:sp>
              <p:nvSpPr>
                <p:cNvPr id="178" name="Line 177"/>
                <p:cNvSpPr>
                  <a:spLocks noChangeShapeType="1"/>
                </p:cNvSpPr>
                <p:nvPr/>
              </p:nvSpPr>
              <p:spPr bwMode="auto">
                <a:xfrm flipV="1">
                  <a:off x="3679" y="2699"/>
                  <a:ext cx="25" cy="13"/>
                </a:xfrm>
                <a:prstGeom prst="line">
                  <a:avLst/>
                </a:prstGeom>
                <a:noFill/>
                <a:ln w="38100">
                  <a:solidFill>
                    <a:srgbClr val="000080"/>
                  </a:solidFill>
                  <a:round/>
                  <a:headEnd/>
                  <a:tailEnd/>
                </a:ln>
              </p:spPr>
              <p:txBody>
                <a:bodyPr/>
                <a:lstStyle/>
                <a:p>
                  <a:endParaRPr lang="en-US" sz="1800">
                    <a:latin typeface="+mn-lt"/>
                  </a:endParaRPr>
                </a:p>
              </p:txBody>
            </p:sp>
            <p:sp>
              <p:nvSpPr>
                <p:cNvPr id="179" name="Line 178"/>
                <p:cNvSpPr>
                  <a:spLocks noChangeShapeType="1"/>
                </p:cNvSpPr>
                <p:nvPr/>
              </p:nvSpPr>
              <p:spPr bwMode="auto">
                <a:xfrm flipV="1">
                  <a:off x="3704" y="2686"/>
                  <a:ext cx="25" cy="13"/>
                </a:xfrm>
                <a:prstGeom prst="line">
                  <a:avLst/>
                </a:prstGeom>
                <a:noFill/>
                <a:ln w="38100">
                  <a:solidFill>
                    <a:srgbClr val="000080"/>
                  </a:solidFill>
                  <a:round/>
                  <a:headEnd/>
                  <a:tailEnd/>
                </a:ln>
              </p:spPr>
              <p:txBody>
                <a:bodyPr/>
                <a:lstStyle/>
                <a:p>
                  <a:endParaRPr lang="en-US" sz="1800">
                    <a:latin typeface="+mn-lt"/>
                  </a:endParaRPr>
                </a:p>
              </p:txBody>
            </p:sp>
            <p:sp>
              <p:nvSpPr>
                <p:cNvPr id="180" name="Line 179"/>
                <p:cNvSpPr>
                  <a:spLocks noChangeShapeType="1"/>
                </p:cNvSpPr>
                <p:nvPr/>
              </p:nvSpPr>
              <p:spPr bwMode="auto">
                <a:xfrm flipV="1">
                  <a:off x="3729" y="2674"/>
                  <a:ext cx="25" cy="12"/>
                </a:xfrm>
                <a:prstGeom prst="line">
                  <a:avLst/>
                </a:prstGeom>
                <a:noFill/>
                <a:ln w="38100">
                  <a:solidFill>
                    <a:srgbClr val="000080"/>
                  </a:solidFill>
                  <a:round/>
                  <a:headEnd/>
                  <a:tailEnd/>
                </a:ln>
              </p:spPr>
              <p:txBody>
                <a:bodyPr/>
                <a:lstStyle/>
                <a:p>
                  <a:endParaRPr lang="en-US" sz="1800">
                    <a:latin typeface="+mn-lt"/>
                  </a:endParaRPr>
                </a:p>
              </p:txBody>
            </p:sp>
            <p:sp>
              <p:nvSpPr>
                <p:cNvPr id="181" name="Line 180"/>
                <p:cNvSpPr>
                  <a:spLocks noChangeShapeType="1"/>
                </p:cNvSpPr>
                <p:nvPr/>
              </p:nvSpPr>
              <p:spPr bwMode="auto">
                <a:xfrm flipV="1">
                  <a:off x="3754" y="2664"/>
                  <a:ext cx="25" cy="10"/>
                </a:xfrm>
                <a:prstGeom prst="line">
                  <a:avLst/>
                </a:prstGeom>
                <a:noFill/>
                <a:ln w="38100">
                  <a:solidFill>
                    <a:srgbClr val="000080"/>
                  </a:solidFill>
                  <a:round/>
                  <a:headEnd/>
                  <a:tailEnd/>
                </a:ln>
              </p:spPr>
              <p:txBody>
                <a:bodyPr/>
                <a:lstStyle/>
                <a:p>
                  <a:endParaRPr lang="en-US" sz="1800">
                    <a:latin typeface="+mn-lt"/>
                  </a:endParaRPr>
                </a:p>
              </p:txBody>
            </p:sp>
            <p:sp>
              <p:nvSpPr>
                <p:cNvPr id="182" name="Line 181"/>
                <p:cNvSpPr>
                  <a:spLocks noChangeShapeType="1"/>
                </p:cNvSpPr>
                <p:nvPr/>
              </p:nvSpPr>
              <p:spPr bwMode="auto">
                <a:xfrm flipV="1">
                  <a:off x="3779" y="2656"/>
                  <a:ext cx="25" cy="8"/>
                </a:xfrm>
                <a:prstGeom prst="line">
                  <a:avLst/>
                </a:prstGeom>
                <a:noFill/>
                <a:ln w="38100">
                  <a:solidFill>
                    <a:srgbClr val="000080"/>
                  </a:solidFill>
                  <a:round/>
                  <a:headEnd/>
                  <a:tailEnd/>
                </a:ln>
              </p:spPr>
              <p:txBody>
                <a:bodyPr/>
                <a:lstStyle/>
                <a:p>
                  <a:endParaRPr lang="en-US" sz="1800">
                    <a:latin typeface="+mn-lt"/>
                  </a:endParaRPr>
                </a:p>
              </p:txBody>
            </p:sp>
            <p:sp>
              <p:nvSpPr>
                <p:cNvPr id="183" name="Line 182"/>
                <p:cNvSpPr>
                  <a:spLocks noChangeShapeType="1"/>
                </p:cNvSpPr>
                <p:nvPr/>
              </p:nvSpPr>
              <p:spPr bwMode="auto">
                <a:xfrm flipV="1">
                  <a:off x="3804" y="2648"/>
                  <a:ext cx="25" cy="8"/>
                </a:xfrm>
                <a:prstGeom prst="line">
                  <a:avLst/>
                </a:prstGeom>
                <a:noFill/>
                <a:ln w="38100">
                  <a:solidFill>
                    <a:srgbClr val="000080"/>
                  </a:solidFill>
                  <a:round/>
                  <a:headEnd/>
                  <a:tailEnd/>
                </a:ln>
              </p:spPr>
              <p:txBody>
                <a:bodyPr/>
                <a:lstStyle/>
                <a:p>
                  <a:endParaRPr lang="en-US" sz="1800">
                    <a:latin typeface="+mn-lt"/>
                  </a:endParaRPr>
                </a:p>
              </p:txBody>
            </p:sp>
            <p:sp>
              <p:nvSpPr>
                <p:cNvPr id="184" name="Line 183"/>
                <p:cNvSpPr>
                  <a:spLocks noChangeShapeType="1"/>
                </p:cNvSpPr>
                <p:nvPr/>
              </p:nvSpPr>
              <p:spPr bwMode="auto">
                <a:xfrm flipV="1">
                  <a:off x="3829" y="2643"/>
                  <a:ext cx="25" cy="5"/>
                </a:xfrm>
                <a:prstGeom prst="line">
                  <a:avLst/>
                </a:prstGeom>
                <a:noFill/>
                <a:ln w="38100">
                  <a:solidFill>
                    <a:srgbClr val="000080"/>
                  </a:solidFill>
                  <a:round/>
                  <a:headEnd/>
                  <a:tailEnd/>
                </a:ln>
              </p:spPr>
              <p:txBody>
                <a:bodyPr/>
                <a:lstStyle/>
                <a:p>
                  <a:endParaRPr lang="en-US" sz="1800">
                    <a:latin typeface="+mn-lt"/>
                  </a:endParaRPr>
                </a:p>
              </p:txBody>
            </p:sp>
            <p:sp>
              <p:nvSpPr>
                <p:cNvPr id="185" name="Freeform 184"/>
                <p:cNvSpPr>
                  <a:spLocks/>
                </p:cNvSpPr>
                <p:nvPr/>
              </p:nvSpPr>
              <p:spPr bwMode="auto">
                <a:xfrm>
                  <a:off x="3854" y="2640"/>
                  <a:ext cx="37" cy="3"/>
                </a:xfrm>
                <a:custGeom>
                  <a:avLst/>
                  <a:gdLst>
                    <a:gd name="T0" fmla="*/ 0 w 37"/>
                    <a:gd name="T1" fmla="*/ 3 h 3"/>
                    <a:gd name="T2" fmla="*/ 12 w 37"/>
                    <a:gd name="T3" fmla="*/ 1 h 3"/>
                    <a:gd name="T4" fmla="*/ 37 w 37"/>
                    <a:gd name="T5" fmla="*/ 0 h 3"/>
                    <a:gd name="T6" fmla="*/ 0 60000 65536"/>
                    <a:gd name="T7" fmla="*/ 0 60000 65536"/>
                    <a:gd name="T8" fmla="*/ 0 60000 65536"/>
                    <a:gd name="T9" fmla="*/ 0 w 37"/>
                    <a:gd name="T10" fmla="*/ 0 h 3"/>
                    <a:gd name="T11" fmla="*/ 37 w 37"/>
                    <a:gd name="T12" fmla="*/ 3 h 3"/>
                  </a:gdLst>
                  <a:ahLst/>
                  <a:cxnLst>
                    <a:cxn ang="T6">
                      <a:pos x="T0" y="T1"/>
                    </a:cxn>
                    <a:cxn ang="T7">
                      <a:pos x="T2" y="T3"/>
                    </a:cxn>
                    <a:cxn ang="T8">
                      <a:pos x="T4" y="T5"/>
                    </a:cxn>
                  </a:cxnLst>
                  <a:rect l="T9" t="T10" r="T11" b="T12"/>
                  <a:pathLst>
                    <a:path w="37" h="3">
                      <a:moveTo>
                        <a:pt x="0" y="3"/>
                      </a:moveTo>
                      <a:lnTo>
                        <a:pt x="12" y="1"/>
                      </a:lnTo>
                      <a:lnTo>
                        <a:pt x="37" y="0"/>
                      </a:lnTo>
                    </a:path>
                  </a:pathLst>
                </a:custGeom>
                <a:noFill/>
                <a:ln w="38100">
                  <a:solidFill>
                    <a:srgbClr val="000080"/>
                  </a:solidFill>
                  <a:round/>
                  <a:headEnd/>
                  <a:tailEnd/>
                </a:ln>
              </p:spPr>
              <p:txBody>
                <a:bodyPr/>
                <a:lstStyle/>
                <a:p>
                  <a:endParaRPr lang="en-US" sz="1800">
                    <a:latin typeface="+mn-lt"/>
                  </a:endParaRPr>
                </a:p>
              </p:txBody>
            </p:sp>
            <p:sp>
              <p:nvSpPr>
                <p:cNvPr id="186" name="Line 185"/>
                <p:cNvSpPr>
                  <a:spLocks noChangeShapeType="1"/>
                </p:cNvSpPr>
                <p:nvPr/>
              </p:nvSpPr>
              <p:spPr bwMode="auto">
                <a:xfrm flipV="1">
                  <a:off x="3891" y="2638"/>
                  <a:ext cx="25" cy="2"/>
                </a:xfrm>
                <a:prstGeom prst="line">
                  <a:avLst/>
                </a:prstGeom>
                <a:noFill/>
                <a:ln w="38100">
                  <a:solidFill>
                    <a:srgbClr val="000080"/>
                  </a:solidFill>
                  <a:round/>
                  <a:headEnd/>
                  <a:tailEnd/>
                </a:ln>
              </p:spPr>
              <p:txBody>
                <a:bodyPr/>
                <a:lstStyle/>
                <a:p>
                  <a:endParaRPr lang="en-US" sz="1800">
                    <a:latin typeface="+mn-lt"/>
                  </a:endParaRPr>
                </a:p>
              </p:txBody>
            </p:sp>
            <p:sp>
              <p:nvSpPr>
                <p:cNvPr id="187" name="Line 186"/>
                <p:cNvSpPr>
                  <a:spLocks noChangeShapeType="1"/>
                </p:cNvSpPr>
                <p:nvPr/>
              </p:nvSpPr>
              <p:spPr bwMode="auto">
                <a:xfrm>
                  <a:off x="3916" y="2638"/>
                  <a:ext cx="25" cy="2"/>
                </a:xfrm>
                <a:prstGeom prst="line">
                  <a:avLst/>
                </a:prstGeom>
                <a:noFill/>
                <a:ln w="38100">
                  <a:solidFill>
                    <a:srgbClr val="000080"/>
                  </a:solidFill>
                  <a:round/>
                  <a:headEnd/>
                  <a:tailEnd/>
                </a:ln>
              </p:spPr>
              <p:txBody>
                <a:bodyPr/>
                <a:lstStyle/>
                <a:p>
                  <a:endParaRPr lang="en-US" sz="1800">
                    <a:latin typeface="+mn-lt"/>
                  </a:endParaRPr>
                </a:p>
              </p:txBody>
            </p:sp>
            <p:sp>
              <p:nvSpPr>
                <p:cNvPr id="188" name="Line 187"/>
                <p:cNvSpPr>
                  <a:spLocks noChangeShapeType="1"/>
                </p:cNvSpPr>
                <p:nvPr/>
              </p:nvSpPr>
              <p:spPr bwMode="auto">
                <a:xfrm>
                  <a:off x="3941" y="2640"/>
                  <a:ext cx="25" cy="3"/>
                </a:xfrm>
                <a:prstGeom prst="line">
                  <a:avLst/>
                </a:prstGeom>
                <a:noFill/>
                <a:ln w="38100">
                  <a:solidFill>
                    <a:srgbClr val="000080"/>
                  </a:solidFill>
                  <a:round/>
                  <a:headEnd/>
                  <a:tailEnd/>
                </a:ln>
              </p:spPr>
              <p:txBody>
                <a:bodyPr/>
                <a:lstStyle/>
                <a:p>
                  <a:endParaRPr lang="en-US" sz="1800">
                    <a:latin typeface="+mn-lt"/>
                  </a:endParaRPr>
                </a:p>
              </p:txBody>
            </p:sp>
            <p:sp>
              <p:nvSpPr>
                <p:cNvPr id="189" name="Line 188"/>
                <p:cNvSpPr>
                  <a:spLocks noChangeShapeType="1"/>
                </p:cNvSpPr>
                <p:nvPr/>
              </p:nvSpPr>
              <p:spPr bwMode="auto">
                <a:xfrm>
                  <a:off x="3966" y="2643"/>
                  <a:ext cx="25" cy="5"/>
                </a:xfrm>
                <a:prstGeom prst="line">
                  <a:avLst/>
                </a:prstGeom>
                <a:noFill/>
                <a:ln w="38100">
                  <a:solidFill>
                    <a:srgbClr val="000080"/>
                  </a:solidFill>
                  <a:round/>
                  <a:headEnd/>
                  <a:tailEnd/>
                </a:ln>
              </p:spPr>
              <p:txBody>
                <a:bodyPr/>
                <a:lstStyle/>
                <a:p>
                  <a:endParaRPr lang="en-US" sz="1800">
                    <a:latin typeface="+mn-lt"/>
                  </a:endParaRPr>
                </a:p>
              </p:txBody>
            </p:sp>
            <p:sp>
              <p:nvSpPr>
                <p:cNvPr id="190" name="Line 189"/>
                <p:cNvSpPr>
                  <a:spLocks noChangeShapeType="1"/>
                </p:cNvSpPr>
                <p:nvPr/>
              </p:nvSpPr>
              <p:spPr bwMode="auto">
                <a:xfrm>
                  <a:off x="3991" y="2648"/>
                  <a:ext cx="25" cy="8"/>
                </a:xfrm>
                <a:prstGeom prst="line">
                  <a:avLst/>
                </a:prstGeom>
                <a:noFill/>
                <a:ln w="38100">
                  <a:solidFill>
                    <a:srgbClr val="000080"/>
                  </a:solidFill>
                  <a:round/>
                  <a:headEnd/>
                  <a:tailEnd/>
                </a:ln>
              </p:spPr>
              <p:txBody>
                <a:bodyPr/>
                <a:lstStyle/>
                <a:p>
                  <a:endParaRPr lang="en-US" sz="1800">
                    <a:latin typeface="+mn-lt"/>
                  </a:endParaRPr>
                </a:p>
              </p:txBody>
            </p:sp>
            <p:sp>
              <p:nvSpPr>
                <p:cNvPr id="191" name="Line 190"/>
                <p:cNvSpPr>
                  <a:spLocks noChangeShapeType="1"/>
                </p:cNvSpPr>
                <p:nvPr/>
              </p:nvSpPr>
              <p:spPr bwMode="auto">
                <a:xfrm>
                  <a:off x="4016" y="2656"/>
                  <a:ext cx="25" cy="8"/>
                </a:xfrm>
                <a:prstGeom prst="line">
                  <a:avLst/>
                </a:prstGeom>
                <a:noFill/>
                <a:ln w="38100">
                  <a:solidFill>
                    <a:srgbClr val="000080"/>
                  </a:solidFill>
                  <a:round/>
                  <a:headEnd/>
                  <a:tailEnd/>
                </a:ln>
              </p:spPr>
              <p:txBody>
                <a:bodyPr/>
                <a:lstStyle/>
                <a:p>
                  <a:endParaRPr lang="en-US" sz="1800">
                    <a:latin typeface="+mn-lt"/>
                  </a:endParaRPr>
                </a:p>
              </p:txBody>
            </p:sp>
            <p:sp>
              <p:nvSpPr>
                <p:cNvPr id="192" name="Line 191"/>
                <p:cNvSpPr>
                  <a:spLocks noChangeShapeType="1"/>
                </p:cNvSpPr>
                <p:nvPr/>
              </p:nvSpPr>
              <p:spPr bwMode="auto">
                <a:xfrm>
                  <a:off x="4041" y="2664"/>
                  <a:ext cx="25" cy="10"/>
                </a:xfrm>
                <a:prstGeom prst="line">
                  <a:avLst/>
                </a:prstGeom>
                <a:noFill/>
                <a:ln w="38100">
                  <a:solidFill>
                    <a:srgbClr val="000080"/>
                  </a:solidFill>
                  <a:round/>
                  <a:headEnd/>
                  <a:tailEnd/>
                </a:ln>
              </p:spPr>
              <p:txBody>
                <a:bodyPr/>
                <a:lstStyle/>
                <a:p>
                  <a:endParaRPr lang="en-US" sz="1800">
                    <a:latin typeface="+mn-lt"/>
                  </a:endParaRPr>
                </a:p>
              </p:txBody>
            </p:sp>
            <p:sp>
              <p:nvSpPr>
                <p:cNvPr id="193" name="Freeform 192"/>
                <p:cNvSpPr>
                  <a:spLocks/>
                </p:cNvSpPr>
                <p:nvPr/>
              </p:nvSpPr>
              <p:spPr bwMode="auto">
                <a:xfrm>
                  <a:off x="4066" y="2674"/>
                  <a:ext cx="37" cy="12"/>
                </a:xfrm>
                <a:custGeom>
                  <a:avLst/>
                  <a:gdLst>
                    <a:gd name="T0" fmla="*/ 0 w 37"/>
                    <a:gd name="T1" fmla="*/ 0 h 12"/>
                    <a:gd name="T2" fmla="*/ 12 w 37"/>
                    <a:gd name="T3" fmla="*/ 6 h 12"/>
                    <a:gd name="T4" fmla="*/ 37 w 37"/>
                    <a:gd name="T5" fmla="*/ 12 h 12"/>
                    <a:gd name="T6" fmla="*/ 0 60000 65536"/>
                    <a:gd name="T7" fmla="*/ 0 60000 65536"/>
                    <a:gd name="T8" fmla="*/ 0 60000 65536"/>
                    <a:gd name="T9" fmla="*/ 0 w 37"/>
                    <a:gd name="T10" fmla="*/ 0 h 12"/>
                    <a:gd name="T11" fmla="*/ 37 w 37"/>
                    <a:gd name="T12" fmla="*/ 12 h 12"/>
                  </a:gdLst>
                  <a:ahLst/>
                  <a:cxnLst>
                    <a:cxn ang="T6">
                      <a:pos x="T0" y="T1"/>
                    </a:cxn>
                    <a:cxn ang="T7">
                      <a:pos x="T2" y="T3"/>
                    </a:cxn>
                    <a:cxn ang="T8">
                      <a:pos x="T4" y="T5"/>
                    </a:cxn>
                  </a:cxnLst>
                  <a:rect l="T9" t="T10" r="T11" b="T12"/>
                  <a:pathLst>
                    <a:path w="37" h="12">
                      <a:moveTo>
                        <a:pt x="0" y="0"/>
                      </a:moveTo>
                      <a:lnTo>
                        <a:pt x="12" y="6"/>
                      </a:lnTo>
                      <a:lnTo>
                        <a:pt x="37" y="12"/>
                      </a:lnTo>
                    </a:path>
                  </a:pathLst>
                </a:custGeom>
                <a:noFill/>
                <a:ln w="38100">
                  <a:solidFill>
                    <a:srgbClr val="000080"/>
                  </a:solidFill>
                  <a:round/>
                  <a:headEnd/>
                  <a:tailEnd/>
                </a:ln>
              </p:spPr>
              <p:txBody>
                <a:bodyPr/>
                <a:lstStyle/>
                <a:p>
                  <a:endParaRPr lang="en-US" sz="1800">
                    <a:latin typeface="+mn-lt"/>
                  </a:endParaRPr>
                </a:p>
              </p:txBody>
            </p:sp>
            <p:sp>
              <p:nvSpPr>
                <p:cNvPr id="194" name="Line 193"/>
                <p:cNvSpPr>
                  <a:spLocks noChangeShapeType="1"/>
                </p:cNvSpPr>
                <p:nvPr/>
              </p:nvSpPr>
              <p:spPr bwMode="auto">
                <a:xfrm>
                  <a:off x="4103" y="2686"/>
                  <a:ext cx="25" cy="13"/>
                </a:xfrm>
                <a:prstGeom prst="line">
                  <a:avLst/>
                </a:prstGeom>
                <a:noFill/>
                <a:ln w="38100">
                  <a:solidFill>
                    <a:srgbClr val="000080"/>
                  </a:solidFill>
                  <a:round/>
                  <a:headEnd/>
                  <a:tailEnd/>
                </a:ln>
              </p:spPr>
              <p:txBody>
                <a:bodyPr/>
                <a:lstStyle/>
                <a:p>
                  <a:endParaRPr lang="en-US" sz="1800">
                    <a:latin typeface="+mn-lt"/>
                  </a:endParaRPr>
                </a:p>
              </p:txBody>
            </p:sp>
            <p:sp>
              <p:nvSpPr>
                <p:cNvPr id="195" name="Line 194"/>
                <p:cNvSpPr>
                  <a:spLocks noChangeShapeType="1"/>
                </p:cNvSpPr>
                <p:nvPr/>
              </p:nvSpPr>
              <p:spPr bwMode="auto">
                <a:xfrm>
                  <a:off x="4128" y="2699"/>
                  <a:ext cx="25" cy="13"/>
                </a:xfrm>
                <a:prstGeom prst="line">
                  <a:avLst/>
                </a:prstGeom>
                <a:noFill/>
                <a:ln w="38100">
                  <a:solidFill>
                    <a:srgbClr val="000080"/>
                  </a:solidFill>
                  <a:round/>
                  <a:headEnd/>
                  <a:tailEnd/>
                </a:ln>
              </p:spPr>
              <p:txBody>
                <a:bodyPr/>
                <a:lstStyle/>
                <a:p>
                  <a:endParaRPr lang="en-US" sz="1800">
                    <a:latin typeface="+mn-lt"/>
                  </a:endParaRPr>
                </a:p>
              </p:txBody>
            </p:sp>
            <p:sp>
              <p:nvSpPr>
                <p:cNvPr id="196" name="Line 195"/>
                <p:cNvSpPr>
                  <a:spLocks noChangeShapeType="1"/>
                </p:cNvSpPr>
                <p:nvPr/>
              </p:nvSpPr>
              <p:spPr bwMode="auto">
                <a:xfrm>
                  <a:off x="4153" y="2712"/>
                  <a:ext cx="25" cy="14"/>
                </a:xfrm>
                <a:prstGeom prst="line">
                  <a:avLst/>
                </a:prstGeom>
                <a:noFill/>
                <a:ln w="38100">
                  <a:solidFill>
                    <a:srgbClr val="000080"/>
                  </a:solidFill>
                  <a:round/>
                  <a:headEnd/>
                  <a:tailEnd/>
                </a:ln>
              </p:spPr>
              <p:txBody>
                <a:bodyPr/>
                <a:lstStyle/>
                <a:p>
                  <a:endParaRPr lang="en-US" sz="1800">
                    <a:latin typeface="+mn-lt"/>
                  </a:endParaRPr>
                </a:p>
              </p:txBody>
            </p:sp>
            <p:sp>
              <p:nvSpPr>
                <p:cNvPr id="197" name="Line 196"/>
                <p:cNvSpPr>
                  <a:spLocks noChangeShapeType="1"/>
                </p:cNvSpPr>
                <p:nvPr/>
              </p:nvSpPr>
              <p:spPr bwMode="auto">
                <a:xfrm>
                  <a:off x="4178" y="2726"/>
                  <a:ext cx="25" cy="15"/>
                </a:xfrm>
                <a:prstGeom prst="line">
                  <a:avLst/>
                </a:prstGeom>
                <a:noFill/>
                <a:ln w="38100">
                  <a:solidFill>
                    <a:srgbClr val="000080"/>
                  </a:solidFill>
                  <a:round/>
                  <a:headEnd/>
                  <a:tailEnd/>
                </a:ln>
              </p:spPr>
              <p:txBody>
                <a:bodyPr/>
                <a:lstStyle/>
                <a:p>
                  <a:endParaRPr lang="en-US" sz="1800">
                    <a:latin typeface="+mn-lt"/>
                  </a:endParaRPr>
                </a:p>
              </p:txBody>
            </p:sp>
            <p:sp>
              <p:nvSpPr>
                <p:cNvPr id="198" name="Line 197"/>
                <p:cNvSpPr>
                  <a:spLocks noChangeShapeType="1"/>
                </p:cNvSpPr>
                <p:nvPr/>
              </p:nvSpPr>
              <p:spPr bwMode="auto">
                <a:xfrm>
                  <a:off x="4203" y="2741"/>
                  <a:ext cx="25" cy="13"/>
                </a:xfrm>
                <a:prstGeom prst="line">
                  <a:avLst/>
                </a:prstGeom>
                <a:noFill/>
                <a:ln w="38100">
                  <a:solidFill>
                    <a:srgbClr val="000080"/>
                  </a:solidFill>
                  <a:round/>
                  <a:headEnd/>
                  <a:tailEnd/>
                </a:ln>
              </p:spPr>
              <p:txBody>
                <a:bodyPr/>
                <a:lstStyle/>
                <a:p>
                  <a:endParaRPr lang="en-US" sz="1800">
                    <a:latin typeface="+mn-lt"/>
                  </a:endParaRPr>
                </a:p>
              </p:txBody>
            </p:sp>
            <p:sp>
              <p:nvSpPr>
                <p:cNvPr id="199" name="Line 198"/>
                <p:cNvSpPr>
                  <a:spLocks noChangeShapeType="1"/>
                </p:cNvSpPr>
                <p:nvPr/>
              </p:nvSpPr>
              <p:spPr bwMode="auto">
                <a:xfrm>
                  <a:off x="4228" y="2754"/>
                  <a:ext cx="25" cy="13"/>
                </a:xfrm>
                <a:prstGeom prst="line">
                  <a:avLst/>
                </a:prstGeom>
                <a:noFill/>
                <a:ln w="38100">
                  <a:solidFill>
                    <a:srgbClr val="000080"/>
                  </a:solidFill>
                  <a:round/>
                  <a:headEnd/>
                  <a:tailEnd/>
                </a:ln>
              </p:spPr>
              <p:txBody>
                <a:bodyPr/>
                <a:lstStyle/>
                <a:p>
                  <a:endParaRPr lang="en-US" sz="1800">
                    <a:latin typeface="+mn-lt"/>
                  </a:endParaRPr>
                </a:p>
              </p:txBody>
            </p:sp>
            <p:sp>
              <p:nvSpPr>
                <p:cNvPr id="200" name="Line 199"/>
                <p:cNvSpPr>
                  <a:spLocks noChangeShapeType="1"/>
                </p:cNvSpPr>
                <p:nvPr/>
              </p:nvSpPr>
              <p:spPr bwMode="auto">
                <a:xfrm>
                  <a:off x="4253" y="2767"/>
                  <a:ext cx="25" cy="11"/>
                </a:xfrm>
                <a:prstGeom prst="line">
                  <a:avLst/>
                </a:prstGeom>
                <a:noFill/>
                <a:ln w="38100">
                  <a:solidFill>
                    <a:srgbClr val="000080"/>
                  </a:solidFill>
                  <a:round/>
                  <a:headEnd/>
                  <a:tailEnd/>
                </a:ln>
              </p:spPr>
              <p:txBody>
                <a:bodyPr/>
                <a:lstStyle/>
                <a:p>
                  <a:endParaRPr lang="en-US" sz="1800">
                    <a:latin typeface="+mn-lt"/>
                  </a:endParaRPr>
                </a:p>
              </p:txBody>
            </p:sp>
            <p:sp>
              <p:nvSpPr>
                <p:cNvPr id="201" name="Freeform 200"/>
                <p:cNvSpPr>
                  <a:spLocks/>
                </p:cNvSpPr>
                <p:nvPr/>
              </p:nvSpPr>
              <p:spPr bwMode="auto">
                <a:xfrm>
                  <a:off x="4278" y="2778"/>
                  <a:ext cx="37" cy="10"/>
                </a:xfrm>
                <a:custGeom>
                  <a:avLst/>
                  <a:gdLst>
                    <a:gd name="T0" fmla="*/ 0 w 37"/>
                    <a:gd name="T1" fmla="*/ 0 h 10"/>
                    <a:gd name="T2" fmla="*/ 12 w 37"/>
                    <a:gd name="T3" fmla="*/ 6 h 10"/>
                    <a:gd name="T4" fmla="*/ 37 w 37"/>
                    <a:gd name="T5" fmla="*/ 10 h 10"/>
                    <a:gd name="T6" fmla="*/ 0 60000 65536"/>
                    <a:gd name="T7" fmla="*/ 0 60000 65536"/>
                    <a:gd name="T8" fmla="*/ 0 60000 65536"/>
                    <a:gd name="T9" fmla="*/ 0 w 37"/>
                    <a:gd name="T10" fmla="*/ 0 h 10"/>
                    <a:gd name="T11" fmla="*/ 37 w 37"/>
                    <a:gd name="T12" fmla="*/ 10 h 10"/>
                  </a:gdLst>
                  <a:ahLst/>
                  <a:cxnLst>
                    <a:cxn ang="T6">
                      <a:pos x="T0" y="T1"/>
                    </a:cxn>
                    <a:cxn ang="T7">
                      <a:pos x="T2" y="T3"/>
                    </a:cxn>
                    <a:cxn ang="T8">
                      <a:pos x="T4" y="T5"/>
                    </a:cxn>
                  </a:cxnLst>
                  <a:rect l="T9" t="T10" r="T11" b="T12"/>
                  <a:pathLst>
                    <a:path w="37" h="10">
                      <a:moveTo>
                        <a:pt x="0" y="0"/>
                      </a:moveTo>
                      <a:lnTo>
                        <a:pt x="12" y="6"/>
                      </a:lnTo>
                      <a:lnTo>
                        <a:pt x="37" y="10"/>
                      </a:lnTo>
                    </a:path>
                  </a:pathLst>
                </a:custGeom>
                <a:noFill/>
                <a:ln w="38100">
                  <a:solidFill>
                    <a:srgbClr val="000080"/>
                  </a:solidFill>
                  <a:round/>
                  <a:headEnd/>
                  <a:tailEnd/>
                </a:ln>
              </p:spPr>
              <p:txBody>
                <a:bodyPr/>
                <a:lstStyle/>
                <a:p>
                  <a:endParaRPr lang="en-US" sz="1800">
                    <a:latin typeface="+mn-lt"/>
                  </a:endParaRPr>
                </a:p>
              </p:txBody>
            </p:sp>
            <p:sp>
              <p:nvSpPr>
                <p:cNvPr id="202" name="Line 201"/>
                <p:cNvSpPr>
                  <a:spLocks noChangeShapeType="1"/>
                </p:cNvSpPr>
                <p:nvPr/>
              </p:nvSpPr>
              <p:spPr bwMode="auto">
                <a:xfrm>
                  <a:off x="4315" y="2788"/>
                  <a:ext cx="25" cy="9"/>
                </a:xfrm>
                <a:prstGeom prst="line">
                  <a:avLst/>
                </a:prstGeom>
                <a:noFill/>
                <a:ln w="38100">
                  <a:solidFill>
                    <a:srgbClr val="000080"/>
                  </a:solidFill>
                  <a:round/>
                  <a:headEnd/>
                  <a:tailEnd/>
                </a:ln>
              </p:spPr>
              <p:txBody>
                <a:bodyPr/>
                <a:lstStyle/>
                <a:p>
                  <a:endParaRPr lang="en-US" sz="1800">
                    <a:latin typeface="+mn-lt"/>
                  </a:endParaRPr>
                </a:p>
              </p:txBody>
            </p:sp>
            <p:sp>
              <p:nvSpPr>
                <p:cNvPr id="203" name="Line 202"/>
                <p:cNvSpPr>
                  <a:spLocks noChangeShapeType="1"/>
                </p:cNvSpPr>
                <p:nvPr/>
              </p:nvSpPr>
              <p:spPr bwMode="auto">
                <a:xfrm>
                  <a:off x="4340" y="2797"/>
                  <a:ext cx="25" cy="7"/>
                </a:xfrm>
                <a:prstGeom prst="line">
                  <a:avLst/>
                </a:prstGeom>
                <a:noFill/>
                <a:ln w="38100">
                  <a:solidFill>
                    <a:srgbClr val="000080"/>
                  </a:solidFill>
                  <a:round/>
                  <a:headEnd/>
                  <a:tailEnd/>
                </a:ln>
              </p:spPr>
              <p:txBody>
                <a:bodyPr/>
                <a:lstStyle/>
                <a:p>
                  <a:endParaRPr lang="en-US" sz="1800">
                    <a:latin typeface="+mn-lt"/>
                  </a:endParaRPr>
                </a:p>
              </p:txBody>
            </p:sp>
            <p:sp>
              <p:nvSpPr>
                <p:cNvPr id="204" name="Line 203"/>
                <p:cNvSpPr>
                  <a:spLocks noChangeShapeType="1"/>
                </p:cNvSpPr>
                <p:nvPr/>
              </p:nvSpPr>
              <p:spPr bwMode="auto">
                <a:xfrm>
                  <a:off x="4365" y="2804"/>
                  <a:ext cx="25" cy="6"/>
                </a:xfrm>
                <a:prstGeom prst="line">
                  <a:avLst/>
                </a:prstGeom>
                <a:noFill/>
                <a:ln w="38100">
                  <a:solidFill>
                    <a:srgbClr val="000080"/>
                  </a:solidFill>
                  <a:round/>
                  <a:headEnd/>
                  <a:tailEnd/>
                </a:ln>
              </p:spPr>
              <p:txBody>
                <a:bodyPr/>
                <a:lstStyle/>
                <a:p>
                  <a:endParaRPr lang="en-US" sz="1800">
                    <a:latin typeface="+mn-lt"/>
                  </a:endParaRPr>
                </a:p>
              </p:txBody>
            </p:sp>
            <p:sp>
              <p:nvSpPr>
                <p:cNvPr id="205" name="Line 204"/>
                <p:cNvSpPr>
                  <a:spLocks noChangeShapeType="1"/>
                </p:cNvSpPr>
                <p:nvPr/>
              </p:nvSpPr>
              <p:spPr bwMode="auto">
                <a:xfrm>
                  <a:off x="4390" y="2810"/>
                  <a:ext cx="25" cy="3"/>
                </a:xfrm>
                <a:prstGeom prst="line">
                  <a:avLst/>
                </a:prstGeom>
                <a:noFill/>
                <a:ln w="38100">
                  <a:solidFill>
                    <a:srgbClr val="000080"/>
                  </a:solidFill>
                  <a:round/>
                  <a:headEnd/>
                  <a:tailEnd/>
                </a:ln>
              </p:spPr>
              <p:txBody>
                <a:bodyPr/>
                <a:lstStyle/>
                <a:p>
                  <a:endParaRPr lang="en-US" sz="1800">
                    <a:latin typeface="+mn-lt"/>
                  </a:endParaRPr>
                </a:p>
              </p:txBody>
            </p:sp>
            <p:sp>
              <p:nvSpPr>
                <p:cNvPr id="206" name="Line 205"/>
                <p:cNvSpPr>
                  <a:spLocks noChangeShapeType="1"/>
                </p:cNvSpPr>
                <p:nvPr/>
              </p:nvSpPr>
              <p:spPr bwMode="auto">
                <a:xfrm>
                  <a:off x="4415" y="2813"/>
                  <a:ext cx="25" cy="1"/>
                </a:xfrm>
                <a:prstGeom prst="line">
                  <a:avLst/>
                </a:prstGeom>
                <a:noFill/>
                <a:ln w="38100">
                  <a:solidFill>
                    <a:srgbClr val="000080"/>
                  </a:solidFill>
                  <a:round/>
                  <a:headEnd/>
                  <a:tailEnd/>
                </a:ln>
              </p:spPr>
              <p:txBody>
                <a:bodyPr/>
                <a:lstStyle/>
                <a:p>
                  <a:endParaRPr lang="en-US" sz="1800">
                    <a:latin typeface="+mn-lt"/>
                  </a:endParaRPr>
                </a:p>
              </p:txBody>
            </p:sp>
            <p:sp>
              <p:nvSpPr>
                <p:cNvPr id="207" name="Line 206"/>
                <p:cNvSpPr>
                  <a:spLocks noChangeShapeType="1"/>
                </p:cNvSpPr>
                <p:nvPr/>
              </p:nvSpPr>
              <p:spPr bwMode="auto">
                <a:xfrm flipV="1">
                  <a:off x="4440" y="2813"/>
                  <a:ext cx="25" cy="1"/>
                </a:xfrm>
                <a:prstGeom prst="line">
                  <a:avLst/>
                </a:prstGeom>
                <a:noFill/>
                <a:ln w="38100">
                  <a:solidFill>
                    <a:srgbClr val="000080"/>
                  </a:solidFill>
                  <a:round/>
                  <a:headEnd/>
                  <a:tailEnd/>
                </a:ln>
              </p:spPr>
              <p:txBody>
                <a:bodyPr/>
                <a:lstStyle/>
                <a:p>
                  <a:endParaRPr lang="en-US" sz="1800">
                    <a:latin typeface="+mn-lt"/>
                  </a:endParaRPr>
                </a:p>
              </p:txBody>
            </p:sp>
            <p:sp>
              <p:nvSpPr>
                <p:cNvPr id="208" name="Line 207"/>
                <p:cNvSpPr>
                  <a:spLocks noChangeShapeType="1"/>
                </p:cNvSpPr>
                <p:nvPr/>
              </p:nvSpPr>
              <p:spPr bwMode="auto">
                <a:xfrm flipV="1">
                  <a:off x="4465" y="2810"/>
                  <a:ext cx="25" cy="3"/>
                </a:xfrm>
                <a:prstGeom prst="line">
                  <a:avLst/>
                </a:prstGeom>
                <a:noFill/>
                <a:ln w="38100">
                  <a:solidFill>
                    <a:srgbClr val="000080"/>
                  </a:solidFill>
                  <a:round/>
                  <a:headEnd/>
                  <a:tailEnd/>
                </a:ln>
              </p:spPr>
              <p:txBody>
                <a:bodyPr/>
                <a:lstStyle/>
                <a:p>
                  <a:endParaRPr lang="en-US" sz="1800">
                    <a:latin typeface="+mn-lt"/>
                  </a:endParaRPr>
                </a:p>
              </p:txBody>
            </p:sp>
            <p:sp>
              <p:nvSpPr>
                <p:cNvPr id="209" name="Freeform 208"/>
                <p:cNvSpPr>
                  <a:spLocks/>
                </p:cNvSpPr>
                <p:nvPr/>
              </p:nvSpPr>
              <p:spPr bwMode="auto">
                <a:xfrm>
                  <a:off x="4490" y="2804"/>
                  <a:ext cx="37" cy="6"/>
                </a:xfrm>
                <a:custGeom>
                  <a:avLst/>
                  <a:gdLst>
                    <a:gd name="T0" fmla="*/ 0 w 37"/>
                    <a:gd name="T1" fmla="*/ 6 h 6"/>
                    <a:gd name="T2" fmla="*/ 12 w 37"/>
                    <a:gd name="T3" fmla="*/ 3 h 6"/>
                    <a:gd name="T4" fmla="*/ 37 w 37"/>
                    <a:gd name="T5" fmla="*/ 0 h 6"/>
                    <a:gd name="T6" fmla="*/ 0 60000 65536"/>
                    <a:gd name="T7" fmla="*/ 0 60000 65536"/>
                    <a:gd name="T8" fmla="*/ 0 60000 65536"/>
                    <a:gd name="T9" fmla="*/ 0 w 37"/>
                    <a:gd name="T10" fmla="*/ 0 h 6"/>
                    <a:gd name="T11" fmla="*/ 37 w 37"/>
                    <a:gd name="T12" fmla="*/ 6 h 6"/>
                  </a:gdLst>
                  <a:ahLst/>
                  <a:cxnLst>
                    <a:cxn ang="T6">
                      <a:pos x="T0" y="T1"/>
                    </a:cxn>
                    <a:cxn ang="T7">
                      <a:pos x="T2" y="T3"/>
                    </a:cxn>
                    <a:cxn ang="T8">
                      <a:pos x="T4" y="T5"/>
                    </a:cxn>
                  </a:cxnLst>
                  <a:rect l="T9" t="T10" r="T11" b="T12"/>
                  <a:pathLst>
                    <a:path w="37" h="6">
                      <a:moveTo>
                        <a:pt x="0" y="6"/>
                      </a:moveTo>
                      <a:lnTo>
                        <a:pt x="12" y="3"/>
                      </a:lnTo>
                      <a:lnTo>
                        <a:pt x="37" y="0"/>
                      </a:lnTo>
                    </a:path>
                  </a:pathLst>
                </a:custGeom>
                <a:noFill/>
                <a:ln w="38100">
                  <a:solidFill>
                    <a:srgbClr val="000080"/>
                  </a:solidFill>
                  <a:round/>
                  <a:headEnd/>
                  <a:tailEnd/>
                </a:ln>
              </p:spPr>
              <p:txBody>
                <a:bodyPr/>
                <a:lstStyle/>
                <a:p>
                  <a:endParaRPr lang="en-US" sz="1800">
                    <a:latin typeface="+mn-lt"/>
                  </a:endParaRPr>
                </a:p>
              </p:txBody>
            </p:sp>
            <p:sp>
              <p:nvSpPr>
                <p:cNvPr id="210" name="Line 209"/>
                <p:cNvSpPr>
                  <a:spLocks noChangeShapeType="1"/>
                </p:cNvSpPr>
                <p:nvPr/>
              </p:nvSpPr>
              <p:spPr bwMode="auto">
                <a:xfrm flipV="1">
                  <a:off x="4527" y="2797"/>
                  <a:ext cx="25" cy="7"/>
                </a:xfrm>
                <a:prstGeom prst="line">
                  <a:avLst/>
                </a:prstGeom>
                <a:noFill/>
                <a:ln w="38100">
                  <a:solidFill>
                    <a:srgbClr val="000080"/>
                  </a:solidFill>
                  <a:round/>
                  <a:headEnd/>
                  <a:tailEnd/>
                </a:ln>
              </p:spPr>
              <p:txBody>
                <a:bodyPr/>
                <a:lstStyle/>
                <a:p>
                  <a:endParaRPr lang="en-US" sz="1800">
                    <a:latin typeface="+mn-lt"/>
                  </a:endParaRPr>
                </a:p>
              </p:txBody>
            </p:sp>
            <p:sp>
              <p:nvSpPr>
                <p:cNvPr id="211" name="Line 210"/>
                <p:cNvSpPr>
                  <a:spLocks noChangeShapeType="1"/>
                </p:cNvSpPr>
                <p:nvPr/>
              </p:nvSpPr>
              <p:spPr bwMode="auto">
                <a:xfrm flipV="1">
                  <a:off x="4552" y="2788"/>
                  <a:ext cx="25" cy="9"/>
                </a:xfrm>
                <a:prstGeom prst="line">
                  <a:avLst/>
                </a:prstGeom>
                <a:noFill/>
                <a:ln w="38100">
                  <a:solidFill>
                    <a:srgbClr val="000080"/>
                  </a:solidFill>
                  <a:round/>
                  <a:headEnd/>
                  <a:tailEnd/>
                </a:ln>
              </p:spPr>
              <p:txBody>
                <a:bodyPr/>
                <a:lstStyle/>
                <a:p>
                  <a:endParaRPr lang="en-US" sz="1800">
                    <a:latin typeface="+mn-lt"/>
                  </a:endParaRPr>
                </a:p>
              </p:txBody>
            </p:sp>
            <p:sp>
              <p:nvSpPr>
                <p:cNvPr id="212" name="Line 211"/>
                <p:cNvSpPr>
                  <a:spLocks noChangeShapeType="1"/>
                </p:cNvSpPr>
                <p:nvPr/>
              </p:nvSpPr>
              <p:spPr bwMode="auto">
                <a:xfrm flipV="1">
                  <a:off x="4577" y="2778"/>
                  <a:ext cx="25" cy="10"/>
                </a:xfrm>
                <a:prstGeom prst="line">
                  <a:avLst/>
                </a:prstGeom>
                <a:noFill/>
                <a:ln w="38100">
                  <a:solidFill>
                    <a:srgbClr val="000080"/>
                  </a:solidFill>
                  <a:round/>
                  <a:headEnd/>
                  <a:tailEnd/>
                </a:ln>
              </p:spPr>
              <p:txBody>
                <a:bodyPr/>
                <a:lstStyle/>
                <a:p>
                  <a:endParaRPr lang="en-US" sz="1800">
                    <a:latin typeface="+mn-lt"/>
                  </a:endParaRPr>
                </a:p>
              </p:txBody>
            </p:sp>
            <p:sp>
              <p:nvSpPr>
                <p:cNvPr id="213" name="Line 212"/>
                <p:cNvSpPr>
                  <a:spLocks noChangeShapeType="1"/>
                </p:cNvSpPr>
                <p:nvPr/>
              </p:nvSpPr>
              <p:spPr bwMode="auto">
                <a:xfrm flipV="1">
                  <a:off x="4602" y="2767"/>
                  <a:ext cx="25" cy="11"/>
                </a:xfrm>
                <a:prstGeom prst="line">
                  <a:avLst/>
                </a:prstGeom>
                <a:noFill/>
                <a:ln w="38100">
                  <a:solidFill>
                    <a:srgbClr val="000080"/>
                  </a:solidFill>
                  <a:round/>
                  <a:headEnd/>
                  <a:tailEnd/>
                </a:ln>
              </p:spPr>
              <p:txBody>
                <a:bodyPr/>
                <a:lstStyle/>
                <a:p>
                  <a:endParaRPr lang="en-US" sz="1800">
                    <a:latin typeface="+mn-lt"/>
                  </a:endParaRPr>
                </a:p>
              </p:txBody>
            </p:sp>
            <p:sp>
              <p:nvSpPr>
                <p:cNvPr id="214" name="Line 213"/>
                <p:cNvSpPr>
                  <a:spLocks noChangeShapeType="1"/>
                </p:cNvSpPr>
                <p:nvPr/>
              </p:nvSpPr>
              <p:spPr bwMode="auto">
                <a:xfrm flipV="1">
                  <a:off x="4627" y="2754"/>
                  <a:ext cx="25" cy="13"/>
                </a:xfrm>
                <a:prstGeom prst="line">
                  <a:avLst/>
                </a:prstGeom>
                <a:noFill/>
                <a:ln w="38100">
                  <a:solidFill>
                    <a:srgbClr val="000080"/>
                  </a:solidFill>
                  <a:round/>
                  <a:headEnd/>
                  <a:tailEnd/>
                </a:ln>
              </p:spPr>
              <p:txBody>
                <a:bodyPr/>
                <a:lstStyle/>
                <a:p>
                  <a:endParaRPr lang="en-US" sz="1800">
                    <a:latin typeface="+mn-lt"/>
                  </a:endParaRPr>
                </a:p>
              </p:txBody>
            </p:sp>
            <p:sp>
              <p:nvSpPr>
                <p:cNvPr id="215" name="Line 214"/>
                <p:cNvSpPr>
                  <a:spLocks noChangeShapeType="1"/>
                </p:cNvSpPr>
                <p:nvPr/>
              </p:nvSpPr>
              <p:spPr bwMode="auto">
                <a:xfrm flipV="1">
                  <a:off x="4652" y="2741"/>
                  <a:ext cx="25" cy="13"/>
                </a:xfrm>
                <a:prstGeom prst="line">
                  <a:avLst/>
                </a:prstGeom>
                <a:noFill/>
                <a:ln w="38100">
                  <a:solidFill>
                    <a:srgbClr val="000080"/>
                  </a:solidFill>
                  <a:round/>
                  <a:headEnd/>
                  <a:tailEnd/>
                </a:ln>
              </p:spPr>
              <p:txBody>
                <a:bodyPr/>
                <a:lstStyle/>
                <a:p>
                  <a:endParaRPr lang="en-US" sz="1800">
                    <a:latin typeface="+mn-lt"/>
                  </a:endParaRPr>
                </a:p>
              </p:txBody>
            </p:sp>
            <p:sp>
              <p:nvSpPr>
                <p:cNvPr id="216" name="Line 215"/>
                <p:cNvSpPr>
                  <a:spLocks noChangeShapeType="1"/>
                </p:cNvSpPr>
                <p:nvPr/>
              </p:nvSpPr>
              <p:spPr bwMode="auto">
                <a:xfrm flipV="1">
                  <a:off x="4677" y="2726"/>
                  <a:ext cx="25" cy="15"/>
                </a:xfrm>
                <a:prstGeom prst="line">
                  <a:avLst/>
                </a:prstGeom>
                <a:noFill/>
                <a:ln w="38100">
                  <a:solidFill>
                    <a:srgbClr val="000080"/>
                  </a:solidFill>
                  <a:round/>
                  <a:headEnd/>
                  <a:tailEnd/>
                </a:ln>
              </p:spPr>
              <p:txBody>
                <a:bodyPr/>
                <a:lstStyle/>
                <a:p>
                  <a:endParaRPr lang="en-US" sz="1800">
                    <a:latin typeface="+mn-lt"/>
                  </a:endParaRPr>
                </a:p>
              </p:txBody>
            </p:sp>
            <p:sp>
              <p:nvSpPr>
                <p:cNvPr id="217" name="Line 216"/>
                <p:cNvSpPr>
                  <a:spLocks noChangeShapeType="1"/>
                </p:cNvSpPr>
                <p:nvPr/>
              </p:nvSpPr>
              <p:spPr bwMode="auto">
                <a:xfrm flipV="1">
                  <a:off x="4702" y="2712"/>
                  <a:ext cx="25" cy="14"/>
                </a:xfrm>
                <a:prstGeom prst="line">
                  <a:avLst/>
                </a:prstGeom>
                <a:noFill/>
                <a:ln w="38100">
                  <a:solidFill>
                    <a:srgbClr val="000080"/>
                  </a:solidFill>
                  <a:round/>
                  <a:headEnd/>
                  <a:tailEnd/>
                </a:ln>
              </p:spPr>
              <p:txBody>
                <a:bodyPr/>
                <a:lstStyle/>
                <a:p>
                  <a:endParaRPr lang="en-US" sz="1800">
                    <a:latin typeface="+mn-lt"/>
                  </a:endParaRPr>
                </a:p>
              </p:txBody>
            </p:sp>
            <p:sp>
              <p:nvSpPr>
                <p:cNvPr id="218" name="Freeform 217"/>
                <p:cNvSpPr>
                  <a:spLocks/>
                </p:cNvSpPr>
                <p:nvPr/>
              </p:nvSpPr>
              <p:spPr bwMode="auto">
                <a:xfrm>
                  <a:off x="4727" y="2699"/>
                  <a:ext cx="37" cy="13"/>
                </a:xfrm>
                <a:custGeom>
                  <a:avLst/>
                  <a:gdLst>
                    <a:gd name="T0" fmla="*/ 0 w 37"/>
                    <a:gd name="T1" fmla="*/ 13 h 13"/>
                    <a:gd name="T2" fmla="*/ 12 w 37"/>
                    <a:gd name="T3" fmla="*/ 6 h 13"/>
                    <a:gd name="T4" fmla="*/ 37 w 37"/>
                    <a:gd name="T5" fmla="*/ 0 h 13"/>
                    <a:gd name="T6" fmla="*/ 0 60000 65536"/>
                    <a:gd name="T7" fmla="*/ 0 60000 65536"/>
                    <a:gd name="T8" fmla="*/ 0 60000 65536"/>
                    <a:gd name="T9" fmla="*/ 0 w 37"/>
                    <a:gd name="T10" fmla="*/ 0 h 13"/>
                    <a:gd name="T11" fmla="*/ 37 w 37"/>
                    <a:gd name="T12" fmla="*/ 13 h 13"/>
                  </a:gdLst>
                  <a:ahLst/>
                  <a:cxnLst>
                    <a:cxn ang="T6">
                      <a:pos x="T0" y="T1"/>
                    </a:cxn>
                    <a:cxn ang="T7">
                      <a:pos x="T2" y="T3"/>
                    </a:cxn>
                    <a:cxn ang="T8">
                      <a:pos x="T4" y="T5"/>
                    </a:cxn>
                  </a:cxnLst>
                  <a:rect l="T9" t="T10" r="T11" b="T12"/>
                  <a:pathLst>
                    <a:path w="37" h="13">
                      <a:moveTo>
                        <a:pt x="0" y="13"/>
                      </a:moveTo>
                      <a:lnTo>
                        <a:pt x="12" y="6"/>
                      </a:lnTo>
                      <a:lnTo>
                        <a:pt x="37" y="0"/>
                      </a:lnTo>
                    </a:path>
                  </a:pathLst>
                </a:custGeom>
                <a:noFill/>
                <a:ln w="38100">
                  <a:solidFill>
                    <a:srgbClr val="000080"/>
                  </a:solidFill>
                  <a:round/>
                  <a:headEnd/>
                  <a:tailEnd/>
                </a:ln>
              </p:spPr>
              <p:txBody>
                <a:bodyPr/>
                <a:lstStyle/>
                <a:p>
                  <a:endParaRPr lang="en-US" sz="1800">
                    <a:latin typeface="+mn-lt"/>
                  </a:endParaRPr>
                </a:p>
              </p:txBody>
            </p:sp>
            <p:sp>
              <p:nvSpPr>
                <p:cNvPr id="219" name="Line 218"/>
                <p:cNvSpPr>
                  <a:spLocks noChangeShapeType="1"/>
                </p:cNvSpPr>
                <p:nvPr/>
              </p:nvSpPr>
              <p:spPr bwMode="auto">
                <a:xfrm flipV="1">
                  <a:off x="4764" y="2686"/>
                  <a:ext cx="25" cy="13"/>
                </a:xfrm>
                <a:prstGeom prst="line">
                  <a:avLst/>
                </a:prstGeom>
                <a:noFill/>
                <a:ln w="38100">
                  <a:solidFill>
                    <a:srgbClr val="000080"/>
                  </a:solidFill>
                  <a:round/>
                  <a:headEnd/>
                  <a:tailEnd/>
                </a:ln>
              </p:spPr>
              <p:txBody>
                <a:bodyPr/>
                <a:lstStyle/>
                <a:p>
                  <a:endParaRPr lang="en-US" sz="1800">
                    <a:latin typeface="+mn-lt"/>
                  </a:endParaRPr>
                </a:p>
              </p:txBody>
            </p:sp>
            <p:sp>
              <p:nvSpPr>
                <p:cNvPr id="220" name="Line 219"/>
                <p:cNvSpPr>
                  <a:spLocks noChangeShapeType="1"/>
                </p:cNvSpPr>
                <p:nvPr/>
              </p:nvSpPr>
              <p:spPr bwMode="auto">
                <a:xfrm flipV="1">
                  <a:off x="4789" y="2674"/>
                  <a:ext cx="25" cy="12"/>
                </a:xfrm>
                <a:prstGeom prst="line">
                  <a:avLst/>
                </a:prstGeom>
                <a:noFill/>
                <a:ln w="38100">
                  <a:solidFill>
                    <a:srgbClr val="000080"/>
                  </a:solidFill>
                  <a:round/>
                  <a:headEnd/>
                  <a:tailEnd/>
                </a:ln>
              </p:spPr>
              <p:txBody>
                <a:bodyPr/>
                <a:lstStyle/>
                <a:p>
                  <a:endParaRPr lang="en-US" sz="1800">
                    <a:latin typeface="+mn-lt"/>
                  </a:endParaRPr>
                </a:p>
              </p:txBody>
            </p:sp>
            <p:sp>
              <p:nvSpPr>
                <p:cNvPr id="221" name="Line 220"/>
                <p:cNvSpPr>
                  <a:spLocks noChangeShapeType="1"/>
                </p:cNvSpPr>
                <p:nvPr/>
              </p:nvSpPr>
              <p:spPr bwMode="auto">
                <a:xfrm flipV="1">
                  <a:off x="4814" y="2664"/>
                  <a:ext cx="25" cy="10"/>
                </a:xfrm>
                <a:prstGeom prst="line">
                  <a:avLst/>
                </a:prstGeom>
                <a:noFill/>
                <a:ln w="38100">
                  <a:solidFill>
                    <a:srgbClr val="000080"/>
                  </a:solidFill>
                  <a:round/>
                  <a:headEnd/>
                  <a:tailEnd/>
                </a:ln>
              </p:spPr>
              <p:txBody>
                <a:bodyPr/>
                <a:lstStyle/>
                <a:p>
                  <a:endParaRPr lang="en-US" sz="1800">
                    <a:latin typeface="+mn-lt"/>
                  </a:endParaRPr>
                </a:p>
              </p:txBody>
            </p:sp>
            <p:sp>
              <p:nvSpPr>
                <p:cNvPr id="222" name="Line 221"/>
                <p:cNvSpPr>
                  <a:spLocks noChangeShapeType="1"/>
                </p:cNvSpPr>
                <p:nvPr/>
              </p:nvSpPr>
              <p:spPr bwMode="auto">
                <a:xfrm flipV="1">
                  <a:off x="4839" y="2656"/>
                  <a:ext cx="25" cy="8"/>
                </a:xfrm>
                <a:prstGeom prst="line">
                  <a:avLst/>
                </a:prstGeom>
                <a:noFill/>
                <a:ln w="38100">
                  <a:solidFill>
                    <a:srgbClr val="000080"/>
                  </a:solidFill>
                  <a:round/>
                  <a:headEnd/>
                  <a:tailEnd/>
                </a:ln>
              </p:spPr>
              <p:txBody>
                <a:bodyPr/>
                <a:lstStyle/>
                <a:p>
                  <a:endParaRPr lang="en-US" sz="1800">
                    <a:latin typeface="+mn-lt"/>
                  </a:endParaRPr>
                </a:p>
              </p:txBody>
            </p:sp>
            <p:sp>
              <p:nvSpPr>
                <p:cNvPr id="223" name="Line 222"/>
                <p:cNvSpPr>
                  <a:spLocks noChangeShapeType="1"/>
                </p:cNvSpPr>
                <p:nvPr/>
              </p:nvSpPr>
              <p:spPr bwMode="auto">
                <a:xfrm flipV="1">
                  <a:off x="4864" y="2648"/>
                  <a:ext cx="25" cy="8"/>
                </a:xfrm>
                <a:prstGeom prst="line">
                  <a:avLst/>
                </a:prstGeom>
                <a:noFill/>
                <a:ln w="38100">
                  <a:solidFill>
                    <a:srgbClr val="000080"/>
                  </a:solidFill>
                  <a:round/>
                  <a:headEnd/>
                  <a:tailEnd/>
                </a:ln>
              </p:spPr>
              <p:txBody>
                <a:bodyPr/>
                <a:lstStyle/>
                <a:p>
                  <a:endParaRPr lang="en-US" sz="1800">
                    <a:latin typeface="+mn-lt"/>
                  </a:endParaRPr>
                </a:p>
              </p:txBody>
            </p:sp>
            <p:sp>
              <p:nvSpPr>
                <p:cNvPr id="224" name="Line 223"/>
                <p:cNvSpPr>
                  <a:spLocks noChangeShapeType="1"/>
                </p:cNvSpPr>
                <p:nvPr/>
              </p:nvSpPr>
              <p:spPr bwMode="auto">
                <a:xfrm flipV="1">
                  <a:off x="4889" y="2643"/>
                  <a:ext cx="25" cy="5"/>
                </a:xfrm>
                <a:prstGeom prst="line">
                  <a:avLst/>
                </a:prstGeom>
                <a:noFill/>
                <a:ln w="38100">
                  <a:solidFill>
                    <a:srgbClr val="000080"/>
                  </a:solidFill>
                  <a:round/>
                  <a:headEnd/>
                  <a:tailEnd/>
                </a:ln>
              </p:spPr>
              <p:txBody>
                <a:bodyPr/>
                <a:lstStyle/>
                <a:p>
                  <a:endParaRPr lang="en-US" sz="1800">
                    <a:latin typeface="+mn-lt"/>
                  </a:endParaRPr>
                </a:p>
              </p:txBody>
            </p:sp>
            <p:sp>
              <p:nvSpPr>
                <p:cNvPr id="225" name="Line 224"/>
                <p:cNvSpPr>
                  <a:spLocks noChangeShapeType="1"/>
                </p:cNvSpPr>
                <p:nvPr/>
              </p:nvSpPr>
              <p:spPr bwMode="auto">
                <a:xfrm flipV="1">
                  <a:off x="4914" y="2640"/>
                  <a:ext cx="25" cy="3"/>
                </a:xfrm>
                <a:prstGeom prst="line">
                  <a:avLst/>
                </a:prstGeom>
                <a:noFill/>
                <a:ln w="38100">
                  <a:solidFill>
                    <a:srgbClr val="000080"/>
                  </a:solidFill>
                  <a:round/>
                  <a:headEnd/>
                  <a:tailEnd/>
                </a:ln>
              </p:spPr>
              <p:txBody>
                <a:bodyPr/>
                <a:lstStyle/>
                <a:p>
                  <a:endParaRPr lang="en-US" sz="1800">
                    <a:latin typeface="+mn-lt"/>
                  </a:endParaRPr>
                </a:p>
              </p:txBody>
            </p:sp>
            <p:sp>
              <p:nvSpPr>
                <p:cNvPr id="226" name="Freeform 225"/>
                <p:cNvSpPr>
                  <a:spLocks/>
                </p:cNvSpPr>
                <p:nvPr/>
              </p:nvSpPr>
              <p:spPr bwMode="auto">
                <a:xfrm>
                  <a:off x="4939" y="2638"/>
                  <a:ext cx="37" cy="2"/>
                </a:xfrm>
                <a:custGeom>
                  <a:avLst/>
                  <a:gdLst>
                    <a:gd name="T0" fmla="*/ 0 w 37"/>
                    <a:gd name="T1" fmla="*/ 2 h 2"/>
                    <a:gd name="T2" fmla="*/ 12 w 37"/>
                    <a:gd name="T3" fmla="*/ 0 h 2"/>
                    <a:gd name="T4" fmla="*/ 37 w 37"/>
                    <a:gd name="T5" fmla="*/ 0 h 2"/>
                    <a:gd name="T6" fmla="*/ 0 60000 65536"/>
                    <a:gd name="T7" fmla="*/ 0 60000 65536"/>
                    <a:gd name="T8" fmla="*/ 0 60000 65536"/>
                    <a:gd name="T9" fmla="*/ 0 w 37"/>
                    <a:gd name="T10" fmla="*/ 0 h 2"/>
                    <a:gd name="T11" fmla="*/ 37 w 37"/>
                    <a:gd name="T12" fmla="*/ 2 h 2"/>
                  </a:gdLst>
                  <a:ahLst/>
                  <a:cxnLst>
                    <a:cxn ang="T6">
                      <a:pos x="T0" y="T1"/>
                    </a:cxn>
                    <a:cxn ang="T7">
                      <a:pos x="T2" y="T3"/>
                    </a:cxn>
                    <a:cxn ang="T8">
                      <a:pos x="T4" y="T5"/>
                    </a:cxn>
                  </a:cxnLst>
                  <a:rect l="T9" t="T10" r="T11" b="T12"/>
                  <a:pathLst>
                    <a:path w="37" h="2">
                      <a:moveTo>
                        <a:pt x="0" y="2"/>
                      </a:moveTo>
                      <a:lnTo>
                        <a:pt x="12" y="0"/>
                      </a:lnTo>
                      <a:lnTo>
                        <a:pt x="37" y="0"/>
                      </a:lnTo>
                    </a:path>
                  </a:pathLst>
                </a:custGeom>
                <a:noFill/>
                <a:ln w="38100">
                  <a:solidFill>
                    <a:srgbClr val="000080"/>
                  </a:solidFill>
                  <a:round/>
                  <a:headEnd/>
                  <a:tailEnd/>
                </a:ln>
              </p:spPr>
              <p:txBody>
                <a:bodyPr/>
                <a:lstStyle/>
                <a:p>
                  <a:endParaRPr lang="en-US" sz="1800">
                    <a:latin typeface="+mn-lt"/>
                  </a:endParaRPr>
                </a:p>
              </p:txBody>
            </p:sp>
            <p:sp>
              <p:nvSpPr>
                <p:cNvPr id="227" name="Line 226"/>
                <p:cNvSpPr>
                  <a:spLocks noChangeShapeType="1"/>
                </p:cNvSpPr>
                <p:nvPr/>
              </p:nvSpPr>
              <p:spPr bwMode="auto">
                <a:xfrm>
                  <a:off x="4976" y="2638"/>
                  <a:ext cx="25" cy="2"/>
                </a:xfrm>
                <a:prstGeom prst="line">
                  <a:avLst/>
                </a:prstGeom>
                <a:noFill/>
                <a:ln w="38100">
                  <a:solidFill>
                    <a:srgbClr val="000080"/>
                  </a:solidFill>
                  <a:round/>
                  <a:headEnd/>
                  <a:tailEnd/>
                </a:ln>
              </p:spPr>
              <p:txBody>
                <a:bodyPr/>
                <a:lstStyle/>
                <a:p>
                  <a:endParaRPr lang="en-US" sz="1800">
                    <a:latin typeface="+mn-lt"/>
                  </a:endParaRPr>
                </a:p>
              </p:txBody>
            </p:sp>
            <p:sp>
              <p:nvSpPr>
                <p:cNvPr id="228" name="Line 227"/>
                <p:cNvSpPr>
                  <a:spLocks noChangeShapeType="1"/>
                </p:cNvSpPr>
                <p:nvPr/>
              </p:nvSpPr>
              <p:spPr bwMode="auto">
                <a:xfrm>
                  <a:off x="5001" y="2640"/>
                  <a:ext cx="25" cy="3"/>
                </a:xfrm>
                <a:prstGeom prst="line">
                  <a:avLst/>
                </a:prstGeom>
                <a:noFill/>
                <a:ln w="38100">
                  <a:solidFill>
                    <a:srgbClr val="000080"/>
                  </a:solidFill>
                  <a:round/>
                  <a:headEnd/>
                  <a:tailEnd/>
                </a:ln>
              </p:spPr>
              <p:txBody>
                <a:bodyPr/>
                <a:lstStyle/>
                <a:p>
                  <a:endParaRPr lang="en-US" sz="1800">
                    <a:latin typeface="+mn-lt"/>
                  </a:endParaRPr>
                </a:p>
              </p:txBody>
            </p:sp>
            <p:sp>
              <p:nvSpPr>
                <p:cNvPr id="229" name="Line 228"/>
                <p:cNvSpPr>
                  <a:spLocks noChangeShapeType="1"/>
                </p:cNvSpPr>
                <p:nvPr/>
              </p:nvSpPr>
              <p:spPr bwMode="auto">
                <a:xfrm>
                  <a:off x="5026" y="2643"/>
                  <a:ext cx="25" cy="5"/>
                </a:xfrm>
                <a:prstGeom prst="line">
                  <a:avLst/>
                </a:prstGeom>
                <a:noFill/>
                <a:ln w="38100">
                  <a:solidFill>
                    <a:srgbClr val="000080"/>
                  </a:solidFill>
                  <a:round/>
                  <a:headEnd/>
                  <a:tailEnd/>
                </a:ln>
              </p:spPr>
              <p:txBody>
                <a:bodyPr/>
                <a:lstStyle/>
                <a:p>
                  <a:endParaRPr lang="en-US" sz="1800">
                    <a:latin typeface="+mn-lt"/>
                  </a:endParaRPr>
                </a:p>
              </p:txBody>
            </p:sp>
            <p:sp>
              <p:nvSpPr>
                <p:cNvPr id="230" name="Line 229"/>
                <p:cNvSpPr>
                  <a:spLocks noChangeShapeType="1"/>
                </p:cNvSpPr>
                <p:nvPr/>
              </p:nvSpPr>
              <p:spPr bwMode="auto">
                <a:xfrm>
                  <a:off x="5051" y="2648"/>
                  <a:ext cx="25" cy="8"/>
                </a:xfrm>
                <a:prstGeom prst="line">
                  <a:avLst/>
                </a:prstGeom>
                <a:noFill/>
                <a:ln w="38100">
                  <a:solidFill>
                    <a:srgbClr val="000080"/>
                  </a:solidFill>
                  <a:round/>
                  <a:headEnd/>
                  <a:tailEnd/>
                </a:ln>
              </p:spPr>
              <p:txBody>
                <a:bodyPr/>
                <a:lstStyle/>
                <a:p>
                  <a:endParaRPr lang="en-US" sz="1800">
                    <a:latin typeface="+mn-lt"/>
                  </a:endParaRPr>
                </a:p>
              </p:txBody>
            </p:sp>
            <p:sp>
              <p:nvSpPr>
                <p:cNvPr id="231" name="Line 230"/>
                <p:cNvSpPr>
                  <a:spLocks noChangeShapeType="1"/>
                </p:cNvSpPr>
                <p:nvPr/>
              </p:nvSpPr>
              <p:spPr bwMode="auto">
                <a:xfrm>
                  <a:off x="5076" y="2656"/>
                  <a:ext cx="25" cy="8"/>
                </a:xfrm>
                <a:prstGeom prst="line">
                  <a:avLst/>
                </a:prstGeom>
                <a:noFill/>
                <a:ln w="38100">
                  <a:solidFill>
                    <a:srgbClr val="000080"/>
                  </a:solidFill>
                  <a:round/>
                  <a:headEnd/>
                  <a:tailEnd/>
                </a:ln>
              </p:spPr>
              <p:txBody>
                <a:bodyPr/>
                <a:lstStyle/>
                <a:p>
                  <a:endParaRPr lang="en-US" sz="1800">
                    <a:latin typeface="+mn-lt"/>
                  </a:endParaRPr>
                </a:p>
              </p:txBody>
            </p:sp>
            <p:sp>
              <p:nvSpPr>
                <p:cNvPr id="232" name="Line 231"/>
                <p:cNvSpPr>
                  <a:spLocks noChangeShapeType="1"/>
                </p:cNvSpPr>
                <p:nvPr/>
              </p:nvSpPr>
              <p:spPr bwMode="auto">
                <a:xfrm>
                  <a:off x="5101" y="2664"/>
                  <a:ext cx="25" cy="10"/>
                </a:xfrm>
                <a:prstGeom prst="line">
                  <a:avLst/>
                </a:prstGeom>
                <a:noFill/>
                <a:ln w="38100">
                  <a:solidFill>
                    <a:srgbClr val="000080"/>
                  </a:solidFill>
                  <a:round/>
                  <a:headEnd/>
                  <a:tailEnd/>
                </a:ln>
              </p:spPr>
              <p:txBody>
                <a:bodyPr/>
                <a:lstStyle/>
                <a:p>
                  <a:endParaRPr lang="en-US" sz="1800">
                    <a:latin typeface="+mn-lt"/>
                  </a:endParaRPr>
                </a:p>
              </p:txBody>
            </p:sp>
            <p:sp>
              <p:nvSpPr>
                <p:cNvPr id="233" name="Line 232"/>
                <p:cNvSpPr>
                  <a:spLocks noChangeShapeType="1"/>
                </p:cNvSpPr>
                <p:nvPr/>
              </p:nvSpPr>
              <p:spPr bwMode="auto">
                <a:xfrm>
                  <a:off x="5126" y="2674"/>
                  <a:ext cx="25" cy="12"/>
                </a:xfrm>
                <a:prstGeom prst="line">
                  <a:avLst/>
                </a:prstGeom>
                <a:noFill/>
                <a:ln w="38100">
                  <a:solidFill>
                    <a:srgbClr val="000080"/>
                  </a:solidFill>
                  <a:round/>
                  <a:headEnd/>
                  <a:tailEnd/>
                </a:ln>
              </p:spPr>
              <p:txBody>
                <a:bodyPr/>
                <a:lstStyle/>
                <a:p>
                  <a:endParaRPr lang="en-US" sz="1800">
                    <a:latin typeface="+mn-lt"/>
                  </a:endParaRPr>
                </a:p>
              </p:txBody>
            </p:sp>
            <p:sp>
              <p:nvSpPr>
                <p:cNvPr id="234" name="Freeform 233"/>
                <p:cNvSpPr>
                  <a:spLocks/>
                </p:cNvSpPr>
                <p:nvPr/>
              </p:nvSpPr>
              <p:spPr bwMode="auto">
                <a:xfrm>
                  <a:off x="5151" y="2686"/>
                  <a:ext cx="37" cy="13"/>
                </a:xfrm>
                <a:custGeom>
                  <a:avLst/>
                  <a:gdLst>
                    <a:gd name="T0" fmla="*/ 0 w 37"/>
                    <a:gd name="T1" fmla="*/ 0 h 13"/>
                    <a:gd name="T2" fmla="*/ 12 w 37"/>
                    <a:gd name="T3" fmla="*/ 6 h 13"/>
                    <a:gd name="T4" fmla="*/ 37 w 37"/>
                    <a:gd name="T5" fmla="*/ 13 h 13"/>
                    <a:gd name="T6" fmla="*/ 0 60000 65536"/>
                    <a:gd name="T7" fmla="*/ 0 60000 65536"/>
                    <a:gd name="T8" fmla="*/ 0 60000 65536"/>
                    <a:gd name="T9" fmla="*/ 0 w 37"/>
                    <a:gd name="T10" fmla="*/ 0 h 13"/>
                    <a:gd name="T11" fmla="*/ 37 w 37"/>
                    <a:gd name="T12" fmla="*/ 13 h 13"/>
                  </a:gdLst>
                  <a:ahLst/>
                  <a:cxnLst>
                    <a:cxn ang="T6">
                      <a:pos x="T0" y="T1"/>
                    </a:cxn>
                    <a:cxn ang="T7">
                      <a:pos x="T2" y="T3"/>
                    </a:cxn>
                    <a:cxn ang="T8">
                      <a:pos x="T4" y="T5"/>
                    </a:cxn>
                  </a:cxnLst>
                  <a:rect l="T9" t="T10" r="T11" b="T12"/>
                  <a:pathLst>
                    <a:path w="37" h="13">
                      <a:moveTo>
                        <a:pt x="0" y="0"/>
                      </a:moveTo>
                      <a:lnTo>
                        <a:pt x="12" y="6"/>
                      </a:lnTo>
                      <a:lnTo>
                        <a:pt x="37" y="13"/>
                      </a:lnTo>
                    </a:path>
                  </a:pathLst>
                </a:custGeom>
                <a:noFill/>
                <a:ln w="38100">
                  <a:solidFill>
                    <a:srgbClr val="000080"/>
                  </a:solidFill>
                  <a:round/>
                  <a:headEnd/>
                  <a:tailEnd/>
                </a:ln>
              </p:spPr>
              <p:txBody>
                <a:bodyPr/>
                <a:lstStyle/>
                <a:p>
                  <a:endParaRPr lang="en-US" sz="1800">
                    <a:latin typeface="+mn-lt"/>
                  </a:endParaRPr>
                </a:p>
              </p:txBody>
            </p:sp>
            <p:sp>
              <p:nvSpPr>
                <p:cNvPr id="235" name="Line 234"/>
                <p:cNvSpPr>
                  <a:spLocks noChangeShapeType="1"/>
                </p:cNvSpPr>
                <p:nvPr/>
              </p:nvSpPr>
              <p:spPr bwMode="auto">
                <a:xfrm>
                  <a:off x="5188" y="2699"/>
                  <a:ext cx="25" cy="13"/>
                </a:xfrm>
                <a:prstGeom prst="line">
                  <a:avLst/>
                </a:prstGeom>
                <a:noFill/>
                <a:ln w="38100">
                  <a:solidFill>
                    <a:srgbClr val="000080"/>
                  </a:solidFill>
                  <a:round/>
                  <a:headEnd/>
                  <a:tailEnd/>
                </a:ln>
              </p:spPr>
              <p:txBody>
                <a:bodyPr/>
                <a:lstStyle/>
                <a:p>
                  <a:endParaRPr lang="en-US" sz="1800">
                    <a:latin typeface="+mn-lt"/>
                  </a:endParaRPr>
                </a:p>
              </p:txBody>
            </p:sp>
            <p:sp>
              <p:nvSpPr>
                <p:cNvPr id="236" name="Line 235"/>
                <p:cNvSpPr>
                  <a:spLocks noChangeShapeType="1"/>
                </p:cNvSpPr>
                <p:nvPr/>
              </p:nvSpPr>
              <p:spPr bwMode="auto">
                <a:xfrm>
                  <a:off x="5213" y="2712"/>
                  <a:ext cx="25" cy="14"/>
                </a:xfrm>
                <a:prstGeom prst="line">
                  <a:avLst/>
                </a:prstGeom>
                <a:noFill/>
                <a:ln w="38100">
                  <a:solidFill>
                    <a:srgbClr val="000080"/>
                  </a:solidFill>
                  <a:round/>
                  <a:headEnd/>
                  <a:tailEnd/>
                </a:ln>
              </p:spPr>
              <p:txBody>
                <a:bodyPr/>
                <a:lstStyle/>
                <a:p>
                  <a:endParaRPr lang="en-US" sz="1800">
                    <a:latin typeface="+mn-lt"/>
                  </a:endParaRPr>
                </a:p>
              </p:txBody>
            </p:sp>
            <p:sp>
              <p:nvSpPr>
                <p:cNvPr id="237" name="Line 236"/>
                <p:cNvSpPr>
                  <a:spLocks noChangeShapeType="1"/>
                </p:cNvSpPr>
                <p:nvPr/>
              </p:nvSpPr>
              <p:spPr bwMode="auto">
                <a:xfrm>
                  <a:off x="5238" y="2726"/>
                  <a:ext cx="25" cy="15"/>
                </a:xfrm>
                <a:prstGeom prst="line">
                  <a:avLst/>
                </a:prstGeom>
                <a:noFill/>
                <a:ln w="38100">
                  <a:solidFill>
                    <a:srgbClr val="000080"/>
                  </a:solidFill>
                  <a:round/>
                  <a:headEnd/>
                  <a:tailEnd/>
                </a:ln>
              </p:spPr>
              <p:txBody>
                <a:bodyPr/>
                <a:lstStyle/>
                <a:p>
                  <a:endParaRPr lang="en-US" sz="1800">
                    <a:latin typeface="+mn-lt"/>
                  </a:endParaRPr>
                </a:p>
              </p:txBody>
            </p:sp>
            <p:sp>
              <p:nvSpPr>
                <p:cNvPr id="238" name="Line 237"/>
                <p:cNvSpPr>
                  <a:spLocks noChangeShapeType="1"/>
                </p:cNvSpPr>
                <p:nvPr/>
              </p:nvSpPr>
              <p:spPr bwMode="auto">
                <a:xfrm>
                  <a:off x="5263" y="2741"/>
                  <a:ext cx="25" cy="13"/>
                </a:xfrm>
                <a:prstGeom prst="line">
                  <a:avLst/>
                </a:prstGeom>
                <a:noFill/>
                <a:ln w="38100">
                  <a:solidFill>
                    <a:srgbClr val="000080"/>
                  </a:solidFill>
                  <a:round/>
                  <a:headEnd/>
                  <a:tailEnd/>
                </a:ln>
              </p:spPr>
              <p:txBody>
                <a:bodyPr/>
                <a:lstStyle/>
                <a:p>
                  <a:endParaRPr lang="en-US" sz="1800">
                    <a:latin typeface="+mn-lt"/>
                  </a:endParaRPr>
                </a:p>
              </p:txBody>
            </p:sp>
            <p:sp>
              <p:nvSpPr>
                <p:cNvPr id="239" name="Line 238"/>
                <p:cNvSpPr>
                  <a:spLocks noChangeShapeType="1"/>
                </p:cNvSpPr>
                <p:nvPr/>
              </p:nvSpPr>
              <p:spPr bwMode="auto">
                <a:xfrm>
                  <a:off x="5288" y="2754"/>
                  <a:ext cx="25" cy="13"/>
                </a:xfrm>
                <a:prstGeom prst="line">
                  <a:avLst/>
                </a:prstGeom>
                <a:noFill/>
                <a:ln w="38100">
                  <a:solidFill>
                    <a:srgbClr val="000080"/>
                  </a:solidFill>
                  <a:round/>
                  <a:headEnd/>
                  <a:tailEnd/>
                </a:ln>
              </p:spPr>
              <p:txBody>
                <a:bodyPr/>
                <a:lstStyle/>
                <a:p>
                  <a:endParaRPr lang="en-US" sz="1800">
                    <a:latin typeface="+mn-lt"/>
                  </a:endParaRPr>
                </a:p>
              </p:txBody>
            </p:sp>
            <p:sp>
              <p:nvSpPr>
                <p:cNvPr id="240" name="Line 239"/>
                <p:cNvSpPr>
                  <a:spLocks noChangeShapeType="1"/>
                </p:cNvSpPr>
                <p:nvPr/>
              </p:nvSpPr>
              <p:spPr bwMode="auto">
                <a:xfrm>
                  <a:off x="5313" y="2767"/>
                  <a:ext cx="25" cy="11"/>
                </a:xfrm>
                <a:prstGeom prst="line">
                  <a:avLst/>
                </a:prstGeom>
                <a:noFill/>
                <a:ln w="38100">
                  <a:solidFill>
                    <a:srgbClr val="000080"/>
                  </a:solidFill>
                  <a:round/>
                  <a:headEnd/>
                  <a:tailEnd/>
                </a:ln>
              </p:spPr>
              <p:txBody>
                <a:bodyPr/>
                <a:lstStyle/>
                <a:p>
                  <a:endParaRPr lang="en-US" sz="1800">
                    <a:latin typeface="+mn-lt"/>
                  </a:endParaRPr>
                </a:p>
              </p:txBody>
            </p:sp>
            <p:sp>
              <p:nvSpPr>
                <p:cNvPr id="241" name="Line 240"/>
                <p:cNvSpPr>
                  <a:spLocks noChangeShapeType="1"/>
                </p:cNvSpPr>
                <p:nvPr/>
              </p:nvSpPr>
              <p:spPr bwMode="auto">
                <a:xfrm>
                  <a:off x="5338" y="2778"/>
                  <a:ext cx="25" cy="10"/>
                </a:xfrm>
                <a:prstGeom prst="line">
                  <a:avLst/>
                </a:prstGeom>
                <a:noFill/>
                <a:ln w="38100">
                  <a:solidFill>
                    <a:srgbClr val="000080"/>
                  </a:solidFill>
                  <a:round/>
                  <a:headEnd/>
                  <a:tailEnd/>
                </a:ln>
              </p:spPr>
              <p:txBody>
                <a:bodyPr/>
                <a:lstStyle/>
                <a:p>
                  <a:endParaRPr lang="en-US" sz="1800">
                    <a:latin typeface="+mn-lt"/>
                  </a:endParaRPr>
                </a:p>
              </p:txBody>
            </p:sp>
            <p:sp>
              <p:nvSpPr>
                <p:cNvPr id="242" name="Freeform 241"/>
                <p:cNvSpPr>
                  <a:spLocks/>
                </p:cNvSpPr>
                <p:nvPr/>
              </p:nvSpPr>
              <p:spPr bwMode="auto">
                <a:xfrm>
                  <a:off x="5363" y="2788"/>
                  <a:ext cx="37" cy="9"/>
                </a:xfrm>
                <a:custGeom>
                  <a:avLst/>
                  <a:gdLst>
                    <a:gd name="T0" fmla="*/ 0 w 37"/>
                    <a:gd name="T1" fmla="*/ 0 h 9"/>
                    <a:gd name="T2" fmla="*/ 13 w 37"/>
                    <a:gd name="T3" fmla="*/ 5 h 9"/>
                    <a:gd name="T4" fmla="*/ 37 w 37"/>
                    <a:gd name="T5" fmla="*/ 9 h 9"/>
                    <a:gd name="T6" fmla="*/ 0 60000 65536"/>
                    <a:gd name="T7" fmla="*/ 0 60000 65536"/>
                    <a:gd name="T8" fmla="*/ 0 60000 65536"/>
                    <a:gd name="T9" fmla="*/ 0 w 37"/>
                    <a:gd name="T10" fmla="*/ 0 h 9"/>
                    <a:gd name="T11" fmla="*/ 37 w 37"/>
                    <a:gd name="T12" fmla="*/ 9 h 9"/>
                  </a:gdLst>
                  <a:ahLst/>
                  <a:cxnLst>
                    <a:cxn ang="T6">
                      <a:pos x="T0" y="T1"/>
                    </a:cxn>
                    <a:cxn ang="T7">
                      <a:pos x="T2" y="T3"/>
                    </a:cxn>
                    <a:cxn ang="T8">
                      <a:pos x="T4" y="T5"/>
                    </a:cxn>
                  </a:cxnLst>
                  <a:rect l="T9" t="T10" r="T11" b="T12"/>
                  <a:pathLst>
                    <a:path w="37" h="9">
                      <a:moveTo>
                        <a:pt x="0" y="0"/>
                      </a:moveTo>
                      <a:lnTo>
                        <a:pt x="13" y="5"/>
                      </a:lnTo>
                      <a:lnTo>
                        <a:pt x="37" y="9"/>
                      </a:lnTo>
                    </a:path>
                  </a:pathLst>
                </a:custGeom>
                <a:noFill/>
                <a:ln w="38100">
                  <a:solidFill>
                    <a:srgbClr val="000080"/>
                  </a:solidFill>
                  <a:round/>
                  <a:headEnd/>
                  <a:tailEnd/>
                </a:ln>
              </p:spPr>
              <p:txBody>
                <a:bodyPr/>
                <a:lstStyle/>
                <a:p>
                  <a:endParaRPr lang="en-US" sz="1800">
                    <a:latin typeface="+mn-lt"/>
                  </a:endParaRPr>
                </a:p>
              </p:txBody>
            </p:sp>
            <p:sp>
              <p:nvSpPr>
                <p:cNvPr id="243" name="Line 242"/>
                <p:cNvSpPr>
                  <a:spLocks noChangeShapeType="1"/>
                </p:cNvSpPr>
                <p:nvPr/>
              </p:nvSpPr>
              <p:spPr bwMode="auto">
                <a:xfrm>
                  <a:off x="5400" y="2797"/>
                  <a:ext cx="25" cy="7"/>
                </a:xfrm>
                <a:prstGeom prst="line">
                  <a:avLst/>
                </a:prstGeom>
                <a:noFill/>
                <a:ln w="38100">
                  <a:solidFill>
                    <a:srgbClr val="000080"/>
                  </a:solidFill>
                  <a:round/>
                  <a:headEnd/>
                  <a:tailEnd/>
                </a:ln>
              </p:spPr>
              <p:txBody>
                <a:bodyPr/>
                <a:lstStyle/>
                <a:p>
                  <a:endParaRPr lang="en-US" sz="1800">
                    <a:latin typeface="+mn-lt"/>
                  </a:endParaRPr>
                </a:p>
              </p:txBody>
            </p:sp>
            <p:sp>
              <p:nvSpPr>
                <p:cNvPr id="244" name="Line 243"/>
                <p:cNvSpPr>
                  <a:spLocks noChangeShapeType="1"/>
                </p:cNvSpPr>
                <p:nvPr/>
              </p:nvSpPr>
              <p:spPr bwMode="auto">
                <a:xfrm>
                  <a:off x="5425" y="2804"/>
                  <a:ext cx="25" cy="6"/>
                </a:xfrm>
                <a:prstGeom prst="line">
                  <a:avLst/>
                </a:prstGeom>
                <a:noFill/>
                <a:ln w="38100">
                  <a:solidFill>
                    <a:srgbClr val="000080"/>
                  </a:solidFill>
                  <a:round/>
                  <a:headEnd/>
                  <a:tailEnd/>
                </a:ln>
              </p:spPr>
              <p:txBody>
                <a:bodyPr/>
                <a:lstStyle/>
                <a:p>
                  <a:endParaRPr lang="en-US" sz="1800">
                    <a:latin typeface="+mn-lt"/>
                  </a:endParaRPr>
                </a:p>
              </p:txBody>
            </p:sp>
            <p:sp>
              <p:nvSpPr>
                <p:cNvPr id="245" name="Line 244"/>
                <p:cNvSpPr>
                  <a:spLocks noChangeShapeType="1"/>
                </p:cNvSpPr>
                <p:nvPr/>
              </p:nvSpPr>
              <p:spPr bwMode="auto">
                <a:xfrm>
                  <a:off x="5450" y="2810"/>
                  <a:ext cx="25" cy="3"/>
                </a:xfrm>
                <a:prstGeom prst="line">
                  <a:avLst/>
                </a:prstGeom>
                <a:noFill/>
                <a:ln w="38100">
                  <a:solidFill>
                    <a:srgbClr val="000080"/>
                  </a:solidFill>
                  <a:round/>
                  <a:headEnd/>
                  <a:tailEnd/>
                </a:ln>
              </p:spPr>
              <p:txBody>
                <a:bodyPr/>
                <a:lstStyle/>
                <a:p>
                  <a:endParaRPr lang="en-US" sz="1800">
                    <a:latin typeface="+mn-lt"/>
                  </a:endParaRPr>
                </a:p>
              </p:txBody>
            </p:sp>
            <p:sp>
              <p:nvSpPr>
                <p:cNvPr id="246" name="Line 245"/>
                <p:cNvSpPr>
                  <a:spLocks noChangeShapeType="1"/>
                </p:cNvSpPr>
                <p:nvPr/>
              </p:nvSpPr>
              <p:spPr bwMode="auto">
                <a:xfrm>
                  <a:off x="5475" y="2813"/>
                  <a:ext cx="25" cy="1"/>
                </a:xfrm>
                <a:prstGeom prst="line">
                  <a:avLst/>
                </a:prstGeom>
                <a:noFill/>
                <a:ln w="38100">
                  <a:solidFill>
                    <a:srgbClr val="000080"/>
                  </a:solidFill>
                  <a:round/>
                  <a:headEnd/>
                  <a:tailEnd/>
                </a:ln>
              </p:spPr>
              <p:txBody>
                <a:bodyPr/>
                <a:lstStyle/>
                <a:p>
                  <a:endParaRPr lang="en-US" sz="1800">
                    <a:latin typeface="+mn-lt"/>
                  </a:endParaRPr>
                </a:p>
              </p:txBody>
            </p:sp>
            <p:sp>
              <p:nvSpPr>
                <p:cNvPr id="247" name="Line 246"/>
                <p:cNvSpPr>
                  <a:spLocks noChangeShapeType="1"/>
                </p:cNvSpPr>
                <p:nvPr/>
              </p:nvSpPr>
              <p:spPr bwMode="auto">
                <a:xfrm flipV="1">
                  <a:off x="5500" y="2813"/>
                  <a:ext cx="25" cy="1"/>
                </a:xfrm>
                <a:prstGeom prst="line">
                  <a:avLst/>
                </a:prstGeom>
                <a:noFill/>
                <a:ln w="38100">
                  <a:solidFill>
                    <a:srgbClr val="000080"/>
                  </a:solidFill>
                  <a:round/>
                  <a:headEnd/>
                  <a:tailEnd/>
                </a:ln>
              </p:spPr>
              <p:txBody>
                <a:bodyPr/>
                <a:lstStyle/>
                <a:p>
                  <a:endParaRPr lang="en-US" sz="1800">
                    <a:latin typeface="+mn-lt"/>
                  </a:endParaRPr>
                </a:p>
              </p:txBody>
            </p:sp>
            <p:sp>
              <p:nvSpPr>
                <p:cNvPr id="248" name="Line 247"/>
                <p:cNvSpPr>
                  <a:spLocks noChangeShapeType="1"/>
                </p:cNvSpPr>
                <p:nvPr/>
              </p:nvSpPr>
              <p:spPr bwMode="auto">
                <a:xfrm flipV="1">
                  <a:off x="5525" y="2810"/>
                  <a:ext cx="25" cy="3"/>
                </a:xfrm>
                <a:prstGeom prst="line">
                  <a:avLst/>
                </a:prstGeom>
                <a:noFill/>
                <a:ln w="38100">
                  <a:solidFill>
                    <a:srgbClr val="000080"/>
                  </a:solidFill>
                  <a:round/>
                  <a:headEnd/>
                  <a:tailEnd/>
                </a:ln>
              </p:spPr>
              <p:txBody>
                <a:bodyPr/>
                <a:lstStyle/>
                <a:p>
                  <a:endParaRPr lang="en-US" sz="1800">
                    <a:latin typeface="+mn-lt"/>
                  </a:endParaRPr>
                </a:p>
              </p:txBody>
            </p:sp>
            <p:sp>
              <p:nvSpPr>
                <p:cNvPr id="249" name="Line 248"/>
                <p:cNvSpPr>
                  <a:spLocks noChangeShapeType="1"/>
                </p:cNvSpPr>
                <p:nvPr/>
              </p:nvSpPr>
              <p:spPr bwMode="auto">
                <a:xfrm flipV="1">
                  <a:off x="5550" y="2804"/>
                  <a:ext cx="25" cy="6"/>
                </a:xfrm>
                <a:prstGeom prst="line">
                  <a:avLst/>
                </a:prstGeom>
                <a:noFill/>
                <a:ln w="38100">
                  <a:solidFill>
                    <a:srgbClr val="000080"/>
                  </a:solidFill>
                  <a:round/>
                  <a:headEnd/>
                  <a:tailEnd/>
                </a:ln>
              </p:spPr>
              <p:txBody>
                <a:bodyPr/>
                <a:lstStyle/>
                <a:p>
                  <a:endParaRPr lang="en-US" sz="1800">
                    <a:latin typeface="+mn-lt"/>
                  </a:endParaRPr>
                </a:p>
              </p:txBody>
            </p:sp>
            <p:sp>
              <p:nvSpPr>
                <p:cNvPr id="250" name="Line 249"/>
                <p:cNvSpPr>
                  <a:spLocks noChangeShapeType="1"/>
                </p:cNvSpPr>
                <p:nvPr/>
              </p:nvSpPr>
              <p:spPr bwMode="auto">
                <a:xfrm flipV="1">
                  <a:off x="5575" y="2797"/>
                  <a:ext cx="25" cy="7"/>
                </a:xfrm>
                <a:prstGeom prst="line">
                  <a:avLst/>
                </a:prstGeom>
                <a:noFill/>
                <a:ln w="38100">
                  <a:solidFill>
                    <a:srgbClr val="000080"/>
                  </a:solidFill>
                  <a:round/>
                  <a:headEnd/>
                  <a:tailEnd/>
                </a:ln>
              </p:spPr>
              <p:txBody>
                <a:bodyPr/>
                <a:lstStyle/>
                <a:p>
                  <a:endParaRPr lang="en-US" sz="1800">
                    <a:latin typeface="+mn-lt"/>
                  </a:endParaRPr>
                </a:p>
              </p:txBody>
            </p:sp>
            <p:sp>
              <p:nvSpPr>
                <p:cNvPr id="251" name="Freeform 250"/>
                <p:cNvSpPr>
                  <a:spLocks/>
                </p:cNvSpPr>
                <p:nvPr/>
              </p:nvSpPr>
              <p:spPr bwMode="auto">
                <a:xfrm>
                  <a:off x="5600" y="2788"/>
                  <a:ext cx="37" cy="9"/>
                </a:xfrm>
                <a:custGeom>
                  <a:avLst/>
                  <a:gdLst>
                    <a:gd name="T0" fmla="*/ 0 w 37"/>
                    <a:gd name="T1" fmla="*/ 9 h 9"/>
                    <a:gd name="T2" fmla="*/ 13 w 37"/>
                    <a:gd name="T3" fmla="*/ 5 h 9"/>
                    <a:gd name="T4" fmla="*/ 37 w 37"/>
                    <a:gd name="T5" fmla="*/ 0 h 9"/>
                    <a:gd name="T6" fmla="*/ 0 60000 65536"/>
                    <a:gd name="T7" fmla="*/ 0 60000 65536"/>
                    <a:gd name="T8" fmla="*/ 0 60000 65536"/>
                    <a:gd name="T9" fmla="*/ 0 w 37"/>
                    <a:gd name="T10" fmla="*/ 0 h 9"/>
                    <a:gd name="T11" fmla="*/ 37 w 37"/>
                    <a:gd name="T12" fmla="*/ 9 h 9"/>
                  </a:gdLst>
                  <a:ahLst/>
                  <a:cxnLst>
                    <a:cxn ang="T6">
                      <a:pos x="T0" y="T1"/>
                    </a:cxn>
                    <a:cxn ang="T7">
                      <a:pos x="T2" y="T3"/>
                    </a:cxn>
                    <a:cxn ang="T8">
                      <a:pos x="T4" y="T5"/>
                    </a:cxn>
                  </a:cxnLst>
                  <a:rect l="T9" t="T10" r="T11" b="T12"/>
                  <a:pathLst>
                    <a:path w="37" h="9">
                      <a:moveTo>
                        <a:pt x="0" y="9"/>
                      </a:moveTo>
                      <a:lnTo>
                        <a:pt x="13" y="5"/>
                      </a:lnTo>
                      <a:lnTo>
                        <a:pt x="37" y="0"/>
                      </a:lnTo>
                    </a:path>
                  </a:pathLst>
                </a:custGeom>
                <a:noFill/>
                <a:ln w="38100">
                  <a:solidFill>
                    <a:srgbClr val="000080"/>
                  </a:solidFill>
                  <a:round/>
                  <a:headEnd/>
                  <a:tailEnd/>
                </a:ln>
              </p:spPr>
              <p:txBody>
                <a:bodyPr/>
                <a:lstStyle/>
                <a:p>
                  <a:endParaRPr lang="en-US" sz="1800">
                    <a:latin typeface="+mn-lt"/>
                  </a:endParaRPr>
                </a:p>
              </p:txBody>
            </p:sp>
            <p:sp>
              <p:nvSpPr>
                <p:cNvPr id="252" name="Line 251"/>
                <p:cNvSpPr>
                  <a:spLocks noChangeShapeType="1"/>
                </p:cNvSpPr>
                <p:nvPr/>
              </p:nvSpPr>
              <p:spPr bwMode="auto">
                <a:xfrm flipV="1">
                  <a:off x="5637" y="2778"/>
                  <a:ext cx="25" cy="10"/>
                </a:xfrm>
                <a:prstGeom prst="line">
                  <a:avLst/>
                </a:prstGeom>
                <a:noFill/>
                <a:ln w="38100">
                  <a:solidFill>
                    <a:srgbClr val="000080"/>
                  </a:solidFill>
                  <a:round/>
                  <a:headEnd/>
                  <a:tailEnd/>
                </a:ln>
              </p:spPr>
              <p:txBody>
                <a:bodyPr/>
                <a:lstStyle/>
                <a:p>
                  <a:endParaRPr lang="en-US" sz="1800">
                    <a:latin typeface="+mn-lt"/>
                  </a:endParaRPr>
                </a:p>
              </p:txBody>
            </p:sp>
            <p:sp>
              <p:nvSpPr>
                <p:cNvPr id="253" name="Line 252"/>
                <p:cNvSpPr>
                  <a:spLocks noChangeShapeType="1"/>
                </p:cNvSpPr>
                <p:nvPr/>
              </p:nvSpPr>
              <p:spPr bwMode="auto">
                <a:xfrm flipV="1">
                  <a:off x="5662" y="2767"/>
                  <a:ext cx="25" cy="11"/>
                </a:xfrm>
                <a:prstGeom prst="line">
                  <a:avLst/>
                </a:prstGeom>
                <a:noFill/>
                <a:ln w="38100">
                  <a:solidFill>
                    <a:srgbClr val="000080"/>
                  </a:solidFill>
                  <a:round/>
                  <a:headEnd/>
                  <a:tailEnd/>
                </a:ln>
              </p:spPr>
              <p:txBody>
                <a:bodyPr/>
                <a:lstStyle/>
                <a:p>
                  <a:endParaRPr lang="en-US" sz="1800">
                    <a:latin typeface="+mn-lt"/>
                  </a:endParaRPr>
                </a:p>
              </p:txBody>
            </p:sp>
            <p:sp>
              <p:nvSpPr>
                <p:cNvPr id="254" name="Line 253"/>
                <p:cNvSpPr>
                  <a:spLocks noChangeShapeType="1"/>
                </p:cNvSpPr>
                <p:nvPr/>
              </p:nvSpPr>
              <p:spPr bwMode="auto">
                <a:xfrm flipV="1">
                  <a:off x="5687" y="2754"/>
                  <a:ext cx="25" cy="13"/>
                </a:xfrm>
                <a:prstGeom prst="line">
                  <a:avLst/>
                </a:prstGeom>
                <a:noFill/>
                <a:ln w="38100">
                  <a:solidFill>
                    <a:srgbClr val="000080"/>
                  </a:solidFill>
                  <a:round/>
                  <a:headEnd/>
                  <a:tailEnd/>
                </a:ln>
              </p:spPr>
              <p:txBody>
                <a:bodyPr/>
                <a:lstStyle/>
                <a:p>
                  <a:endParaRPr lang="en-US" sz="1800">
                    <a:latin typeface="+mn-lt"/>
                  </a:endParaRPr>
                </a:p>
              </p:txBody>
            </p:sp>
            <p:sp>
              <p:nvSpPr>
                <p:cNvPr id="255" name="Freeform 254"/>
                <p:cNvSpPr>
                  <a:spLocks/>
                </p:cNvSpPr>
                <p:nvPr/>
              </p:nvSpPr>
              <p:spPr bwMode="auto">
                <a:xfrm>
                  <a:off x="5712" y="2741"/>
                  <a:ext cx="25" cy="13"/>
                </a:xfrm>
                <a:custGeom>
                  <a:avLst/>
                  <a:gdLst>
                    <a:gd name="T0" fmla="*/ 0 w 25"/>
                    <a:gd name="T1" fmla="*/ 13 h 13"/>
                    <a:gd name="T2" fmla="*/ 13 w 25"/>
                    <a:gd name="T3" fmla="*/ 5 h 13"/>
                    <a:gd name="T4" fmla="*/ 25 w 25"/>
                    <a:gd name="T5" fmla="*/ 3 h 13"/>
                    <a:gd name="T6" fmla="*/ 25 w 25"/>
                    <a:gd name="T7" fmla="*/ 0 h 13"/>
                    <a:gd name="T8" fmla="*/ 0 60000 65536"/>
                    <a:gd name="T9" fmla="*/ 0 60000 65536"/>
                    <a:gd name="T10" fmla="*/ 0 60000 65536"/>
                    <a:gd name="T11" fmla="*/ 0 60000 65536"/>
                    <a:gd name="T12" fmla="*/ 0 w 25"/>
                    <a:gd name="T13" fmla="*/ 0 h 13"/>
                    <a:gd name="T14" fmla="*/ 25 w 25"/>
                    <a:gd name="T15" fmla="*/ 13 h 13"/>
                  </a:gdLst>
                  <a:ahLst/>
                  <a:cxnLst>
                    <a:cxn ang="T8">
                      <a:pos x="T0" y="T1"/>
                    </a:cxn>
                    <a:cxn ang="T9">
                      <a:pos x="T2" y="T3"/>
                    </a:cxn>
                    <a:cxn ang="T10">
                      <a:pos x="T4" y="T5"/>
                    </a:cxn>
                    <a:cxn ang="T11">
                      <a:pos x="T6" y="T7"/>
                    </a:cxn>
                  </a:cxnLst>
                  <a:rect l="T12" t="T13" r="T14" b="T15"/>
                  <a:pathLst>
                    <a:path w="25" h="13">
                      <a:moveTo>
                        <a:pt x="0" y="13"/>
                      </a:moveTo>
                      <a:lnTo>
                        <a:pt x="13" y="5"/>
                      </a:lnTo>
                      <a:lnTo>
                        <a:pt x="25" y="3"/>
                      </a:lnTo>
                      <a:lnTo>
                        <a:pt x="25" y="0"/>
                      </a:lnTo>
                    </a:path>
                  </a:pathLst>
                </a:custGeom>
                <a:noFill/>
                <a:ln w="38100">
                  <a:solidFill>
                    <a:srgbClr val="000080"/>
                  </a:solidFill>
                  <a:round/>
                  <a:headEnd/>
                  <a:tailEnd/>
                </a:ln>
              </p:spPr>
              <p:txBody>
                <a:bodyPr/>
                <a:lstStyle/>
                <a:p>
                  <a:endParaRPr lang="en-US" sz="1800">
                    <a:latin typeface="+mn-lt"/>
                  </a:endParaRPr>
                </a:p>
              </p:txBody>
            </p:sp>
            <p:sp>
              <p:nvSpPr>
                <p:cNvPr id="256" name="Line 255"/>
                <p:cNvSpPr>
                  <a:spLocks noChangeShapeType="1"/>
                </p:cNvSpPr>
                <p:nvPr/>
              </p:nvSpPr>
              <p:spPr bwMode="auto">
                <a:xfrm>
                  <a:off x="5737" y="2741"/>
                  <a:ext cx="1" cy="1"/>
                </a:xfrm>
                <a:prstGeom prst="line">
                  <a:avLst/>
                </a:prstGeom>
                <a:noFill/>
                <a:ln w="38100">
                  <a:solidFill>
                    <a:srgbClr val="000080"/>
                  </a:solidFill>
                  <a:round/>
                  <a:headEnd/>
                  <a:tailEnd/>
                </a:ln>
              </p:spPr>
              <p:txBody>
                <a:bodyPr/>
                <a:lstStyle/>
                <a:p>
                  <a:endParaRPr lang="en-US" sz="1800">
                    <a:latin typeface="+mn-lt"/>
                  </a:endParaRPr>
                </a:p>
              </p:txBody>
            </p:sp>
            <p:sp>
              <p:nvSpPr>
                <p:cNvPr id="257" name="Freeform 256"/>
                <p:cNvSpPr>
                  <a:spLocks/>
                </p:cNvSpPr>
                <p:nvPr/>
              </p:nvSpPr>
              <p:spPr bwMode="auto">
                <a:xfrm>
                  <a:off x="5737" y="2726"/>
                  <a:ext cx="25" cy="15"/>
                </a:xfrm>
                <a:custGeom>
                  <a:avLst/>
                  <a:gdLst>
                    <a:gd name="T0" fmla="*/ 0 w 25"/>
                    <a:gd name="T1" fmla="*/ 15 h 15"/>
                    <a:gd name="T2" fmla="*/ 0 w 25"/>
                    <a:gd name="T3" fmla="*/ 12 h 15"/>
                    <a:gd name="T4" fmla="*/ 13 w 25"/>
                    <a:gd name="T5" fmla="*/ 9 h 15"/>
                    <a:gd name="T6" fmla="*/ 25 w 25"/>
                    <a:gd name="T7" fmla="*/ 0 h 15"/>
                    <a:gd name="T8" fmla="*/ 0 60000 65536"/>
                    <a:gd name="T9" fmla="*/ 0 60000 65536"/>
                    <a:gd name="T10" fmla="*/ 0 60000 65536"/>
                    <a:gd name="T11" fmla="*/ 0 60000 65536"/>
                    <a:gd name="T12" fmla="*/ 0 w 25"/>
                    <a:gd name="T13" fmla="*/ 0 h 15"/>
                    <a:gd name="T14" fmla="*/ 25 w 25"/>
                    <a:gd name="T15" fmla="*/ 15 h 15"/>
                  </a:gdLst>
                  <a:ahLst/>
                  <a:cxnLst>
                    <a:cxn ang="T8">
                      <a:pos x="T0" y="T1"/>
                    </a:cxn>
                    <a:cxn ang="T9">
                      <a:pos x="T2" y="T3"/>
                    </a:cxn>
                    <a:cxn ang="T10">
                      <a:pos x="T4" y="T5"/>
                    </a:cxn>
                    <a:cxn ang="T11">
                      <a:pos x="T6" y="T7"/>
                    </a:cxn>
                  </a:cxnLst>
                  <a:rect l="T12" t="T13" r="T14" b="T15"/>
                  <a:pathLst>
                    <a:path w="25" h="15">
                      <a:moveTo>
                        <a:pt x="0" y="15"/>
                      </a:moveTo>
                      <a:lnTo>
                        <a:pt x="0" y="12"/>
                      </a:lnTo>
                      <a:lnTo>
                        <a:pt x="13" y="9"/>
                      </a:lnTo>
                      <a:lnTo>
                        <a:pt x="25" y="0"/>
                      </a:lnTo>
                    </a:path>
                  </a:pathLst>
                </a:custGeom>
                <a:noFill/>
                <a:ln w="38100">
                  <a:solidFill>
                    <a:srgbClr val="000080"/>
                  </a:solidFill>
                  <a:round/>
                  <a:headEnd/>
                  <a:tailEnd/>
                </a:ln>
              </p:spPr>
              <p:txBody>
                <a:bodyPr/>
                <a:lstStyle/>
                <a:p>
                  <a:endParaRPr lang="en-US" sz="1800">
                    <a:latin typeface="+mn-lt"/>
                  </a:endParaRPr>
                </a:p>
              </p:txBody>
            </p:sp>
            <p:sp>
              <p:nvSpPr>
                <p:cNvPr id="258" name="Rectangle 257"/>
                <p:cNvSpPr>
                  <a:spLocks noChangeArrowheads="1"/>
                </p:cNvSpPr>
                <p:nvPr/>
              </p:nvSpPr>
              <p:spPr bwMode="auto">
                <a:xfrm>
                  <a:off x="324" y="2807"/>
                  <a:ext cx="204" cy="256"/>
                </a:xfrm>
                <a:prstGeom prst="rect">
                  <a:avLst/>
                </a:prstGeom>
                <a:noFill/>
                <a:ln w="38100">
                  <a:noFill/>
                  <a:miter lim="800000"/>
                  <a:headEnd/>
                  <a:tailEnd/>
                </a:ln>
              </p:spPr>
              <p:txBody>
                <a:bodyPr wrap="none" lIns="0" tIns="0" rIns="0" bIns="0">
                  <a:spAutoFit/>
                </a:bodyPr>
                <a:lstStyle/>
                <a:p>
                  <a:pPr eaLnBrk="0" hangingPunct="0"/>
                  <a:r>
                    <a:rPr lang="en-US" sz="1800">
                      <a:solidFill>
                        <a:srgbClr val="FFFFFF"/>
                      </a:solidFill>
                      <a:latin typeface="+mn-lt"/>
                    </a:rPr>
                    <a:t>-1</a:t>
                  </a:r>
                  <a:endParaRPr lang="en-US" sz="1800">
                    <a:solidFill>
                      <a:schemeClr val="accent1"/>
                    </a:solidFill>
                    <a:latin typeface="+mn-lt"/>
                  </a:endParaRPr>
                </a:p>
              </p:txBody>
            </p:sp>
            <p:sp>
              <p:nvSpPr>
                <p:cNvPr id="259" name="Rectangle 258"/>
                <p:cNvSpPr>
                  <a:spLocks noChangeArrowheads="1"/>
                </p:cNvSpPr>
                <p:nvPr/>
              </p:nvSpPr>
              <p:spPr bwMode="auto">
                <a:xfrm>
                  <a:off x="449" y="2735"/>
                  <a:ext cx="120" cy="256"/>
                </a:xfrm>
                <a:prstGeom prst="rect">
                  <a:avLst/>
                </a:prstGeom>
                <a:noFill/>
                <a:ln w="38100">
                  <a:noFill/>
                  <a:miter lim="800000"/>
                  <a:headEnd/>
                  <a:tailEnd/>
                </a:ln>
              </p:spPr>
              <p:txBody>
                <a:bodyPr wrap="none" lIns="0" tIns="0" rIns="0" bIns="0">
                  <a:spAutoFit/>
                </a:bodyPr>
                <a:lstStyle/>
                <a:p>
                  <a:pPr eaLnBrk="0" hangingPunct="0"/>
                  <a:r>
                    <a:rPr lang="en-US" sz="1800">
                      <a:solidFill>
                        <a:srgbClr val="FFFFFF"/>
                      </a:solidFill>
                      <a:latin typeface="+mn-lt"/>
                    </a:rPr>
                    <a:t>0</a:t>
                  </a:r>
                  <a:endParaRPr lang="en-US" sz="1800">
                    <a:solidFill>
                      <a:schemeClr val="accent1"/>
                    </a:solidFill>
                    <a:latin typeface="+mn-lt"/>
                  </a:endParaRPr>
                </a:p>
              </p:txBody>
            </p:sp>
          </p:grpSp>
          <p:sp>
            <p:nvSpPr>
              <p:cNvPr id="56" name="Line 7"/>
              <p:cNvSpPr>
                <a:spLocks noChangeShapeType="1"/>
              </p:cNvSpPr>
              <p:nvPr/>
            </p:nvSpPr>
            <p:spPr bwMode="auto">
              <a:xfrm flipH="1">
                <a:off x="7727950" y="2674938"/>
                <a:ext cx="90488" cy="1311275"/>
              </a:xfrm>
              <a:prstGeom prst="line">
                <a:avLst/>
              </a:prstGeom>
              <a:noFill/>
              <a:ln w="31750">
                <a:solidFill>
                  <a:schemeClr val="tx1"/>
                </a:solidFill>
                <a:prstDash val="sysDot"/>
                <a:round/>
                <a:headEnd/>
                <a:tailEnd type="stealth" w="lg" len="med"/>
              </a:ln>
              <a:effectLst>
                <a:outerShdw dist="17961" dir="2700000" algn="ctr" rotWithShape="0">
                  <a:schemeClr val="bg1"/>
                </a:outerShdw>
              </a:effectLst>
            </p:spPr>
            <p:txBody>
              <a:bodyPr wrap="none" anchor="ctr"/>
              <a:lstStyle/>
              <a:p>
                <a:pPr>
                  <a:defRPr/>
                </a:pPr>
                <a:endParaRPr lang="en-US" sz="1800">
                  <a:latin typeface="+mn-lt"/>
                </a:endParaRPr>
              </a:p>
            </p:txBody>
          </p:sp>
        </p:grpSp>
        <p:grpSp>
          <p:nvGrpSpPr>
            <p:cNvPr id="6" name="Group 303"/>
            <p:cNvGrpSpPr/>
            <p:nvPr/>
          </p:nvGrpSpPr>
          <p:grpSpPr>
            <a:xfrm>
              <a:off x="309082" y="2910537"/>
              <a:ext cx="1060704" cy="584775"/>
              <a:chOff x="276788" y="2809953"/>
              <a:chExt cx="1060704" cy="584775"/>
            </a:xfrm>
          </p:grpSpPr>
          <p:sp>
            <p:nvSpPr>
              <p:cNvPr id="296" name="TextBox 295"/>
              <p:cNvSpPr txBox="1"/>
              <p:nvPr/>
            </p:nvSpPr>
            <p:spPr>
              <a:xfrm>
                <a:off x="276788" y="2809953"/>
                <a:ext cx="1060704" cy="584775"/>
              </a:xfrm>
              <a:prstGeom prst="rect">
                <a:avLst/>
              </a:prstGeom>
              <a:noFill/>
              <a:ln>
                <a:noFill/>
              </a:ln>
            </p:spPr>
            <p:txBody>
              <a:bodyPr wrap="square" rtlCol="0">
                <a:spAutoFit/>
              </a:bodyPr>
              <a:lstStyle/>
              <a:p>
                <a:r>
                  <a:rPr lang="en-US" dirty="0" smtClean="0"/>
                  <a:t>From Source</a:t>
                </a:r>
                <a:endParaRPr lang="en-US" dirty="0"/>
              </a:p>
            </p:txBody>
          </p:sp>
          <p:cxnSp>
            <p:nvCxnSpPr>
              <p:cNvPr id="298" name="Straight Arrow Connector 297"/>
              <p:cNvCxnSpPr/>
              <p:nvPr/>
            </p:nvCxnSpPr>
            <p:spPr bwMode="auto">
              <a:xfrm flipV="1">
                <a:off x="852858" y="3097988"/>
                <a:ext cx="320040" cy="9144"/>
              </a:xfrm>
              <a:prstGeom prst="straightConnector1">
                <a:avLst/>
              </a:prstGeom>
              <a:solidFill>
                <a:srgbClr val="3374D4"/>
              </a:solidFill>
              <a:ln w="25400" cap="flat" cmpd="sng" algn="ctr">
                <a:solidFill>
                  <a:srgbClr val="FF0000"/>
                </a:solidFill>
                <a:prstDash val="solid"/>
                <a:round/>
                <a:headEnd type="none" w="med" len="med"/>
                <a:tailEnd type="arrow"/>
              </a:ln>
              <a:effectLst/>
            </p:spPr>
          </p:cxnSp>
        </p:grpSp>
        <p:grpSp>
          <p:nvGrpSpPr>
            <p:cNvPr id="7" name="Group 302"/>
            <p:cNvGrpSpPr/>
            <p:nvPr/>
          </p:nvGrpSpPr>
          <p:grpSpPr>
            <a:xfrm>
              <a:off x="7577009" y="2959439"/>
              <a:ext cx="1085088" cy="584775"/>
              <a:chOff x="7489851" y="3672671"/>
              <a:chExt cx="1085088" cy="584775"/>
            </a:xfrm>
          </p:grpSpPr>
          <p:sp>
            <p:nvSpPr>
              <p:cNvPr id="302" name="TextBox 301"/>
              <p:cNvSpPr txBox="1"/>
              <p:nvPr/>
            </p:nvSpPr>
            <p:spPr>
              <a:xfrm>
                <a:off x="7489851" y="3672671"/>
                <a:ext cx="1085088" cy="584775"/>
              </a:xfrm>
              <a:prstGeom prst="rect">
                <a:avLst/>
              </a:prstGeom>
              <a:noFill/>
              <a:ln>
                <a:noFill/>
              </a:ln>
            </p:spPr>
            <p:txBody>
              <a:bodyPr wrap="square" rtlCol="0">
                <a:spAutoFit/>
              </a:bodyPr>
              <a:lstStyle/>
              <a:p>
                <a:r>
                  <a:rPr lang="en-US" dirty="0" smtClean="0"/>
                  <a:t>To Detector</a:t>
                </a:r>
                <a:endParaRPr lang="en-US" dirty="0"/>
              </a:p>
            </p:txBody>
          </p:sp>
          <p:cxnSp>
            <p:nvCxnSpPr>
              <p:cNvPr id="301" name="Straight Arrow Connector 300"/>
              <p:cNvCxnSpPr/>
              <p:nvPr/>
            </p:nvCxnSpPr>
            <p:spPr bwMode="auto">
              <a:xfrm>
                <a:off x="7883655" y="3911804"/>
                <a:ext cx="393192" cy="0"/>
              </a:xfrm>
              <a:prstGeom prst="straightConnector1">
                <a:avLst/>
              </a:prstGeom>
              <a:solidFill>
                <a:srgbClr val="3374D4"/>
              </a:solidFill>
              <a:ln w="25400" cap="flat" cmpd="sng" algn="ctr">
                <a:solidFill>
                  <a:srgbClr val="FF0000"/>
                </a:solidFill>
                <a:prstDash val="solid"/>
                <a:round/>
                <a:headEnd type="none" w="med" len="med"/>
                <a:tailEnd type="arrow"/>
              </a:ln>
              <a:effectLst/>
            </p:spPr>
          </p:cxnSp>
        </p:grpSp>
      </p:grpSp>
    </p:spTree>
  </p:cSld>
  <p:clrMapOvr>
    <a:masterClrMapping/>
  </p:clrMapOvr>
  <p:transition/>
  <p:timing>
    <p:tnLst>
      <p:par>
        <p:cTn id="1" dur="indefinite" restart="never" nodeType="tmRoot"/>
      </p:par>
    </p:tnLst>
  </p:timing>
</p:sld>
</file>

<file path=ppt/slides/slide198.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Content Placeholder 1"/>
          <p:cNvSpPr>
            <a:spLocks noGrp="1"/>
          </p:cNvSpPr>
          <p:nvPr>
            <p:ph sz="half" idx="13"/>
          </p:nvPr>
        </p:nvSpPr>
        <p:spPr>
          <a:xfrm>
            <a:off x="251475" y="4811568"/>
            <a:ext cx="8659367" cy="1554483"/>
          </a:xfrm>
        </p:spPr>
        <p:txBody>
          <a:bodyPr/>
          <a:lstStyle/>
          <a:p>
            <a:r>
              <a:rPr lang="en-US" sz="1800" dirty="0" smtClean="0"/>
              <a:t>MS1 is used to select an ion.</a:t>
            </a:r>
          </a:p>
          <a:p>
            <a:r>
              <a:rPr lang="en-US" sz="1800" dirty="0" smtClean="0"/>
              <a:t>Collision cell fragments the analyte ion into smaller ions.</a:t>
            </a:r>
          </a:p>
          <a:p>
            <a:r>
              <a:rPr lang="en-US" sz="1800" dirty="0" smtClean="0"/>
              <a:t>MS2 selects specific ions to monitor.</a:t>
            </a:r>
          </a:p>
          <a:p>
            <a:r>
              <a:rPr lang="en-US" sz="1800" dirty="0" smtClean="0"/>
              <a:t>Detector counts the ions.</a:t>
            </a:r>
            <a:endParaRPr lang="en-US" sz="1800" dirty="0"/>
          </a:p>
        </p:txBody>
      </p:sp>
      <p:sp>
        <p:nvSpPr>
          <p:cNvPr id="3" name="Title 2"/>
          <p:cNvSpPr>
            <a:spLocks noGrp="1"/>
          </p:cNvSpPr>
          <p:nvPr>
            <p:ph type="title"/>
          </p:nvPr>
        </p:nvSpPr>
        <p:spPr/>
        <p:txBody>
          <a:bodyPr/>
          <a:lstStyle/>
          <a:p>
            <a:r>
              <a:rPr lang="en-US" dirty="0" smtClean="0"/>
              <a:t>Triple Quadrupole MS</a:t>
            </a:r>
            <a:endParaRPr lang="en-US" dirty="0"/>
          </a:p>
        </p:txBody>
      </p:sp>
      <p:grpSp>
        <p:nvGrpSpPr>
          <p:cNvPr id="4" name="Group 200"/>
          <p:cNvGrpSpPr/>
          <p:nvPr/>
        </p:nvGrpSpPr>
        <p:grpSpPr>
          <a:xfrm>
            <a:off x="871142" y="1121425"/>
            <a:ext cx="7315946" cy="3304497"/>
            <a:chOff x="359993" y="1139713"/>
            <a:chExt cx="7315946" cy="3304497"/>
          </a:xfrm>
        </p:grpSpPr>
        <p:grpSp>
          <p:nvGrpSpPr>
            <p:cNvPr id="5" name="Group 4"/>
            <p:cNvGrpSpPr>
              <a:grpSpLocks/>
            </p:cNvGrpSpPr>
            <p:nvPr/>
          </p:nvGrpSpPr>
          <p:grpSpPr bwMode="auto">
            <a:xfrm>
              <a:off x="865683" y="1815272"/>
              <a:ext cx="6810256" cy="2276606"/>
              <a:chOff x="399" y="1648"/>
              <a:chExt cx="4525" cy="1662"/>
            </a:xfrm>
          </p:grpSpPr>
          <p:sp>
            <p:nvSpPr>
              <p:cNvPr id="38" name="Rectangle 3"/>
              <p:cNvSpPr>
                <a:spLocks noChangeArrowheads="1"/>
              </p:cNvSpPr>
              <p:nvPr/>
            </p:nvSpPr>
            <p:spPr bwMode="auto">
              <a:xfrm>
                <a:off x="4078" y="2837"/>
                <a:ext cx="824" cy="294"/>
              </a:xfrm>
              <a:prstGeom prst="rect">
                <a:avLst/>
              </a:prstGeom>
              <a:solidFill>
                <a:srgbClr val="FFFF99"/>
              </a:solidFill>
              <a:ln w="9525">
                <a:noFill/>
                <a:miter lim="800000"/>
                <a:headEnd/>
                <a:tailEnd/>
              </a:ln>
            </p:spPr>
            <p:txBody>
              <a:bodyPr/>
              <a:lstStyle/>
              <a:p>
                <a:endParaRPr lang="en-US">
                  <a:latin typeface="+mn-lt"/>
                </a:endParaRPr>
              </a:p>
            </p:txBody>
          </p:sp>
          <p:sp>
            <p:nvSpPr>
              <p:cNvPr id="39" name="Rectangle 4"/>
              <p:cNvSpPr>
                <a:spLocks noChangeArrowheads="1"/>
              </p:cNvSpPr>
              <p:nvPr/>
            </p:nvSpPr>
            <p:spPr bwMode="auto">
              <a:xfrm>
                <a:off x="2044" y="1919"/>
                <a:ext cx="2840" cy="960"/>
              </a:xfrm>
              <a:prstGeom prst="rect">
                <a:avLst/>
              </a:prstGeom>
              <a:solidFill>
                <a:srgbClr val="FFFF99"/>
              </a:solidFill>
              <a:ln w="9525">
                <a:noFill/>
                <a:miter lim="800000"/>
                <a:headEnd/>
                <a:tailEnd/>
              </a:ln>
            </p:spPr>
            <p:txBody>
              <a:bodyPr/>
              <a:lstStyle/>
              <a:p>
                <a:endParaRPr lang="en-US">
                  <a:latin typeface="+mn-lt"/>
                </a:endParaRPr>
              </a:p>
            </p:txBody>
          </p:sp>
          <p:sp>
            <p:nvSpPr>
              <p:cNvPr id="40" name="Rectangle 5"/>
              <p:cNvSpPr>
                <a:spLocks noChangeArrowheads="1"/>
              </p:cNvSpPr>
              <p:nvPr/>
            </p:nvSpPr>
            <p:spPr bwMode="auto">
              <a:xfrm>
                <a:off x="4385" y="3105"/>
                <a:ext cx="200" cy="158"/>
              </a:xfrm>
              <a:prstGeom prst="rect">
                <a:avLst/>
              </a:prstGeom>
              <a:blipFill dpi="0" rotWithShape="0">
                <a:blip r:embed="rId3" cstate="print"/>
                <a:srcRect/>
                <a:tile tx="0" ty="0" sx="100000" sy="100000" flip="none" algn="tl"/>
              </a:blipFill>
              <a:ln w="9525">
                <a:noFill/>
                <a:miter lim="800000"/>
                <a:headEnd/>
                <a:tailEnd/>
              </a:ln>
            </p:spPr>
            <p:txBody>
              <a:bodyPr/>
              <a:lstStyle/>
              <a:p>
                <a:endParaRPr lang="en-US">
                  <a:latin typeface="+mn-lt"/>
                </a:endParaRPr>
              </a:p>
            </p:txBody>
          </p:sp>
          <p:sp>
            <p:nvSpPr>
              <p:cNvPr id="41" name="Rectangle 6"/>
              <p:cNvSpPr>
                <a:spLocks noChangeArrowheads="1"/>
              </p:cNvSpPr>
              <p:nvPr/>
            </p:nvSpPr>
            <p:spPr bwMode="auto">
              <a:xfrm>
                <a:off x="1493" y="1922"/>
                <a:ext cx="549" cy="966"/>
              </a:xfrm>
              <a:prstGeom prst="rect">
                <a:avLst/>
              </a:prstGeom>
              <a:solidFill>
                <a:srgbClr val="FFCC66"/>
              </a:solidFill>
              <a:ln w="9525">
                <a:noFill/>
                <a:miter lim="800000"/>
                <a:headEnd/>
                <a:tailEnd/>
              </a:ln>
            </p:spPr>
            <p:txBody>
              <a:bodyPr/>
              <a:lstStyle/>
              <a:p>
                <a:endParaRPr lang="en-US">
                  <a:latin typeface="+mn-lt"/>
                </a:endParaRPr>
              </a:p>
            </p:txBody>
          </p:sp>
          <p:sp>
            <p:nvSpPr>
              <p:cNvPr id="42" name="Rectangle 7"/>
              <p:cNvSpPr>
                <a:spLocks noChangeArrowheads="1"/>
              </p:cNvSpPr>
              <p:nvPr/>
            </p:nvSpPr>
            <p:spPr bwMode="auto">
              <a:xfrm>
                <a:off x="681" y="1671"/>
                <a:ext cx="798" cy="1461"/>
              </a:xfrm>
              <a:prstGeom prst="rect">
                <a:avLst/>
              </a:prstGeom>
              <a:solidFill>
                <a:srgbClr val="FFCCFF"/>
              </a:solidFill>
              <a:ln w="9525">
                <a:noFill/>
                <a:miter lim="800000"/>
                <a:headEnd/>
                <a:tailEnd/>
              </a:ln>
            </p:spPr>
            <p:txBody>
              <a:bodyPr/>
              <a:lstStyle/>
              <a:p>
                <a:endParaRPr lang="en-US">
                  <a:latin typeface="+mn-lt"/>
                </a:endParaRPr>
              </a:p>
            </p:txBody>
          </p:sp>
          <p:sp>
            <p:nvSpPr>
              <p:cNvPr id="43" name="Rectangle 8"/>
              <p:cNvSpPr>
                <a:spLocks noChangeArrowheads="1"/>
              </p:cNvSpPr>
              <p:nvPr/>
            </p:nvSpPr>
            <p:spPr bwMode="auto">
              <a:xfrm>
                <a:off x="1144" y="2117"/>
                <a:ext cx="351" cy="1030"/>
              </a:xfrm>
              <a:prstGeom prst="rect">
                <a:avLst/>
              </a:prstGeom>
              <a:solidFill>
                <a:srgbClr val="99FF99"/>
              </a:solidFill>
              <a:ln w="9525">
                <a:noFill/>
                <a:miter lim="800000"/>
                <a:headEnd/>
                <a:tailEnd/>
              </a:ln>
            </p:spPr>
            <p:txBody>
              <a:bodyPr/>
              <a:lstStyle/>
              <a:p>
                <a:endParaRPr lang="en-US">
                  <a:latin typeface="+mn-lt"/>
                </a:endParaRPr>
              </a:p>
            </p:txBody>
          </p:sp>
          <p:grpSp>
            <p:nvGrpSpPr>
              <p:cNvPr id="11" name="Group 9"/>
              <p:cNvGrpSpPr>
                <a:grpSpLocks/>
              </p:cNvGrpSpPr>
              <p:nvPr/>
            </p:nvGrpSpPr>
            <p:grpSpPr bwMode="auto">
              <a:xfrm>
                <a:off x="1206" y="1935"/>
                <a:ext cx="122" cy="131"/>
                <a:chOff x="1206" y="1774"/>
                <a:chExt cx="122" cy="131"/>
              </a:xfrm>
            </p:grpSpPr>
            <p:sp>
              <p:nvSpPr>
                <p:cNvPr id="194" name="Freeform 10"/>
                <p:cNvSpPr>
                  <a:spLocks/>
                </p:cNvSpPr>
                <p:nvPr/>
              </p:nvSpPr>
              <p:spPr bwMode="auto">
                <a:xfrm>
                  <a:off x="1214" y="1782"/>
                  <a:ext cx="114" cy="123"/>
                </a:xfrm>
                <a:custGeom>
                  <a:avLst/>
                  <a:gdLst>
                    <a:gd name="T0" fmla="*/ 0 w 114"/>
                    <a:gd name="T1" fmla="*/ 0 h 123"/>
                    <a:gd name="T2" fmla="*/ 0 w 114"/>
                    <a:gd name="T3" fmla="*/ 16 h 123"/>
                    <a:gd name="T4" fmla="*/ 11 w 114"/>
                    <a:gd name="T5" fmla="*/ 17 h 123"/>
                    <a:gd name="T6" fmla="*/ 22 w 114"/>
                    <a:gd name="T7" fmla="*/ 18 h 123"/>
                    <a:gd name="T8" fmla="*/ 22 w 114"/>
                    <a:gd name="T9" fmla="*/ 10 h 123"/>
                    <a:gd name="T10" fmla="*/ 19 w 114"/>
                    <a:gd name="T11" fmla="*/ 18 h 123"/>
                    <a:gd name="T12" fmla="*/ 29 w 114"/>
                    <a:gd name="T13" fmla="*/ 21 h 123"/>
                    <a:gd name="T14" fmla="*/ 38 w 114"/>
                    <a:gd name="T15" fmla="*/ 25 h 123"/>
                    <a:gd name="T16" fmla="*/ 56 w 114"/>
                    <a:gd name="T17" fmla="*/ 35 h 123"/>
                    <a:gd name="T18" fmla="*/ 59 w 114"/>
                    <a:gd name="T19" fmla="*/ 28 h 123"/>
                    <a:gd name="T20" fmla="*/ 54 w 114"/>
                    <a:gd name="T21" fmla="*/ 33 h 123"/>
                    <a:gd name="T22" fmla="*/ 70 w 114"/>
                    <a:gd name="T23" fmla="*/ 47 h 123"/>
                    <a:gd name="T24" fmla="*/ 83 w 114"/>
                    <a:gd name="T25" fmla="*/ 64 h 123"/>
                    <a:gd name="T26" fmla="*/ 88 w 114"/>
                    <a:gd name="T27" fmla="*/ 59 h 123"/>
                    <a:gd name="T28" fmla="*/ 81 w 114"/>
                    <a:gd name="T29" fmla="*/ 62 h 123"/>
                    <a:gd name="T30" fmla="*/ 90 w 114"/>
                    <a:gd name="T31" fmla="*/ 81 h 123"/>
                    <a:gd name="T32" fmla="*/ 96 w 114"/>
                    <a:gd name="T33" fmla="*/ 103 h 123"/>
                    <a:gd name="T34" fmla="*/ 104 w 114"/>
                    <a:gd name="T35" fmla="*/ 100 h 123"/>
                    <a:gd name="T36" fmla="*/ 96 w 114"/>
                    <a:gd name="T37" fmla="*/ 100 h 123"/>
                    <a:gd name="T38" fmla="*/ 97 w 114"/>
                    <a:gd name="T39" fmla="*/ 111 h 123"/>
                    <a:gd name="T40" fmla="*/ 98 w 114"/>
                    <a:gd name="T41" fmla="*/ 123 h 123"/>
                    <a:gd name="T42" fmla="*/ 114 w 114"/>
                    <a:gd name="T43" fmla="*/ 123 h 123"/>
                    <a:gd name="T44" fmla="*/ 113 w 114"/>
                    <a:gd name="T45" fmla="*/ 111 h 123"/>
                    <a:gd name="T46" fmla="*/ 112 w 114"/>
                    <a:gd name="T47" fmla="*/ 100 h 123"/>
                    <a:gd name="T48" fmla="*/ 111 w 114"/>
                    <a:gd name="T49" fmla="*/ 97 h 123"/>
                    <a:gd name="T50" fmla="*/ 105 w 114"/>
                    <a:gd name="T51" fmla="*/ 75 h 123"/>
                    <a:gd name="T52" fmla="*/ 96 w 114"/>
                    <a:gd name="T53" fmla="*/ 56 h 123"/>
                    <a:gd name="T54" fmla="*/ 94 w 114"/>
                    <a:gd name="T55" fmla="*/ 53 h 123"/>
                    <a:gd name="T56" fmla="*/ 81 w 114"/>
                    <a:gd name="T57" fmla="*/ 36 h 123"/>
                    <a:gd name="T58" fmla="*/ 65 w 114"/>
                    <a:gd name="T59" fmla="*/ 22 h 123"/>
                    <a:gd name="T60" fmla="*/ 62 w 114"/>
                    <a:gd name="T61" fmla="*/ 20 h 123"/>
                    <a:gd name="T62" fmla="*/ 44 w 114"/>
                    <a:gd name="T63" fmla="*/ 10 h 123"/>
                    <a:gd name="T64" fmla="*/ 35 w 114"/>
                    <a:gd name="T65" fmla="*/ 6 h 123"/>
                    <a:gd name="T66" fmla="*/ 25 w 114"/>
                    <a:gd name="T67" fmla="*/ 3 h 123"/>
                    <a:gd name="T68" fmla="*/ 22 w 114"/>
                    <a:gd name="T69" fmla="*/ 2 h 123"/>
                    <a:gd name="T70" fmla="*/ 11 w 114"/>
                    <a:gd name="T71" fmla="*/ 1 h 123"/>
                    <a:gd name="T72" fmla="*/ 0 w 114"/>
                    <a:gd name="T73" fmla="*/ 0 h 123"/>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14"/>
                    <a:gd name="T112" fmla="*/ 0 h 123"/>
                    <a:gd name="T113" fmla="*/ 114 w 114"/>
                    <a:gd name="T114" fmla="*/ 123 h 123"/>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14" h="123">
                      <a:moveTo>
                        <a:pt x="0" y="0"/>
                      </a:moveTo>
                      <a:lnTo>
                        <a:pt x="0" y="16"/>
                      </a:lnTo>
                      <a:lnTo>
                        <a:pt x="11" y="17"/>
                      </a:lnTo>
                      <a:lnTo>
                        <a:pt x="22" y="18"/>
                      </a:lnTo>
                      <a:lnTo>
                        <a:pt x="22" y="10"/>
                      </a:lnTo>
                      <a:lnTo>
                        <a:pt x="19" y="18"/>
                      </a:lnTo>
                      <a:lnTo>
                        <a:pt x="29" y="21"/>
                      </a:lnTo>
                      <a:lnTo>
                        <a:pt x="38" y="25"/>
                      </a:lnTo>
                      <a:lnTo>
                        <a:pt x="56" y="35"/>
                      </a:lnTo>
                      <a:lnTo>
                        <a:pt x="59" y="28"/>
                      </a:lnTo>
                      <a:lnTo>
                        <a:pt x="54" y="33"/>
                      </a:lnTo>
                      <a:lnTo>
                        <a:pt x="70" y="47"/>
                      </a:lnTo>
                      <a:lnTo>
                        <a:pt x="83" y="64"/>
                      </a:lnTo>
                      <a:lnTo>
                        <a:pt x="88" y="59"/>
                      </a:lnTo>
                      <a:lnTo>
                        <a:pt x="81" y="62"/>
                      </a:lnTo>
                      <a:lnTo>
                        <a:pt x="90" y="81"/>
                      </a:lnTo>
                      <a:lnTo>
                        <a:pt x="96" y="103"/>
                      </a:lnTo>
                      <a:lnTo>
                        <a:pt x="104" y="100"/>
                      </a:lnTo>
                      <a:lnTo>
                        <a:pt x="96" y="100"/>
                      </a:lnTo>
                      <a:lnTo>
                        <a:pt x="97" y="111"/>
                      </a:lnTo>
                      <a:lnTo>
                        <a:pt x="98" y="123"/>
                      </a:lnTo>
                      <a:lnTo>
                        <a:pt x="114" y="123"/>
                      </a:lnTo>
                      <a:lnTo>
                        <a:pt x="113" y="111"/>
                      </a:lnTo>
                      <a:lnTo>
                        <a:pt x="112" y="100"/>
                      </a:lnTo>
                      <a:lnTo>
                        <a:pt x="111" y="97"/>
                      </a:lnTo>
                      <a:lnTo>
                        <a:pt x="105" y="75"/>
                      </a:lnTo>
                      <a:lnTo>
                        <a:pt x="96" y="56"/>
                      </a:lnTo>
                      <a:lnTo>
                        <a:pt x="94" y="53"/>
                      </a:lnTo>
                      <a:lnTo>
                        <a:pt x="81" y="36"/>
                      </a:lnTo>
                      <a:lnTo>
                        <a:pt x="65" y="22"/>
                      </a:lnTo>
                      <a:lnTo>
                        <a:pt x="62" y="20"/>
                      </a:lnTo>
                      <a:lnTo>
                        <a:pt x="44" y="10"/>
                      </a:lnTo>
                      <a:lnTo>
                        <a:pt x="35" y="6"/>
                      </a:lnTo>
                      <a:lnTo>
                        <a:pt x="25" y="3"/>
                      </a:lnTo>
                      <a:lnTo>
                        <a:pt x="22" y="2"/>
                      </a:lnTo>
                      <a:lnTo>
                        <a:pt x="11" y="1"/>
                      </a:lnTo>
                      <a:lnTo>
                        <a:pt x="0" y="0"/>
                      </a:lnTo>
                      <a:close/>
                    </a:path>
                  </a:pathLst>
                </a:custGeom>
                <a:solidFill>
                  <a:srgbClr val="000000"/>
                </a:solidFill>
                <a:ln w="9525">
                  <a:noFill/>
                  <a:round/>
                  <a:headEnd/>
                  <a:tailEnd/>
                </a:ln>
              </p:spPr>
              <p:txBody>
                <a:bodyPr/>
                <a:lstStyle/>
                <a:p>
                  <a:endParaRPr lang="en-US">
                    <a:latin typeface="+mn-lt"/>
                  </a:endParaRPr>
                </a:p>
              </p:txBody>
            </p:sp>
            <p:sp>
              <p:nvSpPr>
                <p:cNvPr id="195" name="Freeform 11"/>
                <p:cNvSpPr>
                  <a:spLocks/>
                </p:cNvSpPr>
                <p:nvPr/>
              </p:nvSpPr>
              <p:spPr bwMode="auto">
                <a:xfrm>
                  <a:off x="1206" y="1774"/>
                  <a:ext cx="114" cy="123"/>
                </a:xfrm>
                <a:custGeom>
                  <a:avLst/>
                  <a:gdLst>
                    <a:gd name="T0" fmla="*/ 0 w 114"/>
                    <a:gd name="T1" fmla="*/ 0 h 123"/>
                    <a:gd name="T2" fmla="*/ 0 w 114"/>
                    <a:gd name="T3" fmla="*/ 16 h 123"/>
                    <a:gd name="T4" fmla="*/ 11 w 114"/>
                    <a:gd name="T5" fmla="*/ 17 h 123"/>
                    <a:gd name="T6" fmla="*/ 22 w 114"/>
                    <a:gd name="T7" fmla="*/ 18 h 123"/>
                    <a:gd name="T8" fmla="*/ 22 w 114"/>
                    <a:gd name="T9" fmla="*/ 10 h 123"/>
                    <a:gd name="T10" fmla="*/ 19 w 114"/>
                    <a:gd name="T11" fmla="*/ 18 h 123"/>
                    <a:gd name="T12" fmla="*/ 29 w 114"/>
                    <a:gd name="T13" fmla="*/ 21 h 123"/>
                    <a:gd name="T14" fmla="*/ 38 w 114"/>
                    <a:gd name="T15" fmla="*/ 25 h 123"/>
                    <a:gd name="T16" fmla="*/ 56 w 114"/>
                    <a:gd name="T17" fmla="*/ 35 h 123"/>
                    <a:gd name="T18" fmla="*/ 59 w 114"/>
                    <a:gd name="T19" fmla="*/ 28 h 123"/>
                    <a:gd name="T20" fmla="*/ 54 w 114"/>
                    <a:gd name="T21" fmla="*/ 33 h 123"/>
                    <a:gd name="T22" fmla="*/ 70 w 114"/>
                    <a:gd name="T23" fmla="*/ 47 h 123"/>
                    <a:gd name="T24" fmla="*/ 83 w 114"/>
                    <a:gd name="T25" fmla="*/ 64 h 123"/>
                    <a:gd name="T26" fmla="*/ 88 w 114"/>
                    <a:gd name="T27" fmla="*/ 59 h 123"/>
                    <a:gd name="T28" fmla="*/ 81 w 114"/>
                    <a:gd name="T29" fmla="*/ 62 h 123"/>
                    <a:gd name="T30" fmla="*/ 90 w 114"/>
                    <a:gd name="T31" fmla="*/ 81 h 123"/>
                    <a:gd name="T32" fmla="*/ 96 w 114"/>
                    <a:gd name="T33" fmla="*/ 103 h 123"/>
                    <a:gd name="T34" fmla="*/ 104 w 114"/>
                    <a:gd name="T35" fmla="*/ 100 h 123"/>
                    <a:gd name="T36" fmla="*/ 96 w 114"/>
                    <a:gd name="T37" fmla="*/ 100 h 123"/>
                    <a:gd name="T38" fmla="*/ 97 w 114"/>
                    <a:gd name="T39" fmla="*/ 111 h 123"/>
                    <a:gd name="T40" fmla="*/ 98 w 114"/>
                    <a:gd name="T41" fmla="*/ 123 h 123"/>
                    <a:gd name="T42" fmla="*/ 114 w 114"/>
                    <a:gd name="T43" fmla="*/ 123 h 123"/>
                    <a:gd name="T44" fmla="*/ 113 w 114"/>
                    <a:gd name="T45" fmla="*/ 111 h 123"/>
                    <a:gd name="T46" fmla="*/ 112 w 114"/>
                    <a:gd name="T47" fmla="*/ 100 h 123"/>
                    <a:gd name="T48" fmla="*/ 111 w 114"/>
                    <a:gd name="T49" fmla="*/ 97 h 123"/>
                    <a:gd name="T50" fmla="*/ 105 w 114"/>
                    <a:gd name="T51" fmla="*/ 75 h 123"/>
                    <a:gd name="T52" fmla="*/ 96 w 114"/>
                    <a:gd name="T53" fmla="*/ 56 h 123"/>
                    <a:gd name="T54" fmla="*/ 94 w 114"/>
                    <a:gd name="T55" fmla="*/ 53 h 123"/>
                    <a:gd name="T56" fmla="*/ 81 w 114"/>
                    <a:gd name="T57" fmla="*/ 36 h 123"/>
                    <a:gd name="T58" fmla="*/ 65 w 114"/>
                    <a:gd name="T59" fmla="*/ 22 h 123"/>
                    <a:gd name="T60" fmla="*/ 62 w 114"/>
                    <a:gd name="T61" fmla="*/ 20 h 123"/>
                    <a:gd name="T62" fmla="*/ 44 w 114"/>
                    <a:gd name="T63" fmla="*/ 10 h 123"/>
                    <a:gd name="T64" fmla="*/ 35 w 114"/>
                    <a:gd name="T65" fmla="*/ 6 h 123"/>
                    <a:gd name="T66" fmla="*/ 25 w 114"/>
                    <a:gd name="T67" fmla="*/ 3 h 123"/>
                    <a:gd name="T68" fmla="*/ 22 w 114"/>
                    <a:gd name="T69" fmla="*/ 2 h 123"/>
                    <a:gd name="T70" fmla="*/ 11 w 114"/>
                    <a:gd name="T71" fmla="*/ 1 h 123"/>
                    <a:gd name="T72" fmla="*/ 0 w 114"/>
                    <a:gd name="T73" fmla="*/ 0 h 123"/>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14"/>
                    <a:gd name="T112" fmla="*/ 0 h 123"/>
                    <a:gd name="T113" fmla="*/ 114 w 114"/>
                    <a:gd name="T114" fmla="*/ 123 h 123"/>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14" h="123">
                      <a:moveTo>
                        <a:pt x="0" y="0"/>
                      </a:moveTo>
                      <a:lnTo>
                        <a:pt x="0" y="16"/>
                      </a:lnTo>
                      <a:lnTo>
                        <a:pt x="11" y="17"/>
                      </a:lnTo>
                      <a:lnTo>
                        <a:pt x="22" y="18"/>
                      </a:lnTo>
                      <a:lnTo>
                        <a:pt x="22" y="10"/>
                      </a:lnTo>
                      <a:lnTo>
                        <a:pt x="19" y="18"/>
                      </a:lnTo>
                      <a:lnTo>
                        <a:pt x="29" y="21"/>
                      </a:lnTo>
                      <a:lnTo>
                        <a:pt x="38" y="25"/>
                      </a:lnTo>
                      <a:lnTo>
                        <a:pt x="56" y="35"/>
                      </a:lnTo>
                      <a:lnTo>
                        <a:pt x="59" y="28"/>
                      </a:lnTo>
                      <a:lnTo>
                        <a:pt x="54" y="33"/>
                      </a:lnTo>
                      <a:lnTo>
                        <a:pt x="70" y="47"/>
                      </a:lnTo>
                      <a:lnTo>
                        <a:pt x="83" y="64"/>
                      </a:lnTo>
                      <a:lnTo>
                        <a:pt x="88" y="59"/>
                      </a:lnTo>
                      <a:lnTo>
                        <a:pt x="81" y="62"/>
                      </a:lnTo>
                      <a:lnTo>
                        <a:pt x="90" y="81"/>
                      </a:lnTo>
                      <a:lnTo>
                        <a:pt x="96" y="103"/>
                      </a:lnTo>
                      <a:lnTo>
                        <a:pt x="104" y="100"/>
                      </a:lnTo>
                      <a:lnTo>
                        <a:pt x="96" y="100"/>
                      </a:lnTo>
                      <a:lnTo>
                        <a:pt x="97" y="111"/>
                      </a:lnTo>
                      <a:lnTo>
                        <a:pt x="98" y="123"/>
                      </a:lnTo>
                      <a:lnTo>
                        <a:pt x="114" y="123"/>
                      </a:lnTo>
                      <a:lnTo>
                        <a:pt x="113" y="111"/>
                      </a:lnTo>
                      <a:lnTo>
                        <a:pt x="112" y="100"/>
                      </a:lnTo>
                      <a:lnTo>
                        <a:pt x="111" y="97"/>
                      </a:lnTo>
                      <a:lnTo>
                        <a:pt x="105" y="75"/>
                      </a:lnTo>
                      <a:lnTo>
                        <a:pt x="96" y="56"/>
                      </a:lnTo>
                      <a:lnTo>
                        <a:pt x="94" y="53"/>
                      </a:lnTo>
                      <a:lnTo>
                        <a:pt x="81" y="36"/>
                      </a:lnTo>
                      <a:lnTo>
                        <a:pt x="65" y="22"/>
                      </a:lnTo>
                      <a:lnTo>
                        <a:pt x="62" y="20"/>
                      </a:lnTo>
                      <a:lnTo>
                        <a:pt x="44" y="10"/>
                      </a:lnTo>
                      <a:lnTo>
                        <a:pt x="35" y="6"/>
                      </a:lnTo>
                      <a:lnTo>
                        <a:pt x="25" y="3"/>
                      </a:lnTo>
                      <a:lnTo>
                        <a:pt x="22" y="2"/>
                      </a:lnTo>
                      <a:lnTo>
                        <a:pt x="11" y="1"/>
                      </a:lnTo>
                      <a:lnTo>
                        <a:pt x="0" y="0"/>
                      </a:lnTo>
                      <a:close/>
                    </a:path>
                  </a:pathLst>
                </a:custGeom>
                <a:solidFill>
                  <a:srgbClr val="FF0000"/>
                </a:solidFill>
                <a:ln w="9525">
                  <a:noFill/>
                  <a:round/>
                  <a:headEnd/>
                  <a:tailEnd/>
                </a:ln>
              </p:spPr>
              <p:txBody>
                <a:bodyPr/>
                <a:lstStyle/>
                <a:p>
                  <a:endParaRPr lang="en-US">
                    <a:latin typeface="+mn-lt"/>
                  </a:endParaRPr>
                </a:p>
              </p:txBody>
            </p:sp>
          </p:grpSp>
          <p:grpSp>
            <p:nvGrpSpPr>
              <p:cNvPr id="12" name="Group 12"/>
              <p:cNvGrpSpPr>
                <a:grpSpLocks/>
              </p:cNvGrpSpPr>
              <p:nvPr/>
            </p:nvGrpSpPr>
            <p:grpSpPr bwMode="auto">
              <a:xfrm>
                <a:off x="1311" y="2291"/>
                <a:ext cx="122" cy="131"/>
                <a:chOff x="1311" y="2130"/>
                <a:chExt cx="122" cy="131"/>
              </a:xfrm>
            </p:grpSpPr>
            <p:sp>
              <p:nvSpPr>
                <p:cNvPr id="192" name="Freeform 13"/>
                <p:cNvSpPr>
                  <a:spLocks/>
                </p:cNvSpPr>
                <p:nvPr/>
              </p:nvSpPr>
              <p:spPr bwMode="auto">
                <a:xfrm>
                  <a:off x="1319" y="2138"/>
                  <a:ext cx="114" cy="123"/>
                </a:xfrm>
                <a:custGeom>
                  <a:avLst/>
                  <a:gdLst>
                    <a:gd name="T0" fmla="*/ 16 w 114"/>
                    <a:gd name="T1" fmla="*/ 0 h 123"/>
                    <a:gd name="T2" fmla="*/ 0 w 114"/>
                    <a:gd name="T3" fmla="*/ 0 h 123"/>
                    <a:gd name="T4" fmla="*/ 1 w 114"/>
                    <a:gd name="T5" fmla="*/ 12 h 123"/>
                    <a:gd name="T6" fmla="*/ 2 w 114"/>
                    <a:gd name="T7" fmla="*/ 23 h 123"/>
                    <a:gd name="T8" fmla="*/ 3 w 114"/>
                    <a:gd name="T9" fmla="*/ 26 h 123"/>
                    <a:gd name="T10" fmla="*/ 9 w 114"/>
                    <a:gd name="T11" fmla="*/ 48 h 123"/>
                    <a:gd name="T12" fmla="*/ 19 w 114"/>
                    <a:gd name="T13" fmla="*/ 68 h 123"/>
                    <a:gd name="T14" fmla="*/ 21 w 114"/>
                    <a:gd name="T15" fmla="*/ 70 h 123"/>
                    <a:gd name="T16" fmla="*/ 33 w 114"/>
                    <a:gd name="T17" fmla="*/ 87 h 123"/>
                    <a:gd name="T18" fmla="*/ 49 w 114"/>
                    <a:gd name="T19" fmla="*/ 101 h 123"/>
                    <a:gd name="T20" fmla="*/ 52 w 114"/>
                    <a:gd name="T21" fmla="*/ 103 h 123"/>
                    <a:gd name="T22" fmla="*/ 70 w 114"/>
                    <a:gd name="T23" fmla="*/ 114 h 123"/>
                    <a:gd name="T24" fmla="*/ 79 w 114"/>
                    <a:gd name="T25" fmla="*/ 117 h 123"/>
                    <a:gd name="T26" fmla="*/ 90 w 114"/>
                    <a:gd name="T27" fmla="*/ 120 h 123"/>
                    <a:gd name="T28" fmla="*/ 93 w 114"/>
                    <a:gd name="T29" fmla="*/ 121 h 123"/>
                    <a:gd name="T30" fmla="*/ 103 w 114"/>
                    <a:gd name="T31" fmla="*/ 122 h 123"/>
                    <a:gd name="T32" fmla="*/ 114 w 114"/>
                    <a:gd name="T33" fmla="*/ 123 h 123"/>
                    <a:gd name="T34" fmla="*/ 114 w 114"/>
                    <a:gd name="T35" fmla="*/ 107 h 123"/>
                    <a:gd name="T36" fmla="*/ 103 w 114"/>
                    <a:gd name="T37" fmla="*/ 106 h 123"/>
                    <a:gd name="T38" fmla="*/ 93 w 114"/>
                    <a:gd name="T39" fmla="*/ 105 h 123"/>
                    <a:gd name="T40" fmla="*/ 93 w 114"/>
                    <a:gd name="T41" fmla="*/ 113 h 123"/>
                    <a:gd name="T42" fmla="*/ 96 w 114"/>
                    <a:gd name="T43" fmla="*/ 105 h 123"/>
                    <a:gd name="T44" fmla="*/ 85 w 114"/>
                    <a:gd name="T45" fmla="*/ 102 h 123"/>
                    <a:gd name="T46" fmla="*/ 76 w 114"/>
                    <a:gd name="T47" fmla="*/ 99 h 123"/>
                    <a:gd name="T48" fmla="*/ 58 w 114"/>
                    <a:gd name="T49" fmla="*/ 88 h 123"/>
                    <a:gd name="T50" fmla="*/ 55 w 114"/>
                    <a:gd name="T51" fmla="*/ 96 h 123"/>
                    <a:gd name="T52" fmla="*/ 60 w 114"/>
                    <a:gd name="T53" fmla="*/ 90 h 123"/>
                    <a:gd name="T54" fmla="*/ 44 w 114"/>
                    <a:gd name="T55" fmla="*/ 76 h 123"/>
                    <a:gd name="T56" fmla="*/ 32 w 114"/>
                    <a:gd name="T57" fmla="*/ 59 h 123"/>
                    <a:gd name="T58" fmla="*/ 26 w 114"/>
                    <a:gd name="T59" fmla="*/ 65 h 123"/>
                    <a:gd name="T60" fmla="*/ 34 w 114"/>
                    <a:gd name="T61" fmla="*/ 62 h 123"/>
                    <a:gd name="T62" fmla="*/ 24 w 114"/>
                    <a:gd name="T63" fmla="*/ 42 h 123"/>
                    <a:gd name="T64" fmla="*/ 18 w 114"/>
                    <a:gd name="T65" fmla="*/ 20 h 123"/>
                    <a:gd name="T66" fmla="*/ 10 w 114"/>
                    <a:gd name="T67" fmla="*/ 23 h 123"/>
                    <a:gd name="T68" fmla="*/ 18 w 114"/>
                    <a:gd name="T69" fmla="*/ 23 h 123"/>
                    <a:gd name="T70" fmla="*/ 17 w 114"/>
                    <a:gd name="T71" fmla="*/ 12 h 123"/>
                    <a:gd name="T72" fmla="*/ 16 w 114"/>
                    <a:gd name="T73" fmla="*/ 0 h 123"/>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14"/>
                    <a:gd name="T112" fmla="*/ 0 h 123"/>
                    <a:gd name="T113" fmla="*/ 114 w 114"/>
                    <a:gd name="T114" fmla="*/ 123 h 123"/>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14" h="123">
                      <a:moveTo>
                        <a:pt x="16" y="0"/>
                      </a:moveTo>
                      <a:lnTo>
                        <a:pt x="0" y="0"/>
                      </a:lnTo>
                      <a:lnTo>
                        <a:pt x="1" y="12"/>
                      </a:lnTo>
                      <a:lnTo>
                        <a:pt x="2" y="23"/>
                      </a:lnTo>
                      <a:lnTo>
                        <a:pt x="3" y="26"/>
                      </a:lnTo>
                      <a:lnTo>
                        <a:pt x="9" y="48"/>
                      </a:lnTo>
                      <a:lnTo>
                        <a:pt x="19" y="68"/>
                      </a:lnTo>
                      <a:lnTo>
                        <a:pt x="21" y="70"/>
                      </a:lnTo>
                      <a:lnTo>
                        <a:pt x="33" y="87"/>
                      </a:lnTo>
                      <a:lnTo>
                        <a:pt x="49" y="101"/>
                      </a:lnTo>
                      <a:lnTo>
                        <a:pt x="52" y="103"/>
                      </a:lnTo>
                      <a:lnTo>
                        <a:pt x="70" y="114"/>
                      </a:lnTo>
                      <a:lnTo>
                        <a:pt x="79" y="117"/>
                      </a:lnTo>
                      <a:lnTo>
                        <a:pt x="90" y="120"/>
                      </a:lnTo>
                      <a:lnTo>
                        <a:pt x="93" y="121"/>
                      </a:lnTo>
                      <a:lnTo>
                        <a:pt x="103" y="122"/>
                      </a:lnTo>
                      <a:lnTo>
                        <a:pt x="114" y="123"/>
                      </a:lnTo>
                      <a:lnTo>
                        <a:pt x="114" y="107"/>
                      </a:lnTo>
                      <a:lnTo>
                        <a:pt x="103" y="106"/>
                      </a:lnTo>
                      <a:lnTo>
                        <a:pt x="93" y="105"/>
                      </a:lnTo>
                      <a:lnTo>
                        <a:pt x="93" y="113"/>
                      </a:lnTo>
                      <a:lnTo>
                        <a:pt x="96" y="105"/>
                      </a:lnTo>
                      <a:lnTo>
                        <a:pt x="85" y="102"/>
                      </a:lnTo>
                      <a:lnTo>
                        <a:pt x="76" y="99"/>
                      </a:lnTo>
                      <a:lnTo>
                        <a:pt x="58" y="88"/>
                      </a:lnTo>
                      <a:lnTo>
                        <a:pt x="55" y="96"/>
                      </a:lnTo>
                      <a:lnTo>
                        <a:pt x="60" y="90"/>
                      </a:lnTo>
                      <a:lnTo>
                        <a:pt x="44" y="76"/>
                      </a:lnTo>
                      <a:lnTo>
                        <a:pt x="32" y="59"/>
                      </a:lnTo>
                      <a:lnTo>
                        <a:pt x="26" y="65"/>
                      </a:lnTo>
                      <a:lnTo>
                        <a:pt x="34" y="62"/>
                      </a:lnTo>
                      <a:lnTo>
                        <a:pt x="24" y="42"/>
                      </a:lnTo>
                      <a:lnTo>
                        <a:pt x="18" y="20"/>
                      </a:lnTo>
                      <a:lnTo>
                        <a:pt x="10" y="23"/>
                      </a:lnTo>
                      <a:lnTo>
                        <a:pt x="18" y="23"/>
                      </a:lnTo>
                      <a:lnTo>
                        <a:pt x="17" y="12"/>
                      </a:lnTo>
                      <a:lnTo>
                        <a:pt x="16" y="0"/>
                      </a:lnTo>
                      <a:close/>
                    </a:path>
                  </a:pathLst>
                </a:custGeom>
                <a:solidFill>
                  <a:srgbClr val="000000"/>
                </a:solidFill>
                <a:ln w="9525">
                  <a:noFill/>
                  <a:round/>
                  <a:headEnd/>
                  <a:tailEnd/>
                </a:ln>
              </p:spPr>
              <p:txBody>
                <a:bodyPr/>
                <a:lstStyle/>
                <a:p>
                  <a:endParaRPr lang="en-US">
                    <a:latin typeface="+mn-lt"/>
                  </a:endParaRPr>
                </a:p>
              </p:txBody>
            </p:sp>
            <p:sp>
              <p:nvSpPr>
                <p:cNvPr id="193" name="Freeform 14"/>
                <p:cNvSpPr>
                  <a:spLocks/>
                </p:cNvSpPr>
                <p:nvPr/>
              </p:nvSpPr>
              <p:spPr bwMode="auto">
                <a:xfrm>
                  <a:off x="1311" y="2130"/>
                  <a:ext cx="114" cy="123"/>
                </a:xfrm>
                <a:custGeom>
                  <a:avLst/>
                  <a:gdLst>
                    <a:gd name="T0" fmla="*/ 16 w 114"/>
                    <a:gd name="T1" fmla="*/ 0 h 123"/>
                    <a:gd name="T2" fmla="*/ 0 w 114"/>
                    <a:gd name="T3" fmla="*/ 0 h 123"/>
                    <a:gd name="T4" fmla="*/ 1 w 114"/>
                    <a:gd name="T5" fmla="*/ 12 h 123"/>
                    <a:gd name="T6" fmla="*/ 2 w 114"/>
                    <a:gd name="T7" fmla="*/ 23 h 123"/>
                    <a:gd name="T8" fmla="*/ 3 w 114"/>
                    <a:gd name="T9" fmla="*/ 26 h 123"/>
                    <a:gd name="T10" fmla="*/ 9 w 114"/>
                    <a:gd name="T11" fmla="*/ 48 h 123"/>
                    <a:gd name="T12" fmla="*/ 19 w 114"/>
                    <a:gd name="T13" fmla="*/ 68 h 123"/>
                    <a:gd name="T14" fmla="*/ 21 w 114"/>
                    <a:gd name="T15" fmla="*/ 70 h 123"/>
                    <a:gd name="T16" fmla="*/ 33 w 114"/>
                    <a:gd name="T17" fmla="*/ 87 h 123"/>
                    <a:gd name="T18" fmla="*/ 49 w 114"/>
                    <a:gd name="T19" fmla="*/ 101 h 123"/>
                    <a:gd name="T20" fmla="*/ 52 w 114"/>
                    <a:gd name="T21" fmla="*/ 103 h 123"/>
                    <a:gd name="T22" fmla="*/ 70 w 114"/>
                    <a:gd name="T23" fmla="*/ 114 h 123"/>
                    <a:gd name="T24" fmla="*/ 79 w 114"/>
                    <a:gd name="T25" fmla="*/ 117 h 123"/>
                    <a:gd name="T26" fmla="*/ 90 w 114"/>
                    <a:gd name="T27" fmla="*/ 120 h 123"/>
                    <a:gd name="T28" fmla="*/ 93 w 114"/>
                    <a:gd name="T29" fmla="*/ 121 h 123"/>
                    <a:gd name="T30" fmla="*/ 103 w 114"/>
                    <a:gd name="T31" fmla="*/ 122 h 123"/>
                    <a:gd name="T32" fmla="*/ 114 w 114"/>
                    <a:gd name="T33" fmla="*/ 123 h 123"/>
                    <a:gd name="T34" fmla="*/ 114 w 114"/>
                    <a:gd name="T35" fmla="*/ 107 h 123"/>
                    <a:gd name="T36" fmla="*/ 103 w 114"/>
                    <a:gd name="T37" fmla="*/ 106 h 123"/>
                    <a:gd name="T38" fmla="*/ 93 w 114"/>
                    <a:gd name="T39" fmla="*/ 105 h 123"/>
                    <a:gd name="T40" fmla="*/ 93 w 114"/>
                    <a:gd name="T41" fmla="*/ 113 h 123"/>
                    <a:gd name="T42" fmla="*/ 96 w 114"/>
                    <a:gd name="T43" fmla="*/ 105 h 123"/>
                    <a:gd name="T44" fmla="*/ 85 w 114"/>
                    <a:gd name="T45" fmla="*/ 102 h 123"/>
                    <a:gd name="T46" fmla="*/ 76 w 114"/>
                    <a:gd name="T47" fmla="*/ 99 h 123"/>
                    <a:gd name="T48" fmla="*/ 58 w 114"/>
                    <a:gd name="T49" fmla="*/ 88 h 123"/>
                    <a:gd name="T50" fmla="*/ 55 w 114"/>
                    <a:gd name="T51" fmla="*/ 96 h 123"/>
                    <a:gd name="T52" fmla="*/ 60 w 114"/>
                    <a:gd name="T53" fmla="*/ 90 h 123"/>
                    <a:gd name="T54" fmla="*/ 44 w 114"/>
                    <a:gd name="T55" fmla="*/ 76 h 123"/>
                    <a:gd name="T56" fmla="*/ 32 w 114"/>
                    <a:gd name="T57" fmla="*/ 59 h 123"/>
                    <a:gd name="T58" fmla="*/ 26 w 114"/>
                    <a:gd name="T59" fmla="*/ 65 h 123"/>
                    <a:gd name="T60" fmla="*/ 34 w 114"/>
                    <a:gd name="T61" fmla="*/ 62 h 123"/>
                    <a:gd name="T62" fmla="*/ 24 w 114"/>
                    <a:gd name="T63" fmla="*/ 42 h 123"/>
                    <a:gd name="T64" fmla="*/ 18 w 114"/>
                    <a:gd name="T65" fmla="*/ 20 h 123"/>
                    <a:gd name="T66" fmla="*/ 10 w 114"/>
                    <a:gd name="T67" fmla="*/ 23 h 123"/>
                    <a:gd name="T68" fmla="*/ 18 w 114"/>
                    <a:gd name="T69" fmla="*/ 23 h 123"/>
                    <a:gd name="T70" fmla="*/ 17 w 114"/>
                    <a:gd name="T71" fmla="*/ 12 h 123"/>
                    <a:gd name="T72" fmla="*/ 16 w 114"/>
                    <a:gd name="T73" fmla="*/ 0 h 123"/>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14"/>
                    <a:gd name="T112" fmla="*/ 0 h 123"/>
                    <a:gd name="T113" fmla="*/ 114 w 114"/>
                    <a:gd name="T114" fmla="*/ 123 h 123"/>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14" h="123">
                      <a:moveTo>
                        <a:pt x="16" y="0"/>
                      </a:moveTo>
                      <a:lnTo>
                        <a:pt x="0" y="0"/>
                      </a:lnTo>
                      <a:lnTo>
                        <a:pt x="1" y="12"/>
                      </a:lnTo>
                      <a:lnTo>
                        <a:pt x="2" y="23"/>
                      </a:lnTo>
                      <a:lnTo>
                        <a:pt x="3" y="26"/>
                      </a:lnTo>
                      <a:lnTo>
                        <a:pt x="9" y="48"/>
                      </a:lnTo>
                      <a:lnTo>
                        <a:pt x="19" y="68"/>
                      </a:lnTo>
                      <a:lnTo>
                        <a:pt x="21" y="70"/>
                      </a:lnTo>
                      <a:lnTo>
                        <a:pt x="33" y="87"/>
                      </a:lnTo>
                      <a:lnTo>
                        <a:pt x="49" y="101"/>
                      </a:lnTo>
                      <a:lnTo>
                        <a:pt x="52" y="103"/>
                      </a:lnTo>
                      <a:lnTo>
                        <a:pt x="70" y="114"/>
                      </a:lnTo>
                      <a:lnTo>
                        <a:pt x="79" y="117"/>
                      </a:lnTo>
                      <a:lnTo>
                        <a:pt x="90" y="120"/>
                      </a:lnTo>
                      <a:lnTo>
                        <a:pt x="93" y="121"/>
                      </a:lnTo>
                      <a:lnTo>
                        <a:pt x="103" y="122"/>
                      </a:lnTo>
                      <a:lnTo>
                        <a:pt x="114" y="123"/>
                      </a:lnTo>
                      <a:lnTo>
                        <a:pt x="114" y="107"/>
                      </a:lnTo>
                      <a:lnTo>
                        <a:pt x="103" y="106"/>
                      </a:lnTo>
                      <a:lnTo>
                        <a:pt x="93" y="105"/>
                      </a:lnTo>
                      <a:lnTo>
                        <a:pt x="93" y="113"/>
                      </a:lnTo>
                      <a:lnTo>
                        <a:pt x="96" y="105"/>
                      </a:lnTo>
                      <a:lnTo>
                        <a:pt x="85" y="102"/>
                      </a:lnTo>
                      <a:lnTo>
                        <a:pt x="76" y="99"/>
                      </a:lnTo>
                      <a:lnTo>
                        <a:pt x="58" y="88"/>
                      </a:lnTo>
                      <a:lnTo>
                        <a:pt x="55" y="96"/>
                      </a:lnTo>
                      <a:lnTo>
                        <a:pt x="60" y="90"/>
                      </a:lnTo>
                      <a:lnTo>
                        <a:pt x="44" y="76"/>
                      </a:lnTo>
                      <a:lnTo>
                        <a:pt x="32" y="59"/>
                      </a:lnTo>
                      <a:lnTo>
                        <a:pt x="26" y="65"/>
                      </a:lnTo>
                      <a:lnTo>
                        <a:pt x="34" y="62"/>
                      </a:lnTo>
                      <a:lnTo>
                        <a:pt x="24" y="42"/>
                      </a:lnTo>
                      <a:lnTo>
                        <a:pt x="18" y="20"/>
                      </a:lnTo>
                      <a:lnTo>
                        <a:pt x="10" y="23"/>
                      </a:lnTo>
                      <a:lnTo>
                        <a:pt x="18" y="23"/>
                      </a:lnTo>
                      <a:lnTo>
                        <a:pt x="17" y="12"/>
                      </a:lnTo>
                      <a:lnTo>
                        <a:pt x="16" y="0"/>
                      </a:lnTo>
                      <a:close/>
                    </a:path>
                  </a:pathLst>
                </a:custGeom>
                <a:solidFill>
                  <a:srgbClr val="FF0000"/>
                </a:solidFill>
                <a:ln w="9525">
                  <a:noFill/>
                  <a:round/>
                  <a:headEnd/>
                  <a:tailEnd/>
                </a:ln>
              </p:spPr>
              <p:txBody>
                <a:bodyPr/>
                <a:lstStyle/>
                <a:p>
                  <a:endParaRPr lang="en-US">
                    <a:latin typeface="+mn-lt"/>
                  </a:endParaRPr>
                </a:p>
              </p:txBody>
            </p:sp>
          </p:grpSp>
          <p:grpSp>
            <p:nvGrpSpPr>
              <p:cNvPr id="13" name="Group 15"/>
              <p:cNvGrpSpPr>
                <a:grpSpLocks/>
              </p:cNvGrpSpPr>
              <p:nvPr/>
            </p:nvGrpSpPr>
            <p:grpSpPr bwMode="auto">
              <a:xfrm>
                <a:off x="1304" y="2066"/>
                <a:ext cx="25" cy="233"/>
                <a:chOff x="1304" y="1905"/>
                <a:chExt cx="25" cy="233"/>
              </a:xfrm>
            </p:grpSpPr>
            <p:sp>
              <p:nvSpPr>
                <p:cNvPr id="190" name="Freeform 16"/>
                <p:cNvSpPr>
                  <a:spLocks/>
                </p:cNvSpPr>
                <p:nvPr/>
              </p:nvSpPr>
              <p:spPr bwMode="auto">
                <a:xfrm>
                  <a:off x="1312" y="1913"/>
                  <a:ext cx="17" cy="225"/>
                </a:xfrm>
                <a:custGeom>
                  <a:avLst/>
                  <a:gdLst>
                    <a:gd name="T0" fmla="*/ 16 w 17"/>
                    <a:gd name="T1" fmla="*/ 0 h 225"/>
                    <a:gd name="T2" fmla="*/ 0 w 17"/>
                    <a:gd name="T3" fmla="*/ 0 h 225"/>
                    <a:gd name="T4" fmla="*/ 1 w 17"/>
                    <a:gd name="T5" fmla="*/ 225 h 225"/>
                    <a:gd name="T6" fmla="*/ 17 w 17"/>
                    <a:gd name="T7" fmla="*/ 225 h 225"/>
                    <a:gd name="T8" fmla="*/ 16 w 17"/>
                    <a:gd name="T9" fmla="*/ 0 h 225"/>
                    <a:gd name="T10" fmla="*/ 0 60000 65536"/>
                    <a:gd name="T11" fmla="*/ 0 60000 65536"/>
                    <a:gd name="T12" fmla="*/ 0 60000 65536"/>
                    <a:gd name="T13" fmla="*/ 0 60000 65536"/>
                    <a:gd name="T14" fmla="*/ 0 60000 65536"/>
                    <a:gd name="T15" fmla="*/ 0 w 17"/>
                    <a:gd name="T16" fmla="*/ 0 h 225"/>
                    <a:gd name="T17" fmla="*/ 17 w 17"/>
                    <a:gd name="T18" fmla="*/ 225 h 225"/>
                  </a:gdLst>
                  <a:ahLst/>
                  <a:cxnLst>
                    <a:cxn ang="T10">
                      <a:pos x="T0" y="T1"/>
                    </a:cxn>
                    <a:cxn ang="T11">
                      <a:pos x="T2" y="T3"/>
                    </a:cxn>
                    <a:cxn ang="T12">
                      <a:pos x="T4" y="T5"/>
                    </a:cxn>
                    <a:cxn ang="T13">
                      <a:pos x="T6" y="T7"/>
                    </a:cxn>
                    <a:cxn ang="T14">
                      <a:pos x="T8" y="T9"/>
                    </a:cxn>
                  </a:cxnLst>
                  <a:rect l="T15" t="T16" r="T17" b="T18"/>
                  <a:pathLst>
                    <a:path w="17" h="225">
                      <a:moveTo>
                        <a:pt x="16" y="0"/>
                      </a:moveTo>
                      <a:lnTo>
                        <a:pt x="0" y="0"/>
                      </a:lnTo>
                      <a:lnTo>
                        <a:pt x="1" y="225"/>
                      </a:lnTo>
                      <a:lnTo>
                        <a:pt x="17" y="225"/>
                      </a:lnTo>
                      <a:lnTo>
                        <a:pt x="16" y="0"/>
                      </a:lnTo>
                      <a:close/>
                    </a:path>
                  </a:pathLst>
                </a:custGeom>
                <a:solidFill>
                  <a:srgbClr val="000000"/>
                </a:solidFill>
                <a:ln w="9525">
                  <a:noFill/>
                  <a:round/>
                  <a:headEnd/>
                  <a:tailEnd/>
                </a:ln>
              </p:spPr>
              <p:txBody>
                <a:bodyPr/>
                <a:lstStyle/>
                <a:p>
                  <a:endParaRPr lang="en-US">
                    <a:latin typeface="+mn-lt"/>
                  </a:endParaRPr>
                </a:p>
              </p:txBody>
            </p:sp>
            <p:sp>
              <p:nvSpPr>
                <p:cNvPr id="191" name="Freeform 17"/>
                <p:cNvSpPr>
                  <a:spLocks/>
                </p:cNvSpPr>
                <p:nvPr/>
              </p:nvSpPr>
              <p:spPr bwMode="auto">
                <a:xfrm>
                  <a:off x="1304" y="1905"/>
                  <a:ext cx="17" cy="225"/>
                </a:xfrm>
                <a:custGeom>
                  <a:avLst/>
                  <a:gdLst>
                    <a:gd name="T0" fmla="*/ 16 w 17"/>
                    <a:gd name="T1" fmla="*/ 0 h 225"/>
                    <a:gd name="T2" fmla="*/ 0 w 17"/>
                    <a:gd name="T3" fmla="*/ 0 h 225"/>
                    <a:gd name="T4" fmla="*/ 1 w 17"/>
                    <a:gd name="T5" fmla="*/ 225 h 225"/>
                    <a:gd name="T6" fmla="*/ 17 w 17"/>
                    <a:gd name="T7" fmla="*/ 225 h 225"/>
                    <a:gd name="T8" fmla="*/ 16 w 17"/>
                    <a:gd name="T9" fmla="*/ 0 h 225"/>
                    <a:gd name="T10" fmla="*/ 0 60000 65536"/>
                    <a:gd name="T11" fmla="*/ 0 60000 65536"/>
                    <a:gd name="T12" fmla="*/ 0 60000 65536"/>
                    <a:gd name="T13" fmla="*/ 0 60000 65536"/>
                    <a:gd name="T14" fmla="*/ 0 60000 65536"/>
                    <a:gd name="T15" fmla="*/ 0 w 17"/>
                    <a:gd name="T16" fmla="*/ 0 h 225"/>
                    <a:gd name="T17" fmla="*/ 17 w 17"/>
                    <a:gd name="T18" fmla="*/ 225 h 225"/>
                  </a:gdLst>
                  <a:ahLst/>
                  <a:cxnLst>
                    <a:cxn ang="T10">
                      <a:pos x="T0" y="T1"/>
                    </a:cxn>
                    <a:cxn ang="T11">
                      <a:pos x="T2" y="T3"/>
                    </a:cxn>
                    <a:cxn ang="T12">
                      <a:pos x="T4" y="T5"/>
                    </a:cxn>
                    <a:cxn ang="T13">
                      <a:pos x="T6" y="T7"/>
                    </a:cxn>
                    <a:cxn ang="T14">
                      <a:pos x="T8" y="T9"/>
                    </a:cxn>
                  </a:cxnLst>
                  <a:rect l="T15" t="T16" r="T17" b="T18"/>
                  <a:pathLst>
                    <a:path w="17" h="225">
                      <a:moveTo>
                        <a:pt x="16" y="0"/>
                      </a:moveTo>
                      <a:lnTo>
                        <a:pt x="0" y="0"/>
                      </a:lnTo>
                      <a:lnTo>
                        <a:pt x="1" y="225"/>
                      </a:lnTo>
                      <a:lnTo>
                        <a:pt x="17" y="225"/>
                      </a:lnTo>
                      <a:lnTo>
                        <a:pt x="16" y="0"/>
                      </a:lnTo>
                      <a:close/>
                    </a:path>
                  </a:pathLst>
                </a:custGeom>
                <a:solidFill>
                  <a:srgbClr val="FF0000"/>
                </a:solidFill>
                <a:ln w="9525">
                  <a:noFill/>
                  <a:round/>
                  <a:headEnd/>
                  <a:tailEnd/>
                </a:ln>
              </p:spPr>
              <p:txBody>
                <a:bodyPr/>
                <a:lstStyle/>
                <a:p>
                  <a:endParaRPr lang="en-US">
                    <a:latin typeface="+mn-lt"/>
                  </a:endParaRPr>
                </a:p>
              </p:txBody>
            </p:sp>
          </p:grpSp>
          <p:grpSp>
            <p:nvGrpSpPr>
              <p:cNvPr id="14" name="Group 18"/>
              <p:cNvGrpSpPr>
                <a:grpSpLocks/>
              </p:cNvGrpSpPr>
              <p:nvPr/>
            </p:nvGrpSpPr>
            <p:grpSpPr bwMode="auto">
              <a:xfrm>
                <a:off x="909" y="1926"/>
                <a:ext cx="305" cy="25"/>
                <a:chOff x="909" y="1765"/>
                <a:chExt cx="305" cy="25"/>
              </a:xfrm>
            </p:grpSpPr>
            <p:sp>
              <p:nvSpPr>
                <p:cNvPr id="188" name="Freeform 19"/>
                <p:cNvSpPr>
                  <a:spLocks/>
                </p:cNvSpPr>
                <p:nvPr/>
              </p:nvSpPr>
              <p:spPr bwMode="auto">
                <a:xfrm>
                  <a:off x="917" y="1773"/>
                  <a:ext cx="297" cy="17"/>
                </a:xfrm>
                <a:custGeom>
                  <a:avLst/>
                  <a:gdLst>
                    <a:gd name="T0" fmla="*/ 297 w 297"/>
                    <a:gd name="T1" fmla="*/ 17 h 17"/>
                    <a:gd name="T2" fmla="*/ 297 w 297"/>
                    <a:gd name="T3" fmla="*/ 1 h 17"/>
                    <a:gd name="T4" fmla="*/ 0 w 297"/>
                    <a:gd name="T5" fmla="*/ 0 h 17"/>
                    <a:gd name="T6" fmla="*/ 0 w 297"/>
                    <a:gd name="T7" fmla="*/ 16 h 17"/>
                    <a:gd name="T8" fmla="*/ 297 w 297"/>
                    <a:gd name="T9" fmla="*/ 17 h 17"/>
                    <a:gd name="T10" fmla="*/ 0 60000 65536"/>
                    <a:gd name="T11" fmla="*/ 0 60000 65536"/>
                    <a:gd name="T12" fmla="*/ 0 60000 65536"/>
                    <a:gd name="T13" fmla="*/ 0 60000 65536"/>
                    <a:gd name="T14" fmla="*/ 0 60000 65536"/>
                    <a:gd name="T15" fmla="*/ 0 w 297"/>
                    <a:gd name="T16" fmla="*/ 0 h 17"/>
                    <a:gd name="T17" fmla="*/ 297 w 297"/>
                    <a:gd name="T18" fmla="*/ 17 h 17"/>
                  </a:gdLst>
                  <a:ahLst/>
                  <a:cxnLst>
                    <a:cxn ang="T10">
                      <a:pos x="T0" y="T1"/>
                    </a:cxn>
                    <a:cxn ang="T11">
                      <a:pos x="T2" y="T3"/>
                    </a:cxn>
                    <a:cxn ang="T12">
                      <a:pos x="T4" y="T5"/>
                    </a:cxn>
                    <a:cxn ang="T13">
                      <a:pos x="T6" y="T7"/>
                    </a:cxn>
                    <a:cxn ang="T14">
                      <a:pos x="T8" y="T9"/>
                    </a:cxn>
                  </a:cxnLst>
                  <a:rect l="T15" t="T16" r="T17" b="T18"/>
                  <a:pathLst>
                    <a:path w="297" h="17">
                      <a:moveTo>
                        <a:pt x="297" y="17"/>
                      </a:moveTo>
                      <a:lnTo>
                        <a:pt x="297" y="1"/>
                      </a:lnTo>
                      <a:lnTo>
                        <a:pt x="0" y="0"/>
                      </a:lnTo>
                      <a:lnTo>
                        <a:pt x="0" y="16"/>
                      </a:lnTo>
                      <a:lnTo>
                        <a:pt x="297" y="17"/>
                      </a:lnTo>
                      <a:close/>
                    </a:path>
                  </a:pathLst>
                </a:custGeom>
                <a:solidFill>
                  <a:srgbClr val="000000"/>
                </a:solidFill>
                <a:ln w="9525">
                  <a:noFill/>
                  <a:round/>
                  <a:headEnd/>
                  <a:tailEnd/>
                </a:ln>
              </p:spPr>
              <p:txBody>
                <a:bodyPr/>
                <a:lstStyle/>
                <a:p>
                  <a:endParaRPr lang="en-US">
                    <a:latin typeface="+mn-lt"/>
                  </a:endParaRPr>
                </a:p>
              </p:txBody>
            </p:sp>
            <p:sp>
              <p:nvSpPr>
                <p:cNvPr id="189" name="Freeform 20"/>
                <p:cNvSpPr>
                  <a:spLocks/>
                </p:cNvSpPr>
                <p:nvPr/>
              </p:nvSpPr>
              <p:spPr bwMode="auto">
                <a:xfrm>
                  <a:off x="909" y="1765"/>
                  <a:ext cx="297" cy="17"/>
                </a:xfrm>
                <a:custGeom>
                  <a:avLst/>
                  <a:gdLst>
                    <a:gd name="T0" fmla="*/ 297 w 297"/>
                    <a:gd name="T1" fmla="*/ 17 h 17"/>
                    <a:gd name="T2" fmla="*/ 297 w 297"/>
                    <a:gd name="T3" fmla="*/ 1 h 17"/>
                    <a:gd name="T4" fmla="*/ 0 w 297"/>
                    <a:gd name="T5" fmla="*/ 0 h 17"/>
                    <a:gd name="T6" fmla="*/ 0 w 297"/>
                    <a:gd name="T7" fmla="*/ 16 h 17"/>
                    <a:gd name="T8" fmla="*/ 297 w 297"/>
                    <a:gd name="T9" fmla="*/ 17 h 17"/>
                    <a:gd name="T10" fmla="*/ 0 60000 65536"/>
                    <a:gd name="T11" fmla="*/ 0 60000 65536"/>
                    <a:gd name="T12" fmla="*/ 0 60000 65536"/>
                    <a:gd name="T13" fmla="*/ 0 60000 65536"/>
                    <a:gd name="T14" fmla="*/ 0 60000 65536"/>
                    <a:gd name="T15" fmla="*/ 0 w 297"/>
                    <a:gd name="T16" fmla="*/ 0 h 17"/>
                    <a:gd name="T17" fmla="*/ 297 w 297"/>
                    <a:gd name="T18" fmla="*/ 17 h 17"/>
                  </a:gdLst>
                  <a:ahLst/>
                  <a:cxnLst>
                    <a:cxn ang="T10">
                      <a:pos x="T0" y="T1"/>
                    </a:cxn>
                    <a:cxn ang="T11">
                      <a:pos x="T2" y="T3"/>
                    </a:cxn>
                    <a:cxn ang="T12">
                      <a:pos x="T4" y="T5"/>
                    </a:cxn>
                    <a:cxn ang="T13">
                      <a:pos x="T6" y="T7"/>
                    </a:cxn>
                    <a:cxn ang="T14">
                      <a:pos x="T8" y="T9"/>
                    </a:cxn>
                  </a:cxnLst>
                  <a:rect l="T15" t="T16" r="T17" b="T18"/>
                  <a:pathLst>
                    <a:path w="297" h="17">
                      <a:moveTo>
                        <a:pt x="297" y="17"/>
                      </a:moveTo>
                      <a:lnTo>
                        <a:pt x="297" y="1"/>
                      </a:lnTo>
                      <a:lnTo>
                        <a:pt x="0" y="0"/>
                      </a:lnTo>
                      <a:lnTo>
                        <a:pt x="0" y="16"/>
                      </a:lnTo>
                      <a:lnTo>
                        <a:pt x="297" y="17"/>
                      </a:lnTo>
                      <a:close/>
                    </a:path>
                  </a:pathLst>
                </a:custGeom>
                <a:solidFill>
                  <a:srgbClr val="FF0000"/>
                </a:solidFill>
                <a:ln w="9525">
                  <a:noFill/>
                  <a:round/>
                  <a:headEnd/>
                  <a:tailEnd/>
                </a:ln>
              </p:spPr>
              <p:txBody>
                <a:bodyPr/>
                <a:lstStyle/>
                <a:p>
                  <a:endParaRPr lang="en-US">
                    <a:latin typeface="+mn-lt"/>
                  </a:endParaRPr>
                </a:p>
              </p:txBody>
            </p:sp>
          </p:grpSp>
          <p:sp>
            <p:nvSpPr>
              <p:cNvPr id="48" name="Rectangle 21"/>
              <p:cNvSpPr>
                <a:spLocks noChangeArrowheads="1"/>
              </p:cNvSpPr>
              <p:nvPr/>
            </p:nvSpPr>
            <p:spPr bwMode="auto">
              <a:xfrm>
                <a:off x="4127" y="2313"/>
                <a:ext cx="364" cy="28"/>
              </a:xfrm>
              <a:prstGeom prst="rect">
                <a:avLst/>
              </a:prstGeom>
              <a:solidFill>
                <a:srgbClr val="808080"/>
              </a:solidFill>
              <a:ln w="9525">
                <a:noFill/>
                <a:miter lim="800000"/>
                <a:headEnd/>
                <a:tailEnd/>
              </a:ln>
            </p:spPr>
            <p:txBody>
              <a:bodyPr/>
              <a:lstStyle/>
              <a:p>
                <a:endParaRPr lang="en-US">
                  <a:latin typeface="+mn-lt"/>
                </a:endParaRPr>
              </a:p>
            </p:txBody>
          </p:sp>
          <p:sp>
            <p:nvSpPr>
              <p:cNvPr id="49" name="Rectangle 22"/>
              <p:cNvSpPr>
                <a:spLocks noChangeArrowheads="1"/>
              </p:cNvSpPr>
              <p:nvPr/>
            </p:nvSpPr>
            <p:spPr bwMode="auto">
              <a:xfrm>
                <a:off x="4385" y="3102"/>
                <a:ext cx="201" cy="159"/>
              </a:xfrm>
              <a:prstGeom prst="rect">
                <a:avLst/>
              </a:prstGeom>
              <a:solidFill>
                <a:srgbClr val="FFFF99"/>
              </a:solidFill>
              <a:ln w="12700">
                <a:solidFill>
                  <a:srgbClr val="FFFF99"/>
                </a:solidFill>
                <a:miter lim="800000"/>
                <a:headEnd/>
                <a:tailEnd/>
              </a:ln>
            </p:spPr>
            <p:txBody>
              <a:bodyPr/>
              <a:lstStyle/>
              <a:p>
                <a:endParaRPr lang="en-US">
                  <a:latin typeface="+mn-lt"/>
                </a:endParaRPr>
              </a:p>
            </p:txBody>
          </p:sp>
          <p:sp>
            <p:nvSpPr>
              <p:cNvPr id="50" name="Freeform 23"/>
              <p:cNvSpPr>
                <a:spLocks/>
              </p:cNvSpPr>
              <p:nvPr/>
            </p:nvSpPr>
            <p:spPr bwMode="auto">
              <a:xfrm>
                <a:off x="4433" y="2914"/>
                <a:ext cx="93" cy="107"/>
              </a:xfrm>
              <a:custGeom>
                <a:avLst/>
                <a:gdLst>
                  <a:gd name="T0" fmla="*/ 0 w 93"/>
                  <a:gd name="T1" fmla="*/ 0 h 107"/>
                  <a:gd name="T2" fmla="*/ 23 w 93"/>
                  <a:gd name="T3" fmla="*/ 107 h 107"/>
                  <a:gd name="T4" fmla="*/ 70 w 93"/>
                  <a:gd name="T5" fmla="*/ 107 h 107"/>
                  <a:gd name="T6" fmla="*/ 93 w 93"/>
                  <a:gd name="T7" fmla="*/ 0 h 107"/>
                  <a:gd name="T8" fmla="*/ 0 w 93"/>
                  <a:gd name="T9" fmla="*/ 0 h 107"/>
                  <a:gd name="T10" fmla="*/ 0 60000 65536"/>
                  <a:gd name="T11" fmla="*/ 0 60000 65536"/>
                  <a:gd name="T12" fmla="*/ 0 60000 65536"/>
                  <a:gd name="T13" fmla="*/ 0 60000 65536"/>
                  <a:gd name="T14" fmla="*/ 0 60000 65536"/>
                  <a:gd name="T15" fmla="*/ 0 w 93"/>
                  <a:gd name="T16" fmla="*/ 0 h 107"/>
                  <a:gd name="T17" fmla="*/ 93 w 93"/>
                  <a:gd name="T18" fmla="*/ 107 h 107"/>
                </a:gdLst>
                <a:ahLst/>
                <a:cxnLst>
                  <a:cxn ang="T10">
                    <a:pos x="T0" y="T1"/>
                  </a:cxn>
                  <a:cxn ang="T11">
                    <a:pos x="T2" y="T3"/>
                  </a:cxn>
                  <a:cxn ang="T12">
                    <a:pos x="T4" y="T5"/>
                  </a:cxn>
                  <a:cxn ang="T13">
                    <a:pos x="T6" y="T7"/>
                  </a:cxn>
                  <a:cxn ang="T14">
                    <a:pos x="T8" y="T9"/>
                  </a:cxn>
                </a:cxnLst>
                <a:rect l="T15" t="T16" r="T17" b="T18"/>
                <a:pathLst>
                  <a:path w="93" h="107">
                    <a:moveTo>
                      <a:pt x="0" y="0"/>
                    </a:moveTo>
                    <a:lnTo>
                      <a:pt x="23" y="107"/>
                    </a:lnTo>
                    <a:lnTo>
                      <a:pt x="70" y="107"/>
                    </a:lnTo>
                    <a:lnTo>
                      <a:pt x="93" y="0"/>
                    </a:lnTo>
                    <a:lnTo>
                      <a:pt x="0" y="0"/>
                    </a:lnTo>
                    <a:close/>
                  </a:path>
                </a:pathLst>
              </a:custGeom>
              <a:solidFill>
                <a:srgbClr val="0066CC"/>
              </a:solidFill>
              <a:ln w="12700">
                <a:solidFill>
                  <a:srgbClr val="0066CC"/>
                </a:solidFill>
                <a:round/>
                <a:headEnd/>
                <a:tailEnd/>
              </a:ln>
            </p:spPr>
            <p:txBody>
              <a:bodyPr/>
              <a:lstStyle/>
              <a:p>
                <a:endParaRPr lang="en-US">
                  <a:latin typeface="+mn-lt"/>
                </a:endParaRPr>
              </a:p>
            </p:txBody>
          </p:sp>
          <p:sp>
            <p:nvSpPr>
              <p:cNvPr id="51" name="Freeform 24"/>
              <p:cNvSpPr>
                <a:spLocks/>
              </p:cNvSpPr>
              <p:nvPr/>
            </p:nvSpPr>
            <p:spPr bwMode="auto">
              <a:xfrm>
                <a:off x="4391" y="2637"/>
                <a:ext cx="120" cy="270"/>
              </a:xfrm>
              <a:custGeom>
                <a:avLst/>
                <a:gdLst>
                  <a:gd name="T0" fmla="*/ 0 w 120"/>
                  <a:gd name="T1" fmla="*/ 0 h 270"/>
                  <a:gd name="T2" fmla="*/ 12 w 120"/>
                  <a:gd name="T3" fmla="*/ 1 h 270"/>
                  <a:gd name="T4" fmla="*/ 24 w 120"/>
                  <a:gd name="T5" fmla="*/ 3 h 270"/>
                  <a:gd name="T6" fmla="*/ 36 w 120"/>
                  <a:gd name="T7" fmla="*/ 6 h 270"/>
                  <a:gd name="T8" fmla="*/ 47 w 120"/>
                  <a:gd name="T9" fmla="*/ 11 h 270"/>
                  <a:gd name="T10" fmla="*/ 57 w 120"/>
                  <a:gd name="T11" fmla="*/ 16 h 270"/>
                  <a:gd name="T12" fmla="*/ 67 w 120"/>
                  <a:gd name="T13" fmla="*/ 23 h 270"/>
                  <a:gd name="T14" fmla="*/ 76 w 120"/>
                  <a:gd name="T15" fmla="*/ 31 h 270"/>
                  <a:gd name="T16" fmla="*/ 85 w 120"/>
                  <a:gd name="T17" fmla="*/ 39 h 270"/>
                  <a:gd name="T18" fmla="*/ 99 w 120"/>
                  <a:gd name="T19" fmla="*/ 59 h 270"/>
                  <a:gd name="T20" fmla="*/ 105 w 120"/>
                  <a:gd name="T21" fmla="*/ 70 h 270"/>
                  <a:gd name="T22" fmla="*/ 111 w 120"/>
                  <a:gd name="T23" fmla="*/ 82 h 270"/>
                  <a:gd name="T24" fmla="*/ 115 w 120"/>
                  <a:gd name="T25" fmla="*/ 95 h 270"/>
                  <a:gd name="T26" fmla="*/ 118 w 120"/>
                  <a:gd name="T27" fmla="*/ 108 h 270"/>
                  <a:gd name="T28" fmla="*/ 119 w 120"/>
                  <a:gd name="T29" fmla="*/ 121 h 270"/>
                  <a:gd name="T30" fmla="*/ 120 w 120"/>
                  <a:gd name="T31" fmla="*/ 135 h 270"/>
                  <a:gd name="T32" fmla="*/ 119 w 120"/>
                  <a:gd name="T33" fmla="*/ 149 h 270"/>
                  <a:gd name="T34" fmla="*/ 118 w 120"/>
                  <a:gd name="T35" fmla="*/ 162 h 270"/>
                  <a:gd name="T36" fmla="*/ 115 w 120"/>
                  <a:gd name="T37" fmla="*/ 175 h 270"/>
                  <a:gd name="T38" fmla="*/ 111 w 120"/>
                  <a:gd name="T39" fmla="*/ 188 h 270"/>
                  <a:gd name="T40" fmla="*/ 105 w 120"/>
                  <a:gd name="T41" fmla="*/ 200 h 270"/>
                  <a:gd name="T42" fmla="*/ 99 w 120"/>
                  <a:gd name="T43" fmla="*/ 211 h 270"/>
                  <a:gd name="T44" fmla="*/ 85 w 120"/>
                  <a:gd name="T45" fmla="*/ 231 h 270"/>
                  <a:gd name="T46" fmla="*/ 76 w 120"/>
                  <a:gd name="T47" fmla="*/ 239 h 270"/>
                  <a:gd name="T48" fmla="*/ 67 w 120"/>
                  <a:gd name="T49" fmla="*/ 247 h 270"/>
                  <a:gd name="T50" fmla="*/ 57 w 120"/>
                  <a:gd name="T51" fmla="*/ 254 h 270"/>
                  <a:gd name="T52" fmla="*/ 47 w 120"/>
                  <a:gd name="T53" fmla="*/ 259 h 270"/>
                  <a:gd name="T54" fmla="*/ 36 w 120"/>
                  <a:gd name="T55" fmla="*/ 264 h 270"/>
                  <a:gd name="T56" fmla="*/ 24 w 120"/>
                  <a:gd name="T57" fmla="*/ 267 h 270"/>
                  <a:gd name="T58" fmla="*/ 12 w 120"/>
                  <a:gd name="T59" fmla="*/ 269 h 270"/>
                  <a:gd name="T60" fmla="*/ 0 w 120"/>
                  <a:gd name="T61" fmla="*/ 270 h 270"/>
                  <a:gd name="T62" fmla="*/ 0 w 120"/>
                  <a:gd name="T63" fmla="*/ 270 h 270"/>
                  <a:gd name="T64" fmla="*/ 11 w 120"/>
                  <a:gd name="T65" fmla="*/ 256 h 270"/>
                  <a:gd name="T66" fmla="*/ 22 w 120"/>
                  <a:gd name="T67" fmla="*/ 241 h 270"/>
                  <a:gd name="T68" fmla="*/ 30 w 120"/>
                  <a:gd name="T69" fmla="*/ 225 h 270"/>
                  <a:gd name="T70" fmla="*/ 38 w 120"/>
                  <a:gd name="T71" fmla="*/ 208 h 270"/>
                  <a:gd name="T72" fmla="*/ 43 w 120"/>
                  <a:gd name="T73" fmla="*/ 191 h 270"/>
                  <a:gd name="T74" fmla="*/ 48 w 120"/>
                  <a:gd name="T75" fmla="*/ 173 h 270"/>
                  <a:gd name="T76" fmla="*/ 50 w 120"/>
                  <a:gd name="T77" fmla="*/ 154 h 270"/>
                  <a:gd name="T78" fmla="*/ 51 w 120"/>
                  <a:gd name="T79" fmla="*/ 135 h 270"/>
                  <a:gd name="T80" fmla="*/ 50 w 120"/>
                  <a:gd name="T81" fmla="*/ 116 h 270"/>
                  <a:gd name="T82" fmla="*/ 48 w 120"/>
                  <a:gd name="T83" fmla="*/ 97 h 270"/>
                  <a:gd name="T84" fmla="*/ 43 w 120"/>
                  <a:gd name="T85" fmla="*/ 79 h 270"/>
                  <a:gd name="T86" fmla="*/ 38 w 120"/>
                  <a:gd name="T87" fmla="*/ 62 h 270"/>
                  <a:gd name="T88" fmla="*/ 30 w 120"/>
                  <a:gd name="T89" fmla="*/ 45 h 270"/>
                  <a:gd name="T90" fmla="*/ 22 w 120"/>
                  <a:gd name="T91" fmla="*/ 29 h 270"/>
                  <a:gd name="T92" fmla="*/ 11 w 120"/>
                  <a:gd name="T93" fmla="*/ 14 h 270"/>
                  <a:gd name="T94" fmla="*/ 0 w 120"/>
                  <a:gd name="T95" fmla="*/ 0 h 27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20"/>
                  <a:gd name="T145" fmla="*/ 0 h 270"/>
                  <a:gd name="T146" fmla="*/ 120 w 120"/>
                  <a:gd name="T147" fmla="*/ 270 h 27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20" h="270">
                    <a:moveTo>
                      <a:pt x="0" y="0"/>
                    </a:moveTo>
                    <a:lnTo>
                      <a:pt x="12" y="1"/>
                    </a:lnTo>
                    <a:lnTo>
                      <a:pt x="24" y="3"/>
                    </a:lnTo>
                    <a:lnTo>
                      <a:pt x="36" y="6"/>
                    </a:lnTo>
                    <a:lnTo>
                      <a:pt x="47" y="11"/>
                    </a:lnTo>
                    <a:lnTo>
                      <a:pt x="57" y="16"/>
                    </a:lnTo>
                    <a:lnTo>
                      <a:pt x="67" y="23"/>
                    </a:lnTo>
                    <a:lnTo>
                      <a:pt x="76" y="31"/>
                    </a:lnTo>
                    <a:lnTo>
                      <a:pt x="85" y="39"/>
                    </a:lnTo>
                    <a:lnTo>
                      <a:pt x="99" y="59"/>
                    </a:lnTo>
                    <a:lnTo>
                      <a:pt x="105" y="70"/>
                    </a:lnTo>
                    <a:lnTo>
                      <a:pt x="111" y="82"/>
                    </a:lnTo>
                    <a:lnTo>
                      <a:pt x="115" y="95"/>
                    </a:lnTo>
                    <a:lnTo>
                      <a:pt x="118" y="108"/>
                    </a:lnTo>
                    <a:lnTo>
                      <a:pt x="119" y="121"/>
                    </a:lnTo>
                    <a:lnTo>
                      <a:pt x="120" y="135"/>
                    </a:lnTo>
                    <a:lnTo>
                      <a:pt x="119" y="149"/>
                    </a:lnTo>
                    <a:lnTo>
                      <a:pt x="118" y="162"/>
                    </a:lnTo>
                    <a:lnTo>
                      <a:pt x="115" y="175"/>
                    </a:lnTo>
                    <a:lnTo>
                      <a:pt x="111" y="188"/>
                    </a:lnTo>
                    <a:lnTo>
                      <a:pt x="105" y="200"/>
                    </a:lnTo>
                    <a:lnTo>
                      <a:pt x="99" y="211"/>
                    </a:lnTo>
                    <a:lnTo>
                      <a:pt x="85" y="231"/>
                    </a:lnTo>
                    <a:lnTo>
                      <a:pt x="76" y="239"/>
                    </a:lnTo>
                    <a:lnTo>
                      <a:pt x="67" y="247"/>
                    </a:lnTo>
                    <a:lnTo>
                      <a:pt x="57" y="254"/>
                    </a:lnTo>
                    <a:lnTo>
                      <a:pt x="47" y="259"/>
                    </a:lnTo>
                    <a:lnTo>
                      <a:pt x="36" y="264"/>
                    </a:lnTo>
                    <a:lnTo>
                      <a:pt x="24" y="267"/>
                    </a:lnTo>
                    <a:lnTo>
                      <a:pt x="12" y="269"/>
                    </a:lnTo>
                    <a:lnTo>
                      <a:pt x="0" y="270"/>
                    </a:lnTo>
                    <a:lnTo>
                      <a:pt x="11" y="256"/>
                    </a:lnTo>
                    <a:lnTo>
                      <a:pt x="22" y="241"/>
                    </a:lnTo>
                    <a:lnTo>
                      <a:pt x="30" y="225"/>
                    </a:lnTo>
                    <a:lnTo>
                      <a:pt x="38" y="208"/>
                    </a:lnTo>
                    <a:lnTo>
                      <a:pt x="43" y="191"/>
                    </a:lnTo>
                    <a:lnTo>
                      <a:pt x="48" y="173"/>
                    </a:lnTo>
                    <a:lnTo>
                      <a:pt x="50" y="154"/>
                    </a:lnTo>
                    <a:lnTo>
                      <a:pt x="51" y="135"/>
                    </a:lnTo>
                    <a:lnTo>
                      <a:pt x="50" y="116"/>
                    </a:lnTo>
                    <a:lnTo>
                      <a:pt x="48" y="97"/>
                    </a:lnTo>
                    <a:lnTo>
                      <a:pt x="43" y="79"/>
                    </a:lnTo>
                    <a:lnTo>
                      <a:pt x="38" y="62"/>
                    </a:lnTo>
                    <a:lnTo>
                      <a:pt x="30" y="45"/>
                    </a:lnTo>
                    <a:lnTo>
                      <a:pt x="22" y="29"/>
                    </a:lnTo>
                    <a:lnTo>
                      <a:pt x="11" y="14"/>
                    </a:lnTo>
                    <a:lnTo>
                      <a:pt x="0" y="0"/>
                    </a:lnTo>
                    <a:close/>
                  </a:path>
                </a:pathLst>
              </a:custGeom>
              <a:solidFill>
                <a:srgbClr val="008000"/>
              </a:solidFill>
              <a:ln w="12700">
                <a:solidFill>
                  <a:srgbClr val="008000"/>
                </a:solidFill>
                <a:round/>
                <a:headEnd/>
                <a:tailEnd/>
              </a:ln>
            </p:spPr>
            <p:txBody>
              <a:bodyPr/>
              <a:lstStyle/>
              <a:p>
                <a:endParaRPr lang="en-US">
                  <a:latin typeface="+mn-lt"/>
                </a:endParaRPr>
              </a:p>
            </p:txBody>
          </p:sp>
          <p:sp>
            <p:nvSpPr>
              <p:cNvPr id="52" name="Freeform 25"/>
              <p:cNvSpPr>
                <a:spLocks/>
              </p:cNvSpPr>
              <p:nvPr/>
            </p:nvSpPr>
            <p:spPr bwMode="auto">
              <a:xfrm>
                <a:off x="4444" y="2633"/>
                <a:ext cx="118" cy="272"/>
              </a:xfrm>
              <a:custGeom>
                <a:avLst/>
                <a:gdLst>
                  <a:gd name="T0" fmla="*/ 118 w 118"/>
                  <a:gd name="T1" fmla="*/ 0 h 272"/>
                  <a:gd name="T2" fmla="*/ 106 w 118"/>
                  <a:gd name="T3" fmla="*/ 1 h 272"/>
                  <a:gd name="T4" fmla="*/ 94 w 118"/>
                  <a:gd name="T5" fmla="*/ 3 h 272"/>
                  <a:gd name="T6" fmla="*/ 83 w 118"/>
                  <a:gd name="T7" fmla="*/ 6 h 272"/>
                  <a:gd name="T8" fmla="*/ 72 w 118"/>
                  <a:gd name="T9" fmla="*/ 11 h 272"/>
                  <a:gd name="T10" fmla="*/ 62 w 118"/>
                  <a:gd name="T11" fmla="*/ 16 h 272"/>
                  <a:gd name="T12" fmla="*/ 52 w 118"/>
                  <a:gd name="T13" fmla="*/ 23 h 272"/>
                  <a:gd name="T14" fmla="*/ 43 w 118"/>
                  <a:gd name="T15" fmla="*/ 31 h 272"/>
                  <a:gd name="T16" fmla="*/ 35 w 118"/>
                  <a:gd name="T17" fmla="*/ 40 h 272"/>
                  <a:gd name="T18" fmla="*/ 20 w 118"/>
                  <a:gd name="T19" fmla="*/ 60 h 272"/>
                  <a:gd name="T20" fmla="*/ 14 w 118"/>
                  <a:gd name="T21" fmla="*/ 71 h 272"/>
                  <a:gd name="T22" fmla="*/ 9 w 118"/>
                  <a:gd name="T23" fmla="*/ 83 h 272"/>
                  <a:gd name="T24" fmla="*/ 5 w 118"/>
                  <a:gd name="T25" fmla="*/ 96 h 272"/>
                  <a:gd name="T26" fmla="*/ 2 w 118"/>
                  <a:gd name="T27" fmla="*/ 109 h 272"/>
                  <a:gd name="T28" fmla="*/ 1 w 118"/>
                  <a:gd name="T29" fmla="*/ 122 h 272"/>
                  <a:gd name="T30" fmla="*/ 0 w 118"/>
                  <a:gd name="T31" fmla="*/ 136 h 272"/>
                  <a:gd name="T32" fmla="*/ 1 w 118"/>
                  <a:gd name="T33" fmla="*/ 150 h 272"/>
                  <a:gd name="T34" fmla="*/ 2 w 118"/>
                  <a:gd name="T35" fmla="*/ 163 h 272"/>
                  <a:gd name="T36" fmla="*/ 5 w 118"/>
                  <a:gd name="T37" fmla="*/ 176 h 272"/>
                  <a:gd name="T38" fmla="*/ 9 w 118"/>
                  <a:gd name="T39" fmla="*/ 189 h 272"/>
                  <a:gd name="T40" fmla="*/ 14 w 118"/>
                  <a:gd name="T41" fmla="*/ 201 h 272"/>
                  <a:gd name="T42" fmla="*/ 20 w 118"/>
                  <a:gd name="T43" fmla="*/ 212 h 272"/>
                  <a:gd name="T44" fmla="*/ 35 w 118"/>
                  <a:gd name="T45" fmla="*/ 232 h 272"/>
                  <a:gd name="T46" fmla="*/ 43 w 118"/>
                  <a:gd name="T47" fmla="*/ 241 h 272"/>
                  <a:gd name="T48" fmla="*/ 52 w 118"/>
                  <a:gd name="T49" fmla="*/ 249 h 272"/>
                  <a:gd name="T50" fmla="*/ 62 w 118"/>
                  <a:gd name="T51" fmla="*/ 256 h 272"/>
                  <a:gd name="T52" fmla="*/ 72 w 118"/>
                  <a:gd name="T53" fmla="*/ 261 h 272"/>
                  <a:gd name="T54" fmla="*/ 83 w 118"/>
                  <a:gd name="T55" fmla="*/ 266 h 272"/>
                  <a:gd name="T56" fmla="*/ 94 w 118"/>
                  <a:gd name="T57" fmla="*/ 269 h 272"/>
                  <a:gd name="T58" fmla="*/ 106 w 118"/>
                  <a:gd name="T59" fmla="*/ 271 h 272"/>
                  <a:gd name="T60" fmla="*/ 118 w 118"/>
                  <a:gd name="T61" fmla="*/ 272 h 272"/>
                  <a:gd name="T62" fmla="*/ 118 w 118"/>
                  <a:gd name="T63" fmla="*/ 272 h 272"/>
                  <a:gd name="T64" fmla="*/ 106 w 118"/>
                  <a:gd name="T65" fmla="*/ 259 h 272"/>
                  <a:gd name="T66" fmla="*/ 95 w 118"/>
                  <a:gd name="T67" fmla="*/ 244 h 272"/>
                  <a:gd name="T68" fmla="*/ 85 w 118"/>
                  <a:gd name="T69" fmla="*/ 228 h 272"/>
                  <a:gd name="T70" fmla="*/ 77 w 118"/>
                  <a:gd name="T71" fmla="*/ 211 h 272"/>
                  <a:gd name="T72" fmla="*/ 71 w 118"/>
                  <a:gd name="T73" fmla="*/ 193 h 272"/>
                  <a:gd name="T74" fmla="*/ 67 w 118"/>
                  <a:gd name="T75" fmla="*/ 175 h 272"/>
                  <a:gd name="T76" fmla="*/ 64 w 118"/>
                  <a:gd name="T77" fmla="*/ 156 h 272"/>
                  <a:gd name="T78" fmla="*/ 63 w 118"/>
                  <a:gd name="T79" fmla="*/ 136 h 272"/>
                  <a:gd name="T80" fmla="*/ 64 w 118"/>
                  <a:gd name="T81" fmla="*/ 116 h 272"/>
                  <a:gd name="T82" fmla="*/ 67 w 118"/>
                  <a:gd name="T83" fmla="*/ 97 h 272"/>
                  <a:gd name="T84" fmla="*/ 71 w 118"/>
                  <a:gd name="T85" fmla="*/ 79 h 272"/>
                  <a:gd name="T86" fmla="*/ 77 w 118"/>
                  <a:gd name="T87" fmla="*/ 61 h 272"/>
                  <a:gd name="T88" fmla="*/ 85 w 118"/>
                  <a:gd name="T89" fmla="*/ 44 h 272"/>
                  <a:gd name="T90" fmla="*/ 95 w 118"/>
                  <a:gd name="T91" fmla="*/ 28 h 272"/>
                  <a:gd name="T92" fmla="*/ 106 w 118"/>
                  <a:gd name="T93" fmla="*/ 13 h 272"/>
                  <a:gd name="T94" fmla="*/ 118 w 118"/>
                  <a:gd name="T95" fmla="*/ 0 h 272"/>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18"/>
                  <a:gd name="T145" fmla="*/ 0 h 272"/>
                  <a:gd name="T146" fmla="*/ 118 w 118"/>
                  <a:gd name="T147" fmla="*/ 272 h 272"/>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18" h="272">
                    <a:moveTo>
                      <a:pt x="118" y="0"/>
                    </a:moveTo>
                    <a:lnTo>
                      <a:pt x="106" y="1"/>
                    </a:lnTo>
                    <a:lnTo>
                      <a:pt x="94" y="3"/>
                    </a:lnTo>
                    <a:lnTo>
                      <a:pt x="83" y="6"/>
                    </a:lnTo>
                    <a:lnTo>
                      <a:pt x="72" y="11"/>
                    </a:lnTo>
                    <a:lnTo>
                      <a:pt x="62" y="16"/>
                    </a:lnTo>
                    <a:lnTo>
                      <a:pt x="52" y="23"/>
                    </a:lnTo>
                    <a:lnTo>
                      <a:pt x="43" y="31"/>
                    </a:lnTo>
                    <a:lnTo>
                      <a:pt x="35" y="40"/>
                    </a:lnTo>
                    <a:lnTo>
                      <a:pt x="20" y="60"/>
                    </a:lnTo>
                    <a:lnTo>
                      <a:pt x="14" y="71"/>
                    </a:lnTo>
                    <a:lnTo>
                      <a:pt x="9" y="83"/>
                    </a:lnTo>
                    <a:lnTo>
                      <a:pt x="5" y="96"/>
                    </a:lnTo>
                    <a:lnTo>
                      <a:pt x="2" y="109"/>
                    </a:lnTo>
                    <a:lnTo>
                      <a:pt x="1" y="122"/>
                    </a:lnTo>
                    <a:lnTo>
                      <a:pt x="0" y="136"/>
                    </a:lnTo>
                    <a:lnTo>
                      <a:pt x="1" y="150"/>
                    </a:lnTo>
                    <a:lnTo>
                      <a:pt x="2" y="163"/>
                    </a:lnTo>
                    <a:lnTo>
                      <a:pt x="5" y="176"/>
                    </a:lnTo>
                    <a:lnTo>
                      <a:pt x="9" y="189"/>
                    </a:lnTo>
                    <a:lnTo>
                      <a:pt x="14" y="201"/>
                    </a:lnTo>
                    <a:lnTo>
                      <a:pt x="20" y="212"/>
                    </a:lnTo>
                    <a:lnTo>
                      <a:pt x="35" y="232"/>
                    </a:lnTo>
                    <a:lnTo>
                      <a:pt x="43" y="241"/>
                    </a:lnTo>
                    <a:lnTo>
                      <a:pt x="52" y="249"/>
                    </a:lnTo>
                    <a:lnTo>
                      <a:pt x="62" y="256"/>
                    </a:lnTo>
                    <a:lnTo>
                      <a:pt x="72" y="261"/>
                    </a:lnTo>
                    <a:lnTo>
                      <a:pt x="83" y="266"/>
                    </a:lnTo>
                    <a:lnTo>
                      <a:pt x="94" y="269"/>
                    </a:lnTo>
                    <a:lnTo>
                      <a:pt x="106" y="271"/>
                    </a:lnTo>
                    <a:lnTo>
                      <a:pt x="118" y="272"/>
                    </a:lnTo>
                    <a:lnTo>
                      <a:pt x="106" y="259"/>
                    </a:lnTo>
                    <a:lnTo>
                      <a:pt x="95" y="244"/>
                    </a:lnTo>
                    <a:lnTo>
                      <a:pt x="85" y="228"/>
                    </a:lnTo>
                    <a:lnTo>
                      <a:pt x="77" y="211"/>
                    </a:lnTo>
                    <a:lnTo>
                      <a:pt x="71" y="193"/>
                    </a:lnTo>
                    <a:lnTo>
                      <a:pt x="67" y="175"/>
                    </a:lnTo>
                    <a:lnTo>
                      <a:pt x="64" y="156"/>
                    </a:lnTo>
                    <a:lnTo>
                      <a:pt x="63" y="136"/>
                    </a:lnTo>
                    <a:lnTo>
                      <a:pt x="64" y="116"/>
                    </a:lnTo>
                    <a:lnTo>
                      <a:pt x="67" y="97"/>
                    </a:lnTo>
                    <a:lnTo>
                      <a:pt x="71" y="79"/>
                    </a:lnTo>
                    <a:lnTo>
                      <a:pt x="77" y="61"/>
                    </a:lnTo>
                    <a:lnTo>
                      <a:pt x="85" y="44"/>
                    </a:lnTo>
                    <a:lnTo>
                      <a:pt x="95" y="28"/>
                    </a:lnTo>
                    <a:lnTo>
                      <a:pt x="106" y="13"/>
                    </a:lnTo>
                    <a:lnTo>
                      <a:pt x="118" y="0"/>
                    </a:lnTo>
                    <a:close/>
                  </a:path>
                </a:pathLst>
              </a:custGeom>
              <a:solidFill>
                <a:srgbClr val="008000"/>
              </a:solidFill>
              <a:ln w="12700">
                <a:solidFill>
                  <a:srgbClr val="008000"/>
                </a:solidFill>
                <a:round/>
                <a:headEnd/>
                <a:tailEnd/>
              </a:ln>
            </p:spPr>
            <p:txBody>
              <a:bodyPr/>
              <a:lstStyle/>
              <a:p>
                <a:endParaRPr lang="en-US">
                  <a:latin typeface="+mn-lt"/>
                </a:endParaRPr>
              </a:p>
            </p:txBody>
          </p:sp>
          <p:sp>
            <p:nvSpPr>
              <p:cNvPr id="53" name="Rectangle 26"/>
              <p:cNvSpPr>
                <a:spLocks noChangeArrowheads="1"/>
              </p:cNvSpPr>
              <p:nvPr/>
            </p:nvSpPr>
            <p:spPr bwMode="auto">
              <a:xfrm>
                <a:off x="4276" y="2861"/>
                <a:ext cx="115" cy="62"/>
              </a:xfrm>
              <a:prstGeom prst="rect">
                <a:avLst/>
              </a:prstGeom>
              <a:solidFill>
                <a:srgbClr val="B2B2B2"/>
              </a:solidFill>
              <a:ln w="12700">
                <a:solidFill>
                  <a:srgbClr val="000000"/>
                </a:solidFill>
                <a:miter lim="800000"/>
                <a:headEnd/>
                <a:tailEnd/>
              </a:ln>
            </p:spPr>
            <p:txBody>
              <a:bodyPr/>
              <a:lstStyle/>
              <a:p>
                <a:endParaRPr lang="en-US">
                  <a:latin typeface="+mn-lt"/>
                </a:endParaRPr>
              </a:p>
            </p:txBody>
          </p:sp>
          <p:sp>
            <p:nvSpPr>
              <p:cNvPr id="54" name="Rectangle 27"/>
              <p:cNvSpPr>
                <a:spLocks noChangeArrowheads="1"/>
              </p:cNvSpPr>
              <p:nvPr/>
            </p:nvSpPr>
            <p:spPr bwMode="auto">
              <a:xfrm>
                <a:off x="4574" y="2861"/>
                <a:ext cx="127" cy="64"/>
              </a:xfrm>
              <a:prstGeom prst="rect">
                <a:avLst/>
              </a:prstGeom>
              <a:solidFill>
                <a:srgbClr val="B2B2B2"/>
              </a:solidFill>
              <a:ln w="12700">
                <a:solidFill>
                  <a:srgbClr val="000000"/>
                </a:solidFill>
                <a:miter lim="800000"/>
                <a:headEnd/>
                <a:tailEnd/>
              </a:ln>
            </p:spPr>
            <p:txBody>
              <a:bodyPr/>
              <a:lstStyle/>
              <a:p>
                <a:endParaRPr lang="en-US">
                  <a:latin typeface="+mn-lt"/>
                </a:endParaRPr>
              </a:p>
            </p:txBody>
          </p:sp>
          <p:sp>
            <p:nvSpPr>
              <p:cNvPr id="55" name="Rectangle 28"/>
              <p:cNvSpPr>
                <a:spLocks noChangeArrowheads="1"/>
              </p:cNvSpPr>
              <p:nvPr/>
            </p:nvSpPr>
            <p:spPr bwMode="auto">
              <a:xfrm>
                <a:off x="4395" y="2875"/>
                <a:ext cx="183" cy="31"/>
              </a:xfrm>
              <a:prstGeom prst="rect">
                <a:avLst/>
              </a:prstGeom>
              <a:solidFill>
                <a:srgbClr val="FF9966"/>
              </a:solidFill>
              <a:ln w="19050">
                <a:solidFill>
                  <a:srgbClr val="FF0000"/>
                </a:solidFill>
                <a:miter lim="800000"/>
                <a:headEnd/>
                <a:tailEnd/>
              </a:ln>
            </p:spPr>
            <p:txBody>
              <a:bodyPr/>
              <a:lstStyle/>
              <a:p>
                <a:endParaRPr lang="en-US">
                  <a:latin typeface="+mn-lt"/>
                </a:endParaRPr>
              </a:p>
            </p:txBody>
          </p:sp>
          <p:sp>
            <p:nvSpPr>
              <p:cNvPr id="56" name="Freeform 29"/>
              <p:cNvSpPr>
                <a:spLocks/>
              </p:cNvSpPr>
              <p:nvPr/>
            </p:nvSpPr>
            <p:spPr bwMode="auto">
              <a:xfrm>
                <a:off x="4396" y="2392"/>
                <a:ext cx="112" cy="260"/>
              </a:xfrm>
              <a:custGeom>
                <a:avLst/>
                <a:gdLst>
                  <a:gd name="T0" fmla="*/ 0 w 112"/>
                  <a:gd name="T1" fmla="*/ 0 h 243"/>
                  <a:gd name="T2" fmla="*/ 12 w 112"/>
                  <a:gd name="T3" fmla="*/ 1 h 243"/>
                  <a:gd name="T4" fmla="*/ 23 w 112"/>
                  <a:gd name="T5" fmla="*/ 2 h 243"/>
                  <a:gd name="T6" fmla="*/ 33 w 112"/>
                  <a:gd name="T7" fmla="*/ 5 h 243"/>
                  <a:gd name="T8" fmla="*/ 44 w 112"/>
                  <a:gd name="T9" fmla="*/ 11 h 243"/>
                  <a:gd name="T10" fmla="*/ 53 w 112"/>
                  <a:gd name="T11" fmla="*/ 16 h 243"/>
                  <a:gd name="T12" fmla="*/ 63 w 112"/>
                  <a:gd name="T13" fmla="*/ 22 h 243"/>
                  <a:gd name="T14" fmla="*/ 79 w 112"/>
                  <a:gd name="T15" fmla="*/ 37 h 243"/>
                  <a:gd name="T16" fmla="*/ 93 w 112"/>
                  <a:gd name="T17" fmla="*/ 57 h 243"/>
                  <a:gd name="T18" fmla="*/ 103 w 112"/>
                  <a:gd name="T19" fmla="*/ 79 h 243"/>
                  <a:gd name="T20" fmla="*/ 107 w 112"/>
                  <a:gd name="T21" fmla="*/ 91 h 243"/>
                  <a:gd name="T22" fmla="*/ 110 w 112"/>
                  <a:gd name="T23" fmla="*/ 104 h 243"/>
                  <a:gd name="T24" fmla="*/ 111 w 112"/>
                  <a:gd name="T25" fmla="*/ 117 h 243"/>
                  <a:gd name="T26" fmla="*/ 112 w 112"/>
                  <a:gd name="T27" fmla="*/ 129 h 243"/>
                  <a:gd name="T28" fmla="*/ 111 w 112"/>
                  <a:gd name="T29" fmla="*/ 143 h 243"/>
                  <a:gd name="T30" fmla="*/ 110 w 112"/>
                  <a:gd name="T31" fmla="*/ 156 h 243"/>
                  <a:gd name="T32" fmla="*/ 107 w 112"/>
                  <a:gd name="T33" fmla="*/ 169 h 243"/>
                  <a:gd name="T34" fmla="*/ 103 w 112"/>
                  <a:gd name="T35" fmla="*/ 181 h 243"/>
                  <a:gd name="T36" fmla="*/ 93 w 112"/>
                  <a:gd name="T37" fmla="*/ 203 h 243"/>
                  <a:gd name="T38" fmla="*/ 79 w 112"/>
                  <a:gd name="T39" fmla="*/ 223 h 243"/>
                  <a:gd name="T40" fmla="*/ 63 w 112"/>
                  <a:gd name="T41" fmla="*/ 238 h 243"/>
                  <a:gd name="T42" fmla="*/ 53 w 112"/>
                  <a:gd name="T43" fmla="*/ 244 h 243"/>
                  <a:gd name="T44" fmla="*/ 44 w 112"/>
                  <a:gd name="T45" fmla="*/ 250 h 243"/>
                  <a:gd name="T46" fmla="*/ 33 w 112"/>
                  <a:gd name="T47" fmla="*/ 255 h 243"/>
                  <a:gd name="T48" fmla="*/ 23 w 112"/>
                  <a:gd name="T49" fmla="*/ 258 h 243"/>
                  <a:gd name="T50" fmla="*/ 12 w 112"/>
                  <a:gd name="T51" fmla="*/ 259 h 243"/>
                  <a:gd name="T52" fmla="*/ 0 w 112"/>
                  <a:gd name="T53" fmla="*/ 260 h 243"/>
                  <a:gd name="T54" fmla="*/ 0 w 112"/>
                  <a:gd name="T55" fmla="*/ 260 h 243"/>
                  <a:gd name="T56" fmla="*/ 13 w 112"/>
                  <a:gd name="T57" fmla="*/ 248 h 243"/>
                  <a:gd name="T58" fmla="*/ 25 w 112"/>
                  <a:gd name="T59" fmla="*/ 234 h 243"/>
                  <a:gd name="T60" fmla="*/ 35 w 112"/>
                  <a:gd name="T61" fmla="*/ 219 h 243"/>
                  <a:gd name="T62" fmla="*/ 44 w 112"/>
                  <a:gd name="T63" fmla="*/ 203 h 243"/>
                  <a:gd name="T64" fmla="*/ 51 w 112"/>
                  <a:gd name="T65" fmla="*/ 186 h 243"/>
                  <a:gd name="T66" fmla="*/ 56 w 112"/>
                  <a:gd name="T67" fmla="*/ 168 h 243"/>
                  <a:gd name="T68" fmla="*/ 59 w 112"/>
                  <a:gd name="T69" fmla="*/ 149 h 243"/>
                  <a:gd name="T70" fmla="*/ 60 w 112"/>
                  <a:gd name="T71" fmla="*/ 129 h 243"/>
                  <a:gd name="T72" fmla="*/ 59 w 112"/>
                  <a:gd name="T73" fmla="*/ 110 h 243"/>
                  <a:gd name="T74" fmla="*/ 56 w 112"/>
                  <a:gd name="T75" fmla="*/ 92 h 243"/>
                  <a:gd name="T76" fmla="*/ 51 w 112"/>
                  <a:gd name="T77" fmla="*/ 74 h 243"/>
                  <a:gd name="T78" fmla="*/ 44 w 112"/>
                  <a:gd name="T79" fmla="*/ 57 h 243"/>
                  <a:gd name="T80" fmla="*/ 35 w 112"/>
                  <a:gd name="T81" fmla="*/ 41 h 243"/>
                  <a:gd name="T82" fmla="*/ 25 w 112"/>
                  <a:gd name="T83" fmla="*/ 26 h 243"/>
                  <a:gd name="T84" fmla="*/ 13 w 112"/>
                  <a:gd name="T85" fmla="*/ 12 h 243"/>
                  <a:gd name="T86" fmla="*/ 0 w 112"/>
                  <a:gd name="T87" fmla="*/ 0 h 24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12"/>
                  <a:gd name="T133" fmla="*/ 0 h 243"/>
                  <a:gd name="T134" fmla="*/ 112 w 112"/>
                  <a:gd name="T135" fmla="*/ 243 h 243"/>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12" h="243">
                    <a:moveTo>
                      <a:pt x="0" y="0"/>
                    </a:moveTo>
                    <a:lnTo>
                      <a:pt x="12" y="1"/>
                    </a:lnTo>
                    <a:lnTo>
                      <a:pt x="23" y="2"/>
                    </a:lnTo>
                    <a:lnTo>
                      <a:pt x="33" y="5"/>
                    </a:lnTo>
                    <a:lnTo>
                      <a:pt x="44" y="10"/>
                    </a:lnTo>
                    <a:lnTo>
                      <a:pt x="53" y="15"/>
                    </a:lnTo>
                    <a:lnTo>
                      <a:pt x="63" y="21"/>
                    </a:lnTo>
                    <a:lnTo>
                      <a:pt x="79" y="35"/>
                    </a:lnTo>
                    <a:lnTo>
                      <a:pt x="93" y="53"/>
                    </a:lnTo>
                    <a:lnTo>
                      <a:pt x="103" y="74"/>
                    </a:lnTo>
                    <a:lnTo>
                      <a:pt x="107" y="85"/>
                    </a:lnTo>
                    <a:lnTo>
                      <a:pt x="110" y="97"/>
                    </a:lnTo>
                    <a:lnTo>
                      <a:pt x="111" y="109"/>
                    </a:lnTo>
                    <a:lnTo>
                      <a:pt x="112" y="121"/>
                    </a:lnTo>
                    <a:lnTo>
                      <a:pt x="111" y="134"/>
                    </a:lnTo>
                    <a:lnTo>
                      <a:pt x="110" y="146"/>
                    </a:lnTo>
                    <a:lnTo>
                      <a:pt x="107" y="158"/>
                    </a:lnTo>
                    <a:lnTo>
                      <a:pt x="103" y="169"/>
                    </a:lnTo>
                    <a:lnTo>
                      <a:pt x="93" y="190"/>
                    </a:lnTo>
                    <a:lnTo>
                      <a:pt x="79" y="208"/>
                    </a:lnTo>
                    <a:lnTo>
                      <a:pt x="63" y="222"/>
                    </a:lnTo>
                    <a:lnTo>
                      <a:pt x="53" y="228"/>
                    </a:lnTo>
                    <a:lnTo>
                      <a:pt x="44" y="234"/>
                    </a:lnTo>
                    <a:lnTo>
                      <a:pt x="33" y="238"/>
                    </a:lnTo>
                    <a:lnTo>
                      <a:pt x="23" y="241"/>
                    </a:lnTo>
                    <a:lnTo>
                      <a:pt x="12" y="242"/>
                    </a:lnTo>
                    <a:lnTo>
                      <a:pt x="0" y="243"/>
                    </a:lnTo>
                    <a:lnTo>
                      <a:pt x="13" y="232"/>
                    </a:lnTo>
                    <a:lnTo>
                      <a:pt x="25" y="219"/>
                    </a:lnTo>
                    <a:lnTo>
                      <a:pt x="35" y="205"/>
                    </a:lnTo>
                    <a:lnTo>
                      <a:pt x="44" y="190"/>
                    </a:lnTo>
                    <a:lnTo>
                      <a:pt x="51" y="174"/>
                    </a:lnTo>
                    <a:lnTo>
                      <a:pt x="56" y="157"/>
                    </a:lnTo>
                    <a:lnTo>
                      <a:pt x="59" y="139"/>
                    </a:lnTo>
                    <a:lnTo>
                      <a:pt x="60" y="121"/>
                    </a:lnTo>
                    <a:lnTo>
                      <a:pt x="59" y="103"/>
                    </a:lnTo>
                    <a:lnTo>
                      <a:pt x="56" y="86"/>
                    </a:lnTo>
                    <a:lnTo>
                      <a:pt x="51" y="69"/>
                    </a:lnTo>
                    <a:lnTo>
                      <a:pt x="44" y="53"/>
                    </a:lnTo>
                    <a:lnTo>
                      <a:pt x="35" y="38"/>
                    </a:lnTo>
                    <a:lnTo>
                      <a:pt x="25" y="24"/>
                    </a:lnTo>
                    <a:lnTo>
                      <a:pt x="13" y="11"/>
                    </a:lnTo>
                    <a:lnTo>
                      <a:pt x="0" y="0"/>
                    </a:lnTo>
                    <a:close/>
                  </a:path>
                </a:pathLst>
              </a:custGeom>
              <a:solidFill>
                <a:srgbClr val="FF0000"/>
              </a:solidFill>
              <a:ln w="12700">
                <a:solidFill>
                  <a:srgbClr val="FF0000"/>
                </a:solidFill>
                <a:round/>
                <a:headEnd/>
                <a:tailEnd/>
              </a:ln>
            </p:spPr>
            <p:txBody>
              <a:bodyPr/>
              <a:lstStyle/>
              <a:p>
                <a:endParaRPr lang="en-US">
                  <a:latin typeface="+mn-lt"/>
                </a:endParaRPr>
              </a:p>
            </p:txBody>
          </p:sp>
          <p:sp>
            <p:nvSpPr>
              <p:cNvPr id="57" name="Rectangle 30"/>
              <p:cNvSpPr>
                <a:spLocks noChangeArrowheads="1"/>
              </p:cNvSpPr>
              <p:nvPr/>
            </p:nvSpPr>
            <p:spPr bwMode="auto">
              <a:xfrm>
                <a:off x="4353" y="2583"/>
                <a:ext cx="56" cy="113"/>
              </a:xfrm>
              <a:prstGeom prst="rect">
                <a:avLst/>
              </a:prstGeom>
              <a:solidFill>
                <a:srgbClr val="0500D2"/>
              </a:solidFill>
              <a:ln w="12700">
                <a:solidFill>
                  <a:srgbClr val="0500D2"/>
                </a:solidFill>
                <a:miter lim="800000"/>
                <a:headEnd/>
                <a:tailEnd/>
              </a:ln>
            </p:spPr>
            <p:txBody>
              <a:bodyPr/>
              <a:lstStyle/>
              <a:p>
                <a:endParaRPr lang="en-US">
                  <a:latin typeface="+mn-lt"/>
                </a:endParaRPr>
              </a:p>
            </p:txBody>
          </p:sp>
          <p:sp>
            <p:nvSpPr>
              <p:cNvPr id="58" name="Freeform 31"/>
              <p:cNvSpPr>
                <a:spLocks/>
              </p:cNvSpPr>
              <p:nvPr/>
            </p:nvSpPr>
            <p:spPr bwMode="auto">
              <a:xfrm>
                <a:off x="4469" y="2496"/>
                <a:ext cx="130" cy="143"/>
              </a:xfrm>
              <a:custGeom>
                <a:avLst/>
                <a:gdLst>
                  <a:gd name="T0" fmla="*/ 34 w 124"/>
                  <a:gd name="T1" fmla="*/ 0 h 143"/>
                  <a:gd name="T2" fmla="*/ 21 w 124"/>
                  <a:gd name="T3" fmla="*/ 10 h 143"/>
                  <a:gd name="T4" fmla="*/ 12 w 124"/>
                  <a:gd name="T5" fmla="*/ 23 h 143"/>
                  <a:gd name="T6" fmla="*/ 5 w 124"/>
                  <a:gd name="T7" fmla="*/ 36 h 143"/>
                  <a:gd name="T8" fmla="*/ 1 w 124"/>
                  <a:gd name="T9" fmla="*/ 51 h 143"/>
                  <a:gd name="T10" fmla="*/ 0 w 124"/>
                  <a:gd name="T11" fmla="*/ 66 h 143"/>
                  <a:gd name="T12" fmla="*/ 2 w 124"/>
                  <a:gd name="T13" fmla="*/ 81 h 143"/>
                  <a:gd name="T14" fmla="*/ 7 w 124"/>
                  <a:gd name="T15" fmla="*/ 96 h 143"/>
                  <a:gd name="T16" fmla="*/ 16 w 124"/>
                  <a:gd name="T17" fmla="*/ 110 h 143"/>
                  <a:gd name="T18" fmla="*/ 27 w 124"/>
                  <a:gd name="T19" fmla="*/ 122 h 143"/>
                  <a:gd name="T20" fmla="*/ 40 w 124"/>
                  <a:gd name="T21" fmla="*/ 131 h 143"/>
                  <a:gd name="T22" fmla="*/ 55 w 124"/>
                  <a:gd name="T23" fmla="*/ 138 h 143"/>
                  <a:gd name="T24" fmla="*/ 69 w 124"/>
                  <a:gd name="T25" fmla="*/ 142 h 143"/>
                  <a:gd name="T26" fmla="*/ 85 w 124"/>
                  <a:gd name="T27" fmla="*/ 143 h 143"/>
                  <a:gd name="T28" fmla="*/ 101 w 124"/>
                  <a:gd name="T29" fmla="*/ 141 h 143"/>
                  <a:gd name="T30" fmla="*/ 115 w 124"/>
                  <a:gd name="T31" fmla="*/ 137 h 143"/>
                  <a:gd name="T32" fmla="*/ 130 w 124"/>
                  <a:gd name="T33" fmla="*/ 129 h 143"/>
                  <a:gd name="T34" fmla="*/ 130 w 124"/>
                  <a:gd name="T35" fmla="*/ 129 h 143"/>
                  <a:gd name="T36" fmla="*/ 109 w 124"/>
                  <a:gd name="T37" fmla="*/ 122 h 143"/>
                  <a:gd name="T38" fmla="*/ 89 w 124"/>
                  <a:gd name="T39" fmla="*/ 111 h 143"/>
                  <a:gd name="T40" fmla="*/ 71 w 124"/>
                  <a:gd name="T41" fmla="*/ 98 h 143"/>
                  <a:gd name="T42" fmla="*/ 57 w 124"/>
                  <a:gd name="T43" fmla="*/ 81 h 143"/>
                  <a:gd name="T44" fmla="*/ 45 w 124"/>
                  <a:gd name="T45" fmla="*/ 63 h 143"/>
                  <a:gd name="T46" fmla="*/ 38 w 124"/>
                  <a:gd name="T47" fmla="*/ 43 h 143"/>
                  <a:gd name="T48" fmla="*/ 34 w 124"/>
                  <a:gd name="T49" fmla="*/ 22 h 143"/>
                  <a:gd name="T50" fmla="*/ 33 w 124"/>
                  <a:gd name="T51" fmla="*/ 11 h 143"/>
                  <a:gd name="T52" fmla="*/ 34 w 124"/>
                  <a:gd name="T53" fmla="*/ 0 h 143"/>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24"/>
                  <a:gd name="T82" fmla="*/ 0 h 143"/>
                  <a:gd name="T83" fmla="*/ 124 w 124"/>
                  <a:gd name="T84" fmla="*/ 143 h 143"/>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24" h="143">
                    <a:moveTo>
                      <a:pt x="32" y="0"/>
                    </a:moveTo>
                    <a:lnTo>
                      <a:pt x="20" y="10"/>
                    </a:lnTo>
                    <a:lnTo>
                      <a:pt x="11" y="23"/>
                    </a:lnTo>
                    <a:lnTo>
                      <a:pt x="5" y="36"/>
                    </a:lnTo>
                    <a:lnTo>
                      <a:pt x="1" y="51"/>
                    </a:lnTo>
                    <a:lnTo>
                      <a:pt x="0" y="66"/>
                    </a:lnTo>
                    <a:lnTo>
                      <a:pt x="2" y="81"/>
                    </a:lnTo>
                    <a:lnTo>
                      <a:pt x="7" y="96"/>
                    </a:lnTo>
                    <a:lnTo>
                      <a:pt x="15" y="110"/>
                    </a:lnTo>
                    <a:lnTo>
                      <a:pt x="26" y="122"/>
                    </a:lnTo>
                    <a:lnTo>
                      <a:pt x="38" y="131"/>
                    </a:lnTo>
                    <a:lnTo>
                      <a:pt x="52" y="138"/>
                    </a:lnTo>
                    <a:lnTo>
                      <a:pt x="66" y="142"/>
                    </a:lnTo>
                    <a:lnTo>
                      <a:pt x="81" y="143"/>
                    </a:lnTo>
                    <a:lnTo>
                      <a:pt x="96" y="141"/>
                    </a:lnTo>
                    <a:lnTo>
                      <a:pt x="110" y="137"/>
                    </a:lnTo>
                    <a:lnTo>
                      <a:pt x="124" y="129"/>
                    </a:lnTo>
                    <a:lnTo>
                      <a:pt x="104" y="122"/>
                    </a:lnTo>
                    <a:lnTo>
                      <a:pt x="85" y="111"/>
                    </a:lnTo>
                    <a:lnTo>
                      <a:pt x="68" y="98"/>
                    </a:lnTo>
                    <a:lnTo>
                      <a:pt x="54" y="81"/>
                    </a:lnTo>
                    <a:lnTo>
                      <a:pt x="43" y="63"/>
                    </a:lnTo>
                    <a:lnTo>
                      <a:pt x="36" y="43"/>
                    </a:lnTo>
                    <a:lnTo>
                      <a:pt x="32" y="22"/>
                    </a:lnTo>
                    <a:lnTo>
                      <a:pt x="31" y="11"/>
                    </a:lnTo>
                    <a:lnTo>
                      <a:pt x="32" y="0"/>
                    </a:lnTo>
                    <a:close/>
                  </a:path>
                </a:pathLst>
              </a:custGeom>
              <a:solidFill>
                <a:srgbClr val="FF0000"/>
              </a:solidFill>
              <a:ln w="12700">
                <a:solidFill>
                  <a:srgbClr val="FF0000"/>
                </a:solidFill>
                <a:round/>
                <a:headEnd/>
                <a:tailEnd/>
              </a:ln>
            </p:spPr>
            <p:txBody>
              <a:bodyPr/>
              <a:lstStyle/>
              <a:p>
                <a:endParaRPr lang="en-US">
                  <a:latin typeface="+mn-lt"/>
                </a:endParaRPr>
              </a:p>
            </p:txBody>
          </p:sp>
          <p:sp>
            <p:nvSpPr>
              <p:cNvPr id="59" name="Rectangle 32"/>
              <p:cNvSpPr>
                <a:spLocks noChangeArrowheads="1"/>
              </p:cNvSpPr>
              <p:nvPr/>
            </p:nvSpPr>
            <p:spPr bwMode="auto">
              <a:xfrm>
                <a:off x="4547" y="2586"/>
                <a:ext cx="53" cy="114"/>
              </a:xfrm>
              <a:prstGeom prst="rect">
                <a:avLst/>
              </a:prstGeom>
              <a:solidFill>
                <a:srgbClr val="0500D2"/>
              </a:solidFill>
              <a:ln w="12700">
                <a:solidFill>
                  <a:srgbClr val="0500D2"/>
                </a:solidFill>
                <a:miter lim="800000"/>
                <a:headEnd/>
                <a:tailEnd/>
              </a:ln>
            </p:spPr>
            <p:txBody>
              <a:bodyPr/>
              <a:lstStyle/>
              <a:p>
                <a:endParaRPr lang="en-US">
                  <a:latin typeface="+mn-lt"/>
                </a:endParaRPr>
              </a:p>
            </p:txBody>
          </p:sp>
          <p:sp>
            <p:nvSpPr>
              <p:cNvPr id="60" name="Rectangle 33"/>
              <p:cNvSpPr>
                <a:spLocks noChangeArrowheads="1"/>
              </p:cNvSpPr>
              <p:nvPr/>
            </p:nvSpPr>
            <p:spPr bwMode="auto">
              <a:xfrm>
                <a:off x="1425" y="2390"/>
                <a:ext cx="2966" cy="29"/>
              </a:xfrm>
              <a:prstGeom prst="rect">
                <a:avLst/>
              </a:prstGeom>
              <a:solidFill>
                <a:srgbClr val="FF0000"/>
              </a:solidFill>
              <a:ln w="9525">
                <a:noFill/>
                <a:miter lim="800000"/>
                <a:headEnd/>
                <a:tailEnd/>
              </a:ln>
            </p:spPr>
            <p:txBody>
              <a:bodyPr/>
              <a:lstStyle/>
              <a:p>
                <a:endParaRPr lang="en-US">
                  <a:latin typeface="+mn-lt"/>
                </a:endParaRPr>
              </a:p>
            </p:txBody>
          </p:sp>
          <p:sp>
            <p:nvSpPr>
              <p:cNvPr id="61" name="Rectangle 34"/>
              <p:cNvSpPr>
                <a:spLocks noChangeArrowheads="1"/>
              </p:cNvSpPr>
              <p:nvPr/>
            </p:nvSpPr>
            <p:spPr bwMode="auto">
              <a:xfrm>
                <a:off x="2734" y="2223"/>
                <a:ext cx="16" cy="141"/>
              </a:xfrm>
              <a:prstGeom prst="rect">
                <a:avLst/>
              </a:prstGeom>
              <a:solidFill>
                <a:srgbClr val="000000"/>
              </a:solidFill>
              <a:ln w="9525">
                <a:noFill/>
                <a:miter lim="800000"/>
                <a:headEnd/>
                <a:tailEnd/>
              </a:ln>
            </p:spPr>
            <p:txBody>
              <a:bodyPr/>
              <a:lstStyle/>
              <a:p>
                <a:endParaRPr lang="en-US">
                  <a:latin typeface="+mn-lt"/>
                </a:endParaRPr>
              </a:p>
            </p:txBody>
          </p:sp>
          <p:sp>
            <p:nvSpPr>
              <p:cNvPr id="62" name="Rectangle 35"/>
              <p:cNvSpPr>
                <a:spLocks noChangeArrowheads="1"/>
              </p:cNvSpPr>
              <p:nvPr/>
            </p:nvSpPr>
            <p:spPr bwMode="auto">
              <a:xfrm>
                <a:off x="3393" y="2223"/>
                <a:ext cx="16" cy="141"/>
              </a:xfrm>
              <a:prstGeom prst="rect">
                <a:avLst/>
              </a:prstGeom>
              <a:solidFill>
                <a:srgbClr val="000000"/>
              </a:solidFill>
              <a:ln w="9525">
                <a:noFill/>
                <a:miter lim="800000"/>
                <a:headEnd/>
                <a:tailEnd/>
              </a:ln>
            </p:spPr>
            <p:txBody>
              <a:bodyPr/>
              <a:lstStyle/>
              <a:p>
                <a:endParaRPr lang="en-US">
                  <a:latin typeface="+mn-lt"/>
                </a:endParaRPr>
              </a:p>
            </p:txBody>
          </p:sp>
          <p:sp>
            <p:nvSpPr>
              <p:cNvPr id="63" name="Rectangle 36"/>
              <p:cNvSpPr>
                <a:spLocks noChangeArrowheads="1"/>
              </p:cNvSpPr>
              <p:nvPr/>
            </p:nvSpPr>
            <p:spPr bwMode="auto">
              <a:xfrm>
                <a:off x="2734" y="2451"/>
                <a:ext cx="16" cy="141"/>
              </a:xfrm>
              <a:prstGeom prst="rect">
                <a:avLst/>
              </a:prstGeom>
              <a:solidFill>
                <a:srgbClr val="000000"/>
              </a:solidFill>
              <a:ln w="9525">
                <a:noFill/>
                <a:miter lim="800000"/>
                <a:headEnd/>
                <a:tailEnd/>
              </a:ln>
            </p:spPr>
            <p:txBody>
              <a:bodyPr/>
              <a:lstStyle/>
              <a:p>
                <a:endParaRPr lang="en-US">
                  <a:latin typeface="+mn-lt"/>
                </a:endParaRPr>
              </a:p>
            </p:txBody>
          </p:sp>
          <p:sp>
            <p:nvSpPr>
              <p:cNvPr id="64" name="Rectangle 37"/>
              <p:cNvSpPr>
                <a:spLocks noChangeArrowheads="1"/>
              </p:cNvSpPr>
              <p:nvPr/>
            </p:nvSpPr>
            <p:spPr bwMode="auto">
              <a:xfrm>
                <a:off x="3393" y="2451"/>
                <a:ext cx="16" cy="141"/>
              </a:xfrm>
              <a:prstGeom prst="rect">
                <a:avLst/>
              </a:prstGeom>
              <a:solidFill>
                <a:srgbClr val="000000"/>
              </a:solidFill>
              <a:ln w="9525">
                <a:noFill/>
                <a:miter lim="800000"/>
                <a:headEnd/>
                <a:tailEnd/>
              </a:ln>
            </p:spPr>
            <p:txBody>
              <a:bodyPr/>
              <a:lstStyle/>
              <a:p>
                <a:endParaRPr lang="en-US">
                  <a:latin typeface="+mn-lt"/>
                </a:endParaRPr>
              </a:p>
            </p:txBody>
          </p:sp>
          <p:sp>
            <p:nvSpPr>
              <p:cNvPr id="65" name="Rectangle 38"/>
              <p:cNvSpPr>
                <a:spLocks noChangeArrowheads="1"/>
              </p:cNvSpPr>
              <p:nvPr/>
            </p:nvSpPr>
            <p:spPr bwMode="auto">
              <a:xfrm>
                <a:off x="2741" y="2577"/>
                <a:ext cx="662" cy="16"/>
              </a:xfrm>
              <a:prstGeom prst="rect">
                <a:avLst/>
              </a:prstGeom>
              <a:solidFill>
                <a:srgbClr val="000000"/>
              </a:solidFill>
              <a:ln w="9525">
                <a:noFill/>
                <a:miter lim="800000"/>
                <a:headEnd/>
                <a:tailEnd/>
              </a:ln>
            </p:spPr>
            <p:txBody>
              <a:bodyPr/>
              <a:lstStyle/>
              <a:p>
                <a:endParaRPr lang="en-US">
                  <a:latin typeface="+mn-lt"/>
                </a:endParaRPr>
              </a:p>
            </p:txBody>
          </p:sp>
          <p:sp>
            <p:nvSpPr>
              <p:cNvPr id="66" name="Rectangle 39"/>
              <p:cNvSpPr>
                <a:spLocks noChangeArrowheads="1"/>
              </p:cNvSpPr>
              <p:nvPr/>
            </p:nvSpPr>
            <p:spPr bwMode="auto">
              <a:xfrm>
                <a:off x="2745" y="2218"/>
                <a:ext cx="661" cy="16"/>
              </a:xfrm>
              <a:prstGeom prst="rect">
                <a:avLst/>
              </a:prstGeom>
              <a:solidFill>
                <a:srgbClr val="000000"/>
              </a:solidFill>
              <a:ln w="9525">
                <a:noFill/>
                <a:miter lim="800000"/>
                <a:headEnd/>
                <a:tailEnd/>
              </a:ln>
            </p:spPr>
            <p:txBody>
              <a:bodyPr/>
              <a:lstStyle/>
              <a:p>
                <a:endParaRPr lang="en-US">
                  <a:latin typeface="+mn-lt"/>
                </a:endParaRPr>
              </a:p>
            </p:txBody>
          </p:sp>
          <p:sp>
            <p:nvSpPr>
              <p:cNvPr id="67" name="Rectangle 40"/>
              <p:cNvSpPr>
                <a:spLocks noChangeArrowheads="1"/>
              </p:cNvSpPr>
              <p:nvPr/>
            </p:nvSpPr>
            <p:spPr bwMode="auto">
              <a:xfrm>
                <a:off x="1225" y="3121"/>
                <a:ext cx="19" cy="107"/>
              </a:xfrm>
              <a:prstGeom prst="rect">
                <a:avLst/>
              </a:prstGeom>
              <a:solidFill>
                <a:srgbClr val="000000"/>
              </a:solidFill>
              <a:ln w="9525">
                <a:noFill/>
                <a:miter lim="800000"/>
                <a:headEnd/>
                <a:tailEnd/>
              </a:ln>
            </p:spPr>
            <p:txBody>
              <a:bodyPr/>
              <a:lstStyle/>
              <a:p>
                <a:endParaRPr lang="en-US">
                  <a:latin typeface="+mn-lt"/>
                </a:endParaRPr>
              </a:p>
            </p:txBody>
          </p:sp>
          <p:sp>
            <p:nvSpPr>
              <p:cNvPr id="68" name="Rectangle 41"/>
              <p:cNvSpPr>
                <a:spLocks noChangeArrowheads="1"/>
              </p:cNvSpPr>
              <p:nvPr/>
            </p:nvSpPr>
            <p:spPr bwMode="auto">
              <a:xfrm>
                <a:off x="1394" y="3118"/>
                <a:ext cx="19" cy="107"/>
              </a:xfrm>
              <a:prstGeom prst="rect">
                <a:avLst/>
              </a:prstGeom>
              <a:solidFill>
                <a:srgbClr val="000000"/>
              </a:solidFill>
              <a:ln w="9525">
                <a:noFill/>
                <a:miter lim="800000"/>
                <a:headEnd/>
                <a:tailEnd/>
              </a:ln>
            </p:spPr>
            <p:txBody>
              <a:bodyPr/>
              <a:lstStyle/>
              <a:p>
                <a:endParaRPr lang="en-US">
                  <a:latin typeface="+mn-lt"/>
                </a:endParaRPr>
              </a:p>
            </p:txBody>
          </p:sp>
          <p:sp>
            <p:nvSpPr>
              <p:cNvPr id="69" name="Rectangle 42"/>
              <p:cNvSpPr>
                <a:spLocks noChangeArrowheads="1"/>
              </p:cNvSpPr>
              <p:nvPr/>
            </p:nvSpPr>
            <p:spPr bwMode="auto">
              <a:xfrm>
                <a:off x="1654" y="2861"/>
                <a:ext cx="20" cy="107"/>
              </a:xfrm>
              <a:prstGeom prst="rect">
                <a:avLst/>
              </a:prstGeom>
              <a:solidFill>
                <a:srgbClr val="000000"/>
              </a:solidFill>
              <a:ln w="9525">
                <a:noFill/>
                <a:miter lim="800000"/>
                <a:headEnd/>
                <a:tailEnd/>
              </a:ln>
            </p:spPr>
            <p:txBody>
              <a:bodyPr/>
              <a:lstStyle/>
              <a:p>
                <a:endParaRPr lang="en-US">
                  <a:latin typeface="+mn-lt"/>
                </a:endParaRPr>
              </a:p>
            </p:txBody>
          </p:sp>
          <p:sp>
            <p:nvSpPr>
              <p:cNvPr id="70" name="Rectangle 43"/>
              <p:cNvSpPr>
                <a:spLocks noChangeArrowheads="1"/>
              </p:cNvSpPr>
              <p:nvPr/>
            </p:nvSpPr>
            <p:spPr bwMode="auto">
              <a:xfrm>
                <a:off x="1835" y="2861"/>
                <a:ext cx="19" cy="107"/>
              </a:xfrm>
              <a:prstGeom prst="rect">
                <a:avLst/>
              </a:prstGeom>
              <a:solidFill>
                <a:srgbClr val="000000"/>
              </a:solidFill>
              <a:ln w="9525">
                <a:noFill/>
                <a:miter lim="800000"/>
                <a:headEnd/>
                <a:tailEnd/>
              </a:ln>
            </p:spPr>
            <p:txBody>
              <a:bodyPr/>
              <a:lstStyle/>
              <a:p>
                <a:endParaRPr lang="en-US">
                  <a:latin typeface="+mn-lt"/>
                </a:endParaRPr>
              </a:p>
            </p:txBody>
          </p:sp>
          <p:sp>
            <p:nvSpPr>
              <p:cNvPr id="71" name="Rectangle 44"/>
              <p:cNvSpPr>
                <a:spLocks noChangeArrowheads="1"/>
              </p:cNvSpPr>
              <p:nvPr/>
            </p:nvSpPr>
            <p:spPr bwMode="auto">
              <a:xfrm>
                <a:off x="4586" y="3118"/>
                <a:ext cx="338" cy="43"/>
              </a:xfrm>
              <a:prstGeom prst="rect">
                <a:avLst/>
              </a:prstGeom>
              <a:solidFill>
                <a:srgbClr val="000000"/>
              </a:solidFill>
              <a:ln w="9525">
                <a:noFill/>
                <a:miter lim="800000"/>
                <a:headEnd/>
                <a:tailEnd/>
              </a:ln>
            </p:spPr>
            <p:txBody>
              <a:bodyPr/>
              <a:lstStyle/>
              <a:p>
                <a:endParaRPr lang="en-US">
                  <a:latin typeface="+mn-lt"/>
                </a:endParaRPr>
              </a:p>
            </p:txBody>
          </p:sp>
          <p:sp>
            <p:nvSpPr>
              <p:cNvPr id="72" name="Rectangle 45"/>
              <p:cNvSpPr>
                <a:spLocks noChangeArrowheads="1"/>
              </p:cNvSpPr>
              <p:nvPr/>
            </p:nvSpPr>
            <p:spPr bwMode="auto">
              <a:xfrm>
                <a:off x="4349" y="3267"/>
                <a:ext cx="276" cy="43"/>
              </a:xfrm>
              <a:prstGeom prst="rect">
                <a:avLst/>
              </a:prstGeom>
              <a:solidFill>
                <a:srgbClr val="000000"/>
              </a:solidFill>
              <a:ln w="9525">
                <a:noFill/>
                <a:miter lim="800000"/>
                <a:headEnd/>
                <a:tailEnd/>
              </a:ln>
            </p:spPr>
            <p:txBody>
              <a:bodyPr/>
              <a:lstStyle/>
              <a:p>
                <a:endParaRPr lang="en-US">
                  <a:latin typeface="+mn-lt"/>
                </a:endParaRPr>
              </a:p>
            </p:txBody>
          </p:sp>
          <p:sp>
            <p:nvSpPr>
              <p:cNvPr id="73" name="Rectangle 46"/>
              <p:cNvSpPr>
                <a:spLocks noChangeArrowheads="1"/>
              </p:cNvSpPr>
              <p:nvPr/>
            </p:nvSpPr>
            <p:spPr bwMode="auto">
              <a:xfrm>
                <a:off x="4884" y="1903"/>
                <a:ext cx="40" cy="1253"/>
              </a:xfrm>
              <a:prstGeom prst="rect">
                <a:avLst/>
              </a:prstGeom>
              <a:solidFill>
                <a:srgbClr val="000000"/>
              </a:solidFill>
              <a:ln w="9525">
                <a:noFill/>
                <a:miter lim="800000"/>
                <a:headEnd/>
                <a:tailEnd/>
              </a:ln>
            </p:spPr>
            <p:txBody>
              <a:bodyPr/>
              <a:lstStyle/>
              <a:p>
                <a:endParaRPr lang="en-US">
                  <a:latin typeface="+mn-lt"/>
                </a:endParaRPr>
              </a:p>
            </p:txBody>
          </p:sp>
          <p:sp>
            <p:nvSpPr>
              <p:cNvPr id="74" name="Rectangle 47"/>
              <p:cNvSpPr>
                <a:spLocks noChangeArrowheads="1"/>
              </p:cNvSpPr>
              <p:nvPr/>
            </p:nvSpPr>
            <p:spPr bwMode="auto">
              <a:xfrm>
                <a:off x="4058" y="2800"/>
                <a:ext cx="41" cy="351"/>
              </a:xfrm>
              <a:prstGeom prst="rect">
                <a:avLst/>
              </a:prstGeom>
              <a:solidFill>
                <a:srgbClr val="000000"/>
              </a:solidFill>
              <a:ln w="9525">
                <a:noFill/>
                <a:miter lim="800000"/>
                <a:headEnd/>
                <a:tailEnd/>
              </a:ln>
            </p:spPr>
            <p:txBody>
              <a:bodyPr/>
              <a:lstStyle/>
              <a:p>
                <a:endParaRPr lang="en-US">
                  <a:latin typeface="+mn-lt"/>
                </a:endParaRPr>
              </a:p>
            </p:txBody>
          </p:sp>
          <p:sp>
            <p:nvSpPr>
              <p:cNvPr id="75" name="Rectangle 48"/>
              <p:cNvSpPr>
                <a:spLocks noChangeArrowheads="1"/>
              </p:cNvSpPr>
              <p:nvPr/>
            </p:nvSpPr>
            <p:spPr bwMode="auto">
              <a:xfrm>
                <a:off x="4058" y="2443"/>
                <a:ext cx="41" cy="260"/>
              </a:xfrm>
              <a:prstGeom prst="rect">
                <a:avLst/>
              </a:prstGeom>
              <a:solidFill>
                <a:srgbClr val="000000"/>
              </a:solidFill>
              <a:ln w="9525">
                <a:noFill/>
                <a:miter lim="800000"/>
                <a:headEnd/>
                <a:tailEnd/>
              </a:ln>
            </p:spPr>
            <p:txBody>
              <a:bodyPr/>
              <a:lstStyle/>
              <a:p>
                <a:endParaRPr lang="en-US">
                  <a:latin typeface="+mn-lt"/>
                </a:endParaRPr>
              </a:p>
            </p:txBody>
          </p:sp>
          <p:sp>
            <p:nvSpPr>
              <p:cNvPr id="76" name="Rectangle 49"/>
              <p:cNvSpPr>
                <a:spLocks noChangeArrowheads="1"/>
              </p:cNvSpPr>
              <p:nvPr/>
            </p:nvSpPr>
            <p:spPr bwMode="auto">
              <a:xfrm>
                <a:off x="4058" y="2105"/>
                <a:ext cx="41" cy="260"/>
              </a:xfrm>
              <a:prstGeom prst="rect">
                <a:avLst/>
              </a:prstGeom>
              <a:solidFill>
                <a:srgbClr val="000000"/>
              </a:solidFill>
              <a:ln w="9525">
                <a:noFill/>
                <a:miter lim="800000"/>
                <a:headEnd/>
                <a:tailEnd/>
              </a:ln>
            </p:spPr>
            <p:txBody>
              <a:bodyPr/>
              <a:lstStyle/>
              <a:p>
                <a:endParaRPr lang="en-US">
                  <a:latin typeface="+mn-lt"/>
                </a:endParaRPr>
              </a:p>
            </p:txBody>
          </p:sp>
          <p:sp>
            <p:nvSpPr>
              <p:cNvPr id="77" name="Rectangle 50"/>
              <p:cNvSpPr>
                <a:spLocks noChangeArrowheads="1"/>
              </p:cNvSpPr>
              <p:nvPr/>
            </p:nvSpPr>
            <p:spPr bwMode="auto">
              <a:xfrm>
                <a:off x="1486" y="1690"/>
                <a:ext cx="40" cy="528"/>
              </a:xfrm>
              <a:prstGeom prst="rect">
                <a:avLst/>
              </a:prstGeom>
              <a:solidFill>
                <a:srgbClr val="000000"/>
              </a:solidFill>
              <a:ln w="9525">
                <a:noFill/>
                <a:miter lim="800000"/>
                <a:headEnd/>
                <a:tailEnd/>
              </a:ln>
            </p:spPr>
            <p:txBody>
              <a:bodyPr/>
              <a:lstStyle/>
              <a:p>
                <a:endParaRPr lang="en-US">
                  <a:latin typeface="+mn-lt"/>
                </a:endParaRPr>
              </a:p>
            </p:txBody>
          </p:sp>
          <p:grpSp>
            <p:nvGrpSpPr>
              <p:cNvPr id="15" name="Group 51"/>
              <p:cNvGrpSpPr>
                <a:grpSpLocks/>
              </p:cNvGrpSpPr>
              <p:nvPr/>
            </p:nvGrpSpPr>
            <p:grpSpPr bwMode="auto">
              <a:xfrm>
                <a:off x="1123" y="2084"/>
                <a:ext cx="163" cy="87"/>
                <a:chOff x="1123" y="1923"/>
                <a:chExt cx="163" cy="87"/>
              </a:xfrm>
            </p:grpSpPr>
            <p:sp>
              <p:nvSpPr>
                <p:cNvPr id="186" name="Freeform 52"/>
                <p:cNvSpPr>
                  <a:spLocks/>
                </p:cNvSpPr>
                <p:nvPr/>
              </p:nvSpPr>
              <p:spPr bwMode="auto">
                <a:xfrm>
                  <a:off x="1131" y="1931"/>
                  <a:ext cx="155" cy="79"/>
                </a:xfrm>
                <a:custGeom>
                  <a:avLst/>
                  <a:gdLst>
                    <a:gd name="T0" fmla="*/ 0 w 155"/>
                    <a:gd name="T1" fmla="*/ 35 h 79"/>
                    <a:gd name="T2" fmla="*/ 28 w 155"/>
                    <a:gd name="T3" fmla="*/ 79 h 79"/>
                    <a:gd name="T4" fmla="*/ 155 w 155"/>
                    <a:gd name="T5" fmla="*/ 0 h 79"/>
                    <a:gd name="T6" fmla="*/ 0 w 155"/>
                    <a:gd name="T7" fmla="*/ 35 h 79"/>
                    <a:gd name="T8" fmla="*/ 0 60000 65536"/>
                    <a:gd name="T9" fmla="*/ 0 60000 65536"/>
                    <a:gd name="T10" fmla="*/ 0 60000 65536"/>
                    <a:gd name="T11" fmla="*/ 0 60000 65536"/>
                    <a:gd name="T12" fmla="*/ 0 w 155"/>
                    <a:gd name="T13" fmla="*/ 0 h 79"/>
                    <a:gd name="T14" fmla="*/ 155 w 155"/>
                    <a:gd name="T15" fmla="*/ 79 h 79"/>
                  </a:gdLst>
                  <a:ahLst/>
                  <a:cxnLst>
                    <a:cxn ang="T8">
                      <a:pos x="T0" y="T1"/>
                    </a:cxn>
                    <a:cxn ang="T9">
                      <a:pos x="T2" y="T3"/>
                    </a:cxn>
                    <a:cxn ang="T10">
                      <a:pos x="T4" y="T5"/>
                    </a:cxn>
                    <a:cxn ang="T11">
                      <a:pos x="T6" y="T7"/>
                    </a:cxn>
                  </a:cxnLst>
                  <a:rect l="T12" t="T13" r="T14" b="T15"/>
                  <a:pathLst>
                    <a:path w="155" h="79">
                      <a:moveTo>
                        <a:pt x="0" y="35"/>
                      </a:moveTo>
                      <a:lnTo>
                        <a:pt x="28" y="79"/>
                      </a:lnTo>
                      <a:lnTo>
                        <a:pt x="155" y="0"/>
                      </a:lnTo>
                      <a:lnTo>
                        <a:pt x="0" y="35"/>
                      </a:lnTo>
                      <a:close/>
                    </a:path>
                  </a:pathLst>
                </a:custGeom>
                <a:solidFill>
                  <a:srgbClr val="000000"/>
                </a:solidFill>
                <a:ln w="9525">
                  <a:noFill/>
                  <a:round/>
                  <a:headEnd/>
                  <a:tailEnd/>
                </a:ln>
              </p:spPr>
              <p:txBody>
                <a:bodyPr/>
                <a:lstStyle/>
                <a:p>
                  <a:endParaRPr lang="en-US">
                    <a:latin typeface="+mn-lt"/>
                  </a:endParaRPr>
                </a:p>
              </p:txBody>
            </p:sp>
            <p:sp>
              <p:nvSpPr>
                <p:cNvPr id="187" name="Freeform 53"/>
                <p:cNvSpPr>
                  <a:spLocks/>
                </p:cNvSpPr>
                <p:nvPr/>
              </p:nvSpPr>
              <p:spPr bwMode="auto">
                <a:xfrm>
                  <a:off x="1123" y="1923"/>
                  <a:ext cx="155" cy="79"/>
                </a:xfrm>
                <a:custGeom>
                  <a:avLst/>
                  <a:gdLst>
                    <a:gd name="T0" fmla="*/ 0 w 155"/>
                    <a:gd name="T1" fmla="*/ 35 h 79"/>
                    <a:gd name="T2" fmla="*/ 28 w 155"/>
                    <a:gd name="T3" fmla="*/ 79 h 79"/>
                    <a:gd name="T4" fmla="*/ 155 w 155"/>
                    <a:gd name="T5" fmla="*/ 0 h 79"/>
                    <a:gd name="T6" fmla="*/ 0 w 155"/>
                    <a:gd name="T7" fmla="*/ 35 h 79"/>
                    <a:gd name="T8" fmla="*/ 0 60000 65536"/>
                    <a:gd name="T9" fmla="*/ 0 60000 65536"/>
                    <a:gd name="T10" fmla="*/ 0 60000 65536"/>
                    <a:gd name="T11" fmla="*/ 0 60000 65536"/>
                    <a:gd name="T12" fmla="*/ 0 w 155"/>
                    <a:gd name="T13" fmla="*/ 0 h 79"/>
                    <a:gd name="T14" fmla="*/ 155 w 155"/>
                    <a:gd name="T15" fmla="*/ 79 h 79"/>
                  </a:gdLst>
                  <a:ahLst/>
                  <a:cxnLst>
                    <a:cxn ang="T8">
                      <a:pos x="T0" y="T1"/>
                    </a:cxn>
                    <a:cxn ang="T9">
                      <a:pos x="T2" y="T3"/>
                    </a:cxn>
                    <a:cxn ang="T10">
                      <a:pos x="T4" y="T5"/>
                    </a:cxn>
                    <a:cxn ang="T11">
                      <a:pos x="T6" y="T7"/>
                    </a:cxn>
                  </a:cxnLst>
                  <a:rect l="T12" t="T13" r="T14" b="T15"/>
                  <a:pathLst>
                    <a:path w="155" h="79">
                      <a:moveTo>
                        <a:pt x="0" y="35"/>
                      </a:moveTo>
                      <a:lnTo>
                        <a:pt x="28" y="79"/>
                      </a:lnTo>
                      <a:lnTo>
                        <a:pt x="155" y="0"/>
                      </a:lnTo>
                      <a:lnTo>
                        <a:pt x="0" y="35"/>
                      </a:lnTo>
                      <a:close/>
                    </a:path>
                  </a:pathLst>
                </a:custGeom>
                <a:solidFill>
                  <a:srgbClr val="000000"/>
                </a:solidFill>
                <a:ln w="12700">
                  <a:solidFill>
                    <a:srgbClr val="000000"/>
                  </a:solidFill>
                  <a:round/>
                  <a:headEnd/>
                  <a:tailEnd/>
                </a:ln>
              </p:spPr>
              <p:txBody>
                <a:bodyPr/>
                <a:lstStyle/>
                <a:p>
                  <a:endParaRPr lang="en-US">
                    <a:latin typeface="+mn-lt"/>
                  </a:endParaRPr>
                </a:p>
              </p:txBody>
            </p:sp>
          </p:grpSp>
          <p:grpSp>
            <p:nvGrpSpPr>
              <p:cNvPr id="16" name="Group 54"/>
              <p:cNvGrpSpPr>
                <a:grpSpLocks/>
              </p:cNvGrpSpPr>
              <p:nvPr/>
            </p:nvGrpSpPr>
            <p:grpSpPr bwMode="auto">
              <a:xfrm>
                <a:off x="1350" y="2084"/>
                <a:ext cx="163" cy="87"/>
                <a:chOff x="1350" y="1923"/>
                <a:chExt cx="163" cy="87"/>
              </a:xfrm>
            </p:grpSpPr>
            <p:sp>
              <p:nvSpPr>
                <p:cNvPr id="184" name="Freeform 55"/>
                <p:cNvSpPr>
                  <a:spLocks/>
                </p:cNvSpPr>
                <p:nvPr/>
              </p:nvSpPr>
              <p:spPr bwMode="auto">
                <a:xfrm>
                  <a:off x="1358" y="1931"/>
                  <a:ext cx="155" cy="79"/>
                </a:xfrm>
                <a:custGeom>
                  <a:avLst/>
                  <a:gdLst>
                    <a:gd name="T0" fmla="*/ 155 w 155"/>
                    <a:gd name="T1" fmla="*/ 35 h 79"/>
                    <a:gd name="T2" fmla="*/ 127 w 155"/>
                    <a:gd name="T3" fmla="*/ 79 h 79"/>
                    <a:gd name="T4" fmla="*/ 0 w 155"/>
                    <a:gd name="T5" fmla="*/ 0 h 79"/>
                    <a:gd name="T6" fmla="*/ 155 w 155"/>
                    <a:gd name="T7" fmla="*/ 35 h 79"/>
                    <a:gd name="T8" fmla="*/ 0 60000 65536"/>
                    <a:gd name="T9" fmla="*/ 0 60000 65536"/>
                    <a:gd name="T10" fmla="*/ 0 60000 65536"/>
                    <a:gd name="T11" fmla="*/ 0 60000 65536"/>
                    <a:gd name="T12" fmla="*/ 0 w 155"/>
                    <a:gd name="T13" fmla="*/ 0 h 79"/>
                    <a:gd name="T14" fmla="*/ 155 w 155"/>
                    <a:gd name="T15" fmla="*/ 79 h 79"/>
                  </a:gdLst>
                  <a:ahLst/>
                  <a:cxnLst>
                    <a:cxn ang="T8">
                      <a:pos x="T0" y="T1"/>
                    </a:cxn>
                    <a:cxn ang="T9">
                      <a:pos x="T2" y="T3"/>
                    </a:cxn>
                    <a:cxn ang="T10">
                      <a:pos x="T4" y="T5"/>
                    </a:cxn>
                    <a:cxn ang="T11">
                      <a:pos x="T6" y="T7"/>
                    </a:cxn>
                  </a:cxnLst>
                  <a:rect l="T12" t="T13" r="T14" b="T15"/>
                  <a:pathLst>
                    <a:path w="155" h="79">
                      <a:moveTo>
                        <a:pt x="155" y="35"/>
                      </a:moveTo>
                      <a:lnTo>
                        <a:pt x="127" y="79"/>
                      </a:lnTo>
                      <a:lnTo>
                        <a:pt x="0" y="0"/>
                      </a:lnTo>
                      <a:lnTo>
                        <a:pt x="155" y="35"/>
                      </a:lnTo>
                      <a:close/>
                    </a:path>
                  </a:pathLst>
                </a:custGeom>
                <a:solidFill>
                  <a:srgbClr val="000000"/>
                </a:solidFill>
                <a:ln w="9525">
                  <a:noFill/>
                  <a:round/>
                  <a:headEnd/>
                  <a:tailEnd/>
                </a:ln>
              </p:spPr>
              <p:txBody>
                <a:bodyPr/>
                <a:lstStyle/>
                <a:p>
                  <a:endParaRPr lang="en-US">
                    <a:latin typeface="+mn-lt"/>
                  </a:endParaRPr>
                </a:p>
              </p:txBody>
            </p:sp>
            <p:sp>
              <p:nvSpPr>
                <p:cNvPr id="185" name="Freeform 56"/>
                <p:cNvSpPr>
                  <a:spLocks/>
                </p:cNvSpPr>
                <p:nvPr/>
              </p:nvSpPr>
              <p:spPr bwMode="auto">
                <a:xfrm>
                  <a:off x="1350" y="1923"/>
                  <a:ext cx="155" cy="79"/>
                </a:xfrm>
                <a:custGeom>
                  <a:avLst/>
                  <a:gdLst>
                    <a:gd name="T0" fmla="*/ 155 w 155"/>
                    <a:gd name="T1" fmla="*/ 35 h 79"/>
                    <a:gd name="T2" fmla="*/ 127 w 155"/>
                    <a:gd name="T3" fmla="*/ 79 h 79"/>
                    <a:gd name="T4" fmla="*/ 0 w 155"/>
                    <a:gd name="T5" fmla="*/ 0 h 79"/>
                    <a:gd name="T6" fmla="*/ 155 w 155"/>
                    <a:gd name="T7" fmla="*/ 35 h 79"/>
                    <a:gd name="T8" fmla="*/ 0 60000 65536"/>
                    <a:gd name="T9" fmla="*/ 0 60000 65536"/>
                    <a:gd name="T10" fmla="*/ 0 60000 65536"/>
                    <a:gd name="T11" fmla="*/ 0 60000 65536"/>
                    <a:gd name="T12" fmla="*/ 0 w 155"/>
                    <a:gd name="T13" fmla="*/ 0 h 79"/>
                    <a:gd name="T14" fmla="*/ 155 w 155"/>
                    <a:gd name="T15" fmla="*/ 79 h 79"/>
                  </a:gdLst>
                  <a:ahLst/>
                  <a:cxnLst>
                    <a:cxn ang="T8">
                      <a:pos x="T0" y="T1"/>
                    </a:cxn>
                    <a:cxn ang="T9">
                      <a:pos x="T2" y="T3"/>
                    </a:cxn>
                    <a:cxn ang="T10">
                      <a:pos x="T4" y="T5"/>
                    </a:cxn>
                    <a:cxn ang="T11">
                      <a:pos x="T6" y="T7"/>
                    </a:cxn>
                  </a:cxnLst>
                  <a:rect l="T12" t="T13" r="T14" b="T15"/>
                  <a:pathLst>
                    <a:path w="155" h="79">
                      <a:moveTo>
                        <a:pt x="155" y="35"/>
                      </a:moveTo>
                      <a:lnTo>
                        <a:pt x="127" y="79"/>
                      </a:lnTo>
                      <a:lnTo>
                        <a:pt x="0" y="0"/>
                      </a:lnTo>
                      <a:lnTo>
                        <a:pt x="155" y="35"/>
                      </a:lnTo>
                      <a:close/>
                    </a:path>
                  </a:pathLst>
                </a:custGeom>
                <a:solidFill>
                  <a:srgbClr val="000000"/>
                </a:solidFill>
                <a:ln w="12700">
                  <a:solidFill>
                    <a:srgbClr val="000000"/>
                  </a:solidFill>
                  <a:round/>
                  <a:headEnd/>
                  <a:tailEnd/>
                </a:ln>
              </p:spPr>
              <p:txBody>
                <a:bodyPr/>
                <a:lstStyle/>
                <a:p>
                  <a:endParaRPr lang="en-US">
                    <a:latin typeface="+mn-lt"/>
                  </a:endParaRPr>
                </a:p>
              </p:txBody>
            </p:sp>
          </p:grpSp>
          <p:sp>
            <p:nvSpPr>
              <p:cNvPr id="80" name="Freeform 57"/>
              <p:cNvSpPr>
                <a:spLocks/>
              </p:cNvSpPr>
              <p:nvPr/>
            </p:nvSpPr>
            <p:spPr bwMode="auto">
              <a:xfrm>
                <a:off x="1451" y="2195"/>
                <a:ext cx="75" cy="147"/>
              </a:xfrm>
              <a:custGeom>
                <a:avLst/>
                <a:gdLst>
                  <a:gd name="T0" fmla="*/ 39 w 78"/>
                  <a:gd name="T1" fmla="*/ 0 h 147"/>
                  <a:gd name="T2" fmla="*/ 75 w 78"/>
                  <a:gd name="T3" fmla="*/ 23 h 147"/>
                  <a:gd name="T4" fmla="*/ 0 w 78"/>
                  <a:gd name="T5" fmla="*/ 147 h 147"/>
                  <a:gd name="T6" fmla="*/ 39 w 78"/>
                  <a:gd name="T7" fmla="*/ 0 h 147"/>
                  <a:gd name="T8" fmla="*/ 0 60000 65536"/>
                  <a:gd name="T9" fmla="*/ 0 60000 65536"/>
                  <a:gd name="T10" fmla="*/ 0 60000 65536"/>
                  <a:gd name="T11" fmla="*/ 0 60000 65536"/>
                  <a:gd name="T12" fmla="*/ 0 w 78"/>
                  <a:gd name="T13" fmla="*/ 0 h 147"/>
                  <a:gd name="T14" fmla="*/ 78 w 78"/>
                  <a:gd name="T15" fmla="*/ 147 h 147"/>
                </a:gdLst>
                <a:ahLst/>
                <a:cxnLst>
                  <a:cxn ang="T8">
                    <a:pos x="T0" y="T1"/>
                  </a:cxn>
                  <a:cxn ang="T9">
                    <a:pos x="T2" y="T3"/>
                  </a:cxn>
                  <a:cxn ang="T10">
                    <a:pos x="T4" y="T5"/>
                  </a:cxn>
                  <a:cxn ang="T11">
                    <a:pos x="T6" y="T7"/>
                  </a:cxn>
                </a:cxnLst>
                <a:rect l="T12" t="T13" r="T14" b="T15"/>
                <a:pathLst>
                  <a:path w="78" h="147">
                    <a:moveTo>
                      <a:pt x="41" y="0"/>
                    </a:moveTo>
                    <a:lnTo>
                      <a:pt x="78" y="23"/>
                    </a:lnTo>
                    <a:lnTo>
                      <a:pt x="0" y="147"/>
                    </a:lnTo>
                    <a:lnTo>
                      <a:pt x="41" y="0"/>
                    </a:lnTo>
                    <a:close/>
                  </a:path>
                </a:pathLst>
              </a:custGeom>
              <a:solidFill>
                <a:srgbClr val="000000"/>
              </a:solidFill>
              <a:ln w="9525">
                <a:noFill/>
                <a:round/>
                <a:headEnd/>
                <a:tailEnd/>
              </a:ln>
            </p:spPr>
            <p:txBody>
              <a:bodyPr/>
              <a:lstStyle/>
              <a:p>
                <a:endParaRPr lang="en-US">
                  <a:latin typeface="+mn-lt"/>
                </a:endParaRPr>
              </a:p>
            </p:txBody>
          </p:sp>
          <p:sp>
            <p:nvSpPr>
              <p:cNvPr id="81" name="Freeform 58"/>
              <p:cNvSpPr>
                <a:spLocks/>
              </p:cNvSpPr>
              <p:nvPr/>
            </p:nvSpPr>
            <p:spPr bwMode="auto">
              <a:xfrm>
                <a:off x="1453" y="2465"/>
                <a:ext cx="76" cy="147"/>
              </a:xfrm>
              <a:custGeom>
                <a:avLst/>
                <a:gdLst>
                  <a:gd name="T0" fmla="*/ 40 w 78"/>
                  <a:gd name="T1" fmla="*/ 147 h 147"/>
                  <a:gd name="T2" fmla="*/ 76 w 78"/>
                  <a:gd name="T3" fmla="*/ 124 h 147"/>
                  <a:gd name="T4" fmla="*/ 0 w 78"/>
                  <a:gd name="T5" fmla="*/ 0 h 147"/>
                  <a:gd name="T6" fmla="*/ 40 w 78"/>
                  <a:gd name="T7" fmla="*/ 147 h 147"/>
                  <a:gd name="T8" fmla="*/ 0 60000 65536"/>
                  <a:gd name="T9" fmla="*/ 0 60000 65536"/>
                  <a:gd name="T10" fmla="*/ 0 60000 65536"/>
                  <a:gd name="T11" fmla="*/ 0 60000 65536"/>
                  <a:gd name="T12" fmla="*/ 0 w 78"/>
                  <a:gd name="T13" fmla="*/ 0 h 147"/>
                  <a:gd name="T14" fmla="*/ 78 w 78"/>
                  <a:gd name="T15" fmla="*/ 147 h 147"/>
                </a:gdLst>
                <a:ahLst/>
                <a:cxnLst>
                  <a:cxn ang="T8">
                    <a:pos x="T0" y="T1"/>
                  </a:cxn>
                  <a:cxn ang="T9">
                    <a:pos x="T2" y="T3"/>
                  </a:cxn>
                  <a:cxn ang="T10">
                    <a:pos x="T4" y="T5"/>
                  </a:cxn>
                  <a:cxn ang="T11">
                    <a:pos x="T6" y="T7"/>
                  </a:cxn>
                </a:cxnLst>
                <a:rect l="T12" t="T13" r="T14" b="T15"/>
                <a:pathLst>
                  <a:path w="78" h="147">
                    <a:moveTo>
                      <a:pt x="41" y="147"/>
                    </a:moveTo>
                    <a:lnTo>
                      <a:pt x="78" y="124"/>
                    </a:lnTo>
                    <a:lnTo>
                      <a:pt x="0" y="0"/>
                    </a:lnTo>
                    <a:lnTo>
                      <a:pt x="41" y="147"/>
                    </a:lnTo>
                    <a:close/>
                  </a:path>
                </a:pathLst>
              </a:custGeom>
              <a:solidFill>
                <a:srgbClr val="000000"/>
              </a:solidFill>
              <a:ln w="9525">
                <a:noFill/>
                <a:round/>
                <a:headEnd/>
                <a:tailEnd/>
              </a:ln>
            </p:spPr>
            <p:txBody>
              <a:bodyPr/>
              <a:lstStyle/>
              <a:p>
                <a:endParaRPr lang="en-US">
                  <a:latin typeface="+mn-lt"/>
                </a:endParaRPr>
              </a:p>
            </p:txBody>
          </p:sp>
          <p:sp>
            <p:nvSpPr>
              <p:cNvPr id="82" name="Rectangle 59"/>
              <p:cNvSpPr>
                <a:spLocks noChangeArrowheads="1"/>
              </p:cNvSpPr>
              <p:nvPr/>
            </p:nvSpPr>
            <p:spPr bwMode="auto">
              <a:xfrm>
                <a:off x="4585" y="3118"/>
                <a:ext cx="40" cy="192"/>
              </a:xfrm>
              <a:prstGeom prst="rect">
                <a:avLst/>
              </a:prstGeom>
              <a:solidFill>
                <a:srgbClr val="000000"/>
              </a:solidFill>
              <a:ln w="9525">
                <a:noFill/>
                <a:miter lim="800000"/>
                <a:headEnd/>
                <a:tailEnd/>
              </a:ln>
            </p:spPr>
            <p:txBody>
              <a:bodyPr/>
              <a:lstStyle/>
              <a:p>
                <a:endParaRPr lang="en-US">
                  <a:latin typeface="+mn-lt"/>
                </a:endParaRPr>
              </a:p>
            </p:txBody>
          </p:sp>
          <p:sp>
            <p:nvSpPr>
              <p:cNvPr id="83" name="Rectangle 60"/>
              <p:cNvSpPr>
                <a:spLocks noChangeArrowheads="1"/>
              </p:cNvSpPr>
              <p:nvPr/>
            </p:nvSpPr>
            <p:spPr bwMode="auto">
              <a:xfrm>
                <a:off x="4344" y="3118"/>
                <a:ext cx="41" cy="192"/>
              </a:xfrm>
              <a:prstGeom prst="rect">
                <a:avLst/>
              </a:prstGeom>
              <a:solidFill>
                <a:srgbClr val="000000"/>
              </a:solidFill>
              <a:ln w="9525">
                <a:noFill/>
                <a:miter lim="800000"/>
                <a:headEnd/>
                <a:tailEnd/>
              </a:ln>
            </p:spPr>
            <p:txBody>
              <a:bodyPr/>
              <a:lstStyle/>
              <a:p>
                <a:endParaRPr lang="en-US">
                  <a:latin typeface="+mn-lt"/>
                </a:endParaRPr>
              </a:p>
            </p:txBody>
          </p:sp>
          <p:sp>
            <p:nvSpPr>
              <p:cNvPr id="84" name="Rectangle 61"/>
              <p:cNvSpPr>
                <a:spLocks noChangeArrowheads="1"/>
              </p:cNvSpPr>
              <p:nvPr/>
            </p:nvSpPr>
            <p:spPr bwMode="auto">
              <a:xfrm>
                <a:off x="2603" y="2861"/>
                <a:ext cx="910" cy="36"/>
              </a:xfrm>
              <a:prstGeom prst="rect">
                <a:avLst/>
              </a:prstGeom>
              <a:solidFill>
                <a:srgbClr val="000000"/>
              </a:solidFill>
              <a:ln w="12700">
                <a:solidFill>
                  <a:srgbClr val="000000"/>
                </a:solidFill>
                <a:miter lim="800000"/>
                <a:headEnd/>
                <a:tailEnd/>
              </a:ln>
            </p:spPr>
            <p:txBody>
              <a:bodyPr/>
              <a:lstStyle/>
              <a:p>
                <a:endParaRPr lang="en-US">
                  <a:latin typeface="+mn-lt"/>
                </a:endParaRPr>
              </a:p>
            </p:txBody>
          </p:sp>
          <p:sp>
            <p:nvSpPr>
              <p:cNvPr id="85" name="Rectangle 62"/>
              <p:cNvSpPr>
                <a:spLocks noChangeArrowheads="1"/>
              </p:cNvSpPr>
              <p:nvPr/>
            </p:nvSpPr>
            <p:spPr bwMode="auto">
              <a:xfrm>
                <a:off x="3502" y="2861"/>
                <a:ext cx="12" cy="100"/>
              </a:xfrm>
              <a:prstGeom prst="rect">
                <a:avLst/>
              </a:prstGeom>
              <a:solidFill>
                <a:srgbClr val="000000"/>
              </a:solidFill>
              <a:ln w="12700">
                <a:solidFill>
                  <a:srgbClr val="000000"/>
                </a:solidFill>
                <a:miter lim="800000"/>
                <a:headEnd/>
                <a:tailEnd/>
              </a:ln>
            </p:spPr>
            <p:txBody>
              <a:bodyPr/>
              <a:lstStyle/>
              <a:p>
                <a:endParaRPr lang="en-US">
                  <a:latin typeface="+mn-lt"/>
                </a:endParaRPr>
              </a:p>
            </p:txBody>
          </p:sp>
          <p:sp>
            <p:nvSpPr>
              <p:cNvPr id="86" name="Rectangle 63"/>
              <p:cNvSpPr>
                <a:spLocks noChangeArrowheads="1"/>
              </p:cNvSpPr>
              <p:nvPr/>
            </p:nvSpPr>
            <p:spPr bwMode="auto">
              <a:xfrm>
                <a:off x="1839" y="2861"/>
                <a:ext cx="403" cy="36"/>
              </a:xfrm>
              <a:prstGeom prst="rect">
                <a:avLst/>
              </a:prstGeom>
              <a:solidFill>
                <a:srgbClr val="000000"/>
              </a:solidFill>
              <a:ln w="12700">
                <a:solidFill>
                  <a:srgbClr val="000000"/>
                </a:solidFill>
                <a:miter lim="800000"/>
                <a:headEnd/>
                <a:tailEnd/>
              </a:ln>
            </p:spPr>
            <p:txBody>
              <a:bodyPr/>
              <a:lstStyle/>
              <a:p>
                <a:endParaRPr lang="en-US">
                  <a:latin typeface="+mn-lt"/>
                </a:endParaRPr>
              </a:p>
            </p:txBody>
          </p:sp>
          <p:sp>
            <p:nvSpPr>
              <p:cNvPr id="87" name="Rectangle 64"/>
              <p:cNvSpPr>
                <a:spLocks noChangeArrowheads="1"/>
              </p:cNvSpPr>
              <p:nvPr/>
            </p:nvSpPr>
            <p:spPr bwMode="auto">
              <a:xfrm>
                <a:off x="4065" y="3114"/>
                <a:ext cx="317" cy="36"/>
              </a:xfrm>
              <a:prstGeom prst="rect">
                <a:avLst/>
              </a:prstGeom>
              <a:solidFill>
                <a:srgbClr val="000000"/>
              </a:solidFill>
              <a:ln w="12700">
                <a:solidFill>
                  <a:srgbClr val="000000"/>
                </a:solidFill>
                <a:miter lim="800000"/>
                <a:headEnd/>
                <a:tailEnd/>
              </a:ln>
            </p:spPr>
            <p:txBody>
              <a:bodyPr/>
              <a:lstStyle/>
              <a:p>
                <a:endParaRPr lang="en-US">
                  <a:latin typeface="+mn-lt"/>
                </a:endParaRPr>
              </a:p>
            </p:txBody>
          </p:sp>
          <p:sp>
            <p:nvSpPr>
              <p:cNvPr id="88" name="Rectangle 65"/>
              <p:cNvSpPr>
                <a:spLocks noChangeArrowheads="1"/>
              </p:cNvSpPr>
              <p:nvPr/>
            </p:nvSpPr>
            <p:spPr bwMode="auto">
              <a:xfrm>
                <a:off x="2230" y="2861"/>
                <a:ext cx="12" cy="100"/>
              </a:xfrm>
              <a:prstGeom prst="rect">
                <a:avLst/>
              </a:prstGeom>
              <a:solidFill>
                <a:srgbClr val="000000"/>
              </a:solidFill>
              <a:ln w="12700">
                <a:solidFill>
                  <a:srgbClr val="000000"/>
                </a:solidFill>
                <a:miter lim="800000"/>
                <a:headEnd/>
                <a:tailEnd/>
              </a:ln>
            </p:spPr>
            <p:txBody>
              <a:bodyPr/>
              <a:lstStyle/>
              <a:p>
                <a:endParaRPr lang="en-US">
                  <a:latin typeface="+mn-lt"/>
                </a:endParaRPr>
              </a:p>
            </p:txBody>
          </p:sp>
          <p:sp>
            <p:nvSpPr>
              <p:cNvPr id="89" name="Rectangle 66"/>
              <p:cNvSpPr>
                <a:spLocks noChangeArrowheads="1"/>
              </p:cNvSpPr>
              <p:nvPr/>
            </p:nvSpPr>
            <p:spPr bwMode="auto">
              <a:xfrm>
                <a:off x="2598" y="2861"/>
                <a:ext cx="12" cy="100"/>
              </a:xfrm>
              <a:prstGeom prst="rect">
                <a:avLst/>
              </a:prstGeom>
              <a:solidFill>
                <a:srgbClr val="000000"/>
              </a:solidFill>
              <a:ln w="12700">
                <a:solidFill>
                  <a:srgbClr val="000000"/>
                </a:solidFill>
                <a:miter lim="800000"/>
                <a:headEnd/>
                <a:tailEnd/>
              </a:ln>
            </p:spPr>
            <p:txBody>
              <a:bodyPr/>
              <a:lstStyle/>
              <a:p>
                <a:endParaRPr lang="en-US">
                  <a:latin typeface="+mn-lt"/>
                </a:endParaRPr>
              </a:p>
            </p:txBody>
          </p:sp>
          <p:sp>
            <p:nvSpPr>
              <p:cNvPr id="90" name="Rectangle 67"/>
              <p:cNvSpPr>
                <a:spLocks noChangeArrowheads="1"/>
              </p:cNvSpPr>
              <p:nvPr/>
            </p:nvSpPr>
            <p:spPr bwMode="auto">
              <a:xfrm>
                <a:off x="4058" y="1902"/>
                <a:ext cx="41" cy="107"/>
              </a:xfrm>
              <a:prstGeom prst="rect">
                <a:avLst/>
              </a:prstGeom>
              <a:solidFill>
                <a:srgbClr val="000000"/>
              </a:solidFill>
              <a:ln w="9525">
                <a:noFill/>
                <a:miter lim="800000"/>
                <a:headEnd/>
                <a:tailEnd/>
              </a:ln>
            </p:spPr>
            <p:txBody>
              <a:bodyPr/>
              <a:lstStyle/>
              <a:p>
                <a:endParaRPr lang="en-US">
                  <a:latin typeface="+mn-lt"/>
                </a:endParaRPr>
              </a:p>
            </p:txBody>
          </p:sp>
          <p:sp>
            <p:nvSpPr>
              <p:cNvPr id="91" name="Rectangle 68"/>
              <p:cNvSpPr>
                <a:spLocks noChangeArrowheads="1"/>
              </p:cNvSpPr>
              <p:nvPr/>
            </p:nvSpPr>
            <p:spPr bwMode="auto">
              <a:xfrm>
                <a:off x="661" y="1648"/>
                <a:ext cx="864" cy="43"/>
              </a:xfrm>
              <a:prstGeom prst="rect">
                <a:avLst/>
              </a:prstGeom>
              <a:solidFill>
                <a:srgbClr val="000000"/>
              </a:solidFill>
              <a:ln w="9525">
                <a:noFill/>
                <a:miter lim="800000"/>
                <a:headEnd/>
                <a:tailEnd/>
              </a:ln>
            </p:spPr>
            <p:txBody>
              <a:bodyPr/>
              <a:lstStyle/>
              <a:p>
                <a:endParaRPr lang="en-US">
                  <a:latin typeface="+mn-lt"/>
                </a:endParaRPr>
              </a:p>
            </p:txBody>
          </p:sp>
          <p:sp>
            <p:nvSpPr>
              <p:cNvPr id="92" name="Rectangle 69"/>
              <p:cNvSpPr>
                <a:spLocks noChangeArrowheads="1"/>
              </p:cNvSpPr>
              <p:nvPr/>
            </p:nvSpPr>
            <p:spPr bwMode="auto">
              <a:xfrm>
                <a:off x="2020" y="1903"/>
                <a:ext cx="41" cy="468"/>
              </a:xfrm>
              <a:prstGeom prst="rect">
                <a:avLst/>
              </a:prstGeom>
              <a:solidFill>
                <a:srgbClr val="000000"/>
              </a:solidFill>
              <a:ln w="9525">
                <a:noFill/>
                <a:miter lim="800000"/>
                <a:headEnd/>
                <a:tailEnd/>
              </a:ln>
            </p:spPr>
            <p:txBody>
              <a:bodyPr/>
              <a:lstStyle/>
              <a:p>
                <a:endParaRPr lang="en-US">
                  <a:latin typeface="+mn-lt"/>
                </a:endParaRPr>
              </a:p>
            </p:txBody>
          </p:sp>
          <p:sp>
            <p:nvSpPr>
              <p:cNvPr id="93" name="Rectangle 70"/>
              <p:cNvSpPr>
                <a:spLocks noChangeArrowheads="1"/>
              </p:cNvSpPr>
              <p:nvPr/>
            </p:nvSpPr>
            <p:spPr bwMode="auto">
              <a:xfrm>
                <a:off x="2020" y="2440"/>
                <a:ext cx="41" cy="461"/>
              </a:xfrm>
              <a:prstGeom prst="rect">
                <a:avLst/>
              </a:prstGeom>
              <a:solidFill>
                <a:srgbClr val="000000"/>
              </a:solidFill>
              <a:ln w="9525">
                <a:noFill/>
                <a:miter lim="800000"/>
                <a:headEnd/>
                <a:tailEnd/>
              </a:ln>
            </p:spPr>
            <p:txBody>
              <a:bodyPr/>
              <a:lstStyle/>
              <a:p>
                <a:endParaRPr lang="en-US">
                  <a:latin typeface="+mn-lt"/>
                </a:endParaRPr>
              </a:p>
            </p:txBody>
          </p:sp>
          <p:sp>
            <p:nvSpPr>
              <p:cNvPr id="94" name="Rectangle 71"/>
              <p:cNvSpPr>
                <a:spLocks noChangeArrowheads="1"/>
              </p:cNvSpPr>
              <p:nvPr/>
            </p:nvSpPr>
            <p:spPr bwMode="auto">
              <a:xfrm>
                <a:off x="1486" y="2587"/>
                <a:ext cx="40" cy="567"/>
              </a:xfrm>
              <a:prstGeom prst="rect">
                <a:avLst/>
              </a:prstGeom>
              <a:solidFill>
                <a:srgbClr val="000000"/>
              </a:solidFill>
              <a:ln w="9525">
                <a:noFill/>
                <a:miter lim="800000"/>
                <a:headEnd/>
                <a:tailEnd/>
              </a:ln>
            </p:spPr>
            <p:txBody>
              <a:bodyPr/>
              <a:lstStyle/>
              <a:p>
                <a:endParaRPr lang="en-US">
                  <a:latin typeface="+mn-lt"/>
                </a:endParaRPr>
              </a:p>
            </p:txBody>
          </p:sp>
          <p:sp>
            <p:nvSpPr>
              <p:cNvPr id="95" name="Rectangle 72"/>
              <p:cNvSpPr>
                <a:spLocks noChangeArrowheads="1"/>
              </p:cNvSpPr>
              <p:nvPr/>
            </p:nvSpPr>
            <p:spPr bwMode="auto">
              <a:xfrm>
                <a:off x="1402" y="3114"/>
                <a:ext cx="115" cy="36"/>
              </a:xfrm>
              <a:prstGeom prst="rect">
                <a:avLst/>
              </a:prstGeom>
              <a:solidFill>
                <a:srgbClr val="000000"/>
              </a:solidFill>
              <a:ln w="12700">
                <a:solidFill>
                  <a:srgbClr val="000000"/>
                </a:solidFill>
                <a:miter lim="800000"/>
                <a:headEnd/>
                <a:tailEnd/>
              </a:ln>
            </p:spPr>
            <p:txBody>
              <a:bodyPr/>
              <a:lstStyle/>
              <a:p>
                <a:endParaRPr lang="en-US">
                  <a:latin typeface="+mn-lt"/>
                </a:endParaRPr>
              </a:p>
            </p:txBody>
          </p:sp>
          <p:sp>
            <p:nvSpPr>
              <p:cNvPr id="96" name="Rectangle 73"/>
              <p:cNvSpPr>
                <a:spLocks noChangeArrowheads="1"/>
              </p:cNvSpPr>
              <p:nvPr/>
            </p:nvSpPr>
            <p:spPr bwMode="auto">
              <a:xfrm>
                <a:off x="654" y="3114"/>
                <a:ext cx="585" cy="36"/>
              </a:xfrm>
              <a:prstGeom prst="rect">
                <a:avLst/>
              </a:prstGeom>
              <a:solidFill>
                <a:srgbClr val="000000"/>
              </a:solidFill>
              <a:ln w="12700">
                <a:solidFill>
                  <a:srgbClr val="000000"/>
                </a:solidFill>
                <a:miter lim="800000"/>
                <a:headEnd/>
                <a:tailEnd/>
              </a:ln>
            </p:spPr>
            <p:txBody>
              <a:bodyPr/>
              <a:lstStyle/>
              <a:p>
                <a:endParaRPr lang="en-US">
                  <a:latin typeface="+mn-lt"/>
                </a:endParaRPr>
              </a:p>
            </p:txBody>
          </p:sp>
          <p:sp>
            <p:nvSpPr>
              <p:cNvPr id="97" name="Rectangle 74"/>
              <p:cNvSpPr>
                <a:spLocks noChangeArrowheads="1"/>
              </p:cNvSpPr>
              <p:nvPr/>
            </p:nvSpPr>
            <p:spPr bwMode="auto">
              <a:xfrm>
                <a:off x="1125" y="2124"/>
                <a:ext cx="33" cy="1024"/>
              </a:xfrm>
              <a:prstGeom prst="rect">
                <a:avLst/>
              </a:prstGeom>
              <a:solidFill>
                <a:srgbClr val="000000"/>
              </a:solidFill>
              <a:ln w="12700">
                <a:solidFill>
                  <a:srgbClr val="000000"/>
                </a:solidFill>
                <a:miter lim="800000"/>
                <a:headEnd/>
                <a:tailEnd/>
              </a:ln>
            </p:spPr>
            <p:txBody>
              <a:bodyPr/>
              <a:lstStyle/>
              <a:p>
                <a:endParaRPr lang="en-US">
                  <a:latin typeface="+mn-lt"/>
                </a:endParaRPr>
              </a:p>
            </p:txBody>
          </p:sp>
          <p:sp>
            <p:nvSpPr>
              <p:cNvPr id="98" name="Rectangle 75"/>
              <p:cNvSpPr>
                <a:spLocks noChangeArrowheads="1"/>
              </p:cNvSpPr>
              <p:nvPr/>
            </p:nvSpPr>
            <p:spPr bwMode="auto">
              <a:xfrm>
                <a:off x="652" y="1999"/>
                <a:ext cx="40" cy="1154"/>
              </a:xfrm>
              <a:prstGeom prst="rect">
                <a:avLst/>
              </a:prstGeom>
              <a:solidFill>
                <a:srgbClr val="000000"/>
              </a:solidFill>
              <a:ln w="9525">
                <a:noFill/>
                <a:miter lim="800000"/>
                <a:headEnd/>
                <a:tailEnd/>
              </a:ln>
            </p:spPr>
            <p:txBody>
              <a:bodyPr/>
              <a:lstStyle/>
              <a:p>
                <a:endParaRPr lang="en-US">
                  <a:latin typeface="+mn-lt"/>
                </a:endParaRPr>
              </a:p>
            </p:txBody>
          </p:sp>
          <p:sp>
            <p:nvSpPr>
              <p:cNvPr id="99" name="Rectangle 76"/>
              <p:cNvSpPr>
                <a:spLocks noChangeArrowheads="1"/>
              </p:cNvSpPr>
              <p:nvPr/>
            </p:nvSpPr>
            <p:spPr bwMode="auto">
              <a:xfrm>
                <a:off x="661" y="1648"/>
                <a:ext cx="40" cy="233"/>
              </a:xfrm>
              <a:prstGeom prst="rect">
                <a:avLst/>
              </a:prstGeom>
              <a:solidFill>
                <a:srgbClr val="000000"/>
              </a:solidFill>
              <a:ln w="9525">
                <a:noFill/>
                <a:miter lim="800000"/>
                <a:headEnd/>
                <a:tailEnd/>
              </a:ln>
            </p:spPr>
            <p:txBody>
              <a:bodyPr/>
              <a:lstStyle/>
              <a:p>
                <a:endParaRPr lang="en-US">
                  <a:latin typeface="+mn-lt"/>
                </a:endParaRPr>
              </a:p>
            </p:txBody>
          </p:sp>
          <p:sp>
            <p:nvSpPr>
              <p:cNvPr id="100" name="Rectangle 77"/>
              <p:cNvSpPr>
                <a:spLocks noChangeArrowheads="1"/>
              </p:cNvSpPr>
              <p:nvPr/>
            </p:nvSpPr>
            <p:spPr bwMode="auto">
              <a:xfrm>
                <a:off x="3862" y="2864"/>
                <a:ext cx="12" cy="100"/>
              </a:xfrm>
              <a:prstGeom prst="rect">
                <a:avLst/>
              </a:prstGeom>
              <a:solidFill>
                <a:srgbClr val="000000"/>
              </a:solidFill>
              <a:ln w="12700">
                <a:solidFill>
                  <a:srgbClr val="000000"/>
                </a:solidFill>
                <a:miter lim="800000"/>
                <a:headEnd/>
                <a:tailEnd/>
              </a:ln>
            </p:spPr>
            <p:txBody>
              <a:bodyPr/>
              <a:lstStyle/>
              <a:p>
                <a:endParaRPr lang="en-US">
                  <a:latin typeface="+mn-lt"/>
                </a:endParaRPr>
              </a:p>
            </p:txBody>
          </p:sp>
          <p:sp>
            <p:nvSpPr>
              <p:cNvPr id="101" name="Rectangle 78"/>
              <p:cNvSpPr>
                <a:spLocks noChangeArrowheads="1"/>
              </p:cNvSpPr>
              <p:nvPr/>
            </p:nvSpPr>
            <p:spPr bwMode="auto">
              <a:xfrm>
                <a:off x="402" y="1881"/>
                <a:ext cx="408" cy="112"/>
              </a:xfrm>
              <a:prstGeom prst="rect">
                <a:avLst/>
              </a:prstGeom>
              <a:solidFill>
                <a:srgbClr val="C0C0C0"/>
              </a:solidFill>
              <a:ln w="12700">
                <a:solidFill>
                  <a:srgbClr val="C0C0C0"/>
                </a:solidFill>
                <a:miter lim="800000"/>
                <a:headEnd/>
                <a:tailEnd/>
              </a:ln>
            </p:spPr>
            <p:txBody>
              <a:bodyPr/>
              <a:lstStyle/>
              <a:p>
                <a:endParaRPr lang="en-US">
                  <a:latin typeface="+mn-lt"/>
                </a:endParaRPr>
              </a:p>
            </p:txBody>
          </p:sp>
          <p:sp>
            <p:nvSpPr>
              <p:cNvPr id="102" name="Rectangle 79"/>
              <p:cNvSpPr>
                <a:spLocks noChangeArrowheads="1"/>
              </p:cNvSpPr>
              <p:nvPr/>
            </p:nvSpPr>
            <p:spPr bwMode="auto">
              <a:xfrm>
                <a:off x="399" y="1920"/>
                <a:ext cx="511" cy="28"/>
              </a:xfrm>
              <a:prstGeom prst="rect">
                <a:avLst/>
              </a:prstGeom>
              <a:solidFill>
                <a:srgbClr val="808080"/>
              </a:solidFill>
              <a:ln w="12700">
                <a:solidFill>
                  <a:srgbClr val="808080"/>
                </a:solidFill>
                <a:miter lim="800000"/>
                <a:headEnd/>
                <a:tailEnd/>
              </a:ln>
            </p:spPr>
            <p:txBody>
              <a:bodyPr/>
              <a:lstStyle/>
              <a:p>
                <a:endParaRPr lang="en-US">
                  <a:latin typeface="+mn-lt"/>
                </a:endParaRPr>
              </a:p>
            </p:txBody>
          </p:sp>
          <p:sp>
            <p:nvSpPr>
              <p:cNvPr id="103" name="Rectangle 80"/>
              <p:cNvSpPr>
                <a:spLocks noChangeArrowheads="1"/>
              </p:cNvSpPr>
              <p:nvPr/>
            </p:nvSpPr>
            <p:spPr bwMode="auto">
              <a:xfrm>
                <a:off x="1569" y="2227"/>
                <a:ext cx="17" cy="91"/>
              </a:xfrm>
              <a:prstGeom prst="rect">
                <a:avLst/>
              </a:prstGeom>
              <a:solidFill>
                <a:srgbClr val="FF0000"/>
              </a:solidFill>
              <a:ln w="12700">
                <a:solidFill>
                  <a:srgbClr val="FF0000"/>
                </a:solidFill>
                <a:miter lim="800000"/>
                <a:headEnd/>
                <a:tailEnd/>
              </a:ln>
            </p:spPr>
            <p:txBody>
              <a:bodyPr/>
              <a:lstStyle/>
              <a:p>
                <a:endParaRPr lang="en-US">
                  <a:latin typeface="+mn-lt"/>
                </a:endParaRPr>
              </a:p>
            </p:txBody>
          </p:sp>
          <p:sp>
            <p:nvSpPr>
              <p:cNvPr id="104" name="Rectangle 81"/>
              <p:cNvSpPr>
                <a:spLocks noChangeArrowheads="1"/>
              </p:cNvSpPr>
              <p:nvPr/>
            </p:nvSpPr>
            <p:spPr bwMode="auto">
              <a:xfrm>
                <a:off x="1622" y="2227"/>
                <a:ext cx="17" cy="91"/>
              </a:xfrm>
              <a:prstGeom prst="rect">
                <a:avLst/>
              </a:prstGeom>
              <a:solidFill>
                <a:srgbClr val="0000FF"/>
              </a:solidFill>
              <a:ln w="12700">
                <a:solidFill>
                  <a:srgbClr val="0000FF"/>
                </a:solidFill>
                <a:miter lim="800000"/>
                <a:headEnd/>
                <a:tailEnd/>
              </a:ln>
            </p:spPr>
            <p:txBody>
              <a:bodyPr/>
              <a:lstStyle/>
              <a:p>
                <a:endParaRPr lang="en-US">
                  <a:latin typeface="+mn-lt"/>
                </a:endParaRPr>
              </a:p>
            </p:txBody>
          </p:sp>
          <p:sp>
            <p:nvSpPr>
              <p:cNvPr id="105" name="Rectangle 82"/>
              <p:cNvSpPr>
                <a:spLocks noChangeArrowheads="1"/>
              </p:cNvSpPr>
              <p:nvPr/>
            </p:nvSpPr>
            <p:spPr bwMode="auto">
              <a:xfrm>
                <a:off x="1675" y="2227"/>
                <a:ext cx="17" cy="91"/>
              </a:xfrm>
              <a:prstGeom prst="rect">
                <a:avLst/>
              </a:prstGeom>
              <a:solidFill>
                <a:srgbClr val="FF0000"/>
              </a:solidFill>
              <a:ln w="12700">
                <a:solidFill>
                  <a:srgbClr val="FF0000"/>
                </a:solidFill>
                <a:miter lim="800000"/>
                <a:headEnd/>
                <a:tailEnd/>
              </a:ln>
            </p:spPr>
            <p:txBody>
              <a:bodyPr/>
              <a:lstStyle/>
              <a:p>
                <a:endParaRPr lang="en-US">
                  <a:latin typeface="+mn-lt"/>
                </a:endParaRPr>
              </a:p>
            </p:txBody>
          </p:sp>
          <p:sp>
            <p:nvSpPr>
              <p:cNvPr id="106" name="Rectangle 83"/>
              <p:cNvSpPr>
                <a:spLocks noChangeArrowheads="1"/>
              </p:cNvSpPr>
              <p:nvPr/>
            </p:nvSpPr>
            <p:spPr bwMode="auto">
              <a:xfrm>
                <a:off x="1728" y="2227"/>
                <a:ext cx="17" cy="91"/>
              </a:xfrm>
              <a:prstGeom prst="rect">
                <a:avLst/>
              </a:prstGeom>
              <a:solidFill>
                <a:srgbClr val="0000FF"/>
              </a:solidFill>
              <a:ln w="12700">
                <a:solidFill>
                  <a:srgbClr val="0000FF"/>
                </a:solidFill>
                <a:miter lim="800000"/>
                <a:headEnd/>
                <a:tailEnd/>
              </a:ln>
            </p:spPr>
            <p:txBody>
              <a:bodyPr/>
              <a:lstStyle/>
              <a:p>
                <a:endParaRPr lang="en-US">
                  <a:latin typeface="+mn-lt"/>
                </a:endParaRPr>
              </a:p>
            </p:txBody>
          </p:sp>
          <p:sp>
            <p:nvSpPr>
              <p:cNvPr id="107" name="Rectangle 84"/>
              <p:cNvSpPr>
                <a:spLocks noChangeArrowheads="1"/>
              </p:cNvSpPr>
              <p:nvPr/>
            </p:nvSpPr>
            <p:spPr bwMode="auto">
              <a:xfrm>
                <a:off x="1781" y="2227"/>
                <a:ext cx="17" cy="91"/>
              </a:xfrm>
              <a:prstGeom prst="rect">
                <a:avLst/>
              </a:prstGeom>
              <a:solidFill>
                <a:srgbClr val="FF0000"/>
              </a:solidFill>
              <a:ln w="12700">
                <a:solidFill>
                  <a:srgbClr val="FF0000"/>
                </a:solidFill>
                <a:miter lim="800000"/>
                <a:headEnd/>
                <a:tailEnd/>
              </a:ln>
            </p:spPr>
            <p:txBody>
              <a:bodyPr/>
              <a:lstStyle/>
              <a:p>
                <a:endParaRPr lang="en-US">
                  <a:latin typeface="+mn-lt"/>
                </a:endParaRPr>
              </a:p>
            </p:txBody>
          </p:sp>
          <p:sp>
            <p:nvSpPr>
              <p:cNvPr id="108" name="Rectangle 85"/>
              <p:cNvSpPr>
                <a:spLocks noChangeArrowheads="1"/>
              </p:cNvSpPr>
              <p:nvPr/>
            </p:nvSpPr>
            <p:spPr bwMode="auto">
              <a:xfrm>
                <a:off x="1834" y="2227"/>
                <a:ext cx="17" cy="91"/>
              </a:xfrm>
              <a:prstGeom prst="rect">
                <a:avLst/>
              </a:prstGeom>
              <a:solidFill>
                <a:srgbClr val="0000FF"/>
              </a:solidFill>
              <a:ln w="12700">
                <a:solidFill>
                  <a:srgbClr val="0000FF"/>
                </a:solidFill>
                <a:miter lim="800000"/>
                <a:headEnd/>
                <a:tailEnd/>
              </a:ln>
            </p:spPr>
            <p:txBody>
              <a:bodyPr/>
              <a:lstStyle/>
              <a:p>
                <a:endParaRPr lang="en-US">
                  <a:latin typeface="+mn-lt"/>
                </a:endParaRPr>
              </a:p>
            </p:txBody>
          </p:sp>
          <p:sp>
            <p:nvSpPr>
              <p:cNvPr id="109" name="Rectangle 86"/>
              <p:cNvSpPr>
                <a:spLocks noChangeArrowheads="1"/>
              </p:cNvSpPr>
              <p:nvPr/>
            </p:nvSpPr>
            <p:spPr bwMode="auto">
              <a:xfrm>
                <a:off x="1888" y="2227"/>
                <a:ext cx="17" cy="91"/>
              </a:xfrm>
              <a:prstGeom prst="rect">
                <a:avLst/>
              </a:prstGeom>
              <a:solidFill>
                <a:srgbClr val="FF0000"/>
              </a:solidFill>
              <a:ln w="12700">
                <a:solidFill>
                  <a:srgbClr val="FF0000"/>
                </a:solidFill>
                <a:miter lim="800000"/>
                <a:headEnd/>
                <a:tailEnd/>
              </a:ln>
            </p:spPr>
            <p:txBody>
              <a:bodyPr/>
              <a:lstStyle/>
              <a:p>
                <a:endParaRPr lang="en-US">
                  <a:latin typeface="+mn-lt"/>
                </a:endParaRPr>
              </a:p>
            </p:txBody>
          </p:sp>
          <p:sp>
            <p:nvSpPr>
              <p:cNvPr id="110" name="Rectangle 87"/>
              <p:cNvSpPr>
                <a:spLocks noChangeArrowheads="1"/>
              </p:cNvSpPr>
              <p:nvPr/>
            </p:nvSpPr>
            <p:spPr bwMode="auto">
              <a:xfrm>
                <a:off x="1569" y="2481"/>
                <a:ext cx="17" cy="91"/>
              </a:xfrm>
              <a:prstGeom prst="rect">
                <a:avLst/>
              </a:prstGeom>
              <a:solidFill>
                <a:srgbClr val="FF0000"/>
              </a:solidFill>
              <a:ln w="12700">
                <a:solidFill>
                  <a:srgbClr val="FF0000"/>
                </a:solidFill>
                <a:miter lim="800000"/>
                <a:headEnd/>
                <a:tailEnd/>
              </a:ln>
            </p:spPr>
            <p:txBody>
              <a:bodyPr/>
              <a:lstStyle/>
              <a:p>
                <a:endParaRPr lang="en-US">
                  <a:latin typeface="+mn-lt"/>
                </a:endParaRPr>
              </a:p>
            </p:txBody>
          </p:sp>
          <p:sp>
            <p:nvSpPr>
              <p:cNvPr id="111" name="Rectangle 88"/>
              <p:cNvSpPr>
                <a:spLocks noChangeArrowheads="1"/>
              </p:cNvSpPr>
              <p:nvPr/>
            </p:nvSpPr>
            <p:spPr bwMode="auto">
              <a:xfrm>
                <a:off x="1622" y="2481"/>
                <a:ext cx="17" cy="91"/>
              </a:xfrm>
              <a:prstGeom prst="rect">
                <a:avLst/>
              </a:prstGeom>
              <a:solidFill>
                <a:srgbClr val="0000FF"/>
              </a:solidFill>
              <a:ln w="12700">
                <a:solidFill>
                  <a:srgbClr val="0000FF"/>
                </a:solidFill>
                <a:miter lim="800000"/>
                <a:headEnd/>
                <a:tailEnd/>
              </a:ln>
            </p:spPr>
            <p:txBody>
              <a:bodyPr/>
              <a:lstStyle/>
              <a:p>
                <a:endParaRPr lang="en-US">
                  <a:latin typeface="+mn-lt"/>
                </a:endParaRPr>
              </a:p>
            </p:txBody>
          </p:sp>
          <p:sp>
            <p:nvSpPr>
              <p:cNvPr id="112" name="Rectangle 89"/>
              <p:cNvSpPr>
                <a:spLocks noChangeArrowheads="1"/>
              </p:cNvSpPr>
              <p:nvPr/>
            </p:nvSpPr>
            <p:spPr bwMode="auto">
              <a:xfrm>
                <a:off x="1675" y="2481"/>
                <a:ext cx="17" cy="91"/>
              </a:xfrm>
              <a:prstGeom prst="rect">
                <a:avLst/>
              </a:prstGeom>
              <a:solidFill>
                <a:srgbClr val="FF0000"/>
              </a:solidFill>
              <a:ln w="12700">
                <a:solidFill>
                  <a:srgbClr val="FF0000"/>
                </a:solidFill>
                <a:miter lim="800000"/>
                <a:headEnd/>
                <a:tailEnd/>
              </a:ln>
            </p:spPr>
            <p:txBody>
              <a:bodyPr/>
              <a:lstStyle/>
              <a:p>
                <a:endParaRPr lang="en-US">
                  <a:latin typeface="+mn-lt"/>
                </a:endParaRPr>
              </a:p>
            </p:txBody>
          </p:sp>
          <p:sp>
            <p:nvSpPr>
              <p:cNvPr id="113" name="Rectangle 90"/>
              <p:cNvSpPr>
                <a:spLocks noChangeArrowheads="1"/>
              </p:cNvSpPr>
              <p:nvPr/>
            </p:nvSpPr>
            <p:spPr bwMode="auto">
              <a:xfrm>
                <a:off x="1728" y="2481"/>
                <a:ext cx="17" cy="91"/>
              </a:xfrm>
              <a:prstGeom prst="rect">
                <a:avLst/>
              </a:prstGeom>
              <a:solidFill>
                <a:srgbClr val="0000FF"/>
              </a:solidFill>
              <a:ln w="12700">
                <a:solidFill>
                  <a:srgbClr val="0000FF"/>
                </a:solidFill>
                <a:miter lim="800000"/>
                <a:headEnd/>
                <a:tailEnd/>
              </a:ln>
            </p:spPr>
            <p:txBody>
              <a:bodyPr/>
              <a:lstStyle/>
              <a:p>
                <a:endParaRPr lang="en-US">
                  <a:latin typeface="+mn-lt"/>
                </a:endParaRPr>
              </a:p>
            </p:txBody>
          </p:sp>
          <p:sp>
            <p:nvSpPr>
              <p:cNvPr id="114" name="Rectangle 91"/>
              <p:cNvSpPr>
                <a:spLocks noChangeArrowheads="1"/>
              </p:cNvSpPr>
              <p:nvPr/>
            </p:nvSpPr>
            <p:spPr bwMode="auto">
              <a:xfrm>
                <a:off x="1781" y="2481"/>
                <a:ext cx="17" cy="91"/>
              </a:xfrm>
              <a:prstGeom prst="rect">
                <a:avLst/>
              </a:prstGeom>
              <a:solidFill>
                <a:srgbClr val="FF0000"/>
              </a:solidFill>
              <a:ln w="12700">
                <a:solidFill>
                  <a:srgbClr val="FF0000"/>
                </a:solidFill>
                <a:miter lim="800000"/>
                <a:headEnd/>
                <a:tailEnd/>
              </a:ln>
            </p:spPr>
            <p:txBody>
              <a:bodyPr/>
              <a:lstStyle/>
              <a:p>
                <a:endParaRPr lang="en-US">
                  <a:latin typeface="+mn-lt"/>
                </a:endParaRPr>
              </a:p>
            </p:txBody>
          </p:sp>
          <p:sp>
            <p:nvSpPr>
              <p:cNvPr id="115" name="Rectangle 92"/>
              <p:cNvSpPr>
                <a:spLocks noChangeArrowheads="1"/>
              </p:cNvSpPr>
              <p:nvPr/>
            </p:nvSpPr>
            <p:spPr bwMode="auto">
              <a:xfrm>
                <a:off x="1834" y="2481"/>
                <a:ext cx="17" cy="91"/>
              </a:xfrm>
              <a:prstGeom prst="rect">
                <a:avLst/>
              </a:prstGeom>
              <a:solidFill>
                <a:srgbClr val="0000FF"/>
              </a:solidFill>
              <a:ln w="12700">
                <a:solidFill>
                  <a:srgbClr val="0000FF"/>
                </a:solidFill>
                <a:miter lim="800000"/>
                <a:headEnd/>
                <a:tailEnd/>
              </a:ln>
            </p:spPr>
            <p:txBody>
              <a:bodyPr/>
              <a:lstStyle/>
              <a:p>
                <a:endParaRPr lang="en-US">
                  <a:latin typeface="+mn-lt"/>
                </a:endParaRPr>
              </a:p>
            </p:txBody>
          </p:sp>
          <p:sp>
            <p:nvSpPr>
              <p:cNvPr id="116" name="Rectangle 93"/>
              <p:cNvSpPr>
                <a:spLocks noChangeArrowheads="1"/>
              </p:cNvSpPr>
              <p:nvPr/>
            </p:nvSpPr>
            <p:spPr bwMode="auto">
              <a:xfrm>
                <a:off x="1888" y="2481"/>
                <a:ext cx="17" cy="91"/>
              </a:xfrm>
              <a:prstGeom prst="rect">
                <a:avLst/>
              </a:prstGeom>
              <a:solidFill>
                <a:srgbClr val="FF0000"/>
              </a:solidFill>
              <a:ln w="12700">
                <a:solidFill>
                  <a:srgbClr val="FF0000"/>
                </a:solidFill>
                <a:miter lim="800000"/>
                <a:headEnd/>
                <a:tailEnd/>
              </a:ln>
            </p:spPr>
            <p:txBody>
              <a:bodyPr/>
              <a:lstStyle/>
              <a:p>
                <a:endParaRPr lang="en-US">
                  <a:latin typeface="+mn-lt"/>
                </a:endParaRPr>
              </a:p>
            </p:txBody>
          </p:sp>
          <p:sp>
            <p:nvSpPr>
              <p:cNvPr id="117" name="Rectangle 94"/>
              <p:cNvSpPr>
                <a:spLocks noChangeArrowheads="1"/>
              </p:cNvSpPr>
              <p:nvPr/>
            </p:nvSpPr>
            <p:spPr bwMode="auto">
              <a:xfrm>
                <a:off x="1942" y="2227"/>
                <a:ext cx="17" cy="91"/>
              </a:xfrm>
              <a:prstGeom prst="rect">
                <a:avLst/>
              </a:prstGeom>
              <a:solidFill>
                <a:srgbClr val="0000FF"/>
              </a:solidFill>
              <a:ln w="12700">
                <a:solidFill>
                  <a:srgbClr val="0000FF"/>
                </a:solidFill>
                <a:miter lim="800000"/>
                <a:headEnd/>
                <a:tailEnd/>
              </a:ln>
            </p:spPr>
            <p:txBody>
              <a:bodyPr/>
              <a:lstStyle/>
              <a:p>
                <a:endParaRPr lang="en-US">
                  <a:latin typeface="+mn-lt"/>
                </a:endParaRPr>
              </a:p>
            </p:txBody>
          </p:sp>
          <p:sp>
            <p:nvSpPr>
              <p:cNvPr id="118" name="Rectangle 95"/>
              <p:cNvSpPr>
                <a:spLocks noChangeArrowheads="1"/>
              </p:cNvSpPr>
              <p:nvPr/>
            </p:nvSpPr>
            <p:spPr bwMode="auto">
              <a:xfrm>
                <a:off x="1942" y="2481"/>
                <a:ext cx="17" cy="91"/>
              </a:xfrm>
              <a:prstGeom prst="rect">
                <a:avLst/>
              </a:prstGeom>
              <a:solidFill>
                <a:srgbClr val="0000FF"/>
              </a:solidFill>
              <a:ln w="12700">
                <a:solidFill>
                  <a:srgbClr val="0000FF"/>
                </a:solidFill>
                <a:miter lim="800000"/>
                <a:headEnd/>
                <a:tailEnd/>
              </a:ln>
            </p:spPr>
            <p:txBody>
              <a:bodyPr/>
              <a:lstStyle/>
              <a:p>
                <a:endParaRPr lang="en-US">
                  <a:latin typeface="+mn-lt"/>
                </a:endParaRPr>
              </a:p>
            </p:txBody>
          </p:sp>
          <p:grpSp>
            <p:nvGrpSpPr>
              <p:cNvPr id="18" name="Group 96"/>
              <p:cNvGrpSpPr>
                <a:grpSpLocks/>
              </p:cNvGrpSpPr>
              <p:nvPr/>
            </p:nvGrpSpPr>
            <p:grpSpPr bwMode="auto">
              <a:xfrm>
                <a:off x="2768" y="2253"/>
                <a:ext cx="602" cy="307"/>
                <a:chOff x="2768" y="2092"/>
                <a:chExt cx="602" cy="307"/>
              </a:xfrm>
            </p:grpSpPr>
            <p:sp>
              <p:nvSpPr>
                <p:cNvPr id="160" name="Rectangle 97"/>
                <p:cNvSpPr>
                  <a:spLocks noChangeArrowheads="1"/>
                </p:cNvSpPr>
                <p:nvPr/>
              </p:nvSpPr>
              <p:spPr bwMode="auto">
                <a:xfrm>
                  <a:off x="2768" y="2092"/>
                  <a:ext cx="17" cy="91"/>
                </a:xfrm>
                <a:prstGeom prst="rect">
                  <a:avLst/>
                </a:prstGeom>
                <a:solidFill>
                  <a:srgbClr val="FF0000"/>
                </a:solidFill>
                <a:ln w="12700">
                  <a:solidFill>
                    <a:srgbClr val="FF0000"/>
                  </a:solidFill>
                  <a:miter lim="800000"/>
                  <a:headEnd/>
                  <a:tailEnd/>
                </a:ln>
              </p:spPr>
              <p:txBody>
                <a:bodyPr/>
                <a:lstStyle/>
                <a:p>
                  <a:endParaRPr lang="en-US">
                    <a:latin typeface="+mn-lt"/>
                  </a:endParaRPr>
                </a:p>
              </p:txBody>
            </p:sp>
            <p:sp>
              <p:nvSpPr>
                <p:cNvPr id="161" name="Rectangle 98"/>
                <p:cNvSpPr>
                  <a:spLocks noChangeArrowheads="1"/>
                </p:cNvSpPr>
                <p:nvPr/>
              </p:nvSpPr>
              <p:spPr bwMode="auto">
                <a:xfrm>
                  <a:off x="2821" y="2092"/>
                  <a:ext cx="17" cy="91"/>
                </a:xfrm>
                <a:prstGeom prst="rect">
                  <a:avLst/>
                </a:prstGeom>
                <a:solidFill>
                  <a:srgbClr val="0000FF"/>
                </a:solidFill>
                <a:ln w="12700">
                  <a:solidFill>
                    <a:srgbClr val="0000FF"/>
                  </a:solidFill>
                  <a:miter lim="800000"/>
                  <a:headEnd/>
                  <a:tailEnd/>
                </a:ln>
              </p:spPr>
              <p:txBody>
                <a:bodyPr/>
                <a:lstStyle/>
                <a:p>
                  <a:endParaRPr lang="en-US">
                    <a:latin typeface="+mn-lt"/>
                  </a:endParaRPr>
                </a:p>
              </p:txBody>
            </p:sp>
            <p:sp>
              <p:nvSpPr>
                <p:cNvPr id="162" name="Rectangle 99"/>
                <p:cNvSpPr>
                  <a:spLocks noChangeArrowheads="1"/>
                </p:cNvSpPr>
                <p:nvPr/>
              </p:nvSpPr>
              <p:spPr bwMode="auto">
                <a:xfrm>
                  <a:off x="2874" y="2092"/>
                  <a:ext cx="17" cy="91"/>
                </a:xfrm>
                <a:prstGeom prst="rect">
                  <a:avLst/>
                </a:prstGeom>
                <a:solidFill>
                  <a:srgbClr val="FF0000"/>
                </a:solidFill>
                <a:ln w="12700">
                  <a:solidFill>
                    <a:srgbClr val="FF0000"/>
                  </a:solidFill>
                  <a:miter lim="800000"/>
                  <a:headEnd/>
                  <a:tailEnd/>
                </a:ln>
              </p:spPr>
              <p:txBody>
                <a:bodyPr/>
                <a:lstStyle/>
                <a:p>
                  <a:endParaRPr lang="en-US">
                    <a:latin typeface="+mn-lt"/>
                  </a:endParaRPr>
                </a:p>
              </p:txBody>
            </p:sp>
            <p:sp>
              <p:nvSpPr>
                <p:cNvPr id="163" name="Rectangle 100"/>
                <p:cNvSpPr>
                  <a:spLocks noChangeArrowheads="1"/>
                </p:cNvSpPr>
                <p:nvPr/>
              </p:nvSpPr>
              <p:spPr bwMode="auto">
                <a:xfrm>
                  <a:off x="2927" y="2092"/>
                  <a:ext cx="17" cy="91"/>
                </a:xfrm>
                <a:prstGeom prst="rect">
                  <a:avLst/>
                </a:prstGeom>
                <a:solidFill>
                  <a:srgbClr val="0000FF"/>
                </a:solidFill>
                <a:ln w="12700">
                  <a:solidFill>
                    <a:srgbClr val="0000FF"/>
                  </a:solidFill>
                  <a:miter lim="800000"/>
                  <a:headEnd/>
                  <a:tailEnd/>
                </a:ln>
              </p:spPr>
              <p:txBody>
                <a:bodyPr/>
                <a:lstStyle/>
                <a:p>
                  <a:endParaRPr lang="en-US">
                    <a:latin typeface="+mn-lt"/>
                  </a:endParaRPr>
                </a:p>
              </p:txBody>
            </p:sp>
            <p:sp>
              <p:nvSpPr>
                <p:cNvPr id="164" name="Rectangle 101"/>
                <p:cNvSpPr>
                  <a:spLocks noChangeArrowheads="1"/>
                </p:cNvSpPr>
                <p:nvPr/>
              </p:nvSpPr>
              <p:spPr bwMode="auto">
                <a:xfrm>
                  <a:off x="2980" y="2092"/>
                  <a:ext cx="17" cy="91"/>
                </a:xfrm>
                <a:prstGeom prst="rect">
                  <a:avLst/>
                </a:prstGeom>
                <a:solidFill>
                  <a:srgbClr val="FF0000"/>
                </a:solidFill>
                <a:ln w="12700">
                  <a:solidFill>
                    <a:srgbClr val="FF0000"/>
                  </a:solidFill>
                  <a:miter lim="800000"/>
                  <a:headEnd/>
                  <a:tailEnd/>
                </a:ln>
              </p:spPr>
              <p:txBody>
                <a:bodyPr/>
                <a:lstStyle/>
                <a:p>
                  <a:endParaRPr lang="en-US">
                    <a:latin typeface="+mn-lt"/>
                  </a:endParaRPr>
                </a:p>
              </p:txBody>
            </p:sp>
            <p:sp>
              <p:nvSpPr>
                <p:cNvPr id="165" name="Rectangle 102"/>
                <p:cNvSpPr>
                  <a:spLocks noChangeArrowheads="1"/>
                </p:cNvSpPr>
                <p:nvPr/>
              </p:nvSpPr>
              <p:spPr bwMode="auto">
                <a:xfrm>
                  <a:off x="3033" y="2092"/>
                  <a:ext cx="17" cy="91"/>
                </a:xfrm>
                <a:prstGeom prst="rect">
                  <a:avLst/>
                </a:prstGeom>
                <a:solidFill>
                  <a:srgbClr val="0000FF"/>
                </a:solidFill>
                <a:ln w="12700">
                  <a:solidFill>
                    <a:srgbClr val="0000FF"/>
                  </a:solidFill>
                  <a:miter lim="800000"/>
                  <a:headEnd/>
                  <a:tailEnd/>
                </a:ln>
              </p:spPr>
              <p:txBody>
                <a:bodyPr/>
                <a:lstStyle/>
                <a:p>
                  <a:endParaRPr lang="en-US">
                    <a:latin typeface="+mn-lt"/>
                  </a:endParaRPr>
                </a:p>
              </p:txBody>
            </p:sp>
            <p:sp>
              <p:nvSpPr>
                <p:cNvPr id="166" name="Rectangle 103"/>
                <p:cNvSpPr>
                  <a:spLocks noChangeArrowheads="1"/>
                </p:cNvSpPr>
                <p:nvPr/>
              </p:nvSpPr>
              <p:spPr bwMode="auto">
                <a:xfrm>
                  <a:off x="3087" y="2092"/>
                  <a:ext cx="17" cy="91"/>
                </a:xfrm>
                <a:prstGeom prst="rect">
                  <a:avLst/>
                </a:prstGeom>
                <a:solidFill>
                  <a:srgbClr val="FF0000"/>
                </a:solidFill>
                <a:ln w="12700">
                  <a:solidFill>
                    <a:srgbClr val="FF0000"/>
                  </a:solidFill>
                  <a:miter lim="800000"/>
                  <a:headEnd/>
                  <a:tailEnd/>
                </a:ln>
              </p:spPr>
              <p:txBody>
                <a:bodyPr/>
                <a:lstStyle/>
                <a:p>
                  <a:endParaRPr lang="en-US">
                    <a:latin typeface="+mn-lt"/>
                  </a:endParaRPr>
                </a:p>
              </p:txBody>
            </p:sp>
            <p:sp>
              <p:nvSpPr>
                <p:cNvPr id="167" name="Rectangle 104"/>
                <p:cNvSpPr>
                  <a:spLocks noChangeArrowheads="1"/>
                </p:cNvSpPr>
                <p:nvPr/>
              </p:nvSpPr>
              <p:spPr bwMode="auto">
                <a:xfrm>
                  <a:off x="3140" y="2092"/>
                  <a:ext cx="17" cy="91"/>
                </a:xfrm>
                <a:prstGeom prst="rect">
                  <a:avLst/>
                </a:prstGeom>
                <a:solidFill>
                  <a:srgbClr val="0000FF"/>
                </a:solidFill>
                <a:ln w="12700">
                  <a:solidFill>
                    <a:srgbClr val="0000FF"/>
                  </a:solidFill>
                  <a:miter lim="800000"/>
                  <a:headEnd/>
                  <a:tailEnd/>
                </a:ln>
              </p:spPr>
              <p:txBody>
                <a:bodyPr/>
                <a:lstStyle/>
                <a:p>
                  <a:endParaRPr lang="en-US">
                    <a:latin typeface="+mn-lt"/>
                  </a:endParaRPr>
                </a:p>
              </p:txBody>
            </p:sp>
            <p:sp>
              <p:nvSpPr>
                <p:cNvPr id="168" name="Rectangle 105"/>
                <p:cNvSpPr>
                  <a:spLocks noChangeArrowheads="1"/>
                </p:cNvSpPr>
                <p:nvPr/>
              </p:nvSpPr>
              <p:spPr bwMode="auto">
                <a:xfrm>
                  <a:off x="3193" y="2092"/>
                  <a:ext cx="17" cy="91"/>
                </a:xfrm>
                <a:prstGeom prst="rect">
                  <a:avLst/>
                </a:prstGeom>
                <a:solidFill>
                  <a:srgbClr val="FF0000"/>
                </a:solidFill>
                <a:ln w="12700">
                  <a:solidFill>
                    <a:srgbClr val="FF0000"/>
                  </a:solidFill>
                  <a:miter lim="800000"/>
                  <a:headEnd/>
                  <a:tailEnd/>
                </a:ln>
              </p:spPr>
              <p:txBody>
                <a:bodyPr/>
                <a:lstStyle/>
                <a:p>
                  <a:endParaRPr lang="en-US">
                    <a:latin typeface="+mn-lt"/>
                  </a:endParaRPr>
                </a:p>
              </p:txBody>
            </p:sp>
            <p:sp>
              <p:nvSpPr>
                <p:cNvPr id="169" name="Rectangle 106"/>
                <p:cNvSpPr>
                  <a:spLocks noChangeArrowheads="1"/>
                </p:cNvSpPr>
                <p:nvPr/>
              </p:nvSpPr>
              <p:spPr bwMode="auto">
                <a:xfrm>
                  <a:off x="3246" y="2092"/>
                  <a:ext cx="17" cy="91"/>
                </a:xfrm>
                <a:prstGeom prst="rect">
                  <a:avLst/>
                </a:prstGeom>
                <a:solidFill>
                  <a:srgbClr val="0000FF"/>
                </a:solidFill>
                <a:ln w="12700">
                  <a:solidFill>
                    <a:srgbClr val="0000FF"/>
                  </a:solidFill>
                  <a:miter lim="800000"/>
                  <a:headEnd/>
                  <a:tailEnd/>
                </a:ln>
              </p:spPr>
              <p:txBody>
                <a:bodyPr/>
                <a:lstStyle/>
                <a:p>
                  <a:endParaRPr lang="en-US">
                    <a:latin typeface="+mn-lt"/>
                  </a:endParaRPr>
                </a:p>
              </p:txBody>
            </p:sp>
            <p:sp>
              <p:nvSpPr>
                <p:cNvPr id="170" name="Rectangle 107"/>
                <p:cNvSpPr>
                  <a:spLocks noChangeArrowheads="1"/>
                </p:cNvSpPr>
                <p:nvPr/>
              </p:nvSpPr>
              <p:spPr bwMode="auto">
                <a:xfrm>
                  <a:off x="3299" y="2092"/>
                  <a:ext cx="17" cy="91"/>
                </a:xfrm>
                <a:prstGeom prst="rect">
                  <a:avLst/>
                </a:prstGeom>
                <a:solidFill>
                  <a:srgbClr val="FF0000"/>
                </a:solidFill>
                <a:ln w="12700">
                  <a:solidFill>
                    <a:srgbClr val="FF0000"/>
                  </a:solidFill>
                  <a:miter lim="800000"/>
                  <a:headEnd/>
                  <a:tailEnd/>
                </a:ln>
              </p:spPr>
              <p:txBody>
                <a:bodyPr/>
                <a:lstStyle/>
                <a:p>
                  <a:endParaRPr lang="en-US">
                    <a:latin typeface="+mn-lt"/>
                  </a:endParaRPr>
                </a:p>
              </p:txBody>
            </p:sp>
            <p:sp>
              <p:nvSpPr>
                <p:cNvPr id="171" name="Rectangle 108"/>
                <p:cNvSpPr>
                  <a:spLocks noChangeArrowheads="1"/>
                </p:cNvSpPr>
                <p:nvPr/>
              </p:nvSpPr>
              <p:spPr bwMode="auto">
                <a:xfrm>
                  <a:off x="3353" y="2092"/>
                  <a:ext cx="17" cy="91"/>
                </a:xfrm>
                <a:prstGeom prst="rect">
                  <a:avLst/>
                </a:prstGeom>
                <a:solidFill>
                  <a:srgbClr val="0000FF"/>
                </a:solidFill>
                <a:ln w="12700">
                  <a:solidFill>
                    <a:srgbClr val="0000FF"/>
                  </a:solidFill>
                  <a:miter lim="800000"/>
                  <a:headEnd/>
                  <a:tailEnd/>
                </a:ln>
              </p:spPr>
              <p:txBody>
                <a:bodyPr/>
                <a:lstStyle/>
                <a:p>
                  <a:endParaRPr lang="en-US">
                    <a:latin typeface="+mn-lt"/>
                  </a:endParaRPr>
                </a:p>
              </p:txBody>
            </p:sp>
            <p:sp>
              <p:nvSpPr>
                <p:cNvPr id="172" name="Rectangle 109"/>
                <p:cNvSpPr>
                  <a:spLocks noChangeArrowheads="1"/>
                </p:cNvSpPr>
                <p:nvPr/>
              </p:nvSpPr>
              <p:spPr bwMode="auto">
                <a:xfrm>
                  <a:off x="2768" y="2308"/>
                  <a:ext cx="17" cy="91"/>
                </a:xfrm>
                <a:prstGeom prst="rect">
                  <a:avLst/>
                </a:prstGeom>
                <a:solidFill>
                  <a:srgbClr val="FF0000"/>
                </a:solidFill>
                <a:ln w="12700">
                  <a:solidFill>
                    <a:srgbClr val="FF0000"/>
                  </a:solidFill>
                  <a:miter lim="800000"/>
                  <a:headEnd/>
                  <a:tailEnd/>
                </a:ln>
              </p:spPr>
              <p:txBody>
                <a:bodyPr/>
                <a:lstStyle/>
                <a:p>
                  <a:endParaRPr lang="en-US">
                    <a:latin typeface="+mn-lt"/>
                  </a:endParaRPr>
                </a:p>
              </p:txBody>
            </p:sp>
            <p:sp>
              <p:nvSpPr>
                <p:cNvPr id="173" name="Rectangle 110"/>
                <p:cNvSpPr>
                  <a:spLocks noChangeArrowheads="1"/>
                </p:cNvSpPr>
                <p:nvPr/>
              </p:nvSpPr>
              <p:spPr bwMode="auto">
                <a:xfrm>
                  <a:off x="2821" y="2308"/>
                  <a:ext cx="17" cy="91"/>
                </a:xfrm>
                <a:prstGeom prst="rect">
                  <a:avLst/>
                </a:prstGeom>
                <a:solidFill>
                  <a:srgbClr val="0000FF"/>
                </a:solidFill>
                <a:ln w="12700">
                  <a:solidFill>
                    <a:srgbClr val="0000FF"/>
                  </a:solidFill>
                  <a:miter lim="800000"/>
                  <a:headEnd/>
                  <a:tailEnd/>
                </a:ln>
              </p:spPr>
              <p:txBody>
                <a:bodyPr/>
                <a:lstStyle/>
                <a:p>
                  <a:endParaRPr lang="en-US">
                    <a:latin typeface="+mn-lt"/>
                  </a:endParaRPr>
                </a:p>
              </p:txBody>
            </p:sp>
            <p:sp>
              <p:nvSpPr>
                <p:cNvPr id="174" name="Rectangle 111"/>
                <p:cNvSpPr>
                  <a:spLocks noChangeArrowheads="1"/>
                </p:cNvSpPr>
                <p:nvPr/>
              </p:nvSpPr>
              <p:spPr bwMode="auto">
                <a:xfrm>
                  <a:off x="2874" y="2308"/>
                  <a:ext cx="17" cy="91"/>
                </a:xfrm>
                <a:prstGeom prst="rect">
                  <a:avLst/>
                </a:prstGeom>
                <a:solidFill>
                  <a:srgbClr val="FF0000"/>
                </a:solidFill>
                <a:ln w="12700">
                  <a:solidFill>
                    <a:srgbClr val="FF0000"/>
                  </a:solidFill>
                  <a:miter lim="800000"/>
                  <a:headEnd/>
                  <a:tailEnd/>
                </a:ln>
              </p:spPr>
              <p:txBody>
                <a:bodyPr/>
                <a:lstStyle/>
                <a:p>
                  <a:endParaRPr lang="en-US">
                    <a:latin typeface="+mn-lt"/>
                  </a:endParaRPr>
                </a:p>
              </p:txBody>
            </p:sp>
            <p:sp>
              <p:nvSpPr>
                <p:cNvPr id="175" name="Rectangle 112"/>
                <p:cNvSpPr>
                  <a:spLocks noChangeArrowheads="1"/>
                </p:cNvSpPr>
                <p:nvPr/>
              </p:nvSpPr>
              <p:spPr bwMode="auto">
                <a:xfrm>
                  <a:off x="2927" y="2308"/>
                  <a:ext cx="17" cy="91"/>
                </a:xfrm>
                <a:prstGeom prst="rect">
                  <a:avLst/>
                </a:prstGeom>
                <a:solidFill>
                  <a:srgbClr val="0000FF"/>
                </a:solidFill>
                <a:ln w="12700">
                  <a:solidFill>
                    <a:srgbClr val="0000FF"/>
                  </a:solidFill>
                  <a:miter lim="800000"/>
                  <a:headEnd/>
                  <a:tailEnd/>
                </a:ln>
              </p:spPr>
              <p:txBody>
                <a:bodyPr/>
                <a:lstStyle/>
                <a:p>
                  <a:endParaRPr lang="en-US">
                    <a:latin typeface="+mn-lt"/>
                  </a:endParaRPr>
                </a:p>
              </p:txBody>
            </p:sp>
            <p:sp>
              <p:nvSpPr>
                <p:cNvPr id="176" name="Rectangle 113"/>
                <p:cNvSpPr>
                  <a:spLocks noChangeArrowheads="1"/>
                </p:cNvSpPr>
                <p:nvPr/>
              </p:nvSpPr>
              <p:spPr bwMode="auto">
                <a:xfrm>
                  <a:off x="2980" y="2308"/>
                  <a:ext cx="17" cy="91"/>
                </a:xfrm>
                <a:prstGeom prst="rect">
                  <a:avLst/>
                </a:prstGeom>
                <a:solidFill>
                  <a:srgbClr val="FF0000"/>
                </a:solidFill>
                <a:ln w="12700">
                  <a:solidFill>
                    <a:srgbClr val="FF0000"/>
                  </a:solidFill>
                  <a:miter lim="800000"/>
                  <a:headEnd/>
                  <a:tailEnd/>
                </a:ln>
              </p:spPr>
              <p:txBody>
                <a:bodyPr/>
                <a:lstStyle/>
                <a:p>
                  <a:endParaRPr lang="en-US">
                    <a:latin typeface="+mn-lt"/>
                  </a:endParaRPr>
                </a:p>
              </p:txBody>
            </p:sp>
            <p:sp>
              <p:nvSpPr>
                <p:cNvPr id="177" name="Rectangle 114"/>
                <p:cNvSpPr>
                  <a:spLocks noChangeArrowheads="1"/>
                </p:cNvSpPr>
                <p:nvPr/>
              </p:nvSpPr>
              <p:spPr bwMode="auto">
                <a:xfrm>
                  <a:off x="3033" y="2308"/>
                  <a:ext cx="17" cy="91"/>
                </a:xfrm>
                <a:prstGeom prst="rect">
                  <a:avLst/>
                </a:prstGeom>
                <a:solidFill>
                  <a:srgbClr val="0000FF"/>
                </a:solidFill>
                <a:ln w="12700">
                  <a:solidFill>
                    <a:srgbClr val="0000FF"/>
                  </a:solidFill>
                  <a:miter lim="800000"/>
                  <a:headEnd/>
                  <a:tailEnd/>
                </a:ln>
              </p:spPr>
              <p:txBody>
                <a:bodyPr/>
                <a:lstStyle/>
                <a:p>
                  <a:endParaRPr lang="en-US">
                    <a:latin typeface="+mn-lt"/>
                  </a:endParaRPr>
                </a:p>
              </p:txBody>
            </p:sp>
            <p:sp>
              <p:nvSpPr>
                <p:cNvPr id="178" name="Rectangle 115"/>
                <p:cNvSpPr>
                  <a:spLocks noChangeArrowheads="1"/>
                </p:cNvSpPr>
                <p:nvPr/>
              </p:nvSpPr>
              <p:spPr bwMode="auto">
                <a:xfrm>
                  <a:off x="3087" y="2308"/>
                  <a:ext cx="17" cy="91"/>
                </a:xfrm>
                <a:prstGeom prst="rect">
                  <a:avLst/>
                </a:prstGeom>
                <a:solidFill>
                  <a:srgbClr val="FF0000"/>
                </a:solidFill>
                <a:ln w="12700">
                  <a:solidFill>
                    <a:srgbClr val="FF0000"/>
                  </a:solidFill>
                  <a:miter lim="800000"/>
                  <a:headEnd/>
                  <a:tailEnd/>
                </a:ln>
              </p:spPr>
              <p:txBody>
                <a:bodyPr/>
                <a:lstStyle/>
                <a:p>
                  <a:endParaRPr lang="en-US">
                    <a:latin typeface="+mn-lt"/>
                  </a:endParaRPr>
                </a:p>
              </p:txBody>
            </p:sp>
            <p:sp>
              <p:nvSpPr>
                <p:cNvPr id="179" name="Rectangle 116"/>
                <p:cNvSpPr>
                  <a:spLocks noChangeArrowheads="1"/>
                </p:cNvSpPr>
                <p:nvPr/>
              </p:nvSpPr>
              <p:spPr bwMode="auto">
                <a:xfrm>
                  <a:off x="3140" y="2308"/>
                  <a:ext cx="17" cy="91"/>
                </a:xfrm>
                <a:prstGeom prst="rect">
                  <a:avLst/>
                </a:prstGeom>
                <a:solidFill>
                  <a:srgbClr val="0000FF"/>
                </a:solidFill>
                <a:ln w="12700">
                  <a:solidFill>
                    <a:srgbClr val="0000FF"/>
                  </a:solidFill>
                  <a:miter lim="800000"/>
                  <a:headEnd/>
                  <a:tailEnd/>
                </a:ln>
              </p:spPr>
              <p:txBody>
                <a:bodyPr/>
                <a:lstStyle/>
                <a:p>
                  <a:endParaRPr lang="en-US">
                    <a:latin typeface="+mn-lt"/>
                  </a:endParaRPr>
                </a:p>
              </p:txBody>
            </p:sp>
            <p:sp>
              <p:nvSpPr>
                <p:cNvPr id="180" name="Rectangle 117"/>
                <p:cNvSpPr>
                  <a:spLocks noChangeArrowheads="1"/>
                </p:cNvSpPr>
                <p:nvPr/>
              </p:nvSpPr>
              <p:spPr bwMode="auto">
                <a:xfrm>
                  <a:off x="3193" y="2308"/>
                  <a:ext cx="17" cy="91"/>
                </a:xfrm>
                <a:prstGeom prst="rect">
                  <a:avLst/>
                </a:prstGeom>
                <a:solidFill>
                  <a:srgbClr val="FF0000"/>
                </a:solidFill>
                <a:ln w="12700">
                  <a:solidFill>
                    <a:srgbClr val="FF0000"/>
                  </a:solidFill>
                  <a:miter lim="800000"/>
                  <a:headEnd/>
                  <a:tailEnd/>
                </a:ln>
              </p:spPr>
              <p:txBody>
                <a:bodyPr/>
                <a:lstStyle/>
                <a:p>
                  <a:endParaRPr lang="en-US">
                    <a:latin typeface="+mn-lt"/>
                  </a:endParaRPr>
                </a:p>
              </p:txBody>
            </p:sp>
            <p:sp>
              <p:nvSpPr>
                <p:cNvPr id="181" name="Rectangle 118"/>
                <p:cNvSpPr>
                  <a:spLocks noChangeArrowheads="1"/>
                </p:cNvSpPr>
                <p:nvPr/>
              </p:nvSpPr>
              <p:spPr bwMode="auto">
                <a:xfrm>
                  <a:off x="3246" y="2308"/>
                  <a:ext cx="17" cy="91"/>
                </a:xfrm>
                <a:prstGeom prst="rect">
                  <a:avLst/>
                </a:prstGeom>
                <a:solidFill>
                  <a:srgbClr val="0000FF"/>
                </a:solidFill>
                <a:ln w="12700">
                  <a:solidFill>
                    <a:srgbClr val="0000FF"/>
                  </a:solidFill>
                  <a:miter lim="800000"/>
                  <a:headEnd/>
                  <a:tailEnd/>
                </a:ln>
              </p:spPr>
              <p:txBody>
                <a:bodyPr/>
                <a:lstStyle/>
                <a:p>
                  <a:endParaRPr lang="en-US">
                    <a:latin typeface="+mn-lt"/>
                  </a:endParaRPr>
                </a:p>
              </p:txBody>
            </p:sp>
            <p:sp>
              <p:nvSpPr>
                <p:cNvPr id="182" name="Rectangle 119"/>
                <p:cNvSpPr>
                  <a:spLocks noChangeArrowheads="1"/>
                </p:cNvSpPr>
                <p:nvPr/>
              </p:nvSpPr>
              <p:spPr bwMode="auto">
                <a:xfrm>
                  <a:off x="3299" y="2308"/>
                  <a:ext cx="17" cy="91"/>
                </a:xfrm>
                <a:prstGeom prst="rect">
                  <a:avLst/>
                </a:prstGeom>
                <a:solidFill>
                  <a:srgbClr val="FF0000"/>
                </a:solidFill>
                <a:ln w="12700">
                  <a:solidFill>
                    <a:srgbClr val="FF0000"/>
                  </a:solidFill>
                  <a:miter lim="800000"/>
                  <a:headEnd/>
                  <a:tailEnd/>
                </a:ln>
              </p:spPr>
              <p:txBody>
                <a:bodyPr/>
                <a:lstStyle/>
                <a:p>
                  <a:endParaRPr lang="en-US">
                    <a:latin typeface="+mn-lt"/>
                  </a:endParaRPr>
                </a:p>
              </p:txBody>
            </p:sp>
            <p:sp>
              <p:nvSpPr>
                <p:cNvPr id="183" name="Rectangle 120"/>
                <p:cNvSpPr>
                  <a:spLocks noChangeArrowheads="1"/>
                </p:cNvSpPr>
                <p:nvPr/>
              </p:nvSpPr>
              <p:spPr bwMode="auto">
                <a:xfrm>
                  <a:off x="3353" y="2308"/>
                  <a:ext cx="17" cy="91"/>
                </a:xfrm>
                <a:prstGeom prst="rect">
                  <a:avLst/>
                </a:prstGeom>
                <a:solidFill>
                  <a:srgbClr val="0000FF"/>
                </a:solidFill>
                <a:ln w="12700">
                  <a:solidFill>
                    <a:srgbClr val="0000FF"/>
                  </a:solidFill>
                  <a:miter lim="800000"/>
                  <a:headEnd/>
                  <a:tailEnd/>
                </a:ln>
              </p:spPr>
              <p:txBody>
                <a:bodyPr/>
                <a:lstStyle/>
                <a:p>
                  <a:endParaRPr lang="en-US">
                    <a:latin typeface="+mn-lt"/>
                  </a:endParaRPr>
                </a:p>
              </p:txBody>
            </p:sp>
          </p:grpSp>
          <p:sp>
            <p:nvSpPr>
              <p:cNvPr id="120" name="Oval 121"/>
              <p:cNvSpPr>
                <a:spLocks noChangeArrowheads="1"/>
              </p:cNvSpPr>
              <p:nvPr/>
            </p:nvSpPr>
            <p:spPr bwMode="auto">
              <a:xfrm>
                <a:off x="2775" y="2353"/>
                <a:ext cx="18" cy="18"/>
              </a:xfrm>
              <a:prstGeom prst="ellipse">
                <a:avLst/>
              </a:prstGeom>
              <a:solidFill>
                <a:schemeClr val="tx1"/>
              </a:solidFill>
              <a:ln w="12700">
                <a:solidFill>
                  <a:schemeClr val="tx1"/>
                </a:solidFill>
                <a:round/>
                <a:headEnd/>
                <a:tailEnd/>
              </a:ln>
              <a:effectLst>
                <a:outerShdw dist="17961" dir="2700000" algn="ctr" rotWithShape="0">
                  <a:schemeClr val="bg1"/>
                </a:outerShdw>
              </a:effectLst>
            </p:spPr>
            <p:txBody>
              <a:bodyPr wrap="none" anchor="ctr"/>
              <a:lstStyle/>
              <a:p>
                <a:pPr>
                  <a:defRPr/>
                </a:pPr>
                <a:endParaRPr lang="en-US">
                  <a:latin typeface="+mn-lt"/>
                </a:endParaRPr>
              </a:p>
            </p:txBody>
          </p:sp>
          <p:sp>
            <p:nvSpPr>
              <p:cNvPr id="121" name="Oval 122"/>
              <p:cNvSpPr>
                <a:spLocks noChangeArrowheads="1"/>
              </p:cNvSpPr>
              <p:nvPr/>
            </p:nvSpPr>
            <p:spPr bwMode="auto">
              <a:xfrm>
                <a:off x="2845" y="2442"/>
                <a:ext cx="18" cy="18"/>
              </a:xfrm>
              <a:prstGeom prst="ellipse">
                <a:avLst/>
              </a:prstGeom>
              <a:solidFill>
                <a:schemeClr val="tx1"/>
              </a:solidFill>
              <a:ln w="12700">
                <a:solidFill>
                  <a:schemeClr val="tx1"/>
                </a:solidFill>
                <a:round/>
                <a:headEnd/>
                <a:tailEnd/>
              </a:ln>
              <a:effectLst>
                <a:outerShdw dist="17961" dir="2700000" algn="ctr" rotWithShape="0">
                  <a:schemeClr val="bg1"/>
                </a:outerShdw>
              </a:effectLst>
            </p:spPr>
            <p:txBody>
              <a:bodyPr wrap="none" anchor="ctr"/>
              <a:lstStyle/>
              <a:p>
                <a:pPr>
                  <a:defRPr/>
                </a:pPr>
                <a:endParaRPr lang="en-US">
                  <a:latin typeface="+mn-lt"/>
                </a:endParaRPr>
              </a:p>
            </p:txBody>
          </p:sp>
          <p:sp>
            <p:nvSpPr>
              <p:cNvPr id="122" name="Oval 123"/>
              <p:cNvSpPr>
                <a:spLocks noChangeArrowheads="1"/>
              </p:cNvSpPr>
              <p:nvPr/>
            </p:nvSpPr>
            <p:spPr bwMode="auto">
              <a:xfrm>
                <a:off x="3154" y="2364"/>
                <a:ext cx="18" cy="18"/>
              </a:xfrm>
              <a:prstGeom prst="ellipse">
                <a:avLst/>
              </a:prstGeom>
              <a:solidFill>
                <a:schemeClr val="tx1"/>
              </a:solidFill>
              <a:ln w="12700">
                <a:solidFill>
                  <a:schemeClr val="tx1"/>
                </a:solidFill>
                <a:round/>
                <a:headEnd/>
                <a:tailEnd/>
              </a:ln>
              <a:effectLst>
                <a:outerShdw dist="17961" dir="2700000" algn="ctr" rotWithShape="0">
                  <a:schemeClr val="bg1"/>
                </a:outerShdw>
              </a:effectLst>
            </p:spPr>
            <p:txBody>
              <a:bodyPr wrap="none" anchor="ctr"/>
              <a:lstStyle/>
              <a:p>
                <a:pPr>
                  <a:defRPr/>
                </a:pPr>
                <a:endParaRPr lang="en-US">
                  <a:latin typeface="+mn-lt"/>
                </a:endParaRPr>
              </a:p>
            </p:txBody>
          </p:sp>
          <p:sp>
            <p:nvSpPr>
              <p:cNvPr id="123" name="Oval 124"/>
              <p:cNvSpPr>
                <a:spLocks noChangeArrowheads="1"/>
              </p:cNvSpPr>
              <p:nvPr/>
            </p:nvSpPr>
            <p:spPr bwMode="auto">
              <a:xfrm>
                <a:off x="3021" y="2445"/>
                <a:ext cx="18" cy="18"/>
              </a:xfrm>
              <a:prstGeom prst="ellipse">
                <a:avLst/>
              </a:prstGeom>
              <a:solidFill>
                <a:schemeClr val="tx1"/>
              </a:solidFill>
              <a:ln w="12700">
                <a:solidFill>
                  <a:schemeClr val="tx1"/>
                </a:solidFill>
                <a:round/>
                <a:headEnd/>
                <a:tailEnd/>
              </a:ln>
              <a:effectLst>
                <a:outerShdw dist="17961" dir="2700000" algn="ctr" rotWithShape="0">
                  <a:schemeClr val="bg1"/>
                </a:outerShdw>
              </a:effectLst>
            </p:spPr>
            <p:txBody>
              <a:bodyPr wrap="none" anchor="ctr"/>
              <a:lstStyle/>
              <a:p>
                <a:pPr>
                  <a:defRPr/>
                </a:pPr>
                <a:endParaRPr lang="en-US">
                  <a:latin typeface="+mn-lt"/>
                </a:endParaRPr>
              </a:p>
            </p:txBody>
          </p:sp>
          <p:sp>
            <p:nvSpPr>
              <p:cNvPr id="124" name="Oval 125"/>
              <p:cNvSpPr>
                <a:spLocks noChangeArrowheads="1"/>
              </p:cNvSpPr>
              <p:nvPr/>
            </p:nvSpPr>
            <p:spPr bwMode="auto">
              <a:xfrm>
                <a:off x="3037" y="2365"/>
                <a:ext cx="18" cy="18"/>
              </a:xfrm>
              <a:prstGeom prst="ellipse">
                <a:avLst/>
              </a:prstGeom>
              <a:solidFill>
                <a:schemeClr val="tx1"/>
              </a:solidFill>
              <a:ln w="12700">
                <a:solidFill>
                  <a:schemeClr val="tx1"/>
                </a:solidFill>
                <a:round/>
                <a:headEnd/>
                <a:tailEnd/>
              </a:ln>
              <a:effectLst>
                <a:outerShdw dist="17961" dir="2700000" algn="ctr" rotWithShape="0">
                  <a:schemeClr val="bg1"/>
                </a:outerShdw>
              </a:effectLst>
            </p:spPr>
            <p:txBody>
              <a:bodyPr wrap="none" anchor="ctr"/>
              <a:lstStyle/>
              <a:p>
                <a:pPr>
                  <a:defRPr/>
                </a:pPr>
                <a:endParaRPr lang="en-US">
                  <a:latin typeface="+mn-lt"/>
                </a:endParaRPr>
              </a:p>
            </p:txBody>
          </p:sp>
          <p:sp>
            <p:nvSpPr>
              <p:cNvPr id="125" name="Oval 126"/>
              <p:cNvSpPr>
                <a:spLocks noChangeArrowheads="1"/>
              </p:cNvSpPr>
              <p:nvPr/>
            </p:nvSpPr>
            <p:spPr bwMode="auto">
              <a:xfrm>
                <a:off x="2949" y="2376"/>
                <a:ext cx="18" cy="18"/>
              </a:xfrm>
              <a:prstGeom prst="ellipse">
                <a:avLst/>
              </a:prstGeom>
              <a:solidFill>
                <a:schemeClr val="tx1"/>
              </a:solidFill>
              <a:ln w="12700">
                <a:solidFill>
                  <a:schemeClr val="tx1"/>
                </a:solidFill>
                <a:round/>
                <a:headEnd/>
                <a:tailEnd/>
              </a:ln>
              <a:effectLst>
                <a:outerShdw dist="17961" dir="2700000" algn="ctr" rotWithShape="0">
                  <a:schemeClr val="bg1"/>
                </a:outerShdw>
              </a:effectLst>
            </p:spPr>
            <p:txBody>
              <a:bodyPr wrap="none" anchor="ctr"/>
              <a:lstStyle/>
              <a:p>
                <a:pPr>
                  <a:defRPr/>
                </a:pPr>
                <a:endParaRPr lang="en-US">
                  <a:latin typeface="+mn-lt"/>
                </a:endParaRPr>
              </a:p>
            </p:txBody>
          </p:sp>
          <p:sp>
            <p:nvSpPr>
              <p:cNvPr id="126" name="Oval 127"/>
              <p:cNvSpPr>
                <a:spLocks noChangeArrowheads="1"/>
              </p:cNvSpPr>
              <p:nvPr/>
            </p:nvSpPr>
            <p:spPr bwMode="auto">
              <a:xfrm>
                <a:off x="3278" y="2359"/>
                <a:ext cx="18" cy="18"/>
              </a:xfrm>
              <a:prstGeom prst="ellipse">
                <a:avLst/>
              </a:prstGeom>
              <a:solidFill>
                <a:schemeClr val="tx1"/>
              </a:solidFill>
              <a:ln w="12700">
                <a:solidFill>
                  <a:schemeClr val="tx1"/>
                </a:solidFill>
                <a:round/>
                <a:headEnd/>
                <a:tailEnd/>
              </a:ln>
              <a:effectLst>
                <a:outerShdw dist="17961" dir="2700000" algn="ctr" rotWithShape="0">
                  <a:schemeClr val="bg1"/>
                </a:outerShdw>
              </a:effectLst>
            </p:spPr>
            <p:txBody>
              <a:bodyPr wrap="none" anchor="ctr"/>
              <a:lstStyle/>
              <a:p>
                <a:pPr>
                  <a:defRPr/>
                </a:pPr>
                <a:endParaRPr lang="en-US">
                  <a:latin typeface="+mn-lt"/>
                </a:endParaRPr>
              </a:p>
            </p:txBody>
          </p:sp>
          <p:sp>
            <p:nvSpPr>
              <p:cNvPr id="127" name="Oval 128"/>
              <p:cNvSpPr>
                <a:spLocks noChangeArrowheads="1"/>
              </p:cNvSpPr>
              <p:nvPr/>
            </p:nvSpPr>
            <p:spPr bwMode="auto">
              <a:xfrm>
                <a:off x="3215" y="2440"/>
                <a:ext cx="18" cy="18"/>
              </a:xfrm>
              <a:prstGeom prst="ellipse">
                <a:avLst/>
              </a:prstGeom>
              <a:solidFill>
                <a:schemeClr val="tx1"/>
              </a:solidFill>
              <a:ln w="12700">
                <a:solidFill>
                  <a:schemeClr val="tx1"/>
                </a:solidFill>
                <a:round/>
                <a:headEnd/>
                <a:tailEnd/>
              </a:ln>
              <a:effectLst>
                <a:outerShdw dist="17961" dir="2700000" algn="ctr" rotWithShape="0">
                  <a:schemeClr val="bg1"/>
                </a:outerShdw>
              </a:effectLst>
            </p:spPr>
            <p:txBody>
              <a:bodyPr wrap="none" anchor="ctr"/>
              <a:lstStyle/>
              <a:p>
                <a:pPr>
                  <a:defRPr/>
                </a:pPr>
                <a:endParaRPr lang="en-US">
                  <a:latin typeface="+mn-lt"/>
                </a:endParaRPr>
              </a:p>
            </p:txBody>
          </p:sp>
          <p:sp>
            <p:nvSpPr>
              <p:cNvPr id="128" name="Oval 129"/>
              <p:cNvSpPr>
                <a:spLocks noChangeArrowheads="1"/>
              </p:cNvSpPr>
              <p:nvPr/>
            </p:nvSpPr>
            <p:spPr bwMode="auto">
              <a:xfrm>
                <a:off x="3114" y="2451"/>
                <a:ext cx="18" cy="18"/>
              </a:xfrm>
              <a:prstGeom prst="ellipse">
                <a:avLst/>
              </a:prstGeom>
              <a:solidFill>
                <a:schemeClr val="tx1"/>
              </a:solidFill>
              <a:ln w="12700">
                <a:solidFill>
                  <a:schemeClr val="tx1"/>
                </a:solidFill>
                <a:round/>
                <a:headEnd/>
                <a:tailEnd/>
              </a:ln>
              <a:effectLst>
                <a:outerShdw dist="17961" dir="2700000" algn="ctr" rotWithShape="0">
                  <a:schemeClr val="bg1"/>
                </a:outerShdw>
              </a:effectLst>
            </p:spPr>
            <p:txBody>
              <a:bodyPr wrap="none" anchor="ctr"/>
              <a:lstStyle/>
              <a:p>
                <a:pPr>
                  <a:defRPr/>
                </a:pPr>
                <a:endParaRPr lang="en-US">
                  <a:latin typeface="+mn-lt"/>
                </a:endParaRPr>
              </a:p>
            </p:txBody>
          </p:sp>
          <p:sp>
            <p:nvSpPr>
              <p:cNvPr id="129" name="Oval 130"/>
              <p:cNvSpPr>
                <a:spLocks noChangeArrowheads="1"/>
              </p:cNvSpPr>
              <p:nvPr/>
            </p:nvSpPr>
            <p:spPr bwMode="auto">
              <a:xfrm>
                <a:off x="3333" y="2378"/>
                <a:ext cx="18" cy="18"/>
              </a:xfrm>
              <a:prstGeom prst="ellipse">
                <a:avLst/>
              </a:prstGeom>
              <a:solidFill>
                <a:schemeClr val="tx1"/>
              </a:solidFill>
              <a:ln w="12700">
                <a:solidFill>
                  <a:schemeClr val="tx1"/>
                </a:solidFill>
                <a:round/>
                <a:headEnd/>
                <a:tailEnd/>
              </a:ln>
              <a:effectLst>
                <a:outerShdw dist="17961" dir="2700000" algn="ctr" rotWithShape="0">
                  <a:schemeClr val="bg1"/>
                </a:outerShdw>
              </a:effectLst>
            </p:spPr>
            <p:txBody>
              <a:bodyPr wrap="none" anchor="ctr"/>
              <a:lstStyle/>
              <a:p>
                <a:pPr>
                  <a:defRPr/>
                </a:pPr>
                <a:endParaRPr lang="en-US">
                  <a:latin typeface="+mn-lt"/>
                </a:endParaRPr>
              </a:p>
            </p:txBody>
          </p:sp>
          <p:sp>
            <p:nvSpPr>
              <p:cNvPr id="130" name="Oval 131"/>
              <p:cNvSpPr>
                <a:spLocks noChangeArrowheads="1"/>
              </p:cNvSpPr>
              <p:nvPr/>
            </p:nvSpPr>
            <p:spPr bwMode="auto">
              <a:xfrm>
                <a:off x="3352" y="2443"/>
                <a:ext cx="18" cy="18"/>
              </a:xfrm>
              <a:prstGeom prst="ellipse">
                <a:avLst/>
              </a:prstGeom>
              <a:solidFill>
                <a:schemeClr val="tx1"/>
              </a:solidFill>
              <a:ln w="12700">
                <a:solidFill>
                  <a:schemeClr val="tx1"/>
                </a:solidFill>
                <a:round/>
                <a:headEnd/>
                <a:tailEnd/>
              </a:ln>
              <a:effectLst>
                <a:outerShdw dist="17961" dir="2700000" algn="ctr" rotWithShape="0">
                  <a:schemeClr val="bg1"/>
                </a:outerShdw>
              </a:effectLst>
            </p:spPr>
            <p:txBody>
              <a:bodyPr wrap="none" anchor="ctr"/>
              <a:lstStyle/>
              <a:p>
                <a:pPr>
                  <a:defRPr/>
                </a:pPr>
                <a:endParaRPr lang="en-US">
                  <a:latin typeface="+mn-lt"/>
                </a:endParaRPr>
              </a:p>
            </p:txBody>
          </p:sp>
          <p:sp>
            <p:nvSpPr>
              <p:cNvPr id="131" name="Oval 132"/>
              <p:cNvSpPr>
                <a:spLocks noChangeArrowheads="1"/>
              </p:cNvSpPr>
              <p:nvPr/>
            </p:nvSpPr>
            <p:spPr bwMode="auto">
              <a:xfrm>
                <a:off x="3073" y="2426"/>
                <a:ext cx="18" cy="18"/>
              </a:xfrm>
              <a:prstGeom prst="ellipse">
                <a:avLst/>
              </a:prstGeom>
              <a:solidFill>
                <a:schemeClr val="tx1"/>
              </a:solidFill>
              <a:ln w="12700">
                <a:solidFill>
                  <a:schemeClr val="tx1"/>
                </a:solidFill>
                <a:round/>
                <a:headEnd/>
                <a:tailEnd/>
              </a:ln>
              <a:effectLst>
                <a:outerShdw dist="17961" dir="2700000" algn="ctr" rotWithShape="0">
                  <a:schemeClr val="bg1"/>
                </a:outerShdw>
              </a:effectLst>
            </p:spPr>
            <p:txBody>
              <a:bodyPr wrap="none" anchor="ctr"/>
              <a:lstStyle/>
              <a:p>
                <a:pPr>
                  <a:defRPr/>
                </a:pPr>
                <a:endParaRPr lang="en-US">
                  <a:latin typeface="+mn-lt"/>
                </a:endParaRPr>
              </a:p>
            </p:txBody>
          </p:sp>
          <p:sp>
            <p:nvSpPr>
              <p:cNvPr id="132" name="Oval 133"/>
              <p:cNvSpPr>
                <a:spLocks noChangeArrowheads="1"/>
              </p:cNvSpPr>
              <p:nvPr/>
            </p:nvSpPr>
            <p:spPr bwMode="auto">
              <a:xfrm>
                <a:off x="2937" y="2433"/>
                <a:ext cx="18" cy="18"/>
              </a:xfrm>
              <a:prstGeom prst="ellipse">
                <a:avLst/>
              </a:prstGeom>
              <a:solidFill>
                <a:schemeClr val="tx1"/>
              </a:solidFill>
              <a:ln w="12700">
                <a:solidFill>
                  <a:schemeClr val="tx1"/>
                </a:solidFill>
                <a:round/>
                <a:headEnd/>
                <a:tailEnd/>
              </a:ln>
              <a:effectLst>
                <a:outerShdw dist="17961" dir="2700000" algn="ctr" rotWithShape="0">
                  <a:schemeClr val="bg1"/>
                </a:outerShdw>
              </a:effectLst>
            </p:spPr>
            <p:txBody>
              <a:bodyPr wrap="none" anchor="ctr"/>
              <a:lstStyle/>
              <a:p>
                <a:pPr>
                  <a:defRPr/>
                </a:pPr>
                <a:endParaRPr lang="en-US">
                  <a:latin typeface="+mn-lt"/>
                </a:endParaRPr>
              </a:p>
            </p:txBody>
          </p:sp>
          <p:sp>
            <p:nvSpPr>
              <p:cNvPr id="133" name="Oval 134"/>
              <p:cNvSpPr>
                <a:spLocks noChangeArrowheads="1"/>
              </p:cNvSpPr>
              <p:nvPr/>
            </p:nvSpPr>
            <p:spPr bwMode="auto">
              <a:xfrm>
                <a:off x="2793" y="2440"/>
                <a:ext cx="18" cy="18"/>
              </a:xfrm>
              <a:prstGeom prst="ellipse">
                <a:avLst/>
              </a:prstGeom>
              <a:solidFill>
                <a:schemeClr val="tx1"/>
              </a:solidFill>
              <a:ln w="12700">
                <a:solidFill>
                  <a:schemeClr val="tx1"/>
                </a:solidFill>
                <a:round/>
                <a:headEnd/>
                <a:tailEnd/>
              </a:ln>
              <a:effectLst>
                <a:outerShdw dist="17961" dir="2700000" algn="ctr" rotWithShape="0">
                  <a:schemeClr val="bg1"/>
                </a:outerShdw>
              </a:effectLst>
            </p:spPr>
            <p:txBody>
              <a:bodyPr wrap="none" anchor="ctr"/>
              <a:lstStyle/>
              <a:p>
                <a:pPr>
                  <a:defRPr/>
                </a:pPr>
                <a:endParaRPr lang="en-US">
                  <a:latin typeface="+mn-lt"/>
                </a:endParaRPr>
              </a:p>
            </p:txBody>
          </p:sp>
          <p:sp>
            <p:nvSpPr>
              <p:cNvPr id="134" name="Oval 135"/>
              <p:cNvSpPr>
                <a:spLocks noChangeArrowheads="1"/>
              </p:cNvSpPr>
              <p:nvPr/>
            </p:nvSpPr>
            <p:spPr bwMode="auto">
              <a:xfrm>
                <a:off x="3222" y="2358"/>
                <a:ext cx="18" cy="18"/>
              </a:xfrm>
              <a:prstGeom prst="ellipse">
                <a:avLst/>
              </a:prstGeom>
              <a:solidFill>
                <a:schemeClr val="tx1"/>
              </a:solidFill>
              <a:ln w="12700">
                <a:solidFill>
                  <a:schemeClr val="tx1"/>
                </a:solidFill>
                <a:round/>
                <a:headEnd/>
                <a:tailEnd/>
              </a:ln>
              <a:effectLst>
                <a:outerShdw dist="17961" dir="2700000" algn="ctr" rotWithShape="0">
                  <a:schemeClr val="bg1"/>
                </a:outerShdw>
              </a:effectLst>
            </p:spPr>
            <p:txBody>
              <a:bodyPr wrap="none" anchor="ctr"/>
              <a:lstStyle/>
              <a:p>
                <a:pPr>
                  <a:defRPr/>
                </a:pPr>
                <a:endParaRPr lang="en-US">
                  <a:latin typeface="+mn-lt"/>
                </a:endParaRPr>
              </a:p>
            </p:txBody>
          </p:sp>
          <p:sp>
            <p:nvSpPr>
              <p:cNvPr id="135" name="Rectangle 136"/>
              <p:cNvSpPr>
                <a:spLocks noChangeArrowheads="1"/>
              </p:cNvSpPr>
              <p:nvPr/>
            </p:nvSpPr>
            <p:spPr bwMode="auto">
              <a:xfrm>
                <a:off x="4438" y="3209"/>
                <a:ext cx="82" cy="28"/>
              </a:xfrm>
              <a:prstGeom prst="rect">
                <a:avLst/>
              </a:prstGeom>
              <a:solidFill>
                <a:srgbClr val="000000"/>
              </a:solidFill>
              <a:ln w="12700">
                <a:solidFill>
                  <a:srgbClr val="000000"/>
                </a:solidFill>
                <a:miter lim="800000"/>
                <a:headEnd/>
                <a:tailEnd/>
              </a:ln>
            </p:spPr>
            <p:txBody>
              <a:bodyPr/>
              <a:lstStyle/>
              <a:p>
                <a:endParaRPr lang="en-US">
                  <a:latin typeface="+mn-lt"/>
                </a:endParaRPr>
              </a:p>
            </p:txBody>
          </p:sp>
          <p:sp>
            <p:nvSpPr>
              <p:cNvPr id="136" name="Rectangle 137"/>
              <p:cNvSpPr>
                <a:spLocks noChangeArrowheads="1"/>
              </p:cNvSpPr>
              <p:nvPr/>
            </p:nvSpPr>
            <p:spPr bwMode="auto">
              <a:xfrm>
                <a:off x="4424" y="3022"/>
                <a:ext cx="26" cy="185"/>
              </a:xfrm>
              <a:prstGeom prst="rect">
                <a:avLst/>
              </a:prstGeom>
              <a:solidFill>
                <a:srgbClr val="0000FF"/>
              </a:solidFill>
              <a:ln w="9525">
                <a:noFill/>
                <a:miter lim="800000"/>
                <a:headEnd/>
                <a:tailEnd/>
              </a:ln>
            </p:spPr>
            <p:txBody>
              <a:bodyPr/>
              <a:lstStyle/>
              <a:p>
                <a:endParaRPr lang="en-US">
                  <a:latin typeface="+mn-lt"/>
                </a:endParaRPr>
              </a:p>
            </p:txBody>
          </p:sp>
          <p:sp>
            <p:nvSpPr>
              <p:cNvPr id="137" name="Rectangle 138"/>
              <p:cNvSpPr>
                <a:spLocks noChangeArrowheads="1"/>
              </p:cNvSpPr>
              <p:nvPr/>
            </p:nvSpPr>
            <p:spPr bwMode="auto">
              <a:xfrm>
                <a:off x="4449" y="3022"/>
                <a:ext cx="25" cy="185"/>
              </a:xfrm>
              <a:prstGeom prst="rect">
                <a:avLst/>
              </a:prstGeom>
              <a:solidFill>
                <a:srgbClr val="CC66FF"/>
              </a:solidFill>
              <a:ln w="9525">
                <a:noFill/>
                <a:miter lim="800000"/>
                <a:headEnd/>
                <a:tailEnd/>
              </a:ln>
            </p:spPr>
            <p:txBody>
              <a:bodyPr/>
              <a:lstStyle/>
              <a:p>
                <a:endParaRPr lang="en-US">
                  <a:latin typeface="+mn-lt"/>
                </a:endParaRPr>
              </a:p>
            </p:txBody>
          </p:sp>
          <p:sp>
            <p:nvSpPr>
              <p:cNvPr id="138" name="Rectangle 139"/>
              <p:cNvSpPr>
                <a:spLocks noChangeArrowheads="1"/>
              </p:cNvSpPr>
              <p:nvPr/>
            </p:nvSpPr>
            <p:spPr bwMode="auto">
              <a:xfrm>
                <a:off x="4469" y="3022"/>
                <a:ext cx="26" cy="185"/>
              </a:xfrm>
              <a:prstGeom prst="rect">
                <a:avLst/>
              </a:prstGeom>
              <a:solidFill>
                <a:srgbClr val="FFCC00"/>
              </a:solidFill>
              <a:ln w="9525">
                <a:noFill/>
                <a:miter lim="800000"/>
                <a:headEnd/>
                <a:tailEnd/>
              </a:ln>
            </p:spPr>
            <p:txBody>
              <a:bodyPr/>
              <a:lstStyle/>
              <a:p>
                <a:endParaRPr lang="en-US">
                  <a:latin typeface="+mn-lt"/>
                </a:endParaRPr>
              </a:p>
            </p:txBody>
          </p:sp>
          <p:sp>
            <p:nvSpPr>
              <p:cNvPr id="139" name="Rectangle 140"/>
              <p:cNvSpPr>
                <a:spLocks noChangeArrowheads="1"/>
              </p:cNvSpPr>
              <p:nvPr/>
            </p:nvSpPr>
            <p:spPr bwMode="auto">
              <a:xfrm>
                <a:off x="4487" y="3022"/>
                <a:ext cx="25" cy="185"/>
              </a:xfrm>
              <a:prstGeom prst="rect">
                <a:avLst/>
              </a:prstGeom>
              <a:solidFill>
                <a:srgbClr val="33CC33"/>
              </a:solidFill>
              <a:ln w="9525">
                <a:noFill/>
                <a:miter lim="800000"/>
                <a:headEnd/>
                <a:tailEnd/>
              </a:ln>
            </p:spPr>
            <p:txBody>
              <a:bodyPr/>
              <a:lstStyle/>
              <a:p>
                <a:endParaRPr lang="en-US">
                  <a:latin typeface="+mn-lt"/>
                </a:endParaRPr>
              </a:p>
            </p:txBody>
          </p:sp>
          <p:sp>
            <p:nvSpPr>
              <p:cNvPr id="140" name="Rectangle 141"/>
              <p:cNvSpPr>
                <a:spLocks noChangeArrowheads="1"/>
              </p:cNvSpPr>
              <p:nvPr/>
            </p:nvSpPr>
            <p:spPr bwMode="auto">
              <a:xfrm>
                <a:off x="4509" y="3022"/>
                <a:ext cx="25" cy="185"/>
              </a:xfrm>
              <a:prstGeom prst="rect">
                <a:avLst/>
              </a:prstGeom>
              <a:solidFill>
                <a:srgbClr val="FF0000"/>
              </a:solidFill>
              <a:ln w="9525">
                <a:noFill/>
                <a:miter lim="800000"/>
                <a:headEnd/>
                <a:tailEnd/>
              </a:ln>
            </p:spPr>
            <p:txBody>
              <a:bodyPr/>
              <a:lstStyle/>
              <a:p>
                <a:endParaRPr lang="en-US">
                  <a:latin typeface="+mn-lt"/>
                </a:endParaRPr>
              </a:p>
            </p:txBody>
          </p:sp>
          <p:sp>
            <p:nvSpPr>
              <p:cNvPr id="141" name="Rectangle 142"/>
              <p:cNvSpPr>
                <a:spLocks noChangeArrowheads="1"/>
              </p:cNvSpPr>
              <p:nvPr/>
            </p:nvSpPr>
            <p:spPr bwMode="auto">
              <a:xfrm>
                <a:off x="1485" y="1902"/>
                <a:ext cx="3438" cy="43"/>
              </a:xfrm>
              <a:prstGeom prst="rect">
                <a:avLst/>
              </a:prstGeom>
              <a:solidFill>
                <a:srgbClr val="000000"/>
              </a:solidFill>
              <a:ln w="9525">
                <a:noFill/>
                <a:miter lim="800000"/>
                <a:headEnd/>
                <a:tailEnd/>
              </a:ln>
            </p:spPr>
            <p:txBody>
              <a:bodyPr/>
              <a:lstStyle/>
              <a:p>
                <a:endParaRPr lang="en-US">
                  <a:latin typeface="+mn-lt"/>
                </a:endParaRPr>
              </a:p>
            </p:txBody>
          </p:sp>
          <p:sp>
            <p:nvSpPr>
              <p:cNvPr id="142" name="Rectangle 143"/>
              <p:cNvSpPr>
                <a:spLocks noChangeArrowheads="1"/>
              </p:cNvSpPr>
              <p:nvPr/>
            </p:nvSpPr>
            <p:spPr bwMode="auto">
              <a:xfrm>
                <a:off x="1485" y="2861"/>
                <a:ext cx="190" cy="43"/>
              </a:xfrm>
              <a:prstGeom prst="rect">
                <a:avLst/>
              </a:prstGeom>
              <a:solidFill>
                <a:srgbClr val="000000"/>
              </a:solidFill>
              <a:ln w="9525">
                <a:noFill/>
                <a:miter lim="800000"/>
                <a:headEnd/>
                <a:tailEnd/>
              </a:ln>
            </p:spPr>
            <p:txBody>
              <a:bodyPr/>
              <a:lstStyle/>
              <a:p>
                <a:endParaRPr lang="en-US">
                  <a:latin typeface="+mn-lt"/>
                </a:endParaRPr>
              </a:p>
            </p:txBody>
          </p:sp>
          <p:sp>
            <p:nvSpPr>
              <p:cNvPr id="143" name="Rectangle 144"/>
              <p:cNvSpPr>
                <a:spLocks noChangeArrowheads="1"/>
              </p:cNvSpPr>
              <p:nvPr/>
            </p:nvSpPr>
            <p:spPr bwMode="auto">
              <a:xfrm>
                <a:off x="3859" y="2861"/>
                <a:ext cx="239" cy="43"/>
              </a:xfrm>
              <a:prstGeom prst="rect">
                <a:avLst/>
              </a:prstGeom>
              <a:solidFill>
                <a:srgbClr val="000000"/>
              </a:solidFill>
              <a:ln w="9525">
                <a:noFill/>
                <a:miter lim="800000"/>
                <a:headEnd/>
                <a:tailEnd/>
              </a:ln>
            </p:spPr>
            <p:txBody>
              <a:bodyPr/>
              <a:lstStyle/>
              <a:p>
                <a:endParaRPr lang="en-US">
                  <a:latin typeface="+mn-lt"/>
                </a:endParaRPr>
              </a:p>
            </p:txBody>
          </p:sp>
          <p:sp>
            <p:nvSpPr>
              <p:cNvPr id="144" name="Oval 145"/>
              <p:cNvSpPr>
                <a:spLocks noChangeArrowheads="1"/>
              </p:cNvSpPr>
              <p:nvPr/>
            </p:nvSpPr>
            <p:spPr bwMode="auto">
              <a:xfrm>
                <a:off x="2833" y="2358"/>
                <a:ext cx="18" cy="18"/>
              </a:xfrm>
              <a:prstGeom prst="ellipse">
                <a:avLst/>
              </a:prstGeom>
              <a:solidFill>
                <a:schemeClr val="tx1"/>
              </a:solidFill>
              <a:ln w="12700">
                <a:solidFill>
                  <a:schemeClr val="tx1"/>
                </a:solidFill>
                <a:round/>
                <a:headEnd/>
                <a:tailEnd/>
              </a:ln>
              <a:effectLst>
                <a:outerShdw dist="17961" dir="2700000" algn="ctr" rotWithShape="0">
                  <a:schemeClr val="bg1"/>
                </a:outerShdw>
              </a:effectLst>
            </p:spPr>
            <p:txBody>
              <a:bodyPr wrap="none" anchor="ctr"/>
              <a:lstStyle/>
              <a:p>
                <a:pPr>
                  <a:defRPr/>
                </a:pPr>
                <a:endParaRPr lang="en-US">
                  <a:latin typeface="+mn-lt"/>
                </a:endParaRPr>
              </a:p>
            </p:txBody>
          </p:sp>
          <p:sp>
            <p:nvSpPr>
              <p:cNvPr id="145" name="Oval 146"/>
              <p:cNvSpPr>
                <a:spLocks noChangeArrowheads="1"/>
              </p:cNvSpPr>
              <p:nvPr/>
            </p:nvSpPr>
            <p:spPr bwMode="auto">
              <a:xfrm>
                <a:off x="2889" y="2370"/>
                <a:ext cx="18" cy="18"/>
              </a:xfrm>
              <a:prstGeom prst="ellipse">
                <a:avLst/>
              </a:prstGeom>
              <a:solidFill>
                <a:schemeClr val="tx1"/>
              </a:solidFill>
              <a:ln w="12700">
                <a:solidFill>
                  <a:schemeClr val="tx1"/>
                </a:solidFill>
                <a:round/>
                <a:headEnd/>
                <a:tailEnd/>
              </a:ln>
              <a:effectLst>
                <a:outerShdw dist="17961" dir="2700000" algn="ctr" rotWithShape="0">
                  <a:schemeClr val="bg1"/>
                </a:outerShdw>
              </a:effectLst>
            </p:spPr>
            <p:txBody>
              <a:bodyPr wrap="none" anchor="ctr"/>
              <a:lstStyle/>
              <a:p>
                <a:pPr>
                  <a:defRPr/>
                </a:pPr>
                <a:endParaRPr lang="en-US">
                  <a:latin typeface="+mn-lt"/>
                </a:endParaRPr>
              </a:p>
            </p:txBody>
          </p:sp>
          <p:sp>
            <p:nvSpPr>
              <p:cNvPr id="146" name="Oval 147"/>
              <p:cNvSpPr>
                <a:spLocks noChangeArrowheads="1"/>
              </p:cNvSpPr>
              <p:nvPr/>
            </p:nvSpPr>
            <p:spPr bwMode="auto">
              <a:xfrm>
                <a:off x="3265" y="2420"/>
                <a:ext cx="18" cy="18"/>
              </a:xfrm>
              <a:prstGeom prst="ellipse">
                <a:avLst/>
              </a:prstGeom>
              <a:solidFill>
                <a:schemeClr val="tx1"/>
              </a:solidFill>
              <a:ln w="12700">
                <a:solidFill>
                  <a:schemeClr val="tx1"/>
                </a:solidFill>
                <a:round/>
                <a:headEnd/>
                <a:tailEnd/>
              </a:ln>
              <a:effectLst>
                <a:outerShdw dist="17961" dir="2700000" algn="ctr" rotWithShape="0">
                  <a:schemeClr val="bg1"/>
                </a:outerShdw>
              </a:effectLst>
            </p:spPr>
            <p:txBody>
              <a:bodyPr wrap="none" anchor="ctr"/>
              <a:lstStyle/>
              <a:p>
                <a:pPr>
                  <a:defRPr/>
                </a:pPr>
                <a:endParaRPr lang="en-US">
                  <a:latin typeface="+mn-lt"/>
                </a:endParaRPr>
              </a:p>
            </p:txBody>
          </p:sp>
          <p:sp>
            <p:nvSpPr>
              <p:cNvPr id="147" name="Rectangle 148"/>
              <p:cNvSpPr>
                <a:spLocks noChangeArrowheads="1"/>
              </p:cNvSpPr>
              <p:nvPr/>
            </p:nvSpPr>
            <p:spPr bwMode="auto">
              <a:xfrm>
                <a:off x="2124" y="2250"/>
                <a:ext cx="59" cy="70"/>
              </a:xfrm>
              <a:prstGeom prst="rect">
                <a:avLst/>
              </a:prstGeom>
              <a:solidFill>
                <a:srgbClr val="3366FF"/>
              </a:solidFill>
              <a:ln w="12700">
                <a:solidFill>
                  <a:srgbClr val="3366FF"/>
                </a:solidFill>
                <a:miter lim="800000"/>
                <a:headEnd/>
                <a:tailEnd/>
              </a:ln>
            </p:spPr>
            <p:txBody>
              <a:bodyPr/>
              <a:lstStyle/>
              <a:p>
                <a:endParaRPr lang="en-US">
                  <a:latin typeface="+mn-lt"/>
                </a:endParaRPr>
              </a:p>
            </p:txBody>
          </p:sp>
          <p:sp>
            <p:nvSpPr>
              <p:cNvPr id="148" name="Rectangle 149"/>
              <p:cNvSpPr>
                <a:spLocks noChangeArrowheads="1"/>
              </p:cNvSpPr>
              <p:nvPr/>
            </p:nvSpPr>
            <p:spPr bwMode="auto">
              <a:xfrm>
                <a:off x="2617" y="2250"/>
                <a:ext cx="59" cy="70"/>
              </a:xfrm>
              <a:prstGeom prst="rect">
                <a:avLst/>
              </a:prstGeom>
              <a:solidFill>
                <a:srgbClr val="3366FF"/>
              </a:solidFill>
              <a:ln w="12700">
                <a:solidFill>
                  <a:srgbClr val="3366FF"/>
                </a:solidFill>
                <a:miter lim="800000"/>
                <a:headEnd/>
                <a:tailEnd/>
              </a:ln>
            </p:spPr>
            <p:txBody>
              <a:bodyPr/>
              <a:lstStyle/>
              <a:p>
                <a:endParaRPr lang="en-US">
                  <a:latin typeface="+mn-lt"/>
                </a:endParaRPr>
              </a:p>
            </p:txBody>
          </p:sp>
          <p:sp>
            <p:nvSpPr>
              <p:cNvPr id="149" name="Rectangle 150"/>
              <p:cNvSpPr>
                <a:spLocks noChangeArrowheads="1"/>
              </p:cNvSpPr>
              <p:nvPr/>
            </p:nvSpPr>
            <p:spPr bwMode="auto">
              <a:xfrm>
                <a:off x="2211" y="2250"/>
                <a:ext cx="378" cy="70"/>
              </a:xfrm>
              <a:prstGeom prst="rect">
                <a:avLst/>
              </a:prstGeom>
              <a:solidFill>
                <a:srgbClr val="3366FF"/>
              </a:solidFill>
              <a:ln w="12700">
                <a:solidFill>
                  <a:srgbClr val="3366FF"/>
                </a:solidFill>
                <a:miter lim="800000"/>
                <a:headEnd/>
                <a:tailEnd/>
              </a:ln>
            </p:spPr>
            <p:txBody>
              <a:bodyPr/>
              <a:lstStyle/>
              <a:p>
                <a:endParaRPr lang="en-US">
                  <a:latin typeface="+mn-lt"/>
                </a:endParaRPr>
              </a:p>
            </p:txBody>
          </p:sp>
          <p:sp>
            <p:nvSpPr>
              <p:cNvPr id="150" name="Rectangle 151"/>
              <p:cNvSpPr>
                <a:spLocks noChangeArrowheads="1"/>
              </p:cNvSpPr>
              <p:nvPr/>
            </p:nvSpPr>
            <p:spPr bwMode="auto">
              <a:xfrm>
                <a:off x="2124" y="2486"/>
                <a:ext cx="59" cy="70"/>
              </a:xfrm>
              <a:prstGeom prst="rect">
                <a:avLst/>
              </a:prstGeom>
              <a:solidFill>
                <a:srgbClr val="3366FF"/>
              </a:solidFill>
              <a:ln w="12700">
                <a:solidFill>
                  <a:srgbClr val="3366FF"/>
                </a:solidFill>
                <a:miter lim="800000"/>
                <a:headEnd/>
                <a:tailEnd/>
              </a:ln>
            </p:spPr>
            <p:txBody>
              <a:bodyPr/>
              <a:lstStyle/>
              <a:p>
                <a:endParaRPr lang="en-US">
                  <a:latin typeface="+mn-lt"/>
                </a:endParaRPr>
              </a:p>
            </p:txBody>
          </p:sp>
          <p:sp>
            <p:nvSpPr>
              <p:cNvPr id="151" name="Rectangle 152"/>
              <p:cNvSpPr>
                <a:spLocks noChangeArrowheads="1"/>
              </p:cNvSpPr>
              <p:nvPr/>
            </p:nvSpPr>
            <p:spPr bwMode="auto">
              <a:xfrm>
                <a:off x="2617" y="2486"/>
                <a:ext cx="59" cy="70"/>
              </a:xfrm>
              <a:prstGeom prst="rect">
                <a:avLst/>
              </a:prstGeom>
              <a:solidFill>
                <a:srgbClr val="3366FF"/>
              </a:solidFill>
              <a:ln w="12700">
                <a:solidFill>
                  <a:srgbClr val="3366FF"/>
                </a:solidFill>
                <a:miter lim="800000"/>
                <a:headEnd/>
                <a:tailEnd/>
              </a:ln>
            </p:spPr>
            <p:txBody>
              <a:bodyPr/>
              <a:lstStyle/>
              <a:p>
                <a:endParaRPr lang="en-US">
                  <a:latin typeface="+mn-lt"/>
                </a:endParaRPr>
              </a:p>
            </p:txBody>
          </p:sp>
          <p:sp>
            <p:nvSpPr>
              <p:cNvPr id="152" name="Rectangle 153"/>
              <p:cNvSpPr>
                <a:spLocks noChangeArrowheads="1"/>
              </p:cNvSpPr>
              <p:nvPr/>
            </p:nvSpPr>
            <p:spPr bwMode="auto">
              <a:xfrm>
                <a:off x="2211" y="2486"/>
                <a:ext cx="378" cy="70"/>
              </a:xfrm>
              <a:prstGeom prst="rect">
                <a:avLst/>
              </a:prstGeom>
              <a:solidFill>
                <a:srgbClr val="3366FF"/>
              </a:solidFill>
              <a:ln w="12700">
                <a:solidFill>
                  <a:srgbClr val="3366FF"/>
                </a:solidFill>
                <a:miter lim="800000"/>
                <a:headEnd/>
                <a:tailEnd/>
              </a:ln>
            </p:spPr>
            <p:txBody>
              <a:bodyPr/>
              <a:lstStyle/>
              <a:p>
                <a:endParaRPr lang="en-US">
                  <a:latin typeface="+mn-lt"/>
                </a:endParaRPr>
              </a:p>
            </p:txBody>
          </p:sp>
          <p:sp>
            <p:nvSpPr>
              <p:cNvPr id="153" name="Rectangle 154"/>
              <p:cNvSpPr>
                <a:spLocks noChangeArrowheads="1"/>
              </p:cNvSpPr>
              <p:nvPr/>
            </p:nvSpPr>
            <p:spPr bwMode="auto">
              <a:xfrm>
                <a:off x="3459" y="2250"/>
                <a:ext cx="59" cy="70"/>
              </a:xfrm>
              <a:prstGeom prst="rect">
                <a:avLst/>
              </a:prstGeom>
              <a:solidFill>
                <a:srgbClr val="3366FF"/>
              </a:solidFill>
              <a:ln w="12700">
                <a:solidFill>
                  <a:srgbClr val="3366FF"/>
                </a:solidFill>
                <a:miter lim="800000"/>
                <a:headEnd/>
                <a:tailEnd/>
              </a:ln>
            </p:spPr>
            <p:txBody>
              <a:bodyPr/>
              <a:lstStyle/>
              <a:p>
                <a:endParaRPr lang="en-US">
                  <a:latin typeface="+mn-lt"/>
                </a:endParaRPr>
              </a:p>
            </p:txBody>
          </p:sp>
          <p:sp>
            <p:nvSpPr>
              <p:cNvPr id="154" name="Rectangle 155"/>
              <p:cNvSpPr>
                <a:spLocks noChangeArrowheads="1"/>
              </p:cNvSpPr>
              <p:nvPr/>
            </p:nvSpPr>
            <p:spPr bwMode="auto">
              <a:xfrm>
                <a:off x="3952" y="2250"/>
                <a:ext cx="59" cy="70"/>
              </a:xfrm>
              <a:prstGeom prst="rect">
                <a:avLst/>
              </a:prstGeom>
              <a:solidFill>
                <a:srgbClr val="3366FF"/>
              </a:solidFill>
              <a:ln w="12700">
                <a:solidFill>
                  <a:srgbClr val="3366FF"/>
                </a:solidFill>
                <a:miter lim="800000"/>
                <a:headEnd/>
                <a:tailEnd/>
              </a:ln>
            </p:spPr>
            <p:txBody>
              <a:bodyPr/>
              <a:lstStyle/>
              <a:p>
                <a:endParaRPr lang="en-US">
                  <a:latin typeface="+mn-lt"/>
                </a:endParaRPr>
              </a:p>
            </p:txBody>
          </p:sp>
          <p:sp>
            <p:nvSpPr>
              <p:cNvPr id="155" name="Rectangle 156"/>
              <p:cNvSpPr>
                <a:spLocks noChangeArrowheads="1"/>
              </p:cNvSpPr>
              <p:nvPr/>
            </p:nvSpPr>
            <p:spPr bwMode="auto">
              <a:xfrm>
                <a:off x="3546" y="2250"/>
                <a:ext cx="378" cy="70"/>
              </a:xfrm>
              <a:prstGeom prst="rect">
                <a:avLst/>
              </a:prstGeom>
              <a:solidFill>
                <a:srgbClr val="3366FF"/>
              </a:solidFill>
              <a:ln w="12700">
                <a:solidFill>
                  <a:srgbClr val="3366FF"/>
                </a:solidFill>
                <a:miter lim="800000"/>
                <a:headEnd/>
                <a:tailEnd/>
              </a:ln>
            </p:spPr>
            <p:txBody>
              <a:bodyPr/>
              <a:lstStyle/>
              <a:p>
                <a:endParaRPr lang="en-US">
                  <a:latin typeface="+mn-lt"/>
                </a:endParaRPr>
              </a:p>
            </p:txBody>
          </p:sp>
          <p:sp>
            <p:nvSpPr>
              <p:cNvPr id="156" name="Rectangle 157"/>
              <p:cNvSpPr>
                <a:spLocks noChangeArrowheads="1"/>
              </p:cNvSpPr>
              <p:nvPr/>
            </p:nvSpPr>
            <p:spPr bwMode="auto">
              <a:xfrm>
                <a:off x="3459" y="2486"/>
                <a:ext cx="59" cy="70"/>
              </a:xfrm>
              <a:prstGeom prst="rect">
                <a:avLst/>
              </a:prstGeom>
              <a:solidFill>
                <a:srgbClr val="3366FF"/>
              </a:solidFill>
              <a:ln w="12700">
                <a:solidFill>
                  <a:srgbClr val="3366FF"/>
                </a:solidFill>
                <a:miter lim="800000"/>
                <a:headEnd/>
                <a:tailEnd/>
              </a:ln>
            </p:spPr>
            <p:txBody>
              <a:bodyPr/>
              <a:lstStyle/>
              <a:p>
                <a:endParaRPr lang="en-US">
                  <a:latin typeface="+mn-lt"/>
                </a:endParaRPr>
              </a:p>
            </p:txBody>
          </p:sp>
          <p:sp>
            <p:nvSpPr>
              <p:cNvPr id="157" name="Rectangle 158"/>
              <p:cNvSpPr>
                <a:spLocks noChangeArrowheads="1"/>
              </p:cNvSpPr>
              <p:nvPr/>
            </p:nvSpPr>
            <p:spPr bwMode="auto">
              <a:xfrm>
                <a:off x="3952" y="2486"/>
                <a:ext cx="59" cy="70"/>
              </a:xfrm>
              <a:prstGeom prst="rect">
                <a:avLst/>
              </a:prstGeom>
              <a:solidFill>
                <a:srgbClr val="3366FF"/>
              </a:solidFill>
              <a:ln w="12700">
                <a:solidFill>
                  <a:srgbClr val="3366FF"/>
                </a:solidFill>
                <a:miter lim="800000"/>
                <a:headEnd/>
                <a:tailEnd/>
              </a:ln>
            </p:spPr>
            <p:txBody>
              <a:bodyPr/>
              <a:lstStyle/>
              <a:p>
                <a:endParaRPr lang="en-US">
                  <a:latin typeface="+mn-lt"/>
                </a:endParaRPr>
              </a:p>
            </p:txBody>
          </p:sp>
          <p:sp>
            <p:nvSpPr>
              <p:cNvPr id="158" name="Rectangle 159"/>
              <p:cNvSpPr>
                <a:spLocks noChangeArrowheads="1"/>
              </p:cNvSpPr>
              <p:nvPr/>
            </p:nvSpPr>
            <p:spPr bwMode="auto">
              <a:xfrm>
                <a:off x="3546" y="2486"/>
                <a:ext cx="378" cy="70"/>
              </a:xfrm>
              <a:prstGeom prst="rect">
                <a:avLst/>
              </a:prstGeom>
              <a:solidFill>
                <a:srgbClr val="3366FF"/>
              </a:solidFill>
              <a:ln w="12700">
                <a:solidFill>
                  <a:srgbClr val="3366FF"/>
                </a:solidFill>
                <a:miter lim="800000"/>
                <a:headEnd/>
                <a:tailEnd/>
              </a:ln>
            </p:spPr>
            <p:txBody>
              <a:bodyPr/>
              <a:lstStyle/>
              <a:p>
                <a:endParaRPr lang="en-US">
                  <a:latin typeface="+mn-lt"/>
                </a:endParaRPr>
              </a:p>
            </p:txBody>
          </p:sp>
          <p:sp>
            <p:nvSpPr>
              <p:cNvPr id="159" name="AutoShape 160"/>
              <p:cNvSpPr>
                <a:spLocks noChangeArrowheads="1"/>
              </p:cNvSpPr>
              <p:nvPr/>
            </p:nvSpPr>
            <p:spPr bwMode="auto">
              <a:xfrm rot="10800000" flipH="1">
                <a:off x="4372" y="2391"/>
                <a:ext cx="56" cy="28"/>
              </a:xfrm>
              <a:prstGeom prst="parallelogram">
                <a:avLst>
                  <a:gd name="adj" fmla="val 50000"/>
                </a:avLst>
              </a:prstGeom>
              <a:solidFill>
                <a:srgbClr val="FF0000"/>
              </a:solidFill>
              <a:ln w="9525">
                <a:noFill/>
                <a:miter lim="800000"/>
                <a:headEnd/>
                <a:tailEnd/>
              </a:ln>
            </p:spPr>
            <p:txBody>
              <a:bodyPr wrap="none" anchor="ctr"/>
              <a:lstStyle/>
              <a:p>
                <a:endParaRPr lang="en-US">
                  <a:latin typeface="+mn-lt"/>
                </a:endParaRPr>
              </a:p>
            </p:txBody>
          </p:sp>
        </p:grpSp>
        <p:sp>
          <p:nvSpPr>
            <p:cNvPr id="6" name="AutoShape 161"/>
            <p:cNvSpPr>
              <a:spLocks noChangeArrowheads="1"/>
            </p:cNvSpPr>
            <p:nvPr/>
          </p:nvSpPr>
          <p:spPr bwMode="auto">
            <a:xfrm>
              <a:off x="2752989" y="3685048"/>
              <a:ext cx="290470" cy="332861"/>
            </a:xfrm>
            <a:prstGeom prst="downArrow">
              <a:avLst>
                <a:gd name="adj1" fmla="val 50000"/>
                <a:gd name="adj2" fmla="val 31477"/>
              </a:avLst>
            </a:prstGeom>
            <a:solidFill>
              <a:srgbClr val="FFCC00"/>
            </a:solidFill>
            <a:ln w="12700">
              <a:solidFill>
                <a:srgbClr val="000000"/>
              </a:solidFill>
              <a:miter lim="800000"/>
              <a:headEnd/>
              <a:tailEnd/>
            </a:ln>
            <a:effectLst>
              <a:outerShdw dist="17961" dir="2700000" algn="ctr" rotWithShape="0">
                <a:schemeClr val="bg1"/>
              </a:outerShdw>
            </a:effectLst>
          </p:spPr>
          <p:txBody>
            <a:bodyPr wrap="none" anchor="ctr"/>
            <a:lstStyle/>
            <a:p>
              <a:pPr>
                <a:defRPr/>
              </a:pPr>
              <a:endParaRPr lang="en-US">
                <a:latin typeface="+mn-lt"/>
              </a:endParaRPr>
            </a:p>
          </p:txBody>
        </p:sp>
        <p:sp>
          <p:nvSpPr>
            <p:cNvPr id="7" name="AutoShape 162"/>
            <p:cNvSpPr>
              <a:spLocks noChangeArrowheads="1"/>
            </p:cNvSpPr>
            <p:nvPr/>
          </p:nvSpPr>
          <p:spPr bwMode="auto">
            <a:xfrm>
              <a:off x="5680271" y="3593271"/>
              <a:ext cx="291976" cy="332862"/>
            </a:xfrm>
            <a:prstGeom prst="downArrow">
              <a:avLst>
                <a:gd name="adj1" fmla="val 50000"/>
                <a:gd name="adj2" fmla="val 31314"/>
              </a:avLst>
            </a:prstGeom>
            <a:solidFill>
              <a:schemeClr val="tx1"/>
            </a:solidFill>
            <a:ln w="12700">
              <a:solidFill>
                <a:srgbClr val="000000"/>
              </a:solidFill>
              <a:miter lim="800000"/>
              <a:headEnd/>
              <a:tailEnd/>
            </a:ln>
            <a:effectLst>
              <a:outerShdw dist="17961" dir="2700000" algn="ctr" rotWithShape="0">
                <a:schemeClr val="bg1"/>
              </a:outerShdw>
            </a:effectLst>
          </p:spPr>
          <p:txBody>
            <a:bodyPr wrap="none" anchor="ctr"/>
            <a:lstStyle/>
            <a:p>
              <a:pPr>
                <a:defRPr/>
              </a:pPr>
              <a:endParaRPr lang="en-US">
                <a:latin typeface="+mn-lt"/>
              </a:endParaRPr>
            </a:p>
          </p:txBody>
        </p:sp>
        <p:sp>
          <p:nvSpPr>
            <p:cNvPr id="8" name="AutoShape 163"/>
            <p:cNvSpPr>
              <a:spLocks noChangeArrowheads="1"/>
            </p:cNvSpPr>
            <p:nvPr/>
          </p:nvSpPr>
          <p:spPr bwMode="auto">
            <a:xfrm>
              <a:off x="3765874" y="3593271"/>
              <a:ext cx="291976" cy="332862"/>
            </a:xfrm>
            <a:prstGeom prst="downArrow">
              <a:avLst>
                <a:gd name="adj1" fmla="val 50000"/>
                <a:gd name="adj2" fmla="val 31314"/>
              </a:avLst>
            </a:prstGeom>
            <a:solidFill>
              <a:schemeClr val="tx1"/>
            </a:solidFill>
            <a:ln w="12700">
              <a:solidFill>
                <a:srgbClr val="000000"/>
              </a:solidFill>
              <a:miter lim="800000"/>
              <a:headEnd/>
              <a:tailEnd/>
            </a:ln>
            <a:effectLst>
              <a:outerShdw dist="17961" dir="2700000" algn="ctr" rotWithShape="0">
                <a:schemeClr val="bg1"/>
              </a:outerShdw>
            </a:effectLst>
          </p:spPr>
          <p:txBody>
            <a:bodyPr wrap="none" anchor="ctr"/>
            <a:lstStyle/>
            <a:p>
              <a:pPr>
                <a:defRPr/>
              </a:pPr>
              <a:endParaRPr lang="en-US">
                <a:latin typeface="+mn-lt"/>
              </a:endParaRPr>
            </a:p>
          </p:txBody>
        </p:sp>
        <p:sp>
          <p:nvSpPr>
            <p:cNvPr id="9" name="AutoShape 164"/>
            <p:cNvSpPr>
              <a:spLocks noChangeArrowheads="1"/>
            </p:cNvSpPr>
            <p:nvPr/>
          </p:nvSpPr>
          <p:spPr bwMode="auto">
            <a:xfrm>
              <a:off x="2101311" y="4038456"/>
              <a:ext cx="290471" cy="332861"/>
            </a:xfrm>
            <a:prstGeom prst="downArrow">
              <a:avLst>
                <a:gd name="adj1" fmla="val 50000"/>
                <a:gd name="adj2" fmla="val 31477"/>
              </a:avLst>
            </a:prstGeom>
            <a:solidFill>
              <a:srgbClr val="008000"/>
            </a:solidFill>
            <a:ln w="12700">
              <a:solidFill>
                <a:srgbClr val="008000"/>
              </a:solidFill>
              <a:miter lim="800000"/>
              <a:headEnd/>
              <a:tailEnd/>
            </a:ln>
            <a:effectLst>
              <a:outerShdw dist="17961" dir="2700000" algn="ctr" rotWithShape="0">
                <a:schemeClr val="bg1"/>
              </a:outerShdw>
            </a:effectLst>
          </p:spPr>
          <p:txBody>
            <a:bodyPr wrap="none" anchor="ctr"/>
            <a:lstStyle/>
            <a:p>
              <a:pPr>
                <a:defRPr/>
              </a:pPr>
              <a:endParaRPr lang="en-US">
                <a:latin typeface="+mn-lt"/>
              </a:endParaRPr>
            </a:p>
          </p:txBody>
        </p:sp>
        <p:sp>
          <p:nvSpPr>
            <p:cNvPr id="10" name="Line 165"/>
            <p:cNvSpPr>
              <a:spLocks noChangeShapeType="1"/>
            </p:cNvSpPr>
            <p:nvPr/>
          </p:nvSpPr>
          <p:spPr bwMode="auto">
            <a:xfrm flipH="1" flipV="1">
              <a:off x="3936674" y="3964582"/>
              <a:ext cx="425013" cy="205082"/>
            </a:xfrm>
            <a:prstGeom prst="line">
              <a:avLst/>
            </a:prstGeom>
            <a:noFill/>
            <a:ln w="25400">
              <a:solidFill>
                <a:srgbClr val="FF0000"/>
              </a:solidFill>
              <a:prstDash val="sysDot"/>
              <a:round/>
              <a:headEnd/>
              <a:tailEnd/>
            </a:ln>
            <a:effectLst>
              <a:outerShdw dist="17961" dir="2700000" algn="ctr" rotWithShape="0">
                <a:schemeClr val="bg1"/>
              </a:outerShdw>
            </a:effectLst>
          </p:spPr>
          <p:txBody>
            <a:bodyPr wrap="none" anchor="ctr"/>
            <a:lstStyle/>
            <a:p>
              <a:pPr>
                <a:defRPr/>
              </a:pPr>
              <a:endParaRPr lang="en-US">
                <a:latin typeface="+mn-lt"/>
              </a:endParaRPr>
            </a:p>
          </p:txBody>
        </p:sp>
        <p:sp>
          <p:nvSpPr>
            <p:cNvPr id="17" name="Text Box 173"/>
            <p:cNvSpPr txBox="1">
              <a:spLocks noChangeArrowheads="1"/>
            </p:cNvSpPr>
            <p:nvPr/>
          </p:nvSpPr>
          <p:spPr bwMode="auto">
            <a:xfrm>
              <a:off x="359993" y="2742309"/>
              <a:ext cx="871411" cy="717039"/>
            </a:xfrm>
            <a:prstGeom prst="rect">
              <a:avLst/>
            </a:prstGeom>
            <a:noFill/>
            <a:ln w="12700">
              <a:noFill/>
              <a:miter lim="800000"/>
              <a:headEnd/>
              <a:tailEnd/>
            </a:ln>
            <a:effectLst>
              <a:outerShdw dist="17961" dir="2700000" algn="ctr" rotWithShape="0">
                <a:schemeClr val="bg1"/>
              </a:outerShdw>
            </a:effectLst>
          </p:spPr>
          <p:txBody>
            <a:bodyPr anchor="ctr">
              <a:spAutoFit/>
            </a:bodyPr>
            <a:lstStyle/>
            <a:p>
              <a:pPr algn="ctr" eaLnBrk="0" hangingPunct="0">
                <a:defRPr/>
              </a:pPr>
              <a:r>
                <a:rPr lang="en-US">
                  <a:latin typeface="+mn-lt"/>
                </a:rPr>
                <a:t>ESP or APCI Probe</a:t>
              </a:r>
            </a:p>
          </p:txBody>
        </p:sp>
        <p:sp>
          <p:nvSpPr>
            <p:cNvPr id="19" name="Text Box 175"/>
            <p:cNvSpPr txBox="1">
              <a:spLocks noChangeArrowheads="1"/>
            </p:cNvSpPr>
            <p:nvPr/>
          </p:nvSpPr>
          <p:spPr bwMode="auto">
            <a:xfrm>
              <a:off x="2906502" y="1139713"/>
              <a:ext cx="1366566" cy="504582"/>
            </a:xfrm>
            <a:prstGeom prst="rect">
              <a:avLst/>
            </a:prstGeom>
            <a:noFill/>
            <a:ln w="12700">
              <a:noFill/>
              <a:miter lim="800000"/>
              <a:headEnd/>
              <a:tailEnd/>
            </a:ln>
            <a:effectLst>
              <a:outerShdw dist="17961" dir="2700000" algn="ctr" rotWithShape="0">
                <a:schemeClr val="bg1"/>
              </a:outerShdw>
            </a:effectLst>
          </p:spPr>
          <p:txBody>
            <a:bodyPr anchor="ctr">
              <a:spAutoFit/>
            </a:bodyPr>
            <a:lstStyle/>
            <a:p>
              <a:pPr algn="ctr" eaLnBrk="0" hangingPunct="0">
                <a:defRPr/>
              </a:pPr>
              <a:r>
                <a:rPr lang="en-US" dirty="0">
                  <a:latin typeface="+mn-lt"/>
                </a:rPr>
                <a:t>Quadrupole MS1</a:t>
              </a:r>
            </a:p>
          </p:txBody>
        </p:sp>
        <p:sp>
          <p:nvSpPr>
            <p:cNvPr id="21" name="Text Box 177"/>
            <p:cNvSpPr txBox="1">
              <a:spLocks noChangeArrowheads="1"/>
            </p:cNvSpPr>
            <p:nvPr/>
          </p:nvSpPr>
          <p:spPr bwMode="auto">
            <a:xfrm>
              <a:off x="5373245" y="1139713"/>
              <a:ext cx="1390647" cy="504582"/>
            </a:xfrm>
            <a:prstGeom prst="rect">
              <a:avLst/>
            </a:prstGeom>
            <a:noFill/>
            <a:ln w="12700">
              <a:noFill/>
              <a:miter lim="800000"/>
              <a:headEnd/>
              <a:tailEnd/>
            </a:ln>
            <a:effectLst>
              <a:outerShdw dist="17961" dir="2700000" algn="ctr" rotWithShape="0">
                <a:schemeClr val="bg1"/>
              </a:outerShdw>
            </a:effectLst>
          </p:spPr>
          <p:txBody>
            <a:bodyPr anchor="ctr">
              <a:spAutoFit/>
            </a:bodyPr>
            <a:lstStyle/>
            <a:p>
              <a:pPr algn="ctr" eaLnBrk="0" hangingPunct="0">
                <a:defRPr/>
              </a:pPr>
              <a:r>
                <a:rPr lang="en-US" dirty="0">
                  <a:latin typeface="+mn-lt"/>
                </a:rPr>
                <a:t>Quadrupole MS2</a:t>
              </a:r>
            </a:p>
          </p:txBody>
        </p:sp>
        <p:sp>
          <p:nvSpPr>
            <p:cNvPr id="25" name="Line 182"/>
            <p:cNvSpPr>
              <a:spLocks noChangeShapeType="1"/>
            </p:cNvSpPr>
            <p:nvPr/>
          </p:nvSpPr>
          <p:spPr bwMode="auto">
            <a:xfrm flipH="1">
              <a:off x="5892480" y="1645416"/>
              <a:ext cx="84282" cy="976667"/>
            </a:xfrm>
            <a:prstGeom prst="line">
              <a:avLst/>
            </a:prstGeom>
            <a:noFill/>
            <a:ln w="25400">
              <a:solidFill>
                <a:srgbClr val="FF0000"/>
              </a:solidFill>
              <a:prstDash val="sysDot"/>
              <a:round/>
              <a:headEnd/>
              <a:tailEnd/>
            </a:ln>
            <a:effectLst>
              <a:outerShdw dist="17961" dir="2700000" algn="ctr" rotWithShape="0">
                <a:schemeClr val="bg1"/>
              </a:outerShdw>
            </a:effectLst>
          </p:spPr>
          <p:txBody>
            <a:bodyPr wrap="none" anchor="ctr"/>
            <a:lstStyle/>
            <a:p>
              <a:pPr>
                <a:defRPr/>
              </a:pPr>
              <a:endParaRPr lang="en-US">
                <a:latin typeface="+mn-lt"/>
              </a:endParaRPr>
            </a:p>
          </p:txBody>
        </p:sp>
        <p:sp>
          <p:nvSpPr>
            <p:cNvPr id="26" name="Line 183"/>
            <p:cNvSpPr>
              <a:spLocks noChangeShapeType="1"/>
            </p:cNvSpPr>
            <p:nvPr/>
          </p:nvSpPr>
          <p:spPr bwMode="auto">
            <a:xfrm>
              <a:off x="4873752" y="2002536"/>
              <a:ext cx="2833" cy="616808"/>
            </a:xfrm>
            <a:prstGeom prst="line">
              <a:avLst/>
            </a:prstGeom>
            <a:noFill/>
            <a:ln w="25400">
              <a:solidFill>
                <a:srgbClr val="FF0000"/>
              </a:solidFill>
              <a:prstDash val="sysDot"/>
              <a:round/>
              <a:headEnd/>
              <a:tailEnd/>
            </a:ln>
            <a:effectLst>
              <a:outerShdw dist="17961" dir="2700000" algn="ctr" rotWithShape="0">
                <a:schemeClr val="bg1"/>
              </a:outerShdw>
            </a:effectLst>
          </p:spPr>
          <p:txBody>
            <a:bodyPr wrap="none" anchor="ctr"/>
            <a:lstStyle/>
            <a:p>
              <a:pPr>
                <a:defRPr/>
              </a:pPr>
              <a:endParaRPr lang="en-US">
                <a:latin typeface="+mn-lt"/>
              </a:endParaRPr>
            </a:p>
          </p:txBody>
        </p:sp>
        <p:sp>
          <p:nvSpPr>
            <p:cNvPr id="27" name="Line 184"/>
            <p:cNvSpPr>
              <a:spLocks noChangeShapeType="1"/>
            </p:cNvSpPr>
            <p:nvPr/>
          </p:nvSpPr>
          <p:spPr bwMode="auto">
            <a:xfrm>
              <a:off x="3603330" y="1609802"/>
              <a:ext cx="287461" cy="998584"/>
            </a:xfrm>
            <a:prstGeom prst="line">
              <a:avLst/>
            </a:prstGeom>
            <a:noFill/>
            <a:ln w="25400">
              <a:solidFill>
                <a:srgbClr val="FF0000"/>
              </a:solidFill>
              <a:prstDash val="sysDot"/>
              <a:round/>
              <a:headEnd/>
              <a:tailEnd/>
            </a:ln>
            <a:effectLst>
              <a:outerShdw dist="17961" dir="2700000" algn="ctr" rotWithShape="0">
                <a:schemeClr val="bg1"/>
              </a:outerShdw>
            </a:effectLst>
          </p:spPr>
          <p:txBody>
            <a:bodyPr wrap="none" anchor="ctr"/>
            <a:lstStyle/>
            <a:p>
              <a:pPr>
                <a:defRPr/>
              </a:pPr>
              <a:endParaRPr lang="en-US">
                <a:latin typeface="+mn-lt"/>
              </a:endParaRPr>
            </a:p>
          </p:txBody>
        </p:sp>
        <p:sp>
          <p:nvSpPr>
            <p:cNvPr id="29" name="Line 186"/>
            <p:cNvSpPr>
              <a:spLocks noChangeShapeType="1"/>
            </p:cNvSpPr>
            <p:nvPr/>
          </p:nvSpPr>
          <p:spPr bwMode="auto">
            <a:xfrm flipH="1">
              <a:off x="5276088" y="3918537"/>
              <a:ext cx="477676" cy="232839"/>
            </a:xfrm>
            <a:prstGeom prst="line">
              <a:avLst/>
            </a:prstGeom>
            <a:noFill/>
            <a:ln w="25400">
              <a:solidFill>
                <a:srgbClr val="FF0000"/>
              </a:solidFill>
              <a:prstDash val="sysDot"/>
              <a:round/>
              <a:headEnd/>
              <a:tailEnd/>
            </a:ln>
            <a:effectLst>
              <a:outerShdw dist="17961" dir="2700000" algn="ctr" rotWithShape="0">
                <a:schemeClr val="bg1"/>
              </a:outerShdw>
            </a:effectLst>
          </p:spPr>
          <p:txBody>
            <a:bodyPr wrap="none" anchor="ctr"/>
            <a:lstStyle/>
            <a:p>
              <a:pPr>
                <a:defRPr/>
              </a:pPr>
              <a:endParaRPr lang="en-US">
                <a:latin typeface="+mn-lt"/>
              </a:endParaRPr>
            </a:p>
          </p:txBody>
        </p:sp>
        <p:sp>
          <p:nvSpPr>
            <p:cNvPr id="31" name="Line 188"/>
            <p:cNvSpPr>
              <a:spLocks noChangeShapeType="1"/>
            </p:cNvSpPr>
            <p:nvPr/>
          </p:nvSpPr>
          <p:spPr bwMode="auto">
            <a:xfrm flipV="1">
              <a:off x="2343027" y="4306824"/>
              <a:ext cx="1342005" cy="40533"/>
            </a:xfrm>
            <a:prstGeom prst="line">
              <a:avLst/>
            </a:prstGeom>
            <a:noFill/>
            <a:ln w="25400">
              <a:solidFill>
                <a:srgbClr val="FF0000"/>
              </a:solidFill>
              <a:prstDash val="sysDot"/>
              <a:round/>
              <a:headEnd/>
              <a:tailEnd/>
            </a:ln>
            <a:effectLst>
              <a:outerShdw dist="17961" dir="2700000" algn="ctr" rotWithShape="0">
                <a:schemeClr val="bg1"/>
              </a:outerShdw>
            </a:effectLst>
          </p:spPr>
          <p:txBody>
            <a:bodyPr wrap="none" anchor="ctr"/>
            <a:lstStyle/>
            <a:p>
              <a:pPr>
                <a:defRPr/>
              </a:pPr>
              <a:endParaRPr lang="en-US">
                <a:latin typeface="+mn-lt"/>
              </a:endParaRPr>
            </a:p>
          </p:txBody>
        </p:sp>
        <p:sp>
          <p:nvSpPr>
            <p:cNvPr id="32" name="Line 189"/>
            <p:cNvSpPr>
              <a:spLocks noChangeShapeType="1"/>
            </p:cNvSpPr>
            <p:nvPr/>
          </p:nvSpPr>
          <p:spPr bwMode="auto">
            <a:xfrm flipH="1" flipV="1">
              <a:off x="3040260" y="4000246"/>
              <a:ext cx="653916" cy="187706"/>
            </a:xfrm>
            <a:prstGeom prst="line">
              <a:avLst/>
            </a:prstGeom>
            <a:noFill/>
            <a:ln w="25400">
              <a:solidFill>
                <a:srgbClr val="FF0000"/>
              </a:solidFill>
              <a:prstDash val="sysDot"/>
              <a:round/>
              <a:headEnd/>
              <a:tailEnd/>
            </a:ln>
            <a:effectLst>
              <a:outerShdw dist="17961" dir="2700000" algn="ctr" rotWithShape="0">
                <a:schemeClr val="bg1"/>
              </a:outerShdw>
            </a:effectLst>
          </p:spPr>
          <p:txBody>
            <a:bodyPr wrap="none" anchor="ctr"/>
            <a:lstStyle/>
            <a:p>
              <a:pPr>
                <a:defRPr/>
              </a:pPr>
              <a:endParaRPr lang="en-US">
                <a:latin typeface="+mn-lt"/>
              </a:endParaRPr>
            </a:p>
          </p:txBody>
        </p:sp>
        <p:sp>
          <p:nvSpPr>
            <p:cNvPr id="33" name="Line 190"/>
            <p:cNvSpPr>
              <a:spLocks noChangeShapeType="1"/>
            </p:cNvSpPr>
            <p:nvPr/>
          </p:nvSpPr>
          <p:spPr bwMode="auto">
            <a:xfrm flipH="1">
              <a:off x="921369" y="2323468"/>
              <a:ext cx="213714" cy="386283"/>
            </a:xfrm>
            <a:prstGeom prst="line">
              <a:avLst/>
            </a:prstGeom>
            <a:noFill/>
            <a:ln w="25400">
              <a:solidFill>
                <a:srgbClr val="FF0000"/>
              </a:solidFill>
              <a:prstDash val="sysDot"/>
              <a:round/>
              <a:headEnd/>
              <a:tailEnd/>
            </a:ln>
            <a:effectLst>
              <a:outerShdw dist="17961" dir="2700000" algn="ctr" rotWithShape="0">
                <a:schemeClr val="bg1"/>
              </a:outerShdw>
            </a:effectLst>
          </p:spPr>
          <p:txBody>
            <a:bodyPr wrap="none" anchor="ctr"/>
            <a:lstStyle/>
            <a:p>
              <a:pPr>
                <a:defRPr/>
              </a:pPr>
              <a:endParaRPr lang="en-US">
                <a:latin typeface="+mn-lt"/>
              </a:endParaRPr>
            </a:p>
          </p:txBody>
        </p:sp>
        <p:sp>
          <p:nvSpPr>
            <p:cNvPr id="197" name="TextBox 196"/>
            <p:cNvSpPr txBox="1"/>
            <p:nvPr/>
          </p:nvSpPr>
          <p:spPr>
            <a:xfrm>
              <a:off x="3639312" y="4105656"/>
              <a:ext cx="1772858" cy="338554"/>
            </a:xfrm>
            <a:prstGeom prst="rect">
              <a:avLst/>
            </a:prstGeom>
            <a:noFill/>
          </p:spPr>
          <p:txBody>
            <a:bodyPr wrap="none" rtlCol="0">
              <a:spAutoFit/>
            </a:bodyPr>
            <a:lstStyle/>
            <a:p>
              <a:r>
                <a:rPr lang="en-US" dirty="0" smtClean="0"/>
                <a:t>Vacuum pumps</a:t>
              </a:r>
              <a:endParaRPr lang="en-US" dirty="0"/>
            </a:p>
          </p:txBody>
        </p:sp>
        <p:sp>
          <p:nvSpPr>
            <p:cNvPr id="198" name="TextBox 197"/>
            <p:cNvSpPr txBox="1"/>
            <p:nvPr/>
          </p:nvSpPr>
          <p:spPr>
            <a:xfrm>
              <a:off x="4078224" y="1636776"/>
              <a:ext cx="1487908" cy="338554"/>
            </a:xfrm>
            <a:prstGeom prst="rect">
              <a:avLst/>
            </a:prstGeom>
            <a:noFill/>
          </p:spPr>
          <p:txBody>
            <a:bodyPr wrap="none" rtlCol="0">
              <a:spAutoFit/>
            </a:bodyPr>
            <a:lstStyle/>
            <a:p>
              <a:r>
                <a:rPr lang="en-US" dirty="0" smtClean="0"/>
                <a:t>Collision Cell</a:t>
              </a:r>
              <a:endParaRPr lang="en-US" dirty="0"/>
            </a:p>
          </p:txBody>
        </p:sp>
        <p:sp>
          <p:nvSpPr>
            <p:cNvPr id="199" name="TextBox 198"/>
            <p:cNvSpPr txBox="1"/>
            <p:nvPr/>
          </p:nvSpPr>
          <p:spPr>
            <a:xfrm>
              <a:off x="6455664" y="2249424"/>
              <a:ext cx="1158138" cy="307777"/>
            </a:xfrm>
            <a:prstGeom prst="rect">
              <a:avLst/>
            </a:prstGeom>
            <a:solidFill>
              <a:schemeClr val="bg1">
                <a:lumMod val="85000"/>
              </a:schemeClr>
            </a:solidFill>
          </p:spPr>
          <p:txBody>
            <a:bodyPr wrap="none" rtlCol="0">
              <a:spAutoFit/>
            </a:bodyPr>
            <a:lstStyle/>
            <a:p>
              <a:r>
                <a:rPr lang="en-US" sz="1400" dirty="0" smtClean="0"/>
                <a:t>DETECTOR</a:t>
              </a:r>
              <a:endParaRPr lang="en-US" sz="1400" dirty="0"/>
            </a:p>
          </p:txBody>
        </p:sp>
        <p:sp>
          <p:nvSpPr>
            <p:cNvPr id="200" name="TextBox 199"/>
            <p:cNvSpPr txBox="1"/>
            <p:nvPr/>
          </p:nvSpPr>
          <p:spPr>
            <a:xfrm>
              <a:off x="3392424" y="3108960"/>
              <a:ext cx="2916936" cy="307777"/>
            </a:xfrm>
            <a:prstGeom prst="rect">
              <a:avLst/>
            </a:prstGeom>
            <a:solidFill>
              <a:schemeClr val="bg1">
                <a:lumMod val="85000"/>
              </a:schemeClr>
            </a:solidFill>
          </p:spPr>
          <p:txBody>
            <a:bodyPr wrap="square" rtlCol="0">
              <a:spAutoFit/>
            </a:bodyPr>
            <a:lstStyle/>
            <a:p>
              <a:pPr algn="ctr"/>
              <a:r>
                <a:rPr lang="en-US" sz="1400" dirty="0" smtClean="0"/>
                <a:t>ANALYZER</a:t>
              </a:r>
              <a:endParaRPr lang="en-US" sz="1400" dirty="0"/>
            </a:p>
          </p:txBody>
        </p:sp>
      </p:grpSp>
    </p:spTree>
  </p:cSld>
  <p:clrMapOvr>
    <a:masterClrMapping/>
  </p:clrMapOvr>
  <p:transition/>
  <p:timing>
    <p:tnLst>
      <p:par>
        <p:cTn id="1" dur="indefinite" restart="never" nodeType="tmRoot"/>
      </p:par>
    </p:tnLst>
  </p:timing>
</p:sld>
</file>

<file path=ppt/slides/slide199.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pSp>
        <p:nvGrpSpPr>
          <p:cNvPr id="3" name="Group 5"/>
          <p:cNvGrpSpPr/>
          <p:nvPr/>
        </p:nvGrpSpPr>
        <p:grpSpPr>
          <a:xfrm>
            <a:off x="646176" y="907733"/>
            <a:ext cx="8113776" cy="5296991"/>
            <a:chOff x="646176" y="907733"/>
            <a:chExt cx="8113776" cy="5296991"/>
          </a:xfrm>
        </p:grpSpPr>
        <p:graphicFrame>
          <p:nvGraphicFramePr>
            <p:cNvPr id="48130" name="Object 2"/>
            <p:cNvGraphicFramePr>
              <a:graphicFrameLocks noChangeAspect="1"/>
            </p:cNvGraphicFramePr>
            <p:nvPr/>
          </p:nvGraphicFramePr>
          <p:xfrm>
            <a:off x="646176" y="907733"/>
            <a:ext cx="8113776" cy="5296991"/>
          </p:xfrm>
          <a:graphic>
            <a:graphicData uri="http://schemas.openxmlformats.org/presentationml/2006/ole">
              <p:oleObj spid="_x0000_s5122" name="Photo Editor Photo" r:id="rId4" imgW="10221752" imgH="6792273" progId="">
                <p:embed/>
              </p:oleObj>
            </a:graphicData>
          </a:graphic>
        </p:graphicFrame>
        <p:sp>
          <p:nvSpPr>
            <p:cNvPr id="5" name="TextBox 4"/>
            <p:cNvSpPr txBox="1"/>
            <p:nvPr/>
          </p:nvSpPr>
          <p:spPr>
            <a:xfrm>
              <a:off x="6793992" y="1837944"/>
              <a:ext cx="1563248" cy="338554"/>
            </a:xfrm>
            <a:prstGeom prst="rect">
              <a:avLst/>
            </a:prstGeom>
            <a:solidFill>
              <a:schemeClr val="tx2"/>
            </a:solidFill>
          </p:spPr>
          <p:txBody>
            <a:bodyPr wrap="none" rtlCol="0">
              <a:spAutoFit/>
            </a:bodyPr>
            <a:lstStyle/>
            <a:p>
              <a:r>
                <a:rPr lang="en-US" dirty="0" smtClean="0"/>
                <a:t>FLIGHT TUBE</a:t>
              </a:r>
              <a:endParaRPr lang="en-US" dirty="0"/>
            </a:p>
          </p:txBody>
        </p:sp>
      </p:grpSp>
      <p:sp>
        <p:nvSpPr>
          <p:cNvPr id="2" name="Title 1"/>
          <p:cNvSpPr>
            <a:spLocks noGrp="1"/>
          </p:cNvSpPr>
          <p:nvPr>
            <p:ph type="title"/>
          </p:nvPr>
        </p:nvSpPr>
        <p:spPr/>
        <p:txBody>
          <a:bodyPr/>
          <a:lstStyle/>
          <a:p>
            <a:r>
              <a:rPr lang="en-US" dirty="0" smtClean="0"/>
              <a:t>Quadrupole – Time-of-flight MS (QTOF)</a:t>
            </a:r>
            <a:endParaRPr lang="en-US" dirty="0"/>
          </a:p>
        </p:txBody>
      </p:sp>
      <p:sp>
        <p:nvSpPr>
          <p:cNvPr id="4" name="Content Placeholder 3"/>
          <p:cNvSpPr>
            <a:spLocks noGrp="1"/>
          </p:cNvSpPr>
          <p:nvPr>
            <p:ph sz="half" idx="13"/>
          </p:nvPr>
        </p:nvSpPr>
        <p:spPr>
          <a:xfrm>
            <a:off x="233187" y="4681728"/>
            <a:ext cx="5170917" cy="1947672"/>
          </a:xfrm>
        </p:spPr>
        <p:txBody>
          <a:bodyPr/>
          <a:lstStyle/>
          <a:p>
            <a:r>
              <a:rPr lang="en-US" sz="1600" dirty="0" smtClean="0"/>
              <a:t>Source and Quadrupole regions are similar to the Quadrupole MS.</a:t>
            </a:r>
          </a:p>
          <a:p>
            <a:r>
              <a:rPr lang="en-US" sz="1600" dirty="0" smtClean="0"/>
              <a:t>Analyte and fragment masses are separated in the flight tube (red “V”).</a:t>
            </a:r>
          </a:p>
          <a:p>
            <a:r>
              <a:rPr lang="en-US" sz="1600" dirty="0" smtClean="0"/>
              <a:t>The time required for an ion to reach the detector determines its mass.</a:t>
            </a:r>
            <a:endParaRPr lang="en-US" sz="1600" dirty="0"/>
          </a:p>
        </p:txBody>
      </p:sp>
    </p:spTree>
  </p:cSld>
  <p:clrMapOvr>
    <a:masterClrMapping/>
  </p:clrMapOvr>
  <p:transition/>
  <p:timing>
    <p:tnLst>
      <p:par>
        <p:cTn id="1" dur="indefinite" restart="never" nodeType="tmRoot"/>
      </p:par>
    </p:tnLst>
  </p:timing>
</p:sld>
</file>

<file path=ppt/slides/slide200.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8" name="Content Placeholder 27"/>
          <p:cNvSpPr>
            <a:spLocks noGrp="1"/>
          </p:cNvSpPr>
          <p:nvPr>
            <p:ph sz="half" idx="2"/>
          </p:nvPr>
        </p:nvSpPr>
        <p:spPr>
          <a:xfrm>
            <a:off x="6588245" y="1067113"/>
            <a:ext cx="2386584" cy="4838988"/>
          </a:xfrm>
          <a:solidFill>
            <a:srgbClr val="FFFFCC"/>
          </a:solidFill>
          <a:ln>
            <a:solidFill>
              <a:schemeClr val="tx1"/>
            </a:solidFill>
          </a:ln>
        </p:spPr>
        <p:txBody>
          <a:bodyPr/>
          <a:lstStyle/>
          <a:p>
            <a:r>
              <a:rPr lang="en-US" dirty="0" smtClean="0"/>
              <a:t>Pusher accelerates a group of ions toward the detector.</a:t>
            </a:r>
          </a:p>
          <a:p>
            <a:r>
              <a:rPr lang="en-US" dirty="0" smtClean="0"/>
              <a:t>Ions fly down the Flight Tube.</a:t>
            </a:r>
          </a:p>
          <a:p>
            <a:r>
              <a:rPr lang="en-US" dirty="0" smtClean="0"/>
              <a:t>Smallest, lightest, ions reach the detector first.</a:t>
            </a:r>
          </a:p>
          <a:p>
            <a:r>
              <a:rPr lang="en-US" dirty="0" smtClean="0"/>
              <a:t>Time to reach the detector determines the mass.</a:t>
            </a:r>
            <a:endParaRPr lang="en-US" dirty="0"/>
          </a:p>
        </p:txBody>
      </p:sp>
      <p:sp>
        <p:nvSpPr>
          <p:cNvPr id="3" name="Title 2"/>
          <p:cNvSpPr>
            <a:spLocks noGrp="1"/>
          </p:cNvSpPr>
          <p:nvPr>
            <p:ph type="title"/>
          </p:nvPr>
        </p:nvSpPr>
        <p:spPr/>
        <p:txBody>
          <a:bodyPr/>
          <a:lstStyle/>
          <a:p>
            <a:r>
              <a:rPr lang="en-US" dirty="0" smtClean="0"/>
              <a:t>Time-of-Flight Theory</a:t>
            </a:r>
            <a:endParaRPr lang="en-US" dirty="0"/>
          </a:p>
        </p:txBody>
      </p:sp>
      <p:grpSp>
        <p:nvGrpSpPr>
          <p:cNvPr id="2" name="Group 57"/>
          <p:cNvGrpSpPr/>
          <p:nvPr/>
        </p:nvGrpSpPr>
        <p:grpSpPr>
          <a:xfrm>
            <a:off x="246888" y="1179576"/>
            <a:ext cx="6168536" cy="4496097"/>
            <a:chOff x="320040" y="886968"/>
            <a:chExt cx="6326902" cy="4626864"/>
          </a:xfrm>
        </p:grpSpPr>
        <p:grpSp>
          <p:nvGrpSpPr>
            <p:cNvPr id="4" name="Group 56"/>
            <p:cNvGrpSpPr/>
            <p:nvPr/>
          </p:nvGrpSpPr>
          <p:grpSpPr>
            <a:xfrm>
              <a:off x="320040" y="886968"/>
              <a:ext cx="6318504" cy="1920240"/>
              <a:chOff x="320040" y="886968"/>
              <a:chExt cx="6318504" cy="1920240"/>
            </a:xfrm>
          </p:grpSpPr>
          <p:sp>
            <p:nvSpPr>
              <p:cNvPr id="30" name="Line 2"/>
              <p:cNvSpPr>
                <a:spLocks noChangeShapeType="1"/>
              </p:cNvSpPr>
              <p:nvPr/>
            </p:nvSpPr>
            <p:spPr bwMode="auto">
              <a:xfrm>
                <a:off x="781334" y="1491630"/>
                <a:ext cx="0" cy="1117907"/>
              </a:xfrm>
              <a:prstGeom prst="line">
                <a:avLst/>
              </a:prstGeom>
              <a:noFill/>
              <a:ln w="76200">
                <a:solidFill>
                  <a:srgbClr val="0000FF"/>
                </a:solidFill>
                <a:round/>
                <a:headEnd/>
                <a:tailEnd/>
              </a:ln>
            </p:spPr>
            <p:txBody>
              <a:bodyPr wrap="none" anchor="ctr">
                <a:spAutoFit/>
              </a:bodyPr>
              <a:lstStyle/>
              <a:p>
                <a:endParaRPr lang="en-US"/>
              </a:p>
            </p:txBody>
          </p:sp>
          <p:sp>
            <p:nvSpPr>
              <p:cNvPr id="31" name="Line 3"/>
              <p:cNvSpPr>
                <a:spLocks noChangeShapeType="1"/>
              </p:cNvSpPr>
              <p:nvPr/>
            </p:nvSpPr>
            <p:spPr bwMode="auto">
              <a:xfrm>
                <a:off x="6072286" y="1491630"/>
                <a:ext cx="0" cy="1117907"/>
              </a:xfrm>
              <a:prstGeom prst="line">
                <a:avLst/>
              </a:prstGeom>
              <a:noFill/>
              <a:ln w="76200">
                <a:solidFill>
                  <a:srgbClr val="008000"/>
                </a:solidFill>
                <a:round/>
                <a:headEnd/>
                <a:tailEnd/>
              </a:ln>
            </p:spPr>
            <p:txBody>
              <a:bodyPr wrap="none" anchor="ctr">
                <a:spAutoFit/>
              </a:bodyPr>
              <a:lstStyle/>
              <a:p>
                <a:endParaRPr lang="en-US"/>
              </a:p>
            </p:txBody>
          </p:sp>
          <p:sp>
            <p:nvSpPr>
              <p:cNvPr id="32" name="Text Box 4"/>
              <p:cNvSpPr txBox="1">
                <a:spLocks noChangeArrowheads="1"/>
              </p:cNvSpPr>
              <p:nvPr/>
            </p:nvSpPr>
            <p:spPr bwMode="auto">
              <a:xfrm>
                <a:off x="384772" y="1022558"/>
                <a:ext cx="791831" cy="275510"/>
              </a:xfrm>
              <a:prstGeom prst="rect">
                <a:avLst/>
              </a:prstGeom>
              <a:noFill/>
              <a:ln w="76200">
                <a:noFill/>
                <a:miter lim="800000"/>
                <a:headEnd/>
                <a:tailEnd/>
              </a:ln>
            </p:spPr>
            <p:txBody>
              <a:bodyPr wrap="none">
                <a:spAutoFit/>
              </a:bodyPr>
              <a:lstStyle/>
              <a:p>
                <a:pPr algn="ctr" eaLnBrk="0" hangingPunct="0"/>
                <a:r>
                  <a:rPr lang="en-US" sz="1800" dirty="0"/>
                  <a:t>Pusher</a:t>
                </a:r>
              </a:p>
            </p:txBody>
          </p:sp>
          <p:sp>
            <p:nvSpPr>
              <p:cNvPr id="33" name="Text Box 5"/>
              <p:cNvSpPr txBox="1">
                <a:spLocks noChangeArrowheads="1"/>
              </p:cNvSpPr>
              <p:nvPr/>
            </p:nvSpPr>
            <p:spPr bwMode="auto">
              <a:xfrm>
                <a:off x="5559601" y="958550"/>
                <a:ext cx="960334" cy="275510"/>
              </a:xfrm>
              <a:prstGeom prst="rect">
                <a:avLst/>
              </a:prstGeom>
              <a:noFill/>
              <a:ln w="76200">
                <a:noFill/>
                <a:miter lim="800000"/>
                <a:headEnd/>
                <a:tailEnd/>
              </a:ln>
            </p:spPr>
            <p:txBody>
              <a:bodyPr wrap="none">
                <a:spAutoFit/>
              </a:bodyPr>
              <a:lstStyle/>
              <a:p>
                <a:pPr algn="ctr" eaLnBrk="0" hangingPunct="0"/>
                <a:r>
                  <a:rPr lang="en-US" sz="1800" dirty="0"/>
                  <a:t>Detector</a:t>
                </a:r>
              </a:p>
            </p:txBody>
          </p:sp>
          <p:sp>
            <p:nvSpPr>
              <p:cNvPr id="34" name="Oval 6"/>
              <p:cNvSpPr>
                <a:spLocks noChangeArrowheads="1"/>
              </p:cNvSpPr>
              <p:nvPr/>
            </p:nvSpPr>
            <p:spPr bwMode="auto">
              <a:xfrm>
                <a:off x="4418903" y="2079005"/>
                <a:ext cx="477334" cy="435794"/>
              </a:xfrm>
              <a:prstGeom prst="ellipse">
                <a:avLst/>
              </a:prstGeom>
              <a:solidFill>
                <a:srgbClr val="FF9933"/>
              </a:solidFill>
              <a:ln w="12700">
                <a:solidFill>
                  <a:schemeClr val="tx1"/>
                </a:solidFill>
                <a:round/>
                <a:headEnd/>
                <a:tailEnd/>
              </a:ln>
            </p:spPr>
            <p:txBody>
              <a:bodyPr anchor="ctr">
                <a:spAutoFit/>
              </a:bodyPr>
              <a:lstStyle/>
              <a:p>
                <a:endParaRPr lang="en-US"/>
              </a:p>
            </p:txBody>
          </p:sp>
          <p:sp>
            <p:nvSpPr>
              <p:cNvPr id="35" name="Oval 7"/>
              <p:cNvSpPr>
                <a:spLocks noChangeArrowheads="1"/>
              </p:cNvSpPr>
              <p:nvPr/>
            </p:nvSpPr>
            <p:spPr bwMode="auto">
              <a:xfrm>
                <a:off x="5421433" y="1719001"/>
                <a:ext cx="248369" cy="246319"/>
              </a:xfrm>
              <a:prstGeom prst="ellipse">
                <a:avLst/>
              </a:prstGeom>
              <a:solidFill>
                <a:srgbClr val="FF9933"/>
              </a:solidFill>
              <a:ln w="12700">
                <a:solidFill>
                  <a:schemeClr val="tx1"/>
                </a:solidFill>
                <a:round/>
                <a:headEnd/>
                <a:tailEnd/>
              </a:ln>
            </p:spPr>
            <p:txBody>
              <a:bodyPr wrap="none" anchor="ctr">
                <a:spAutoFit/>
              </a:bodyPr>
              <a:lstStyle/>
              <a:p>
                <a:endParaRPr lang="en-US"/>
              </a:p>
            </p:txBody>
          </p:sp>
          <p:sp>
            <p:nvSpPr>
              <p:cNvPr id="36" name="Oval 8"/>
              <p:cNvSpPr>
                <a:spLocks noChangeArrowheads="1"/>
              </p:cNvSpPr>
              <p:nvPr/>
            </p:nvSpPr>
            <p:spPr bwMode="auto">
              <a:xfrm>
                <a:off x="5909116" y="1529526"/>
                <a:ext cx="113836" cy="113685"/>
              </a:xfrm>
              <a:prstGeom prst="ellipse">
                <a:avLst/>
              </a:prstGeom>
              <a:solidFill>
                <a:srgbClr val="FF9933"/>
              </a:solidFill>
              <a:ln w="12700">
                <a:solidFill>
                  <a:schemeClr val="tx1"/>
                </a:solidFill>
                <a:round/>
                <a:headEnd/>
                <a:tailEnd/>
              </a:ln>
            </p:spPr>
            <p:txBody>
              <a:bodyPr wrap="none" anchor="ctr">
                <a:spAutoFit/>
              </a:bodyPr>
              <a:lstStyle/>
              <a:p>
                <a:endParaRPr lang="en-US"/>
              </a:p>
            </p:txBody>
          </p:sp>
          <p:sp>
            <p:nvSpPr>
              <p:cNvPr id="37" name="Rectangle 36"/>
              <p:cNvSpPr/>
              <p:nvPr/>
            </p:nvSpPr>
            <p:spPr bwMode="auto">
              <a:xfrm>
                <a:off x="320040" y="886968"/>
                <a:ext cx="6318504" cy="1920240"/>
              </a:xfrm>
              <a:prstGeom prst="rect">
                <a:avLst/>
              </a:prstGeom>
              <a:no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US" sz="1600" b="0" i="0" u="none" strike="noStrike" cap="none" normalizeH="0" baseline="0" smtClean="0">
                  <a:ln>
                    <a:noFill/>
                  </a:ln>
                  <a:solidFill>
                    <a:schemeClr val="tx1"/>
                  </a:solidFill>
                  <a:effectLst/>
                  <a:latin typeface="Verdana" pitchFamily="34" charset="0"/>
                </a:endParaRPr>
              </a:p>
            </p:txBody>
          </p:sp>
        </p:grpSp>
        <p:grpSp>
          <p:nvGrpSpPr>
            <p:cNvPr id="5" name="Group 55"/>
            <p:cNvGrpSpPr/>
            <p:nvPr/>
          </p:nvGrpSpPr>
          <p:grpSpPr>
            <a:xfrm>
              <a:off x="320040" y="3346704"/>
              <a:ext cx="6326902" cy="2167128"/>
              <a:chOff x="357362" y="3346704"/>
              <a:chExt cx="6326902" cy="2167128"/>
            </a:xfrm>
          </p:grpSpPr>
          <p:sp>
            <p:nvSpPr>
              <p:cNvPr id="39" name="Line 9"/>
              <p:cNvSpPr>
                <a:spLocks noChangeShapeType="1"/>
              </p:cNvSpPr>
              <p:nvPr/>
            </p:nvSpPr>
            <p:spPr bwMode="auto">
              <a:xfrm>
                <a:off x="1151230" y="4971525"/>
                <a:ext cx="5186410" cy="0"/>
              </a:xfrm>
              <a:prstGeom prst="line">
                <a:avLst/>
              </a:prstGeom>
              <a:noFill/>
              <a:ln w="63500">
                <a:solidFill>
                  <a:schemeClr val="tx1"/>
                </a:solidFill>
                <a:round/>
                <a:headEnd/>
                <a:tailEnd type="stealth" w="med" len="med"/>
              </a:ln>
            </p:spPr>
            <p:txBody>
              <a:bodyPr wrap="none" anchor="ctr">
                <a:spAutoFit/>
              </a:bodyPr>
              <a:lstStyle/>
              <a:p>
                <a:endParaRPr lang="en-US"/>
              </a:p>
            </p:txBody>
          </p:sp>
          <p:sp>
            <p:nvSpPr>
              <p:cNvPr id="40" name="Text Box 10"/>
              <p:cNvSpPr txBox="1">
                <a:spLocks noChangeArrowheads="1"/>
              </p:cNvSpPr>
              <p:nvPr/>
            </p:nvSpPr>
            <p:spPr bwMode="auto">
              <a:xfrm>
                <a:off x="2468880" y="5039569"/>
                <a:ext cx="2386584" cy="369332"/>
              </a:xfrm>
              <a:prstGeom prst="rect">
                <a:avLst/>
              </a:prstGeom>
              <a:noFill/>
              <a:ln w="76200">
                <a:noFill/>
                <a:miter lim="800000"/>
                <a:headEnd/>
                <a:tailEnd/>
              </a:ln>
            </p:spPr>
            <p:txBody>
              <a:bodyPr wrap="square">
                <a:spAutoFit/>
              </a:bodyPr>
              <a:lstStyle/>
              <a:p>
                <a:pPr algn="ctr" eaLnBrk="0" hangingPunct="0"/>
                <a:r>
                  <a:rPr lang="en-US" sz="1800" dirty="0"/>
                  <a:t>Time from Push</a:t>
                </a:r>
              </a:p>
            </p:txBody>
          </p:sp>
          <p:sp>
            <p:nvSpPr>
              <p:cNvPr id="41" name="Oval 11"/>
              <p:cNvSpPr>
                <a:spLocks noChangeArrowheads="1"/>
              </p:cNvSpPr>
              <p:nvPr/>
            </p:nvSpPr>
            <p:spPr bwMode="auto">
              <a:xfrm>
                <a:off x="5349321" y="3575227"/>
                <a:ext cx="477968" cy="457780"/>
              </a:xfrm>
              <a:prstGeom prst="ellipse">
                <a:avLst/>
              </a:prstGeom>
              <a:solidFill>
                <a:srgbClr val="FF9933"/>
              </a:solidFill>
              <a:ln w="12700">
                <a:solidFill>
                  <a:schemeClr val="tx1"/>
                </a:solidFill>
                <a:round/>
                <a:headEnd/>
                <a:tailEnd/>
              </a:ln>
            </p:spPr>
            <p:txBody>
              <a:bodyPr anchor="ctr">
                <a:spAutoFit/>
              </a:bodyPr>
              <a:lstStyle/>
              <a:p>
                <a:endParaRPr lang="en-US"/>
              </a:p>
            </p:txBody>
          </p:sp>
          <p:sp>
            <p:nvSpPr>
              <p:cNvPr id="42" name="Oval 12"/>
              <p:cNvSpPr>
                <a:spLocks noChangeArrowheads="1"/>
              </p:cNvSpPr>
              <p:nvPr/>
            </p:nvSpPr>
            <p:spPr bwMode="auto">
              <a:xfrm>
                <a:off x="1841629" y="3912342"/>
                <a:ext cx="113987" cy="119421"/>
              </a:xfrm>
              <a:prstGeom prst="ellipse">
                <a:avLst/>
              </a:prstGeom>
              <a:solidFill>
                <a:srgbClr val="FF9933"/>
              </a:solidFill>
              <a:ln w="12700">
                <a:solidFill>
                  <a:schemeClr val="tx1"/>
                </a:solidFill>
                <a:round/>
                <a:headEnd/>
                <a:tailEnd/>
              </a:ln>
            </p:spPr>
            <p:txBody>
              <a:bodyPr wrap="none" anchor="ctr">
                <a:spAutoFit/>
              </a:bodyPr>
              <a:lstStyle/>
              <a:p>
                <a:endParaRPr lang="en-US"/>
              </a:p>
            </p:txBody>
          </p:sp>
          <p:grpSp>
            <p:nvGrpSpPr>
              <p:cNvPr id="6" name="Group 13"/>
              <p:cNvGrpSpPr>
                <a:grpSpLocks/>
              </p:cNvGrpSpPr>
              <p:nvPr/>
            </p:nvGrpSpPr>
            <p:grpSpPr bwMode="auto">
              <a:xfrm>
                <a:off x="1841629" y="4172332"/>
                <a:ext cx="124349" cy="735185"/>
                <a:chOff x="1472" y="2833"/>
                <a:chExt cx="200" cy="591"/>
              </a:xfrm>
            </p:grpSpPr>
            <p:sp>
              <p:nvSpPr>
                <p:cNvPr id="54" name="Line 14"/>
                <p:cNvSpPr>
                  <a:spLocks noChangeShapeType="1"/>
                </p:cNvSpPr>
                <p:nvPr/>
              </p:nvSpPr>
              <p:spPr bwMode="auto">
                <a:xfrm flipV="1">
                  <a:off x="1472" y="2833"/>
                  <a:ext cx="104" cy="591"/>
                </a:xfrm>
                <a:prstGeom prst="line">
                  <a:avLst/>
                </a:prstGeom>
                <a:noFill/>
                <a:ln w="28575">
                  <a:solidFill>
                    <a:srgbClr val="0033CC"/>
                  </a:solidFill>
                  <a:round/>
                  <a:headEnd/>
                  <a:tailEnd/>
                </a:ln>
              </p:spPr>
              <p:txBody>
                <a:bodyPr wrap="none" anchor="ctr">
                  <a:spAutoFit/>
                </a:bodyPr>
                <a:lstStyle/>
                <a:p>
                  <a:endParaRPr lang="en-US"/>
                </a:p>
              </p:txBody>
            </p:sp>
            <p:sp>
              <p:nvSpPr>
                <p:cNvPr id="55" name="Line 15"/>
                <p:cNvSpPr>
                  <a:spLocks noChangeShapeType="1"/>
                </p:cNvSpPr>
                <p:nvPr/>
              </p:nvSpPr>
              <p:spPr bwMode="auto">
                <a:xfrm>
                  <a:off x="1576" y="2833"/>
                  <a:ext cx="96" cy="591"/>
                </a:xfrm>
                <a:prstGeom prst="line">
                  <a:avLst/>
                </a:prstGeom>
                <a:noFill/>
                <a:ln w="28575">
                  <a:solidFill>
                    <a:srgbClr val="0033CC"/>
                  </a:solidFill>
                  <a:round/>
                  <a:headEnd/>
                  <a:tailEnd/>
                </a:ln>
              </p:spPr>
              <p:txBody>
                <a:bodyPr wrap="none" anchor="ctr">
                  <a:spAutoFit/>
                </a:bodyPr>
                <a:lstStyle/>
                <a:p>
                  <a:endParaRPr lang="en-US"/>
                </a:p>
              </p:txBody>
            </p:sp>
          </p:grpSp>
          <p:grpSp>
            <p:nvGrpSpPr>
              <p:cNvPr id="7" name="Group 43"/>
              <p:cNvGrpSpPr>
                <a:grpSpLocks/>
              </p:cNvGrpSpPr>
              <p:nvPr/>
            </p:nvGrpSpPr>
            <p:grpSpPr bwMode="auto">
              <a:xfrm>
                <a:off x="2861035" y="4172332"/>
                <a:ext cx="124349" cy="735185"/>
                <a:chOff x="1472" y="2833"/>
                <a:chExt cx="200" cy="591"/>
              </a:xfrm>
            </p:grpSpPr>
            <p:sp>
              <p:nvSpPr>
                <p:cNvPr id="52" name="Line 17"/>
                <p:cNvSpPr>
                  <a:spLocks noChangeShapeType="1"/>
                </p:cNvSpPr>
                <p:nvPr/>
              </p:nvSpPr>
              <p:spPr bwMode="auto">
                <a:xfrm flipV="1">
                  <a:off x="1472" y="2833"/>
                  <a:ext cx="104" cy="591"/>
                </a:xfrm>
                <a:prstGeom prst="line">
                  <a:avLst/>
                </a:prstGeom>
                <a:noFill/>
                <a:ln w="28575">
                  <a:solidFill>
                    <a:srgbClr val="0033CC"/>
                  </a:solidFill>
                  <a:round/>
                  <a:headEnd/>
                  <a:tailEnd/>
                </a:ln>
              </p:spPr>
              <p:txBody>
                <a:bodyPr wrap="none" anchor="ctr">
                  <a:spAutoFit/>
                </a:bodyPr>
                <a:lstStyle/>
                <a:p>
                  <a:endParaRPr lang="en-US"/>
                </a:p>
              </p:txBody>
            </p:sp>
            <p:sp>
              <p:nvSpPr>
                <p:cNvPr id="53" name="Line 18"/>
                <p:cNvSpPr>
                  <a:spLocks noChangeShapeType="1"/>
                </p:cNvSpPr>
                <p:nvPr/>
              </p:nvSpPr>
              <p:spPr bwMode="auto">
                <a:xfrm>
                  <a:off x="1576" y="2833"/>
                  <a:ext cx="96" cy="591"/>
                </a:xfrm>
                <a:prstGeom prst="line">
                  <a:avLst/>
                </a:prstGeom>
                <a:noFill/>
                <a:ln w="28575">
                  <a:solidFill>
                    <a:srgbClr val="0033CC"/>
                  </a:solidFill>
                  <a:round/>
                  <a:headEnd/>
                  <a:tailEnd/>
                </a:ln>
              </p:spPr>
              <p:txBody>
                <a:bodyPr wrap="none" anchor="ctr">
                  <a:spAutoFit/>
                </a:bodyPr>
                <a:lstStyle/>
                <a:p>
                  <a:endParaRPr lang="en-US"/>
                </a:p>
              </p:txBody>
            </p:sp>
          </p:grpSp>
          <p:grpSp>
            <p:nvGrpSpPr>
              <p:cNvPr id="8" name="Group 19"/>
              <p:cNvGrpSpPr>
                <a:grpSpLocks/>
              </p:cNvGrpSpPr>
              <p:nvPr/>
            </p:nvGrpSpPr>
            <p:grpSpPr bwMode="auto">
              <a:xfrm>
                <a:off x="5524187" y="4172332"/>
                <a:ext cx="124349" cy="735185"/>
                <a:chOff x="1472" y="2833"/>
                <a:chExt cx="200" cy="591"/>
              </a:xfrm>
            </p:grpSpPr>
            <p:sp>
              <p:nvSpPr>
                <p:cNvPr id="50" name="Line 20"/>
                <p:cNvSpPr>
                  <a:spLocks noChangeShapeType="1"/>
                </p:cNvSpPr>
                <p:nvPr/>
              </p:nvSpPr>
              <p:spPr bwMode="auto">
                <a:xfrm flipV="1">
                  <a:off x="1472" y="2833"/>
                  <a:ext cx="104" cy="591"/>
                </a:xfrm>
                <a:prstGeom prst="line">
                  <a:avLst/>
                </a:prstGeom>
                <a:noFill/>
                <a:ln w="28575">
                  <a:solidFill>
                    <a:srgbClr val="0033CC"/>
                  </a:solidFill>
                  <a:round/>
                  <a:headEnd/>
                  <a:tailEnd/>
                </a:ln>
              </p:spPr>
              <p:txBody>
                <a:bodyPr wrap="none" anchor="ctr">
                  <a:spAutoFit/>
                </a:bodyPr>
                <a:lstStyle/>
                <a:p>
                  <a:endParaRPr lang="en-US"/>
                </a:p>
              </p:txBody>
            </p:sp>
            <p:sp>
              <p:nvSpPr>
                <p:cNvPr id="51" name="Line 21"/>
                <p:cNvSpPr>
                  <a:spLocks noChangeShapeType="1"/>
                </p:cNvSpPr>
                <p:nvPr/>
              </p:nvSpPr>
              <p:spPr bwMode="auto">
                <a:xfrm>
                  <a:off x="1576" y="2833"/>
                  <a:ext cx="96" cy="591"/>
                </a:xfrm>
                <a:prstGeom prst="line">
                  <a:avLst/>
                </a:prstGeom>
                <a:noFill/>
                <a:ln w="28575">
                  <a:solidFill>
                    <a:srgbClr val="0033CC"/>
                  </a:solidFill>
                  <a:round/>
                  <a:headEnd/>
                  <a:tailEnd/>
                </a:ln>
              </p:spPr>
              <p:txBody>
                <a:bodyPr wrap="none" anchor="ctr">
                  <a:spAutoFit/>
                </a:bodyPr>
                <a:lstStyle/>
                <a:p>
                  <a:endParaRPr lang="en-US"/>
                </a:p>
              </p:txBody>
            </p:sp>
          </p:grpSp>
          <p:sp>
            <p:nvSpPr>
              <p:cNvPr id="46" name="Oval 22"/>
              <p:cNvSpPr>
                <a:spLocks noChangeArrowheads="1"/>
              </p:cNvSpPr>
              <p:nvPr/>
            </p:nvSpPr>
            <p:spPr bwMode="auto">
              <a:xfrm>
                <a:off x="2796270" y="3812825"/>
                <a:ext cx="248699" cy="258745"/>
              </a:xfrm>
              <a:prstGeom prst="ellipse">
                <a:avLst/>
              </a:prstGeom>
              <a:solidFill>
                <a:srgbClr val="FF9933"/>
              </a:solidFill>
              <a:ln w="12700">
                <a:solidFill>
                  <a:schemeClr val="tx1"/>
                </a:solidFill>
                <a:round/>
                <a:headEnd/>
                <a:tailEnd/>
              </a:ln>
            </p:spPr>
            <p:txBody>
              <a:bodyPr wrap="none" anchor="ctr">
                <a:spAutoFit/>
              </a:bodyPr>
              <a:lstStyle/>
              <a:p>
                <a:endParaRPr lang="en-US"/>
              </a:p>
            </p:txBody>
          </p:sp>
          <p:sp>
            <p:nvSpPr>
              <p:cNvPr id="47" name="Text Box 24"/>
              <p:cNvSpPr txBox="1">
                <a:spLocks noChangeArrowheads="1"/>
              </p:cNvSpPr>
              <p:nvPr/>
            </p:nvSpPr>
            <p:spPr bwMode="auto">
              <a:xfrm>
                <a:off x="1013927" y="4907517"/>
                <a:ext cx="277196" cy="334628"/>
              </a:xfrm>
              <a:prstGeom prst="rect">
                <a:avLst/>
              </a:prstGeom>
              <a:noFill/>
              <a:ln w="76200">
                <a:noFill/>
                <a:miter lim="800000"/>
                <a:headEnd/>
                <a:tailEnd/>
              </a:ln>
            </p:spPr>
            <p:txBody>
              <a:bodyPr wrap="none">
                <a:spAutoFit/>
              </a:bodyPr>
              <a:lstStyle/>
              <a:p>
                <a:pPr algn="ctr" eaLnBrk="0" hangingPunct="0"/>
                <a:r>
                  <a:rPr lang="en-US" sz="2200"/>
                  <a:t>0</a:t>
                </a:r>
              </a:p>
            </p:txBody>
          </p:sp>
          <p:sp>
            <p:nvSpPr>
              <p:cNvPr id="48" name="Text Box 25"/>
              <p:cNvSpPr txBox="1">
                <a:spLocks noChangeArrowheads="1"/>
              </p:cNvSpPr>
              <p:nvPr/>
            </p:nvSpPr>
            <p:spPr bwMode="auto">
              <a:xfrm>
                <a:off x="470805" y="4148696"/>
                <a:ext cx="961610" cy="506466"/>
              </a:xfrm>
              <a:prstGeom prst="rect">
                <a:avLst/>
              </a:prstGeom>
              <a:noFill/>
              <a:ln w="76200">
                <a:noFill/>
                <a:miter lim="800000"/>
                <a:headEnd/>
                <a:tailEnd/>
              </a:ln>
            </p:spPr>
            <p:txBody>
              <a:bodyPr wrap="none">
                <a:spAutoFit/>
              </a:bodyPr>
              <a:lstStyle/>
              <a:p>
                <a:pPr algn="ctr" eaLnBrk="0" hangingPunct="0"/>
                <a:r>
                  <a:rPr lang="en-US" sz="1800" dirty="0"/>
                  <a:t>Detector</a:t>
                </a:r>
              </a:p>
              <a:p>
                <a:pPr algn="ctr" eaLnBrk="0" hangingPunct="0"/>
                <a:r>
                  <a:rPr lang="en-US" sz="1800" dirty="0"/>
                  <a:t>Signal</a:t>
                </a:r>
              </a:p>
            </p:txBody>
          </p:sp>
          <p:sp>
            <p:nvSpPr>
              <p:cNvPr id="49" name="Rectangle 48"/>
              <p:cNvSpPr/>
              <p:nvPr/>
            </p:nvSpPr>
            <p:spPr bwMode="auto">
              <a:xfrm>
                <a:off x="357362" y="3346704"/>
                <a:ext cx="6326902" cy="2167128"/>
              </a:xfrm>
              <a:prstGeom prst="rect">
                <a:avLst/>
              </a:prstGeom>
              <a:no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US" sz="1600" b="0" i="0" u="none" strike="noStrike" cap="none" normalizeH="0" baseline="0" smtClean="0">
                  <a:ln>
                    <a:noFill/>
                  </a:ln>
                  <a:solidFill>
                    <a:schemeClr val="tx1"/>
                  </a:solidFill>
                  <a:effectLst/>
                  <a:latin typeface="Verdana" pitchFamily="34" charset="0"/>
                </a:endParaRPr>
              </a:p>
            </p:txBody>
          </p:sp>
        </p:grpSp>
      </p:grpSp>
    </p:spTree>
  </p:cSld>
  <p:clrMapOvr>
    <a:masterClrMapping/>
  </p:clrMapOvr>
  <p:transition/>
  <p:timing>
    <p:tnLst>
      <p:par>
        <p:cTn id="1" dur="indefinite" restart="never" nodeType="tmRoot"/>
      </p:par>
    </p:tnLst>
  </p:timing>
</p:sld>
</file>

<file path=ppt/slides/slide2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p:cNvSpPr>
            <a:spLocks noGrp="1"/>
          </p:cNvSpPr>
          <p:nvPr>
            <p:ph sz="half" idx="13"/>
          </p:nvPr>
        </p:nvSpPr>
        <p:spPr>
          <a:xfrm>
            <a:off x="329185" y="4809744"/>
            <a:ext cx="8517650" cy="1614820"/>
          </a:xfrm>
        </p:spPr>
        <p:txBody>
          <a:bodyPr/>
          <a:lstStyle/>
          <a:p>
            <a:r>
              <a:rPr lang="en-US" sz="1600" dirty="0" smtClean="0"/>
              <a:t>Physical and chemical properties of the analytes are important.</a:t>
            </a:r>
          </a:p>
          <a:p>
            <a:r>
              <a:rPr lang="en-US" sz="1600" dirty="0" smtClean="0"/>
              <a:t>Sensitivity requirements must be considered.</a:t>
            </a:r>
          </a:p>
          <a:p>
            <a:r>
              <a:rPr lang="en-US" sz="1600" dirty="0" smtClean="0"/>
              <a:t>If multiple detectors are connected in series to the LC, the non-destructive ones must be first.</a:t>
            </a:r>
          </a:p>
          <a:p>
            <a:r>
              <a:rPr lang="en-US" sz="1600" dirty="0" smtClean="0"/>
              <a:t>Some flow cells are pressure sensitive (RI, FL) and must be last.</a:t>
            </a:r>
            <a:endParaRPr lang="en-US" sz="1600" dirty="0"/>
          </a:p>
        </p:txBody>
      </p:sp>
      <p:sp>
        <p:nvSpPr>
          <p:cNvPr id="3" name="Title 2"/>
          <p:cNvSpPr>
            <a:spLocks noGrp="1"/>
          </p:cNvSpPr>
          <p:nvPr>
            <p:ph type="title"/>
          </p:nvPr>
        </p:nvSpPr>
        <p:spPr/>
        <p:txBody>
          <a:bodyPr/>
          <a:lstStyle/>
          <a:p>
            <a:r>
              <a:rPr lang="en-US" dirty="0" smtClean="0"/>
              <a:t>Choosing a Detector</a:t>
            </a:r>
            <a:endParaRPr lang="en-US" dirty="0"/>
          </a:p>
        </p:txBody>
      </p:sp>
      <p:graphicFrame>
        <p:nvGraphicFramePr>
          <p:cNvPr id="6" name="Table 5"/>
          <p:cNvGraphicFramePr>
            <a:graphicFrameLocks noGrp="1"/>
          </p:cNvGraphicFramePr>
          <p:nvPr/>
        </p:nvGraphicFramePr>
        <p:xfrm>
          <a:off x="310896" y="837915"/>
          <a:ext cx="8494777" cy="3656395"/>
        </p:xfrm>
        <a:graphic>
          <a:graphicData uri="http://schemas.openxmlformats.org/drawingml/2006/table">
            <a:tbl>
              <a:tblPr/>
              <a:tblGrid>
                <a:gridCol w="1795835"/>
                <a:gridCol w="1004251"/>
                <a:gridCol w="1429580"/>
                <a:gridCol w="850658"/>
                <a:gridCol w="1063325"/>
                <a:gridCol w="543476"/>
                <a:gridCol w="720698"/>
                <a:gridCol w="1086954"/>
              </a:tblGrid>
              <a:tr h="682752">
                <a:tc>
                  <a:txBody>
                    <a:bodyPr/>
                    <a:lstStyle/>
                    <a:p>
                      <a:pPr algn="ctr" fontAlgn="ctr"/>
                      <a:r>
                        <a:rPr lang="en-US" sz="1800" b="1" i="0" u="none" strike="noStrike" dirty="0">
                          <a:solidFill>
                            <a:srgbClr val="000000"/>
                          </a:solidFill>
                          <a:latin typeface="Calibri"/>
                        </a:rPr>
                        <a:t>Detector</a:t>
                      </a:r>
                    </a:p>
                  </a:txBody>
                  <a:tcPr marL="5087" marR="5087" marT="508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1">
                        <a:lumMod val="40000"/>
                        <a:lumOff val="60000"/>
                      </a:schemeClr>
                    </a:solidFill>
                  </a:tcPr>
                </a:tc>
                <a:tc gridSpan="2">
                  <a:txBody>
                    <a:bodyPr/>
                    <a:lstStyle/>
                    <a:p>
                      <a:pPr algn="ctr" fontAlgn="ctr"/>
                      <a:r>
                        <a:rPr lang="en-US" sz="1800" b="1" i="0" u="none" strike="noStrike" dirty="0">
                          <a:solidFill>
                            <a:srgbClr val="000000"/>
                          </a:solidFill>
                          <a:latin typeface="Calibri"/>
                        </a:rPr>
                        <a:t>Response</a:t>
                      </a:r>
                    </a:p>
                  </a:txBody>
                  <a:tcPr marL="5087" marR="5087" marT="508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1">
                        <a:lumMod val="40000"/>
                        <a:lumOff val="60000"/>
                      </a:schemeClr>
                    </a:solidFill>
                  </a:tcPr>
                </a:tc>
                <a:tc hMerge="1">
                  <a:txBody>
                    <a:bodyPr/>
                    <a:lstStyle/>
                    <a:p>
                      <a:endParaRPr lang="en-US"/>
                    </a:p>
                  </a:txBody>
                  <a:tcPr/>
                </a:tc>
                <a:tc gridSpan="3">
                  <a:txBody>
                    <a:bodyPr/>
                    <a:lstStyle/>
                    <a:p>
                      <a:pPr algn="ctr" fontAlgn="ctr"/>
                      <a:r>
                        <a:rPr lang="en-US" sz="1800" b="1" i="0" u="none" strike="noStrike" dirty="0">
                          <a:solidFill>
                            <a:srgbClr val="000000"/>
                          </a:solidFill>
                          <a:latin typeface="Calibri"/>
                        </a:rPr>
                        <a:t> Sensitivity</a:t>
                      </a:r>
                    </a:p>
                  </a:txBody>
                  <a:tcPr marL="5087" marR="5087" marT="508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1">
                        <a:lumMod val="40000"/>
                        <a:lumOff val="60000"/>
                      </a:schemeClr>
                    </a:solidFill>
                  </a:tcPr>
                </a:tc>
                <a:tc hMerge="1">
                  <a:txBody>
                    <a:bodyPr/>
                    <a:lstStyle/>
                    <a:p>
                      <a:endParaRPr lang="en-US"/>
                    </a:p>
                  </a:txBody>
                  <a:tcPr/>
                </a:tc>
                <a:tc hMerge="1">
                  <a:txBody>
                    <a:bodyPr/>
                    <a:lstStyle/>
                    <a:p>
                      <a:endParaRPr lang="en-US"/>
                    </a:p>
                  </a:txBody>
                  <a:tcPr/>
                </a:tc>
                <a:tc>
                  <a:txBody>
                    <a:bodyPr/>
                    <a:lstStyle/>
                    <a:p>
                      <a:pPr algn="ctr" fontAlgn="ctr"/>
                      <a:r>
                        <a:rPr lang="en-US" sz="1800" b="1" i="0" u="none" strike="noStrike" dirty="0">
                          <a:solidFill>
                            <a:srgbClr val="000000"/>
                          </a:solidFill>
                          <a:latin typeface="Calibri"/>
                        </a:rPr>
                        <a:t>Linear Range</a:t>
                      </a:r>
                    </a:p>
                  </a:txBody>
                  <a:tcPr marL="5087" marR="5087" marT="508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1">
                        <a:lumMod val="40000"/>
                        <a:lumOff val="60000"/>
                      </a:schemeClr>
                    </a:solidFill>
                  </a:tcPr>
                </a:tc>
                <a:tc>
                  <a:txBody>
                    <a:bodyPr/>
                    <a:lstStyle/>
                    <a:p>
                      <a:pPr algn="ctr" fontAlgn="ctr"/>
                      <a:r>
                        <a:rPr lang="en-US" sz="1600" b="1" i="0" u="none" strike="noStrike" dirty="0">
                          <a:solidFill>
                            <a:srgbClr val="000000"/>
                          </a:solidFill>
                          <a:latin typeface="Calibri"/>
                        </a:rPr>
                        <a:t>Destructive Technique</a:t>
                      </a:r>
                    </a:p>
                  </a:txBody>
                  <a:tcPr marL="5087" marR="5087" marT="508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1">
                        <a:lumMod val="40000"/>
                        <a:lumOff val="60000"/>
                      </a:schemeClr>
                    </a:solidFill>
                  </a:tcPr>
                </a:tc>
              </a:tr>
              <a:tr h="400548">
                <a:tc>
                  <a:txBody>
                    <a:bodyPr/>
                    <a:lstStyle/>
                    <a:p>
                      <a:pPr algn="l" fontAlgn="ctr"/>
                      <a:r>
                        <a:rPr lang="en-US" sz="1800" b="0" i="0" u="none" strike="noStrike" dirty="0">
                          <a:solidFill>
                            <a:srgbClr val="000000"/>
                          </a:solidFill>
                          <a:latin typeface="Calibri"/>
                        </a:rPr>
                        <a:t>UV</a:t>
                      </a:r>
                    </a:p>
                  </a:txBody>
                  <a:tcPr marL="61045" marR="5087" marT="508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ctr"/>
                      <a:r>
                        <a:rPr lang="en-US" sz="1800" b="0" i="0" u="none" strike="noStrike" dirty="0">
                          <a:solidFill>
                            <a:srgbClr val="000000"/>
                          </a:solidFill>
                          <a:latin typeface="Calibri"/>
                        </a:rPr>
                        <a:t>Selective</a:t>
                      </a:r>
                    </a:p>
                  </a:txBody>
                  <a:tcPr marL="61045" marR="5087" marT="508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ctr"/>
                      <a:r>
                        <a:rPr lang="en-US" sz="1800" b="0" i="0" u="none" strike="noStrike" dirty="0" err="1">
                          <a:solidFill>
                            <a:srgbClr val="000000"/>
                          </a:solidFill>
                          <a:latin typeface="Calibri"/>
                        </a:rPr>
                        <a:t>Chromaphore</a:t>
                      </a:r>
                      <a:endParaRPr lang="en-US" sz="1800" b="0" i="0" u="none" strike="noStrike" dirty="0">
                        <a:solidFill>
                          <a:srgbClr val="000000"/>
                        </a:solidFill>
                        <a:latin typeface="Calibri"/>
                      </a:endParaRPr>
                    </a:p>
                  </a:txBody>
                  <a:tcPr marL="61045" marR="5087" marT="508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r>
                        <a:rPr lang="en-US" sz="1800" b="0" i="0" u="none" strike="noStrike" dirty="0">
                          <a:solidFill>
                            <a:srgbClr val="000000"/>
                          </a:solidFill>
                          <a:latin typeface="Calibri"/>
                        </a:rPr>
                        <a:t>10</a:t>
                      </a:r>
                      <a:r>
                        <a:rPr lang="en-US" sz="1800" b="0" i="0" u="none" strike="noStrike" baseline="30000" dirty="0">
                          <a:solidFill>
                            <a:srgbClr val="000000"/>
                          </a:solidFill>
                          <a:latin typeface="Calibri"/>
                        </a:rPr>
                        <a:t>-9</a:t>
                      </a:r>
                      <a:r>
                        <a:rPr lang="en-US" sz="1800" b="0" i="0" u="none" strike="noStrike" dirty="0">
                          <a:solidFill>
                            <a:srgbClr val="000000"/>
                          </a:solidFill>
                          <a:latin typeface="Calibri"/>
                        </a:rPr>
                        <a:t> g</a:t>
                      </a:r>
                    </a:p>
                  </a:txBody>
                  <a:tcPr marL="5087" marR="5087" marT="508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r>
                        <a:rPr lang="en-US" sz="1800" b="0" i="0" u="none" strike="noStrike" dirty="0" err="1">
                          <a:solidFill>
                            <a:srgbClr val="000000"/>
                          </a:solidFill>
                          <a:latin typeface="Calibri"/>
                        </a:rPr>
                        <a:t>ng</a:t>
                      </a:r>
                      <a:r>
                        <a:rPr lang="en-US" sz="1800" b="0" i="0" u="none" strike="noStrike" dirty="0">
                          <a:solidFill>
                            <a:srgbClr val="000000"/>
                          </a:solidFill>
                          <a:latin typeface="Calibri"/>
                        </a:rPr>
                        <a:t>/µL</a:t>
                      </a:r>
                    </a:p>
                  </a:txBody>
                  <a:tcPr marL="5087" marR="5087" marT="508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r>
                        <a:rPr lang="en-US" sz="1800" b="0" i="0" u="none" strike="noStrike" dirty="0">
                          <a:solidFill>
                            <a:srgbClr val="000000"/>
                          </a:solidFill>
                          <a:latin typeface="Calibri"/>
                        </a:rPr>
                        <a:t> </a:t>
                      </a:r>
                      <a:r>
                        <a:rPr lang="en-US" sz="1800" b="0" i="0" u="none" strike="noStrike" dirty="0" err="1">
                          <a:solidFill>
                            <a:srgbClr val="000000"/>
                          </a:solidFill>
                          <a:latin typeface="Calibri"/>
                        </a:rPr>
                        <a:t>ppm</a:t>
                      </a:r>
                      <a:endParaRPr lang="en-US" sz="1800" b="0" i="0" u="none" strike="noStrike" dirty="0">
                        <a:solidFill>
                          <a:srgbClr val="000000"/>
                        </a:solidFill>
                        <a:latin typeface="Calibri"/>
                      </a:endParaRPr>
                    </a:p>
                  </a:txBody>
                  <a:tcPr marL="5087" marR="5087" marT="508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r>
                        <a:rPr lang="en-US" sz="1800" b="0" i="0" u="none" strike="noStrike" dirty="0">
                          <a:solidFill>
                            <a:srgbClr val="000000"/>
                          </a:solidFill>
                          <a:latin typeface="Calibri"/>
                        </a:rPr>
                        <a:t>10</a:t>
                      </a:r>
                      <a:r>
                        <a:rPr lang="en-US" sz="1800" b="0" i="0" u="none" strike="noStrike" baseline="30000" dirty="0">
                          <a:solidFill>
                            <a:srgbClr val="000000"/>
                          </a:solidFill>
                          <a:latin typeface="Calibri"/>
                        </a:rPr>
                        <a:t>5</a:t>
                      </a:r>
                      <a:endParaRPr lang="en-US" sz="1800" b="0" i="0" u="none" strike="noStrike" dirty="0">
                        <a:solidFill>
                          <a:srgbClr val="000000"/>
                        </a:solidFill>
                        <a:latin typeface="Calibri"/>
                      </a:endParaRPr>
                    </a:p>
                  </a:txBody>
                  <a:tcPr marL="5087" marR="5087" marT="508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r>
                        <a:rPr lang="en-US" sz="1800" b="0" i="0" u="none" strike="noStrike" dirty="0">
                          <a:solidFill>
                            <a:srgbClr val="000000"/>
                          </a:solidFill>
                          <a:latin typeface="Calibri"/>
                        </a:rPr>
                        <a:t>No</a:t>
                      </a:r>
                    </a:p>
                  </a:txBody>
                  <a:tcPr marL="5087" marR="5087" marT="508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r>
              <a:tr h="400548">
                <a:tc>
                  <a:txBody>
                    <a:bodyPr/>
                    <a:lstStyle/>
                    <a:p>
                      <a:pPr algn="l" fontAlgn="ctr"/>
                      <a:r>
                        <a:rPr lang="en-US" sz="1800" b="0" i="0" u="none" strike="noStrike">
                          <a:solidFill>
                            <a:srgbClr val="000000"/>
                          </a:solidFill>
                          <a:latin typeface="Calibri"/>
                        </a:rPr>
                        <a:t>Photodiode Array</a:t>
                      </a:r>
                    </a:p>
                  </a:txBody>
                  <a:tcPr marL="61045" marR="5087" marT="508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en-US" sz="1800" b="0" i="0" u="none" strike="noStrike">
                          <a:solidFill>
                            <a:srgbClr val="000000"/>
                          </a:solidFill>
                          <a:latin typeface="Calibri"/>
                        </a:rPr>
                        <a:t>Selective</a:t>
                      </a:r>
                    </a:p>
                  </a:txBody>
                  <a:tcPr marL="61045" marR="5087" marT="508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en-US" sz="1800" b="0" i="0" u="none" strike="noStrike" dirty="0" err="1">
                          <a:solidFill>
                            <a:srgbClr val="000000"/>
                          </a:solidFill>
                          <a:latin typeface="Calibri"/>
                        </a:rPr>
                        <a:t>Chromaphore</a:t>
                      </a:r>
                      <a:endParaRPr lang="en-US" sz="1800" b="0" i="0" u="none" strike="noStrike" dirty="0">
                        <a:solidFill>
                          <a:srgbClr val="000000"/>
                        </a:solidFill>
                        <a:latin typeface="Calibri"/>
                      </a:endParaRPr>
                    </a:p>
                  </a:txBody>
                  <a:tcPr marL="61045" marR="5087" marT="508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800" b="0" i="0" u="none" strike="noStrike" dirty="0">
                          <a:solidFill>
                            <a:srgbClr val="000000"/>
                          </a:solidFill>
                          <a:latin typeface="Calibri"/>
                        </a:rPr>
                        <a:t>10</a:t>
                      </a:r>
                      <a:r>
                        <a:rPr lang="en-US" sz="1800" b="0" i="0" u="none" strike="noStrike" baseline="30000" dirty="0">
                          <a:solidFill>
                            <a:srgbClr val="000000"/>
                          </a:solidFill>
                          <a:latin typeface="Calibri"/>
                        </a:rPr>
                        <a:t>-9</a:t>
                      </a:r>
                      <a:r>
                        <a:rPr lang="en-US" sz="1800" b="0" i="0" u="none" strike="noStrike" dirty="0">
                          <a:solidFill>
                            <a:srgbClr val="000000"/>
                          </a:solidFill>
                          <a:latin typeface="Calibri"/>
                        </a:rPr>
                        <a:t> g</a:t>
                      </a:r>
                    </a:p>
                  </a:txBody>
                  <a:tcPr marL="5087" marR="5087" marT="508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800" b="0" i="0" u="none" strike="noStrike" dirty="0" err="1">
                          <a:solidFill>
                            <a:srgbClr val="000000"/>
                          </a:solidFill>
                          <a:latin typeface="Calibri"/>
                        </a:rPr>
                        <a:t>ng</a:t>
                      </a:r>
                      <a:r>
                        <a:rPr lang="en-US" sz="1800" b="0" i="0" u="none" strike="noStrike" dirty="0">
                          <a:solidFill>
                            <a:srgbClr val="000000"/>
                          </a:solidFill>
                          <a:latin typeface="Calibri"/>
                        </a:rPr>
                        <a:t>/µL</a:t>
                      </a:r>
                    </a:p>
                  </a:txBody>
                  <a:tcPr marL="5087" marR="5087" marT="508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800" b="0" i="0" u="none" strike="noStrike">
                          <a:solidFill>
                            <a:srgbClr val="000000"/>
                          </a:solidFill>
                          <a:latin typeface="Calibri"/>
                        </a:rPr>
                        <a:t> ppm</a:t>
                      </a:r>
                    </a:p>
                  </a:txBody>
                  <a:tcPr marL="5087" marR="5087" marT="508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800" b="0" i="0" u="none" strike="noStrike">
                          <a:solidFill>
                            <a:srgbClr val="000000"/>
                          </a:solidFill>
                          <a:latin typeface="Calibri"/>
                        </a:rPr>
                        <a:t>10</a:t>
                      </a:r>
                      <a:r>
                        <a:rPr lang="en-US" sz="1800" b="0" i="0" u="none" strike="noStrike" baseline="30000">
                          <a:solidFill>
                            <a:srgbClr val="000000"/>
                          </a:solidFill>
                          <a:latin typeface="Calibri"/>
                        </a:rPr>
                        <a:t>5</a:t>
                      </a:r>
                      <a:endParaRPr lang="en-US" sz="1800" b="0" i="0" u="none" strike="noStrike">
                        <a:solidFill>
                          <a:srgbClr val="000000"/>
                        </a:solidFill>
                        <a:latin typeface="Calibri"/>
                      </a:endParaRPr>
                    </a:p>
                  </a:txBody>
                  <a:tcPr marL="5087" marR="5087" marT="508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800" b="0" i="0" u="none" strike="noStrike">
                          <a:solidFill>
                            <a:srgbClr val="000000"/>
                          </a:solidFill>
                          <a:latin typeface="Calibri"/>
                        </a:rPr>
                        <a:t>No</a:t>
                      </a:r>
                    </a:p>
                  </a:txBody>
                  <a:tcPr marL="5087" marR="5087" marT="508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400548">
                <a:tc>
                  <a:txBody>
                    <a:bodyPr/>
                    <a:lstStyle/>
                    <a:p>
                      <a:pPr algn="l" fontAlgn="ctr"/>
                      <a:r>
                        <a:rPr lang="en-US" sz="1800" b="0" i="0" u="none" strike="noStrike">
                          <a:solidFill>
                            <a:srgbClr val="000000"/>
                          </a:solidFill>
                          <a:latin typeface="Calibri"/>
                        </a:rPr>
                        <a:t>Refractive Index</a:t>
                      </a:r>
                    </a:p>
                  </a:txBody>
                  <a:tcPr marL="61045" marR="5087" marT="508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en-US" sz="1800" b="0" i="0" u="none" strike="noStrike">
                          <a:solidFill>
                            <a:srgbClr val="000000"/>
                          </a:solidFill>
                          <a:latin typeface="Calibri"/>
                        </a:rPr>
                        <a:t>Universal</a:t>
                      </a:r>
                    </a:p>
                  </a:txBody>
                  <a:tcPr marL="61045" marR="5087" marT="508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en-US" sz="1800" b="0" i="0" u="none" strike="noStrike">
                          <a:solidFill>
                            <a:srgbClr val="000000"/>
                          </a:solidFill>
                          <a:latin typeface="Calibri"/>
                        </a:rPr>
                        <a:t>Refractive index</a:t>
                      </a:r>
                    </a:p>
                  </a:txBody>
                  <a:tcPr marL="61045" marR="5087" marT="508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800" b="0" i="0" u="none" strike="noStrike">
                          <a:solidFill>
                            <a:srgbClr val="000000"/>
                          </a:solidFill>
                          <a:latin typeface="Calibri"/>
                        </a:rPr>
                        <a:t>10</a:t>
                      </a:r>
                      <a:r>
                        <a:rPr lang="en-US" sz="1800" b="0" i="0" u="none" strike="noStrike" baseline="30000">
                          <a:solidFill>
                            <a:srgbClr val="000000"/>
                          </a:solidFill>
                          <a:latin typeface="Calibri"/>
                        </a:rPr>
                        <a:t>-6</a:t>
                      </a:r>
                      <a:r>
                        <a:rPr lang="en-US" sz="1800" b="0" i="0" u="none" strike="noStrike">
                          <a:solidFill>
                            <a:srgbClr val="000000"/>
                          </a:solidFill>
                          <a:latin typeface="Calibri"/>
                        </a:rPr>
                        <a:t> g</a:t>
                      </a:r>
                    </a:p>
                  </a:txBody>
                  <a:tcPr marL="5087" marR="5087" marT="508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800" b="0" i="0" u="none" strike="noStrike">
                          <a:solidFill>
                            <a:srgbClr val="000000"/>
                          </a:solidFill>
                          <a:latin typeface="Calibri"/>
                        </a:rPr>
                        <a:t>µg/µL</a:t>
                      </a:r>
                    </a:p>
                  </a:txBody>
                  <a:tcPr marL="5087" marR="5087" marT="508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800" b="0" i="0" u="none" strike="noStrike">
                          <a:solidFill>
                            <a:srgbClr val="000000"/>
                          </a:solidFill>
                          <a:latin typeface="Calibri"/>
                        </a:rPr>
                        <a:t> </a:t>
                      </a:r>
                    </a:p>
                  </a:txBody>
                  <a:tcPr marL="5087" marR="5087" marT="508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800" b="0" i="0" u="none" strike="noStrike">
                          <a:solidFill>
                            <a:srgbClr val="000000"/>
                          </a:solidFill>
                          <a:latin typeface="Calibri"/>
                        </a:rPr>
                        <a:t>10</a:t>
                      </a:r>
                      <a:r>
                        <a:rPr lang="en-US" sz="1800" b="0" i="0" u="none" strike="noStrike" baseline="30000">
                          <a:solidFill>
                            <a:srgbClr val="000000"/>
                          </a:solidFill>
                          <a:latin typeface="Calibri"/>
                        </a:rPr>
                        <a:t>4</a:t>
                      </a:r>
                      <a:endParaRPr lang="en-US" sz="1800" b="0" i="0" u="none" strike="noStrike">
                        <a:solidFill>
                          <a:srgbClr val="000000"/>
                        </a:solidFill>
                        <a:latin typeface="Calibri"/>
                      </a:endParaRPr>
                    </a:p>
                  </a:txBody>
                  <a:tcPr marL="5087" marR="5087" marT="508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800" b="0" i="0" u="none" strike="noStrike">
                          <a:solidFill>
                            <a:srgbClr val="000000"/>
                          </a:solidFill>
                          <a:latin typeface="Calibri"/>
                        </a:rPr>
                        <a:t>No</a:t>
                      </a:r>
                    </a:p>
                  </a:txBody>
                  <a:tcPr marL="5087" marR="5087" marT="508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400548">
                <a:tc>
                  <a:txBody>
                    <a:bodyPr/>
                    <a:lstStyle/>
                    <a:p>
                      <a:pPr algn="l" fontAlgn="ctr"/>
                      <a:r>
                        <a:rPr lang="en-US" sz="1800" b="0" i="0" u="none" strike="noStrike">
                          <a:solidFill>
                            <a:srgbClr val="000000"/>
                          </a:solidFill>
                          <a:latin typeface="Calibri"/>
                        </a:rPr>
                        <a:t>Fluorescence</a:t>
                      </a:r>
                    </a:p>
                  </a:txBody>
                  <a:tcPr marL="61045" marR="5087" marT="508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en-US" sz="1800" b="0" i="0" u="none" strike="noStrike">
                          <a:solidFill>
                            <a:srgbClr val="000000"/>
                          </a:solidFill>
                          <a:latin typeface="Calibri"/>
                        </a:rPr>
                        <a:t>Selective</a:t>
                      </a:r>
                    </a:p>
                  </a:txBody>
                  <a:tcPr marL="61045" marR="5087" marT="508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en-US" sz="1800" b="0" i="0" u="none" strike="noStrike">
                          <a:solidFill>
                            <a:srgbClr val="000000"/>
                          </a:solidFill>
                          <a:latin typeface="Calibri"/>
                        </a:rPr>
                        <a:t>Fluorophore</a:t>
                      </a:r>
                    </a:p>
                  </a:txBody>
                  <a:tcPr marL="61045" marR="5087" marT="508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800" b="0" i="0" u="none" strike="noStrike">
                          <a:solidFill>
                            <a:srgbClr val="000000"/>
                          </a:solidFill>
                          <a:latin typeface="Calibri"/>
                        </a:rPr>
                        <a:t>10</a:t>
                      </a:r>
                      <a:r>
                        <a:rPr lang="en-US" sz="1800" b="0" i="0" u="none" strike="noStrike" baseline="30000">
                          <a:solidFill>
                            <a:srgbClr val="000000"/>
                          </a:solidFill>
                          <a:latin typeface="Calibri"/>
                        </a:rPr>
                        <a:t>-12</a:t>
                      </a:r>
                      <a:r>
                        <a:rPr lang="en-US" sz="1800" b="0" i="0" u="none" strike="noStrike">
                          <a:solidFill>
                            <a:srgbClr val="000000"/>
                          </a:solidFill>
                          <a:latin typeface="Calibri"/>
                        </a:rPr>
                        <a:t> g</a:t>
                      </a:r>
                    </a:p>
                  </a:txBody>
                  <a:tcPr marL="5087" marR="5087" marT="508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800" b="0" i="0" u="none" strike="noStrike">
                          <a:solidFill>
                            <a:srgbClr val="000000"/>
                          </a:solidFill>
                          <a:latin typeface="Calibri"/>
                        </a:rPr>
                        <a:t>pg/µL</a:t>
                      </a:r>
                    </a:p>
                  </a:txBody>
                  <a:tcPr marL="5087" marR="5087" marT="508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800" b="0" i="0" u="none" strike="noStrike">
                          <a:solidFill>
                            <a:srgbClr val="000000"/>
                          </a:solidFill>
                          <a:latin typeface="Calibri"/>
                        </a:rPr>
                        <a:t>ppb</a:t>
                      </a:r>
                    </a:p>
                  </a:txBody>
                  <a:tcPr marL="5087" marR="5087" marT="508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800" b="0" i="0" u="none" strike="noStrike">
                          <a:solidFill>
                            <a:srgbClr val="000000"/>
                          </a:solidFill>
                          <a:latin typeface="Calibri"/>
                        </a:rPr>
                        <a:t>10</a:t>
                      </a:r>
                      <a:r>
                        <a:rPr lang="en-US" sz="1800" b="0" i="0" u="none" strike="noStrike" baseline="30000">
                          <a:solidFill>
                            <a:srgbClr val="000000"/>
                          </a:solidFill>
                          <a:latin typeface="Calibri"/>
                        </a:rPr>
                        <a:t>3</a:t>
                      </a:r>
                      <a:endParaRPr lang="en-US" sz="1800" b="0" i="0" u="none" strike="noStrike">
                        <a:solidFill>
                          <a:srgbClr val="000000"/>
                        </a:solidFill>
                        <a:latin typeface="Calibri"/>
                      </a:endParaRPr>
                    </a:p>
                  </a:txBody>
                  <a:tcPr marL="5087" marR="5087" marT="508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800" b="0" i="0" u="none" strike="noStrike">
                          <a:solidFill>
                            <a:srgbClr val="000000"/>
                          </a:solidFill>
                          <a:latin typeface="Calibri"/>
                        </a:rPr>
                        <a:t>No</a:t>
                      </a:r>
                    </a:p>
                  </a:txBody>
                  <a:tcPr marL="5087" marR="5087" marT="508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664545">
                <a:tc>
                  <a:txBody>
                    <a:bodyPr/>
                    <a:lstStyle/>
                    <a:p>
                      <a:pPr algn="l" fontAlgn="ctr"/>
                      <a:r>
                        <a:rPr lang="en-US" sz="1800" b="0" i="0" u="none" strike="noStrike">
                          <a:solidFill>
                            <a:srgbClr val="000000"/>
                          </a:solidFill>
                          <a:latin typeface="Calibri"/>
                        </a:rPr>
                        <a:t>Evaporative Light Scattering</a:t>
                      </a:r>
                    </a:p>
                  </a:txBody>
                  <a:tcPr marL="61045" marR="5087" marT="508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en-US" sz="1800" b="0" i="0" u="none" strike="noStrike">
                          <a:solidFill>
                            <a:srgbClr val="000000"/>
                          </a:solidFill>
                          <a:latin typeface="Calibri"/>
                        </a:rPr>
                        <a:t>Universal</a:t>
                      </a:r>
                    </a:p>
                  </a:txBody>
                  <a:tcPr marL="61045" marR="5087" marT="508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en-US" sz="1800" b="0" i="0" u="none" strike="noStrike">
                          <a:solidFill>
                            <a:srgbClr val="000000"/>
                          </a:solidFill>
                          <a:latin typeface="Calibri"/>
                        </a:rPr>
                        <a:t>Particle</a:t>
                      </a:r>
                    </a:p>
                  </a:txBody>
                  <a:tcPr marL="61045" marR="5087" marT="508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800" b="0" i="0" u="none" strike="noStrike">
                          <a:solidFill>
                            <a:srgbClr val="000000"/>
                          </a:solidFill>
                          <a:latin typeface="Calibri"/>
                        </a:rPr>
                        <a:t>10</a:t>
                      </a:r>
                      <a:r>
                        <a:rPr lang="en-US" sz="1800" b="0" i="0" u="none" strike="noStrike" baseline="30000">
                          <a:solidFill>
                            <a:srgbClr val="000000"/>
                          </a:solidFill>
                          <a:latin typeface="Calibri"/>
                        </a:rPr>
                        <a:t>-7</a:t>
                      </a:r>
                      <a:r>
                        <a:rPr lang="en-US" sz="1800" b="0" i="0" u="none" strike="noStrike">
                          <a:solidFill>
                            <a:srgbClr val="000000"/>
                          </a:solidFill>
                          <a:latin typeface="Calibri"/>
                        </a:rPr>
                        <a:t> g</a:t>
                      </a:r>
                    </a:p>
                  </a:txBody>
                  <a:tcPr marL="5087" marR="5087" marT="508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800" b="0" i="0" u="none" strike="noStrike">
                          <a:solidFill>
                            <a:srgbClr val="000000"/>
                          </a:solidFill>
                          <a:latin typeface="Calibri"/>
                        </a:rPr>
                        <a:t>100 ng/µL</a:t>
                      </a:r>
                    </a:p>
                  </a:txBody>
                  <a:tcPr marL="5087" marR="5087" marT="508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800" b="0" i="0" u="none" strike="noStrike">
                          <a:solidFill>
                            <a:srgbClr val="000000"/>
                          </a:solidFill>
                          <a:latin typeface="Calibri"/>
                        </a:rPr>
                        <a:t>ppm</a:t>
                      </a:r>
                    </a:p>
                  </a:txBody>
                  <a:tcPr marL="5087" marR="5087" marT="508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800" b="0" i="0" u="none" strike="noStrike">
                          <a:solidFill>
                            <a:srgbClr val="000000"/>
                          </a:solidFill>
                          <a:latin typeface="Calibri"/>
                        </a:rPr>
                        <a:t>n/a</a:t>
                      </a:r>
                    </a:p>
                  </a:txBody>
                  <a:tcPr marL="5087" marR="5087" marT="508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800" b="0" i="0" u="none" strike="noStrike">
                          <a:solidFill>
                            <a:srgbClr val="000000"/>
                          </a:solidFill>
                          <a:latin typeface="Calibri"/>
                        </a:rPr>
                        <a:t>Yes</a:t>
                      </a:r>
                    </a:p>
                  </a:txBody>
                  <a:tcPr marL="5087" marR="5087" marT="508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400548">
                <a:tc>
                  <a:txBody>
                    <a:bodyPr/>
                    <a:lstStyle/>
                    <a:p>
                      <a:pPr algn="l" fontAlgn="ctr"/>
                      <a:r>
                        <a:rPr lang="en-US" sz="1800" b="0" i="0" u="none" strike="noStrike" dirty="0">
                          <a:solidFill>
                            <a:srgbClr val="000000"/>
                          </a:solidFill>
                          <a:latin typeface="Calibri"/>
                        </a:rPr>
                        <a:t>Mass Spectrometry</a:t>
                      </a:r>
                    </a:p>
                  </a:txBody>
                  <a:tcPr marL="61045" marR="5087" marT="508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en-US" sz="1800" b="0" i="0" u="none" strike="noStrike" dirty="0">
                          <a:solidFill>
                            <a:srgbClr val="000000"/>
                          </a:solidFill>
                          <a:latin typeface="Calibri"/>
                        </a:rPr>
                        <a:t>Selective</a:t>
                      </a:r>
                    </a:p>
                  </a:txBody>
                  <a:tcPr marL="61045" marR="5087" marT="508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en-US" sz="1800" b="0" i="0" u="none" strike="noStrike" dirty="0">
                          <a:solidFill>
                            <a:srgbClr val="000000"/>
                          </a:solidFill>
                          <a:latin typeface="Calibri"/>
                        </a:rPr>
                        <a:t>Ion</a:t>
                      </a:r>
                    </a:p>
                  </a:txBody>
                  <a:tcPr marL="61045" marR="5087" marT="508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800" b="0" i="0" u="none" strike="noStrike" dirty="0">
                          <a:solidFill>
                            <a:srgbClr val="000000"/>
                          </a:solidFill>
                          <a:latin typeface="Calibri"/>
                        </a:rPr>
                        <a:t>10</a:t>
                      </a:r>
                      <a:r>
                        <a:rPr lang="en-US" sz="1800" b="0" i="0" u="none" strike="noStrike" baseline="30000" dirty="0">
                          <a:solidFill>
                            <a:srgbClr val="000000"/>
                          </a:solidFill>
                          <a:latin typeface="Calibri"/>
                        </a:rPr>
                        <a:t>-14</a:t>
                      </a:r>
                      <a:r>
                        <a:rPr lang="en-US" sz="1800" b="0" i="0" u="none" strike="noStrike" dirty="0">
                          <a:solidFill>
                            <a:srgbClr val="000000"/>
                          </a:solidFill>
                          <a:latin typeface="Calibri"/>
                        </a:rPr>
                        <a:t> g</a:t>
                      </a:r>
                    </a:p>
                  </a:txBody>
                  <a:tcPr marL="5087" marR="5087" marT="508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800" b="0" i="0" u="none" strike="noStrike" dirty="0">
                          <a:solidFill>
                            <a:srgbClr val="000000"/>
                          </a:solidFill>
                          <a:latin typeface="Calibri"/>
                        </a:rPr>
                        <a:t>50 pg/µL</a:t>
                      </a:r>
                    </a:p>
                  </a:txBody>
                  <a:tcPr marL="5087" marR="5087" marT="508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800" b="0" i="0" u="none" strike="noStrike" dirty="0" err="1">
                          <a:solidFill>
                            <a:srgbClr val="000000"/>
                          </a:solidFill>
                          <a:latin typeface="Calibri"/>
                        </a:rPr>
                        <a:t>ppt</a:t>
                      </a:r>
                      <a:endParaRPr lang="en-US" sz="1800" b="0" i="0" u="none" strike="noStrike" dirty="0">
                        <a:solidFill>
                          <a:srgbClr val="000000"/>
                        </a:solidFill>
                        <a:latin typeface="Calibri"/>
                      </a:endParaRPr>
                    </a:p>
                  </a:txBody>
                  <a:tcPr marL="5087" marR="5087" marT="508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800" b="0" i="0" u="none" strike="noStrike" dirty="0">
                          <a:solidFill>
                            <a:srgbClr val="000000"/>
                          </a:solidFill>
                          <a:latin typeface="Calibri"/>
                        </a:rPr>
                        <a:t>10</a:t>
                      </a:r>
                      <a:r>
                        <a:rPr lang="en-US" sz="1800" b="0" i="0" u="none" strike="noStrike" baseline="30000" dirty="0">
                          <a:solidFill>
                            <a:srgbClr val="000000"/>
                          </a:solidFill>
                          <a:latin typeface="Calibri"/>
                        </a:rPr>
                        <a:t>5</a:t>
                      </a:r>
                      <a:endParaRPr lang="en-US" sz="1800" b="0" i="0" u="none" strike="noStrike" dirty="0">
                        <a:solidFill>
                          <a:srgbClr val="000000"/>
                        </a:solidFill>
                        <a:latin typeface="Calibri"/>
                      </a:endParaRPr>
                    </a:p>
                  </a:txBody>
                  <a:tcPr marL="5087" marR="5087" marT="508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800" b="0" i="0" u="none" strike="noStrike" dirty="0">
                          <a:solidFill>
                            <a:srgbClr val="000000"/>
                          </a:solidFill>
                          <a:latin typeface="Calibri"/>
                        </a:rPr>
                        <a:t>Yes</a:t>
                      </a:r>
                    </a:p>
                  </a:txBody>
                  <a:tcPr marL="5087" marR="5087" marT="508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bl>
          </a:graphicData>
        </a:graphic>
      </p:graphicFrame>
    </p:spTree>
  </p:cSld>
  <p:clrMapOvr>
    <a:masterClrMapping/>
  </p:clrMapOvr>
  <p:transition/>
  <p:timing>
    <p:tnLst>
      <p:par>
        <p:cTn id="1" dur="indefinite" restart="never" nodeType="tmRoot"/>
      </p:par>
    </p:tnLst>
  </p:timing>
</p:sld>
</file>

<file path=ppt/slides/slide2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Content Placeholder 7"/>
          <p:cNvSpPr>
            <a:spLocks noGrp="1"/>
          </p:cNvSpPr>
          <p:nvPr>
            <p:ph idx="1"/>
          </p:nvPr>
        </p:nvSpPr>
        <p:spPr>
          <a:xfrm>
            <a:off x="5896961" y="2104039"/>
            <a:ext cx="2937957" cy="2880350"/>
          </a:xfrm>
          <a:solidFill>
            <a:srgbClr val="FFFFCC"/>
          </a:solidFill>
          <a:ln>
            <a:solidFill>
              <a:schemeClr val="tx1"/>
            </a:solidFill>
          </a:ln>
        </p:spPr>
        <p:txBody>
          <a:bodyPr>
            <a:normAutofit lnSpcReduction="10000"/>
          </a:bodyPr>
          <a:lstStyle/>
          <a:p>
            <a:r>
              <a:rPr lang="en-US" dirty="0" smtClean="0"/>
              <a:t>When things go wrong, what can I do?</a:t>
            </a:r>
          </a:p>
          <a:p>
            <a:r>
              <a:rPr lang="en-US" dirty="0" smtClean="0"/>
              <a:t>Troubleshooting steps:</a:t>
            </a:r>
          </a:p>
          <a:p>
            <a:pPr lvl="1"/>
            <a:r>
              <a:rPr lang="en-US" dirty="0" smtClean="0"/>
              <a:t>Diagnose</a:t>
            </a:r>
          </a:p>
          <a:p>
            <a:pPr lvl="1"/>
            <a:r>
              <a:rPr lang="en-US" dirty="0" smtClean="0"/>
              <a:t>Test</a:t>
            </a:r>
          </a:p>
          <a:p>
            <a:pPr lvl="1"/>
            <a:r>
              <a:rPr lang="en-US" dirty="0" smtClean="0"/>
              <a:t>Fix</a:t>
            </a:r>
            <a:endParaRPr lang="en-US" dirty="0"/>
          </a:p>
        </p:txBody>
      </p:sp>
      <p:sp>
        <p:nvSpPr>
          <p:cNvPr id="7" name="Title 6"/>
          <p:cNvSpPr>
            <a:spLocks noGrp="1"/>
          </p:cNvSpPr>
          <p:nvPr>
            <p:ph type="title"/>
          </p:nvPr>
        </p:nvSpPr>
        <p:spPr/>
        <p:txBody>
          <a:bodyPr/>
          <a:lstStyle/>
          <a:p>
            <a:r>
              <a:rPr lang="en-US" dirty="0" smtClean="0"/>
              <a:t>HPLC Troubleshooting</a:t>
            </a:r>
            <a:endParaRPr lang="en-US" dirty="0"/>
          </a:p>
        </p:txBody>
      </p:sp>
      <p:graphicFrame>
        <p:nvGraphicFramePr>
          <p:cNvPr id="34818" name="Object 3"/>
          <p:cNvGraphicFramePr>
            <a:graphicFrameLocks noChangeAspect="1"/>
          </p:cNvGraphicFramePr>
          <p:nvPr/>
        </p:nvGraphicFramePr>
        <p:xfrm>
          <a:off x="1173187" y="1700790"/>
          <a:ext cx="4344987" cy="3571875"/>
        </p:xfrm>
        <a:graphic>
          <a:graphicData uri="http://schemas.openxmlformats.org/presentationml/2006/ole">
            <p:oleObj spid="_x0000_s6146" name="Drawing" r:id="rId4" imgW="4345200" imgH="3571200" progId="">
              <p:embed/>
            </p:oleObj>
          </a:graphicData>
        </a:graphic>
      </p:graphicFrame>
      <p:sp>
        <p:nvSpPr>
          <p:cNvPr id="5" name="Action Button: Beginning 4">
            <a:hlinkClick r:id="rId5" action="ppaction://hlinksldjump" highlightClick="1"/>
          </p:cNvPr>
          <p:cNvSpPr/>
          <p:nvPr/>
        </p:nvSpPr>
        <p:spPr bwMode="auto">
          <a:xfrm>
            <a:off x="8719704" y="6424564"/>
            <a:ext cx="235917" cy="293525"/>
          </a:xfrm>
          <a:prstGeom prst="actionButtonBeginning">
            <a:avLst/>
          </a:prstGeom>
          <a:solidFill>
            <a:srgbClr val="3374D4"/>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US" sz="1600" b="0" i="0" u="none" strike="noStrike" cap="none" normalizeH="0" baseline="0" smtClean="0">
              <a:ln>
                <a:noFill/>
              </a:ln>
              <a:solidFill>
                <a:schemeClr val="tx1"/>
              </a:solidFill>
              <a:effectLst/>
              <a:latin typeface="Verdana" pitchFamily="34" charset="0"/>
            </a:endParaRPr>
          </a:p>
        </p:txBody>
      </p:sp>
    </p:spTree>
  </p:cSld>
  <p:clrMapOvr>
    <a:masterClrMapping/>
  </p:clrMapOvr>
  <p:transition/>
  <p:timing>
    <p:tnLst>
      <p:par>
        <p:cTn id="1" dur="indefinite" restart="never" nodeType="tmRoot"/>
      </p:par>
    </p:tnLst>
  </p:timing>
</p:sld>
</file>

<file path=ppt/slides/slide2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Troubleshooting Outline</a:t>
            </a:r>
            <a:endParaRPr lang="en-US" dirty="0"/>
          </a:p>
        </p:txBody>
      </p:sp>
      <p:sp>
        <p:nvSpPr>
          <p:cNvPr id="3" name="Content Placeholder 2"/>
          <p:cNvSpPr>
            <a:spLocks noGrp="1"/>
          </p:cNvSpPr>
          <p:nvPr>
            <p:ph idx="1"/>
          </p:nvPr>
        </p:nvSpPr>
        <p:spPr/>
        <p:txBody>
          <a:bodyPr/>
          <a:lstStyle/>
          <a:p>
            <a:r>
              <a:rPr lang="en-US" dirty="0" smtClean="0"/>
              <a:t>This section will address the most common problems.</a:t>
            </a:r>
          </a:p>
          <a:p>
            <a:pPr lvl="1"/>
            <a:r>
              <a:rPr lang="en-US" dirty="0" smtClean="0"/>
              <a:t>A suggested fix will be listed – this is not a complete list</a:t>
            </a:r>
          </a:p>
          <a:p>
            <a:pPr lvl="1"/>
            <a:r>
              <a:rPr lang="en-US" dirty="0" smtClean="0"/>
              <a:t>Examples of the problem may be presented.</a:t>
            </a:r>
          </a:p>
          <a:p>
            <a:r>
              <a:rPr lang="en-US" dirty="0" smtClean="0"/>
              <a:t>Subjects</a:t>
            </a:r>
          </a:p>
          <a:p>
            <a:pPr lvl="1"/>
            <a:r>
              <a:rPr lang="en-US" dirty="0" smtClean="0"/>
              <a:t>Retention time reproducibility</a:t>
            </a:r>
          </a:p>
          <a:p>
            <a:pPr lvl="1"/>
            <a:r>
              <a:rPr lang="en-US" dirty="0" smtClean="0"/>
              <a:t>Sensitivity</a:t>
            </a:r>
          </a:p>
          <a:p>
            <a:pPr lvl="1"/>
            <a:r>
              <a:rPr lang="en-US" dirty="0" smtClean="0"/>
              <a:t>Peak resolution</a:t>
            </a:r>
          </a:p>
          <a:p>
            <a:pPr lvl="1"/>
            <a:r>
              <a:rPr lang="en-US" dirty="0" smtClean="0"/>
              <a:t>Peak shape</a:t>
            </a:r>
          </a:p>
          <a:p>
            <a:pPr lvl="1"/>
            <a:r>
              <a:rPr lang="en-US" dirty="0" smtClean="0"/>
              <a:t>Peak area reproducibility </a:t>
            </a:r>
          </a:p>
          <a:p>
            <a:pPr lvl="1"/>
            <a:r>
              <a:rPr lang="en-US" dirty="0" smtClean="0"/>
              <a:t>Baseline problems</a:t>
            </a:r>
          </a:p>
          <a:p>
            <a:pPr lvl="1"/>
            <a:r>
              <a:rPr lang="en-US" dirty="0" smtClean="0"/>
              <a:t>Column problems</a:t>
            </a:r>
            <a:endParaRPr lang="en-US" dirty="0"/>
          </a:p>
        </p:txBody>
      </p:sp>
    </p:spTree>
  </p:cSld>
  <p:clrMapOvr>
    <a:masterClrMapping/>
  </p:clrMapOvr>
  <p:transition/>
  <p:timing>
    <p:tnLst>
      <p:par>
        <p:cTn id="1" dur="indefinite" restart="never" nodeType="tmRoot"/>
      </p:par>
    </p:tnLst>
  </p:timing>
</p:sld>
</file>

<file path=ppt/slides/slide2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p:cNvSpPr>
            <a:spLocks noGrp="1"/>
          </p:cNvSpPr>
          <p:nvPr>
            <p:ph idx="1"/>
          </p:nvPr>
        </p:nvSpPr>
        <p:spPr/>
        <p:txBody>
          <a:bodyPr/>
          <a:lstStyle/>
          <a:p>
            <a:r>
              <a:rPr lang="en-US" dirty="0" smtClean="0"/>
              <a:t>Solvent considerations</a:t>
            </a:r>
          </a:p>
          <a:p>
            <a:r>
              <a:rPr lang="en-US" dirty="0" smtClean="0"/>
              <a:t>Column temperature</a:t>
            </a:r>
          </a:p>
          <a:p>
            <a:r>
              <a:rPr lang="en-US" dirty="0" smtClean="0"/>
              <a:t>Reequilibration time</a:t>
            </a:r>
          </a:p>
          <a:p>
            <a:r>
              <a:rPr lang="en-US" dirty="0" smtClean="0"/>
              <a:t>Data rate</a:t>
            </a:r>
          </a:p>
          <a:p>
            <a:r>
              <a:rPr lang="en-US" dirty="0" smtClean="0"/>
              <a:t>Pump hardware problems</a:t>
            </a:r>
          </a:p>
          <a:p>
            <a:endParaRPr lang="en-US" dirty="0"/>
          </a:p>
        </p:txBody>
      </p:sp>
      <p:sp>
        <p:nvSpPr>
          <p:cNvPr id="3" name="Title 2"/>
          <p:cNvSpPr>
            <a:spLocks noGrp="1"/>
          </p:cNvSpPr>
          <p:nvPr>
            <p:ph type="title"/>
          </p:nvPr>
        </p:nvSpPr>
        <p:spPr/>
        <p:txBody>
          <a:bodyPr/>
          <a:lstStyle/>
          <a:p>
            <a:r>
              <a:rPr lang="en-US" dirty="0" smtClean="0"/>
              <a:t>Retention Time Reproducibility</a:t>
            </a:r>
            <a:endParaRPr lang="en-US" dirty="0"/>
          </a:p>
        </p:txBody>
      </p:sp>
      <p:sp>
        <p:nvSpPr>
          <p:cNvPr id="4" name="Action Button: Beginning 3">
            <a:hlinkClick r:id="rId3" action="ppaction://hlinksldjump" highlightClick="1"/>
          </p:cNvPr>
          <p:cNvSpPr/>
          <p:nvPr/>
        </p:nvSpPr>
        <p:spPr bwMode="auto">
          <a:xfrm>
            <a:off x="8719704" y="6424564"/>
            <a:ext cx="235917" cy="293525"/>
          </a:xfrm>
          <a:prstGeom prst="actionButtonBeginning">
            <a:avLst/>
          </a:prstGeom>
          <a:solidFill>
            <a:srgbClr val="3374D4"/>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US" sz="1600" b="0" i="0" u="none" strike="noStrike" cap="none" normalizeH="0" baseline="0" smtClean="0">
              <a:ln>
                <a:noFill/>
              </a:ln>
              <a:solidFill>
                <a:schemeClr val="tx1"/>
              </a:solidFill>
              <a:effectLst/>
              <a:latin typeface="Verdana" pitchFamily="34" charset="0"/>
            </a:endParaRPr>
          </a:p>
        </p:txBody>
      </p:sp>
    </p:spTree>
  </p:cSld>
  <p:clrMapOvr>
    <a:masterClrMapping/>
  </p:clrMapOvr>
  <p:transition/>
  <p:timing>
    <p:tnLst>
      <p:par>
        <p:cTn id="1" dur="indefinite" restart="never" nodeType="tmRoot"/>
      </p:par>
    </p:tnLst>
  </p:timing>
</p:sld>
</file>

<file path=ppt/slides/slide2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sz="half" idx="13"/>
          </p:nvPr>
        </p:nvSpPr>
        <p:spPr>
          <a:xfrm>
            <a:off x="251475" y="4408319"/>
            <a:ext cx="8686800" cy="2016246"/>
          </a:xfrm>
        </p:spPr>
        <p:txBody>
          <a:bodyPr/>
          <a:lstStyle/>
          <a:p>
            <a:r>
              <a:rPr lang="en-US" dirty="0" smtClean="0"/>
              <a:t>Why is retention time reproducibility important?</a:t>
            </a:r>
          </a:p>
          <a:p>
            <a:pPr lvl="1"/>
            <a:r>
              <a:rPr lang="en-US" dirty="0" smtClean="0"/>
              <a:t>If you have any detector, except a mass spectrometer, the retention time identifies the analyte peaks when compared to known standards.</a:t>
            </a:r>
          </a:p>
          <a:p>
            <a:pPr lvl="1"/>
            <a:r>
              <a:rPr lang="en-US" dirty="0" smtClean="0"/>
              <a:t>Regulatory agencies, (FDA, EPA) require good reproducibility</a:t>
            </a:r>
          </a:p>
          <a:p>
            <a:r>
              <a:rPr lang="en-US" dirty="0" smtClean="0"/>
              <a:t>Definition of retention time reproducibility</a:t>
            </a:r>
          </a:p>
          <a:p>
            <a:pPr lvl="1"/>
            <a:r>
              <a:rPr lang="en-US" dirty="0" smtClean="0"/>
              <a:t>Mean (average) and Standard deviation (SD) of 6 replicates injections</a:t>
            </a:r>
          </a:p>
          <a:p>
            <a:pPr lvl="1"/>
            <a:endParaRPr lang="en-US" dirty="0" smtClean="0"/>
          </a:p>
        </p:txBody>
      </p:sp>
      <p:sp>
        <p:nvSpPr>
          <p:cNvPr id="2" name="Title 1"/>
          <p:cNvSpPr>
            <a:spLocks noGrp="1"/>
          </p:cNvSpPr>
          <p:nvPr>
            <p:ph type="title"/>
          </p:nvPr>
        </p:nvSpPr>
        <p:spPr/>
        <p:txBody>
          <a:bodyPr/>
          <a:lstStyle/>
          <a:p>
            <a:r>
              <a:rPr lang="en-US" dirty="0" smtClean="0"/>
              <a:t>Retention Time Reproducibility</a:t>
            </a:r>
            <a:endParaRPr lang="en-US" dirty="0"/>
          </a:p>
        </p:txBody>
      </p:sp>
      <p:grpSp>
        <p:nvGrpSpPr>
          <p:cNvPr id="18" name="Group 17"/>
          <p:cNvGrpSpPr/>
          <p:nvPr/>
        </p:nvGrpSpPr>
        <p:grpSpPr>
          <a:xfrm>
            <a:off x="654724" y="894292"/>
            <a:ext cx="8064980" cy="3333750"/>
            <a:chOff x="827545" y="3256179"/>
            <a:chExt cx="8064980" cy="3333750"/>
          </a:xfrm>
        </p:grpSpPr>
        <p:pic>
          <p:nvPicPr>
            <p:cNvPr id="51207" name="Picture 7"/>
            <p:cNvPicPr>
              <a:picLocks noChangeAspect="1" noChangeArrowheads="1"/>
            </p:cNvPicPr>
            <p:nvPr/>
          </p:nvPicPr>
          <p:blipFill>
            <a:blip r:embed="rId3" cstate="print"/>
            <a:srcRect/>
            <a:stretch>
              <a:fillRect/>
            </a:stretch>
          </p:blipFill>
          <p:spPr bwMode="auto">
            <a:xfrm>
              <a:off x="827545" y="3256179"/>
              <a:ext cx="3057525" cy="3333750"/>
            </a:xfrm>
            <a:prstGeom prst="rect">
              <a:avLst/>
            </a:prstGeom>
            <a:noFill/>
            <a:ln w="9525">
              <a:noFill/>
              <a:miter lim="800000"/>
              <a:headEnd/>
              <a:tailEnd/>
            </a:ln>
          </p:spPr>
        </p:pic>
        <p:sp>
          <p:nvSpPr>
            <p:cNvPr id="11" name="TextBox 10"/>
            <p:cNvSpPr txBox="1"/>
            <p:nvPr/>
          </p:nvSpPr>
          <p:spPr>
            <a:xfrm>
              <a:off x="3880717" y="3544214"/>
              <a:ext cx="5011808" cy="1569660"/>
            </a:xfrm>
            <a:prstGeom prst="rect">
              <a:avLst/>
            </a:prstGeom>
            <a:noFill/>
          </p:spPr>
          <p:txBody>
            <a:bodyPr wrap="square" rtlCol="0">
              <a:spAutoFit/>
            </a:bodyPr>
            <a:lstStyle/>
            <a:p>
              <a:r>
                <a:rPr lang="en-US" dirty="0" smtClean="0"/>
                <a:t>Mean (</a:t>
              </a:r>
              <a:r>
                <a:rPr lang="en-US" dirty="0" err="1" smtClean="0"/>
                <a:t>X</a:t>
              </a:r>
              <a:r>
                <a:rPr lang="en-US" baseline="-25000" dirty="0" err="1" smtClean="0"/>
                <a:t>mean</a:t>
              </a:r>
              <a:r>
                <a:rPr lang="en-US" dirty="0" smtClean="0"/>
                <a:t>)</a:t>
              </a:r>
            </a:p>
            <a:p>
              <a:r>
                <a:rPr lang="en-US" dirty="0" smtClean="0"/>
                <a:t>     = (1.43+1.43+1.44+1.44+1.44+1.43) /6</a:t>
              </a:r>
            </a:p>
            <a:p>
              <a:r>
                <a:rPr lang="en-US" dirty="0" smtClean="0"/>
                <a:t>     = 1.435</a:t>
              </a:r>
            </a:p>
            <a:p>
              <a:endParaRPr lang="en-US" dirty="0" smtClean="0"/>
            </a:p>
            <a:p>
              <a:r>
                <a:rPr lang="en-US" dirty="0" smtClean="0"/>
                <a:t>Standard deviation</a:t>
              </a:r>
            </a:p>
            <a:p>
              <a:r>
                <a:rPr lang="en-US" dirty="0" smtClean="0"/>
                <a:t>    </a:t>
              </a:r>
              <a:endParaRPr lang="en-US" dirty="0"/>
            </a:p>
          </p:txBody>
        </p:sp>
        <p:grpSp>
          <p:nvGrpSpPr>
            <p:cNvPr id="4" name="Group 13"/>
            <p:cNvGrpSpPr/>
            <p:nvPr/>
          </p:nvGrpSpPr>
          <p:grpSpPr>
            <a:xfrm>
              <a:off x="4283965" y="4926782"/>
              <a:ext cx="3168385" cy="1107996"/>
              <a:chOff x="654724" y="4523533"/>
              <a:chExt cx="3168385" cy="1107996"/>
            </a:xfrm>
          </p:grpSpPr>
          <p:sp>
            <p:nvSpPr>
              <p:cNvPr id="15" name="TextBox 14"/>
              <p:cNvSpPr txBox="1"/>
              <p:nvPr/>
            </p:nvSpPr>
            <p:spPr>
              <a:xfrm>
                <a:off x="654724" y="4869175"/>
                <a:ext cx="497252" cy="400110"/>
              </a:xfrm>
              <a:prstGeom prst="rect">
                <a:avLst/>
              </a:prstGeom>
              <a:noFill/>
            </p:spPr>
            <p:txBody>
              <a:bodyPr wrap="none" rtlCol="0">
                <a:spAutoFit/>
              </a:bodyPr>
              <a:lstStyle/>
              <a:p>
                <a:r>
                  <a:rPr lang="en-US" sz="2000" b="1" dirty="0" smtClean="0"/>
                  <a:t>=</a:t>
                </a:r>
                <a:r>
                  <a:rPr lang="en-US" sz="2000" dirty="0" smtClean="0"/>
                  <a:t> </a:t>
                </a:r>
                <a:endParaRPr lang="en-US" sz="2000" dirty="0"/>
              </a:p>
            </p:txBody>
          </p:sp>
          <p:grpSp>
            <p:nvGrpSpPr>
              <p:cNvPr id="5" name="Group 16"/>
              <p:cNvGrpSpPr/>
              <p:nvPr/>
            </p:nvGrpSpPr>
            <p:grpSpPr>
              <a:xfrm>
                <a:off x="1057973" y="4523533"/>
                <a:ext cx="2765136" cy="1107996"/>
                <a:chOff x="1057973" y="4523533"/>
                <a:chExt cx="2765136" cy="1107996"/>
              </a:xfrm>
            </p:grpSpPr>
            <p:grpSp>
              <p:nvGrpSpPr>
                <p:cNvPr id="6" name="Group 15"/>
                <p:cNvGrpSpPr/>
                <p:nvPr/>
              </p:nvGrpSpPr>
              <p:grpSpPr>
                <a:xfrm>
                  <a:off x="1057973" y="4523533"/>
                  <a:ext cx="2765136" cy="1107996"/>
                  <a:chOff x="1057973" y="4523533"/>
                  <a:chExt cx="2765136" cy="1107996"/>
                </a:xfrm>
              </p:grpSpPr>
              <p:sp>
                <p:nvSpPr>
                  <p:cNvPr id="23" name="Rectangle 4"/>
                  <p:cNvSpPr/>
                  <p:nvPr/>
                </p:nvSpPr>
                <p:spPr>
                  <a:xfrm>
                    <a:off x="1057973" y="4523533"/>
                    <a:ext cx="649537" cy="1107996"/>
                  </a:xfrm>
                  <a:prstGeom prst="rect">
                    <a:avLst/>
                  </a:prstGeom>
                </p:spPr>
                <p:txBody>
                  <a:bodyPr wrap="none">
                    <a:spAutoFit/>
                  </a:bodyPr>
                  <a:lstStyle/>
                  <a:p>
                    <a:r>
                      <a:rPr lang="en-US" sz="6600" b="1" dirty="0" smtClean="0">
                        <a:latin typeface="Symbol" pitchFamily="18" charset="2"/>
                      </a:rPr>
                      <a:t>Ö</a:t>
                    </a:r>
                  </a:p>
                </p:txBody>
              </p:sp>
              <p:cxnSp>
                <p:nvCxnSpPr>
                  <p:cNvPr id="24" name="Straight Connector 6"/>
                  <p:cNvCxnSpPr/>
                  <p:nvPr/>
                </p:nvCxnSpPr>
                <p:spPr bwMode="auto">
                  <a:xfrm>
                    <a:off x="1576436" y="4638747"/>
                    <a:ext cx="2246673" cy="0"/>
                  </a:xfrm>
                  <a:prstGeom prst="line">
                    <a:avLst/>
                  </a:prstGeom>
                  <a:solidFill>
                    <a:srgbClr val="3374D4"/>
                  </a:solidFill>
                  <a:ln w="38100" cap="flat" cmpd="sng" algn="ctr">
                    <a:solidFill>
                      <a:schemeClr val="tx1"/>
                    </a:solidFill>
                    <a:prstDash val="solid"/>
                    <a:round/>
                    <a:headEnd type="none" w="med" len="med"/>
                    <a:tailEnd type="none" w="med" len="med"/>
                  </a:ln>
                  <a:effectLst/>
                </p:spPr>
              </p:cxnSp>
              <p:sp>
                <p:nvSpPr>
                  <p:cNvPr id="25" name="TextBox 24"/>
                  <p:cNvSpPr txBox="1"/>
                  <p:nvPr/>
                </p:nvSpPr>
                <p:spPr>
                  <a:xfrm>
                    <a:off x="1230794" y="4638747"/>
                    <a:ext cx="330540" cy="338554"/>
                  </a:xfrm>
                  <a:prstGeom prst="rect">
                    <a:avLst/>
                  </a:prstGeom>
                  <a:noFill/>
                </p:spPr>
                <p:txBody>
                  <a:bodyPr wrap="none" rtlCol="0">
                    <a:spAutoFit/>
                  </a:bodyPr>
                  <a:lstStyle/>
                  <a:p>
                    <a:r>
                      <a:rPr lang="en-US" b="1" dirty="0" smtClean="0"/>
                      <a:t>2</a:t>
                    </a:r>
                    <a:endParaRPr lang="en-US" b="1" dirty="0"/>
                  </a:p>
                </p:txBody>
              </p:sp>
            </p:grpSp>
            <p:grpSp>
              <p:nvGrpSpPr>
                <p:cNvPr id="7" name="Group 14"/>
                <p:cNvGrpSpPr/>
                <p:nvPr/>
              </p:nvGrpSpPr>
              <p:grpSpPr>
                <a:xfrm>
                  <a:off x="1634043" y="4581140"/>
                  <a:ext cx="2084816" cy="1015663"/>
                  <a:chOff x="4975249" y="2507288"/>
                  <a:chExt cx="2084816" cy="1015663"/>
                </a:xfrm>
              </p:grpSpPr>
              <p:sp>
                <p:nvSpPr>
                  <p:cNvPr id="19" name="Rectangle 18"/>
                  <p:cNvSpPr/>
                  <p:nvPr/>
                </p:nvSpPr>
                <p:spPr>
                  <a:xfrm>
                    <a:off x="4975249" y="2507288"/>
                    <a:ext cx="566114" cy="1015663"/>
                  </a:xfrm>
                  <a:prstGeom prst="rect">
                    <a:avLst/>
                  </a:prstGeom>
                </p:spPr>
                <p:txBody>
                  <a:bodyPr wrap="square">
                    <a:spAutoFit/>
                  </a:bodyPr>
                  <a:lstStyle/>
                  <a:p>
                    <a:r>
                      <a:rPr lang="en-US" sz="6000" dirty="0" smtClean="0">
                        <a:latin typeface="Symbol" pitchFamily="18" charset="2"/>
                      </a:rPr>
                      <a:t>S</a:t>
                    </a:r>
                  </a:p>
                </p:txBody>
              </p:sp>
              <p:sp>
                <p:nvSpPr>
                  <p:cNvPr id="20" name="TextBox 19"/>
                  <p:cNvSpPr txBox="1"/>
                  <p:nvPr/>
                </p:nvSpPr>
                <p:spPr>
                  <a:xfrm>
                    <a:off x="5551319" y="2564895"/>
                    <a:ext cx="1508746" cy="338554"/>
                  </a:xfrm>
                  <a:prstGeom prst="rect">
                    <a:avLst/>
                  </a:prstGeom>
                  <a:noFill/>
                </p:spPr>
                <p:txBody>
                  <a:bodyPr wrap="none" rtlCol="0">
                    <a:spAutoFit/>
                  </a:bodyPr>
                  <a:lstStyle/>
                  <a:p>
                    <a:r>
                      <a:rPr lang="en-US" b="1" dirty="0" smtClean="0"/>
                      <a:t>(X</a:t>
                    </a:r>
                    <a:r>
                      <a:rPr lang="en-US" b="1" baseline="-25000" dirty="0" smtClean="0"/>
                      <a:t>i</a:t>
                    </a:r>
                    <a:r>
                      <a:rPr lang="en-US" b="1" dirty="0" smtClean="0"/>
                      <a:t> –</a:t>
                    </a:r>
                    <a:r>
                      <a:rPr lang="en-US" b="1" dirty="0" err="1" smtClean="0"/>
                      <a:t>X</a:t>
                    </a:r>
                    <a:r>
                      <a:rPr lang="en-US" b="1" baseline="-25000" dirty="0" err="1" smtClean="0"/>
                      <a:t>mean</a:t>
                    </a:r>
                    <a:r>
                      <a:rPr lang="en-US" b="1" dirty="0" smtClean="0"/>
                      <a:t>)</a:t>
                    </a:r>
                    <a:r>
                      <a:rPr lang="en-US" b="1" baseline="30000" dirty="0" smtClean="0"/>
                      <a:t>2</a:t>
                    </a:r>
                    <a:endParaRPr lang="en-US" b="1" baseline="30000" dirty="0"/>
                  </a:p>
                </p:txBody>
              </p:sp>
              <p:sp>
                <p:nvSpPr>
                  <p:cNvPr id="21" name="TextBox 20"/>
                  <p:cNvSpPr txBox="1"/>
                  <p:nvPr/>
                </p:nvSpPr>
                <p:spPr>
                  <a:xfrm>
                    <a:off x="5839354" y="3025751"/>
                    <a:ext cx="825867" cy="338554"/>
                  </a:xfrm>
                  <a:prstGeom prst="rect">
                    <a:avLst/>
                  </a:prstGeom>
                  <a:noFill/>
                </p:spPr>
                <p:txBody>
                  <a:bodyPr wrap="none" rtlCol="0">
                    <a:spAutoFit/>
                  </a:bodyPr>
                  <a:lstStyle/>
                  <a:p>
                    <a:r>
                      <a:rPr lang="en-US" b="1" dirty="0" smtClean="0"/>
                      <a:t>(N-1)</a:t>
                    </a:r>
                    <a:endParaRPr lang="en-US" b="1" dirty="0"/>
                  </a:p>
                </p:txBody>
              </p:sp>
              <p:cxnSp>
                <p:nvCxnSpPr>
                  <p:cNvPr id="22" name="Straight Connector 21"/>
                  <p:cNvCxnSpPr/>
                  <p:nvPr/>
                </p:nvCxnSpPr>
                <p:spPr bwMode="auto">
                  <a:xfrm>
                    <a:off x="5551319" y="3025751"/>
                    <a:ext cx="1267354" cy="0"/>
                  </a:xfrm>
                  <a:prstGeom prst="line">
                    <a:avLst/>
                  </a:prstGeom>
                  <a:solidFill>
                    <a:srgbClr val="3374D4"/>
                  </a:solidFill>
                  <a:ln w="38100" cap="flat" cmpd="sng" algn="ctr">
                    <a:solidFill>
                      <a:schemeClr val="tx1"/>
                    </a:solidFill>
                    <a:prstDash val="solid"/>
                    <a:round/>
                    <a:headEnd type="none" w="med" len="med"/>
                    <a:tailEnd type="none" w="med" len="med"/>
                  </a:ln>
                  <a:effectLst/>
                </p:spPr>
              </p:cxnSp>
            </p:grpSp>
          </p:grpSp>
        </p:grpSp>
      </p:grpSp>
    </p:spTree>
  </p:cSld>
  <p:clrMapOvr>
    <a:masterClrMapping/>
  </p:clrMapOvr>
  <p:transition/>
  <p:timing>
    <p:tnLst>
      <p:par>
        <p:cTn id="1" dur="indefinite" restart="never" nodeType="tmRoot"/>
      </p:par>
    </p:tnLst>
  </p:timing>
</p:sld>
</file>

<file path=ppt/slides/slide2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p:cNvSpPr>
            <a:spLocks noGrp="1"/>
          </p:cNvSpPr>
          <p:nvPr>
            <p:ph sz="half" idx="1"/>
          </p:nvPr>
        </p:nvSpPr>
        <p:spPr>
          <a:xfrm>
            <a:off x="118836" y="1682885"/>
            <a:ext cx="4343400" cy="4856892"/>
          </a:xfrm>
        </p:spPr>
        <p:txBody>
          <a:bodyPr/>
          <a:lstStyle/>
          <a:p>
            <a:pPr>
              <a:buNone/>
            </a:pPr>
            <a:r>
              <a:rPr lang="en-US" b="1" dirty="0" smtClean="0"/>
              <a:t>POSSIBLE CAUSES</a:t>
            </a:r>
          </a:p>
          <a:p>
            <a:r>
              <a:rPr lang="en-US" dirty="0" smtClean="0"/>
              <a:t>Was new mobile phase mixed?</a:t>
            </a:r>
          </a:p>
          <a:p>
            <a:r>
              <a:rPr lang="en-US" dirty="0" smtClean="0"/>
              <a:t>A different analyst</a:t>
            </a:r>
          </a:p>
          <a:p>
            <a:endParaRPr lang="en-US" sz="1400" dirty="0" smtClean="0"/>
          </a:p>
          <a:p>
            <a:r>
              <a:rPr lang="en-US" dirty="0" smtClean="0"/>
              <a:t>Old mobile phase (evaporation)</a:t>
            </a:r>
          </a:p>
          <a:p>
            <a:pPr>
              <a:tabLst>
                <a:tab pos="4400550" algn="l"/>
              </a:tabLst>
            </a:pPr>
            <a:r>
              <a:rPr lang="en-US" dirty="0" smtClean="0"/>
              <a:t>Using a system with larger</a:t>
            </a:r>
            <a:endParaRPr lang="en-US" i="1" dirty="0" smtClean="0">
              <a:solidFill>
                <a:srgbClr val="3333FF"/>
              </a:solidFill>
            </a:endParaRPr>
          </a:p>
          <a:p>
            <a:pPr lvl="1">
              <a:buNone/>
              <a:tabLst>
                <a:tab pos="4340225" algn="l"/>
              </a:tabLst>
            </a:pPr>
            <a:r>
              <a:rPr lang="en-US" sz="1800" dirty="0" smtClean="0"/>
              <a:t>system volume</a:t>
            </a:r>
            <a:endParaRPr lang="en-US" sz="1800" i="1" dirty="0" smtClean="0">
              <a:solidFill>
                <a:srgbClr val="0000FF"/>
              </a:solidFill>
            </a:endParaRPr>
          </a:p>
          <a:p>
            <a:endParaRPr lang="en-US" dirty="0" smtClean="0"/>
          </a:p>
          <a:p>
            <a:endParaRPr lang="en-US" dirty="0" smtClean="0"/>
          </a:p>
          <a:p>
            <a:endParaRPr lang="en-US" dirty="0" smtClean="0"/>
          </a:p>
          <a:p>
            <a:endParaRPr lang="en-US" dirty="0"/>
          </a:p>
        </p:txBody>
      </p:sp>
      <p:sp>
        <p:nvSpPr>
          <p:cNvPr id="3" name="Content Placeholder 2"/>
          <p:cNvSpPr>
            <a:spLocks noGrp="1"/>
          </p:cNvSpPr>
          <p:nvPr>
            <p:ph sz="half" idx="2"/>
          </p:nvPr>
        </p:nvSpPr>
        <p:spPr>
          <a:xfrm>
            <a:off x="4648200" y="1682885"/>
            <a:ext cx="4343400" cy="4856892"/>
          </a:xfrm>
        </p:spPr>
        <p:txBody>
          <a:bodyPr/>
          <a:lstStyle/>
          <a:p>
            <a:pPr>
              <a:buNone/>
            </a:pPr>
            <a:r>
              <a:rPr lang="en-US" b="1" dirty="0" smtClean="0"/>
              <a:t>THINGS TO DO</a:t>
            </a:r>
          </a:p>
          <a:p>
            <a:r>
              <a:rPr lang="en-US" dirty="0" smtClean="0">
                <a:solidFill>
                  <a:srgbClr val="0000FF"/>
                </a:solidFill>
              </a:rPr>
              <a:t>Check the method</a:t>
            </a:r>
          </a:p>
          <a:p>
            <a:r>
              <a:rPr lang="en-US" dirty="0" smtClean="0">
                <a:solidFill>
                  <a:srgbClr val="0000FF"/>
                </a:solidFill>
              </a:rPr>
              <a:t>Check if everything done the same way</a:t>
            </a:r>
          </a:p>
          <a:p>
            <a:r>
              <a:rPr lang="en-US" dirty="0" smtClean="0">
                <a:solidFill>
                  <a:srgbClr val="0000FF"/>
                </a:solidFill>
              </a:rPr>
              <a:t>Make new mobile phase</a:t>
            </a:r>
          </a:p>
          <a:p>
            <a:r>
              <a:rPr lang="en-US" dirty="0" smtClean="0">
                <a:solidFill>
                  <a:srgbClr val="0000FF"/>
                </a:solidFill>
              </a:rPr>
              <a:t>Nothing is broken</a:t>
            </a:r>
            <a:endParaRPr lang="en-US" dirty="0">
              <a:solidFill>
                <a:srgbClr val="0000FF"/>
              </a:solidFill>
            </a:endParaRPr>
          </a:p>
        </p:txBody>
      </p:sp>
      <p:sp>
        <p:nvSpPr>
          <p:cNvPr id="4" name="Title 3"/>
          <p:cNvSpPr>
            <a:spLocks noGrp="1"/>
          </p:cNvSpPr>
          <p:nvPr>
            <p:ph type="title"/>
          </p:nvPr>
        </p:nvSpPr>
        <p:spPr/>
        <p:txBody>
          <a:bodyPr/>
          <a:lstStyle/>
          <a:p>
            <a:r>
              <a:rPr lang="en-US" dirty="0" smtClean="0"/>
              <a:t>How are the retention times varying?</a:t>
            </a:r>
            <a:endParaRPr lang="en-US" dirty="0"/>
          </a:p>
        </p:txBody>
      </p:sp>
      <p:sp>
        <p:nvSpPr>
          <p:cNvPr id="5" name="TextBox 4"/>
          <p:cNvSpPr txBox="1"/>
          <p:nvPr/>
        </p:nvSpPr>
        <p:spPr>
          <a:xfrm>
            <a:off x="542610" y="823964"/>
            <a:ext cx="8058778" cy="707886"/>
          </a:xfrm>
          <a:prstGeom prst="rect">
            <a:avLst/>
          </a:prstGeom>
          <a:noFill/>
        </p:spPr>
        <p:txBody>
          <a:bodyPr wrap="square" rtlCol="0">
            <a:spAutoFit/>
          </a:bodyPr>
          <a:lstStyle/>
          <a:p>
            <a:r>
              <a:rPr lang="en-US" sz="2000" b="1" dirty="0" smtClean="0">
                <a:solidFill>
                  <a:srgbClr val="3333FF"/>
                </a:solidFill>
              </a:rPr>
              <a:t>From </a:t>
            </a:r>
            <a:r>
              <a:rPr lang="en-US" sz="2000" b="1" dirty="0" smtClean="0">
                <a:solidFill>
                  <a:srgbClr val="0000FF"/>
                </a:solidFill>
              </a:rPr>
              <a:t>day-to-day</a:t>
            </a:r>
            <a:r>
              <a:rPr lang="en-US" sz="2000" dirty="0" smtClean="0"/>
              <a:t>:  Mixing solvents in different ways will give different % composition</a:t>
            </a:r>
          </a:p>
        </p:txBody>
      </p:sp>
    </p:spTree>
  </p:cSld>
  <p:clrMapOvr>
    <a:masterClrMapping/>
  </p:clrMapOvr>
  <p:transition/>
  <p:timing>
    <p:tnLst>
      <p:par>
        <p:cTn id="1" dur="indefinite" restart="never" nodeType="tmRoot"/>
      </p:par>
    </p:tnLst>
  </p:timing>
</p:sld>
</file>

<file path=ppt/slides/slide207.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Content Placeholder 1"/>
          <p:cNvSpPr>
            <a:spLocks noGrp="1"/>
          </p:cNvSpPr>
          <p:nvPr>
            <p:ph sz="half" idx="13"/>
          </p:nvPr>
        </p:nvSpPr>
        <p:spPr>
          <a:xfrm>
            <a:off x="251475" y="5675673"/>
            <a:ext cx="8686800" cy="576070"/>
          </a:xfrm>
        </p:spPr>
        <p:txBody>
          <a:bodyPr/>
          <a:lstStyle/>
          <a:p>
            <a:r>
              <a:rPr lang="en-US" sz="1800" dirty="0" smtClean="0"/>
              <a:t>The gradient will be delayed as the system volume increases. </a:t>
            </a:r>
            <a:endParaRPr lang="en-US" sz="1800" dirty="0"/>
          </a:p>
        </p:txBody>
      </p:sp>
      <p:graphicFrame>
        <p:nvGraphicFramePr>
          <p:cNvPr id="53250" name="Object 2"/>
          <p:cNvGraphicFramePr>
            <a:graphicFrameLocks noChangeAspect="1"/>
          </p:cNvGraphicFramePr>
          <p:nvPr/>
        </p:nvGraphicFramePr>
        <p:xfrm>
          <a:off x="712331" y="836685"/>
          <a:ext cx="8142147" cy="4594538"/>
        </p:xfrm>
        <a:graphic>
          <a:graphicData uri="http://schemas.openxmlformats.org/presentationml/2006/ole">
            <p:oleObj spid="_x0000_s7170" name="Slide" r:id="rId4" imgW="4090585" imgH="3069494" progId="PowerPoint.Template.8">
              <p:embed/>
            </p:oleObj>
          </a:graphicData>
        </a:graphic>
      </p:graphicFrame>
      <p:sp>
        <p:nvSpPr>
          <p:cNvPr id="5" name="Text Box 4"/>
          <p:cNvSpPr txBox="1">
            <a:spLocks noChangeArrowheads="1"/>
          </p:cNvSpPr>
          <p:nvPr/>
        </p:nvSpPr>
        <p:spPr bwMode="gray">
          <a:xfrm>
            <a:off x="769938" y="1412755"/>
            <a:ext cx="1152140" cy="630942"/>
          </a:xfrm>
          <a:prstGeom prst="rect">
            <a:avLst/>
          </a:prstGeom>
          <a:noFill/>
          <a:ln w="19050">
            <a:solidFill>
              <a:srgbClr val="B2B2B2"/>
            </a:solidFill>
            <a:miter lim="800000"/>
            <a:headEnd type="none" w="sm" len="sm"/>
            <a:tailEnd type="none" w="sm" len="sm"/>
          </a:ln>
        </p:spPr>
        <p:txBody>
          <a:bodyPr wrap="square">
            <a:spAutoFit/>
          </a:bodyPr>
          <a:lstStyle/>
          <a:p>
            <a:pPr algn="ctr">
              <a:spcBef>
                <a:spcPct val="50000"/>
              </a:spcBef>
            </a:pPr>
            <a:r>
              <a:rPr lang="en-US" sz="1400" b="1" dirty="0" smtClean="0">
                <a:solidFill>
                  <a:srgbClr val="3333FF"/>
                </a:solidFill>
              </a:rPr>
              <a:t>ACQUITY</a:t>
            </a:r>
            <a:endParaRPr lang="en-US" sz="1400" b="1" dirty="0">
              <a:solidFill>
                <a:srgbClr val="3333FF"/>
              </a:solidFill>
            </a:endParaRPr>
          </a:p>
          <a:p>
            <a:pPr algn="ctr">
              <a:spcBef>
                <a:spcPct val="50000"/>
              </a:spcBef>
            </a:pPr>
            <a:r>
              <a:rPr lang="en-US" sz="1400" b="1" dirty="0">
                <a:solidFill>
                  <a:srgbClr val="3333FF"/>
                </a:solidFill>
              </a:rPr>
              <a:t>&lt;</a:t>
            </a:r>
            <a:r>
              <a:rPr lang="en-US" sz="1400" b="1" dirty="0" smtClean="0">
                <a:solidFill>
                  <a:srgbClr val="3333FF"/>
                </a:solidFill>
              </a:rPr>
              <a:t>120 µL </a:t>
            </a:r>
            <a:endParaRPr lang="en-US" sz="1400" b="1" dirty="0">
              <a:solidFill>
                <a:srgbClr val="3333FF"/>
              </a:solidFill>
            </a:endParaRPr>
          </a:p>
        </p:txBody>
      </p:sp>
      <p:sp>
        <p:nvSpPr>
          <p:cNvPr id="3" name="Title 2"/>
          <p:cNvSpPr>
            <a:spLocks noGrp="1"/>
          </p:cNvSpPr>
          <p:nvPr>
            <p:ph type="title"/>
          </p:nvPr>
        </p:nvSpPr>
        <p:spPr/>
        <p:txBody>
          <a:bodyPr/>
          <a:lstStyle/>
          <a:p>
            <a:r>
              <a:rPr lang="en-US" dirty="0" smtClean="0"/>
              <a:t>System Volume or Delay Volume</a:t>
            </a:r>
            <a:endParaRPr lang="en-US" dirty="0"/>
          </a:p>
        </p:txBody>
      </p:sp>
    </p:spTree>
  </p:cSld>
  <p:clrMapOvr>
    <a:masterClrMapping/>
  </p:clrMapOvr>
  <p:transition/>
  <p:timing>
    <p:tnLst>
      <p:par>
        <p:cTn id="1" dur="indefinite" restart="never" nodeType="tmRoot"/>
      </p:par>
    </p:tnLst>
  </p:timing>
</p:sld>
</file>

<file path=ppt/slides/slide2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p:cNvSpPr>
            <a:spLocks noGrp="1"/>
          </p:cNvSpPr>
          <p:nvPr>
            <p:ph sz="half" idx="1"/>
          </p:nvPr>
        </p:nvSpPr>
        <p:spPr>
          <a:xfrm>
            <a:off x="118836" y="1682885"/>
            <a:ext cx="4343400" cy="4856892"/>
          </a:xfrm>
        </p:spPr>
        <p:txBody>
          <a:bodyPr/>
          <a:lstStyle/>
          <a:p>
            <a:pPr>
              <a:buNone/>
            </a:pPr>
            <a:r>
              <a:rPr lang="en-US" b="1" dirty="0" smtClean="0"/>
              <a:t>POSSIBLE CAUSES</a:t>
            </a:r>
          </a:p>
          <a:p>
            <a:r>
              <a:rPr lang="en-US" dirty="0" smtClean="0"/>
              <a:t>No pattern to retention times</a:t>
            </a:r>
          </a:p>
          <a:p>
            <a:r>
              <a:rPr lang="en-US" dirty="0" smtClean="0"/>
              <a:t>Retention get longer with time</a:t>
            </a:r>
          </a:p>
          <a:p>
            <a:r>
              <a:rPr lang="en-US" dirty="0" smtClean="0"/>
              <a:t>Retention time get shorter with time</a:t>
            </a:r>
          </a:p>
          <a:p>
            <a:r>
              <a:rPr lang="en-US" dirty="0" smtClean="0"/>
              <a:t>Insufficient data rate</a:t>
            </a:r>
          </a:p>
          <a:p>
            <a:endParaRPr lang="en-US" dirty="0" smtClean="0"/>
          </a:p>
          <a:p>
            <a:endParaRPr lang="en-US" dirty="0" smtClean="0"/>
          </a:p>
          <a:p>
            <a:endParaRPr lang="en-US" dirty="0"/>
          </a:p>
        </p:txBody>
      </p:sp>
      <p:sp>
        <p:nvSpPr>
          <p:cNvPr id="3" name="Content Placeholder 2"/>
          <p:cNvSpPr>
            <a:spLocks noGrp="1"/>
          </p:cNvSpPr>
          <p:nvPr>
            <p:ph sz="half" idx="2"/>
          </p:nvPr>
        </p:nvSpPr>
        <p:spPr>
          <a:xfrm>
            <a:off x="4648200" y="1682885"/>
            <a:ext cx="4343400" cy="4856892"/>
          </a:xfrm>
        </p:spPr>
        <p:txBody>
          <a:bodyPr/>
          <a:lstStyle/>
          <a:p>
            <a:pPr>
              <a:buNone/>
            </a:pPr>
            <a:r>
              <a:rPr lang="en-US" b="1" dirty="0" smtClean="0"/>
              <a:t>THINGS TO DO</a:t>
            </a:r>
          </a:p>
          <a:p>
            <a:r>
              <a:rPr lang="en-US" dirty="0" smtClean="0">
                <a:solidFill>
                  <a:srgbClr val="0000FF"/>
                </a:solidFill>
              </a:rPr>
              <a:t>Prime pumps</a:t>
            </a:r>
          </a:p>
          <a:p>
            <a:r>
              <a:rPr lang="en-US" dirty="0" smtClean="0">
                <a:solidFill>
                  <a:srgbClr val="0000FF"/>
                </a:solidFill>
              </a:rPr>
              <a:t>Equilibrate the column (TFA or Ion Pairing – it can take time to equilibrate) </a:t>
            </a:r>
          </a:p>
          <a:p>
            <a:r>
              <a:rPr lang="en-US" dirty="0" smtClean="0">
                <a:solidFill>
                  <a:srgbClr val="0000FF"/>
                </a:solidFill>
              </a:rPr>
              <a:t>Equilibrate the column and/or let the column heater warm up</a:t>
            </a:r>
          </a:p>
          <a:p>
            <a:r>
              <a:rPr lang="en-US" dirty="0" smtClean="0">
                <a:solidFill>
                  <a:srgbClr val="0000FF"/>
                </a:solidFill>
              </a:rPr>
              <a:t>Increase the data rate to 20 points across the peak</a:t>
            </a:r>
          </a:p>
        </p:txBody>
      </p:sp>
      <p:sp>
        <p:nvSpPr>
          <p:cNvPr id="4" name="Title 3"/>
          <p:cNvSpPr>
            <a:spLocks noGrp="1"/>
          </p:cNvSpPr>
          <p:nvPr>
            <p:ph type="title"/>
          </p:nvPr>
        </p:nvSpPr>
        <p:spPr/>
        <p:txBody>
          <a:bodyPr/>
          <a:lstStyle/>
          <a:p>
            <a:r>
              <a:rPr lang="en-US" dirty="0" smtClean="0"/>
              <a:t>How are the retention times varying?</a:t>
            </a:r>
            <a:endParaRPr lang="en-US" dirty="0"/>
          </a:p>
        </p:txBody>
      </p:sp>
      <p:sp>
        <p:nvSpPr>
          <p:cNvPr id="7" name="TextBox 6"/>
          <p:cNvSpPr txBox="1"/>
          <p:nvPr/>
        </p:nvSpPr>
        <p:spPr>
          <a:xfrm>
            <a:off x="408562" y="856035"/>
            <a:ext cx="6362639" cy="615553"/>
          </a:xfrm>
          <a:prstGeom prst="rect">
            <a:avLst/>
          </a:prstGeom>
          <a:noFill/>
        </p:spPr>
        <p:txBody>
          <a:bodyPr wrap="none" rtlCol="0">
            <a:spAutoFit/>
          </a:bodyPr>
          <a:lstStyle/>
          <a:p>
            <a:r>
              <a:rPr lang="en-US" sz="1800" b="1" dirty="0" smtClean="0">
                <a:solidFill>
                  <a:srgbClr val="0000FF"/>
                </a:solidFill>
              </a:rPr>
              <a:t>Replicates in the same batch or in the same day</a:t>
            </a:r>
          </a:p>
          <a:p>
            <a:endParaRPr lang="en-US" dirty="0">
              <a:solidFill>
                <a:srgbClr val="0000FF"/>
              </a:solidFill>
            </a:endParaRPr>
          </a:p>
        </p:txBody>
      </p:sp>
    </p:spTree>
  </p:cSld>
  <p:clrMapOvr>
    <a:masterClrMapping/>
  </p:clrMapOvr>
  <p:transition/>
  <p:timing>
    <p:tnLst>
      <p:par>
        <p:cTn id="1" dur="indefinite" restart="never" nodeType="tmRoot"/>
      </p:par>
    </p:tnLst>
  </p:timing>
</p:sld>
</file>

<file path=ppt/slides/slide2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Content Placeholder 25"/>
          <p:cNvSpPr>
            <a:spLocks noGrp="1"/>
          </p:cNvSpPr>
          <p:nvPr>
            <p:ph sz="half" idx="2"/>
          </p:nvPr>
        </p:nvSpPr>
        <p:spPr>
          <a:xfrm>
            <a:off x="424297" y="4811568"/>
            <a:ext cx="8295408" cy="1643183"/>
          </a:xfrm>
          <a:solidFill>
            <a:srgbClr val="FFFFCC"/>
          </a:solidFill>
          <a:ln>
            <a:solidFill>
              <a:schemeClr val="tx1"/>
            </a:solidFill>
          </a:ln>
        </p:spPr>
        <p:txBody>
          <a:bodyPr>
            <a:normAutofit lnSpcReduction="10000"/>
          </a:bodyPr>
          <a:lstStyle/>
          <a:p>
            <a:pPr defTabSz="865188" eaLnBrk="0" hangingPunct="0"/>
            <a:r>
              <a:rPr lang="en-US" dirty="0" smtClean="0"/>
              <a:t>Advantages</a:t>
            </a:r>
          </a:p>
          <a:p>
            <a:pPr lvl="1" defTabSz="865188" eaLnBrk="0" hangingPunct="0"/>
            <a:r>
              <a:rPr lang="en-US" dirty="0" smtClean="0"/>
              <a:t>Faster separation</a:t>
            </a:r>
          </a:p>
          <a:p>
            <a:pPr lvl="1" defTabSz="865188" eaLnBrk="0" hangingPunct="0"/>
            <a:r>
              <a:rPr lang="en-US" dirty="0" smtClean="0"/>
              <a:t>Narrower peaks</a:t>
            </a:r>
          </a:p>
          <a:p>
            <a:pPr lvl="1" defTabSz="865188" eaLnBrk="0" hangingPunct="0"/>
            <a:r>
              <a:rPr lang="en-US" dirty="0" smtClean="0"/>
              <a:t>Greater sensitivity</a:t>
            </a:r>
          </a:p>
          <a:p>
            <a:r>
              <a:rPr lang="en-US" dirty="0" smtClean="0"/>
              <a:t>Small changes in temperature can cause retention time shifts.</a:t>
            </a:r>
            <a:endParaRPr lang="en-US" dirty="0"/>
          </a:p>
        </p:txBody>
      </p:sp>
      <p:sp>
        <p:nvSpPr>
          <p:cNvPr id="230402" name="Rectangle 2"/>
          <p:cNvSpPr>
            <a:spLocks noGrp="1" noChangeArrowheads="1"/>
          </p:cNvSpPr>
          <p:nvPr>
            <p:ph type="title"/>
          </p:nvPr>
        </p:nvSpPr>
        <p:spPr/>
        <p:txBody>
          <a:bodyPr/>
          <a:lstStyle/>
          <a:p>
            <a:r>
              <a:rPr lang="en-US" smtClean="0"/>
              <a:t>Advantages of Higher Temperature</a:t>
            </a:r>
          </a:p>
        </p:txBody>
      </p:sp>
      <p:grpSp>
        <p:nvGrpSpPr>
          <p:cNvPr id="29" name="Group 28"/>
          <p:cNvGrpSpPr/>
          <p:nvPr/>
        </p:nvGrpSpPr>
        <p:grpSpPr>
          <a:xfrm>
            <a:off x="531117" y="1067113"/>
            <a:ext cx="7958159" cy="3744455"/>
            <a:chOff x="243082" y="1067113"/>
            <a:chExt cx="8248167" cy="4076700"/>
          </a:xfrm>
        </p:grpSpPr>
        <p:grpSp>
          <p:nvGrpSpPr>
            <p:cNvPr id="2" name="Group 30"/>
            <p:cNvGrpSpPr/>
            <p:nvPr/>
          </p:nvGrpSpPr>
          <p:grpSpPr>
            <a:xfrm>
              <a:off x="243082" y="1067113"/>
              <a:ext cx="5694726" cy="4076700"/>
              <a:chOff x="243082" y="1181878"/>
              <a:chExt cx="5694726" cy="4076700"/>
            </a:xfrm>
          </p:grpSpPr>
          <p:sp>
            <p:nvSpPr>
              <p:cNvPr id="230404" name="Freeform 4"/>
              <p:cNvSpPr>
                <a:spLocks/>
              </p:cNvSpPr>
              <p:nvPr/>
            </p:nvSpPr>
            <p:spPr bwMode="auto">
              <a:xfrm>
                <a:off x="895076" y="1370791"/>
                <a:ext cx="4987334" cy="2543175"/>
              </a:xfrm>
              <a:custGeom>
                <a:avLst/>
                <a:gdLst/>
                <a:ahLst/>
                <a:cxnLst>
                  <a:cxn ang="0">
                    <a:pos x="70" y="1593"/>
                  </a:cxn>
                  <a:cxn ang="0">
                    <a:pos x="142" y="1593"/>
                  </a:cxn>
                  <a:cxn ang="0">
                    <a:pos x="215" y="1593"/>
                  </a:cxn>
                  <a:cxn ang="0">
                    <a:pos x="292" y="1590"/>
                  </a:cxn>
                  <a:cxn ang="0">
                    <a:pos x="354" y="1597"/>
                  </a:cxn>
                  <a:cxn ang="0">
                    <a:pos x="385" y="1494"/>
                  </a:cxn>
                  <a:cxn ang="0">
                    <a:pos x="429" y="1325"/>
                  </a:cxn>
                  <a:cxn ang="0">
                    <a:pos x="466" y="1475"/>
                  </a:cxn>
                  <a:cxn ang="0">
                    <a:pos x="498" y="1563"/>
                  </a:cxn>
                  <a:cxn ang="0">
                    <a:pos x="544" y="1582"/>
                  </a:cxn>
                  <a:cxn ang="0">
                    <a:pos x="586" y="1553"/>
                  </a:cxn>
                  <a:cxn ang="0">
                    <a:pos x="625" y="631"/>
                  </a:cxn>
                  <a:cxn ang="0">
                    <a:pos x="662" y="97"/>
                  </a:cxn>
                  <a:cxn ang="0">
                    <a:pos x="698" y="1019"/>
                  </a:cxn>
                  <a:cxn ang="0">
                    <a:pos x="735" y="1437"/>
                  </a:cxn>
                  <a:cxn ang="0">
                    <a:pos x="771" y="1524"/>
                  </a:cxn>
                  <a:cxn ang="0">
                    <a:pos x="815" y="1556"/>
                  </a:cxn>
                  <a:cxn ang="0">
                    <a:pos x="852" y="1291"/>
                  </a:cxn>
                  <a:cxn ang="0">
                    <a:pos x="888" y="404"/>
                  </a:cxn>
                  <a:cxn ang="0">
                    <a:pos x="926" y="777"/>
                  </a:cxn>
                  <a:cxn ang="0">
                    <a:pos x="964" y="1353"/>
                  </a:cxn>
                  <a:cxn ang="0">
                    <a:pos x="996" y="1516"/>
                  </a:cxn>
                  <a:cxn ang="0">
                    <a:pos x="1032" y="1552"/>
                  </a:cxn>
                  <a:cxn ang="0">
                    <a:pos x="1084" y="1572"/>
                  </a:cxn>
                  <a:cxn ang="0">
                    <a:pos x="1149" y="1586"/>
                  </a:cxn>
                  <a:cxn ang="0">
                    <a:pos x="1207" y="1565"/>
                  </a:cxn>
                  <a:cxn ang="0">
                    <a:pos x="1244" y="1087"/>
                  </a:cxn>
                  <a:cxn ang="0">
                    <a:pos x="1279" y="394"/>
                  </a:cxn>
                  <a:cxn ang="0">
                    <a:pos x="1319" y="925"/>
                  </a:cxn>
                  <a:cxn ang="0">
                    <a:pos x="1355" y="1395"/>
                  </a:cxn>
                  <a:cxn ang="0">
                    <a:pos x="1392" y="1524"/>
                  </a:cxn>
                  <a:cxn ang="0">
                    <a:pos x="1429" y="1559"/>
                  </a:cxn>
                  <a:cxn ang="0">
                    <a:pos x="1489" y="1579"/>
                  </a:cxn>
                  <a:cxn ang="0">
                    <a:pos x="1545" y="1590"/>
                  </a:cxn>
                  <a:cxn ang="0">
                    <a:pos x="1613" y="1595"/>
                  </a:cxn>
                  <a:cxn ang="0">
                    <a:pos x="1684" y="1597"/>
                  </a:cxn>
                  <a:cxn ang="0">
                    <a:pos x="1756" y="1597"/>
                  </a:cxn>
                  <a:cxn ang="0">
                    <a:pos x="1824" y="1599"/>
                  </a:cxn>
                  <a:cxn ang="0">
                    <a:pos x="1889" y="1588"/>
                  </a:cxn>
                  <a:cxn ang="0">
                    <a:pos x="1921" y="1409"/>
                  </a:cxn>
                  <a:cxn ang="0">
                    <a:pos x="1957" y="759"/>
                  </a:cxn>
                  <a:cxn ang="0">
                    <a:pos x="1994" y="471"/>
                  </a:cxn>
                  <a:cxn ang="0">
                    <a:pos x="2033" y="966"/>
                  </a:cxn>
                  <a:cxn ang="0">
                    <a:pos x="2070" y="1382"/>
                  </a:cxn>
                  <a:cxn ang="0">
                    <a:pos x="2106" y="1518"/>
                  </a:cxn>
                  <a:cxn ang="0">
                    <a:pos x="2143" y="1556"/>
                  </a:cxn>
                  <a:cxn ang="0">
                    <a:pos x="2197" y="1577"/>
                  </a:cxn>
                  <a:cxn ang="0">
                    <a:pos x="2250" y="1588"/>
                  </a:cxn>
                  <a:cxn ang="0">
                    <a:pos x="2317" y="1595"/>
                  </a:cxn>
                  <a:cxn ang="0">
                    <a:pos x="2387" y="1597"/>
                  </a:cxn>
                  <a:cxn ang="0">
                    <a:pos x="2455" y="1599"/>
                  </a:cxn>
                  <a:cxn ang="0">
                    <a:pos x="2529" y="1599"/>
                  </a:cxn>
                  <a:cxn ang="0">
                    <a:pos x="2604" y="1599"/>
                  </a:cxn>
                  <a:cxn ang="0">
                    <a:pos x="2677" y="1599"/>
                  </a:cxn>
                  <a:cxn ang="0">
                    <a:pos x="2753" y="1599"/>
                  </a:cxn>
                  <a:cxn ang="0">
                    <a:pos x="2826" y="1599"/>
                  </a:cxn>
                  <a:cxn ang="0">
                    <a:pos x="2902" y="1599"/>
                  </a:cxn>
                  <a:cxn ang="0">
                    <a:pos x="2975" y="1599"/>
                  </a:cxn>
                  <a:cxn ang="0">
                    <a:pos x="3037" y="1599"/>
                  </a:cxn>
                  <a:cxn ang="0">
                    <a:pos x="3113" y="1602"/>
                  </a:cxn>
                  <a:cxn ang="0">
                    <a:pos x="3186" y="1602"/>
                  </a:cxn>
                  <a:cxn ang="0">
                    <a:pos x="3262" y="1602"/>
                  </a:cxn>
                  <a:cxn ang="0">
                    <a:pos x="3334" y="1602"/>
                  </a:cxn>
                </a:cxnLst>
                <a:rect l="0" t="0" r="r" b="b"/>
                <a:pathLst>
                  <a:path w="3402" h="1602">
                    <a:moveTo>
                      <a:pt x="0" y="1593"/>
                    </a:moveTo>
                    <a:lnTo>
                      <a:pt x="5" y="1593"/>
                    </a:lnTo>
                    <a:lnTo>
                      <a:pt x="10" y="1593"/>
                    </a:lnTo>
                    <a:lnTo>
                      <a:pt x="15" y="1593"/>
                    </a:lnTo>
                    <a:lnTo>
                      <a:pt x="21" y="1593"/>
                    </a:lnTo>
                    <a:lnTo>
                      <a:pt x="26" y="1593"/>
                    </a:lnTo>
                    <a:lnTo>
                      <a:pt x="30" y="1593"/>
                    </a:lnTo>
                    <a:lnTo>
                      <a:pt x="36" y="1593"/>
                    </a:lnTo>
                    <a:lnTo>
                      <a:pt x="41" y="1593"/>
                    </a:lnTo>
                    <a:lnTo>
                      <a:pt x="46" y="1593"/>
                    </a:lnTo>
                    <a:lnTo>
                      <a:pt x="51" y="1593"/>
                    </a:lnTo>
                    <a:lnTo>
                      <a:pt x="56" y="1593"/>
                    </a:lnTo>
                    <a:lnTo>
                      <a:pt x="62" y="1593"/>
                    </a:lnTo>
                    <a:lnTo>
                      <a:pt x="70" y="1593"/>
                    </a:lnTo>
                    <a:lnTo>
                      <a:pt x="75" y="1593"/>
                    </a:lnTo>
                    <a:lnTo>
                      <a:pt x="80" y="1593"/>
                    </a:lnTo>
                    <a:lnTo>
                      <a:pt x="86" y="1593"/>
                    </a:lnTo>
                    <a:lnTo>
                      <a:pt x="91" y="1593"/>
                    </a:lnTo>
                    <a:lnTo>
                      <a:pt x="96" y="1593"/>
                    </a:lnTo>
                    <a:lnTo>
                      <a:pt x="101" y="1593"/>
                    </a:lnTo>
                    <a:lnTo>
                      <a:pt x="106" y="1593"/>
                    </a:lnTo>
                    <a:lnTo>
                      <a:pt x="111" y="1593"/>
                    </a:lnTo>
                    <a:lnTo>
                      <a:pt x="116" y="1593"/>
                    </a:lnTo>
                    <a:lnTo>
                      <a:pt x="122" y="1593"/>
                    </a:lnTo>
                    <a:lnTo>
                      <a:pt x="127" y="1593"/>
                    </a:lnTo>
                    <a:lnTo>
                      <a:pt x="132" y="1593"/>
                    </a:lnTo>
                    <a:lnTo>
                      <a:pt x="137" y="1593"/>
                    </a:lnTo>
                    <a:lnTo>
                      <a:pt x="142" y="1593"/>
                    </a:lnTo>
                    <a:lnTo>
                      <a:pt x="147" y="1593"/>
                    </a:lnTo>
                    <a:lnTo>
                      <a:pt x="153" y="1593"/>
                    </a:lnTo>
                    <a:lnTo>
                      <a:pt x="158" y="1593"/>
                    </a:lnTo>
                    <a:lnTo>
                      <a:pt x="163" y="1593"/>
                    </a:lnTo>
                    <a:lnTo>
                      <a:pt x="168" y="1593"/>
                    </a:lnTo>
                    <a:lnTo>
                      <a:pt x="174" y="1593"/>
                    </a:lnTo>
                    <a:lnTo>
                      <a:pt x="179" y="1593"/>
                    </a:lnTo>
                    <a:lnTo>
                      <a:pt x="184" y="1593"/>
                    </a:lnTo>
                    <a:lnTo>
                      <a:pt x="190" y="1593"/>
                    </a:lnTo>
                    <a:lnTo>
                      <a:pt x="195" y="1593"/>
                    </a:lnTo>
                    <a:lnTo>
                      <a:pt x="200" y="1593"/>
                    </a:lnTo>
                    <a:lnTo>
                      <a:pt x="205" y="1593"/>
                    </a:lnTo>
                    <a:lnTo>
                      <a:pt x="210" y="1593"/>
                    </a:lnTo>
                    <a:lnTo>
                      <a:pt x="215" y="1593"/>
                    </a:lnTo>
                    <a:lnTo>
                      <a:pt x="221" y="1593"/>
                    </a:lnTo>
                    <a:lnTo>
                      <a:pt x="226" y="1593"/>
                    </a:lnTo>
                    <a:lnTo>
                      <a:pt x="231" y="1593"/>
                    </a:lnTo>
                    <a:lnTo>
                      <a:pt x="236" y="1593"/>
                    </a:lnTo>
                    <a:lnTo>
                      <a:pt x="242" y="1593"/>
                    </a:lnTo>
                    <a:lnTo>
                      <a:pt x="250" y="1593"/>
                    </a:lnTo>
                    <a:lnTo>
                      <a:pt x="255" y="1593"/>
                    </a:lnTo>
                    <a:lnTo>
                      <a:pt x="260" y="1593"/>
                    </a:lnTo>
                    <a:lnTo>
                      <a:pt x="265" y="1593"/>
                    </a:lnTo>
                    <a:lnTo>
                      <a:pt x="271" y="1593"/>
                    </a:lnTo>
                    <a:lnTo>
                      <a:pt x="276" y="1593"/>
                    </a:lnTo>
                    <a:lnTo>
                      <a:pt x="281" y="1593"/>
                    </a:lnTo>
                    <a:lnTo>
                      <a:pt x="286" y="1593"/>
                    </a:lnTo>
                    <a:lnTo>
                      <a:pt x="292" y="1590"/>
                    </a:lnTo>
                    <a:lnTo>
                      <a:pt x="297" y="1590"/>
                    </a:lnTo>
                    <a:lnTo>
                      <a:pt x="301" y="1590"/>
                    </a:lnTo>
                    <a:lnTo>
                      <a:pt x="301" y="1593"/>
                    </a:lnTo>
                    <a:lnTo>
                      <a:pt x="307" y="1593"/>
                    </a:lnTo>
                    <a:lnTo>
                      <a:pt x="313" y="1593"/>
                    </a:lnTo>
                    <a:lnTo>
                      <a:pt x="317" y="1593"/>
                    </a:lnTo>
                    <a:lnTo>
                      <a:pt x="317" y="1595"/>
                    </a:lnTo>
                    <a:lnTo>
                      <a:pt x="322" y="1595"/>
                    </a:lnTo>
                    <a:lnTo>
                      <a:pt x="328" y="1595"/>
                    </a:lnTo>
                    <a:lnTo>
                      <a:pt x="333" y="1597"/>
                    </a:lnTo>
                    <a:lnTo>
                      <a:pt x="338" y="1597"/>
                    </a:lnTo>
                    <a:lnTo>
                      <a:pt x="343" y="1597"/>
                    </a:lnTo>
                    <a:lnTo>
                      <a:pt x="348" y="1597"/>
                    </a:lnTo>
                    <a:lnTo>
                      <a:pt x="354" y="1597"/>
                    </a:lnTo>
                    <a:lnTo>
                      <a:pt x="354" y="1595"/>
                    </a:lnTo>
                    <a:lnTo>
                      <a:pt x="359" y="1595"/>
                    </a:lnTo>
                    <a:lnTo>
                      <a:pt x="359" y="1593"/>
                    </a:lnTo>
                    <a:lnTo>
                      <a:pt x="364" y="1590"/>
                    </a:lnTo>
                    <a:lnTo>
                      <a:pt x="364" y="1586"/>
                    </a:lnTo>
                    <a:lnTo>
                      <a:pt x="369" y="1582"/>
                    </a:lnTo>
                    <a:lnTo>
                      <a:pt x="369" y="1577"/>
                    </a:lnTo>
                    <a:lnTo>
                      <a:pt x="375" y="1569"/>
                    </a:lnTo>
                    <a:lnTo>
                      <a:pt x="375" y="1560"/>
                    </a:lnTo>
                    <a:lnTo>
                      <a:pt x="380" y="1549"/>
                    </a:lnTo>
                    <a:lnTo>
                      <a:pt x="380" y="1538"/>
                    </a:lnTo>
                    <a:lnTo>
                      <a:pt x="380" y="1524"/>
                    </a:lnTo>
                    <a:lnTo>
                      <a:pt x="385" y="1511"/>
                    </a:lnTo>
                    <a:lnTo>
                      <a:pt x="385" y="1494"/>
                    </a:lnTo>
                    <a:lnTo>
                      <a:pt x="391" y="1477"/>
                    </a:lnTo>
                    <a:lnTo>
                      <a:pt x="391" y="1461"/>
                    </a:lnTo>
                    <a:lnTo>
                      <a:pt x="396" y="1443"/>
                    </a:lnTo>
                    <a:lnTo>
                      <a:pt x="396" y="1425"/>
                    </a:lnTo>
                    <a:lnTo>
                      <a:pt x="401" y="1409"/>
                    </a:lnTo>
                    <a:lnTo>
                      <a:pt x="401" y="1391"/>
                    </a:lnTo>
                    <a:lnTo>
                      <a:pt x="406" y="1377"/>
                    </a:lnTo>
                    <a:lnTo>
                      <a:pt x="406" y="1362"/>
                    </a:lnTo>
                    <a:lnTo>
                      <a:pt x="411" y="1350"/>
                    </a:lnTo>
                    <a:lnTo>
                      <a:pt x="411" y="1341"/>
                    </a:lnTo>
                    <a:lnTo>
                      <a:pt x="416" y="1332"/>
                    </a:lnTo>
                    <a:lnTo>
                      <a:pt x="416" y="1326"/>
                    </a:lnTo>
                    <a:lnTo>
                      <a:pt x="424" y="1325"/>
                    </a:lnTo>
                    <a:lnTo>
                      <a:pt x="429" y="1325"/>
                    </a:lnTo>
                    <a:lnTo>
                      <a:pt x="429" y="1329"/>
                    </a:lnTo>
                    <a:lnTo>
                      <a:pt x="434" y="1336"/>
                    </a:lnTo>
                    <a:lnTo>
                      <a:pt x="434" y="1346"/>
                    </a:lnTo>
                    <a:lnTo>
                      <a:pt x="439" y="1356"/>
                    </a:lnTo>
                    <a:lnTo>
                      <a:pt x="439" y="1366"/>
                    </a:lnTo>
                    <a:lnTo>
                      <a:pt x="445" y="1377"/>
                    </a:lnTo>
                    <a:lnTo>
                      <a:pt x="445" y="1389"/>
                    </a:lnTo>
                    <a:lnTo>
                      <a:pt x="451" y="1402"/>
                    </a:lnTo>
                    <a:lnTo>
                      <a:pt x="451" y="1416"/>
                    </a:lnTo>
                    <a:lnTo>
                      <a:pt x="456" y="1428"/>
                    </a:lnTo>
                    <a:lnTo>
                      <a:pt x="456" y="1441"/>
                    </a:lnTo>
                    <a:lnTo>
                      <a:pt x="461" y="1452"/>
                    </a:lnTo>
                    <a:lnTo>
                      <a:pt x="461" y="1464"/>
                    </a:lnTo>
                    <a:lnTo>
                      <a:pt x="466" y="1475"/>
                    </a:lnTo>
                    <a:lnTo>
                      <a:pt x="466" y="1486"/>
                    </a:lnTo>
                    <a:lnTo>
                      <a:pt x="472" y="1494"/>
                    </a:lnTo>
                    <a:lnTo>
                      <a:pt x="472" y="1504"/>
                    </a:lnTo>
                    <a:lnTo>
                      <a:pt x="477" y="1514"/>
                    </a:lnTo>
                    <a:lnTo>
                      <a:pt x="477" y="1520"/>
                    </a:lnTo>
                    <a:lnTo>
                      <a:pt x="482" y="1527"/>
                    </a:lnTo>
                    <a:lnTo>
                      <a:pt x="482" y="1534"/>
                    </a:lnTo>
                    <a:lnTo>
                      <a:pt x="482" y="1540"/>
                    </a:lnTo>
                    <a:lnTo>
                      <a:pt x="487" y="1545"/>
                    </a:lnTo>
                    <a:lnTo>
                      <a:pt x="487" y="1549"/>
                    </a:lnTo>
                    <a:lnTo>
                      <a:pt x="493" y="1553"/>
                    </a:lnTo>
                    <a:lnTo>
                      <a:pt x="493" y="1556"/>
                    </a:lnTo>
                    <a:lnTo>
                      <a:pt x="498" y="1560"/>
                    </a:lnTo>
                    <a:lnTo>
                      <a:pt x="498" y="1563"/>
                    </a:lnTo>
                    <a:lnTo>
                      <a:pt x="503" y="1565"/>
                    </a:lnTo>
                    <a:lnTo>
                      <a:pt x="503" y="1567"/>
                    </a:lnTo>
                    <a:lnTo>
                      <a:pt x="508" y="1569"/>
                    </a:lnTo>
                    <a:lnTo>
                      <a:pt x="508" y="1572"/>
                    </a:lnTo>
                    <a:lnTo>
                      <a:pt x="513" y="1572"/>
                    </a:lnTo>
                    <a:lnTo>
                      <a:pt x="513" y="1575"/>
                    </a:lnTo>
                    <a:lnTo>
                      <a:pt x="519" y="1575"/>
                    </a:lnTo>
                    <a:lnTo>
                      <a:pt x="519" y="1577"/>
                    </a:lnTo>
                    <a:lnTo>
                      <a:pt x="523" y="1577"/>
                    </a:lnTo>
                    <a:lnTo>
                      <a:pt x="523" y="1579"/>
                    </a:lnTo>
                    <a:lnTo>
                      <a:pt x="529" y="1579"/>
                    </a:lnTo>
                    <a:lnTo>
                      <a:pt x="533" y="1582"/>
                    </a:lnTo>
                    <a:lnTo>
                      <a:pt x="539" y="1582"/>
                    </a:lnTo>
                    <a:lnTo>
                      <a:pt x="544" y="1582"/>
                    </a:lnTo>
                    <a:lnTo>
                      <a:pt x="544" y="1583"/>
                    </a:lnTo>
                    <a:lnTo>
                      <a:pt x="549" y="1583"/>
                    </a:lnTo>
                    <a:lnTo>
                      <a:pt x="555" y="1583"/>
                    </a:lnTo>
                    <a:lnTo>
                      <a:pt x="560" y="1583"/>
                    </a:lnTo>
                    <a:lnTo>
                      <a:pt x="565" y="1583"/>
                    </a:lnTo>
                    <a:lnTo>
                      <a:pt x="565" y="1586"/>
                    </a:lnTo>
                    <a:lnTo>
                      <a:pt x="571" y="1586"/>
                    </a:lnTo>
                    <a:lnTo>
                      <a:pt x="575" y="1586"/>
                    </a:lnTo>
                    <a:lnTo>
                      <a:pt x="575" y="1583"/>
                    </a:lnTo>
                    <a:lnTo>
                      <a:pt x="581" y="1582"/>
                    </a:lnTo>
                    <a:lnTo>
                      <a:pt x="581" y="1579"/>
                    </a:lnTo>
                    <a:lnTo>
                      <a:pt x="586" y="1575"/>
                    </a:lnTo>
                    <a:lnTo>
                      <a:pt x="586" y="1565"/>
                    </a:lnTo>
                    <a:lnTo>
                      <a:pt x="586" y="1553"/>
                    </a:lnTo>
                    <a:lnTo>
                      <a:pt x="591" y="1538"/>
                    </a:lnTo>
                    <a:lnTo>
                      <a:pt x="591" y="1516"/>
                    </a:lnTo>
                    <a:lnTo>
                      <a:pt x="599" y="1484"/>
                    </a:lnTo>
                    <a:lnTo>
                      <a:pt x="599" y="1445"/>
                    </a:lnTo>
                    <a:lnTo>
                      <a:pt x="604" y="1400"/>
                    </a:lnTo>
                    <a:lnTo>
                      <a:pt x="604" y="1342"/>
                    </a:lnTo>
                    <a:lnTo>
                      <a:pt x="609" y="1280"/>
                    </a:lnTo>
                    <a:lnTo>
                      <a:pt x="609" y="1205"/>
                    </a:lnTo>
                    <a:lnTo>
                      <a:pt x="615" y="1124"/>
                    </a:lnTo>
                    <a:lnTo>
                      <a:pt x="615" y="1035"/>
                    </a:lnTo>
                    <a:lnTo>
                      <a:pt x="619" y="938"/>
                    </a:lnTo>
                    <a:lnTo>
                      <a:pt x="619" y="838"/>
                    </a:lnTo>
                    <a:lnTo>
                      <a:pt x="625" y="736"/>
                    </a:lnTo>
                    <a:lnTo>
                      <a:pt x="625" y="631"/>
                    </a:lnTo>
                    <a:lnTo>
                      <a:pt x="630" y="530"/>
                    </a:lnTo>
                    <a:lnTo>
                      <a:pt x="630" y="430"/>
                    </a:lnTo>
                    <a:lnTo>
                      <a:pt x="635" y="339"/>
                    </a:lnTo>
                    <a:lnTo>
                      <a:pt x="635" y="253"/>
                    </a:lnTo>
                    <a:lnTo>
                      <a:pt x="640" y="177"/>
                    </a:lnTo>
                    <a:lnTo>
                      <a:pt x="640" y="115"/>
                    </a:lnTo>
                    <a:lnTo>
                      <a:pt x="646" y="65"/>
                    </a:lnTo>
                    <a:lnTo>
                      <a:pt x="646" y="29"/>
                    </a:lnTo>
                    <a:lnTo>
                      <a:pt x="651" y="9"/>
                    </a:lnTo>
                    <a:lnTo>
                      <a:pt x="651" y="0"/>
                    </a:lnTo>
                    <a:lnTo>
                      <a:pt x="656" y="7"/>
                    </a:lnTo>
                    <a:lnTo>
                      <a:pt x="656" y="24"/>
                    </a:lnTo>
                    <a:lnTo>
                      <a:pt x="662" y="56"/>
                    </a:lnTo>
                    <a:lnTo>
                      <a:pt x="662" y="97"/>
                    </a:lnTo>
                    <a:lnTo>
                      <a:pt x="667" y="150"/>
                    </a:lnTo>
                    <a:lnTo>
                      <a:pt x="667" y="205"/>
                    </a:lnTo>
                    <a:lnTo>
                      <a:pt x="672" y="271"/>
                    </a:lnTo>
                    <a:lnTo>
                      <a:pt x="672" y="339"/>
                    </a:lnTo>
                    <a:lnTo>
                      <a:pt x="678" y="411"/>
                    </a:lnTo>
                    <a:lnTo>
                      <a:pt x="678" y="485"/>
                    </a:lnTo>
                    <a:lnTo>
                      <a:pt x="683" y="559"/>
                    </a:lnTo>
                    <a:lnTo>
                      <a:pt x="683" y="631"/>
                    </a:lnTo>
                    <a:lnTo>
                      <a:pt x="688" y="705"/>
                    </a:lnTo>
                    <a:lnTo>
                      <a:pt x="688" y="775"/>
                    </a:lnTo>
                    <a:lnTo>
                      <a:pt x="688" y="841"/>
                    </a:lnTo>
                    <a:lnTo>
                      <a:pt x="693" y="904"/>
                    </a:lnTo>
                    <a:lnTo>
                      <a:pt x="693" y="963"/>
                    </a:lnTo>
                    <a:lnTo>
                      <a:pt x="698" y="1019"/>
                    </a:lnTo>
                    <a:lnTo>
                      <a:pt x="698" y="1071"/>
                    </a:lnTo>
                    <a:lnTo>
                      <a:pt x="703" y="1119"/>
                    </a:lnTo>
                    <a:lnTo>
                      <a:pt x="703" y="1163"/>
                    </a:lnTo>
                    <a:lnTo>
                      <a:pt x="708" y="1203"/>
                    </a:lnTo>
                    <a:lnTo>
                      <a:pt x="708" y="1239"/>
                    </a:lnTo>
                    <a:lnTo>
                      <a:pt x="714" y="1273"/>
                    </a:lnTo>
                    <a:lnTo>
                      <a:pt x="714" y="1303"/>
                    </a:lnTo>
                    <a:lnTo>
                      <a:pt x="719" y="1326"/>
                    </a:lnTo>
                    <a:lnTo>
                      <a:pt x="719" y="1353"/>
                    </a:lnTo>
                    <a:lnTo>
                      <a:pt x="724" y="1372"/>
                    </a:lnTo>
                    <a:lnTo>
                      <a:pt x="724" y="1391"/>
                    </a:lnTo>
                    <a:lnTo>
                      <a:pt x="729" y="1409"/>
                    </a:lnTo>
                    <a:lnTo>
                      <a:pt x="729" y="1423"/>
                    </a:lnTo>
                    <a:lnTo>
                      <a:pt x="735" y="1437"/>
                    </a:lnTo>
                    <a:lnTo>
                      <a:pt x="735" y="1448"/>
                    </a:lnTo>
                    <a:lnTo>
                      <a:pt x="740" y="1459"/>
                    </a:lnTo>
                    <a:lnTo>
                      <a:pt x="740" y="1468"/>
                    </a:lnTo>
                    <a:lnTo>
                      <a:pt x="745" y="1477"/>
                    </a:lnTo>
                    <a:lnTo>
                      <a:pt x="745" y="1484"/>
                    </a:lnTo>
                    <a:lnTo>
                      <a:pt x="751" y="1490"/>
                    </a:lnTo>
                    <a:lnTo>
                      <a:pt x="751" y="1498"/>
                    </a:lnTo>
                    <a:lnTo>
                      <a:pt x="755" y="1502"/>
                    </a:lnTo>
                    <a:lnTo>
                      <a:pt x="755" y="1507"/>
                    </a:lnTo>
                    <a:lnTo>
                      <a:pt x="761" y="1511"/>
                    </a:lnTo>
                    <a:lnTo>
                      <a:pt x="761" y="1516"/>
                    </a:lnTo>
                    <a:lnTo>
                      <a:pt x="766" y="1518"/>
                    </a:lnTo>
                    <a:lnTo>
                      <a:pt x="766" y="1523"/>
                    </a:lnTo>
                    <a:lnTo>
                      <a:pt x="771" y="1524"/>
                    </a:lnTo>
                    <a:lnTo>
                      <a:pt x="771" y="1527"/>
                    </a:lnTo>
                    <a:lnTo>
                      <a:pt x="779" y="1530"/>
                    </a:lnTo>
                    <a:lnTo>
                      <a:pt x="779" y="1534"/>
                    </a:lnTo>
                    <a:lnTo>
                      <a:pt x="785" y="1536"/>
                    </a:lnTo>
                    <a:lnTo>
                      <a:pt x="790" y="1538"/>
                    </a:lnTo>
                    <a:lnTo>
                      <a:pt x="790" y="1540"/>
                    </a:lnTo>
                    <a:lnTo>
                      <a:pt x="790" y="1543"/>
                    </a:lnTo>
                    <a:lnTo>
                      <a:pt x="794" y="1545"/>
                    </a:lnTo>
                    <a:lnTo>
                      <a:pt x="794" y="1547"/>
                    </a:lnTo>
                    <a:lnTo>
                      <a:pt x="800" y="1547"/>
                    </a:lnTo>
                    <a:lnTo>
                      <a:pt x="800" y="1549"/>
                    </a:lnTo>
                    <a:lnTo>
                      <a:pt x="805" y="1552"/>
                    </a:lnTo>
                    <a:lnTo>
                      <a:pt x="810" y="1553"/>
                    </a:lnTo>
                    <a:lnTo>
                      <a:pt x="815" y="1556"/>
                    </a:lnTo>
                    <a:lnTo>
                      <a:pt x="820" y="1556"/>
                    </a:lnTo>
                    <a:lnTo>
                      <a:pt x="820" y="1553"/>
                    </a:lnTo>
                    <a:lnTo>
                      <a:pt x="826" y="1553"/>
                    </a:lnTo>
                    <a:lnTo>
                      <a:pt x="826" y="1549"/>
                    </a:lnTo>
                    <a:lnTo>
                      <a:pt x="831" y="1543"/>
                    </a:lnTo>
                    <a:lnTo>
                      <a:pt x="831" y="1536"/>
                    </a:lnTo>
                    <a:lnTo>
                      <a:pt x="836" y="1523"/>
                    </a:lnTo>
                    <a:lnTo>
                      <a:pt x="836" y="1507"/>
                    </a:lnTo>
                    <a:lnTo>
                      <a:pt x="842" y="1486"/>
                    </a:lnTo>
                    <a:lnTo>
                      <a:pt x="842" y="1459"/>
                    </a:lnTo>
                    <a:lnTo>
                      <a:pt x="847" y="1428"/>
                    </a:lnTo>
                    <a:lnTo>
                      <a:pt x="847" y="1386"/>
                    </a:lnTo>
                    <a:lnTo>
                      <a:pt x="852" y="1342"/>
                    </a:lnTo>
                    <a:lnTo>
                      <a:pt x="852" y="1291"/>
                    </a:lnTo>
                    <a:lnTo>
                      <a:pt x="857" y="1235"/>
                    </a:lnTo>
                    <a:lnTo>
                      <a:pt x="857" y="1171"/>
                    </a:lnTo>
                    <a:lnTo>
                      <a:pt x="862" y="1102"/>
                    </a:lnTo>
                    <a:lnTo>
                      <a:pt x="862" y="1032"/>
                    </a:lnTo>
                    <a:lnTo>
                      <a:pt x="868" y="957"/>
                    </a:lnTo>
                    <a:lnTo>
                      <a:pt x="868" y="883"/>
                    </a:lnTo>
                    <a:lnTo>
                      <a:pt x="873" y="806"/>
                    </a:lnTo>
                    <a:lnTo>
                      <a:pt x="873" y="733"/>
                    </a:lnTo>
                    <a:lnTo>
                      <a:pt x="878" y="663"/>
                    </a:lnTo>
                    <a:lnTo>
                      <a:pt x="878" y="598"/>
                    </a:lnTo>
                    <a:lnTo>
                      <a:pt x="883" y="537"/>
                    </a:lnTo>
                    <a:lnTo>
                      <a:pt x="883" y="485"/>
                    </a:lnTo>
                    <a:lnTo>
                      <a:pt x="888" y="442"/>
                    </a:lnTo>
                    <a:lnTo>
                      <a:pt x="888" y="404"/>
                    </a:lnTo>
                    <a:lnTo>
                      <a:pt x="893" y="381"/>
                    </a:lnTo>
                    <a:lnTo>
                      <a:pt x="893" y="367"/>
                    </a:lnTo>
                    <a:lnTo>
                      <a:pt x="893" y="361"/>
                    </a:lnTo>
                    <a:lnTo>
                      <a:pt x="899" y="367"/>
                    </a:lnTo>
                    <a:lnTo>
                      <a:pt x="899" y="381"/>
                    </a:lnTo>
                    <a:lnTo>
                      <a:pt x="905" y="403"/>
                    </a:lnTo>
                    <a:lnTo>
                      <a:pt x="905" y="434"/>
                    </a:lnTo>
                    <a:lnTo>
                      <a:pt x="910" y="471"/>
                    </a:lnTo>
                    <a:lnTo>
                      <a:pt x="910" y="513"/>
                    </a:lnTo>
                    <a:lnTo>
                      <a:pt x="915" y="562"/>
                    </a:lnTo>
                    <a:lnTo>
                      <a:pt x="915" y="612"/>
                    </a:lnTo>
                    <a:lnTo>
                      <a:pt x="920" y="666"/>
                    </a:lnTo>
                    <a:lnTo>
                      <a:pt x="920" y="720"/>
                    </a:lnTo>
                    <a:lnTo>
                      <a:pt x="926" y="777"/>
                    </a:lnTo>
                    <a:lnTo>
                      <a:pt x="926" y="832"/>
                    </a:lnTo>
                    <a:lnTo>
                      <a:pt x="930" y="885"/>
                    </a:lnTo>
                    <a:lnTo>
                      <a:pt x="930" y="940"/>
                    </a:lnTo>
                    <a:lnTo>
                      <a:pt x="936" y="989"/>
                    </a:lnTo>
                    <a:lnTo>
                      <a:pt x="936" y="1039"/>
                    </a:lnTo>
                    <a:lnTo>
                      <a:pt x="941" y="1084"/>
                    </a:lnTo>
                    <a:lnTo>
                      <a:pt x="941" y="1129"/>
                    </a:lnTo>
                    <a:lnTo>
                      <a:pt x="946" y="1168"/>
                    </a:lnTo>
                    <a:lnTo>
                      <a:pt x="946" y="1208"/>
                    </a:lnTo>
                    <a:lnTo>
                      <a:pt x="954" y="1242"/>
                    </a:lnTo>
                    <a:lnTo>
                      <a:pt x="954" y="1273"/>
                    </a:lnTo>
                    <a:lnTo>
                      <a:pt x="959" y="1303"/>
                    </a:lnTo>
                    <a:lnTo>
                      <a:pt x="959" y="1329"/>
                    </a:lnTo>
                    <a:lnTo>
                      <a:pt x="964" y="1353"/>
                    </a:lnTo>
                    <a:lnTo>
                      <a:pt x="964" y="1375"/>
                    </a:lnTo>
                    <a:lnTo>
                      <a:pt x="970" y="1395"/>
                    </a:lnTo>
                    <a:lnTo>
                      <a:pt x="970" y="1411"/>
                    </a:lnTo>
                    <a:lnTo>
                      <a:pt x="974" y="1428"/>
                    </a:lnTo>
                    <a:lnTo>
                      <a:pt x="974" y="1441"/>
                    </a:lnTo>
                    <a:lnTo>
                      <a:pt x="980" y="1455"/>
                    </a:lnTo>
                    <a:lnTo>
                      <a:pt x="980" y="1466"/>
                    </a:lnTo>
                    <a:lnTo>
                      <a:pt x="985" y="1475"/>
                    </a:lnTo>
                    <a:lnTo>
                      <a:pt x="985" y="1484"/>
                    </a:lnTo>
                    <a:lnTo>
                      <a:pt x="990" y="1490"/>
                    </a:lnTo>
                    <a:lnTo>
                      <a:pt x="990" y="1500"/>
                    </a:lnTo>
                    <a:lnTo>
                      <a:pt x="996" y="1504"/>
                    </a:lnTo>
                    <a:lnTo>
                      <a:pt x="996" y="1511"/>
                    </a:lnTo>
                    <a:lnTo>
                      <a:pt x="996" y="1516"/>
                    </a:lnTo>
                    <a:lnTo>
                      <a:pt x="1001" y="1520"/>
                    </a:lnTo>
                    <a:lnTo>
                      <a:pt x="1001" y="1524"/>
                    </a:lnTo>
                    <a:lnTo>
                      <a:pt x="1006" y="1527"/>
                    </a:lnTo>
                    <a:lnTo>
                      <a:pt x="1006" y="1531"/>
                    </a:lnTo>
                    <a:lnTo>
                      <a:pt x="1011" y="1534"/>
                    </a:lnTo>
                    <a:lnTo>
                      <a:pt x="1011" y="1536"/>
                    </a:lnTo>
                    <a:lnTo>
                      <a:pt x="1016" y="1538"/>
                    </a:lnTo>
                    <a:lnTo>
                      <a:pt x="1016" y="1540"/>
                    </a:lnTo>
                    <a:lnTo>
                      <a:pt x="1022" y="1543"/>
                    </a:lnTo>
                    <a:lnTo>
                      <a:pt x="1022" y="1545"/>
                    </a:lnTo>
                    <a:lnTo>
                      <a:pt x="1026" y="1547"/>
                    </a:lnTo>
                    <a:lnTo>
                      <a:pt x="1026" y="1549"/>
                    </a:lnTo>
                    <a:lnTo>
                      <a:pt x="1032" y="1549"/>
                    </a:lnTo>
                    <a:lnTo>
                      <a:pt x="1032" y="1552"/>
                    </a:lnTo>
                    <a:lnTo>
                      <a:pt x="1037" y="1553"/>
                    </a:lnTo>
                    <a:lnTo>
                      <a:pt x="1042" y="1556"/>
                    </a:lnTo>
                    <a:lnTo>
                      <a:pt x="1048" y="1559"/>
                    </a:lnTo>
                    <a:lnTo>
                      <a:pt x="1048" y="1560"/>
                    </a:lnTo>
                    <a:lnTo>
                      <a:pt x="1053" y="1560"/>
                    </a:lnTo>
                    <a:lnTo>
                      <a:pt x="1053" y="1563"/>
                    </a:lnTo>
                    <a:lnTo>
                      <a:pt x="1058" y="1563"/>
                    </a:lnTo>
                    <a:lnTo>
                      <a:pt x="1058" y="1565"/>
                    </a:lnTo>
                    <a:lnTo>
                      <a:pt x="1064" y="1565"/>
                    </a:lnTo>
                    <a:lnTo>
                      <a:pt x="1068" y="1567"/>
                    </a:lnTo>
                    <a:lnTo>
                      <a:pt x="1073" y="1569"/>
                    </a:lnTo>
                    <a:lnTo>
                      <a:pt x="1079" y="1569"/>
                    </a:lnTo>
                    <a:lnTo>
                      <a:pt x="1079" y="1572"/>
                    </a:lnTo>
                    <a:lnTo>
                      <a:pt x="1084" y="1572"/>
                    </a:lnTo>
                    <a:lnTo>
                      <a:pt x="1084" y="1575"/>
                    </a:lnTo>
                    <a:lnTo>
                      <a:pt x="1089" y="1575"/>
                    </a:lnTo>
                    <a:lnTo>
                      <a:pt x="1094" y="1577"/>
                    </a:lnTo>
                    <a:lnTo>
                      <a:pt x="1099" y="1577"/>
                    </a:lnTo>
                    <a:lnTo>
                      <a:pt x="1099" y="1579"/>
                    </a:lnTo>
                    <a:lnTo>
                      <a:pt x="1105" y="1579"/>
                    </a:lnTo>
                    <a:lnTo>
                      <a:pt x="1110" y="1582"/>
                    </a:lnTo>
                    <a:lnTo>
                      <a:pt x="1115" y="1582"/>
                    </a:lnTo>
                    <a:lnTo>
                      <a:pt x="1121" y="1583"/>
                    </a:lnTo>
                    <a:lnTo>
                      <a:pt x="1129" y="1583"/>
                    </a:lnTo>
                    <a:lnTo>
                      <a:pt x="1134" y="1583"/>
                    </a:lnTo>
                    <a:lnTo>
                      <a:pt x="1139" y="1586"/>
                    </a:lnTo>
                    <a:lnTo>
                      <a:pt x="1145" y="1586"/>
                    </a:lnTo>
                    <a:lnTo>
                      <a:pt x="1149" y="1586"/>
                    </a:lnTo>
                    <a:lnTo>
                      <a:pt x="1155" y="1586"/>
                    </a:lnTo>
                    <a:lnTo>
                      <a:pt x="1161" y="1586"/>
                    </a:lnTo>
                    <a:lnTo>
                      <a:pt x="1165" y="1586"/>
                    </a:lnTo>
                    <a:lnTo>
                      <a:pt x="1170" y="1586"/>
                    </a:lnTo>
                    <a:lnTo>
                      <a:pt x="1176" y="1586"/>
                    </a:lnTo>
                    <a:lnTo>
                      <a:pt x="1181" y="1586"/>
                    </a:lnTo>
                    <a:lnTo>
                      <a:pt x="1186" y="1586"/>
                    </a:lnTo>
                    <a:lnTo>
                      <a:pt x="1186" y="1583"/>
                    </a:lnTo>
                    <a:lnTo>
                      <a:pt x="1191" y="1583"/>
                    </a:lnTo>
                    <a:lnTo>
                      <a:pt x="1196" y="1582"/>
                    </a:lnTo>
                    <a:lnTo>
                      <a:pt x="1202" y="1579"/>
                    </a:lnTo>
                    <a:lnTo>
                      <a:pt x="1202" y="1575"/>
                    </a:lnTo>
                    <a:lnTo>
                      <a:pt x="1202" y="1569"/>
                    </a:lnTo>
                    <a:lnTo>
                      <a:pt x="1207" y="1565"/>
                    </a:lnTo>
                    <a:lnTo>
                      <a:pt x="1207" y="1556"/>
                    </a:lnTo>
                    <a:lnTo>
                      <a:pt x="1212" y="1545"/>
                    </a:lnTo>
                    <a:lnTo>
                      <a:pt x="1212" y="1531"/>
                    </a:lnTo>
                    <a:lnTo>
                      <a:pt x="1217" y="1516"/>
                    </a:lnTo>
                    <a:lnTo>
                      <a:pt x="1217" y="1492"/>
                    </a:lnTo>
                    <a:lnTo>
                      <a:pt x="1223" y="1468"/>
                    </a:lnTo>
                    <a:lnTo>
                      <a:pt x="1223" y="1437"/>
                    </a:lnTo>
                    <a:lnTo>
                      <a:pt x="1228" y="1400"/>
                    </a:lnTo>
                    <a:lnTo>
                      <a:pt x="1228" y="1362"/>
                    </a:lnTo>
                    <a:lnTo>
                      <a:pt x="1232" y="1314"/>
                    </a:lnTo>
                    <a:lnTo>
                      <a:pt x="1232" y="1264"/>
                    </a:lnTo>
                    <a:lnTo>
                      <a:pt x="1239" y="1210"/>
                    </a:lnTo>
                    <a:lnTo>
                      <a:pt x="1239" y="1152"/>
                    </a:lnTo>
                    <a:lnTo>
                      <a:pt x="1244" y="1087"/>
                    </a:lnTo>
                    <a:lnTo>
                      <a:pt x="1244" y="1022"/>
                    </a:lnTo>
                    <a:lnTo>
                      <a:pt x="1248" y="954"/>
                    </a:lnTo>
                    <a:lnTo>
                      <a:pt x="1248" y="885"/>
                    </a:lnTo>
                    <a:lnTo>
                      <a:pt x="1254" y="819"/>
                    </a:lnTo>
                    <a:lnTo>
                      <a:pt x="1254" y="753"/>
                    </a:lnTo>
                    <a:lnTo>
                      <a:pt x="1258" y="689"/>
                    </a:lnTo>
                    <a:lnTo>
                      <a:pt x="1258" y="627"/>
                    </a:lnTo>
                    <a:lnTo>
                      <a:pt x="1264" y="572"/>
                    </a:lnTo>
                    <a:lnTo>
                      <a:pt x="1264" y="525"/>
                    </a:lnTo>
                    <a:lnTo>
                      <a:pt x="1269" y="482"/>
                    </a:lnTo>
                    <a:lnTo>
                      <a:pt x="1269" y="449"/>
                    </a:lnTo>
                    <a:lnTo>
                      <a:pt x="1274" y="420"/>
                    </a:lnTo>
                    <a:lnTo>
                      <a:pt x="1274" y="403"/>
                    </a:lnTo>
                    <a:lnTo>
                      <a:pt x="1279" y="394"/>
                    </a:lnTo>
                    <a:lnTo>
                      <a:pt x="1285" y="400"/>
                    </a:lnTo>
                    <a:lnTo>
                      <a:pt x="1285" y="413"/>
                    </a:lnTo>
                    <a:lnTo>
                      <a:pt x="1290" y="437"/>
                    </a:lnTo>
                    <a:lnTo>
                      <a:pt x="1290" y="465"/>
                    </a:lnTo>
                    <a:lnTo>
                      <a:pt x="1295" y="498"/>
                    </a:lnTo>
                    <a:lnTo>
                      <a:pt x="1295" y="537"/>
                    </a:lnTo>
                    <a:lnTo>
                      <a:pt x="1300" y="579"/>
                    </a:lnTo>
                    <a:lnTo>
                      <a:pt x="1300" y="625"/>
                    </a:lnTo>
                    <a:lnTo>
                      <a:pt x="1300" y="673"/>
                    </a:lnTo>
                    <a:lnTo>
                      <a:pt x="1308" y="722"/>
                    </a:lnTo>
                    <a:lnTo>
                      <a:pt x="1308" y="775"/>
                    </a:lnTo>
                    <a:lnTo>
                      <a:pt x="1313" y="825"/>
                    </a:lnTo>
                    <a:lnTo>
                      <a:pt x="1313" y="873"/>
                    </a:lnTo>
                    <a:lnTo>
                      <a:pt x="1319" y="925"/>
                    </a:lnTo>
                    <a:lnTo>
                      <a:pt x="1319" y="972"/>
                    </a:lnTo>
                    <a:lnTo>
                      <a:pt x="1324" y="1019"/>
                    </a:lnTo>
                    <a:lnTo>
                      <a:pt x="1324" y="1062"/>
                    </a:lnTo>
                    <a:lnTo>
                      <a:pt x="1329" y="1105"/>
                    </a:lnTo>
                    <a:lnTo>
                      <a:pt x="1329" y="1144"/>
                    </a:lnTo>
                    <a:lnTo>
                      <a:pt x="1335" y="1182"/>
                    </a:lnTo>
                    <a:lnTo>
                      <a:pt x="1335" y="1216"/>
                    </a:lnTo>
                    <a:lnTo>
                      <a:pt x="1339" y="1250"/>
                    </a:lnTo>
                    <a:lnTo>
                      <a:pt x="1339" y="1280"/>
                    </a:lnTo>
                    <a:lnTo>
                      <a:pt x="1345" y="1307"/>
                    </a:lnTo>
                    <a:lnTo>
                      <a:pt x="1345" y="1332"/>
                    </a:lnTo>
                    <a:lnTo>
                      <a:pt x="1350" y="1356"/>
                    </a:lnTo>
                    <a:lnTo>
                      <a:pt x="1350" y="1377"/>
                    </a:lnTo>
                    <a:lnTo>
                      <a:pt x="1355" y="1395"/>
                    </a:lnTo>
                    <a:lnTo>
                      <a:pt x="1355" y="1411"/>
                    </a:lnTo>
                    <a:lnTo>
                      <a:pt x="1361" y="1428"/>
                    </a:lnTo>
                    <a:lnTo>
                      <a:pt x="1361" y="1441"/>
                    </a:lnTo>
                    <a:lnTo>
                      <a:pt x="1366" y="1455"/>
                    </a:lnTo>
                    <a:lnTo>
                      <a:pt x="1366" y="1464"/>
                    </a:lnTo>
                    <a:lnTo>
                      <a:pt x="1371" y="1475"/>
                    </a:lnTo>
                    <a:lnTo>
                      <a:pt x="1371" y="1484"/>
                    </a:lnTo>
                    <a:lnTo>
                      <a:pt x="1377" y="1490"/>
                    </a:lnTo>
                    <a:lnTo>
                      <a:pt x="1377" y="1498"/>
                    </a:lnTo>
                    <a:lnTo>
                      <a:pt x="1382" y="1504"/>
                    </a:lnTo>
                    <a:lnTo>
                      <a:pt x="1382" y="1511"/>
                    </a:lnTo>
                    <a:lnTo>
                      <a:pt x="1387" y="1516"/>
                    </a:lnTo>
                    <a:lnTo>
                      <a:pt x="1387" y="1520"/>
                    </a:lnTo>
                    <a:lnTo>
                      <a:pt x="1392" y="1524"/>
                    </a:lnTo>
                    <a:lnTo>
                      <a:pt x="1392" y="1527"/>
                    </a:lnTo>
                    <a:lnTo>
                      <a:pt x="1397" y="1531"/>
                    </a:lnTo>
                    <a:lnTo>
                      <a:pt x="1397" y="1534"/>
                    </a:lnTo>
                    <a:lnTo>
                      <a:pt x="1403" y="1536"/>
                    </a:lnTo>
                    <a:lnTo>
                      <a:pt x="1403" y="1538"/>
                    </a:lnTo>
                    <a:lnTo>
                      <a:pt x="1408" y="1543"/>
                    </a:lnTo>
                    <a:lnTo>
                      <a:pt x="1408" y="1545"/>
                    </a:lnTo>
                    <a:lnTo>
                      <a:pt x="1413" y="1547"/>
                    </a:lnTo>
                    <a:lnTo>
                      <a:pt x="1413" y="1549"/>
                    </a:lnTo>
                    <a:lnTo>
                      <a:pt x="1419" y="1552"/>
                    </a:lnTo>
                    <a:lnTo>
                      <a:pt x="1419" y="1553"/>
                    </a:lnTo>
                    <a:lnTo>
                      <a:pt x="1423" y="1553"/>
                    </a:lnTo>
                    <a:lnTo>
                      <a:pt x="1423" y="1556"/>
                    </a:lnTo>
                    <a:lnTo>
                      <a:pt x="1429" y="1559"/>
                    </a:lnTo>
                    <a:lnTo>
                      <a:pt x="1434" y="1560"/>
                    </a:lnTo>
                    <a:lnTo>
                      <a:pt x="1439" y="1563"/>
                    </a:lnTo>
                    <a:lnTo>
                      <a:pt x="1445" y="1565"/>
                    </a:lnTo>
                    <a:lnTo>
                      <a:pt x="1449" y="1567"/>
                    </a:lnTo>
                    <a:lnTo>
                      <a:pt x="1454" y="1567"/>
                    </a:lnTo>
                    <a:lnTo>
                      <a:pt x="1454" y="1569"/>
                    </a:lnTo>
                    <a:lnTo>
                      <a:pt x="1460" y="1569"/>
                    </a:lnTo>
                    <a:lnTo>
                      <a:pt x="1460" y="1572"/>
                    </a:lnTo>
                    <a:lnTo>
                      <a:pt x="1465" y="1572"/>
                    </a:lnTo>
                    <a:lnTo>
                      <a:pt x="1470" y="1575"/>
                    </a:lnTo>
                    <a:lnTo>
                      <a:pt x="1475" y="1575"/>
                    </a:lnTo>
                    <a:lnTo>
                      <a:pt x="1475" y="1577"/>
                    </a:lnTo>
                    <a:lnTo>
                      <a:pt x="1483" y="1577"/>
                    </a:lnTo>
                    <a:lnTo>
                      <a:pt x="1489" y="1579"/>
                    </a:lnTo>
                    <a:lnTo>
                      <a:pt x="1494" y="1579"/>
                    </a:lnTo>
                    <a:lnTo>
                      <a:pt x="1499" y="1582"/>
                    </a:lnTo>
                    <a:lnTo>
                      <a:pt x="1503" y="1582"/>
                    </a:lnTo>
                    <a:lnTo>
                      <a:pt x="1503" y="1583"/>
                    </a:lnTo>
                    <a:lnTo>
                      <a:pt x="1509" y="1583"/>
                    </a:lnTo>
                    <a:lnTo>
                      <a:pt x="1514" y="1586"/>
                    </a:lnTo>
                    <a:lnTo>
                      <a:pt x="1519" y="1586"/>
                    </a:lnTo>
                    <a:lnTo>
                      <a:pt x="1524" y="1586"/>
                    </a:lnTo>
                    <a:lnTo>
                      <a:pt x="1524" y="1588"/>
                    </a:lnTo>
                    <a:lnTo>
                      <a:pt x="1530" y="1588"/>
                    </a:lnTo>
                    <a:lnTo>
                      <a:pt x="1535" y="1588"/>
                    </a:lnTo>
                    <a:lnTo>
                      <a:pt x="1540" y="1588"/>
                    </a:lnTo>
                    <a:lnTo>
                      <a:pt x="1540" y="1590"/>
                    </a:lnTo>
                    <a:lnTo>
                      <a:pt x="1545" y="1590"/>
                    </a:lnTo>
                    <a:lnTo>
                      <a:pt x="1550" y="1590"/>
                    </a:lnTo>
                    <a:lnTo>
                      <a:pt x="1556" y="1590"/>
                    </a:lnTo>
                    <a:lnTo>
                      <a:pt x="1561" y="1590"/>
                    </a:lnTo>
                    <a:lnTo>
                      <a:pt x="1561" y="1593"/>
                    </a:lnTo>
                    <a:lnTo>
                      <a:pt x="1566" y="1593"/>
                    </a:lnTo>
                    <a:lnTo>
                      <a:pt x="1571" y="1593"/>
                    </a:lnTo>
                    <a:lnTo>
                      <a:pt x="1577" y="1593"/>
                    </a:lnTo>
                    <a:lnTo>
                      <a:pt x="1582" y="1593"/>
                    </a:lnTo>
                    <a:lnTo>
                      <a:pt x="1587" y="1593"/>
                    </a:lnTo>
                    <a:lnTo>
                      <a:pt x="1592" y="1595"/>
                    </a:lnTo>
                    <a:lnTo>
                      <a:pt x="1598" y="1595"/>
                    </a:lnTo>
                    <a:lnTo>
                      <a:pt x="1603" y="1595"/>
                    </a:lnTo>
                    <a:lnTo>
                      <a:pt x="1608" y="1595"/>
                    </a:lnTo>
                    <a:lnTo>
                      <a:pt x="1613" y="1595"/>
                    </a:lnTo>
                    <a:lnTo>
                      <a:pt x="1618" y="1595"/>
                    </a:lnTo>
                    <a:lnTo>
                      <a:pt x="1624" y="1595"/>
                    </a:lnTo>
                    <a:lnTo>
                      <a:pt x="1629" y="1595"/>
                    </a:lnTo>
                    <a:lnTo>
                      <a:pt x="1634" y="1595"/>
                    </a:lnTo>
                    <a:lnTo>
                      <a:pt x="1634" y="1597"/>
                    </a:lnTo>
                    <a:lnTo>
                      <a:pt x="1639" y="1597"/>
                    </a:lnTo>
                    <a:lnTo>
                      <a:pt x="1644" y="1597"/>
                    </a:lnTo>
                    <a:lnTo>
                      <a:pt x="1650" y="1597"/>
                    </a:lnTo>
                    <a:lnTo>
                      <a:pt x="1657" y="1597"/>
                    </a:lnTo>
                    <a:lnTo>
                      <a:pt x="1663" y="1597"/>
                    </a:lnTo>
                    <a:lnTo>
                      <a:pt x="1668" y="1597"/>
                    </a:lnTo>
                    <a:lnTo>
                      <a:pt x="1673" y="1597"/>
                    </a:lnTo>
                    <a:lnTo>
                      <a:pt x="1679" y="1597"/>
                    </a:lnTo>
                    <a:lnTo>
                      <a:pt x="1684" y="1597"/>
                    </a:lnTo>
                    <a:lnTo>
                      <a:pt x="1689" y="1597"/>
                    </a:lnTo>
                    <a:lnTo>
                      <a:pt x="1694" y="1597"/>
                    </a:lnTo>
                    <a:lnTo>
                      <a:pt x="1700" y="1597"/>
                    </a:lnTo>
                    <a:lnTo>
                      <a:pt x="1704" y="1597"/>
                    </a:lnTo>
                    <a:lnTo>
                      <a:pt x="1709" y="1597"/>
                    </a:lnTo>
                    <a:lnTo>
                      <a:pt x="1716" y="1597"/>
                    </a:lnTo>
                    <a:lnTo>
                      <a:pt x="1720" y="1597"/>
                    </a:lnTo>
                    <a:lnTo>
                      <a:pt x="1724" y="1597"/>
                    </a:lnTo>
                    <a:lnTo>
                      <a:pt x="1730" y="1597"/>
                    </a:lnTo>
                    <a:lnTo>
                      <a:pt x="1735" y="1597"/>
                    </a:lnTo>
                    <a:lnTo>
                      <a:pt x="1740" y="1597"/>
                    </a:lnTo>
                    <a:lnTo>
                      <a:pt x="1746" y="1597"/>
                    </a:lnTo>
                    <a:lnTo>
                      <a:pt x="1751" y="1597"/>
                    </a:lnTo>
                    <a:lnTo>
                      <a:pt x="1756" y="1597"/>
                    </a:lnTo>
                    <a:lnTo>
                      <a:pt x="1762" y="1597"/>
                    </a:lnTo>
                    <a:lnTo>
                      <a:pt x="1767" y="1597"/>
                    </a:lnTo>
                    <a:lnTo>
                      <a:pt x="1772" y="1597"/>
                    </a:lnTo>
                    <a:lnTo>
                      <a:pt x="1777" y="1597"/>
                    </a:lnTo>
                    <a:lnTo>
                      <a:pt x="1783" y="1597"/>
                    </a:lnTo>
                    <a:lnTo>
                      <a:pt x="1788" y="1597"/>
                    </a:lnTo>
                    <a:lnTo>
                      <a:pt x="1793" y="1597"/>
                    </a:lnTo>
                    <a:lnTo>
                      <a:pt x="1799" y="1597"/>
                    </a:lnTo>
                    <a:lnTo>
                      <a:pt x="1799" y="1599"/>
                    </a:lnTo>
                    <a:lnTo>
                      <a:pt x="1804" y="1599"/>
                    </a:lnTo>
                    <a:lnTo>
                      <a:pt x="1809" y="1599"/>
                    </a:lnTo>
                    <a:lnTo>
                      <a:pt x="1815" y="1599"/>
                    </a:lnTo>
                    <a:lnTo>
                      <a:pt x="1819" y="1599"/>
                    </a:lnTo>
                    <a:lnTo>
                      <a:pt x="1824" y="1599"/>
                    </a:lnTo>
                    <a:lnTo>
                      <a:pt x="1829" y="1599"/>
                    </a:lnTo>
                    <a:lnTo>
                      <a:pt x="1837" y="1599"/>
                    </a:lnTo>
                    <a:lnTo>
                      <a:pt x="1843" y="1599"/>
                    </a:lnTo>
                    <a:lnTo>
                      <a:pt x="1848" y="1597"/>
                    </a:lnTo>
                    <a:lnTo>
                      <a:pt x="1853" y="1597"/>
                    </a:lnTo>
                    <a:lnTo>
                      <a:pt x="1858" y="1597"/>
                    </a:lnTo>
                    <a:lnTo>
                      <a:pt x="1863" y="1597"/>
                    </a:lnTo>
                    <a:lnTo>
                      <a:pt x="1869" y="1597"/>
                    </a:lnTo>
                    <a:lnTo>
                      <a:pt x="1874" y="1597"/>
                    </a:lnTo>
                    <a:lnTo>
                      <a:pt x="1874" y="1595"/>
                    </a:lnTo>
                    <a:lnTo>
                      <a:pt x="1879" y="1595"/>
                    </a:lnTo>
                    <a:lnTo>
                      <a:pt x="1884" y="1593"/>
                    </a:lnTo>
                    <a:lnTo>
                      <a:pt x="1884" y="1590"/>
                    </a:lnTo>
                    <a:lnTo>
                      <a:pt x="1889" y="1588"/>
                    </a:lnTo>
                    <a:lnTo>
                      <a:pt x="1889" y="1586"/>
                    </a:lnTo>
                    <a:lnTo>
                      <a:pt x="1895" y="1582"/>
                    </a:lnTo>
                    <a:lnTo>
                      <a:pt x="1895" y="1577"/>
                    </a:lnTo>
                    <a:lnTo>
                      <a:pt x="1900" y="1572"/>
                    </a:lnTo>
                    <a:lnTo>
                      <a:pt x="1900" y="1565"/>
                    </a:lnTo>
                    <a:lnTo>
                      <a:pt x="1905" y="1556"/>
                    </a:lnTo>
                    <a:lnTo>
                      <a:pt x="1905" y="1547"/>
                    </a:lnTo>
                    <a:lnTo>
                      <a:pt x="1911" y="1534"/>
                    </a:lnTo>
                    <a:lnTo>
                      <a:pt x="1911" y="1520"/>
                    </a:lnTo>
                    <a:lnTo>
                      <a:pt x="1915" y="1504"/>
                    </a:lnTo>
                    <a:lnTo>
                      <a:pt x="1915" y="1486"/>
                    </a:lnTo>
                    <a:lnTo>
                      <a:pt x="1915" y="1464"/>
                    </a:lnTo>
                    <a:lnTo>
                      <a:pt x="1921" y="1439"/>
                    </a:lnTo>
                    <a:lnTo>
                      <a:pt x="1921" y="1409"/>
                    </a:lnTo>
                    <a:lnTo>
                      <a:pt x="1926" y="1379"/>
                    </a:lnTo>
                    <a:lnTo>
                      <a:pt x="1926" y="1342"/>
                    </a:lnTo>
                    <a:lnTo>
                      <a:pt x="1931" y="1307"/>
                    </a:lnTo>
                    <a:lnTo>
                      <a:pt x="1931" y="1266"/>
                    </a:lnTo>
                    <a:lnTo>
                      <a:pt x="1936" y="1221"/>
                    </a:lnTo>
                    <a:lnTo>
                      <a:pt x="1936" y="1175"/>
                    </a:lnTo>
                    <a:lnTo>
                      <a:pt x="1941" y="1129"/>
                    </a:lnTo>
                    <a:lnTo>
                      <a:pt x="1941" y="1075"/>
                    </a:lnTo>
                    <a:lnTo>
                      <a:pt x="1946" y="1024"/>
                    </a:lnTo>
                    <a:lnTo>
                      <a:pt x="1946" y="972"/>
                    </a:lnTo>
                    <a:lnTo>
                      <a:pt x="1952" y="918"/>
                    </a:lnTo>
                    <a:lnTo>
                      <a:pt x="1952" y="863"/>
                    </a:lnTo>
                    <a:lnTo>
                      <a:pt x="1957" y="811"/>
                    </a:lnTo>
                    <a:lnTo>
                      <a:pt x="1957" y="759"/>
                    </a:lnTo>
                    <a:lnTo>
                      <a:pt x="1962" y="711"/>
                    </a:lnTo>
                    <a:lnTo>
                      <a:pt x="1962" y="663"/>
                    </a:lnTo>
                    <a:lnTo>
                      <a:pt x="1968" y="620"/>
                    </a:lnTo>
                    <a:lnTo>
                      <a:pt x="1968" y="582"/>
                    </a:lnTo>
                    <a:lnTo>
                      <a:pt x="1973" y="546"/>
                    </a:lnTo>
                    <a:lnTo>
                      <a:pt x="1973" y="517"/>
                    </a:lnTo>
                    <a:lnTo>
                      <a:pt x="1978" y="491"/>
                    </a:lnTo>
                    <a:lnTo>
                      <a:pt x="1978" y="471"/>
                    </a:lnTo>
                    <a:lnTo>
                      <a:pt x="1983" y="458"/>
                    </a:lnTo>
                    <a:lnTo>
                      <a:pt x="1983" y="449"/>
                    </a:lnTo>
                    <a:lnTo>
                      <a:pt x="1989" y="446"/>
                    </a:lnTo>
                    <a:lnTo>
                      <a:pt x="1989" y="449"/>
                    </a:lnTo>
                    <a:lnTo>
                      <a:pt x="1994" y="458"/>
                    </a:lnTo>
                    <a:lnTo>
                      <a:pt x="1994" y="471"/>
                    </a:lnTo>
                    <a:lnTo>
                      <a:pt x="1998" y="489"/>
                    </a:lnTo>
                    <a:lnTo>
                      <a:pt x="1998" y="512"/>
                    </a:lnTo>
                    <a:lnTo>
                      <a:pt x="2005" y="539"/>
                    </a:lnTo>
                    <a:lnTo>
                      <a:pt x="2005" y="570"/>
                    </a:lnTo>
                    <a:lnTo>
                      <a:pt x="2011" y="603"/>
                    </a:lnTo>
                    <a:lnTo>
                      <a:pt x="2011" y="638"/>
                    </a:lnTo>
                    <a:lnTo>
                      <a:pt x="2017" y="677"/>
                    </a:lnTo>
                    <a:lnTo>
                      <a:pt x="2017" y="718"/>
                    </a:lnTo>
                    <a:lnTo>
                      <a:pt x="2023" y="759"/>
                    </a:lnTo>
                    <a:lnTo>
                      <a:pt x="2023" y="802"/>
                    </a:lnTo>
                    <a:lnTo>
                      <a:pt x="2023" y="842"/>
                    </a:lnTo>
                    <a:lnTo>
                      <a:pt x="2028" y="885"/>
                    </a:lnTo>
                    <a:lnTo>
                      <a:pt x="2028" y="927"/>
                    </a:lnTo>
                    <a:lnTo>
                      <a:pt x="2033" y="966"/>
                    </a:lnTo>
                    <a:lnTo>
                      <a:pt x="2033" y="1008"/>
                    </a:lnTo>
                    <a:lnTo>
                      <a:pt x="2038" y="1047"/>
                    </a:lnTo>
                    <a:lnTo>
                      <a:pt x="2038" y="1084"/>
                    </a:lnTo>
                    <a:lnTo>
                      <a:pt x="2044" y="1119"/>
                    </a:lnTo>
                    <a:lnTo>
                      <a:pt x="2044" y="1156"/>
                    </a:lnTo>
                    <a:lnTo>
                      <a:pt x="2049" y="1187"/>
                    </a:lnTo>
                    <a:lnTo>
                      <a:pt x="2049" y="1219"/>
                    </a:lnTo>
                    <a:lnTo>
                      <a:pt x="2054" y="1246"/>
                    </a:lnTo>
                    <a:lnTo>
                      <a:pt x="2054" y="1273"/>
                    </a:lnTo>
                    <a:lnTo>
                      <a:pt x="2059" y="1298"/>
                    </a:lnTo>
                    <a:lnTo>
                      <a:pt x="2059" y="1323"/>
                    </a:lnTo>
                    <a:lnTo>
                      <a:pt x="2064" y="1342"/>
                    </a:lnTo>
                    <a:lnTo>
                      <a:pt x="2064" y="1364"/>
                    </a:lnTo>
                    <a:lnTo>
                      <a:pt x="2070" y="1382"/>
                    </a:lnTo>
                    <a:lnTo>
                      <a:pt x="2070" y="1397"/>
                    </a:lnTo>
                    <a:lnTo>
                      <a:pt x="2075" y="1413"/>
                    </a:lnTo>
                    <a:lnTo>
                      <a:pt x="2075" y="1428"/>
                    </a:lnTo>
                    <a:lnTo>
                      <a:pt x="2080" y="1441"/>
                    </a:lnTo>
                    <a:lnTo>
                      <a:pt x="2080" y="1452"/>
                    </a:lnTo>
                    <a:lnTo>
                      <a:pt x="2086" y="1461"/>
                    </a:lnTo>
                    <a:lnTo>
                      <a:pt x="2086" y="1472"/>
                    </a:lnTo>
                    <a:lnTo>
                      <a:pt x="2091" y="1478"/>
                    </a:lnTo>
                    <a:lnTo>
                      <a:pt x="2091" y="1488"/>
                    </a:lnTo>
                    <a:lnTo>
                      <a:pt x="2095" y="1494"/>
                    </a:lnTo>
                    <a:lnTo>
                      <a:pt x="2095" y="1502"/>
                    </a:lnTo>
                    <a:lnTo>
                      <a:pt x="2100" y="1507"/>
                    </a:lnTo>
                    <a:lnTo>
                      <a:pt x="2100" y="1514"/>
                    </a:lnTo>
                    <a:lnTo>
                      <a:pt x="2106" y="1518"/>
                    </a:lnTo>
                    <a:lnTo>
                      <a:pt x="2106" y="1523"/>
                    </a:lnTo>
                    <a:lnTo>
                      <a:pt x="2111" y="1524"/>
                    </a:lnTo>
                    <a:lnTo>
                      <a:pt x="2111" y="1530"/>
                    </a:lnTo>
                    <a:lnTo>
                      <a:pt x="2116" y="1531"/>
                    </a:lnTo>
                    <a:lnTo>
                      <a:pt x="2116" y="1536"/>
                    </a:lnTo>
                    <a:lnTo>
                      <a:pt x="2121" y="1538"/>
                    </a:lnTo>
                    <a:lnTo>
                      <a:pt x="2121" y="1540"/>
                    </a:lnTo>
                    <a:lnTo>
                      <a:pt x="2121" y="1543"/>
                    </a:lnTo>
                    <a:lnTo>
                      <a:pt x="2127" y="1545"/>
                    </a:lnTo>
                    <a:lnTo>
                      <a:pt x="2127" y="1547"/>
                    </a:lnTo>
                    <a:lnTo>
                      <a:pt x="2132" y="1549"/>
                    </a:lnTo>
                    <a:lnTo>
                      <a:pt x="2132" y="1552"/>
                    </a:lnTo>
                    <a:lnTo>
                      <a:pt x="2137" y="1553"/>
                    </a:lnTo>
                    <a:lnTo>
                      <a:pt x="2143" y="1556"/>
                    </a:lnTo>
                    <a:lnTo>
                      <a:pt x="2143" y="1559"/>
                    </a:lnTo>
                    <a:lnTo>
                      <a:pt x="2148" y="1559"/>
                    </a:lnTo>
                    <a:lnTo>
                      <a:pt x="2148" y="1560"/>
                    </a:lnTo>
                    <a:lnTo>
                      <a:pt x="2153" y="1563"/>
                    </a:lnTo>
                    <a:lnTo>
                      <a:pt x="2158" y="1565"/>
                    </a:lnTo>
                    <a:lnTo>
                      <a:pt x="2163" y="1567"/>
                    </a:lnTo>
                    <a:lnTo>
                      <a:pt x="2169" y="1569"/>
                    </a:lnTo>
                    <a:lnTo>
                      <a:pt x="2174" y="1569"/>
                    </a:lnTo>
                    <a:lnTo>
                      <a:pt x="2174" y="1572"/>
                    </a:lnTo>
                    <a:lnTo>
                      <a:pt x="2179" y="1572"/>
                    </a:lnTo>
                    <a:lnTo>
                      <a:pt x="2179" y="1575"/>
                    </a:lnTo>
                    <a:lnTo>
                      <a:pt x="2186" y="1575"/>
                    </a:lnTo>
                    <a:lnTo>
                      <a:pt x="2192" y="1577"/>
                    </a:lnTo>
                    <a:lnTo>
                      <a:pt x="2197" y="1577"/>
                    </a:lnTo>
                    <a:lnTo>
                      <a:pt x="2197" y="1579"/>
                    </a:lnTo>
                    <a:lnTo>
                      <a:pt x="2202" y="1579"/>
                    </a:lnTo>
                    <a:lnTo>
                      <a:pt x="2207" y="1582"/>
                    </a:lnTo>
                    <a:lnTo>
                      <a:pt x="2213" y="1582"/>
                    </a:lnTo>
                    <a:lnTo>
                      <a:pt x="2213" y="1583"/>
                    </a:lnTo>
                    <a:lnTo>
                      <a:pt x="2217" y="1583"/>
                    </a:lnTo>
                    <a:lnTo>
                      <a:pt x="2223" y="1583"/>
                    </a:lnTo>
                    <a:lnTo>
                      <a:pt x="2223" y="1586"/>
                    </a:lnTo>
                    <a:lnTo>
                      <a:pt x="2228" y="1586"/>
                    </a:lnTo>
                    <a:lnTo>
                      <a:pt x="2233" y="1586"/>
                    </a:lnTo>
                    <a:lnTo>
                      <a:pt x="2233" y="1588"/>
                    </a:lnTo>
                    <a:lnTo>
                      <a:pt x="2240" y="1588"/>
                    </a:lnTo>
                    <a:lnTo>
                      <a:pt x="2245" y="1588"/>
                    </a:lnTo>
                    <a:lnTo>
                      <a:pt x="2250" y="1588"/>
                    </a:lnTo>
                    <a:lnTo>
                      <a:pt x="2250" y="1590"/>
                    </a:lnTo>
                    <a:lnTo>
                      <a:pt x="2255" y="1590"/>
                    </a:lnTo>
                    <a:lnTo>
                      <a:pt x="2260" y="1590"/>
                    </a:lnTo>
                    <a:lnTo>
                      <a:pt x="2266" y="1590"/>
                    </a:lnTo>
                    <a:lnTo>
                      <a:pt x="2270" y="1593"/>
                    </a:lnTo>
                    <a:lnTo>
                      <a:pt x="2276" y="1593"/>
                    </a:lnTo>
                    <a:lnTo>
                      <a:pt x="2281" y="1593"/>
                    </a:lnTo>
                    <a:lnTo>
                      <a:pt x="2286" y="1593"/>
                    </a:lnTo>
                    <a:lnTo>
                      <a:pt x="2292" y="1595"/>
                    </a:lnTo>
                    <a:lnTo>
                      <a:pt x="2296" y="1595"/>
                    </a:lnTo>
                    <a:lnTo>
                      <a:pt x="2302" y="1595"/>
                    </a:lnTo>
                    <a:lnTo>
                      <a:pt x="2307" y="1595"/>
                    </a:lnTo>
                    <a:lnTo>
                      <a:pt x="2312" y="1595"/>
                    </a:lnTo>
                    <a:lnTo>
                      <a:pt x="2317" y="1595"/>
                    </a:lnTo>
                    <a:lnTo>
                      <a:pt x="2322" y="1595"/>
                    </a:lnTo>
                    <a:lnTo>
                      <a:pt x="2322" y="1597"/>
                    </a:lnTo>
                    <a:lnTo>
                      <a:pt x="2328" y="1597"/>
                    </a:lnTo>
                    <a:lnTo>
                      <a:pt x="2333" y="1597"/>
                    </a:lnTo>
                    <a:lnTo>
                      <a:pt x="2338" y="1597"/>
                    </a:lnTo>
                    <a:lnTo>
                      <a:pt x="2343" y="1597"/>
                    </a:lnTo>
                    <a:lnTo>
                      <a:pt x="2349" y="1597"/>
                    </a:lnTo>
                    <a:lnTo>
                      <a:pt x="2354" y="1597"/>
                    </a:lnTo>
                    <a:lnTo>
                      <a:pt x="2359" y="1597"/>
                    </a:lnTo>
                    <a:lnTo>
                      <a:pt x="2366" y="1597"/>
                    </a:lnTo>
                    <a:lnTo>
                      <a:pt x="2372" y="1597"/>
                    </a:lnTo>
                    <a:lnTo>
                      <a:pt x="2378" y="1597"/>
                    </a:lnTo>
                    <a:lnTo>
                      <a:pt x="2382" y="1597"/>
                    </a:lnTo>
                    <a:lnTo>
                      <a:pt x="2387" y="1597"/>
                    </a:lnTo>
                    <a:lnTo>
                      <a:pt x="2392" y="1597"/>
                    </a:lnTo>
                    <a:lnTo>
                      <a:pt x="2398" y="1597"/>
                    </a:lnTo>
                    <a:lnTo>
                      <a:pt x="2404" y="1597"/>
                    </a:lnTo>
                    <a:lnTo>
                      <a:pt x="2409" y="1597"/>
                    </a:lnTo>
                    <a:lnTo>
                      <a:pt x="2409" y="1599"/>
                    </a:lnTo>
                    <a:lnTo>
                      <a:pt x="2413" y="1599"/>
                    </a:lnTo>
                    <a:lnTo>
                      <a:pt x="2419" y="1599"/>
                    </a:lnTo>
                    <a:lnTo>
                      <a:pt x="2424" y="1599"/>
                    </a:lnTo>
                    <a:lnTo>
                      <a:pt x="2429" y="1599"/>
                    </a:lnTo>
                    <a:lnTo>
                      <a:pt x="2434" y="1599"/>
                    </a:lnTo>
                    <a:lnTo>
                      <a:pt x="2440" y="1599"/>
                    </a:lnTo>
                    <a:lnTo>
                      <a:pt x="2445" y="1599"/>
                    </a:lnTo>
                    <a:lnTo>
                      <a:pt x="2450" y="1599"/>
                    </a:lnTo>
                    <a:lnTo>
                      <a:pt x="2455" y="1599"/>
                    </a:lnTo>
                    <a:lnTo>
                      <a:pt x="2461" y="1599"/>
                    </a:lnTo>
                    <a:lnTo>
                      <a:pt x="2467" y="1599"/>
                    </a:lnTo>
                    <a:lnTo>
                      <a:pt x="2472" y="1599"/>
                    </a:lnTo>
                    <a:lnTo>
                      <a:pt x="2476" y="1599"/>
                    </a:lnTo>
                    <a:lnTo>
                      <a:pt x="2482" y="1599"/>
                    </a:lnTo>
                    <a:lnTo>
                      <a:pt x="2487" y="1599"/>
                    </a:lnTo>
                    <a:lnTo>
                      <a:pt x="2492" y="1599"/>
                    </a:lnTo>
                    <a:lnTo>
                      <a:pt x="2498" y="1599"/>
                    </a:lnTo>
                    <a:lnTo>
                      <a:pt x="2503" y="1599"/>
                    </a:lnTo>
                    <a:lnTo>
                      <a:pt x="2508" y="1599"/>
                    </a:lnTo>
                    <a:lnTo>
                      <a:pt x="2514" y="1599"/>
                    </a:lnTo>
                    <a:lnTo>
                      <a:pt x="2518" y="1599"/>
                    </a:lnTo>
                    <a:lnTo>
                      <a:pt x="2524" y="1599"/>
                    </a:lnTo>
                    <a:lnTo>
                      <a:pt x="2529" y="1599"/>
                    </a:lnTo>
                    <a:lnTo>
                      <a:pt x="2534" y="1599"/>
                    </a:lnTo>
                    <a:lnTo>
                      <a:pt x="2541" y="1599"/>
                    </a:lnTo>
                    <a:lnTo>
                      <a:pt x="2547" y="1599"/>
                    </a:lnTo>
                    <a:lnTo>
                      <a:pt x="2552" y="1599"/>
                    </a:lnTo>
                    <a:lnTo>
                      <a:pt x="2557" y="1599"/>
                    </a:lnTo>
                    <a:lnTo>
                      <a:pt x="2563" y="1599"/>
                    </a:lnTo>
                    <a:lnTo>
                      <a:pt x="2568" y="1599"/>
                    </a:lnTo>
                    <a:lnTo>
                      <a:pt x="2573" y="1599"/>
                    </a:lnTo>
                    <a:lnTo>
                      <a:pt x="2578" y="1599"/>
                    </a:lnTo>
                    <a:lnTo>
                      <a:pt x="2583" y="1599"/>
                    </a:lnTo>
                    <a:lnTo>
                      <a:pt x="2588" y="1599"/>
                    </a:lnTo>
                    <a:lnTo>
                      <a:pt x="2593" y="1599"/>
                    </a:lnTo>
                    <a:lnTo>
                      <a:pt x="2599" y="1599"/>
                    </a:lnTo>
                    <a:lnTo>
                      <a:pt x="2604" y="1599"/>
                    </a:lnTo>
                    <a:lnTo>
                      <a:pt x="2609" y="1599"/>
                    </a:lnTo>
                    <a:lnTo>
                      <a:pt x="2614" y="1599"/>
                    </a:lnTo>
                    <a:lnTo>
                      <a:pt x="2620" y="1599"/>
                    </a:lnTo>
                    <a:lnTo>
                      <a:pt x="2625" y="1599"/>
                    </a:lnTo>
                    <a:lnTo>
                      <a:pt x="2630" y="1599"/>
                    </a:lnTo>
                    <a:lnTo>
                      <a:pt x="2635" y="1599"/>
                    </a:lnTo>
                    <a:lnTo>
                      <a:pt x="2640" y="1599"/>
                    </a:lnTo>
                    <a:lnTo>
                      <a:pt x="2646" y="1599"/>
                    </a:lnTo>
                    <a:lnTo>
                      <a:pt x="2651" y="1599"/>
                    </a:lnTo>
                    <a:lnTo>
                      <a:pt x="2656" y="1599"/>
                    </a:lnTo>
                    <a:lnTo>
                      <a:pt x="2661" y="1599"/>
                    </a:lnTo>
                    <a:lnTo>
                      <a:pt x="2666" y="1599"/>
                    </a:lnTo>
                    <a:lnTo>
                      <a:pt x="2672" y="1599"/>
                    </a:lnTo>
                    <a:lnTo>
                      <a:pt x="2677" y="1599"/>
                    </a:lnTo>
                    <a:lnTo>
                      <a:pt x="2682" y="1599"/>
                    </a:lnTo>
                    <a:lnTo>
                      <a:pt x="2688" y="1599"/>
                    </a:lnTo>
                    <a:lnTo>
                      <a:pt x="2693" y="1599"/>
                    </a:lnTo>
                    <a:lnTo>
                      <a:pt x="2698" y="1599"/>
                    </a:lnTo>
                    <a:lnTo>
                      <a:pt x="2704" y="1599"/>
                    </a:lnTo>
                    <a:lnTo>
                      <a:pt x="2709" y="1599"/>
                    </a:lnTo>
                    <a:lnTo>
                      <a:pt x="2717" y="1599"/>
                    </a:lnTo>
                    <a:lnTo>
                      <a:pt x="2722" y="1599"/>
                    </a:lnTo>
                    <a:lnTo>
                      <a:pt x="2727" y="1599"/>
                    </a:lnTo>
                    <a:lnTo>
                      <a:pt x="2732" y="1599"/>
                    </a:lnTo>
                    <a:lnTo>
                      <a:pt x="2738" y="1599"/>
                    </a:lnTo>
                    <a:lnTo>
                      <a:pt x="2743" y="1599"/>
                    </a:lnTo>
                    <a:lnTo>
                      <a:pt x="2748" y="1599"/>
                    </a:lnTo>
                    <a:lnTo>
                      <a:pt x="2753" y="1599"/>
                    </a:lnTo>
                    <a:lnTo>
                      <a:pt x="2758" y="1599"/>
                    </a:lnTo>
                    <a:lnTo>
                      <a:pt x="2763" y="1599"/>
                    </a:lnTo>
                    <a:lnTo>
                      <a:pt x="2769" y="1599"/>
                    </a:lnTo>
                    <a:lnTo>
                      <a:pt x="2774" y="1599"/>
                    </a:lnTo>
                    <a:lnTo>
                      <a:pt x="2779" y="1599"/>
                    </a:lnTo>
                    <a:lnTo>
                      <a:pt x="2785" y="1599"/>
                    </a:lnTo>
                    <a:lnTo>
                      <a:pt x="2789" y="1599"/>
                    </a:lnTo>
                    <a:lnTo>
                      <a:pt x="2795" y="1599"/>
                    </a:lnTo>
                    <a:lnTo>
                      <a:pt x="2800" y="1599"/>
                    </a:lnTo>
                    <a:lnTo>
                      <a:pt x="2805" y="1599"/>
                    </a:lnTo>
                    <a:lnTo>
                      <a:pt x="2810" y="1599"/>
                    </a:lnTo>
                    <a:lnTo>
                      <a:pt x="2816" y="1599"/>
                    </a:lnTo>
                    <a:lnTo>
                      <a:pt x="2821" y="1599"/>
                    </a:lnTo>
                    <a:lnTo>
                      <a:pt x="2826" y="1599"/>
                    </a:lnTo>
                    <a:lnTo>
                      <a:pt x="2831" y="1599"/>
                    </a:lnTo>
                    <a:lnTo>
                      <a:pt x="2837" y="1599"/>
                    </a:lnTo>
                    <a:lnTo>
                      <a:pt x="2842" y="1599"/>
                    </a:lnTo>
                    <a:lnTo>
                      <a:pt x="2847" y="1599"/>
                    </a:lnTo>
                    <a:lnTo>
                      <a:pt x="2852" y="1599"/>
                    </a:lnTo>
                    <a:lnTo>
                      <a:pt x="2857" y="1599"/>
                    </a:lnTo>
                    <a:lnTo>
                      <a:pt x="2862" y="1599"/>
                    </a:lnTo>
                    <a:lnTo>
                      <a:pt x="2868" y="1599"/>
                    </a:lnTo>
                    <a:lnTo>
                      <a:pt x="2872" y="1599"/>
                    </a:lnTo>
                    <a:lnTo>
                      <a:pt x="2878" y="1599"/>
                    </a:lnTo>
                    <a:lnTo>
                      <a:pt x="2883" y="1599"/>
                    </a:lnTo>
                    <a:lnTo>
                      <a:pt x="2888" y="1599"/>
                    </a:lnTo>
                    <a:lnTo>
                      <a:pt x="2896" y="1599"/>
                    </a:lnTo>
                    <a:lnTo>
                      <a:pt x="2902" y="1599"/>
                    </a:lnTo>
                    <a:lnTo>
                      <a:pt x="2906" y="1599"/>
                    </a:lnTo>
                    <a:lnTo>
                      <a:pt x="2912" y="1599"/>
                    </a:lnTo>
                    <a:lnTo>
                      <a:pt x="2917" y="1599"/>
                    </a:lnTo>
                    <a:lnTo>
                      <a:pt x="2923" y="1599"/>
                    </a:lnTo>
                    <a:lnTo>
                      <a:pt x="2928" y="1599"/>
                    </a:lnTo>
                    <a:lnTo>
                      <a:pt x="2933" y="1599"/>
                    </a:lnTo>
                    <a:lnTo>
                      <a:pt x="2938" y="1599"/>
                    </a:lnTo>
                    <a:lnTo>
                      <a:pt x="2943" y="1599"/>
                    </a:lnTo>
                    <a:lnTo>
                      <a:pt x="2948" y="1599"/>
                    </a:lnTo>
                    <a:lnTo>
                      <a:pt x="2954" y="1599"/>
                    </a:lnTo>
                    <a:lnTo>
                      <a:pt x="2959" y="1599"/>
                    </a:lnTo>
                    <a:lnTo>
                      <a:pt x="2964" y="1599"/>
                    </a:lnTo>
                    <a:lnTo>
                      <a:pt x="2969" y="1599"/>
                    </a:lnTo>
                    <a:lnTo>
                      <a:pt x="2975" y="1599"/>
                    </a:lnTo>
                    <a:lnTo>
                      <a:pt x="2980" y="1599"/>
                    </a:lnTo>
                    <a:lnTo>
                      <a:pt x="2985" y="1599"/>
                    </a:lnTo>
                    <a:lnTo>
                      <a:pt x="2991" y="1599"/>
                    </a:lnTo>
                    <a:lnTo>
                      <a:pt x="2996" y="1599"/>
                    </a:lnTo>
                    <a:lnTo>
                      <a:pt x="3001" y="1599"/>
                    </a:lnTo>
                    <a:lnTo>
                      <a:pt x="3006" y="1599"/>
                    </a:lnTo>
                    <a:lnTo>
                      <a:pt x="3011" y="1599"/>
                    </a:lnTo>
                    <a:lnTo>
                      <a:pt x="3017" y="1599"/>
                    </a:lnTo>
                    <a:lnTo>
                      <a:pt x="3022" y="1599"/>
                    </a:lnTo>
                    <a:lnTo>
                      <a:pt x="3022" y="1602"/>
                    </a:lnTo>
                    <a:lnTo>
                      <a:pt x="3027" y="1602"/>
                    </a:lnTo>
                    <a:lnTo>
                      <a:pt x="3032" y="1602"/>
                    </a:lnTo>
                    <a:lnTo>
                      <a:pt x="3032" y="1599"/>
                    </a:lnTo>
                    <a:lnTo>
                      <a:pt x="3037" y="1599"/>
                    </a:lnTo>
                    <a:lnTo>
                      <a:pt x="3043" y="1599"/>
                    </a:lnTo>
                    <a:lnTo>
                      <a:pt x="3047" y="1599"/>
                    </a:lnTo>
                    <a:lnTo>
                      <a:pt x="3052" y="1599"/>
                    </a:lnTo>
                    <a:lnTo>
                      <a:pt x="3059" y="1599"/>
                    </a:lnTo>
                    <a:lnTo>
                      <a:pt x="3063" y="1599"/>
                    </a:lnTo>
                    <a:lnTo>
                      <a:pt x="3071" y="1599"/>
                    </a:lnTo>
                    <a:lnTo>
                      <a:pt x="3076" y="1599"/>
                    </a:lnTo>
                    <a:lnTo>
                      <a:pt x="3081" y="1599"/>
                    </a:lnTo>
                    <a:lnTo>
                      <a:pt x="3087" y="1599"/>
                    </a:lnTo>
                    <a:lnTo>
                      <a:pt x="3092" y="1599"/>
                    </a:lnTo>
                    <a:lnTo>
                      <a:pt x="3097" y="1599"/>
                    </a:lnTo>
                    <a:lnTo>
                      <a:pt x="3102" y="1599"/>
                    </a:lnTo>
                    <a:lnTo>
                      <a:pt x="3107" y="1602"/>
                    </a:lnTo>
                    <a:lnTo>
                      <a:pt x="3113" y="1602"/>
                    </a:lnTo>
                    <a:lnTo>
                      <a:pt x="3118" y="1602"/>
                    </a:lnTo>
                    <a:lnTo>
                      <a:pt x="3123" y="1602"/>
                    </a:lnTo>
                    <a:lnTo>
                      <a:pt x="3128" y="1599"/>
                    </a:lnTo>
                    <a:lnTo>
                      <a:pt x="3133" y="1602"/>
                    </a:lnTo>
                    <a:lnTo>
                      <a:pt x="3139" y="1602"/>
                    </a:lnTo>
                    <a:lnTo>
                      <a:pt x="3144" y="1602"/>
                    </a:lnTo>
                    <a:lnTo>
                      <a:pt x="3149" y="1602"/>
                    </a:lnTo>
                    <a:lnTo>
                      <a:pt x="3155" y="1602"/>
                    </a:lnTo>
                    <a:lnTo>
                      <a:pt x="3160" y="1602"/>
                    </a:lnTo>
                    <a:lnTo>
                      <a:pt x="3165" y="1602"/>
                    </a:lnTo>
                    <a:lnTo>
                      <a:pt x="3170" y="1602"/>
                    </a:lnTo>
                    <a:lnTo>
                      <a:pt x="3176" y="1602"/>
                    </a:lnTo>
                    <a:lnTo>
                      <a:pt x="3181" y="1602"/>
                    </a:lnTo>
                    <a:lnTo>
                      <a:pt x="3186" y="1602"/>
                    </a:lnTo>
                    <a:lnTo>
                      <a:pt x="3191" y="1602"/>
                    </a:lnTo>
                    <a:lnTo>
                      <a:pt x="3197" y="1602"/>
                    </a:lnTo>
                    <a:lnTo>
                      <a:pt x="3202" y="1602"/>
                    </a:lnTo>
                    <a:lnTo>
                      <a:pt x="3207" y="1602"/>
                    </a:lnTo>
                    <a:lnTo>
                      <a:pt x="3212" y="1602"/>
                    </a:lnTo>
                    <a:lnTo>
                      <a:pt x="3218" y="1602"/>
                    </a:lnTo>
                    <a:lnTo>
                      <a:pt x="3223" y="1602"/>
                    </a:lnTo>
                    <a:lnTo>
                      <a:pt x="3227" y="1602"/>
                    </a:lnTo>
                    <a:lnTo>
                      <a:pt x="3232" y="1602"/>
                    </a:lnTo>
                    <a:lnTo>
                      <a:pt x="3238" y="1602"/>
                    </a:lnTo>
                    <a:lnTo>
                      <a:pt x="3246" y="1602"/>
                    </a:lnTo>
                    <a:lnTo>
                      <a:pt x="3251" y="1602"/>
                    </a:lnTo>
                    <a:lnTo>
                      <a:pt x="3256" y="1602"/>
                    </a:lnTo>
                    <a:lnTo>
                      <a:pt x="3262" y="1602"/>
                    </a:lnTo>
                    <a:lnTo>
                      <a:pt x="3267" y="1602"/>
                    </a:lnTo>
                    <a:lnTo>
                      <a:pt x="3272" y="1602"/>
                    </a:lnTo>
                    <a:lnTo>
                      <a:pt x="3278" y="1602"/>
                    </a:lnTo>
                    <a:lnTo>
                      <a:pt x="3282" y="1602"/>
                    </a:lnTo>
                    <a:lnTo>
                      <a:pt x="3288" y="1602"/>
                    </a:lnTo>
                    <a:lnTo>
                      <a:pt x="3293" y="1602"/>
                    </a:lnTo>
                    <a:lnTo>
                      <a:pt x="3298" y="1602"/>
                    </a:lnTo>
                    <a:lnTo>
                      <a:pt x="3303" y="1602"/>
                    </a:lnTo>
                    <a:lnTo>
                      <a:pt x="3309" y="1602"/>
                    </a:lnTo>
                    <a:lnTo>
                      <a:pt x="3314" y="1602"/>
                    </a:lnTo>
                    <a:lnTo>
                      <a:pt x="3318" y="1602"/>
                    </a:lnTo>
                    <a:lnTo>
                      <a:pt x="3323" y="1602"/>
                    </a:lnTo>
                    <a:lnTo>
                      <a:pt x="3330" y="1602"/>
                    </a:lnTo>
                    <a:lnTo>
                      <a:pt x="3334" y="1602"/>
                    </a:lnTo>
                    <a:lnTo>
                      <a:pt x="3339" y="1602"/>
                    </a:lnTo>
                    <a:lnTo>
                      <a:pt x="3345" y="1602"/>
                    </a:lnTo>
                    <a:lnTo>
                      <a:pt x="3350" y="1602"/>
                    </a:lnTo>
                    <a:lnTo>
                      <a:pt x="3355" y="1602"/>
                    </a:lnTo>
                    <a:lnTo>
                      <a:pt x="3361" y="1602"/>
                    </a:lnTo>
                    <a:lnTo>
                      <a:pt x="3366" y="1602"/>
                    </a:lnTo>
                    <a:lnTo>
                      <a:pt x="3371" y="1602"/>
                    </a:lnTo>
                    <a:lnTo>
                      <a:pt x="3376" y="1602"/>
                    </a:lnTo>
                    <a:lnTo>
                      <a:pt x="3382" y="1602"/>
                    </a:lnTo>
                    <a:lnTo>
                      <a:pt x="3387" y="1602"/>
                    </a:lnTo>
                    <a:lnTo>
                      <a:pt x="3392" y="1602"/>
                    </a:lnTo>
                    <a:lnTo>
                      <a:pt x="3398" y="1602"/>
                    </a:lnTo>
                    <a:lnTo>
                      <a:pt x="3402" y="1602"/>
                    </a:lnTo>
                  </a:path>
                </a:pathLst>
              </a:custGeom>
              <a:noFill/>
              <a:ln w="25400">
                <a:solidFill>
                  <a:schemeClr val="tx1"/>
                </a:solidFill>
                <a:prstDash val="solid"/>
                <a:round/>
                <a:headEnd/>
                <a:tailEnd/>
              </a:ln>
            </p:spPr>
            <p:txBody>
              <a:bodyPr/>
              <a:lstStyle/>
              <a:p>
                <a:endParaRPr lang="en-US"/>
              </a:p>
            </p:txBody>
          </p:sp>
          <p:sp>
            <p:nvSpPr>
              <p:cNvPr id="230405" name="Freeform 5"/>
              <p:cNvSpPr>
                <a:spLocks/>
              </p:cNvSpPr>
              <p:nvPr/>
            </p:nvSpPr>
            <p:spPr bwMode="auto">
              <a:xfrm>
                <a:off x="895076" y="1602566"/>
                <a:ext cx="4987334" cy="2414588"/>
              </a:xfrm>
              <a:custGeom>
                <a:avLst/>
                <a:gdLst/>
                <a:ahLst/>
                <a:cxnLst>
                  <a:cxn ang="0">
                    <a:pos x="70" y="1514"/>
                  </a:cxn>
                  <a:cxn ang="0">
                    <a:pos x="142" y="1514"/>
                  </a:cxn>
                  <a:cxn ang="0">
                    <a:pos x="215" y="1514"/>
                  </a:cxn>
                  <a:cxn ang="0">
                    <a:pos x="286" y="1513"/>
                  </a:cxn>
                  <a:cxn ang="0">
                    <a:pos x="354" y="1517"/>
                  </a:cxn>
                  <a:cxn ang="0">
                    <a:pos x="391" y="1439"/>
                  </a:cxn>
                  <a:cxn ang="0">
                    <a:pos x="429" y="1261"/>
                  </a:cxn>
                  <a:cxn ang="0">
                    <a:pos x="466" y="1378"/>
                  </a:cxn>
                  <a:cxn ang="0">
                    <a:pos x="503" y="1481"/>
                  </a:cxn>
                  <a:cxn ang="0">
                    <a:pos x="544" y="1505"/>
                  </a:cxn>
                  <a:cxn ang="0">
                    <a:pos x="615" y="1510"/>
                  </a:cxn>
                  <a:cxn ang="0">
                    <a:pos x="646" y="1166"/>
                  </a:cxn>
                  <a:cxn ang="0">
                    <a:pos x="683" y="51"/>
                  </a:cxn>
                  <a:cxn ang="0">
                    <a:pos x="719" y="522"/>
                  </a:cxn>
                  <a:cxn ang="0">
                    <a:pos x="755" y="1231"/>
                  </a:cxn>
                  <a:cxn ang="0">
                    <a:pos x="794" y="1435"/>
                  </a:cxn>
                  <a:cxn ang="0">
                    <a:pos x="836" y="1481"/>
                  </a:cxn>
                  <a:cxn ang="0">
                    <a:pos x="883" y="1497"/>
                  </a:cxn>
                  <a:cxn ang="0">
                    <a:pos x="930" y="1305"/>
                  </a:cxn>
                  <a:cxn ang="0">
                    <a:pos x="964" y="471"/>
                  </a:cxn>
                  <a:cxn ang="0">
                    <a:pos x="1001" y="610"/>
                  </a:cxn>
                  <a:cxn ang="0">
                    <a:pos x="1037" y="1213"/>
                  </a:cxn>
                  <a:cxn ang="0">
                    <a:pos x="1073" y="1433"/>
                  </a:cxn>
                  <a:cxn ang="0">
                    <a:pos x="1110" y="1483"/>
                  </a:cxn>
                  <a:cxn ang="0">
                    <a:pos x="1161" y="1497"/>
                  </a:cxn>
                  <a:cxn ang="0">
                    <a:pos x="1223" y="1505"/>
                  </a:cxn>
                  <a:cxn ang="0">
                    <a:pos x="1285" y="1507"/>
                  </a:cxn>
                  <a:cxn ang="0">
                    <a:pos x="1355" y="1501"/>
                  </a:cxn>
                  <a:cxn ang="0">
                    <a:pos x="1392" y="1241"/>
                  </a:cxn>
                  <a:cxn ang="0">
                    <a:pos x="1429" y="508"/>
                  </a:cxn>
                  <a:cxn ang="0">
                    <a:pos x="1460" y="606"/>
                  </a:cxn>
                  <a:cxn ang="0">
                    <a:pos x="1499" y="1170"/>
                  </a:cxn>
                  <a:cxn ang="0">
                    <a:pos x="1535" y="1419"/>
                  </a:cxn>
                  <a:cxn ang="0">
                    <a:pos x="1571" y="1481"/>
                  </a:cxn>
                  <a:cxn ang="0">
                    <a:pos x="1624" y="1499"/>
                  </a:cxn>
                  <a:cxn ang="0">
                    <a:pos x="1689" y="1507"/>
                  </a:cxn>
                  <a:cxn ang="0">
                    <a:pos x="1762" y="1513"/>
                  </a:cxn>
                  <a:cxn ang="0">
                    <a:pos x="1837" y="1517"/>
                  </a:cxn>
                  <a:cxn ang="0">
                    <a:pos x="1911" y="1517"/>
                  </a:cxn>
                  <a:cxn ang="0">
                    <a:pos x="1978" y="1519"/>
                  </a:cxn>
                  <a:cxn ang="0">
                    <a:pos x="2054" y="1519"/>
                  </a:cxn>
                  <a:cxn ang="0">
                    <a:pos x="2127" y="1519"/>
                  </a:cxn>
                  <a:cxn ang="0">
                    <a:pos x="2197" y="1517"/>
                  </a:cxn>
                  <a:cxn ang="0">
                    <a:pos x="2240" y="1474"/>
                  </a:cxn>
                  <a:cxn ang="0">
                    <a:pos x="2276" y="1170"/>
                  </a:cxn>
                  <a:cxn ang="0">
                    <a:pos x="2307" y="620"/>
                  </a:cxn>
                  <a:cxn ang="0">
                    <a:pos x="2349" y="595"/>
                  </a:cxn>
                  <a:cxn ang="0">
                    <a:pos x="2382" y="1040"/>
                  </a:cxn>
                  <a:cxn ang="0">
                    <a:pos x="2419" y="1354"/>
                  </a:cxn>
                  <a:cxn ang="0">
                    <a:pos x="2455" y="1463"/>
                  </a:cxn>
                  <a:cxn ang="0">
                    <a:pos x="2498" y="1494"/>
                  </a:cxn>
                  <a:cxn ang="0">
                    <a:pos x="2557" y="1505"/>
                  </a:cxn>
                  <a:cxn ang="0">
                    <a:pos x="2620" y="1513"/>
                  </a:cxn>
                  <a:cxn ang="0">
                    <a:pos x="2688" y="1514"/>
                  </a:cxn>
                  <a:cxn ang="0">
                    <a:pos x="2763" y="1519"/>
                  </a:cxn>
                  <a:cxn ang="0">
                    <a:pos x="2837" y="1519"/>
                  </a:cxn>
                  <a:cxn ang="0">
                    <a:pos x="2912" y="1521"/>
                  </a:cxn>
                  <a:cxn ang="0">
                    <a:pos x="2985" y="1521"/>
                  </a:cxn>
                  <a:cxn ang="0">
                    <a:pos x="3059" y="1521"/>
                  </a:cxn>
                  <a:cxn ang="0">
                    <a:pos x="3133" y="1521"/>
                  </a:cxn>
                  <a:cxn ang="0">
                    <a:pos x="3207" y="1521"/>
                  </a:cxn>
                  <a:cxn ang="0">
                    <a:pos x="3282" y="1521"/>
                  </a:cxn>
                  <a:cxn ang="0">
                    <a:pos x="3355" y="1521"/>
                  </a:cxn>
                </a:cxnLst>
                <a:rect l="0" t="0" r="r" b="b"/>
                <a:pathLst>
                  <a:path w="3402" h="1521">
                    <a:moveTo>
                      <a:pt x="0" y="1513"/>
                    </a:moveTo>
                    <a:lnTo>
                      <a:pt x="5" y="1513"/>
                    </a:lnTo>
                    <a:lnTo>
                      <a:pt x="10" y="1513"/>
                    </a:lnTo>
                    <a:lnTo>
                      <a:pt x="15" y="1514"/>
                    </a:lnTo>
                    <a:lnTo>
                      <a:pt x="21" y="1514"/>
                    </a:lnTo>
                    <a:lnTo>
                      <a:pt x="26" y="1514"/>
                    </a:lnTo>
                    <a:lnTo>
                      <a:pt x="30" y="1514"/>
                    </a:lnTo>
                    <a:lnTo>
                      <a:pt x="36" y="1514"/>
                    </a:lnTo>
                    <a:lnTo>
                      <a:pt x="41" y="1514"/>
                    </a:lnTo>
                    <a:lnTo>
                      <a:pt x="46" y="1514"/>
                    </a:lnTo>
                    <a:lnTo>
                      <a:pt x="51" y="1514"/>
                    </a:lnTo>
                    <a:lnTo>
                      <a:pt x="56" y="1514"/>
                    </a:lnTo>
                    <a:lnTo>
                      <a:pt x="62" y="1514"/>
                    </a:lnTo>
                    <a:lnTo>
                      <a:pt x="70" y="1514"/>
                    </a:lnTo>
                    <a:lnTo>
                      <a:pt x="75" y="1514"/>
                    </a:lnTo>
                    <a:lnTo>
                      <a:pt x="80" y="1514"/>
                    </a:lnTo>
                    <a:lnTo>
                      <a:pt x="86" y="1514"/>
                    </a:lnTo>
                    <a:lnTo>
                      <a:pt x="91" y="1514"/>
                    </a:lnTo>
                    <a:lnTo>
                      <a:pt x="96" y="1514"/>
                    </a:lnTo>
                    <a:lnTo>
                      <a:pt x="101" y="1514"/>
                    </a:lnTo>
                    <a:lnTo>
                      <a:pt x="106" y="1514"/>
                    </a:lnTo>
                    <a:lnTo>
                      <a:pt x="111" y="1514"/>
                    </a:lnTo>
                    <a:lnTo>
                      <a:pt x="116" y="1514"/>
                    </a:lnTo>
                    <a:lnTo>
                      <a:pt x="122" y="1514"/>
                    </a:lnTo>
                    <a:lnTo>
                      <a:pt x="127" y="1514"/>
                    </a:lnTo>
                    <a:lnTo>
                      <a:pt x="132" y="1514"/>
                    </a:lnTo>
                    <a:lnTo>
                      <a:pt x="137" y="1514"/>
                    </a:lnTo>
                    <a:lnTo>
                      <a:pt x="142" y="1514"/>
                    </a:lnTo>
                    <a:lnTo>
                      <a:pt x="147" y="1514"/>
                    </a:lnTo>
                    <a:lnTo>
                      <a:pt x="153" y="1514"/>
                    </a:lnTo>
                    <a:lnTo>
                      <a:pt x="158" y="1514"/>
                    </a:lnTo>
                    <a:lnTo>
                      <a:pt x="163" y="1514"/>
                    </a:lnTo>
                    <a:lnTo>
                      <a:pt x="168" y="1514"/>
                    </a:lnTo>
                    <a:lnTo>
                      <a:pt x="174" y="1514"/>
                    </a:lnTo>
                    <a:lnTo>
                      <a:pt x="179" y="1514"/>
                    </a:lnTo>
                    <a:lnTo>
                      <a:pt x="184" y="1514"/>
                    </a:lnTo>
                    <a:lnTo>
                      <a:pt x="190" y="1514"/>
                    </a:lnTo>
                    <a:lnTo>
                      <a:pt x="195" y="1514"/>
                    </a:lnTo>
                    <a:lnTo>
                      <a:pt x="200" y="1514"/>
                    </a:lnTo>
                    <a:lnTo>
                      <a:pt x="205" y="1514"/>
                    </a:lnTo>
                    <a:lnTo>
                      <a:pt x="210" y="1514"/>
                    </a:lnTo>
                    <a:lnTo>
                      <a:pt x="215" y="1514"/>
                    </a:lnTo>
                    <a:lnTo>
                      <a:pt x="221" y="1514"/>
                    </a:lnTo>
                    <a:lnTo>
                      <a:pt x="226" y="1514"/>
                    </a:lnTo>
                    <a:lnTo>
                      <a:pt x="231" y="1514"/>
                    </a:lnTo>
                    <a:lnTo>
                      <a:pt x="236" y="1514"/>
                    </a:lnTo>
                    <a:lnTo>
                      <a:pt x="242" y="1514"/>
                    </a:lnTo>
                    <a:lnTo>
                      <a:pt x="250" y="1514"/>
                    </a:lnTo>
                    <a:lnTo>
                      <a:pt x="255" y="1514"/>
                    </a:lnTo>
                    <a:lnTo>
                      <a:pt x="255" y="1513"/>
                    </a:lnTo>
                    <a:lnTo>
                      <a:pt x="260" y="1513"/>
                    </a:lnTo>
                    <a:lnTo>
                      <a:pt x="265" y="1513"/>
                    </a:lnTo>
                    <a:lnTo>
                      <a:pt x="271" y="1513"/>
                    </a:lnTo>
                    <a:lnTo>
                      <a:pt x="276" y="1513"/>
                    </a:lnTo>
                    <a:lnTo>
                      <a:pt x="281" y="1513"/>
                    </a:lnTo>
                    <a:lnTo>
                      <a:pt x="286" y="1513"/>
                    </a:lnTo>
                    <a:lnTo>
                      <a:pt x="292" y="1513"/>
                    </a:lnTo>
                    <a:lnTo>
                      <a:pt x="297" y="1513"/>
                    </a:lnTo>
                    <a:lnTo>
                      <a:pt x="301" y="1510"/>
                    </a:lnTo>
                    <a:lnTo>
                      <a:pt x="307" y="1510"/>
                    </a:lnTo>
                    <a:lnTo>
                      <a:pt x="307" y="1513"/>
                    </a:lnTo>
                    <a:lnTo>
                      <a:pt x="313" y="1513"/>
                    </a:lnTo>
                    <a:lnTo>
                      <a:pt x="317" y="1513"/>
                    </a:lnTo>
                    <a:lnTo>
                      <a:pt x="322" y="1513"/>
                    </a:lnTo>
                    <a:lnTo>
                      <a:pt x="328" y="1514"/>
                    </a:lnTo>
                    <a:lnTo>
                      <a:pt x="333" y="1514"/>
                    </a:lnTo>
                    <a:lnTo>
                      <a:pt x="338" y="1517"/>
                    </a:lnTo>
                    <a:lnTo>
                      <a:pt x="343" y="1517"/>
                    </a:lnTo>
                    <a:lnTo>
                      <a:pt x="348" y="1517"/>
                    </a:lnTo>
                    <a:lnTo>
                      <a:pt x="354" y="1517"/>
                    </a:lnTo>
                    <a:lnTo>
                      <a:pt x="359" y="1517"/>
                    </a:lnTo>
                    <a:lnTo>
                      <a:pt x="359" y="1514"/>
                    </a:lnTo>
                    <a:lnTo>
                      <a:pt x="364" y="1514"/>
                    </a:lnTo>
                    <a:lnTo>
                      <a:pt x="364" y="1513"/>
                    </a:lnTo>
                    <a:lnTo>
                      <a:pt x="369" y="1510"/>
                    </a:lnTo>
                    <a:lnTo>
                      <a:pt x="369" y="1507"/>
                    </a:lnTo>
                    <a:lnTo>
                      <a:pt x="375" y="1504"/>
                    </a:lnTo>
                    <a:lnTo>
                      <a:pt x="375" y="1499"/>
                    </a:lnTo>
                    <a:lnTo>
                      <a:pt x="380" y="1492"/>
                    </a:lnTo>
                    <a:lnTo>
                      <a:pt x="380" y="1485"/>
                    </a:lnTo>
                    <a:lnTo>
                      <a:pt x="385" y="1476"/>
                    </a:lnTo>
                    <a:lnTo>
                      <a:pt x="385" y="1466"/>
                    </a:lnTo>
                    <a:lnTo>
                      <a:pt x="391" y="1452"/>
                    </a:lnTo>
                    <a:lnTo>
                      <a:pt x="391" y="1439"/>
                    </a:lnTo>
                    <a:lnTo>
                      <a:pt x="396" y="1425"/>
                    </a:lnTo>
                    <a:lnTo>
                      <a:pt x="396" y="1411"/>
                    </a:lnTo>
                    <a:lnTo>
                      <a:pt x="401" y="1395"/>
                    </a:lnTo>
                    <a:lnTo>
                      <a:pt x="401" y="1378"/>
                    </a:lnTo>
                    <a:lnTo>
                      <a:pt x="406" y="1362"/>
                    </a:lnTo>
                    <a:lnTo>
                      <a:pt x="406" y="1345"/>
                    </a:lnTo>
                    <a:lnTo>
                      <a:pt x="411" y="1329"/>
                    </a:lnTo>
                    <a:lnTo>
                      <a:pt x="411" y="1316"/>
                    </a:lnTo>
                    <a:lnTo>
                      <a:pt x="416" y="1301"/>
                    </a:lnTo>
                    <a:lnTo>
                      <a:pt x="416" y="1288"/>
                    </a:lnTo>
                    <a:lnTo>
                      <a:pt x="424" y="1278"/>
                    </a:lnTo>
                    <a:lnTo>
                      <a:pt x="424" y="1270"/>
                    </a:lnTo>
                    <a:lnTo>
                      <a:pt x="429" y="1265"/>
                    </a:lnTo>
                    <a:lnTo>
                      <a:pt x="429" y="1261"/>
                    </a:lnTo>
                    <a:lnTo>
                      <a:pt x="434" y="1259"/>
                    </a:lnTo>
                    <a:lnTo>
                      <a:pt x="434" y="1261"/>
                    </a:lnTo>
                    <a:lnTo>
                      <a:pt x="439" y="1265"/>
                    </a:lnTo>
                    <a:lnTo>
                      <a:pt x="439" y="1272"/>
                    </a:lnTo>
                    <a:lnTo>
                      <a:pt x="445" y="1278"/>
                    </a:lnTo>
                    <a:lnTo>
                      <a:pt x="445" y="1288"/>
                    </a:lnTo>
                    <a:lnTo>
                      <a:pt x="451" y="1299"/>
                    </a:lnTo>
                    <a:lnTo>
                      <a:pt x="451" y="1308"/>
                    </a:lnTo>
                    <a:lnTo>
                      <a:pt x="456" y="1320"/>
                    </a:lnTo>
                    <a:lnTo>
                      <a:pt x="456" y="1333"/>
                    </a:lnTo>
                    <a:lnTo>
                      <a:pt x="461" y="1345"/>
                    </a:lnTo>
                    <a:lnTo>
                      <a:pt x="461" y="1355"/>
                    </a:lnTo>
                    <a:lnTo>
                      <a:pt x="466" y="1366"/>
                    </a:lnTo>
                    <a:lnTo>
                      <a:pt x="466" y="1378"/>
                    </a:lnTo>
                    <a:lnTo>
                      <a:pt x="472" y="1390"/>
                    </a:lnTo>
                    <a:lnTo>
                      <a:pt x="472" y="1401"/>
                    </a:lnTo>
                    <a:lnTo>
                      <a:pt x="477" y="1411"/>
                    </a:lnTo>
                    <a:lnTo>
                      <a:pt x="477" y="1419"/>
                    </a:lnTo>
                    <a:lnTo>
                      <a:pt x="482" y="1428"/>
                    </a:lnTo>
                    <a:lnTo>
                      <a:pt x="482" y="1437"/>
                    </a:lnTo>
                    <a:lnTo>
                      <a:pt x="487" y="1444"/>
                    </a:lnTo>
                    <a:lnTo>
                      <a:pt x="487" y="1451"/>
                    </a:lnTo>
                    <a:lnTo>
                      <a:pt x="493" y="1457"/>
                    </a:lnTo>
                    <a:lnTo>
                      <a:pt x="493" y="1463"/>
                    </a:lnTo>
                    <a:lnTo>
                      <a:pt x="498" y="1470"/>
                    </a:lnTo>
                    <a:lnTo>
                      <a:pt x="498" y="1474"/>
                    </a:lnTo>
                    <a:lnTo>
                      <a:pt x="503" y="1476"/>
                    </a:lnTo>
                    <a:lnTo>
                      <a:pt x="503" y="1481"/>
                    </a:lnTo>
                    <a:lnTo>
                      <a:pt x="508" y="1483"/>
                    </a:lnTo>
                    <a:lnTo>
                      <a:pt x="508" y="1488"/>
                    </a:lnTo>
                    <a:lnTo>
                      <a:pt x="513" y="1490"/>
                    </a:lnTo>
                    <a:lnTo>
                      <a:pt x="513" y="1492"/>
                    </a:lnTo>
                    <a:lnTo>
                      <a:pt x="519" y="1494"/>
                    </a:lnTo>
                    <a:lnTo>
                      <a:pt x="523" y="1497"/>
                    </a:lnTo>
                    <a:lnTo>
                      <a:pt x="523" y="1499"/>
                    </a:lnTo>
                    <a:lnTo>
                      <a:pt x="529" y="1499"/>
                    </a:lnTo>
                    <a:lnTo>
                      <a:pt x="529" y="1501"/>
                    </a:lnTo>
                    <a:lnTo>
                      <a:pt x="533" y="1501"/>
                    </a:lnTo>
                    <a:lnTo>
                      <a:pt x="533" y="1504"/>
                    </a:lnTo>
                    <a:lnTo>
                      <a:pt x="539" y="1504"/>
                    </a:lnTo>
                    <a:lnTo>
                      <a:pt x="539" y="1505"/>
                    </a:lnTo>
                    <a:lnTo>
                      <a:pt x="544" y="1505"/>
                    </a:lnTo>
                    <a:lnTo>
                      <a:pt x="549" y="1505"/>
                    </a:lnTo>
                    <a:lnTo>
                      <a:pt x="555" y="1507"/>
                    </a:lnTo>
                    <a:lnTo>
                      <a:pt x="560" y="1507"/>
                    </a:lnTo>
                    <a:lnTo>
                      <a:pt x="565" y="1507"/>
                    </a:lnTo>
                    <a:lnTo>
                      <a:pt x="571" y="1507"/>
                    </a:lnTo>
                    <a:lnTo>
                      <a:pt x="575" y="1507"/>
                    </a:lnTo>
                    <a:lnTo>
                      <a:pt x="575" y="1510"/>
                    </a:lnTo>
                    <a:lnTo>
                      <a:pt x="581" y="1510"/>
                    </a:lnTo>
                    <a:lnTo>
                      <a:pt x="586" y="1510"/>
                    </a:lnTo>
                    <a:lnTo>
                      <a:pt x="591" y="1510"/>
                    </a:lnTo>
                    <a:lnTo>
                      <a:pt x="599" y="1510"/>
                    </a:lnTo>
                    <a:lnTo>
                      <a:pt x="604" y="1510"/>
                    </a:lnTo>
                    <a:lnTo>
                      <a:pt x="609" y="1510"/>
                    </a:lnTo>
                    <a:lnTo>
                      <a:pt x="615" y="1510"/>
                    </a:lnTo>
                    <a:lnTo>
                      <a:pt x="615" y="1507"/>
                    </a:lnTo>
                    <a:lnTo>
                      <a:pt x="619" y="1507"/>
                    </a:lnTo>
                    <a:lnTo>
                      <a:pt x="619" y="1505"/>
                    </a:lnTo>
                    <a:lnTo>
                      <a:pt x="625" y="1499"/>
                    </a:lnTo>
                    <a:lnTo>
                      <a:pt x="625" y="1492"/>
                    </a:lnTo>
                    <a:lnTo>
                      <a:pt x="630" y="1481"/>
                    </a:lnTo>
                    <a:lnTo>
                      <a:pt x="630" y="1467"/>
                    </a:lnTo>
                    <a:lnTo>
                      <a:pt x="635" y="1446"/>
                    </a:lnTo>
                    <a:lnTo>
                      <a:pt x="635" y="1419"/>
                    </a:lnTo>
                    <a:lnTo>
                      <a:pt x="635" y="1382"/>
                    </a:lnTo>
                    <a:lnTo>
                      <a:pt x="640" y="1342"/>
                    </a:lnTo>
                    <a:lnTo>
                      <a:pt x="640" y="1292"/>
                    </a:lnTo>
                    <a:lnTo>
                      <a:pt x="646" y="1234"/>
                    </a:lnTo>
                    <a:lnTo>
                      <a:pt x="646" y="1166"/>
                    </a:lnTo>
                    <a:lnTo>
                      <a:pt x="651" y="1093"/>
                    </a:lnTo>
                    <a:lnTo>
                      <a:pt x="651" y="1012"/>
                    </a:lnTo>
                    <a:lnTo>
                      <a:pt x="656" y="924"/>
                    </a:lnTo>
                    <a:lnTo>
                      <a:pt x="656" y="832"/>
                    </a:lnTo>
                    <a:lnTo>
                      <a:pt x="662" y="739"/>
                    </a:lnTo>
                    <a:lnTo>
                      <a:pt x="662" y="643"/>
                    </a:lnTo>
                    <a:lnTo>
                      <a:pt x="667" y="547"/>
                    </a:lnTo>
                    <a:lnTo>
                      <a:pt x="667" y="454"/>
                    </a:lnTo>
                    <a:lnTo>
                      <a:pt x="672" y="366"/>
                    </a:lnTo>
                    <a:lnTo>
                      <a:pt x="672" y="284"/>
                    </a:lnTo>
                    <a:lnTo>
                      <a:pt x="678" y="210"/>
                    </a:lnTo>
                    <a:lnTo>
                      <a:pt x="678" y="145"/>
                    </a:lnTo>
                    <a:lnTo>
                      <a:pt x="683" y="92"/>
                    </a:lnTo>
                    <a:lnTo>
                      <a:pt x="683" y="51"/>
                    </a:lnTo>
                    <a:lnTo>
                      <a:pt x="688" y="20"/>
                    </a:lnTo>
                    <a:lnTo>
                      <a:pt x="688" y="5"/>
                    </a:lnTo>
                    <a:lnTo>
                      <a:pt x="693" y="0"/>
                    </a:lnTo>
                    <a:lnTo>
                      <a:pt x="693" y="9"/>
                    </a:lnTo>
                    <a:lnTo>
                      <a:pt x="698" y="28"/>
                    </a:lnTo>
                    <a:lnTo>
                      <a:pt x="698" y="60"/>
                    </a:lnTo>
                    <a:lnTo>
                      <a:pt x="703" y="98"/>
                    </a:lnTo>
                    <a:lnTo>
                      <a:pt x="703" y="144"/>
                    </a:lnTo>
                    <a:lnTo>
                      <a:pt x="708" y="198"/>
                    </a:lnTo>
                    <a:lnTo>
                      <a:pt x="708" y="257"/>
                    </a:lnTo>
                    <a:lnTo>
                      <a:pt x="714" y="319"/>
                    </a:lnTo>
                    <a:lnTo>
                      <a:pt x="714" y="386"/>
                    </a:lnTo>
                    <a:lnTo>
                      <a:pt x="719" y="454"/>
                    </a:lnTo>
                    <a:lnTo>
                      <a:pt x="719" y="522"/>
                    </a:lnTo>
                    <a:lnTo>
                      <a:pt x="724" y="588"/>
                    </a:lnTo>
                    <a:lnTo>
                      <a:pt x="724" y="656"/>
                    </a:lnTo>
                    <a:lnTo>
                      <a:pt x="729" y="721"/>
                    </a:lnTo>
                    <a:lnTo>
                      <a:pt x="729" y="783"/>
                    </a:lnTo>
                    <a:lnTo>
                      <a:pt x="735" y="843"/>
                    </a:lnTo>
                    <a:lnTo>
                      <a:pt x="735" y="900"/>
                    </a:lnTo>
                    <a:lnTo>
                      <a:pt x="740" y="954"/>
                    </a:lnTo>
                    <a:lnTo>
                      <a:pt x="740" y="1004"/>
                    </a:lnTo>
                    <a:lnTo>
                      <a:pt x="740" y="1050"/>
                    </a:lnTo>
                    <a:lnTo>
                      <a:pt x="745" y="1093"/>
                    </a:lnTo>
                    <a:lnTo>
                      <a:pt x="745" y="1133"/>
                    </a:lnTo>
                    <a:lnTo>
                      <a:pt x="751" y="1170"/>
                    </a:lnTo>
                    <a:lnTo>
                      <a:pt x="751" y="1202"/>
                    </a:lnTo>
                    <a:lnTo>
                      <a:pt x="755" y="1231"/>
                    </a:lnTo>
                    <a:lnTo>
                      <a:pt x="755" y="1259"/>
                    </a:lnTo>
                    <a:lnTo>
                      <a:pt x="761" y="1283"/>
                    </a:lnTo>
                    <a:lnTo>
                      <a:pt x="761" y="1303"/>
                    </a:lnTo>
                    <a:lnTo>
                      <a:pt x="766" y="1325"/>
                    </a:lnTo>
                    <a:lnTo>
                      <a:pt x="766" y="1342"/>
                    </a:lnTo>
                    <a:lnTo>
                      <a:pt x="771" y="1358"/>
                    </a:lnTo>
                    <a:lnTo>
                      <a:pt x="771" y="1371"/>
                    </a:lnTo>
                    <a:lnTo>
                      <a:pt x="779" y="1382"/>
                    </a:lnTo>
                    <a:lnTo>
                      <a:pt x="779" y="1395"/>
                    </a:lnTo>
                    <a:lnTo>
                      <a:pt x="785" y="1406"/>
                    </a:lnTo>
                    <a:lnTo>
                      <a:pt x="785" y="1412"/>
                    </a:lnTo>
                    <a:lnTo>
                      <a:pt x="790" y="1422"/>
                    </a:lnTo>
                    <a:lnTo>
                      <a:pt x="790" y="1428"/>
                    </a:lnTo>
                    <a:lnTo>
                      <a:pt x="794" y="1435"/>
                    </a:lnTo>
                    <a:lnTo>
                      <a:pt x="794" y="1439"/>
                    </a:lnTo>
                    <a:lnTo>
                      <a:pt x="800" y="1444"/>
                    </a:lnTo>
                    <a:lnTo>
                      <a:pt x="800" y="1448"/>
                    </a:lnTo>
                    <a:lnTo>
                      <a:pt x="805" y="1452"/>
                    </a:lnTo>
                    <a:lnTo>
                      <a:pt x="805" y="1457"/>
                    </a:lnTo>
                    <a:lnTo>
                      <a:pt x="810" y="1461"/>
                    </a:lnTo>
                    <a:lnTo>
                      <a:pt x="810" y="1463"/>
                    </a:lnTo>
                    <a:lnTo>
                      <a:pt x="815" y="1467"/>
                    </a:lnTo>
                    <a:lnTo>
                      <a:pt x="815" y="1470"/>
                    </a:lnTo>
                    <a:lnTo>
                      <a:pt x="820" y="1472"/>
                    </a:lnTo>
                    <a:lnTo>
                      <a:pt x="826" y="1474"/>
                    </a:lnTo>
                    <a:lnTo>
                      <a:pt x="826" y="1476"/>
                    </a:lnTo>
                    <a:lnTo>
                      <a:pt x="831" y="1479"/>
                    </a:lnTo>
                    <a:lnTo>
                      <a:pt x="836" y="1481"/>
                    </a:lnTo>
                    <a:lnTo>
                      <a:pt x="842" y="1483"/>
                    </a:lnTo>
                    <a:lnTo>
                      <a:pt x="842" y="1485"/>
                    </a:lnTo>
                    <a:lnTo>
                      <a:pt x="847" y="1485"/>
                    </a:lnTo>
                    <a:lnTo>
                      <a:pt x="847" y="1488"/>
                    </a:lnTo>
                    <a:lnTo>
                      <a:pt x="852" y="1488"/>
                    </a:lnTo>
                    <a:lnTo>
                      <a:pt x="852" y="1490"/>
                    </a:lnTo>
                    <a:lnTo>
                      <a:pt x="857" y="1490"/>
                    </a:lnTo>
                    <a:lnTo>
                      <a:pt x="862" y="1490"/>
                    </a:lnTo>
                    <a:lnTo>
                      <a:pt x="862" y="1492"/>
                    </a:lnTo>
                    <a:lnTo>
                      <a:pt x="868" y="1492"/>
                    </a:lnTo>
                    <a:lnTo>
                      <a:pt x="873" y="1494"/>
                    </a:lnTo>
                    <a:lnTo>
                      <a:pt x="878" y="1494"/>
                    </a:lnTo>
                    <a:lnTo>
                      <a:pt x="883" y="1494"/>
                    </a:lnTo>
                    <a:lnTo>
                      <a:pt x="883" y="1497"/>
                    </a:lnTo>
                    <a:lnTo>
                      <a:pt x="888" y="1497"/>
                    </a:lnTo>
                    <a:lnTo>
                      <a:pt x="893" y="1497"/>
                    </a:lnTo>
                    <a:lnTo>
                      <a:pt x="899" y="1494"/>
                    </a:lnTo>
                    <a:lnTo>
                      <a:pt x="905" y="1492"/>
                    </a:lnTo>
                    <a:lnTo>
                      <a:pt x="905" y="1488"/>
                    </a:lnTo>
                    <a:lnTo>
                      <a:pt x="910" y="1483"/>
                    </a:lnTo>
                    <a:lnTo>
                      <a:pt x="910" y="1474"/>
                    </a:lnTo>
                    <a:lnTo>
                      <a:pt x="915" y="1463"/>
                    </a:lnTo>
                    <a:lnTo>
                      <a:pt x="915" y="1448"/>
                    </a:lnTo>
                    <a:lnTo>
                      <a:pt x="920" y="1430"/>
                    </a:lnTo>
                    <a:lnTo>
                      <a:pt x="920" y="1408"/>
                    </a:lnTo>
                    <a:lnTo>
                      <a:pt x="926" y="1378"/>
                    </a:lnTo>
                    <a:lnTo>
                      <a:pt x="926" y="1346"/>
                    </a:lnTo>
                    <a:lnTo>
                      <a:pt x="930" y="1305"/>
                    </a:lnTo>
                    <a:lnTo>
                      <a:pt x="930" y="1263"/>
                    </a:lnTo>
                    <a:lnTo>
                      <a:pt x="936" y="1213"/>
                    </a:lnTo>
                    <a:lnTo>
                      <a:pt x="936" y="1156"/>
                    </a:lnTo>
                    <a:lnTo>
                      <a:pt x="941" y="1098"/>
                    </a:lnTo>
                    <a:lnTo>
                      <a:pt x="941" y="1034"/>
                    </a:lnTo>
                    <a:lnTo>
                      <a:pt x="946" y="968"/>
                    </a:lnTo>
                    <a:lnTo>
                      <a:pt x="946" y="900"/>
                    </a:lnTo>
                    <a:lnTo>
                      <a:pt x="946" y="832"/>
                    </a:lnTo>
                    <a:lnTo>
                      <a:pt x="954" y="762"/>
                    </a:lnTo>
                    <a:lnTo>
                      <a:pt x="954" y="696"/>
                    </a:lnTo>
                    <a:lnTo>
                      <a:pt x="959" y="634"/>
                    </a:lnTo>
                    <a:lnTo>
                      <a:pt x="959" y="574"/>
                    </a:lnTo>
                    <a:lnTo>
                      <a:pt x="964" y="519"/>
                    </a:lnTo>
                    <a:lnTo>
                      <a:pt x="964" y="471"/>
                    </a:lnTo>
                    <a:lnTo>
                      <a:pt x="970" y="432"/>
                    </a:lnTo>
                    <a:lnTo>
                      <a:pt x="970" y="400"/>
                    </a:lnTo>
                    <a:lnTo>
                      <a:pt x="974" y="377"/>
                    </a:lnTo>
                    <a:lnTo>
                      <a:pt x="974" y="361"/>
                    </a:lnTo>
                    <a:lnTo>
                      <a:pt x="980" y="356"/>
                    </a:lnTo>
                    <a:lnTo>
                      <a:pt x="980" y="359"/>
                    </a:lnTo>
                    <a:lnTo>
                      <a:pt x="985" y="367"/>
                    </a:lnTo>
                    <a:lnTo>
                      <a:pt x="985" y="386"/>
                    </a:lnTo>
                    <a:lnTo>
                      <a:pt x="990" y="412"/>
                    </a:lnTo>
                    <a:lnTo>
                      <a:pt x="990" y="443"/>
                    </a:lnTo>
                    <a:lnTo>
                      <a:pt x="996" y="480"/>
                    </a:lnTo>
                    <a:lnTo>
                      <a:pt x="996" y="519"/>
                    </a:lnTo>
                    <a:lnTo>
                      <a:pt x="1001" y="563"/>
                    </a:lnTo>
                    <a:lnTo>
                      <a:pt x="1001" y="610"/>
                    </a:lnTo>
                    <a:lnTo>
                      <a:pt x="1006" y="658"/>
                    </a:lnTo>
                    <a:lnTo>
                      <a:pt x="1006" y="708"/>
                    </a:lnTo>
                    <a:lnTo>
                      <a:pt x="1011" y="760"/>
                    </a:lnTo>
                    <a:lnTo>
                      <a:pt x="1011" y="810"/>
                    </a:lnTo>
                    <a:lnTo>
                      <a:pt x="1016" y="858"/>
                    </a:lnTo>
                    <a:lnTo>
                      <a:pt x="1016" y="907"/>
                    </a:lnTo>
                    <a:lnTo>
                      <a:pt x="1022" y="952"/>
                    </a:lnTo>
                    <a:lnTo>
                      <a:pt x="1022" y="997"/>
                    </a:lnTo>
                    <a:lnTo>
                      <a:pt x="1026" y="1039"/>
                    </a:lnTo>
                    <a:lnTo>
                      <a:pt x="1026" y="1078"/>
                    </a:lnTo>
                    <a:lnTo>
                      <a:pt x="1032" y="1116"/>
                    </a:lnTo>
                    <a:lnTo>
                      <a:pt x="1032" y="1151"/>
                    </a:lnTo>
                    <a:lnTo>
                      <a:pt x="1037" y="1183"/>
                    </a:lnTo>
                    <a:lnTo>
                      <a:pt x="1037" y="1213"/>
                    </a:lnTo>
                    <a:lnTo>
                      <a:pt x="1042" y="1241"/>
                    </a:lnTo>
                    <a:lnTo>
                      <a:pt x="1042" y="1265"/>
                    </a:lnTo>
                    <a:lnTo>
                      <a:pt x="1048" y="1290"/>
                    </a:lnTo>
                    <a:lnTo>
                      <a:pt x="1048" y="1311"/>
                    </a:lnTo>
                    <a:lnTo>
                      <a:pt x="1048" y="1329"/>
                    </a:lnTo>
                    <a:lnTo>
                      <a:pt x="1053" y="1346"/>
                    </a:lnTo>
                    <a:lnTo>
                      <a:pt x="1053" y="1362"/>
                    </a:lnTo>
                    <a:lnTo>
                      <a:pt x="1058" y="1376"/>
                    </a:lnTo>
                    <a:lnTo>
                      <a:pt x="1058" y="1388"/>
                    </a:lnTo>
                    <a:lnTo>
                      <a:pt x="1064" y="1399"/>
                    </a:lnTo>
                    <a:lnTo>
                      <a:pt x="1064" y="1411"/>
                    </a:lnTo>
                    <a:lnTo>
                      <a:pt x="1068" y="1419"/>
                    </a:lnTo>
                    <a:lnTo>
                      <a:pt x="1068" y="1425"/>
                    </a:lnTo>
                    <a:lnTo>
                      <a:pt x="1073" y="1433"/>
                    </a:lnTo>
                    <a:lnTo>
                      <a:pt x="1073" y="1439"/>
                    </a:lnTo>
                    <a:lnTo>
                      <a:pt x="1079" y="1444"/>
                    </a:lnTo>
                    <a:lnTo>
                      <a:pt x="1079" y="1451"/>
                    </a:lnTo>
                    <a:lnTo>
                      <a:pt x="1084" y="1455"/>
                    </a:lnTo>
                    <a:lnTo>
                      <a:pt x="1084" y="1457"/>
                    </a:lnTo>
                    <a:lnTo>
                      <a:pt x="1089" y="1463"/>
                    </a:lnTo>
                    <a:lnTo>
                      <a:pt x="1089" y="1466"/>
                    </a:lnTo>
                    <a:lnTo>
                      <a:pt x="1094" y="1470"/>
                    </a:lnTo>
                    <a:lnTo>
                      <a:pt x="1094" y="1472"/>
                    </a:lnTo>
                    <a:lnTo>
                      <a:pt x="1099" y="1474"/>
                    </a:lnTo>
                    <a:lnTo>
                      <a:pt x="1099" y="1476"/>
                    </a:lnTo>
                    <a:lnTo>
                      <a:pt x="1105" y="1479"/>
                    </a:lnTo>
                    <a:lnTo>
                      <a:pt x="1110" y="1481"/>
                    </a:lnTo>
                    <a:lnTo>
                      <a:pt x="1110" y="1483"/>
                    </a:lnTo>
                    <a:lnTo>
                      <a:pt x="1115" y="1483"/>
                    </a:lnTo>
                    <a:lnTo>
                      <a:pt x="1115" y="1485"/>
                    </a:lnTo>
                    <a:lnTo>
                      <a:pt x="1121" y="1485"/>
                    </a:lnTo>
                    <a:lnTo>
                      <a:pt x="1121" y="1488"/>
                    </a:lnTo>
                    <a:lnTo>
                      <a:pt x="1129" y="1488"/>
                    </a:lnTo>
                    <a:lnTo>
                      <a:pt x="1129" y="1490"/>
                    </a:lnTo>
                    <a:lnTo>
                      <a:pt x="1134" y="1490"/>
                    </a:lnTo>
                    <a:lnTo>
                      <a:pt x="1139" y="1492"/>
                    </a:lnTo>
                    <a:lnTo>
                      <a:pt x="1145" y="1492"/>
                    </a:lnTo>
                    <a:lnTo>
                      <a:pt x="1145" y="1494"/>
                    </a:lnTo>
                    <a:lnTo>
                      <a:pt x="1149" y="1494"/>
                    </a:lnTo>
                    <a:lnTo>
                      <a:pt x="1149" y="1497"/>
                    </a:lnTo>
                    <a:lnTo>
                      <a:pt x="1155" y="1497"/>
                    </a:lnTo>
                    <a:lnTo>
                      <a:pt x="1161" y="1497"/>
                    </a:lnTo>
                    <a:lnTo>
                      <a:pt x="1161" y="1499"/>
                    </a:lnTo>
                    <a:lnTo>
                      <a:pt x="1165" y="1499"/>
                    </a:lnTo>
                    <a:lnTo>
                      <a:pt x="1170" y="1499"/>
                    </a:lnTo>
                    <a:lnTo>
                      <a:pt x="1176" y="1501"/>
                    </a:lnTo>
                    <a:lnTo>
                      <a:pt x="1181" y="1501"/>
                    </a:lnTo>
                    <a:lnTo>
                      <a:pt x="1186" y="1501"/>
                    </a:lnTo>
                    <a:lnTo>
                      <a:pt x="1191" y="1504"/>
                    </a:lnTo>
                    <a:lnTo>
                      <a:pt x="1196" y="1504"/>
                    </a:lnTo>
                    <a:lnTo>
                      <a:pt x="1202" y="1504"/>
                    </a:lnTo>
                    <a:lnTo>
                      <a:pt x="1207" y="1504"/>
                    </a:lnTo>
                    <a:lnTo>
                      <a:pt x="1207" y="1505"/>
                    </a:lnTo>
                    <a:lnTo>
                      <a:pt x="1212" y="1505"/>
                    </a:lnTo>
                    <a:lnTo>
                      <a:pt x="1217" y="1505"/>
                    </a:lnTo>
                    <a:lnTo>
                      <a:pt x="1223" y="1505"/>
                    </a:lnTo>
                    <a:lnTo>
                      <a:pt x="1228" y="1505"/>
                    </a:lnTo>
                    <a:lnTo>
                      <a:pt x="1232" y="1507"/>
                    </a:lnTo>
                    <a:lnTo>
                      <a:pt x="1239" y="1507"/>
                    </a:lnTo>
                    <a:lnTo>
                      <a:pt x="1244" y="1507"/>
                    </a:lnTo>
                    <a:lnTo>
                      <a:pt x="1248" y="1507"/>
                    </a:lnTo>
                    <a:lnTo>
                      <a:pt x="1254" y="1507"/>
                    </a:lnTo>
                    <a:lnTo>
                      <a:pt x="1258" y="1507"/>
                    </a:lnTo>
                    <a:lnTo>
                      <a:pt x="1258" y="1510"/>
                    </a:lnTo>
                    <a:lnTo>
                      <a:pt x="1264" y="1510"/>
                    </a:lnTo>
                    <a:lnTo>
                      <a:pt x="1269" y="1510"/>
                    </a:lnTo>
                    <a:lnTo>
                      <a:pt x="1274" y="1510"/>
                    </a:lnTo>
                    <a:lnTo>
                      <a:pt x="1279" y="1510"/>
                    </a:lnTo>
                    <a:lnTo>
                      <a:pt x="1285" y="1510"/>
                    </a:lnTo>
                    <a:lnTo>
                      <a:pt x="1285" y="1507"/>
                    </a:lnTo>
                    <a:lnTo>
                      <a:pt x="1290" y="1507"/>
                    </a:lnTo>
                    <a:lnTo>
                      <a:pt x="1295" y="1507"/>
                    </a:lnTo>
                    <a:lnTo>
                      <a:pt x="1300" y="1507"/>
                    </a:lnTo>
                    <a:lnTo>
                      <a:pt x="1308" y="1507"/>
                    </a:lnTo>
                    <a:lnTo>
                      <a:pt x="1313" y="1507"/>
                    </a:lnTo>
                    <a:lnTo>
                      <a:pt x="1319" y="1507"/>
                    </a:lnTo>
                    <a:lnTo>
                      <a:pt x="1324" y="1507"/>
                    </a:lnTo>
                    <a:lnTo>
                      <a:pt x="1329" y="1507"/>
                    </a:lnTo>
                    <a:lnTo>
                      <a:pt x="1335" y="1507"/>
                    </a:lnTo>
                    <a:lnTo>
                      <a:pt x="1339" y="1507"/>
                    </a:lnTo>
                    <a:lnTo>
                      <a:pt x="1345" y="1507"/>
                    </a:lnTo>
                    <a:lnTo>
                      <a:pt x="1350" y="1505"/>
                    </a:lnTo>
                    <a:lnTo>
                      <a:pt x="1355" y="1504"/>
                    </a:lnTo>
                    <a:lnTo>
                      <a:pt x="1355" y="1501"/>
                    </a:lnTo>
                    <a:lnTo>
                      <a:pt x="1355" y="1499"/>
                    </a:lnTo>
                    <a:lnTo>
                      <a:pt x="1361" y="1494"/>
                    </a:lnTo>
                    <a:lnTo>
                      <a:pt x="1361" y="1490"/>
                    </a:lnTo>
                    <a:lnTo>
                      <a:pt x="1366" y="1481"/>
                    </a:lnTo>
                    <a:lnTo>
                      <a:pt x="1366" y="1472"/>
                    </a:lnTo>
                    <a:lnTo>
                      <a:pt x="1371" y="1461"/>
                    </a:lnTo>
                    <a:lnTo>
                      <a:pt x="1371" y="1446"/>
                    </a:lnTo>
                    <a:lnTo>
                      <a:pt x="1377" y="1428"/>
                    </a:lnTo>
                    <a:lnTo>
                      <a:pt x="1377" y="1406"/>
                    </a:lnTo>
                    <a:lnTo>
                      <a:pt x="1382" y="1380"/>
                    </a:lnTo>
                    <a:lnTo>
                      <a:pt x="1382" y="1354"/>
                    </a:lnTo>
                    <a:lnTo>
                      <a:pt x="1387" y="1320"/>
                    </a:lnTo>
                    <a:lnTo>
                      <a:pt x="1387" y="1283"/>
                    </a:lnTo>
                    <a:lnTo>
                      <a:pt x="1392" y="1241"/>
                    </a:lnTo>
                    <a:lnTo>
                      <a:pt x="1392" y="1195"/>
                    </a:lnTo>
                    <a:lnTo>
                      <a:pt x="1397" y="1147"/>
                    </a:lnTo>
                    <a:lnTo>
                      <a:pt x="1397" y="1096"/>
                    </a:lnTo>
                    <a:lnTo>
                      <a:pt x="1403" y="1040"/>
                    </a:lnTo>
                    <a:lnTo>
                      <a:pt x="1403" y="982"/>
                    </a:lnTo>
                    <a:lnTo>
                      <a:pt x="1408" y="923"/>
                    </a:lnTo>
                    <a:lnTo>
                      <a:pt x="1408" y="865"/>
                    </a:lnTo>
                    <a:lnTo>
                      <a:pt x="1413" y="806"/>
                    </a:lnTo>
                    <a:lnTo>
                      <a:pt x="1413" y="749"/>
                    </a:lnTo>
                    <a:lnTo>
                      <a:pt x="1419" y="691"/>
                    </a:lnTo>
                    <a:lnTo>
                      <a:pt x="1419" y="641"/>
                    </a:lnTo>
                    <a:lnTo>
                      <a:pt x="1423" y="592"/>
                    </a:lnTo>
                    <a:lnTo>
                      <a:pt x="1423" y="547"/>
                    </a:lnTo>
                    <a:lnTo>
                      <a:pt x="1429" y="508"/>
                    </a:lnTo>
                    <a:lnTo>
                      <a:pt x="1429" y="473"/>
                    </a:lnTo>
                    <a:lnTo>
                      <a:pt x="1434" y="447"/>
                    </a:lnTo>
                    <a:lnTo>
                      <a:pt x="1434" y="427"/>
                    </a:lnTo>
                    <a:lnTo>
                      <a:pt x="1439" y="414"/>
                    </a:lnTo>
                    <a:lnTo>
                      <a:pt x="1439" y="410"/>
                    </a:lnTo>
                    <a:lnTo>
                      <a:pt x="1445" y="410"/>
                    </a:lnTo>
                    <a:lnTo>
                      <a:pt x="1445" y="416"/>
                    </a:lnTo>
                    <a:lnTo>
                      <a:pt x="1449" y="427"/>
                    </a:lnTo>
                    <a:lnTo>
                      <a:pt x="1449" y="445"/>
                    </a:lnTo>
                    <a:lnTo>
                      <a:pt x="1454" y="469"/>
                    </a:lnTo>
                    <a:lnTo>
                      <a:pt x="1454" y="500"/>
                    </a:lnTo>
                    <a:lnTo>
                      <a:pt x="1454" y="530"/>
                    </a:lnTo>
                    <a:lnTo>
                      <a:pt x="1460" y="568"/>
                    </a:lnTo>
                    <a:lnTo>
                      <a:pt x="1460" y="606"/>
                    </a:lnTo>
                    <a:lnTo>
                      <a:pt x="1465" y="647"/>
                    </a:lnTo>
                    <a:lnTo>
                      <a:pt x="1465" y="689"/>
                    </a:lnTo>
                    <a:lnTo>
                      <a:pt x="1470" y="733"/>
                    </a:lnTo>
                    <a:lnTo>
                      <a:pt x="1470" y="778"/>
                    </a:lnTo>
                    <a:lnTo>
                      <a:pt x="1475" y="823"/>
                    </a:lnTo>
                    <a:lnTo>
                      <a:pt x="1475" y="867"/>
                    </a:lnTo>
                    <a:lnTo>
                      <a:pt x="1483" y="909"/>
                    </a:lnTo>
                    <a:lnTo>
                      <a:pt x="1483" y="952"/>
                    </a:lnTo>
                    <a:lnTo>
                      <a:pt x="1489" y="993"/>
                    </a:lnTo>
                    <a:lnTo>
                      <a:pt x="1489" y="1032"/>
                    </a:lnTo>
                    <a:lnTo>
                      <a:pt x="1494" y="1067"/>
                    </a:lnTo>
                    <a:lnTo>
                      <a:pt x="1494" y="1105"/>
                    </a:lnTo>
                    <a:lnTo>
                      <a:pt x="1499" y="1137"/>
                    </a:lnTo>
                    <a:lnTo>
                      <a:pt x="1499" y="1170"/>
                    </a:lnTo>
                    <a:lnTo>
                      <a:pt x="1503" y="1199"/>
                    </a:lnTo>
                    <a:lnTo>
                      <a:pt x="1503" y="1225"/>
                    </a:lnTo>
                    <a:lnTo>
                      <a:pt x="1509" y="1252"/>
                    </a:lnTo>
                    <a:lnTo>
                      <a:pt x="1509" y="1277"/>
                    </a:lnTo>
                    <a:lnTo>
                      <a:pt x="1514" y="1296"/>
                    </a:lnTo>
                    <a:lnTo>
                      <a:pt x="1514" y="1318"/>
                    </a:lnTo>
                    <a:lnTo>
                      <a:pt x="1519" y="1336"/>
                    </a:lnTo>
                    <a:lnTo>
                      <a:pt x="1519" y="1351"/>
                    </a:lnTo>
                    <a:lnTo>
                      <a:pt x="1524" y="1365"/>
                    </a:lnTo>
                    <a:lnTo>
                      <a:pt x="1524" y="1378"/>
                    </a:lnTo>
                    <a:lnTo>
                      <a:pt x="1530" y="1390"/>
                    </a:lnTo>
                    <a:lnTo>
                      <a:pt x="1530" y="1401"/>
                    </a:lnTo>
                    <a:lnTo>
                      <a:pt x="1535" y="1411"/>
                    </a:lnTo>
                    <a:lnTo>
                      <a:pt x="1535" y="1419"/>
                    </a:lnTo>
                    <a:lnTo>
                      <a:pt x="1540" y="1428"/>
                    </a:lnTo>
                    <a:lnTo>
                      <a:pt x="1540" y="1435"/>
                    </a:lnTo>
                    <a:lnTo>
                      <a:pt x="1545" y="1441"/>
                    </a:lnTo>
                    <a:lnTo>
                      <a:pt x="1545" y="1446"/>
                    </a:lnTo>
                    <a:lnTo>
                      <a:pt x="1550" y="1451"/>
                    </a:lnTo>
                    <a:lnTo>
                      <a:pt x="1550" y="1455"/>
                    </a:lnTo>
                    <a:lnTo>
                      <a:pt x="1556" y="1461"/>
                    </a:lnTo>
                    <a:lnTo>
                      <a:pt x="1556" y="1466"/>
                    </a:lnTo>
                    <a:lnTo>
                      <a:pt x="1561" y="1467"/>
                    </a:lnTo>
                    <a:lnTo>
                      <a:pt x="1561" y="1472"/>
                    </a:lnTo>
                    <a:lnTo>
                      <a:pt x="1561" y="1474"/>
                    </a:lnTo>
                    <a:lnTo>
                      <a:pt x="1566" y="1476"/>
                    </a:lnTo>
                    <a:lnTo>
                      <a:pt x="1566" y="1479"/>
                    </a:lnTo>
                    <a:lnTo>
                      <a:pt x="1571" y="1481"/>
                    </a:lnTo>
                    <a:lnTo>
                      <a:pt x="1577" y="1483"/>
                    </a:lnTo>
                    <a:lnTo>
                      <a:pt x="1577" y="1485"/>
                    </a:lnTo>
                    <a:lnTo>
                      <a:pt x="1582" y="1485"/>
                    </a:lnTo>
                    <a:lnTo>
                      <a:pt x="1582" y="1488"/>
                    </a:lnTo>
                    <a:lnTo>
                      <a:pt x="1587" y="1490"/>
                    </a:lnTo>
                    <a:lnTo>
                      <a:pt x="1592" y="1490"/>
                    </a:lnTo>
                    <a:lnTo>
                      <a:pt x="1592" y="1492"/>
                    </a:lnTo>
                    <a:lnTo>
                      <a:pt x="1598" y="1492"/>
                    </a:lnTo>
                    <a:lnTo>
                      <a:pt x="1598" y="1494"/>
                    </a:lnTo>
                    <a:lnTo>
                      <a:pt x="1603" y="1494"/>
                    </a:lnTo>
                    <a:lnTo>
                      <a:pt x="1608" y="1497"/>
                    </a:lnTo>
                    <a:lnTo>
                      <a:pt x="1613" y="1497"/>
                    </a:lnTo>
                    <a:lnTo>
                      <a:pt x="1618" y="1499"/>
                    </a:lnTo>
                    <a:lnTo>
                      <a:pt x="1624" y="1499"/>
                    </a:lnTo>
                    <a:lnTo>
                      <a:pt x="1629" y="1501"/>
                    </a:lnTo>
                    <a:lnTo>
                      <a:pt x="1634" y="1501"/>
                    </a:lnTo>
                    <a:lnTo>
                      <a:pt x="1639" y="1501"/>
                    </a:lnTo>
                    <a:lnTo>
                      <a:pt x="1639" y="1504"/>
                    </a:lnTo>
                    <a:lnTo>
                      <a:pt x="1644" y="1504"/>
                    </a:lnTo>
                    <a:lnTo>
                      <a:pt x="1650" y="1504"/>
                    </a:lnTo>
                    <a:lnTo>
                      <a:pt x="1657" y="1504"/>
                    </a:lnTo>
                    <a:lnTo>
                      <a:pt x="1663" y="1505"/>
                    </a:lnTo>
                    <a:lnTo>
                      <a:pt x="1668" y="1505"/>
                    </a:lnTo>
                    <a:lnTo>
                      <a:pt x="1673" y="1505"/>
                    </a:lnTo>
                    <a:lnTo>
                      <a:pt x="1679" y="1505"/>
                    </a:lnTo>
                    <a:lnTo>
                      <a:pt x="1679" y="1507"/>
                    </a:lnTo>
                    <a:lnTo>
                      <a:pt x="1684" y="1507"/>
                    </a:lnTo>
                    <a:lnTo>
                      <a:pt x="1689" y="1507"/>
                    </a:lnTo>
                    <a:lnTo>
                      <a:pt x="1694" y="1507"/>
                    </a:lnTo>
                    <a:lnTo>
                      <a:pt x="1700" y="1507"/>
                    </a:lnTo>
                    <a:lnTo>
                      <a:pt x="1704" y="1510"/>
                    </a:lnTo>
                    <a:lnTo>
                      <a:pt x="1709" y="1510"/>
                    </a:lnTo>
                    <a:lnTo>
                      <a:pt x="1716" y="1510"/>
                    </a:lnTo>
                    <a:lnTo>
                      <a:pt x="1720" y="1510"/>
                    </a:lnTo>
                    <a:lnTo>
                      <a:pt x="1724" y="1510"/>
                    </a:lnTo>
                    <a:lnTo>
                      <a:pt x="1730" y="1510"/>
                    </a:lnTo>
                    <a:lnTo>
                      <a:pt x="1735" y="1513"/>
                    </a:lnTo>
                    <a:lnTo>
                      <a:pt x="1740" y="1513"/>
                    </a:lnTo>
                    <a:lnTo>
                      <a:pt x="1746" y="1513"/>
                    </a:lnTo>
                    <a:lnTo>
                      <a:pt x="1751" y="1513"/>
                    </a:lnTo>
                    <a:lnTo>
                      <a:pt x="1756" y="1513"/>
                    </a:lnTo>
                    <a:lnTo>
                      <a:pt x="1762" y="1513"/>
                    </a:lnTo>
                    <a:lnTo>
                      <a:pt x="1767" y="1513"/>
                    </a:lnTo>
                    <a:lnTo>
                      <a:pt x="1772" y="1514"/>
                    </a:lnTo>
                    <a:lnTo>
                      <a:pt x="1777" y="1514"/>
                    </a:lnTo>
                    <a:lnTo>
                      <a:pt x="1783" y="1514"/>
                    </a:lnTo>
                    <a:lnTo>
                      <a:pt x="1788" y="1514"/>
                    </a:lnTo>
                    <a:lnTo>
                      <a:pt x="1793" y="1514"/>
                    </a:lnTo>
                    <a:lnTo>
                      <a:pt x="1799" y="1514"/>
                    </a:lnTo>
                    <a:lnTo>
                      <a:pt x="1804" y="1514"/>
                    </a:lnTo>
                    <a:lnTo>
                      <a:pt x="1809" y="1514"/>
                    </a:lnTo>
                    <a:lnTo>
                      <a:pt x="1815" y="1514"/>
                    </a:lnTo>
                    <a:lnTo>
                      <a:pt x="1819" y="1517"/>
                    </a:lnTo>
                    <a:lnTo>
                      <a:pt x="1824" y="1517"/>
                    </a:lnTo>
                    <a:lnTo>
                      <a:pt x="1829" y="1517"/>
                    </a:lnTo>
                    <a:lnTo>
                      <a:pt x="1837" y="1517"/>
                    </a:lnTo>
                    <a:lnTo>
                      <a:pt x="1843" y="1517"/>
                    </a:lnTo>
                    <a:lnTo>
                      <a:pt x="1848" y="1517"/>
                    </a:lnTo>
                    <a:lnTo>
                      <a:pt x="1853" y="1517"/>
                    </a:lnTo>
                    <a:lnTo>
                      <a:pt x="1858" y="1517"/>
                    </a:lnTo>
                    <a:lnTo>
                      <a:pt x="1863" y="1517"/>
                    </a:lnTo>
                    <a:lnTo>
                      <a:pt x="1869" y="1517"/>
                    </a:lnTo>
                    <a:lnTo>
                      <a:pt x="1874" y="1517"/>
                    </a:lnTo>
                    <a:lnTo>
                      <a:pt x="1879" y="1517"/>
                    </a:lnTo>
                    <a:lnTo>
                      <a:pt x="1884" y="1517"/>
                    </a:lnTo>
                    <a:lnTo>
                      <a:pt x="1889" y="1517"/>
                    </a:lnTo>
                    <a:lnTo>
                      <a:pt x="1895" y="1517"/>
                    </a:lnTo>
                    <a:lnTo>
                      <a:pt x="1900" y="1517"/>
                    </a:lnTo>
                    <a:lnTo>
                      <a:pt x="1905" y="1517"/>
                    </a:lnTo>
                    <a:lnTo>
                      <a:pt x="1911" y="1517"/>
                    </a:lnTo>
                    <a:lnTo>
                      <a:pt x="1915" y="1517"/>
                    </a:lnTo>
                    <a:lnTo>
                      <a:pt x="1921" y="1517"/>
                    </a:lnTo>
                    <a:lnTo>
                      <a:pt x="1926" y="1517"/>
                    </a:lnTo>
                    <a:lnTo>
                      <a:pt x="1931" y="1517"/>
                    </a:lnTo>
                    <a:lnTo>
                      <a:pt x="1936" y="1517"/>
                    </a:lnTo>
                    <a:lnTo>
                      <a:pt x="1941" y="1517"/>
                    </a:lnTo>
                    <a:lnTo>
                      <a:pt x="1946" y="1517"/>
                    </a:lnTo>
                    <a:lnTo>
                      <a:pt x="1952" y="1517"/>
                    </a:lnTo>
                    <a:lnTo>
                      <a:pt x="1957" y="1517"/>
                    </a:lnTo>
                    <a:lnTo>
                      <a:pt x="1962" y="1517"/>
                    </a:lnTo>
                    <a:lnTo>
                      <a:pt x="1968" y="1517"/>
                    </a:lnTo>
                    <a:lnTo>
                      <a:pt x="1968" y="1519"/>
                    </a:lnTo>
                    <a:lnTo>
                      <a:pt x="1973" y="1519"/>
                    </a:lnTo>
                    <a:lnTo>
                      <a:pt x="1978" y="1519"/>
                    </a:lnTo>
                    <a:lnTo>
                      <a:pt x="1983" y="1519"/>
                    </a:lnTo>
                    <a:lnTo>
                      <a:pt x="1989" y="1519"/>
                    </a:lnTo>
                    <a:lnTo>
                      <a:pt x="1994" y="1519"/>
                    </a:lnTo>
                    <a:lnTo>
                      <a:pt x="1998" y="1519"/>
                    </a:lnTo>
                    <a:lnTo>
                      <a:pt x="2005" y="1519"/>
                    </a:lnTo>
                    <a:lnTo>
                      <a:pt x="2011" y="1519"/>
                    </a:lnTo>
                    <a:lnTo>
                      <a:pt x="2017" y="1519"/>
                    </a:lnTo>
                    <a:lnTo>
                      <a:pt x="2023" y="1519"/>
                    </a:lnTo>
                    <a:lnTo>
                      <a:pt x="2028" y="1519"/>
                    </a:lnTo>
                    <a:lnTo>
                      <a:pt x="2033" y="1519"/>
                    </a:lnTo>
                    <a:lnTo>
                      <a:pt x="2038" y="1519"/>
                    </a:lnTo>
                    <a:lnTo>
                      <a:pt x="2044" y="1519"/>
                    </a:lnTo>
                    <a:lnTo>
                      <a:pt x="2049" y="1519"/>
                    </a:lnTo>
                    <a:lnTo>
                      <a:pt x="2054" y="1519"/>
                    </a:lnTo>
                    <a:lnTo>
                      <a:pt x="2059" y="1519"/>
                    </a:lnTo>
                    <a:lnTo>
                      <a:pt x="2064" y="1519"/>
                    </a:lnTo>
                    <a:lnTo>
                      <a:pt x="2070" y="1519"/>
                    </a:lnTo>
                    <a:lnTo>
                      <a:pt x="2075" y="1519"/>
                    </a:lnTo>
                    <a:lnTo>
                      <a:pt x="2080" y="1519"/>
                    </a:lnTo>
                    <a:lnTo>
                      <a:pt x="2086" y="1519"/>
                    </a:lnTo>
                    <a:lnTo>
                      <a:pt x="2091" y="1519"/>
                    </a:lnTo>
                    <a:lnTo>
                      <a:pt x="2095" y="1519"/>
                    </a:lnTo>
                    <a:lnTo>
                      <a:pt x="2100" y="1519"/>
                    </a:lnTo>
                    <a:lnTo>
                      <a:pt x="2106" y="1519"/>
                    </a:lnTo>
                    <a:lnTo>
                      <a:pt x="2111" y="1519"/>
                    </a:lnTo>
                    <a:lnTo>
                      <a:pt x="2116" y="1519"/>
                    </a:lnTo>
                    <a:lnTo>
                      <a:pt x="2121" y="1519"/>
                    </a:lnTo>
                    <a:lnTo>
                      <a:pt x="2127" y="1519"/>
                    </a:lnTo>
                    <a:lnTo>
                      <a:pt x="2132" y="1519"/>
                    </a:lnTo>
                    <a:lnTo>
                      <a:pt x="2137" y="1519"/>
                    </a:lnTo>
                    <a:lnTo>
                      <a:pt x="2143" y="1519"/>
                    </a:lnTo>
                    <a:lnTo>
                      <a:pt x="2148" y="1519"/>
                    </a:lnTo>
                    <a:lnTo>
                      <a:pt x="2153" y="1519"/>
                    </a:lnTo>
                    <a:lnTo>
                      <a:pt x="2158" y="1519"/>
                    </a:lnTo>
                    <a:lnTo>
                      <a:pt x="2163" y="1519"/>
                    </a:lnTo>
                    <a:lnTo>
                      <a:pt x="2169" y="1519"/>
                    </a:lnTo>
                    <a:lnTo>
                      <a:pt x="2174" y="1519"/>
                    </a:lnTo>
                    <a:lnTo>
                      <a:pt x="2179" y="1519"/>
                    </a:lnTo>
                    <a:lnTo>
                      <a:pt x="2186" y="1519"/>
                    </a:lnTo>
                    <a:lnTo>
                      <a:pt x="2192" y="1519"/>
                    </a:lnTo>
                    <a:lnTo>
                      <a:pt x="2197" y="1519"/>
                    </a:lnTo>
                    <a:lnTo>
                      <a:pt x="2197" y="1517"/>
                    </a:lnTo>
                    <a:lnTo>
                      <a:pt x="2202" y="1517"/>
                    </a:lnTo>
                    <a:lnTo>
                      <a:pt x="2207" y="1517"/>
                    </a:lnTo>
                    <a:lnTo>
                      <a:pt x="2207" y="1514"/>
                    </a:lnTo>
                    <a:lnTo>
                      <a:pt x="2213" y="1514"/>
                    </a:lnTo>
                    <a:lnTo>
                      <a:pt x="2213" y="1513"/>
                    </a:lnTo>
                    <a:lnTo>
                      <a:pt x="2217" y="1510"/>
                    </a:lnTo>
                    <a:lnTo>
                      <a:pt x="2217" y="1507"/>
                    </a:lnTo>
                    <a:lnTo>
                      <a:pt x="2223" y="1505"/>
                    </a:lnTo>
                    <a:lnTo>
                      <a:pt x="2223" y="1504"/>
                    </a:lnTo>
                    <a:lnTo>
                      <a:pt x="2228" y="1499"/>
                    </a:lnTo>
                    <a:lnTo>
                      <a:pt x="2228" y="1494"/>
                    </a:lnTo>
                    <a:lnTo>
                      <a:pt x="2233" y="1488"/>
                    </a:lnTo>
                    <a:lnTo>
                      <a:pt x="2233" y="1481"/>
                    </a:lnTo>
                    <a:lnTo>
                      <a:pt x="2240" y="1474"/>
                    </a:lnTo>
                    <a:lnTo>
                      <a:pt x="2240" y="1466"/>
                    </a:lnTo>
                    <a:lnTo>
                      <a:pt x="2245" y="1452"/>
                    </a:lnTo>
                    <a:lnTo>
                      <a:pt x="2245" y="1441"/>
                    </a:lnTo>
                    <a:lnTo>
                      <a:pt x="2250" y="1425"/>
                    </a:lnTo>
                    <a:lnTo>
                      <a:pt x="2250" y="1411"/>
                    </a:lnTo>
                    <a:lnTo>
                      <a:pt x="2255" y="1395"/>
                    </a:lnTo>
                    <a:lnTo>
                      <a:pt x="2255" y="1374"/>
                    </a:lnTo>
                    <a:lnTo>
                      <a:pt x="2260" y="1351"/>
                    </a:lnTo>
                    <a:lnTo>
                      <a:pt x="2260" y="1326"/>
                    </a:lnTo>
                    <a:lnTo>
                      <a:pt x="2266" y="1299"/>
                    </a:lnTo>
                    <a:lnTo>
                      <a:pt x="2266" y="1272"/>
                    </a:lnTo>
                    <a:lnTo>
                      <a:pt x="2270" y="1241"/>
                    </a:lnTo>
                    <a:lnTo>
                      <a:pt x="2270" y="1206"/>
                    </a:lnTo>
                    <a:lnTo>
                      <a:pt x="2276" y="1170"/>
                    </a:lnTo>
                    <a:lnTo>
                      <a:pt x="2276" y="1133"/>
                    </a:lnTo>
                    <a:lnTo>
                      <a:pt x="2276" y="1096"/>
                    </a:lnTo>
                    <a:lnTo>
                      <a:pt x="2281" y="1054"/>
                    </a:lnTo>
                    <a:lnTo>
                      <a:pt x="2281" y="1014"/>
                    </a:lnTo>
                    <a:lnTo>
                      <a:pt x="2286" y="969"/>
                    </a:lnTo>
                    <a:lnTo>
                      <a:pt x="2286" y="926"/>
                    </a:lnTo>
                    <a:lnTo>
                      <a:pt x="2292" y="887"/>
                    </a:lnTo>
                    <a:lnTo>
                      <a:pt x="2292" y="843"/>
                    </a:lnTo>
                    <a:lnTo>
                      <a:pt x="2296" y="803"/>
                    </a:lnTo>
                    <a:lnTo>
                      <a:pt x="2296" y="762"/>
                    </a:lnTo>
                    <a:lnTo>
                      <a:pt x="2302" y="724"/>
                    </a:lnTo>
                    <a:lnTo>
                      <a:pt x="2302" y="688"/>
                    </a:lnTo>
                    <a:lnTo>
                      <a:pt x="2307" y="654"/>
                    </a:lnTo>
                    <a:lnTo>
                      <a:pt x="2307" y="620"/>
                    </a:lnTo>
                    <a:lnTo>
                      <a:pt x="2312" y="595"/>
                    </a:lnTo>
                    <a:lnTo>
                      <a:pt x="2312" y="570"/>
                    </a:lnTo>
                    <a:lnTo>
                      <a:pt x="2317" y="547"/>
                    </a:lnTo>
                    <a:lnTo>
                      <a:pt x="2317" y="530"/>
                    </a:lnTo>
                    <a:lnTo>
                      <a:pt x="2322" y="517"/>
                    </a:lnTo>
                    <a:lnTo>
                      <a:pt x="2322" y="508"/>
                    </a:lnTo>
                    <a:lnTo>
                      <a:pt x="2328" y="502"/>
                    </a:lnTo>
                    <a:lnTo>
                      <a:pt x="2333" y="504"/>
                    </a:lnTo>
                    <a:lnTo>
                      <a:pt x="2333" y="511"/>
                    </a:lnTo>
                    <a:lnTo>
                      <a:pt x="2338" y="519"/>
                    </a:lnTo>
                    <a:lnTo>
                      <a:pt x="2338" y="533"/>
                    </a:lnTo>
                    <a:lnTo>
                      <a:pt x="2343" y="551"/>
                    </a:lnTo>
                    <a:lnTo>
                      <a:pt x="2343" y="573"/>
                    </a:lnTo>
                    <a:lnTo>
                      <a:pt x="2349" y="595"/>
                    </a:lnTo>
                    <a:lnTo>
                      <a:pt x="2349" y="619"/>
                    </a:lnTo>
                    <a:lnTo>
                      <a:pt x="2354" y="647"/>
                    </a:lnTo>
                    <a:lnTo>
                      <a:pt x="2354" y="676"/>
                    </a:lnTo>
                    <a:lnTo>
                      <a:pt x="2359" y="708"/>
                    </a:lnTo>
                    <a:lnTo>
                      <a:pt x="2359" y="739"/>
                    </a:lnTo>
                    <a:lnTo>
                      <a:pt x="2366" y="773"/>
                    </a:lnTo>
                    <a:lnTo>
                      <a:pt x="2366" y="808"/>
                    </a:lnTo>
                    <a:lnTo>
                      <a:pt x="2372" y="841"/>
                    </a:lnTo>
                    <a:lnTo>
                      <a:pt x="2372" y="876"/>
                    </a:lnTo>
                    <a:lnTo>
                      <a:pt x="2378" y="909"/>
                    </a:lnTo>
                    <a:lnTo>
                      <a:pt x="2378" y="943"/>
                    </a:lnTo>
                    <a:lnTo>
                      <a:pt x="2378" y="975"/>
                    </a:lnTo>
                    <a:lnTo>
                      <a:pt x="2382" y="1010"/>
                    </a:lnTo>
                    <a:lnTo>
                      <a:pt x="2382" y="1040"/>
                    </a:lnTo>
                    <a:lnTo>
                      <a:pt x="2387" y="1070"/>
                    </a:lnTo>
                    <a:lnTo>
                      <a:pt x="2387" y="1100"/>
                    </a:lnTo>
                    <a:lnTo>
                      <a:pt x="2392" y="1129"/>
                    </a:lnTo>
                    <a:lnTo>
                      <a:pt x="2392" y="1156"/>
                    </a:lnTo>
                    <a:lnTo>
                      <a:pt x="2398" y="1181"/>
                    </a:lnTo>
                    <a:lnTo>
                      <a:pt x="2398" y="1206"/>
                    </a:lnTo>
                    <a:lnTo>
                      <a:pt x="2404" y="1228"/>
                    </a:lnTo>
                    <a:lnTo>
                      <a:pt x="2404" y="1252"/>
                    </a:lnTo>
                    <a:lnTo>
                      <a:pt x="2409" y="1272"/>
                    </a:lnTo>
                    <a:lnTo>
                      <a:pt x="2409" y="1290"/>
                    </a:lnTo>
                    <a:lnTo>
                      <a:pt x="2413" y="1308"/>
                    </a:lnTo>
                    <a:lnTo>
                      <a:pt x="2413" y="1325"/>
                    </a:lnTo>
                    <a:lnTo>
                      <a:pt x="2419" y="1340"/>
                    </a:lnTo>
                    <a:lnTo>
                      <a:pt x="2419" y="1354"/>
                    </a:lnTo>
                    <a:lnTo>
                      <a:pt x="2424" y="1366"/>
                    </a:lnTo>
                    <a:lnTo>
                      <a:pt x="2424" y="1378"/>
                    </a:lnTo>
                    <a:lnTo>
                      <a:pt x="2429" y="1390"/>
                    </a:lnTo>
                    <a:lnTo>
                      <a:pt x="2429" y="1399"/>
                    </a:lnTo>
                    <a:lnTo>
                      <a:pt x="2434" y="1408"/>
                    </a:lnTo>
                    <a:lnTo>
                      <a:pt x="2434" y="1417"/>
                    </a:lnTo>
                    <a:lnTo>
                      <a:pt x="2440" y="1424"/>
                    </a:lnTo>
                    <a:lnTo>
                      <a:pt x="2440" y="1430"/>
                    </a:lnTo>
                    <a:lnTo>
                      <a:pt x="2445" y="1437"/>
                    </a:lnTo>
                    <a:lnTo>
                      <a:pt x="2445" y="1444"/>
                    </a:lnTo>
                    <a:lnTo>
                      <a:pt x="2450" y="1448"/>
                    </a:lnTo>
                    <a:lnTo>
                      <a:pt x="2450" y="1452"/>
                    </a:lnTo>
                    <a:lnTo>
                      <a:pt x="2455" y="1457"/>
                    </a:lnTo>
                    <a:lnTo>
                      <a:pt x="2455" y="1463"/>
                    </a:lnTo>
                    <a:lnTo>
                      <a:pt x="2461" y="1466"/>
                    </a:lnTo>
                    <a:lnTo>
                      <a:pt x="2461" y="1470"/>
                    </a:lnTo>
                    <a:lnTo>
                      <a:pt x="2467" y="1472"/>
                    </a:lnTo>
                    <a:lnTo>
                      <a:pt x="2467" y="1474"/>
                    </a:lnTo>
                    <a:lnTo>
                      <a:pt x="2472" y="1476"/>
                    </a:lnTo>
                    <a:lnTo>
                      <a:pt x="2472" y="1479"/>
                    </a:lnTo>
                    <a:lnTo>
                      <a:pt x="2476" y="1481"/>
                    </a:lnTo>
                    <a:lnTo>
                      <a:pt x="2476" y="1483"/>
                    </a:lnTo>
                    <a:lnTo>
                      <a:pt x="2482" y="1485"/>
                    </a:lnTo>
                    <a:lnTo>
                      <a:pt x="2482" y="1488"/>
                    </a:lnTo>
                    <a:lnTo>
                      <a:pt x="2487" y="1490"/>
                    </a:lnTo>
                    <a:lnTo>
                      <a:pt x="2492" y="1492"/>
                    </a:lnTo>
                    <a:lnTo>
                      <a:pt x="2498" y="1492"/>
                    </a:lnTo>
                    <a:lnTo>
                      <a:pt x="2498" y="1494"/>
                    </a:lnTo>
                    <a:lnTo>
                      <a:pt x="2503" y="1494"/>
                    </a:lnTo>
                    <a:lnTo>
                      <a:pt x="2503" y="1497"/>
                    </a:lnTo>
                    <a:lnTo>
                      <a:pt x="2508" y="1497"/>
                    </a:lnTo>
                    <a:lnTo>
                      <a:pt x="2514" y="1499"/>
                    </a:lnTo>
                    <a:lnTo>
                      <a:pt x="2518" y="1499"/>
                    </a:lnTo>
                    <a:lnTo>
                      <a:pt x="2524" y="1501"/>
                    </a:lnTo>
                    <a:lnTo>
                      <a:pt x="2529" y="1501"/>
                    </a:lnTo>
                    <a:lnTo>
                      <a:pt x="2534" y="1501"/>
                    </a:lnTo>
                    <a:lnTo>
                      <a:pt x="2534" y="1504"/>
                    </a:lnTo>
                    <a:lnTo>
                      <a:pt x="2541" y="1504"/>
                    </a:lnTo>
                    <a:lnTo>
                      <a:pt x="2547" y="1504"/>
                    </a:lnTo>
                    <a:lnTo>
                      <a:pt x="2552" y="1504"/>
                    </a:lnTo>
                    <a:lnTo>
                      <a:pt x="2552" y="1505"/>
                    </a:lnTo>
                    <a:lnTo>
                      <a:pt x="2557" y="1505"/>
                    </a:lnTo>
                    <a:lnTo>
                      <a:pt x="2563" y="1505"/>
                    </a:lnTo>
                    <a:lnTo>
                      <a:pt x="2568" y="1505"/>
                    </a:lnTo>
                    <a:lnTo>
                      <a:pt x="2568" y="1507"/>
                    </a:lnTo>
                    <a:lnTo>
                      <a:pt x="2573" y="1507"/>
                    </a:lnTo>
                    <a:lnTo>
                      <a:pt x="2578" y="1507"/>
                    </a:lnTo>
                    <a:lnTo>
                      <a:pt x="2583" y="1507"/>
                    </a:lnTo>
                    <a:lnTo>
                      <a:pt x="2588" y="1507"/>
                    </a:lnTo>
                    <a:lnTo>
                      <a:pt x="2588" y="1510"/>
                    </a:lnTo>
                    <a:lnTo>
                      <a:pt x="2593" y="1510"/>
                    </a:lnTo>
                    <a:lnTo>
                      <a:pt x="2599" y="1510"/>
                    </a:lnTo>
                    <a:lnTo>
                      <a:pt x="2604" y="1510"/>
                    </a:lnTo>
                    <a:lnTo>
                      <a:pt x="2609" y="1510"/>
                    </a:lnTo>
                    <a:lnTo>
                      <a:pt x="2614" y="1510"/>
                    </a:lnTo>
                    <a:lnTo>
                      <a:pt x="2620" y="1513"/>
                    </a:lnTo>
                    <a:lnTo>
                      <a:pt x="2625" y="1513"/>
                    </a:lnTo>
                    <a:lnTo>
                      <a:pt x="2630" y="1513"/>
                    </a:lnTo>
                    <a:lnTo>
                      <a:pt x="2635" y="1513"/>
                    </a:lnTo>
                    <a:lnTo>
                      <a:pt x="2640" y="1513"/>
                    </a:lnTo>
                    <a:lnTo>
                      <a:pt x="2646" y="1513"/>
                    </a:lnTo>
                    <a:lnTo>
                      <a:pt x="2651" y="1513"/>
                    </a:lnTo>
                    <a:lnTo>
                      <a:pt x="2651" y="1514"/>
                    </a:lnTo>
                    <a:lnTo>
                      <a:pt x="2656" y="1514"/>
                    </a:lnTo>
                    <a:lnTo>
                      <a:pt x="2661" y="1514"/>
                    </a:lnTo>
                    <a:lnTo>
                      <a:pt x="2666" y="1514"/>
                    </a:lnTo>
                    <a:lnTo>
                      <a:pt x="2672" y="1514"/>
                    </a:lnTo>
                    <a:lnTo>
                      <a:pt x="2677" y="1514"/>
                    </a:lnTo>
                    <a:lnTo>
                      <a:pt x="2682" y="1514"/>
                    </a:lnTo>
                    <a:lnTo>
                      <a:pt x="2688" y="1514"/>
                    </a:lnTo>
                    <a:lnTo>
                      <a:pt x="2693" y="1517"/>
                    </a:lnTo>
                    <a:lnTo>
                      <a:pt x="2698" y="1517"/>
                    </a:lnTo>
                    <a:lnTo>
                      <a:pt x="2704" y="1517"/>
                    </a:lnTo>
                    <a:lnTo>
                      <a:pt x="2709" y="1517"/>
                    </a:lnTo>
                    <a:lnTo>
                      <a:pt x="2717" y="1517"/>
                    </a:lnTo>
                    <a:lnTo>
                      <a:pt x="2722" y="1517"/>
                    </a:lnTo>
                    <a:lnTo>
                      <a:pt x="2727" y="1517"/>
                    </a:lnTo>
                    <a:lnTo>
                      <a:pt x="2732" y="1517"/>
                    </a:lnTo>
                    <a:lnTo>
                      <a:pt x="2738" y="1517"/>
                    </a:lnTo>
                    <a:lnTo>
                      <a:pt x="2743" y="1517"/>
                    </a:lnTo>
                    <a:lnTo>
                      <a:pt x="2748" y="1517"/>
                    </a:lnTo>
                    <a:lnTo>
                      <a:pt x="2753" y="1519"/>
                    </a:lnTo>
                    <a:lnTo>
                      <a:pt x="2758" y="1519"/>
                    </a:lnTo>
                    <a:lnTo>
                      <a:pt x="2763" y="1519"/>
                    </a:lnTo>
                    <a:lnTo>
                      <a:pt x="2769" y="1519"/>
                    </a:lnTo>
                    <a:lnTo>
                      <a:pt x="2774" y="1519"/>
                    </a:lnTo>
                    <a:lnTo>
                      <a:pt x="2779" y="1519"/>
                    </a:lnTo>
                    <a:lnTo>
                      <a:pt x="2785" y="1519"/>
                    </a:lnTo>
                    <a:lnTo>
                      <a:pt x="2789" y="1519"/>
                    </a:lnTo>
                    <a:lnTo>
                      <a:pt x="2795" y="1519"/>
                    </a:lnTo>
                    <a:lnTo>
                      <a:pt x="2800" y="1519"/>
                    </a:lnTo>
                    <a:lnTo>
                      <a:pt x="2805" y="1519"/>
                    </a:lnTo>
                    <a:lnTo>
                      <a:pt x="2810" y="1519"/>
                    </a:lnTo>
                    <a:lnTo>
                      <a:pt x="2816" y="1519"/>
                    </a:lnTo>
                    <a:lnTo>
                      <a:pt x="2821" y="1519"/>
                    </a:lnTo>
                    <a:lnTo>
                      <a:pt x="2826" y="1519"/>
                    </a:lnTo>
                    <a:lnTo>
                      <a:pt x="2831" y="1519"/>
                    </a:lnTo>
                    <a:lnTo>
                      <a:pt x="2837" y="1519"/>
                    </a:lnTo>
                    <a:lnTo>
                      <a:pt x="2842" y="1519"/>
                    </a:lnTo>
                    <a:lnTo>
                      <a:pt x="2847" y="1519"/>
                    </a:lnTo>
                    <a:lnTo>
                      <a:pt x="2852" y="1519"/>
                    </a:lnTo>
                    <a:lnTo>
                      <a:pt x="2857" y="1519"/>
                    </a:lnTo>
                    <a:lnTo>
                      <a:pt x="2862" y="1519"/>
                    </a:lnTo>
                    <a:lnTo>
                      <a:pt x="2868" y="1519"/>
                    </a:lnTo>
                    <a:lnTo>
                      <a:pt x="2872" y="1519"/>
                    </a:lnTo>
                    <a:lnTo>
                      <a:pt x="2878" y="1521"/>
                    </a:lnTo>
                    <a:lnTo>
                      <a:pt x="2883" y="1521"/>
                    </a:lnTo>
                    <a:lnTo>
                      <a:pt x="2888" y="1521"/>
                    </a:lnTo>
                    <a:lnTo>
                      <a:pt x="2896" y="1521"/>
                    </a:lnTo>
                    <a:lnTo>
                      <a:pt x="2902" y="1521"/>
                    </a:lnTo>
                    <a:lnTo>
                      <a:pt x="2906" y="1521"/>
                    </a:lnTo>
                    <a:lnTo>
                      <a:pt x="2912" y="1521"/>
                    </a:lnTo>
                    <a:lnTo>
                      <a:pt x="2917" y="1521"/>
                    </a:lnTo>
                    <a:lnTo>
                      <a:pt x="2923" y="1521"/>
                    </a:lnTo>
                    <a:lnTo>
                      <a:pt x="2928" y="1521"/>
                    </a:lnTo>
                    <a:lnTo>
                      <a:pt x="2933" y="1521"/>
                    </a:lnTo>
                    <a:lnTo>
                      <a:pt x="2938" y="1521"/>
                    </a:lnTo>
                    <a:lnTo>
                      <a:pt x="2943" y="1521"/>
                    </a:lnTo>
                    <a:lnTo>
                      <a:pt x="2948" y="1521"/>
                    </a:lnTo>
                    <a:lnTo>
                      <a:pt x="2954" y="1521"/>
                    </a:lnTo>
                    <a:lnTo>
                      <a:pt x="2959" y="1521"/>
                    </a:lnTo>
                    <a:lnTo>
                      <a:pt x="2964" y="1521"/>
                    </a:lnTo>
                    <a:lnTo>
                      <a:pt x="2969" y="1521"/>
                    </a:lnTo>
                    <a:lnTo>
                      <a:pt x="2975" y="1521"/>
                    </a:lnTo>
                    <a:lnTo>
                      <a:pt x="2980" y="1521"/>
                    </a:lnTo>
                    <a:lnTo>
                      <a:pt x="2985" y="1521"/>
                    </a:lnTo>
                    <a:lnTo>
                      <a:pt x="2991" y="1521"/>
                    </a:lnTo>
                    <a:lnTo>
                      <a:pt x="2996" y="1521"/>
                    </a:lnTo>
                    <a:lnTo>
                      <a:pt x="3001" y="1521"/>
                    </a:lnTo>
                    <a:lnTo>
                      <a:pt x="3006" y="1521"/>
                    </a:lnTo>
                    <a:lnTo>
                      <a:pt x="3011" y="1521"/>
                    </a:lnTo>
                    <a:lnTo>
                      <a:pt x="3017" y="1521"/>
                    </a:lnTo>
                    <a:lnTo>
                      <a:pt x="3022" y="1521"/>
                    </a:lnTo>
                    <a:lnTo>
                      <a:pt x="3027" y="1521"/>
                    </a:lnTo>
                    <a:lnTo>
                      <a:pt x="3032" y="1521"/>
                    </a:lnTo>
                    <a:lnTo>
                      <a:pt x="3037" y="1521"/>
                    </a:lnTo>
                    <a:lnTo>
                      <a:pt x="3043" y="1521"/>
                    </a:lnTo>
                    <a:lnTo>
                      <a:pt x="3047" y="1521"/>
                    </a:lnTo>
                    <a:lnTo>
                      <a:pt x="3052" y="1521"/>
                    </a:lnTo>
                    <a:lnTo>
                      <a:pt x="3059" y="1521"/>
                    </a:lnTo>
                    <a:lnTo>
                      <a:pt x="3063" y="1521"/>
                    </a:lnTo>
                    <a:lnTo>
                      <a:pt x="3071" y="1521"/>
                    </a:lnTo>
                    <a:lnTo>
                      <a:pt x="3076" y="1521"/>
                    </a:lnTo>
                    <a:lnTo>
                      <a:pt x="3081" y="1521"/>
                    </a:lnTo>
                    <a:lnTo>
                      <a:pt x="3087" y="1521"/>
                    </a:lnTo>
                    <a:lnTo>
                      <a:pt x="3092" y="1521"/>
                    </a:lnTo>
                    <a:lnTo>
                      <a:pt x="3097" y="1521"/>
                    </a:lnTo>
                    <a:lnTo>
                      <a:pt x="3102" y="1521"/>
                    </a:lnTo>
                    <a:lnTo>
                      <a:pt x="3107" y="1521"/>
                    </a:lnTo>
                    <a:lnTo>
                      <a:pt x="3113" y="1521"/>
                    </a:lnTo>
                    <a:lnTo>
                      <a:pt x="3118" y="1521"/>
                    </a:lnTo>
                    <a:lnTo>
                      <a:pt x="3123" y="1521"/>
                    </a:lnTo>
                    <a:lnTo>
                      <a:pt x="3128" y="1521"/>
                    </a:lnTo>
                    <a:lnTo>
                      <a:pt x="3133" y="1521"/>
                    </a:lnTo>
                    <a:lnTo>
                      <a:pt x="3139" y="1521"/>
                    </a:lnTo>
                    <a:lnTo>
                      <a:pt x="3144" y="1521"/>
                    </a:lnTo>
                    <a:lnTo>
                      <a:pt x="3149" y="1521"/>
                    </a:lnTo>
                    <a:lnTo>
                      <a:pt x="3155" y="1521"/>
                    </a:lnTo>
                    <a:lnTo>
                      <a:pt x="3160" y="1521"/>
                    </a:lnTo>
                    <a:lnTo>
                      <a:pt x="3165" y="1521"/>
                    </a:lnTo>
                    <a:lnTo>
                      <a:pt x="3170" y="1521"/>
                    </a:lnTo>
                    <a:lnTo>
                      <a:pt x="3176" y="1521"/>
                    </a:lnTo>
                    <a:lnTo>
                      <a:pt x="3181" y="1521"/>
                    </a:lnTo>
                    <a:lnTo>
                      <a:pt x="3186" y="1521"/>
                    </a:lnTo>
                    <a:lnTo>
                      <a:pt x="3191" y="1521"/>
                    </a:lnTo>
                    <a:lnTo>
                      <a:pt x="3197" y="1521"/>
                    </a:lnTo>
                    <a:lnTo>
                      <a:pt x="3202" y="1521"/>
                    </a:lnTo>
                    <a:lnTo>
                      <a:pt x="3207" y="1521"/>
                    </a:lnTo>
                    <a:lnTo>
                      <a:pt x="3212" y="1521"/>
                    </a:lnTo>
                    <a:lnTo>
                      <a:pt x="3218" y="1521"/>
                    </a:lnTo>
                    <a:lnTo>
                      <a:pt x="3223" y="1521"/>
                    </a:lnTo>
                    <a:lnTo>
                      <a:pt x="3227" y="1521"/>
                    </a:lnTo>
                    <a:lnTo>
                      <a:pt x="3232" y="1521"/>
                    </a:lnTo>
                    <a:lnTo>
                      <a:pt x="3238" y="1521"/>
                    </a:lnTo>
                    <a:lnTo>
                      <a:pt x="3246" y="1521"/>
                    </a:lnTo>
                    <a:lnTo>
                      <a:pt x="3251" y="1521"/>
                    </a:lnTo>
                    <a:lnTo>
                      <a:pt x="3256" y="1521"/>
                    </a:lnTo>
                    <a:lnTo>
                      <a:pt x="3262" y="1521"/>
                    </a:lnTo>
                    <a:lnTo>
                      <a:pt x="3267" y="1521"/>
                    </a:lnTo>
                    <a:lnTo>
                      <a:pt x="3272" y="1521"/>
                    </a:lnTo>
                    <a:lnTo>
                      <a:pt x="3278" y="1521"/>
                    </a:lnTo>
                    <a:lnTo>
                      <a:pt x="3282" y="1521"/>
                    </a:lnTo>
                    <a:lnTo>
                      <a:pt x="3288" y="1521"/>
                    </a:lnTo>
                    <a:lnTo>
                      <a:pt x="3293" y="1521"/>
                    </a:lnTo>
                    <a:lnTo>
                      <a:pt x="3298" y="1521"/>
                    </a:lnTo>
                    <a:lnTo>
                      <a:pt x="3303" y="1521"/>
                    </a:lnTo>
                    <a:lnTo>
                      <a:pt x="3309" y="1521"/>
                    </a:lnTo>
                    <a:lnTo>
                      <a:pt x="3314" y="1521"/>
                    </a:lnTo>
                    <a:lnTo>
                      <a:pt x="3318" y="1521"/>
                    </a:lnTo>
                    <a:lnTo>
                      <a:pt x="3323" y="1521"/>
                    </a:lnTo>
                    <a:lnTo>
                      <a:pt x="3330" y="1521"/>
                    </a:lnTo>
                    <a:lnTo>
                      <a:pt x="3334" y="1521"/>
                    </a:lnTo>
                    <a:lnTo>
                      <a:pt x="3339" y="1521"/>
                    </a:lnTo>
                    <a:lnTo>
                      <a:pt x="3345" y="1521"/>
                    </a:lnTo>
                    <a:lnTo>
                      <a:pt x="3350" y="1521"/>
                    </a:lnTo>
                    <a:lnTo>
                      <a:pt x="3355" y="1521"/>
                    </a:lnTo>
                    <a:lnTo>
                      <a:pt x="3361" y="1521"/>
                    </a:lnTo>
                    <a:lnTo>
                      <a:pt x="3366" y="1521"/>
                    </a:lnTo>
                    <a:lnTo>
                      <a:pt x="3371" y="1521"/>
                    </a:lnTo>
                    <a:lnTo>
                      <a:pt x="3376" y="1521"/>
                    </a:lnTo>
                    <a:lnTo>
                      <a:pt x="3382" y="1521"/>
                    </a:lnTo>
                    <a:lnTo>
                      <a:pt x="3387" y="1521"/>
                    </a:lnTo>
                    <a:lnTo>
                      <a:pt x="3392" y="1521"/>
                    </a:lnTo>
                    <a:lnTo>
                      <a:pt x="3398" y="1521"/>
                    </a:lnTo>
                    <a:lnTo>
                      <a:pt x="3402" y="1521"/>
                    </a:lnTo>
                  </a:path>
                </a:pathLst>
              </a:custGeom>
              <a:noFill/>
              <a:ln w="25400">
                <a:solidFill>
                  <a:srgbClr val="FF48C8"/>
                </a:solidFill>
                <a:prstDash val="solid"/>
                <a:round/>
                <a:headEnd/>
                <a:tailEnd/>
              </a:ln>
            </p:spPr>
            <p:txBody>
              <a:bodyPr/>
              <a:lstStyle/>
              <a:p>
                <a:endParaRPr lang="en-US"/>
              </a:p>
            </p:txBody>
          </p:sp>
          <p:sp>
            <p:nvSpPr>
              <p:cNvPr id="230406" name="Freeform 6"/>
              <p:cNvSpPr>
                <a:spLocks/>
              </p:cNvSpPr>
              <p:nvPr/>
            </p:nvSpPr>
            <p:spPr bwMode="auto">
              <a:xfrm>
                <a:off x="895076" y="1816878"/>
                <a:ext cx="4987334" cy="2470150"/>
              </a:xfrm>
              <a:custGeom>
                <a:avLst/>
                <a:gdLst/>
                <a:ahLst/>
                <a:cxnLst>
                  <a:cxn ang="0">
                    <a:pos x="75" y="1547"/>
                  </a:cxn>
                  <a:cxn ang="0">
                    <a:pos x="153" y="1547"/>
                  </a:cxn>
                  <a:cxn ang="0">
                    <a:pos x="231" y="1547"/>
                  </a:cxn>
                  <a:cxn ang="0">
                    <a:pos x="301" y="1540"/>
                  </a:cxn>
                  <a:cxn ang="0">
                    <a:pos x="364" y="1547"/>
                  </a:cxn>
                  <a:cxn ang="0">
                    <a:pos x="406" y="1418"/>
                  </a:cxn>
                  <a:cxn ang="0">
                    <a:pos x="451" y="1296"/>
                  </a:cxn>
                  <a:cxn ang="0">
                    <a:pos x="487" y="1453"/>
                  </a:cxn>
                  <a:cxn ang="0">
                    <a:pos x="529" y="1525"/>
                  </a:cxn>
                  <a:cxn ang="0">
                    <a:pos x="599" y="1544"/>
                  </a:cxn>
                  <a:cxn ang="0">
                    <a:pos x="662" y="1510"/>
                  </a:cxn>
                  <a:cxn ang="0">
                    <a:pos x="703" y="570"/>
                  </a:cxn>
                  <a:cxn ang="0">
                    <a:pos x="740" y="114"/>
                  </a:cxn>
                  <a:cxn ang="0">
                    <a:pos x="779" y="1016"/>
                  </a:cxn>
                  <a:cxn ang="0">
                    <a:pos x="820" y="1424"/>
                  </a:cxn>
                  <a:cxn ang="0">
                    <a:pos x="857" y="1507"/>
                  </a:cxn>
                  <a:cxn ang="0">
                    <a:pos x="899" y="1530"/>
                  </a:cxn>
                  <a:cxn ang="0">
                    <a:pos x="970" y="1538"/>
                  </a:cxn>
                  <a:cxn ang="0">
                    <a:pos x="1011" y="1248"/>
                  </a:cxn>
                  <a:cxn ang="0">
                    <a:pos x="1048" y="410"/>
                  </a:cxn>
                  <a:cxn ang="0">
                    <a:pos x="1084" y="765"/>
                  </a:cxn>
                  <a:cxn ang="0">
                    <a:pos x="1129" y="1325"/>
                  </a:cxn>
                  <a:cxn ang="0">
                    <a:pos x="1165" y="1492"/>
                  </a:cxn>
                  <a:cxn ang="0">
                    <a:pos x="1212" y="1528"/>
                  </a:cxn>
                  <a:cxn ang="0">
                    <a:pos x="1274" y="1540"/>
                  </a:cxn>
                  <a:cxn ang="0">
                    <a:pos x="1355" y="1544"/>
                  </a:cxn>
                  <a:cxn ang="0">
                    <a:pos x="1429" y="1542"/>
                  </a:cxn>
                  <a:cxn ang="0">
                    <a:pos x="1494" y="1540"/>
                  </a:cxn>
                  <a:cxn ang="0">
                    <a:pos x="1535" y="1319"/>
                  </a:cxn>
                  <a:cxn ang="0">
                    <a:pos x="1571" y="576"/>
                  </a:cxn>
                  <a:cxn ang="0">
                    <a:pos x="1608" y="600"/>
                  </a:cxn>
                  <a:cxn ang="0">
                    <a:pos x="1650" y="1182"/>
                  </a:cxn>
                  <a:cxn ang="0">
                    <a:pos x="1689" y="1455"/>
                  </a:cxn>
                  <a:cxn ang="0">
                    <a:pos x="1724" y="1521"/>
                  </a:cxn>
                  <a:cxn ang="0">
                    <a:pos x="1788" y="1540"/>
                  </a:cxn>
                  <a:cxn ang="0">
                    <a:pos x="1869" y="1547"/>
                  </a:cxn>
                  <a:cxn ang="0">
                    <a:pos x="1946" y="1549"/>
                  </a:cxn>
                  <a:cxn ang="0">
                    <a:pos x="2028" y="1551"/>
                  </a:cxn>
                  <a:cxn ang="0">
                    <a:pos x="2106" y="1551"/>
                  </a:cxn>
                  <a:cxn ang="0">
                    <a:pos x="2186" y="1551"/>
                  </a:cxn>
                  <a:cxn ang="0">
                    <a:pos x="2260" y="1554"/>
                  </a:cxn>
                  <a:cxn ang="0">
                    <a:pos x="2338" y="1554"/>
                  </a:cxn>
                  <a:cxn ang="0">
                    <a:pos x="2419" y="1554"/>
                  </a:cxn>
                  <a:cxn ang="0">
                    <a:pos x="2498" y="1554"/>
                  </a:cxn>
                  <a:cxn ang="0">
                    <a:pos x="2541" y="1528"/>
                  </a:cxn>
                  <a:cxn ang="0">
                    <a:pos x="2583" y="1349"/>
                  </a:cxn>
                  <a:cxn ang="0">
                    <a:pos x="2620" y="874"/>
                  </a:cxn>
                  <a:cxn ang="0">
                    <a:pos x="2661" y="590"/>
                  </a:cxn>
                  <a:cxn ang="0">
                    <a:pos x="2698" y="898"/>
                  </a:cxn>
                  <a:cxn ang="0">
                    <a:pos x="2738" y="1283"/>
                  </a:cxn>
                  <a:cxn ang="0">
                    <a:pos x="2779" y="1470"/>
                  </a:cxn>
                  <a:cxn ang="0">
                    <a:pos x="2816" y="1523"/>
                  </a:cxn>
                  <a:cxn ang="0">
                    <a:pos x="2868" y="1542"/>
                  </a:cxn>
                  <a:cxn ang="0">
                    <a:pos x="2948" y="1547"/>
                  </a:cxn>
                  <a:cxn ang="0">
                    <a:pos x="3022" y="1551"/>
                  </a:cxn>
                  <a:cxn ang="0">
                    <a:pos x="3102" y="1551"/>
                  </a:cxn>
                  <a:cxn ang="0">
                    <a:pos x="3181" y="1554"/>
                  </a:cxn>
                  <a:cxn ang="0">
                    <a:pos x="3262" y="1554"/>
                  </a:cxn>
                  <a:cxn ang="0">
                    <a:pos x="3339" y="1554"/>
                  </a:cxn>
                </a:cxnLst>
                <a:rect l="0" t="0" r="r" b="b"/>
                <a:pathLst>
                  <a:path w="3402" h="1556">
                    <a:moveTo>
                      <a:pt x="0" y="1547"/>
                    </a:moveTo>
                    <a:lnTo>
                      <a:pt x="5" y="1547"/>
                    </a:lnTo>
                    <a:lnTo>
                      <a:pt x="10" y="1547"/>
                    </a:lnTo>
                    <a:lnTo>
                      <a:pt x="15" y="1547"/>
                    </a:lnTo>
                    <a:lnTo>
                      <a:pt x="21" y="1547"/>
                    </a:lnTo>
                    <a:lnTo>
                      <a:pt x="26" y="1547"/>
                    </a:lnTo>
                    <a:lnTo>
                      <a:pt x="30" y="1547"/>
                    </a:lnTo>
                    <a:lnTo>
                      <a:pt x="36" y="1547"/>
                    </a:lnTo>
                    <a:lnTo>
                      <a:pt x="41" y="1547"/>
                    </a:lnTo>
                    <a:lnTo>
                      <a:pt x="46" y="1547"/>
                    </a:lnTo>
                    <a:lnTo>
                      <a:pt x="51" y="1547"/>
                    </a:lnTo>
                    <a:lnTo>
                      <a:pt x="56" y="1547"/>
                    </a:lnTo>
                    <a:lnTo>
                      <a:pt x="62" y="1547"/>
                    </a:lnTo>
                    <a:lnTo>
                      <a:pt x="70" y="1547"/>
                    </a:lnTo>
                    <a:lnTo>
                      <a:pt x="75" y="1547"/>
                    </a:lnTo>
                    <a:lnTo>
                      <a:pt x="80" y="1547"/>
                    </a:lnTo>
                    <a:lnTo>
                      <a:pt x="86" y="1547"/>
                    </a:lnTo>
                    <a:lnTo>
                      <a:pt x="91" y="1547"/>
                    </a:lnTo>
                    <a:lnTo>
                      <a:pt x="96" y="1547"/>
                    </a:lnTo>
                    <a:lnTo>
                      <a:pt x="101" y="1547"/>
                    </a:lnTo>
                    <a:lnTo>
                      <a:pt x="106" y="1547"/>
                    </a:lnTo>
                    <a:lnTo>
                      <a:pt x="111" y="1547"/>
                    </a:lnTo>
                    <a:lnTo>
                      <a:pt x="116" y="1547"/>
                    </a:lnTo>
                    <a:lnTo>
                      <a:pt x="122" y="1547"/>
                    </a:lnTo>
                    <a:lnTo>
                      <a:pt x="127" y="1547"/>
                    </a:lnTo>
                    <a:lnTo>
                      <a:pt x="132" y="1547"/>
                    </a:lnTo>
                    <a:lnTo>
                      <a:pt x="137" y="1547"/>
                    </a:lnTo>
                    <a:lnTo>
                      <a:pt x="142" y="1547"/>
                    </a:lnTo>
                    <a:lnTo>
                      <a:pt x="147" y="1547"/>
                    </a:lnTo>
                    <a:lnTo>
                      <a:pt x="153" y="1547"/>
                    </a:lnTo>
                    <a:lnTo>
                      <a:pt x="158" y="1547"/>
                    </a:lnTo>
                    <a:lnTo>
                      <a:pt x="163" y="1547"/>
                    </a:lnTo>
                    <a:lnTo>
                      <a:pt x="168" y="1547"/>
                    </a:lnTo>
                    <a:lnTo>
                      <a:pt x="174" y="1547"/>
                    </a:lnTo>
                    <a:lnTo>
                      <a:pt x="179" y="1547"/>
                    </a:lnTo>
                    <a:lnTo>
                      <a:pt x="184" y="1547"/>
                    </a:lnTo>
                    <a:lnTo>
                      <a:pt x="190" y="1547"/>
                    </a:lnTo>
                    <a:lnTo>
                      <a:pt x="195" y="1547"/>
                    </a:lnTo>
                    <a:lnTo>
                      <a:pt x="200" y="1547"/>
                    </a:lnTo>
                    <a:lnTo>
                      <a:pt x="205" y="1547"/>
                    </a:lnTo>
                    <a:lnTo>
                      <a:pt x="210" y="1547"/>
                    </a:lnTo>
                    <a:lnTo>
                      <a:pt x="215" y="1547"/>
                    </a:lnTo>
                    <a:lnTo>
                      <a:pt x="221" y="1547"/>
                    </a:lnTo>
                    <a:lnTo>
                      <a:pt x="226" y="1547"/>
                    </a:lnTo>
                    <a:lnTo>
                      <a:pt x="231" y="1547"/>
                    </a:lnTo>
                    <a:lnTo>
                      <a:pt x="236" y="1547"/>
                    </a:lnTo>
                    <a:lnTo>
                      <a:pt x="242" y="1547"/>
                    </a:lnTo>
                    <a:lnTo>
                      <a:pt x="250" y="1547"/>
                    </a:lnTo>
                    <a:lnTo>
                      <a:pt x="255" y="1547"/>
                    </a:lnTo>
                    <a:lnTo>
                      <a:pt x="255" y="1544"/>
                    </a:lnTo>
                    <a:lnTo>
                      <a:pt x="260" y="1544"/>
                    </a:lnTo>
                    <a:lnTo>
                      <a:pt x="265" y="1544"/>
                    </a:lnTo>
                    <a:lnTo>
                      <a:pt x="271" y="1544"/>
                    </a:lnTo>
                    <a:lnTo>
                      <a:pt x="276" y="1542"/>
                    </a:lnTo>
                    <a:lnTo>
                      <a:pt x="281" y="1542"/>
                    </a:lnTo>
                    <a:lnTo>
                      <a:pt x="286" y="1542"/>
                    </a:lnTo>
                    <a:lnTo>
                      <a:pt x="286" y="1540"/>
                    </a:lnTo>
                    <a:lnTo>
                      <a:pt x="292" y="1540"/>
                    </a:lnTo>
                    <a:lnTo>
                      <a:pt x="297" y="1540"/>
                    </a:lnTo>
                    <a:lnTo>
                      <a:pt x="301" y="1540"/>
                    </a:lnTo>
                    <a:lnTo>
                      <a:pt x="307" y="1540"/>
                    </a:lnTo>
                    <a:lnTo>
                      <a:pt x="313" y="1540"/>
                    </a:lnTo>
                    <a:lnTo>
                      <a:pt x="317" y="1540"/>
                    </a:lnTo>
                    <a:lnTo>
                      <a:pt x="322" y="1540"/>
                    </a:lnTo>
                    <a:lnTo>
                      <a:pt x="328" y="1540"/>
                    </a:lnTo>
                    <a:lnTo>
                      <a:pt x="328" y="1542"/>
                    </a:lnTo>
                    <a:lnTo>
                      <a:pt x="333" y="1542"/>
                    </a:lnTo>
                    <a:lnTo>
                      <a:pt x="333" y="1544"/>
                    </a:lnTo>
                    <a:lnTo>
                      <a:pt x="338" y="1544"/>
                    </a:lnTo>
                    <a:lnTo>
                      <a:pt x="343" y="1544"/>
                    </a:lnTo>
                    <a:lnTo>
                      <a:pt x="343" y="1547"/>
                    </a:lnTo>
                    <a:lnTo>
                      <a:pt x="348" y="1547"/>
                    </a:lnTo>
                    <a:lnTo>
                      <a:pt x="354" y="1547"/>
                    </a:lnTo>
                    <a:lnTo>
                      <a:pt x="359" y="1547"/>
                    </a:lnTo>
                    <a:lnTo>
                      <a:pt x="364" y="1547"/>
                    </a:lnTo>
                    <a:lnTo>
                      <a:pt x="369" y="1544"/>
                    </a:lnTo>
                    <a:lnTo>
                      <a:pt x="375" y="1542"/>
                    </a:lnTo>
                    <a:lnTo>
                      <a:pt x="375" y="1540"/>
                    </a:lnTo>
                    <a:lnTo>
                      <a:pt x="380" y="1535"/>
                    </a:lnTo>
                    <a:lnTo>
                      <a:pt x="380" y="1530"/>
                    </a:lnTo>
                    <a:lnTo>
                      <a:pt x="385" y="1525"/>
                    </a:lnTo>
                    <a:lnTo>
                      <a:pt x="385" y="1516"/>
                    </a:lnTo>
                    <a:lnTo>
                      <a:pt x="391" y="1510"/>
                    </a:lnTo>
                    <a:lnTo>
                      <a:pt x="391" y="1498"/>
                    </a:lnTo>
                    <a:lnTo>
                      <a:pt x="396" y="1490"/>
                    </a:lnTo>
                    <a:lnTo>
                      <a:pt x="396" y="1476"/>
                    </a:lnTo>
                    <a:lnTo>
                      <a:pt x="401" y="1463"/>
                    </a:lnTo>
                    <a:lnTo>
                      <a:pt x="401" y="1448"/>
                    </a:lnTo>
                    <a:lnTo>
                      <a:pt x="406" y="1433"/>
                    </a:lnTo>
                    <a:lnTo>
                      <a:pt x="406" y="1418"/>
                    </a:lnTo>
                    <a:lnTo>
                      <a:pt x="411" y="1401"/>
                    </a:lnTo>
                    <a:lnTo>
                      <a:pt x="411" y="1386"/>
                    </a:lnTo>
                    <a:lnTo>
                      <a:pt x="416" y="1367"/>
                    </a:lnTo>
                    <a:lnTo>
                      <a:pt x="416" y="1354"/>
                    </a:lnTo>
                    <a:lnTo>
                      <a:pt x="424" y="1339"/>
                    </a:lnTo>
                    <a:lnTo>
                      <a:pt x="424" y="1327"/>
                    </a:lnTo>
                    <a:lnTo>
                      <a:pt x="429" y="1313"/>
                    </a:lnTo>
                    <a:lnTo>
                      <a:pt x="429" y="1303"/>
                    </a:lnTo>
                    <a:lnTo>
                      <a:pt x="434" y="1296"/>
                    </a:lnTo>
                    <a:lnTo>
                      <a:pt x="434" y="1290"/>
                    </a:lnTo>
                    <a:lnTo>
                      <a:pt x="434" y="1288"/>
                    </a:lnTo>
                    <a:lnTo>
                      <a:pt x="439" y="1285"/>
                    </a:lnTo>
                    <a:lnTo>
                      <a:pt x="445" y="1288"/>
                    </a:lnTo>
                    <a:lnTo>
                      <a:pt x="445" y="1292"/>
                    </a:lnTo>
                    <a:lnTo>
                      <a:pt x="451" y="1296"/>
                    </a:lnTo>
                    <a:lnTo>
                      <a:pt x="451" y="1305"/>
                    </a:lnTo>
                    <a:lnTo>
                      <a:pt x="456" y="1313"/>
                    </a:lnTo>
                    <a:lnTo>
                      <a:pt x="456" y="1325"/>
                    </a:lnTo>
                    <a:lnTo>
                      <a:pt x="461" y="1333"/>
                    </a:lnTo>
                    <a:lnTo>
                      <a:pt x="461" y="1345"/>
                    </a:lnTo>
                    <a:lnTo>
                      <a:pt x="466" y="1356"/>
                    </a:lnTo>
                    <a:lnTo>
                      <a:pt x="466" y="1367"/>
                    </a:lnTo>
                    <a:lnTo>
                      <a:pt x="472" y="1378"/>
                    </a:lnTo>
                    <a:lnTo>
                      <a:pt x="472" y="1391"/>
                    </a:lnTo>
                    <a:lnTo>
                      <a:pt x="477" y="1401"/>
                    </a:lnTo>
                    <a:lnTo>
                      <a:pt x="477" y="1413"/>
                    </a:lnTo>
                    <a:lnTo>
                      <a:pt x="482" y="1424"/>
                    </a:lnTo>
                    <a:lnTo>
                      <a:pt x="482" y="1433"/>
                    </a:lnTo>
                    <a:lnTo>
                      <a:pt x="487" y="1445"/>
                    </a:lnTo>
                    <a:lnTo>
                      <a:pt x="487" y="1453"/>
                    </a:lnTo>
                    <a:lnTo>
                      <a:pt x="493" y="1461"/>
                    </a:lnTo>
                    <a:lnTo>
                      <a:pt x="493" y="1470"/>
                    </a:lnTo>
                    <a:lnTo>
                      <a:pt x="498" y="1476"/>
                    </a:lnTo>
                    <a:lnTo>
                      <a:pt x="498" y="1483"/>
                    </a:lnTo>
                    <a:lnTo>
                      <a:pt x="503" y="1488"/>
                    </a:lnTo>
                    <a:lnTo>
                      <a:pt x="503" y="1493"/>
                    </a:lnTo>
                    <a:lnTo>
                      <a:pt x="508" y="1498"/>
                    </a:lnTo>
                    <a:lnTo>
                      <a:pt x="508" y="1503"/>
                    </a:lnTo>
                    <a:lnTo>
                      <a:pt x="513" y="1507"/>
                    </a:lnTo>
                    <a:lnTo>
                      <a:pt x="513" y="1512"/>
                    </a:lnTo>
                    <a:lnTo>
                      <a:pt x="519" y="1514"/>
                    </a:lnTo>
                    <a:lnTo>
                      <a:pt x="519" y="1516"/>
                    </a:lnTo>
                    <a:lnTo>
                      <a:pt x="523" y="1521"/>
                    </a:lnTo>
                    <a:lnTo>
                      <a:pt x="523" y="1523"/>
                    </a:lnTo>
                    <a:lnTo>
                      <a:pt x="529" y="1525"/>
                    </a:lnTo>
                    <a:lnTo>
                      <a:pt x="533" y="1528"/>
                    </a:lnTo>
                    <a:lnTo>
                      <a:pt x="533" y="1530"/>
                    </a:lnTo>
                    <a:lnTo>
                      <a:pt x="539" y="1532"/>
                    </a:lnTo>
                    <a:lnTo>
                      <a:pt x="544" y="1535"/>
                    </a:lnTo>
                    <a:lnTo>
                      <a:pt x="549" y="1538"/>
                    </a:lnTo>
                    <a:lnTo>
                      <a:pt x="555" y="1538"/>
                    </a:lnTo>
                    <a:lnTo>
                      <a:pt x="560" y="1540"/>
                    </a:lnTo>
                    <a:lnTo>
                      <a:pt x="565" y="1540"/>
                    </a:lnTo>
                    <a:lnTo>
                      <a:pt x="571" y="1540"/>
                    </a:lnTo>
                    <a:lnTo>
                      <a:pt x="575" y="1542"/>
                    </a:lnTo>
                    <a:lnTo>
                      <a:pt x="581" y="1542"/>
                    </a:lnTo>
                    <a:lnTo>
                      <a:pt x="586" y="1542"/>
                    </a:lnTo>
                    <a:lnTo>
                      <a:pt x="591" y="1542"/>
                    </a:lnTo>
                    <a:lnTo>
                      <a:pt x="599" y="1542"/>
                    </a:lnTo>
                    <a:lnTo>
                      <a:pt x="599" y="1544"/>
                    </a:lnTo>
                    <a:lnTo>
                      <a:pt x="604" y="1544"/>
                    </a:lnTo>
                    <a:lnTo>
                      <a:pt x="609" y="1544"/>
                    </a:lnTo>
                    <a:lnTo>
                      <a:pt x="615" y="1544"/>
                    </a:lnTo>
                    <a:lnTo>
                      <a:pt x="619" y="1544"/>
                    </a:lnTo>
                    <a:lnTo>
                      <a:pt x="625" y="1544"/>
                    </a:lnTo>
                    <a:lnTo>
                      <a:pt x="630" y="1544"/>
                    </a:lnTo>
                    <a:lnTo>
                      <a:pt x="635" y="1544"/>
                    </a:lnTo>
                    <a:lnTo>
                      <a:pt x="640" y="1544"/>
                    </a:lnTo>
                    <a:lnTo>
                      <a:pt x="646" y="1544"/>
                    </a:lnTo>
                    <a:lnTo>
                      <a:pt x="651" y="1542"/>
                    </a:lnTo>
                    <a:lnTo>
                      <a:pt x="651" y="1540"/>
                    </a:lnTo>
                    <a:lnTo>
                      <a:pt x="656" y="1538"/>
                    </a:lnTo>
                    <a:lnTo>
                      <a:pt x="656" y="1530"/>
                    </a:lnTo>
                    <a:lnTo>
                      <a:pt x="662" y="1523"/>
                    </a:lnTo>
                    <a:lnTo>
                      <a:pt x="662" y="1510"/>
                    </a:lnTo>
                    <a:lnTo>
                      <a:pt x="667" y="1493"/>
                    </a:lnTo>
                    <a:lnTo>
                      <a:pt x="667" y="1472"/>
                    </a:lnTo>
                    <a:lnTo>
                      <a:pt x="672" y="1442"/>
                    </a:lnTo>
                    <a:lnTo>
                      <a:pt x="672" y="1408"/>
                    </a:lnTo>
                    <a:lnTo>
                      <a:pt x="678" y="1365"/>
                    </a:lnTo>
                    <a:lnTo>
                      <a:pt x="678" y="1313"/>
                    </a:lnTo>
                    <a:lnTo>
                      <a:pt x="683" y="1254"/>
                    </a:lnTo>
                    <a:lnTo>
                      <a:pt x="683" y="1187"/>
                    </a:lnTo>
                    <a:lnTo>
                      <a:pt x="688" y="1111"/>
                    </a:lnTo>
                    <a:lnTo>
                      <a:pt x="688" y="1032"/>
                    </a:lnTo>
                    <a:lnTo>
                      <a:pt x="693" y="946"/>
                    </a:lnTo>
                    <a:lnTo>
                      <a:pt x="693" y="852"/>
                    </a:lnTo>
                    <a:lnTo>
                      <a:pt x="698" y="760"/>
                    </a:lnTo>
                    <a:lnTo>
                      <a:pt x="698" y="666"/>
                    </a:lnTo>
                    <a:lnTo>
                      <a:pt x="703" y="570"/>
                    </a:lnTo>
                    <a:lnTo>
                      <a:pt x="703" y="477"/>
                    </a:lnTo>
                    <a:lnTo>
                      <a:pt x="708" y="386"/>
                    </a:lnTo>
                    <a:lnTo>
                      <a:pt x="708" y="304"/>
                    </a:lnTo>
                    <a:lnTo>
                      <a:pt x="714" y="229"/>
                    </a:lnTo>
                    <a:lnTo>
                      <a:pt x="714" y="161"/>
                    </a:lnTo>
                    <a:lnTo>
                      <a:pt x="719" y="108"/>
                    </a:lnTo>
                    <a:lnTo>
                      <a:pt x="719" y="63"/>
                    </a:lnTo>
                    <a:lnTo>
                      <a:pt x="724" y="31"/>
                    </a:lnTo>
                    <a:lnTo>
                      <a:pt x="724" y="10"/>
                    </a:lnTo>
                    <a:lnTo>
                      <a:pt x="729" y="0"/>
                    </a:lnTo>
                    <a:lnTo>
                      <a:pt x="729" y="3"/>
                    </a:lnTo>
                    <a:lnTo>
                      <a:pt x="735" y="16"/>
                    </a:lnTo>
                    <a:lnTo>
                      <a:pt x="735" y="40"/>
                    </a:lnTo>
                    <a:lnTo>
                      <a:pt x="740" y="74"/>
                    </a:lnTo>
                    <a:lnTo>
                      <a:pt x="740" y="114"/>
                    </a:lnTo>
                    <a:lnTo>
                      <a:pt x="740" y="164"/>
                    </a:lnTo>
                    <a:lnTo>
                      <a:pt x="745" y="219"/>
                    </a:lnTo>
                    <a:lnTo>
                      <a:pt x="745" y="278"/>
                    </a:lnTo>
                    <a:lnTo>
                      <a:pt x="751" y="339"/>
                    </a:lnTo>
                    <a:lnTo>
                      <a:pt x="751" y="405"/>
                    </a:lnTo>
                    <a:lnTo>
                      <a:pt x="755" y="470"/>
                    </a:lnTo>
                    <a:lnTo>
                      <a:pt x="755" y="536"/>
                    </a:lnTo>
                    <a:lnTo>
                      <a:pt x="761" y="603"/>
                    </a:lnTo>
                    <a:lnTo>
                      <a:pt x="761" y="670"/>
                    </a:lnTo>
                    <a:lnTo>
                      <a:pt x="766" y="734"/>
                    </a:lnTo>
                    <a:lnTo>
                      <a:pt x="766" y="795"/>
                    </a:lnTo>
                    <a:lnTo>
                      <a:pt x="771" y="855"/>
                    </a:lnTo>
                    <a:lnTo>
                      <a:pt x="771" y="911"/>
                    </a:lnTo>
                    <a:lnTo>
                      <a:pt x="779" y="967"/>
                    </a:lnTo>
                    <a:lnTo>
                      <a:pt x="779" y="1016"/>
                    </a:lnTo>
                    <a:lnTo>
                      <a:pt x="785" y="1063"/>
                    </a:lnTo>
                    <a:lnTo>
                      <a:pt x="785" y="1107"/>
                    </a:lnTo>
                    <a:lnTo>
                      <a:pt x="790" y="1147"/>
                    </a:lnTo>
                    <a:lnTo>
                      <a:pt x="790" y="1184"/>
                    </a:lnTo>
                    <a:lnTo>
                      <a:pt x="794" y="1217"/>
                    </a:lnTo>
                    <a:lnTo>
                      <a:pt x="794" y="1250"/>
                    </a:lnTo>
                    <a:lnTo>
                      <a:pt x="800" y="1277"/>
                    </a:lnTo>
                    <a:lnTo>
                      <a:pt x="800" y="1303"/>
                    </a:lnTo>
                    <a:lnTo>
                      <a:pt x="805" y="1327"/>
                    </a:lnTo>
                    <a:lnTo>
                      <a:pt x="805" y="1347"/>
                    </a:lnTo>
                    <a:lnTo>
                      <a:pt x="810" y="1365"/>
                    </a:lnTo>
                    <a:lnTo>
                      <a:pt x="810" y="1383"/>
                    </a:lnTo>
                    <a:lnTo>
                      <a:pt x="815" y="1397"/>
                    </a:lnTo>
                    <a:lnTo>
                      <a:pt x="815" y="1411"/>
                    </a:lnTo>
                    <a:lnTo>
                      <a:pt x="820" y="1424"/>
                    </a:lnTo>
                    <a:lnTo>
                      <a:pt x="820" y="1435"/>
                    </a:lnTo>
                    <a:lnTo>
                      <a:pt x="826" y="1445"/>
                    </a:lnTo>
                    <a:lnTo>
                      <a:pt x="826" y="1453"/>
                    </a:lnTo>
                    <a:lnTo>
                      <a:pt x="831" y="1461"/>
                    </a:lnTo>
                    <a:lnTo>
                      <a:pt x="831" y="1468"/>
                    </a:lnTo>
                    <a:lnTo>
                      <a:pt x="836" y="1474"/>
                    </a:lnTo>
                    <a:lnTo>
                      <a:pt x="836" y="1481"/>
                    </a:lnTo>
                    <a:lnTo>
                      <a:pt x="842" y="1485"/>
                    </a:lnTo>
                    <a:lnTo>
                      <a:pt x="842" y="1490"/>
                    </a:lnTo>
                    <a:lnTo>
                      <a:pt x="842" y="1493"/>
                    </a:lnTo>
                    <a:lnTo>
                      <a:pt x="847" y="1496"/>
                    </a:lnTo>
                    <a:lnTo>
                      <a:pt x="847" y="1500"/>
                    </a:lnTo>
                    <a:lnTo>
                      <a:pt x="852" y="1503"/>
                    </a:lnTo>
                    <a:lnTo>
                      <a:pt x="852" y="1505"/>
                    </a:lnTo>
                    <a:lnTo>
                      <a:pt x="857" y="1507"/>
                    </a:lnTo>
                    <a:lnTo>
                      <a:pt x="857" y="1510"/>
                    </a:lnTo>
                    <a:lnTo>
                      <a:pt x="862" y="1512"/>
                    </a:lnTo>
                    <a:lnTo>
                      <a:pt x="862" y="1514"/>
                    </a:lnTo>
                    <a:lnTo>
                      <a:pt x="868" y="1516"/>
                    </a:lnTo>
                    <a:lnTo>
                      <a:pt x="868" y="1519"/>
                    </a:lnTo>
                    <a:lnTo>
                      <a:pt x="873" y="1519"/>
                    </a:lnTo>
                    <a:lnTo>
                      <a:pt x="873" y="1521"/>
                    </a:lnTo>
                    <a:lnTo>
                      <a:pt x="878" y="1521"/>
                    </a:lnTo>
                    <a:lnTo>
                      <a:pt x="878" y="1523"/>
                    </a:lnTo>
                    <a:lnTo>
                      <a:pt x="883" y="1525"/>
                    </a:lnTo>
                    <a:lnTo>
                      <a:pt x="888" y="1525"/>
                    </a:lnTo>
                    <a:lnTo>
                      <a:pt x="888" y="1528"/>
                    </a:lnTo>
                    <a:lnTo>
                      <a:pt x="893" y="1528"/>
                    </a:lnTo>
                    <a:lnTo>
                      <a:pt x="893" y="1530"/>
                    </a:lnTo>
                    <a:lnTo>
                      <a:pt x="899" y="1530"/>
                    </a:lnTo>
                    <a:lnTo>
                      <a:pt x="905" y="1532"/>
                    </a:lnTo>
                    <a:lnTo>
                      <a:pt x="910" y="1532"/>
                    </a:lnTo>
                    <a:lnTo>
                      <a:pt x="915" y="1535"/>
                    </a:lnTo>
                    <a:lnTo>
                      <a:pt x="920" y="1535"/>
                    </a:lnTo>
                    <a:lnTo>
                      <a:pt x="926" y="1535"/>
                    </a:lnTo>
                    <a:lnTo>
                      <a:pt x="930" y="1538"/>
                    </a:lnTo>
                    <a:lnTo>
                      <a:pt x="936" y="1538"/>
                    </a:lnTo>
                    <a:lnTo>
                      <a:pt x="941" y="1538"/>
                    </a:lnTo>
                    <a:lnTo>
                      <a:pt x="946" y="1538"/>
                    </a:lnTo>
                    <a:lnTo>
                      <a:pt x="946" y="1540"/>
                    </a:lnTo>
                    <a:lnTo>
                      <a:pt x="954" y="1540"/>
                    </a:lnTo>
                    <a:lnTo>
                      <a:pt x="959" y="1540"/>
                    </a:lnTo>
                    <a:lnTo>
                      <a:pt x="964" y="1540"/>
                    </a:lnTo>
                    <a:lnTo>
                      <a:pt x="970" y="1540"/>
                    </a:lnTo>
                    <a:lnTo>
                      <a:pt x="970" y="1538"/>
                    </a:lnTo>
                    <a:lnTo>
                      <a:pt x="974" y="1538"/>
                    </a:lnTo>
                    <a:lnTo>
                      <a:pt x="974" y="1535"/>
                    </a:lnTo>
                    <a:lnTo>
                      <a:pt x="980" y="1530"/>
                    </a:lnTo>
                    <a:lnTo>
                      <a:pt x="980" y="1525"/>
                    </a:lnTo>
                    <a:lnTo>
                      <a:pt x="985" y="1519"/>
                    </a:lnTo>
                    <a:lnTo>
                      <a:pt x="985" y="1510"/>
                    </a:lnTo>
                    <a:lnTo>
                      <a:pt x="990" y="1498"/>
                    </a:lnTo>
                    <a:lnTo>
                      <a:pt x="990" y="1483"/>
                    </a:lnTo>
                    <a:lnTo>
                      <a:pt x="996" y="1466"/>
                    </a:lnTo>
                    <a:lnTo>
                      <a:pt x="996" y="1442"/>
                    </a:lnTo>
                    <a:lnTo>
                      <a:pt x="1001" y="1413"/>
                    </a:lnTo>
                    <a:lnTo>
                      <a:pt x="1001" y="1378"/>
                    </a:lnTo>
                    <a:lnTo>
                      <a:pt x="1006" y="1340"/>
                    </a:lnTo>
                    <a:lnTo>
                      <a:pt x="1006" y="1296"/>
                    </a:lnTo>
                    <a:lnTo>
                      <a:pt x="1011" y="1248"/>
                    </a:lnTo>
                    <a:lnTo>
                      <a:pt x="1011" y="1195"/>
                    </a:lnTo>
                    <a:lnTo>
                      <a:pt x="1016" y="1136"/>
                    </a:lnTo>
                    <a:lnTo>
                      <a:pt x="1016" y="1075"/>
                    </a:lnTo>
                    <a:lnTo>
                      <a:pt x="1022" y="1010"/>
                    </a:lnTo>
                    <a:lnTo>
                      <a:pt x="1022" y="944"/>
                    </a:lnTo>
                    <a:lnTo>
                      <a:pt x="1026" y="876"/>
                    </a:lnTo>
                    <a:lnTo>
                      <a:pt x="1026" y="807"/>
                    </a:lnTo>
                    <a:lnTo>
                      <a:pt x="1032" y="742"/>
                    </a:lnTo>
                    <a:lnTo>
                      <a:pt x="1032" y="679"/>
                    </a:lnTo>
                    <a:lnTo>
                      <a:pt x="1037" y="620"/>
                    </a:lnTo>
                    <a:lnTo>
                      <a:pt x="1037" y="566"/>
                    </a:lnTo>
                    <a:lnTo>
                      <a:pt x="1042" y="516"/>
                    </a:lnTo>
                    <a:lnTo>
                      <a:pt x="1042" y="472"/>
                    </a:lnTo>
                    <a:lnTo>
                      <a:pt x="1048" y="436"/>
                    </a:lnTo>
                    <a:lnTo>
                      <a:pt x="1048" y="410"/>
                    </a:lnTo>
                    <a:lnTo>
                      <a:pt x="1048" y="388"/>
                    </a:lnTo>
                    <a:lnTo>
                      <a:pt x="1053" y="377"/>
                    </a:lnTo>
                    <a:lnTo>
                      <a:pt x="1053" y="372"/>
                    </a:lnTo>
                    <a:lnTo>
                      <a:pt x="1058" y="377"/>
                    </a:lnTo>
                    <a:lnTo>
                      <a:pt x="1058" y="388"/>
                    </a:lnTo>
                    <a:lnTo>
                      <a:pt x="1064" y="407"/>
                    </a:lnTo>
                    <a:lnTo>
                      <a:pt x="1064" y="432"/>
                    </a:lnTo>
                    <a:lnTo>
                      <a:pt x="1068" y="461"/>
                    </a:lnTo>
                    <a:lnTo>
                      <a:pt x="1068" y="495"/>
                    </a:lnTo>
                    <a:lnTo>
                      <a:pt x="1073" y="536"/>
                    </a:lnTo>
                    <a:lnTo>
                      <a:pt x="1073" y="576"/>
                    </a:lnTo>
                    <a:lnTo>
                      <a:pt x="1079" y="621"/>
                    </a:lnTo>
                    <a:lnTo>
                      <a:pt x="1079" y="670"/>
                    </a:lnTo>
                    <a:lnTo>
                      <a:pt x="1084" y="717"/>
                    </a:lnTo>
                    <a:lnTo>
                      <a:pt x="1084" y="765"/>
                    </a:lnTo>
                    <a:lnTo>
                      <a:pt x="1089" y="814"/>
                    </a:lnTo>
                    <a:lnTo>
                      <a:pt x="1089" y="863"/>
                    </a:lnTo>
                    <a:lnTo>
                      <a:pt x="1094" y="909"/>
                    </a:lnTo>
                    <a:lnTo>
                      <a:pt x="1094" y="958"/>
                    </a:lnTo>
                    <a:lnTo>
                      <a:pt x="1099" y="999"/>
                    </a:lnTo>
                    <a:lnTo>
                      <a:pt x="1099" y="1043"/>
                    </a:lnTo>
                    <a:lnTo>
                      <a:pt x="1105" y="1085"/>
                    </a:lnTo>
                    <a:lnTo>
                      <a:pt x="1105" y="1121"/>
                    </a:lnTo>
                    <a:lnTo>
                      <a:pt x="1110" y="1156"/>
                    </a:lnTo>
                    <a:lnTo>
                      <a:pt x="1110" y="1191"/>
                    </a:lnTo>
                    <a:lnTo>
                      <a:pt x="1115" y="1222"/>
                    </a:lnTo>
                    <a:lnTo>
                      <a:pt x="1115" y="1252"/>
                    </a:lnTo>
                    <a:lnTo>
                      <a:pt x="1121" y="1277"/>
                    </a:lnTo>
                    <a:lnTo>
                      <a:pt x="1121" y="1301"/>
                    </a:lnTo>
                    <a:lnTo>
                      <a:pt x="1129" y="1325"/>
                    </a:lnTo>
                    <a:lnTo>
                      <a:pt x="1129" y="1345"/>
                    </a:lnTo>
                    <a:lnTo>
                      <a:pt x="1134" y="1365"/>
                    </a:lnTo>
                    <a:lnTo>
                      <a:pt x="1134" y="1381"/>
                    </a:lnTo>
                    <a:lnTo>
                      <a:pt x="1139" y="1397"/>
                    </a:lnTo>
                    <a:lnTo>
                      <a:pt x="1139" y="1411"/>
                    </a:lnTo>
                    <a:lnTo>
                      <a:pt x="1145" y="1422"/>
                    </a:lnTo>
                    <a:lnTo>
                      <a:pt x="1145" y="1433"/>
                    </a:lnTo>
                    <a:lnTo>
                      <a:pt x="1149" y="1445"/>
                    </a:lnTo>
                    <a:lnTo>
                      <a:pt x="1149" y="1453"/>
                    </a:lnTo>
                    <a:lnTo>
                      <a:pt x="1149" y="1463"/>
                    </a:lnTo>
                    <a:lnTo>
                      <a:pt x="1155" y="1470"/>
                    </a:lnTo>
                    <a:lnTo>
                      <a:pt x="1155" y="1476"/>
                    </a:lnTo>
                    <a:lnTo>
                      <a:pt x="1161" y="1481"/>
                    </a:lnTo>
                    <a:lnTo>
                      <a:pt x="1161" y="1488"/>
                    </a:lnTo>
                    <a:lnTo>
                      <a:pt x="1165" y="1492"/>
                    </a:lnTo>
                    <a:lnTo>
                      <a:pt x="1165" y="1496"/>
                    </a:lnTo>
                    <a:lnTo>
                      <a:pt x="1170" y="1498"/>
                    </a:lnTo>
                    <a:lnTo>
                      <a:pt x="1170" y="1503"/>
                    </a:lnTo>
                    <a:lnTo>
                      <a:pt x="1176" y="1505"/>
                    </a:lnTo>
                    <a:lnTo>
                      <a:pt x="1176" y="1510"/>
                    </a:lnTo>
                    <a:lnTo>
                      <a:pt x="1181" y="1512"/>
                    </a:lnTo>
                    <a:lnTo>
                      <a:pt x="1181" y="1514"/>
                    </a:lnTo>
                    <a:lnTo>
                      <a:pt x="1186" y="1516"/>
                    </a:lnTo>
                    <a:lnTo>
                      <a:pt x="1191" y="1519"/>
                    </a:lnTo>
                    <a:lnTo>
                      <a:pt x="1191" y="1521"/>
                    </a:lnTo>
                    <a:lnTo>
                      <a:pt x="1196" y="1521"/>
                    </a:lnTo>
                    <a:lnTo>
                      <a:pt x="1196" y="1523"/>
                    </a:lnTo>
                    <a:lnTo>
                      <a:pt x="1202" y="1525"/>
                    </a:lnTo>
                    <a:lnTo>
                      <a:pt x="1207" y="1528"/>
                    </a:lnTo>
                    <a:lnTo>
                      <a:pt x="1212" y="1528"/>
                    </a:lnTo>
                    <a:lnTo>
                      <a:pt x="1212" y="1530"/>
                    </a:lnTo>
                    <a:lnTo>
                      <a:pt x="1217" y="1530"/>
                    </a:lnTo>
                    <a:lnTo>
                      <a:pt x="1223" y="1532"/>
                    </a:lnTo>
                    <a:lnTo>
                      <a:pt x="1228" y="1532"/>
                    </a:lnTo>
                    <a:lnTo>
                      <a:pt x="1232" y="1535"/>
                    </a:lnTo>
                    <a:lnTo>
                      <a:pt x="1239" y="1535"/>
                    </a:lnTo>
                    <a:lnTo>
                      <a:pt x="1244" y="1535"/>
                    </a:lnTo>
                    <a:lnTo>
                      <a:pt x="1244" y="1538"/>
                    </a:lnTo>
                    <a:lnTo>
                      <a:pt x="1248" y="1538"/>
                    </a:lnTo>
                    <a:lnTo>
                      <a:pt x="1254" y="1538"/>
                    </a:lnTo>
                    <a:lnTo>
                      <a:pt x="1258" y="1538"/>
                    </a:lnTo>
                    <a:lnTo>
                      <a:pt x="1258" y="1540"/>
                    </a:lnTo>
                    <a:lnTo>
                      <a:pt x="1264" y="1540"/>
                    </a:lnTo>
                    <a:lnTo>
                      <a:pt x="1269" y="1540"/>
                    </a:lnTo>
                    <a:lnTo>
                      <a:pt x="1274" y="1540"/>
                    </a:lnTo>
                    <a:lnTo>
                      <a:pt x="1279" y="1540"/>
                    </a:lnTo>
                    <a:lnTo>
                      <a:pt x="1285" y="1542"/>
                    </a:lnTo>
                    <a:lnTo>
                      <a:pt x="1290" y="1542"/>
                    </a:lnTo>
                    <a:lnTo>
                      <a:pt x="1295" y="1542"/>
                    </a:lnTo>
                    <a:lnTo>
                      <a:pt x="1300" y="1542"/>
                    </a:lnTo>
                    <a:lnTo>
                      <a:pt x="1308" y="1542"/>
                    </a:lnTo>
                    <a:lnTo>
                      <a:pt x="1313" y="1542"/>
                    </a:lnTo>
                    <a:lnTo>
                      <a:pt x="1319" y="1542"/>
                    </a:lnTo>
                    <a:lnTo>
                      <a:pt x="1324" y="1544"/>
                    </a:lnTo>
                    <a:lnTo>
                      <a:pt x="1329" y="1544"/>
                    </a:lnTo>
                    <a:lnTo>
                      <a:pt x="1335" y="1544"/>
                    </a:lnTo>
                    <a:lnTo>
                      <a:pt x="1339" y="1544"/>
                    </a:lnTo>
                    <a:lnTo>
                      <a:pt x="1345" y="1544"/>
                    </a:lnTo>
                    <a:lnTo>
                      <a:pt x="1350" y="1544"/>
                    </a:lnTo>
                    <a:lnTo>
                      <a:pt x="1355" y="1544"/>
                    </a:lnTo>
                    <a:lnTo>
                      <a:pt x="1361" y="1544"/>
                    </a:lnTo>
                    <a:lnTo>
                      <a:pt x="1366" y="1544"/>
                    </a:lnTo>
                    <a:lnTo>
                      <a:pt x="1371" y="1544"/>
                    </a:lnTo>
                    <a:lnTo>
                      <a:pt x="1377" y="1544"/>
                    </a:lnTo>
                    <a:lnTo>
                      <a:pt x="1382" y="1544"/>
                    </a:lnTo>
                    <a:lnTo>
                      <a:pt x="1387" y="1544"/>
                    </a:lnTo>
                    <a:lnTo>
                      <a:pt x="1392" y="1544"/>
                    </a:lnTo>
                    <a:lnTo>
                      <a:pt x="1397" y="1544"/>
                    </a:lnTo>
                    <a:lnTo>
                      <a:pt x="1403" y="1544"/>
                    </a:lnTo>
                    <a:lnTo>
                      <a:pt x="1408" y="1544"/>
                    </a:lnTo>
                    <a:lnTo>
                      <a:pt x="1413" y="1544"/>
                    </a:lnTo>
                    <a:lnTo>
                      <a:pt x="1413" y="1542"/>
                    </a:lnTo>
                    <a:lnTo>
                      <a:pt x="1419" y="1542"/>
                    </a:lnTo>
                    <a:lnTo>
                      <a:pt x="1423" y="1542"/>
                    </a:lnTo>
                    <a:lnTo>
                      <a:pt x="1429" y="1542"/>
                    </a:lnTo>
                    <a:lnTo>
                      <a:pt x="1434" y="1542"/>
                    </a:lnTo>
                    <a:lnTo>
                      <a:pt x="1439" y="1542"/>
                    </a:lnTo>
                    <a:lnTo>
                      <a:pt x="1445" y="1542"/>
                    </a:lnTo>
                    <a:lnTo>
                      <a:pt x="1449" y="1542"/>
                    </a:lnTo>
                    <a:lnTo>
                      <a:pt x="1454" y="1542"/>
                    </a:lnTo>
                    <a:lnTo>
                      <a:pt x="1460" y="1542"/>
                    </a:lnTo>
                    <a:lnTo>
                      <a:pt x="1465" y="1542"/>
                    </a:lnTo>
                    <a:lnTo>
                      <a:pt x="1470" y="1542"/>
                    </a:lnTo>
                    <a:lnTo>
                      <a:pt x="1470" y="1544"/>
                    </a:lnTo>
                    <a:lnTo>
                      <a:pt x="1475" y="1544"/>
                    </a:lnTo>
                    <a:lnTo>
                      <a:pt x="1483" y="1544"/>
                    </a:lnTo>
                    <a:lnTo>
                      <a:pt x="1483" y="1542"/>
                    </a:lnTo>
                    <a:lnTo>
                      <a:pt x="1489" y="1542"/>
                    </a:lnTo>
                    <a:lnTo>
                      <a:pt x="1494" y="1542"/>
                    </a:lnTo>
                    <a:lnTo>
                      <a:pt x="1494" y="1540"/>
                    </a:lnTo>
                    <a:lnTo>
                      <a:pt x="1499" y="1538"/>
                    </a:lnTo>
                    <a:lnTo>
                      <a:pt x="1499" y="1535"/>
                    </a:lnTo>
                    <a:lnTo>
                      <a:pt x="1503" y="1530"/>
                    </a:lnTo>
                    <a:lnTo>
                      <a:pt x="1503" y="1525"/>
                    </a:lnTo>
                    <a:lnTo>
                      <a:pt x="1509" y="1519"/>
                    </a:lnTo>
                    <a:lnTo>
                      <a:pt x="1509" y="1512"/>
                    </a:lnTo>
                    <a:lnTo>
                      <a:pt x="1514" y="1503"/>
                    </a:lnTo>
                    <a:lnTo>
                      <a:pt x="1514" y="1490"/>
                    </a:lnTo>
                    <a:lnTo>
                      <a:pt x="1519" y="1476"/>
                    </a:lnTo>
                    <a:lnTo>
                      <a:pt x="1519" y="1458"/>
                    </a:lnTo>
                    <a:lnTo>
                      <a:pt x="1524" y="1438"/>
                    </a:lnTo>
                    <a:lnTo>
                      <a:pt x="1524" y="1415"/>
                    </a:lnTo>
                    <a:lnTo>
                      <a:pt x="1530" y="1386"/>
                    </a:lnTo>
                    <a:lnTo>
                      <a:pt x="1530" y="1356"/>
                    </a:lnTo>
                    <a:lnTo>
                      <a:pt x="1535" y="1319"/>
                    </a:lnTo>
                    <a:lnTo>
                      <a:pt x="1535" y="1281"/>
                    </a:lnTo>
                    <a:lnTo>
                      <a:pt x="1540" y="1241"/>
                    </a:lnTo>
                    <a:lnTo>
                      <a:pt x="1540" y="1195"/>
                    </a:lnTo>
                    <a:lnTo>
                      <a:pt x="1545" y="1144"/>
                    </a:lnTo>
                    <a:lnTo>
                      <a:pt x="1545" y="1096"/>
                    </a:lnTo>
                    <a:lnTo>
                      <a:pt x="1550" y="1040"/>
                    </a:lnTo>
                    <a:lnTo>
                      <a:pt x="1550" y="986"/>
                    </a:lnTo>
                    <a:lnTo>
                      <a:pt x="1556" y="929"/>
                    </a:lnTo>
                    <a:lnTo>
                      <a:pt x="1556" y="876"/>
                    </a:lnTo>
                    <a:lnTo>
                      <a:pt x="1561" y="818"/>
                    </a:lnTo>
                    <a:lnTo>
                      <a:pt x="1561" y="765"/>
                    </a:lnTo>
                    <a:lnTo>
                      <a:pt x="1561" y="713"/>
                    </a:lnTo>
                    <a:lnTo>
                      <a:pt x="1566" y="666"/>
                    </a:lnTo>
                    <a:lnTo>
                      <a:pt x="1566" y="617"/>
                    </a:lnTo>
                    <a:lnTo>
                      <a:pt x="1571" y="576"/>
                    </a:lnTo>
                    <a:lnTo>
                      <a:pt x="1571" y="540"/>
                    </a:lnTo>
                    <a:lnTo>
                      <a:pt x="1577" y="509"/>
                    </a:lnTo>
                    <a:lnTo>
                      <a:pt x="1577" y="482"/>
                    </a:lnTo>
                    <a:lnTo>
                      <a:pt x="1582" y="461"/>
                    </a:lnTo>
                    <a:lnTo>
                      <a:pt x="1582" y="447"/>
                    </a:lnTo>
                    <a:lnTo>
                      <a:pt x="1587" y="438"/>
                    </a:lnTo>
                    <a:lnTo>
                      <a:pt x="1587" y="436"/>
                    </a:lnTo>
                    <a:lnTo>
                      <a:pt x="1592" y="441"/>
                    </a:lnTo>
                    <a:lnTo>
                      <a:pt x="1592" y="450"/>
                    </a:lnTo>
                    <a:lnTo>
                      <a:pt x="1598" y="463"/>
                    </a:lnTo>
                    <a:lnTo>
                      <a:pt x="1598" y="484"/>
                    </a:lnTo>
                    <a:lnTo>
                      <a:pt x="1603" y="507"/>
                    </a:lnTo>
                    <a:lnTo>
                      <a:pt x="1603" y="536"/>
                    </a:lnTo>
                    <a:lnTo>
                      <a:pt x="1608" y="568"/>
                    </a:lnTo>
                    <a:lnTo>
                      <a:pt x="1608" y="600"/>
                    </a:lnTo>
                    <a:lnTo>
                      <a:pt x="1613" y="639"/>
                    </a:lnTo>
                    <a:lnTo>
                      <a:pt x="1613" y="679"/>
                    </a:lnTo>
                    <a:lnTo>
                      <a:pt x="1618" y="720"/>
                    </a:lnTo>
                    <a:lnTo>
                      <a:pt x="1618" y="760"/>
                    </a:lnTo>
                    <a:lnTo>
                      <a:pt x="1624" y="801"/>
                    </a:lnTo>
                    <a:lnTo>
                      <a:pt x="1624" y="843"/>
                    </a:lnTo>
                    <a:lnTo>
                      <a:pt x="1629" y="887"/>
                    </a:lnTo>
                    <a:lnTo>
                      <a:pt x="1629" y="927"/>
                    </a:lnTo>
                    <a:lnTo>
                      <a:pt x="1634" y="969"/>
                    </a:lnTo>
                    <a:lnTo>
                      <a:pt x="1634" y="1007"/>
                    </a:lnTo>
                    <a:lnTo>
                      <a:pt x="1639" y="1045"/>
                    </a:lnTo>
                    <a:lnTo>
                      <a:pt x="1639" y="1082"/>
                    </a:lnTo>
                    <a:lnTo>
                      <a:pt x="1644" y="1118"/>
                    </a:lnTo>
                    <a:lnTo>
                      <a:pt x="1644" y="1149"/>
                    </a:lnTo>
                    <a:lnTo>
                      <a:pt x="1650" y="1182"/>
                    </a:lnTo>
                    <a:lnTo>
                      <a:pt x="1650" y="1211"/>
                    </a:lnTo>
                    <a:lnTo>
                      <a:pt x="1657" y="1241"/>
                    </a:lnTo>
                    <a:lnTo>
                      <a:pt x="1657" y="1265"/>
                    </a:lnTo>
                    <a:lnTo>
                      <a:pt x="1663" y="1290"/>
                    </a:lnTo>
                    <a:lnTo>
                      <a:pt x="1663" y="1313"/>
                    </a:lnTo>
                    <a:lnTo>
                      <a:pt x="1663" y="1333"/>
                    </a:lnTo>
                    <a:lnTo>
                      <a:pt x="1668" y="1352"/>
                    </a:lnTo>
                    <a:lnTo>
                      <a:pt x="1668" y="1370"/>
                    </a:lnTo>
                    <a:lnTo>
                      <a:pt x="1673" y="1386"/>
                    </a:lnTo>
                    <a:lnTo>
                      <a:pt x="1673" y="1401"/>
                    </a:lnTo>
                    <a:lnTo>
                      <a:pt x="1679" y="1413"/>
                    </a:lnTo>
                    <a:lnTo>
                      <a:pt x="1679" y="1426"/>
                    </a:lnTo>
                    <a:lnTo>
                      <a:pt x="1684" y="1438"/>
                    </a:lnTo>
                    <a:lnTo>
                      <a:pt x="1684" y="1447"/>
                    </a:lnTo>
                    <a:lnTo>
                      <a:pt x="1689" y="1455"/>
                    </a:lnTo>
                    <a:lnTo>
                      <a:pt x="1689" y="1466"/>
                    </a:lnTo>
                    <a:lnTo>
                      <a:pt x="1694" y="1472"/>
                    </a:lnTo>
                    <a:lnTo>
                      <a:pt x="1694" y="1479"/>
                    </a:lnTo>
                    <a:lnTo>
                      <a:pt x="1700" y="1483"/>
                    </a:lnTo>
                    <a:lnTo>
                      <a:pt x="1700" y="1490"/>
                    </a:lnTo>
                    <a:lnTo>
                      <a:pt x="1704" y="1493"/>
                    </a:lnTo>
                    <a:lnTo>
                      <a:pt x="1704" y="1498"/>
                    </a:lnTo>
                    <a:lnTo>
                      <a:pt x="1709" y="1500"/>
                    </a:lnTo>
                    <a:lnTo>
                      <a:pt x="1709" y="1505"/>
                    </a:lnTo>
                    <a:lnTo>
                      <a:pt x="1716" y="1507"/>
                    </a:lnTo>
                    <a:lnTo>
                      <a:pt x="1716" y="1512"/>
                    </a:lnTo>
                    <a:lnTo>
                      <a:pt x="1720" y="1514"/>
                    </a:lnTo>
                    <a:lnTo>
                      <a:pt x="1720" y="1516"/>
                    </a:lnTo>
                    <a:lnTo>
                      <a:pt x="1724" y="1519"/>
                    </a:lnTo>
                    <a:lnTo>
                      <a:pt x="1724" y="1521"/>
                    </a:lnTo>
                    <a:lnTo>
                      <a:pt x="1730" y="1521"/>
                    </a:lnTo>
                    <a:lnTo>
                      <a:pt x="1730" y="1523"/>
                    </a:lnTo>
                    <a:lnTo>
                      <a:pt x="1735" y="1525"/>
                    </a:lnTo>
                    <a:lnTo>
                      <a:pt x="1740" y="1528"/>
                    </a:lnTo>
                    <a:lnTo>
                      <a:pt x="1746" y="1530"/>
                    </a:lnTo>
                    <a:lnTo>
                      <a:pt x="1751" y="1532"/>
                    </a:lnTo>
                    <a:lnTo>
                      <a:pt x="1756" y="1532"/>
                    </a:lnTo>
                    <a:lnTo>
                      <a:pt x="1756" y="1535"/>
                    </a:lnTo>
                    <a:lnTo>
                      <a:pt x="1762" y="1535"/>
                    </a:lnTo>
                    <a:lnTo>
                      <a:pt x="1762" y="1538"/>
                    </a:lnTo>
                    <a:lnTo>
                      <a:pt x="1767" y="1538"/>
                    </a:lnTo>
                    <a:lnTo>
                      <a:pt x="1772" y="1538"/>
                    </a:lnTo>
                    <a:lnTo>
                      <a:pt x="1777" y="1540"/>
                    </a:lnTo>
                    <a:lnTo>
                      <a:pt x="1783" y="1540"/>
                    </a:lnTo>
                    <a:lnTo>
                      <a:pt x="1788" y="1540"/>
                    </a:lnTo>
                    <a:lnTo>
                      <a:pt x="1793" y="1542"/>
                    </a:lnTo>
                    <a:lnTo>
                      <a:pt x="1799" y="1542"/>
                    </a:lnTo>
                    <a:lnTo>
                      <a:pt x="1804" y="1542"/>
                    </a:lnTo>
                    <a:lnTo>
                      <a:pt x="1809" y="1542"/>
                    </a:lnTo>
                    <a:lnTo>
                      <a:pt x="1815" y="1542"/>
                    </a:lnTo>
                    <a:lnTo>
                      <a:pt x="1819" y="1544"/>
                    </a:lnTo>
                    <a:lnTo>
                      <a:pt x="1824" y="1544"/>
                    </a:lnTo>
                    <a:lnTo>
                      <a:pt x="1829" y="1544"/>
                    </a:lnTo>
                    <a:lnTo>
                      <a:pt x="1837" y="1544"/>
                    </a:lnTo>
                    <a:lnTo>
                      <a:pt x="1843" y="1544"/>
                    </a:lnTo>
                    <a:lnTo>
                      <a:pt x="1848" y="1544"/>
                    </a:lnTo>
                    <a:lnTo>
                      <a:pt x="1853" y="1544"/>
                    </a:lnTo>
                    <a:lnTo>
                      <a:pt x="1858" y="1544"/>
                    </a:lnTo>
                    <a:lnTo>
                      <a:pt x="1863" y="1547"/>
                    </a:lnTo>
                    <a:lnTo>
                      <a:pt x="1869" y="1547"/>
                    </a:lnTo>
                    <a:lnTo>
                      <a:pt x="1874" y="1547"/>
                    </a:lnTo>
                    <a:lnTo>
                      <a:pt x="1879" y="1547"/>
                    </a:lnTo>
                    <a:lnTo>
                      <a:pt x="1884" y="1547"/>
                    </a:lnTo>
                    <a:lnTo>
                      <a:pt x="1889" y="1547"/>
                    </a:lnTo>
                    <a:lnTo>
                      <a:pt x="1895" y="1547"/>
                    </a:lnTo>
                    <a:lnTo>
                      <a:pt x="1900" y="1547"/>
                    </a:lnTo>
                    <a:lnTo>
                      <a:pt x="1905" y="1547"/>
                    </a:lnTo>
                    <a:lnTo>
                      <a:pt x="1911" y="1547"/>
                    </a:lnTo>
                    <a:lnTo>
                      <a:pt x="1915" y="1547"/>
                    </a:lnTo>
                    <a:lnTo>
                      <a:pt x="1921" y="1547"/>
                    </a:lnTo>
                    <a:lnTo>
                      <a:pt x="1926" y="1547"/>
                    </a:lnTo>
                    <a:lnTo>
                      <a:pt x="1931" y="1549"/>
                    </a:lnTo>
                    <a:lnTo>
                      <a:pt x="1936" y="1549"/>
                    </a:lnTo>
                    <a:lnTo>
                      <a:pt x="1941" y="1549"/>
                    </a:lnTo>
                    <a:lnTo>
                      <a:pt x="1946" y="1549"/>
                    </a:lnTo>
                    <a:lnTo>
                      <a:pt x="1952" y="1549"/>
                    </a:lnTo>
                    <a:lnTo>
                      <a:pt x="1957" y="1549"/>
                    </a:lnTo>
                    <a:lnTo>
                      <a:pt x="1962" y="1549"/>
                    </a:lnTo>
                    <a:lnTo>
                      <a:pt x="1968" y="1549"/>
                    </a:lnTo>
                    <a:lnTo>
                      <a:pt x="1973" y="1549"/>
                    </a:lnTo>
                    <a:lnTo>
                      <a:pt x="1978" y="1549"/>
                    </a:lnTo>
                    <a:lnTo>
                      <a:pt x="1983" y="1549"/>
                    </a:lnTo>
                    <a:lnTo>
                      <a:pt x="1989" y="1549"/>
                    </a:lnTo>
                    <a:lnTo>
                      <a:pt x="1994" y="1549"/>
                    </a:lnTo>
                    <a:lnTo>
                      <a:pt x="1998" y="1549"/>
                    </a:lnTo>
                    <a:lnTo>
                      <a:pt x="2005" y="1549"/>
                    </a:lnTo>
                    <a:lnTo>
                      <a:pt x="2011" y="1549"/>
                    </a:lnTo>
                    <a:lnTo>
                      <a:pt x="2017" y="1549"/>
                    </a:lnTo>
                    <a:lnTo>
                      <a:pt x="2023" y="1549"/>
                    </a:lnTo>
                    <a:lnTo>
                      <a:pt x="2028" y="1551"/>
                    </a:lnTo>
                    <a:lnTo>
                      <a:pt x="2033" y="1551"/>
                    </a:lnTo>
                    <a:lnTo>
                      <a:pt x="2038" y="1551"/>
                    </a:lnTo>
                    <a:lnTo>
                      <a:pt x="2044" y="1551"/>
                    </a:lnTo>
                    <a:lnTo>
                      <a:pt x="2049" y="1551"/>
                    </a:lnTo>
                    <a:lnTo>
                      <a:pt x="2054" y="1551"/>
                    </a:lnTo>
                    <a:lnTo>
                      <a:pt x="2059" y="1551"/>
                    </a:lnTo>
                    <a:lnTo>
                      <a:pt x="2064" y="1551"/>
                    </a:lnTo>
                    <a:lnTo>
                      <a:pt x="2070" y="1551"/>
                    </a:lnTo>
                    <a:lnTo>
                      <a:pt x="2075" y="1551"/>
                    </a:lnTo>
                    <a:lnTo>
                      <a:pt x="2080" y="1551"/>
                    </a:lnTo>
                    <a:lnTo>
                      <a:pt x="2086" y="1551"/>
                    </a:lnTo>
                    <a:lnTo>
                      <a:pt x="2091" y="1551"/>
                    </a:lnTo>
                    <a:lnTo>
                      <a:pt x="2095" y="1551"/>
                    </a:lnTo>
                    <a:lnTo>
                      <a:pt x="2100" y="1551"/>
                    </a:lnTo>
                    <a:lnTo>
                      <a:pt x="2106" y="1551"/>
                    </a:lnTo>
                    <a:lnTo>
                      <a:pt x="2111" y="1551"/>
                    </a:lnTo>
                    <a:lnTo>
                      <a:pt x="2116" y="1551"/>
                    </a:lnTo>
                    <a:lnTo>
                      <a:pt x="2121" y="1551"/>
                    </a:lnTo>
                    <a:lnTo>
                      <a:pt x="2127" y="1551"/>
                    </a:lnTo>
                    <a:lnTo>
                      <a:pt x="2132" y="1551"/>
                    </a:lnTo>
                    <a:lnTo>
                      <a:pt x="2137" y="1551"/>
                    </a:lnTo>
                    <a:lnTo>
                      <a:pt x="2143" y="1551"/>
                    </a:lnTo>
                    <a:lnTo>
                      <a:pt x="2148" y="1551"/>
                    </a:lnTo>
                    <a:lnTo>
                      <a:pt x="2153" y="1551"/>
                    </a:lnTo>
                    <a:lnTo>
                      <a:pt x="2158" y="1551"/>
                    </a:lnTo>
                    <a:lnTo>
                      <a:pt x="2163" y="1551"/>
                    </a:lnTo>
                    <a:lnTo>
                      <a:pt x="2169" y="1551"/>
                    </a:lnTo>
                    <a:lnTo>
                      <a:pt x="2174" y="1551"/>
                    </a:lnTo>
                    <a:lnTo>
                      <a:pt x="2179" y="1551"/>
                    </a:lnTo>
                    <a:lnTo>
                      <a:pt x="2186" y="1551"/>
                    </a:lnTo>
                    <a:lnTo>
                      <a:pt x="2192" y="1551"/>
                    </a:lnTo>
                    <a:lnTo>
                      <a:pt x="2197" y="1551"/>
                    </a:lnTo>
                    <a:lnTo>
                      <a:pt x="2202" y="1551"/>
                    </a:lnTo>
                    <a:lnTo>
                      <a:pt x="2207" y="1551"/>
                    </a:lnTo>
                    <a:lnTo>
                      <a:pt x="2213" y="1551"/>
                    </a:lnTo>
                    <a:lnTo>
                      <a:pt x="2217" y="1551"/>
                    </a:lnTo>
                    <a:lnTo>
                      <a:pt x="2223" y="1551"/>
                    </a:lnTo>
                    <a:lnTo>
                      <a:pt x="2228" y="1551"/>
                    </a:lnTo>
                    <a:lnTo>
                      <a:pt x="2233" y="1551"/>
                    </a:lnTo>
                    <a:lnTo>
                      <a:pt x="2240" y="1551"/>
                    </a:lnTo>
                    <a:lnTo>
                      <a:pt x="2240" y="1554"/>
                    </a:lnTo>
                    <a:lnTo>
                      <a:pt x="2245" y="1554"/>
                    </a:lnTo>
                    <a:lnTo>
                      <a:pt x="2250" y="1554"/>
                    </a:lnTo>
                    <a:lnTo>
                      <a:pt x="2255" y="1554"/>
                    </a:lnTo>
                    <a:lnTo>
                      <a:pt x="2260" y="1554"/>
                    </a:lnTo>
                    <a:lnTo>
                      <a:pt x="2266" y="1554"/>
                    </a:lnTo>
                    <a:lnTo>
                      <a:pt x="2270" y="1554"/>
                    </a:lnTo>
                    <a:lnTo>
                      <a:pt x="2276" y="1554"/>
                    </a:lnTo>
                    <a:lnTo>
                      <a:pt x="2281" y="1554"/>
                    </a:lnTo>
                    <a:lnTo>
                      <a:pt x="2286" y="1554"/>
                    </a:lnTo>
                    <a:lnTo>
                      <a:pt x="2292" y="1554"/>
                    </a:lnTo>
                    <a:lnTo>
                      <a:pt x="2296" y="1554"/>
                    </a:lnTo>
                    <a:lnTo>
                      <a:pt x="2302" y="1554"/>
                    </a:lnTo>
                    <a:lnTo>
                      <a:pt x="2307" y="1554"/>
                    </a:lnTo>
                    <a:lnTo>
                      <a:pt x="2312" y="1554"/>
                    </a:lnTo>
                    <a:lnTo>
                      <a:pt x="2317" y="1554"/>
                    </a:lnTo>
                    <a:lnTo>
                      <a:pt x="2322" y="1554"/>
                    </a:lnTo>
                    <a:lnTo>
                      <a:pt x="2328" y="1554"/>
                    </a:lnTo>
                    <a:lnTo>
                      <a:pt x="2333" y="1554"/>
                    </a:lnTo>
                    <a:lnTo>
                      <a:pt x="2338" y="1554"/>
                    </a:lnTo>
                    <a:lnTo>
                      <a:pt x="2343" y="1554"/>
                    </a:lnTo>
                    <a:lnTo>
                      <a:pt x="2349" y="1554"/>
                    </a:lnTo>
                    <a:lnTo>
                      <a:pt x="2354" y="1554"/>
                    </a:lnTo>
                    <a:lnTo>
                      <a:pt x="2359" y="1554"/>
                    </a:lnTo>
                    <a:lnTo>
                      <a:pt x="2366" y="1554"/>
                    </a:lnTo>
                    <a:lnTo>
                      <a:pt x="2372" y="1554"/>
                    </a:lnTo>
                    <a:lnTo>
                      <a:pt x="2378" y="1554"/>
                    </a:lnTo>
                    <a:lnTo>
                      <a:pt x="2382" y="1554"/>
                    </a:lnTo>
                    <a:lnTo>
                      <a:pt x="2387" y="1554"/>
                    </a:lnTo>
                    <a:lnTo>
                      <a:pt x="2392" y="1554"/>
                    </a:lnTo>
                    <a:lnTo>
                      <a:pt x="2398" y="1554"/>
                    </a:lnTo>
                    <a:lnTo>
                      <a:pt x="2404" y="1554"/>
                    </a:lnTo>
                    <a:lnTo>
                      <a:pt x="2409" y="1554"/>
                    </a:lnTo>
                    <a:lnTo>
                      <a:pt x="2413" y="1554"/>
                    </a:lnTo>
                    <a:lnTo>
                      <a:pt x="2419" y="1554"/>
                    </a:lnTo>
                    <a:lnTo>
                      <a:pt x="2424" y="1554"/>
                    </a:lnTo>
                    <a:lnTo>
                      <a:pt x="2429" y="1554"/>
                    </a:lnTo>
                    <a:lnTo>
                      <a:pt x="2434" y="1554"/>
                    </a:lnTo>
                    <a:lnTo>
                      <a:pt x="2440" y="1554"/>
                    </a:lnTo>
                    <a:lnTo>
                      <a:pt x="2445" y="1554"/>
                    </a:lnTo>
                    <a:lnTo>
                      <a:pt x="2450" y="1554"/>
                    </a:lnTo>
                    <a:lnTo>
                      <a:pt x="2455" y="1554"/>
                    </a:lnTo>
                    <a:lnTo>
                      <a:pt x="2461" y="1554"/>
                    </a:lnTo>
                    <a:lnTo>
                      <a:pt x="2467" y="1554"/>
                    </a:lnTo>
                    <a:lnTo>
                      <a:pt x="2472" y="1554"/>
                    </a:lnTo>
                    <a:lnTo>
                      <a:pt x="2476" y="1554"/>
                    </a:lnTo>
                    <a:lnTo>
                      <a:pt x="2482" y="1554"/>
                    </a:lnTo>
                    <a:lnTo>
                      <a:pt x="2487" y="1554"/>
                    </a:lnTo>
                    <a:lnTo>
                      <a:pt x="2492" y="1554"/>
                    </a:lnTo>
                    <a:lnTo>
                      <a:pt x="2498" y="1554"/>
                    </a:lnTo>
                    <a:lnTo>
                      <a:pt x="2498" y="1551"/>
                    </a:lnTo>
                    <a:lnTo>
                      <a:pt x="2503" y="1551"/>
                    </a:lnTo>
                    <a:lnTo>
                      <a:pt x="2508" y="1551"/>
                    </a:lnTo>
                    <a:lnTo>
                      <a:pt x="2514" y="1551"/>
                    </a:lnTo>
                    <a:lnTo>
                      <a:pt x="2514" y="1549"/>
                    </a:lnTo>
                    <a:lnTo>
                      <a:pt x="2518" y="1549"/>
                    </a:lnTo>
                    <a:lnTo>
                      <a:pt x="2518" y="1547"/>
                    </a:lnTo>
                    <a:lnTo>
                      <a:pt x="2524" y="1547"/>
                    </a:lnTo>
                    <a:lnTo>
                      <a:pt x="2524" y="1544"/>
                    </a:lnTo>
                    <a:lnTo>
                      <a:pt x="2529" y="1544"/>
                    </a:lnTo>
                    <a:lnTo>
                      <a:pt x="2529" y="1542"/>
                    </a:lnTo>
                    <a:lnTo>
                      <a:pt x="2534" y="1540"/>
                    </a:lnTo>
                    <a:lnTo>
                      <a:pt x="2534" y="1538"/>
                    </a:lnTo>
                    <a:lnTo>
                      <a:pt x="2541" y="1532"/>
                    </a:lnTo>
                    <a:lnTo>
                      <a:pt x="2541" y="1528"/>
                    </a:lnTo>
                    <a:lnTo>
                      <a:pt x="2547" y="1523"/>
                    </a:lnTo>
                    <a:lnTo>
                      <a:pt x="2547" y="1519"/>
                    </a:lnTo>
                    <a:lnTo>
                      <a:pt x="2552" y="1514"/>
                    </a:lnTo>
                    <a:lnTo>
                      <a:pt x="2552" y="1507"/>
                    </a:lnTo>
                    <a:lnTo>
                      <a:pt x="2557" y="1498"/>
                    </a:lnTo>
                    <a:lnTo>
                      <a:pt x="2557" y="1490"/>
                    </a:lnTo>
                    <a:lnTo>
                      <a:pt x="2563" y="1481"/>
                    </a:lnTo>
                    <a:lnTo>
                      <a:pt x="2563" y="1470"/>
                    </a:lnTo>
                    <a:lnTo>
                      <a:pt x="2568" y="1455"/>
                    </a:lnTo>
                    <a:lnTo>
                      <a:pt x="2568" y="1442"/>
                    </a:lnTo>
                    <a:lnTo>
                      <a:pt x="2573" y="1426"/>
                    </a:lnTo>
                    <a:lnTo>
                      <a:pt x="2573" y="1411"/>
                    </a:lnTo>
                    <a:lnTo>
                      <a:pt x="2578" y="1392"/>
                    </a:lnTo>
                    <a:lnTo>
                      <a:pt x="2578" y="1372"/>
                    </a:lnTo>
                    <a:lnTo>
                      <a:pt x="2583" y="1349"/>
                    </a:lnTo>
                    <a:lnTo>
                      <a:pt x="2583" y="1327"/>
                    </a:lnTo>
                    <a:lnTo>
                      <a:pt x="2583" y="1301"/>
                    </a:lnTo>
                    <a:lnTo>
                      <a:pt x="2588" y="1274"/>
                    </a:lnTo>
                    <a:lnTo>
                      <a:pt x="2588" y="1248"/>
                    </a:lnTo>
                    <a:lnTo>
                      <a:pt x="2593" y="1215"/>
                    </a:lnTo>
                    <a:lnTo>
                      <a:pt x="2593" y="1187"/>
                    </a:lnTo>
                    <a:lnTo>
                      <a:pt x="2599" y="1151"/>
                    </a:lnTo>
                    <a:lnTo>
                      <a:pt x="2599" y="1121"/>
                    </a:lnTo>
                    <a:lnTo>
                      <a:pt x="2604" y="1086"/>
                    </a:lnTo>
                    <a:lnTo>
                      <a:pt x="2604" y="1050"/>
                    </a:lnTo>
                    <a:lnTo>
                      <a:pt x="2609" y="1016"/>
                    </a:lnTo>
                    <a:lnTo>
                      <a:pt x="2609" y="980"/>
                    </a:lnTo>
                    <a:lnTo>
                      <a:pt x="2614" y="944"/>
                    </a:lnTo>
                    <a:lnTo>
                      <a:pt x="2614" y="909"/>
                    </a:lnTo>
                    <a:lnTo>
                      <a:pt x="2620" y="874"/>
                    </a:lnTo>
                    <a:lnTo>
                      <a:pt x="2620" y="841"/>
                    </a:lnTo>
                    <a:lnTo>
                      <a:pt x="2625" y="807"/>
                    </a:lnTo>
                    <a:lnTo>
                      <a:pt x="2625" y="775"/>
                    </a:lnTo>
                    <a:lnTo>
                      <a:pt x="2630" y="747"/>
                    </a:lnTo>
                    <a:lnTo>
                      <a:pt x="2630" y="720"/>
                    </a:lnTo>
                    <a:lnTo>
                      <a:pt x="2635" y="694"/>
                    </a:lnTo>
                    <a:lnTo>
                      <a:pt x="2635" y="672"/>
                    </a:lnTo>
                    <a:lnTo>
                      <a:pt x="2640" y="652"/>
                    </a:lnTo>
                    <a:lnTo>
                      <a:pt x="2640" y="634"/>
                    </a:lnTo>
                    <a:lnTo>
                      <a:pt x="2646" y="617"/>
                    </a:lnTo>
                    <a:lnTo>
                      <a:pt x="2646" y="606"/>
                    </a:lnTo>
                    <a:lnTo>
                      <a:pt x="2651" y="597"/>
                    </a:lnTo>
                    <a:lnTo>
                      <a:pt x="2651" y="590"/>
                    </a:lnTo>
                    <a:lnTo>
                      <a:pt x="2656" y="587"/>
                    </a:lnTo>
                    <a:lnTo>
                      <a:pt x="2661" y="590"/>
                    </a:lnTo>
                    <a:lnTo>
                      <a:pt x="2661" y="597"/>
                    </a:lnTo>
                    <a:lnTo>
                      <a:pt x="2666" y="606"/>
                    </a:lnTo>
                    <a:lnTo>
                      <a:pt x="2666" y="617"/>
                    </a:lnTo>
                    <a:lnTo>
                      <a:pt x="2672" y="632"/>
                    </a:lnTo>
                    <a:lnTo>
                      <a:pt x="2672" y="648"/>
                    </a:lnTo>
                    <a:lnTo>
                      <a:pt x="2677" y="668"/>
                    </a:lnTo>
                    <a:lnTo>
                      <a:pt x="2677" y="688"/>
                    </a:lnTo>
                    <a:lnTo>
                      <a:pt x="2682" y="711"/>
                    </a:lnTo>
                    <a:lnTo>
                      <a:pt x="2682" y="734"/>
                    </a:lnTo>
                    <a:lnTo>
                      <a:pt x="2688" y="758"/>
                    </a:lnTo>
                    <a:lnTo>
                      <a:pt x="2688" y="785"/>
                    </a:lnTo>
                    <a:lnTo>
                      <a:pt x="2688" y="812"/>
                    </a:lnTo>
                    <a:lnTo>
                      <a:pt x="2693" y="841"/>
                    </a:lnTo>
                    <a:lnTo>
                      <a:pt x="2693" y="870"/>
                    </a:lnTo>
                    <a:lnTo>
                      <a:pt x="2698" y="898"/>
                    </a:lnTo>
                    <a:lnTo>
                      <a:pt x="2698" y="927"/>
                    </a:lnTo>
                    <a:lnTo>
                      <a:pt x="2704" y="958"/>
                    </a:lnTo>
                    <a:lnTo>
                      <a:pt x="2704" y="986"/>
                    </a:lnTo>
                    <a:lnTo>
                      <a:pt x="2709" y="1016"/>
                    </a:lnTo>
                    <a:lnTo>
                      <a:pt x="2709" y="1043"/>
                    </a:lnTo>
                    <a:lnTo>
                      <a:pt x="2717" y="1072"/>
                    </a:lnTo>
                    <a:lnTo>
                      <a:pt x="2717" y="1100"/>
                    </a:lnTo>
                    <a:lnTo>
                      <a:pt x="2722" y="1125"/>
                    </a:lnTo>
                    <a:lnTo>
                      <a:pt x="2722" y="1151"/>
                    </a:lnTo>
                    <a:lnTo>
                      <a:pt x="2727" y="1175"/>
                    </a:lnTo>
                    <a:lnTo>
                      <a:pt x="2727" y="1200"/>
                    </a:lnTo>
                    <a:lnTo>
                      <a:pt x="2732" y="1222"/>
                    </a:lnTo>
                    <a:lnTo>
                      <a:pt x="2732" y="1245"/>
                    </a:lnTo>
                    <a:lnTo>
                      <a:pt x="2738" y="1265"/>
                    </a:lnTo>
                    <a:lnTo>
                      <a:pt x="2738" y="1283"/>
                    </a:lnTo>
                    <a:lnTo>
                      <a:pt x="2743" y="1303"/>
                    </a:lnTo>
                    <a:lnTo>
                      <a:pt x="2743" y="1319"/>
                    </a:lnTo>
                    <a:lnTo>
                      <a:pt x="2748" y="1339"/>
                    </a:lnTo>
                    <a:lnTo>
                      <a:pt x="2748" y="1354"/>
                    </a:lnTo>
                    <a:lnTo>
                      <a:pt x="2753" y="1367"/>
                    </a:lnTo>
                    <a:lnTo>
                      <a:pt x="2753" y="1381"/>
                    </a:lnTo>
                    <a:lnTo>
                      <a:pt x="2758" y="1395"/>
                    </a:lnTo>
                    <a:lnTo>
                      <a:pt x="2758" y="1406"/>
                    </a:lnTo>
                    <a:lnTo>
                      <a:pt x="2763" y="1418"/>
                    </a:lnTo>
                    <a:lnTo>
                      <a:pt x="2763" y="1429"/>
                    </a:lnTo>
                    <a:lnTo>
                      <a:pt x="2769" y="1438"/>
                    </a:lnTo>
                    <a:lnTo>
                      <a:pt x="2769" y="1447"/>
                    </a:lnTo>
                    <a:lnTo>
                      <a:pt x="2774" y="1453"/>
                    </a:lnTo>
                    <a:lnTo>
                      <a:pt x="2774" y="1463"/>
                    </a:lnTo>
                    <a:lnTo>
                      <a:pt x="2779" y="1470"/>
                    </a:lnTo>
                    <a:lnTo>
                      <a:pt x="2779" y="1474"/>
                    </a:lnTo>
                    <a:lnTo>
                      <a:pt x="2785" y="1481"/>
                    </a:lnTo>
                    <a:lnTo>
                      <a:pt x="2785" y="1485"/>
                    </a:lnTo>
                    <a:lnTo>
                      <a:pt x="2789" y="1492"/>
                    </a:lnTo>
                    <a:lnTo>
                      <a:pt x="2789" y="1493"/>
                    </a:lnTo>
                    <a:lnTo>
                      <a:pt x="2789" y="1498"/>
                    </a:lnTo>
                    <a:lnTo>
                      <a:pt x="2795" y="1503"/>
                    </a:lnTo>
                    <a:lnTo>
                      <a:pt x="2795" y="1505"/>
                    </a:lnTo>
                    <a:lnTo>
                      <a:pt x="2800" y="1510"/>
                    </a:lnTo>
                    <a:lnTo>
                      <a:pt x="2800" y="1512"/>
                    </a:lnTo>
                    <a:lnTo>
                      <a:pt x="2805" y="1514"/>
                    </a:lnTo>
                    <a:lnTo>
                      <a:pt x="2805" y="1516"/>
                    </a:lnTo>
                    <a:lnTo>
                      <a:pt x="2810" y="1519"/>
                    </a:lnTo>
                    <a:lnTo>
                      <a:pt x="2810" y="1521"/>
                    </a:lnTo>
                    <a:lnTo>
                      <a:pt x="2816" y="1523"/>
                    </a:lnTo>
                    <a:lnTo>
                      <a:pt x="2816" y="1525"/>
                    </a:lnTo>
                    <a:lnTo>
                      <a:pt x="2821" y="1525"/>
                    </a:lnTo>
                    <a:lnTo>
                      <a:pt x="2821" y="1528"/>
                    </a:lnTo>
                    <a:lnTo>
                      <a:pt x="2826" y="1530"/>
                    </a:lnTo>
                    <a:lnTo>
                      <a:pt x="2831" y="1532"/>
                    </a:lnTo>
                    <a:lnTo>
                      <a:pt x="2837" y="1535"/>
                    </a:lnTo>
                    <a:lnTo>
                      <a:pt x="2842" y="1535"/>
                    </a:lnTo>
                    <a:lnTo>
                      <a:pt x="2842" y="1538"/>
                    </a:lnTo>
                    <a:lnTo>
                      <a:pt x="2847" y="1538"/>
                    </a:lnTo>
                    <a:lnTo>
                      <a:pt x="2852" y="1538"/>
                    </a:lnTo>
                    <a:lnTo>
                      <a:pt x="2852" y="1540"/>
                    </a:lnTo>
                    <a:lnTo>
                      <a:pt x="2857" y="1540"/>
                    </a:lnTo>
                    <a:lnTo>
                      <a:pt x="2862" y="1540"/>
                    </a:lnTo>
                    <a:lnTo>
                      <a:pt x="2862" y="1542"/>
                    </a:lnTo>
                    <a:lnTo>
                      <a:pt x="2868" y="1542"/>
                    </a:lnTo>
                    <a:lnTo>
                      <a:pt x="2872" y="1542"/>
                    </a:lnTo>
                    <a:lnTo>
                      <a:pt x="2878" y="1542"/>
                    </a:lnTo>
                    <a:lnTo>
                      <a:pt x="2883" y="1544"/>
                    </a:lnTo>
                    <a:lnTo>
                      <a:pt x="2888" y="1544"/>
                    </a:lnTo>
                    <a:lnTo>
                      <a:pt x="2896" y="1544"/>
                    </a:lnTo>
                    <a:lnTo>
                      <a:pt x="2902" y="1544"/>
                    </a:lnTo>
                    <a:lnTo>
                      <a:pt x="2906" y="1544"/>
                    </a:lnTo>
                    <a:lnTo>
                      <a:pt x="2912" y="1547"/>
                    </a:lnTo>
                    <a:lnTo>
                      <a:pt x="2917" y="1547"/>
                    </a:lnTo>
                    <a:lnTo>
                      <a:pt x="2923" y="1547"/>
                    </a:lnTo>
                    <a:lnTo>
                      <a:pt x="2928" y="1547"/>
                    </a:lnTo>
                    <a:lnTo>
                      <a:pt x="2933" y="1547"/>
                    </a:lnTo>
                    <a:lnTo>
                      <a:pt x="2938" y="1547"/>
                    </a:lnTo>
                    <a:lnTo>
                      <a:pt x="2943" y="1547"/>
                    </a:lnTo>
                    <a:lnTo>
                      <a:pt x="2948" y="1547"/>
                    </a:lnTo>
                    <a:lnTo>
                      <a:pt x="2948" y="1549"/>
                    </a:lnTo>
                    <a:lnTo>
                      <a:pt x="2954" y="1549"/>
                    </a:lnTo>
                    <a:lnTo>
                      <a:pt x="2959" y="1549"/>
                    </a:lnTo>
                    <a:lnTo>
                      <a:pt x="2964" y="1549"/>
                    </a:lnTo>
                    <a:lnTo>
                      <a:pt x="2969" y="1549"/>
                    </a:lnTo>
                    <a:lnTo>
                      <a:pt x="2975" y="1549"/>
                    </a:lnTo>
                    <a:lnTo>
                      <a:pt x="2980" y="1549"/>
                    </a:lnTo>
                    <a:lnTo>
                      <a:pt x="2985" y="1549"/>
                    </a:lnTo>
                    <a:lnTo>
                      <a:pt x="2991" y="1549"/>
                    </a:lnTo>
                    <a:lnTo>
                      <a:pt x="2996" y="1549"/>
                    </a:lnTo>
                    <a:lnTo>
                      <a:pt x="3001" y="1549"/>
                    </a:lnTo>
                    <a:lnTo>
                      <a:pt x="3006" y="1549"/>
                    </a:lnTo>
                    <a:lnTo>
                      <a:pt x="3011" y="1549"/>
                    </a:lnTo>
                    <a:lnTo>
                      <a:pt x="3017" y="1551"/>
                    </a:lnTo>
                    <a:lnTo>
                      <a:pt x="3022" y="1551"/>
                    </a:lnTo>
                    <a:lnTo>
                      <a:pt x="3027" y="1551"/>
                    </a:lnTo>
                    <a:lnTo>
                      <a:pt x="3032" y="1551"/>
                    </a:lnTo>
                    <a:lnTo>
                      <a:pt x="3037" y="1551"/>
                    </a:lnTo>
                    <a:lnTo>
                      <a:pt x="3043" y="1551"/>
                    </a:lnTo>
                    <a:lnTo>
                      <a:pt x="3047" y="1551"/>
                    </a:lnTo>
                    <a:lnTo>
                      <a:pt x="3052" y="1551"/>
                    </a:lnTo>
                    <a:lnTo>
                      <a:pt x="3059" y="1551"/>
                    </a:lnTo>
                    <a:lnTo>
                      <a:pt x="3063" y="1551"/>
                    </a:lnTo>
                    <a:lnTo>
                      <a:pt x="3071" y="1551"/>
                    </a:lnTo>
                    <a:lnTo>
                      <a:pt x="3076" y="1551"/>
                    </a:lnTo>
                    <a:lnTo>
                      <a:pt x="3081" y="1551"/>
                    </a:lnTo>
                    <a:lnTo>
                      <a:pt x="3087" y="1551"/>
                    </a:lnTo>
                    <a:lnTo>
                      <a:pt x="3092" y="1551"/>
                    </a:lnTo>
                    <a:lnTo>
                      <a:pt x="3097" y="1551"/>
                    </a:lnTo>
                    <a:lnTo>
                      <a:pt x="3102" y="1551"/>
                    </a:lnTo>
                    <a:lnTo>
                      <a:pt x="3107" y="1551"/>
                    </a:lnTo>
                    <a:lnTo>
                      <a:pt x="3113" y="1551"/>
                    </a:lnTo>
                    <a:lnTo>
                      <a:pt x="3118" y="1551"/>
                    </a:lnTo>
                    <a:lnTo>
                      <a:pt x="3123" y="1551"/>
                    </a:lnTo>
                    <a:lnTo>
                      <a:pt x="3128" y="1554"/>
                    </a:lnTo>
                    <a:lnTo>
                      <a:pt x="3133" y="1554"/>
                    </a:lnTo>
                    <a:lnTo>
                      <a:pt x="3139" y="1554"/>
                    </a:lnTo>
                    <a:lnTo>
                      <a:pt x="3144" y="1554"/>
                    </a:lnTo>
                    <a:lnTo>
                      <a:pt x="3149" y="1554"/>
                    </a:lnTo>
                    <a:lnTo>
                      <a:pt x="3155" y="1554"/>
                    </a:lnTo>
                    <a:lnTo>
                      <a:pt x="3160" y="1554"/>
                    </a:lnTo>
                    <a:lnTo>
                      <a:pt x="3165" y="1554"/>
                    </a:lnTo>
                    <a:lnTo>
                      <a:pt x="3170" y="1554"/>
                    </a:lnTo>
                    <a:lnTo>
                      <a:pt x="3176" y="1554"/>
                    </a:lnTo>
                    <a:lnTo>
                      <a:pt x="3181" y="1554"/>
                    </a:lnTo>
                    <a:lnTo>
                      <a:pt x="3186" y="1554"/>
                    </a:lnTo>
                    <a:lnTo>
                      <a:pt x="3191" y="1554"/>
                    </a:lnTo>
                    <a:lnTo>
                      <a:pt x="3197" y="1554"/>
                    </a:lnTo>
                    <a:lnTo>
                      <a:pt x="3202" y="1554"/>
                    </a:lnTo>
                    <a:lnTo>
                      <a:pt x="3207" y="1554"/>
                    </a:lnTo>
                    <a:lnTo>
                      <a:pt x="3212" y="1554"/>
                    </a:lnTo>
                    <a:lnTo>
                      <a:pt x="3218" y="1554"/>
                    </a:lnTo>
                    <a:lnTo>
                      <a:pt x="3223" y="1554"/>
                    </a:lnTo>
                    <a:lnTo>
                      <a:pt x="3227" y="1554"/>
                    </a:lnTo>
                    <a:lnTo>
                      <a:pt x="3232" y="1554"/>
                    </a:lnTo>
                    <a:lnTo>
                      <a:pt x="3238" y="1554"/>
                    </a:lnTo>
                    <a:lnTo>
                      <a:pt x="3246" y="1554"/>
                    </a:lnTo>
                    <a:lnTo>
                      <a:pt x="3251" y="1554"/>
                    </a:lnTo>
                    <a:lnTo>
                      <a:pt x="3256" y="1554"/>
                    </a:lnTo>
                    <a:lnTo>
                      <a:pt x="3262" y="1554"/>
                    </a:lnTo>
                    <a:lnTo>
                      <a:pt x="3267" y="1554"/>
                    </a:lnTo>
                    <a:lnTo>
                      <a:pt x="3272" y="1554"/>
                    </a:lnTo>
                    <a:lnTo>
                      <a:pt x="3278" y="1554"/>
                    </a:lnTo>
                    <a:lnTo>
                      <a:pt x="3282" y="1554"/>
                    </a:lnTo>
                    <a:lnTo>
                      <a:pt x="3288" y="1554"/>
                    </a:lnTo>
                    <a:lnTo>
                      <a:pt x="3293" y="1554"/>
                    </a:lnTo>
                    <a:lnTo>
                      <a:pt x="3298" y="1554"/>
                    </a:lnTo>
                    <a:lnTo>
                      <a:pt x="3303" y="1554"/>
                    </a:lnTo>
                    <a:lnTo>
                      <a:pt x="3309" y="1554"/>
                    </a:lnTo>
                    <a:lnTo>
                      <a:pt x="3314" y="1554"/>
                    </a:lnTo>
                    <a:lnTo>
                      <a:pt x="3318" y="1554"/>
                    </a:lnTo>
                    <a:lnTo>
                      <a:pt x="3323" y="1554"/>
                    </a:lnTo>
                    <a:lnTo>
                      <a:pt x="3330" y="1554"/>
                    </a:lnTo>
                    <a:lnTo>
                      <a:pt x="3334" y="1554"/>
                    </a:lnTo>
                    <a:lnTo>
                      <a:pt x="3339" y="1554"/>
                    </a:lnTo>
                    <a:lnTo>
                      <a:pt x="3345" y="1554"/>
                    </a:lnTo>
                    <a:lnTo>
                      <a:pt x="3350" y="1554"/>
                    </a:lnTo>
                    <a:lnTo>
                      <a:pt x="3350" y="1556"/>
                    </a:lnTo>
                    <a:lnTo>
                      <a:pt x="3355" y="1556"/>
                    </a:lnTo>
                    <a:lnTo>
                      <a:pt x="3361" y="1556"/>
                    </a:lnTo>
                    <a:lnTo>
                      <a:pt x="3366" y="1556"/>
                    </a:lnTo>
                    <a:lnTo>
                      <a:pt x="3371" y="1556"/>
                    </a:lnTo>
                    <a:lnTo>
                      <a:pt x="3376" y="1556"/>
                    </a:lnTo>
                    <a:lnTo>
                      <a:pt x="3382" y="1556"/>
                    </a:lnTo>
                    <a:lnTo>
                      <a:pt x="3387" y="1556"/>
                    </a:lnTo>
                    <a:lnTo>
                      <a:pt x="3392" y="1556"/>
                    </a:lnTo>
                    <a:lnTo>
                      <a:pt x="3398" y="1556"/>
                    </a:lnTo>
                    <a:lnTo>
                      <a:pt x="3402" y="1556"/>
                    </a:lnTo>
                  </a:path>
                </a:pathLst>
              </a:custGeom>
              <a:noFill/>
              <a:ln w="25400">
                <a:solidFill>
                  <a:schemeClr val="accent1"/>
                </a:solidFill>
                <a:prstDash val="solid"/>
                <a:round/>
                <a:headEnd/>
                <a:tailEnd/>
              </a:ln>
            </p:spPr>
            <p:txBody>
              <a:bodyPr/>
              <a:lstStyle/>
              <a:p>
                <a:endParaRPr lang="en-US"/>
              </a:p>
            </p:txBody>
          </p:sp>
          <p:sp>
            <p:nvSpPr>
              <p:cNvPr id="230407" name="Rectangle 7"/>
              <p:cNvSpPr>
                <a:spLocks noChangeArrowheads="1"/>
              </p:cNvSpPr>
              <p:nvPr/>
            </p:nvSpPr>
            <p:spPr bwMode="auto">
              <a:xfrm>
                <a:off x="783588" y="1181878"/>
                <a:ext cx="5103056" cy="3482975"/>
              </a:xfrm>
              <a:prstGeom prst="rect">
                <a:avLst/>
              </a:prstGeom>
              <a:noFill/>
              <a:ln w="9525">
                <a:solidFill>
                  <a:schemeClr val="tx1"/>
                </a:solidFill>
                <a:miter lim="800000"/>
                <a:headEnd/>
                <a:tailEnd/>
              </a:ln>
            </p:spPr>
            <p:txBody>
              <a:bodyPr/>
              <a:lstStyle/>
              <a:p>
                <a:endParaRPr lang="en-US"/>
              </a:p>
            </p:txBody>
          </p:sp>
          <p:sp>
            <p:nvSpPr>
              <p:cNvPr id="230408" name="Rectangle 8"/>
              <p:cNvSpPr>
                <a:spLocks noChangeArrowheads="1"/>
              </p:cNvSpPr>
              <p:nvPr/>
            </p:nvSpPr>
            <p:spPr bwMode="auto">
              <a:xfrm>
                <a:off x="243082" y="2607453"/>
                <a:ext cx="282249" cy="274638"/>
              </a:xfrm>
              <a:prstGeom prst="rect">
                <a:avLst/>
              </a:prstGeom>
              <a:noFill/>
              <a:ln w="9525">
                <a:noFill/>
                <a:miter lim="800000"/>
                <a:headEnd/>
                <a:tailEnd/>
              </a:ln>
            </p:spPr>
            <p:txBody>
              <a:bodyPr wrap="none" lIns="0" tIns="0" rIns="0" bIns="0">
                <a:spAutoFit/>
              </a:bodyPr>
              <a:lstStyle/>
              <a:p>
                <a:pPr eaLnBrk="0" hangingPunct="0"/>
                <a:r>
                  <a:rPr lang="en-US" sz="1800">
                    <a:latin typeface="Arial" charset="0"/>
                  </a:rPr>
                  <a:t>AU</a:t>
                </a:r>
              </a:p>
            </p:txBody>
          </p:sp>
          <p:sp>
            <p:nvSpPr>
              <p:cNvPr id="230409" name="Rectangle 9"/>
              <p:cNvSpPr>
                <a:spLocks noChangeArrowheads="1"/>
              </p:cNvSpPr>
              <p:nvPr/>
            </p:nvSpPr>
            <p:spPr bwMode="auto">
              <a:xfrm>
                <a:off x="725727" y="4737878"/>
                <a:ext cx="112899" cy="274638"/>
              </a:xfrm>
              <a:prstGeom prst="rect">
                <a:avLst/>
              </a:prstGeom>
              <a:noFill/>
              <a:ln w="9525">
                <a:noFill/>
                <a:miter lim="800000"/>
                <a:headEnd/>
                <a:tailEnd/>
              </a:ln>
            </p:spPr>
            <p:txBody>
              <a:bodyPr wrap="none" lIns="0" tIns="0" rIns="0" bIns="0">
                <a:spAutoFit/>
              </a:bodyPr>
              <a:lstStyle/>
              <a:p>
                <a:pPr eaLnBrk="0" hangingPunct="0"/>
                <a:r>
                  <a:rPr lang="en-US" sz="1800">
                    <a:latin typeface="Arial" charset="0"/>
                  </a:rPr>
                  <a:t>0</a:t>
                </a:r>
              </a:p>
            </p:txBody>
          </p:sp>
          <p:sp>
            <p:nvSpPr>
              <p:cNvPr id="230410" name="Rectangle 10"/>
              <p:cNvSpPr>
                <a:spLocks noChangeArrowheads="1"/>
              </p:cNvSpPr>
              <p:nvPr/>
            </p:nvSpPr>
            <p:spPr bwMode="auto">
              <a:xfrm>
                <a:off x="1849077" y="4737878"/>
                <a:ext cx="112899" cy="274638"/>
              </a:xfrm>
              <a:prstGeom prst="rect">
                <a:avLst/>
              </a:prstGeom>
              <a:noFill/>
              <a:ln w="9525">
                <a:noFill/>
                <a:miter lim="800000"/>
                <a:headEnd/>
                <a:tailEnd/>
              </a:ln>
            </p:spPr>
            <p:txBody>
              <a:bodyPr wrap="none" lIns="0" tIns="0" rIns="0" bIns="0">
                <a:spAutoFit/>
              </a:bodyPr>
              <a:lstStyle/>
              <a:p>
                <a:pPr eaLnBrk="0" hangingPunct="0"/>
                <a:r>
                  <a:rPr lang="en-US" sz="1800">
                    <a:latin typeface="Arial" charset="0"/>
                  </a:rPr>
                  <a:t>1</a:t>
                </a:r>
              </a:p>
            </p:txBody>
          </p:sp>
          <p:sp>
            <p:nvSpPr>
              <p:cNvPr id="230411" name="Rectangle 11"/>
              <p:cNvSpPr>
                <a:spLocks noChangeArrowheads="1"/>
              </p:cNvSpPr>
              <p:nvPr/>
            </p:nvSpPr>
            <p:spPr bwMode="auto">
              <a:xfrm>
                <a:off x="2990773" y="4737878"/>
                <a:ext cx="112899" cy="274638"/>
              </a:xfrm>
              <a:prstGeom prst="rect">
                <a:avLst/>
              </a:prstGeom>
              <a:noFill/>
              <a:ln w="9525">
                <a:noFill/>
                <a:miter lim="800000"/>
                <a:headEnd/>
                <a:tailEnd/>
              </a:ln>
            </p:spPr>
            <p:txBody>
              <a:bodyPr wrap="none" lIns="0" tIns="0" rIns="0" bIns="0">
                <a:spAutoFit/>
              </a:bodyPr>
              <a:lstStyle/>
              <a:p>
                <a:pPr eaLnBrk="0" hangingPunct="0"/>
                <a:r>
                  <a:rPr lang="en-US" sz="1800">
                    <a:latin typeface="Arial" charset="0"/>
                  </a:rPr>
                  <a:t>2</a:t>
                </a:r>
              </a:p>
            </p:txBody>
          </p:sp>
          <p:sp>
            <p:nvSpPr>
              <p:cNvPr id="230412" name="Rectangle 12"/>
              <p:cNvSpPr>
                <a:spLocks noChangeArrowheads="1"/>
              </p:cNvSpPr>
              <p:nvPr/>
            </p:nvSpPr>
            <p:spPr bwMode="auto">
              <a:xfrm>
                <a:off x="4125412" y="4737878"/>
                <a:ext cx="112899" cy="274638"/>
              </a:xfrm>
              <a:prstGeom prst="rect">
                <a:avLst/>
              </a:prstGeom>
              <a:noFill/>
              <a:ln w="9525">
                <a:noFill/>
                <a:miter lim="800000"/>
                <a:headEnd/>
                <a:tailEnd/>
              </a:ln>
            </p:spPr>
            <p:txBody>
              <a:bodyPr wrap="none" lIns="0" tIns="0" rIns="0" bIns="0">
                <a:spAutoFit/>
              </a:bodyPr>
              <a:lstStyle/>
              <a:p>
                <a:pPr eaLnBrk="0" hangingPunct="0"/>
                <a:r>
                  <a:rPr lang="en-US" sz="1800">
                    <a:latin typeface="Arial" charset="0"/>
                  </a:rPr>
                  <a:t>3</a:t>
                </a:r>
              </a:p>
            </p:txBody>
          </p:sp>
          <p:sp>
            <p:nvSpPr>
              <p:cNvPr id="230413" name="Rectangle 13"/>
              <p:cNvSpPr>
                <a:spLocks noChangeArrowheads="1"/>
              </p:cNvSpPr>
              <p:nvPr/>
            </p:nvSpPr>
            <p:spPr bwMode="auto">
              <a:xfrm>
                <a:off x="5258641" y="4737878"/>
                <a:ext cx="112899" cy="274638"/>
              </a:xfrm>
              <a:prstGeom prst="rect">
                <a:avLst/>
              </a:prstGeom>
              <a:noFill/>
              <a:ln w="9525">
                <a:noFill/>
                <a:miter lim="800000"/>
                <a:headEnd/>
                <a:tailEnd/>
              </a:ln>
            </p:spPr>
            <p:txBody>
              <a:bodyPr wrap="none" lIns="0" tIns="0" rIns="0" bIns="0">
                <a:spAutoFit/>
              </a:bodyPr>
              <a:lstStyle/>
              <a:p>
                <a:pPr eaLnBrk="0" hangingPunct="0"/>
                <a:r>
                  <a:rPr lang="en-US" sz="1800">
                    <a:latin typeface="Arial" charset="0"/>
                  </a:rPr>
                  <a:t>4</a:t>
                </a:r>
              </a:p>
            </p:txBody>
          </p:sp>
          <p:sp>
            <p:nvSpPr>
              <p:cNvPr id="230414" name="Rectangle 14"/>
              <p:cNvSpPr>
                <a:spLocks noChangeArrowheads="1"/>
              </p:cNvSpPr>
              <p:nvPr/>
            </p:nvSpPr>
            <p:spPr bwMode="auto">
              <a:xfrm>
                <a:off x="3040166" y="4983940"/>
                <a:ext cx="711267" cy="274638"/>
              </a:xfrm>
              <a:prstGeom prst="rect">
                <a:avLst/>
              </a:prstGeom>
              <a:noFill/>
              <a:ln w="9525">
                <a:noFill/>
                <a:miter lim="800000"/>
                <a:headEnd/>
                <a:tailEnd/>
              </a:ln>
            </p:spPr>
            <p:txBody>
              <a:bodyPr wrap="none" lIns="0" tIns="0" rIns="0" bIns="0">
                <a:spAutoFit/>
              </a:bodyPr>
              <a:lstStyle/>
              <a:p>
                <a:pPr eaLnBrk="0" hangingPunct="0"/>
                <a:r>
                  <a:rPr lang="en-US" sz="1800" dirty="0">
                    <a:latin typeface="Arial" charset="0"/>
                  </a:rPr>
                  <a:t>Minutes</a:t>
                </a:r>
              </a:p>
            </p:txBody>
          </p:sp>
          <p:sp>
            <p:nvSpPr>
              <p:cNvPr id="230415" name="Freeform 15"/>
              <p:cNvSpPr>
                <a:spLocks/>
              </p:cNvSpPr>
              <p:nvPr/>
            </p:nvSpPr>
            <p:spPr bwMode="auto">
              <a:xfrm>
                <a:off x="895076" y="2161366"/>
                <a:ext cx="4987334" cy="2395538"/>
              </a:xfrm>
              <a:custGeom>
                <a:avLst/>
                <a:gdLst/>
                <a:ahLst/>
                <a:cxnLst>
                  <a:cxn ang="0">
                    <a:pos x="70" y="1502"/>
                  </a:cxn>
                  <a:cxn ang="0">
                    <a:pos x="147" y="1502"/>
                  </a:cxn>
                  <a:cxn ang="0">
                    <a:pos x="226" y="1505"/>
                  </a:cxn>
                  <a:cxn ang="0">
                    <a:pos x="286" y="1498"/>
                  </a:cxn>
                  <a:cxn ang="0">
                    <a:pos x="354" y="1498"/>
                  </a:cxn>
                  <a:cxn ang="0">
                    <a:pos x="401" y="1417"/>
                  </a:cxn>
                  <a:cxn ang="0">
                    <a:pos x="445" y="1246"/>
                  </a:cxn>
                  <a:cxn ang="0">
                    <a:pos x="482" y="1382"/>
                  </a:cxn>
                  <a:cxn ang="0">
                    <a:pos x="523" y="1474"/>
                  </a:cxn>
                  <a:cxn ang="0">
                    <a:pos x="571" y="1496"/>
                  </a:cxn>
                  <a:cxn ang="0">
                    <a:pos x="646" y="1500"/>
                  </a:cxn>
                  <a:cxn ang="0">
                    <a:pos x="688" y="1070"/>
                  </a:cxn>
                  <a:cxn ang="0">
                    <a:pos x="724" y="9"/>
                  </a:cxn>
                  <a:cxn ang="0">
                    <a:pos x="761" y="638"/>
                  </a:cxn>
                  <a:cxn ang="0">
                    <a:pos x="805" y="1275"/>
                  </a:cxn>
                  <a:cxn ang="0">
                    <a:pos x="842" y="1444"/>
                  </a:cxn>
                  <a:cxn ang="0">
                    <a:pos x="883" y="1480"/>
                  </a:cxn>
                  <a:cxn ang="0">
                    <a:pos x="941" y="1493"/>
                  </a:cxn>
                  <a:cxn ang="0">
                    <a:pos x="996" y="1441"/>
                  </a:cxn>
                  <a:cxn ang="0">
                    <a:pos x="1037" y="750"/>
                  </a:cxn>
                  <a:cxn ang="0">
                    <a:pos x="1073" y="447"/>
                  </a:cxn>
                  <a:cxn ang="0">
                    <a:pos x="1110" y="1051"/>
                  </a:cxn>
                  <a:cxn ang="0">
                    <a:pos x="1149" y="1387"/>
                  </a:cxn>
                  <a:cxn ang="0">
                    <a:pos x="1191" y="1469"/>
                  </a:cxn>
                  <a:cxn ang="0">
                    <a:pos x="1248" y="1491"/>
                  </a:cxn>
                  <a:cxn ang="0">
                    <a:pos x="1324" y="1500"/>
                  </a:cxn>
                  <a:cxn ang="0">
                    <a:pos x="1397" y="1500"/>
                  </a:cxn>
                  <a:cxn ang="0">
                    <a:pos x="1475" y="1498"/>
                  </a:cxn>
                  <a:cxn ang="0">
                    <a:pos x="1535" y="1489"/>
                  </a:cxn>
                  <a:cxn ang="0">
                    <a:pos x="1571" y="1191"/>
                  </a:cxn>
                  <a:cxn ang="0">
                    <a:pos x="1608" y="513"/>
                  </a:cxn>
                  <a:cxn ang="0">
                    <a:pos x="1650" y="654"/>
                  </a:cxn>
                  <a:cxn ang="0">
                    <a:pos x="1689" y="1181"/>
                  </a:cxn>
                  <a:cxn ang="0">
                    <a:pos x="1724" y="1417"/>
                  </a:cxn>
                  <a:cxn ang="0">
                    <a:pos x="1762" y="1478"/>
                  </a:cxn>
                  <a:cxn ang="0">
                    <a:pos x="1819" y="1496"/>
                  </a:cxn>
                  <a:cxn ang="0">
                    <a:pos x="1895" y="1502"/>
                  </a:cxn>
                  <a:cxn ang="0">
                    <a:pos x="1968" y="1505"/>
                  </a:cxn>
                  <a:cxn ang="0">
                    <a:pos x="2049" y="1505"/>
                  </a:cxn>
                  <a:cxn ang="0">
                    <a:pos x="2121" y="1507"/>
                  </a:cxn>
                  <a:cxn ang="0">
                    <a:pos x="2202" y="1507"/>
                  </a:cxn>
                  <a:cxn ang="0">
                    <a:pos x="2281" y="1507"/>
                  </a:cxn>
                  <a:cxn ang="0">
                    <a:pos x="2359" y="1509"/>
                  </a:cxn>
                  <a:cxn ang="0">
                    <a:pos x="2440" y="1509"/>
                  </a:cxn>
                  <a:cxn ang="0">
                    <a:pos x="2518" y="1509"/>
                  </a:cxn>
                  <a:cxn ang="0">
                    <a:pos x="2593" y="1507"/>
                  </a:cxn>
                  <a:cxn ang="0">
                    <a:pos x="2651" y="1474"/>
                  </a:cxn>
                  <a:cxn ang="0">
                    <a:pos x="2688" y="1274"/>
                  </a:cxn>
                  <a:cxn ang="0">
                    <a:pos x="2727" y="831"/>
                  </a:cxn>
                  <a:cxn ang="0">
                    <a:pos x="2769" y="602"/>
                  </a:cxn>
                  <a:cxn ang="0">
                    <a:pos x="2805" y="862"/>
                  </a:cxn>
                  <a:cxn ang="0">
                    <a:pos x="2842" y="1219"/>
                  </a:cxn>
                  <a:cxn ang="0">
                    <a:pos x="2883" y="1410"/>
                  </a:cxn>
                  <a:cxn ang="0">
                    <a:pos x="2923" y="1474"/>
                  </a:cxn>
                  <a:cxn ang="0">
                    <a:pos x="2975" y="1496"/>
                  </a:cxn>
                  <a:cxn ang="0">
                    <a:pos x="3047" y="1502"/>
                  </a:cxn>
                  <a:cxn ang="0">
                    <a:pos x="3123" y="1505"/>
                  </a:cxn>
                  <a:cxn ang="0">
                    <a:pos x="3197" y="1507"/>
                  </a:cxn>
                  <a:cxn ang="0">
                    <a:pos x="3278" y="1507"/>
                  </a:cxn>
                  <a:cxn ang="0">
                    <a:pos x="3355" y="1507"/>
                  </a:cxn>
                </a:cxnLst>
                <a:rect l="0" t="0" r="r" b="b"/>
                <a:pathLst>
                  <a:path w="3402" h="1509">
                    <a:moveTo>
                      <a:pt x="0" y="1500"/>
                    </a:moveTo>
                    <a:lnTo>
                      <a:pt x="5" y="1500"/>
                    </a:lnTo>
                    <a:lnTo>
                      <a:pt x="5" y="1502"/>
                    </a:lnTo>
                    <a:lnTo>
                      <a:pt x="10" y="1502"/>
                    </a:lnTo>
                    <a:lnTo>
                      <a:pt x="15" y="1502"/>
                    </a:lnTo>
                    <a:lnTo>
                      <a:pt x="21" y="1502"/>
                    </a:lnTo>
                    <a:lnTo>
                      <a:pt x="26" y="1502"/>
                    </a:lnTo>
                    <a:lnTo>
                      <a:pt x="30" y="1502"/>
                    </a:lnTo>
                    <a:lnTo>
                      <a:pt x="36" y="1502"/>
                    </a:lnTo>
                    <a:lnTo>
                      <a:pt x="41" y="1502"/>
                    </a:lnTo>
                    <a:lnTo>
                      <a:pt x="46" y="1502"/>
                    </a:lnTo>
                    <a:lnTo>
                      <a:pt x="51" y="1502"/>
                    </a:lnTo>
                    <a:lnTo>
                      <a:pt x="56" y="1502"/>
                    </a:lnTo>
                    <a:lnTo>
                      <a:pt x="62" y="1502"/>
                    </a:lnTo>
                    <a:lnTo>
                      <a:pt x="70" y="1502"/>
                    </a:lnTo>
                    <a:lnTo>
                      <a:pt x="75" y="1502"/>
                    </a:lnTo>
                    <a:lnTo>
                      <a:pt x="80" y="1502"/>
                    </a:lnTo>
                    <a:lnTo>
                      <a:pt x="86" y="1502"/>
                    </a:lnTo>
                    <a:lnTo>
                      <a:pt x="91" y="1502"/>
                    </a:lnTo>
                    <a:lnTo>
                      <a:pt x="96" y="1502"/>
                    </a:lnTo>
                    <a:lnTo>
                      <a:pt x="101" y="1502"/>
                    </a:lnTo>
                    <a:lnTo>
                      <a:pt x="106" y="1502"/>
                    </a:lnTo>
                    <a:lnTo>
                      <a:pt x="111" y="1502"/>
                    </a:lnTo>
                    <a:lnTo>
                      <a:pt x="116" y="1502"/>
                    </a:lnTo>
                    <a:lnTo>
                      <a:pt x="122" y="1502"/>
                    </a:lnTo>
                    <a:lnTo>
                      <a:pt x="127" y="1502"/>
                    </a:lnTo>
                    <a:lnTo>
                      <a:pt x="132" y="1502"/>
                    </a:lnTo>
                    <a:lnTo>
                      <a:pt x="137" y="1502"/>
                    </a:lnTo>
                    <a:lnTo>
                      <a:pt x="142" y="1502"/>
                    </a:lnTo>
                    <a:lnTo>
                      <a:pt x="147" y="1502"/>
                    </a:lnTo>
                    <a:lnTo>
                      <a:pt x="153" y="1502"/>
                    </a:lnTo>
                    <a:lnTo>
                      <a:pt x="158" y="1502"/>
                    </a:lnTo>
                    <a:lnTo>
                      <a:pt x="163" y="1502"/>
                    </a:lnTo>
                    <a:lnTo>
                      <a:pt x="168" y="1502"/>
                    </a:lnTo>
                    <a:lnTo>
                      <a:pt x="174" y="1502"/>
                    </a:lnTo>
                    <a:lnTo>
                      <a:pt x="179" y="1502"/>
                    </a:lnTo>
                    <a:lnTo>
                      <a:pt x="184" y="1505"/>
                    </a:lnTo>
                    <a:lnTo>
                      <a:pt x="190" y="1505"/>
                    </a:lnTo>
                    <a:lnTo>
                      <a:pt x="195" y="1505"/>
                    </a:lnTo>
                    <a:lnTo>
                      <a:pt x="200" y="1505"/>
                    </a:lnTo>
                    <a:lnTo>
                      <a:pt x="205" y="1505"/>
                    </a:lnTo>
                    <a:lnTo>
                      <a:pt x="210" y="1505"/>
                    </a:lnTo>
                    <a:lnTo>
                      <a:pt x="215" y="1505"/>
                    </a:lnTo>
                    <a:lnTo>
                      <a:pt x="221" y="1505"/>
                    </a:lnTo>
                    <a:lnTo>
                      <a:pt x="226" y="1505"/>
                    </a:lnTo>
                    <a:lnTo>
                      <a:pt x="231" y="1502"/>
                    </a:lnTo>
                    <a:lnTo>
                      <a:pt x="231" y="1505"/>
                    </a:lnTo>
                    <a:lnTo>
                      <a:pt x="236" y="1505"/>
                    </a:lnTo>
                    <a:lnTo>
                      <a:pt x="242" y="1505"/>
                    </a:lnTo>
                    <a:lnTo>
                      <a:pt x="242" y="1502"/>
                    </a:lnTo>
                    <a:lnTo>
                      <a:pt x="250" y="1502"/>
                    </a:lnTo>
                    <a:lnTo>
                      <a:pt x="255" y="1502"/>
                    </a:lnTo>
                    <a:lnTo>
                      <a:pt x="260" y="1502"/>
                    </a:lnTo>
                    <a:lnTo>
                      <a:pt x="265" y="1502"/>
                    </a:lnTo>
                    <a:lnTo>
                      <a:pt x="271" y="1502"/>
                    </a:lnTo>
                    <a:lnTo>
                      <a:pt x="276" y="1502"/>
                    </a:lnTo>
                    <a:lnTo>
                      <a:pt x="276" y="1500"/>
                    </a:lnTo>
                    <a:lnTo>
                      <a:pt x="281" y="1500"/>
                    </a:lnTo>
                    <a:lnTo>
                      <a:pt x="286" y="1500"/>
                    </a:lnTo>
                    <a:lnTo>
                      <a:pt x="286" y="1498"/>
                    </a:lnTo>
                    <a:lnTo>
                      <a:pt x="292" y="1498"/>
                    </a:lnTo>
                    <a:lnTo>
                      <a:pt x="297" y="1496"/>
                    </a:lnTo>
                    <a:lnTo>
                      <a:pt x="301" y="1496"/>
                    </a:lnTo>
                    <a:lnTo>
                      <a:pt x="307" y="1493"/>
                    </a:lnTo>
                    <a:lnTo>
                      <a:pt x="313" y="1493"/>
                    </a:lnTo>
                    <a:lnTo>
                      <a:pt x="317" y="1493"/>
                    </a:lnTo>
                    <a:lnTo>
                      <a:pt x="322" y="1493"/>
                    </a:lnTo>
                    <a:lnTo>
                      <a:pt x="328" y="1493"/>
                    </a:lnTo>
                    <a:lnTo>
                      <a:pt x="333" y="1493"/>
                    </a:lnTo>
                    <a:lnTo>
                      <a:pt x="333" y="1496"/>
                    </a:lnTo>
                    <a:lnTo>
                      <a:pt x="338" y="1496"/>
                    </a:lnTo>
                    <a:lnTo>
                      <a:pt x="343" y="1496"/>
                    </a:lnTo>
                    <a:lnTo>
                      <a:pt x="343" y="1498"/>
                    </a:lnTo>
                    <a:lnTo>
                      <a:pt x="348" y="1498"/>
                    </a:lnTo>
                    <a:lnTo>
                      <a:pt x="354" y="1498"/>
                    </a:lnTo>
                    <a:lnTo>
                      <a:pt x="359" y="1498"/>
                    </a:lnTo>
                    <a:lnTo>
                      <a:pt x="364" y="1498"/>
                    </a:lnTo>
                    <a:lnTo>
                      <a:pt x="369" y="1498"/>
                    </a:lnTo>
                    <a:lnTo>
                      <a:pt x="375" y="1496"/>
                    </a:lnTo>
                    <a:lnTo>
                      <a:pt x="375" y="1493"/>
                    </a:lnTo>
                    <a:lnTo>
                      <a:pt x="380" y="1491"/>
                    </a:lnTo>
                    <a:lnTo>
                      <a:pt x="380" y="1489"/>
                    </a:lnTo>
                    <a:lnTo>
                      <a:pt x="385" y="1485"/>
                    </a:lnTo>
                    <a:lnTo>
                      <a:pt x="385" y="1478"/>
                    </a:lnTo>
                    <a:lnTo>
                      <a:pt x="391" y="1471"/>
                    </a:lnTo>
                    <a:lnTo>
                      <a:pt x="391" y="1462"/>
                    </a:lnTo>
                    <a:lnTo>
                      <a:pt x="396" y="1453"/>
                    </a:lnTo>
                    <a:lnTo>
                      <a:pt x="396" y="1441"/>
                    </a:lnTo>
                    <a:lnTo>
                      <a:pt x="401" y="1431"/>
                    </a:lnTo>
                    <a:lnTo>
                      <a:pt x="401" y="1417"/>
                    </a:lnTo>
                    <a:lnTo>
                      <a:pt x="406" y="1403"/>
                    </a:lnTo>
                    <a:lnTo>
                      <a:pt x="406" y="1387"/>
                    </a:lnTo>
                    <a:lnTo>
                      <a:pt x="411" y="1372"/>
                    </a:lnTo>
                    <a:lnTo>
                      <a:pt x="411" y="1356"/>
                    </a:lnTo>
                    <a:lnTo>
                      <a:pt x="416" y="1340"/>
                    </a:lnTo>
                    <a:lnTo>
                      <a:pt x="416" y="1324"/>
                    </a:lnTo>
                    <a:lnTo>
                      <a:pt x="424" y="1309"/>
                    </a:lnTo>
                    <a:lnTo>
                      <a:pt x="424" y="1296"/>
                    </a:lnTo>
                    <a:lnTo>
                      <a:pt x="429" y="1282"/>
                    </a:lnTo>
                    <a:lnTo>
                      <a:pt x="429" y="1272"/>
                    </a:lnTo>
                    <a:lnTo>
                      <a:pt x="434" y="1263"/>
                    </a:lnTo>
                    <a:lnTo>
                      <a:pt x="434" y="1256"/>
                    </a:lnTo>
                    <a:lnTo>
                      <a:pt x="434" y="1251"/>
                    </a:lnTo>
                    <a:lnTo>
                      <a:pt x="439" y="1246"/>
                    </a:lnTo>
                    <a:lnTo>
                      <a:pt x="445" y="1246"/>
                    </a:lnTo>
                    <a:lnTo>
                      <a:pt x="445" y="1249"/>
                    </a:lnTo>
                    <a:lnTo>
                      <a:pt x="451" y="1253"/>
                    </a:lnTo>
                    <a:lnTo>
                      <a:pt x="451" y="1260"/>
                    </a:lnTo>
                    <a:lnTo>
                      <a:pt x="456" y="1267"/>
                    </a:lnTo>
                    <a:lnTo>
                      <a:pt x="456" y="1274"/>
                    </a:lnTo>
                    <a:lnTo>
                      <a:pt x="461" y="1284"/>
                    </a:lnTo>
                    <a:lnTo>
                      <a:pt x="461" y="1293"/>
                    </a:lnTo>
                    <a:lnTo>
                      <a:pt x="466" y="1304"/>
                    </a:lnTo>
                    <a:lnTo>
                      <a:pt x="466" y="1317"/>
                    </a:lnTo>
                    <a:lnTo>
                      <a:pt x="472" y="1328"/>
                    </a:lnTo>
                    <a:lnTo>
                      <a:pt x="472" y="1340"/>
                    </a:lnTo>
                    <a:lnTo>
                      <a:pt x="477" y="1351"/>
                    </a:lnTo>
                    <a:lnTo>
                      <a:pt x="477" y="1362"/>
                    </a:lnTo>
                    <a:lnTo>
                      <a:pt x="482" y="1372"/>
                    </a:lnTo>
                    <a:lnTo>
                      <a:pt x="482" y="1382"/>
                    </a:lnTo>
                    <a:lnTo>
                      <a:pt x="487" y="1392"/>
                    </a:lnTo>
                    <a:lnTo>
                      <a:pt x="487" y="1401"/>
                    </a:lnTo>
                    <a:lnTo>
                      <a:pt x="493" y="1410"/>
                    </a:lnTo>
                    <a:lnTo>
                      <a:pt x="493" y="1419"/>
                    </a:lnTo>
                    <a:lnTo>
                      <a:pt x="498" y="1426"/>
                    </a:lnTo>
                    <a:lnTo>
                      <a:pt x="498" y="1433"/>
                    </a:lnTo>
                    <a:lnTo>
                      <a:pt x="503" y="1440"/>
                    </a:lnTo>
                    <a:lnTo>
                      <a:pt x="503" y="1446"/>
                    </a:lnTo>
                    <a:lnTo>
                      <a:pt x="508" y="1450"/>
                    </a:lnTo>
                    <a:lnTo>
                      <a:pt x="508" y="1455"/>
                    </a:lnTo>
                    <a:lnTo>
                      <a:pt x="513" y="1459"/>
                    </a:lnTo>
                    <a:lnTo>
                      <a:pt x="513" y="1465"/>
                    </a:lnTo>
                    <a:lnTo>
                      <a:pt x="519" y="1469"/>
                    </a:lnTo>
                    <a:lnTo>
                      <a:pt x="519" y="1471"/>
                    </a:lnTo>
                    <a:lnTo>
                      <a:pt x="523" y="1474"/>
                    </a:lnTo>
                    <a:lnTo>
                      <a:pt x="523" y="1476"/>
                    </a:lnTo>
                    <a:lnTo>
                      <a:pt x="529" y="1480"/>
                    </a:lnTo>
                    <a:lnTo>
                      <a:pt x="533" y="1482"/>
                    </a:lnTo>
                    <a:lnTo>
                      <a:pt x="533" y="1485"/>
                    </a:lnTo>
                    <a:lnTo>
                      <a:pt x="533" y="1486"/>
                    </a:lnTo>
                    <a:lnTo>
                      <a:pt x="539" y="1486"/>
                    </a:lnTo>
                    <a:lnTo>
                      <a:pt x="539" y="1489"/>
                    </a:lnTo>
                    <a:lnTo>
                      <a:pt x="544" y="1489"/>
                    </a:lnTo>
                    <a:lnTo>
                      <a:pt x="544" y="1491"/>
                    </a:lnTo>
                    <a:lnTo>
                      <a:pt x="549" y="1491"/>
                    </a:lnTo>
                    <a:lnTo>
                      <a:pt x="555" y="1493"/>
                    </a:lnTo>
                    <a:lnTo>
                      <a:pt x="560" y="1493"/>
                    </a:lnTo>
                    <a:lnTo>
                      <a:pt x="560" y="1496"/>
                    </a:lnTo>
                    <a:lnTo>
                      <a:pt x="565" y="1496"/>
                    </a:lnTo>
                    <a:lnTo>
                      <a:pt x="571" y="1496"/>
                    </a:lnTo>
                    <a:lnTo>
                      <a:pt x="575" y="1496"/>
                    </a:lnTo>
                    <a:lnTo>
                      <a:pt x="575" y="1498"/>
                    </a:lnTo>
                    <a:lnTo>
                      <a:pt x="581" y="1498"/>
                    </a:lnTo>
                    <a:lnTo>
                      <a:pt x="586" y="1498"/>
                    </a:lnTo>
                    <a:lnTo>
                      <a:pt x="591" y="1498"/>
                    </a:lnTo>
                    <a:lnTo>
                      <a:pt x="599" y="1498"/>
                    </a:lnTo>
                    <a:lnTo>
                      <a:pt x="604" y="1500"/>
                    </a:lnTo>
                    <a:lnTo>
                      <a:pt x="609" y="1500"/>
                    </a:lnTo>
                    <a:lnTo>
                      <a:pt x="615" y="1500"/>
                    </a:lnTo>
                    <a:lnTo>
                      <a:pt x="619" y="1500"/>
                    </a:lnTo>
                    <a:lnTo>
                      <a:pt x="625" y="1500"/>
                    </a:lnTo>
                    <a:lnTo>
                      <a:pt x="630" y="1500"/>
                    </a:lnTo>
                    <a:lnTo>
                      <a:pt x="635" y="1500"/>
                    </a:lnTo>
                    <a:lnTo>
                      <a:pt x="640" y="1500"/>
                    </a:lnTo>
                    <a:lnTo>
                      <a:pt x="646" y="1500"/>
                    </a:lnTo>
                    <a:lnTo>
                      <a:pt x="651" y="1498"/>
                    </a:lnTo>
                    <a:lnTo>
                      <a:pt x="651" y="1496"/>
                    </a:lnTo>
                    <a:lnTo>
                      <a:pt x="656" y="1493"/>
                    </a:lnTo>
                    <a:lnTo>
                      <a:pt x="656" y="1486"/>
                    </a:lnTo>
                    <a:lnTo>
                      <a:pt x="662" y="1478"/>
                    </a:lnTo>
                    <a:lnTo>
                      <a:pt x="662" y="1467"/>
                    </a:lnTo>
                    <a:lnTo>
                      <a:pt x="667" y="1448"/>
                    </a:lnTo>
                    <a:lnTo>
                      <a:pt x="667" y="1426"/>
                    </a:lnTo>
                    <a:lnTo>
                      <a:pt x="672" y="1397"/>
                    </a:lnTo>
                    <a:lnTo>
                      <a:pt x="672" y="1362"/>
                    </a:lnTo>
                    <a:lnTo>
                      <a:pt x="678" y="1317"/>
                    </a:lnTo>
                    <a:lnTo>
                      <a:pt x="678" y="1267"/>
                    </a:lnTo>
                    <a:lnTo>
                      <a:pt x="683" y="1208"/>
                    </a:lnTo>
                    <a:lnTo>
                      <a:pt x="683" y="1142"/>
                    </a:lnTo>
                    <a:lnTo>
                      <a:pt x="688" y="1070"/>
                    </a:lnTo>
                    <a:lnTo>
                      <a:pt x="688" y="990"/>
                    </a:lnTo>
                    <a:lnTo>
                      <a:pt x="693" y="907"/>
                    </a:lnTo>
                    <a:lnTo>
                      <a:pt x="693" y="818"/>
                    </a:lnTo>
                    <a:lnTo>
                      <a:pt x="698" y="728"/>
                    </a:lnTo>
                    <a:lnTo>
                      <a:pt x="698" y="635"/>
                    </a:lnTo>
                    <a:lnTo>
                      <a:pt x="703" y="541"/>
                    </a:lnTo>
                    <a:lnTo>
                      <a:pt x="703" y="454"/>
                    </a:lnTo>
                    <a:lnTo>
                      <a:pt x="708" y="367"/>
                    </a:lnTo>
                    <a:lnTo>
                      <a:pt x="708" y="288"/>
                    </a:lnTo>
                    <a:lnTo>
                      <a:pt x="714" y="218"/>
                    </a:lnTo>
                    <a:lnTo>
                      <a:pt x="714" y="154"/>
                    </a:lnTo>
                    <a:lnTo>
                      <a:pt x="719" y="102"/>
                    </a:lnTo>
                    <a:lnTo>
                      <a:pt x="719" y="59"/>
                    </a:lnTo>
                    <a:lnTo>
                      <a:pt x="724" y="28"/>
                    </a:lnTo>
                    <a:lnTo>
                      <a:pt x="724" y="9"/>
                    </a:lnTo>
                    <a:lnTo>
                      <a:pt x="729" y="0"/>
                    </a:lnTo>
                    <a:lnTo>
                      <a:pt x="729" y="2"/>
                    </a:lnTo>
                    <a:lnTo>
                      <a:pt x="735" y="15"/>
                    </a:lnTo>
                    <a:lnTo>
                      <a:pt x="735" y="39"/>
                    </a:lnTo>
                    <a:lnTo>
                      <a:pt x="740" y="71"/>
                    </a:lnTo>
                    <a:lnTo>
                      <a:pt x="740" y="109"/>
                    </a:lnTo>
                    <a:lnTo>
                      <a:pt x="740" y="156"/>
                    </a:lnTo>
                    <a:lnTo>
                      <a:pt x="745" y="207"/>
                    </a:lnTo>
                    <a:lnTo>
                      <a:pt x="745" y="264"/>
                    </a:lnTo>
                    <a:lnTo>
                      <a:pt x="751" y="322"/>
                    </a:lnTo>
                    <a:lnTo>
                      <a:pt x="751" y="382"/>
                    </a:lnTo>
                    <a:lnTo>
                      <a:pt x="755" y="447"/>
                    </a:lnTo>
                    <a:lnTo>
                      <a:pt x="755" y="511"/>
                    </a:lnTo>
                    <a:lnTo>
                      <a:pt x="761" y="574"/>
                    </a:lnTo>
                    <a:lnTo>
                      <a:pt x="761" y="638"/>
                    </a:lnTo>
                    <a:lnTo>
                      <a:pt x="766" y="698"/>
                    </a:lnTo>
                    <a:lnTo>
                      <a:pt x="766" y="757"/>
                    </a:lnTo>
                    <a:lnTo>
                      <a:pt x="771" y="814"/>
                    </a:lnTo>
                    <a:lnTo>
                      <a:pt x="771" y="868"/>
                    </a:lnTo>
                    <a:lnTo>
                      <a:pt x="779" y="920"/>
                    </a:lnTo>
                    <a:lnTo>
                      <a:pt x="779" y="968"/>
                    </a:lnTo>
                    <a:lnTo>
                      <a:pt x="785" y="1016"/>
                    </a:lnTo>
                    <a:lnTo>
                      <a:pt x="785" y="1056"/>
                    </a:lnTo>
                    <a:lnTo>
                      <a:pt x="790" y="1097"/>
                    </a:lnTo>
                    <a:lnTo>
                      <a:pt x="790" y="1133"/>
                    </a:lnTo>
                    <a:lnTo>
                      <a:pt x="794" y="1168"/>
                    </a:lnTo>
                    <a:lnTo>
                      <a:pt x="794" y="1199"/>
                    </a:lnTo>
                    <a:lnTo>
                      <a:pt x="800" y="1226"/>
                    </a:lnTo>
                    <a:lnTo>
                      <a:pt x="800" y="1253"/>
                    </a:lnTo>
                    <a:lnTo>
                      <a:pt x="805" y="1275"/>
                    </a:lnTo>
                    <a:lnTo>
                      <a:pt x="805" y="1296"/>
                    </a:lnTo>
                    <a:lnTo>
                      <a:pt x="810" y="1317"/>
                    </a:lnTo>
                    <a:lnTo>
                      <a:pt x="810" y="1333"/>
                    </a:lnTo>
                    <a:lnTo>
                      <a:pt x="815" y="1349"/>
                    </a:lnTo>
                    <a:lnTo>
                      <a:pt x="815" y="1362"/>
                    </a:lnTo>
                    <a:lnTo>
                      <a:pt x="820" y="1375"/>
                    </a:lnTo>
                    <a:lnTo>
                      <a:pt x="820" y="1387"/>
                    </a:lnTo>
                    <a:lnTo>
                      <a:pt x="826" y="1397"/>
                    </a:lnTo>
                    <a:lnTo>
                      <a:pt x="826" y="1405"/>
                    </a:lnTo>
                    <a:lnTo>
                      <a:pt x="831" y="1414"/>
                    </a:lnTo>
                    <a:lnTo>
                      <a:pt x="831" y="1420"/>
                    </a:lnTo>
                    <a:lnTo>
                      <a:pt x="836" y="1428"/>
                    </a:lnTo>
                    <a:lnTo>
                      <a:pt x="836" y="1433"/>
                    </a:lnTo>
                    <a:lnTo>
                      <a:pt x="842" y="1440"/>
                    </a:lnTo>
                    <a:lnTo>
                      <a:pt x="842" y="1444"/>
                    </a:lnTo>
                    <a:lnTo>
                      <a:pt x="842" y="1448"/>
                    </a:lnTo>
                    <a:lnTo>
                      <a:pt x="847" y="1450"/>
                    </a:lnTo>
                    <a:lnTo>
                      <a:pt x="847" y="1455"/>
                    </a:lnTo>
                    <a:lnTo>
                      <a:pt x="852" y="1457"/>
                    </a:lnTo>
                    <a:lnTo>
                      <a:pt x="852" y="1462"/>
                    </a:lnTo>
                    <a:lnTo>
                      <a:pt x="857" y="1465"/>
                    </a:lnTo>
                    <a:lnTo>
                      <a:pt x="857" y="1467"/>
                    </a:lnTo>
                    <a:lnTo>
                      <a:pt x="862" y="1469"/>
                    </a:lnTo>
                    <a:lnTo>
                      <a:pt x="862" y="1471"/>
                    </a:lnTo>
                    <a:lnTo>
                      <a:pt x="868" y="1474"/>
                    </a:lnTo>
                    <a:lnTo>
                      <a:pt x="873" y="1476"/>
                    </a:lnTo>
                    <a:lnTo>
                      <a:pt x="873" y="1478"/>
                    </a:lnTo>
                    <a:lnTo>
                      <a:pt x="878" y="1478"/>
                    </a:lnTo>
                    <a:lnTo>
                      <a:pt x="878" y="1480"/>
                    </a:lnTo>
                    <a:lnTo>
                      <a:pt x="883" y="1480"/>
                    </a:lnTo>
                    <a:lnTo>
                      <a:pt x="883" y="1482"/>
                    </a:lnTo>
                    <a:lnTo>
                      <a:pt x="888" y="1482"/>
                    </a:lnTo>
                    <a:lnTo>
                      <a:pt x="888" y="1485"/>
                    </a:lnTo>
                    <a:lnTo>
                      <a:pt x="893" y="1485"/>
                    </a:lnTo>
                    <a:lnTo>
                      <a:pt x="899" y="1486"/>
                    </a:lnTo>
                    <a:lnTo>
                      <a:pt x="905" y="1486"/>
                    </a:lnTo>
                    <a:lnTo>
                      <a:pt x="905" y="1489"/>
                    </a:lnTo>
                    <a:lnTo>
                      <a:pt x="910" y="1489"/>
                    </a:lnTo>
                    <a:lnTo>
                      <a:pt x="915" y="1489"/>
                    </a:lnTo>
                    <a:lnTo>
                      <a:pt x="915" y="1491"/>
                    </a:lnTo>
                    <a:lnTo>
                      <a:pt x="920" y="1491"/>
                    </a:lnTo>
                    <a:lnTo>
                      <a:pt x="926" y="1491"/>
                    </a:lnTo>
                    <a:lnTo>
                      <a:pt x="930" y="1493"/>
                    </a:lnTo>
                    <a:lnTo>
                      <a:pt x="936" y="1493"/>
                    </a:lnTo>
                    <a:lnTo>
                      <a:pt x="941" y="1493"/>
                    </a:lnTo>
                    <a:lnTo>
                      <a:pt x="946" y="1496"/>
                    </a:lnTo>
                    <a:lnTo>
                      <a:pt x="954" y="1496"/>
                    </a:lnTo>
                    <a:lnTo>
                      <a:pt x="959" y="1496"/>
                    </a:lnTo>
                    <a:lnTo>
                      <a:pt x="964" y="1496"/>
                    </a:lnTo>
                    <a:lnTo>
                      <a:pt x="970" y="1496"/>
                    </a:lnTo>
                    <a:lnTo>
                      <a:pt x="974" y="1496"/>
                    </a:lnTo>
                    <a:lnTo>
                      <a:pt x="974" y="1493"/>
                    </a:lnTo>
                    <a:lnTo>
                      <a:pt x="980" y="1493"/>
                    </a:lnTo>
                    <a:lnTo>
                      <a:pt x="980" y="1491"/>
                    </a:lnTo>
                    <a:lnTo>
                      <a:pt x="985" y="1486"/>
                    </a:lnTo>
                    <a:lnTo>
                      <a:pt x="985" y="1482"/>
                    </a:lnTo>
                    <a:lnTo>
                      <a:pt x="990" y="1476"/>
                    </a:lnTo>
                    <a:lnTo>
                      <a:pt x="990" y="1469"/>
                    </a:lnTo>
                    <a:lnTo>
                      <a:pt x="996" y="1457"/>
                    </a:lnTo>
                    <a:lnTo>
                      <a:pt x="996" y="1441"/>
                    </a:lnTo>
                    <a:lnTo>
                      <a:pt x="1001" y="1423"/>
                    </a:lnTo>
                    <a:lnTo>
                      <a:pt x="1001" y="1403"/>
                    </a:lnTo>
                    <a:lnTo>
                      <a:pt x="1006" y="1375"/>
                    </a:lnTo>
                    <a:lnTo>
                      <a:pt x="1006" y="1345"/>
                    </a:lnTo>
                    <a:lnTo>
                      <a:pt x="1011" y="1309"/>
                    </a:lnTo>
                    <a:lnTo>
                      <a:pt x="1011" y="1269"/>
                    </a:lnTo>
                    <a:lnTo>
                      <a:pt x="1016" y="1223"/>
                    </a:lnTo>
                    <a:lnTo>
                      <a:pt x="1016" y="1172"/>
                    </a:lnTo>
                    <a:lnTo>
                      <a:pt x="1022" y="1120"/>
                    </a:lnTo>
                    <a:lnTo>
                      <a:pt x="1022" y="1060"/>
                    </a:lnTo>
                    <a:lnTo>
                      <a:pt x="1026" y="1002"/>
                    </a:lnTo>
                    <a:lnTo>
                      <a:pt x="1026" y="939"/>
                    </a:lnTo>
                    <a:lnTo>
                      <a:pt x="1032" y="874"/>
                    </a:lnTo>
                    <a:lnTo>
                      <a:pt x="1032" y="811"/>
                    </a:lnTo>
                    <a:lnTo>
                      <a:pt x="1037" y="750"/>
                    </a:lnTo>
                    <a:lnTo>
                      <a:pt x="1037" y="689"/>
                    </a:lnTo>
                    <a:lnTo>
                      <a:pt x="1042" y="633"/>
                    </a:lnTo>
                    <a:lnTo>
                      <a:pt x="1042" y="578"/>
                    </a:lnTo>
                    <a:lnTo>
                      <a:pt x="1048" y="531"/>
                    </a:lnTo>
                    <a:lnTo>
                      <a:pt x="1048" y="489"/>
                    </a:lnTo>
                    <a:lnTo>
                      <a:pt x="1048" y="454"/>
                    </a:lnTo>
                    <a:lnTo>
                      <a:pt x="1053" y="424"/>
                    </a:lnTo>
                    <a:lnTo>
                      <a:pt x="1053" y="400"/>
                    </a:lnTo>
                    <a:lnTo>
                      <a:pt x="1058" y="387"/>
                    </a:lnTo>
                    <a:lnTo>
                      <a:pt x="1058" y="380"/>
                    </a:lnTo>
                    <a:lnTo>
                      <a:pt x="1064" y="380"/>
                    </a:lnTo>
                    <a:lnTo>
                      <a:pt x="1064" y="387"/>
                    </a:lnTo>
                    <a:lnTo>
                      <a:pt x="1068" y="400"/>
                    </a:lnTo>
                    <a:lnTo>
                      <a:pt x="1068" y="422"/>
                    </a:lnTo>
                    <a:lnTo>
                      <a:pt x="1073" y="447"/>
                    </a:lnTo>
                    <a:lnTo>
                      <a:pt x="1073" y="475"/>
                    </a:lnTo>
                    <a:lnTo>
                      <a:pt x="1079" y="508"/>
                    </a:lnTo>
                    <a:lnTo>
                      <a:pt x="1079" y="547"/>
                    </a:lnTo>
                    <a:lnTo>
                      <a:pt x="1084" y="585"/>
                    </a:lnTo>
                    <a:lnTo>
                      <a:pt x="1084" y="628"/>
                    </a:lnTo>
                    <a:lnTo>
                      <a:pt x="1089" y="671"/>
                    </a:lnTo>
                    <a:lnTo>
                      <a:pt x="1089" y="716"/>
                    </a:lnTo>
                    <a:lnTo>
                      <a:pt x="1094" y="759"/>
                    </a:lnTo>
                    <a:lnTo>
                      <a:pt x="1094" y="804"/>
                    </a:lnTo>
                    <a:lnTo>
                      <a:pt x="1099" y="850"/>
                    </a:lnTo>
                    <a:lnTo>
                      <a:pt x="1099" y="893"/>
                    </a:lnTo>
                    <a:lnTo>
                      <a:pt x="1105" y="934"/>
                    </a:lnTo>
                    <a:lnTo>
                      <a:pt x="1105" y="975"/>
                    </a:lnTo>
                    <a:lnTo>
                      <a:pt x="1110" y="1016"/>
                    </a:lnTo>
                    <a:lnTo>
                      <a:pt x="1110" y="1051"/>
                    </a:lnTo>
                    <a:lnTo>
                      <a:pt x="1115" y="1088"/>
                    </a:lnTo>
                    <a:lnTo>
                      <a:pt x="1115" y="1122"/>
                    </a:lnTo>
                    <a:lnTo>
                      <a:pt x="1121" y="1153"/>
                    </a:lnTo>
                    <a:lnTo>
                      <a:pt x="1121" y="1183"/>
                    </a:lnTo>
                    <a:lnTo>
                      <a:pt x="1129" y="1210"/>
                    </a:lnTo>
                    <a:lnTo>
                      <a:pt x="1129" y="1235"/>
                    </a:lnTo>
                    <a:lnTo>
                      <a:pt x="1134" y="1258"/>
                    </a:lnTo>
                    <a:lnTo>
                      <a:pt x="1134" y="1280"/>
                    </a:lnTo>
                    <a:lnTo>
                      <a:pt x="1139" y="1298"/>
                    </a:lnTo>
                    <a:lnTo>
                      <a:pt x="1139" y="1317"/>
                    </a:lnTo>
                    <a:lnTo>
                      <a:pt x="1145" y="1335"/>
                    </a:lnTo>
                    <a:lnTo>
                      <a:pt x="1145" y="1349"/>
                    </a:lnTo>
                    <a:lnTo>
                      <a:pt x="1149" y="1362"/>
                    </a:lnTo>
                    <a:lnTo>
                      <a:pt x="1149" y="1375"/>
                    </a:lnTo>
                    <a:lnTo>
                      <a:pt x="1149" y="1387"/>
                    </a:lnTo>
                    <a:lnTo>
                      <a:pt x="1155" y="1397"/>
                    </a:lnTo>
                    <a:lnTo>
                      <a:pt x="1155" y="1405"/>
                    </a:lnTo>
                    <a:lnTo>
                      <a:pt x="1161" y="1414"/>
                    </a:lnTo>
                    <a:lnTo>
                      <a:pt x="1161" y="1420"/>
                    </a:lnTo>
                    <a:lnTo>
                      <a:pt x="1165" y="1428"/>
                    </a:lnTo>
                    <a:lnTo>
                      <a:pt x="1165" y="1434"/>
                    </a:lnTo>
                    <a:lnTo>
                      <a:pt x="1170" y="1440"/>
                    </a:lnTo>
                    <a:lnTo>
                      <a:pt x="1170" y="1446"/>
                    </a:lnTo>
                    <a:lnTo>
                      <a:pt x="1176" y="1448"/>
                    </a:lnTo>
                    <a:lnTo>
                      <a:pt x="1176" y="1453"/>
                    </a:lnTo>
                    <a:lnTo>
                      <a:pt x="1181" y="1457"/>
                    </a:lnTo>
                    <a:lnTo>
                      <a:pt x="1181" y="1459"/>
                    </a:lnTo>
                    <a:lnTo>
                      <a:pt x="1186" y="1465"/>
                    </a:lnTo>
                    <a:lnTo>
                      <a:pt x="1186" y="1467"/>
                    </a:lnTo>
                    <a:lnTo>
                      <a:pt x="1191" y="1469"/>
                    </a:lnTo>
                    <a:lnTo>
                      <a:pt x="1191" y="1471"/>
                    </a:lnTo>
                    <a:lnTo>
                      <a:pt x="1196" y="1474"/>
                    </a:lnTo>
                    <a:lnTo>
                      <a:pt x="1202" y="1476"/>
                    </a:lnTo>
                    <a:lnTo>
                      <a:pt x="1202" y="1478"/>
                    </a:lnTo>
                    <a:lnTo>
                      <a:pt x="1207" y="1480"/>
                    </a:lnTo>
                    <a:lnTo>
                      <a:pt x="1212" y="1482"/>
                    </a:lnTo>
                    <a:lnTo>
                      <a:pt x="1217" y="1485"/>
                    </a:lnTo>
                    <a:lnTo>
                      <a:pt x="1223" y="1485"/>
                    </a:lnTo>
                    <a:lnTo>
                      <a:pt x="1223" y="1486"/>
                    </a:lnTo>
                    <a:lnTo>
                      <a:pt x="1228" y="1486"/>
                    </a:lnTo>
                    <a:lnTo>
                      <a:pt x="1232" y="1489"/>
                    </a:lnTo>
                    <a:lnTo>
                      <a:pt x="1239" y="1489"/>
                    </a:lnTo>
                    <a:lnTo>
                      <a:pt x="1239" y="1491"/>
                    </a:lnTo>
                    <a:lnTo>
                      <a:pt x="1244" y="1491"/>
                    </a:lnTo>
                    <a:lnTo>
                      <a:pt x="1248" y="1491"/>
                    </a:lnTo>
                    <a:lnTo>
                      <a:pt x="1254" y="1493"/>
                    </a:lnTo>
                    <a:lnTo>
                      <a:pt x="1258" y="1493"/>
                    </a:lnTo>
                    <a:lnTo>
                      <a:pt x="1264" y="1493"/>
                    </a:lnTo>
                    <a:lnTo>
                      <a:pt x="1264" y="1496"/>
                    </a:lnTo>
                    <a:lnTo>
                      <a:pt x="1269" y="1496"/>
                    </a:lnTo>
                    <a:lnTo>
                      <a:pt x="1274" y="1496"/>
                    </a:lnTo>
                    <a:lnTo>
                      <a:pt x="1279" y="1496"/>
                    </a:lnTo>
                    <a:lnTo>
                      <a:pt x="1285" y="1496"/>
                    </a:lnTo>
                    <a:lnTo>
                      <a:pt x="1290" y="1498"/>
                    </a:lnTo>
                    <a:lnTo>
                      <a:pt x="1295" y="1498"/>
                    </a:lnTo>
                    <a:lnTo>
                      <a:pt x="1300" y="1498"/>
                    </a:lnTo>
                    <a:lnTo>
                      <a:pt x="1308" y="1498"/>
                    </a:lnTo>
                    <a:lnTo>
                      <a:pt x="1313" y="1498"/>
                    </a:lnTo>
                    <a:lnTo>
                      <a:pt x="1319" y="1498"/>
                    </a:lnTo>
                    <a:lnTo>
                      <a:pt x="1324" y="1500"/>
                    </a:lnTo>
                    <a:lnTo>
                      <a:pt x="1329" y="1500"/>
                    </a:lnTo>
                    <a:lnTo>
                      <a:pt x="1335" y="1500"/>
                    </a:lnTo>
                    <a:lnTo>
                      <a:pt x="1339" y="1500"/>
                    </a:lnTo>
                    <a:lnTo>
                      <a:pt x="1345" y="1500"/>
                    </a:lnTo>
                    <a:lnTo>
                      <a:pt x="1350" y="1500"/>
                    </a:lnTo>
                    <a:lnTo>
                      <a:pt x="1355" y="1500"/>
                    </a:lnTo>
                    <a:lnTo>
                      <a:pt x="1361" y="1500"/>
                    </a:lnTo>
                    <a:lnTo>
                      <a:pt x="1366" y="1500"/>
                    </a:lnTo>
                    <a:lnTo>
                      <a:pt x="1371" y="1500"/>
                    </a:lnTo>
                    <a:lnTo>
                      <a:pt x="1377" y="1500"/>
                    </a:lnTo>
                    <a:lnTo>
                      <a:pt x="1377" y="1502"/>
                    </a:lnTo>
                    <a:lnTo>
                      <a:pt x="1382" y="1502"/>
                    </a:lnTo>
                    <a:lnTo>
                      <a:pt x="1387" y="1502"/>
                    </a:lnTo>
                    <a:lnTo>
                      <a:pt x="1392" y="1502"/>
                    </a:lnTo>
                    <a:lnTo>
                      <a:pt x="1397" y="1500"/>
                    </a:lnTo>
                    <a:lnTo>
                      <a:pt x="1403" y="1500"/>
                    </a:lnTo>
                    <a:lnTo>
                      <a:pt x="1408" y="1500"/>
                    </a:lnTo>
                    <a:lnTo>
                      <a:pt x="1413" y="1500"/>
                    </a:lnTo>
                    <a:lnTo>
                      <a:pt x="1419" y="1500"/>
                    </a:lnTo>
                    <a:lnTo>
                      <a:pt x="1423" y="1500"/>
                    </a:lnTo>
                    <a:lnTo>
                      <a:pt x="1429" y="1500"/>
                    </a:lnTo>
                    <a:lnTo>
                      <a:pt x="1434" y="1500"/>
                    </a:lnTo>
                    <a:lnTo>
                      <a:pt x="1439" y="1498"/>
                    </a:lnTo>
                    <a:lnTo>
                      <a:pt x="1445" y="1498"/>
                    </a:lnTo>
                    <a:lnTo>
                      <a:pt x="1449" y="1498"/>
                    </a:lnTo>
                    <a:lnTo>
                      <a:pt x="1454" y="1498"/>
                    </a:lnTo>
                    <a:lnTo>
                      <a:pt x="1460" y="1498"/>
                    </a:lnTo>
                    <a:lnTo>
                      <a:pt x="1465" y="1498"/>
                    </a:lnTo>
                    <a:lnTo>
                      <a:pt x="1470" y="1498"/>
                    </a:lnTo>
                    <a:lnTo>
                      <a:pt x="1475" y="1498"/>
                    </a:lnTo>
                    <a:lnTo>
                      <a:pt x="1483" y="1498"/>
                    </a:lnTo>
                    <a:lnTo>
                      <a:pt x="1489" y="1498"/>
                    </a:lnTo>
                    <a:lnTo>
                      <a:pt x="1489" y="1500"/>
                    </a:lnTo>
                    <a:lnTo>
                      <a:pt x="1494" y="1500"/>
                    </a:lnTo>
                    <a:lnTo>
                      <a:pt x="1499" y="1500"/>
                    </a:lnTo>
                    <a:lnTo>
                      <a:pt x="1503" y="1500"/>
                    </a:lnTo>
                    <a:lnTo>
                      <a:pt x="1509" y="1500"/>
                    </a:lnTo>
                    <a:lnTo>
                      <a:pt x="1514" y="1500"/>
                    </a:lnTo>
                    <a:lnTo>
                      <a:pt x="1519" y="1500"/>
                    </a:lnTo>
                    <a:lnTo>
                      <a:pt x="1519" y="1498"/>
                    </a:lnTo>
                    <a:lnTo>
                      <a:pt x="1524" y="1498"/>
                    </a:lnTo>
                    <a:lnTo>
                      <a:pt x="1524" y="1496"/>
                    </a:lnTo>
                    <a:lnTo>
                      <a:pt x="1530" y="1493"/>
                    </a:lnTo>
                    <a:lnTo>
                      <a:pt x="1530" y="1491"/>
                    </a:lnTo>
                    <a:lnTo>
                      <a:pt x="1535" y="1489"/>
                    </a:lnTo>
                    <a:lnTo>
                      <a:pt x="1535" y="1485"/>
                    </a:lnTo>
                    <a:lnTo>
                      <a:pt x="1540" y="1478"/>
                    </a:lnTo>
                    <a:lnTo>
                      <a:pt x="1540" y="1471"/>
                    </a:lnTo>
                    <a:lnTo>
                      <a:pt x="1545" y="1462"/>
                    </a:lnTo>
                    <a:lnTo>
                      <a:pt x="1545" y="1453"/>
                    </a:lnTo>
                    <a:lnTo>
                      <a:pt x="1550" y="1440"/>
                    </a:lnTo>
                    <a:lnTo>
                      <a:pt x="1550" y="1423"/>
                    </a:lnTo>
                    <a:lnTo>
                      <a:pt x="1556" y="1405"/>
                    </a:lnTo>
                    <a:lnTo>
                      <a:pt x="1556" y="1384"/>
                    </a:lnTo>
                    <a:lnTo>
                      <a:pt x="1561" y="1362"/>
                    </a:lnTo>
                    <a:lnTo>
                      <a:pt x="1561" y="1335"/>
                    </a:lnTo>
                    <a:lnTo>
                      <a:pt x="1561" y="1303"/>
                    </a:lnTo>
                    <a:lnTo>
                      <a:pt x="1566" y="1269"/>
                    </a:lnTo>
                    <a:lnTo>
                      <a:pt x="1566" y="1232"/>
                    </a:lnTo>
                    <a:lnTo>
                      <a:pt x="1571" y="1191"/>
                    </a:lnTo>
                    <a:lnTo>
                      <a:pt x="1571" y="1149"/>
                    </a:lnTo>
                    <a:lnTo>
                      <a:pt x="1577" y="1101"/>
                    </a:lnTo>
                    <a:lnTo>
                      <a:pt x="1577" y="1054"/>
                    </a:lnTo>
                    <a:lnTo>
                      <a:pt x="1582" y="1003"/>
                    </a:lnTo>
                    <a:lnTo>
                      <a:pt x="1582" y="955"/>
                    </a:lnTo>
                    <a:lnTo>
                      <a:pt x="1587" y="902"/>
                    </a:lnTo>
                    <a:lnTo>
                      <a:pt x="1587" y="850"/>
                    </a:lnTo>
                    <a:lnTo>
                      <a:pt x="1592" y="798"/>
                    </a:lnTo>
                    <a:lnTo>
                      <a:pt x="1592" y="748"/>
                    </a:lnTo>
                    <a:lnTo>
                      <a:pt x="1598" y="700"/>
                    </a:lnTo>
                    <a:lnTo>
                      <a:pt x="1598" y="656"/>
                    </a:lnTo>
                    <a:lnTo>
                      <a:pt x="1603" y="614"/>
                    </a:lnTo>
                    <a:lnTo>
                      <a:pt x="1603" y="575"/>
                    </a:lnTo>
                    <a:lnTo>
                      <a:pt x="1608" y="541"/>
                    </a:lnTo>
                    <a:lnTo>
                      <a:pt x="1608" y="513"/>
                    </a:lnTo>
                    <a:lnTo>
                      <a:pt x="1613" y="488"/>
                    </a:lnTo>
                    <a:lnTo>
                      <a:pt x="1613" y="467"/>
                    </a:lnTo>
                    <a:lnTo>
                      <a:pt x="1618" y="454"/>
                    </a:lnTo>
                    <a:lnTo>
                      <a:pt x="1618" y="447"/>
                    </a:lnTo>
                    <a:lnTo>
                      <a:pt x="1624" y="443"/>
                    </a:lnTo>
                    <a:lnTo>
                      <a:pt x="1624" y="445"/>
                    </a:lnTo>
                    <a:lnTo>
                      <a:pt x="1629" y="454"/>
                    </a:lnTo>
                    <a:lnTo>
                      <a:pt x="1629" y="465"/>
                    </a:lnTo>
                    <a:lnTo>
                      <a:pt x="1634" y="480"/>
                    </a:lnTo>
                    <a:lnTo>
                      <a:pt x="1634" y="503"/>
                    </a:lnTo>
                    <a:lnTo>
                      <a:pt x="1639" y="526"/>
                    </a:lnTo>
                    <a:lnTo>
                      <a:pt x="1639" y="555"/>
                    </a:lnTo>
                    <a:lnTo>
                      <a:pt x="1644" y="585"/>
                    </a:lnTo>
                    <a:lnTo>
                      <a:pt x="1644" y="618"/>
                    </a:lnTo>
                    <a:lnTo>
                      <a:pt x="1650" y="654"/>
                    </a:lnTo>
                    <a:lnTo>
                      <a:pt x="1650" y="691"/>
                    </a:lnTo>
                    <a:lnTo>
                      <a:pt x="1657" y="728"/>
                    </a:lnTo>
                    <a:lnTo>
                      <a:pt x="1657" y="766"/>
                    </a:lnTo>
                    <a:lnTo>
                      <a:pt x="1663" y="804"/>
                    </a:lnTo>
                    <a:lnTo>
                      <a:pt x="1663" y="844"/>
                    </a:lnTo>
                    <a:lnTo>
                      <a:pt x="1663" y="882"/>
                    </a:lnTo>
                    <a:lnTo>
                      <a:pt x="1668" y="920"/>
                    </a:lnTo>
                    <a:lnTo>
                      <a:pt x="1668" y="957"/>
                    </a:lnTo>
                    <a:lnTo>
                      <a:pt x="1673" y="992"/>
                    </a:lnTo>
                    <a:lnTo>
                      <a:pt x="1673" y="1029"/>
                    </a:lnTo>
                    <a:lnTo>
                      <a:pt x="1679" y="1060"/>
                    </a:lnTo>
                    <a:lnTo>
                      <a:pt x="1679" y="1095"/>
                    </a:lnTo>
                    <a:lnTo>
                      <a:pt x="1684" y="1124"/>
                    </a:lnTo>
                    <a:lnTo>
                      <a:pt x="1684" y="1153"/>
                    </a:lnTo>
                    <a:lnTo>
                      <a:pt x="1689" y="1181"/>
                    </a:lnTo>
                    <a:lnTo>
                      <a:pt x="1689" y="1206"/>
                    </a:lnTo>
                    <a:lnTo>
                      <a:pt x="1694" y="1230"/>
                    </a:lnTo>
                    <a:lnTo>
                      <a:pt x="1694" y="1253"/>
                    </a:lnTo>
                    <a:lnTo>
                      <a:pt x="1700" y="1274"/>
                    </a:lnTo>
                    <a:lnTo>
                      <a:pt x="1700" y="1293"/>
                    </a:lnTo>
                    <a:lnTo>
                      <a:pt x="1704" y="1309"/>
                    </a:lnTo>
                    <a:lnTo>
                      <a:pt x="1704" y="1328"/>
                    </a:lnTo>
                    <a:lnTo>
                      <a:pt x="1709" y="1342"/>
                    </a:lnTo>
                    <a:lnTo>
                      <a:pt x="1709" y="1356"/>
                    </a:lnTo>
                    <a:lnTo>
                      <a:pt x="1716" y="1369"/>
                    </a:lnTo>
                    <a:lnTo>
                      <a:pt x="1716" y="1380"/>
                    </a:lnTo>
                    <a:lnTo>
                      <a:pt x="1720" y="1392"/>
                    </a:lnTo>
                    <a:lnTo>
                      <a:pt x="1720" y="1401"/>
                    </a:lnTo>
                    <a:lnTo>
                      <a:pt x="1724" y="1410"/>
                    </a:lnTo>
                    <a:lnTo>
                      <a:pt x="1724" y="1417"/>
                    </a:lnTo>
                    <a:lnTo>
                      <a:pt x="1730" y="1426"/>
                    </a:lnTo>
                    <a:lnTo>
                      <a:pt x="1730" y="1431"/>
                    </a:lnTo>
                    <a:lnTo>
                      <a:pt x="1735" y="1437"/>
                    </a:lnTo>
                    <a:lnTo>
                      <a:pt x="1735" y="1441"/>
                    </a:lnTo>
                    <a:lnTo>
                      <a:pt x="1740" y="1448"/>
                    </a:lnTo>
                    <a:lnTo>
                      <a:pt x="1740" y="1450"/>
                    </a:lnTo>
                    <a:lnTo>
                      <a:pt x="1746" y="1455"/>
                    </a:lnTo>
                    <a:lnTo>
                      <a:pt x="1746" y="1459"/>
                    </a:lnTo>
                    <a:lnTo>
                      <a:pt x="1751" y="1462"/>
                    </a:lnTo>
                    <a:lnTo>
                      <a:pt x="1751" y="1467"/>
                    </a:lnTo>
                    <a:lnTo>
                      <a:pt x="1756" y="1469"/>
                    </a:lnTo>
                    <a:lnTo>
                      <a:pt x="1756" y="1471"/>
                    </a:lnTo>
                    <a:lnTo>
                      <a:pt x="1762" y="1474"/>
                    </a:lnTo>
                    <a:lnTo>
                      <a:pt x="1762" y="1476"/>
                    </a:lnTo>
                    <a:lnTo>
                      <a:pt x="1762" y="1478"/>
                    </a:lnTo>
                    <a:lnTo>
                      <a:pt x="1767" y="1478"/>
                    </a:lnTo>
                    <a:lnTo>
                      <a:pt x="1767" y="1480"/>
                    </a:lnTo>
                    <a:lnTo>
                      <a:pt x="1772" y="1482"/>
                    </a:lnTo>
                    <a:lnTo>
                      <a:pt x="1777" y="1485"/>
                    </a:lnTo>
                    <a:lnTo>
                      <a:pt x="1783" y="1486"/>
                    </a:lnTo>
                    <a:lnTo>
                      <a:pt x="1788" y="1489"/>
                    </a:lnTo>
                    <a:lnTo>
                      <a:pt x="1793" y="1489"/>
                    </a:lnTo>
                    <a:lnTo>
                      <a:pt x="1793" y="1491"/>
                    </a:lnTo>
                    <a:lnTo>
                      <a:pt x="1799" y="1491"/>
                    </a:lnTo>
                    <a:lnTo>
                      <a:pt x="1804" y="1491"/>
                    </a:lnTo>
                    <a:lnTo>
                      <a:pt x="1804" y="1493"/>
                    </a:lnTo>
                    <a:lnTo>
                      <a:pt x="1809" y="1493"/>
                    </a:lnTo>
                    <a:lnTo>
                      <a:pt x="1815" y="1493"/>
                    </a:lnTo>
                    <a:lnTo>
                      <a:pt x="1815" y="1496"/>
                    </a:lnTo>
                    <a:lnTo>
                      <a:pt x="1819" y="1496"/>
                    </a:lnTo>
                    <a:lnTo>
                      <a:pt x="1824" y="1496"/>
                    </a:lnTo>
                    <a:lnTo>
                      <a:pt x="1829" y="1496"/>
                    </a:lnTo>
                    <a:lnTo>
                      <a:pt x="1829" y="1498"/>
                    </a:lnTo>
                    <a:lnTo>
                      <a:pt x="1837" y="1498"/>
                    </a:lnTo>
                    <a:lnTo>
                      <a:pt x="1843" y="1498"/>
                    </a:lnTo>
                    <a:lnTo>
                      <a:pt x="1848" y="1498"/>
                    </a:lnTo>
                    <a:lnTo>
                      <a:pt x="1853" y="1498"/>
                    </a:lnTo>
                    <a:lnTo>
                      <a:pt x="1858" y="1500"/>
                    </a:lnTo>
                    <a:lnTo>
                      <a:pt x="1863" y="1500"/>
                    </a:lnTo>
                    <a:lnTo>
                      <a:pt x="1869" y="1500"/>
                    </a:lnTo>
                    <a:lnTo>
                      <a:pt x="1874" y="1500"/>
                    </a:lnTo>
                    <a:lnTo>
                      <a:pt x="1879" y="1500"/>
                    </a:lnTo>
                    <a:lnTo>
                      <a:pt x="1884" y="1500"/>
                    </a:lnTo>
                    <a:lnTo>
                      <a:pt x="1889" y="1502"/>
                    </a:lnTo>
                    <a:lnTo>
                      <a:pt x="1895" y="1502"/>
                    </a:lnTo>
                    <a:lnTo>
                      <a:pt x="1900" y="1502"/>
                    </a:lnTo>
                    <a:lnTo>
                      <a:pt x="1905" y="1502"/>
                    </a:lnTo>
                    <a:lnTo>
                      <a:pt x="1911" y="1502"/>
                    </a:lnTo>
                    <a:lnTo>
                      <a:pt x="1915" y="1502"/>
                    </a:lnTo>
                    <a:lnTo>
                      <a:pt x="1921" y="1502"/>
                    </a:lnTo>
                    <a:lnTo>
                      <a:pt x="1926" y="1502"/>
                    </a:lnTo>
                    <a:lnTo>
                      <a:pt x="1931" y="1502"/>
                    </a:lnTo>
                    <a:lnTo>
                      <a:pt x="1936" y="1502"/>
                    </a:lnTo>
                    <a:lnTo>
                      <a:pt x="1941" y="1502"/>
                    </a:lnTo>
                    <a:lnTo>
                      <a:pt x="1946" y="1502"/>
                    </a:lnTo>
                    <a:lnTo>
                      <a:pt x="1952" y="1502"/>
                    </a:lnTo>
                    <a:lnTo>
                      <a:pt x="1952" y="1505"/>
                    </a:lnTo>
                    <a:lnTo>
                      <a:pt x="1957" y="1505"/>
                    </a:lnTo>
                    <a:lnTo>
                      <a:pt x="1962" y="1505"/>
                    </a:lnTo>
                    <a:lnTo>
                      <a:pt x="1968" y="1505"/>
                    </a:lnTo>
                    <a:lnTo>
                      <a:pt x="1973" y="1505"/>
                    </a:lnTo>
                    <a:lnTo>
                      <a:pt x="1978" y="1505"/>
                    </a:lnTo>
                    <a:lnTo>
                      <a:pt x="1983" y="1505"/>
                    </a:lnTo>
                    <a:lnTo>
                      <a:pt x="1989" y="1505"/>
                    </a:lnTo>
                    <a:lnTo>
                      <a:pt x="1994" y="1505"/>
                    </a:lnTo>
                    <a:lnTo>
                      <a:pt x="1998" y="1505"/>
                    </a:lnTo>
                    <a:lnTo>
                      <a:pt x="2005" y="1505"/>
                    </a:lnTo>
                    <a:lnTo>
                      <a:pt x="2011" y="1505"/>
                    </a:lnTo>
                    <a:lnTo>
                      <a:pt x="2017" y="1505"/>
                    </a:lnTo>
                    <a:lnTo>
                      <a:pt x="2023" y="1505"/>
                    </a:lnTo>
                    <a:lnTo>
                      <a:pt x="2028" y="1505"/>
                    </a:lnTo>
                    <a:lnTo>
                      <a:pt x="2033" y="1505"/>
                    </a:lnTo>
                    <a:lnTo>
                      <a:pt x="2038" y="1505"/>
                    </a:lnTo>
                    <a:lnTo>
                      <a:pt x="2044" y="1505"/>
                    </a:lnTo>
                    <a:lnTo>
                      <a:pt x="2049" y="1505"/>
                    </a:lnTo>
                    <a:lnTo>
                      <a:pt x="2054" y="1505"/>
                    </a:lnTo>
                    <a:lnTo>
                      <a:pt x="2059" y="1505"/>
                    </a:lnTo>
                    <a:lnTo>
                      <a:pt x="2064" y="1505"/>
                    </a:lnTo>
                    <a:lnTo>
                      <a:pt x="2070" y="1505"/>
                    </a:lnTo>
                    <a:lnTo>
                      <a:pt x="2075" y="1505"/>
                    </a:lnTo>
                    <a:lnTo>
                      <a:pt x="2075" y="1507"/>
                    </a:lnTo>
                    <a:lnTo>
                      <a:pt x="2080" y="1507"/>
                    </a:lnTo>
                    <a:lnTo>
                      <a:pt x="2086" y="1507"/>
                    </a:lnTo>
                    <a:lnTo>
                      <a:pt x="2091" y="1507"/>
                    </a:lnTo>
                    <a:lnTo>
                      <a:pt x="2095" y="1507"/>
                    </a:lnTo>
                    <a:lnTo>
                      <a:pt x="2100" y="1507"/>
                    </a:lnTo>
                    <a:lnTo>
                      <a:pt x="2106" y="1507"/>
                    </a:lnTo>
                    <a:lnTo>
                      <a:pt x="2111" y="1507"/>
                    </a:lnTo>
                    <a:lnTo>
                      <a:pt x="2116" y="1507"/>
                    </a:lnTo>
                    <a:lnTo>
                      <a:pt x="2121" y="1507"/>
                    </a:lnTo>
                    <a:lnTo>
                      <a:pt x="2127" y="1507"/>
                    </a:lnTo>
                    <a:lnTo>
                      <a:pt x="2132" y="1507"/>
                    </a:lnTo>
                    <a:lnTo>
                      <a:pt x="2137" y="1507"/>
                    </a:lnTo>
                    <a:lnTo>
                      <a:pt x="2143" y="1507"/>
                    </a:lnTo>
                    <a:lnTo>
                      <a:pt x="2148" y="1507"/>
                    </a:lnTo>
                    <a:lnTo>
                      <a:pt x="2153" y="1507"/>
                    </a:lnTo>
                    <a:lnTo>
                      <a:pt x="2158" y="1507"/>
                    </a:lnTo>
                    <a:lnTo>
                      <a:pt x="2163" y="1507"/>
                    </a:lnTo>
                    <a:lnTo>
                      <a:pt x="2169" y="1507"/>
                    </a:lnTo>
                    <a:lnTo>
                      <a:pt x="2174" y="1507"/>
                    </a:lnTo>
                    <a:lnTo>
                      <a:pt x="2179" y="1507"/>
                    </a:lnTo>
                    <a:lnTo>
                      <a:pt x="2186" y="1507"/>
                    </a:lnTo>
                    <a:lnTo>
                      <a:pt x="2192" y="1507"/>
                    </a:lnTo>
                    <a:lnTo>
                      <a:pt x="2197" y="1507"/>
                    </a:lnTo>
                    <a:lnTo>
                      <a:pt x="2202" y="1507"/>
                    </a:lnTo>
                    <a:lnTo>
                      <a:pt x="2207" y="1507"/>
                    </a:lnTo>
                    <a:lnTo>
                      <a:pt x="2213" y="1507"/>
                    </a:lnTo>
                    <a:lnTo>
                      <a:pt x="2217" y="1507"/>
                    </a:lnTo>
                    <a:lnTo>
                      <a:pt x="2223" y="1507"/>
                    </a:lnTo>
                    <a:lnTo>
                      <a:pt x="2228" y="1507"/>
                    </a:lnTo>
                    <a:lnTo>
                      <a:pt x="2233" y="1507"/>
                    </a:lnTo>
                    <a:lnTo>
                      <a:pt x="2240" y="1507"/>
                    </a:lnTo>
                    <a:lnTo>
                      <a:pt x="2245" y="1507"/>
                    </a:lnTo>
                    <a:lnTo>
                      <a:pt x="2250" y="1507"/>
                    </a:lnTo>
                    <a:lnTo>
                      <a:pt x="2255" y="1507"/>
                    </a:lnTo>
                    <a:lnTo>
                      <a:pt x="2260" y="1507"/>
                    </a:lnTo>
                    <a:lnTo>
                      <a:pt x="2266" y="1507"/>
                    </a:lnTo>
                    <a:lnTo>
                      <a:pt x="2270" y="1507"/>
                    </a:lnTo>
                    <a:lnTo>
                      <a:pt x="2276" y="1507"/>
                    </a:lnTo>
                    <a:lnTo>
                      <a:pt x="2281" y="1507"/>
                    </a:lnTo>
                    <a:lnTo>
                      <a:pt x="2286" y="1507"/>
                    </a:lnTo>
                    <a:lnTo>
                      <a:pt x="2292" y="1507"/>
                    </a:lnTo>
                    <a:lnTo>
                      <a:pt x="2296" y="1507"/>
                    </a:lnTo>
                    <a:lnTo>
                      <a:pt x="2302" y="1507"/>
                    </a:lnTo>
                    <a:lnTo>
                      <a:pt x="2307" y="1507"/>
                    </a:lnTo>
                    <a:lnTo>
                      <a:pt x="2312" y="1507"/>
                    </a:lnTo>
                    <a:lnTo>
                      <a:pt x="2317" y="1507"/>
                    </a:lnTo>
                    <a:lnTo>
                      <a:pt x="2322" y="1507"/>
                    </a:lnTo>
                    <a:lnTo>
                      <a:pt x="2328" y="1507"/>
                    </a:lnTo>
                    <a:lnTo>
                      <a:pt x="2333" y="1507"/>
                    </a:lnTo>
                    <a:lnTo>
                      <a:pt x="2338" y="1507"/>
                    </a:lnTo>
                    <a:lnTo>
                      <a:pt x="2343" y="1507"/>
                    </a:lnTo>
                    <a:lnTo>
                      <a:pt x="2349" y="1509"/>
                    </a:lnTo>
                    <a:lnTo>
                      <a:pt x="2354" y="1509"/>
                    </a:lnTo>
                    <a:lnTo>
                      <a:pt x="2359" y="1509"/>
                    </a:lnTo>
                    <a:lnTo>
                      <a:pt x="2366" y="1509"/>
                    </a:lnTo>
                    <a:lnTo>
                      <a:pt x="2372" y="1509"/>
                    </a:lnTo>
                    <a:lnTo>
                      <a:pt x="2378" y="1509"/>
                    </a:lnTo>
                    <a:lnTo>
                      <a:pt x="2382" y="1509"/>
                    </a:lnTo>
                    <a:lnTo>
                      <a:pt x="2387" y="1509"/>
                    </a:lnTo>
                    <a:lnTo>
                      <a:pt x="2392" y="1509"/>
                    </a:lnTo>
                    <a:lnTo>
                      <a:pt x="2398" y="1509"/>
                    </a:lnTo>
                    <a:lnTo>
                      <a:pt x="2404" y="1509"/>
                    </a:lnTo>
                    <a:lnTo>
                      <a:pt x="2409" y="1509"/>
                    </a:lnTo>
                    <a:lnTo>
                      <a:pt x="2413" y="1509"/>
                    </a:lnTo>
                    <a:lnTo>
                      <a:pt x="2419" y="1509"/>
                    </a:lnTo>
                    <a:lnTo>
                      <a:pt x="2424" y="1509"/>
                    </a:lnTo>
                    <a:lnTo>
                      <a:pt x="2429" y="1509"/>
                    </a:lnTo>
                    <a:lnTo>
                      <a:pt x="2434" y="1509"/>
                    </a:lnTo>
                    <a:lnTo>
                      <a:pt x="2440" y="1509"/>
                    </a:lnTo>
                    <a:lnTo>
                      <a:pt x="2445" y="1509"/>
                    </a:lnTo>
                    <a:lnTo>
                      <a:pt x="2450" y="1509"/>
                    </a:lnTo>
                    <a:lnTo>
                      <a:pt x="2455" y="1509"/>
                    </a:lnTo>
                    <a:lnTo>
                      <a:pt x="2461" y="1509"/>
                    </a:lnTo>
                    <a:lnTo>
                      <a:pt x="2467" y="1509"/>
                    </a:lnTo>
                    <a:lnTo>
                      <a:pt x="2472" y="1509"/>
                    </a:lnTo>
                    <a:lnTo>
                      <a:pt x="2476" y="1509"/>
                    </a:lnTo>
                    <a:lnTo>
                      <a:pt x="2482" y="1509"/>
                    </a:lnTo>
                    <a:lnTo>
                      <a:pt x="2487" y="1509"/>
                    </a:lnTo>
                    <a:lnTo>
                      <a:pt x="2492" y="1509"/>
                    </a:lnTo>
                    <a:lnTo>
                      <a:pt x="2498" y="1509"/>
                    </a:lnTo>
                    <a:lnTo>
                      <a:pt x="2503" y="1509"/>
                    </a:lnTo>
                    <a:lnTo>
                      <a:pt x="2508" y="1509"/>
                    </a:lnTo>
                    <a:lnTo>
                      <a:pt x="2514" y="1509"/>
                    </a:lnTo>
                    <a:lnTo>
                      <a:pt x="2518" y="1509"/>
                    </a:lnTo>
                    <a:lnTo>
                      <a:pt x="2524" y="1509"/>
                    </a:lnTo>
                    <a:lnTo>
                      <a:pt x="2529" y="1509"/>
                    </a:lnTo>
                    <a:lnTo>
                      <a:pt x="2534" y="1509"/>
                    </a:lnTo>
                    <a:lnTo>
                      <a:pt x="2541" y="1509"/>
                    </a:lnTo>
                    <a:lnTo>
                      <a:pt x="2547" y="1509"/>
                    </a:lnTo>
                    <a:lnTo>
                      <a:pt x="2552" y="1509"/>
                    </a:lnTo>
                    <a:lnTo>
                      <a:pt x="2557" y="1509"/>
                    </a:lnTo>
                    <a:lnTo>
                      <a:pt x="2563" y="1509"/>
                    </a:lnTo>
                    <a:lnTo>
                      <a:pt x="2568" y="1509"/>
                    </a:lnTo>
                    <a:lnTo>
                      <a:pt x="2573" y="1509"/>
                    </a:lnTo>
                    <a:lnTo>
                      <a:pt x="2578" y="1509"/>
                    </a:lnTo>
                    <a:lnTo>
                      <a:pt x="2578" y="1507"/>
                    </a:lnTo>
                    <a:lnTo>
                      <a:pt x="2583" y="1507"/>
                    </a:lnTo>
                    <a:lnTo>
                      <a:pt x="2588" y="1507"/>
                    </a:lnTo>
                    <a:lnTo>
                      <a:pt x="2593" y="1507"/>
                    </a:lnTo>
                    <a:lnTo>
                      <a:pt x="2599" y="1507"/>
                    </a:lnTo>
                    <a:lnTo>
                      <a:pt x="2604" y="1507"/>
                    </a:lnTo>
                    <a:lnTo>
                      <a:pt x="2609" y="1505"/>
                    </a:lnTo>
                    <a:lnTo>
                      <a:pt x="2614" y="1505"/>
                    </a:lnTo>
                    <a:lnTo>
                      <a:pt x="2620" y="1502"/>
                    </a:lnTo>
                    <a:lnTo>
                      <a:pt x="2625" y="1500"/>
                    </a:lnTo>
                    <a:lnTo>
                      <a:pt x="2630" y="1498"/>
                    </a:lnTo>
                    <a:lnTo>
                      <a:pt x="2630" y="1496"/>
                    </a:lnTo>
                    <a:lnTo>
                      <a:pt x="2635" y="1493"/>
                    </a:lnTo>
                    <a:lnTo>
                      <a:pt x="2635" y="1491"/>
                    </a:lnTo>
                    <a:lnTo>
                      <a:pt x="2640" y="1489"/>
                    </a:lnTo>
                    <a:lnTo>
                      <a:pt x="2640" y="1486"/>
                    </a:lnTo>
                    <a:lnTo>
                      <a:pt x="2646" y="1482"/>
                    </a:lnTo>
                    <a:lnTo>
                      <a:pt x="2646" y="1478"/>
                    </a:lnTo>
                    <a:lnTo>
                      <a:pt x="2651" y="1474"/>
                    </a:lnTo>
                    <a:lnTo>
                      <a:pt x="2651" y="1467"/>
                    </a:lnTo>
                    <a:lnTo>
                      <a:pt x="2656" y="1459"/>
                    </a:lnTo>
                    <a:lnTo>
                      <a:pt x="2656" y="1453"/>
                    </a:lnTo>
                    <a:lnTo>
                      <a:pt x="2661" y="1444"/>
                    </a:lnTo>
                    <a:lnTo>
                      <a:pt x="2661" y="1434"/>
                    </a:lnTo>
                    <a:lnTo>
                      <a:pt x="2666" y="1426"/>
                    </a:lnTo>
                    <a:lnTo>
                      <a:pt x="2666" y="1414"/>
                    </a:lnTo>
                    <a:lnTo>
                      <a:pt x="2672" y="1401"/>
                    </a:lnTo>
                    <a:lnTo>
                      <a:pt x="2672" y="1387"/>
                    </a:lnTo>
                    <a:lnTo>
                      <a:pt x="2677" y="1372"/>
                    </a:lnTo>
                    <a:lnTo>
                      <a:pt x="2677" y="1356"/>
                    </a:lnTo>
                    <a:lnTo>
                      <a:pt x="2682" y="1338"/>
                    </a:lnTo>
                    <a:lnTo>
                      <a:pt x="2682" y="1317"/>
                    </a:lnTo>
                    <a:lnTo>
                      <a:pt x="2688" y="1296"/>
                    </a:lnTo>
                    <a:lnTo>
                      <a:pt x="2688" y="1274"/>
                    </a:lnTo>
                    <a:lnTo>
                      <a:pt x="2688" y="1251"/>
                    </a:lnTo>
                    <a:lnTo>
                      <a:pt x="2693" y="1223"/>
                    </a:lnTo>
                    <a:lnTo>
                      <a:pt x="2693" y="1199"/>
                    </a:lnTo>
                    <a:lnTo>
                      <a:pt x="2698" y="1172"/>
                    </a:lnTo>
                    <a:lnTo>
                      <a:pt x="2698" y="1142"/>
                    </a:lnTo>
                    <a:lnTo>
                      <a:pt x="2704" y="1113"/>
                    </a:lnTo>
                    <a:lnTo>
                      <a:pt x="2704" y="1083"/>
                    </a:lnTo>
                    <a:lnTo>
                      <a:pt x="2709" y="1051"/>
                    </a:lnTo>
                    <a:lnTo>
                      <a:pt x="2709" y="1020"/>
                    </a:lnTo>
                    <a:lnTo>
                      <a:pt x="2717" y="988"/>
                    </a:lnTo>
                    <a:lnTo>
                      <a:pt x="2717" y="957"/>
                    </a:lnTo>
                    <a:lnTo>
                      <a:pt x="2722" y="924"/>
                    </a:lnTo>
                    <a:lnTo>
                      <a:pt x="2722" y="893"/>
                    </a:lnTo>
                    <a:lnTo>
                      <a:pt x="2727" y="862"/>
                    </a:lnTo>
                    <a:lnTo>
                      <a:pt x="2727" y="831"/>
                    </a:lnTo>
                    <a:lnTo>
                      <a:pt x="2732" y="802"/>
                    </a:lnTo>
                    <a:lnTo>
                      <a:pt x="2732" y="775"/>
                    </a:lnTo>
                    <a:lnTo>
                      <a:pt x="2738" y="750"/>
                    </a:lnTo>
                    <a:lnTo>
                      <a:pt x="2738" y="725"/>
                    </a:lnTo>
                    <a:lnTo>
                      <a:pt x="2743" y="702"/>
                    </a:lnTo>
                    <a:lnTo>
                      <a:pt x="2743" y="682"/>
                    </a:lnTo>
                    <a:lnTo>
                      <a:pt x="2748" y="663"/>
                    </a:lnTo>
                    <a:lnTo>
                      <a:pt x="2748" y="647"/>
                    </a:lnTo>
                    <a:lnTo>
                      <a:pt x="2753" y="633"/>
                    </a:lnTo>
                    <a:lnTo>
                      <a:pt x="2753" y="621"/>
                    </a:lnTo>
                    <a:lnTo>
                      <a:pt x="2758" y="611"/>
                    </a:lnTo>
                    <a:lnTo>
                      <a:pt x="2758" y="605"/>
                    </a:lnTo>
                    <a:lnTo>
                      <a:pt x="2763" y="602"/>
                    </a:lnTo>
                    <a:lnTo>
                      <a:pt x="2763" y="601"/>
                    </a:lnTo>
                    <a:lnTo>
                      <a:pt x="2769" y="602"/>
                    </a:lnTo>
                    <a:lnTo>
                      <a:pt x="2769" y="607"/>
                    </a:lnTo>
                    <a:lnTo>
                      <a:pt x="2774" y="614"/>
                    </a:lnTo>
                    <a:lnTo>
                      <a:pt x="2774" y="621"/>
                    </a:lnTo>
                    <a:lnTo>
                      <a:pt x="2779" y="633"/>
                    </a:lnTo>
                    <a:lnTo>
                      <a:pt x="2779" y="647"/>
                    </a:lnTo>
                    <a:lnTo>
                      <a:pt x="2785" y="663"/>
                    </a:lnTo>
                    <a:lnTo>
                      <a:pt x="2785" y="677"/>
                    </a:lnTo>
                    <a:lnTo>
                      <a:pt x="2789" y="698"/>
                    </a:lnTo>
                    <a:lnTo>
                      <a:pt x="2789" y="719"/>
                    </a:lnTo>
                    <a:lnTo>
                      <a:pt x="2789" y="739"/>
                    </a:lnTo>
                    <a:lnTo>
                      <a:pt x="2795" y="761"/>
                    </a:lnTo>
                    <a:lnTo>
                      <a:pt x="2795" y="787"/>
                    </a:lnTo>
                    <a:lnTo>
                      <a:pt x="2800" y="809"/>
                    </a:lnTo>
                    <a:lnTo>
                      <a:pt x="2800" y="834"/>
                    </a:lnTo>
                    <a:lnTo>
                      <a:pt x="2805" y="862"/>
                    </a:lnTo>
                    <a:lnTo>
                      <a:pt x="2805" y="886"/>
                    </a:lnTo>
                    <a:lnTo>
                      <a:pt x="2810" y="913"/>
                    </a:lnTo>
                    <a:lnTo>
                      <a:pt x="2810" y="939"/>
                    </a:lnTo>
                    <a:lnTo>
                      <a:pt x="2816" y="966"/>
                    </a:lnTo>
                    <a:lnTo>
                      <a:pt x="2816" y="990"/>
                    </a:lnTo>
                    <a:lnTo>
                      <a:pt x="2821" y="1016"/>
                    </a:lnTo>
                    <a:lnTo>
                      <a:pt x="2821" y="1040"/>
                    </a:lnTo>
                    <a:lnTo>
                      <a:pt x="2826" y="1064"/>
                    </a:lnTo>
                    <a:lnTo>
                      <a:pt x="2826" y="1091"/>
                    </a:lnTo>
                    <a:lnTo>
                      <a:pt x="2831" y="1113"/>
                    </a:lnTo>
                    <a:lnTo>
                      <a:pt x="2831" y="1135"/>
                    </a:lnTo>
                    <a:lnTo>
                      <a:pt x="2837" y="1158"/>
                    </a:lnTo>
                    <a:lnTo>
                      <a:pt x="2837" y="1178"/>
                    </a:lnTo>
                    <a:lnTo>
                      <a:pt x="2842" y="1199"/>
                    </a:lnTo>
                    <a:lnTo>
                      <a:pt x="2842" y="1219"/>
                    </a:lnTo>
                    <a:lnTo>
                      <a:pt x="2847" y="1238"/>
                    </a:lnTo>
                    <a:lnTo>
                      <a:pt x="2847" y="1256"/>
                    </a:lnTo>
                    <a:lnTo>
                      <a:pt x="2852" y="1272"/>
                    </a:lnTo>
                    <a:lnTo>
                      <a:pt x="2852" y="1286"/>
                    </a:lnTo>
                    <a:lnTo>
                      <a:pt x="2857" y="1303"/>
                    </a:lnTo>
                    <a:lnTo>
                      <a:pt x="2857" y="1317"/>
                    </a:lnTo>
                    <a:lnTo>
                      <a:pt x="2862" y="1331"/>
                    </a:lnTo>
                    <a:lnTo>
                      <a:pt x="2862" y="1342"/>
                    </a:lnTo>
                    <a:lnTo>
                      <a:pt x="2868" y="1356"/>
                    </a:lnTo>
                    <a:lnTo>
                      <a:pt x="2868" y="1365"/>
                    </a:lnTo>
                    <a:lnTo>
                      <a:pt x="2872" y="1375"/>
                    </a:lnTo>
                    <a:lnTo>
                      <a:pt x="2872" y="1384"/>
                    </a:lnTo>
                    <a:lnTo>
                      <a:pt x="2878" y="1394"/>
                    </a:lnTo>
                    <a:lnTo>
                      <a:pt x="2878" y="1403"/>
                    </a:lnTo>
                    <a:lnTo>
                      <a:pt x="2883" y="1410"/>
                    </a:lnTo>
                    <a:lnTo>
                      <a:pt x="2883" y="1417"/>
                    </a:lnTo>
                    <a:lnTo>
                      <a:pt x="2888" y="1423"/>
                    </a:lnTo>
                    <a:lnTo>
                      <a:pt x="2888" y="1431"/>
                    </a:lnTo>
                    <a:lnTo>
                      <a:pt x="2888" y="1434"/>
                    </a:lnTo>
                    <a:lnTo>
                      <a:pt x="2896" y="1440"/>
                    </a:lnTo>
                    <a:lnTo>
                      <a:pt x="2896" y="1444"/>
                    </a:lnTo>
                    <a:lnTo>
                      <a:pt x="2902" y="1448"/>
                    </a:lnTo>
                    <a:lnTo>
                      <a:pt x="2902" y="1453"/>
                    </a:lnTo>
                    <a:lnTo>
                      <a:pt x="2906" y="1457"/>
                    </a:lnTo>
                    <a:lnTo>
                      <a:pt x="2906" y="1459"/>
                    </a:lnTo>
                    <a:lnTo>
                      <a:pt x="2912" y="1465"/>
                    </a:lnTo>
                    <a:lnTo>
                      <a:pt x="2912" y="1467"/>
                    </a:lnTo>
                    <a:lnTo>
                      <a:pt x="2917" y="1469"/>
                    </a:lnTo>
                    <a:lnTo>
                      <a:pt x="2917" y="1471"/>
                    </a:lnTo>
                    <a:lnTo>
                      <a:pt x="2923" y="1474"/>
                    </a:lnTo>
                    <a:lnTo>
                      <a:pt x="2923" y="1476"/>
                    </a:lnTo>
                    <a:lnTo>
                      <a:pt x="2928" y="1478"/>
                    </a:lnTo>
                    <a:lnTo>
                      <a:pt x="2928" y="1480"/>
                    </a:lnTo>
                    <a:lnTo>
                      <a:pt x="2933" y="1480"/>
                    </a:lnTo>
                    <a:lnTo>
                      <a:pt x="2933" y="1482"/>
                    </a:lnTo>
                    <a:lnTo>
                      <a:pt x="2938" y="1485"/>
                    </a:lnTo>
                    <a:lnTo>
                      <a:pt x="2943" y="1486"/>
                    </a:lnTo>
                    <a:lnTo>
                      <a:pt x="2948" y="1489"/>
                    </a:lnTo>
                    <a:lnTo>
                      <a:pt x="2954" y="1489"/>
                    </a:lnTo>
                    <a:lnTo>
                      <a:pt x="2954" y="1491"/>
                    </a:lnTo>
                    <a:lnTo>
                      <a:pt x="2959" y="1491"/>
                    </a:lnTo>
                    <a:lnTo>
                      <a:pt x="2964" y="1493"/>
                    </a:lnTo>
                    <a:lnTo>
                      <a:pt x="2969" y="1493"/>
                    </a:lnTo>
                    <a:lnTo>
                      <a:pt x="2969" y="1496"/>
                    </a:lnTo>
                    <a:lnTo>
                      <a:pt x="2975" y="1496"/>
                    </a:lnTo>
                    <a:lnTo>
                      <a:pt x="2980" y="1496"/>
                    </a:lnTo>
                    <a:lnTo>
                      <a:pt x="2985" y="1498"/>
                    </a:lnTo>
                    <a:lnTo>
                      <a:pt x="2991" y="1498"/>
                    </a:lnTo>
                    <a:lnTo>
                      <a:pt x="2996" y="1498"/>
                    </a:lnTo>
                    <a:lnTo>
                      <a:pt x="3001" y="1500"/>
                    </a:lnTo>
                    <a:lnTo>
                      <a:pt x="3006" y="1500"/>
                    </a:lnTo>
                    <a:lnTo>
                      <a:pt x="3011" y="1500"/>
                    </a:lnTo>
                    <a:lnTo>
                      <a:pt x="3017" y="1500"/>
                    </a:lnTo>
                    <a:lnTo>
                      <a:pt x="3022" y="1500"/>
                    </a:lnTo>
                    <a:lnTo>
                      <a:pt x="3027" y="1500"/>
                    </a:lnTo>
                    <a:lnTo>
                      <a:pt x="3027" y="1502"/>
                    </a:lnTo>
                    <a:lnTo>
                      <a:pt x="3032" y="1502"/>
                    </a:lnTo>
                    <a:lnTo>
                      <a:pt x="3037" y="1502"/>
                    </a:lnTo>
                    <a:lnTo>
                      <a:pt x="3043" y="1502"/>
                    </a:lnTo>
                    <a:lnTo>
                      <a:pt x="3047" y="1502"/>
                    </a:lnTo>
                    <a:lnTo>
                      <a:pt x="3052" y="1502"/>
                    </a:lnTo>
                    <a:lnTo>
                      <a:pt x="3059" y="1502"/>
                    </a:lnTo>
                    <a:lnTo>
                      <a:pt x="3063" y="1502"/>
                    </a:lnTo>
                    <a:lnTo>
                      <a:pt x="3071" y="1502"/>
                    </a:lnTo>
                    <a:lnTo>
                      <a:pt x="3076" y="1502"/>
                    </a:lnTo>
                    <a:lnTo>
                      <a:pt x="3076" y="1505"/>
                    </a:lnTo>
                    <a:lnTo>
                      <a:pt x="3081" y="1505"/>
                    </a:lnTo>
                    <a:lnTo>
                      <a:pt x="3087" y="1505"/>
                    </a:lnTo>
                    <a:lnTo>
                      <a:pt x="3092" y="1505"/>
                    </a:lnTo>
                    <a:lnTo>
                      <a:pt x="3097" y="1505"/>
                    </a:lnTo>
                    <a:lnTo>
                      <a:pt x="3102" y="1505"/>
                    </a:lnTo>
                    <a:lnTo>
                      <a:pt x="3107" y="1505"/>
                    </a:lnTo>
                    <a:lnTo>
                      <a:pt x="3113" y="1505"/>
                    </a:lnTo>
                    <a:lnTo>
                      <a:pt x="3118" y="1505"/>
                    </a:lnTo>
                    <a:lnTo>
                      <a:pt x="3123" y="1505"/>
                    </a:lnTo>
                    <a:lnTo>
                      <a:pt x="3128" y="1505"/>
                    </a:lnTo>
                    <a:lnTo>
                      <a:pt x="3133" y="1505"/>
                    </a:lnTo>
                    <a:lnTo>
                      <a:pt x="3139" y="1505"/>
                    </a:lnTo>
                    <a:lnTo>
                      <a:pt x="3144" y="1505"/>
                    </a:lnTo>
                    <a:lnTo>
                      <a:pt x="3149" y="1505"/>
                    </a:lnTo>
                    <a:lnTo>
                      <a:pt x="3155" y="1505"/>
                    </a:lnTo>
                    <a:lnTo>
                      <a:pt x="3160" y="1505"/>
                    </a:lnTo>
                    <a:lnTo>
                      <a:pt x="3165" y="1505"/>
                    </a:lnTo>
                    <a:lnTo>
                      <a:pt x="3165" y="1507"/>
                    </a:lnTo>
                    <a:lnTo>
                      <a:pt x="3170" y="1507"/>
                    </a:lnTo>
                    <a:lnTo>
                      <a:pt x="3176" y="1507"/>
                    </a:lnTo>
                    <a:lnTo>
                      <a:pt x="3181" y="1507"/>
                    </a:lnTo>
                    <a:lnTo>
                      <a:pt x="3186" y="1507"/>
                    </a:lnTo>
                    <a:lnTo>
                      <a:pt x="3191" y="1507"/>
                    </a:lnTo>
                    <a:lnTo>
                      <a:pt x="3197" y="1507"/>
                    </a:lnTo>
                    <a:lnTo>
                      <a:pt x="3202" y="1507"/>
                    </a:lnTo>
                    <a:lnTo>
                      <a:pt x="3207" y="1507"/>
                    </a:lnTo>
                    <a:lnTo>
                      <a:pt x="3212" y="1507"/>
                    </a:lnTo>
                    <a:lnTo>
                      <a:pt x="3218" y="1507"/>
                    </a:lnTo>
                    <a:lnTo>
                      <a:pt x="3223" y="1507"/>
                    </a:lnTo>
                    <a:lnTo>
                      <a:pt x="3227" y="1507"/>
                    </a:lnTo>
                    <a:lnTo>
                      <a:pt x="3232" y="1507"/>
                    </a:lnTo>
                    <a:lnTo>
                      <a:pt x="3238" y="1507"/>
                    </a:lnTo>
                    <a:lnTo>
                      <a:pt x="3246" y="1507"/>
                    </a:lnTo>
                    <a:lnTo>
                      <a:pt x="3251" y="1507"/>
                    </a:lnTo>
                    <a:lnTo>
                      <a:pt x="3256" y="1507"/>
                    </a:lnTo>
                    <a:lnTo>
                      <a:pt x="3262" y="1507"/>
                    </a:lnTo>
                    <a:lnTo>
                      <a:pt x="3267" y="1507"/>
                    </a:lnTo>
                    <a:lnTo>
                      <a:pt x="3272" y="1507"/>
                    </a:lnTo>
                    <a:lnTo>
                      <a:pt x="3278" y="1507"/>
                    </a:lnTo>
                    <a:lnTo>
                      <a:pt x="3282" y="1507"/>
                    </a:lnTo>
                    <a:lnTo>
                      <a:pt x="3288" y="1507"/>
                    </a:lnTo>
                    <a:lnTo>
                      <a:pt x="3293" y="1507"/>
                    </a:lnTo>
                    <a:lnTo>
                      <a:pt x="3298" y="1507"/>
                    </a:lnTo>
                    <a:lnTo>
                      <a:pt x="3303" y="1507"/>
                    </a:lnTo>
                    <a:lnTo>
                      <a:pt x="3309" y="1507"/>
                    </a:lnTo>
                    <a:lnTo>
                      <a:pt x="3314" y="1507"/>
                    </a:lnTo>
                    <a:lnTo>
                      <a:pt x="3318" y="1507"/>
                    </a:lnTo>
                    <a:lnTo>
                      <a:pt x="3323" y="1507"/>
                    </a:lnTo>
                    <a:lnTo>
                      <a:pt x="3330" y="1507"/>
                    </a:lnTo>
                    <a:lnTo>
                      <a:pt x="3334" y="1507"/>
                    </a:lnTo>
                    <a:lnTo>
                      <a:pt x="3339" y="1507"/>
                    </a:lnTo>
                    <a:lnTo>
                      <a:pt x="3345" y="1507"/>
                    </a:lnTo>
                    <a:lnTo>
                      <a:pt x="3350" y="1507"/>
                    </a:lnTo>
                    <a:lnTo>
                      <a:pt x="3355" y="1507"/>
                    </a:lnTo>
                    <a:lnTo>
                      <a:pt x="3361" y="1507"/>
                    </a:lnTo>
                    <a:lnTo>
                      <a:pt x="3366" y="1507"/>
                    </a:lnTo>
                    <a:lnTo>
                      <a:pt x="3371" y="1507"/>
                    </a:lnTo>
                    <a:lnTo>
                      <a:pt x="3376" y="1509"/>
                    </a:lnTo>
                    <a:lnTo>
                      <a:pt x="3382" y="1509"/>
                    </a:lnTo>
                    <a:lnTo>
                      <a:pt x="3387" y="1509"/>
                    </a:lnTo>
                    <a:lnTo>
                      <a:pt x="3392" y="1509"/>
                    </a:lnTo>
                    <a:lnTo>
                      <a:pt x="3398" y="1509"/>
                    </a:lnTo>
                    <a:lnTo>
                      <a:pt x="3402" y="1509"/>
                    </a:lnTo>
                  </a:path>
                </a:pathLst>
              </a:custGeom>
              <a:noFill/>
              <a:ln w="25400">
                <a:solidFill>
                  <a:srgbClr val="000080"/>
                </a:solidFill>
                <a:prstDash val="solid"/>
                <a:round/>
                <a:headEnd/>
                <a:tailEnd/>
              </a:ln>
            </p:spPr>
            <p:txBody>
              <a:bodyPr/>
              <a:lstStyle/>
              <a:p>
                <a:endParaRPr lang="en-US"/>
              </a:p>
            </p:txBody>
          </p:sp>
          <p:sp>
            <p:nvSpPr>
              <p:cNvPr id="230416" name="Rectangle 16"/>
              <p:cNvSpPr>
                <a:spLocks noChangeArrowheads="1"/>
              </p:cNvSpPr>
              <p:nvPr/>
            </p:nvSpPr>
            <p:spPr bwMode="auto">
              <a:xfrm>
                <a:off x="3642452" y="1750786"/>
                <a:ext cx="338698" cy="274638"/>
              </a:xfrm>
              <a:prstGeom prst="rect">
                <a:avLst/>
              </a:prstGeom>
              <a:noFill/>
              <a:ln w="9525">
                <a:noFill/>
                <a:miter lim="800000"/>
                <a:headEnd/>
                <a:tailEnd/>
              </a:ln>
            </p:spPr>
            <p:txBody>
              <a:bodyPr wrap="none" lIns="0" tIns="0" rIns="0" bIns="0">
                <a:spAutoFit/>
              </a:bodyPr>
              <a:lstStyle/>
              <a:p>
                <a:pPr eaLnBrk="0" hangingPunct="0"/>
                <a:r>
                  <a:rPr lang="en-US" sz="1800" dirty="0">
                    <a:latin typeface="Arial" charset="0"/>
                  </a:rPr>
                  <a:t>50  </a:t>
                </a:r>
              </a:p>
            </p:txBody>
          </p:sp>
          <p:sp>
            <p:nvSpPr>
              <p:cNvPr id="230417" name="Rectangle 17"/>
              <p:cNvSpPr>
                <a:spLocks noChangeArrowheads="1"/>
              </p:cNvSpPr>
              <p:nvPr/>
            </p:nvSpPr>
            <p:spPr bwMode="auto">
              <a:xfrm>
                <a:off x="4262070" y="2079594"/>
                <a:ext cx="225799" cy="274638"/>
              </a:xfrm>
              <a:prstGeom prst="rect">
                <a:avLst/>
              </a:prstGeom>
              <a:noFill/>
              <a:ln w="9525">
                <a:noFill/>
                <a:miter lim="800000"/>
                <a:headEnd/>
                <a:tailEnd/>
              </a:ln>
            </p:spPr>
            <p:txBody>
              <a:bodyPr wrap="none" lIns="0" tIns="0" rIns="0" bIns="0">
                <a:spAutoFit/>
              </a:bodyPr>
              <a:lstStyle/>
              <a:p>
                <a:pPr eaLnBrk="0" hangingPunct="0"/>
                <a:r>
                  <a:rPr lang="en-US" sz="1800" dirty="0">
                    <a:latin typeface="Arial" charset="0"/>
                  </a:rPr>
                  <a:t>40</a:t>
                </a:r>
              </a:p>
            </p:txBody>
          </p:sp>
          <p:sp>
            <p:nvSpPr>
              <p:cNvPr id="230418" name="Rectangle 18"/>
              <p:cNvSpPr>
                <a:spLocks noChangeArrowheads="1"/>
              </p:cNvSpPr>
              <p:nvPr/>
            </p:nvSpPr>
            <p:spPr bwMode="auto">
              <a:xfrm>
                <a:off x="4698528" y="2414913"/>
                <a:ext cx="225799" cy="274638"/>
              </a:xfrm>
              <a:prstGeom prst="rect">
                <a:avLst/>
              </a:prstGeom>
              <a:noFill/>
              <a:ln w="9525">
                <a:noFill/>
                <a:miter lim="800000"/>
                <a:headEnd/>
                <a:tailEnd/>
              </a:ln>
            </p:spPr>
            <p:txBody>
              <a:bodyPr wrap="none" lIns="0" tIns="0" rIns="0" bIns="0">
                <a:spAutoFit/>
              </a:bodyPr>
              <a:lstStyle/>
              <a:p>
                <a:pPr eaLnBrk="0" hangingPunct="0"/>
                <a:r>
                  <a:rPr lang="en-US" sz="1800" dirty="0">
                    <a:latin typeface="Arial" charset="0"/>
                  </a:rPr>
                  <a:t>30</a:t>
                </a:r>
              </a:p>
            </p:txBody>
          </p:sp>
          <p:sp>
            <p:nvSpPr>
              <p:cNvPr id="230419" name="Rectangle 19"/>
              <p:cNvSpPr>
                <a:spLocks noChangeArrowheads="1"/>
              </p:cNvSpPr>
              <p:nvPr/>
            </p:nvSpPr>
            <p:spPr bwMode="auto">
              <a:xfrm>
                <a:off x="4970652" y="2810102"/>
                <a:ext cx="510870" cy="274638"/>
              </a:xfrm>
              <a:prstGeom prst="rect">
                <a:avLst/>
              </a:prstGeom>
              <a:noFill/>
              <a:ln w="9525">
                <a:noFill/>
                <a:miter lim="800000"/>
                <a:headEnd/>
                <a:tailEnd/>
              </a:ln>
            </p:spPr>
            <p:txBody>
              <a:bodyPr wrap="none" lIns="0" tIns="0" rIns="0" bIns="0">
                <a:spAutoFit/>
              </a:bodyPr>
              <a:lstStyle/>
              <a:p>
                <a:pPr eaLnBrk="0" hangingPunct="0"/>
                <a:r>
                  <a:rPr lang="en-US" sz="1800" dirty="0">
                    <a:latin typeface="Arial" charset="0"/>
                  </a:rPr>
                  <a:t>25° C</a:t>
                </a:r>
              </a:p>
            </p:txBody>
          </p:sp>
          <p:sp>
            <p:nvSpPr>
              <p:cNvPr id="27" name="TextBox 26"/>
              <p:cNvSpPr txBox="1"/>
              <p:nvPr/>
            </p:nvSpPr>
            <p:spPr>
              <a:xfrm>
                <a:off x="3722906" y="1203650"/>
                <a:ext cx="2214902" cy="338554"/>
              </a:xfrm>
              <a:prstGeom prst="rect">
                <a:avLst/>
              </a:prstGeom>
              <a:noFill/>
            </p:spPr>
            <p:txBody>
              <a:bodyPr wrap="none" rtlCol="0">
                <a:spAutoFit/>
              </a:bodyPr>
              <a:lstStyle/>
              <a:p>
                <a:r>
                  <a:rPr lang="en-US" dirty="0" smtClean="0"/>
                  <a:t>Isocratic separation</a:t>
                </a:r>
                <a:endParaRPr lang="en-US" dirty="0"/>
              </a:p>
            </p:txBody>
          </p:sp>
        </p:grpSp>
        <p:grpSp>
          <p:nvGrpSpPr>
            <p:cNvPr id="3" name="Group 28"/>
            <p:cNvGrpSpPr/>
            <p:nvPr/>
          </p:nvGrpSpPr>
          <p:grpSpPr>
            <a:xfrm>
              <a:off x="6415424" y="1193775"/>
              <a:ext cx="2075825" cy="3387365"/>
              <a:chOff x="6400800" y="2661524"/>
              <a:chExt cx="2075825" cy="3387365"/>
            </a:xfrm>
          </p:grpSpPr>
          <p:grpSp>
            <p:nvGrpSpPr>
              <p:cNvPr id="4" name="Group 21"/>
              <p:cNvGrpSpPr>
                <a:grpSpLocks/>
              </p:cNvGrpSpPr>
              <p:nvPr/>
            </p:nvGrpSpPr>
            <p:grpSpPr bwMode="auto">
              <a:xfrm>
                <a:off x="6465986" y="2661524"/>
                <a:ext cx="1959615" cy="2974167"/>
                <a:chOff x="4259" y="2418"/>
                <a:chExt cx="1361" cy="1294"/>
              </a:xfrm>
            </p:grpSpPr>
            <p:pic>
              <p:nvPicPr>
                <p:cNvPr id="230422" name="Picture 22" descr="temper"/>
                <p:cNvPicPr>
                  <a:picLocks noChangeAspect="1" noChangeArrowheads="1"/>
                </p:cNvPicPr>
                <p:nvPr/>
              </p:nvPicPr>
              <p:blipFill>
                <a:blip r:embed="rId3" cstate="print"/>
                <a:srcRect/>
                <a:stretch>
                  <a:fillRect/>
                </a:stretch>
              </p:blipFill>
              <p:spPr bwMode="invGray">
                <a:xfrm>
                  <a:off x="4259" y="2418"/>
                  <a:ext cx="1319" cy="1294"/>
                </a:xfrm>
                <a:prstGeom prst="rect">
                  <a:avLst/>
                </a:prstGeom>
                <a:noFill/>
              </p:spPr>
            </p:pic>
            <p:sp>
              <p:nvSpPr>
                <p:cNvPr id="230423" name="Text Box 23"/>
                <p:cNvSpPr txBox="1">
                  <a:spLocks noChangeArrowheads="1"/>
                </p:cNvSpPr>
                <p:nvPr/>
              </p:nvSpPr>
              <p:spPr bwMode="auto">
                <a:xfrm>
                  <a:off x="5133" y="2497"/>
                  <a:ext cx="487" cy="281"/>
                </a:xfrm>
                <a:prstGeom prst="rect">
                  <a:avLst/>
                </a:prstGeom>
                <a:noFill/>
                <a:ln w="12700">
                  <a:noFill/>
                  <a:miter lim="800000"/>
                  <a:headEnd/>
                  <a:tailEnd/>
                </a:ln>
                <a:effectLst/>
              </p:spPr>
              <p:txBody>
                <a:bodyPr wrap="none" anchor="ctr">
                  <a:spAutoFit/>
                </a:bodyPr>
                <a:lstStyle/>
                <a:p>
                  <a:pPr eaLnBrk="0" hangingPunct="0"/>
                  <a:r>
                    <a:rPr lang="en-US" sz="1800" dirty="0">
                      <a:solidFill>
                        <a:schemeClr val="bg1"/>
                      </a:solidFill>
                      <a:latin typeface="Arial" charset="0"/>
                    </a:rPr>
                    <a:t>50</a:t>
                  </a:r>
                  <a:r>
                    <a:rPr lang="en-US" sz="1800" dirty="0">
                      <a:latin typeface="Symbol" pitchFamily="18" charset="2"/>
                    </a:rPr>
                    <a:t>°</a:t>
                  </a:r>
                  <a:r>
                    <a:rPr lang="en-US" sz="1800" dirty="0">
                      <a:solidFill>
                        <a:schemeClr val="bg1"/>
                      </a:solidFill>
                      <a:latin typeface="Arial" charset="0"/>
                    </a:rPr>
                    <a:t>C</a:t>
                  </a:r>
                </a:p>
                <a:p>
                  <a:pPr eaLnBrk="0" hangingPunct="0"/>
                  <a:r>
                    <a:rPr lang="en-US" sz="1800" dirty="0">
                      <a:solidFill>
                        <a:schemeClr val="bg1"/>
                      </a:solidFill>
                      <a:latin typeface="Arial" charset="0"/>
                    </a:rPr>
                    <a:t>25</a:t>
                  </a:r>
                  <a:r>
                    <a:rPr lang="en-US" sz="1800" dirty="0">
                      <a:latin typeface="Symbol" pitchFamily="18" charset="2"/>
                    </a:rPr>
                    <a:t>°</a:t>
                  </a:r>
                  <a:r>
                    <a:rPr lang="en-US" sz="1800" dirty="0">
                      <a:solidFill>
                        <a:schemeClr val="bg1"/>
                      </a:solidFill>
                      <a:latin typeface="Arial" charset="0"/>
                    </a:rPr>
                    <a:t>C</a:t>
                  </a:r>
                </a:p>
              </p:txBody>
            </p:sp>
            <p:sp>
              <p:nvSpPr>
                <p:cNvPr id="230424" name="Line 24"/>
                <p:cNvSpPr>
                  <a:spLocks noChangeShapeType="1"/>
                </p:cNvSpPr>
                <p:nvPr/>
              </p:nvSpPr>
              <p:spPr bwMode="auto">
                <a:xfrm flipH="1">
                  <a:off x="4841" y="2544"/>
                  <a:ext cx="290" cy="42"/>
                </a:xfrm>
                <a:prstGeom prst="line">
                  <a:avLst/>
                </a:prstGeom>
                <a:noFill/>
                <a:ln w="12700">
                  <a:solidFill>
                    <a:schemeClr val="bg1"/>
                  </a:solidFill>
                  <a:round/>
                  <a:headEnd/>
                  <a:tailEnd type="triangle" w="med" len="med"/>
                </a:ln>
                <a:effectLst/>
              </p:spPr>
              <p:txBody>
                <a:bodyPr wrap="none" anchor="ctr"/>
                <a:lstStyle/>
                <a:p>
                  <a:endParaRPr lang="en-US"/>
                </a:p>
              </p:txBody>
            </p:sp>
            <p:sp>
              <p:nvSpPr>
                <p:cNvPr id="230425" name="Line 25"/>
                <p:cNvSpPr>
                  <a:spLocks noChangeShapeType="1"/>
                </p:cNvSpPr>
                <p:nvPr/>
              </p:nvSpPr>
              <p:spPr bwMode="auto">
                <a:xfrm flipH="1">
                  <a:off x="4955" y="2731"/>
                  <a:ext cx="206" cy="300"/>
                </a:xfrm>
                <a:prstGeom prst="line">
                  <a:avLst/>
                </a:prstGeom>
                <a:noFill/>
                <a:ln w="12700">
                  <a:solidFill>
                    <a:schemeClr val="bg1"/>
                  </a:solidFill>
                  <a:round/>
                  <a:headEnd/>
                  <a:tailEnd type="triangle" w="med" len="med"/>
                </a:ln>
                <a:effectLst/>
              </p:spPr>
              <p:txBody>
                <a:bodyPr wrap="none" anchor="ctr"/>
                <a:lstStyle/>
                <a:p>
                  <a:endParaRPr lang="en-US"/>
                </a:p>
              </p:txBody>
            </p:sp>
          </p:grpSp>
          <p:sp>
            <p:nvSpPr>
              <p:cNvPr id="28" name="TextBox 27"/>
              <p:cNvSpPr txBox="1"/>
              <p:nvPr/>
            </p:nvSpPr>
            <p:spPr>
              <a:xfrm>
                <a:off x="6400800" y="5710335"/>
                <a:ext cx="2075825" cy="338554"/>
              </a:xfrm>
              <a:prstGeom prst="rect">
                <a:avLst/>
              </a:prstGeom>
              <a:noFill/>
            </p:spPr>
            <p:txBody>
              <a:bodyPr wrap="none" rtlCol="0">
                <a:spAutoFit/>
              </a:bodyPr>
              <a:lstStyle/>
              <a:p>
                <a:r>
                  <a:rPr lang="en-US" dirty="0" smtClean="0"/>
                  <a:t>Peaks #4 Overlaid</a:t>
                </a:r>
                <a:endParaRPr lang="en-US" dirty="0"/>
              </a:p>
            </p:txBody>
          </p:sp>
        </p:grpSp>
      </p:grpSp>
    </p:spTree>
  </p:cSld>
  <p:clrMapOvr>
    <a:masterClrMapping/>
  </p:clrMapOvr>
  <p:transition/>
  <p:timing>
    <p:tnLst>
      <p:par>
        <p:cTn id="1" dur="indefinite" restart="never" nodeType="tmRoot"/>
      </p:par>
    </p:tnLst>
  </p:timing>
</p:sld>
</file>

<file path=ppt/slides/slide210.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5" name="Content Placeholder 4"/>
          <p:cNvSpPr>
            <a:spLocks noGrp="1"/>
          </p:cNvSpPr>
          <p:nvPr>
            <p:ph sz="half" idx="13"/>
          </p:nvPr>
        </p:nvSpPr>
        <p:spPr>
          <a:xfrm>
            <a:off x="309082" y="5560459"/>
            <a:ext cx="8525836" cy="1036925"/>
          </a:xfrm>
        </p:spPr>
        <p:txBody>
          <a:bodyPr/>
          <a:lstStyle/>
          <a:p>
            <a:r>
              <a:rPr lang="en-US" dirty="0" smtClean="0"/>
              <a:t>Run 1 (black):  Lower temperature</a:t>
            </a:r>
          </a:p>
          <a:p>
            <a:r>
              <a:rPr lang="en-US" dirty="0" smtClean="0"/>
              <a:t>Run 2: (blue):  Higher temperature</a:t>
            </a:r>
          </a:p>
          <a:p>
            <a:pPr lvl="1"/>
            <a:r>
              <a:rPr lang="en-US" dirty="0" smtClean="0"/>
              <a:t>Ionic compounds are more susceptible to moving with temperature changes.</a:t>
            </a:r>
            <a:endParaRPr lang="en-US" dirty="0"/>
          </a:p>
        </p:txBody>
      </p:sp>
      <p:sp>
        <p:nvSpPr>
          <p:cNvPr id="1025026" name="Rectangle 2"/>
          <p:cNvSpPr>
            <a:spLocks noGrp="1" noChangeArrowheads="1"/>
          </p:cNvSpPr>
          <p:nvPr>
            <p:ph type="title"/>
          </p:nvPr>
        </p:nvSpPr>
        <p:spPr>
          <a:noFill/>
          <a:ln/>
        </p:spPr>
        <p:txBody>
          <a:bodyPr/>
          <a:lstStyle/>
          <a:p>
            <a:r>
              <a:rPr lang="en-US" dirty="0" smtClean="0">
                <a:effectLst/>
              </a:rPr>
              <a:t>Temperature Effect on Different Compounds</a:t>
            </a:r>
          </a:p>
        </p:txBody>
      </p:sp>
      <p:pic>
        <p:nvPicPr>
          <p:cNvPr id="69634" name="Picture 2"/>
          <p:cNvPicPr>
            <a:picLocks noChangeAspect="1" noChangeArrowheads="1"/>
          </p:cNvPicPr>
          <p:nvPr/>
        </p:nvPicPr>
        <p:blipFill>
          <a:blip r:embed="rId3" cstate="print"/>
          <a:srcRect/>
          <a:stretch>
            <a:fillRect/>
          </a:stretch>
        </p:blipFill>
        <p:spPr bwMode="auto">
          <a:xfrm>
            <a:off x="416888" y="884294"/>
            <a:ext cx="8360423" cy="4503344"/>
          </a:xfrm>
          <a:prstGeom prst="rect">
            <a:avLst/>
          </a:prstGeom>
          <a:noFill/>
          <a:ln w="9525">
            <a:solidFill>
              <a:schemeClr val="tx1"/>
            </a:solidFill>
            <a:miter lim="800000"/>
            <a:headEnd/>
            <a:tailEnd/>
          </a:ln>
        </p:spPr>
      </p:pic>
    </p:spTree>
  </p:cSld>
  <p:clrMapOvr>
    <a:masterClrMapping/>
  </p:clrMapOvr>
  <p:transition/>
  <p:timing>
    <p:tnLst>
      <p:par>
        <p:cTn id="1" dur="indefinite" restart="never" nodeType="tmRoot"/>
      </p:par>
    </p:tnLst>
  </p:timing>
</p:sld>
</file>

<file path=ppt/slides/slide2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 name="Content Placeholder 89"/>
          <p:cNvSpPr>
            <a:spLocks noGrp="1"/>
          </p:cNvSpPr>
          <p:nvPr>
            <p:ph sz="half" idx="13"/>
          </p:nvPr>
        </p:nvSpPr>
        <p:spPr>
          <a:xfrm>
            <a:off x="115214" y="4465926"/>
            <a:ext cx="8892525" cy="2073852"/>
          </a:xfrm>
        </p:spPr>
        <p:txBody>
          <a:bodyPr/>
          <a:lstStyle/>
          <a:p>
            <a:pPr eaLnBrk="0" hangingPunct="0"/>
            <a:r>
              <a:rPr lang="en-US" sz="1600" dirty="0" smtClean="0"/>
              <a:t>Ideally you need 15 to 20 points for quantitation </a:t>
            </a:r>
          </a:p>
          <a:p>
            <a:pPr eaLnBrk="0" hangingPunct="0"/>
            <a:r>
              <a:rPr lang="en-US" sz="1600" dirty="0" smtClean="0"/>
              <a:t>You also need 15 to 20 points to define the peak apex where retention time is recorded</a:t>
            </a:r>
          </a:p>
          <a:p>
            <a:pPr eaLnBrk="0" hangingPunct="0"/>
            <a:r>
              <a:rPr lang="en-US" sz="1600" dirty="0" smtClean="0"/>
              <a:t>Black dashed line is the same chromatographic peak</a:t>
            </a:r>
          </a:p>
          <a:p>
            <a:pPr lvl="1" eaLnBrk="0" hangingPunct="0"/>
            <a:r>
              <a:rPr lang="en-US" dirty="0" smtClean="0"/>
              <a:t>Red dots are the data points</a:t>
            </a:r>
          </a:p>
          <a:p>
            <a:pPr lvl="1" eaLnBrk="0" hangingPunct="0"/>
            <a:r>
              <a:rPr lang="en-US" dirty="0" smtClean="0"/>
              <a:t>Red line shows peak shape</a:t>
            </a:r>
          </a:p>
        </p:txBody>
      </p:sp>
      <p:sp>
        <p:nvSpPr>
          <p:cNvPr id="369666" name="Rectangle 2"/>
          <p:cNvSpPr>
            <a:spLocks noGrp="1" noChangeArrowheads="1"/>
          </p:cNvSpPr>
          <p:nvPr>
            <p:ph type="title"/>
          </p:nvPr>
        </p:nvSpPr>
        <p:spPr/>
        <p:txBody>
          <a:bodyPr/>
          <a:lstStyle/>
          <a:p>
            <a:r>
              <a:rPr lang="en-US" dirty="0" smtClean="0"/>
              <a:t>Data Acquisition Rate</a:t>
            </a:r>
          </a:p>
        </p:txBody>
      </p:sp>
      <p:grpSp>
        <p:nvGrpSpPr>
          <p:cNvPr id="2" name="Group 4"/>
          <p:cNvGrpSpPr>
            <a:grpSpLocks/>
          </p:cNvGrpSpPr>
          <p:nvPr/>
        </p:nvGrpSpPr>
        <p:grpSpPr bwMode="auto">
          <a:xfrm>
            <a:off x="1173187" y="779078"/>
            <a:ext cx="6740019" cy="3341206"/>
            <a:chOff x="672" y="1381"/>
            <a:chExt cx="4320" cy="2603"/>
          </a:xfrm>
        </p:grpSpPr>
        <p:grpSp>
          <p:nvGrpSpPr>
            <p:cNvPr id="3" name="Group 5"/>
            <p:cNvGrpSpPr>
              <a:grpSpLocks/>
            </p:cNvGrpSpPr>
            <p:nvPr/>
          </p:nvGrpSpPr>
          <p:grpSpPr bwMode="auto">
            <a:xfrm>
              <a:off x="672" y="3609"/>
              <a:ext cx="4320" cy="375"/>
              <a:chOff x="576" y="3264"/>
              <a:chExt cx="4320" cy="375"/>
            </a:xfrm>
          </p:grpSpPr>
          <p:sp>
            <p:nvSpPr>
              <p:cNvPr id="369670" name="Line 6"/>
              <p:cNvSpPr>
                <a:spLocks noChangeShapeType="1"/>
              </p:cNvSpPr>
              <p:nvPr/>
            </p:nvSpPr>
            <p:spPr bwMode="auto">
              <a:xfrm>
                <a:off x="576" y="3360"/>
                <a:ext cx="4320" cy="0"/>
              </a:xfrm>
              <a:prstGeom prst="line">
                <a:avLst/>
              </a:prstGeom>
              <a:noFill/>
              <a:ln w="25400">
                <a:solidFill>
                  <a:schemeClr val="tx1"/>
                </a:solidFill>
                <a:round/>
                <a:headEnd/>
                <a:tailEnd/>
              </a:ln>
              <a:effectLst/>
            </p:spPr>
            <p:txBody>
              <a:bodyPr wrap="none">
                <a:spAutoFit/>
              </a:bodyPr>
              <a:lstStyle/>
              <a:p>
                <a:endParaRPr lang="en-US"/>
              </a:p>
            </p:txBody>
          </p:sp>
          <p:sp>
            <p:nvSpPr>
              <p:cNvPr id="369671" name="Line 7"/>
              <p:cNvSpPr>
                <a:spLocks noChangeShapeType="1"/>
              </p:cNvSpPr>
              <p:nvPr/>
            </p:nvSpPr>
            <p:spPr bwMode="auto">
              <a:xfrm>
                <a:off x="576" y="3264"/>
                <a:ext cx="0" cy="96"/>
              </a:xfrm>
              <a:prstGeom prst="line">
                <a:avLst/>
              </a:prstGeom>
              <a:noFill/>
              <a:ln w="25400">
                <a:solidFill>
                  <a:schemeClr val="tx1"/>
                </a:solidFill>
                <a:round/>
                <a:headEnd/>
                <a:tailEnd/>
              </a:ln>
              <a:effectLst/>
            </p:spPr>
            <p:txBody>
              <a:bodyPr wrap="none">
                <a:spAutoFit/>
              </a:bodyPr>
              <a:lstStyle/>
              <a:p>
                <a:endParaRPr lang="en-US"/>
              </a:p>
            </p:txBody>
          </p:sp>
          <p:sp>
            <p:nvSpPr>
              <p:cNvPr id="369672" name="Line 8"/>
              <p:cNvSpPr>
                <a:spLocks noChangeShapeType="1"/>
              </p:cNvSpPr>
              <p:nvPr/>
            </p:nvSpPr>
            <p:spPr bwMode="auto">
              <a:xfrm>
                <a:off x="864" y="3264"/>
                <a:ext cx="0" cy="96"/>
              </a:xfrm>
              <a:prstGeom prst="line">
                <a:avLst/>
              </a:prstGeom>
              <a:noFill/>
              <a:ln w="25400">
                <a:solidFill>
                  <a:schemeClr val="tx1"/>
                </a:solidFill>
                <a:round/>
                <a:headEnd/>
                <a:tailEnd/>
              </a:ln>
              <a:effectLst/>
            </p:spPr>
            <p:txBody>
              <a:bodyPr wrap="none">
                <a:spAutoFit/>
              </a:bodyPr>
              <a:lstStyle/>
              <a:p>
                <a:endParaRPr lang="en-US"/>
              </a:p>
            </p:txBody>
          </p:sp>
          <p:sp>
            <p:nvSpPr>
              <p:cNvPr id="369673" name="Line 9"/>
              <p:cNvSpPr>
                <a:spLocks noChangeShapeType="1"/>
              </p:cNvSpPr>
              <p:nvPr/>
            </p:nvSpPr>
            <p:spPr bwMode="auto">
              <a:xfrm>
                <a:off x="1152" y="3264"/>
                <a:ext cx="0" cy="96"/>
              </a:xfrm>
              <a:prstGeom prst="line">
                <a:avLst/>
              </a:prstGeom>
              <a:noFill/>
              <a:ln w="25400">
                <a:solidFill>
                  <a:schemeClr val="tx1"/>
                </a:solidFill>
                <a:round/>
                <a:headEnd/>
                <a:tailEnd/>
              </a:ln>
              <a:effectLst/>
            </p:spPr>
            <p:txBody>
              <a:bodyPr wrap="none">
                <a:spAutoFit/>
              </a:bodyPr>
              <a:lstStyle/>
              <a:p>
                <a:endParaRPr lang="en-US"/>
              </a:p>
            </p:txBody>
          </p:sp>
          <p:sp>
            <p:nvSpPr>
              <p:cNvPr id="369674" name="Line 10"/>
              <p:cNvSpPr>
                <a:spLocks noChangeShapeType="1"/>
              </p:cNvSpPr>
              <p:nvPr/>
            </p:nvSpPr>
            <p:spPr bwMode="auto">
              <a:xfrm>
                <a:off x="1440" y="3264"/>
                <a:ext cx="0" cy="96"/>
              </a:xfrm>
              <a:prstGeom prst="line">
                <a:avLst/>
              </a:prstGeom>
              <a:noFill/>
              <a:ln w="25400">
                <a:solidFill>
                  <a:schemeClr val="tx1"/>
                </a:solidFill>
                <a:round/>
                <a:headEnd/>
                <a:tailEnd/>
              </a:ln>
              <a:effectLst/>
            </p:spPr>
            <p:txBody>
              <a:bodyPr wrap="none">
                <a:spAutoFit/>
              </a:bodyPr>
              <a:lstStyle/>
              <a:p>
                <a:endParaRPr lang="en-US"/>
              </a:p>
            </p:txBody>
          </p:sp>
          <p:sp>
            <p:nvSpPr>
              <p:cNvPr id="369675" name="Line 11"/>
              <p:cNvSpPr>
                <a:spLocks noChangeShapeType="1"/>
              </p:cNvSpPr>
              <p:nvPr/>
            </p:nvSpPr>
            <p:spPr bwMode="auto">
              <a:xfrm>
                <a:off x="1728" y="3264"/>
                <a:ext cx="0" cy="96"/>
              </a:xfrm>
              <a:prstGeom prst="line">
                <a:avLst/>
              </a:prstGeom>
              <a:noFill/>
              <a:ln w="25400">
                <a:solidFill>
                  <a:schemeClr val="tx1"/>
                </a:solidFill>
                <a:round/>
                <a:headEnd/>
                <a:tailEnd/>
              </a:ln>
              <a:effectLst/>
            </p:spPr>
            <p:txBody>
              <a:bodyPr wrap="none">
                <a:spAutoFit/>
              </a:bodyPr>
              <a:lstStyle/>
              <a:p>
                <a:endParaRPr lang="en-US"/>
              </a:p>
            </p:txBody>
          </p:sp>
          <p:sp>
            <p:nvSpPr>
              <p:cNvPr id="369676" name="Line 12"/>
              <p:cNvSpPr>
                <a:spLocks noChangeShapeType="1"/>
              </p:cNvSpPr>
              <p:nvPr/>
            </p:nvSpPr>
            <p:spPr bwMode="auto">
              <a:xfrm>
                <a:off x="2016" y="3264"/>
                <a:ext cx="0" cy="96"/>
              </a:xfrm>
              <a:prstGeom prst="line">
                <a:avLst/>
              </a:prstGeom>
              <a:noFill/>
              <a:ln w="25400">
                <a:solidFill>
                  <a:schemeClr val="tx1"/>
                </a:solidFill>
                <a:round/>
                <a:headEnd/>
                <a:tailEnd/>
              </a:ln>
              <a:effectLst/>
            </p:spPr>
            <p:txBody>
              <a:bodyPr wrap="none">
                <a:spAutoFit/>
              </a:bodyPr>
              <a:lstStyle/>
              <a:p>
                <a:endParaRPr lang="en-US"/>
              </a:p>
            </p:txBody>
          </p:sp>
          <p:sp>
            <p:nvSpPr>
              <p:cNvPr id="369677" name="Line 13"/>
              <p:cNvSpPr>
                <a:spLocks noChangeShapeType="1"/>
              </p:cNvSpPr>
              <p:nvPr/>
            </p:nvSpPr>
            <p:spPr bwMode="auto">
              <a:xfrm>
                <a:off x="2304" y="3264"/>
                <a:ext cx="0" cy="96"/>
              </a:xfrm>
              <a:prstGeom prst="line">
                <a:avLst/>
              </a:prstGeom>
              <a:noFill/>
              <a:ln w="25400">
                <a:solidFill>
                  <a:schemeClr val="tx1"/>
                </a:solidFill>
                <a:round/>
                <a:headEnd/>
                <a:tailEnd/>
              </a:ln>
              <a:effectLst/>
            </p:spPr>
            <p:txBody>
              <a:bodyPr wrap="none">
                <a:spAutoFit/>
              </a:bodyPr>
              <a:lstStyle/>
              <a:p>
                <a:endParaRPr lang="en-US"/>
              </a:p>
            </p:txBody>
          </p:sp>
          <p:sp>
            <p:nvSpPr>
              <p:cNvPr id="369678" name="Line 14"/>
              <p:cNvSpPr>
                <a:spLocks noChangeShapeType="1"/>
              </p:cNvSpPr>
              <p:nvPr/>
            </p:nvSpPr>
            <p:spPr bwMode="auto">
              <a:xfrm>
                <a:off x="2592" y="3264"/>
                <a:ext cx="0" cy="96"/>
              </a:xfrm>
              <a:prstGeom prst="line">
                <a:avLst/>
              </a:prstGeom>
              <a:noFill/>
              <a:ln w="25400">
                <a:solidFill>
                  <a:schemeClr val="tx1"/>
                </a:solidFill>
                <a:round/>
                <a:headEnd/>
                <a:tailEnd/>
              </a:ln>
              <a:effectLst/>
            </p:spPr>
            <p:txBody>
              <a:bodyPr wrap="none">
                <a:spAutoFit/>
              </a:bodyPr>
              <a:lstStyle/>
              <a:p>
                <a:endParaRPr lang="en-US"/>
              </a:p>
            </p:txBody>
          </p:sp>
          <p:sp>
            <p:nvSpPr>
              <p:cNvPr id="369679" name="Line 15"/>
              <p:cNvSpPr>
                <a:spLocks noChangeShapeType="1"/>
              </p:cNvSpPr>
              <p:nvPr/>
            </p:nvSpPr>
            <p:spPr bwMode="auto">
              <a:xfrm>
                <a:off x="2880" y="3264"/>
                <a:ext cx="0" cy="96"/>
              </a:xfrm>
              <a:prstGeom prst="line">
                <a:avLst/>
              </a:prstGeom>
              <a:noFill/>
              <a:ln w="25400">
                <a:solidFill>
                  <a:schemeClr val="tx1"/>
                </a:solidFill>
                <a:round/>
                <a:headEnd/>
                <a:tailEnd/>
              </a:ln>
              <a:effectLst/>
            </p:spPr>
            <p:txBody>
              <a:bodyPr wrap="none">
                <a:spAutoFit/>
              </a:bodyPr>
              <a:lstStyle/>
              <a:p>
                <a:endParaRPr lang="en-US"/>
              </a:p>
            </p:txBody>
          </p:sp>
          <p:sp>
            <p:nvSpPr>
              <p:cNvPr id="369680" name="Line 16"/>
              <p:cNvSpPr>
                <a:spLocks noChangeShapeType="1"/>
              </p:cNvSpPr>
              <p:nvPr/>
            </p:nvSpPr>
            <p:spPr bwMode="auto">
              <a:xfrm>
                <a:off x="3168" y="3264"/>
                <a:ext cx="0" cy="96"/>
              </a:xfrm>
              <a:prstGeom prst="line">
                <a:avLst/>
              </a:prstGeom>
              <a:noFill/>
              <a:ln w="25400">
                <a:solidFill>
                  <a:schemeClr val="tx1"/>
                </a:solidFill>
                <a:round/>
                <a:headEnd/>
                <a:tailEnd/>
              </a:ln>
              <a:effectLst/>
            </p:spPr>
            <p:txBody>
              <a:bodyPr wrap="none">
                <a:spAutoFit/>
              </a:bodyPr>
              <a:lstStyle/>
              <a:p>
                <a:endParaRPr lang="en-US"/>
              </a:p>
            </p:txBody>
          </p:sp>
          <p:sp>
            <p:nvSpPr>
              <p:cNvPr id="369681" name="Line 17"/>
              <p:cNvSpPr>
                <a:spLocks noChangeShapeType="1"/>
              </p:cNvSpPr>
              <p:nvPr/>
            </p:nvSpPr>
            <p:spPr bwMode="auto">
              <a:xfrm>
                <a:off x="3456" y="3264"/>
                <a:ext cx="0" cy="96"/>
              </a:xfrm>
              <a:prstGeom prst="line">
                <a:avLst/>
              </a:prstGeom>
              <a:noFill/>
              <a:ln w="25400">
                <a:solidFill>
                  <a:schemeClr val="tx1"/>
                </a:solidFill>
                <a:round/>
                <a:headEnd/>
                <a:tailEnd/>
              </a:ln>
              <a:effectLst/>
            </p:spPr>
            <p:txBody>
              <a:bodyPr wrap="none">
                <a:spAutoFit/>
              </a:bodyPr>
              <a:lstStyle/>
              <a:p>
                <a:endParaRPr lang="en-US"/>
              </a:p>
            </p:txBody>
          </p:sp>
          <p:sp>
            <p:nvSpPr>
              <p:cNvPr id="369682" name="Line 18"/>
              <p:cNvSpPr>
                <a:spLocks noChangeShapeType="1"/>
              </p:cNvSpPr>
              <p:nvPr/>
            </p:nvSpPr>
            <p:spPr bwMode="auto">
              <a:xfrm>
                <a:off x="3744" y="3264"/>
                <a:ext cx="0" cy="96"/>
              </a:xfrm>
              <a:prstGeom prst="line">
                <a:avLst/>
              </a:prstGeom>
              <a:noFill/>
              <a:ln w="25400">
                <a:solidFill>
                  <a:schemeClr val="tx1"/>
                </a:solidFill>
                <a:round/>
                <a:headEnd/>
                <a:tailEnd/>
              </a:ln>
              <a:effectLst/>
            </p:spPr>
            <p:txBody>
              <a:bodyPr wrap="none">
                <a:spAutoFit/>
              </a:bodyPr>
              <a:lstStyle/>
              <a:p>
                <a:endParaRPr lang="en-US"/>
              </a:p>
            </p:txBody>
          </p:sp>
          <p:sp>
            <p:nvSpPr>
              <p:cNvPr id="369683" name="Line 19"/>
              <p:cNvSpPr>
                <a:spLocks noChangeShapeType="1"/>
              </p:cNvSpPr>
              <p:nvPr/>
            </p:nvSpPr>
            <p:spPr bwMode="auto">
              <a:xfrm>
                <a:off x="4032" y="3264"/>
                <a:ext cx="0" cy="96"/>
              </a:xfrm>
              <a:prstGeom prst="line">
                <a:avLst/>
              </a:prstGeom>
              <a:noFill/>
              <a:ln w="25400">
                <a:solidFill>
                  <a:schemeClr val="tx1"/>
                </a:solidFill>
                <a:round/>
                <a:headEnd/>
                <a:tailEnd/>
              </a:ln>
              <a:effectLst/>
            </p:spPr>
            <p:txBody>
              <a:bodyPr wrap="none">
                <a:spAutoFit/>
              </a:bodyPr>
              <a:lstStyle/>
              <a:p>
                <a:endParaRPr lang="en-US"/>
              </a:p>
            </p:txBody>
          </p:sp>
          <p:sp>
            <p:nvSpPr>
              <p:cNvPr id="369684" name="Line 20"/>
              <p:cNvSpPr>
                <a:spLocks noChangeShapeType="1"/>
              </p:cNvSpPr>
              <p:nvPr/>
            </p:nvSpPr>
            <p:spPr bwMode="auto">
              <a:xfrm>
                <a:off x="4320" y="3264"/>
                <a:ext cx="0" cy="96"/>
              </a:xfrm>
              <a:prstGeom prst="line">
                <a:avLst/>
              </a:prstGeom>
              <a:noFill/>
              <a:ln w="25400">
                <a:solidFill>
                  <a:schemeClr val="tx1"/>
                </a:solidFill>
                <a:round/>
                <a:headEnd/>
                <a:tailEnd/>
              </a:ln>
              <a:effectLst/>
            </p:spPr>
            <p:txBody>
              <a:bodyPr wrap="none">
                <a:spAutoFit/>
              </a:bodyPr>
              <a:lstStyle/>
              <a:p>
                <a:endParaRPr lang="en-US"/>
              </a:p>
            </p:txBody>
          </p:sp>
          <p:sp>
            <p:nvSpPr>
              <p:cNvPr id="369685" name="Line 21"/>
              <p:cNvSpPr>
                <a:spLocks noChangeShapeType="1"/>
              </p:cNvSpPr>
              <p:nvPr/>
            </p:nvSpPr>
            <p:spPr bwMode="auto">
              <a:xfrm>
                <a:off x="4608" y="3264"/>
                <a:ext cx="0" cy="96"/>
              </a:xfrm>
              <a:prstGeom prst="line">
                <a:avLst/>
              </a:prstGeom>
              <a:noFill/>
              <a:ln w="25400">
                <a:solidFill>
                  <a:schemeClr val="tx1"/>
                </a:solidFill>
                <a:round/>
                <a:headEnd/>
                <a:tailEnd/>
              </a:ln>
              <a:effectLst/>
            </p:spPr>
            <p:txBody>
              <a:bodyPr wrap="none">
                <a:spAutoFit/>
              </a:bodyPr>
              <a:lstStyle/>
              <a:p>
                <a:endParaRPr lang="en-US"/>
              </a:p>
            </p:txBody>
          </p:sp>
          <p:sp>
            <p:nvSpPr>
              <p:cNvPr id="369686" name="Line 22"/>
              <p:cNvSpPr>
                <a:spLocks noChangeShapeType="1"/>
              </p:cNvSpPr>
              <p:nvPr/>
            </p:nvSpPr>
            <p:spPr bwMode="auto">
              <a:xfrm>
                <a:off x="4896" y="3264"/>
                <a:ext cx="0" cy="96"/>
              </a:xfrm>
              <a:prstGeom prst="line">
                <a:avLst/>
              </a:prstGeom>
              <a:noFill/>
              <a:ln w="25400">
                <a:solidFill>
                  <a:schemeClr val="tx1"/>
                </a:solidFill>
                <a:round/>
                <a:headEnd/>
                <a:tailEnd/>
              </a:ln>
              <a:effectLst/>
            </p:spPr>
            <p:txBody>
              <a:bodyPr wrap="none">
                <a:spAutoFit/>
              </a:bodyPr>
              <a:lstStyle/>
              <a:p>
                <a:endParaRPr lang="en-US"/>
              </a:p>
            </p:txBody>
          </p:sp>
          <p:sp>
            <p:nvSpPr>
              <p:cNvPr id="369687" name="Text Box 23"/>
              <p:cNvSpPr txBox="1">
                <a:spLocks noChangeArrowheads="1"/>
              </p:cNvSpPr>
              <p:nvPr/>
            </p:nvSpPr>
            <p:spPr bwMode="auto">
              <a:xfrm>
                <a:off x="2544" y="3408"/>
                <a:ext cx="436" cy="231"/>
              </a:xfrm>
              <a:prstGeom prst="rect">
                <a:avLst/>
              </a:prstGeom>
              <a:noFill/>
              <a:ln w="25400">
                <a:noFill/>
                <a:miter lim="800000"/>
                <a:headEnd/>
                <a:tailEnd/>
              </a:ln>
              <a:effectLst/>
            </p:spPr>
            <p:txBody>
              <a:bodyPr wrap="none">
                <a:spAutoFit/>
              </a:bodyPr>
              <a:lstStyle/>
              <a:p>
                <a:pPr eaLnBrk="0" hangingPunct="0"/>
                <a:r>
                  <a:rPr lang="en-US" sz="1800">
                    <a:latin typeface="Arial" charset="0"/>
                  </a:rPr>
                  <a:t>Time</a:t>
                </a:r>
              </a:p>
            </p:txBody>
          </p:sp>
        </p:grpSp>
        <p:grpSp>
          <p:nvGrpSpPr>
            <p:cNvPr id="4" name="Group 24"/>
            <p:cNvGrpSpPr>
              <a:grpSpLocks/>
            </p:cNvGrpSpPr>
            <p:nvPr/>
          </p:nvGrpSpPr>
          <p:grpSpPr bwMode="auto">
            <a:xfrm>
              <a:off x="677" y="1392"/>
              <a:ext cx="899" cy="2113"/>
              <a:chOff x="960" y="1392"/>
              <a:chExt cx="624" cy="2113"/>
            </a:xfrm>
          </p:grpSpPr>
          <p:sp>
            <p:nvSpPr>
              <p:cNvPr id="369689" name="Freeform 25"/>
              <p:cNvSpPr>
                <a:spLocks/>
              </p:cNvSpPr>
              <p:nvPr/>
            </p:nvSpPr>
            <p:spPr bwMode="auto">
              <a:xfrm>
                <a:off x="960" y="1392"/>
                <a:ext cx="576" cy="2112"/>
              </a:xfrm>
              <a:custGeom>
                <a:avLst/>
                <a:gdLst/>
                <a:ahLst/>
                <a:cxnLst>
                  <a:cxn ang="0">
                    <a:pos x="0" y="4701"/>
                  </a:cxn>
                  <a:cxn ang="0">
                    <a:pos x="120" y="4701"/>
                  </a:cxn>
                  <a:cxn ang="0">
                    <a:pos x="240" y="4701"/>
                  </a:cxn>
                  <a:cxn ang="0">
                    <a:pos x="355" y="4694"/>
                  </a:cxn>
                  <a:cxn ang="0">
                    <a:pos x="476" y="4691"/>
                  </a:cxn>
                  <a:cxn ang="0">
                    <a:pos x="598" y="4691"/>
                  </a:cxn>
                  <a:cxn ang="0">
                    <a:pos x="723" y="4676"/>
                  </a:cxn>
                  <a:cxn ang="0">
                    <a:pos x="843" y="4661"/>
                  </a:cxn>
                  <a:cxn ang="0">
                    <a:pos x="964" y="4630"/>
                  </a:cxn>
                  <a:cxn ang="0">
                    <a:pos x="1087" y="4584"/>
                  </a:cxn>
                  <a:cxn ang="0">
                    <a:pos x="1202" y="4502"/>
                  </a:cxn>
                  <a:cxn ang="0">
                    <a:pos x="1323" y="4388"/>
                  </a:cxn>
                  <a:cxn ang="0">
                    <a:pos x="1447" y="4226"/>
                  </a:cxn>
                  <a:cxn ang="0">
                    <a:pos x="1565" y="4017"/>
                  </a:cxn>
                  <a:cxn ang="0">
                    <a:pos x="1684" y="3750"/>
                  </a:cxn>
                  <a:cxn ang="0">
                    <a:pos x="1803" y="3415"/>
                  </a:cxn>
                  <a:cxn ang="0">
                    <a:pos x="1921" y="3040"/>
                  </a:cxn>
                  <a:cxn ang="0">
                    <a:pos x="2042" y="2589"/>
                  </a:cxn>
                  <a:cxn ang="0">
                    <a:pos x="2166" y="2119"/>
                  </a:cxn>
                  <a:cxn ang="0">
                    <a:pos x="2285" y="1647"/>
                  </a:cxn>
                  <a:cxn ang="0">
                    <a:pos x="2409" y="1182"/>
                  </a:cxn>
                  <a:cxn ang="0">
                    <a:pos x="2530" y="774"/>
                  </a:cxn>
                  <a:cxn ang="0">
                    <a:pos x="2650" y="434"/>
                  </a:cxn>
                  <a:cxn ang="0">
                    <a:pos x="2765" y="196"/>
                  </a:cxn>
                  <a:cxn ang="0">
                    <a:pos x="2886" y="43"/>
                  </a:cxn>
                  <a:cxn ang="0">
                    <a:pos x="3010" y="0"/>
                  </a:cxn>
                  <a:cxn ang="0">
                    <a:pos x="3126" y="69"/>
                  </a:cxn>
                  <a:cxn ang="0">
                    <a:pos x="3250" y="226"/>
                  </a:cxn>
                  <a:cxn ang="0">
                    <a:pos x="3365" y="460"/>
                  </a:cxn>
                  <a:cxn ang="0">
                    <a:pos x="3492" y="759"/>
                  </a:cxn>
                  <a:cxn ang="0">
                    <a:pos x="3612" y="1091"/>
                  </a:cxn>
                  <a:cxn ang="0">
                    <a:pos x="3733" y="1459"/>
                  </a:cxn>
                  <a:cxn ang="0">
                    <a:pos x="3853" y="1823"/>
                  </a:cxn>
                  <a:cxn ang="0">
                    <a:pos x="3975" y="2179"/>
                  </a:cxn>
                  <a:cxn ang="0">
                    <a:pos x="4097" y="2530"/>
                  </a:cxn>
                  <a:cxn ang="0">
                    <a:pos x="4215" y="2846"/>
                  </a:cxn>
                  <a:cxn ang="0">
                    <a:pos x="4333" y="3133"/>
                  </a:cxn>
                  <a:cxn ang="0">
                    <a:pos x="4456" y="3378"/>
                  </a:cxn>
                  <a:cxn ang="0">
                    <a:pos x="4574" y="3606"/>
                  </a:cxn>
                  <a:cxn ang="0">
                    <a:pos x="4697" y="3783"/>
                  </a:cxn>
                  <a:cxn ang="0">
                    <a:pos x="4817" y="3954"/>
                  </a:cxn>
                  <a:cxn ang="0">
                    <a:pos x="4941" y="4079"/>
                  </a:cxn>
                  <a:cxn ang="0">
                    <a:pos x="5056" y="4193"/>
                  </a:cxn>
                  <a:cxn ang="0">
                    <a:pos x="5180" y="4277"/>
                  </a:cxn>
                  <a:cxn ang="0">
                    <a:pos x="5295" y="4357"/>
                  </a:cxn>
                  <a:cxn ang="0">
                    <a:pos x="5418" y="4430"/>
                  </a:cxn>
                  <a:cxn ang="0">
                    <a:pos x="5539" y="4470"/>
                  </a:cxn>
                  <a:cxn ang="0">
                    <a:pos x="5660" y="4515"/>
                  </a:cxn>
                  <a:cxn ang="0">
                    <a:pos x="5778" y="4548"/>
                  </a:cxn>
                  <a:cxn ang="0">
                    <a:pos x="5899" y="4578"/>
                  </a:cxn>
                  <a:cxn ang="0">
                    <a:pos x="6020" y="4591"/>
                  </a:cxn>
                  <a:cxn ang="0">
                    <a:pos x="6139" y="4617"/>
                  </a:cxn>
                  <a:cxn ang="0">
                    <a:pos x="6260" y="4630"/>
                  </a:cxn>
                  <a:cxn ang="0">
                    <a:pos x="6385" y="4643"/>
                  </a:cxn>
                  <a:cxn ang="0">
                    <a:pos x="6504" y="4661"/>
                  </a:cxn>
                  <a:cxn ang="0">
                    <a:pos x="6628" y="4661"/>
                  </a:cxn>
                  <a:cxn ang="0">
                    <a:pos x="6746" y="4663"/>
                  </a:cxn>
                  <a:cxn ang="0">
                    <a:pos x="6869" y="4674"/>
                  </a:cxn>
                  <a:cxn ang="0">
                    <a:pos x="6984" y="4676"/>
                  </a:cxn>
                  <a:cxn ang="0">
                    <a:pos x="7107" y="4687"/>
                  </a:cxn>
                  <a:cxn ang="0">
                    <a:pos x="7225" y="4691"/>
                  </a:cxn>
                </a:cxnLst>
                <a:rect l="0" t="0" r="r" b="b"/>
                <a:pathLst>
                  <a:path w="7225" h="4701">
                    <a:moveTo>
                      <a:pt x="0" y="4701"/>
                    </a:moveTo>
                    <a:lnTo>
                      <a:pt x="120" y="4701"/>
                    </a:lnTo>
                    <a:lnTo>
                      <a:pt x="240" y="4701"/>
                    </a:lnTo>
                    <a:lnTo>
                      <a:pt x="355" y="4694"/>
                    </a:lnTo>
                    <a:lnTo>
                      <a:pt x="476" y="4691"/>
                    </a:lnTo>
                    <a:lnTo>
                      <a:pt x="598" y="4691"/>
                    </a:lnTo>
                    <a:lnTo>
                      <a:pt x="723" y="4676"/>
                    </a:lnTo>
                    <a:lnTo>
                      <a:pt x="843" y="4661"/>
                    </a:lnTo>
                    <a:lnTo>
                      <a:pt x="964" y="4630"/>
                    </a:lnTo>
                    <a:lnTo>
                      <a:pt x="1087" y="4584"/>
                    </a:lnTo>
                    <a:lnTo>
                      <a:pt x="1202" y="4502"/>
                    </a:lnTo>
                    <a:lnTo>
                      <a:pt x="1323" y="4388"/>
                    </a:lnTo>
                    <a:lnTo>
                      <a:pt x="1447" y="4226"/>
                    </a:lnTo>
                    <a:lnTo>
                      <a:pt x="1565" y="4017"/>
                    </a:lnTo>
                    <a:lnTo>
                      <a:pt x="1684" y="3750"/>
                    </a:lnTo>
                    <a:lnTo>
                      <a:pt x="1803" y="3415"/>
                    </a:lnTo>
                    <a:lnTo>
                      <a:pt x="1921" y="3040"/>
                    </a:lnTo>
                    <a:lnTo>
                      <a:pt x="2042" y="2589"/>
                    </a:lnTo>
                    <a:lnTo>
                      <a:pt x="2166" y="2119"/>
                    </a:lnTo>
                    <a:lnTo>
                      <a:pt x="2285" y="1647"/>
                    </a:lnTo>
                    <a:lnTo>
                      <a:pt x="2409" y="1182"/>
                    </a:lnTo>
                    <a:lnTo>
                      <a:pt x="2530" y="774"/>
                    </a:lnTo>
                    <a:lnTo>
                      <a:pt x="2650" y="434"/>
                    </a:lnTo>
                    <a:lnTo>
                      <a:pt x="2765" y="196"/>
                    </a:lnTo>
                    <a:lnTo>
                      <a:pt x="2886" y="43"/>
                    </a:lnTo>
                    <a:lnTo>
                      <a:pt x="3010" y="0"/>
                    </a:lnTo>
                    <a:lnTo>
                      <a:pt x="3126" y="69"/>
                    </a:lnTo>
                    <a:lnTo>
                      <a:pt x="3250" y="226"/>
                    </a:lnTo>
                    <a:lnTo>
                      <a:pt x="3365" y="460"/>
                    </a:lnTo>
                    <a:lnTo>
                      <a:pt x="3492" y="759"/>
                    </a:lnTo>
                    <a:lnTo>
                      <a:pt x="3612" y="1091"/>
                    </a:lnTo>
                    <a:lnTo>
                      <a:pt x="3733" y="1459"/>
                    </a:lnTo>
                    <a:lnTo>
                      <a:pt x="3853" y="1823"/>
                    </a:lnTo>
                    <a:lnTo>
                      <a:pt x="3975" y="2179"/>
                    </a:lnTo>
                    <a:lnTo>
                      <a:pt x="4097" y="2530"/>
                    </a:lnTo>
                    <a:lnTo>
                      <a:pt x="4215" y="2846"/>
                    </a:lnTo>
                    <a:lnTo>
                      <a:pt x="4333" y="3133"/>
                    </a:lnTo>
                    <a:lnTo>
                      <a:pt x="4456" y="3378"/>
                    </a:lnTo>
                    <a:lnTo>
                      <a:pt x="4574" y="3606"/>
                    </a:lnTo>
                    <a:lnTo>
                      <a:pt x="4697" y="3783"/>
                    </a:lnTo>
                    <a:lnTo>
                      <a:pt x="4817" y="3954"/>
                    </a:lnTo>
                    <a:lnTo>
                      <a:pt x="4941" y="4079"/>
                    </a:lnTo>
                    <a:lnTo>
                      <a:pt x="5056" y="4193"/>
                    </a:lnTo>
                    <a:lnTo>
                      <a:pt x="5180" y="4277"/>
                    </a:lnTo>
                    <a:lnTo>
                      <a:pt x="5295" y="4357"/>
                    </a:lnTo>
                    <a:lnTo>
                      <a:pt x="5418" y="4430"/>
                    </a:lnTo>
                    <a:lnTo>
                      <a:pt x="5539" y="4470"/>
                    </a:lnTo>
                    <a:lnTo>
                      <a:pt x="5660" y="4515"/>
                    </a:lnTo>
                    <a:lnTo>
                      <a:pt x="5778" y="4548"/>
                    </a:lnTo>
                    <a:lnTo>
                      <a:pt x="5899" y="4578"/>
                    </a:lnTo>
                    <a:lnTo>
                      <a:pt x="6020" y="4591"/>
                    </a:lnTo>
                    <a:lnTo>
                      <a:pt x="6139" y="4617"/>
                    </a:lnTo>
                    <a:lnTo>
                      <a:pt x="6260" y="4630"/>
                    </a:lnTo>
                    <a:lnTo>
                      <a:pt x="6385" y="4643"/>
                    </a:lnTo>
                    <a:lnTo>
                      <a:pt x="6504" y="4661"/>
                    </a:lnTo>
                    <a:lnTo>
                      <a:pt x="6628" y="4661"/>
                    </a:lnTo>
                    <a:lnTo>
                      <a:pt x="6746" y="4663"/>
                    </a:lnTo>
                    <a:lnTo>
                      <a:pt x="6869" y="4674"/>
                    </a:lnTo>
                    <a:lnTo>
                      <a:pt x="6984" y="4676"/>
                    </a:lnTo>
                    <a:lnTo>
                      <a:pt x="7107" y="4687"/>
                    </a:lnTo>
                    <a:lnTo>
                      <a:pt x="7225" y="4691"/>
                    </a:lnTo>
                  </a:path>
                </a:pathLst>
              </a:custGeom>
              <a:noFill/>
              <a:ln w="25400" cap="flat">
                <a:solidFill>
                  <a:schemeClr val="tx1"/>
                </a:solidFill>
                <a:prstDash val="sysDot"/>
                <a:round/>
                <a:headEnd/>
                <a:tailEnd/>
              </a:ln>
            </p:spPr>
            <p:txBody>
              <a:bodyPr/>
              <a:lstStyle/>
              <a:p>
                <a:endParaRPr lang="en-US"/>
              </a:p>
            </p:txBody>
          </p:sp>
          <p:sp>
            <p:nvSpPr>
              <p:cNvPr id="369690" name="Oval 26"/>
              <p:cNvSpPr>
                <a:spLocks noChangeArrowheads="1"/>
              </p:cNvSpPr>
              <p:nvPr/>
            </p:nvSpPr>
            <p:spPr bwMode="auto">
              <a:xfrm>
                <a:off x="960" y="3456"/>
                <a:ext cx="51" cy="49"/>
              </a:xfrm>
              <a:prstGeom prst="ellipse">
                <a:avLst/>
              </a:prstGeom>
              <a:solidFill>
                <a:srgbClr val="FF0000"/>
              </a:solidFill>
              <a:ln w="25400">
                <a:solidFill>
                  <a:srgbClr val="FF0000"/>
                </a:solidFill>
                <a:round/>
                <a:headEnd/>
                <a:tailEnd/>
              </a:ln>
              <a:effectLst/>
            </p:spPr>
            <p:txBody>
              <a:bodyPr wrap="none" anchor="ctr"/>
              <a:lstStyle/>
              <a:p>
                <a:endParaRPr lang="en-US"/>
              </a:p>
            </p:txBody>
          </p:sp>
          <p:sp>
            <p:nvSpPr>
              <p:cNvPr id="369691" name="Oval 27"/>
              <p:cNvSpPr>
                <a:spLocks noChangeArrowheads="1"/>
              </p:cNvSpPr>
              <p:nvPr/>
            </p:nvSpPr>
            <p:spPr bwMode="auto">
              <a:xfrm>
                <a:off x="1200" y="1632"/>
                <a:ext cx="51" cy="49"/>
              </a:xfrm>
              <a:prstGeom prst="ellipse">
                <a:avLst/>
              </a:prstGeom>
              <a:solidFill>
                <a:srgbClr val="FF0000"/>
              </a:solidFill>
              <a:ln w="25400">
                <a:solidFill>
                  <a:srgbClr val="FF0000"/>
                </a:solidFill>
                <a:round/>
                <a:headEnd/>
                <a:tailEnd/>
              </a:ln>
              <a:effectLst/>
            </p:spPr>
            <p:txBody>
              <a:bodyPr wrap="none" anchor="ctr"/>
              <a:lstStyle/>
              <a:p>
                <a:endParaRPr lang="en-US"/>
              </a:p>
            </p:txBody>
          </p:sp>
          <p:sp>
            <p:nvSpPr>
              <p:cNvPr id="369692" name="Oval 28"/>
              <p:cNvSpPr>
                <a:spLocks noChangeArrowheads="1"/>
              </p:cNvSpPr>
              <p:nvPr/>
            </p:nvSpPr>
            <p:spPr bwMode="auto">
              <a:xfrm>
                <a:off x="1101" y="2736"/>
                <a:ext cx="51" cy="49"/>
              </a:xfrm>
              <a:prstGeom prst="ellipse">
                <a:avLst/>
              </a:prstGeom>
              <a:solidFill>
                <a:srgbClr val="FF0000"/>
              </a:solidFill>
              <a:ln w="25400">
                <a:solidFill>
                  <a:srgbClr val="FF0000"/>
                </a:solidFill>
                <a:round/>
                <a:headEnd/>
                <a:tailEnd/>
              </a:ln>
              <a:effectLst/>
            </p:spPr>
            <p:txBody>
              <a:bodyPr wrap="none" anchor="ctr"/>
              <a:lstStyle/>
              <a:p>
                <a:endParaRPr lang="en-US"/>
              </a:p>
            </p:txBody>
          </p:sp>
          <p:sp>
            <p:nvSpPr>
              <p:cNvPr id="369693" name="Oval 29"/>
              <p:cNvSpPr>
                <a:spLocks noChangeArrowheads="1"/>
              </p:cNvSpPr>
              <p:nvPr/>
            </p:nvSpPr>
            <p:spPr bwMode="auto">
              <a:xfrm>
                <a:off x="1533" y="3456"/>
                <a:ext cx="51" cy="49"/>
              </a:xfrm>
              <a:prstGeom prst="ellipse">
                <a:avLst/>
              </a:prstGeom>
              <a:solidFill>
                <a:srgbClr val="FF0000"/>
              </a:solidFill>
              <a:ln w="25400">
                <a:solidFill>
                  <a:srgbClr val="FF0000"/>
                </a:solidFill>
                <a:round/>
                <a:headEnd/>
                <a:tailEnd/>
              </a:ln>
              <a:effectLst/>
            </p:spPr>
            <p:txBody>
              <a:bodyPr wrap="none" anchor="ctr"/>
              <a:lstStyle/>
              <a:p>
                <a:endParaRPr lang="en-US"/>
              </a:p>
            </p:txBody>
          </p:sp>
          <p:sp>
            <p:nvSpPr>
              <p:cNvPr id="369694" name="Oval 30"/>
              <p:cNvSpPr>
                <a:spLocks noChangeArrowheads="1"/>
              </p:cNvSpPr>
              <p:nvPr/>
            </p:nvSpPr>
            <p:spPr bwMode="auto">
              <a:xfrm>
                <a:off x="1389" y="3359"/>
                <a:ext cx="51" cy="49"/>
              </a:xfrm>
              <a:prstGeom prst="ellipse">
                <a:avLst/>
              </a:prstGeom>
              <a:solidFill>
                <a:srgbClr val="FF0000"/>
              </a:solidFill>
              <a:ln w="25400">
                <a:solidFill>
                  <a:srgbClr val="FF0000"/>
                </a:solidFill>
                <a:round/>
                <a:headEnd/>
                <a:tailEnd/>
              </a:ln>
              <a:effectLst/>
            </p:spPr>
            <p:txBody>
              <a:bodyPr wrap="none" anchor="ctr"/>
              <a:lstStyle/>
              <a:p>
                <a:endParaRPr lang="en-US"/>
              </a:p>
            </p:txBody>
          </p:sp>
          <p:sp>
            <p:nvSpPr>
              <p:cNvPr id="369695" name="Line 31"/>
              <p:cNvSpPr>
                <a:spLocks noChangeShapeType="1"/>
              </p:cNvSpPr>
              <p:nvPr/>
            </p:nvSpPr>
            <p:spPr bwMode="auto">
              <a:xfrm flipV="1">
                <a:off x="1008" y="2784"/>
                <a:ext cx="96" cy="720"/>
              </a:xfrm>
              <a:prstGeom prst="line">
                <a:avLst/>
              </a:prstGeom>
              <a:noFill/>
              <a:ln w="25400">
                <a:solidFill>
                  <a:srgbClr val="FF0000"/>
                </a:solidFill>
                <a:round/>
                <a:headEnd/>
                <a:tailEnd/>
              </a:ln>
              <a:effectLst/>
            </p:spPr>
            <p:txBody>
              <a:bodyPr/>
              <a:lstStyle/>
              <a:p>
                <a:endParaRPr lang="en-US"/>
              </a:p>
            </p:txBody>
          </p:sp>
          <p:sp>
            <p:nvSpPr>
              <p:cNvPr id="369696" name="Line 32"/>
              <p:cNvSpPr>
                <a:spLocks noChangeShapeType="1"/>
              </p:cNvSpPr>
              <p:nvPr/>
            </p:nvSpPr>
            <p:spPr bwMode="auto">
              <a:xfrm flipV="1">
                <a:off x="1123" y="1632"/>
                <a:ext cx="106" cy="1133"/>
              </a:xfrm>
              <a:prstGeom prst="line">
                <a:avLst/>
              </a:prstGeom>
              <a:noFill/>
              <a:ln w="25400">
                <a:solidFill>
                  <a:srgbClr val="FF0000"/>
                </a:solidFill>
                <a:round/>
                <a:headEnd/>
                <a:tailEnd/>
              </a:ln>
              <a:effectLst/>
            </p:spPr>
            <p:txBody>
              <a:bodyPr/>
              <a:lstStyle/>
              <a:p>
                <a:endParaRPr lang="en-US"/>
              </a:p>
            </p:txBody>
          </p:sp>
          <p:sp>
            <p:nvSpPr>
              <p:cNvPr id="369697" name="Line 33"/>
              <p:cNvSpPr>
                <a:spLocks noChangeShapeType="1"/>
              </p:cNvSpPr>
              <p:nvPr/>
            </p:nvSpPr>
            <p:spPr bwMode="auto">
              <a:xfrm>
                <a:off x="1248" y="1632"/>
                <a:ext cx="144" cy="1728"/>
              </a:xfrm>
              <a:prstGeom prst="line">
                <a:avLst/>
              </a:prstGeom>
              <a:noFill/>
              <a:ln w="25400">
                <a:solidFill>
                  <a:srgbClr val="FF0000"/>
                </a:solidFill>
                <a:round/>
                <a:headEnd/>
                <a:tailEnd/>
              </a:ln>
              <a:effectLst/>
            </p:spPr>
            <p:txBody>
              <a:bodyPr/>
              <a:lstStyle/>
              <a:p>
                <a:endParaRPr lang="en-US"/>
              </a:p>
            </p:txBody>
          </p:sp>
          <p:sp>
            <p:nvSpPr>
              <p:cNvPr id="369698" name="Line 34"/>
              <p:cNvSpPr>
                <a:spLocks noChangeShapeType="1"/>
              </p:cNvSpPr>
              <p:nvPr/>
            </p:nvSpPr>
            <p:spPr bwMode="auto">
              <a:xfrm>
                <a:off x="1414" y="3386"/>
                <a:ext cx="170" cy="118"/>
              </a:xfrm>
              <a:prstGeom prst="line">
                <a:avLst/>
              </a:prstGeom>
              <a:noFill/>
              <a:ln w="25400">
                <a:solidFill>
                  <a:srgbClr val="FF0000"/>
                </a:solidFill>
                <a:round/>
                <a:headEnd/>
                <a:tailEnd/>
              </a:ln>
              <a:effectLst/>
            </p:spPr>
            <p:txBody>
              <a:bodyPr/>
              <a:lstStyle/>
              <a:p>
                <a:endParaRPr lang="en-US"/>
              </a:p>
            </p:txBody>
          </p:sp>
        </p:grpSp>
        <p:grpSp>
          <p:nvGrpSpPr>
            <p:cNvPr id="5" name="Group 35"/>
            <p:cNvGrpSpPr>
              <a:grpSpLocks/>
            </p:cNvGrpSpPr>
            <p:nvPr/>
          </p:nvGrpSpPr>
          <p:grpSpPr bwMode="auto">
            <a:xfrm>
              <a:off x="2367" y="1392"/>
              <a:ext cx="903" cy="2113"/>
              <a:chOff x="2109" y="1392"/>
              <a:chExt cx="627" cy="2113"/>
            </a:xfrm>
          </p:grpSpPr>
          <p:grpSp>
            <p:nvGrpSpPr>
              <p:cNvPr id="6" name="Group 36"/>
              <p:cNvGrpSpPr>
                <a:grpSpLocks/>
              </p:cNvGrpSpPr>
              <p:nvPr/>
            </p:nvGrpSpPr>
            <p:grpSpPr bwMode="auto">
              <a:xfrm>
                <a:off x="2109" y="1392"/>
                <a:ext cx="627" cy="2113"/>
                <a:chOff x="2109" y="1392"/>
                <a:chExt cx="627" cy="2113"/>
              </a:xfrm>
            </p:grpSpPr>
            <p:sp>
              <p:nvSpPr>
                <p:cNvPr id="369701" name="Oval 37"/>
                <p:cNvSpPr>
                  <a:spLocks noChangeArrowheads="1"/>
                </p:cNvSpPr>
                <p:nvPr/>
              </p:nvSpPr>
              <p:spPr bwMode="auto">
                <a:xfrm>
                  <a:off x="2589" y="3455"/>
                  <a:ext cx="51" cy="49"/>
                </a:xfrm>
                <a:prstGeom prst="ellipse">
                  <a:avLst/>
                </a:prstGeom>
                <a:solidFill>
                  <a:srgbClr val="FF0000"/>
                </a:solidFill>
                <a:ln w="25400">
                  <a:solidFill>
                    <a:srgbClr val="FF0000"/>
                  </a:solidFill>
                  <a:round/>
                  <a:headEnd/>
                  <a:tailEnd/>
                </a:ln>
                <a:effectLst/>
              </p:spPr>
              <p:txBody>
                <a:bodyPr wrap="none" anchor="ctr"/>
                <a:lstStyle/>
                <a:p>
                  <a:endParaRPr lang="en-US"/>
                </a:p>
              </p:txBody>
            </p:sp>
            <p:sp>
              <p:nvSpPr>
                <p:cNvPr id="369702" name="Oval 38"/>
                <p:cNvSpPr>
                  <a:spLocks noChangeArrowheads="1"/>
                </p:cNvSpPr>
                <p:nvPr/>
              </p:nvSpPr>
              <p:spPr bwMode="auto">
                <a:xfrm>
                  <a:off x="2448" y="2927"/>
                  <a:ext cx="51" cy="49"/>
                </a:xfrm>
                <a:prstGeom prst="ellipse">
                  <a:avLst/>
                </a:prstGeom>
                <a:solidFill>
                  <a:srgbClr val="FF0000"/>
                </a:solidFill>
                <a:ln w="25400">
                  <a:solidFill>
                    <a:srgbClr val="FF0000"/>
                  </a:solidFill>
                  <a:round/>
                  <a:headEnd/>
                  <a:tailEnd/>
                </a:ln>
                <a:effectLst/>
              </p:spPr>
              <p:txBody>
                <a:bodyPr wrap="none" anchor="ctr"/>
                <a:lstStyle/>
                <a:p>
                  <a:endParaRPr lang="en-US"/>
                </a:p>
              </p:txBody>
            </p:sp>
            <p:sp>
              <p:nvSpPr>
                <p:cNvPr id="369703" name="Oval 39"/>
                <p:cNvSpPr>
                  <a:spLocks noChangeArrowheads="1"/>
                </p:cNvSpPr>
                <p:nvPr/>
              </p:nvSpPr>
              <p:spPr bwMode="auto">
                <a:xfrm>
                  <a:off x="2304" y="1680"/>
                  <a:ext cx="51" cy="49"/>
                </a:xfrm>
                <a:prstGeom prst="ellipse">
                  <a:avLst/>
                </a:prstGeom>
                <a:solidFill>
                  <a:srgbClr val="FF0000"/>
                </a:solidFill>
                <a:ln w="25400">
                  <a:solidFill>
                    <a:srgbClr val="FF0000"/>
                  </a:solidFill>
                  <a:round/>
                  <a:headEnd/>
                  <a:tailEnd/>
                </a:ln>
                <a:effectLst/>
              </p:spPr>
              <p:txBody>
                <a:bodyPr wrap="none" anchor="ctr"/>
                <a:lstStyle/>
                <a:p>
                  <a:endParaRPr lang="en-US"/>
                </a:p>
              </p:txBody>
            </p:sp>
            <p:sp>
              <p:nvSpPr>
                <p:cNvPr id="369704" name="Oval 40"/>
                <p:cNvSpPr>
                  <a:spLocks noChangeArrowheads="1"/>
                </p:cNvSpPr>
                <p:nvPr/>
              </p:nvSpPr>
              <p:spPr bwMode="auto">
                <a:xfrm>
                  <a:off x="2160" y="3407"/>
                  <a:ext cx="51" cy="49"/>
                </a:xfrm>
                <a:prstGeom prst="ellipse">
                  <a:avLst/>
                </a:prstGeom>
                <a:solidFill>
                  <a:srgbClr val="FF0000"/>
                </a:solidFill>
                <a:ln w="25400">
                  <a:solidFill>
                    <a:srgbClr val="FF0000"/>
                  </a:solidFill>
                  <a:round/>
                  <a:headEnd/>
                  <a:tailEnd/>
                </a:ln>
                <a:effectLst/>
              </p:spPr>
              <p:txBody>
                <a:bodyPr wrap="none" anchor="ctr"/>
                <a:lstStyle/>
                <a:p>
                  <a:endParaRPr lang="en-US"/>
                </a:p>
              </p:txBody>
            </p:sp>
            <p:sp>
              <p:nvSpPr>
                <p:cNvPr id="369705" name="Freeform 41"/>
                <p:cNvSpPr>
                  <a:spLocks/>
                </p:cNvSpPr>
                <p:nvPr/>
              </p:nvSpPr>
              <p:spPr bwMode="auto">
                <a:xfrm>
                  <a:off x="2112" y="1392"/>
                  <a:ext cx="576" cy="2112"/>
                </a:xfrm>
                <a:custGeom>
                  <a:avLst/>
                  <a:gdLst/>
                  <a:ahLst/>
                  <a:cxnLst>
                    <a:cxn ang="0">
                      <a:pos x="0" y="4701"/>
                    </a:cxn>
                    <a:cxn ang="0">
                      <a:pos x="120" y="4701"/>
                    </a:cxn>
                    <a:cxn ang="0">
                      <a:pos x="240" y="4701"/>
                    </a:cxn>
                    <a:cxn ang="0">
                      <a:pos x="355" y="4694"/>
                    </a:cxn>
                    <a:cxn ang="0">
                      <a:pos x="476" y="4691"/>
                    </a:cxn>
                    <a:cxn ang="0">
                      <a:pos x="598" y="4691"/>
                    </a:cxn>
                    <a:cxn ang="0">
                      <a:pos x="723" y="4676"/>
                    </a:cxn>
                    <a:cxn ang="0">
                      <a:pos x="843" y="4661"/>
                    </a:cxn>
                    <a:cxn ang="0">
                      <a:pos x="964" y="4630"/>
                    </a:cxn>
                    <a:cxn ang="0">
                      <a:pos x="1087" y="4584"/>
                    </a:cxn>
                    <a:cxn ang="0">
                      <a:pos x="1202" y="4502"/>
                    </a:cxn>
                    <a:cxn ang="0">
                      <a:pos x="1323" y="4388"/>
                    </a:cxn>
                    <a:cxn ang="0">
                      <a:pos x="1447" y="4226"/>
                    </a:cxn>
                    <a:cxn ang="0">
                      <a:pos x="1565" y="4017"/>
                    </a:cxn>
                    <a:cxn ang="0">
                      <a:pos x="1684" y="3750"/>
                    </a:cxn>
                    <a:cxn ang="0">
                      <a:pos x="1803" y="3415"/>
                    </a:cxn>
                    <a:cxn ang="0">
                      <a:pos x="1921" y="3040"/>
                    </a:cxn>
                    <a:cxn ang="0">
                      <a:pos x="2042" y="2589"/>
                    </a:cxn>
                    <a:cxn ang="0">
                      <a:pos x="2166" y="2119"/>
                    </a:cxn>
                    <a:cxn ang="0">
                      <a:pos x="2285" y="1647"/>
                    </a:cxn>
                    <a:cxn ang="0">
                      <a:pos x="2409" y="1182"/>
                    </a:cxn>
                    <a:cxn ang="0">
                      <a:pos x="2530" y="774"/>
                    </a:cxn>
                    <a:cxn ang="0">
                      <a:pos x="2650" y="434"/>
                    </a:cxn>
                    <a:cxn ang="0">
                      <a:pos x="2765" y="196"/>
                    </a:cxn>
                    <a:cxn ang="0">
                      <a:pos x="2886" y="43"/>
                    </a:cxn>
                    <a:cxn ang="0">
                      <a:pos x="3010" y="0"/>
                    </a:cxn>
                    <a:cxn ang="0">
                      <a:pos x="3126" y="69"/>
                    </a:cxn>
                    <a:cxn ang="0">
                      <a:pos x="3250" y="226"/>
                    </a:cxn>
                    <a:cxn ang="0">
                      <a:pos x="3365" y="460"/>
                    </a:cxn>
                    <a:cxn ang="0">
                      <a:pos x="3492" y="759"/>
                    </a:cxn>
                    <a:cxn ang="0">
                      <a:pos x="3612" y="1091"/>
                    </a:cxn>
                    <a:cxn ang="0">
                      <a:pos x="3733" y="1459"/>
                    </a:cxn>
                    <a:cxn ang="0">
                      <a:pos x="3853" y="1823"/>
                    </a:cxn>
                    <a:cxn ang="0">
                      <a:pos x="3975" y="2179"/>
                    </a:cxn>
                    <a:cxn ang="0">
                      <a:pos x="4097" y="2530"/>
                    </a:cxn>
                    <a:cxn ang="0">
                      <a:pos x="4215" y="2846"/>
                    </a:cxn>
                    <a:cxn ang="0">
                      <a:pos x="4333" y="3133"/>
                    </a:cxn>
                    <a:cxn ang="0">
                      <a:pos x="4456" y="3378"/>
                    </a:cxn>
                    <a:cxn ang="0">
                      <a:pos x="4574" y="3606"/>
                    </a:cxn>
                    <a:cxn ang="0">
                      <a:pos x="4697" y="3783"/>
                    </a:cxn>
                    <a:cxn ang="0">
                      <a:pos x="4817" y="3954"/>
                    </a:cxn>
                    <a:cxn ang="0">
                      <a:pos x="4941" y="4079"/>
                    </a:cxn>
                    <a:cxn ang="0">
                      <a:pos x="5056" y="4193"/>
                    </a:cxn>
                    <a:cxn ang="0">
                      <a:pos x="5180" y="4277"/>
                    </a:cxn>
                    <a:cxn ang="0">
                      <a:pos x="5295" y="4357"/>
                    </a:cxn>
                    <a:cxn ang="0">
                      <a:pos x="5418" y="4430"/>
                    </a:cxn>
                    <a:cxn ang="0">
                      <a:pos x="5539" y="4470"/>
                    </a:cxn>
                    <a:cxn ang="0">
                      <a:pos x="5660" y="4515"/>
                    </a:cxn>
                    <a:cxn ang="0">
                      <a:pos x="5778" y="4548"/>
                    </a:cxn>
                    <a:cxn ang="0">
                      <a:pos x="5899" y="4578"/>
                    </a:cxn>
                    <a:cxn ang="0">
                      <a:pos x="6020" y="4591"/>
                    </a:cxn>
                    <a:cxn ang="0">
                      <a:pos x="6139" y="4617"/>
                    </a:cxn>
                    <a:cxn ang="0">
                      <a:pos x="6260" y="4630"/>
                    </a:cxn>
                    <a:cxn ang="0">
                      <a:pos x="6385" y="4643"/>
                    </a:cxn>
                    <a:cxn ang="0">
                      <a:pos x="6504" y="4661"/>
                    </a:cxn>
                    <a:cxn ang="0">
                      <a:pos x="6628" y="4661"/>
                    </a:cxn>
                    <a:cxn ang="0">
                      <a:pos x="6746" y="4663"/>
                    </a:cxn>
                    <a:cxn ang="0">
                      <a:pos x="6869" y="4674"/>
                    </a:cxn>
                    <a:cxn ang="0">
                      <a:pos x="6984" y="4676"/>
                    </a:cxn>
                    <a:cxn ang="0">
                      <a:pos x="7107" y="4687"/>
                    </a:cxn>
                    <a:cxn ang="0">
                      <a:pos x="7225" y="4691"/>
                    </a:cxn>
                  </a:cxnLst>
                  <a:rect l="0" t="0" r="r" b="b"/>
                  <a:pathLst>
                    <a:path w="7225" h="4701">
                      <a:moveTo>
                        <a:pt x="0" y="4701"/>
                      </a:moveTo>
                      <a:lnTo>
                        <a:pt x="120" y="4701"/>
                      </a:lnTo>
                      <a:lnTo>
                        <a:pt x="240" y="4701"/>
                      </a:lnTo>
                      <a:lnTo>
                        <a:pt x="355" y="4694"/>
                      </a:lnTo>
                      <a:lnTo>
                        <a:pt x="476" y="4691"/>
                      </a:lnTo>
                      <a:lnTo>
                        <a:pt x="598" y="4691"/>
                      </a:lnTo>
                      <a:lnTo>
                        <a:pt x="723" y="4676"/>
                      </a:lnTo>
                      <a:lnTo>
                        <a:pt x="843" y="4661"/>
                      </a:lnTo>
                      <a:lnTo>
                        <a:pt x="964" y="4630"/>
                      </a:lnTo>
                      <a:lnTo>
                        <a:pt x="1087" y="4584"/>
                      </a:lnTo>
                      <a:lnTo>
                        <a:pt x="1202" y="4502"/>
                      </a:lnTo>
                      <a:lnTo>
                        <a:pt x="1323" y="4388"/>
                      </a:lnTo>
                      <a:lnTo>
                        <a:pt x="1447" y="4226"/>
                      </a:lnTo>
                      <a:lnTo>
                        <a:pt x="1565" y="4017"/>
                      </a:lnTo>
                      <a:lnTo>
                        <a:pt x="1684" y="3750"/>
                      </a:lnTo>
                      <a:lnTo>
                        <a:pt x="1803" y="3415"/>
                      </a:lnTo>
                      <a:lnTo>
                        <a:pt x="1921" y="3040"/>
                      </a:lnTo>
                      <a:lnTo>
                        <a:pt x="2042" y="2589"/>
                      </a:lnTo>
                      <a:lnTo>
                        <a:pt x="2166" y="2119"/>
                      </a:lnTo>
                      <a:lnTo>
                        <a:pt x="2285" y="1647"/>
                      </a:lnTo>
                      <a:lnTo>
                        <a:pt x="2409" y="1182"/>
                      </a:lnTo>
                      <a:lnTo>
                        <a:pt x="2530" y="774"/>
                      </a:lnTo>
                      <a:lnTo>
                        <a:pt x="2650" y="434"/>
                      </a:lnTo>
                      <a:lnTo>
                        <a:pt x="2765" y="196"/>
                      </a:lnTo>
                      <a:lnTo>
                        <a:pt x="2886" y="43"/>
                      </a:lnTo>
                      <a:lnTo>
                        <a:pt x="3010" y="0"/>
                      </a:lnTo>
                      <a:lnTo>
                        <a:pt x="3126" y="69"/>
                      </a:lnTo>
                      <a:lnTo>
                        <a:pt x="3250" y="226"/>
                      </a:lnTo>
                      <a:lnTo>
                        <a:pt x="3365" y="460"/>
                      </a:lnTo>
                      <a:lnTo>
                        <a:pt x="3492" y="759"/>
                      </a:lnTo>
                      <a:lnTo>
                        <a:pt x="3612" y="1091"/>
                      </a:lnTo>
                      <a:lnTo>
                        <a:pt x="3733" y="1459"/>
                      </a:lnTo>
                      <a:lnTo>
                        <a:pt x="3853" y="1823"/>
                      </a:lnTo>
                      <a:lnTo>
                        <a:pt x="3975" y="2179"/>
                      </a:lnTo>
                      <a:lnTo>
                        <a:pt x="4097" y="2530"/>
                      </a:lnTo>
                      <a:lnTo>
                        <a:pt x="4215" y="2846"/>
                      </a:lnTo>
                      <a:lnTo>
                        <a:pt x="4333" y="3133"/>
                      </a:lnTo>
                      <a:lnTo>
                        <a:pt x="4456" y="3378"/>
                      </a:lnTo>
                      <a:lnTo>
                        <a:pt x="4574" y="3606"/>
                      </a:lnTo>
                      <a:lnTo>
                        <a:pt x="4697" y="3783"/>
                      </a:lnTo>
                      <a:lnTo>
                        <a:pt x="4817" y="3954"/>
                      </a:lnTo>
                      <a:lnTo>
                        <a:pt x="4941" y="4079"/>
                      </a:lnTo>
                      <a:lnTo>
                        <a:pt x="5056" y="4193"/>
                      </a:lnTo>
                      <a:lnTo>
                        <a:pt x="5180" y="4277"/>
                      </a:lnTo>
                      <a:lnTo>
                        <a:pt x="5295" y="4357"/>
                      </a:lnTo>
                      <a:lnTo>
                        <a:pt x="5418" y="4430"/>
                      </a:lnTo>
                      <a:lnTo>
                        <a:pt x="5539" y="4470"/>
                      </a:lnTo>
                      <a:lnTo>
                        <a:pt x="5660" y="4515"/>
                      </a:lnTo>
                      <a:lnTo>
                        <a:pt x="5778" y="4548"/>
                      </a:lnTo>
                      <a:lnTo>
                        <a:pt x="5899" y="4578"/>
                      </a:lnTo>
                      <a:lnTo>
                        <a:pt x="6020" y="4591"/>
                      </a:lnTo>
                      <a:lnTo>
                        <a:pt x="6139" y="4617"/>
                      </a:lnTo>
                      <a:lnTo>
                        <a:pt x="6260" y="4630"/>
                      </a:lnTo>
                      <a:lnTo>
                        <a:pt x="6385" y="4643"/>
                      </a:lnTo>
                      <a:lnTo>
                        <a:pt x="6504" y="4661"/>
                      </a:lnTo>
                      <a:lnTo>
                        <a:pt x="6628" y="4661"/>
                      </a:lnTo>
                      <a:lnTo>
                        <a:pt x="6746" y="4663"/>
                      </a:lnTo>
                      <a:lnTo>
                        <a:pt x="6869" y="4674"/>
                      </a:lnTo>
                      <a:lnTo>
                        <a:pt x="6984" y="4676"/>
                      </a:lnTo>
                      <a:lnTo>
                        <a:pt x="7107" y="4687"/>
                      </a:lnTo>
                      <a:lnTo>
                        <a:pt x="7225" y="4691"/>
                      </a:lnTo>
                    </a:path>
                  </a:pathLst>
                </a:custGeom>
                <a:noFill/>
                <a:ln w="25400" cap="flat">
                  <a:solidFill>
                    <a:schemeClr val="tx1"/>
                  </a:solidFill>
                  <a:prstDash val="sysDot"/>
                  <a:round/>
                  <a:headEnd/>
                  <a:tailEnd/>
                </a:ln>
              </p:spPr>
              <p:txBody>
                <a:bodyPr/>
                <a:lstStyle/>
                <a:p>
                  <a:endParaRPr lang="en-US"/>
                </a:p>
              </p:txBody>
            </p:sp>
            <p:sp>
              <p:nvSpPr>
                <p:cNvPr id="369706" name="Oval 42"/>
                <p:cNvSpPr>
                  <a:spLocks noChangeArrowheads="1"/>
                </p:cNvSpPr>
                <p:nvPr/>
              </p:nvSpPr>
              <p:spPr bwMode="auto">
                <a:xfrm>
                  <a:off x="2109" y="3456"/>
                  <a:ext cx="51" cy="49"/>
                </a:xfrm>
                <a:prstGeom prst="ellipse">
                  <a:avLst/>
                </a:prstGeom>
                <a:solidFill>
                  <a:srgbClr val="FF0000"/>
                </a:solidFill>
                <a:ln w="25400">
                  <a:solidFill>
                    <a:srgbClr val="FF0000"/>
                  </a:solidFill>
                  <a:round/>
                  <a:headEnd/>
                  <a:tailEnd/>
                </a:ln>
                <a:effectLst/>
              </p:spPr>
              <p:txBody>
                <a:bodyPr wrap="none" anchor="ctr"/>
                <a:lstStyle/>
                <a:p>
                  <a:endParaRPr lang="en-US"/>
                </a:p>
              </p:txBody>
            </p:sp>
            <p:sp>
              <p:nvSpPr>
                <p:cNvPr id="369707" name="Oval 43"/>
                <p:cNvSpPr>
                  <a:spLocks noChangeArrowheads="1"/>
                </p:cNvSpPr>
                <p:nvPr/>
              </p:nvSpPr>
              <p:spPr bwMode="auto">
                <a:xfrm>
                  <a:off x="2352" y="1632"/>
                  <a:ext cx="51" cy="49"/>
                </a:xfrm>
                <a:prstGeom prst="ellipse">
                  <a:avLst/>
                </a:prstGeom>
                <a:solidFill>
                  <a:srgbClr val="FF0000"/>
                </a:solidFill>
                <a:ln w="25400">
                  <a:solidFill>
                    <a:srgbClr val="FF0000"/>
                  </a:solidFill>
                  <a:round/>
                  <a:headEnd/>
                  <a:tailEnd/>
                </a:ln>
                <a:effectLst/>
              </p:spPr>
              <p:txBody>
                <a:bodyPr wrap="none" anchor="ctr"/>
                <a:lstStyle/>
                <a:p>
                  <a:endParaRPr lang="en-US"/>
                </a:p>
              </p:txBody>
            </p:sp>
            <p:sp>
              <p:nvSpPr>
                <p:cNvPr id="369708" name="Oval 44"/>
                <p:cNvSpPr>
                  <a:spLocks noChangeArrowheads="1"/>
                </p:cNvSpPr>
                <p:nvPr/>
              </p:nvSpPr>
              <p:spPr bwMode="auto">
                <a:xfrm>
                  <a:off x="2253" y="2736"/>
                  <a:ext cx="51" cy="49"/>
                </a:xfrm>
                <a:prstGeom prst="ellipse">
                  <a:avLst/>
                </a:prstGeom>
                <a:solidFill>
                  <a:srgbClr val="FF0000"/>
                </a:solidFill>
                <a:ln w="25400">
                  <a:solidFill>
                    <a:srgbClr val="FF0000"/>
                  </a:solidFill>
                  <a:round/>
                  <a:headEnd/>
                  <a:tailEnd/>
                </a:ln>
                <a:effectLst/>
              </p:spPr>
              <p:txBody>
                <a:bodyPr wrap="none" anchor="ctr"/>
                <a:lstStyle/>
                <a:p>
                  <a:endParaRPr lang="en-US"/>
                </a:p>
              </p:txBody>
            </p:sp>
            <p:sp>
              <p:nvSpPr>
                <p:cNvPr id="369709" name="Oval 45"/>
                <p:cNvSpPr>
                  <a:spLocks noChangeArrowheads="1"/>
                </p:cNvSpPr>
                <p:nvPr/>
              </p:nvSpPr>
              <p:spPr bwMode="auto">
                <a:xfrm>
                  <a:off x="2685" y="3456"/>
                  <a:ext cx="51" cy="49"/>
                </a:xfrm>
                <a:prstGeom prst="ellipse">
                  <a:avLst/>
                </a:prstGeom>
                <a:solidFill>
                  <a:srgbClr val="FF0000"/>
                </a:solidFill>
                <a:ln w="25400">
                  <a:solidFill>
                    <a:srgbClr val="FF0000"/>
                  </a:solidFill>
                  <a:round/>
                  <a:headEnd/>
                  <a:tailEnd/>
                </a:ln>
                <a:effectLst/>
              </p:spPr>
              <p:txBody>
                <a:bodyPr wrap="none" anchor="ctr"/>
                <a:lstStyle/>
                <a:p>
                  <a:endParaRPr lang="en-US"/>
                </a:p>
              </p:txBody>
            </p:sp>
            <p:sp>
              <p:nvSpPr>
                <p:cNvPr id="369710" name="Oval 46"/>
                <p:cNvSpPr>
                  <a:spLocks noChangeArrowheads="1"/>
                </p:cNvSpPr>
                <p:nvPr/>
              </p:nvSpPr>
              <p:spPr bwMode="auto">
                <a:xfrm>
                  <a:off x="2541" y="3359"/>
                  <a:ext cx="51" cy="49"/>
                </a:xfrm>
                <a:prstGeom prst="ellipse">
                  <a:avLst/>
                </a:prstGeom>
                <a:solidFill>
                  <a:srgbClr val="FF0000"/>
                </a:solidFill>
                <a:ln w="25400">
                  <a:solidFill>
                    <a:srgbClr val="FF0000"/>
                  </a:solidFill>
                  <a:round/>
                  <a:headEnd/>
                  <a:tailEnd/>
                </a:ln>
                <a:effectLst/>
              </p:spPr>
              <p:txBody>
                <a:bodyPr wrap="none" anchor="ctr"/>
                <a:lstStyle/>
                <a:p>
                  <a:endParaRPr lang="en-US"/>
                </a:p>
              </p:txBody>
            </p:sp>
          </p:grpSp>
          <p:sp>
            <p:nvSpPr>
              <p:cNvPr id="369711" name="Line 47"/>
              <p:cNvSpPr>
                <a:spLocks noChangeShapeType="1"/>
              </p:cNvSpPr>
              <p:nvPr/>
            </p:nvSpPr>
            <p:spPr bwMode="auto">
              <a:xfrm flipV="1">
                <a:off x="2160" y="3408"/>
                <a:ext cx="0" cy="48"/>
              </a:xfrm>
              <a:prstGeom prst="line">
                <a:avLst/>
              </a:prstGeom>
              <a:noFill/>
              <a:ln w="25400">
                <a:solidFill>
                  <a:srgbClr val="FF0000"/>
                </a:solidFill>
                <a:round/>
                <a:headEnd/>
                <a:tailEnd/>
              </a:ln>
              <a:effectLst/>
            </p:spPr>
            <p:txBody>
              <a:bodyPr/>
              <a:lstStyle/>
              <a:p>
                <a:endParaRPr lang="en-US"/>
              </a:p>
            </p:txBody>
          </p:sp>
          <p:sp>
            <p:nvSpPr>
              <p:cNvPr id="369712" name="Line 48"/>
              <p:cNvSpPr>
                <a:spLocks noChangeShapeType="1"/>
              </p:cNvSpPr>
              <p:nvPr/>
            </p:nvSpPr>
            <p:spPr bwMode="auto">
              <a:xfrm flipV="1">
                <a:off x="2192" y="2765"/>
                <a:ext cx="83" cy="672"/>
              </a:xfrm>
              <a:prstGeom prst="line">
                <a:avLst/>
              </a:prstGeom>
              <a:noFill/>
              <a:ln w="25400">
                <a:solidFill>
                  <a:srgbClr val="FF0000"/>
                </a:solidFill>
                <a:round/>
                <a:headEnd/>
                <a:tailEnd/>
              </a:ln>
              <a:effectLst/>
            </p:spPr>
            <p:txBody>
              <a:bodyPr/>
              <a:lstStyle/>
              <a:p>
                <a:endParaRPr lang="en-US"/>
              </a:p>
            </p:txBody>
          </p:sp>
          <p:sp>
            <p:nvSpPr>
              <p:cNvPr id="369713" name="Line 49"/>
              <p:cNvSpPr>
                <a:spLocks noChangeShapeType="1"/>
              </p:cNvSpPr>
              <p:nvPr/>
            </p:nvSpPr>
            <p:spPr bwMode="auto">
              <a:xfrm flipV="1">
                <a:off x="2272" y="1703"/>
                <a:ext cx="48" cy="1056"/>
              </a:xfrm>
              <a:prstGeom prst="line">
                <a:avLst/>
              </a:prstGeom>
              <a:noFill/>
              <a:ln w="25400">
                <a:solidFill>
                  <a:srgbClr val="FF0000"/>
                </a:solidFill>
                <a:round/>
                <a:headEnd/>
                <a:tailEnd/>
              </a:ln>
              <a:effectLst/>
            </p:spPr>
            <p:txBody>
              <a:bodyPr/>
              <a:lstStyle/>
              <a:p>
                <a:endParaRPr lang="en-US"/>
              </a:p>
            </p:txBody>
          </p:sp>
          <p:sp>
            <p:nvSpPr>
              <p:cNvPr id="369714" name="Line 50"/>
              <p:cNvSpPr>
                <a:spLocks noChangeShapeType="1"/>
              </p:cNvSpPr>
              <p:nvPr/>
            </p:nvSpPr>
            <p:spPr bwMode="auto">
              <a:xfrm flipV="1">
                <a:off x="2304" y="1661"/>
                <a:ext cx="96" cy="48"/>
              </a:xfrm>
              <a:prstGeom prst="line">
                <a:avLst/>
              </a:prstGeom>
              <a:noFill/>
              <a:ln w="25400">
                <a:solidFill>
                  <a:srgbClr val="FF0000"/>
                </a:solidFill>
                <a:round/>
                <a:headEnd/>
                <a:tailEnd/>
              </a:ln>
              <a:effectLst/>
            </p:spPr>
            <p:txBody>
              <a:bodyPr/>
              <a:lstStyle/>
              <a:p>
                <a:endParaRPr lang="en-US"/>
              </a:p>
            </p:txBody>
          </p:sp>
          <p:sp>
            <p:nvSpPr>
              <p:cNvPr id="369715" name="Line 51"/>
              <p:cNvSpPr>
                <a:spLocks noChangeShapeType="1"/>
              </p:cNvSpPr>
              <p:nvPr/>
            </p:nvSpPr>
            <p:spPr bwMode="auto">
              <a:xfrm>
                <a:off x="2400" y="1680"/>
                <a:ext cx="96" cy="1296"/>
              </a:xfrm>
              <a:prstGeom prst="line">
                <a:avLst/>
              </a:prstGeom>
              <a:noFill/>
              <a:ln w="25400">
                <a:solidFill>
                  <a:srgbClr val="FF0000"/>
                </a:solidFill>
                <a:round/>
                <a:headEnd/>
                <a:tailEnd/>
              </a:ln>
              <a:effectLst/>
            </p:spPr>
            <p:txBody>
              <a:bodyPr/>
              <a:lstStyle/>
              <a:p>
                <a:endParaRPr lang="en-US"/>
              </a:p>
            </p:txBody>
          </p:sp>
          <p:sp>
            <p:nvSpPr>
              <p:cNvPr id="369716" name="Line 52"/>
              <p:cNvSpPr>
                <a:spLocks noChangeShapeType="1"/>
              </p:cNvSpPr>
              <p:nvPr/>
            </p:nvSpPr>
            <p:spPr bwMode="auto">
              <a:xfrm>
                <a:off x="2496" y="2976"/>
                <a:ext cx="48" cy="384"/>
              </a:xfrm>
              <a:prstGeom prst="line">
                <a:avLst/>
              </a:prstGeom>
              <a:noFill/>
              <a:ln w="25400">
                <a:solidFill>
                  <a:srgbClr val="FF0000"/>
                </a:solidFill>
                <a:round/>
                <a:headEnd/>
                <a:tailEnd/>
              </a:ln>
              <a:effectLst/>
            </p:spPr>
            <p:txBody>
              <a:bodyPr/>
              <a:lstStyle/>
              <a:p>
                <a:endParaRPr lang="en-US"/>
              </a:p>
            </p:txBody>
          </p:sp>
          <p:sp>
            <p:nvSpPr>
              <p:cNvPr id="369717" name="Line 53"/>
              <p:cNvSpPr>
                <a:spLocks noChangeShapeType="1"/>
              </p:cNvSpPr>
              <p:nvPr/>
            </p:nvSpPr>
            <p:spPr bwMode="auto">
              <a:xfrm>
                <a:off x="2544" y="3408"/>
                <a:ext cx="48" cy="48"/>
              </a:xfrm>
              <a:prstGeom prst="line">
                <a:avLst/>
              </a:prstGeom>
              <a:noFill/>
              <a:ln w="25400">
                <a:solidFill>
                  <a:srgbClr val="FF0000"/>
                </a:solidFill>
                <a:round/>
                <a:headEnd/>
                <a:tailEnd/>
              </a:ln>
              <a:effectLst/>
            </p:spPr>
            <p:txBody>
              <a:bodyPr/>
              <a:lstStyle/>
              <a:p>
                <a:endParaRPr lang="en-US"/>
              </a:p>
            </p:txBody>
          </p:sp>
          <p:sp>
            <p:nvSpPr>
              <p:cNvPr id="369718" name="Line 54"/>
              <p:cNvSpPr>
                <a:spLocks noChangeShapeType="1"/>
              </p:cNvSpPr>
              <p:nvPr/>
            </p:nvSpPr>
            <p:spPr bwMode="auto">
              <a:xfrm>
                <a:off x="2640" y="3504"/>
                <a:ext cx="48" cy="0"/>
              </a:xfrm>
              <a:prstGeom prst="line">
                <a:avLst/>
              </a:prstGeom>
              <a:noFill/>
              <a:ln w="25400">
                <a:solidFill>
                  <a:srgbClr val="FF0000"/>
                </a:solidFill>
                <a:round/>
                <a:headEnd/>
                <a:tailEnd/>
              </a:ln>
              <a:effectLst/>
            </p:spPr>
            <p:txBody>
              <a:bodyPr/>
              <a:lstStyle/>
              <a:p>
                <a:endParaRPr lang="en-US"/>
              </a:p>
            </p:txBody>
          </p:sp>
        </p:grpSp>
        <p:grpSp>
          <p:nvGrpSpPr>
            <p:cNvPr id="7" name="Group 55"/>
            <p:cNvGrpSpPr>
              <a:grpSpLocks/>
            </p:cNvGrpSpPr>
            <p:nvPr/>
          </p:nvGrpSpPr>
          <p:grpSpPr bwMode="auto">
            <a:xfrm>
              <a:off x="4081" y="1381"/>
              <a:ext cx="903" cy="2140"/>
              <a:chOff x="4026" y="1381"/>
              <a:chExt cx="903" cy="2140"/>
            </a:xfrm>
          </p:grpSpPr>
          <p:sp>
            <p:nvSpPr>
              <p:cNvPr id="369720" name="Oval 56"/>
              <p:cNvSpPr>
                <a:spLocks noChangeArrowheads="1"/>
              </p:cNvSpPr>
              <p:nvPr/>
            </p:nvSpPr>
            <p:spPr bwMode="auto">
              <a:xfrm>
                <a:off x="4340" y="1381"/>
                <a:ext cx="73" cy="49"/>
              </a:xfrm>
              <a:prstGeom prst="ellipse">
                <a:avLst/>
              </a:prstGeom>
              <a:solidFill>
                <a:srgbClr val="FF0000"/>
              </a:solidFill>
              <a:ln w="25400">
                <a:solidFill>
                  <a:srgbClr val="FF0000"/>
                </a:solidFill>
                <a:round/>
                <a:headEnd/>
                <a:tailEnd/>
              </a:ln>
              <a:effectLst/>
            </p:spPr>
            <p:txBody>
              <a:bodyPr wrap="none" anchor="ctr"/>
              <a:lstStyle/>
              <a:p>
                <a:endParaRPr lang="en-US"/>
              </a:p>
            </p:txBody>
          </p:sp>
          <p:sp>
            <p:nvSpPr>
              <p:cNvPr id="369721" name="Oval 57"/>
              <p:cNvSpPr>
                <a:spLocks noChangeArrowheads="1"/>
              </p:cNvSpPr>
              <p:nvPr/>
            </p:nvSpPr>
            <p:spPr bwMode="auto">
              <a:xfrm>
                <a:off x="4248" y="2248"/>
                <a:ext cx="73" cy="49"/>
              </a:xfrm>
              <a:prstGeom prst="ellipse">
                <a:avLst/>
              </a:prstGeom>
              <a:solidFill>
                <a:srgbClr val="FF0000"/>
              </a:solidFill>
              <a:ln w="25400">
                <a:solidFill>
                  <a:srgbClr val="FF0000"/>
                </a:solidFill>
                <a:round/>
                <a:headEnd/>
                <a:tailEnd/>
              </a:ln>
              <a:effectLst/>
            </p:spPr>
            <p:txBody>
              <a:bodyPr wrap="none" anchor="ctr"/>
              <a:lstStyle/>
              <a:p>
                <a:endParaRPr lang="en-US"/>
              </a:p>
            </p:txBody>
          </p:sp>
          <p:sp>
            <p:nvSpPr>
              <p:cNvPr id="369722" name="Oval 58"/>
              <p:cNvSpPr>
                <a:spLocks noChangeArrowheads="1"/>
              </p:cNvSpPr>
              <p:nvPr/>
            </p:nvSpPr>
            <p:spPr bwMode="auto">
              <a:xfrm>
                <a:off x="4183" y="3147"/>
                <a:ext cx="73" cy="49"/>
              </a:xfrm>
              <a:prstGeom prst="ellipse">
                <a:avLst/>
              </a:prstGeom>
              <a:solidFill>
                <a:srgbClr val="FF0000"/>
              </a:solidFill>
              <a:ln w="25400">
                <a:solidFill>
                  <a:srgbClr val="FF0000"/>
                </a:solidFill>
                <a:round/>
                <a:headEnd/>
                <a:tailEnd/>
              </a:ln>
              <a:effectLst/>
            </p:spPr>
            <p:txBody>
              <a:bodyPr wrap="none" anchor="ctr"/>
              <a:lstStyle/>
              <a:p>
                <a:endParaRPr lang="en-US"/>
              </a:p>
            </p:txBody>
          </p:sp>
          <p:sp>
            <p:nvSpPr>
              <p:cNvPr id="369723" name="Oval 59"/>
              <p:cNvSpPr>
                <a:spLocks noChangeArrowheads="1"/>
              </p:cNvSpPr>
              <p:nvPr/>
            </p:nvSpPr>
            <p:spPr bwMode="auto">
              <a:xfrm>
                <a:off x="4451" y="2373"/>
                <a:ext cx="73" cy="49"/>
              </a:xfrm>
              <a:prstGeom prst="ellipse">
                <a:avLst/>
              </a:prstGeom>
              <a:solidFill>
                <a:srgbClr val="FF0000"/>
              </a:solidFill>
              <a:ln w="25400">
                <a:solidFill>
                  <a:srgbClr val="FF0000"/>
                </a:solidFill>
                <a:round/>
                <a:headEnd/>
                <a:tailEnd/>
              </a:ln>
              <a:effectLst/>
            </p:spPr>
            <p:txBody>
              <a:bodyPr wrap="none" anchor="ctr"/>
              <a:lstStyle/>
              <a:p>
                <a:endParaRPr lang="en-US"/>
              </a:p>
            </p:txBody>
          </p:sp>
          <p:sp>
            <p:nvSpPr>
              <p:cNvPr id="369724" name="Oval 60"/>
              <p:cNvSpPr>
                <a:spLocks noChangeArrowheads="1"/>
              </p:cNvSpPr>
              <p:nvPr/>
            </p:nvSpPr>
            <p:spPr bwMode="auto">
              <a:xfrm>
                <a:off x="4547" y="3179"/>
                <a:ext cx="74" cy="49"/>
              </a:xfrm>
              <a:prstGeom prst="ellipse">
                <a:avLst/>
              </a:prstGeom>
              <a:solidFill>
                <a:srgbClr val="FF0000"/>
              </a:solidFill>
              <a:ln w="25400">
                <a:solidFill>
                  <a:srgbClr val="FF0000"/>
                </a:solidFill>
                <a:round/>
                <a:headEnd/>
                <a:tailEnd/>
              </a:ln>
              <a:effectLst/>
            </p:spPr>
            <p:txBody>
              <a:bodyPr wrap="none" anchor="ctr"/>
              <a:lstStyle/>
              <a:p>
                <a:endParaRPr lang="en-US"/>
              </a:p>
            </p:txBody>
          </p:sp>
          <p:sp>
            <p:nvSpPr>
              <p:cNvPr id="369725" name="Oval 61"/>
              <p:cNvSpPr>
                <a:spLocks noChangeArrowheads="1"/>
              </p:cNvSpPr>
              <p:nvPr/>
            </p:nvSpPr>
            <p:spPr bwMode="auto">
              <a:xfrm>
                <a:off x="4663" y="3426"/>
                <a:ext cx="73" cy="49"/>
              </a:xfrm>
              <a:prstGeom prst="ellipse">
                <a:avLst/>
              </a:prstGeom>
              <a:solidFill>
                <a:srgbClr val="FF0000"/>
              </a:solidFill>
              <a:ln w="25400">
                <a:solidFill>
                  <a:srgbClr val="FF0000"/>
                </a:solidFill>
                <a:round/>
                <a:headEnd/>
                <a:tailEnd/>
              </a:ln>
              <a:effectLst/>
            </p:spPr>
            <p:txBody>
              <a:bodyPr wrap="none" anchor="ctr"/>
              <a:lstStyle/>
              <a:p>
                <a:endParaRPr lang="en-US"/>
              </a:p>
            </p:txBody>
          </p:sp>
          <p:sp>
            <p:nvSpPr>
              <p:cNvPr id="369726" name="Oval 62"/>
              <p:cNvSpPr>
                <a:spLocks noChangeArrowheads="1"/>
              </p:cNvSpPr>
              <p:nvPr/>
            </p:nvSpPr>
            <p:spPr bwMode="auto">
              <a:xfrm>
                <a:off x="4778" y="3470"/>
                <a:ext cx="73" cy="49"/>
              </a:xfrm>
              <a:prstGeom prst="ellipse">
                <a:avLst/>
              </a:prstGeom>
              <a:solidFill>
                <a:srgbClr val="FF0000"/>
              </a:solidFill>
              <a:ln w="25400">
                <a:solidFill>
                  <a:srgbClr val="FF0000"/>
                </a:solidFill>
                <a:round/>
                <a:headEnd/>
                <a:tailEnd/>
              </a:ln>
              <a:effectLst/>
            </p:spPr>
            <p:txBody>
              <a:bodyPr wrap="none" anchor="ctr"/>
              <a:lstStyle/>
              <a:p>
                <a:endParaRPr lang="en-US"/>
              </a:p>
            </p:txBody>
          </p:sp>
          <p:sp>
            <p:nvSpPr>
              <p:cNvPr id="369727" name="Oval 63"/>
              <p:cNvSpPr>
                <a:spLocks noChangeArrowheads="1"/>
              </p:cNvSpPr>
              <p:nvPr/>
            </p:nvSpPr>
            <p:spPr bwMode="auto">
              <a:xfrm>
                <a:off x="4072" y="3448"/>
                <a:ext cx="74" cy="49"/>
              </a:xfrm>
              <a:prstGeom prst="ellipse">
                <a:avLst/>
              </a:prstGeom>
              <a:solidFill>
                <a:srgbClr val="FF0000"/>
              </a:solidFill>
              <a:ln w="25400">
                <a:solidFill>
                  <a:srgbClr val="FF0000"/>
                </a:solidFill>
                <a:round/>
                <a:headEnd/>
                <a:tailEnd/>
              </a:ln>
              <a:effectLst/>
            </p:spPr>
            <p:txBody>
              <a:bodyPr wrap="none" anchor="ctr"/>
              <a:lstStyle/>
              <a:p>
                <a:endParaRPr lang="en-US"/>
              </a:p>
            </p:txBody>
          </p:sp>
          <p:sp>
            <p:nvSpPr>
              <p:cNvPr id="369728" name="Oval 64"/>
              <p:cNvSpPr>
                <a:spLocks noChangeArrowheads="1"/>
              </p:cNvSpPr>
              <p:nvPr/>
            </p:nvSpPr>
            <p:spPr bwMode="auto">
              <a:xfrm>
                <a:off x="4717" y="3471"/>
                <a:ext cx="74" cy="49"/>
              </a:xfrm>
              <a:prstGeom prst="ellipse">
                <a:avLst/>
              </a:prstGeom>
              <a:solidFill>
                <a:srgbClr val="FF0000"/>
              </a:solidFill>
              <a:ln w="25400">
                <a:solidFill>
                  <a:srgbClr val="FF0000"/>
                </a:solidFill>
                <a:round/>
                <a:headEnd/>
                <a:tailEnd/>
              </a:ln>
              <a:effectLst/>
            </p:spPr>
            <p:txBody>
              <a:bodyPr wrap="none" anchor="ctr"/>
              <a:lstStyle/>
              <a:p>
                <a:endParaRPr lang="en-US"/>
              </a:p>
            </p:txBody>
          </p:sp>
          <p:sp>
            <p:nvSpPr>
              <p:cNvPr id="369729" name="Oval 65"/>
              <p:cNvSpPr>
                <a:spLocks noChangeArrowheads="1"/>
              </p:cNvSpPr>
              <p:nvPr/>
            </p:nvSpPr>
            <p:spPr bwMode="auto">
              <a:xfrm>
                <a:off x="4514" y="2943"/>
                <a:ext cx="74" cy="49"/>
              </a:xfrm>
              <a:prstGeom prst="ellipse">
                <a:avLst/>
              </a:prstGeom>
              <a:solidFill>
                <a:srgbClr val="FF0000"/>
              </a:solidFill>
              <a:ln w="25400">
                <a:solidFill>
                  <a:srgbClr val="FF0000"/>
                </a:solidFill>
                <a:round/>
                <a:headEnd/>
                <a:tailEnd/>
              </a:ln>
              <a:effectLst/>
            </p:spPr>
            <p:txBody>
              <a:bodyPr wrap="none" anchor="ctr"/>
              <a:lstStyle/>
              <a:p>
                <a:endParaRPr lang="en-US"/>
              </a:p>
            </p:txBody>
          </p:sp>
          <p:sp>
            <p:nvSpPr>
              <p:cNvPr id="369730" name="Oval 66"/>
              <p:cNvSpPr>
                <a:spLocks noChangeArrowheads="1"/>
              </p:cNvSpPr>
              <p:nvPr/>
            </p:nvSpPr>
            <p:spPr bwMode="auto">
              <a:xfrm>
                <a:off x="4307" y="1696"/>
                <a:ext cx="73" cy="49"/>
              </a:xfrm>
              <a:prstGeom prst="ellipse">
                <a:avLst/>
              </a:prstGeom>
              <a:solidFill>
                <a:srgbClr val="FF0000"/>
              </a:solidFill>
              <a:ln w="25400">
                <a:solidFill>
                  <a:srgbClr val="FF0000"/>
                </a:solidFill>
                <a:round/>
                <a:headEnd/>
                <a:tailEnd/>
              </a:ln>
              <a:effectLst/>
            </p:spPr>
            <p:txBody>
              <a:bodyPr wrap="none" anchor="ctr"/>
              <a:lstStyle/>
              <a:p>
                <a:endParaRPr lang="en-US"/>
              </a:p>
            </p:txBody>
          </p:sp>
          <p:sp>
            <p:nvSpPr>
              <p:cNvPr id="369731" name="Oval 67"/>
              <p:cNvSpPr>
                <a:spLocks noChangeArrowheads="1"/>
              </p:cNvSpPr>
              <p:nvPr/>
            </p:nvSpPr>
            <p:spPr bwMode="auto">
              <a:xfrm>
                <a:off x="4099" y="3423"/>
                <a:ext cx="74" cy="49"/>
              </a:xfrm>
              <a:prstGeom prst="ellipse">
                <a:avLst/>
              </a:prstGeom>
              <a:solidFill>
                <a:srgbClr val="FF0000"/>
              </a:solidFill>
              <a:ln w="25400">
                <a:solidFill>
                  <a:srgbClr val="FF0000"/>
                </a:solidFill>
                <a:round/>
                <a:headEnd/>
                <a:tailEnd/>
              </a:ln>
              <a:effectLst/>
            </p:spPr>
            <p:txBody>
              <a:bodyPr wrap="none" anchor="ctr"/>
              <a:lstStyle/>
              <a:p>
                <a:endParaRPr lang="en-US"/>
              </a:p>
            </p:txBody>
          </p:sp>
          <p:sp>
            <p:nvSpPr>
              <p:cNvPr id="369732" name="Freeform 68"/>
              <p:cNvSpPr>
                <a:spLocks/>
              </p:cNvSpPr>
              <p:nvPr/>
            </p:nvSpPr>
            <p:spPr bwMode="auto">
              <a:xfrm>
                <a:off x="4030" y="1408"/>
                <a:ext cx="830" cy="2112"/>
              </a:xfrm>
              <a:custGeom>
                <a:avLst/>
                <a:gdLst/>
                <a:ahLst/>
                <a:cxnLst>
                  <a:cxn ang="0">
                    <a:pos x="0" y="4701"/>
                  </a:cxn>
                  <a:cxn ang="0">
                    <a:pos x="120" y="4701"/>
                  </a:cxn>
                  <a:cxn ang="0">
                    <a:pos x="240" y="4701"/>
                  </a:cxn>
                  <a:cxn ang="0">
                    <a:pos x="355" y="4694"/>
                  </a:cxn>
                  <a:cxn ang="0">
                    <a:pos x="476" y="4691"/>
                  </a:cxn>
                  <a:cxn ang="0">
                    <a:pos x="598" y="4691"/>
                  </a:cxn>
                  <a:cxn ang="0">
                    <a:pos x="723" y="4676"/>
                  </a:cxn>
                  <a:cxn ang="0">
                    <a:pos x="843" y="4661"/>
                  </a:cxn>
                  <a:cxn ang="0">
                    <a:pos x="964" y="4630"/>
                  </a:cxn>
                  <a:cxn ang="0">
                    <a:pos x="1087" y="4584"/>
                  </a:cxn>
                  <a:cxn ang="0">
                    <a:pos x="1202" y="4502"/>
                  </a:cxn>
                  <a:cxn ang="0">
                    <a:pos x="1323" y="4388"/>
                  </a:cxn>
                  <a:cxn ang="0">
                    <a:pos x="1447" y="4226"/>
                  </a:cxn>
                  <a:cxn ang="0">
                    <a:pos x="1565" y="4017"/>
                  </a:cxn>
                  <a:cxn ang="0">
                    <a:pos x="1684" y="3750"/>
                  </a:cxn>
                  <a:cxn ang="0">
                    <a:pos x="1803" y="3415"/>
                  </a:cxn>
                  <a:cxn ang="0">
                    <a:pos x="1921" y="3040"/>
                  </a:cxn>
                  <a:cxn ang="0">
                    <a:pos x="2042" y="2589"/>
                  </a:cxn>
                  <a:cxn ang="0">
                    <a:pos x="2166" y="2119"/>
                  </a:cxn>
                  <a:cxn ang="0">
                    <a:pos x="2285" y="1647"/>
                  </a:cxn>
                  <a:cxn ang="0">
                    <a:pos x="2409" y="1182"/>
                  </a:cxn>
                  <a:cxn ang="0">
                    <a:pos x="2530" y="774"/>
                  </a:cxn>
                  <a:cxn ang="0">
                    <a:pos x="2650" y="434"/>
                  </a:cxn>
                  <a:cxn ang="0">
                    <a:pos x="2765" y="196"/>
                  </a:cxn>
                  <a:cxn ang="0">
                    <a:pos x="2886" y="43"/>
                  </a:cxn>
                  <a:cxn ang="0">
                    <a:pos x="3010" y="0"/>
                  </a:cxn>
                  <a:cxn ang="0">
                    <a:pos x="3126" y="69"/>
                  </a:cxn>
                  <a:cxn ang="0">
                    <a:pos x="3250" y="226"/>
                  </a:cxn>
                  <a:cxn ang="0">
                    <a:pos x="3365" y="460"/>
                  </a:cxn>
                  <a:cxn ang="0">
                    <a:pos x="3492" y="759"/>
                  </a:cxn>
                  <a:cxn ang="0">
                    <a:pos x="3612" y="1091"/>
                  </a:cxn>
                  <a:cxn ang="0">
                    <a:pos x="3733" y="1459"/>
                  </a:cxn>
                  <a:cxn ang="0">
                    <a:pos x="3853" y="1823"/>
                  </a:cxn>
                  <a:cxn ang="0">
                    <a:pos x="3975" y="2179"/>
                  </a:cxn>
                  <a:cxn ang="0">
                    <a:pos x="4097" y="2530"/>
                  </a:cxn>
                  <a:cxn ang="0">
                    <a:pos x="4215" y="2846"/>
                  </a:cxn>
                  <a:cxn ang="0">
                    <a:pos x="4333" y="3133"/>
                  </a:cxn>
                  <a:cxn ang="0">
                    <a:pos x="4456" y="3378"/>
                  </a:cxn>
                  <a:cxn ang="0">
                    <a:pos x="4574" y="3606"/>
                  </a:cxn>
                  <a:cxn ang="0">
                    <a:pos x="4697" y="3783"/>
                  </a:cxn>
                  <a:cxn ang="0">
                    <a:pos x="4817" y="3954"/>
                  </a:cxn>
                  <a:cxn ang="0">
                    <a:pos x="4941" y="4079"/>
                  </a:cxn>
                  <a:cxn ang="0">
                    <a:pos x="5056" y="4193"/>
                  </a:cxn>
                  <a:cxn ang="0">
                    <a:pos x="5180" y="4277"/>
                  </a:cxn>
                  <a:cxn ang="0">
                    <a:pos x="5295" y="4357"/>
                  </a:cxn>
                  <a:cxn ang="0">
                    <a:pos x="5418" y="4430"/>
                  </a:cxn>
                  <a:cxn ang="0">
                    <a:pos x="5539" y="4470"/>
                  </a:cxn>
                  <a:cxn ang="0">
                    <a:pos x="5660" y="4515"/>
                  </a:cxn>
                  <a:cxn ang="0">
                    <a:pos x="5778" y="4548"/>
                  </a:cxn>
                  <a:cxn ang="0">
                    <a:pos x="5899" y="4578"/>
                  </a:cxn>
                  <a:cxn ang="0">
                    <a:pos x="6020" y="4591"/>
                  </a:cxn>
                  <a:cxn ang="0">
                    <a:pos x="6139" y="4617"/>
                  </a:cxn>
                  <a:cxn ang="0">
                    <a:pos x="6260" y="4630"/>
                  </a:cxn>
                  <a:cxn ang="0">
                    <a:pos x="6385" y="4643"/>
                  </a:cxn>
                  <a:cxn ang="0">
                    <a:pos x="6504" y="4661"/>
                  </a:cxn>
                  <a:cxn ang="0">
                    <a:pos x="6628" y="4661"/>
                  </a:cxn>
                  <a:cxn ang="0">
                    <a:pos x="6746" y="4663"/>
                  </a:cxn>
                  <a:cxn ang="0">
                    <a:pos x="6869" y="4674"/>
                  </a:cxn>
                  <a:cxn ang="0">
                    <a:pos x="6984" y="4676"/>
                  </a:cxn>
                  <a:cxn ang="0">
                    <a:pos x="7107" y="4687"/>
                  </a:cxn>
                  <a:cxn ang="0">
                    <a:pos x="7225" y="4691"/>
                  </a:cxn>
                </a:cxnLst>
                <a:rect l="0" t="0" r="r" b="b"/>
                <a:pathLst>
                  <a:path w="7225" h="4701">
                    <a:moveTo>
                      <a:pt x="0" y="4701"/>
                    </a:moveTo>
                    <a:lnTo>
                      <a:pt x="120" y="4701"/>
                    </a:lnTo>
                    <a:lnTo>
                      <a:pt x="240" y="4701"/>
                    </a:lnTo>
                    <a:lnTo>
                      <a:pt x="355" y="4694"/>
                    </a:lnTo>
                    <a:lnTo>
                      <a:pt x="476" y="4691"/>
                    </a:lnTo>
                    <a:lnTo>
                      <a:pt x="598" y="4691"/>
                    </a:lnTo>
                    <a:lnTo>
                      <a:pt x="723" y="4676"/>
                    </a:lnTo>
                    <a:lnTo>
                      <a:pt x="843" y="4661"/>
                    </a:lnTo>
                    <a:lnTo>
                      <a:pt x="964" y="4630"/>
                    </a:lnTo>
                    <a:lnTo>
                      <a:pt x="1087" y="4584"/>
                    </a:lnTo>
                    <a:lnTo>
                      <a:pt x="1202" y="4502"/>
                    </a:lnTo>
                    <a:lnTo>
                      <a:pt x="1323" y="4388"/>
                    </a:lnTo>
                    <a:lnTo>
                      <a:pt x="1447" y="4226"/>
                    </a:lnTo>
                    <a:lnTo>
                      <a:pt x="1565" y="4017"/>
                    </a:lnTo>
                    <a:lnTo>
                      <a:pt x="1684" y="3750"/>
                    </a:lnTo>
                    <a:lnTo>
                      <a:pt x="1803" y="3415"/>
                    </a:lnTo>
                    <a:lnTo>
                      <a:pt x="1921" y="3040"/>
                    </a:lnTo>
                    <a:lnTo>
                      <a:pt x="2042" y="2589"/>
                    </a:lnTo>
                    <a:lnTo>
                      <a:pt x="2166" y="2119"/>
                    </a:lnTo>
                    <a:lnTo>
                      <a:pt x="2285" y="1647"/>
                    </a:lnTo>
                    <a:lnTo>
                      <a:pt x="2409" y="1182"/>
                    </a:lnTo>
                    <a:lnTo>
                      <a:pt x="2530" y="774"/>
                    </a:lnTo>
                    <a:lnTo>
                      <a:pt x="2650" y="434"/>
                    </a:lnTo>
                    <a:lnTo>
                      <a:pt x="2765" y="196"/>
                    </a:lnTo>
                    <a:lnTo>
                      <a:pt x="2886" y="43"/>
                    </a:lnTo>
                    <a:lnTo>
                      <a:pt x="3010" y="0"/>
                    </a:lnTo>
                    <a:lnTo>
                      <a:pt x="3126" y="69"/>
                    </a:lnTo>
                    <a:lnTo>
                      <a:pt x="3250" y="226"/>
                    </a:lnTo>
                    <a:lnTo>
                      <a:pt x="3365" y="460"/>
                    </a:lnTo>
                    <a:lnTo>
                      <a:pt x="3492" y="759"/>
                    </a:lnTo>
                    <a:lnTo>
                      <a:pt x="3612" y="1091"/>
                    </a:lnTo>
                    <a:lnTo>
                      <a:pt x="3733" y="1459"/>
                    </a:lnTo>
                    <a:lnTo>
                      <a:pt x="3853" y="1823"/>
                    </a:lnTo>
                    <a:lnTo>
                      <a:pt x="3975" y="2179"/>
                    </a:lnTo>
                    <a:lnTo>
                      <a:pt x="4097" y="2530"/>
                    </a:lnTo>
                    <a:lnTo>
                      <a:pt x="4215" y="2846"/>
                    </a:lnTo>
                    <a:lnTo>
                      <a:pt x="4333" y="3133"/>
                    </a:lnTo>
                    <a:lnTo>
                      <a:pt x="4456" y="3378"/>
                    </a:lnTo>
                    <a:lnTo>
                      <a:pt x="4574" y="3606"/>
                    </a:lnTo>
                    <a:lnTo>
                      <a:pt x="4697" y="3783"/>
                    </a:lnTo>
                    <a:lnTo>
                      <a:pt x="4817" y="3954"/>
                    </a:lnTo>
                    <a:lnTo>
                      <a:pt x="4941" y="4079"/>
                    </a:lnTo>
                    <a:lnTo>
                      <a:pt x="5056" y="4193"/>
                    </a:lnTo>
                    <a:lnTo>
                      <a:pt x="5180" y="4277"/>
                    </a:lnTo>
                    <a:lnTo>
                      <a:pt x="5295" y="4357"/>
                    </a:lnTo>
                    <a:lnTo>
                      <a:pt x="5418" y="4430"/>
                    </a:lnTo>
                    <a:lnTo>
                      <a:pt x="5539" y="4470"/>
                    </a:lnTo>
                    <a:lnTo>
                      <a:pt x="5660" y="4515"/>
                    </a:lnTo>
                    <a:lnTo>
                      <a:pt x="5778" y="4548"/>
                    </a:lnTo>
                    <a:lnTo>
                      <a:pt x="5899" y="4578"/>
                    </a:lnTo>
                    <a:lnTo>
                      <a:pt x="6020" y="4591"/>
                    </a:lnTo>
                    <a:lnTo>
                      <a:pt x="6139" y="4617"/>
                    </a:lnTo>
                    <a:lnTo>
                      <a:pt x="6260" y="4630"/>
                    </a:lnTo>
                    <a:lnTo>
                      <a:pt x="6385" y="4643"/>
                    </a:lnTo>
                    <a:lnTo>
                      <a:pt x="6504" y="4661"/>
                    </a:lnTo>
                    <a:lnTo>
                      <a:pt x="6628" y="4661"/>
                    </a:lnTo>
                    <a:lnTo>
                      <a:pt x="6746" y="4663"/>
                    </a:lnTo>
                    <a:lnTo>
                      <a:pt x="6869" y="4674"/>
                    </a:lnTo>
                    <a:lnTo>
                      <a:pt x="6984" y="4676"/>
                    </a:lnTo>
                    <a:lnTo>
                      <a:pt x="7107" y="4687"/>
                    </a:lnTo>
                    <a:lnTo>
                      <a:pt x="7225" y="4691"/>
                    </a:lnTo>
                  </a:path>
                </a:pathLst>
              </a:custGeom>
              <a:noFill/>
              <a:ln w="25400" cap="flat">
                <a:solidFill>
                  <a:schemeClr val="tx1"/>
                </a:solidFill>
                <a:prstDash val="sysDot"/>
                <a:round/>
                <a:headEnd/>
                <a:tailEnd/>
              </a:ln>
            </p:spPr>
            <p:txBody>
              <a:bodyPr/>
              <a:lstStyle/>
              <a:p>
                <a:endParaRPr lang="en-US"/>
              </a:p>
            </p:txBody>
          </p:sp>
          <p:sp>
            <p:nvSpPr>
              <p:cNvPr id="369733" name="Oval 69"/>
              <p:cNvSpPr>
                <a:spLocks noChangeArrowheads="1"/>
              </p:cNvSpPr>
              <p:nvPr/>
            </p:nvSpPr>
            <p:spPr bwMode="auto">
              <a:xfrm>
                <a:off x="4026" y="3472"/>
                <a:ext cx="73" cy="49"/>
              </a:xfrm>
              <a:prstGeom prst="ellipse">
                <a:avLst/>
              </a:prstGeom>
              <a:solidFill>
                <a:srgbClr val="FF0000"/>
              </a:solidFill>
              <a:ln w="25400">
                <a:solidFill>
                  <a:srgbClr val="FF0000"/>
                </a:solidFill>
                <a:round/>
                <a:headEnd/>
                <a:tailEnd/>
              </a:ln>
              <a:effectLst/>
            </p:spPr>
            <p:txBody>
              <a:bodyPr wrap="none" anchor="ctr"/>
              <a:lstStyle/>
              <a:p>
                <a:endParaRPr lang="en-US"/>
              </a:p>
            </p:txBody>
          </p:sp>
          <p:sp>
            <p:nvSpPr>
              <p:cNvPr id="369734" name="Oval 70"/>
              <p:cNvSpPr>
                <a:spLocks noChangeArrowheads="1"/>
              </p:cNvSpPr>
              <p:nvPr/>
            </p:nvSpPr>
            <p:spPr bwMode="auto">
              <a:xfrm>
                <a:off x="4376" y="1648"/>
                <a:ext cx="73" cy="49"/>
              </a:xfrm>
              <a:prstGeom prst="ellipse">
                <a:avLst/>
              </a:prstGeom>
              <a:solidFill>
                <a:srgbClr val="FF0000"/>
              </a:solidFill>
              <a:ln w="25400">
                <a:solidFill>
                  <a:srgbClr val="FF0000"/>
                </a:solidFill>
                <a:round/>
                <a:headEnd/>
                <a:tailEnd/>
              </a:ln>
              <a:effectLst/>
            </p:spPr>
            <p:txBody>
              <a:bodyPr wrap="none" anchor="ctr"/>
              <a:lstStyle/>
              <a:p>
                <a:endParaRPr lang="en-US"/>
              </a:p>
            </p:txBody>
          </p:sp>
          <p:sp>
            <p:nvSpPr>
              <p:cNvPr id="369735" name="Oval 71"/>
              <p:cNvSpPr>
                <a:spLocks noChangeArrowheads="1"/>
              </p:cNvSpPr>
              <p:nvPr/>
            </p:nvSpPr>
            <p:spPr bwMode="auto">
              <a:xfrm>
                <a:off x="4233" y="2752"/>
                <a:ext cx="74" cy="49"/>
              </a:xfrm>
              <a:prstGeom prst="ellipse">
                <a:avLst/>
              </a:prstGeom>
              <a:solidFill>
                <a:srgbClr val="FF0000"/>
              </a:solidFill>
              <a:ln w="25400">
                <a:solidFill>
                  <a:srgbClr val="FF0000"/>
                </a:solidFill>
                <a:round/>
                <a:headEnd/>
                <a:tailEnd/>
              </a:ln>
              <a:effectLst/>
            </p:spPr>
            <p:txBody>
              <a:bodyPr wrap="none" anchor="ctr"/>
              <a:lstStyle/>
              <a:p>
                <a:endParaRPr lang="en-US"/>
              </a:p>
            </p:txBody>
          </p:sp>
          <p:sp>
            <p:nvSpPr>
              <p:cNvPr id="369736" name="Oval 72"/>
              <p:cNvSpPr>
                <a:spLocks noChangeArrowheads="1"/>
              </p:cNvSpPr>
              <p:nvPr/>
            </p:nvSpPr>
            <p:spPr bwMode="auto">
              <a:xfrm>
                <a:off x="4856" y="3472"/>
                <a:ext cx="73" cy="49"/>
              </a:xfrm>
              <a:prstGeom prst="ellipse">
                <a:avLst/>
              </a:prstGeom>
              <a:solidFill>
                <a:srgbClr val="FF0000"/>
              </a:solidFill>
              <a:ln w="25400">
                <a:solidFill>
                  <a:srgbClr val="FF0000"/>
                </a:solidFill>
                <a:round/>
                <a:headEnd/>
                <a:tailEnd/>
              </a:ln>
              <a:effectLst/>
            </p:spPr>
            <p:txBody>
              <a:bodyPr wrap="none" anchor="ctr"/>
              <a:lstStyle/>
              <a:p>
                <a:endParaRPr lang="en-US"/>
              </a:p>
            </p:txBody>
          </p:sp>
          <p:sp>
            <p:nvSpPr>
              <p:cNvPr id="369737" name="Oval 73"/>
              <p:cNvSpPr>
                <a:spLocks noChangeArrowheads="1"/>
              </p:cNvSpPr>
              <p:nvPr/>
            </p:nvSpPr>
            <p:spPr bwMode="auto">
              <a:xfrm>
                <a:off x="4648" y="3375"/>
                <a:ext cx="74" cy="49"/>
              </a:xfrm>
              <a:prstGeom prst="ellipse">
                <a:avLst/>
              </a:prstGeom>
              <a:solidFill>
                <a:srgbClr val="FF0000"/>
              </a:solidFill>
              <a:ln w="25400">
                <a:solidFill>
                  <a:srgbClr val="FF0000"/>
                </a:solidFill>
                <a:round/>
                <a:headEnd/>
                <a:tailEnd/>
              </a:ln>
              <a:effectLst/>
            </p:spPr>
            <p:txBody>
              <a:bodyPr wrap="none" anchor="ctr"/>
              <a:lstStyle/>
              <a:p>
                <a:endParaRPr lang="en-US"/>
              </a:p>
            </p:txBody>
          </p:sp>
          <p:sp>
            <p:nvSpPr>
              <p:cNvPr id="369738" name="Line 74"/>
              <p:cNvSpPr>
                <a:spLocks noChangeShapeType="1"/>
              </p:cNvSpPr>
              <p:nvPr/>
            </p:nvSpPr>
            <p:spPr bwMode="auto">
              <a:xfrm flipV="1">
                <a:off x="4099" y="3424"/>
                <a:ext cx="0" cy="48"/>
              </a:xfrm>
              <a:prstGeom prst="line">
                <a:avLst/>
              </a:prstGeom>
              <a:noFill/>
              <a:ln w="25400">
                <a:solidFill>
                  <a:srgbClr val="FF0000"/>
                </a:solidFill>
                <a:round/>
                <a:headEnd/>
                <a:tailEnd/>
              </a:ln>
              <a:effectLst/>
            </p:spPr>
            <p:txBody>
              <a:bodyPr/>
              <a:lstStyle/>
              <a:p>
                <a:endParaRPr lang="en-US"/>
              </a:p>
            </p:txBody>
          </p:sp>
          <p:sp>
            <p:nvSpPr>
              <p:cNvPr id="369739" name="Line 75"/>
              <p:cNvSpPr>
                <a:spLocks noChangeShapeType="1"/>
              </p:cNvSpPr>
              <p:nvPr/>
            </p:nvSpPr>
            <p:spPr bwMode="auto">
              <a:xfrm flipV="1">
                <a:off x="4307" y="1677"/>
                <a:ext cx="138" cy="48"/>
              </a:xfrm>
              <a:prstGeom prst="line">
                <a:avLst/>
              </a:prstGeom>
              <a:noFill/>
              <a:ln w="25400">
                <a:solidFill>
                  <a:srgbClr val="FF0000"/>
                </a:solidFill>
                <a:round/>
                <a:headEnd/>
                <a:tailEnd/>
              </a:ln>
              <a:effectLst/>
            </p:spPr>
            <p:txBody>
              <a:bodyPr/>
              <a:lstStyle/>
              <a:p>
                <a:endParaRPr lang="en-US"/>
              </a:p>
            </p:txBody>
          </p:sp>
          <p:sp>
            <p:nvSpPr>
              <p:cNvPr id="369740" name="Line 76"/>
              <p:cNvSpPr>
                <a:spLocks noChangeShapeType="1"/>
              </p:cNvSpPr>
              <p:nvPr/>
            </p:nvSpPr>
            <p:spPr bwMode="auto">
              <a:xfrm flipV="1">
                <a:off x="4146" y="3174"/>
                <a:ext cx="77" cy="266"/>
              </a:xfrm>
              <a:prstGeom prst="line">
                <a:avLst/>
              </a:prstGeom>
              <a:noFill/>
              <a:ln w="25400">
                <a:solidFill>
                  <a:srgbClr val="FF0000"/>
                </a:solidFill>
                <a:round/>
                <a:headEnd/>
                <a:tailEnd/>
              </a:ln>
              <a:effectLst/>
            </p:spPr>
            <p:txBody>
              <a:bodyPr/>
              <a:lstStyle/>
              <a:p>
                <a:endParaRPr lang="en-US"/>
              </a:p>
            </p:txBody>
          </p:sp>
          <p:sp>
            <p:nvSpPr>
              <p:cNvPr id="369741" name="Line 77"/>
              <p:cNvSpPr>
                <a:spLocks noChangeShapeType="1"/>
              </p:cNvSpPr>
              <p:nvPr/>
            </p:nvSpPr>
            <p:spPr bwMode="auto">
              <a:xfrm flipV="1">
                <a:off x="4223" y="2765"/>
                <a:ext cx="42" cy="400"/>
              </a:xfrm>
              <a:prstGeom prst="line">
                <a:avLst/>
              </a:prstGeom>
              <a:noFill/>
              <a:ln w="25400">
                <a:solidFill>
                  <a:srgbClr val="FF0000"/>
                </a:solidFill>
                <a:round/>
                <a:headEnd/>
                <a:tailEnd/>
              </a:ln>
              <a:effectLst/>
            </p:spPr>
            <p:txBody>
              <a:bodyPr/>
              <a:lstStyle/>
              <a:p>
                <a:endParaRPr lang="en-US"/>
              </a:p>
            </p:txBody>
          </p:sp>
          <p:sp>
            <p:nvSpPr>
              <p:cNvPr id="369742" name="Line 78"/>
              <p:cNvSpPr>
                <a:spLocks noChangeShapeType="1"/>
              </p:cNvSpPr>
              <p:nvPr/>
            </p:nvSpPr>
            <p:spPr bwMode="auto">
              <a:xfrm flipV="1">
                <a:off x="4261" y="2278"/>
                <a:ext cx="18" cy="490"/>
              </a:xfrm>
              <a:prstGeom prst="line">
                <a:avLst/>
              </a:prstGeom>
              <a:noFill/>
              <a:ln w="25400">
                <a:solidFill>
                  <a:srgbClr val="FF0000"/>
                </a:solidFill>
                <a:round/>
                <a:headEnd/>
                <a:tailEnd/>
              </a:ln>
              <a:effectLst/>
            </p:spPr>
            <p:txBody>
              <a:bodyPr/>
              <a:lstStyle/>
              <a:p>
                <a:endParaRPr lang="en-US"/>
              </a:p>
            </p:txBody>
          </p:sp>
          <p:sp>
            <p:nvSpPr>
              <p:cNvPr id="369743" name="Line 79"/>
              <p:cNvSpPr>
                <a:spLocks noChangeShapeType="1"/>
              </p:cNvSpPr>
              <p:nvPr/>
            </p:nvSpPr>
            <p:spPr bwMode="auto">
              <a:xfrm flipV="1">
                <a:off x="4292" y="1709"/>
                <a:ext cx="38" cy="566"/>
              </a:xfrm>
              <a:prstGeom prst="line">
                <a:avLst/>
              </a:prstGeom>
              <a:noFill/>
              <a:ln w="25400">
                <a:solidFill>
                  <a:srgbClr val="FF0000"/>
                </a:solidFill>
                <a:round/>
                <a:headEnd/>
                <a:tailEnd/>
              </a:ln>
              <a:effectLst/>
            </p:spPr>
            <p:txBody>
              <a:bodyPr/>
              <a:lstStyle/>
              <a:p>
                <a:endParaRPr lang="en-US"/>
              </a:p>
            </p:txBody>
          </p:sp>
          <p:sp>
            <p:nvSpPr>
              <p:cNvPr id="369744" name="Line 80"/>
              <p:cNvSpPr>
                <a:spLocks noChangeShapeType="1"/>
              </p:cNvSpPr>
              <p:nvPr/>
            </p:nvSpPr>
            <p:spPr bwMode="auto">
              <a:xfrm flipV="1">
                <a:off x="4330" y="1392"/>
                <a:ext cx="27" cy="310"/>
              </a:xfrm>
              <a:prstGeom prst="line">
                <a:avLst/>
              </a:prstGeom>
              <a:noFill/>
              <a:ln w="25400">
                <a:solidFill>
                  <a:srgbClr val="FF0000"/>
                </a:solidFill>
                <a:round/>
                <a:headEnd/>
                <a:tailEnd/>
              </a:ln>
              <a:effectLst/>
            </p:spPr>
            <p:txBody>
              <a:bodyPr/>
              <a:lstStyle/>
              <a:p>
                <a:endParaRPr lang="en-US"/>
              </a:p>
            </p:txBody>
          </p:sp>
          <p:sp>
            <p:nvSpPr>
              <p:cNvPr id="369745" name="Line 81"/>
              <p:cNvSpPr>
                <a:spLocks noChangeShapeType="1"/>
              </p:cNvSpPr>
              <p:nvPr/>
            </p:nvSpPr>
            <p:spPr bwMode="auto">
              <a:xfrm>
                <a:off x="4367" y="1411"/>
                <a:ext cx="55" cy="253"/>
              </a:xfrm>
              <a:prstGeom prst="line">
                <a:avLst/>
              </a:prstGeom>
              <a:noFill/>
              <a:ln w="25400">
                <a:solidFill>
                  <a:srgbClr val="FF0000"/>
                </a:solidFill>
                <a:round/>
                <a:headEnd/>
                <a:tailEnd/>
              </a:ln>
              <a:effectLst/>
            </p:spPr>
            <p:txBody>
              <a:bodyPr/>
              <a:lstStyle/>
              <a:p>
                <a:endParaRPr lang="en-US"/>
              </a:p>
            </p:txBody>
          </p:sp>
          <p:sp>
            <p:nvSpPr>
              <p:cNvPr id="369746" name="Line 82"/>
              <p:cNvSpPr>
                <a:spLocks noChangeShapeType="1"/>
              </p:cNvSpPr>
              <p:nvPr/>
            </p:nvSpPr>
            <p:spPr bwMode="auto">
              <a:xfrm>
                <a:off x="4422" y="1670"/>
                <a:ext cx="65" cy="727"/>
              </a:xfrm>
              <a:prstGeom prst="line">
                <a:avLst/>
              </a:prstGeom>
              <a:noFill/>
              <a:ln w="25400">
                <a:solidFill>
                  <a:srgbClr val="FF0000"/>
                </a:solidFill>
                <a:round/>
                <a:headEnd/>
                <a:tailEnd/>
              </a:ln>
              <a:effectLst/>
            </p:spPr>
            <p:txBody>
              <a:bodyPr/>
              <a:lstStyle/>
              <a:p>
                <a:endParaRPr lang="en-US"/>
              </a:p>
            </p:txBody>
          </p:sp>
          <p:sp>
            <p:nvSpPr>
              <p:cNvPr id="369747" name="Line 83"/>
              <p:cNvSpPr>
                <a:spLocks noChangeShapeType="1"/>
              </p:cNvSpPr>
              <p:nvPr/>
            </p:nvSpPr>
            <p:spPr bwMode="auto">
              <a:xfrm>
                <a:off x="4490" y="2394"/>
                <a:ext cx="51" cy="566"/>
              </a:xfrm>
              <a:prstGeom prst="line">
                <a:avLst/>
              </a:prstGeom>
              <a:noFill/>
              <a:ln w="25400">
                <a:solidFill>
                  <a:srgbClr val="FF0000"/>
                </a:solidFill>
                <a:round/>
                <a:headEnd/>
                <a:tailEnd/>
              </a:ln>
              <a:effectLst/>
            </p:spPr>
            <p:txBody>
              <a:bodyPr/>
              <a:lstStyle/>
              <a:p>
                <a:endParaRPr lang="en-US"/>
              </a:p>
            </p:txBody>
          </p:sp>
          <p:sp>
            <p:nvSpPr>
              <p:cNvPr id="369748" name="Line 84"/>
              <p:cNvSpPr>
                <a:spLocks noChangeShapeType="1"/>
              </p:cNvSpPr>
              <p:nvPr/>
            </p:nvSpPr>
            <p:spPr bwMode="auto">
              <a:xfrm>
                <a:off x="4556" y="2982"/>
                <a:ext cx="19" cy="215"/>
              </a:xfrm>
              <a:prstGeom prst="line">
                <a:avLst/>
              </a:prstGeom>
              <a:noFill/>
              <a:ln w="25400">
                <a:solidFill>
                  <a:srgbClr val="FF0000"/>
                </a:solidFill>
                <a:round/>
                <a:headEnd/>
                <a:tailEnd/>
              </a:ln>
              <a:effectLst/>
            </p:spPr>
            <p:txBody>
              <a:bodyPr/>
              <a:lstStyle/>
              <a:p>
                <a:endParaRPr lang="en-US"/>
              </a:p>
            </p:txBody>
          </p:sp>
          <p:sp>
            <p:nvSpPr>
              <p:cNvPr id="369749" name="Line 85"/>
              <p:cNvSpPr>
                <a:spLocks noChangeShapeType="1"/>
              </p:cNvSpPr>
              <p:nvPr/>
            </p:nvSpPr>
            <p:spPr bwMode="auto">
              <a:xfrm>
                <a:off x="4583" y="3213"/>
                <a:ext cx="93" cy="189"/>
              </a:xfrm>
              <a:prstGeom prst="line">
                <a:avLst/>
              </a:prstGeom>
              <a:noFill/>
              <a:ln w="25400">
                <a:solidFill>
                  <a:srgbClr val="FF0000"/>
                </a:solidFill>
                <a:round/>
                <a:headEnd/>
                <a:tailEnd/>
              </a:ln>
              <a:effectLst/>
            </p:spPr>
            <p:txBody>
              <a:bodyPr/>
              <a:lstStyle/>
              <a:p>
                <a:endParaRPr lang="en-US"/>
              </a:p>
            </p:txBody>
          </p:sp>
        </p:grpSp>
      </p:grpSp>
      <p:sp>
        <p:nvSpPr>
          <p:cNvPr id="369751" name="Text Box 87"/>
          <p:cNvSpPr txBox="1">
            <a:spLocks noChangeArrowheads="1"/>
          </p:cNvSpPr>
          <p:nvPr/>
        </p:nvSpPr>
        <p:spPr bwMode="auto">
          <a:xfrm>
            <a:off x="2057400" y="2286000"/>
            <a:ext cx="311150" cy="366713"/>
          </a:xfrm>
          <a:prstGeom prst="rect">
            <a:avLst/>
          </a:prstGeom>
          <a:noFill/>
          <a:ln w="9525">
            <a:noFill/>
            <a:miter lim="800000"/>
            <a:headEnd/>
            <a:tailEnd/>
          </a:ln>
          <a:effectLst/>
        </p:spPr>
        <p:txBody>
          <a:bodyPr wrap="none">
            <a:spAutoFit/>
          </a:bodyPr>
          <a:lstStyle/>
          <a:p>
            <a:pPr eaLnBrk="0" hangingPunct="0"/>
            <a:r>
              <a:rPr lang="en-US" sz="1800">
                <a:solidFill>
                  <a:srgbClr val="0000FF"/>
                </a:solidFill>
                <a:latin typeface="Arial" charset="0"/>
              </a:rPr>
              <a:t>5</a:t>
            </a:r>
          </a:p>
        </p:txBody>
      </p:sp>
      <p:sp>
        <p:nvSpPr>
          <p:cNvPr id="369752" name="Text Box 88"/>
          <p:cNvSpPr txBox="1">
            <a:spLocks noChangeArrowheads="1"/>
          </p:cNvSpPr>
          <p:nvPr/>
        </p:nvSpPr>
        <p:spPr bwMode="auto">
          <a:xfrm>
            <a:off x="4724400" y="2286000"/>
            <a:ext cx="311150" cy="366713"/>
          </a:xfrm>
          <a:prstGeom prst="rect">
            <a:avLst/>
          </a:prstGeom>
          <a:noFill/>
          <a:ln w="9525">
            <a:noFill/>
            <a:miter lim="800000"/>
            <a:headEnd/>
            <a:tailEnd/>
          </a:ln>
          <a:effectLst/>
        </p:spPr>
        <p:txBody>
          <a:bodyPr wrap="none">
            <a:spAutoFit/>
          </a:bodyPr>
          <a:lstStyle/>
          <a:p>
            <a:pPr eaLnBrk="0" hangingPunct="0"/>
            <a:r>
              <a:rPr lang="en-US" sz="1800">
                <a:solidFill>
                  <a:srgbClr val="0000FF"/>
                </a:solidFill>
                <a:latin typeface="Arial" charset="0"/>
              </a:rPr>
              <a:t>9</a:t>
            </a:r>
          </a:p>
        </p:txBody>
      </p:sp>
      <p:sp>
        <p:nvSpPr>
          <p:cNvPr id="369753" name="Text Box 89"/>
          <p:cNvSpPr txBox="1">
            <a:spLocks noChangeArrowheads="1"/>
          </p:cNvSpPr>
          <p:nvPr/>
        </p:nvSpPr>
        <p:spPr bwMode="auto">
          <a:xfrm>
            <a:off x="7467600" y="2286000"/>
            <a:ext cx="438150" cy="366713"/>
          </a:xfrm>
          <a:prstGeom prst="rect">
            <a:avLst/>
          </a:prstGeom>
          <a:noFill/>
          <a:ln w="9525">
            <a:noFill/>
            <a:miter lim="800000"/>
            <a:headEnd/>
            <a:tailEnd/>
          </a:ln>
          <a:effectLst/>
        </p:spPr>
        <p:txBody>
          <a:bodyPr wrap="none">
            <a:spAutoFit/>
          </a:bodyPr>
          <a:lstStyle/>
          <a:p>
            <a:pPr eaLnBrk="0" hangingPunct="0"/>
            <a:r>
              <a:rPr lang="en-US" sz="1800">
                <a:solidFill>
                  <a:srgbClr val="0000FF"/>
                </a:solidFill>
                <a:latin typeface="Arial" charset="0"/>
              </a:rPr>
              <a:t>17</a:t>
            </a:r>
          </a:p>
        </p:txBody>
      </p:sp>
    </p:spTree>
  </p:cSld>
  <p:clrMapOvr>
    <a:masterClrMapping/>
  </p:clrMapOvr>
  <p:transition/>
  <p:timing>
    <p:tnLst>
      <p:par>
        <p:cTn id="1" dur="indefinite" restart="never" nodeType="tmRoot"/>
      </p:par>
    </p:tnLst>
  </p:timing>
</p:sld>
</file>

<file path=ppt/slides/slide2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p:cNvSpPr>
            <a:spLocks noGrp="1"/>
          </p:cNvSpPr>
          <p:nvPr>
            <p:ph sz="half" idx="1"/>
          </p:nvPr>
        </p:nvSpPr>
        <p:spPr>
          <a:xfrm>
            <a:off x="118836" y="1682885"/>
            <a:ext cx="4343400" cy="4856892"/>
          </a:xfrm>
        </p:spPr>
        <p:txBody>
          <a:bodyPr/>
          <a:lstStyle/>
          <a:p>
            <a:pPr>
              <a:buNone/>
            </a:pPr>
            <a:r>
              <a:rPr lang="en-US" b="1" dirty="0" smtClean="0"/>
              <a:t>POSSIBLE CAUSES</a:t>
            </a:r>
          </a:p>
          <a:p>
            <a:r>
              <a:rPr lang="en-US" dirty="0" smtClean="0"/>
              <a:t>Leaks</a:t>
            </a:r>
          </a:p>
          <a:p>
            <a:r>
              <a:rPr lang="en-US" dirty="0" smtClean="0"/>
              <a:t>Worn pump parts</a:t>
            </a:r>
          </a:p>
          <a:p>
            <a:pPr lvl="1"/>
            <a:r>
              <a:rPr lang="en-US" dirty="0" smtClean="0"/>
              <a:t>Pump piston seals</a:t>
            </a:r>
          </a:p>
          <a:p>
            <a:pPr lvl="1"/>
            <a:r>
              <a:rPr lang="en-US" dirty="0" smtClean="0"/>
              <a:t>Pistons</a:t>
            </a:r>
          </a:p>
          <a:p>
            <a:r>
              <a:rPr lang="en-US" dirty="0" smtClean="0"/>
              <a:t>Check valves not working</a:t>
            </a:r>
          </a:p>
          <a:p>
            <a:pPr lvl="1"/>
            <a:endParaRPr lang="en-US" dirty="0" smtClean="0"/>
          </a:p>
          <a:p>
            <a:endParaRPr lang="en-US" dirty="0" smtClean="0"/>
          </a:p>
          <a:p>
            <a:endParaRPr lang="en-US" dirty="0" smtClean="0"/>
          </a:p>
          <a:p>
            <a:endParaRPr lang="en-US" dirty="0"/>
          </a:p>
        </p:txBody>
      </p:sp>
      <p:sp>
        <p:nvSpPr>
          <p:cNvPr id="3" name="Content Placeholder 2"/>
          <p:cNvSpPr>
            <a:spLocks noGrp="1"/>
          </p:cNvSpPr>
          <p:nvPr>
            <p:ph sz="half" idx="2"/>
          </p:nvPr>
        </p:nvSpPr>
        <p:spPr>
          <a:xfrm>
            <a:off x="4648200" y="1682885"/>
            <a:ext cx="4343400" cy="4856892"/>
          </a:xfrm>
        </p:spPr>
        <p:txBody>
          <a:bodyPr/>
          <a:lstStyle/>
          <a:p>
            <a:pPr>
              <a:buNone/>
            </a:pPr>
            <a:r>
              <a:rPr lang="en-US" b="1" dirty="0" smtClean="0"/>
              <a:t>THINGS TO DO</a:t>
            </a:r>
          </a:p>
          <a:p>
            <a:r>
              <a:rPr lang="en-US" dirty="0" smtClean="0">
                <a:solidFill>
                  <a:srgbClr val="0000FF"/>
                </a:solidFill>
              </a:rPr>
              <a:t>Check for fittings for leaks</a:t>
            </a:r>
          </a:p>
          <a:p>
            <a:r>
              <a:rPr lang="en-US" dirty="0" smtClean="0">
                <a:solidFill>
                  <a:srgbClr val="0000FF"/>
                </a:solidFill>
              </a:rPr>
              <a:t>Perform a PM on pump</a:t>
            </a:r>
          </a:p>
          <a:p>
            <a:pPr lvl="1"/>
            <a:endParaRPr lang="en-US" b="1" dirty="0" smtClean="0">
              <a:solidFill>
                <a:srgbClr val="0000FF"/>
              </a:solidFill>
            </a:endParaRPr>
          </a:p>
          <a:p>
            <a:pPr lvl="1"/>
            <a:endParaRPr lang="en-US" b="1" dirty="0" smtClean="0">
              <a:solidFill>
                <a:srgbClr val="0000FF"/>
              </a:solidFill>
            </a:endParaRPr>
          </a:p>
          <a:p>
            <a:r>
              <a:rPr lang="en-US" dirty="0" smtClean="0">
                <a:solidFill>
                  <a:srgbClr val="0000FF"/>
                </a:solidFill>
              </a:rPr>
              <a:t>Degas solvents and prime pump </a:t>
            </a:r>
          </a:p>
          <a:p>
            <a:pPr>
              <a:buNone/>
            </a:pPr>
            <a:r>
              <a:rPr lang="en-US" b="1" dirty="0" smtClean="0">
                <a:solidFill>
                  <a:srgbClr val="0000FF"/>
                </a:solidFill>
              </a:rPr>
              <a:t>	</a:t>
            </a:r>
            <a:r>
              <a:rPr lang="en-US" dirty="0" smtClean="0">
                <a:solidFill>
                  <a:srgbClr val="0000FF"/>
                </a:solidFill>
              </a:rPr>
              <a:t> Change check valve</a:t>
            </a:r>
            <a:endParaRPr lang="en-US" b="1" dirty="0" smtClean="0">
              <a:solidFill>
                <a:srgbClr val="0000FF"/>
              </a:solidFill>
            </a:endParaRPr>
          </a:p>
        </p:txBody>
      </p:sp>
      <p:sp>
        <p:nvSpPr>
          <p:cNvPr id="4" name="Title 3"/>
          <p:cNvSpPr>
            <a:spLocks noGrp="1"/>
          </p:cNvSpPr>
          <p:nvPr>
            <p:ph type="title"/>
          </p:nvPr>
        </p:nvSpPr>
        <p:spPr/>
        <p:txBody>
          <a:bodyPr/>
          <a:lstStyle/>
          <a:p>
            <a:r>
              <a:rPr lang="en-US" dirty="0" smtClean="0"/>
              <a:t>How are the retention times varying?</a:t>
            </a:r>
            <a:endParaRPr lang="en-US" dirty="0"/>
          </a:p>
        </p:txBody>
      </p:sp>
      <p:sp>
        <p:nvSpPr>
          <p:cNvPr id="5" name="TextBox 4"/>
          <p:cNvSpPr txBox="1"/>
          <p:nvPr/>
        </p:nvSpPr>
        <p:spPr>
          <a:xfrm>
            <a:off x="542610" y="823964"/>
            <a:ext cx="8058778" cy="400110"/>
          </a:xfrm>
          <a:prstGeom prst="rect">
            <a:avLst/>
          </a:prstGeom>
          <a:noFill/>
        </p:spPr>
        <p:txBody>
          <a:bodyPr wrap="square" rtlCol="0">
            <a:spAutoFit/>
          </a:bodyPr>
          <a:lstStyle/>
          <a:p>
            <a:pPr>
              <a:tabLst>
                <a:tab pos="4340225" algn="l"/>
              </a:tabLst>
            </a:pPr>
            <a:r>
              <a:rPr lang="en-US" sz="2000" b="1" dirty="0" smtClean="0">
                <a:solidFill>
                  <a:srgbClr val="0000FF"/>
                </a:solidFill>
              </a:rPr>
              <a:t>Possible hardware problems</a:t>
            </a:r>
          </a:p>
        </p:txBody>
      </p:sp>
    </p:spTree>
  </p:cSld>
  <p:clrMapOvr>
    <a:masterClrMapping/>
  </p:clrMapOvr>
  <p:transition/>
  <p:timing>
    <p:tnLst>
      <p:par>
        <p:cTn id="1" dur="indefinite" restart="never" nodeType="tmRoot"/>
      </p:par>
    </p:tnLst>
  </p:timing>
</p:sld>
</file>

<file path=ppt/slides/slide2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p:cNvSpPr>
            <a:spLocks noGrp="1"/>
          </p:cNvSpPr>
          <p:nvPr>
            <p:ph idx="1"/>
          </p:nvPr>
        </p:nvSpPr>
        <p:spPr/>
        <p:txBody>
          <a:bodyPr/>
          <a:lstStyle/>
          <a:p>
            <a:r>
              <a:rPr lang="en-US" dirty="0" smtClean="0"/>
              <a:t>Signal-to-noise</a:t>
            </a:r>
          </a:p>
          <a:p>
            <a:r>
              <a:rPr lang="en-US" dirty="0" smtClean="0"/>
              <a:t>Peak shape</a:t>
            </a:r>
          </a:p>
          <a:p>
            <a:r>
              <a:rPr lang="en-US" dirty="0" smtClean="0"/>
              <a:t>System bandspreading</a:t>
            </a:r>
          </a:p>
        </p:txBody>
      </p:sp>
      <p:sp>
        <p:nvSpPr>
          <p:cNvPr id="3" name="Title 2"/>
          <p:cNvSpPr>
            <a:spLocks noGrp="1"/>
          </p:cNvSpPr>
          <p:nvPr>
            <p:ph type="title"/>
          </p:nvPr>
        </p:nvSpPr>
        <p:spPr/>
        <p:txBody>
          <a:bodyPr/>
          <a:lstStyle/>
          <a:p>
            <a:r>
              <a:rPr lang="en-US" dirty="0" smtClean="0"/>
              <a:t>Sensitivity Problems</a:t>
            </a:r>
            <a:endParaRPr lang="en-US" dirty="0"/>
          </a:p>
        </p:txBody>
      </p:sp>
      <p:sp>
        <p:nvSpPr>
          <p:cNvPr id="4" name="Action Button: Beginning 3">
            <a:hlinkClick r:id="rId3" action="ppaction://hlinksldjump" highlightClick="1"/>
          </p:cNvPr>
          <p:cNvSpPr/>
          <p:nvPr/>
        </p:nvSpPr>
        <p:spPr bwMode="auto">
          <a:xfrm>
            <a:off x="8719704" y="6424564"/>
            <a:ext cx="235917" cy="293525"/>
          </a:xfrm>
          <a:prstGeom prst="actionButtonBeginning">
            <a:avLst/>
          </a:prstGeom>
          <a:solidFill>
            <a:srgbClr val="3374D4"/>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US" sz="1600" b="0" i="0" u="none" strike="noStrike" cap="none" normalizeH="0" baseline="0" smtClean="0">
              <a:ln>
                <a:noFill/>
              </a:ln>
              <a:solidFill>
                <a:schemeClr val="tx1"/>
              </a:solidFill>
              <a:effectLst/>
              <a:latin typeface="Verdana" pitchFamily="34" charset="0"/>
            </a:endParaRPr>
          </a:p>
        </p:txBody>
      </p:sp>
    </p:spTree>
  </p:cSld>
  <p:clrMapOvr>
    <a:masterClrMapping/>
  </p:clrMapOvr>
  <p:transition/>
  <p:timing>
    <p:tnLst>
      <p:par>
        <p:cTn id="1" dur="indefinite" restart="never" nodeType="tmRoot"/>
      </p:par>
    </p:tnLst>
  </p:timing>
</p:sld>
</file>

<file path=ppt/slides/slide2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p:cNvSpPr>
            <a:spLocks noGrp="1"/>
          </p:cNvSpPr>
          <p:nvPr>
            <p:ph sz="half" idx="2"/>
          </p:nvPr>
        </p:nvSpPr>
        <p:spPr>
          <a:xfrm>
            <a:off x="5551319" y="894292"/>
            <a:ext cx="3440281" cy="5645486"/>
          </a:xfrm>
        </p:spPr>
        <p:txBody>
          <a:bodyPr/>
          <a:lstStyle/>
          <a:p>
            <a:r>
              <a:rPr lang="en-US" dirty="0" smtClean="0"/>
              <a:t>Sensitivity definitions</a:t>
            </a:r>
          </a:p>
          <a:p>
            <a:pPr lvl="1"/>
            <a:r>
              <a:rPr lang="en-US" dirty="0" smtClean="0"/>
              <a:t>Signal-to-noise ratio</a:t>
            </a:r>
          </a:p>
          <a:p>
            <a:pPr lvl="1"/>
            <a:r>
              <a:rPr lang="en-US" dirty="0" smtClean="0"/>
              <a:t>Limit of detection (LOD)</a:t>
            </a:r>
          </a:p>
          <a:p>
            <a:r>
              <a:rPr lang="en-US" dirty="0" smtClean="0"/>
              <a:t>Limit of detection </a:t>
            </a:r>
          </a:p>
          <a:p>
            <a:pPr lvl="1"/>
            <a:r>
              <a:rPr lang="en-US" dirty="0" smtClean="0"/>
              <a:t>S/N = 3:1</a:t>
            </a:r>
          </a:p>
          <a:p>
            <a:r>
              <a:rPr lang="en-US" dirty="0" smtClean="0"/>
              <a:t>Limit of quantitation</a:t>
            </a:r>
          </a:p>
          <a:p>
            <a:pPr lvl="1"/>
            <a:r>
              <a:rPr lang="en-US" dirty="0" smtClean="0"/>
              <a:t>S/N = 10:1</a:t>
            </a:r>
          </a:p>
          <a:p>
            <a:r>
              <a:rPr lang="en-US" dirty="0" smtClean="0"/>
              <a:t>Increasing sensitivity</a:t>
            </a:r>
          </a:p>
          <a:p>
            <a:pPr lvl="1"/>
            <a:r>
              <a:rPr lang="en-US" dirty="0" smtClean="0"/>
              <a:t>Increase injection volume</a:t>
            </a:r>
          </a:p>
          <a:p>
            <a:pPr lvl="1"/>
            <a:r>
              <a:rPr lang="en-US" dirty="0" smtClean="0"/>
              <a:t>Concentrate sample</a:t>
            </a:r>
          </a:p>
          <a:p>
            <a:pPr lvl="1"/>
            <a:r>
              <a:rPr lang="en-US" dirty="0" smtClean="0"/>
              <a:t>Use smaller ID column</a:t>
            </a:r>
          </a:p>
          <a:p>
            <a:pPr lvl="1"/>
            <a:r>
              <a:rPr lang="en-US" dirty="0" smtClean="0"/>
              <a:t>Improve peak shape</a:t>
            </a:r>
          </a:p>
          <a:p>
            <a:pPr lvl="1"/>
            <a:r>
              <a:rPr lang="en-US" b="1" dirty="0" smtClean="0"/>
              <a:t>DECREASE baseline noise</a:t>
            </a:r>
            <a:endParaRPr lang="en-US" dirty="0" smtClean="0"/>
          </a:p>
          <a:p>
            <a:pPr>
              <a:buNone/>
            </a:pPr>
            <a:endParaRPr lang="en-US" dirty="0"/>
          </a:p>
        </p:txBody>
      </p:sp>
      <p:sp>
        <p:nvSpPr>
          <p:cNvPr id="3" name="Title 2"/>
          <p:cNvSpPr>
            <a:spLocks noGrp="1"/>
          </p:cNvSpPr>
          <p:nvPr>
            <p:ph type="title"/>
          </p:nvPr>
        </p:nvSpPr>
        <p:spPr/>
        <p:txBody>
          <a:bodyPr/>
          <a:lstStyle/>
          <a:p>
            <a:r>
              <a:rPr lang="en-US" dirty="0" smtClean="0"/>
              <a:t>Sensitivity:  Signal-to-Noise Ratio (S/N)</a:t>
            </a:r>
            <a:endParaRPr lang="en-US" dirty="0"/>
          </a:p>
        </p:txBody>
      </p:sp>
      <p:grpSp>
        <p:nvGrpSpPr>
          <p:cNvPr id="4" name="Group 3"/>
          <p:cNvGrpSpPr/>
          <p:nvPr/>
        </p:nvGrpSpPr>
        <p:grpSpPr>
          <a:xfrm>
            <a:off x="1000366" y="1700790"/>
            <a:ext cx="3976688" cy="3720066"/>
            <a:chOff x="1263650" y="1758397"/>
            <a:chExt cx="3976688" cy="3720066"/>
          </a:xfrm>
        </p:grpSpPr>
        <p:grpSp>
          <p:nvGrpSpPr>
            <p:cNvPr id="5" name="Group 17"/>
            <p:cNvGrpSpPr/>
            <p:nvPr/>
          </p:nvGrpSpPr>
          <p:grpSpPr>
            <a:xfrm>
              <a:off x="2695575" y="2155825"/>
              <a:ext cx="1182688" cy="3322638"/>
              <a:chOff x="2695575" y="2155825"/>
              <a:chExt cx="1182688" cy="3322638"/>
            </a:xfrm>
          </p:grpSpPr>
          <p:sp>
            <p:nvSpPr>
              <p:cNvPr id="17" name="Freeform 3"/>
              <p:cNvSpPr>
                <a:spLocks/>
              </p:cNvSpPr>
              <p:nvPr/>
            </p:nvSpPr>
            <p:spPr bwMode="auto">
              <a:xfrm>
                <a:off x="3059113" y="2155825"/>
                <a:ext cx="320675" cy="3246438"/>
              </a:xfrm>
              <a:custGeom>
                <a:avLst/>
                <a:gdLst/>
                <a:ahLst/>
                <a:cxnLst>
                  <a:cxn ang="0">
                    <a:pos x="0" y="3985"/>
                  </a:cxn>
                  <a:cxn ang="0">
                    <a:pos x="157" y="0"/>
                  </a:cxn>
                  <a:cxn ang="0">
                    <a:pos x="454" y="4091"/>
                  </a:cxn>
                </a:cxnLst>
                <a:rect l="0" t="0" r="r" b="b"/>
                <a:pathLst>
                  <a:path w="454" h="4091">
                    <a:moveTo>
                      <a:pt x="0" y="3985"/>
                    </a:moveTo>
                    <a:lnTo>
                      <a:pt x="157" y="0"/>
                    </a:lnTo>
                    <a:lnTo>
                      <a:pt x="454" y="4091"/>
                    </a:lnTo>
                  </a:path>
                </a:pathLst>
              </a:custGeom>
              <a:noFill/>
              <a:ln w="23813">
                <a:solidFill>
                  <a:schemeClr val="tx1"/>
                </a:solidFill>
                <a:prstDash val="solid"/>
                <a:round/>
                <a:headEnd/>
                <a:tailEnd/>
              </a:ln>
            </p:spPr>
            <p:txBody>
              <a:bodyPr/>
              <a:lstStyle/>
              <a:p>
                <a:endParaRPr lang="en-US"/>
              </a:p>
            </p:txBody>
          </p:sp>
          <p:sp>
            <p:nvSpPr>
              <p:cNvPr id="18" name="Freeform 4"/>
              <p:cNvSpPr>
                <a:spLocks/>
              </p:cNvSpPr>
              <p:nvPr/>
            </p:nvSpPr>
            <p:spPr bwMode="auto">
              <a:xfrm>
                <a:off x="2695575" y="5029200"/>
                <a:ext cx="368300" cy="449263"/>
              </a:xfrm>
              <a:custGeom>
                <a:avLst/>
                <a:gdLst/>
                <a:ahLst/>
                <a:cxnLst>
                  <a:cxn ang="0">
                    <a:pos x="0" y="567"/>
                  </a:cxn>
                  <a:cxn ang="0">
                    <a:pos x="54" y="232"/>
                  </a:cxn>
                  <a:cxn ang="0">
                    <a:pos x="105" y="567"/>
                  </a:cxn>
                  <a:cxn ang="0">
                    <a:pos x="139" y="42"/>
                  </a:cxn>
                  <a:cxn ang="0">
                    <a:pos x="226" y="526"/>
                  </a:cxn>
                  <a:cxn ang="0">
                    <a:pos x="315" y="358"/>
                  </a:cxn>
                  <a:cxn ang="0">
                    <a:pos x="349" y="567"/>
                  </a:cxn>
                  <a:cxn ang="0">
                    <a:pos x="472" y="0"/>
                  </a:cxn>
                  <a:cxn ang="0">
                    <a:pos x="522" y="463"/>
                  </a:cxn>
                </a:cxnLst>
                <a:rect l="0" t="0" r="r" b="b"/>
                <a:pathLst>
                  <a:path w="522" h="567">
                    <a:moveTo>
                      <a:pt x="0" y="567"/>
                    </a:moveTo>
                    <a:lnTo>
                      <a:pt x="54" y="232"/>
                    </a:lnTo>
                    <a:lnTo>
                      <a:pt x="105" y="567"/>
                    </a:lnTo>
                    <a:lnTo>
                      <a:pt x="139" y="42"/>
                    </a:lnTo>
                    <a:lnTo>
                      <a:pt x="226" y="526"/>
                    </a:lnTo>
                    <a:lnTo>
                      <a:pt x="315" y="358"/>
                    </a:lnTo>
                    <a:lnTo>
                      <a:pt x="349" y="567"/>
                    </a:lnTo>
                    <a:lnTo>
                      <a:pt x="472" y="0"/>
                    </a:lnTo>
                    <a:lnTo>
                      <a:pt x="522" y="463"/>
                    </a:lnTo>
                  </a:path>
                </a:pathLst>
              </a:custGeom>
              <a:noFill/>
              <a:ln w="23813">
                <a:solidFill>
                  <a:schemeClr val="tx1"/>
                </a:solidFill>
                <a:prstDash val="solid"/>
                <a:round/>
                <a:headEnd/>
                <a:tailEnd/>
              </a:ln>
            </p:spPr>
            <p:txBody>
              <a:bodyPr/>
              <a:lstStyle/>
              <a:p>
                <a:endParaRPr lang="en-US"/>
              </a:p>
            </p:txBody>
          </p:sp>
          <p:sp>
            <p:nvSpPr>
              <p:cNvPr id="19" name="Freeform 5"/>
              <p:cNvSpPr>
                <a:spLocks/>
              </p:cNvSpPr>
              <p:nvPr/>
            </p:nvSpPr>
            <p:spPr bwMode="auto">
              <a:xfrm>
                <a:off x="3409950" y="5162550"/>
                <a:ext cx="468313" cy="315913"/>
              </a:xfrm>
              <a:custGeom>
                <a:avLst/>
                <a:gdLst/>
                <a:ahLst/>
                <a:cxnLst>
                  <a:cxn ang="0">
                    <a:pos x="0" y="397"/>
                  </a:cxn>
                  <a:cxn ang="0">
                    <a:pos x="0" y="0"/>
                  </a:cxn>
                  <a:cxn ang="0">
                    <a:pos x="51" y="293"/>
                  </a:cxn>
                  <a:cxn ang="0">
                    <a:pos x="122" y="210"/>
                  </a:cxn>
                  <a:cxn ang="0">
                    <a:pos x="190" y="397"/>
                  </a:cxn>
                  <a:cxn ang="0">
                    <a:pos x="312" y="83"/>
                  </a:cxn>
                  <a:cxn ang="0">
                    <a:pos x="348" y="313"/>
                  </a:cxn>
                  <a:cxn ang="0">
                    <a:pos x="418" y="0"/>
                  </a:cxn>
                  <a:cxn ang="0">
                    <a:pos x="488" y="293"/>
                  </a:cxn>
                  <a:cxn ang="0">
                    <a:pos x="627" y="0"/>
                  </a:cxn>
                  <a:cxn ang="0">
                    <a:pos x="662" y="377"/>
                  </a:cxn>
                </a:cxnLst>
                <a:rect l="0" t="0" r="r" b="b"/>
                <a:pathLst>
                  <a:path w="662" h="397">
                    <a:moveTo>
                      <a:pt x="0" y="397"/>
                    </a:moveTo>
                    <a:lnTo>
                      <a:pt x="0" y="0"/>
                    </a:lnTo>
                    <a:lnTo>
                      <a:pt x="51" y="293"/>
                    </a:lnTo>
                    <a:lnTo>
                      <a:pt x="122" y="210"/>
                    </a:lnTo>
                    <a:lnTo>
                      <a:pt x="190" y="397"/>
                    </a:lnTo>
                    <a:lnTo>
                      <a:pt x="312" y="83"/>
                    </a:lnTo>
                    <a:lnTo>
                      <a:pt x="348" y="313"/>
                    </a:lnTo>
                    <a:lnTo>
                      <a:pt x="418" y="0"/>
                    </a:lnTo>
                    <a:lnTo>
                      <a:pt x="488" y="293"/>
                    </a:lnTo>
                    <a:lnTo>
                      <a:pt x="627" y="0"/>
                    </a:lnTo>
                    <a:lnTo>
                      <a:pt x="662" y="377"/>
                    </a:lnTo>
                  </a:path>
                </a:pathLst>
              </a:custGeom>
              <a:noFill/>
              <a:ln w="23813">
                <a:solidFill>
                  <a:schemeClr val="tx1"/>
                </a:solidFill>
                <a:prstDash val="solid"/>
                <a:round/>
                <a:headEnd/>
                <a:tailEnd/>
              </a:ln>
            </p:spPr>
            <p:txBody>
              <a:bodyPr/>
              <a:lstStyle/>
              <a:p>
                <a:endParaRPr lang="en-US"/>
              </a:p>
            </p:txBody>
          </p:sp>
        </p:grpSp>
        <p:grpSp>
          <p:nvGrpSpPr>
            <p:cNvPr id="6" name="Group 6"/>
            <p:cNvGrpSpPr>
              <a:grpSpLocks/>
            </p:cNvGrpSpPr>
            <p:nvPr/>
          </p:nvGrpSpPr>
          <p:grpSpPr bwMode="auto">
            <a:xfrm>
              <a:off x="1263650" y="4090988"/>
              <a:ext cx="1182688" cy="1379537"/>
              <a:chOff x="796" y="2577"/>
              <a:chExt cx="745" cy="869"/>
            </a:xfrm>
          </p:grpSpPr>
          <p:sp>
            <p:nvSpPr>
              <p:cNvPr id="14" name="Freeform 7"/>
              <p:cNvSpPr>
                <a:spLocks/>
              </p:cNvSpPr>
              <p:nvPr/>
            </p:nvSpPr>
            <p:spPr bwMode="auto">
              <a:xfrm>
                <a:off x="796" y="3163"/>
                <a:ext cx="233" cy="283"/>
              </a:xfrm>
              <a:custGeom>
                <a:avLst/>
                <a:gdLst/>
                <a:ahLst/>
                <a:cxnLst>
                  <a:cxn ang="0">
                    <a:pos x="0" y="567"/>
                  </a:cxn>
                  <a:cxn ang="0">
                    <a:pos x="53" y="232"/>
                  </a:cxn>
                  <a:cxn ang="0">
                    <a:pos x="106" y="567"/>
                  </a:cxn>
                  <a:cxn ang="0">
                    <a:pos x="142" y="42"/>
                  </a:cxn>
                  <a:cxn ang="0">
                    <a:pos x="227" y="526"/>
                  </a:cxn>
                  <a:cxn ang="0">
                    <a:pos x="314" y="357"/>
                  </a:cxn>
                  <a:cxn ang="0">
                    <a:pos x="349" y="567"/>
                  </a:cxn>
                  <a:cxn ang="0">
                    <a:pos x="473" y="0"/>
                  </a:cxn>
                  <a:cxn ang="0">
                    <a:pos x="524" y="462"/>
                  </a:cxn>
                </a:cxnLst>
                <a:rect l="0" t="0" r="r" b="b"/>
                <a:pathLst>
                  <a:path w="524" h="567">
                    <a:moveTo>
                      <a:pt x="0" y="567"/>
                    </a:moveTo>
                    <a:lnTo>
                      <a:pt x="53" y="232"/>
                    </a:lnTo>
                    <a:lnTo>
                      <a:pt x="106" y="567"/>
                    </a:lnTo>
                    <a:lnTo>
                      <a:pt x="142" y="42"/>
                    </a:lnTo>
                    <a:lnTo>
                      <a:pt x="227" y="526"/>
                    </a:lnTo>
                    <a:lnTo>
                      <a:pt x="314" y="357"/>
                    </a:lnTo>
                    <a:lnTo>
                      <a:pt x="349" y="567"/>
                    </a:lnTo>
                    <a:lnTo>
                      <a:pt x="473" y="0"/>
                    </a:lnTo>
                    <a:lnTo>
                      <a:pt x="524" y="462"/>
                    </a:lnTo>
                  </a:path>
                </a:pathLst>
              </a:custGeom>
              <a:noFill/>
              <a:ln w="23876">
                <a:solidFill>
                  <a:srgbClr val="008000"/>
                </a:solidFill>
                <a:prstDash val="solid"/>
                <a:round/>
                <a:headEnd/>
                <a:tailEnd/>
              </a:ln>
            </p:spPr>
            <p:txBody>
              <a:bodyPr/>
              <a:lstStyle/>
              <a:p>
                <a:endParaRPr lang="en-US"/>
              </a:p>
            </p:txBody>
          </p:sp>
          <p:sp>
            <p:nvSpPr>
              <p:cNvPr id="15" name="Freeform 8"/>
              <p:cNvSpPr>
                <a:spLocks/>
              </p:cNvSpPr>
              <p:nvPr/>
            </p:nvSpPr>
            <p:spPr bwMode="auto">
              <a:xfrm>
                <a:off x="1247" y="3247"/>
                <a:ext cx="294" cy="199"/>
              </a:xfrm>
              <a:custGeom>
                <a:avLst/>
                <a:gdLst/>
                <a:ahLst/>
                <a:cxnLst>
                  <a:cxn ang="0">
                    <a:pos x="0" y="400"/>
                  </a:cxn>
                  <a:cxn ang="0">
                    <a:pos x="0" y="0"/>
                  </a:cxn>
                  <a:cxn ang="0">
                    <a:pos x="51" y="295"/>
                  </a:cxn>
                  <a:cxn ang="0">
                    <a:pos x="120" y="213"/>
                  </a:cxn>
                  <a:cxn ang="0">
                    <a:pos x="191" y="400"/>
                  </a:cxn>
                  <a:cxn ang="0">
                    <a:pos x="312" y="85"/>
                  </a:cxn>
                  <a:cxn ang="0">
                    <a:pos x="349" y="316"/>
                  </a:cxn>
                  <a:cxn ang="0">
                    <a:pos x="418" y="0"/>
                  </a:cxn>
                  <a:cxn ang="0">
                    <a:pos x="487" y="295"/>
                  </a:cxn>
                  <a:cxn ang="0">
                    <a:pos x="627" y="0"/>
                  </a:cxn>
                  <a:cxn ang="0">
                    <a:pos x="661" y="380"/>
                  </a:cxn>
                </a:cxnLst>
                <a:rect l="0" t="0" r="r" b="b"/>
                <a:pathLst>
                  <a:path w="661" h="400">
                    <a:moveTo>
                      <a:pt x="0" y="400"/>
                    </a:moveTo>
                    <a:lnTo>
                      <a:pt x="0" y="0"/>
                    </a:lnTo>
                    <a:lnTo>
                      <a:pt x="51" y="295"/>
                    </a:lnTo>
                    <a:lnTo>
                      <a:pt x="120" y="213"/>
                    </a:lnTo>
                    <a:lnTo>
                      <a:pt x="191" y="400"/>
                    </a:lnTo>
                    <a:lnTo>
                      <a:pt x="312" y="85"/>
                    </a:lnTo>
                    <a:lnTo>
                      <a:pt x="349" y="316"/>
                    </a:lnTo>
                    <a:lnTo>
                      <a:pt x="418" y="0"/>
                    </a:lnTo>
                    <a:lnTo>
                      <a:pt x="487" y="295"/>
                    </a:lnTo>
                    <a:lnTo>
                      <a:pt x="627" y="0"/>
                    </a:lnTo>
                    <a:lnTo>
                      <a:pt x="661" y="380"/>
                    </a:lnTo>
                  </a:path>
                </a:pathLst>
              </a:custGeom>
              <a:noFill/>
              <a:ln w="23876">
                <a:solidFill>
                  <a:srgbClr val="008000"/>
                </a:solidFill>
                <a:prstDash val="solid"/>
                <a:round/>
                <a:headEnd/>
                <a:tailEnd/>
              </a:ln>
            </p:spPr>
            <p:txBody>
              <a:bodyPr/>
              <a:lstStyle/>
              <a:p>
                <a:endParaRPr lang="en-US"/>
              </a:p>
            </p:txBody>
          </p:sp>
          <p:sp>
            <p:nvSpPr>
              <p:cNvPr id="16" name="Freeform 9"/>
              <p:cNvSpPr>
                <a:spLocks/>
              </p:cNvSpPr>
              <p:nvPr/>
            </p:nvSpPr>
            <p:spPr bwMode="auto">
              <a:xfrm>
                <a:off x="1030" y="2577"/>
                <a:ext cx="201" cy="808"/>
              </a:xfrm>
              <a:custGeom>
                <a:avLst/>
                <a:gdLst/>
                <a:ahLst/>
                <a:cxnLst>
                  <a:cxn ang="0">
                    <a:pos x="0" y="1575"/>
                  </a:cxn>
                  <a:cxn ang="0">
                    <a:pos x="157" y="0"/>
                  </a:cxn>
                  <a:cxn ang="0">
                    <a:pos x="453" y="1616"/>
                  </a:cxn>
                </a:cxnLst>
                <a:rect l="0" t="0" r="r" b="b"/>
                <a:pathLst>
                  <a:path w="453" h="1616">
                    <a:moveTo>
                      <a:pt x="0" y="1575"/>
                    </a:moveTo>
                    <a:lnTo>
                      <a:pt x="157" y="0"/>
                    </a:lnTo>
                    <a:lnTo>
                      <a:pt x="453" y="1616"/>
                    </a:lnTo>
                  </a:path>
                </a:pathLst>
              </a:custGeom>
              <a:noFill/>
              <a:ln w="23876">
                <a:solidFill>
                  <a:srgbClr val="008000"/>
                </a:solidFill>
                <a:prstDash val="solid"/>
                <a:round/>
                <a:headEnd/>
                <a:tailEnd/>
              </a:ln>
            </p:spPr>
            <p:txBody>
              <a:bodyPr/>
              <a:lstStyle/>
              <a:p>
                <a:endParaRPr lang="en-US"/>
              </a:p>
            </p:txBody>
          </p:sp>
        </p:grpSp>
        <p:grpSp>
          <p:nvGrpSpPr>
            <p:cNvPr id="7" name="Group 16"/>
            <p:cNvGrpSpPr/>
            <p:nvPr/>
          </p:nvGrpSpPr>
          <p:grpSpPr>
            <a:xfrm>
              <a:off x="4059238" y="4192588"/>
              <a:ext cx="1181100" cy="1281112"/>
              <a:chOff x="4059238" y="4192588"/>
              <a:chExt cx="1181100" cy="1281112"/>
            </a:xfrm>
          </p:grpSpPr>
          <p:sp>
            <p:nvSpPr>
              <p:cNvPr id="11" name="Freeform 10"/>
              <p:cNvSpPr>
                <a:spLocks/>
              </p:cNvSpPr>
              <p:nvPr/>
            </p:nvSpPr>
            <p:spPr bwMode="auto">
              <a:xfrm>
                <a:off x="4059238" y="5351463"/>
                <a:ext cx="369887" cy="117475"/>
              </a:xfrm>
              <a:custGeom>
                <a:avLst/>
                <a:gdLst/>
                <a:ahLst/>
                <a:cxnLst>
                  <a:cxn ang="0">
                    <a:pos x="0" y="148"/>
                  </a:cxn>
                  <a:cxn ang="0">
                    <a:pos x="52" y="61"/>
                  </a:cxn>
                  <a:cxn ang="0">
                    <a:pos x="105" y="148"/>
                  </a:cxn>
                  <a:cxn ang="0">
                    <a:pos x="141" y="10"/>
                  </a:cxn>
                  <a:cxn ang="0">
                    <a:pos x="227" y="137"/>
                  </a:cxn>
                  <a:cxn ang="0">
                    <a:pos x="314" y="94"/>
                  </a:cxn>
                  <a:cxn ang="0">
                    <a:pos x="350" y="148"/>
                  </a:cxn>
                  <a:cxn ang="0">
                    <a:pos x="472" y="0"/>
                  </a:cxn>
                  <a:cxn ang="0">
                    <a:pos x="524" y="122"/>
                  </a:cxn>
                </a:cxnLst>
                <a:rect l="0" t="0" r="r" b="b"/>
                <a:pathLst>
                  <a:path w="524" h="148">
                    <a:moveTo>
                      <a:pt x="0" y="148"/>
                    </a:moveTo>
                    <a:lnTo>
                      <a:pt x="52" y="61"/>
                    </a:lnTo>
                    <a:lnTo>
                      <a:pt x="105" y="148"/>
                    </a:lnTo>
                    <a:lnTo>
                      <a:pt x="141" y="10"/>
                    </a:lnTo>
                    <a:lnTo>
                      <a:pt x="227" y="137"/>
                    </a:lnTo>
                    <a:lnTo>
                      <a:pt x="314" y="94"/>
                    </a:lnTo>
                    <a:lnTo>
                      <a:pt x="350" y="148"/>
                    </a:lnTo>
                    <a:lnTo>
                      <a:pt x="472" y="0"/>
                    </a:lnTo>
                    <a:lnTo>
                      <a:pt x="524" y="122"/>
                    </a:lnTo>
                  </a:path>
                </a:pathLst>
              </a:custGeom>
              <a:noFill/>
              <a:ln w="23813">
                <a:solidFill>
                  <a:srgbClr val="FF0000"/>
                </a:solidFill>
                <a:prstDash val="solid"/>
                <a:round/>
                <a:headEnd/>
                <a:tailEnd/>
              </a:ln>
            </p:spPr>
            <p:txBody>
              <a:bodyPr/>
              <a:lstStyle/>
              <a:p>
                <a:endParaRPr lang="en-US"/>
              </a:p>
            </p:txBody>
          </p:sp>
          <p:sp>
            <p:nvSpPr>
              <p:cNvPr id="12" name="Freeform 11"/>
              <p:cNvSpPr>
                <a:spLocks/>
              </p:cNvSpPr>
              <p:nvPr/>
            </p:nvSpPr>
            <p:spPr bwMode="auto">
              <a:xfrm>
                <a:off x="4773613" y="5386388"/>
                <a:ext cx="466725" cy="82550"/>
              </a:xfrm>
              <a:custGeom>
                <a:avLst/>
                <a:gdLst/>
                <a:ahLst/>
                <a:cxnLst>
                  <a:cxn ang="0">
                    <a:pos x="0" y="104"/>
                  </a:cxn>
                  <a:cxn ang="0">
                    <a:pos x="0" y="0"/>
                  </a:cxn>
                  <a:cxn ang="0">
                    <a:pos x="52" y="78"/>
                  </a:cxn>
                  <a:cxn ang="0">
                    <a:pos x="121" y="56"/>
                  </a:cxn>
                  <a:cxn ang="0">
                    <a:pos x="189" y="104"/>
                  </a:cxn>
                  <a:cxn ang="0">
                    <a:pos x="312" y="22"/>
                  </a:cxn>
                  <a:cxn ang="0">
                    <a:pos x="349" y="83"/>
                  </a:cxn>
                  <a:cxn ang="0">
                    <a:pos x="417" y="0"/>
                  </a:cxn>
                  <a:cxn ang="0">
                    <a:pos x="487" y="78"/>
                  </a:cxn>
                  <a:cxn ang="0">
                    <a:pos x="627" y="0"/>
                  </a:cxn>
                  <a:cxn ang="0">
                    <a:pos x="661" y="99"/>
                  </a:cxn>
                </a:cxnLst>
                <a:rect l="0" t="0" r="r" b="b"/>
                <a:pathLst>
                  <a:path w="661" h="104">
                    <a:moveTo>
                      <a:pt x="0" y="104"/>
                    </a:moveTo>
                    <a:lnTo>
                      <a:pt x="0" y="0"/>
                    </a:lnTo>
                    <a:lnTo>
                      <a:pt x="52" y="78"/>
                    </a:lnTo>
                    <a:lnTo>
                      <a:pt x="121" y="56"/>
                    </a:lnTo>
                    <a:lnTo>
                      <a:pt x="189" y="104"/>
                    </a:lnTo>
                    <a:lnTo>
                      <a:pt x="312" y="22"/>
                    </a:lnTo>
                    <a:lnTo>
                      <a:pt x="349" y="83"/>
                    </a:lnTo>
                    <a:lnTo>
                      <a:pt x="417" y="0"/>
                    </a:lnTo>
                    <a:lnTo>
                      <a:pt x="487" y="78"/>
                    </a:lnTo>
                    <a:lnTo>
                      <a:pt x="627" y="0"/>
                    </a:lnTo>
                    <a:lnTo>
                      <a:pt x="661" y="99"/>
                    </a:lnTo>
                  </a:path>
                </a:pathLst>
              </a:custGeom>
              <a:noFill/>
              <a:ln w="23813">
                <a:solidFill>
                  <a:srgbClr val="FF0000"/>
                </a:solidFill>
                <a:prstDash val="solid"/>
                <a:round/>
                <a:headEnd/>
                <a:tailEnd/>
              </a:ln>
            </p:spPr>
            <p:txBody>
              <a:bodyPr/>
              <a:lstStyle/>
              <a:p>
                <a:endParaRPr lang="en-US"/>
              </a:p>
            </p:txBody>
          </p:sp>
          <p:sp>
            <p:nvSpPr>
              <p:cNvPr id="13" name="Freeform 12"/>
              <p:cNvSpPr>
                <a:spLocks/>
              </p:cNvSpPr>
              <p:nvPr/>
            </p:nvSpPr>
            <p:spPr bwMode="auto">
              <a:xfrm>
                <a:off x="4433888" y="4192588"/>
                <a:ext cx="319087" cy="1281112"/>
              </a:xfrm>
              <a:custGeom>
                <a:avLst/>
                <a:gdLst/>
                <a:ahLst/>
                <a:cxnLst>
                  <a:cxn ang="0">
                    <a:pos x="0" y="1575"/>
                  </a:cxn>
                  <a:cxn ang="0">
                    <a:pos x="155" y="0"/>
                  </a:cxn>
                  <a:cxn ang="0">
                    <a:pos x="453" y="1616"/>
                  </a:cxn>
                </a:cxnLst>
                <a:rect l="0" t="0" r="r" b="b"/>
                <a:pathLst>
                  <a:path w="453" h="1616">
                    <a:moveTo>
                      <a:pt x="0" y="1575"/>
                    </a:moveTo>
                    <a:lnTo>
                      <a:pt x="155" y="0"/>
                    </a:lnTo>
                    <a:lnTo>
                      <a:pt x="453" y="1616"/>
                    </a:lnTo>
                  </a:path>
                </a:pathLst>
              </a:custGeom>
              <a:noFill/>
              <a:ln w="23813">
                <a:solidFill>
                  <a:srgbClr val="FF0000"/>
                </a:solidFill>
                <a:prstDash val="solid"/>
                <a:round/>
                <a:headEnd/>
                <a:tailEnd/>
              </a:ln>
            </p:spPr>
            <p:txBody>
              <a:bodyPr/>
              <a:lstStyle/>
              <a:p>
                <a:endParaRPr lang="en-US"/>
              </a:p>
            </p:txBody>
          </p:sp>
        </p:grpSp>
        <p:sp>
          <p:nvSpPr>
            <p:cNvPr id="8" name="Rectangle 13"/>
            <p:cNvSpPr>
              <a:spLocks noChangeArrowheads="1"/>
            </p:cNvSpPr>
            <p:nvPr/>
          </p:nvSpPr>
          <p:spPr bwMode="auto">
            <a:xfrm>
              <a:off x="1591878" y="3717035"/>
              <a:ext cx="330200" cy="274637"/>
            </a:xfrm>
            <a:prstGeom prst="rect">
              <a:avLst/>
            </a:prstGeom>
            <a:noFill/>
            <a:ln w="9525">
              <a:noFill/>
              <a:miter lim="800000"/>
              <a:headEnd/>
              <a:tailEnd/>
            </a:ln>
          </p:spPr>
          <p:txBody>
            <a:bodyPr wrap="none" lIns="0" tIns="0" rIns="0" bIns="0">
              <a:spAutoFit/>
            </a:bodyPr>
            <a:lstStyle/>
            <a:p>
              <a:pPr eaLnBrk="0" hangingPunct="0"/>
              <a:r>
                <a:rPr lang="en-US" sz="1800" b="1" dirty="0">
                  <a:latin typeface="Arial" charset="0"/>
                </a:rPr>
                <a:t>3:1</a:t>
              </a:r>
              <a:endParaRPr lang="en-US" sz="1800" dirty="0">
                <a:latin typeface="Arial" charset="0"/>
              </a:endParaRPr>
            </a:p>
          </p:txBody>
        </p:sp>
        <p:sp>
          <p:nvSpPr>
            <p:cNvPr id="9" name="Rectangle 14"/>
            <p:cNvSpPr>
              <a:spLocks noChangeArrowheads="1"/>
            </p:cNvSpPr>
            <p:nvPr/>
          </p:nvSpPr>
          <p:spPr bwMode="auto">
            <a:xfrm>
              <a:off x="3016611" y="1758397"/>
              <a:ext cx="330200" cy="274638"/>
            </a:xfrm>
            <a:prstGeom prst="rect">
              <a:avLst/>
            </a:prstGeom>
            <a:noFill/>
            <a:ln w="9525">
              <a:noFill/>
              <a:miter lim="800000"/>
              <a:headEnd/>
              <a:tailEnd/>
            </a:ln>
          </p:spPr>
          <p:txBody>
            <a:bodyPr wrap="none" lIns="0" tIns="0" rIns="0" bIns="0">
              <a:spAutoFit/>
            </a:bodyPr>
            <a:lstStyle/>
            <a:p>
              <a:pPr eaLnBrk="0" hangingPunct="0"/>
              <a:r>
                <a:rPr lang="en-US" sz="1800" b="1" dirty="0">
                  <a:latin typeface="Arial" charset="0"/>
                </a:rPr>
                <a:t>6:1</a:t>
              </a:r>
              <a:endParaRPr lang="en-US" sz="1800" dirty="0">
                <a:latin typeface="Arial" charset="0"/>
              </a:endParaRPr>
            </a:p>
          </p:txBody>
        </p:sp>
        <p:sp>
          <p:nvSpPr>
            <p:cNvPr id="10" name="Rectangle 15"/>
            <p:cNvSpPr>
              <a:spLocks noChangeArrowheads="1"/>
            </p:cNvSpPr>
            <p:nvPr/>
          </p:nvSpPr>
          <p:spPr bwMode="auto">
            <a:xfrm>
              <a:off x="4419600" y="3567113"/>
              <a:ext cx="330200" cy="274637"/>
            </a:xfrm>
            <a:prstGeom prst="rect">
              <a:avLst/>
            </a:prstGeom>
            <a:noFill/>
            <a:ln w="9525">
              <a:noFill/>
              <a:miter lim="800000"/>
              <a:headEnd/>
              <a:tailEnd/>
            </a:ln>
          </p:spPr>
          <p:txBody>
            <a:bodyPr wrap="none" lIns="0" tIns="0" rIns="0" bIns="0">
              <a:spAutoFit/>
            </a:bodyPr>
            <a:lstStyle/>
            <a:p>
              <a:pPr eaLnBrk="0" hangingPunct="0"/>
              <a:r>
                <a:rPr lang="en-US" sz="1800" b="1">
                  <a:latin typeface="Arial" charset="0"/>
                </a:rPr>
                <a:t>8:1</a:t>
              </a:r>
              <a:endParaRPr lang="en-US" sz="1800">
                <a:latin typeface="Arial" charset="0"/>
              </a:endParaRPr>
            </a:p>
          </p:txBody>
        </p:sp>
      </p:grpSp>
    </p:spTree>
  </p:cSld>
  <p:clrMapOvr>
    <a:masterClrMapping/>
  </p:clrMapOvr>
  <p:transition/>
  <p:timing>
    <p:tnLst>
      <p:par>
        <p:cTn id="1" dur="indefinite" restart="never" nodeType="tmRoot"/>
      </p:par>
    </p:tnLst>
  </p:timing>
</p:sld>
</file>

<file path=ppt/slides/slide2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Decrease Baseline Noise</a:t>
            </a:r>
            <a:endParaRPr lang="en-US" dirty="0"/>
          </a:p>
        </p:txBody>
      </p:sp>
      <p:sp>
        <p:nvSpPr>
          <p:cNvPr id="3" name="Content Placeholder 2"/>
          <p:cNvSpPr>
            <a:spLocks noGrp="1"/>
          </p:cNvSpPr>
          <p:nvPr>
            <p:ph idx="1"/>
          </p:nvPr>
        </p:nvSpPr>
        <p:spPr/>
        <p:txBody>
          <a:bodyPr/>
          <a:lstStyle/>
          <a:p>
            <a:r>
              <a:rPr lang="en-US" dirty="0" smtClean="0"/>
              <a:t>Use the highest quality solvents and water.  </a:t>
            </a:r>
          </a:p>
          <a:p>
            <a:pPr lvl="1"/>
            <a:r>
              <a:rPr lang="en-US" dirty="0" smtClean="0"/>
              <a:t>HPLC grade is not pure enough for LC/MS.  LC/MS grade.</a:t>
            </a:r>
          </a:p>
          <a:p>
            <a:r>
              <a:rPr lang="en-US" dirty="0" smtClean="0"/>
              <a:t>Use the lowest concentration of mobile phase additives, acid, buffers, etc. that gives stable chromatography. </a:t>
            </a:r>
          </a:p>
          <a:p>
            <a:r>
              <a:rPr lang="en-US" dirty="0" smtClean="0"/>
              <a:t>Pay attention to cleanliness</a:t>
            </a:r>
          </a:p>
          <a:p>
            <a:pPr lvl="1"/>
            <a:r>
              <a:rPr lang="en-US" dirty="0" smtClean="0"/>
              <a:t>Use dedicated glassware for the HPLC system.</a:t>
            </a:r>
          </a:p>
          <a:p>
            <a:pPr lvl="1"/>
            <a:r>
              <a:rPr lang="en-US" b="1" i="1" dirty="0" smtClean="0">
                <a:solidFill>
                  <a:srgbClr val="FF0000"/>
                </a:solidFill>
              </a:rPr>
              <a:t>DO NOT </a:t>
            </a:r>
            <a:r>
              <a:rPr lang="en-US" dirty="0" smtClean="0"/>
              <a:t>wash the glassware in a dishwasher </a:t>
            </a:r>
          </a:p>
          <a:p>
            <a:pPr lvl="1"/>
            <a:r>
              <a:rPr lang="en-US" b="1" i="1" dirty="0" smtClean="0">
                <a:solidFill>
                  <a:srgbClr val="FF0000"/>
                </a:solidFill>
              </a:rPr>
              <a:t>DO NOT </a:t>
            </a:r>
            <a:r>
              <a:rPr lang="en-US" dirty="0" smtClean="0"/>
              <a:t>use detergent.  Rinse with the high quality solvents and water.</a:t>
            </a:r>
          </a:p>
          <a:p>
            <a:pPr lvl="1"/>
            <a:r>
              <a:rPr lang="en-US" dirty="0" smtClean="0"/>
              <a:t>Wear </a:t>
            </a:r>
            <a:r>
              <a:rPr lang="en-US" dirty="0" err="1" smtClean="0"/>
              <a:t>powderless</a:t>
            </a:r>
            <a:r>
              <a:rPr lang="en-US" dirty="0" smtClean="0"/>
              <a:t> </a:t>
            </a:r>
            <a:r>
              <a:rPr lang="en-US" dirty="0" err="1" smtClean="0"/>
              <a:t>nitrile</a:t>
            </a:r>
            <a:r>
              <a:rPr lang="en-US" dirty="0" smtClean="0"/>
              <a:t> or latex gloves</a:t>
            </a:r>
          </a:p>
          <a:p>
            <a:r>
              <a:rPr lang="en-US" dirty="0" smtClean="0"/>
              <a:t>Optimize the detector</a:t>
            </a:r>
          </a:p>
        </p:txBody>
      </p:sp>
    </p:spTree>
  </p:cSld>
  <p:clrMapOvr>
    <a:masterClrMapping/>
  </p:clrMapOvr>
  <p:transition/>
  <p:timing>
    <p:tnLst>
      <p:par>
        <p:cTn id="1" dur="indefinite" restart="never" nodeType="tmRoot"/>
      </p:par>
    </p:tnLst>
  </p:timing>
</p:sld>
</file>

<file path=ppt/slides/slide2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p:cNvSpPr>
            <a:spLocks noGrp="1"/>
          </p:cNvSpPr>
          <p:nvPr>
            <p:ph sz="half" idx="13"/>
          </p:nvPr>
        </p:nvSpPr>
        <p:spPr>
          <a:xfrm>
            <a:off x="270930" y="4753961"/>
            <a:ext cx="8686800" cy="1708747"/>
          </a:xfrm>
        </p:spPr>
        <p:txBody>
          <a:bodyPr/>
          <a:lstStyle/>
          <a:p>
            <a:r>
              <a:rPr lang="en-US" sz="1800" dirty="0" smtClean="0"/>
              <a:t>The best peak shape is tall, narrow and symmetrical.  It is easier to detect than the other shapes.</a:t>
            </a:r>
          </a:p>
          <a:p>
            <a:pPr lvl="1"/>
            <a:r>
              <a:rPr lang="en-US" dirty="0" smtClean="0"/>
              <a:t>Short, wide and symmetrical</a:t>
            </a:r>
          </a:p>
          <a:p>
            <a:pPr lvl="1"/>
            <a:r>
              <a:rPr lang="en-US" dirty="0" smtClean="0"/>
              <a:t>Fronting peak</a:t>
            </a:r>
          </a:p>
          <a:p>
            <a:pPr lvl="1"/>
            <a:r>
              <a:rPr lang="en-US" dirty="0" smtClean="0"/>
              <a:t>Tailing peak</a:t>
            </a:r>
          </a:p>
        </p:txBody>
      </p:sp>
      <p:sp>
        <p:nvSpPr>
          <p:cNvPr id="3" name="Title 2"/>
          <p:cNvSpPr>
            <a:spLocks noGrp="1"/>
          </p:cNvSpPr>
          <p:nvPr>
            <p:ph type="title"/>
          </p:nvPr>
        </p:nvSpPr>
        <p:spPr/>
        <p:txBody>
          <a:bodyPr/>
          <a:lstStyle/>
          <a:p>
            <a:r>
              <a:rPr lang="en-US" dirty="0" smtClean="0"/>
              <a:t>Peak Shape for Highest Sensitivity</a:t>
            </a:r>
            <a:endParaRPr lang="en-US" dirty="0"/>
          </a:p>
        </p:txBody>
      </p:sp>
      <p:grpSp>
        <p:nvGrpSpPr>
          <p:cNvPr id="22" name="Group 21"/>
          <p:cNvGrpSpPr/>
          <p:nvPr/>
        </p:nvGrpSpPr>
        <p:grpSpPr>
          <a:xfrm>
            <a:off x="481903" y="836685"/>
            <a:ext cx="8180194" cy="3744455"/>
            <a:chOff x="481903" y="836685"/>
            <a:chExt cx="8180194" cy="3744455"/>
          </a:xfrm>
        </p:grpSpPr>
        <p:cxnSp>
          <p:nvCxnSpPr>
            <p:cNvPr id="14" name="Straight Connector 13"/>
            <p:cNvCxnSpPr/>
            <p:nvPr/>
          </p:nvCxnSpPr>
          <p:spPr bwMode="auto">
            <a:xfrm>
              <a:off x="578420" y="4380657"/>
              <a:ext cx="7834552" cy="0"/>
            </a:xfrm>
            <a:prstGeom prst="line">
              <a:avLst/>
            </a:prstGeom>
            <a:solidFill>
              <a:srgbClr val="3374D4"/>
            </a:solidFill>
            <a:ln w="25400" cap="flat" cmpd="sng" algn="ctr">
              <a:solidFill>
                <a:schemeClr val="tx1"/>
              </a:solidFill>
              <a:prstDash val="solid"/>
              <a:round/>
              <a:headEnd type="none" w="med" len="med"/>
              <a:tailEnd type="none" w="med" len="med"/>
            </a:ln>
            <a:effectLst/>
          </p:spPr>
        </p:cxnSp>
        <p:grpSp>
          <p:nvGrpSpPr>
            <p:cNvPr id="7" name="Group 27"/>
            <p:cNvGrpSpPr/>
            <p:nvPr/>
          </p:nvGrpSpPr>
          <p:grpSpPr>
            <a:xfrm>
              <a:off x="1142479" y="992218"/>
              <a:ext cx="1659083" cy="3227211"/>
              <a:chOff x="1113296" y="1108954"/>
              <a:chExt cx="1659083" cy="3227211"/>
            </a:xfrm>
          </p:grpSpPr>
          <p:sp>
            <p:nvSpPr>
              <p:cNvPr id="4" name="Freeform 25"/>
              <p:cNvSpPr>
                <a:spLocks/>
              </p:cNvSpPr>
              <p:nvPr/>
            </p:nvSpPr>
            <p:spPr bwMode="auto">
              <a:xfrm>
                <a:off x="1113296" y="1386614"/>
                <a:ext cx="457200" cy="2949551"/>
              </a:xfrm>
              <a:custGeom>
                <a:avLst/>
                <a:gdLst/>
                <a:ahLst/>
                <a:cxnLst>
                  <a:cxn ang="0">
                    <a:pos x="0" y="4701"/>
                  </a:cxn>
                  <a:cxn ang="0">
                    <a:pos x="120" y="4701"/>
                  </a:cxn>
                  <a:cxn ang="0">
                    <a:pos x="240" y="4701"/>
                  </a:cxn>
                  <a:cxn ang="0">
                    <a:pos x="355" y="4694"/>
                  </a:cxn>
                  <a:cxn ang="0">
                    <a:pos x="476" y="4691"/>
                  </a:cxn>
                  <a:cxn ang="0">
                    <a:pos x="598" y="4691"/>
                  </a:cxn>
                  <a:cxn ang="0">
                    <a:pos x="723" y="4676"/>
                  </a:cxn>
                  <a:cxn ang="0">
                    <a:pos x="843" y="4661"/>
                  </a:cxn>
                  <a:cxn ang="0">
                    <a:pos x="964" y="4630"/>
                  </a:cxn>
                  <a:cxn ang="0">
                    <a:pos x="1087" y="4584"/>
                  </a:cxn>
                  <a:cxn ang="0">
                    <a:pos x="1202" y="4502"/>
                  </a:cxn>
                  <a:cxn ang="0">
                    <a:pos x="1323" y="4388"/>
                  </a:cxn>
                  <a:cxn ang="0">
                    <a:pos x="1447" y="4226"/>
                  </a:cxn>
                  <a:cxn ang="0">
                    <a:pos x="1565" y="4017"/>
                  </a:cxn>
                  <a:cxn ang="0">
                    <a:pos x="1684" y="3750"/>
                  </a:cxn>
                  <a:cxn ang="0">
                    <a:pos x="1803" y="3415"/>
                  </a:cxn>
                  <a:cxn ang="0">
                    <a:pos x="1921" y="3040"/>
                  </a:cxn>
                  <a:cxn ang="0">
                    <a:pos x="2042" y="2589"/>
                  </a:cxn>
                  <a:cxn ang="0">
                    <a:pos x="2166" y="2119"/>
                  </a:cxn>
                  <a:cxn ang="0">
                    <a:pos x="2285" y="1647"/>
                  </a:cxn>
                  <a:cxn ang="0">
                    <a:pos x="2409" y="1182"/>
                  </a:cxn>
                  <a:cxn ang="0">
                    <a:pos x="2530" y="774"/>
                  </a:cxn>
                  <a:cxn ang="0">
                    <a:pos x="2650" y="434"/>
                  </a:cxn>
                  <a:cxn ang="0">
                    <a:pos x="2765" y="196"/>
                  </a:cxn>
                  <a:cxn ang="0">
                    <a:pos x="2886" y="43"/>
                  </a:cxn>
                  <a:cxn ang="0">
                    <a:pos x="3010" y="0"/>
                  </a:cxn>
                  <a:cxn ang="0">
                    <a:pos x="3126" y="69"/>
                  </a:cxn>
                  <a:cxn ang="0">
                    <a:pos x="3250" y="226"/>
                  </a:cxn>
                  <a:cxn ang="0">
                    <a:pos x="3365" y="460"/>
                  </a:cxn>
                  <a:cxn ang="0">
                    <a:pos x="3492" y="759"/>
                  </a:cxn>
                  <a:cxn ang="0">
                    <a:pos x="3612" y="1091"/>
                  </a:cxn>
                  <a:cxn ang="0">
                    <a:pos x="3733" y="1459"/>
                  </a:cxn>
                  <a:cxn ang="0">
                    <a:pos x="3853" y="1823"/>
                  </a:cxn>
                  <a:cxn ang="0">
                    <a:pos x="3975" y="2179"/>
                  </a:cxn>
                  <a:cxn ang="0">
                    <a:pos x="4097" y="2530"/>
                  </a:cxn>
                  <a:cxn ang="0">
                    <a:pos x="4215" y="2846"/>
                  </a:cxn>
                  <a:cxn ang="0">
                    <a:pos x="4333" y="3133"/>
                  </a:cxn>
                  <a:cxn ang="0">
                    <a:pos x="4456" y="3378"/>
                  </a:cxn>
                  <a:cxn ang="0">
                    <a:pos x="4574" y="3606"/>
                  </a:cxn>
                  <a:cxn ang="0">
                    <a:pos x="4697" y="3783"/>
                  </a:cxn>
                  <a:cxn ang="0">
                    <a:pos x="4817" y="3954"/>
                  </a:cxn>
                  <a:cxn ang="0">
                    <a:pos x="4941" y="4079"/>
                  </a:cxn>
                  <a:cxn ang="0">
                    <a:pos x="5056" y="4193"/>
                  </a:cxn>
                  <a:cxn ang="0">
                    <a:pos x="5180" y="4277"/>
                  </a:cxn>
                  <a:cxn ang="0">
                    <a:pos x="5295" y="4357"/>
                  </a:cxn>
                  <a:cxn ang="0">
                    <a:pos x="5418" y="4430"/>
                  </a:cxn>
                  <a:cxn ang="0">
                    <a:pos x="5539" y="4470"/>
                  </a:cxn>
                  <a:cxn ang="0">
                    <a:pos x="5660" y="4515"/>
                  </a:cxn>
                  <a:cxn ang="0">
                    <a:pos x="5778" y="4548"/>
                  </a:cxn>
                  <a:cxn ang="0">
                    <a:pos x="5899" y="4578"/>
                  </a:cxn>
                  <a:cxn ang="0">
                    <a:pos x="6020" y="4591"/>
                  </a:cxn>
                  <a:cxn ang="0">
                    <a:pos x="6139" y="4617"/>
                  </a:cxn>
                  <a:cxn ang="0">
                    <a:pos x="6260" y="4630"/>
                  </a:cxn>
                  <a:cxn ang="0">
                    <a:pos x="6385" y="4643"/>
                  </a:cxn>
                  <a:cxn ang="0">
                    <a:pos x="6504" y="4661"/>
                  </a:cxn>
                  <a:cxn ang="0">
                    <a:pos x="6628" y="4661"/>
                  </a:cxn>
                  <a:cxn ang="0">
                    <a:pos x="6746" y="4663"/>
                  </a:cxn>
                  <a:cxn ang="0">
                    <a:pos x="6869" y="4674"/>
                  </a:cxn>
                  <a:cxn ang="0">
                    <a:pos x="6984" y="4676"/>
                  </a:cxn>
                  <a:cxn ang="0">
                    <a:pos x="7107" y="4687"/>
                  </a:cxn>
                  <a:cxn ang="0">
                    <a:pos x="7225" y="4691"/>
                  </a:cxn>
                </a:cxnLst>
                <a:rect l="0" t="0" r="r" b="b"/>
                <a:pathLst>
                  <a:path w="7225" h="4701">
                    <a:moveTo>
                      <a:pt x="0" y="4701"/>
                    </a:moveTo>
                    <a:lnTo>
                      <a:pt x="120" y="4701"/>
                    </a:lnTo>
                    <a:lnTo>
                      <a:pt x="240" y="4701"/>
                    </a:lnTo>
                    <a:lnTo>
                      <a:pt x="355" y="4694"/>
                    </a:lnTo>
                    <a:lnTo>
                      <a:pt x="476" y="4691"/>
                    </a:lnTo>
                    <a:lnTo>
                      <a:pt x="598" y="4691"/>
                    </a:lnTo>
                    <a:lnTo>
                      <a:pt x="723" y="4676"/>
                    </a:lnTo>
                    <a:lnTo>
                      <a:pt x="843" y="4661"/>
                    </a:lnTo>
                    <a:lnTo>
                      <a:pt x="964" y="4630"/>
                    </a:lnTo>
                    <a:lnTo>
                      <a:pt x="1087" y="4584"/>
                    </a:lnTo>
                    <a:lnTo>
                      <a:pt x="1202" y="4502"/>
                    </a:lnTo>
                    <a:lnTo>
                      <a:pt x="1323" y="4388"/>
                    </a:lnTo>
                    <a:lnTo>
                      <a:pt x="1447" y="4226"/>
                    </a:lnTo>
                    <a:lnTo>
                      <a:pt x="1565" y="4017"/>
                    </a:lnTo>
                    <a:lnTo>
                      <a:pt x="1684" y="3750"/>
                    </a:lnTo>
                    <a:lnTo>
                      <a:pt x="1803" y="3415"/>
                    </a:lnTo>
                    <a:lnTo>
                      <a:pt x="1921" y="3040"/>
                    </a:lnTo>
                    <a:lnTo>
                      <a:pt x="2042" y="2589"/>
                    </a:lnTo>
                    <a:lnTo>
                      <a:pt x="2166" y="2119"/>
                    </a:lnTo>
                    <a:lnTo>
                      <a:pt x="2285" y="1647"/>
                    </a:lnTo>
                    <a:lnTo>
                      <a:pt x="2409" y="1182"/>
                    </a:lnTo>
                    <a:lnTo>
                      <a:pt x="2530" y="774"/>
                    </a:lnTo>
                    <a:lnTo>
                      <a:pt x="2650" y="434"/>
                    </a:lnTo>
                    <a:lnTo>
                      <a:pt x="2765" y="196"/>
                    </a:lnTo>
                    <a:lnTo>
                      <a:pt x="2886" y="43"/>
                    </a:lnTo>
                    <a:lnTo>
                      <a:pt x="3010" y="0"/>
                    </a:lnTo>
                    <a:lnTo>
                      <a:pt x="3126" y="69"/>
                    </a:lnTo>
                    <a:lnTo>
                      <a:pt x="3250" y="226"/>
                    </a:lnTo>
                    <a:lnTo>
                      <a:pt x="3365" y="460"/>
                    </a:lnTo>
                    <a:lnTo>
                      <a:pt x="3492" y="759"/>
                    </a:lnTo>
                    <a:lnTo>
                      <a:pt x="3612" y="1091"/>
                    </a:lnTo>
                    <a:lnTo>
                      <a:pt x="3733" y="1459"/>
                    </a:lnTo>
                    <a:lnTo>
                      <a:pt x="3853" y="1823"/>
                    </a:lnTo>
                    <a:lnTo>
                      <a:pt x="3975" y="2179"/>
                    </a:lnTo>
                    <a:lnTo>
                      <a:pt x="4097" y="2530"/>
                    </a:lnTo>
                    <a:lnTo>
                      <a:pt x="4215" y="2846"/>
                    </a:lnTo>
                    <a:lnTo>
                      <a:pt x="4333" y="3133"/>
                    </a:lnTo>
                    <a:lnTo>
                      <a:pt x="4456" y="3378"/>
                    </a:lnTo>
                    <a:lnTo>
                      <a:pt x="4574" y="3606"/>
                    </a:lnTo>
                    <a:lnTo>
                      <a:pt x="4697" y="3783"/>
                    </a:lnTo>
                    <a:lnTo>
                      <a:pt x="4817" y="3954"/>
                    </a:lnTo>
                    <a:lnTo>
                      <a:pt x="4941" y="4079"/>
                    </a:lnTo>
                    <a:lnTo>
                      <a:pt x="5056" y="4193"/>
                    </a:lnTo>
                    <a:lnTo>
                      <a:pt x="5180" y="4277"/>
                    </a:lnTo>
                    <a:lnTo>
                      <a:pt x="5295" y="4357"/>
                    </a:lnTo>
                    <a:lnTo>
                      <a:pt x="5418" y="4430"/>
                    </a:lnTo>
                    <a:lnTo>
                      <a:pt x="5539" y="4470"/>
                    </a:lnTo>
                    <a:lnTo>
                      <a:pt x="5660" y="4515"/>
                    </a:lnTo>
                    <a:lnTo>
                      <a:pt x="5778" y="4548"/>
                    </a:lnTo>
                    <a:lnTo>
                      <a:pt x="5899" y="4578"/>
                    </a:lnTo>
                    <a:lnTo>
                      <a:pt x="6020" y="4591"/>
                    </a:lnTo>
                    <a:lnTo>
                      <a:pt x="6139" y="4617"/>
                    </a:lnTo>
                    <a:lnTo>
                      <a:pt x="6260" y="4630"/>
                    </a:lnTo>
                    <a:lnTo>
                      <a:pt x="6385" y="4643"/>
                    </a:lnTo>
                    <a:lnTo>
                      <a:pt x="6504" y="4661"/>
                    </a:lnTo>
                    <a:lnTo>
                      <a:pt x="6628" y="4661"/>
                    </a:lnTo>
                    <a:lnTo>
                      <a:pt x="6746" y="4663"/>
                    </a:lnTo>
                    <a:lnTo>
                      <a:pt x="6869" y="4674"/>
                    </a:lnTo>
                    <a:lnTo>
                      <a:pt x="6984" y="4676"/>
                    </a:lnTo>
                    <a:lnTo>
                      <a:pt x="7107" y="4687"/>
                    </a:lnTo>
                    <a:lnTo>
                      <a:pt x="7225" y="4691"/>
                    </a:lnTo>
                  </a:path>
                </a:pathLst>
              </a:custGeom>
              <a:noFill/>
              <a:ln w="25400">
                <a:solidFill>
                  <a:srgbClr val="3333FF"/>
                </a:solidFill>
                <a:prstDash val="solid"/>
                <a:round/>
                <a:headEnd/>
                <a:tailEnd/>
              </a:ln>
            </p:spPr>
            <p:txBody>
              <a:bodyPr/>
              <a:lstStyle/>
              <a:p>
                <a:endParaRPr lang="en-US" dirty="0">
                  <a:solidFill>
                    <a:srgbClr val="0000FF"/>
                  </a:solidFill>
                </a:endParaRPr>
              </a:p>
            </p:txBody>
          </p:sp>
          <p:sp>
            <p:nvSpPr>
              <p:cNvPr id="19" name="TextBox 18"/>
              <p:cNvSpPr txBox="1"/>
              <p:nvPr/>
            </p:nvSpPr>
            <p:spPr>
              <a:xfrm>
                <a:off x="1429961" y="1108954"/>
                <a:ext cx="1342418" cy="584775"/>
              </a:xfrm>
              <a:prstGeom prst="rect">
                <a:avLst/>
              </a:prstGeom>
              <a:noFill/>
            </p:spPr>
            <p:txBody>
              <a:bodyPr wrap="square" rtlCol="0">
                <a:spAutoFit/>
              </a:bodyPr>
              <a:lstStyle/>
              <a:p>
                <a:r>
                  <a:rPr lang="en-US" dirty="0" smtClean="0"/>
                  <a:t>Highest sensitivity</a:t>
                </a:r>
                <a:endParaRPr lang="en-US" dirty="0"/>
              </a:p>
            </p:txBody>
          </p:sp>
        </p:grpSp>
        <p:grpSp>
          <p:nvGrpSpPr>
            <p:cNvPr id="8" name="Group 29"/>
            <p:cNvGrpSpPr/>
            <p:nvPr/>
          </p:nvGrpSpPr>
          <p:grpSpPr>
            <a:xfrm>
              <a:off x="3021782" y="2746438"/>
              <a:ext cx="1843424" cy="1461398"/>
              <a:chOff x="2992599" y="2863174"/>
              <a:chExt cx="1843424" cy="1461398"/>
            </a:xfrm>
          </p:grpSpPr>
          <p:sp>
            <p:nvSpPr>
              <p:cNvPr id="9" name="Freeform 33"/>
              <p:cNvSpPr>
                <a:spLocks/>
              </p:cNvSpPr>
              <p:nvPr/>
            </p:nvSpPr>
            <p:spPr bwMode="auto">
              <a:xfrm>
                <a:off x="2992599" y="3748502"/>
                <a:ext cx="1843424" cy="576070"/>
              </a:xfrm>
              <a:custGeom>
                <a:avLst/>
                <a:gdLst/>
                <a:ahLst/>
                <a:cxnLst>
                  <a:cxn ang="0">
                    <a:pos x="0" y="652"/>
                  </a:cxn>
                  <a:cxn ang="0">
                    <a:pos x="51" y="652"/>
                  </a:cxn>
                  <a:cxn ang="0">
                    <a:pos x="104" y="652"/>
                  </a:cxn>
                  <a:cxn ang="0">
                    <a:pos x="153" y="652"/>
                  </a:cxn>
                  <a:cxn ang="0">
                    <a:pos x="206" y="652"/>
                  </a:cxn>
                  <a:cxn ang="0">
                    <a:pos x="259" y="652"/>
                  </a:cxn>
                  <a:cxn ang="0">
                    <a:pos x="312" y="652"/>
                  </a:cxn>
                  <a:cxn ang="0">
                    <a:pos x="364" y="652"/>
                  </a:cxn>
                  <a:cxn ang="0">
                    <a:pos x="417" y="652"/>
                  </a:cxn>
                  <a:cxn ang="0">
                    <a:pos x="470" y="652"/>
                  </a:cxn>
                  <a:cxn ang="0">
                    <a:pos x="521" y="648"/>
                  </a:cxn>
                  <a:cxn ang="0">
                    <a:pos x="573" y="647"/>
                  </a:cxn>
                  <a:cxn ang="0">
                    <a:pos x="626" y="647"/>
                  </a:cxn>
                  <a:cxn ang="0">
                    <a:pos x="678" y="645"/>
                  </a:cxn>
                  <a:cxn ang="0">
                    <a:pos x="729" y="634"/>
                  </a:cxn>
                  <a:cxn ang="0">
                    <a:pos x="781" y="628"/>
                  </a:cxn>
                  <a:cxn ang="0">
                    <a:pos x="833" y="611"/>
                  </a:cxn>
                  <a:cxn ang="0">
                    <a:pos x="883" y="593"/>
                  </a:cxn>
                  <a:cxn ang="0">
                    <a:pos x="938" y="562"/>
                  </a:cxn>
                  <a:cxn ang="0">
                    <a:pos x="990" y="523"/>
                  </a:cxn>
                  <a:cxn ang="0">
                    <a:pos x="1043" y="475"/>
                  </a:cxn>
                  <a:cxn ang="0">
                    <a:pos x="1095" y="417"/>
                  </a:cxn>
                  <a:cxn ang="0">
                    <a:pos x="1148" y="356"/>
                  </a:cxn>
                  <a:cxn ang="0">
                    <a:pos x="1198" y="284"/>
                  </a:cxn>
                  <a:cxn ang="0">
                    <a:pos x="1250" y="217"/>
                  </a:cxn>
                  <a:cxn ang="0">
                    <a:pos x="1303" y="143"/>
                  </a:cxn>
                  <a:cxn ang="0">
                    <a:pos x="1355" y="87"/>
                  </a:cxn>
                  <a:cxn ang="0">
                    <a:pos x="1408" y="43"/>
                  </a:cxn>
                  <a:cxn ang="0">
                    <a:pos x="1458" y="10"/>
                  </a:cxn>
                  <a:cxn ang="0">
                    <a:pos x="1512" y="0"/>
                  </a:cxn>
                  <a:cxn ang="0">
                    <a:pos x="1565" y="7"/>
                  </a:cxn>
                  <a:cxn ang="0">
                    <a:pos x="1617" y="29"/>
                  </a:cxn>
                  <a:cxn ang="0">
                    <a:pos x="1668" y="64"/>
                  </a:cxn>
                  <a:cxn ang="0">
                    <a:pos x="1721" y="108"/>
                  </a:cxn>
                  <a:cxn ang="0">
                    <a:pos x="1775" y="164"/>
                  </a:cxn>
                  <a:cxn ang="0">
                    <a:pos x="1825" y="221"/>
                  </a:cxn>
                  <a:cxn ang="0">
                    <a:pos x="1877" y="279"/>
                  </a:cxn>
                  <a:cxn ang="0">
                    <a:pos x="1930" y="330"/>
                  </a:cxn>
                  <a:cxn ang="0">
                    <a:pos x="1982" y="379"/>
                  </a:cxn>
                  <a:cxn ang="0">
                    <a:pos x="2034" y="422"/>
                  </a:cxn>
                  <a:cxn ang="0">
                    <a:pos x="2087" y="461"/>
                  </a:cxn>
                  <a:cxn ang="0">
                    <a:pos x="2141" y="498"/>
                  </a:cxn>
                  <a:cxn ang="0">
                    <a:pos x="2190" y="523"/>
                  </a:cxn>
                  <a:cxn ang="0">
                    <a:pos x="2243" y="546"/>
                  </a:cxn>
                  <a:cxn ang="0">
                    <a:pos x="2292" y="566"/>
                  </a:cxn>
                  <a:cxn ang="0">
                    <a:pos x="2347" y="582"/>
                  </a:cxn>
                  <a:cxn ang="0">
                    <a:pos x="2400" y="596"/>
                  </a:cxn>
                  <a:cxn ang="0">
                    <a:pos x="2451" y="605"/>
                  </a:cxn>
                  <a:cxn ang="0">
                    <a:pos x="2504" y="616"/>
                  </a:cxn>
                  <a:cxn ang="0">
                    <a:pos x="2556" y="621"/>
                  </a:cxn>
                  <a:cxn ang="0">
                    <a:pos x="2609" y="628"/>
                  </a:cxn>
                  <a:cxn ang="0">
                    <a:pos x="2659" y="634"/>
                  </a:cxn>
                  <a:cxn ang="0">
                    <a:pos x="2711" y="634"/>
                  </a:cxn>
                  <a:cxn ang="0">
                    <a:pos x="2767" y="634"/>
                  </a:cxn>
                  <a:cxn ang="0">
                    <a:pos x="2817" y="641"/>
                  </a:cxn>
                  <a:cxn ang="0">
                    <a:pos x="2872" y="641"/>
                  </a:cxn>
                  <a:cxn ang="0">
                    <a:pos x="2922" y="647"/>
                  </a:cxn>
                  <a:cxn ang="0">
                    <a:pos x="2975" y="647"/>
                  </a:cxn>
                  <a:cxn ang="0">
                    <a:pos x="3026" y="647"/>
                  </a:cxn>
                  <a:cxn ang="0">
                    <a:pos x="3077" y="647"/>
                  </a:cxn>
                  <a:cxn ang="0">
                    <a:pos x="3129" y="647"/>
                  </a:cxn>
                </a:cxnLst>
                <a:rect l="0" t="0" r="r" b="b"/>
                <a:pathLst>
                  <a:path w="3129" h="652">
                    <a:moveTo>
                      <a:pt x="0" y="652"/>
                    </a:moveTo>
                    <a:lnTo>
                      <a:pt x="51" y="652"/>
                    </a:lnTo>
                    <a:lnTo>
                      <a:pt x="104" y="652"/>
                    </a:lnTo>
                    <a:lnTo>
                      <a:pt x="153" y="652"/>
                    </a:lnTo>
                    <a:lnTo>
                      <a:pt x="206" y="652"/>
                    </a:lnTo>
                    <a:lnTo>
                      <a:pt x="259" y="652"/>
                    </a:lnTo>
                    <a:lnTo>
                      <a:pt x="312" y="652"/>
                    </a:lnTo>
                    <a:lnTo>
                      <a:pt x="364" y="652"/>
                    </a:lnTo>
                    <a:lnTo>
                      <a:pt x="417" y="652"/>
                    </a:lnTo>
                    <a:lnTo>
                      <a:pt x="470" y="652"/>
                    </a:lnTo>
                    <a:lnTo>
                      <a:pt x="521" y="648"/>
                    </a:lnTo>
                    <a:lnTo>
                      <a:pt x="573" y="647"/>
                    </a:lnTo>
                    <a:lnTo>
                      <a:pt x="626" y="647"/>
                    </a:lnTo>
                    <a:lnTo>
                      <a:pt x="678" y="645"/>
                    </a:lnTo>
                    <a:lnTo>
                      <a:pt x="729" y="634"/>
                    </a:lnTo>
                    <a:lnTo>
                      <a:pt x="781" y="628"/>
                    </a:lnTo>
                    <a:lnTo>
                      <a:pt x="833" y="611"/>
                    </a:lnTo>
                    <a:lnTo>
                      <a:pt x="883" y="593"/>
                    </a:lnTo>
                    <a:lnTo>
                      <a:pt x="938" y="562"/>
                    </a:lnTo>
                    <a:lnTo>
                      <a:pt x="990" y="523"/>
                    </a:lnTo>
                    <a:lnTo>
                      <a:pt x="1043" y="475"/>
                    </a:lnTo>
                    <a:lnTo>
                      <a:pt x="1095" y="417"/>
                    </a:lnTo>
                    <a:lnTo>
                      <a:pt x="1148" y="356"/>
                    </a:lnTo>
                    <a:lnTo>
                      <a:pt x="1198" y="284"/>
                    </a:lnTo>
                    <a:lnTo>
                      <a:pt x="1250" y="217"/>
                    </a:lnTo>
                    <a:lnTo>
                      <a:pt x="1303" y="143"/>
                    </a:lnTo>
                    <a:lnTo>
                      <a:pt x="1355" y="87"/>
                    </a:lnTo>
                    <a:lnTo>
                      <a:pt x="1408" y="43"/>
                    </a:lnTo>
                    <a:lnTo>
                      <a:pt x="1458" y="10"/>
                    </a:lnTo>
                    <a:lnTo>
                      <a:pt x="1512" y="0"/>
                    </a:lnTo>
                    <a:lnTo>
                      <a:pt x="1565" y="7"/>
                    </a:lnTo>
                    <a:lnTo>
                      <a:pt x="1617" y="29"/>
                    </a:lnTo>
                    <a:lnTo>
                      <a:pt x="1668" y="64"/>
                    </a:lnTo>
                    <a:lnTo>
                      <a:pt x="1721" y="108"/>
                    </a:lnTo>
                    <a:lnTo>
                      <a:pt x="1775" y="164"/>
                    </a:lnTo>
                    <a:lnTo>
                      <a:pt x="1825" y="221"/>
                    </a:lnTo>
                    <a:lnTo>
                      <a:pt x="1877" y="279"/>
                    </a:lnTo>
                    <a:lnTo>
                      <a:pt x="1930" y="330"/>
                    </a:lnTo>
                    <a:lnTo>
                      <a:pt x="1982" y="379"/>
                    </a:lnTo>
                    <a:lnTo>
                      <a:pt x="2034" y="422"/>
                    </a:lnTo>
                    <a:lnTo>
                      <a:pt x="2087" y="461"/>
                    </a:lnTo>
                    <a:lnTo>
                      <a:pt x="2141" y="498"/>
                    </a:lnTo>
                    <a:lnTo>
                      <a:pt x="2190" y="523"/>
                    </a:lnTo>
                    <a:lnTo>
                      <a:pt x="2243" y="546"/>
                    </a:lnTo>
                    <a:lnTo>
                      <a:pt x="2292" y="566"/>
                    </a:lnTo>
                    <a:lnTo>
                      <a:pt x="2347" y="582"/>
                    </a:lnTo>
                    <a:lnTo>
                      <a:pt x="2400" y="596"/>
                    </a:lnTo>
                    <a:lnTo>
                      <a:pt x="2451" y="605"/>
                    </a:lnTo>
                    <a:lnTo>
                      <a:pt x="2504" y="616"/>
                    </a:lnTo>
                    <a:lnTo>
                      <a:pt x="2556" y="621"/>
                    </a:lnTo>
                    <a:lnTo>
                      <a:pt x="2609" y="628"/>
                    </a:lnTo>
                    <a:lnTo>
                      <a:pt x="2659" y="634"/>
                    </a:lnTo>
                    <a:lnTo>
                      <a:pt x="2711" y="634"/>
                    </a:lnTo>
                    <a:lnTo>
                      <a:pt x="2767" y="634"/>
                    </a:lnTo>
                    <a:lnTo>
                      <a:pt x="2817" y="641"/>
                    </a:lnTo>
                    <a:lnTo>
                      <a:pt x="2872" y="641"/>
                    </a:lnTo>
                    <a:lnTo>
                      <a:pt x="2922" y="647"/>
                    </a:lnTo>
                    <a:lnTo>
                      <a:pt x="2975" y="647"/>
                    </a:lnTo>
                    <a:lnTo>
                      <a:pt x="3026" y="647"/>
                    </a:lnTo>
                    <a:lnTo>
                      <a:pt x="3077" y="647"/>
                    </a:lnTo>
                    <a:lnTo>
                      <a:pt x="3129" y="647"/>
                    </a:lnTo>
                  </a:path>
                </a:pathLst>
              </a:custGeom>
              <a:noFill/>
              <a:ln w="26988">
                <a:solidFill>
                  <a:schemeClr val="tx1"/>
                </a:solidFill>
                <a:prstDash val="solid"/>
                <a:round/>
                <a:headEnd/>
                <a:tailEnd/>
              </a:ln>
            </p:spPr>
            <p:txBody>
              <a:bodyPr/>
              <a:lstStyle/>
              <a:p>
                <a:endParaRPr lang="en-US"/>
              </a:p>
            </p:txBody>
          </p:sp>
          <p:sp>
            <p:nvSpPr>
              <p:cNvPr id="23" name="TextBox 22"/>
              <p:cNvSpPr txBox="1"/>
              <p:nvPr/>
            </p:nvSpPr>
            <p:spPr>
              <a:xfrm>
                <a:off x="3278222" y="2863174"/>
                <a:ext cx="1315360" cy="307777"/>
              </a:xfrm>
              <a:prstGeom prst="rect">
                <a:avLst/>
              </a:prstGeom>
              <a:noFill/>
            </p:spPr>
            <p:txBody>
              <a:bodyPr wrap="none" rtlCol="0">
                <a:spAutoFit/>
              </a:bodyPr>
              <a:lstStyle/>
              <a:p>
                <a:r>
                  <a:rPr lang="en-US" sz="1400" dirty="0" smtClean="0"/>
                  <a:t>Symmetrical</a:t>
                </a:r>
                <a:endParaRPr lang="en-US" sz="1400" dirty="0"/>
              </a:p>
            </p:txBody>
          </p:sp>
        </p:grpSp>
        <p:grpSp>
          <p:nvGrpSpPr>
            <p:cNvPr id="10" name="Group 21"/>
            <p:cNvGrpSpPr/>
            <p:nvPr/>
          </p:nvGrpSpPr>
          <p:grpSpPr>
            <a:xfrm>
              <a:off x="5178317" y="2680364"/>
              <a:ext cx="1036926" cy="1546167"/>
              <a:chOff x="4983758" y="3460467"/>
              <a:chExt cx="1036926" cy="882799"/>
            </a:xfrm>
          </p:grpSpPr>
          <p:sp>
            <p:nvSpPr>
              <p:cNvPr id="5" name="Freeform 27"/>
              <p:cNvSpPr>
                <a:spLocks/>
              </p:cNvSpPr>
              <p:nvPr/>
            </p:nvSpPr>
            <p:spPr bwMode="auto">
              <a:xfrm flipH="1">
                <a:off x="4983758" y="3460467"/>
                <a:ext cx="1036926" cy="838200"/>
              </a:xfrm>
              <a:custGeom>
                <a:avLst/>
                <a:gdLst/>
                <a:ahLst/>
                <a:cxnLst>
                  <a:cxn ang="0">
                    <a:pos x="0" y="4701"/>
                  </a:cxn>
                  <a:cxn ang="0">
                    <a:pos x="120" y="4701"/>
                  </a:cxn>
                  <a:cxn ang="0">
                    <a:pos x="240" y="4701"/>
                  </a:cxn>
                  <a:cxn ang="0">
                    <a:pos x="355" y="4694"/>
                  </a:cxn>
                  <a:cxn ang="0">
                    <a:pos x="476" y="4691"/>
                  </a:cxn>
                  <a:cxn ang="0">
                    <a:pos x="598" y="4691"/>
                  </a:cxn>
                  <a:cxn ang="0">
                    <a:pos x="723" y="4676"/>
                  </a:cxn>
                  <a:cxn ang="0">
                    <a:pos x="843" y="4661"/>
                  </a:cxn>
                  <a:cxn ang="0">
                    <a:pos x="964" y="4630"/>
                  </a:cxn>
                  <a:cxn ang="0">
                    <a:pos x="1087" y="4584"/>
                  </a:cxn>
                  <a:cxn ang="0">
                    <a:pos x="1202" y="4502"/>
                  </a:cxn>
                  <a:cxn ang="0">
                    <a:pos x="1323" y="4388"/>
                  </a:cxn>
                  <a:cxn ang="0">
                    <a:pos x="1447" y="4226"/>
                  </a:cxn>
                  <a:cxn ang="0">
                    <a:pos x="1565" y="4017"/>
                  </a:cxn>
                  <a:cxn ang="0">
                    <a:pos x="1684" y="3750"/>
                  </a:cxn>
                  <a:cxn ang="0">
                    <a:pos x="1803" y="3415"/>
                  </a:cxn>
                  <a:cxn ang="0">
                    <a:pos x="1921" y="3040"/>
                  </a:cxn>
                  <a:cxn ang="0">
                    <a:pos x="2042" y="2589"/>
                  </a:cxn>
                  <a:cxn ang="0">
                    <a:pos x="2166" y="2119"/>
                  </a:cxn>
                  <a:cxn ang="0">
                    <a:pos x="2285" y="1647"/>
                  </a:cxn>
                  <a:cxn ang="0">
                    <a:pos x="2409" y="1182"/>
                  </a:cxn>
                  <a:cxn ang="0">
                    <a:pos x="2530" y="774"/>
                  </a:cxn>
                  <a:cxn ang="0">
                    <a:pos x="2650" y="434"/>
                  </a:cxn>
                  <a:cxn ang="0">
                    <a:pos x="2765" y="196"/>
                  </a:cxn>
                  <a:cxn ang="0">
                    <a:pos x="2886" y="43"/>
                  </a:cxn>
                  <a:cxn ang="0">
                    <a:pos x="3010" y="0"/>
                  </a:cxn>
                  <a:cxn ang="0">
                    <a:pos x="3126" y="69"/>
                  </a:cxn>
                  <a:cxn ang="0">
                    <a:pos x="3250" y="226"/>
                  </a:cxn>
                  <a:cxn ang="0">
                    <a:pos x="3365" y="460"/>
                  </a:cxn>
                  <a:cxn ang="0">
                    <a:pos x="3492" y="759"/>
                  </a:cxn>
                  <a:cxn ang="0">
                    <a:pos x="3612" y="1091"/>
                  </a:cxn>
                  <a:cxn ang="0">
                    <a:pos x="3733" y="1459"/>
                  </a:cxn>
                  <a:cxn ang="0">
                    <a:pos x="3853" y="1823"/>
                  </a:cxn>
                  <a:cxn ang="0">
                    <a:pos x="3975" y="2179"/>
                  </a:cxn>
                  <a:cxn ang="0">
                    <a:pos x="4097" y="2530"/>
                  </a:cxn>
                  <a:cxn ang="0">
                    <a:pos x="4215" y="2846"/>
                  </a:cxn>
                  <a:cxn ang="0">
                    <a:pos x="4333" y="3133"/>
                  </a:cxn>
                  <a:cxn ang="0">
                    <a:pos x="4456" y="3378"/>
                  </a:cxn>
                  <a:cxn ang="0">
                    <a:pos x="4574" y="3606"/>
                  </a:cxn>
                  <a:cxn ang="0">
                    <a:pos x="4697" y="3783"/>
                  </a:cxn>
                  <a:cxn ang="0">
                    <a:pos x="4817" y="3954"/>
                  </a:cxn>
                  <a:cxn ang="0">
                    <a:pos x="4941" y="4079"/>
                  </a:cxn>
                  <a:cxn ang="0">
                    <a:pos x="5056" y="4193"/>
                  </a:cxn>
                  <a:cxn ang="0">
                    <a:pos x="5180" y="4277"/>
                  </a:cxn>
                  <a:cxn ang="0">
                    <a:pos x="5295" y="4357"/>
                  </a:cxn>
                  <a:cxn ang="0">
                    <a:pos x="5418" y="4430"/>
                  </a:cxn>
                  <a:cxn ang="0">
                    <a:pos x="5539" y="4470"/>
                  </a:cxn>
                  <a:cxn ang="0">
                    <a:pos x="5660" y="4515"/>
                  </a:cxn>
                  <a:cxn ang="0">
                    <a:pos x="5778" y="4548"/>
                  </a:cxn>
                  <a:cxn ang="0">
                    <a:pos x="5899" y="4578"/>
                  </a:cxn>
                  <a:cxn ang="0">
                    <a:pos x="6020" y="4591"/>
                  </a:cxn>
                  <a:cxn ang="0">
                    <a:pos x="6139" y="4617"/>
                  </a:cxn>
                  <a:cxn ang="0">
                    <a:pos x="6260" y="4630"/>
                  </a:cxn>
                  <a:cxn ang="0">
                    <a:pos x="6385" y="4643"/>
                  </a:cxn>
                  <a:cxn ang="0">
                    <a:pos x="6504" y="4661"/>
                  </a:cxn>
                  <a:cxn ang="0">
                    <a:pos x="6628" y="4661"/>
                  </a:cxn>
                  <a:cxn ang="0">
                    <a:pos x="6746" y="4663"/>
                  </a:cxn>
                  <a:cxn ang="0">
                    <a:pos x="6869" y="4674"/>
                  </a:cxn>
                  <a:cxn ang="0">
                    <a:pos x="6984" y="4676"/>
                  </a:cxn>
                  <a:cxn ang="0">
                    <a:pos x="7107" y="4687"/>
                  </a:cxn>
                  <a:cxn ang="0">
                    <a:pos x="7225" y="4691"/>
                  </a:cxn>
                </a:cxnLst>
                <a:rect l="0" t="0" r="r" b="b"/>
                <a:pathLst>
                  <a:path w="7225" h="4701">
                    <a:moveTo>
                      <a:pt x="0" y="4701"/>
                    </a:moveTo>
                    <a:lnTo>
                      <a:pt x="120" y="4701"/>
                    </a:lnTo>
                    <a:lnTo>
                      <a:pt x="240" y="4701"/>
                    </a:lnTo>
                    <a:lnTo>
                      <a:pt x="355" y="4694"/>
                    </a:lnTo>
                    <a:lnTo>
                      <a:pt x="476" y="4691"/>
                    </a:lnTo>
                    <a:lnTo>
                      <a:pt x="598" y="4691"/>
                    </a:lnTo>
                    <a:lnTo>
                      <a:pt x="723" y="4676"/>
                    </a:lnTo>
                    <a:lnTo>
                      <a:pt x="843" y="4661"/>
                    </a:lnTo>
                    <a:lnTo>
                      <a:pt x="964" y="4630"/>
                    </a:lnTo>
                    <a:lnTo>
                      <a:pt x="1087" y="4584"/>
                    </a:lnTo>
                    <a:lnTo>
                      <a:pt x="1202" y="4502"/>
                    </a:lnTo>
                    <a:lnTo>
                      <a:pt x="1323" y="4388"/>
                    </a:lnTo>
                    <a:lnTo>
                      <a:pt x="1447" y="4226"/>
                    </a:lnTo>
                    <a:lnTo>
                      <a:pt x="1565" y="4017"/>
                    </a:lnTo>
                    <a:lnTo>
                      <a:pt x="1684" y="3750"/>
                    </a:lnTo>
                    <a:lnTo>
                      <a:pt x="1803" y="3415"/>
                    </a:lnTo>
                    <a:lnTo>
                      <a:pt x="1921" y="3040"/>
                    </a:lnTo>
                    <a:lnTo>
                      <a:pt x="2042" y="2589"/>
                    </a:lnTo>
                    <a:lnTo>
                      <a:pt x="2166" y="2119"/>
                    </a:lnTo>
                    <a:lnTo>
                      <a:pt x="2285" y="1647"/>
                    </a:lnTo>
                    <a:lnTo>
                      <a:pt x="2409" y="1182"/>
                    </a:lnTo>
                    <a:lnTo>
                      <a:pt x="2530" y="774"/>
                    </a:lnTo>
                    <a:lnTo>
                      <a:pt x="2650" y="434"/>
                    </a:lnTo>
                    <a:lnTo>
                      <a:pt x="2765" y="196"/>
                    </a:lnTo>
                    <a:lnTo>
                      <a:pt x="2886" y="43"/>
                    </a:lnTo>
                    <a:lnTo>
                      <a:pt x="3010" y="0"/>
                    </a:lnTo>
                    <a:lnTo>
                      <a:pt x="3126" y="69"/>
                    </a:lnTo>
                    <a:lnTo>
                      <a:pt x="3250" y="226"/>
                    </a:lnTo>
                    <a:lnTo>
                      <a:pt x="3365" y="460"/>
                    </a:lnTo>
                    <a:lnTo>
                      <a:pt x="3492" y="759"/>
                    </a:lnTo>
                    <a:lnTo>
                      <a:pt x="3612" y="1091"/>
                    </a:lnTo>
                    <a:lnTo>
                      <a:pt x="3733" y="1459"/>
                    </a:lnTo>
                    <a:lnTo>
                      <a:pt x="3853" y="1823"/>
                    </a:lnTo>
                    <a:lnTo>
                      <a:pt x="3975" y="2179"/>
                    </a:lnTo>
                    <a:lnTo>
                      <a:pt x="4097" y="2530"/>
                    </a:lnTo>
                    <a:lnTo>
                      <a:pt x="4215" y="2846"/>
                    </a:lnTo>
                    <a:lnTo>
                      <a:pt x="4333" y="3133"/>
                    </a:lnTo>
                    <a:lnTo>
                      <a:pt x="4456" y="3378"/>
                    </a:lnTo>
                    <a:lnTo>
                      <a:pt x="4574" y="3606"/>
                    </a:lnTo>
                    <a:lnTo>
                      <a:pt x="4697" y="3783"/>
                    </a:lnTo>
                    <a:lnTo>
                      <a:pt x="4817" y="3954"/>
                    </a:lnTo>
                    <a:lnTo>
                      <a:pt x="4941" y="4079"/>
                    </a:lnTo>
                    <a:lnTo>
                      <a:pt x="5056" y="4193"/>
                    </a:lnTo>
                    <a:lnTo>
                      <a:pt x="5180" y="4277"/>
                    </a:lnTo>
                    <a:lnTo>
                      <a:pt x="5295" y="4357"/>
                    </a:lnTo>
                    <a:lnTo>
                      <a:pt x="5418" y="4430"/>
                    </a:lnTo>
                    <a:lnTo>
                      <a:pt x="5539" y="4470"/>
                    </a:lnTo>
                    <a:lnTo>
                      <a:pt x="5660" y="4515"/>
                    </a:lnTo>
                    <a:lnTo>
                      <a:pt x="5778" y="4548"/>
                    </a:lnTo>
                    <a:lnTo>
                      <a:pt x="5899" y="4578"/>
                    </a:lnTo>
                    <a:lnTo>
                      <a:pt x="6020" y="4591"/>
                    </a:lnTo>
                    <a:lnTo>
                      <a:pt x="6139" y="4617"/>
                    </a:lnTo>
                    <a:lnTo>
                      <a:pt x="6260" y="4630"/>
                    </a:lnTo>
                    <a:lnTo>
                      <a:pt x="6385" y="4643"/>
                    </a:lnTo>
                    <a:lnTo>
                      <a:pt x="6504" y="4661"/>
                    </a:lnTo>
                    <a:lnTo>
                      <a:pt x="6628" y="4661"/>
                    </a:lnTo>
                    <a:lnTo>
                      <a:pt x="6746" y="4663"/>
                    </a:lnTo>
                    <a:lnTo>
                      <a:pt x="6869" y="4674"/>
                    </a:lnTo>
                    <a:lnTo>
                      <a:pt x="6984" y="4676"/>
                    </a:lnTo>
                    <a:lnTo>
                      <a:pt x="7107" y="4687"/>
                    </a:lnTo>
                    <a:lnTo>
                      <a:pt x="7225" y="4691"/>
                    </a:lnTo>
                  </a:path>
                </a:pathLst>
              </a:custGeom>
              <a:noFill/>
              <a:ln w="25400">
                <a:solidFill>
                  <a:schemeClr val="tx1"/>
                </a:solidFill>
                <a:prstDash val="solid"/>
                <a:round/>
                <a:headEnd/>
                <a:tailEnd/>
              </a:ln>
            </p:spPr>
            <p:txBody>
              <a:bodyPr/>
              <a:lstStyle/>
              <a:p>
                <a:endParaRPr lang="en-US"/>
              </a:p>
            </p:txBody>
          </p:sp>
          <p:cxnSp>
            <p:nvCxnSpPr>
              <p:cNvPr id="17" name="Straight Connector 16"/>
              <p:cNvCxnSpPr/>
              <p:nvPr/>
            </p:nvCxnSpPr>
            <p:spPr bwMode="auto">
              <a:xfrm>
                <a:off x="5580502" y="3479161"/>
                <a:ext cx="0" cy="864105"/>
              </a:xfrm>
              <a:prstGeom prst="line">
                <a:avLst/>
              </a:prstGeom>
              <a:solidFill>
                <a:srgbClr val="3374D4"/>
              </a:solidFill>
              <a:ln w="12700" cap="flat" cmpd="sng" algn="ctr">
                <a:solidFill>
                  <a:schemeClr val="tx1"/>
                </a:solidFill>
                <a:prstDash val="sysDash"/>
                <a:round/>
                <a:headEnd type="none" w="med" len="med"/>
                <a:tailEnd type="none" w="med" len="med"/>
              </a:ln>
              <a:effectLst/>
            </p:spPr>
          </p:cxnSp>
        </p:grpSp>
        <p:grpSp>
          <p:nvGrpSpPr>
            <p:cNvPr id="11" name="Group 25"/>
            <p:cNvGrpSpPr/>
            <p:nvPr/>
          </p:nvGrpSpPr>
          <p:grpSpPr>
            <a:xfrm>
              <a:off x="6703460" y="2564895"/>
              <a:ext cx="1156490" cy="1701319"/>
              <a:chOff x="6703460" y="2564895"/>
              <a:chExt cx="1156490" cy="1701319"/>
            </a:xfrm>
          </p:grpSpPr>
          <p:pic>
            <p:nvPicPr>
              <p:cNvPr id="73730" name="Picture 2"/>
              <p:cNvPicPr>
                <a:picLocks noChangeAspect="1" noChangeArrowheads="1"/>
              </p:cNvPicPr>
              <p:nvPr/>
            </p:nvPicPr>
            <p:blipFill>
              <a:blip r:embed="rId3" cstate="print"/>
              <a:srcRect/>
              <a:stretch>
                <a:fillRect/>
              </a:stretch>
            </p:blipFill>
            <p:spPr bwMode="auto">
              <a:xfrm>
                <a:off x="6703460" y="2564895"/>
                <a:ext cx="1156490" cy="1701319"/>
              </a:xfrm>
              <a:prstGeom prst="rect">
                <a:avLst/>
              </a:prstGeom>
              <a:noFill/>
              <a:ln w="9525">
                <a:noFill/>
                <a:miter lim="800000"/>
                <a:headEnd/>
                <a:tailEnd/>
              </a:ln>
            </p:spPr>
          </p:pic>
          <p:cxnSp>
            <p:nvCxnSpPr>
              <p:cNvPr id="18" name="Straight Connector 17"/>
              <p:cNvCxnSpPr/>
              <p:nvPr/>
            </p:nvCxnSpPr>
            <p:spPr bwMode="auto">
              <a:xfrm>
                <a:off x="7153138" y="2668508"/>
                <a:ext cx="0" cy="1513424"/>
              </a:xfrm>
              <a:prstGeom prst="line">
                <a:avLst/>
              </a:prstGeom>
              <a:solidFill>
                <a:srgbClr val="3374D4"/>
              </a:solidFill>
              <a:ln w="12700" cap="flat" cmpd="sng" algn="ctr">
                <a:solidFill>
                  <a:schemeClr val="tx1"/>
                </a:solidFill>
                <a:prstDash val="sysDash"/>
                <a:round/>
                <a:headEnd type="none" w="med" len="med"/>
                <a:tailEnd type="none" w="med" len="med"/>
              </a:ln>
              <a:effectLst/>
            </p:spPr>
          </p:cxnSp>
        </p:grpSp>
        <p:sp>
          <p:nvSpPr>
            <p:cNvPr id="24" name="TextBox 23"/>
            <p:cNvSpPr txBox="1"/>
            <p:nvPr/>
          </p:nvSpPr>
          <p:spPr>
            <a:xfrm>
              <a:off x="5726350" y="1770430"/>
              <a:ext cx="1410964" cy="307777"/>
            </a:xfrm>
            <a:prstGeom prst="rect">
              <a:avLst/>
            </a:prstGeom>
            <a:noFill/>
          </p:spPr>
          <p:txBody>
            <a:bodyPr wrap="square" rtlCol="0">
              <a:spAutoFit/>
            </a:bodyPr>
            <a:lstStyle/>
            <a:p>
              <a:r>
                <a:rPr lang="en-US" sz="1400" dirty="0" smtClean="0"/>
                <a:t>Asymmetrical</a:t>
              </a:r>
              <a:endParaRPr lang="en-US" sz="1400" dirty="0"/>
            </a:p>
          </p:txBody>
        </p:sp>
        <p:sp>
          <p:nvSpPr>
            <p:cNvPr id="25" name="TextBox 24"/>
            <p:cNvSpPr txBox="1"/>
            <p:nvPr/>
          </p:nvSpPr>
          <p:spPr>
            <a:xfrm>
              <a:off x="5350211" y="2071547"/>
              <a:ext cx="2255554" cy="539052"/>
            </a:xfrm>
            <a:prstGeom prst="rect">
              <a:avLst/>
            </a:prstGeom>
            <a:noFill/>
          </p:spPr>
          <p:txBody>
            <a:bodyPr wrap="none" rtlCol="0">
              <a:spAutoFit/>
            </a:bodyPr>
            <a:lstStyle/>
            <a:p>
              <a:r>
                <a:rPr lang="en-US" sz="1400" dirty="0" smtClean="0"/>
                <a:t>Fronting            Tailing</a:t>
              </a:r>
              <a:endParaRPr lang="en-US" sz="1400" dirty="0"/>
            </a:p>
          </p:txBody>
        </p:sp>
        <p:sp>
          <p:nvSpPr>
            <p:cNvPr id="20" name="TextBox 19"/>
            <p:cNvSpPr txBox="1"/>
            <p:nvPr/>
          </p:nvSpPr>
          <p:spPr>
            <a:xfrm>
              <a:off x="3122579" y="1420235"/>
              <a:ext cx="4883285" cy="338554"/>
            </a:xfrm>
            <a:prstGeom prst="rect">
              <a:avLst/>
            </a:prstGeom>
            <a:solidFill>
              <a:schemeClr val="accent1">
                <a:lumMod val="20000"/>
                <a:lumOff val="80000"/>
              </a:schemeClr>
            </a:solidFill>
            <a:ln>
              <a:solidFill>
                <a:schemeClr val="tx1"/>
              </a:solidFill>
            </a:ln>
          </p:spPr>
          <p:txBody>
            <a:bodyPr wrap="square" rtlCol="0">
              <a:spAutoFit/>
            </a:bodyPr>
            <a:lstStyle/>
            <a:p>
              <a:pPr algn="ctr"/>
              <a:r>
                <a:rPr lang="en-US" dirty="0" smtClean="0"/>
                <a:t>Broad Peaks</a:t>
              </a:r>
              <a:endParaRPr lang="en-US" dirty="0"/>
            </a:p>
          </p:txBody>
        </p:sp>
        <p:sp>
          <p:nvSpPr>
            <p:cNvPr id="21" name="Rectangle 20"/>
            <p:cNvSpPr/>
            <p:nvPr/>
          </p:nvSpPr>
          <p:spPr bwMode="auto">
            <a:xfrm>
              <a:off x="481903" y="836685"/>
              <a:ext cx="8180194" cy="3744455"/>
            </a:xfrm>
            <a:prstGeom prst="rect">
              <a:avLst/>
            </a:prstGeom>
            <a:no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US" sz="1600" b="0" i="0" u="none" strike="noStrike" cap="none" normalizeH="0" baseline="0" smtClean="0">
                <a:ln>
                  <a:noFill/>
                </a:ln>
                <a:solidFill>
                  <a:schemeClr val="tx1"/>
                </a:solidFill>
                <a:effectLst/>
                <a:latin typeface="Verdana" pitchFamily="34" charset="0"/>
              </a:endParaRPr>
            </a:p>
          </p:txBody>
        </p:sp>
      </p:grpSp>
    </p:spTree>
  </p:cSld>
  <p:clrMapOvr>
    <a:masterClrMapping/>
  </p:clrMapOvr>
  <p:transition/>
  <p:timing>
    <p:tnLst>
      <p:par>
        <p:cTn id="1" dur="indefinite" restart="never" nodeType="tmRoot"/>
      </p:par>
    </p:tnLst>
  </p:timing>
</p:sld>
</file>

<file path=ppt/slides/slide2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p:cNvSpPr>
            <a:spLocks noGrp="1"/>
          </p:cNvSpPr>
          <p:nvPr>
            <p:ph idx="1"/>
          </p:nvPr>
        </p:nvSpPr>
        <p:spPr/>
        <p:txBody>
          <a:bodyPr/>
          <a:lstStyle/>
          <a:p>
            <a:r>
              <a:rPr lang="en-US" dirty="0" smtClean="0"/>
              <a:t>No peaks</a:t>
            </a:r>
          </a:p>
          <a:p>
            <a:r>
              <a:rPr lang="en-US" dirty="0" smtClean="0"/>
              <a:t>Peak shape problems</a:t>
            </a:r>
          </a:p>
          <a:p>
            <a:r>
              <a:rPr lang="en-US" dirty="0" smtClean="0"/>
              <a:t>Peak resolution</a:t>
            </a:r>
          </a:p>
          <a:p>
            <a:r>
              <a:rPr lang="en-US" dirty="0" smtClean="0"/>
              <a:t>Peak area and height reproducibility</a:t>
            </a:r>
          </a:p>
          <a:p>
            <a:pPr lvl="1">
              <a:buNone/>
            </a:pPr>
            <a:endParaRPr lang="en-US" dirty="0"/>
          </a:p>
        </p:txBody>
      </p:sp>
      <p:sp>
        <p:nvSpPr>
          <p:cNvPr id="3" name="Title 2"/>
          <p:cNvSpPr>
            <a:spLocks noGrp="1"/>
          </p:cNvSpPr>
          <p:nvPr>
            <p:ph type="title"/>
          </p:nvPr>
        </p:nvSpPr>
        <p:spPr/>
        <p:txBody>
          <a:bodyPr/>
          <a:lstStyle/>
          <a:p>
            <a:r>
              <a:rPr lang="en-US" dirty="0" smtClean="0"/>
              <a:t>Peak Problems</a:t>
            </a:r>
            <a:endParaRPr lang="en-US" dirty="0"/>
          </a:p>
        </p:txBody>
      </p:sp>
      <p:sp>
        <p:nvSpPr>
          <p:cNvPr id="4" name="Action Button: Beginning 3">
            <a:hlinkClick r:id="rId3" action="ppaction://hlinksldjump" highlightClick="1"/>
          </p:cNvPr>
          <p:cNvSpPr/>
          <p:nvPr/>
        </p:nvSpPr>
        <p:spPr bwMode="auto">
          <a:xfrm>
            <a:off x="8719704" y="6424564"/>
            <a:ext cx="235917" cy="293525"/>
          </a:xfrm>
          <a:prstGeom prst="actionButtonBeginning">
            <a:avLst/>
          </a:prstGeom>
          <a:solidFill>
            <a:srgbClr val="3374D4"/>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US" sz="1600" b="0" i="0" u="none" strike="noStrike" cap="none" normalizeH="0" baseline="0" smtClean="0">
              <a:ln>
                <a:noFill/>
              </a:ln>
              <a:solidFill>
                <a:schemeClr val="tx1"/>
              </a:solidFill>
              <a:effectLst/>
              <a:latin typeface="Verdana" pitchFamily="34" charset="0"/>
            </a:endParaRPr>
          </a:p>
        </p:txBody>
      </p:sp>
    </p:spTree>
  </p:cSld>
  <p:clrMapOvr>
    <a:masterClrMapping/>
  </p:clrMapOvr>
  <p:transition/>
  <p:timing>
    <p:tnLst>
      <p:par>
        <p:cTn id="1" dur="indefinite" restart="never" nodeType="tmRoot"/>
      </p:par>
    </p:tnLst>
  </p:timing>
</p:sld>
</file>

<file path=ppt/slides/slide2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p:cNvSpPr>
            <a:spLocks noGrp="1"/>
          </p:cNvSpPr>
          <p:nvPr>
            <p:ph sz="half" idx="1"/>
          </p:nvPr>
        </p:nvSpPr>
        <p:spPr>
          <a:xfrm>
            <a:off x="118836" y="1682885"/>
            <a:ext cx="4343400" cy="4856892"/>
          </a:xfrm>
        </p:spPr>
        <p:txBody>
          <a:bodyPr/>
          <a:lstStyle/>
          <a:p>
            <a:pPr>
              <a:buNone/>
            </a:pPr>
            <a:r>
              <a:rPr lang="en-US" b="1" dirty="0" smtClean="0"/>
              <a:t>POSSIBLE CAUSES</a:t>
            </a:r>
          </a:p>
          <a:p>
            <a:r>
              <a:rPr lang="en-US" dirty="0" smtClean="0"/>
              <a:t>Sample is degraded</a:t>
            </a:r>
          </a:p>
          <a:p>
            <a:r>
              <a:rPr lang="en-US" dirty="0" smtClean="0"/>
              <a:t>Wrong sample injected</a:t>
            </a:r>
          </a:p>
          <a:p>
            <a:endParaRPr lang="en-US" dirty="0" smtClean="0"/>
          </a:p>
          <a:p>
            <a:r>
              <a:rPr lang="en-US" dirty="0" smtClean="0"/>
              <a:t>Insufficient sample in vial</a:t>
            </a:r>
          </a:p>
          <a:p>
            <a:endParaRPr lang="en-US" dirty="0" smtClean="0"/>
          </a:p>
          <a:p>
            <a:endParaRPr lang="en-US" dirty="0" smtClean="0"/>
          </a:p>
          <a:p>
            <a:endParaRPr lang="en-US" dirty="0" smtClean="0"/>
          </a:p>
          <a:p>
            <a:r>
              <a:rPr lang="en-US" dirty="0" smtClean="0"/>
              <a:t>No flow</a:t>
            </a:r>
          </a:p>
          <a:p>
            <a:r>
              <a:rPr lang="en-US" dirty="0" smtClean="0"/>
              <a:t>Injector malfunction</a:t>
            </a:r>
          </a:p>
          <a:p>
            <a:r>
              <a:rPr lang="en-US" dirty="0" smtClean="0"/>
              <a:t>Detector malfunction</a:t>
            </a:r>
          </a:p>
          <a:p>
            <a:endParaRPr lang="en-US" dirty="0" smtClean="0"/>
          </a:p>
        </p:txBody>
      </p:sp>
      <p:sp>
        <p:nvSpPr>
          <p:cNvPr id="3" name="Content Placeholder 2"/>
          <p:cNvSpPr>
            <a:spLocks noGrp="1"/>
          </p:cNvSpPr>
          <p:nvPr>
            <p:ph sz="half" idx="2"/>
          </p:nvPr>
        </p:nvSpPr>
        <p:spPr>
          <a:xfrm>
            <a:off x="4648200" y="1682885"/>
            <a:ext cx="4343400" cy="4856892"/>
          </a:xfrm>
        </p:spPr>
        <p:txBody>
          <a:bodyPr/>
          <a:lstStyle/>
          <a:p>
            <a:pPr>
              <a:buNone/>
            </a:pPr>
            <a:r>
              <a:rPr lang="en-US" b="1" dirty="0" smtClean="0"/>
              <a:t>THINGS TO DO</a:t>
            </a:r>
          </a:p>
          <a:p>
            <a:r>
              <a:rPr lang="en-US" dirty="0" smtClean="0">
                <a:solidFill>
                  <a:srgbClr val="0000FF"/>
                </a:solidFill>
              </a:rPr>
              <a:t>Make up new sample</a:t>
            </a:r>
          </a:p>
          <a:p>
            <a:r>
              <a:rPr lang="en-US" dirty="0" smtClean="0">
                <a:solidFill>
                  <a:srgbClr val="0000FF"/>
                </a:solidFill>
              </a:rPr>
              <a:t>Check vial position and sample list</a:t>
            </a:r>
          </a:p>
          <a:p>
            <a:r>
              <a:rPr lang="en-US" dirty="0" smtClean="0">
                <a:solidFill>
                  <a:srgbClr val="0000FF"/>
                </a:solidFill>
              </a:rPr>
              <a:t>Check the level of liquid in vial. Occur most often when multiple injections are made from one vial.</a:t>
            </a:r>
          </a:p>
          <a:p>
            <a:endParaRPr lang="en-US" sz="800" dirty="0" smtClean="0">
              <a:solidFill>
                <a:srgbClr val="0000FF"/>
              </a:solidFill>
            </a:endParaRPr>
          </a:p>
          <a:p>
            <a:r>
              <a:rPr lang="en-US" dirty="0" smtClean="0">
                <a:solidFill>
                  <a:srgbClr val="0000FF"/>
                </a:solidFill>
              </a:rPr>
              <a:t>Check for flow &amp; correct pressure</a:t>
            </a:r>
          </a:p>
          <a:p>
            <a:r>
              <a:rPr lang="en-US" dirty="0" smtClean="0">
                <a:solidFill>
                  <a:srgbClr val="0000FF"/>
                </a:solidFill>
              </a:rPr>
              <a:t>Test &amp; perform maintenance</a:t>
            </a:r>
          </a:p>
          <a:p>
            <a:r>
              <a:rPr lang="en-US" dirty="0" smtClean="0">
                <a:solidFill>
                  <a:srgbClr val="0000FF"/>
                </a:solidFill>
              </a:rPr>
              <a:t>Test &amp; perform maintenance</a:t>
            </a:r>
          </a:p>
        </p:txBody>
      </p:sp>
      <p:sp>
        <p:nvSpPr>
          <p:cNvPr id="4" name="Title 3"/>
          <p:cNvSpPr>
            <a:spLocks noGrp="1"/>
          </p:cNvSpPr>
          <p:nvPr>
            <p:ph type="title"/>
          </p:nvPr>
        </p:nvSpPr>
        <p:spPr/>
        <p:txBody>
          <a:bodyPr/>
          <a:lstStyle/>
          <a:p>
            <a:r>
              <a:rPr lang="en-US" dirty="0" smtClean="0"/>
              <a:t>Peak Problem</a:t>
            </a:r>
            <a:endParaRPr lang="en-US" dirty="0"/>
          </a:p>
        </p:txBody>
      </p:sp>
      <p:sp>
        <p:nvSpPr>
          <p:cNvPr id="5" name="TextBox 4"/>
          <p:cNvSpPr txBox="1"/>
          <p:nvPr/>
        </p:nvSpPr>
        <p:spPr>
          <a:xfrm>
            <a:off x="542610" y="823964"/>
            <a:ext cx="2307594" cy="400110"/>
          </a:xfrm>
          <a:prstGeom prst="rect">
            <a:avLst/>
          </a:prstGeom>
          <a:noFill/>
        </p:spPr>
        <p:txBody>
          <a:bodyPr wrap="square" rtlCol="0">
            <a:spAutoFit/>
          </a:bodyPr>
          <a:lstStyle/>
          <a:p>
            <a:r>
              <a:rPr lang="en-US" sz="2000" b="1" dirty="0" smtClean="0">
                <a:solidFill>
                  <a:srgbClr val="0000FF"/>
                </a:solidFill>
              </a:rPr>
              <a:t>No peaks</a:t>
            </a:r>
          </a:p>
        </p:txBody>
      </p:sp>
      <p:grpSp>
        <p:nvGrpSpPr>
          <p:cNvPr id="6" name="Group 5"/>
          <p:cNvGrpSpPr/>
          <p:nvPr/>
        </p:nvGrpSpPr>
        <p:grpSpPr>
          <a:xfrm>
            <a:off x="3699211" y="905149"/>
            <a:ext cx="1833597" cy="214609"/>
            <a:chOff x="4177791" y="1180731"/>
            <a:chExt cx="1833597" cy="214609"/>
          </a:xfrm>
        </p:grpSpPr>
        <p:sp>
          <p:nvSpPr>
            <p:cNvPr id="7" name="Freeform 6"/>
            <p:cNvSpPr>
              <a:spLocks/>
            </p:cNvSpPr>
            <p:nvPr/>
          </p:nvSpPr>
          <p:spPr bwMode="auto">
            <a:xfrm>
              <a:off x="4177791" y="1264467"/>
              <a:ext cx="369887" cy="117475"/>
            </a:xfrm>
            <a:custGeom>
              <a:avLst/>
              <a:gdLst/>
              <a:ahLst/>
              <a:cxnLst>
                <a:cxn ang="0">
                  <a:pos x="0" y="148"/>
                </a:cxn>
                <a:cxn ang="0">
                  <a:pos x="52" y="61"/>
                </a:cxn>
                <a:cxn ang="0">
                  <a:pos x="105" y="148"/>
                </a:cxn>
                <a:cxn ang="0">
                  <a:pos x="141" y="10"/>
                </a:cxn>
                <a:cxn ang="0">
                  <a:pos x="227" y="137"/>
                </a:cxn>
                <a:cxn ang="0">
                  <a:pos x="314" y="94"/>
                </a:cxn>
                <a:cxn ang="0">
                  <a:pos x="350" y="148"/>
                </a:cxn>
                <a:cxn ang="0">
                  <a:pos x="472" y="0"/>
                </a:cxn>
                <a:cxn ang="0">
                  <a:pos x="524" y="122"/>
                </a:cxn>
              </a:cxnLst>
              <a:rect l="0" t="0" r="r" b="b"/>
              <a:pathLst>
                <a:path w="524" h="148">
                  <a:moveTo>
                    <a:pt x="0" y="148"/>
                  </a:moveTo>
                  <a:lnTo>
                    <a:pt x="52" y="61"/>
                  </a:lnTo>
                  <a:lnTo>
                    <a:pt x="105" y="148"/>
                  </a:lnTo>
                  <a:lnTo>
                    <a:pt x="141" y="10"/>
                  </a:lnTo>
                  <a:lnTo>
                    <a:pt x="227" y="137"/>
                  </a:lnTo>
                  <a:lnTo>
                    <a:pt x="314" y="94"/>
                  </a:lnTo>
                  <a:lnTo>
                    <a:pt x="350" y="148"/>
                  </a:lnTo>
                  <a:lnTo>
                    <a:pt x="472" y="0"/>
                  </a:lnTo>
                  <a:lnTo>
                    <a:pt x="524" y="122"/>
                  </a:lnTo>
                </a:path>
              </a:pathLst>
            </a:custGeom>
            <a:noFill/>
            <a:ln w="23813">
              <a:solidFill>
                <a:srgbClr val="FF0000"/>
              </a:solidFill>
              <a:prstDash val="solid"/>
              <a:round/>
              <a:headEnd/>
              <a:tailEnd/>
            </a:ln>
          </p:spPr>
          <p:txBody>
            <a:bodyPr/>
            <a:lstStyle/>
            <a:p>
              <a:endParaRPr lang="en-US"/>
            </a:p>
          </p:txBody>
        </p:sp>
        <p:sp>
          <p:nvSpPr>
            <p:cNvPr id="8" name="Freeform 7"/>
            <p:cNvSpPr>
              <a:spLocks/>
            </p:cNvSpPr>
            <p:nvPr/>
          </p:nvSpPr>
          <p:spPr bwMode="auto">
            <a:xfrm>
              <a:off x="4551255" y="1266142"/>
              <a:ext cx="369887" cy="117475"/>
            </a:xfrm>
            <a:custGeom>
              <a:avLst/>
              <a:gdLst/>
              <a:ahLst/>
              <a:cxnLst>
                <a:cxn ang="0">
                  <a:pos x="0" y="148"/>
                </a:cxn>
                <a:cxn ang="0">
                  <a:pos x="52" y="61"/>
                </a:cxn>
                <a:cxn ang="0">
                  <a:pos x="105" y="148"/>
                </a:cxn>
                <a:cxn ang="0">
                  <a:pos x="141" y="10"/>
                </a:cxn>
                <a:cxn ang="0">
                  <a:pos x="227" y="137"/>
                </a:cxn>
                <a:cxn ang="0">
                  <a:pos x="314" y="94"/>
                </a:cxn>
                <a:cxn ang="0">
                  <a:pos x="350" y="148"/>
                </a:cxn>
                <a:cxn ang="0">
                  <a:pos x="472" y="0"/>
                </a:cxn>
                <a:cxn ang="0">
                  <a:pos x="524" y="122"/>
                </a:cxn>
              </a:cxnLst>
              <a:rect l="0" t="0" r="r" b="b"/>
              <a:pathLst>
                <a:path w="524" h="148">
                  <a:moveTo>
                    <a:pt x="0" y="148"/>
                  </a:moveTo>
                  <a:lnTo>
                    <a:pt x="52" y="61"/>
                  </a:lnTo>
                  <a:lnTo>
                    <a:pt x="105" y="148"/>
                  </a:lnTo>
                  <a:lnTo>
                    <a:pt x="141" y="10"/>
                  </a:lnTo>
                  <a:lnTo>
                    <a:pt x="227" y="137"/>
                  </a:lnTo>
                  <a:lnTo>
                    <a:pt x="314" y="94"/>
                  </a:lnTo>
                  <a:lnTo>
                    <a:pt x="350" y="148"/>
                  </a:lnTo>
                  <a:lnTo>
                    <a:pt x="472" y="0"/>
                  </a:lnTo>
                  <a:lnTo>
                    <a:pt x="524" y="122"/>
                  </a:lnTo>
                </a:path>
              </a:pathLst>
            </a:custGeom>
            <a:noFill/>
            <a:ln w="23813">
              <a:solidFill>
                <a:srgbClr val="FF0000"/>
              </a:solidFill>
              <a:prstDash val="solid"/>
              <a:round/>
              <a:headEnd/>
              <a:tailEnd/>
            </a:ln>
          </p:spPr>
          <p:txBody>
            <a:bodyPr/>
            <a:lstStyle/>
            <a:p>
              <a:endParaRPr lang="en-US"/>
            </a:p>
          </p:txBody>
        </p:sp>
        <p:sp>
          <p:nvSpPr>
            <p:cNvPr id="9" name="Freeform 8"/>
            <p:cNvSpPr>
              <a:spLocks/>
            </p:cNvSpPr>
            <p:nvPr/>
          </p:nvSpPr>
          <p:spPr bwMode="auto">
            <a:xfrm rot="10800000">
              <a:off x="4894576" y="1277865"/>
              <a:ext cx="369887" cy="117475"/>
            </a:xfrm>
            <a:custGeom>
              <a:avLst/>
              <a:gdLst/>
              <a:ahLst/>
              <a:cxnLst>
                <a:cxn ang="0">
                  <a:pos x="0" y="148"/>
                </a:cxn>
                <a:cxn ang="0">
                  <a:pos x="52" y="61"/>
                </a:cxn>
                <a:cxn ang="0">
                  <a:pos x="105" y="148"/>
                </a:cxn>
                <a:cxn ang="0">
                  <a:pos x="141" y="10"/>
                </a:cxn>
                <a:cxn ang="0">
                  <a:pos x="227" y="137"/>
                </a:cxn>
                <a:cxn ang="0">
                  <a:pos x="314" y="94"/>
                </a:cxn>
                <a:cxn ang="0">
                  <a:pos x="350" y="148"/>
                </a:cxn>
                <a:cxn ang="0">
                  <a:pos x="472" y="0"/>
                </a:cxn>
                <a:cxn ang="0">
                  <a:pos x="524" y="122"/>
                </a:cxn>
              </a:cxnLst>
              <a:rect l="0" t="0" r="r" b="b"/>
              <a:pathLst>
                <a:path w="524" h="148">
                  <a:moveTo>
                    <a:pt x="0" y="148"/>
                  </a:moveTo>
                  <a:lnTo>
                    <a:pt x="52" y="61"/>
                  </a:lnTo>
                  <a:lnTo>
                    <a:pt x="105" y="148"/>
                  </a:lnTo>
                  <a:lnTo>
                    <a:pt x="141" y="10"/>
                  </a:lnTo>
                  <a:lnTo>
                    <a:pt x="227" y="137"/>
                  </a:lnTo>
                  <a:lnTo>
                    <a:pt x="314" y="94"/>
                  </a:lnTo>
                  <a:lnTo>
                    <a:pt x="350" y="148"/>
                  </a:lnTo>
                  <a:lnTo>
                    <a:pt x="472" y="0"/>
                  </a:lnTo>
                  <a:lnTo>
                    <a:pt x="524" y="122"/>
                  </a:lnTo>
                </a:path>
              </a:pathLst>
            </a:custGeom>
            <a:noFill/>
            <a:ln w="23813">
              <a:solidFill>
                <a:srgbClr val="FF0000"/>
              </a:solidFill>
              <a:prstDash val="solid"/>
              <a:round/>
              <a:headEnd/>
              <a:tailEnd/>
            </a:ln>
          </p:spPr>
          <p:txBody>
            <a:bodyPr/>
            <a:lstStyle/>
            <a:p>
              <a:endParaRPr lang="en-US"/>
            </a:p>
          </p:txBody>
        </p:sp>
        <p:sp>
          <p:nvSpPr>
            <p:cNvPr id="10" name="Freeform 9"/>
            <p:cNvSpPr>
              <a:spLocks/>
            </p:cNvSpPr>
            <p:nvPr/>
          </p:nvSpPr>
          <p:spPr bwMode="auto">
            <a:xfrm>
              <a:off x="5257991" y="1209201"/>
              <a:ext cx="369887" cy="117475"/>
            </a:xfrm>
            <a:custGeom>
              <a:avLst/>
              <a:gdLst/>
              <a:ahLst/>
              <a:cxnLst>
                <a:cxn ang="0">
                  <a:pos x="0" y="148"/>
                </a:cxn>
                <a:cxn ang="0">
                  <a:pos x="52" y="61"/>
                </a:cxn>
                <a:cxn ang="0">
                  <a:pos x="105" y="148"/>
                </a:cxn>
                <a:cxn ang="0">
                  <a:pos x="141" y="10"/>
                </a:cxn>
                <a:cxn ang="0">
                  <a:pos x="227" y="137"/>
                </a:cxn>
                <a:cxn ang="0">
                  <a:pos x="314" y="94"/>
                </a:cxn>
                <a:cxn ang="0">
                  <a:pos x="350" y="148"/>
                </a:cxn>
                <a:cxn ang="0">
                  <a:pos x="472" y="0"/>
                </a:cxn>
                <a:cxn ang="0">
                  <a:pos x="524" y="122"/>
                </a:cxn>
              </a:cxnLst>
              <a:rect l="0" t="0" r="r" b="b"/>
              <a:pathLst>
                <a:path w="524" h="148">
                  <a:moveTo>
                    <a:pt x="0" y="148"/>
                  </a:moveTo>
                  <a:lnTo>
                    <a:pt x="52" y="61"/>
                  </a:lnTo>
                  <a:lnTo>
                    <a:pt x="105" y="148"/>
                  </a:lnTo>
                  <a:lnTo>
                    <a:pt x="141" y="10"/>
                  </a:lnTo>
                  <a:lnTo>
                    <a:pt x="227" y="137"/>
                  </a:lnTo>
                  <a:lnTo>
                    <a:pt x="314" y="94"/>
                  </a:lnTo>
                  <a:lnTo>
                    <a:pt x="350" y="148"/>
                  </a:lnTo>
                  <a:lnTo>
                    <a:pt x="472" y="0"/>
                  </a:lnTo>
                  <a:lnTo>
                    <a:pt x="524" y="122"/>
                  </a:lnTo>
                </a:path>
              </a:pathLst>
            </a:custGeom>
            <a:noFill/>
            <a:ln w="23813">
              <a:solidFill>
                <a:srgbClr val="FF0000"/>
              </a:solidFill>
              <a:prstDash val="solid"/>
              <a:round/>
              <a:headEnd/>
              <a:tailEnd/>
            </a:ln>
          </p:spPr>
          <p:txBody>
            <a:bodyPr/>
            <a:lstStyle/>
            <a:p>
              <a:endParaRPr lang="en-US"/>
            </a:p>
          </p:txBody>
        </p:sp>
        <p:sp>
          <p:nvSpPr>
            <p:cNvPr id="11" name="Freeform 10"/>
            <p:cNvSpPr>
              <a:spLocks/>
            </p:cNvSpPr>
            <p:nvPr/>
          </p:nvSpPr>
          <p:spPr bwMode="auto">
            <a:xfrm>
              <a:off x="5641501" y="1180731"/>
              <a:ext cx="369887" cy="117475"/>
            </a:xfrm>
            <a:custGeom>
              <a:avLst/>
              <a:gdLst/>
              <a:ahLst/>
              <a:cxnLst>
                <a:cxn ang="0">
                  <a:pos x="0" y="148"/>
                </a:cxn>
                <a:cxn ang="0">
                  <a:pos x="52" y="61"/>
                </a:cxn>
                <a:cxn ang="0">
                  <a:pos x="105" y="148"/>
                </a:cxn>
                <a:cxn ang="0">
                  <a:pos x="141" y="10"/>
                </a:cxn>
                <a:cxn ang="0">
                  <a:pos x="227" y="137"/>
                </a:cxn>
                <a:cxn ang="0">
                  <a:pos x="314" y="94"/>
                </a:cxn>
                <a:cxn ang="0">
                  <a:pos x="350" y="148"/>
                </a:cxn>
                <a:cxn ang="0">
                  <a:pos x="472" y="0"/>
                </a:cxn>
                <a:cxn ang="0">
                  <a:pos x="524" y="122"/>
                </a:cxn>
              </a:cxnLst>
              <a:rect l="0" t="0" r="r" b="b"/>
              <a:pathLst>
                <a:path w="524" h="148">
                  <a:moveTo>
                    <a:pt x="0" y="148"/>
                  </a:moveTo>
                  <a:lnTo>
                    <a:pt x="52" y="61"/>
                  </a:lnTo>
                  <a:lnTo>
                    <a:pt x="105" y="148"/>
                  </a:lnTo>
                  <a:lnTo>
                    <a:pt x="141" y="10"/>
                  </a:lnTo>
                  <a:lnTo>
                    <a:pt x="227" y="137"/>
                  </a:lnTo>
                  <a:lnTo>
                    <a:pt x="314" y="94"/>
                  </a:lnTo>
                  <a:lnTo>
                    <a:pt x="350" y="148"/>
                  </a:lnTo>
                  <a:lnTo>
                    <a:pt x="472" y="0"/>
                  </a:lnTo>
                  <a:lnTo>
                    <a:pt x="524" y="122"/>
                  </a:lnTo>
                </a:path>
              </a:pathLst>
            </a:custGeom>
            <a:noFill/>
            <a:ln w="23813">
              <a:solidFill>
                <a:srgbClr val="FF0000"/>
              </a:solidFill>
              <a:prstDash val="solid"/>
              <a:round/>
              <a:headEnd/>
              <a:tailEnd/>
            </a:ln>
          </p:spPr>
          <p:txBody>
            <a:bodyPr/>
            <a:lstStyle/>
            <a:p>
              <a:endParaRPr lang="en-US"/>
            </a:p>
          </p:txBody>
        </p:sp>
      </p:grpSp>
    </p:spTree>
  </p:cSld>
  <p:clrMapOvr>
    <a:masterClrMapping/>
  </p:clrMapOvr>
  <p:transition/>
  <p:timing>
    <p:tnLst>
      <p:par>
        <p:cTn id="1" dur="indefinite" restart="never" nodeType="tmRoot"/>
      </p:par>
    </p:tnLst>
  </p:timing>
</p:sld>
</file>

<file path=ppt/slides/slide2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p:cNvSpPr>
            <a:spLocks noGrp="1"/>
          </p:cNvSpPr>
          <p:nvPr>
            <p:ph sz="half" idx="1"/>
          </p:nvPr>
        </p:nvSpPr>
        <p:spPr>
          <a:xfrm>
            <a:off x="118836" y="1682885"/>
            <a:ext cx="4343400" cy="4856892"/>
          </a:xfrm>
        </p:spPr>
        <p:txBody>
          <a:bodyPr/>
          <a:lstStyle/>
          <a:p>
            <a:pPr>
              <a:buNone/>
            </a:pPr>
            <a:r>
              <a:rPr lang="en-US" b="1" dirty="0" smtClean="0"/>
              <a:t>POSSIBLE CAUSES</a:t>
            </a:r>
          </a:p>
          <a:p>
            <a:r>
              <a:rPr lang="en-US" dirty="0" smtClean="0"/>
              <a:t>Injection volume or sample concentration too high, column overload.</a:t>
            </a:r>
          </a:p>
          <a:p>
            <a:pPr marL="233363" lvl="1" indent="-233363">
              <a:buFont typeface="Wingdings 2" pitchFamily="18" charset="2"/>
              <a:buChar char="¡"/>
            </a:pPr>
            <a:r>
              <a:rPr lang="en-US" sz="1800" dirty="0" smtClean="0"/>
              <a:t>Sample diluent is too high in organic solvent.  </a:t>
            </a:r>
          </a:p>
          <a:p>
            <a:pPr marL="233363" lvl="1" indent="-233363">
              <a:buFont typeface="Wingdings 2" pitchFamily="18" charset="2"/>
              <a:buChar char="¡"/>
            </a:pPr>
            <a:r>
              <a:rPr lang="en-US" sz="1800" dirty="0" smtClean="0"/>
              <a:t>Needle weak wash (fixed loop injector) is too high in organic solvent.  </a:t>
            </a:r>
          </a:p>
          <a:p>
            <a:pPr marL="233363" lvl="1" indent="-233363">
              <a:buFont typeface="Wingdings 2" pitchFamily="18" charset="2"/>
              <a:buChar char="¡"/>
            </a:pPr>
            <a:r>
              <a:rPr lang="en-US" sz="1800" dirty="0" smtClean="0"/>
              <a:t>Column or </a:t>
            </a:r>
            <a:r>
              <a:rPr lang="en-US" sz="1800" dirty="0" err="1" smtClean="0"/>
              <a:t>precolumn</a:t>
            </a:r>
            <a:r>
              <a:rPr lang="en-US" sz="1800" dirty="0" smtClean="0"/>
              <a:t> is degraded, voided.</a:t>
            </a:r>
          </a:p>
          <a:p>
            <a:endParaRPr lang="en-US" dirty="0" smtClean="0"/>
          </a:p>
          <a:p>
            <a:endParaRPr lang="en-US" dirty="0"/>
          </a:p>
        </p:txBody>
      </p:sp>
      <p:sp>
        <p:nvSpPr>
          <p:cNvPr id="3" name="Content Placeholder 2"/>
          <p:cNvSpPr>
            <a:spLocks noGrp="1"/>
          </p:cNvSpPr>
          <p:nvPr>
            <p:ph sz="half" idx="2"/>
          </p:nvPr>
        </p:nvSpPr>
        <p:spPr>
          <a:xfrm>
            <a:off x="4648200" y="1682885"/>
            <a:ext cx="4343400" cy="4856892"/>
          </a:xfrm>
        </p:spPr>
        <p:txBody>
          <a:bodyPr/>
          <a:lstStyle/>
          <a:p>
            <a:pPr>
              <a:buNone/>
            </a:pPr>
            <a:r>
              <a:rPr lang="en-US" b="1" dirty="0" smtClean="0"/>
              <a:t>THINGS TO DO</a:t>
            </a:r>
          </a:p>
          <a:p>
            <a:r>
              <a:rPr lang="en-US" dirty="0" smtClean="0">
                <a:solidFill>
                  <a:srgbClr val="0000FF"/>
                </a:solidFill>
              </a:rPr>
              <a:t>Dilute sample (1:10) and reinject sample.</a:t>
            </a:r>
          </a:p>
          <a:p>
            <a:endParaRPr lang="en-US" sz="1400" dirty="0" smtClean="0">
              <a:solidFill>
                <a:srgbClr val="0000FF"/>
              </a:solidFill>
            </a:endParaRPr>
          </a:p>
          <a:p>
            <a:r>
              <a:rPr lang="en-US" dirty="0" smtClean="0">
                <a:solidFill>
                  <a:srgbClr val="0000FF"/>
                </a:solidFill>
              </a:rPr>
              <a:t>If possible, dilute sample in initial mobile phase.</a:t>
            </a:r>
          </a:p>
          <a:p>
            <a:r>
              <a:rPr lang="en-US" dirty="0" smtClean="0">
                <a:solidFill>
                  <a:srgbClr val="0000FF"/>
                </a:solidFill>
              </a:rPr>
              <a:t>Make it the same as the initial mobile phase.</a:t>
            </a:r>
          </a:p>
          <a:p>
            <a:endParaRPr lang="en-US" sz="1600" dirty="0" smtClean="0">
              <a:solidFill>
                <a:srgbClr val="0000FF"/>
              </a:solidFill>
            </a:endParaRPr>
          </a:p>
          <a:p>
            <a:r>
              <a:rPr lang="en-US" dirty="0" smtClean="0">
                <a:solidFill>
                  <a:srgbClr val="0000FF"/>
                </a:solidFill>
              </a:rPr>
              <a:t>Replace column.</a:t>
            </a:r>
          </a:p>
        </p:txBody>
      </p:sp>
      <p:sp>
        <p:nvSpPr>
          <p:cNvPr id="4" name="Title 3"/>
          <p:cNvSpPr>
            <a:spLocks noGrp="1"/>
          </p:cNvSpPr>
          <p:nvPr>
            <p:ph type="title"/>
          </p:nvPr>
        </p:nvSpPr>
        <p:spPr/>
        <p:txBody>
          <a:bodyPr/>
          <a:lstStyle/>
          <a:p>
            <a:r>
              <a:rPr lang="en-US" dirty="0" smtClean="0"/>
              <a:t>Peak Shape Problem</a:t>
            </a:r>
            <a:endParaRPr lang="en-US" dirty="0"/>
          </a:p>
        </p:txBody>
      </p:sp>
      <p:sp>
        <p:nvSpPr>
          <p:cNvPr id="5" name="TextBox 4"/>
          <p:cNvSpPr txBox="1"/>
          <p:nvPr/>
        </p:nvSpPr>
        <p:spPr>
          <a:xfrm>
            <a:off x="542610" y="823964"/>
            <a:ext cx="2579969" cy="400110"/>
          </a:xfrm>
          <a:prstGeom prst="rect">
            <a:avLst/>
          </a:prstGeom>
          <a:noFill/>
        </p:spPr>
        <p:txBody>
          <a:bodyPr wrap="square" rtlCol="0">
            <a:spAutoFit/>
          </a:bodyPr>
          <a:lstStyle/>
          <a:p>
            <a:r>
              <a:rPr lang="en-US" sz="2000" b="1" dirty="0" smtClean="0">
                <a:solidFill>
                  <a:srgbClr val="0000FF"/>
                </a:solidFill>
              </a:rPr>
              <a:t>Peak Fronting</a:t>
            </a:r>
            <a:endParaRPr lang="en-US" sz="2000" dirty="0" smtClean="0">
              <a:solidFill>
                <a:srgbClr val="0000FF"/>
              </a:solidFill>
            </a:endParaRPr>
          </a:p>
        </p:txBody>
      </p:sp>
      <p:grpSp>
        <p:nvGrpSpPr>
          <p:cNvPr id="6" name="Group 21"/>
          <p:cNvGrpSpPr/>
          <p:nvPr/>
        </p:nvGrpSpPr>
        <p:grpSpPr>
          <a:xfrm>
            <a:off x="5036250" y="398835"/>
            <a:ext cx="985171" cy="1138136"/>
            <a:chOff x="4983758" y="3460467"/>
            <a:chExt cx="1036926" cy="882799"/>
          </a:xfrm>
        </p:grpSpPr>
        <p:sp>
          <p:nvSpPr>
            <p:cNvPr id="7" name="Freeform 27"/>
            <p:cNvSpPr>
              <a:spLocks/>
            </p:cNvSpPr>
            <p:nvPr/>
          </p:nvSpPr>
          <p:spPr bwMode="auto">
            <a:xfrm flipH="1">
              <a:off x="4983758" y="3460467"/>
              <a:ext cx="1036926" cy="838200"/>
            </a:xfrm>
            <a:custGeom>
              <a:avLst/>
              <a:gdLst/>
              <a:ahLst/>
              <a:cxnLst>
                <a:cxn ang="0">
                  <a:pos x="0" y="4701"/>
                </a:cxn>
                <a:cxn ang="0">
                  <a:pos x="120" y="4701"/>
                </a:cxn>
                <a:cxn ang="0">
                  <a:pos x="240" y="4701"/>
                </a:cxn>
                <a:cxn ang="0">
                  <a:pos x="355" y="4694"/>
                </a:cxn>
                <a:cxn ang="0">
                  <a:pos x="476" y="4691"/>
                </a:cxn>
                <a:cxn ang="0">
                  <a:pos x="598" y="4691"/>
                </a:cxn>
                <a:cxn ang="0">
                  <a:pos x="723" y="4676"/>
                </a:cxn>
                <a:cxn ang="0">
                  <a:pos x="843" y="4661"/>
                </a:cxn>
                <a:cxn ang="0">
                  <a:pos x="964" y="4630"/>
                </a:cxn>
                <a:cxn ang="0">
                  <a:pos x="1087" y="4584"/>
                </a:cxn>
                <a:cxn ang="0">
                  <a:pos x="1202" y="4502"/>
                </a:cxn>
                <a:cxn ang="0">
                  <a:pos x="1323" y="4388"/>
                </a:cxn>
                <a:cxn ang="0">
                  <a:pos x="1447" y="4226"/>
                </a:cxn>
                <a:cxn ang="0">
                  <a:pos x="1565" y="4017"/>
                </a:cxn>
                <a:cxn ang="0">
                  <a:pos x="1684" y="3750"/>
                </a:cxn>
                <a:cxn ang="0">
                  <a:pos x="1803" y="3415"/>
                </a:cxn>
                <a:cxn ang="0">
                  <a:pos x="1921" y="3040"/>
                </a:cxn>
                <a:cxn ang="0">
                  <a:pos x="2042" y="2589"/>
                </a:cxn>
                <a:cxn ang="0">
                  <a:pos x="2166" y="2119"/>
                </a:cxn>
                <a:cxn ang="0">
                  <a:pos x="2285" y="1647"/>
                </a:cxn>
                <a:cxn ang="0">
                  <a:pos x="2409" y="1182"/>
                </a:cxn>
                <a:cxn ang="0">
                  <a:pos x="2530" y="774"/>
                </a:cxn>
                <a:cxn ang="0">
                  <a:pos x="2650" y="434"/>
                </a:cxn>
                <a:cxn ang="0">
                  <a:pos x="2765" y="196"/>
                </a:cxn>
                <a:cxn ang="0">
                  <a:pos x="2886" y="43"/>
                </a:cxn>
                <a:cxn ang="0">
                  <a:pos x="3010" y="0"/>
                </a:cxn>
                <a:cxn ang="0">
                  <a:pos x="3126" y="69"/>
                </a:cxn>
                <a:cxn ang="0">
                  <a:pos x="3250" y="226"/>
                </a:cxn>
                <a:cxn ang="0">
                  <a:pos x="3365" y="460"/>
                </a:cxn>
                <a:cxn ang="0">
                  <a:pos x="3492" y="759"/>
                </a:cxn>
                <a:cxn ang="0">
                  <a:pos x="3612" y="1091"/>
                </a:cxn>
                <a:cxn ang="0">
                  <a:pos x="3733" y="1459"/>
                </a:cxn>
                <a:cxn ang="0">
                  <a:pos x="3853" y="1823"/>
                </a:cxn>
                <a:cxn ang="0">
                  <a:pos x="3975" y="2179"/>
                </a:cxn>
                <a:cxn ang="0">
                  <a:pos x="4097" y="2530"/>
                </a:cxn>
                <a:cxn ang="0">
                  <a:pos x="4215" y="2846"/>
                </a:cxn>
                <a:cxn ang="0">
                  <a:pos x="4333" y="3133"/>
                </a:cxn>
                <a:cxn ang="0">
                  <a:pos x="4456" y="3378"/>
                </a:cxn>
                <a:cxn ang="0">
                  <a:pos x="4574" y="3606"/>
                </a:cxn>
                <a:cxn ang="0">
                  <a:pos x="4697" y="3783"/>
                </a:cxn>
                <a:cxn ang="0">
                  <a:pos x="4817" y="3954"/>
                </a:cxn>
                <a:cxn ang="0">
                  <a:pos x="4941" y="4079"/>
                </a:cxn>
                <a:cxn ang="0">
                  <a:pos x="5056" y="4193"/>
                </a:cxn>
                <a:cxn ang="0">
                  <a:pos x="5180" y="4277"/>
                </a:cxn>
                <a:cxn ang="0">
                  <a:pos x="5295" y="4357"/>
                </a:cxn>
                <a:cxn ang="0">
                  <a:pos x="5418" y="4430"/>
                </a:cxn>
                <a:cxn ang="0">
                  <a:pos x="5539" y="4470"/>
                </a:cxn>
                <a:cxn ang="0">
                  <a:pos x="5660" y="4515"/>
                </a:cxn>
                <a:cxn ang="0">
                  <a:pos x="5778" y="4548"/>
                </a:cxn>
                <a:cxn ang="0">
                  <a:pos x="5899" y="4578"/>
                </a:cxn>
                <a:cxn ang="0">
                  <a:pos x="6020" y="4591"/>
                </a:cxn>
                <a:cxn ang="0">
                  <a:pos x="6139" y="4617"/>
                </a:cxn>
                <a:cxn ang="0">
                  <a:pos x="6260" y="4630"/>
                </a:cxn>
                <a:cxn ang="0">
                  <a:pos x="6385" y="4643"/>
                </a:cxn>
                <a:cxn ang="0">
                  <a:pos x="6504" y="4661"/>
                </a:cxn>
                <a:cxn ang="0">
                  <a:pos x="6628" y="4661"/>
                </a:cxn>
                <a:cxn ang="0">
                  <a:pos x="6746" y="4663"/>
                </a:cxn>
                <a:cxn ang="0">
                  <a:pos x="6869" y="4674"/>
                </a:cxn>
                <a:cxn ang="0">
                  <a:pos x="6984" y="4676"/>
                </a:cxn>
                <a:cxn ang="0">
                  <a:pos x="7107" y="4687"/>
                </a:cxn>
                <a:cxn ang="0">
                  <a:pos x="7225" y="4691"/>
                </a:cxn>
              </a:cxnLst>
              <a:rect l="0" t="0" r="r" b="b"/>
              <a:pathLst>
                <a:path w="7225" h="4701">
                  <a:moveTo>
                    <a:pt x="0" y="4701"/>
                  </a:moveTo>
                  <a:lnTo>
                    <a:pt x="120" y="4701"/>
                  </a:lnTo>
                  <a:lnTo>
                    <a:pt x="240" y="4701"/>
                  </a:lnTo>
                  <a:lnTo>
                    <a:pt x="355" y="4694"/>
                  </a:lnTo>
                  <a:lnTo>
                    <a:pt x="476" y="4691"/>
                  </a:lnTo>
                  <a:lnTo>
                    <a:pt x="598" y="4691"/>
                  </a:lnTo>
                  <a:lnTo>
                    <a:pt x="723" y="4676"/>
                  </a:lnTo>
                  <a:lnTo>
                    <a:pt x="843" y="4661"/>
                  </a:lnTo>
                  <a:lnTo>
                    <a:pt x="964" y="4630"/>
                  </a:lnTo>
                  <a:lnTo>
                    <a:pt x="1087" y="4584"/>
                  </a:lnTo>
                  <a:lnTo>
                    <a:pt x="1202" y="4502"/>
                  </a:lnTo>
                  <a:lnTo>
                    <a:pt x="1323" y="4388"/>
                  </a:lnTo>
                  <a:lnTo>
                    <a:pt x="1447" y="4226"/>
                  </a:lnTo>
                  <a:lnTo>
                    <a:pt x="1565" y="4017"/>
                  </a:lnTo>
                  <a:lnTo>
                    <a:pt x="1684" y="3750"/>
                  </a:lnTo>
                  <a:lnTo>
                    <a:pt x="1803" y="3415"/>
                  </a:lnTo>
                  <a:lnTo>
                    <a:pt x="1921" y="3040"/>
                  </a:lnTo>
                  <a:lnTo>
                    <a:pt x="2042" y="2589"/>
                  </a:lnTo>
                  <a:lnTo>
                    <a:pt x="2166" y="2119"/>
                  </a:lnTo>
                  <a:lnTo>
                    <a:pt x="2285" y="1647"/>
                  </a:lnTo>
                  <a:lnTo>
                    <a:pt x="2409" y="1182"/>
                  </a:lnTo>
                  <a:lnTo>
                    <a:pt x="2530" y="774"/>
                  </a:lnTo>
                  <a:lnTo>
                    <a:pt x="2650" y="434"/>
                  </a:lnTo>
                  <a:lnTo>
                    <a:pt x="2765" y="196"/>
                  </a:lnTo>
                  <a:lnTo>
                    <a:pt x="2886" y="43"/>
                  </a:lnTo>
                  <a:lnTo>
                    <a:pt x="3010" y="0"/>
                  </a:lnTo>
                  <a:lnTo>
                    <a:pt x="3126" y="69"/>
                  </a:lnTo>
                  <a:lnTo>
                    <a:pt x="3250" y="226"/>
                  </a:lnTo>
                  <a:lnTo>
                    <a:pt x="3365" y="460"/>
                  </a:lnTo>
                  <a:lnTo>
                    <a:pt x="3492" y="759"/>
                  </a:lnTo>
                  <a:lnTo>
                    <a:pt x="3612" y="1091"/>
                  </a:lnTo>
                  <a:lnTo>
                    <a:pt x="3733" y="1459"/>
                  </a:lnTo>
                  <a:lnTo>
                    <a:pt x="3853" y="1823"/>
                  </a:lnTo>
                  <a:lnTo>
                    <a:pt x="3975" y="2179"/>
                  </a:lnTo>
                  <a:lnTo>
                    <a:pt x="4097" y="2530"/>
                  </a:lnTo>
                  <a:lnTo>
                    <a:pt x="4215" y="2846"/>
                  </a:lnTo>
                  <a:lnTo>
                    <a:pt x="4333" y="3133"/>
                  </a:lnTo>
                  <a:lnTo>
                    <a:pt x="4456" y="3378"/>
                  </a:lnTo>
                  <a:lnTo>
                    <a:pt x="4574" y="3606"/>
                  </a:lnTo>
                  <a:lnTo>
                    <a:pt x="4697" y="3783"/>
                  </a:lnTo>
                  <a:lnTo>
                    <a:pt x="4817" y="3954"/>
                  </a:lnTo>
                  <a:lnTo>
                    <a:pt x="4941" y="4079"/>
                  </a:lnTo>
                  <a:lnTo>
                    <a:pt x="5056" y="4193"/>
                  </a:lnTo>
                  <a:lnTo>
                    <a:pt x="5180" y="4277"/>
                  </a:lnTo>
                  <a:lnTo>
                    <a:pt x="5295" y="4357"/>
                  </a:lnTo>
                  <a:lnTo>
                    <a:pt x="5418" y="4430"/>
                  </a:lnTo>
                  <a:lnTo>
                    <a:pt x="5539" y="4470"/>
                  </a:lnTo>
                  <a:lnTo>
                    <a:pt x="5660" y="4515"/>
                  </a:lnTo>
                  <a:lnTo>
                    <a:pt x="5778" y="4548"/>
                  </a:lnTo>
                  <a:lnTo>
                    <a:pt x="5899" y="4578"/>
                  </a:lnTo>
                  <a:lnTo>
                    <a:pt x="6020" y="4591"/>
                  </a:lnTo>
                  <a:lnTo>
                    <a:pt x="6139" y="4617"/>
                  </a:lnTo>
                  <a:lnTo>
                    <a:pt x="6260" y="4630"/>
                  </a:lnTo>
                  <a:lnTo>
                    <a:pt x="6385" y="4643"/>
                  </a:lnTo>
                  <a:lnTo>
                    <a:pt x="6504" y="4661"/>
                  </a:lnTo>
                  <a:lnTo>
                    <a:pt x="6628" y="4661"/>
                  </a:lnTo>
                  <a:lnTo>
                    <a:pt x="6746" y="4663"/>
                  </a:lnTo>
                  <a:lnTo>
                    <a:pt x="6869" y="4674"/>
                  </a:lnTo>
                  <a:lnTo>
                    <a:pt x="6984" y="4676"/>
                  </a:lnTo>
                  <a:lnTo>
                    <a:pt x="7107" y="4687"/>
                  </a:lnTo>
                  <a:lnTo>
                    <a:pt x="7225" y="4691"/>
                  </a:lnTo>
                </a:path>
              </a:pathLst>
            </a:custGeom>
            <a:noFill/>
            <a:ln w="25400">
              <a:solidFill>
                <a:srgbClr val="FF0000"/>
              </a:solidFill>
              <a:prstDash val="solid"/>
              <a:round/>
              <a:headEnd/>
              <a:tailEnd/>
            </a:ln>
          </p:spPr>
          <p:txBody>
            <a:bodyPr/>
            <a:lstStyle/>
            <a:p>
              <a:endParaRPr lang="en-US" dirty="0">
                <a:solidFill>
                  <a:srgbClr val="FF0000"/>
                </a:solidFill>
              </a:endParaRPr>
            </a:p>
          </p:txBody>
        </p:sp>
        <p:cxnSp>
          <p:nvCxnSpPr>
            <p:cNvPr id="8" name="Straight Connector 7"/>
            <p:cNvCxnSpPr/>
            <p:nvPr/>
          </p:nvCxnSpPr>
          <p:spPr bwMode="auto">
            <a:xfrm>
              <a:off x="5580502" y="3479161"/>
              <a:ext cx="0" cy="864105"/>
            </a:xfrm>
            <a:prstGeom prst="line">
              <a:avLst/>
            </a:prstGeom>
            <a:solidFill>
              <a:srgbClr val="3374D4"/>
            </a:solidFill>
            <a:ln w="12700" cap="flat" cmpd="sng" algn="ctr">
              <a:solidFill>
                <a:schemeClr val="tx1"/>
              </a:solidFill>
              <a:prstDash val="sysDash"/>
              <a:round/>
              <a:headEnd type="none" w="med" len="med"/>
              <a:tailEnd type="none" w="med" len="med"/>
            </a:ln>
            <a:effectLst/>
          </p:spPr>
        </p:cxnSp>
      </p:grpSp>
    </p:spTree>
  </p:cSld>
  <p:clrMapOvr>
    <a:masterClrMapping/>
  </p:clrMapOvr>
  <p:transition/>
  <p:timing>
    <p:tnLst>
      <p:par>
        <p:cTn id="1" dur="indefinite" restart="never" nodeType="tmRoot"/>
      </p:par>
    </p:tnLst>
  </p:timing>
</p:sld>
</file>

<file path=ppt/slides/slide2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 name="Content Placeholder 31"/>
          <p:cNvSpPr>
            <a:spLocks noGrp="1"/>
          </p:cNvSpPr>
          <p:nvPr>
            <p:ph sz="half" idx="2"/>
          </p:nvPr>
        </p:nvSpPr>
        <p:spPr>
          <a:xfrm>
            <a:off x="6357817" y="1527969"/>
            <a:ext cx="2576176" cy="2995564"/>
          </a:xfrm>
          <a:solidFill>
            <a:srgbClr val="FFFFCC"/>
          </a:solidFill>
          <a:ln>
            <a:solidFill>
              <a:schemeClr val="tx1"/>
            </a:solidFill>
          </a:ln>
        </p:spPr>
        <p:txBody>
          <a:bodyPr/>
          <a:lstStyle/>
          <a:p>
            <a:r>
              <a:rPr lang="en-US" dirty="0" smtClean="0"/>
              <a:t>Fronting was caused by sample diluent too high in organic solvent</a:t>
            </a:r>
          </a:p>
          <a:p>
            <a:r>
              <a:rPr lang="en-US" dirty="0" smtClean="0"/>
              <a:t>High organic diluent caused</a:t>
            </a:r>
          </a:p>
          <a:p>
            <a:pPr lvl="1"/>
            <a:r>
              <a:rPr lang="en-US" dirty="0" smtClean="0"/>
              <a:t>1</a:t>
            </a:r>
            <a:r>
              <a:rPr lang="en-US" baseline="30000" dirty="0" smtClean="0"/>
              <a:t>st</a:t>
            </a:r>
            <a:r>
              <a:rPr lang="en-US" dirty="0" smtClean="0"/>
              <a:t> peak fronting</a:t>
            </a:r>
          </a:p>
          <a:p>
            <a:pPr lvl="1"/>
            <a:r>
              <a:rPr lang="en-US" dirty="0" smtClean="0"/>
              <a:t>All peaks broad</a:t>
            </a:r>
          </a:p>
          <a:p>
            <a:pPr lvl="1"/>
            <a:r>
              <a:rPr lang="en-US" dirty="0" smtClean="0"/>
              <a:t>Loss of sensitivity</a:t>
            </a:r>
          </a:p>
          <a:p>
            <a:pPr lvl="1"/>
            <a:endParaRPr lang="en-US" dirty="0" smtClean="0"/>
          </a:p>
          <a:p>
            <a:pPr lvl="1"/>
            <a:endParaRPr lang="en-US" dirty="0"/>
          </a:p>
        </p:txBody>
      </p:sp>
      <p:sp>
        <p:nvSpPr>
          <p:cNvPr id="2" name="Title 1"/>
          <p:cNvSpPr>
            <a:spLocks noGrp="1"/>
          </p:cNvSpPr>
          <p:nvPr>
            <p:ph type="title"/>
          </p:nvPr>
        </p:nvSpPr>
        <p:spPr/>
        <p:txBody>
          <a:bodyPr/>
          <a:lstStyle/>
          <a:p>
            <a:r>
              <a:rPr lang="en-US" dirty="0" smtClean="0"/>
              <a:t>Peak Fronting</a:t>
            </a:r>
            <a:endParaRPr lang="en-US" dirty="0"/>
          </a:p>
        </p:txBody>
      </p:sp>
      <p:grpSp>
        <p:nvGrpSpPr>
          <p:cNvPr id="26" name="Group 25"/>
          <p:cNvGrpSpPr/>
          <p:nvPr/>
        </p:nvGrpSpPr>
        <p:grpSpPr>
          <a:xfrm>
            <a:off x="251475" y="894292"/>
            <a:ext cx="5875914" cy="5472665"/>
            <a:chOff x="251475" y="894292"/>
            <a:chExt cx="5875914" cy="5472665"/>
          </a:xfrm>
        </p:grpSpPr>
        <p:grpSp>
          <p:nvGrpSpPr>
            <p:cNvPr id="3" name="Group 29"/>
            <p:cNvGrpSpPr/>
            <p:nvPr/>
          </p:nvGrpSpPr>
          <p:grpSpPr>
            <a:xfrm>
              <a:off x="408562" y="1050588"/>
              <a:ext cx="5564218" cy="5194570"/>
              <a:chOff x="717540" y="1400784"/>
              <a:chExt cx="5255240" cy="4844373"/>
            </a:xfrm>
          </p:grpSpPr>
          <p:grpSp>
            <p:nvGrpSpPr>
              <p:cNvPr id="4" name="Group 25"/>
              <p:cNvGrpSpPr/>
              <p:nvPr/>
            </p:nvGrpSpPr>
            <p:grpSpPr>
              <a:xfrm>
                <a:off x="717540" y="1400784"/>
                <a:ext cx="5255240" cy="4844373"/>
                <a:chOff x="785634" y="1780162"/>
                <a:chExt cx="5255240" cy="4844373"/>
              </a:xfrm>
            </p:grpSpPr>
            <p:grpSp>
              <p:nvGrpSpPr>
                <p:cNvPr id="7" name="Group 17"/>
                <p:cNvGrpSpPr/>
                <p:nvPr/>
              </p:nvGrpSpPr>
              <p:grpSpPr>
                <a:xfrm>
                  <a:off x="1087036" y="3763996"/>
                  <a:ext cx="4953838" cy="2418977"/>
                  <a:chOff x="1634250" y="4068588"/>
                  <a:chExt cx="4406626" cy="2152650"/>
                </a:xfrm>
              </p:grpSpPr>
              <p:grpSp>
                <p:nvGrpSpPr>
                  <p:cNvPr id="9" name="Group 11"/>
                  <p:cNvGrpSpPr/>
                  <p:nvPr/>
                </p:nvGrpSpPr>
                <p:grpSpPr>
                  <a:xfrm>
                    <a:off x="1634250" y="4068588"/>
                    <a:ext cx="4406626" cy="2152650"/>
                    <a:chOff x="1634250" y="4068588"/>
                    <a:chExt cx="4406626" cy="2152650"/>
                  </a:xfrm>
                </p:grpSpPr>
                <p:pic>
                  <p:nvPicPr>
                    <p:cNvPr id="150531" name="Picture 3"/>
                    <p:cNvPicPr>
                      <a:picLocks noChangeAspect="1" noChangeArrowheads="1"/>
                    </p:cNvPicPr>
                    <p:nvPr/>
                  </p:nvPicPr>
                  <p:blipFill>
                    <a:blip r:embed="rId3" cstate="print"/>
                    <a:srcRect/>
                    <a:stretch>
                      <a:fillRect/>
                    </a:stretch>
                  </p:blipFill>
                  <p:spPr bwMode="auto">
                    <a:xfrm>
                      <a:off x="1669712" y="4068588"/>
                      <a:ext cx="4248151" cy="2152650"/>
                    </a:xfrm>
                    <a:prstGeom prst="rect">
                      <a:avLst/>
                    </a:prstGeom>
                    <a:noFill/>
                    <a:ln w="9525">
                      <a:noFill/>
                      <a:miter lim="800000"/>
                      <a:headEnd/>
                      <a:tailEnd/>
                    </a:ln>
                  </p:spPr>
                </p:pic>
                <p:sp>
                  <p:nvSpPr>
                    <p:cNvPr id="6" name="Rectangle 5"/>
                    <p:cNvSpPr/>
                    <p:nvPr/>
                  </p:nvSpPr>
                  <p:spPr bwMode="white">
                    <a:xfrm>
                      <a:off x="5113505" y="4218561"/>
                      <a:ext cx="927371" cy="359923"/>
                    </a:xfrm>
                    <a:prstGeom prst="rect">
                      <a:avLst/>
                    </a:prstGeom>
                    <a:solidFill>
                      <a:schemeClr val="bg1"/>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US" sz="1600" b="0" i="0" u="none" strike="noStrike" cap="none" normalizeH="0" baseline="0" smtClean="0">
                        <a:ln>
                          <a:noFill/>
                        </a:ln>
                        <a:solidFill>
                          <a:schemeClr val="tx1"/>
                        </a:solidFill>
                        <a:effectLst/>
                        <a:latin typeface="Verdana" pitchFamily="34" charset="0"/>
                      </a:endParaRPr>
                    </a:p>
                  </p:txBody>
                </p:sp>
                <p:sp>
                  <p:nvSpPr>
                    <p:cNvPr id="10" name="Rectangle 9"/>
                    <p:cNvSpPr/>
                    <p:nvPr/>
                  </p:nvSpPr>
                  <p:spPr bwMode="white">
                    <a:xfrm>
                      <a:off x="1634250" y="4212077"/>
                      <a:ext cx="619328" cy="1767191"/>
                    </a:xfrm>
                    <a:prstGeom prst="rect">
                      <a:avLst/>
                    </a:prstGeom>
                    <a:solidFill>
                      <a:schemeClr val="bg1"/>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US" sz="1600" b="0" i="0" u="none" strike="noStrike" cap="none" normalizeH="0" baseline="0" smtClean="0">
                        <a:ln>
                          <a:noFill/>
                        </a:ln>
                        <a:solidFill>
                          <a:schemeClr val="tx1"/>
                        </a:solidFill>
                        <a:effectLst/>
                        <a:latin typeface="Verdana" pitchFamily="34" charset="0"/>
                      </a:endParaRPr>
                    </a:p>
                  </p:txBody>
                </p:sp>
              </p:grpSp>
              <p:cxnSp>
                <p:nvCxnSpPr>
                  <p:cNvPr id="15" name="Straight Connector 14"/>
                  <p:cNvCxnSpPr/>
                  <p:nvPr/>
                </p:nvCxnSpPr>
                <p:spPr bwMode="auto">
                  <a:xfrm flipH="1" flipV="1">
                    <a:off x="2234119" y="4238017"/>
                    <a:ext cx="9728" cy="1828800"/>
                  </a:xfrm>
                  <a:prstGeom prst="line">
                    <a:avLst/>
                  </a:prstGeom>
                  <a:solidFill>
                    <a:srgbClr val="3374D4"/>
                  </a:solidFill>
                  <a:ln w="12700" cap="flat" cmpd="sng" algn="ctr">
                    <a:solidFill>
                      <a:schemeClr val="tx1"/>
                    </a:solidFill>
                    <a:prstDash val="solid"/>
                    <a:round/>
                    <a:headEnd type="none" w="med" len="med"/>
                    <a:tailEnd type="none" w="med" len="med"/>
                  </a:ln>
                  <a:effectLst/>
                </p:spPr>
              </p:cxnSp>
            </p:grpSp>
            <p:sp>
              <p:nvSpPr>
                <p:cNvPr id="22" name="TextBox 21"/>
                <p:cNvSpPr txBox="1"/>
                <p:nvPr/>
              </p:nvSpPr>
              <p:spPr>
                <a:xfrm>
                  <a:off x="3461274" y="6244095"/>
                  <a:ext cx="775248" cy="380440"/>
                </a:xfrm>
                <a:prstGeom prst="rect">
                  <a:avLst/>
                </a:prstGeom>
                <a:noFill/>
              </p:spPr>
              <p:txBody>
                <a:bodyPr wrap="none" rtlCol="0">
                  <a:spAutoFit/>
                </a:bodyPr>
                <a:lstStyle/>
                <a:p>
                  <a:r>
                    <a:rPr lang="en-US" dirty="0" smtClean="0"/>
                    <a:t>Time</a:t>
                  </a:r>
                  <a:endParaRPr lang="en-US" dirty="0"/>
                </a:p>
              </p:txBody>
            </p:sp>
            <p:cxnSp>
              <p:nvCxnSpPr>
                <p:cNvPr id="27" name="Straight Arrow Connector 26"/>
                <p:cNvCxnSpPr/>
                <p:nvPr/>
              </p:nvCxnSpPr>
              <p:spPr bwMode="auto">
                <a:xfrm>
                  <a:off x="3083668" y="3579779"/>
                  <a:ext cx="38911" cy="1595336"/>
                </a:xfrm>
                <a:prstGeom prst="straightConnector1">
                  <a:avLst/>
                </a:prstGeom>
                <a:solidFill>
                  <a:srgbClr val="3374D4"/>
                </a:solidFill>
                <a:ln w="19050" cap="flat" cmpd="sng" algn="ctr">
                  <a:solidFill>
                    <a:schemeClr val="tx1"/>
                  </a:solidFill>
                  <a:prstDash val="sysDash"/>
                  <a:round/>
                  <a:headEnd type="none" w="med" len="med"/>
                  <a:tailEnd type="arrow"/>
                </a:ln>
                <a:effectLst/>
              </p:spPr>
            </p:cxnSp>
            <p:grpSp>
              <p:nvGrpSpPr>
                <p:cNvPr id="11" name="Group 24"/>
                <p:cNvGrpSpPr/>
                <p:nvPr/>
              </p:nvGrpSpPr>
              <p:grpSpPr>
                <a:xfrm>
                  <a:off x="785634" y="1780162"/>
                  <a:ext cx="5211504" cy="1824456"/>
                  <a:chOff x="785634" y="1780162"/>
                  <a:chExt cx="5211504" cy="1824456"/>
                </a:xfrm>
              </p:grpSpPr>
              <p:grpSp>
                <p:nvGrpSpPr>
                  <p:cNvPr id="12" name="Group 22"/>
                  <p:cNvGrpSpPr/>
                  <p:nvPr/>
                </p:nvGrpSpPr>
                <p:grpSpPr>
                  <a:xfrm>
                    <a:off x="785634" y="1780162"/>
                    <a:ext cx="5211504" cy="1824456"/>
                    <a:chOff x="785634" y="749030"/>
                    <a:chExt cx="5211504" cy="2855588"/>
                  </a:xfrm>
                </p:grpSpPr>
                <p:grpSp>
                  <p:nvGrpSpPr>
                    <p:cNvPr id="13" name="Group 10"/>
                    <p:cNvGrpSpPr/>
                    <p:nvPr/>
                  </p:nvGrpSpPr>
                  <p:grpSpPr>
                    <a:xfrm>
                      <a:off x="785634" y="1084862"/>
                      <a:ext cx="5211504" cy="2519756"/>
                      <a:chOff x="1298046" y="1500188"/>
                      <a:chExt cx="4635827" cy="2181225"/>
                    </a:xfrm>
                  </p:grpSpPr>
                  <p:pic>
                    <p:nvPicPr>
                      <p:cNvPr id="150530" name="Picture 2"/>
                      <p:cNvPicPr>
                        <a:picLocks noChangeAspect="1" noChangeArrowheads="1"/>
                      </p:cNvPicPr>
                      <p:nvPr/>
                    </p:nvPicPr>
                    <p:blipFill>
                      <a:blip r:embed="rId4" cstate="print"/>
                      <a:srcRect/>
                      <a:stretch>
                        <a:fillRect/>
                      </a:stretch>
                    </p:blipFill>
                    <p:spPr bwMode="auto">
                      <a:xfrm>
                        <a:off x="1298046" y="1500188"/>
                        <a:ext cx="4600575" cy="2181225"/>
                      </a:xfrm>
                      <a:prstGeom prst="rect">
                        <a:avLst/>
                      </a:prstGeom>
                      <a:noFill/>
                      <a:ln w="9525">
                        <a:noFill/>
                        <a:miter lim="800000"/>
                        <a:headEnd/>
                        <a:tailEnd/>
                      </a:ln>
                    </p:spPr>
                  </p:pic>
                  <p:sp>
                    <p:nvSpPr>
                      <p:cNvPr id="5" name="Rectangle 4"/>
                      <p:cNvSpPr/>
                      <p:nvPr/>
                    </p:nvSpPr>
                    <p:spPr bwMode="white">
                      <a:xfrm>
                        <a:off x="5126477" y="1624519"/>
                        <a:ext cx="807396" cy="359923"/>
                      </a:xfrm>
                      <a:prstGeom prst="rect">
                        <a:avLst/>
                      </a:prstGeom>
                      <a:solidFill>
                        <a:schemeClr val="bg1"/>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US" sz="1600" b="0" i="0" u="none" strike="noStrike" cap="none" normalizeH="0" baseline="0" dirty="0" smtClean="0">
                          <a:ln>
                            <a:noFill/>
                          </a:ln>
                          <a:solidFill>
                            <a:schemeClr val="tx1"/>
                          </a:solidFill>
                          <a:effectLst/>
                          <a:latin typeface="Verdana" pitchFamily="34" charset="0"/>
                        </a:endParaRPr>
                      </a:p>
                    </p:txBody>
                  </p:sp>
                </p:grpSp>
                <p:sp>
                  <p:nvSpPr>
                    <p:cNvPr id="8" name="Rectangle 7"/>
                    <p:cNvSpPr/>
                    <p:nvPr/>
                  </p:nvSpPr>
                  <p:spPr bwMode="white">
                    <a:xfrm>
                      <a:off x="791772" y="749030"/>
                      <a:ext cx="1105122" cy="2524669"/>
                    </a:xfrm>
                    <a:prstGeom prst="rect">
                      <a:avLst/>
                    </a:prstGeom>
                    <a:solidFill>
                      <a:schemeClr val="bg1"/>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US" sz="1600" b="0" i="0" u="none" strike="noStrike" cap="none" normalizeH="0" baseline="0" smtClean="0">
                        <a:ln>
                          <a:noFill/>
                        </a:ln>
                        <a:solidFill>
                          <a:schemeClr val="tx1"/>
                        </a:solidFill>
                        <a:effectLst/>
                        <a:latin typeface="Verdana" pitchFamily="34" charset="0"/>
                      </a:endParaRPr>
                    </a:p>
                  </p:txBody>
                </p:sp>
                <p:cxnSp>
                  <p:nvCxnSpPr>
                    <p:cNvPr id="14" name="Straight Connector 13"/>
                    <p:cNvCxnSpPr/>
                    <p:nvPr/>
                  </p:nvCxnSpPr>
                  <p:spPr bwMode="auto">
                    <a:xfrm flipH="1" flipV="1">
                      <a:off x="1732237" y="1228490"/>
                      <a:ext cx="10936" cy="2112634"/>
                    </a:xfrm>
                    <a:prstGeom prst="line">
                      <a:avLst/>
                    </a:prstGeom>
                    <a:solidFill>
                      <a:srgbClr val="3374D4"/>
                    </a:solidFill>
                    <a:ln w="12700" cap="flat" cmpd="sng" algn="ctr">
                      <a:solidFill>
                        <a:schemeClr val="tx1"/>
                      </a:solidFill>
                      <a:prstDash val="solid"/>
                      <a:round/>
                      <a:headEnd type="none" w="med" len="med"/>
                      <a:tailEnd type="none" w="med" len="med"/>
                    </a:ln>
                    <a:effectLst/>
                  </p:spPr>
                </p:cxnSp>
              </p:grpSp>
              <p:sp>
                <p:nvSpPr>
                  <p:cNvPr id="31" name="Oval 30"/>
                  <p:cNvSpPr/>
                  <p:nvPr/>
                </p:nvSpPr>
                <p:spPr bwMode="auto">
                  <a:xfrm>
                    <a:off x="2830749" y="3025301"/>
                    <a:ext cx="544749" cy="437745"/>
                  </a:xfrm>
                  <a:prstGeom prst="ellipse">
                    <a:avLst/>
                  </a:prstGeom>
                  <a:noFill/>
                  <a:ln w="19050" cap="flat" cmpd="sng" algn="ctr">
                    <a:solidFill>
                      <a:srgbClr val="FF0000"/>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US" sz="1600" b="0" i="0" u="none" strike="noStrike" cap="none" normalizeH="0" baseline="0" smtClean="0">
                      <a:ln>
                        <a:noFill/>
                      </a:ln>
                      <a:solidFill>
                        <a:schemeClr val="tx1"/>
                      </a:solidFill>
                      <a:effectLst/>
                      <a:latin typeface="Verdana" pitchFamily="34" charset="0"/>
                    </a:endParaRPr>
                  </a:p>
                </p:txBody>
              </p:sp>
            </p:grpSp>
            <p:sp>
              <p:nvSpPr>
                <p:cNvPr id="21" name="TextBox 20"/>
                <p:cNvSpPr txBox="1"/>
                <p:nvPr/>
              </p:nvSpPr>
              <p:spPr>
                <a:xfrm rot="16200000">
                  <a:off x="441023" y="3410410"/>
                  <a:ext cx="1307907" cy="380596"/>
                </a:xfrm>
                <a:prstGeom prst="rect">
                  <a:avLst/>
                </a:prstGeom>
                <a:noFill/>
              </p:spPr>
              <p:txBody>
                <a:bodyPr wrap="none" rtlCol="0">
                  <a:spAutoFit/>
                </a:bodyPr>
                <a:lstStyle/>
                <a:p>
                  <a:r>
                    <a:rPr lang="en-US" dirty="0" smtClean="0"/>
                    <a:t>Response</a:t>
                  </a:r>
                  <a:endParaRPr lang="en-US" dirty="0"/>
                </a:p>
              </p:txBody>
            </p:sp>
          </p:grpSp>
          <p:sp>
            <p:nvSpPr>
              <p:cNvPr id="28" name="TextBox 27"/>
              <p:cNvSpPr txBox="1"/>
              <p:nvPr/>
            </p:nvSpPr>
            <p:spPr>
              <a:xfrm>
                <a:off x="3986718" y="3657599"/>
                <a:ext cx="1770434" cy="523220"/>
              </a:xfrm>
              <a:prstGeom prst="rect">
                <a:avLst/>
              </a:prstGeom>
              <a:solidFill>
                <a:srgbClr val="FFFF99"/>
              </a:solidFill>
            </p:spPr>
            <p:txBody>
              <a:bodyPr wrap="square" rtlCol="0">
                <a:spAutoFit/>
              </a:bodyPr>
              <a:lstStyle/>
              <a:p>
                <a:r>
                  <a:rPr lang="en-US" sz="1400" dirty="0" smtClean="0"/>
                  <a:t>Diluent = initial mobile phase</a:t>
                </a:r>
                <a:endParaRPr lang="en-US" sz="1400" dirty="0"/>
              </a:p>
            </p:txBody>
          </p:sp>
          <p:sp>
            <p:nvSpPr>
              <p:cNvPr id="29" name="TextBox 28"/>
              <p:cNvSpPr txBox="1"/>
              <p:nvPr/>
            </p:nvSpPr>
            <p:spPr>
              <a:xfrm>
                <a:off x="3986718" y="1465633"/>
                <a:ext cx="1770434" cy="523220"/>
              </a:xfrm>
              <a:prstGeom prst="rect">
                <a:avLst/>
              </a:prstGeom>
              <a:solidFill>
                <a:srgbClr val="FFFF99"/>
              </a:solidFill>
            </p:spPr>
            <p:txBody>
              <a:bodyPr wrap="square" rtlCol="0">
                <a:spAutoFit/>
              </a:bodyPr>
              <a:lstStyle/>
              <a:p>
                <a:r>
                  <a:rPr lang="en-US" sz="1400" dirty="0" smtClean="0"/>
                  <a:t>Diluent = high in organic solvent</a:t>
                </a:r>
                <a:endParaRPr lang="en-US" sz="1400" dirty="0"/>
              </a:p>
            </p:txBody>
          </p:sp>
        </p:grpSp>
        <p:sp>
          <p:nvSpPr>
            <p:cNvPr id="25" name="Rectangle 24"/>
            <p:cNvSpPr/>
            <p:nvPr/>
          </p:nvSpPr>
          <p:spPr bwMode="auto">
            <a:xfrm>
              <a:off x="251475" y="894292"/>
              <a:ext cx="5875914" cy="5472665"/>
            </a:xfrm>
            <a:prstGeom prst="rect">
              <a:avLst/>
            </a:prstGeom>
            <a:no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US" sz="1600" b="0" i="0" u="none" strike="noStrike" cap="none" normalizeH="0" baseline="0" smtClean="0">
                <a:ln>
                  <a:noFill/>
                </a:ln>
                <a:solidFill>
                  <a:schemeClr val="tx1"/>
                </a:solidFill>
                <a:effectLst/>
                <a:latin typeface="Verdana" pitchFamily="34" charset="0"/>
              </a:endParaRPr>
            </a:p>
          </p:txBody>
        </p:sp>
      </p:grpSp>
    </p:spTree>
  </p:cSld>
  <p:clrMapOvr>
    <a:masterClrMapping/>
  </p:clrMapOvr>
  <p:transition/>
  <p:timing>
    <p:tnLst>
      <p:par>
        <p:cTn id="1" dur="indefinite" restart="never" nodeType="tmRoot"/>
      </p:par>
    </p:tnLst>
  </p:timing>
</p:sld>
</file>

<file path=ppt/slides/slide2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p:cNvSpPr>
            <a:spLocks noGrp="1"/>
          </p:cNvSpPr>
          <p:nvPr>
            <p:ph sz="half" idx="1"/>
          </p:nvPr>
        </p:nvSpPr>
        <p:spPr>
          <a:xfrm>
            <a:off x="118836" y="1682885"/>
            <a:ext cx="4343400" cy="4856892"/>
          </a:xfrm>
          <a:ln>
            <a:solidFill>
              <a:schemeClr val="tx1"/>
            </a:solidFill>
          </a:ln>
        </p:spPr>
        <p:txBody>
          <a:bodyPr/>
          <a:lstStyle/>
          <a:p>
            <a:pPr>
              <a:buNone/>
            </a:pPr>
            <a:r>
              <a:rPr lang="en-US" b="1" dirty="0" smtClean="0"/>
              <a:t>POSSIBLE CAUSES</a:t>
            </a:r>
          </a:p>
          <a:p>
            <a:r>
              <a:rPr lang="en-US" dirty="0" smtClean="0"/>
              <a:t>Poorly made fittings or poorly cut tubing</a:t>
            </a:r>
          </a:p>
          <a:p>
            <a:r>
              <a:rPr lang="en-US" dirty="0" smtClean="0"/>
              <a:t>Tubing ID too large</a:t>
            </a:r>
          </a:p>
          <a:p>
            <a:r>
              <a:rPr lang="en-US" dirty="0" smtClean="0"/>
              <a:t>Connecting tubing is too long</a:t>
            </a:r>
          </a:p>
          <a:p>
            <a:r>
              <a:rPr lang="en-US" dirty="0" smtClean="0"/>
              <a:t>Column contaminated or degraded (voided)</a:t>
            </a:r>
          </a:p>
          <a:p>
            <a:r>
              <a:rPr lang="en-US" dirty="0" smtClean="0"/>
              <a:t>Coeluting peaks</a:t>
            </a:r>
          </a:p>
          <a:p>
            <a:r>
              <a:rPr lang="en-US" dirty="0" smtClean="0"/>
              <a:t>Competing separation mechanisms (reversed phase &amp; ion exchange) </a:t>
            </a:r>
          </a:p>
          <a:p>
            <a:endParaRPr lang="en-US" dirty="0" smtClean="0"/>
          </a:p>
          <a:p>
            <a:endParaRPr lang="en-US" dirty="0" smtClean="0"/>
          </a:p>
          <a:p>
            <a:endParaRPr lang="en-US" dirty="0"/>
          </a:p>
        </p:txBody>
      </p:sp>
      <p:sp>
        <p:nvSpPr>
          <p:cNvPr id="3" name="Content Placeholder 2"/>
          <p:cNvSpPr>
            <a:spLocks noGrp="1"/>
          </p:cNvSpPr>
          <p:nvPr>
            <p:ph sz="half" idx="2"/>
          </p:nvPr>
        </p:nvSpPr>
        <p:spPr>
          <a:xfrm>
            <a:off x="4648200" y="1682885"/>
            <a:ext cx="4343400" cy="4856892"/>
          </a:xfrm>
          <a:ln>
            <a:solidFill>
              <a:schemeClr val="tx1"/>
            </a:solidFill>
          </a:ln>
        </p:spPr>
        <p:txBody>
          <a:bodyPr/>
          <a:lstStyle/>
          <a:p>
            <a:pPr>
              <a:buNone/>
            </a:pPr>
            <a:r>
              <a:rPr lang="en-US" b="1" dirty="0" smtClean="0"/>
              <a:t>THINGS TO DO</a:t>
            </a:r>
          </a:p>
          <a:p>
            <a:r>
              <a:rPr lang="en-US" dirty="0" smtClean="0">
                <a:solidFill>
                  <a:srgbClr val="0000FF"/>
                </a:solidFill>
              </a:rPr>
              <a:t>Remake fittings on new tubing.</a:t>
            </a:r>
          </a:p>
          <a:p>
            <a:endParaRPr lang="en-US" dirty="0" smtClean="0">
              <a:solidFill>
                <a:srgbClr val="0000FF"/>
              </a:solidFill>
            </a:endParaRPr>
          </a:p>
          <a:p>
            <a:r>
              <a:rPr lang="en-US" dirty="0" smtClean="0">
                <a:solidFill>
                  <a:srgbClr val="0000FF"/>
                </a:solidFill>
              </a:rPr>
              <a:t>Use the recommended tubing ID.</a:t>
            </a:r>
          </a:p>
          <a:p>
            <a:r>
              <a:rPr lang="en-US" dirty="0" smtClean="0">
                <a:solidFill>
                  <a:srgbClr val="0000FF"/>
                </a:solidFill>
              </a:rPr>
              <a:t>Use minimal length of tubing.</a:t>
            </a:r>
          </a:p>
          <a:p>
            <a:r>
              <a:rPr lang="en-US" dirty="0" smtClean="0">
                <a:solidFill>
                  <a:srgbClr val="0000FF"/>
                </a:solidFill>
              </a:rPr>
              <a:t>Try a new column.</a:t>
            </a:r>
          </a:p>
          <a:p>
            <a:endParaRPr lang="en-US" sz="800" dirty="0" smtClean="0">
              <a:solidFill>
                <a:srgbClr val="0000FF"/>
              </a:solidFill>
            </a:endParaRPr>
          </a:p>
          <a:p>
            <a:r>
              <a:rPr lang="en-US" dirty="0" smtClean="0">
                <a:solidFill>
                  <a:srgbClr val="0000FF"/>
                </a:solidFill>
              </a:rPr>
              <a:t>Improve separation.</a:t>
            </a:r>
          </a:p>
          <a:p>
            <a:r>
              <a:rPr lang="en-US" dirty="0" smtClean="0">
                <a:solidFill>
                  <a:srgbClr val="0000FF"/>
                </a:solidFill>
              </a:rPr>
              <a:t>Try a current generation column or one from a different vendor.</a:t>
            </a:r>
          </a:p>
        </p:txBody>
      </p:sp>
      <p:sp>
        <p:nvSpPr>
          <p:cNvPr id="4" name="Title 3"/>
          <p:cNvSpPr>
            <a:spLocks noGrp="1"/>
          </p:cNvSpPr>
          <p:nvPr>
            <p:ph type="title"/>
          </p:nvPr>
        </p:nvSpPr>
        <p:spPr/>
        <p:txBody>
          <a:bodyPr/>
          <a:lstStyle/>
          <a:p>
            <a:r>
              <a:rPr lang="en-US" dirty="0" smtClean="0"/>
              <a:t>Peak Shape Problem</a:t>
            </a:r>
            <a:endParaRPr lang="en-US" dirty="0"/>
          </a:p>
        </p:txBody>
      </p:sp>
      <p:sp>
        <p:nvSpPr>
          <p:cNvPr id="5" name="TextBox 4"/>
          <p:cNvSpPr txBox="1"/>
          <p:nvPr/>
        </p:nvSpPr>
        <p:spPr>
          <a:xfrm>
            <a:off x="542610" y="823964"/>
            <a:ext cx="2190862" cy="400110"/>
          </a:xfrm>
          <a:prstGeom prst="rect">
            <a:avLst/>
          </a:prstGeom>
          <a:noFill/>
        </p:spPr>
        <p:txBody>
          <a:bodyPr wrap="square" rtlCol="0">
            <a:spAutoFit/>
          </a:bodyPr>
          <a:lstStyle/>
          <a:p>
            <a:r>
              <a:rPr lang="en-US" sz="2000" b="1" dirty="0" smtClean="0">
                <a:solidFill>
                  <a:srgbClr val="3333FF"/>
                </a:solidFill>
              </a:rPr>
              <a:t>Tailing Peak</a:t>
            </a:r>
            <a:endParaRPr lang="en-US" sz="2000" dirty="0" smtClean="0"/>
          </a:p>
        </p:txBody>
      </p:sp>
      <p:grpSp>
        <p:nvGrpSpPr>
          <p:cNvPr id="6" name="Group 18"/>
          <p:cNvGrpSpPr/>
          <p:nvPr/>
        </p:nvGrpSpPr>
        <p:grpSpPr>
          <a:xfrm>
            <a:off x="5032856" y="318222"/>
            <a:ext cx="1273998" cy="1259431"/>
            <a:chOff x="4968605" y="287550"/>
            <a:chExt cx="1558656" cy="1347710"/>
          </a:xfrm>
        </p:grpSpPr>
        <p:pic>
          <p:nvPicPr>
            <p:cNvPr id="67586" name="Picture 2"/>
            <p:cNvPicPr>
              <a:picLocks noChangeAspect="1" noChangeArrowheads="1"/>
            </p:cNvPicPr>
            <p:nvPr/>
          </p:nvPicPr>
          <p:blipFill>
            <a:blip r:embed="rId3" cstate="print"/>
            <a:srcRect/>
            <a:stretch>
              <a:fillRect/>
            </a:stretch>
          </p:blipFill>
          <p:spPr bwMode="auto">
            <a:xfrm>
              <a:off x="4968605" y="287550"/>
              <a:ext cx="1558656" cy="1347710"/>
            </a:xfrm>
            <a:prstGeom prst="rect">
              <a:avLst/>
            </a:prstGeom>
            <a:noFill/>
            <a:ln w="9525">
              <a:noFill/>
              <a:miter lim="800000"/>
              <a:headEnd/>
              <a:tailEnd/>
            </a:ln>
          </p:spPr>
        </p:pic>
        <p:cxnSp>
          <p:nvCxnSpPr>
            <p:cNvPr id="8" name="Straight Connector 7"/>
            <p:cNvCxnSpPr/>
            <p:nvPr/>
          </p:nvCxnSpPr>
          <p:spPr bwMode="auto">
            <a:xfrm>
              <a:off x="5586337" y="338623"/>
              <a:ext cx="22589" cy="1246953"/>
            </a:xfrm>
            <a:prstGeom prst="line">
              <a:avLst/>
            </a:prstGeom>
            <a:solidFill>
              <a:srgbClr val="3374D4"/>
            </a:solidFill>
            <a:ln w="12700" cap="flat" cmpd="sng" algn="ctr">
              <a:solidFill>
                <a:schemeClr val="tx1"/>
              </a:solidFill>
              <a:prstDash val="sysDash"/>
              <a:round/>
              <a:headEnd type="none" w="med" len="med"/>
              <a:tailEnd type="none" w="med" len="med"/>
            </a:ln>
            <a:effectLst/>
          </p:spPr>
        </p:cxnSp>
      </p:grpSp>
    </p:spTree>
  </p:cSld>
  <p:clrMapOvr>
    <a:masterClrMapping/>
  </p:clrMapOvr>
  <p:transition/>
  <p:timing>
    <p:tnLst>
      <p:par>
        <p:cTn id="1" dur="indefinite" restart="never" nodeType="tmRoot"/>
      </p:par>
    </p:tnLst>
  </p:timing>
</p:sld>
</file>

<file path=ppt/slides/slide2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Effect of poor fittings in injector sample loop</a:t>
            </a:r>
            <a:endParaRPr lang="en-US" dirty="0"/>
          </a:p>
        </p:txBody>
      </p:sp>
      <p:grpSp>
        <p:nvGrpSpPr>
          <p:cNvPr id="3" name="Group 217"/>
          <p:cNvGrpSpPr/>
          <p:nvPr/>
        </p:nvGrpSpPr>
        <p:grpSpPr>
          <a:xfrm>
            <a:off x="480770" y="1110069"/>
            <a:ext cx="8194142" cy="4539787"/>
            <a:chOff x="480770" y="1110069"/>
            <a:chExt cx="8194142" cy="4539787"/>
          </a:xfrm>
        </p:grpSpPr>
        <p:sp>
          <p:nvSpPr>
            <p:cNvPr id="137222" name="Rectangle 6"/>
            <p:cNvSpPr>
              <a:spLocks noChangeArrowheads="1"/>
            </p:cNvSpPr>
            <p:nvPr/>
          </p:nvSpPr>
          <p:spPr bwMode="auto">
            <a:xfrm>
              <a:off x="892175" y="1119797"/>
              <a:ext cx="7743825" cy="4162425"/>
            </a:xfrm>
            <a:prstGeom prst="rect">
              <a:avLst/>
            </a:prstGeom>
            <a:solidFill>
              <a:srgbClr val="FFFFFF"/>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37223" name="Rectangle 7"/>
            <p:cNvSpPr>
              <a:spLocks noChangeArrowheads="1"/>
            </p:cNvSpPr>
            <p:nvPr/>
          </p:nvSpPr>
          <p:spPr bwMode="auto">
            <a:xfrm>
              <a:off x="892175" y="1110069"/>
              <a:ext cx="7743825" cy="4162425"/>
            </a:xfrm>
            <a:prstGeom prst="rect">
              <a:avLst/>
            </a:prstGeom>
            <a:no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37224" name="Freeform 8"/>
            <p:cNvSpPr>
              <a:spLocks/>
            </p:cNvSpPr>
            <p:nvPr/>
          </p:nvSpPr>
          <p:spPr bwMode="auto">
            <a:xfrm>
              <a:off x="931087" y="1424394"/>
              <a:ext cx="7743825" cy="3762375"/>
            </a:xfrm>
            <a:custGeom>
              <a:avLst/>
              <a:gdLst/>
              <a:ahLst/>
              <a:cxnLst>
                <a:cxn ang="0">
                  <a:pos x="57" y="2370"/>
                </a:cxn>
                <a:cxn ang="0">
                  <a:pos x="140" y="2370"/>
                </a:cxn>
                <a:cxn ang="0">
                  <a:pos x="223" y="2370"/>
                </a:cxn>
                <a:cxn ang="0">
                  <a:pos x="306" y="2329"/>
                </a:cxn>
                <a:cxn ang="0">
                  <a:pos x="389" y="1742"/>
                </a:cxn>
                <a:cxn ang="0">
                  <a:pos x="472" y="724"/>
                </a:cxn>
                <a:cxn ang="0">
                  <a:pos x="555" y="73"/>
                </a:cxn>
                <a:cxn ang="0">
                  <a:pos x="638" y="41"/>
                </a:cxn>
                <a:cxn ang="0">
                  <a:pos x="721" y="416"/>
                </a:cxn>
                <a:cxn ang="0">
                  <a:pos x="804" y="1011"/>
                </a:cxn>
                <a:cxn ang="0">
                  <a:pos x="887" y="1539"/>
                </a:cxn>
                <a:cxn ang="0">
                  <a:pos x="970" y="1903"/>
                </a:cxn>
                <a:cxn ang="0">
                  <a:pos x="1053" y="2121"/>
                </a:cxn>
                <a:cxn ang="0">
                  <a:pos x="1136" y="2237"/>
                </a:cxn>
                <a:cxn ang="0">
                  <a:pos x="1219" y="2297"/>
                </a:cxn>
                <a:cxn ang="0">
                  <a:pos x="1302" y="2327"/>
                </a:cxn>
                <a:cxn ang="0">
                  <a:pos x="1384" y="2342"/>
                </a:cxn>
                <a:cxn ang="0">
                  <a:pos x="1468" y="2351"/>
                </a:cxn>
                <a:cxn ang="0">
                  <a:pos x="1550" y="2355"/>
                </a:cxn>
                <a:cxn ang="0">
                  <a:pos x="1634" y="2358"/>
                </a:cxn>
                <a:cxn ang="0">
                  <a:pos x="1716" y="2360"/>
                </a:cxn>
                <a:cxn ang="0">
                  <a:pos x="1799" y="2361"/>
                </a:cxn>
                <a:cxn ang="0">
                  <a:pos x="1882" y="2363"/>
                </a:cxn>
                <a:cxn ang="0">
                  <a:pos x="1965" y="2364"/>
                </a:cxn>
                <a:cxn ang="0">
                  <a:pos x="2048" y="2364"/>
                </a:cxn>
                <a:cxn ang="0">
                  <a:pos x="2131" y="2365"/>
                </a:cxn>
                <a:cxn ang="0">
                  <a:pos x="2214" y="2366"/>
                </a:cxn>
                <a:cxn ang="0">
                  <a:pos x="2297" y="2366"/>
                </a:cxn>
                <a:cxn ang="0">
                  <a:pos x="2380" y="2366"/>
                </a:cxn>
                <a:cxn ang="0">
                  <a:pos x="2463" y="2366"/>
                </a:cxn>
                <a:cxn ang="0">
                  <a:pos x="2546" y="2367"/>
                </a:cxn>
                <a:cxn ang="0">
                  <a:pos x="2629" y="2367"/>
                </a:cxn>
                <a:cxn ang="0">
                  <a:pos x="2712" y="2368"/>
                </a:cxn>
                <a:cxn ang="0">
                  <a:pos x="2795" y="2368"/>
                </a:cxn>
                <a:cxn ang="0">
                  <a:pos x="2878" y="2368"/>
                </a:cxn>
                <a:cxn ang="0">
                  <a:pos x="2960" y="2368"/>
                </a:cxn>
                <a:cxn ang="0">
                  <a:pos x="3044" y="2368"/>
                </a:cxn>
                <a:cxn ang="0">
                  <a:pos x="3126" y="2368"/>
                </a:cxn>
                <a:cxn ang="0">
                  <a:pos x="3210" y="2368"/>
                </a:cxn>
                <a:cxn ang="0">
                  <a:pos x="3292" y="2368"/>
                </a:cxn>
                <a:cxn ang="0">
                  <a:pos x="3375" y="2368"/>
                </a:cxn>
                <a:cxn ang="0">
                  <a:pos x="3458" y="2368"/>
                </a:cxn>
                <a:cxn ang="0">
                  <a:pos x="3541" y="2368"/>
                </a:cxn>
                <a:cxn ang="0">
                  <a:pos x="3624" y="2368"/>
                </a:cxn>
                <a:cxn ang="0">
                  <a:pos x="3707" y="2368"/>
                </a:cxn>
                <a:cxn ang="0">
                  <a:pos x="3790" y="2368"/>
                </a:cxn>
                <a:cxn ang="0">
                  <a:pos x="3873" y="2368"/>
                </a:cxn>
                <a:cxn ang="0">
                  <a:pos x="3956" y="2369"/>
                </a:cxn>
                <a:cxn ang="0">
                  <a:pos x="4039" y="2369"/>
                </a:cxn>
                <a:cxn ang="0">
                  <a:pos x="4122" y="2369"/>
                </a:cxn>
                <a:cxn ang="0">
                  <a:pos x="4205" y="2369"/>
                </a:cxn>
                <a:cxn ang="0">
                  <a:pos x="4288" y="2369"/>
                </a:cxn>
                <a:cxn ang="0">
                  <a:pos x="4371" y="2369"/>
                </a:cxn>
                <a:cxn ang="0">
                  <a:pos x="4454" y="2369"/>
                </a:cxn>
                <a:cxn ang="0">
                  <a:pos x="4536" y="2369"/>
                </a:cxn>
                <a:cxn ang="0">
                  <a:pos x="4620" y="2369"/>
                </a:cxn>
                <a:cxn ang="0">
                  <a:pos x="4702" y="2369"/>
                </a:cxn>
                <a:cxn ang="0">
                  <a:pos x="4786" y="2369"/>
                </a:cxn>
                <a:cxn ang="0">
                  <a:pos x="4868" y="2369"/>
                </a:cxn>
              </a:cxnLst>
              <a:rect l="0" t="0" r="r" b="b"/>
              <a:pathLst>
                <a:path w="4878" h="2370">
                  <a:moveTo>
                    <a:pt x="0" y="2370"/>
                  </a:moveTo>
                  <a:lnTo>
                    <a:pt x="16" y="2370"/>
                  </a:lnTo>
                  <a:lnTo>
                    <a:pt x="37" y="2370"/>
                  </a:lnTo>
                  <a:lnTo>
                    <a:pt x="57" y="2370"/>
                  </a:lnTo>
                  <a:lnTo>
                    <a:pt x="78" y="2370"/>
                  </a:lnTo>
                  <a:lnTo>
                    <a:pt x="99" y="2370"/>
                  </a:lnTo>
                  <a:lnTo>
                    <a:pt x="120" y="2370"/>
                  </a:lnTo>
                  <a:lnTo>
                    <a:pt x="140" y="2370"/>
                  </a:lnTo>
                  <a:lnTo>
                    <a:pt x="161" y="2370"/>
                  </a:lnTo>
                  <a:lnTo>
                    <a:pt x="182" y="2370"/>
                  </a:lnTo>
                  <a:lnTo>
                    <a:pt x="203" y="2370"/>
                  </a:lnTo>
                  <a:lnTo>
                    <a:pt x="223" y="2370"/>
                  </a:lnTo>
                  <a:lnTo>
                    <a:pt x="244" y="2369"/>
                  </a:lnTo>
                  <a:lnTo>
                    <a:pt x="265" y="2368"/>
                  </a:lnTo>
                  <a:lnTo>
                    <a:pt x="286" y="2359"/>
                  </a:lnTo>
                  <a:lnTo>
                    <a:pt x="306" y="2329"/>
                  </a:lnTo>
                  <a:lnTo>
                    <a:pt x="327" y="2255"/>
                  </a:lnTo>
                  <a:lnTo>
                    <a:pt x="348" y="2130"/>
                  </a:lnTo>
                  <a:lnTo>
                    <a:pt x="368" y="1955"/>
                  </a:lnTo>
                  <a:lnTo>
                    <a:pt x="389" y="1742"/>
                  </a:lnTo>
                  <a:lnTo>
                    <a:pt x="410" y="1503"/>
                  </a:lnTo>
                  <a:lnTo>
                    <a:pt x="431" y="1245"/>
                  </a:lnTo>
                  <a:lnTo>
                    <a:pt x="452" y="981"/>
                  </a:lnTo>
                  <a:lnTo>
                    <a:pt x="472" y="724"/>
                  </a:lnTo>
                  <a:lnTo>
                    <a:pt x="493" y="494"/>
                  </a:lnTo>
                  <a:lnTo>
                    <a:pt x="513" y="305"/>
                  </a:lnTo>
                  <a:lnTo>
                    <a:pt x="534" y="165"/>
                  </a:lnTo>
                  <a:lnTo>
                    <a:pt x="555" y="73"/>
                  </a:lnTo>
                  <a:lnTo>
                    <a:pt x="576" y="20"/>
                  </a:lnTo>
                  <a:lnTo>
                    <a:pt x="597" y="0"/>
                  </a:lnTo>
                  <a:lnTo>
                    <a:pt x="618" y="9"/>
                  </a:lnTo>
                  <a:lnTo>
                    <a:pt x="638" y="41"/>
                  </a:lnTo>
                  <a:lnTo>
                    <a:pt x="659" y="97"/>
                  </a:lnTo>
                  <a:lnTo>
                    <a:pt x="679" y="180"/>
                  </a:lnTo>
                  <a:lnTo>
                    <a:pt x="700" y="288"/>
                  </a:lnTo>
                  <a:lnTo>
                    <a:pt x="721" y="416"/>
                  </a:lnTo>
                  <a:lnTo>
                    <a:pt x="742" y="557"/>
                  </a:lnTo>
                  <a:lnTo>
                    <a:pt x="763" y="707"/>
                  </a:lnTo>
                  <a:lnTo>
                    <a:pt x="783" y="860"/>
                  </a:lnTo>
                  <a:lnTo>
                    <a:pt x="804" y="1011"/>
                  </a:lnTo>
                  <a:lnTo>
                    <a:pt x="825" y="1157"/>
                  </a:lnTo>
                  <a:lnTo>
                    <a:pt x="845" y="1294"/>
                  </a:lnTo>
                  <a:lnTo>
                    <a:pt x="866" y="1422"/>
                  </a:lnTo>
                  <a:lnTo>
                    <a:pt x="887" y="1539"/>
                  </a:lnTo>
                  <a:lnTo>
                    <a:pt x="908" y="1645"/>
                  </a:lnTo>
                  <a:lnTo>
                    <a:pt x="928" y="1741"/>
                  </a:lnTo>
                  <a:lnTo>
                    <a:pt x="949" y="1826"/>
                  </a:lnTo>
                  <a:lnTo>
                    <a:pt x="970" y="1903"/>
                  </a:lnTo>
                  <a:lnTo>
                    <a:pt x="991" y="1971"/>
                  </a:lnTo>
                  <a:lnTo>
                    <a:pt x="1011" y="2029"/>
                  </a:lnTo>
                  <a:lnTo>
                    <a:pt x="1032" y="2078"/>
                  </a:lnTo>
                  <a:lnTo>
                    <a:pt x="1053" y="2121"/>
                  </a:lnTo>
                  <a:lnTo>
                    <a:pt x="1073" y="2158"/>
                  </a:lnTo>
                  <a:lnTo>
                    <a:pt x="1094" y="2188"/>
                  </a:lnTo>
                  <a:lnTo>
                    <a:pt x="1115" y="2215"/>
                  </a:lnTo>
                  <a:lnTo>
                    <a:pt x="1136" y="2237"/>
                  </a:lnTo>
                  <a:lnTo>
                    <a:pt x="1157" y="2256"/>
                  </a:lnTo>
                  <a:lnTo>
                    <a:pt x="1177" y="2272"/>
                  </a:lnTo>
                  <a:lnTo>
                    <a:pt x="1198" y="2286"/>
                  </a:lnTo>
                  <a:lnTo>
                    <a:pt x="1219" y="2297"/>
                  </a:lnTo>
                  <a:lnTo>
                    <a:pt x="1239" y="2307"/>
                  </a:lnTo>
                  <a:lnTo>
                    <a:pt x="1260" y="2314"/>
                  </a:lnTo>
                  <a:lnTo>
                    <a:pt x="1281" y="2321"/>
                  </a:lnTo>
                  <a:lnTo>
                    <a:pt x="1302" y="2327"/>
                  </a:lnTo>
                  <a:lnTo>
                    <a:pt x="1322" y="2332"/>
                  </a:lnTo>
                  <a:lnTo>
                    <a:pt x="1343" y="2336"/>
                  </a:lnTo>
                  <a:lnTo>
                    <a:pt x="1364" y="2339"/>
                  </a:lnTo>
                  <a:lnTo>
                    <a:pt x="1384" y="2342"/>
                  </a:lnTo>
                  <a:lnTo>
                    <a:pt x="1405" y="2345"/>
                  </a:lnTo>
                  <a:lnTo>
                    <a:pt x="1426" y="2347"/>
                  </a:lnTo>
                  <a:lnTo>
                    <a:pt x="1447" y="2349"/>
                  </a:lnTo>
                  <a:lnTo>
                    <a:pt x="1468" y="2351"/>
                  </a:lnTo>
                  <a:lnTo>
                    <a:pt x="1488" y="2352"/>
                  </a:lnTo>
                  <a:lnTo>
                    <a:pt x="1509" y="2353"/>
                  </a:lnTo>
                  <a:lnTo>
                    <a:pt x="1530" y="2354"/>
                  </a:lnTo>
                  <a:lnTo>
                    <a:pt x="1550" y="2355"/>
                  </a:lnTo>
                  <a:lnTo>
                    <a:pt x="1571" y="2356"/>
                  </a:lnTo>
                  <a:lnTo>
                    <a:pt x="1592" y="2357"/>
                  </a:lnTo>
                  <a:lnTo>
                    <a:pt x="1613" y="2358"/>
                  </a:lnTo>
                  <a:lnTo>
                    <a:pt x="1634" y="2358"/>
                  </a:lnTo>
                  <a:lnTo>
                    <a:pt x="1654" y="2359"/>
                  </a:lnTo>
                  <a:lnTo>
                    <a:pt x="1675" y="2359"/>
                  </a:lnTo>
                  <a:lnTo>
                    <a:pt x="1696" y="2359"/>
                  </a:lnTo>
                  <a:lnTo>
                    <a:pt x="1716" y="2360"/>
                  </a:lnTo>
                  <a:lnTo>
                    <a:pt x="1737" y="2361"/>
                  </a:lnTo>
                  <a:lnTo>
                    <a:pt x="1758" y="2361"/>
                  </a:lnTo>
                  <a:lnTo>
                    <a:pt x="1779" y="2361"/>
                  </a:lnTo>
                  <a:lnTo>
                    <a:pt x="1799" y="2361"/>
                  </a:lnTo>
                  <a:lnTo>
                    <a:pt x="1820" y="2362"/>
                  </a:lnTo>
                  <a:lnTo>
                    <a:pt x="1841" y="2362"/>
                  </a:lnTo>
                  <a:lnTo>
                    <a:pt x="1862" y="2363"/>
                  </a:lnTo>
                  <a:lnTo>
                    <a:pt x="1882" y="2363"/>
                  </a:lnTo>
                  <a:lnTo>
                    <a:pt x="1903" y="2363"/>
                  </a:lnTo>
                  <a:lnTo>
                    <a:pt x="1924" y="2363"/>
                  </a:lnTo>
                  <a:lnTo>
                    <a:pt x="1944" y="2363"/>
                  </a:lnTo>
                  <a:lnTo>
                    <a:pt x="1965" y="2364"/>
                  </a:lnTo>
                  <a:lnTo>
                    <a:pt x="1986" y="2364"/>
                  </a:lnTo>
                  <a:lnTo>
                    <a:pt x="2007" y="2364"/>
                  </a:lnTo>
                  <a:lnTo>
                    <a:pt x="2027" y="2364"/>
                  </a:lnTo>
                  <a:lnTo>
                    <a:pt x="2048" y="2364"/>
                  </a:lnTo>
                  <a:lnTo>
                    <a:pt x="2069" y="2364"/>
                  </a:lnTo>
                  <a:lnTo>
                    <a:pt x="2089" y="2364"/>
                  </a:lnTo>
                  <a:lnTo>
                    <a:pt x="2110" y="2365"/>
                  </a:lnTo>
                  <a:lnTo>
                    <a:pt x="2131" y="2365"/>
                  </a:lnTo>
                  <a:lnTo>
                    <a:pt x="2152" y="2365"/>
                  </a:lnTo>
                  <a:lnTo>
                    <a:pt x="2173" y="2365"/>
                  </a:lnTo>
                  <a:lnTo>
                    <a:pt x="2193" y="2366"/>
                  </a:lnTo>
                  <a:lnTo>
                    <a:pt x="2214" y="2366"/>
                  </a:lnTo>
                  <a:lnTo>
                    <a:pt x="2235" y="2366"/>
                  </a:lnTo>
                  <a:lnTo>
                    <a:pt x="2255" y="2366"/>
                  </a:lnTo>
                  <a:lnTo>
                    <a:pt x="2276" y="2366"/>
                  </a:lnTo>
                  <a:lnTo>
                    <a:pt x="2297" y="2366"/>
                  </a:lnTo>
                  <a:lnTo>
                    <a:pt x="2318" y="2366"/>
                  </a:lnTo>
                  <a:lnTo>
                    <a:pt x="2339" y="2366"/>
                  </a:lnTo>
                  <a:lnTo>
                    <a:pt x="2359" y="2366"/>
                  </a:lnTo>
                  <a:lnTo>
                    <a:pt x="2380" y="2366"/>
                  </a:lnTo>
                  <a:lnTo>
                    <a:pt x="2401" y="2366"/>
                  </a:lnTo>
                  <a:lnTo>
                    <a:pt x="2421" y="2366"/>
                  </a:lnTo>
                  <a:lnTo>
                    <a:pt x="2442" y="2366"/>
                  </a:lnTo>
                  <a:lnTo>
                    <a:pt x="2463" y="2366"/>
                  </a:lnTo>
                  <a:lnTo>
                    <a:pt x="2484" y="2367"/>
                  </a:lnTo>
                  <a:lnTo>
                    <a:pt x="2504" y="2367"/>
                  </a:lnTo>
                  <a:lnTo>
                    <a:pt x="2525" y="2367"/>
                  </a:lnTo>
                  <a:lnTo>
                    <a:pt x="2546" y="2367"/>
                  </a:lnTo>
                  <a:lnTo>
                    <a:pt x="2567" y="2367"/>
                  </a:lnTo>
                  <a:lnTo>
                    <a:pt x="2587" y="2367"/>
                  </a:lnTo>
                  <a:lnTo>
                    <a:pt x="2608" y="2367"/>
                  </a:lnTo>
                  <a:lnTo>
                    <a:pt x="2629" y="2367"/>
                  </a:lnTo>
                  <a:lnTo>
                    <a:pt x="2650" y="2367"/>
                  </a:lnTo>
                  <a:lnTo>
                    <a:pt x="2670" y="2367"/>
                  </a:lnTo>
                  <a:lnTo>
                    <a:pt x="2691" y="2368"/>
                  </a:lnTo>
                  <a:lnTo>
                    <a:pt x="2712" y="2368"/>
                  </a:lnTo>
                  <a:lnTo>
                    <a:pt x="2732" y="2368"/>
                  </a:lnTo>
                  <a:lnTo>
                    <a:pt x="2753" y="2368"/>
                  </a:lnTo>
                  <a:lnTo>
                    <a:pt x="2774" y="2368"/>
                  </a:lnTo>
                  <a:lnTo>
                    <a:pt x="2795" y="2368"/>
                  </a:lnTo>
                  <a:lnTo>
                    <a:pt x="2815" y="2368"/>
                  </a:lnTo>
                  <a:lnTo>
                    <a:pt x="2836" y="2368"/>
                  </a:lnTo>
                  <a:lnTo>
                    <a:pt x="2857" y="2368"/>
                  </a:lnTo>
                  <a:lnTo>
                    <a:pt x="2878" y="2368"/>
                  </a:lnTo>
                  <a:lnTo>
                    <a:pt x="2898" y="2368"/>
                  </a:lnTo>
                  <a:lnTo>
                    <a:pt x="2919" y="2368"/>
                  </a:lnTo>
                  <a:lnTo>
                    <a:pt x="2940" y="2368"/>
                  </a:lnTo>
                  <a:lnTo>
                    <a:pt x="2960" y="2368"/>
                  </a:lnTo>
                  <a:lnTo>
                    <a:pt x="2981" y="2368"/>
                  </a:lnTo>
                  <a:lnTo>
                    <a:pt x="3002" y="2368"/>
                  </a:lnTo>
                  <a:lnTo>
                    <a:pt x="3023" y="2368"/>
                  </a:lnTo>
                  <a:lnTo>
                    <a:pt x="3044" y="2368"/>
                  </a:lnTo>
                  <a:lnTo>
                    <a:pt x="3064" y="2368"/>
                  </a:lnTo>
                  <a:lnTo>
                    <a:pt x="3085" y="2368"/>
                  </a:lnTo>
                  <a:lnTo>
                    <a:pt x="3106" y="2368"/>
                  </a:lnTo>
                  <a:lnTo>
                    <a:pt x="3126" y="2368"/>
                  </a:lnTo>
                  <a:lnTo>
                    <a:pt x="3147" y="2368"/>
                  </a:lnTo>
                  <a:lnTo>
                    <a:pt x="3168" y="2368"/>
                  </a:lnTo>
                  <a:lnTo>
                    <a:pt x="3189" y="2368"/>
                  </a:lnTo>
                  <a:lnTo>
                    <a:pt x="3210" y="2368"/>
                  </a:lnTo>
                  <a:lnTo>
                    <a:pt x="3230" y="2368"/>
                  </a:lnTo>
                  <a:lnTo>
                    <a:pt x="3251" y="2368"/>
                  </a:lnTo>
                  <a:lnTo>
                    <a:pt x="3271" y="2368"/>
                  </a:lnTo>
                  <a:lnTo>
                    <a:pt x="3292" y="2368"/>
                  </a:lnTo>
                  <a:lnTo>
                    <a:pt x="3313" y="2368"/>
                  </a:lnTo>
                  <a:lnTo>
                    <a:pt x="3334" y="2368"/>
                  </a:lnTo>
                  <a:lnTo>
                    <a:pt x="3355" y="2368"/>
                  </a:lnTo>
                  <a:lnTo>
                    <a:pt x="3375" y="2368"/>
                  </a:lnTo>
                  <a:lnTo>
                    <a:pt x="3396" y="2368"/>
                  </a:lnTo>
                  <a:lnTo>
                    <a:pt x="3417" y="2368"/>
                  </a:lnTo>
                  <a:lnTo>
                    <a:pt x="3437" y="2368"/>
                  </a:lnTo>
                  <a:lnTo>
                    <a:pt x="3458" y="2368"/>
                  </a:lnTo>
                  <a:lnTo>
                    <a:pt x="3479" y="2368"/>
                  </a:lnTo>
                  <a:lnTo>
                    <a:pt x="3500" y="2368"/>
                  </a:lnTo>
                  <a:lnTo>
                    <a:pt x="3520" y="2368"/>
                  </a:lnTo>
                  <a:lnTo>
                    <a:pt x="3541" y="2368"/>
                  </a:lnTo>
                  <a:lnTo>
                    <a:pt x="3562" y="2368"/>
                  </a:lnTo>
                  <a:lnTo>
                    <a:pt x="3583" y="2368"/>
                  </a:lnTo>
                  <a:lnTo>
                    <a:pt x="3603" y="2368"/>
                  </a:lnTo>
                  <a:lnTo>
                    <a:pt x="3624" y="2368"/>
                  </a:lnTo>
                  <a:lnTo>
                    <a:pt x="3645" y="2368"/>
                  </a:lnTo>
                  <a:lnTo>
                    <a:pt x="3666" y="2368"/>
                  </a:lnTo>
                  <a:lnTo>
                    <a:pt x="3686" y="2368"/>
                  </a:lnTo>
                  <a:lnTo>
                    <a:pt x="3707" y="2368"/>
                  </a:lnTo>
                  <a:lnTo>
                    <a:pt x="3728" y="2368"/>
                  </a:lnTo>
                  <a:lnTo>
                    <a:pt x="3749" y="2368"/>
                  </a:lnTo>
                  <a:lnTo>
                    <a:pt x="3769" y="2368"/>
                  </a:lnTo>
                  <a:lnTo>
                    <a:pt x="3790" y="2368"/>
                  </a:lnTo>
                  <a:lnTo>
                    <a:pt x="3811" y="2368"/>
                  </a:lnTo>
                  <a:lnTo>
                    <a:pt x="3831" y="2368"/>
                  </a:lnTo>
                  <a:lnTo>
                    <a:pt x="3852" y="2368"/>
                  </a:lnTo>
                  <a:lnTo>
                    <a:pt x="3873" y="2368"/>
                  </a:lnTo>
                  <a:lnTo>
                    <a:pt x="3894" y="2368"/>
                  </a:lnTo>
                  <a:lnTo>
                    <a:pt x="3915" y="2368"/>
                  </a:lnTo>
                  <a:lnTo>
                    <a:pt x="3935" y="2368"/>
                  </a:lnTo>
                  <a:lnTo>
                    <a:pt x="3956" y="2369"/>
                  </a:lnTo>
                  <a:lnTo>
                    <a:pt x="3976" y="2369"/>
                  </a:lnTo>
                  <a:lnTo>
                    <a:pt x="3997" y="2369"/>
                  </a:lnTo>
                  <a:lnTo>
                    <a:pt x="4018" y="2369"/>
                  </a:lnTo>
                  <a:lnTo>
                    <a:pt x="4039" y="2369"/>
                  </a:lnTo>
                  <a:lnTo>
                    <a:pt x="4060" y="2369"/>
                  </a:lnTo>
                  <a:lnTo>
                    <a:pt x="4081" y="2369"/>
                  </a:lnTo>
                  <a:lnTo>
                    <a:pt x="4101" y="2369"/>
                  </a:lnTo>
                  <a:lnTo>
                    <a:pt x="4122" y="2369"/>
                  </a:lnTo>
                  <a:lnTo>
                    <a:pt x="4142" y="2369"/>
                  </a:lnTo>
                  <a:lnTo>
                    <a:pt x="4163" y="2369"/>
                  </a:lnTo>
                  <a:lnTo>
                    <a:pt x="4184" y="2369"/>
                  </a:lnTo>
                  <a:lnTo>
                    <a:pt x="4205" y="2369"/>
                  </a:lnTo>
                  <a:lnTo>
                    <a:pt x="4226" y="2369"/>
                  </a:lnTo>
                  <a:lnTo>
                    <a:pt x="4246" y="2369"/>
                  </a:lnTo>
                  <a:lnTo>
                    <a:pt x="4267" y="2369"/>
                  </a:lnTo>
                  <a:lnTo>
                    <a:pt x="4288" y="2369"/>
                  </a:lnTo>
                  <a:lnTo>
                    <a:pt x="4308" y="2369"/>
                  </a:lnTo>
                  <a:lnTo>
                    <a:pt x="4329" y="2369"/>
                  </a:lnTo>
                  <a:lnTo>
                    <a:pt x="4350" y="2369"/>
                  </a:lnTo>
                  <a:lnTo>
                    <a:pt x="4371" y="2369"/>
                  </a:lnTo>
                  <a:lnTo>
                    <a:pt x="4391" y="2369"/>
                  </a:lnTo>
                  <a:lnTo>
                    <a:pt x="4412" y="2369"/>
                  </a:lnTo>
                  <a:lnTo>
                    <a:pt x="4433" y="2369"/>
                  </a:lnTo>
                  <a:lnTo>
                    <a:pt x="4454" y="2369"/>
                  </a:lnTo>
                  <a:lnTo>
                    <a:pt x="4474" y="2369"/>
                  </a:lnTo>
                  <a:lnTo>
                    <a:pt x="4495" y="2369"/>
                  </a:lnTo>
                  <a:lnTo>
                    <a:pt x="4516" y="2369"/>
                  </a:lnTo>
                  <a:lnTo>
                    <a:pt x="4536" y="2369"/>
                  </a:lnTo>
                  <a:lnTo>
                    <a:pt x="4557" y="2369"/>
                  </a:lnTo>
                  <a:lnTo>
                    <a:pt x="4578" y="2369"/>
                  </a:lnTo>
                  <a:lnTo>
                    <a:pt x="4599" y="2369"/>
                  </a:lnTo>
                  <a:lnTo>
                    <a:pt x="4620" y="2369"/>
                  </a:lnTo>
                  <a:lnTo>
                    <a:pt x="4640" y="2369"/>
                  </a:lnTo>
                  <a:lnTo>
                    <a:pt x="4661" y="2369"/>
                  </a:lnTo>
                  <a:lnTo>
                    <a:pt x="4682" y="2369"/>
                  </a:lnTo>
                  <a:lnTo>
                    <a:pt x="4702" y="2369"/>
                  </a:lnTo>
                  <a:lnTo>
                    <a:pt x="4723" y="2369"/>
                  </a:lnTo>
                  <a:lnTo>
                    <a:pt x="4744" y="2369"/>
                  </a:lnTo>
                  <a:lnTo>
                    <a:pt x="4765" y="2369"/>
                  </a:lnTo>
                  <a:lnTo>
                    <a:pt x="4786" y="2369"/>
                  </a:lnTo>
                  <a:lnTo>
                    <a:pt x="4806" y="2369"/>
                  </a:lnTo>
                  <a:lnTo>
                    <a:pt x="4827" y="2369"/>
                  </a:lnTo>
                  <a:lnTo>
                    <a:pt x="4847" y="2369"/>
                  </a:lnTo>
                  <a:lnTo>
                    <a:pt x="4868" y="2369"/>
                  </a:lnTo>
                  <a:lnTo>
                    <a:pt x="4878" y="2369"/>
                  </a:lnTo>
                </a:path>
              </a:pathLst>
            </a:custGeom>
            <a:noFill/>
            <a:ln w="28575">
              <a:solidFill>
                <a:schemeClr val="tx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7225" name="Freeform 9"/>
            <p:cNvSpPr>
              <a:spLocks/>
            </p:cNvSpPr>
            <p:nvPr/>
          </p:nvSpPr>
          <p:spPr bwMode="auto">
            <a:xfrm>
              <a:off x="892175" y="1192619"/>
              <a:ext cx="7743825" cy="3994150"/>
            </a:xfrm>
            <a:custGeom>
              <a:avLst/>
              <a:gdLst/>
              <a:ahLst/>
              <a:cxnLst>
                <a:cxn ang="0">
                  <a:pos x="57" y="2516"/>
                </a:cxn>
                <a:cxn ang="0">
                  <a:pos x="140" y="2516"/>
                </a:cxn>
                <a:cxn ang="0">
                  <a:pos x="223" y="2516"/>
                </a:cxn>
                <a:cxn ang="0">
                  <a:pos x="306" y="2464"/>
                </a:cxn>
                <a:cxn ang="0">
                  <a:pos x="389" y="1857"/>
                </a:cxn>
                <a:cxn ang="0">
                  <a:pos x="472" y="819"/>
                </a:cxn>
                <a:cxn ang="0">
                  <a:pos x="555" y="109"/>
                </a:cxn>
                <a:cxn ang="0">
                  <a:pos x="638" y="6"/>
                </a:cxn>
                <a:cxn ang="0">
                  <a:pos x="721" y="187"/>
                </a:cxn>
                <a:cxn ang="0">
                  <a:pos x="804" y="621"/>
                </a:cxn>
                <a:cxn ang="0">
                  <a:pos x="887" y="1104"/>
                </a:cxn>
                <a:cxn ang="0">
                  <a:pos x="970" y="1484"/>
                </a:cxn>
                <a:cxn ang="0">
                  <a:pos x="1053" y="1742"/>
                </a:cxn>
                <a:cxn ang="0">
                  <a:pos x="1136" y="1906"/>
                </a:cxn>
                <a:cxn ang="0">
                  <a:pos x="1219" y="2001"/>
                </a:cxn>
                <a:cxn ang="0">
                  <a:pos x="1302" y="2057"/>
                </a:cxn>
                <a:cxn ang="0">
                  <a:pos x="1384" y="2087"/>
                </a:cxn>
                <a:cxn ang="0">
                  <a:pos x="1468" y="2108"/>
                </a:cxn>
                <a:cxn ang="0">
                  <a:pos x="1550" y="2121"/>
                </a:cxn>
                <a:cxn ang="0">
                  <a:pos x="1634" y="2132"/>
                </a:cxn>
                <a:cxn ang="0">
                  <a:pos x="1716" y="2147"/>
                </a:cxn>
                <a:cxn ang="0">
                  <a:pos x="1799" y="2165"/>
                </a:cxn>
                <a:cxn ang="0">
                  <a:pos x="1882" y="2182"/>
                </a:cxn>
                <a:cxn ang="0">
                  <a:pos x="1965" y="2198"/>
                </a:cxn>
                <a:cxn ang="0">
                  <a:pos x="2048" y="2216"/>
                </a:cxn>
                <a:cxn ang="0">
                  <a:pos x="2131" y="2229"/>
                </a:cxn>
                <a:cxn ang="0">
                  <a:pos x="2214" y="2243"/>
                </a:cxn>
                <a:cxn ang="0">
                  <a:pos x="2297" y="2265"/>
                </a:cxn>
                <a:cxn ang="0">
                  <a:pos x="2380" y="2293"/>
                </a:cxn>
                <a:cxn ang="0">
                  <a:pos x="2463" y="2321"/>
                </a:cxn>
                <a:cxn ang="0">
                  <a:pos x="2546" y="2346"/>
                </a:cxn>
                <a:cxn ang="0">
                  <a:pos x="2629" y="2366"/>
                </a:cxn>
                <a:cxn ang="0">
                  <a:pos x="2712" y="2382"/>
                </a:cxn>
                <a:cxn ang="0">
                  <a:pos x="2795" y="2395"/>
                </a:cxn>
                <a:cxn ang="0">
                  <a:pos x="2878" y="2407"/>
                </a:cxn>
                <a:cxn ang="0">
                  <a:pos x="2960" y="2417"/>
                </a:cxn>
                <a:cxn ang="0">
                  <a:pos x="3044" y="2425"/>
                </a:cxn>
                <a:cxn ang="0">
                  <a:pos x="3126" y="2432"/>
                </a:cxn>
                <a:cxn ang="0">
                  <a:pos x="3210" y="2439"/>
                </a:cxn>
                <a:cxn ang="0">
                  <a:pos x="3292" y="2444"/>
                </a:cxn>
                <a:cxn ang="0">
                  <a:pos x="3375" y="2448"/>
                </a:cxn>
                <a:cxn ang="0">
                  <a:pos x="3458" y="2452"/>
                </a:cxn>
                <a:cxn ang="0">
                  <a:pos x="3541" y="2456"/>
                </a:cxn>
                <a:cxn ang="0">
                  <a:pos x="3624" y="2459"/>
                </a:cxn>
                <a:cxn ang="0">
                  <a:pos x="3707" y="2461"/>
                </a:cxn>
                <a:cxn ang="0">
                  <a:pos x="3790" y="2463"/>
                </a:cxn>
                <a:cxn ang="0">
                  <a:pos x="3873" y="2465"/>
                </a:cxn>
                <a:cxn ang="0">
                  <a:pos x="3956" y="2466"/>
                </a:cxn>
                <a:cxn ang="0">
                  <a:pos x="4039" y="2466"/>
                </a:cxn>
                <a:cxn ang="0">
                  <a:pos x="4122" y="2466"/>
                </a:cxn>
                <a:cxn ang="0">
                  <a:pos x="4205" y="2465"/>
                </a:cxn>
                <a:cxn ang="0">
                  <a:pos x="4288" y="2463"/>
                </a:cxn>
                <a:cxn ang="0">
                  <a:pos x="4371" y="2465"/>
                </a:cxn>
                <a:cxn ang="0">
                  <a:pos x="4454" y="2469"/>
                </a:cxn>
                <a:cxn ang="0">
                  <a:pos x="4536" y="2473"/>
                </a:cxn>
                <a:cxn ang="0">
                  <a:pos x="4620" y="2477"/>
                </a:cxn>
                <a:cxn ang="0">
                  <a:pos x="4702" y="2480"/>
                </a:cxn>
                <a:cxn ang="0">
                  <a:pos x="4786" y="2481"/>
                </a:cxn>
                <a:cxn ang="0">
                  <a:pos x="4868" y="2482"/>
                </a:cxn>
              </a:cxnLst>
              <a:rect l="0" t="0" r="r" b="b"/>
              <a:pathLst>
                <a:path w="4878" h="2516">
                  <a:moveTo>
                    <a:pt x="0" y="2516"/>
                  </a:moveTo>
                  <a:lnTo>
                    <a:pt x="16" y="2516"/>
                  </a:lnTo>
                  <a:lnTo>
                    <a:pt x="37" y="2516"/>
                  </a:lnTo>
                  <a:lnTo>
                    <a:pt x="57" y="2516"/>
                  </a:lnTo>
                  <a:lnTo>
                    <a:pt x="78" y="2516"/>
                  </a:lnTo>
                  <a:lnTo>
                    <a:pt x="99" y="2516"/>
                  </a:lnTo>
                  <a:lnTo>
                    <a:pt x="120" y="2516"/>
                  </a:lnTo>
                  <a:lnTo>
                    <a:pt x="140" y="2516"/>
                  </a:lnTo>
                  <a:lnTo>
                    <a:pt x="161" y="2516"/>
                  </a:lnTo>
                  <a:lnTo>
                    <a:pt x="182" y="2516"/>
                  </a:lnTo>
                  <a:lnTo>
                    <a:pt x="203" y="2516"/>
                  </a:lnTo>
                  <a:lnTo>
                    <a:pt x="223" y="2516"/>
                  </a:lnTo>
                  <a:lnTo>
                    <a:pt x="244" y="2515"/>
                  </a:lnTo>
                  <a:lnTo>
                    <a:pt x="265" y="2513"/>
                  </a:lnTo>
                  <a:lnTo>
                    <a:pt x="286" y="2502"/>
                  </a:lnTo>
                  <a:lnTo>
                    <a:pt x="306" y="2464"/>
                  </a:lnTo>
                  <a:lnTo>
                    <a:pt x="327" y="2382"/>
                  </a:lnTo>
                  <a:lnTo>
                    <a:pt x="348" y="2250"/>
                  </a:lnTo>
                  <a:lnTo>
                    <a:pt x="368" y="2071"/>
                  </a:lnTo>
                  <a:lnTo>
                    <a:pt x="389" y="1857"/>
                  </a:lnTo>
                  <a:lnTo>
                    <a:pt x="410" y="1616"/>
                  </a:lnTo>
                  <a:lnTo>
                    <a:pt x="431" y="1356"/>
                  </a:lnTo>
                  <a:lnTo>
                    <a:pt x="452" y="1086"/>
                  </a:lnTo>
                  <a:lnTo>
                    <a:pt x="472" y="819"/>
                  </a:lnTo>
                  <a:lnTo>
                    <a:pt x="493" y="572"/>
                  </a:lnTo>
                  <a:lnTo>
                    <a:pt x="513" y="367"/>
                  </a:lnTo>
                  <a:lnTo>
                    <a:pt x="534" y="212"/>
                  </a:lnTo>
                  <a:lnTo>
                    <a:pt x="555" y="109"/>
                  </a:lnTo>
                  <a:lnTo>
                    <a:pt x="576" y="46"/>
                  </a:lnTo>
                  <a:lnTo>
                    <a:pt x="597" y="12"/>
                  </a:lnTo>
                  <a:lnTo>
                    <a:pt x="618" y="0"/>
                  </a:lnTo>
                  <a:lnTo>
                    <a:pt x="638" y="6"/>
                  </a:lnTo>
                  <a:lnTo>
                    <a:pt x="659" y="26"/>
                  </a:lnTo>
                  <a:lnTo>
                    <a:pt x="679" y="63"/>
                  </a:lnTo>
                  <a:lnTo>
                    <a:pt x="700" y="116"/>
                  </a:lnTo>
                  <a:lnTo>
                    <a:pt x="721" y="187"/>
                  </a:lnTo>
                  <a:lnTo>
                    <a:pt x="742" y="277"/>
                  </a:lnTo>
                  <a:lnTo>
                    <a:pt x="763" y="382"/>
                  </a:lnTo>
                  <a:lnTo>
                    <a:pt x="783" y="497"/>
                  </a:lnTo>
                  <a:lnTo>
                    <a:pt x="804" y="621"/>
                  </a:lnTo>
                  <a:lnTo>
                    <a:pt x="825" y="746"/>
                  </a:lnTo>
                  <a:lnTo>
                    <a:pt x="845" y="870"/>
                  </a:lnTo>
                  <a:lnTo>
                    <a:pt x="866" y="990"/>
                  </a:lnTo>
                  <a:lnTo>
                    <a:pt x="887" y="1104"/>
                  </a:lnTo>
                  <a:lnTo>
                    <a:pt x="908" y="1211"/>
                  </a:lnTo>
                  <a:lnTo>
                    <a:pt x="928" y="1310"/>
                  </a:lnTo>
                  <a:lnTo>
                    <a:pt x="949" y="1401"/>
                  </a:lnTo>
                  <a:lnTo>
                    <a:pt x="970" y="1484"/>
                  </a:lnTo>
                  <a:lnTo>
                    <a:pt x="991" y="1559"/>
                  </a:lnTo>
                  <a:lnTo>
                    <a:pt x="1011" y="1627"/>
                  </a:lnTo>
                  <a:lnTo>
                    <a:pt x="1032" y="1688"/>
                  </a:lnTo>
                  <a:lnTo>
                    <a:pt x="1053" y="1742"/>
                  </a:lnTo>
                  <a:lnTo>
                    <a:pt x="1073" y="1791"/>
                  </a:lnTo>
                  <a:lnTo>
                    <a:pt x="1094" y="1834"/>
                  </a:lnTo>
                  <a:lnTo>
                    <a:pt x="1115" y="1873"/>
                  </a:lnTo>
                  <a:lnTo>
                    <a:pt x="1136" y="1906"/>
                  </a:lnTo>
                  <a:lnTo>
                    <a:pt x="1157" y="1936"/>
                  </a:lnTo>
                  <a:lnTo>
                    <a:pt x="1177" y="1961"/>
                  </a:lnTo>
                  <a:lnTo>
                    <a:pt x="1198" y="1982"/>
                  </a:lnTo>
                  <a:lnTo>
                    <a:pt x="1219" y="2001"/>
                  </a:lnTo>
                  <a:lnTo>
                    <a:pt x="1239" y="2019"/>
                  </a:lnTo>
                  <a:lnTo>
                    <a:pt x="1260" y="2035"/>
                  </a:lnTo>
                  <a:lnTo>
                    <a:pt x="1281" y="2047"/>
                  </a:lnTo>
                  <a:lnTo>
                    <a:pt x="1302" y="2057"/>
                  </a:lnTo>
                  <a:lnTo>
                    <a:pt x="1322" y="2066"/>
                  </a:lnTo>
                  <a:lnTo>
                    <a:pt x="1343" y="2074"/>
                  </a:lnTo>
                  <a:lnTo>
                    <a:pt x="1364" y="2081"/>
                  </a:lnTo>
                  <a:lnTo>
                    <a:pt x="1384" y="2087"/>
                  </a:lnTo>
                  <a:lnTo>
                    <a:pt x="1405" y="2093"/>
                  </a:lnTo>
                  <a:lnTo>
                    <a:pt x="1426" y="2098"/>
                  </a:lnTo>
                  <a:lnTo>
                    <a:pt x="1447" y="2103"/>
                  </a:lnTo>
                  <a:lnTo>
                    <a:pt x="1468" y="2108"/>
                  </a:lnTo>
                  <a:lnTo>
                    <a:pt x="1488" y="2112"/>
                  </a:lnTo>
                  <a:lnTo>
                    <a:pt x="1509" y="2115"/>
                  </a:lnTo>
                  <a:lnTo>
                    <a:pt x="1530" y="2119"/>
                  </a:lnTo>
                  <a:lnTo>
                    <a:pt x="1550" y="2121"/>
                  </a:lnTo>
                  <a:lnTo>
                    <a:pt x="1571" y="2124"/>
                  </a:lnTo>
                  <a:lnTo>
                    <a:pt x="1592" y="2127"/>
                  </a:lnTo>
                  <a:lnTo>
                    <a:pt x="1613" y="2129"/>
                  </a:lnTo>
                  <a:lnTo>
                    <a:pt x="1634" y="2132"/>
                  </a:lnTo>
                  <a:lnTo>
                    <a:pt x="1654" y="2136"/>
                  </a:lnTo>
                  <a:lnTo>
                    <a:pt x="1675" y="2139"/>
                  </a:lnTo>
                  <a:lnTo>
                    <a:pt x="1696" y="2143"/>
                  </a:lnTo>
                  <a:lnTo>
                    <a:pt x="1716" y="2147"/>
                  </a:lnTo>
                  <a:lnTo>
                    <a:pt x="1737" y="2151"/>
                  </a:lnTo>
                  <a:lnTo>
                    <a:pt x="1758" y="2156"/>
                  </a:lnTo>
                  <a:lnTo>
                    <a:pt x="1779" y="2160"/>
                  </a:lnTo>
                  <a:lnTo>
                    <a:pt x="1799" y="2165"/>
                  </a:lnTo>
                  <a:lnTo>
                    <a:pt x="1820" y="2170"/>
                  </a:lnTo>
                  <a:lnTo>
                    <a:pt x="1841" y="2174"/>
                  </a:lnTo>
                  <a:lnTo>
                    <a:pt x="1862" y="2178"/>
                  </a:lnTo>
                  <a:lnTo>
                    <a:pt x="1882" y="2182"/>
                  </a:lnTo>
                  <a:lnTo>
                    <a:pt x="1903" y="2186"/>
                  </a:lnTo>
                  <a:lnTo>
                    <a:pt x="1924" y="2190"/>
                  </a:lnTo>
                  <a:lnTo>
                    <a:pt x="1944" y="2194"/>
                  </a:lnTo>
                  <a:lnTo>
                    <a:pt x="1965" y="2198"/>
                  </a:lnTo>
                  <a:lnTo>
                    <a:pt x="1986" y="2203"/>
                  </a:lnTo>
                  <a:lnTo>
                    <a:pt x="2007" y="2207"/>
                  </a:lnTo>
                  <a:lnTo>
                    <a:pt x="2027" y="2212"/>
                  </a:lnTo>
                  <a:lnTo>
                    <a:pt x="2048" y="2216"/>
                  </a:lnTo>
                  <a:lnTo>
                    <a:pt x="2069" y="2220"/>
                  </a:lnTo>
                  <a:lnTo>
                    <a:pt x="2089" y="2223"/>
                  </a:lnTo>
                  <a:lnTo>
                    <a:pt x="2110" y="2226"/>
                  </a:lnTo>
                  <a:lnTo>
                    <a:pt x="2131" y="2229"/>
                  </a:lnTo>
                  <a:lnTo>
                    <a:pt x="2152" y="2232"/>
                  </a:lnTo>
                  <a:lnTo>
                    <a:pt x="2173" y="2235"/>
                  </a:lnTo>
                  <a:lnTo>
                    <a:pt x="2193" y="2239"/>
                  </a:lnTo>
                  <a:lnTo>
                    <a:pt x="2214" y="2243"/>
                  </a:lnTo>
                  <a:lnTo>
                    <a:pt x="2235" y="2248"/>
                  </a:lnTo>
                  <a:lnTo>
                    <a:pt x="2255" y="2253"/>
                  </a:lnTo>
                  <a:lnTo>
                    <a:pt x="2276" y="2259"/>
                  </a:lnTo>
                  <a:lnTo>
                    <a:pt x="2297" y="2265"/>
                  </a:lnTo>
                  <a:lnTo>
                    <a:pt x="2318" y="2272"/>
                  </a:lnTo>
                  <a:lnTo>
                    <a:pt x="2339" y="2279"/>
                  </a:lnTo>
                  <a:lnTo>
                    <a:pt x="2359" y="2286"/>
                  </a:lnTo>
                  <a:lnTo>
                    <a:pt x="2380" y="2293"/>
                  </a:lnTo>
                  <a:lnTo>
                    <a:pt x="2401" y="2300"/>
                  </a:lnTo>
                  <a:lnTo>
                    <a:pt x="2421" y="2307"/>
                  </a:lnTo>
                  <a:lnTo>
                    <a:pt x="2442" y="2314"/>
                  </a:lnTo>
                  <a:lnTo>
                    <a:pt x="2463" y="2321"/>
                  </a:lnTo>
                  <a:lnTo>
                    <a:pt x="2484" y="2328"/>
                  </a:lnTo>
                  <a:lnTo>
                    <a:pt x="2504" y="2334"/>
                  </a:lnTo>
                  <a:lnTo>
                    <a:pt x="2525" y="2341"/>
                  </a:lnTo>
                  <a:lnTo>
                    <a:pt x="2546" y="2346"/>
                  </a:lnTo>
                  <a:lnTo>
                    <a:pt x="2567" y="2352"/>
                  </a:lnTo>
                  <a:lnTo>
                    <a:pt x="2587" y="2357"/>
                  </a:lnTo>
                  <a:lnTo>
                    <a:pt x="2608" y="2362"/>
                  </a:lnTo>
                  <a:lnTo>
                    <a:pt x="2629" y="2366"/>
                  </a:lnTo>
                  <a:lnTo>
                    <a:pt x="2650" y="2370"/>
                  </a:lnTo>
                  <a:lnTo>
                    <a:pt x="2670" y="2374"/>
                  </a:lnTo>
                  <a:lnTo>
                    <a:pt x="2691" y="2378"/>
                  </a:lnTo>
                  <a:lnTo>
                    <a:pt x="2712" y="2382"/>
                  </a:lnTo>
                  <a:lnTo>
                    <a:pt x="2732" y="2385"/>
                  </a:lnTo>
                  <a:lnTo>
                    <a:pt x="2753" y="2388"/>
                  </a:lnTo>
                  <a:lnTo>
                    <a:pt x="2774" y="2391"/>
                  </a:lnTo>
                  <a:lnTo>
                    <a:pt x="2795" y="2395"/>
                  </a:lnTo>
                  <a:lnTo>
                    <a:pt x="2815" y="2398"/>
                  </a:lnTo>
                  <a:lnTo>
                    <a:pt x="2836" y="2401"/>
                  </a:lnTo>
                  <a:lnTo>
                    <a:pt x="2857" y="2404"/>
                  </a:lnTo>
                  <a:lnTo>
                    <a:pt x="2878" y="2407"/>
                  </a:lnTo>
                  <a:lnTo>
                    <a:pt x="2898" y="2410"/>
                  </a:lnTo>
                  <a:lnTo>
                    <a:pt x="2919" y="2412"/>
                  </a:lnTo>
                  <a:lnTo>
                    <a:pt x="2940" y="2415"/>
                  </a:lnTo>
                  <a:lnTo>
                    <a:pt x="2960" y="2417"/>
                  </a:lnTo>
                  <a:lnTo>
                    <a:pt x="2981" y="2419"/>
                  </a:lnTo>
                  <a:lnTo>
                    <a:pt x="3002" y="2421"/>
                  </a:lnTo>
                  <a:lnTo>
                    <a:pt x="3023" y="2423"/>
                  </a:lnTo>
                  <a:lnTo>
                    <a:pt x="3044" y="2425"/>
                  </a:lnTo>
                  <a:lnTo>
                    <a:pt x="3064" y="2427"/>
                  </a:lnTo>
                  <a:lnTo>
                    <a:pt x="3085" y="2429"/>
                  </a:lnTo>
                  <a:lnTo>
                    <a:pt x="3106" y="2430"/>
                  </a:lnTo>
                  <a:lnTo>
                    <a:pt x="3126" y="2432"/>
                  </a:lnTo>
                  <a:lnTo>
                    <a:pt x="3147" y="2434"/>
                  </a:lnTo>
                  <a:lnTo>
                    <a:pt x="3168" y="2436"/>
                  </a:lnTo>
                  <a:lnTo>
                    <a:pt x="3189" y="2438"/>
                  </a:lnTo>
                  <a:lnTo>
                    <a:pt x="3210" y="2439"/>
                  </a:lnTo>
                  <a:lnTo>
                    <a:pt x="3230" y="2441"/>
                  </a:lnTo>
                  <a:lnTo>
                    <a:pt x="3251" y="2443"/>
                  </a:lnTo>
                  <a:lnTo>
                    <a:pt x="3271" y="2444"/>
                  </a:lnTo>
                  <a:lnTo>
                    <a:pt x="3292" y="2444"/>
                  </a:lnTo>
                  <a:lnTo>
                    <a:pt x="3313" y="2446"/>
                  </a:lnTo>
                  <a:lnTo>
                    <a:pt x="3334" y="2447"/>
                  </a:lnTo>
                  <a:lnTo>
                    <a:pt x="3355" y="2448"/>
                  </a:lnTo>
                  <a:lnTo>
                    <a:pt x="3375" y="2448"/>
                  </a:lnTo>
                  <a:lnTo>
                    <a:pt x="3396" y="2449"/>
                  </a:lnTo>
                  <a:lnTo>
                    <a:pt x="3417" y="2450"/>
                  </a:lnTo>
                  <a:lnTo>
                    <a:pt x="3437" y="2451"/>
                  </a:lnTo>
                  <a:lnTo>
                    <a:pt x="3458" y="2452"/>
                  </a:lnTo>
                  <a:lnTo>
                    <a:pt x="3479" y="2453"/>
                  </a:lnTo>
                  <a:lnTo>
                    <a:pt x="3500" y="2454"/>
                  </a:lnTo>
                  <a:lnTo>
                    <a:pt x="3520" y="2456"/>
                  </a:lnTo>
                  <a:lnTo>
                    <a:pt x="3541" y="2456"/>
                  </a:lnTo>
                  <a:lnTo>
                    <a:pt x="3562" y="2457"/>
                  </a:lnTo>
                  <a:lnTo>
                    <a:pt x="3583" y="2458"/>
                  </a:lnTo>
                  <a:lnTo>
                    <a:pt x="3603" y="2459"/>
                  </a:lnTo>
                  <a:lnTo>
                    <a:pt x="3624" y="2459"/>
                  </a:lnTo>
                  <a:lnTo>
                    <a:pt x="3645" y="2460"/>
                  </a:lnTo>
                  <a:lnTo>
                    <a:pt x="3666" y="2460"/>
                  </a:lnTo>
                  <a:lnTo>
                    <a:pt x="3686" y="2460"/>
                  </a:lnTo>
                  <a:lnTo>
                    <a:pt x="3707" y="2461"/>
                  </a:lnTo>
                  <a:lnTo>
                    <a:pt x="3728" y="2461"/>
                  </a:lnTo>
                  <a:lnTo>
                    <a:pt x="3749" y="2461"/>
                  </a:lnTo>
                  <a:lnTo>
                    <a:pt x="3769" y="2462"/>
                  </a:lnTo>
                  <a:lnTo>
                    <a:pt x="3790" y="2463"/>
                  </a:lnTo>
                  <a:lnTo>
                    <a:pt x="3811" y="2463"/>
                  </a:lnTo>
                  <a:lnTo>
                    <a:pt x="3831" y="2464"/>
                  </a:lnTo>
                  <a:lnTo>
                    <a:pt x="3852" y="2465"/>
                  </a:lnTo>
                  <a:lnTo>
                    <a:pt x="3873" y="2465"/>
                  </a:lnTo>
                  <a:lnTo>
                    <a:pt x="3894" y="2466"/>
                  </a:lnTo>
                  <a:lnTo>
                    <a:pt x="3915" y="2466"/>
                  </a:lnTo>
                  <a:lnTo>
                    <a:pt x="3935" y="2466"/>
                  </a:lnTo>
                  <a:lnTo>
                    <a:pt x="3956" y="2466"/>
                  </a:lnTo>
                  <a:lnTo>
                    <a:pt x="3976" y="2466"/>
                  </a:lnTo>
                  <a:lnTo>
                    <a:pt x="3997" y="2466"/>
                  </a:lnTo>
                  <a:lnTo>
                    <a:pt x="4018" y="2466"/>
                  </a:lnTo>
                  <a:lnTo>
                    <a:pt x="4039" y="2466"/>
                  </a:lnTo>
                  <a:lnTo>
                    <a:pt x="4060" y="2466"/>
                  </a:lnTo>
                  <a:lnTo>
                    <a:pt x="4081" y="2466"/>
                  </a:lnTo>
                  <a:lnTo>
                    <a:pt x="4101" y="2466"/>
                  </a:lnTo>
                  <a:lnTo>
                    <a:pt x="4122" y="2466"/>
                  </a:lnTo>
                  <a:lnTo>
                    <a:pt x="4142" y="2466"/>
                  </a:lnTo>
                  <a:lnTo>
                    <a:pt x="4163" y="2466"/>
                  </a:lnTo>
                  <a:lnTo>
                    <a:pt x="4184" y="2465"/>
                  </a:lnTo>
                  <a:lnTo>
                    <a:pt x="4205" y="2465"/>
                  </a:lnTo>
                  <a:lnTo>
                    <a:pt x="4226" y="2465"/>
                  </a:lnTo>
                  <a:lnTo>
                    <a:pt x="4246" y="2464"/>
                  </a:lnTo>
                  <a:lnTo>
                    <a:pt x="4267" y="2463"/>
                  </a:lnTo>
                  <a:lnTo>
                    <a:pt x="4288" y="2463"/>
                  </a:lnTo>
                  <a:lnTo>
                    <a:pt x="4308" y="2463"/>
                  </a:lnTo>
                  <a:lnTo>
                    <a:pt x="4329" y="2464"/>
                  </a:lnTo>
                  <a:lnTo>
                    <a:pt x="4350" y="2465"/>
                  </a:lnTo>
                  <a:lnTo>
                    <a:pt x="4371" y="2465"/>
                  </a:lnTo>
                  <a:lnTo>
                    <a:pt x="4391" y="2466"/>
                  </a:lnTo>
                  <a:lnTo>
                    <a:pt x="4412" y="2467"/>
                  </a:lnTo>
                  <a:lnTo>
                    <a:pt x="4433" y="2468"/>
                  </a:lnTo>
                  <a:lnTo>
                    <a:pt x="4454" y="2469"/>
                  </a:lnTo>
                  <a:lnTo>
                    <a:pt x="4474" y="2470"/>
                  </a:lnTo>
                  <a:lnTo>
                    <a:pt x="4495" y="2471"/>
                  </a:lnTo>
                  <a:lnTo>
                    <a:pt x="4516" y="2472"/>
                  </a:lnTo>
                  <a:lnTo>
                    <a:pt x="4536" y="2473"/>
                  </a:lnTo>
                  <a:lnTo>
                    <a:pt x="4557" y="2475"/>
                  </a:lnTo>
                  <a:lnTo>
                    <a:pt x="4578" y="2476"/>
                  </a:lnTo>
                  <a:lnTo>
                    <a:pt x="4599" y="2477"/>
                  </a:lnTo>
                  <a:lnTo>
                    <a:pt x="4620" y="2477"/>
                  </a:lnTo>
                  <a:lnTo>
                    <a:pt x="4640" y="2478"/>
                  </a:lnTo>
                  <a:lnTo>
                    <a:pt x="4661" y="2478"/>
                  </a:lnTo>
                  <a:lnTo>
                    <a:pt x="4682" y="2479"/>
                  </a:lnTo>
                  <a:lnTo>
                    <a:pt x="4702" y="2480"/>
                  </a:lnTo>
                  <a:lnTo>
                    <a:pt x="4723" y="2480"/>
                  </a:lnTo>
                  <a:lnTo>
                    <a:pt x="4744" y="2480"/>
                  </a:lnTo>
                  <a:lnTo>
                    <a:pt x="4765" y="2480"/>
                  </a:lnTo>
                  <a:lnTo>
                    <a:pt x="4786" y="2481"/>
                  </a:lnTo>
                  <a:lnTo>
                    <a:pt x="4806" y="2481"/>
                  </a:lnTo>
                  <a:lnTo>
                    <a:pt x="4827" y="2481"/>
                  </a:lnTo>
                  <a:lnTo>
                    <a:pt x="4847" y="2482"/>
                  </a:lnTo>
                  <a:lnTo>
                    <a:pt x="4868" y="2482"/>
                  </a:lnTo>
                  <a:lnTo>
                    <a:pt x="4878" y="2482"/>
                  </a:lnTo>
                </a:path>
              </a:pathLst>
            </a:cu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cxnSp>
          <p:nvCxnSpPr>
            <p:cNvPr id="210" name="Straight Arrow Connector 209"/>
            <p:cNvCxnSpPr/>
            <p:nvPr/>
          </p:nvCxnSpPr>
          <p:spPr bwMode="auto">
            <a:xfrm flipH="1">
              <a:off x="2237363" y="1935804"/>
              <a:ext cx="710118" cy="379379"/>
            </a:xfrm>
            <a:prstGeom prst="straightConnector1">
              <a:avLst/>
            </a:prstGeom>
            <a:solidFill>
              <a:srgbClr val="3374D4"/>
            </a:solidFill>
            <a:ln w="19050" cap="flat" cmpd="sng" algn="ctr">
              <a:solidFill>
                <a:schemeClr val="tx1"/>
              </a:solidFill>
              <a:prstDash val="solid"/>
              <a:round/>
              <a:headEnd type="none" w="med" len="med"/>
              <a:tailEnd type="arrow"/>
            </a:ln>
            <a:effectLst/>
          </p:spPr>
        </p:cxnSp>
        <p:cxnSp>
          <p:nvCxnSpPr>
            <p:cNvPr id="212" name="Straight Arrow Connector 211"/>
            <p:cNvCxnSpPr/>
            <p:nvPr/>
          </p:nvCxnSpPr>
          <p:spPr bwMode="auto">
            <a:xfrm flipH="1">
              <a:off x="2428673" y="3881336"/>
              <a:ext cx="995463" cy="560962"/>
            </a:xfrm>
            <a:prstGeom prst="straightConnector1">
              <a:avLst/>
            </a:prstGeom>
            <a:solidFill>
              <a:srgbClr val="3374D4"/>
            </a:solidFill>
            <a:ln w="19050" cap="flat" cmpd="sng" algn="ctr">
              <a:solidFill>
                <a:schemeClr val="tx1"/>
              </a:solidFill>
              <a:prstDash val="solid"/>
              <a:round/>
              <a:headEnd type="none" w="med" len="med"/>
              <a:tailEnd type="arrow"/>
            </a:ln>
            <a:effectLst/>
          </p:spPr>
        </p:cxnSp>
        <p:sp>
          <p:nvSpPr>
            <p:cNvPr id="214" name="TextBox 213"/>
            <p:cNvSpPr txBox="1"/>
            <p:nvPr/>
          </p:nvSpPr>
          <p:spPr>
            <a:xfrm>
              <a:off x="2957208" y="1721797"/>
              <a:ext cx="3066673" cy="338554"/>
            </a:xfrm>
            <a:prstGeom prst="rect">
              <a:avLst/>
            </a:prstGeom>
            <a:noFill/>
          </p:spPr>
          <p:txBody>
            <a:bodyPr wrap="none" rtlCol="0">
              <a:spAutoFit/>
            </a:bodyPr>
            <a:lstStyle/>
            <a:p>
              <a:r>
                <a:rPr lang="en-US" dirty="0" smtClean="0"/>
                <a:t>Poor fittings on sample loop</a:t>
              </a:r>
              <a:endParaRPr lang="en-US" dirty="0"/>
            </a:p>
          </p:txBody>
        </p:sp>
        <p:sp>
          <p:nvSpPr>
            <p:cNvPr id="215" name="TextBox 214"/>
            <p:cNvSpPr txBox="1"/>
            <p:nvPr/>
          </p:nvSpPr>
          <p:spPr>
            <a:xfrm>
              <a:off x="3492229" y="3667328"/>
              <a:ext cx="1503938" cy="338554"/>
            </a:xfrm>
            <a:prstGeom prst="rect">
              <a:avLst/>
            </a:prstGeom>
            <a:noFill/>
          </p:spPr>
          <p:txBody>
            <a:bodyPr wrap="none" rtlCol="0">
              <a:spAutoFit/>
            </a:bodyPr>
            <a:lstStyle/>
            <a:p>
              <a:r>
                <a:rPr lang="en-US" dirty="0" smtClean="0"/>
                <a:t>Good fittings</a:t>
              </a:r>
              <a:endParaRPr lang="en-US" dirty="0"/>
            </a:p>
          </p:txBody>
        </p:sp>
        <p:sp>
          <p:nvSpPr>
            <p:cNvPr id="216" name="TextBox 215"/>
            <p:cNvSpPr txBox="1"/>
            <p:nvPr/>
          </p:nvSpPr>
          <p:spPr>
            <a:xfrm>
              <a:off x="4377446" y="5311302"/>
              <a:ext cx="689612" cy="338554"/>
            </a:xfrm>
            <a:prstGeom prst="rect">
              <a:avLst/>
            </a:prstGeom>
            <a:noFill/>
          </p:spPr>
          <p:txBody>
            <a:bodyPr wrap="none" rtlCol="0">
              <a:spAutoFit/>
            </a:bodyPr>
            <a:lstStyle/>
            <a:p>
              <a:r>
                <a:rPr lang="en-US" dirty="0" smtClean="0"/>
                <a:t>Time</a:t>
              </a:r>
              <a:endParaRPr lang="en-US" dirty="0"/>
            </a:p>
          </p:txBody>
        </p:sp>
        <p:sp>
          <p:nvSpPr>
            <p:cNvPr id="217" name="TextBox 216"/>
            <p:cNvSpPr txBox="1"/>
            <p:nvPr/>
          </p:nvSpPr>
          <p:spPr>
            <a:xfrm rot="16200000">
              <a:off x="68093" y="3025301"/>
              <a:ext cx="1163908" cy="338554"/>
            </a:xfrm>
            <a:prstGeom prst="rect">
              <a:avLst/>
            </a:prstGeom>
            <a:noFill/>
          </p:spPr>
          <p:txBody>
            <a:bodyPr wrap="none" rtlCol="0">
              <a:spAutoFit/>
            </a:bodyPr>
            <a:lstStyle/>
            <a:p>
              <a:r>
                <a:rPr lang="en-US" dirty="0" smtClean="0"/>
                <a:t>Response</a:t>
              </a:r>
              <a:endParaRPr lang="en-US" dirty="0"/>
            </a:p>
          </p:txBody>
        </p:sp>
      </p:grpSp>
    </p:spTree>
  </p:cSld>
  <p:clrMapOvr>
    <a:masterClrMapping/>
  </p:clrMapOvr>
  <p:transition/>
  <p:timing>
    <p:tnLst>
      <p:par>
        <p:cTn id="1" dur="indefinite" restart="never" nodeType="tmRoot"/>
      </p:par>
    </p:tnLst>
  </p:timing>
</p:sld>
</file>

<file path=ppt/slides/slide2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p:cNvSpPr>
            <a:spLocks noGrp="1"/>
          </p:cNvSpPr>
          <p:nvPr>
            <p:ph sz="half" idx="2"/>
          </p:nvPr>
        </p:nvSpPr>
        <p:spPr>
          <a:xfrm>
            <a:off x="5466946" y="1470362"/>
            <a:ext cx="3425580" cy="3398813"/>
          </a:xfrm>
          <a:solidFill>
            <a:srgbClr val="FFFFCC"/>
          </a:solidFill>
          <a:ln>
            <a:solidFill>
              <a:schemeClr val="tx1"/>
            </a:solidFill>
          </a:ln>
        </p:spPr>
        <p:txBody>
          <a:bodyPr/>
          <a:lstStyle/>
          <a:p>
            <a:r>
              <a:rPr lang="en-US" dirty="0" smtClean="0"/>
              <a:t>Complaint:  Lack of sensitivity</a:t>
            </a:r>
          </a:p>
          <a:p>
            <a:r>
              <a:rPr lang="en-US" dirty="0" err="1" smtClean="0"/>
              <a:t>Replumbing</a:t>
            </a:r>
            <a:endParaRPr lang="en-US" dirty="0" smtClean="0"/>
          </a:p>
          <a:p>
            <a:pPr lvl="1"/>
            <a:r>
              <a:rPr lang="en-US" dirty="0" smtClean="0"/>
              <a:t>Removed excess tubing</a:t>
            </a:r>
          </a:p>
          <a:p>
            <a:pPr lvl="1"/>
            <a:r>
              <a:rPr lang="en-US" dirty="0" smtClean="0"/>
              <a:t>Replaced fittings</a:t>
            </a:r>
          </a:p>
          <a:p>
            <a:r>
              <a:rPr lang="en-US" dirty="0" smtClean="0"/>
              <a:t>Results:</a:t>
            </a:r>
          </a:p>
          <a:p>
            <a:pPr lvl="1"/>
            <a:r>
              <a:rPr lang="en-US" dirty="0" smtClean="0"/>
              <a:t>2X increase in sensitivity, peak height</a:t>
            </a:r>
          </a:p>
          <a:p>
            <a:pPr lvl="1"/>
            <a:r>
              <a:rPr lang="en-US" dirty="0" smtClean="0"/>
              <a:t>Better peak resolution revealed a small peak</a:t>
            </a:r>
          </a:p>
          <a:p>
            <a:pPr lvl="1"/>
            <a:endParaRPr lang="en-US" dirty="0"/>
          </a:p>
        </p:txBody>
      </p:sp>
      <p:sp>
        <p:nvSpPr>
          <p:cNvPr id="3" name="Title 2"/>
          <p:cNvSpPr>
            <a:spLocks noGrp="1"/>
          </p:cNvSpPr>
          <p:nvPr>
            <p:ph type="title"/>
          </p:nvPr>
        </p:nvSpPr>
        <p:spPr/>
        <p:txBody>
          <a:bodyPr/>
          <a:lstStyle/>
          <a:p>
            <a:r>
              <a:rPr lang="en-US" dirty="0" smtClean="0"/>
              <a:t>Tubing that is too long</a:t>
            </a:r>
            <a:endParaRPr lang="en-US" dirty="0"/>
          </a:p>
        </p:txBody>
      </p:sp>
      <p:grpSp>
        <p:nvGrpSpPr>
          <p:cNvPr id="4" name="Group 146"/>
          <p:cNvGrpSpPr/>
          <p:nvPr/>
        </p:nvGrpSpPr>
        <p:grpSpPr>
          <a:xfrm>
            <a:off x="733690" y="1264292"/>
            <a:ext cx="4325747" cy="5105411"/>
            <a:chOff x="422405" y="1351841"/>
            <a:chExt cx="4325747" cy="5105411"/>
          </a:xfrm>
        </p:grpSpPr>
        <p:grpSp>
          <p:nvGrpSpPr>
            <p:cNvPr id="140" name="Group 143"/>
            <p:cNvGrpSpPr>
              <a:grpSpLocks/>
            </p:cNvGrpSpPr>
            <p:nvPr/>
          </p:nvGrpSpPr>
          <p:grpSpPr bwMode="auto">
            <a:xfrm>
              <a:off x="779429" y="1351841"/>
              <a:ext cx="3811588" cy="4735512"/>
              <a:chOff x="540" y="1017"/>
              <a:chExt cx="2401" cy="2983"/>
            </a:xfrm>
          </p:grpSpPr>
          <p:sp>
            <p:nvSpPr>
              <p:cNvPr id="5" name="Line 5"/>
              <p:cNvSpPr>
                <a:spLocks noChangeShapeType="1"/>
              </p:cNvSpPr>
              <p:nvPr/>
            </p:nvSpPr>
            <p:spPr bwMode="auto">
              <a:xfrm flipH="1">
                <a:off x="540" y="3838"/>
                <a:ext cx="2381" cy="1"/>
              </a:xfrm>
              <a:prstGeom prst="line">
                <a:avLst/>
              </a:prstGeom>
              <a:noFill/>
              <a:ln w="14288">
                <a:solidFill>
                  <a:schemeClr val="tx1"/>
                </a:solidFill>
                <a:round/>
                <a:headEnd/>
                <a:tailEnd/>
              </a:ln>
            </p:spPr>
            <p:txBody>
              <a:bodyPr/>
              <a:lstStyle/>
              <a:p>
                <a:endParaRPr lang="en-US"/>
              </a:p>
            </p:txBody>
          </p:sp>
          <p:sp>
            <p:nvSpPr>
              <p:cNvPr id="6" name="Line 6"/>
              <p:cNvSpPr>
                <a:spLocks noChangeShapeType="1"/>
              </p:cNvSpPr>
              <p:nvPr/>
            </p:nvSpPr>
            <p:spPr bwMode="auto">
              <a:xfrm flipV="1">
                <a:off x="576" y="3836"/>
                <a:ext cx="1" cy="13"/>
              </a:xfrm>
              <a:prstGeom prst="line">
                <a:avLst/>
              </a:prstGeom>
              <a:noFill/>
              <a:ln w="14288">
                <a:solidFill>
                  <a:schemeClr val="tx1"/>
                </a:solidFill>
                <a:round/>
                <a:headEnd/>
                <a:tailEnd/>
              </a:ln>
            </p:spPr>
            <p:txBody>
              <a:bodyPr/>
              <a:lstStyle/>
              <a:p>
                <a:endParaRPr lang="en-US"/>
              </a:p>
            </p:txBody>
          </p:sp>
          <p:sp>
            <p:nvSpPr>
              <p:cNvPr id="7" name="Line 7"/>
              <p:cNvSpPr>
                <a:spLocks noChangeShapeType="1"/>
              </p:cNvSpPr>
              <p:nvPr/>
            </p:nvSpPr>
            <p:spPr bwMode="auto">
              <a:xfrm flipV="1">
                <a:off x="640" y="3836"/>
                <a:ext cx="0" cy="13"/>
              </a:xfrm>
              <a:prstGeom prst="line">
                <a:avLst/>
              </a:prstGeom>
              <a:noFill/>
              <a:ln w="14288">
                <a:solidFill>
                  <a:schemeClr val="tx1"/>
                </a:solidFill>
                <a:round/>
                <a:headEnd/>
                <a:tailEnd/>
              </a:ln>
            </p:spPr>
            <p:txBody>
              <a:bodyPr/>
              <a:lstStyle/>
              <a:p>
                <a:endParaRPr lang="en-US"/>
              </a:p>
            </p:txBody>
          </p:sp>
          <p:sp>
            <p:nvSpPr>
              <p:cNvPr id="8" name="Line 8"/>
              <p:cNvSpPr>
                <a:spLocks noChangeShapeType="1"/>
              </p:cNvSpPr>
              <p:nvPr/>
            </p:nvSpPr>
            <p:spPr bwMode="auto">
              <a:xfrm flipV="1">
                <a:off x="704" y="3836"/>
                <a:ext cx="0" cy="13"/>
              </a:xfrm>
              <a:prstGeom prst="line">
                <a:avLst/>
              </a:prstGeom>
              <a:noFill/>
              <a:ln w="14288">
                <a:solidFill>
                  <a:schemeClr val="tx1"/>
                </a:solidFill>
                <a:round/>
                <a:headEnd/>
                <a:tailEnd/>
              </a:ln>
            </p:spPr>
            <p:txBody>
              <a:bodyPr/>
              <a:lstStyle/>
              <a:p>
                <a:endParaRPr lang="en-US"/>
              </a:p>
            </p:txBody>
          </p:sp>
          <p:sp>
            <p:nvSpPr>
              <p:cNvPr id="9" name="Line 9"/>
              <p:cNvSpPr>
                <a:spLocks noChangeShapeType="1"/>
              </p:cNvSpPr>
              <p:nvPr/>
            </p:nvSpPr>
            <p:spPr bwMode="auto">
              <a:xfrm flipV="1">
                <a:off x="768" y="3836"/>
                <a:ext cx="1" cy="13"/>
              </a:xfrm>
              <a:prstGeom prst="line">
                <a:avLst/>
              </a:prstGeom>
              <a:noFill/>
              <a:ln w="14288">
                <a:solidFill>
                  <a:schemeClr val="tx1"/>
                </a:solidFill>
                <a:round/>
                <a:headEnd/>
                <a:tailEnd/>
              </a:ln>
            </p:spPr>
            <p:txBody>
              <a:bodyPr/>
              <a:lstStyle/>
              <a:p>
                <a:endParaRPr lang="en-US"/>
              </a:p>
            </p:txBody>
          </p:sp>
          <p:sp>
            <p:nvSpPr>
              <p:cNvPr id="10" name="Line 10"/>
              <p:cNvSpPr>
                <a:spLocks noChangeShapeType="1"/>
              </p:cNvSpPr>
              <p:nvPr/>
            </p:nvSpPr>
            <p:spPr bwMode="auto">
              <a:xfrm flipV="1">
                <a:off x="831" y="3836"/>
                <a:ext cx="1" cy="28"/>
              </a:xfrm>
              <a:prstGeom prst="line">
                <a:avLst/>
              </a:prstGeom>
              <a:noFill/>
              <a:ln w="14288">
                <a:solidFill>
                  <a:schemeClr val="tx1"/>
                </a:solidFill>
                <a:round/>
                <a:headEnd/>
                <a:tailEnd/>
              </a:ln>
            </p:spPr>
            <p:txBody>
              <a:bodyPr/>
              <a:lstStyle/>
              <a:p>
                <a:endParaRPr lang="en-US"/>
              </a:p>
            </p:txBody>
          </p:sp>
          <p:sp>
            <p:nvSpPr>
              <p:cNvPr id="11" name="Line 11"/>
              <p:cNvSpPr>
                <a:spLocks noChangeShapeType="1"/>
              </p:cNvSpPr>
              <p:nvPr/>
            </p:nvSpPr>
            <p:spPr bwMode="auto">
              <a:xfrm flipV="1">
                <a:off x="895" y="3836"/>
                <a:ext cx="0" cy="13"/>
              </a:xfrm>
              <a:prstGeom prst="line">
                <a:avLst/>
              </a:prstGeom>
              <a:noFill/>
              <a:ln w="14288">
                <a:solidFill>
                  <a:schemeClr val="tx1"/>
                </a:solidFill>
                <a:round/>
                <a:headEnd/>
                <a:tailEnd/>
              </a:ln>
            </p:spPr>
            <p:txBody>
              <a:bodyPr/>
              <a:lstStyle/>
              <a:p>
                <a:endParaRPr lang="en-US"/>
              </a:p>
            </p:txBody>
          </p:sp>
          <p:sp>
            <p:nvSpPr>
              <p:cNvPr id="12" name="Line 12"/>
              <p:cNvSpPr>
                <a:spLocks noChangeShapeType="1"/>
              </p:cNvSpPr>
              <p:nvPr/>
            </p:nvSpPr>
            <p:spPr bwMode="auto">
              <a:xfrm flipV="1">
                <a:off x="959" y="3836"/>
                <a:ext cx="0" cy="13"/>
              </a:xfrm>
              <a:prstGeom prst="line">
                <a:avLst/>
              </a:prstGeom>
              <a:noFill/>
              <a:ln w="14288">
                <a:solidFill>
                  <a:schemeClr val="tx1"/>
                </a:solidFill>
                <a:round/>
                <a:headEnd/>
                <a:tailEnd/>
              </a:ln>
            </p:spPr>
            <p:txBody>
              <a:bodyPr/>
              <a:lstStyle/>
              <a:p>
                <a:endParaRPr lang="en-US"/>
              </a:p>
            </p:txBody>
          </p:sp>
          <p:sp>
            <p:nvSpPr>
              <p:cNvPr id="13" name="Line 13"/>
              <p:cNvSpPr>
                <a:spLocks noChangeShapeType="1"/>
              </p:cNvSpPr>
              <p:nvPr/>
            </p:nvSpPr>
            <p:spPr bwMode="auto">
              <a:xfrm flipV="1">
                <a:off x="1022" y="3836"/>
                <a:ext cx="1" cy="13"/>
              </a:xfrm>
              <a:prstGeom prst="line">
                <a:avLst/>
              </a:prstGeom>
              <a:noFill/>
              <a:ln w="14288">
                <a:solidFill>
                  <a:schemeClr val="tx1"/>
                </a:solidFill>
                <a:round/>
                <a:headEnd/>
                <a:tailEnd/>
              </a:ln>
            </p:spPr>
            <p:txBody>
              <a:bodyPr/>
              <a:lstStyle/>
              <a:p>
                <a:endParaRPr lang="en-US"/>
              </a:p>
            </p:txBody>
          </p:sp>
          <p:sp>
            <p:nvSpPr>
              <p:cNvPr id="14" name="Line 14"/>
              <p:cNvSpPr>
                <a:spLocks noChangeShapeType="1"/>
              </p:cNvSpPr>
              <p:nvPr/>
            </p:nvSpPr>
            <p:spPr bwMode="auto">
              <a:xfrm flipV="1">
                <a:off x="1087" y="3836"/>
                <a:ext cx="0" cy="13"/>
              </a:xfrm>
              <a:prstGeom prst="line">
                <a:avLst/>
              </a:prstGeom>
              <a:noFill/>
              <a:ln w="14288">
                <a:solidFill>
                  <a:schemeClr val="tx1"/>
                </a:solidFill>
                <a:round/>
                <a:headEnd/>
                <a:tailEnd/>
              </a:ln>
            </p:spPr>
            <p:txBody>
              <a:bodyPr/>
              <a:lstStyle/>
              <a:p>
                <a:endParaRPr lang="en-US"/>
              </a:p>
            </p:txBody>
          </p:sp>
          <p:sp>
            <p:nvSpPr>
              <p:cNvPr id="15" name="Line 15"/>
              <p:cNvSpPr>
                <a:spLocks noChangeShapeType="1"/>
              </p:cNvSpPr>
              <p:nvPr/>
            </p:nvSpPr>
            <p:spPr bwMode="auto">
              <a:xfrm flipV="1">
                <a:off x="1150" y="3836"/>
                <a:ext cx="1" cy="28"/>
              </a:xfrm>
              <a:prstGeom prst="line">
                <a:avLst/>
              </a:prstGeom>
              <a:noFill/>
              <a:ln w="14288">
                <a:solidFill>
                  <a:schemeClr val="tx1"/>
                </a:solidFill>
                <a:round/>
                <a:headEnd/>
                <a:tailEnd/>
              </a:ln>
            </p:spPr>
            <p:txBody>
              <a:bodyPr/>
              <a:lstStyle/>
              <a:p>
                <a:endParaRPr lang="en-US"/>
              </a:p>
            </p:txBody>
          </p:sp>
          <p:sp>
            <p:nvSpPr>
              <p:cNvPr id="16" name="Line 16"/>
              <p:cNvSpPr>
                <a:spLocks noChangeShapeType="1"/>
              </p:cNvSpPr>
              <p:nvPr/>
            </p:nvSpPr>
            <p:spPr bwMode="auto">
              <a:xfrm flipV="1">
                <a:off x="1213" y="3836"/>
                <a:ext cx="1" cy="13"/>
              </a:xfrm>
              <a:prstGeom prst="line">
                <a:avLst/>
              </a:prstGeom>
              <a:noFill/>
              <a:ln w="14288">
                <a:solidFill>
                  <a:schemeClr val="tx1"/>
                </a:solidFill>
                <a:round/>
                <a:headEnd/>
                <a:tailEnd/>
              </a:ln>
            </p:spPr>
            <p:txBody>
              <a:bodyPr/>
              <a:lstStyle/>
              <a:p>
                <a:endParaRPr lang="en-US"/>
              </a:p>
            </p:txBody>
          </p:sp>
          <p:sp>
            <p:nvSpPr>
              <p:cNvPr id="17" name="Line 17"/>
              <p:cNvSpPr>
                <a:spLocks noChangeShapeType="1"/>
              </p:cNvSpPr>
              <p:nvPr/>
            </p:nvSpPr>
            <p:spPr bwMode="auto">
              <a:xfrm flipV="1">
                <a:off x="1276" y="3836"/>
                <a:ext cx="1" cy="13"/>
              </a:xfrm>
              <a:prstGeom prst="line">
                <a:avLst/>
              </a:prstGeom>
              <a:noFill/>
              <a:ln w="14288">
                <a:solidFill>
                  <a:schemeClr val="tx1"/>
                </a:solidFill>
                <a:round/>
                <a:headEnd/>
                <a:tailEnd/>
              </a:ln>
            </p:spPr>
            <p:txBody>
              <a:bodyPr/>
              <a:lstStyle/>
              <a:p>
                <a:endParaRPr lang="en-US"/>
              </a:p>
            </p:txBody>
          </p:sp>
          <p:sp>
            <p:nvSpPr>
              <p:cNvPr id="18" name="Line 18"/>
              <p:cNvSpPr>
                <a:spLocks noChangeShapeType="1"/>
              </p:cNvSpPr>
              <p:nvPr/>
            </p:nvSpPr>
            <p:spPr bwMode="auto">
              <a:xfrm flipV="1">
                <a:off x="1341" y="3836"/>
                <a:ext cx="1" cy="13"/>
              </a:xfrm>
              <a:prstGeom prst="line">
                <a:avLst/>
              </a:prstGeom>
              <a:noFill/>
              <a:ln w="14288">
                <a:solidFill>
                  <a:schemeClr val="tx1"/>
                </a:solidFill>
                <a:round/>
                <a:headEnd/>
                <a:tailEnd/>
              </a:ln>
            </p:spPr>
            <p:txBody>
              <a:bodyPr/>
              <a:lstStyle/>
              <a:p>
                <a:endParaRPr lang="en-US"/>
              </a:p>
            </p:txBody>
          </p:sp>
          <p:sp>
            <p:nvSpPr>
              <p:cNvPr id="19" name="Line 19"/>
              <p:cNvSpPr>
                <a:spLocks noChangeShapeType="1"/>
              </p:cNvSpPr>
              <p:nvPr/>
            </p:nvSpPr>
            <p:spPr bwMode="auto">
              <a:xfrm flipV="1">
                <a:off x="1404" y="3836"/>
                <a:ext cx="1" cy="13"/>
              </a:xfrm>
              <a:prstGeom prst="line">
                <a:avLst/>
              </a:prstGeom>
              <a:noFill/>
              <a:ln w="14288">
                <a:solidFill>
                  <a:schemeClr val="tx1"/>
                </a:solidFill>
                <a:round/>
                <a:headEnd/>
                <a:tailEnd/>
              </a:ln>
            </p:spPr>
            <p:txBody>
              <a:bodyPr/>
              <a:lstStyle/>
              <a:p>
                <a:endParaRPr lang="en-US"/>
              </a:p>
            </p:txBody>
          </p:sp>
          <p:sp>
            <p:nvSpPr>
              <p:cNvPr id="20" name="Line 20"/>
              <p:cNvSpPr>
                <a:spLocks noChangeShapeType="1"/>
              </p:cNvSpPr>
              <p:nvPr/>
            </p:nvSpPr>
            <p:spPr bwMode="auto">
              <a:xfrm flipV="1">
                <a:off x="1468" y="3836"/>
                <a:ext cx="1" cy="28"/>
              </a:xfrm>
              <a:prstGeom prst="line">
                <a:avLst/>
              </a:prstGeom>
              <a:noFill/>
              <a:ln w="14288">
                <a:solidFill>
                  <a:schemeClr val="tx1"/>
                </a:solidFill>
                <a:round/>
                <a:headEnd/>
                <a:tailEnd/>
              </a:ln>
            </p:spPr>
            <p:txBody>
              <a:bodyPr/>
              <a:lstStyle/>
              <a:p>
                <a:endParaRPr lang="en-US"/>
              </a:p>
            </p:txBody>
          </p:sp>
          <p:sp>
            <p:nvSpPr>
              <p:cNvPr id="21" name="Line 21"/>
              <p:cNvSpPr>
                <a:spLocks noChangeShapeType="1"/>
              </p:cNvSpPr>
              <p:nvPr/>
            </p:nvSpPr>
            <p:spPr bwMode="auto">
              <a:xfrm flipV="1">
                <a:off x="1532" y="3836"/>
                <a:ext cx="1" cy="13"/>
              </a:xfrm>
              <a:prstGeom prst="line">
                <a:avLst/>
              </a:prstGeom>
              <a:noFill/>
              <a:ln w="14288">
                <a:solidFill>
                  <a:schemeClr val="tx1"/>
                </a:solidFill>
                <a:round/>
                <a:headEnd/>
                <a:tailEnd/>
              </a:ln>
            </p:spPr>
            <p:txBody>
              <a:bodyPr/>
              <a:lstStyle/>
              <a:p>
                <a:endParaRPr lang="en-US"/>
              </a:p>
            </p:txBody>
          </p:sp>
          <p:sp>
            <p:nvSpPr>
              <p:cNvPr id="22" name="Line 22"/>
              <p:cNvSpPr>
                <a:spLocks noChangeShapeType="1"/>
              </p:cNvSpPr>
              <p:nvPr/>
            </p:nvSpPr>
            <p:spPr bwMode="auto">
              <a:xfrm flipV="1">
                <a:off x="1595" y="3836"/>
                <a:ext cx="1" cy="13"/>
              </a:xfrm>
              <a:prstGeom prst="line">
                <a:avLst/>
              </a:prstGeom>
              <a:noFill/>
              <a:ln w="14288">
                <a:solidFill>
                  <a:srgbClr val="FF0000"/>
                </a:solidFill>
                <a:round/>
                <a:headEnd/>
                <a:tailEnd/>
              </a:ln>
            </p:spPr>
            <p:txBody>
              <a:bodyPr/>
              <a:lstStyle/>
              <a:p>
                <a:endParaRPr lang="en-US"/>
              </a:p>
            </p:txBody>
          </p:sp>
          <p:sp>
            <p:nvSpPr>
              <p:cNvPr id="23" name="Line 23"/>
              <p:cNvSpPr>
                <a:spLocks noChangeShapeType="1"/>
              </p:cNvSpPr>
              <p:nvPr/>
            </p:nvSpPr>
            <p:spPr bwMode="auto">
              <a:xfrm flipV="1">
                <a:off x="1659" y="3836"/>
                <a:ext cx="1" cy="13"/>
              </a:xfrm>
              <a:prstGeom prst="line">
                <a:avLst/>
              </a:prstGeom>
              <a:noFill/>
              <a:ln w="14288">
                <a:solidFill>
                  <a:srgbClr val="FF0000"/>
                </a:solidFill>
                <a:round/>
                <a:headEnd/>
                <a:tailEnd/>
              </a:ln>
            </p:spPr>
            <p:txBody>
              <a:bodyPr/>
              <a:lstStyle/>
              <a:p>
                <a:endParaRPr lang="en-US"/>
              </a:p>
            </p:txBody>
          </p:sp>
          <p:sp>
            <p:nvSpPr>
              <p:cNvPr id="24" name="Line 24"/>
              <p:cNvSpPr>
                <a:spLocks noChangeShapeType="1"/>
              </p:cNvSpPr>
              <p:nvPr/>
            </p:nvSpPr>
            <p:spPr bwMode="auto">
              <a:xfrm flipV="1">
                <a:off x="1723" y="3836"/>
                <a:ext cx="1" cy="13"/>
              </a:xfrm>
              <a:prstGeom prst="line">
                <a:avLst/>
              </a:prstGeom>
              <a:noFill/>
              <a:ln w="14288">
                <a:solidFill>
                  <a:srgbClr val="FF0000"/>
                </a:solidFill>
                <a:round/>
                <a:headEnd/>
                <a:tailEnd/>
              </a:ln>
            </p:spPr>
            <p:txBody>
              <a:bodyPr/>
              <a:lstStyle/>
              <a:p>
                <a:endParaRPr lang="en-US"/>
              </a:p>
            </p:txBody>
          </p:sp>
          <p:sp>
            <p:nvSpPr>
              <p:cNvPr id="25" name="Line 25"/>
              <p:cNvSpPr>
                <a:spLocks noChangeShapeType="1"/>
              </p:cNvSpPr>
              <p:nvPr/>
            </p:nvSpPr>
            <p:spPr bwMode="auto">
              <a:xfrm flipV="1">
                <a:off x="1786" y="3836"/>
                <a:ext cx="1" cy="28"/>
              </a:xfrm>
              <a:prstGeom prst="line">
                <a:avLst/>
              </a:prstGeom>
              <a:noFill/>
              <a:ln w="14288">
                <a:solidFill>
                  <a:schemeClr val="tx1"/>
                </a:solidFill>
                <a:round/>
                <a:headEnd/>
                <a:tailEnd/>
              </a:ln>
            </p:spPr>
            <p:txBody>
              <a:bodyPr/>
              <a:lstStyle/>
              <a:p>
                <a:endParaRPr lang="en-US"/>
              </a:p>
            </p:txBody>
          </p:sp>
          <p:sp>
            <p:nvSpPr>
              <p:cNvPr id="26" name="Line 26"/>
              <p:cNvSpPr>
                <a:spLocks noChangeShapeType="1"/>
              </p:cNvSpPr>
              <p:nvPr/>
            </p:nvSpPr>
            <p:spPr bwMode="auto">
              <a:xfrm flipV="1">
                <a:off x="1849" y="3836"/>
                <a:ext cx="1" cy="13"/>
              </a:xfrm>
              <a:prstGeom prst="line">
                <a:avLst/>
              </a:prstGeom>
              <a:noFill/>
              <a:ln w="14288">
                <a:solidFill>
                  <a:srgbClr val="FF0000"/>
                </a:solidFill>
                <a:round/>
                <a:headEnd/>
                <a:tailEnd/>
              </a:ln>
            </p:spPr>
            <p:txBody>
              <a:bodyPr/>
              <a:lstStyle/>
              <a:p>
                <a:endParaRPr lang="en-US"/>
              </a:p>
            </p:txBody>
          </p:sp>
          <p:sp>
            <p:nvSpPr>
              <p:cNvPr id="27" name="Line 27"/>
              <p:cNvSpPr>
                <a:spLocks noChangeShapeType="1"/>
              </p:cNvSpPr>
              <p:nvPr/>
            </p:nvSpPr>
            <p:spPr bwMode="auto">
              <a:xfrm flipV="1">
                <a:off x="1913" y="3836"/>
                <a:ext cx="1" cy="13"/>
              </a:xfrm>
              <a:prstGeom prst="line">
                <a:avLst/>
              </a:prstGeom>
              <a:noFill/>
              <a:ln w="14288">
                <a:solidFill>
                  <a:srgbClr val="FF0000"/>
                </a:solidFill>
                <a:round/>
                <a:headEnd/>
                <a:tailEnd/>
              </a:ln>
            </p:spPr>
            <p:txBody>
              <a:bodyPr/>
              <a:lstStyle/>
              <a:p>
                <a:endParaRPr lang="en-US"/>
              </a:p>
            </p:txBody>
          </p:sp>
          <p:sp>
            <p:nvSpPr>
              <p:cNvPr id="28" name="Line 28"/>
              <p:cNvSpPr>
                <a:spLocks noChangeShapeType="1"/>
              </p:cNvSpPr>
              <p:nvPr/>
            </p:nvSpPr>
            <p:spPr bwMode="auto">
              <a:xfrm flipV="1">
                <a:off x="1978" y="3836"/>
                <a:ext cx="1" cy="13"/>
              </a:xfrm>
              <a:prstGeom prst="line">
                <a:avLst/>
              </a:prstGeom>
              <a:noFill/>
              <a:ln w="14288">
                <a:solidFill>
                  <a:srgbClr val="FF0000"/>
                </a:solidFill>
                <a:round/>
                <a:headEnd/>
                <a:tailEnd/>
              </a:ln>
            </p:spPr>
            <p:txBody>
              <a:bodyPr/>
              <a:lstStyle/>
              <a:p>
                <a:endParaRPr lang="en-US"/>
              </a:p>
            </p:txBody>
          </p:sp>
          <p:sp>
            <p:nvSpPr>
              <p:cNvPr id="29" name="Line 29"/>
              <p:cNvSpPr>
                <a:spLocks noChangeShapeType="1"/>
              </p:cNvSpPr>
              <p:nvPr/>
            </p:nvSpPr>
            <p:spPr bwMode="auto">
              <a:xfrm flipV="1">
                <a:off x="2040" y="3836"/>
                <a:ext cx="1" cy="13"/>
              </a:xfrm>
              <a:prstGeom prst="line">
                <a:avLst/>
              </a:prstGeom>
              <a:noFill/>
              <a:ln w="14288">
                <a:solidFill>
                  <a:schemeClr val="tx1"/>
                </a:solidFill>
                <a:round/>
                <a:headEnd/>
                <a:tailEnd/>
              </a:ln>
            </p:spPr>
            <p:txBody>
              <a:bodyPr/>
              <a:lstStyle/>
              <a:p>
                <a:endParaRPr lang="en-US"/>
              </a:p>
            </p:txBody>
          </p:sp>
          <p:sp>
            <p:nvSpPr>
              <p:cNvPr id="30" name="Line 30"/>
              <p:cNvSpPr>
                <a:spLocks noChangeShapeType="1"/>
              </p:cNvSpPr>
              <p:nvPr/>
            </p:nvSpPr>
            <p:spPr bwMode="auto">
              <a:xfrm flipV="1">
                <a:off x="2104" y="3836"/>
                <a:ext cx="1" cy="28"/>
              </a:xfrm>
              <a:prstGeom prst="line">
                <a:avLst/>
              </a:prstGeom>
              <a:noFill/>
              <a:ln w="14288">
                <a:solidFill>
                  <a:schemeClr val="tx1"/>
                </a:solidFill>
                <a:round/>
                <a:headEnd/>
                <a:tailEnd/>
              </a:ln>
            </p:spPr>
            <p:txBody>
              <a:bodyPr/>
              <a:lstStyle/>
              <a:p>
                <a:endParaRPr lang="en-US"/>
              </a:p>
            </p:txBody>
          </p:sp>
          <p:sp>
            <p:nvSpPr>
              <p:cNvPr id="31" name="Line 31"/>
              <p:cNvSpPr>
                <a:spLocks noChangeShapeType="1"/>
              </p:cNvSpPr>
              <p:nvPr/>
            </p:nvSpPr>
            <p:spPr bwMode="auto">
              <a:xfrm flipV="1">
                <a:off x="2168" y="3836"/>
                <a:ext cx="1" cy="13"/>
              </a:xfrm>
              <a:prstGeom prst="line">
                <a:avLst/>
              </a:prstGeom>
              <a:noFill/>
              <a:ln w="14288">
                <a:solidFill>
                  <a:schemeClr val="tx1"/>
                </a:solidFill>
                <a:round/>
                <a:headEnd/>
                <a:tailEnd/>
              </a:ln>
            </p:spPr>
            <p:txBody>
              <a:bodyPr/>
              <a:lstStyle/>
              <a:p>
                <a:endParaRPr lang="en-US"/>
              </a:p>
            </p:txBody>
          </p:sp>
          <p:sp>
            <p:nvSpPr>
              <p:cNvPr id="32" name="Line 32"/>
              <p:cNvSpPr>
                <a:spLocks noChangeShapeType="1"/>
              </p:cNvSpPr>
              <p:nvPr/>
            </p:nvSpPr>
            <p:spPr bwMode="auto">
              <a:xfrm flipV="1">
                <a:off x="2230" y="3836"/>
                <a:ext cx="1" cy="13"/>
              </a:xfrm>
              <a:prstGeom prst="line">
                <a:avLst/>
              </a:prstGeom>
              <a:noFill/>
              <a:ln w="14288">
                <a:solidFill>
                  <a:schemeClr val="tx1"/>
                </a:solidFill>
                <a:round/>
                <a:headEnd/>
                <a:tailEnd/>
              </a:ln>
            </p:spPr>
            <p:txBody>
              <a:bodyPr/>
              <a:lstStyle/>
              <a:p>
                <a:endParaRPr lang="en-US"/>
              </a:p>
            </p:txBody>
          </p:sp>
          <p:sp>
            <p:nvSpPr>
              <p:cNvPr id="33" name="Line 33"/>
              <p:cNvSpPr>
                <a:spLocks noChangeShapeType="1"/>
              </p:cNvSpPr>
              <p:nvPr/>
            </p:nvSpPr>
            <p:spPr bwMode="auto">
              <a:xfrm flipV="1">
                <a:off x="2296" y="3836"/>
                <a:ext cx="1" cy="13"/>
              </a:xfrm>
              <a:prstGeom prst="line">
                <a:avLst/>
              </a:prstGeom>
              <a:noFill/>
              <a:ln w="14288">
                <a:solidFill>
                  <a:schemeClr val="tx1"/>
                </a:solidFill>
                <a:round/>
                <a:headEnd/>
                <a:tailEnd/>
              </a:ln>
            </p:spPr>
            <p:txBody>
              <a:bodyPr/>
              <a:lstStyle/>
              <a:p>
                <a:endParaRPr lang="en-US"/>
              </a:p>
            </p:txBody>
          </p:sp>
          <p:sp>
            <p:nvSpPr>
              <p:cNvPr id="34" name="Line 34"/>
              <p:cNvSpPr>
                <a:spLocks noChangeShapeType="1"/>
              </p:cNvSpPr>
              <p:nvPr/>
            </p:nvSpPr>
            <p:spPr bwMode="auto">
              <a:xfrm flipV="1">
                <a:off x="2359" y="3836"/>
                <a:ext cx="1" cy="13"/>
              </a:xfrm>
              <a:prstGeom prst="line">
                <a:avLst/>
              </a:prstGeom>
              <a:noFill/>
              <a:ln w="14288">
                <a:solidFill>
                  <a:schemeClr val="tx1"/>
                </a:solidFill>
                <a:round/>
                <a:headEnd/>
                <a:tailEnd/>
              </a:ln>
            </p:spPr>
            <p:txBody>
              <a:bodyPr/>
              <a:lstStyle/>
              <a:p>
                <a:endParaRPr lang="en-US"/>
              </a:p>
            </p:txBody>
          </p:sp>
          <p:sp>
            <p:nvSpPr>
              <p:cNvPr id="35" name="Line 35"/>
              <p:cNvSpPr>
                <a:spLocks noChangeShapeType="1"/>
              </p:cNvSpPr>
              <p:nvPr/>
            </p:nvSpPr>
            <p:spPr bwMode="auto">
              <a:xfrm flipV="1">
                <a:off x="2422" y="3836"/>
                <a:ext cx="1" cy="28"/>
              </a:xfrm>
              <a:prstGeom prst="line">
                <a:avLst/>
              </a:prstGeom>
              <a:noFill/>
              <a:ln w="14288">
                <a:solidFill>
                  <a:schemeClr val="tx1"/>
                </a:solidFill>
                <a:round/>
                <a:headEnd/>
                <a:tailEnd/>
              </a:ln>
            </p:spPr>
            <p:txBody>
              <a:bodyPr/>
              <a:lstStyle/>
              <a:p>
                <a:endParaRPr lang="en-US"/>
              </a:p>
            </p:txBody>
          </p:sp>
          <p:sp>
            <p:nvSpPr>
              <p:cNvPr id="36" name="Line 36"/>
              <p:cNvSpPr>
                <a:spLocks noChangeShapeType="1"/>
              </p:cNvSpPr>
              <p:nvPr/>
            </p:nvSpPr>
            <p:spPr bwMode="auto">
              <a:xfrm flipV="1">
                <a:off x="2485" y="3836"/>
                <a:ext cx="1" cy="13"/>
              </a:xfrm>
              <a:prstGeom prst="line">
                <a:avLst/>
              </a:prstGeom>
              <a:noFill/>
              <a:ln w="14288">
                <a:solidFill>
                  <a:schemeClr val="tx1"/>
                </a:solidFill>
                <a:round/>
                <a:headEnd/>
                <a:tailEnd/>
              </a:ln>
            </p:spPr>
            <p:txBody>
              <a:bodyPr/>
              <a:lstStyle/>
              <a:p>
                <a:endParaRPr lang="en-US"/>
              </a:p>
            </p:txBody>
          </p:sp>
          <p:sp>
            <p:nvSpPr>
              <p:cNvPr id="37" name="Line 37"/>
              <p:cNvSpPr>
                <a:spLocks noChangeShapeType="1"/>
              </p:cNvSpPr>
              <p:nvPr/>
            </p:nvSpPr>
            <p:spPr bwMode="auto">
              <a:xfrm flipV="1">
                <a:off x="2549" y="3836"/>
                <a:ext cx="1" cy="13"/>
              </a:xfrm>
              <a:prstGeom prst="line">
                <a:avLst/>
              </a:prstGeom>
              <a:noFill/>
              <a:ln w="14288">
                <a:solidFill>
                  <a:schemeClr val="tx1"/>
                </a:solidFill>
                <a:round/>
                <a:headEnd/>
                <a:tailEnd/>
              </a:ln>
            </p:spPr>
            <p:txBody>
              <a:bodyPr/>
              <a:lstStyle/>
              <a:p>
                <a:endParaRPr lang="en-US"/>
              </a:p>
            </p:txBody>
          </p:sp>
          <p:sp>
            <p:nvSpPr>
              <p:cNvPr id="38" name="Line 38"/>
              <p:cNvSpPr>
                <a:spLocks noChangeShapeType="1"/>
              </p:cNvSpPr>
              <p:nvPr/>
            </p:nvSpPr>
            <p:spPr bwMode="auto">
              <a:xfrm flipV="1">
                <a:off x="2613" y="3836"/>
                <a:ext cx="1" cy="13"/>
              </a:xfrm>
              <a:prstGeom prst="line">
                <a:avLst/>
              </a:prstGeom>
              <a:noFill/>
              <a:ln w="14288">
                <a:solidFill>
                  <a:schemeClr val="tx1"/>
                </a:solidFill>
                <a:round/>
                <a:headEnd/>
                <a:tailEnd/>
              </a:ln>
            </p:spPr>
            <p:txBody>
              <a:bodyPr/>
              <a:lstStyle/>
              <a:p>
                <a:endParaRPr lang="en-US"/>
              </a:p>
            </p:txBody>
          </p:sp>
          <p:sp>
            <p:nvSpPr>
              <p:cNvPr id="39" name="Line 39"/>
              <p:cNvSpPr>
                <a:spLocks noChangeShapeType="1"/>
              </p:cNvSpPr>
              <p:nvPr/>
            </p:nvSpPr>
            <p:spPr bwMode="auto">
              <a:xfrm flipV="1">
                <a:off x="2677" y="3836"/>
                <a:ext cx="1" cy="13"/>
              </a:xfrm>
              <a:prstGeom prst="line">
                <a:avLst/>
              </a:prstGeom>
              <a:noFill/>
              <a:ln w="14288">
                <a:solidFill>
                  <a:schemeClr val="tx1"/>
                </a:solidFill>
                <a:round/>
                <a:headEnd/>
                <a:tailEnd/>
              </a:ln>
            </p:spPr>
            <p:txBody>
              <a:bodyPr/>
              <a:lstStyle/>
              <a:p>
                <a:endParaRPr lang="en-US"/>
              </a:p>
            </p:txBody>
          </p:sp>
          <p:sp>
            <p:nvSpPr>
              <p:cNvPr id="40" name="Line 40"/>
              <p:cNvSpPr>
                <a:spLocks noChangeShapeType="1"/>
              </p:cNvSpPr>
              <p:nvPr/>
            </p:nvSpPr>
            <p:spPr bwMode="auto">
              <a:xfrm flipV="1">
                <a:off x="2741" y="3836"/>
                <a:ext cx="1" cy="28"/>
              </a:xfrm>
              <a:prstGeom prst="line">
                <a:avLst/>
              </a:prstGeom>
              <a:noFill/>
              <a:ln w="14288">
                <a:solidFill>
                  <a:schemeClr val="tx1"/>
                </a:solidFill>
                <a:round/>
                <a:headEnd/>
                <a:tailEnd/>
              </a:ln>
            </p:spPr>
            <p:txBody>
              <a:bodyPr/>
              <a:lstStyle/>
              <a:p>
                <a:endParaRPr lang="en-US"/>
              </a:p>
            </p:txBody>
          </p:sp>
          <p:sp>
            <p:nvSpPr>
              <p:cNvPr id="41" name="Line 41"/>
              <p:cNvSpPr>
                <a:spLocks noChangeShapeType="1"/>
              </p:cNvSpPr>
              <p:nvPr/>
            </p:nvSpPr>
            <p:spPr bwMode="auto">
              <a:xfrm flipV="1">
                <a:off x="2804" y="3836"/>
                <a:ext cx="0" cy="13"/>
              </a:xfrm>
              <a:prstGeom prst="line">
                <a:avLst/>
              </a:prstGeom>
              <a:noFill/>
              <a:ln w="14288">
                <a:solidFill>
                  <a:schemeClr val="tx1"/>
                </a:solidFill>
                <a:round/>
                <a:headEnd/>
                <a:tailEnd/>
              </a:ln>
            </p:spPr>
            <p:txBody>
              <a:bodyPr/>
              <a:lstStyle/>
              <a:p>
                <a:endParaRPr lang="en-US"/>
              </a:p>
            </p:txBody>
          </p:sp>
          <p:sp>
            <p:nvSpPr>
              <p:cNvPr id="42" name="Line 42"/>
              <p:cNvSpPr>
                <a:spLocks noChangeShapeType="1"/>
              </p:cNvSpPr>
              <p:nvPr/>
            </p:nvSpPr>
            <p:spPr bwMode="auto">
              <a:xfrm flipV="1">
                <a:off x="2867" y="3836"/>
                <a:ext cx="1" cy="13"/>
              </a:xfrm>
              <a:prstGeom prst="line">
                <a:avLst/>
              </a:prstGeom>
              <a:noFill/>
              <a:ln w="14288">
                <a:solidFill>
                  <a:schemeClr val="tx1"/>
                </a:solidFill>
                <a:round/>
                <a:headEnd/>
                <a:tailEnd/>
              </a:ln>
            </p:spPr>
            <p:txBody>
              <a:bodyPr/>
              <a:lstStyle/>
              <a:p>
                <a:endParaRPr lang="en-US"/>
              </a:p>
            </p:txBody>
          </p:sp>
          <p:sp>
            <p:nvSpPr>
              <p:cNvPr id="43" name="Line 43"/>
              <p:cNvSpPr>
                <a:spLocks noChangeShapeType="1"/>
              </p:cNvSpPr>
              <p:nvPr/>
            </p:nvSpPr>
            <p:spPr bwMode="auto">
              <a:xfrm flipV="1">
                <a:off x="2932" y="3836"/>
                <a:ext cx="1" cy="13"/>
              </a:xfrm>
              <a:prstGeom prst="line">
                <a:avLst/>
              </a:prstGeom>
              <a:noFill/>
              <a:ln w="14288">
                <a:solidFill>
                  <a:schemeClr val="tx1"/>
                </a:solidFill>
                <a:round/>
                <a:headEnd/>
                <a:tailEnd/>
              </a:ln>
            </p:spPr>
            <p:txBody>
              <a:bodyPr/>
              <a:lstStyle/>
              <a:p>
                <a:endParaRPr lang="en-US"/>
              </a:p>
            </p:txBody>
          </p:sp>
          <p:sp>
            <p:nvSpPr>
              <p:cNvPr id="44" name="Rectangle 44"/>
              <p:cNvSpPr>
                <a:spLocks noChangeArrowheads="1"/>
              </p:cNvSpPr>
              <p:nvPr/>
            </p:nvSpPr>
            <p:spPr bwMode="auto">
              <a:xfrm>
                <a:off x="1118" y="3866"/>
                <a:ext cx="217" cy="134"/>
              </a:xfrm>
              <a:prstGeom prst="rect">
                <a:avLst/>
              </a:prstGeom>
              <a:noFill/>
              <a:ln w="9525">
                <a:noFill/>
                <a:miter lim="800000"/>
                <a:headEnd/>
                <a:tailEnd/>
              </a:ln>
            </p:spPr>
            <p:txBody>
              <a:bodyPr wrap="none" lIns="0" tIns="0" rIns="0" bIns="0">
                <a:spAutoFit/>
              </a:bodyPr>
              <a:lstStyle/>
              <a:p>
                <a:pPr algn="ctr"/>
                <a:r>
                  <a:rPr lang="en-US" sz="1400"/>
                  <a:t>7.00</a:t>
                </a:r>
              </a:p>
            </p:txBody>
          </p:sp>
          <p:sp>
            <p:nvSpPr>
              <p:cNvPr id="45" name="Rectangle 45"/>
              <p:cNvSpPr>
                <a:spLocks noChangeArrowheads="1"/>
              </p:cNvSpPr>
              <p:nvPr/>
            </p:nvSpPr>
            <p:spPr bwMode="auto">
              <a:xfrm>
                <a:off x="1754" y="3866"/>
                <a:ext cx="217" cy="134"/>
              </a:xfrm>
              <a:prstGeom prst="rect">
                <a:avLst/>
              </a:prstGeom>
              <a:noFill/>
              <a:ln w="9525">
                <a:noFill/>
                <a:miter lim="800000"/>
                <a:headEnd/>
                <a:tailEnd/>
              </a:ln>
            </p:spPr>
            <p:txBody>
              <a:bodyPr wrap="none" lIns="0" tIns="0" rIns="0" bIns="0">
                <a:spAutoFit/>
              </a:bodyPr>
              <a:lstStyle/>
              <a:p>
                <a:pPr algn="ctr"/>
                <a:r>
                  <a:rPr lang="en-US" sz="1400"/>
                  <a:t>7.50</a:t>
                </a:r>
              </a:p>
            </p:txBody>
          </p:sp>
          <p:sp>
            <p:nvSpPr>
              <p:cNvPr id="46" name="Rectangle 46"/>
              <p:cNvSpPr>
                <a:spLocks noChangeArrowheads="1"/>
              </p:cNvSpPr>
              <p:nvPr/>
            </p:nvSpPr>
            <p:spPr bwMode="auto">
              <a:xfrm>
                <a:off x="2393" y="3866"/>
                <a:ext cx="217" cy="134"/>
              </a:xfrm>
              <a:prstGeom prst="rect">
                <a:avLst/>
              </a:prstGeom>
              <a:noFill/>
              <a:ln w="9525">
                <a:noFill/>
                <a:miter lim="800000"/>
                <a:headEnd/>
                <a:tailEnd/>
              </a:ln>
            </p:spPr>
            <p:txBody>
              <a:bodyPr wrap="none" lIns="0" tIns="0" rIns="0" bIns="0">
                <a:spAutoFit/>
              </a:bodyPr>
              <a:lstStyle/>
              <a:p>
                <a:pPr algn="ctr"/>
                <a:r>
                  <a:rPr lang="en-US" sz="1400"/>
                  <a:t>8.00</a:t>
                </a:r>
              </a:p>
            </p:txBody>
          </p:sp>
          <p:sp>
            <p:nvSpPr>
              <p:cNvPr id="47" name="Line 47"/>
              <p:cNvSpPr>
                <a:spLocks noChangeShapeType="1"/>
              </p:cNvSpPr>
              <p:nvPr/>
            </p:nvSpPr>
            <p:spPr bwMode="auto">
              <a:xfrm>
                <a:off x="547" y="1017"/>
                <a:ext cx="1" cy="2804"/>
              </a:xfrm>
              <a:prstGeom prst="line">
                <a:avLst/>
              </a:prstGeom>
              <a:noFill/>
              <a:ln w="14288">
                <a:solidFill>
                  <a:schemeClr val="tx1"/>
                </a:solidFill>
                <a:round/>
                <a:headEnd/>
                <a:tailEnd/>
              </a:ln>
            </p:spPr>
            <p:txBody>
              <a:bodyPr/>
              <a:lstStyle/>
              <a:p>
                <a:endParaRPr lang="en-US"/>
              </a:p>
            </p:txBody>
          </p:sp>
          <p:sp>
            <p:nvSpPr>
              <p:cNvPr id="48" name="Line 48"/>
              <p:cNvSpPr>
                <a:spLocks noChangeShapeType="1"/>
              </p:cNvSpPr>
              <p:nvPr/>
            </p:nvSpPr>
            <p:spPr bwMode="auto">
              <a:xfrm flipV="1">
                <a:off x="552" y="3784"/>
                <a:ext cx="51" cy="3"/>
              </a:xfrm>
              <a:prstGeom prst="line">
                <a:avLst/>
              </a:prstGeom>
              <a:noFill/>
              <a:ln w="30163">
                <a:solidFill>
                  <a:schemeClr val="tx1"/>
                </a:solidFill>
                <a:round/>
                <a:headEnd/>
                <a:tailEnd/>
              </a:ln>
            </p:spPr>
            <p:txBody>
              <a:bodyPr/>
              <a:lstStyle/>
              <a:p>
                <a:endParaRPr lang="en-US"/>
              </a:p>
            </p:txBody>
          </p:sp>
          <p:sp>
            <p:nvSpPr>
              <p:cNvPr id="49" name="Line 49"/>
              <p:cNvSpPr>
                <a:spLocks noChangeShapeType="1"/>
              </p:cNvSpPr>
              <p:nvPr/>
            </p:nvSpPr>
            <p:spPr bwMode="auto">
              <a:xfrm>
                <a:off x="603" y="3784"/>
                <a:ext cx="53" cy="33"/>
              </a:xfrm>
              <a:prstGeom prst="line">
                <a:avLst/>
              </a:prstGeom>
              <a:noFill/>
              <a:ln w="30163">
                <a:solidFill>
                  <a:schemeClr val="tx1"/>
                </a:solidFill>
                <a:round/>
                <a:headEnd/>
                <a:tailEnd/>
              </a:ln>
            </p:spPr>
            <p:txBody>
              <a:bodyPr/>
              <a:lstStyle/>
              <a:p>
                <a:endParaRPr lang="en-US"/>
              </a:p>
            </p:txBody>
          </p:sp>
          <p:sp>
            <p:nvSpPr>
              <p:cNvPr id="50" name="Line 50"/>
              <p:cNvSpPr>
                <a:spLocks noChangeShapeType="1"/>
              </p:cNvSpPr>
              <p:nvPr/>
            </p:nvSpPr>
            <p:spPr bwMode="auto">
              <a:xfrm flipV="1">
                <a:off x="656" y="3803"/>
                <a:ext cx="50" cy="14"/>
              </a:xfrm>
              <a:prstGeom prst="line">
                <a:avLst/>
              </a:prstGeom>
              <a:noFill/>
              <a:ln w="30163">
                <a:solidFill>
                  <a:schemeClr val="tx1"/>
                </a:solidFill>
                <a:round/>
                <a:headEnd/>
                <a:tailEnd/>
              </a:ln>
            </p:spPr>
            <p:txBody>
              <a:bodyPr/>
              <a:lstStyle/>
              <a:p>
                <a:endParaRPr lang="en-US"/>
              </a:p>
            </p:txBody>
          </p:sp>
          <p:sp>
            <p:nvSpPr>
              <p:cNvPr id="51" name="Line 51"/>
              <p:cNvSpPr>
                <a:spLocks noChangeShapeType="1"/>
              </p:cNvSpPr>
              <p:nvPr/>
            </p:nvSpPr>
            <p:spPr bwMode="auto">
              <a:xfrm>
                <a:off x="706" y="3803"/>
                <a:ext cx="54" cy="7"/>
              </a:xfrm>
              <a:prstGeom prst="line">
                <a:avLst/>
              </a:prstGeom>
              <a:noFill/>
              <a:ln w="30163">
                <a:solidFill>
                  <a:schemeClr val="tx1"/>
                </a:solidFill>
                <a:round/>
                <a:headEnd/>
                <a:tailEnd/>
              </a:ln>
            </p:spPr>
            <p:txBody>
              <a:bodyPr/>
              <a:lstStyle/>
              <a:p>
                <a:endParaRPr lang="en-US"/>
              </a:p>
            </p:txBody>
          </p:sp>
          <p:sp>
            <p:nvSpPr>
              <p:cNvPr id="52" name="Line 52"/>
              <p:cNvSpPr>
                <a:spLocks noChangeShapeType="1"/>
              </p:cNvSpPr>
              <p:nvPr/>
            </p:nvSpPr>
            <p:spPr bwMode="auto">
              <a:xfrm>
                <a:off x="760" y="3810"/>
                <a:ext cx="51" cy="4"/>
              </a:xfrm>
              <a:prstGeom prst="line">
                <a:avLst/>
              </a:prstGeom>
              <a:noFill/>
              <a:ln w="30163">
                <a:solidFill>
                  <a:schemeClr val="tx1"/>
                </a:solidFill>
                <a:round/>
                <a:headEnd/>
                <a:tailEnd/>
              </a:ln>
            </p:spPr>
            <p:txBody>
              <a:bodyPr/>
              <a:lstStyle/>
              <a:p>
                <a:endParaRPr lang="en-US"/>
              </a:p>
            </p:txBody>
          </p:sp>
          <p:sp>
            <p:nvSpPr>
              <p:cNvPr id="53" name="Line 53"/>
              <p:cNvSpPr>
                <a:spLocks noChangeShapeType="1"/>
              </p:cNvSpPr>
              <p:nvPr/>
            </p:nvSpPr>
            <p:spPr bwMode="auto">
              <a:xfrm flipV="1">
                <a:off x="811" y="3813"/>
                <a:ext cx="52" cy="1"/>
              </a:xfrm>
              <a:prstGeom prst="line">
                <a:avLst/>
              </a:prstGeom>
              <a:noFill/>
              <a:ln w="30163">
                <a:solidFill>
                  <a:schemeClr val="tx1"/>
                </a:solidFill>
                <a:round/>
                <a:headEnd/>
                <a:tailEnd/>
              </a:ln>
            </p:spPr>
            <p:txBody>
              <a:bodyPr/>
              <a:lstStyle/>
              <a:p>
                <a:endParaRPr lang="en-US"/>
              </a:p>
            </p:txBody>
          </p:sp>
          <p:sp>
            <p:nvSpPr>
              <p:cNvPr id="54" name="Line 54"/>
              <p:cNvSpPr>
                <a:spLocks noChangeShapeType="1"/>
              </p:cNvSpPr>
              <p:nvPr/>
            </p:nvSpPr>
            <p:spPr bwMode="auto">
              <a:xfrm>
                <a:off x="863" y="3813"/>
                <a:ext cx="52" cy="1"/>
              </a:xfrm>
              <a:prstGeom prst="line">
                <a:avLst/>
              </a:prstGeom>
              <a:noFill/>
              <a:ln w="30163">
                <a:solidFill>
                  <a:schemeClr val="tx1"/>
                </a:solidFill>
                <a:round/>
                <a:headEnd/>
                <a:tailEnd/>
              </a:ln>
            </p:spPr>
            <p:txBody>
              <a:bodyPr/>
              <a:lstStyle/>
              <a:p>
                <a:endParaRPr lang="en-US"/>
              </a:p>
            </p:txBody>
          </p:sp>
          <p:sp>
            <p:nvSpPr>
              <p:cNvPr id="55" name="Line 55"/>
              <p:cNvSpPr>
                <a:spLocks noChangeShapeType="1"/>
              </p:cNvSpPr>
              <p:nvPr/>
            </p:nvSpPr>
            <p:spPr bwMode="auto">
              <a:xfrm>
                <a:off x="915" y="3813"/>
                <a:ext cx="52" cy="5"/>
              </a:xfrm>
              <a:prstGeom prst="line">
                <a:avLst/>
              </a:prstGeom>
              <a:noFill/>
              <a:ln w="30163">
                <a:solidFill>
                  <a:schemeClr val="tx1"/>
                </a:solidFill>
                <a:round/>
                <a:headEnd/>
                <a:tailEnd/>
              </a:ln>
            </p:spPr>
            <p:txBody>
              <a:bodyPr/>
              <a:lstStyle/>
              <a:p>
                <a:endParaRPr lang="en-US"/>
              </a:p>
            </p:txBody>
          </p:sp>
          <p:sp>
            <p:nvSpPr>
              <p:cNvPr id="56" name="Line 56"/>
              <p:cNvSpPr>
                <a:spLocks noChangeShapeType="1"/>
              </p:cNvSpPr>
              <p:nvPr/>
            </p:nvSpPr>
            <p:spPr bwMode="auto">
              <a:xfrm>
                <a:off x="967" y="3818"/>
                <a:ext cx="52" cy="1"/>
              </a:xfrm>
              <a:prstGeom prst="line">
                <a:avLst/>
              </a:prstGeom>
              <a:noFill/>
              <a:ln w="30226">
                <a:solidFill>
                  <a:srgbClr val="FF0000"/>
                </a:solidFill>
                <a:round/>
                <a:headEnd/>
                <a:tailEnd/>
              </a:ln>
            </p:spPr>
            <p:txBody>
              <a:bodyPr/>
              <a:lstStyle/>
              <a:p>
                <a:endParaRPr lang="en-US"/>
              </a:p>
            </p:txBody>
          </p:sp>
          <p:sp>
            <p:nvSpPr>
              <p:cNvPr id="57" name="Line 57"/>
              <p:cNvSpPr>
                <a:spLocks noChangeShapeType="1"/>
              </p:cNvSpPr>
              <p:nvPr/>
            </p:nvSpPr>
            <p:spPr bwMode="auto">
              <a:xfrm flipV="1">
                <a:off x="1019" y="3778"/>
                <a:ext cx="52" cy="40"/>
              </a:xfrm>
              <a:prstGeom prst="line">
                <a:avLst/>
              </a:prstGeom>
              <a:noFill/>
              <a:ln w="30226">
                <a:solidFill>
                  <a:srgbClr val="FF0000"/>
                </a:solidFill>
                <a:round/>
                <a:headEnd/>
                <a:tailEnd/>
              </a:ln>
            </p:spPr>
            <p:txBody>
              <a:bodyPr/>
              <a:lstStyle/>
              <a:p>
                <a:endParaRPr lang="en-US"/>
              </a:p>
            </p:txBody>
          </p:sp>
          <p:sp>
            <p:nvSpPr>
              <p:cNvPr id="58" name="Line 58"/>
              <p:cNvSpPr>
                <a:spLocks noChangeShapeType="1"/>
              </p:cNvSpPr>
              <p:nvPr/>
            </p:nvSpPr>
            <p:spPr bwMode="auto">
              <a:xfrm flipV="1">
                <a:off x="1071" y="3560"/>
                <a:ext cx="51" cy="218"/>
              </a:xfrm>
              <a:prstGeom prst="line">
                <a:avLst/>
              </a:prstGeom>
              <a:noFill/>
              <a:ln w="30226">
                <a:solidFill>
                  <a:srgbClr val="FF0000"/>
                </a:solidFill>
                <a:round/>
                <a:headEnd/>
                <a:tailEnd/>
              </a:ln>
            </p:spPr>
            <p:txBody>
              <a:bodyPr/>
              <a:lstStyle/>
              <a:p>
                <a:endParaRPr lang="en-US"/>
              </a:p>
            </p:txBody>
          </p:sp>
          <p:sp>
            <p:nvSpPr>
              <p:cNvPr id="59" name="Line 59"/>
              <p:cNvSpPr>
                <a:spLocks noChangeShapeType="1"/>
              </p:cNvSpPr>
              <p:nvPr/>
            </p:nvSpPr>
            <p:spPr bwMode="auto">
              <a:xfrm flipV="1">
                <a:off x="1122" y="2897"/>
                <a:ext cx="54" cy="663"/>
              </a:xfrm>
              <a:prstGeom prst="line">
                <a:avLst/>
              </a:prstGeom>
              <a:noFill/>
              <a:ln w="30226">
                <a:solidFill>
                  <a:srgbClr val="FF0000"/>
                </a:solidFill>
                <a:round/>
                <a:headEnd/>
                <a:tailEnd/>
              </a:ln>
            </p:spPr>
            <p:txBody>
              <a:bodyPr/>
              <a:lstStyle/>
              <a:p>
                <a:endParaRPr lang="en-US"/>
              </a:p>
            </p:txBody>
          </p:sp>
          <p:sp>
            <p:nvSpPr>
              <p:cNvPr id="60" name="Line 60"/>
              <p:cNvSpPr>
                <a:spLocks noChangeShapeType="1"/>
              </p:cNvSpPr>
              <p:nvPr/>
            </p:nvSpPr>
            <p:spPr bwMode="auto">
              <a:xfrm flipV="1">
                <a:off x="1176" y="2395"/>
                <a:ext cx="51" cy="502"/>
              </a:xfrm>
              <a:prstGeom prst="line">
                <a:avLst/>
              </a:prstGeom>
              <a:noFill/>
              <a:ln w="30226">
                <a:solidFill>
                  <a:srgbClr val="FF0000"/>
                </a:solidFill>
                <a:round/>
                <a:headEnd/>
                <a:tailEnd/>
              </a:ln>
            </p:spPr>
            <p:txBody>
              <a:bodyPr/>
              <a:lstStyle/>
              <a:p>
                <a:endParaRPr lang="en-US"/>
              </a:p>
            </p:txBody>
          </p:sp>
          <p:sp>
            <p:nvSpPr>
              <p:cNvPr id="61" name="Line 61"/>
              <p:cNvSpPr>
                <a:spLocks noChangeShapeType="1"/>
              </p:cNvSpPr>
              <p:nvPr/>
            </p:nvSpPr>
            <p:spPr bwMode="auto">
              <a:xfrm flipV="1">
                <a:off x="1227" y="2376"/>
                <a:ext cx="52" cy="19"/>
              </a:xfrm>
              <a:prstGeom prst="line">
                <a:avLst/>
              </a:prstGeom>
              <a:noFill/>
              <a:ln w="30226">
                <a:solidFill>
                  <a:srgbClr val="FF0000"/>
                </a:solidFill>
                <a:round/>
                <a:headEnd/>
                <a:tailEnd/>
              </a:ln>
            </p:spPr>
            <p:txBody>
              <a:bodyPr/>
              <a:lstStyle/>
              <a:p>
                <a:endParaRPr lang="en-US"/>
              </a:p>
            </p:txBody>
          </p:sp>
          <p:sp>
            <p:nvSpPr>
              <p:cNvPr id="62" name="Line 62"/>
              <p:cNvSpPr>
                <a:spLocks noChangeShapeType="1"/>
              </p:cNvSpPr>
              <p:nvPr/>
            </p:nvSpPr>
            <p:spPr bwMode="auto">
              <a:xfrm>
                <a:off x="1279" y="2376"/>
                <a:ext cx="53" cy="306"/>
              </a:xfrm>
              <a:prstGeom prst="line">
                <a:avLst/>
              </a:prstGeom>
              <a:noFill/>
              <a:ln w="30226">
                <a:solidFill>
                  <a:srgbClr val="FF0000"/>
                </a:solidFill>
                <a:round/>
                <a:headEnd/>
                <a:tailEnd/>
              </a:ln>
            </p:spPr>
            <p:txBody>
              <a:bodyPr/>
              <a:lstStyle/>
              <a:p>
                <a:endParaRPr lang="en-US"/>
              </a:p>
            </p:txBody>
          </p:sp>
          <p:sp>
            <p:nvSpPr>
              <p:cNvPr id="63" name="Line 63"/>
              <p:cNvSpPr>
                <a:spLocks noChangeShapeType="1"/>
              </p:cNvSpPr>
              <p:nvPr/>
            </p:nvSpPr>
            <p:spPr bwMode="auto">
              <a:xfrm>
                <a:off x="1332" y="2682"/>
                <a:ext cx="50" cy="401"/>
              </a:xfrm>
              <a:prstGeom prst="line">
                <a:avLst/>
              </a:prstGeom>
              <a:noFill/>
              <a:ln w="30226">
                <a:solidFill>
                  <a:srgbClr val="FF0000"/>
                </a:solidFill>
                <a:round/>
                <a:headEnd/>
                <a:tailEnd/>
              </a:ln>
            </p:spPr>
            <p:txBody>
              <a:bodyPr/>
              <a:lstStyle/>
              <a:p>
                <a:endParaRPr lang="en-US"/>
              </a:p>
            </p:txBody>
          </p:sp>
          <p:sp>
            <p:nvSpPr>
              <p:cNvPr id="64" name="Line 64"/>
              <p:cNvSpPr>
                <a:spLocks noChangeShapeType="1"/>
              </p:cNvSpPr>
              <p:nvPr/>
            </p:nvSpPr>
            <p:spPr bwMode="auto">
              <a:xfrm>
                <a:off x="1382" y="3083"/>
                <a:ext cx="52" cy="324"/>
              </a:xfrm>
              <a:prstGeom prst="line">
                <a:avLst/>
              </a:prstGeom>
              <a:noFill/>
              <a:ln w="30226">
                <a:solidFill>
                  <a:srgbClr val="FF0000"/>
                </a:solidFill>
                <a:round/>
                <a:headEnd/>
                <a:tailEnd/>
              </a:ln>
            </p:spPr>
            <p:txBody>
              <a:bodyPr/>
              <a:lstStyle/>
              <a:p>
                <a:endParaRPr lang="en-US"/>
              </a:p>
            </p:txBody>
          </p:sp>
          <p:sp>
            <p:nvSpPr>
              <p:cNvPr id="65" name="Line 65"/>
              <p:cNvSpPr>
                <a:spLocks noChangeShapeType="1"/>
              </p:cNvSpPr>
              <p:nvPr/>
            </p:nvSpPr>
            <p:spPr bwMode="auto">
              <a:xfrm>
                <a:off x="1434" y="3407"/>
                <a:ext cx="53" cy="123"/>
              </a:xfrm>
              <a:prstGeom prst="line">
                <a:avLst/>
              </a:prstGeom>
              <a:noFill/>
              <a:ln w="30226">
                <a:solidFill>
                  <a:srgbClr val="FF0000"/>
                </a:solidFill>
                <a:round/>
                <a:headEnd/>
                <a:tailEnd/>
              </a:ln>
            </p:spPr>
            <p:txBody>
              <a:bodyPr/>
              <a:lstStyle/>
              <a:p>
                <a:endParaRPr lang="en-US"/>
              </a:p>
            </p:txBody>
          </p:sp>
          <p:sp>
            <p:nvSpPr>
              <p:cNvPr id="66" name="Line 66"/>
              <p:cNvSpPr>
                <a:spLocks noChangeShapeType="1"/>
              </p:cNvSpPr>
              <p:nvPr/>
            </p:nvSpPr>
            <p:spPr bwMode="auto">
              <a:xfrm>
                <a:off x="1487" y="3530"/>
                <a:ext cx="52" cy="55"/>
              </a:xfrm>
              <a:prstGeom prst="line">
                <a:avLst/>
              </a:prstGeom>
              <a:noFill/>
              <a:ln w="30226">
                <a:solidFill>
                  <a:srgbClr val="FF0000"/>
                </a:solidFill>
                <a:round/>
                <a:headEnd/>
                <a:tailEnd/>
              </a:ln>
            </p:spPr>
            <p:txBody>
              <a:bodyPr/>
              <a:lstStyle/>
              <a:p>
                <a:endParaRPr lang="en-US"/>
              </a:p>
            </p:txBody>
          </p:sp>
          <p:sp>
            <p:nvSpPr>
              <p:cNvPr id="67" name="Line 67"/>
              <p:cNvSpPr>
                <a:spLocks noChangeShapeType="1"/>
              </p:cNvSpPr>
              <p:nvPr/>
            </p:nvSpPr>
            <p:spPr bwMode="auto">
              <a:xfrm>
                <a:off x="1539" y="3585"/>
                <a:ext cx="50" cy="1"/>
              </a:xfrm>
              <a:prstGeom prst="line">
                <a:avLst/>
              </a:prstGeom>
              <a:noFill/>
              <a:ln w="30163">
                <a:solidFill>
                  <a:schemeClr val="tx1"/>
                </a:solidFill>
                <a:round/>
                <a:headEnd/>
                <a:tailEnd/>
              </a:ln>
            </p:spPr>
            <p:txBody>
              <a:bodyPr/>
              <a:lstStyle/>
              <a:p>
                <a:endParaRPr lang="en-US"/>
              </a:p>
            </p:txBody>
          </p:sp>
          <p:sp>
            <p:nvSpPr>
              <p:cNvPr id="68" name="Line 68"/>
              <p:cNvSpPr>
                <a:spLocks noChangeShapeType="1"/>
              </p:cNvSpPr>
              <p:nvPr/>
            </p:nvSpPr>
            <p:spPr bwMode="auto">
              <a:xfrm>
                <a:off x="1589" y="3586"/>
                <a:ext cx="54" cy="35"/>
              </a:xfrm>
              <a:prstGeom prst="line">
                <a:avLst/>
              </a:prstGeom>
              <a:noFill/>
              <a:ln w="30163">
                <a:solidFill>
                  <a:srgbClr val="FF0000"/>
                </a:solidFill>
                <a:round/>
                <a:headEnd/>
                <a:tailEnd/>
              </a:ln>
            </p:spPr>
            <p:txBody>
              <a:bodyPr/>
              <a:lstStyle/>
              <a:p>
                <a:endParaRPr lang="en-US"/>
              </a:p>
            </p:txBody>
          </p:sp>
          <p:sp>
            <p:nvSpPr>
              <p:cNvPr id="69" name="Line 69"/>
              <p:cNvSpPr>
                <a:spLocks noChangeShapeType="1"/>
              </p:cNvSpPr>
              <p:nvPr/>
            </p:nvSpPr>
            <p:spPr bwMode="auto">
              <a:xfrm>
                <a:off x="1643" y="3621"/>
                <a:ext cx="51" cy="28"/>
              </a:xfrm>
              <a:prstGeom prst="line">
                <a:avLst/>
              </a:prstGeom>
              <a:noFill/>
              <a:ln w="30163">
                <a:solidFill>
                  <a:srgbClr val="FF0000"/>
                </a:solidFill>
                <a:round/>
                <a:headEnd/>
                <a:tailEnd/>
              </a:ln>
            </p:spPr>
            <p:txBody>
              <a:bodyPr/>
              <a:lstStyle/>
              <a:p>
                <a:endParaRPr lang="en-US"/>
              </a:p>
            </p:txBody>
          </p:sp>
          <p:sp>
            <p:nvSpPr>
              <p:cNvPr id="70" name="Line 70"/>
              <p:cNvSpPr>
                <a:spLocks noChangeShapeType="1"/>
              </p:cNvSpPr>
              <p:nvPr/>
            </p:nvSpPr>
            <p:spPr bwMode="auto">
              <a:xfrm>
                <a:off x="1694" y="3649"/>
                <a:ext cx="52" cy="66"/>
              </a:xfrm>
              <a:prstGeom prst="line">
                <a:avLst/>
              </a:prstGeom>
              <a:noFill/>
              <a:ln w="30163">
                <a:solidFill>
                  <a:srgbClr val="FF0000"/>
                </a:solidFill>
                <a:round/>
                <a:headEnd/>
                <a:tailEnd/>
              </a:ln>
            </p:spPr>
            <p:txBody>
              <a:bodyPr/>
              <a:lstStyle/>
              <a:p>
                <a:endParaRPr lang="en-US"/>
              </a:p>
            </p:txBody>
          </p:sp>
          <p:sp>
            <p:nvSpPr>
              <p:cNvPr id="71" name="Line 71"/>
              <p:cNvSpPr>
                <a:spLocks noChangeShapeType="1"/>
              </p:cNvSpPr>
              <p:nvPr/>
            </p:nvSpPr>
            <p:spPr bwMode="auto">
              <a:xfrm>
                <a:off x="1746" y="3715"/>
                <a:ext cx="52" cy="31"/>
              </a:xfrm>
              <a:prstGeom prst="line">
                <a:avLst/>
              </a:prstGeom>
              <a:noFill/>
              <a:ln w="30163">
                <a:solidFill>
                  <a:srgbClr val="FF0000"/>
                </a:solidFill>
                <a:round/>
                <a:headEnd/>
                <a:tailEnd/>
              </a:ln>
            </p:spPr>
            <p:txBody>
              <a:bodyPr/>
              <a:lstStyle/>
              <a:p>
                <a:endParaRPr lang="en-US"/>
              </a:p>
            </p:txBody>
          </p:sp>
          <p:sp>
            <p:nvSpPr>
              <p:cNvPr id="72" name="Line 72"/>
              <p:cNvSpPr>
                <a:spLocks noChangeShapeType="1"/>
              </p:cNvSpPr>
              <p:nvPr/>
            </p:nvSpPr>
            <p:spPr bwMode="auto">
              <a:xfrm>
                <a:off x="1798" y="3746"/>
                <a:ext cx="53" cy="15"/>
              </a:xfrm>
              <a:prstGeom prst="line">
                <a:avLst/>
              </a:prstGeom>
              <a:noFill/>
              <a:ln w="30163">
                <a:solidFill>
                  <a:srgbClr val="FF0000"/>
                </a:solidFill>
                <a:round/>
                <a:headEnd/>
                <a:tailEnd/>
              </a:ln>
            </p:spPr>
            <p:txBody>
              <a:bodyPr/>
              <a:lstStyle/>
              <a:p>
                <a:endParaRPr lang="en-US"/>
              </a:p>
            </p:txBody>
          </p:sp>
          <p:sp>
            <p:nvSpPr>
              <p:cNvPr id="73" name="Line 73"/>
              <p:cNvSpPr>
                <a:spLocks noChangeShapeType="1"/>
              </p:cNvSpPr>
              <p:nvPr/>
            </p:nvSpPr>
            <p:spPr bwMode="auto">
              <a:xfrm>
                <a:off x="1851" y="3761"/>
                <a:ext cx="51" cy="21"/>
              </a:xfrm>
              <a:prstGeom prst="line">
                <a:avLst/>
              </a:prstGeom>
              <a:noFill/>
              <a:ln w="30163">
                <a:solidFill>
                  <a:srgbClr val="FF0000"/>
                </a:solidFill>
                <a:round/>
                <a:headEnd/>
                <a:tailEnd/>
              </a:ln>
            </p:spPr>
            <p:txBody>
              <a:bodyPr/>
              <a:lstStyle/>
              <a:p>
                <a:endParaRPr lang="en-US"/>
              </a:p>
            </p:txBody>
          </p:sp>
          <p:sp>
            <p:nvSpPr>
              <p:cNvPr id="74" name="Line 74"/>
              <p:cNvSpPr>
                <a:spLocks noChangeShapeType="1"/>
              </p:cNvSpPr>
              <p:nvPr/>
            </p:nvSpPr>
            <p:spPr bwMode="auto">
              <a:xfrm>
                <a:off x="1902" y="3782"/>
                <a:ext cx="53" cy="15"/>
              </a:xfrm>
              <a:prstGeom prst="line">
                <a:avLst/>
              </a:prstGeom>
              <a:noFill/>
              <a:ln w="30163">
                <a:solidFill>
                  <a:srgbClr val="FF0000"/>
                </a:solidFill>
                <a:round/>
                <a:headEnd/>
                <a:tailEnd/>
              </a:ln>
            </p:spPr>
            <p:txBody>
              <a:bodyPr/>
              <a:lstStyle/>
              <a:p>
                <a:endParaRPr lang="en-US"/>
              </a:p>
            </p:txBody>
          </p:sp>
          <p:sp>
            <p:nvSpPr>
              <p:cNvPr id="75" name="Line 75"/>
              <p:cNvSpPr>
                <a:spLocks noChangeShapeType="1"/>
              </p:cNvSpPr>
              <p:nvPr/>
            </p:nvSpPr>
            <p:spPr bwMode="auto">
              <a:xfrm>
                <a:off x="1955" y="3797"/>
                <a:ext cx="51" cy="2"/>
              </a:xfrm>
              <a:prstGeom prst="line">
                <a:avLst/>
              </a:prstGeom>
              <a:noFill/>
              <a:ln w="30163">
                <a:solidFill>
                  <a:srgbClr val="FF0000"/>
                </a:solidFill>
                <a:round/>
                <a:headEnd/>
                <a:tailEnd/>
              </a:ln>
            </p:spPr>
            <p:txBody>
              <a:bodyPr/>
              <a:lstStyle/>
              <a:p>
                <a:endParaRPr lang="en-US"/>
              </a:p>
            </p:txBody>
          </p:sp>
          <p:sp>
            <p:nvSpPr>
              <p:cNvPr id="76" name="Line 76"/>
              <p:cNvSpPr>
                <a:spLocks noChangeShapeType="1"/>
              </p:cNvSpPr>
              <p:nvPr/>
            </p:nvSpPr>
            <p:spPr bwMode="auto">
              <a:xfrm>
                <a:off x="2006" y="3799"/>
                <a:ext cx="53" cy="7"/>
              </a:xfrm>
              <a:prstGeom prst="line">
                <a:avLst/>
              </a:prstGeom>
              <a:noFill/>
              <a:ln w="30163">
                <a:solidFill>
                  <a:schemeClr val="tx1"/>
                </a:solidFill>
                <a:round/>
                <a:headEnd/>
                <a:tailEnd/>
              </a:ln>
            </p:spPr>
            <p:txBody>
              <a:bodyPr/>
              <a:lstStyle/>
              <a:p>
                <a:endParaRPr lang="en-US"/>
              </a:p>
            </p:txBody>
          </p:sp>
          <p:sp>
            <p:nvSpPr>
              <p:cNvPr id="77" name="Line 77"/>
              <p:cNvSpPr>
                <a:spLocks noChangeShapeType="1"/>
              </p:cNvSpPr>
              <p:nvPr/>
            </p:nvSpPr>
            <p:spPr bwMode="auto">
              <a:xfrm>
                <a:off x="2059" y="3806"/>
                <a:ext cx="51" cy="1"/>
              </a:xfrm>
              <a:prstGeom prst="line">
                <a:avLst/>
              </a:prstGeom>
              <a:noFill/>
              <a:ln w="30163">
                <a:solidFill>
                  <a:schemeClr val="tx1"/>
                </a:solidFill>
                <a:round/>
                <a:headEnd/>
                <a:tailEnd/>
              </a:ln>
            </p:spPr>
            <p:txBody>
              <a:bodyPr/>
              <a:lstStyle/>
              <a:p>
                <a:endParaRPr lang="en-US"/>
              </a:p>
            </p:txBody>
          </p:sp>
          <p:sp>
            <p:nvSpPr>
              <p:cNvPr id="78" name="Line 78"/>
              <p:cNvSpPr>
                <a:spLocks noChangeShapeType="1"/>
              </p:cNvSpPr>
              <p:nvPr/>
            </p:nvSpPr>
            <p:spPr bwMode="auto">
              <a:xfrm>
                <a:off x="2110" y="3807"/>
                <a:ext cx="51" cy="1"/>
              </a:xfrm>
              <a:prstGeom prst="line">
                <a:avLst/>
              </a:prstGeom>
              <a:noFill/>
              <a:ln w="30163">
                <a:solidFill>
                  <a:schemeClr val="tx1"/>
                </a:solidFill>
                <a:round/>
                <a:headEnd/>
                <a:tailEnd/>
              </a:ln>
            </p:spPr>
            <p:txBody>
              <a:bodyPr/>
              <a:lstStyle/>
              <a:p>
                <a:endParaRPr lang="en-US"/>
              </a:p>
            </p:txBody>
          </p:sp>
          <p:sp>
            <p:nvSpPr>
              <p:cNvPr id="79" name="Line 79"/>
              <p:cNvSpPr>
                <a:spLocks noChangeShapeType="1"/>
              </p:cNvSpPr>
              <p:nvPr/>
            </p:nvSpPr>
            <p:spPr bwMode="auto">
              <a:xfrm flipV="1">
                <a:off x="2161" y="3806"/>
                <a:ext cx="53" cy="1"/>
              </a:xfrm>
              <a:prstGeom prst="line">
                <a:avLst/>
              </a:prstGeom>
              <a:noFill/>
              <a:ln w="30163">
                <a:solidFill>
                  <a:schemeClr val="tx1"/>
                </a:solidFill>
                <a:round/>
                <a:headEnd/>
                <a:tailEnd/>
              </a:ln>
            </p:spPr>
            <p:txBody>
              <a:bodyPr/>
              <a:lstStyle/>
              <a:p>
                <a:endParaRPr lang="en-US"/>
              </a:p>
            </p:txBody>
          </p:sp>
          <p:sp>
            <p:nvSpPr>
              <p:cNvPr id="80" name="Line 80"/>
              <p:cNvSpPr>
                <a:spLocks noChangeShapeType="1"/>
              </p:cNvSpPr>
              <p:nvPr/>
            </p:nvSpPr>
            <p:spPr bwMode="auto">
              <a:xfrm>
                <a:off x="2214" y="3806"/>
                <a:ext cx="52" cy="4"/>
              </a:xfrm>
              <a:prstGeom prst="line">
                <a:avLst/>
              </a:prstGeom>
              <a:noFill/>
              <a:ln w="30163">
                <a:solidFill>
                  <a:schemeClr val="tx1"/>
                </a:solidFill>
                <a:round/>
                <a:headEnd/>
                <a:tailEnd/>
              </a:ln>
            </p:spPr>
            <p:txBody>
              <a:bodyPr/>
              <a:lstStyle/>
              <a:p>
                <a:endParaRPr lang="en-US"/>
              </a:p>
            </p:txBody>
          </p:sp>
          <p:sp>
            <p:nvSpPr>
              <p:cNvPr id="81" name="Line 81"/>
              <p:cNvSpPr>
                <a:spLocks noChangeShapeType="1"/>
              </p:cNvSpPr>
              <p:nvPr/>
            </p:nvSpPr>
            <p:spPr bwMode="auto">
              <a:xfrm flipV="1">
                <a:off x="2266" y="3801"/>
                <a:ext cx="51" cy="9"/>
              </a:xfrm>
              <a:prstGeom prst="line">
                <a:avLst/>
              </a:prstGeom>
              <a:noFill/>
              <a:ln w="30163">
                <a:solidFill>
                  <a:schemeClr val="tx1"/>
                </a:solidFill>
                <a:round/>
                <a:headEnd/>
                <a:tailEnd/>
              </a:ln>
            </p:spPr>
            <p:txBody>
              <a:bodyPr/>
              <a:lstStyle/>
              <a:p>
                <a:endParaRPr lang="en-US"/>
              </a:p>
            </p:txBody>
          </p:sp>
          <p:sp>
            <p:nvSpPr>
              <p:cNvPr id="82" name="Line 82"/>
              <p:cNvSpPr>
                <a:spLocks noChangeShapeType="1"/>
              </p:cNvSpPr>
              <p:nvPr/>
            </p:nvSpPr>
            <p:spPr bwMode="auto">
              <a:xfrm flipV="1">
                <a:off x="2317" y="3796"/>
                <a:ext cx="52" cy="5"/>
              </a:xfrm>
              <a:prstGeom prst="line">
                <a:avLst/>
              </a:prstGeom>
              <a:noFill/>
              <a:ln w="30163">
                <a:solidFill>
                  <a:schemeClr val="tx1"/>
                </a:solidFill>
                <a:round/>
                <a:headEnd/>
                <a:tailEnd/>
              </a:ln>
            </p:spPr>
            <p:txBody>
              <a:bodyPr/>
              <a:lstStyle/>
              <a:p>
                <a:endParaRPr lang="en-US"/>
              </a:p>
            </p:txBody>
          </p:sp>
          <p:sp>
            <p:nvSpPr>
              <p:cNvPr id="83" name="Line 83"/>
              <p:cNvSpPr>
                <a:spLocks noChangeShapeType="1"/>
              </p:cNvSpPr>
              <p:nvPr/>
            </p:nvSpPr>
            <p:spPr bwMode="auto">
              <a:xfrm>
                <a:off x="2369" y="3796"/>
                <a:ext cx="53" cy="1"/>
              </a:xfrm>
              <a:prstGeom prst="line">
                <a:avLst/>
              </a:prstGeom>
              <a:noFill/>
              <a:ln w="30163">
                <a:solidFill>
                  <a:schemeClr val="tx1"/>
                </a:solidFill>
                <a:round/>
                <a:headEnd/>
                <a:tailEnd/>
              </a:ln>
            </p:spPr>
            <p:txBody>
              <a:bodyPr/>
              <a:lstStyle/>
              <a:p>
                <a:endParaRPr lang="en-US"/>
              </a:p>
            </p:txBody>
          </p:sp>
          <p:sp>
            <p:nvSpPr>
              <p:cNvPr id="84" name="Line 84"/>
              <p:cNvSpPr>
                <a:spLocks noChangeShapeType="1"/>
              </p:cNvSpPr>
              <p:nvPr/>
            </p:nvSpPr>
            <p:spPr bwMode="auto">
              <a:xfrm>
                <a:off x="2422" y="3797"/>
                <a:ext cx="50" cy="15"/>
              </a:xfrm>
              <a:prstGeom prst="line">
                <a:avLst/>
              </a:prstGeom>
              <a:noFill/>
              <a:ln w="30163">
                <a:solidFill>
                  <a:schemeClr val="tx1"/>
                </a:solidFill>
                <a:round/>
                <a:headEnd/>
                <a:tailEnd/>
              </a:ln>
            </p:spPr>
            <p:txBody>
              <a:bodyPr/>
              <a:lstStyle/>
              <a:p>
                <a:endParaRPr lang="en-US"/>
              </a:p>
            </p:txBody>
          </p:sp>
          <p:sp>
            <p:nvSpPr>
              <p:cNvPr id="85" name="Line 85"/>
              <p:cNvSpPr>
                <a:spLocks noChangeShapeType="1"/>
              </p:cNvSpPr>
              <p:nvPr/>
            </p:nvSpPr>
            <p:spPr bwMode="auto">
              <a:xfrm flipV="1">
                <a:off x="2472" y="3809"/>
                <a:ext cx="54" cy="3"/>
              </a:xfrm>
              <a:prstGeom prst="line">
                <a:avLst/>
              </a:prstGeom>
              <a:noFill/>
              <a:ln w="30163">
                <a:solidFill>
                  <a:schemeClr val="tx1"/>
                </a:solidFill>
                <a:round/>
                <a:headEnd/>
                <a:tailEnd/>
              </a:ln>
            </p:spPr>
            <p:txBody>
              <a:bodyPr/>
              <a:lstStyle/>
              <a:p>
                <a:endParaRPr lang="en-US"/>
              </a:p>
            </p:txBody>
          </p:sp>
          <p:sp>
            <p:nvSpPr>
              <p:cNvPr id="86" name="Line 86"/>
              <p:cNvSpPr>
                <a:spLocks noChangeShapeType="1"/>
              </p:cNvSpPr>
              <p:nvPr/>
            </p:nvSpPr>
            <p:spPr bwMode="auto">
              <a:xfrm>
                <a:off x="2526" y="3809"/>
                <a:ext cx="51" cy="1"/>
              </a:xfrm>
              <a:prstGeom prst="line">
                <a:avLst/>
              </a:prstGeom>
              <a:noFill/>
              <a:ln w="30163">
                <a:solidFill>
                  <a:schemeClr val="tx1"/>
                </a:solidFill>
                <a:round/>
                <a:headEnd/>
                <a:tailEnd/>
              </a:ln>
            </p:spPr>
            <p:txBody>
              <a:bodyPr/>
              <a:lstStyle/>
              <a:p>
                <a:endParaRPr lang="en-US"/>
              </a:p>
            </p:txBody>
          </p:sp>
          <p:sp>
            <p:nvSpPr>
              <p:cNvPr id="87" name="Line 87"/>
              <p:cNvSpPr>
                <a:spLocks noChangeShapeType="1"/>
              </p:cNvSpPr>
              <p:nvPr/>
            </p:nvSpPr>
            <p:spPr bwMode="auto">
              <a:xfrm>
                <a:off x="2577" y="3810"/>
                <a:ext cx="52" cy="7"/>
              </a:xfrm>
              <a:prstGeom prst="line">
                <a:avLst/>
              </a:prstGeom>
              <a:noFill/>
              <a:ln w="30163">
                <a:solidFill>
                  <a:schemeClr val="tx1"/>
                </a:solidFill>
                <a:round/>
                <a:headEnd/>
                <a:tailEnd/>
              </a:ln>
            </p:spPr>
            <p:txBody>
              <a:bodyPr/>
              <a:lstStyle/>
              <a:p>
                <a:endParaRPr lang="en-US"/>
              </a:p>
            </p:txBody>
          </p:sp>
          <p:sp>
            <p:nvSpPr>
              <p:cNvPr id="88" name="Line 88"/>
              <p:cNvSpPr>
                <a:spLocks noChangeShapeType="1"/>
              </p:cNvSpPr>
              <p:nvPr/>
            </p:nvSpPr>
            <p:spPr bwMode="auto">
              <a:xfrm flipV="1">
                <a:off x="2629" y="3807"/>
                <a:ext cx="53" cy="10"/>
              </a:xfrm>
              <a:prstGeom prst="line">
                <a:avLst/>
              </a:prstGeom>
              <a:noFill/>
              <a:ln w="30163">
                <a:solidFill>
                  <a:schemeClr val="tx1"/>
                </a:solidFill>
                <a:round/>
                <a:headEnd/>
                <a:tailEnd/>
              </a:ln>
            </p:spPr>
            <p:txBody>
              <a:bodyPr/>
              <a:lstStyle/>
              <a:p>
                <a:endParaRPr lang="en-US"/>
              </a:p>
            </p:txBody>
          </p:sp>
          <p:sp>
            <p:nvSpPr>
              <p:cNvPr id="89" name="Line 89"/>
              <p:cNvSpPr>
                <a:spLocks noChangeShapeType="1"/>
              </p:cNvSpPr>
              <p:nvPr/>
            </p:nvSpPr>
            <p:spPr bwMode="auto">
              <a:xfrm>
                <a:off x="2682" y="3807"/>
                <a:ext cx="51" cy="16"/>
              </a:xfrm>
              <a:prstGeom prst="line">
                <a:avLst/>
              </a:prstGeom>
              <a:noFill/>
              <a:ln w="30163">
                <a:solidFill>
                  <a:schemeClr val="tx1"/>
                </a:solidFill>
                <a:round/>
                <a:headEnd/>
                <a:tailEnd/>
              </a:ln>
            </p:spPr>
            <p:txBody>
              <a:bodyPr/>
              <a:lstStyle/>
              <a:p>
                <a:endParaRPr lang="en-US"/>
              </a:p>
            </p:txBody>
          </p:sp>
          <p:sp>
            <p:nvSpPr>
              <p:cNvPr id="90" name="Line 90"/>
              <p:cNvSpPr>
                <a:spLocks noChangeShapeType="1"/>
              </p:cNvSpPr>
              <p:nvPr/>
            </p:nvSpPr>
            <p:spPr bwMode="auto">
              <a:xfrm flipV="1">
                <a:off x="2733" y="3822"/>
                <a:ext cx="52" cy="1"/>
              </a:xfrm>
              <a:prstGeom prst="line">
                <a:avLst/>
              </a:prstGeom>
              <a:noFill/>
              <a:ln w="30163">
                <a:solidFill>
                  <a:schemeClr val="tx1"/>
                </a:solidFill>
                <a:round/>
                <a:headEnd/>
                <a:tailEnd/>
              </a:ln>
            </p:spPr>
            <p:txBody>
              <a:bodyPr/>
              <a:lstStyle/>
              <a:p>
                <a:endParaRPr lang="en-US"/>
              </a:p>
            </p:txBody>
          </p:sp>
          <p:sp>
            <p:nvSpPr>
              <p:cNvPr id="91" name="Line 91"/>
              <p:cNvSpPr>
                <a:spLocks noChangeShapeType="1"/>
              </p:cNvSpPr>
              <p:nvPr/>
            </p:nvSpPr>
            <p:spPr bwMode="auto">
              <a:xfrm flipV="1">
                <a:off x="2785" y="3819"/>
                <a:ext cx="53" cy="3"/>
              </a:xfrm>
              <a:prstGeom prst="line">
                <a:avLst/>
              </a:prstGeom>
              <a:noFill/>
              <a:ln w="30163">
                <a:solidFill>
                  <a:schemeClr val="tx1"/>
                </a:solidFill>
                <a:round/>
                <a:headEnd/>
                <a:tailEnd/>
              </a:ln>
            </p:spPr>
            <p:txBody>
              <a:bodyPr/>
              <a:lstStyle/>
              <a:p>
                <a:endParaRPr lang="en-US"/>
              </a:p>
            </p:txBody>
          </p:sp>
          <p:sp>
            <p:nvSpPr>
              <p:cNvPr id="92" name="Line 92"/>
              <p:cNvSpPr>
                <a:spLocks noChangeShapeType="1"/>
              </p:cNvSpPr>
              <p:nvPr/>
            </p:nvSpPr>
            <p:spPr bwMode="auto">
              <a:xfrm flipV="1">
                <a:off x="2838" y="3817"/>
                <a:ext cx="51" cy="2"/>
              </a:xfrm>
              <a:prstGeom prst="line">
                <a:avLst/>
              </a:prstGeom>
              <a:noFill/>
              <a:ln w="30163">
                <a:solidFill>
                  <a:schemeClr val="tx1"/>
                </a:solidFill>
                <a:round/>
                <a:headEnd/>
                <a:tailEnd/>
              </a:ln>
            </p:spPr>
            <p:txBody>
              <a:bodyPr/>
              <a:lstStyle/>
              <a:p>
                <a:endParaRPr lang="en-US"/>
              </a:p>
            </p:txBody>
          </p:sp>
          <p:sp>
            <p:nvSpPr>
              <p:cNvPr id="93" name="Line 93"/>
              <p:cNvSpPr>
                <a:spLocks noChangeShapeType="1"/>
              </p:cNvSpPr>
              <p:nvPr/>
            </p:nvSpPr>
            <p:spPr bwMode="auto">
              <a:xfrm>
                <a:off x="2889" y="3817"/>
                <a:ext cx="52" cy="10"/>
              </a:xfrm>
              <a:prstGeom prst="line">
                <a:avLst/>
              </a:prstGeom>
              <a:noFill/>
              <a:ln w="30163">
                <a:solidFill>
                  <a:schemeClr val="tx1"/>
                </a:solidFill>
                <a:round/>
                <a:headEnd/>
                <a:tailEnd/>
              </a:ln>
            </p:spPr>
            <p:txBody>
              <a:bodyPr/>
              <a:lstStyle/>
              <a:p>
                <a:endParaRPr lang="en-US"/>
              </a:p>
            </p:txBody>
          </p:sp>
          <p:sp>
            <p:nvSpPr>
              <p:cNvPr id="94" name="Line 94"/>
              <p:cNvSpPr>
                <a:spLocks noChangeShapeType="1"/>
              </p:cNvSpPr>
              <p:nvPr/>
            </p:nvSpPr>
            <p:spPr bwMode="auto">
              <a:xfrm flipV="1">
                <a:off x="552" y="3814"/>
                <a:ext cx="51" cy="6"/>
              </a:xfrm>
              <a:prstGeom prst="line">
                <a:avLst/>
              </a:prstGeom>
              <a:noFill/>
              <a:ln w="30163">
                <a:solidFill>
                  <a:schemeClr val="tx1"/>
                </a:solidFill>
                <a:round/>
                <a:headEnd/>
                <a:tailEnd/>
              </a:ln>
            </p:spPr>
            <p:txBody>
              <a:bodyPr/>
              <a:lstStyle/>
              <a:p>
                <a:endParaRPr lang="en-US"/>
              </a:p>
            </p:txBody>
          </p:sp>
          <p:sp>
            <p:nvSpPr>
              <p:cNvPr id="95" name="Line 95"/>
              <p:cNvSpPr>
                <a:spLocks noChangeShapeType="1"/>
              </p:cNvSpPr>
              <p:nvPr/>
            </p:nvSpPr>
            <p:spPr bwMode="auto">
              <a:xfrm flipV="1">
                <a:off x="603" y="3810"/>
                <a:ext cx="53" cy="4"/>
              </a:xfrm>
              <a:prstGeom prst="line">
                <a:avLst/>
              </a:prstGeom>
              <a:noFill/>
              <a:ln w="30163">
                <a:solidFill>
                  <a:schemeClr val="tx1"/>
                </a:solidFill>
                <a:round/>
                <a:headEnd/>
                <a:tailEnd/>
              </a:ln>
            </p:spPr>
            <p:txBody>
              <a:bodyPr/>
              <a:lstStyle/>
              <a:p>
                <a:endParaRPr lang="en-US"/>
              </a:p>
            </p:txBody>
          </p:sp>
          <p:sp>
            <p:nvSpPr>
              <p:cNvPr id="96" name="Line 96"/>
              <p:cNvSpPr>
                <a:spLocks noChangeShapeType="1"/>
              </p:cNvSpPr>
              <p:nvPr/>
            </p:nvSpPr>
            <p:spPr bwMode="auto">
              <a:xfrm>
                <a:off x="656" y="3810"/>
                <a:ext cx="50" cy="4"/>
              </a:xfrm>
              <a:prstGeom prst="line">
                <a:avLst/>
              </a:prstGeom>
              <a:noFill/>
              <a:ln w="30163">
                <a:solidFill>
                  <a:schemeClr val="tx1"/>
                </a:solidFill>
                <a:round/>
                <a:headEnd/>
                <a:tailEnd/>
              </a:ln>
            </p:spPr>
            <p:txBody>
              <a:bodyPr/>
              <a:lstStyle/>
              <a:p>
                <a:endParaRPr lang="en-US"/>
              </a:p>
            </p:txBody>
          </p:sp>
          <p:sp>
            <p:nvSpPr>
              <p:cNvPr id="97" name="Line 97"/>
              <p:cNvSpPr>
                <a:spLocks noChangeShapeType="1"/>
              </p:cNvSpPr>
              <p:nvPr/>
            </p:nvSpPr>
            <p:spPr bwMode="auto">
              <a:xfrm>
                <a:off x="706" y="3814"/>
                <a:ext cx="54" cy="3"/>
              </a:xfrm>
              <a:prstGeom prst="line">
                <a:avLst/>
              </a:prstGeom>
              <a:noFill/>
              <a:ln w="30163">
                <a:solidFill>
                  <a:schemeClr val="tx1"/>
                </a:solidFill>
                <a:round/>
                <a:headEnd/>
                <a:tailEnd/>
              </a:ln>
            </p:spPr>
            <p:txBody>
              <a:bodyPr/>
              <a:lstStyle/>
              <a:p>
                <a:endParaRPr lang="en-US"/>
              </a:p>
            </p:txBody>
          </p:sp>
          <p:sp>
            <p:nvSpPr>
              <p:cNvPr id="98" name="Line 98"/>
              <p:cNvSpPr>
                <a:spLocks noChangeShapeType="1"/>
              </p:cNvSpPr>
              <p:nvPr/>
            </p:nvSpPr>
            <p:spPr bwMode="auto">
              <a:xfrm flipV="1">
                <a:off x="760" y="3813"/>
                <a:ext cx="51" cy="4"/>
              </a:xfrm>
              <a:prstGeom prst="line">
                <a:avLst/>
              </a:prstGeom>
              <a:noFill/>
              <a:ln w="30163">
                <a:solidFill>
                  <a:schemeClr val="tx1"/>
                </a:solidFill>
                <a:round/>
                <a:headEnd/>
                <a:tailEnd/>
              </a:ln>
            </p:spPr>
            <p:txBody>
              <a:bodyPr/>
              <a:lstStyle/>
              <a:p>
                <a:endParaRPr lang="en-US"/>
              </a:p>
            </p:txBody>
          </p:sp>
          <p:sp>
            <p:nvSpPr>
              <p:cNvPr id="99" name="Line 99"/>
              <p:cNvSpPr>
                <a:spLocks noChangeShapeType="1"/>
              </p:cNvSpPr>
              <p:nvPr/>
            </p:nvSpPr>
            <p:spPr bwMode="auto">
              <a:xfrm flipV="1">
                <a:off x="811" y="3809"/>
                <a:ext cx="52" cy="4"/>
              </a:xfrm>
              <a:prstGeom prst="line">
                <a:avLst/>
              </a:prstGeom>
              <a:noFill/>
              <a:ln w="30163">
                <a:solidFill>
                  <a:schemeClr val="tx1"/>
                </a:solidFill>
                <a:round/>
                <a:headEnd/>
                <a:tailEnd/>
              </a:ln>
            </p:spPr>
            <p:txBody>
              <a:bodyPr/>
              <a:lstStyle/>
              <a:p>
                <a:endParaRPr lang="en-US"/>
              </a:p>
            </p:txBody>
          </p:sp>
          <p:sp>
            <p:nvSpPr>
              <p:cNvPr id="100" name="Line 100"/>
              <p:cNvSpPr>
                <a:spLocks noChangeShapeType="1"/>
              </p:cNvSpPr>
              <p:nvPr/>
            </p:nvSpPr>
            <p:spPr bwMode="auto">
              <a:xfrm>
                <a:off x="863" y="3809"/>
                <a:ext cx="52" cy="3"/>
              </a:xfrm>
              <a:prstGeom prst="line">
                <a:avLst/>
              </a:prstGeom>
              <a:noFill/>
              <a:ln w="30163">
                <a:solidFill>
                  <a:schemeClr val="tx1"/>
                </a:solidFill>
                <a:round/>
                <a:headEnd/>
                <a:tailEnd/>
              </a:ln>
            </p:spPr>
            <p:txBody>
              <a:bodyPr/>
              <a:lstStyle/>
              <a:p>
                <a:endParaRPr lang="en-US"/>
              </a:p>
            </p:txBody>
          </p:sp>
          <p:sp>
            <p:nvSpPr>
              <p:cNvPr id="101" name="Line 101"/>
              <p:cNvSpPr>
                <a:spLocks noChangeShapeType="1"/>
              </p:cNvSpPr>
              <p:nvPr/>
            </p:nvSpPr>
            <p:spPr bwMode="auto">
              <a:xfrm flipV="1">
                <a:off x="915" y="3781"/>
                <a:ext cx="52" cy="31"/>
              </a:xfrm>
              <a:prstGeom prst="line">
                <a:avLst/>
              </a:prstGeom>
              <a:noFill/>
              <a:ln w="30163">
                <a:solidFill>
                  <a:schemeClr val="tx1"/>
                </a:solidFill>
                <a:round/>
                <a:headEnd/>
                <a:tailEnd/>
              </a:ln>
            </p:spPr>
            <p:txBody>
              <a:bodyPr/>
              <a:lstStyle/>
              <a:p>
                <a:endParaRPr lang="en-US"/>
              </a:p>
            </p:txBody>
          </p:sp>
          <p:sp>
            <p:nvSpPr>
              <p:cNvPr id="102" name="Line 102"/>
              <p:cNvSpPr>
                <a:spLocks noChangeShapeType="1"/>
              </p:cNvSpPr>
              <p:nvPr/>
            </p:nvSpPr>
            <p:spPr bwMode="auto">
              <a:xfrm flipV="1">
                <a:off x="967" y="3738"/>
                <a:ext cx="52" cy="43"/>
              </a:xfrm>
              <a:prstGeom prst="line">
                <a:avLst/>
              </a:prstGeom>
              <a:noFill/>
              <a:ln w="30163">
                <a:solidFill>
                  <a:schemeClr val="tx1"/>
                </a:solidFill>
                <a:round/>
                <a:headEnd/>
                <a:tailEnd/>
              </a:ln>
            </p:spPr>
            <p:txBody>
              <a:bodyPr/>
              <a:lstStyle/>
              <a:p>
                <a:endParaRPr lang="en-US"/>
              </a:p>
            </p:txBody>
          </p:sp>
          <p:sp>
            <p:nvSpPr>
              <p:cNvPr id="103" name="Line 103"/>
              <p:cNvSpPr>
                <a:spLocks noChangeShapeType="1"/>
              </p:cNvSpPr>
              <p:nvPr/>
            </p:nvSpPr>
            <p:spPr bwMode="auto">
              <a:xfrm flipV="1">
                <a:off x="1019" y="3004"/>
                <a:ext cx="52" cy="734"/>
              </a:xfrm>
              <a:prstGeom prst="line">
                <a:avLst/>
              </a:prstGeom>
              <a:noFill/>
              <a:ln w="30163">
                <a:solidFill>
                  <a:schemeClr val="tx1"/>
                </a:solidFill>
                <a:round/>
                <a:headEnd/>
                <a:tailEnd/>
              </a:ln>
            </p:spPr>
            <p:txBody>
              <a:bodyPr/>
              <a:lstStyle/>
              <a:p>
                <a:endParaRPr lang="en-US"/>
              </a:p>
            </p:txBody>
          </p:sp>
          <p:sp>
            <p:nvSpPr>
              <p:cNvPr id="104" name="Line 104"/>
              <p:cNvSpPr>
                <a:spLocks noChangeShapeType="1"/>
              </p:cNvSpPr>
              <p:nvPr/>
            </p:nvSpPr>
            <p:spPr bwMode="auto">
              <a:xfrm flipV="1">
                <a:off x="1071" y="1031"/>
                <a:ext cx="51" cy="1973"/>
              </a:xfrm>
              <a:prstGeom prst="line">
                <a:avLst/>
              </a:prstGeom>
              <a:noFill/>
              <a:ln w="30163">
                <a:solidFill>
                  <a:schemeClr val="tx1"/>
                </a:solidFill>
                <a:round/>
                <a:headEnd/>
                <a:tailEnd/>
              </a:ln>
            </p:spPr>
            <p:txBody>
              <a:bodyPr/>
              <a:lstStyle/>
              <a:p>
                <a:endParaRPr lang="en-US"/>
              </a:p>
            </p:txBody>
          </p:sp>
          <p:sp>
            <p:nvSpPr>
              <p:cNvPr id="105" name="Line 105"/>
              <p:cNvSpPr>
                <a:spLocks noChangeShapeType="1"/>
              </p:cNvSpPr>
              <p:nvPr/>
            </p:nvSpPr>
            <p:spPr bwMode="auto">
              <a:xfrm>
                <a:off x="1122" y="1031"/>
                <a:ext cx="53" cy="289"/>
              </a:xfrm>
              <a:prstGeom prst="line">
                <a:avLst/>
              </a:prstGeom>
              <a:noFill/>
              <a:ln w="30163">
                <a:solidFill>
                  <a:schemeClr val="tx1"/>
                </a:solidFill>
                <a:round/>
                <a:headEnd/>
                <a:tailEnd/>
              </a:ln>
            </p:spPr>
            <p:txBody>
              <a:bodyPr/>
              <a:lstStyle/>
              <a:p>
                <a:endParaRPr lang="en-US"/>
              </a:p>
            </p:txBody>
          </p:sp>
          <p:sp>
            <p:nvSpPr>
              <p:cNvPr id="106" name="Line 106"/>
              <p:cNvSpPr>
                <a:spLocks noChangeShapeType="1"/>
              </p:cNvSpPr>
              <p:nvPr/>
            </p:nvSpPr>
            <p:spPr bwMode="auto">
              <a:xfrm>
                <a:off x="1175" y="1320"/>
                <a:ext cx="52" cy="964"/>
              </a:xfrm>
              <a:prstGeom prst="line">
                <a:avLst/>
              </a:prstGeom>
              <a:noFill/>
              <a:ln w="30163">
                <a:solidFill>
                  <a:schemeClr val="tx1"/>
                </a:solidFill>
                <a:round/>
                <a:headEnd/>
                <a:tailEnd/>
              </a:ln>
            </p:spPr>
            <p:txBody>
              <a:bodyPr/>
              <a:lstStyle/>
              <a:p>
                <a:endParaRPr lang="en-US"/>
              </a:p>
            </p:txBody>
          </p:sp>
          <p:sp>
            <p:nvSpPr>
              <p:cNvPr id="107" name="Line 107"/>
              <p:cNvSpPr>
                <a:spLocks noChangeShapeType="1"/>
              </p:cNvSpPr>
              <p:nvPr/>
            </p:nvSpPr>
            <p:spPr bwMode="auto">
              <a:xfrm>
                <a:off x="1227" y="2284"/>
                <a:ext cx="51" cy="710"/>
              </a:xfrm>
              <a:prstGeom prst="line">
                <a:avLst/>
              </a:prstGeom>
              <a:noFill/>
              <a:ln w="30163">
                <a:solidFill>
                  <a:schemeClr val="tx1"/>
                </a:solidFill>
                <a:round/>
                <a:headEnd/>
                <a:tailEnd/>
              </a:ln>
            </p:spPr>
            <p:txBody>
              <a:bodyPr/>
              <a:lstStyle/>
              <a:p>
                <a:endParaRPr lang="en-US"/>
              </a:p>
            </p:txBody>
          </p:sp>
          <p:sp>
            <p:nvSpPr>
              <p:cNvPr id="108" name="Line 108"/>
              <p:cNvSpPr>
                <a:spLocks noChangeShapeType="1"/>
              </p:cNvSpPr>
              <p:nvPr/>
            </p:nvSpPr>
            <p:spPr bwMode="auto">
              <a:xfrm>
                <a:off x="1278" y="2994"/>
                <a:ext cx="54" cy="476"/>
              </a:xfrm>
              <a:prstGeom prst="line">
                <a:avLst/>
              </a:prstGeom>
              <a:noFill/>
              <a:ln w="30163">
                <a:solidFill>
                  <a:schemeClr val="tx1"/>
                </a:solidFill>
                <a:round/>
                <a:headEnd/>
                <a:tailEnd/>
              </a:ln>
            </p:spPr>
            <p:txBody>
              <a:bodyPr/>
              <a:lstStyle/>
              <a:p>
                <a:endParaRPr lang="en-US"/>
              </a:p>
            </p:txBody>
          </p:sp>
          <p:sp>
            <p:nvSpPr>
              <p:cNvPr id="109" name="Line 109"/>
              <p:cNvSpPr>
                <a:spLocks noChangeShapeType="1"/>
              </p:cNvSpPr>
              <p:nvPr/>
            </p:nvSpPr>
            <p:spPr bwMode="auto">
              <a:xfrm>
                <a:off x="1332" y="3470"/>
                <a:ext cx="50" cy="198"/>
              </a:xfrm>
              <a:prstGeom prst="line">
                <a:avLst/>
              </a:prstGeom>
              <a:noFill/>
              <a:ln w="30163">
                <a:solidFill>
                  <a:schemeClr val="tx1"/>
                </a:solidFill>
                <a:round/>
                <a:headEnd/>
                <a:tailEnd/>
              </a:ln>
            </p:spPr>
            <p:txBody>
              <a:bodyPr/>
              <a:lstStyle/>
              <a:p>
                <a:endParaRPr lang="en-US"/>
              </a:p>
            </p:txBody>
          </p:sp>
          <p:sp>
            <p:nvSpPr>
              <p:cNvPr id="110" name="Line 110"/>
              <p:cNvSpPr>
                <a:spLocks noChangeShapeType="1"/>
              </p:cNvSpPr>
              <p:nvPr/>
            </p:nvSpPr>
            <p:spPr bwMode="auto">
              <a:xfrm flipV="1">
                <a:off x="1382" y="3599"/>
                <a:ext cx="52" cy="69"/>
              </a:xfrm>
              <a:prstGeom prst="line">
                <a:avLst/>
              </a:prstGeom>
              <a:noFill/>
              <a:ln w="30163">
                <a:solidFill>
                  <a:schemeClr val="tx1"/>
                </a:solidFill>
                <a:round/>
                <a:headEnd/>
                <a:tailEnd/>
              </a:ln>
            </p:spPr>
            <p:txBody>
              <a:bodyPr/>
              <a:lstStyle/>
              <a:p>
                <a:endParaRPr lang="en-US"/>
              </a:p>
            </p:txBody>
          </p:sp>
          <p:sp>
            <p:nvSpPr>
              <p:cNvPr id="111" name="Line 111"/>
              <p:cNvSpPr>
                <a:spLocks noChangeShapeType="1"/>
              </p:cNvSpPr>
              <p:nvPr/>
            </p:nvSpPr>
            <p:spPr bwMode="auto">
              <a:xfrm flipV="1">
                <a:off x="1434" y="3352"/>
                <a:ext cx="53" cy="247"/>
              </a:xfrm>
              <a:prstGeom prst="line">
                <a:avLst/>
              </a:prstGeom>
              <a:noFill/>
              <a:ln w="30163">
                <a:solidFill>
                  <a:schemeClr val="tx1"/>
                </a:solidFill>
                <a:round/>
                <a:headEnd/>
                <a:tailEnd/>
              </a:ln>
            </p:spPr>
            <p:txBody>
              <a:bodyPr/>
              <a:lstStyle/>
              <a:p>
                <a:endParaRPr lang="en-US"/>
              </a:p>
            </p:txBody>
          </p:sp>
          <p:sp>
            <p:nvSpPr>
              <p:cNvPr id="112" name="Line 112"/>
              <p:cNvSpPr>
                <a:spLocks noChangeShapeType="1"/>
              </p:cNvSpPr>
              <p:nvPr/>
            </p:nvSpPr>
            <p:spPr bwMode="auto">
              <a:xfrm>
                <a:off x="1487" y="3352"/>
                <a:ext cx="52" cy="155"/>
              </a:xfrm>
              <a:prstGeom prst="line">
                <a:avLst/>
              </a:prstGeom>
              <a:noFill/>
              <a:ln w="30163">
                <a:solidFill>
                  <a:schemeClr val="tx1"/>
                </a:solidFill>
                <a:round/>
                <a:headEnd/>
                <a:tailEnd/>
              </a:ln>
            </p:spPr>
            <p:txBody>
              <a:bodyPr/>
              <a:lstStyle/>
              <a:p>
                <a:endParaRPr lang="en-US"/>
              </a:p>
            </p:txBody>
          </p:sp>
          <p:sp>
            <p:nvSpPr>
              <p:cNvPr id="113" name="Line 113"/>
              <p:cNvSpPr>
                <a:spLocks noChangeShapeType="1"/>
              </p:cNvSpPr>
              <p:nvPr/>
            </p:nvSpPr>
            <p:spPr bwMode="auto">
              <a:xfrm>
                <a:off x="1539" y="3507"/>
                <a:ext cx="50" cy="124"/>
              </a:xfrm>
              <a:prstGeom prst="line">
                <a:avLst/>
              </a:prstGeom>
              <a:noFill/>
              <a:ln w="30163">
                <a:solidFill>
                  <a:schemeClr val="tx1"/>
                </a:solidFill>
                <a:round/>
                <a:headEnd/>
                <a:tailEnd/>
              </a:ln>
            </p:spPr>
            <p:txBody>
              <a:bodyPr/>
              <a:lstStyle/>
              <a:p>
                <a:endParaRPr lang="en-US"/>
              </a:p>
            </p:txBody>
          </p:sp>
          <p:sp>
            <p:nvSpPr>
              <p:cNvPr id="114" name="Line 114"/>
              <p:cNvSpPr>
                <a:spLocks noChangeShapeType="1"/>
              </p:cNvSpPr>
              <p:nvPr/>
            </p:nvSpPr>
            <p:spPr bwMode="auto">
              <a:xfrm>
                <a:off x="1589" y="3631"/>
                <a:ext cx="54" cy="130"/>
              </a:xfrm>
              <a:prstGeom prst="line">
                <a:avLst/>
              </a:prstGeom>
              <a:noFill/>
              <a:ln w="30226">
                <a:solidFill>
                  <a:schemeClr val="tx1"/>
                </a:solidFill>
                <a:round/>
                <a:headEnd/>
                <a:tailEnd/>
              </a:ln>
            </p:spPr>
            <p:txBody>
              <a:bodyPr/>
              <a:lstStyle/>
              <a:p>
                <a:endParaRPr lang="en-US"/>
              </a:p>
            </p:txBody>
          </p:sp>
          <p:sp>
            <p:nvSpPr>
              <p:cNvPr id="115" name="Line 115"/>
              <p:cNvSpPr>
                <a:spLocks noChangeShapeType="1"/>
              </p:cNvSpPr>
              <p:nvPr/>
            </p:nvSpPr>
            <p:spPr bwMode="auto">
              <a:xfrm>
                <a:off x="1643" y="3761"/>
                <a:ext cx="51" cy="37"/>
              </a:xfrm>
              <a:prstGeom prst="line">
                <a:avLst/>
              </a:prstGeom>
              <a:noFill/>
              <a:ln w="30226">
                <a:solidFill>
                  <a:schemeClr val="tx1"/>
                </a:solidFill>
                <a:round/>
                <a:headEnd/>
                <a:tailEnd/>
              </a:ln>
            </p:spPr>
            <p:txBody>
              <a:bodyPr/>
              <a:lstStyle/>
              <a:p>
                <a:endParaRPr lang="en-US"/>
              </a:p>
            </p:txBody>
          </p:sp>
          <p:sp>
            <p:nvSpPr>
              <p:cNvPr id="116" name="Line 116"/>
              <p:cNvSpPr>
                <a:spLocks noChangeShapeType="1"/>
              </p:cNvSpPr>
              <p:nvPr/>
            </p:nvSpPr>
            <p:spPr bwMode="auto">
              <a:xfrm flipV="1">
                <a:off x="1694" y="3796"/>
                <a:ext cx="52" cy="2"/>
              </a:xfrm>
              <a:prstGeom prst="line">
                <a:avLst/>
              </a:prstGeom>
              <a:noFill/>
              <a:ln w="30226">
                <a:solidFill>
                  <a:schemeClr val="tx1"/>
                </a:solidFill>
                <a:round/>
                <a:headEnd/>
                <a:tailEnd/>
              </a:ln>
            </p:spPr>
            <p:txBody>
              <a:bodyPr/>
              <a:lstStyle/>
              <a:p>
                <a:endParaRPr lang="en-US"/>
              </a:p>
            </p:txBody>
          </p:sp>
          <p:sp>
            <p:nvSpPr>
              <p:cNvPr id="117" name="Line 117"/>
              <p:cNvSpPr>
                <a:spLocks noChangeShapeType="1"/>
              </p:cNvSpPr>
              <p:nvPr/>
            </p:nvSpPr>
            <p:spPr bwMode="auto">
              <a:xfrm>
                <a:off x="1746" y="3796"/>
                <a:ext cx="52" cy="23"/>
              </a:xfrm>
              <a:prstGeom prst="line">
                <a:avLst/>
              </a:prstGeom>
              <a:noFill/>
              <a:ln w="30226">
                <a:solidFill>
                  <a:schemeClr val="tx1"/>
                </a:solidFill>
                <a:round/>
                <a:headEnd/>
                <a:tailEnd/>
              </a:ln>
            </p:spPr>
            <p:txBody>
              <a:bodyPr/>
              <a:lstStyle/>
              <a:p>
                <a:endParaRPr lang="en-US"/>
              </a:p>
            </p:txBody>
          </p:sp>
          <p:sp>
            <p:nvSpPr>
              <p:cNvPr id="118" name="Line 118"/>
              <p:cNvSpPr>
                <a:spLocks noChangeShapeType="1"/>
              </p:cNvSpPr>
              <p:nvPr/>
            </p:nvSpPr>
            <p:spPr bwMode="auto">
              <a:xfrm>
                <a:off x="1798" y="3819"/>
                <a:ext cx="53" cy="5"/>
              </a:xfrm>
              <a:prstGeom prst="line">
                <a:avLst/>
              </a:prstGeom>
              <a:noFill/>
              <a:ln w="30226">
                <a:solidFill>
                  <a:schemeClr val="tx1"/>
                </a:solidFill>
                <a:round/>
                <a:headEnd/>
                <a:tailEnd/>
              </a:ln>
            </p:spPr>
            <p:txBody>
              <a:bodyPr/>
              <a:lstStyle/>
              <a:p>
                <a:endParaRPr lang="en-US"/>
              </a:p>
            </p:txBody>
          </p:sp>
          <p:sp>
            <p:nvSpPr>
              <p:cNvPr id="119" name="Line 119"/>
              <p:cNvSpPr>
                <a:spLocks noChangeShapeType="1"/>
              </p:cNvSpPr>
              <p:nvPr/>
            </p:nvSpPr>
            <p:spPr bwMode="auto">
              <a:xfrm flipV="1">
                <a:off x="1851" y="3806"/>
                <a:ext cx="51" cy="18"/>
              </a:xfrm>
              <a:prstGeom prst="line">
                <a:avLst/>
              </a:prstGeom>
              <a:noFill/>
              <a:ln w="30226">
                <a:solidFill>
                  <a:schemeClr val="tx1"/>
                </a:solidFill>
                <a:round/>
                <a:headEnd/>
                <a:tailEnd/>
              </a:ln>
            </p:spPr>
            <p:txBody>
              <a:bodyPr/>
              <a:lstStyle/>
              <a:p>
                <a:endParaRPr lang="en-US"/>
              </a:p>
            </p:txBody>
          </p:sp>
          <p:sp>
            <p:nvSpPr>
              <p:cNvPr id="120" name="Line 120"/>
              <p:cNvSpPr>
                <a:spLocks noChangeShapeType="1"/>
              </p:cNvSpPr>
              <p:nvPr/>
            </p:nvSpPr>
            <p:spPr bwMode="auto">
              <a:xfrm>
                <a:off x="1902" y="3806"/>
                <a:ext cx="51" cy="7"/>
              </a:xfrm>
              <a:prstGeom prst="line">
                <a:avLst/>
              </a:prstGeom>
              <a:noFill/>
              <a:ln w="30226">
                <a:solidFill>
                  <a:schemeClr val="tx1"/>
                </a:solidFill>
                <a:round/>
                <a:headEnd/>
                <a:tailEnd/>
              </a:ln>
            </p:spPr>
            <p:txBody>
              <a:bodyPr/>
              <a:lstStyle/>
              <a:p>
                <a:endParaRPr lang="en-US"/>
              </a:p>
            </p:txBody>
          </p:sp>
          <p:sp>
            <p:nvSpPr>
              <p:cNvPr id="121" name="Line 121"/>
              <p:cNvSpPr>
                <a:spLocks noChangeShapeType="1"/>
              </p:cNvSpPr>
              <p:nvPr/>
            </p:nvSpPr>
            <p:spPr bwMode="auto">
              <a:xfrm>
                <a:off x="1953" y="3813"/>
                <a:ext cx="53" cy="1"/>
              </a:xfrm>
              <a:prstGeom prst="line">
                <a:avLst/>
              </a:prstGeom>
              <a:noFill/>
              <a:ln w="30163">
                <a:solidFill>
                  <a:srgbClr val="FF0000"/>
                </a:solidFill>
                <a:round/>
                <a:headEnd/>
                <a:tailEnd/>
              </a:ln>
            </p:spPr>
            <p:txBody>
              <a:bodyPr/>
              <a:lstStyle/>
              <a:p>
                <a:endParaRPr lang="en-US"/>
              </a:p>
            </p:txBody>
          </p:sp>
          <p:sp>
            <p:nvSpPr>
              <p:cNvPr id="122" name="Line 122"/>
              <p:cNvSpPr>
                <a:spLocks noChangeShapeType="1"/>
              </p:cNvSpPr>
              <p:nvPr/>
            </p:nvSpPr>
            <p:spPr bwMode="auto">
              <a:xfrm>
                <a:off x="2006" y="3814"/>
                <a:ext cx="52" cy="4"/>
              </a:xfrm>
              <a:prstGeom prst="line">
                <a:avLst/>
              </a:prstGeom>
              <a:noFill/>
              <a:ln w="30163">
                <a:solidFill>
                  <a:schemeClr val="tx1"/>
                </a:solidFill>
                <a:round/>
                <a:headEnd/>
                <a:tailEnd/>
              </a:ln>
            </p:spPr>
            <p:txBody>
              <a:bodyPr/>
              <a:lstStyle/>
              <a:p>
                <a:endParaRPr lang="en-US"/>
              </a:p>
            </p:txBody>
          </p:sp>
          <p:sp>
            <p:nvSpPr>
              <p:cNvPr id="123" name="Line 123"/>
              <p:cNvSpPr>
                <a:spLocks noChangeShapeType="1"/>
              </p:cNvSpPr>
              <p:nvPr/>
            </p:nvSpPr>
            <p:spPr bwMode="auto">
              <a:xfrm>
                <a:off x="2058" y="3818"/>
                <a:ext cx="52" cy="1"/>
              </a:xfrm>
              <a:prstGeom prst="line">
                <a:avLst/>
              </a:prstGeom>
              <a:noFill/>
              <a:ln w="30163">
                <a:solidFill>
                  <a:schemeClr val="tx1"/>
                </a:solidFill>
                <a:round/>
                <a:headEnd/>
                <a:tailEnd/>
              </a:ln>
            </p:spPr>
            <p:txBody>
              <a:bodyPr/>
              <a:lstStyle/>
              <a:p>
                <a:endParaRPr lang="en-US"/>
              </a:p>
            </p:txBody>
          </p:sp>
          <p:sp>
            <p:nvSpPr>
              <p:cNvPr id="124" name="Line 124"/>
              <p:cNvSpPr>
                <a:spLocks noChangeShapeType="1"/>
              </p:cNvSpPr>
              <p:nvPr/>
            </p:nvSpPr>
            <p:spPr bwMode="auto">
              <a:xfrm flipV="1">
                <a:off x="2110" y="3817"/>
                <a:ext cx="51" cy="2"/>
              </a:xfrm>
              <a:prstGeom prst="line">
                <a:avLst/>
              </a:prstGeom>
              <a:noFill/>
              <a:ln w="30163">
                <a:solidFill>
                  <a:schemeClr val="tx1"/>
                </a:solidFill>
                <a:round/>
                <a:headEnd/>
                <a:tailEnd/>
              </a:ln>
            </p:spPr>
            <p:txBody>
              <a:bodyPr/>
              <a:lstStyle/>
              <a:p>
                <a:endParaRPr lang="en-US"/>
              </a:p>
            </p:txBody>
          </p:sp>
          <p:sp>
            <p:nvSpPr>
              <p:cNvPr id="125" name="Line 125"/>
              <p:cNvSpPr>
                <a:spLocks noChangeShapeType="1"/>
              </p:cNvSpPr>
              <p:nvPr/>
            </p:nvSpPr>
            <p:spPr bwMode="auto">
              <a:xfrm flipV="1">
                <a:off x="2161" y="3815"/>
                <a:ext cx="53" cy="2"/>
              </a:xfrm>
              <a:prstGeom prst="line">
                <a:avLst/>
              </a:prstGeom>
              <a:noFill/>
              <a:ln w="30163">
                <a:solidFill>
                  <a:schemeClr val="tx1"/>
                </a:solidFill>
                <a:round/>
                <a:headEnd/>
                <a:tailEnd/>
              </a:ln>
            </p:spPr>
            <p:txBody>
              <a:bodyPr/>
              <a:lstStyle/>
              <a:p>
                <a:endParaRPr lang="en-US"/>
              </a:p>
            </p:txBody>
          </p:sp>
          <p:sp>
            <p:nvSpPr>
              <p:cNvPr id="126" name="Line 126"/>
              <p:cNvSpPr>
                <a:spLocks noChangeShapeType="1"/>
              </p:cNvSpPr>
              <p:nvPr/>
            </p:nvSpPr>
            <p:spPr bwMode="auto">
              <a:xfrm>
                <a:off x="2214" y="3815"/>
                <a:ext cx="52" cy="7"/>
              </a:xfrm>
              <a:prstGeom prst="line">
                <a:avLst/>
              </a:prstGeom>
              <a:noFill/>
              <a:ln w="30163">
                <a:solidFill>
                  <a:schemeClr val="tx1"/>
                </a:solidFill>
                <a:round/>
                <a:headEnd/>
                <a:tailEnd/>
              </a:ln>
            </p:spPr>
            <p:txBody>
              <a:bodyPr/>
              <a:lstStyle/>
              <a:p>
                <a:endParaRPr lang="en-US"/>
              </a:p>
            </p:txBody>
          </p:sp>
          <p:sp>
            <p:nvSpPr>
              <p:cNvPr id="127" name="Line 127"/>
              <p:cNvSpPr>
                <a:spLocks noChangeShapeType="1"/>
              </p:cNvSpPr>
              <p:nvPr/>
            </p:nvSpPr>
            <p:spPr bwMode="auto">
              <a:xfrm flipV="1">
                <a:off x="2266" y="3820"/>
                <a:ext cx="51" cy="2"/>
              </a:xfrm>
              <a:prstGeom prst="line">
                <a:avLst/>
              </a:prstGeom>
              <a:noFill/>
              <a:ln w="30163">
                <a:solidFill>
                  <a:schemeClr val="tx1"/>
                </a:solidFill>
                <a:round/>
                <a:headEnd/>
                <a:tailEnd/>
              </a:ln>
            </p:spPr>
            <p:txBody>
              <a:bodyPr/>
              <a:lstStyle/>
              <a:p>
                <a:endParaRPr lang="en-US"/>
              </a:p>
            </p:txBody>
          </p:sp>
          <p:sp>
            <p:nvSpPr>
              <p:cNvPr id="128" name="Line 128"/>
              <p:cNvSpPr>
                <a:spLocks noChangeShapeType="1"/>
              </p:cNvSpPr>
              <p:nvPr/>
            </p:nvSpPr>
            <p:spPr bwMode="auto">
              <a:xfrm>
                <a:off x="2317" y="3820"/>
                <a:ext cx="52" cy="8"/>
              </a:xfrm>
              <a:prstGeom prst="line">
                <a:avLst/>
              </a:prstGeom>
              <a:noFill/>
              <a:ln w="30163">
                <a:solidFill>
                  <a:schemeClr val="tx1"/>
                </a:solidFill>
                <a:round/>
                <a:headEnd/>
                <a:tailEnd/>
              </a:ln>
            </p:spPr>
            <p:txBody>
              <a:bodyPr/>
              <a:lstStyle/>
              <a:p>
                <a:endParaRPr lang="en-US"/>
              </a:p>
            </p:txBody>
          </p:sp>
          <p:sp>
            <p:nvSpPr>
              <p:cNvPr id="129" name="Line 129"/>
              <p:cNvSpPr>
                <a:spLocks noChangeShapeType="1"/>
              </p:cNvSpPr>
              <p:nvPr/>
            </p:nvSpPr>
            <p:spPr bwMode="auto">
              <a:xfrm>
                <a:off x="2369" y="3828"/>
                <a:ext cx="53" cy="1"/>
              </a:xfrm>
              <a:prstGeom prst="line">
                <a:avLst/>
              </a:prstGeom>
              <a:noFill/>
              <a:ln w="30163">
                <a:solidFill>
                  <a:schemeClr val="tx1"/>
                </a:solidFill>
                <a:round/>
                <a:headEnd/>
                <a:tailEnd/>
              </a:ln>
            </p:spPr>
            <p:txBody>
              <a:bodyPr/>
              <a:lstStyle/>
              <a:p>
                <a:endParaRPr lang="en-US"/>
              </a:p>
            </p:txBody>
          </p:sp>
          <p:sp>
            <p:nvSpPr>
              <p:cNvPr id="130" name="Line 130"/>
              <p:cNvSpPr>
                <a:spLocks noChangeShapeType="1"/>
              </p:cNvSpPr>
              <p:nvPr/>
            </p:nvSpPr>
            <p:spPr bwMode="auto">
              <a:xfrm>
                <a:off x="2422" y="3829"/>
                <a:ext cx="50" cy="2"/>
              </a:xfrm>
              <a:prstGeom prst="line">
                <a:avLst/>
              </a:prstGeom>
              <a:noFill/>
              <a:ln w="30163">
                <a:solidFill>
                  <a:schemeClr val="tx1"/>
                </a:solidFill>
                <a:round/>
                <a:headEnd/>
                <a:tailEnd/>
              </a:ln>
            </p:spPr>
            <p:txBody>
              <a:bodyPr/>
              <a:lstStyle/>
              <a:p>
                <a:endParaRPr lang="en-US"/>
              </a:p>
            </p:txBody>
          </p:sp>
          <p:sp>
            <p:nvSpPr>
              <p:cNvPr id="131" name="Line 131"/>
              <p:cNvSpPr>
                <a:spLocks noChangeShapeType="1"/>
              </p:cNvSpPr>
              <p:nvPr/>
            </p:nvSpPr>
            <p:spPr bwMode="auto">
              <a:xfrm>
                <a:off x="2472" y="3831"/>
                <a:ext cx="53" cy="1"/>
              </a:xfrm>
              <a:prstGeom prst="line">
                <a:avLst/>
              </a:prstGeom>
              <a:noFill/>
              <a:ln w="30163">
                <a:solidFill>
                  <a:schemeClr val="tx1"/>
                </a:solidFill>
                <a:round/>
                <a:headEnd/>
                <a:tailEnd/>
              </a:ln>
            </p:spPr>
            <p:txBody>
              <a:bodyPr/>
              <a:lstStyle/>
              <a:p>
                <a:endParaRPr lang="en-US"/>
              </a:p>
            </p:txBody>
          </p:sp>
          <p:sp>
            <p:nvSpPr>
              <p:cNvPr id="132" name="Line 132"/>
              <p:cNvSpPr>
                <a:spLocks noChangeShapeType="1"/>
              </p:cNvSpPr>
              <p:nvPr/>
            </p:nvSpPr>
            <p:spPr bwMode="auto">
              <a:xfrm flipV="1">
                <a:off x="2525" y="3830"/>
                <a:ext cx="52" cy="1"/>
              </a:xfrm>
              <a:prstGeom prst="line">
                <a:avLst/>
              </a:prstGeom>
              <a:noFill/>
              <a:ln w="30163">
                <a:solidFill>
                  <a:schemeClr val="tx1"/>
                </a:solidFill>
                <a:round/>
                <a:headEnd/>
                <a:tailEnd/>
              </a:ln>
            </p:spPr>
            <p:txBody>
              <a:bodyPr/>
              <a:lstStyle/>
              <a:p>
                <a:endParaRPr lang="en-US"/>
              </a:p>
            </p:txBody>
          </p:sp>
          <p:sp>
            <p:nvSpPr>
              <p:cNvPr id="133" name="Line 133"/>
              <p:cNvSpPr>
                <a:spLocks noChangeShapeType="1"/>
              </p:cNvSpPr>
              <p:nvPr/>
            </p:nvSpPr>
            <p:spPr bwMode="auto">
              <a:xfrm>
                <a:off x="2577" y="3830"/>
                <a:ext cx="51" cy="1"/>
              </a:xfrm>
              <a:prstGeom prst="line">
                <a:avLst/>
              </a:prstGeom>
              <a:noFill/>
              <a:ln w="30163">
                <a:solidFill>
                  <a:schemeClr val="tx1"/>
                </a:solidFill>
                <a:round/>
                <a:headEnd/>
                <a:tailEnd/>
              </a:ln>
            </p:spPr>
            <p:txBody>
              <a:bodyPr/>
              <a:lstStyle/>
              <a:p>
                <a:endParaRPr lang="en-US"/>
              </a:p>
            </p:txBody>
          </p:sp>
          <p:sp>
            <p:nvSpPr>
              <p:cNvPr id="134" name="Line 134"/>
              <p:cNvSpPr>
                <a:spLocks noChangeShapeType="1"/>
              </p:cNvSpPr>
              <p:nvPr/>
            </p:nvSpPr>
            <p:spPr bwMode="auto">
              <a:xfrm flipV="1">
                <a:off x="2628" y="3824"/>
                <a:ext cx="54" cy="7"/>
              </a:xfrm>
              <a:prstGeom prst="line">
                <a:avLst/>
              </a:prstGeom>
              <a:noFill/>
              <a:ln w="30163">
                <a:solidFill>
                  <a:schemeClr val="tx1"/>
                </a:solidFill>
                <a:round/>
                <a:headEnd/>
                <a:tailEnd/>
              </a:ln>
            </p:spPr>
            <p:txBody>
              <a:bodyPr/>
              <a:lstStyle/>
              <a:p>
                <a:endParaRPr lang="en-US"/>
              </a:p>
            </p:txBody>
          </p:sp>
          <p:sp>
            <p:nvSpPr>
              <p:cNvPr id="135" name="Line 135"/>
              <p:cNvSpPr>
                <a:spLocks noChangeShapeType="1"/>
              </p:cNvSpPr>
              <p:nvPr/>
            </p:nvSpPr>
            <p:spPr bwMode="auto">
              <a:xfrm>
                <a:off x="2682" y="3824"/>
                <a:ext cx="51" cy="8"/>
              </a:xfrm>
              <a:prstGeom prst="line">
                <a:avLst/>
              </a:prstGeom>
              <a:noFill/>
              <a:ln w="30163">
                <a:solidFill>
                  <a:schemeClr val="tx1"/>
                </a:solidFill>
                <a:round/>
                <a:headEnd/>
                <a:tailEnd/>
              </a:ln>
            </p:spPr>
            <p:txBody>
              <a:bodyPr/>
              <a:lstStyle/>
              <a:p>
                <a:endParaRPr lang="en-US"/>
              </a:p>
            </p:txBody>
          </p:sp>
          <p:sp>
            <p:nvSpPr>
              <p:cNvPr id="136" name="Line 136"/>
              <p:cNvSpPr>
                <a:spLocks noChangeShapeType="1"/>
              </p:cNvSpPr>
              <p:nvPr/>
            </p:nvSpPr>
            <p:spPr bwMode="auto">
              <a:xfrm flipV="1">
                <a:off x="2733" y="3828"/>
                <a:ext cx="52" cy="4"/>
              </a:xfrm>
              <a:prstGeom prst="line">
                <a:avLst/>
              </a:prstGeom>
              <a:noFill/>
              <a:ln w="30163">
                <a:solidFill>
                  <a:schemeClr val="tx1"/>
                </a:solidFill>
                <a:round/>
                <a:headEnd/>
                <a:tailEnd/>
              </a:ln>
            </p:spPr>
            <p:txBody>
              <a:bodyPr/>
              <a:lstStyle/>
              <a:p>
                <a:endParaRPr lang="en-US"/>
              </a:p>
            </p:txBody>
          </p:sp>
          <p:sp>
            <p:nvSpPr>
              <p:cNvPr id="137" name="Line 137"/>
              <p:cNvSpPr>
                <a:spLocks noChangeShapeType="1"/>
              </p:cNvSpPr>
              <p:nvPr/>
            </p:nvSpPr>
            <p:spPr bwMode="auto">
              <a:xfrm>
                <a:off x="2785" y="3828"/>
                <a:ext cx="51" cy="3"/>
              </a:xfrm>
              <a:prstGeom prst="line">
                <a:avLst/>
              </a:prstGeom>
              <a:noFill/>
              <a:ln w="30163">
                <a:solidFill>
                  <a:schemeClr val="tx1"/>
                </a:solidFill>
                <a:round/>
                <a:headEnd/>
                <a:tailEnd/>
              </a:ln>
            </p:spPr>
            <p:txBody>
              <a:bodyPr/>
              <a:lstStyle/>
              <a:p>
                <a:endParaRPr lang="en-US"/>
              </a:p>
            </p:txBody>
          </p:sp>
          <p:sp>
            <p:nvSpPr>
              <p:cNvPr id="138" name="Line 138"/>
              <p:cNvSpPr>
                <a:spLocks noChangeShapeType="1"/>
              </p:cNvSpPr>
              <p:nvPr/>
            </p:nvSpPr>
            <p:spPr bwMode="auto">
              <a:xfrm>
                <a:off x="2836" y="3831"/>
                <a:ext cx="53" cy="2"/>
              </a:xfrm>
              <a:prstGeom prst="line">
                <a:avLst/>
              </a:prstGeom>
              <a:noFill/>
              <a:ln w="30163">
                <a:solidFill>
                  <a:schemeClr val="tx1"/>
                </a:solidFill>
                <a:round/>
                <a:headEnd/>
                <a:tailEnd/>
              </a:ln>
            </p:spPr>
            <p:txBody>
              <a:bodyPr/>
              <a:lstStyle/>
              <a:p>
                <a:endParaRPr lang="en-US"/>
              </a:p>
            </p:txBody>
          </p:sp>
          <p:sp>
            <p:nvSpPr>
              <p:cNvPr id="139" name="Line 139"/>
              <p:cNvSpPr>
                <a:spLocks noChangeShapeType="1"/>
              </p:cNvSpPr>
              <p:nvPr/>
            </p:nvSpPr>
            <p:spPr bwMode="auto">
              <a:xfrm flipV="1">
                <a:off x="2889" y="3832"/>
                <a:ext cx="52" cy="1"/>
              </a:xfrm>
              <a:prstGeom prst="line">
                <a:avLst/>
              </a:prstGeom>
              <a:noFill/>
              <a:ln w="30163">
                <a:solidFill>
                  <a:schemeClr val="tx1"/>
                </a:solidFill>
                <a:round/>
                <a:headEnd/>
                <a:tailEnd/>
              </a:ln>
            </p:spPr>
            <p:txBody>
              <a:bodyPr/>
              <a:lstStyle/>
              <a:p>
                <a:endParaRPr lang="en-US"/>
              </a:p>
            </p:txBody>
          </p:sp>
        </p:grpSp>
        <p:cxnSp>
          <p:nvCxnSpPr>
            <p:cNvPr id="141" name="Straight Arrow Connector 140"/>
            <p:cNvCxnSpPr/>
            <p:nvPr/>
          </p:nvCxnSpPr>
          <p:spPr bwMode="auto">
            <a:xfrm flipH="1">
              <a:off x="1857983" y="2101174"/>
              <a:ext cx="885217" cy="418289"/>
            </a:xfrm>
            <a:prstGeom prst="straightConnector1">
              <a:avLst/>
            </a:prstGeom>
            <a:solidFill>
              <a:srgbClr val="3374D4"/>
            </a:solidFill>
            <a:ln w="12700" cap="flat" cmpd="sng" algn="ctr">
              <a:solidFill>
                <a:schemeClr val="tx1"/>
              </a:solidFill>
              <a:prstDash val="solid"/>
              <a:round/>
              <a:headEnd type="none" w="med" len="med"/>
              <a:tailEnd type="arrow"/>
            </a:ln>
            <a:effectLst/>
          </p:spPr>
        </p:cxnSp>
        <p:sp>
          <p:nvSpPr>
            <p:cNvPr id="142" name="TextBox 141"/>
            <p:cNvSpPr txBox="1"/>
            <p:nvPr/>
          </p:nvSpPr>
          <p:spPr>
            <a:xfrm>
              <a:off x="2821021" y="1916350"/>
              <a:ext cx="1927131" cy="338554"/>
            </a:xfrm>
            <a:prstGeom prst="rect">
              <a:avLst/>
            </a:prstGeom>
            <a:noFill/>
          </p:spPr>
          <p:txBody>
            <a:bodyPr wrap="none" rtlCol="0">
              <a:spAutoFit/>
            </a:bodyPr>
            <a:lstStyle/>
            <a:p>
              <a:r>
                <a:rPr lang="en-US" dirty="0" smtClean="0"/>
                <a:t>After </a:t>
              </a:r>
              <a:r>
                <a:rPr lang="en-US" dirty="0" err="1" smtClean="0"/>
                <a:t>replumbing</a:t>
              </a:r>
              <a:endParaRPr lang="en-US" dirty="0"/>
            </a:p>
          </p:txBody>
        </p:sp>
        <p:cxnSp>
          <p:nvCxnSpPr>
            <p:cNvPr id="143" name="Straight Arrow Connector 142"/>
            <p:cNvCxnSpPr/>
            <p:nvPr/>
          </p:nvCxnSpPr>
          <p:spPr bwMode="auto">
            <a:xfrm flipH="1">
              <a:off x="2117387" y="3936459"/>
              <a:ext cx="885217" cy="418289"/>
            </a:xfrm>
            <a:prstGeom prst="straightConnector1">
              <a:avLst/>
            </a:prstGeom>
            <a:solidFill>
              <a:srgbClr val="3374D4"/>
            </a:solidFill>
            <a:ln w="12700" cap="flat" cmpd="sng" algn="ctr">
              <a:solidFill>
                <a:schemeClr val="tx1"/>
              </a:solidFill>
              <a:prstDash val="solid"/>
              <a:round/>
              <a:headEnd type="none" w="med" len="med"/>
              <a:tailEnd type="arrow"/>
            </a:ln>
            <a:effectLst/>
          </p:spPr>
        </p:cxnSp>
        <p:sp>
          <p:nvSpPr>
            <p:cNvPr id="144" name="TextBox 143"/>
            <p:cNvSpPr txBox="1"/>
            <p:nvPr/>
          </p:nvSpPr>
          <p:spPr>
            <a:xfrm>
              <a:off x="3022059" y="3771090"/>
              <a:ext cx="1552028" cy="338554"/>
            </a:xfrm>
            <a:prstGeom prst="rect">
              <a:avLst/>
            </a:prstGeom>
            <a:noFill/>
          </p:spPr>
          <p:txBody>
            <a:bodyPr wrap="none" rtlCol="0">
              <a:spAutoFit/>
            </a:bodyPr>
            <a:lstStyle/>
            <a:p>
              <a:r>
                <a:rPr lang="en-US" dirty="0" smtClean="0"/>
                <a:t>Original peak</a:t>
              </a:r>
              <a:endParaRPr lang="en-US" dirty="0"/>
            </a:p>
          </p:txBody>
        </p:sp>
        <p:sp>
          <p:nvSpPr>
            <p:cNvPr id="145" name="TextBox 144"/>
            <p:cNvSpPr txBox="1"/>
            <p:nvPr/>
          </p:nvSpPr>
          <p:spPr>
            <a:xfrm rot="16200000">
              <a:off x="9728" y="3375498"/>
              <a:ext cx="1163908" cy="338554"/>
            </a:xfrm>
            <a:prstGeom prst="rect">
              <a:avLst/>
            </a:prstGeom>
            <a:noFill/>
          </p:spPr>
          <p:txBody>
            <a:bodyPr wrap="none" rtlCol="0">
              <a:spAutoFit/>
            </a:bodyPr>
            <a:lstStyle/>
            <a:p>
              <a:r>
                <a:rPr lang="en-US" dirty="0" smtClean="0"/>
                <a:t>Response</a:t>
              </a:r>
              <a:endParaRPr lang="en-US" dirty="0"/>
            </a:p>
          </p:txBody>
        </p:sp>
        <p:sp>
          <p:nvSpPr>
            <p:cNvPr id="146" name="TextBox 145"/>
            <p:cNvSpPr txBox="1"/>
            <p:nvPr/>
          </p:nvSpPr>
          <p:spPr>
            <a:xfrm>
              <a:off x="2431915" y="6118698"/>
              <a:ext cx="689612" cy="338554"/>
            </a:xfrm>
            <a:prstGeom prst="rect">
              <a:avLst/>
            </a:prstGeom>
            <a:noFill/>
          </p:spPr>
          <p:txBody>
            <a:bodyPr wrap="none" rtlCol="0">
              <a:spAutoFit/>
            </a:bodyPr>
            <a:lstStyle/>
            <a:p>
              <a:r>
                <a:rPr lang="en-US" dirty="0" smtClean="0"/>
                <a:t>Time</a:t>
              </a:r>
              <a:endParaRPr lang="en-US" dirty="0"/>
            </a:p>
          </p:txBody>
        </p:sp>
      </p:grpSp>
    </p:spTree>
  </p:cSld>
  <p:clrMapOvr>
    <a:masterClrMapping/>
  </p:clrMapOvr>
  <p:transition/>
  <p:timing>
    <p:tnLst>
      <p:par>
        <p:cTn id="1" dur="indefinite" restart="never" nodeType="tmRoot"/>
      </p:par>
    </p:tnLst>
  </p:timing>
</p:sld>
</file>

<file path=ppt/slides/slide2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Content Placeholder 5"/>
          <p:cNvSpPr>
            <a:spLocks noGrp="1"/>
          </p:cNvSpPr>
          <p:nvPr>
            <p:ph sz="half" idx="13"/>
          </p:nvPr>
        </p:nvSpPr>
        <p:spPr>
          <a:xfrm>
            <a:off x="251475" y="5445245"/>
            <a:ext cx="8686800" cy="1070244"/>
          </a:xfrm>
        </p:spPr>
        <p:txBody>
          <a:bodyPr/>
          <a:lstStyle/>
          <a:p>
            <a:r>
              <a:rPr lang="en-US" sz="1800" dirty="0" smtClean="0"/>
              <a:t>If a column is voided, all peaks are usually tailed or split.</a:t>
            </a:r>
          </a:p>
          <a:p>
            <a:r>
              <a:rPr lang="en-US" sz="1800" dirty="0" smtClean="0"/>
              <a:t>The major cause of column voiding is silica column run at pH higher than 8.</a:t>
            </a:r>
            <a:endParaRPr lang="en-US" sz="1800" dirty="0"/>
          </a:p>
        </p:txBody>
      </p:sp>
      <p:sp>
        <p:nvSpPr>
          <p:cNvPr id="3" name="Title 2"/>
          <p:cNvSpPr>
            <a:spLocks noGrp="1"/>
          </p:cNvSpPr>
          <p:nvPr>
            <p:ph type="title"/>
          </p:nvPr>
        </p:nvSpPr>
        <p:spPr/>
        <p:txBody>
          <a:bodyPr/>
          <a:lstStyle/>
          <a:p>
            <a:r>
              <a:rPr lang="en-US" dirty="0" smtClean="0"/>
              <a:t>Possibly voided column</a:t>
            </a:r>
            <a:endParaRPr lang="en-US" dirty="0"/>
          </a:p>
        </p:txBody>
      </p:sp>
      <p:pic>
        <p:nvPicPr>
          <p:cNvPr id="139266" name="Picture 2"/>
          <p:cNvPicPr>
            <a:picLocks noChangeAspect="1" noChangeArrowheads="1"/>
          </p:cNvPicPr>
          <p:nvPr/>
        </p:nvPicPr>
        <p:blipFill>
          <a:blip r:embed="rId3" cstate="print"/>
          <a:srcRect/>
          <a:stretch>
            <a:fillRect/>
          </a:stretch>
        </p:blipFill>
        <p:spPr bwMode="auto">
          <a:xfrm>
            <a:off x="1054218" y="915302"/>
            <a:ext cx="7034685" cy="4193473"/>
          </a:xfrm>
          <a:prstGeom prst="rect">
            <a:avLst/>
          </a:prstGeom>
          <a:noFill/>
          <a:ln w="9525">
            <a:noFill/>
            <a:miter lim="800000"/>
            <a:headEnd/>
            <a:tailEnd/>
          </a:ln>
        </p:spPr>
      </p:pic>
    </p:spTree>
  </p:cSld>
  <p:clrMapOvr>
    <a:masterClrMapping/>
  </p:clrMapOvr>
  <p:transition/>
  <p:timing>
    <p:tnLst>
      <p:par>
        <p:cTn id="1" dur="indefinite" restart="never" nodeType="tmRoot"/>
      </p:par>
    </p:tnLst>
  </p:timing>
</p:sld>
</file>

<file path=ppt/slides/slide2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p:cNvSpPr>
            <a:spLocks noGrp="1"/>
          </p:cNvSpPr>
          <p:nvPr>
            <p:ph sz="half" idx="1"/>
          </p:nvPr>
        </p:nvSpPr>
        <p:spPr>
          <a:xfrm>
            <a:off x="118836" y="1682885"/>
            <a:ext cx="4343400" cy="4856892"/>
          </a:xfrm>
        </p:spPr>
        <p:txBody>
          <a:bodyPr>
            <a:normAutofit lnSpcReduction="10000"/>
          </a:bodyPr>
          <a:lstStyle/>
          <a:p>
            <a:pPr>
              <a:buNone/>
            </a:pPr>
            <a:r>
              <a:rPr lang="en-US" b="1" dirty="0" smtClean="0"/>
              <a:t>POSSIBLE CAUSES</a:t>
            </a:r>
          </a:p>
          <a:p>
            <a:pPr>
              <a:buNone/>
            </a:pPr>
            <a:r>
              <a:rPr lang="en-US" dirty="0" smtClean="0">
                <a:solidFill>
                  <a:srgbClr val="0000FF"/>
                </a:solidFill>
              </a:rPr>
              <a:t>ALL PEAKS</a:t>
            </a:r>
          </a:p>
          <a:p>
            <a:r>
              <a:rPr lang="en-US" dirty="0" smtClean="0"/>
              <a:t>Larger system or dwell volume</a:t>
            </a:r>
          </a:p>
          <a:p>
            <a:r>
              <a:rPr lang="en-US" dirty="0" smtClean="0"/>
              <a:t>Tubing ID too large</a:t>
            </a:r>
          </a:p>
          <a:p>
            <a:r>
              <a:rPr lang="en-US" dirty="0" smtClean="0"/>
              <a:t>Detector filter/time constant is too large.</a:t>
            </a:r>
          </a:p>
          <a:p>
            <a:r>
              <a:rPr lang="en-US" dirty="0" smtClean="0"/>
              <a:t>Too much smoothing</a:t>
            </a:r>
          </a:p>
          <a:p>
            <a:endParaRPr lang="en-US" dirty="0" smtClean="0"/>
          </a:p>
          <a:p>
            <a:endParaRPr lang="en-US" dirty="0" smtClean="0"/>
          </a:p>
          <a:p>
            <a:endParaRPr lang="en-US" dirty="0" smtClean="0"/>
          </a:p>
          <a:p>
            <a:pPr>
              <a:buNone/>
            </a:pPr>
            <a:r>
              <a:rPr lang="en-US" dirty="0" smtClean="0">
                <a:solidFill>
                  <a:srgbClr val="0000FF"/>
                </a:solidFill>
              </a:rPr>
              <a:t>ONE PEAK</a:t>
            </a:r>
          </a:p>
          <a:p>
            <a:r>
              <a:rPr lang="en-US" dirty="0" smtClean="0"/>
              <a:t>Long retained peak from a previous sample</a:t>
            </a:r>
          </a:p>
          <a:p>
            <a:r>
              <a:rPr lang="en-US" dirty="0" smtClean="0"/>
              <a:t>Junk peak from contaminated solvent</a:t>
            </a:r>
          </a:p>
        </p:txBody>
      </p:sp>
      <p:sp>
        <p:nvSpPr>
          <p:cNvPr id="3" name="Content Placeholder 2"/>
          <p:cNvSpPr>
            <a:spLocks noGrp="1"/>
          </p:cNvSpPr>
          <p:nvPr>
            <p:ph sz="half" idx="2"/>
          </p:nvPr>
        </p:nvSpPr>
        <p:spPr>
          <a:xfrm>
            <a:off x="4648200" y="1682885"/>
            <a:ext cx="4343400" cy="4856892"/>
          </a:xfrm>
        </p:spPr>
        <p:txBody>
          <a:bodyPr/>
          <a:lstStyle/>
          <a:p>
            <a:pPr>
              <a:buNone/>
            </a:pPr>
            <a:r>
              <a:rPr lang="en-US" b="1" dirty="0" smtClean="0"/>
              <a:t>THINGS TO DO</a:t>
            </a:r>
            <a:endParaRPr lang="en-US" dirty="0" smtClean="0">
              <a:solidFill>
                <a:srgbClr val="0000FF"/>
              </a:solidFill>
            </a:endParaRPr>
          </a:p>
          <a:p>
            <a:endParaRPr lang="en-US" sz="1400" dirty="0" smtClean="0">
              <a:solidFill>
                <a:srgbClr val="0000FF"/>
              </a:solidFill>
            </a:endParaRPr>
          </a:p>
          <a:p>
            <a:r>
              <a:rPr lang="en-US" dirty="0" smtClean="0">
                <a:solidFill>
                  <a:srgbClr val="0000FF"/>
                </a:solidFill>
              </a:rPr>
              <a:t>Use a HPLC with lower volume</a:t>
            </a:r>
          </a:p>
          <a:p>
            <a:r>
              <a:rPr lang="en-US" dirty="0" smtClean="0">
                <a:solidFill>
                  <a:srgbClr val="0000FF"/>
                </a:solidFill>
              </a:rPr>
              <a:t>Use the recommended tubing ID</a:t>
            </a:r>
          </a:p>
          <a:p>
            <a:r>
              <a:rPr lang="en-US" dirty="0" smtClean="0">
                <a:solidFill>
                  <a:srgbClr val="0000FF"/>
                </a:solidFill>
              </a:rPr>
              <a:t>Set filter/time constant at 1/data rate.</a:t>
            </a:r>
          </a:p>
          <a:p>
            <a:r>
              <a:rPr lang="en-US" dirty="0" smtClean="0">
                <a:solidFill>
                  <a:srgbClr val="0000FF"/>
                </a:solidFill>
              </a:rPr>
              <a:t>Decrease the amount of smoothing.  Smoothing should reduce noise, but not broaden the peak.</a:t>
            </a:r>
          </a:p>
          <a:p>
            <a:endParaRPr lang="en-US" sz="800" dirty="0" smtClean="0">
              <a:solidFill>
                <a:srgbClr val="0000FF"/>
              </a:solidFill>
            </a:endParaRPr>
          </a:p>
          <a:p>
            <a:r>
              <a:rPr lang="en-US" dirty="0" smtClean="0">
                <a:solidFill>
                  <a:srgbClr val="0000FF"/>
                </a:solidFill>
              </a:rPr>
              <a:t>Add a high organic wash step at the end of the gradient and extend the run time.</a:t>
            </a:r>
          </a:p>
          <a:p>
            <a:endParaRPr lang="en-US" dirty="0" smtClean="0">
              <a:solidFill>
                <a:srgbClr val="0000FF"/>
              </a:solidFill>
            </a:endParaRPr>
          </a:p>
        </p:txBody>
      </p:sp>
      <p:sp>
        <p:nvSpPr>
          <p:cNvPr id="4" name="Title 3"/>
          <p:cNvSpPr>
            <a:spLocks noGrp="1"/>
          </p:cNvSpPr>
          <p:nvPr>
            <p:ph type="title"/>
          </p:nvPr>
        </p:nvSpPr>
        <p:spPr/>
        <p:txBody>
          <a:bodyPr/>
          <a:lstStyle/>
          <a:p>
            <a:r>
              <a:rPr lang="en-US" dirty="0" smtClean="0"/>
              <a:t>Peak Shape Problem</a:t>
            </a:r>
            <a:endParaRPr lang="en-US" dirty="0"/>
          </a:p>
        </p:txBody>
      </p:sp>
      <p:sp>
        <p:nvSpPr>
          <p:cNvPr id="5" name="TextBox 4"/>
          <p:cNvSpPr txBox="1"/>
          <p:nvPr/>
        </p:nvSpPr>
        <p:spPr>
          <a:xfrm>
            <a:off x="542610" y="823964"/>
            <a:ext cx="2190862" cy="400110"/>
          </a:xfrm>
          <a:prstGeom prst="rect">
            <a:avLst/>
          </a:prstGeom>
          <a:noFill/>
        </p:spPr>
        <p:txBody>
          <a:bodyPr wrap="square" rtlCol="0">
            <a:spAutoFit/>
          </a:bodyPr>
          <a:lstStyle/>
          <a:p>
            <a:r>
              <a:rPr lang="en-US" sz="2000" b="1" dirty="0" smtClean="0">
                <a:solidFill>
                  <a:srgbClr val="3333FF"/>
                </a:solidFill>
              </a:rPr>
              <a:t>Broad Peaks</a:t>
            </a:r>
            <a:endParaRPr lang="en-US" sz="2000" dirty="0" smtClean="0"/>
          </a:p>
        </p:txBody>
      </p:sp>
      <p:grpSp>
        <p:nvGrpSpPr>
          <p:cNvPr id="6" name="Group 8"/>
          <p:cNvGrpSpPr/>
          <p:nvPr/>
        </p:nvGrpSpPr>
        <p:grpSpPr>
          <a:xfrm>
            <a:off x="5263284" y="894291"/>
            <a:ext cx="2100554" cy="661171"/>
            <a:chOff x="5448590" y="330740"/>
            <a:chExt cx="1036926" cy="1224723"/>
          </a:xfrm>
        </p:grpSpPr>
        <p:sp>
          <p:nvSpPr>
            <p:cNvPr id="7" name="Freeform 27"/>
            <p:cNvSpPr>
              <a:spLocks/>
            </p:cNvSpPr>
            <p:nvPr/>
          </p:nvSpPr>
          <p:spPr bwMode="auto">
            <a:xfrm>
              <a:off x="5448590" y="330740"/>
              <a:ext cx="1036926" cy="1177426"/>
            </a:xfrm>
            <a:custGeom>
              <a:avLst/>
              <a:gdLst/>
              <a:ahLst/>
              <a:cxnLst>
                <a:cxn ang="0">
                  <a:pos x="0" y="4701"/>
                </a:cxn>
                <a:cxn ang="0">
                  <a:pos x="120" y="4701"/>
                </a:cxn>
                <a:cxn ang="0">
                  <a:pos x="240" y="4701"/>
                </a:cxn>
                <a:cxn ang="0">
                  <a:pos x="355" y="4694"/>
                </a:cxn>
                <a:cxn ang="0">
                  <a:pos x="476" y="4691"/>
                </a:cxn>
                <a:cxn ang="0">
                  <a:pos x="598" y="4691"/>
                </a:cxn>
                <a:cxn ang="0">
                  <a:pos x="723" y="4676"/>
                </a:cxn>
                <a:cxn ang="0">
                  <a:pos x="843" y="4661"/>
                </a:cxn>
                <a:cxn ang="0">
                  <a:pos x="964" y="4630"/>
                </a:cxn>
                <a:cxn ang="0">
                  <a:pos x="1087" y="4584"/>
                </a:cxn>
                <a:cxn ang="0">
                  <a:pos x="1202" y="4502"/>
                </a:cxn>
                <a:cxn ang="0">
                  <a:pos x="1323" y="4388"/>
                </a:cxn>
                <a:cxn ang="0">
                  <a:pos x="1447" y="4226"/>
                </a:cxn>
                <a:cxn ang="0">
                  <a:pos x="1565" y="4017"/>
                </a:cxn>
                <a:cxn ang="0">
                  <a:pos x="1684" y="3750"/>
                </a:cxn>
                <a:cxn ang="0">
                  <a:pos x="1803" y="3415"/>
                </a:cxn>
                <a:cxn ang="0">
                  <a:pos x="1921" y="3040"/>
                </a:cxn>
                <a:cxn ang="0">
                  <a:pos x="2042" y="2589"/>
                </a:cxn>
                <a:cxn ang="0">
                  <a:pos x="2166" y="2119"/>
                </a:cxn>
                <a:cxn ang="0">
                  <a:pos x="2285" y="1647"/>
                </a:cxn>
                <a:cxn ang="0">
                  <a:pos x="2409" y="1182"/>
                </a:cxn>
                <a:cxn ang="0">
                  <a:pos x="2530" y="774"/>
                </a:cxn>
                <a:cxn ang="0">
                  <a:pos x="2650" y="434"/>
                </a:cxn>
                <a:cxn ang="0">
                  <a:pos x="2765" y="196"/>
                </a:cxn>
                <a:cxn ang="0">
                  <a:pos x="2886" y="43"/>
                </a:cxn>
                <a:cxn ang="0">
                  <a:pos x="3010" y="0"/>
                </a:cxn>
                <a:cxn ang="0">
                  <a:pos x="3126" y="69"/>
                </a:cxn>
                <a:cxn ang="0">
                  <a:pos x="3250" y="226"/>
                </a:cxn>
                <a:cxn ang="0">
                  <a:pos x="3365" y="460"/>
                </a:cxn>
                <a:cxn ang="0">
                  <a:pos x="3492" y="759"/>
                </a:cxn>
                <a:cxn ang="0">
                  <a:pos x="3612" y="1091"/>
                </a:cxn>
                <a:cxn ang="0">
                  <a:pos x="3733" y="1459"/>
                </a:cxn>
                <a:cxn ang="0">
                  <a:pos x="3853" y="1823"/>
                </a:cxn>
                <a:cxn ang="0">
                  <a:pos x="3975" y="2179"/>
                </a:cxn>
                <a:cxn ang="0">
                  <a:pos x="4097" y="2530"/>
                </a:cxn>
                <a:cxn ang="0">
                  <a:pos x="4215" y="2846"/>
                </a:cxn>
                <a:cxn ang="0">
                  <a:pos x="4333" y="3133"/>
                </a:cxn>
                <a:cxn ang="0">
                  <a:pos x="4456" y="3378"/>
                </a:cxn>
                <a:cxn ang="0">
                  <a:pos x="4574" y="3606"/>
                </a:cxn>
                <a:cxn ang="0">
                  <a:pos x="4697" y="3783"/>
                </a:cxn>
                <a:cxn ang="0">
                  <a:pos x="4817" y="3954"/>
                </a:cxn>
                <a:cxn ang="0">
                  <a:pos x="4941" y="4079"/>
                </a:cxn>
                <a:cxn ang="0">
                  <a:pos x="5056" y="4193"/>
                </a:cxn>
                <a:cxn ang="0">
                  <a:pos x="5180" y="4277"/>
                </a:cxn>
                <a:cxn ang="0">
                  <a:pos x="5295" y="4357"/>
                </a:cxn>
                <a:cxn ang="0">
                  <a:pos x="5418" y="4430"/>
                </a:cxn>
                <a:cxn ang="0">
                  <a:pos x="5539" y="4470"/>
                </a:cxn>
                <a:cxn ang="0">
                  <a:pos x="5660" y="4515"/>
                </a:cxn>
                <a:cxn ang="0">
                  <a:pos x="5778" y="4548"/>
                </a:cxn>
                <a:cxn ang="0">
                  <a:pos x="5899" y="4578"/>
                </a:cxn>
                <a:cxn ang="0">
                  <a:pos x="6020" y="4591"/>
                </a:cxn>
                <a:cxn ang="0">
                  <a:pos x="6139" y="4617"/>
                </a:cxn>
                <a:cxn ang="0">
                  <a:pos x="6260" y="4630"/>
                </a:cxn>
                <a:cxn ang="0">
                  <a:pos x="6385" y="4643"/>
                </a:cxn>
                <a:cxn ang="0">
                  <a:pos x="6504" y="4661"/>
                </a:cxn>
                <a:cxn ang="0">
                  <a:pos x="6628" y="4661"/>
                </a:cxn>
                <a:cxn ang="0">
                  <a:pos x="6746" y="4663"/>
                </a:cxn>
                <a:cxn ang="0">
                  <a:pos x="6869" y="4674"/>
                </a:cxn>
                <a:cxn ang="0">
                  <a:pos x="6984" y="4676"/>
                </a:cxn>
                <a:cxn ang="0">
                  <a:pos x="7107" y="4687"/>
                </a:cxn>
                <a:cxn ang="0">
                  <a:pos x="7225" y="4691"/>
                </a:cxn>
              </a:cxnLst>
              <a:rect l="0" t="0" r="r" b="b"/>
              <a:pathLst>
                <a:path w="7225" h="4701">
                  <a:moveTo>
                    <a:pt x="0" y="4701"/>
                  </a:moveTo>
                  <a:lnTo>
                    <a:pt x="120" y="4701"/>
                  </a:lnTo>
                  <a:lnTo>
                    <a:pt x="240" y="4701"/>
                  </a:lnTo>
                  <a:lnTo>
                    <a:pt x="355" y="4694"/>
                  </a:lnTo>
                  <a:lnTo>
                    <a:pt x="476" y="4691"/>
                  </a:lnTo>
                  <a:lnTo>
                    <a:pt x="598" y="4691"/>
                  </a:lnTo>
                  <a:lnTo>
                    <a:pt x="723" y="4676"/>
                  </a:lnTo>
                  <a:lnTo>
                    <a:pt x="843" y="4661"/>
                  </a:lnTo>
                  <a:lnTo>
                    <a:pt x="964" y="4630"/>
                  </a:lnTo>
                  <a:lnTo>
                    <a:pt x="1087" y="4584"/>
                  </a:lnTo>
                  <a:lnTo>
                    <a:pt x="1202" y="4502"/>
                  </a:lnTo>
                  <a:lnTo>
                    <a:pt x="1323" y="4388"/>
                  </a:lnTo>
                  <a:lnTo>
                    <a:pt x="1447" y="4226"/>
                  </a:lnTo>
                  <a:lnTo>
                    <a:pt x="1565" y="4017"/>
                  </a:lnTo>
                  <a:lnTo>
                    <a:pt x="1684" y="3750"/>
                  </a:lnTo>
                  <a:lnTo>
                    <a:pt x="1803" y="3415"/>
                  </a:lnTo>
                  <a:lnTo>
                    <a:pt x="1921" y="3040"/>
                  </a:lnTo>
                  <a:lnTo>
                    <a:pt x="2042" y="2589"/>
                  </a:lnTo>
                  <a:lnTo>
                    <a:pt x="2166" y="2119"/>
                  </a:lnTo>
                  <a:lnTo>
                    <a:pt x="2285" y="1647"/>
                  </a:lnTo>
                  <a:lnTo>
                    <a:pt x="2409" y="1182"/>
                  </a:lnTo>
                  <a:lnTo>
                    <a:pt x="2530" y="774"/>
                  </a:lnTo>
                  <a:lnTo>
                    <a:pt x="2650" y="434"/>
                  </a:lnTo>
                  <a:lnTo>
                    <a:pt x="2765" y="196"/>
                  </a:lnTo>
                  <a:lnTo>
                    <a:pt x="2886" y="43"/>
                  </a:lnTo>
                  <a:lnTo>
                    <a:pt x="3010" y="0"/>
                  </a:lnTo>
                  <a:lnTo>
                    <a:pt x="3126" y="69"/>
                  </a:lnTo>
                  <a:lnTo>
                    <a:pt x="3250" y="226"/>
                  </a:lnTo>
                  <a:lnTo>
                    <a:pt x="3365" y="460"/>
                  </a:lnTo>
                  <a:lnTo>
                    <a:pt x="3492" y="759"/>
                  </a:lnTo>
                  <a:lnTo>
                    <a:pt x="3612" y="1091"/>
                  </a:lnTo>
                  <a:lnTo>
                    <a:pt x="3733" y="1459"/>
                  </a:lnTo>
                  <a:lnTo>
                    <a:pt x="3853" y="1823"/>
                  </a:lnTo>
                  <a:lnTo>
                    <a:pt x="3975" y="2179"/>
                  </a:lnTo>
                  <a:lnTo>
                    <a:pt x="4097" y="2530"/>
                  </a:lnTo>
                  <a:lnTo>
                    <a:pt x="4215" y="2846"/>
                  </a:lnTo>
                  <a:lnTo>
                    <a:pt x="4333" y="3133"/>
                  </a:lnTo>
                  <a:lnTo>
                    <a:pt x="4456" y="3378"/>
                  </a:lnTo>
                  <a:lnTo>
                    <a:pt x="4574" y="3606"/>
                  </a:lnTo>
                  <a:lnTo>
                    <a:pt x="4697" y="3783"/>
                  </a:lnTo>
                  <a:lnTo>
                    <a:pt x="4817" y="3954"/>
                  </a:lnTo>
                  <a:lnTo>
                    <a:pt x="4941" y="4079"/>
                  </a:lnTo>
                  <a:lnTo>
                    <a:pt x="5056" y="4193"/>
                  </a:lnTo>
                  <a:lnTo>
                    <a:pt x="5180" y="4277"/>
                  </a:lnTo>
                  <a:lnTo>
                    <a:pt x="5295" y="4357"/>
                  </a:lnTo>
                  <a:lnTo>
                    <a:pt x="5418" y="4430"/>
                  </a:lnTo>
                  <a:lnTo>
                    <a:pt x="5539" y="4470"/>
                  </a:lnTo>
                  <a:lnTo>
                    <a:pt x="5660" y="4515"/>
                  </a:lnTo>
                  <a:lnTo>
                    <a:pt x="5778" y="4548"/>
                  </a:lnTo>
                  <a:lnTo>
                    <a:pt x="5899" y="4578"/>
                  </a:lnTo>
                  <a:lnTo>
                    <a:pt x="6020" y="4591"/>
                  </a:lnTo>
                  <a:lnTo>
                    <a:pt x="6139" y="4617"/>
                  </a:lnTo>
                  <a:lnTo>
                    <a:pt x="6260" y="4630"/>
                  </a:lnTo>
                  <a:lnTo>
                    <a:pt x="6385" y="4643"/>
                  </a:lnTo>
                  <a:lnTo>
                    <a:pt x="6504" y="4661"/>
                  </a:lnTo>
                  <a:lnTo>
                    <a:pt x="6628" y="4661"/>
                  </a:lnTo>
                  <a:lnTo>
                    <a:pt x="6746" y="4663"/>
                  </a:lnTo>
                  <a:lnTo>
                    <a:pt x="6869" y="4674"/>
                  </a:lnTo>
                  <a:lnTo>
                    <a:pt x="6984" y="4676"/>
                  </a:lnTo>
                  <a:lnTo>
                    <a:pt x="7107" y="4687"/>
                  </a:lnTo>
                  <a:lnTo>
                    <a:pt x="7225" y="4691"/>
                  </a:lnTo>
                </a:path>
              </a:pathLst>
            </a:custGeom>
            <a:noFill/>
            <a:ln w="25400">
              <a:solidFill>
                <a:srgbClr val="FF0000"/>
              </a:solidFill>
              <a:prstDash val="solid"/>
              <a:round/>
              <a:headEnd/>
              <a:tailEnd/>
            </a:ln>
          </p:spPr>
          <p:txBody>
            <a:bodyPr/>
            <a:lstStyle/>
            <a:p>
              <a:endParaRPr lang="en-US"/>
            </a:p>
          </p:txBody>
        </p:sp>
        <p:cxnSp>
          <p:nvCxnSpPr>
            <p:cNvPr id="8" name="Straight Connector 7"/>
            <p:cNvCxnSpPr/>
            <p:nvPr/>
          </p:nvCxnSpPr>
          <p:spPr bwMode="auto">
            <a:xfrm>
              <a:off x="5869088" y="341649"/>
              <a:ext cx="0" cy="1213814"/>
            </a:xfrm>
            <a:prstGeom prst="line">
              <a:avLst/>
            </a:prstGeom>
            <a:solidFill>
              <a:srgbClr val="3374D4"/>
            </a:solidFill>
            <a:ln w="12700" cap="flat" cmpd="sng" algn="ctr">
              <a:solidFill>
                <a:schemeClr val="tx1"/>
              </a:solidFill>
              <a:prstDash val="sysDash"/>
              <a:round/>
              <a:headEnd type="none" w="med" len="med"/>
              <a:tailEnd type="none" w="med" len="med"/>
            </a:ln>
            <a:effectLst/>
          </p:spPr>
        </p:cxnSp>
      </p:grpSp>
    </p:spTree>
  </p:cSld>
  <p:clrMapOvr>
    <a:masterClrMapping/>
  </p:clrMapOvr>
  <p:transition/>
  <p:timing>
    <p:tnLst>
      <p:par>
        <p:cTn id="1" dur="indefinite" restart="never" nodeType="tmRoot"/>
      </p:par>
    </p:tnLst>
  </p:timing>
</p:sld>
</file>

<file path=ppt/slides/slide2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Effect of Detector Time Constant</a:t>
            </a:r>
            <a:endParaRPr lang="en-US" dirty="0"/>
          </a:p>
        </p:txBody>
      </p:sp>
      <p:grpSp>
        <p:nvGrpSpPr>
          <p:cNvPr id="3" name="Group 123"/>
          <p:cNvGrpSpPr/>
          <p:nvPr/>
        </p:nvGrpSpPr>
        <p:grpSpPr>
          <a:xfrm>
            <a:off x="424296" y="951899"/>
            <a:ext cx="8101013" cy="4376737"/>
            <a:chOff x="136525" y="1071563"/>
            <a:chExt cx="8101013" cy="4376737"/>
          </a:xfrm>
        </p:grpSpPr>
        <p:grpSp>
          <p:nvGrpSpPr>
            <p:cNvPr id="6" name="Group 4"/>
            <p:cNvGrpSpPr>
              <a:grpSpLocks noChangeAspect="1"/>
            </p:cNvGrpSpPr>
            <p:nvPr/>
          </p:nvGrpSpPr>
          <p:grpSpPr bwMode="auto">
            <a:xfrm>
              <a:off x="136525" y="1071563"/>
              <a:ext cx="8101013" cy="4376737"/>
              <a:chOff x="86" y="675"/>
              <a:chExt cx="5103" cy="2757"/>
            </a:xfrm>
          </p:grpSpPr>
          <p:sp>
            <p:nvSpPr>
              <p:cNvPr id="138243" name="AutoShape 3"/>
              <p:cNvSpPr>
                <a:spLocks noChangeAspect="1" noChangeArrowheads="1" noTextEdit="1"/>
              </p:cNvSpPr>
              <p:nvPr/>
            </p:nvSpPr>
            <p:spPr bwMode="auto">
              <a:xfrm>
                <a:off x="86" y="675"/>
                <a:ext cx="5096" cy="2750"/>
              </a:xfrm>
              <a:prstGeom prst="rect">
                <a:avLst/>
              </a:prstGeom>
              <a:noFill/>
              <a:ln w="12700" cap="flat" cmpd="sng" algn="ctr">
                <a:solidFill>
                  <a:srgbClr val="FFFFFF"/>
                </a:solidFill>
                <a:prstDash val="solid"/>
                <a:miter lim="800000"/>
                <a:headEnd type="none" w="sm" len="sm"/>
                <a:tailEnd type="none" w="sm" len="sm"/>
              </a:ln>
            </p:spPr>
            <p:txBody>
              <a:bodyPr vert="horz" wrap="square" lIns="91440" tIns="45720" rIns="91440" bIns="45720" numCol="1" anchor="t" anchorCtr="0" compatLnSpc="1">
                <a:prstTxWarp prst="textNoShape">
                  <a:avLst/>
                </a:prstTxWarp>
              </a:bodyPr>
              <a:lstStyle/>
              <a:p>
                <a:endParaRPr lang="en-US"/>
              </a:p>
            </p:txBody>
          </p:sp>
          <p:sp>
            <p:nvSpPr>
              <p:cNvPr id="138245" name="Rectangle 5"/>
              <p:cNvSpPr>
                <a:spLocks noChangeArrowheads="1"/>
              </p:cNvSpPr>
              <p:nvPr/>
            </p:nvSpPr>
            <p:spPr bwMode="auto">
              <a:xfrm>
                <a:off x="86" y="675"/>
                <a:ext cx="5103" cy="2757"/>
              </a:xfrm>
              <a:prstGeom prst="rect">
                <a:avLst/>
              </a:prstGeom>
              <a:solidFill>
                <a:srgbClr val="FFFFFF"/>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38246" name="Rectangle 6"/>
              <p:cNvSpPr>
                <a:spLocks noChangeArrowheads="1"/>
              </p:cNvSpPr>
              <p:nvPr/>
            </p:nvSpPr>
            <p:spPr bwMode="auto">
              <a:xfrm>
                <a:off x="647" y="730"/>
                <a:ext cx="4459" cy="2228"/>
              </a:xfrm>
              <a:prstGeom prst="rect">
                <a:avLst/>
              </a:prstGeom>
              <a:solidFill>
                <a:srgbClr val="FFFFFF"/>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38247" name="Rectangle 7"/>
              <p:cNvSpPr>
                <a:spLocks noChangeArrowheads="1"/>
              </p:cNvSpPr>
              <p:nvPr/>
            </p:nvSpPr>
            <p:spPr bwMode="auto">
              <a:xfrm>
                <a:off x="647" y="730"/>
                <a:ext cx="4459" cy="2228"/>
              </a:xfrm>
              <a:prstGeom prst="rect">
                <a:avLst/>
              </a:prstGeom>
              <a:no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38248" name="Freeform 8"/>
              <p:cNvSpPr>
                <a:spLocks/>
              </p:cNvSpPr>
              <p:nvPr/>
            </p:nvSpPr>
            <p:spPr bwMode="auto">
              <a:xfrm>
                <a:off x="653" y="1817"/>
                <a:ext cx="4459" cy="976"/>
              </a:xfrm>
              <a:custGeom>
                <a:avLst/>
                <a:gdLst/>
                <a:ahLst/>
                <a:cxnLst>
                  <a:cxn ang="0">
                    <a:pos x="69" y="949"/>
                  </a:cxn>
                  <a:cxn ang="0">
                    <a:pos x="138" y="949"/>
                  </a:cxn>
                  <a:cxn ang="0">
                    <a:pos x="208" y="949"/>
                  </a:cxn>
                  <a:cxn ang="0">
                    <a:pos x="284" y="949"/>
                  </a:cxn>
                  <a:cxn ang="0">
                    <a:pos x="353" y="949"/>
                  </a:cxn>
                  <a:cxn ang="0">
                    <a:pos x="422" y="949"/>
                  </a:cxn>
                  <a:cxn ang="0">
                    <a:pos x="498" y="949"/>
                  </a:cxn>
                  <a:cxn ang="0">
                    <a:pos x="568" y="915"/>
                  </a:cxn>
                  <a:cxn ang="0">
                    <a:pos x="637" y="963"/>
                  </a:cxn>
                  <a:cxn ang="0">
                    <a:pos x="713" y="942"/>
                  </a:cxn>
                  <a:cxn ang="0">
                    <a:pos x="782" y="942"/>
                  </a:cxn>
                  <a:cxn ang="0">
                    <a:pos x="851" y="949"/>
                  </a:cxn>
                  <a:cxn ang="0">
                    <a:pos x="921" y="956"/>
                  </a:cxn>
                  <a:cxn ang="0">
                    <a:pos x="997" y="956"/>
                  </a:cxn>
                  <a:cxn ang="0">
                    <a:pos x="1066" y="956"/>
                  </a:cxn>
                  <a:cxn ang="0">
                    <a:pos x="1135" y="956"/>
                  </a:cxn>
                  <a:cxn ang="0">
                    <a:pos x="1212" y="591"/>
                  </a:cxn>
                  <a:cxn ang="0">
                    <a:pos x="1281" y="598"/>
                  </a:cxn>
                  <a:cxn ang="0">
                    <a:pos x="1350" y="956"/>
                  </a:cxn>
                  <a:cxn ang="0">
                    <a:pos x="1426" y="963"/>
                  </a:cxn>
                  <a:cxn ang="0">
                    <a:pos x="1495" y="344"/>
                  </a:cxn>
                  <a:cxn ang="0">
                    <a:pos x="1565" y="860"/>
                  </a:cxn>
                  <a:cxn ang="0">
                    <a:pos x="1634" y="949"/>
                  </a:cxn>
                  <a:cxn ang="0">
                    <a:pos x="1710" y="949"/>
                  </a:cxn>
                  <a:cxn ang="0">
                    <a:pos x="1779" y="949"/>
                  </a:cxn>
                  <a:cxn ang="0">
                    <a:pos x="1849" y="949"/>
                  </a:cxn>
                  <a:cxn ang="0">
                    <a:pos x="1925" y="949"/>
                  </a:cxn>
                  <a:cxn ang="0">
                    <a:pos x="1994" y="949"/>
                  </a:cxn>
                  <a:cxn ang="0">
                    <a:pos x="2063" y="949"/>
                  </a:cxn>
                  <a:cxn ang="0">
                    <a:pos x="2132" y="949"/>
                  </a:cxn>
                  <a:cxn ang="0">
                    <a:pos x="2209" y="949"/>
                  </a:cxn>
                  <a:cxn ang="0">
                    <a:pos x="2278" y="433"/>
                  </a:cxn>
                  <a:cxn ang="0">
                    <a:pos x="2347" y="681"/>
                  </a:cxn>
                  <a:cxn ang="0">
                    <a:pos x="2423" y="949"/>
                  </a:cxn>
                  <a:cxn ang="0">
                    <a:pos x="2492" y="949"/>
                  </a:cxn>
                  <a:cxn ang="0">
                    <a:pos x="2562" y="970"/>
                  </a:cxn>
                  <a:cxn ang="0">
                    <a:pos x="2638" y="956"/>
                  </a:cxn>
                  <a:cxn ang="0">
                    <a:pos x="2707" y="949"/>
                  </a:cxn>
                  <a:cxn ang="0">
                    <a:pos x="2776" y="949"/>
                  </a:cxn>
                  <a:cxn ang="0">
                    <a:pos x="2846" y="956"/>
                  </a:cxn>
                  <a:cxn ang="0">
                    <a:pos x="2922" y="488"/>
                  </a:cxn>
                  <a:cxn ang="0">
                    <a:pos x="2991" y="860"/>
                  </a:cxn>
                  <a:cxn ang="0">
                    <a:pos x="3060" y="970"/>
                  </a:cxn>
                  <a:cxn ang="0">
                    <a:pos x="3136" y="970"/>
                  </a:cxn>
                  <a:cxn ang="0">
                    <a:pos x="3206" y="894"/>
                  </a:cxn>
                  <a:cxn ang="0">
                    <a:pos x="3275" y="255"/>
                  </a:cxn>
                  <a:cxn ang="0">
                    <a:pos x="3351" y="818"/>
                  </a:cxn>
                  <a:cxn ang="0">
                    <a:pos x="3420" y="963"/>
                  </a:cxn>
                  <a:cxn ang="0">
                    <a:pos x="3489" y="963"/>
                  </a:cxn>
                  <a:cxn ang="0">
                    <a:pos x="3559" y="963"/>
                  </a:cxn>
                  <a:cxn ang="0">
                    <a:pos x="3635" y="839"/>
                  </a:cxn>
                  <a:cxn ang="0">
                    <a:pos x="3704" y="124"/>
                  </a:cxn>
                  <a:cxn ang="0">
                    <a:pos x="3773" y="949"/>
                  </a:cxn>
                  <a:cxn ang="0">
                    <a:pos x="3850" y="956"/>
                  </a:cxn>
                  <a:cxn ang="0">
                    <a:pos x="3919" y="901"/>
                  </a:cxn>
                  <a:cxn ang="0">
                    <a:pos x="3988" y="660"/>
                  </a:cxn>
                  <a:cxn ang="0">
                    <a:pos x="4057" y="949"/>
                  </a:cxn>
                  <a:cxn ang="0">
                    <a:pos x="4133" y="956"/>
                  </a:cxn>
                  <a:cxn ang="0">
                    <a:pos x="4203" y="956"/>
                  </a:cxn>
                  <a:cxn ang="0">
                    <a:pos x="4272" y="949"/>
                  </a:cxn>
                  <a:cxn ang="0">
                    <a:pos x="4348" y="949"/>
                  </a:cxn>
                  <a:cxn ang="0">
                    <a:pos x="4417" y="949"/>
                  </a:cxn>
                </a:cxnLst>
                <a:rect l="0" t="0" r="r" b="b"/>
                <a:pathLst>
                  <a:path w="4459" h="976">
                    <a:moveTo>
                      <a:pt x="0" y="949"/>
                    </a:moveTo>
                    <a:lnTo>
                      <a:pt x="0" y="949"/>
                    </a:lnTo>
                    <a:lnTo>
                      <a:pt x="7" y="949"/>
                    </a:lnTo>
                    <a:lnTo>
                      <a:pt x="7" y="949"/>
                    </a:lnTo>
                    <a:lnTo>
                      <a:pt x="14" y="949"/>
                    </a:lnTo>
                    <a:lnTo>
                      <a:pt x="14" y="949"/>
                    </a:lnTo>
                    <a:lnTo>
                      <a:pt x="14" y="949"/>
                    </a:lnTo>
                    <a:lnTo>
                      <a:pt x="21" y="949"/>
                    </a:lnTo>
                    <a:lnTo>
                      <a:pt x="21" y="949"/>
                    </a:lnTo>
                    <a:lnTo>
                      <a:pt x="28" y="949"/>
                    </a:lnTo>
                    <a:lnTo>
                      <a:pt x="28" y="949"/>
                    </a:lnTo>
                    <a:lnTo>
                      <a:pt x="34" y="949"/>
                    </a:lnTo>
                    <a:lnTo>
                      <a:pt x="34" y="949"/>
                    </a:lnTo>
                    <a:lnTo>
                      <a:pt x="41" y="949"/>
                    </a:lnTo>
                    <a:lnTo>
                      <a:pt x="41" y="949"/>
                    </a:lnTo>
                    <a:lnTo>
                      <a:pt x="41" y="949"/>
                    </a:lnTo>
                    <a:lnTo>
                      <a:pt x="48" y="949"/>
                    </a:lnTo>
                    <a:lnTo>
                      <a:pt x="48" y="949"/>
                    </a:lnTo>
                    <a:lnTo>
                      <a:pt x="55" y="949"/>
                    </a:lnTo>
                    <a:lnTo>
                      <a:pt x="55" y="949"/>
                    </a:lnTo>
                    <a:lnTo>
                      <a:pt x="62" y="949"/>
                    </a:lnTo>
                    <a:lnTo>
                      <a:pt x="62" y="949"/>
                    </a:lnTo>
                    <a:lnTo>
                      <a:pt x="62" y="949"/>
                    </a:lnTo>
                    <a:lnTo>
                      <a:pt x="69" y="949"/>
                    </a:lnTo>
                    <a:lnTo>
                      <a:pt x="69" y="949"/>
                    </a:lnTo>
                    <a:lnTo>
                      <a:pt x="76" y="949"/>
                    </a:lnTo>
                    <a:lnTo>
                      <a:pt x="76" y="949"/>
                    </a:lnTo>
                    <a:lnTo>
                      <a:pt x="83" y="949"/>
                    </a:lnTo>
                    <a:lnTo>
                      <a:pt x="83" y="949"/>
                    </a:lnTo>
                    <a:lnTo>
                      <a:pt x="83" y="949"/>
                    </a:lnTo>
                    <a:lnTo>
                      <a:pt x="90" y="949"/>
                    </a:lnTo>
                    <a:lnTo>
                      <a:pt x="90" y="949"/>
                    </a:lnTo>
                    <a:lnTo>
                      <a:pt x="97" y="949"/>
                    </a:lnTo>
                    <a:lnTo>
                      <a:pt x="97" y="949"/>
                    </a:lnTo>
                    <a:lnTo>
                      <a:pt x="104" y="949"/>
                    </a:lnTo>
                    <a:lnTo>
                      <a:pt x="104" y="949"/>
                    </a:lnTo>
                    <a:lnTo>
                      <a:pt x="104" y="949"/>
                    </a:lnTo>
                    <a:lnTo>
                      <a:pt x="111" y="949"/>
                    </a:lnTo>
                    <a:lnTo>
                      <a:pt x="111" y="949"/>
                    </a:lnTo>
                    <a:lnTo>
                      <a:pt x="118" y="949"/>
                    </a:lnTo>
                    <a:lnTo>
                      <a:pt x="118" y="949"/>
                    </a:lnTo>
                    <a:lnTo>
                      <a:pt x="118" y="949"/>
                    </a:lnTo>
                    <a:lnTo>
                      <a:pt x="124" y="949"/>
                    </a:lnTo>
                    <a:lnTo>
                      <a:pt x="124" y="949"/>
                    </a:lnTo>
                    <a:lnTo>
                      <a:pt x="131" y="949"/>
                    </a:lnTo>
                    <a:lnTo>
                      <a:pt x="131" y="949"/>
                    </a:lnTo>
                    <a:lnTo>
                      <a:pt x="138" y="949"/>
                    </a:lnTo>
                    <a:lnTo>
                      <a:pt x="138" y="949"/>
                    </a:lnTo>
                    <a:lnTo>
                      <a:pt x="145" y="949"/>
                    </a:lnTo>
                    <a:lnTo>
                      <a:pt x="145" y="949"/>
                    </a:lnTo>
                    <a:lnTo>
                      <a:pt x="145" y="949"/>
                    </a:lnTo>
                    <a:lnTo>
                      <a:pt x="152" y="949"/>
                    </a:lnTo>
                    <a:lnTo>
                      <a:pt x="152" y="949"/>
                    </a:lnTo>
                    <a:lnTo>
                      <a:pt x="159" y="949"/>
                    </a:lnTo>
                    <a:lnTo>
                      <a:pt x="159" y="949"/>
                    </a:lnTo>
                    <a:lnTo>
                      <a:pt x="166" y="949"/>
                    </a:lnTo>
                    <a:lnTo>
                      <a:pt x="166" y="949"/>
                    </a:lnTo>
                    <a:lnTo>
                      <a:pt x="166" y="949"/>
                    </a:lnTo>
                    <a:lnTo>
                      <a:pt x="173" y="949"/>
                    </a:lnTo>
                    <a:lnTo>
                      <a:pt x="173" y="949"/>
                    </a:lnTo>
                    <a:lnTo>
                      <a:pt x="180" y="949"/>
                    </a:lnTo>
                    <a:lnTo>
                      <a:pt x="180" y="949"/>
                    </a:lnTo>
                    <a:lnTo>
                      <a:pt x="187" y="949"/>
                    </a:lnTo>
                    <a:lnTo>
                      <a:pt x="187" y="949"/>
                    </a:lnTo>
                    <a:lnTo>
                      <a:pt x="187" y="949"/>
                    </a:lnTo>
                    <a:lnTo>
                      <a:pt x="194" y="949"/>
                    </a:lnTo>
                    <a:lnTo>
                      <a:pt x="194" y="949"/>
                    </a:lnTo>
                    <a:lnTo>
                      <a:pt x="201" y="949"/>
                    </a:lnTo>
                    <a:lnTo>
                      <a:pt x="201" y="949"/>
                    </a:lnTo>
                    <a:lnTo>
                      <a:pt x="208" y="949"/>
                    </a:lnTo>
                    <a:lnTo>
                      <a:pt x="208" y="949"/>
                    </a:lnTo>
                    <a:lnTo>
                      <a:pt x="208" y="949"/>
                    </a:lnTo>
                    <a:lnTo>
                      <a:pt x="214" y="949"/>
                    </a:lnTo>
                    <a:lnTo>
                      <a:pt x="214" y="949"/>
                    </a:lnTo>
                    <a:lnTo>
                      <a:pt x="221" y="949"/>
                    </a:lnTo>
                    <a:lnTo>
                      <a:pt x="221" y="949"/>
                    </a:lnTo>
                    <a:lnTo>
                      <a:pt x="228" y="949"/>
                    </a:lnTo>
                    <a:lnTo>
                      <a:pt x="228" y="949"/>
                    </a:lnTo>
                    <a:lnTo>
                      <a:pt x="228" y="949"/>
                    </a:lnTo>
                    <a:lnTo>
                      <a:pt x="235" y="949"/>
                    </a:lnTo>
                    <a:lnTo>
                      <a:pt x="235" y="949"/>
                    </a:lnTo>
                    <a:lnTo>
                      <a:pt x="242" y="949"/>
                    </a:lnTo>
                    <a:lnTo>
                      <a:pt x="242" y="949"/>
                    </a:lnTo>
                    <a:lnTo>
                      <a:pt x="249" y="949"/>
                    </a:lnTo>
                    <a:lnTo>
                      <a:pt x="249" y="949"/>
                    </a:lnTo>
                    <a:lnTo>
                      <a:pt x="249" y="949"/>
                    </a:lnTo>
                    <a:lnTo>
                      <a:pt x="256" y="949"/>
                    </a:lnTo>
                    <a:lnTo>
                      <a:pt x="256" y="949"/>
                    </a:lnTo>
                    <a:lnTo>
                      <a:pt x="263" y="949"/>
                    </a:lnTo>
                    <a:lnTo>
                      <a:pt x="263" y="949"/>
                    </a:lnTo>
                    <a:lnTo>
                      <a:pt x="270" y="949"/>
                    </a:lnTo>
                    <a:lnTo>
                      <a:pt x="270" y="949"/>
                    </a:lnTo>
                    <a:lnTo>
                      <a:pt x="270" y="949"/>
                    </a:lnTo>
                    <a:lnTo>
                      <a:pt x="277" y="949"/>
                    </a:lnTo>
                    <a:lnTo>
                      <a:pt x="277" y="949"/>
                    </a:lnTo>
                    <a:lnTo>
                      <a:pt x="284" y="949"/>
                    </a:lnTo>
                    <a:lnTo>
                      <a:pt x="284" y="949"/>
                    </a:lnTo>
                    <a:lnTo>
                      <a:pt x="291" y="949"/>
                    </a:lnTo>
                    <a:lnTo>
                      <a:pt x="291" y="949"/>
                    </a:lnTo>
                    <a:lnTo>
                      <a:pt x="291" y="949"/>
                    </a:lnTo>
                    <a:lnTo>
                      <a:pt x="298" y="949"/>
                    </a:lnTo>
                    <a:lnTo>
                      <a:pt x="298" y="949"/>
                    </a:lnTo>
                    <a:lnTo>
                      <a:pt x="304" y="949"/>
                    </a:lnTo>
                    <a:lnTo>
                      <a:pt x="304" y="949"/>
                    </a:lnTo>
                    <a:lnTo>
                      <a:pt x="311" y="949"/>
                    </a:lnTo>
                    <a:lnTo>
                      <a:pt x="311" y="949"/>
                    </a:lnTo>
                    <a:lnTo>
                      <a:pt x="311" y="949"/>
                    </a:lnTo>
                    <a:lnTo>
                      <a:pt x="318" y="949"/>
                    </a:lnTo>
                    <a:lnTo>
                      <a:pt x="318" y="949"/>
                    </a:lnTo>
                    <a:lnTo>
                      <a:pt x="325" y="949"/>
                    </a:lnTo>
                    <a:lnTo>
                      <a:pt x="325" y="949"/>
                    </a:lnTo>
                    <a:lnTo>
                      <a:pt x="332" y="949"/>
                    </a:lnTo>
                    <a:lnTo>
                      <a:pt x="332" y="949"/>
                    </a:lnTo>
                    <a:lnTo>
                      <a:pt x="332" y="949"/>
                    </a:lnTo>
                    <a:lnTo>
                      <a:pt x="339" y="949"/>
                    </a:lnTo>
                    <a:lnTo>
                      <a:pt x="339" y="949"/>
                    </a:lnTo>
                    <a:lnTo>
                      <a:pt x="346" y="949"/>
                    </a:lnTo>
                    <a:lnTo>
                      <a:pt x="346" y="949"/>
                    </a:lnTo>
                    <a:lnTo>
                      <a:pt x="353" y="949"/>
                    </a:lnTo>
                    <a:lnTo>
                      <a:pt x="353" y="949"/>
                    </a:lnTo>
                    <a:lnTo>
                      <a:pt x="353" y="949"/>
                    </a:lnTo>
                    <a:lnTo>
                      <a:pt x="360" y="949"/>
                    </a:lnTo>
                    <a:lnTo>
                      <a:pt x="360" y="949"/>
                    </a:lnTo>
                    <a:lnTo>
                      <a:pt x="367" y="949"/>
                    </a:lnTo>
                    <a:lnTo>
                      <a:pt x="367" y="949"/>
                    </a:lnTo>
                    <a:lnTo>
                      <a:pt x="374" y="949"/>
                    </a:lnTo>
                    <a:lnTo>
                      <a:pt x="374" y="949"/>
                    </a:lnTo>
                    <a:lnTo>
                      <a:pt x="374" y="949"/>
                    </a:lnTo>
                    <a:lnTo>
                      <a:pt x="381" y="949"/>
                    </a:lnTo>
                    <a:lnTo>
                      <a:pt x="381" y="949"/>
                    </a:lnTo>
                    <a:lnTo>
                      <a:pt x="388" y="949"/>
                    </a:lnTo>
                    <a:lnTo>
                      <a:pt x="388" y="949"/>
                    </a:lnTo>
                    <a:lnTo>
                      <a:pt x="395" y="949"/>
                    </a:lnTo>
                    <a:lnTo>
                      <a:pt x="395" y="949"/>
                    </a:lnTo>
                    <a:lnTo>
                      <a:pt x="395" y="949"/>
                    </a:lnTo>
                    <a:lnTo>
                      <a:pt x="401" y="949"/>
                    </a:lnTo>
                    <a:lnTo>
                      <a:pt x="401" y="949"/>
                    </a:lnTo>
                    <a:lnTo>
                      <a:pt x="408" y="949"/>
                    </a:lnTo>
                    <a:lnTo>
                      <a:pt x="408" y="949"/>
                    </a:lnTo>
                    <a:lnTo>
                      <a:pt x="415" y="949"/>
                    </a:lnTo>
                    <a:lnTo>
                      <a:pt x="415" y="949"/>
                    </a:lnTo>
                    <a:lnTo>
                      <a:pt x="415" y="949"/>
                    </a:lnTo>
                    <a:lnTo>
                      <a:pt x="422" y="949"/>
                    </a:lnTo>
                    <a:lnTo>
                      <a:pt x="422" y="949"/>
                    </a:lnTo>
                    <a:lnTo>
                      <a:pt x="429" y="949"/>
                    </a:lnTo>
                    <a:lnTo>
                      <a:pt x="429" y="942"/>
                    </a:lnTo>
                    <a:lnTo>
                      <a:pt x="436" y="942"/>
                    </a:lnTo>
                    <a:lnTo>
                      <a:pt x="436" y="942"/>
                    </a:lnTo>
                    <a:lnTo>
                      <a:pt x="436" y="942"/>
                    </a:lnTo>
                    <a:lnTo>
                      <a:pt x="443" y="942"/>
                    </a:lnTo>
                    <a:lnTo>
                      <a:pt x="443" y="942"/>
                    </a:lnTo>
                    <a:lnTo>
                      <a:pt x="450" y="942"/>
                    </a:lnTo>
                    <a:lnTo>
                      <a:pt x="450" y="942"/>
                    </a:lnTo>
                    <a:lnTo>
                      <a:pt x="457" y="942"/>
                    </a:lnTo>
                    <a:lnTo>
                      <a:pt x="457" y="942"/>
                    </a:lnTo>
                    <a:lnTo>
                      <a:pt x="457" y="942"/>
                    </a:lnTo>
                    <a:lnTo>
                      <a:pt x="464" y="942"/>
                    </a:lnTo>
                    <a:lnTo>
                      <a:pt x="464" y="942"/>
                    </a:lnTo>
                    <a:lnTo>
                      <a:pt x="471" y="942"/>
                    </a:lnTo>
                    <a:lnTo>
                      <a:pt x="471" y="942"/>
                    </a:lnTo>
                    <a:lnTo>
                      <a:pt x="478" y="942"/>
                    </a:lnTo>
                    <a:lnTo>
                      <a:pt x="478" y="942"/>
                    </a:lnTo>
                    <a:lnTo>
                      <a:pt x="478" y="942"/>
                    </a:lnTo>
                    <a:lnTo>
                      <a:pt x="485" y="949"/>
                    </a:lnTo>
                    <a:lnTo>
                      <a:pt x="485" y="949"/>
                    </a:lnTo>
                    <a:lnTo>
                      <a:pt x="491" y="949"/>
                    </a:lnTo>
                    <a:lnTo>
                      <a:pt x="491" y="949"/>
                    </a:lnTo>
                    <a:lnTo>
                      <a:pt x="498" y="949"/>
                    </a:lnTo>
                    <a:lnTo>
                      <a:pt x="498" y="949"/>
                    </a:lnTo>
                    <a:lnTo>
                      <a:pt x="498" y="949"/>
                    </a:lnTo>
                    <a:lnTo>
                      <a:pt x="505" y="949"/>
                    </a:lnTo>
                    <a:lnTo>
                      <a:pt x="505" y="949"/>
                    </a:lnTo>
                    <a:lnTo>
                      <a:pt x="512" y="949"/>
                    </a:lnTo>
                    <a:lnTo>
                      <a:pt x="512" y="942"/>
                    </a:lnTo>
                    <a:lnTo>
                      <a:pt x="519" y="942"/>
                    </a:lnTo>
                    <a:lnTo>
                      <a:pt x="519" y="942"/>
                    </a:lnTo>
                    <a:lnTo>
                      <a:pt x="519" y="942"/>
                    </a:lnTo>
                    <a:lnTo>
                      <a:pt x="526" y="935"/>
                    </a:lnTo>
                    <a:lnTo>
                      <a:pt x="526" y="935"/>
                    </a:lnTo>
                    <a:lnTo>
                      <a:pt x="533" y="935"/>
                    </a:lnTo>
                    <a:lnTo>
                      <a:pt x="533" y="928"/>
                    </a:lnTo>
                    <a:lnTo>
                      <a:pt x="540" y="928"/>
                    </a:lnTo>
                    <a:lnTo>
                      <a:pt x="540" y="921"/>
                    </a:lnTo>
                    <a:lnTo>
                      <a:pt x="547" y="921"/>
                    </a:lnTo>
                    <a:lnTo>
                      <a:pt x="547" y="915"/>
                    </a:lnTo>
                    <a:lnTo>
                      <a:pt x="547" y="915"/>
                    </a:lnTo>
                    <a:lnTo>
                      <a:pt x="554" y="915"/>
                    </a:lnTo>
                    <a:lnTo>
                      <a:pt x="554" y="915"/>
                    </a:lnTo>
                    <a:lnTo>
                      <a:pt x="561" y="915"/>
                    </a:lnTo>
                    <a:lnTo>
                      <a:pt x="561" y="915"/>
                    </a:lnTo>
                    <a:lnTo>
                      <a:pt x="561" y="915"/>
                    </a:lnTo>
                    <a:lnTo>
                      <a:pt x="568" y="915"/>
                    </a:lnTo>
                    <a:lnTo>
                      <a:pt x="568" y="921"/>
                    </a:lnTo>
                    <a:lnTo>
                      <a:pt x="575" y="921"/>
                    </a:lnTo>
                    <a:lnTo>
                      <a:pt x="575" y="928"/>
                    </a:lnTo>
                    <a:lnTo>
                      <a:pt x="581" y="935"/>
                    </a:lnTo>
                    <a:lnTo>
                      <a:pt x="581" y="935"/>
                    </a:lnTo>
                    <a:lnTo>
                      <a:pt x="581" y="942"/>
                    </a:lnTo>
                    <a:lnTo>
                      <a:pt x="588" y="949"/>
                    </a:lnTo>
                    <a:lnTo>
                      <a:pt x="588" y="949"/>
                    </a:lnTo>
                    <a:lnTo>
                      <a:pt x="595" y="956"/>
                    </a:lnTo>
                    <a:lnTo>
                      <a:pt x="595" y="963"/>
                    </a:lnTo>
                    <a:lnTo>
                      <a:pt x="602" y="970"/>
                    </a:lnTo>
                    <a:lnTo>
                      <a:pt x="602" y="970"/>
                    </a:lnTo>
                    <a:lnTo>
                      <a:pt x="602" y="976"/>
                    </a:lnTo>
                    <a:lnTo>
                      <a:pt x="609" y="976"/>
                    </a:lnTo>
                    <a:lnTo>
                      <a:pt x="609" y="976"/>
                    </a:lnTo>
                    <a:lnTo>
                      <a:pt x="616" y="976"/>
                    </a:lnTo>
                    <a:lnTo>
                      <a:pt x="616" y="976"/>
                    </a:lnTo>
                    <a:lnTo>
                      <a:pt x="623" y="976"/>
                    </a:lnTo>
                    <a:lnTo>
                      <a:pt x="623" y="976"/>
                    </a:lnTo>
                    <a:lnTo>
                      <a:pt x="623" y="976"/>
                    </a:lnTo>
                    <a:lnTo>
                      <a:pt x="630" y="970"/>
                    </a:lnTo>
                    <a:lnTo>
                      <a:pt x="630" y="970"/>
                    </a:lnTo>
                    <a:lnTo>
                      <a:pt x="637" y="970"/>
                    </a:lnTo>
                    <a:lnTo>
                      <a:pt x="637" y="963"/>
                    </a:lnTo>
                    <a:lnTo>
                      <a:pt x="644" y="963"/>
                    </a:lnTo>
                    <a:lnTo>
                      <a:pt x="644" y="963"/>
                    </a:lnTo>
                    <a:lnTo>
                      <a:pt x="651" y="956"/>
                    </a:lnTo>
                    <a:lnTo>
                      <a:pt x="651" y="956"/>
                    </a:lnTo>
                    <a:lnTo>
                      <a:pt x="651" y="949"/>
                    </a:lnTo>
                    <a:lnTo>
                      <a:pt x="658" y="949"/>
                    </a:lnTo>
                    <a:lnTo>
                      <a:pt x="658" y="949"/>
                    </a:lnTo>
                    <a:lnTo>
                      <a:pt x="665" y="949"/>
                    </a:lnTo>
                    <a:lnTo>
                      <a:pt x="665" y="949"/>
                    </a:lnTo>
                    <a:lnTo>
                      <a:pt x="665" y="949"/>
                    </a:lnTo>
                    <a:lnTo>
                      <a:pt x="671" y="942"/>
                    </a:lnTo>
                    <a:lnTo>
                      <a:pt x="671" y="942"/>
                    </a:lnTo>
                    <a:lnTo>
                      <a:pt x="678" y="942"/>
                    </a:lnTo>
                    <a:lnTo>
                      <a:pt x="678" y="942"/>
                    </a:lnTo>
                    <a:lnTo>
                      <a:pt x="685" y="942"/>
                    </a:lnTo>
                    <a:lnTo>
                      <a:pt x="685" y="942"/>
                    </a:lnTo>
                    <a:lnTo>
                      <a:pt x="685" y="942"/>
                    </a:lnTo>
                    <a:lnTo>
                      <a:pt x="692" y="942"/>
                    </a:lnTo>
                    <a:lnTo>
                      <a:pt x="692" y="942"/>
                    </a:lnTo>
                    <a:lnTo>
                      <a:pt x="699" y="942"/>
                    </a:lnTo>
                    <a:lnTo>
                      <a:pt x="699" y="942"/>
                    </a:lnTo>
                    <a:lnTo>
                      <a:pt x="706" y="942"/>
                    </a:lnTo>
                    <a:lnTo>
                      <a:pt x="706" y="942"/>
                    </a:lnTo>
                    <a:lnTo>
                      <a:pt x="713" y="942"/>
                    </a:lnTo>
                    <a:lnTo>
                      <a:pt x="713" y="942"/>
                    </a:lnTo>
                    <a:lnTo>
                      <a:pt x="713" y="942"/>
                    </a:lnTo>
                    <a:lnTo>
                      <a:pt x="720" y="942"/>
                    </a:lnTo>
                    <a:lnTo>
                      <a:pt x="720" y="942"/>
                    </a:lnTo>
                    <a:lnTo>
                      <a:pt x="727" y="942"/>
                    </a:lnTo>
                    <a:lnTo>
                      <a:pt x="727" y="942"/>
                    </a:lnTo>
                    <a:lnTo>
                      <a:pt x="727" y="942"/>
                    </a:lnTo>
                    <a:lnTo>
                      <a:pt x="734" y="942"/>
                    </a:lnTo>
                    <a:lnTo>
                      <a:pt x="734" y="942"/>
                    </a:lnTo>
                    <a:lnTo>
                      <a:pt x="741" y="942"/>
                    </a:lnTo>
                    <a:lnTo>
                      <a:pt x="741" y="942"/>
                    </a:lnTo>
                    <a:lnTo>
                      <a:pt x="748" y="942"/>
                    </a:lnTo>
                    <a:lnTo>
                      <a:pt x="748" y="942"/>
                    </a:lnTo>
                    <a:lnTo>
                      <a:pt x="755" y="942"/>
                    </a:lnTo>
                    <a:lnTo>
                      <a:pt x="755" y="942"/>
                    </a:lnTo>
                    <a:lnTo>
                      <a:pt x="755" y="942"/>
                    </a:lnTo>
                    <a:lnTo>
                      <a:pt x="761" y="942"/>
                    </a:lnTo>
                    <a:lnTo>
                      <a:pt x="761" y="942"/>
                    </a:lnTo>
                    <a:lnTo>
                      <a:pt x="768" y="942"/>
                    </a:lnTo>
                    <a:lnTo>
                      <a:pt x="768" y="942"/>
                    </a:lnTo>
                    <a:lnTo>
                      <a:pt x="775" y="942"/>
                    </a:lnTo>
                    <a:lnTo>
                      <a:pt x="775" y="942"/>
                    </a:lnTo>
                    <a:lnTo>
                      <a:pt x="775" y="942"/>
                    </a:lnTo>
                    <a:lnTo>
                      <a:pt x="782" y="942"/>
                    </a:lnTo>
                    <a:lnTo>
                      <a:pt x="782" y="942"/>
                    </a:lnTo>
                    <a:lnTo>
                      <a:pt x="789" y="942"/>
                    </a:lnTo>
                    <a:lnTo>
                      <a:pt x="789" y="942"/>
                    </a:lnTo>
                    <a:lnTo>
                      <a:pt x="789" y="942"/>
                    </a:lnTo>
                    <a:lnTo>
                      <a:pt x="796" y="942"/>
                    </a:lnTo>
                    <a:lnTo>
                      <a:pt x="796" y="942"/>
                    </a:lnTo>
                    <a:lnTo>
                      <a:pt x="803" y="942"/>
                    </a:lnTo>
                    <a:lnTo>
                      <a:pt x="803" y="942"/>
                    </a:lnTo>
                    <a:lnTo>
                      <a:pt x="810" y="942"/>
                    </a:lnTo>
                    <a:lnTo>
                      <a:pt x="810" y="942"/>
                    </a:lnTo>
                    <a:lnTo>
                      <a:pt x="817" y="942"/>
                    </a:lnTo>
                    <a:lnTo>
                      <a:pt x="817" y="942"/>
                    </a:lnTo>
                    <a:lnTo>
                      <a:pt x="817" y="942"/>
                    </a:lnTo>
                    <a:lnTo>
                      <a:pt x="824" y="949"/>
                    </a:lnTo>
                    <a:lnTo>
                      <a:pt x="824" y="949"/>
                    </a:lnTo>
                    <a:lnTo>
                      <a:pt x="831" y="949"/>
                    </a:lnTo>
                    <a:lnTo>
                      <a:pt x="831" y="949"/>
                    </a:lnTo>
                    <a:lnTo>
                      <a:pt x="831" y="949"/>
                    </a:lnTo>
                    <a:lnTo>
                      <a:pt x="838" y="949"/>
                    </a:lnTo>
                    <a:lnTo>
                      <a:pt x="838" y="949"/>
                    </a:lnTo>
                    <a:lnTo>
                      <a:pt x="845" y="949"/>
                    </a:lnTo>
                    <a:lnTo>
                      <a:pt x="845" y="949"/>
                    </a:lnTo>
                    <a:lnTo>
                      <a:pt x="851" y="949"/>
                    </a:lnTo>
                    <a:lnTo>
                      <a:pt x="851" y="949"/>
                    </a:lnTo>
                    <a:lnTo>
                      <a:pt x="858" y="949"/>
                    </a:lnTo>
                    <a:lnTo>
                      <a:pt x="858" y="949"/>
                    </a:lnTo>
                    <a:lnTo>
                      <a:pt x="858" y="949"/>
                    </a:lnTo>
                    <a:lnTo>
                      <a:pt x="865" y="949"/>
                    </a:lnTo>
                    <a:lnTo>
                      <a:pt x="865" y="949"/>
                    </a:lnTo>
                    <a:lnTo>
                      <a:pt x="872" y="949"/>
                    </a:lnTo>
                    <a:lnTo>
                      <a:pt x="872" y="949"/>
                    </a:lnTo>
                    <a:lnTo>
                      <a:pt x="879" y="949"/>
                    </a:lnTo>
                    <a:lnTo>
                      <a:pt x="879" y="956"/>
                    </a:lnTo>
                    <a:lnTo>
                      <a:pt x="879" y="956"/>
                    </a:lnTo>
                    <a:lnTo>
                      <a:pt x="886" y="956"/>
                    </a:lnTo>
                    <a:lnTo>
                      <a:pt x="886" y="956"/>
                    </a:lnTo>
                    <a:lnTo>
                      <a:pt x="893" y="956"/>
                    </a:lnTo>
                    <a:lnTo>
                      <a:pt x="893" y="956"/>
                    </a:lnTo>
                    <a:lnTo>
                      <a:pt x="893" y="956"/>
                    </a:lnTo>
                    <a:lnTo>
                      <a:pt x="900" y="956"/>
                    </a:lnTo>
                    <a:lnTo>
                      <a:pt x="900" y="956"/>
                    </a:lnTo>
                    <a:lnTo>
                      <a:pt x="907" y="956"/>
                    </a:lnTo>
                    <a:lnTo>
                      <a:pt x="907" y="956"/>
                    </a:lnTo>
                    <a:lnTo>
                      <a:pt x="914" y="956"/>
                    </a:lnTo>
                    <a:lnTo>
                      <a:pt x="914" y="956"/>
                    </a:lnTo>
                    <a:lnTo>
                      <a:pt x="921" y="956"/>
                    </a:lnTo>
                    <a:lnTo>
                      <a:pt x="921" y="956"/>
                    </a:lnTo>
                    <a:lnTo>
                      <a:pt x="921" y="956"/>
                    </a:lnTo>
                    <a:lnTo>
                      <a:pt x="928" y="956"/>
                    </a:lnTo>
                    <a:lnTo>
                      <a:pt x="928" y="956"/>
                    </a:lnTo>
                    <a:lnTo>
                      <a:pt x="935" y="956"/>
                    </a:lnTo>
                    <a:lnTo>
                      <a:pt x="935" y="956"/>
                    </a:lnTo>
                    <a:lnTo>
                      <a:pt x="941" y="956"/>
                    </a:lnTo>
                    <a:lnTo>
                      <a:pt x="941" y="956"/>
                    </a:lnTo>
                    <a:lnTo>
                      <a:pt x="941" y="956"/>
                    </a:lnTo>
                    <a:lnTo>
                      <a:pt x="948" y="956"/>
                    </a:lnTo>
                    <a:lnTo>
                      <a:pt x="948" y="956"/>
                    </a:lnTo>
                    <a:lnTo>
                      <a:pt x="955" y="956"/>
                    </a:lnTo>
                    <a:lnTo>
                      <a:pt x="955" y="956"/>
                    </a:lnTo>
                    <a:lnTo>
                      <a:pt x="962" y="956"/>
                    </a:lnTo>
                    <a:lnTo>
                      <a:pt x="962" y="956"/>
                    </a:lnTo>
                    <a:lnTo>
                      <a:pt x="962" y="956"/>
                    </a:lnTo>
                    <a:lnTo>
                      <a:pt x="969" y="956"/>
                    </a:lnTo>
                    <a:lnTo>
                      <a:pt x="969" y="956"/>
                    </a:lnTo>
                    <a:lnTo>
                      <a:pt x="976" y="956"/>
                    </a:lnTo>
                    <a:lnTo>
                      <a:pt x="976" y="956"/>
                    </a:lnTo>
                    <a:lnTo>
                      <a:pt x="983" y="956"/>
                    </a:lnTo>
                    <a:lnTo>
                      <a:pt x="983" y="956"/>
                    </a:lnTo>
                    <a:lnTo>
                      <a:pt x="983" y="956"/>
                    </a:lnTo>
                    <a:lnTo>
                      <a:pt x="990" y="956"/>
                    </a:lnTo>
                    <a:lnTo>
                      <a:pt x="990" y="956"/>
                    </a:lnTo>
                    <a:lnTo>
                      <a:pt x="997" y="956"/>
                    </a:lnTo>
                    <a:lnTo>
                      <a:pt x="997" y="956"/>
                    </a:lnTo>
                    <a:lnTo>
                      <a:pt x="1004" y="956"/>
                    </a:lnTo>
                    <a:lnTo>
                      <a:pt x="1004" y="956"/>
                    </a:lnTo>
                    <a:lnTo>
                      <a:pt x="1004" y="956"/>
                    </a:lnTo>
                    <a:lnTo>
                      <a:pt x="1011" y="956"/>
                    </a:lnTo>
                    <a:lnTo>
                      <a:pt x="1011" y="956"/>
                    </a:lnTo>
                    <a:lnTo>
                      <a:pt x="1018" y="956"/>
                    </a:lnTo>
                    <a:lnTo>
                      <a:pt x="1018" y="956"/>
                    </a:lnTo>
                    <a:lnTo>
                      <a:pt x="1025" y="956"/>
                    </a:lnTo>
                    <a:lnTo>
                      <a:pt x="1025" y="956"/>
                    </a:lnTo>
                    <a:lnTo>
                      <a:pt x="1025" y="956"/>
                    </a:lnTo>
                    <a:lnTo>
                      <a:pt x="1032" y="956"/>
                    </a:lnTo>
                    <a:lnTo>
                      <a:pt x="1032" y="956"/>
                    </a:lnTo>
                    <a:lnTo>
                      <a:pt x="1038" y="956"/>
                    </a:lnTo>
                    <a:lnTo>
                      <a:pt x="1038" y="956"/>
                    </a:lnTo>
                    <a:lnTo>
                      <a:pt x="1045" y="956"/>
                    </a:lnTo>
                    <a:lnTo>
                      <a:pt x="1045" y="956"/>
                    </a:lnTo>
                    <a:lnTo>
                      <a:pt x="1045" y="956"/>
                    </a:lnTo>
                    <a:lnTo>
                      <a:pt x="1052" y="956"/>
                    </a:lnTo>
                    <a:lnTo>
                      <a:pt x="1052" y="956"/>
                    </a:lnTo>
                    <a:lnTo>
                      <a:pt x="1059" y="956"/>
                    </a:lnTo>
                    <a:lnTo>
                      <a:pt x="1059" y="956"/>
                    </a:lnTo>
                    <a:lnTo>
                      <a:pt x="1066" y="956"/>
                    </a:lnTo>
                    <a:lnTo>
                      <a:pt x="1066" y="956"/>
                    </a:lnTo>
                    <a:lnTo>
                      <a:pt x="1066" y="956"/>
                    </a:lnTo>
                    <a:lnTo>
                      <a:pt x="1073" y="956"/>
                    </a:lnTo>
                    <a:lnTo>
                      <a:pt x="1073" y="956"/>
                    </a:lnTo>
                    <a:lnTo>
                      <a:pt x="1080" y="956"/>
                    </a:lnTo>
                    <a:lnTo>
                      <a:pt x="1080" y="956"/>
                    </a:lnTo>
                    <a:lnTo>
                      <a:pt x="1087" y="956"/>
                    </a:lnTo>
                    <a:lnTo>
                      <a:pt x="1087" y="956"/>
                    </a:lnTo>
                    <a:lnTo>
                      <a:pt x="1087" y="956"/>
                    </a:lnTo>
                    <a:lnTo>
                      <a:pt x="1094" y="956"/>
                    </a:lnTo>
                    <a:lnTo>
                      <a:pt x="1094" y="956"/>
                    </a:lnTo>
                    <a:lnTo>
                      <a:pt x="1101" y="956"/>
                    </a:lnTo>
                    <a:lnTo>
                      <a:pt x="1101" y="956"/>
                    </a:lnTo>
                    <a:lnTo>
                      <a:pt x="1108" y="956"/>
                    </a:lnTo>
                    <a:lnTo>
                      <a:pt x="1108" y="956"/>
                    </a:lnTo>
                    <a:lnTo>
                      <a:pt x="1108" y="956"/>
                    </a:lnTo>
                    <a:lnTo>
                      <a:pt x="1115" y="956"/>
                    </a:lnTo>
                    <a:lnTo>
                      <a:pt x="1115" y="956"/>
                    </a:lnTo>
                    <a:lnTo>
                      <a:pt x="1122" y="956"/>
                    </a:lnTo>
                    <a:lnTo>
                      <a:pt x="1122" y="956"/>
                    </a:lnTo>
                    <a:lnTo>
                      <a:pt x="1128" y="956"/>
                    </a:lnTo>
                    <a:lnTo>
                      <a:pt x="1128" y="956"/>
                    </a:lnTo>
                    <a:lnTo>
                      <a:pt x="1128" y="956"/>
                    </a:lnTo>
                    <a:lnTo>
                      <a:pt x="1135" y="956"/>
                    </a:lnTo>
                    <a:lnTo>
                      <a:pt x="1135" y="956"/>
                    </a:lnTo>
                    <a:lnTo>
                      <a:pt x="1142" y="956"/>
                    </a:lnTo>
                    <a:lnTo>
                      <a:pt x="1142" y="956"/>
                    </a:lnTo>
                    <a:lnTo>
                      <a:pt x="1149" y="956"/>
                    </a:lnTo>
                    <a:lnTo>
                      <a:pt x="1149" y="956"/>
                    </a:lnTo>
                    <a:lnTo>
                      <a:pt x="1149" y="956"/>
                    </a:lnTo>
                    <a:lnTo>
                      <a:pt x="1156" y="956"/>
                    </a:lnTo>
                    <a:lnTo>
                      <a:pt x="1156" y="956"/>
                    </a:lnTo>
                    <a:lnTo>
                      <a:pt x="1163" y="956"/>
                    </a:lnTo>
                    <a:lnTo>
                      <a:pt x="1163" y="949"/>
                    </a:lnTo>
                    <a:lnTo>
                      <a:pt x="1170" y="949"/>
                    </a:lnTo>
                    <a:lnTo>
                      <a:pt x="1170" y="949"/>
                    </a:lnTo>
                    <a:lnTo>
                      <a:pt x="1170" y="942"/>
                    </a:lnTo>
                    <a:lnTo>
                      <a:pt x="1177" y="935"/>
                    </a:lnTo>
                    <a:lnTo>
                      <a:pt x="1177" y="921"/>
                    </a:lnTo>
                    <a:lnTo>
                      <a:pt x="1184" y="908"/>
                    </a:lnTo>
                    <a:lnTo>
                      <a:pt x="1184" y="887"/>
                    </a:lnTo>
                    <a:lnTo>
                      <a:pt x="1191" y="866"/>
                    </a:lnTo>
                    <a:lnTo>
                      <a:pt x="1191" y="839"/>
                    </a:lnTo>
                    <a:lnTo>
                      <a:pt x="1191" y="811"/>
                    </a:lnTo>
                    <a:lnTo>
                      <a:pt x="1198" y="777"/>
                    </a:lnTo>
                    <a:lnTo>
                      <a:pt x="1198" y="736"/>
                    </a:lnTo>
                    <a:lnTo>
                      <a:pt x="1205" y="695"/>
                    </a:lnTo>
                    <a:lnTo>
                      <a:pt x="1205" y="646"/>
                    </a:lnTo>
                    <a:lnTo>
                      <a:pt x="1212" y="591"/>
                    </a:lnTo>
                    <a:lnTo>
                      <a:pt x="1212" y="543"/>
                    </a:lnTo>
                    <a:lnTo>
                      <a:pt x="1212" y="488"/>
                    </a:lnTo>
                    <a:lnTo>
                      <a:pt x="1218" y="433"/>
                    </a:lnTo>
                    <a:lnTo>
                      <a:pt x="1218" y="378"/>
                    </a:lnTo>
                    <a:lnTo>
                      <a:pt x="1225" y="330"/>
                    </a:lnTo>
                    <a:lnTo>
                      <a:pt x="1225" y="289"/>
                    </a:lnTo>
                    <a:lnTo>
                      <a:pt x="1232" y="248"/>
                    </a:lnTo>
                    <a:lnTo>
                      <a:pt x="1232" y="213"/>
                    </a:lnTo>
                    <a:lnTo>
                      <a:pt x="1232" y="186"/>
                    </a:lnTo>
                    <a:lnTo>
                      <a:pt x="1239" y="165"/>
                    </a:lnTo>
                    <a:lnTo>
                      <a:pt x="1239" y="151"/>
                    </a:lnTo>
                    <a:lnTo>
                      <a:pt x="1246" y="151"/>
                    </a:lnTo>
                    <a:lnTo>
                      <a:pt x="1246" y="151"/>
                    </a:lnTo>
                    <a:lnTo>
                      <a:pt x="1253" y="165"/>
                    </a:lnTo>
                    <a:lnTo>
                      <a:pt x="1253" y="186"/>
                    </a:lnTo>
                    <a:lnTo>
                      <a:pt x="1253" y="213"/>
                    </a:lnTo>
                    <a:lnTo>
                      <a:pt x="1260" y="255"/>
                    </a:lnTo>
                    <a:lnTo>
                      <a:pt x="1260" y="296"/>
                    </a:lnTo>
                    <a:lnTo>
                      <a:pt x="1267" y="337"/>
                    </a:lnTo>
                    <a:lnTo>
                      <a:pt x="1267" y="392"/>
                    </a:lnTo>
                    <a:lnTo>
                      <a:pt x="1274" y="440"/>
                    </a:lnTo>
                    <a:lnTo>
                      <a:pt x="1274" y="495"/>
                    </a:lnTo>
                    <a:lnTo>
                      <a:pt x="1274" y="543"/>
                    </a:lnTo>
                    <a:lnTo>
                      <a:pt x="1281" y="598"/>
                    </a:lnTo>
                    <a:lnTo>
                      <a:pt x="1281" y="646"/>
                    </a:lnTo>
                    <a:lnTo>
                      <a:pt x="1288" y="688"/>
                    </a:lnTo>
                    <a:lnTo>
                      <a:pt x="1288" y="729"/>
                    </a:lnTo>
                    <a:lnTo>
                      <a:pt x="1295" y="770"/>
                    </a:lnTo>
                    <a:lnTo>
                      <a:pt x="1295" y="805"/>
                    </a:lnTo>
                    <a:lnTo>
                      <a:pt x="1295" y="832"/>
                    </a:lnTo>
                    <a:lnTo>
                      <a:pt x="1302" y="860"/>
                    </a:lnTo>
                    <a:lnTo>
                      <a:pt x="1302" y="880"/>
                    </a:lnTo>
                    <a:lnTo>
                      <a:pt x="1308" y="894"/>
                    </a:lnTo>
                    <a:lnTo>
                      <a:pt x="1308" y="908"/>
                    </a:lnTo>
                    <a:lnTo>
                      <a:pt x="1315" y="921"/>
                    </a:lnTo>
                    <a:lnTo>
                      <a:pt x="1315" y="928"/>
                    </a:lnTo>
                    <a:lnTo>
                      <a:pt x="1315" y="935"/>
                    </a:lnTo>
                    <a:lnTo>
                      <a:pt x="1322" y="942"/>
                    </a:lnTo>
                    <a:lnTo>
                      <a:pt x="1322" y="942"/>
                    </a:lnTo>
                    <a:lnTo>
                      <a:pt x="1329" y="949"/>
                    </a:lnTo>
                    <a:lnTo>
                      <a:pt x="1329" y="949"/>
                    </a:lnTo>
                    <a:lnTo>
                      <a:pt x="1336" y="949"/>
                    </a:lnTo>
                    <a:lnTo>
                      <a:pt x="1336" y="949"/>
                    </a:lnTo>
                    <a:lnTo>
                      <a:pt x="1336" y="949"/>
                    </a:lnTo>
                    <a:lnTo>
                      <a:pt x="1343" y="949"/>
                    </a:lnTo>
                    <a:lnTo>
                      <a:pt x="1343" y="949"/>
                    </a:lnTo>
                    <a:lnTo>
                      <a:pt x="1350" y="956"/>
                    </a:lnTo>
                    <a:lnTo>
                      <a:pt x="1350" y="956"/>
                    </a:lnTo>
                    <a:lnTo>
                      <a:pt x="1357" y="956"/>
                    </a:lnTo>
                    <a:lnTo>
                      <a:pt x="1357" y="956"/>
                    </a:lnTo>
                    <a:lnTo>
                      <a:pt x="1357" y="956"/>
                    </a:lnTo>
                    <a:lnTo>
                      <a:pt x="1364" y="956"/>
                    </a:lnTo>
                    <a:lnTo>
                      <a:pt x="1364" y="956"/>
                    </a:lnTo>
                    <a:lnTo>
                      <a:pt x="1371" y="956"/>
                    </a:lnTo>
                    <a:lnTo>
                      <a:pt x="1371" y="956"/>
                    </a:lnTo>
                    <a:lnTo>
                      <a:pt x="1378" y="956"/>
                    </a:lnTo>
                    <a:lnTo>
                      <a:pt x="1378" y="956"/>
                    </a:lnTo>
                    <a:lnTo>
                      <a:pt x="1378" y="956"/>
                    </a:lnTo>
                    <a:lnTo>
                      <a:pt x="1385" y="956"/>
                    </a:lnTo>
                    <a:lnTo>
                      <a:pt x="1385" y="956"/>
                    </a:lnTo>
                    <a:lnTo>
                      <a:pt x="1392" y="956"/>
                    </a:lnTo>
                    <a:lnTo>
                      <a:pt x="1392" y="956"/>
                    </a:lnTo>
                    <a:lnTo>
                      <a:pt x="1398" y="956"/>
                    </a:lnTo>
                    <a:lnTo>
                      <a:pt x="1398" y="956"/>
                    </a:lnTo>
                    <a:lnTo>
                      <a:pt x="1398" y="956"/>
                    </a:lnTo>
                    <a:lnTo>
                      <a:pt x="1405" y="956"/>
                    </a:lnTo>
                    <a:lnTo>
                      <a:pt x="1405" y="956"/>
                    </a:lnTo>
                    <a:lnTo>
                      <a:pt x="1412" y="956"/>
                    </a:lnTo>
                    <a:lnTo>
                      <a:pt x="1412" y="963"/>
                    </a:lnTo>
                    <a:lnTo>
                      <a:pt x="1419" y="963"/>
                    </a:lnTo>
                    <a:lnTo>
                      <a:pt x="1419" y="963"/>
                    </a:lnTo>
                    <a:lnTo>
                      <a:pt x="1426" y="963"/>
                    </a:lnTo>
                    <a:lnTo>
                      <a:pt x="1426" y="963"/>
                    </a:lnTo>
                    <a:lnTo>
                      <a:pt x="1426" y="956"/>
                    </a:lnTo>
                    <a:lnTo>
                      <a:pt x="1433" y="956"/>
                    </a:lnTo>
                    <a:lnTo>
                      <a:pt x="1433" y="956"/>
                    </a:lnTo>
                    <a:lnTo>
                      <a:pt x="1440" y="956"/>
                    </a:lnTo>
                    <a:lnTo>
                      <a:pt x="1440" y="949"/>
                    </a:lnTo>
                    <a:lnTo>
                      <a:pt x="1440" y="942"/>
                    </a:lnTo>
                    <a:lnTo>
                      <a:pt x="1447" y="928"/>
                    </a:lnTo>
                    <a:lnTo>
                      <a:pt x="1447" y="915"/>
                    </a:lnTo>
                    <a:lnTo>
                      <a:pt x="1454" y="901"/>
                    </a:lnTo>
                    <a:lnTo>
                      <a:pt x="1454" y="880"/>
                    </a:lnTo>
                    <a:lnTo>
                      <a:pt x="1461" y="860"/>
                    </a:lnTo>
                    <a:lnTo>
                      <a:pt x="1461" y="832"/>
                    </a:lnTo>
                    <a:lnTo>
                      <a:pt x="1461" y="798"/>
                    </a:lnTo>
                    <a:lnTo>
                      <a:pt x="1468" y="763"/>
                    </a:lnTo>
                    <a:lnTo>
                      <a:pt x="1468" y="722"/>
                    </a:lnTo>
                    <a:lnTo>
                      <a:pt x="1475" y="674"/>
                    </a:lnTo>
                    <a:lnTo>
                      <a:pt x="1475" y="626"/>
                    </a:lnTo>
                    <a:lnTo>
                      <a:pt x="1482" y="578"/>
                    </a:lnTo>
                    <a:lnTo>
                      <a:pt x="1482" y="530"/>
                    </a:lnTo>
                    <a:lnTo>
                      <a:pt x="1482" y="481"/>
                    </a:lnTo>
                    <a:lnTo>
                      <a:pt x="1488" y="433"/>
                    </a:lnTo>
                    <a:lnTo>
                      <a:pt x="1488" y="392"/>
                    </a:lnTo>
                    <a:lnTo>
                      <a:pt x="1495" y="344"/>
                    </a:lnTo>
                    <a:lnTo>
                      <a:pt x="1495" y="310"/>
                    </a:lnTo>
                    <a:lnTo>
                      <a:pt x="1502" y="282"/>
                    </a:lnTo>
                    <a:lnTo>
                      <a:pt x="1502" y="255"/>
                    </a:lnTo>
                    <a:lnTo>
                      <a:pt x="1502" y="241"/>
                    </a:lnTo>
                    <a:lnTo>
                      <a:pt x="1509" y="227"/>
                    </a:lnTo>
                    <a:lnTo>
                      <a:pt x="1509" y="227"/>
                    </a:lnTo>
                    <a:lnTo>
                      <a:pt x="1516" y="234"/>
                    </a:lnTo>
                    <a:lnTo>
                      <a:pt x="1516" y="248"/>
                    </a:lnTo>
                    <a:lnTo>
                      <a:pt x="1523" y="268"/>
                    </a:lnTo>
                    <a:lnTo>
                      <a:pt x="1523" y="296"/>
                    </a:lnTo>
                    <a:lnTo>
                      <a:pt x="1530" y="330"/>
                    </a:lnTo>
                    <a:lnTo>
                      <a:pt x="1530" y="371"/>
                    </a:lnTo>
                    <a:lnTo>
                      <a:pt x="1530" y="413"/>
                    </a:lnTo>
                    <a:lnTo>
                      <a:pt x="1537" y="461"/>
                    </a:lnTo>
                    <a:lnTo>
                      <a:pt x="1537" y="509"/>
                    </a:lnTo>
                    <a:lnTo>
                      <a:pt x="1544" y="557"/>
                    </a:lnTo>
                    <a:lnTo>
                      <a:pt x="1544" y="605"/>
                    </a:lnTo>
                    <a:lnTo>
                      <a:pt x="1544" y="653"/>
                    </a:lnTo>
                    <a:lnTo>
                      <a:pt x="1551" y="695"/>
                    </a:lnTo>
                    <a:lnTo>
                      <a:pt x="1551" y="736"/>
                    </a:lnTo>
                    <a:lnTo>
                      <a:pt x="1558" y="770"/>
                    </a:lnTo>
                    <a:lnTo>
                      <a:pt x="1558" y="805"/>
                    </a:lnTo>
                    <a:lnTo>
                      <a:pt x="1565" y="832"/>
                    </a:lnTo>
                    <a:lnTo>
                      <a:pt x="1565" y="860"/>
                    </a:lnTo>
                    <a:lnTo>
                      <a:pt x="1565" y="880"/>
                    </a:lnTo>
                    <a:lnTo>
                      <a:pt x="1572" y="901"/>
                    </a:lnTo>
                    <a:lnTo>
                      <a:pt x="1572" y="915"/>
                    </a:lnTo>
                    <a:lnTo>
                      <a:pt x="1578" y="921"/>
                    </a:lnTo>
                    <a:lnTo>
                      <a:pt x="1578" y="928"/>
                    </a:lnTo>
                    <a:lnTo>
                      <a:pt x="1585" y="935"/>
                    </a:lnTo>
                    <a:lnTo>
                      <a:pt x="1585" y="942"/>
                    </a:lnTo>
                    <a:lnTo>
                      <a:pt x="1592" y="942"/>
                    </a:lnTo>
                    <a:lnTo>
                      <a:pt x="1592" y="942"/>
                    </a:lnTo>
                    <a:lnTo>
                      <a:pt x="1592" y="949"/>
                    </a:lnTo>
                    <a:lnTo>
                      <a:pt x="1599" y="949"/>
                    </a:lnTo>
                    <a:lnTo>
                      <a:pt x="1599" y="949"/>
                    </a:lnTo>
                    <a:lnTo>
                      <a:pt x="1606" y="949"/>
                    </a:lnTo>
                    <a:lnTo>
                      <a:pt x="1606" y="949"/>
                    </a:lnTo>
                    <a:lnTo>
                      <a:pt x="1606" y="949"/>
                    </a:lnTo>
                    <a:lnTo>
                      <a:pt x="1613" y="949"/>
                    </a:lnTo>
                    <a:lnTo>
                      <a:pt x="1613" y="949"/>
                    </a:lnTo>
                    <a:lnTo>
                      <a:pt x="1620" y="949"/>
                    </a:lnTo>
                    <a:lnTo>
                      <a:pt x="1620" y="949"/>
                    </a:lnTo>
                    <a:lnTo>
                      <a:pt x="1627" y="949"/>
                    </a:lnTo>
                    <a:lnTo>
                      <a:pt x="1627" y="949"/>
                    </a:lnTo>
                    <a:lnTo>
                      <a:pt x="1634" y="949"/>
                    </a:lnTo>
                    <a:lnTo>
                      <a:pt x="1634" y="949"/>
                    </a:lnTo>
                    <a:lnTo>
                      <a:pt x="1634" y="949"/>
                    </a:lnTo>
                    <a:lnTo>
                      <a:pt x="1641" y="949"/>
                    </a:lnTo>
                    <a:lnTo>
                      <a:pt x="1641" y="949"/>
                    </a:lnTo>
                    <a:lnTo>
                      <a:pt x="1648" y="949"/>
                    </a:lnTo>
                    <a:lnTo>
                      <a:pt x="1648" y="949"/>
                    </a:lnTo>
                    <a:lnTo>
                      <a:pt x="1648" y="949"/>
                    </a:lnTo>
                    <a:lnTo>
                      <a:pt x="1655" y="949"/>
                    </a:lnTo>
                    <a:lnTo>
                      <a:pt x="1655" y="949"/>
                    </a:lnTo>
                    <a:lnTo>
                      <a:pt x="1662" y="949"/>
                    </a:lnTo>
                    <a:lnTo>
                      <a:pt x="1662" y="949"/>
                    </a:lnTo>
                    <a:lnTo>
                      <a:pt x="1669" y="949"/>
                    </a:lnTo>
                    <a:lnTo>
                      <a:pt x="1669" y="949"/>
                    </a:lnTo>
                    <a:lnTo>
                      <a:pt x="1669" y="949"/>
                    </a:lnTo>
                    <a:lnTo>
                      <a:pt x="1675" y="949"/>
                    </a:lnTo>
                    <a:lnTo>
                      <a:pt x="1675" y="949"/>
                    </a:lnTo>
                    <a:lnTo>
                      <a:pt x="1682" y="949"/>
                    </a:lnTo>
                    <a:lnTo>
                      <a:pt x="1682" y="949"/>
                    </a:lnTo>
                    <a:lnTo>
                      <a:pt x="1689" y="949"/>
                    </a:lnTo>
                    <a:lnTo>
                      <a:pt x="1689" y="949"/>
                    </a:lnTo>
                    <a:lnTo>
                      <a:pt x="1696" y="949"/>
                    </a:lnTo>
                    <a:lnTo>
                      <a:pt x="1696" y="949"/>
                    </a:lnTo>
                    <a:lnTo>
                      <a:pt x="1696" y="949"/>
                    </a:lnTo>
                    <a:lnTo>
                      <a:pt x="1703" y="949"/>
                    </a:lnTo>
                    <a:lnTo>
                      <a:pt x="1703" y="949"/>
                    </a:lnTo>
                    <a:lnTo>
                      <a:pt x="1710" y="949"/>
                    </a:lnTo>
                    <a:lnTo>
                      <a:pt x="1710" y="949"/>
                    </a:lnTo>
                    <a:lnTo>
                      <a:pt x="1710" y="949"/>
                    </a:lnTo>
                    <a:lnTo>
                      <a:pt x="1717" y="949"/>
                    </a:lnTo>
                    <a:lnTo>
                      <a:pt x="1717" y="949"/>
                    </a:lnTo>
                    <a:lnTo>
                      <a:pt x="1724" y="949"/>
                    </a:lnTo>
                    <a:lnTo>
                      <a:pt x="1724" y="949"/>
                    </a:lnTo>
                    <a:lnTo>
                      <a:pt x="1731" y="949"/>
                    </a:lnTo>
                    <a:lnTo>
                      <a:pt x="1731" y="949"/>
                    </a:lnTo>
                    <a:lnTo>
                      <a:pt x="1738" y="949"/>
                    </a:lnTo>
                    <a:lnTo>
                      <a:pt x="1738" y="949"/>
                    </a:lnTo>
                    <a:lnTo>
                      <a:pt x="1738" y="949"/>
                    </a:lnTo>
                    <a:lnTo>
                      <a:pt x="1745" y="949"/>
                    </a:lnTo>
                    <a:lnTo>
                      <a:pt x="1745" y="949"/>
                    </a:lnTo>
                    <a:lnTo>
                      <a:pt x="1752" y="949"/>
                    </a:lnTo>
                    <a:lnTo>
                      <a:pt x="1752" y="949"/>
                    </a:lnTo>
                    <a:lnTo>
                      <a:pt x="1759" y="949"/>
                    </a:lnTo>
                    <a:lnTo>
                      <a:pt x="1759" y="949"/>
                    </a:lnTo>
                    <a:lnTo>
                      <a:pt x="1759" y="949"/>
                    </a:lnTo>
                    <a:lnTo>
                      <a:pt x="1765" y="949"/>
                    </a:lnTo>
                    <a:lnTo>
                      <a:pt x="1765" y="949"/>
                    </a:lnTo>
                    <a:lnTo>
                      <a:pt x="1772" y="949"/>
                    </a:lnTo>
                    <a:lnTo>
                      <a:pt x="1772" y="949"/>
                    </a:lnTo>
                    <a:lnTo>
                      <a:pt x="1779" y="949"/>
                    </a:lnTo>
                    <a:lnTo>
                      <a:pt x="1779" y="949"/>
                    </a:lnTo>
                    <a:lnTo>
                      <a:pt x="1779" y="949"/>
                    </a:lnTo>
                    <a:lnTo>
                      <a:pt x="1786" y="949"/>
                    </a:lnTo>
                    <a:lnTo>
                      <a:pt x="1786" y="949"/>
                    </a:lnTo>
                    <a:lnTo>
                      <a:pt x="1793" y="949"/>
                    </a:lnTo>
                    <a:lnTo>
                      <a:pt x="1793" y="949"/>
                    </a:lnTo>
                    <a:lnTo>
                      <a:pt x="1800" y="949"/>
                    </a:lnTo>
                    <a:lnTo>
                      <a:pt x="1800" y="949"/>
                    </a:lnTo>
                    <a:lnTo>
                      <a:pt x="1800" y="949"/>
                    </a:lnTo>
                    <a:lnTo>
                      <a:pt x="1807" y="949"/>
                    </a:lnTo>
                    <a:lnTo>
                      <a:pt x="1807" y="949"/>
                    </a:lnTo>
                    <a:lnTo>
                      <a:pt x="1814" y="949"/>
                    </a:lnTo>
                    <a:lnTo>
                      <a:pt x="1814" y="949"/>
                    </a:lnTo>
                    <a:lnTo>
                      <a:pt x="1821" y="949"/>
                    </a:lnTo>
                    <a:lnTo>
                      <a:pt x="1821" y="949"/>
                    </a:lnTo>
                    <a:lnTo>
                      <a:pt x="1821" y="949"/>
                    </a:lnTo>
                    <a:lnTo>
                      <a:pt x="1828" y="949"/>
                    </a:lnTo>
                    <a:lnTo>
                      <a:pt x="1828" y="949"/>
                    </a:lnTo>
                    <a:lnTo>
                      <a:pt x="1835" y="949"/>
                    </a:lnTo>
                    <a:lnTo>
                      <a:pt x="1835" y="949"/>
                    </a:lnTo>
                    <a:lnTo>
                      <a:pt x="1842" y="949"/>
                    </a:lnTo>
                    <a:lnTo>
                      <a:pt x="1842" y="949"/>
                    </a:lnTo>
                    <a:lnTo>
                      <a:pt x="1842" y="949"/>
                    </a:lnTo>
                    <a:lnTo>
                      <a:pt x="1849" y="949"/>
                    </a:lnTo>
                    <a:lnTo>
                      <a:pt x="1849" y="949"/>
                    </a:lnTo>
                    <a:lnTo>
                      <a:pt x="1855" y="949"/>
                    </a:lnTo>
                    <a:lnTo>
                      <a:pt x="1855" y="949"/>
                    </a:lnTo>
                    <a:lnTo>
                      <a:pt x="1862" y="949"/>
                    </a:lnTo>
                    <a:lnTo>
                      <a:pt x="1862" y="949"/>
                    </a:lnTo>
                    <a:lnTo>
                      <a:pt x="1862" y="949"/>
                    </a:lnTo>
                    <a:lnTo>
                      <a:pt x="1869" y="949"/>
                    </a:lnTo>
                    <a:lnTo>
                      <a:pt x="1869" y="949"/>
                    </a:lnTo>
                    <a:lnTo>
                      <a:pt x="1876" y="949"/>
                    </a:lnTo>
                    <a:lnTo>
                      <a:pt x="1876" y="949"/>
                    </a:lnTo>
                    <a:lnTo>
                      <a:pt x="1883" y="949"/>
                    </a:lnTo>
                    <a:lnTo>
                      <a:pt x="1883" y="949"/>
                    </a:lnTo>
                    <a:lnTo>
                      <a:pt x="1883" y="949"/>
                    </a:lnTo>
                    <a:lnTo>
                      <a:pt x="1890" y="949"/>
                    </a:lnTo>
                    <a:lnTo>
                      <a:pt x="1890" y="949"/>
                    </a:lnTo>
                    <a:lnTo>
                      <a:pt x="1897" y="949"/>
                    </a:lnTo>
                    <a:lnTo>
                      <a:pt x="1897" y="949"/>
                    </a:lnTo>
                    <a:lnTo>
                      <a:pt x="1904" y="949"/>
                    </a:lnTo>
                    <a:lnTo>
                      <a:pt x="1904" y="949"/>
                    </a:lnTo>
                    <a:lnTo>
                      <a:pt x="1904" y="949"/>
                    </a:lnTo>
                    <a:lnTo>
                      <a:pt x="1911" y="949"/>
                    </a:lnTo>
                    <a:lnTo>
                      <a:pt x="1911" y="949"/>
                    </a:lnTo>
                    <a:lnTo>
                      <a:pt x="1918" y="949"/>
                    </a:lnTo>
                    <a:lnTo>
                      <a:pt x="1918" y="949"/>
                    </a:lnTo>
                    <a:lnTo>
                      <a:pt x="1925" y="949"/>
                    </a:lnTo>
                    <a:lnTo>
                      <a:pt x="1925" y="949"/>
                    </a:lnTo>
                    <a:lnTo>
                      <a:pt x="1925" y="949"/>
                    </a:lnTo>
                    <a:lnTo>
                      <a:pt x="1932" y="949"/>
                    </a:lnTo>
                    <a:lnTo>
                      <a:pt x="1932" y="949"/>
                    </a:lnTo>
                    <a:lnTo>
                      <a:pt x="1939" y="949"/>
                    </a:lnTo>
                    <a:lnTo>
                      <a:pt x="1939" y="949"/>
                    </a:lnTo>
                    <a:lnTo>
                      <a:pt x="1945" y="949"/>
                    </a:lnTo>
                    <a:lnTo>
                      <a:pt x="1945" y="949"/>
                    </a:lnTo>
                    <a:lnTo>
                      <a:pt x="1945" y="949"/>
                    </a:lnTo>
                    <a:lnTo>
                      <a:pt x="1952" y="949"/>
                    </a:lnTo>
                    <a:lnTo>
                      <a:pt x="1952" y="949"/>
                    </a:lnTo>
                    <a:lnTo>
                      <a:pt x="1959" y="949"/>
                    </a:lnTo>
                    <a:lnTo>
                      <a:pt x="1959" y="949"/>
                    </a:lnTo>
                    <a:lnTo>
                      <a:pt x="1966" y="949"/>
                    </a:lnTo>
                    <a:lnTo>
                      <a:pt x="1966" y="949"/>
                    </a:lnTo>
                    <a:lnTo>
                      <a:pt x="1966" y="949"/>
                    </a:lnTo>
                    <a:lnTo>
                      <a:pt x="1973" y="949"/>
                    </a:lnTo>
                    <a:lnTo>
                      <a:pt x="1973" y="949"/>
                    </a:lnTo>
                    <a:lnTo>
                      <a:pt x="1980" y="949"/>
                    </a:lnTo>
                    <a:lnTo>
                      <a:pt x="1980" y="949"/>
                    </a:lnTo>
                    <a:lnTo>
                      <a:pt x="1987" y="949"/>
                    </a:lnTo>
                    <a:lnTo>
                      <a:pt x="1987" y="949"/>
                    </a:lnTo>
                    <a:lnTo>
                      <a:pt x="1987" y="949"/>
                    </a:lnTo>
                    <a:lnTo>
                      <a:pt x="1994" y="949"/>
                    </a:lnTo>
                    <a:lnTo>
                      <a:pt x="1994" y="949"/>
                    </a:lnTo>
                    <a:lnTo>
                      <a:pt x="2001" y="949"/>
                    </a:lnTo>
                    <a:lnTo>
                      <a:pt x="2001" y="949"/>
                    </a:lnTo>
                    <a:lnTo>
                      <a:pt x="2008" y="949"/>
                    </a:lnTo>
                    <a:lnTo>
                      <a:pt x="2008" y="949"/>
                    </a:lnTo>
                    <a:lnTo>
                      <a:pt x="2008" y="949"/>
                    </a:lnTo>
                    <a:lnTo>
                      <a:pt x="2015" y="949"/>
                    </a:lnTo>
                    <a:lnTo>
                      <a:pt x="2015" y="949"/>
                    </a:lnTo>
                    <a:lnTo>
                      <a:pt x="2022" y="949"/>
                    </a:lnTo>
                    <a:lnTo>
                      <a:pt x="2022" y="949"/>
                    </a:lnTo>
                    <a:lnTo>
                      <a:pt x="2029" y="949"/>
                    </a:lnTo>
                    <a:lnTo>
                      <a:pt x="2029" y="949"/>
                    </a:lnTo>
                    <a:lnTo>
                      <a:pt x="2029" y="949"/>
                    </a:lnTo>
                    <a:lnTo>
                      <a:pt x="2035" y="949"/>
                    </a:lnTo>
                    <a:lnTo>
                      <a:pt x="2035" y="949"/>
                    </a:lnTo>
                    <a:lnTo>
                      <a:pt x="2042" y="949"/>
                    </a:lnTo>
                    <a:lnTo>
                      <a:pt x="2042" y="949"/>
                    </a:lnTo>
                    <a:lnTo>
                      <a:pt x="2049" y="949"/>
                    </a:lnTo>
                    <a:lnTo>
                      <a:pt x="2049" y="949"/>
                    </a:lnTo>
                    <a:lnTo>
                      <a:pt x="2049" y="949"/>
                    </a:lnTo>
                    <a:lnTo>
                      <a:pt x="2056" y="949"/>
                    </a:lnTo>
                    <a:lnTo>
                      <a:pt x="2056" y="949"/>
                    </a:lnTo>
                    <a:lnTo>
                      <a:pt x="2063" y="949"/>
                    </a:lnTo>
                    <a:lnTo>
                      <a:pt x="2063" y="949"/>
                    </a:lnTo>
                    <a:lnTo>
                      <a:pt x="2070" y="949"/>
                    </a:lnTo>
                    <a:lnTo>
                      <a:pt x="2070" y="949"/>
                    </a:lnTo>
                    <a:lnTo>
                      <a:pt x="2070" y="949"/>
                    </a:lnTo>
                    <a:lnTo>
                      <a:pt x="2077" y="949"/>
                    </a:lnTo>
                    <a:lnTo>
                      <a:pt x="2077" y="949"/>
                    </a:lnTo>
                    <a:lnTo>
                      <a:pt x="2084" y="949"/>
                    </a:lnTo>
                    <a:lnTo>
                      <a:pt x="2084" y="949"/>
                    </a:lnTo>
                    <a:lnTo>
                      <a:pt x="2091" y="949"/>
                    </a:lnTo>
                    <a:lnTo>
                      <a:pt x="2091" y="949"/>
                    </a:lnTo>
                    <a:lnTo>
                      <a:pt x="2091" y="949"/>
                    </a:lnTo>
                    <a:lnTo>
                      <a:pt x="2098" y="949"/>
                    </a:lnTo>
                    <a:lnTo>
                      <a:pt x="2098" y="949"/>
                    </a:lnTo>
                    <a:lnTo>
                      <a:pt x="2105" y="949"/>
                    </a:lnTo>
                    <a:lnTo>
                      <a:pt x="2105" y="949"/>
                    </a:lnTo>
                    <a:lnTo>
                      <a:pt x="2112" y="949"/>
                    </a:lnTo>
                    <a:lnTo>
                      <a:pt x="2112" y="949"/>
                    </a:lnTo>
                    <a:lnTo>
                      <a:pt x="2112" y="949"/>
                    </a:lnTo>
                    <a:lnTo>
                      <a:pt x="2119" y="949"/>
                    </a:lnTo>
                    <a:lnTo>
                      <a:pt x="2119" y="949"/>
                    </a:lnTo>
                    <a:lnTo>
                      <a:pt x="2125" y="949"/>
                    </a:lnTo>
                    <a:lnTo>
                      <a:pt x="2125" y="949"/>
                    </a:lnTo>
                    <a:lnTo>
                      <a:pt x="2132" y="949"/>
                    </a:lnTo>
                    <a:lnTo>
                      <a:pt x="2132" y="949"/>
                    </a:lnTo>
                    <a:lnTo>
                      <a:pt x="2132" y="949"/>
                    </a:lnTo>
                    <a:lnTo>
                      <a:pt x="2139" y="949"/>
                    </a:lnTo>
                    <a:lnTo>
                      <a:pt x="2139" y="949"/>
                    </a:lnTo>
                    <a:lnTo>
                      <a:pt x="2146" y="949"/>
                    </a:lnTo>
                    <a:lnTo>
                      <a:pt x="2146" y="949"/>
                    </a:lnTo>
                    <a:lnTo>
                      <a:pt x="2153" y="949"/>
                    </a:lnTo>
                    <a:lnTo>
                      <a:pt x="2153" y="949"/>
                    </a:lnTo>
                    <a:lnTo>
                      <a:pt x="2153" y="949"/>
                    </a:lnTo>
                    <a:lnTo>
                      <a:pt x="2160" y="949"/>
                    </a:lnTo>
                    <a:lnTo>
                      <a:pt x="2160" y="949"/>
                    </a:lnTo>
                    <a:lnTo>
                      <a:pt x="2167" y="949"/>
                    </a:lnTo>
                    <a:lnTo>
                      <a:pt x="2167" y="949"/>
                    </a:lnTo>
                    <a:lnTo>
                      <a:pt x="2174" y="949"/>
                    </a:lnTo>
                    <a:lnTo>
                      <a:pt x="2174" y="949"/>
                    </a:lnTo>
                    <a:lnTo>
                      <a:pt x="2174" y="949"/>
                    </a:lnTo>
                    <a:lnTo>
                      <a:pt x="2181" y="949"/>
                    </a:lnTo>
                    <a:lnTo>
                      <a:pt x="2181" y="949"/>
                    </a:lnTo>
                    <a:lnTo>
                      <a:pt x="2188" y="949"/>
                    </a:lnTo>
                    <a:lnTo>
                      <a:pt x="2188" y="949"/>
                    </a:lnTo>
                    <a:lnTo>
                      <a:pt x="2195" y="949"/>
                    </a:lnTo>
                    <a:lnTo>
                      <a:pt x="2195" y="949"/>
                    </a:lnTo>
                    <a:lnTo>
                      <a:pt x="2195" y="949"/>
                    </a:lnTo>
                    <a:lnTo>
                      <a:pt x="2202" y="949"/>
                    </a:lnTo>
                    <a:lnTo>
                      <a:pt x="2202" y="949"/>
                    </a:lnTo>
                    <a:lnTo>
                      <a:pt x="2209" y="949"/>
                    </a:lnTo>
                    <a:lnTo>
                      <a:pt x="2209" y="956"/>
                    </a:lnTo>
                    <a:lnTo>
                      <a:pt x="2215" y="956"/>
                    </a:lnTo>
                    <a:lnTo>
                      <a:pt x="2215" y="956"/>
                    </a:lnTo>
                    <a:lnTo>
                      <a:pt x="2215" y="956"/>
                    </a:lnTo>
                    <a:lnTo>
                      <a:pt x="2222" y="956"/>
                    </a:lnTo>
                    <a:lnTo>
                      <a:pt x="2222" y="956"/>
                    </a:lnTo>
                    <a:lnTo>
                      <a:pt x="2229" y="949"/>
                    </a:lnTo>
                    <a:lnTo>
                      <a:pt x="2229" y="949"/>
                    </a:lnTo>
                    <a:lnTo>
                      <a:pt x="2236" y="942"/>
                    </a:lnTo>
                    <a:lnTo>
                      <a:pt x="2236" y="935"/>
                    </a:lnTo>
                    <a:lnTo>
                      <a:pt x="2236" y="928"/>
                    </a:lnTo>
                    <a:lnTo>
                      <a:pt x="2243" y="915"/>
                    </a:lnTo>
                    <a:lnTo>
                      <a:pt x="2243" y="901"/>
                    </a:lnTo>
                    <a:lnTo>
                      <a:pt x="2250" y="873"/>
                    </a:lnTo>
                    <a:lnTo>
                      <a:pt x="2250" y="853"/>
                    </a:lnTo>
                    <a:lnTo>
                      <a:pt x="2257" y="818"/>
                    </a:lnTo>
                    <a:lnTo>
                      <a:pt x="2257" y="784"/>
                    </a:lnTo>
                    <a:lnTo>
                      <a:pt x="2257" y="743"/>
                    </a:lnTo>
                    <a:lnTo>
                      <a:pt x="2264" y="701"/>
                    </a:lnTo>
                    <a:lnTo>
                      <a:pt x="2264" y="653"/>
                    </a:lnTo>
                    <a:lnTo>
                      <a:pt x="2271" y="598"/>
                    </a:lnTo>
                    <a:lnTo>
                      <a:pt x="2271" y="543"/>
                    </a:lnTo>
                    <a:lnTo>
                      <a:pt x="2278" y="488"/>
                    </a:lnTo>
                    <a:lnTo>
                      <a:pt x="2278" y="433"/>
                    </a:lnTo>
                    <a:lnTo>
                      <a:pt x="2278" y="371"/>
                    </a:lnTo>
                    <a:lnTo>
                      <a:pt x="2285" y="316"/>
                    </a:lnTo>
                    <a:lnTo>
                      <a:pt x="2285" y="268"/>
                    </a:lnTo>
                    <a:lnTo>
                      <a:pt x="2292" y="220"/>
                    </a:lnTo>
                    <a:lnTo>
                      <a:pt x="2292" y="179"/>
                    </a:lnTo>
                    <a:lnTo>
                      <a:pt x="2299" y="145"/>
                    </a:lnTo>
                    <a:lnTo>
                      <a:pt x="2299" y="117"/>
                    </a:lnTo>
                    <a:lnTo>
                      <a:pt x="2306" y="103"/>
                    </a:lnTo>
                    <a:lnTo>
                      <a:pt x="2306" y="90"/>
                    </a:lnTo>
                    <a:lnTo>
                      <a:pt x="2306" y="90"/>
                    </a:lnTo>
                    <a:lnTo>
                      <a:pt x="2312" y="103"/>
                    </a:lnTo>
                    <a:lnTo>
                      <a:pt x="2312" y="117"/>
                    </a:lnTo>
                    <a:lnTo>
                      <a:pt x="2319" y="145"/>
                    </a:lnTo>
                    <a:lnTo>
                      <a:pt x="2319" y="179"/>
                    </a:lnTo>
                    <a:lnTo>
                      <a:pt x="2319" y="213"/>
                    </a:lnTo>
                    <a:lnTo>
                      <a:pt x="2326" y="261"/>
                    </a:lnTo>
                    <a:lnTo>
                      <a:pt x="2326" y="310"/>
                    </a:lnTo>
                    <a:lnTo>
                      <a:pt x="2333" y="365"/>
                    </a:lnTo>
                    <a:lnTo>
                      <a:pt x="2333" y="420"/>
                    </a:lnTo>
                    <a:lnTo>
                      <a:pt x="2340" y="475"/>
                    </a:lnTo>
                    <a:lnTo>
                      <a:pt x="2340" y="530"/>
                    </a:lnTo>
                    <a:lnTo>
                      <a:pt x="2340" y="585"/>
                    </a:lnTo>
                    <a:lnTo>
                      <a:pt x="2347" y="633"/>
                    </a:lnTo>
                    <a:lnTo>
                      <a:pt x="2347" y="681"/>
                    </a:lnTo>
                    <a:lnTo>
                      <a:pt x="2354" y="722"/>
                    </a:lnTo>
                    <a:lnTo>
                      <a:pt x="2354" y="763"/>
                    </a:lnTo>
                    <a:lnTo>
                      <a:pt x="2361" y="798"/>
                    </a:lnTo>
                    <a:lnTo>
                      <a:pt x="2361" y="825"/>
                    </a:lnTo>
                    <a:lnTo>
                      <a:pt x="2361" y="853"/>
                    </a:lnTo>
                    <a:lnTo>
                      <a:pt x="2368" y="873"/>
                    </a:lnTo>
                    <a:lnTo>
                      <a:pt x="2368" y="887"/>
                    </a:lnTo>
                    <a:lnTo>
                      <a:pt x="2375" y="901"/>
                    </a:lnTo>
                    <a:lnTo>
                      <a:pt x="2375" y="915"/>
                    </a:lnTo>
                    <a:lnTo>
                      <a:pt x="2382" y="921"/>
                    </a:lnTo>
                    <a:lnTo>
                      <a:pt x="2382" y="928"/>
                    </a:lnTo>
                    <a:lnTo>
                      <a:pt x="2382" y="935"/>
                    </a:lnTo>
                    <a:lnTo>
                      <a:pt x="2389" y="935"/>
                    </a:lnTo>
                    <a:lnTo>
                      <a:pt x="2389" y="935"/>
                    </a:lnTo>
                    <a:lnTo>
                      <a:pt x="2396" y="942"/>
                    </a:lnTo>
                    <a:lnTo>
                      <a:pt x="2396" y="942"/>
                    </a:lnTo>
                    <a:lnTo>
                      <a:pt x="2402" y="942"/>
                    </a:lnTo>
                    <a:lnTo>
                      <a:pt x="2402" y="942"/>
                    </a:lnTo>
                    <a:lnTo>
                      <a:pt x="2409" y="942"/>
                    </a:lnTo>
                    <a:lnTo>
                      <a:pt x="2409" y="942"/>
                    </a:lnTo>
                    <a:lnTo>
                      <a:pt x="2409" y="942"/>
                    </a:lnTo>
                    <a:lnTo>
                      <a:pt x="2416" y="949"/>
                    </a:lnTo>
                    <a:lnTo>
                      <a:pt x="2416" y="949"/>
                    </a:lnTo>
                    <a:lnTo>
                      <a:pt x="2423" y="949"/>
                    </a:lnTo>
                    <a:lnTo>
                      <a:pt x="2423" y="949"/>
                    </a:lnTo>
                    <a:lnTo>
                      <a:pt x="2423" y="949"/>
                    </a:lnTo>
                    <a:lnTo>
                      <a:pt x="2430" y="949"/>
                    </a:lnTo>
                    <a:lnTo>
                      <a:pt x="2430" y="949"/>
                    </a:lnTo>
                    <a:lnTo>
                      <a:pt x="2437" y="949"/>
                    </a:lnTo>
                    <a:lnTo>
                      <a:pt x="2437" y="949"/>
                    </a:lnTo>
                    <a:lnTo>
                      <a:pt x="2444" y="949"/>
                    </a:lnTo>
                    <a:lnTo>
                      <a:pt x="2444" y="949"/>
                    </a:lnTo>
                    <a:lnTo>
                      <a:pt x="2451" y="949"/>
                    </a:lnTo>
                    <a:lnTo>
                      <a:pt x="2451" y="949"/>
                    </a:lnTo>
                    <a:lnTo>
                      <a:pt x="2451" y="949"/>
                    </a:lnTo>
                    <a:lnTo>
                      <a:pt x="2458" y="949"/>
                    </a:lnTo>
                    <a:lnTo>
                      <a:pt x="2458" y="949"/>
                    </a:lnTo>
                    <a:lnTo>
                      <a:pt x="2465" y="949"/>
                    </a:lnTo>
                    <a:lnTo>
                      <a:pt x="2465" y="949"/>
                    </a:lnTo>
                    <a:lnTo>
                      <a:pt x="2472" y="949"/>
                    </a:lnTo>
                    <a:lnTo>
                      <a:pt x="2472" y="949"/>
                    </a:lnTo>
                    <a:lnTo>
                      <a:pt x="2472" y="949"/>
                    </a:lnTo>
                    <a:lnTo>
                      <a:pt x="2479" y="949"/>
                    </a:lnTo>
                    <a:lnTo>
                      <a:pt x="2479" y="949"/>
                    </a:lnTo>
                    <a:lnTo>
                      <a:pt x="2486" y="949"/>
                    </a:lnTo>
                    <a:lnTo>
                      <a:pt x="2486" y="949"/>
                    </a:lnTo>
                    <a:lnTo>
                      <a:pt x="2486" y="949"/>
                    </a:lnTo>
                    <a:lnTo>
                      <a:pt x="2492" y="949"/>
                    </a:lnTo>
                    <a:lnTo>
                      <a:pt x="2492" y="949"/>
                    </a:lnTo>
                    <a:lnTo>
                      <a:pt x="2499" y="949"/>
                    </a:lnTo>
                    <a:lnTo>
                      <a:pt x="2499" y="949"/>
                    </a:lnTo>
                    <a:lnTo>
                      <a:pt x="2506" y="949"/>
                    </a:lnTo>
                    <a:lnTo>
                      <a:pt x="2506" y="949"/>
                    </a:lnTo>
                    <a:lnTo>
                      <a:pt x="2513" y="949"/>
                    </a:lnTo>
                    <a:lnTo>
                      <a:pt x="2513" y="949"/>
                    </a:lnTo>
                    <a:lnTo>
                      <a:pt x="2513" y="956"/>
                    </a:lnTo>
                    <a:lnTo>
                      <a:pt x="2520" y="956"/>
                    </a:lnTo>
                    <a:lnTo>
                      <a:pt x="2520" y="956"/>
                    </a:lnTo>
                    <a:lnTo>
                      <a:pt x="2527" y="956"/>
                    </a:lnTo>
                    <a:lnTo>
                      <a:pt x="2527" y="956"/>
                    </a:lnTo>
                    <a:lnTo>
                      <a:pt x="2527" y="956"/>
                    </a:lnTo>
                    <a:lnTo>
                      <a:pt x="2534" y="956"/>
                    </a:lnTo>
                    <a:lnTo>
                      <a:pt x="2534" y="963"/>
                    </a:lnTo>
                    <a:lnTo>
                      <a:pt x="2541" y="963"/>
                    </a:lnTo>
                    <a:lnTo>
                      <a:pt x="2541" y="963"/>
                    </a:lnTo>
                    <a:lnTo>
                      <a:pt x="2548" y="963"/>
                    </a:lnTo>
                    <a:lnTo>
                      <a:pt x="2548" y="963"/>
                    </a:lnTo>
                    <a:lnTo>
                      <a:pt x="2555" y="970"/>
                    </a:lnTo>
                    <a:lnTo>
                      <a:pt x="2555" y="970"/>
                    </a:lnTo>
                    <a:lnTo>
                      <a:pt x="2555" y="970"/>
                    </a:lnTo>
                    <a:lnTo>
                      <a:pt x="2562" y="970"/>
                    </a:lnTo>
                    <a:lnTo>
                      <a:pt x="2562" y="970"/>
                    </a:lnTo>
                    <a:lnTo>
                      <a:pt x="2569" y="976"/>
                    </a:lnTo>
                    <a:lnTo>
                      <a:pt x="2569" y="976"/>
                    </a:lnTo>
                    <a:lnTo>
                      <a:pt x="2576" y="976"/>
                    </a:lnTo>
                    <a:lnTo>
                      <a:pt x="2576" y="976"/>
                    </a:lnTo>
                    <a:lnTo>
                      <a:pt x="2576" y="976"/>
                    </a:lnTo>
                    <a:lnTo>
                      <a:pt x="2582" y="976"/>
                    </a:lnTo>
                    <a:lnTo>
                      <a:pt x="2582" y="976"/>
                    </a:lnTo>
                    <a:lnTo>
                      <a:pt x="2589" y="976"/>
                    </a:lnTo>
                    <a:lnTo>
                      <a:pt x="2589" y="976"/>
                    </a:lnTo>
                    <a:lnTo>
                      <a:pt x="2589" y="976"/>
                    </a:lnTo>
                    <a:lnTo>
                      <a:pt x="2596" y="976"/>
                    </a:lnTo>
                    <a:lnTo>
                      <a:pt x="2596" y="970"/>
                    </a:lnTo>
                    <a:lnTo>
                      <a:pt x="2603" y="970"/>
                    </a:lnTo>
                    <a:lnTo>
                      <a:pt x="2603" y="970"/>
                    </a:lnTo>
                    <a:lnTo>
                      <a:pt x="2610" y="970"/>
                    </a:lnTo>
                    <a:lnTo>
                      <a:pt x="2610" y="970"/>
                    </a:lnTo>
                    <a:lnTo>
                      <a:pt x="2617" y="970"/>
                    </a:lnTo>
                    <a:lnTo>
                      <a:pt x="2617" y="963"/>
                    </a:lnTo>
                    <a:lnTo>
                      <a:pt x="2617" y="963"/>
                    </a:lnTo>
                    <a:lnTo>
                      <a:pt x="2624" y="963"/>
                    </a:lnTo>
                    <a:lnTo>
                      <a:pt x="2624" y="963"/>
                    </a:lnTo>
                    <a:lnTo>
                      <a:pt x="2631" y="956"/>
                    </a:lnTo>
                    <a:lnTo>
                      <a:pt x="2631" y="956"/>
                    </a:lnTo>
                    <a:lnTo>
                      <a:pt x="2638" y="956"/>
                    </a:lnTo>
                    <a:lnTo>
                      <a:pt x="2638" y="956"/>
                    </a:lnTo>
                    <a:lnTo>
                      <a:pt x="2638" y="956"/>
                    </a:lnTo>
                    <a:lnTo>
                      <a:pt x="2645" y="956"/>
                    </a:lnTo>
                    <a:lnTo>
                      <a:pt x="2645" y="949"/>
                    </a:lnTo>
                    <a:lnTo>
                      <a:pt x="2652" y="949"/>
                    </a:lnTo>
                    <a:lnTo>
                      <a:pt x="2652" y="949"/>
                    </a:lnTo>
                    <a:lnTo>
                      <a:pt x="2659" y="949"/>
                    </a:lnTo>
                    <a:lnTo>
                      <a:pt x="2659" y="949"/>
                    </a:lnTo>
                    <a:lnTo>
                      <a:pt x="2659" y="949"/>
                    </a:lnTo>
                    <a:lnTo>
                      <a:pt x="2666" y="949"/>
                    </a:lnTo>
                    <a:lnTo>
                      <a:pt x="2666" y="949"/>
                    </a:lnTo>
                    <a:lnTo>
                      <a:pt x="2672" y="949"/>
                    </a:lnTo>
                    <a:lnTo>
                      <a:pt x="2672" y="949"/>
                    </a:lnTo>
                    <a:lnTo>
                      <a:pt x="2679" y="949"/>
                    </a:lnTo>
                    <a:lnTo>
                      <a:pt x="2679" y="949"/>
                    </a:lnTo>
                    <a:lnTo>
                      <a:pt x="2679" y="949"/>
                    </a:lnTo>
                    <a:lnTo>
                      <a:pt x="2686" y="949"/>
                    </a:lnTo>
                    <a:lnTo>
                      <a:pt x="2686" y="949"/>
                    </a:lnTo>
                    <a:lnTo>
                      <a:pt x="2693" y="949"/>
                    </a:lnTo>
                    <a:lnTo>
                      <a:pt x="2693" y="949"/>
                    </a:lnTo>
                    <a:lnTo>
                      <a:pt x="2693" y="949"/>
                    </a:lnTo>
                    <a:lnTo>
                      <a:pt x="2700" y="949"/>
                    </a:lnTo>
                    <a:lnTo>
                      <a:pt x="2700" y="949"/>
                    </a:lnTo>
                    <a:lnTo>
                      <a:pt x="2707" y="949"/>
                    </a:lnTo>
                    <a:lnTo>
                      <a:pt x="2707" y="949"/>
                    </a:lnTo>
                    <a:lnTo>
                      <a:pt x="2714" y="949"/>
                    </a:lnTo>
                    <a:lnTo>
                      <a:pt x="2714" y="949"/>
                    </a:lnTo>
                    <a:lnTo>
                      <a:pt x="2721" y="949"/>
                    </a:lnTo>
                    <a:lnTo>
                      <a:pt x="2721" y="949"/>
                    </a:lnTo>
                    <a:lnTo>
                      <a:pt x="2721" y="949"/>
                    </a:lnTo>
                    <a:lnTo>
                      <a:pt x="2728" y="949"/>
                    </a:lnTo>
                    <a:lnTo>
                      <a:pt x="2728" y="949"/>
                    </a:lnTo>
                    <a:lnTo>
                      <a:pt x="2735" y="949"/>
                    </a:lnTo>
                    <a:lnTo>
                      <a:pt x="2735" y="949"/>
                    </a:lnTo>
                    <a:lnTo>
                      <a:pt x="2742" y="949"/>
                    </a:lnTo>
                    <a:lnTo>
                      <a:pt x="2742" y="949"/>
                    </a:lnTo>
                    <a:lnTo>
                      <a:pt x="2742" y="949"/>
                    </a:lnTo>
                    <a:lnTo>
                      <a:pt x="2749" y="949"/>
                    </a:lnTo>
                    <a:lnTo>
                      <a:pt x="2749" y="949"/>
                    </a:lnTo>
                    <a:lnTo>
                      <a:pt x="2756" y="949"/>
                    </a:lnTo>
                    <a:lnTo>
                      <a:pt x="2756" y="949"/>
                    </a:lnTo>
                    <a:lnTo>
                      <a:pt x="2762" y="949"/>
                    </a:lnTo>
                    <a:lnTo>
                      <a:pt x="2762" y="949"/>
                    </a:lnTo>
                    <a:lnTo>
                      <a:pt x="2762" y="949"/>
                    </a:lnTo>
                    <a:lnTo>
                      <a:pt x="2769" y="949"/>
                    </a:lnTo>
                    <a:lnTo>
                      <a:pt x="2769" y="949"/>
                    </a:lnTo>
                    <a:lnTo>
                      <a:pt x="2776" y="949"/>
                    </a:lnTo>
                    <a:lnTo>
                      <a:pt x="2776" y="949"/>
                    </a:lnTo>
                    <a:lnTo>
                      <a:pt x="2783" y="949"/>
                    </a:lnTo>
                    <a:lnTo>
                      <a:pt x="2783" y="949"/>
                    </a:lnTo>
                    <a:lnTo>
                      <a:pt x="2783" y="949"/>
                    </a:lnTo>
                    <a:lnTo>
                      <a:pt x="2790" y="949"/>
                    </a:lnTo>
                    <a:lnTo>
                      <a:pt x="2790" y="949"/>
                    </a:lnTo>
                    <a:lnTo>
                      <a:pt x="2797" y="949"/>
                    </a:lnTo>
                    <a:lnTo>
                      <a:pt x="2797" y="949"/>
                    </a:lnTo>
                    <a:lnTo>
                      <a:pt x="2804" y="949"/>
                    </a:lnTo>
                    <a:lnTo>
                      <a:pt x="2804" y="949"/>
                    </a:lnTo>
                    <a:lnTo>
                      <a:pt x="2804" y="949"/>
                    </a:lnTo>
                    <a:lnTo>
                      <a:pt x="2811" y="949"/>
                    </a:lnTo>
                    <a:lnTo>
                      <a:pt x="2811" y="956"/>
                    </a:lnTo>
                    <a:lnTo>
                      <a:pt x="2818" y="956"/>
                    </a:lnTo>
                    <a:lnTo>
                      <a:pt x="2818" y="956"/>
                    </a:lnTo>
                    <a:lnTo>
                      <a:pt x="2825" y="956"/>
                    </a:lnTo>
                    <a:lnTo>
                      <a:pt x="2825" y="956"/>
                    </a:lnTo>
                    <a:lnTo>
                      <a:pt x="2825" y="956"/>
                    </a:lnTo>
                    <a:lnTo>
                      <a:pt x="2832" y="956"/>
                    </a:lnTo>
                    <a:lnTo>
                      <a:pt x="2832" y="956"/>
                    </a:lnTo>
                    <a:lnTo>
                      <a:pt x="2839" y="956"/>
                    </a:lnTo>
                    <a:lnTo>
                      <a:pt x="2839" y="956"/>
                    </a:lnTo>
                    <a:lnTo>
                      <a:pt x="2846" y="956"/>
                    </a:lnTo>
                    <a:lnTo>
                      <a:pt x="2846" y="956"/>
                    </a:lnTo>
                    <a:lnTo>
                      <a:pt x="2846" y="956"/>
                    </a:lnTo>
                    <a:lnTo>
                      <a:pt x="2852" y="956"/>
                    </a:lnTo>
                    <a:lnTo>
                      <a:pt x="2852" y="956"/>
                    </a:lnTo>
                    <a:lnTo>
                      <a:pt x="2859" y="949"/>
                    </a:lnTo>
                    <a:lnTo>
                      <a:pt x="2859" y="949"/>
                    </a:lnTo>
                    <a:lnTo>
                      <a:pt x="2866" y="949"/>
                    </a:lnTo>
                    <a:lnTo>
                      <a:pt x="2866" y="942"/>
                    </a:lnTo>
                    <a:lnTo>
                      <a:pt x="2866" y="935"/>
                    </a:lnTo>
                    <a:lnTo>
                      <a:pt x="2873" y="928"/>
                    </a:lnTo>
                    <a:lnTo>
                      <a:pt x="2873" y="915"/>
                    </a:lnTo>
                    <a:lnTo>
                      <a:pt x="2880" y="908"/>
                    </a:lnTo>
                    <a:lnTo>
                      <a:pt x="2880" y="887"/>
                    </a:lnTo>
                    <a:lnTo>
                      <a:pt x="2887" y="873"/>
                    </a:lnTo>
                    <a:lnTo>
                      <a:pt x="2887" y="853"/>
                    </a:lnTo>
                    <a:lnTo>
                      <a:pt x="2887" y="825"/>
                    </a:lnTo>
                    <a:lnTo>
                      <a:pt x="2894" y="798"/>
                    </a:lnTo>
                    <a:lnTo>
                      <a:pt x="2894" y="770"/>
                    </a:lnTo>
                    <a:lnTo>
                      <a:pt x="2901" y="736"/>
                    </a:lnTo>
                    <a:lnTo>
                      <a:pt x="2901" y="701"/>
                    </a:lnTo>
                    <a:lnTo>
                      <a:pt x="2908" y="667"/>
                    </a:lnTo>
                    <a:lnTo>
                      <a:pt x="2908" y="626"/>
                    </a:lnTo>
                    <a:lnTo>
                      <a:pt x="2908" y="591"/>
                    </a:lnTo>
                    <a:lnTo>
                      <a:pt x="2915" y="557"/>
                    </a:lnTo>
                    <a:lnTo>
                      <a:pt x="2915" y="523"/>
                    </a:lnTo>
                    <a:lnTo>
                      <a:pt x="2922" y="488"/>
                    </a:lnTo>
                    <a:lnTo>
                      <a:pt x="2922" y="461"/>
                    </a:lnTo>
                    <a:lnTo>
                      <a:pt x="2929" y="433"/>
                    </a:lnTo>
                    <a:lnTo>
                      <a:pt x="2929" y="413"/>
                    </a:lnTo>
                    <a:lnTo>
                      <a:pt x="2929" y="399"/>
                    </a:lnTo>
                    <a:lnTo>
                      <a:pt x="2936" y="392"/>
                    </a:lnTo>
                    <a:lnTo>
                      <a:pt x="2936" y="385"/>
                    </a:lnTo>
                    <a:lnTo>
                      <a:pt x="2943" y="385"/>
                    </a:lnTo>
                    <a:lnTo>
                      <a:pt x="2943" y="392"/>
                    </a:lnTo>
                    <a:lnTo>
                      <a:pt x="2949" y="406"/>
                    </a:lnTo>
                    <a:lnTo>
                      <a:pt x="2949" y="426"/>
                    </a:lnTo>
                    <a:lnTo>
                      <a:pt x="2949" y="447"/>
                    </a:lnTo>
                    <a:lnTo>
                      <a:pt x="2956" y="475"/>
                    </a:lnTo>
                    <a:lnTo>
                      <a:pt x="2956" y="509"/>
                    </a:lnTo>
                    <a:lnTo>
                      <a:pt x="2963" y="543"/>
                    </a:lnTo>
                    <a:lnTo>
                      <a:pt x="2963" y="578"/>
                    </a:lnTo>
                    <a:lnTo>
                      <a:pt x="2970" y="612"/>
                    </a:lnTo>
                    <a:lnTo>
                      <a:pt x="2970" y="653"/>
                    </a:lnTo>
                    <a:lnTo>
                      <a:pt x="2970" y="688"/>
                    </a:lnTo>
                    <a:lnTo>
                      <a:pt x="2977" y="722"/>
                    </a:lnTo>
                    <a:lnTo>
                      <a:pt x="2977" y="756"/>
                    </a:lnTo>
                    <a:lnTo>
                      <a:pt x="2984" y="784"/>
                    </a:lnTo>
                    <a:lnTo>
                      <a:pt x="2984" y="811"/>
                    </a:lnTo>
                    <a:lnTo>
                      <a:pt x="2991" y="839"/>
                    </a:lnTo>
                    <a:lnTo>
                      <a:pt x="2991" y="860"/>
                    </a:lnTo>
                    <a:lnTo>
                      <a:pt x="2991" y="880"/>
                    </a:lnTo>
                    <a:lnTo>
                      <a:pt x="2998" y="901"/>
                    </a:lnTo>
                    <a:lnTo>
                      <a:pt x="2998" y="915"/>
                    </a:lnTo>
                    <a:lnTo>
                      <a:pt x="3005" y="921"/>
                    </a:lnTo>
                    <a:lnTo>
                      <a:pt x="3005" y="935"/>
                    </a:lnTo>
                    <a:lnTo>
                      <a:pt x="3012" y="942"/>
                    </a:lnTo>
                    <a:lnTo>
                      <a:pt x="3012" y="949"/>
                    </a:lnTo>
                    <a:lnTo>
                      <a:pt x="3012" y="949"/>
                    </a:lnTo>
                    <a:lnTo>
                      <a:pt x="3019" y="956"/>
                    </a:lnTo>
                    <a:lnTo>
                      <a:pt x="3019" y="956"/>
                    </a:lnTo>
                    <a:lnTo>
                      <a:pt x="3026" y="963"/>
                    </a:lnTo>
                    <a:lnTo>
                      <a:pt x="3026" y="963"/>
                    </a:lnTo>
                    <a:lnTo>
                      <a:pt x="3033" y="963"/>
                    </a:lnTo>
                    <a:lnTo>
                      <a:pt x="3033" y="963"/>
                    </a:lnTo>
                    <a:lnTo>
                      <a:pt x="3033" y="963"/>
                    </a:lnTo>
                    <a:lnTo>
                      <a:pt x="3039" y="963"/>
                    </a:lnTo>
                    <a:lnTo>
                      <a:pt x="3039" y="963"/>
                    </a:lnTo>
                    <a:lnTo>
                      <a:pt x="3046" y="970"/>
                    </a:lnTo>
                    <a:lnTo>
                      <a:pt x="3046" y="970"/>
                    </a:lnTo>
                    <a:lnTo>
                      <a:pt x="3053" y="970"/>
                    </a:lnTo>
                    <a:lnTo>
                      <a:pt x="3053" y="970"/>
                    </a:lnTo>
                    <a:lnTo>
                      <a:pt x="3053" y="970"/>
                    </a:lnTo>
                    <a:lnTo>
                      <a:pt x="3060" y="970"/>
                    </a:lnTo>
                    <a:lnTo>
                      <a:pt x="3060" y="970"/>
                    </a:lnTo>
                    <a:lnTo>
                      <a:pt x="3067" y="970"/>
                    </a:lnTo>
                    <a:lnTo>
                      <a:pt x="3067" y="970"/>
                    </a:lnTo>
                    <a:lnTo>
                      <a:pt x="3074" y="970"/>
                    </a:lnTo>
                    <a:lnTo>
                      <a:pt x="3074" y="970"/>
                    </a:lnTo>
                    <a:lnTo>
                      <a:pt x="3074" y="970"/>
                    </a:lnTo>
                    <a:lnTo>
                      <a:pt x="3081" y="970"/>
                    </a:lnTo>
                    <a:lnTo>
                      <a:pt x="3081" y="970"/>
                    </a:lnTo>
                    <a:lnTo>
                      <a:pt x="3088" y="970"/>
                    </a:lnTo>
                    <a:lnTo>
                      <a:pt x="3088" y="970"/>
                    </a:lnTo>
                    <a:lnTo>
                      <a:pt x="3095" y="970"/>
                    </a:lnTo>
                    <a:lnTo>
                      <a:pt x="3095" y="970"/>
                    </a:lnTo>
                    <a:lnTo>
                      <a:pt x="3095" y="970"/>
                    </a:lnTo>
                    <a:lnTo>
                      <a:pt x="3102" y="970"/>
                    </a:lnTo>
                    <a:lnTo>
                      <a:pt x="3102" y="970"/>
                    </a:lnTo>
                    <a:lnTo>
                      <a:pt x="3109" y="970"/>
                    </a:lnTo>
                    <a:lnTo>
                      <a:pt x="3109" y="970"/>
                    </a:lnTo>
                    <a:lnTo>
                      <a:pt x="3116" y="970"/>
                    </a:lnTo>
                    <a:lnTo>
                      <a:pt x="3116" y="970"/>
                    </a:lnTo>
                    <a:lnTo>
                      <a:pt x="3123" y="970"/>
                    </a:lnTo>
                    <a:lnTo>
                      <a:pt x="3123" y="970"/>
                    </a:lnTo>
                    <a:lnTo>
                      <a:pt x="3123" y="970"/>
                    </a:lnTo>
                    <a:lnTo>
                      <a:pt x="3129" y="970"/>
                    </a:lnTo>
                    <a:lnTo>
                      <a:pt x="3129" y="970"/>
                    </a:lnTo>
                    <a:lnTo>
                      <a:pt x="3136" y="970"/>
                    </a:lnTo>
                    <a:lnTo>
                      <a:pt x="3136" y="970"/>
                    </a:lnTo>
                    <a:lnTo>
                      <a:pt x="3136" y="970"/>
                    </a:lnTo>
                    <a:lnTo>
                      <a:pt x="3143" y="970"/>
                    </a:lnTo>
                    <a:lnTo>
                      <a:pt x="3143" y="970"/>
                    </a:lnTo>
                    <a:lnTo>
                      <a:pt x="3150" y="970"/>
                    </a:lnTo>
                    <a:lnTo>
                      <a:pt x="3150" y="970"/>
                    </a:lnTo>
                    <a:lnTo>
                      <a:pt x="3157" y="963"/>
                    </a:lnTo>
                    <a:lnTo>
                      <a:pt x="3157" y="963"/>
                    </a:lnTo>
                    <a:lnTo>
                      <a:pt x="3157" y="963"/>
                    </a:lnTo>
                    <a:lnTo>
                      <a:pt x="3164" y="963"/>
                    </a:lnTo>
                    <a:lnTo>
                      <a:pt x="3164" y="956"/>
                    </a:lnTo>
                    <a:lnTo>
                      <a:pt x="3171" y="956"/>
                    </a:lnTo>
                    <a:lnTo>
                      <a:pt x="3171" y="949"/>
                    </a:lnTo>
                    <a:lnTo>
                      <a:pt x="3178" y="949"/>
                    </a:lnTo>
                    <a:lnTo>
                      <a:pt x="3178" y="942"/>
                    </a:lnTo>
                    <a:lnTo>
                      <a:pt x="3178" y="942"/>
                    </a:lnTo>
                    <a:lnTo>
                      <a:pt x="3185" y="935"/>
                    </a:lnTo>
                    <a:lnTo>
                      <a:pt x="3185" y="928"/>
                    </a:lnTo>
                    <a:lnTo>
                      <a:pt x="3192" y="928"/>
                    </a:lnTo>
                    <a:lnTo>
                      <a:pt x="3192" y="921"/>
                    </a:lnTo>
                    <a:lnTo>
                      <a:pt x="3199" y="915"/>
                    </a:lnTo>
                    <a:lnTo>
                      <a:pt x="3199" y="908"/>
                    </a:lnTo>
                    <a:lnTo>
                      <a:pt x="3199" y="901"/>
                    </a:lnTo>
                    <a:lnTo>
                      <a:pt x="3206" y="894"/>
                    </a:lnTo>
                    <a:lnTo>
                      <a:pt x="3206" y="887"/>
                    </a:lnTo>
                    <a:lnTo>
                      <a:pt x="3213" y="880"/>
                    </a:lnTo>
                    <a:lnTo>
                      <a:pt x="3213" y="873"/>
                    </a:lnTo>
                    <a:lnTo>
                      <a:pt x="3219" y="860"/>
                    </a:lnTo>
                    <a:lnTo>
                      <a:pt x="3219" y="853"/>
                    </a:lnTo>
                    <a:lnTo>
                      <a:pt x="3226" y="846"/>
                    </a:lnTo>
                    <a:lnTo>
                      <a:pt x="3226" y="832"/>
                    </a:lnTo>
                    <a:lnTo>
                      <a:pt x="3226" y="818"/>
                    </a:lnTo>
                    <a:lnTo>
                      <a:pt x="3233" y="798"/>
                    </a:lnTo>
                    <a:lnTo>
                      <a:pt x="3233" y="784"/>
                    </a:lnTo>
                    <a:lnTo>
                      <a:pt x="3240" y="763"/>
                    </a:lnTo>
                    <a:lnTo>
                      <a:pt x="3240" y="736"/>
                    </a:lnTo>
                    <a:lnTo>
                      <a:pt x="3240" y="708"/>
                    </a:lnTo>
                    <a:lnTo>
                      <a:pt x="3247" y="681"/>
                    </a:lnTo>
                    <a:lnTo>
                      <a:pt x="3247" y="646"/>
                    </a:lnTo>
                    <a:lnTo>
                      <a:pt x="3254" y="605"/>
                    </a:lnTo>
                    <a:lnTo>
                      <a:pt x="3254" y="564"/>
                    </a:lnTo>
                    <a:lnTo>
                      <a:pt x="3261" y="523"/>
                    </a:lnTo>
                    <a:lnTo>
                      <a:pt x="3261" y="481"/>
                    </a:lnTo>
                    <a:lnTo>
                      <a:pt x="3261" y="433"/>
                    </a:lnTo>
                    <a:lnTo>
                      <a:pt x="3268" y="385"/>
                    </a:lnTo>
                    <a:lnTo>
                      <a:pt x="3268" y="337"/>
                    </a:lnTo>
                    <a:lnTo>
                      <a:pt x="3275" y="296"/>
                    </a:lnTo>
                    <a:lnTo>
                      <a:pt x="3275" y="255"/>
                    </a:lnTo>
                    <a:lnTo>
                      <a:pt x="3282" y="220"/>
                    </a:lnTo>
                    <a:lnTo>
                      <a:pt x="3282" y="186"/>
                    </a:lnTo>
                    <a:lnTo>
                      <a:pt x="3289" y="158"/>
                    </a:lnTo>
                    <a:lnTo>
                      <a:pt x="3289" y="138"/>
                    </a:lnTo>
                    <a:lnTo>
                      <a:pt x="3289" y="131"/>
                    </a:lnTo>
                    <a:lnTo>
                      <a:pt x="3296" y="124"/>
                    </a:lnTo>
                    <a:lnTo>
                      <a:pt x="3296" y="124"/>
                    </a:lnTo>
                    <a:lnTo>
                      <a:pt x="3303" y="138"/>
                    </a:lnTo>
                    <a:lnTo>
                      <a:pt x="3303" y="158"/>
                    </a:lnTo>
                    <a:lnTo>
                      <a:pt x="3303" y="179"/>
                    </a:lnTo>
                    <a:lnTo>
                      <a:pt x="3309" y="213"/>
                    </a:lnTo>
                    <a:lnTo>
                      <a:pt x="3309" y="255"/>
                    </a:lnTo>
                    <a:lnTo>
                      <a:pt x="3316" y="296"/>
                    </a:lnTo>
                    <a:lnTo>
                      <a:pt x="3316" y="344"/>
                    </a:lnTo>
                    <a:lnTo>
                      <a:pt x="3323" y="392"/>
                    </a:lnTo>
                    <a:lnTo>
                      <a:pt x="3323" y="447"/>
                    </a:lnTo>
                    <a:lnTo>
                      <a:pt x="3330" y="502"/>
                    </a:lnTo>
                    <a:lnTo>
                      <a:pt x="3330" y="557"/>
                    </a:lnTo>
                    <a:lnTo>
                      <a:pt x="3330" y="605"/>
                    </a:lnTo>
                    <a:lnTo>
                      <a:pt x="3337" y="653"/>
                    </a:lnTo>
                    <a:lnTo>
                      <a:pt x="3337" y="701"/>
                    </a:lnTo>
                    <a:lnTo>
                      <a:pt x="3344" y="743"/>
                    </a:lnTo>
                    <a:lnTo>
                      <a:pt x="3344" y="784"/>
                    </a:lnTo>
                    <a:lnTo>
                      <a:pt x="3351" y="818"/>
                    </a:lnTo>
                    <a:lnTo>
                      <a:pt x="3351" y="846"/>
                    </a:lnTo>
                    <a:lnTo>
                      <a:pt x="3351" y="873"/>
                    </a:lnTo>
                    <a:lnTo>
                      <a:pt x="3358" y="894"/>
                    </a:lnTo>
                    <a:lnTo>
                      <a:pt x="3358" y="908"/>
                    </a:lnTo>
                    <a:lnTo>
                      <a:pt x="3365" y="921"/>
                    </a:lnTo>
                    <a:lnTo>
                      <a:pt x="3365" y="935"/>
                    </a:lnTo>
                    <a:lnTo>
                      <a:pt x="3365" y="942"/>
                    </a:lnTo>
                    <a:lnTo>
                      <a:pt x="3372" y="949"/>
                    </a:lnTo>
                    <a:lnTo>
                      <a:pt x="3372" y="949"/>
                    </a:lnTo>
                    <a:lnTo>
                      <a:pt x="3379" y="956"/>
                    </a:lnTo>
                    <a:lnTo>
                      <a:pt x="3379" y="956"/>
                    </a:lnTo>
                    <a:lnTo>
                      <a:pt x="3386" y="956"/>
                    </a:lnTo>
                    <a:lnTo>
                      <a:pt x="3386" y="963"/>
                    </a:lnTo>
                    <a:lnTo>
                      <a:pt x="3393" y="963"/>
                    </a:lnTo>
                    <a:lnTo>
                      <a:pt x="3393" y="963"/>
                    </a:lnTo>
                    <a:lnTo>
                      <a:pt x="3393" y="963"/>
                    </a:lnTo>
                    <a:lnTo>
                      <a:pt x="3399" y="963"/>
                    </a:lnTo>
                    <a:lnTo>
                      <a:pt x="3399" y="963"/>
                    </a:lnTo>
                    <a:lnTo>
                      <a:pt x="3406" y="963"/>
                    </a:lnTo>
                    <a:lnTo>
                      <a:pt x="3406" y="963"/>
                    </a:lnTo>
                    <a:lnTo>
                      <a:pt x="3406" y="963"/>
                    </a:lnTo>
                    <a:lnTo>
                      <a:pt x="3413" y="963"/>
                    </a:lnTo>
                    <a:lnTo>
                      <a:pt x="3413" y="963"/>
                    </a:lnTo>
                    <a:lnTo>
                      <a:pt x="3420" y="963"/>
                    </a:lnTo>
                    <a:lnTo>
                      <a:pt x="3420" y="963"/>
                    </a:lnTo>
                    <a:lnTo>
                      <a:pt x="3427" y="963"/>
                    </a:lnTo>
                    <a:lnTo>
                      <a:pt x="3427" y="963"/>
                    </a:lnTo>
                    <a:lnTo>
                      <a:pt x="3434" y="963"/>
                    </a:lnTo>
                    <a:lnTo>
                      <a:pt x="3434" y="963"/>
                    </a:lnTo>
                    <a:lnTo>
                      <a:pt x="3434" y="963"/>
                    </a:lnTo>
                    <a:lnTo>
                      <a:pt x="3441" y="963"/>
                    </a:lnTo>
                    <a:lnTo>
                      <a:pt x="3441" y="963"/>
                    </a:lnTo>
                    <a:lnTo>
                      <a:pt x="3448" y="963"/>
                    </a:lnTo>
                    <a:lnTo>
                      <a:pt x="3448" y="963"/>
                    </a:lnTo>
                    <a:lnTo>
                      <a:pt x="3455" y="963"/>
                    </a:lnTo>
                    <a:lnTo>
                      <a:pt x="3455" y="963"/>
                    </a:lnTo>
                    <a:lnTo>
                      <a:pt x="3455" y="963"/>
                    </a:lnTo>
                    <a:lnTo>
                      <a:pt x="3462" y="963"/>
                    </a:lnTo>
                    <a:lnTo>
                      <a:pt x="3462" y="963"/>
                    </a:lnTo>
                    <a:lnTo>
                      <a:pt x="3469" y="963"/>
                    </a:lnTo>
                    <a:lnTo>
                      <a:pt x="3469" y="963"/>
                    </a:lnTo>
                    <a:lnTo>
                      <a:pt x="3469" y="963"/>
                    </a:lnTo>
                    <a:lnTo>
                      <a:pt x="3476" y="963"/>
                    </a:lnTo>
                    <a:lnTo>
                      <a:pt x="3476" y="963"/>
                    </a:lnTo>
                    <a:lnTo>
                      <a:pt x="3483" y="963"/>
                    </a:lnTo>
                    <a:lnTo>
                      <a:pt x="3483" y="963"/>
                    </a:lnTo>
                    <a:lnTo>
                      <a:pt x="3489" y="963"/>
                    </a:lnTo>
                    <a:lnTo>
                      <a:pt x="3489" y="963"/>
                    </a:lnTo>
                    <a:lnTo>
                      <a:pt x="3496" y="963"/>
                    </a:lnTo>
                    <a:lnTo>
                      <a:pt x="3496" y="963"/>
                    </a:lnTo>
                    <a:lnTo>
                      <a:pt x="3496" y="963"/>
                    </a:lnTo>
                    <a:lnTo>
                      <a:pt x="3503" y="963"/>
                    </a:lnTo>
                    <a:lnTo>
                      <a:pt x="3503" y="963"/>
                    </a:lnTo>
                    <a:lnTo>
                      <a:pt x="3510" y="963"/>
                    </a:lnTo>
                    <a:lnTo>
                      <a:pt x="3510" y="963"/>
                    </a:lnTo>
                    <a:lnTo>
                      <a:pt x="3517" y="963"/>
                    </a:lnTo>
                    <a:lnTo>
                      <a:pt x="3517" y="963"/>
                    </a:lnTo>
                    <a:lnTo>
                      <a:pt x="3517" y="963"/>
                    </a:lnTo>
                    <a:lnTo>
                      <a:pt x="3524" y="963"/>
                    </a:lnTo>
                    <a:lnTo>
                      <a:pt x="3524" y="963"/>
                    </a:lnTo>
                    <a:lnTo>
                      <a:pt x="3531" y="963"/>
                    </a:lnTo>
                    <a:lnTo>
                      <a:pt x="3531" y="963"/>
                    </a:lnTo>
                    <a:lnTo>
                      <a:pt x="3538" y="963"/>
                    </a:lnTo>
                    <a:lnTo>
                      <a:pt x="3538" y="963"/>
                    </a:lnTo>
                    <a:lnTo>
                      <a:pt x="3538" y="963"/>
                    </a:lnTo>
                    <a:lnTo>
                      <a:pt x="3545" y="963"/>
                    </a:lnTo>
                    <a:lnTo>
                      <a:pt x="3545" y="963"/>
                    </a:lnTo>
                    <a:lnTo>
                      <a:pt x="3552" y="963"/>
                    </a:lnTo>
                    <a:lnTo>
                      <a:pt x="3552" y="963"/>
                    </a:lnTo>
                    <a:lnTo>
                      <a:pt x="3559" y="963"/>
                    </a:lnTo>
                    <a:lnTo>
                      <a:pt x="3559" y="963"/>
                    </a:lnTo>
                    <a:lnTo>
                      <a:pt x="3559" y="963"/>
                    </a:lnTo>
                    <a:lnTo>
                      <a:pt x="3566" y="963"/>
                    </a:lnTo>
                    <a:lnTo>
                      <a:pt x="3566" y="963"/>
                    </a:lnTo>
                    <a:lnTo>
                      <a:pt x="3573" y="963"/>
                    </a:lnTo>
                    <a:lnTo>
                      <a:pt x="3573" y="963"/>
                    </a:lnTo>
                    <a:lnTo>
                      <a:pt x="3573" y="963"/>
                    </a:lnTo>
                    <a:lnTo>
                      <a:pt x="3580" y="963"/>
                    </a:lnTo>
                    <a:lnTo>
                      <a:pt x="3580" y="963"/>
                    </a:lnTo>
                    <a:lnTo>
                      <a:pt x="3586" y="963"/>
                    </a:lnTo>
                    <a:lnTo>
                      <a:pt x="3586" y="963"/>
                    </a:lnTo>
                    <a:lnTo>
                      <a:pt x="3593" y="963"/>
                    </a:lnTo>
                    <a:lnTo>
                      <a:pt x="3593" y="963"/>
                    </a:lnTo>
                    <a:lnTo>
                      <a:pt x="3600" y="963"/>
                    </a:lnTo>
                    <a:lnTo>
                      <a:pt x="3600" y="963"/>
                    </a:lnTo>
                    <a:lnTo>
                      <a:pt x="3600" y="956"/>
                    </a:lnTo>
                    <a:lnTo>
                      <a:pt x="3607" y="956"/>
                    </a:lnTo>
                    <a:lnTo>
                      <a:pt x="3607" y="956"/>
                    </a:lnTo>
                    <a:lnTo>
                      <a:pt x="3614" y="949"/>
                    </a:lnTo>
                    <a:lnTo>
                      <a:pt x="3614" y="942"/>
                    </a:lnTo>
                    <a:lnTo>
                      <a:pt x="3621" y="935"/>
                    </a:lnTo>
                    <a:lnTo>
                      <a:pt x="3621" y="921"/>
                    </a:lnTo>
                    <a:lnTo>
                      <a:pt x="3621" y="908"/>
                    </a:lnTo>
                    <a:lnTo>
                      <a:pt x="3628" y="887"/>
                    </a:lnTo>
                    <a:lnTo>
                      <a:pt x="3628" y="866"/>
                    </a:lnTo>
                    <a:lnTo>
                      <a:pt x="3635" y="839"/>
                    </a:lnTo>
                    <a:lnTo>
                      <a:pt x="3635" y="805"/>
                    </a:lnTo>
                    <a:lnTo>
                      <a:pt x="3642" y="770"/>
                    </a:lnTo>
                    <a:lnTo>
                      <a:pt x="3642" y="729"/>
                    </a:lnTo>
                    <a:lnTo>
                      <a:pt x="3642" y="681"/>
                    </a:lnTo>
                    <a:lnTo>
                      <a:pt x="3649" y="626"/>
                    </a:lnTo>
                    <a:lnTo>
                      <a:pt x="3649" y="571"/>
                    </a:lnTo>
                    <a:lnTo>
                      <a:pt x="3656" y="516"/>
                    </a:lnTo>
                    <a:lnTo>
                      <a:pt x="3656" y="454"/>
                    </a:lnTo>
                    <a:lnTo>
                      <a:pt x="3663" y="392"/>
                    </a:lnTo>
                    <a:lnTo>
                      <a:pt x="3663" y="330"/>
                    </a:lnTo>
                    <a:lnTo>
                      <a:pt x="3663" y="268"/>
                    </a:lnTo>
                    <a:lnTo>
                      <a:pt x="3670" y="213"/>
                    </a:lnTo>
                    <a:lnTo>
                      <a:pt x="3670" y="158"/>
                    </a:lnTo>
                    <a:lnTo>
                      <a:pt x="3676" y="110"/>
                    </a:lnTo>
                    <a:lnTo>
                      <a:pt x="3676" y="76"/>
                    </a:lnTo>
                    <a:lnTo>
                      <a:pt x="3683" y="41"/>
                    </a:lnTo>
                    <a:lnTo>
                      <a:pt x="3683" y="21"/>
                    </a:lnTo>
                    <a:lnTo>
                      <a:pt x="3683" y="7"/>
                    </a:lnTo>
                    <a:lnTo>
                      <a:pt x="3690" y="0"/>
                    </a:lnTo>
                    <a:lnTo>
                      <a:pt x="3690" y="7"/>
                    </a:lnTo>
                    <a:lnTo>
                      <a:pt x="3697" y="28"/>
                    </a:lnTo>
                    <a:lnTo>
                      <a:pt x="3697" y="48"/>
                    </a:lnTo>
                    <a:lnTo>
                      <a:pt x="3704" y="83"/>
                    </a:lnTo>
                    <a:lnTo>
                      <a:pt x="3704" y="124"/>
                    </a:lnTo>
                    <a:lnTo>
                      <a:pt x="3704" y="172"/>
                    </a:lnTo>
                    <a:lnTo>
                      <a:pt x="3711" y="227"/>
                    </a:lnTo>
                    <a:lnTo>
                      <a:pt x="3711" y="282"/>
                    </a:lnTo>
                    <a:lnTo>
                      <a:pt x="3718" y="344"/>
                    </a:lnTo>
                    <a:lnTo>
                      <a:pt x="3718" y="406"/>
                    </a:lnTo>
                    <a:lnTo>
                      <a:pt x="3725" y="468"/>
                    </a:lnTo>
                    <a:lnTo>
                      <a:pt x="3725" y="523"/>
                    </a:lnTo>
                    <a:lnTo>
                      <a:pt x="3725" y="585"/>
                    </a:lnTo>
                    <a:lnTo>
                      <a:pt x="3732" y="633"/>
                    </a:lnTo>
                    <a:lnTo>
                      <a:pt x="3732" y="688"/>
                    </a:lnTo>
                    <a:lnTo>
                      <a:pt x="3739" y="729"/>
                    </a:lnTo>
                    <a:lnTo>
                      <a:pt x="3739" y="770"/>
                    </a:lnTo>
                    <a:lnTo>
                      <a:pt x="3746" y="805"/>
                    </a:lnTo>
                    <a:lnTo>
                      <a:pt x="3746" y="839"/>
                    </a:lnTo>
                    <a:lnTo>
                      <a:pt x="3746" y="860"/>
                    </a:lnTo>
                    <a:lnTo>
                      <a:pt x="3753" y="880"/>
                    </a:lnTo>
                    <a:lnTo>
                      <a:pt x="3753" y="901"/>
                    </a:lnTo>
                    <a:lnTo>
                      <a:pt x="3760" y="915"/>
                    </a:lnTo>
                    <a:lnTo>
                      <a:pt x="3760" y="921"/>
                    </a:lnTo>
                    <a:lnTo>
                      <a:pt x="3766" y="935"/>
                    </a:lnTo>
                    <a:lnTo>
                      <a:pt x="3766" y="935"/>
                    </a:lnTo>
                    <a:lnTo>
                      <a:pt x="3766" y="942"/>
                    </a:lnTo>
                    <a:lnTo>
                      <a:pt x="3773" y="942"/>
                    </a:lnTo>
                    <a:lnTo>
                      <a:pt x="3773" y="949"/>
                    </a:lnTo>
                    <a:lnTo>
                      <a:pt x="3780" y="949"/>
                    </a:lnTo>
                    <a:lnTo>
                      <a:pt x="3780" y="949"/>
                    </a:lnTo>
                    <a:lnTo>
                      <a:pt x="3787" y="949"/>
                    </a:lnTo>
                    <a:lnTo>
                      <a:pt x="3787" y="949"/>
                    </a:lnTo>
                    <a:lnTo>
                      <a:pt x="3787" y="949"/>
                    </a:lnTo>
                    <a:lnTo>
                      <a:pt x="3794" y="949"/>
                    </a:lnTo>
                    <a:lnTo>
                      <a:pt x="3794" y="949"/>
                    </a:lnTo>
                    <a:lnTo>
                      <a:pt x="3801" y="949"/>
                    </a:lnTo>
                    <a:lnTo>
                      <a:pt x="3801" y="949"/>
                    </a:lnTo>
                    <a:lnTo>
                      <a:pt x="3808" y="949"/>
                    </a:lnTo>
                    <a:lnTo>
                      <a:pt x="3808" y="956"/>
                    </a:lnTo>
                    <a:lnTo>
                      <a:pt x="3808" y="956"/>
                    </a:lnTo>
                    <a:lnTo>
                      <a:pt x="3815" y="956"/>
                    </a:lnTo>
                    <a:lnTo>
                      <a:pt x="3815" y="956"/>
                    </a:lnTo>
                    <a:lnTo>
                      <a:pt x="3822" y="956"/>
                    </a:lnTo>
                    <a:lnTo>
                      <a:pt x="3822" y="956"/>
                    </a:lnTo>
                    <a:lnTo>
                      <a:pt x="3829" y="956"/>
                    </a:lnTo>
                    <a:lnTo>
                      <a:pt x="3829" y="956"/>
                    </a:lnTo>
                    <a:lnTo>
                      <a:pt x="3829" y="956"/>
                    </a:lnTo>
                    <a:lnTo>
                      <a:pt x="3836" y="956"/>
                    </a:lnTo>
                    <a:lnTo>
                      <a:pt x="3836" y="956"/>
                    </a:lnTo>
                    <a:lnTo>
                      <a:pt x="3843" y="956"/>
                    </a:lnTo>
                    <a:lnTo>
                      <a:pt x="3843" y="956"/>
                    </a:lnTo>
                    <a:lnTo>
                      <a:pt x="3850" y="956"/>
                    </a:lnTo>
                    <a:lnTo>
                      <a:pt x="3850" y="956"/>
                    </a:lnTo>
                    <a:lnTo>
                      <a:pt x="3850" y="956"/>
                    </a:lnTo>
                    <a:lnTo>
                      <a:pt x="3856" y="956"/>
                    </a:lnTo>
                    <a:lnTo>
                      <a:pt x="3856" y="956"/>
                    </a:lnTo>
                    <a:lnTo>
                      <a:pt x="3863" y="956"/>
                    </a:lnTo>
                    <a:lnTo>
                      <a:pt x="3863" y="956"/>
                    </a:lnTo>
                    <a:lnTo>
                      <a:pt x="3870" y="956"/>
                    </a:lnTo>
                    <a:lnTo>
                      <a:pt x="3870" y="956"/>
                    </a:lnTo>
                    <a:lnTo>
                      <a:pt x="3870" y="956"/>
                    </a:lnTo>
                    <a:lnTo>
                      <a:pt x="3877" y="956"/>
                    </a:lnTo>
                    <a:lnTo>
                      <a:pt x="3877" y="956"/>
                    </a:lnTo>
                    <a:lnTo>
                      <a:pt x="3884" y="956"/>
                    </a:lnTo>
                    <a:lnTo>
                      <a:pt x="3884" y="956"/>
                    </a:lnTo>
                    <a:lnTo>
                      <a:pt x="3891" y="956"/>
                    </a:lnTo>
                    <a:lnTo>
                      <a:pt x="3891" y="956"/>
                    </a:lnTo>
                    <a:lnTo>
                      <a:pt x="3891" y="949"/>
                    </a:lnTo>
                    <a:lnTo>
                      <a:pt x="3898" y="949"/>
                    </a:lnTo>
                    <a:lnTo>
                      <a:pt x="3898" y="949"/>
                    </a:lnTo>
                    <a:lnTo>
                      <a:pt x="3905" y="942"/>
                    </a:lnTo>
                    <a:lnTo>
                      <a:pt x="3905" y="935"/>
                    </a:lnTo>
                    <a:lnTo>
                      <a:pt x="3912" y="928"/>
                    </a:lnTo>
                    <a:lnTo>
                      <a:pt x="3912" y="921"/>
                    </a:lnTo>
                    <a:lnTo>
                      <a:pt x="3912" y="915"/>
                    </a:lnTo>
                    <a:lnTo>
                      <a:pt x="3919" y="901"/>
                    </a:lnTo>
                    <a:lnTo>
                      <a:pt x="3919" y="887"/>
                    </a:lnTo>
                    <a:lnTo>
                      <a:pt x="3926" y="873"/>
                    </a:lnTo>
                    <a:lnTo>
                      <a:pt x="3926" y="853"/>
                    </a:lnTo>
                    <a:lnTo>
                      <a:pt x="3933" y="832"/>
                    </a:lnTo>
                    <a:lnTo>
                      <a:pt x="3933" y="818"/>
                    </a:lnTo>
                    <a:lnTo>
                      <a:pt x="3933" y="791"/>
                    </a:lnTo>
                    <a:lnTo>
                      <a:pt x="3940" y="770"/>
                    </a:lnTo>
                    <a:lnTo>
                      <a:pt x="3940" y="750"/>
                    </a:lnTo>
                    <a:lnTo>
                      <a:pt x="3946" y="722"/>
                    </a:lnTo>
                    <a:lnTo>
                      <a:pt x="3946" y="701"/>
                    </a:lnTo>
                    <a:lnTo>
                      <a:pt x="3953" y="681"/>
                    </a:lnTo>
                    <a:lnTo>
                      <a:pt x="3953" y="660"/>
                    </a:lnTo>
                    <a:lnTo>
                      <a:pt x="3953" y="646"/>
                    </a:lnTo>
                    <a:lnTo>
                      <a:pt x="3960" y="626"/>
                    </a:lnTo>
                    <a:lnTo>
                      <a:pt x="3960" y="619"/>
                    </a:lnTo>
                    <a:lnTo>
                      <a:pt x="3967" y="605"/>
                    </a:lnTo>
                    <a:lnTo>
                      <a:pt x="3967" y="605"/>
                    </a:lnTo>
                    <a:lnTo>
                      <a:pt x="3974" y="598"/>
                    </a:lnTo>
                    <a:lnTo>
                      <a:pt x="3974" y="605"/>
                    </a:lnTo>
                    <a:lnTo>
                      <a:pt x="3974" y="605"/>
                    </a:lnTo>
                    <a:lnTo>
                      <a:pt x="3981" y="612"/>
                    </a:lnTo>
                    <a:lnTo>
                      <a:pt x="3981" y="626"/>
                    </a:lnTo>
                    <a:lnTo>
                      <a:pt x="3988" y="640"/>
                    </a:lnTo>
                    <a:lnTo>
                      <a:pt x="3988" y="660"/>
                    </a:lnTo>
                    <a:lnTo>
                      <a:pt x="3995" y="681"/>
                    </a:lnTo>
                    <a:lnTo>
                      <a:pt x="3995" y="701"/>
                    </a:lnTo>
                    <a:lnTo>
                      <a:pt x="4002" y="722"/>
                    </a:lnTo>
                    <a:lnTo>
                      <a:pt x="4002" y="743"/>
                    </a:lnTo>
                    <a:lnTo>
                      <a:pt x="4002" y="763"/>
                    </a:lnTo>
                    <a:lnTo>
                      <a:pt x="4009" y="791"/>
                    </a:lnTo>
                    <a:lnTo>
                      <a:pt x="4009" y="811"/>
                    </a:lnTo>
                    <a:lnTo>
                      <a:pt x="4016" y="832"/>
                    </a:lnTo>
                    <a:lnTo>
                      <a:pt x="4016" y="846"/>
                    </a:lnTo>
                    <a:lnTo>
                      <a:pt x="4016" y="866"/>
                    </a:lnTo>
                    <a:lnTo>
                      <a:pt x="4023" y="880"/>
                    </a:lnTo>
                    <a:lnTo>
                      <a:pt x="4023" y="894"/>
                    </a:lnTo>
                    <a:lnTo>
                      <a:pt x="4030" y="908"/>
                    </a:lnTo>
                    <a:lnTo>
                      <a:pt x="4030" y="915"/>
                    </a:lnTo>
                    <a:lnTo>
                      <a:pt x="4036" y="921"/>
                    </a:lnTo>
                    <a:lnTo>
                      <a:pt x="4036" y="928"/>
                    </a:lnTo>
                    <a:lnTo>
                      <a:pt x="4036" y="935"/>
                    </a:lnTo>
                    <a:lnTo>
                      <a:pt x="4043" y="942"/>
                    </a:lnTo>
                    <a:lnTo>
                      <a:pt x="4043" y="942"/>
                    </a:lnTo>
                    <a:lnTo>
                      <a:pt x="4050" y="949"/>
                    </a:lnTo>
                    <a:lnTo>
                      <a:pt x="4050" y="949"/>
                    </a:lnTo>
                    <a:lnTo>
                      <a:pt x="4057" y="949"/>
                    </a:lnTo>
                    <a:lnTo>
                      <a:pt x="4057" y="949"/>
                    </a:lnTo>
                    <a:lnTo>
                      <a:pt x="4057" y="949"/>
                    </a:lnTo>
                    <a:lnTo>
                      <a:pt x="4064" y="949"/>
                    </a:lnTo>
                    <a:lnTo>
                      <a:pt x="4064" y="949"/>
                    </a:lnTo>
                    <a:lnTo>
                      <a:pt x="4071" y="949"/>
                    </a:lnTo>
                    <a:lnTo>
                      <a:pt x="4071" y="956"/>
                    </a:lnTo>
                    <a:lnTo>
                      <a:pt x="4078" y="956"/>
                    </a:lnTo>
                    <a:lnTo>
                      <a:pt x="4078" y="956"/>
                    </a:lnTo>
                    <a:lnTo>
                      <a:pt x="4078" y="956"/>
                    </a:lnTo>
                    <a:lnTo>
                      <a:pt x="4085" y="956"/>
                    </a:lnTo>
                    <a:lnTo>
                      <a:pt x="4085" y="956"/>
                    </a:lnTo>
                    <a:lnTo>
                      <a:pt x="4092" y="956"/>
                    </a:lnTo>
                    <a:lnTo>
                      <a:pt x="4092" y="956"/>
                    </a:lnTo>
                    <a:lnTo>
                      <a:pt x="4099" y="956"/>
                    </a:lnTo>
                    <a:lnTo>
                      <a:pt x="4099" y="956"/>
                    </a:lnTo>
                    <a:lnTo>
                      <a:pt x="4106" y="956"/>
                    </a:lnTo>
                    <a:lnTo>
                      <a:pt x="4106" y="956"/>
                    </a:lnTo>
                    <a:lnTo>
                      <a:pt x="4106" y="956"/>
                    </a:lnTo>
                    <a:lnTo>
                      <a:pt x="4113" y="956"/>
                    </a:lnTo>
                    <a:lnTo>
                      <a:pt x="4113" y="956"/>
                    </a:lnTo>
                    <a:lnTo>
                      <a:pt x="4120" y="956"/>
                    </a:lnTo>
                    <a:lnTo>
                      <a:pt x="4120" y="956"/>
                    </a:lnTo>
                    <a:lnTo>
                      <a:pt x="4120" y="956"/>
                    </a:lnTo>
                    <a:lnTo>
                      <a:pt x="4126" y="956"/>
                    </a:lnTo>
                    <a:lnTo>
                      <a:pt x="4126" y="956"/>
                    </a:lnTo>
                    <a:lnTo>
                      <a:pt x="4133" y="956"/>
                    </a:lnTo>
                    <a:lnTo>
                      <a:pt x="4133" y="956"/>
                    </a:lnTo>
                    <a:lnTo>
                      <a:pt x="4140" y="956"/>
                    </a:lnTo>
                    <a:lnTo>
                      <a:pt x="4140" y="956"/>
                    </a:lnTo>
                    <a:lnTo>
                      <a:pt x="4140" y="956"/>
                    </a:lnTo>
                    <a:lnTo>
                      <a:pt x="4147" y="956"/>
                    </a:lnTo>
                    <a:lnTo>
                      <a:pt x="4147" y="956"/>
                    </a:lnTo>
                    <a:lnTo>
                      <a:pt x="4154" y="956"/>
                    </a:lnTo>
                    <a:lnTo>
                      <a:pt x="4154" y="956"/>
                    </a:lnTo>
                    <a:lnTo>
                      <a:pt x="4161" y="956"/>
                    </a:lnTo>
                    <a:lnTo>
                      <a:pt x="4161" y="956"/>
                    </a:lnTo>
                    <a:lnTo>
                      <a:pt x="4168" y="956"/>
                    </a:lnTo>
                    <a:lnTo>
                      <a:pt x="4168" y="956"/>
                    </a:lnTo>
                    <a:lnTo>
                      <a:pt x="4168" y="956"/>
                    </a:lnTo>
                    <a:lnTo>
                      <a:pt x="4175" y="956"/>
                    </a:lnTo>
                    <a:lnTo>
                      <a:pt x="4175" y="956"/>
                    </a:lnTo>
                    <a:lnTo>
                      <a:pt x="4182" y="956"/>
                    </a:lnTo>
                    <a:lnTo>
                      <a:pt x="4182" y="956"/>
                    </a:lnTo>
                    <a:lnTo>
                      <a:pt x="4182" y="956"/>
                    </a:lnTo>
                    <a:lnTo>
                      <a:pt x="4189" y="956"/>
                    </a:lnTo>
                    <a:lnTo>
                      <a:pt x="4189" y="956"/>
                    </a:lnTo>
                    <a:lnTo>
                      <a:pt x="4196" y="956"/>
                    </a:lnTo>
                    <a:lnTo>
                      <a:pt x="4196" y="956"/>
                    </a:lnTo>
                    <a:lnTo>
                      <a:pt x="4203" y="956"/>
                    </a:lnTo>
                    <a:lnTo>
                      <a:pt x="4203" y="956"/>
                    </a:lnTo>
                    <a:lnTo>
                      <a:pt x="4210" y="956"/>
                    </a:lnTo>
                    <a:lnTo>
                      <a:pt x="4210" y="956"/>
                    </a:lnTo>
                    <a:lnTo>
                      <a:pt x="4210" y="956"/>
                    </a:lnTo>
                    <a:lnTo>
                      <a:pt x="4217" y="956"/>
                    </a:lnTo>
                    <a:lnTo>
                      <a:pt x="4217" y="956"/>
                    </a:lnTo>
                    <a:lnTo>
                      <a:pt x="4223" y="956"/>
                    </a:lnTo>
                    <a:lnTo>
                      <a:pt x="4223" y="956"/>
                    </a:lnTo>
                    <a:lnTo>
                      <a:pt x="4223" y="956"/>
                    </a:lnTo>
                    <a:lnTo>
                      <a:pt x="4230" y="956"/>
                    </a:lnTo>
                    <a:lnTo>
                      <a:pt x="4230" y="956"/>
                    </a:lnTo>
                    <a:lnTo>
                      <a:pt x="4237" y="956"/>
                    </a:lnTo>
                    <a:lnTo>
                      <a:pt x="4237" y="956"/>
                    </a:lnTo>
                    <a:lnTo>
                      <a:pt x="4244" y="949"/>
                    </a:lnTo>
                    <a:lnTo>
                      <a:pt x="4244" y="949"/>
                    </a:lnTo>
                    <a:lnTo>
                      <a:pt x="4244" y="949"/>
                    </a:lnTo>
                    <a:lnTo>
                      <a:pt x="4251" y="949"/>
                    </a:lnTo>
                    <a:lnTo>
                      <a:pt x="4251" y="949"/>
                    </a:lnTo>
                    <a:lnTo>
                      <a:pt x="4258" y="949"/>
                    </a:lnTo>
                    <a:lnTo>
                      <a:pt x="4258" y="949"/>
                    </a:lnTo>
                    <a:lnTo>
                      <a:pt x="4265" y="949"/>
                    </a:lnTo>
                    <a:lnTo>
                      <a:pt x="4265" y="949"/>
                    </a:lnTo>
                    <a:lnTo>
                      <a:pt x="4272" y="949"/>
                    </a:lnTo>
                    <a:lnTo>
                      <a:pt x="4272" y="949"/>
                    </a:lnTo>
                    <a:lnTo>
                      <a:pt x="4272" y="949"/>
                    </a:lnTo>
                    <a:lnTo>
                      <a:pt x="4279" y="949"/>
                    </a:lnTo>
                    <a:lnTo>
                      <a:pt x="4279" y="949"/>
                    </a:lnTo>
                    <a:lnTo>
                      <a:pt x="4286" y="949"/>
                    </a:lnTo>
                    <a:lnTo>
                      <a:pt x="4286" y="949"/>
                    </a:lnTo>
                    <a:lnTo>
                      <a:pt x="4286" y="949"/>
                    </a:lnTo>
                    <a:lnTo>
                      <a:pt x="4293" y="949"/>
                    </a:lnTo>
                    <a:lnTo>
                      <a:pt x="4293" y="949"/>
                    </a:lnTo>
                    <a:lnTo>
                      <a:pt x="4300" y="949"/>
                    </a:lnTo>
                    <a:lnTo>
                      <a:pt x="4300" y="949"/>
                    </a:lnTo>
                    <a:lnTo>
                      <a:pt x="4307" y="949"/>
                    </a:lnTo>
                    <a:lnTo>
                      <a:pt x="4307" y="949"/>
                    </a:lnTo>
                    <a:lnTo>
                      <a:pt x="4313" y="949"/>
                    </a:lnTo>
                    <a:lnTo>
                      <a:pt x="4313" y="949"/>
                    </a:lnTo>
                    <a:lnTo>
                      <a:pt x="4313" y="949"/>
                    </a:lnTo>
                    <a:lnTo>
                      <a:pt x="4320" y="949"/>
                    </a:lnTo>
                    <a:lnTo>
                      <a:pt x="4320" y="949"/>
                    </a:lnTo>
                    <a:lnTo>
                      <a:pt x="4327" y="949"/>
                    </a:lnTo>
                    <a:lnTo>
                      <a:pt x="4327" y="949"/>
                    </a:lnTo>
                    <a:lnTo>
                      <a:pt x="4334" y="949"/>
                    </a:lnTo>
                    <a:lnTo>
                      <a:pt x="4334" y="949"/>
                    </a:lnTo>
                    <a:lnTo>
                      <a:pt x="4334" y="949"/>
                    </a:lnTo>
                    <a:lnTo>
                      <a:pt x="4341" y="949"/>
                    </a:lnTo>
                    <a:lnTo>
                      <a:pt x="4341" y="949"/>
                    </a:lnTo>
                    <a:lnTo>
                      <a:pt x="4348" y="949"/>
                    </a:lnTo>
                    <a:lnTo>
                      <a:pt x="4348" y="949"/>
                    </a:lnTo>
                    <a:lnTo>
                      <a:pt x="4348" y="949"/>
                    </a:lnTo>
                    <a:lnTo>
                      <a:pt x="4355" y="949"/>
                    </a:lnTo>
                    <a:lnTo>
                      <a:pt x="4355" y="949"/>
                    </a:lnTo>
                    <a:lnTo>
                      <a:pt x="4362" y="949"/>
                    </a:lnTo>
                    <a:lnTo>
                      <a:pt x="4362" y="949"/>
                    </a:lnTo>
                    <a:lnTo>
                      <a:pt x="4369" y="949"/>
                    </a:lnTo>
                    <a:lnTo>
                      <a:pt x="4369" y="949"/>
                    </a:lnTo>
                    <a:lnTo>
                      <a:pt x="4376" y="949"/>
                    </a:lnTo>
                    <a:lnTo>
                      <a:pt x="4376" y="949"/>
                    </a:lnTo>
                    <a:lnTo>
                      <a:pt x="4376" y="949"/>
                    </a:lnTo>
                    <a:lnTo>
                      <a:pt x="4383" y="949"/>
                    </a:lnTo>
                    <a:lnTo>
                      <a:pt x="4383" y="949"/>
                    </a:lnTo>
                    <a:lnTo>
                      <a:pt x="4390" y="949"/>
                    </a:lnTo>
                    <a:lnTo>
                      <a:pt x="4390" y="949"/>
                    </a:lnTo>
                    <a:lnTo>
                      <a:pt x="4390" y="949"/>
                    </a:lnTo>
                    <a:lnTo>
                      <a:pt x="4397" y="949"/>
                    </a:lnTo>
                    <a:lnTo>
                      <a:pt x="4397" y="949"/>
                    </a:lnTo>
                    <a:lnTo>
                      <a:pt x="4403" y="949"/>
                    </a:lnTo>
                    <a:lnTo>
                      <a:pt x="4403" y="949"/>
                    </a:lnTo>
                    <a:lnTo>
                      <a:pt x="4410" y="949"/>
                    </a:lnTo>
                    <a:lnTo>
                      <a:pt x="4410" y="949"/>
                    </a:lnTo>
                    <a:lnTo>
                      <a:pt x="4417" y="949"/>
                    </a:lnTo>
                    <a:lnTo>
                      <a:pt x="4417" y="949"/>
                    </a:lnTo>
                    <a:lnTo>
                      <a:pt x="4417" y="949"/>
                    </a:lnTo>
                    <a:lnTo>
                      <a:pt x="4424" y="949"/>
                    </a:lnTo>
                    <a:lnTo>
                      <a:pt x="4424" y="949"/>
                    </a:lnTo>
                    <a:lnTo>
                      <a:pt x="4431" y="949"/>
                    </a:lnTo>
                    <a:lnTo>
                      <a:pt x="4431" y="949"/>
                    </a:lnTo>
                    <a:lnTo>
                      <a:pt x="4438" y="949"/>
                    </a:lnTo>
                    <a:lnTo>
                      <a:pt x="4438" y="949"/>
                    </a:lnTo>
                    <a:lnTo>
                      <a:pt x="4438" y="949"/>
                    </a:lnTo>
                    <a:lnTo>
                      <a:pt x="4445" y="949"/>
                    </a:lnTo>
                    <a:lnTo>
                      <a:pt x="4445" y="949"/>
                    </a:lnTo>
                    <a:lnTo>
                      <a:pt x="4452" y="949"/>
                    </a:lnTo>
                    <a:lnTo>
                      <a:pt x="4452" y="949"/>
                    </a:lnTo>
                    <a:lnTo>
                      <a:pt x="4459" y="949"/>
                    </a:lnTo>
                  </a:path>
                </a:pathLst>
              </a:custGeom>
              <a:noFill/>
              <a:ln w="1905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8249" name="Freeform 9"/>
              <p:cNvSpPr>
                <a:spLocks/>
              </p:cNvSpPr>
              <p:nvPr/>
            </p:nvSpPr>
            <p:spPr bwMode="auto">
              <a:xfrm>
                <a:off x="647" y="813"/>
                <a:ext cx="4459" cy="2055"/>
              </a:xfrm>
              <a:custGeom>
                <a:avLst/>
                <a:gdLst/>
                <a:ahLst/>
                <a:cxnLst>
                  <a:cxn ang="0">
                    <a:pos x="69" y="1904"/>
                  </a:cxn>
                  <a:cxn ang="0">
                    <a:pos x="138" y="1904"/>
                  </a:cxn>
                  <a:cxn ang="0">
                    <a:pos x="208" y="1904"/>
                  </a:cxn>
                  <a:cxn ang="0">
                    <a:pos x="284" y="1904"/>
                  </a:cxn>
                  <a:cxn ang="0">
                    <a:pos x="353" y="1904"/>
                  </a:cxn>
                  <a:cxn ang="0">
                    <a:pos x="422" y="1904"/>
                  </a:cxn>
                  <a:cxn ang="0">
                    <a:pos x="498" y="1904"/>
                  </a:cxn>
                  <a:cxn ang="0">
                    <a:pos x="568" y="1938"/>
                  </a:cxn>
                  <a:cxn ang="0">
                    <a:pos x="637" y="1897"/>
                  </a:cxn>
                  <a:cxn ang="0">
                    <a:pos x="713" y="1897"/>
                  </a:cxn>
                  <a:cxn ang="0">
                    <a:pos x="782" y="1904"/>
                  </a:cxn>
                  <a:cxn ang="0">
                    <a:pos x="851" y="1904"/>
                  </a:cxn>
                  <a:cxn ang="0">
                    <a:pos x="921" y="1911"/>
                  </a:cxn>
                  <a:cxn ang="0">
                    <a:pos x="997" y="1911"/>
                  </a:cxn>
                  <a:cxn ang="0">
                    <a:pos x="1066" y="1904"/>
                  </a:cxn>
                  <a:cxn ang="0">
                    <a:pos x="1135" y="1911"/>
                  </a:cxn>
                  <a:cxn ang="0">
                    <a:pos x="1212" y="598"/>
                  </a:cxn>
                  <a:cxn ang="0">
                    <a:pos x="1281" y="1904"/>
                  </a:cxn>
                  <a:cxn ang="0">
                    <a:pos x="1350" y="1911"/>
                  </a:cxn>
                  <a:cxn ang="0">
                    <a:pos x="1426" y="1911"/>
                  </a:cxn>
                  <a:cxn ang="0">
                    <a:pos x="1495" y="1835"/>
                  </a:cxn>
                  <a:cxn ang="0">
                    <a:pos x="1565" y="1904"/>
                  </a:cxn>
                  <a:cxn ang="0">
                    <a:pos x="1634" y="1904"/>
                  </a:cxn>
                  <a:cxn ang="0">
                    <a:pos x="1710" y="1904"/>
                  </a:cxn>
                  <a:cxn ang="0">
                    <a:pos x="1779" y="1904"/>
                  </a:cxn>
                  <a:cxn ang="0">
                    <a:pos x="1849" y="1904"/>
                  </a:cxn>
                  <a:cxn ang="0">
                    <a:pos x="1925" y="1904"/>
                  </a:cxn>
                  <a:cxn ang="0">
                    <a:pos x="1994" y="1904"/>
                  </a:cxn>
                  <a:cxn ang="0">
                    <a:pos x="2063" y="1904"/>
                  </a:cxn>
                  <a:cxn ang="0">
                    <a:pos x="2132" y="1904"/>
                  </a:cxn>
                  <a:cxn ang="0">
                    <a:pos x="2209" y="1911"/>
                  </a:cxn>
                  <a:cxn ang="0">
                    <a:pos x="2278" y="1416"/>
                  </a:cxn>
                  <a:cxn ang="0">
                    <a:pos x="2347" y="1911"/>
                  </a:cxn>
                  <a:cxn ang="0">
                    <a:pos x="2423" y="1911"/>
                  </a:cxn>
                  <a:cxn ang="0">
                    <a:pos x="2492" y="1897"/>
                  </a:cxn>
                  <a:cxn ang="0">
                    <a:pos x="2562" y="1904"/>
                  </a:cxn>
                  <a:cxn ang="0">
                    <a:pos x="2638" y="1904"/>
                  </a:cxn>
                  <a:cxn ang="0">
                    <a:pos x="2707" y="1904"/>
                  </a:cxn>
                  <a:cxn ang="0">
                    <a:pos x="2776" y="1904"/>
                  </a:cxn>
                  <a:cxn ang="0">
                    <a:pos x="2846" y="1897"/>
                  </a:cxn>
                  <a:cxn ang="0">
                    <a:pos x="2922" y="1746"/>
                  </a:cxn>
                  <a:cxn ang="0">
                    <a:pos x="2991" y="1911"/>
                  </a:cxn>
                  <a:cxn ang="0">
                    <a:pos x="3060" y="1911"/>
                  </a:cxn>
                  <a:cxn ang="0">
                    <a:pos x="3136" y="1890"/>
                  </a:cxn>
                  <a:cxn ang="0">
                    <a:pos x="3206" y="1718"/>
                  </a:cxn>
                  <a:cxn ang="0">
                    <a:pos x="3275" y="1546"/>
                  </a:cxn>
                  <a:cxn ang="0">
                    <a:pos x="3351" y="1904"/>
                  </a:cxn>
                  <a:cxn ang="0">
                    <a:pos x="3420" y="1911"/>
                  </a:cxn>
                  <a:cxn ang="0">
                    <a:pos x="3489" y="1911"/>
                  </a:cxn>
                  <a:cxn ang="0">
                    <a:pos x="3559" y="1911"/>
                  </a:cxn>
                  <a:cxn ang="0">
                    <a:pos x="3635" y="570"/>
                  </a:cxn>
                  <a:cxn ang="0">
                    <a:pos x="3704" y="1890"/>
                  </a:cxn>
                  <a:cxn ang="0">
                    <a:pos x="3773" y="1904"/>
                  </a:cxn>
                  <a:cxn ang="0">
                    <a:pos x="3850" y="1904"/>
                  </a:cxn>
                  <a:cxn ang="0">
                    <a:pos x="3919" y="1409"/>
                  </a:cxn>
                  <a:cxn ang="0">
                    <a:pos x="3988" y="1904"/>
                  </a:cxn>
                  <a:cxn ang="0">
                    <a:pos x="4057" y="1904"/>
                  </a:cxn>
                  <a:cxn ang="0">
                    <a:pos x="4133" y="1911"/>
                  </a:cxn>
                  <a:cxn ang="0">
                    <a:pos x="4203" y="1904"/>
                  </a:cxn>
                  <a:cxn ang="0">
                    <a:pos x="4272" y="1904"/>
                  </a:cxn>
                  <a:cxn ang="0">
                    <a:pos x="4348" y="1904"/>
                  </a:cxn>
                  <a:cxn ang="0">
                    <a:pos x="4417" y="1897"/>
                  </a:cxn>
                </a:cxnLst>
                <a:rect l="0" t="0" r="r" b="b"/>
                <a:pathLst>
                  <a:path w="4459" h="2055">
                    <a:moveTo>
                      <a:pt x="0" y="1904"/>
                    </a:moveTo>
                    <a:lnTo>
                      <a:pt x="0" y="1904"/>
                    </a:lnTo>
                    <a:lnTo>
                      <a:pt x="7" y="1904"/>
                    </a:lnTo>
                    <a:lnTo>
                      <a:pt x="7" y="1904"/>
                    </a:lnTo>
                    <a:lnTo>
                      <a:pt x="14" y="1904"/>
                    </a:lnTo>
                    <a:lnTo>
                      <a:pt x="14" y="1904"/>
                    </a:lnTo>
                    <a:lnTo>
                      <a:pt x="14" y="1904"/>
                    </a:lnTo>
                    <a:lnTo>
                      <a:pt x="21" y="1904"/>
                    </a:lnTo>
                    <a:lnTo>
                      <a:pt x="21" y="1904"/>
                    </a:lnTo>
                    <a:lnTo>
                      <a:pt x="28" y="1904"/>
                    </a:lnTo>
                    <a:lnTo>
                      <a:pt x="28" y="1904"/>
                    </a:lnTo>
                    <a:lnTo>
                      <a:pt x="34" y="1904"/>
                    </a:lnTo>
                    <a:lnTo>
                      <a:pt x="34" y="1904"/>
                    </a:lnTo>
                    <a:lnTo>
                      <a:pt x="41" y="1904"/>
                    </a:lnTo>
                    <a:lnTo>
                      <a:pt x="41" y="1904"/>
                    </a:lnTo>
                    <a:lnTo>
                      <a:pt x="41" y="1904"/>
                    </a:lnTo>
                    <a:lnTo>
                      <a:pt x="48" y="1904"/>
                    </a:lnTo>
                    <a:lnTo>
                      <a:pt x="48" y="1904"/>
                    </a:lnTo>
                    <a:lnTo>
                      <a:pt x="55" y="1904"/>
                    </a:lnTo>
                    <a:lnTo>
                      <a:pt x="55" y="1904"/>
                    </a:lnTo>
                    <a:lnTo>
                      <a:pt x="62" y="1904"/>
                    </a:lnTo>
                    <a:lnTo>
                      <a:pt x="62" y="1904"/>
                    </a:lnTo>
                    <a:lnTo>
                      <a:pt x="62" y="1904"/>
                    </a:lnTo>
                    <a:lnTo>
                      <a:pt x="69" y="1904"/>
                    </a:lnTo>
                    <a:lnTo>
                      <a:pt x="69" y="1904"/>
                    </a:lnTo>
                    <a:lnTo>
                      <a:pt x="76" y="1904"/>
                    </a:lnTo>
                    <a:lnTo>
                      <a:pt x="76" y="1904"/>
                    </a:lnTo>
                    <a:lnTo>
                      <a:pt x="83" y="1904"/>
                    </a:lnTo>
                    <a:lnTo>
                      <a:pt x="83" y="1904"/>
                    </a:lnTo>
                    <a:lnTo>
                      <a:pt x="83" y="1904"/>
                    </a:lnTo>
                    <a:lnTo>
                      <a:pt x="90" y="1904"/>
                    </a:lnTo>
                    <a:lnTo>
                      <a:pt x="90" y="1904"/>
                    </a:lnTo>
                    <a:lnTo>
                      <a:pt x="97" y="1904"/>
                    </a:lnTo>
                    <a:lnTo>
                      <a:pt x="97" y="1904"/>
                    </a:lnTo>
                    <a:lnTo>
                      <a:pt x="104" y="1904"/>
                    </a:lnTo>
                    <a:lnTo>
                      <a:pt x="104" y="1904"/>
                    </a:lnTo>
                    <a:lnTo>
                      <a:pt x="104" y="1904"/>
                    </a:lnTo>
                    <a:lnTo>
                      <a:pt x="111" y="1904"/>
                    </a:lnTo>
                    <a:lnTo>
                      <a:pt x="111" y="1904"/>
                    </a:lnTo>
                    <a:lnTo>
                      <a:pt x="118" y="1904"/>
                    </a:lnTo>
                    <a:lnTo>
                      <a:pt x="118" y="1904"/>
                    </a:lnTo>
                    <a:lnTo>
                      <a:pt x="118" y="1904"/>
                    </a:lnTo>
                    <a:lnTo>
                      <a:pt x="124" y="1904"/>
                    </a:lnTo>
                    <a:lnTo>
                      <a:pt x="124" y="1904"/>
                    </a:lnTo>
                    <a:lnTo>
                      <a:pt x="131" y="1904"/>
                    </a:lnTo>
                    <a:lnTo>
                      <a:pt x="131" y="1904"/>
                    </a:lnTo>
                    <a:lnTo>
                      <a:pt x="138" y="1904"/>
                    </a:lnTo>
                    <a:lnTo>
                      <a:pt x="138" y="1904"/>
                    </a:lnTo>
                    <a:lnTo>
                      <a:pt x="145" y="1904"/>
                    </a:lnTo>
                    <a:lnTo>
                      <a:pt x="145" y="1904"/>
                    </a:lnTo>
                    <a:lnTo>
                      <a:pt x="145" y="1904"/>
                    </a:lnTo>
                    <a:lnTo>
                      <a:pt x="152" y="1904"/>
                    </a:lnTo>
                    <a:lnTo>
                      <a:pt x="152" y="1904"/>
                    </a:lnTo>
                    <a:lnTo>
                      <a:pt x="159" y="1904"/>
                    </a:lnTo>
                    <a:lnTo>
                      <a:pt x="159" y="1904"/>
                    </a:lnTo>
                    <a:lnTo>
                      <a:pt x="166" y="1904"/>
                    </a:lnTo>
                    <a:lnTo>
                      <a:pt x="166" y="1904"/>
                    </a:lnTo>
                    <a:lnTo>
                      <a:pt x="166" y="1904"/>
                    </a:lnTo>
                    <a:lnTo>
                      <a:pt x="173" y="1904"/>
                    </a:lnTo>
                    <a:lnTo>
                      <a:pt x="173" y="1904"/>
                    </a:lnTo>
                    <a:lnTo>
                      <a:pt x="180" y="1904"/>
                    </a:lnTo>
                    <a:lnTo>
                      <a:pt x="180" y="1904"/>
                    </a:lnTo>
                    <a:lnTo>
                      <a:pt x="187" y="1904"/>
                    </a:lnTo>
                    <a:lnTo>
                      <a:pt x="187" y="1904"/>
                    </a:lnTo>
                    <a:lnTo>
                      <a:pt x="187" y="1904"/>
                    </a:lnTo>
                    <a:lnTo>
                      <a:pt x="194" y="1904"/>
                    </a:lnTo>
                    <a:lnTo>
                      <a:pt x="194" y="1904"/>
                    </a:lnTo>
                    <a:lnTo>
                      <a:pt x="201" y="1904"/>
                    </a:lnTo>
                    <a:lnTo>
                      <a:pt x="201" y="1904"/>
                    </a:lnTo>
                    <a:lnTo>
                      <a:pt x="208" y="1904"/>
                    </a:lnTo>
                    <a:lnTo>
                      <a:pt x="208" y="1904"/>
                    </a:lnTo>
                    <a:lnTo>
                      <a:pt x="208" y="1904"/>
                    </a:lnTo>
                    <a:lnTo>
                      <a:pt x="214" y="1904"/>
                    </a:lnTo>
                    <a:lnTo>
                      <a:pt x="214" y="1904"/>
                    </a:lnTo>
                    <a:lnTo>
                      <a:pt x="221" y="1904"/>
                    </a:lnTo>
                    <a:lnTo>
                      <a:pt x="221" y="1904"/>
                    </a:lnTo>
                    <a:lnTo>
                      <a:pt x="228" y="1904"/>
                    </a:lnTo>
                    <a:lnTo>
                      <a:pt x="228" y="1904"/>
                    </a:lnTo>
                    <a:lnTo>
                      <a:pt x="228" y="1904"/>
                    </a:lnTo>
                    <a:lnTo>
                      <a:pt x="235" y="1904"/>
                    </a:lnTo>
                    <a:lnTo>
                      <a:pt x="235" y="1904"/>
                    </a:lnTo>
                    <a:lnTo>
                      <a:pt x="242" y="1904"/>
                    </a:lnTo>
                    <a:lnTo>
                      <a:pt x="242" y="1904"/>
                    </a:lnTo>
                    <a:lnTo>
                      <a:pt x="249" y="1904"/>
                    </a:lnTo>
                    <a:lnTo>
                      <a:pt x="249" y="1904"/>
                    </a:lnTo>
                    <a:lnTo>
                      <a:pt x="249" y="1904"/>
                    </a:lnTo>
                    <a:lnTo>
                      <a:pt x="256" y="1904"/>
                    </a:lnTo>
                    <a:lnTo>
                      <a:pt x="256" y="1904"/>
                    </a:lnTo>
                    <a:lnTo>
                      <a:pt x="263" y="1904"/>
                    </a:lnTo>
                    <a:lnTo>
                      <a:pt x="263" y="1904"/>
                    </a:lnTo>
                    <a:lnTo>
                      <a:pt x="270" y="1904"/>
                    </a:lnTo>
                    <a:lnTo>
                      <a:pt x="270" y="1904"/>
                    </a:lnTo>
                    <a:lnTo>
                      <a:pt x="270" y="1904"/>
                    </a:lnTo>
                    <a:lnTo>
                      <a:pt x="277" y="1904"/>
                    </a:lnTo>
                    <a:lnTo>
                      <a:pt x="277" y="1904"/>
                    </a:lnTo>
                    <a:lnTo>
                      <a:pt x="284" y="1904"/>
                    </a:lnTo>
                    <a:lnTo>
                      <a:pt x="284" y="1904"/>
                    </a:lnTo>
                    <a:lnTo>
                      <a:pt x="291" y="1904"/>
                    </a:lnTo>
                    <a:lnTo>
                      <a:pt x="291" y="1904"/>
                    </a:lnTo>
                    <a:lnTo>
                      <a:pt x="291" y="1904"/>
                    </a:lnTo>
                    <a:lnTo>
                      <a:pt x="298" y="1904"/>
                    </a:lnTo>
                    <a:lnTo>
                      <a:pt x="298" y="1904"/>
                    </a:lnTo>
                    <a:lnTo>
                      <a:pt x="304" y="1904"/>
                    </a:lnTo>
                    <a:lnTo>
                      <a:pt x="304" y="1904"/>
                    </a:lnTo>
                    <a:lnTo>
                      <a:pt x="311" y="1904"/>
                    </a:lnTo>
                    <a:lnTo>
                      <a:pt x="311" y="1904"/>
                    </a:lnTo>
                    <a:lnTo>
                      <a:pt x="311" y="1904"/>
                    </a:lnTo>
                    <a:lnTo>
                      <a:pt x="318" y="1904"/>
                    </a:lnTo>
                    <a:lnTo>
                      <a:pt x="318" y="1904"/>
                    </a:lnTo>
                    <a:lnTo>
                      <a:pt x="325" y="1904"/>
                    </a:lnTo>
                    <a:lnTo>
                      <a:pt x="325" y="1904"/>
                    </a:lnTo>
                    <a:lnTo>
                      <a:pt x="332" y="1904"/>
                    </a:lnTo>
                    <a:lnTo>
                      <a:pt x="332" y="1904"/>
                    </a:lnTo>
                    <a:lnTo>
                      <a:pt x="332" y="1904"/>
                    </a:lnTo>
                    <a:lnTo>
                      <a:pt x="339" y="1904"/>
                    </a:lnTo>
                    <a:lnTo>
                      <a:pt x="339" y="1904"/>
                    </a:lnTo>
                    <a:lnTo>
                      <a:pt x="346" y="1904"/>
                    </a:lnTo>
                    <a:lnTo>
                      <a:pt x="346" y="1904"/>
                    </a:lnTo>
                    <a:lnTo>
                      <a:pt x="353" y="1904"/>
                    </a:lnTo>
                    <a:lnTo>
                      <a:pt x="353" y="1904"/>
                    </a:lnTo>
                    <a:lnTo>
                      <a:pt x="353" y="1904"/>
                    </a:lnTo>
                    <a:lnTo>
                      <a:pt x="360" y="1904"/>
                    </a:lnTo>
                    <a:lnTo>
                      <a:pt x="360" y="1904"/>
                    </a:lnTo>
                    <a:lnTo>
                      <a:pt x="367" y="1904"/>
                    </a:lnTo>
                    <a:lnTo>
                      <a:pt x="367" y="1904"/>
                    </a:lnTo>
                    <a:lnTo>
                      <a:pt x="374" y="1904"/>
                    </a:lnTo>
                    <a:lnTo>
                      <a:pt x="374" y="1904"/>
                    </a:lnTo>
                    <a:lnTo>
                      <a:pt x="374" y="1904"/>
                    </a:lnTo>
                    <a:lnTo>
                      <a:pt x="381" y="1904"/>
                    </a:lnTo>
                    <a:lnTo>
                      <a:pt x="381" y="1904"/>
                    </a:lnTo>
                    <a:lnTo>
                      <a:pt x="388" y="1904"/>
                    </a:lnTo>
                    <a:lnTo>
                      <a:pt x="388" y="1904"/>
                    </a:lnTo>
                    <a:lnTo>
                      <a:pt x="395" y="1897"/>
                    </a:lnTo>
                    <a:lnTo>
                      <a:pt x="395" y="1897"/>
                    </a:lnTo>
                    <a:lnTo>
                      <a:pt x="395" y="1897"/>
                    </a:lnTo>
                    <a:lnTo>
                      <a:pt x="401" y="1890"/>
                    </a:lnTo>
                    <a:lnTo>
                      <a:pt x="401" y="1890"/>
                    </a:lnTo>
                    <a:lnTo>
                      <a:pt x="408" y="1890"/>
                    </a:lnTo>
                    <a:lnTo>
                      <a:pt x="408" y="1890"/>
                    </a:lnTo>
                    <a:lnTo>
                      <a:pt x="415" y="1890"/>
                    </a:lnTo>
                    <a:lnTo>
                      <a:pt x="415" y="1897"/>
                    </a:lnTo>
                    <a:lnTo>
                      <a:pt x="415" y="1897"/>
                    </a:lnTo>
                    <a:lnTo>
                      <a:pt x="422" y="1897"/>
                    </a:lnTo>
                    <a:lnTo>
                      <a:pt x="422" y="1904"/>
                    </a:lnTo>
                    <a:lnTo>
                      <a:pt x="429" y="1904"/>
                    </a:lnTo>
                    <a:lnTo>
                      <a:pt x="429" y="1904"/>
                    </a:lnTo>
                    <a:lnTo>
                      <a:pt x="436" y="1904"/>
                    </a:lnTo>
                    <a:lnTo>
                      <a:pt x="436" y="1904"/>
                    </a:lnTo>
                    <a:lnTo>
                      <a:pt x="436" y="1904"/>
                    </a:lnTo>
                    <a:lnTo>
                      <a:pt x="443" y="1904"/>
                    </a:lnTo>
                    <a:lnTo>
                      <a:pt x="443" y="1904"/>
                    </a:lnTo>
                    <a:lnTo>
                      <a:pt x="450" y="1904"/>
                    </a:lnTo>
                    <a:lnTo>
                      <a:pt x="450" y="1904"/>
                    </a:lnTo>
                    <a:lnTo>
                      <a:pt x="457" y="1904"/>
                    </a:lnTo>
                    <a:lnTo>
                      <a:pt x="457" y="1904"/>
                    </a:lnTo>
                    <a:lnTo>
                      <a:pt x="457" y="1904"/>
                    </a:lnTo>
                    <a:lnTo>
                      <a:pt x="464" y="1904"/>
                    </a:lnTo>
                    <a:lnTo>
                      <a:pt x="464" y="1904"/>
                    </a:lnTo>
                    <a:lnTo>
                      <a:pt x="471" y="1904"/>
                    </a:lnTo>
                    <a:lnTo>
                      <a:pt x="471" y="1904"/>
                    </a:lnTo>
                    <a:lnTo>
                      <a:pt x="478" y="1904"/>
                    </a:lnTo>
                    <a:lnTo>
                      <a:pt x="478" y="1904"/>
                    </a:lnTo>
                    <a:lnTo>
                      <a:pt x="478" y="1904"/>
                    </a:lnTo>
                    <a:lnTo>
                      <a:pt x="485" y="1904"/>
                    </a:lnTo>
                    <a:lnTo>
                      <a:pt x="485" y="1904"/>
                    </a:lnTo>
                    <a:lnTo>
                      <a:pt x="491" y="1904"/>
                    </a:lnTo>
                    <a:lnTo>
                      <a:pt x="491" y="1904"/>
                    </a:lnTo>
                    <a:lnTo>
                      <a:pt x="498" y="1904"/>
                    </a:lnTo>
                    <a:lnTo>
                      <a:pt x="498" y="1904"/>
                    </a:lnTo>
                    <a:lnTo>
                      <a:pt x="498" y="1897"/>
                    </a:lnTo>
                    <a:lnTo>
                      <a:pt x="505" y="1883"/>
                    </a:lnTo>
                    <a:lnTo>
                      <a:pt x="505" y="1870"/>
                    </a:lnTo>
                    <a:lnTo>
                      <a:pt x="512" y="1842"/>
                    </a:lnTo>
                    <a:lnTo>
                      <a:pt x="512" y="1815"/>
                    </a:lnTo>
                    <a:lnTo>
                      <a:pt x="519" y="1787"/>
                    </a:lnTo>
                    <a:lnTo>
                      <a:pt x="519" y="1766"/>
                    </a:lnTo>
                    <a:lnTo>
                      <a:pt x="519" y="1753"/>
                    </a:lnTo>
                    <a:lnTo>
                      <a:pt x="526" y="1746"/>
                    </a:lnTo>
                    <a:lnTo>
                      <a:pt x="526" y="1753"/>
                    </a:lnTo>
                    <a:lnTo>
                      <a:pt x="533" y="1780"/>
                    </a:lnTo>
                    <a:lnTo>
                      <a:pt x="533" y="1821"/>
                    </a:lnTo>
                    <a:lnTo>
                      <a:pt x="540" y="1876"/>
                    </a:lnTo>
                    <a:lnTo>
                      <a:pt x="540" y="1945"/>
                    </a:lnTo>
                    <a:lnTo>
                      <a:pt x="547" y="2007"/>
                    </a:lnTo>
                    <a:lnTo>
                      <a:pt x="547" y="2041"/>
                    </a:lnTo>
                    <a:lnTo>
                      <a:pt x="547" y="2055"/>
                    </a:lnTo>
                    <a:lnTo>
                      <a:pt x="554" y="2048"/>
                    </a:lnTo>
                    <a:lnTo>
                      <a:pt x="554" y="2028"/>
                    </a:lnTo>
                    <a:lnTo>
                      <a:pt x="561" y="2000"/>
                    </a:lnTo>
                    <a:lnTo>
                      <a:pt x="561" y="1973"/>
                    </a:lnTo>
                    <a:lnTo>
                      <a:pt x="561" y="1959"/>
                    </a:lnTo>
                    <a:lnTo>
                      <a:pt x="568" y="1938"/>
                    </a:lnTo>
                    <a:lnTo>
                      <a:pt x="568" y="1931"/>
                    </a:lnTo>
                    <a:lnTo>
                      <a:pt x="575" y="1925"/>
                    </a:lnTo>
                    <a:lnTo>
                      <a:pt x="575" y="1918"/>
                    </a:lnTo>
                    <a:lnTo>
                      <a:pt x="581" y="1911"/>
                    </a:lnTo>
                    <a:lnTo>
                      <a:pt x="581" y="1911"/>
                    </a:lnTo>
                    <a:lnTo>
                      <a:pt x="581" y="1911"/>
                    </a:lnTo>
                    <a:lnTo>
                      <a:pt x="588" y="1904"/>
                    </a:lnTo>
                    <a:lnTo>
                      <a:pt x="588" y="1904"/>
                    </a:lnTo>
                    <a:lnTo>
                      <a:pt x="595" y="1904"/>
                    </a:lnTo>
                    <a:lnTo>
                      <a:pt x="595" y="1904"/>
                    </a:lnTo>
                    <a:lnTo>
                      <a:pt x="602" y="1904"/>
                    </a:lnTo>
                    <a:lnTo>
                      <a:pt x="602" y="1904"/>
                    </a:lnTo>
                    <a:lnTo>
                      <a:pt x="602" y="1904"/>
                    </a:lnTo>
                    <a:lnTo>
                      <a:pt x="609" y="1904"/>
                    </a:lnTo>
                    <a:lnTo>
                      <a:pt x="609" y="1904"/>
                    </a:lnTo>
                    <a:lnTo>
                      <a:pt x="616" y="1904"/>
                    </a:lnTo>
                    <a:lnTo>
                      <a:pt x="616" y="1897"/>
                    </a:lnTo>
                    <a:lnTo>
                      <a:pt x="623" y="1897"/>
                    </a:lnTo>
                    <a:lnTo>
                      <a:pt x="623" y="1897"/>
                    </a:lnTo>
                    <a:lnTo>
                      <a:pt x="623" y="1897"/>
                    </a:lnTo>
                    <a:lnTo>
                      <a:pt x="630" y="1897"/>
                    </a:lnTo>
                    <a:lnTo>
                      <a:pt x="630" y="1897"/>
                    </a:lnTo>
                    <a:lnTo>
                      <a:pt x="637" y="1897"/>
                    </a:lnTo>
                    <a:lnTo>
                      <a:pt x="637" y="1897"/>
                    </a:lnTo>
                    <a:lnTo>
                      <a:pt x="644" y="1897"/>
                    </a:lnTo>
                    <a:lnTo>
                      <a:pt x="644" y="1897"/>
                    </a:lnTo>
                    <a:lnTo>
                      <a:pt x="651" y="1897"/>
                    </a:lnTo>
                    <a:lnTo>
                      <a:pt x="651" y="1897"/>
                    </a:lnTo>
                    <a:lnTo>
                      <a:pt x="651" y="1897"/>
                    </a:lnTo>
                    <a:lnTo>
                      <a:pt x="658" y="1897"/>
                    </a:lnTo>
                    <a:lnTo>
                      <a:pt x="658" y="1897"/>
                    </a:lnTo>
                    <a:lnTo>
                      <a:pt x="665" y="1897"/>
                    </a:lnTo>
                    <a:lnTo>
                      <a:pt x="665" y="1897"/>
                    </a:lnTo>
                    <a:lnTo>
                      <a:pt x="665" y="1897"/>
                    </a:lnTo>
                    <a:lnTo>
                      <a:pt x="671" y="1897"/>
                    </a:lnTo>
                    <a:lnTo>
                      <a:pt x="671" y="1897"/>
                    </a:lnTo>
                    <a:lnTo>
                      <a:pt x="678" y="1897"/>
                    </a:lnTo>
                    <a:lnTo>
                      <a:pt x="678" y="1897"/>
                    </a:lnTo>
                    <a:lnTo>
                      <a:pt x="685" y="1897"/>
                    </a:lnTo>
                    <a:lnTo>
                      <a:pt x="685" y="1897"/>
                    </a:lnTo>
                    <a:lnTo>
                      <a:pt x="685" y="1897"/>
                    </a:lnTo>
                    <a:lnTo>
                      <a:pt x="692" y="1897"/>
                    </a:lnTo>
                    <a:lnTo>
                      <a:pt x="692" y="1897"/>
                    </a:lnTo>
                    <a:lnTo>
                      <a:pt x="699" y="1897"/>
                    </a:lnTo>
                    <a:lnTo>
                      <a:pt x="699" y="1897"/>
                    </a:lnTo>
                    <a:lnTo>
                      <a:pt x="706" y="1897"/>
                    </a:lnTo>
                    <a:lnTo>
                      <a:pt x="706" y="1897"/>
                    </a:lnTo>
                    <a:lnTo>
                      <a:pt x="713" y="1897"/>
                    </a:lnTo>
                    <a:lnTo>
                      <a:pt x="713" y="1897"/>
                    </a:lnTo>
                    <a:lnTo>
                      <a:pt x="713" y="1897"/>
                    </a:lnTo>
                    <a:lnTo>
                      <a:pt x="720" y="1897"/>
                    </a:lnTo>
                    <a:lnTo>
                      <a:pt x="720" y="1897"/>
                    </a:lnTo>
                    <a:lnTo>
                      <a:pt x="727" y="1897"/>
                    </a:lnTo>
                    <a:lnTo>
                      <a:pt x="727" y="1897"/>
                    </a:lnTo>
                    <a:lnTo>
                      <a:pt x="727" y="1897"/>
                    </a:lnTo>
                    <a:lnTo>
                      <a:pt x="734" y="1897"/>
                    </a:lnTo>
                    <a:lnTo>
                      <a:pt x="734" y="1897"/>
                    </a:lnTo>
                    <a:lnTo>
                      <a:pt x="741" y="1897"/>
                    </a:lnTo>
                    <a:lnTo>
                      <a:pt x="741" y="1897"/>
                    </a:lnTo>
                    <a:lnTo>
                      <a:pt x="748" y="1897"/>
                    </a:lnTo>
                    <a:lnTo>
                      <a:pt x="748" y="1897"/>
                    </a:lnTo>
                    <a:lnTo>
                      <a:pt x="755" y="1897"/>
                    </a:lnTo>
                    <a:lnTo>
                      <a:pt x="755" y="1897"/>
                    </a:lnTo>
                    <a:lnTo>
                      <a:pt x="755" y="1904"/>
                    </a:lnTo>
                    <a:lnTo>
                      <a:pt x="761" y="1904"/>
                    </a:lnTo>
                    <a:lnTo>
                      <a:pt x="761" y="1904"/>
                    </a:lnTo>
                    <a:lnTo>
                      <a:pt x="768" y="1904"/>
                    </a:lnTo>
                    <a:lnTo>
                      <a:pt x="768" y="1904"/>
                    </a:lnTo>
                    <a:lnTo>
                      <a:pt x="775" y="1904"/>
                    </a:lnTo>
                    <a:lnTo>
                      <a:pt x="775" y="1904"/>
                    </a:lnTo>
                    <a:lnTo>
                      <a:pt x="775" y="1904"/>
                    </a:lnTo>
                    <a:lnTo>
                      <a:pt x="782" y="1904"/>
                    </a:lnTo>
                    <a:lnTo>
                      <a:pt x="782" y="1904"/>
                    </a:lnTo>
                    <a:lnTo>
                      <a:pt x="789" y="1904"/>
                    </a:lnTo>
                    <a:lnTo>
                      <a:pt x="789" y="1904"/>
                    </a:lnTo>
                    <a:lnTo>
                      <a:pt x="789" y="1904"/>
                    </a:lnTo>
                    <a:lnTo>
                      <a:pt x="796" y="1904"/>
                    </a:lnTo>
                    <a:lnTo>
                      <a:pt x="796" y="1904"/>
                    </a:lnTo>
                    <a:lnTo>
                      <a:pt x="803" y="1904"/>
                    </a:lnTo>
                    <a:lnTo>
                      <a:pt x="803" y="1904"/>
                    </a:lnTo>
                    <a:lnTo>
                      <a:pt x="810" y="1904"/>
                    </a:lnTo>
                    <a:lnTo>
                      <a:pt x="810" y="1904"/>
                    </a:lnTo>
                    <a:lnTo>
                      <a:pt x="817" y="1904"/>
                    </a:lnTo>
                    <a:lnTo>
                      <a:pt x="817" y="1904"/>
                    </a:lnTo>
                    <a:lnTo>
                      <a:pt x="817" y="1904"/>
                    </a:lnTo>
                    <a:lnTo>
                      <a:pt x="824" y="1904"/>
                    </a:lnTo>
                    <a:lnTo>
                      <a:pt x="824" y="1904"/>
                    </a:lnTo>
                    <a:lnTo>
                      <a:pt x="831" y="1904"/>
                    </a:lnTo>
                    <a:lnTo>
                      <a:pt x="831" y="1904"/>
                    </a:lnTo>
                    <a:lnTo>
                      <a:pt x="831" y="1904"/>
                    </a:lnTo>
                    <a:lnTo>
                      <a:pt x="838" y="1904"/>
                    </a:lnTo>
                    <a:lnTo>
                      <a:pt x="838" y="1904"/>
                    </a:lnTo>
                    <a:lnTo>
                      <a:pt x="845" y="1904"/>
                    </a:lnTo>
                    <a:lnTo>
                      <a:pt x="845" y="1904"/>
                    </a:lnTo>
                    <a:lnTo>
                      <a:pt x="851" y="1904"/>
                    </a:lnTo>
                    <a:lnTo>
                      <a:pt x="851" y="1904"/>
                    </a:lnTo>
                    <a:lnTo>
                      <a:pt x="858" y="1904"/>
                    </a:lnTo>
                    <a:lnTo>
                      <a:pt x="858" y="1904"/>
                    </a:lnTo>
                    <a:lnTo>
                      <a:pt x="858" y="1904"/>
                    </a:lnTo>
                    <a:lnTo>
                      <a:pt x="865" y="1904"/>
                    </a:lnTo>
                    <a:lnTo>
                      <a:pt x="865" y="1904"/>
                    </a:lnTo>
                    <a:lnTo>
                      <a:pt x="872" y="1904"/>
                    </a:lnTo>
                    <a:lnTo>
                      <a:pt x="872" y="1904"/>
                    </a:lnTo>
                    <a:lnTo>
                      <a:pt x="879" y="1904"/>
                    </a:lnTo>
                    <a:lnTo>
                      <a:pt x="879" y="1904"/>
                    </a:lnTo>
                    <a:lnTo>
                      <a:pt x="879" y="1904"/>
                    </a:lnTo>
                    <a:lnTo>
                      <a:pt x="886" y="1904"/>
                    </a:lnTo>
                    <a:lnTo>
                      <a:pt x="886" y="1911"/>
                    </a:lnTo>
                    <a:lnTo>
                      <a:pt x="893" y="1911"/>
                    </a:lnTo>
                    <a:lnTo>
                      <a:pt x="893" y="1911"/>
                    </a:lnTo>
                    <a:lnTo>
                      <a:pt x="893" y="1911"/>
                    </a:lnTo>
                    <a:lnTo>
                      <a:pt x="900" y="1911"/>
                    </a:lnTo>
                    <a:lnTo>
                      <a:pt x="900" y="1911"/>
                    </a:lnTo>
                    <a:lnTo>
                      <a:pt x="907" y="1911"/>
                    </a:lnTo>
                    <a:lnTo>
                      <a:pt x="907" y="1911"/>
                    </a:lnTo>
                    <a:lnTo>
                      <a:pt x="914" y="1911"/>
                    </a:lnTo>
                    <a:lnTo>
                      <a:pt x="914" y="1911"/>
                    </a:lnTo>
                    <a:lnTo>
                      <a:pt x="921" y="1911"/>
                    </a:lnTo>
                    <a:lnTo>
                      <a:pt x="921" y="1911"/>
                    </a:lnTo>
                    <a:lnTo>
                      <a:pt x="921" y="1911"/>
                    </a:lnTo>
                    <a:lnTo>
                      <a:pt x="928" y="1911"/>
                    </a:lnTo>
                    <a:lnTo>
                      <a:pt x="928" y="1911"/>
                    </a:lnTo>
                    <a:lnTo>
                      <a:pt x="935" y="1911"/>
                    </a:lnTo>
                    <a:lnTo>
                      <a:pt x="935" y="1911"/>
                    </a:lnTo>
                    <a:lnTo>
                      <a:pt x="941" y="1911"/>
                    </a:lnTo>
                    <a:lnTo>
                      <a:pt x="941" y="1911"/>
                    </a:lnTo>
                    <a:lnTo>
                      <a:pt x="941" y="1911"/>
                    </a:lnTo>
                    <a:lnTo>
                      <a:pt x="948" y="1911"/>
                    </a:lnTo>
                    <a:lnTo>
                      <a:pt x="948" y="1911"/>
                    </a:lnTo>
                    <a:lnTo>
                      <a:pt x="955" y="1911"/>
                    </a:lnTo>
                    <a:lnTo>
                      <a:pt x="955" y="1911"/>
                    </a:lnTo>
                    <a:lnTo>
                      <a:pt x="962" y="1911"/>
                    </a:lnTo>
                    <a:lnTo>
                      <a:pt x="962" y="1911"/>
                    </a:lnTo>
                    <a:lnTo>
                      <a:pt x="962" y="1911"/>
                    </a:lnTo>
                    <a:lnTo>
                      <a:pt x="969" y="1911"/>
                    </a:lnTo>
                    <a:lnTo>
                      <a:pt x="969" y="1911"/>
                    </a:lnTo>
                    <a:lnTo>
                      <a:pt x="976" y="1911"/>
                    </a:lnTo>
                    <a:lnTo>
                      <a:pt x="976" y="1911"/>
                    </a:lnTo>
                    <a:lnTo>
                      <a:pt x="983" y="1911"/>
                    </a:lnTo>
                    <a:lnTo>
                      <a:pt x="983" y="1911"/>
                    </a:lnTo>
                    <a:lnTo>
                      <a:pt x="983" y="1911"/>
                    </a:lnTo>
                    <a:lnTo>
                      <a:pt x="990" y="1911"/>
                    </a:lnTo>
                    <a:lnTo>
                      <a:pt x="990" y="1911"/>
                    </a:lnTo>
                    <a:lnTo>
                      <a:pt x="997" y="1911"/>
                    </a:lnTo>
                    <a:lnTo>
                      <a:pt x="997" y="1911"/>
                    </a:lnTo>
                    <a:lnTo>
                      <a:pt x="1004" y="1911"/>
                    </a:lnTo>
                    <a:lnTo>
                      <a:pt x="1004" y="1911"/>
                    </a:lnTo>
                    <a:lnTo>
                      <a:pt x="1004" y="1911"/>
                    </a:lnTo>
                    <a:lnTo>
                      <a:pt x="1011" y="1911"/>
                    </a:lnTo>
                    <a:lnTo>
                      <a:pt x="1011" y="1911"/>
                    </a:lnTo>
                    <a:lnTo>
                      <a:pt x="1018" y="1911"/>
                    </a:lnTo>
                    <a:lnTo>
                      <a:pt x="1018" y="1904"/>
                    </a:lnTo>
                    <a:lnTo>
                      <a:pt x="1025" y="1904"/>
                    </a:lnTo>
                    <a:lnTo>
                      <a:pt x="1025" y="1904"/>
                    </a:lnTo>
                    <a:lnTo>
                      <a:pt x="1025" y="1904"/>
                    </a:lnTo>
                    <a:lnTo>
                      <a:pt x="1032" y="1904"/>
                    </a:lnTo>
                    <a:lnTo>
                      <a:pt x="1032" y="1904"/>
                    </a:lnTo>
                    <a:lnTo>
                      <a:pt x="1038" y="1904"/>
                    </a:lnTo>
                    <a:lnTo>
                      <a:pt x="1038" y="1904"/>
                    </a:lnTo>
                    <a:lnTo>
                      <a:pt x="1045" y="1904"/>
                    </a:lnTo>
                    <a:lnTo>
                      <a:pt x="1045" y="1904"/>
                    </a:lnTo>
                    <a:lnTo>
                      <a:pt x="1045" y="1904"/>
                    </a:lnTo>
                    <a:lnTo>
                      <a:pt x="1052" y="1904"/>
                    </a:lnTo>
                    <a:lnTo>
                      <a:pt x="1052" y="1904"/>
                    </a:lnTo>
                    <a:lnTo>
                      <a:pt x="1059" y="1904"/>
                    </a:lnTo>
                    <a:lnTo>
                      <a:pt x="1059" y="1904"/>
                    </a:lnTo>
                    <a:lnTo>
                      <a:pt x="1066" y="1904"/>
                    </a:lnTo>
                    <a:lnTo>
                      <a:pt x="1066" y="1904"/>
                    </a:lnTo>
                    <a:lnTo>
                      <a:pt x="1066" y="1904"/>
                    </a:lnTo>
                    <a:lnTo>
                      <a:pt x="1073" y="1904"/>
                    </a:lnTo>
                    <a:lnTo>
                      <a:pt x="1073" y="1904"/>
                    </a:lnTo>
                    <a:lnTo>
                      <a:pt x="1080" y="1904"/>
                    </a:lnTo>
                    <a:lnTo>
                      <a:pt x="1080" y="1904"/>
                    </a:lnTo>
                    <a:lnTo>
                      <a:pt x="1087" y="1904"/>
                    </a:lnTo>
                    <a:lnTo>
                      <a:pt x="1087" y="1904"/>
                    </a:lnTo>
                    <a:lnTo>
                      <a:pt x="1087" y="1911"/>
                    </a:lnTo>
                    <a:lnTo>
                      <a:pt x="1094" y="1911"/>
                    </a:lnTo>
                    <a:lnTo>
                      <a:pt x="1094" y="1911"/>
                    </a:lnTo>
                    <a:lnTo>
                      <a:pt x="1101" y="1911"/>
                    </a:lnTo>
                    <a:lnTo>
                      <a:pt x="1101" y="1911"/>
                    </a:lnTo>
                    <a:lnTo>
                      <a:pt x="1108" y="1911"/>
                    </a:lnTo>
                    <a:lnTo>
                      <a:pt x="1108" y="1911"/>
                    </a:lnTo>
                    <a:lnTo>
                      <a:pt x="1108" y="1911"/>
                    </a:lnTo>
                    <a:lnTo>
                      <a:pt x="1115" y="1911"/>
                    </a:lnTo>
                    <a:lnTo>
                      <a:pt x="1115" y="1911"/>
                    </a:lnTo>
                    <a:lnTo>
                      <a:pt x="1122" y="1911"/>
                    </a:lnTo>
                    <a:lnTo>
                      <a:pt x="1122" y="1911"/>
                    </a:lnTo>
                    <a:lnTo>
                      <a:pt x="1128" y="1911"/>
                    </a:lnTo>
                    <a:lnTo>
                      <a:pt x="1128" y="1911"/>
                    </a:lnTo>
                    <a:lnTo>
                      <a:pt x="1128" y="1911"/>
                    </a:lnTo>
                    <a:lnTo>
                      <a:pt x="1135" y="1911"/>
                    </a:lnTo>
                    <a:lnTo>
                      <a:pt x="1135" y="1911"/>
                    </a:lnTo>
                    <a:lnTo>
                      <a:pt x="1142" y="1911"/>
                    </a:lnTo>
                    <a:lnTo>
                      <a:pt x="1142" y="1911"/>
                    </a:lnTo>
                    <a:lnTo>
                      <a:pt x="1149" y="1911"/>
                    </a:lnTo>
                    <a:lnTo>
                      <a:pt x="1149" y="1911"/>
                    </a:lnTo>
                    <a:lnTo>
                      <a:pt x="1149" y="1911"/>
                    </a:lnTo>
                    <a:lnTo>
                      <a:pt x="1156" y="1911"/>
                    </a:lnTo>
                    <a:lnTo>
                      <a:pt x="1156" y="1911"/>
                    </a:lnTo>
                    <a:lnTo>
                      <a:pt x="1163" y="1904"/>
                    </a:lnTo>
                    <a:lnTo>
                      <a:pt x="1163" y="1897"/>
                    </a:lnTo>
                    <a:lnTo>
                      <a:pt x="1170" y="1876"/>
                    </a:lnTo>
                    <a:lnTo>
                      <a:pt x="1170" y="1835"/>
                    </a:lnTo>
                    <a:lnTo>
                      <a:pt x="1170" y="1773"/>
                    </a:lnTo>
                    <a:lnTo>
                      <a:pt x="1177" y="1663"/>
                    </a:lnTo>
                    <a:lnTo>
                      <a:pt x="1177" y="1505"/>
                    </a:lnTo>
                    <a:lnTo>
                      <a:pt x="1184" y="1299"/>
                    </a:lnTo>
                    <a:lnTo>
                      <a:pt x="1184" y="1045"/>
                    </a:lnTo>
                    <a:lnTo>
                      <a:pt x="1191" y="770"/>
                    </a:lnTo>
                    <a:lnTo>
                      <a:pt x="1191" y="501"/>
                    </a:lnTo>
                    <a:lnTo>
                      <a:pt x="1191" y="288"/>
                    </a:lnTo>
                    <a:lnTo>
                      <a:pt x="1198" y="158"/>
                    </a:lnTo>
                    <a:lnTo>
                      <a:pt x="1198" y="130"/>
                    </a:lnTo>
                    <a:lnTo>
                      <a:pt x="1205" y="213"/>
                    </a:lnTo>
                    <a:lnTo>
                      <a:pt x="1205" y="378"/>
                    </a:lnTo>
                    <a:lnTo>
                      <a:pt x="1212" y="598"/>
                    </a:lnTo>
                    <a:lnTo>
                      <a:pt x="1212" y="845"/>
                    </a:lnTo>
                    <a:lnTo>
                      <a:pt x="1212" y="1086"/>
                    </a:lnTo>
                    <a:lnTo>
                      <a:pt x="1218" y="1299"/>
                    </a:lnTo>
                    <a:lnTo>
                      <a:pt x="1218" y="1471"/>
                    </a:lnTo>
                    <a:lnTo>
                      <a:pt x="1225" y="1601"/>
                    </a:lnTo>
                    <a:lnTo>
                      <a:pt x="1225" y="1698"/>
                    </a:lnTo>
                    <a:lnTo>
                      <a:pt x="1232" y="1766"/>
                    </a:lnTo>
                    <a:lnTo>
                      <a:pt x="1232" y="1815"/>
                    </a:lnTo>
                    <a:lnTo>
                      <a:pt x="1232" y="1842"/>
                    </a:lnTo>
                    <a:lnTo>
                      <a:pt x="1239" y="1863"/>
                    </a:lnTo>
                    <a:lnTo>
                      <a:pt x="1239" y="1870"/>
                    </a:lnTo>
                    <a:lnTo>
                      <a:pt x="1246" y="1883"/>
                    </a:lnTo>
                    <a:lnTo>
                      <a:pt x="1246" y="1890"/>
                    </a:lnTo>
                    <a:lnTo>
                      <a:pt x="1253" y="1890"/>
                    </a:lnTo>
                    <a:lnTo>
                      <a:pt x="1253" y="1890"/>
                    </a:lnTo>
                    <a:lnTo>
                      <a:pt x="1253" y="1897"/>
                    </a:lnTo>
                    <a:lnTo>
                      <a:pt x="1260" y="1897"/>
                    </a:lnTo>
                    <a:lnTo>
                      <a:pt x="1260" y="1897"/>
                    </a:lnTo>
                    <a:lnTo>
                      <a:pt x="1267" y="1897"/>
                    </a:lnTo>
                    <a:lnTo>
                      <a:pt x="1267" y="1904"/>
                    </a:lnTo>
                    <a:lnTo>
                      <a:pt x="1274" y="1904"/>
                    </a:lnTo>
                    <a:lnTo>
                      <a:pt x="1274" y="1904"/>
                    </a:lnTo>
                    <a:lnTo>
                      <a:pt x="1274" y="1904"/>
                    </a:lnTo>
                    <a:lnTo>
                      <a:pt x="1281" y="1904"/>
                    </a:lnTo>
                    <a:lnTo>
                      <a:pt x="1281" y="1904"/>
                    </a:lnTo>
                    <a:lnTo>
                      <a:pt x="1288" y="1904"/>
                    </a:lnTo>
                    <a:lnTo>
                      <a:pt x="1288" y="1904"/>
                    </a:lnTo>
                    <a:lnTo>
                      <a:pt x="1295" y="1904"/>
                    </a:lnTo>
                    <a:lnTo>
                      <a:pt x="1295" y="1904"/>
                    </a:lnTo>
                    <a:lnTo>
                      <a:pt x="1295" y="1904"/>
                    </a:lnTo>
                    <a:lnTo>
                      <a:pt x="1302" y="1904"/>
                    </a:lnTo>
                    <a:lnTo>
                      <a:pt x="1302" y="1904"/>
                    </a:lnTo>
                    <a:lnTo>
                      <a:pt x="1308" y="1904"/>
                    </a:lnTo>
                    <a:lnTo>
                      <a:pt x="1308" y="1904"/>
                    </a:lnTo>
                    <a:lnTo>
                      <a:pt x="1315" y="1904"/>
                    </a:lnTo>
                    <a:lnTo>
                      <a:pt x="1315" y="1911"/>
                    </a:lnTo>
                    <a:lnTo>
                      <a:pt x="1315" y="1911"/>
                    </a:lnTo>
                    <a:lnTo>
                      <a:pt x="1322" y="1911"/>
                    </a:lnTo>
                    <a:lnTo>
                      <a:pt x="1322" y="1911"/>
                    </a:lnTo>
                    <a:lnTo>
                      <a:pt x="1329" y="1911"/>
                    </a:lnTo>
                    <a:lnTo>
                      <a:pt x="1329" y="1911"/>
                    </a:lnTo>
                    <a:lnTo>
                      <a:pt x="1336" y="1911"/>
                    </a:lnTo>
                    <a:lnTo>
                      <a:pt x="1336" y="1911"/>
                    </a:lnTo>
                    <a:lnTo>
                      <a:pt x="1336" y="1911"/>
                    </a:lnTo>
                    <a:lnTo>
                      <a:pt x="1343" y="1911"/>
                    </a:lnTo>
                    <a:lnTo>
                      <a:pt x="1343" y="1911"/>
                    </a:lnTo>
                    <a:lnTo>
                      <a:pt x="1350" y="1911"/>
                    </a:lnTo>
                    <a:lnTo>
                      <a:pt x="1350" y="1911"/>
                    </a:lnTo>
                    <a:lnTo>
                      <a:pt x="1357" y="1911"/>
                    </a:lnTo>
                    <a:lnTo>
                      <a:pt x="1357" y="1911"/>
                    </a:lnTo>
                    <a:lnTo>
                      <a:pt x="1357" y="1911"/>
                    </a:lnTo>
                    <a:lnTo>
                      <a:pt x="1364" y="1911"/>
                    </a:lnTo>
                    <a:lnTo>
                      <a:pt x="1364" y="1911"/>
                    </a:lnTo>
                    <a:lnTo>
                      <a:pt x="1371" y="1911"/>
                    </a:lnTo>
                    <a:lnTo>
                      <a:pt x="1371" y="1911"/>
                    </a:lnTo>
                    <a:lnTo>
                      <a:pt x="1378" y="1911"/>
                    </a:lnTo>
                    <a:lnTo>
                      <a:pt x="1378" y="1911"/>
                    </a:lnTo>
                    <a:lnTo>
                      <a:pt x="1378" y="1911"/>
                    </a:lnTo>
                    <a:lnTo>
                      <a:pt x="1385" y="1911"/>
                    </a:lnTo>
                    <a:lnTo>
                      <a:pt x="1385" y="1911"/>
                    </a:lnTo>
                    <a:lnTo>
                      <a:pt x="1392" y="1911"/>
                    </a:lnTo>
                    <a:lnTo>
                      <a:pt x="1392" y="1911"/>
                    </a:lnTo>
                    <a:lnTo>
                      <a:pt x="1398" y="1911"/>
                    </a:lnTo>
                    <a:lnTo>
                      <a:pt x="1398" y="1911"/>
                    </a:lnTo>
                    <a:lnTo>
                      <a:pt x="1398" y="1911"/>
                    </a:lnTo>
                    <a:lnTo>
                      <a:pt x="1405" y="1911"/>
                    </a:lnTo>
                    <a:lnTo>
                      <a:pt x="1405" y="1911"/>
                    </a:lnTo>
                    <a:lnTo>
                      <a:pt x="1412" y="1911"/>
                    </a:lnTo>
                    <a:lnTo>
                      <a:pt x="1412" y="1911"/>
                    </a:lnTo>
                    <a:lnTo>
                      <a:pt x="1419" y="1911"/>
                    </a:lnTo>
                    <a:lnTo>
                      <a:pt x="1419" y="1911"/>
                    </a:lnTo>
                    <a:lnTo>
                      <a:pt x="1426" y="1911"/>
                    </a:lnTo>
                    <a:lnTo>
                      <a:pt x="1426" y="1904"/>
                    </a:lnTo>
                    <a:lnTo>
                      <a:pt x="1426" y="1890"/>
                    </a:lnTo>
                    <a:lnTo>
                      <a:pt x="1433" y="1870"/>
                    </a:lnTo>
                    <a:lnTo>
                      <a:pt x="1433" y="1828"/>
                    </a:lnTo>
                    <a:lnTo>
                      <a:pt x="1440" y="1746"/>
                    </a:lnTo>
                    <a:lnTo>
                      <a:pt x="1440" y="1622"/>
                    </a:lnTo>
                    <a:lnTo>
                      <a:pt x="1440" y="1443"/>
                    </a:lnTo>
                    <a:lnTo>
                      <a:pt x="1447" y="1210"/>
                    </a:lnTo>
                    <a:lnTo>
                      <a:pt x="1447" y="935"/>
                    </a:lnTo>
                    <a:lnTo>
                      <a:pt x="1454" y="660"/>
                    </a:lnTo>
                    <a:lnTo>
                      <a:pt x="1454" y="419"/>
                    </a:lnTo>
                    <a:lnTo>
                      <a:pt x="1461" y="261"/>
                    </a:lnTo>
                    <a:lnTo>
                      <a:pt x="1461" y="206"/>
                    </a:lnTo>
                    <a:lnTo>
                      <a:pt x="1461" y="268"/>
                    </a:lnTo>
                    <a:lnTo>
                      <a:pt x="1468" y="419"/>
                    </a:lnTo>
                    <a:lnTo>
                      <a:pt x="1468" y="646"/>
                    </a:lnTo>
                    <a:lnTo>
                      <a:pt x="1475" y="893"/>
                    </a:lnTo>
                    <a:lnTo>
                      <a:pt x="1475" y="1141"/>
                    </a:lnTo>
                    <a:lnTo>
                      <a:pt x="1482" y="1361"/>
                    </a:lnTo>
                    <a:lnTo>
                      <a:pt x="1482" y="1533"/>
                    </a:lnTo>
                    <a:lnTo>
                      <a:pt x="1482" y="1656"/>
                    </a:lnTo>
                    <a:lnTo>
                      <a:pt x="1488" y="1746"/>
                    </a:lnTo>
                    <a:lnTo>
                      <a:pt x="1488" y="1801"/>
                    </a:lnTo>
                    <a:lnTo>
                      <a:pt x="1495" y="1835"/>
                    </a:lnTo>
                    <a:lnTo>
                      <a:pt x="1495" y="1856"/>
                    </a:lnTo>
                    <a:lnTo>
                      <a:pt x="1502" y="1870"/>
                    </a:lnTo>
                    <a:lnTo>
                      <a:pt x="1502" y="1876"/>
                    </a:lnTo>
                    <a:lnTo>
                      <a:pt x="1502" y="1883"/>
                    </a:lnTo>
                    <a:lnTo>
                      <a:pt x="1509" y="1890"/>
                    </a:lnTo>
                    <a:lnTo>
                      <a:pt x="1509" y="1890"/>
                    </a:lnTo>
                    <a:lnTo>
                      <a:pt x="1516" y="1890"/>
                    </a:lnTo>
                    <a:lnTo>
                      <a:pt x="1516" y="1890"/>
                    </a:lnTo>
                    <a:lnTo>
                      <a:pt x="1523" y="1897"/>
                    </a:lnTo>
                    <a:lnTo>
                      <a:pt x="1523" y="1897"/>
                    </a:lnTo>
                    <a:lnTo>
                      <a:pt x="1530" y="1897"/>
                    </a:lnTo>
                    <a:lnTo>
                      <a:pt x="1530" y="1897"/>
                    </a:lnTo>
                    <a:lnTo>
                      <a:pt x="1530" y="1897"/>
                    </a:lnTo>
                    <a:lnTo>
                      <a:pt x="1537" y="1897"/>
                    </a:lnTo>
                    <a:lnTo>
                      <a:pt x="1537" y="1897"/>
                    </a:lnTo>
                    <a:lnTo>
                      <a:pt x="1544" y="1897"/>
                    </a:lnTo>
                    <a:lnTo>
                      <a:pt x="1544" y="1897"/>
                    </a:lnTo>
                    <a:lnTo>
                      <a:pt x="1544" y="1897"/>
                    </a:lnTo>
                    <a:lnTo>
                      <a:pt x="1551" y="1897"/>
                    </a:lnTo>
                    <a:lnTo>
                      <a:pt x="1551" y="1897"/>
                    </a:lnTo>
                    <a:lnTo>
                      <a:pt x="1558" y="1897"/>
                    </a:lnTo>
                    <a:lnTo>
                      <a:pt x="1558" y="1904"/>
                    </a:lnTo>
                    <a:lnTo>
                      <a:pt x="1565" y="1904"/>
                    </a:lnTo>
                    <a:lnTo>
                      <a:pt x="1565" y="1904"/>
                    </a:lnTo>
                    <a:lnTo>
                      <a:pt x="1565" y="1904"/>
                    </a:lnTo>
                    <a:lnTo>
                      <a:pt x="1572" y="1904"/>
                    </a:lnTo>
                    <a:lnTo>
                      <a:pt x="1572" y="1904"/>
                    </a:lnTo>
                    <a:lnTo>
                      <a:pt x="1578" y="1904"/>
                    </a:lnTo>
                    <a:lnTo>
                      <a:pt x="1578" y="1904"/>
                    </a:lnTo>
                    <a:lnTo>
                      <a:pt x="1585" y="1904"/>
                    </a:lnTo>
                    <a:lnTo>
                      <a:pt x="1585" y="1904"/>
                    </a:lnTo>
                    <a:lnTo>
                      <a:pt x="1592" y="1904"/>
                    </a:lnTo>
                    <a:lnTo>
                      <a:pt x="1592" y="1904"/>
                    </a:lnTo>
                    <a:lnTo>
                      <a:pt x="1592" y="1904"/>
                    </a:lnTo>
                    <a:lnTo>
                      <a:pt x="1599" y="1904"/>
                    </a:lnTo>
                    <a:lnTo>
                      <a:pt x="1599" y="1904"/>
                    </a:lnTo>
                    <a:lnTo>
                      <a:pt x="1606" y="1904"/>
                    </a:lnTo>
                    <a:lnTo>
                      <a:pt x="1606" y="1904"/>
                    </a:lnTo>
                    <a:lnTo>
                      <a:pt x="1606" y="1904"/>
                    </a:lnTo>
                    <a:lnTo>
                      <a:pt x="1613" y="1904"/>
                    </a:lnTo>
                    <a:lnTo>
                      <a:pt x="1613" y="1904"/>
                    </a:lnTo>
                    <a:lnTo>
                      <a:pt x="1620" y="1904"/>
                    </a:lnTo>
                    <a:lnTo>
                      <a:pt x="1620" y="1904"/>
                    </a:lnTo>
                    <a:lnTo>
                      <a:pt x="1627" y="1904"/>
                    </a:lnTo>
                    <a:lnTo>
                      <a:pt x="1627" y="1904"/>
                    </a:lnTo>
                    <a:lnTo>
                      <a:pt x="1634" y="1904"/>
                    </a:lnTo>
                    <a:lnTo>
                      <a:pt x="1634" y="1904"/>
                    </a:lnTo>
                    <a:lnTo>
                      <a:pt x="1634" y="1904"/>
                    </a:lnTo>
                    <a:lnTo>
                      <a:pt x="1641" y="1904"/>
                    </a:lnTo>
                    <a:lnTo>
                      <a:pt x="1641" y="1904"/>
                    </a:lnTo>
                    <a:lnTo>
                      <a:pt x="1648" y="1904"/>
                    </a:lnTo>
                    <a:lnTo>
                      <a:pt x="1648" y="1904"/>
                    </a:lnTo>
                    <a:lnTo>
                      <a:pt x="1648" y="1904"/>
                    </a:lnTo>
                    <a:lnTo>
                      <a:pt x="1655" y="1904"/>
                    </a:lnTo>
                    <a:lnTo>
                      <a:pt x="1655" y="1904"/>
                    </a:lnTo>
                    <a:lnTo>
                      <a:pt x="1662" y="1904"/>
                    </a:lnTo>
                    <a:lnTo>
                      <a:pt x="1662" y="1904"/>
                    </a:lnTo>
                    <a:lnTo>
                      <a:pt x="1669" y="1904"/>
                    </a:lnTo>
                    <a:lnTo>
                      <a:pt x="1669" y="1904"/>
                    </a:lnTo>
                    <a:lnTo>
                      <a:pt x="1669" y="1904"/>
                    </a:lnTo>
                    <a:lnTo>
                      <a:pt x="1675" y="1904"/>
                    </a:lnTo>
                    <a:lnTo>
                      <a:pt x="1675" y="1904"/>
                    </a:lnTo>
                    <a:lnTo>
                      <a:pt x="1682" y="1904"/>
                    </a:lnTo>
                    <a:lnTo>
                      <a:pt x="1682" y="1904"/>
                    </a:lnTo>
                    <a:lnTo>
                      <a:pt x="1689" y="1904"/>
                    </a:lnTo>
                    <a:lnTo>
                      <a:pt x="1689" y="1904"/>
                    </a:lnTo>
                    <a:lnTo>
                      <a:pt x="1696" y="1904"/>
                    </a:lnTo>
                    <a:lnTo>
                      <a:pt x="1696" y="1904"/>
                    </a:lnTo>
                    <a:lnTo>
                      <a:pt x="1696" y="1904"/>
                    </a:lnTo>
                    <a:lnTo>
                      <a:pt x="1703" y="1904"/>
                    </a:lnTo>
                    <a:lnTo>
                      <a:pt x="1703" y="1904"/>
                    </a:lnTo>
                    <a:lnTo>
                      <a:pt x="1710" y="1904"/>
                    </a:lnTo>
                    <a:lnTo>
                      <a:pt x="1710" y="1904"/>
                    </a:lnTo>
                    <a:lnTo>
                      <a:pt x="1710" y="1904"/>
                    </a:lnTo>
                    <a:lnTo>
                      <a:pt x="1717" y="1904"/>
                    </a:lnTo>
                    <a:lnTo>
                      <a:pt x="1717" y="1904"/>
                    </a:lnTo>
                    <a:lnTo>
                      <a:pt x="1724" y="1904"/>
                    </a:lnTo>
                    <a:lnTo>
                      <a:pt x="1724" y="1904"/>
                    </a:lnTo>
                    <a:lnTo>
                      <a:pt x="1731" y="1904"/>
                    </a:lnTo>
                    <a:lnTo>
                      <a:pt x="1731" y="1904"/>
                    </a:lnTo>
                    <a:lnTo>
                      <a:pt x="1738" y="1904"/>
                    </a:lnTo>
                    <a:lnTo>
                      <a:pt x="1738" y="1904"/>
                    </a:lnTo>
                    <a:lnTo>
                      <a:pt x="1738" y="1904"/>
                    </a:lnTo>
                    <a:lnTo>
                      <a:pt x="1745" y="1904"/>
                    </a:lnTo>
                    <a:lnTo>
                      <a:pt x="1745" y="1904"/>
                    </a:lnTo>
                    <a:lnTo>
                      <a:pt x="1752" y="1904"/>
                    </a:lnTo>
                    <a:lnTo>
                      <a:pt x="1752" y="1904"/>
                    </a:lnTo>
                    <a:lnTo>
                      <a:pt x="1759" y="1904"/>
                    </a:lnTo>
                    <a:lnTo>
                      <a:pt x="1759" y="1904"/>
                    </a:lnTo>
                    <a:lnTo>
                      <a:pt x="1759" y="1904"/>
                    </a:lnTo>
                    <a:lnTo>
                      <a:pt x="1765" y="1904"/>
                    </a:lnTo>
                    <a:lnTo>
                      <a:pt x="1765" y="1904"/>
                    </a:lnTo>
                    <a:lnTo>
                      <a:pt x="1772" y="1904"/>
                    </a:lnTo>
                    <a:lnTo>
                      <a:pt x="1772" y="1904"/>
                    </a:lnTo>
                    <a:lnTo>
                      <a:pt x="1779" y="1904"/>
                    </a:lnTo>
                    <a:lnTo>
                      <a:pt x="1779" y="1904"/>
                    </a:lnTo>
                    <a:lnTo>
                      <a:pt x="1779" y="1904"/>
                    </a:lnTo>
                    <a:lnTo>
                      <a:pt x="1786" y="1904"/>
                    </a:lnTo>
                    <a:lnTo>
                      <a:pt x="1786" y="1904"/>
                    </a:lnTo>
                    <a:lnTo>
                      <a:pt x="1793" y="1904"/>
                    </a:lnTo>
                    <a:lnTo>
                      <a:pt x="1793" y="1904"/>
                    </a:lnTo>
                    <a:lnTo>
                      <a:pt x="1800" y="1904"/>
                    </a:lnTo>
                    <a:lnTo>
                      <a:pt x="1800" y="1904"/>
                    </a:lnTo>
                    <a:lnTo>
                      <a:pt x="1800" y="1904"/>
                    </a:lnTo>
                    <a:lnTo>
                      <a:pt x="1807" y="1904"/>
                    </a:lnTo>
                    <a:lnTo>
                      <a:pt x="1807" y="1904"/>
                    </a:lnTo>
                    <a:lnTo>
                      <a:pt x="1814" y="1904"/>
                    </a:lnTo>
                    <a:lnTo>
                      <a:pt x="1814" y="1904"/>
                    </a:lnTo>
                    <a:lnTo>
                      <a:pt x="1821" y="1904"/>
                    </a:lnTo>
                    <a:lnTo>
                      <a:pt x="1821" y="1904"/>
                    </a:lnTo>
                    <a:lnTo>
                      <a:pt x="1821" y="1904"/>
                    </a:lnTo>
                    <a:lnTo>
                      <a:pt x="1828" y="1904"/>
                    </a:lnTo>
                    <a:lnTo>
                      <a:pt x="1828" y="1904"/>
                    </a:lnTo>
                    <a:lnTo>
                      <a:pt x="1835" y="1904"/>
                    </a:lnTo>
                    <a:lnTo>
                      <a:pt x="1835" y="1904"/>
                    </a:lnTo>
                    <a:lnTo>
                      <a:pt x="1842" y="1904"/>
                    </a:lnTo>
                    <a:lnTo>
                      <a:pt x="1842" y="1904"/>
                    </a:lnTo>
                    <a:lnTo>
                      <a:pt x="1842" y="1904"/>
                    </a:lnTo>
                    <a:lnTo>
                      <a:pt x="1849" y="1904"/>
                    </a:lnTo>
                    <a:lnTo>
                      <a:pt x="1849" y="1904"/>
                    </a:lnTo>
                    <a:lnTo>
                      <a:pt x="1855" y="1904"/>
                    </a:lnTo>
                    <a:lnTo>
                      <a:pt x="1855" y="1904"/>
                    </a:lnTo>
                    <a:lnTo>
                      <a:pt x="1862" y="1904"/>
                    </a:lnTo>
                    <a:lnTo>
                      <a:pt x="1862" y="1904"/>
                    </a:lnTo>
                    <a:lnTo>
                      <a:pt x="1862" y="1904"/>
                    </a:lnTo>
                    <a:lnTo>
                      <a:pt x="1869" y="1904"/>
                    </a:lnTo>
                    <a:lnTo>
                      <a:pt x="1869" y="1904"/>
                    </a:lnTo>
                    <a:lnTo>
                      <a:pt x="1876" y="1904"/>
                    </a:lnTo>
                    <a:lnTo>
                      <a:pt x="1876" y="1904"/>
                    </a:lnTo>
                    <a:lnTo>
                      <a:pt x="1883" y="1904"/>
                    </a:lnTo>
                    <a:lnTo>
                      <a:pt x="1883" y="1904"/>
                    </a:lnTo>
                    <a:lnTo>
                      <a:pt x="1883" y="1904"/>
                    </a:lnTo>
                    <a:lnTo>
                      <a:pt x="1890" y="1904"/>
                    </a:lnTo>
                    <a:lnTo>
                      <a:pt x="1890" y="1904"/>
                    </a:lnTo>
                    <a:lnTo>
                      <a:pt x="1897" y="1904"/>
                    </a:lnTo>
                    <a:lnTo>
                      <a:pt x="1897" y="1904"/>
                    </a:lnTo>
                    <a:lnTo>
                      <a:pt x="1904" y="1904"/>
                    </a:lnTo>
                    <a:lnTo>
                      <a:pt x="1904" y="1904"/>
                    </a:lnTo>
                    <a:lnTo>
                      <a:pt x="1904" y="1904"/>
                    </a:lnTo>
                    <a:lnTo>
                      <a:pt x="1911" y="1904"/>
                    </a:lnTo>
                    <a:lnTo>
                      <a:pt x="1911" y="1904"/>
                    </a:lnTo>
                    <a:lnTo>
                      <a:pt x="1918" y="1904"/>
                    </a:lnTo>
                    <a:lnTo>
                      <a:pt x="1918" y="1904"/>
                    </a:lnTo>
                    <a:lnTo>
                      <a:pt x="1925" y="1904"/>
                    </a:lnTo>
                    <a:lnTo>
                      <a:pt x="1925" y="1904"/>
                    </a:lnTo>
                    <a:lnTo>
                      <a:pt x="1925" y="1904"/>
                    </a:lnTo>
                    <a:lnTo>
                      <a:pt x="1932" y="1904"/>
                    </a:lnTo>
                    <a:lnTo>
                      <a:pt x="1932" y="1904"/>
                    </a:lnTo>
                    <a:lnTo>
                      <a:pt x="1939" y="1904"/>
                    </a:lnTo>
                    <a:lnTo>
                      <a:pt x="1939" y="1904"/>
                    </a:lnTo>
                    <a:lnTo>
                      <a:pt x="1945" y="1904"/>
                    </a:lnTo>
                    <a:lnTo>
                      <a:pt x="1945" y="1904"/>
                    </a:lnTo>
                    <a:lnTo>
                      <a:pt x="1945" y="1904"/>
                    </a:lnTo>
                    <a:lnTo>
                      <a:pt x="1952" y="1904"/>
                    </a:lnTo>
                    <a:lnTo>
                      <a:pt x="1952" y="1904"/>
                    </a:lnTo>
                    <a:lnTo>
                      <a:pt x="1959" y="1904"/>
                    </a:lnTo>
                    <a:lnTo>
                      <a:pt x="1959" y="1904"/>
                    </a:lnTo>
                    <a:lnTo>
                      <a:pt x="1966" y="1904"/>
                    </a:lnTo>
                    <a:lnTo>
                      <a:pt x="1966" y="1904"/>
                    </a:lnTo>
                    <a:lnTo>
                      <a:pt x="1966" y="1904"/>
                    </a:lnTo>
                    <a:lnTo>
                      <a:pt x="1973" y="1904"/>
                    </a:lnTo>
                    <a:lnTo>
                      <a:pt x="1973" y="1904"/>
                    </a:lnTo>
                    <a:lnTo>
                      <a:pt x="1980" y="1904"/>
                    </a:lnTo>
                    <a:lnTo>
                      <a:pt x="1980" y="1904"/>
                    </a:lnTo>
                    <a:lnTo>
                      <a:pt x="1987" y="1904"/>
                    </a:lnTo>
                    <a:lnTo>
                      <a:pt x="1987" y="1904"/>
                    </a:lnTo>
                    <a:lnTo>
                      <a:pt x="1987" y="1904"/>
                    </a:lnTo>
                    <a:lnTo>
                      <a:pt x="1994" y="1904"/>
                    </a:lnTo>
                    <a:lnTo>
                      <a:pt x="1994" y="1904"/>
                    </a:lnTo>
                    <a:lnTo>
                      <a:pt x="2001" y="1904"/>
                    </a:lnTo>
                    <a:lnTo>
                      <a:pt x="2001" y="1904"/>
                    </a:lnTo>
                    <a:lnTo>
                      <a:pt x="2008" y="1904"/>
                    </a:lnTo>
                    <a:lnTo>
                      <a:pt x="2008" y="1904"/>
                    </a:lnTo>
                    <a:lnTo>
                      <a:pt x="2008" y="1904"/>
                    </a:lnTo>
                    <a:lnTo>
                      <a:pt x="2015" y="1904"/>
                    </a:lnTo>
                    <a:lnTo>
                      <a:pt x="2015" y="1904"/>
                    </a:lnTo>
                    <a:lnTo>
                      <a:pt x="2022" y="1904"/>
                    </a:lnTo>
                    <a:lnTo>
                      <a:pt x="2022" y="1904"/>
                    </a:lnTo>
                    <a:lnTo>
                      <a:pt x="2029" y="1904"/>
                    </a:lnTo>
                    <a:lnTo>
                      <a:pt x="2029" y="1904"/>
                    </a:lnTo>
                    <a:lnTo>
                      <a:pt x="2029" y="1904"/>
                    </a:lnTo>
                    <a:lnTo>
                      <a:pt x="2035" y="1904"/>
                    </a:lnTo>
                    <a:lnTo>
                      <a:pt x="2035" y="1904"/>
                    </a:lnTo>
                    <a:lnTo>
                      <a:pt x="2042" y="1904"/>
                    </a:lnTo>
                    <a:lnTo>
                      <a:pt x="2042" y="1904"/>
                    </a:lnTo>
                    <a:lnTo>
                      <a:pt x="2049" y="1904"/>
                    </a:lnTo>
                    <a:lnTo>
                      <a:pt x="2049" y="1904"/>
                    </a:lnTo>
                    <a:lnTo>
                      <a:pt x="2049" y="1904"/>
                    </a:lnTo>
                    <a:lnTo>
                      <a:pt x="2056" y="1904"/>
                    </a:lnTo>
                    <a:lnTo>
                      <a:pt x="2056" y="1904"/>
                    </a:lnTo>
                    <a:lnTo>
                      <a:pt x="2063" y="1904"/>
                    </a:lnTo>
                    <a:lnTo>
                      <a:pt x="2063" y="1904"/>
                    </a:lnTo>
                    <a:lnTo>
                      <a:pt x="2070" y="1904"/>
                    </a:lnTo>
                    <a:lnTo>
                      <a:pt x="2070" y="1904"/>
                    </a:lnTo>
                    <a:lnTo>
                      <a:pt x="2070" y="1904"/>
                    </a:lnTo>
                    <a:lnTo>
                      <a:pt x="2077" y="1904"/>
                    </a:lnTo>
                    <a:lnTo>
                      <a:pt x="2077" y="1904"/>
                    </a:lnTo>
                    <a:lnTo>
                      <a:pt x="2084" y="1904"/>
                    </a:lnTo>
                    <a:lnTo>
                      <a:pt x="2084" y="1904"/>
                    </a:lnTo>
                    <a:lnTo>
                      <a:pt x="2091" y="1904"/>
                    </a:lnTo>
                    <a:lnTo>
                      <a:pt x="2091" y="1904"/>
                    </a:lnTo>
                    <a:lnTo>
                      <a:pt x="2091" y="1904"/>
                    </a:lnTo>
                    <a:lnTo>
                      <a:pt x="2098" y="1904"/>
                    </a:lnTo>
                    <a:lnTo>
                      <a:pt x="2098" y="1904"/>
                    </a:lnTo>
                    <a:lnTo>
                      <a:pt x="2105" y="1904"/>
                    </a:lnTo>
                    <a:lnTo>
                      <a:pt x="2105" y="1904"/>
                    </a:lnTo>
                    <a:lnTo>
                      <a:pt x="2112" y="1904"/>
                    </a:lnTo>
                    <a:lnTo>
                      <a:pt x="2112" y="1904"/>
                    </a:lnTo>
                    <a:lnTo>
                      <a:pt x="2112" y="1904"/>
                    </a:lnTo>
                    <a:lnTo>
                      <a:pt x="2119" y="1904"/>
                    </a:lnTo>
                    <a:lnTo>
                      <a:pt x="2119" y="1904"/>
                    </a:lnTo>
                    <a:lnTo>
                      <a:pt x="2125" y="1904"/>
                    </a:lnTo>
                    <a:lnTo>
                      <a:pt x="2125" y="1904"/>
                    </a:lnTo>
                    <a:lnTo>
                      <a:pt x="2132" y="1904"/>
                    </a:lnTo>
                    <a:lnTo>
                      <a:pt x="2132" y="1904"/>
                    </a:lnTo>
                    <a:lnTo>
                      <a:pt x="2132" y="1904"/>
                    </a:lnTo>
                    <a:lnTo>
                      <a:pt x="2139" y="1904"/>
                    </a:lnTo>
                    <a:lnTo>
                      <a:pt x="2139" y="1904"/>
                    </a:lnTo>
                    <a:lnTo>
                      <a:pt x="2146" y="1904"/>
                    </a:lnTo>
                    <a:lnTo>
                      <a:pt x="2146" y="1904"/>
                    </a:lnTo>
                    <a:lnTo>
                      <a:pt x="2153" y="1904"/>
                    </a:lnTo>
                    <a:lnTo>
                      <a:pt x="2153" y="1904"/>
                    </a:lnTo>
                    <a:lnTo>
                      <a:pt x="2153" y="1904"/>
                    </a:lnTo>
                    <a:lnTo>
                      <a:pt x="2160" y="1904"/>
                    </a:lnTo>
                    <a:lnTo>
                      <a:pt x="2160" y="1904"/>
                    </a:lnTo>
                    <a:lnTo>
                      <a:pt x="2167" y="1904"/>
                    </a:lnTo>
                    <a:lnTo>
                      <a:pt x="2167" y="1904"/>
                    </a:lnTo>
                    <a:lnTo>
                      <a:pt x="2174" y="1904"/>
                    </a:lnTo>
                    <a:lnTo>
                      <a:pt x="2174" y="1904"/>
                    </a:lnTo>
                    <a:lnTo>
                      <a:pt x="2174" y="1911"/>
                    </a:lnTo>
                    <a:lnTo>
                      <a:pt x="2181" y="1911"/>
                    </a:lnTo>
                    <a:lnTo>
                      <a:pt x="2181" y="1911"/>
                    </a:lnTo>
                    <a:lnTo>
                      <a:pt x="2188" y="1911"/>
                    </a:lnTo>
                    <a:lnTo>
                      <a:pt x="2188" y="1911"/>
                    </a:lnTo>
                    <a:lnTo>
                      <a:pt x="2195" y="1911"/>
                    </a:lnTo>
                    <a:lnTo>
                      <a:pt x="2195" y="1911"/>
                    </a:lnTo>
                    <a:lnTo>
                      <a:pt x="2195" y="1911"/>
                    </a:lnTo>
                    <a:lnTo>
                      <a:pt x="2202" y="1911"/>
                    </a:lnTo>
                    <a:lnTo>
                      <a:pt x="2202" y="1911"/>
                    </a:lnTo>
                    <a:lnTo>
                      <a:pt x="2209" y="1911"/>
                    </a:lnTo>
                    <a:lnTo>
                      <a:pt x="2209" y="1911"/>
                    </a:lnTo>
                    <a:lnTo>
                      <a:pt x="2215" y="1911"/>
                    </a:lnTo>
                    <a:lnTo>
                      <a:pt x="2215" y="1904"/>
                    </a:lnTo>
                    <a:lnTo>
                      <a:pt x="2215" y="1897"/>
                    </a:lnTo>
                    <a:lnTo>
                      <a:pt x="2222" y="1876"/>
                    </a:lnTo>
                    <a:lnTo>
                      <a:pt x="2222" y="1842"/>
                    </a:lnTo>
                    <a:lnTo>
                      <a:pt x="2229" y="1780"/>
                    </a:lnTo>
                    <a:lnTo>
                      <a:pt x="2229" y="1684"/>
                    </a:lnTo>
                    <a:lnTo>
                      <a:pt x="2236" y="1553"/>
                    </a:lnTo>
                    <a:lnTo>
                      <a:pt x="2236" y="1368"/>
                    </a:lnTo>
                    <a:lnTo>
                      <a:pt x="2236" y="1141"/>
                    </a:lnTo>
                    <a:lnTo>
                      <a:pt x="2243" y="880"/>
                    </a:lnTo>
                    <a:lnTo>
                      <a:pt x="2243" y="618"/>
                    </a:lnTo>
                    <a:lnTo>
                      <a:pt x="2250" y="378"/>
                    </a:lnTo>
                    <a:lnTo>
                      <a:pt x="2250" y="199"/>
                    </a:lnTo>
                    <a:lnTo>
                      <a:pt x="2257" y="96"/>
                    </a:lnTo>
                    <a:lnTo>
                      <a:pt x="2257" y="82"/>
                    </a:lnTo>
                    <a:lnTo>
                      <a:pt x="2257" y="165"/>
                    </a:lnTo>
                    <a:lnTo>
                      <a:pt x="2264" y="323"/>
                    </a:lnTo>
                    <a:lnTo>
                      <a:pt x="2264" y="536"/>
                    </a:lnTo>
                    <a:lnTo>
                      <a:pt x="2271" y="776"/>
                    </a:lnTo>
                    <a:lnTo>
                      <a:pt x="2271" y="1017"/>
                    </a:lnTo>
                    <a:lnTo>
                      <a:pt x="2278" y="1237"/>
                    </a:lnTo>
                    <a:lnTo>
                      <a:pt x="2278" y="1416"/>
                    </a:lnTo>
                    <a:lnTo>
                      <a:pt x="2278" y="1567"/>
                    </a:lnTo>
                    <a:lnTo>
                      <a:pt x="2285" y="1670"/>
                    </a:lnTo>
                    <a:lnTo>
                      <a:pt x="2285" y="1746"/>
                    </a:lnTo>
                    <a:lnTo>
                      <a:pt x="2292" y="1801"/>
                    </a:lnTo>
                    <a:lnTo>
                      <a:pt x="2292" y="1835"/>
                    </a:lnTo>
                    <a:lnTo>
                      <a:pt x="2299" y="1856"/>
                    </a:lnTo>
                    <a:lnTo>
                      <a:pt x="2299" y="1870"/>
                    </a:lnTo>
                    <a:lnTo>
                      <a:pt x="2306" y="1876"/>
                    </a:lnTo>
                    <a:lnTo>
                      <a:pt x="2306" y="1883"/>
                    </a:lnTo>
                    <a:lnTo>
                      <a:pt x="2306" y="1890"/>
                    </a:lnTo>
                    <a:lnTo>
                      <a:pt x="2312" y="1890"/>
                    </a:lnTo>
                    <a:lnTo>
                      <a:pt x="2312" y="1897"/>
                    </a:lnTo>
                    <a:lnTo>
                      <a:pt x="2319" y="1897"/>
                    </a:lnTo>
                    <a:lnTo>
                      <a:pt x="2319" y="1904"/>
                    </a:lnTo>
                    <a:lnTo>
                      <a:pt x="2319" y="1904"/>
                    </a:lnTo>
                    <a:lnTo>
                      <a:pt x="2326" y="1904"/>
                    </a:lnTo>
                    <a:lnTo>
                      <a:pt x="2326" y="1904"/>
                    </a:lnTo>
                    <a:lnTo>
                      <a:pt x="2333" y="1904"/>
                    </a:lnTo>
                    <a:lnTo>
                      <a:pt x="2333" y="1904"/>
                    </a:lnTo>
                    <a:lnTo>
                      <a:pt x="2340" y="1904"/>
                    </a:lnTo>
                    <a:lnTo>
                      <a:pt x="2340" y="1904"/>
                    </a:lnTo>
                    <a:lnTo>
                      <a:pt x="2340" y="1904"/>
                    </a:lnTo>
                    <a:lnTo>
                      <a:pt x="2347" y="1904"/>
                    </a:lnTo>
                    <a:lnTo>
                      <a:pt x="2347" y="1911"/>
                    </a:lnTo>
                    <a:lnTo>
                      <a:pt x="2354" y="1911"/>
                    </a:lnTo>
                    <a:lnTo>
                      <a:pt x="2354" y="1911"/>
                    </a:lnTo>
                    <a:lnTo>
                      <a:pt x="2361" y="1911"/>
                    </a:lnTo>
                    <a:lnTo>
                      <a:pt x="2361" y="1911"/>
                    </a:lnTo>
                    <a:lnTo>
                      <a:pt x="2361" y="1911"/>
                    </a:lnTo>
                    <a:lnTo>
                      <a:pt x="2368" y="1911"/>
                    </a:lnTo>
                    <a:lnTo>
                      <a:pt x="2368" y="1911"/>
                    </a:lnTo>
                    <a:lnTo>
                      <a:pt x="2375" y="1918"/>
                    </a:lnTo>
                    <a:lnTo>
                      <a:pt x="2375" y="1918"/>
                    </a:lnTo>
                    <a:lnTo>
                      <a:pt x="2382" y="1918"/>
                    </a:lnTo>
                    <a:lnTo>
                      <a:pt x="2382" y="1918"/>
                    </a:lnTo>
                    <a:lnTo>
                      <a:pt x="2382" y="1918"/>
                    </a:lnTo>
                    <a:lnTo>
                      <a:pt x="2389" y="1918"/>
                    </a:lnTo>
                    <a:lnTo>
                      <a:pt x="2389" y="1918"/>
                    </a:lnTo>
                    <a:lnTo>
                      <a:pt x="2396" y="1918"/>
                    </a:lnTo>
                    <a:lnTo>
                      <a:pt x="2396" y="1918"/>
                    </a:lnTo>
                    <a:lnTo>
                      <a:pt x="2402" y="1918"/>
                    </a:lnTo>
                    <a:lnTo>
                      <a:pt x="2402" y="1918"/>
                    </a:lnTo>
                    <a:lnTo>
                      <a:pt x="2409" y="1918"/>
                    </a:lnTo>
                    <a:lnTo>
                      <a:pt x="2409" y="1911"/>
                    </a:lnTo>
                    <a:lnTo>
                      <a:pt x="2409" y="1911"/>
                    </a:lnTo>
                    <a:lnTo>
                      <a:pt x="2416" y="1911"/>
                    </a:lnTo>
                    <a:lnTo>
                      <a:pt x="2416" y="1911"/>
                    </a:lnTo>
                    <a:lnTo>
                      <a:pt x="2423" y="1911"/>
                    </a:lnTo>
                    <a:lnTo>
                      <a:pt x="2423" y="1911"/>
                    </a:lnTo>
                    <a:lnTo>
                      <a:pt x="2423" y="1911"/>
                    </a:lnTo>
                    <a:lnTo>
                      <a:pt x="2430" y="1911"/>
                    </a:lnTo>
                    <a:lnTo>
                      <a:pt x="2430" y="1911"/>
                    </a:lnTo>
                    <a:lnTo>
                      <a:pt x="2437" y="1904"/>
                    </a:lnTo>
                    <a:lnTo>
                      <a:pt x="2437" y="1904"/>
                    </a:lnTo>
                    <a:lnTo>
                      <a:pt x="2444" y="1904"/>
                    </a:lnTo>
                    <a:lnTo>
                      <a:pt x="2444" y="1904"/>
                    </a:lnTo>
                    <a:lnTo>
                      <a:pt x="2451" y="1904"/>
                    </a:lnTo>
                    <a:lnTo>
                      <a:pt x="2451" y="1904"/>
                    </a:lnTo>
                    <a:lnTo>
                      <a:pt x="2451" y="1904"/>
                    </a:lnTo>
                    <a:lnTo>
                      <a:pt x="2458" y="1904"/>
                    </a:lnTo>
                    <a:lnTo>
                      <a:pt x="2458" y="1904"/>
                    </a:lnTo>
                    <a:lnTo>
                      <a:pt x="2465" y="1897"/>
                    </a:lnTo>
                    <a:lnTo>
                      <a:pt x="2465" y="1897"/>
                    </a:lnTo>
                    <a:lnTo>
                      <a:pt x="2472" y="1897"/>
                    </a:lnTo>
                    <a:lnTo>
                      <a:pt x="2472" y="1897"/>
                    </a:lnTo>
                    <a:lnTo>
                      <a:pt x="2472" y="1897"/>
                    </a:lnTo>
                    <a:lnTo>
                      <a:pt x="2479" y="1897"/>
                    </a:lnTo>
                    <a:lnTo>
                      <a:pt x="2479" y="1897"/>
                    </a:lnTo>
                    <a:lnTo>
                      <a:pt x="2486" y="1897"/>
                    </a:lnTo>
                    <a:lnTo>
                      <a:pt x="2486" y="1897"/>
                    </a:lnTo>
                    <a:lnTo>
                      <a:pt x="2486" y="1897"/>
                    </a:lnTo>
                    <a:lnTo>
                      <a:pt x="2492" y="1897"/>
                    </a:lnTo>
                    <a:lnTo>
                      <a:pt x="2492" y="1897"/>
                    </a:lnTo>
                    <a:lnTo>
                      <a:pt x="2499" y="1897"/>
                    </a:lnTo>
                    <a:lnTo>
                      <a:pt x="2499" y="1897"/>
                    </a:lnTo>
                    <a:lnTo>
                      <a:pt x="2506" y="1897"/>
                    </a:lnTo>
                    <a:lnTo>
                      <a:pt x="2506" y="1897"/>
                    </a:lnTo>
                    <a:lnTo>
                      <a:pt x="2513" y="1897"/>
                    </a:lnTo>
                    <a:lnTo>
                      <a:pt x="2513" y="1897"/>
                    </a:lnTo>
                    <a:lnTo>
                      <a:pt x="2513" y="1897"/>
                    </a:lnTo>
                    <a:lnTo>
                      <a:pt x="2520" y="1897"/>
                    </a:lnTo>
                    <a:lnTo>
                      <a:pt x="2520" y="1897"/>
                    </a:lnTo>
                    <a:lnTo>
                      <a:pt x="2527" y="1897"/>
                    </a:lnTo>
                    <a:lnTo>
                      <a:pt x="2527" y="1897"/>
                    </a:lnTo>
                    <a:lnTo>
                      <a:pt x="2527" y="1897"/>
                    </a:lnTo>
                    <a:lnTo>
                      <a:pt x="2534" y="1897"/>
                    </a:lnTo>
                    <a:lnTo>
                      <a:pt x="2534" y="1897"/>
                    </a:lnTo>
                    <a:lnTo>
                      <a:pt x="2541" y="1897"/>
                    </a:lnTo>
                    <a:lnTo>
                      <a:pt x="2541" y="1897"/>
                    </a:lnTo>
                    <a:lnTo>
                      <a:pt x="2548" y="1897"/>
                    </a:lnTo>
                    <a:lnTo>
                      <a:pt x="2548" y="1904"/>
                    </a:lnTo>
                    <a:lnTo>
                      <a:pt x="2555" y="1904"/>
                    </a:lnTo>
                    <a:lnTo>
                      <a:pt x="2555" y="1904"/>
                    </a:lnTo>
                    <a:lnTo>
                      <a:pt x="2555" y="1904"/>
                    </a:lnTo>
                    <a:lnTo>
                      <a:pt x="2562" y="1904"/>
                    </a:lnTo>
                    <a:lnTo>
                      <a:pt x="2562" y="1904"/>
                    </a:lnTo>
                    <a:lnTo>
                      <a:pt x="2569" y="1904"/>
                    </a:lnTo>
                    <a:lnTo>
                      <a:pt x="2569" y="1904"/>
                    </a:lnTo>
                    <a:lnTo>
                      <a:pt x="2576" y="1904"/>
                    </a:lnTo>
                    <a:lnTo>
                      <a:pt x="2576" y="1904"/>
                    </a:lnTo>
                    <a:lnTo>
                      <a:pt x="2576" y="1904"/>
                    </a:lnTo>
                    <a:lnTo>
                      <a:pt x="2582" y="1904"/>
                    </a:lnTo>
                    <a:lnTo>
                      <a:pt x="2582" y="1904"/>
                    </a:lnTo>
                    <a:lnTo>
                      <a:pt x="2589" y="1904"/>
                    </a:lnTo>
                    <a:lnTo>
                      <a:pt x="2589" y="1904"/>
                    </a:lnTo>
                    <a:lnTo>
                      <a:pt x="2589" y="1904"/>
                    </a:lnTo>
                    <a:lnTo>
                      <a:pt x="2596" y="1904"/>
                    </a:lnTo>
                    <a:lnTo>
                      <a:pt x="2596" y="1904"/>
                    </a:lnTo>
                    <a:lnTo>
                      <a:pt x="2603" y="1904"/>
                    </a:lnTo>
                    <a:lnTo>
                      <a:pt x="2603" y="1904"/>
                    </a:lnTo>
                    <a:lnTo>
                      <a:pt x="2610" y="1904"/>
                    </a:lnTo>
                    <a:lnTo>
                      <a:pt x="2610" y="1904"/>
                    </a:lnTo>
                    <a:lnTo>
                      <a:pt x="2617" y="1904"/>
                    </a:lnTo>
                    <a:lnTo>
                      <a:pt x="2617" y="1904"/>
                    </a:lnTo>
                    <a:lnTo>
                      <a:pt x="2617" y="1904"/>
                    </a:lnTo>
                    <a:lnTo>
                      <a:pt x="2624" y="1904"/>
                    </a:lnTo>
                    <a:lnTo>
                      <a:pt x="2624" y="1904"/>
                    </a:lnTo>
                    <a:lnTo>
                      <a:pt x="2631" y="1904"/>
                    </a:lnTo>
                    <a:lnTo>
                      <a:pt x="2631" y="1904"/>
                    </a:lnTo>
                    <a:lnTo>
                      <a:pt x="2638" y="1904"/>
                    </a:lnTo>
                    <a:lnTo>
                      <a:pt x="2638" y="1904"/>
                    </a:lnTo>
                    <a:lnTo>
                      <a:pt x="2638" y="1904"/>
                    </a:lnTo>
                    <a:lnTo>
                      <a:pt x="2645" y="1904"/>
                    </a:lnTo>
                    <a:lnTo>
                      <a:pt x="2645" y="1904"/>
                    </a:lnTo>
                    <a:lnTo>
                      <a:pt x="2652" y="1904"/>
                    </a:lnTo>
                    <a:lnTo>
                      <a:pt x="2652" y="1904"/>
                    </a:lnTo>
                    <a:lnTo>
                      <a:pt x="2659" y="1904"/>
                    </a:lnTo>
                    <a:lnTo>
                      <a:pt x="2659" y="1904"/>
                    </a:lnTo>
                    <a:lnTo>
                      <a:pt x="2659" y="1904"/>
                    </a:lnTo>
                    <a:lnTo>
                      <a:pt x="2666" y="1904"/>
                    </a:lnTo>
                    <a:lnTo>
                      <a:pt x="2666" y="1904"/>
                    </a:lnTo>
                    <a:lnTo>
                      <a:pt x="2672" y="1904"/>
                    </a:lnTo>
                    <a:lnTo>
                      <a:pt x="2672" y="1904"/>
                    </a:lnTo>
                    <a:lnTo>
                      <a:pt x="2679" y="1904"/>
                    </a:lnTo>
                    <a:lnTo>
                      <a:pt x="2679" y="1904"/>
                    </a:lnTo>
                    <a:lnTo>
                      <a:pt x="2679" y="1904"/>
                    </a:lnTo>
                    <a:lnTo>
                      <a:pt x="2686" y="1904"/>
                    </a:lnTo>
                    <a:lnTo>
                      <a:pt x="2686" y="1904"/>
                    </a:lnTo>
                    <a:lnTo>
                      <a:pt x="2693" y="1904"/>
                    </a:lnTo>
                    <a:lnTo>
                      <a:pt x="2693" y="1904"/>
                    </a:lnTo>
                    <a:lnTo>
                      <a:pt x="2693" y="1904"/>
                    </a:lnTo>
                    <a:lnTo>
                      <a:pt x="2700" y="1904"/>
                    </a:lnTo>
                    <a:lnTo>
                      <a:pt x="2700" y="1904"/>
                    </a:lnTo>
                    <a:lnTo>
                      <a:pt x="2707" y="1904"/>
                    </a:lnTo>
                    <a:lnTo>
                      <a:pt x="2707" y="1904"/>
                    </a:lnTo>
                    <a:lnTo>
                      <a:pt x="2714" y="1904"/>
                    </a:lnTo>
                    <a:lnTo>
                      <a:pt x="2714" y="1904"/>
                    </a:lnTo>
                    <a:lnTo>
                      <a:pt x="2721" y="1904"/>
                    </a:lnTo>
                    <a:lnTo>
                      <a:pt x="2721" y="1904"/>
                    </a:lnTo>
                    <a:lnTo>
                      <a:pt x="2721" y="1904"/>
                    </a:lnTo>
                    <a:lnTo>
                      <a:pt x="2728" y="1904"/>
                    </a:lnTo>
                    <a:lnTo>
                      <a:pt x="2728" y="1904"/>
                    </a:lnTo>
                    <a:lnTo>
                      <a:pt x="2735" y="1904"/>
                    </a:lnTo>
                    <a:lnTo>
                      <a:pt x="2735" y="1904"/>
                    </a:lnTo>
                    <a:lnTo>
                      <a:pt x="2742" y="1904"/>
                    </a:lnTo>
                    <a:lnTo>
                      <a:pt x="2742" y="1904"/>
                    </a:lnTo>
                    <a:lnTo>
                      <a:pt x="2742" y="1904"/>
                    </a:lnTo>
                    <a:lnTo>
                      <a:pt x="2749" y="1904"/>
                    </a:lnTo>
                    <a:lnTo>
                      <a:pt x="2749" y="1904"/>
                    </a:lnTo>
                    <a:lnTo>
                      <a:pt x="2756" y="1904"/>
                    </a:lnTo>
                    <a:lnTo>
                      <a:pt x="2756" y="1904"/>
                    </a:lnTo>
                    <a:lnTo>
                      <a:pt x="2762" y="1904"/>
                    </a:lnTo>
                    <a:lnTo>
                      <a:pt x="2762" y="1911"/>
                    </a:lnTo>
                    <a:lnTo>
                      <a:pt x="2762" y="1911"/>
                    </a:lnTo>
                    <a:lnTo>
                      <a:pt x="2769" y="1911"/>
                    </a:lnTo>
                    <a:lnTo>
                      <a:pt x="2769" y="1904"/>
                    </a:lnTo>
                    <a:lnTo>
                      <a:pt x="2776" y="1904"/>
                    </a:lnTo>
                    <a:lnTo>
                      <a:pt x="2776" y="1904"/>
                    </a:lnTo>
                    <a:lnTo>
                      <a:pt x="2783" y="1904"/>
                    </a:lnTo>
                    <a:lnTo>
                      <a:pt x="2783" y="1904"/>
                    </a:lnTo>
                    <a:lnTo>
                      <a:pt x="2783" y="1904"/>
                    </a:lnTo>
                    <a:lnTo>
                      <a:pt x="2790" y="1904"/>
                    </a:lnTo>
                    <a:lnTo>
                      <a:pt x="2790" y="1904"/>
                    </a:lnTo>
                    <a:lnTo>
                      <a:pt x="2797" y="1904"/>
                    </a:lnTo>
                    <a:lnTo>
                      <a:pt x="2797" y="1904"/>
                    </a:lnTo>
                    <a:lnTo>
                      <a:pt x="2804" y="1904"/>
                    </a:lnTo>
                    <a:lnTo>
                      <a:pt x="2804" y="1904"/>
                    </a:lnTo>
                    <a:lnTo>
                      <a:pt x="2804" y="1904"/>
                    </a:lnTo>
                    <a:lnTo>
                      <a:pt x="2811" y="1904"/>
                    </a:lnTo>
                    <a:lnTo>
                      <a:pt x="2811" y="1904"/>
                    </a:lnTo>
                    <a:lnTo>
                      <a:pt x="2818" y="1904"/>
                    </a:lnTo>
                    <a:lnTo>
                      <a:pt x="2818" y="1904"/>
                    </a:lnTo>
                    <a:lnTo>
                      <a:pt x="2825" y="1904"/>
                    </a:lnTo>
                    <a:lnTo>
                      <a:pt x="2825" y="1904"/>
                    </a:lnTo>
                    <a:lnTo>
                      <a:pt x="2825" y="1904"/>
                    </a:lnTo>
                    <a:lnTo>
                      <a:pt x="2832" y="1904"/>
                    </a:lnTo>
                    <a:lnTo>
                      <a:pt x="2832" y="1904"/>
                    </a:lnTo>
                    <a:lnTo>
                      <a:pt x="2839" y="1904"/>
                    </a:lnTo>
                    <a:lnTo>
                      <a:pt x="2839" y="1904"/>
                    </a:lnTo>
                    <a:lnTo>
                      <a:pt x="2846" y="1904"/>
                    </a:lnTo>
                    <a:lnTo>
                      <a:pt x="2846" y="1904"/>
                    </a:lnTo>
                    <a:lnTo>
                      <a:pt x="2846" y="1897"/>
                    </a:lnTo>
                    <a:lnTo>
                      <a:pt x="2852" y="1890"/>
                    </a:lnTo>
                    <a:lnTo>
                      <a:pt x="2852" y="1870"/>
                    </a:lnTo>
                    <a:lnTo>
                      <a:pt x="2859" y="1849"/>
                    </a:lnTo>
                    <a:lnTo>
                      <a:pt x="2859" y="1808"/>
                    </a:lnTo>
                    <a:lnTo>
                      <a:pt x="2866" y="1746"/>
                    </a:lnTo>
                    <a:lnTo>
                      <a:pt x="2866" y="1663"/>
                    </a:lnTo>
                    <a:lnTo>
                      <a:pt x="2866" y="1553"/>
                    </a:lnTo>
                    <a:lnTo>
                      <a:pt x="2873" y="1423"/>
                    </a:lnTo>
                    <a:lnTo>
                      <a:pt x="2873" y="1278"/>
                    </a:lnTo>
                    <a:lnTo>
                      <a:pt x="2880" y="1127"/>
                    </a:lnTo>
                    <a:lnTo>
                      <a:pt x="2880" y="990"/>
                    </a:lnTo>
                    <a:lnTo>
                      <a:pt x="2887" y="880"/>
                    </a:lnTo>
                    <a:lnTo>
                      <a:pt x="2887" y="804"/>
                    </a:lnTo>
                    <a:lnTo>
                      <a:pt x="2887" y="770"/>
                    </a:lnTo>
                    <a:lnTo>
                      <a:pt x="2894" y="790"/>
                    </a:lnTo>
                    <a:lnTo>
                      <a:pt x="2894" y="859"/>
                    </a:lnTo>
                    <a:lnTo>
                      <a:pt x="2901" y="962"/>
                    </a:lnTo>
                    <a:lnTo>
                      <a:pt x="2901" y="1086"/>
                    </a:lnTo>
                    <a:lnTo>
                      <a:pt x="2908" y="1223"/>
                    </a:lnTo>
                    <a:lnTo>
                      <a:pt x="2908" y="1361"/>
                    </a:lnTo>
                    <a:lnTo>
                      <a:pt x="2908" y="1491"/>
                    </a:lnTo>
                    <a:lnTo>
                      <a:pt x="2915" y="1595"/>
                    </a:lnTo>
                    <a:lnTo>
                      <a:pt x="2915" y="1684"/>
                    </a:lnTo>
                    <a:lnTo>
                      <a:pt x="2922" y="1746"/>
                    </a:lnTo>
                    <a:lnTo>
                      <a:pt x="2922" y="1794"/>
                    </a:lnTo>
                    <a:lnTo>
                      <a:pt x="2929" y="1828"/>
                    </a:lnTo>
                    <a:lnTo>
                      <a:pt x="2929" y="1849"/>
                    </a:lnTo>
                    <a:lnTo>
                      <a:pt x="2929" y="1863"/>
                    </a:lnTo>
                    <a:lnTo>
                      <a:pt x="2936" y="1876"/>
                    </a:lnTo>
                    <a:lnTo>
                      <a:pt x="2936" y="1883"/>
                    </a:lnTo>
                    <a:lnTo>
                      <a:pt x="2943" y="1890"/>
                    </a:lnTo>
                    <a:lnTo>
                      <a:pt x="2943" y="1890"/>
                    </a:lnTo>
                    <a:lnTo>
                      <a:pt x="2949" y="1897"/>
                    </a:lnTo>
                    <a:lnTo>
                      <a:pt x="2949" y="1897"/>
                    </a:lnTo>
                    <a:lnTo>
                      <a:pt x="2949" y="1897"/>
                    </a:lnTo>
                    <a:lnTo>
                      <a:pt x="2956" y="1897"/>
                    </a:lnTo>
                    <a:lnTo>
                      <a:pt x="2956" y="1904"/>
                    </a:lnTo>
                    <a:lnTo>
                      <a:pt x="2963" y="1904"/>
                    </a:lnTo>
                    <a:lnTo>
                      <a:pt x="2963" y="1904"/>
                    </a:lnTo>
                    <a:lnTo>
                      <a:pt x="2970" y="1904"/>
                    </a:lnTo>
                    <a:lnTo>
                      <a:pt x="2970" y="1904"/>
                    </a:lnTo>
                    <a:lnTo>
                      <a:pt x="2970" y="1904"/>
                    </a:lnTo>
                    <a:lnTo>
                      <a:pt x="2977" y="1904"/>
                    </a:lnTo>
                    <a:lnTo>
                      <a:pt x="2977" y="1904"/>
                    </a:lnTo>
                    <a:lnTo>
                      <a:pt x="2984" y="1911"/>
                    </a:lnTo>
                    <a:lnTo>
                      <a:pt x="2984" y="1911"/>
                    </a:lnTo>
                    <a:lnTo>
                      <a:pt x="2991" y="1911"/>
                    </a:lnTo>
                    <a:lnTo>
                      <a:pt x="2991" y="1911"/>
                    </a:lnTo>
                    <a:lnTo>
                      <a:pt x="2991" y="1911"/>
                    </a:lnTo>
                    <a:lnTo>
                      <a:pt x="2998" y="1911"/>
                    </a:lnTo>
                    <a:lnTo>
                      <a:pt x="2998" y="1911"/>
                    </a:lnTo>
                    <a:lnTo>
                      <a:pt x="3005" y="1911"/>
                    </a:lnTo>
                    <a:lnTo>
                      <a:pt x="3005" y="1911"/>
                    </a:lnTo>
                    <a:lnTo>
                      <a:pt x="3012" y="1911"/>
                    </a:lnTo>
                    <a:lnTo>
                      <a:pt x="3012" y="1911"/>
                    </a:lnTo>
                    <a:lnTo>
                      <a:pt x="3012" y="1911"/>
                    </a:lnTo>
                    <a:lnTo>
                      <a:pt x="3019" y="1911"/>
                    </a:lnTo>
                    <a:lnTo>
                      <a:pt x="3019" y="1911"/>
                    </a:lnTo>
                    <a:lnTo>
                      <a:pt x="3026" y="1911"/>
                    </a:lnTo>
                    <a:lnTo>
                      <a:pt x="3026" y="1911"/>
                    </a:lnTo>
                    <a:lnTo>
                      <a:pt x="3033" y="1911"/>
                    </a:lnTo>
                    <a:lnTo>
                      <a:pt x="3033" y="1911"/>
                    </a:lnTo>
                    <a:lnTo>
                      <a:pt x="3033" y="1911"/>
                    </a:lnTo>
                    <a:lnTo>
                      <a:pt x="3039" y="1911"/>
                    </a:lnTo>
                    <a:lnTo>
                      <a:pt x="3039" y="1911"/>
                    </a:lnTo>
                    <a:lnTo>
                      <a:pt x="3046" y="1911"/>
                    </a:lnTo>
                    <a:lnTo>
                      <a:pt x="3046" y="1911"/>
                    </a:lnTo>
                    <a:lnTo>
                      <a:pt x="3053" y="1911"/>
                    </a:lnTo>
                    <a:lnTo>
                      <a:pt x="3053" y="1911"/>
                    </a:lnTo>
                    <a:lnTo>
                      <a:pt x="3053" y="1911"/>
                    </a:lnTo>
                    <a:lnTo>
                      <a:pt x="3060" y="1911"/>
                    </a:lnTo>
                    <a:lnTo>
                      <a:pt x="3060" y="1911"/>
                    </a:lnTo>
                    <a:lnTo>
                      <a:pt x="3067" y="1911"/>
                    </a:lnTo>
                    <a:lnTo>
                      <a:pt x="3067" y="1911"/>
                    </a:lnTo>
                    <a:lnTo>
                      <a:pt x="3074" y="1911"/>
                    </a:lnTo>
                    <a:lnTo>
                      <a:pt x="3074" y="1911"/>
                    </a:lnTo>
                    <a:lnTo>
                      <a:pt x="3074" y="1911"/>
                    </a:lnTo>
                    <a:lnTo>
                      <a:pt x="3081" y="1911"/>
                    </a:lnTo>
                    <a:lnTo>
                      <a:pt x="3081" y="1911"/>
                    </a:lnTo>
                    <a:lnTo>
                      <a:pt x="3088" y="1911"/>
                    </a:lnTo>
                    <a:lnTo>
                      <a:pt x="3088" y="1911"/>
                    </a:lnTo>
                    <a:lnTo>
                      <a:pt x="3095" y="1911"/>
                    </a:lnTo>
                    <a:lnTo>
                      <a:pt x="3095" y="1911"/>
                    </a:lnTo>
                    <a:lnTo>
                      <a:pt x="3095" y="1911"/>
                    </a:lnTo>
                    <a:lnTo>
                      <a:pt x="3102" y="1904"/>
                    </a:lnTo>
                    <a:lnTo>
                      <a:pt x="3102" y="1904"/>
                    </a:lnTo>
                    <a:lnTo>
                      <a:pt x="3109" y="1904"/>
                    </a:lnTo>
                    <a:lnTo>
                      <a:pt x="3109" y="1904"/>
                    </a:lnTo>
                    <a:lnTo>
                      <a:pt x="3116" y="1904"/>
                    </a:lnTo>
                    <a:lnTo>
                      <a:pt x="3116" y="1904"/>
                    </a:lnTo>
                    <a:lnTo>
                      <a:pt x="3123" y="1904"/>
                    </a:lnTo>
                    <a:lnTo>
                      <a:pt x="3123" y="1904"/>
                    </a:lnTo>
                    <a:lnTo>
                      <a:pt x="3123" y="1904"/>
                    </a:lnTo>
                    <a:lnTo>
                      <a:pt x="3129" y="1897"/>
                    </a:lnTo>
                    <a:lnTo>
                      <a:pt x="3129" y="1897"/>
                    </a:lnTo>
                    <a:lnTo>
                      <a:pt x="3136" y="1890"/>
                    </a:lnTo>
                    <a:lnTo>
                      <a:pt x="3136" y="1890"/>
                    </a:lnTo>
                    <a:lnTo>
                      <a:pt x="3136" y="1883"/>
                    </a:lnTo>
                    <a:lnTo>
                      <a:pt x="3143" y="1883"/>
                    </a:lnTo>
                    <a:lnTo>
                      <a:pt x="3143" y="1876"/>
                    </a:lnTo>
                    <a:lnTo>
                      <a:pt x="3150" y="1876"/>
                    </a:lnTo>
                    <a:lnTo>
                      <a:pt x="3150" y="1870"/>
                    </a:lnTo>
                    <a:lnTo>
                      <a:pt x="3157" y="1863"/>
                    </a:lnTo>
                    <a:lnTo>
                      <a:pt x="3157" y="1856"/>
                    </a:lnTo>
                    <a:lnTo>
                      <a:pt x="3157" y="1849"/>
                    </a:lnTo>
                    <a:lnTo>
                      <a:pt x="3164" y="1842"/>
                    </a:lnTo>
                    <a:lnTo>
                      <a:pt x="3164" y="1835"/>
                    </a:lnTo>
                    <a:lnTo>
                      <a:pt x="3171" y="1828"/>
                    </a:lnTo>
                    <a:lnTo>
                      <a:pt x="3171" y="1815"/>
                    </a:lnTo>
                    <a:lnTo>
                      <a:pt x="3178" y="1808"/>
                    </a:lnTo>
                    <a:lnTo>
                      <a:pt x="3178" y="1801"/>
                    </a:lnTo>
                    <a:lnTo>
                      <a:pt x="3178" y="1787"/>
                    </a:lnTo>
                    <a:lnTo>
                      <a:pt x="3185" y="1780"/>
                    </a:lnTo>
                    <a:lnTo>
                      <a:pt x="3185" y="1766"/>
                    </a:lnTo>
                    <a:lnTo>
                      <a:pt x="3192" y="1760"/>
                    </a:lnTo>
                    <a:lnTo>
                      <a:pt x="3192" y="1753"/>
                    </a:lnTo>
                    <a:lnTo>
                      <a:pt x="3199" y="1739"/>
                    </a:lnTo>
                    <a:lnTo>
                      <a:pt x="3199" y="1732"/>
                    </a:lnTo>
                    <a:lnTo>
                      <a:pt x="3199" y="1725"/>
                    </a:lnTo>
                    <a:lnTo>
                      <a:pt x="3206" y="1718"/>
                    </a:lnTo>
                    <a:lnTo>
                      <a:pt x="3206" y="1711"/>
                    </a:lnTo>
                    <a:lnTo>
                      <a:pt x="3213" y="1711"/>
                    </a:lnTo>
                    <a:lnTo>
                      <a:pt x="3213" y="1698"/>
                    </a:lnTo>
                    <a:lnTo>
                      <a:pt x="3219" y="1691"/>
                    </a:lnTo>
                    <a:lnTo>
                      <a:pt x="3219" y="1670"/>
                    </a:lnTo>
                    <a:lnTo>
                      <a:pt x="3226" y="1643"/>
                    </a:lnTo>
                    <a:lnTo>
                      <a:pt x="3226" y="1601"/>
                    </a:lnTo>
                    <a:lnTo>
                      <a:pt x="3226" y="1526"/>
                    </a:lnTo>
                    <a:lnTo>
                      <a:pt x="3233" y="1416"/>
                    </a:lnTo>
                    <a:lnTo>
                      <a:pt x="3233" y="1271"/>
                    </a:lnTo>
                    <a:lnTo>
                      <a:pt x="3240" y="1079"/>
                    </a:lnTo>
                    <a:lnTo>
                      <a:pt x="3240" y="859"/>
                    </a:lnTo>
                    <a:lnTo>
                      <a:pt x="3240" y="639"/>
                    </a:lnTo>
                    <a:lnTo>
                      <a:pt x="3247" y="433"/>
                    </a:lnTo>
                    <a:lnTo>
                      <a:pt x="3247" y="281"/>
                    </a:lnTo>
                    <a:lnTo>
                      <a:pt x="3254" y="213"/>
                    </a:lnTo>
                    <a:lnTo>
                      <a:pt x="3254" y="226"/>
                    </a:lnTo>
                    <a:lnTo>
                      <a:pt x="3261" y="330"/>
                    </a:lnTo>
                    <a:lnTo>
                      <a:pt x="3261" y="501"/>
                    </a:lnTo>
                    <a:lnTo>
                      <a:pt x="3261" y="721"/>
                    </a:lnTo>
                    <a:lnTo>
                      <a:pt x="3268" y="955"/>
                    </a:lnTo>
                    <a:lnTo>
                      <a:pt x="3268" y="1182"/>
                    </a:lnTo>
                    <a:lnTo>
                      <a:pt x="3275" y="1388"/>
                    </a:lnTo>
                    <a:lnTo>
                      <a:pt x="3275" y="1546"/>
                    </a:lnTo>
                    <a:lnTo>
                      <a:pt x="3282" y="1670"/>
                    </a:lnTo>
                    <a:lnTo>
                      <a:pt x="3282" y="1760"/>
                    </a:lnTo>
                    <a:lnTo>
                      <a:pt x="3289" y="1815"/>
                    </a:lnTo>
                    <a:lnTo>
                      <a:pt x="3289" y="1849"/>
                    </a:lnTo>
                    <a:lnTo>
                      <a:pt x="3289" y="1870"/>
                    </a:lnTo>
                    <a:lnTo>
                      <a:pt x="3296" y="1883"/>
                    </a:lnTo>
                    <a:lnTo>
                      <a:pt x="3296" y="1890"/>
                    </a:lnTo>
                    <a:lnTo>
                      <a:pt x="3303" y="1890"/>
                    </a:lnTo>
                    <a:lnTo>
                      <a:pt x="3303" y="1897"/>
                    </a:lnTo>
                    <a:lnTo>
                      <a:pt x="3303" y="1897"/>
                    </a:lnTo>
                    <a:lnTo>
                      <a:pt x="3309" y="1897"/>
                    </a:lnTo>
                    <a:lnTo>
                      <a:pt x="3309" y="1897"/>
                    </a:lnTo>
                    <a:lnTo>
                      <a:pt x="3316" y="1904"/>
                    </a:lnTo>
                    <a:lnTo>
                      <a:pt x="3316" y="1904"/>
                    </a:lnTo>
                    <a:lnTo>
                      <a:pt x="3323" y="1904"/>
                    </a:lnTo>
                    <a:lnTo>
                      <a:pt x="3323" y="1904"/>
                    </a:lnTo>
                    <a:lnTo>
                      <a:pt x="3330" y="1904"/>
                    </a:lnTo>
                    <a:lnTo>
                      <a:pt x="3330" y="1904"/>
                    </a:lnTo>
                    <a:lnTo>
                      <a:pt x="3330" y="1904"/>
                    </a:lnTo>
                    <a:lnTo>
                      <a:pt x="3337" y="1904"/>
                    </a:lnTo>
                    <a:lnTo>
                      <a:pt x="3337" y="1904"/>
                    </a:lnTo>
                    <a:lnTo>
                      <a:pt x="3344" y="1904"/>
                    </a:lnTo>
                    <a:lnTo>
                      <a:pt x="3344" y="1904"/>
                    </a:lnTo>
                    <a:lnTo>
                      <a:pt x="3351" y="1904"/>
                    </a:lnTo>
                    <a:lnTo>
                      <a:pt x="3351" y="1904"/>
                    </a:lnTo>
                    <a:lnTo>
                      <a:pt x="3351" y="1904"/>
                    </a:lnTo>
                    <a:lnTo>
                      <a:pt x="3358" y="1904"/>
                    </a:lnTo>
                    <a:lnTo>
                      <a:pt x="3358" y="1904"/>
                    </a:lnTo>
                    <a:lnTo>
                      <a:pt x="3365" y="1904"/>
                    </a:lnTo>
                    <a:lnTo>
                      <a:pt x="3365" y="1904"/>
                    </a:lnTo>
                    <a:lnTo>
                      <a:pt x="3365" y="1904"/>
                    </a:lnTo>
                    <a:lnTo>
                      <a:pt x="3372" y="1904"/>
                    </a:lnTo>
                    <a:lnTo>
                      <a:pt x="3372" y="1904"/>
                    </a:lnTo>
                    <a:lnTo>
                      <a:pt x="3379" y="1904"/>
                    </a:lnTo>
                    <a:lnTo>
                      <a:pt x="3379" y="1904"/>
                    </a:lnTo>
                    <a:lnTo>
                      <a:pt x="3386" y="1904"/>
                    </a:lnTo>
                    <a:lnTo>
                      <a:pt x="3386" y="1904"/>
                    </a:lnTo>
                    <a:lnTo>
                      <a:pt x="3393" y="1904"/>
                    </a:lnTo>
                    <a:lnTo>
                      <a:pt x="3393" y="1904"/>
                    </a:lnTo>
                    <a:lnTo>
                      <a:pt x="3393" y="1904"/>
                    </a:lnTo>
                    <a:lnTo>
                      <a:pt x="3399" y="1904"/>
                    </a:lnTo>
                    <a:lnTo>
                      <a:pt x="3399" y="1904"/>
                    </a:lnTo>
                    <a:lnTo>
                      <a:pt x="3406" y="1904"/>
                    </a:lnTo>
                    <a:lnTo>
                      <a:pt x="3406" y="1904"/>
                    </a:lnTo>
                    <a:lnTo>
                      <a:pt x="3406" y="1904"/>
                    </a:lnTo>
                    <a:lnTo>
                      <a:pt x="3413" y="1911"/>
                    </a:lnTo>
                    <a:lnTo>
                      <a:pt x="3413" y="1911"/>
                    </a:lnTo>
                    <a:lnTo>
                      <a:pt x="3420" y="1911"/>
                    </a:lnTo>
                    <a:lnTo>
                      <a:pt x="3420" y="1911"/>
                    </a:lnTo>
                    <a:lnTo>
                      <a:pt x="3427" y="1911"/>
                    </a:lnTo>
                    <a:lnTo>
                      <a:pt x="3427" y="1911"/>
                    </a:lnTo>
                    <a:lnTo>
                      <a:pt x="3434" y="1911"/>
                    </a:lnTo>
                    <a:lnTo>
                      <a:pt x="3434" y="1911"/>
                    </a:lnTo>
                    <a:lnTo>
                      <a:pt x="3434" y="1911"/>
                    </a:lnTo>
                    <a:lnTo>
                      <a:pt x="3441" y="1911"/>
                    </a:lnTo>
                    <a:lnTo>
                      <a:pt x="3441" y="1911"/>
                    </a:lnTo>
                    <a:lnTo>
                      <a:pt x="3448" y="1911"/>
                    </a:lnTo>
                    <a:lnTo>
                      <a:pt x="3448" y="1911"/>
                    </a:lnTo>
                    <a:lnTo>
                      <a:pt x="3455" y="1911"/>
                    </a:lnTo>
                    <a:lnTo>
                      <a:pt x="3455" y="1911"/>
                    </a:lnTo>
                    <a:lnTo>
                      <a:pt x="3455" y="1911"/>
                    </a:lnTo>
                    <a:lnTo>
                      <a:pt x="3462" y="1911"/>
                    </a:lnTo>
                    <a:lnTo>
                      <a:pt x="3462" y="1911"/>
                    </a:lnTo>
                    <a:lnTo>
                      <a:pt x="3469" y="1911"/>
                    </a:lnTo>
                    <a:lnTo>
                      <a:pt x="3469" y="1911"/>
                    </a:lnTo>
                    <a:lnTo>
                      <a:pt x="3469" y="1911"/>
                    </a:lnTo>
                    <a:lnTo>
                      <a:pt x="3476" y="1911"/>
                    </a:lnTo>
                    <a:lnTo>
                      <a:pt x="3476" y="1911"/>
                    </a:lnTo>
                    <a:lnTo>
                      <a:pt x="3483" y="1911"/>
                    </a:lnTo>
                    <a:lnTo>
                      <a:pt x="3483" y="1911"/>
                    </a:lnTo>
                    <a:lnTo>
                      <a:pt x="3489" y="1911"/>
                    </a:lnTo>
                    <a:lnTo>
                      <a:pt x="3489" y="1911"/>
                    </a:lnTo>
                    <a:lnTo>
                      <a:pt x="3496" y="1911"/>
                    </a:lnTo>
                    <a:lnTo>
                      <a:pt x="3496" y="1911"/>
                    </a:lnTo>
                    <a:lnTo>
                      <a:pt x="3496" y="1911"/>
                    </a:lnTo>
                    <a:lnTo>
                      <a:pt x="3503" y="1911"/>
                    </a:lnTo>
                    <a:lnTo>
                      <a:pt x="3503" y="1911"/>
                    </a:lnTo>
                    <a:lnTo>
                      <a:pt x="3510" y="1911"/>
                    </a:lnTo>
                    <a:lnTo>
                      <a:pt x="3510" y="1911"/>
                    </a:lnTo>
                    <a:lnTo>
                      <a:pt x="3517" y="1911"/>
                    </a:lnTo>
                    <a:lnTo>
                      <a:pt x="3517" y="1911"/>
                    </a:lnTo>
                    <a:lnTo>
                      <a:pt x="3517" y="1911"/>
                    </a:lnTo>
                    <a:lnTo>
                      <a:pt x="3524" y="1911"/>
                    </a:lnTo>
                    <a:lnTo>
                      <a:pt x="3524" y="1911"/>
                    </a:lnTo>
                    <a:lnTo>
                      <a:pt x="3531" y="1911"/>
                    </a:lnTo>
                    <a:lnTo>
                      <a:pt x="3531" y="1911"/>
                    </a:lnTo>
                    <a:lnTo>
                      <a:pt x="3538" y="1911"/>
                    </a:lnTo>
                    <a:lnTo>
                      <a:pt x="3538" y="1911"/>
                    </a:lnTo>
                    <a:lnTo>
                      <a:pt x="3538" y="1911"/>
                    </a:lnTo>
                    <a:lnTo>
                      <a:pt x="3545" y="1911"/>
                    </a:lnTo>
                    <a:lnTo>
                      <a:pt x="3545" y="1911"/>
                    </a:lnTo>
                    <a:lnTo>
                      <a:pt x="3552" y="1911"/>
                    </a:lnTo>
                    <a:lnTo>
                      <a:pt x="3552" y="1911"/>
                    </a:lnTo>
                    <a:lnTo>
                      <a:pt x="3559" y="1911"/>
                    </a:lnTo>
                    <a:lnTo>
                      <a:pt x="3559" y="1911"/>
                    </a:lnTo>
                    <a:lnTo>
                      <a:pt x="3559" y="1911"/>
                    </a:lnTo>
                    <a:lnTo>
                      <a:pt x="3566" y="1911"/>
                    </a:lnTo>
                    <a:lnTo>
                      <a:pt x="3566" y="1911"/>
                    </a:lnTo>
                    <a:lnTo>
                      <a:pt x="3573" y="1904"/>
                    </a:lnTo>
                    <a:lnTo>
                      <a:pt x="3573" y="1904"/>
                    </a:lnTo>
                    <a:lnTo>
                      <a:pt x="3573" y="1904"/>
                    </a:lnTo>
                    <a:lnTo>
                      <a:pt x="3580" y="1904"/>
                    </a:lnTo>
                    <a:lnTo>
                      <a:pt x="3580" y="1904"/>
                    </a:lnTo>
                    <a:lnTo>
                      <a:pt x="3586" y="1904"/>
                    </a:lnTo>
                    <a:lnTo>
                      <a:pt x="3586" y="1904"/>
                    </a:lnTo>
                    <a:lnTo>
                      <a:pt x="3593" y="1904"/>
                    </a:lnTo>
                    <a:lnTo>
                      <a:pt x="3593" y="1904"/>
                    </a:lnTo>
                    <a:lnTo>
                      <a:pt x="3600" y="1904"/>
                    </a:lnTo>
                    <a:lnTo>
                      <a:pt x="3600" y="1897"/>
                    </a:lnTo>
                    <a:lnTo>
                      <a:pt x="3600" y="1890"/>
                    </a:lnTo>
                    <a:lnTo>
                      <a:pt x="3607" y="1870"/>
                    </a:lnTo>
                    <a:lnTo>
                      <a:pt x="3607" y="1842"/>
                    </a:lnTo>
                    <a:lnTo>
                      <a:pt x="3614" y="1794"/>
                    </a:lnTo>
                    <a:lnTo>
                      <a:pt x="3614" y="1725"/>
                    </a:lnTo>
                    <a:lnTo>
                      <a:pt x="3621" y="1615"/>
                    </a:lnTo>
                    <a:lnTo>
                      <a:pt x="3621" y="1478"/>
                    </a:lnTo>
                    <a:lnTo>
                      <a:pt x="3621" y="1292"/>
                    </a:lnTo>
                    <a:lnTo>
                      <a:pt x="3628" y="1065"/>
                    </a:lnTo>
                    <a:lnTo>
                      <a:pt x="3628" y="825"/>
                    </a:lnTo>
                    <a:lnTo>
                      <a:pt x="3635" y="570"/>
                    </a:lnTo>
                    <a:lnTo>
                      <a:pt x="3635" y="336"/>
                    </a:lnTo>
                    <a:lnTo>
                      <a:pt x="3642" y="151"/>
                    </a:lnTo>
                    <a:lnTo>
                      <a:pt x="3642" y="34"/>
                    </a:lnTo>
                    <a:lnTo>
                      <a:pt x="3642" y="0"/>
                    </a:lnTo>
                    <a:lnTo>
                      <a:pt x="3649" y="48"/>
                    </a:lnTo>
                    <a:lnTo>
                      <a:pt x="3649" y="171"/>
                    </a:lnTo>
                    <a:lnTo>
                      <a:pt x="3656" y="364"/>
                    </a:lnTo>
                    <a:lnTo>
                      <a:pt x="3656" y="591"/>
                    </a:lnTo>
                    <a:lnTo>
                      <a:pt x="3663" y="831"/>
                    </a:lnTo>
                    <a:lnTo>
                      <a:pt x="3663" y="1065"/>
                    </a:lnTo>
                    <a:lnTo>
                      <a:pt x="3663" y="1278"/>
                    </a:lnTo>
                    <a:lnTo>
                      <a:pt x="3670" y="1450"/>
                    </a:lnTo>
                    <a:lnTo>
                      <a:pt x="3670" y="1588"/>
                    </a:lnTo>
                    <a:lnTo>
                      <a:pt x="3676" y="1691"/>
                    </a:lnTo>
                    <a:lnTo>
                      <a:pt x="3676" y="1760"/>
                    </a:lnTo>
                    <a:lnTo>
                      <a:pt x="3683" y="1808"/>
                    </a:lnTo>
                    <a:lnTo>
                      <a:pt x="3683" y="1842"/>
                    </a:lnTo>
                    <a:lnTo>
                      <a:pt x="3683" y="1863"/>
                    </a:lnTo>
                    <a:lnTo>
                      <a:pt x="3690" y="1870"/>
                    </a:lnTo>
                    <a:lnTo>
                      <a:pt x="3690" y="1876"/>
                    </a:lnTo>
                    <a:lnTo>
                      <a:pt x="3697" y="1883"/>
                    </a:lnTo>
                    <a:lnTo>
                      <a:pt x="3697" y="1890"/>
                    </a:lnTo>
                    <a:lnTo>
                      <a:pt x="3704" y="1890"/>
                    </a:lnTo>
                    <a:lnTo>
                      <a:pt x="3704" y="1890"/>
                    </a:lnTo>
                    <a:lnTo>
                      <a:pt x="3704" y="1897"/>
                    </a:lnTo>
                    <a:lnTo>
                      <a:pt x="3711" y="1897"/>
                    </a:lnTo>
                    <a:lnTo>
                      <a:pt x="3711" y="1897"/>
                    </a:lnTo>
                    <a:lnTo>
                      <a:pt x="3718" y="1897"/>
                    </a:lnTo>
                    <a:lnTo>
                      <a:pt x="3718" y="1897"/>
                    </a:lnTo>
                    <a:lnTo>
                      <a:pt x="3725" y="1897"/>
                    </a:lnTo>
                    <a:lnTo>
                      <a:pt x="3725" y="1897"/>
                    </a:lnTo>
                    <a:lnTo>
                      <a:pt x="3725" y="1904"/>
                    </a:lnTo>
                    <a:lnTo>
                      <a:pt x="3732" y="1904"/>
                    </a:lnTo>
                    <a:lnTo>
                      <a:pt x="3732" y="1904"/>
                    </a:lnTo>
                    <a:lnTo>
                      <a:pt x="3739" y="1904"/>
                    </a:lnTo>
                    <a:lnTo>
                      <a:pt x="3739" y="1904"/>
                    </a:lnTo>
                    <a:lnTo>
                      <a:pt x="3746" y="1904"/>
                    </a:lnTo>
                    <a:lnTo>
                      <a:pt x="3746" y="1904"/>
                    </a:lnTo>
                    <a:lnTo>
                      <a:pt x="3746" y="1904"/>
                    </a:lnTo>
                    <a:lnTo>
                      <a:pt x="3753" y="1904"/>
                    </a:lnTo>
                    <a:lnTo>
                      <a:pt x="3753" y="1904"/>
                    </a:lnTo>
                    <a:lnTo>
                      <a:pt x="3760" y="1904"/>
                    </a:lnTo>
                    <a:lnTo>
                      <a:pt x="3760" y="1904"/>
                    </a:lnTo>
                    <a:lnTo>
                      <a:pt x="3766" y="1904"/>
                    </a:lnTo>
                    <a:lnTo>
                      <a:pt x="3766" y="1904"/>
                    </a:lnTo>
                    <a:lnTo>
                      <a:pt x="3766" y="1904"/>
                    </a:lnTo>
                    <a:lnTo>
                      <a:pt x="3773" y="1904"/>
                    </a:lnTo>
                    <a:lnTo>
                      <a:pt x="3773" y="1904"/>
                    </a:lnTo>
                    <a:lnTo>
                      <a:pt x="3780" y="1904"/>
                    </a:lnTo>
                    <a:lnTo>
                      <a:pt x="3780" y="1904"/>
                    </a:lnTo>
                    <a:lnTo>
                      <a:pt x="3787" y="1904"/>
                    </a:lnTo>
                    <a:lnTo>
                      <a:pt x="3787" y="1904"/>
                    </a:lnTo>
                    <a:lnTo>
                      <a:pt x="3787" y="1904"/>
                    </a:lnTo>
                    <a:lnTo>
                      <a:pt x="3794" y="1904"/>
                    </a:lnTo>
                    <a:lnTo>
                      <a:pt x="3794" y="1904"/>
                    </a:lnTo>
                    <a:lnTo>
                      <a:pt x="3801" y="1904"/>
                    </a:lnTo>
                    <a:lnTo>
                      <a:pt x="3801" y="1904"/>
                    </a:lnTo>
                    <a:lnTo>
                      <a:pt x="3808" y="1904"/>
                    </a:lnTo>
                    <a:lnTo>
                      <a:pt x="3808" y="1904"/>
                    </a:lnTo>
                    <a:lnTo>
                      <a:pt x="3808" y="1904"/>
                    </a:lnTo>
                    <a:lnTo>
                      <a:pt x="3815" y="1904"/>
                    </a:lnTo>
                    <a:lnTo>
                      <a:pt x="3815" y="1904"/>
                    </a:lnTo>
                    <a:lnTo>
                      <a:pt x="3822" y="1904"/>
                    </a:lnTo>
                    <a:lnTo>
                      <a:pt x="3822" y="1904"/>
                    </a:lnTo>
                    <a:lnTo>
                      <a:pt x="3829" y="1904"/>
                    </a:lnTo>
                    <a:lnTo>
                      <a:pt x="3829" y="1904"/>
                    </a:lnTo>
                    <a:lnTo>
                      <a:pt x="3829" y="1904"/>
                    </a:lnTo>
                    <a:lnTo>
                      <a:pt x="3836" y="1904"/>
                    </a:lnTo>
                    <a:lnTo>
                      <a:pt x="3836" y="1904"/>
                    </a:lnTo>
                    <a:lnTo>
                      <a:pt x="3843" y="1904"/>
                    </a:lnTo>
                    <a:lnTo>
                      <a:pt x="3843" y="1904"/>
                    </a:lnTo>
                    <a:lnTo>
                      <a:pt x="3850" y="1904"/>
                    </a:lnTo>
                    <a:lnTo>
                      <a:pt x="3850" y="1904"/>
                    </a:lnTo>
                    <a:lnTo>
                      <a:pt x="3850" y="1911"/>
                    </a:lnTo>
                    <a:lnTo>
                      <a:pt x="3856" y="1911"/>
                    </a:lnTo>
                    <a:lnTo>
                      <a:pt x="3856" y="1911"/>
                    </a:lnTo>
                    <a:lnTo>
                      <a:pt x="3863" y="1911"/>
                    </a:lnTo>
                    <a:lnTo>
                      <a:pt x="3863" y="1911"/>
                    </a:lnTo>
                    <a:lnTo>
                      <a:pt x="3870" y="1911"/>
                    </a:lnTo>
                    <a:lnTo>
                      <a:pt x="3870" y="1911"/>
                    </a:lnTo>
                    <a:lnTo>
                      <a:pt x="3870" y="1904"/>
                    </a:lnTo>
                    <a:lnTo>
                      <a:pt x="3877" y="1904"/>
                    </a:lnTo>
                    <a:lnTo>
                      <a:pt x="3877" y="1904"/>
                    </a:lnTo>
                    <a:lnTo>
                      <a:pt x="3884" y="1904"/>
                    </a:lnTo>
                    <a:lnTo>
                      <a:pt x="3884" y="1904"/>
                    </a:lnTo>
                    <a:lnTo>
                      <a:pt x="3891" y="1897"/>
                    </a:lnTo>
                    <a:lnTo>
                      <a:pt x="3891" y="1890"/>
                    </a:lnTo>
                    <a:lnTo>
                      <a:pt x="3891" y="1876"/>
                    </a:lnTo>
                    <a:lnTo>
                      <a:pt x="3898" y="1856"/>
                    </a:lnTo>
                    <a:lnTo>
                      <a:pt x="3898" y="1821"/>
                    </a:lnTo>
                    <a:lnTo>
                      <a:pt x="3905" y="1780"/>
                    </a:lnTo>
                    <a:lnTo>
                      <a:pt x="3905" y="1725"/>
                    </a:lnTo>
                    <a:lnTo>
                      <a:pt x="3912" y="1656"/>
                    </a:lnTo>
                    <a:lnTo>
                      <a:pt x="3912" y="1581"/>
                    </a:lnTo>
                    <a:lnTo>
                      <a:pt x="3912" y="1498"/>
                    </a:lnTo>
                    <a:lnTo>
                      <a:pt x="3919" y="1409"/>
                    </a:lnTo>
                    <a:lnTo>
                      <a:pt x="3919" y="1333"/>
                    </a:lnTo>
                    <a:lnTo>
                      <a:pt x="3926" y="1271"/>
                    </a:lnTo>
                    <a:lnTo>
                      <a:pt x="3926" y="1237"/>
                    </a:lnTo>
                    <a:lnTo>
                      <a:pt x="3933" y="1223"/>
                    </a:lnTo>
                    <a:lnTo>
                      <a:pt x="3933" y="1237"/>
                    </a:lnTo>
                    <a:lnTo>
                      <a:pt x="3933" y="1278"/>
                    </a:lnTo>
                    <a:lnTo>
                      <a:pt x="3940" y="1340"/>
                    </a:lnTo>
                    <a:lnTo>
                      <a:pt x="3940" y="1416"/>
                    </a:lnTo>
                    <a:lnTo>
                      <a:pt x="3946" y="1505"/>
                    </a:lnTo>
                    <a:lnTo>
                      <a:pt x="3946" y="1581"/>
                    </a:lnTo>
                    <a:lnTo>
                      <a:pt x="3953" y="1656"/>
                    </a:lnTo>
                    <a:lnTo>
                      <a:pt x="3953" y="1725"/>
                    </a:lnTo>
                    <a:lnTo>
                      <a:pt x="3953" y="1773"/>
                    </a:lnTo>
                    <a:lnTo>
                      <a:pt x="3960" y="1815"/>
                    </a:lnTo>
                    <a:lnTo>
                      <a:pt x="3960" y="1842"/>
                    </a:lnTo>
                    <a:lnTo>
                      <a:pt x="3967" y="1863"/>
                    </a:lnTo>
                    <a:lnTo>
                      <a:pt x="3967" y="1876"/>
                    </a:lnTo>
                    <a:lnTo>
                      <a:pt x="3974" y="1890"/>
                    </a:lnTo>
                    <a:lnTo>
                      <a:pt x="3974" y="1890"/>
                    </a:lnTo>
                    <a:lnTo>
                      <a:pt x="3974" y="1897"/>
                    </a:lnTo>
                    <a:lnTo>
                      <a:pt x="3981" y="1897"/>
                    </a:lnTo>
                    <a:lnTo>
                      <a:pt x="3981" y="1897"/>
                    </a:lnTo>
                    <a:lnTo>
                      <a:pt x="3988" y="1904"/>
                    </a:lnTo>
                    <a:lnTo>
                      <a:pt x="3988" y="1904"/>
                    </a:lnTo>
                    <a:lnTo>
                      <a:pt x="3995" y="1904"/>
                    </a:lnTo>
                    <a:lnTo>
                      <a:pt x="3995" y="1904"/>
                    </a:lnTo>
                    <a:lnTo>
                      <a:pt x="4002" y="1904"/>
                    </a:lnTo>
                    <a:lnTo>
                      <a:pt x="4002" y="1904"/>
                    </a:lnTo>
                    <a:lnTo>
                      <a:pt x="4002" y="1904"/>
                    </a:lnTo>
                    <a:lnTo>
                      <a:pt x="4009" y="1904"/>
                    </a:lnTo>
                    <a:lnTo>
                      <a:pt x="4009" y="1904"/>
                    </a:lnTo>
                    <a:lnTo>
                      <a:pt x="4016" y="1904"/>
                    </a:lnTo>
                    <a:lnTo>
                      <a:pt x="4016" y="1904"/>
                    </a:lnTo>
                    <a:lnTo>
                      <a:pt x="4016" y="1904"/>
                    </a:lnTo>
                    <a:lnTo>
                      <a:pt x="4023" y="1904"/>
                    </a:lnTo>
                    <a:lnTo>
                      <a:pt x="4023" y="1904"/>
                    </a:lnTo>
                    <a:lnTo>
                      <a:pt x="4030" y="1904"/>
                    </a:lnTo>
                    <a:lnTo>
                      <a:pt x="4030" y="1904"/>
                    </a:lnTo>
                    <a:lnTo>
                      <a:pt x="4036" y="1904"/>
                    </a:lnTo>
                    <a:lnTo>
                      <a:pt x="4036" y="1904"/>
                    </a:lnTo>
                    <a:lnTo>
                      <a:pt x="4036" y="1904"/>
                    </a:lnTo>
                    <a:lnTo>
                      <a:pt x="4043" y="1904"/>
                    </a:lnTo>
                    <a:lnTo>
                      <a:pt x="4043" y="1904"/>
                    </a:lnTo>
                    <a:lnTo>
                      <a:pt x="4050" y="1904"/>
                    </a:lnTo>
                    <a:lnTo>
                      <a:pt x="4050" y="1904"/>
                    </a:lnTo>
                    <a:lnTo>
                      <a:pt x="4057" y="1904"/>
                    </a:lnTo>
                    <a:lnTo>
                      <a:pt x="4057" y="1904"/>
                    </a:lnTo>
                    <a:lnTo>
                      <a:pt x="4057" y="1904"/>
                    </a:lnTo>
                    <a:lnTo>
                      <a:pt x="4064" y="1904"/>
                    </a:lnTo>
                    <a:lnTo>
                      <a:pt x="4064" y="1904"/>
                    </a:lnTo>
                    <a:lnTo>
                      <a:pt x="4071" y="1904"/>
                    </a:lnTo>
                    <a:lnTo>
                      <a:pt x="4071" y="1904"/>
                    </a:lnTo>
                    <a:lnTo>
                      <a:pt x="4078" y="1904"/>
                    </a:lnTo>
                    <a:lnTo>
                      <a:pt x="4078" y="1904"/>
                    </a:lnTo>
                    <a:lnTo>
                      <a:pt x="4078" y="1904"/>
                    </a:lnTo>
                    <a:lnTo>
                      <a:pt x="4085" y="1904"/>
                    </a:lnTo>
                    <a:lnTo>
                      <a:pt x="4085" y="1904"/>
                    </a:lnTo>
                    <a:lnTo>
                      <a:pt x="4092" y="1904"/>
                    </a:lnTo>
                    <a:lnTo>
                      <a:pt x="4092" y="1904"/>
                    </a:lnTo>
                    <a:lnTo>
                      <a:pt x="4099" y="1904"/>
                    </a:lnTo>
                    <a:lnTo>
                      <a:pt x="4099" y="1904"/>
                    </a:lnTo>
                    <a:lnTo>
                      <a:pt x="4106" y="1904"/>
                    </a:lnTo>
                    <a:lnTo>
                      <a:pt x="4106" y="1904"/>
                    </a:lnTo>
                    <a:lnTo>
                      <a:pt x="4106" y="1904"/>
                    </a:lnTo>
                    <a:lnTo>
                      <a:pt x="4113" y="1904"/>
                    </a:lnTo>
                    <a:lnTo>
                      <a:pt x="4113" y="1904"/>
                    </a:lnTo>
                    <a:lnTo>
                      <a:pt x="4120" y="1904"/>
                    </a:lnTo>
                    <a:lnTo>
                      <a:pt x="4120" y="1904"/>
                    </a:lnTo>
                    <a:lnTo>
                      <a:pt x="4120" y="1904"/>
                    </a:lnTo>
                    <a:lnTo>
                      <a:pt x="4126" y="1911"/>
                    </a:lnTo>
                    <a:lnTo>
                      <a:pt x="4126" y="1911"/>
                    </a:lnTo>
                    <a:lnTo>
                      <a:pt x="4133" y="1911"/>
                    </a:lnTo>
                    <a:lnTo>
                      <a:pt x="4133" y="1911"/>
                    </a:lnTo>
                    <a:lnTo>
                      <a:pt x="4140" y="1911"/>
                    </a:lnTo>
                    <a:lnTo>
                      <a:pt x="4140" y="1911"/>
                    </a:lnTo>
                    <a:lnTo>
                      <a:pt x="4140" y="1911"/>
                    </a:lnTo>
                    <a:lnTo>
                      <a:pt x="4147" y="1911"/>
                    </a:lnTo>
                    <a:lnTo>
                      <a:pt x="4147" y="1911"/>
                    </a:lnTo>
                    <a:lnTo>
                      <a:pt x="4154" y="1911"/>
                    </a:lnTo>
                    <a:lnTo>
                      <a:pt x="4154" y="1911"/>
                    </a:lnTo>
                    <a:lnTo>
                      <a:pt x="4161" y="1911"/>
                    </a:lnTo>
                    <a:lnTo>
                      <a:pt x="4161" y="1911"/>
                    </a:lnTo>
                    <a:lnTo>
                      <a:pt x="4168" y="1911"/>
                    </a:lnTo>
                    <a:lnTo>
                      <a:pt x="4168" y="1904"/>
                    </a:lnTo>
                    <a:lnTo>
                      <a:pt x="4168" y="1904"/>
                    </a:lnTo>
                    <a:lnTo>
                      <a:pt x="4175" y="1904"/>
                    </a:lnTo>
                    <a:lnTo>
                      <a:pt x="4175" y="1904"/>
                    </a:lnTo>
                    <a:lnTo>
                      <a:pt x="4182" y="1904"/>
                    </a:lnTo>
                    <a:lnTo>
                      <a:pt x="4182" y="1904"/>
                    </a:lnTo>
                    <a:lnTo>
                      <a:pt x="4182" y="1904"/>
                    </a:lnTo>
                    <a:lnTo>
                      <a:pt x="4189" y="1904"/>
                    </a:lnTo>
                    <a:lnTo>
                      <a:pt x="4189" y="1904"/>
                    </a:lnTo>
                    <a:lnTo>
                      <a:pt x="4196" y="1904"/>
                    </a:lnTo>
                    <a:lnTo>
                      <a:pt x="4196" y="1904"/>
                    </a:lnTo>
                    <a:lnTo>
                      <a:pt x="4203" y="1904"/>
                    </a:lnTo>
                    <a:lnTo>
                      <a:pt x="4203" y="1904"/>
                    </a:lnTo>
                    <a:lnTo>
                      <a:pt x="4210" y="1904"/>
                    </a:lnTo>
                    <a:lnTo>
                      <a:pt x="4210" y="1904"/>
                    </a:lnTo>
                    <a:lnTo>
                      <a:pt x="4210" y="1904"/>
                    </a:lnTo>
                    <a:lnTo>
                      <a:pt x="4217" y="1904"/>
                    </a:lnTo>
                    <a:lnTo>
                      <a:pt x="4217" y="1904"/>
                    </a:lnTo>
                    <a:lnTo>
                      <a:pt x="4223" y="1904"/>
                    </a:lnTo>
                    <a:lnTo>
                      <a:pt x="4223" y="1904"/>
                    </a:lnTo>
                    <a:lnTo>
                      <a:pt x="4223" y="1904"/>
                    </a:lnTo>
                    <a:lnTo>
                      <a:pt x="4230" y="1904"/>
                    </a:lnTo>
                    <a:lnTo>
                      <a:pt x="4230" y="1904"/>
                    </a:lnTo>
                    <a:lnTo>
                      <a:pt x="4237" y="1904"/>
                    </a:lnTo>
                    <a:lnTo>
                      <a:pt x="4237" y="1904"/>
                    </a:lnTo>
                    <a:lnTo>
                      <a:pt x="4244" y="1904"/>
                    </a:lnTo>
                    <a:lnTo>
                      <a:pt x="4244" y="1904"/>
                    </a:lnTo>
                    <a:lnTo>
                      <a:pt x="4244" y="1904"/>
                    </a:lnTo>
                    <a:lnTo>
                      <a:pt x="4251" y="1904"/>
                    </a:lnTo>
                    <a:lnTo>
                      <a:pt x="4251" y="1904"/>
                    </a:lnTo>
                    <a:lnTo>
                      <a:pt x="4258" y="1904"/>
                    </a:lnTo>
                    <a:lnTo>
                      <a:pt x="4258" y="1904"/>
                    </a:lnTo>
                    <a:lnTo>
                      <a:pt x="4265" y="1904"/>
                    </a:lnTo>
                    <a:lnTo>
                      <a:pt x="4265" y="1904"/>
                    </a:lnTo>
                    <a:lnTo>
                      <a:pt x="4272" y="1904"/>
                    </a:lnTo>
                    <a:lnTo>
                      <a:pt x="4272" y="1904"/>
                    </a:lnTo>
                    <a:lnTo>
                      <a:pt x="4272" y="1904"/>
                    </a:lnTo>
                    <a:lnTo>
                      <a:pt x="4279" y="1904"/>
                    </a:lnTo>
                    <a:lnTo>
                      <a:pt x="4279" y="1904"/>
                    </a:lnTo>
                    <a:lnTo>
                      <a:pt x="4286" y="1904"/>
                    </a:lnTo>
                    <a:lnTo>
                      <a:pt x="4286" y="1904"/>
                    </a:lnTo>
                    <a:lnTo>
                      <a:pt x="4286" y="1904"/>
                    </a:lnTo>
                    <a:lnTo>
                      <a:pt x="4293" y="1904"/>
                    </a:lnTo>
                    <a:lnTo>
                      <a:pt x="4293" y="1904"/>
                    </a:lnTo>
                    <a:lnTo>
                      <a:pt x="4300" y="1904"/>
                    </a:lnTo>
                    <a:lnTo>
                      <a:pt x="4300" y="1904"/>
                    </a:lnTo>
                    <a:lnTo>
                      <a:pt x="4307" y="1904"/>
                    </a:lnTo>
                    <a:lnTo>
                      <a:pt x="4307" y="1904"/>
                    </a:lnTo>
                    <a:lnTo>
                      <a:pt x="4313" y="1904"/>
                    </a:lnTo>
                    <a:lnTo>
                      <a:pt x="4313" y="1904"/>
                    </a:lnTo>
                    <a:lnTo>
                      <a:pt x="4313" y="1904"/>
                    </a:lnTo>
                    <a:lnTo>
                      <a:pt x="4320" y="1904"/>
                    </a:lnTo>
                    <a:lnTo>
                      <a:pt x="4320" y="1904"/>
                    </a:lnTo>
                    <a:lnTo>
                      <a:pt x="4327" y="1904"/>
                    </a:lnTo>
                    <a:lnTo>
                      <a:pt x="4327" y="1904"/>
                    </a:lnTo>
                    <a:lnTo>
                      <a:pt x="4334" y="1904"/>
                    </a:lnTo>
                    <a:lnTo>
                      <a:pt x="4334" y="1904"/>
                    </a:lnTo>
                    <a:lnTo>
                      <a:pt x="4334" y="1904"/>
                    </a:lnTo>
                    <a:lnTo>
                      <a:pt x="4341" y="1904"/>
                    </a:lnTo>
                    <a:lnTo>
                      <a:pt x="4341" y="1904"/>
                    </a:lnTo>
                    <a:lnTo>
                      <a:pt x="4348" y="1904"/>
                    </a:lnTo>
                    <a:lnTo>
                      <a:pt x="4348" y="1904"/>
                    </a:lnTo>
                    <a:lnTo>
                      <a:pt x="4348" y="1904"/>
                    </a:lnTo>
                    <a:lnTo>
                      <a:pt x="4355" y="1904"/>
                    </a:lnTo>
                    <a:lnTo>
                      <a:pt x="4355" y="1904"/>
                    </a:lnTo>
                    <a:lnTo>
                      <a:pt x="4362" y="1904"/>
                    </a:lnTo>
                    <a:lnTo>
                      <a:pt x="4362" y="1904"/>
                    </a:lnTo>
                    <a:lnTo>
                      <a:pt x="4369" y="1904"/>
                    </a:lnTo>
                    <a:lnTo>
                      <a:pt x="4369" y="1904"/>
                    </a:lnTo>
                    <a:lnTo>
                      <a:pt x="4376" y="1904"/>
                    </a:lnTo>
                    <a:lnTo>
                      <a:pt x="4376" y="1904"/>
                    </a:lnTo>
                    <a:lnTo>
                      <a:pt x="4376" y="1904"/>
                    </a:lnTo>
                    <a:lnTo>
                      <a:pt x="4383" y="1904"/>
                    </a:lnTo>
                    <a:lnTo>
                      <a:pt x="4383" y="1904"/>
                    </a:lnTo>
                    <a:lnTo>
                      <a:pt x="4390" y="1904"/>
                    </a:lnTo>
                    <a:lnTo>
                      <a:pt x="4390" y="1904"/>
                    </a:lnTo>
                    <a:lnTo>
                      <a:pt x="4390" y="1904"/>
                    </a:lnTo>
                    <a:lnTo>
                      <a:pt x="4397" y="1904"/>
                    </a:lnTo>
                    <a:lnTo>
                      <a:pt x="4397" y="1904"/>
                    </a:lnTo>
                    <a:lnTo>
                      <a:pt x="4403" y="1904"/>
                    </a:lnTo>
                    <a:lnTo>
                      <a:pt x="4403" y="1904"/>
                    </a:lnTo>
                    <a:lnTo>
                      <a:pt x="4410" y="1904"/>
                    </a:lnTo>
                    <a:lnTo>
                      <a:pt x="4410" y="1904"/>
                    </a:lnTo>
                    <a:lnTo>
                      <a:pt x="4417" y="1897"/>
                    </a:lnTo>
                    <a:lnTo>
                      <a:pt x="4417" y="1897"/>
                    </a:lnTo>
                    <a:lnTo>
                      <a:pt x="4417" y="1897"/>
                    </a:lnTo>
                    <a:lnTo>
                      <a:pt x="4424" y="1897"/>
                    </a:lnTo>
                    <a:lnTo>
                      <a:pt x="4424" y="1904"/>
                    </a:lnTo>
                    <a:lnTo>
                      <a:pt x="4431" y="1904"/>
                    </a:lnTo>
                    <a:lnTo>
                      <a:pt x="4431" y="1904"/>
                    </a:lnTo>
                    <a:lnTo>
                      <a:pt x="4438" y="1904"/>
                    </a:lnTo>
                    <a:lnTo>
                      <a:pt x="4438" y="1904"/>
                    </a:lnTo>
                    <a:lnTo>
                      <a:pt x="4438" y="1904"/>
                    </a:lnTo>
                    <a:lnTo>
                      <a:pt x="4445" y="1904"/>
                    </a:lnTo>
                    <a:lnTo>
                      <a:pt x="4445" y="1904"/>
                    </a:lnTo>
                    <a:lnTo>
                      <a:pt x="4452" y="1904"/>
                    </a:lnTo>
                    <a:lnTo>
                      <a:pt x="4452" y="1904"/>
                    </a:lnTo>
                    <a:lnTo>
                      <a:pt x="4459" y="1904"/>
                    </a:lnTo>
                  </a:path>
                </a:pathLst>
              </a:custGeom>
              <a:noFill/>
              <a:ln w="1905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8250" name="Rectangle 10"/>
              <p:cNvSpPr>
                <a:spLocks noChangeArrowheads="1"/>
              </p:cNvSpPr>
              <p:nvPr/>
            </p:nvSpPr>
            <p:spPr bwMode="auto">
              <a:xfrm rot="16200000">
                <a:off x="283" y="1778"/>
                <a:ext cx="166" cy="131"/>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100" b="0" i="0" u="none" strike="noStrike" cap="none" normalizeH="0" baseline="0" smtClean="0">
                    <a:ln>
                      <a:noFill/>
                    </a:ln>
                    <a:solidFill>
                      <a:srgbClr val="000000"/>
                    </a:solidFill>
                    <a:effectLst/>
                    <a:latin typeface="Arial" pitchFamily="34" charset="0"/>
                  </a:rPr>
                  <a:t>AU</a:t>
                </a:r>
                <a:endParaRPr kumimoji="0" lang="en-US" sz="1800" b="0" i="0" u="none" strike="noStrike" cap="none" normalizeH="0" baseline="0" smtClean="0">
                  <a:ln>
                    <a:noFill/>
                  </a:ln>
                  <a:solidFill>
                    <a:schemeClr val="tx1"/>
                  </a:solidFill>
                  <a:effectLst/>
                  <a:latin typeface="Arial" pitchFamily="34" charset="0"/>
                </a:endParaRPr>
              </a:p>
            </p:txBody>
          </p:sp>
          <p:sp>
            <p:nvSpPr>
              <p:cNvPr id="138251" name="Line 11"/>
              <p:cNvSpPr>
                <a:spLocks noChangeShapeType="1"/>
              </p:cNvSpPr>
              <p:nvPr/>
            </p:nvSpPr>
            <p:spPr bwMode="auto">
              <a:xfrm flipH="1">
                <a:off x="626" y="2875"/>
                <a:ext cx="21" cy="1"/>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8252" name="Line 12"/>
              <p:cNvSpPr>
                <a:spLocks noChangeShapeType="1"/>
              </p:cNvSpPr>
              <p:nvPr/>
            </p:nvSpPr>
            <p:spPr bwMode="auto">
              <a:xfrm flipH="1">
                <a:off x="626" y="2799"/>
                <a:ext cx="21" cy="1"/>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8253" name="Line 13"/>
              <p:cNvSpPr>
                <a:spLocks noChangeShapeType="1"/>
              </p:cNvSpPr>
              <p:nvPr/>
            </p:nvSpPr>
            <p:spPr bwMode="auto">
              <a:xfrm flipH="1">
                <a:off x="605" y="2717"/>
                <a:ext cx="42" cy="1"/>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8254" name="Rectangle 14"/>
              <p:cNvSpPr>
                <a:spLocks noChangeArrowheads="1"/>
              </p:cNvSpPr>
              <p:nvPr/>
            </p:nvSpPr>
            <p:spPr bwMode="auto">
              <a:xfrm>
                <a:off x="370" y="2662"/>
                <a:ext cx="235" cy="131"/>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100" b="0" i="0" u="none" strike="noStrike" cap="none" normalizeH="0" baseline="0" smtClean="0">
                    <a:ln>
                      <a:noFill/>
                    </a:ln>
                    <a:solidFill>
                      <a:srgbClr val="000000"/>
                    </a:solidFill>
                    <a:effectLst/>
                    <a:latin typeface="Arial" pitchFamily="34" charset="0"/>
                  </a:rPr>
                  <a:t>0.00</a:t>
                </a:r>
                <a:endParaRPr kumimoji="0" lang="en-US" sz="1800" b="0" i="0" u="none" strike="noStrike" cap="none" normalizeH="0" baseline="0" smtClean="0">
                  <a:ln>
                    <a:noFill/>
                  </a:ln>
                  <a:solidFill>
                    <a:schemeClr val="tx1"/>
                  </a:solidFill>
                  <a:effectLst/>
                  <a:latin typeface="Arial" pitchFamily="34" charset="0"/>
                </a:endParaRPr>
              </a:p>
            </p:txBody>
          </p:sp>
          <p:sp>
            <p:nvSpPr>
              <p:cNvPr id="138255" name="Line 15"/>
              <p:cNvSpPr>
                <a:spLocks noChangeShapeType="1"/>
              </p:cNvSpPr>
              <p:nvPr/>
            </p:nvSpPr>
            <p:spPr bwMode="auto">
              <a:xfrm flipH="1">
                <a:off x="626" y="2634"/>
                <a:ext cx="21" cy="1"/>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8256" name="Line 16"/>
              <p:cNvSpPr>
                <a:spLocks noChangeShapeType="1"/>
              </p:cNvSpPr>
              <p:nvPr/>
            </p:nvSpPr>
            <p:spPr bwMode="auto">
              <a:xfrm flipH="1">
                <a:off x="626" y="2559"/>
                <a:ext cx="21" cy="1"/>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8257" name="Line 17"/>
              <p:cNvSpPr>
                <a:spLocks noChangeShapeType="1"/>
              </p:cNvSpPr>
              <p:nvPr/>
            </p:nvSpPr>
            <p:spPr bwMode="auto">
              <a:xfrm flipH="1">
                <a:off x="626" y="2476"/>
                <a:ext cx="21" cy="1"/>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8258" name="Line 18"/>
              <p:cNvSpPr>
                <a:spLocks noChangeShapeType="1"/>
              </p:cNvSpPr>
              <p:nvPr/>
            </p:nvSpPr>
            <p:spPr bwMode="auto">
              <a:xfrm flipH="1">
                <a:off x="605" y="2401"/>
                <a:ext cx="42" cy="1"/>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8259" name="Rectangle 19"/>
              <p:cNvSpPr>
                <a:spLocks noChangeArrowheads="1"/>
              </p:cNvSpPr>
              <p:nvPr/>
            </p:nvSpPr>
            <p:spPr bwMode="auto">
              <a:xfrm>
                <a:off x="370" y="2346"/>
                <a:ext cx="235" cy="131"/>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100" b="0" i="0" u="none" strike="noStrike" cap="none" normalizeH="0" baseline="0" smtClean="0">
                    <a:ln>
                      <a:noFill/>
                    </a:ln>
                    <a:solidFill>
                      <a:srgbClr val="000000"/>
                    </a:solidFill>
                    <a:effectLst/>
                    <a:latin typeface="Arial" pitchFamily="34" charset="0"/>
                  </a:rPr>
                  <a:t>0.02</a:t>
                </a:r>
                <a:endParaRPr kumimoji="0" lang="en-US" sz="1800" b="0" i="0" u="none" strike="noStrike" cap="none" normalizeH="0" baseline="0" smtClean="0">
                  <a:ln>
                    <a:noFill/>
                  </a:ln>
                  <a:solidFill>
                    <a:schemeClr val="tx1"/>
                  </a:solidFill>
                  <a:effectLst/>
                  <a:latin typeface="Arial" pitchFamily="34" charset="0"/>
                </a:endParaRPr>
              </a:p>
            </p:txBody>
          </p:sp>
          <p:sp>
            <p:nvSpPr>
              <p:cNvPr id="138260" name="Line 20"/>
              <p:cNvSpPr>
                <a:spLocks noChangeShapeType="1"/>
              </p:cNvSpPr>
              <p:nvPr/>
            </p:nvSpPr>
            <p:spPr bwMode="auto">
              <a:xfrm flipH="1">
                <a:off x="626" y="2318"/>
                <a:ext cx="21" cy="1"/>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8261" name="Line 21"/>
              <p:cNvSpPr>
                <a:spLocks noChangeShapeType="1"/>
              </p:cNvSpPr>
              <p:nvPr/>
            </p:nvSpPr>
            <p:spPr bwMode="auto">
              <a:xfrm flipH="1">
                <a:off x="626" y="2243"/>
                <a:ext cx="21" cy="1"/>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8262" name="Line 22"/>
              <p:cNvSpPr>
                <a:spLocks noChangeShapeType="1"/>
              </p:cNvSpPr>
              <p:nvPr/>
            </p:nvSpPr>
            <p:spPr bwMode="auto">
              <a:xfrm flipH="1">
                <a:off x="626" y="2160"/>
                <a:ext cx="21" cy="1"/>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8263" name="Line 23"/>
              <p:cNvSpPr>
                <a:spLocks noChangeShapeType="1"/>
              </p:cNvSpPr>
              <p:nvPr/>
            </p:nvSpPr>
            <p:spPr bwMode="auto">
              <a:xfrm flipH="1">
                <a:off x="605" y="2084"/>
                <a:ext cx="42" cy="1"/>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8264" name="Rectangle 24"/>
              <p:cNvSpPr>
                <a:spLocks noChangeArrowheads="1"/>
              </p:cNvSpPr>
              <p:nvPr/>
            </p:nvSpPr>
            <p:spPr bwMode="auto">
              <a:xfrm>
                <a:off x="370" y="2029"/>
                <a:ext cx="235" cy="131"/>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100" b="0" i="0" u="none" strike="noStrike" cap="none" normalizeH="0" baseline="0" smtClean="0">
                    <a:ln>
                      <a:noFill/>
                    </a:ln>
                    <a:solidFill>
                      <a:srgbClr val="000000"/>
                    </a:solidFill>
                    <a:effectLst/>
                    <a:latin typeface="Arial" pitchFamily="34" charset="0"/>
                  </a:rPr>
                  <a:t>0.04</a:t>
                </a:r>
                <a:endParaRPr kumimoji="0" lang="en-US" sz="1800" b="0" i="0" u="none" strike="noStrike" cap="none" normalizeH="0" baseline="0" smtClean="0">
                  <a:ln>
                    <a:noFill/>
                  </a:ln>
                  <a:solidFill>
                    <a:schemeClr val="tx1"/>
                  </a:solidFill>
                  <a:effectLst/>
                  <a:latin typeface="Arial" pitchFamily="34" charset="0"/>
                </a:endParaRPr>
              </a:p>
            </p:txBody>
          </p:sp>
          <p:sp>
            <p:nvSpPr>
              <p:cNvPr id="138265" name="Line 25"/>
              <p:cNvSpPr>
                <a:spLocks noChangeShapeType="1"/>
              </p:cNvSpPr>
              <p:nvPr/>
            </p:nvSpPr>
            <p:spPr bwMode="auto">
              <a:xfrm flipH="1">
                <a:off x="626" y="2002"/>
                <a:ext cx="21" cy="1"/>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8266" name="Line 26"/>
              <p:cNvSpPr>
                <a:spLocks noChangeShapeType="1"/>
              </p:cNvSpPr>
              <p:nvPr/>
            </p:nvSpPr>
            <p:spPr bwMode="auto">
              <a:xfrm flipH="1">
                <a:off x="626" y="1919"/>
                <a:ext cx="21" cy="1"/>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8267" name="Line 27"/>
              <p:cNvSpPr>
                <a:spLocks noChangeShapeType="1"/>
              </p:cNvSpPr>
              <p:nvPr/>
            </p:nvSpPr>
            <p:spPr bwMode="auto">
              <a:xfrm flipH="1">
                <a:off x="626" y="1844"/>
                <a:ext cx="21" cy="1"/>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8268" name="Line 28"/>
              <p:cNvSpPr>
                <a:spLocks noChangeShapeType="1"/>
              </p:cNvSpPr>
              <p:nvPr/>
            </p:nvSpPr>
            <p:spPr bwMode="auto">
              <a:xfrm flipH="1">
                <a:off x="605" y="1761"/>
                <a:ext cx="42" cy="1"/>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8269" name="Rectangle 29"/>
              <p:cNvSpPr>
                <a:spLocks noChangeArrowheads="1"/>
              </p:cNvSpPr>
              <p:nvPr/>
            </p:nvSpPr>
            <p:spPr bwMode="auto">
              <a:xfrm>
                <a:off x="370" y="1706"/>
                <a:ext cx="235" cy="131"/>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100" b="0" i="0" u="none" strike="noStrike" cap="none" normalizeH="0" baseline="0" smtClean="0">
                    <a:ln>
                      <a:noFill/>
                    </a:ln>
                    <a:solidFill>
                      <a:srgbClr val="000000"/>
                    </a:solidFill>
                    <a:effectLst/>
                    <a:latin typeface="Arial" pitchFamily="34" charset="0"/>
                  </a:rPr>
                  <a:t>0.06</a:t>
                </a:r>
                <a:endParaRPr kumimoji="0" lang="en-US" sz="1800" b="0" i="0" u="none" strike="noStrike" cap="none" normalizeH="0" baseline="0" smtClean="0">
                  <a:ln>
                    <a:noFill/>
                  </a:ln>
                  <a:solidFill>
                    <a:schemeClr val="tx1"/>
                  </a:solidFill>
                  <a:effectLst/>
                  <a:latin typeface="Arial" pitchFamily="34" charset="0"/>
                </a:endParaRPr>
              </a:p>
            </p:txBody>
          </p:sp>
          <p:sp>
            <p:nvSpPr>
              <p:cNvPr id="138270" name="Line 30"/>
              <p:cNvSpPr>
                <a:spLocks noChangeShapeType="1"/>
              </p:cNvSpPr>
              <p:nvPr/>
            </p:nvSpPr>
            <p:spPr bwMode="auto">
              <a:xfrm flipH="1">
                <a:off x="626" y="1686"/>
                <a:ext cx="21" cy="1"/>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8271" name="Line 31"/>
              <p:cNvSpPr>
                <a:spLocks noChangeShapeType="1"/>
              </p:cNvSpPr>
              <p:nvPr/>
            </p:nvSpPr>
            <p:spPr bwMode="auto">
              <a:xfrm flipH="1">
                <a:off x="626" y="1603"/>
                <a:ext cx="21" cy="1"/>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8272" name="Line 32"/>
              <p:cNvSpPr>
                <a:spLocks noChangeShapeType="1"/>
              </p:cNvSpPr>
              <p:nvPr/>
            </p:nvSpPr>
            <p:spPr bwMode="auto">
              <a:xfrm flipH="1">
                <a:off x="626" y="1528"/>
                <a:ext cx="21" cy="1"/>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8273" name="Line 33"/>
              <p:cNvSpPr>
                <a:spLocks noChangeShapeType="1"/>
              </p:cNvSpPr>
              <p:nvPr/>
            </p:nvSpPr>
            <p:spPr bwMode="auto">
              <a:xfrm flipH="1">
                <a:off x="605" y="1445"/>
                <a:ext cx="42" cy="1"/>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8274" name="Rectangle 34"/>
              <p:cNvSpPr>
                <a:spLocks noChangeArrowheads="1"/>
              </p:cNvSpPr>
              <p:nvPr/>
            </p:nvSpPr>
            <p:spPr bwMode="auto">
              <a:xfrm>
                <a:off x="370" y="1390"/>
                <a:ext cx="235" cy="131"/>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100" b="0" i="0" u="none" strike="noStrike" cap="none" normalizeH="0" baseline="0" smtClean="0">
                    <a:ln>
                      <a:noFill/>
                    </a:ln>
                    <a:solidFill>
                      <a:srgbClr val="000000"/>
                    </a:solidFill>
                    <a:effectLst/>
                    <a:latin typeface="Arial" pitchFamily="34" charset="0"/>
                  </a:rPr>
                  <a:t>0.08</a:t>
                </a:r>
                <a:endParaRPr kumimoji="0" lang="en-US" sz="1800" b="0" i="0" u="none" strike="noStrike" cap="none" normalizeH="0" baseline="0" smtClean="0">
                  <a:ln>
                    <a:noFill/>
                  </a:ln>
                  <a:solidFill>
                    <a:schemeClr val="tx1"/>
                  </a:solidFill>
                  <a:effectLst/>
                  <a:latin typeface="Arial" pitchFamily="34" charset="0"/>
                </a:endParaRPr>
              </a:p>
            </p:txBody>
          </p:sp>
          <p:sp>
            <p:nvSpPr>
              <p:cNvPr id="138275" name="Line 35"/>
              <p:cNvSpPr>
                <a:spLocks noChangeShapeType="1"/>
              </p:cNvSpPr>
              <p:nvPr/>
            </p:nvSpPr>
            <p:spPr bwMode="auto">
              <a:xfrm flipH="1">
                <a:off x="626" y="1363"/>
                <a:ext cx="21" cy="1"/>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8276" name="Line 36"/>
              <p:cNvSpPr>
                <a:spLocks noChangeShapeType="1"/>
              </p:cNvSpPr>
              <p:nvPr/>
            </p:nvSpPr>
            <p:spPr bwMode="auto">
              <a:xfrm flipH="1">
                <a:off x="626" y="1287"/>
                <a:ext cx="21" cy="1"/>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8277" name="Line 37"/>
              <p:cNvSpPr>
                <a:spLocks noChangeShapeType="1"/>
              </p:cNvSpPr>
              <p:nvPr/>
            </p:nvSpPr>
            <p:spPr bwMode="auto">
              <a:xfrm flipH="1">
                <a:off x="626" y="1204"/>
                <a:ext cx="21" cy="1"/>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8278" name="Line 38"/>
              <p:cNvSpPr>
                <a:spLocks noChangeShapeType="1"/>
              </p:cNvSpPr>
              <p:nvPr/>
            </p:nvSpPr>
            <p:spPr bwMode="auto">
              <a:xfrm flipH="1">
                <a:off x="605" y="1129"/>
                <a:ext cx="42" cy="1"/>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8279" name="Rectangle 39"/>
              <p:cNvSpPr>
                <a:spLocks noChangeArrowheads="1"/>
              </p:cNvSpPr>
              <p:nvPr/>
            </p:nvSpPr>
            <p:spPr bwMode="auto">
              <a:xfrm>
                <a:off x="370" y="1074"/>
                <a:ext cx="235" cy="131"/>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100" b="0" i="0" u="none" strike="noStrike" cap="none" normalizeH="0" baseline="0" smtClean="0">
                    <a:ln>
                      <a:noFill/>
                    </a:ln>
                    <a:solidFill>
                      <a:srgbClr val="000000"/>
                    </a:solidFill>
                    <a:effectLst/>
                    <a:latin typeface="Arial" pitchFamily="34" charset="0"/>
                  </a:rPr>
                  <a:t>0.10</a:t>
                </a:r>
                <a:endParaRPr kumimoji="0" lang="en-US" sz="1800" b="0" i="0" u="none" strike="noStrike" cap="none" normalizeH="0" baseline="0" smtClean="0">
                  <a:ln>
                    <a:noFill/>
                  </a:ln>
                  <a:solidFill>
                    <a:schemeClr val="tx1"/>
                  </a:solidFill>
                  <a:effectLst/>
                  <a:latin typeface="Arial" pitchFamily="34" charset="0"/>
                </a:endParaRPr>
              </a:p>
            </p:txBody>
          </p:sp>
          <p:sp>
            <p:nvSpPr>
              <p:cNvPr id="138280" name="Line 40"/>
              <p:cNvSpPr>
                <a:spLocks noChangeShapeType="1"/>
              </p:cNvSpPr>
              <p:nvPr/>
            </p:nvSpPr>
            <p:spPr bwMode="auto">
              <a:xfrm flipH="1">
                <a:off x="626" y="1046"/>
                <a:ext cx="21" cy="1"/>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8281" name="Line 41"/>
              <p:cNvSpPr>
                <a:spLocks noChangeShapeType="1"/>
              </p:cNvSpPr>
              <p:nvPr/>
            </p:nvSpPr>
            <p:spPr bwMode="auto">
              <a:xfrm flipH="1">
                <a:off x="626" y="971"/>
                <a:ext cx="21" cy="1"/>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8282" name="Line 42"/>
              <p:cNvSpPr>
                <a:spLocks noChangeShapeType="1"/>
              </p:cNvSpPr>
              <p:nvPr/>
            </p:nvSpPr>
            <p:spPr bwMode="auto">
              <a:xfrm flipH="1">
                <a:off x="626" y="888"/>
                <a:ext cx="21" cy="1"/>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8283" name="Line 43"/>
              <p:cNvSpPr>
                <a:spLocks noChangeShapeType="1"/>
              </p:cNvSpPr>
              <p:nvPr/>
            </p:nvSpPr>
            <p:spPr bwMode="auto">
              <a:xfrm flipH="1">
                <a:off x="605" y="813"/>
                <a:ext cx="42" cy="1"/>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8284" name="Rectangle 44"/>
              <p:cNvSpPr>
                <a:spLocks noChangeArrowheads="1"/>
              </p:cNvSpPr>
              <p:nvPr/>
            </p:nvSpPr>
            <p:spPr bwMode="auto">
              <a:xfrm>
                <a:off x="370" y="758"/>
                <a:ext cx="235" cy="131"/>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100" b="0" i="0" u="none" strike="noStrike" cap="none" normalizeH="0" baseline="0" smtClean="0">
                    <a:ln>
                      <a:noFill/>
                    </a:ln>
                    <a:solidFill>
                      <a:srgbClr val="000000"/>
                    </a:solidFill>
                    <a:effectLst/>
                    <a:latin typeface="Arial" pitchFamily="34" charset="0"/>
                  </a:rPr>
                  <a:t>0.12</a:t>
                </a:r>
                <a:endParaRPr kumimoji="0" lang="en-US" sz="1800" b="0" i="0" u="none" strike="noStrike" cap="none" normalizeH="0" baseline="0" smtClean="0">
                  <a:ln>
                    <a:noFill/>
                  </a:ln>
                  <a:solidFill>
                    <a:schemeClr val="tx1"/>
                  </a:solidFill>
                  <a:effectLst/>
                  <a:latin typeface="Arial" pitchFamily="34" charset="0"/>
                </a:endParaRPr>
              </a:p>
            </p:txBody>
          </p:sp>
          <p:sp>
            <p:nvSpPr>
              <p:cNvPr id="138285" name="Line 45"/>
              <p:cNvSpPr>
                <a:spLocks noChangeShapeType="1"/>
              </p:cNvSpPr>
              <p:nvPr/>
            </p:nvSpPr>
            <p:spPr bwMode="auto">
              <a:xfrm flipH="1">
                <a:off x="626" y="730"/>
                <a:ext cx="21" cy="1"/>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8286" name="Rectangle 46"/>
              <p:cNvSpPr>
                <a:spLocks noChangeArrowheads="1"/>
              </p:cNvSpPr>
              <p:nvPr/>
            </p:nvSpPr>
            <p:spPr bwMode="auto">
              <a:xfrm>
                <a:off x="2686" y="3109"/>
                <a:ext cx="380" cy="131"/>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100" b="0" i="0" u="none" strike="noStrike" cap="none" normalizeH="0" baseline="0" smtClean="0">
                    <a:ln>
                      <a:noFill/>
                    </a:ln>
                    <a:solidFill>
                      <a:srgbClr val="000000"/>
                    </a:solidFill>
                    <a:effectLst/>
                    <a:latin typeface="Arial" pitchFamily="34" charset="0"/>
                  </a:rPr>
                  <a:t>Minutes</a:t>
                </a:r>
                <a:endParaRPr kumimoji="0" lang="en-US" sz="1800" b="0" i="0" u="none" strike="noStrike" cap="none" normalizeH="0" baseline="0" smtClean="0">
                  <a:ln>
                    <a:noFill/>
                  </a:ln>
                  <a:solidFill>
                    <a:schemeClr val="tx1"/>
                  </a:solidFill>
                  <a:effectLst/>
                  <a:latin typeface="Arial" pitchFamily="34" charset="0"/>
                </a:endParaRPr>
              </a:p>
            </p:txBody>
          </p:sp>
          <p:sp>
            <p:nvSpPr>
              <p:cNvPr id="138287" name="Line 47"/>
              <p:cNvSpPr>
                <a:spLocks noChangeShapeType="1"/>
              </p:cNvSpPr>
              <p:nvPr/>
            </p:nvSpPr>
            <p:spPr bwMode="auto">
              <a:xfrm>
                <a:off x="647" y="2964"/>
                <a:ext cx="1" cy="42"/>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8288" name="Rectangle 48"/>
              <p:cNvSpPr>
                <a:spLocks noChangeArrowheads="1"/>
              </p:cNvSpPr>
              <p:nvPr/>
            </p:nvSpPr>
            <p:spPr bwMode="auto">
              <a:xfrm>
                <a:off x="530" y="3006"/>
                <a:ext cx="234" cy="131"/>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100" b="0" i="0" u="none" strike="noStrike" cap="none" normalizeH="0" baseline="0" smtClean="0">
                    <a:ln>
                      <a:noFill/>
                    </a:ln>
                    <a:solidFill>
                      <a:srgbClr val="000000"/>
                    </a:solidFill>
                    <a:effectLst/>
                    <a:latin typeface="Arial" pitchFamily="34" charset="0"/>
                  </a:rPr>
                  <a:t>0.00</a:t>
                </a:r>
                <a:endParaRPr kumimoji="0" lang="en-US" sz="1800" b="0" i="0" u="none" strike="noStrike" cap="none" normalizeH="0" baseline="0" smtClean="0">
                  <a:ln>
                    <a:noFill/>
                  </a:ln>
                  <a:solidFill>
                    <a:schemeClr val="tx1"/>
                  </a:solidFill>
                  <a:effectLst/>
                  <a:latin typeface="Arial" pitchFamily="34" charset="0"/>
                </a:endParaRPr>
              </a:p>
            </p:txBody>
          </p:sp>
          <p:sp>
            <p:nvSpPr>
              <p:cNvPr id="138289" name="Line 49"/>
              <p:cNvSpPr>
                <a:spLocks noChangeShapeType="1"/>
              </p:cNvSpPr>
              <p:nvPr/>
            </p:nvSpPr>
            <p:spPr bwMode="auto">
              <a:xfrm>
                <a:off x="737" y="2964"/>
                <a:ext cx="1" cy="21"/>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8290" name="Line 50"/>
              <p:cNvSpPr>
                <a:spLocks noChangeShapeType="1"/>
              </p:cNvSpPr>
              <p:nvPr/>
            </p:nvSpPr>
            <p:spPr bwMode="auto">
              <a:xfrm>
                <a:off x="827" y="2964"/>
                <a:ext cx="1" cy="21"/>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8291" name="Line 51"/>
              <p:cNvSpPr>
                <a:spLocks noChangeShapeType="1"/>
              </p:cNvSpPr>
              <p:nvPr/>
            </p:nvSpPr>
            <p:spPr bwMode="auto">
              <a:xfrm>
                <a:off x="917" y="2964"/>
                <a:ext cx="1" cy="21"/>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8292" name="Line 52"/>
              <p:cNvSpPr>
                <a:spLocks noChangeShapeType="1"/>
              </p:cNvSpPr>
              <p:nvPr/>
            </p:nvSpPr>
            <p:spPr bwMode="auto">
              <a:xfrm>
                <a:off x="1000" y="2964"/>
                <a:ext cx="1" cy="42"/>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8293" name="Rectangle 53"/>
              <p:cNvSpPr>
                <a:spLocks noChangeArrowheads="1"/>
              </p:cNvSpPr>
              <p:nvPr/>
            </p:nvSpPr>
            <p:spPr bwMode="auto">
              <a:xfrm>
                <a:off x="883" y="3006"/>
                <a:ext cx="234" cy="131"/>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100" b="0" i="0" u="none" strike="noStrike" cap="none" normalizeH="0" baseline="0" smtClean="0">
                    <a:ln>
                      <a:noFill/>
                    </a:ln>
                    <a:solidFill>
                      <a:srgbClr val="000000"/>
                    </a:solidFill>
                    <a:effectLst/>
                    <a:latin typeface="Arial" pitchFamily="34" charset="0"/>
                  </a:rPr>
                  <a:t>0.20</a:t>
                </a:r>
                <a:endParaRPr kumimoji="0" lang="en-US" sz="1800" b="0" i="0" u="none" strike="noStrike" cap="none" normalizeH="0" baseline="0" smtClean="0">
                  <a:ln>
                    <a:noFill/>
                  </a:ln>
                  <a:solidFill>
                    <a:schemeClr val="tx1"/>
                  </a:solidFill>
                  <a:effectLst/>
                  <a:latin typeface="Arial" pitchFamily="34" charset="0"/>
                </a:endParaRPr>
              </a:p>
            </p:txBody>
          </p:sp>
          <p:sp>
            <p:nvSpPr>
              <p:cNvPr id="138294" name="Line 54"/>
              <p:cNvSpPr>
                <a:spLocks noChangeShapeType="1"/>
              </p:cNvSpPr>
              <p:nvPr/>
            </p:nvSpPr>
            <p:spPr bwMode="auto">
              <a:xfrm>
                <a:off x="1090" y="2964"/>
                <a:ext cx="1" cy="21"/>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8295" name="Line 55"/>
              <p:cNvSpPr>
                <a:spLocks noChangeShapeType="1"/>
              </p:cNvSpPr>
              <p:nvPr/>
            </p:nvSpPr>
            <p:spPr bwMode="auto">
              <a:xfrm>
                <a:off x="1180" y="2964"/>
                <a:ext cx="1" cy="21"/>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8296" name="Line 56"/>
              <p:cNvSpPr>
                <a:spLocks noChangeShapeType="1"/>
              </p:cNvSpPr>
              <p:nvPr/>
            </p:nvSpPr>
            <p:spPr bwMode="auto">
              <a:xfrm>
                <a:off x="1270" y="2964"/>
                <a:ext cx="1" cy="21"/>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8297" name="Line 57"/>
              <p:cNvSpPr>
                <a:spLocks noChangeShapeType="1"/>
              </p:cNvSpPr>
              <p:nvPr/>
            </p:nvSpPr>
            <p:spPr bwMode="auto">
              <a:xfrm>
                <a:off x="1360" y="2964"/>
                <a:ext cx="1" cy="42"/>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8298" name="Rectangle 58"/>
              <p:cNvSpPr>
                <a:spLocks noChangeArrowheads="1"/>
              </p:cNvSpPr>
              <p:nvPr/>
            </p:nvSpPr>
            <p:spPr bwMode="auto">
              <a:xfrm>
                <a:off x="1243" y="3006"/>
                <a:ext cx="234" cy="131"/>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100" b="0" i="0" u="none" strike="noStrike" cap="none" normalizeH="0" baseline="0" smtClean="0">
                    <a:ln>
                      <a:noFill/>
                    </a:ln>
                    <a:solidFill>
                      <a:srgbClr val="000000"/>
                    </a:solidFill>
                    <a:effectLst/>
                    <a:latin typeface="Arial" pitchFamily="34" charset="0"/>
                  </a:rPr>
                  <a:t>0.40</a:t>
                </a:r>
                <a:endParaRPr kumimoji="0" lang="en-US" sz="1800" b="0" i="0" u="none" strike="noStrike" cap="none" normalizeH="0" baseline="0" smtClean="0">
                  <a:ln>
                    <a:noFill/>
                  </a:ln>
                  <a:solidFill>
                    <a:schemeClr val="tx1"/>
                  </a:solidFill>
                  <a:effectLst/>
                  <a:latin typeface="Arial" pitchFamily="34" charset="0"/>
                </a:endParaRPr>
              </a:p>
            </p:txBody>
          </p:sp>
          <p:sp>
            <p:nvSpPr>
              <p:cNvPr id="138299" name="Line 59"/>
              <p:cNvSpPr>
                <a:spLocks noChangeShapeType="1"/>
              </p:cNvSpPr>
              <p:nvPr/>
            </p:nvSpPr>
            <p:spPr bwMode="auto">
              <a:xfrm>
                <a:off x="1450" y="2964"/>
                <a:ext cx="1" cy="21"/>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8300" name="Line 60"/>
              <p:cNvSpPr>
                <a:spLocks noChangeShapeType="1"/>
              </p:cNvSpPr>
              <p:nvPr/>
            </p:nvSpPr>
            <p:spPr bwMode="auto">
              <a:xfrm>
                <a:off x="1540" y="2964"/>
                <a:ext cx="1" cy="21"/>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8301" name="Line 61"/>
              <p:cNvSpPr>
                <a:spLocks noChangeShapeType="1"/>
              </p:cNvSpPr>
              <p:nvPr/>
            </p:nvSpPr>
            <p:spPr bwMode="auto">
              <a:xfrm>
                <a:off x="1630" y="2964"/>
                <a:ext cx="1" cy="21"/>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8302" name="Line 62"/>
              <p:cNvSpPr>
                <a:spLocks noChangeShapeType="1"/>
              </p:cNvSpPr>
              <p:nvPr/>
            </p:nvSpPr>
            <p:spPr bwMode="auto">
              <a:xfrm>
                <a:off x="1713" y="2964"/>
                <a:ext cx="1" cy="42"/>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8303" name="Rectangle 63"/>
              <p:cNvSpPr>
                <a:spLocks noChangeArrowheads="1"/>
              </p:cNvSpPr>
              <p:nvPr/>
            </p:nvSpPr>
            <p:spPr bwMode="auto">
              <a:xfrm>
                <a:off x="1596" y="3006"/>
                <a:ext cx="234" cy="131"/>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100" b="0" i="0" u="none" strike="noStrike" cap="none" normalizeH="0" baseline="0" smtClean="0">
                    <a:ln>
                      <a:noFill/>
                    </a:ln>
                    <a:solidFill>
                      <a:srgbClr val="000000"/>
                    </a:solidFill>
                    <a:effectLst/>
                    <a:latin typeface="Arial" pitchFamily="34" charset="0"/>
                  </a:rPr>
                  <a:t>0.60</a:t>
                </a:r>
                <a:endParaRPr kumimoji="0" lang="en-US" sz="1800" b="0" i="0" u="none" strike="noStrike" cap="none" normalizeH="0" baseline="0" smtClean="0">
                  <a:ln>
                    <a:noFill/>
                  </a:ln>
                  <a:solidFill>
                    <a:schemeClr val="tx1"/>
                  </a:solidFill>
                  <a:effectLst/>
                  <a:latin typeface="Arial" pitchFamily="34" charset="0"/>
                </a:endParaRPr>
              </a:p>
            </p:txBody>
          </p:sp>
          <p:sp>
            <p:nvSpPr>
              <p:cNvPr id="138304" name="Line 64"/>
              <p:cNvSpPr>
                <a:spLocks noChangeShapeType="1"/>
              </p:cNvSpPr>
              <p:nvPr/>
            </p:nvSpPr>
            <p:spPr bwMode="auto">
              <a:xfrm>
                <a:off x="1803" y="2964"/>
                <a:ext cx="1" cy="21"/>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8305" name="Line 65"/>
              <p:cNvSpPr>
                <a:spLocks noChangeShapeType="1"/>
              </p:cNvSpPr>
              <p:nvPr/>
            </p:nvSpPr>
            <p:spPr bwMode="auto">
              <a:xfrm>
                <a:off x="1893" y="2964"/>
                <a:ext cx="1" cy="21"/>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8306" name="Line 66"/>
              <p:cNvSpPr>
                <a:spLocks noChangeShapeType="1"/>
              </p:cNvSpPr>
              <p:nvPr/>
            </p:nvSpPr>
            <p:spPr bwMode="auto">
              <a:xfrm>
                <a:off x="1983" y="2964"/>
                <a:ext cx="1" cy="21"/>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8307" name="Line 67"/>
              <p:cNvSpPr>
                <a:spLocks noChangeShapeType="1"/>
              </p:cNvSpPr>
              <p:nvPr/>
            </p:nvSpPr>
            <p:spPr bwMode="auto">
              <a:xfrm>
                <a:off x="2073" y="2964"/>
                <a:ext cx="1" cy="42"/>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8308" name="Rectangle 68"/>
              <p:cNvSpPr>
                <a:spLocks noChangeArrowheads="1"/>
              </p:cNvSpPr>
              <p:nvPr/>
            </p:nvSpPr>
            <p:spPr bwMode="auto">
              <a:xfrm>
                <a:off x="1956" y="3006"/>
                <a:ext cx="234" cy="131"/>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100" b="0" i="0" u="none" strike="noStrike" cap="none" normalizeH="0" baseline="0" smtClean="0">
                    <a:ln>
                      <a:noFill/>
                    </a:ln>
                    <a:solidFill>
                      <a:srgbClr val="000000"/>
                    </a:solidFill>
                    <a:effectLst/>
                    <a:latin typeface="Arial" pitchFamily="34" charset="0"/>
                  </a:rPr>
                  <a:t>0.80</a:t>
                </a:r>
                <a:endParaRPr kumimoji="0" lang="en-US" sz="1800" b="0" i="0" u="none" strike="noStrike" cap="none" normalizeH="0" baseline="0" smtClean="0">
                  <a:ln>
                    <a:noFill/>
                  </a:ln>
                  <a:solidFill>
                    <a:schemeClr val="tx1"/>
                  </a:solidFill>
                  <a:effectLst/>
                  <a:latin typeface="Arial" pitchFamily="34" charset="0"/>
                </a:endParaRPr>
              </a:p>
            </p:txBody>
          </p:sp>
          <p:sp>
            <p:nvSpPr>
              <p:cNvPr id="138309" name="Line 69"/>
              <p:cNvSpPr>
                <a:spLocks noChangeShapeType="1"/>
              </p:cNvSpPr>
              <p:nvPr/>
            </p:nvSpPr>
            <p:spPr bwMode="auto">
              <a:xfrm>
                <a:off x="2163" y="2964"/>
                <a:ext cx="1" cy="21"/>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8310" name="Line 70"/>
              <p:cNvSpPr>
                <a:spLocks noChangeShapeType="1"/>
              </p:cNvSpPr>
              <p:nvPr/>
            </p:nvSpPr>
            <p:spPr bwMode="auto">
              <a:xfrm>
                <a:off x="2253" y="2964"/>
                <a:ext cx="1" cy="21"/>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8311" name="Line 71"/>
              <p:cNvSpPr>
                <a:spLocks noChangeShapeType="1"/>
              </p:cNvSpPr>
              <p:nvPr/>
            </p:nvSpPr>
            <p:spPr bwMode="auto">
              <a:xfrm>
                <a:off x="2343" y="2964"/>
                <a:ext cx="1" cy="21"/>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8312" name="Line 72"/>
              <p:cNvSpPr>
                <a:spLocks noChangeShapeType="1"/>
              </p:cNvSpPr>
              <p:nvPr/>
            </p:nvSpPr>
            <p:spPr bwMode="auto">
              <a:xfrm>
                <a:off x="2426" y="2964"/>
                <a:ext cx="1" cy="42"/>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8313" name="Rectangle 73"/>
              <p:cNvSpPr>
                <a:spLocks noChangeArrowheads="1"/>
              </p:cNvSpPr>
              <p:nvPr/>
            </p:nvSpPr>
            <p:spPr bwMode="auto">
              <a:xfrm>
                <a:off x="2309" y="3006"/>
                <a:ext cx="234" cy="131"/>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100" b="0" i="0" u="none" strike="noStrike" cap="none" normalizeH="0" baseline="0" smtClean="0">
                    <a:ln>
                      <a:noFill/>
                    </a:ln>
                    <a:solidFill>
                      <a:srgbClr val="000000"/>
                    </a:solidFill>
                    <a:effectLst/>
                    <a:latin typeface="Arial" pitchFamily="34" charset="0"/>
                  </a:rPr>
                  <a:t>1.00</a:t>
                </a:r>
                <a:endParaRPr kumimoji="0" lang="en-US" sz="1800" b="0" i="0" u="none" strike="noStrike" cap="none" normalizeH="0" baseline="0" smtClean="0">
                  <a:ln>
                    <a:noFill/>
                  </a:ln>
                  <a:solidFill>
                    <a:schemeClr val="tx1"/>
                  </a:solidFill>
                  <a:effectLst/>
                  <a:latin typeface="Arial" pitchFamily="34" charset="0"/>
                </a:endParaRPr>
              </a:p>
            </p:txBody>
          </p:sp>
          <p:sp>
            <p:nvSpPr>
              <p:cNvPr id="138314" name="Line 74"/>
              <p:cNvSpPr>
                <a:spLocks noChangeShapeType="1"/>
              </p:cNvSpPr>
              <p:nvPr/>
            </p:nvSpPr>
            <p:spPr bwMode="auto">
              <a:xfrm>
                <a:off x="2516" y="2964"/>
                <a:ext cx="1" cy="21"/>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8315" name="Line 75"/>
              <p:cNvSpPr>
                <a:spLocks noChangeShapeType="1"/>
              </p:cNvSpPr>
              <p:nvPr/>
            </p:nvSpPr>
            <p:spPr bwMode="auto">
              <a:xfrm>
                <a:off x="2606" y="2964"/>
                <a:ext cx="1" cy="21"/>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8316" name="Line 76"/>
              <p:cNvSpPr>
                <a:spLocks noChangeShapeType="1"/>
              </p:cNvSpPr>
              <p:nvPr/>
            </p:nvSpPr>
            <p:spPr bwMode="auto">
              <a:xfrm>
                <a:off x="2696" y="2964"/>
                <a:ext cx="1" cy="21"/>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8317" name="Line 77"/>
              <p:cNvSpPr>
                <a:spLocks noChangeShapeType="1"/>
              </p:cNvSpPr>
              <p:nvPr/>
            </p:nvSpPr>
            <p:spPr bwMode="auto">
              <a:xfrm>
                <a:off x="2786" y="2964"/>
                <a:ext cx="1" cy="42"/>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8318" name="Rectangle 78"/>
              <p:cNvSpPr>
                <a:spLocks noChangeArrowheads="1"/>
              </p:cNvSpPr>
              <p:nvPr/>
            </p:nvSpPr>
            <p:spPr bwMode="auto">
              <a:xfrm>
                <a:off x="2669" y="3006"/>
                <a:ext cx="234" cy="131"/>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100" b="0" i="0" u="none" strike="noStrike" cap="none" normalizeH="0" baseline="0" smtClean="0">
                    <a:ln>
                      <a:noFill/>
                    </a:ln>
                    <a:solidFill>
                      <a:srgbClr val="000000"/>
                    </a:solidFill>
                    <a:effectLst/>
                    <a:latin typeface="Arial" pitchFamily="34" charset="0"/>
                  </a:rPr>
                  <a:t>1.20</a:t>
                </a:r>
                <a:endParaRPr kumimoji="0" lang="en-US" sz="1800" b="0" i="0" u="none" strike="noStrike" cap="none" normalizeH="0" baseline="0" smtClean="0">
                  <a:ln>
                    <a:noFill/>
                  </a:ln>
                  <a:solidFill>
                    <a:schemeClr val="tx1"/>
                  </a:solidFill>
                  <a:effectLst/>
                  <a:latin typeface="Arial" pitchFamily="34" charset="0"/>
                </a:endParaRPr>
              </a:p>
            </p:txBody>
          </p:sp>
          <p:sp>
            <p:nvSpPr>
              <p:cNvPr id="138319" name="Line 79"/>
              <p:cNvSpPr>
                <a:spLocks noChangeShapeType="1"/>
              </p:cNvSpPr>
              <p:nvPr/>
            </p:nvSpPr>
            <p:spPr bwMode="auto">
              <a:xfrm>
                <a:off x="2876" y="2964"/>
                <a:ext cx="1" cy="21"/>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8320" name="Line 80"/>
              <p:cNvSpPr>
                <a:spLocks noChangeShapeType="1"/>
              </p:cNvSpPr>
              <p:nvPr/>
            </p:nvSpPr>
            <p:spPr bwMode="auto">
              <a:xfrm>
                <a:off x="2966" y="2964"/>
                <a:ext cx="1" cy="21"/>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8321" name="Line 81"/>
              <p:cNvSpPr>
                <a:spLocks noChangeShapeType="1"/>
              </p:cNvSpPr>
              <p:nvPr/>
            </p:nvSpPr>
            <p:spPr bwMode="auto">
              <a:xfrm>
                <a:off x="3056" y="2964"/>
                <a:ext cx="1" cy="21"/>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8322" name="Line 82"/>
              <p:cNvSpPr>
                <a:spLocks noChangeShapeType="1"/>
              </p:cNvSpPr>
              <p:nvPr/>
            </p:nvSpPr>
            <p:spPr bwMode="auto">
              <a:xfrm>
                <a:off x="3139" y="2964"/>
                <a:ext cx="1" cy="42"/>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8323" name="Rectangle 83"/>
              <p:cNvSpPr>
                <a:spLocks noChangeArrowheads="1"/>
              </p:cNvSpPr>
              <p:nvPr/>
            </p:nvSpPr>
            <p:spPr bwMode="auto">
              <a:xfrm>
                <a:off x="3022" y="3006"/>
                <a:ext cx="234" cy="131"/>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100" b="0" i="0" u="none" strike="noStrike" cap="none" normalizeH="0" baseline="0" smtClean="0">
                    <a:ln>
                      <a:noFill/>
                    </a:ln>
                    <a:solidFill>
                      <a:srgbClr val="000000"/>
                    </a:solidFill>
                    <a:effectLst/>
                    <a:latin typeface="Arial" pitchFamily="34" charset="0"/>
                  </a:rPr>
                  <a:t>1.40</a:t>
                </a:r>
                <a:endParaRPr kumimoji="0" lang="en-US" sz="1800" b="0" i="0" u="none" strike="noStrike" cap="none" normalizeH="0" baseline="0" smtClean="0">
                  <a:ln>
                    <a:noFill/>
                  </a:ln>
                  <a:solidFill>
                    <a:schemeClr val="tx1"/>
                  </a:solidFill>
                  <a:effectLst/>
                  <a:latin typeface="Arial" pitchFamily="34" charset="0"/>
                </a:endParaRPr>
              </a:p>
            </p:txBody>
          </p:sp>
          <p:sp>
            <p:nvSpPr>
              <p:cNvPr id="138324" name="Line 84"/>
              <p:cNvSpPr>
                <a:spLocks noChangeShapeType="1"/>
              </p:cNvSpPr>
              <p:nvPr/>
            </p:nvSpPr>
            <p:spPr bwMode="auto">
              <a:xfrm>
                <a:off x="3229" y="2964"/>
                <a:ext cx="1" cy="21"/>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8325" name="Line 85"/>
              <p:cNvSpPr>
                <a:spLocks noChangeShapeType="1"/>
              </p:cNvSpPr>
              <p:nvPr/>
            </p:nvSpPr>
            <p:spPr bwMode="auto">
              <a:xfrm>
                <a:off x="3319" y="2964"/>
                <a:ext cx="1" cy="21"/>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8326" name="Line 86"/>
              <p:cNvSpPr>
                <a:spLocks noChangeShapeType="1"/>
              </p:cNvSpPr>
              <p:nvPr/>
            </p:nvSpPr>
            <p:spPr bwMode="auto">
              <a:xfrm>
                <a:off x="3409" y="2964"/>
                <a:ext cx="1" cy="21"/>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8327" name="Line 87"/>
              <p:cNvSpPr>
                <a:spLocks noChangeShapeType="1"/>
              </p:cNvSpPr>
              <p:nvPr/>
            </p:nvSpPr>
            <p:spPr bwMode="auto">
              <a:xfrm>
                <a:off x="3499" y="2964"/>
                <a:ext cx="1" cy="42"/>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8328" name="Rectangle 88"/>
              <p:cNvSpPr>
                <a:spLocks noChangeArrowheads="1"/>
              </p:cNvSpPr>
              <p:nvPr/>
            </p:nvSpPr>
            <p:spPr bwMode="auto">
              <a:xfrm>
                <a:off x="3382" y="3006"/>
                <a:ext cx="234" cy="131"/>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100" b="0" i="0" u="none" strike="noStrike" cap="none" normalizeH="0" baseline="0" smtClean="0">
                    <a:ln>
                      <a:noFill/>
                    </a:ln>
                    <a:solidFill>
                      <a:srgbClr val="000000"/>
                    </a:solidFill>
                    <a:effectLst/>
                    <a:latin typeface="Arial" pitchFamily="34" charset="0"/>
                  </a:rPr>
                  <a:t>1.60</a:t>
                </a:r>
                <a:endParaRPr kumimoji="0" lang="en-US" sz="1800" b="0" i="0" u="none" strike="noStrike" cap="none" normalizeH="0" baseline="0" smtClean="0">
                  <a:ln>
                    <a:noFill/>
                  </a:ln>
                  <a:solidFill>
                    <a:schemeClr val="tx1"/>
                  </a:solidFill>
                  <a:effectLst/>
                  <a:latin typeface="Arial" pitchFamily="34" charset="0"/>
                </a:endParaRPr>
              </a:p>
            </p:txBody>
          </p:sp>
          <p:sp>
            <p:nvSpPr>
              <p:cNvPr id="138329" name="Line 89"/>
              <p:cNvSpPr>
                <a:spLocks noChangeShapeType="1"/>
              </p:cNvSpPr>
              <p:nvPr/>
            </p:nvSpPr>
            <p:spPr bwMode="auto">
              <a:xfrm>
                <a:off x="3590" y="2964"/>
                <a:ext cx="1" cy="21"/>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8330" name="Line 90"/>
              <p:cNvSpPr>
                <a:spLocks noChangeShapeType="1"/>
              </p:cNvSpPr>
              <p:nvPr/>
            </p:nvSpPr>
            <p:spPr bwMode="auto">
              <a:xfrm>
                <a:off x="3680" y="2964"/>
                <a:ext cx="1" cy="21"/>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8331" name="Line 91"/>
              <p:cNvSpPr>
                <a:spLocks noChangeShapeType="1"/>
              </p:cNvSpPr>
              <p:nvPr/>
            </p:nvSpPr>
            <p:spPr bwMode="auto">
              <a:xfrm>
                <a:off x="3770" y="2964"/>
                <a:ext cx="1" cy="21"/>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8332" name="Line 92"/>
              <p:cNvSpPr>
                <a:spLocks noChangeShapeType="1"/>
              </p:cNvSpPr>
              <p:nvPr/>
            </p:nvSpPr>
            <p:spPr bwMode="auto">
              <a:xfrm>
                <a:off x="3853" y="2964"/>
                <a:ext cx="1" cy="42"/>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8333" name="Rectangle 93"/>
              <p:cNvSpPr>
                <a:spLocks noChangeArrowheads="1"/>
              </p:cNvSpPr>
              <p:nvPr/>
            </p:nvSpPr>
            <p:spPr bwMode="auto">
              <a:xfrm>
                <a:off x="3736" y="3006"/>
                <a:ext cx="234" cy="131"/>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100" b="0" i="0" u="none" strike="noStrike" cap="none" normalizeH="0" baseline="0" smtClean="0">
                    <a:ln>
                      <a:noFill/>
                    </a:ln>
                    <a:solidFill>
                      <a:srgbClr val="000000"/>
                    </a:solidFill>
                    <a:effectLst/>
                    <a:latin typeface="Arial" pitchFamily="34" charset="0"/>
                  </a:rPr>
                  <a:t>1.80</a:t>
                </a:r>
                <a:endParaRPr kumimoji="0" lang="en-US" sz="1800" b="0" i="0" u="none" strike="noStrike" cap="none" normalizeH="0" baseline="0" smtClean="0">
                  <a:ln>
                    <a:noFill/>
                  </a:ln>
                  <a:solidFill>
                    <a:schemeClr val="tx1"/>
                  </a:solidFill>
                  <a:effectLst/>
                  <a:latin typeface="Arial" pitchFamily="34" charset="0"/>
                </a:endParaRPr>
              </a:p>
            </p:txBody>
          </p:sp>
          <p:sp>
            <p:nvSpPr>
              <p:cNvPr id="138334" name="Line 94"/>
              <p:cNvSpPr>
                <a:spLocks noChangeShapeType="1"/>
              </p:cNvSpPr>
              <p:nvPr/>
            </p:nvSpPr>
            <p:spPr bwMode="auto">
              <a:xfrm>
                <a:off x="3943" y="2964"/>
                <a:ext cx="1" cy="21"/>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8335" name="Line 95"/>
              <p:cNvSpPr>
                <a:spLocks noChangeShapeType="1"/>
              </p:cNvSpPr>
              <p:nvPr/>
            </p:nvSpPr>
            <p:spPr bwMode="auto">
              <a:xfrm>
                <a:off x="4033" y="2964"/>
                <a:ext cx="1" cy="21"/>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8336" name="Line 96"/>
              <p:cNvSpPr>
                <a:spLocks noChangeShapeType="1"/>
              </p:cNvSpPr>
              <p:nvPr/>
            </p:nvSpPr>
            <p:spPr bwMode="auto">
              <a:xfrm>
                <a:off x="4123" y="2964"/>
                <a:ext cx="1" cy="21"/>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8337" name="Line 97"/>
              <p:cNvSpPr>
                <a:spLocks noChangeShapeType="1"/>
              </p:cNvSpPr>
              <p:nvPr/>
            </p:nvSpPr>
            <p:spPr bwMode="auto">
              <a:xfrm>
                <a:off x="4213" y="2964"/>
                <a:ext cx="1" cy="42"/>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8338" name="Rectangle 98"/>
              <p:cNvSpPr>
                <a:spLocks noChangeArrowheads="1"/>
              </p:cNvSpPr>
              <p:nvPr/>
            </p:nvSpPr>
            <p:spPr bwMode="auto">
              <a:xfrm>
                <a:off x="4096" y="3006"/>
                <a:ext cx="234" cy="131"/>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100" b="0" i="0" u="none" strike="noStrike" cap="none" normalizeH="0" baseline="0" smtClean="0">
                    <a:ln>
                      <a:noFill/>
                    </a:ln>
                    <a:solidFill>
                      <a:srgbClr val="000000"/>
                    </a:solidFill>
                    <a:effectLst/>
                    <a:latin typeface="Arial" pitchFamily="34" charset="0"/>
                  </a:rPr>
                  <a:t>2.00</a:t>
                </a:r>
                <a:endParaRPr kumimoji="0" lang="en-US" sz="1800" b="0" i="0" u="none" strike="noStrike" cap="none" normalizeH="0" baseline="0" smtClean="0">
                  <a:ln>
                    <a:noFill/>
                  </a:ln>
                  <a:solidFill>
                    <a:schemeClr val="tx1"/>
                  </a:solidFill>
                  <a:effectLst/>
                  <a:latin typeface="Arial" pitchFamily="34" charset="0"/>
                </a:endParaRPr>
              </a:p>
            </p:txBody>
          </p:sp>
          <p:sp>
            <p:nvSpPr>
              <p:cNvPr id="138339" name="Line 99"/>
              <p:cNvSpPr>
                <a:spLocks noChangeShapeType="1"/>
              </p:cNvSpPr>
              <p:nvPr/>
            </p:nvSpPr>
            <p:spPr bwMode="auto">
              <a:xfrm>
                <a:off x="4303" y="2964"/>
                <a:ext cx="1" cy="21"/>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8340" name="Line 100"/>
              <p:cNvSpPr>
                <a:spLocks noChangeShapeType="1"/>
              </p:cNvSpPr>
              <p:nvPr/>
            </p:nvSpPr>
            <p:spPr bwMode="auto">
              <a:xfrm>
                <a:off x="4393" y="2964"/>
                <a:ext cx="1" cy="21"/>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8341" name="Line 101"/>
              <p:cNvSpPr>
                <a:spLocks noChangeShapeType="1"/>
              </p:cNvSpPr>
              <p:nvPr/>
            </p:nvSpPr>
            <p:spPr bwMode="auto">
              <a:xfrm>
                <a:off x="4476" y="2964"/>
                <a:ext cx="1" cy="21"/>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8342" name="Line 102"/>
              <p:cNvSpPr>
                <a:spLocks noChangeShapeType="1"/>
              </p:cNvSpPr>
              <p:nvPr/>
            </p:nvSpPr>
            <p:spPr bwMode="auto">
              <a:xfrm>
                <a:off x="4566" y="2964"/>
                <a:ext cx="1" cy="42"/>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8343" name="Rectangle 103"/>
              <p:cNvSpPr>
                <a:spLocks noChangeArrowheads="1"/>
              </p:cNvSpPr>
              <p:nvPr/>
            </p:nvSpPr>
            <p:spPr bwMode="auto">
              <a:xfrm>
                <a:off x="4449" y="3006"/>
                <a:ext cx="234" cy="131"/>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100" b="0" i="0" u="none" strike="noStrike" cap="none" normalizeH="0" baseline="0" smtClean="0">
                    <a:ln>
                      <a:noFill/>
                    </a:ln>
                    <a:solidFill>
                      <a:srgbClr val="000000"/>
                    </a:solidFill>
                    <a:effectLst/>
                    <a:latin typeface="Arial" pitchFamily="34" charset="0"/>
                  </a:rPr>
                  <a:t>2.20</a:t>
                </a:r>
                <a:endParaRPr kumimoji="0" lang="en-US" sz="1800" b="0" i="0" u="none" strike="noStrike" cap="none" normalizeH="0" baseline="0" smtClean="0">
                  <a:ln>
                    <a:noFill/>
                  </a:ln>
                  <a:solidFill>
                    <a:schemeClr val="tx1"/>
                  </a:solidFill>
                  <a:effectLst/>
                  <a:latin typeface="Arial" pitchFamily="34" charset="0"/>
                </a:endParaRPr>
              </a:p>
            </p:txBody>
          </p:sp>
          <p:sp>
            <p:nvSpPr>
              <p:cNvPr id="138344" name="Line 104"/>
              <p:cNvSpPr>
                <a:spLocks noChangeShapeType="1"/>
              </p:cNvSpPr>
              <p:nvPr/>
            </p:nvSpPr>
            <p:spPr bwMode="auto">
              <a:xfrm>
                <a:off x="4656" y="2964"/>
                <a:ext cx="1" cy="21"/>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8345" name="Line 105"/>
              <p:cNvSpPr>
                <a:spLocks noChangeShapeType="1"/>
              </p:cNvSpPr>
              <p:nvPr/>
            </p:nvSpPr>
            <p:spPr bwMode="auto">
              <a:xfrm>
                <a:off x="4746" y="2964"/>
                <a:ext cx="1" cy="21"/>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8346" name="Line 106"/>
              <p:cNvSpPr>
                <a:spLocks noChangeShapeType="1"/>
              </p:cNvSpPr>
              <p:nvPr/>
            </p:nvSpPr>
            <p:spPr bwMode="auto">
              <a:xfrm>
                <a:off x="4836" y="2964"/>
                <a:ext cx="1" cy="21"/>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8347" name="Line 107"/>
              <p:cNvSpPr>
                <a:spLocks noChangeShapeType="1"/>
              </p:cNvSpPr>
              <p:nvPr/>
            </p:nvSpPr>
            <p:spPr bwMode="auto">
              <a:xfrm>
                <a:off x="4926" y="2964"/>
                <a:ext cx="1" cy="42"/>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8348" name="Rectangle 108"/>
              <p:cNvSpPr>
                <a:spLocks noChangeArrowheads="1"/>
              </p:cNvSpPr>
              <p:nvPr/>
            </p:nvSpPr>
            <p:spPr bwMode="auto">
              <a:xfrm>
                <a:off x="4809" y="3006"/>
                <a:ext cx="234" cy="131"/>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100" b="0" i="0" u="none" strike="noStrike" cap="none" normalizeH="0" baseline="0" smtClean="0">
                    <a:ln>
                      <a:noFill/>
                    </a:ln>
                    <a:solidFill>
                      <a:srgbClr val="000000"/>
                    </a:solidFill>
                    <a:effectLst/>
                    <a:latin typeface="Arial" pitchFamily="34" charset="0"/>
                  </a:rPr>
                  <a:t>2.40</a:t>
                </a:r>
                <a:endParaRPr kumimoji="0" lang="en-US" sz="1800" b="0" i="0" u="none" strike="noStrike" cap="none" normalizeH="0" baseline="0" smtClean="0">
                  <a:ln>
                    <a:noFill/>
                  </a:ln>
                  <a:solidFill>
                    <a:schemeClr val="tx1"/>
                  </a:solidFill>
                  <a:effectLst/>
                  <a:latin typeface="Arial" pitchFamily="34" charset="0"/>
                </a:endParaRPr>
              </a:p>
            </p:txBody>
          </p:sp>
          <p:sp>
            <p:nvSpPr>
              <p:cNvPr id="138349" name="Line 109"/>
              <p:cNvSpPr>
                <a:spLocks noChangeShapeType="1"/>
              </p:cNvSpPr>
              <p:nvPr/>
            </p:nvSpPr>
            <p:spPr bwMode="auto">
              <a:xfrm>
                <a:off x="5016" y="2964"/>
                <a:ext cx="1" cy="21"/>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8350" name="Line 110"/>
              <p:cNvSpPr>
                <a:spLocks noChangeShapeType="1"/>
              </p:cNvSpPr>
              <p:nvPr/>
            </p:nvSpPr>
            <p:spPr bwMode="auto">
              <a:xfrm>
                <a:off x="5106" y="2964"/>
                <a:ext cx="1" cy="21"/>
              </a:xfrm>
              <a:prstGeom prst="line">
                <a:avLst/>
              </a:prstGeom>
              <a:no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cxnSp>
          <p:nvCxnSpPr>
            <p:cNvPr id="5" name="Straight Arrow Connector 4"/>
            <p:cNvCxnSpPr/>
            <p:nvPr/>
          </p:nvCxnSpPr>
          <p:spPr bwMode="auto">
            <a:xfrm flipH="1">
              <a:off x="4669277" y="1887166"/>
              <a:ext cx="447472" cy="136187"/>
            </a:xfrm>
            <a:prstGeom prst="straightConnector1">
              <a:avLst/>
            </a:prstGeom>
            <a:solidFill>
              <a:srgbClr val="3374D4"/>
            </a:solidFill>
            <a:ln w="12700" cap="flat" cmpd="sng" algn="ctr">
              <a:solidFill>
                <a:schemeClr val="tx1"/>
              </a:solidFill>
              <a:prstDash val="solid"/>
              <a:round/>
              <a:headEnd type="none" w="med" len="med"/>
              <a:tailEnd type="arrow"/>
            </a:ln>
            <a:effectLst/>
          </p:spPr>
        </p:cxnSp>
        <p:sp>
          <p:nvSpPr>
            <p:cNvPr id="4" name="TextBox 3"/>
            <p:cNvSpPr txBox="1"/>
            <p:nvPr/>
          </p:nvSpPr>
          <p:spPr>
            <a:xfrm>
              <a:off x="4805466" y="1322961"/>
              <a:ext cx="1410511" cy="584775"/>
            </a:xfrm>
            <a:prstGeom prst="rect">
              <a:avLst/>
            </a:prstGeom>
            <a:noFill/>
          </p:spPr>
          <p:txBody>
            <a:bodyPr wrap="square" rtlCol="0">
              <a:spAutoFit/>
            </a:bodyPr>
            <a:lstStyle/>
            <a:p>
              <a:r>
                <a:rPr lang="en-US" dirty="0" smtClean="0"/>
                <a:t>Proper time constant</a:t>
              </a:r>
              <a:endParaRPr lang="en-US" dirty="0"/>
            </a:p>
          </p:txBody>
        </p:sp>
        <p:cxnSp>
          <p:nvCxnSpPr>
            <p:cNvPr id="116" name="Straight Arrow Connector 115"/>
            <p:cNvCxnSpPr/>
            <p:nvPr/>
          </p:nvCxnSpPr>
          <p:spPr bwMode="auto">
            <a:xfrm>
              <a:off x="2490280" y="3064213"/>
              <a:ext cx="515567" cy="204281"/>
            </a:xfrm>
            <a:prstGeom prst="straightConnector1">
              <a:avLst/>
            </a:prstGeom>
            <a:solidFill>
              <a:srgbClr val="3374D4"/>
            </a:solidFill>
            <a:ln w="12700" cap="flat" cmpd="sng" algn="ctr">
              <a:solidFill>
                <a:schemeClr val="tx1"/>
              </a:solidFill>
              <a:prstDash val="solid"/>
              <a:round/>
              <a:headEnd type="none" w="med" len="med"/>
              <a:tailEnd type="arrow"/>
            </a:ln>
            <a:effectLst/>
          </p:spPr>
        </p:cxnSp>
        <p:sp>
          <p:nvSpPr>
            <p:cNvPr id="118" name="TextBox 117"/>
            <p:cNvSpPr txBox="1"/>
            <p:nvPr/>
          </p:nvSpPr>
          <p:spPr>
            <a:xfrm>
              <a:off x="1553183" y="2457855"/>
              <a:ext cx="1092742" cy="830997"/>
            </a:xfrm>
            <a:prstGeom prst="rect">
              <a:avLst/>
            </a:prstGeom>
            <a:noFill/>
          </p:spPr>
          <p:txBody>
            <a:bodyPr wrap="square" rtlCol="0">
              <a:spAutoFit/>
            </a:bodyPr>
            <a:lstStyle/>
            <a:p>
              <a:r>
                <a:rPr lang="en-US" dirty="0" smtClean="0"/>
                <a:t>Time constant too high</a:t>
              </a:r>
              <a:endParaRPr lang="en-US" dirty="0"/>
            </a:p>
          </p:txBody>
        </p:sp>
      </p:grpSp>
      <p:sp>
        <p:nvSpPr>
          <p:cNvPr id="120" name="Content Placeholder 119"/>
          <p:cNvSpPr>
            <a:spLocks noGrp="1"/>
          </p:cNvSpPr>
          <p:nvPr>
            <p:ph sz="half" idx="13"/>
          </p:nvPr>
        </p:nvSpPr>
        <p:spPr>
          <a:xfrm>
            <a:off x="309082" y="5272425"/>
            <a:ext cx="8583443" cy="1324960"/>
          </a:xfrm>
        </p:spPr>
        <p:txBody>
          <a:bodyPr/>
          <a:lstStyle/>
          <a:p>
            <a:r>
              <a:rPr lang="en-US" dirty="0" smtClean="0"/>
              <a:t>Time Constant that is too high results in</a:t>
            </a:r>
          </a:p>
          <a:p>
            <a:pPr lvl="1"/>
            <a:r>
              <a:rPr lang="en-US" dirty="0" smtClean="0"/>
              <a:t>Broad peaks</a:t>
            </a:r>
          </a:p>
          <a:p>
            <a:pPr lvl="1"/>
            <a:r>
              <a:rPr lang="en-US" dirty="0" smtClean="0"/>
              <a:t>Tailed peaks</a:t>
            </a:r>
          </a:p>
          <a:p>
            <a:pPr lvl="1"/>
            <a:r>
              <a:rPr lang="en-US" dirty="0" smtClean="0"/>
              <a:t>Loss of sensitivity</a:t>
            </a:r>
            <a:endParaRPr lang="en-US" dirty="0"/>
          </a:p>
        </p:txBody>
      </p:sp>
    </p:spTree>
  </p:cSld>
  <p:clrMapOvr>
    <a:masterClrMapping/>
  </p:clrMapOvr>
  <p:transition/>
  <p:timing>
    <p:tnLst>
      <p:par>
        <p:cTn id="1" dur="indefinite" restart="never" nodeType="tmRoot"/>
      </p:par>
    </p:tnLst>
  </p:timing>
</p:sld>
</file>

<file path=ppt/slides/slide2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p:txBody>
          <a:bodyPr/>
          <a:lstStyle/>
          <a:p>
            <a:r>
              <a:rPr lang="en-US" dirty="0" smtClean="0"/>
              <a:t>System Efficiency – System Volume &amp; Column</a:t>
            </a:r>
            <a:endParaRPr lang="en-US" dirty="0"/>
          </a:p>
        </p:txBody>
      </p:sp>
      <p:grpSp>
        <p:nvGrpSpPr>
          <p:cNvPr id="4" name="Group 18"/>
          <p:cNvGrpSpPr/>
          <p:nvPr/>
        </p:nvGrpSpPr>
        <p:grpSpPr>
          <a:xfrm>
            <a:off x="249675" y="1031132"/>
            <a:ext cx="7532454" cy="5272392"/>
            <a:chOff x="327498" y="464340"/>
            <a:chExt cx="8049913" cy="5825605"/>
          </a:xfrm>
        </p:grpSpPr>
        <p:grpSp>
          <p:nvGrpSpPr>
            <p:cNvPr id="5" name="Group 10"/>
            <p:cNvGrpSpPr/>
            <p:nvPr/>
          </p:nvGrpSpPr>
          <p:grpSpPr>
            <a:xfrm>
              <a:off x="327498" y="1050587"/>
              <a:ext cx="7658910" cy="5239358"/>
              <a:chOff x="327498" y="1050587"/>
              <a:chExt cx="7658910" cy="5239358"/>
            </a:xfrm>
          </p:grpSpPr>
          <p:pic>
            <p:nvPicPr>
              <p:cNvPr id="29" name="Picture 2"/>
              <p:cNvPicPr>
                <a:picLocks noChangeAspect="1" noChangeArrowheads="1"/>
              </p:cNvPicPr>
              <p:nvPr/>
            </p:nvPicPr>
            <p:blipFill>
              <a:blip r:embed="rId3" cstate="print"/>
              <a:srcRect/>
              <a:stretch>
                <a:fillRect/>
              </a:stretch>
            </p:blipFill>
            <p:spPr bwMode="auto">
              <a:xfrm>
                <a:off x="371577" y="1163908"/>
                <a:ext cx="7535862" cy="5126037"/>
              </a:xfrm>
              <a:prstGeom prst="rect">
                <a:avLst/>
              </a:prstGeom>
              <a:noFill/>
              <a:ln w="9525" algn="ctr">
                <a:noFill/>
                <a:miter lim="800000"/>
                <a:headEnd/>
                <a:tailEnd/>
              </a:ln>
              <a:effectLst/>
            </p:spPr>
          </p:pic>
          <p:sp>
            <p:nvSpPr>
              <p:cNvPr id="30" name="Rectangle 5"/>
              <p:cNvSpPr/>
              <p:nvPr/>
            </p:nvSpPr>
            <p:spPr bwMode="white">
              <a:xfrm>
                <a:off x="6984460" y="1050587"/>
                <a:ext cx="904672" cy="593387"/>
              </a:xfrm>
              <a:prstGeom prst="rect">
                <a:avLst/>
              </a:prstGeom>
              <a:solidFill>
                <a:schemeClr val="bg1"/>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US" sz="1600" b="0" i="0" u="none" strike="noStrike" cap="none" normalizeH="0" baseline="0" smtClean="0">
                  <a:ln>
                    <a:noFill/>
                  </a:ln>
                  <a:solidFill>
                    <a:schemeClr val="tx1"/>
                  </a:solidFill>
                  <a:effectLst/>
                  <a:latin typeface="Verdana" pitchFamily="34" charset="0"/>
                </a:endParaRPr>
              </a:p>
            </p:txBody>
          </p:sp>
          <p:sp>
            <p:nvSpPr>
              <p:cNvPr id="31" name="Rectangle 6"/>
              <p:cNvSpPr/>
              <p:nvPr/>
            </p:nvSpPr>
            <p:spPr bwMode="white">
              <a:xfrm>
                <a:off x="7039583" y="3771090"/>
                <a:ext cx="946825" cy="593387"/>
              </a:xfrm>
              <a:prstGeom prst="rect">
                <a:avLst/>
              </a:prstGeom>
              <a:solidFill>
                <a:schemeClr val="bg1"/>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US" sz="1600" b="0" i="0" u="none" strike="noStrike" cap="none" normalizeH="0" baseline="0" smtClean="0">
                  <a:ln>
                    <a:noFill/>
                  </a:ln>
                  <a:solidFill>
                    <a:schemeClr val="tx1"/>
                  </a:solidFill>
                  <a:effectLst/>
                  <a:latin typeface="Verdana" pitchFamily="34" charset="0"/>
                </a:endParaRPr>
              </a:p>
            </p:txBody>
          </p:sp>
          <p:sp>
            <p:nvSpPr>
              <p:cNvPr id="32" name="Rectangle 31"/>
              <p:cNvSpPr/>
              <p:nvPr/>
            </p:nvSpPr>
            <p:spPr bwMode="white">
              <a:xfrm>
                <a:off x="359923" y="1118681"/>
                <a:ext cx="946825" cy="252920"/>
              </a:xfrm>
              <a:prstGeom prst="rect">
                <a:avLst/>
              </a:prstGeom>
              <a:solidFill>
                <a:schemeClr val="bg1"/>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US" sz="1600" b="0" i="0" u="none" strike="noStrike" cap="none" normalizeH="0" baseline="0" smtClean="0">
                  <a:ln>
                    <a:noFill/>
                  </a:ln>
                  <a:solidFill>
                    <a:schemeClr val="tx1"/>
                  </a:solidFill>
                  <a:effectLst/>
                  <a:latin typeface="Verdana" pitchFamily="34" charset="0"/>
                </a:endParaRPr>
              </a:p>
            </p:txBody>
          </p:sp>
          <p:sp>
            <p:nvSpPr>
              <p:cNvPr id="33" name="Rectangle 32"/>
              <p:cNvSpPr/>
              <p:nvPr/>
            </p:nvSpPr>
            <p:spPr bwMode="white">
              <a:xfrm>
                <a:off x="327498" y="3673813"/>
                <a:ext cx="946825" cy="252920"/>
              </a:xfrm>
              <a:prstGeom prst="rect">
                <a:avLst/>
              </a:prstGeom>
              <a:solidFill>
                <a:schemeClr val="bg1"/>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US" sz="1600" b="0" i="0" u="none" strike="noStrike" cap="none" normalizeH="0" baseline="0" smtClean="0">
                  <a:ln>
                    <a:noFill/>
                  </a:ln>
                  <a:solidFill>
                    <a:schemeClr val="tx1"/>
                  </a:solidFill>
                  <a:effectLst/>
                  <a:latin typeface="Verdana" pitchFamily="34" charset="0"/>
                </a:endParaRPr>
              </a:p>
            </p:txBody>
          </p:sp>
        </p:grpSp>
        <p:sp>
          <p:nvSpPr>
            <p:cNvPr id="21" name="Text Box 5"/>
            <p:cNvSpPr txBox="1">
              <a:spLocks noChangeArrowheads="1"/>
            </p:cNvSpPr>
            <p:nvPr/>
          </p:nvSpPr>
          <p:spPr bwMode="auto">
            <a:xfrm>
              <a:off x="1159574" y="464340"/>
              <a:ext cx="3113091" cy="1292268"/>
            </a:xfrm>
            <a:prstGeom prst="rect">
              <a:avLst/>
            </a:prstGeom>
            <a:noFill/>
            <a:ln w="9525" algn="ctr">
              <a:noFill/>
              <a:miter lim="800000"/>
              <a:headEnd/>
              <a:tailEnd/>
            </a:ln>
            <a:effectLst/>
          </p:spPr>
          <p:txBody>
            <a:bodyPr wrap="square">
              <a:spAutoFit/>
            </a:bodyPr>
            <a:lstStyle/>
            <a:p>
              <a:r>
                <a:rPr lang="en-US" sz="1400" dirty="0" smtClean="0">
                  <a:solidFill>
                    <a:srgbClr val="0000FF"/>
                  </a:solidFill>
                </a:rPr>
                <a:t>ACQUITY UPLC</a:t>
              </a:r>
            </a:p>
            <a:p>
              <a:r>
                <a:rPr lang="en-US" sz="1400" dirty="0" smtClean="0">
                  <a:solidFill>
                    <a:srgbClr val="0000FF"/>
                  </a:solidFill>
                </a:rPr>
                <a:t>System volume = 120µL</a:t>
              </a:r>
            </a:p>
            <a:p>
              <a:r>
                <a:rPr lang="en-US" sz="1400" dirty="0" smtClean="0">
                  <a:solidFill>
                    <a:srgbClr val="0000FF"/>
                  </a:solidFill>
                </a:rPr>
                <a:t>BEH C18, 2.1x50mm, 1.7µm </a:t>
              </a:r>
              <a:endParaRPr lang="en-US" sz="1400" dirty="0">
                <a:solidFill>
                  <a:srgbClr val="0000FF"/>
                </a:solidFill>
              </a:endParaRPr>
            </a:p>
            <a:p>
              <a:r>
                <a:rPr lang="en-US" sz="1400" dirty="0">
                  <a:solidFill>
                    <a:srgbClr val="0000FF"/>
                  </a:solidFill>
                </a:rPr>
                <a:t>0.29 </a:t>
              </a:r>
              <a:r>
                <a:rPr lang="en-US" sz="1400" dirty="0" smtClean="0">
                  <a:solidFill>
                    <a:srgbClr val="0000FF"/>
                  </a:solidFill>
                </a:rPr>
                <a:t>mL/min</a:t>
              </a:r>
            </a:p>
            <a:p>
              <a:r>
                <a:rPr lang="en-US" sz="1400" dirty="0" smtClean="0">
                  <a:solidFill>
                    <a:srgbClr val="0000FF"/>
                  </a:solidFill>
                </a:rPr>
                <a:t>5µL injection</a:t>
              </a:r>
              <a:endParaRPr lang="en-US" sz="1400" dirty="0">
                <a:solidFill>
                  <a:srgbClr val="0000FF"/>
                </a:solidFill>
              </a:endParaRPr>
            </a:p>
          </p:txBody>
        </p:sp>
        <p:sp>
          <p:nvSpPr>
            <p:cNvPr id="22" name="Text Box 5"/>
            <p:cNvSpPr txBox="1">
              <a:spLocks noChangeArrowheads="1"/>
            </p:cNvSpPr>
            <p:nvPr/>
          </p:nvSpPr>
          <p:spPr bwMode="auto">
            <a:xfrm>
              <a:off x="1191324" y="3962399"/>
              <a:ext cx="3268986" cy="1292268"/>
            </a:xfrm>
            <a:prstGeom prst="rect">
              <a:avLst/>
            </a:prstGeom>
            <a:noFill/>
            <a:ln w="9525" algn="ctr">
              <a:noFill/>
              <a:miter lim="800000"/>
              <a:headEnd/>
              <a:tailEnd/>
            </a:ln>
            <a:effectLst/>
          </p:spPr>
          <p:txBody>
            <a:bodyPr wrap="none">
              <a:spAutoFit/>
            </a:bodyPr>
            <a:lstStyle/>
            <a:p>
              <a:r>
                <a:rPr lang="en-US" sz="1400" dirty="0" err="1" smtClean="0"/>
                <a:t>AllianceHT</a:t>
              </a:r>
              <a:r>
                <a:rPr lang="en-US" sz="1400" dirty="0" smtClean="0"/>
                <a:t> HPLC</a:t>
              </a:r>
            </a:p>
            <a:p>
              <a:r>
                <a:rPr lang="en-US" sz="1400" dirty="0" smtClean="0"/>
                <a:t>System volume = 350µL</a:t>
              </a:r>
            </a:p>
            <a:p>
              <a:r>
                <a:rPr lang="en-US" sz="1400" dirty="0" err="1" smtClean="0"/>
                <a:t>XTerra</a:t>
              </a:r>
              <a:r>
                <a:rPr lang="en-US" sz="1400" dirty="0" smtClean="0"/>
                <a:t> C18, 2.1x50mm, 3.5µm</a:t>
              </a:r>
              <a:endParaRPr lang="en-US" sz="1400" dirty="0"/>
            </a:p>
            <a:p>
              <a:r>
                <a:rPr lang="en-US" sz="1400" dirty="0"/>
                <a:t>0.29 </a:t>
              </a:r>
              <a:r>
                <a:rPr lang="en-US" sz="1400" dirty="0" smtClean="0"/>
                <a:t>mL/min</a:t>
              </a:r>
            </a:p>
            <a:p>
              <a:r>
                <a:rPr lang="en-US" sz="1400" dirty="0" smtClean="0"/>
                <a:t>5µL injection</a:t>
              </a:r>
            </a:p>
          </p:txBody>
        </p:sp>
        <p:grpSp>
          <p:nvGrpSpPr>
            <p:cNvPr id="6" name="Group 13"/>
            <p:cNvGrpSpPr/>
            <p:nvPr/>
          </p:nvGrpSpPr>
          <p:grpSpPr>
            <a:xfrm>
              <a:off x="5732564" y="2969875"/>
              <a:ext cx="816249" cy="566737"/>
              <a:chOff x="5956300" y="3290888"/>
              <a:chExt cx="816249" cy="566737"/>
            </a:xfrm>
          </p:grpSpPr>
          <p:sp>
            <p:nvSpPr>
              <p:cNvPr id="27" name="Text Box 22"/>
              <p:cNvSpPr txBox="1">
                <a:spLocks noChangeArrowheads="1"/>
              </p:cNvSpPr>
              <p:nvPr/>
            </p:nvSpPr>
            <p:spPr bwMode="auto">
              <a:xfrm>
                <a:off x="5956300" y="3290888"/>
                <a:ext cx="816249" cy="307777"/>
              </a:xfrm>
              <a:prstGeom prst="rect">
                <a:avLst/>
              </a:prstGeom>
              <a:noFill/>
              <a:ln w="9525" algn="ctr">
                <a:noFill/>
                <a:miter lim="800000"/>
                <a:headEnd/>
                <a:tailEnd/>
              </a:ln>
              <a:effectLst/>
            </p:spPr>
            <p:txBody>
              <a:bodyPr wrap="none">
                <a:spAutoFit/>
              </a:bodyPr>
              <a:lstStyle/>
              <a:p>
                <a:r>
                  <a:rPr lang="en-US" sz="1400" dirty="0"/>
                  <a:t>5.0min</a:t>
                </a:r>
              </a:p>
            </p:txBody>
          </p:sp>
          <p:sp>
            <p:nvSpPr>
              <p:cNvPr id="28" name="Line 23"/>
              <p:cNvSpPr>
                <a:spLocks noChangeShapeType="1"/>
              </p:cNvSpPr>
              <p:nvPr/>
            </p:nvSpPr>
            <p:spPr bwMode="auto">
              <a:xfrm>
                <a:off x="6084888" y="3622675"/>
                <a:ext cx="0" cy="234950"/>
              </a:xfrm>
              <a:prstGeom prst="line">
                <a:avLst/>
              </a:prstGeom>
              <a:noFill/>
              <a:ln w="25400">
                <a:noFill/>
                <a:round/>
                <a:headEnd/>
                <a:tailEnd type="triangle" w="med" len="med"/>
              </a:ln>
              <a:effectLst/>
            </p:spPr>
            <p:txBody>
              <a:bodyPr/>
              <a:lstStyle/>
              <a:p>
                <a:endParaRPr lang="en-US"/>
              </a:p>
            </p:txBody>
          </p:sp>
        </p:grpSp>
        <p:grpSp>
          <p:nvGrpSpPr>
            <p:cNvPr id="7" name="Group 16"/>
            <p:cNvGrpSpPr/>
            <p:nvPr/>
          </p:nvGrpSpPr>
          <p:grpSpPr>
            <a:xfrm>
              <a:off x="7561162" y="5561081"/>
              <a:ext cx="816249" cy="592137"/>
              <a:chOff x="7794625" y="5862638"/>
              <a:chExt cx="816249" cy="592137"/>
            </a:xfrm>
          </p:grpSpPr>
          <p:sp>
            <p:nvSpPr>
              <p:cNvPr id="25" name="Text Box 7"/>
              <p:cNvSpPr txBox="1">
                <a:spLocks noChangeArrowheads="1"/>
              </p:cNvSpPr>
              <p:nvPr/>
            </p:nvSpPr>
            <p:spPr bwMode="auto">
              <a:xfrm>
                <a:off x="7794625" y="5862638"/>
                <a:ext cx="816249" cy="307777"/>
              </a:xfrm>
              <a:prstGeom prst="rect">
                <a:avLst/>
              </a:prstGeom>
              <a:noFill/>
              <a:ln w="9525" algn="ctr">
                <a:noFill/>
                <a:miter lim="800000"/>
                <a:headEnd/>
                <a:tailEnd/>
              </a:ln>
              <a:effectLst/>
            </p:spPr>
            <p:txBody>
              <a:bodyPr wrap="none">
                <a:spAutoFit/>
              </a:bodyPr>
              <a:lstStyle/>
              <a:p>
                <a:r>
                  <a:rPr lang="en-US" sz="1400" dirty="0" smtClean="0"/>
                  <a:t>7.0min</a:t>
                </a:r>
                <a:endParaRPr lang="en-US" sz="1400" dirty="0"/>
              </a:p>
            </p:txBody>
          </p:sp>
          <p:sp>
            <p:nvSpPr>
              <p:cNvPr id="26" name="Line 20"/>
              <p:cNvSpPr>
                <a:spLocks noChangeShapeType="1"/>
              </p:cNvSpPr>
              <p:nvPr/>
            </p:nvSpPr>
            <p:spPr bwMode="auto">
              <a:xfrm flipH="1">
                <a:off x="7804150" y="6111875"/>
                <a:ext cx="163513" cy="342900"/>
              </a:xfrm>
              <a:prstGeom prst="line">
                <a:avLst/>
              </a:prstGeom>
              <a:noFill/>
              <a:ln w="25400">
                <a:noFill/>
                <a:round/>
                <a:headEnd/>
                <a:tailEnd type="triangle" w="med" len="med"/>
              </a:ln>
              <a:effectLst/>
            </p:spPr>
            <p:txBody>
              <a:bodyPr/>
              <a:lstStyle/>
              <a:p>
                <a:endParaRPr lang="en-US"/>
              </a:p>
            </p:txBody>
          </p:sp>
        </p:grpSp>
      </p:grpSp>
      <p:cxnSp>
        <p:nvCxnSpPr>
          <p:cNvPr id="35" name="Straight Connector 34"/>
          <p:cNvCxnSpPr/>
          <p:nvPr/>
        </p:nvCxnSpPr>
        <p:spPr bwMode="auto">
          <a:xfrm>
            <a:off x="4079674" y="3809154"/>
            <a:ext cx="1471645" cy="1463270"/>
          </a:xfrm>
          <a:prstGeom prst="line">
            <a:avLst/>
          </a:prstGeom>
          <a:solidFill>
            <a:srgbClr val="3374D4"/>
          </a:solidFill>
          <a:ln w="19050" cap="flat" cmpd="sng" algn="ctr">
            <a:solidFill>
              <a:schemeClr val="tx1"/>
            </a:solidFill>
            <a:prstDash val="sysDash"/>
            <a:round/>
            <a:headEnd type="none" w="med" len="med"/>
            <a:tailEnd type="arrow" w="med" len="med"/>
          </a:ln>
          <a:effectLst/>
        </p:spPr>
      </p:cxnSp>
      <p:sp>
        <p:nvSpPr>
          <p:cNvPr id="36" name="TextBox 35"/>
          <p:cNvSpPr txBox="1"/>
          <p:nvPr/>
        </p:nvSpPr>
        <p:spPr>
          <a:xfrm>
            <a:off x="4579701" y="4143016"/>
            <a:ext cx="1020790" cy="301804"/>
          </a:xfrm>
          <a:prstGeom prst="rect">
            <a:avLst/>
          </a:prstGeom>
          <a:solidFill>
            <a:srgbClr val="FFFF99"/>
          </a:solidFill>
        </p:spPr>
        <p:txBody>
          <a:bodyPr wrap="none" rtlCol="0">
            <a:spAutoFit/>
          </a:bodyPr>
          <a:lstStyle/>
          <a:p>
            <a:r>
              <a:rPr lang="en-US" sz="1400" i="1" dirty="0" smtClean="0"/>
              <a:t>Coelution</a:t>
            </a:r>
            <a:endParaRPr lang="en-US" sz="1400" i="1" dirty="0"/>
          </a:p>
        </p:txBody>
      </p:sp>
      <p:sp>
        <p:nvSpPr>
          <p:cNvPr id="2" name="Content Placeholder 1"/>
          <p:cNvSpPr>
            <a:spLocks noGrp="1"/>
          </p:cNvSpPr>
          <p:nvPr>
            <p:ph sz="half" idx="2"/>
          </p:nvPr>
        </p:nvSpPr>
        <p:spPr>
          <a:xfrm>
            <a:off x="6546777" y="1124720"/>
            <a:ext cx="2345748" cy="3686847"/>
          </a:xfrm>
          <a:solidFill>
            <a:srgbClr val="FFFFCC"/>
          </a:solidFill>
          <a:ln>
            <a:solidFill>
              <a:schemeClr val="tx1"/>
            </a:solidFill>
          </a:ln>
        </p:spPr>
        <p:txBody>
          <a:bodyPr>
            <a:normAutofit lnSpcReduction="10000"/>
          </a:bodyPr>
          <a:lstStyle/>
          <a:p>
            <a:r>
              <a:rPr lang="en-US" sz="1600" dirty="0" smtClean="0"/>
              <a:t>Factors affecting system efficiency</a:t>
            </a:r>
          </a:p>
          <a:p>
            <a:pPr lvl="1"/>
            <a:r>
              <a:rPr lang="en-US" dirty="0" smtClean="0"/>
              <a:t>System volume</a:t>
            </a:r>
          </a:p>
          <a:p>
            <a:pPr lvl="1"/>
            <a:r>
              <a:rPr lang="en-US" dirty="0" smtClean="0"/>
              <a:t>Tubing ID</a:t>
            </a:r>
          </a:p>
          <a:p>
            <a:pPr lvl="1"/>
            <a:r>
              <a:rPr lang="en-US" dirty="0" smtClean="0"/>
              <a:t>Tubing length</a:t>
            </a:r>
          </a:p>
          <a:p>
            <a:pPr lvl="1"/>
            <a:r>
              <a:rPr lang="en-US" dirty="0" smtClean="0"/>
              <a:t>Fittings</a:t>
            </a:r>
          </a:p>
          <a:p>
            <a:pPr lvl="1"/>
            <a:r>
              <a:rPr lang="en-US" dirty="0" smtClean="0"/>
              <a:t>Column size</a:t>
            </a:r>
          </a:p>
          <a:p>
            <a:r>
              <a:rPr lang="en-US" sz="1600" dirty="0" smtClean="0"/>
              <a:t>More efficient system</a:t>
            </a:r>
          </a:p>
          <a:p>
            <a:pPr lvl="1"/>
            <a:r>
              <a:rPr lang="en-US" dirty="0" smtClean="0"/>
              <a:t>Better sensitivity</a:t>
            </a:r>
          </a:p>
          <a:p>
            <a:pPr lvl="1"/>
            <a:r>
              <a:rPr lang="en-US" dirty="0" smtClean="0"/>
              <a:t>Better resolution</a:t>
            </a:r>
            <a:endParaRPr lang="en-US" dirty="0"/>
          </a:p>
        </p:txBody>
      </p:sp>
    </p:spTree>
  </p:cSld>
  <p:clrMapOvr>
    <a:masterClrMapping/>
  </p:clrMapOvr>
  <p:transition/>
  <p:timing>
    <p:tnLst>
      <p:par>
        <p:cTn id="1" dur="indefinite" restart="never" nodeType="tmRoot"/>
      </p:par>
    </p:tnLst>
  </p:timing>
</p:sld>
</file>

<file path=ppt/slides/slide2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 name="Content Placeholder 35"/>
          <p:cNvSpPr>
            <a:spLocks noGrp="1"/>
          </p:cNvSpPr>
          <p:nvPr>
            <p:ph sz="half" idx="13"/>
          </p:nvPr>
        </p:nvSpPr>
        <p:spPr>
          <a:xfrm>
            <a:off x="290385" y="5642043"/>
            <a:ext cx="8686800" cy="667307"/>
          </a:xfrm>
        </p:spPr>
        <p:txBody>
          <a:bodyPr/>
          <a:lstStyle/>
          <a:p>
            <a:r>
              <a:rPr lang="en-US" dirty="0" smtClean="0"/>
              <a:t>Broad peak in the middle of a chromatogram is a peak from a previous run or many runs ago.  </a:t>
            </a:r>
          </a:p>
        </p:txBody>
      </p:sp>
      <p:sp>
        <p:nvSpPr>
          <p:cNvPr id="35" name="Title 34"/>
          <p:cNvSpPr>
            <a:spLocks noGrp="1"/>
          </p:cNvSpPr>
          <p:nvPr>
            <p:ph type="title"/>
          </p:nvPr>
        </p:nvSpPr>
        <p:spPr/>
        <p:txBody>
          <a:bodyPr/>
          <a:lstStyle/>
          <a:p>
            <a:r>
              <a:rPr lang="en-US" dirty="0" smtClean="0"/>
              <a:t>Broad peak in the middle </a:t>
            </a:r>
            <a:endParaRPr lang="en-US" dirty="0"/>
          </a:p>
        </p:txBody>
      </p:sp>
      <p:grpSp>
        <p:nvGrpSpPr>
          <p:cNvPr id="2" name="Group 39"/>
          <p:cNvGrpSpPr/>
          <p:nvPr/>
        </p:nvGrpSpPr>
        <p:grpSpPr>
          <a:xfrm>
            <a:off x="1250867" y="1232171"/>
            <a:ext cx="6715327" cy="3826212"/>
            <a:chOff x="1076528" y="979251"/>
            <a:chExt cx="6715327" cy="3826212"/>
          </a:xfrm>
        </p:grpSpPr>
        <p:grpSp>
          <p:nvGrpSpPr>
            <p:cNvPr id="3" name="Group 3"/>
            <p:cNvGrpSpPr>
              <a:grpSpLocks/>
            </p:cNvGrpSpPr>
            <p:nvPr/>
          </p:nvGrpSpPr>
          <p:grpSpPr bwMode="auto">
            <a:xfrm>
              <a:off x="1076528" y="979251"/>
              <a:ext cx="6715327" cy="3826212"/>
              <a:chOff x="672" y="1248"/>
              <a:chExt cx="4320" cy="2679"/>
            </a:xfrm>
          </p:grpSpPr>
          <p:grpSp>
            <p:nvGrpSpPr>
              <p:cNvPr id="4" name="Group 4"/>
              <p:cNvGrpSpPr>
                <a:grpSpLocks/>
              </p:cNvGrpSpPr>
              <p:nvPr/>
            </p:nvGrpSpPr>
            <p:grpSpPr bwMode="auto">
              <a:xfrm>
                <a:off x="672" y="3552"/>
                <a:ext cx="4320" cy="375"/>
                <a:chOff x="576" y="3264"/>
                <a:chExt cx="4320" cy="375"/>
              </a:xfrm>
            </p:grpSpPr>
            <p:sp>
              <p:nvSpPr>
                <p:cNvPr id="17" name="Line 5"/>
                <p:cNvSpPr>
                  <a:spLocks noChangeShapeType="1"/>
                </p:cNvSpPr>
                <p:nvPr/>
              </p:nvSpPr>
              <p:spPr bwMode="auto">
                <a:xfrm>
                  <a:off x="576" y="3360"/>
                  <a:ext cx="4320" cy="0"/>
                </a:xfrm>
                <a:prstGeom prst="line">
                  <a:avLst/>
                </a:prstGeom>
                <a:noFill/>
                <a:ln w="25400">
                  <a:solidFill>
                    <a:schemeClr val="tx1"/>
                  </a:solidFill>
                  <a:round/>
                  <a:headEnd/>
                  <a:tailEnd/>
                </a:ln>
                <a:effectLst/>
              </p:spPr>
              <p:txBody>
                <a:bodyPr wrap="none">
                  <a:spAutoFit/>
                </a:bodyPr>
                <a:lstStyle/>
                <a:p>
                  <a:endParaRPr lang="en-US"/>
                </a:p>
              </p:txBody>
            </p:sp>
            <p:sp>
              <p:nvSpPr>
                <p:cNvPr id="18" name="Line 6"/>
                <p:cNvSpPr>
                  <a:spLocks noChangeShapeType="1"/>
                </p:cNvSpPr>
                <p:nvPr/>
              </p:nvSpPr>
              <p:spPr bwMode="auto">
                <a:xfrm>
                  <a:off x="576" y="3264"/>
                  <a:ext cx="0" cy="96"/>
                </a:xfrm>
                <a:prstGeom prst="line">
                  <a:avLst/>
                </a:prstGeom>
                <a:noFill/>
                <a:ln w="25400">
                  <a:solidFill>
                    <a:schemeClr val="tx1"/>
                  </a:solidFill>
                  <a:round/>
                  <a:headEnd/>
                  <a:tailEnd/>
                </a:ln>
                <a:effectLst/>
              </p:spPr>
              <p:txBody>
                <a:bodyPr wrap="none">
                  <a:spAutoFit/>
                </a:bodyPr>
                <a:lstStyle/>
                <a:p>
                  <a:endParaRPr lang="en-US"/>
                </a:p>
              </p:txBody>
            </p:sp>
            <p:sp>
              <p:nvSpPr>
                <p:cNvPr id="19" name="Line 7"/>
                <p:cNvSpPr>
                  <a:spLocks noChangeShapeType="1"/>
                </p:cNvSpPr>
                <p:nvPr/>
              </p:nvSpPr>
              <p:spPr bwMode="auto">
                <a:xfrm>
                  <a:off x="864" y="3264"/>
                  <a:ext cx="0" cy="96"/>
                </a:xfrm>
                <a:prstGeom prst="line">
                  <a:avLst/>
                </a:prstGeom>
                <a:noFill/>
                <a:ln w="25400">
                  <a:solidFill>
                    <a:schemeClr val="tx1"/>
                  </a:solidFill>
                  <a:round/>
                  <a:headEnd/>
                  <a:tailEnd/>
                </a:ln>
                <a:effectLst/>
              </p:spPr>
              <p:txBody>
                <a:bodyPr wrap="none">
                  <a:spAutoFit/>
                </a:bodyPr>
                <a:lstStyle/>
                <a:p>
                  <a:endParaRPr lang="en-US"/>
                </a:p>
              </p:txBody>
            </p:sp>
            <p:sp>
              <p:nvSpPr>
                <p:cNvPr id="20" name="Line 8"/>
                <p:cNvSpPr>
                  <a:spLocks noChangeShapeType="1"/>
                </p:cNvSpPr>
                <p:nvPr/>
              </p:nvSpPr>
              <p:spPr bwMode="auto">
                <a:xfrm>
                  <a:off x="1152" y="3264"/>
                  <a:ext cx="0" cy="96"/>
                </a:xfrm>
                <a:prstGeom prst="line">
                  <a:avLst/>
                </a:prstGeom>
                <a:noFill/>
                <a:ln w="25400">
                  <a:solidFill>
                    <a:schemeClr val="tx1"/>
                  </a:solidFill>
                  <a:round/>
                  <a:headEnd/>
                  <a:tailEnd/>
                </a:ln>
                <a:effectLst/>
              </p:spPr>
              <p:txBody>
                <a:bodyPr wrap="none">
                  <a:spAutoFit/>
                </a:bodyPr>
                <a:lstStyle/>
                <a:p>
                  <a:endParaRPr lang="en-US"/>
                </a:p>
              </p:txBody>
            </p:sp>
            <p:sp>
              <p:nvSpPr>
                <p:cNvPr id="21" name="Line 9"/>
                <p:cNvSpPr>
                  <a:spLocks noChangeShapeType="1"/>
                </p:cNvSpPr>
                <p:nvPr/>
              </p:nvSpPr>
              <p:spPr bwMode="auto">
                <a:xfrm>
                  <a:off x="1440" y="3264"/>
                  <a:ext cx="0" cy="96"/>
                </a:xfrm>
                <a:prstGeom prst="line">
                  <a:avLst/>
                </a:prstGeom>
                <a:noFill/>
                <a:ln w="25400">
                  <a:solidFill>
                    <a:schemeClr val="tx1"/>
                  </a:solidFill>
                  <a:round/>
                  <a:headEnd/>
                  <a:tailEnd/>
                </a:ln>
                <a:effectLst/>
              </p:spPr>
              <p:txBody>
                <a:bodyPr wrap="none">
                  <a:spAutoFit/>
                </a:bodyPr>
                <a:lstStyle/>
                <a:p>
                  <a:endParaRPr lang="en-US"/>
                </a:p>
              </p:txBody>
            </p:sp>
            <p:sp>
              <p:nvSpPr>
                <p:cNvPr id="22" name="Line 10"/>
                <p:cNvSpPr>
                  <a:spLocks noChangeShapeType="1"/>
                </p:cNvSpPr>
                <p:nvPr/>
              </p:nvSpPr>
              <p:spPr bwMode="auto">
                <a:xfrm>
                  <a:off x="1728" y="3264"/>
                  <a:ext cx="0" cy="96"/>
                </a:xfrm>
                <a:prstGeom prst="line">
                  <a:avLst/>
                </a:prstGeom>
                <a:noFill/>
                <a:ln w="25400">
                  <a:solidFill>
                    <a:schemeClr val="tx1"/>
                  </a:solidFill>
                  <a:round/>
                  <a:headEnd/>
                  <a:tailEnd/>
                </a:ln>
                <a:effectLst/>
              </p:spPr>
              <p:txBody>
                <a:bodyPr wrap="none">
                  <a:spAutoFit/>
                </a:bodyPr>
                <a:lstStyle/>
                <a:p>
                  <a:endParaRPr lang="en-US"/>
                </a:p>
              </p:txBody>
            </p:sp>
            <p:sp>
              <p:nvSpPr>
                <p:cNvPr id="23" name="Line 11"/>
                <p:cNvSpPr>
                  <a:spLocks noChangeShapeType="1"/>
                </p:cNvSpPr>
                <p:nvPr/>
              </p:nvSpPr>
              <p:spPr bwMode="auto">
                <a:xfrm>
                  <a:off x="2016" y="3264"/>
                  <a:ext cx="0" cy="96"/>
                </a:xfrm>
                <a:prstGeom prst="line">
                  <a:avLst/>
                </a:prstGeom>
                <a:noFill/>
                <a:ln w="25400">
                  <a:solidFill>
                    <a:schemeClr val="tx1"/>
                  </a:solidFill>
                  <a:round/>
                  <a:headEnd/>
                  <a:tailEnd/>
                </a:ln>
                <a:effectLst/>
              </p:spPr>
              <p:txBody>
                <a:bodyPr wrap="none">
                  <a:spAutoFit/>
                </a:bodyPr>
                <a:lstStyle/>
                <a:p>
                  <a:endParaRPr lang="en-US"/>
                </a:p>
              </p:txBody>
            </p:sp>
            <p:sp>
              <p:nvSpPr>
                <p:cNvPr id="24" name="Line 12"/>
                <p:cNvSpPr>
                  <a:spLocks noChangeShapeType="1"/>
                </p:cNvSpPr>
                <p:nvPr/>
              </p:nvSpPr>
              <p:spPr bwMode="auto">
                <a:xfrm>
                  <a:off x="2304" y="3264"/>
                  <a:ext cx="0" cy="96"/>
                </a:xfrm>
                <a:prstGeom prst="line">
                  <a:avLst/>
                </a:prstGeom>
                <a:noFill/>
                <a:ln w="25400">
                  <a:solidFill>
                    <a:schemeClr val="tx1"/>
                  </a:solidFill>
                  <a:round/>
                  <a:headEnd/>
                  <a:tailEnd/>
                </a:ln>
                <a:effectLst/>
              </p:spPr>
              <p:txBody>
                <a:bodyPr wrap="none">
                  <a:spAutoFit/>
                </a:bodyPr>
                <a:lstStyle/>
                <a:p>
                  <a:endParaRPr lang="en-US"/>
                </a:p>
              </p:txBody>
            </p:sp>
            <p:sp>
              <p:nvSpPr>
                <p:cNvPr id="25" name="Line 13"/>
                <p:cNvSpPr>
                  <a:spLocks noChangeShapeType="1"/>
                </p:cNvSpPr>
                <p:nvPr/>
              </p:nvSpPr>
              <p:spPr bwMode="auto">
                <a:xfrm>
                  <a:off x="2592" y="3264"/>
                  <a:ext cx="0" cy="96"/>
                </a:xfrm>
                <a:prstGeom prst="line">
                  <a:avLst/>
                </a:prstGeom>
                <a:noFill/>
                <a:ln w="25400">
                  <a:solidFill>
                    <a:schemeClr val="tx1"/>
                  </a:solidFill>
                  <a:round/>
                  <a:headEnd/>
                  <a:tailEnd/>
                </a:ln>
                <a:effectLst/>
              </p:spPr>
              <p:txBody>
                <a:bodyPr wrap="none">
                  <a:spAutoFit/>
                </a:bodyPr>
                <a:lstStyle/>
                <a:p>
                  <a:endParaRPr lang="en-US"/>
                </a:p>
              </p:txBody>
            </p:sp>
            <p:sp>
              <p:nvSpPr>
                <p:cNvPr id="26" name="Line 14"/>
                <p:cNvSpPr>
                  <a:spLocks noChangeShapeType="1"/>
                </p:cNvSpPr>
                <p:nvPr/>
              </p:nvSpPr>
              <p:spPr bwMode="auto">
                <a:xfrm>
                  <a:off x="2880" y="3264"/>
                  <a:ext cx="0" cy="96"/>
                </a:xfrm>
                <a:prstGeom prst="line">
                  <a:avLst/>
                </a:prstGeom>
                <a:noFill/>
                <a:ln w="25400">
                  <a:solidFill>
                    <a:schemeClr val="tx1"/>
                  </a:solidFill>
                  <a:round/>
                  <a:headEnd/>
                  <a:tailEnd/>
                </a:ln>
                <a:effectLst/>
              </p:spPr>
              <p:txBody>
                <a:bodyPr wrap="none">
                  <a:spAutoFit/>
                </a:bodyPr>
                <a:lstStyle/>
                <a:p>
                  <a:endParaRPr lang="en-US"/>
                </a:p>
              </p:txBody>
            </p:sp>
            <p:sp>
              <p:nvSpPr>
                <p:cNvPr id="27" name="Line 15"/>
                <p:cNvSpPr>
                  <a:spLocks noChangeShapeType="1"/>
                </p:cNvSpPr>
                <p:nvPr/>
              </p:nvSpPr>
              <p:spPr bwMode="auto">
                <a:xfrm>
                  <a:off x="3168" y="3264"/>
                  <a:ext cx="0" cy="96"/>
                </a:xfrm>
                <a:prstGeom prst="line">
                  <a:avLst/>
                </a:prstGeom>
                <a:noFill/>
                <a:ln w="25400">
                  <a:solidFill>
                    <a:schemeClr val="tx1"/>
                  </a:solidFill>
                  <a:round/>
                  <a:headEnd/>
                  <a:tailEnd/>
                </a:ln>
                <a:effectLst/>
              </p:spPr>
              <p:txBody>
                <a:bodyPr wrap="none">
                  <a:spAutoFit/>
                </a:bodyPr>
                <a:lstStyle/>
                <a:p>
                  <a:endParaRPr lang="en-US"/>
                </a:p>
              </p:txBody>
            </p:sp>
            <p:sp>
              <p:nvSpPr>
                <p:cNvPr id="28" name="Line 16"/>
                <p:cNvSpPr>
                  <a:spLocks noChangeShapeType="1"/>
                </p:cNvSpPr>
                <p:nvPr/>
              </p:nvSpPr>
              <p:spPr bwMode="auto">
                <a:xfrm>
                  <a:off x="3456" y="3264"/>
                  <a:ext cx="0" cy="96"/>
                </a:xfrm>
                <a:prstGeom prst="line">
                  <a:avLst/>
                </a:prstGeom>
                <a:noFill/>
                <a:ln w="25400">
                  <a:solidFill>
                    <a:schemeClr val="tx1"/>
                  </a:solidFill>
                  <a:round/>
                  <a:headEnd/>
                  <a:tailEnd/>
                </a:ln>
                <a:effectLst/>
              </p:spPr>
              <p:txBody>
                <a:bodyPr wrap="none">
                  <a:spAutoFit/>
                </a:bodyPr>
                <a:lstStyle/>
                <a:p>
                  <a:endParaRPr lang="en-US"/>
                </a:p>
              </p:txBody>
            </p:sp>
            <p:sp>
              <p:nvSpPr>
                <p:cNvPr id="29" name="Line 17"/>
                <p:cNvSpPr>
                  <a:spLocks noChangeShapeType="1"/>
                </p:cNvSpPr>
                <p:nvPr/>
              </p:nvSpPr>
              <p:spPr bwMode="auto">
                <a:xfrm>
                  <a:off x="3744" y="3264"/>
                  <a:ext cx="0" cy="96"/>
                </a:xfrm>
                <a:prstGeom prst="line">
                  <a:avLst/>
                </a:prstGeom>
                <a:noFill/>
                <a:ln w="25400">
                  <a:solidFill>
                    <a:schemeClr val="tx1"/>
                  </a:solidFill>
                  <a:round/>
                  <a:headEnd/>
                  <a:tailEnd/>
                </a:ln>
                <a:effectLst/>
              </p:spPr>
              <p:txBody>
                <a:bodyPr wrap="none">
                  <a:spAutoFit/>
                </a:bodyPr>
                <a:lstStyle/>
                <a:p>
                  <a:endParaRPr lang="en-US"/>
                </a:p>
              </p:txBody>
            </p:sp>
            <p:sp>
              <p:nvSpPr>
                <p:cNvPr id="30" name="Line 18"/>
                <p:cNvSpPr>
                  <a:spLocks noChangeShapeType="1"/>
                </p:cNvSpPr>
                <p:nvPr/>
              </p:nvSpPr>
              <p:spPr bwMode="auto">
                <a:xfrm>
                  <a:off x="4032" y="3264"/>
                  <a:ext cx="0" cy="96"/>
                </a:xfrm>
                <a:prstGeom prst="line">
                  <a:avLst/>
                </a:prstGeom>
                <a:noFill/>
                <a:ln w="25400">
                  <a:solidFill>
                    <a:schemeClr val="tx1"/>
                  </a:solidFill>
                  <a:round/>
                  <a:headEnd/>
                  <a:tailEnd/>
                </a:ln>
                <a:effectLst/>
              </p:spPr>
              <p:txBody>
                <a:bodyPr wrap="none">
                  <a:spAutoFit/>
                </a:bodyPr>
                <a:lstStyle/>
                <a:p>
                  <a:endParaRPr lang="en-US"/>
                </a:p>
              </p:txBody>
            </p:sp>
            <p:sp>
              <p:nvSpPr>
                <p:cNvPr id="31" name="Line 19"/>
                <p:cNvSpPr>
                  <a:spLocks noChangeShapeType="1"/>
                </p:cNvSpPr>
                <p:nvPr/>
              </p:nvSpPr>
              <p:spPr bwMode="auto">
                <a:xfrm>
                  <a:off x="4320" y="3264"/>
                  <a:ext cx="0" cy="96"/>
                </a:xfrm>
                <a:prstGeom prst="line">
                  <a:avLst/>
                </a:prstGeom>
                <a:noFill/>
                <a:ln w="25400">
                  <a:solidFill>
                    <a:schemeClr val="tx1"/>
                  </a:solidFill>
                  <a:round/>
                  <a:headEnd/>
                  <a:tailEnd/>
                </a:ln>
                <a:effectLst/>
              </p:spPr>
              <p:txBody>
                <a:bodyPr wrap="none">
                  <a:spAutoFit/>
                </a:bodyPr>
                <a:lstStyle/>
                <a:p>
                  <a:endParaRPr lang="en-US"/>
                </a:p>
              </p:txBody>
            </p:sp>
            <p:sp>
              <p:nvSpPr>
                <p:cNvPr id="32" name="Line 20"/>
                <p:cNvSpPr>
                  <a:spLocks noChangeShapeType="1"/>
                </p:cNvSpPr>
                <p:nvPr/>
              </p:nvSpPr>
              <p:spPr bwMode="auto">
                <a:xfrm>
                  <a:off x="4608" y="3264"/>
                  <a:ext cx="0" cy="96"/>
                </a:xfrm>
                <a:prstGeom prst="line">
                  <a:avLst/>
                </a:prstGeom>
                <a:noFill/>
                <a:ln w="25400">
                  <a:solidFill>
                    <a:schemeClr val="tx1"/>
                  </a:solidFill>
                  <a:round/>
                  <a:headEnd/>
                  <a:tailEnd/>
                </a:ln>
                <a:effectLst/>
              </p:spPr>
              <p:txBody>
                <a:bodyPr wrap="none">
                  <a:spAutoFit/>
                </a:bodyPr>
                <a:lstStyle/>
                <a:p>
                  <a:endParaRPr lang="en-US"/>
                </a:p>
              </p:txBody>
            </p:sp>
            <p:sp>
              <p:nvSpPr>
                <p:cNvPr id="33" name="Line 21"/>
                <p:cNvSpPr>
                  <a:spLocks noChangeShapeType="1"/>
                </p:cNvSpPr>
                <p:nvPr/>
              </p:nvSpPr>
              <p:spPr bwMode="auto">
                <a:xfrm>
                  <a:off x="4896" y="3264"/>
                  <a:ext cx="0" cy="96"/>
                </a:xfrm>
                <a:prstGeom prst="line">
                  <a:avLst/>
                </a:prstGeom>
                <a:noFill/>
                <a:ln w="25400">
                  <a:solidFill>
                    <a:schemeClr val="tx1"/>
                  </a:solidFill>
                  <a:round/>
                  <a:headEnd/>
                  <a:tailEnd/>
                </a:ln>
                <a:effectLst/>
              </p:spPr>
              <p:txBody>
                <a:bodyPr wrap="none">
                  <a:spAutoFit/>
                </a:bodyPr>
                <a:lstStyle/>
                <a:p>
                  <a:endParaRPr lang="en-US"/>
                </a:p>
              </p:txBody>
            </p:sp>
            <p:sp>
              <p:nvSpPr>
                <p:cNvPr id="34" name="Text Box 22"/>
                <p:cNvSpPr txBox="1">
                  <a:spLocks noChangeArrowheads="1"/>
                </p:cNvSpPr>
                <p:nvPr/>
              </p:nvSpPr>
              <p:spPr bwMode="auto">
                <a:xfrm>
                  <a:off x="2544" y="3408"/>
                  <a:ext cx="436" cy="231"/>
                </a:xfrm>
                <a:prstGeom prst="rect">
                  <a:avLst/>
                </a:prstGeom>
                <a:noFill/>
                <a:ln w="25400">
                  <a:noFill/>
                  <a:miter lim="800000"/>
                  <a:headEnd/>
                  <a:tailEnd/>
                </a:ln>
                <a:effectLst/>
              </p:spPr>
              <p:txBody>
                <a:bodyPr wrap="none">
                  <a:spAutoFit/>
                </a:bodyPr>
                <a:lstStyle/>
                <a:p>
                  <a:pPr algn="l" eaLnBrk="0" hangingPunct="0"/>
                  <a:r>
                    <a:rPr lang="en-US" sz="1800">
                      <a:latin typeface="Arial" pitchFamily="34" charset="0"/>
                    </a:rPr>
                    <a:t>Time</a:t>
                  </a:r>
                </a:p>
              </p:txBody>
            </p:sp>
          </p:grpSp>
          <p:grpSp>
            <p:nvGrpSpPr>
              <p:cNvPr id="5" name="Group 23"/>
              <p:cNvGrpSpPr>
                <a:grpSpLocks/>
              </p:cNvGrpSpPr>
              <p:nvPr/>
            </p:nvGrpSpPr>
            <p:grpSpPr bwMode="auto">
              <a:xfrm>
                <a:off x="864" y="1248"/>
                <a:ext cx="3552" cy="2112"/>
                <a:chOff x="864" y="1248"/>
                <a:chExt cx="3552" cy="2112"/>
              </a:xfrm>
            </p:grpSpPr>
            <p:sp>
              <p:nvSpPr>
                <p:cNvPr id="7" name="Freeform 24"/>
                <p:cNvSpPr>
                  <a:spLocks/>
                </p:cNvSpPr>
                <p:nvPr/>
              </p:nvSpPr>
              <p:spPr bwMode="auto">
                <a:xfrm>
                  <a:off x="864" y="1248"/>
                  <a:ext cx="213" cy="2112"/>
                </a:xfrm>
                <a:custGeom>
                  <a:avLst/>
                  <a:gdLst/>
                  <a:ahLst/>
                  <a:cxnLst>
                    <a:cxn ang="0">
                      <a:pos x="0" y="4701"/>
                    </a:cxn>
                    <a:cxn ang="0">
                      <a:pos x="120" y="4701"/>
                    </a:cxn>
                    <a:cxn ang="0">
                      <a:pos x="240" y="4701"/>
                    </a:cxn>
                    <a:cxn ang="0">
                      <a:pos x="355" y="4694"/>
                    </a:cxn>
                    <a:cxn ang="0">
                      <a:pos x="476" y="4691"/>
                    </a:cxn>
                    <a:cxn ang="0">
                      <a:pos x="598" y="4691"/>
                    </a:cxn>
                    <a:cxn ang="0">
                      <a:pos x="723" y="4676"/>
                    </a:cxn>
                    <a:cxn ang="0">
                      <a:pos x="843" y="4661"/>
                    </a:cxn>
                    <a:cxn ang="0">
                      <a:pos x="964" y="4630"/>
                    </a:cxn>
                    <a:cxn ang="0">
                      <a:pos x="1087" y="4584"/>
                    </a:cxn>
                    <a:cxn ang="0">
                      <a:pos x="1202" y="4502"/>
                    </a:cxn>
                    <a:cxn ang="0">
                      <a:pos x="1323" y="4388"/>
                    </a:cxn>
                    <a:cxn ang="0">
                      <a:pos x="1447" y="4226"/>
                    </a:cxn>
                    <a:cxn ang="0">
                      <a:pos x="1565" y="4017"/>
                    </a:cxn>
                    <a:cxn ang="0">
                      <a:pos x="1684" y="3750"/>
                    </a:cxn>
                    <a:cxn ang="0">
                      <a:pos x="1803" y="3415"/>
                    </a:cxn>
                    <a:cxn ang="0">
                      <a:pos x="1921" y="3040"/>
                    </a:cxn>
                    <a:cxn ang="0">
                      <a:pos x="2042" y="2589"/>
                    </a:cxn>
                    <a:cxn ang="0">
                      <a:pos x="2166" y="2119"/>
                    </a:cxn>
                    <a:cxn ang="0">
                      <a:pos x="2285" y="1647"/>
                    </a:cxn>
                    <a:cxn ang="0">
                      <a:pos x="2409" y="1182"/>
                    </a:cxn>
                    <a:cxn ang="0">
                      <a:pos x="2530" y="774"/>
                    </a:cxn>
                    <a:cxn ang="0">
                      <a:pos x="2650" y="434"/>
                    </a:cxn>
                    <a:cxn ang="0">
                      <a:pos x="2765" y="196"/>
                    </a:cxn>
                    <a:cxn ang="0">
                      <a:pos x="2886" y="43"/>
                    </a:cxn>
                    <a:cxn ang="0">
                      <a:pos x="3010" y="0"/>
                    </a:cxn>
                    <a:cxn ang="0">
                      <a:pos x="3126" y="69"/>
                    </a:cxn>
                    <a:cxn ang="0">
                      <a:pos x="3250" y="226"/>
                    </a:cxn>
                    <a:cxn ang="0">
                      <a:pos x="3365" y="460"/>
                    </a:cxn>
                    <a:cxn ang="0">
                      <a:pos x="3492" y="759"/>
                    </a:cxn>
                    <a:cxn ang="0">
                      <a:pos x="3612" y="1091"/>
                    </a:cxn>
                    <a:cxn ang="0">
                      <a:pos x="3733" y="1459"/>
                    </a:cxn>
                    <a:cxn ang="0">
                      <a:pos x="3853" y="1823"/>
                    </a:cxn>
                    <a:cxn ang="0">
                      <a:pos x="3975" y="2179"/>
                    </a:cxn>
                    <a:cxn ang="0">
                      <a:pos x="4097" y="2530"/>
                    </a:cxn>
                    <a:cxn ang="0">
                      <a:pos x="4215" y="2846"/>
                    </a:cxn>
                    <a:cxn ang="0">
                      <a:pos x="4333" y="3133"/>
                    </a:cxn>
                    <a:cxn ang="0">
                      <a:pos x="4456" y="3378"/>
                    </a:cxn>
                    <a:cxn ang="0">
                      <a:pos x="4574" y="3606"/>
                    </a:cxn>
                    <a:cxn ang="0">
                      <a:pos x="4697" y="3783"/>
                    </a:cxn>
                    <a:cxn ang="0">
                      <a:pos x="4817" y="3954"/>
                    </a:cxn>
                    <a:cxn ang="0">
                      <a:pos x="4941" y="4079"/>
                    </a:cxn>
                    <a:cxn ang="0">
                      <a:pos x="5056" y="4193"/>
                    </a:cxn>
                    <a:cxn ang="0">
                      <a:pos x="5180" y="4277"/>
                    </a:cxn>
                    <a:cxn ang="0">
                      <a:pos x="5295" y="4357"/>
                    </a:cxn>
                    <a:cxn ang="0">
                      <a:pos x="5418" y="4430"/>
                    </a:cxn>
                    <a:cxn ang="0">
                      <a:pos x="5539" y="4470"/>
                    </a:cxn>
                    <a:cxn ang="0">
                      <a:pos x="5660" y="4515"/>
                    </a:cxn>
                    <a:cxn ang="0">
                      <a:pos x="5778" y="4548"/>
                    </a:cxn>
                    <a:cxn ang="0">
                      <a:pos x="5899" y="4578"/>
                    </a:cxn>
                    <a:cxn ang="0">
                      <a:pos x="6020" y="4591"/>
                    </a:cxn>
                    <a:cxn ang="0">
                      <a:pos x="6139" y="4617"/>
                    </a:cxn>
                    <a:cxn ang="0">
                      <a:pos x="6260" y="4630"/>
                    </a:cxn>
                    <a:cxn ang="0">
                      <a:pos x="6385" y="4643"/>
                    </a:cxn>
                    <a:cxn ang="0">
                      <a:pos x="6504" y="4661"/>
                    </a:cxn>
                    <a:cxn ang="0">
                      <a:pos x="6628" y="4661"/>
                    </a:cxn>
                    <a:cxn ang="0">
                      <a:pos x="6746" y="4663"/>
                    </a:cxn>
                    <a:cxn ang="0">
                      <a:pos x="6869" y="4674"/>
                    </a:cxn>
                    <a:cxn ang="0">
                      <a:pos x="6984" y="4676"/>
                    </a:cxn>
                    <a:cxn ang="0">
                      <a:pos x="7107" y="4687"/>
                    </a:cxn>
                    <a:cxn ang="0">
                      <a:pos x="7225" y="4691"/>
                    </a:cxn>
                  </a:cxnLst>
                  <a:rect l="0" t="0" r="r" b="b"/>
                  <a:pathLst>
                    <a:path w="7225" h="4701">
                      <a:moveTo>
                        <a:pt x="0" y="4701"/>
                      </a:moveTo>
                      <a:lnTo>
                        <a:pt x="120" y="4701"/>
                      </a:lnTo>
                      <a:lnTo>
                        <a:pt x="240" y="4701"/>
                      </a:lnTo>
                      <a:lnTo>
                        <a:pt x="355" y="4694"/>
                      </a:lnTo>
                      <a:lnTo>
                        <a:pt x="476" y="4691"/>
                      </a:lnTo>
                      <a:lnTo>
                        <a:pt x="598" y="4691"/>
                      </a:lnTo>
                      <a:lnTo>
                        <a:pt x="723" y="4676"/>
                      </a:lnTo>
                      <a:lnTo>
                        <a:pt x="843" y="4661"/>
                      </a:lnTo>
                      <a:lnTo>
                        <a:pt x="964" y="4630"/>
                      </a:lnTo>
                      <a:lnTo>
                        <a:pt x="1087" y="4584"/>
                      </a:lnTo>
                      <a:lnTo>
                        <a:pt x="1202" y="4502"/>
                      </a:lnTo>
                      <a:lnTo>
                        <a:pt x="1323" y="4388"/>
                      </a:lnTo>
                      <a:lnTo>
                        <a:pt x="1447" y="4226"/>
                      </a:lnTo>
                      <a:lnTo>
                        <a:pt x="1565" y="4017"/>
                      </a:lnTo>
                      <a:lnTo>
                        <a:pt x="1684" y="3750"/>
                      </a:lnTo>
                      <a:lnTo>
                        <a:pt x="1803" y="3415"/>
                      </a:lnTo>
                      <a:lnTo>
                        <a:pt x="1921" y="3040"/>
                      </a:lnTo>
                      <a:lnTo>
                        <a:pt x="2042" y="2589"/>
                      </a:lnTo>
                      <a:lnTo>
                        <a:pt x="2166" y="2119"/>
                      </a:lnTo>
                      <a:lnTo>
                        <a:pt x="2285" y="1647"/>
                      </a:lnTo>
                      <a:lnTo>
                        <a:pt x="2409" y="1182"/>
                      </a:lnTo>
                      <a:lnTo>
                        <a:pt x="2530" y="774"/>
                      </a:lnTo>
                      <a:lnTo>
                        <a:pt x="2650" y="434"/>
                      </a:lnTo>
                      <a:lnTo>
                        <a:pt x="2765" y="196"/>
                      </a:lnTo>
                      <a:lnTo>
                        <a:pt x="2886" y="43"/>
                      </a:lnTo>
                      <a:lnTo>
                        <a:pt x="3010" y="0"/>
                      </a:lnTo>
                      <a:lnTo>
                        <a:pt x="3126" y="69"/>
                      </a:lnTo>
                      <a:lnTo>
                        <a:pt x="3250" y="226"/>
                      </a:lnTo>
                      <a:lnTo>
                        <a:pt x="3365" y="460"/>
                      </a:lnTo>
                      <a:lnTo>
                        <a:pt x="3492" y="759"/>
                      </a:lnTo>
                      <a:lnTo>
                        <a:pt x="3612" y="1091"/>
                      </a:lnTo>
                      <a:lnTo>
                        <a:pt x="3733" y="1459"/>
                      </a:lnTo>
                      <a:lnTo>
                        <a:pt x="3853" y="1823"/>
                      </a:lnTo>
                      <a:lnTo>
                        <a:pt x="3975" y="2179"/>
                      </a:lnTo>
                      <a:lnTo>
                        <a:pt x="4097" y="2530"/>
                      </a:lnTo>
                      <a:lnTo>
                        <a:pt x="4215" y="2846"/>
                      </a:lnTo>
                      <a:lnTo>
                        <a:pt x="4333" y="3133"/>
                      </a:lnTo>
                      <a:lnTo>
                        <a:pt x="4456" y="3378"/>
                      </a:lnTo>
                      <a:lnTo>
                        <a:pt x="4574" y="3606"/>
                      </a:lnTo>
                      <a:lnTo>
                        <a:pt x="4697" y="3783"/>
                      </a:lnTo>
                      <a:lnTo>
                        <a:pt x="4817" y="3954"/>
                      </a:lnTo>
                      <a:lnTo>
                        <a:pt x="4941" y="4079"/>
                      </a:lnTo>
                      <a:lnTo>
                        <a:pt x="5056" y="4193"/>
                      </a:lnTo>
                      <a:lnTo>
                        <a:pt x="5180" y="4277"/>
                      </a:lnTo>
                      <a:lnTo>
                        <a:pt x="5295" y="4357"/>
                      </a:lnTo>
                      <a:lnTo>
                        <a:pt x="5418" y="4430"/>
                      </a:lnTo>
                      <a:lnTo>
                        <a:pt x="5539" y="4470"/>
                      </a:lnTo>
                      <a:lnTo>
                        <a:pt x="5660" y="4515"/>
                      </a:lnTo>
                      <a:lnTo>
                        <a:pt x="5778" y="4548"/>
                      </a:lnTo>
                      <a:lnTo>
                        <a:pt x="5899" y="4578"/>
                      </a:lnTo>
                      <a:lnTo>
                        <a:pt x="6020" y="4591"/>
                      </a:lnTo>
                      <a:lnTo>
                        <a:pt x="6139" y="4617"/>
                      </a:lnTo>
                      <a:lnTo>
                        <a:pt x="6260" y="4630"/>
                      </a:lnTo>
                      <a:lnTo>
                        <a:pt x="6385" y="4643"/>
                      </a:lnTo>
                      <a:lnTo>
                        <a:pt x="6504" y="4661"/>
                      </a:lnTo>
                      <a:lnTo>
                        <a:pt x="6628" y="4661"/>
                      </a:lnTo>
                      <a:lnTo>
                        <a:pt x="6746" y="4663"/>
                      </a:lnTo>
                      <a:lnTo>
                        <a:pt x="6869" y="4674"/>
                      </a:lnTo>
                      <a:lnTo>
                        <a:pt x="6984" y="4676"/>
                      </a:lnTo>
                      <a:lnTo>
                        <a:pt x="7107" y="4687"/>
                      </a:lnTo>
                      <a:lnTo>
                        <a:pt x="7225" y="4691"/>
                      </a:lnTo>
                    </a:path>
                  </a:pathLst>
                </a:custGeom>
                <a:noFill/>
                <a:ln w="25400">
                  <a:solidFill>
                    <a:schemeClr val="tx1"/>
                  </a:solidFill>
                  <a:prstDash val="solid"/>
                  <a:round/>
                  <a:headEnd/>
                  <a:tailEnd/>
                </a:ln>
              </p:spPr>
              <p:txBody>
                <a:bodyPr/>
                <a:lstStyle/>
                <a:p>
                  <a:endParaRPr lang="en-US"/>
                </a:p>
              </p:txBody>
            </p:sp>
            <p:sp>
              <p:nvSpPr>
                <p:cNvPr id="8" name="Freeform 25"/>
                <p:cNvSpPr>
                  <a:spLocks/>
                </p:cNvSpPr>
                <p:nvPr/>
              </p:nvSpPr>
              <p:spPr bwMode="auto">
                <a:xfrm>
                  <a:off x="1968" y="2064"/>
                  <a:ext cx="240" cy="1251"/>
                </a:xfrm>
                <a:custGeom>
                  <a:avLst/>
                  <a:gdLst/>
                  <a:ahLst/>
                  <a:cxnLst>
                    <a:cxn ang="0">
                      <a:pos x="0" y="3754"/>
                    </a:cxn>
                    <a:cxn ang="0">
                      <a:pos x="120" y="3754"/>
                    </a:cxn>
                    <a:cxn ang="0">
                      <a:pos x="240" y="3754"/>
                    </a:cxn>
                    <a:cxn ang="0">
                      <a:pos x="355" y="3747"/>
                    </a:cxn>
                    <a:cxn ang="0">
                      <a:pos x="476" y="3744"/>
                    </a:cxn>
                    <a:cxn ang="0">
                      <a:pos x="598" y="3744"/>
                    </a:cxn>
                    <a:cxn ang="0">
                      <a:pos x="723" y="3729"/>
                    </a:cxn>
                    <a:cxn ang="0">
                      <a:pos x="843" y="3714"/>
                    </a:cxn>
                    <a:cxn ang="0">
                      <a:pos x="964" y="3683"/>
                    </a:cxn>
                    <a:cxn ang="0">
                      <a:pos x="1087" y="3637"/>
                    </a:cxn>
                    <a:cxn ang="0">
                      <a:pos x="1202" y="3555"/>
                    </a:cxn>
                    <a:cxn ang="0">
                      <a:pos x="1323" y="3447"/>
                    </a:cxn>
                    <a:cxn ang="0">
                      <a:pos x="1447" y="3300"/>
                    </a:cxn>
                    <a:cxn ang="0">
                      <a:pos x="1565" y="3092"/>
                    </a:cxn>
                    <a:cxn ang="0">
                      <a:pos x="1684" y="2835"/>
                    </a:cxn>
                    <a:cxn ang="0">
                      <a:pos x="1803" y="2523"/>
                    </a:cxn>
                    <a:cxn ang="0">
                      <a:pos x="1921" y="2168"/>
                    </a:cxn>
                    <a:cxn ang="0">
                      <a:pos x="2042" y="1771"/>
                    </a:cxn>
                    <a:cxn ang="0">
                      <a:pos x="2166" y="1361"/>
                    </a:cxn>
                    <a:cxn ang="0">
                      <a:pos x="2285" y="968"/>
                    </a:cxn>
                    <a:cxn ang="0">
                      <a:pos x="2409" y="597"/>
                    </a:cxn>
                    <a:cxn ang="0">
                      <a:pos x="2530" y="307"/>
                    </a:cxn>
                    <a:cxn ang="0">
                      <a:pos x="2650" y="101"/>
                    </a:cxn>
                    <a:cxn ang="0">
                      <a:pos x="2765" y="0"/>
                    </a:cxn>
                    <a:cxn ang="0">
                      <a:pos x="2886" y="0"/>
                    </a:cxn>
                    <a:cxn ang="0">
                      <a:pos x="3010" y="101"/>
                    </a:cxn>
                    <a:cxn ang="0">
                      <a:pos x="3126" y="279"/>
                    </a:cxn>
                    <a:cxn ang="0">
                      <a:pos x="3250" y="538"/>
                    </a:cxn>
                    <a:cxn ang="0">
                      <a:pos x="3365" y="834"/>
                    </a:cxn>
                    <a:cxn ang="0">
                      <a:pos x="3492" y="1163"/>
                    </a:cxn>
                    <a:cxn ang="0">
                      <a:pos x="3612" y="1488"/>
                    </a:cxn>
                    <a:cxn ang="0">
                      <a:pos x="3733" y="1796"/>
                    </a:cxn>
                    <a:cxn ang="0">
                      <a:pos x="3853" y="2096"/>
                    </a:cxn>
                    <a:cxn ang="0">
                      <a:pos x="3975" y="2356"/>
                    </a:cxn>
                    <a:cxn ang="0">
                      <a:pos x="4097" y="2590"/>
                    </a:cxn>
                    <a:cxn ang="0">
                      <a:pos x="4215" y="2780"/>
                    </a:cxn>
                    <a:cxn ang="0">
                      <a:pos x="4333" y="2955"/>
                    </a:cxn>
                    <a:cxn ang="0">
                      <a:pos x="4456" y="3099"/>
                    </a:cxn>
                    <a:cxn ang="0">
                      <a:pos x="4574" y="3217"/>
                    </a:cxn>
                    <a:cxn ang="0">
                      <a:pos x="4697" y="3320"/>
                    </a:cxn>
                    <a:cxn ang="0">
                      <a:pos x="4817" y="3392"/>
                    </a:cxn>
                    <a:cxn ang="0">
                      <a:pos x="4941" y="3460"/>
                    </a:cxn>
                    <a:cxn ang="0">
                      <a:pos x="5056" y="3513"/>
                    </a:cxn>
                    <a:cxn ang="0">
                      <a:pos x="5180" y="3555"/>
                    </a:cxn>
                    <a:cxn ang="0">
                      <a:pos x="5295" y="3593"/>
                    </a:cxn>
                    <a:cxn ang="0">
                      <a:pos x="5418" y="3631"/>
                    </a:cxn>
                    <a:cxn ang="0">
                      <a:pos x="5539" y="3644"/>
                    </a:cxn>
                    <a:cxn ang="0">
                      <a:pos x="5660" y="3667"/>
                    </a:cxn>
                    <a:cxn ang="0">
                      <a:pos x="5778" y="3683"/>
                    </a:cxn>
                    <a:cxn ang="0">
                      <a:pos x="5899" y="3688"/>
                    </a:cxn>
                    <a:cxn ang="0">
                      <a:pos x="6020" y="3714"/>
                    </a:cxn>
                    <a:cxn ang="0">
                      <a:pos x="6139" y="3714"/>
                    </a:cxn>
                    <a:cxn ang="0">
                      <a:pos x="6260" y="3716"/>
                    </a:cxn>
                    <a:cxn ang="0">
                      <a:pos x="6385" y="3727"/>
                    </a:cxn>
                    <a:cxn ang="0">
                      <a:pos x="6504" y="3729"/>
                    </a:cxn>
                    <a:cxn ang="0">
                      <a:pos x="6628" y="3740"/>
                    </a:cxn>
                    <a:cxn ang="0">
                      <a:pos x="6746" y="3744"/>
                    </a:cxn>
                    <a:cxn ang="0">
                      <a:pos x="6869" y="3744"/>
                    </a:cxn>
                    <a:cxn ang="0">
                      <a:pos x="6984" y="3744"/>
                    </a:cxn>
                    <a:cxn ang="0">
                      <a:pos x="7107" y="3744"/>
                    </a:cxn>
                    <a:cxn ang="0">
                      <a:pos x="7225" y="3744"/>
                    </a:cxn>
                  </a:cxnLst>
                  <a:rect l="0" t="0" r="r" b="b"/>
                  <a:pathLst>
                    <a:path w="7225" h="3754">
                      <a:moveTo>
                        <a:pt x="0" y="3754"/>
                      </a:moveTo>
                      <a:lnTo>
                        <a:pt x="120" y="3754"/>
                      </a:lnTo>
                      <a:lnTo>
                        <a:pt x="240" y="3754"/>
                      </a:lnTo>
                      <a:lnTo>
                        <a:pt x="355" y="3747"/>
                      </a:lnTo>
                      <a:lnTo>
                        <a:pt x="476" y="3744"/>
                      </a:lnTo>
                      <a:lnTo>
                        <a:pt x="598" y="3744"/>
                      </a:lnTo>
                      <a:lnTo>
                        <a:pt x="723" y="3729"/>
                      </a:lnTo>
                      <a:lnTo>
                        <a:pt x="843" y="3714"/>
                      </a:lnTo>
                      <a:lnTo>
                        <a:pt x="964" y="3683"/>
                      </a:lnTo>
                      <a:lnTo>
                        <a:pt x="1087" y="3637"/>
                      </a:lnTo>
                      <a:lnTo>
                        <a:pt x="1202" y="3555"/>
                      </a:lnTo>
                      <a:lnTo>
                        <a:pt x="1323" y="3447"/>
                      </a:lnTo>
                      <a:lnTo>
                        <a:pt x="1447" y="3300"/>
                      </a:lnTo>
                      <a:lnTo>
                        <a:pt x="1565" y="3092"/>
                      </a:lnTo>
                      <a:lnTo>
                        <a:pt x="1684" y="2835"/>
                      </a:lnTo>
                      <a:lnTo>
                        <a:pt x="1803" y="2523"/>
                      </a:lnTo>
                      <a:lnTo>
                        <a:pt x="1921" y="2168"/>
                      </a:lnTo>
                      <a:lnTo>
                        <a:pt x="2042" y="1771"/>
                      </a:lnTo>
                      <a:lnTo>
                        <a:pt x="2166" y="1361"/>
                      </a:lnTo>
                      <a:lnTo>
                        <a:pt x="2285" y="968"/>
                      </a:lnTo>
                      <a:lnTo>
                        <a:pt x="2409" y="597"/>
                      </a:lnTo>
                      <a:lnTo>
                        <a:pt x="2530" y="307"/>
                      </a:lnTo>
                      <a:lnTo>
                        <a:pt x="2650" y="101"/>
                      </a:lnTo>
                      <a:lnTo>
                        <a:pt x="2765" y="0"/>
                      </a:lnTo>
                      <a:lnTo>
                        <a:pt x="2886" y="0"/>
                      </a:lnTo>
                      <a:lnTo>
                        <a:pt x="3010" y="101"/>
                      </a:lnTo>
                      <a:lnTo>
                        <a:pt x="3126" y="279"/>
                      </a:lnTo>
                      <a:lnTo>
                        <a:pt x="3250" y="538"/>
                      </a:lnTo>
                      <a:lnTo>
                        <a:pt x="3365" y="834"/>
                      </a:lnTo>
                      <a:lnTo>
                        <a:pt x="3492" y="1163"/>
                      </a:lnTo>
                      <a:lnTo>
                        <a:pt x="3612" y="1488"/>
                      </a:lnTo>
                      <a:lnTo>
                        <a:pt x="3733" y="1796"/>
                      </a:lnTo>
                      <a:lnTo>
                        <a:pt x="3853" y="2096"/>
                      </a:lnTo>
                      <a:lnTo>
                        <a:pt x="3975" y="2356"/>
                      </a:lnTo>
                      <a:lnTo>
                        <a:pt x="4097" y="2590"/>
                      </a:lnTo>
                      <a:lnTo>
                        <a:pt x="4215" y="2780"/>
                      </a:lnTo>
                      <a:lnTo>
                        <a:pt x="4333" y="2955"/>
                      </a:lnTo>
                      <a:lnTo>
                        <a:pt x="4456" y="3099"/>
                      </a:lnTo>
                      <a:lnTo>
                        <a:pt x="4574" y="3217"/>
                      </a:lnTo>
                      <a:lnTo>
                        <a:pt x="4697" y="3320"/>
                      </a:lnTo>
                      <a:lnTo>
                        <a:pt x="4817" y="3392"/>
                      </a:lnTo>
                      <a:lnTo>
                        <a:pt x="4941" y="3460"/>
                      </a:lnTo>
                      <a:lnTo>
                        <a:pt x="5056" y="3513"/>
                      </a:lnTo>
                      <a:lnTo>
                        <a:pt x="5180" y="3555"/>
                      </a:lnTo>
                      <a:lnTo>
                        <a:pt x="5295" y="3593"/>
                      </a:lnTo>
                      <a:lnTo>
                        <a:pt x="5418" y="3631"/>
                      </a:lnTo>
                      <a:lnTo>
                        <a:pt x="5539" y="3644"/>
                      </a:lnTo>
                      <a:lnTo>
                        <a:pt x="5660" y="3667"/>
                      </a:lnTo>
                      <a:lnTo>
                        <a:pt x="5778" y="3683"/>
                      </a:lnTo>
                      <a:lnTo>
                        <a:pt x="5899" y="3688"/>
                      </a:lnTo>
                      <a:lnTo>
                        <a:pt x="6020" y="3714"/>
                      </a:lnTo>
                      <a:lnTo>
                        <a:pt x="6139" y="3714"/>
                      </a:lnTo>
                      <a:lnTo>
                        <a:pt x="6260" y="3716"/>
                      </a:lnTo>
                      <a:lnTo>
                        <a:pt x="6385" y="3727"/>
                      </a:lnTo>
                      <a:lnTo>
                        <a:pt x="6504" y="3729"/>
                      </a:lnTo>
                      <a:lnTo>
                        <a:pt x="6628" y="3740"/>
                      </a:lnTo>
                      <a:lnTo>
                        <a:pt x="6746" y="3744"/>
                      </a:lnTo>
                      <a:lnTo>
                        <a:pt x="6869" y="3744"/>
                      </a:lnTo>
                      <a:lnTo>
                        <a:pt x="6984" y="3744"/>
                      </a:lnTo>
                      <a:lnTo>
                        <a:pt x="7107" y="3744"/>
                      </a:lnTo>
                      <a:lnTo>
                        <a:pt x="7225" y="3744"/>
                      </a:lnTo>
                    </a:path>
                  </a:pathLst>
                </a:custGeom>
                <a:noFill/>
                <a:ln w="25400">
                  <a:solidFill>
                    <a:schemeClr val="tx1"/>
                  </a:solidFill>
                  <a:prstDash val="solid"/>
                  <a:round/>
                  <a:headEnd/>
                  <a:tailEnd/>
                </a:ln>
              </p:spPr>
              <p:txBody>
                <a:bodyPr/>
                <a:lstStyle/>
                <a:p>
                  <a:endParaRPr lang="en-US"/>
                </a:p>
              </p:txBody>
            </p:sp>
            <p:sp>
              <p:nvSpPr>
                <p:cNvPr id="9" name="Freeform 26"/>
                <p:cNvSpPr>
                  <a:spLocks/>
                </p:cNvSpPr>
                <p:nvPr/>
              </p:nvSpPr>
              <p:spPr bwMode="auto">
                <a:xfrm>
                  <a:off x="1296" y="2866"/>
                  <a:ext cx="240" cy="448"/>
                </a:xfrm>
                <a:custGeom>
                  <a:avLst/>
                  <a:gdLst/>
                  <a:ahLst/>
                  <a:cxnLst>
                    <a:cxn ang="0">
                      <a:pos x="0" y="1345"/>
                    </a:cxn>
                    <a:cxn ang="0">
                      <a:pos x="120" y="1345"/>
                    </a:cxn>
                    <a:cxn ang="0">
                      <a:pos x="240" y="1345"/>
                    </a:cxn>
                    <a:cxn ang="0">
                      <a:pos x="355" y="1345"/>
                    </a:cxn>
                    <a:cxn ang="0">
                      <a:pos x="476" y="1345"/>
                    </a:cxn>
                    <a:cxn ang="0">
                      <a:pos x="598" y="1345"/>
                    </a:cxn>
                    <a:cxn ang="0">
                      <a:pos x="723" y="1345"/>
                    </a:cxn>
                    <a:cxn ang="0">
                      <a:pos x="843" y="1345"/>
                    </a:cxn>
                    <a:cxn ang="0">
                      <a:pos x="964" y="1345"/>
                    </a:cxn>
                    <a:cxn ang="0">
                      <a:pos x="1087" y="1345"/>
                    </a:cxn>
                    <a:cxn ang="0">
                      <a:pos x="1202" y="1338"/>
                    </a:cxn>
                    <a:cxn ang="0">
                      <a:pos x="1323" y="1335"/>
                    </a:cxn>
                    <a:cxn ang="0">
                      <a:pos x="1447" y="1335"/>
                    </a:cxn>
                    <a:cxn ang="0">
                      <a:pos x="1565" y="1331"/>
                    </a:cxn>
                    <a:cxn ang="0">
                      <a:pos x="1684" y="1307"/>
                    </a:cxn>
                    <a:cxn ang="0">
                      <a:pos x="1803" y="1295"/>
                    </a:cxn>
                    <a:cxn ang="0">
                      <a:pos x="1921" y="1261"/>
                    </a:cxn>
                    <a:cxn ang="0">
                      <a:pos x="2042" y="1222"/>
                    </a:cxn>
                    <a:cxn ang="0">
                      <a:pos x="2166" y="1159"/>
                    </a:cxn>
                    <a:cxn ang="0">
                      <a:pos x="2285" y="1081"/>
                    </a:cxn>
                    <a:cxn ang="0">
                      <a:pos x="2409" y="980"/>
                    </a:cxn>
                    <a:cxn ang="0">
                      <a:pos x="2530" y="860"/>
                    </a:cxn>
                    <a:cxn ang="0">
                      <a:pos x="2650" y="736"/>
                    </a:cxn>
                    <a:cxn ang="0">
                      <a:pos x="2765" y="587"/>
                    </a:cxn>
                    <a:cxn ang="0">
                      <a:pos x="2886" y="446"/>
                    </a:cxn>
                    <a:cxn ang="0">
                      <a:pos x="3010" y="299"/>
                    </a:cxn>
                    <a:cxn ang="0">
                      <a:pos x="3126" y="181"/>
                    </a:cxn>
                    <a:cxn ang="0">
                      <a:pos x="3250" y="88"/>
                    </a:cxn>
                    <a:cxn ang="0">
                      <a:pos x="3365" y="22"/>
                    </a:cxn>
                    <a:cxn ang="0">
                      <a:pos x="3492" y="0"/>
                    </a:cxn>
                    <a:cxn ang="0">
                      <a:pos x="3612" y="13"/>
                    </a:cxn>
                    <a:cxn ang="0">
                      <a:pos x="3733" y="59"/>
                    </a:cxn>
                    <a:cxn ang="0">
                      <a:pos x="3853" y="134"/>
                    </a:cxn>
                    <a:cxn ang="0">
                      <a:pos x="3975" y="224"/>
                    </a:cxn>
                    <a:cxn ang="0">
                      <a:pos x="4097" y="338"/>
                    </a:cxn>
                    <a:cxn ang="0">
                      <a:pos x="4215" y="456"/>
                    </a:cxn>
                    <a:cxn ang="0">
                      <a:pos x="4333" y="577"/>
                    </a:cxn>
                    <a:cxn ang="0">
                      <a:pos x="4456" y="683"/>
                    </a:cxn>
                    <a:cxn ang="0">
                      <a:pos x="4574" y="782"/>
                    </a:cxn>
                    <a:cxn ang="0">
                      <a:pos x="4697" y="870"/>
                    </a:cxn>
                    <a:cxn ang="0">
                      <a:pos x="4817" y="950"/>
                    </a:cxn>
                    <a:cxn ang="0">
                      <a:pos x="4941" y="1026"/>
                    </a:cxn>
                    <a:cxn ang="0">
                      <a:pos x="5056" y="1081"/>
                    </a:cxn>
                    <a:cxn ang="0">
                      <a:pos x="5180" y="1124"/>
                    </a:cxn>
                    <a:cxn ang="0">
                      <a:pos x="5295" y="1169"/>
                    </a:cxn>
                    <a:cxn ang="0">
                      <a:pos x="5418" y="1199"/>
                    </a:cxn>
                    <a:cxn ang="0">
                      <a:pos x="5539" y="1228"/>
                    </a:cxn>
                    <a:cxn ang="0">
                      <a:pos x="5660" y="1246"/>
                    </a:cxn>
                    <a:cxn ang="0">
                      <a:pos x="5778" y="1271"/>
                    </a:cxn>
                    <a:cxn ang="0">
                      <a:pos x="5899" y="1279"/>
                    </a:cxn>
                    <a:cxn ang="0">
                      <a:pos x="6020" y="1295"/>
                    </a:cxn>
                    <a:cxn ang="0">
                      <a:pos x="6139" y="1305"/>
                    </a:cxn>
                    <a:cxn ang="0">
                      <a:pos x="6260" y="1307"/>
                    </a:cxn>
                    <a:cxn ang="0">
                      <a:pos x="6385" y="1307"/>
                    </a:cxn>
                    <a:cxn ang="0">
                      <a:pos x="6504" y="1320"/>
                    </a:cxn>
                    <a:cxn ang="0">
                      <a:pos x="6628" y="1320"/>
                    </a:cxn>
                    <a:cxn ang="0">
                      <a:pos x="6746" y="1335"/>
                    </a:cxn>
                    <a:cxn ang="0">
                      <a:pos x="6869" y="1335"/>
                    </a:cxn>
                    <a:cxn ang="0">
                      <a:pos x="6984" y="1335"/>
                    </a:cxn>
                    <a:cxn ang="0">
                      <a:pos x="7107" y="1335"/>
                    </a:cxn>
                    <a:cxn ang="0">
                      <a:pos x="7225" y="1335"/>
                    </a:cxn>
                  </a:cxnLst>
                  <a:rect l="0" t="0" r="r" b="b"/>
                  <a:pathLst>
                    <a:path w="7225" h="1345">
                      <a:moveTo>
                        <a:pt x="0" y="1345"/>
                      </a:moveTo>
                      <a:lnTo>
                        <a:pt x="120" y="1345"/>
                      </a:lnTo>
                      <a:lnTo>
                        <a:pt x="240" y="1345"/>
                      </a:lnTo>
                      <a:lnTo>
                        <a:pt x="355" y="1345"/>
                      </a:lnTo>
                      <a:lnTo>
                        <a:pt x="476" y="1345"/>
                      </a:lnTo>
                      <a:lnTo>
                        <a:pt x="598" y="1345"/>
                      </a:lnTo>
                      <a:lnTo>
                        <a:pt x="723" y="1345"/>
                      </a:lnTo>
                      <a:lnTo>
                        <a:pt x="843" y="1345"/>
                      </a:lnTo>
                      <a:lnTo>
                        <a:pt x="964" y="1345"/>
                      </a:lnTo>
                      <a:lnTo>
                        <a:pt x="1087" y="1345"/>
                      </a:lnTo>
                      <a:lnTo>
                        <a:pt x="1202" y="1338"/>
                      </a:lnTo>
                      <a:lnTo>
                        <a:pt x="1323" y="1335"/>
                      </a:lnTo>
                      <a:lnTo>
                        <a:pt x="1447" y="1335"/>
                      </a:lnTo>
                      <a:lnTo>
                        <a:pt x="1565" y="1331"/>
                      </a:lnTo>
                      <a:lnTo>
                        <a:pt x="1684" y="1307"/>
                      </a:lnTo>
                      <a:lnTo>
                        <a:pt x="1803" y="1295"/>
                      </a:lnTo>
                      <a:lnTo>
                        <a:pt x="1921" y="1261"/>
                      </a:lnTo>
                      <a:lnTo>
                        <a:pt x="2042" y="1222"/>
                      </a:lnTo>
                      <a:lnTo>
                        <a:pt x="2166" y="1159"/>
                      </a:lnTo>
                      <a:lnTo>
                        <a:pt x="2285" y="1081"/>
                      </a:lnTo>
                      <a:lnTo>
                        <a:pt x="2409" y="980"/>
                      </a:lnTo>
                      <a:lnTo>
                        <a:pt x="2530" y="860"/>
                      </a:lnTo>
                      <a:lnTo>
                        <a:pt x="2650" y="736"/>
                      </a:lnTo>
                      <a:lnTo>
                        <a:pt x="2765" y="587"/>
                      </a:lnTo>
                      <a:lnTo>
                        <a:pt x="2886" y="446"/>
                      </a:lnTo>
                      <a:lnTo>
                        <a:pt x="3010" y="299"/>
                      </a:lnTo>
                      <a:lnTo>
                        <a:pt x="3126" y="181"/>
                      </a:lnTo>
                      <a:lnTo>
                        <a:pt x="3250" y="88"/>
                      </a:lnTo>
                      <a:lnTo>
                        <a:pt x="3365" y="22"/>
                      </a:lnTo>
                      <a:lnTo>
                        <a:pt x="3492" y="0"/>
                      </a:lnTo>
                      <a:lnTo>
                        <a:pt x="3612" y="13"/>
                      </a:lnTo>
                      <a:lnTo>
                        <a:pt x="3733" y="59"/>
                      </a:lnTo>
                      <a:lnTo>
                        <a:pt x="3853" y="134"/>
                      </a:lnTo>
                      <a:lnTo>
                        <a:pt x="3975" y="224"/>
                      </a:lnTo>
                      <a:lnTo>
                        <a:pt x="4097" y="338"/>
                      </a:lnTo>
                      <a:lnTo>
                        <a:pt x="4215" y="456"/>
                      </a:lnTo>
                      <a:lnTo>
                        <a:pt x="4333" y="577"/>
                      </a:lnTo>
                      <a:lnTo>
                        <a:pt x="4456" y="683"/>
                      </a:lnTo>
                      <a:lnTo>
                        <a:pt x="4574" y="782"/>
                      </a:lnTo>
                      <a:lnTo>
                        <a:pt x="4697" y="870"/>
                      </a:lnTo>
                      <a:lnTo>
                        <a:pt x="4817" y="950"/>
                      </a:lnTo>
                      <a:lnTo>
                        <a:pt x="4941" y="1026"/>
                      </a:lnTo>
                      <a:lnTo>
                        <a:pt x="5056" y="1081"/>
                      </a:lnTo>
                      <a:lnTo>
                        <a:pt x="5180" y="1124"/>
                      </a:lnTo>
                      <a:lnTo>
                        <a:pt x="5295" y="1169"/>
                      </a:lnTo>
                      <a:lnTo>
                        <a:pt x="5418" y="1199"/>
                      </a:lnTo>
                      <a:lnTo>
                        <a:pt x="5539" y="1228"/>
                      </a:lnTo>
                      <a:lnTo>
                        <a:pt x="5660" y="1246"/>
                      </a:lnTo>
                      <a:lnTo>
                        <a:pt x="5778" y="1271"/>
                      </a:lnTo>
                      <a:lnTo>
                        <a:pt x="5899" y="1279"/>
                      </a:lnTo>
                      <a:lnTo>
                        <a:pt x="6020" y="1295"/>
                      </a:lnTo>
                      <a:lnTo>
                        <a:pt x="6139" y="1305"/>
                      </a:lnTo>
                      <a:lnTo>
                        <a:pt x="6260" y="1307"/>
                      </a:lnTo>
                      <a:lnTo>
                        <a:pt x="6385" y="1307"/>
                      </a:lnTo>
                      <a:lnTo>
                        <a:pt x="6504" y="1320"/>
                      </a:lnTo>
                      <a:lnTo>
                        <a:pt x="6628" y="1320"/>
                      </a:lnTo>
                      <a:lnTo>
                        <a:pt x="6746" y="1335"/>
                      </a:lnTo>
                      <a:lnTo>
                        <a:pt x="6869" y="1335"/>
                      </a:lnTo>
                      <a:lnTo>
                        <a:pt x="6984" y="1335"/>
                      </a:lnTo>
                      <a:lnTo>
                        <a:pt x="7107" y="1335"/>
                      </a:lnTo>
                      <a:lnTo>
                        <a:pt x="7225" y="1335"/>
                      </a:lnTo>
                    </a:path>
                  </a:pathLst>
                </a:custGeom>
                <a:noFill/>
                <a:ln w="25400">
                  <a:solidFill>
                    <a:schemeClr val="tx1"/>
                  </a:solidFill>
                  <a:prstDash val="solid"/>
                  <a:round/>
                  <a:headEnd/>
                  <a:tailEnd/>
                </a:ln>
              </p:spPr>
              <p:txBody>
                <a:bodyPr/>
                <a:lstStyle/>
                <a:p>
                  <a:endParaRPr lang="en-US"/>
                </a:p>
              </p:txBody>
            </p:sp>
            <p:sp>
              <p:nvSpPr>
                <p:cNvPr id="10" name="Freeform 27"/>
                <p:cNvSpPr>
                  <a:spLocks/>
                </p:cNvSpPr>
                <p:nvPr/>
              </p:nvSpPr>
              <p:spPr bwMode="auto">
                <a:xfrm>
                  <a:off x="3936" y="2880"/>
                  <a:ext cx="240" cy="435"/>
                </a:xfrm>
                <a:custGeom>
                  <a:avLst/>
                  <a:gdLst/>
                  <a:ahLst/>
                  <a:cxnLst>
                    <a:cxn ang="0">
                      <a:pos x="0" y="3754"/>
                    </a:cxn>
                    <a:cxn ang="0">
                      <a:pos x="120" y="3754"/>
                    </a:cxn>
                    <a:cxn ang="0">
                      <a:pos x="240" y="3754"/>
                    </a:cxn>
                    <a:cxn ang="0">
                      <a:pos x="355" y="3747"/>
                    </a:cxn>
                    <a:cxn ang="0">
                      <a:pos x="476" y="3744"/>
                    </a:cxn>
                    <a:cxn ang="0">
                      <a:pos x="598" y="3744"/>
                    </a:cxn>
                    <a:cxn ang="0">
                      <a:pos x="723" y="3729"/>
                    </a:cxn>
                    <a:cxn ang="0">
                      <a:pos x="843" y="3714"/>
                    </a:cxn>
                    <a:cxn ang="0">
                      <a:pos x="964" y="3683"/>
                    </a:cxn>
                    <a:cxn ang="0">
                      <a:pos x="1087" y="3637"/>
                    </a:cxn>
                    <a:cxn ang="0">
                      <a:pos x="1202" y="3555"/>
                    </a:cxn>
                    <a:cxn ang="0">
                      <a:pos x="1323" y="3447"/>
                    </a:cxn>
                    <a:cxn ang="0">
                      <a:pos x="1447" y="3300"/>
                    </a:cxn>
                    <a:cxn ang="0">
                      <a:pos x="1565" y="3092"/>
                    </a:cxn>
                    <a:cxn ang="0">
                      <a:pos x="1684" y="2835"/>
                    </a:cxn>
                    <a:cxn ang="0">
                      <a:pos x="1803" y="2523"/>
                    </a:cxn>
                    <a:cxn ang="0">
                      <a:pos x="1921" y="2168"/>
                    </a:cxn>
                    <a:cxn ang="0">
                      <a:pos x="2042" y="1771"/>
                    </a:cxn>
                    <a:cxn ang="0">
                      <a:pos x="2166" y="1361"/>
                    </a:cxn>
                    <a:cxn ang="0">
                      <a:pos x="2285" y="968"/>
                    </a:cxn>
                    <a:cxn ang="0">
                      <a:pos x="2409" y="597"/>
                    </a:cxn>
                    <a:cxn ang="0">
                      <a:pos x="2530" y="307"/>
                    </a:cxn>
                    <a:cxn ang="0">
                      <a:pos x="2650" y="101"/>
                    </a:cxn>
                    <a:cxn ang="0">
                      <a:pos x="2765" y="0"/>
                    </a:cxn>
                    <a:cxn ang="0">
                      <a:pos x="2886" y="0"/>
                    </a:cxn>
                    <a:cxn ang="0">
                      <a:pos x="3010" y="101"/>
                    </a:cxn>
                    <a:cxn ang="0">
                      <a:pos x="3126" y="279"/>
                    </a:cxn>
                    <a:cxn ang="0">
                      <a:pos x="3250" y="538"/>
                    </a:cxn>
                    <a:cxn ang="0">
                      <a:pos x="3365" y="834"/>
                    </a:cxn>
                    <a:cxn ang="0">
                      <a:pos x="3492" y="1163"/>
                    </a:cxn>
                    <a:cxn ang="0">
                      <a:pos x="3612" y="1488"/>
                    </a:cxn>
                    <a:cxn ang="0">
                      <a:pos x="3733" y="1796"/>
                    </a:cxn>
                    <a:cxn ang="0">
                      <a:pos x="3853" y="2096"/>
                    </a:cxn>
                    <a:cxn ang="0">
                      <a:pos x="3975" y="2356"/>
                    </a:cxn>
                    <a:cxn ang="0">
                      <a:pos x="4097" y="2590"/>
                    </a:cxn>
                    <a:cxn ang="0">
                      <a:pos x="4215" y="2780"/>
                    </a:cxn>
                    <a:cxn ang="0">
                      <a:pos x="4333" y="2955"/>
                    </a:cxn>
                    <a:cxn ang="0">
                      <a:pos x="4456" y="3099"/>
                    </a:cxn>
                    <a:cxn ang="0">
                      <a:pos x="4574" y="3217"/>
                    </a:cxn>
                    <a:cxn ang="0">
                      <a:pos x="4697" y="3320"/>
                    </a:cxn>
                    <a:cxn ang="0">
                      <a:pos x="4817" y="3392"/>
                    </a:cxn>
                    <a:cxn ang="0">
                      <a:pos x="4941" y="3460"/>
                    </a:cxn>
                    <a:cxn ang="0">
                      <a:pos x="5056" y="3513"/>
                    </a:cxn>
                    <a:cxn ang="0">
                      <a:pos x="5180" y="3555"/>
                    </a:cxn>
                    <a:cxn ang="0">
                      <a:pos x="5295" y="3593"/>
                    </a:cxn>
                    <a:cxn ang="0">
                      <a:pos x="5418" y="3631"/>
                    </a:cxn>
                    <a:cxn ang="0">
                      <a:pos x="5539" y="3644"/>
                    </a:cxn>
                    <a:cxn ang="0">
                      <a:pos x="5660" y="3667"/>
                    </a:cxn>
                    <a:cxn ang="0">
                      <a:pos x="5778" y="3683"/>
                    </a:cxn>
                    <a:cxn ang="0">
                      <a:pos x="5899" y="3688"/>
                    </a:cxn>
                    <a:cxn ang="0">
                      <a:pos x="6020" y="3714"/>
                    </a:cxn>
                    <a:cxn ang="0">
                      <a:pos x="6139" y="3714"/>
                    </a:cxn>
                    <a:cxn ang="0">
                      <a:pos x="6260" y="3716"/>
                    </a:cxn>
                    <a:cxn ang="0">
                      <a:pos x="6385" y="3727"/>
                    </a:cxn>
                    <a:cxn ang="0">
                      <a:pos x="6504" y="3729"/>
                    </a:cxn>
                    <a:cxn ang="0">
                      <a:pos x="6628" y="3740"/>
                    </a:cxn>
                    <a:cxn ang="0">
                      <a:pos x="6746" y="3744"/>
                    </a:cxn>
                    <a:cxn ang="0">
                      <a:pos x="6869" y="3744"/>
                    </a:cxn>
                    <a:cxn ang="0">
                      <a:pos x="6984" y="3744"/>
                    </a:cxn>
                    <a:cxn ang="0">
                      <a:pos x="7107" y="3744"/>
                    </a:cxn>
                    <a:cxn ang="0">
                      <a:pos x="7225" y="3744"/>
                    </a:cxn>
                  </a:cxnLst>
                  <a:rect l="0" t="0" r="r" b="b"/>
                  <a:pathLst>
                    <a:path w="7225" h="3754">
                      <a:moveTo>
                        <a:pt x="0" y="3754"/>
                      </a:moveTo>
                      <a:lnTo>
                        <a:pt x="120" y="3754"/>
                      </a:lnTo>
                      <a:lnTo>
                        <a:pt x="240" y="3754"/>
                      </a:lnTo>
                      <a:lnTo>
                        <a:pt x="355" y="3747"/>
                      </a:lnTo>
                      <a:lnTo>
                        <a:pt x="476" y="3744"/>
                      </a:lnTo>
                      <a:lnTo>
                        <a:pt x="598" y="3744"/>
                      </a:lnTo>
                      <a:lnTo>
                        <a:pt x="723" y="3729"/>
                      </a:lnTo>
                      <a:lnTo>
                        <a:pt x="843" y="3714"/>
                      </a:lnTo>
                      <a:lnTo>
                        <a:pt x="964" y="3683"/>
                      </a:lnTo>
                      <a:lnTo>
                        <a:pt x="1087" y="3637"/>
                      </a:lnTo>
                      <a:lnTo>
                        <a:pt x="1202" y="3555"/>
                      </a:lnTo>
                      <a:lnTo>
                        <a:pt x="1323" y="3447"/>
                      </a:lnTo>
                      <a:lnTo>
                        <a:pt x="1447" y="3300"/>
                      </a:lnTo>
                      <a:lnTo>
                        <a:pt x="1565" y="3092"/>
                      </a:lnTo>
                      <a:lnTo>
                        <a:pt x="1684" y="2835"/>
                      </a:lnTo>
                      <a:lnTo>
                        <a:pt x="1803" y="2523"/>
                      </a:lnTo>
                      <a:lnTo>
                        <a:pt x="1921" y="2168"/>
                      </a:lnTo>
                      <a:lnTo>
                        <a:pt x="2042" y="1771"/>
                      </a:lnTo>
                      <a:lnTo>
                        <a:pt x="2166" y="1361"/>
                      </a:lnTo>
                      <a:lnTo>
                        <a:pt x="2285" y="968"/>
                      </a:lnTo>
                      <a:lnTo>
                        <a:pt x="2409" y="597"/>
                      </a:lnTo>
                      <a:lnTo>
                        <a:pt x="2530" y="307"/>
                      </a:lnTo>
                      <a:lnTo>
                        <a:pt x="2650" y="101"/>
                      </a:lnTo>
                      <a:lnTo>
                        <a:pt x="2765" y="0"/>
                      </a:lnTo>
                      <a:lnTo>
                        <a:pt x="2886" y="0"/>
                      </a:lnTo>
                      <a:lnTo>
                        <a:pt x="3010" y="101"/>
                      </a:lnTo>
                      <a:lnTo>
                        <a:pt x="3126" y="279"/>
                      </a:lnTo>
                      <a:lnTo>
                        <a:pt x="3250" y="538"/>
                      </a:lnTo>
                      <a:lnTo>
                        <a:pt x="3365" y="834"/>
                      </a:lnTo>
                      <a:lnTo>
                        <a:pt x="3492" y="1163"/>
                      </a:lnTo>
                      <a:lnTo>
                        <a:pt x="3612" y="1488"/>
                      </a:lnTo>
                      <a:lnTo>
                        <a:pt x="3733" y="1796"/>
                      </a:lnTo>
                      <a:lnTo>
                        <a:pt x="3853" y="2096"/>
                      </a:lnTo>
                      <a:lnTo>
                        <a:pt x="3975" y="2356"/>
                      </a:lnTo>
                      <a:lnTo>
                        <a:pt x="4097" y="2590"/>
                      </a:lnTo>
                      <a:lnTo>
                        <a:pt x="4215" y="2780"/>
                      </a:lnTo>
                      <a:lnTo>
                        <a:pt x="4333" y="2955"/>
                      </a:lnTo>
                      <a:lnTo>
                        <a:pt x="4456" y="3099"/>
                      </a:lnTo>
                      <a:lnTo>
                        <a:pt x="4574" y="3217"/>
                      </a:lnTo>
                      <a:lnTo>
                        <a:pt x="4697" y="3320"/>
                      </a:lnTo>
                      <a:lnTo>
                        <a:pt x="4817" y="3392"/>
                      </a:lnTo>
                      <a:lnTo>
                        <a:pt x="4941" y="3460"/>
                      </a:lnTo>
                      <a:lnTo>
                        <a:pt x="5056" y="3513"/>
                      </a:lnTo>
                      <a:lnTo>
                        <a:pt x="5180" y="3555"/>
                      </a:lnTo>
                      <a:lnTo>
                        <a:pt x="5295" y="3593"/>
                      </a:lnTo>
                      <a:lnTo>
                        <a:pt x="5418" y="3631"/>
                      </a:lnTo>
                      <a:lnTo>
                        <a:pt x="5539" y="3644"/>
                      </a:lnTo>
                      <a:lnTo>
                        <a:pt x="5660" y="3667"/>
                      </a:lnTo>
                      <a:lnTo>
                        <a:pt x="5778" y="3683"/>
                      </a:lnTo>
                      <a:lnTo>
                        <a:pt x="5899" y="3688"/>
                      </a:lnTo>
                      <a:lnTo>
                        <a:pt x="6020" y="3714"/>
                      </a:lnTo>
                      <a:lnTo>
                        <a:pt x="6139" y="3714"/>
                      </a:lnTo>
                      <a:lnTo>
                        <a:pt x="6260" y="3716"/>
                      </a:lnTo>
                      <a:lnTo>
                        <a:pt x="6385" y="3727"/>
                      </a:lnTo>
                      <a:lnTo>
                        <a:pt x="6504" y="3729"/>
                      </a:lnTo>
                      <a:lnTo>
                        <a:pt x="6628" y="3740"/>
                      </a:lnTo>
                      <a:lnTo>
                        <a:pt x="6746" y="3744"/>
                      </a:lnTo>
                      <a:lnTo>
                        <a:pt x="6869" y="3744"/>
                      </a:lnTo>
                      <a:lnTo>
                        <a:pt x="6984" y="3744"/>
                      </a:lnTo>
                      <a:lnTo>
                        <a:pt x="7107" y="3744"/>
                      </a:lnTo>
                      <a:lnTo>
                        <a:pt x="7225" y="3744"/>
                      </a:lnTo>
                    </a:path>
                  </a:pathLst>
                </a:custGeom>
                <a:noFill/>
                <a:ln w="25400">
                  <a:solidFill>
                    <a:schemeClr val="tx1"/>
                  </a:solidFill>
                  <a:prstDash val="solid"/>
                  <a:round/>
                  <a:headEnd/>
                  <a:tailEnd/>
                </a:ln>
              </p:spPr>
              <p:txBody>
                <a:bodyPr/>
                <a:lstStyle/>
                <a:p>
                  <a:endParaRPr lang="en-US"/>
                </a:p>
              </p:txBody>
            </p:sp>
            <p:sp>
              <p:nvSpPr>
                <p:cNvPr id="11" name="Freeform 28"/>
                <p:cNvSpPr>
                  <a:spLocks/>
                </p:cNvSpPr>
                <p:nvPr/>
              </p:nvSpPr>
              <p:spPr bwMode="auto">
                <a:xfrm>
                  <a:off x="4176" y="2061"/>
                  <a:ext cx="240" cy="1251"/>
                </a:xfrm>
                <a:custGeom>
                  <a:avLst/>
                  <a:gdLst/>
                  <a:ahLst/>
                  <a:cxnLst>
                    <a:cxn ang="0">
                      <a:pos x="0" y="3754"/>
                    </a:cxn>
                    <a:cxn ang="0">
                      <a:pos x="120" y="3754"/>
                    </a:cxn>
                    <a:cxn ang="0">
                      <a:pos x="240" y="3754"/>
                    </a:cxn>
                    <a:cxn ang="0">
                      <a:pos x="355" y="3747"/>
                    </a:cxn>
                    <a:cxn ang="0">
                      <a:pos x="476" y="3744"/>
                    </a:cxn>
                    <a:cxn ang="0">
                      <a:pos x="598" y="3744"/>
                    </a:cxn>
                    <a:cxn ang="0">
                      <a:pos x="723" y="3729"/>
                    </a:cxn>
                    <a:cxn ang="0">
                      <a:pos x="843" y="3714"/>
                    </a:cxn>
                    <a:cxn ang="0">
                      <a:pos x="964" y="3683"/>
                    </a:cxn>
                    <a:cxn ang="0">
                      <a:pos x="1087" y="3637"/>
                    </a:cxn>
                    <a:cxn ang="0">
                      <a:pos x="1202" y="3555"/>
                    </a:cxn>
                    <a:cxn ang="0">
                      <a:pos x="1323" y="3447"/>
                    </a:cxn>
                    <a:cxn ang="0">
                      <a:pos x="1447" y="3300"/>
                    </a:cxn>
                    <a:cxn ang="0">
                      <a:pos x="1565" y="3092"/>
                    </a:cxn>
                    <a:cxn ang="0">
                      <a:pos x="1684" y="2835"/>
                    </a:cxn>
                    <a:cxn ang="0">
                      <a:pos x="1803" y="2523"/>
                    </a:cxn>
                    <a:cxn ang="0">
                      <a:pos x="1921" y="2168"/>
                    </a:cxn>
                    <a:cxn ang="0">
                      <a:pos x="2042" y="1771"/>
                    </a:cxn>
                    <a:cxn ang="0">
                      <a:pos x="2166" y="1361"/>
                    </a:cxn>
                    <a:cxn ang="0">
                      <a:pos x="2285" y="968"/>
                    </a:cxn>
                    <a:cxn ang="0">
                      <a:pos x="2409" y="597"/>
                    </a:cxn>
                    <a:cxn ang="0">
                      <a:pos x="2530" y="307"/>
                    </a:cxn>
                    <a:cxn ang="0">
                      <a:pos x="2650" y="101"/>
                    </a:cxn>
                    <a:cxn ang="0">
                      <a:pos x="2765" y="0"/>
                    </a:cxn>
                    <a:cxn ang="0">
                      <a:pos x="2886" y="0"/>
                    </a:cxn>
                    <a:cxn ang="0">
                      <a:pos x="3010" y="101"/>
                    </a:cxn>
                    <a:cxn ang="0">
                      <a:pos x="3126" y="279"/>
                    </a:cxn>
                    <a:cxn ang="0">
                      <a:pos x="3250" y="538"/>
                    </a:cxn>
                    <a:cxn ang="0">
                      <a:pos x="3365" y="834"/>
                    </a:cxn>
                    <a:cxn ang="0">
                      <a:pos x="3492" y="1163"/>
                    </a:cxn>
                    <a:cxn ang="0">
                      <a:pos x="3612" y="1488"/>
                    </a:cxn>
                    <a:cxn ang="0">
                      <a:pos x="3733" y="1796"/>
                    </a:cxn>
                    <a:cxn ang="0">
                      <a:pos x="3853" y="2096"/>
                    </a:cxn>
                    <a:cxn ang="0">
                      <a:pos x="3975" y="2356"/>
                    </a:cxn>
                    <a:cxn ang="0">
                      <a:pos x="4097" y="2590"/>
                    </a:cxn>
                    <a:cxn ang="0">
                      <a:pos x="4215" y="2780"/>
                    </a:cxn>
                    <a:cxn ang="0">
                      <a:pos x="4333" y="2955"/>
                    </a:cxn>
                    <a:cxn ang="0">
                      <a:pos x="4456" y="3099"/>
                    </a:cxn>
                    <a:cxn ang="0">
                      <a:pos x="4574" y="3217"/>
                    </a:cxn>
                    <a:cxn ang="0">
                      <a:pos x="4697" y="3320"/>
                    </a:cxn>
                    <a:cxn ang="0">
                      <a:pos x="4817" y="3392"/>
                    </a:cxn>
                    <a:cxn ang="0">
                      <a:pos x="4941" y="3460"/>
                    </a:cxn>
                    <a:cxn ang="0">
                      <a:pos x="5056" y="3513"/>
                    </a:cxn>
                    <a:cxn ang="0">
                      <a:pos x="5180" y="3555"/>
                    </a:cxn>
                    <a:cxn ang="0">
                      <a:pos x="5295" y="3593"/>
                    </a:cxn>
                    <a:cxn ang="0">
                      <a:pos x="5418" y="3631"/>
                    </a:cxn>
                    <a:cxn ang="0">
                      <a:pos x="5539" y="3644"/>
                    </a:cxn>
                    <a:cxn ang="0">
                      <a:pos x="5660" y="3667"/>
                    </a:cxn>
                    <a:cxn ang="0">
                      <a:pos x="5778" y="3683"/>
                    </a:cxn>
                    <a:cxn ang="0">
                      <a:pos x="5899" y="3688"/>
                    </a:cxn>
                    <a:cxn ang="0">
                      <a:pos x="6020" y="3714"/>
                    </a:cxn>
                    <a:cxn ang="0">
                      <a:pos x="6139" y="3714"/>
                    </a:cxn>
                    <a:cxn ang="0">
                      <a:pos x="6260" y="3716"/>
                    </a:cxn>
                    <a:cxn ang="0">
                      <a:pos x="6385" y="3727"/>
                    </a:cxn>
                    <a:cxn ang="0">
                      <a:pos x="6504" y="3729"/>
                    </a:cxn>
                    <a:cxn ang="0">
                      <a:pos x="6628" y="3740"/>
                    </a:cxn>
                    <a:cxn ang="0">
                      <a:pos x="6746" y="3744"/>
                    </a:cxn>
                    <a:cxn ang="0">
                      <a:pos x="6869" y="3744"/>
                    </a:cxn>
                    <a:cxn ang="0">
                      <a:pos x="6984" y="3744"/>
                    </a:cxn>
                    <a:cxn ang="0">
                      <a:pos x="7107" y="3744"/>
                    </a:cxn>
                    <a:cxn ang="0">
                      <a:pos x="7225" y="3744"/>
                    </a:cxn>
                  </a:cxnLst>
                  <a:rect l="0" t="0" r="r" b="b"/>
                  <a:pathLst>
                    <a:path w="7225" h="3754">
                      <a:moveTo>
                        <a:pt x="0" y="3754"/>
                      </a:moveTo>
                      <a:lnTo>
                        <a:pt x="120" y="3754"/>
                      </a:lnTo>
                      <a:lnTo>
                        <a:pt x="240" y="3754"/>
                      </a:lnTo>
                      <a:lnTo>
                        <a:pt x="355" y="3747"/>
                      </a:lnTo>
                      <a:lnTo>
                        <a:pt x="476" y="3744"/>
                      </a:lnTo>
                      <a:lnTo>
                        <a:pt x="598" y="3744"/>
                      </a:lnTo>
                      <a:lnTo>
                        <a:pt x="723" y="3729"/>
                      </a:lnTo>
                      <a:lnTo>
                        <a:pt x="843" y="3714"/>
                      </a:lnTo>
                      <a:lnTo>
                        <a:pt x="964" y="3683"/>
                      </a:lnTo>
                      <a:lnTo>
                        <a:pt x="1087" y="3637"/>
                      </a:lnTo>
                      <a:lnTo>
                        <a:pt x="1202" y="3555"/>
                      </a:lnTo>
                      <a:lnTo>
                        <a:pt x="1323" y="3447"/>
                      </a:lnTo>
                      <a:lnTo>
                        <a:pt x="1447" y="3300"/>
                      </a:lnTo>
                      <a:lnTo>
                        <a:pt x="1565" y="3092"/>
                      </a:lnTo>
                      <a:lnTo>
                        <a:pt x="1684" y="2835"/>
                      </a:lnTo>
                      <a:lnTo>
                        <a:pt x="1803" y="2523"/>
                      </a:lnTo>
                      <a:lnTo>
                        <a:pt x="1921" y="2168"/>
                      </a:lnTo>
                      <a:lnTo>
                        <a:pt x="2042" y="1771"/>
                      </a:lnTo>
                      <a:lnTo>
                        <a:pt x="2166" y="1361"/>
                      </a:lnTo>
                      <a:lnTo>
                        <a:pt x="2285" y="968"/>
                      </a:lnTo>
                      <a:lnTo>
                        <a:pt x="2409" y="597"/>
                      </a:lnTo>
                      <a:lnTo>
                        <a:pt x="2530" y="307"/>
                      </a:lnTo>
                      <a:lnTo>
                        <a:pt x="2650" y="101"/>
                      </a:lnTo>
                      <a:lnTo>
                        <a:pt x="2765" y="0"/>
                      </a:lnTo>
                      <a:lnTo>
                        <a:pt x="2886" y="0"/>
                      </a:lnTo>
                      <a:lnTo>
                        <a:pt x="3010" y="101"/>
                      </a:lnTo>
                      <a:lnTo>
                        <a:pt x="3126" y="279"/>
                      </a:lnTo>
                      <a:lnTo>
                        <a:pt x="3250" y="538"/>
                      </a:lnTo>
                      <a:lnTo>
                        <a:pt x="3365" y="834"/>
                      </a:lnTo>
                      <a:lnTo>
                        <a:pt x="3492" y="1163"/>
                      </a:lnTo>
                      <a:lnTo>
                        <a:pt x="3612" y="1488"/>
                      </a:lnTo>
                      <a:lnTo>
                        <a:pt x="3733" y="1796"/>
                      </a:lnTo>
                      <a:lnTo>
                        <a:pt x="3853" y="2096"/>
                      </a:lnTo>
                      <a:lnTo>
                        <a:pt x="3975" y="2356"/>
                      </a:lnTo>
                      <a:lnTo>
                        <a:pt x="4097" y="2590"/>
                      </a:lnTo>
                      <a:lnTo>
                        <a:pt x="4215" y="2780"/>
                      </a:lnTo>
                      <a:lnTo>
                        <a:pt x="4333" y="2955"/>
                      </a:lnTo>
                      <a:lnTo>
                        <a:pt x="4456" y="3099"/>
                      </a:lnTo>
                      <a:lnTo>
                        <a:pt x="4574" y="3217"/>
                      </a:lnTo>
                      <a:lnTo>
                        <a:pt x="4697" y="3320"/>
                      </a:lnTo>
                      <a:lnTo>
                        <a:pt x="4817" y="3392"/>
                      </a:lnTo>
                      <a:lnTo>
                        <a:pt x="4941" y="3460"/>
                      </a:lnTo>
                      <a:lnTo>
                        <a:pt x="5056" y="3513"/>
                      </a:lnTo>
                      <a:lnTo>
                        <a:pt x="5180" y="3555"/>
                      </a:lnTo>
                      <a:lnTo>
                        <a:pt x="5295" y="3593"/>
                      </a:lnTo>
                      <a:lnTo>
                        <a:pt x="5418" y="3631"/>
                      </a:lnTo>
                      <a:lnTo>
                        <a:pt x="5539" y="3644"/>
                      </a:lnTo>
                      <a:lnTo>
                        <a:pt x="5660" y="3667"/>
                      </a:lnTo>
                      <a:lnTo>
                        <a:pt x="5778" y="3683"/>
                      </a:lnTo>
                      <a:lnTo>
                        <a:pt x="5899" y="3688"/>
                      </a:lnTo>
                      <a:lnTo>
                        <a:pt x="6020" y="3714"/>
                      </a:lnTo>
                      <a:lnTo>
                        <a:pt x="6139" y="3714"/>
                      </a:lnTo>
                      <a:lnTo>
                        <a:pt x="6260" y="3716"/>
                      </a:lnTo>
                      <a:lnTo>
                        <a:pt x="6385" y="3727"/>
                      </a:lnTo>
                      <a:lnTo>
                        <a:pt x="6504" y="3729"/>
                      </a:lnTo>
                      <a:lnTo>
                        <a:pt x="6628" y="3740"/>
                      </a:lnTo>
                      <a:lnTo>
                        <a:pt x="6746" y="3744"/>
                      </a:lnTo>
                      <a:lnTo>
                        <a:pt x="6869" y="3744"/>
                      </a:lnTo>
                      <a:lnTo>
                        <a:pt x="6984" y="3744"/>
                      </a:lnTo>
                      <a:lnTo>
                        <a:pt x="7107" y="3744"/>
                      </a:lnTo>
                      <a:lnTo>
                        <a:pt x="7225" y="3744"/>
                      </a:lnTo>
                    </a:path>
                  </a:pathLst>
                </a:custGeom>
                <a:noFill/>
                <a:ln w="25400">
                  <a:solidFill>
                    <a:schemeClr val="tx1"/>
                  </a:solidFill>
                  <a:prstDash val="solid"/>
                  <a:round/>
                  <a:headEnd/>
                  <a:tailEnd/>
                </a:ln>
              </p:spPr>
              <p:txBody>
                <a:bodyPr/>
                <a:lstStyle/>
                <a:p>
                  <a:endParaRPr lang="en-US"/>
                </a:p>
              </p:txBody>
            </p:sp>
            <p:sp>
              <p:nvSpPr>
                <p:cNvPr id="12" name="Freeform 29"/>
                <p:cNvSpPr>
                  <a:spLocks/>
                </p:cNvSpPr>
                <p:nvPr/>
              </p:nvSpPr>
              <p:spPr bwMode="auto">
                <a:xfrm>
                  <a:off x="2256" y="2592"/>
                  <a:ext cx="240" cy="723"/>
                </a:xfrm>
                <a:custGeom>
                  <a:avLst/>
                  <a:gdLst/>
                  <a:ahLst/>
                  <a:cxnLst>
                    <a:cxn ang="0">
                      <a:pos x="0" y="3754"/>
                    </a:cxn>
                    <a:cxn ang="0">
                      <a:pos x="120" y="3754"/>
                    </a:cxn>
                    <a:cxn ang="0">
                      <a:pos x="240" y="3754"/>
                    </a:cxn>
                    <a:cxn ang="0">
                      <a:pos x="355" y="3747"/>
                    </a:cxn>
                    <a:cxn ang="0">
                      <a:pos x="476" y="3744"/>
                    </a:cxn>
                    <a:cxn ang="0">
                      <a:pos x="598" y="3744"/>
                    </a:cxn>
                    <a:cxn ang="0">
                      <a:pos x="723" y="3729"/>
                    </a:cxn>
                    <a:cxn ang="0">
                      <a:pos x="843" y="3714"/>
                    </a:cxn>
                    <a:cxn ang="0">
                      <a:pos x="964" y="3683"/>
                    </a:cxn>
                    <a:cxn ang="0">
                      <a:pos x="1087" y="3637"/>
                    </a:cxn>
                    <a:cxn ang="0">
                      <a:pos x="1202" y="3555"/>
                    </a:cxn>
                    <a:cxn ang="0">
                      <a:pos x="1323" y="3447"/>
                    </a:cxn>
                    <a:cxn ang="0">
                      <a:pos x="1447" y="3300"/>
                    </a:cxn>
                    <a:cxn ang="0">
                      <a:pos x="1565" y="3092"/>
                    </a:cxn>
                    <a:cxn ang="0">
                      <a:pos x="1684" y="2835"/>
                    </a:cxn>
                    <a:cxn ang="0">
                      <a:pos x="1803" y="2523"/>
                    </a:cxn>
                    <a:cxn ang="0">
                      <a:pos x="1921" y="2168"/>
                    </a:cxn>
                    <a:cxn ang="0">
                      <a:pos x="2042" y="1771"/>
                    </a:cxn>
                    <a:cxn ang="0">
                      <a:pos x="2166" y="1361"/>
                    </a:cxn>
                    <a:cxn ang="0">
                      <a:pos x="2285" y="968"/>
                    </a:cxn>
                    <a:cxn ang="0">
                      <a:pos x="2409" y="597"/>
                    </a:cxn>
                    <a:cxn ang="0">
                      <a:pos x="2530" y="307"/>
                    </a:cxn>
                    <a:cxn ang="0">
                      <a:pos x="2650" y="101"/>
                    </a:cxn>
                    <a:cxn ang="0">
                      <a:pos x="2765" y="0"/>
                    </a:cxn>
                    <a:cxn ang="0">
                      <a:pos x="2886" y="0"/>
                    </a:cxn>
                    <a:cxn ang="0">
                      <a:pos x="3010" y="101"/>
                    </a:cxn>
                    <a:cxn ang="0">
                      <a:pos x="3126" y="279"/>
                    </a:cxn>
                    <a:cxn ang="0">
                      <a:pos x="3250" y="538"/>
                    </a:cxn>
                    <a:cxn ang="0">
                      <a:pos x="3365" y="834"/>
                    </a:cxn>
                    <a:cxn ang="0">
                      <a:pos x="3492" y="1163"/>
                    </a:cxn>
                    <a:cxn ang="0">
                      <a:pos x="3612" y="1488"/>
                    </a:cxn>
                    <a:cxn ang="0">
                      <a:pos x="3733" y="1796"/>
                    </a:cxn>
                    <a:cxn ang="0">
                      <a:pos x="3853" y="2096"/>
                    </a:cxn>
                    <a:cxn ang="0">
                      <a:pos x="3975" y="2356"/>
                    </a:cxn>
                    <a:cxn ang="0">
                      <a:pos x="4097" y="2590"/>
                    </a:cxn>
                    <a:cxn ang="0">
                      <a:pos x="4215" y="2780"/>
                    </a:cxn>
                    <a:cxn ang="0">
                      <a:pos x="4333" y="2955"/>
                    </a:cxn>
                    <a:cxn ang="0">
                      <a:pos x="4456" y="3099"/>
                    </a:cxn>
                    <a:cxn ang="0">
                      <a:pos x="4574" y="3217"/>
                    </a:cxn>
                    <a:cxn ang="0">
                      <a:pos x="4697" y="3320"/>
                    </a:cxn>
                    <a:cxn ang="0">
                      <a:pos x="4817" y="3392"/>
                    </a:cxn>
                    <a:cxn ang="0">
                      <a:pos x="4941" y="3460"/>
                    </a:cxn>
                    <a:cxn ang="0">
                      <a:pos x="5056" y="3513"/>
                    </a:cxn>
                    <a:cxn ang="0">
                      <a:pos x="5180" y="3555"/>
                    </a:cxn>
                    <a:cxn ang="0">
                      <a:pos x="5295" y="3593"/>
                    </a:cxn>
                    <a:cxn ang="0">
                      <a:pos x="5418" y="3631"/>
                    </a:cxn>
                    <a:cxn ang="0">
                      <a:pos x="5539" y="3644"/>
                    </a:cxn>
                    <a:cxn ang="0">
                      <a:pos x="5660" y="3667"/>
                    </a:cxn>
                    <a:cxn ang="0">
                      <a:pos x="5778" y="3683"/>
                    </a:cxn>
                    <a:cxn ang="0">
                      <a:pos x="5899" y="3688"/>
                    </a:cxn>
                    <a:cxn ang="0">
                      <a:pos x="6020" y="3714"/>
                    </a:cxn>
                    <a:cxn ang="0">
                      <a:pos x="6139" y="3714"/>
                    </a:cxn>
                    <a:cxn ang="0">
                      <a:pos x="6260" y="3716"/>
                    </a:cxn>
                    <a:cxn ang="0">
                      <a:pos x="6385" y="3727"/>
                    </a:cxn>
                    <a:cxn ang="0">
                      <a:pos x="6504" y="3729"/>
                    </a:cxn>
                    <a:cxn ang="0">
                      <a:pos x="6628" y="3740"/>
                    </a:cxn>
                    <a:cxn ang="0">
                      <a:pos x="6746" y="3744"/>
                    </a:cxn>
                    <a:cxn ang="0">
                      <a:pos x="6869" y="3744"/>
                    </a:cxn>
                    <a:cxn ang="0">
                      <a:pos x="6984" y="3744"/>
                    </a:cxn>
                    <a:cxn ang="0">
                      <a:pos x="7107" y="3744"/>
                    </a:cxn>
                    <a:cxn ang="0">
                      <a:pos x="7225" y="3744"/>
                    </a:cxn>
                  </a:cxnLst>
                  <a:rect l="0" t="0" r="r" b="b"/>
                  <a:pathLst>
                    <a:path w="7225" h="3754">
                      <a:moveTo>
                        <a:pt x="0" y="3754"/>
                      </a:moveTo>
                      <a:lnTo>
                        <a:pt x="120" y="3754"/>
                      </a:lnTo>
                      <a:lnTo>
                        <a:pt x="240" y="3754"/>
                      </a:lnTo>
                      <a:lnTo>
                        <a:pt x="355" y="3747"/>
                      </a:lnTo>
                      <a:lnTo>
                        <a:pt x="476" y="3744"/>
                      </a:lnTo>
                      <a:lnTo>
                        <a:pt x="598" y="3744"/>
                      </a:lnTo>
                      <a:lnTo>
                        <a:pt x="723" y="3729"/>
                      </a:lnTo>
                      <a:lnTo>
                        <a:pt x="843" y="3714"/>
                      </a:lnTo>
                      <a:lnTo>
                        <a:pt x="964" y="3683"/>
                      </a:lnTo>
                      <a:lnTo>
                        <a:pt x="1087" y="3637"/>
                      </a:lnTo>
                      <a:lnTo>
                        <a:pt x="1202" y="3555"/>
                      </a:lnTo>
                      <a:lnTo>
                        <a:pt x="1323" y="3447"/>
                      </a:lnTo>
                      <a:lnTo>
                        <a:pt x="1447" y="3300"/>
                      </a:lnTo>
                      <a:lnTo>
                        <a:pt x="1565" y="3092"/>
                      </a:lnTo>
                      <a:lnTo>
                        <a:pt x="1684" y="2835"/>
                      </a:lnTo>
                      <a:lnTo>
                        <a:pt x="1803" y="2523"/>
                      </a:lnTo>
                      <a:lnTo>
                        <a:pt x="1921" y="2168"/>
                      </a:lnTo>
                      <a:lnTo>
                        <a:pt x="2042" y="1771"/>
                      </a:lnTo>
                      <a:lnTo>
                        <a:pt x="2166" y="1361"/>
                      </a:lnTo>
                      <a:lnTo>
                        <a:pt x="2285" y="968"/>
                      </a:lnTo>
                      <a:lnTo>
                        <a:pt x="2409" y="597"/>
                      </a:lnTo>
                      <a:lnTo>
                        <a:pt x="2530" y="307"/>
                      </a:lnTo>
                      <a:lnTo>
                        <a:pt x="2650" y="101"/>
                      </a:lnTo>
                      <a:lnTo>
                        <a:pt x="2765" y="0"/>
                      </a:lnTo>
                      <a:lnTo>
                        <a:pt x="2886" y="0"/>
                      </a:lnTo>
                      <a:lnTo>
                        <a:pt x="3010" y="101"/>
                      </a:lnTo>
                      <a:lnTo>
                        <a:pt x="3126" y="279"/>
                      </a:lnTo>
                      <a:lnTo>
                        <a:pt x="3250" y="538"/>
                      </a:lnTo>
                      <a:lnTo>
                        <a:pt x="3365" y="834"/>
                      </a:lnTo>
                      <a:lnTo>
                        <a:pt x="3492" y="1163"/>
                      </a:lnTo>
                      <a:lnTo>
                        <a:pt x="3612" y="1488"/>
                      </a:lnTo>
                      <a:lnTo>
                        <a:pt x="3733" y="1796"/>
                      </a:lnTo>
                      <a:lnTo>
                        <a:pt x="3853" y="2096"/>
                      </a:lnTo>
                      <a:lnTo>
                        <a:pt x="3975" y="2356"/>
                      </a:lnTo>
                      <a:lnTo>
                        <a:pt x="4097" y="2590"/>
                      </a:lnTo>
                      <a:lnTo>
                        <a:pt x="4215" y="2780"/>
                      </a:lnTo>
                      <a:lnTo>
                        <a:pt x="4333" y="2955"/>
                      </a:lnTo>
                      <a:lnTo>
                        <a:pt x="4456" y="3099"/>
                      </a:lnTo>
                      <a:lnTo>
                        <a:pt x="4574" y="3217"/>
                      </a:lnTo>
                      <a:lnTo>
                        <a:pt x="4697" y="3320"/>
                      </a:lnTo>
                      <a:lnTo>
                        <a:pt x="4817" y="3392"/>
                      </a:lnTo>
                      <a:lnTo>
                        <a:pt x="4941" y="3460"/>
                      </a:lnTo>
                      <a:lnTo>
                        <a:pt x="5056" y="3513"/>
                      </a:lnTo>
                      <a:lnTo>
                        <a:pt x="5180" y="3555"/>
                      </a:lnTo>
                      <a:lnTo>
                        <a:pt x="5295" y="3593"/>
                      </a:lnTo>
                      <a:lnTo>
                        <a:pt x="5418" y="3631"/>
                      </a:lnTo>
                      <a:lnTo>
                        <a:pt x="5539" y="3644"/>
                      </a:lnTo>
                      <a:lnTo>
                        <a:pt x="5660" y="3667"/>
                      </a:lnTo>
                      <a:lnTo>
                        <a:pt x="5778" y="3683"/>
                      </a:lnTo>
                      <a:lnTo>
                        <a:pt x="5899" y="3688"/>
                      </a:lnTo>
                      <a:lnTo>
                        <a:pt x="6020" y="3714"/>
                      </a:lnTo>
                      <a:lnTo>
                        <a:pt x="6139" y="3714"/>
                      </a:lnTo>
                      <a:lnTo>
                        <a:pt x="6260" y="3716"/>
                      </a:lnTo>
                      <a:lnTo>
                        <a:pt x="6385" y="3727"/>
                      </a:lnTo>
                      <a:lnTo>
                        <a:pt x="6504" y="3729"/>
                      </a:lnTo>
                      <a:lnTo>
                        <a:pt x="6628" y="3740"/>
                      </a:lnTo>
                      <a:lnTo>
                        <a:pt x="6746" y="3744"/>
                      </a:lnTo>
                      <a:lnTo>
                        <a:pt x="6869" y="3744"/>
                      </a:lnTo>
                      <a:lnTo>
                        <a:pt x="6984" y="3744"/>
                      </a:lnTo>
                      <a:lnTo>
                        <a:pt x="7107" y="3744"/>
                      </a:lnTo>
                      <a:lnTo>
                        <a:pt x="7225" y="3744"/>
                      </a:lnTo>
                    </a:path>
                  </a:pathLst>
                </a:custGeom>
                <a:noFill/>
                <a:ln w="25400">
                  <a:solidFill>
                    <a:schemeClr val="tx1"/>
                  </a:solidFill>
                  <a:prstDash val="solid"/>
                  <a:round/>
                  <a:headEnd/>
                  <a:tailEnd/>
                </a:ln>
              </p:spPr>
              <p:txBody>
                <a:bodyPr/>
                <a:lstStyle/>
                <a:p>
                  <a:endParaRPr lang="en-US"/>
                </a:p>
              </p:txBody>
            </p:sp>
            <p:sp>
              <p:nvSpPr>
                <p:cNvPr id="13" name="Freeform 30"/>
                <p:cNvSpPr>
                  <a:spLocks/>
                </p:cNvSpPr>
                <p:nvPr/>
              </p:nvSpPr>
              <p:spPr bwMode="auto">
                <a:xfrm>
                  <a:off x="2496" y="3072"/>
                  <a:ext cx="1440" cy="243"/>
                </a:xfrm>
                <a:custGeom>
                  <a:avLst/>
                  <a:gdLst/>
                  <a:ahLst/>
                  <a:cxnLst>
                    <a:cxn ang="0">
                      <a:pos x="0" y="3754"/>
                    </a:cxn>
                    <a:cxn ang="0">
                      <a:pos x="120" y="3754"/>
                    </a:cxn>
                    <a:cxn ang="0">
                      <a:pos x="240" y="3754"/>
                    </a:cxn>
                    <a:cxn ang="0">
                      <a:pos x="355" y="3747"/>
                    </a:cxn>
                    <a:cxn ang="0">
                      <a:pos x="476" y="3744"/>
                    </a:cxn>
                    <a:cxn ang="0">
                      <a:pos x="598" y="3744"/>
                    </a:cxn>
                    <a:cxn ang="0">
                      <a:pos x="723" y="3729"/>
                    </a:cxn>
                    <a:cxn ang="0">
                      <a:pos x="843" y="3714"/>
                    </a:cxn>
                    <a:cxn ang="0">
                      <a:pos x="964" y="3683"/>
                    </a:cxn>
                    <a:cxn ang="0">
                      <a:pos x="1087" y="3637"/>
                    </a:cxn>
                    <a:cxn ang="0">
                      <a:pos x="1202" y="3555"/>
                    </a:cxn>
                    <a:cxn ang="0">
                      <a:pos x="1323" y="3447"/>
                    </a:cxn>
                    <a:cxn ang="0">
                      <a:pos x="1447" y="3300"/>
                    </a:cxn>
                    <a:cxn ang="0">
                      <a:pos x="1565" y="3092"/>
                    </a:cxn>
                    <a:cxn ang="0">
                      <a:pos x="1684" y="2835"/>
                    </a:cxn>
                    <a:cxn ang="0">
                      <a:pos x="1803" y="2523"/>
                    </a:cxn>
                    <a:cxn ang="0">
                      <a:pos x="1921" y="2168"/>
                    </a:cxn>
                    <a:cxn ang="0">
                      <a:pos x="2042" y="1771"/>
                    </a:cxn>
                    <a:cxn ang="0">
                      <a:pos x="2166" y="1361"/>
                    </a:cxn>
                    <a:cxn ang="0">
                      <a:pos x="2285" y="968"/>
                    </a:cxn>
                    <a:cxn ang="0">
                      <a:pos x="2409" y="597"/>
                    </a:cxn>
                    <a:cxn ang="0">
                      <a:pos x="2530" y="307"/>
                    </a:cxn>
                    <a:cxn ang="0">
                      <a:pos x="2650" y="101"/>
                    </a:cxn>
                    <a:cxn ang="0">
                      <a:pos x="2765" y="0"/>
                    </a:cxn>
                    <a:cxn ang="0">
                      <a:pos x="2886" y="0"/>
                    </a:cxn>
                    <a:cxn ang="0">
                      <a:pos x="3010" y="101"/>
                    </a:cxn>
                    <a:cxn ang="0">
                      <a:pos x="3126" y="279"/>
                    </a:cxn>
                    <a:cxn ang="0">
                      <a:pos x="3250" y="538"/>
                    </a:cxn>
                    <a:cxn ang="0">
                      <a:pos x="3365" y="834"/>
                    </a:cxn>
                    <a:cxn ang="0">
                      <a:pos x="3492" y="1163"/>
                    </a:cxn>
                    <a:cxn ang="0">
                      <a:pos x="3612" y="1488"/>
                    </a:cxn>
                    <a:cxn ang="0">
                      <a:pos x="3733" y="1796"/>
                    </a:cxn>
                    <a:cxn ang="0">
                      <a:pos x="3853" y="2096"/>
                    </a:cxn>
                    <a:cxn ang="0">
                      <a:pos x="3975" y="2356"/>
                    </a:cxn>
                    <a:cxn ang="0">
                      <a:pos x="4097" y="2590"/>
                    </a:cxn>
                    <a:cxn ang="0">
                      <a:pos x="4215" y="2780"/>
                    </a:cxn>
                    <a:cxn ang="0">
                      <a:pos x="4333" y="2955"/>
                    </a:cxn>
                    <a:cxn ang="0">
                      <a:pos x="4456" y="3099"/>
                    </a:cxn>
                    <a:cxn ang="0">
                      <a:pos x="4574" y="3217"/>
                    </a:cxn>
                    <a:cxn ang="0">
                      <a:pos x="4697" y="3320"/>
                    </a:cxn>
                    <a:cxn ang="0">
                      <a:pos x="4817" y="3392"/>
                    </a:cxn>
                    <a:cxn ang="0">
                      <a:pos x="4941" y="3460"/>
                    </a:cxn>
                    <a:cxn ang="0">
                      <a:pos x="5056" y="3513"/>
                    </a:cxn>
                    <a:cxn ang="0">
                      <a:pos x="5180" y="3555"/>
                    </a:cxn>
                    <a:cxn ang="0">
                      <a:pos x="5295" y="3593"/>
                    </a:cxn>
                    <a:cxn ang="0">
                      <a:pos x="5418" y="3631"/>
                    </a:cxn>
                    <a:cxn ang="0">
                      <a:pos x="5539" y="3644"/>
                    </a:cxn>
                    <a:cxn ang="0">
                      <a:pos x="5660" y="3667"/>
                    </a:cxn>
                    <a:cxn ang="0">
                      <a:pos x="5778" y="3683"/>
                    </a:cxn>
                    <a:cxn ang="0">
                      <a:pos x="5899" y="3688"/>
                    </a:cxn>
                    <a:cxn ang="0">
                      <a:pos x="6020" y="3714"/>
                    </a:cxn>
                    <a:cxn ang="0">
                      <a:pos x="6139" y="3714"/>
                    </a:cxn>
                    <a:cxn ang="0">
                      <a:pos x="6260" y="3716"/>
                    </a:cxn>
                    <a:cxn ang="0">
                      <a:pos x="6385" y="3727"/>
                    </a:cxn>
                    <a:cxn ang="0">
                      <a:pos x="6504" y="3729"/>
                    </a:cxn>
                    <a:cxn ang="0">
                      <a:pos x="6628" y="3740"/>
                    </a:cxn>
                    <a:cxn ang="0">
                      <a:pos x="6746" y="3744"/>
                    </a:cxn>
                    <a:cxn ang="0">
                      <a:pos x="6869" y="3744"/>
                    </a:cxn>
                    <a:cxn ang="0">
                      <a:pos x="6984" y="3744"/>
                    </a:cxn>
                    <a:cxn ang="0">
                      <a:pos x="7107" y="3744"/>
                    </a:cxn>
                    <a:cxn ang="0">
                      <a:pos x="7225" y="3744"/>
                    </a:cxn>
                  </a:cxnLst>
                  <a:rect l="0" t="0" r="r" b="b"/>
                  <a:pathLst>
                    <a:path w="7225" h="3754">
                      <a:moveTo>
                        <a:pt x="0" y="3754"/>
                      </a:moveTo>
                      <a:lnTo>
                        <a:pt x="120" y="3754"/>
                      </a:lnTo>
                      <a:lnTo>
                        <a:pt x="240" y="3754"/>
                      </a:lnTo>
                      <a:lnTo>
                        <a:pt x="355" y="3747"/>
                      </a:lnTo>
                      <a:lnTo>
                        <a:pt x="476" y="3744"/>
                      </a:lnTo>
                      <a:lnTo>
                        <a:pt x="598" y="3744"/>
                      </a:lnTo>
                      <a:lnTo>
                        <a:pt x="723" y="3729"/>
                      </a:lnTo>
                      <a:lnTo>
                        <a:pt x="843" y="3714"/>
                      </a:lnTo>
                      <a:lnTo>
                        <a:pt x="964" y="3683"/>
                      </a:lnTo>
                      <a:lnTo>
                        <a:pt x="1087" y="3637"/>
                      </a:lnTo>
                      <a:lnTo>
                        <a:pt x="1202" y="3555"/>
                      </a:lnTo>
                      <a:lnTo>
                        <a:pt x="1323" y="3447"/>
                      </a:lnTo>
                      <a:lnTo>
                        <a:pt x="1447" y="3300"/>
                      </a:lnTo>
                      <a:lnTo>
                        <a:pt x="1565" y="3092"/>
                      </a:lnTo>
                      <a:lnTo>
                        <a:pt x="1684" y="2835"/>
                      </a:lnTo>
                      <a:lnTo>
                        <a:pt x="1803" y="2523"/>
                      </a:lnTo>
                      <a:lnTo>
                        <a:pt x="1921" y="2168"/>
                      </a:lnTo>
                      <a:lnTo>
                        <a:pt x="2042" y="1771"/>
                      </a:lnTo>
                      <a:lnTo>
                        <a:pt x="2166" y="1361"/>
                      </a:lnTo>
                      <a:lnTo>
                        <a:pt x="2285" y="968"/>
                      </a:lnTo>
                      <a:lnTo>
                        <a:pt x="2409" y="597"/>
                      </a:lnTo>
                      <a:lnTo>
                        <a:pt x="2530" y="307"/>
                      </a:lnTo>
                      <a:lnTo>
                        <a:pt x="2650" y="101"/>
                      </a:lnTo>
                      <a:lnTo>
                        <a:pt x="2765" y="0"/>
                      </a:lnTo>
                      <a:lnTo>
                        <a:pt x="2886" y="0"/>
                      </a:lnTo>
                      <a:lnTo>
                        <a:pt x="3010" y="101"/>
                      </a:lnTo>
                      <a:lnTo>
                        <a:pt x="3126" y="279"/>
                      </a:lnTo>
                      <a:lnTo>
                        <a:pt x="3250" y="538"/>
                      </a:lnTo>
                      <a:lnTo>
                        <a:pt x="3365" y="834"/>
                      </a:lnTo>
                      <a:lnTo>
                        <a:pt x="3492" y="1163"/>
                      </a:lnTo>
                      <a:lnTo>
                        <a:pt x="3612" y="1488"/>
                      </a:lnTo>
                      <a:lnTo>
                        <a:pt x="3733" y="1796"/>
                      </a:lnTo>
                      <a:lnTo>
                        <a:pt x="3853" y="2096"/>
                      </a:lnTo>
                      <a:lnTo>
                        <a:pt x="3975" y="2356"/>
                      </a:lnTo>
                      <a:lnTo>
                        <a:pt x="4097" y="2590"/>
                      </a:lnTo>
                      <a:lnTo>
                        <a:pt x="4215" y="2780"/>
                      </a:lnTo>
                      <a:lnTo>
                        <a:pt x="4333" y="2955"/>
                      </a:lnTo>
                      <a:lnTo>
                        <a:pt x="4456" y="3099"/>
                      </a:lnTo>
                      <a:lnTo>
                        <a:pt x="4574" y="3217"/>
                      </a:lnTo>
                      <a:lnTo>
                        <a:pt x="4697" y="3320"/>
                      </a:lnTo>
                      <a:lnTo>
                        <a:pt x="4817" y="3392"/>
                      </a:lnTo>
                      <a:lnTo>
                        <a:pt x="4941" y="3460"/>
                      </a:lnTo>
                      <a:lnTo>
                        <a:pt x="5056" y="3513"/>
                      </a:lnTo>
                      <a:lnTo>
                        <a:pt x="5180" y="3555"/>
                      </a:lnTo>
                      <a:lnTo>
                        <a:pt x="5295" y="3593"/>
                      </a:lnTo>
                      <a:lnTo>
                        <a:pt x="5418" y="3631"/>
                      </a:lnTo>
                      <a:lnTo>
                        <a:pt x="5539" y="3644"/>
                      </a:lnTo>
                      <a:lnTo>
                        <a:pt x="5660" y="3667"/>
                      </a:lnTo>
                      <a:lnTo>
                        <a:pt x="5778" y="3683"/>
                      </a:lnTo>
                      <a:lnTo>
                        <a:pt x="5899" y="3688"/>
                      </a:lnTo>
                      <a:lnTo>
                        <a:pt x="6020" y="3714"/>
                      </a:lnTo>
                      <a:lnTo>
                        <a:pt x="6139" y="3714"/>
                      </a:lnTo>
                      <a:lnTo>
                        <a:pt x="6260" y="3716"/>
                      </a:lnTo>
                      <a:lnTo>
                        <a:pt x="6385" y="3727"/>
                      </a:lnTo>
                      <a:lnTo>
                        <a:pt x="6504" y="3729"/>
                      </a:lnTo>
                      <a:lnTo>
                        <a:pt x="6628" y="3740"/>
                      </a:lnTo>
                      <a:lnTo>
                        <a:pt x="6746" y="3744"/>
                      </a:lnTo>
                      <a:lnTo>
                        <a:pt x="6869" y="3744"/>
                      </a:lnTo>
                      <a:lnTo>
                        <a:pt x="6984" y="3744"/>
                      </a:lnTo>
                      <a:lnTo>
                        <a:pt x="7107" y="3744"/>
                      </a:lnTo>
                      <a:lnTo>
                        <a:pt x="7225" y="3744"/>
                      </a:lnTo>
                    </a:path>
                  </a:pathLst>
                </a:custGeom>
                <a:noFill/>
                <a:ln w="25400">
                  <a:solidFill>
                    <a:schemeClr val="tx1"/>
                  </a:solidFill>
                  <a:prstDash val="solid"/>
                  <a:round/>
                  <a:headEnd/>
                  <a:tailEnd/>
                </a:ln>
              </p:spPr>
              <p:txBody>
                <a:bodyPr/>
                <a:lstStyle/>
                <a:p>
                  <a:endParaRPr lang="en-US"/>
                </a:p>
              </p:txBody>
            </p:sp>
            <p:sp>
              <p:nvSpPr>
                <p:cNvPr id="14" name="Line 31"/>
                <p:cNvSpPr>
                  <a:spLocks noChangeShapeType="1"/>
                </p:cNvSpPr>
                <p:nvPr/>
              </p:nvSpPr>
              <p:spPr bwMode="auto">
                <a:xfrm>
                  <a:off x="2208" y="3312"/>
                  <a:ext cx="48" cy="0"/>
                </a:xfrm>
                <a:prstGeom prst="line">
                  <a:avLst/>
                </a:prstGeom>
                <a:noFill/>
                <a:ln w="25400">
                  <a:solidFill>
                    <a:schemeClr val="tx1"/>
                  </a:solidFill>
                  <a:round/>
                  <a:headEnd/>
                  <a:tailEnd/>
                </a:ln>
                <a:effectLst/>
              </p:spPr>
              <p:txBody>
                <a:bodyPr/>
                <a:lstStyle/>
                <a:p>
                  <a:endParaRPr lang="en-US"/>
                </a:p>
              </p:txBody>
            </p:sp>
            <p:sp>
              <p:nvSpPr>
                <p:cNvPr id="15" name="Line 32"/>
                <p:cNvSpPr>
                  <a:spLocks noChangeShapeType="1"/>
                </p:cNvSpPr>
                <p:nvPr/>
              </p:nvSpPr>
              <p:spPr bwMode="auto">
                <a:xfrm>
                  <a:off x="1536" y="3312"/>
                  <a:ext cx="432" cy="0"/>
                </a:xfrm>
                <a:prstGeom prst="line">
                  <a:avLst/>
                </a:prstGeom>
                <a:noFill/>
                <a:ln w="25400">
                  <a:solidFill>
                    <a:schemeClr val="tx1"/>
                  </a:solidFill>
                  <a:round/>
                  <a:headEnd/>
                  <a:tailEnd/>
                </a:ln>
                <a:effectLst/>
              </p:spPr>
              <p:txBody>
                <a:bodyPr/>
                <a:lstStyle/>
                <a:p>
                  <a:endParaRPr lang="en-US"/>
                </a:p>
              </p:txBody>
            </p:sp>
            <p:sp>
              <p:nvSpPr>
                <p:cNvPr id="16" name="Line 33"/>
                <p:cNvSpPr>
                  <a:spLocks noChangeShapeType="1"/>
                </p:cNvSpPr>
                <p:nvPr/>
              </p:nvSpPr>
              <p:spPr bwMode="auto">
                <a:xfrm flipV="1">
                  <a:off x="1056" y="3312"/>
                  <a:ext cx="288" cy="48"/>
                </a:xfrm>
                <a:prstGeom prst="line">
                  <a:avLst/>
                </a:prstGeom>
                <a:noFill/>
                <a:ln w="25400">
                  <a:solidFill>
                    <a:schemeClr val="tx1"/>
                  </a:solidFill>
                  <a:round/>
                  <a:headEnd/>
                  <a:tailEnd/>
                </a:ln>
                <a:effectLst/>
              </p:spPr>
              <p:txBody>
                <a:bodyPr/>
                <a:lstStyle/>
                <a:p>
                  <a:endParaRPr lang="en-US"/>
                </a:p>
              </p:txBody>
            </p:sp>
          </p:grpSp>
        </p:grpSp>
        <p:cxnSp>
          <p:nvCxnSpPr>
            <p:cNvPr id="38" name="Straight Arrow Connector 37"/>
            <p:cNvCxnSpPr/>
            <p:nvPr/>
          </p:nvCxnSpPr>
          <p:spPr bwMode="auto">
            <a:xfrm flipH="1">
              <a:off x="4824919" y="2655651"/>
              <a:ext cx="544749" cy="836579"/>
            </a:xfrm>
            <a:prstGeom prst="straightConnector1">
              <a:avLst/>
            </a:prstGeom>
            <a:solidFill>
              <a:srgbClr val="3374D4"/>
            </a:solidFill>
            <a:ln w="19050" cap="flat" cmpd="sng" algn="ctr">
              <a:solidFill>
                <a:srgbClr val="FF0000"/>
              </a:solidFill>
              <a:prstDash val="solid"/>
              <a:round/>
              <a:headEnd type="none" w="med" len="med"/>
              <a:tailEnd type="arrow"/>
            </a:ln>
            <a:effectLst/>
          </p:spPr>
        </p:cxnSp>
        <p:sp>
          <p:nvSpPr>
            <p:cNvPr id="39" name="TextBox 38"/>
            <p:cNvSpPr txBox="1"/>
            <p:nvPr/>
          </p:nvSpPr>
          <p:spPr>
            <a:xfrm>
              <a:off x="4844375" y="2276272"/>
              <a:ext cx="1358064" cy="338554"/>
            </a:xfrm>
            <a:prstGeom prst="rect">
              <a:avLst/>
            </a:prstGeom>
            <a:noFill/>
          </p:spPr>
          <p:txBody>
            <a:bodyPr wrap="none" rtlCol="0">
              <a:spAutoFit/>
            </a:bodyPr>
            <a:lstStyle/>
            <a:p>
              <a:r>
                <a:rPr lang="en-US" dirty="0" smtClean="0"/>
                <a:t>Broad peak</a:t>
              </a:r>
              <a:endParaRPr lang="en-US" dirty="0"/>
            </a:p>
          </p:txBody>
        </p:sp>
      </p:grpSp>
    </p:spTree>
  </p:cSld>
  <p:clrMapOvr>
    <a:masterClrMapping/>
  </p:clrMapOvr>
  <p:transition/>
  <p:timing>
    <p:tnLst>
      <p:par>
        <p:cTn id="1" dur="indefinite" restart="never" nodeType="tmRoot"/>
      </p:par>
    </p:tnLst>
  </p:timing>
</p:sld>
</file>

<file path=ppt/slides/slide2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p:cNvSpPr>
            <a:spLocks noGrp="1"/>
          </p:cNvSpPr>
          <p:nvPr>
            <p:ph sz="half" idx="1"/>
          </p:nvPr>
        </p:nvSpPr>
        <p:spPr>
          <a:xfrm>
            <a:off x="118836" y="1682885"/>
            <a:ext cx="4343400" cy="4856892"/>
          </a:xfrm>
        </p:spPr>
        <p:txBody>
          <a:bodyPr>
            <a:normAutofit/>
          </a:bodyPr>
          <a:lstStyle/>
          <a:p>
            <a:pPr>
              <a:buNone/>
            </a:pPr>
            <a:r>
              <a:rPr lang="en-US" b="1" dirty="0" smtClean="0"/>
              <a:t>POSSIBLE CAUSES</a:t>
            </a:r>
          </a:p>
          <a:p>
            <a:r>
              <a:rPr lang="en-US" dirty="0" smtClean="0"/>
              <a:t>Tailing or broad peaks</a:t>
            </a:r>
          </a:p>
          <a:p>
            <a:r>
              <a:rPr lang="en-US" dirty="0" smtClean="0"/>
              <a:t>Column size</a:t>
            </a:r>
          </a:p>
          <a:p>
            <a:r>
              <a:rPr lang="en-US" dirty="0" smtClean="0"/>
              <a:t>Column particle size</a:t>
            </a:r>
          </a:p>
          <a:p>
            <a:endParaRPr lang="en-US" dirty="0" smtClean="0"/>
          </a:p>
          <a:p>
            <a:endParaRPr lang="en-US" sz="1200" dirty="0" smtClean="0"/>
          </a:p>
          <a:p>
            <a:r>
              <a:rPr lang="en-US" dirty="0" smtClean="0"/>
              <a:t>Gradient slope is too steep</a:t>
            </a:r>
          </a:p>
          <a:p>
            <a:endParaRPr lang="en-US" dirty="0" smtClean="0"/>
          </a:p>
        </p:txBody>
      </p:sp>
      <p:sp>
        <p:nvSpPr>
          <p:cNvPr id="3" name="Content Placeholder 2"/>
          <p:cNvSpPr>
            <a:spLocks noGrp="1"/>
          </p:cNvSpPr>
          <p:nvPr>
            <p:ph sz="half" idx="2"/>
          </p:nvPr>
        </p:nvSpPr>
        <p:spPr>
          <a:xfrm>
            <a:off x="4648200" y="1682885"/>
            <a:ext cx="4343400" cy="4856892"/>
          </a:xfrm>
        </p:spPr>
        <p:txBody>
          <a:bodyPr/>
          <a:lstStyle/>
          <a:p>
            <a:pPr>
              <a:buNone/>
            </a:pPr>
            <a:r>
              <a:rPr lang="en-US" b="1" dirty="0" smtClean="0"/>
              <a:t>THINGS TO DO</a:t>
            </a:r>
            <a:endParaRPr lang="en-US" dirty="0" smtClean="0">
              <a:solidFill>
                <a:srgbClr val="0000FF"/>
              </a:solidFill>
            </a:endParaRPr>
          </a:p>
          <a:p>
            <a:r>
              <a:rPr lang="en-US" dirty="0" smtClean="0">
                <a:solidFill>
                  <a:srgbClr val="0000FF"/>
                </a:solidFill>
              </a:rPr>
              <a:t>See previous slides</a:t>
            </a:r>
          </a:p>
          <a:p>
            <a:r>
              <a:rPr lang="en-US" dirty="0" smtClean="0">
                <a:solidFill>
                  <a:srgbClr val="0000FF"/>
                </a:solidFill>
              </a:rPr>
              <a:t>Try a longer column</a:t>
            </a:r>
          </a:p>
          <a:p>
            <a:r>
              <a:rPr lang="en-US" dirty="0" smtClean="0">
                <a:solidFill>
                  <a:srgbClr val="0000FF"/>
                </a:solidFill>
              </a:rPr>
              <a:t>Try a column with smaller particle size, e.g. 1.7 or 2.5</a:t>
            </a:r>
            <a:r>
              <a:rPr lang="en-US" dirty="0" smtClean="0"/>
              <a:t> </a:t>
            </a:r>
            <a:r>
              <a:rPr lang="en-US" dirty="0" smtClean="0">
                <a:solidFill>
                  <a:srgbClr val="0033CC"/>
                </a:solidFill>
              </a:rPr>
              <a:t>µm, instead of 5 µm </a:t>
            </a:r>
          </a:p>
          <a:p>
            <a:r>
              <a:rPr lang="en-US" dirty="0" smtClean="0">
                <a:solidFill>
                  <a:srgbClr val="0000FF"/>
                </a:solidFill>
              </a:rPr>
              <a:t>Try a shallower gradient (lower % per minute change)</a:t>
            </a:r>
          </a:p>
        </p:txBody>
      </p:sp>
      <p:sp>
        <p:nvSpPr>
          <p:cNvPr id="4" name="Title 3"/>
          <p:cNvSpPr>
            <a:spLocks noGrp="1"/>
          </p:cNvSpPr>
          <p:nvPr>
            <p:ph type="title"/>
          </p:nvPr>
        </p:nvSpPr>
        <p:spPr/>
        <p:txBody>
          <a:bodyPr/>
          <a:lstStyle/>
          <a:p>
            <a:r>
              <a:rPr lang="en-US" dirty="0" smtClean="0"/>
              <a:t>Peak Resolution Problems</a:t>
            </a:r>
            <a:endParaRPr lang="en-US" dirty="0"/>
          </a:p>
        </p:txBody>
      </p:sp>
      <p:sp>
        <p:nvSpPr>
          <p:cNvPr id="5" name="TextBox 4"/>
          <p:cNvSpPr txBox="1"/>
          <p:nvPr/>
        </p:nvSpPr>
        <p:spPr>
          <a:xfrm>
            <a:off x="542610" y="823964"/>
            <a:ext cx="2706428" cy="400110"/>
          </a:xfrm>
          <a:prstGeom prst="rect">
            <a:avLst/>
          </a:prstGeom>
          <a:noFill/>
        </p:spPr>
        <p:txBody>
          <a:bodyPr wrap="square" rtlCol="0">
            <a:spAutoFit/>
          </a:bodyPr>
          <a:lstStyle/>
          <a:p>
            <a:r>
              <a:rPr lang="en-US" sz="2000" b="1" dirty="0" smtClean="0">
                <a:solidFill>
                  <a:srgbClr val="3333FF"/>
                </a:solidFill>
              </a:rPr>
              <a:t>Peak Coelution</a:t>
            </a:r>
            <a:endParaRPr lang="en-US" sz="2000" dirty="0" smtClean="0"/>
          </a:p>
        </p:txBody>
      </p:sp>
      <p:grpSp>
        <p:nvGrpSpPr>
          <p:cNvPr id="6" name="Group 8"/>
          <p:cNvGrpSpPr/>
          <p:nvPr/>
        </p:nvGrpSpPr>
        <p:grpSpPr>
          <a:xfrm>
            <a:off x="5236724" y="379377"/>
            <a:ext cx="1095984" cy="1158681"/>
            <a:chOff x="3855396" y="1857904"/>
            <a:chExt cx="689300" cy="1022572"/>
          </a:xfrm>
        </p:grpSpPr>
        <p:sp>
          <p:nvSpPr>
            <p:cNvPr id="10" name="Freeform 1392"/>
            <p:cNvSpPr>
              <a:spLocks/>
            </p:cNvSpPr>
            <p:nvPr/>
          </p:nvSpPr>
          <p:spPr bwMode="auto">
            <a:xfrm>
              <a:off x="3855396" y="2878401"/>
              <a:ext cx="9070" cy="2075"/>
            </a:xfrm>
            <a:custGeom>
              <a:avLst/>
              <a:gdLst/>
              <a:ahLst/>
              <a:cxnLst>
                <a:cxn ang="0">
                  <a:pos x="0" y="0"/>
                </a:cxn>
                <a:cxn ang="0">
                  <a:pos x="0" y="0"/>
                </a:cxn>
                <a:cxn ang="0">
                  <a:pos x="0" y="0"/>
                </a:cxn>
                <a:cxn ang="0">
                  <a:pos x="4" y="0"/>
                </a:cxn>
              </a:cxnLst>
              <a:rect l="0" t="0" r="r" b="b"/>
              <a:pathLst>
                <a:path w="4">
                  <a:moveTo>
                    <a:pt x="0" y="0"/>
                  </a:moveTo>
                  <a:lnTo>
                    <a:pt x="0" y="0"/>
                  </a:lnTo>
                  <a:lnTo>
                    <a:pt x="0" y="0"/>
                  </a:lnTo>
                  <a:lnTo>
                    <a:pt x="4" y="0"/>
                  </a:lnTo>
                </a:path>
              </a:pathLst>
            </a:cu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 name="Freeform 1393"/>
            <p:cNvSpPr>
              <a:spLocks/>
            </p:cNvSpPr>
            <p:nvPr/>
          </p:nvSpPr>
          <p:spPr bwMode="auto">
            <a:xfrm>
              <a:off x="3864465" y="2878401"/>
              <a:ext cx="4536" cy="2075"/>
            </a:xfrm>
            <a:custGeom>
              <a:avLst/>
              <a:gdLst/>
              <a:ahLst/>
              <a:cxnLst>
                <a:cxn ang="0">
                  <a:pos x="0" y="0"/>
                </a:cxn>
                <a:cxn ang="0">
                  <a:pos x="0" y="0"/>
                </a:cxn>
                <a:cxn ang="0">
                  <a:pos x="0" y="0"/>
                </a:cxn>
                <a:cxn ang="0">
                  <a:pos x="3" y="0"/>
                </a:cxn>
              </a:cxnLst>
              <a:rect l="0" t="0" r="r" b="b"/>
              <a:pathLst>
                <a:path w="3">
                  <a:moveTo>
                    <a:pt x="0" y="0"/>
                  </a:moveTo>
                  <a:lnTo>
                    <a:pt x="0" y="0"/>
                  </a:lnTo>
                  <a:lnTo>
                    <a:pt x="0" y="0"/>
                  </a:lnTo>
                  <a:lnTo>
                    <a:pt x="3" y="0"/>
                  </a:lnTo>
                </a:path>
              </a:pathLst>
            </a:cu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2" name="Freeform 1394"/>
            <p:cNvSpPr>
              <a:spLocks/>
            </p:cNvSpPr>
            <p:nvPr/>
          </p:nvSpPr>
          <p:spPr bwMode="auto">
            <a:xfrm>
              <a:off x="3869002" y="2878401"/>
              <a:ext cx="9070" cy="2075"/>
            </a:xfrm>
            <a:custGeom>
              <a:avLst/>
              <a:gdLst/>
              <a:ahLst/>
              <a:cxnLst>
                <a:cxn ang="0">
                  <a:pos x="0" y="0"/>
                </a:cxn>
                <a:cxn ang="0">
                  <a:pos x="0" y="0"/>
                </a:cxn>
                <a:cxn ang="0">
                  <a:pos x="0" y="0"/>
                </a:cxn>
                <a:cxn ang="0">
                  <a:pos x="4" y="0"/>
                </a:cxn>
              </a:cxnLst>
              <a:rect l="0" t="0" r="r" b="b"/>
              <a:pathLst>
                <a:path w="4">
                  <a:moveTo>
                    <a:pt x="0" y="0"/>
                  </a:moveTo>
                  <a:lnTo>
                    <a:pt x="0" y="0"/>
                  </a:lnTo>
                  <a:lnTo>
                    <a:pt x="0" y="0"/>
                  </a:lnTo>
                  <a:lnTo>
                    <a:pt x="4" y="0"/>
                  </a:lnTo>
                </a:path>
              </a:pathLst>
            </a:cu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 name="Freeform 1395"/>
            <p:cNvSpPr>
              <a:spLocks/>
            </p:cNvSpPr>
            <p:nvPr/>
          </p:nvSpPr>
          <p:spPr bwMode="auto">
            <a:xfrm>
              <a:off x="3878071" y="2878401"/>
              <a:ext cx="13606" cy="2075"/>
            </a:xfrm>
            <a:custGeom>
              <a:avLst/>
              <a:gdLst/>
              <a:ahLst/>
              <a:cxnLst>
                <a:cxn ang="0">
                  <a:pos x="0" y="0"/>
                </a:cxn>
                <a:cxn ang="0">
                  <a:pos x="0" y="0"/>
                </a:cxn>
                <a:cxn ang="0">
                  <a:pos x="0" y="0"/>
                </a:cxn>
                <a:cxn ang="0">
                  <a:pos x="4" y="0"/>
                </a:cxn>
              </a:cxnLst>
              <a:rect l="0" t="0" r="r" b="b"/>
              <a:pathLst>
                <a:path w="4">
                  <a:moveTo>
                    <a:pt x="0" y="0"/>
                  </a:moveTo>
                  <a:lnTo>
                    <a:pt x="0" y="0"/>
                  </a:lnTo>
                  <a:lnTo>
                    <a:pt x="0" y="0"/>
                  </a:lnTo>
                  <a:lnTo>
                    <a:pt x="4" y="0"/>
                  </a:lnTo>
                </a:path>
              </a:pathLst>
            </a:cu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 name="Freeform 1396"/>
            <p:cNvSpPr>
              <a:spLocks/>
            </p:cNvSpPr>
            <p:nvPr/>
          </p:nvSpPr>
          <p:spPr bwMode="auto">
            <a:xfrm>
              <a:off x="3891675" y="2878401"/>
              <a:ext cx="4536" cy="2075"/>
            </a:xfrm>
            <a:custGeom>
              <a:avLst/>
              <a:gdLst/>
              <a:ahLst/>
              <a:cxnLst>
                <a:cxn ang="0">
                  <a:pos x="0" y="0"/>
                </a:cxn>
                <a:cxn ang="0">
                  <a:pos x="0" y="0"/>
                </a:cxn>
                <a:cxn ang="0">
                  <a:pos x="0" y="0"/>
                </a:cxn>
                <a:cxn ang="0">
                  <a:pos x="3" y="0"/>
                </a:cxn>
              </a:cxnLst>
              <a:rect l="0" t="0" r="r" b="b"/>
              <a:pathLst>
                <a:path w="3">
                  <a:moveTo>
                    <a:pt x="0" y="0"/>
                  </a:moveTo>
                  <a:lnTo>
                    <a:pt x="0" y="0"/>
                  </a:lnTo>
                  <a:lnTo>
                    <a:pt x="0" y="0"/>
                  </a:lnTo>
                  <a:lnTo>
                    <a:pt x="3" y="0"/>
                  </a:lnTo>
                </a:path>
              </a:pathLst>
            </a:cu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 name="Freeform 1397"/>
            <p:cNvSpPr>
              <a:spLocks/>
            </p:cNvSpPr>
            <p:nvPr/>
          </p:nvSpPr>
          <p:spPr bwMode="auto">
            <a:xfrm>
              <a:off x="3896211" y="2878401"/>
              <a:ext cx="9070" cy="2075"/>
            </a:xfrm>
            <a:custGeom>
              <a:avLst/>
              <a:gdLst/>
              <a:ahLst/>
              <a:cxnLst>
                <a:cxn ang="0">
                  <a:pos x="0" y="0"/>
                </a:cxn>
                <a:cxn ang="0">
                  <a:pos x="0" y="0"/>
                </a:cxn>
                <a:cxn ang="0">
                  <a:pos x="0" y="0"/>
                </a:cxn>
                <a:cxn ang="0">
                  <a:pos x="4" y="0"/>
                </a:cxn>
              </a:cxnLst>
              <a:rect l="0" t="0" r="r" b="b"/>
              <a:pathLst>
                <a:path w="4">
                  <a:moveTo>
                    <a:pt x="0" y="0"/>
                  </a:moveTo>
                  <a:lnTo>
                    <a:pt x="0" y="0"/>
                  </a:lnTo>
                  <a:lnTo>
                    <a:pt x="0" y="0"/>
                  </a:lnTo>
                  <a:lnTo>
                    <a:pt x="4" y="0"/>
                  </a:lnTo>
                </a:path>
              </a:pathLst>
            </a:cu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 name="Freeform 1398"/>
            <p:cNvSpPr>
              <a:spLocks/>
            </p:cNvSpPr>
            <p:nvPr/>
          </p:nvSpPr>
          <p:spPr bwMode="auto">
            <a:xfrm>
              <a:off x="3905281" y="2878401"/>
              <a:ext cx="9070" cy="2075"/>
            </a:xfrm>
            <a:custGeom>
              <a:avLst/>
              <a:gdLst/>
              <a:ahLst/>
              <a:cxnLst>
                <a:cxn ang="0">
                  <a:pos x="0" y="0"/>
                </a:cxn>
                <a:cxn ang="0">
                  <a:pos x="0" y="0"/>
                </a:cxn>
                <a:cxn ang="0">
                  <a:pos x="0" y="0"/>
                </a:cxn>
                <a:cxn ang="0">
                  <a:pos x="4" y="0"/>
                </a:cxn>
              </a:cxnLst>
              <a:rect l="0" t="0" r="r" b="b"/>
              <a:pathLst>
                <a:path w="4">
                  <a:moveTo>
                    <a:pt x="0" y="0"/>
                  </a:moveTo>
                  <a:lnTo>
                    <a:pt x="0" y="0"/>
                  </a:lnTo>
                  <a:lnTo>
                    <a:pt x="0" y="0"/>
                  </a:lnTo>
                  <a:lnTo>
                    <a:pt x="4" y="0"/>
                  </a:lnTo>
                </a:path>
              </a:pathLst>
            </a:cu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 name="Freeform 1399"/>
            <p:cNvSpPr>
              <a:spLocks/>
            </p:cNvSpPr>
            <p:nvPr/>
          </p:nvSpPr>
          <p:spPr bwMode="auto">
            <a:xfrm>
              <a:off x="3914350" y="2878401"/>
              <a:ext cx="4536" cy="2075"/>
            </a:xfrm>
            <a:custGeom>
              <a:avLst/>
              <a:gdLst/>
              <a:ahLst/>
              <a:cxnLst>
                <a:cxn ang="0">
                  <a:pos x="0" y="0"/>
                </a:cxn>
                <a:cxn ang="0">
                  <a:pos x="0" y="0"/>
                </a:cxn>
                <a:cxn ang="0">
                  <a:pos x="0" y="0"/>
                </a:cxn>
                <a:cxn ang="0">
                  <a:pos x="3" y="0"/>
                </a:cxn>
              </a:cxnLst>
              <a:rect l="0" t="0" r="r" b="b"/>
              <a:pathLst>
                <a:path w="3">
                  <a:moveTo>
                    <a:pt x="0" y="0"/>
                  </a:moveTo>
                  <a:lnTo>
                    <a:pt x="0" y="0"/>
                  </a:lnTo>
                  <a:lnTo>
                    <a:pt x="0" y="0"/>
                  </a:lnTo>
                  <a:lnTo>
                    <a:pt x="3" y="0"/>
                  </a:lnTo>
                </a:path>
              </a:pathLst>
            </a:cu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8" name="Freeform 1400"/>
            <p:cNvSpPr>
              <a:spLocks/>
            </p:cNvSpPr>
            <p:nvPr/>
          </p:nvSpPr>
          <p:spPr bwMode="auto">
            <a:xfrm>
              <a:off x="3918884" y="2878401"/>
              <a:ext cx="9070" cy="2075"/>
            </a:xfrm>
            <a:custGeom>
              <a:avLst/>
              <a:gdLst/>
              <a:ahLst/>
              <a:cxnLst>
                <a:cxn ang="0">
                  <a:pos x="0" y="0"/>
                </a:cxn>
                <a:cxn ang="0">
                  <a:pos x="0" y="0"/>
                </a:cxn>
                <a:cxn ang="0">
                  <a:pos x="0" y="0"/>
                </a:cxn>
                <a:cxn ang="0">
                  <a:pos x="4" y="0"/>
                </a:cxn>
              </a:cxnLst>
              <a:rect l="0" t="0" r="r" b="b"/>
              <a:pathLst>
                <a:path w="4">
                  <a:moveTo>
                    <a:pt x="0" y="0"/>
                  </a:moveTo>
                  <a:lnTo>
                    <a:pt x="0" y="0"/>
                  </a:lnTo>
                  <a:lnTo>
                    <a:pt x="0" y="0"/>
                  </a:lnTo>
                  <a:lnTo>
                    <a:pt x="4" y="0"/>
                  </a:lnTo>
                </a:path>
              </a:pathLst>
            </a:cu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9" name="Freeform 1401"/>
            <p:cNvSpPr>
              <a:spLocks/>
            </p:cNvSpPr>
            <p:nvPr/>
          </p:nvSpPr>
          <p:spPr bwMode="auto">
            <a:xfrm>
              <a:off x="3927954" y="2878401"/>
              <a:ext cx="9070" cy="2075"/>
            </a:xfrm>
            <a:custGeom>
              <a:avLst/>
              <a:gdLst/>
              <a:ahLst/>
              <a:cxnLst>
                <a:cxn ang="0">
                  <a:pos x="0" y="0"/>
                </a:cxn>
                <a:cxn ang="0">
                  <a:pos x="0" y="0"/>
                </a:cxn>
                <a:cxn ang="0">
                  <a:pos x="0" y="0"/>
                </a:cxn>
                <a:cxn ang="0">
                  <a:pos x="4" y="0"/>
                </a:cxn>
              </a:cxnLst>
              <a:rect l="0" t="0" r="r" b="b"/>
              <a:pathLst>
                <a:path w="4">
                  <a:moveTo>
                    <a:pt x="0" y="0"/>
                  </a:moveTo>
                  <a:lnTo>
                    <a:pt x="0" y="0"/>
                  </a:lnTo>
                  <a:lnTo>
                    <a:pt x="0" y="0"/>
                  </a:lnTo>
                  <a:lnTo>
                    <a:pt x="4" y="0"/>
                  </a:lnTo>
                </a:path>
              </a:pathLst>
            </a:cu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0" name="Freeform 1402"/>
            <p:cNvSpPr>
              <a:spLocks/>
            </p:cNvSpPr>
            <p:nvPr/>
          </p:nvSpPr>
          <p:spPr bwMode="auto">
            <a:xfrm>
              <a:off x="3937023" y="2878401"/>
              <a:ext cx="9070" cy="2075"/>
            </a:xfrm>
            <a:custGeom>
              <a:avLst/>
              <a:gdLst/>
              <a:ahLst/>
              <a:cxnLst>
                <a:cxn ang="0">
                  <a:pos x="0" y="0"/>
                </a:cxn>
                <a:cxn ang="0">
                  <a:pos x="0" y="0"/>
                </a:cxn>
                <a:cxn ang="0">
                  <a:pos x="0" y="0"/>
                </a:cxn>
                <a:cxn ang="0">
                  <a:pos x="3" y="0"/>
                </a:cxn>
              </a:cxnLst>
              <a:rect l="0" t="0" r="r" b="b"/>
              <a:pathLst>
                <a:path w="3">
                  <a:moveTo>
                    <a:pt x="0" y="0"/>
                  </a:moveTo>
                  <a:lnTo>
                    <a:pt x="0" y="0"/>
                  </a:lnTo>
                  <a:lnTo>
                    <a:pt x="0" y="0"/>
                  </a:lnTo>
                  <a:lnTo>
                    <a:pt x="3" y="0"/>
                  </a:lnTo>
                </a:path>
              </a:pathLst>
            </a:cu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 name="Freeform 1403"/>
            <p:cNvSpPr>
              <a:spLocks/>
            </p:cNvSpPr>
            <p:nvPr/>
          </p:nvSpPr>
          <p:spPr bwMode="auto">
            <a:xfrm>
              <a:off x="3946093" y="2876327"/>
              <a:ext cx="9070" cy="2075"/>
            </a:xfrm>
            <a:custGeom>
              <a:avLst/>
              <a:gdLst/>
              <a:ahLst/>
              <a:cxnLst>
                <a:cxn ang="0">
                  <a:pos x="0" y="1"/>
                </a:cxn>
                <a:cxn ang="0">
                  <a:pos x="0" y="1"/>
                </a:cxn>
                <a:cxn ang="0">
                  <a:pos x="0" y="1"/>
                </a:cxn>
                <a:cxn ang="0">
                  <a:pos x="4" y="0"/>
                </a:cxn>
              </a:cxnLst>
              <a:rect l="0" t="0" r="r" b="b"/>
              <a:pathLst>
                <a:path w="4" h="1">
                  <a:moveTo>
                    <a:pt x="0" y="1"/>
                  </a:moveTo>
                  <a:lnTo>
                    <a:pt x="0" y="1"/>
                  </a:lnTo>
                  <a:lnTo>
                    <a:pt x="0" y="1"/>
                  </a:lnTo>
                  <a:lnTo>
                    <a:pt x="4" y="0"/>
                  </a:lnTo>
                </a:path>
              </a:pathLst>
            </a:cu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2" name="Freeform 1404"/>
            <p:cNvSpPr>
              <a:spLocks/>
            </p:cNvSpPr>
            <p:nvPr/>
          </p:nvSpPr>
          <p:spPr bwMode="auto">
            <a:xfrm>
              <a:off x="3955163" y="2876327"/>
              <a:ext cx="4536" cy="2075"/>
            </a:xfrm>
            <a:custGeom>
              <a:avLst/>
              <a:gdLst/>
              <a:ahLst/>
              <a:cxnLst>
                <a:cxn ang="0">
                  <a:pos x="0" y="2"/>
                </a:cxn>
                <a:cxn ang="0">
                  <a:pos x="0" y="2"/>
                </a:cxn>
                <a:cxn ang="0">
                  <a:pos x="0" y="2"/>
                </a:cxn>
                <a:cxn ang="0">
                  <a:pos x="2" y="0"/>
                </a:cxn>
              </a:cxnLst>
              <a:rect l="0" t="0" r="r" b="b"/>
              <a:pathLst>
                <a:path w="2" h="2">
                  <a:moveTo>
                    <a:pt x="0" y="2"/>
                  </a:moveTo>
                  <a:lnTo>
                    <a:pt x="0" y="2"/>
                  </a:lnTo>
                  <a:lnTo>
                    <a:pt x="0" y="2"/>
                  </a:lnTo>
                  <a:lnTo>
                    <a:pt x="2" y="0"/>
                  </a:lnTo>
                </a:path>
              </a:pathLst>
            </a:cu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3" name="Freeform 1405"/>
            <p:cNvSpPr>
              <a:spLocks/>
            </p:cNvSpPr>
            <p:nvPr/>
          </p:nvSpPr>
          <p:spPr bwMode="auto">
            <a:xfrm>
              <a:off x="3959699" y="2874252"/>
              <a:ext cx="9070" cy="2075"/>
            </a:xfrm>
            <a:custGeom>
              <a:avLst/>
              <a:gdLst/>
              <a:ahLst/>
              <a:cxnLst>
                <a:cxn ang="0">
                  <a:pos x="0" y="1"/>
                </a:cxn>
                <a:cxn ang="0">
                  <a:pos x="0" y="1"/>
                </a:cxn>
                <a:cxn ang="0">
                  <a:pos x="0" y="1"/>
                </a:cxn>
                <a:cxn ang="0">
                  <a:pos x="4" y="0"/>
                </a:cxn>
              </a:cxnLst>
              <a:rect l="0" t="0" r="r" b="b"/>
              <a:pathLst>
                <a:path w="4" h="1">
                  <a:moveTo>
                    <a:pt x="0" y="1"/>
                  </a:moveTo>
                  <a:lnTo>
                    <a:pt x="0" y="1"/>
                  </a:lnTo>
                  <a:lnTo>
                    <a:pt x="0" y="1"/>
                  </a:lnTo>
                  <a:lnTo>
                    <a:pt x="4" y="0"/>
                  </a:lnTo>
                </a:path>
              </a:pathLst>
            </a:cu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4" name="Freeform 1406"/>
            <p:cNvSpPr>
              <a:spLocks/>
            </p:cNvSpPr>
            <p:nvPr/>
          </p:nvSpPr>
          <p:spPr bwMode="auto">
            <a:xfrm>
              <a:off x="3968769" y="2872179"/>
              <a:ext cx="9070" cy="2075"/>
            </a:xfrm>
            <a:custGeom>
              <a:avLst/>
              <a:gdLst/>
              <a:ahLst/>
              <a:cxnLst>
                <a:cxn ang="0">
                  <a:pos x="0" y="3"/>
                </a:cxn>
                <a:cxn ang="0">
                  <a:pos x="0" y="3"/>
                </a:cxn>
                <a:cxn ang="0">
                  <a:pos x="0" y="3"/>
                </a:cxn>
                <a:cxn ang="0">
                  <a:pos x="5" y="0"/>
                </a:cxn>
              </a:cxnLst>
              <a:rect l="0" t="0" r="r" b="b"/>
              <a:pathLst>
                <a:path w="5" h="3">
                  <a:moveTo>
                    <a:pt x="0" y="3"/>
                  </a:moveTo>
                  <a:lnTo>
                    <a:pt x="0" y="3"/>
                  </a:lnTo>
                  <a:lnTo>
                    <a:pt x="0" y="3"/>
                  </a:lnTo>
                  <a:lnTo>
                    <a:pt x="5" y="0"/>
                  </a:lnTo>
                </a:path>
              </a:pathLst>
            </a:cu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5" name="Freeform 1407"/>
            <p:cNvSpPr>
              <a:spLocks/>
            </p:cNvSpPr>
            <p:nvPr/>
          </p:nvSpPr>
          <p:spPr bwMode="auto">
            <a:xfrm>
              <a:off x="3977839" y="2868031"/>
              <a:ext cx="9070" cy="4148"/>
            </a:xfrm>
            <a:custGeom>
              <a:avLst/>
              <a:gdLst/>
              <a:ahLst/>
              <a:cxnLst>
                <a:cxn ang="0">
                  <a:pos x="0" y="3"/>
                </a:cxn>
                <a:cxn ang="0">
                  <a:pos x="0" y="3"/>
                </a:cxn>
                <a:cxn ang="0">
                  <a:pos x="0" y="3"/>
                </a:cxn>
                <a:cxn ang="0">
                  <a:pos x="2" y="0"/>
                </a:cxn>
              </a:cxnLst>
              <a:rect l="0" t="0" r="r" b="b"/>
              <a:pathLst>
                <a:path w="2" h="3">
                  <a:moveTo>
                    <a:pt x="0" y="3"/>
                  </a:moveTo>
                  <a:lnTo>
                    <a:pt x="0" y="3"/>
                  </a:lnTo>
                  <a:lnTo>
                    <a:pt x="0" y="3"/>
                  </a:lnTo>
                  <a:lnTo>
                    <a:pt x="2" y="0"/>
                  </a:lnTo>
                </a:path>
              </a:pathLst>
            </a:cu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6" name="Freeform 1408"/>
            <p:cNvSpPr>
              <a:spLocks/>
            </p:cNvSpPr>
            <p:nvPr/>
          </p:nvSpPr>
          <p:spPr bwMode="auto">
            <a:xfrm>
              <a:off x="3986908" y="2863882"/>
              <a:ext cx="9070" cy="4148"/>
            </a:xfrm>
            <a:custGeom>
              <a:avLst/>
              <a:gdLst/>
              <a:ahLst/>
              <a:cxnLst>
                <a:cxn ang="0">
                  <a:pos x="0" y="5"/>
                </a:cxn>
                <a:cxn ang="0">
                  <a:pos x="0" y="5"/>
                </a:cxn>
                <a:cxn ang="0">
                  <a:pos x="0" y="5"/>
                </a:cxn>
                <a:cxn ang="0">
                  <a:pos x="4" y="0"/>
                </a:cxn>
              </a:cxnLst>
              <a:rect l="0" t="0" r="r" b="b"/>
              <a:pathLst>
                <a:path w="4" h="5">
                  <a:moveTo>
                    <a:pt x="0" y="5"/>
                  </a:moveTo>
                  <a:lnTo>
                    <a:pt x="0" y="5"/>
                  </a:lnTo>
                  <a:lnTo>
                    <a:pt x="0" y="5"/>
                  </a:lnTo>
                  <a:lnTo>
                    <a:pt x="4" y="0"/>
                  </a:lnTo>
                </a:path>
              </a:pathLst>
            </a:cu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7" name="Freeform 1409"/>
            <p:cNvSpPr>
              <a:spLocks/>
            </p:cNvSpPr>
            <p:nvPr/>
          </p:nvSpPr>
          <p:spPr bwMode="auto">
            <a:xfrm>
              <a:off x="3995978" y="2853511"/>
              <a:ext cx="9070" cy="10372"/>
            </a:xfrm>
            <a:custGeom>
              <a:avLst/>
              <a:gdLst/>
              <a:ahLst/>
              <a:cxnLst>
                <a:cxn ang="0">
                  <a:pos x="0" y="8"/>
                </a:cxn>
                <a:cxn ang="0">
                  <a:pos x="0" y="8"/>
                </a:cxn>
                <a:cxn ang="0">
                  <a:pos x="0" y="8"/>
                </a:cxn>
                <a:cxn ang="0">
                  <a:pos x="4" y="0"/>
                </a:cxn>
              </a:cxnLst>
              <a:rect l="0" t="0" r="r" b="b"/>
              <a:pathLst>
                <a:path w="4" h="8">
                  <a:moveTo>
                    <a:pt x="0" y="8"/>
                  </a:moveTo>
                  <a:lnTo>
                    <a:pt x="0" y="8"/>
                  </a:lnTo>
                  <a:lnTo>
                    <a:pt x="0" y="8"/>
                  </a:lnTo>
                  <a:lnTo>
                    <a:pt x="4" y="0"/>
                  </a:lnTo>
                </a:path>
              </a:pathLst>
            </a:cu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8" name="Freeform 1411"/>
            <p:cNvSpPr>
              <a:spLocks/>
            </p:cNvSpPr>
            <p:nvPr/>
          </p:nvSpPr>
          <p:spPr bwMode="auto">
            <a:xfrm>
              <a:off x="4005045" y="2841066"/>
              <a:ext cx="4536" cy="12445"/>
            </a:xfrm>
            <a:custGeom>
              <a:avLst/>
              <a:gdLst/>
              <a:ahLst/>
              <a:cxnLst>
                <a:cxn ang="0">
                  <a:pos x="0" y="12"/>
                </a:cxn>
                <a:cxn ang="0">
                  <a:pos x="0" y="12"/>
                </a:cxn>
                <a:cxn ang="0">
                  <a:pos x="0" y="12"/>
                </a:cxn>
                <a:cxn ang="0">
                  <a:pos x="3" y="0"/>
                </a:cxn>
              </a:cxnLst>
              <a:rect l="0" t="0" r="r" b="b"/>
              <a:pathLst>
                <a:path w="3" h="12">
                  <a:moveTo>
                    <a:pt x="0" y="12"/>
                  </a:moveTo>
                  <a:lnTo>
                    <a:pt x="0" y="12"/>
                  </a:lnTo>
                  <a:lnTo>
                    <a:pt x="0" y="12"/>
                  </a:lnTo>
                  <a:lnTo>
                    <a:pt x="3" y="0"/>
                  </a:lnTo>
                </a:path>
              </a:pathLst>
            </a:cu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9" name="Freeform 1412"/>
            <p:cNvSpPr>
              <a:spLocks/>
            </p:cNvSpPr>
            <p:nvPr/>
          </p:nvSpPr>
          <p:spPr bwMode="auto">
            <a:xfrm>
              <a:off x="4009581" y="2824472"/>
              <a:ext cx="9070" cy="16593"/>
            </a:xfrm>
            <a:custGeom>
              <a:avLst/>
              <a:gdLst/>
              <a:ahLst/>
              <a:cxnLst>
                <a:cxn ang="0">
                  <a:pos x="0" y="17"/>
                </a:cxn>
                <a:cxn ang="0">
                  <a:pos x="0" y="17"/>
                </a:cxn>
                <a:cxn ang="0">
                  <a:pos x="0" y="17"/>
                </a:cxn>
                <a:cxn ang="0">
                  <a:pos x="4" y="0"/>
                </a:cxn>
              </a:cxnLst>
              <a:rect l="0" t="0" r="r" b="b"/>
              <a:pathLst>
                <a:path w="4" h="17">
                  <a:moveTo>
                    <a:pt x="0" y="17"/>
                  </a:moveTo>
                  <a:lnTo>
                    <a:pt x="0" y="17"/>
                  </a:lnTo>
                  <a:lnTo>
                    <a:pt x="0" y="17"/>
                  </a:lnTo>
                  <a:lnTo>
                    <a:pt x="4" y="0"/>
                  </a:lnTo>
                </a:path>
              </a:pathLst>
            </a:cu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0" name="Freeform 1413"/>
            <p:cNvSpPr>
              <a:spLocks/>
            </p:cNvSpPr>
            <p:nvPr/>
          </p:nvSpPr>
          <p:spPr bwMode="auto">
            <a:xfrm>
              <a:off x="4018651" y="2801657"/>
              <a:ext cx="9070" cy="22817"/>
            </a:xfrm>
            <a:custGeom>
              <a:avLst/>
              <a:gdLst/>
              <a:ahLst/>
              <a:cxnLst>
                <a:cxn ang="0">
                  <a:pos x="0" y="22"/>
                </a:cxn>
                <a:cxn ang="0">
                  <a:pos x="0" y="22"/>
                </a:cxn>
                <a:cxn ang="0">
                  <a:pos x="0" y="22"/>
                </a:cxn>
                <a:cxn ang="0">
                  <a:pos x="4" y="0"/>
                </a:cxn>
              </a:cxnLst>
              <a:rect l="0" t="0" r="r" b="b"/>
              <a:pathLst>
                <a:path w="4" h="22">
                  <a:moveTo>
                    <a:pt x="0" y="22"/>
                  </a:moveTo>
                  <a:lnTo>
                    <a:pt x="0" y="22"/>
                  </a:lnTo>
                  <a:lnTo>
                    <a:pt x="0" y="22"/>
                  </a:lnTo>
                  <a:lnTo>
                    <a:pt x="4" y="0"/>
                  </a:lnTo>
                </a:path>
              </a:pathLst>
            </a:cu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1" name="Freeform 1414"/>
            <p:cNvSpPr>
              <a:spLocks/>
            </p:cNvSpPr>
            <p:nvPr/>
          </p:nvSpPr>
          <p:spPr bwMode="auto">
            <a:xfrm>
              <a:off x="4027721" y="2770543"/>
              <a:ext cx="4536" cy="31113"/>
            </a:xfrm>
            <a:custGeom>
              <a:avLst/>
              <a:gdLst/>
              <a:ahLst/>
              <a:cxnLst>
                <a:cxn ang="0">
                  <a:pos x="0" y="31"/>
                </a:cxn>
                <a:cxn ang="0">
                  <a:pos x="0" y="31"/>
                </a:cxn>
                <a:cxn ang="0">
                  <a:pos x="0" y="31"/>
                </a:cxn>
                <a:cxn ang="0">
                  <a:pos x="3" y="0"/>
                </a:cxn>
              </a:cxnLst>
              <a:rect l="0" t="0" r="r" b="b"/>
              <a:pathLst>
                <a:path w="3" h="31">
                  <a:moveTo>
                    <a:pt x="0" y="31"/>
                  </a:moveTo>
                  <a:lnTo>
                    <a:pt x="0" y="31"/>
                  </a:lnTo>
                  <a:lnTo>
                    <a:pt x="0" y="31"/>
                  </a:lnTo>
                  <a:lnTo>
                    <a:pt x="3" y="0"/>
                  </a:lnTo>
                </a:path>
              </a:pathLst>
            </a:cu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2" name="Freeform 1415"/>
            <p:cNvSpPr>
              <a:spLocks/>
            </p:cNvSpPr>
            <p:nvPr/>
          </p:nvSpPr>
          <p:spPr bwMode="auto">
            <a:xfrm>
              <a:off x="4032254" y="2724911"/>
              <a:ext cx="13606" cy="45632"/>
            </a:xfrm>
            <a:custGeom>
              <a:avLst/>
              <a:gdLst/>
              <a:ahLst/>
              <a:cxnLst>
                <a:cxn ang="0">
                  <a:pos x="0" y="42"/>
                </a:cxn>
                <a:cxn ang="0">
                  <a:pos x="0" y="42"/>
                </a:cxn>
                <a:cxn ang="0">
                  <a:pos x="0" y="42"/>
                </a:cxn>
                <a:cxn ang="0">
                  <a:pos x="4" y="0"/>
                </a:cxn>
              </a:cxnLst>
              <a:rect l="0" t="0" r="r" b="b"/>
              <a:pathLst>
                <a:path w="4" h="42">
                  <a:moveTo>
                    <a:pt x="0" y="42"/>
                  </a:moveTo>
                  <a:lnTo>
                    <a:pt x="0" y="42"/>
                  </a:lnTo>
                  <a:lnTo>
                    <a:pt x="0" y="42"/>
                  </a:lnTo>
                  <a:lnTo>
                    <a:pt x="4" y="0"/>
                  </a:lnTo>
                </a:path>
              </a:pathLst>
            </a:cu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3" name="Freeform 1416"/>
            <p:cNvSpPr>
              <a:spLocks/>
            </p:cNvSpPr>
            <p:nvPr/>
          </p:nvSpPr>
          <p:spPr bwMode="auto">
            <a:xfrm>
              <a:off x="4045860" y="2670983"/>
              <a:ext cx="4536" cy="53929"/>
            </a:xfrm>
            <a:custGeom>
              <a:avLst/>
              <a:gdLst/>
              <a:ahLst/>
              <a:cxnLst>
                <a:cxn ang="0">
                  <a:pos x="0" y="53"/>
                </a:cxn>
                <a:cxn ang="0">
                  <a:pos x="0" y="53"/>
                </a:cxn>
                <a:cxn ang="0">
                  <a:pos x="0" y="53"/>
                </a:cxn>
                <a:cxn ang="0">
                  <a:pos x="3" y="0"/>
                </a:cxn>
              </a:cxnLst>
              <a:rect l="0" t="0" r="r" b="b"/>
              <a:pathLst>
                <a:path w="3" h="53">
                  <a:moveTo>
                    <a:pt x="0" y="53"/>
                  </a:moveTo>
                  <a:lnTo>
                    <a:pt x="0" y="53"/>
                  </a:lnTo>
                  <a:lnTo>
                    <a:pt x="0" y="53"/>
                  </a:lnTo>
                  <a:lnTo>
                    <a:pt x="3" y="0"/>
                  </a:lnTo>
                </a:path>
              </a:pathLst>
            </a:cu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4" name="Freeform 1417"/>
            <p:cNvSpPr>
              <a:spLocks/>
            </p:cNvSpPr>
            <p:nvPr/>
          </p:nvSpPr>
          <p:spPr bwMode="auto">
            <a:xfrm>
              <a:off x="4050394" y="2602535"/>
              <a:ext cx="9070" cy="68449"/>
            </a:xfrm>
            <a:custGeom>
              <a:avLst/>
              <a:gdLst/>
              <a:ahLst/>
              <a:cxnLst>
                <a:cxn ang="0">
                  <a:pos x="0" y="67"/>
                </a:cxn>
                <a:cxn ang="0">
                  <a:pos x="0" y="67"/>
                </a:cxn>
                <a:cxn ang="0">
                  <a:pos x="0" y="67"/>
                </a:cxn>
                <a:cxn ang="0">
                  <a:pos x="4" y="0"/>
                </a:cxn>
              </a:cxnLst>
              <a:rect l="0" t="0" r="r" b="b"/>
              <a:pathLst>
                <a:path w="4" h="67">
                  <a:moveTo>
                    <a:pt x="0" y="67"/>
                  </a:moveTo>
                  <a:lnTo>
                    <a:pt x="0" y="67"/>
                  </a:lnTo>
                  <a:lnTo>
                    <a:pt x="0" y="67"/>
                  </a:lnTo>
                  <a:lnTo>
                    <a:pt x="4" y="0"/>
                  </a:lnTo>
                </a:path>
              </a:pathLst>
            </a:cu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5" name="Freeform 1418"/>
            <p:cNvSpPr>
              <a:spLocks/>
            </p:cNvSpPr>
            <p:nvPr/>
          </p:nvSpPr>
          <p:spPr bwMode="auto">
            <a:xfrm>
              <a:off x="4059464" y="2519568"/>
              <a:ext cx="9070" cy="82967"/>
            </a:xfrm>
            <a:custGeom>
              <a:avLst/>
              <a:gdLst/>
              <a:ahLst/>
              <a:cxnLst>
                <a:cxn ang="0">
                  <a:pos x="0" y="79"/>
                </a:cxn>
                <a:cxn ang="0">
                  <a:pos x="0" y="79"/>
                </a:cxn>
                <a:cxn ang="0">
                  <a:pos x="0" y="79"/>
                </a:cxn>
                <a:cxn ang="0">
                  <a:pos x="4" y="0"/>
                </a:cxn>
              </a:cxnLst>
              <a:rect l="0" t="0" r="r" b="b"/>
              <a:pathLst>
                <a:path w="4" h="79">
                  <a:moveTo>
                    <a:pt x="0" y="79"/>
                  </a:moveTo>
                  <a:lnTo>
                    <a:pt x="0" y="79"/>
                  </a:lnTo>
                  <a:lnTo>
                    <a:pt x="0" y="79"/>
                  </a:lnTo>
                  <a:lnTo>
                    <a:pt x="4" y="0"/>
                  </a:lnTo>
                </a:path>
              </a:pathLst>
            </a:cu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6" name="Freeform 1419"/>
            <p:cNvSpPr>
              <a:spLocks/>
            </p:cNvSpPr>
            <p:nvPr/>
          </p:nvSpPr>
          <p:spPr bwMode="auto">
            <a:xfrm>
              <a:off x="4068533" y="2424156"/>
              <a:ext cx="4536" cy="95412"/>
            </a:xfrm>
            <a:custGeom>
              <a:avLst/>
              <a:gdLst/>
              <a:ahLst/>
              <a:cxnLst>
                <a:cxn ang="0">
                  <a:pos x="0" y="91"/>
                </a:cxn>
                <a:cxn ang="0">
                  <a:pos x="0" y="91"/>
                </a:cxn>
                <a:cxn ang="0">
                  <a:pos x="0" y="91"/>
                </a:cxn>
                <a:cxn ang="0">
                  <a:pos x="3" y="0"/>
                </a:cxn>
              </a:cxnLst>
              <a:rect l="0" t="0" r="r" b="b"/>
              <a:pathLst>
                <a:path w="3" h="91">
                  <a:moveTo>
                    <a:pt x="0" y="91"/>
                  </a:moveTo>
                  <a:lnTo>
                    <a:pt x="0" y="91"/>
                  </a:lnTo>
                  <a:lnTo>
                    <a:pt x="0" y="91"/>
                  </a:lnTo>
                  <a:lnTo>
                    <a:pt x="3" y="0"/>
                  </a:lnTo>
                </a:path>
              </a:pathLst>
            </a:cu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7" name="Freeform 1420"/>
            <p:cNvSpPr>
              <a:spLocks/>
            </p:cNvSpPr>
            <p:nvPr/>
          </p:nvSpPr>
          <p:spPr bwMode="auto">
            <a:xfrm>
              <a:off x="4073070" y="2322521"/>
              <a:ext cx="9070" cy="101635"/>
            </a:xfrm>
            <a:custGeom>
              <a:avLst/>
              <a:gdLst/>
              <a:ahLst/>
              <a:cxnLst>
                <a:cxn ang="0">
                  <a:pos x="0" y="100"/>
                </a:cxn>
                <a:cxn ang="0">
                  <a:pos x="0" y="100"/>
                </a:cxn>
                <a:cxn ang="0">
                  <a:pos x="0" y="100"/>
                </a:cxn>
                <a:cxn ang="0">
                  <a:pos x="4" y="0"/>
                </a:cxn>
              </a:cxnLst>
              <a:rect l="0" t="0" r="r" b="b"/>
              <a:pathLst>
                <a:path w="4" h="100">
                  <a:moveTo>
                    <a:pt x="0" y="100"/>
                  </a:moveTo>
                  <a:lnTo>
                    <a:pt x="0" y="100"/>
                  </a:lnTo>
                  <a:lnTo>
                    <a:pt x="0" y="100"/>
                  </a:lnTo>
                  <a:lnTo>
                    <a:pt x="4" y="0"/>
                  </a:lnTo>
                </a:path>
              </a:pathLst>
            </a:cu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8" name="Freeform 1421"/>
            <p:cNvSpPr>
              <a:spLocks/>
            </p:cNvSpPr>
            <p:nvPr/>
          </p:nvSpPr>
          <p:spPr bwMode="auto">
            <a:xfrm>
              <a:off x="4082139" y="2212590"/>
              <a:ext cx="9070" cy="109932"/>
            </a:xfrm>
            <a:custGeom>
              <a:avLst/>
              <a:gdLst/>
              <a:ahLst/>
              <a:cxnLst>
                <a:cxn ang="0">
                  <a:pos x="0" y="105"/>
                </a:cxn>
                <a:cxn ang="0">
                  <a:pos x="0" y="105"/>
                </a:cxn>
                <a:cxn ang="0">
                  <a:pos x="0" y="105"/>
                </a:cxn>
                <a:cxn ang="0">
                  <a:pos x="4" y="0"/>
                </a:cxn>
              </a:cxnLst>
              <a:rect l="0" t="0" r="r" b="b"/>
              <a:pathLst>
                <a:path w="4" h="105">
                  <a:moveTo>
                    <a:pt x="0" y="105"/>
                  </a:moveTo>
                  <a:lnTo>
                    <a:pt x="0" y="105"/>
                  </a:lnTo>
                  <a:lnTo>
                    <a:pt x="0" y="105"/>
                  </a:lnTo>
                  <a:lnTo>
                    <a:pt x="4" y="0"/>
                  </a:lnTo>
                </a:path>
              </a:pathLst>
            </a:cu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9" name="Freeform 1422"/>
            <p:cNvSpPr>
              <a:spLocks/>
            </p:cNvSpPr>
            <p:nvPr/>
          </p:nvSpPr>
          <p:spPr bwMode="auto">
            <a:xfrm>
              <a:off x="4091209" y="2106806"/>
              <a:ext cx="9070" cy="105784"/>
            </a:xfrm>
            <a:custGeom>
              <a:avLst/>
              <a:gdLst/>
              <a:ahLst/>
              <a:cxnLst>
                <a:cxn ang="0">
                  <a:pos x="0" y="102"/>
                </a:cxn>
                <a:cxn ang="0">
                  <a:pos x="0" y="102"/>
                </a:cxn>
                <a:cxn ang="0">
                  <a:pos x="0" y="102"/>
                </a:cxn>
                <a:cxn ang="0">
                  <a:pos x="3" y="0"/>
                </a:cxn>
              </a:cxnLst>
              <a:rect l="0" t="0" r="r" b="b"/>
              <a:pathLst>
                <a:path w="3" h="102">
                  <a:moveTo>
                    <a:pt x="0" y="102"/>
                  </a:moveTo>
                  <a:lnTo>
                    <a:pt x="0" y="102"/>
                  </a:lnTo>
                  <a:lnTo>
                    <a:pt x="0" y="102"/>
                  </a:lnTo>
                  <a:lnTo>
                    <a:pt x="3" y="0"/>
                  </a:lnTo>
                </a:path>
              </a:pathLst>
            </a:cu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0" name="Freeform 1423"/>
            <p:cNvSpPr>
              <a:spLocks/>
            </p:cNvSpPr>
            <p:nvPr/>
          </p:nvSpPr>
          <p:spPr bwMode="auto">
            <a:xfrm>
              <a:off x="4100279" y="2011393"/>
              <a:ext cx="9070" cy="95412"/>
            </a:xfrm>
            <a:custGeom>
              <a:avLst/>
              <a:gdLst/>
              <a:ahLst/>
              <a:cxnLst>
                <a:cxn ang="0">
                  <a:pos x="0" y="91"/>
                </a:cxn>
                <a:cxn ang="0">
                  <a:pos x="0" y="91"/>
                </a:cxn>
                <a:cxn ang="0">
                  <a:pos x="0" y="91"/>
                </a:cxn>
                <a:cxn ang="0">
                  <a:pos x="4" y="0"/>
                </a:cxn>
              </a:cxnLst>
              <a:rect l="0" t="0" r="r" b="b"/>
              <a:pathLst>
                <a:path w="4" h="91">
                  <a:moveTo>
                    <a:pt x="0" y="91"/>
                  </a:moveTo>
                  <a:lnTo>
                    <a:pt x="0" y="91"/>
                  </a:lnTo>
                  <a:lnTo>
                    <a:pt x="0" y="91"/>
                  </a:lnTo>
                  <a:lnTo>
                    <a:pt x="4" y="0"/>
                  </a:lnTo>
                </a:path>
              </a:pathLst>
            </a:cu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1" name="Freeform 1424"/>
            <p:cNvSpPr>
              <a:spLocks/>
            </p:cNvSpPr>
            <p:nvPr/>
          </p:nvSpPr>
          <p:spPr bwMode="auto">
            <a:xfrm>
              <a:off x="4109349" y="1934649"/>
              <a:ext cx="9070" cy="76745"/>
            </a:xfrm>
            <a:custGeom>
              <a:avLst/>
              <a:gdLst/>
              <a:ahLst/>
              <a:cxnLst>
                <a:cxn ang="0">
                  <a:pos x="0" y="75"/>
                </a:cxn>
                <a:cxn ang="0">
                  <a:pos x="0" y="75"/>
                </a:cxn>
                <a:cxn ang="0">
                  <a:pos x="0" y="75"/>
                </a:cxn>
                <a:cxn ang="0">
                  <a:pos x="4" y="0"/>
                </a:cxn>
              </a:cxnLst>
              <a:rect l="0" t="0" r="r" b="b"/>
              <a:pathLst>
                <a:path w="4" h="75">
                  <a:moveTo>
                    <a:pt x="0" y="75"/>
                  </a:moveTo>
                  <a:lnTo>
                    <a:pt x="0" y="75"/>
                  </a:lnTo>
                  <a:lnTo>
                    <a:pt x="0" y="75"/>
                  </a:lnTo>
                  <a:lnTo>
                    <a:pt x="4" y="0"/>
                  </a:lnTo>
                </a:path>
              </a:pathLst>
            </a:cu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2" name="Freeform 1425"/>
            <p:cNvSpPr>
              <a:spLocks/>
            </p:cNvSpPr>
            <p:nvPr/>
          </p:nvSpPr>
          <p:spPr bwMode="auto">
            <a:xfrm>
              <a:off x="4118418" y="1880721"/>
              <a:ext cx="4536" cy="53929"/>
            </a:xfrm>
            <a:custGeom>
              <a:avLst/>
              <a:gdLst/>
              <a:ahLst/>
              <a:cxnLst>
                <a:cxn ang="0">
                  <a:pos x="0" y="52"/>
                </a:cxn>
                <a:cxn ang="0">
                  <a:pos x="0" y="52"/>
                </a:cxn>
                <a:cxn ang="0">
                  <a:pos x="0" y="52"/>
                </a:cxn>
                <a:cxn ang="0">
                  <a:pos x="2" y="0"/>
                </a:cxn>
              </a:cxnLst>
              <a:rect l="0" t="0" r="r" b="b"/>
              <a:pathLst>
                <a:path w="2" h="52">
                  <a:moveTo>
                    <a:pt x="0" y="52"/>
                  </a:moveTo>
                  <a:lnTo>
                    <a:pt x="0" y="52"/>
                  </a:lnTo>
                  <a:lnTo>
                    <a:pt x="0" y="52"/>
                  </a:lnTo>
                  <a:lnTo>
                    <a:pt x="2" y="0"/>
                  </a:lnTo>
                </a:path>
              </a:pathLst>
            </a:cu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3" name="Freeform 1426"/>
            <p:cNvSpPr>
              <a:spLocks/>
            </p:cNvSpPr>
            <p:nvPr/>
          </p:nvSpPr>
          <p:spPr bwMode="auto">
            <a:xfrm>
              <a:off x="4122952" y="1857904"/>
              <a:ext cx="9070" cy="22817"/>
            </a:xfrm>
            <a:custGeom>
              <a:avLst/>
              <a:gdLst/>
              <a:ahLst/>
              <a:cxnLst>
                <a:cxn ang="0">
                  <a:pos x="0" y="22"/>
                </a:cxn>
                <a:cxn ang="0">
                  <a:pos x="0" y="22"/>
                </a:cxn>
                <a:cxn ang="0">
                  <a:pos x="0" y="22"/>
                </a:cxn>
                <a:cxn ang="0">
                  <a:pos x="5" y="0"/>
                </a:cxn>
              </a:cxnLst>
              <a:rect l="0" t="0" r="r" b="b"/>
              <a:pathLst>
                <a:path w="5" h="22">
                  <a:moveTo>
                    <a:pt x="0" y="22"/>
                  </a:moveTo>
                  <a:lnTo>
                    <a:pt x="0" y="22"/>
                  </a:lnTo>
                  <a:lnTo>
                    <a:pt x="0" y="22"/>
                  </a:lnTo>
                  <a:lnTo>
                    <a:pt x="5" y="0"/>
                  </a:lnTo>
                </a:path>
              </a:pathLst>
            </a:cu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4" name="Freeform 1427"/>
            <p:cNvSpPr>
              <a:spLocks/>
            </p:cNvSpPr>
            <p:nvPr/>
          </p:nvSpPr>
          <p:spPr bwMode="auto">
            <a:xfrm>
              <a:off x="4132022" y="1857904"/>
              <a:ext cx="9070" cy="8297"/>
            </a:xfrm>
            <a:custGeom>
              <a:avLst/>
              <a:gdLst/>
              <a:ahLst/>
              <a:cxnLst>
                <a:cxn ang="0">
                  <a:pos x="0" y="0"/>
                </a:cxn>
                <a:cxn ang="0">
                  <a:pos x="0" y="0"/>
                </a:cxn>
                <a:cxn ang="0">
                  <a:pos x="0" y="0"/>
                </a:cxn>
                <a:cxn ang="0">
                  <a:pos x="4" y="7"/>
                </a:cxn>
              </a:cxnLst>
              <a:rect l="0" t="0" r="r" b="b"/>
              <a:pathLst>
                <a:path w="4" h="7">
                  <a:moveTo>
                    <a:pt x="0" y="0"/>
                  </a:moveTo>
                  <a:lnTo>
                    <a:pt x="0" y="0"/>
                  </a:lnTo>
                  <a:lnTo>
                    <a:pt x="0" y="0"/>
                  </a:lnTo>
                  <a:lnTo>
                    <a:pt x="4" y="7"/>
                  </a:lnTo>
                </a:path>
              </a:pathLst>
            </a:cu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5" name="Freeform 1428"/>
            <p:cNvSpPr>
              <a:spLocks/>
            </p:cNvSpPr>
            <p:nvPr/>
          </p:nvSpPr>
          <p:spPr bwMode="auto">
            <a:xfrm>
              <a:off x="4141091" y="1866201"/>
              <a:ext cx="9070" cy="35262"/>
            </a:xfrm>
            <a:custGeom>
              <a:avLst/>
              <a:gdLst/>
              <a:ahLst/>
              <a:cxnLst>
                <a:cxn ang="0">
                  <a:pos x="0" y="0"/>
                </a:cxn>
                <a:cxn ang="0">
                  <a:pos x="0" y="0"/>
                </a:cxn>
                <a:cxn ang="0">
                  <a:pos x="0" y="0"/>
                </a:cxn>
                <a:cxn ang="0">
                  <a:pos x="2" y="36"/>
                </a:cxn>
              </a:cxnLst>
              <a:rect l="0" t="0" r="r" b="b"/>
              <a:pathLst>
                <a:path w="2" h="36">
                  <a:moveTo>
                    <a:pt x="0" y="0"/>
                  </a:moveTo>
                  <a:lnTo>
                    <a:pt x="0" y="0"/>
                  </a:lnTo>
                  <a:lnTo>
                    <a:pt x="0" y="0"/>
                  </a:lnTo>
                  <a:lnTo>
                    <a:pt x="2" y="36"/>
                  </a:lnTo>
                </a:path>
              </a:pathLst>
            </a:cu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6" name="Freeform 1429"/>
            <p:cNvSpPr>
              <a:spLocks/>
            </p:cNvSpPr>
            <p:nvPr/>
          </p:nvSpPr>
          <p:spPr bwMode="auto">
            <a:xfrm>
              <a:off x="4150161" y="1901463"/>
              <a:ext cx="9070" cy="62225"/>
            </a:xfrm>
            <a:custGeom>
              <a:avLst/>
              <a:gdLst/>
              <a:ahLst/>
              <a:cxnLst>
                <a:cxn ang="0">
                  <a:pos x="0" y="0"/>
                </a:cxn>
                <a:cxn ang="0">
                  <a:pos x="0" y="0"/>
                </a:cxn>
                <a:cxn ang="0">
                  <a:pos x="0" y="0"/>
                </a:cxn>
                <a:cxn ang="0">
                  <a:pos x="4" y="60"/>
                </a:cxn>
              </a:cxnLst>
              <a:rect l="0" t="0" r="r" b="b"/>
              <a:pathLst>
                <a:path w="4" h="60">
                  <a:moveTo>
                    <a:pt x="0" y="0"/>
                  </a:moveTo>
                  <a:lnTo>
                    <a:pt x="0" y="0"/>
                  </a:lnTo>
                  <a:lnTo>
                    <a:pt x="0" y="0"/>
                  </a:lnTo>
                  <a:lnTo>
                    <a:pt x="4" y="60"/>
                  </a:lnTo>
                </a:path>
              </a:pathLst>
            </a:cu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7" name="Freeform 1430"/>
            <p:cNvSpPr>
              <a:spLocks/>
            </p:cNvSpPr>
            <p:nvPr/>
          </p:nvSpPr>
          <p:spPr bwMode="auto">
            <a:xfrm>
              <a:off x="4159231" y="1963688"/>
              <a:ext cx="4536" cy="80894"/>
            </a:xfrm>
            <a:custGeom>
              <a:avLst/>
              <a:gdLst/>
              <a:ahLst/>
              <a:cxnLst>
                <a:cxn ang="0">
                  <a:pos x="0" y="0"/>
                </a:cxn>
                <a:cxn ang="0">
                  <a:pos x="0" y="0"/>
                </a:cxn>
                <a:cxn ang="0">
                  <a:pos x="0" y="0"/>
                </a:cxn>
                <a:cxn ang="0">
                  <a:pos x="3" y="77"/>
                </a:cxn>
              </a:cxnLst>
              <a:rect l="0" t="0" r="r" b="b"/>
              <a:pathLst>
                <a:path w="3" h="77">
                  <a:moveTo>
                    <a:pt x="0" y="0"/>
                  </a:moveTo>
                  <a:lnTo>
                    <a:pt x="0" y="0"/>
                  </a:lnTo>
                  <a:lnTo>
                    <a:pt x="0" y="0"/>
                  </a:lnTo>
                  <a:lnTo>
                    <a:pt x="3" y="77"/>
                  </a:lnTo>
                </a:path>
              </a:pathLst>
            </a:cu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8" name="Freeform 1431"/>
            <p:cNvSpPr>
              <a:spLocks/>
            </p:cNvSpPr>
            <p:nvPr/>
          </p:nvSpPr>
          <p:spPr bwMode="auto">
            <a:xfrm>
              <a:off x="4163767" y="2044580"/>
              <a:ext cx="9070" cy="89190"/>
            </a:xfrm>
            <a:custGeom>
              <a:avLst/>
              <a:gdLst/>
              <a:ahLst/>
              <a:cxnLst>
                <a:cxn ang="0">
                  <a:pos x="0" y="0"/>
                </a:cxn>
                <a:cxn ang="0">
                  <a:pos x="0" y="0"/>
                </a:cxn>
                <a:cxn ang="0">
                  <a:pos x="0" y="0"/>
                </a:cxn>
                <a:cxn ang="0">
                  <a:pos x="4" y="86"/>
                </a:cxn>
              </a:cxnLst>
              <a:rect l="0" t="0" r="r" b="b"/>
              <a:pathLst>
                <a:path w="4" h="86">
                  <a:moveTo>
                    <a:pt x="0" y="0"/>
                  </a:moveTo>
                  <a:lnTo>
                    <a:pt x="0" y="0"/>
                  </a:lnTo>
                  <a:lnTo>
                    <a:pt x="0" y="0"/>
                  </a:lnTo>
                  <a:lnTo>
                    <a:pt x="4" y="86"/>
                  </a:lnTo>
                </a:path>
              </a:pathLst>
            </a:cu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9" name="Freeform 1432"/>
            <p:cNvSpPr>
              <a:spLocks/>
            </p:cNvSpPr>
            <p:nvPr/>
          </p:nvSpPr>
          <p:spPr bwMode="auto">
            <a:xfrm>
              <a:off x="4172837" y="2133771"/>
              <a:ext cx="9070" cy="89190"/>
            </a:xfrm>
            <a:custGeom>
              <a:avLst/>
              <a:gdLst/>
              <a:ahLst/>
              <a:cxnLst>
                <a:cxn ang="0">
                  <a:pos x="0" y="0"/>
                </a:cxn>
                <a:cxn ang="0">
                  <a:pos x="0" y="0"/>
                </a:cxn>
                <a:cxn ang="0">
                  <a:pos x="0" y="0"/>
                </a:cxn>
                <a:cxn ang="0">
                  <a:pos x="4" y="86"/>
                </a:cxn>
              </a:cxnLst>
              <a:rect l="0" t="0" r="r" b="b"/>
              <a:pathLst>
                <a:path w="4" h="86">
                  <a:moveTo>
                    <a:pt x="0" y="0"/>
                  </a:moveTo>
                  <a:lnTo>
                    <a:pt x="0" y="0"/>
                  </a:lnTo>
                  <a:lnTo>
                    <a:pt x="0" y="0"/>
                  </a:lnTo>
                  <a:lnTo>
                    <a:pt x="4" y="86"/>
                  </a:lnTo>
                </a:path>
              </a:pathLst>
            </a:cu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0" name="Freeform 1433"/>
            <p:cNvSpPr>
              <a:spLocks/>
            </p:cNvSpPr>
            <p:nvPr/>
          </p:nvSpPr>
          <p:spPr bwMode="auto">
            <a:xfrm>
              <a:off x="4181907" y="2222960"/>
              <a:ext cx="4536" cy="80894"/>
            </a:xfrm>
            <a:custGeom>
              <a:avLst/>
              <a:gdLst/>
              <a:ahLst/>
              <a:cxnLst>
                <a:cxn ang="0">
                  <a:pos x="0" y="0"/>
                </a:cxn>
                <a:cxn ang="0">
                  <a:pos x="0" y="0"/>
                </a:cxn>
                <a:cxn ang="0">
                  <a:pos x="0" y="0"/>
                </a:cxn>
                <a:cxn ang="0">
                  <a:pos x="3" y="79"/>
                </a:cxn>
              </a:cxnLst>
              <a:rect l="0" t="0" r="r" b="b"/>
              <a:pathLst>
                <a:path w="3" h="79">
                  <a:moveTo>
                    <a:pt x="0" y="0"/>
                  </a:moveTo>
                  <a:lnTo>
                    <a:pt x="0" y="0"/>
                  </a:lnTo>
                  <a:lnTo>
                    <a:pt x="0" y="0"/>
                  </a:lnTo>
                  <a:lnTo>
                    <a:pt x="3" y="79"/>
                  </a:lnTo>
                </a:path>
              </a:pathLst>
            </a:cu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1" name="Freeform 1434"/>
            <p:cNvSpPr>
              <a:spLocks/>
            </p:cNvSpPr>
            <p:nvPr/>
          </p:nvSpPr>
          <p:spPr bwMode="auto">
            <a:xfrm>
              <a:off x="4186440" y="2303854"/>
              <a:ext cx="13606" cy="66374"/>
            </a:xfrm>
            <a:custGeom>
              <a:avLst/>
              <a:gdLst/>
              <a:ahLst/>
              <a:cxnLst>
                <a:cxn ang="0">
                  <a:pos x="0" y="0"/>
                </a:cxn>
                <a:cxn ang="0">
                  <a:pos x="0" y="0"/>
                </a:cxn>
                <a:cxn ang="0">
                  <a:pos x="0" y="0"/>
                </a:cxn>
                <a:cxn ang="0">
                  <a:pos x="4" y="64"/>
                </a:cxn>
              </a:cxnLst>
              <a:rect l="0" t="0" r="r" b="b"/>
              <a:pathLst>
                <a:path w="4" h="64">
                  <a:moveTo>
                    <a:pt x="0" y="0"/>
                  </a:moveTo>
                  <a:lnTo>
                    <a:pt x="0" y="0"/>
                  </a:lnTo>
                  <a:lnTo>
                    <a:pt x="0" y="0"/>
                  </a:lnTo>
                  <a:lnTo>
                    <a:pt x="4" y="64"/>
                  </a:lnTo>
                </a:path>
              </a:pathLst>
            </a:cu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2" name="Freeform 1435"/>
            <p:cNvSpPr>
              <a:spLocks/>
            </p:cNvSpPr>
            <p:nvPr/>
          </p:nvSpPr>
          <p:spPr bwMode="auto">
            <a:xfrm>
              <a:off x="4200046" y="2370227"/>
              <a:ext cx="9070" cy="45632"/>
            </a:xfrm>
            <a:custGeom>
              <a:avLst/>
              <a:gdLst/>
              <a:ahLst/>
              <a:cxnLst>
                <a:cxn ang="0">
                  <a:pos x="0" y="0"/>
                </a:cxn>
                <a:cxn ang="0">
                  <a:pos x="0" y="0"/>
                </a:cxn>
                <a:cxn ang="0">
                  <a:pos x="0" y="0"/>
                </a:cxn>
                <a:cxn ang="0">
                  <a:pos x="4" y="42"/>
                </a:cxn>
              </a:cxnLst>
              <a:rect l="0" t="0" r="r" b="b"/>
              <a:pathLst>
                <a:path w="4" h="42">
                  <a:moveTo>
                    <a:pt x="0" y="0"/>
                  </a:moveTo>
                  <a:lnTo>
                    <a:pt x="0" y="0"/>
                  </a:lnTo>
                  <a:lnTo>
                    <a:pt x="0" y="0"/>
                  </a:lnTo>
                  <a:lnTo>
                    <a:pt x="4" y="42"/>
                  </a:lnTo>
                </a:path>
              </a:pathLst>
            </a:cu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3" name="Freeform 1436"/>
            <p:cNvSpPr>
              <a:spLocks/>
            </p:cNvSpPr>
            <p:nvPr/>
          </p:nvSpPr>
          <p:spPr bwMode="auto">
            <a:xfrm>
              <a:off x="4209116" y="2415859"/>
              <a:ext cx="4536" cy="20742"/>
            </a:xfrm>
            <a:custGeom>
              <a:avLst/>
              <a:gdLst/>
              <a:ahLst/>
              <a:cxnLst>
                <a:cxn ang="0">
                  <a:pos x="0" y="0"/>
                </a:cxn>
                <a:cxn ang="0">
                  <a:pos x="0" y="0"/>
                </a:cxn>
                <a:cxn ang="0">
                  <a:pos x="0" y="0"/>
                </a:cxn>
                <a:cxn ang="0">
                  <a:pos x="3" y="21"/>
                </a:cxn>
              </a:cxnLst>
              <a:rect l="0" t="0" r="r" b="b"/>
              <a:pathLst>
                <a:path w="3" h="21">
                  <a:moveTo>
                    <a:pt x="0" y="0"/>
                  </a:moveTo>
                  <a:lnTo>
                    <a:pt x="0" y="0"/>
                  </a:lnTo>
                  <a:lnTo>
                    <a:pt x="0" y="0"/>
                  </a:lnTo>
                  <a:lnTo>
                    <a:pt x="3" y="21"/>
                  </a:lnTo>
                </a:path>
              </a:pathLst>
            </a:cu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4" name="Freeform 1437"/>
            <p:cNvSpPr>
              <a:spLocks/>
            </p:cNvSpPr>
            <p:nvPr/>
          </p:nvSpPr>
          <p:spPr bwMode="auto">
            <a:xfrm>
              <a:off x="4213649" y="2434526"/>
              <a:ext cx="9070" cy="2075"/>
            </a:xfrm>
            <a:custGeom>
              <a:avLst/>
              <a:gdLst/>
              <a:ahLst/>
              <a:cxnLst>
                <a:cxn ang="0">
                  <a:pos x="0" y="2"/>
                </a:cxn>
                <a:cxn ang="0">
                  <a:pos x="0" y="2"/>
                </a:cxn>
                <a:cxn ang="0">
                  <a:pos x="0" y="2"/>
                </a:cxn>
                <a:cxn ang="0">
                  <a:pos x="4" y="0"/>
                </a:cxn>
              </a:cxnLst>
              <a:rect l="0" t="0" r="r" b="b"/>
              <a:pathLst>
                <a:path w="4" h="2">
                  <a:moveTo>
                    <a:pt x="0" y="2"/>
                  </a:moveTo>
                  <a:lnTo>
                    <a:pt x="0" y="2"/>
                  </a:lnTo>
                  <a:lnTo>
                    <a:pt x="0" y="2"/>
                  </a:lnTo>
                  <a:lnTo>
                    <a:pt x="4" y="0"/>
                  </a:lnTo>
                </a:path>
              </a:pathLst>
            </a:cu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5" name="Freeform 1438"/>
            <p:cNvSpPr>
              <a:spLocks/>
            </p:cNvSpPr>
            <p:nvPr/>
          </p:nvSpPr>
          <p:spPr bwMode="auto">
            <a:xfrm>
              <a:off x="4222719" y="2415859"/>
              <a:ext cx="9070" cy="18668"/>
            </a:xfrm>
            <a:custGeom>
              <a:avLst/>
              <a:gdLst/>
              <a:ahLst/>
              <a:cxnLst>
                <a:cxn ang="0">
                  <a:pos x="0" y="19"/>
                </a:cxn>
                <a:cxn ang="0">
                  <a:pos x="0" y="19"/>
                </a:cxn>
                <a:cxn ang="0">
                  <a:pos x="0" y="19"/>
                </a:cxn>
                <a:cxn ang="0">
                  <a:pos x="4" y="0"/>
                </a:cxn>
              </a:cxnLst>
              <a:rect l="0" t="0" r="r" b="b"/>
              <a:pathLst>
                <a:path w="4" h="19">
                  <a:moveTo>
                    <a:pt x="0" y="19"/>
                  </a:moveTo>
                  <a:lnTo>
                    <a:pt x="0" y="19"/>
                  </a:lnTo>
                  <a:lnTo>
                    <a:pt x="0" y="19"/>
                  </a:lnTo>
                  <a:lnTo>
                    <a:pt x="4" y="0"/>
                  </a:lnTo>
                </a:path>
              </a:pathLst>
            </a:cu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6" name="Freeform 1439"/>
            <p:cNvSpPr>
              <a:spLocks/>
            </p:cNvSpPr>
            <p:nvPr/>
          </p:nvSpPr>
          <p:spPr bwMode="auto">
            <a:xfrm>
              <a:off x="4231789" y="2380598"/>
              <a:ext cx="4536" cy="35262"/>
            </a:xfrm>
            <a:custGeom>
              <a:avLst/>
              <a:gdLst/>
              <a:ahLst/>
              <a:cxnLst>
                <a:cxn ang="0">
                  <a:pos x="0" y="32"/>
                </a:cxn>
                <a:cxn ang="0">
                  <a:pos x="0" y="32"/>
                </a:cxn>
                <a:cxn ang="0">
                  <a:pos x="0" y="32"/>
                </a:cxn>
                <a:cxn ang="0">
                  <a:pos x="3" y="0"/>
                </a:cxn>
              </a:cxnLst>
              <a:rect l="0" t="0" r="r" b="b"/>
              <a:pathLst>
                <a:path w="3" h="32">
                  <a:moveTo>
                    <a:pt x="0" y="32"/>
                  </a:moveTo>
                  <a:lnTo>
                    <a:pt x="0" y="32"/>
                  </a:lnTo>
                  <a:lnTo>
                    <a:pt x="0" y="32"/>
                  </a:lnTo>
                  <a:lnTo>
                    <a:pt x="3" y="0"/>
                  </a:lnTo>
                </a:path>
              </a:pathLst>
            </a:cu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7" name="Freeform 1440"/>
            <p:cNvSpPr>
              <a:spLocks/>
            </p:cNvSpPr>
            <p:nvPr/>
          </p:nvSpPr>
          <p:spPr bwMode="auto">
            <a:xfrm>
              <a:off x="4236325" y="2345337"/>
              <a:ext cx="9070" cy="35262"/>
            </a:xfrm>
            <a:custGeom>
              <a:avLst/>
              <a:gdLst/>
              <a:ahLst/>
              <a:cxnLst>
                <a:cxn ang="0">
                  <a:pos x="0" y="36"/>
                </a:cxn>
                <a:cxn ang="0">
                  <a:pos x="0" y="36"/>
                </a:cxn>
                <a:cxn ang="0">
                  <a:pos x="0" y="36"/>
                </a:cxn>
                <a:cxn ang="0">
                  <a:pos x="4" y="0"/>
                </a:cxn>
              </a:cxnLst>
              <a:rect l="0" t="0" r="r" b="b"/>
              <a:pathLst>
                <a:path w="4" h="36">
                  <a:moveTo>
                    <a:pt x="0" y="36"/>
                  </a:moveTo>
                  <a:lnTo>
                    <a:pt x="0" y="36"/>
                  </a:lnTo>
                  <a:lnTo>
                    <a:pt x="0" y="36"/>
                  </a:lnTo>
                  <a:lnTo>
                    <a:pt x="4" y="0"/>
                  </a:lnTo>
                </a:path>
              </a:pathLst>
            </a:cu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8" name="Freeform 1441"/>
            <p:cNvSpPr>
              <a:spLocks/>
            </p:cNvSpPr>
            <p:nvPr/>
          </p:nvSpPr>
          <p:spPr bwMode="auto">
            <a:xfrm>
              <a:off x="4245395" y="2310075"/>
              <a:ext cx="9070" cy="35262"/>
            </a:xfrm>
            <a:custGeom>
              <a:avLst/>
              <a:gdLst/>
              <a:ahLst/>
              <a:cxnLst>
                <a:cxn ang="0">
                  <a:pos x="0" y="33"/>
                </a:cxn>
                <a:cxn ang="0">
                  <a:pos x="0" y="33"/>
                </a:cxn>
                <a:cxn ang="0">
                  <a:pos x="0" y="33"/>
                </a:cxn>
                <a:cxn ang="0">
                  <a:pos x="3" y="0"/>
                </a:cxn>
              </a:cxnLst>
              <a:rect l="0" t="0" r="r" b="b"/>
              <a:pathLst>
                <a:path w="3" h="33">
                  <a:moveTo>
                    <a:pt x="0" y="33"/>
                  </a:moveTo>
                  <a:lnTo>
                    <a:pt x="0" y="33"/>
                  </a:lnTo>
                  <a:lnTo>
                    <a:pt x="0" y="33"/>
                  </a:lnTo>
                  <a:lnTo>
                    <a:pt x="3" y="0"/>
                  </a:lnTo>
                </a:path>
              </a:pathLst>
            </a:cu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9" name="Freeform 1442"/>
            <p:cNvSpPr>
              <a:spLocks/>
            </p:cNvSpPr>
            <p:nvPr/>
          </p:nvSpPr>
          <p:spPr bwMode="auto">
            <a:xfrm>
              <a:off x="4254465" y="2289334"/>
              <a:ext cx="9070" cy="20742"/>
            </a:xfrm>
            <a:custGeom>
              <a:avLst/>
              <a:gdLst/>
              <a:ahLst/>
              <a:cxnLst>
                <a:cxn ang="0">
                  <a:pos x="0" y="20"/>
                </a:cxn>
                <a:cxn ang="0">
                  <a:pos x="0" y="20"/>
                </a:cxn>
                <a:cxn ang="0">
                  <a:pos x="0" y="20"/>
                </a:cxn>
                <a:cxn ang="0">
                  <a:pos x="4" y="0"/>
                </a:cxn>
              </a:cxnLst>
              <a:rect l="0" t="0" r="r" b="b"/>
              <a:pathLst>
                <a:path w="4" h="20">
                  <a:moveTo>
                    <a:pt x="0" y="20"/>
                  </a:moveTo>
                  <a:lnTo>
                    <a:pt x="0" y="20"/>
                  </a:lnTo>
                  <a:lnTo>
                    <a:pt x="0" y="20"/>
                  </a:lnTo>
                  <a:lnTo>
                    <a:pt x="4" y="0"/>
                  </a:lnTo>
                </a:path>
              </a:pathLst>
            </a:cu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0" name="Freeform 1443"/>
            <p:cNvSpPr>
              <a:spLocks/>
            </p:cNvSpPr>
            <p:nvPr/>
          </p:nvSpPr>
          <p:spPr bwMode="auto">
            <a:xfrm>
              <a:off x="4263534" y="2285185"/>
              <a:ext cx="9070" cy="4148"/>
            </a:xfrm>
            <a:custGeom>
              <a:avLst/>
              <a:gdLst/>
              <a:ahLst/>
              <a:cxnLst>
                <a:cxn ang="0">
                  <a:pos x="0" y="4"/>
                </a:cxn>
                <a:cxn ang="0">
                  <a:pos x="0" y="4"/>
                </a:cxn>
                <a:cxn ang="0">
                  <a:pos x="0" y="4"/>
                </a:cxn>
                <a:cxn ang="0">
                  <a:pos x="4" y="0"/>
                </a:cxn>
              </a:cxnLst>
              <a:rect l="0" t="0" r="r" b="b"/>
              <a:pathLst>
                <a:path w="4" h="4">
                  <a:moveTo>
                    <a:pt x="0" y="4"/>
                  </a:moveTo>
                  <a:lnTo>
                    <a:pt x="0" y="4"/>
                  </a:lnTo>
                  <a:lnTo>
                    <a:pt x="0" y="4"/>
                  </a:lnTo>
                  <a:lnTo>
                    <a:pt x="4" y="0"/>
                  </a:lnTo>
                </a:path>
              </a:pathLst>
            </a:cu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1" name="Freeform 1444"/>
            <p:cNvSpPr>
              <a:spLocks/>
            </p:cNvSpPr>
            <p:nvPr/>
          </p:nvSpPr>
          <p:spPr bwMode="auto">
            <a:xfrm>
              <a:off x="4272604" y="2285185"/>
              <a:ext cx="4536" cy="14520"/>
            </a:xfrm>
            <a:custGeom>
              <a:avLst/>
              <a:gdLst/>
              <a:ahLst/>
              <a:cxnLst>
                <a:cxn ang="0">
                  <a:pos x="0" y="0"/>
                </a:cxn>
                <a:cxn ang="0">
                  <a:pos x="0" y="0"/>
                </a:cxn>
                <a:cxn ang="0">
                  <a:pos x="0" y="0"/>
                </a:cxn>
                <a:cxn ang="0">
                  <a:pos x="2" y="13"/>
                </a:cxn>
              </a:cxnLst>
              <a:rect l="0" t="0" r="r" b="b"/>
              <a:pathLst>
                <a:path w="2" h="13">
                  <a:moveTo>
                    <a:pt x="0" y="0"/>
                  </a:moveTo>
                  <a:lnTo>
                    <a:pt x="0" y="0"/>
                  </a:lnTo>
                  <a:lnTo>
                    <a:pt x="0" y="0"/>
                  </a:lnTo>
                  <a:lnTo>
                    <a:pt x="2" y="13"/>
                  </a:lnTo>
                </a:path>
              </a:pathLst>
            </a:cu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2" name="Freeform 1445"/>
            <p:cNvSpPr>
              <a:spLocks/>
            </p:cNvSpPr>
            <p:nvPr/>
          </p:nvSpPr>
          <p:spPr bwMode="auto">
            <a:xfrm>
              <a:off x="4277138" y="2299705"/>
              <a:ext cx="9070" cy="31113"/>
            </a:xfrm>
            <a:custGeom>
              <a:avLst/>
              <a:gdLst/>
              <a:ahLst/>
              <a:cxnLst>
                <a:cxn ang="0">
                  <a:pos x="0" y="0"/>
                </a:cxn>
                <a:cxn ang="0">
                  <a:pos x="0" y="0"/>
                </a:cxn>
                <a:cxn ang="0">
                  <a:pos x="0" y="0"/>
                </a:cxn>
                <a:cxn ang="0">
                  <a:pos x="5" y="32"/>
                </a:cxn>
              </a:cxnLst>
              <a:rect l="0" t="0" r="r" b="b"/>
              <a:pathLst>
                <a:path w="5" h="32">
                  <a:moveTo>
                    <a:pt x="0" y="0"/>
                  </a:moveTo>
                  <a:lnTo>
                    <a:pt x="0" y="0"/>
                  </a:lnTo>
                  <a:lnTo>
                    <a:pt x="0" y="0"/>
                  </a:lnTo>
                  <a:lnTo>
                    <a:pt x="5" y="32"/>
                  </a:lnTo>
                </a:path>
              </a:pathLst>
            </a:cu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3" name="Freeform 1446"/>
            <p:cNvSpPr>
              <a:spLocks/>
            </p:cNvSpPr>
            <p:nvPr/>
          </p:nvSpPr>
          <p:spPr bwMode="auto">
            <a:xfrm>
              <a:off x="4286207" y="2330817"/>
              <a:ext cx="9070" cy="49780"/>
            </a:xfrm>
            <a:custGeom>
              <a:avLst/>
              <a:gdLst/>
              <a:ahLst/>
              <a:cxnLst>
                <a:cxn ang="0">
                  <a:pos x="0" y="0"/>
                </a:cxn>
                <a:cxn ang="0">
                  <a:pos x="0" y="0"/>
                </a:cxn>
                <a:cxn ang="0">
                  <a:pos x="0" y="0"/>
                </a:cxn>
                <a:cxn ang="0">
                  <a:pos x="4" y="46"/>
                </a:cxn>
              </a:cxnLst>
              <a:rect l="0" t="0" r="r" b="b"/>
              <a:pathLst>
                <a:path w="4" h="46">
                  <a:moveTo>
                    <a:pt x="0" y="0"/>
                  </a:moveTo>
                  <a:lnTo>
                    <a:pt x="0" y="0"/>
                  </a:lnTo>
                  <a:lnTo>
                    <a:pt x="0" y="0"/>
                  </a:lnTo>
                  <a:lnTo>
                    <a:pt x="4" y="46"/>
                  </a:lnTo>
                </a:path>
              </a:pathLst>
            </a:cu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4" name="Freeform 1447"/>
            <p:cNvSpPr>
              <a:spLocks/>
            </p:cNvSpPr>
            <p:nvPr/>
          </p:nvSpPr>
          <p:spPr bwMode="auto">
            <a:xfrm>
              <a:off x="4295277" y="2380598"/>
              <a:ext cx="9070" cy="56004"/>
            </a:xfrm>
            <a:custGeom>
              <a:avLst/>
              <a:gdLst/>
              <a:ahLst/>
              <a:cxnLst>
                <a:cxn ang="0">
                  <a:pos x="0" y="0"/>
                </a:cxn>
                <a:cxn ang="0">
                  <a:pos x="0" y="0"/>
                </a:cxn>
                <a:cxn ang="0">
                  <a:pos x="0" y="0"/>
                </a:cxn>
                <a:cxn ang="0">
                  <a:pos x="2" y="56"/>
                </a:cxn>
              </a:cxnLst>
              <a:rect l="0" t="0" r="r" b="b"/>
              <a:pathLst>
                <a:path w="2" h="56">
                  <a:moveTo>
                    <a:pt x="0" y="0"/>
                  </a:moveTo>
                  <a:lnTo>
                    <a:pt x="0" y="0"/>
                  </a:lnTo>
                  <a:lnTo>
                    <a:pt x="0" y="0"/>
                  </a:lnTo>
                  <a:lnTo>
                    <a:pt x="2" y="56"/>
                  </a:lnTo>
                </a:path>
              </a:pathLst>
            </a:cu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5" name="Freeform 1448"/>
            <p:cNvSpPr>
              <a:spLocks/>
            </p:cNvSpPr>
            <p:nvPr/>
          </p:nvSpPr>
          <p:spPr bwMode="auto">
            <a:xfrm>
              <a:off x="4304347" y="2436601"/>
              <a:ext cx="9070" cy="62225"/>
            </a:xfrm>
            <a:custGeom>
              <a:avLst/>
              <a:gdLst/>
              <a:ahLst/>
              <a:cxnLst>
                <a:cxn ang="0">
                  <a:pos x="0" y="0"/>
                </a:cxn>
                <a:cxn ang="0">
                  <a:pos x="0" y="0"/>
                </a:cxn>
                <a:cxn ang="0">
                  <a:pos x="0" y="0"/>
                </a:cxn>
                <a:cxn ang="0">
                  <a:pos x="4" y="60"/>
                </a:cxn>
              </a:cxnLst>
              <a:rect l="0" t="0" r="r" b="b"/>
              <a:pathLst>
                <a:path w="4" h="60">
                  <a:moveTo>
                    <a:pt x="0" y="0"/>
                  </a:moveTo>
                  <a:lnTo>
                    <a:pt x="0" y="0"/>
                  </a:lnTo>
                  <a:lnTo>
                    <a:pt x="0" y="0"/>
                  </a:lnTo>
                  <a:lnTo>
                    <a:pt x="4" y="60"/>
                  </a:lnTo>
                </a:path>
              </a:pathLst>
            </a:cu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6" name="Freeform 1449"/>
            <p:cNvSpPr>
              <a:spLocks/>
            </p:cNvSpPr>
            <p:nvPr/>
          </p:nvSpPr>
          <p:spPr bwMode="auto">
            <a:xfrm>
              <a:off x="4313417" y="2498826"/>
              <a:ext cx="9070" cy="62225"/>
            </a:xfrm>
            <a:custGeom>
              <a:avLst/>
              <a:gdLst/>
              <a:ahLst/>
              <a:cxnLst>
                <a:cxn ang="0">
                  <a:pos x="0" y="0"/>
                </a:cxn>
                <a:cxn ang="0">
                  <a:pos x="0" y="0"/>
                </a:cxn>
                <a:cxn ang="0">
                  <a:pos x="0" y="0"/>
                </a:cxn>
                <a:cxn ang="0">
                  <a:pos x="4" y="59"/>
                </a:cxn>
              </a:cxnLst>
              <a:rect l="0" t="0" r="r" b="b"/>
              <a:pathLst>
                <a:path w="4" h="59">
                  <a:moveTo>
                    <a:pt x="0" y="0"/>
                  </a:moveTo>
                  <a:lnTo>
                    <a:pt x="0" y="0"/>
                  </a:lnTo>
                  <a:lnTo>
                    <a:pt x="0" y="0"/>
                  </a:lnTo>
                  <a:lnTo>
                    <a:pt x="4" y="59"/>
                  </a:lnTo>
                </a:path>
              </a:pathLst>
            </a:cu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7" name="Freeform 1450"/>
            <p:cNvSpPr>
              <a:spLocks/>
            </p:cNvSpPr>
            <p:nvPr/>
          </p:nvSpPr>
          <p:spPr bwMode="auto">
            <a:xfrm>
              <a:off x="4322486" y="2561052"/>
              <a:ext cx="4536" cy="58077"/>
            </a:xfrm>
            <a:custGeom>
              <a:avLst/>
              <a:gdLst/>
              <a:ahLst/>
              <a:cxnLst>
                <a:cxn ang="0">
                  <a:pos x="0" y="0"/>
                </a:cxn>
                <a:cxn ang="0">
                  <a:pos x="0" y="0"/>
                </a:cxn>
                <a:cxn ang="0">
                  <a:pos x="0" y="0"/>
                </a:cxn>
                <a:cxn ang="0">
                  <a:pos x="3" y="55"/>
                </a:cxn>
              </a:cxnLst>
              <a:rect l="0" t="0" r="r" b="b"/>
              <a:pathLst>
                <a:path w="3" h="55">
                  <a:moveTo>
                    <a:pt x="0" y="0"/>
                  </a:moveTo>
                  <a:lnTo>
                    <a:pt x="0" y="0"/>
                  </a:lnTo>
                  <a:lnTo>
                    <a:pt x="0" y="0"/>
                  </a:lnTo>
                  <a:lnTo>
                    <a:pt x="3" y="55"/>
                  </a:lnTo>
                </a:path>
              </a:pathLst>
            </a:cu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8" name="Freeform 1451"/>
            <p:cNvSpPr>
              <a:spLocks/>
            </p:cNvSpPr>
            <p:nvPr/>
          </p:nvSpPr>
          <p:spPr bwMode="auto">
            <a:xfrm>
              <a:off x="4327023" y="2619129"/>
              <a:ext cx="9070" cy="49780"/>
            </a:xfrm>
            <a:custGeom>
              <a:avLst/>
              <a:gdLst/>
              <a:ahLst/>
              <a:cxnLst>
                <a:cxn ang="0">
                  <a:pos x="0" y="0"/>
                </a:cxn>
                <a:cxn ang="0">
                  <a:pos x="0" y="0"/>
                </a:cxn>
                <a:cxn ang="0">
                  <a:pos x="0" y="0"/>
                </a:cxn>
                <a:cxn ang="0">
                  <a:pos x="4" y="48"/>
                </a:cxn>
              </a:cxnLst>
              <a:rect l="0" t="0" r="r" b="b"/>
              <a:pathLst>
                <a:path w="4" h="48">
                  <a:moveTo>
                    <a:pt x="0" y="0"/>
                  </a:moveTo>
                  <a:lnTo>
                    <a:pt x="0" y="0"/>
                  </a:lnTo>
                  <a:lnTo>
                    <a:pt x="0" y="0"/>
                  </a:lnTo>
                  <a:lnTo>
                    <a:pt x="4" y="48"/>
                  </a:lnTo>
                </a:path>
              </a:pathLst>
            </a:cu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9" name="Freeform 1452"/>
            <p:cNvSpPr>
              <a:spLocks/>
            </p:cNvSpPr>
            <p:nvPr/>
          </p:nvSpPr>
          <p:spPr bwMode="auto">
            <a:xfrm>
              <a:off x="4336092" y="2668909"/>
              <a:ext cx="9070" cy="41484"/>
            </a:xfrm>
            <a:custGeom>
              <a:avLst/>
              <a:gdLst/>
              <a:ahLst/>
              <a:cxnLst>
                <a:cxn ang="0">
                  <a:pos x="0" y="0"/>
                </a:cxn>
                <a:cxn ang="0">
                  <a:pos x="0" y="0"/>
                </a:cxn>
                <a:cxn ang="0">
                  <a:pos x="0" y="0"/>
                </a:cxn>
                <a:cxn ang="0">
                  <a:pos x="3" y="41"/>
                </a:cxn>
              </a:cxnLst>
              <a:rect l="0" t="0" r="r" b="b"/>
              <a:pathLst>
                <a:path w="3" h="41">
                  <a:moveTo>
                    <a:pt x="0" y="0"/>
                  </a:moveTo>
                  <a:lnTo>
                    <a:pt x="0" y="0"/>
                  </a:lnTo>
                  <a:lnTo>
                    <a:pt x="0" y="0"/>
                  </a:lnTo>
                  <a:lnTo>
                    <a:pt x="3" y="41"/>
                  </a:lnTo>
                </a:path>
              </a:pathLst>
            </a:cu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0" name="Freeform 1453"/>
            <p:cNvSpPr>
              <a:spLocks/>
            </p:cNvSpPr>
            <p:nvPr/>
          </p:nvSpPr>
          <p:spPr bwMode="auto">
            <a:xfrm>
              <a:off x="4345162" y="2710393"/>
              <a:ext cx="9070" cy="33187"/>
            </a:xfrm>
            <a:custGeom>
              <a:avLst/>
              <a:gdLst/>
              <a:ahLst/>
              <a:cxnLst>
                <a:cxn ang="0">
                  <a:pos x="0" y="0"/>
                </a:cxn>
                <a:cxn ang="0">
                  <a:pos x="0" y="0"/>
                </a:cxn>
                <a:cxn ang="0">
                  <a:pos x="0" y="0"/>
                </a:cxn>
                <a:cxn ang="0">
                  <a:pos x="4" y="33"/>
                </a:cxn>
              </a:cxnLst>
              <a:rect l="0" t="0" r="r" b="b"/>
              <a:pathLst>
                <a:path w="4" h="33">
                  <a:moveTo>
                    <a:pt x="0" y="0"/>
                  </a:moveTo>
                  <a:lnTo>
                    <a:pt x="0" y="0"/>
                  </a:lnTo>
                  <a:lnTo>
                    <a:pt x="0" y="0"/>
                  </a:lnTo>
                  <a:lnTo>
                    <a:pt x="4" y="33"/>
                  </a:lnTo>
                </a:path>
              </a:pathLst>
            </a:cu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1" name="Freeform 1454"/>
            <p:cNvSpPr>
              <a:spLocks/>
            </p:cNvSpPr>
            <p:nvPr/>
          </p:nvSpPr>
          <p:spPr bwMode="auto">
            <a:xfrm>
              <a:off x="4354232" y="2743580"/>
              <a:ext cx="9070" cy="29039"/>
            </a:xfrm>
            <a:custGeom>
              <a:avLst/>
              <a:gdLst/>
              <a:ahLst/>
              <a:cxnLst>
                <a:cxn ang="0">
                  <a:pos x="0" y="0"/>
                </a:cxn>
                <a:cxn ang="0">
                  <a:pos x="0" y="0"/>
                </a:cxn>
                <a:cxn ang="0">
                  <a:pos x="0" y="0"/>
                </a:cxn>
                <a:cxn ang="0">
                  <a:pos x="4" y="27"/>
                </a:cxn>
              </a:cxnLst>
              <a:rect l="0" t="0" r="r" b="b"/>
              <a:pathLst>
                <a:path w="4" h="27">
                  <a:moveTo>
                    <a:pt x="0" y="0"/>
                  </a:moveTo>
                  <a:lnTo>
                    <a:pt x="0" y="0"/>
                  </a:lnTo>
                  <a:lnTo>
                    <a:pt x="0" y="0"/>
                  </a:lnTo>
                  <a:lnTo>
                    <a:pt x="4" y="27"/>
                  </a:lnTo>
                </a:path>
              </a:pathLst>
            </a:cu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2" name="Freeform 1455"/>
            <p:cNvSpPr>
              <a:spLocks/>
            </p:cNvSpPr>
            <p:nvPr/>
          </p:nvSpPr>
          <p:spPr bwMode="auto">
            <a:xfrm>
              <a:off x="4363302" y="2772618"/>
              <a:ext cx="4536" cy="20742"/>
            </a:xfrm>
            <a:custGeom>
              <a:avLst/>
              <a:gdLst/>
              <a:ahLst/>
              <a:cxnLst>
                <a:cxn ang="0">
                  <a:pos x="0" y="0"/>
                </a:cxn>
                <a:cxn ang="0">
                  <a:pos x="0" y="0"/>
                </a:cxn>
                <a:cxn ang="0">
                  <a:pos x="0" y="0"/>
                </a:cxn>
                <a:cxn ang="0">
                  <a:pos x="3" y="20"/>
                </a:cxn>
              </a:cxnLst>
              <a:rect l="0" t="0" r="r" b="b"/>
              <a:pathLst>
                <a:path w="3" h="20">
                  <a:moveTo>
                    <a:pt x="0" y="0"/>
                  </a:moveTo>
                  <a:lnTo>
                    <a:pt x="0" y="0"/>
                  </a:lnTo>
                  <a:lnTo>
                    <a:pt x="0" y="0"/>
                  </a:lnTo>
                  <a:lnTo>
                    <a:pt x="3" y="20"/>
                  </a:lnTo>
                </a:path>
              </a:pathLst>
            </a:cu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3" name="Freeform 1456"/>
            <p:cNvSpPr>
              <a:spLocks/>
            </p:cNvSpPr>
            <p:nvPr/>
          </p:nvSpPr>
          <p:spPr bwMode="auto">
            <a:xfrm>
              <a:off x="4367835" y="2793360"/>
              <a:ext cx="9070" cy="16593"/>
            </a:xfrm>
            <a:custGeom>
              <a:avLst/>
              <a:gdLst/>
              <a:ahLst/>
              <a:cxnLst>
                <a:cxn ang="0">
                  <a:pos x="0" y="0"/>
                </a:cxn>
                <a:cxn ang="0">
                  <a:pos x="0" y="0"/>
                </a:cxn>
                <a:cxn ang="0">
                  <a:pos x="0" y="0"/>
                </a:cxn>
                <a:cxn ang="0">
                  <a:pos x="4" y="15"/>
                </a:cxn>
              </a:cxnLst>
              <a:rect l="0" t="0" r="r" b="b"/>
              <a:pathLst>
                <a:path w="4" h="15">
                  <a:moveTo>
                    <a:pt x="0" y="0"/>
                  </a:moveTo>
                  <a:lnTo>
                    <a:pt x="0" y="0"/>
                  </a:lnTo>
                  <a:lnTo>
                    <a:pt x="0" y="0"/>
                  </a:lnTo>
                  <a:lnTo>
                    <a:pt x="4" y="15"/>
                  </a:lnTo>
                </a:path>
              </a:pathLst>
            </a:cu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4" name="Freeform 1457"/>
            <p:cNvSpPr>
              <a:spLocks/>
            </p:cNvSpPr>
            <p:nvPr/>
          </p:nvSpPr>
          <p:spPr bwMode="auto">
            <a:xfrm>
              <a:off x="4376905" y="2809954"/>
              <a:ext cx="9070" cy="12445"/>
            </a:xfrm>
            <a:custGeom>
              <a:avLst/>
              <a:gdLst/>
              <a:ahLst/>
              <a:cxnLst>
                <a:cxn ang="0">
                  <a:pos x="0" y="0"/>
                </a:cxn>
                <a:cxn ang="0">
                  <a:pos x="0" y="0"/>
                </a:cxn>
                <a:cxn ang="0">
                  <a:pos x="0" y="0"/>
                </a:cxn>
                <a:cxn ang="0">
                  <a:pos x="4" y="13"/>
                </a:cxn>
              </a:cxnLst>
              <a:rect l="0" t="0" r="r" b="b"/>
              <a:pathLst>
                <a:path w="4" h="13">
                  <a:moveTo>
                    <a:pt x="0" y="0"/>
                  </a:moveTo>
                  <a:lnTo>
                    <a:pt x="0" y="0"/>
                  </a:lnTo>
                  <a:lnTo>
                    <a:pt x="0" y="0"/>
                  </a:lnTo>
                  <a:lnTo>
                    <a:pt x="4" y="13"/>
                  </a:lnTo>
                </a:path>
              </a:pathLst>
            </a:cu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5" name="Freeform 1458"/>
            <p:cNvSpPr>
              <a:spLocks/>
            </p:cNvSpPr>
            <p:nvPr/>
          </p:nvSpPr>
          <p:spPr bwMode="auto">
            <a:xfrm>
              <a:off x="4385975" y="2822399"/>
              <a:ext cx="4536" cy="10372"/>
            </a:xfrm>
            <a:custGeom>
              <a:avLst/>
              <a:gdLst/>
              <a:ahLst/>
              <a:cxnLst>
                <a:cxn ang="0">
                  <a:pos x="0" y="0"/>
                </a:cxn>
                <a:cxn ang="0">
                  <a:pos x="0" y="0"/>
                </a:cxn>
                <a:cxn ang="0">
                  <a:pos x="0" y="0"/>
                </a:cxn>
                <a:cxn ang="0">
                  <a:pos x="3" y="9"/>
                </a:cxn>
              </a:cxnLst>
              <a:rect l="0" t="0" r="r" b="b"/>
              <a:pathLst>
                <a:path w="3" h="9">
                  <a:moveTo>
                    <a:pt x="0" y="0"/>
                  </a:moveTo>
                  <a:lnTo>
                    <a:pt x="0" y="0"/>
                  </a:lnTo>
                  <a:lnTo>
                    <a:pt x="0" y="0"/>
                  </a:lnTo>
                  <a:lnTo>
                    <a:pt x="3" y="9"/>
                  </a:lnTo>
                </a:path>
              </a:pathLst>
            </a:cu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6" name="Freeform 1459"/>
            <p:cNvSpPr>
              <a:spLocks/>
            </p:cNvSpPr>
            <p:nvPr/>
          </p:nvSpPr>
          <p:spPr bwMode="auto">
            <a:xfrm>
              <a:off x="4390511" y="2832769"/>
              <a:ext cx="9070" cy="6223"/>
            </a:xfrm>
            <a:custGeom>
              <a:avLst/>
              <a:gdLst/>
              <a:ahLst/>
              <a:cxnLst>
                <a:cxn ang="0">
                  <a:pos x="0" y="0"/>
                </a:cxn>
                <a:cxn ang="0">
                  <a:pos x="0" y="0"/>
                </a:cxn>
                <a:cxn ang="0">
                  <a:pos x="0" y="0"/>
                </a:cxn>
                <a:cxn ang="0">
                  <a:pos x="4" y="7"/>
                </a:cxn>
              </a:cxnLst>
              <a:rect l="0" t="0" r="r" b="b"/>
              <a:pathLst>
                <a:path w="4" h="7">
                  <a:moveTo>
                    <a:pt x="0" y="0"/>
                  </a:moveTo>
                  <a:lnTo>
                    <a:pt x="0" y="0"/>
                  </a:lnTo>
                  <a:lnTo>
                    <a:pt x="0" y="0"/>
                  </a:lnTo>
                  <a:lnTo>
                    <a:pt x="4" y="7"/>
                  </a:lnTo>
                </a:path>
              </a:pathLst>
            </a:cu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7" name="Freeform 1460"/>
            <p:cNvSpPr>
              <a:spLocks/>
            </p:cNvSpPr>
            <p:nvPr/>
          </p:nvSpPr>
          <p:spPr bwMode="auto">
            <a:xfrm>
              <a:off x="4399581" y="2838992"/>
              <a:ext cx="9070" cy="6223"/>
            </a:xfrm>
            <a:custGeom>
              <a:avLst/>
              <a:gdLst/>
              <a:ahLst/>
              <a:cxnLst>
                <a:cxn ang="0">
                  <a:pos x="0" y="0"/>
                </a:cxn>
                <a:cxn ang="0">
                  <a:pos x="0" y="0"/>
                </a:cxn>
                <a:cxn ang="0">
                  <a:pos x="0" y="0"/>
                </a:cxn>
                <a:cxn ang="0">
                  <a:pos x="4" y="5"/>
                </a:cxn>
              </a:cxnLst>
              <a:rect l="0" t="0" r="r" b="b"/>
              <a:pathLst>
                <a:path w="4" h="5">
                  <a:moveTo>
                    <a:pt x="0" y="0"/>
                  </a:moveTo>
                  <a:lnTo>
                    <a:pt x="0" y="0"/>
                  </a:lnTo>
                  <a:lnTo>
                    <a:pt x="0" y="0"/>
                  </a:lnTo>
                  <a:lnTo>
                    <a:pt x="4" y="5"/>
                  </a:lnTo>
                </a:path>
              </a:pathLst>
            </a:cu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8" name="Freeform 1461"/>
            <p:cNvSpPr>
              <a:spLocks/>
            </p:cNvSpPr>
            <p:nvPr/>
          </p:nvSpPr>
          <p:spPr bwMode="auto">
            <a:xfrm>
              <a:off x="4408650" y="2845214"/>
              <a:ext cx="9070" cy="4148"/>
            </a:xfrm>
            <a:custGeom>
              <a:avLst/>
              <a:gdLst/>
              <a:ahLst/>
              <a:cxnLst>
                <a:cxn ang="0">
                  <a:pos x="0" y="0"/>
                </a:cxn>
                <a:cxn ang="0">
                  <a:pos x="0" y="0"/>
                </a:cxn>
                <a:cxn ang="0">
                  <a:pos x="0" y="0"/>
                </a:cxn>
                <a:cxn ang="0">
                  <a:pos x="3" y="4"/>
                </a:cxn>
              </a:cxnLst>
              <a:rect l="0" t="0" r="r" b="b"/>
              <a:pathLst>
                <a:path w="3" h="4">
                  <a:moveTo>
                    <a:pt x="0" y="0"/>
                  </a:moveTo>
                  <a:lnTo>
                    <a:pt x="0" y="0"/>
                  </a:lnTo>
                  <a:lnTo>
                    <a:pt x="0" y="0"/>
                  </a:lnTo>
                  <a:lnTo>
                    <a:pt x="3" y="4"/>
                  </a:lnTo>
                </a:path>
              </a:pathLst>
            </a:cu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9" name="Freeform 1462"/>
            <p:cNvSpPr>
              <a:spLocks/>
            </p:cNvSpPr>
            <p:nvPr/>
          </p:nvSpPr>
          <p:spPr bwMode="auto">
            <a:xfrm>
              <a:off x="4417720" y="2849362"/>
              <a:ext cx="9070" cy="2075"/>
            </a:xfrm>
            <a:custGeom>
              <a:avLst/>
              <a:gdLst/>
              <a:ahLst/>
              <a:cxnLst>
                <a:cxn ang="0">
                  <a:pos x="0" y="0"/>
                </a:cxn>
                <a:cxn ang="0">
                  <a:pos x="0" y="0"/>
                </a:cxn>
                <a:cxn ang="0">
                  <a:pos x="0" y="0"/>
                </a:cxn>
                <a:cxn ang="0">
                  <a:pos x="4" y="3"/>
                </a:cxn>
              </a:cxnLst>
              <a:rect l="0" t="0" r="r" b="b"/>
              <a:pathLst>
                <a:path w="4" h="3">
                  <a:moveTo>
                    <a:pt x="0" y="0"/>
                  </a:moveTo>
                  <a:lnTo>
                    <a:pt x="0" y="0"/>
                  </a:lnTo>
                  <a:lnTo>
                    <a:pt x="0" y="0"/>
                  </a:lnTo>
                  <a:lnTo>
                    <a:pt x="4" y="3"/>
                  </a:lnTo>
                </a:path>
              </a:pathLst>
            </a:cu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0" name="Freeform 1463"/>
            <p:cNvSpPr>
              <a:spLocks/>
            </p:cNvSpPr>
            <p:nvPr/>
          </p:nvSpPr>
          <p:spPr bwMode="auto">
            <a:xfrm>
              <a:off x="4426790" y="2851437"/>
              <a:ext cx="4536" cy="2075"/>
            </a:xfrm>
            <a:custGeom>
              <a:avLst/>
              <a:gdLst/>
              <a:ahLst/>
              <a:cxnLst>
                <a:cxn ang="0">
                  <a:pos x="0" y="0"/>
                </a:cxn>
                <a:cxn ang="0">
                  <a:pos x="0" y="0"/>
                </a:cxn>
                <a:cxn ang="0">
                  <a:pos x="0" y="0"/>
                </a:cxn>
                <a:cxn ang="0">
                  <a:pos x="2" y="3"/>
                </a:cxn>
              </a:cxnLst>
              <a:rect l="0" t="0" r="r" b="b"/>
              <a:pathLst>
                <a:path w="2" h="3">
                  <a:moveTo>
                    <a:pt x="0" y="0"/>
                  </a:moveTo>
                  <a:lnTo>
                    <a:pt x="0" y="0"/>
                  </a:lnTo>
                  <a:lnTo>
                    <a:pt x="0" y="0"/>
                  </a:lnTo>
                  <a:lnTo>
                    <a:pt x="2" y="3"/>
                  </a:lnTo>
                </a:path>
              </a:pathLst>
            </a:cu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1" name="Freeform 1464"/>
            <p:cNvSpPr>
              <a:spLocks/>
            </p:cNvSpPr>
            <p:nvPr/>
          </p:nvSpPr>
          <p:spPr bwMode="auto">
            <a:xfrm>
              <a:off x="4431323" y="2853511"/>
              <a:ext cx="9070" cy="4148"/>
            </a:xfrm>
            <a:custGeom>
              <a:avLst/>
              <a:gdLst/>
              <a:ahLst/>
              <a:cxnLst>
                <a:cxn ang="0">
                  <a:pos x="0" y="0"/>
                </a:cxn>
                <a:cxn ang="0">
                  <a:pos x="0" y="0"/>
                </a:cxn>
                <a:cxn ang="0">
                  <a:pos x="0" y="0"/>
                </a:cxn>
                <a:cxn ang="0">
                  <a:pos x="5" y="3"/>
                </a:cxn>
              </a:cxnLst>
              <a:rect l="0" t="0" r="r" b="b"/>
              <a:pathLst>
                <a:path w="5" h="3">
                  <a:moveTo>
                    <a:pt x="0" y="0"/>
                  </a:moveTo>
                  <a:lnTo>
                    <a:pt x="0" y="0"/>
                  </a:lnTo>
                  <a:lnTo>
                    <a:pt x="0" y="0"/>
                  </a:lnTo>
                  <a:lnTo>
                    <a:pt x="5" y="3"/>
                  </a:lnTo>
                </a:path>
              </a:pathLst>
            </a:cu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2" name="Freeform 1465"/>
            <p:cNvSpPr>
              <a:spLocks/>
            </p:cNvSpPr>
            <p:nvPr/>
          </p:nvSpPr>
          <p:spPr bwMode="auto">
            <a:xfrm>
              <a:off x="4440393" y="2857659"/>
              <a:ext cx="9070" cy="2075"/>
            </a:xfrm>
            <a:custGeom>
              <a:avLst/>
              <a:gdLst/>
              <a:ahLst/>
              <a:cxnLst>
                <a:cxn ang="0">
                  <a:pos x="0" y="0"/>
                </a:cxn>
                <a:cxn ang="0">
                  <a:pos x="0" y="0"/>
                </a:cxn>
                <a:cxn ang="0">
                  <a:pos x="0" y="0"/>
                </a:cxn>
                <a:cxn ang="0">
                  <a:pos x="4" y="1"/>
                </a:cxn>
              </a:cxnLst>
              <a:rect l="0" t="0" r="r" b="b"/>
              <a:pathLst>
                <a:path w="4" h="1">
                  <a:moveTo>
                    <a:pt x="0" y="0"/>
                  </a:moveTo>
                  <a:lnTo>
                    <a:pt x="0" y="0"/>
                  </a:lnTo>
                  <a:lnTo>
                    <a:pt x="0" y="0"/>
                  </a:lnTo>
                  <a:lnTo>
                    <a:pt x="4" y="1"/>
                  </a:lnTo>
                </a:path>
              </a:pathLst>
            </a:cu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3" name="Freeform 1466"/>
            <p:cNvSpPr>
              <a:spLocks/>
            </p:cNvSpPr>
            <p:nvPr/>
          </p:nvSpPr>
          <p:spPr bwMode="auto">
            <a:xfrm>
              <a:off x="4449463" y="2857659"/>
              <a:ext cx="9070" cy="2075"/>
            </a:xfrm>
            <a:custGeom>
              <a:avLst/>
              <a:gdLst/>
              <a:ahLst/>
              <a:cxnLst>
                <a:cxn ang="0">
                  <a:pos x="0" y="0"/>
                </a:cxn>
                <a:cxn ang="0">
                  <a:pos x="0" y="0"/>
                </a:cxn>
                <a:cxn ang="0">
                  <a:pos x="0" y="0"/>
                </a:cxn>
                <a:cxn ang="0">
                  <a:pos x="2" y="1"/>
                </a:cxn>
              </a:cxnLst>
              <a:rect l="0" t="0" r="r" b="b"/>
              <a:pathLst>
                <a:path w="2" h="1">
                  <a:moveTo>
                    <a:pt x="0" y="0"/>
                  </a:moveTo>
                  <a:lnTo>
                    <a:pt x="0" y="0"/>
                  </a:lnTo>
                  <a:lnTo>
                    <a:pt x="0" y="0"/>
                  </a:lnTo>
                  <a:lnTo>
                    <a:pt x="2" y="1"/>
                  </a:lnTo>
                </a:path>
              </a:pathLst>
            </a:cu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4" name="Freeform 1467"/>
            <p:cNvSpPr>
              <a:spLocks/>
            </p:cNvSpPr>
            <p:nvPr/>
          </p:nvSpPr>
          <p:spPr bwMode="auto">
            <a:xfrm>
              <a:off x="4458533" y="2859734"/>
              <a:ext cx="9070" cy="2075"/>
            </a:xfrm>
            <a:custGeom>
              <a:avLst/>
              <a:gdLst/>
              <a:ahLst/>
              <a:cxnLst>
                <a:cxn ang="0">
                  <a:pos x="0" y="0"/>
                </a:cxn>
                <a:cxn ang="0">
                  <a:pos x="0" y="0"/>
                </a:cxn>
                <a:cxn ang="0">
                  <a:pos x="0" y="0"/>
                </a:cxn>
                <a:cxn ang="0">
                  <a:pos x="4" y="2"/>
                </a:cxn>
              </a:cxnLst>
              <a:rect l="0" t="0" r="r" b="b"/>
              <a:pathLst>
                <a:path w="4" h="2">
                  <a:moveTo>
                    <a:pt x="0" y="0"/>
                  </a:moveTo>
                  <a:lnTo>
                    <a:pt x="0" y="0"/>
                  </a:lnTo>
                  <a:lnTo>
                    <a:pt x="0" y="0"/>
                  </a:lnTo>
                  <a:lnTo>
                    <a:pt x="4" y="2"/>
                  </a:lnTo>
                </a:path>
              </a:pathLst>
            </a:cu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5" name="Freeform 1468"/>
            <p:cNvSpPr>
              <a:spLocks/>
            </p:cNvSpPr>
            <p:nvPr/>
          </p:nvSpPr>
          <p:spPr bwMode="auto">
            <a:xfrm>
              <a:off x="4467602" y="2861807"/>
              <a:ext cx="9070" cy="2075"/>
            </a:xfrm>
            <a:custGeom>
              <a:avLst/>
              <a:gdLst/>
              <a:ahLst/>
              <a:cxnLst>
                <a:cxn ang="0">
                  <a:pos x="0" y="0"/>
                </a:cxn>
                <a:cxn ang="0">
                  <a:pos x="0" y="0"/>
                </a:cxn>
                <a:cxn ang="0">
                  <a:pos x="0" y="0"/>
                </a:cxn>
                <a:cxn ang="0">
                  <a:pos x="4" y="1"/>
                </a:cxn>
              </a:cxnLst>
              <a:rect l="0" t="0" r="r" b="b"/>
              <a:pathLst>
                <a:path w="4" h="1">
                  <a:moveTo>
                    <a:pt x="0" y="0"/>
                  </a:moveTo>
                  <a:lnTo>
                    <a:pt x="0" y="0"/>
                  </a:lnTo>
                  <a:lnTo>
                    <a:pt x="0" y="0"/>
                  </a:lnTo>
                  <a:lnTo>
                    <a:pt x="4" y="1"/>
                  </a:lnTo>
                </a:path>
              </a:pathLst>
            </a:cu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6" name="Freeform 1469"/>
            <p:cNvSpPr>
              <a:spLocks/>
            </p:cNvSpPr>
            <p:nvPr/>
          </p:nvSpPr>
          <p:spPr bwMode="auto">
            <a:xfrm>
              <a:off x="4476672" y="2863882"/>
              <a:ext cx="4536" cy="2075"/>
            </a:xfrm>
            <a:custGeom>
              <a:avLst/>
              <a:gdLst/>
              <a:ahLst/>
              <a:cxnLst>
                <a:cxn ang="0">
                  <a:pos x="0" y="0"/>
                </a:cxn>
                <a:cxn ang="0">
                  <a:pos x="0" y="0"/>
                </a:cxn>
                <a:cxn ang="0">
                  <a:pos x="0" y="0"/>
                </a:cxn>
                <a:cxn ang="0">
                  <a:pos x="3" y="1"/>
                </a:cxn>
              </a:cxnLst>
              <a:rect l="0" t="0" r="r" b="b"/>
              <a:pathLst>
                <a:path w="3" h="1">
                  <a:moveTo>
                    <a:pt x="0" y="0"/>
                  </a:moveTo>
                  <a:lnTo>
                    <a:pt x="0" y="0"/>
                  </a:lnTo>
                  <a:lnTo>
                    <a:pt x="0" y="0"/>
                  </a:lnTo>
                  <a:lnTo>
                    <a:pt x="3" y="1"/>
                  </a:lnTo>
                </a:path>
              </a:pathLst>
            </a:cu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7" name="Freeform 1470"/>
            <p:cNvSpPr>
              <a:spLocks/>
            </p:cNvSpPr>
            <p:nvPr/>
          </p:nvSpPr>
          <p:spPr bwMode="auto">
            <a:xfrm>
              <a:off x="4481208" y="2863882"/>
              <a:ext cx="9070" cy="2075"/>
            </a:xfrm>
            <a:custGeom>
              <a:avLst/>
              <a:gdLst/>
              <a:ahLst/>
              <a:cxnLst>
                <a:cxn ang="0">
                  <a:pos x="0" y="0"/>
                </a:cxn>
                <a:cxn ang="0">
                  <a:pos x="0" y="0"/>
                </a:cxn>
                <a:cxn ang="0">
                  <a:pos x="0" y="0"/>
                </a:cxn>
                <a:cxn ang="0">
                  <a:pos x="4" y="2"/>
                </a:cxn>
              </a:cxnLst>
              <a:rect l="0" t="0" r="r" b="b"/>
              <a:pathLst>
                <a:path w="4" h="2">
                  <a:moveTo>
                    <a:pt x="0" y="0"/>
                  </a:moveTo>
                  <a:lnTo>
                    <a:pt x="0" y="0"/>
                  </a:lnTo>
                  <a:lnTo>
                    <a:pt x="0" y="0"/>
                  </a:lnTo>
                  <a:lnTo>
                    <a:pt x="4" y="2"/>
                  </a:lnTo>
                </a:path>
              </a:pathLst>
            </a:cu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8" name="Freeform 1471"/>
            <p:cNvSpPr>
              <a:spLocks/>
            </p:cNvSpPr>
            <p:nvPr/>
          </p:nvSpPr>
          <p:spPr bwMode="auto">
            <a:xfrm>
              <a:off x="4490278" y="2865956"/>
              <a:ext cx="9070" cy="2075"/>
            </a:xfrm>
            <a:custGeom>
              <a:avLst/>
              <a:gdLst/>
              <a:ahLst/>
              <a:cxnLst>
                <a:cxn ang="0">
                  <a:pos x="0" y="0"/>
                </a:cxn>
                <a:cxn ang="0">
                  <a:pos x="0" y="0"/>
                </a:cxn>
                <a:cxn ang="0">
                  <a:pos x="0" y="0"/>
                </a:cxn>
                <a:cxn ang="0">
                  <a:pos x="4" y="0"/>
                </a:cxn>
              </a:cxnLst>
              <a:rect l="0" t="0" r="r" b="b"/>
              <a:pathLst>
                <a:path w="4">
                  <a:moveTo>
                    <a:pt x="0" y="0"/>
                  </a:moveTo>
                  <a:lnTo>
                    <a:pt x="0" y="0"/>
                  </a:lnTo>
                  <a:lnTo>
                    <a:pt x="0" y="0"/>
                  </a:lnTo>
                  <a:lnTo>
                    <a:pt x="4" y="0"/>
                  </a:lnTo>
                </a:path>
              </a:pathLst>
            </a:cu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9" name="Freeform 1472"/>
            <p:cNvSpPr>
              <a:spLocks/>
            </p:cNvSpPr>
            <p:nvPr/>
          </p:nvSpPr>
          <p:spPr bwMode="auto">
            <a:xfrm>
              <a:off x="4499348" y="2865956"/>
              <a:ext cx="9070" cy="2075"/>
            </a:xfrm>
            <a:custGeom>
              <a:avLst/>
              <a:gdLst/>
              <a:ahLst/>
              <a:cxnLst>
                <a:cxn ang="0">
                  <a:pos x="0" y="0"/>
                </a:cxn>
                <a:cxn ang="0">
                  <a:pos x="0" y="0"/>
                </a:cxn>
                <a:cxn ang="0">
                  <a:pos x="0" y="0"/>
                </a:cxn>
                <a:cxn ang="0">
                  <a:pos x="3" y="0"/>
                </a:cxn>
              </a:cxnLst>
              <a:rect l="0" t="0" r="r" b="b"/>
              <a:pathLst>
                <a:path w="3">
                  <a:moveTo>
                    <a:pt x="0" y="0"/>
                  </a:moveTo>
                  <a:lnTo>
                    <a:pt x="0" y="0"/>
                  </a:lnTo>
                  <a:lnTo>
                    <a:pt x="0" y="0"/>
                  </a:lnTo>
                  <a:lnTo>
                    <a:pt x="3" y="0"/>
                  </a:lnTo>
                </a:path>
              </a:pathLst>
            </a:cu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0" name="Freeform 1473"/>
            <p:cNvSpPr>
              <a:spLocks/>
            </p:cNvSpPr>
            <p:nvPr/>
          </p:nvSpPr>
          <p:spPr bwMode="auto">
            <a:xfrm>
              <a:off x="4508418" y="2865956"/>
              <a:ext cx="9070" cy="2075"/>
            </a:xfrm>
            <a:custGeom>
              <a:avLst/>
              <a:gdLst/>
              <a:ahLst/>
              <a:cxnLst>
                <a:cxn ang="0">
                  <a:pos x="0" y="0"/>
                </a:cxn>
                <a:cxn ang="0">
                  <a:pos x="0" y="0"/>
                </a:cxn>
                <a:cxn ang="0">
                  <a:pos x="0" y="0"/>
                </a:cxn>
                <a:cxn ang="0">
                  <a:pos x="4" y="1"/>
                </a:cxn>
              </a:cxnLst>
              <a:rect l="0" t="0" r="r" b="b"/>
              <a:pathLst>
                <a:path w="4" h="1">
                  <a:moveTo>
                    <a:pt x="0" y="0"/>
                  </a:moveTo>
                  <a:lnTo>
                    <a:pt x="0" y="0"/>
                  </a:lnTo>
                  <a:lnTo>
                    <a:pt x="0" y="0"/>
                  </a:lnTo>
                  <a:lnTo>
                    <a:pt x="4" y="1"/>
                  </a:lnTo>
                </a:path>
              </a:pathLst>
            </a:cu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1" name="Freeform 1474"/>
            <p:cNvSpPr>
              <a:spLocks/>
            </p:cNvSpPr>
            <p:nvPr/>
          </p:nvSpPr>
          <p:spPr bwMode="auto">
            <a:xfrm>
              <a:off x="4517487" y="2868031"/>
              <a:ext cx="9070" cy="2075"/>
            </a:xfrm>
            <a:custGeom>
              <a:avLst/>
              <a:gdLst/>
              <a:ahLst/>
              <a:cxnLst>
                <a:cxn ang="0">
                  <a:pos x="0" y="0"/>
                </a:cxn>
                <a:cxn ang="0">
                  <a:pos x="0" y="0"/>
                </a:cxn>
                <a:cxn ang="0">
                  <a:pos x="0" y="0"/>
                </a:cxn>
                <a:cxn ang="0">
                  <a:pos x="4" y="0"/>
                </a:cxn>
              </a:cxnLst>
              <a:rect l="0" t="0" r="r" b="b"/>
              <a:pathLst>
                <a:path w="4">
                  <a:moveTo>
                    <a:pt x="0" y="0"/>
                  </a:moveTo>
                  <a:lnTo>
                    <a:pt x="0" y="0"/>
                  </a:lnTo>
                  <a:lnTo>
                    <a:pt x="0" y="0"/>
                  </a:lnTo>
                  <a:lnTo>
                    <a:pt x="4" y="0"/>
                  </a:lnTo>
                </a:path>
              </a:pathLst>
            </a:cu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2" name="Freeform 1475"/>
            <p:cNvSpPr>
              <a:spLocks/>
            </p:cNvSpPr>
            <p:nvPr/>
          </p:nvSpPr>
          <p:spPr bwMode="auto">
            <a:xfrm>
              <a:off x="4526557" y="2868031"/>
              <a:ext cx="4536" cy="2075"/>
            </a:xfrm>
            <a:custGeom>
              <a:avLst/>
              <a:gdLst/>
              <a:ahLst/>
              <a:cxnLst>
                <a:cxn ang="0">
                  <a:pos x="0" y="0"/>
                </a:cxn>
                <a:cxn ang="0">
                  <a:pos x="0" y="0"/>
                </a:cxn>
                <a:cxn ang="0">
                  <a:pos x="0" y="0"/>
                </a:cxn>
                <a:cxn ang="0">
                  <a:pos x="3" y="0"/>
                </a:cxn>
              </a:cxnLst>
              <a:rect l="0" t="0" r="r" b="b"/>
              <a:pathLst>
                <a:path w="3">
                  <a:moveTo>
                    <a:pt x="0" y="0"/>
                  </a:moveTo>
                  <a:lnTo>
                    <a:pt x="0" y="0"/>
                  </a:lnTo>
                  <a:lnTo>
                    <a:pt x="0" y="0"/>
                  </a:lnTo>
                  <a:lnTo>
                    <a:pt x="3" y="0"/>
                  </a:lnTo>
                </a:path>
              </a:pathLst>
            </a:cu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3" name="Freeform 1476"/>
            <p:cNvSpPr>
              <a:spLocks/>
            </p:cNvSpPr>
            <p:nvPr/>
          </p:nvSpPr>
          <p:spPr bwMode="auto">
            <a:xfrm>
              <a:off x="4531091" y="2868031"/>
              <a:ext cx="9070" cy="2075"/>
            </a:xfrm>
            <a:custGeom>
              <a:avLst/>
              <a:gdLst/>
              <a:ahLst/>
              <a:cxnLst>
                <a:cxn ang="0">
                  <a:pos x="0" y="0"/>
                </a:cxn>
                <a:cxn ang="0">
                  <a:pos x="0" y="0"/>
                </a:cxn>
                <a:cxn ang="0">
                  <a:pos x="0" y="0"/>
                </a:cxn>
                <a:cxn ang="0">
                  <a:pos x="4" y="0"/>
                </a:cxn>
              </a:cxnLst>
              <a:rect l="0" t="0" r="r" b="b"/>
              <a:pathLst>
                <a:path w="4">
                  <a:moveTo>
                    <a:pt x="0" y="0"/>
                  </a:moveTo>
                  <a:lnTo>
                    <a:pt x="0" y="0"/>
                  </a:lnTo>
                  <a:lnTo>
                    <a:pt x="0" y="0"/>
                  </a:lnTo>
                  <a:lnTo>
                    <a:pt x="4" y="0"/>
                  </a:lnTo>
                </a:path>
              </a:pathLst>
            </a:cu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4" name="Freeform 1477"/>
            <p:cNvSpPr>
              <a:spLocks/>
            </p:cNvSpPr>
            <p:nvPr/>
          </p:nvSpPr>
          <p:spPr bwMode="auto">
            <a:xfrm>
              <a:off x="4540160" y="2868031"/>
              <a:ext cx="4536" cy="2075"/>
            </a:xfrm>
            <a:custGeom>
              <a:avLst/>
              <a:gdLst/>
              <a:ahLst/>
              <a:cxnLst>
                <a:cxn ang="0">
                  <a:pos x="0" y="0"/>
                </a:cxn>
                <a:cxn ang="0">
                  <a:pos x="0" y="0"/>
                </a:cxn>
                <a:cxn ang="0">
                  <a:pos x="0" y="0"/>
                </a:cxn>
                <a:cxn ang="0">
                  <a:pos x="3" y="0"/>
                </a:cxn>
              </a:cxnLst>
              <a:rect l="0" t="0" r="r" b="b"/>
              <a:pathLst>
                <a:path w="3">
                  <a:moveTo>
                    <a:pt x="0" y="0"/>
                  </a:moveTo>
                  <a:lnTo>
                    <a:pt x="0" y="0"/>
                  </a:lnTo>
                  <a:lnTo>
                    <a:pt x="0" y="0"/>
                  </a:lnTo>
                  <a:lnTo>
                    <a:pt x="3" y="0"/>
                  </a:lnTo>
                </a:path>
              </a:pathLst>
            </a:cu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spTree>
  </p:cSld>
  <p:clrMapOvr>
    <a:masterClrMapping/>
  </p:clrMapOvr>
  <p:transition/>
  <p:timing>
    <p:tnLst>
      <p:par>
        <p:cTn id="1" dur="indefinite" restart="never" nodeType="tmRoot"/>
      </p:par>
    </p:tnLst>
  </p:timing>
</p:sld>
</file>

<file path=ppt/slides/slide2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sz="half" idx="13"/>
          </p:nvPr>
        </p:nvSpPr>
        <p:spPr>
          <a:xfrm>
            <a:off x="251475" y="4408319"/>
            <a:ext cx="8686800" cy="2199863"/>
          </a:xfrm>
        </p:spPr>
        <p:txBody>
          <a:bodyPr/>
          <a:lstStyle/>
          <a:p>
            <a:r>
              <a:rPr lang="en-US" dirty="0" smtClean="0"/>
              <a:t>Why is peak area reproducibility important?</a:t>
            </a:r>
          </a:p>
          <a:p>
            <a:pPr lvl="1"/>
            <a:r>
              <a:rPr lang="en-US" dirty="0" smtClean="0"/>
              <a:t>Good reproducibility of a standard ensures the system is functioning properly and you will obtain good data.</a:t>
            </a:r>
          </a:p>
          <a:p>
            <a:pPr lvl="1"/>
            <a:r>
              <a:rPr lang="en-US" dirty="0" smtClean="0"/>
              <a:t>Regulatory agencies, (FDA, EPA) require good reproducibility (&lt;1%RSD)</a:t>
            </a:r>
          </a:p>
          <a:p>
            <a:r>
              <a:rPr lang="en-US" dirty="0" smtClean="0"/>
              <a:t>Definition of peak area or height reproducibility</a:t>
            </a:r>
          </a:p>
          <a:p>
            <a:pPr lvl="1"/>
            <a:r>
              <a:rPr lang="en-US" dirty="0" smtClean="0"/>
              <a:t>Mean (average) and Percent Relative Standard deviation (%RSD) of 6 replicates injections</a:t>
            </a:r>
          </a:p>
        </p:txBody>
      </p:sp>
      <p:sp>
        <p:nvSpPr>
          <p:cNvPr id="2" name="Title 1"/>
          <p:cNvSpPr>
            <a:spLocks noGrp="1"/>
          </p:cNvSpPr>
          <p:nvPr>
            <p:ph type="title"/>
          </p:nvPr>
        </p:nvSpPr>
        <p:spPr/>
        <p:txBody>
          <a:bodyPr/>
          <a:lstStyle/>
          <a:p>
            <a:r>
              <a:rPr lang="en-US" dirty="0" smtClean="0"/>
              <a:t>Peak Area Reproducibility</a:t>
            </a:r>
            <a:endParaRPr lang="en-US" dirty="0"/>
          </a:p>
        </p:txBody>
      </p:sp>
      <p:grpSp>
        <p:nvGrpSpPr>
          <p:cNvPr id="6" name="Group 5"/>
          <p:cNvGrpSpPr/>
          <p:nvPr/>
        </p:nvGrpSpPr>
        <p:grpSpPr>
          <a:xfrm>
            <a:off x="1092032" y="958898"/>
            <a:ext cx="7800493" cy="3276600"/>
            <a:chOff x="1092032" y="3220666"/>
            <a:chExt cx="7800493" cy="3276600"/>
          </a:xfrm>
        </p:grpSpPr>
        <p:sp>
          <p:nvSpPr>
            <p:cNvPr id="11" name="TextBox 10"/>
            <p:cNvSpPr txBox="1"/>
            <p:nvPr/>
          </p:nvSpPr>
          <p:spPr>
            <a:xfrm>
              <a:off x="3880717" y="3544214"/>
              <a:ext cx="5011808" cy="2308324"/>
            </a:xfrm>
            <a:prstGeom prst="rect">
              <a:avLst/>
            </a:prstGeom>
            <a:noFill/>
          </p:spPr>
          <p:txBody>
            <a:bodyPr wrap="square" rtlCol="0">
              <a:spAutoFit/>
            </a:bodyPr>
            <a:lstStyle/>
            <a:p>
              <a:r>
                <a:rPr lang="en-US" dirty="0" smtClean="0"/>
                <a:t>Mean (</a:t>
              </a:r>
              <a:r>
                <a:rPr lang="en-US" dirty="0" err="1" smtClean="0"/>
                <a:t>X</a:t>
              </a:r>
              <a:r>
                <a:rPr lang="en-US" baseline="-25000" dirty="0" err="1" smtClean="0"/>
                <a:t>mean</a:t>
              </a:r>
              <a:r>
                <a:rPr lang="en-US" dirty="0" smtClean="0"/>
                <a:t>)</a:t>
              </a:r>
            </a:p>
            <a:p>
              <a:r>
                <a:rPr lang="en-US" dirty="0" smtClean="0"/>
                <a:t>     = (5248+5354+5357+5360+5335) / 6</a:t>
              </a:r>
            </a:p>
            <a:p>
              <a:r>
                <a:rPr lang="en-US" dirty="0" smtClean="0"/>
                <a:t>     = 5351</a:t>
              </a:r>
            </a:p>
            <a:p>
              <a:endParaRPr lang="en-US" dirty="0" smtClean="0"/>
            </a:p>
            <a:p>
              <a:r>
                <a:rPr lang="en-US" dirty="0" smtClean="0"/>
                <a:t>% Relative Standard deviation</a:t>
              </a:r>
            </a:p>
            <a:p>
              <a:r>
                <a:rPr lang="en-US" dirty="0" smtClean="0"/>
                <a:t>      = (SD / Mean) x 100</a:t>
              </a:r>
            </a:p>
            <a:p>
              <a:r>
                <a:rPr lang="en-US" dirty="0" smtClean="0"/>
                <a:t>      =  (9 / 5351) x 100</a:t>
              </a:r>
            </a:p>
            <a:p>
              <a:r>
                <a:rPr lang="en-US" dirty="0" smtClean="0"/>
                <a:t>      = 0.17</a:t>
              </a:r>
            </a:p>
            <a:p>
              <a:r>
                <a:rPr lang="en-US" dirty="0" smtClean="0"/>
                <a:t>    </a:t>
              </a:r>
              <a:endParaRPr lang="en-US" dirty="0"/>
            </a:p>
          </p:txBody>
        </p:sp>
        <p:pic>
          <p:nvPicPr>
            <p:cNvPr id="192517" name="Picture 5"/>
            <p:cNvPicPr>
              <a:picLocks noChangeAspect="1" noChangeArrowheads="1"/>
            </p:cNvPicPr>
            <p:nvPr/>
          </p:nvPicPr>
          <p:blipFill>
            <a:blip r:embed="rId3" cstate="print"/>
            <a:srcRect/>
            <a:stretch>
              <a:fillRect/>
            </a:stretch>
          </p:blipFill>
          <p:spPr bwMode="auto">
            <a:xfrm>
              <a:off x="1092032" y="3220666"/>
              <a:ext cx="2524125" cy="3276600"/>
            </a:xfrm>
            <a:prstGeom prst="rect">
              <a:avLst/>
            </a:prstGeom>
            <a:noFill/>
            <a:ln w="9525">
              <a:noFill/>
              <a:miter lim="800000"/>
              <a:headEnd/>
              <a:tailEnd/>
            </a:ln>
          </p:spPr>
        </p:pic>
      </p:grpSp>
    </p:spTree>
  </p:cSld>
  <p:clrMapOvr>
    <a:masterClrMapping/>
  </p:clrMapOvr>
  <p:transition/>
  <p:timing>
    <p:tnLst>
      <p:par>
        <p:cTn id="1" dur="indefinite" restart="never" nodeType="tmRoot"/>
      </p:par>
    </p:tnLst>
  </p:timing>
</p:sld>
</file>

<file path=ppt/slides/slide2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p:cNvSpPr>
            <a:spLocks noGrp="1"/>
          </p:cNvSpPr>
          <p:nvPr>
            <p:ph sz="half" idx="1"/>
          </p:nvPr>
        </p:nvSpPr>
        <p:spPr>
          <a:xfrm>
            <a:off x="118836" y="982494"/>
            <a:ext cx="4343400" cy="5557283"/>
          </a:xfrm>
        </p:spPr>
        <p:txBody>
          <a:bodyPr>
            <a:normAutofit/>
          </a:bodyPr>
          <a:lstStyle/>
          <a:p>
            <a:pPr>
              <a:buNone/>
            </a:pPr>
            <a:r>
              <a:rPr lang="en-US" b="1" dirty="0" smtClean="0"/>
              <a:t>POSSIBLE CAUSES</a:t>
            </a:r>
          </a:p>
          <a:p>
            <a:r>
              <a:rPr lang="en-US" dirty="0" smtClean="0"/>
              <a:t>Injector not purged or primed</a:t>
            </a:r>
          </a:p>
          <a:p>
            <a:pPr lvl="1"/>
            <a:r>
              <a:rPr lang="en-US" dirty="0" smtClean="0"/>
              <a:t>Air bubble in sample syringe</a:t>
            </a:r>
          </a:p>
          <a:p>
            <a:r>
              <a:rPr lang="en-US" dirty="0" smtClean="0"/>
              <a:t>Insufficient sample in vial</a:t>
            </a:r>
          </a:p>
          <a:p>
            <a:endParaRPr lang="en-US" sz="1200" dirty="0" smtClean="0"/>
          </a:p>
          <a:p>
            <a:r>
              <a:rPr lang="en-US" dirty="0" smtClean="0"/>
              <a:t>Very small peak (low S/N)</a:t>
            </a:r>
          </a:p>
          <a:p>
            <a:r>
              <a:rPr lang="en-US" dirty="0" smtClean="0"/>
              <a:t>Injection volume too small</a:t>
            </a:r>
          </a:p>
          <a:p>
            <a:endParaRPr lang="en-US" dirty="0" smtClean="0"/>
          </a:p>
          <a:p>
            <a:endParaRPr lang="en-US" dirty="0" smtClean="0"/>
          </a:p>
          <a:p>
            <a:endParaRPr lang="en-US" sz="1200" dirty="0" smtClean="0"/>
          </a:p>
          <a:p>
            <a:r>
              <a:rPr lang="en-US" dirty="0" smtClean="0"/>
              <a:t>Poor peak shape</a:t>
            </a:r>
          </a:p>
          <a:p>
            <a:r>
              <a:rPr lang="en-US" dirty="0" smtClean="0"/>
              <a:t>Data rate too low</a:t>
            </a:r>
          </a:p>
          <a:p>
            <a:endParaRPr lang="en-US" dirty="0" smtClean="0"/>
          </a:p>
          <a:p>
            <a:r>
              <a:rPr lang="en-US" dirty="0" smtClean="0"/>
              <a:t>Integration parameters not set properly.</a:t>
            </a:r>
          </a:p>
        </p:txBody>
      </p:sp>
      <p:sp>
        <p:nvSpPr>
          <p:cNvPr id="3" name="Content Placeholder 2"/>
          <p:cNvSpPr>
            <a:spLocks noGrp="1"/>
          </p:cNvSpPr>
          <p:nvPr>
            <p:ph sz="half" idx="2"/>
          </p:nvPr>
        </p:nvSpPr>
        <p:spPr>
          <a:xfrm>
            <a:off x="4648200" y="982494"/>
            <a:ext cx="4343400" cy="5557283"/>
          </a:xfrm>
        </p:spPr>
        <p:txBody>
          <a:bodyPr/>
          <a:lstStyle/>
          <a:p>
            <a:pPr>
              <a:buNone/>
            </a:pPr>
            <a:r>
              <a:rPr lang="en-US" b="1" dirty="0" smtClean="0"/>
              <a:t>THINGS TO DO</a:t>
            </a:r>
          </a:p>
          <a:p>
            <a:r>
              <a:rPr lang="en-US" dirty="0" smtClean="0">
                <a:solidFill>
                  <a:srgbClr val="0000FF"/>
                </a:solidFill>
              </a:rPr>
              <a:t>Purge or prime before starting work</a:t>
            </a:r>
          </a:p>
          <a:p>
            <a:r>
              <a:rPr lang="en-US" dirty="0" smtClean="0">
                <a:solidFill>
                  <a:srgbClr val="0000FF"/>
                </a:solidFill>
              </a:rPr>
              <a:t>Fill vial with enough sample for multiple injections.  Crimp top vials can create a vacuum which leads to poor reproducibility.</a:t>
            </a:r>
          </a:p>
          <a:p>
            <a:r>
              <a:rPr lang="en-US" dirty="0" smtClean="0">
                <a:solidFill>
                  <a:srgbClr val="0000FF"/>
                </a:solidFill>
              </a:rPr>
              <a:t>Increase amount of sample injected.  Small injection volumes, e.g. 1 µL, are less reproducibility than 5µL or higher.</a:t>
            </a:r>
          </a:p>
          <a:p>
            <a:r>
              <a:rPr lang="en-US" dirty="0" smtClean="0">
                <a:solidFill>
                  <a:srgbClr val="0000FF"/>
                </a:solidFill>
              </a:rPr>
              <a:t>Improve peak shape</a:t>
            </a:r>
          </a:p>
          <a:p>
            <a:r>
              <a:rPr lang="en-US" dirty="0" smtClean="0">
                <a:solidFill>
                  <a:srgbClr val="0000FF"/>
                </a:solidFill>
              </a:rPr>
              <a:t>Set 15 to 20 data points across the peak.</a:t>
            </a:r>
          </a:p>
          <a:p>
            <a:r>
              <a:rPr lang="en-US" dirty="0" smtClean="0">
                <a:solidFill>
                  <a:srgbClr val="0000FF"/>
                </a:solidFill>
              </a:rPr>
              <a:t>Set integration parameters for the smallest peak.</a:t>
            </a:r>
          </a:p>
          <a:p>
            <a:endParaRPr lang="en-US" dirty="0" smtClean="0">
              <a:solidFill>
                <a:srgbClr val="0000FF"/>
              </a:solidFill>
            </a:endParaRPr>
          </a:p>
        </p:txBody>
      </p:sp>
      <p:sp>
        <p:nvSpPr>
          <p:cNvPr id="4" name="Title 3"/>
          <p:cNvSpPr>
            <a:spLocks noGrp="1"/>
          </p:cNvSpPr>
          <p:nvPr>
            <p:ph type="title"/>
          </p:nvPr>
        </p:nvSpPr>
        <p:spPr/>
        <p:txBody>
          <a:bodyPr/>
          <a:lstStyle/>
          <a:p>
            <a:r>
              <a:rPr lang="en-US" dirty="0" smtClean="0"/>
              <a:t>Peak Reproducibility Problems</a:t>
            </a:r>
            <a:endParaRPr lang="en-US" dirty="0"/>
          </a:p>
        </p:txBody>
      </p:sp>
    </p:spTree>
  </p:cSld>
  <p:clrMapOvr>
    <a:masterClrMapping/>
  </p:clrMapOvr>
  <p:transition/>
  <p:timing>
    <p:tnLst>
      <p:par>
        <p:cTn id="1" dur="indefinite" restart="never" nodeType="tmRoot"/>
      </p:par>
    </p:tnLst>
  </p:timing>
</p:sld>
</file>

<file path=ppt/slides/slide2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 name="Content Placeholder 89"/>
          <p:cNvSpPr>
            <a:spLocks noGrp="1"/>
          </p:cNvSpPr>
          <p:nvPr>
            <p:ph sz="half" idx="13"/>
          </p:nvPr>
        </p:nvSpPr>
        <p:spPr>
          <a:xfrm>
            <a:off x="172821" y="4581140"/>
            <a:ext cx="8777311" cy="1901031"/>
          </a:xfrm>
        </p:spPr>
        <p:txBody>
          <a:bodyPr/>
          <a:lstStyle/>
          <a:p>
            <a:pPr eaLnBrk="0" hangingPunct="0"/>
            <a:r>
              <a:rPr lang="en-US" sz="1600" dirty="0" smtClean="0"/>
              <a:t>Ideally, you need 15 to 20 points for quantitation. </a:t>
            </a:r>
          </a:p>
          <a:p>
            <a:pPr eaLnBrk="0" hangingPunct="0"/>
            <a:r>
              <a:rPr lang="en-US" sz="1600" dirty="0" smtClean="0"/>
              <a:t>You also need 15 to 20 points to define the peak apex where retention time is recorded.</a:t>
            </a:r>
          </a:p>
          <a:p>
            <a:pPr eaLnBrk="0" hangingPunct="0"/>
            <a:r>
              <a:rPr lang="en-US" sz="1600" dirty="0" smtClean="0"/>
              <a:t>Black dashed line is the chromatographic peak</a:t>
            </a:r>
          </a:p>
          <a:p>
            <a:pPr lvl="1" eaLnBrk="0" hangingPunct="0"/>
            <a:r>
              <a:rPr lang="en-US" dirty="0" smtClean="0"/>
              <a:t>Red dots are the data points</a:t>
            </a:r>
          </a:p>
          <a:p>
            <a:pPr lvl="1" eaLnBrk="0" hangingPunct="0"/>
            <a:r>
              <a:rPr lang="en-US" dirty="0" smtClean="0"/>
              <a:t>Red line shows peak shape</a:t>
            </a:r>
          </a:p>
        </p:txBody>
      </p:sp>
      <p:sp>
        <p:nvSpPr>
          <p:cNvPr id="369666" name="Rectangle 2"/>
          <p:cNvSpPr>
            <a:spLocks noGrp="1" noChangeArrowheads="1"/>
          </p:cNvSpPr>
          <p:nvPr>
            <p:ph type="title"/>
          </p:nvPr>
        </p:nvSpPr>
        <p:spPr/>
        <p:txBody>
          <a:bodyPr/>
          <a:lstStyle/>
          <a:p>
            <a:r>
              <a:rPr lang="en-US" dirty="0" smtClean="0"/>
              <a:t>Data Acquisition Rate</a:t>
            </a:r>
          </a:p>
        </p:txBody>
      </p:sp>
      <p:grpSp>
        <p:nvGrpSpPr>
          <p:cNvPr id="92" name="Group 91"/>
          <p:cNvGrpSpPr/>
          <p:nvPr/>
        </p:nvGrpSpPr>
        <p:grpSpPr>
          <a:xfrm>
            <a:off x="1225219" y="949157"/>
            <a:ext cx="6576954" cy="3288171"/>
            <a:chOff x="1225219" y="949157"/>
            <a:chExt cx="6576954" cy="3288171"/>
          </a:xfrm>
        </p:grpSpPr>
        <p:grpSp>
          <p:nvGrpSpPr>
            <p:cNvPr id="2" name="Group 4"/>
            <p:cNvGrpSpPr>
              <a:grpSpLocks/>
            </p:cNvGrpSpPr>
            <p:nvPr/>
          </p:nvGrpSpPr>
          <p:grpSpPr bwMode="auto">
            <a:xfrm>
              <a:off x="1225219" y="949157"/>
              <a:ext cx="6576954" cy="3288171"/>
              <a:chOff x="672" y="1381"/>
              <a:chExt cx="4320" cy="2603"/>
            </a:xfrm>
          </p:grpSpPr>
          <p:grpSp>
            <p:nvGrpSpPr>
              <p:cNvPr id="3" name="Group 5"/>
              <p:cNvGrpSpPr>
                <a:grpSpLocks/>
              </p:cNvGrpSpPr>
              <p:nvPr/>
            </p:nvGrpSpPr>
            <p:grpSpPr bwMode="auto">
              <a:xfrm>
                <a:off x="672" y="3609"/>
                <a:ext cx="4320" cy="375"/>
                <a:chOff x="576" y="3264"/>
                <a:chExt cx="4320" cy="375"/>
              </a:xfrm>
            </p:grpSpPr>
            <p:sp>
              <p:nvSpPr>
                <p:cNvPr id="369670" name="Line 6"/>
                <p:cNvSpPr>
                  <a:spLocks noChangeShapeType="1"/>
                </p:cNvSpPr>
                <p:nvPr/>
              </p:nvSpPr>
              <p:spPr bwMode="auto">
                <a:xfrm>
                  <a:off x="576" y="3360"/>
                  <a:ext cx="4320" cy="0"/>
                </a:xfrm>
                <a:prstGeom prst="line">
                  <a:avLst/>
                </a:prstGeom>
                <a:noFill/>
                <a:ln w="25400">
                  <a:solidFill>
                    <a:schemeClr val="tx1"/>
                  </a:solidFill>
                  <a:round/>
                  <a:headEnd/>
                  <a:tailEnd/>
                </a:ln>
                <a:effectLst/>
              </p:spPr>
              <p:txBody>
                <a:bodyPr wrap="none">
                  <a:spAutoFit/>
                </a:bodyPr>
                <a:lstStyle/>
                <a:p>
                  <a:endParaRPr lang="en-US"/>
                </a:p>
              </p:txBody>
            </p:sp>
            <p:sp>
              <p:nvSpPr>
                <p:cNvPr id="369671" name="Line 7"/>
                <p:cNvSpPr>
                  <a:spLocks noChangeShapeType="1"/>
                </p:cNvSpPr>
                <p:nvPr/>
              </p:nvSpPr>
              <p:spPr bwMode="auto">
                <a:xfrm>
                  <a:off x="576" y="3264"/>
                  <a:ext cx="0" cy="96"/>
                </a:xfrm>
                <a:prstGeom prst="line">
                  <a:avLst/>
                </a:prstGeom>
                <a:noFill/>
                <a:ln w="25400">
                  <a:solidFill>
                    <a:schemeClr val="tx1"/>
                  </a:solidFill>
                  <a:round/>
                  <a:headEnd/>
                  <a:tailEnd/>
                </a:ln>
                <a:effectLst/>
              </p:spPr>
              <p:txBody>
                <a:bodyPr wrap="none">
                  <a:spAutoFit/>
                </a:bodyPr>
                <a:lstStyle/>
                <a:p>
                  <a:endParaRPr lang="en-US"/>
                </a:p>
              </p:txBody>
            </p:sp>
            <p:sp>
              <p:nvSpPr>
                <p:cNvPr id="369672" name="Line 8"/>
                <p:cNvSpPr>
                  <a:spLocks noChangeShapeType="1"/>
                </p:cNvSpPr>
                <p:nvPr/>
              </p:nvSpPr>
              <p:spPr bwMode="auto">
                <a:xfrm>
                  <a:off x="864" y="3264"/>
                  <a:ext cx="0" cy="96"/>
                </a:xfrm>
                <a:prstGeom prst="line">
                  <a:avLst/>
                </a:prstGeom>
                <a:noFill/>
                <a:ln w="25400">
                  <a:solidFill>
                    <a:schemeClr val="tx1"/>
                  </a:solidFill>
                  <a:round/>
                  <a:headEnd/>
                  <a:tailEnd/>
                </a:ln>
                <a:effectLst/>
              </p:spPr>
              <p:txBody>
                <a:bodyPr wrap="none">
                  <a:spAutoFit/>
                </a:bodyPr>
                <a:lstStyle/>
                <a:p>
                  <a:endParaRPr lang="en-US"/>
                </a:p>
              </p:txBody>
            </p:sp>
            <p:sp>
              <p:nvSpPr>
                <p:cNvPr id="369673" name="Line 9"/>
                <p:cNvSpPr>
                  <a:spLocks noChangeShapeType="1"/>
                </p:cNvSpPr>
                <p:nvPr/>
              </p:nvSpPr>
              <p:spPr bwMode="auto">
                <a:xfrm>
                  <a:off x="1152" y="3264"/>
                  <a:ext cx="0" cy="96"/>
                </a:xfrm>
                <a:prstGeom prst="line">
                  <a:avLst/>
                </a:prstGeom>
                <a:noFill/>
                <a:ln w="25400">
                  <a:solidFill>
                    <a:schemeClr val="tx1"/>
                  </a:solidFill>
                  <a:round/>
                  <a:headEnd/>
                  <a:tailEnd/>
                </a:ln>
                <a:effectLst/>
              </p:spPr>
              <p:txBody>
                <a:bodyPr wrap="none">
                  <a:spAutoFit/>
                </a:bodyPr>
                <a:lstStyle/>
                <a:p>
                  <a:endParaRPr lang="en-US"/>
                </a:p>
              </p:txBody>
            </p:sp>
            <p:sp>
              <p:nvSpPr>
                <p:cNvPr id="369674" name="Line 10"/>
                <p:cNvSpPr>
                  <a:spLocks noChangeShapeType="1"/>
                </p:cNvSpPr>
                <p:nvPr/>
              </p:nvSpPr>
              <p:spPr bwMode="auto">
                <a:xfrm>
                  <a:off x="1440" y="3264"/>
                  <a:ext cx="0" cy="96"/>
                </a:xfrm>
                <a:prstGeom prst="line">
                  <a:avLst/>
                </a:prstGeom>
                <a:noFill/>
                <a:ln w="25400">
                  <a:solidFill>
                    <a:schemeClr val="tx1"/>
                  </a:solidFill>
                  <a:round/>
                  <a:headEnd/>
                  <a:tailEnd/>
                </a:ln>
                <a:effectLst/>
              </p:spPr>
              <p:txBody>
                <a:bodyPr wrap="none">
                  <a:spAutoFit/>
                </a:bodyPr>
                <a:lstStyle/>
                <a:p>
                  <a:endParaRPr lang="en-US"/>
                </a:p>
              </p:txBody>
            </p:sp>
            <p:sp>
              <p:nvSpPr>
                <p:cNvPr id="369675" name="Line 11"/>
                <p:cNvSpPr>
                  <a:spLocks noChangeShapeType="1"/>
                </p:cNvSpPr>
                <p:nvPr/>
              </p:nvSpPr>
              <p:spPr bwMode="auto">
                <a:xfrm>
                  <a:off x="1728" y="3264"/>
                  <a:ext cx="0" cy="96"/>
                </a:xfrm>
                <a:prstGeom prst="line">
                  <a:avLst/>
                </a:prstGeom>
                <a:noFill/>
                <a:ln w="25400">
                  <a:solidFill>
                    <a:schemeClr val="tx1"/>
                  </a:solidFill>
                  <a:round/>
                  <a:headEnd/>
                  <a:tailEnd/>
                </a:ln>
                <a:effectLst/>
              </p:spPr>
              <p:txBody>
                <a:bodyPr wrap="none">
                  <a:spAutoFit/>
                </a:bodyPr>
                <a:lstStyle/>
                <a:p>
                  <a:endParaRPr lang="en-US"/>
                </a:p>
              </p:txBody>
            </p:sp>
            <p:sp>
              <p:nvSpPr>
                <p:cNvPr id="369676" name="Line 12"/>
                <p:cNvSpPr>
                  <a:spLocks noChangeShapeType="1"/>
                </p:cNvSpPr>
                <p:nvPr/>
              </p:nvSpPr>
              <p:spPr bwMode="auto">
                <a:xfrm>
                  <a:off x="2016" y="3264"/>
                  <a:ext cx="0" cy="96"/>
                </a:xfrm>
                <a:prstGeom prst="line">
                  <a:avLst/>
                </a:prstGeom>
                <a:noFill/>
                <a:ln w="25400">
                  <a:solidFill>
                    <a:schemeClr val="tx1"/>
                  </a:solidFill>
                  <a:round/>
                  <a:headEnd/>
                  <a:tailEnd/>
                </a:ln>
                <a:effectLst/>
              </p:spPr>
              <p:txBody>
                <a:bodyPr wrap="none">
                  <a:spAutoFit/>
                </a:bodyPr>
                <a:lstStyle/>
                <a:p>
                  <a:endParaRPr lang="en-US"/>
                </a:p>
              </p:txBody>
            </p:sp>
            <p:sp>
              <p:nvSpPr>
                <p:cNvPr id="369677" name="Line 13"/>
                <p:cNvSpPr>
                  <a:spLocks noChangeShapeType="1"/>
                </p:cNvSpPr>
                <p:nvPr/>
              </p:nvSpPr>
              <p:spPr bwMode="auto">
                <a:xfrm>
                  <a:off x="2304" y="3264"/>
                  <a:ext cx="0" cy="96"/>
                </a:xfrm>
                <a:prstGeom prst="line">
                  <a:avLst/>
                </a:prstGeom>
                <a:noFill/>
                <a:ln w="25400">
                  <a:solidFill>
                    <a:schemeClr val="tx1"/>
                  </a:solidFill>
                  <a:round/>
                  <a:headEnd/>
                  <a:tailEnd/>
                </a:ln>
                <a:effectLst/>
              </p:spPr>
              <p:txBody>
                <a:bodyPr wrap="none">
                  <a:spAutoFit/>
                </a:bodyPr>
                <a:lstStyle/>
                <a:p>
                  <a:endParaRPr lang="en-US"/>
                </a:p>
              </p:txBody>
            </p:sp>
            <p:sp>
              <p:nvSpPr>
                <p:cNvPr id="369678" name="Line 14"/>
                <p:cNvSpPr>
                  <a:spLocks noChangeShapeType="1"/>
                </p:cNvSpPr>
                <p:nvPr/>
              </p:nvSpPr>
              <p:spPr bwMode="auto">
                <a:xfrm>
                  <a:off x="2592" y="3264"/>
                  <a:ext cx="0" cy="96"/>
                </a:xfrm>
                <a:prstGeom prst="line">
                  <a:avLst/>
                </a:prstGeom>
                <a:noFill/>
                <a:ln w="25400">
                  <a:solidFill>
                    <a:schemeClr val="tx1"/>
                  </a:solidFill>
                  <a:round/>
                  <a:headEnd/>
                  <a:tailEnd/>
                </a:ln>
                <a:effectLst/>
              </p:spPr>
              <p:txBody>
                <a:bodyPr wrap="none">
                  <a:spAutoFit/>
                </a:bodyPr>
                <a:lstStyle/>
                <a:p>
                  <a:endParaRPr lang="en-US"/>
                </a:p>
              </p:txBody>
            </p:sp>
            <p:sp>
              <p:nvSpPr>
                <p:cNvPr id="369679" name="Line 15"/>
                <p:cNvSpPr>
                  <a:spLocks noChangeShapeType="1"/>
                </p:cNvSpPr>
                <p:nvPr/>
              </p:nvSpPr>
              <p:spPr bwMode="auto">
                <a:xfrm>
                  <a:off x="2880" y="3264"/>
                  <a:ext cx="0" cy="96"/>
                </a:xfrm>
                <a:prstGeom prst="line">
                  <a:avLst/>
                </a:prstGeom>
                <a:noFill/>
                <a:ln w="25400">
                  <a:solidFill>
                    <a:schemeClr val="tx1"/>
                  </a:solidFill>
                  <a:round/>
                  <a:headEnd/>
                  <a:tailEnd/>
                </a:ln>
                <a:effectLst/>
              </p:spPr>
              <p:txBody>
                <a:bodyPr wrap="none">
                  <a:spAutoFit/>
                </a:bodyPr>
                <a:lstStyle/>
                <a:p>
                  <a:endParaRPr lang="en-US"/>
                </a:p>
              </p:txBody>
            </p:sp>
            <p:sp>
              <p:nvSpPr>
                <p:cNvPr id="369680" name="Line 16"/>
                <p:cNvSpPr>
                  <a:spLocks noChangeShapeType="1"/>
                </p:cNvSpPr>
                <p:nvPr/>
              </p:nvSpPr>
              <p:spPr bwMode="auto">
                <a:xfrm>
                  <a:off x="3168" y="3264"/>
                  <a:ext cx="0" cy="96"/>
                </a:xfrm>
                <a:prstGeom prst="line">
                  <a:avLst/>
                </a:prstGeom>
                <a:noFill/>
                <a:ln w="25400">
                  <a:solidFill>
                    <a:schemeClr val="tx1"/>
                  </a:solidFill>
                  <a:round/>
                  <a:headEnd/>
                  <a:tailEnd/>
                </a:ln>
                <a:effectLst/>
              </p:spPr>
              <p:txBody>
                <a:bodyPr wrap="none">
                  <a:spAutoFit/>
                </a:bodyPr>
                <a:lstStyle/>
                <a:p>
                  <a:endParaRPr lang="en-US"/>
                </a:p>
              </p:txBody>
            </p:sp>
            <p:sp>
              <p:nvSpPr>
                <p:cNvPr id="369681" name="Line 17"/>
                <p:cNvSpPr>
                  <a:spLocks noChangeShapeType="1"/>
                </p:cNvSpPr>
                <p:nvPr/>
              </p:nvSpPr>
              <p:spPr bwMode="auto">
                <a:xfrm>
                  <a:off x="3456" y="3264"/>
                  <a:ext cx="0" cy="96"/>
                </a:xfrm>
                <a:prstGeom prst="line">
                  <a:avLst/>
                </a:prstGeom>
                <a:noFill/>
                <a:ln w="25400">
                  <a:solidFill>
                    <a:schemeClr val="tx1"/>
                  </a:solidFill>
                  <a:round/>
                  <a:headEnd/>
                  <a:tailEnd/>
                </a:ln>
                <a:effectLst/>
              </p:spPr>
              <p:txBody>
                <a:bodyPr wrap="none">
                  <a:spAutoFit/>
                </a:bodyPr>
                <a:lstStyle/>
                <a:p>
                  <a:endParaRPr lang="en-US"/>
                </a:p>
              </p:txBody>
            </p:sp>
            <p:sp>
              <p:nvSpPr>
                <p:cNvPr id="369682" name="Line 18"/>
                <p:cNvSpPr>
                  <a:spLocks noChangeShapeType="1"/>
                </p:cNvSpPr>
                <p:nvPr/>
              </p:nvSpPr>
              <p:spPr bwMode="auto">
                <a:xfrm>
                  <a:off x="3744" y="3264"/>
                  <a:ext cx="0" cy="96"/>
                </a:xfrm>
                <a:prstGeom prst="line">
                  <a:avLst/>
                </a:prstGeom>
                <a:noFill/>
                <a:ln w="25400">
                  <a:solidFill>
                    <a:schemeClr val="tx1"/>
                  </a:solidFill>
                  <a:round/>
                  <a:headEnd/>
                  <a:tailEnd/>
                </a:ln>
                <a:effectLst/>
              </p:spPr>
              <p:txBody>
                <a:bodyPr wrap="none">
                  <a:spAutoFit/>
                </a:bodyPr>
                <a:lstStyle/>
                <a:p>
                  <a:endParaRPr lang="en-US"/>
                </a:p>
              </p:txBody>
            </p:sp>
            <p:sp>
              <p:nvSpPr>
                <p:cNvPr id="369683" name="Line 19"/>
                <p:cNvSpPr>
                  <a:spLocks noChangeShapeType="1"/>
                </p:cNvSpPr>
                <p:nvPr/>
              </p:nvSpPr>
              <p:spPr bwMode="auto">
                <a:xfrm>
                  <a:off x="4032" y="3264"/>
                  <a:ext cx="0" cy="96"/>
                </a:xfrm>
                <a:prstGeom prst="line">
                  <a:avLst/>
                </a:prstGeom>
                <a:noFill/>
                <a:ln w="25400">
                  <a:solidFill>
                    <a:schemeClr val="tx1"/>
                  </a:solidFill>
                  <a:round/>
                  <a:headEnd/>
                  <a:tailEnd/>
                </a:ln>
                <a:effectLst/>
              </p:spPr>
              <p:txBody>
                <a:bodyPr wrap="none">
                  <a:spAutoFit/>
                </a:bodyPr>
                <a:lstStyle/>
                <a:p>
                  <a:endParaRPr lang="en-US"/>
                </a:p>
              </p:txBody>
            </p:sp>
            <p:sp>
              <p:nvSpPr>
                <p:cNvPr id="369684" name="Line 20"/>
                <p:cNvSpPr>
                  <a:spLocks noChangeShapeType="1"/>
                </p:cNvSpPr>
                <p:nvPr/>
              </p:nvSpPr>
              <p:spPr bwMode="auto">
                <a:xfrm>
                  <a:off x="4320" y="3264"/>
                  <a:ext cx="0" cy="96"/>
                </a:xfrm>
                <a:prstGeom prst="line">
                  <a:avLst/>
                </a:prstGeom>
                <a:noFill/>
                <a:ln w="25400">
                  <a:solidFill>
                    <a:schemeClr val="tx1"/>
                  </a:solidFill>
                  <a:round/>
                  <a:headEnd/>
                  <a:tailEnd/>
                </a:ln>
                <a:effectLst/>
              </p:spPr>
              <p:txBody>
                <a:bodyPr wrap="none">
                  <a:spAutoFit/>
                </a:bodyPr>
                <a:lstStyle/>
                <a:p>
                  <a:endParaRPr lang="en-US"/>
                </a:p>
              </p:txBody>
            </p:sp>
            <p:sp>
              <p:nvSpPr>
                <p:cNvPr id="369685" name="Line 21"/>
                <p:cNvSpPr>
                  <a:spLocks noChangeShapeType="1"/>
                </p:cNvSpPr>
                <p:nvPr/>
              </p:nvSpPr>
              <p:spPr bwMode="auto">
                <a:xfrm>
                  <a:off x="4608" y="3264"/>
                  <a:ext cx="0" cy="96"/>
                </a:xfrm>
                <a:prstGeom prst="line">
                  <a:avLst/>
                </a:prstGeom>
                <a:noFill/>
                <a:ln w="25400">
                  <a:solidFill>
                    <a:schemeClr val="tx1"/>
                  </a:solidFill>
                  <a:round/>
                  <a:headEnd/>
                  <a:tailEnd/>
                </a:ln>
                <a:effectLst/>
              </p:spPr>
              <p:txBody>
                <a:bodyPr wrap="none">
                  <a:spAutoFit/>
                </a:bodyPr>
                <a:lstStyle/>
                <a:p>
                  <a:endParaRPr lang="en-US"/>
                </a:p>
              </p:txBody>
            </p:sp>
            <p:sp>
              <p:nvSpPr>
                <p:cNvPr id="369686" name="Line 22"/>
                <p:cNvSpPr>
                  <a:spLocks noChangeShapeType="1"/>
                </p:cNvSpPr>
                <p:nvPr/>
              </p:nvSpPr>
              <p:spPr bwMode="auto">
                <a:xfrm>
                  <a:off x="4896" y="3264"/>
                  <a:ext cx="0" cy="96"/>
                </a:xfrm>
                <a:prstGeom prst="line">
                  <a:avLst/>
                </a:prstGeom>
                <a:noFill/>
                <a:ln w="25400">
                  <a:solidFill>
                    <a:schemeClr val="tx1"/>
                  </a:solidFill>
                  <a:round/>
                  <a:headEnd/>
                  <a:tailEnd/>
                </a:ln>
                <a:effectLst/>
              </p:spPr>
              <p:txBody>
                <a:bodyPr wrap="none">
                  <a:spAutoFit/>
                </a:bodyPr>
                <a:lstStyle/>
                <a:p>
                  <a:endParaRPr lang="en-US"/>
                </a:p>
              </p:txBody>
            </p:sp>
            <p:sp>
              <p:nvSpPr>
                <p:cNvPr id="369687" name="Text Box 23"/>
                <p:cNvSpPr txBox="1">
                  <a:spLocks noChangeArrowheads="1"/>
                </p:cNvSpPr>
                <p:nvPr/>
              </p:nvSpPr>
              <p:spPr bwMode="auto">
                <a:xfrm>
                  <a:off x="2544" y="3408"/>
                  <a:ext cx="436" cy="231"/>
                </a:xfrm>
                <a:prstGeom prst="rect">
                  <a:avLst/>
                </a:prstGeom>
                <a:noFill/>
                <a:ln w="25400">
                  <a:noFill/>
                  <a:miter lim="800000"/>
                  <a:headEnd/>
                  <a:tailEnd/>
                </a:ln>
                <a:effectLst/>
              </p:spPr>
              <p:txBody>
                <a:bodyPr wrap="none">
                  <a:spAutoFit/>
                </a:bodyPr>
                <a:lstStyle/>
                <a:p>
                  <a:pPr eaLnBrk="0" hangingPunct="0"/>
                  <a:r>
                    <a:rPr lang="en-US" sz="1800">
                      <a:latin typeface="Arial" charset="0"/>
                    </a:rPr>
                    <a:t>Time</a:t>
                  </a:r>
                </a:p>
              </p:txBody>
            </p:sp>
          </p:grpSp>
          <p:grpSp>
            <p:nvGrpSpPr>
              <p:cNvPr id="4" name="Group 24"/>
              <p:cNvGrpSpPr>
                <a:grpSpLocks/>
              </p:cNvGrpSpPr>
              <p:nvPr/>
            </p:nvGrpSpPr>
            <p:grpSpPr bwMode="auto">
              <a:xfrm>
                <a:off x="677" y="1392"/>
                <a:ext cx="899" cy="2113"/>
                <a:chOff x="960" y="1392"/>
                <a:chExt cx="624" cy="2113"/>
              </a:xfrm>
            </p:grpSpPr>
            <p:sp>
              <p:nvSpPr>
                <p:cNvPr id="369689" name="Freeform 25"/>
                <p:cNvSpPr>
                  <a:spLocks/>
                </p:cNvSpPr>
                <p:nvPr/>
              </p:nvSpPr>
              <p:spPr bwMode="auto">
                <a:xfrm>
                  <a:off x="960" y="1392"/>
                  <a:ext cx="576" cy="2112"/>
                </a:xfrm>
                <a:custGeom>
                  <a:avLst/>
                  <a:gdLst/>
                  <a:ahLst/>
                  <a:cxnLst>
                    <a:cxn ang="0">
                      <a:pos x="0" y="4701"/>
                    </a:cxn>
                    <a:cxn ang="0">
                      <a:pos x="120" y="4701"/>
                    </a:cxn>
                    <a:cxn ang="0">
                      <a:pos x="240" y="4701"/>
                    </a:cxn>
                    <a:cxn ang="0">
                      <a:pos x="355" y="4694"/>
                    </a:cxn>
                    <a:cxn ang="0">
                      <a:pos x="476" y="4691"/>
                    </a:cxn>
                    <a:cxn ang="0">
                      <a:pos x="598" y="4691"/>
                    </a:cxn>
                    <a:cxn ang="0">
                      <a:pos x="723" y="4676"/>
                    </a:cxn>
                    <a:cxn ang="0">
                      <a:pos x="843" y="4661"/>
                    </a:cxn>
                    <a:cxn ang="0">
                      <a:pos x="964" y="4630"/>
                    </a:cxn>
                    <a:cxn ang="0">
                      <a:pos x="1087" y="4584"/>
                    </a:cxn>
                    <a:cxn ang="0">
                      <a:pos x="1202" y="4502"/>
                    </a:cxn>
                    <a:cxn ang="0">
                      <a:pos x="1323" y="4388"/>
                    </a:cxn>
                    <a:cxn ang="0">
                      <a:pos x="1447" y="4226"/>
                    </a:cxn>
                    <a:cxn ang="0">
                      <a:pos x="1565" y="4017"/>
                    </a:cxn>
                    <a:cxn ang="0">
                      <a:pos x="1684" y="3750"/>
                    </a:cxn>
                    <a:cxn ang="0">
                      <a:pos x="1803" y="3415"/>
                    </a:cxn>
                    <a:cxn ang="0">
                      <a:pos x="1921" y="3040"/>
                    </a:cxn>
                    <a:cxn ang="0">
                      <a:pos x="2042" y="2589"/>
                    </a:cxn>
                    <a:cxn ang="0">
                      <a:pos x="2166" y="2119"/>
                    </a:cxn>
                    <a:cxn ang="0">
                      <a:pos x="2285" y="1647"/>
                    </a:cxn>
                    <a:cxn ang="0">
                      <a:pos x="2409" y="1182"/>
                    </a:cxn>
                    <a:cxn ang="0">
                      <a:pos x="2530" y="774"/>
                    </a:cxn>
                    <a:cxn ang="0">
                      <a:pos x="2650" y="434"/>
                    </a:cxn>
                    <a:cxn ang="0">
                      <a:pos x="2765" y="196"/>
                    </a:cxn>
                    <a:cxn ang="0">
                      <a:pos x="2886" y="43"/>
                    </a:cxn>
                    <a:cxn ang="0">
                      <a:pos x="3010" y="0"/>
                    </a:cxn>
                    <a:cxn ang="0">
                      <a:pos x="3126" y="69"/>
                    </a:cxn>
                    <a:cxn ang="0">
                      <a:pos x="3250" y="226"/>
                    </a:cxn>
                    <a:cxn ang="0">
                      <a:pos x="3365" y="460"/>
                    </a:cxn>
                    <a:cxn ang="0">
                      <a:pos x="3492" y="759"/>
                    </a:cxn>
                    <a:cxn ang="0">
                      <a:pos x="3612" y="1091"/>
                    </a:cxn>
                    <a:cxn ang="0">
                      <a:pos x="3733" y="1459"/>
                    </a:cxn>
                    <a:cxn ang="0">
                      <a:pos x="3853" y="1823"/>
                    </a:cxn>
                    <a:cxn ang="0">
                      <a:pos x="3975" y="2179"/>
                    </a:cxn>
                    <a:cxn ang="0">
                      <a:pos x="4097" y="2530"/>
                    </a:cxn>
                    <a:cxn ang="0">
                      <a:pos x="4215" y="2846"/>
                    </a:cxn>
                    <a:cxn ang="0">
                      <a:pos x="4333" y="3133"/>
                    </a:cxn>
                    <a:cxn ang="0">
                      <a:pos x="4456" y="3378"/>
                    </a:cxn>
                    <a:cxn ang="0">
                      <a:pos x="4574" y="3606"/>
                    </a:cxn>
                    <a:cxn ang="0">
                      <a:pos x="4697" y="3783"/>
                    </a:cxn>
                    <a:cxn ang="0">
                      <a:pos x="4817" y="3954"/>
                    </a:cxn>
                    <a:cxn ang="0">
                      <a:pos x="4941" y="4079"/>
                    </a:cxn>
                    <a:cxn ang="0">
                      <a:pos x="5056" y="4193"/>
                    </a:cxn>
                    <a:cxn ang="0">
                      <a:pos x="5180" y="4277"/>
                    </a:cxn>
                    <a:cxn ang="0">
                      <a:pos x="5295" y="4357"/>
                    </a:cxn>
                    <a:cxn ang="0">
                      <a:pos x="5418" y="4430"/>
                    </a:cxn>
                    <a:cxn ang="0">
                      <a:pos x="5539" y="4470"/>
                    </a:cxn>
                    <a:cxn ang="0">
                      <a:pos x="5660" y="4515"/>
                    </a:cxn>
                    <a:cxn ang="0">
                      <a:pos x="5778" y="4548"/>
                    </a:cxn>
                    <a:cxn ang="0">
                      <a:pos x="5899" y="4578"/>
                    </a:cxn>
                    <a:cxn ang="0">
                      <a:pos x="6020" y="4591"/>
                    </a:cxn>
                    <a:cxn ang="0">
                      <a:pos x="6139" y="4617"/>
                    </a:cxn>
                    <a:cxn ang="0">
                      <a:pos x="6260" y="4630"/>
                    </a:cxn>
                    <a:cxn ang="0">
                      <a:pos x="6385" y="4643"/>
                    </a:cxn>
                    <a:cxn ang="0">
                      <a:pos x="6504" y="4661"/>
                    </a:cxn>
                    <a:cxn ang="0">
                      <a:pos x="6628" y="4661"/>
                    </a:cxn>
                    <a:cxn ang="0">
                      <a:pos x="6746" y="4663"/>
                    </a:cxn>
                    <a:cxn ang="0">
                      <a:pos x="6869" y="4674"/>
                    </a:cxn>
                    <a:cxn ang="0">
                      <a:pos x="6984" y="4676"/>
                    </a:cxn>
                    <a:cxn ang="0">
                      <a:pos x="7107" y="4687"/>
                    </a:cxn>
                    <a:cxn ang="0">
                      <a:pos x="7225" y="4691"/>
                    </a:cxn>
                  </a:cxnLst>
                  <a:rect l="0" t="0" r="r" b="b"/>
                  <a:pathLst>
                    <a:path w="7225" h="4701">
                      <a:moveTo>
                        <a:pt x="0" y="4701"/>
                      </a:moveTo>
                      <a:lnTo>
                        <a:pt x="120" y="4701"/>
                      </a:lnTo>
                      <a:lnTo>
                        <a:pt x="240" y="4701"/>
                      </a:lnTo>
                      <a:lnTo>
                        <a:pt x="355" y="4694"/>
                      </a:lnTo>
                      <a:lnTo>
                        <a:pt x="476" y="4691"/>
                      </a:lnTo>
                      <a:lnTo>
                        <a:pt x="598" y="4691"/>
                      </a:lnTo>
                      <a:lnTo>
                        <a:pt x="723" y="4676"/>
                      </a:lnTo>
                      <a:lnTo>
                        <a:pt x="843" y="4661"/>
                      </a:lnTo>
                      <a:lnTo>
                        <a:pt x="964" y="4630"/>
                      </a:lnTo>
                      <a:lnTo>
                        <a:pt x="1087" y="4584"/>
                      </a:lnTo>
                      <a:lnTo>
                        <a:pt x="1202" y="4502"/>
                      </a:lnTo>
                      <a:lnTo>
                        <a:pt x="1323" y="4388"/>
                      </a:lnTo>
                      <a:lnTo>
                        <a:pt x="1447" y="4226"/>
                      </a:lnTo>
                      <a:lnTo>
                        <a:pt x="1565" y="4017"/>
                      </a:lnTo>
                      <a:lnTo>
                        <a:pt x="1684" y="3750"/>
                      </a:lnTo>
                      <a:lnTo>
                        <a:pt x="1803" y="3415"/>
                      </a:lnTo>
                      <a:lnTo>
                        <a:pt x="1921" y="3040"/>
                      </a:lnTo>
                      <a:lnTo>
                        <a:pt x="2042" y="2589"/>
                      </a:lnTo>
                      <a:lnTo>
                        <a:pt x="2166" y="2119"/>
                      </a:lnTo>
                      <a:lnTo>
                        <a:pt x="2285" y="1647"/>
                      </a:lnTo>
                      <a:lnTo>
                        <a:pt x="2409" y="1182"/>
                      </a:lnTo>
                      <a:lnTo>
                        <a:pt x="2530" y="774"/>
                      </a:lnTo>
                      <a:lnTo>
                        <a:pt x="2650" y="434"/>
                      </a:lnTo>
                      <a:lnTo>
                        <a:pt x="2765" y="196"/>
                      </a:lnTo>
                      <a:lnTo>
                        <a:pt x="2886" y="43"/>
                      </a:lnTo>
                      <a:lnTo>
                        <a:pt x="3010" y="0"/>
                      </a:lnTo>
                      <a:lnTo>
                        <a:pt x="3126" y="69"/>
                      </a:lnTo>
                      <a:lnTo>
                        <a:pt x="3250" y="226"/>
                      </a:lnTo>
                      <a:lnTo>
                        <a:pt x="3365" y="460"/>
                      </a:lnTo>
                      <a:lnTo>
                        <a:pt x="3492" y="759"/>
                      </a:lnTo>
                      <a:lnTo>
                        <a:pt x="3612" y="1091"/>
                      </a:lnTo>
                      <a:lnTo>
                        <a:pt x="3733" y="1459"/>
                      </a:lnTo>
                      <a:lnTo>
                        <a:pt x="3853" y="1823"/>
                      </a:lnTo>
                      <a:lnTo>
                        <a:pt x="3975" y="2179"/>
                      </a:lnTo>
                      <a:lnTo>
                        <a:pt x="4097" y="2530"/>
                      </a:lnTo>
                      <a:lnTo>
                        <a:pt x="4215" y="2846"/>
                      </a:lnTo>
                      <a:lnTo>
                        <a:pt x="4333" y="3133"/>
                      </a:lnTo>
                      <a:lnTo>
                        <a:pt x="4456" y="3378"/>
                      </a:lnTo>
                      <a:lnTo>
                        <a:pt x="4574" y="3606"/>
                      </a:lnTo>
                      <a:lnTo>
                        <a:pt x="4697" y="3783"/>
                      </a:lnTo>
                      <a:lnTo>
                        <a:pt x="4817" y="3954"/>
                      </a:lnTo>
                      <a:lnTo>
                        <a:pt x="4941" y="4079"/>
                      </a:lnTo>
                      <a:lnTo>
                        <a:pt x="5056" y="4193"/>
                      </a:lnTo>
                      <a:lnTo>
                        <a:pt x="5180" y="4277"/>
                      </a:lnTo>
                      <a:lnTo>
                        <a:pt x="5295" y="4357"/>
                      </a:lnTo>
                      <a:lnTo>
                        <a:pt x="5418" y="4430"/>
                      </a:lnTo>
                      <a:lnTo>
                        <a:pt x="5539" y="4470"/>
                      </a:lnTo>
                      <a:lnTo>
                        <a:pt x="5660" y="4515"/>
                      </a:lnTo>
                      <a:lnTo>
                        <a:pt x="5778" y="4548"/>
                      </a:lnTo>
                      <a:lnTo>
                        <a:pt x="5899" y="4578"/>
                      </a:lnTo>
                      <a:lnTo>
                        <a:pt x="6020" y="4591"/>
                      </a:lnTo>
                      <a:lnTo>
                        <a:pt x="6139" y="4617"/>
                      </a:lnTo>
                      <a:lnTo>
                        <a:pt x="6260" y="4630"/>
                      </a:lnTo>
                      <a:lnTo>
                        <a:pt x="6385" y="4643"/>
                      </a:lnTo>
                      <a:lnTo>
                        <a:pt x="6504" y="4661"/>
                      </a:lnTo>
                      <a:lnTo>
                        <a:pt x="6628" y="4661"/>
                      </a:lnTo>
                      <a:lnTo>
                        <a:pt x="6746" y="4663"/>
                      </a:lnTo>
                      <a:lnTo>
                        <a:pt x="6869" y="4674"/>
                      </a:lnTo>
                      <a:lnTo>
                        <a:pt x="6984" y="4676"/>
                      </a:lnTo>
                      <a:lnTo>
                        <a:pt x="7107" y="4687"/>
                      </a:lnTo>
                      <a:lnTo>
                        <a:pt x="7225" y="4691"/>
                      </a:lnTo>
                    </a:path>
                  </a:pathLst>
                </a:custGeom>
                <a:noFill/>
                <a:ln w="25400" cap="flat">
                  <a:solidFill>
                    <a:schemeClr val="tx1"/>
                  </a:solidFill>
                  <a:prstDash val="sysDot"/>
                  <a:round/>
                  <a:headEnd/>
                  <a:tailEnd/>
                </a:ln>
              </p:spPr>
              <p:txBody>
                <a:bodyPr/>
                <a:lstStyle/>
                <a:p>
                  <a:endParaRPr lang="en-US"/>
                </a:p>
              </p:txBody>
            </p:sp>
            <p:sp>
              <p:nvSpPr>
                <p:cNvPr id="369690" name="Oval 26"/>
                <p:cNvSpPr>
                  <a:spLocks noChangeArrowheads="1"/>
                </p:cNvSpPr>
                <p:nvPr/>
              </p:nvSpPr>
              <p:spPr bwMode="auto">
                <a:xfrm>
                  <a:off x="960" y="3456"/>
                  <a:ext cx="51" cy="49"/>
                </a:xfrm>
                <a:prstGeom prst="ellipse">
                  <a:avLst/>
                </a:prstGeom>
                <a:solidFill>
                  <a:srgbClr val="FF0000"/>
                </a:solidFill>
                <a:ln w="25400">
                  <a:solidFill>
                    <a:srgbClr val="FF0000"/>
                  </a:solidFill>
                  <a:round/>
                  <a:headEnd/>
                  <a:tailEnd/>
                </a:ln>
                <a:effectLst/>
              </p:spPr>
              <p:txBody>
                <a:bodyPr wrap="none" anchor="ctr"/>
                <a:lstStyle/>
                <a:p>
                  <a:endParaRPr lang="en-US"/>
                </a:p>
              </p:txBody>
            </p:sp>
            <p:sp>
              <p:nvSpPr>
                <p:cNvPr id="369691" name="Oval 27"/>
                <p:cNvSpPr>
                  <a:spLocks noChangeArrowheads="1"/>
                </p:cNvSpPr>
                <p:nvPr/>
              </p:nvSpPr>
              <p:spPr bwMode="auto">
                <a:xfrm>
                  <a:off x="1200" y="1632"/>
                  <a:ext cx="51" cy="49"/>
                </a:xfrm>
                <a:prstGeom prst="ellipse">
                  <a:avLst/>
                </a:prstGeom>
                <a:solidFill>
                  <a:srgbClr val="FF0000"/>
                </a:solidFill>
                <a:ln w="25400">
                  <a:solidFill>
                    <a:srgbClr val="FF0000"/>
                  </a:solidFill>
                  <a:round/>
                  <a:headEnd/>
                  <a:tailEnd/>
                </a:ln>
                <a:effectLst/>
              </p:spPr>
              <p:txBody>
                <a:bodyPr wrap="none" anchor="ctr"/>
                <a:lstStyle/>
                <a:p>
                  <a:endParaRPr lang="en-US"/>
                </a:p>
              </p:txBody>
            </p:sp>
            <p:sp>
              <p:nvSpPr>
                <p:cNvPr id="369692" name="Oval 28"/>
                <p:cNvSpPr>
                  <a:spLocks noChangeArrowheads="1"/>
                </p:cNvSpPr>
                <p:nvPr/>
              </p:nvSpPr>
              <p:spPr bwMode="auto">
                <a:xfrm>
                  <a:off x="1101" y="2736"/>
                  <a:ext cx="51" cy="49"/>
                </a:xfrm>
                <a:prstGeom prst="ellipse">
                  <a:avLst/>
                </a:prstGeom>
                <a:solidFill>
                  <a:srgbClr val="FF0000"/>
                </a:solidFill>
                <a:ln w="25400">
                  <a:solidFill>
                    <a:srgbClr val="FF0000"/>
                  </a:solidFill>
                  <a:round/>
                  <a:headEnd/>
                  <a:tailEnd/>
                </a:ln>
                <a:effectLst/>
              </p:spPr>
              <p:txBody>
                <a:bodyPr wrap="none" anchor="ctr"/>
                <a:lstStyle/>
                <a:p>
                  <a:endParaRPr lang="en-US"/>
                </a:p>
              </p:txBody>
            </p:sp>
            <p:sp>
              <p:nvSpPr>
                <p:cNvPr id="369693" name="Oval 29"/>
                <p:cNvSpPr>
                  <a:spLocks noChangeArrowheads="1"/>
                </p:cNvSpPr>
                <p:nvPr/>
              </p:nvSpPr>
              <p:spPr bwMode="auto">
                <a:xfrm>
                  <a:off x="1533" y="3456"/>
                  <a:ext cx="51" cy="49"/>
                </a:xfrm>
                <a:prstGeom prst="ellipse">
                  <a:avLst/>
                </a:prstGeom>
                <a:solidFill>
                  <a:srgbClr val="FF0000"/>
                </a:solidFill>
                <a:ln w="25400">
                  <a:solidFill>
                    <a:srgbClr val="FF0000"/>
                  </a:solidFill>
                  <a:round/>
                  <a:headEnd/>
                  <a:tailEnd/>
                </a:ln>
                <a:effectLst/>
              </p:spPr>
              <p:txBody>
                <a:bodyPr wrap="none" anchor="ctr"/>
                <a:lstStyle/>
                <a:p>
                  <a:endParaRPr lang="en-US"/>
                </a:p>
              </p:txBody>
            </p:sp>
            <p:sp>
              <p:nvSpPr>
                <p:cNvPr id="369694" name="Oval 30"/>
                <p:cNvSpPr>
                  <a:spLocks noChangeArrowheads="1"/>
                </p:cNvSpPr>
                <p:nvPr/>
              </p:nvSpPr>
              <p:spPr bwMode="auto">
                <a:xfrm>
                  <a:off x="1389" y="3359"/>
                  <a:ext cx="51" cy="49"/>
                </a:xfrm>
                <a:prstGeom prst="ellipse">
                  <a:avLst/>
                </a:prstGeom>
                <a:solidFill>
                  <a:srgbClr val="FF0000"/>
                </a:solidFill>
                <a:ln w="25400">
                  <a:solidFill>
                    <a:srgbClr val="FF0000"/>
                  </a:solidFill>
                  <a:round/>
                  <a:headEnd/>
                  <a:tailEnd/>
                </a:ln>
                <a:effectLst/>
              </p:spPr>
              <p:txBody>
                <a:bodyPr wrap="none" anchor="ctr"/>
                <a:lstStyle/>
                <a:p>
                  <a:endParaRPr lang="en-US"/>
                </a:p>
              </p:txBody>
            </p:sp>
            <p:sp>
              <p:nvSpPr>
                <p:cNvPr id="369695" name="Line 31"/>
                <p:cNvSpPr>
                  <a:spLocks noChangeShapeType="1"/>
                </p:cNvSpPr>
                <p:nvPr/>
              </p:nvSpPr>
              <p:spPr bwMode="auto">
                <a:xfrm flipV="1">
                  <a:off x="1008" y="2784"/>
                  <a:ext cx="96" cy="720"/>
                </a:xfrm>
                <a:prstGeom prst="line">
                  <a:avLst/>
                </a:prstGeom>
                <a:noFill/>
                <a:ln w="25400">
                  <a:solidFill>
                    <a:srgbClr val="FF0000"/>
                  </a:solidFill>
                  <a:round/>
                  <a:headEnd/>
                  <a:tailEnd/>
                </a:ln>
                <a:effectLst/>
              </p:spPr>
              <p:txBody>
                <a:bodyPr/>
                <a:lstStyle/>
                <a:p>
                  <a:endParaRPr lang="en-US"/>
                </a:p>
              </p:txBody>
            </p:sp>
            <p:sp>
              <p:nvSpPr>
                <p:cNvPr id="369696" name="Line 32"/>
                <p:cNvSpPr>
                  <a:spLocks noChangeShapeType="1"/>
                </p:cNvSpPr>
                <p:nvPr/>
              </p:nvSpPr>
              <p:spPr bwMode="auto">
                <a:xfrm flipV="1">
                  <a:off x="1123" y="1632"/>
                  <a:ext cx="106" cy="1133"/>
                </a:xfrm>
                <a:prstGeom prst="line">
                  <a:avLst/>
                </a:prstGeom>
                <a:noFill/>
                <a:ln w="25400">
                  <a:solidFill>
                    <a:srgbClr val="FF0000"/>
                  </a:solidFill>
                  <a:round/>
                  <a:headEnd/>
                  <a:tailEnd/>
                </a:ln>
                <a:effectLst/>
              </p:spPr>
              <p:txBody>
                <a:bodyPr/>
                <a:lstStyle/>
                <a:p>
                  <a:endParaRPr lang="en-US"/>
                </a:p>
              </p:txBody>
            </p:sp>
            <p:sp>
              <p:nvSpPr>
                <p:cNvPr id="369697" name="Line 33"/>
                <p:cNvSpPr>
                  <a:spLocks noChangeShapeType="1"/>
                </p:cNvSpPr>
                <p:nvPr/>
              </p:nvSpPr>
              <p:spPr bwMode="auto">
                <a:xfrm>
                  <a:off x="1248" y="1632"/>
                  <a:ext cx="144" cy="1728"/>
                </a:xfrm>
                <a:prstGeom prst="line">
                  <a:avLst/>
                </a:prstGeom>
                <a:noFill/>
                <a:ln w="25400">
                  <a:solidFill>
                    <a:srgbClr val="FF0000"/>
                  </a:solidFill>
                  <a:round/>
                  <a:headEnd/>
                  <a:tailEnd/>
                </a:ln>
                <a:effectLst/>
              </p:spPr>
              <p:txBody>
                <a:bodyPr/>
                <a:lstStyle/>
                <a:p>
                  <a:endParaRPr lang="en-US"/>
                </a:p>
              </p:txBody>
            </p:sp>
            <p:sp>
              <p:nvSpPr>
                <p:cNvPr id="369698" name="Line 34"/>
                <p:cNvSpPr>
                  <a:spLocks noChangeShapeType="1"/>
                </p:cNvSpPr>
                <p:nvPr/>
              </p:nvSpPr>
              <p:spPr bwMode="auto">
                <a:xfrm>
                  <a:off x="1414" y="3386"/>
                  <a:ext cx="170" cy="118"/>
                </a:xfrm>
                <a:prstGeom prst="line">
                  <a:avLst/>
                </a:prstGeom>
                <a:noFill/>
                <a:ln w="25400">
                  <a:solidFill>
                    <a:srgbClr val="FF0000"/>
                  </a:solidFill>
                  <a:round/>
                  <a:headEnd/>
                  <a:tailEnd/>
                </a:ln>
                <a:effectLst/>
              </p:spPr>
              <p:txBody>
                <a:bodyPr/>
                <a:lstStyle/>
                <a:p>
                  <a:endParaRPr lang="en-US"/>
                </a:p>
              </p:txBody>
            </p:sp>
          </p:grpSp>
          <p:grpSp>
            <p:nvGrpSpPr>
              <p:cNvPr id="5" name="Group 35"/>
              <p:cNvGrpSpPr>
                <a:grpSpLocks/>
              </p:cNvGrpSpPr>
              <p:nvPr/>
            </p:nvGrpSpPr>
            <p:grpSpPr bwMode="auto">
              <a:xfrm>
                <a:off x="2367" y="1392"/>
                <a:ext cx="903" cy="2113"/>
                <a:chOff x="2109" y="1392"/>
                <a:chExt cx="627" cy="2113"/>
              </a:xfrm>
            </p:grpSpPr>
            <p:grpSp>
              <p:nvGrpSpPr>
                <p:cNvPr id="6" name="Group 36"/>
                <p:cNvGrpSpPr>
                  <a:grpSpLocks/>
                </p:cNvGrpSpPr>
                <p:nvPr/>
              </p:nvGrpSpPr>
              <p:grpSpPr bwMode="auto">
                <a:xfrm>
                  <a:off x="2109" y="1392"/>
                  <a:ext cx="627" cy="2113"/>
                  <a:chOff x="2109" y="1392"/>
                  <a:chExt cx="627" cy="2113"/>
                </a:xfrm>
              </p:grpSpPr>
              <p:sp>
                <p:nvSpPr>
                  <p:cNvPr id="369701" name="Oval 37"/>
                  <p:cNvSpPr>
                    <a:spLocks noChangeArrowheads="1"/>
                  </p:cNvSpPr>
                  <p:nvPr/>
                </p:nvSpPr>
                <p:spPr bwMode="auto">
                  <a:xfrm>
                    <a:off x="2589" y="3455"/>
                    <a:ext cx="51" cy="49"/>
                  </a:xfrm>
                  <a:prstGeom prst="ellipse">
                    <a:avLst/>
                  </a:prstGeom>
                  <a:solidFill>
                    <a:srgbClr val="FF0000"/>
                  </a:solidFill>
                  <a:ln w="25400">
                    <a:solidFill>
                      <a:srgbClr val="FF0000"/>
                    </a:solidFill>
                    <a:round/>
                    <a:headEnd/>
                    <a:tailEnd/>
                  </a:ln>
                  <a:effectLst/>
                </p:spPr>
                <p:txBody>
                  <a:bodyPr wrap="none" anchor="ctr"/>
                  <a:lstStyle/>
                  <a:p>
                    <a:endParaRPr lang="en-US"/>
                  </a:p>
                </p:txBody>
              </p:sp>
              <p:sp>
                <p:nvSpPr>
                  <p:cNvPr id="369702" name="Oval 38"/>
                  <p:cNvSpPr>
                    <a:spLocks noChangeArrowheads="1"/>
                  </p:cNvSpPr>
                  <p:nvPr/>
                </p:nvSpPr>
                <p:spPr bwMode="auto">
                  <a:xfrm>
                    <a:off x="2448" y="2927"/>
                    <a:ext cx="51" cy="49"/>
                  </a:xfrm>
                  <a:prstGeom prst="ellipse">
                    <a:avLst/>
                  </a:prstGeom>
                  <a:solidFill>
                    <a:srgbClr val="FF0000"/>
                  </a:solidFill>
                  <a:ln w="25400">
                    <a:solidFill>
                      <a:srgbClr val="FF0000"/>
                    </a:solidFill>
                    <a:round/>
                    <a:headEnd/>
                    <a:tailEnd/>
                  </a:ln>
                  <a:effectLst/>
                </p:spPr>
                <p:txBody>
                  <a:bodyPr wrap="none" anchor="ctr"/>
                  <a:lstStyle/>
                  <a:p>
                    <a:endParaRPr lang="en-US"/>
                  </a:p>
                </p:txBody>
              </p:sp>
              <p:sp>
                <p:nvSpPr>
                  <p:cNvPr id="369703" name="Oval 39"/>
                  <p:cNvSpPr>
                    <a:spLocks noChangeArrowheads="1"/>
                  </p:cNvSpPr>
                  <p:nvPr/>
                </p:nvSpPr>
                <p:spPr bwMode="auto">
                  <a:xfrm>
                    <a:off x="2304" y="1680"/>
                    <a:ext cx="51" cy="49"/>
                  </a:xfrm>
                  <a:prstGeom prst="ellipse">
                    <a:avLst/>
                  </a:prstGeom>
                  <a:solidFill>
                    <a:srgbClr val="FF0000"/>
                  </a:solidFill>
                  <a:ln w="25400">
                    <a:solidFill>
                      <a:srgbClr val="FF0000"/>
                    </a:solidFill>
                    <a:round/>
                    <a:headEnd/>
                    <a:tailEnd/>
                  </a:ln>
                  <a:effectLst/>
                </p:spPr>
                <p:txBody>
                  <a:bodyPr wrap="none" anchor="ctr"/>
                  <a:lstStyle/>
                  <a:p>
                    <a:endParaRPr lang="en-US"/>
                  </a:p>
                </p:txBody>
              </p:sp>
              <p:sp>
                <p:nvSpPr>
                  <p:cNvPr id="369704" name="Oval 40"/>
                  <p:cNvSpPr>
                    <a:spLocks noChangeArrowheads="1"/>
                  </p:cNvSpPr>
                  <p:nvPr/>
                </p:nvSpPr>
                <p:spPr bwMode="auto">
                  <a:xfrm>
                    <a:off x="2160" y="3407"/>
                    <a:ext cx="51" cy="49"/>
                  </a:xfrm>
                  <a:prstGeom prst="ellipse">
                    <a:avLst/>
                  </a:prstGeom>
                  <a:solidFill>
                    <a:srgbClr val="FF0000"/>
                  </a:solidFill>
                  <a:ln w="25400">
                    <a:solidFill>
                      <a:srgbClr val="FF0000"/>
                    </a:solidFill>
                    <a:round/>
                    <a:headEnd/>
                    <a:tailEnd/>
                  </a:ln>
                  <a:effectLst/>
                </p:spPr>
                <p:txBody>
                  <a:bodyPr wrap="none" anchor="ctr"/>
                  <a:lstStyle/>
                  <a:p>
                    <a:endParaRPr lang="en-US"/>
                  </a:p>
                </p:txBody>
              </p:sp>
              <p:sp>
                <p:nvSpPr>
                  <p:cNvPr id="369705" name="Freeform 41"/>
                  <p:cNvSpPr>
                    <a:spLocks/>
                  </p:cNvSpPr>
                  <p:nvPr/>
                </p:nvSpPr>
                <p:spPr bwMode="auto">
                  <a:xfrm>
                    <a:off x="2112" y="1392"/>
                    <a:ext cx="576" cy="2112"/>
                  </a:xfrm>
                  <a:custGeom>
                    <a:avLst/>
                    <a:gdLst/>
                    <a:ahLst/>
                    <a:cxnLst>
                      <a:cxn ang="0">
                        <a:pos x="0" y="4701"/>
                      </a:cxn>
                      <a:cxn ang="0">
                        <a:pos x="120" y="4701"/>
                      </a:cxn>
                      <a:cxn ang="0">
                        <a:pos x="240" y="4701"/>
                      </a:cxn>
                      <a:cxn ang="0">
                        <a:pos x="355" y="4694"/>
                      </a:cxn>
                      <a:cxn ang="0">
                        <a:pos x="476" y="4691"/>
                      </a:cxn>
                      <a:cxn ang="0">
                        <a:pos x="598" y="4691"/>
                      </a:cxn>
                      <a:cxn ang="0">
                        <a:pos x="723" y="4676"/>
                      </a:cxn>
                      <a:cxn ang="0">
                        <a:pos x="843" y="4661"/>
                      </a:cxn>
                      <a:cxn ang="0">
                        <a:pos x="964" y="4630"/>
                      </a:cxn>
                      <a:cxn ang="0">
                        <a:pos x="1087" y="4584"/>
                      </a:cxn>
                      <a:cxn ang="0">
                        <a:pos x="1202" y="4502"/>
                      </a:cxn>
                      <a:cxn ang="0">
                        <a:pos x="1323" y="4388"/>
                      </a:cxn>
                      <a:cxn ang="0">
                        <a:pos x="1447" y="4226"/>
                      </a:cxn>
                      <a:cxn ang="0">
                        <a:pos x="1565" y="4017"/>
                      </a:cxn>
                      <a:cxn ang="0">
                        <a:pos x="1684" y="3750"/>
                      </a:cxn>
                      <a:cxn ang="0">
                        <a:pos x="1803" y="3415"/>
                      </a:cxn>
                      <a:cxn ang="0">
                        <a:pos x="1921" y="3040"/>
                      </a:cxn>
                      <a:cxn ang="0">
                        <a:pos x="2042" y="2589"/>
                      </a:cxn>
                      <a:cxn ang="0">
                        <a:pos x="2166" y="2119"/>
                      </a:cxn>
                      <a:cxn ang="0">
                        <a:pos x="2285" y="1647"/>
                      </a:cxn>
                      <a:cxn ang="0">
                        <a:pos x="2409" y="1182"/>
                      </a:cxn>
                      <a:cxn ang="0">
                        <a:pos x="2530" y="774"/>
                      </a:cxn>
                      <a:cxn ang="0">
                        <a:pos x="2650" y="434"/>
                      </a:cxn>
                      <a:cxn ang="0">
                        <a:pos x="2765" y="196"/>
                      </a:cxn>
                      <a:cxn ang="0">
                        <a:pos x="2886" y="43"/>
                      </a:cxn>
                      <a:cxn ang="0">
                        <a:pos x="3010" y="0"/>
                      </a:cxn>
                      <a:cxn ang="0">
                        <a:pos x="3126" y="69"/>
                      </a:cxn>
                      <a:cxn ang="0">
                        <a:pos x="3250" y="226"/>
                      </a:cxn>
                      <a:cxn ang="0">
                        <a:pos x="3365" y="460"/>
                      </a:cxn>
                      <a:cxn ang="0">
                        <a:pos x="3492" y="759"/>
                      </a:cxn>
                      <a:cxn ang="0">
                        <a:pos x="3612" y="1091"/>
                      </a:cxn>
                      <a:cxn ang="0">
                        <a:pos x="3733" y="1459"/>
                      </a:cxn>
                      <a:cxn ang="0">
                        <a:pos x="3853" y="1823"/>
                      </a:cxn>
                      <a:cxn ang="0">
                        <a:pos x="3975" y="2179"/>
                      </a:cxn>
                      <a:cxn ang="0">
                        <a:pos x="4097" y="2530"/>
                      </a:cxn>
                      <a:cxn ang="0">
                        <a:pos x="4215" y="2846"/>
                      </a:cxn>
                      <a:cxn ang="0">
                        <a:pos x="4333" y="3133"/>
                      </a:cxn>
                      <a:cxn ang="0">
                        <a:pos x="4456" y="3378"/>
                      </a:cxn>
                      <a:cxn ang="0">
                        <a:pos x="4574" y="3606"/>
                      </a:cxn>
                      <a:cxn ang="0">
                        <a:pos x="4697" y="3783"/>
                      </a:cxn>
                      <a:cxn ang="0">
                        <a:pos x="4817" y="3954"/>
                      </a:cxn>
                      <a:cxn ang="0">
                        <a:pos x="4941" y="4079"/>
                      </a:cxn>
                      <a:cxn ang="0">
                        <a:pos x="5056" y="4193"/>
                      </a:cxn>
                      <a:cxn ang="0">
                        <a:pos x="5180" y="4277"/>
                      </a:cxn>
                      <a:cxn ang="0">
                        <a:pos x="5295" y="4357"/>
                      </a:cxn>
                      <a:cxn ang="0">
                        <a:pos x="5418" y="4430"/>
                      </a:cxn>
                      <a:cxn ang="0">
                        <a:pos x="5539" y="4470"/>
                      </a:cxn>
                      <a:cxn ang="0">
                        <a:pos x="5660" y="4515"/>
                      </a:cxn>
                      <a:cxn ang="0">
                        <a:pos x="5778" y="4548"/>
                      </a:cxn>
                      <a:cxn ang="0">
                        <a:pos x="5899" y="4578"/>
                      </a:cxn>
                      <a:cxn ang="0">
                        <a:pos x="6020" y="4591"/>
                      </a:cxn>
                      <a:cxn ang="0">
                        <a:pos x="6139" y="4617"/>
                      </a:cxn>
                      <a:cxn ang="0">
                        <a:pos x="6260" y="4630"/>
                      </a:cxn>
                      <a:cxn ang="0">
                        <a:pos x="6385" y="4643"/>
                      </a:cxn>
                      <a:cxn ang="0">
                        <a:pos x="6504" y="4661"/>
                      </a:cxn>
                      <a:cxn ang="0">
                        <a:pos x="6628" y="4661"/>
                      </a:cxn>
                      <a:cxn ang="0">
                        <a:pos x="6746" y="4663"/>
                      </a:cxn>
                      <a:cxn ang="0">
                        <a:pos x="6869" y="4674"/>
                      </a:cxn>
                      <a:cxn ang="0">
                        <a:pos x="6984" y="4676"/>
                      </a:cxn>
                      <a:cxn ang="0">
                        <a:pos x="7107" y="4687"/>
                      </a:cxn>
                      <a:cxn ang="0">
                        <a:pos x="7225" y="4691"/>
                      </a:cxn>
                    </a:cxnLst>
                    <a:rect l="0" t="0" r="r" b="b"/>
                    <a:pathLst>
                      <a:path w="7225" h="4701">
                        <a:moveTo>
                          <a:pt x="0" y="4701"/>
                        </a:moveTo>
                        <a:lnTo>
                          <a:pt x="120" y="4701"/>
                        </a:lnTo>
                        <a:lnTo>
                          <a:pt x="240" y="4701"/>
                        </a:lnTo>
                        <a:lnTo>
                          <a:pt x="355" y="4694"/>
                        </a:lnTo>
                        <a:lnTo>
                          <a:pt x="476" y="4691"/>
                        </a:lnTo>
                        <a:lnTo>
                          <a:pt x="598" y="4691"/>
                        </a:lnTo>
                        <a:lnTo>
                          <a:pt x="723" y="4676"/>
                        </a:lnTo>
                        <a:lnTo>
                          <a:pt x="843" y="4661"/>
                        </a:lnTo>
                        <a:lnTo>
                          <a:pt x="964" y="4630"/>
                        </a:lnTo>
                        <a:lnTo>
                          <a:pt x="1087" y="4584"/>
                        </a:lnTo>
                        <a:lnTo>
                          <a:pt x="1202" y="4502"/>
                        </a:lnTo>
                        <a:lnTo>
                          <a:pt x="1323" y="4388"/>
                        </a:lnTo>
                        <a:lnTo>
                          <a:pt x="1447" y="4226"/>
                        </a:lnTo>
                        <a:lnTo>
                          <a:pt x="1565" y="4017"/>
                        </a:lnTo>
                        <a:lnTo>
                          <a:pt x="1684" y="3750"/>
                        </a:lnTo>
                        <a:lnTo>
                          <a:pt x="1803" y="3415"/>
                        </a:lnTo>
                        <a:lnTo>
                          <a:pt x="1921" y="3040"/>
                        </a:lnTo>
                        <a:lnTo>
                          <a:pt x="2042" y="2589"/>
                        </a:lnTo>
                        <a:lnTo>
                          <a:pt x="2166" y="2119"/>
                        </a:lnTo>
                        <a:lnTo>
                          <a:pt x="2285" y="1647"/>
                        </a:lnTo>
                        <a:lnTo>
                          <a:pt x="2409" y="1182"/>
                        </a:lnTo>
                        <a:lnTo>
                          <a:pt x="2530" y="774"/>
                        </a:lnTo>
                        <a:lnTo>
                          <a:pt x="2650" y="434"/>
                        </a:lnTo>
                        <a:lnTo>
                          <a:pt x="2765" y="196"/>
                        </a:lnTo>
                        <a:lnTo>
                          <a:pt x="2886" y="43"/>
                        </a:lnTo>
                        <a:lnTo>
                          <a:pt x="3010" y="0"/>
                        </a:lnTo>
                        <a:lnTo>
                          <a:pt x="3126" y="69"/>
                        </a:lnTo>
                        <a:lnTo>
                          <a:pt x="3250" y="226"/>
                        </a:lnTo>
                        <a:lnTo>
                          <a:pt x="3365" y="460"/>
                        </a:lnTo>
                        <a:lnTo>
                          <a:pt x="3492" y="759"/>
                        </a:lnTo>
                        <a:lnTo>
                          <a:pt x="3612" y="1091"/>
                        </a:lnTo>
                        <a:lnTo>
                          <a:pt x="3733" y="1459"/>
                        </a:lnTo>
                        <a:lnTo>
                          <a:pt x="3853" y="1823"/>
                        </a:lnTo>
                        <a:lnTo>
                          <a:pt x="3975" y="2179"/>
                        </a:lnTo>
                        <a:lnTo>
                          <a:pt x="4097" y="2530"/>
                        </a:lnTo>
                        <a:lnTo>
                          <a:pt x="4215" y="2846"/>
                        </a:lnTo>
                        <a:lnTo>
                          <a:pt x="4333" y="3133"/>
                        </a:lnTo>
                        <a:lnTo>
                          <a:pt x="4456" y="3378"/>
                        </a:lnTo>
                        <a:lnTo>
                          <a:pt x="4574" y="3606"/>
                        </a:lnTo>
                        <a:lnTo>
                          <a:pt x="4697" y="3783"/>
                        </a:lnTo>
                        <a:lnTo>
                          <a:pt x="4817" y="3954"/>
                        </a:lnTo>
                        <a:lnTo>
                          <a:pt x="4941" y="4079"/>
                        </a:lnTo>
                        <a:lnTo>
                          <a:pt x="5056" y="4193"/>
                        </a:lnTo>
                        <a:lnTo>
                          <a:pt x="5180" y="4277"/>
                        </a:lnTo>
                        <a:lnTo>
                          <a:pt x="5295" y="4357"/>
                        </a:lnTo>
                        <a:lnTo>
                          <a:pt x="5418" y="4430"/>
                        </a:lnTo>
                        <a:lnTo>
                          <a:pt x="5539" y="4470"/>
                        </a:lnTo>
                        <a:lnTo>
                          <a:pt x="5660" y="4515"/>
                        </a:lnTo>
                        <a:lnTo>
                          <a:pt x="5778" y="4548"/>
                        </a:lnTo>
                        <a:lnTo>
                          <a:pt x="5899" y="4578"/>
                        </a:lnTo>
                        <a:lnTo>
                          <a:pt x="6020" y="4591"/>
                        </a:lnTo>
                        <a:lnTo>
                          <a:pt x="6139" y="4617"/>
                        </a:lnTo>
                        <a:lnTo>
                          <a:pt x="6260" y="4630"/>
                        </a:lnTo>
                        <a:lnTo>
                          <a:pt x="6385" y="4643"/>
                        </a:lnTo>
                        <a:lnTo>
                          <a:pt x="6504" y="4661"/>
                        </a:lnTo>
                        <a:lnTo>
                          <a:pt x="6628" y="4661"/>
                        </a:lnTo>
                        <a:lnTo>
                          <a:pt x="6746" y="4663"/>
                        </a:lnTo>
                        <a:lnTo>
                          <a:pt x="6869" y="4674"/>
                        </a:lnTo>
                        <a:lnTo>
                          <a:pt x="6984" y="4676"/>
                        </a:lnTo>
                        <a:lnTo>
                          <a:pt x="7107" y="4687"/>
                        </a:lnTo>
                        <a:lnTo>
                          <a:pt x="7225" y="4691"/>
                        </a:lnTo>
                      </a:path>
                    </a:pathLst>
                  </a:custGeom>
                  <a:noFill/>
                  <a:ln w="25400" cap="flat">
                    <a:solidFill>
                      <a:schemeClr val="tx1"/>
                    </a:solidFill>
                    <a:prstDash val="sysDot"/>
                    <a:round/>
                    <a:headEnd/>
                    <a:tailEnd/>
                  </a:ln>
                </p:spPr>
                <p:txBody>
                  <a:bodyPr/>
                  <a:lstStyle/>
                  <a:p>
                    <a:endParaRPr lang="en-US"/>
                  </a:p>
                </p:txBody>
              </p:sp>
              <p:sp>
                <p:nvSpPr>
                  <p:cNvPr id="369706" name="Oval 42"/>
                  <p:cNvSpPr>
                    <a:spLocks noChangeArrowheads="1"/>
                  </p:cNvSpPr>
                  <p:nvPr/>
                </p:nvSpPr>
                <p:spPr bwMode="auto">
                  <a:xfrm>
                    <a:off x="2109" y="3456"/>
                    <a:ext cx="51" cy="49"/>
                  </a:xfrm>
                  <a:prstGeom prst="ellipse">
                    <a:avLst/>
                  </a:prstGeom>
                  <a:solidFill>
                    <a:srgbClr val="FF0000"/>
                  </a:solidFill>
                  <a:ln w="25400">
                    <a:solidFill>
                      <a:srgbClr val="FF0000"/>
                    </a:solidFill>
                    <a:round/>
                    <a:headEnd/>
                    <a:tailEnd/>
                  </a:ln>
                  <a:effectLst/>
                </p:spPr>
                <p:txBody>
                  <a:bodyPr wrap="none" anchor="ctr"/>
                  <a:lstStyle/>
                  <a:p>
                    <a:endParaRPr lang="en-US"/>
                  </a:p>
                </p:txBody>
              </p:sp>
              <p:sp>
                <p:nvSpPr>
                  <p:cNvPr id="369707" name="Oval 43"/>
                  <p:cNvSpPr>
                    <a:spLocks noChangeArrowheads="1"/>
                  </p:cNvSpPr>
                  <p:nvPr/>
                </p:nvSpPr>
                <p:spPr bwMode="auto">
                  <a:xfrm>
                    <a:off x="2352" y="1632"/>
                    <a:ext cx="51" cy="49"/>
                  </a:xfrm>
                  <a:prstGeom prst="ellipse">
                    <a:avLst/>
                  </a:prstGeom>
                  <a:solidFill>
                    <a:srgbClr val="FF0000"/>
                  </a:solidFill>
                  <a:ln w="25400">
                    <a:solidFill>
                      <a:srgbClr val="FF0000"/>
                    </a:solidFill>
                    <a:round/>
                    <a:headEnd/>
                    <a:tailEnd/>
                  </a:ln>
                  <a:effectLst/>
                </p:spPr>
                <p:txBody>
                  <a:bodyPr wrap="none" anchor="ctr"/>
                  <a:lstStyle/>
                  <a:p>
                    <a:endParaRPr lang="en-US"/>
                  </a:p>
                </p:txBody>
              </p:sp>
              <p:sp>
                <p:nvSpPr>
                  <p:cNvPr id="369708" name="Oval 44"/>
                  <p:cNvSpPr>
                    <a:spLocks noChangeArrowheads="1"/>
                  </p:cNvSpPr>
                  <p:nvPr/>
                </p:nvSpPr>
                <p:spPr bwMode="auto">
                  <a:xfrm>
                    <a:off x="2253" y="2736"/>
                    <a:ext cx="51" cy="49"/>
                  </a:xfrm>
                  <a:prstGeom prst="ellipse">
                    <a:avLst/>
                  </a:prstGeom>
                  <a:solidFill>
                    <a:srgbClr val="FF0000"/>
                  </a:solidFill>
                  <a:ln w="25400">
                    <a:solidFill>
                      <a:srgbClr val="FF0000"/>
                    </a:solidFill>
                    <a:round/>
                    <a:headEnd/>
                    <a:tailEnd/>
                  </a:ln>
                  <a:effectLst/>
                </p:spPr>
                <p:txBody>
                  <a:bodyPr wrap="none" anchor="ctr"/>
                  <a:lstStyle/>
                  <a:p>
                    <a:endParaRPr lang="en-US"/>
                  </a:p>
                </p:txBody>
              </p:sp>
              <p:sp>
                <p:nvSpPr>
                  <p:cNvPr id="369709" name="Oval 45"/>
                  <p:cNvSpPr>
                    <a:spLocks noChangeArrowheads="1"/>
                  </p:cNvSpPr>
                  <p:nvPr/>
                </p:nvSpPr>
                <p:spPr bwMode="auto">
                  <a:xfrm>
                    <a:off x="2685" y="3456"/>
                    <a:ext cx="51" cy="49"/>
                  </a:xfrm>
                  <a:prstGeom prst="ellipse">
                    <a:avLst/>
                  </a:prstGeom>
                  <a:solidFill>
                    <a:srgbClr val="FF0000"/>
                  </a:solidFill>
                  <a:ln w="25400">
                    <a:solidFill>
                      <a:srgbClr val="FF0000"/>
                    </a:solidFill>
                    <a:round/>
                    <a:headEnd/>
                    <a:tailEnd/>
                  </a:ln>
                  <a:effectLst/>
                </p:spPr>
                <p:txBody>
                  <a:bodyPr wrap="none" anchor="ctr"/>
                  <a:lstStyle/>
                  <a:p>
                    <a:endParaRPr lang="en-US"/>
                  </a:p>
                </p:txBody>
              </p:sp>
              <p:sp>
                <p:nvSpPr>
                  <p:cNvPr id="369710" name="Oval 46"/>
                  <p:cNvSpPr>
                    <a:spLocks noChangeArrowheads="1"/>
                  </p:cNvSpPr>
                  <p:nvPr/>
                </p:nvSpPr>
                <p:spPr bwMode="auto">
                  <a:xfrm>
                    <a:off x="2541" y="3359"/>
                    <a:ext cx="51" cy="49"/>
                  </a:xfrm>
                  <a:prstGeom prst="ellipse">
                    <a:avLst/>
                  </a:prstGeom>
                  <a:solidFill>
                    <a:srgbClr val="FF0000"/>
                  </a:solidFill>
                  <a:ln w="25400">
                    <a:solidFill>
                      <a:srgbClr val="FF0000"/>
                    </a:solidFill>
                    <a:round/>
                    <a:headEnd/>
                    <a:tailEnd/>
                  </a:ln>
                  <a:effectLst/>
                </p:spPr>
                <p:txBody>
                  <a:bodyPr wrap="none" anchor="ctr"/>
                  <a:lstStyle/>
                  <a:p>
                    <a:endParaRPr lang="en-US"/>
                  </a:p>
                </p:txBody>
              </p:sp>
            </p:grpSp>
            <p:sp>
              <p:nvSpPr>
                <p:cNvPr id="369711" name="Line 47"/>
                <p:cNvSpPr>
                  <a:spLocks noChangeShapeType="1"/>
                </p:cNvSpPr>
                <p:nvPr/>
              </p:nvSpPr>
              <p:spPr bwMode="auto">
                <a:xfrm flipV="1">
                  <a:off x="2160" y="3408"/>
                  <a:ext cx="0" cy="48"/>
                </a:xfrm>
                <a:prstGeom prst="line">
                  <a:avLst/>
                </a:prstGeom>
                <a:noFill/>
                <a:ln w="25400">
                  <a:solidFill>
                    <a:srgbClr val="FF0000"/>
                  </a:solidFill>
                  <a:round/>
                  <a:headEnd/>
                  <a:tailEnd/>
                </a:ln>
                <a:effectLst/>
              </p:spPr>
              <p:txBody>
                <a:bodyPr/>
                <a:lstStyle/>
                <a:p>
                  <a:endParaRPr lang="en-US"/>
                </a:p>
              </p:txBody>
            </p:sp>
            <p:sp>
              <p:nvSpPr>
                <p:cNvPr id="369712" name="Line 48"/>
                <p:cNvSpPr>
                  <a:spLocks noChangeShapeType="1"/>
                </p:cNvSpPr>
                <p:nvPr/>
              </p:nvSpPr>
              <p:spPr bwMode="auto">
                <a:xfrm flipV="1">
                  <a:off x="2192" y="2765"/>
                  <a:ext cx="83" cy="672"/>
                </a:xfrm>
                <a:prstGeom prst="line">
                  <a:avLst/>
                </a:prstGeom>
                <a:noFill/>
                <a:ln w="25400">
                  <a:solidFill>
                    <a:srgbClr val="FF0000"/>
                  </a:solidFill>
                  <a:round/>
                  <a:headEnd/>
                  <a:tailEnd/>
                </a:ln>
                <a:effectLst/>
              </p:spPr>
              <p:txBody>
                <a:bodyPr/>
                <a:lstStyle/>
                <a:p>
                  <a:endParaRPr lang="en-US"/>
                </a:p>
              </p:txBody>
            </p:sp>
            <p:sp>
              <p:nvSpPr>
                <p:cNvPr id="369713" name="Line 49"/>
                <p:cNvSpPr>
                  <a:spLocks noChangeShapeType="1"/>
                </p:cNvSpPr>
                <p:nvPr/>
              </p:nvSpPr>
              <p:spPr bwMode="auto">
                <a:xfrm flipV="1">
                  <a:off x="2272" y="1703"/>
                  <a:ext cx="48" cy="1056"/>
                </a:xfrm>
                <a:prstGeom prst="line">
                  <a:avLst/>
                </a:prstGeom>
                <a:noFill/>
                <a:ln w="25400">
                  <a:solidFill>
                    <a:srgbClr val="FF0000"/>
                  </a:solidFill>
                  <a:round/>
                  <a:headEnd/>
                  <a:tailEnd/>
                </a:ln>
                <a:effectLst/>
              </p:spPr>
              <p:txBody>
                <a:bodyPr/>
                <a:lstStyle/>
                <a:p>
                  <a:endParaRPr lang="en-US"/>
                </a:p>
              </p:txBody>
            </p:sp>
            <p:sp>
              <p:nvSpPr>
                <p:cNvPr id="369714" name="Line 50"/>
                <p:cNvSpPr>
                  <a:spLocks noChangeShapeType="1"/>
                </p:cNvSpPr>
                <p:nvPr/>
              </p:nvSpPr>
              <p:spPr bwMode="auto">
                <a:xfrm flipV="1">
                  <a:off x="2304" y="1661"/>
                  <a:ext cx="96" cy="48"/>
                </a:xfrm>
                <a:prstGeom prst="line">
                  <a:avLst/>
                </a:prstGeom>
                <a:noFill/>
                <a:ln w="25400">
                  <a:solidFill>
                    <a:srgbClr val="FF0000"/>
                  </a:solidFill>
                  <a:round/>
                  <a:headEnd/>
                  <a:tailEnd/>
                </a:ln>
                <a:effectLst/>
              </p:spPr>
              <p:txBody>
                <a:bodyPr/>
                <a:lstStyle/>
                <a:p>
                  <a:endParaRPr lang="en-US"/>
                </a:p>
              </p:txBody>
            </p:sp>
            <p:sp>
              <p:nvSpPr>
                <p:cNvPr id="369715" name="Line 51"/>
                <p:cNvSpPr>
                  <a:spLocks noChangeShapeType="1"/>
                </p:cNvSpPr>
                <p:nvPr/>
              </p:nvSpPr>
              <p:spPr bwMode="auto">
                <a:xfrm>
                  <a:off x="2400" y="1680"/>
                  <a:ext cx="96" cy="1296"/>
                </a:xfrm>
                <a:prstGeom prst="line">
                  <a:avLst/>
                </a:prstGeom>
                <a:noFill/>
                <a:ln w="25400">
                  <a:solidFill>
                    <a:srgbClr val="FF0000"/>
                  </a:solidFill>
                  <a:round/>
                  <a:headEnd/>
                  <a:tailEnd/>
                </a:ln>
                <a:effectLst/>
              </p:spPr>
              <p:txBody>
                <a:bodyPr/>
                <a:lstStyle/>
                <a:p>
                  <a:endParaRPr lang="en-US"/>
                </a:p>
              </p:txBody>
            </p:sp>
            <p:sp>
              <p:nvSpPr>
                <p:cNvPr id="369716" name="Line 52"/>
                <p:cNvSpPr>
                  <a:spLocks noChangeShapeType="1"/>
                </p:cNvSpPr>
                <p:nvPr/>
              </p:nvSpPr>
              <p:spPr bwMode="auto">
                <a:xfrm>
                  <a:off x="2496" y="2976"/>
                  <a:ext cx="48" cy="384"/>
                </a:xfrm>
                <a:prstGeom prst="line">
                  <a:avLst/>
                </a:prstGeom>
                <a:noFill/>
                <a:ln w="25400">
                  <a:solidFill>
                    <a:srgbClr val="FF0000"/>
                  </a:solidFill>
                  <a:round/>
                  <a:headEnd/>
                  <a:tailEnd/>
                </a:ln>
                <a:effectLst/>
              </p:spPr>
              <p:txBody>
                <a:bodyPr/>
                <a:lstStyle/>
                <a:p>
                  <a:endParaRPr lang="en-US"/>
                </a:p>
              </p:txBody>
            </p:sp>
            <p:sp>
              <p:nvSpPr>
                <p:cNvPr id="369717" name="Line 53"/>
                <p:cNvSpPr>
                  <a:spLocks noChangeShapeType="1"/>
                </p:cNvSpPr>
                <p:nvPr/>
              </p:nvSpPr>
              <p:spPr bwMode="auto">
                <a:xfrm>
                  <a:off x="2544" y="3408"/>
                  <a:ext cx="48" cy="48"/>
                </a:xfrm>
                <a:prstGeom prst="line">
                  <a:avLst/>
                </a:prstGeom>
                <a:noFill/>
                <a:ln w="25400">
                  <a:solidFill>
                    <a:srgbClr val="FF0000"/>
                  </a:solidFill>
                  <a:round/>
                  <a:headEnd/>
                  <a:tailEnd/>
                </a:ln>
                <a:effectLst/>
              </p:spPr>
              <p:txBody>
                <a:bodyPr/>
                <a:lstStyle/>
                <a:p>
                  <a:endParaRPr lang="en-US"/>
                </a:p>
              </p:txBody>
            </p:sp>
            <p:sp>
              <p:nvSpPr>
                <p:cNvPr id="369718" name="Line 54"/>
                <p:cNvSpPr>
                  <a:spLocks noChangeShapeType="1"/>
                </p:cNvSpPr>
                <p:nvPr/>
              </p:nvSpPr>
              <p:spPr bwMode="auto">
                <a:xfrm>
                  <a:off x="2640" y="3504"/>
                  <a:ext cx="48" cy="0"/>
                </a:xfrm>
                <a:prstGeom prst="line">
                  <a:avLst/>
                </a:prstGeom>
                <a:noFill/>
                <a:ln w="25400">
                  <a:solidFill>
                    <a:srgbClr val="FF0000"/>
                  </a:solidFill>
                  <a:round/>
                  <a:headEnd/>
                  <a:tailEnd/>
                </a:ln>
                <a:effectLst/>
              </p:spPr>
              <p:txBody>
                <a:bodyPr/>
                <a:lstStyle/>
                <a:p>
                  <a:endParaRPr lang="en-US"/>
                </a:p>
              </p:txBody>
            </p:sp>
          </p:grpSp>
          <p:grpSp>
            <p:nvGrpSpPr>
              <p:cNvPr id="7" name="Group 55"/>
              <p:cNvGrpSpPr>
                <a:grpSpLocks/>
              </p:cNvGrpSpPr>
              <p:nvPr/>
            </p:nvGrpSpPr>
            <p:grpSpPr bwMode="auto">
              <a:xfrm>
                <a:off x="4081" y="1381"/>
                <a:ext cx="903" cy="2140"/>
                <a:chOff x="4026" y="1381"/>
                <a:chExt cx="903" cy="2140"/>
              </a:xfrm>
            </p:grpSpPr>
            <p:sp>
              <p:nvSpPr>
                <p:cNvPr id="369720" name="Oval 56"/>
                <p:cNvSpPr>
                  <a:spLocks noChangeArrowheads="1"/>
                </p:cNvSpPr>
                <p:nvPr/>
              </p:nvSpPr>
              <p:spPr bwMode="auto">
                <a:xfrm>
                  <a:off x="4340" y="1381"/>
                  <a:ext cx="73" cy="49"/>
                </a:xfrm>
                <a:prstGeom prst="ellipse">
                  <a:avLst/>
                </a:prstGeom>
                <a:solidFill>
                  <a:srgbClr val="FF0000"/>
                </a:solidFill>
                <a:ln w="25400">
                  <a:solidFill>
                    <a:srgbClr val="FF0000"/>
                  </a:solidFill>
                  <a:round/>
                  <a:headEnd/>
                  <a:tailEnd/>
                </a:ln>
                <a:effectLst/>
              </p:spPr>
              <p:txBody>
                <a:bodyPr wrap="none" anchor="ctr"/>
                <a:lstStyle/>
                <a:p>
                  <a:endParaRPr lang="en-US"/>
                </a:p>
              </p:txBody>
            </p:sp>
            <p:sp>
              <p:nvSpPr>
                <p:cNvPr id="369721" name="Oval 57"/>
                <p:cNvSpPr>
                  <a:spLocks noChangeArrowheads="1"/>
                </p:cNvSpPr>
                <p:nvPr/>
              </p:nvSpPr>
              <p:spPr bwMode="auto">
                <a:xfrm>
                  <a:off x="4248" y="2248"/>
                  <a:ext cx="73" cy="49"/>
                </a:xfrm>
                <a:prstGeom prst="ellipse">
                  <a:avLst/>
                </a:prstGeom>
                <a:solidFill>
                  <a:srgbClr val="FF0000"/>
                </a:solidFill>
                <a:ln w="25400">
                  <a:solidFill>
                    <a:srgbClr val="FF0000"/>
                  </a:solidFill>
                  <a:round/>
                  <a:headEnd/>
                  <a:tailEnd/>
                </a:ln>
                <a:effectLst/>
              </p:spPr>
              <p:txBody>
                <a:bodyPr wrap="none" anchor="ctr"/>
                <a:lstStyle/>
                <a:p>
                  <a:endParaRPr lang="en-US"/>
                </a:p>
              </p:txBody>
            </p:sp>
            <p:sp>
              <p:nvSpPr>
                <p:cNvPr id="369722" name="Oval 58"/>
                <p:cNvSpPr>
                  <a:spLocks noChangeArrowheads="1"/>
                </p:cNvSpPr>
                <p:nvPr/>
              </p:nvSpPr>
              <p:spPr bwMode="auto">
                <a:xfrm>
                  <a:off x="4183" y="3147"/>
                  <a:ext cx="73" cy="49"/>
                </a:xfrm>
                <a:prstGeom prst="ellipse">
                  <a:avLst/>
                </a:prstGeom>
                <a:solidFill>
                  <a:srgbClr val="FF0000"/>
                </a:solidFill>
                <a:ln w="25400">
                  <a:solidFill>
                    <a:srgbClr val="FF0000"/>
                  </a:solidFill>
                  <a:round/>
                  <a:headEnd/>
                  <a:tailEnd/>
                </a:ln>
                <a:effectLst/>
              </p:spPr>
              <p:txBody>
                <a:bodyPr wrap="none" anchor="ctr"/>
                <a:lstStyle/>
                <a:p>
                  <a:endParaRPr lang="en-US"/>
                </a:p>
              </p:txBody>
            </p:sp>
            <p:sp>
              <p:nvSpPr>
                <p:cNvPr id="369723" name="Oval 59"/>
                <p:cNvSpPr>
                  <a:spLocks noChangeArrowheads="1"/>
                </p:cNvSpPr>
                <p:nvPr/>
              </p:nvSpPr>
              <p:spPr bwMode="auto">
                <a:xfrm>
                  <a:off x="4451" y="2373"/>
                  <a:ext cx="73" cy="49"/>
                </a:xfrm>
                <a:prstGeom prst="ellipse">
                  <a:avLst/>
                </a:prstGeom>
                <a:solidFill>
                  <a:srgbClr val="FF0000"/>
                </a:solidFill>
                <a:ln w="25400">
                  <a:solidFill>
                    <a:srgbClr val="FF0000"/>
                  </a:solidFill>
                  <a:round/>
                  <a:headEnd/>
                  <a:tailEnd/>
                </a:ln>
                <a:effectLst/>
              </p:spPr>
              <p:txBody>
                <a:bodyPr wrap="none" anchor="ctr"/>
                <a:lstStyle/>
                <a:p>
                  <a:endParaRPr lang="en-US"/>
                </a:p>
              </p:txBody>
            </p:sp>
            <p:sp>
              <p:nvSpPr>
                <p:cNvPr id="369724" name="Oval 60"/>
                <p:cNvSpPr>
                  <a:spLocks noChangeArrowheads="1"/>
                </p:cNvSpPr>
                <p:nvPr/>
              </p:nvSpPr>
              <p:spPr bwMode="auto">
                <a:xfrm>
                  <a:off x="4547" y="3179"/>
                  <a:ext cx="74" cy="49"/>
                </a:xfrm>
                <a:prstGeom prst="ellipse">
                  <a:avLst/>
                </a:prstGeom>
                <a:solidFill>
                  <a:srgbClr val="FF0000"/>
                </a:solidFill>
                <a:ln w="25400">
                  <a:solidFill>
                    <a:srgbClr val="FF0000"/>
                  </a:solidFill>
                  <a:round/>
                  <a:headEnd/>
                  <a:tailEnd/>
                </a:ln>
                <a:effectLst/>
              </p:spPr>
              <p:txBody>
                <a:bodyPr wrap="none" anchor="ctr"/>
                <a:lstStyle/>
                <a:p>
                  <a:endParaRPr lang="en-US"/>
                </a:p>
              </p:txBody>
            </p:sp>
            <p:sp>
              <p:nvSpPr>
                <p:cNvPr id="369725" name="Oval 61"/>
                <p:cNvSpPr>
                  <a:spLocks noChangeArrowheads="1"/>
                </p:cNvSpPr>
                <p:nvPr/>
              </p:nvSpPr>
              <p:spPr bwMode="auto">
                <a:xfrm>
                  <a:off x="4663" y="3426"/>
                  <a:ext cx="73" cy="49"/>
                </a:xfrm>
                <a:prstGeom prst="ellipse">
                  <a:avLst/>
                </a:prstGeom>
                <a:solidFill>
                  <a:srgbClr val="FF0000"/>
                </a:solidFill>
                <a:ln w="25400">
                  <a:solidFill>
                    <a:srgbClr val="FF0000"/>
                  </a:solidFill>
                  <a:round/>
                  <a:headEnd/>
                  <a:tailEnd/>
                </a:ln>
                <a:effectLst/>
              </p:spPr>
              <p:txBody>
                <a:bodyPr wrap="none" anchor="ctr"/>
                <a:lstStyle/>
                <a:p>
                  <a:endParaRPr lang="en-US"/>
                </a:p>
              </p:txBody>
            </p:sp>
            <p:sp>
              <p:nvSpPr>
                <p:cNvPr id="369726" name="Oval 62"/>
                <p:cNvSpPr>
                  <a:spLocks noChangeArrowheads="1"/>
                </p:cNvSpPr>
                <p:nvPr/>
              </p:nvSpPr>
              <p:spPr bwMode="auto">
                <a:xfrm>
                  <a:off x="4778" y="3470"/>
                  <a:ext cx="73" cy="49"/>
                </a:xfrm>
                <a:prstGeom prst="ellipse">
                  <a:avLst/>
                </a:prstGeom>
                <a:solidFill>
                  <a:srgbClr val="FF0000"/>
                </a:solidFill>
                <a:ln w="25400">
                  <a:solidFill>
                    <a:srgbClr val="FF0000"/>
                  </a:solidFill>
                  <a:round/>
                  <a:headEnd/>
                  <a:tailEnd/>
                </a:ln>
                <a:effectLst/>
              </p:spPr>
              <p:txBody>
                <a:bodyPr wrap="none" anchor="ctr"/>
                <a:lstStyle/>
                <a:p>
                  <a:endParaRPr lang="en-US"/>
                </a:p>
              </p:txBody>
            </p:sp>
            <p:sp>
              <p:nvSpPr>
                <p:cNvPr id="369727" name="Oval 63"/>
                <p:cNvSpPr>
                  <a:spLocks noChangeArrowheads="1"/>
                </p:cNvSpPr>
                <p:nvPr/>
              </p:nvSpPr>
              <p:spPr bwMode="auto">
                <a:xfrm>
                  <a:off x="4072" y="3448"/>
                  <a:ext cx="74" cy="49"/>
                </a:xfrm>
                <a:prstGeom prst="ellipse">
                  <a:avLst/>
                </a:prstGeom>
                <a:solidFill>
                  <a:srgbClr val="FF0000"/>
                </a:solidFill>
                <a:ln w="25400">
                  <a:solidFill>
                    <a:srgbClr val="FF0000"/>
                  </a:solidFill>
                  <a:round/>
                  <a:headEnd/>
                  <a:tailEnd/>
                </a:ln>
                <a:effectLst/>
              </p:spPr>
              <p:txBody>
                <a:bodyPr wrap="none" anchor="ctr"/>
                <a:lstStyle/>
                <a:p>
                  <a:endParaRPr lang="en-US"/>
                </a:p>
              </p:txBody>
            </p:sp>
            <p:sp>
              <p:nvSpPr>
                <p:cNvPr id="369728" name="Oval 64"/>
                <p:cNvSpPr>
                  <a:spLocks noChangeArrowheads="1"/>
                </p:cNvSpPr>
                <p:nvPr/>
              </p:nvSpPr>
              <p:spPr bwMode="auto">
                <a:xfrm>
                  <a:off x="4717" y="3471"/>
                  <a:ext cx="74" cy="49"/>
                </a:xfrm>
                <a:prstGeom prst="ellipse">
                  <a:avLst/>
                </a:prstGeom>
                <a:solidFill>
                  <a:srgbClr val="FF0000"/>
                </a:solidFill>
                <a:ln w="25400">
                  <a:solidFill>
                    <a:srgbClr val="FF0000"/>
                  </a:solidFill>
                  <a:round/>
                  <a:headEnd/>
                  <a:tailEnd/>
                </a:ln>
                <a:effectLst/>
              </p:spPr>
              <p:txBody>
                <a:bodyPr wrap="none" anchor="ctr"/>
                <a:lstStyle/>
                <a:p>
                  <a:endParaRPr lang="en-US"/>
                </a:p>
              </p:txBody>
            </p:sp>
            <p:sp>
              <p:nvSpPr>
                <p:cNvPr id="369729" name="Oval 65"/>
                <p:cNvSpPr>
                  <a:spLocks noChangeArrowheads="1"/>
                </p:cNvSpPr>
                <p:nvPr/>
              </p:nvSpPr>
              <p:spPr bwMode="auto">
                <a:xfrm>
                  <a:off x="4514" y="2943"/>
                  <a:ext cx="74" cy="49"/>
                </a:xfrm>
                <a:prstGeom prst="ellipse">
                  <a:avLst/>
                </a:prstGeom>
                <a:solidFill>
                  <a:srgbClr val="FF0000"/>
                </a:solidFill>
                <a:ln w="25400">
                  <a:solidFill>
                    <a:srgbClr val="FF0000"/>
                  </a:solidFill>
                  <a:round/>
                  <a:headEnd/>
                  <a:tailEnd/>
                </a:ln>
                <a:effectLst/>
              </p:spPr>
              <p:txBody>
                <a:bodyPr wrap="none" anchor="ctr"/>
                <a:lstStyle/>
                <a:p>
                  <a:endParaRPr lang="en-US"/>
                </a:p>
              </p:txBody>
            </p:sp>
            <p:sp>
              <p:nvSpPr>
                <p:cNvPr id="369730" name="Oval 66"/>
                <p:cNvSpPr>
                  <a:spLocks noChangeArrowheads="1"/>
                </p:cNvSpPr>
                <p:nvPr/>
              </p:nvSpPr>
              <p:spPr bwMode="auto">
                <a:xfrm>
                  <a:off x="4307" y="1696"/>
                  <a:ext cx="73" cy="49"/>
                </a:xfrm>
                <a:prstGeom prst="ellipse">
                  <a:avLst/>
                </a:prstGeom>
                <a:solidFill>
                  <a:srgbClr val="FF0000"/>
                </a:solidFill>
                <a:ln w="25400">
                  <a:solidFill>
                    <a:srgbClr val="FF0000"/>
                  </a:solidFill>
                  <a:round/>
                  <a:headEnd/>
                  <a:tailEnd/>
                </a:ln>
                <a:effectLst/>
              </p:spPr>
              <p:txBody>
                <a:bodyPr wrap="none" anchor="ctr"/>
                <a:lstStyle/>
                <a:p>
                  <a:endParaRPr lang="en-US"/>
                </a:p>
              </p:txBody>
            </p:sp>
            <p:sp>
              <p:nvSpPr>
                <p:cNvPr id="369731" name="Oval 67"/>
                <p:cNvSpPr>
                  <a:spLocks noChangeArrowheads="1"/>
                </p:cNvSpPr>
                <p:nvPr/>
              </p:nvSpPr>
              <p:spPr bwMode="auto">
                <a:xfrm>
                  <a:off x="4099" y="3423"/>
                  <a:ext cx="74" cy="49"/>
                </a:xfrm>
                <a:prstGeom prst="ellipse">
                  <a:avLst/>
                </a:prstGeom>
                <a:solidFill>
                  <a:srgbClr val="FF0000"/>
                </a:solidFill>
                <a:ln w="25400">
                  <a:solidFill>
                    <a:srgbClr val="FF0000"/>
                  </a:solidFill>
                  <a:round/>
                  <a:headEnd/>
                  <a:tailEnd/>
                </a:ln>
                <a:effectLst/>
              </p:spPr>
              <p:txBody>
                <a:bodyPr wrap="none" anchor="ctr"/>
                <a:lstStyle/>
                <a:p>
                  <a:endParaRPr lang="en-US"/>
                </a:p>
              </p:txBody>
            </p:sp>
            <p:sp>
              <p:nvSpPr>
                <p:cNvPr id="369732" name="Freeform 68"/>
                <p:cNvSpPr>
                  <a:spLocks/>
                </p:cNvSpPr>
                <p:nvPr/>
              </p:nvSpPr>
              <p:spPr bwMode="auto">
                <a:xfrm>
                  <a:off x="4030" y="1408"/>
                  <a:ext cx="830" cy="2112"/>
                </a:xfrm>
                <a:custGeom>
                  <a:avLst/>
                  <a:gdLst/>
                  <a:ahLst/>
                  <a:cxnLst>
                    <a:cxn ang="0">
                      <a:pos x="0" y="4701"/>
                    </a:cxn>
                    <a:cxn ang="0">
                      <a:pos x="120" y="4701"/>
                    </a:cxn>
                    <a:cxn ang="0">
                      <a:pos x="240" y="4701"/>
                    </a:cxn>
                    <a:cxn ang="0">
                      <a:pos x="355" y="4694"/>
                    </a:cxn>
                    <a:cxn ang="0">
                      <a:pos x="476" y="4691"/>
                    </a:cxn>
                    <a:cxn ang="0">
                      <a:pos x="598" y="4691"/>
                    </a:cxn>
                    <a:cxn ang="0">
                      <a:pos x="723" y="4676"/>
                    </a:cxn>
                    <a:cxn ang="0">
                      <a:pos x="843" y="4661"/>
                    </a:cxn>
                    <a:cxn ang="0">
                      <a:pos x="964" y="4630"/>
                    </a:cxn>
                    <a:cxn ang="0">
                      <a:pos x="1087" y="4584"/>
                    </a:cxn>
                    <a:cxn ang="0">
                      <a:pos x="1202" y="4502"/>
                    </a:cxn>
                    <a:cxn ang="0">
                      <a:pos x="1323" y="4388"/>
                    </a:cxn>
                    <a:cxn ang="0">
                      <a:pos x="1447" y="4226"/>
                    </a:cxn>
                    <a:cxn ang="0">
                      <a:pos x="1565" y="4017"/>
                    </a:cxn>
                    <a:cxn ang="0">
                      <a:pos x="1684" y="3750"/>
                    </a:cxn>
                    <a:cxn ang="0">
                      <a:pos x="1803" y="3415"/>
                    </a:cxn>
                    <a:cxn ang="0">
                      <a:pos x="1921" y="3040"/>
                    </a:cxn>
                    <a:cxn ang="0">
                      <a:pos x="2042" y="2589"/>
                    </a:cxn>
                    <a:cxn ang="0">
                      <a:pos x="2166" y="2119"/>
                    </a:cxn>
                    <a:cxn ang="0">
                      <a:pos x="2285" y="1647"/>
                    </a:cxn>
                    <a:cxn ang="0">
                      <a:pos x="2409" y="1182"/>
                    </a:cxn>
                    <a:cxn ang="0">
                      <a:pos x="2530" y="774"/>
                    </a:cxn>
                    <a:cxn ang="0">
                      <a:pos x="2650" y="434"/>
                    </a:cxn>
                    <a:cxn ang="0">
                      <a:pos x="2765" y="196"/>
                    </a:cxn>
                    <a:cxn ang="0">
                      <a:pos x="2886" y="43"/>
                    </a:cxn>
                    <a:cxn ang="0">
                      <a:pos x="3010" y="0"/>
                    </a:cxn>
                    <a:cxn ang="0">
                      <a:pos x="3126" y="69"/>
                    </a:cxn>
                    <a:cxn ang="0">
                      <a:pos x="3250" y="226"/>
                    </a:cxn>
                    <a:cxn ang="0">
                      <a:pos x="3365" y="460"/>
                    </a:cxn>
                    <a:cxn ang="0">
                      <a:pos x="3492" y="759"/>
                    </a:cxn>
                    <a:cxn ang="0">
                      <a:pos x="3612" y="1091"/>
                    </a:cxn>
                    <a:cxn ang="0">
                      <a:pos x="3733" y="1459"/>
                    </a:cxn>
                    <a:cxn ang="0">
                      <a:pos x="3853" y="1823"/>
                    </a:cxn>
                    <a:cxn ang="0">
                      <a:pos x="3975" y="2179"/>
                    </a:cxn>
                    <a:cxn ang="0">
                      <a:pos x="4097" y="2530"/>
                    </a:cxn>
                    <a:cxn ang="0">
                      <a:pos x="4215" y="2846"/>
                    </a:cxn>
                    <a:cxn ang="0">
                      <a:pos x="4333" y="3133"/>
                    </a:cxn>
                    <a:cxn ang="0">
                      <a:pos x="4456" y="3378"/>
                    </a:cxn>
                    <a:cxn ang="0">
                      <a:pos x="4574" y="3606"/>
                    </a:cxn>
                    <a:cxn ang="0">
                      <a:pos x="4697" y="3783"/>
                    </a:cxn>
                    <a:cxn ang="0">
                      <a:pos x="4817" y="3954"/>
                    </a:cxn>
                    <a:cxn ang="0">
                      <a:pos x="4941" y="4079"/>
                    </a:cxn>
                    <a:cxn ang="0">
                      <a:pos x="5056" y="4193"/>
                    </a:cxn>
                    <a:cxn ang="0">
                      <a:pos x="5180" y="4277"/>
                    </a:cxn>
                    <a:cxn ang="0">
                      <a:pos x="5295" y="4357"/>
                    </a:cxn>
                    <a:cxn ang="0">
                      <a:pos x="5418" y="4430"/>
                    </a:cxn>
                    <a:cxn ang="0">
                      <a:pos x="5539" y="4470"/>
                    </a:cxn>
                    <a:cxn ang="0">
                      <a:pos x="5660" y="4515"/>
                    </a:cxn>
                    <a:cxn ang="0">
                      <a:pos x="5778" y="4548"/>
                    </a:cxn>
                    <a:cxn ang="0">
                      <a:pos x="5899" y="4578"/>
                    </a:cxn>
                    <a:cxn ang="0">
                      <a:pos x="6020" y="4591"/>
                    </a:cxn>
                    <a:cxn ang="0">
                      <a:pos x="6139" y="4617"/>
                    </a:cxn>
                    <a:cxn ang="0">
                      <a:pos x="6260" y="4630"/>
                    </a:cxn>
                    <a:cxn ang="0">
                      <a:pos x="6385" y="4643"/>
                    </a:cxn>
                    <a:cxn ang="0">
                      <a:pos x="6504" y="4661"/>
                    </a:cxn>
                    <a:cxn ang="0">
                      <a:pos x="6628" y="4661"/>
                    </a:cxn>
                    <a:cxn ang="0">
                      <a:pos x="6746" y="4663"/>
                    </a:cxn>
                    <a:cxn ang="0">
                      <a:pos x="6869" y="4674"/>
                    </a:cxn>
                    <a:cxn ang="0">
                      <a:pos x="6984" y="4676"/>
                    </a:cxn>
                    <a:cxn ang="0">
                      <a:pos x="7107" y="4687"/>
                    </a:cxn>
                    <a:cxn ang="0">
                      <a:pos x="7225" y="4691"/>
                    </a:cxn>
                  </a:cxnLst>
                  <a:rect l="0" t="0" r="r" b="b"/>
                  <a:pathLst>
                    <a:path w="7225" h="4701">
                      <a:moveTo>
                        <a:pt x="0" y="4701"/>
                      </a:moveTo>
                      <a:lnTo>
                        <a:pt x="120" y="4701"/>
                      </a:lnTo>
                      <a:lnTo>
                        <a:pt x="240" y="4701"/>
                      </a:lnTo>
                      <a:lnTo>
                        <a:pt x="355" y="4694"/>
                      </a:lnTo>
                      <a:lnTo>
                        <a:pt x="476" y="4691"/>
                      </a:lnTo>
                      <a:lnTo>
                        <a:pt x="598" y="4691"/>
                      </a:lnTo>
                      <a:lnTo>
                        <a:pt x="723" y="4676"/>
                      </a:lnTo>
                      <a:lnTo>
                        <a:pt x="843" y="4661"/>
                      </a:lnTo>
                      <a:lnTo>
                        <a:pt x="964" y="4630"/>
                      </a:lnTo>
                      <a:lnTo>
                        <a:pt x="1087" y="4584"/>
                      </a:lnTo>
                      <a:lnTo>
                        <a:pt x="1202" y="4502"/>
                      </a:lnTo>
                      <a:lnTo>
                        <a:pt x="1323" y="4388"/>
                      </a:lnTo>
                      <a:lnTo>
                        <a:pt x="1447" y="4226"/>
                      </a:lnTo>
                      <a:lnTo>
                        <a:pt x="1565" y="4017"/>
                      </a:lnTo>
                      <a:lnTo>
                        <a:pt x="1684" y="3750"/>
                      </a:lnTo>
                      <a:lnTo>
                        <a:pt x="1803" y="3415"/>
                      </a:lnTo>
                      <a:lnTo>
                        <a:pt x="1921" y="3040"/>
                      </a:lnTo>
                      <a:lnTo>
                        <a:pt x="2042" y="2589"/>
                      </a:lnTo>
                      <a:lnTo>
                        <a:pt x="2166" y="2119"/>
                      </a:lnTo>
                      <a:lnTo>
                        <a:pt x="2285" y="1647"/>
                      </a:lnTo>
                      <a:lnTo>
                        <a:pt x="2409" y="1182"/>
                      </a:lnTo>
                      <a:lnTo>
                        <a:pt x="2530" y="774"/>
                      </a:lnTo>
                      <a:lnTo>
                        <a:pt x="2650" y="434"/>
                      </a:lnTo>
                      <a:lnTo>
                        <a:pt x="2765" y="196"/>
                      </a:lnTo>
                      <a:lnTo>
                        <a:pt x="2886" y="43"/>
                      </a:lnTo>
                      <a:lnTo>
                        <a:pt x="3010" y="0"/>
                      </a:lnTo>
                      <a:lnTo>
                        <a:pt x="3126" y="69"/>
                      </a:lnTo>
                      <a:lnTo>
                        <a:pt x="3250" y="226"/>
                      </a:lnTo>
                      <a:lnTo>
                        <a:pt x="3365" y="460"/>
                      </a:lnTo>
                      <a:lnTo>
                        <a:pt x="3492" y="759"/>
                      </a:lnTo>
                      <a:lnTo>
                        <a:pt x="3612" y="1091"/>
                      </a:lnTo>
                      <a:lnTo>
                        <a:pt x="3733" y="1459"/>
                      </a:lnTo>
                      <a:lnTo>
                        <a:pt x="3853" y="1823"/>
                      </a:lnTo>
                      <a:lnTo>
                        <a:pt x="3975" y="2179"/>
                      </a:lnTo>
                      <a:lnTo>
                        <a:pt x="4097" y="2530"/>
                      </a:lnTo>
                      <a:lnTo>
                        <a:pt x="4215" y="2846"/>
                      </a:lnTo>
                      <a:lnTo>
                        <a:pt x="4333" y="3133"/>
                      </a:lnTo>
                      <a:lnTo>
                        <a:pt x="4456" y="3378"/>
                      </a:lnTo>
                      <a:lnTo>
                        <a:pt x="4574" y="3606"/>
                      </a:lnTo>
                      <a:lnTo>
                        <a:pt x="4697" y="3783"/>
                      </a:lnTo>
                      <a:lnTo>
                        <a:pt x="4817" y="3954"/>
                      </a:lnTo>
                      <a:lnTo>
                        <a:pt x="4941" y="4079"/>
                      </a:lnTo>
                      <a:lnTo>
                        <a:pt x="5056" y="4193"/>
                      </a:lnTo>
                      <a:lnTo>
                        <a:pt x="5180" y="4277"/>
                      </a:lnTo>
                      <a:lnTo>
                        <a:pt x="5295" y="4357"/>
                      </a:lnTo>
                      <a:lnTo>
                        <a:pt x="5418" y="4430"/>
                      </a:lnTo>
                      <a:lnTo>
                        <a:pt x="5539" y="4470"/>
                      </a:lnTo>
                      <a:lnTo>
                        <a:pt x="5660" y="4515"/>
                      </a:lnTo>
                      <a:lnTo>
                        <a:pt x="5778" y="4548"/>
                      </a:lnTo>
                      <a:lnTo>
                        <a:pt x="5899" y="4578"/>
                      </a:lnTo>
                      <a:lnTo>
                        <a:pt x="6020" y="4591"/>
                      </a:lnTo>
                      <a:lnTo>
                        <a:pt x="6139" y="4617"/>
                      </a:lnTo>
                      <a:lnTo>
                        <a:pt x="6260" y="4630"/>
                      </a:lnTo>
                      <a:lnTo>
                        <a:pt x="6385" y="4643"/>
                      </a:lnTo>
                      <a:lnTo>
                        <a:pt x="6504" y="4661"/>
                      </a:lnTo>
                      <a:lnTo>
                        <a:pt x="6628" y="4661"/>
                      </a:lnTo>
                      <a:lnTo>
                        <a:pt x="6746" y="4663"/>
                      </a:lnTo>
                      <a:lnTo>
                        <a:pt x="6869" y="4674"/>
                      </a:lnTo>
                      <a:lnTo>
                        <a:pt x="6984" y="4676"/>
                      </a:lnTo>
                      <a:lnTo>
                        <a:pt x="7107" y="4687"/>
                      </a:lnTo>
                      <a:lnTo>
                        <a:pt x="7225" y="4691"/>
                      </a:lnTo>
                    </a:path>
                  </a:pathLst>
                </a:custGeom>
                <a:noFill/>
                <a:ln w="25400" cap="flat">
                  <a:solidFill>
                    <a:schemeClr val="tx1"/>
                  </a:solidFill>
                  <a:prstDash val="sysDot"/>
                  <a:round/>
                  <a:headEnd/>
                  <a:tailEnd/>
                </a:ln>
              </p:spPr>
              <p:txBody>
                <a:bodyPr/>
                <a:lstStyle/>
                <a:p>
                  <a:endParaRPr lang="en-US"/>
                </a:p>
              </p:txBody>
            </p:sp>
            <p:sp>
              <p:nvSpPr>
                <p:cNvPr id="369733" name="Oval 69"/>
                <p:cNvSpPr>
                  <a:spLocks noChangeArrowheads="1"/>
                </p:cNvSpPr>
                <p:nvPr/>
              </p:nvSpPr>
              <p:spPr bwMode="auto">
                <a:xfrm>
                  <a:off x="4026" y="3472"/>
                  <a:ext cx="73" cy="49"/>
                </a:xfrm>
                <a:prstGeom prst="ellipse">
                  <a:avLst/>
                </a:prstGeom>
                <a:solidFill>
                  <a:srgbClr val="FF0000"/>
                </a:solidFill>
                <a:ln w="25400">
                  <a:solidFill>
                    <a:srgbClr val="FF0000"/>
                  </a:solidFill>
                  <a:round/>
                  <a:headEnd/>
                  <a:tailEnd/>
                </a:ln>
                <a:effectLst/>
              </p:spPr>
              <p:txBody>
                <a:bodyPr wrap="none" anchor="ctr"/>
                <a:lstStyle/>
                <a:p>
                  <a:endParaRPr lang="en-US"/>
                </a:p>
              </p:txBody>
            </p:sp>
            <p:sp>
              <p:nvSpPr>
                <p:cNvPr id="369734" name="Oval 70"/>
                <p:cNvSpPr>
                  <a:spLocks noChangeArrowheads="1"/>
                </p:cNvSpPr>
                <p:nvPr/>
              </p:nvSpPr>
              <p:spPr bwMode="auto">
                <a:xfrm>
                  <a:off x="4376" y="1648"/>
                  <a:ext cx="73" cy="49"/>
                </a:xfrm>
                <a:prstGeom prst="ellipse">
                  <a:avLst/>
                </a:prstGeom>
                <a:solidFill>
                  <a:srgbClr val="FF0000"/>
                </a:solidFill>
                <a:ln w="25400">
                  <a:solidFill>
                    <a:srgbClr val="FF0000"/>
                  </a:solidFill>
                  <a:round/>
                  <a:headEnd/>
                  <a:tailEnd/>
                </a:ln>
                <a:effectLst/>
              </p:spPr>
              <p:txBody>
                <a:bodyPr wrap="none" anchor="ctr"/>
                <a:lstStyle/>
                <a:p>
                  <a:endParaRPr lang="en-US"/>
                </a:p>
              </p:txBody>
            </p:sp>
            <p:sp>
              <p:nvSpPr>
                <p:cNvPr id="369735" name="Oval 71"/>
                <p:cNvSpPr>
                  <a:spLocks noChangeArrowheads="1"/>
                </p:cNvSpPr>
                <p:nvPr/>
              </p:nvSpPr>
              <p:spPr bwMode="auto">
                <a:xfrm>
                  <a:off x="4233" y="2752"/>
                  <a:ext cx="74" cy="49"/>
                </a:xfrm>
                <a:prstGeom prst="ellipse">
                  <a:avLst/>
                </a:prstGeom>
                <a:solidFill>
                  <a:srgbClr val="FF0000"/>
                </a:solidFill>
                <a:ln w="25400">
                  <a:solidFill>
                    <a:srgbClr val="FF0000"/>
                  </a:solidFill>
                  <a:round/>
                  <a:headEnd/>
                  <a:tailEnd/>
                </a:ln>
                <a:effectLst/>
              </p:spPr>
              <p:txBody>
                <a:bodyPr wrap="none" anchor="ctr"/>
                <a:lstStyle/>
                <a:p>
                  <a:endParaRPr lang="en-US"/>
                </a:p>
              </p:txBody>
            </p:sp>
            <p:sp>
              <p:nvSpPr>
                <p:cNvPr id="369736" name="Oval 72"/>
                <p:cNvSpPr>
                  <a:spLocks noChangeArrowheads="1"/>
                </p:cNvSpPr>
                <p:nvPr/>
              </p:nvSpPr>
              <p:spPr bwMode="auto">
                <a:xfrm>
                  <a:off x="4856" y="3472"/>
                  <a:ext cx="73" cy="49"/>
                </a:xfrm>
                <a:prstGeom prst="ellipse">
                  <a:avLst/>
                </a:prstGeom>
                <a:solidFill>
                  <a:srgbClr val="FF0000"/>
                </a:solidFill>
                <a:ln w="25400">
                  <a:solidFill>
                    <a:srgbClr val="FF0000"/>
                  </a:solidFill>
                  <a:round/>
                  <a:headEnd/>
                  <a:tailEnd/>
                </a:ln>
                <a:effectLst/>
              </p:spPr>
              <p:txBody>
                <a:bodyPr wrap="none" anchor="ctr"/>
                <a:lstStyle/>
                <a:p>
                  <a:endParaRPr lang="en-US"/>
                </a:p>
              </p:txBody>
            </p:sp>
            <p:sp>
              <p:nvSpPr>
                <p:cNvPr id="369737" name="Oval 73"/>
                <p:cNvSpPr>
                  <a:spLocks noChangeArrowheads="1"/>
                </p:cNvSpPr>
                <p:nvPr/>
              </p:nvSpPr>
              <p:spPr bwMode="auto">
                <a:xfrm>
                  <a:off x="4648" y="3375"/>
                  <a:ext cx="74" cy="49"/>
                </a:xfrm>
                <a:prstGeom prst="ellipse">
                  <a:avLst/>
                </a:prstGeom>
                <a:solidFill>
                  <a:srgbClr val="FF0000"/>
                </a:solidFill>
                <a:ln w="25400">
                  <a:solidFill>
                    <a:srgbClr val="FF0000"/>
                  </a:solidFill>
                  <a:round/>
                  <a:headEnd/>
                  <a:tailEnd/>
                </a:ln>
                <a:effectLst/>
              </p:spPr>
              <p:txBody>
                <a:bodyPr wrap="none" anchor="ctr"/>
                <a:lstStyle/>
                <a:p>
                  <a:endParaRPr lang="en-US"/>
                </a:p>
              </p:txBody>
            </p:sp>
            <p:sp>
              <p:nvSpPr>
                <p:cNvPr id="369738" name="Line 74"/>
                <p:cNvSpPr>
                  <a:spLocks noChangeShapeType="1"/>
                </p:cNvSpPr>
                <p:nvPr/>
              </p:nvSpPr>
              <p:spPr bwMode="auto">
                <a:xfrm flipV="1">
                  <a:off x="4099" y="3424"/>
                  <a:ext cx="0" cy="48"/>
                </a:xfrm>
                <a:prstGeom prst="line">
                  <a:avLst/>
                </a:prstGeom>
                <a:noFill/>
                <a:ln w="25400">
                  <a:solidFill>
                    <a:srgbClr val="FF0000"/>
                  </a:solidFill>
                  <a:round/>
                  <a:headEnd/>
                  <a:tailEnd/>
                </a:ln>
                <a:effectLst/>
              </p:spPr>
              <p:txBody>
                <a:bodyPr/>
                <a:lstStyle/>
                <a:p>
                  <a:endParaRPr lang="en-US"/>
                </a:p>
              </p:txBody>
            </p:sp>
            <p:sp>
              <p:nvSpPr>
                <p:cNvPr id="369739" name="Line 75"/>
                <p:cNvSpPr>
                  <a:spLocks noChangeShapeType="1"/>
                </p:cNvSpPr>
                <p:nvPr/>
              </p:nvSpPr>
              <p:spPr bwMode="auto">
                <a:xfrm flipV="1">
                  <a:off x="4307" y="1677"/>
                  <a:ext cx="138" cy="48"/>
                </a:xfrm>
                <a:prstGeom prst="line">
                  <a:avLst/>
                </a:prstGeom>
                <a:noFill/>
                <a:ln w="25400">
                  <a:solidFill>
                    <a:srgbClr val="FF0000"/>
                  </a:solidFill>
                  <a:round/>
                  <a:headEnd/>
                  <a:tailEnd/>
                </a:ln>
                <a:effectLst/>
              </p:spPr>
              <p:txBody>
                <a:bodyPr/>
                <a:lstStyle/>
                <a:p>
                  <a:endParaRPr lang="en-US"/>
                </a:p>
              </p:txBody>
            </p:sp>
            <p:sp>
              <p:nvSpPr>
                <p:cNvPr id="369740" name="Line 76"/>
                <p:cNvSpPr>
                  <a:spLocks noChangeShapeType="1"/>
                </p:cNvSpPr>
                <p:nvPr/>
              </p:nvSpPr>
              <p:spPr bwMode="auto">
                <a:xfrm flipV="1">
                  <a:off x="4146" y="3174"/>
                  <a:ext cx="77" cy="266"/>
                </a:xfrm>
                <a:prstGeom prst="line">
                  <a:avLst/>
                </a:prstGeom>
                <a:noFill/>
                <a:ln w="25400">
                  <a:solidFill>
                    <a:srgbClr val="FF0000"/>
                  </a:solidFill>
                  <a:round/>
                  <a:headEnd/>
                  <a:tailEnd/>
                </a:ln>
                <a:effectLst/>
              </p:spPr>
              <p:txBody>
                <a:bodyPr/>
                <a:lstStyle/>
                <a:p>
                  <a:endParaRPr lang="en-US"/>
                </a:p>
              </p:txBody>
            </p:sp>
            <p:sp>
              <p:nvSpPr>
                <p:cNvPr id="369741" name="Line 77"/>
                <p:cNvSpPr>
                  <a:spLocks noChangeShapeType="1"/>
                </p:cNvSpPr>
                <p:nvPr/>
              </p:nvSpPr>
              <p:spPr bwMode="auto">
                <a:xfrm flipV="1">
                  <a:off x="4223" y="2765"/>
                  <a:ext cx="42" cy="400"/>
                </a:xfrm>
                <a:prstGeom prst="line">
                  <a:avLst/>
                </a:prstGeom>
                <a:noFill/>
                <a:ln w="25400">
                  <a:solidFill>
                    <a:srgbClr val="FF0000"/>
                  </a:solidFill>
                  <a:round/>
                  <a:headEnd/>
                  <a:tailEnd/>
                </a:ln>
                <a:effectLst/>
              </p:spPr>
              <p:txBody>
                <a:bodyPr/>
                <a:lstStyle/>
                <a:p>
                  <a:endParaRPr lang="en-US"/>
                </a:p>
              </p:txBody>
            </p:sp>
            <p:sp>
              <p:nvSpPr>
                <p:cNvPr id="369742" name="Line 78"/>
                <p:cNvSpPr>
                  <a:spLocks noChangeShapeType="1"/>
                </p:cNvSpPr>
                <p:nvPr/>
              </p:nvSpPr>
              <p:spPr bwMode="auto">
                <a:xfrm flipV="1">
                  <a:off x="4261" y="2278"/>
                  <a:ext cx="18" cy="490"/>
                </a:xfrm>
                <a:prstGeom prst="line">
                  <a:avLst/>
                </a:prstGeom>
                <a:noFill/>
                <a:ln w="25400">
                  <a:solidFill>
                    <a:srgbClr val="FF0000"/>
                  </a:solidFill>
                  <a:round/>
                  <a:headEnd/>
                  <a:tailEnd/>
                </a:ln>
                <a:effectLst/>
              </p:spPr>
              <p:txBody>
                <a:bodyPr/>
                <a:lstStyle/>
                <a:p>
                  <a:endParaRPr lang="en-US"/>
                </a:p>
              </p:txBody>
            </p:sp>
            <p:sp>
              <p:nvSpPr>
                <p:cNvPr id="369743" name="Line 79"/>
                <p:cNvSpPr>
                  <a:spLocks noChangeShapeType="1"/>
                </p:cNvSpPr>
                <p:nvPr/>
              </p:nvSpPr>
              <p:spPr bwMode="auto">
                <a:xfrm flipV="1">
                  <a:off x="4292" y="1709"/>
                  <a:ext cx="38" cy="566"/>
                </a:xfrm>
                <a:prstGeom prst="line">
                  <a:avLst/>
                </a:prstGeom>
                <a:noFill/>
                <a:ln w="25400">
                  <a:solidFill>
                    <a:srgbClr val="FF0000"/>
                  </a:solidFill>
                  <a:round/>
                  <a:headEnd/>
                  <a:tailEnd/>
                </a:ln>
                <a:effectLst/>
              </p:spPr>
              <p:txBody>
                <a:bodyPr/>
                <a:lstStyle/>
                <a:p>
                  <a:endParaRPr lang="en-US"/>
                </a:p>
              </p:txBody>
            </p:sp>
            <p:sp>
              <p:nvSpPr>
                <p:cNvPr id="369744" name="Line 80"/>
                <p:cNvSpPr>
                  <a:spLocks noChangeShapeType="1"/>
                </p:cNvSpPr>
                <p:nvPr/>
              </p:nvSpPr>
              <p:spPr bwMode="auto">
                <a:xfrm flipV="1">
                  <a:off x="4330" y="1392"/>
                  <a:ext cx="27" cy="310"/>
                </a:xfrm>
                <a:prstGeom prst="line">
                  <a:avLst/>
                </a:prstGeom>
                <a:noFill/>
                <a:ln w="25400">
                  <a:solidFill>
                    <a:srgbClr val="FF0000"/>
                  </a:solidFill>
                  <a:round/>
                  <a:headEnd/>
                  <a:tailEnd/>
                </a:ln>
                <a:effectLst/>
              </p:spPr>
              <p:txBody>
                <a:bodyPr/>
                <a:lstStyle/>
                <a:p>
                  <a:endParaRPr lang="en-US"/>
                </a:p>
              </p:txBody>
            </p:sp>
            <p:sp>
              <p:nvSpPr>
                <p:cNvPr id="369745" name="Line 81"/>
                <p:cNvSpPr>
                  <a:spLocks noChangeShapeType="1"/>
                </p:cNvSpPr>
                <p:nvPr/>
              </p:nvSpPr>
              <p:spPr bwMode="auto">
                <a:xfrm>
                  <a:off x="4367" y="1411"/>
                  <a:ext cx="55" cy="253"/>
                </a:xfrm>
                <a:prstGeom prst="line">
                  <a:avLst/>
                </a:prstGeom>
                <a:noFill/>
                <a:ln w="25400">
                  <a:solidFill>
                    <a:srgbClr val="FF0000"/>
                  </a:solidFill>
                  <a:round/>
                  <a:headEnd/>
                  <a:tailEnd/>
                </a:ln>
                <a:effectLst/>
              </p:spPr>
              <p:txBody>
                <a:bodyPr/>
                <a:lstStyle/>
                <a:p>
                  <a:endParaRPr lang="en-US"/>
                </a:p>
              </p:txBody>
            </p:sp>
            <p:sp>
              <p:nvSpPr>
                <p:cNvPr id="369746" name="Line 82"/>
                <p:cNvSpPr>
                  <a:spLocks noChangeShapeType="1"/>
                </p:cNvSpPr>
                <p:nvPr/>
              </p:nvSpPr>
              <p:spPr bwMode="auto">
                <a:xfrm>
                  <a:off x="4422" y="1670"/>
                  <a:ext cx="65" cy="727"/>
                </a:xfrm>
                <a:prstGeom prst="line">
                  <a:avLst/>
                </a:prstGeom>
                <a:noFill/>
                <a:ln w="25400">
                  <a:solidFill>
                    <a:srgbClr val="FF0000"/>
                  </a:solidFill>
                  <a:round/>
                  <a:headEnd/>
                  <a:tailEnd/>
                </a:ln>
                <a:effectLst/>
              </p:spPr>
              <p:txBody>
                <a:bodyPr/>
                <a:lstStyle/>
                <a:p>
                  <a:endParaRPr lang="en-US"/>
                </a:p>
              </p:txBody>
            </p:sp>
            <p:sp>
              <p:nvSpPr>
                <p:cNvPr id="369747" name="Line 83"/>
                <p:cNvSpPr>
                  <a:spLocks noChangeShapeType="1"/>
                </p:cNvSpPr>
                <p:nvPr/>
              </p:nvSpPr>
              <p:spPr bwMode="auto">
                <a:xfrm>
                  <a:off x="4490" y="2394"/>
                  <a:ext cx="51" cy="566"/>
                </a:xfrm>
                <a:prstGeom prst="line">
                  <a:avLst/>
                </a:prstGeom>
                <a:noFill/>
                <a:ln w="25400">
                  <a:solidFill>
                    <a:srgbClr val="FF0000"/>
                  </a:solidFill>
                  <a:round/>
                  <a:headEnd/>
                  <a:tailEnd/>
                </a:ln>
                <a:effectLst/>
              </p:spPr>
              <p:txBody>
                <a:bodyPr/>
                <a:lstStyle/>
                <a:p>
                  <a:endParaRPr lang="en-US"/>
                </a:p>
              </p:txBody>
            </p:sp>
            <p:sp>
              <p:nvSpPr>
                <p:cNvPr id="369748" name="Line 84"/>
                <p:cNvSpPr>
                  <a:spLocks noChangeShapeType="1"/>
                </p:cNvSpPr>
                <p:nvPr/>
              </p:nvSpPr>
              <p:spPr bwMode="auto">
                <a:xfrm>
                  <a:off x="4556" y="2982"/>
                  <a:ext cx="19" cy="215"/>
                </a:xfrm>
                <a:prstGeom prst="line">
                  <a:avLst/>
                </a:prstGeom>
                <a:noFill/>
                <a:ln w="25400">
                  <a:solidFill>
                    <a:srgbClr val="FF0000"/>
                  </a:solidFill>
                  <a:round/>
                  <a:headEnd/>
                  <a:tailEnd/>
                </a:ln>
                <a:effectLst/>
              </p:spPr>
              <p:txBody>
                <a:bodyPr/>
                <a:lstStyle/>
                <a:p>
                  <a:endParaRPr lang="en-US"/>
                </a:p>
              </p:txBody>
            </p:sp>
            <p:sp>
              <p:nvSpPr>
                <p:cNvPr id="369749" name="Line 85"/>
                <p:cNvSpPr>
                  <a:spLocks noChangeShapeType="1"/>
                </p:cNvSpPr>
                <p:nvPr/>
              </p:nvSpPr>
              <p:spPr bwMode="auto">
                <a:xfrm>
                  <a:off x="4583" y="3213"/>
                  <a:ext cx="93" cy="189"/>
                </a:xfrm>
                <a:prstGeom prst="line">
                  <a:avLst/>
                </a:prstGeom>
                <a:noFill/>
                <a:ln w="25400">
                  <a:solidFill>
                    <a:srgbClr val="FF0000"/>
                  </a:solidFill>
                  <a:round/>
                  <a:headEnd/>
                  <a:tailEnd/>
                </a:ln>
                <a:effectLst/>
              </p:spPr>
              <p:txBody>
                <a:bodyPr/>
                <a:lstStyle/>
                <a:p>
                  <a:endParaRPr lang="en-US"/>
                </a:p>
              </p:txBody>
            </p:sp>
          </p:grpSp>
        </p:grpSp>
        <p:sp>
          <p:nvSpPr>
            <p:cNvPr id="369751" name="Text Box 87"/>
            <p:cNvSpPr txBox="1">
              <a:spLocks noChangeArrowheads="1"/>
            </p:cNvSpPr>
            <p:nvPr/>
          </p:nvSpPr>
          <p:spPr bwMode="auto">
            <a:xfrm>
              <a:off x="2088040" y="2318774"/>
              <a:ext cx="303622" cy="360892"/>
            </a:xfrm>
            <a:prstGeom prst="rect">
              <a:avLst/>
            </a:prstGeom>
            <a:noFill/>
            <a:ln w="9525">
              <a:noFill/>
              <a:miter lim="800000"/>
              <a:headEnd/>
              <a:tailEnd/>
            </a:ln>
            <a:effectLst/>
          </p:spPr>
          <p:txBody>
            <a:bodyPr wrap="none">
              <a:spAutoFit/>
            </a:bodyPr>
            <a:lstStyle/>
            <a:p>
              <a:pPr eaLnBrk="0" hangingPunct="0"/>
              <a:r>
                <a:rPr lang="en-US" sz="1800">
                  <a:solidFill>
                    <a:srgbClr val="0000FF"/>
                  </a:solidFill>
                  <a:latin typeface="Arial" charset="0"/>
                </a:rPr>
                <a:t>5</a:t>
              </a:r>
            </a:p>
          </p:txBody>
        </p:sp>
        <p:sp>
          <p:nvSpPr>
            <p:cNvPr id="369752" name="Text Box 88"/>
            <p:cNvSpPr txBox="1">
              <a:spLocks noChangeArrowheads="1"/>
            </p:cNvSpPr>
            <p:nvPr/>
          </p:nvSpPr>
          <p:spPr bwMode="auto">
            <a:xfrm>
              <a:off x="4690516" y="2318774"/>
              <a:ext cx="303622" cy="360892"/>
            </a:xfrm>
            <a:prstGeom prst="rect">
              <a:avLst/>
            </a:prstGeom>
            <a:noFill/>
            <a:ln w="9525">
              <a:noFill/>
              <a:miter lim="800000"/>
              <a:headEnd/>
              <a:tailEnd/>
            </a:ln>
            <a:effectLst/>
          </p:spPr>
          <p:txBody>
            <a:bodyPr wrap="none">
              <a:spAutoFit/>
            </a:bodyPr>
            <a:lstStyle/>
            <a:p>
              <a:pPr eaLnBrk="0" hangingPunct="0"/>
              <a:r>
                <a:rPr lang="en-US" sz="1800" dirty="0">
                  <a:solidFill>
                    <a:srgbClr val="0000FF"/>
                  </a:solidFill>
                  <a:latin typeface="Arial" charset="0"/>
                </a:rPr>
                <a:t>9</a:t>
              </a:r>
            </a:p>
          </p:txBody>
        </p:sp>
        <p:sp>
          <p:nvSpPr>
            <p:cNvPr id="369753" name="Text Box 89"/>
            <p:cNvSpPr txBox="1">
              <a:spLocks noChangeArrowheads="1"/>
            </p:cNvSpPr>
            <p:nvPr/>
          </p:nvSpPr>
          <p:spPr bwMode="auto">
            <a:xfrm>
              <a:off x="7367348" y="2318774"/>
              <a:ext cx="427550" cy="360892"/>
            </a:xfrm>
            <a:prstGeom prst="rect">
              <a:avLst/>
            </a:prstGeom>
            <a:noFill/>
            <a:ln w="9525">
              <a:noFill/>
              <a:miter lim="800000"/>
              <a:headEnd/>
              <a:tailEnd/>
            </a:ln>
            <a:effectLst/>
          </p:spPr>
          <p:txBody>
            <a:bodyPr wrap="none">
              <a:spAutoFit/>
            </a:bodyPr>
            <a:lstStyle/>
            <a:p>
              <a:pPr eaLnBrk="0" hangingPunct="0"/>
              <a:r>
                <a:rPr lang="en-US" sz="1800">
                  <a:solidFill>
                    <a:srgbClr val="0000FF"/>
                  </a:solidFill>
                  <a:latin typeface="Arial" charset="0"/>
                </a:rPr>
                <a:t>17</a:t>
              </a:r>
            </a:p>
          </p:txBody>
        </p:sp>
      </p:grpSp>
    </p:spTree>
  </p:cSld>
  <p:clrMapOvr>
    <a:masterClrMapping/>
  </p:clrMapOvr>
  <p:transition/>
  <p:timing>
    <p:tnLst>
      <p:par>
        <p:cTn id="1" dur="indefinite" restart="never" nodeType="tmRoot"/>
      </p:par>
    </p:tnLst>
  </p:timing>
</p:sld>
</file>

<file path=ppt/slides/slide2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p:cNvSpPr>
            <a:spLocks noGrp="1"/>
          </p:cNvSpPr>
          <p:nvPr>
            <p:ph sz="half" idx="13"/>
          </p:nvPr>
        </p:nvSpPr>
        <p:spPr>
          <a:xfrm>
            <a:off x="241747" y="4831611"/>
            <a:ext cx="8686800" cy="1650560"/>
          </a:xfrm>
        </p:spPr>
        <p:txBody>
          <a:bodyPr/>
          <a:lstStyle/>
          <a:p>
            <a:r>
              <a:rPr lang="en-US" dirty="0" smtClean="0"/>
              <a:t>Peak A is easily integrated and </a:t>
            </a:r>
            <a:r>
              <a:rPr lang="en-US" dirty="0" err="1" smtClean="0"/>
              <a:t>quantitated</a:t>
            </a:r>
            <a:endParaRPr lang="en-US" dirty="0" smtClean="0"/>
          </a:p>
          <a:p>
            <a:r>
              <a:rPr lang="en-US" dirty="0" smtClean="0"/>
              <a:t>Peak B can be integrated and </a:t>
            </a:r>
            <a:r>
              <a:rPr lang="en-US" dirty="0" err="1" smtClean="0"/>
              <a:t>quantitated</a:t>
            </a:r>
            <a:r>
              <a:rPr lang="en-US" dirty="0" smtClean="0"/>
              <a:t> (S/N = 10:1).</a:t>
            </a:r>
          </a:p>
          <a:p>
            <a:r>
              <a:rPr lang="en-US" dirty="0" smtClean="0"/>
              <a:t>Peak C is detected but should not be </a:t>
            </a:r>
            <a:r>
              <a:rPr lang="en-US" dirty="0" err="1" smtClean="0"/>
              <a:t>quantitated</a:t>
            </a:r>
            <a:r>
              <a:rPr lang="en-US" dirty="0" smtClean="0"/>
              <a:t> (S/N &lt;10:1).</a:t>
            </a:r>
          </a:p>
          <a:p>
            <a:r>
              <a:rPr lang="en-US" dirty="0" smtClean="0"/>
              <a:t>Peak D is difficult to integrate and </a:t>
            </a:r>
            <a:r>
              <a:rPr lang="en-US" dirty="0" err="1" smtClean="0"/>
              <a:t>quantitate</a:t>
            </a:r>
            <a:r>
              <a:rPr lang="en-US" dirty="0" smtClean="0"/>
              <a:t> because it is too close to Vo, the negative dip caused by sample diluent.</a:t>
            </a:r>
            <a:endParaRPr lang="en-US" dirty="0"/>
          </a:p>
        </p:txBody>
      </p:sp>
      <p:sp>
        <p:nvSpPr>
          <p:cNvPr id="3" name="Title 2"/>
          <p:cNvSpPr>
            <a:spLocks noGrp="1"/>
          </p:cNvSpPr>
          <p:nvPr>
            <p:ph type="title"/>
          </p:nvPr>
        </p:nvSpPr>
        <p:spPr/>
        <p:txBody>
          <a:bodyPr/>
          <a:lstStyle/>
          <a:p>
            <a:r>
              <a:rPr lang="en-US" dirty="0" smtClean="0"/>
              <a:t>Peak Integration</a:t>
            </a:r>
            <a:endParaRPr lang="en-US" dirty="0"/>
          </a:p>
        </p:txBody>
      </p:sp>
      <p:grpSp>
        <p:nvGrpSpPr>
          <p:cNvPr id="4" name="Group 52"/>
          <p:cNvGrpSpPr/>
          <p:nvPr/>
        </p:nvGrpSpPr>
        <p:grpSpPr>
          <a:xfrm>
            <a:off x="1561391" y="991461"/>
            <a:ext cx="5948362" cy="3497521"/>
            <a:chOff x="1485089" y="933854"/>
            <a:chExt cx="5948362" cy="3497521"/>
          </a:xfrm>
        </p:grpSpPr>
        <p:grpSp>
          <p:nvGrpSpPr>
            <p:cNvPr id="5" name="Group 39"/>
            <p:cNvGrpSpPr/>
            <p:nvPr/>
          </p:nvGrpSpPr>
          <p:grpSpPr>
            <a:xfrm>
              <a:off x="3082905" y="1350539"/>
              <a:ext cx="3240884" cy="2782839"/>
              <a:chOff x="2470063" y="1379719"/>
              <a:chExt cx="3240884" cy="2782839"/>
            </a:xfrm>
          </p:grpSpPr>
          <p:grpSp>
            <p:nvGrpSpPr>
              <p:cNvPr id="7" name="Group 27"/>
              <p:cNvGrpSpPr>
                <a:grpSpLocks/>
              </p:cNvGrpSpPr>
              <p:nvPr/>
            </p:nvGrpSpPr>
            <p:grpSpPr bwMode="auto">
              <a:xfrm>
                <a:off x="2470063" y="1379719"/>
                <a:ext cx="1709711" cy="2782839"/>
                <a:chOff x="3253" y="1296"/>
                <a:chExt cx="1227" cy="2187"/>
              </a:xfrm>
            </p:grpSpPr>
            <p:sp>
              <p:nvSpPr>
                <p:cNvPr id="19" name="Freeform 28"/>
                <p:cNvSpPr>
                  <a:spLocks/>
                </p:cNvSpPr>
                <p:nvPr/>
              </p:nvSpPr>
              <p:spPr bwMode="auto">
                <a:xfrm>
                  <a:off x="3744" y="1296"/>
                  <a:ext cx="384" cy="2112"/>
                </a:xfrm>
                <a:custGeom>
                  <a:avLst/>
                  <a:gdLst/>
                  <a:ahLst/>
                  <a:cxnLst>
                    <a:cxn ang="0">
                      <a:pos x="0" y="4701"/>
                    </a:cxn>
                    <a:cxn ang="0">
                      <a:pos x="120" y="4701"/>
                    </a:cxn>
                    <a:cxn ang="0">
                      <a:pos x="240" y="4701"/>
                    </a:cxn>
                    <a:cxn ang="0">
                      <a:pos x="355" y="4694"/>
                    </a:cxn>
                    <a:cxn ang="0">
                      <a:pos x="476" y="4691"/>
                    </a:cxn>
                    <a:cxn ang="0">
                      <a:pos x="598" y="4691"/>
                    </a:cxn>
                    <a:cxn ang="0">
                      <a:pos x="723" y="4676"/>
                    </a:cxn>
                    <a:cxn ang="0">
                      <a:pos x="843" y="4661"/>
                    </a:cxn>
                    <a:cxn ang="0">
                      <a:pos x="964" y="4630"/>
                    </a:cxn>
                    <a:cxn ang="0">
                      <a:pos x="1087" y="4584"/>
                    </a:cxn>
                    <a:cxn ang="0">
                      <a:pos x="1202" y="4502"/>
                    </a:cxn>
                    <a:cxn ang="0">
                      <a:pos x="1323" y="4388"/>
                    </a:cxn>
                    <a:cxn ang="0">
                      <a:pos x="1447" y="4226"/>
                    </a:cxn>
                    <a:cxn ang="0">
                      <a:pos x="1565" y="4017"/>
                    </a:cxn>
                    <a:cxn ang="0">
                      <a:pos x="1684" y="3750"/>
                    </a:cxn>
                    <a:cxn ang="0">
                      <a:pos x="1803" y="3415"/>
                    </a:cxn>
                    <a:cxn ang="0">
                      <a:pos x="1921" y="3040"/>
                    </a:cxn>
                    <a:cxn ang="0">
                      <a:pos x="2042" y="2589"/>
                    </a:cxn>
                    <a:cxn ang="0">
                      <a:pos x="2166" y="2119"/>
                    </a:cxn>
                    <a:cxn ang="0">
                      <a:pos x="2285" y="1647"/>
                    </a:cxn>
                    <a:cxn ang="0">
                      <a:pos x="2409" y="1182"/>
                    </a:cxn>
                    <a:cxn ang="0">
                      <a:pos x="2530" y="774"/>
                    </a:cxn>
                    <a:cxn ang="0">
                      <a:pos x="2650" y="434"/>
                    </a:cxn>
                    <a:cxn ang="0">
                      <a:pos x="2765" y="196"/>
                    </a:cxn>
                    <a:cxn ang="0">
                      <a:pos x="2886" y="43"/>
                    </a:cxn>
                    <a:cxn ang="0">
                      <a:pos x="3010" y="0"/>
                    </a:cxn>
                    <a:cxn ang="0">
                      <a:pos x="3126" y="69"/>
                    </a:cxn>
                    <a:cxn ang="0">
                      <a:pos x="3250" y="226"/>
                    </a:cxn>
                    <a:cxn ang="0">
                      <a:pos x="3365" y="460"/>
                    </a:cxn>
                    <a:cxn ang="0">
                      <a:pos x="3492" y="759"/>
                    </a:cxn>
                    <a:cxn ang="0">
                      <a:pos x="3612" y="1091"/>
                    </a:cxn>
                    <a:cxn ang="0">
                      <a:pos x="3733" y="1459"/>
                    </a:cxn>
                    <a:cxn ang="0">
                      <a:pos x="3853" y="1823"/>
                    </a:cxn>
                    <a:cxn ang="0">
                      <a:pos x="3975" y="2179"/>
                    </a:cxn>
                    <a:cxn ang="0">
                      <a:pos x="4097" y="2530"/>
                    </a:cxn>
                    <a:cxn ang="0">
                      <a:pos x="4215" y="2846"/>
                    </a:cxn>
                    <a:cxn ang="0">
                      <a:pos x="4333" y="3133"/>
                    </a:cxn>
                    <a:cxn ang="0">
                      <a:pos x="4456" y="3378"/>
                    </a:cxn>
                    <a:cxn ang="0">
                      <a:pos x="4574" y="3606"/>
                    </a:cxn>
                    <a:cxn ang="0">
                      <a:pos x="4697" y="3783"/>
                    </a:cxn>
                    <a:cxn ang="0">
                      <a:pos x="4817" y="3954"/>
                    </a:cxn>
                    <a:cxn ang="0">
                      <a:pos x="4941" y="4079"/>
                    </a:cxn>
                    <a:cxn ang="0">
                      <a:pos x="5056" y="4193"/>
                    </a:cxn>
                    <a:cxn ang="0">
                      <a:pos x="5180" y="4277"/>
                    </a:cxn>
                    <a:cxn ang="0">
                      <a:pos x="5295" y="4357"/>
                    </a:cxn>
                    <a:cxn ang="0">
                      <a:pos x="5418" y="4430"/>
                    </a:cxn>
                    <a:cxn ang="0">
                      <a:pos x="5539" y="4470"/>
                    </a:cxn>
                    <a:cxn ang="0">
                      <a:pos x="5660" y="4515"/>
                    </a:cxn>
                    <a:cxn ang="0">
                      <a:pos x="5778" y="4548"/>
                    </a:cxn>
                    <a:cxn ang="0">
                      <a:pos x="5899" y="4578"/>
                    </a:cxn>
                    <a:cxn ang="0">
                      <a:pos x="6020" y="4591"/>
                    </a:cxn>
                    <a:cxn ang="0">
                      <a:pos x="6139" y="4617"/>
                    </a:cxn>
                    <a:cxn ang="0">
                      <a:pos x="6260" y="4630"/>
                    </a:cxn>
                    <a:cxn ang="0">
                      <a:pos x="6385" y="4643"/>
                    </a:cxn>
                    <a:cxn ang="0">
                      <a:pos x="6504" y="4661"/>
                    </a:cxn>
                    <a:cxn ang="0">
                      <a:pos x="6628" y="4661"/>
                    </a:cxn>
                    <a:cxn ang="0">
                      <a:pos x="6746" y="4663"/>
                    </a:cxn>
                    <a:cxn ang="0">
                      <a:pos x="6869" y="4674"/>
                    </a:cxn>
                    <a:cxn ang="0">
                      <a:pos x="6984" y="4676"/>
                    </a:cxn>
                    <a:cxn ang="0">
                      <a:pos x="7107" y="4687"/>
                    </a:cxn>
                    <a:cxn ang="0">
                      <a:pos x="7225" y="4691"/>
                    </a:cxn>
                  </a:cxnLst>
                  <a:rect l="0" t="0" r="r" b="b"/>
                  <a:pathLst>
                    <a:path w="7225" h="4701">
                      <a:moveTo>
                        <a:pt x="0" y="4701"/>
                      </a:moveTo>
                      <a:lnTo>
                        <a:pt x="120" y="4701"/>
                      </a:lnTo>
                      <a:lnTo>
                        <a:pt x="240" y="4701"/>
                      </a:lnTo>
                      <a:lnTo>
                        <a:pt x="355" y="4694"/>
                      </a:lnTo>
                      <a:lnTo>
                        <a:pt x="476" y="4691"/>
                      </a:lnTo>
                      <a:lnTo>
                        <a:pt x="598" y="4691"/>
                      </a:lnTo>
                      <a:lnTo>
                        <a:pt x="723" y="4676"/>
                      </a:lnTo>
                      <a:lnTo>
                        <a:pt x="843" y="4661"/>
                      </a:lnTo>
                      <a:lnTo>
                        <a:pt x="964" y="4630"/>
                      </a:lnTo>
                      <a:lnTo>
                        <a:pt x="1087" y="4584"/>
                      </a:lnTo>
                      <a:lnTo>
                        <a:pt x="1202" y="4502"/>
                      </a:lnTo>
                      <a:lnTo>
                        <a:pt x="1323" y="4388"/>
                      </a:lnTo>
                      <a:lnTo>
                        <a:pt x="1447" y="4226"/>
                      </a:lnTo>
                      <a:lnTo>
                        <a:pt x="1565" y="4017"/>
                      </a:lnTo>
                      <a:lnTo>
                        <a:pt x="1684" y="3750"/>
                      </a:lnTo>
                      <a:lnTo>
                        <a:pt x="1803" y="3415"/>
                      </a:lnTo>
                      <a:lnTo>
                        <a:pt x="1921" y="3040"/>
                      </a:lnTo>
                      <a:lnTo>
                        <a:pt x="2042" y="2589"/>
                      </a:lnTo>
                      <a:lnTo>
                        <a:pt x="2166" y="2119"/>
                      </a:lnTo>
                      <a:lnTo>
                        <a:pt x="2285" y="1647"/>
                      </a:lnTo>
                      <a:lnTo>
                        <a:pt x="2409" y="1182"/>
                      </a:lnTo>
                      <a:lnTo>
                        <a:pt x="2530" y="774"/>
                      </a:lnTo>
                      <a:lnTo>
                        <a:pt x="2650" y="434"/>
                      </a:lnTo>
                      <a:lnTo>
                        <a:pt x="2765" y="196"/>
                      </a:lnTo>
                      <a:lnTo>
                        <a:pt x="2886" y="43"/>
                      </a:lnTo>
                      <a:lnTo>
                        <a:pt x="3010" y="0"/>
                      </a:lnTo>
                      <a:lnTo>
                        <a:pt x="3126" y="69"/>
                      </a:lnTo>
                      <a:lnTo>
                        <a:pt x="3250" y="226"/>
                      </a:lnTo>
                      <a:lnTo>
                        <a:pt x="3365" y="460"/>
                      </a:lnTo>
                      <a:lnTo>
                        <a:pt x="3492" y="759"/>
                      </a:lnTo>
                      <a:lnTo>
                        <a:pt x="3612" y="1091"/>
                      </a:lnTo>
                      <a:lnTo>
                        <a:pt x="3733" y="1459"/>
                      </a:lnTo>
                      <a:lnTo>
                        <a:pt x="3853" y="1823"/>
                      </a:lnTo>
                      <a:lnTo>
                        <a:pt x="3975" y="2179"/>
                      </a:lnTo>
                      <a:lnTo>
                        <a:pt x="4097" y="2530"/>
                      </a:lnTo>
                      <a:lnTo>
                        <a:pt x="4215" y="2846"/>
                      </a:lnTo>
                      <a:lnTo>
                        <a:pt x="4333" y="3133"/>
                      </a:lnTo>
                      <a:lnTo>
                        <a:pt x="4456" y="3378"/>
                      </a:lnTo>
                      <a:lnTo>
                        <a:pt x="4574" y="3606"/>
                      </a:lnTo>
                      <a:lnTo>
                        <a:pt x="4697" y="3783"/>
                      </a:lnTo>
                      <a:lnTo>
                        <a:pt x="4817" y="3954"/>
                      </a:lnTo>
                      <a:lnTo>
                        <a:pt x="4941" y="4079"/>
                      </a:lnTo>
                      <a:lnTo>
                        <a:pt x="5056" y="4193"/>
                      </a:lnTo>
                      <a:lnTo>
                        <a:pt x="5180" y="4277"/>
                      </a:lnTo>
                      <a:lnTo>
                        <a:pt x="5295" y="4357"/>
                      </a:lnTo>
                      <a:lnTo>
                        <a:pt x="5418" y="4430"/>
                      </a:lnTo>
                      <a:lnTo>
                        <a:pt x="5539" y="4470"/>
                      </a:lnTo>
                      <a:lnTo>
                        <a:pt x="5660" y="4515"/>
                      </a:lnTo>
                      <a:lnTo>
                        <a:pt x="5778" y="4548"/>
                      </a:lnTo>
                      <a:lnTo>
                        <a:pt x="5899" y="4578"/>
                      </a:lnTo>
                      <a:lnTo>
                        <a:pt x="6020" y="4591"/>
                      </a:lnTo>
                      <a:lnTo>
                        <a:pt x="6139" y="4617"/>
                      </a:lnTo>
                      <a:lnTo>
                        <a:pt x="6260" y="4630"/>
                      </a:lnTo>
                      <a:lnTo>
                        <a:pt x="6385" y="4643"/>
                      </a:lnTo>
                      <a:lnTo>
                        <a:pt x="6504" y="4661"/>
                      </a:lnTo>
                      <a:lnTo>
                        <a:pt x="6628" y="4661"/>
                      </a:lnTo>
                      <a:lnTo>
                        <a:pt x="6746" y="4663"/>
                      </a:lnTo>
                      <a:lnTo>
                        <a:pt x="6869" y="4674"/>
                      </a:lnTo>
                      <a:lnTo>
                        <a:pt x="6984" y="4676"/>
                      </a:lnTo>
                      <a:lnTo>
                        <a:pt x="7107" y="4687"/>
                      </a:lnTo>
                      <a:lnTo>
                        <a:pt x="7225" y="4691"/>
                      </a:lnTo>
                    </a:path>
                  </a:pathLst>
                </a:custGeom>
                <a:noFill/>
                <a:ln w="25400">
                  <a:solidFill>
                    <a:srgbClr val="FF0000"/>
                  </a:solidFill>
                  <a:prstDash val="solid"/>
                  <a:round/>
                  <a:headEnd/>
                  <a:tailEnd/>
                </a:ln>
              </p:spPr>
              <p:txBody>
                <a:bodyPr/>
                <a:lstStyle/>
                <a:p>
                  <a:endParaRPr lang="en-US"/>
                </a:p>
              </p:txBody>
            </p:sp>
            <p:sp>
              <p:nvSpPr>
                <p:cNvPr id="20" name="Freeform 29"/>
                <p:cNvSpPr>
                  <a:spLocks/>
                </p:cNvSpPr>
                <p:nvPr/>
              </p:nvSpPr>
              <p:spPr bwMode="auto">
                <a:xfrm>
                  <a:off x="4123" y="3328"/>
                  <a:ext cx="357" cy="112"/>
                </a:xfrm>
                <a:custGeom>
                  <a:avLst/>
                  <a:gdLst/>
                  <a:ahLst/>
                  <a:cxnLst>
                    <a:cxn ang="0">
                      <a:pos x="0" y="69"/>
                    </a:cxn>
                    <a:cxn ang="0">
                      <a:pos x="42" y="0"/>
                    </a:cxn>
                    <a:cxn ang="0">
                      <a:pos x="117" y="21"/>
                    </a:cxn>
                    <a:cxn ang="0">
                      <a:pos x="149" y="48"/>
                    </a:cxn>
                    <a:cxn ang="0">
                      <a:pos x="186" y="37"/>
                    </a:cxn>
                    <a:cxn ang="0">
                      <a:pos x="192" y="85"/>
                    </a:cxn>
                    <a:cxn ang="0">
                      <a:pos x="213" y="53"/>
                    </a:cxn>
                    <a:cxn ang="0">
                      <a:pos x="234" y="21"/>
                    </a:cxn>
                    <a:cxn ang="0">
                      <a:pos x="261" y="69"/>
                    </a:cxn>
                    <a:cxn ang="0">
                      <a:pos x="277" y="32"/>
                    </a:cxn>
                    <a:cxn ang="0">
                      <a:pos x="314" y="59"/>
                    </a:cxn>
                    <a:cxn ang="0">
                      <a:pos x="352" y="37"/>
                    </a:cxn>
                  </a:cxnLst>
                  <a:rect l="0" t="0" r="r" b="b"/>
                  <a:pathLst>
                    <a:path w="357" h="112">
                      <a:moveTo>
                        <a:pt x="0" y="69"/>
                      </a:moveTo>
                      <a:cubicBezTo>
                        <a:pt x="31" y="38"/>
                        <a:pt x="33" y="47"/>
                        <a:pt x="42" y="0"/>
                      </a:cubicBezTo>
                      <a:cubicBezTo>
                        <a:pt x="77" y="4"/>
                        <a:pt x="90" y="4"/>
                        <a:pt x="117" y="21"/>
                      </a:cubicBezTo>
                      <a:cubicBezTo>
                        <a:pt x="124" y="45"/>
                        <a:pt x="121" y="57"/>
                        <a:pt x="149" y="48"/>
                      </a:cubicBezTo>
                      <a:cubicBezTo>
                        <a:pt x="175" y="9"/>
                        <a:pt x="162" y="6"/>
                        <a:pt x="186" y="37"/>
                      </a:cubicBezTo>
                      <a:cubicBezTo>
                        <a:pt x="188" y="53"/>
                        <a:pt x="178" y="77"/>
                        <a:pt x="192" y="85"/>
                      </a:cubicBezTo>
                      <a:cubicBezTo>
                        <a:pt x="203" y="92"/>
                        <a:pt x="206" y="64"/>
                        <a:pt x="213" y="53"/>
                      </a:cubicBezTo>
                      <a:cubicBezTo>
                        <a:pt x="220" y="42"/>
                        <a:pt x="234" y="21"/>
                        <a:pt x="234" y="21"/>
                      </a:cubicBezTo>
                      <a:cubicBezTo>
                        <a:pt x="245" y="37"/>
                        <a:pt x="250" y="53"/>
                        <a:pt x="261" y="69"/>
                      </a:cubicBezTo>
                      <a:cubicBezTo>
                        <a:pt x="274" y="112"/>
                        <a:pt x="272" y="48"/>
                        <a:pt x="277" y="32"/>
                      </a:cubicBezTo>
                      <a:cubicBezTo>
                        <a:pt x="298" y="39"/>
                        <a:pt x="307" y="37"/>
                        <a:pt x="314" y="59"/>
                      </a:cubicBezTo>
                      <a:cubicBezTo>
                        <a:pt x="357" y="52"/>
                        <a:pt x="352" y="66"/>
                        <a:pt x="352" y="37"/>
                      </a:cubicBezTo>
                    </a:path>
                  </a:pathLst>
                </a:custGeom>
                <a:noFill/>
                <a:ln w="25400" cap="flat" cmpd="sng">
                  <a:solidFill>
                    <a:schemeClr val="tx1"/>
                  </a:solidFill>
                  <a:prstDash val="solid"/>
                  <a:round/>
                  <a:headEnd type="none" w="med" len="med"/>
                  <a:tailEnd type="none" w="med" len="med"/>
                </a:ln>
                <a:effectLst/>
              </p:spPr>
              <p:txBody>
                <a:bodyPr wrap="none">
                  <a:spAutoFit/>
                </a:bodyPr>
                <a:lstStyle/>
                <a:p>
                  <a:endParaRPr lang="en-US"/>
                </a:p>
              </p:txBody>
            </p:sp>
            <p:sp>
              <p:nvSpPr>
                <p:cNvPr id="21" name="Freeform 30"/>
                <p:cNvSpPr>
                  <a:spLocks/>
                </p:cNvSpPr>
                <p:nvPr/>
              </p:nvSpPr>
              <p:spPr bwMode="auto">
                <a:xfrm>
                  <a:off x="3253" y="3302"/>
                  <a:ext cx="496" cy="181"/>
                </a:xfrm>
                <a:custGeom>
                  <a:avLst/>
                  <a:gdLst/>
                  <a:ahLst/>
                  <a:cxnLst>
                    <a:cxn ang="0">
                      <a:pos x="32" y="127"/>
                    </a:cxn>
                    <a:cxn ang="0">
                      <a:pos x="48" y="63"/>
                    </a:cxn>
                    <a:cxn ang="0">
                      <a:pos x="75" y="111"/>
                    </a:cxn>
                    <a:cxn ang="0">
                      <a:pos x="86" y="127"/>
                    </a:cxn>
                    <a:cxn ang="0">
                      <a:pos x="118" y="79"/>
                    </a:cxn>
                    <a:cxn ang="0">
                      <a:pos x="187" y="106"/>
                    </a:cxn>
                    <a:cxn ang="0">
                      <a:pos x="219" y="58"/>
                    </a:cxn>
                    <a:cxn ang="0">
                      <a:pos x="267" y="117"/>
                    </a:cxn>
                    <a:cxn ang="0">
                      <a:pos x="272" y="85"/>
                    </a:cxn>
                    <a:cxn ang="0">
                      <a:pos x="310" y="127"/>
                    </a:cxn>
                    <a:cxn ang="0">
                      <a:pos x="315" y="95"/>
                    </a:cxn>
                    <a:cxn ang="0">
                      <a:pos x="331" y="85"/>
                    </a:cxn>
                    <a:cxn ang="0">
                      <a:pos x="336" y="69"/>
                    </a:cxn>
                    <a:cxn ang="0">
                      <a:pos x="358" y="101"/>
                    </a:cxn>
                    <a:cxn ang="0">
                      <a:pos x="352" y="133"/>
                    </a:cxn>
                    <a:cxn ang="0">
                      <a:pos x="363" y="26"/>
                    </a:cxn>
                    <a:cxn ang="0">
                      <a:pos x="390" y="74"/>
                    </a:cxn>
                    <a:cxn ang="0">
                      <a:pos x="400" y="90"/>
                    </a:cxn>
                    <a:cxn ang="0">
                      <a:pos x="432" y="111"/>
                    </a:cxn>
                    <a:cxn ang="0">
                      <a:pos x="470" y="53"/>
                    </a:cxn>
                    <a:cxn ang="0">
                      <a:pos x="496" y="101"/>
                    </a:cxn>
                  </a:cxnLst>
                  <a:rect l="0" t="0" r="r" b="b"/>
                  <a:pathLst>
                    <a:path w="496" h="181">
                      <a:moveTo>
                        <a:pt x="32" y="127"/>
                      </a:moveTo>
                      <a:cubicBezTo>
                        <a:pt x="23" y="97"/>
                        <a:pt x="0" y="0"/>
                        <a:pt x="48" y="63"/>
                      </a:cubicBezTo>
                      <a:cubicBezTo>
                        <a:pt x="58" y="90"/>
                        <a:pt x="51" y="76"/>
                        <a:pt x="75" y="111"/>
                      </a:cubicBezTo>
                      <a:cubicBezTo>
                        <a:pt x="79" y="116"/>
                        <a:pt x="86" y="127"/>
                        <a:pt x="86" y="127"/>
                      </a:cubicBezTo>
                      <a:cubicBezTo>
                        <a:pt x="102" y="111"/>
                        <a:pt x="110" y="100"/>
                        <a:pt x="118" y="79"/>
                      </a:cubicBezTo>
                      <a:cubicBezTo>
                        <a:pt x="158" y="94"/>
                        <a:pt x="133" y="99"/>
                        <a:pt x="187" y="106"/>
                      </a:cubicBezTo>
                      <a:cubicBezTo>
                        <a:pt x="203" y="90"/>
                        <a:pt x="212" y="79"/>
                        <a:pt x="219" y="58"/>
                      </a:cubicBezTo>
                      <a:cubicBezTo>
                        <a:pt x="245" y="76"/>
                        <a:pt x="250" y="93"/>
                        <a:pt x="267" y="117"/>
                      </a:cubicBezTo>
                      <a:cubicBezTo>
                        <a:pt x="269" y="106"/>
                        <a:pt x="267" y="94"/>
                        <a:pt x="272" y="85"/>
                      </a:cubicBezTo>
                      <a:cubicBezTo>
                        <a:pt x="287" y="57"/>
                        <a:pt x="307" y="119"/>
                        <a:pt x="310" y="127"/>
                      </a:cubicBezTo>
                      <a:cubicBezTo>
                        <a:pt x="312" y="116"/>
                        <a:pt x="310" y="105"/>
                        <a:pt x="315" y="95"/>
                      </a:cubicBezTo>
                      <a:cubicBezTo>
                        <a:pt x="318" y="89"/>
                        <a:pt x="327" y="90"/>
                        <a:pt x="331" y="85"/>
                      </a:cubicBezTo>
                      <a:cubicBezTo>
                        <a:pt x="335" y="81"/>
                        <a:pt x="334" y="74"/>
                        <a:pt x="336" y="69"/>
                      </a:cubicBezTo>
                      <a:cubicBezTo>
                        <a:pt x="345" y="78"/>
                        <a:pt x="358" y="87"/>
                        <a:pt x="358" y="101"/>
                      </a:cubicBezTo>
                      <a:cubicBezTo>
                        <a:pt x="358" y="112"/>
                        <a:pt x="351" y="144"/>
                        <a:pt x="352" y="133"/>
                      </a:cubicBezTo>
                      <a:cubicBezTo>
                        <a:pt x="354" y="97"/>
                        <a:pt x="363" y="26"/>
                        <a:pt x="363" y="26"/>
                      </a:cubicBezTo>
                      <a:cubicBezTo>
                        <a:pt x="372" y="55"/>
                        <a:pt x="364" y="35"/>
                        <a:pt x="390" y="74"/>
                      </a:cubicBezTo>
                      <a:cubicBezTo>
                        <a:pt x="393" y="79"/>
                        <a:pt x="400" y="90"/>
                        <a:pt x="400" y="90"/>
                      </a:cubicBezTo>
                      <a:cubicBezTo>
                        <a:pt x="410" y="161"/>
                        <a:pt x="394" y="125"/>
                        <a:pt x="432" y="111"/>
                      </a:cubicBezTo>
                      <a:cubicBezTo>
                        <a:pt x="484" y="125"/>
                        <a:pt x="460" y="181"/>
                        <a:pt x="470" y="53"/>
                      </a:cubicBezTo>
                      <a:cubicBezTo>
                        <a:pt x="478" y="79"/>
                        <a:pt x="463" y="101"/>
                        <a:pt x="496" y="101"/>
                      </a:cubicBezTo>
                    </a:path>
                  </a:pathLst>
                </a:custGeom>
                <a:noFill/>
                <a:ln w="25400" cap="flat" cmpd="sng">
                  <a:solidFill>
                    <a:schemeClr val="tx1"/>
                  </a:solidFill>
                  <a:prstDash val="solid"/>
                  <a:round/>
                  <a:headEnd type="none" w="med" len="med"/>
                  <a:tailEnd type="none" w="med" len="med"/>
                </a:ln>
                <a:effectLst/>
              </p:spPr>
              <p:txBody>
                <a:bodyPr wrap="none">
                  <a:spAutoFit/>
                </a:bodyPr>
                <a:lstStyle/>
                <a:p>
                  <a:endParaRPr lang="en-US"/>
                </a:p>
              </p:txBody>
            </p:sp>
          </p:grpSp>
          <p:sp>
            <p:nvSpPr>
              <p:cNvPr id="16" name="Freeform 32"/>
              <p:cNvSpPr>
                <a:spLocks/>
              </p:cNvSpPr>
              <p:nvPr/>
            </p:nvSpPr>
            <p:spPr bwMode="auto">
              <a:xfrm>
                <a:off x="4755044" y="3761737"/>
                <a:ext cx="468185" cy="277393"/>
              </a:xfrm>
              <a:custGeom>
                <a:avLst/>
                <a:gdLst/>
                <a:ahLst/>
                <a:cxnLst>
                  <a:cxn ang="0">
                    <a:pos x="0" y="652"/>
                  </a:cxn>
                  <a:cxn ang="0">
                    <a:pos x="51" y="652"/>
                  </a:cxn>
                  <a:cxn ang="0">
                    <a:pos x="104" y="652"/>
                  </a:cxn>
                  <a:cxn ang="0">
                    <a:pos x="153" y="652"/>
                  </a:cxn>
                  <a:cxn ang="0">
                    <a:pos x="206" y="652"/>
                  </a:cxn>
                  <a:cxn ang="0">
                    <a:pos x="259" y="652"/>
                  </a:cxn>
                  <a:cxn ang="0">
                    <a:pos x="312" y="652"/>
                  </a:cxn>
                  <a:cxn ang="0">
                    <a:pos x="364" y="652"/>
                  </a:cxn>
                  <a:cxn ang="0">
                    <a:pos x="417" y="652"/>
                  </a:cxn>
                  <a:cxn ang="0">
                    <a:pos x="470" y="652"/>
                  </a:cxn>
                  <a:cxn ang="0">
                    <a:pos x="521" y="648"/>
                  </a:cxn>
                  <a:cxn ang="0">
                    <a:pos x="573" y="647"/>
                  </a:cxn>
                  <a:cxn ang="0">
                    <a:pos x="626" y="647"/>
                  </a:cxn>
                  <a:cxn ang="0">
                    <a:pos x="678" y="645"/>
                  </a:cxn>
                  <a:cxn ang="0">
                    <a:pos x="729" y="634"/>
                  </a:cxn>
                  <a:cxn ang="0">
                    <a:pos x="781" y="628"/>
                  </a:cxn>
                  <a:cxn ang="0">
                    <a:pos x="833" y="611"/>
                  </a:cxn>
                  <a:cxn ang="0">
                    <a:pos x="883" y="593"/>
                  </a:cxn>
                  <a:cxn ang="0">
                    <a:pos x="938" y="562"/>
                  </a:cxn>
                  <a:cxn ang="0">
                    <a:pos x="990" y="523"/>
                  </a:cxn>
                  <a:cxn ang="0">
                    <a:pos x="1043" y="475"/>
                  </a:cxn>
                  <a:cxn ang="0">
                    <a:pos x="1095" y="417"/>
                  </a:cxn>
                  <a:cxn ang="0">
                    <a:pos x="1148" y="356"/>
                  </a:cxn>
                  <a:cxn ang="0">
                    <a:pos x="1198" y="284"/>
                  </a:cxn>
                  <a:cxn ang="0">
                    <a:pos x="1250" y="217"/>
                  </a:cxn>
                  <a:cxn ang="0">
                    <a:pos x="1303" y="143"/>
                  </a:cxn>
                  <a:cxn ang="0">
                    <a:pos x="1355" y="87"/>
                  </a:cxn>
                  <a:cxn ang="0">
                    <a:pos x="1408" y="43"/>
                  </a:cxn>
                  <a:cxn ang="0">
                    <a:pos x="1458" y="10"/>
                  </a:cxn>
                  <a:cxn ang="0">
                    <a:pos x="1512" y="0"/>
                  </a:cxn>
                  <a:cxn ang="0">
                    <a:pos x="1565" y="7"/>
                  </a:cxn>
                  <a:cxn ang="0">
                    <a:pos x="1617" y="29"/>
                  </a:cxn>
                  <a:cxn ang="0">
                    <a:pos x="1668" y="64"/>
                  </a:cxn>
                  <a:cxn ang="0">
                    <a:pos x="1721" y="108"/>
                  </a:cxn>
                  <a:cxn ang="0">
                    <a:pos x="1775" y="164"/>
                  </a:cxn>
                  <a:cxn ang="0">
                    <a:pos x="1825" y="221"/>
                  </a:cxn>
                  <a:cxn ang="0">
                    <a:pos x="1877" y="279"/>
                  </a:cxn>
                  <a:cxn ang="0">
                    <a:pos x="1930" y="330"/>
                  </a:cxn>
                  <a:cxn ang="0">
                    <a:pos x="1982" y="379"/>
                  </a:cxn>
                  <a:cxn ang="0">
                    <a:pos x="2034" y="422"/>
                  </a:cxn>
                  <a:cxn ang="0">
                    <a:pos x="2087" y="461"/>
                  </a:cxn>
                  <a:cxn ang="0">
                    <a:pos x="2141" y="498"/>
                  </a:cxn>
                  <a:cxn ang="0">
                    <a:pos x="2190" y="523"/>
                  </a:cxn>
                  <a:cxn ang="0">
                    <a:pos x="2243" y="546"/>
                  </a:cxn>
                  <a:cxn ang="0">
                    <a:pos x="2292" y="566"/>
                  </a:cxn>
                  <a:cxn ang="0">
                    <a:pos x="2347" y="582"/>
                  </a:cxn>
                  <a:cxn ang="0">
                    <a:pos x="2400" y="596"/>
                  </a:cxn>
                  <a:cxn ang="0">
                    <a:pos x="2451" y="605"/>
                  </a:cxn>
                  <a:cxn ang="0">
                    <a:pos x="2504" y="616"/>
                  </a:cxn>
                  <a:cxn ang="0">
                    <a:pos x="2556" y="621"/>
                  </a:cxn>
                  <a:cxn ang="0">
                    <a:pos x="2609" y="628"/>
                  </a:cxn>
                  <a:cxn ang="0">
                    <a:pos x="2659" y="634"/>
                  </a:cxn>
                  <a:cxn ang="0">
                    <a:pos x="2711" y="634"/>
                  </a:cxn>
                  <a:cxn ang="0">
                    <a:pos x="2767" y="634"/>
                  </a:cxn>
                  <a:cxn ang="0">
                    <a:pos x="2817" y="641"/>
                  </a:cxn>
                  <a:cxn ang="0">
                    <a:pos x="2872" y="641"/>
                  </a:cxn>
                  <a:cxn ang="0">
                    <a:pos x="2922" y="647"/>
                  </a:cxn>
                  <a:cxn ang="0">
                    <a:pos x="2975" y="647"/>
                  </a:cxn>
                  <a:cxn ang="0">
                    <a:pos x="3026" y="647"/>
                  </a:cxn>
                  <a:cxn ang="0">
                    <a:pos x="3077" y="647"/>
                  </a:cxn>
                  <a:cxn ang="0">
                    <a:pos x="3129" y="647"/>
                  </a:cxn>
                </a:cxnLst>
                <a:rect l="0" t="0" r="r" b="b"/>
                <a:pathLst>
                  <a:path w="3129" h="652">
                    <a:moveTo>
                      <a:pt x="0" y="652"/>
                    </a:moveTo>
                    <a:lnTo>
                      <a:pt x="51" y="652"/>
                    </a:lnTo>
                    <a:lnTo>
                      <a:pt x="104" y="652"/>
                    </a:lnTo>
                    <a:lnTo>
                      <a:pt x="153" y="652"/>
                    </a:lnTo>
                    <a:lnTo>
                      <a:pt x="206" y="652"/>
                    </a:lnTo>
                    <a:lnTo>
                      <a:pt x="259" y="652"/>
                    </a:lnTo>
                    <a:lnTo>
                      <a:pt x="312" y="652"/>
                    </a:lnTo>
                    <a:lnTo>
                      <a:pt x="364" y="652"/>
                    </a:lnTo>
                    <a:lnTo>
                      <a:pt x="417" y="652"/>
                    </a:lnTo>
                    <a:lnTo>
                      <a:pt x="470" y="652"/>
                    </a:lnTo>
                    <a:lnTo>
                      <a:pt x="521" y="648"/>
                    </a:lnTo>
                    <a:lnTo>
                      <a:pt x="573" y="647"/>
                    </a:lnTo>
                    <a:lnTo>
                      <a:pt x="626" y="647"/>
                    </a:lnTo>
                    <a:lnTo>
                      <a:pt x="678" y="645"/>
                    </a:lnTo>
                    <a:lnTo>
                      <a:pt x="729" y="634"/>
                    </a:lnTo>
                    <a:lnTo>
                      <a:pt x="781" y="628"/>
                    </a:lnTo>
                    <a:lnTo>
                      <a:pt x="833" y="611"/>
                    </a:lnTo>
                    <a:lnTo>
                      <a:pt x="883" y="593"/>
                    </a:lnTo>
                    <a:lnTo>
                      <a:pt x="938" y="562"/>
                    </a:lnTo>
                    <a:lnTo>
                      <a:pt x="990" y="523"/>
                    </a:lnTo>
                    <a:lnTo>
                      <a:pt x="1043" y="475"/>
                    </a:lnTo>
                    <a:lnTo>
                      <a:pt x="1095" y="417"/>
                    </a:lnTo>
                    <a:lnTo>
                      <a:pt x="1148" y="356"/>
                    </a:lnTo>
                    <a:lnTo>
                      <a:pt x="1198" y="284"/>
                    </a:lnTo>
                    <a:lnTo>
                      <a:pt x="1250" y="217"/>
                    </a:lnTo>
                    <a:lnTo>
                      <a:pt x="1303" y="143"/>
                    </a:lnTo>
                    <a:lnTo>
                      <a:pt x="1355" y="87"/>
                    </a:lnTo>
                    <a:lnTo>
                      <a:pt x="1408" y="43"/>
                    </a:lnTo>
                    <a:lnTo>
                      <a:pt x="1458" y="10"/>
                    </a:lnTo>
                    <a:lnTo>
                      <a:pt x="1512" y="0"/>
                    </a:lnTo>
                    <a:lnTo>
                      <a:pt x="1565" y="7"/>
                    </a:lnTo>
                    <a:lnTo>
                      <a:pt x="1617" y="29"/>
                    </a:lnTo>
                    <a:lnTo>
                      <a:pt x="1668" y="64"/>
                    </a:lnTo>
                    <a:lnTo>
                      <a:pt x="1721" y="108"/>
                    </a:lnTo>
                    <a:lnTo>
                      <a:pt x="1775" y="164"/>
                    </a:lnTo>
                    <a:lnTo>
                      <a:pt x="1825" y="221"/>
                    </a:lnTo>
                    <a:lnTo>
                      <a:pt x="1877" y="279"/>
                    </a:lnTo>
                    <a:lnTo>
                      <a:pt x="1930" y="330"/>
                    </a:lnTo>
                    <a:lnTo>
                      <a:pt x="1982" y="379"/>
                    </a:lnTo>
                    <a:lnTo>
                      <a:pt x="2034" y="422"/>
                    </a:lnTo>
                    <a:lnTo>
                      <a:pt x="2087" y="461"/>
                    </a:lnTo>
                    <a:lnTo>
                      <a:pt x="2141" y="498"/>
                    </a:lnTo>
                    <a:lnTo>
                      <a:pt x="2190" y="523"/>
                    </a:lnTo>
                    <a:lnTo>
                      <a:pt x="2243" y="546"/>
                    </a:lnTo>
                    <a:lnTo>
                      <a:pt x="2292" y="566"/>
                    </a:lnTo>
                    <a:lnTo>
                      <a:pt x="2347" y="582"/>
                    </a:lnTo>
                    <a:lnTo>
                      <a:pt x="2400" y="596"/>
                    </a:lnTo>
                    <a:lnTo>
                      <a:pt x="2451" y="605"/>
                    </a:lnTo>
                    <a:lnTo>
                      <a:pt x="2504" y="616"/>
                    </a:lnTo>
                    <a:lnTo>
                      <a:pt x="2556" y="621"/>
                    </a:lnTo>
                    <a:lnTo>
                      <a:pt x="2609" y="628"/>
                    </a:lnTo>
                    <a:lnTo>
                      <a:pt x="2659" y="634"/>
                    </a:lnTo>
                    <a:lnTo>
                      <a:pt x="2711" y="634"/>
                    </a:lnTo>
                    <a:lnTo>
                      <a:pt x="2767" y="634"/>
                    </a:lnTo>
                    <a:lnTo>
                      <a:pt x="2817" y="641"/>
                    </a:lnTo>
                    <a:lnTo>
                      <a:pt x="2872" y="641"/>
                    </a:lnTo>
                    <a:lnTo>
                      <a:pt x="2922" y="647"/>
                    </a:lnTo>
                    <a:lnTo>
                      <a:pt x="2975" y="647"/>
                    </a:lnTo>
                    <a:lnTo>
                      <a:pt x="3026" y="647"/>
                    </a:lnTo>
                    <a:lnTo>
                      <a:pt x="3077" y="647"/>
                    </a:lnTo>
                    <a:lnTo>
                      <a:pt x="3129" y="647"/>
                    </a:lnTo>
                  </a:path>
                </a:pathLst>
              </a:custGeom>
              <a:noFill/>
              <a:ln w="26988">
                <a:solidFill>
                  <a:srgbClr val="FF0000"/>
                </a:solidFill>
                <a:prstDash val="solid"/>
                <a:round/>
                <a:headEnd/>
                <a:tailEnd/>
              </a:ln>
            </p:spPr>
            <p:txBody>
              <a:bodyPr/>
              <a:lstStyle/>
              <a:p>
                <a:endParaRPr lang="en-US"/>
              </a:p>
            </p:txBody>
          </p:sp>
          <p:sp>
            <p:nvSpPr>
              <p:cNvPr id="17" name="Freeform 33"/>
              <p:cNvSpPr>
                <a:spLocks/>
              </p:cNvSpPr>
              <p:nvPr/>
            </p:nvSpPr>
            <p:spPr bwMode="auto">
              <a:xfrm>
                <a:off x="4151880" y="3883892"/>
                <a:ext cx="691130" cy="230312"/>
              </a:xfrm>
              <a:custGeom>
                <a:avLst/>
                <a:gdLst/>
                <a:ahLst/>
                <a:cxnLst>
                  <a:cxn ang="0">
                    <a:pos x="32" y="127"/>
                  </a:cxn>
                  <a:cxn ang="0">
                    <a:pos x="48" y="63"/>
                  </a:cxn>
                  <a:cxn ang="0">
                    <a:pos x="75" y="111"/>
                  </a:cxn>
                  <a:cxn ang="0">
                    <a:pos x="86" y="127"/>
                  </a:cxn>
                  <a:cxn ang="0">
                    <a:pos x="118" y="79"/>
                  </a:cxn>
                  <a:cxn ang="0">
                    <a:pos x="187" y="106"/>
                  </a:cxn>
                  <a:cxn ang="0">
                    <a:pos x="219" y="58"/>
                  </a:cxn>
                  <a:cxn ang="0">
                    <a:pos x="267" y="117"/>
                  </a:cxn>
                  <a:cxn ang="0">
                    <a:pos x="272" y="85"/>
                  </a:cxn>
                  <a:cxn ang="0">
                    <a:pos x="310" y="127"/>
                  </a:cxn>
                  <a:cxn ang="0">
                    <a:pos x="315" y="95"/>
                  </a:cxn>
                  <a:cxn ang="0">
                    <a:pos x="331" y="85"/>
                  </a:cxn>
                  <a:cxn ang="0">
                    <a:pos x="336" y="69"/>
                  </a:cxn>
                  <a:cxn ang="0">
                    <a:pos x="358" y="101"/>
                  </a:cxn>
                  <a:cxn ang="0">
                    <a:pos x="352" y="133"/>
                  </a:cxn>
                  <a:cxn ang="0">
                    <a:pos x="363" y="26"/>
                  </a:cxn>
                  <a:cxn ang="0">
                    <a:pos x="390" y="74"/>
                  </a:cxn>
                  <a:cxn ang="0">
                    <a:pos x="400" y="90"/>
                  </a:cxn>
                  <a:cxn ang="0">
                    <a:pos x="432" y="111"/>
                  </a:cxn>
                  <a:cxn ang="0">
                    <a:pos x="470" y="53"/>
                  </a:cxn>
                  <a:cxn ang="0">
                    <a:pos x="496" y="101"/>
                  </a:cxn>
                </a:cxnLst>
                <a:rect l="0" t="0" r="r" b="b"/>
                <a:pathLst>
                  <a:path w="496" h="181">
                    <a:moveTo>
                      <a:pt x="32" y="127"/>
                    </a:moveTo>
                    <a:cubicBezTo>
                      <a:pt x="23" y="97"/>
                      <a:pt x="0" y="0"/>
                      <a:pt x="48" y="63"/>
                    </a:cubicBezTo>
                    <a:cubicBezTo>
                      <a:pt x="58" y="90"/>
                      <a:pt x="51" y="76"/>
                      <a:pt x="75" y="111"/>
                    </a:cubicBezTo>
                    <a:cubicBezTo>
                      <a:pt x="79" y="116"/>
                      <a:pt x="86" y="127"/>
                      <a:pt x="86" y="127"/>
                    </a:cubicBezTo>
                    <a:cubicBezTo>
                      <a:pt x="102" y="111"/>
                      <a:pt x="110" y="100"/>
                      <a:pt x="118" y="79"/>
                    </a:cubicBezTo>
                    <a:cubicBezTo>
                      <a:pt x="158" y="94"/>
                      <a:pt x="133" y="99"/>
                      <a:pt x="187" y="106"/>
                    </a:cubicBezTo>
                    <a:cubicBezTo>
                      <a:pt x="203" y="90"/>
                      <a:pt x="212" y="79"/>
                      <a:pt x="219" y="58"/>
                    </a:cubicBezTo>
                    <a:cubicBezTo>
                      <a:pt x="245" y="76"/>
                      <a:pt x="250" y="93"/>
                      <a:pt x="267" y="117"/>
                    </a:cubicBezTo>
                    <a:cubicBezTo>
                      <a:pt x="269" y="106"/>
                      <a:pt x="267" y="94"/>
                      <a:pt x="272" y="85"/>
                    </a:cubicBezTo>
                    <a:cubicBezTo>
                      <a:pt x="287" y="57"/>
                      <a:pt x="307" y="119"/>
                      <a:pt x="310" y="127"/>
                    </a:cubicBezTo>
                    <a:cubicBezTo>
                      <a:pt x="312" y="116"/>
                      <a:pt x="310" y="105"/>
                      <a:pt x="315" y="95"/>
                    </a:cubicBezTo>
                    <a:cubicBezTo>
                      <a:pt x="318" y="89"/>
                      <a:pt x="327" y="90"/>
                      <a:pt x="331" y="85"/>
                    </a:cubicBezTo>
                    <a:cubicBezTo>
                      <a:pt x="335" y="81"/>
                      <a:pt x="334" y="74"/>
                      <a:pt x="336" y="69"/>
                    </a:cubicBezTo>
                    <a:cubicBezTo>
                      <a:pt x="345" y="78"/>
                      <a:pt x="358" y="87"/>
                      <a:pt x="358" y="101"/>
                    </a:cubicBezTo>
                    <a:cubicBezTo>
                      <a:pt x="358" y="112"/>
                      <a:pt x="351" y="144"/>
                      <a:pt x="352" y="133"/>
                    </a:cubicBezTo>
                    <a:cubicBezTo>
                      <a:pt x="354" y="97"/>
                      <a:pt x="363" y="26"/>
                      <a:pt x="363" y="26"/>
                    </a:cubicBezTo>
                    <a:cubicBezTo>
                      <a:pt x="372" y="55"/>
                      <a:pt x="364" y="35"/>
                      <a:pt x="390" y="74"/>
                    </a:cubicBezTo>
                    <a:cubicBezTo>
                      <a:pt x="393" y="79"/>
                      <a:pt x="400" y="90"/>
                      <a:pt x="400" y="90"/>
                    </a:cubicBezTo>
                    <a:cubicBezTo>
                      <a:pt x="410" y="161"/>
                      <a:pt x="394" y="125"/>
                      <a:pt x="432" y="111"/>
                    </a:cubicBezTo>
                    <a:cubicBezTo>
                      <a:pt x="484" y="125"/>
                      <a:pt x="460" y="181"/>
                      <a:pt x="470" y="53"/>
                    </a:cubicBezTo>
                    <a:cubicBezTo>
                      <a:pt x="478" y="79"/>
                      <a:pt x="463" y="101"/>
                      <a:pt x="496" y="101"/>
                    </a:cubicBezTo>
                  </a:path>
                </a:pathLst>
              </a:custGeom>
              <a:noFill/>
              <a:ln w="25400" cap="flat" cmpd="sng">
                <a:solidFill>
                  <a:schemeClr val="tx1"/>
                </a:solidFill>
                <a:prstDash val="solid"/>
                <a:round/>
                <a:headEnd type="none" w="med" len="med"/>
                <a:tailEnd type="none" w="med" len="med"/>
              </a:ln>
              <a:effectLst/>
            </p:spPr>
            <p:txBody>
              <a:bodyPr wrap="none">
                <a:spAutoFit/>
              </a:bodyPr>
              <a:lstStyle/>
              <a:p>
                <a:endParaRPr lang="en-US"/>
              </a:p>
            </p:txBody>
          </p:sp>
          <p:sp>
            <p:nvSpPr>
              <p:cNvPr id="18" name="Freeform 34"/>
              <p:cNvSpPr>
                <a:spLocks/>
              </p:cNvSpPr>
              <p:nvPr/>
            </p:nvSpPr>
            <p:spPr bwMode="auto">
              <a:xfrm flipH="1">
                <a:off x="5213501" y="3964425"/>
                <a:ext cx="497446" cy="142514"/>
              </a:xfrm>
              <a:custGeom>
                <a:avLst/>
                <a:gdLst/>
                <a:ahLst/>
                <a:cxnLst>
                  <a:cxn ang="0">
                    <a:pos x="0" y="69"/>
                  </a:cxn>
                  <a:cxn ang="0">
                    <a:pos x="42" y="0"/>
                  </a:cxn>
                  <a:cxn ang="0">
                    <a:pos x="117" y="21"/>
                  </a:cxn>
                  <a:cxn ang="0">
                    <a:pos x="149" y="48"/>
                  </a:cxn>
                  <a:cxn ang="0">
                    <a:pos x="186" y="37"/>
                  </a:cxn>
                  <a:cxn ang="0">
                    <a:pos x="192" y="85"/>
                  </a:cxn>
                  <a:cxn ang="0">
                    <a:pos x="213" y="53"/>
                  </a:cxn>
                  <a:cxn ang="0">
                    <a:pos x="234" y="21"/>
                  </a:cxn>
                  <a:cxn ang="0">
                    <a:pos x="261" y="69"/>
                  </a:cxn>
                  <a:cxn ang="0">
                    <a:pos x="277" y="32"/>
                  </a:cxn>
                  <a:cxn ang="0">
                    <a:pos x="314" y="59"/>
                  </a:cxn>
                  <a:cxn ang="0">
                    <a:pos x="352" y="37"/>
                  </a:cxn>
                </a:cxnLst>
                <a:rect l="0" t="0" r="r" b="b"/>
                <a:pathLst>
                  <a:path w="357" h="112">
                    <a:moveTo>
                      <a:pt x="0" y="69"/>
                    </a:moveTo>
                    <a:cubicBezTo>
                      <a:pt x="31" y="38"/>
                      <a:pt x="33" y="47"/>
                      <a:pt x="42" y="0"/>
                    </a:cubicBezTo>
                    <a:cubicBezTo>
                      <a:pt x="77" y="4"/>
                      <a:pt x="90" y="4"/>
                      <a:pt x="117" y="21"/>
                    </a:cubicBezTo>
                    <a:cubicBezTo>
                      <a:pt x="124" y="45"/>
                      <a:pt x="121" y="57"/>
                      <a:pt x="149" y="48"/>
                    </a:cubicBezTo>
                    <a:cubicBezTo>
                      <a:pt x="175" y="9"/>
                      <a:pt x="162" y="6"/>
                      <a:pt x="186" y="37"/>
                    </a:cubicBezTo>
                    <a:cubicBezTo>
                      <a:pt x="188" y="53"/>
                      <a:pt x="178" y="77"/>
                      <a:pt x="192" y="85"/>
                    </a:cubicBezTo>
                    <a:cubicBezTo>
                      <a:pt x="203" y="92"/>
                      <a:pt x="206" y="64"/>
                      <a:pt x="213" y="53"/>
                    </a:cubicBezTo>
                    <a:cubicBezTo>
                      <a:pt x="220" y="42"/>
                      <a:pt x="234" y="21"/>
                      <a:pt x="234" y="21"/>
                    </a:cubicBezTo>
                    <a:cubicBezTo>
                      <a:pt x="245" y="37"/>
                      <a:pt x="250" y="53"/>
                      <a:pt x="261" y="69"/>
                    </a:cubicBezTo>
                    <a:cubicBezTo>
                      <a:pt x="274" y="112"/>
                      <a:pt x="272" y="48"/>
                      <a:pt x="277" y="32"/>
                    </a:cubicBezTo>
                    <a:cubicBezTo>
                      <a:pt x="298" y="39"/>
                      <a:pt x="307" y="37"/>
                      <a:pt x="314" y="59"/>
                    </a:cubicBezTo>
                    <a:cubicBezTo>
                      <a:pt x="357" y="52"/>
                      <a:pt x="352" y="66"/>
                      <a:pt x="352" y="37"/>
                    </a:cubicBezTo>
                  </a:path>
                </a:pathLst>
              </a:custGeom>
              <a:noFill/>
              <a:ln w="25400" cap="flat" cmpd="sng">
                <a:solidFill>
                  <a:schemeClr val="tx1"/>
                </a:solidFill>
                <a:prstDash val="solid"/>
                <a:round/>
                <a:headEnd type="none" w="med" len="med"/>
                <a:tailEnd type="none" w="med" len="med"/>
              </a:ln>
              <a:effectLst/>
            </p:spPr>
            <p:txBody>
              <a:bodyPr wrap="none">
                <a:spAutoFit/>
              </a:bodyPr>
              <a:lstStyle/>
              <a:p>
                <a:endParaRPr lang="en-US"/>
              </a:p>
            </p:txBody>
          </p:sp>
        </p:grpSp>
        <p:grpSp>
          <p:nvGrpSpPr>
            <p:cNvPr id="8" name="Group 43"/>
            <p:cNvGrpSpPr/>
            <p:nvPr/>
          </p:nvGrpSpPr>
          <p:grpSpPr>
            <a:xfrm>
              <a:off x="1485089" y="1365686"/>
              <a:ext cx="1326199" cy="2690746"/>
              <a:chOff x="872247" y="1501874"/>
              <a:chExt cx="1326199" cy="2690746"/>
            </a:xfrm>
          </p:grpSpPr>
          <p:sp>
            <p:nvSpPr>
              <p:cNvPr id="6" name="Freeform 25"/>
              <p:cNvSpPr>
                <a:spLocks/>
              </p:cNvSpPr>
              <p:nvPr/>
            </p:nvSpPr>
            <p:spPr bwMode="auto">
              <a:xfrm>
                <a:off x="1316322" y="1501874"/>
                <a:ext cx="432653" cy="2687405"/>
              </a:xfrm>
              <a:custGeom>
                <a:avLst/>
                <a:gdLst/>
                <a:ahLst/>
                <a:cxnLst>
                  <a:cxn ang="0">
                    <a:pos x="0" y="4701"/>
                  </a:cxn>
                  <a:cxn ang="0">
                    <a:pos x="120" y="4701"/>
                  </a:cxn>
                  <a:cxn ang="0">
                    <a:pos x="240" y="4701"/>
                  </a:cxn>
                  <a:cxn ang="0">
                    <a:pos x="355" y="4694"/>
                  </a:cxn>
                  <a:cxn ang="0">
                    <a:pos x="476" y="4691"/>
                  </a:cxn>
                  <a:cxn ang="0">
                    <a:pos x="598" y="4691"/>
                  </a:cxn>
                  <a:cxn ang="0">
                    <a:pos x="723" y="4676"/>
                  </a:cxn>
                  <a:cxn ang="0">
                    <a:pos x="843" y="4661"/>
                  </a:cxn>
                  <a:cxn ang="0">
                    <a:pos x="964" y="4630"/>
                  </a:cxn>
                  <a:cxn ang="0">
                    <a:pos x="1087" y="4584"/>
                  </a:cxn>
                  <a:cxn ang="0">
                    <a:pos x="1202" y="4502"/>
                  </a:cxn>
                  <a:cxn ang="0">
                    <a:pos x="1323" y="4388"/>
                  </a:cxn>
                  <a:cxn ang="0">
                    <a:pos x="1447" y="4226"/>
                  </a:cxn>
                  <a:cxn ang="0">
                    <a:pos x="1565" y="4017"/>
                  </a:cxn>
                  <a:cxn ang="0">
                    <a:pos x="1684" y="3750"/>
                  </a:cxn>
                  <a:cxn ang="0">
                    <a:pos x="1803" y="3415"/>
                  </a:cxn>
                  <a:cxn ang="0">
                    <a:pos x="1921" y="3040"/>
                  </a:cxn>
                  <a:cxn ang="0">
                    <a:pos x="2042" y="2589"/>
                  </a:cxn>
                  <a:cxn ang="0">
                    <a:pos x="2166" y="2119"/>
                  </a:cxn>
                  <a:cxn ang="0">
                    <a:pos x="2285" y="1647"/>
                  </a:cxn>
                  <a:cxn ang="0">
                    <a:pos x="2409" y="1182"/>
                  </a:cxn>
                  <a:cxn ang="0">
                    <a:pos x="2530" y="774"/>
                  </a:cxn>
                  <a:cxn ang="0">
                    <a:pos x="2650" y="434"/>
                  </a:cxn>
                  <a:cxn ang="0">
                    <a:pos x="2765" y="196"/>
                  </a:cxn>
                  <a:cxn ang="0">
                    <a:pos x="2886" y="43"/>
                  </a:cxn>
                  <a:cxn ang="0">
                    <a:pos x="3010" y="0"/>
                  </a:cxn>
                  <a:cxn ang="0">
                    <a:pos x="3126" y="69"/>
                  </a:cxn>
                  <a:cxn ang="0">
                    <a:pos x="3250" y="226"/>
                  </a:cxn>
                  <a:cxn ang="0">
                    <a:pos x="3365" y="460"/>
                  </a:cxn>
                  <a:cxn ang="0">
                    <a:pos x="3492" y="759"/>
                  </a:cxn>
                  <a:cxn ang="0">
                    <a:pos x="3612" y="1091"/>
                  </a:cxn>
                  <a:cxn ang="0">
                    <a:pos x="3733" y="1459"/>
                  </a:cxn>
                  <a:cxn ang="0">
                    <a:pos x="3853" y="1823"/>
                  </a:cxn>
                  <a:cxn ang="0">
                    <a:pos x="3975" y="2179"/>
                  </a:cxn>
                  <a:cxn ang="0">
                    <a:pos x="4097" y="2530"/>
                  </a:cxn>
                  <a:cxn ang="0">
                    <a:pos x="4215" y="2846"/>
                  </a:cxn>
                  <a:cxn ang="0">
                    <a:pos x="4333" y="3133"/>
                  </a:cxn>
                  <a:cxn ang="0">
                    <a:pos x="4456" y="3378"/>
                  </a:cxn>
                  <a:cxn ang="0">
                    <a:pos x="4574" y="3606"/>
                  </a:cxn>
                  <a:cxn ang="0">
                    <a:pos x="4697" y="3783"/>
                  </a:cxn>
                  <a:cxn ang="0">
                    <a:pos x="4817" y="3954"/>
                  </a:cxn>
                  <a:cxn ang="0">
                    <a:pos x="4941" y="4079"/>
                  </a:cxn>
                  <a:cxn ang="0">
                    <a:pos x="5056" y="4193"/>
                  </a:cxn>
                  <a:cxn ang="0">
                    <a:pos x="5180" y="4277"/>
                  </a:cxn>
                  <a:cxn ang="0">
                    <a:pos x="5295" y="4357"/>
                  </a:cxn>
                  <a:cxn ang="0">
                    <a:pos x="5418" y="4430"/>
                  </a:cxn>
                  <a:cxn ang="0">
                    <a:pos x="5539" y="4470"/>
                  </a:cxn>
                  <a:cxn ang="0">
                    <a:pos x="5660" y="4515"/>
                  </a:cxn>
                  <a:cxn ang="0">
                    <a:pos x="5778" y="4548"/>
                  </a:cxn>
                  <a:cxn ang="0">
                    <a:pos x="5899" y="4578"/>
                  </a:cxn>
                  <a:cxn ang="0">
                    <a:pos x="6020" y="4591"/>
                  </a:cxn>
                  <a:cxn ang="0">
                    <a:pos x="6139" y="4617"/>
                  </a:cxn>
                  <a:cxn ang="0">
                    <a:pos x="6260" y="4630"/>
                  </a:cxn>
                  <a:cxn ang="0">
                    <a:pos x="6385" y="4643"/>
                  </a:cxn>
                  <a:cxn ang="0">
                    <a:pos x="6504" y="4661"/>
                  </a:cxn>
                  <a:cxn ang="0">
                    <a:pos x="6628" y="4661"/>
                  </a:cxn>
                  <a:cxn ang="0">
                    <a:pos x="6746" y="4663"/>
                  </a:cxn>
                  <a:cxn ang="0">
                    <a:pos x="6869" y="4674"/>
                  </a:cxn>
                  <a:cxn ang="0">
                    <a:pos x="6984" y="4676"/>
                  </a:cxn>
                  <a:cxn ang="0">
                    <a:pos x="7107" y="4687"/>
                  </a:cxn>
                  <a:cxn ang="0">
                    <a:pos x="7225" y="4691"/>
                  </a:cxn>
                </a:cxnLst>
                <a:rect l="0" t="0" r="r" b="b"/>
                <a:pathLst>
                  <a:path w="7225" h="4701">
                    <a:moveTo>
                      <a:pt x="0" y="4701"/>
                    </a:moveTo>
                    <a:lnTo>
                      <a:pt x="120" y="4701"/>
                    </a:lnTo>
                    <a:lnTo>
                      <a:pt x="240" y="4701"/>
                    </a:lnTo>
                    <a:lnTo>
                      <a:pt x="355" y="4694"/>
                    </a:lnTo>
                    <a:lnTo>
                      <a:pt x="476" y="4691"/>
                    </a:lnTo>
                    <a:lnTo>
                      <a:pt x="598" y="4691"/>
                    </a:lnTo>
                    <a:lnTo>
                      <a:pt x="723" y="4676"/>
                    </a:lnTo>
                    <a:lnTo>
                      <a:pt x="843" y="4661"/>
                    </a:lnTo>
                    <a:lnTo>
                      <a:pt x="964" y="4630"/>
                    </a:lnTo>
                    <a:lnTo>
                      <a:pt x="1087" y="4584"/>
                    </a:lnTo>
                    <a:lnTo>
                      <a:pt x="1202" y="4502"/>
                    </a:lnTo>
                    <a:lnTo>
                      <a:pt x="1323" y="4388"/>
                    </a:lnTo>
                    <a:lnTo>
                      <a:pt x="1447" y="4226"/>
                    </a:lnTo>
                    <a:lnTo>
                      <a:pt x="1565" y="4017"/>
                    </a:lnTo>
                    <a:lnTo>
                      <a:pt x="1684" y="3750"/>
                    </a:lnTo>
                    <a:lnTo>
                      <a:pt x="1803" y="3415"/>
                    </a:lnTo>
                    <a:lnTo>
                      <a:pt x="1921" y="3040"/>
                    </a:lnTo>
                    <a:lnTo>
                      <a:pt x="2042" y="2589"/>
                    </a:lnTo>
                    <a:lnTo>
                      <a:pt x="2166" y="2119"/>
                    </a:lnTo>
                    <a:lnTo>
                      <a:pt x="2285" y="1647"/>
                    </a:lnTo>
                    <a:lnTo>
                      <a:pt x="2409" y="1182"/>
                    </a:lnTo>
                    <a:lnTo>
                      <a:pt x="2530" y="774"/>
                    </a:lnTo>
                    <a:lnTo>
                      <a:pt x="2650" y="434"/>
                    </a:lnTo>
                    <a:lnTo>
                      <a:pt x="2765" y="196"/>
                    </a:lnTo>
                    <a:lnTo>
                      <a:pt x="2886" y="43"/>
                    </a:lnTo>
                    <a:lnTo>
                      <a:pt x="3010" y="0"/>
                    </a:lnTo>
                    <a:lnTo>
                      <a:pt x="3126" y="69"/>
                    </a:lnTo>
                    <a:lnTo>
                      <a:pt x="3250" y="226"/>
                    </a:lnTo>
                    <a:lnTo>
                      <a:pt x="3365" y="460"/>
                    </a:lnTo>
                    <a:lnTo>
                      <a:pt x="3492" y="759"/>
                    </a:lnTo>
                    <a:lnTo>
                      <a:pt x="3612" y="1091"/>
                    </a:lnTo>
                    <a:lnTo>
                      <a:pt x="3733" y="1459"/>
                    </a:lnTo>
                    <a:lnTo>
                      <a:pt x="3853" y="1823"/>
                    </a:lnTo>
                    <a:lnTo>
                      <a:pt x="3975" y="2179"/>
                    </a:lnTo>
                    <a:lnTo>
                      <a:pt x="4097" y="2530"/>
                    </a:lnTo>
                    <a:lnTo>
                      <a:pt x="4215" y="2846"/>
                    </a:lnTo>
                    <a:lnTo>
                      <a:pt x="4333" y="3133"/>
                    </a:lnTo>
                    <a:lnTo>
                      <a:pt x="4456" y="3378"/>
                    </a:lnTo>
                    <a:lnTo>
                      <a:pt x="4574" y="3606"/>
                    </a:lnTo>
                    <a:lnTo>
                      <a:pt x="4697" y="3783"/>
                    </a:lnTo>
                    <a:lnTo>
                      <a:pt x="4817" y="3954"/>
                    </a:lnTo>
                    <a:lnTo>
                      <a:pt x="4941" y="4079"/>
                    </a:lnTo>
                    <a:lnTo>
                      <a:pt x="5056" y="4193"/>
                    </a:lnTo>
                    <a:lnTo>
                      <a:pt x="5180" y="4277"/>
                    </a:lnTo>
                    <a:lnTo>
                      <a:pt x="5295" y="4357"/>
                    </a:lnTo>
                    <a:lnTo>
                      <a:pt x="5418" y="4430"/>
                    </a:lnTo>
                    <a:lnTo>
                      <a:pt x="5539" y="4470"/>
                    </a:lnTo>
                    <a:lnTo>
                      <a:pt x="5660" y="4515"/>
                    </a:lnTo>
                    <a:lnTo>
                      <a:pt x="5778" y="4548"/>
                    </a:lnTo>
                    <a:lnTo>
                      <a:pt x="5899" y="4578"/>
                    </a:lnTo>
                    <a:lnTo>
                      <a:pt x="6020" y="4591"/>
                    </a:lnTo>
                    <a:lnTo>
                      <a:pt x="6139" y="4617"/>
                    </a:lnTo>
                    <a:lnTo>
                      <a:pt x="6260" y="4630"/>
                    </a:lnTo>
                    <a:lnTo>
                      <a:pt x="6385" y="4643"/>
                    </a:lnTo>
                    <a:lnTo>
                      <a:pt x="6504" y="4661"/>
                    </a:lnTo>
                    <a:lnTo>
                      <a:pt x="6628" y="4661"/>
                    </a:lnTo>
                    <a:lnTo>
                      <a:pt x="6746" y="4663"/>
                    </a:lnTo>
                    <a:lnTo>
                      <a:pt x="6869" y="4674"/>
                    </a:lnTo>
                    <a:lnTo>
                      <a:pt x="6984" y="4676"/>
                    </a:lnTo>
                    <a:lnTo>
                      <a:pt x="7107" y="4687"/>
                    </a:lnTo>
                    <a:lnTo>
                      <a:pt x="7225" y="4691"/>
                    </a:lnTo>
                  </a:path>
                </a:pathLst>
              </a:custGeom>
              <a:noFill/>
              <a:ln w="25400">
                <a:solidFill>
                  <a:srgbClr val="3333FF"/>
                </a:solidFill>
                <a:prstDash val="solid"/>
                <a:round/>
                <a:headEnd/>
                <a:tailEnd/>
              </a:ln>
            </p:spPr>
            <p:txBody>
              <a:bodyPr/>
              <a:lstStyle/>
              <a:p>
                <a:endParaRPr lang="en-US"/>
              </a:p>
            </p:txBody>
          </p:sp>
          <p:cxnSp>
            <p:nvCxnSpPr>
              <p:cNvPr id="42" name="Straight Connector 41"/>
              <p:cNvCxnSpPr/>
              <p:nvPr/>
            </p:nvCxnSpPr>
            <p:spPr bwMode="auto">
              <a:xfrm>
                <a:off x="1750974" y="4192620"/>
                <a:ext cx="447472" cy="0"/>
              </a:xfrm>
              <a:prstGeom prst="line">
                <a:avLst/>
              </a:prstGeom>
              <a:solidFill>
                <a:srgbClr val="3374D4"/>
              </a:solidFill>
              <a:ln w="28575" cap="flat" cmpd="sng" algn="ctr">
                <a:solidFill>
                  <a:schemeClr val="tx1"/>
                </a:solidFill>
                <a:prstDash val="solid"/>
                <a:round/>
                <a:headEnd type="none" w="med" len="med"/>
                <a:tailEnd type="none" w="med" len="med"/>
              </a:ln>
              <a:effectLst/>
            </p:spPr>
          </p:cxnSp>
          <p:cxnSp>
            <p:nvCxnSpPr>
              <p:cNvPr id="43" name="Straight Connector 42"/>
              <p:cNvCxnSpPr/>
              <p:nvPr/>
            </p:nvCxnSpPr>
            <p:spPr bwMode="auto">
              <a:xfrm>
                <a:off x="872247" y="4189379"/>
                <a:ext cx="447472" cy="0"/>
              </a:xfrm>
              <a:prstGeom prst="line">
                <a:avLst/>
              </a:prstGeom>
              <a:solidFill>
                <a:srgbClr val="3374D4"/>
              </a:solidFill>
              <a:ln w="28575" cap="flat" cmpd="sng" algn="ctr">
                <a:solidFill>
                  <a:schemeClr val="tx1"/>
                </a:solidFill>
                <a:prstDash val="solid"/>
                <a:round/>
                <a:headEnd type="none" w="med" len="med"/>
                <a:tailEnd type="none" w="med" len="med"/>
              </a:ln>
              <a:effectLst/>
            </p:spPr>
          </p:cxnSp>
        </p:grpSp>
        <p:sp>
          <p:nvSpPr>
            <p:cNvPr id="45" name="TextBox 44"/>
            <p:cNvSpPr txBox="1"/>
            <p:nvPr/>
          </p:nvSpPr>
          <p:spPr>
            <a:xfrm>
              <a:off x="1906621" y="933854"/>
              <a:ext cx="2268570" cy="369332"/>
            </a:xfrm>
            <a:prstGeom prst="rect">
              <a:avLst/>
            </a:prstGeom>
            <a:noFill/>
          </p:spPr>
          <p:txBody>
            <a:bodyPr wrap="none" rtlCol="0">
              <a:spAutoFit/>
            </a:bodyPr>
            <a:lstStyle/>
            <a:p>
              <a:r>
                <a:rPr lang="en-US" sz="1800" b="1" dirty="0" smtClean="0"/>
                <a:t>A                      B</a:t>
              </a:r>
              <a:endParaRPr lang="en-US" sz="1800" b="1" dirty="0"/>
            </a:p>
          </p:txBody>
        </p:sp>
        <p:sp>
          <p:nvSpPr>
            <p:cNvPr id="49" name="TextBox 48"/>
            <p:cNvSpPr txBox="1"/>
            <p:nvPr/>
          </p:nvSpPr>
          <p:spPr>
            <a:xfrm>
              <a:off x="5405336" y="3060968"/>
              <a:ext cx="364202" cy="369332"/>
            </a:xfrm>
            <a:prstGeom prst="rect">
              <a:avLst/>
            </a:prstGeom>
            <a:noFill/>
          </p:spPr>
          <p:txBody>
            <a:bodyPr wrap="none" rtlCol="0">
              <a:spAutoFit/>
            </a:bodyPr>
            <a:lstStyle/>
            <a:p>
              <a:r>
                <a:rPr lang="en-US" sz="1800" b="1" dirty="0" smtClean="0"/>
                <a:t>C</a:t>
              </a:r>
              <a:endParaRPr lang="en-US" sz="1800" b="1" dirty="0"/>
            </a:p>
          </p:txBody>
        </p:sp>
        <p:grpSp>
          <p:nvGrpSpPr>
            <p:cNvPr id="10" name="Group 51"/>
            <p:cNvGrpSpPr/>
            <p:nvPr/>
          </p:nvGrpSpPr>
          <p:grpSpPr>
            <a:xfrm>
              <a:off x="6548144" y="937096"/>
              <a:ext cx="885307" cy="3494279"/>
              <a:chOff x="6548144" y="937096"/>
              <a:chExt cx="885307" cy="3494279"/>
            </a:xfrm>
          </p:grpSpPr>
          <p:grpSp>
            <p:nvGrpSpPr>
              <p:cNvPr id="13" name="Group 47"/>
              <p:cNvGrpSpPr/>
              <p:nvPr/>
            </p:nvGrpSpPr>
            <p:grpSpPr>
              <a:xfrm>
                <a:off x="6548144" y="1420768"/>
                <a:ext cx="885307" cy="3010607"/>
                <a:chOff x="5935302" y="1556956"/>
                <a:chExt cx="885307" cy="3010607"/>
              </a:xfrm>
            </p:grpSpPr>
            <p:grpSp>
              <p:nvGrpSpPr>
                <p:cNvPr id="14" name="Group 36"/>
                <p:cNvGrpSpPr>
                  <a:grpSpLocks/>
                </p:cNvGrpSpPr>
                <p:nvPr/>
              </p:nvGrpSpPr>
              <p:grpSpPr bwMode="auto">
                <a:xfrm>
                  <a:off x="6219704" y="1556956"/>
                  <a:ext cx="600905" cy="3010607"/>
                  <a:chOff x="4464" y="946"/>
                  <a:chExt cx="400" cy="2366"/>
                </a:xfrm>
              </p:grpSpPr>
              <p:sp>
                <p:nvSpPr>
                  <p:cNvPr id="11" name="Freeform 37"/>
                  <p:cNvSpPr>
                    <a:spLocks/>
                  </p:cNvSpPr>
                  <p:nvPr/>
                </p:nvSpPr>
                <p:spPr bwMode="auto">
                  <a:xfrm>
                    <a:off x="4624" y="946"/>
                    <a:ext cx="240" cy="1982"/>
                  </a:xfrm>
                  <a:custGeom>
                    <a:avLst/>
                    <a:gdLst/>
                    <a:ahLst/>
                    <a:cxnLst>
                      <a:cxn ang="0">
                        <a:pos x="0" y="4701"/>
                      </a:cxn>
                      <a:cxn ang="0">
                        <a:pos x="120" y="4701"/>
                      </a:cxn>
                      <a:cxn ang="0">
                        <a:pos x="240" y="4701"/>
                      </a:cxn>
                      <a:cxn ang="0">
                        <a:pos x="355" y="4694"/>
                      </a:cxn>
                      <a:cxn ang="0">
                        <a:pos x="476" y="4691"/>
                      </a:cxn>
                      <a:cxn ang="0">
                        <a:pos x="598" y="4691"/>
                      </a:cxn>
                      <a:cxn ang="0">
                        <a:pos x="723" y="4676"/>
                      </a:cxn>
                      <a:cxn ang="0">
                        <a:pos x="843" y="4661"/>
                      </a:cxn>
                      <a:cxn ang="0">
                        <a:pos x="964" y="4630"/>
                      </a:cxn>
                      <a:cxn ang="0">
                        <a:pos x="1087" y="4584"/>
                      </a:cxn>
                      <a:cxn ang="0">
                        <a:pos x="1202" y="4502"/>
                      </a:cxn>
                      <a:cxn ang="0">
                        <a:pos x="1323" y="4388"/>
                      </a:cxn>
                      <a:cxn ang="0">
                        <a:pos x="1447" y="4226"/>
                      </a:cxn>
                      <a:cxn ang="0">
                        <a:pos x="1565" y="4017"/>
                      </a:cxn>
                      <a:cxn ang="0">
                        <a:pos x="1684" y="3750"/>
                      </a:cxn>
                      <a:cxn ang="0">
                        <a:pos x="1803" y="3415"/>
                      </a:cxn>
                      <a:cxn ang="0">
                        <a:pos x="1921" y="3040"/>
                      </a:cxn>
                      <a:cxn ang="0">
                        <a:pos x="2042" y="2589"/>
                      </a:cxn>
                      <a:cxn ang="0">
                        <a:pos x="2166" y="2119"/>
                      </a:cxn>
                      <a:cxn ang="0">
                        <a:pos x="2285" y="1647"/>
                      </a:cxn>
                      <a:cxn ang="0">
                        <a:pos x="2409" y="1182"/>
                      </a:cxn>
                      <a:cxn ang="0">
                        <a:pos x="2530" y="774"/>
                      </a:cxn>
                      <a:cxn ang="0">
                        <a:pos x="2650" y="434"/>
                      </a:cxn>
                      <a:cxn ang="0">
                        <a:pos x="2765" y="196"/>
                      </a:cxn>
                      <a:cxn ang="0">
                        <a:pos x="2886" y="43"/>
                      </a:cxn>
                      <a:cxn ang="0">
                        <a:pos x="3010" y="0"/>
                      </a:cxn>
                      <a:cxn ang="0">
                        <a:pos x="3126" y="69"/>
                      </a:cxn>
                      <a:cxn ang="0">
                        <a:pos x="3250" y="226"/>
                      </a:cxn>
                      <a:cxn ang="0">
                        <a:pos x="3365" y="460"/>
                      </a:cxn>
                      <a:cxn ang="0">
                        <a:pos x="3492" y="759"/>
                      </a:cxn>
                      <a:cxn ang="0">
                        <a:pos x="3612" y="1091"/>
                      </a:cxn>
                      <a:cxn ang="0">
                        <a:pos x="3733" y="1459"/>
                      </a:cxn>
                      <a:cxn ang="0">
                        <a:pos x="3853" y="1823"/>
                      </a:cxn>
                      <a:cxn ang="0">
                        <a:pos x="3975" y="2179"/>
                      </a:cxn>
                      <a:cxn ang="0">
                        <a:pos x="4097" y="2530"/>
                      </a:cxn>
                      <a:cxn ang="0">
                        <a:pos x="4215" y="2846"/>
                      </a:cxn>
                      <a:cxn ang="0">
                        <a:pos x="4333" y="3133"/>
                      </a:cxn>
                      <a:cxn ang="0">
                        <a:pos x="4456" y="3378"/>
                      </a:cxn>
                      <a:cxn ang="0">
                        <a:pos x="4574" y="3606"/>
                      </a:cxn>
                      <a:cxn ang="0">
                        <a:pos x="4697" y="3783"/>
                      </a:cxn>
                      <a:cxn ang="0">
                        <a:pos x="4817" y="3954"/>
                      </a:cxn>
                      <a:cxn ang="0">
                        <a:pos x="4941" y="4079"/>
                      </a:cxn>
                      <a:cxn ang="0">
                        <a:pos x="5056" y="4193"/>
                      </a:cxn>
                      <a:cxn ang="0">
                        <a:pos x="5180" y="4277"/>
                      </a:cxn>
                      <a:cxn ang="0">
                        <a:pos x="5295" y="4357"/>
                      </a:cxn>
                      <a:cxn ang="0">
                        <a:pos x="5418" y="4430"/>
                      </a:cxn>
                      <a:cxn ang="0">
                        <a:pos x="5539" y="4470"/>
                      </a:cxn>
                      <a:cxn ang="0">
                        <a:pos x="5660" y="4515"/>
                      </a:cxn>
                      <a:cxn ang="0">
                        <a:pos x="5778" y="4548"/>
                      </a:cxn>
                      <a:cxn ang="0">
                        <a:pos x="5899" y="4578"/>
                      </a:cxn>
                      <a:cxn ang="0">
                        <a:pos x="6020" y="4591"/>
                      </a:cxn>
                      <a:cxn ang="0">
                        <a:pos x="6139" y="4617"/>
                      </a:cxn>
                      <a:cxn ang="0">
                        <a:pos x="6260" y="4630"/>
                      </a:cxn>
                      <a:cxn ang="0">
                        <a:pos x="6385" y="4643"/>
                      </a:cxn>
                      <a:cxn ang="0">
                        <a:pos x="6504" y="4661"/>
                      </a:cxn>
                      <a:cxn ang="0">
                        <a:pos x="6628" y="4661"/>
                      </a:cxn>
                      <a:cxn ang="0">
                        <a:pos x="6746" y="4663"/>
                      </a:cxn>
                      <a:cxn ang="0">
                        <a:pos x="6869" y="4674"/>
                      </a:cxn>
                      <a:cxn ang="0">
                        <a:pos x="6984" y="4676"/>
                      </a:cxn>
                      <a:cxn ang="0">
                        <a:pos x="7107" y="4687"/>
                      </a:cxn>
                      <a:cxn ang="0">
                        <a:pos x="7225" y="4691"/>
                      </a:cxn>
                    </a:cxnLst>
                    <a:rect l="0" t="0" r="r" b="b"/>
                    <a:pathLst>
                      <a:path w="7225" h="4701">
                        <a:moveTo>
                          <a:pt x="0" y="4701"/>
                        </a:moveTo>
                        <a:lnTo>
                          <a:pt x="120" y="4701"/>
                        </a:lnTo>
                        <a:lnTo>
                          <a:pt x="240" y="4701"/>
                        </a:lnTo>
                        <a:lnTo>
                          <a:pt x="355" y="4694"/>
                        </a:lnTo>
                        <a:lnTo>
                          <a:pt x="476" y="4691"/>
                        </a:lnTo>
                        <a:lnTo>
                          <a:pt x="598" y="4691"/>
                        </a:lnTo>
                        <a:lnTo>
                          <a:pt x="723" y="4676"/>
                        </a:lnTo>
                        <a:lnTo>
                          <a:pt x="843" y="4661"/>
                        </a:lnTo>
                        <a:lnTo>
                          <a:pt x="964" y="4630"/>
                        </a:lnTo>
                        <a:lnTo>
                          <a:pt x="1087" y="4584"/>
                        </a:lnTo>
                        <a:lnTo>
                          <a:pt x="1202" y="4502"/>
                        </a:lnTo>
                        <a:lnTo>
                          <a:pt x="1323" y="4388"/>
                        </a:lnTo>
                        <a:lnTo>
                          <a:pt x="1447" y="4226"/>
                        </a:lnTo>
                        <a:lnTo>
                          <a:pt x="1565" y="4017"/>
                        </a:lnTo>
                        <a:lnTo>
                          <a:pt x="1684" y="3750"/>
                        </a:lnTo>
                        <a:lnTo>
                          <a:pt x="1803" y="3415"/>
                        </a:lnTo>
                        <a:lnTo>
                          <a:pt x="1921" y="3040"/>
                        </a:lnTo>
                        <a:lnTo>
                          <a:pt x="2042" y="2589"/>
                        </a:lnTo>
                        <a:lnTo>
                          <a:pt x="2166" y="2119"/>
                        </a:lnTo>
                        <a:lnTo>
                          <a:pt x="2285" y="1647"/>
                        </a:lnTo>
                        <a:lnTo>
                          <a:pt x="2409" y="1182"/>
                        </a:lnTo>
                        <a:lnTo>
                          <a:pt x="2530" y="774"/>
                        </a:lnTo>
                        <a:lnTo>
                          <a:pt x="2650" y="434"/>
                        </a:lnTo>
                        <a:lnTo>
                          <a:pt x="2765" y="196"/>
                        </a:lnTo>
                        <a:lnTo>
                          <a:pt x="2886" y="43"/>
                        </a:lnTo>
                        <a:lnTo>
                          <a:pt x="3010" y="0"/>
                        </a:lnTo>
                        <a:lnTo>
                          <a:pt x="3126" y="69"/>
                        </a:lnTo>
                        <a:lnTo>
                          <a:pt x="3250" y="226"/>
                        </a:lnTo>
                        <a:lnTo>
                          <a:pt x="3365" y="460"/>
                        </a:lnTo>
                        <a:lnTo>
                          <a:pt x="3492" y="759"/>
                        </a:lnTo>
                        <a:lnTo>
                          <a:pt x="3612" y="1091"/>
                        </a:lnTo>
                        <a:lnTo>
                          <a:pt x="3733" y="1459"/>
                        </a:lnTo>
                        <a:lnTo>
                          <a:pt x="3853" y="1823"/>
                        </a:lnTo>
                        <a:lnTo>
                          <a:pt x="3975" y="2179"/>
                        </a:lnTo>
                        <a:lnTo>
                          <a:pt x="4097" y="2530"/>
                        </a:lnTo>
                        <a:lnTo>
                          <a:pt x="4215" y="2846"/>
                        </a:lnTo>
                        <a:lnTo>
                          <a:pt x="4333" y="3133"/>
                        </a:lnTo>
                        <a:lnTo>
                          <a:pt x="4456" y="3378"/>
                        </a:lnTo>
                        <a:lnTo>
                          <a:pt x="4574" y="3606"/>
                        </a:lnTo>
                        <a:lnTo>
                          <a:pt x="4697" y="3783"/>
                        </a:lnTo>
                        <a:lnTo>
                          <a:pt x="4817" y="3954"/>
                        </a:lnTo>
                        <a:lnTo>
                          <a:pt x="4941" y="4079"/>
                        </a:lnTo>
                        <a:lnTo>
                          <a:pt x="5056" y="4193"/>
                        </a:lnTo>
                        <a:lnTo>
                          <a:pt x="5180" y="4277"/>
                        </a:lnTo>
                        <a:lnTo>
                          <a:pt x="5295" y="4357"/>
                        </a:lnTo>
                        <a:lnTo>
                          <a:pt x="5418" y="4430"/>
                        </a:lnTo>
                        <a:lnTo>
                          <a:pt x="5539" y="4470"/>
                        </a:lnTo>
                        <a:lnTo>
                          <a:pt x="5660" y="4515"/>
                        </a:lnTo>
                        <a:lnTo>
                          <a:pt x="5778" y="4548"/>
                        </a:lnTo>
                        <a:lnTo>
                          <a:pt x="5899" y="4578"/>
                        </a:lnTo>
                        <a:lnTo>
                          <a:pt x="6020" y="4591"/>
                        </a:lnTo>
                        <a:lnTo>
                          <a:pt x="6139" y="4617"/>
                        </a:lnTo>
                        <a:lnTo>
                          <a:pt x="6260" y="4630"/>
                        </a:lnTo>
                        <a:lnTo>
                          <a:pt x="6385" y="4643"/>
                        </a:lnTo>
                        <a:lnTo>
                          <a:pt x="6504" y="4661"/>
                        </a:lnTo>
                        <a:lnTo>
                          <a:pt x="6628" y="4661"/>
                        </a:lnTo>
                        <a:lnTo>
                          <a:pt x="6746" y="4663"/>
                        </a:lnTo>
                        <a:lnTo>
                          <a:pt x="6869" y="4674"/>
                        </a:lnTo>
                        <a:lnTo>
                          <a:pt x="6984" y="4676"/>
                        </a:lnTo>
                        <a:lnTo>
                          <a:pt x="7107" y="4687"/>
                        </a:lnTo>
                        <a:lnTo>
                          <a:pt x="7225" y="4691"/>
                        </a:lnTo>
                      </a:path>
                    </a:pathLst>
                  </a:custGeom>
                  <a:noFill/>
                  <a:ln w="25400">
                    <a:solidFill>
                      <a:srgbClr val="00B050"/>
                    </a:solidFill>
                    <a:prstDash val="solid"/>
                    <a:round/>
                    <a:headEnd/>
                    <a:tailEnd/>
                  </a:ln>
                </p:spPr>
                <p:txBody>
                  <a:bodyPr/>
                  <a:lstStyle/>
                  <a:p>
                    <a:endParaRPr lang="en-US"/>
                  </a:p>
                </p:txBody>
              </p:sp>
              <p:sp>
                <p:nvSpPr>
                  <p:cNvPr id="12" name="Freeform 38"/>
                  <p:cNvSpPr>
                    <a:spLocks/>
                  </p:cNvSpPr>
                  <p:nvPr/>
                </p:nvSpPr>
                <p:spPr bwMode="auto">
                  <a:xfrm flipV="1">
                    <a:off x="4464" y="2928"/>
                    <a:ext cx="192" cy="384"/>
                  </a:xfrm>
                  <a:custGeom>
                    <a:avLst/>
                    <a:gdLst/>
                    <a:ahLst/>
                    <a:cxnLst>
                      <a:cxn ang="0">
                        <a:pos x="0" y="1345"/>
                      </a:cxn>
                      <a:cxn ang="0">
                        <a:pos x="120" y="1345"/>
                      </a:cxn>
                      <a:cxn ang="0">
                        <a:pos x="240" y="1345"/>
                      </a:cxn>
                      <a:cxn ang="0">
                        <a:pos x="355" y="1345"/>
                      </a:cxn>
                      <a:cxn ang="0">
                        <a:pos x="476" y="1345"/>
                      </a:cxn>
                      <a:cxn ang="0">
                        <a:pos x="598" y="1345"/>
                      </a:cxn>
                      <a:cxn ang="0">
                        <a:pos x="723" y="1345"/>
                      </a:cxn>
                      <a:cxn ang="0">
                        <a:pos x="843" y="1345"/>
                      </a:cxn>
                      <a:cxn ang="0">
                        <a:pos x="964" y="1345"/>
                      </a:cxn>
                      <a:cxn ang="0">
                        <a:pos x="1087" y="1345"/>
                      </a:cxn>
                      <a:cxn ang="0">
                        <a:pos x="1202" y="1338"/>
                      </a:cxn>
                      <a:cxn ang="0">
                        <a:pos x="1323" y="1335"/>
                      </a:cxn>
                      <a:cxn ang="0">
                        <a:pos x="1447" y="1335"/>
                      </a:cxn>
                      <a:cxn ang="0">
                        <a:pos x="1565" y="1331"/>
                      </a:cxn>
                      <a:cxn ang="0">
                        <a:pos x="1684" y="1307"/>
                      </a:cxn>
                      <a:cxn ang="0">
                        <a:pos x="1803" y="1295"/>
                      </a:cxn>
                      <a:cxn ang="0">
                        <a:pos x="1921" y="1261"/>
                      </a:cxn>
                      <a:cxn ang="0">
                        <a:pos x="2042" y="1222"/>
                      </a:cxn>
                      <a:cxn ang="0">
                        <a:pos x="2166" y="1159"/>
                      </a:cxn>
                      <a:cxn ang="0">
                        <a:pos x="2285" y="1081"/>
                      </a:cxn>
                      <a:cxn ang="0">
                        <a:pos x="2409" y="980"/>
                      </a:cxn>
                      <a:cxn ang="0">
                        <a:pos x="2530" y="860"/>
                      </a:cxn>
                      <a:cxn ang="0">
                        <a:pos x="2650" y="736"/>
                      </a:cxn>
                      <a:cxn ang="0">
                        <a:pos x="2765" y="587"/>
                      </a:cxn>
                      <a:cxn ang="0">
                        <a:pos x="2886" y="446"/>
                      </a:cxn>
                      <a:cxn ang="0">
                        <a:pos x="3010" y="299"/>
                      </a:cxn>
                      <a:cxn ang="0">
                        <a:pos x="3126" y="181"/>
                      </a:cxn>
                      <a:cxn ang="0">
                        <a:pos x="3250" y="88"/>
                      </a:cxn>
                      <a:cxn ang="0">
                        <a:pos x="3365" y="22"/>
                      </a:cxn>
                      <a:cxn ang="0">
                        <a:pos x="3492" y="0"/>
                      </a:cxn>
                      <a:cxn ang="0">
                        <a:pos x="3612" y="13"/>
                      </a:cxn>
                      <a:cxn ang="0">
                        <a:pos x="3733" y="59"/>
                      </a:cxn>
                      <a:cxn ang="0">
                        <a:pos x="3853" y="134"/>
                      </a:cxn>
                      <a:cxn ang="0">
                        <a:pos x="3975" y="224"/>
                      </a:cxn>
                      <a:cxn ang="0">
                        <a:pos x="4097" y="338"/>
                      </a:cxn>
                      <a:cxn ang="0">
                        <a:pos x="4215" y="456"/>
                      </a:cxn>
                      <a:cxn ang="0">
                        <a:pos x="4333" y="577"/>
                      </a:cxn>
                      <a:cxn ang="0">
                        <a:pos x="4456" y="683"/>
                      </a:cxn>
                      <a:cxn ang="0">
                        <a:pos x="4574" y="782"/>
                      </a:cxn>
                      <a:cxn ang="0">
                        <a:pos x="4697" y="870"/>
                      </a:cxn>
                      <a:cxn ang="0">
                        <a:pos x="4817" y="950"/>
                      </a:cxn>
                      <a:cxn ang="0">
                        <a:pos x="4941" y="1026"/>
                      </a:cxn>
                      <a:cxn ang="0">
                        <a:pos x="5056" y="1081"/>
                      </a:cxn>
                      <a:cxn ang="0">
                        <a:pos x="5180" y="1124"/>
                      </a:cxn>
                      <a:cxn ang="0">
                        <a:pos x="5295" y="1169"/>
                      </a:cxn>
                      <a:cxn ang="0">
                        <a:pos x="5418" y="1199"/>
                      </a:cxn>
                      <a:cxn ang="0">
                        <a:pos x="5539" y="1228"/>
                      </a:cxn>
                      <a:cxn ang="0">
                        <a:pos x="5660" y="1246"/>
                      </a:cxn>
                      <a:cxn ang="0">
                        <a:pos x="5778" y="1271"/>
                      </a:cxn>
                      <a:cxn ang="0">
                        <a:pos x="5899" y="1279"/>
                      </a:cxn>
                      <a:cxn ang="0">
                        <a:pos x="6020" y="1295"/>
                      </a:cxn>
                      <a:cxn ang="0">
                        <a:pos x="6139" y="1305"/>
                      </a:cxn>
                      <a:cxn ang="0">
                        <a:pos x="6260" y="1307"/>
                      </a:cxn>
                      <a:cxn ang="0">
                        <a:pos x="6385" y="1307"/>
                      </a:cxn>
                      <a:cxn ang="0">
                        <a:pos x="6504" y="1320"/>
                      </a:cxn>
                      <a:cxn ang="0">
                        <a:pos x="6628" y="1320"/>
                      </a:cxn>
                      <a:cxn ang="0">
                        <a:pos x="6746" y="1335"/>
                      </a:cxn>
                      <a:cxn ang="0">
                        <a:pos x="6869" y="1335"/>
                      </a:cxn>
                      <a:cxn ang="0">
                        <a:pos x="6984" y="1335"/>
                      </a:cxn>
                      <a:cxn ang="0">
                        <a:pos x="7107" y="1335"/>
                      </a:cxn>
                      <a:cxn ang="0">
                        <a:pos x="7225" y="1335"/>
                      </a:cxn>
                    </a:cxnLst>
                    <a:rect l="0" t="0" r="r" b="b"/>
                    <a:pathLst>
                      <a:path w="7225" h="1345">
                        <a:moveTo>
                          <a:pt x="0" y="1345"/>
                        </a:moveTo>
                        <a:lnTo>
                          <a:pt x="120" y="1345"/>
                        </a:lnTo>
                        <a:lnTo>
                          <a:pt x="240" y="1345"/>
                        </a:lnTo>
                        <a:lnTo>
                          <a:pt x="355" y="1345"/>
                        </a:lnTo>
                        <a:lnTo>
                          <a:pt x="476" y="1345"/>
                        </a:lnTo>
                        <a:lnTo>
                          <a:pt x="598" y="1345"/>
                        </a:lnTo>
                        <a:lnTo>
                          <a:pt x="723" y="1345"/>
                        </a:lnTo>
                        <a:lnTo>
                          <a:pt x="843" y="1345"/>
                        </a:lnTo>
                        <a:lnTo>
                          <a:pt x="964" y="1345"/>
                        </a:lnTo>
                        <a:lnTo>
                          <a:pt x="1087" y="1345"/>
                        </a:lnTo>
                        <a:lnTo>
                          <a:pt x="1202" y="1338"/>
                        </a:lnTo>
                        <a:lnTo>
                          <a:pt x="1323" y="1335"/>
                        </a:lnTo>
                        <a:lnTo>
                          <a:pt x="1447" y="1335"/>
                        </a:lnTo>
                        <a:lnTo>
                          <a:pt x="1565" y="1331"/>
                        </a:lnTo>
                        <a:lnTo>
                          <a:pt x="1684" y="1307"/>
                        </a:lnTo>
                        <a:lnTo>
                          <a:pt x="1803" y="1295"/>
                        </a:lnTo>
                        <a:lnTo>
                          <a:pt x="1921" y="1261"/>
                        </a:lnTo>
                        <a:lnTo>
                          <a:pt x="2042" y="1222"/>
                        </a:lnTo>
                        <a:lnTo>
                          <a:pt x="2166" y="1159"/>
                        </a:lnTo>
                        <a:lnTo>
                          <a:pt x="2285" y="1081"/>
                        </a:lnTo>
                        <a:lnTo>
                          <a:pt x="2409" y="980"/>
                        </a:lnTo>
                        <a:lnTo>
                          <a:pt x="2530" y="860"/>
                        </a:lnTo>
                        <a:lnTo>
                          <a:pt x="2650" y="736"/>
                        </a:lnTo>
                        <a:lnTo>
                          <a:pt x="2765" y="587"/>
                        </a:lnTo>
                        <a:lnTo>
                          <a:pt x="2886" y="446"/>
                        </a:lnTo>
                        <a:lnTo>
                          <a:pt x="3010" y="299"/>
                        </a:lnTo>
                        <a:lnTo>
                          <a:pt x="3126" y="181"/>
                        </a:lnTo>
                        <a:lnTo>
                          <a:pt x="3250" y="88"/>
                        </a:lnTo>
                        <a:lnTo>
                          <a:pt x="3365" y="22"/>
                        </a:lnTo>
                        <a:lnTo>
                          <a:pt x="3492" y="0"/>
                        </a:lnTo>
                        <a:lnTo>
                          <a:pt x="3612" y="13"/>
                        </a:lnTo>
                        <a:lnTo>
                          <a:pt x="3733" y="59"/>
                        </a:lnTo>
                        <a:lnTo>
                          <a:pt x="3853" y="134"/>
                        </a:lnTo>
                        <a:lnTo>
                          <a:pt x="3975" y="224"/>
                        </a:lnTo>
                        <a:lnTo>
                          <a:pt x="4097" y="338"/>
                        </a:lnTo>
                        <a:lnTo>
                          <a:pt x="4215" y="456"/>
                        </a:lnTo>
                        <a:lnTo>
                          <a:pt x="4333" y="577"/>
                        </a:lnTo>
                        <a:lnTo>
                          <a:pt x="4456" y="683"/>
                        </a:lnTo>
                        <a:lnTo>
                          <a:pt x="4574" y="782"/>
                        </a:lnTo>
                        <a:lnTo>
                          <a:pt x="4697" y="870"/>
                        </a:lnTo>
                        <a:lnTo>
                          <a:pt x="4817" y="950"/>
                        </a:lnTo>
                        <a:lnTo>
                          <a:pt x="4941" y="1026"/>
                        </a:lnTo>
                        <a:lnTo>
                          <a:pt x="5056" y="1081"/>
                        </a:lnTo>
                        <a:lnTo>
                          <a:pt x="5180" y="1124"/>
                        </a:lnTo>
                        <a:lnTo>
                          <a:pt x="5295" y="1169"/>
                        </a:lnTo>
                        <a:lnTo>
                          <a:pt x="5418" y="1199"/>
                        </a:lnTo>
                        <a:lnTo>
                          <a:pt x="5539" y="1228"/>
                        </a:lnTo>
                        <a:lnTo>
                          <a:pt x="5660" y="1246"/>
                        </a:lnTo>
                        <a:lnTo>
                          <a:pt x="5778" y="1271"/>
                        </a:lnTo>
                        <a:lnTo>
                          <a:pt x="5899" y="1279"/>
                        </a:lnTo>
                        <a:lnTo>
                          <a:pt x="6020" y="1295"/>
                        </a:lnTo>
                        <a:lnTo>
                          <a:pt x="6139" y="1305"/>
                        </a:lnTo>
                        <a:lnTo>
                          <a:pt x="6260" y="1307"/>
                        </a:lnTo>
                        <a:lnTo>
                          <a:pt x="6385" y="1307"/>
                        </a:lnTo>
                        <a:lnTo>
                          <a:pt x="6504" y="1320"/>
                        </a:lnTo>
                        <a:lnTo>
                          <a:pt x="6628" y="1320"/>
                        </a:lnTo>
                        <a:lnTo>
                          <a:pt x="6746" y="1335"/>
                        </a:lnTo>
                        <a:lnTo>
                          <a:pt x="6869" y="1335"/>
                        </a:lnTo>
                        <a:lnTo>
                          <a:pt x="6984" y="1335"/>
                        </a:lnTo>
                        <a:lnTo>
                          <a:pt x="7107" y="1335"/>
                        </a:lnTo>
                        <a:lnTo>
                          <a:pt x="7225" y="1335"/>
                        </a:lnTo>
                      </a:path>
                    </a:pathLst>
                  </a:custGeom>
                  <a:noFill/>
                  <a:ln w="26988">
                    <a:solidFill>
                      <a:schemeClr val="tx1"/>
                    </a:solidFill>
                    <a:prstDash val="solid"/>
                    <a:round/>
                    <a:headEnd/>
                    <a:tailEnd/>
                  </a:ln>
                </p:spPr>
                <p:txBody>
                  <a:bodyPr/>
                  <a:lstStyle/>
                  <a:p>
                    <a:endParaRPr lang="en-US"/>
                  </a:p>
                </p:txBody>
              </p:sp>
            </p:grpSp>
            <p:sp>
              <p:nvSpPr>
                <p:cNvPr id="9" name="Text Box 39"/>
                <p:cNvSpPr txBox="1">
                  <a:spLocks noChangeArrowheads="1"/>
                </p:cNvSpPr>
                <p:nvPr/>
              </p:nvSpPr>
              <p:spPr bwMode="auto">
                <a:xfrm>
                  <a:off x="5935302" y="3080158"/>
                  <a:ext cx="438662" cy="293935"/>
                </a:xfrm>
                <a:prstGeom prst="rect">
                  <a:avLst/>
                </a:prstGeom>
                <a:noFill/>
                <a:ln w="9525">
                  <a:noFill/>
                  <a:miter lim="800000"/>
                  <a:headEnd/>
                  <a:tailEnd/>
                </a:ln>
                <a:effectLst/>
              </p:spPr>
              <p:txBody>
                <a:bodyPr wrap="none">
                  <a:spAutoFit/>
                </a:bodyPr>
                <a:lstStyle/>
                <a:p>
                  <a:pPr algn="l" eaLnBrk="0" hangingPunct="0"/>
                  <a:r>
                    <a:rPr lang="en-US" sz="1800" dirty="0">
                      <a:latin typeface="Arial" charset="0"/>
                    </a:rPr>
                    <a:t>Vo</a:t>
                  </a:r>
                </a:p>
              </p:txBody>
            </p:sp>
            <p:cxnSp>
              <p:nvCxnSpPr>
                <p:cNvPr id="47" name="Straight Arrow Connector 46"/>
                <p:cNvCxnSpPr/>
                <p:nvPr/>
              </p:nvCxnSpPr>
              <p:spPr bwMode="auto">
                <a:xfrm>
                  <a:off x="6215974" y="3472774"/>
                  <a:ext cx="145915" cy="622571"/>
                </a:xfrm>
                <a:prstGeom prst="straightConnector1">
                  <a:avLst/>
                </a:prstGeom>
                <a:solidFill>
                  <a:srgbClr val="3374D4"/>
                </a:solidFill>
                <a:ln w="19050" cap="flat" cmpd="sng" algn="ctr">
                  <a:solidFill>
                    <a:schemeClr val="tx1"/>
                  </a:solidFill>
                  <a:prstDash val="sysDash"/>
                  <a:round/>
                  <a:headEnd type="none" w="med" len="med"/>
                  <a:tailEnd type="arrow"/>
                </a:ln>
                <a:effectLst/>
              </p:spPr>
            </p:cxnSp>
          </p:grpSp>
          <p:sp>
            <p:nvSpPr>
              <p:cNvPr id="50" name="TextBox 49"/>
              <p:cNvSpPr txBox="1"/>
              <p:nvPr/>
            </p:nvSpPr>
            <p:spPr>
              <a:xfrm>
                <a:off x="7007158" y="937096"/>
                <a:ext cx="377026" cy="369332"/>
              </a:xfrm>
              <a:prstGeom prst="rect">
                <a:avLst/>
              </a:prstGeom>
              <a:noFill/>
            </p:spPr>
            <p:txBody>
              <a:bodyPr wrap="none" rtlCol="0">
                <a:spAutoFit/>
              </a:bodyPr>
              <a:lstStyle/>
              <a:p>
                <a:r>
                  <a:rPr lang="en-US" sz="1800" b="1" dirty="0" smtClean="0"/>
                  <a:t>D</a:t>
                </a:r>
                <a:endParaRPr lang="en-US" sz="1800" b="1" dirty="0"/>
              </a:p>
            </p:txBody>
          </p:sp>
        </p:grpSp>
      </p:grpSp>
    </p:spTree>
  </p:cSld>
  <p:clrMapOvr>
    <a:masterClrMapping/>
  </p:clrMapOvr>
  <p:transition/>
  <p:timing>
    <p:tnLst>
      <p:par>
        <p:cTn id="1" dur="indefinite" restart="never" nodeType="tmRoot"/>
      </p:par>
    </p:tnLst>
  </p:timing>
</p:sld>
</file>

<file path=ppt/slides/slide2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p:cNvSpPr>
            <a:spLocks noGrp="1"/>
          </p:cNvSpPr>
          <p:nvPr>
            <p:ph sz="half" idx="1"/>
          </p:nvPr>
        </p:nvSpPr>
        <p:spPr>
          <a:xfrm>
            <a:off x="118836" y="982494"/>
            <a:ext cx="4343400" cy="5557283"/>
          </a:xfrm>
        </p:spPr>
        <p:txBody>
          <a:bodyPr>
            <a:normAutofit/>
          </a:bodyPr>
          <a:lstStyle/>
          <a:p>
            <a:pPr>
              <a:buNone/>
            </a:pPr>
            <a:r>
              <a:rPr lang="en-US" b="1" dirty="0" smtClean="0"/>
              <a:t>POSSIBLE CAUSES</a:t>
            </a:r>
            <a:endParaRPr lang="en-US" dirty="0" smtClean="0"/>
          </a:p>
          <a:p>
            <a:r>
              <a:rPr lang="en-US" dirty="0" smtClean="0"/>
              <a:t>Using a different type of detector</a:t>
            </a:r>
          </a:p>
          <a:p>
            <a:endParaRPr lang="en-US" sz="1200" dirty="0" smtClean="0"/>
          </a:p>
          <a:p>
            <a:endParaRPr lang="en-US" dirty="0" smtClean="0"/>
          </a:p>
          <a:p>
            <a:r>
              <a:rPr lang="en-US" dirty="0" smtClean="0"/>
              <a:t>Shift in mobile phase pH can shift compound UV absorbance</a:t>
            </a:r>
          </a:p>
          <a:p>
            <a:r>
              <a:rPr lang="en-US" dirty="0" smtClean="0"/>
              <a:t>Incorrect choice of wavelength or detector parameters</a:t>
            </a:r>
          </a:p>
          <a:p>
            <a:r>
              <a:rPr lang="en-US" dirty="0" smtClean="0"/>
              <a:t>Leak</a:t>
            </a:r>
          </a:p>
          <a:p>
            <a:pPr lvl="1"/>
            <a:r>
              <a:rPr lang="en-US" dirty="0" smtClean="0"/>
              <a:t>Sample syringe worn</a:t>
            </a:r>
          </a:p>
          <a:p>
            <a:pPr lvl="1"/>
            <a:r>
              <a:rPr lang="en-US" dirty="0" smtClean="0"/>
              <a:t>Between injector and column not tight</a:t>
            </a:r>
          </a:p>
          <a:p>
            <a:r>
              <a:rPr lang="en-US" dirty="0" smtClean="0"/>
              <a:t>Injector malfunction</a:t>
            </a:r>
          </a:p>
        </p:txBody>
      </p:sp>
      <p:sp>
        <p:nvSpPr>
          <p:cNvPr id="3" name="Content Placeholder 2"/>
          <p:cNvSpPr>
            <a:spLocks noGrp="1"/>
          </p:cNvSpPr>
          <p:nvPr>
            <p:ph sz="half" idx="2"/>
          </p:nvPr>
        </p:nvSpPr>
        <p:spPr>
          <a:xfrm>
            <a:off x="4648200" y="982494"/>
            <a:ext cx="4343400" cy="5557283"/>
          </a:xfrm>
        </p:spPr>
        <p:txBody>
          <a:bodyPr/>
          <a:lstStyle/>
          <a:p>
            <a:pPr>
              <a:buNone/>
            </a:pPr>
            <a:r>
              <a:rPr lang="en-US" b="1" dirty="0" smtClean="0"/>
              <a:t>THINGS TO DO</a:t>
            </a:r>
            <a:endParaRPr lang="en-US" sz="1400" dirty="0" smtClean="0">
              <a:solidFill>
                <a:srgbClr val="0000FF"/>
              </a:solidFill>
            </a:endParaRPr>
          </a:p>
          <a:p>
            <a:r>
              <a:rPr lang="en-US" dirty="0" smtClean="0">
                <a:solidFill>
                  <a:srgbClr val="0000FF"/>
                </a:solidFill>
              </a:rPr>
              <a:t>Determine that detector’s reproducibility.  Some detectors are more reproducible.</a:t>
            </a:r>
          </a:p>
          <a:p>
            <a:r>
              <a:rPr lang="en-US" dirty="0" smtClean="0">
                <a:solidFill>
                  <a:srgbClr val="0000FF"/>
                </a:solidFill>
              </a:rPr>
              <a:t>Remake mobile phase.</a:t>
            </a:r>
          </a:p>
          <a:p>
            <a:endParaRPr lang="en-US" sz="1200" dirty="0" smtClean="0">
              <a:solidFill>
                <a:srgbClr val="0000FF"/>
              </a:solidFill>
            </a:endParaRPr>
          </a:p>
          <a:p>
            <a:r>
              <a:rPr lang="en-US" dirty="0" smtClean="0">
                <a:solidFill>
                  <a:srgbClr val="0000FF"/>
                </a:solidFill>
              </a:rPr>
              <a:t>Optimize detector</a:t>
            </a:r>
          </a:p>
          <a:p>
            <a:endParaRPr lang="en-US" sz="1200" dirty="0" smtClean="0">
              <a:solidFill>
                <a:srgbClr val="0000FF"/>
              </a:solidFill>
            </a:endParaRPr>
          </a:p>
          <a:p>
            <a:r>
              <a:rPr lang="en-US" dirty="0" smtClean="0">
                <a:solidFill>
                  <a:srgbClr val="0000FF"/>
                </a:solidFill>
              </a:rPr>
              <a:t>Check for leaks</a:t>
            </a:r>
          </a:p>
          <a:p>
            <a:pPr lvl="1"/>
            <a:r>
              <a:rPr lang="en-US" dirty="0" smtClean="0">
                <a:solidFill>
                  <a:srgbClr val="0000FF"/>
                </a:solidFill>
              </a:rPr>
              <a:t>Replace sample syringe</a:t>
            </a:r>
          </a:p>
          <a:p>
            <a:pPr lvl="1"/>
            <a:r>
              <a:rPr lang="en-US" dirty="0" smtClean="0">
                <a:solidFill>
                  <a:srgbClr val="0000FF"/>
                </a:solidFill>
              </a:rPr>
              <a:t>Eliminate leak</a:t>
            </a:r>
          </a:p>
          <a:p>
            <a:pPr>
              <a:buNone/>
            </a:pPr>
            <a:endParaRPr lang="en-US" sz="1200" dirty="0" smtClean="0">
              <a:solidFill>
                <a:srgbClr val="0000FF"/>
              </a:solidFill>
            </a:endParaRPr>
          </a:p>
          <a:p>
            <a:pPr>
              <a:buNone/>
            </a:pPr>
            <a:endParaRPr lang="en-US" sz="800" dirty="0" smtClean="0">
              <a:solidFill>
                <a:srgbClr val="0000FF"/>
              </a:solidFill>
            </a:endParaRPr>
          </a:p>
          <a:p>
            <a:r>
              <a:rPr lang="en-US" dirty="0" smtClean="0">
                <a:solidFill>
                  <a:srgbClr val="0000FF"/>
                </a:solidFill>
              </a:rPr>
              <a:t>Test and repair injector</a:t>
            </a:r>
          </a:p>
        </p:txBody>
      </p:sp>
      <p:sp>
        <p:nvSpPr>
          <p:cNvPr id="4" name="Title 3"/>
          <p:cNvSpPr>
            <a:spLocks noGrp="1"/>
          </p:cNvSpPr>
          <p:nvPr>
            <p:ph type="title"/>
          </p:nvPr>
        </p:nvSpPr>
        <p:spPr/>
        <p:txBody>
          <a:bodyPr/>
          <a:lstStyle/>
          <a:p>
            <a:r>
              <a:rPr lang="en-US" dirty="0" smtClean="0"/>
              <a:t>Peak Reproducibility Problems</a:t>
            </a:r>
            <a:endParaRPr lang="en-US" dirty="0"/>
          </a:p>
        </p:txBody>
      </p:sp>
    </p:spTree>
  </p:cSld>
  <p:clrMapOvr>
    <a:masterClrMapping/>
  </p:clrMapOvr>
  <p:transition/>
  <p:timing>
    <p:tnLst>
      <p:par>
        <p:cTn id="1" dur="indefinite" restart="never" nodeType="tmRoot"/>
      </p:par>
    </p:tnLst>
  </p:timing>
</p:sld>
</file>

<file path=ppt/slides/slide2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p:cNvSpPr>
            <a:spLocks noGrp="1"/>
          </p:cNvSpPr>
          <p:nvPr>
            <p:ph sz="half" idx="2"/>
          </p:nvPr>
        </p:nvSpPr>
        <p:spPr>
          <a:xfrm>
            <a:off x="6274341" y="1184605"/>
            <a:ext cx="2717260" cy="4491068"/>
          </a:xfrm>
          <a:solidFill>
            <a:srgbClr val="FFFFCC"/>
          </a:solidFill>
          <a:ln>
            <a:solidFill>
              <a:schemeClr val="tx1"/>
            </a:solidFill>
          </a:ln>
        </p:spPr>
        <p:txBody>
          <a:bodyPr>
            <a:normAutofit lnSpcReduction="10000"/>
          </a:bodyPr>
          <a:lstStyle/>
          <a:p>
            <a:r>
              <a:rPr lang="en-US" sz="1600" dirty="0" smtClean="0"/>
              <a:t>UV signal-to-noise is much greater than MS.</a:t>
            </a:r>
          </a:p>
          <a:p>
            <a:r>
              <a:rPr lang="en-US" sz="1600" dirty="0" smtClean="0"/>
              <a:t>UV Reproducibility</a:t>
            </a:r>
          </a:p>
          <a:p>
            <a:pPr lvl="1"/>
            <a:r>
              <a:rPr lang="en-US" dirty="0" smtClean="0"/>
              <a:t>&lt;0.5 or 1.0% RSD acceptable</a:t>
            </a:r>
          </a:p>
          <a:p>
            <a:pPr lvl="1"/>
            <a:r>
              <a:rPr lang="en-US" dirty="0" smtClean="0"/>
              <a:t>0.2% RSD can be achieved</a:t>
            </a:r>
          </a:p>
          <a:p>
            <a:r>
              <a:rPr lang="en-US" sz="1600" dirty="0" smtClean="0"/>
              <a:t>MS reproducibility</a:t>
            </a:r>
          </a:p>
          <a:p>
            <a:pPr lvl="1"/>
            <a:r>
              <a:rPr lang="en-US" dirty="0" smtClean="0"/>
              <a:t> Typically &lt;5% RSD</a:t>
            </a:r>
          </a:p>
          <a:p>
            <a:pPr lvl="1"/>
            <a:r>
              <a:rPr lang="en-US" dirty="0" smtClean="0"/>
              <a:t>15% RSD acceptable for low concentrations</a:t>
            </a:r>
          </a:p>
          <a:p>
            <a:endParaRPr lang="en-US" dirty="0" smtClean="0"/>
          </a:p>
          <a:p>
            <a:pPr>
              <a:buNone/>
            </a:pPr>
            <a:r>
              <a:rPr lang="en-US" sz="1400" dirty="0" smtClean="0"/>
              <a:t>Caffeine standard</a:t>
            </a:r>
          </a:p>
          <a:p>
            <a:pPr>
              <a:buNone/>
            </a:pPr>
            <a:r>
              <a:rPr lang="en-US" sz="1400" dirty="0" smtClean="0"/>
              <a:t>Detectors in series</a:t>
            </a:r>
            <a:endParaRPr lang="en-US" sz="1400" dirty="0"/>
          </a:p>
        </p:txBody>
      </p:sp>
      <p:sp>
        <p:nvSpPr>
          <p:cNvPr id="3" name="Title 2"/>
          <p:cNvSpPr>
            <a:spLocks noGrp="1"/>
          </p:cNvSpPr>
          <p:nvPr>
            <p:ph type="title"/>
          </p:nvPr>
        </p:nvSpPr>
        <p:spPr/>
        <p:txBody>
          <a:bodyPr/>
          <a:lstStyle/>
          <a:p>
            <a:r>
              <a:rPr lang="en-US" dirty="0" smtClean="0"/>
              <a:t>Different Detectors Peak Area Reproducibility</a:t>
            </a:r>
            <a:endParaRPr lang="en-US" dirty="0"/>
          </a:p>
        </p:txBody>
      </p:sp>
      <p:pic>
        <p:nvPicPr>
          <p:cNvPr id="198660" name="Picture 4"/>
          <p:cNvPicPr>
            <a:picLocks noChangeAspect="1" noChangeArrowheads="1"/>
          </p:cNvPicPr>
          <p:nvPr/>
        </p:nvPicPr>
        <p:blipFill>
          <a:blip r:embed="rId3" cstate="print"/>
          <a:srcRect/>
          <a:stretch>
            <a:fillRect/>
          </a:stretch>
        </p:blipFill>
        <p:spPr bwMode="auto">
          <a:xfrm>
            <a:off x="290442" y="1297541"/>
            <a:ext cx="5906079" cy="4050670"/>
          </a:xfrm>
          <a:prstGeom prst="rect">
            <a:avLst/>
          </a:prstGeom>
          <a:noFill/>
          <a:ln w="9525">
            <a:noFill/>
            <a:miter lim="800000"/>
            <a:headEnd/>
            <a:tailEnd/>
          </a:ln>
        </p:spPr>
      </p:pic>
    </p:spTree>
  </p:cSld>
  <p:clrMapOvr>
    <a:masterClrMapping/>
  </p:clrMapOvr>
  <p:transition/>
  <p:timing>
    <p:tnLst>
      <p:par>
        <p:cTn id="1" dur="indefinite" restart="never" nodeType="tmRoot"/>
      </p:par>
    </p:tnLst>
  </p:timing>
</p:sld>
</file>

<file path=ppt/slides/slide236.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4" name="Content Placeholder 3"/>
          <p:cNvSpPr>
            <a:spLocks noGrp="1"/>
          </p:cNvSpPr>
          <p:nvPr>
            <p:ph sz="half" idx="13"/>
          </p:nvPr>
        </p:nvSpPr>
        <p:spPr>
          <a:xfrm>
            <a:off x="309082" y="5675673"/>
            <a:ext cx="8583443" cy="748890"/>
          </a:xfrm>
        </p:spPr>
        <p:txBody>
          <a:bodyPr/>
          <a:lstStyle/>
          <a:p>
            <a:r>
              <a:rPr lang="en-US" sz="1800" dirty="0" smtClean="0"/>
              <a:t>pH changes can shift a UV spectrum significantly, changing the absorbance which affects the peak height and area.</a:t>
            </a:r>
          </a:p>
        </p:txBody>
      </p:sp>
      <p:sp>
        <p:nvSpPr>
          <p:cNvPr id="2" name="Title 1"/>
          <p:cNvSpPr>
            <a:spLocks noGrp="1"/>
          </p:cNvSpPr>
          <p:nvPr>
            <p:ph type="title"/>
          </p:nvPr>
        </p:nvSpPr>
        <p:spPr/>
        <p:txBody>
          <a:bodyPr/>
          <a:lstStyle/>
          <a:p>
            <a:r>
              <a:rPr lang="en-US" dirty="0" smtClean="0"/>
              <a:t>Shift in Absorbance with pH</a:t>
            </a:r>
            <a:endParaRPr lang="en-US" dirty="0"/>
          </a:p>
        </p:txBody>
      </p:sp>
      <p:graphicFrame>
        <p:nvGraphicFramePr>
          <p:cNvPr id="196610" name="Object 2"/>
          <p:cNvGraphicFramePr>
            <a:graphicFrameLocks noChangeAspect="1"/>
          </p:cNvGraphicFramePr>
          <p:nvPr/>
        </p:nvGraphicFramePr>
        <p:xfrm>
          <a:off x="1000366" y="779078"/>
          <a:ext cx="7085661" cy="4666167"/>
        </p:xfrm>
        <a:graphic>
          <a:graphicData uri="http://schemas.openxmlformats.org/presentationml/2006/ole">
            <p:oleObj spid="_x0000_s276482" name="Worksheet" r:id="rId4" imgW="8671598" imgH="5920854" progId="Excel.Sheet.8">
              <p:embed/>
            </p:oleObj>
          </a:graphicData>
        </a:graphic>
      </p:graphicFrame>
    </p:spTree>
  </p:cSld>
  <p:clrMapOvr>
    <a:masterClrMapping/>
  </p:clrMapOvr>
  <p:transition/>
  <p:timing>
    <p:tnLst>
      <p:par>
        <p:cTn id="1" dur="indefinite" restart="never" nodeType="tmRoot"/>
      </p:par>
    </p:tnLst>
  </p:timing>
</p:sld>
</file>

<file path=ppt/slides/slide237.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Content Placeholder 1"/>
          <p:cNvSpPr>
            <a:spLocks noGrp="1"/>
          </p:cNvSpPr>
          <p:nvPr>
            <p:ph sz="half" idx="2"/>
          </p:nvPr>
        </p:nvSpPr>
        <p:spPr>
          <a:xfrm>
            <a:off x="4912468" y="836685"/>
            <a:ext cx="4079133" cy="5818307"/>
          </a:xfrm>
          <a:solidFill>
            <a:srgbClr val="FFFFCC"/>
          </a:solidFill>
          <a:ln>
            <a:solidFill>
              <a:schemeClr val="tx1"/>
            </a:solidFill>
          </a:ln>
        </p:spPr>
        <p:txBody>
          <a:bodyPr/>
          <a:lstStyle/>
          <a:p>
            <a:pPr marL="227013" indent="-227013">
              <a:lnSpc>
                <a:spcPct val="100000"/>
              </a:lnSpc>
            </a:pPr>
            <a:r>
              <a:rPr lang="en-US" dirty="0" smtClean="0"/>
              <a:t>PDA Settings</a:t>
            </a:r>
          </a:p>
          <a:p>
            <a:pPr marL="227013" indent="-227013">
              <a:lnSpc>
                <a:spcPct val="100000"/>
              </a:lnSpc>
              <a:buNone/>
              <a:tabLst>
                <a:tab pos="1489075" algn="l"/>
                <a:tab pos="2630488" algn="l"/>
              </a:tabLst>
            </a:pPr>
            <a:r>
              <a:rPr lang="en-US" sz="1400" dirty="0" smtClean="0"/>
              <a:t> 		   </a:t>
            </a:r>
            <a:r>
              <a:rPr lang="en-US" sz="1400" u="sng" dirty="0" smtClean="0"/>
              <a:t>Current   Recommended</a:t>
            </a:r>
          </a:p>
          <a:p>
            <a:pPr marL="227013" indent="57150">
              <a:lnSpc>
                <a:spcPct val="100000"/>
              </a:lnSpc>
              <a:buNone/>
              <a:tabLst>
                <a:tab pos="1885950" algn="ctr"/>
                <a:tab pos="3375025" algn="ctr"/>
              </a:tabLst>
            </a:pPr>
            <a:r>
              <a:rPr lang="en-US" sz="1400" dirty="0" smtClean="0"/>
              <a:t>Wavelength	     254 nm        </a:t>
            </a:r>
            <a:r>
              <a:rPr lang="en-US" sz="1400" dirty="0" smtClean="0">
                <a:solidFill>
                  <a:srgbClr val="0033CC"/>
                </a:solidFill>
              </a:rPr>
              <a:t>304 nm</a:t>
            </a:r>
          </a:p>
          <a:p>
            <a:pPr marL="227013" indent="57150">
              <a:lnSpc>
                <a:spcPct val="100000"/>
              </a:lnSpc>
              <a:buNone/>
              <a:tabLst>
                <a:tab pos="1885950" algn="ctr"/>
                <a:tab pos="3375025" algn="ctr"/>
              </a:tabLst>
            </a:pPr>
            <a:r>
              <a:rPr lang="en-US" sz="1400" dirty="0" smtClean="0"/>
              <a:t>Resolution	        1.2 nm         </a:t>
            </a:r>
            <a:r>
              <a:rPr lang="en-US" sz="1400" dirty="0" smtClean="0">
                <a:solidFill>
                  <a:srgbClr val="0033CC"/>
                </a:solidFill>
              </a:rPr>
              <a:t>4.8 nm</a:t>
            </a:r>
          </a:p>
          <a:p>
            <a:endParaRPr lang="en-US" sz="1600" dirty="0" smtClean="0"/>
          </a:p>
          <a:p>
            <a:r>
              <a:rPr lang="en-US" sz="1600" dirty="0" smtClean="0"/>
              <a:t>To make a TUV and a PDA produce equivalent data, set PDA resolution at 4.8 nm.</a:t>
            </a:r>
          </a:p>
          <a:p>
            <a:endParaRPr lang="en-US" sz="1600" dirty="0" smtClean="0"/>
          </a:p>
          <a:p>
            <a:r>
              <a:rPr lang="en-US" sz="1600" dirty="0" smtClean="0"/>
              <a:t>Peak area not reproducible</a:t>
            </a:r>
          </a:p>
          <a:p>
            <a:pPr lvl="1"/>
            <a:r>
              <a:rPr lang="en-US" dirty="0" smtClean="0"/>
              <a:t>2 groups of data</a:t>
            </a:r>
          </a:p>
          <a:p>
            <a:pPr marL="227013" indent="-227013">
              <a:lnSpc>
                <a:spcPct val="100000"/>
              </a:lnSpc>
            </a:pPr>
            <a:r>
              <a:rPr lang="en-US" sz="1600" dirty="0" smtClean="0"/>
              <a:t>Best choice of monitoring wavelength is a flat point on the spectrum, 304 nm.</a:t>
            </a:r>
          </a:p>
          <a:p>
            <a:pPr marL="227013" indent="-227013">
              <a:lnSpc>
                <a:spcPct val="100000"/>
              </a:lnSpc>
            </a:pPr>
            <a:r>
              <a:rPr lang="en-US" sz="1600" dirty="0" smtClean="0"/>
              <a:t>A small shift in wavelength shifts, with 1.2 nm resolution, causes a large shift in the data at 254 nm (lower table).</a:t>
            </a:r>
          </a:p>
        </p:txBody>
      </p:sp>
      <p:sp>
        <p:nvSpPr>
          <p:cNvPr id="3" name="Title 2"/>
          <p:cNvSpPr>
            <a:spLocks noGrp="1"/>
          </p:cNvSpPr>
          <p:nvPr>
            <p:ph type="title"/>
          </p:nvPr>
        </p:nvSpPr>
        <p:spPr/>
        <p:txBody>
          <a:bodyPr/>
          <a:lstStyle/>
          <a:p>
            <a:r>
              <a:rPr lang="en-US" dirty="0" smtClean="0"/>
              <a:t>PDA Monitoring Wavelength Problem</a:t>
            </a:r>
            <a:endParaRPr lang="en-US" dirty="0"/>
          </a:p>
        </p:txBody>
      </p:sp>
      <p:grpSp>
        <p:nvGrpSpPr>
          <p:cNvPr id="15" name="Group 14"/>
          <p:cNvGrpSpPr/>
          <p:nvPr/>
        </p:nvGrpSpPr>
        <p:grpSpPr>
          <a:xfrm>
            <a:off x="440092" y="913758"/>
            <a:ext cx="4229184" cy="5652413"/>
            <a:chOff x="440092" y="913758"/>
            <a:chExt cx="4229184" cy="5652413"/>
          </a:xfrm>
        </p:grpSpPr>
        <p:sp>
          <p:nvSpPr>
            <p:cNvPr id="4" name="Rectangle 5"/>
            <p:cNvSpPr>
              <a:spLocks noChangeArrowheads="1"/>
            </p:cNvSpPr>
            <p:nvPr/>
          </p:nvSpPr>
          <p:spPr bwMode="auto">
            <a:xfrm>
              <a:off x="1228478" y="913758"/>
              <a:ext cx="2789045" cy="2031325"/>
            </a:xfrm>
            <a:prstGeom prst="rect">
              <a:avLst/>
            </a:prstGeom>
            <a:noFill/>
            <a:ln w="9525">
              <a:noFill/>
              <a:miter lim="800000"/>
              <a:headEnd/>
              <a:tailEnd/>
            </a:ln>
            <a:effectLst/>
          </p:spPr>
          <p:txBody>
            <a:bodyPr wrap="square">
              <a:spAutoFit/>
            </a:bodyPr>
            <a:lstStyle/>
            <a:p>
              <a:r>
                <a:rPr lang="en-US" sz="1400" u="sng" dirty="0" smtClean="0">
                  <a:solidFill>
                    <a:srgbClr val="000000"/>
                  </a:solidFill>
                </a:rPr>
                <a:t>Injection          Peak Area</a:t>
              </a:r>
              <a:endParaRPr lang="en-US" sz="1400" b="0" u="sng" dirty="0"/>
            </a:p>
            <a:p>
              <a:r>
                <a:rPr lang="en-US" sz="1400" b="0" dirty="0">
                  <a:solidFill>
                    <a:srgbClr val="000000"/>
                  </a:solidFill>
                </a:rPr>
                <a:t>     1                 5771854</a:t>
              </a:r>
              <a:endParaRPr lang="en-US" sz="1400" b="0" dirty="0"/>
            </a:p>
            <a:p>
              <a:r>
                <a:rPr lang="en-US" sz="1400" b="0" dirty="0">
                  <a:solidFill>
                    <a:srgbClr val="000000"/>
                  </a:solidFill>
                </a:rPr>
                <a:t>     2                 5750559</a:t>
              </a:r>
              <a:endParaRPr lang="en-US" sz="1400" b="0" dirty="0"/>
            </a:p>
            <a:p>
              <a:r>
                <a:rPr lang="en-US" sz="1400" b="0" dirty="0">
                  <a:solidFill>
                    <a:srgbClr val="000000"/>
                  </a:solidFill>
                </a:rPr>
                <a:t>     3                 5733515</a:t>
              </a:r>
              <a:endParaRPr lang="en-US" sz="1400" b="0" dirty="0"/>
            </a:p>
            <a:p>
              <a:r>
                <a:rPr lang="en-US" sz="1400" b="0" dirty="0">
                  <a:solidFill>
                    <a:srgbClr val="000000"/>
                  </a:solidFill>
                </a:rPr>
                <a:t>     4                 5701284</a:t>
              </a:r>
              <a:endParaRPr lang="en-US" sz="1400" b="0" dirty="0"/>
            </a:p>
            <a:p>
              <a:r>
                <a:rPr lang="en-US" sz="1400" b="0" dirty="0">
                  <a:solidFill>
                    <a:srgbClr val="FF0000"/>
                  </a:solidFill>
                </a:rPr>
                <a:t>     </a:t>
              </a:r>
              <a:r>
                <a:rPr lang="en-US" sz="1400" b="0" dirty="0">
                  <a:solidFill>
                    <a:srgbClr val="0066CC"/>
                  </a:solidFill>
                </a:rPr>
                <a:t>5                 </a:t>
              </a:r>
              <a:r>
                <a:rPr lang="en-US" sz="1400" b="0" dirty="0" smtClean="0">
                  <a:solidFill>
                    <a:srgbClr val="0066CC"/>
                  </a:solidFill>
                </a:rPr>
                <a:t>5255396</a:t>
              </a:r>
            </a:p>
            <a:p>
              <a:pPr algn="l"/>
              <a:r>
                <a:rPr lang="en-US" sz="1400" dirty="0" smtClean="0">
                  <a:solidFill>
                    <a:srgbClr val="0066CC"/>
                  </a:solidFill>
                </a:rPr>
                <a:t>     </a:t>
              </a:r>
              <a:r>
                <a:rPr lang="en-US" sz="1400" b="0" dirty="0" smtClean="0">
                  <a:solidFill>
                    <a:srgbClr val="0066CC"/>
                  </a:solidFill>
                </a:rPr>
                <a:t>6                 5299653</a:t>
              </a:r>
              <a:endParaRPr lang="en-US" sz="1400" b="0" dirty="0">
                <a:solidFill>
                  <a:srgbClr val="0066CC"/>
                </a:solidFill>
              </a:endParaRPr>
            </a:p>
            <a:p>
              <a:r>
                <a:rPr lang="en-US" sz="1400" b="0" dirty="0">
                  <a:solidFill>
                    <a:srgbClr val="000000"/>
                  </a:solidFill>
                </a:rPr>
                <a:t>  Average       </a:t>
              </a:r>
              <a:r>
                <a:rPr lang="en-US" sz="1400" b="0" dirty="0" smtClean="0">
                  <a:solidFill>
                    <a:srgbClr val="000000"/>
                  </a:solidFill>
                </a:rPr>
                <a:t>   </a:t>
              </a:r>
              <a:r>
                <a:rPr lang="en-US" sz="1400" b="1" dirty="0" smtClean="0">
                  <a:solidFill>
                    <a:srgbClr val="FF0000"/>
                  </a:solidFill>
                </a:rPr>
                <a:t>5585376</a:t>
              </a:r>
              <a:endParaRPr lang="en-US" sz="1400" b="1" dirty="0">
                <a:solidFill>
                  <a:srgbClr val="FF0000"/>
                </a:solidFill>
              </a:endParaRPr>
            </a:p>
            <a:p>
              <a:r>
                <a:rPr lang="en-US" sz="1400" b="0" dirty="0" smtClean="0">
                  <a:solidFill>
                    <a:srgbClr val="000000"/>
                  </a:solidFill>
                </a:rPr>
                <a:t> %RSD                </a:t>
              </a:r>
              <a:r>
                <a:rPr lang="en-US" sz="1400" b="1" dirty="0" smtClean="0">
                  <a:solidFill>
                    <a:srgbClr val="FF0000"/>
                  </a:solidFill>
                </a:rPr>
                <a:t>4.30</a:t>
              </a:r>
              <a:endParaRPr lang="en-US" sz="1400" b="1" dirty="0">
                <a:solidFill>
                  <a:srgbClr val="FF0000"/>
                </a:solidFill>
              </a:endParaRPr>
            </a:p>
          </p:txBody>
        </p:sp>
        <p:grpSp>
          <p:nvGrpSpPr>
            <p:cNvPr id="10" name="Group 20"/>
            <p:cNvGrpSpPr/>
            <p:nvPr/>
          </p:nvGrpSpPr>
          <p:grpSpPr>
            <a:xfrm>
              <a:off x="440092" y="3098589"/>
              <a:ext cx="4229184" cy="3467582"/>
              <a:chOff x="731923" y="3195865"/>
              <a:chExt cx="3908172" cy="3297867"/>
            </a:xfrm>
          </p:grpSpPr>
          <p:grpSp>
            <p:nvGrpSpPr>
              <p:cNvPr id="11" name="Group 12"/>
              <p:cNvGrpSpPr/>
              <p:nvPr/>
            </p:nvGrpSpPr>
            <p:grpSpPr>
              <a:xfrm>
                <a:off x="731923" y="3195865"/>
                <a:ext cx="3908172" cy="3297867"/>
                <a:chOff x="731924" y="3195865"/>
                <a:chExt cx="3747313" cy="3297867"/>
              </a:xfrm>
            </p:grpSpPr>
            <p:pic>
              <p:nvPicPr>
                <p:cNvPr id="6" name="Picture 6"/>
                <p:cNvPicPr>
                  <a:picLocks noChangeAspect="1" noChangeArrowheads="1"/>
                </p:cNvPicPr>
                <p:nvPr/>
              </p:nvPicPr>
              <p:blipFill>
                <a:blip r:embed="rId3" cstate="print"/>
                <a:srcRect/>
                <a:stretch>
                  <a:fillRect/>
                </a:stretch>
              </p:blipFill>
              <p:spPr bwMode="auto">
                <a:xfrm>
                  <a:off x="731924" y="3195865"/>
                  <a:ext cx="3747313" cy="3297867"/>
                </a:xfrm>
                <a:prstGeom prst="rect">
                  <a:avLst/>
                </a:prstGeom>
                <a:noFill/>
                <a:ln w="9525">
                  <a:noFill/>
                  <a:miter lim="800000"/>
                  <a:headEnd/>
                  <a:tailEnd/>
                </a:ln>
              </p:spPr>
            </p:pic>
            <p:sp>
              <p:nvSpPr>
                <p:cNvPr id="8" name="Text Box 8"/>
                <p:cNvSpPr txBox="1">
                  <a:spLocks noChangeArrowheads="1"/>
                </p:cNvSpPr>
                <p:nvPr/>
              </p:nvSpPr>
              <p:spPr bwMode="auto">
                <a:xfrm>
                  <a:off x="1648505" y="4603621"/>
                  <a:ext cx="836449" cy="338554"/>
                </a:xfrm>
                <a:prstGeom prst="rect">
                  <a:avLst/>
                </a:prstGeom>
                <a:noFill/>
                <a:ln w="9525">
                  <a:noFill/>
                  <a:miter lim="800000"/>
                  <a:headEnd/>
                  <a:tailEnd/>
                </a:ln>
              </p:spPr>
              <p:txBody>
                <a:bodyPr wrap="none">
                  <a:spAutoFit/>
                </a:bodyPr>
                <a:lstStyle/>
                <a:p>
                  <a:pPr eaLnBrk="0" hangingPunct="0"/>
                  <a:r>
                    <a:rPr lang="en-US" b="0" dirty="0">
                      <a:latin typeface="Arial" pitchFamily="34" charset="0"/>
                    </a:rPr>
                    <a:t>254 </a:t>
                  </a:r>
                  <a:r>
                    <a:rPr lang="en-US" sz="1400" b="0" dirty="0">
                      <a:latin typeface="+mn-lt"/>
                    </a:rPr>
                    <a:t>nm</a:t>
                  </a:r>
                </a:p>
              </p:txBody>
            </p:sp>
            <p:sp>
              <p:nvSpPr>
                <p:cNvPr id="9" name="Text Box 9"/>
                <p:cNvSpPr txBox="1">
                  <a:spLocks noChangeArrowheads="1"/>
                </p:cNvSpPr>
                <p:nvPr/>
              </p:nvSpPr>
              <p:spPr bwMode="auto">
                <a:xfrm>
                  <a:off x="2075714" y="3272376"/>
                  <a:ext cx="2062114" cy="1317209"/>
                </a:xfrm>
                <a:prstGeom prst="rect">
                  <a:avLst/>
                </a:prstGeom>
                <a:solidFill>
                  <a:srgbClr val="FFFFCC"/>
                </a:solidFill>
                <a:ln w="9525">
                  <a:solidFill>
                    <a:schemeClr val="tx1"/>
                  </a:solidFill>
                  <a:miter lim="800000"/>
                  <a:headEnd/>
                  <a:tailEnd/>
                </a:ln>
              </p:spPr>
              <p:txBody>
                <a:bodyPr wrap="square">
                  <a:spAutoFit/>
                </a:bodyPr>
                <a:lstStyle/>
                <a:p>
                  <a:pPr algn="ctr" eaLnBrk="0" hangingPunct="0"/>
                  <a:r>
                    <a:rPr lang="en-US" sz="1400" b="0" dirty="0" smtClean="0">
                      <a:latin typeface="Arial" pitchFamily="34" charset="0"/>
                    </a:rPr>
                    <a:t>COMPOUND </a:t>
                  </a:r>
                  <a:r>
                    <a:rPr lang="en-US" sz="1400" dirty="0" smtClean="0">
                      <a:latin typeface="Arial" pitchFamily="34" charset="0"/>
                    </a:rPr>
                    <a:t>SPECTRUM</a:t>
                  </a:r>
                </a:p>
                <a:p>
                  <a:pPr algn="ctr" eaLnBrk="0" hangingPunct="0"/>
                  <a:r>
                    <a:rPr lang="en-US" sz="1400" b="0" dirty="0" smtClean="0">
                      <a:latin typeface="Arial" pitchFamily="34" charset="0"/>
                    </a:rPr>
                    <a:t>Resolution 1.2nm</a:t>
                  </a:r>
                </a:p>
                <a:p>
                  <a:pPr algn="l" eaLnBrk="0" hangingPunct="0"/>
                  <a:r>
                    <a:rPr lang="en-US" sz="1400" dirty="0" smtClean="0">
                      <a:latin typeface="Arial" pitchFamily="34" charset="0"/>
                    </a:rPr>
                    <a:t>               nm          AU</a:t>
                  </a:r>
                  <a:endParaRPr lang="en-US" sz="1400" b="0" dirty="0" smtClean="0">
                    <a:latin typeface="Arial" pitchFamily="34" charset="0"/>
                  </a:endParaRPr>
                </a:p>
                <a:p>
                  <a:pPr algn="l" eaLnBrk="0" hangingPunct="0"/>
                  <a:r>
                    <a:rPr lang="en-US" sz="1400" b="0" dirty="0" smtClean="0">
                      <a:latin typeface="Arial" pitchFamily="34" charset="0"/>
                    </a:rPr>
                    <a:t>            252.8 </a:t>
                  </a:r>
                  <a:r>
                    <a:rPr lang="en-US" sz="1400" b="0" dirty="0">
                      <a:latin typeface="Arial" pitchFamily="34" charset="0"/>
                    </a:rPr>
                    <a:t>= </a:t>
                  </a:r>
                  <a:r>
                    <a:rPr lang="en-US" sz="1400" b="0" dirty="0" smtClean="0">
                      <a:latin typeface="Arial" pitchFamily="34" charset="0"/>
                    </a:rPr>
                    <a:t>0.4997</a:t>
                  </a:r>
                </a:p>
                <a:p>
                  <a:pPr algn="l" eaLnBrk="0" hangingPunct="0"/>
                  <a:r>
                    <a:rPr lang="en-US" sz="1400" b="0" dirty="0" smtClean="0">
                      <a:latin typeface="Arial" pitchFamily="34" charset="0"/>
                    </a:rPr>
                    <a:t>            254.0 = 0.4356</a:t>
                  </a:r>
                </a:p>
                <a:p>
                  <a:pPr algn="l" eaLnBrk="0" hangingPunct="0"/>
                  <a:r>
                    <a:rPr lang="en-US" sz="1400" b="0" dirty="0" smtClean="0">
                      <a:latin typeface="Arial" pitchFamily="34" charset="0"/>
                    </a:rPr>
                    <a:t>            255.2 </a:t>
                  </a:r>
                  <a:r>
                    <a:rPr lang="en-US" sz="1400" b="0" dirty="0">
                      <a:latin typeface="Arial" pitchFamily="34" charset="0"/>
                    </a:rPr>
                    <a:t>= </a:t>
                  </a:r>
                  <a:r>
                    <a:rPr lang="en-US" sz="1400" b="0" dirty="0" smtClean="0">
                      <a:latin typeface="Arial" pitchFamily="34" charset="0"/>
                    </a:rPr>
                    <a:t>0.3898</a:t>
                  </a:r>
                </a:p>
              </p:txBody>
            </p:sp>
          </p:grpSp>
          <p:cxnSp>
            <p:nvCxnSpPr>
              <p:cNvPr id="16" name="Straight Arrow Connector 15"/>
              <p:cNvCxnSpPr/>
              <p:nvPr/>
            </p:nvCxnSpPr>
            <p:spPr bwMode="auto">
              <a:xfrm flipH="1">
                <a:off x="2996119" y="5019472"/>
                <a:ext cx="252919" cy="428017"/>
              </a:xfrm>
              <a:prstGeom prst="straightConnector1">
                <a:avLst/>
              </a:prstGeom>
              <a:solidFill>
                <a:srgbClr val="3374D4"/>
              </a:solidFill>
              <a:ln w="28575" cap="flat" cmpd="sng" algn="ctr">
                <a:solidFill>
                  <a:schemeClr val="tx1"/>
                </a:solidFill>
                <a:prstDash val="solid"/>
                <a:round/>
                <a:headEnd type="none" w="med" len="med"/>
                <a:tailEnd type="arrow"/>
              </a:ln>
              <a:effectLst/>
            </p:spPr>
          </p:cxnSp>
          <p:sp>
            <p:nvSpPr>
              <p:cNvPr id="17" name="TextBox 16"/>
              <p:cNvSpPr txBox="1"/>
              <p:nvPr/>
            </p:nvSpPr>
            <p:spPr>
              <a:xfrm>
                <a:off x="2918299" y="4708186"/>
                <a:ext cx="877163" cy="307777"/>
              </a:xfrm>
              <a:prstGeom prst="rect">
                <a:avLst/>
              </a:prstGeom>
              <a:noFill/>
            </p:spPr>
            <p:txBody>
              <a:bodyPr wrap="none" rtlCol="0">
                <a:spAutoFit/>
              </a:bodyPr>
              <a:lstStyle/>
              <a:p>
                <a:r>
                  <a:rPr lang="en-US" sz="1400" dirty="0" smtClean="0"/>
                  <a:t>304 nm</a:t>
                </a:r>
                <a:endParaRPr lang="en-US" sz="1400" dirty="0"/>
              </a:p>
            </p:txBody>
          </p:sp>
          <p:cxnSp>
            <p:nvCxnSpPr>
              <p:cNvPr id="19" name="Straight Arrow Connector 18"/>
              <p:cNvCxnSpPr>
                <a:stCxn id="8" idx="2"/>
              </p:cNvCxnSpPr>
              <p:nvPr/>
            </p:nvCxnSpPr>
            <p:spPr bwMode="auto">
              <a:xfrm flipH="1">
                <a:off x="1952018" y="4942175"/>
                <a:ext cx="172010" cy="278335"/>
              </a:xfrm>
              <a:prstGeom prst="straightConnector1">
                <a:avLst/>
              </a:prstGeom>
              <a:solidFill>
                <a:srgbClr val="3374D4"/>
              </a:solidFill>
              <a:ln w="28575" cap="flat" cmpd="sng" algn="ctr">
                <a:solidFill>
                  <a:schemeClr val="tx1"/>
                </a:solidFill>
                <a:prstDash val="solid"/>
                <a:round/>
                <a:headEnd type="none" w="med" len="med"/>
                <a:tailEnd type="arrow"/>
              </a:ln>
              <a:effectLst/>
            </p:spPr>
          </p:cxnSp>
        </p:grpSp>
      </p:grpSp>
    </p:spTree>
  </p:cSld>
  <p:clrMapOvr>
    <a:masterClrMapping/>
  </p:clrMapOvr>
  <p:transition/>
  <p:timing>
    <p:tnLst>
      <p:par>
        <p:cTn id="1" dur="indefinite" restart="never" nodeType="tmRoot"/>
      </p:par>
    </p:tnLst>
  </p:timing>
</p:sld>
</file>

<file path=ppt/slides/slide2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p:cNvSpPr>
            <a:spLocks noGrp="1"/>
          </p:cNvSpPr>
          <p:nvPr>
            <p:ph idx="1"/>
          </p:nvPr>
        </p:nvSpPr>
        <p:spPr/>
        <p:txBody>
          <a:bodyPr/>
          <a:lstStyle/>
          <a:p>
            <a:r>
              <a:rPr lang="en-US" dirty="0" smtClean="0"/>
              <a:t>Sensitivity</a:t>
            </a:r>
          </a:p>
          <a:p>
            <a:r>
              <a:rPr lang="en-US" dirty="0" smtClean="0"/>
              <a:t>Linearity</a:t>
            </a:r>
          </a:p>
          <a:p>
            <a:r>
              <a:rPr lang="en-US" dirty="0" smtClean="0"/>
              <a:t>Baseline noise</a:t>
            </a:r>
          </a:p>
          <a:p>
            <a:endParaRPr lang="en-US" dirty="0" smtClean="0"/>
          </a:p>
        </p:txBody>
      </p:sp>
      <p:sp>
        <p:nvSpPr>
          <p:cNvPr id="3" name="Title 2"/>
          <p:cNvSpPr>
            <a:spLocks noGrp="1"/>
          </p:cNvSpPr>
          <p:nvPr>
            <p:ph type="title"/>
          </p:nvPr>
        </p:nvSpPr>
        <p:spPr/>
        <p:txBody>
          <a:bodyPr/>
          <a:lstStyle/>
          <a:p>
            <a:r>
              <a:rPr lang="en-US" dirty="0" smtClean="0"/>
              <a:t>Detector Problems</a:t>
            </a:r>
            <a:endParaRPr lang="en-US" dirty="0"/>
          </a:p>
        </p:txBody>
      </p:sp>
      <p:sp>
        <p:nvSpPr>
          <p:cNvPr id="4" name="Action Button: Beginning 3">
            <a:hlinkClick r:id="rId3" action="ppaction://hlinksldjump" highlightClick="1"/>
          </p:cNvPr>
          <p:cNvSpPr/>
          <p:nvPr/>
        </p:nvSpPr>
        <p:spPr bwMode="auto">
          <a:xfrm>
            <a:off x="8719704" y="6424564"/>
            <a:ext cx="235917" cy="293525"/>
          </a:xfrm>
          <a:prstGeom prst="actionButtonBeginning">
            <a:avLst/>
          </a:prstGeom>
          <a:solidFill>
            <a:srgbClr val="3374D4"/>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US" sz="1600" b="0" i="0" u="none" strike="noStrike" cap="none" normalizeH="0" baseline="0" smtClean="0">
              <a:ln>
                <a:noFill/>
              </a:ln>
              <a:solidFill>
                <a:schemeClr val="tx1"/>
              </a:solidFill>
              <a:effectLst/>
              <a:latin typeface="Verdana" pitchFamily="34" charset="0"/>
            </a:endParaRPr>
          </a:p>
        </p:txBody>
      </p:sp>
    </p:spTree>
  </p:cSld>
  <p:clrMapOvr>
    <a:masterClrMapping/>
  </p:clrMapOvr>
  <p:transition/>
  <p:timing>
    <p:tnLst>
      <p:par>
        <p:cTn id="1" dur="indefinite" restart="never" nodeType="tmRoot"/>
      </p:par>
    </p:tnLst>
  </p:timing>
</p:sld>
</file>

<file path=ppt/slides/slide2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p:cNvSpPr>
            <a:spLocks noGrp="1"/>
          </p:cNvSpPr>
          <p:nvPr>
            <p:ph sz="half" idx="1"/>
          </p:nvPr>
        </p:nvSpPr>
        <p:spPr>
          <a:xfrm>
            <a:off x="118836" y="982494"/>
            <a:ext cx="4343400" cy="5557283"/>
          </a:xfrm>
        </p:spPr>
        <p:txBody>
          <a:bodyPr>
            <a:normAutofit/>
          </a:bodyPr>
          <a:lstStyle/>
          <a:p>
            <a:pPr>
              <a:buNone/>
            </a:pPr>
            <a:r>
              <a:rPr lang="en-US" b="1" dirty="0" smtClean="0"/>
              <a:t>POSSIBLE CAUSES</a:t>
            </a:r>
          </a:p>
          <a:p>
            <a:r>
              <a:rPr lang="en-US" dirty="0" smtClean="0"/>
              <a:t>Different compound analyzed</a:t>
            </a:r>
          </a:p>
          <a:p>
            <a:endParaRPr lang="en-US" dirty="0" smtClean="0"/>
          </a:p>
          <a:p>
            <a:endParaRPr lang="en-US" sz="1000" dirty="0" smtClean="0"/>
          </a:p>
          <a:p>
            <a:r>
              <a:rPr lang="en-US" dirty="0" smtClean="0"/>
              <a:t>Baseline noise is high (low signal-to-noise ratio).</a:t>
            </a:r>
          </a:p>
          <a:p>
            <a:r>
              <a:rPr lang="en-US" dirty="0" smtClean="0"/>
              <a:t>Wrong flow cell pathlength</a:t>
            </a:r>
          </a:p>
          <a:p>
            <a:endParaRPr lang="en-US" sz="1400" dirty="0" smtClean="0"/>
          </a:p>
          <a:p>
            <a:endParaRPr lang="en-US" sz="1400" dirty="0" smtClean="0"/>
          </a:p>
          <a:p>
            <a:r>
              <a:rPr lang="en-US" dirty="0" smtClean="0"/>
              <a:t>Ion suppression in MS detection</a:t>
            </a:r>
          </a:p>
          <a:p>
            <a:endParaRPr lang="en-US" dirty="0" smtClean="0"/>
          </a:p>
          <a:p>
            <a:endParaRPr lang="en-US" dirty="0" smtClean="0"/>
          </a:p>
          <a:p>
            <a:endParaRPr lang="en-US" dirty="0" smtClean="0"/>
          </a:p>
        </p:txBody>
      </p:sp>
      <p:sp>
        <p:nvSpPr>
          <p:cNvPr id="3" name="Content Placeholder 2"/>
          <p:cNvSpPr>
            <a:spLocks noGrp="1"/>
          </p:cNvSpPr>
          <p:nvPr>
            <p:ph sz="half" idx="2"/>
          </p:nvPr>
        </p:nvSpPr>
        <p:spPr>
          <a:xfrm>
            <a:off x="4648200" y="982494"/>
            <a:ext cx="4343400" cy="5557283"/>
          </a:xfrm>
        </p:spPr>
        <p:txBody>
          <a:bodyPr/>
          <a:lstStyle/>
          <a:p>
            <a:pPr>
              <a:buNone/>
            </a:pPr>
            <a:r>
              <a:rPr lang="en-US" b="1" dirty="0" smtClean="0"/>
              <a:t>THINGS TO DO</a:t>
            </a:r>
          </a:p>
          <a:p>
            <a:r>
              <a:rPr lang="en-US" dirty="0" smtClean="0">
                <a:solidFill>
                  <a:srgbClr val="0000FF"/>
                </a:solidFill>
              </a:rPr>
              <a:t>Do nothing. Sensitivity may be compound specific – some may be more easily detected.</a:t>
            </a:r>
          </a:p>
          <a:p>
            <a:r>
              <a:rPr lang="en-US" dirty="0" smtClean="0">
                <a:solidFill>
                  <a:srgbClr val="0000FF"/>
                </a:solidFill>
              </a:rPr>
              <a:t>Decrease baseline noise</a:t>
            </a:r>
          </a:p>
          <a:p>
            <a:endParaRPr lang="en-US" sz="1200" dirty="0" smtClean="0">
              <a:solidFill>
                <a:srgbClr val="0000FF"/>
              </a:solidFill>
            </a:endParaRPr>
          </a:p>
          <a:p>
            <a:r>
              <a:rPr lang="en-US" dirty="0" smtClean="0">
                <a:solidFill>
                  <a:srgbClr val="0000FF"/>
                </a:solidFill>
              </a:rPr>
              <a:t>Use the correct length flow cell. Absorbance is proportional to pathlength.  10 mm is standard.</a:t>
            </a:r>
          </a:p>
          <a:p>
            <a:r>
              <a:rPr lang="en-US" dirty="0" smtClean="0">
                <a:solidFill>
                  <a:srgbClr val="0000FF"/>
                </a:solidFill>
              </a:rPr>
              <a:t>Remove suppressing compound from mobile phase.</a:t>
            </a:r>
          </a:p>
          <a:p>
            <a:pPr lvl="1"/>
            <a:r>
              <a:rPr lang="en-US" dirty="0" smtClean="0">
                <a:solidFill>
                  <a:srgbClr val="0000FF"/>
                </a:solidFill>
              </a:rPr>
              <a:t>Contaminant</a:t>
            </a:r>
          </a:p>
          <a:p>
            <a:pPr lvl="1"/>
            <a:r>
              <a:rPr lang="en-US" dirty="0" smtClean="0">
                <a:solidFill>
                  <a:srgbClr val="0000FF"/>
                </a:solidFill>
              </a:rPr>
              <a:t>Additives (e.g. TFA or TEA)</a:t>
            </a:r>
          </a:p>
          <a:p>
            <a:endParaRPr lang="en-US" dirty="0" smtClean="0">
              <a:solidFill>
                <a:srgbClr val="0000FF"/>
              </a:solidFill>
            </a:endParaRPr>
          </a:p>
        </p:txBody>
      </p:sp>
      <p:sp>
        <p:nvSpPr>
          <p:cNvPr id="4" name="Title 3"/>
          <p:cNvSpPr>
            <a:spLocks noGrp="1"/>
          </p:cNvSpPr>
          <p:nvPr>
            <p:ph type="title"/>
          </p:nvPr>
        </p:nvSpPr>
        <p:spPr/>
        <p:txBody>
          <a:bodyPr/>
          <a:lstStyle/>
          <a:p>
            <a:r>
              <a:rPr lang="en-US" dirty="0" smtClean="0"/>
              <a:t>Detector Sensitivity Problems</a:t>
            </a:r>
            <a:endParaRPr lang="en-US" dirty="0"/>
          </a:p>
        </p:txBody>
      </p:sp>
    </p:spTree>
  </p:cSld>
  <p:clrMapOvr>
    <a:masterClrMapping/>
  </p:clrMapOvr>
  <p:transition/>
  <p:timing>
    <p:tnLst>
      <p:par>
        <p:cTn id="1" dur="indefinite" restart="never" nodeType="tmRoot"/>
      </p:par>
    </p:tnLst>
  </p:timing>
</p:sld>
</file>

<file path=ppt/slides/slide2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p:cNvSpPr>
            <a:spLocks noGrp="1"/>
          </p:cNvSpPr>
          <p:nvPr>
            <p:ph sz="half" idx="1"/>
          </p:nvPr>
        </p:nvSpPr>
        <p:spPr>
          <a:xfrm>
            <a:off x="118836" y="982494"/>
            <a:ext cx="4343400" cy="5557283"/>
          </a:xfrm>
        </p:spPr>
        <p:txBody>
          <a:bodyPr>
            <a:normAutofit/>
          </a:bodyPr>
          <a:lstStyle/>
          <a:p>
            <a:pPr>
              <a:buNone/>
            </a:pPr>
            <a:r>
              <a:rPr lang="en-US" b="1" dirty="0" smtClean="0"/>
              <a:t>POSSIBLE CAUSES</a:t>
            </a:r>
          </a:p>
          <a:p>
            <a:r>
              <a:rPr lang="en-US" dirty="0" smtClean="0"/>
              <a:t>Exceed the detector linear range</a:t>
            </a:r>
          </a:p>
          <a:p>
            <a:r>
              <a:rPr lang="en-US" dirty="0" smtClean="0"/>
              <a:t>High baseline noise</a:t>
            </a:r>
          </a:p>
          <a:p>
            <a:pPr lvl="1"/>
            <a:r>
              <a:rPr lang="en-US" dirty="0" smtClean="0"/>
              <a:t>Contaminated solvent</a:t>
            </a:r>
          </a:p>
          <a:p>
            <a:pPr lvl="1"/>
            <a:r>
              <a:rPr lang="en-US" dirty="0" smtClean="0"/>
              <a:t>Too much mobile phase additive</a:t>
            </a:r>
          </a:p>
          <a:p>
            <a:r>
              <a:rPr lang="en-US" dirty="0" smtClean="0"/>
              <a:t>Detector malfunction</a:t>
            </a:r>
          </a:p>
        </p:txBody>
      </p:sp>
      <p:sp>
        <p:nvSpPr>
          <p:cNvPr id="3" name="Content Placeholder 2"/>
          <p:cNvSpPr>
            <a:spLocks noGrp="1"/>
          </p:cNvSpPr>
          <p:nvPr>
            <p:ph sz="half" idx="2"/>
          </p:nvPr>
        </p:nvSpPr>
        <p:spPr>
          <a:xfrm>
            <a:off x="4648200" y="982494"/>
            <a:ext cx="4343400" cy="5557283"/>
          </a:xfrm>
        </p:spPr>
        <p:txBody>
          <a:bodyPr/>
          <a:lstStyle/>
          <a:p>
            <a:pPr>
              <a:buNone/>
            </a:pPr>
            <a:r>
              <a:rPr lang="en-US" b="1" dirty="0" smtClean="0"/>
              <a:t>THINGS TO DO</a:t>
            </a:r>
          </a:p>
          <a:p>
            <a:r>
              <a:rPr lang="en-US" dirty="0" smtClean="0">
                <a:solidFill>
                  <a:srgbClr val="0000FF"/>
                </a:solidFill>
              </a:rPr>
              <a:t>Dilute the sample or inject less</a:t>
            </a:r>
          </a:p>
          <a:p>
            <a:r>
              <a:rPr lang="en-US" dirty="0" smtClean="0">
                <a:solidFill>
                  <a:srgbClr val="0000FF"/>
                </a:solidFill>
              </a:rPr>
              <a:t>Reduce noise</a:t>
            </a:r>
          </a:p>
          <a:p>
            <a:pPr lvl="1"/>
            <a:r>
              <a:rPr lang="en-US" dirty="0" smtClean="0">
                <a:solidFill>
                  <a:srgbClr val="0000FF"/>
                </a:solidFill>
              </a:rPr>
              <a:t>Buy higher quality solvent</a:t>
            </a:r>
          </a:p>
          <a:p>
            <a:pPr lvl="1"/>
            <a:r>
              <a:rPr lang="en-US" dirty="0" smtClean="0">
                <a:solidFill>
                  <a:srgbClr val="0000FF"/>
                </a:solidFill>
              </a:rPr>
              <a:t>Reduce concentration of additive</a:t>
            </a:r>
          </a:p>
          <a:p>
            <a:r>
              <a:rPr lang="en-US" dirty="0" smtClean="0">
                <a:solidFill>
                  <a:srgbClr val="0000FF"/>
                </a:solidFill>
              </a:rPr>
              <a:t>Repair detector</a:t>
            </a:r>
          </a:p>
        </p:txBody>
      </p:sp>
      <p:sp>
        <p:nvSpPr>
          <p:cNvPr id="4" name="Title 3"/>
          <p:cNvSpPr>
            <a:spLocks noGrp="1"/>
          </p:cNvSpPr>
          <p:nvPr>
            <p:ph type="title"/>
          </p:nvPr>
        </p:nvSpPr>
        <p:spPr/>
        <p:txBody>
          <a:bodyPr/>
          <a:lstStyle/>
          <a:p>
            <a:r>
              <a:rPr lang="en-US" dirty="0" smtClean="0"/>
              <a:t>Detector Linearity Problems</a:t>
            </a:r>
            <a:endParaRPr lang="en-US" dirty="0"/>
          </a:p>
        </p:txBody>
      </p:sp>
    </p:spTree>
  </p:cSld>
  <p:clrMapOvr>
    <a:masterClrMapping/>
  </p:clrMapOvr>
  <p:transition/>
  <p:timing>
    <p:tnLst>
      <p:par>
        <p:cTn id="1" dur="indefinite" restart="never" nodeType="tmRoot"/>
      </p:par>
    </p:tnLst>
  </p:timing>
</p:sld>
</file>

<file path=ppt/slides/slide2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p:cNvSpPr>
            <a:spLocks noGrp="1"/>
          </p:cNvSpPr>
          <p:nvPr>
            <p:ph sz="half" idx="2"/>
          </p:nvPr>
        </p:nvSpPr>
        <p:spPr>
          <a:xfrm>
            <a:off x="6429983" y="894292"/>
            <a:ext cx="2561617" cy="5645486"/>
          </a:xfrm>
          <a:solidFill>
            <a:srgbClr val="FFFFCC"/>
          </a:solidFill>
          <a:ln>
            <a:solidFill>
              <a:schemeClr val="tx1"/>
            </a:solidFill>
          </a:ln>
        </p:spPr>
        <p:txBody>
          <a:bodyPr/>
          <a:lstStyle/>
          <a:p>
            <a:r>
              <a:rPr lang="en-US" dirty="0" smtClean="0"/>
              <a:t>Ideally</a:t>
            </a:r>
          </a:p>
          <a:p>
            <a:pPr lvl="1"/>
            <a:r>
              <a:rPr lang="en-US" dirty="0" smtClean="0"/>
              <a:t>&gt;2 AU linearity</a:t>
            </a:r>
          </a:p>
          <a:p>
            <a:pPr lvl="1"/>
            <a:r>
              <a:rPr lang="en-US" dirty="0" smtClean="0"/>
              <a:t>No background absorbance</a:t>
            </a:r>
          </a:p>
          <a:p>
            <a:pPr lvl="1"/>
            <a:r>
              <a:rPr lang="en-US" dirty="0" smtClean="0"/>
              <a:t>Full linear range is shown in by the left most Y-axis.</a:t>
            </a:r>
          </a:p>
          <a:p>
            <a:r>
              <a:rPr lang="en-US" dirty="0" smtClean="0"/>
              <a:t>Non-ideal</a:t>
            </a:r>
          </a:p>
          <a:p>
            <a:pPr lvl="1"/>
            <a:r>
              <a:rPr lang="en-US" dirty="0" smtClean="0"/>
              <a:t>Background absorbance = 1AU (lower box)</a:t>
            </a:r>
          </a:p>
          <a:p>
            <a:pPr lvl="1"/>
            <a:r>
              <a:rPr lang="en-US" dirty="0" smtClean="0"/>
              <a:t>Working range of 1 AU is shown in upper blue box</a:t>
            </a:r>
          </a:p>
          <a:p>
            <a:r>
              <a:rPr lang="en-US" dirty="0" smtClean="0"/>
              <a:t>You do not “see” the background because of detector Autozero.</a:t>
            </a:r>
          </a:p>
        </p:txBody>
      </p:sp>
      <p:sp>
        <p:nvSpPr>
          <p:cNvPr id="3" name="Title 2"/>
          <p:cNvSpPr>
            <a:spLocks noGrp="1"/>
          </p:cNvSpPr>
          <p:nvPr>
            <p:ph type="title"/>
          </p:nvPr>
        </p:nvSpPr>
        <p:spPr/>
        <p:txBody>
          <a:bodyPr/>
          <a:lstStyle/>
          <a:p>
            <a:r>
              <a:rPr lang="en-US" dirty="0" smtClean="0"/>
              <a:t>Background Effect on UV Detector Linearity</a:t>
            </a:r>
            <a:endParaRPr lang="en-US" dirty="0"/>
          </a:p>
        </p:txBody>
      </p:sp>
      <p:grpSp>
        <p:nvGrpSpPr>
          <p:cNvPr id="4" name="Group 33"/>
          <p:cNvGrpSpPr/>
          <p:nvPr/>
        </p:nvGrpSpPr>
        <p:grpSpPr>
          <a:xfrm>
            <a:off x="560739" y="1639538"/>
            <a:ext cx="5475685" cy="3922594"/>
            <a:chOff x="656723" y="1684514"/>
            <a:chExt cx="5475685" cy="3922594"/>
          </a:xfrm>
        </p:grpSpPr>
        <p:grpSp>
          <p:nvGrpSpPr>
            <p:cNvPr id="21" name="Group 31"/>
            <p:cNvGrpSpPr/>
            <p:nvPr/>
          </p:nvGrpSpPr>
          <p:grpSpPr>
            <a:xfrm>
              <a:off x="656723" y="1684514"/>
              <a:ext cx="5475685" cy="3922594"/>
              <a:chOff x="656723" y="1684514"/>
              <a:chExt cx="5475685" cy="3922594"/>
            </a:xfrm>
          </p:grpSpPr>
          <p:sp>
            <p:nvSpPr>
              <p:cNvPr id="26" name="Rectangle 25"/>
              <p:cNvSpPr/>
              <p:nvPr/>
            </p:nvSpPr>
            <p:spPr bwMode="gray">
              <a:xfrm>
                <a:off x="2928026" y="2490280"/>
                <a:ext cx="2830748" cy="1342417"/>
              </a:xfrm>
              <a:prstGeom prst="rect">
                <a:avLst/>
              </a:prstGeom>
              <a:solidFill>
                <a:schemeClr val="accent1">
                  <a:lumMod val="40000"/>
                  <a:lumOff val="60000"/>
                </a:schemeClr>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US" sz="1600" b="0" i="0" u="none" strike="noStrike" cap="none" normalizeH="0" baseline="0" smtClean="0">
                  <a:ln>
                    <a:noFill/>
                  </a:ln>
                  <a:solidFill>
                    <a:schemeClr val="tx1"/>
                  </a:solidFill>
                  <a:effectLst/>
                  <a:latin typeface="Verdana" pitchFamily="34" charset="0"/>
                </a:endParaRPr>
              </a:p>
            </p:txBody>
          </p:sp>
          <p:grpSp>
            <p:nvGrpSpPr>
              <p:cNvPr id="27" name="Group 27"/>
              <p:cNvGrpSpPr/>
              <p:nvPr/>
            </p:nvGrpSpPr>
            <p:grpSpPr>
              <a:xfrm>
                <a:off x="656723" y="1684514"/>
                <a:ext cx="5475685" cy="3922594"/>
                <a:chOff x="656723" y="1684514"/>
                <a:chExt cx="5475685" cy="3922594"/>
              </a:xfrm>
            </p:grpSpPr>
            <p:sp>
              <p:nvSpPr>
                <p:cNvPr id="6" name="Line 3077"/>
                <p:cNvSpPr>
                  <a:spLocks noChangeShapeType="1"/>
                </p:cNvSpPr>
                <p:nvPr/>
              </p:nvSpPr>
              <p:spPr bwMode="auto">
                <a:xfrm>
                  <a:off x="1355524" y="5151099"/>
                  <a:ext cx="4489450" cy="1588"/>
                </a:xfrm>
                <a:prstGeom prst="line">
                  <a:avLst/>
                </a:prstGeom>
                <a:noFill/>
                <a:ln w="28575">
                  <a:solidFill>
                    <a:schemeClr val="tx1"/>
                  </a:solidFill>
                  <a:round/>
                  <a:headEnd/>
                  <a:tailEnd/>
                </a:ln>
              </p:spPr>
              <p:txBody>
                <a:bodyPr/>
                <a:lstStyle/>
                <a:p>
                  <a:endParaRPr lang="en-US">
                    <a:latin typeface="+mn-lt"/>
                  </a:endParaRPr>
                </a:p>
              </p:txBody>
            </p:sp>
            <p:sp>
              <p:nvSpPr>
                <p:cNvPr id="7" name="Rectangle 3078"/>
                <p:cNvSpPr>
                  <a:spLocks noChangeArrowheads="1"/>
                </p:cNvSpPr>
                <p:nvPr/>
              </p:nvSpPr>
              <p:spPr bwMode="auto">
                <a:xfrm>
                  <a:off x="2844124" y="5360887"/>
                  <a:ext cx="1435906" cy="246221"/>
                </a:xfrm>
                <a:prstGeom prst="rect">
                  <a:avLst/>
                </a:prstGeom>
                <a:noFill/>
                <a:ln w="9525">
                  <a:noFill/>
                  <a:miter lim="800000"/>
                  <a:headEnd/>
                  <a:tailEnd/>
                </a:ln>
              </p:spPr>
              <p:txBody>
                <a:bodyPr wrap="none" lIns="0" tIns="0" rIns="0" bIns="0">
                  <a:spAutoFit/>
                </a:bodyPr>
                <a:lstStyle/>
                <a:p>
                  <a:pPr eaLnBrk="0" hangingPunct="0"/>
                  <a:r>
                    <a:rPr lang="en-US" dirty="0">
                      <a:latin typeface="+mn-lt"/>
                    </a:rPr>
                    <a:t>Concentration</a:t>
                  </a:r>
                </a:p>
              </p:txBody>
            </p:sp>
            <p:sp>
              <p:nvSpPr>
                <p:cNvPr id="8" name="Line 3079"/>
                <p:cNvSpPr>
                  <a:spLocks noChangeShapeType="1"/>
                </p:cNvSpPr>
                <p:nvPr/>
              </p:nvSpPr>
              <p:spPr bwMode="auto">
                <a:xfrm flipV="1">
                  <a:off x="1306884" y="1902501"/>
                  <a:ext cx="4086225" cy="3276600"/>
                </a:xfrm>
                <a:prstGeom prst="line">
                  <a:avLst/>
                </a:prstGeom>
                <a:noFill/>
                <a:ln w="38100">
                  <a:solidFill>
                    <a:schemeClr val="tx1"/>
                  </a:solidFill>
                  <a:round/>
                  <a:headEnd/>
                  <a:tailEnd/>
                </a:ln>
              </p:spPr>
              <p:txBody>
                <a:bodyPr/>
                <a:lstStyle/>
                <a:p>
                  <a:endParaRPr lang="en-US">
                    <a:latin typeface="+mn-lt"/>
                  </a:endParaRPr>
                </a:p>
              </p:txBody>
            </p:sp>
            <p:sp>
              <p:nvSpPr>
                <p:cNvPr id="9" name="Rectangle 3080"/>
                <p:cNvSpPr>
                  <a:spLocks noChangeArrowheads="1"/>
                </p:cNvSpPr>
                <p:nvPr/>
              </p:nvSpPr>
              <p:spPr bwMode="auto">
                <a:xfrm>
                  <a:off x="5481676" y="1684514"/>
                  <a:ext cx="516167" cy="246221"/>
                </a:xfrm>
                <a:prstGeom prst="rect">
                  <a:avLst/>
                </a:prstGeom>
                <a:noFill/>
                <a:ln w="9525">
                  <a:noFill/>
                  <a:miter lim="800000"/>
                  <a:headEnd/>
                  <a:tailEnd/>
                </a:ln>
              </p:spPr>
              <p:txBody>
                <a:bodyPr wrap="none" lIns="0" tIns="0" rIns="0" bIns="0">
                  <a:spAutoFit/>
                </a:bodyPr>
                <a:lstStyle/>
                <a:p>
                  <a:pPr eaLnBrk="0" hangingPunct="0"/>
                  <a:r>
                    <a:rPr lang="en-US" dirty="0">
                      <a:latin typeface="+mn-lt"/>
                    </a:rPr>
                    <a:t>Ideal</a:t>
                  </a:r>
                </a:p>
              </p:txBody>
            </p:sp>
            <p:sp>
              <p:nvSpPr>
                <p:cNvPr id="10" name="Freeform 3081"/>
                <p:cNvSpPr>
                  <a:spLocks/>
                </p:cNvSpPr>
                <p:nvPr/>
              </p:nvSpPr>
              <p:spPr bwMode="auto">
                <a:xfrm>
                  <a:off x="4432672" y="2367639"/>
                  <a:ext cx="995363" cy="319088"/>
                </a:xfrm>
                <a:custGeom>
                  <a:avLst/>
                  <a:gdLst/>
                  <a:ahLst/>
                  <a:cxnLst>
                    <a:cxn ang="0">
                      <a:pos x="0" y="403"/>
                    </a:cxn>
                    <a:cxn ang="0">
                      <a:pos x="0" y="397"/>
                    </a:cxn>
                    <a:cxn ang="0">
                      <a:pos x="101" y="341"/>
                    </a:cxn>
                    <a:cxn ang="0">
                      <a:pos x="202" y="275"/>
                    </a:cxn>
                    <a:cxn ang="0">
                      <a:pos x="358" y="202"/>
                    </a:cxn>
                    <a:cxn ang="0">
                      <a:pos x="570" y="121"/>
                    </a:cxn>
                    <a:cxn ang="0">
                      <a:pos x="762" y="69"/>
                    </a:cxn>
                    <a:cxn ang="0">
                      <a:pos x="914" y="41"/>
                    </a:cxn>
                    <a:cxn ang="0">
                      <a:pos x="1052" y="20"/>
                    </a:cxn>
                    <a:cxn ang="0">
                      <a:pos x="1181" y="14"/>
                    </a:cxn>
                    <a:cxn ang="0">
                      <a:pos x="1216" y="13"/>
                    </a:cxn>
                    <a:cxn ang="0">
                      <a:pos x="1250" y="8"/>
                    </a:cxn>
                    <a:cxn ang="0">
                      <a:pos x="1256" y="0"/>
                    </a:cxn>
                  </a:cxnLst>
                  <a:rect l="0" t="0" r="r" b="b"/>
                  <a:pathLst>
                    <a:path w="1256" h="403">
                      <a:moveTo>
                        <a:pt x="0" y="403"/>
                      </a:moveTo>
                      <a:lnTo>
                        <a:pt x="0" y="397"/>
                      </a:lnTo>
                      <a:lnTo>
                        <a:pt x="101" y="341"/>
                      </a:lnTo>
                      <a:lnTo>
                        <a:pt x="202" y="275"/>
                      </a:lnTo>
                      <a:lnTo>
                        <a:pt x="358" y="202"/>
                      </a:lnTo>
                      <a:lnTo>
                        <a:pt x="570" y="121"/>
                      </a:lnTo>
                      <a:lnTo>
                        <a:pt x="762" y="69"/>
                      </a:lnTo>
                      <a:lnTo>
                        <a:pt x="914" y="41"/>
                      </a:lnTo>
                      <a:lnTo>
                        <a:pt x="1052" y="20"/>
                      </a:lnTo>
                      <a:lnTo>
                        <a:pt x="1181" y="14"/>
                      </a:lnTo>
                      <a:lnTo>
                        <a:pt x="1216" y="13"/>
                      </a:lnTo>
                      <a:lnTo>
                        <a:pt x="1250" y="8"/>
                      </a:lnTo>
                      <a:lnTo>
                        <a:pt x="1256" y="0"/>
                      </a:lnTo>
                    </a:path>
                  </a:pathLst>
                </a:custGeom>
                <a:noFill/>
                <a:ln w="38100">
                  <a:solidFill>
                    <a:srgbClr val="FF0000"/>
                  </a:solidFill>
                  <a:prstDash val="solid"/>
                  <a:round/>
                  <a:headEnd/>
                  <a:tailEnd/>
                </a:ln>
              </p:spPr>
              <p:txBody>
                <a:bodyPr/>
                <a:lstStyle/>
                <a:p>
                  <a:endParaRPr lang="en-US">
                    <a:latin typeface="+mn-lt"/>
                  </a:endParaRPr>
                </a:p>
              </p:txBody>
            </p:sp>
            <p:sp>
              <p:nvSpPr>
                <p:cNvPr id="11" name="Line 3082"/>
                <p:cNvSpPr>
                  <a:spLocks noChangeShapeType="1"/>
                </p:cNvSpPr>
                <p:nvPr/>
              </p:nvSpPr>
              <p:spPr bwMode="auto">
                <a:xfrm>
                  <a:off x="2929309" y="3853539"/>
                  <a:ext cx="2828925" cy="1588"/>
                </a:xfrm>
                <a:prstGeom prst="line">
                  <a:avLst/>
                </a:prstGeom>
                <a:noFill/>
                <a:ln w="28575">
                  <a:solidFill>
                    <a:schemeClr val="tx1"/>
                  </a:solidFill>
                  <a:round/>
                  <a:headEnd/>
                  <a:tailEnd/>
                </a:ln>
              </p:spPr>
              <p:txBody>
                <a:bodyPr/>
                <a:lstStyle/>
                <a:p>
                  <a:endParaRPr lang="en-US">
                    <a:latin typeface="+mn-lt"/>
                  </a:endParaRPr>
                </a:p>
              </p:txBody>
            </p:sp>
            <p:sp>
              <p:nvSpPr>
                <p:cNvPr id="12" name="Rectangle 3083"/>
                <p:cNvSpPr>
                  <a:spLocks noChangeArrowheads="1"/>
                </p:cNvSpPr>
                <p:nvPr/>
              </p:nvSpPr>
              <p:spPr bwMode="auto">
                <a:xfrm rot="16200000">
                  <a:off x="179509" y="3476428"/>
                  <a:ext cx="1200650" cy="246221"/>
                </a:xfrm>
                <a:prstGeom prst="rect">
                  <a:avLst/>
                </a:prstGeom>
                <a:noFill/>
                <a:ln w="9525">
                  <a:noFill/>
                  <a:miter lim="800000"/>
                  <a:headEnd/>
                  <a:tailEnd/>
                </a:ln>
              </p:spPr>
              <p:txBody>
                <a:bodyPr wrap="none" lIns="0" tIns="0" rIns="0" bIns="0">
                  <a:spAutoFit/>
                </a:bodyPr>
                <a:lstStyle/>
                <a:p>
                  <a:pPr eaLnBrk="0" hangingPunct="0"/>
                  <a:r>
                    <a:rPr lang="en-US">
                      <a:latin typeface="+mn-lt"/>
                    </a:rPr>
                    <a:t>Absorbance</a:t>
                  </a:r>
                </a:p>
              </p:txBody>
            </p:sp>
            <p:sp>
              <p:nvSpPr>
                <p:cNvPr id="13" name="Line 3084"/>
                <p:cNvSpPr>
                  <a:spLocks noChangeShapeType="1"/>
                </p:cNvSpPr>
                <p:nvPr/>
              </p:nvSpPr>
              <p:spPr bwMode="auto">
                <a:xfrm>
                  <a:off x="1389028" y="2497408"/>
                  <a:ext cx="85725" cy="1588"/>
                </a:xfrm>
                <a:prstGeom prst="line">
                  <a:avLst/>
                </a:prstGeom>
                <a:noFill/>
                <a:ln w="28575">
                  <a:solidFill>
                    <a:schemeClr val="tx1"/>
                  </a:solidFill>
                  <a:round/>
                  <a:headEnd/>
                  <a:tailEnd/>
                </a:ln>
              </p:spPr>
              <p:txBody>
                <a:bodyPr/>
                <a:lstStyle/>
                <a:p>
                  <a:endParaRPr lang="en-US">
                    <a:latin typeface="+mn-lt"/>
                  </a:endParaRPr>
                </a:p>
              </p:txBody>
            </p:sp>
            <p:sp>
              <p:nvSpPr>
                <p:cNvPr id="14" name="Line 3085"/>
                <p:cNvSpPr>
                  <a:spLocks noChangeShapeType="1"/>
                </p:cNvSpPr>
                <p:nvPr/>
              </p:nvSpPr>
              <p:spPr bwMode="auto">
                <a:xfrm>
                  <a:off x="1393791" y="3796961"/>
                  <a:ext cx="85725" cy="1588"/>
                </a:xfrm>
                <a:prstGeom prst="line">
                  <a:avLst/>
                </a:prstGeom>
                <a:noFill/>
                <a:ln w="28575">
                  <a:solidFill>
                    <a:schemeClr val="tx1"/>
                  </a:solidFill>
                  <a:round/>
                  <a:headEnd/>
                  <a:tailEnd/>
                </a:ln>
              </p:spPr>
              <p:txBody>
                <a:bodyPr/>
                <a:lstStyle/>
                <a:p>
                  <a:endParaRPr lang="en-US">
                    <a:latin typeface="+mn-lt"/>
                  </a:endParaRPr>
                </a:p>
              </p:txBody>
            </p:sp>
            <p:sp>
              <p:nvSpPr>
                <p:cNvPr id="15" name="Line 3086"/>
                <p:cNvSpPr>
                  <a:spLocks noChangeShapeType="1"/>
                </p:cNvSpPr>
                <p:nvPr/>
              </p:nvSpPr>
              <p:spPr bwMode="auto">
                <a:xfrm flipV="1">
                  <a:off x="1376734" y="1689776"/>
                  <a:ext cx="1588" cy="3473450"/>
                </a:xfrm>
                <a:prstGeom prst="line">
                  <a:avLst/>
                </a:prstGeom>
                <a:noFill/>
                <a:ln w="28575">
                  <a:solidFill>
                    <a:schemeClr val="tx1"/>
                  </a:solidFill>
                  <a:round/>
                  <a:headEnd/>
                  <a:tailEnd/>
                </a:ln>
              </p:spPr>
              <p:txBody>
                <a:bodyPr/>
                <a:lstStyle/>
                <a:p>
                  <a:endParaRPr lang="en-US">
                    <a:latin typeface="+mn-lt"/>
                  </a:endParaRPr>
                </a:p>
              </p:txBody>
            </p:sp>
            <p:sp>
              <p:nvSpPr>
                <p:cNvPr id="16" name="Rectangle 3087"/>
                <p:cNvSpPr>
                  <a:spLocks noChangeArrowheads="1"/>
                </p:cNvSpPr>
                <p:nvPr/>
              </p:nvSpPr>
              <p:spPr bwMode="auto">
                <a:xfrm>
                  <a:off x="1095747" y="2320014"/>
                  <a:ext cx="129844" cy="246221"/>
                </a:xfrm>
                <a:prstGeom prst="rect">
                  <a:avLst/>
                </a:prstGeom>
                <a:noFill/>
                <a:ln w="9525">
                  <a:noFill/>
                  <a:miter lim="800000"/>
                  <a:headEnd/>
                  <a:tailEnd/>
                </a:ln>
              </p:spPr>
              <p:txBody>
                <a:bodyPr wrap="none" lIns="0" tIns="0" rIns="0" bIns="0">
                  <a:spAutoFit/>
                </a:bodyPr>
                <a:lstStyle/>
                <a:p>
                  <a:pPr eaLnBrk="0" hangingPunct="0"/>
                  <a:r>
                    <a:rPr lang="en-US">
                      <a:latin typeface="+mn-lt"/>
                    </a:rPr>
                    <a:t>2</a:t>
                  </a:r>
                </a:p>
              </p:txBody>
            </p:sp>
            <p:sp>
              <p:nvSpPr>
                <p:cNvPr id="17" name="Rectangle 3088"/>
                <p:cNvSpPr>
                  <a:spLocks noChangeArrowheads="1"/>
                </p:cNvSpPr>
                <p:nvPr/>
              </p:nvSpPr>
              <p:spPr bwMode="auto">
                <a:xfrm>
                  <a:off x="1095747" y="3613826"/>
                  <a:ext cx="129844" cy="246221"/>
                </a:xfrm>
                <a:prstGeom prst="rect">
                  <a:avLst/>
                </a:prstGeom>
                <a:noFill/>
                <a:ln w="9525">
                  <a:noFill/>
                  <a:miter lim="800000"/>
                  <a:headEnd/>
                  <a:tailEnd/>
                </a:ln>
              </p:spPr>
              <p:txBody>
                <a:bodyPr wrap="none" lIns="0" tIns="0" rIns="0" bIns="0">
                  <a:spAutoFit/>
                </a:bodyPr>
                <a:lstStyle/>
                <a:p>
                  <a:pPr eaLnBrk="0" hangingPunct="0"/>
                  <a:r>
                    <a:rPr lang="en-US">
                      <a:latin typeface="+mn-lt"/>
                    </a:rPr>
                    <a:t>1</a:t>
                  </a:r>
                </a:p>
              </p:txBody>
            </p:sp>
            <p:sp>
              <p:nvSpPr>
                <p:cNvPr id="18" name="Rectangle 3089"/>
                <p:cNvSpPr>
                  <a:spLocks noChangeArrowheads="1"/>
                </p:cNvSpPr>
                <p:nvPr/>
              </p:nvSpPr>
              <p:spPr bwMode="auto">
                <a:xfrm>
                  <a:off x="1095747" y="4910814"/>
                  <a:ext cx="129844" cy="246221"/>
                </a:xfrm>
                <a:prstGeom prst="rect">
                  <a:avLst/>
                </a:prstGeom>
                <a:noFill/>
                <a:ln w="9525">
                  <a:noFill/>
                  <a:miter lim="800000"/>
                  <a:headEnd/>
                  <a:tailEnd/>
                </a:ln>
              </p:spPr>
              <p:txBody>
                <a:bodyPr wrap="none" lIns="0" tIns="0" rIns="0" bIns="0">
                  <a:spAutoFit/>
                </a:bodyPr>
                <a:lstStyle/>
                <a:p>
                  <a:pPr eaLnBrk="0" hangingPunct="0"/>
                  <a:r>
                    <a:rPr lang="en-US">
                      <a:latin typeface="+mn-lt"/>
                    </a:rPr>
                    <a:t>0</a:t>
                  </a:r>
                </a:p>
              </p:txBody>
            </p:sp>
            <p:sp>
              <p:nvSpPr>
                <p:cNvPr id="19" name="Line 3090"/>
                <p:cNvSpPr>
                  <a:spLocks noChangeShapeType="1"/>
                </p:cNvSpPr>
                <p:nvPr/>
              </p:nvSpPr>
              <p:spPr bwMode="auto">
                <a:xfrm flipV="1">
                  <a:off x="1329109" y="2702601"/>
                  <a:ext cx="3087688" cy="2492375"/>
                </a:xfrm>
                <a:prstGeom prst="line">
                  <a:avLst/>
                </a:prstGeom>
                <a:noFill/>
                <a:ln w="28575">
                  <a:solidFill>
                    <a:srgbClr val="FF0000"/>
                  </a:solidFill>
                  <a:round/>
                  <a:headEnd/>
                  <a:tailEnd/>
                </a:ln>
              </p:spPr>
              <p:txBody>
                <a:bodyPr/>
                <a:lstStyle/>
                <a:p>
                  <a:endParaRPr lang="en-US">
                    <a:latin typeface="+mn-lt"/>
                  </a:endParaRPr>
                </a:p>
              </p:txBody>
            </p:sp>
            <p:sp>
              <p:nvSpPr>
                <p:cNvPr id="22" name="Line 3093"/>
                <p:cNvSpPr>
                  <a:spLocks noChangeShapeType="1"/>
                </p:cNvSpPr>
                <p:nvPr/>
              </p:nvSpPr>
              <p:spPr bwMode="auto">
                <a:xfrm flipH="1" flipV="1">
                  <a:off x="2913434" y="1721932"/>
                  <a:ext cx="15875" cy="2141538"/>
                </a:xfrm>
                <a:prstGeom prst="line">
                  <a:avLst/>
                </a:prstGeom>
                <a:noFill/>
                <a:ln w="28575">
                  <a:solidFill>
                    <a:schemeClr val="tx1"/>
                  </a:solidFill>
                  <a:round/>
                  <a:headEnd/>
                  <a:tailEnd/>
                </a:ln>
              </p:spPr>
              <p:txBody>
                <a:bodyPr/>
                <a:lstStyle/>
                <a:p>
                  <a:endParaRPr lang="en-US">
                    <a:latin typeface="+mn-lt"/>
                  </a:endParaRPr>
                </a:p>
              </p:txBody>
            </p:sp>
            <p:sp>
              <p:nvSpPr>
                <p:cNvPr id="23" name="Line 3094"/>
                <p:cNvSpPr>
                  <a:spLocks noChangeShapeType="1"/>
                </p:cNvSpPr>
                <p:nvPr/>
              </p:nvSpPr>
              <p:spPr bwMode="auto">
                <a:xfrm>
                  <a:off x="2938225" y="2492442"/>
                  <a:ext cx="85725" cy="1588"/>
                </a:xfrm>
                <a:prstGeom prst="line">
                  <a:avLst/>
                </a:prstGeom>
                <a:noFill/>
                <a:ln w="28575">
                  <a:solidFill>
                    <a:schemeClr val="tx1"/>
                  </a:solidFill>
                  <a:round/>
                  <a:headEnd/>
                  <a:tailEnd/>
                </a:ln>
              </p:spPr>
              <p:txBody>
                <a:bodyPr/>
                <a:lstStyle/>
                <a:p>
                  <a:endParaRPr lang="en-US">
                    <a:latin typeface="+mn-lt"/>
                  </a:endParaRPr>
                </a:p>
              </p:txBody>
            </p:sp>
            <p:sp>
              <p:nvSpPr>
                <p:cNvPr id="24" name="Rectangle 3095"/>
                <p:cNvSpPr>
                  <a:spLocks noChangeArrowheads="1"/>
                </p:cNvSpPr>
                <p:nvPr/>
              </p:nvSpPr>
              <p:spPr bwMode="auto">
                <a:xfrm>
                  <a:off x="2694359" y="2337476"/>
                  <a:ext cx="129844" cy="246221"/>
                </a:xfrm>
                <a:prstGeom prst="rect">
                  <a:avLst/>
                </a:prstGeom>
                <a:noFill/>
                <a:ln w="9525">
                  <a:noFill/>
                  <a:miter lim="800000"/>
                  <a:headEnd/>
                  <a:tailEnd/>
                </a:ln>
              </p:spPr>
              <p:txBody>
                <a:bodyPr wrap="none" lIns="0" tIns="0" rIns="0" bIns="0">
                  <a:spAutoFit/>
                </a:bodyPr>
                <a:lstStyle/>
                <a:p>
                  <a:pPr eaLnBrk="0" hangingPunct="0"/>
                  <a:r>
                    <a:rPr lang="en-US">
                      <a:latin typeface="+mn-lt"/>
                    </a:rPr>
                    <a:t>1</a:t>
                  </a:r>
                </a:p>
              </p:txBody>
            </p:sp>
            <p:sp>
              <p:nvSpPr>
                <p:cNvPr id="25" name="Rectangle 3096"/>
                <p:cNvSpPr>
                  <a:spLocks noChangeArrowheads="1"/>
                </p:cNvSpPr>
                <p:nvPr/>
              </p:nvSpPr>
              <p:spPr bwMode="auto">
                <a:xfrm>
                  <a:off x="2705472" y="3696376"/>
                  <a:ext cx="129844" cy="246221"/>
                </a:xfrm>
                <a:prstGeom prst="rect">
                  <a:avLst/>
                </a:prstGeom>
                <a:noFill/>
                <a:ln w="9525">
                  <a:noFill/>
                  <a:miter lim="800000"/>
                  <a:headEnd/>
                  <a:tailEnd/>
                </a:ln>
              </p:spPr>
              <p:txBody>
                <a:bodyPr wrap="none" lIns="0" tIns="0" rIns="0" bIns="0">
                  <a:spAutoFit/>
                </a:bodyPr>
                <a:lstStyle/>
                <a:p>
                  <a:pPr eaLnBrk="0" hangingPunct="0"/>
                  <a:r>
                    <a:rPr lang="en-US">
                      <a:latin typeface="+mn-lt"/>
                    </a:rPr>
                    <a:t>0</a:t>
                  </a:r>
                </a:p>
              </p:txBody>
            </p:sp>
            <p:sp>
              <p:nvSpPr>
                <p:cNvPr id="5" name="Rectangle 3076"/>
                <p:cNvSpPr>
                  <a:spLocks noChangeArrowheads="1"/>
                </p:cNvSpPr>
                <p:nvPr/>
              </p:nvSpPr>
              <p:spPr bwMode="auto">
                <a:xfrm>
                  <a:off x="5494413" y="2099205"/>
                  <a:ext cx="637995" cy="246221"/>
                </a:xfrm>
                <a:prstGeom prst="rect">
                  <a:avLst/>
                </a:prstGeom>
                <a:solidFill>
                  <a:schemeClr val="bg1"/>
                </a:solidFill>
                <a:ln w="9525">
                  <a:noFill/>
                  <a:miter lim="800000"/>
                  <a:headEnd/>
                  <a:tailEnd/>
                </a:ln>
              </p:spPr>
              <p:txBody>
                <a:bodyPr wrap="none" lIns="0" tIns="0" rIns="0" bIns="0">
                  <a:spAutoFit/>
                </a:bodyPr>
                <a:lstStyle/>
                <a:p>
                  <a:pPr eaLnBrk="0" hangingPunct="0"/>
                  <a:r>
                    <a:rPr lang="en-US" dirty="0">
                      <a:latin typeface="+mn-lt"/>
                    </a:rPr>
                    <a:t>Actual</a:t>
                  </a:r>
                </a:p>
              </p:txBody>
            </p:sp>
          </p:grpSp>
          <p:sp>
            <p:nvSpPr>
              <p:cNvPr id="20" name="Rectangle 3091"/>
              <p:cNvSpPr>
                <a:spLocks noChangeArrowheads="1"/>
              </p:cNvSpPr>
              <p:nvPr/>
            </p:nvSpPr>
            <p:spPr bwMode="auto">
              <a:xfrm>
                <a:off x="1379706" y="3875459"/>
                <a:ext cx="4365625" cy="1276350"/>
              </a:xfrm>
              <a:prstGeom prst="rect">
                <a:avLst/>
              </a:prstGeom>
              <a:blipFill dpi="0" rotWithShape="1">
                <a:blip r:embed="rId3" cstate="print">
                  <a:alphaModFix amt="51000"/>
                </a:blip>
                <a:srcRect/>
                <a:tile tx="0" ty="0" sx="100000" sy="100000" flip="none" algn="tl"/>
              </a:blipFill>
              <a:ln w="9525">
                <a:solidFill>
                  <a:srgbClr val="3366FF"/>
                </a:solidFill>
                <a:miter lim="800000"/>
                <a:headEnd/>
                <a:tailEnd/>
              </a:ln>
            </p:spPr>
            <p:txBody>
              <a:bodyPr/>
              <a:lstStyle/>
              <a:p>
                <a:endParaRPr lang="en-US" dirty="0">
                  <a:latin typeface="+mn-lt"/>
                </a:endParaRPr>
              </a:p>
            </p:txBody>
          </p:sp>
          <p:sp>
            <p:nvSpPr>
              <p:cNvPr id="31" name="TextBox 30"/>
              <p:cNvSpPr txBox="1"/>
              <p:nvPr/>
            </p:nvSpPr>
            <p:spPr>
              <a:xfrm>
                <a:off x="2616740" y="4426085"/>
                <a:ext cx="2985113" cy="338554"/>
              </a:xfrm>
              <a:prstGeom prst="rect">
                <a:avLst/>
              </a:prstGeom>
              <a:noFill/>
            </p:spPr>
            <p:txBody>
              <a:bodyPr wrap="none" rtlCol="0">
                <a:spAutoFit/>
              </a:bodyPr>
              <a:lstStyle/>
              <a:p>
                <a:r>
                  <a:rPr lang="en-US" b="1" i="1" dirty="0" smtClean="0"/>
                  <a:t>Background Absorbance</a:t>
                </a:r>
                <a:endParaRPr lang="en-US" b="1" i="1" dirty="0"/>
              </a:p>
            </p:txBody>
          </p:sp>
        </p:grpSp>
        <p:sp>
          <p:nvSpPr>
            <p:cNvPr id="33" name="TextBox 32"/>
            <p:cNvSpPr txBox="1"/>
            <p:nvPr/>
          </p:nvSpPr>
          <p:spPr>
            <a:xfrm>
              <a:off x="4017520" y="3268493"/>
              <a:ext cx="1677062" cy="307777"/>
            </a:xfrm>
            <a:prstGeom prst="rect">
              <a:avLst/>
            </a:prstGeom>
            <a:noFill/>
          </p:spPr>
          <p:txBody>
            <a:bodyPr wrap="none" rtlCol="0">
              <a:spAutoFit/>
            </a:bodyPr>
            <a:lstStyle/>
            <a:p>
              <a:r>
                <a:rPr lang="en-US" sz="1400" b="1" dirty="0" smtClean="0"/>
                <a:t>Working range</a:t>
              </a:r>
              <a:endParaRPr lang="en-US" sz="1400" b="1" dirty="0"/>
            </a:p>
          </p:txBody>
        </p:sp>
      </p:grpSp>
    </p:spTree>
  </p:cSld>
  <p:clrMapOvr>
    <a:masterClrMapping/>
  </p:clrMapOvr>
  <p:transition/>
  <p:timing>
    <p:tnLst>
      <p:par>
        <p:cTn id="1" dur="indefinite" restart="never" nodeType="tmRoot"/>
      </p:par>
    </p:tnLst>
  </p:timing>
</p:sld>
</file>

<file path=ppt/slides/slide242.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Content Placeholder 1"/>
          <p:cNvSpPr>
            <a:spLocks noGrp="1"/>
          </p:cNvSpPr>
          <p:nvPr>
            <p:ph sz="half" idx="13"/>
          </p:nvPr>
        </p:nvSpPr>
        <p:spPr>
          <a:xfrm>
            <a:off x="212564" y="4873558"/>
            <a:ext cx="8686800" cy="1720588"/>
          </a:xfrm>
        </p:spPr>
        <p:txBody>
          <a:bodyPr/>
          <a:lstStyle/>
          <a:p>
            <a:r>
              <a:rPr lang="en-US" dirty="0" smtClean="0"/>
              <a:t>Lower absorbance is best for UV / PDA detection</a:t>
            </a:r>
          </a:p>
          <a:p>
            <a:pPr lvl="1"/>
            <a:r>
              <a:rPr lang="en-US" dirty="0" smtClean="0"/>
              <a:t>Acetonitrile, phosphoric acid, and phosphate buffers are the traditional choices for UV methods</a:t>
            </a:r>
          </a:p>
          <a:p>
            <a:r>
              <a:rPr lang="en-US" dirty="0" smtClean="0"/>
              <a:t>“v” = volatile, appropriate for mass spectrometers</a:t>
            </a:r>
          </a:p>
          <a:p>
            <a:r>
              <a:rPr lang="en-US" dirty="0" smtClean="0"/>
              <a:t>Working at higher wavelengths also reduces background absorbance.</a:t>
            </a:r>
            <a:endParaRPr lang="en-US" dirty="0"/>
          </a:p>
        </p:txBody>
      </p:sp>
      <p:sp>
        <p:nvSpPr>
          <p:cNvPr id="3" name="Title 2"/>
          <p:cNvSpPr>
            <a:spLocks noGrp="1"/>
          </p:cNvSpPr>
          <p:nvPr>
            <p:ph type="title"/>
          </p:nvPr>
        </p:nvSpPr>
        <p:spPr/>
        <p:txBody>
          <a:bodyPr/>
          <a:lstStyle/>
          <a:p>
            <a:r>
              <a:rPr lang="en-US" dirty="0" smtClean="0"/>
              <a:t>Mobile Phase Absorbance - Background</a:t>
            </a:r>
            <a:endParaRPr lang="en-US" dirty="0"/>
          </a:p>
        </p:txBody>
      </p:sp>
      <p:pic>
        <p:nvPicPr>
          <p:cNvPr id="194562" name="Picture 2"/>
          <p:cNvPicPr>
            <a:picLocks noChangeAspect="1" noChangeArrowheads="1"/>
          </p:cNvPicPr>
          <p:nvPr/>
        </p:nvPicPr>
        <p:blipFill>
          <a:blip r:embed="rId3" cstate="print"/>
          <a:srcRect/>
          <a:stretch>
            <a:fillRect/>
          </a:stretch>
        </p:blipFill>
        <p:spPr bwMode="auto">
          <a:xfrm>
            <a:off x="455987" y="858566"/>
            <a:ext cx="8115300" cy="3895725"/>
          </a:xfrm>
          <a:prstGeom prst="rect">
            <a:avLst/>
          </a:prstGeom>
          <a:noFill/>
          <a:ln w="9525">
            <a:noFill/>
            <a:miter lim="800000"/>
            <a:headEnd/>
            <a:tailEnd/>
          </a:ln>
        </p:spPr>
      </p:pic>
    </p:spTree>
  </p:cSld>
  <p:clrMapOvr>
    <a:masterClrMapping/>
  </p:clrMapOvr>
  <p:transition/>
  <p:timing>
    <p:tnLst>
      <p:par>
        <p:cTn id="1" dur="indefinite" restart="never" nodeType="tmRoot"/>
      </p:par>
    </p:tnLst>
  </p:timing>
</p:sld>
</file>

<file path=ppt/slides/slide2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p:cNvSpPr>
            <a:spLocks noGrp="1"/>
          </p:cNvSpPr>
          <p:nvPr>
            <p:ph sz="half" idx="1"/>
          </p:nvPr>
        </p:nvSpPr>
        <p:spPr>
          <a:xfrm>
            <a:off x="118836" y="1615440"/>
            <a:ext cx="4343400" cy="4924337"/>
          </a:xfrm>
        </p:spPr>
        <p:txBody>
          <a:bodyPr>
            <a:normAutofit/>
          </a:bodyPr>
          <a:lstStyle/>
          <a:p>
            <a:pPr>
              <a:buNone/>
            </a:pPr>
            <a:r>
              <a:rPr lang="en-US" b="1" dirty="0" smtClean="0"/>
              <a:t>POSSIBLE CAUSES</a:t>
            </a:r>
          </a:p>
          <a:p>
            <a:r>
              <a:rPr lang="en-US" dirty="0" smtClean="0"/>
              <a:t>Gas in mobile phase</a:t>
            </a:r>
          </a:p>
          <a:p>
            <a:r>
              <a:rPr lang="en-US" dirty="0" smtClean="0"/>
              <a:t>Solvent </a:t>
            </a:r>
            <a:r>
              <a:rPr lang="en-US" dirty="0" err="1" smtClean="0"/>
              <a:t>outgassing</a:t>
            </a:r>
            <a:r>
              <a:rPr lang="en-US" dirty="0" smtClean="0"/>
              <a:t> at exit of detector</a:t>
            </a:r>
          </a:p>
          <a:p>
            <a:r>
              <a:rPr lang="en-US" dirty="0" smtClean="0"/>
              <a:t>Leak</a:t>
            </a:r>
          </a:p>
          <a:p>
            <a:r>
              <a:rPr lang="en-US" dirty="0" smtClean="0"/>
              <a:t>Dirty flow cell</a:t>
            </a:r>
          </a:p>
          <a:p>
            <a:r>
              <a:rPr lang="en-US" dirty="0" smtClean="0"/>
              <a:t>Old lamp that has low energy</a:t>
            </a:r>
          </a:p>
          <a:p>
            <a:r>
              <a:rPr lang="en-US" dirty="0" smtClean="0"/>
              <a:t>Electronic noise</a:t>
            </a:r>
          </a:p>
          <a:p>
            <a:endParaRPr lang="en-US" sz="1400" dirty="0" smtClean="0"/>
          </a:p>
        </p:txBody>
      </p:sp>
      <p:sp>
        <p:nvSpPr>
          <p:cNvPr id="3" name="Content Placeholder 2"/>
          <p:cNvSpPr>
            <a:spLocks noGrp="1"/>
          </p:cNvSpPr>
          <p:nvPr>
            <p:ph sz="half" idx="2"/>
          </p:nvPr>
        </p:nvSpPr>
        <p:spPr>
          <a:xfrm>
            <a:off x="4648200" y="1615440"/>
            <a:ext cx="4343400" cy="4924337"/>
          </a:xfrm>
        </p:spPr>
        <p:txBody>
          <a:bodyPr/>
          <a:lstStyle/>
          <a:p>
            <a:pPr>
              <a:buNone/>
            </a:pPr>
            <a:r>
              <a:rPr lang="en-US" b="1" dirty="0" smtClean="0"/>
              <a:t>THINGS TO DO</a:t>
            </a:r>
          </a:p>
          <a:p>
            <a:r>
              <a:rPr lang="en-US" dirty="0" smtClean="0">
                <a:solidFill>
                  <a:srgbClr val="0000FF"/>
                </a:solidFill>
              </a:rPr>
              <a:t>Make sure solvent is degassed</a:t>
            </a:r>
          </a:p>
          <a:p>
            <a:r>
              <a:rPr lang="en-US" dirty="0" smtClean="0">
                <a:solidFill>
                  <a:srgbClr val="0000FF"/>
                </a:solidFill>
              </a:rPr>
              <a:t>Add backpressure regulator or tubing on exit of flow cell</a:t>
            </a:r>
          </a:p>
          <a:p>
            <a:r>
              <a:rPr lang="en-US" dirty="0" smtClean="0">
                <a:solidFill>
                  <a:srgbClr val="0000FF"/>
                </a:solidFill>
              </a:rPr>
              <a:t>Check for leak and fix</a:t>
            </a:r>
          </a:p>
          <a:p>
            <a:r>
              <a:rPr lang="en-US" dirty="0" smtClean="0">
                <a:solidFill>
                  <a:srgbClr val="0000FF"/>
                </a:solidFill>
              </a:rPr>
              <a:t>Clean flow cell</a:t>
            </a:r>
          </a:p>
          <a:p>
            <a:r>
              <a:rPr lang="en-US" dirty="0" smtClean="0">
                <a:solidFill>
                  <a:srgbClr val="0000FF"/>
                </a:solidFill>
              </a:rPr>
              <a:t>Replace lamp</a:t>
            </a:r>
          </a:p>
          <a:p>
            <a:r>
              <a:rPr lang="en-US" dirty="0" smtClean="0">
                <a:solidFill>
                  <a:srgbClr val="0000FF"/>
                </a:solidFill>
              </a:rPr>
              <a:t>Shield cables, remove source (e.g. next to a centrifuge)</a:t>
            </a:r>
          </a:p>
        </p:txBody>
      </p:sp>
      <p:sp>
        <p:nvSpPr>
          <p:cNvPr id="4" name="Title 3"/>
          <p:cNvSpPr>
            <a:spLocks noGrp="1"/>
          </p:cNvSpPr>
          <p:nvPr>
            <p:ph type="title"/>
          </p:nvPr>
        </p:nvSpPr>
        <p:spPr/>
        <p:txBody>
          <a:bodyPr/>
          <a:lstStyle/>
          <a:p>
            <a:r>
              <a:rPr lang="en-US" dirty="0" smtClean="0"/>
              <a:t>Detector Baseline Problems</a:t>
            </a:r>
            <a:endParaRPr lang="en-US" dirty="0"/>
          </a:p>
        </p:txBody>
      </p:sp>
      <p:sp>
        <p:nvSpPr>
          <p:cNvPr id="5" name="TextBox 4"/>
          <p:cNvSpPr txBox="1"/>
          <p:nvPr/>
        </p:nvSpPr>
        <p:spPr>
          <a:xfrm>
            <a:off x="457200" y="953311"/>
            <a:ext cx="2257349" cy="400110"/>
          </a:xfrm>
          <a:prstGeom prst="rect">
            <a:avLst/>
          </a:prstGeom>
          <a:noFill/>
        </p:spPr>
        <p:txBody>
          <a:bodyPr wrap="none" rtlCol="0">
            <a:spAutoFit/>
          </a:bodyPr>
          <a:lstStyle/>
          <a:p>
            <a:r>
              <a:rPr lang="en-US" sz="2000" b="1" dirty="0" smtClean="0">
                <a:solidFill>
                  <a:srgbClr val="0000FF"/>
                </a:solidFill>
              </a:rPr>
              <a:t>Random Noise</a:t>
            </a:r>
            <a:endParaRPr lang="en-US" sz="2000" b="1" dirty="0">
              <a:solidFill>
                <a:srgbClr val="0000FF"/>
              </a:solidFill>
            </a:endParaRPr>
          </a:p>
        </p:txBody>
      </p:sp>
      <p:pic>
        <p:nvPicPr>
          <p:cNvPr id="199683" name="Picture 3"/>
          <p:cNvPicPr>
            <a:picLocks noChangeAspect="1" noChangeArrowheads="1"/>
          </p:cNvPicPr>
          <p:nvPr/>
        </p:nvPicPr>
        <p:blipFill>
          <a:blip r:embed="rId3" cstate="print"/>
          <a:srcRect/>
          <a:stretch>
            <a:fillRect/>
          </a:stretch>
        </p:blipFill>
        <p:spPr bwMode="auto">
          <a:xfrm>
            <a:off x="3372168" y="885216"/>
            <a:ext cx="3217016" cy="665453"/>
          </a:xfrm>
          <a:prstGeom prst="rect">
            <a:avLst/>
          </a:prstGeom>
          <a:noFill/>
          <a:ln w="9525">
            <a:noFill/>
            <a:miter lim="800000"/>
            <a:headEnd/>
            <a:tailEnd/>
          </a:ln>
        </p:spPr>
      </p:pic>
    </p:spTree>
  </p:cSld>
  <p:clrMapOvr>
    <a:masterClrMapping/>
  </p:clrMapOvr>
  <p:transition/>
  <p:timing>
    <p:tnLst>
      <p:par>
        <p:cTn id="1" dur="indefinite" restart="never" nodeType="tmRoot"/>
      </p:par>
    </p:tnLst>
  </p:timing>
</p:sld>
</file>

<file path=ppt/slides/slide2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p:cNvSpPr>
            <a:spLocks noGrp="1"/>
          </p:cNvSpPr>
          <p:nvPr>
            <p:ph sz="half" idx="1"/>
          </p:nvPr>
        </p:nvSpPr>
        <p:spPr>
          <a:xfrm>
            <a:off x="118836" y="1848255"/>
            <a:ext cx="4343400" cy="4691522"/>
          </a:xfrm>
        </p:spPr>
        <p:txBody>
          <a:bodyPr>
            <a:normAutofit/>
          </a:bodyPr>
          <a:lstStyle/>
          <a:p>
            <a:pPr>
              <a:buNone/>
            </a:pPr>
            <a:r>
              <a:rPr lang="en-US" b="1" dirty="0" smtClean="0"/>
              <a:t>POSSIBLE CAUSES</a:t>
            </a:r>
          </a:p>
          <a:p>
            <a:r>
              <a:rPr lang="en-US" dirty="0" smtClean="0"/>
              <a:t>Bubbles in flow cell</a:t>
            </a:r>
          </a:p>
          <a:p>
            <a:endParaRPr lang="en-US" sz="1200" dirty="0" smtClean="0"/>
          </a:p>
          <a:p>
            <a:r>
              <a:rPr lang="en-US" dirty="0" smtClean="0"/>
              <a:t>Loose wiring, poor connection</a:t>
            </a:r>
          </a:p>
          <a:p>
            <a:endParaRPr lang="en-US" sz="1200" dirty="0" smtClean="0"/>
          </a:p>
          <a:p>
            <a:r>
              <a:rPr lang="en-US" dirty="0" smtClean="0"/>
              <a:t>Electronic noise</a:t>
            </a:r>
          </a:p>
          <a:p>
            <a:r>
              <a:rPr lang="en-US" dirty="0" smtClean="0"/>
              <a:t>Defective lamp</a:t>
            </a:r>
          </a:p>
        </p:txBody>
      </p:sp>
      <p:sp>
        <p:nvSpPr>
          <p:cNvPr id="3" name="Content Placeholder 2"/>
          <p:cNvSpPr>
            <a:spLocks noGrp="1"/>
          </p:cNvSpPr>
          <p:nvPr>
            <p:ph sz="half" idx="2"/>
          </p:nvPr>
        </p:nvSpPr>
        <p:spPr>
          <a:xfrm>
            <a:off x="4648200" y="1848255"/>
            <a:ext cx="4343400" cy="4691522"/>
          </a:xfrm>
        </p:spPr>
        <p:txBody>
          <a:bodyPr/>
          <a:lstStyle/>
          <a:p>
            <a:pPr>
              <a:buNone/>
            </a:pPr>
            <a:r>
              <a:rPr lang="en-US" b="1" dirty="0" smtClean="0"/>
              <a:t>THINGS TO DO</a:t>
            </a:r>
          </a:p>
          <a:p>
            <a:r>
              <a:rPr lang="en-US" dirty="0" smtClean="0">
                <a:solidFill>
                  <a:srgbClr val="0000FF"/>
                </a:solidFill>
              </a:rPr>
              <a:t>Degas solvent, prime pump, flush flow cell</a:t>
            </a:r>
          </a:p>
          <a:p>
            <a:r>
              <a:rPr lang="en-US" dirty="0" smtClean="0">
                <a:solidFill>
                  <a:srgbClr val="0000FF"/>
                </a:solidFill>
              </a:rPr>
              <a:t>Check connections and wire for damage</a:t>
            </a:r>
          </a:p>
          <a:p>
            <a:r>
              <a:rPr lang="en-US" dirty="0" smtClean="0">
                <a:solidFill>
                  <a:srgbClr val="0000FF"/>
                </a:solidFill>
              </a:rPr>
              <a:t>Remove source </a:t>
            </a:r>
          </a:p>
          <a:p>
            <a:r>
              <a:rPr lang="en-US" dirty="0" smtClean="0">
                <a:solidFill>
                  <a:srgbClr val="0000FF"/>
                </a:solidFill>
              </a:rPr>
              <a:t>Replace lamp</a:t>
            </a:r>
          </a:p>
        </p:txBody>
      </p:sp>
      <p:sp>
        <p:nvSpPr>
          <p:cNvPr id="4" name="Title 3"/>
          <p:cNvSpPr>
            <a:spLocks noGrp="1"/>
          </p:cNvSpPr>
          <p:nvPr>
            <p:ph type="title"/>
          </p:nvPr>
        </p:nvSpPr>
        <p:spPr/>
        <p:txBody>
          <a:bodyPr/>
          <a:lstStyle/>
          <a:p>
            <a:r>
              <a:rPr lang="en-US" dirty="0" smtClean="0"/>
              <a:t>Detector Baseline Problems</a:t>
            </a:r>
            <a:endParaRPr lang="en-US" dirty="0"/>
          </a:p>
        </p:txBody>
      </p:sp>
      <p:sp>
        <p:nvSpPr>
          <p:cNvPr id="5" name="TextBox 4"/>
          <p:cNvSpPr txBox="1"/>
          <p:nvPr/>
        </p:nvSpPr>
        <p:spPr>
          <a:xfrm>
            <a:off x="457200" y="953311"/>
            <a:ext cx="1128835" cy="400110"/>
          </a:xfrm>
          <a:prstGeom prst="rect">
            <a:avLst/>
          </a:prstGeom>
          <a:noFill/>
        </p:spPr>
        <p:txBody>
          <a:bodyPr wrap="none" rtlCol="0">
            <a:spAutoFit/>
          </a:bodyPr>
          <a:lstStyle/>
          <a:p>
            <a:r>
              <a:rPr lang="en-US" sz="2000" b="1" dirty="0" smtClean="0">
                <a:solidFill>
                  <a:srgbClr val="0000FF"/>
                </a:solidFill>
              </a:rPr>
              <a:t>Spikes</a:t>
            </a:r>
            <a:endParaRPr lang="en-US" sz="2000" b="1" dirty="0">
              <a:solidFill>
                <a:srgbClr val="0000FF"/>
              </a:solidFill>
            </a:endParaRPr>
          </a:p>
        </p:txBody>
      </p:sp>
      <p:pic>
        <p:nvPicPr>
          <p:cNvPr id="200708" name="Picture 4"/>
          <p:cNvPicPr>
            <a:picLocks noChangeAspect="1" noChangeArrowheads="1"/>
          </p:cNvPicPr>
          <p:nvPr/>
        </p:nvPicPr>
        <p:blipFill>
          <a:blip r:embed="rId3" cstate="print"/>
          <a:srcRect/>
          <a:stretch>
            <a:fillRect/>
          </a:stretch>
        </p:blipFill>
        <p:spPr bwMode="auto">
          <a:xfrm>
            <a:off x="4168751" y="721471"/>
            <a:ext cx="3848100" cy="1047750"/>
          </a:xfrm>
          <a:prstGeom prst="rect">
            <a:avLst/>
          </a:prstGeom>
          <a:noFill/>
          <a:ln w="9525">
            <a:noFill/>
            <a:miter lim="800000"/>
            <a:headEnd/>
            <a:tailEnd/>
          </a:ln>
        </p:spPr>
      </p:pic>
    </p:spTree>
  </p:cSld>
  <p:clrMapOvr>
    <a:masterClrMapping/>
  </p:clrMapOvr>
  <p:transition/>
  <p:timing>
    <p:tnLst>
      <p:par>
        <p:cTn id="1" dur="indefinite" restart="never" nodeType="tmRoot"/>
      </p:par>
    </p:tnLst>
  </p:timing>
</p:sld>
</file>

<file path=ppt/slides/slide2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p:cNvSpPr>
            <a:spLocks noGrp="1"/>
          </p:cNvSpPr>
          <p:nvPr>
            <p:ph sz="half" idx="1"/>
          </p:nvPr>
        </p:nvSpPr>
        <p:spPr>
          <a:xfrm>
            <a:off x="118836" y="1848255"/>
            <a:ext cx="4343400" cy="4691522"/>
          </a:xfrm>
        </p:spPr>
        <p:txBody>
          <a:bodyPr>
            <a:normAutofit/>
          </a:bodyPr>
          <a:lstStyle/>
          <a:p>
            <a:pPr>
              <a:buNone/>
            </a:pPr>
            <a:r>
              <a:rPr lang="en-US" b="1" dirty="0" smtClean="0"/>
              <a:t>POSSIBLE CAUSES</a:t>
            </a:r>
          </a:p>
          <a:p>
            <a:r>
              <a:rPr lang="en-US" dirty="0" smtClean="0"/>
              <a:t>Room temperature changes</a:t>
            </a:r>
          </a:p>
          <a:p>
            <a:endParaRPr lang="en-US" dirty="0" smtClean="0"/>
          </a:p>
          <a:p>
            <a:endParaRPr lang="en-US" dirty="0" smtClean="0"/>
          </a:p>
          <a:p>
            <a:endParaRPr lang="en-US" sz="800" dirty="0" smtClean="0"/>
          </a:p>
          <a:p>
            <a:r>
              <a:rPr lang="en-US" dirty="0" smtClean="0"/>
              <a:t>Contaminated mobile phase</a:t>
            </a:r>
          </a:p>
          <a:p>
            <a:r>
              <a:rPr lang="en-US" dirty="0" smtClean="0"/>
              <a:t>Bad UV lamp</a:t>
            </a:r>
          </a:p>
          <a:p>
            <a:endParaRPr lang="en-US" dirty="0" smtClean="0"/>
          </a:p>
        </p:txBody>
      </p:sp>
      <p:sp>
        <p:nvSpPr>
          <p:cNvPr id="3" name="Content Placeholder 2"/>
          <p:cNvSpPr>
            <a:spLocks noGrp="1"/>
          </p:cNvSpPr>
          <p:nvPr>
            <p:ph sz="half" idx="2"/>
          </p:nvPr>
        </p:nvSpPr>
        <p:spPr>
          <a:xfrm>
            <a:off x="4648200" y="1848255"/>
            <a:ext cx="4343400" cy="4691522"/>
          </a:xfrm>
        </p:spPr>
        <p:txBody>
          <a:bodyPr/>
          <a:lstStyle/>
          <a:p>
            <a:pPr>
              <a:buNone/>
            </a:pPr>
            <a:r>
              <a:rPr lang="en-US" b="1" dirty="0" smtClean="0"/>
              <a:t>THINGS TO DO</a:t>
            </a:r>
          </a:p>
          <a:p>
            <a:r>
              <a:rPr lang="en-US" dirty="0" smtClean="0">
                <a:solidFill>
                  <a:srgbClr val="0000FF"/>
                </a:solidFill>
              </a:rPr>
              <a:t>Move HPLC system away from the ventilation or air conditioning system, and windows to a thermally stable place.</a:t>
            </a:r>
          </a:p>
          <a:p>
            <a:r>
              <a:rPr lang="en-US" dirty="0" smtClean="0">
                <a:solidFill>
                  <a:srgbClr val="0000FF"/>
                </a:solidFill>
              </a:rPr>
              <a:t>Make fresh mobile phase</a:t>
            </a:r>
          </a:p>
          <a:p>
            <a:r>
              <a:rPr lang="en-US" dirty="0" smtClean="0">
                <a:solidFill>
                  <a:srgbClr val="0000FF"/>
                </a:solidFill>
              </a:rPr>
              <a:t>Replace lamp</a:t>
            </a:r>
          </a:p>
          <a:p>
            <a:endParaRPr lang="en-US" dirty="0" smtClean="0">
              <a:solidFill>
                <a:srgbClr val="0000FF"/>
              </a:solidFill>
            </a:endParaRPr>
          </a:p>
        </p:txBody>
      </p:sp>
      <p:sp>
        <p:nvSpPr>
          <p:cNvPr id="4" name="Title 3"/>
          <p:cNvSpPr>
            <a:spLocks noGrp="1"/>
          </p:cNvSpPr>
          <p:nvPr>
            <p:ph type="title"/>
          </p:nvPr>
        </p:nvSpPr>
        <p:spPr/>
        <p:txBody>
          <a:bodyPr/>
          <a:lstStyle/>
          <a:p>
            <a:r>
              <a:rPr lang="en-US" dirty="0" smtClean="0"/>
              <a:t>Detector Baseline Problems</a:t>
            </a:r>
            <a:endParaRPr lang="en-US" dirty="0"/>
          </a:p>
        </p:txBody>
      </p:sp>
      <p:sp>
        <p:nvSpPr>
          <p:cNvPr id="5" name="TextBox 4"/>
          <p:cNvSpPr txBox="1"/>
          <p:nvPr/>
        </p:nvSpPr>
        <p:spPr>
          <a:xfrm>
            <a:off x="457200" y="953311"/>
            <a:ext cx="3900791" cy="707886"/>
          </a:xfrm>
          <a:prstGeom prst="rect">
            <a:avLst/>
          </a:prstGeom>
          <a:noFill/>
        </p:spPr>
        <p:txBody>
          <a:bodyPr wrap="square" rtlCol="0">
            <a:spAutoFit/>
          </a:bodyPr>
          <a:lstStyle/>
          <a:p>
            <a:r>
              <a:rPr lang="en-US" sz="2000" b="1" dirty="0" smtClean="0">
                <a:solidFill>
                  <a:srgbClr val="0000FF"/>
                </a:solidFill>
              </a:rPr>
              <a:t>Cyclic Noise – Long term (e.g. 10 minutes)</a:t>
            </a:r>
            <a:endParaRPr lang="en-US" sz="2000" b="1" dirty="0">
              <a:solidFill>
                <a:srgbClr val="0000FF"/>
              </a:solidFill>
            </a:endParaRPr>
          </a:p>
        </p:txBody>
      </p:sp>
      <p:pic>
        <p:nvPicPr>
          <p:cNvPr id="201730" name="Picture 2"/>
          <p:cNvPicPr>
            <a:picLocks noChangeAspect="1" noChangeArrowheads="1"/>
          </p:cNvPicPr>
          <p:nvPr/>
        </p:nvPicPr>
        <p:blipFill>
          <a:blip r:embed="rId3" cstate="print"/>
          <a:srcRect/>
          <a:stretch>
            <a:fillRect/>
          </a:stretch>
        </p:blipFill>
        <p:spPr bwMode="auto">
          <a:xfrm>
            <a:off x="4342448" y="923925"/>
            <a:ext cx="3933825" cy="742950"/>
          </a:xfrm>
          <a:prstGeom prst="rect">
            <a:avLst/>
          </a:prstGeom>
          <a:noFill/>
          <a:ln w="9525">
            <a:noFill/>
            <a:miter lim="800000"/>
            <a:headEnd/>
            <a:tailEnd/>
          </a:ln>
        </p:spPr>
      </p:pic>
    </p:spTree>
  </p:cSld>
  <p:clrMapOvr>
    <a:masterClrMapping/>
  </p:clrMapOvr>
  <p:transition/>
  <p:timing>
    <p:tnLst>
      <p:par>
        <p:cTn id="1" dur="indefinite" restart="never" nodeType="tmRoot"/>
      </p:par>
    </p:tnLst>
  </p:timing>
</p:sld>
</file>

<file path=ppt/slides/slide2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p:cNvSpPr>
            <a:spLocks noGrp="1"/>
          </p:cNvSpPr>
          <p:nvPr>
            <p:ph sz="half" idx="1"/>
          </p:nvPr>
        </p:nvSpPr>
        <p:spPr>
          <a:xfrm>
            <a:off x="118836" y="1848255"/>
            <a:ext cx="4343400" cy="4691522"/>
          </a:xfrm>
        </p:spPr>
        <p:txBody>
          <a:bodyPr>
            <a:normAutofit/>
          </a:bodyPr>
          <a:lstStyle/>
          <a:p>
            <a:pPr>
              <a:buNone/>
            </a:pPr>
            <a:r>
              <a:rPr lang="en-US" b="1" dirty="0" smtClean="0"/>
              <a:t>POSSIBLE CAUSES</a:t>
            </a:r>
          </a:p>
          <a:p>
            <a:r>
              <a:rPr lang="en-US" dirty="0" smtClean="0"/>
              <a:t>Mobile phase mixing problem observed by the detector</a:t>
            </a:r>
          </a:p>
          <a:p>
            <a:r>
              <a:rPr lang="en-US" dirty="0" smtClean="0"/>
              <a:t>Malfunctioning pump – cycles related to pump strokes</a:t>
            </a:r>
          </a:p>
          <a:p>
            <a:pPr lvl="1"/>
            <a:r>
              <a:rPr lang="en-US" dirty="0" smtClean="0"/>
              <a:t>Gas in solvents</a:t>
            </a:r>
          </a:p>
          <a:p>
            <a:pPr lvl="1"/>
            <a:r>
              <a:rPr lang="en-US" dirty="0" smtClean="0"/>
              <a:t>Check valve problem</a:t>
            </a:r>
          </a:p>
          <a:p>
            <a:pPr lvl="1"/>
            <a:r>
              <a:rPr lang="en-US" dirty="0" smtClean="0"/>
              <a:t>Leak within pump</a:t>
            </a:r>
          </a:p>
          <a:p>
            <a:r>
              <a:rPr lang="en-US" dirty="0" smtClean="0"/>
              <a:t>High solvent viscosity</a:t>
            </a:r>
          </a:p>
          <a:p>
            <a:endParaRPr lang="en-US" dirty="0" smtClean="0"/>
          </a:p>
        </p:txBody>
      </p:sp>
      <p:sp>
        <p:nvSpPr>
          <p:cNvPr id="3" name="Content Placeholder 2"/>
          <p:cNvSpPr>
            <a:spLocks noGrp="1"/>
          </p:cNvSpPr>
          <p:nvPr>
            <p:ph sz="half" idx="2"/>
          </p:nvPr>
        </p:nvSpPr>
        <p:spPr>
          <a:xfrm>
            <a:off x="4648200" y="1848255"/>
            <a:ext cx="4343400" cy="4691522"/>
          </a:xfrm>
        </p:spPr>
        <p:txBody>
          <a:bodyPr/>
          <a:lstStyle/>
          <a:p>
            <a:pPr>
              <a:buNone/>
            </a:pPr>
            <a:r>
              <a:rPr lang="en-US" b="1" dirty="0" smtClean="0"/>
              <a:t>THINGS TO DO</a:t>
            </a:r>
          </a:p>
          <a:p>
            <a:r>
              <a:rPr lang="en-US" dirty="0" smtClean="0">
                <a:solidFill>
                  <a:srgbClr val="0000FF"/>
                </a:solidFill>
              </a:rPr>
              <a:t>Increase the volume of the mixing device</a:t>
            </a:r>
          </a:p>
          <a:p>
            <a:pPr>
              <a:buNone/>
            </a:pPr>
            <a:r>
              <a:rPr lang="en-US" dirty="0" smtClean="0">
                <a:solidFill>
                  <a:srgbClr val="0000FF"/>
                </a:solidFill>
              </a:rPr>
              <a:t> </a:t>
            </a:r>
          </a:p>
          <a:p>
            <a:pPr lvl="1"/>
            <a:endParaRPr lang="en-US" sz="1200" dirty="0" smtClean="0">
              <a:solidFill>
                <a:srgbClr val="0000FF"/>
              </a:solidFill>
            </a:endParaRPr>
          </a:p>
          <a:p>
            <a:pPr lvl="1"/>
            <a:r>
              <a:rPr lang="en-US" dirty="0" smtClean="0">
                <a:solidFill>
                  <a:srgbClr val="0000FF"/>
                </a:solidFill>
              </a:rPr>
              <a:t>Degas solvent and </a:t>
            </a:r>
            <a:r>
              <a:rPr lang="en-US" dirty="0" err="1" smtClean="0">
                <a:solidFill>
                  <a:srgbClr val="0000FF"/>
                </a:solidFill>
              </a:rPr>
              <a:t>reprime</a:t>
            </a:r>
            <a:r>
              <a:rPr lang="en-US" dirty="0" smtClean="0">
                <a:solidFill>
                  <a:srgbClr val="0000FF"/>
                </a:solidFill>
              </a:rPr>
              <a:t> pumps</a:t>
            </a:r>
          </a:p>
          <a:p>
            <a:pPr lvl="1"/>
            <a:r>
              <a:rPr lang="en-US" dirty="0" smtClean="0">
                <a:solidFill>
                  <a:srgbClr val="0000FF"/>
                </a:solidFill>
              </a:rPr>
              <a:t>Clean or replace check valve</a:t>
            </a:r>
          </a:p>
          <a:p>
            <a:pPr lvl="1"/>
            <a:r>
              <a:rPr lang="en-US" dirty="0" smtClean="0">
                <a:solidFill>
                  <a:srgbClr val="0000FF"/>
                </a:solidFill>
              </a:rPr>
              <a:t>Perform pump maintenance</a:t>
            </a:r>
          </a:p>
          <a:p>
            <a:r>
              <a:rPr lang="en-US" dirty="0" smtClean="0">
                <a:solidFill>
                  <a:srgbClr val="0000FF"/>
                </a:solidFill>
              </a:rPr>
              <a:t>Decrease viscosity by increasing column heater temperature</a:t>
            </a:r>
          </a:p>
        </p:txBody>
      </p:sp>
      <p:sp>
        <p:nvSpPr>
          <p:cNvPr id="4" name="Title 3"/>
          <p:cNvSpPr>
            <a:spLocks noGrp="1"/>
          </p:cNvSpPr>
          <p:nvPr>
            <p:ph type="title"/>
          </p:nvPr>
        </p:nvSpPr>
        <p:spPr/>
        <p:txBody>
          <a:bodyPr/>
          <a:lstStyle/>
          <a:p>
            <a:r>
              <a:rPr lang="en-US" dirty="0" smtClean="0"/>
              <a:t>Detector Baseline Problems</a:t>
            </a:r>
            <a:endParaRPr lang="en-US" dirty="0"/>
          </a:p>
        </p:txBody>
      </p:sp>
      <p:sp>
        <p:nvSpPr>
          <p:cNvPr id="5" name="TextBox 4"/>
          <p:cNvSpPr txBox="1"/>
          <p:nvPr/>
        </p:nvSpPr>
        <p:spPr>
          <a:xfrm>
            <a:off x="457199" y="953311"/>
            <a:ext cx="4786010" cy="707886"/>
          </a:xfrm>
          <a:prstGeom prst="rect">
            <a:avLst/>
          </a:prstGeom>
          <a:noFill/>
        </p:spPr>
        <p:txBody>
          <a:bodyPr wrap="square" rtlCol="0">
            <a:spAutoFit/>
          </a:bodyPr>
          <a:lstStyle/>
          <a:p>
            <a:r>
              <a:rPr lang="en-US" sz="2000" b="1" dirty="0" smtClean="0">
                <a:solidFill>
                  <a:srgbClr val="0000FF"/>
                </a:solidFill>
              </a:rPr>
              <a:t>Cycling Noise – Short term (e.g. several cycles per minute)</a:t>
            </a:r>
            <a:endParaRPr lang="en-US" sz="2000" b="1" dirty="0">
              <a:solidFill>
                <a:srgbClr val="0000FF"/>
              </a:solidFill>
            </a:endParaRPr>
          </a:p>
        </p:txBody>
      </p:sp>
      <p:grpSp>
        <p:nvGrpSpPr>
          <p:cNvPr id="6" name="Group 6"/>
          <p:cNvGrpSpPr/>
          <p:nvPr/>
        </p:nvGrpSpPr>
        <p:grpSpPr>
          <a:xfrm>
            <a:off x="5769171" y="551032"/>
            <a:ext cx="2538248" cy="781528"/>
            <a:chOff x="2782781" y="1552981"/>
            <a:chExt cx="2538248" cy="781528"/>
          </a:xfrm>
        </p:grpSpPr>
        <p:pic>
          <p:nvPicPr>
            <p:cNvPr id="8" name="Picture 2"/>
            <p:cNvPicPr>
              <a:picLocks noChangeAspect="1" noChangeArrowheads="1"/>
            </p:cNvPicPr>
            <p:nvPr/>
          </p:nvPicPr>
          <p:blipFill>
            <a:blip r:embed="rId3" cstate="print"/>
            <a:srcRect/>
            <a:stretch>
              <a:fillRect/>
            </a:stretch>
          </p:blipFill>
          <p:spPr bwMode="auto">
            <a:xfrm>
              <a:off x="3992251" y="1604732"/>
              <a:ext cx="1328778" cy="729777"/>
            </a:xfrm>
            <a:prstGeom prst="rect">
              <a:avLst/>
            </a:prstGeom>
            <a:noFill/>
            <a:ln w="9525">
              <a:noFill/>
              <a:miter lim="800000"/>
              <a:headEnd/>
              <a:tailEnd/>
            </a:ln>
          </p:spPr>
        </p:pic>
        <p:pic>
          <p:nvPicPr>
            <p:cNvPr id="9" name="Picture 2"/>
            <p:cNvPicPr>
              <a:picLocks noChangeAspect="1" noChangeArrowheads="1"/>
            </p:cNvPicPr>
            <p:nvPr/>
          </p:nvPicPr>
          <p:blipFill>
            <a:blip r:embed="rId3" cstate="print"/>
            <a:srcRect/>
            <a:stretch>
              <a:fillRect/>
            </a:stretch>
          </p:blipFill>
          <p:spPr bwMode="auto">
            <a:xfrm>
              <a:off x="2782781" y="1552981"/>
              <a:ext cx="1328778" cy="729777"/>
            </a:xfrm>
            <a:prstGeom prst="rect">
              <a:avLst/>
            </a:prstGeom>
            <a:noFill/>
            <a:ln w="9525">
              <a:noFill/>
              <a:miter lim="800000"/>
              <a:headEnd/>
              <a:tailEnd/>
            </a:ln>
          </p:spPr>
        </p:pic>
        <p:cxnSp>
          <p:nvCxnSpPr>
            <p:cNvPr id="10" name="Straight Connector 9"/>
            <p:cNvCxnSpPr/>
            <p:nvPr/>
          </p:nvCxnSpPr>
          <p:spPr bwMode="auto">
            <a:xfrm>
              <a:off x="4038600" y="1875690"/>
              <a:ext cx="111369" cy="134815"/>
            </a:xfrm>
            <a:prstGeom prst="line">
              <a:avLst/>
            </a:prstGeom>
            <a:solidFill>
              <a:srgbClr val="3374D4"/>
            </a:solidFill>
            <a:ln w="19050" cap="flat" cmpd="sng" algn="ctr">
              <a:solidFill>
                <a:schemeClr val="tx1"/>
              </a:solidFill>
              <a:prstDash val="solid"/>
              <a:round/>
              <a:headEnd type="none" w="med" len="med"/>
              <a:tailEnd type="none" w="med" len="med"/>
            </a:ln>
            <a:effectLst/>
          </p:spPr>
        </p:cxnSp>
      </p:grpSp>
      <p:pic>
        <p:nvPicPr>
          <p:cNvPr id="202754" name="Picture 2"/>
          <p:cNvPicPr>
            <a:picLocks noChangeAspect="1" noChangeArrowheads="1"/>
          </p:cNvPicPr>
          <p:nvPr/>
        </p:nvPicPr>
        <p:blipFill>
          <a:blip r:embed="rId4" cstate="print"/>
          <a:srcRect/>
          <a:stretch>
            <a:fillRect/>
          </a:stretch>
        </p:blipFill>
        <p:spPr bwMode="auto">
          <a:xfrm>
            <a:off x="5426922" y="1187788"/>
            <a:ext cx="3220968" cy="552450"/>
          </a:xfrm>
          <a:prstGeom prst="rect">
            <a:avLst/>
          </a:prstGeom>
          <a:noFill/>
          <a:ln w="9525">
            <a:noFill/>
            <a:miter lim="800000"/>
            <a:headEnd/>
            <a:tailEnd/>
          </a:ln>
        </p:spPr>
      </p:pic>
    </p:spTree>
  </p:cSld>
  <p:clrMapOvr>
    <a:masterClrMapping/>
  </p:clrMapOvr>
  <p:transition/>
  <p:timing>
    <p:tnLst>
      <p:par>
        <p:cTn id="1" dur="indefinite" restart="never" nodeType="tmRoot"/>
      </p:par>
    </p:tnLst>
  </p:timing>
</p:sld>
</file>

<file path=ppt/slides/slide2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p:cNvSpPr>
            <a:spLocks noGrp="1"/>
          </p:cNvSpPr>
          <p:nvPr>
            <p:ph sz="half" idx="1"/>
          </p:nvPr>
        </p:nvSpPr>
        <p:spPr>
          <a:xfrm>
            <a:off x="101600" y="1675535"/>
            <a:ext cx="4343400" cy="4691522"/>
          </a:xfrm>
        </p:spPr>
        <p:txBody>
          <a:bodyPr>
            <a:normAutofit/>
          </a:bodyPr>
          <a:lstStyle/>
          <a:p>
            <a:pPr>
              <a:buNone/>
            </a:pPr>
            <a:r>
              <a:rPr lang="en-US" b="1" dirty="0" smtClean="0"/>
              <a:t>POSSIBLE CAUSES</a:t>
            </a:r>
          </a:p>
          <a:p>
            <a:r>
              <a:rPr lang="en-US" dirty="0" smtClean="0"/>
              <a:t>UV Gradient:  B solvent absorbs more than A</a:t>
            </a:r>
          </a:p>
          <a:p>
            <a:r>
              <a:rPr lang="en-US" dirty="0" smtClean="0"/>
              <a:t>Long retained compounds (junk) eluting from column</a:t>
            </a:r>
          </a:p>
          <a:p>
            <a:r>
              <a:rPr lang="en-US" dirty="0" smtClean="0"/>
              <a:t>Thermal drift in RI, ECD, conductivity detectors</a:t>
            </a:r>
          </a:p>
          <a:p>
            <a:r>
              <a:rPr lang="en-US" dirty="0" smtClean="0"/>
              <a:t>Change in pressure </a:t>
            </a:r>
          </a:p>
          <a:p>
            <a:pPr lvl="1"/>
            <a:r>
              <a:rPr lang="en-US" dirty="0" smtClean="0"/>
              <a:t>Particles from solvents</a:t>
            </a:r>
          </a:p>
          <a:p>
            <a:pPr lvl="1"/>
            <a:endParaRPr lang="en-US" sz="1200" dirty="0" smtClean="0"/>
          </a:p>
          <a:p>
            <a:pPr lvl="1"/>
            <a:r>
              <a:rPr lang="en-US" dirty="0" smtClean="0"/>
              <a:t>Dirty column</a:t>
            </a:r>
          </a:p>
          <a:p>
            <a:r>
              <a:rPr lang="en-US" dirty="0" smtClean="0"/>
              <a:t>Solvent viscosity increasing</a:t>
            </a:r>
          </a:p>
          <a:p>
            <a:endParaRPr lang="en-US" sz="1200" dirty="0" smtClean="0"/>
          </a:p>
          <a:p>
            <a:r>
              <a:rPr lang="en-US" dirty="0" smtClean="0"/>
              <a:t>Leak</a:t>
            </a:r>
          </a:p>
        </p:txBody>
      </p:sp>
      <p:sp>
        <p:nvSpPr>
          <p:cNvPr id="3" name="Content Placeholder 2"/>
          <p:cNvSpPr>
            <a:spLocks noGrp="1"/>
          </p:cNvSpPr>
          <p:nvPr>
            <p:ph sz="half" idx="2"/>
          </p:nvPr>
        </p:nvSpPr>
        <p:spPr>
          <a:xfrm>
            <a:off x="4630964" y="1675535"/>
            <a:ext cx="4343400" cy="4691522"/>
          </a:xfrm>
        </p:spPr>
        <p:txBody>
          <a:bodyPr/>
          <a:lstStyle/>
          <a:p>
            <a:pPr>
              <a:buNone/>
            </a:pPr>
            <a:r>
              <a:rPr lang="en-US" b="1" dirty="0" smtClean="0"/>
              <a:t>THINGS TO DO</a:t>
            </a:r>
          </a:p>
          <a:p>
            <a:r>
              <a:rPr lang="en-US" dirty="0" smtClean="0">
                <a:solidFill>
                  <a:srgbClr val="0000FF"/>
                </a:solidFill>
              </a:rPr>
              <a:t>Make the additive in both A and B the same concentration.</a:t>
            </a:r>
          </a:p>
          <a:p>
            <a:r>
              <a:rPr lang="en-US" dirty="0" smtClean="0">
                <a:solidFill>
                  <a:srgbClr val="0000FF"/>
                </a:solidFill>
              </a:rPr>
              <a:t>Flush the column with high organic or replace it.</a:t>
            </a:r>
          </a:p>
          <a:p>
            <a:r>
              <a:rPr lang="en-US" dirty="0" smtClean="0">
                <a:solidFill>
                  <a:srgbClr val="0000FF"/>
                </a:solidFill>
              </a:rPr>
              <a:t>Regulate flow cell temperature.</a:t>
            </a:r>
          </a:p>
          <a:p>
            <a:endParaRPr lang="en-US" sz="1200" dirty="0" smtClean="0">
              <a:solidFill>
                <a:srgbClr val="0000FF"/>
              </a:solidFill>
            </a:endParaRPr>
          </a:p>
          <a:p>
            <a:pPr>
              <a:buNone/>
            </a:pPr>
            <a:r>
              <a:rPr lang="en-US" dirty="0" smtClean="0">
                <a:solidFill>
                  <a:srgbClr val="0000FF"/>
                </a:solidFill>
              </a:rPr>
              <a:t>  </a:t>
            </a:r>
          </a:p>
          <a:p>
            <a:pPr lvl="1"/>
            <a:r>
              <a:rPr lang="en-US" dirty="0" smtClean="0">
                <a:solidFill>
                  <a:srgbClr val="0000FF"/>
                </a:solidFill>
              </a:rPr>
              <a:t>Use filtered solvents or filter solvents</a:t>
            </a:r>
          </a:p>
          <a:p>
            <a:pPr lvl="1"/>
            <a:r>
              <a:rPr lang="en-US" dirty="0" smtClean="0">
                <a:solidFill>
                  <a:srgbClr val="0000FF"/>
                </a:solidFill>
              </a:rPr>
              <a:t>Replace column</a:t>
            </a:r>
          </a:p>
          <a:p>
            <a:r>
              <a:rPr lang="en-US" dirty="0" smtClean="0">
                <a:solidFill>
                  <a:srgbClr val="0000FF"/>
                </a:solidFill>
              </a:rPr>
              <a:t>Increase column heater temperature.</a:t>
            </a:r>
          </a:p>
          <a:p>
            <a:r>
              <a:rPr lang="en-US" dirty="0" smtClean="0">
                <a:solidFill>
                  <a:srgbClr val="0000FF"/>
                </a:solidFill>
              </a:rPr>
              <a:t>Check for leak and fix.</a:t>
            </a:r>
          </a:p>
        </p:txBody>
      </p:sp>
      <p:sp>
        <p:nvSpPr>
          <p:cNvPr id="4" name="Title 3"/>
          <p:cNvSpPr>
            <a:spLocks noGrp="1"/>
          </p:cNvSpPr>
          <p:nvPr>
            <p:ph type="title"/>
          </p:nvPr>
        </p:nvSpPr>
        <p:spPr/>
        <p:txBody>
          <a:bodyPr/>
          <a:lstStyle/>
          <a:p>
            <a:r>
              <a:rPr lang="en-US" dirty="0" smtClean="0"/>
              <a:t>Detector Baseline Problems</a:t>
            </a:r>
            <a:endParaRPr lang="en-US" dirty="0"/>
          </a:p>
        </p:txBody>
      </p:sp>
      <p:sp>
        <p:nvSpPr>
          <p:cNvPr id="5" name="TextBox 4"/>
          <p:cNvSpPr txBox="1"/>
          <p:nvPr/>
        </p:nvSpPr>
        <p:spPr>
          <a:xfrm>
            <a:off x="457200" y="953311"/>
            <a:ext cx="2146742" cy="400110"/>
          </a:xfrm>
          <a:prstGeom prst="rect">
            <a:avLst/>
          </a:prstGeom>
          <a:noFill/>
        </p:spPr>
        <p:txBody>
          <a:bodyPr wrap="none" rtlCol="0">
            <a:spAutoFit/>
          </a:bodyPr>
          <a:lstStyle/>
          <a:p>
            <a:r>
              <a:rPr lang="en-US" sz="2000" b="1" dirty="0" smtClean="0">
                <a:solidFill>
                  <a:srgbClr val="0000FF"/>
                </a:solidFill>
              </a:rPr>
              <a:t>Baseline Drift</a:t>
            </a:r>
            <a:endParaRPr lang="en-US" sz="2000" b="1" dirty="0">
              <a:solidFill>
                <a:srgbClr val="0000FF"/>
              </a:solidFill>
            </a:endParaRPr>
          </a:p>
        </p:txBody>
      </p:sp>
      <p:pic>
        <p:nvPicPr>
          <p:cNvPr id="203778" name="Picture 2"/>
          <p:cNvPicPr>
            <a:picLocks noChangeAspect="1" noChangeArrowheads="1"/>
          </p:cNvPicPr>
          <p:nvPr/>
        </p:nvPicPr>
        <p:blipFill>
          <a:blip r:embed="rId3" cstate="print"/>
          <a:srcRect/>
          <a:stretch>
            <a:fillRect/>
          </a:stretch>
        </p:blipFill>
        <p:spPr bwMode="auto">
          <a:xfrm>
            <a:off x="3185478" y="870585"/>
            <a:ext cx="4276725" cy="666750"/>
          </a:xfrm>
          <a:prstGeom prst="rect">
            <a:avLst/>
          </a:prstGeom>
          <a:noFill/>
          <a:ln w="9525">
            <a:noFill/>
            <a:miter lim="800000"/>
            <a:headEnd/>
            <a:tailEnd/>
          </a:ln>
        </p:spPr>
      </p:pic>
    </p:spTree>
  </p:cSld>
  <p:clrMapOvr>
    <a:masterClrMapping/>
  </p:clrMapOvr>
  <p:transition/>
  <p:timing>
    <p:tnLst>
      <p:par>
        <p:cTn id="1" dur="indefinite" restart="never" nodeType="tmRoot"/>
      </p:par>
    </p:tnLst>
  </p:timing>
</p:sld>
</file>

<file path=ppt/slides/slide2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p:cNvSpPr>
            <a:spLocks noGrp="1"/>
          </p:cNvSpPr>
          <p:nvPr>
            <p:ph sz="half" idx="1"/>
          </p:nvPr>
        </p:nvSpPr>
        <p:spPr>
          <a:xfrm>
            <a:off x="101600" y="1930401"/>
            <a:ext cx="4343400" cy="4436656"/>
          </a:xfrm>
        </p:spPr>
        <p:txBody>
          <a:bodyPr>
            <a:normAutofit/>
          </a:bodyPr>
          <a:lstStyle/>
          <a:p>
            <a:pPr>
              <a:buNone/>
            </a:pPr>
            <a:r>
              <a:rPr lang="en-US" b="1" dirty="0" smtClean="0"/>
              <a:t>POSSIBLE CAUSES</a:t>
            </a:r>
          </a:p>
          <a:p>
            <a:r>
              <a:rPr lang="en-US" dirty="0" smtClean="0"/>
              <a:t>Sample diluent (Vo) eluting, first “peak”</a:t>
            </a:r>
          </a:p>
          <a:p>
            <a:r>
              <a:rPr lang="en-US" dirty="0" smtClean="0"/>
              <a:t>RI detector:  Function of analyte differential RI with solvent</a:t>
            </a:r>
          </a:p>
          <a:p>
            <a:r>
              <a:rPr lang="en-US" dirty="0" smtClean="0"/>
              <a:t>UV detector:  Analyte is less absorbent than the mobile phase</a:t>
            </a:r>
          </a:p>
          <a:p>
            <a:r>
              <a:rPr lang="en-US" dirty="0" smtClean="0"/>
              <a:t>Air bubble in flow cell</a:t>
            </a:r>
          </a:p>
          <a:p>
            <a:endParaRPr lang="en-US" dirty="0" smtClean="0"/>
          </a:p>
          <a:p>
            <a:endParaRPr lang="en-US" dirty="0" smtClean="0"/>
          </a:p>
          <a:p>
            <a:endParaRPr lang="en-US" dirty="0" smtClean="0"/>
          </a:p>
          <a:p>
            <a:endParaRPr lang="en-US" dirty="0" smtClean="0"/>
          </a:p>
        </p:txBody>
      </p:sp>
      <p:sp>
        <p:nvSpPr>
          <p:cNvPr id="3" name="Content Placeholder 2"/>
          <p:cNvSpPr>
            <a:spLocks noGrp="1"/>
          </p:cNvSpPr>
          <p:nvPr>
            <p:ph sz="half" idx="2"/>
          </p:nvPr>
        </p:nvSpPr>
        <p:spPr>
          <a:xfrm>
            <a:off x="4630964" y="1930401"/>
            <a:ext cx="4343400" cy="4436656"/>
          </a:xfrm>
        </p:spPr>
        <p:txBody>
          <a:bodyPr/>
          <a:lstStyle/>
          <a:p>
            <a:pPr>
              <a:buNone/>
            </a:pPr>
            <a:r>
              <a:rPr lang="en-US" b="1" dirty="0" smtClean="0"/>
              <a:t>THINGS TO DO</a:t>
            </a:r>
          </a:p>
          <a:p>
            <a:r>
              <a:rPr lang="en-US" dirty="0" smtClean="0">
                <a:solidFill>
                  <a:srgbClr val="0000FF"/>
                </a:solidFill>
              </a:rPr>
              <a:t>Make diluent the same as initial mobile phase</a:t>
            </a:r>
          </a:p>
          <a:p>
            <a:r>
              <a:rPr lang="en-US" dirty="0" smtClean="0">
                <a:solidFill>
                  <a:srgbClr val="0000FF"/>
                </a:solidFill>
              </a:rPr>
              <a:t>Normal behavior for some compounds</a:t>
            </a:r>
          </a:p>
          <a:p>
            <a:r>
              <a:rPr lang="en-US" dirty="0" smtClean="0">
                <a:solidFill>
                  <a:srgbClr val="0000FF"/>
                </a:solidFill>
              </a:rPr>
              <a:t>Change to a less absorbent mobile phase</a:t>
            </a:r>
          </a:p>
          <a:p>
            <a:r>
              <a:rPr lang="en-US" dirty="0" smtClean="0">
                <a:solidFill>
                  <a:srgbClr val="0000FF"/>
                </a:solidFill>
              </a:rPr>
              <a:t>Degas mobile phase and prime pumps</a:t>
            </a:r>
          </a:p>
        </p:txBody>
      </p:sp>
      <p:sp>
        <p:nvSpPr>
          <p:cNvPr id="4" name="Title 3"/>
          <p:cNvSpPr>
            <a:spLocks noGrp="1"/>
          </p:cNvSpPr>
          <p:nvPr>
            <p:ph type="title"/>
          </p:nvPr>
        </p:nvSpPr>
        <p:spPr/>
        <p:txBody>
          <a:bodyPr/>
          <a:lstStyle/>
          <a:p>
            <a:r>
              <a:rPr lang="en-US" dirty="0" smtClean="0"/>
              <a:t>Detector Baseline Problems</a:t>
            </a:r>
            <a:endParaRPr lang="en-US" dirty="0"/>
          </a:p>
        </p:txBody>
      </p:sp>
      <p:sp>
        <p:nvSpPr>
          <p:cNvPr id="5" name="TextBox 4"/>
          <p:cNvSpPr txBox="1"/>
          <p:nvPr/>
        </p:nvSpPr>
        <p:spPr>
          <a:xfrm>
            <a:off x="457200" y="953311"/>
            <a:ext cx="2404826" cy="400110"/>
          </a:xfrm>
          <a:prstGeom prst="rect">
            <a:avLst/>
          </a:prstGeom>
          <a:noFill/>
        </p:spPr>
        <p:txBody>
          <a:bodyPr wrap="none" rtlCol="0">
            <a:spAutoFit/>
          </a:bodyPr>
          <a:lstStyle/>
          <a:p>
            <a:r>
              <a:rPr lang="en-US" sz="2000" b="1" dirty="0" smtClean="0">
                <a:solidFill>
                  <a:srgbClr val="0000FF"/>
                </a:solidFill>
              </a:rPr>
              <a:t>Negative Peaks</a:t>
            </a:r>
            <a:endParaRPr lang="en-US" sz="2000" b="1" dirty="0">
              <a:solidFill>
                <a:srgbClr val="0000FF"/>
              </a:solidFill>
            </a:endParaRPr>
          </a:p>
        </p:txBody>
      </p:sp>
      <p:pic>
        <p:nvPicPr>
          <p:cNvPr id="204802" name="Picture 2"/>
          <p:cNvPicPr>
            <a:picLocks noChangeAspect="1" noChangeArrowheads="1"/>
          </p:cNvPicPr>
          <p:nvPr/>
        </p:nvPicPr>
        <p:blipFill>
          <a:blip r:embed="rId3" cstate="print"/>
          <a:srcRect/>
          <a:stretch>
            <a:fillRect/>
          </a:stretch>
        </p:blipFill>
        <p:spPr bwMode="auto">
          <a:xfrm>
            <a:off x="3366453" y="727710"/>
            <a:ext cx="3156267" cy="952500"/>
          </a:xfrm>
          <a:prstGeom prst="rect">
            <a:avLst/>
          </a:prstGeom>
          <a:noFill/>
          <a:ln w="9525">
            <a:noFill/>
            <a:miter lim="800000"/>
            <a:headEnd/>
            <a:tailEnd/>
          </a:ln>
        </p:spPr>
      </p:pic>
      <p:grpSp>
        <p:nvGrpSpPr>
          <p:cNvPr id="6" name="Group 47"/>
          <p:cNvGrpSpPr/>
          <p:nvPr/>
        </p:nvGrpSpPr>
        <p:grpSpPr>
          <a:xfrm>
            <a:off x="7078193" y="335280"/>
            <a:ext cx="785648" cy="1403695"/>
            <a:chOff x="5935302" y="1556956"/>
            <a:chExt cx="885307" cy="3010607"/>
          </a:xfrm>
        </p:grpSpPr>
        <p:grpSp>
          <p:nvGrpSpPr>
            <p:cNvPr id="7" name="Group 36"/>
            <p:cNvGrpSpPr>
              <a:grpSpLocks/>
            </p:cNvGrpSpPr>
            <p:nvPr/>
          </p:nvGrpSpPr>
          <p:grpSpPr bwMode="auto">
            <a:xfrm>
              <a:off x="6219704" y="1556956"/>
              <a:ext cx="600905" cy="3010607"/>
              <a:chOff x="4464" y="946"/>
              <a:chExt cx="400" cy="2366"/>
            </a:xfrm>
          </p:grpSpPr>
          <p:sp>
            <p:nvSpPr>
              <p:cNvPr id="12" name="Freeform 37"/>
              <p:cNvSpPr>
                <a:spLocks/>
              </p:cNvSpPr>
              <p:nvPr/>
            </p:nvSpPr>
            <p:spPr bwMode="auto">
              <a:xfrm>
                <a:off x="4624" y="946"/>
                <a:ext cx="240" cy="1982"/>
              </a:xfrm>
              <a:custGeom>
                <a:avLst/>
                <a:gdLst/>
                <a:ahLst/>
                <a:cxnLst>
                  <a:cxn ang="0">
                    <a:pos x="0" y="4701"/>
                  </a:cxn>
                  <a:cxn ang="0">
                    <a:pos x="120" y="4701"/>
                  </a:cxn>
                  <a:cxn ang="0">
                    <a:pos x="240" y="4701"/>
                  </a:cxn>
                  <a:cxn ang="0">
                    <a:pos x="355" y="4694"/>
                  </a:cxn>
                  <a:cxn ang="0">
                    <a:pos x="476" y="4691"/>
                  </a:cxn>
                  <a:cxn ang="0">
                    <a:pos x="598" y="4691"/>
                  </a:cxn>
                  <a:cxn ang="0">
                    <a:pos x="723" y="4676"/>
                  </a:cxn>
                  <a:cxn ang="0">
                    <a:pos x="843" y="4661"/>
                  </a:cxn>
                  <a:cxn ang="0">
                    <a:pos x="964" y="4630"/>
                  </a:cxn>
                  <a:cxn ang="0">
                    <a:pos x="1087" y="4584"/>
                  </a:cxn>
                  <a:cxn ang="0">
                    <a:pos x="1202" y="4502"/>
                  </a:cxn>
                  <a:cxn ang="0">
                    <a:pos x="1323" y="4388"/>
                  </a:cxn>
                  <a:cxn ang="0">
                    <a:pos x="1447" y="4226"/>
                  </a:cxn>
                  <a:cxn ang="0">
                    <a:pos x="1565" y="4017"/>
                  </a:cxn>
                  <a:cxn ang="0">
                    <a:pos x="1684" y="3750"/>
                  </a:cxn>
                  <a:cxn ang="0">
                    <a:pos x="1803" y="3415"/>
                  </a:cxn>
                  <a:cxn ang="0">
                    <a:pos x="1921" y="3040"/>
                  </a:cxn>
                  <a:cxn ang="0">
                    <a:pos x="2042" y="2589"/>
                  </a:cxn>
                  <a:cxn ang="0">
                    <a:pos x="2166" y="2119"/>
                  </a:cxn>
                  <a:cxn ang="0">
                    <a:pos x="2285" y="1647"/>
                  </a:cxn>
                  <a:cxn ang="0">
                    <a:pos x="2409" y="1182"/>
                  </a:cxn>
                  <a:cxn ang="0">
                    <a:pos x="2530" y="774"/>
                  </a:cxn>
                  <a:cxn ang="0">
                    <a:pos x="2650" y="434"/>
                  </a:cxn>
                  <a:cxn ang="0">
                    <a:pos x="2765" y="196"/>
                  </a:cxn>
                  <a:cxn ang="0">
                    <a:pos x="2886" y="43"/>
                  </a:cxn>
                  <a:cxn ang="0">
                    <a:pos x="3010" y="0"/>
                  </a:cxn>
                  <a:cxn ang="0">
                    <a:pos x="3126" y="69"/>
                  </a:cxn>
                  <a:cxn ang="0">
                    <a:pos x="3250" y="226"/>
                  </a:cxn>
                  <a:cxn ang="0">
                    <a:pos x="3365" y="460"/>
                  </a:cxn>
                  <a:cxn ang="0">
                    <a:pos x="3492" y="759"/>
                  </a:cxn>
                  <a:cxn ang="0">
                    <a:pos x="3612" y="1091"/>
                  </a:cxn>
                  <a:cxn ang="0">
                    <a:pos x="3733" y="1459"/>
                  </a:cxn>
                  <a:cxn ang="0">
                    <a:pos x="3853" y="1823"/>
                  </a:cxn>
                  <a:cxn ang="0">
                    <a:pos x="3975" y="2179"/>
                  </a:cxn>
                  <a:cxn ang="0">
                    <a:pos x="4097" y="2530"/>
                  </a:cxn>
                  <a:cxn ang="0">
                    <a:pos x="4215" y="2846"/>
                  </a:cxn>
                  <a:cxn ang="0">
                    <a:pos x="4333" y="3133"/>
                  </a:cxn>
                  <a:cxn ang="0">
                    <a:pos x="4456" y="3378"/>
                  </a:cxn>
                  <a:cxn ang="0">
                    <a:pos x="4574" y="3606"/>
                  </a:cxn>
                  <a:cxn ang="0">
                    <a:pos x="4697" y="3783"/>
                  </a:cxn>
                  <a:cxn ang="0">
                    <a:pos x="4817" y="3954"/>
                  </a:cxn>
                  <a:cxn ang="0">
                    <a:pos x="4941" y="4079"/>
                  </a:cxn>
                  <a:cxn ang="0">
                    <a:pos x="5056" y="4193"/>
                  </a:cxn>
                  <a:cxn ang="0">
                    <a:pos x="5180" y="4277"/>
                  </a:cxn>
                  <a:cxn ang="0">
                    <a:pos x="5295" y="4357"/>
                  </a:cxn>
                  <a:cxn ang="0">
                    <a:pos x="5418" y="4430"/>
                  </a:cxn>
                  <a:cxn ang="0">
                    <a:pos x="5539" y="4470"/>
                  </a:cxn>
                  <a:cxn ang="0">
                    <a:pos x="5660" y="4515"/>
                  </a:cxn>
                  <a:cxn ang="0">
                    <a:pos x="5778" y="4548"/>
                  </a:cxn>
                  <a:cxn ang="0">
                    <a:pos x="5899" y="4578"/>
                  </a:cxn>
                  <a:cxn ang="0">
                    <a:pos x="6020" y="4591"/>
                  </a:cxn>
                  <a:cxn ang="0">
                    <a:pos x="6139" y="4617"/>
                  </a:cxn>
                  <a:cxn ang="0">
                    <a:pos x="6260" y="4630"/>
                  </a:cxn>
                  <a:cxn ang="0">
                    <a:pos x="6385" y="4643"/>
                  </a:cxn>
                  <a:cxn ang="0">
                    <a:pos x="6504" y="4661"/>
                  </a:cxn>
                  <a:cxn ang="0">
                    <a:pos x="6628" y="4661"/>
                  </a:cxn>
                  <a:cxn ang="0">
                    <a:pos x="6746" y="4663"/>
                  </a:cxn>
                  <a:cxn ang="0">
                    <a:pos x="6869" y="4674"/>
                  </a:cxn>
                  <a:cxn ang="0">
                    <a:pos x="6984" y="4676"/>
                  </a:cxn>
                  <a:cxn ang="0">
                    <a:pos x="7107" y="4687"/>
                  </a:cxn>
                  <a:cxn ang="0">
                    <a:pos x="7225" y="4691"/>
                  </a:cxn>
                </a:cxnLst>
                <a:rect l="0" t="0" r="r" b="b"/>
                <a:pathLst>
                  <a:path w="7225" h="4701">
                    <a:moveTo>
                      <a:pt x="0" y="4701"/>
                    </a:moveTo>
                    <a:lnTo>
                      <a:pt x="120" y="4701"/>
                    </a:lnTo>
                    <a:lnTo>
                      <a:pt x="240" y="4701"/>
                    </a:lnTo>
                    <a:lnTo>
                      <a:pt x="355" y="4694"/>
                    </a:lnTo>
                    <a:lnTo>
                      <a:pt x="476" y="4691"/>
                    </a:lnTo>
                    <a:lnTo>
                      <a:pt x="598" y="4691"/>
                    </a:lnTo>
                    <a:lnTo>
                      <a:pt x="723" y="4676"/>
                    </a:lnTo>
                    <a:lnTo>
                      <a:pt x="843" y="4661"/>
                    </a:lnTo>
                    <a:lnTo>
                      <a:pt x="964" y="4630"/>
                    </a:lnTo>
                    <a:lnTo>
                      <a:pt x="1087" y="4584"/>
                    </a:lnTo>
                    <a:lnTo>
                      <a:pt x="1202" y="4502"/>
                    </a:lnTo>
                    <a:lnTo>
                      <a:pt x="1323" y="4388"/>
                    </a:lnTo>
                    <a:lnTo>
                      <a:pt x="1447" y="4226"/>
                    </a:lnTo>
                    <a:lnTo>
                      <a:pt x="1565" y="4017"/>
                    </a:lnTo>
                    <a:lnTo>
                      <a:pt x="1684" y="3750"/>
                    </a:lnTo>
                    <a:lnTo>
                      <a:pt x="1803" y="3415"/>
                    </a:lnTo>
                    <a:lnTo>
                      <a:pt x="1921" y="3040"/>
                    </a:lnTo>
                    <a:lnTo>
                      <a:pt x="2042" y="2589"/>
                    </a:lnTo>
                    <a:lnTo>
                      <a:pt x="2166" y="2119"/>
                    </a:lnTo>
                    <a:lnTo>
                      <a:pt x="2285" y="1647"/>
                    </a:lnTo>
                    <a:lnTo>
                      <a:pt x="2409" y="1182"/>
                    </a:lnTo>
                    <a:lnTo>
                      <a:pt x="2530" y="774"/>
                    </a:lnTo>
                    <a:lnTo>
                      <a:pt x="2650" y="434"/>
                    </a:lnTo>
                    <a:lnTo>
                      <a:pt x="2765" y="196"/>
                    </a:lnTo>
                    <a:lnTo>
                      <a:pt x="2886" y="43"/>
                    </a:lnTo>
                    <a:lnTo>
                      <a:pt x="3010" y="0"/>
                    </a:lnTo>
                    <a:lnTo>
                      <a:pt x="3126" y="69"/>
                    </a:lnTo>
                    <a:lnTo>
                      <a:pt x="3250" y="226"/>
                    </a:lnTo>
                    <a:lnTo>
                      <a:pt x="3365" y="460"/>
                    </a:lnTo>
                    <a:lnTo>
                      <a:pt x="3492" y="759"/>
                    </a:lnTo>
                    <a:lnTo>
                      <a:pt x="3612" y="1091"/>
                    </a:lnTo>
                    <a:lnTo>
                      <a:pt x="3733" y="1459"/>
                    </a:lnTo>
                    <a:lnTo>
                      <a:pt x="3853" y="1823"/>
                    </a:lnTo>
                    <a:lnTo>
                      <a:pt x="3975" y="2179"/>
                    </a:lnTo>
                    <a:lnTo>
                      <a:pt x="4097" y="2530"/>
                    </a:lnTo>
                    <a:lnTo>
                      <a:pt x="4215" y="2846"/>
                    </a:lnTo>
                    <a:lnTo>
                      <a:pt x="4333" y="3133"/>
                    </a:lnTo>
                    <a:lnTo>
                      <a:pt x="4456" y="3378"/>
                    </a:lnTo>
                    <a:lnTo>
                      <a:pt x="4574" y="3606"/>
                    </a:lnTo>
                    <a:lnTo>
                      <a:pt x="4697" y="3783"/>
                    </a:lnTo>
                    <a:lnTo>
                      <a:pt x="4817" y="3954"/>
                    </a:lnTo>
                    <a:lnTo>
                      <a:pt x="4941" y="4079"/>
                    </a:lnTo>
                    <a:lnTo>
                      <a:pt x="5056" y="4193"/>
                    </a:lnTo>
                    <a:lnTo>
                      <a:pt x="5180" y="4277"/>
                    </a:lnTo>
                    <a:lnTo>
                      <a:pt x="5295" y="4357"/>
                    </a:lnTo>
                    <a:lnTo>
                      <a:pt x="5418" y="4430"/>
                    </a:lnTo>
                    <a:lnTo>
                      <a:pt x="5539" y="4470"/>
                    </a:lnTo>
                    <a:lnTo>
                      <a:pt x="5660" y="4515"/>
                    </a:lnTo>
                    <a:lnTo>
                      <a:pt x="5778" y="4548"/>
                    </a:lnTo>
                    <a:lnTo>
                      <a:pt x="5899" y="4578"/>
                    </a:lnTo>
                    <a:lnTo>
                      <a:pt x="6020" y="4591"/>
                    </a:lnTo>
                    <a:lnTo>
                      <a:pt x="6139" y="4617"/>
                    </a:lnTo>
                    <a:lnTo>
                      <a:pt x="6260" y="4630"/>
                    </a:lnTo>
                    <a:lnTo>
                      <a:pt x="6385" y="4643"/>
                    </a:lnTo>
                    <a:lnTo>
                      <a:pt x="6504" y="4661"/>
                    </a:lnTo>
                    <a:lnTo>
                      <a:pt x="6628" y="4661"/>
                    </a:lnTo>
                    <a:lnTo>
                      <a:pt x="6746" y="4663"/>
                    </a:lnTo>
                    <a:lnTo>
                      <a:pt x="6869" y="4674"/>
                    </a:lnTo>
                    <a:lnTo>
                      <a:pt x="6984" y="4676"/>
                    </a:lnTo>
                    <a:lnTo>
                      <a:pt x="7107" y="4687"/>
                    </a:lnTo>
                    <a:lnTo>
                      <a:pt x="7225" y="4691"/>
                    </a:lnTo>
                  </a:path>
                </a:pathLst>
              </a:custGeom>
              <a:noFill/>
              <a:ln w="25400">
                <a:solidFill>
                  <a:schemeClr val="tx1"/>
                </a:solidFill>
                <a:prstDash val="solid"/>
                <a:round/>
                <a:headEnd/>
                <a:tailEnd/>
              </a:ln>
            </p:spPr>
            <p:txBody>
              <a:bodyPr/>
              <a:lstStyle/>
              <a:p>
                <a:endParaRPr lang="en-US"/>
              </a:p>
            </p:txBody>
          </p:sp>
          <p:sp>
            <p:nvSpPr>
              <p:cNvPr id="13" name="Freeform 38"/>
              <p:cNvSpPr>
                <a:spLocks/>
              </p:cNvSpPr>
              <p:nvPr/>
            </p:nvSpPr>
            <p:spPr bwMode="auto">
              <a:xfrm flipV="1">
                <a:off x="4464" y="2928"/>
                <a:ext cx="192" cy="384"/>
              </a:xfrm>
              <a:custGeom>
                <a:avLst/>
                <a:gdLst/>
                <a:ahLst/>
                <a:cxnLst>
                  <a:cxn ang="0">
                    <a:pos x="0" y="1345"/>
                  </a:cxn>
                  <a:cxn ang="0">
                    <a:pos x="120" y="1345"/>
                  </a:cxn>
                  <a:cxn ang="0">
                    <a:pos x="240" y="1345"/>
                  </a:cxn>
                  <a:cxn ang="0">
                    <a:pos x="355" y="1345"/>
                  </a:cxn>
                  <a:cxn ang="0">
                    <a:pos x="476" y="1345"/>
                  </a:cxn>
                  <a:cxn ang="0">
                    <a:pos x="598" y="1345"/>
                  </a:cxn>
                  <a:cxn ang="0">
                    <a:pos x="723" y="1345"/>
                  </a:cxn>
                  <a:cxn ang="0">
                    <a:pos x="843" y="1345"/>
                  </a:cxn>
                  <a:cxn ang="0">
                    <a:pos x="964" y="1345"/>
                  </a:cxn>
                  <a:cxn ang="0">
                    <a:pos x="1087" y="1345"/>
                  </a:cxn>
                  <a:cxn ang="0">
                    <a:pos x="1202" y="1338"/>
                  </a:cxn>
                  <a:cxn ang="0">
                    <a:pos x="1323" y="1335"/>
                  </a:cxn>
                  <a:cxn ang="0">
                    <a:pos x="1447" y="1335"/>
                  </a:cxn>
                  <a:cxn ang="0">
                    <a:pos x="1565" y="1331"/>
                  </a:cxn>
                  <a:cxn ang="0">
                    <a:pos x="1684" y="1307"/>
                  </a:cxn>
                  <a:cxn ang="0">
                    <a:pos x="1803" y="1295"/>
                  </a:cxn>
                  <a:cxn ang="0">
                    <a:pos x="1921" y="1261"/>
                  </a:cxn>
                  <a:cxn ang="0">
                    <a:pos x="2042" y="1222"/>
                  </a:cxn>
                  <a:cxn ang="0">
                    <a:pos x="2166" y="1159"/>
                  </a:cxn>
                  <a:cxn ang="0">
                    <a:pos x="2285" y="1081"/>
                  </a:cxn>
                  <a:cxn ang="0">
                    <a:pos x="2409" y="980"/>
                  </a:cxn>
                  <a:cxn ang="0">
                    <a:pos x="2530" y="860"/>
                  </a:cxn>
                  <a:cxn ang="0">
                    <a:pos x="2650" y="736"/>
                  </a:cxn>
                  <a:cxn ang="0">
                    <a:pos x="2765" y="587"/>
                  </a:cxn>
                  <a:cxn ang="0">
                    <a:pos x="2886" y="446"/>
                  </a:cxn>
                  <a:cxn ang="0">
                    <a:pos x="3010" y="299"/>
                  </a:cxn>
                  <a:cxn ang="0">
                    <a:pos x="3126" y="181"/>
                  </a:cxn>
                  <a:cxn ang="0">
                    <a:pos x="3250" y="88"/>
                  </a:cxn>
                  <a:cxn ang="0">
                    <a:pos x="3365" y="22"/>
                  </a:cxn>
                  <a:cxn ang="0">
                    <a:pos x="3492" y="0"/>
                  </a:cxn>
                  <a:cxn ang="0">
                    <a:pos x="3612" y="13"/>
                  </a:cxn>
                  <a:cxn ang="0">
                    <a:pos x="3733" y="59"/>
                  </a:cxn>
                  <a:cxn ang="0">
                    <a:pos x="3853" y="134"/>
                  </a:cxn>
                  <a:cxn ang="0">
                    <a:pos x="3975" y="224"/>
                  </a:cxn>
                  <a:cxn ang="0">
                    <a:pos x="4097" y="338"/>
                  </a:cxn>
                  <a:cxn ang="0">
                    <a:pos x="4215" y="456"/>
                  </a:cxn>
                  <a:cxn ang="0">
                    <a:pos x="4333" y="577"/>
                  </a:cxn>
                  <a:cxn ang="0">
                    <a:pos x="4456" y="683"/>
                  </a:cxn>
                  <a:cxn ang="0">
                    <a:pos x="4574" y="782"/>
                  </a:cxn>
                  <a:cxn ang="0">
                    <a:pos x="4697" y="870"/>
                  </a:cxn>
                  <a:cxn ang="0">
                    <a:pos x="4817" y="950"/>
                  </a:cxn>
                  <a:cxn ang="0">
                    <a:pos x="4941" y="1026"/>
                  </a:cxn>
                  <a:cxn ang="0">
                    <a:pos x="5056" y="1081"/>
                  </a:cxn>
                  <a:cxn ang="0">
                    <a:pos x="5180" y="1124"/>
                  </a:cxn>
                  <a:cxn ang="0">
                    <a:pos x="5295" y="1169"/>
                  </a:cxn>
                  <a:cxn ang="0">
                    <a:pos x="5418" y="1199"/>
                  </a:cxn>
                  <a:cxn ang="0">
                    <a:pos x="5539" y="1228"/>
                  </a:cxn>
                  <a:cxn ang="0">
                    <a:pos x="5660" y="1246"/>
                  </a:cxn>
                  <a:cxn ang="0">
                    <a:pos x="5778" y="1271"/>
                  </a:cxn>
                  <a:cxn ang="0">
                    <a:pos x="5899" y="1279"/>
                  </a:cxn>
                  <a:cxn ang="0">
                    <a:pos x="6020" y="1295"/>
                  </a:cxn>
                  <a:cxn ang="0">
                    <a:pos x="6139" y="1305"/>
                  </a:cxn>
                  <a:cxn ang="0">
                    <a:pos x="6260" y="1307"/>
                  </a:cxn>
                  <a:cxn ang="0">
                    <a:pos x="6385" y="1307"/>
                  </a:cxn>
                  <a:cxn ang="0">
                    <a:pos x="6504" y="1320"/>
                  </a:cxn>
                  <a:cxn ang="0">
                    <a:pos x="6628" y="1320"/>
                  </a:cxn>
                  <a:cxn ang="0">
                    <a:pos x="6746" y="1335"/>
                  </a:cxn>
                  <a:cxn ang="0">
                    <a:pos x="6869" y="1335"/>
                  </a:cxn>
                  <a:cxn ang="0">
                    <a:pos x="6984" y="1335"/>
                  </a:cxn>
                  <a:cxn ang="0">
                    <a:pos x="7107" y="1335"/>
                  </a:cxn>
                  <a:cxn ang="0">
                    <a:pos x="7225" y="1335"/>
                  </a:cxn>
                </a:cxnLst>
                <a:rect l="0" t="0" r="r" b="b"/>
                <a:pathLst>
                  <a:path w="7225" h="1345">
                    <a:moveTo>
                      <a:pt x="0" y="1345"/>
                    </a:moveTo>
                    <a:lnTo>
                      <a:pt x="120" y="1345"/>
                    </a:lnTo>
                    <a:lnTo>
                      <a:pt x="240" y="1345"/>
                    </a:lnTo>
                    <a:lnTo>
                      <a:pt x="355" y="1345"/>
                    </a:lnTo>
                    <a:lnTo>
                      <a:pt x="476" y="1345"/>
                    </a:lnTo>
                    <a:lnTo>
                      <a:pt x="598" y="1345"/>
                    </a:lnTo>
                    <a:lnTo>
                      <a:pt x="723" y="1345"/>
                    </a:lnTo>
                    <a:lnTo>
                      <a:pt x="843" y="1345"/>
                    </a:lnTo>
                    <a:lnTo>
                      <a:pt x="964" y="1345"/>
                    </a:lnTo>
                    <a:lnTo>
                      <a:pt x="1087" y="1345"/>
                    </a:lnTo>
                    <a:lnTo>
                      <a:pt x="1202" y="1338"/>
                    </a:lnTo>
                    <a:lnTo>
                      <a:pt x="1323" y="1335"/>
                    </a:lnTo>
                    <a:lnTo>
                      <a:pt x="1447" y="1335"/>
                    </a:lnTo>
                    <a:lnTo>
                      <a:pt x="1565" y="1331"/>
                    </a:lnTo>
                    <a:lnTo>
                      <a:pt x="1684" y="1307"/>
                    </a:lnTo>
                    <a:lnTo>
                      <a:pt x="1803" y="1295"/>
                    </a:lnTo>
                    <a:lnTo>
                      <a:pt x="1921" y="1261"/>
                    </a:lnTo>
                    <a:lnTo>
                      <a:pt x="2042" y="1222"/>
                    </a:lnTo>
                    <a:lnTo>
                      <a:pt x="2166" y="1159"/>
                    </a:lnTo>
                    <a:lnTo>
                      <a:pt x="2285" y="1081"/>
                    </a:lnTo>
                    <a:lnTo>
                      <a:pt x="2409" y="980"/>
                    </a:lnTo>
                    <a:lnTo>
                      <a:pt x="2530" y="860"/>
                    </a:lnTo>
                    <a:lnTo>
                      <a:pt x="2650" y="736"/>
                    </a:lnTo>
                    <a:lnTo>
                      <a:pt x="2765" y="587"/>
                    </a:lnTo>
                    <a:lnTo>
                      <a:pt x="2886" y="446"/>
                    </a:lnTo>
                    <a:lnTo>
                      <a:pt x="3010" y="299"/>
                    </a:lnTo>
                    <a:lnTo>
                      <a:pt x="3126" y="181"/>
                    </a:lnTo>
                    <a:lnTo>
                      <a:pt x="3250" y="88"/>
                    </a:lnTo>
                    <a:lnTo>
                      <a:pt x="3365" y="22"/>
                    </a:lnTo>
                    <a:lnTo>
                      <a:pt x="3492" y="0"/>
                    </a:lnTo>
                    <a:lnTo>
                      <a:pt x="3612" y="13"/>
                    </a:lnTo>
                    <a:lnTo>
                      <a:pt x="3733" y="59"/>
                    </a:lnTo>
                    <a:lnTo>
                      <a:pt x="3853" y="134"/>
                    </a:lnTo>
                    <a:lnTo>
                      <a:pt x="3975" y="224"/>
                    </a:lnTo>
                    <a:lnTo>
                      <a:pt x="4097" y="338"/>
                    </a:lnTo>
                    <a:lnTo>
                      <a:pt x="4215" y="456"/>
                    </a:lnTo>
                    <a:lnTo>
                      <a:pt x="4333" y="577"/>
                    </a:lnTo>
                    <a:lnTo>
                      <a:pt x="4456" y="683"/>
                    </a:lnTo>
                    <a:lnTo>
                      <a:pt x="4574" y="782"/>
                    </a:lnTo>
                    <a:lnTo>
                      <a:pt x="4697" y="870"/>
                    </a:lnTo>
                    <a:lnTo>
                      <a:pt x="4817" y="950"/>
                    </a:lnTo>
                    <a:lnTo>
                      <a:pt x="4941" y="1026"/>
                    </a:lnTo>
                    <a:lnTo>
                      <a:pt x="5056" y="1081"/>
                    </a:lnTo>
                    <a:lnTo>
                      <a:pt x="5180" y="1124"/>
                    </a:lnTo>
                    <a:lnTo>
                      <a:pt x="5295" y="1169"/>
                    </a:lnTo>
                    <a:lnTo>
                      <a:pt x="5418" y="1199"/>
                    </a:lnTo>
                    <a:lnTo>
                      <a:pt x="5539" y="1228"/>
                    </a:lnTo>
                    <a:lnTo>
                      <a:pt x="5660" y="1246"/>
                    </a:lnTo>
                    <a:lnTo>
                      <a:pt x="5778" y="1271"/>
                    </a:lnTo>
                    <a:lnTo>
                      <a:pt x="5899" y="1279"/>
                    </a:lnTo>
                    <a:lnTo>
                      <a:pt x="6020" y="1295"/>
                    </a:lnTo>
                    <a:lnTo>
                      <a:pt x="6139" y="1305"/>
                    </a:lnTo>
                    <a:lnTo>
                      <a:pt x="6260" y="1307"/>
                    </a:lnTo>
                    <a:lnTo>
                      <a:pt x="6385" y="1307"/>
                    </a:lnTo>
                    <a:lnTo>
                      <a:pt x="6504" y="1320"/>
                    </a:lnTo>
                    <a:lnTo>
                      <a:pt x="6628" y="1320"/>
                    </a:lnTo>
                    <a:lnTo>
                      <a:pt x="6746" y="1335"/>
                    </a:lnTo>
                    <a:lnTo>
                      <a:pt x="6869" y="1335"/>
                    </a:lnTo>
                    <a:lnTo>
                      <a:pt x="6984" y="1335"/>
                    </a:lnTo>
                    <a:lnTo>
                      <a:pt x="7107" y="1335"/>
                    </a:lnTo>
                    <a:lnTo>
                      <a:pt x="7225" y="1335"/>
                    </a:lnTo>
                  </a:path>
                </a:pathLst>
              </a:custGeom>
              <a:noFill/>
              <a:ln w="26988">
                <a:solidFill>
                  <a:schemeClr val="tx1"/>
                </a:solidFill>
                <a:prstDash val="solid"/>
                <a:round/>
                <a:headEnd/>
                <a:tailEnd/>
              </a:ln>
            </p:spPr>
            <p:txBody>
              <a:bodyPr/>
              <a:lstStyle/>
              <a:p>
                <a:endParaRPr lang="en-US"/>
              </a:p>
            </p:txBody>
          </p:sp>
        </p:grpSp>
        <p:sp>
          <p:nvSpPr>
            <p:cNvPr id="10" name="Text Box 39"/>
            <p:cNvSpPr txBox="1">
              <a:spLocks noChangeArrowheads="1"/>
            </p:cNvSpPr>
            <p:nvPr/>
          </p:nvSpPr>
          <p:spPr bwMode="auto">
            <a:xfrm>
              <a:off x="5935302" y="3080158"/>
              <a:ext cx="438662" cy="293935"/>
            </a:xfrm>
            <a:prstGeom prst="rect">
              <a:avLst/>
            </a:prstGeom>
            <a:noFill/>
            <a:ln w="9525">
              <a:noFill/>
              <a:miter lim="800000"/>
              <a:headEnd/>
              <a:tailEnd/>
            </a:ln>
            <a:effectLst/>
          </p:spPr>
          <p:txBody>
            <a:bodyPr wrap="none">
              <a:spAutoFit/>
            </a:bodyPr>
            <a:lstStyle/>
            <a:p>
              <a:pPr algn="l" eaLnBrk="0" hangingPunct="0"/>
              <a:r>
                <a:rPr lang="en-US" sz="1800" dirty="0">
                  <a:latin typeface="Arial" charset="0"/>
                </a:rPr>
                <a:t>Vo</a:t>
              </a:r>
            </a:p>
          </p:txBody>
        </p:sp>
        <p:cxnSp>
          <p:nvCxnSpPr>
            <p:cNvPr id="11" name="Straight Arrow Connector 10"/>
            <p:cNvCxnSpPr/>
            <p:nvPr/>
          </p:nvCxnSpPr>
          <p:spPr bwMode="auto">
            <a:xfrm>
              <a:off x="6215974" y="3472774"/>
              <a:ext cx="145915" cy="622571"/>
            </a:xfrm>
            <a:prstGeom prst="straightConnector1">
              <a:avLst/>
            </a:prstGeom>
            <a:solidFill>
              <a:srgbClr val="3374D4"/>
            </a:solidFill>
            <a:ln w="19050" cap="flat" cmpd="sng" algn="ctr">
              <a:solidFill>
                <a:schemeClr val="tx1"/>
              </a:solidFill>
              <a:prstDash val="sysDash"/>
              <a:round/>
              <a:headEnd type="none" w="med" len="med"/>
              <a:tailEnd type="arrow"/>
            </a:ln>
            <a:effectLst/>
          </p:spPr>
        </p:cxnSp>
      </p:grpSp>
    </p:spTree>
  </p:cSld>
  <p:clrMapOvr>
    <a:masterClrMapping/>
  </p:clrMapOvr>
  <p:transition/>
  <p:timing>
    <p:tnLst>
      <p:par>
        <p:cTn id="1" dur="indefinite" restart="never" nodeType="tmRoot"/>
      </p:par>
    </p:tnLst>
  </p:timing>
</p:sld>
</file>

<file path=ppt/slides/slide2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p:cNvSpPr>
            <a:spLocks noGrp="1"/>
          </p:cNvSpPr>
          <p:nvPr>
            <p:ph sz="half" idx="1"/>
          </p:nvPr>
        </p:nvSpPr>
        <p:spPr>
          <a:xfrm>
            <a:off x="118836" y="982494"/>
            <a:ext cx="4343400" cy="5557283"/>
          </a:xfrm>
        </p:spPr>
        <p:txBody>
          <a:bodyPr>
            <a:normAutofit/>
          </a:bodyPr>
          <a:lstStyle/>
          <a:p>
            <a:pPr>
              <a:buNone/>
            </a:pPr>
            <a:r>
              <a:rPr lang="en-US" b="1" dirty="0" smtClean="0"/>
              <a:t>POSSIBLE CAUSES</a:t>
            </a:r>
          </a:p>
          <a:p>
            <a:pPr>
              <a:buNone/>
            </a:pPr>
            <a:r>
              <a:rPr lang="en-US" dirty="0" smtClean="0">
                <a:solidFill>
                  <a:srgbClr val="0000FF"/>
                </a:solidFill>
              </a:rPr>
              <a:t>High pressure</a:t>
            </a:r>
          </a:p>
          <a:p>
            <a:r>
              <a:rPr lang="en-US" dirty="0" smtClean="0"/>
              <a:t>Contaminated solvent</a:t>
            </a:r>
          </a:p>
          <a:p>
            <a:endParaRPr lang="en-US" dirty="0" smtClean="0"/>
          </a:p>
          <a:p>
            <a:endParaRPr lang="en-US" sz="1000" dirty="0" smtClean="0"/>
          </a:p>
          <a:p>
            <a:r>
              <a:rPr lang="en-US" dirty="0" smtClean="0"/>
              <a:t>Precipitated sample</a:t>
            </a:r>
          </a:p>
          <a:p>
            <a:pPr>
              <a:buNone/>
            </a:pPr>
            <a:endParaRPr lang="en-US" dirty="0" smtClean="0"/>
          </a:p>
          <a:p>
            <a:pPr>
              <a:buNone/>
            </a:pPr>
            <a:r>
              <a:rPr lang="en-US" dirty="0" smtClean="0">
                <a:solidFill>
                  <a:srgbClr val="0000FF"/>
                </a:solidFill>
              </a:rPr>
              <a:t>Broad peaks</a:t>
            </a:r>
          </a:p>
          <a:p>
            <a:r>
              <a:rPr lang="en-US" dirty="0" smtClean="0"/>
              <a:t>Degraded column</a:t>
            </a:r>
          </a:p>
          <a:p>
            <a:r>
              <a:rPr lang="en-US" dirty="0" smtClean="0"/>
              <a:t>Contaminated column</a:t>
            </a:r>
          </a:p>
          <a:p>
            <a:r>
              <a:rPr lang="en-US" dirty="0" smtClean="0"/>
              <a:t>Fittings connecting column to injector and detector</a:t>
            </a:r>
          </a:p>
        </p:txBody>
      </p:sp>
      <p:sp>
        <p:nvSpPr>
          <p:cNvPr id="3" name="Content Placeholder 2"/>
          <p:cNvSpPr>
            <a:spLocks noGrp="1"/>
          </p:cNvSpPr>
          <p:nvPr>
            <p:ph sz="half" idx="2"/>
          </p:nvPr>
        </p:nvSpPr>
        <p:spPr>
          <a:xfrm>
            <a:off x="4648200" y="982494"/>
            <a:ext cx="4343400" cy="5557283"/>
          </a:xfrm>
        </p:spPr>
        <p:txBody>
          <a:bodyPr/>
          <a:lstStyle/>
          <a:p>
            <a:pPr>
              <a:buNone/>
            </a:pPr>
            <a:r>
              <a:rPr lang="en-US" b="1" dirty="0" smtClean="0"/>
              <a:t>THINGS TO DO</a:t>
            </a:r>
          </a:p>
          <a:p>
            <a:pPr>
              <a:buNone/>
            </a:pPr>
            <a:r>
              <a:rPr lang="en-US" dirty="0" smtClean="0">
                <a:solidFill>
                  <a:srgbClr val="0000FF"/>
                </a:solidFill>
              </a:rPr>
              <a:t> </a:t>
            </a:r>
          </a:p>
          <a:p>
            <a:r>
              <a:rPr lang="en-US" dirty="0" smtClean="0">
                <a:solidFill>
                  <a:srgbClr val="0000FF"/>
                </a:solidFill>
              </a:rPr>
              <a:t>Purchase higher quality solvent</a:t>
            </a:r>
          </a:p>
          <a:p>
            <a:pPr lvl="1"/>
            <a:r>
              <a:rPr lang="en-US" dirty="0" smtClean="0">
                <a:solidFill>
                  <a:srgbClr val="0000FF"/>
                </a:solidFill>
              </a:rPr>
              <a:t>Purchase solvent </a:t>
            </a:r>
            <a:r>
              <a:rPr lang="en-US" dirty="0" err="1" smtClean="0">
                <a:solidFill>
                  <a:srgbClr val="0000FF"/>
                </a:solidFill>
              </a:rPr>
              <a:t>prefiltered</a:t>
            </a:r>
            <a:r>
              <a:rPr lang="en-US" dirty="0" smtClean="0">
                <a:solidFill>
                  <a:srgbClr val="0000FF"/>
                </a:solidFill>
              </a:rPr>
              <a:t> to 0.2 microns</a:t>
            </a:r>
          </a:p>
          <a:p>
            <a:r>
              <a:rPr lang="en-US" dirty="0" smtClean="0">
                <a:solidFill>
                  <a:srgbClr val="0000FF"/>
                </a:solidFill>
              </a:rPr>
              <a:t>Filter or centrifuge sample</a:t>
            </a:r>
          </a:p>
          <a:p>
            <a:endParaRPr lang="en-US" dirty="0" smtClean="0">
              <a:solidFill>
                <a:srgbClr val="0000FF"/>
              </a:solidFill>
            </a:endParaRPr>
          </a:p>
          <a:p>
            <a:endParaRPr lang="en-US" dirty="0" smtClean="0">
              <a:solidFill>
                <a:srgbClr val="0000FF"/>
              </a:solidFill>
            </a:endParaRPr>
          </a:p>
          <a:p>
            <a:r>
              <a:rPr lang="en-US" dirty="0" smtClean="0">
                <a:solidFill>
                  <a:srgbClr val="0000FF"/>
                </a:solidFill>
              </a:rPr>
              <a:t>Replace column</a:t>
            </a:r>
          </a:p>
          <a:p>
            <a:r>
              <a:rPr lang="en-US" dirty="0" smtClean="0">
                <a:solidFill>
                  <a:srgbClr val="0000FF"/>
                </a:solidFill>
              </a:rPr>
              <a:t>Clean column or replace it</a:t>
            </a:r>
          </a:p>
          <a:p>
            <a:r>
              <a:rPr lang="en-US" dirty="0" smtClean="0">
                <a:solidFill>
                  <a:srgbClr val="0000FF"/>
                </a:solidFill>
              </a:rPr>
              <a:t>Check fittings and replace</a:t>
            </a:r>
          </a:p>
        </p:txBody>
      </p:sp>
      <p:sp>
        <p:nvSpPr>
          <p:cNvPr id="4" name="Title 3"/>
          <p:cNvSpPr>
            <a:spLocks noGrp="1"/>
          </p:cNvSpPr>
          <p:nvPr>
            <p:ph type="title"/>
          </p:nvPr>
        </p:nvSpPr>
        <p:spPr/>
        <p:txBody>
          <a:bodyPr/>
          <a:lstStyle/>
          <a:p>
            <a:r>
              <a:rPr lang="en-US" dirty="0" smtClean="0"/>
              <a:t>Column Problems</a:t>
            </a:r>
            <a:endParaRPr lang="en-US" dirty="0"/>
          </a:p>
        </p:txBody>
      </p:sp>
    </p:spTree>
  </p:cSld>
  <p:clrMapOvr>
    <a:masterClrMapping/>
  </p:clrMapOvr>
  <p:transition/>
  <p:timing>
    <p:tnLst>
      <p:par>
        <p:cTn id="1" dur="indefinite" restart="never" nodeType="tmRoot"/>
      </p:par>
    </p:tnLst>
  </p:timing>
</p:sld>
</file>

<file path=ppt/slides/slide2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p:cNvSpPr>
            <a:spLocks noGrp="1"/>
          </p:cNvSpPr>
          <p:nvPr>
            <p:ph idx="1"/>
          </p:nvPr>
        </p:nvSpPr>
        <p:spPr/>
        <p:txBody>
          <a:bodyPr>
            <a:normAutofit lnSpcReduction="10000"/>
          </a:bodyPr>
          <a:lstStyle/>
          <a:p>
            <a:r>
              <a:rPr lang="en-US" dirty="0" smtClean="0"/>
              <a:t>Use the highest quality solvents and water</a:t>
            </a:r>
          </a:p>
          <a:p>
            <a:r>
              <a:rPr lang="en-US" dirty="0" smtClean="0"/>
              <a:t>Keep everything clean – dedicated glassware</a:t>
            </a:r>
          </a:p>
          <a:p>
            <a:r>
              <a:rPr lang="en-US" dirty="0" smtClean="0"/>
              <a:t>Maintain your instruments or have a Maintenance / Service plan</a:t>
            </a:r>
          </a:p>
          <a:p>
            <a:r>
              <a:rPr lang="en-US" dirty="0" smtClean="0"/>
              <a:t>Keep good instrument use and repair records</a:t>
            </a:r>
          </a:p>
          <a:p>
            <a:r>
              <a:rPr lang="en-US" dirty="0" smtClean="0"/>
              <a:t>Daily</a:t>
            </a:r>
          </a:p>
          <a:p>
            <a:pPr lvl="1"/>
            <a:r>
              <a:rPr lang="en-US" dirty="0" smtClean="0"/>
              <a:t>Empty waste containers</a:t>
            </a:r>
          </a:p>
          <a:p>
            <a:pPr lvl="1"/>
            <a:r>
              <a:rPr lang="en-US" dirty="0" smtClean="0"/>
              <a:t>Check computer </a:t>
            </a:r>
            <a:r>
              <a:rPr lang="en-US" dirty="0" err="1" smtClean="0"/>
              <a:t>harddisk</a:t>
            </a:r>
            <a:r>
              <a:rPr lang="en-US" dirty="0" smtClean="0"/>
              <a:t> space</a:t>
            </a:r>
          </a:p>
          <a:p>
            <a:pPr lvl="1"/>
            <a:r>
              <a:rPr lang="en-US" dirty="0" smtClean="0"/>
              <a:t>Make up fresh mobile phases and needle wash solvents</a:t>
            </a:r>
          </a:p>
          <a:p>
            <a:pPr lvl="1"/>
            <a:r>
              <a:rPr lang="en-US" dirty="0" smtClean="0"/>
              <a:t>Prime pumps and </a:t>
            </a:r>
            <a:r>
              <a:rPr lang="en-US" dirty="0" err="1" smtClean="0"/>
              <a:t>autosampler</a:t>
            </a:r>
            <a:endParaRPr lang="en-US" dirty="0" smtClean="0"/>
          </a:p>
          <a:p>
            <a:pPr lvl="1"/>
            <a:r>
              <a:rPr lang="en-US" dirty="0" smtClean="0"/>
              <a:t>Turn on column heater and detectors – 30 minute warm-up time</a:t>
            </a:r>
          </a:p>
          <a:p>
            <a:pPr lvl="1"/>
            <a:r>
              <a:rPr lang="en-US" dirty="0" smtClean="0"/>
              <a:t>Flush column at high organic (reversed phase)</a:t>
            </a:r>
          </a:p>
          <a:p>
            <a:pPr lvl="1"/>
            <a:r>
              <a:rPr lang="en-US" dirty="0" err="1" smtClean="0"/>
              <a:t>Reequilibrate</a:t>
            </a:r>
            <a:r>
              <a:rPr lang="en-US" dirty="0" smtClean="0"/>
              <a:t> column</a:t>
            </a:r>
          </a:p>
          <a:p>
            <a:pPr lvl="1"/>
            <a:r>
              <a:rPr lang="en-US" dirty="0" smtClean="0"/>
              <a:t>Make a test injection</a:t>
            </a:r>
          </a:p>
          <a:p>
            <a:pPr lvl="1"/>
            <a:r>
              <a:rPr lang="en-US" dirty="0" smtClean="0"/>
              <a:t>Run the samples</a:t>
            </a:r>
          </a:p>
          <a:p>
            <a:pPr lvl="1"/>
            <a:endParaRPr lang="en-US" dirty="0"/>
          </a:p>
        </p:txBody>
      </p:sp>
      <p:sp>
        <p:nvSpPr>
          <p:cNvPr id="3" name="Title 2"/>
          <p:cNvSpPr>
            <a:spLocks noGrp="1"/>
          </p:cNvSpPr>
          <p:nvPr>
            <p:ph type="title"/>
          </p:nvPr>
        </p:nvSpPr>
        <p:spPr/>
        <p:txBody>
          <a:bodyPr/>
          <a:lstStyle/>
          <a:p>
            <a:r>
              <a:rPr lang="en-US" dirty="0" smtClean="0"/>
              <a:t>General Recommendations</a:t>
            </a:r>
            <a:endParaRPr lang="en-US" dirty="0"/>
          </a:p>
        </p:txBody>
      </p:sp>
      <p:sp>
        <p:nvSpPr>
          <p:cNvPr id="4" name="Action Button: Beginning 3">
            <a:hlinkClick r:id="rId3" action="ppaction://hlinksldjump" highlightClick="1"/>
          </p:cNvPr>
          <p:cNvSpPr/>
          <p:nvPr/>
        </p:nvSpPr>
        <p:spPr bwMode="auto">
          <a:xfrm>
            <a:off x="8719704" y="6424564"/>
            <a:ext cx="235917" cy="293525"/>
          </a:xfrm>
          <a:prstGeom prst="actionButtonBeginning">
            <a:avLst/>
          </a:prstGeom>
          <a:solidFill>
            <a:srgbClr val="3374D4"/>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US" sz="1600" b="0" i="0" u="none" strike="noStrike" cap="none" normalizeH="0" baseline="0" smtClean="0">
              <a:ln>
                <a:noFill/>
              </a:ln>
              <a:solidFill>
                <a:schemeClr val="tx1"/>
              </a:solidFill>
              <a:effectLst/>
              <a:latin typeface="Verdana" pitchFamily="34" charset="0"/>
            </a:endParaRPr>
          </a:p>
        </p:txBody>
      </p:sp>
    </p:spTree>
  </p:cSld>
  <p:clrMapOvr>
    <a:masterClrMapping/>
  </p:clrMapOvr>
  <p:transition/>
  <p:timing>
    <p:tnLst>
      <p:par>
        <p:cTn id="1" dur="indefinite" restart="never" nodeType="tmRoot"/>
      </p:par>
    </p:tnLst>
  </p:timing>
</p:sld>
</file>

<file path=ppt/slides/slide2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 Placeholder 3"/>
          <p:cNvSpPr>
            <a:spLocks noGrp="1"/>
          </p:cNvSpPr>
          <p:nvPr>
            <p:ph type="body" idx="1"/>
          </p:nvPr>
        </p:nvSpPr>
        <p:spPr>
          <a:xfrm>
            <a:off x="539510" y="2046432"/>
            <a:ext cx="7772400" cy="924117"/>
          </a:xfrm>
        </p:spPr>
        <p:txBody>
          <a:bodyPr/>
          <a:lstStyle/>
          <a:p>
            <a:r>
              <a:rPr lang="en-US" sz="4000" i="1" dirty="0" smtClean="0">
                <a:solidFill>
                  <a:srgbClr val="0000FF"/>
                </a:solidFill>
              </a:rPr>
              <a:t>QUESTIONS?</a:t>
            </a:r>
            <a:endParaRPr lang="en-US" sz="4000" i="1" dirty="0">
              <a:solidFill>
                <a:srgbClr val="0000FF"/>
              </a:solidFill>
            </a:endParaRPr>
          </a:p>
        </p:txBody>
      </p:sp>
      <p:grpSp>
        <p:nvGrpSpPr>
          <p:cNvPr id="81" name="Group 80"/>
          <p:cNvGrpSpPr/>
          <p:nvPr/>
        </p:nvGrpSpPr>
        <p:grpSpPr>
          <a:xfrm>
            <a:off x="1057973" y="3947463"/>
            <a:ext cx="7282192" cy="2189066"/>
            <a:chOff x="1057973" y="4235498"/>
            <a:chExt cx="7282192" cy="2189066"/>
          </a:xfrm>
        </p:grpSpPr>
        <p:grpSp>
          <p:nvGrpSpPr>
            <p:cNvPr id="5" name="Group 54"/>
            <p:cNvGrpSpPr/>
            <p:nvPr/>
          </p:nvGrpSpPr>
          <p:grpSpPr>
            <a:xfrm>
              <a:off x="1057973" y="4326128"/>
              <a:ext cx="3445186" cy="1823008"/>
              <a:chOff x="709937" y="1335931"/>
              <a:chExt cx="7991475" cy="4205288"/>
            </a:xfrm>
            <a:effectLst>
              <a:outerShdw blurRad="50800" dist="50800" dir="5400000" algn="ctr" rotWithShape="0">
                <a:srgbClr val="000000">
                  <a:alpha val="30000"/>
                </a:srgbClr>
              </a:outerShdw>
            </a:effectLst>
          </p:grpSpPr>
          <p:grpSp>
            <p:nvGrpSpPr>
              <p:cNvPr id="6" name="Group 8"/>
              <p:cNvGrpSpPr>
                <a:grpSpLocks/>
              </p:cNvGrpSpPr>
              <p:nvPr/>
            </p:nvGrpSpPr>
            <p:grpSpPr bwMode="auto">
              <a:xfrm>
                <a:off x="709937" y="1335931"/>
                <a:ext cx="7991475" cy="4205288"/>
                <a:chOff x="240" y="1107"/>
                <a:chExt cx="5034" cy="2649"/>
              </a:xfrm>
            </p:grpSpPr>
            <p:grpSp>
              <p:nvGrpSpPr>
                <p:cNvPr id="9" name="Group 9"/>
                <p:cNvGrpSpPr>
                  <a:grpSpLocks/>
                </p:cNvGrpSpPr>
                <p:nvPr/>
              </p:nvGrpSpPr>
              <p:grpSpPr bwMode="auto">
                <a:xfrm>
                  <a:off x="4464" y="1296"/>
                  <a:ext cx="770" cy="792"/>
                  <a:chOff x="4464" y="576"/>
                  <a:chExt cx="770" cy="792"/>
                </a:xfrm>
              </p:grpSpPr>
              <p:pic>
                <p:nvPicPr>
                  <p:cNvPr id="50" name="Picture 10" descr="computer"/>
                  <p:cNvPicPr>
                    <a:picLocks noChangeAspect="1" noChangeArrowheads="1"/>
                  </p:cNvPicPr>
                  <p:nvPr/>
                </p:nvPicPr>
                <p:blipFill>
                  <a:blip r:embed="rId3" cstate="print"/>
                  <a:srcRect/>
                  <a:stretch>
                    <a:fillRect/>
                  </a:stretch>
                </p:blipFill>
                <p:spPr bwMode="auto">
                  <a:xfrm>
                    <a:off x="4464" y="576"/>
                    <a:ext cx="770" cy="792"/>
                  </a:xfrm>
                  <a:prstGeom prst="rect">
                    <a:avLst/>
                  </a:prstGeom>
                  <a:noFill/>
                  <a:ln w="9525">
                    <a:noFill/>
                    <a:miter lim="800000"/>
                    <a:headEnd/>
                    <a:tailEnd/>
                  </a:ln>
                </p:spPr>
              </p:pic>
              <p:grpSp>
                <p:nvGrpSpPr>
                  <p:cNvPr id="51" name="Group 11"/>
                  <p:cNvGrpSpPr>
                    <a:grpSpLocks/>
                  </p:cNvGrpSpPr>
                  <p:nvPr/>
                </p:nvGrpSpPr>
                <p:grpSpPr bwMode="auto">
                  <a:xfrm>
                    <a:off x="4732" y="708"/>
                    <a:ext cx="260" cy="204"/>
                    <a:chOff x="5473" y="1416"/>
                    <a:chExt cx="260" cy="204"/>
                  </a:xfrm>
                </p:grpSpPr>
                <p:sp>
                  <p:nvSpPr>
                    <p:cNvPr id="52" name="Line 12"/>
                    <p:cNvSpPr>
                      <a:spLocks noChangeShapeType="1"/>
                    </p:cNvSpPr>
                    <p:nvPr/>
                  </p:nvSpPr>
                  <p:spPr bwMode="auto">
                    <a:xfrm flipV="1">
                      <a:off x="5473" y="1416"/>
                      <a:ext cx="43" cy="186"/>
                    </a:xfrm>
                    <a:prstGeom prst="line">
                      <a:avLst/>
                    </a:prstGeom>
                    <a:noFill/>
                    <a:ln w="9525">
                      <a:solidFill>
                        <a:srgbClr val="A50021"/>
                      </a:solidFill>
                      <a:round/>
                      <a:headEnd/>
                      <a:tailEnd/>
                    </a:ln>
                  </p:spPr>
                  <p:txBody>
                    <a:bodyPr/>
                    <a:lstStyle/>
                    <a:p>
                      <a:endParaRPr lang="en-US" sz="900"/>
                    </a:p>
                  </p:txBody>
                </p:sp>
                <p:sp>
                  <p:nvSpPr>
                    <p:cNvPr id="53" name="Line 13"/>
                    <p:cNvSpPr>
                      <a:spLocks noChangeShapeType="1"/>
                    </p:cNvSpPr>
                    <p:nvPr/>
                  </p:nvSpPr>
                  <p:spPr bwMode="auto">
                    <a:xfrm>
                      <a:off x="5516" y="1424"/>
                      <a:ext cx="61" cy="186"/>
                    </a:xfrm>
                    <a:prstGeom prst="line">
                      <a:avLst/>
                    </a:prstGeom>
                    <a:noFill/>
                    <a:ln w="9525">
                      <a:solidFill>
                        <a:srgbClr val="A50021"/>
                      </a:solidFill>
                      <a:round/>
                      <a:headEnd/>
                      <a:tailEnd/>
                    </a:ln>
                  </p:spPr>
                  <p:txBody>
                    <a:bodyPr/>
                    <a:lstStyle/>
                    <a:p>
                      <a:endParaRPr lang="en-US" sz="900"/>
                    </a:p>
                  </p:txBody>
                </p:sp>
                <p:sp>
                  <p:nvSpPr>
                    <p:cNvPr id="54" name="Line 14"/>
                    <p:cNvSpPr>
                      <a:spLocks noChangeShapeType="1"/>
                    </p:cNvSpPr>
                    <p:nvPr/>
                  </p:nvSpPr>
                  <p:spPr bwMode="auto">
                    <a:xfrm flipV="1">
                      <a:off x="5586" y="1475"/>
                      <a:ext cx="17" cy="119"/>
                    </a:xfrm>
                    <a:prstGeom prst="line">
                      <a:avLst/>
                    </a:prstGeom>
                    <a:noFill/>
                    <a:ln w="9525">
                      <a:solidFill>
                        <a:srgbClr val="A50021"/>
                      </a:solidFill>
                      <a:round/>
                      <a:headEnd/>
                      <a:tailEnd/>
                    </a:ln>
                  </p:spPr>
                  <p:txBody>
                    <a:bodyPr/>
                    <a:lstStyle/>
                    <a:p>
                      <a:endParaRPr lang="en-US" sz="900"/>
                    </a:p>
                  </p:txBody>
                </p:sp>
                <p:sp>
                  <p:nvSpPr>
                    <p:cNvPr id="55" name="Line 15"/>
                    <p:cNvSpPr>
                      <a:spLocks noChangeShapeType="1"/>
                    </p:cNvSpPr>
                    <p:nvPr/>
                  </p:nvSpPr>
                  <p:spPr bwMode="auto">
                    <a:xfrm>
                      <a:off x="5620" y="1492"/>
                      <a:ext cx="26" cy="128"/>
                    </a:xfrm>
                    <a:prstGeom prst="line">
                      <a:avLst/>
                    </a:prstGeom>
                    <a:noFill/>
                    <a:ln w="9525">
                      <a:solidFill>
                        <a:srgbClr val="A50021"/>
                      </a:solidFill>
                      <a:round/>
                      <a:headEnd/>
                      <a:tailEnd/>
                    </a:ln>
                  </p:spPr>
                  <p:txBody>
                    <a:bodyPr/>
                    <a:lstStyle/>
                    <a:p>
                      <a:endParaRPr lang="en-US" sz="900"/>
                    </a:p>
                  </p:txBody>
                </p:sp>
                <p:sp>
                  <p:nvSpPr>
                    <p:cNvPr id="56" name="Line 16"/>
                    <p:cNvSpPr>
                      <a:spLocks noChangeShapeType="1"/>
                    </p:cNvSpPr>
                    <p:nvPr/>
                  </p:nvSpPr>
                  <p:spPr bwMode="auto">
                    <a:xfrm flipV="1">
                      <a:off x="5646" y="1432"/>
                      <a:ext cx="44" cy="170"/>
                    </a:xfrm>
                    <a:prstGeom prst="line">
                      <a:avLst/>
                    </a:prstGeom>
                    <a:noFill/>
                    <a:ln w="9525">
                      <a:solidFill>
                        <a:srgbClr val="A50021"/>
                      </a:solidFill>
                      <a:round/>
                      <a:headEnd/>
                      <a:tailEnd/>
                    </a:ln>
                  </p:spPr>
                  <p:txBody>
                    <a:bodyPr/>
                    <a:lstStyle/>
                    <a:p>
                      <a:endParaRPr lang="en-US" sz="900"/>
                    </a:p>
                  </p:txBody>
                </p:sp>
                <p:sp>
                  <p:nvSpPr>
                    <p:cNvPr id="57" name="Line 17"/>
                    <p:cNvSpPr>
                      <a:spLocks noChangeShapeType="1"/>
                    </p:cNvSpPr>
                    <p:nvPr/>
                  </p:nvSpPr>
                  <p:spPr bwMode="auto">
                    <a:xfrm>
                      <a:off x="5707" y="1441"/>
                      <a:ext cx="26" cy="161"/>
                    </a:xfrm>
                    <a:prstGeom prst="line">
                      <a:avLst/>
                    </a:prstGeom>
                    <a:noFill/>
                    <a:ln w="9525">
                      <a:solidFill>
                        <a:srgbClr val="A50021"/>
                      </a:solidFill>
                      <a:round/>
                      <a:headEnd/>
                      <a:tailEnd/>
                    </a:ln>
                  </p:spPr>
                  <p:txBody>
                    <a:bodyPr/>
                    <a:lstStyle/>
                    <a:p>
                      <a:endParaRPr lang="en-US" sz="900"/>
                    </a:p>
                  </p:txBody>
                </p:sp>
              </p:grpSp>
            </p:grpSp>
            <p:pic>
              <p:nvPicPr>
                <p:cNvPr id="10" name="Picture 18" descr="beaker"/>
                <p:cNvPicPr>
                  <a:picLocks noChangeAspect="1" noChangeArrowheads="1"/>
                </p:cNvPicPr>
                <p:nvPr/>
              </p:nvPicPr>
              <p:blipFill>
                <a:blip r:embed="rId4" cstate="print"/>
                <a:srcRect/>
                <a:stretch>
                  <a:fillRect/>
                </a:stretch>
              </p:blipFill>
              <p:spPr bwMode="auto">
                <a:xfrm>
                  <a:off x="288" y="2082"/>
                  <a:ext cx="310" cy="540"/>
                </a:xfrm>
                <a:prstGeom prst="rect">
                  <a:avLst/>
                </a:prstGeom>
                <a:noFill/>
                <a:ln w="9525">
                  <a:noFill/>
                  <a:miter lim="800000"/>
                  <a:headEnd/>
                  <a:tailEnd/>
                </a:ln>
              </p:spPr>
            </p:pic>
            <p:pic>
              <p:nvPicPr>
                <p:cNvPr id="11" name="Picture 19" descr="beaker"/>
                <p:cNvPicPr>
                  <a:picLocks noChangeAspect="1" noChangeArrowheads="1"/>
                </p:cNvPicPr>
                <p:nvPr/>
              </p:nvPicPr>
              <p:blipFill>
                <a:blip r:embed="rId4" cstate="print"/>
                <a:srcRect/>
                <a:stretch>
                  <a:fillRect/>
                </a:stretch>
              </p:blipFill>
              <p:spPr bwMode="auto">
                <a:xfrm>
                  <a:off x="864" y="1812"/>
                  <a:ext cx="310" cy="540"/>
                </a:xfrm>
                <a:prstGeom prst="rect">
                  <a:avLst/>
                </a:prstGeom>
                <a:noFill/>
                <a:ln w="9525">
                  <a:noFill/>
                  <a:miter lim="800000"/>
                  <a:headEnd/>
                  <a:tailEnd/>
                </a:ln>
              </p:spPr>
            </p:pic>
            <p:pic>
              <p:nvPicPr>
                <p:cNvPr id="12" name="Picture 20" descr="injector"/>
                <p:cNvPicPr>
                  <a:picLocks noChangeAspect="1" noChangeArrowheads="1"/>
                </p:cNvPicPr>
                <p:nvPr/>
              </p:nvPicPr>
              <p:blipFill>
                <a:blip r:embed="rId5" cstate="print"/>
                <a:srcRect/>
                <a:stretch>
                  <a:fillRect/>
                </a:stretch>
              </p:blipFill>
              <p:spPr bwMode="auto">
                <a:xfrm>
                  <a:off x="2400" y="1788"/>
                  <a:ext cx="360" cy="324"/>
                </a:xfrm>
                <a:prstGeom prst="rect">
                  <a:avLst/>
                </a:prstGeom>
                <a:noFill/>
                <a:ln w="9525">
                  <a:noFill/>
                  <a:miter lim="800000"/>
                  <a:headEnd/>
                  <a:tailEnd/>
                </a:ln>
              </p:spPr>
            </p:pic>
            <p:pic>
              <p:nvPicPr>
                <p:cNvPr id="13" name="Picture 21" descr="pump"/>
                <p:cNvPicPr>
                  <a:picLocks noChangeAspect="1" noChangeArrowheads="1"/>
                </p:cNvPicPr>
                <p:nvPr/>
              </p:nvPicPr>
              <p:blipFill>
                <a:blip r:embed="rId6" cstate="print"/>
                <a:srcRect/>
                <a:stretch>
                  <a:fillRect/>
                </a:stretch>
              </p:blipFill>
              <p:spPr bwMode="auto">
                <a:xfrm>
                  <a:off x="1056" y="3120"/>
                  <a:ext cx="468" cy="382"/>
                </a:xfrm>
                <a:prstGeom prst="rect">
                  <a:avLst/>
                </a:prstGeom>
                <a:noFill/>
                <a:ln w="9525">
                  <a:noFill/>
                  <a:miter lim="800000"/>
                  <a:headEnd/>
                  <a:tailEnd/>
                </a:ln>
              </p:spPr>
            </p:pic>
            <p:pic>
              <p:nvPicPr>
                <p:cNvPr id="14" name="Picture 22" descr="sfbeaker"/>
                <p:cNvPicPr>
                  <a:picLocks noChangeAspect="1" noChangeArrowheads="1"/>
                </p:cNvPicPr>
                <p:nvPr/>
              </p:nvPicPr>
              <p:blipFill>
                <a:blip r:embed="rId7" cstate="print"/>
                <a:srcRect/>
                <a:stretch>
                  <a:fillRect/>
                </a:stretch>
              </p:blipFill>
              <p:spPr bwMode="auto">
                <a:xfrm>
                  <a:off x="4781" y="3168"/>
                  <a:ext cx="403" cy="382"/>
                </a:xfrm>
                <a:prstGeom prst="rect">
                  <a:avLst/>
                </a:prstGeom>
                <a:noFill/>
                <a:ln w="9525">
                  <a:noFill/>
                  <a:miter lim="800000"/>
                  <a:headEnd/>
                  <a:tailEnd/>
                </a:ln>
              </p:spPr>
            </p:pic>
            <p:sp>
              <p:nvSpPr>
                <p:cNvPr id="15" name="Text Box 23"/>
                <p:cNvSpPr txBox="1">
                  <a:spLocks noChangeArrowheads="1"/>
                </p:cNvSpPr>
                <p:nvPr/>
              </p:nvSpPr>
              <p:spPr bwMode="auto">
                <a:xfrm>
                  <a:off x="4661" y="2115"/>
                  <a:ext cx="396" cy="201"/>
                </a:xfrm>
                <a:prstGeom prst="rect">
                  <a:avLst/>
                </a:prstGeom>
                <a:noFill/>
                <a:ln w="9525">
                  <a:noFill/>
                  <a:miter lim="800000"/>
                  <a:headEnd/>
                  <a:tailEnd/>
                </a:ln>
              </p:spPr>
              <p:txBody>
                <a:bodyPr wrap="none" lIns="0" tIns="0" rIns="0" bIns="0">
                  <a:spAutoFit/>
                </a:bodyPr>
                <a:lstStyle/>
                <a:p>
                  <a:r>
                    <a:rPr lang="en-US" sz="900">
                      <a:solidFill>
                        <a:srgbClr val="003D66"/>
                      </a:solidFill>
                    </a:rPr>
                    <a:t>Data</a:t>
                  </a:r>
                </a:p>
              </p:txBody>
            </p:sp>
            <p:pic>
              <p:nvPicPr>
                <p:cNvPr id="16" name="Picture 24" descr="pump"/>
                <p:cNvPicPr>
                  <a:picLocks noChangeAspect="1" noChangeArrowheads="1"/>
                </p:cNvPicPr>
                <p:nvPr/>
              </p:nvPicPr>
              <p:blipFill>
                <a:blip r:embed="rId6" cstate="print"/>
                <a:srcRect/>
                <a:stretch>
                  <a:fillRect/>
                </a:stretch>
              </p:blipFill>
              <p:spPr bwMode="auto">
                <a:xfrm>
                  <a:off x="1584" y="2592"/>
                  <a:ext cx="468" cy="382"/>
                </a:xfrm>
                <a:prstGeom prst="rect">
                  <a:avLst/>
                </a:prstGeom>
                <a:noFill/>
                <a:ln w="9525">
                  <a:noFill/>
                  <a:miter lim="800000"/>
                  <a:headEnd/>
                  <a:tailEnd/>
                </a:ln>
              </p:spPr>
            </p:pic>
            <p:sp>
              <p:nvSpPr>
                <p:cNvPr id="17" name="Text Box 25"/>
                <p:cNvSpPr txBox="1">
                  <a:spLocks noChangeArrowheads="1"/>
                </p:cNvSpPr>
                <p:nvPr/>
              </p:nvSpPr>
              <p:spPr bwMode="auto">
                <a:xfrm>
                  <a:off x="4752" y="3555"/>
                  <a:ext cx="522" cy="201"/>
                </a:xfrm>
                <a:prstGeom prst="rect">
                  <a:avLst/>
                </a:prstGeom>
                <a:noFill/>
                <a:ln w="9525">
                  <a:noFill/>
                  <a:miter lim="800000"/>
                  <a:headEnd/>
                  <a:tailEnd/>
                </a:ln>
              </p:spPr>
              <p:txBody>
                <a:bodyPr wrap="none" lIns="0" tIns="0" rIns="0" bIns="0">
                  <a:spAutoFit/>
                </a:bodyPr>
                <a:lstStyle/>
                <a:p>
                  <a:r>
                    <a:rPr lang="en-US" sz="900">
                      <a:solidFill>
                        <a:srgbClr val="003D66"/>
                      </a:solidFill>
                    </a:rPr>
                    <a:t>Waste</a:t>
                  </a:r>
                </a:p>
              </p:txBody>
            </p:sp>
            <p:sp>
              <p:nvSpPr>
                <p:cNvPr id="18" name="Text Box 26"/>
                <p:cNvSpPr txBox="1">
                  <a:spLocks noChangeArrowheads="1"/>
                </p:cNvSpPr>
                <p:nvPr/>
              </p:nvSpPr>
              <p:spPr bwMode="auto">
                <a:xfrm>
                  <a:off x="3769" y="3267"/>
                  <a:ext cx="726" cy="201"/>
                </a:xfrm>
                <a:prstGeom prst="rect">
                  <a:avLst/>
                </a:prstGeom>
                <a:noFill/>
                <a:ln w="9525">
                  <a:noFill/>
                  <a:miter lim="800000"/>
                  <a:headEnd/>
                  <a:tailEnd/>
                </a:ln>
              </p:spPr>
              <p:txBody>
                <a:bodyPr wrap="none" lIns="0" tIns="0" rIns="0" bIns="0">
                  <a:spAutoFit/>
                </a:bodyPr>
                <a:lstStyle/>
                <a:p>
                  <a:r>
                    <a:rPr lang="en-US" sz="900" dirty="0">
                      <a:solidFill>
                        <a:srgbClr val="003D66"/>
                      </a:solidFill>
                    </a:rPr>
                    <a:t>Detector</a:t>
                  </a:r>
                </a:p>
              </p:txBody>
            </p:sp>
            <p:sp>
              <p:nvSpPr>
                <p:cNvPr id="19" name="Text Box 27"/>
                <p:cNvSpPr txBox="1">
                  <a:spLocks noChangeArrowheads="1"/>
                </p:cNvSpPr>
                <p:nvPr/>
              </p:nvSpPr>
              <p:spPr bwMode="auto">
                <a:xfrm>
                  <a:off x="1067" y="3507"/>
                  <a:ext cx="478" cy="201"/>
                </a:xfrm>
                <a:prstGeom prst="rect">
                  <a:avLst/>
                </a:prstGeom>
                <a:noFill/>
                <a:ln w="9525">
                  <a:noFill/>
                  <a:miter lim="800000"/>
                  <a:headEnd/>
                  <a:tailEnd/>
                </a:ln>
              </p:spPr>
              <p:txBody>
                <a:bodyPr wrap="none" lIns="0" tIns="0" rIns="0" bIns="0">
                  <a:spAutoFit/>
                </a:bodyPr>
                <a:lstStyle/>
                <a:p>
                  <a:pPr algn="ctr"/>
                  <a:r>
                    <a:rPr lang="en-US" sz="900">
                      <a:solidFill>
                        <a:srgbClr val="003D66"/>
                      </a:solidFill>
                    </a:rPr>
                    <a:t>Pump</a:t>
                  </a:r>
                </a:p>
              </p:txBody>
            </p:sp>
            <p:sp>
              <p:nvSpPr>
                <p:cNvPr id="20" name="Text Box 28"/>
                <p:cNvSpPr txBox="1">
                  <a:spLocks noChangeArrowheads="1"/>
                </p:cNvSpPr>
                <p:nvPr/>
              </p:nvSpPr>
              <p:spPr bwMode="auto">
                <a:xfrm>
                  <a:off x="1595" y="2979"/>
                  <a:ext cx="478" cy="201"/>
                </a:xfrm>
                <a:prstGeom prst="rect">
                  <a:avLst/>
                </a:prstGeom>
                <a:noFill/>
                <a:ln w="9525">
                  <a:noFill/>
                  <a:miter lim="800000"/>
                  <a:headEnd/>
                  <a:tailEnd/>
                </a:ln>
              </p:spPr>
              <p:txBody>
                <a:bodyPr wrap="none" lIns="0" tIns="0" rIns="0" bIns="0">
                  <a:spAutoFit/>
                </a:bodyPr>
                <a:lstStyle/>
                <a:p>
                  <a:pPr algn="ctr"/>
                  <a:r>
                    <a:rPr lang="en-US" sz="900">
                      <a:solidFill>
                        <a:srgbClr val="003D66"/>
                      </a:solidFill>
                    </a:rPr>
                    <a:t>Pump</a:t>
                  </a:r>
                </a:p>
              </p:txBody>
            </p:sp>
            <p:sp>
              <p:nvSpPr>
                <p:cNvPr id="21" name="Text Box 29"/>
                <p:cNvSpPr txBox="1">
                  <a:spLocks noChangeArrowheads="1"/>
                </p:cNvSpPr>
                <p:nvPr/>
              </p:nvSpPr>
              <p:spPr bwMode="auto">
                <a:xfrm>
                  <a:off x="240" y="1395"/>
                  <a:ext cx="639" cy="201"/>
                </a:xfrm>
                <a:prstGeom prst="rect">
                  <a:avLst/>
                </a:prstGeom>
                <a:noFill/>
                <a:ln w="9525">
                  <a:noFill/>
                  <a:miter lim="800000"/>
                  <a:headEnd/>
                  <a:tailEnd/>
                </a:ln>
              </p:spPr>
              <p:txBody>
                <a:bodyPr wrap="none" lIns="0" tIns="0" rIns="0" bIns="0">
                  <a:spAutoFit/>
                </a:bodyPr>
                <a:lstStyle/>
                <a:p>
                  <a:r>
                    <a:rPr lang="en-US" sz="900">
                      <a:solidFill>
                        <a:srgbClr val="003D66"/>
                      </a:solidFill>
                    </a:rPr>
                    <a:t>Solvent</a:t>
                  </a:r>
                </a:p>
              </p:txBody>
            </p:sp>
            <p:sp>
              <p:nvSpPr>
                <p:cNvPr id="22" name="Text Box 30"/>
                <p:cNvSpPr txBox="1">
                  <a:spLocks noChangeArrowheads="1"/>
                </p:cNvSpPr>
                <p:nvPr/>
              </p:nvSpPr>
              <p:spPr bwMode="auto">
                <a:xfrm>
                  <a:off x="2592" y="1107"/>
                  <a:ext cx="1143" cy="201"/>
                </a:xfrm>
                <a:prstGeom prst="rect">
                  <a:avLst/>
                </a:prstGeom>
                <a:noFill/>
                <a:ln w="9525">
                  <a:noFill/>
                  <a:miter lim="800000"/>
                  <a:headEnd/>
                  <a:tailEnd/>
                </a:ln>
              </p:spPr>
              <p:txBody>
                <a:bodyPr wrap="none" lIns="0" tIns="0" rIns="0" bIns="0">
                  <a:spAutoFit/>
                </a:bodyPr>
                <a:lstStyle/>
                <a:p>
                  <a:r>
                    <a:rPr lang="en-US" sz="900" dirty="0">
                      <a:solidFill>
                        <a:srgbClr val="003D66"/>
                      </a:solidFill>
                    </a:rPr>
                    <a:t>HPLC Column</a:t>
                  </a:r>
                </a:p>
              </p:txBody>
            </p:sp>
            <p:sp>
              <p:nvSpPr>
                <p:cNvPr id="23" name="Text Box 31"/>
                <p:cNvSpPr txBox="1">
                  <a:spLocks noChangeArrowheads="1"/>
                </p:cNvSpPr>
                <p:nvPr/>
              </p:nvSpPr>
              <p:spPr bwMode="auto">
                <a:xfrm>
                  <a:off x="2784" y="1779"/>
                  <a:ext cx="1096" cy="403"/>
                </a:xfrm>
                <a:prstGeom prst="rect">
                  <a:avLst/>
                </a:prstGeom>
                <a:noFill/>
                <a:ln w="9525">
                  <a:noFill/>
                  <a:miter lim="800000"/>
                  <a:headEnd/>
                  <a:tailEnd/>
                </a:ln>
              </p:spPr>
              <p:txBody>
                <a:bodyPr wrap="none" lIns="0" tIns="0" rIns="0" bIns="0">
                  <a:spAutoFit/>
                </a:bodyPr>
                <a:lstStyle/>
                <a:p>
                  <a:r>
                    <a:rPr lang="en-US" sz="900">
                      <a:solidFill>
                        <a:srgbClr val="003D66"/>
                      </a:solidFill>
                    </a:rPr>
                    <a:t>Injector</a:t>
                  </a:r>
                </a:p>
                <a:p>
                  <a:r>
                    <a:rPr lang="en-US" sz="900">
                      <a:solidFill>
                        <a:srgbClr val="003D66"/>
                      </a:solidFill>
                    </a:rPr>
                    <a:t>AutoSampler</a:t>
                  </a:r>
                </a:p>
              </p:txBody>
            </p:sp>
            <p:pic>
              <p:nvPicPr>
                <p:cNvPr id="24" name="Picture 32" descr="columnSlide56"/>
                <p:cNvPicPr>
                  <a:picLocks noChangeAspect="1" noChangeArrowheads="1"/>
                </p:cNvPicPr>
                <p:nvPr/>
              </p:nvPicPr>
              <p:blipFill>
                <a:blip r:embed="rId8" cstate="print"/>
                <a:srcRect/>
                <a:stretch>
                  <a:fillRect/>
                </a:stretch>
              </p:blipFill>
              <p:spPr bwMode="auto">
                <a:xfrm>
                  <a:off x="2400" y="1306"/>
                  <a:ext cx="1416" cy="374"/>
                </a:xfrm>
                <a:prstGeom prst="rect">
                  <a:avLst/>
                </a:prstGeom>
                <a:noFill/>
                <a:ln w="9525">
                  <a:noFill/>
                  <a:miter lim="800000"/>
                  <a:headEnd/>
                  <a:tailEnd/>
                </a:ln>
              </p:spPr>
            </p:pic>
            <p:pic>
              <p:nvPicPr>
                <p:cNvPr id="25" name="Picture 33" descr="detector"/>
                <p:cNvPicPr>
                  <a:picLocks noChangeAspect="1" noChangeArrowheads="1"/>
                </p:cNvPicPr>
                <p:nvPr/>
              </p:nvPicPr>
              <p:blipFill>
                <a:blip r:embed="rId9" cstate="print"/>
                <a:srcRect/>
                <a:stretch>
                  <a:fillRect/>
                </a:stretch>
              </p:blipFill>
              <p:spPr bwMode="auto">
                <a:xfrm>
                  <a:off x="3797" y="2592"/>
                  <a:ext cx="619" cy="648"/>
                </a:xfrm>
                <a:prstGeom prst="rect">
                  <a:avLst/>
                </a:prstGeom>
                <a:noFill/>
                <a:ln w="9525">
                  <a:noFill/>
                  <a:miter lim="800000"/>
                  <a:headEnd/>
                  <a:tailEnd/>
                </a:ln>
              </p:spPr>
            </p:pic>
            <p:sp>
              <p:nvSpPr>
                <p:cNvPr id="26" name="Line 34"/>
                <p:cNvSpPr>
                  <a:spLocks noChangeShapeType="1"/>
                </p:cNvSpPr>
                <p:nvPr/>
              </p:nvSpPr>
              <p:spPr bwMode="auto">
                <a:xfrm flipV="1">
                  <a:off x="432" y="1824"/>
                  <a:ext cx="0" cy="288"/>
                </a:xfrm>
                <a:prstGeom prst="line">
                  <a:avLst/>
                </a:prstGeom>
                <a:noFill/>
                <a:ln w="31750">
                  <a:solidFill>
                    <a:srgbClr val="003D66"/>
                  </a:solidFill>
                  <a:round/>
                  <a:headEnd/>
                  <a:tailEnd/>
                </a:ln>
              </p:spPr>
              <p:txBody>
                <a:bodyPr wrap="none" lIns="0" tIns="0" rIns="0" bIns="0">
                  <a:spAutoFit/>
                </a:bodyPr>
                <a:lstStyle/>
                <a:p>
                  <a:endParaRPr lang="en-US" sz="900"/>
                </a:p>
              </p:txBody>
            </p:sp>
            <p:sp>
              <p:nvSpPr>
                <p:cNvPr id="27" name="Line 35"/>
                <p:cNvSpPr>
                  <a:spLocks noChangeShapeType="1"/>
                </p:cNvSpPr>
                <p:nvPr/>
              </p:nvSpPr>
              <p:spPr bwMode="auto">
                <a:xfrm>
                  <a:off x="432" y="1824"/>
                  <a:ext cx="240" cy="0"/>
                </a:xfrm>
                <a:prstGeom prst="line">
                  <a:avLst/>
                </a:prstGeom>
                <a:noFill/>
                <a:ln w="31750">
                  <a:solidFill>
                    <a:srgbClr val="003D66"/>
                  </a:solidFill>
                  <a:round/>
                  <a:headEnd/>
                  <a:tailEnd/>
                </a:ln>
              </p:spPr>
              <p:txBody>
                <a:bodyPr wrap="none" lIns="0" tIns="0" rIns="0" bIns="0">
                  <a:spAutoFit/>
                </a:bodyPr>
                <a:lstStyle/>
                <a:p>
                  <a:endParaRPr lang="en-US" sz="900"/>
                </a:p>
              </p:txBody>
            </p:sp>
            <p:sp>
              <p:nvSpPr>
                <p:cNvPr id="28" name="Line 36"/>
                <p:cNvSpPr>
                  <a:spLocks noChangeShapeType="1"/>
                </p:cNvSpPr>
                <p:nvPr/>
              </p:nvSpPr>
              <p:spPr bwMode="auto">
                <a:xfrm>
                  <a:off x="672" y="1824"/>
                  <a:ext cx="0" cy="1440"/>
                </a:xfrm>
                <a:prstGeom prst="line">
                  <a:avLst/>
                </a:prstGeom>
                <a:noFill/>
                <a:ln w="31750">
                  <a:solidFill>
                    <a:srgbClr val="003D66"/>
                  </a:solidFill>
                  <a:round/>
                  <a:headEnd/>
                  <a:tailEnd/>
                </a:ln>
              </p:spPr>
              <p:txBody>
                <a:bodyPr wrap="none" lIns="0" tIns="0" rIns="0" bIns="0">
                  <a:spAutoFit/>
                </a:bodyPr>
                <a:lstStyle/>
                <a:p>
                  <a:endParaRPr lang="en-US" sz="900"/>
                </a:p>
              </p:txBody>
            </p:sp>
            <p:sp>
              <p:nvSpPr>
                <p:cNvPr id="29" name="Line 37"/>
                <p:cNvSpPr>
                  <a:spLocks noChangeShapeType="1"/>
                </p:cNvSpPr>
                <p:nvPr/>
              </p:nvSpPr>
              <p:spPr bwMode="auto">
                <a:xfrm>
                  <a:off x="672" y="3264"/>
                  <a:ext cx="384" cy="0"/>
                </a:xfrm>
                <a:prstGeom prst="line">
                  <a:avLst/>
                </a:prstGeom>
                <a:noFill/>
                <a:ln w="31750">
                  <a:solidFill>
                    <a:srgbClr val="003D66"/>
                  </a:solidFill>
                  <a:round/>
                  <a:headEnd/>
                  <a:tailEnd type="triangle" w="med" len="med"/>
                </a:ln>
              </p:spPr>
              <p:txBody>
                <a:bodyPr lIns="0" tIns="0" rIns="0" bIns="0">
                  <a:spAutoFit/>
                </a:bodyPr>
                <a:lstStyle/>
                <a:p>
                  <a:endParaRPr lang="en-US" sz="900"/>
                </a:p>
              </p:txBody>
            </p:sp>
            <p:sp>
              <p:nvSpPr>
                <p:cNvPr id="30" name="Line 38"/>
                <p:cNvSpPr>
                  <a:spLocks noChangeShapeType="1"/>
                </p:cNvSpPr>
                <p:nvPr/>
              </p:nvSpPr>
              <p:spPr bwMode="auto">
                <a:xfrm flipV="1">
                  <a:off x="1008" y="1584"/>
                  <a:ext cx="0" cy="240"/>
                </a:xfrm>
                <a:prstGeom prst="line">
                  <a:avLst/>
                </a:prstGeom>
                <a:noFill/>
                <a:ln w="31750">
                  <a:solidFill>
                    <a:srgbClr val="003D66"/>
                  </a:solidFill>
                  <a:round/>
                  <a:headEnd/>
                  <a:tailEnd/>
                </a:ln>
              </p:spPr>
              <p:txBody>
                <a:bodyPr wrap="none" lIns="0" tIns="0" rIns="0" bIns="0">
                  <a:spAutoFit/>
                </a:bodyPr>
                <a:lstStyle/>
                <a:p>
                  <a:endParaRPr lang="en-US" sz="900"/>
                </a:p>
              </p:txBody>
            </p:sp>
            <p:sp>
              <p:nvSpPr>
                <p:cNvPr id="31" name="Line 39"/>
                <p:cNvSpPr>
                  <a:spLocks noChangeShapeType="1"/>
                </p:cNvSpPr>
                <p:nvPr/>
              </p:nvSpPr>
              <p:spPr bwMode="auto">
                <a:xfrm>
                  <a:off x="1008" y="1584"/>
                  <a:ext cx="240" cy="0"/>
                </a:xfrm>
                <a:prstGeom prst="line">
                  <a:avLst/>
                </a:prstGeom>
                <a:noFill/>
                <a:ln w="31750">
                  <a:solidFill>
                    <a:srgbClr val="003D66"/>
                  </a:solidFill>
                  <a:round/>
                  <a:headEnd/>
                  <a:tailEnd/>
                </a:ln>
              </p:spPr>
              <p:txBody>
                <a:bodyPr lIns="0" tIns="0" rIns="0" bIns="0">
                  <a:spAutoFit/>
                </a:bodyPr>
                <a:lstStyle/>
                <a:p>
                  <a:endParaRPr lang="en-US" sz="900"/>
                </a:p>
              </p:txBody>
            </p:sp>
            <p:sp>
              <p:nvSpPr>
                <p:cNvPr id="32" name="Line 40"/>
                <p:cNvSpPr>
                  <a:spLocks noChangeShapeType="1"/>
                </p:cNvSpPr>
                <p:nvPr/>
              </p:nvSpPr>
              <p:spPr bwMode="auto">
                <a:xfrm>
                  <a:off x="1248" y="1584"/>
                  <a:ext cx="0" cy="1152"/>
                </a:xfrm>
                <a:prstGeom prst="line">
                  <a:avLst/>
                </a:prstGeom>
                <a:noFill/>
                <a:ln w="31750">
                  <a:solidFill>
                    <a:srgbClr val="003D66"/>
                  </a:solidFill>
                  <a:round/>
                  <a:headEnd/>
                  <a:tailEnd/>
                </a:ln>
              </p:spPr>
              <p:txBody>
                <a:bodyPr wrap="none" lIns="0" tIns="0" rIns="0" bIns="0">
                  <a:spAutoFit/>
                </a:bodyPr>
                <a:lstStyle/>
                <a:p>
                  <a:endParaRPr lang="en-US" sz="900"/>
                </a:p>
              </p:txBody>
            </p:sp>
            <p:sp>
              <p:nvSpPr>
                <p:cNvPr id="33" name="Line 41"/>
                <p:cNvSpPr>
                  <a:spLocks noChangeShapeType="1"/>
                </p:cNvSpPr>
                <p:nvPr/>
              </p:nvSpPr>
              <p:spPr bwMode="auto">
                <a:xfrm>
                  <a:off x="1248" y="2736"/>
                  <a:ext cx="384" cy="0"/>
                </a:xfrm>
                <a:prstGeom prst="line">
                  <a:avLst/>
                </a:prstGeom>
                <a:noFill/>
                <a:ln w="31750">
                  <a:solidFill>
                    <a:srgbClr val="003D66"/>
                  </a:solidFill>
                  <a:round/>
                  <a:headEnd/>
                  <a:tailEnd type="triangle" w="med" len="med"/>
                </a:ln>
              </p:spPr>
              <p:txBody>
                <a:bodyPr lIns="0" tIns="0" rIns="0" bIns="0">
                  <a:spAutoFit/>
                </a:bodyPr>
                <a:lstStyle/>
                <a:p>
                  <a:endParaRPr lang="en-US" sz="900"/>
                </a:p>
              </p:txBody>
            </p:sp>
            <p:sp>
              <p:nvSpPr>
                <p:cNvPr id="34" name="Line 42"/>
                <p:cNvSpPr>
                  <a:spLocks noChangeShapeType="1"/>
                </p:cNvSpPr>
                <p:nvPr/>
              </p:nvSpPr>
              <p:spPr bwMode="auto">
                <a:xfrm>
                  <a:off x="2016" y="2736"/>
                  <a:ext cx="144" cy="0"/>
                </a:xfrm>
                <a:prstGeom prst="line">
                  <a:avLst/>
                </a:prstGeom>
                <a:noFill/>
                <a:ln w="31750">
                  <a:solidFill>
                    <a:srgbClr val="003D66"/>
                  </a:solidFill>
                  <a:round/>
                  <a:headEnd/>
                  <a:tailEnd/>
                </a:ln>
              </p:spPr>
              <p:txBody>
                <a:bodyPr lIns="0" tIns="0" rIns="0" bIns="0">
                  <a:spAutoFit/>
                </a:bodyPr>
                <a:lstStyle/>
                <a:p>
                  <a:endParaRPr lang="en-US" sz="900"/>
                </a:p>
              </p:txBody>
            </p:sp>
            <p:sp>
              <p:nvSpPr>
                <p:cNvPr id="35" name="Rectangle 43"/>
                <p:cNvSpPr>
                  <a:spLocks noChangeArrowheads="1"/>
                </p:cNvSpPr>
                <p:nvPr/>
              </p:nvSpPr>
              <p:spPr bwMode="auto">
                <a:xfrm>
                  <a:off x="2016" y="2300"/>
                  <a:ext cx="288" cy="201"/>
                </a:xfrm>
                <a:prstGeom prst="rect">
                  <a:avLst/>
                </a:prstGeom>
                <a:solidFill>
                  <a:srgbClr val="A50021"/>
                </a:solidFill>
                <a:ln w="9525">
                  <a:noFill/>
                  <a:miter lim="800000"/>
                  <a:headEnd/>
                  <a:tailEnd/>
                </a:ln>
                <a:effectLst>
                  <a:outerShdw dist="53882" dir="2700000" algn="ctr" rotWithShape="0">
                    <a:schemeClr val="bg2"/>
                  </a:outerShdw>
                </a:effectLst>
              </p:spPr>
              <p:txBody>
                <a:bodyPr lIns="0" tIns="0" rIns="0" bIns="0" anchor="ctr">
                  <a:spAutoFit/>
                </a:bodyPr>
                <a:lstStyle/>
                <a:p>
                  <a:pPr>
                    <a:defRPr/>
                  </a:pPr>
                  <a:endParaRPr lang="en-US" sz="900"/>
                </a:p>
              </p:txBody>
            </p:sp>
            <p:sp>
              <p:nvSpPr>
                <p:cNvPr id="36" name="Line 44"/>
                <p:cNvSpPr>
                  <a:spLocks noChangeShapeType="1"/>
                </p:cNvSpPr>
                <p:nvPr/>
              </p:nvSpPr>
              <p:spPr bwMode="auto">
                <a:xfrm flipV="1">
                  <a:off x="2160" y="2544"/>
                  <a:ext cx="0" cy="192"/>
                </a:xfrm>
                <a:prstGeom prst="line">
                  <a:avLst/>
                </a:prstGeom>
                <a:noFill/>
                <a:ln w="31750">
                  <a:solidFill>
                    <a:srgbClr val="003D66"/>
                  </a:solidFill>
                  <a:round/>
                  <a:headEnd/>
                  <a:tailEnd type="triangle" w="med" len="med"/>
                </a:ln>
              </p:spPr>
              <p:txBody>
                <a:bodyPr wrap="none" lIns="0" tIns="0" rIns="0" bIns="0">
                  <a:spAutoFit/>
                </a:bodyPr>
                <a:lstStyle/>
                <a:p>
                  <a:endParaRPr lang="en-US" sz="900"/>
                </a:p>
              </p:txBody>
            </p:sp>
            <p:sp>
              <p:nvSpPr>
                <p:cNvPr id="37" name="Line 45"/>
                <p:cNvSpPr>
                  <a:spLocks noChangeShapeType="1"/>
                </p:cNvSpPr>
                <p:nvPr/>
              </p:nvSpPr>
              <p:spPr bwMode="auto">
                <a:xfrm flipH="1">
                  <a:off x="2304" y="2400"/>
                  <a:ext cx="288" cy="0"/>
                </a:xfrm>
                <a:prstGeom prst="line">
                  <a:avLst/>
                </a:prstGeom>
                <a:noFill/>
                <a:ln w="31750">
                  <a:solidFill>
                    <a:srgbClr val="003D66"/>
                  </a:solidFill>
                  <a:round/>
                  <a:headEnd/>
                  <a:tailEnd type="triangle" w="med" len="med"/>
                </a:ln>
              </p:spPr>
              <p:txBody>
                <a:bodyPr lIns="0" tIns="0" rIns="0" bIns="0">
                  <a:spAutoFit/>
                </a:bodyPr>
                <a:lstStyle/>
                <a:p>
                  <a:endParaRPr lang="en-US" sz="900"/>
                </a:p>
              </p:txBody>
            </p:sp>
            <p:sp>
              <p:nvSpPr>
                <p:cNvPr id="38" name="Line 46"/>
                <p:cNvSpPr>
                  <a:spLocks noChangeShapeType="1"/>
                </p:cNvSpPr>
                <p:nvPr/>
              </p:nvSpPr>
              <p:spPr bwMode="auto">
                <a:xfrm>
                  <a:off x="2592" y="2400"/>
                  <a:ext cx="0" cy="864"/>
                </a:xfrm>
                <a:prstGeom prst="line">
                  <a:avLst/>
                </a:prstGeom>
                <a:noFill/>
                <a:ln w="31750">
                  <a:solidFill>
                    <a:srgbClr val="003D66"/>
                  </a:solidFill>
                  <a:round/>
                  <a:headEnd/>
                  <a:tailEnd/>
                </a:ln>
              </p:spPr>
              <p:txBody>
                <a:bodyPr lIns="0" tIns="0" rIns="0" bIns="0">
                  <a:spAutoFit/>
                </a:bodyPr>
                <a:lstStyle/>
                <a:p>
                  <a:endParaRPr lang="en-US" sz="900"/>
                </a:p>
              </p:txBody>
            </p:sp>
            <p:sp>
              <p:nvSpPr>
                <p:cNvPr id="39" name="Line 47"/>
                <p:cNvSpPr>
                  <a:spLocks noChangeShapeType="1"/>
                </p:cNvSpPr>
                <p:nvPr/>
              </p:nvSpPr>
              <p:spPr bwMode="auto">
                <a:xfrm>
                  <a:off x="1488" y="3264"/>
                  <a:ext cx="1104" cy="0"/>
                </a:xfrm>
                <a:prstGeom prst="line">
                  <a:avLst/>
                </a:prstGeom>
                <a:noFill/>
                <a:ln w="31750">
                  <a:solidFill>
                    <a:srgbClr val="003D66"/>
                  </a:solidFill>
                  <a:round/>
                  <a:headEnd/>
                  <a:tailEnd/>
                </a:ln>
              </p:spPr>
              <p:txBody>
                <a:bodyPr wrap="none" lIns="0" tIns="0" rIns="0" bIns="0">
                  <a:spAutoFit/>
                </a:bodyPr>
                <a:lstStyle/>
                <a:p>
                  <a:endParaRPr lang="en-US" sz="900"/>
                </a:p>
              </p:txBody>
            </p:sp>
            <p:sp>
              <p:nvSpPr>
                <p:cNvPr id="40" name="Line 48"/>
                <p:cNvSpPr>
                  <a:spLocks noChangeShapeType="1"/>
                </p:cNvSpPr>
                <p:nvPr/>
              </p:nvSpPr>
              <p:spPr bwMode="auto">
                <a:xfrm flipV="1">
                  <a:off x="2160" y="1488"/>
                  <a:ext cx="0" cy="768"/>
                </a:xfrm>
                <a:prstGeom prst="line">
                  <a:avLst/>
                </a:prstGeom>
                <a:noFill/>
                <a:ln w="31750">
                  <a:solidFill>
                    <a:srgbClr val="003D66"/>
                  </a:solidFill>
                  <a:round/>
                  <a:headEnd/>
                  <a:tailEnd/>
                </a:ln>
              </p:spPr>
              <p:txBody>
                <a:bodyPr lIns="0" tIns="0" rIns="0" bIns="0">
                  <a:spAutoFit/>
                </a:bodyPr>
                <a:lstStyle/>
                <a:p>
                  <a:endParaRPr lang="en-US" sz="900"/>
                </a:p>
              </p:txBody>
            </p:sp>
            <p:sp>
              <p:nvSpPr>
                <p:cNvPr id="41" name="Line 49"/>
                <p:cNvSpPr>
                  <a:spLocks noChangeShapeType="1"/>
                </p:cNvSpPr>
                <p:nvPr/>
              </p:nvSpPr>
              <p:spPr bwMode="auto">
                <a:xfrm>
                  <a:off x="2160" y="1488"/>
                  <a:ext cx="240" cy="0"/>
                </a:xfrm>
                <a:prstGeom prst="line">
                  <a:avLst/>
                </a:prstGeom>
                <a:noFill/>
                <a:ln w="31750">
                  <a:solidFill>
                    <a:srgbClr val="003D66"/>
                  </a:solidFill>
                  <a:round/>
                  <a:headEnd/>
                  <a:tailEnd type="triangle" w="med" len="med"/>
                </a:ln>
              </p:spPr>
              <p:txBody>
                <a:bodyPr wrap="none" lIns="0" tIns="0" rIns="0" bIns="0">
                  <a:spAutoFit/>
                </a:bodyPr>
                <a:lstStyle/>
                <a:p>
                  <a:endParaRPr lang="en-US" sz="900"/>
                </a:p>
              </p:txBody>
            </p:sp>
            <p:sp>
              <p:nvSpPr>
                <p:cNvPr id="42" name="Line 50"/>
                <p:cNvSpPr>
                  <a:spLocks noChangeShapeType="1"/>
                </p:cNvSpPr>
                <p:nvPr/>
              </p:nvSpPr>
              <p:spPr bwMode="auto">
                <a:xfrm>
                  <a:off x="3792" y="1488"/>
                  <a:ext cx="144" cy="0"/>
                </a:xfrm>
                <a:prstGeom prst="line">
                  <a:avLst/>
                </a:prstGeom>
                <a:noFill/>
                <a:ln w="31750">
                  <a:solidFill>
                    <a:srgbClr val="003D66"/>
                  </a:solidFill>
                  <a:round/>
                  <a:headEnd/>
                  <a:tailEnd/>
                </a:ln>
              </p:spPr>
              <p:txBody>
                <a:bodyPr wrap="none" lIns="0" tIns="0" rIns="0" bIns="0">
                  <a:spAutoFit/>
                </a:bodyPr>
                <a:lstStyle/>
                <a:p>
                  <a:endParaRPr lang="en-US" sz="900"/>
                </a:p>
              </p:txBody>
            </p:sp>
            <p:sp>
              <p:nvSpPr>
                <p:cNvPr id="43" name="Line 51"/>
                <p:cNvSpPr>
                  <a:spLocks noChangeShapeType="1"/>
                </p:cNvSpPr>
                <p:nvPr/>
              </p:nvSpPr>
              <p:spPr bwMode="auto">
                <a:xfrm>
                  <a:off x="3936" y="1488"/>
                  <a:ext cx="0" cy="1104"/>
                </a:xfrm>
                <a:prstGeom prst="line">
                  <a:avLst/>
                </a:prstGeom>
                <a:noFill/>
                <a:ln w="31750">
                  <a:solidFill>
                    <a:srgbClr val="003D66"/>
                  </a:solidFill>
                  <a:round/>
                  <a:headEnd/>
                  <a:tailEnd type="triangle" w="med" len="med"/>
                </a:ln>
              </p:spPr>
              <p:txBody>
                <a:bodyPr wrap="none" lIns="0" tIns="0" rIns="0" bIns="0">
                  <a:spAutoFit/>
                </a:bodyPr>
                <a:lstStyle/>
                <a:p>
                  <a:endParaRPr lang="en-US" sz="900"/>
                </a:p>
              </p:txBody>
            </p:sp>
            <p:sp>
              <p:nvSpPr>
                <p:cNvPr id="44" name="Line 52"/>
                <p:cNvSpPr>
                  <a:spLocks noChangeShapeType="1"/>
                </p:cNvSpPr>
                <p:nvPr/>
              </p:nvSpPr>
              <p:spPr bwMode="auto">
                <a:xfrm>
                  <a:off x="4416" y="2928"/>
                  <a:ext cx="528" cy="0"/>
                </a:xfrm>
                <a:prstGeom prst="line">
                  <a:avLst/>
                </a:prstGeom>
                <a:noFill/>
                <a:ln w="31750">
                  <a:solidFill>
                    <a:srgbClr val="003D66"/>
                  </a:solidFill>
                  <a:round/>
                  <a:headEnd/>
                  <a:tailEnd/>
                </a:ln>
              </p:spPr>
              <p:txBody>
                <a:bodyPr lIns="0" tIns="0" rIns="0" bIns="0">
                  <a:spAutoFit/>
                </a:bodyPr>
                <a:lstStyle/>
                <a:p>
                  <a:endParaRPr lang="en-US" sz="900"/>
                </a:p>
              </p:txBody>
            </p:sp>
            <p:sp>
              <p:nvSpPr>
                <p:cNvPr id="45" name="Line 53"/>
                <p:cNvSpPr>
                  <a:spLocks noChangeShapeType="1"/>
                </p:cNvSpPr>
                <p:nvPr/>
              </p:nvSpPr>
              <p:spPr bwMode="auto">
                <a:xfrm>
                  <a:off x="4944" y="2928"/>
                  <a:ext cx="0" cy="192"/>
                </a:xfrm>
                <a:prstGeom prst="line">
                  <a:avLst/>
                </a:prstGeom>
                <a:noFill/>
                <a:ln w="31750">
                  <a:solidFill>
                    <a:srgbClr val="003D66"/>
                  </a:solidFill>
                  <a:round/>
                  <a:headEnd/>
                  <a:tailEnd type="triangle" w="med" len="med"/>
                </a:ln>
              </p:spPr>
              <p:txBody>
                <a:bodyPr wrap="none" lIns="0" tIns="0" rIns="0" bIns="0">
                  <a:spAutoFit/>
                </a:bodyPr>
                <a:lstStyle/>
                <a:p>
                  <a:endParaRPr lang="en-US" sz="900"/>
                </a:p>
              </p:txBody>
            </p:sp>
            <p:sp>
              <p:nvSpPr>
                <p:cNvPr id="46" name="Line 54"/>
                <p:cNvSpPr>
                  <a:spLocks noChangeShapeType="1"/>
                </p:cNvSpPr>
                <p:nvPr/>
              </p:nvSpPr>
              <p:spPr bwMode="auto">
                <a:xfrm flipV="1">
                  <a:off x="4176" y="1824"/>
                  <a:ext cx="0" cy="768"/>
                </a:xfrm>
                <a:prstGeom prst="line">
                  <a:avLst/>
                </a:prstGeom>
                <a:noFill/>
                <a:ln w="31750">
                  <a:solidFill>
                    <a:srgbClr val="4D4D4D"/>
                  </a:solidFill>
                  <a:prstDash val="dash"/>
                  <a:round/>
                  <a:headEnd/>
                  <a:tailEnd/>
                </a:ln>
              </p:spPr>
              <p:txBody>
                <a:bodyPr wrap="none" lIns="0" tIns="0" rIns="0" bIns="0">
                  <a:spAutoFit/>
                </a:bodyPr>
                <a:lstStyle/>
                <a:p>
                  <a:endParaRPr lang="en-US" sz="900"/>
                </a:p>
              </p:txBody>
            </p:sp>
            <p:sp>
              <p:nvSpPr>
                <p:cNvPr id="47" name="Line 55"/>
                <p:cNvSpPr>
                  <a:spLocks noChangeShapeType="1"/>
                </p:cNvSpPr>
                <p:nvPr/>
              </p:nvSpPr>
              <p:spPr bwMode="auto">
                <a:xfrm>
                  <a:off x="4176" y="1824"/>
                  <a:ext cx="384" cy="0"/>
                </a:xfrm>
                <a:prstGeom prst="line">
                  <a:avLst/>
                </a:prstGeom>
                <a:noFill/>
                <a:ln w="31750">
                  <a:solidFill>
                    <a:srgbClr val="4D4D4D"/>
                  </a:solidFill>
                  <a:prstDash val="dash"/>
                  <a:round/>
                  <a:headEnd/>
                  <a:tailEnd/>
                </a:ln>
              </p:spPr>
              <p:txBody>
                <a:bodyPr wrap="none" lIns="0" tIns="0" rIns="0" bIns="0">
                  <a:spAutoFit/>
                </a:bodyPr>
                <a:lstStyle/>
                <a:p>
                  <a:endParaRPr lang="en-US" sz="900"/>
                </a:p>
              </p:txBody>
            </p:sp>
            <p:sp>
              <p:nvSpPr>
                <p:cNvPr id="48" name="Freeform 56"/>
                <p:cNvSpPr>
                  <a:spLocks/>
                </p:cNvSpPr>
                <p:nvPr/>
              </p:nvSpPr>
              <p:spPr bwMode="auto">
                <a:xfrm>
                  <a:off x="2592" y="2064"/>
                  <a:ext cx="1" cy="201"/>
                </a:xfrm>
                <a:custGeom>
                  <a:avLst/>
                  <a:gdLst>
                    <a:gd name="T0" fmla="*/ 0 w 1"/>
                    <a:gd name="T1" fmla="*/ 228 h 228"/>
                    <a:gd name="T2" fmla="*/ 1 w 1"/>
                    <a:gd name="T3" fmla="*/ 0 h 228"/>
                    <a:gd name="T4" fmla="*/ 0 60000 65536"/>
                    <a:gd name="T5" fmla="*/ 0 60000 65536"/>
                    <a:gd name="T6" fmla="*/ 0 w 1"/>
                    <a:gd name="T7" fmla="*/ 0 h 228"/>
                    <a:gd name="T8" fmla="*/ 1 w 1"/>
                    <a:gd name="T9" fmla="*/ 228 h 228"/>
                  </a:gdLst>
                  <a:ahLst/>
                  <a:cxnLst>
                    <a:cxn ang="T4">
                      <a:pos x="T0" y="T1"/>
                    </a:cxn>
                    <a:cxn ang="T5">
                      <a:pos x="T2" y="T3"/>
                    </a:cxn>
                  </a:cxnLst>
                  <a:rect l="T6" t="T7" r="T8" b="T9"/>
                  <a:pathLst>
                    <a:path w="1" h="228">
                      <a:moveTo>
                        <a:pt x="0" y="228"/>
                      </a:moveTo>
                      <a:lnTo>
                        <a:pt x="1" y="0"/>
                      </a:lnTo>
                    </a:path>
                  </a:pathLst>
                </a:custGeom>
                <a:noFill/>
                <a:ln w="31750" cap="flat" cmpd="sng">
                  <a:solidFill>
                    <a:srgbClr val="A50021"/>
                  </a:solidFill>
                  <a:prstDash val="solid"/>
                  <a:round/>
                  <a:headEnd type="none" w="med" len="med"/>
                  <a:tailEnd type="triangle" w="med" len="med"/>
                </a:ln>
              </p:spPr>
              <p:txBody>
                <a:bodyPr lIns="0" tIns="0" rIns="0" bIns="0">
                  <a:spAutoFit/>
                </a:bodyPr>
                <a:lstStyle/>
                <a:p>
                  <a:endParaRPr lang="en-US" sz="900"/>
                </a:p>
              </p:txBody>
            </p:sp>
            <p:sp>
              <p:nvSpPr>
                <p:cNvPr id="49" name="Line 57"/>
                <p:cNvSpPr>
                  <a:spLocks noChangeShapeType="1"/>
                </p:cNvSpPr>
                <p:nvPr/>
              </p:nvSpPr>
              <p:spPr bwMode="auto">
                <a:xfrm flipH="1">
                  <a:off x="2160" y="1968"/>
                  <a:ext cx="240" cy="0"/>
                </a:xfrm>
                <a:prstGeom prst="line">
                  <a:avLst/>
                </a:prstGeom>
                <a:noFill/>
                <a:ln w="31750">
                  <a:solidFill>
                    <a:srgbClr val="A50021"/>
                  </a:solidFill>
                  <a:round/>
                  <a:headEnd/>
                  <a:tailEnd type="triangle" w="med" len="med"/>
                </a:ln>
              </p:spPr>
              <p:txBody>
                <a:bodyPr wrap="none" lIns="0" tIns="0" rIns="0" bIns="0">
                  <a:spAutoFit/>
                </a:bodyPr>
                <a:lstStyle/>
                <a:p>
                  <a:endParaRPr lang="en-US" sz="900"/>
                </a:p>
              </p:txBody>
            </p:sp>
          </p:grpSp>
          <p:sp>
            <p:nvSpPr>
              <p:cNvPr id="7" name="TextBox 6"/>
              <p:cNvSpPr txBox="1"/>
              <p:nvPr/>
            </p:nvSpPr>
            <p:spPr>
              <a:xfrm>
                <a:off x="886408" y="3769566"/>
                <a:ext cx="610553" cy="532480"/>
              </a:xfrm>
              <a:prstGeom prst="rect">
                <a:avLst/>
              </a:prstGeom>
              <a:noFill/>
            </p:spPr>
            <p:txBody>
              <a:bodyPr wrap="none" rtlCol="0">
                <a:spAutoFit/>
              </a:bodyPr>
              <a:lstStyle/>
              <a:p>
                <a:r>
                  <a:rPr lang="en-US" sz="900" dirty="0" smtClean="0"/>
                  <a:t>A</a:t>
                </a:r>
                <a:endParaRPr lang="en-US" sz="900" dirty="0"/>
              </a:p>
            </p:txBody>
          </p:sp>
          <p:sp>
            <p:nvSpPr>
              <p:cNvPr id="8" name="TextBox 7"/>
              <p:cNvSpPr txBox="1"/>
              <p:nvPr/>
            </p:nvSpPr>
            <p:spPr>
              <a:xfrm>
                <a:off x="1813251" y="3343469"/>
                <a:ext cx="610553" cy="532480"/>
              </a:xfrm>
              <a:prstGeom prst="rect">
                <a:avLst/>
              </a:prstGeom>
              <a:noFill/>
            </p:spPr>
            <p:txBody>
              <a:bodyPr wrap="none" rtlCol="0">
                <a:spAutoFit/>
              </a:bodyPr>
              <a:lstStyle/>
              <a:p>
                <a:r>
                  <a:rPr lang="en-US" sz="900" dirty="0" smtClean="0"/>
                  <a:t>B</a:t>
                </a:r>
                <a:endParaRPr lang="en-US" sz="900" dirty="0"/>
              </a:p>
            </p:txBody>
          </p:sp>
        </p:grpSp>
        <p:grpSp>
          <p:nvGrpSpPr>
            <p:cNvPr id="58" name="Group 28"/>
            <p:cNvGrpSpPr/>
            <p:nvPr/>
          </p:nvGrpSpPr>
          <p:grpSpPr>
            <a:xfrm>
              <a:off x="5385521" y="4235498"/>
              <a:ext cx="2954644" cy="2189066"/>
              <a:chOff x="714763" y="1483568"/>
              <a:chExt cx="5318124" cy="4403790"/>
            </a:xfrm>
          </p:grpSpPr>
          <p:grpSp>
            <p:nvGrpSpPr>
              <p:cNvPr id="59" name="Group 22"/>
              <p:cNvGrpSpPr/>
              <p:nvPr/>
            </p:nvGrpSpPr>
            <p:grpSpPr>
              <a:xfrm>
                <a:off x="714763" y="1483568"/>
                <a:ext cx="5318124" cy="4403790"/>
                <a:chOff x="360200" y="1362270"/>
                <a:chExt cx="5318124" cy="4403790"/>
              </a:xfrm>
            </p:grpSpPr>
            <p:grpSp>
              <p:nvGrpSpPr>
                <p:cNvPr id="62" name="Group 11"/>
                <p:cNvGrpSpPr>
                  <a:grpSpLocks/>
                </p:cNvGrpSpPr>
                <p:nvPr/>
              </p:nvGrpSpPr>
              <p:grpSpPr bwMode="auto">
                <a:xfrm>
                  <a:off x="360200" y="1452822"/>
                  <a:ext cx="5318124" cy="4313238"/>
                  <a:chOff x="139" y="1080"/>
                  <a:chExt cx="3350" cy="2717"/>
                </a:xfrm>
              </p:grpSpPr>
              <p:sp>
                <p:nvSpPr>
                  <p:cNvPr id="74" name="Freeform 5"/>
                  <p:cNvSpPr>
                    <a:spLocks/>
                  </p:cNvSpPr>
                  <p:nvPr/>
                </p:nvSpPr>
                <p:spPr bwMode="auto">
                  <a:xfrm>
                    <a:off x="447" y="1227"/>
                    <a:ext cx="2802" cy="2244"/>
                  </a:xfrm>
                  <a:custGeom>
                    <a:avLst/>
                    <a:gdLst/>
                    <a:ahLst/>
                    <a:cxnLst>
                      <a:cxn ang="0">
                        <a:pos x="83" y="3742"/>
                      </a:cxn>
                      <a:cxn ang="0">
                        <a:pos x="164" y="3748"/>
                      </a:cxn>
                      <a:cxn ang="0">
                        <a:pos x="213" y="3717"/>
                      </a:cxn>
                      <a:cxn ang="0">
                        <a:pos x="279" y="3700"/>
                      </a:cxn>
                      <a:cxn ang="0">
                        <a:pos x="358" y="3742"/>
                      </a:cxn>
                      <a:cxn ang="0">
                        <a:pos x="441" y="3763"/>
                      </a:cxn>
                      <a:cxn ang="0">
                        <a:pos x="572" y="3748"/>
                      </a:cxn>
                      <a:cxn ang="0">
                        <a:pos x="712" y="3742"/>
                      </a:cxn>
                      <a:cxn ang="0">
                        <a:pos x="871" y="3742"/>
                      </a:cxn>
                      <a:cxn ang="0">
                        <a:pos x="941" y="3158"/>
                      </a:cxn>
                      <a:cxn ang="0">
                        <a:pos x="1000" y="3742"/>
                      </a:cxn>
                      <a:cxn ang="0">
                        <a:pos x="1119" y="3738"/>
                      </a:cxn>
                      <a:cxn ang="0">
                        <a:pos x="1148" y="3679"/>
                      </a:cxn>
                      <a:cxn ang="0">
                        <a:pos x="1232" y="3738"/>
                      </a:cxn>
                      <a:cxn ang="0">
                        <a:pos x="1384" y="3738"/>
                      </a:cxn>
                      <a:cxn ang="0">
                        <a:pos x="1544" y="3738"/>
                      </a:cxn>
                      <a:cxn ang="0">
                        <a:pos x="1639" y="3738"/>
                      </a:cxn>
                      <a:cxn ang="0">
                        <a:pos x="1778" y="3731"/>
                      </a:cxn>
                      <a:cxn ang="0">
                        <a:pos x="1874" y="3727"/>
                      </a:cxn>
                      <a:cxn ang="0">
                        <a:pos x="1940" y="3296"/>
                      </a:cxn>
                      <a:cxn ang="0">
                        <a:pos x="1961" y="3700"/>
                      </a:cxn>
                      <a:cxn ang="0">
                        <a:pos x="1998" y="443"/>
                      </a:cxn>
                      <a:cxn ang="0">
                        <a:pos x="2020" y="3706"/>
                      </a:cxn>
                      <a:cxn ang="0">
                        <a:pos x="2139" y="3727"/>
                      </a:cxn>
                      <a:cxn ang="0">
                        <a:pos x="2234" y="3720"/>
                      </a:cxn>
                      <a:cxn ang="0">
                        <a:pos x="2269" y="276"/>
                      </a:cxn>
                      <a:cxn ang="0">
                        <a:pos x="2293" y="3666"/>
                      </a:cxn>
                      <a:cxn ang="0">
                        <a:pos x="2405" y="3717"/>
                      </a:cxn>
                      <a:cxn ang="0">
                        <a:pos x="2474" y="3710"/>
                      </a:cxn>
                      <a:cxn ang="0">
                        <a:pos x="2571" y="3687"/>
                      </a:cxn>
                      <a:cxn ang="0">
                        <a:pos x="2663" y="3710"/>
                      </a:cxn>
                      <a:cxn ang="0">
                        <a:pos x="2798" y="3706"/>
                      </a:cxn>
                      <a:cxn ang="0">
                        <a:pos x="2905" y="3617"/>
                      </a:cxn>
                      <a:cxn ang="0">
                        <a:pos x="2929" y="2928"/>
                      </a:cxn>
                      <a:cxn ang="0">
                        <a:pos x="2964" y="3682"/>
                      </a:cxn>
                      <a:cxn ang="0">
                        <a:pos x="3069" y="3687"/>
                      </a:cxn>
                      <a:cxn ang="0">
                        <a:pos x="3207" y="3687"/>
                      </a:cxn>
                      <a:cxn ang="0">
                        <a:pos x="3324" y="3682"/>
                      </a:cxn>
                      <a:cxn ang="0">
                        <a:pos x="3419" y="3666"/>
                      </a:cxn>
                      <a:cxn ang="0">
                        <a:pos x="3453" y="2702"/>
                      </a:cxn>
                      <a:cxn ang="0">
                        <a:pos x="3475" y="3679"/>
                      </a:cxn>
                      <a:cxn ang="0">
                        <a:pos x="3565" y="3682"/>
                      </a:cxn>
                      <a:cxn ang="0">
                        <a:pos x="3671" y="3671"/>
                      </a:cxn>
                      <a:cxn ang="0">
                        <a:pos x="3755" y="3671"/>
                      </a:cxn>
                      <a:cxn ang="0">
                        <a:pos x="3859" y="3679"/>
                      </a:cxn>
                      <a:cxn ang="0">
                        <a:pos x="3895" y="3233"/>
                      </a:cxn>
                      <a:cxn ang="0">
                        <a:pos x="3935" y="3447"/>
                      </a:cxn>
                      <a:cxn ang="0">
                        <a:pos x="3994" y="3671"/>
                      </a:cxn>
                      <a:cxn ang="0">
                        <a:pos x="4136" y="3661"/>
                      </a:cxn>
                      <a:cxn ang="0">
                        <a:pos x="4245" y="3657"/>
                      </a:cxn>
                      <a:cxn ang="0">
                        <a:pos x="4330" y="3411"/>
                      </a:cxn>
                      <a:cxn ang="0">
                        <a:pos x="4356" y="3600"/>
                      </a:cxn>
                      <a:cxn ang="0">
                        <a:pos x="4438" y="3643"/>
                      </a:cxn>
                      <a:cxn ang="0">
                        <a:pos x="4568" y="3645"/>
                      </a:cxn>
                      <a:cxn ang="0">
                        <a:pos x="4674" y="3636"/>
                      </a:cxn>
                      <a:cxn ang="0">
                        <a:pos x="4727" y="3335"/>
                      </a:cxn>
                      <a:cxn ang="0">
                        <a:pos x="4775" y="3620"/>
                      </a:cxn>
                      <a:cxn ang="0">
                        <a:pos x="4893" y="3624"/>
                      </a:cxn>
                      <a:cxn ang="0">
                        <a:pos x="5010" y="3612"/>
                      </a:cxn>
                      <a:cxn ang="0">
                        <a:pos x="5046" y="3574"/>
                      </a:cxn>
                      <a:cxn ang="0">
                        <a:pos x="5146" y="3600"/>
                      </a:cxn>
                    </a:cxnLst>
                    <a:rect l="0" t="0" r="r" b="b"/>
                    <a:pathLst>
                      <a:path w="5240" h="3763">
                        <a:moveTo>
                          <a:pt x="0" y="3748"/>
                        </a:moveTo>
                        <a:lnTo>
                          <a:pt x="0" y="3753"/>
                        </a:lnTo>
                        <a:lnTo>
                          <a:pt x="11" y="3753"/>
                        </a:lnTo>
                        <a:lnTo>
                          <a:pt x="11" y="3748"/>
                        </a:lnTo>
                        <a:lnTo>
                          <a:pt x="21" y="3742"/>
                        </a:lnTo>
                        <a:lnTo>
                          <a:pt x="21" y="3738"/>
                        </a:lnTo>
                        <a:lnTo>
                          <a:pt x="34" y="3738"/>
                        </a:lnTo>
                        <a:lnTo>
                          <a:pt x="34" y="3742"/>
                        </a:lnTo>
                        <a:lnTo>
                          <a:pt x="46" y="3742"/>
                        </a:lnTo>
                        <a:lnTo>
                          <a:pt x="59" y="3742"/>
                        </a:lnTo>
                        <a:lnTo>
                          <a:pt x="59" y="3738"/>
                        </a:lnTo>
                        <a:lnTo>
                          <a:pt x="70" y="3738"/>
                        </a:lnTo>
                        <a:lnTo>
                          <a:pt x="83" y="3742"/>
                        </a:lnTo>
                        <a:lnTo>
                          <a:pt x="83" y="3738"/>
                        </a:lnTo>
                        <a:lnTo>
                          <a:pt x="93" y="3742"/>
                        </a:lnTo>
                        <a:lnTo>
                          <a:pt x="105" y="3742"/>
                        </a:lnTo>
                        <a:lnTo>
                          <a:pt x="105" y="3748"/>
                        </a:lnTo>
                        <a:lnTo>
                          <a:pt x="105" y="3753"/>
                        </a:lnTo>
                        <a:lnTo>
                          <a:pt x="119" y="3753"/>
                        </a:lnTo>
                        <a:lnTo>
                          <a:pt x="119" y="3748"/>
                        </a:lnTo>
                        <a:lnTo>
                          <a:pt x="129" y="3748"/>
                        </a:lnTo>
                        <a:lnTo>
                          <a:pt x="140" y="3748"/>
                        </a:lnTo>
                        <a:lnTo>
                          <a:pt x="140" y="3742"/>
                        </a:lnTo>
                        <a:lnTo>
                          <a:pt x="152" y="3748"/>
                        </a:lnTo>
                        <a:lnTo>
                          <a:pt x="152" y="3742"/>
                        </a:lnTo>
                        <a:lnTo>
                          <a:pt x="164" y="3748"/>
                        </a:lnTo>
                        <a:lnTo>
                          <a:pt x="175" y="3748"/>
                        </a:lnTo>
                        <a:lnTo>
                          <a:pt x="175" y="3753"/>
                        </a:lnTo>
                        <a:lnTo>
                          <a:pt x="188" y="3753"/>
                        </a:lnTo>
                        <a:lnTo>
                          <a:pt x="188" y="3748"/>
                        </a:lnTo>
                        <a:lnTo>
                          <a:pt x="201" y="3748"/>
                        </a:lnTo>
                        <a:lnTo>
                          <a:pt x="201" y="3661"/>
                        </a:lnTo>
                        <a:lnTo>
                          <a:pt x="201" y="2891"/>
                        </a:lnTo>
                        <a:lnTo>
                          <a:pt x="201" y="2014"/>
                        </a:lnTo>
                        <a:lnTo>
                          <a:pt x="213" y="1886"/>
                        </a:lnTo>
                        <a:lnTo>
                          <a:pt x="213" y="2623"/>
                        </a:lnTo>
                        <a:lnTo>
                          <a:pt x="213" y="3482"/>
                        </a:lnTo>
                        <a:lnTo>
                          <a:pt x="213" y="3687"/>
                        </a:lnTo>
                        <a:lnTo>
                          <a:pt x="213" y="3717"/>
                        </a:lnTo>
                        <a:lnTo>
                          <a:pt x="213" y="3720"/>
                        </a:lnTo>
                        <a:lnTo>
                          <a:pt x="223" y="3720"/>
                        </a:lnTo>
                        <a:lnTo>
                          <a:pt x="223" y="3727"/>
                        </a:lnTo>
                        <a:lnTo>
                          <a:pt x="234" y="3727"/>
                        </a:lnTo>
                        <a:lnTo>
                          <a:pt x="234" y="3731"/>
                        </a:lnTo>
                        <a:lnTo>
                          <a:pt x="247" y="3731"/>
                        </a:lnTo>
                        <a:lnTo>
                          <a:pt x="247" y="3727"/>
                        </a:lnTo>
                        <a:lnTo>
                          <a:pt x="258" y="3727"/>
                        </a:lnTo>
                        <a:lnTo>
                          <a:pt x="270" y="3727"/>
                        </a:lnTo>
                        <a:lnTo>
                          <a:pt x="270" y="3720"/>
                        </a:lnTo>
                        <a:lnTo>
                          <a:pt x="279" y="3717"/>
                        </a:lnTo>
                        <a:lnTo>
                          <a:pt x="279" y="3710"/>
                        </a:lnTo>
                        <a:lnTo>
                          <a:pt x="279" y="3700"/>
                        </a:lnTo>
                        <a:lnTo>
                          <a:pt x="279" y="3687"/>
                        </a:lnTo>
                        <a:lnTo>
                          <a:pt x="293" y="3706"/>
                        </a:lnTo>
                        <a:lnTo>
                          <a:pt x="293" y="3717"/>
                        </a:lnTo>
                        <a:lnTo>
                          <a:pt x="293" y="3731"/>
                        </a:lnTo>
                        <a:lnTo>
                          <a:pt x="293" y="3738"/>
                        </a:lnTo>
                        <a:lnTo>
                          <a:pt x="293" y="3742"/>
                        </a:lnTo>
                        <a:lnTo>
                          <a:pt x="305" y="3742"/>
                        </a:lnTo>
                        <a:lnTo>
                          <a:pt x="305" y="3748"/>
                        </a:lnTo>
                        <a:lnTo>
                          <a:pt x="317" y="3748"/>
                        </a:lnTo>
                        <a:lnTo>
                          <a:pt x="336" y="3748"/>
                        </a:lnTo>
                        <a:lnTo>
                          <a:pt x="348" y="3748"/>
                        </a:lnTo>
                        <a:lnTo>
                          <a:pt x="358" y="3748"/>
                        </a:lnTo>
                        <a:lnTo>
                          <a:pt x="358" y="3742"/>
                        </a:lnTo>
                        <a:lnTo>
                          <a:pt x="369" y="3742"/>
                        </a:lnTo>
                        <a:lnTo>
                          <a:pt x="369" y="3748"/>
                        </a:lnTo>
                        <a:lnTo>
                          <a:pt x="382" y="3742"/>
                        </a:lnTo>
                        <a:lnTo>
                          <a:pt x="382" y="3748"/>
                        </a:lnTo>
                        <a:lnTo>
                          <a:pt x="382" y="3742"/>
                        </a:lnTo>
                        <a:lnTo>
                          <a:pt x="396" y="3742"/>
                        </a:lnTo>
                        <a:lnTo>
                          <a:pt x="406" y="3742"/>
                        </a:lnTo>
                        <a:lnTo>
                          <a:pt x="417" y="3742"/>
                        </a:lnTo>
                        <a:lnTo>
                          <a:pt x="428" y="3742"/>
                        </a:lnTo>
                        <a:lnTo>
                          <a:pt x="428" y="3748"/>
                        </a:lnTo>
                        <a:lnTo>
                          <a:pt x="441" y="3753"/>
                        </a:lnTo>
                        <a:lnTo>
                          <a:pt x="441" y="3758"/>
                        </a:lnTo>
                        <a:lnTo>
                          <a:pt x="441" y="3763"/>
                        </a:lnTo>
                        <a:lnTo>
                          <a:pt x="441" y="3758"/>
                        </a:lnTo>
                        <a:lnTo>
                          <a:pt x="454" y="3753"/>
                        </a:lnTo>
                        <a:lnTo>
                          <a:pt x="454" y="3748"/>
                        </a:lnTo>
                        <a:lnTo>
                          <a:pt x="465" y="3748"/>
                        </a:lnTo>
                        <a:lnTo>
                          <a:pt x="475" y="3748"/>
                        </a:lnTo>
                        <a:lnTo>
                          <a:pt x="489" y="3748"/>
                        </a:lnTo>
                        <a:lnTo>
                          <a:pt x="500" y="3748"/>
                        </a:lnTo>
                        <a:lnTo>
                          <a:pt x="513" y="3748"/>
                        </a:lnTo>
                        <a:lnTo>
                          <a:pt x="525" y="3748"/>
                        </a:lnTo>
                        <a:lnTo>
                          <a:pt x="535" y="3748"/>
                        </a:lnTo>
                        <a:lnTo>
                          <a:pt x="548" y="3748"/>
                        </a:lnTo>
                        <a:lnTo>
                          <a:pt x="558" y="3748"/>
                        </a:lnTo>
                        <a:lnTo>
                          <a:pt x="572" y="3748"/>
                        </a:lnTo>
                        <a:lnTo>
                          <a:pt x="581" y="3748"/>
                        </a:lnTo>
                        <a:lnTo>
                          <a:pt x="595" y="3748"/>
                        </a:lnTo>
                        <a:lnTo>
                          <a:pt x="607" y="3748"/>
                        </a:lnTo>
                        <a:lnTo>
                          <a:pt x="619" y="3748"/>
                        </a:lnTo>
                        <a:lnTo>
                          <a:pt x="629" y="3748"/>
                        </a:lnTo>
                        <a:lnTo>
                          <a:pt x="643" y="3748"/>
                        </a:lnTo>
                        <a:lnTo>
                          <a:pt x="643" y="3742"/>
                        </a:lnTo>
                        <a:lnTo>
                          <a:pt x="656" y="3742"/>
                        </a:lnTo>
                        <a:lnTo>
                          <a:pt x="664" y="3742"/>
                        </a:lnTo>
                        <a:lnTo>
                          <a:pt x="677" y="3742"/>
                        </a:lnTo>
                        <a:lnTo>
                          <a:pt x="687" y="3742"/>
                        </a:lnTo>
                        <a:lnTo>
                          <a:pt x="701" y="3742"/>
                        </a:lnTo>
                        <a:lnTo>
                          <a:pt x="712" y="3742"/>
                        </a:lnTo>
                        <a:lnTo>
                          <a:pt x="723" y="3742"/>
                        </a:lnTo>
                        <a:lnTo>
                          <a:pt x="742" y="3742"/>
                        </a:lnTo>
                        <a:lnTo>
                          <a:pt x="754" y="3742"/>
                        </a:lnTo>
                        <a:lnTo>
                          <a:pt x="767" y="3742"/>
                        </a:lnTo>
                        <a:lnTo>
                          <a:pt x="778" y="3742"/>
                        </a:lnTo>
                        <a:lnTo>
                          <a:pt x="791" y="3742"/>
                        </a:lnTo>
                        <a:lnTo>
                          <a:pt x="801" y="3742"/>
                        </a:lnTo>
                        <a:lnTo>
                          <a:pt x="813" y="3742"/>
                        </a:lnTo>
                        <a:lnTo>
                          <a:pt x="824" y="3742"/>
                        </a:lnTo>
                        <a:lnTo>
                          <a:pt x="836" y="3742"/>
                        </a:lnTo>
                        <a:lnTo>
                          <a:pt x="847" y="3742"/>
                        </a:lnTo>
                        <a:lnTo>
                          <a:pt x="861" y="3742"/>
                        </a:lnTo>
                        <a:lnTo>
                          <a:pt x="871" y="3742"/>
                        </a:lnTo>
                        <a:lnTo>
                          <a:pt x="882" y="3742"/>
                        </a:lnTo>
                        <a:lnTo>
                          <a:pt x="895" y="3742"/>
                        </a:lnTo>
                        <a:lnTo>
                          <a:pt x="906" y="3742"/>
                        </a:lnTo>
                        <a:lnTo>
                          <a:pt x="919" y="3742"/>
                        </a:lnTo>
                        <a:lnTo>
                          <a:pt x="919" y="3731"/>
                        </a:lnTo>
                        <a:lnTo>
                          <a:pt x="919" y="3706"/>
                        </a:lnTo>
                        <a:lnTo>
                          <a:pt x="931" y="3643"/>
                        </a:lnTo>
                        <a:lnTo>
                          <a:pt x="931" y="3527"/>
                        </a:lnTo>
                        <a:lnTo>
                          <a:pt x="931" y="3387"/>
                        </a:lnTo>
                        <a:lnTo>
                          <a:pt x="931" y="3227"/>
                        </a:lnTo>
                        <a:lnTo>
                          <a:pt x="931" y="3115"/>
                        </a:lnTo>
                        <a:lnTo>
                          <a:pt x="941" y="3085"/>
                        </a:lnTo>
                        <a:lnTo>
                          <a:pt x="941" y="3158"/>
                        </a:lnTo>
                        <a:lnTo>
                          <a:pt x="941" y="3311"/>
                        </a:lnTo>
                        <a:lnTo>
                          <a:pt x="941" y="3473"/>
                        </a:lnTo>
                        <a:lnTo>
                          <a:pt x="941" y="3600"/>
                        </a:lnTo>
                        <a:lnTo>
                          <a:pt x="941" y="3671"/>
                        </a:lnTo>
                        <a:lnTo>
                          <a:pt x="954" y="3710"/>
                        </a:lnTo>
                        <a:lnTo>
                          <a:pt x="954" y="3727"/>
                        </a:lnTo>
                        <a:lnTo>
                          <a:pt x="954" y="3731"/>
                        </a:lnTo>
                        <a:lnTo>
                          <a:pt x="954" y="3738"/>
                        </a:lnTo>
                        <a:lnTo>
                          <a:pt x="965" y="3738"/>
                        </a:lnTo>
                        <a:lnTo>
                          <a:pt x="978" y="3738"/>
                        </a:lnTo>
                        <a:lnTo>
                          <a:pt x="978" y="3742"/>
                        </a:lnTo>
                        <a:lnTo>
                          <a:pt x="990" y="3742"/>
                        </a:lnTo>
                        <a:lnTo>
                          <a:pt x="1000" y="3742"/>
                        </a:lnTo>
                        <a:lnTo>
                          <a:pt x="1013" y="3742"/>
                        </a:lnTo>
                        <a:lnTo>
                          <a:pt x="1027" y="3742"/>
                        </a:lnTo>
                        <a:lnTo>
                          <a:pt x="1037" y="3742"/>
                        </a:lnTo>
                        <a:lnTo>
                          <a:pt x="1049" y="3742"/>
                        </a:lnTo>
                        <a:lnTo>
                          <a:pt x="1063" y="3742"/>
                        </a:lnTo>
                        <a:lnTo>
                          <a:pt x="1073" y="3742"/>
                        </a:lnTo>
                        <a:lnTo>
                          <a:pt x="1086" y="3738"/>
                        </a:lnTo>
                        <a:lnTo>
                          <a:pt x="1086" y="3742"/>
                        </a:lnTo>
                        <a:lnTo>
                          <a:pt x="1093" y="3742"/>
                        </a:lnTo>
                        <a:lnTo>
                          <a:pt x="1105" y="3738"/>
                        </a:lnTo>
                        <a:lnTo>
                          <a:pt x="1105" y="3742"/>
                        </a:lnTo>
                        <a:lnTo>
                          <a:pt x="1119" y="3742"/>
                        </a:lnTo>
                        <a:lnTo>
                          <a:pt x="1119" y="3738"/>
                        </a:lnTo>
                        <a:lnTo>
                          <a:pt x="1119" y="3731"/>
                        </a:lnTo>
                        <a:lnTo>
                          <a:pt x="1119" y="3700"/>
                        </a:lnTo>
                        <a:lnTo>
                          <a:pt x="1119" y="3617"/>
                        </a:lnTo>
                        <a:lnTo>
                          <a:pt x="1136" y="3452"/>
                        </a:lnTo>
                        <a:lnTo>
                          <a:pt x="1136" y="3227"/>
                        </a:lnTo>
                        <a:lnTo>
                          <a:pt x="1136" y="3007"/>
                        </a:lnTo>
                        <a:lnTo>
                          <a:pt x="1136" y="2906"/>
                        </a:lnTo>
                        <a:lnTo>
                          <a:pt x="1136" y="2964"/>
                        </a:lnTo>
                        <a:lnTo>
                          <a:pt x="1148" y="3143"/>
                        </a:lnTo>
                        <a:lnTo>
                          <a:pt x="1148" y="3355"/>
                        </a:lnTo>
                        <a:lnTo>
                          <a:pt x="1148" y="3515"/>
                        </a:lnTo>
                        <a:lnTo>
                          <a:pt x="1148" y="3620"/>
                        </a:lnTo>
                        <a:lnTo>
                          <a:pt x="1148" y="3679"/>
                        </a:lnTo>
                        <a:lnTo>
                          <a:pt x="1160" y="3706"/>
                        </a:lnTo>
                        <a:lnTo>
                          <a:pt x="1160" y="3720"/>
                        </a:lnTo>
                        <a:lnTo>
                          <a:pt x="1160" y="3727"/>
                        </a:lnTo>
                        <a:lnTo>
                          <a:pt x="1160" y="3731"/>
                        </a:lnTo>
                        <a:lnTo>
                          <a:pt x="1160" y="3738"/>
                        </a:lnTo>
                        <a:lnTo>
                          <a:pt x="1173" y="3738"/>
                        </a:lnTo>
                        <a:lnTo>
                          <a:pt x="1184" y="3738"/>
                        </a:lnTo>
                        <a:lnTo>
                          <a:pt x="1184" y="3742"/>
                        </a:lnTo>
                        <a:lnTo>
                          <a:pt x="1197" y="3742"/>
                        </a:lnTo>
                        <a:lnTo>
                          <a:pt x="1197" y="3738"/>
                        </a:lnTo>
                        <a:lnTo>
                          <a:pt x="1208" y="3738"/>
                        </a:lnTo>
                        <a:lnTo>
                          <a:pt x="1221" y="3738"/>
                        </a:lnTo>
                        <a:lnTo>
                          <a:pt x="1232" y="3738"/>
                        </a:lnTo>
                        <a:lnTo>
                          <a:pt x="1243" y="3738"/>
                        </a:lnTo>
                        <a:lnTo>
                          <a:pt x="1254" y="3738"/>
                        </a:lnTo>
                        <a:lnTo>
                          <a:pt x="1267" y="3738"/>
                        </a:lnTo>
                        <a:lnTo>
                          <a:pt x="1278" y="3738"/>
                        </a:lnTo>
                        <a:lnTo>
                          <a:pt x="1291" y="3738"/>
                        </a:lnTo>
                        <a:lnTo>
                          <a:pt x="1302" y="3738"/>
                        </a:lnTo>
                        <a:lnTo>
                          <a:pt x="1313" y="3738"/>
                        </a:lnTo>
                        <a:lnTo>
                          <a:pt x="1326" y="3738"/>
                        </a:lnTo>
                        <a:lnTo>
                          <a:pt x="1339" y="3738"/>
                        </a:lnTo>
                        <a:lnTo>
                          <a:pt x="1348" y="3738"/>
                        </a:lnTo>
                        <a:lnTo>
                          <a:pt x="1360" y="3738"/>
                        </a:lnTo>
                        <a:lnTo>
                          <a:pt x="1372" y="3738"/>
                        </a:lnTo>
                        <a:lnTo>
                          <a:pt x="1384" y="3738"/>
                        </a:lnTo>
                        <a:lnTo>
                          <a:pt x="1398" y="3738"/>
                        </a:lnTo>
                        <a:lnTo>
                          <a:pt x="1407" y="3738"/>
                        </a:lnTo>
                        <a:lnTo>
                          <a:pt x="1419" y="3738"/>
                        </a:lnTo>
                        <a:lnTo>
                          <a:pt x="1433" y="3738"/>
                        </a:lnTo>
                        <a:lnTo>
                          <a:pt x="1443" y="3738"/>
                        </a:lnTo>
                        <a:lnTo>
                          <a:pt x="1457" y="3738"/>
                        </a:lnTo>
                        <a:lnTo>
                          <a:pt x="1466" y="3738"/>
                        </a:lnTo>
                        <a:lnTo>
                          <a:pt x="1481" y="3738"/>
                        </a:lnTo>
                        <a:lnTo>
                          <a:pt x="1492" y="3738"/>
                        </a:lnTo>
                        <a:lnTo>
                          <a:pt x="1503" y="3738"/>
                        </a:lnTo>
                        <a:lnTo>
                          <a:pt x="1514" y="3738"/>
                        </a:lnTo>
                        <a:lnTo>
                          <a:pt x="1533" y="3738"/>
                        </a:lnTo>
                        <a:lnTo>
                          <a:pt x="1544" y="3738"/>
                        </a:lnTo>
                        <a:lnTo>
                          <a:pt x="1554" y="3738"/>
                        </a:lnTo>
                        <a:lnTo>
                          <a:pt x="1554" y="3731"/>
                        </a:lnTo>
                        <a:lnTo>
                          <a:pt x="1566" y="3731"/>
                        </a:lnTo>
                        <a:lnTo>
                          <a:pt x="1579" y="3731"/>
                        </a:lnTo>
                        <a:lnTo>
                          <a:pt x="1592" y="3731"/>
                        </a:lnTo>
                        <a:lnTo>
                          <a:pt x="1592" y="3738"/>
                        </a:lnTo>
                        <a:lnTo>
                          <a:pt x="1601" y="3738"/>
                        </a:lnTo>
                        <a:lnTo>
                          <a:pt x="1614" y="3731"/>
                        </a:lnTo>
                        <a:lnTo>
                          <a:pt x="1614" y="3738"/>
                        </a:lnTo>
                        <a:lnTo>
                          <a:pt x="1627" y="3738"/>
                        </a:lnTo>
                        <a:lnTo>
                          <a:pt x="1627" y="3731"/>
                        </a:lnTo>
                        <a:lnTo>
                          <a:pt x="1639" y="3731"/>
                        </a:lnTo>
                        <a:lnTo>
                          <a:pt x="1639" y="3738"/>
                        </a:lnTo>
                        <a:lnTo>
                          <a:pt x="1651" y="3738"/>
                        </a:lnTo>
                        <a:lnTo>
                          <a:pt x="1651" y="3731"/>
                        </a:lnTo>
                        <a:lnTo>
                          <a:pt x="1663" y="3731"/>
                        </a:lnTo>
                        <a:lnTo>
                          <a:pt x="1673" y="3731"/>
                        </a:lnTo>
                        <a:lnTo>
                          <a:pt x="1687" y="3731"/>
                        </a:lnTo>
                        <a:lnTo>
                          <a:pt x="1698" y="3731"/>
                        </a:lnTo>
                        <a:lnTo>
                          <a:pt x="1710" y="3731"/>
                        </a:lnTo>
                        <a:lnTo>
                          <a:pt x="1721" y="3731"/>
                        </a:lnTo>
                        <a:lnTo>
                          <a:pt x="1732" y="3731"/>
                        </a:lnTo>
                        <a:lnTo>
                          <a:pt x="1746" y="3731"/>
                        </a:lnTo>
                        <a:lnTo>
                          <a:pt x="1756" y="3731"/>
                        </a:lnTo>
                        <a:lnTo>
                          <a:pt x="1767" y="3731"/>
                        </a:lnTo>
                        <a:lnTo>
                          <a:pt x="1778" y="3731"/>
                        </a:lnTo>
                        <a:lnTo>
                          <a:pt x="1791" y="3731"/>
                        </a:lnTo>
                        <a:lnTo>
                          <a:pt x="1802" y="3731"/>
                        </a:lnTo>
                        <a:lnTo>
                          <a:pt x="1813" y="3731"/>
                        </a:lnTo>
                        <a:lnTo>
                          <a:pt x="1826" y="3731"/>
                        </a:lnTo>
                        <a:lnTo>
                          <a:pt x="1826" y="3727"/>
                        </a:lnTo>
                        <a:lnTo>
                          <a:pt x="1840" y="3727"/>
                        </a:lnTo>
                        <a:lnTo>
                          <a:pt x="1850" y="3727"/>
                        </a:lnTo>
                        <a:lnTo>
                          <a:pt x="1850" y="3731"/>
                        </a:lnTo>
                        <a:lnTo>
                          <a:pt x="1863" y="3731"/>
                        </a:lnTo>
                        <a:lnTo>
                          <a:pt x="1863" y="3727"/>
                        </a:lnTo>
                        <a:lnTo>
                          <a:pt x="1863" y="3731"/>
                        </a:lnTo>
                        <a:lnTo>
                          <a:pt x="1874" y="3731"/>
                        </a:lnTo>
                        <a:lnTo>
                          <a:pt x="1874" y="3727"/>
                        </a:lnTo>
                        <a:lnTo>
                          <a:pt x="1887" y="3727"/>
                        </a:lnTo>
                        <a:lnTo>
                          <a:pt x="1899" y="3727"/>
                        </a:lnTo>
                        <a:lnTo>
                          <a:pt x="1909" y="3720"/>
                        </a:lnTo>
                        <a:lnTo>
                          <a:pt x="1909" y="3710"/>
                        </a:lnTo>
                        <a:lnTo>
                          <a:pt x="1909" y="3666"/>
                        </a:lnTo>
                        <a:lnTo>
                          <a:pt x="1909" y="3585"/>
                        </a:lnTo>
                        <a:lnTo>
                          <a:pt x="1909" y="3440"/>
                        </a:lnTo>
                        <a:lnTo>
                          <a:pt x="1922" y="3273"/>
                        </a:lnTo>
                        <a:lnTo>
                          <a:pt x="1922" y="3130"/>
                        </a:lnTo>
                        <a:lnTo>
                          <a:pt x="1922" y="3060"/>
                        </a:lnTo>
                        <a:lnTo>
                          <a:pt x="1922" y="3109"/>
                        </a:lnTo>
                        <a:lnTo>
                          <a:pt x="1940" y="3199"/>
                        </a:lnTo>
                        <a:lnTo>
                          <a:pt x="1940" y="3296"/>
                        </a:lnTo>
                        <a:lnTo>
                          <a:pt x="1940" y="3387"/>
                        </a:lnTo>
                        <a:lnTo>
                          <a:pt x="1940" y="3463"/>
                        </a:lnTo>
                        <a:lnTo>
                          <a:pt x="1940" y="3522"/>
                        </a:lnTo>
                        <a:lnTo>
                          <a:pt x="1940" y="3570"/>
                        </a:lnTo>
                        <a:lnTo>
                          <a:pt x="1950" y="3606"/>
                        </a:lnTo>
                        <a:lnTo>
                          <a:pt x="1950" y="3630"/>
                        </a:lnTo>
                        <a:lnTo>
                          <a:pt x="1950" y="3651"/>
                        </a:lnTo>
                        <a:lnTo>
                          <a:pt x="1950" y="3661"/>
                        </a:lnTo>
                        <a:lnTo>
                          <a:pt x="1950" y="3679"/>
                        </a:lnTo>
                        <a:lnTo>
                          <a:pt x="1961" y="3682"/>
                        </a:lnTo>
                        <a:lnTo>
                          <a:pt x="1961" y="3687"/>
                        </a:lnTo>
                        <a:lnTo>
                          <a:pt x="1961" y="3692"/>
                        </a:lnTo>
                        <a:lnTo>
                          <a:pt x="1961" y="3700"/>
                        </a:lnTo>
                        <a:lnTo>
                          <a:pt x="1961" y="3706"/>
                        </a:lnTo>
                        <a:lnTo>
                          <a:pt x="1961" y="3710"/>
                        </a:lnTo>
                        <a:lnTo>
                          <a:pt x="1974" y="3710"/>
                        </a:lnTo>
                        <a:lnTo>
                          <a:pt x="1974" y="3700"/>
                        </a:lnTo>
                        <a:lnTo>
                          <a:pt x="1974" y="3666"/>
                        </a:lnTo>
                        <a:lnTo>
                          <a:pt x="1985" y="3600"/>
                        </a:lnTo>
                        <a:lnTo>
                          <a:pt x="1985" y="3447"/>
                        </a:lnTo>
                        <a:lnTo>
                          <a:pt x="1985" y="3175"/>
                        </a:lnTo>
                        <a:lnTo>
                          <a:pt x="1985" y="2734"/>
                        </a:lnTo>
                        <a:lnTo>
                          <a:pt x="1985" y="2131"/>
                        </a:lnTo>
                        <a:lnTo>
                          <a:pt x="1985" y="1448"/>
                        </a:lnTo>
                        <a:lnTo>
                          <a:pt x="1998" y="824"/>
                        </a:lnTo>
                        <a:lnTo>
                          <a:pt x="1998" y="443"/>
                        </a:lnTo>
                        <a:lnTo>
                          <a:pt x="1998" y="405"/>
                        </a:lnTo>
                        <a:lnTo>
                          <a:pt x="1998" y="721"/>
                        </a:lnTo>
                        <a:lnTo>
                          <a:pt x="1998" y="1274"/>
                        </a:lnTo>
                        <a:lnTo>
                          <a:pt x="2010" y="1917"/>
                        </a:lnTo>
                        <a:lnTo>
                          <a:pt x="2010" y="2512"/>
                        </a:lnTo>
                        <a:lnTo>
                          <a:pt x="2010" y="2974"/>
                        </a:lnTo>
                        <a:lnTo>
                          <a:pt x="2010" y="3292"/>
                        </a:lnTo>
                        <a:lnTo>
                          <a:pt x="2010" y="3482"/>
                        </a:lnTo>
                        <a:lnTo>
                          <a:pt x="2010" y="3596"/>
                        </a:lnTo>
                        <a:lnTo>
                          <a:pt x="2020" y="3651"/>
                        </a:lnTo>
                        <a:lnTo>
                          <a:pt x="2020" y="3679"/>
                        </a:lnTo>
                        <a:lnTo>
                          <a:pt x="2020" y="3692"/>
                        </a:lnTo>
                        <a:lnTo>
                          <a:pt x="2020" y="3706"/>
                        </a:lnTo>
                        <a:lnTo>
                          <a:pt x="2034" y="3710"/>
                        </a:lnTo>
                        <a:lnTo>
                          <a:pt x="2034" y="3717"/>
                        </a:lnTo>
                        <a:lnTo>
                          <a:pt x="2044" y="3717"/>
                        </a:lnTo>
                        <a:lnTo>
                          <a:pt x="2044" y="3720"/>
                        </a:lnTo>
                        <a:lnTo>
                          <a:pt x="2057" y="3720"/>
                        </a:lnTo>
                        <a:lnTo>
                          <a:pt x="2069" y="3720"/>
                        </a:lnTo>
                        <a:lnTo>
                          <a:pt x="2079" y="3720"/>
                        </a:lnTo>
                        <a:lnTo>
                          <a:pt x="2093" y="3720"/>
                        </a:lnTo>
                        <a:lnTo>
                          <a:pt x="2104" y="3720"/>
                        </a:lnTo>
                        <a:lnTo>
                          <a:pt x="2118" y="3720"/>
                        </a:lnTo>
                        <a:lnTo>
                          <a:pt x="2128" y="3720"/>
                        </a:lnTo>
                        <a:lnTo>
                          <a:pt x="2128" y="3727"/>
                        </a:lnTo>
                        <a:lnTo>
                          <a:pt x="2139" y="3727"/>
                        </a:lnTo>
                        <a:lnTo>
                          <a:pt x="2139" y="3720"/>
                        </a:lnTo>
                        <a:lnTo>
                          <a:pt x="2153" y="3720"/>
                        </a:lnTo>
                        <a:lnTo>
                          <a:pt x="2162" y="3720"/>
                        </a:lnTo>
                        <a:lnTo>
                          <a:pt x="2162" y="3717"/>
                        </a:lnTo>
                        <a:lnTo>
                          <a:pt x="2175" y="3717"/>
                        </a:lnTo>
                        <a:lnTo>
                          <a:pt x="2175" y="3720"/>
                        </a:lnTo>
                        <a:lnTo>
                          <a:pt x="2184" y="3720"/>
                        </a:lnTo>
                        <a:lnTo>
                          <a:pt x="2197" y="3727"/>
                        </a:lnTo>
                        <a:lnTo>
                          <a:pt x="2210" y="3727"/>
                        </a:lnTo>
                        <a:lnTo>
                          <a:pt x="2210" y="3720"/>
                        </a:lnTo>
                        <a:lnTo>
                          <a:pt x="2222" y="3727"/>
                        </a:lnTo>
                        <a:lnTo>
                          <a:pt x="2222" y="3720"/>
                        </a:lnTo>
                        <a:lnTo>
                          <a:pt x="2234" y="3720"/>
                        </a:lnTo>
                        <a:lnTo>
                          <a:pt x="2246" y="3717"/>
                        </a:lnTo>
                        <a:lnTo>
                          <a:pt x="2246" y="3710"/>
                        </a:lnTo>
                        <a:lnTo>
                          <a:pt x="2246" y="3700"/>
                        </a:lnTo>
                        <a:lnTo>
                          <a:pt x="2246" y="3671"/>
                        </a:lnTo>
                        <a:lnTo>
                          <a:pt x="2246" y="3620"/>
                        </a:lnTo>
                        <a:lnTo>
                          <a:pt x="2246" y="3515"/>
                        </a:lnTo>
                        <a:lnTo>
                          <a:pt x="2257" y="3325"/>
                        </a:lnTo>
                        <a:lnTo>
                          <a:pt x="2257" y="3023"/>
                        </a:lnTo>
                        <a:lnTo>
                          <a:pt x="2257" y="2576"/>
                        </a:lnTo>
                        <a:lnTo>
                          <a:pt x="2257" y="2014"/>
                        </a:lnTo>
                        <a:lnTo>
                          <a:pt x="2257" y="1377"/>
                        </a:lnTo>
                        <a:lnTo>
                          <a:pt x="2269" y="765"/>
                        </a:lnTo>
                        <a:lnTo>
                          <a:pt x="2269" y="276"/>
                        </a:lnTo>
                        <a:lnTo>
                          <a:pt x="2269" y="0"/>
                        </a:lnTo>
                        <a:lnTo>
                          <a:pt x="2269" y="259"/>
                        </a:lnTo>
                        <a:lnTo>
                          <a:pt x="2269" y="711"/>
                        </a:lnTo>
                        <a:lnTo>
                          <a:pt x="2281" y="1277"/>
                        </a:lnTo>
                        <a:lnTo>
                          <a:pt x="2281" y="1861"/>
                        </a:lnTo>
                        <a:lnTo>
                          <a:pt x="2281" y="2392"/>
                        </a:lnTo>
                        <a:lnTo>
                          <a:pt x="2281" y="2821"/>
                        </a:lnTo>
                        <a:lnTo>
                          <a:pt x="2281" y="3143"/>
                        </a:lnTo>
                        <a:lnTo>
                          <a:pt x="2293" y="3366"/>
                        </a:lnTo>
                        <a:lnTo>
                          <a:pt x="2293" y="3504"/>
                        </a:lnTo>
                        <a:lnTo>
                          <a:pt x="2293" y="3591"/>
                        </a:lnTo>
                        <a:lnTo>
                          <a:pt x="2293" y="3643"/>
                        </a:lnTo>
                        <a:lnTo>
                          <a:pt x="2293" y="3666"/>
                        </a:lnTo>
                        <a:lnTo>
                          <a:pt x="2293" y="3682"/>
                        </a:lnTo>
                        <a:lnTo>
                          <a:pt x="2307" y="3687"/>
                        </a:lnTo>
                        <a:lnTo>
                          <a:pt x="2307" y="3692"/>
                        </a:lnTo>
                        <a:lnTo>
                          <a:pt x="2307" y="3700"/>
                        </a:lnTo>
                        <a:lnTo>
                          <a:pt x="2316" y="3706"/>
                        </a:lnTo>
                        <a:lnTo>
                          <a:pt x="2316" y="3710"/>
                        </a:lnTo>
                        <a:lnTo>
                          <a:pt x="2333" y="3710"/>
                        </a:lnTo>
                        <a:lnTo>
                          <a:pt x="2346" y="3710"/>
                        </a:lnTo>
                        <a:lnTo>
                          <a:pt x="2360" y="3710"/>
                        </a:lnTo>
                        <a:lnTo>
                          <a:pt x="2368" y="3717"/>
                        </a:lnTo>
                        <a:lnTo>
                          <a:pt x="2380" y="3717"/>
                        </a:lnTo>
                        <a:lnTo>
                          <a:pt x="2392" y="3717"/>
                        </a:lnTo>
                        <a:lnTo>
                          <a:pt x="2405" y="3717"/>
                        </a:lnTo>
                        <a:lnTo>
                          <a:pt x="2405" y="3710"/>
                        </a:lnTo>
                        <a:lnTo>
                          <a:pt x="2405" y="3706"/>
                        </a:lnTo>
                        <a:lnTo>
                          <a:pt x="2405" y="3700"/>
                        </a:lnTo>
                        <a:lnTo>
                          <a:pt x="2418" y="3700"/>
                        </a:lnTo>
                        <a:lnTo>
                          <a:pt x="2418" y="3692"/>
                        </a:lnTo>
                        <a:lnTo>
                          <a:pt x="2418" y="3700"/>
                        </a:lnTo>
                        <a:lnTo>
                          <a:pt x="2427" y="3706"/>
                        </a:lnTo>
                        <a:lnTo>
                          <a:pt x="2427" y="3710"/>
                        </a:lnTo>
                        <a:lnTo>
                          <a:pt x="2440" y="3717"/>
                        </a:lnTo>
                        <a:lnTo>
                          <a:pt x="2453" y="3717"/>
                        </a:lnTo>
                        <a:lnTo>
                          <a:pt x="2463" y="3710"/>
                        </a:lnTo>
                        <a:lnTo>
                          <a:pt x="2463" y="3717"/>
                        </a:lnTo>
                        <a:lnTo>
                          <a:pt x="2474" y="3710"/>
                        </a:lnTo>
                        <a:lnTo>
                          <a:pt x="2474" y="3717"/>
                        </a:lnTo>
                        <a:lnTo>
                          <a:pt x="2486" y="3717"/>
                        </a:lnTo>
                        <a:lnTo>
                          <a:pt x="2499" y="3717"/>
                        </a:lnTo>
                        <a:lnTo>
                          <a:pt x="2512" y="3717"/>
                        </a:lnTo>
                        <a:lnTo>
                          <a:pt x="2522" y="3717"/>
                        </a:lnTo>
                        <a:lnTo>
                          <a:pt x="2533" y="3717"/>
                        </a:lnTo>
                        <a:lnTo>
                          <a:pt x="2533" y="3710"/>
                        </a:lnTo>
                        <a:lnTo>
                          <a:pt x="2547" y="3710"/>
                        </a:lnTo>
                        <a:lnTo>
                          <a:pt x="2559" y="3710"/>
                        </a:lnTo>
                        <a:lnTo>
                          <a:pt x="2559" y="3706"/>
                        </a:lnTo>
                        <a:lnTo>
                          <a:pt x="2571" y="3700"/>
                        </a:lnTo>
                        <a:lnTo>
                          <a:pt x="2571" y="3692"/>
                        </a:lnTo>
                        <a:lnTo>
                          <a:pt x="2571" y="3687"/>
                        </a:lnTo>
                        <a:lnTo>
                          <a:pt x="2583" y="3687"/>
                        </a:lnTo>
                        <a:lnTo>
                          <a:pt x="2583" y="3692"/>
                        </a:lnTo>
                        <a:lnTo>
                          <a:pt x="2583" y="3700"/>
                        </a:lnTo>
                        <a:lnTo>
                          <a:pt x="2592" y="3706"/>
                        </a:lnTo>
                        <a:lnTo>
                          <a:pt x="2592" y="3710"/>
                        </a:lnTo>
                        <a:lnTo>
                          <a:pt x="2604" y="3710"/>
                        </a:lnTo>
                        <a:lnTo>
                          <a:pt x="2604" y="3717"/>
                        </a:lnTo>
                        <a:lnTo>
                          <a:pt x="2617" y="3717"/>
                        </a:lnTo>
                        <a:lnTo>
                          <a:pt x="2627" y="3717"/>
                        </a:lnTo>
                        <a:lnTo>
                          <a:pt x="2627" y="3710"/>
                        </a:lnTo>
                        <a:lnTo>
                          <a:pt x="2640" y="3710"/>
                        </a:lnTo>
                        <a:lnTo>
                          <a:pt x="2654" y="3710"/>
                        </a:lnTo>
                        <a:lnTo>
                          <a:pt x="2663" y="3710"/>
                        </a:lnTo>
                        <a:lnTo>
                          <a:pt x="2676" y="3710"/>
                        </a:lnTo>
                        <a:lnTo>
                          <a:pt x="2687" y="3710"/>
                        </a:lnTo>
                        <a:lnTo>
                          <a:pt x="2687" y="3717"/>
                        </a:lnTo>
                        <a:lnTo>
                          <a:pt x="2687" y="3710"/>
                        </a:lnTo>
                        <a:lnTo>
                          <a:pt x="2700" y="3710"/>
                        </a:lnTo>
                        <a:lnTo>
                          <a:pt x="2714" y="3710"/>
                        </a:lnTo>
                        <a:lnTo>
                          <a:pt x="2728" y="3710"/>
                        </a:lnTo>
                        <a:lnTo>
                          <a:pt x="2741" y="3706"/>
                        </a:lnTo>
                        <a:lnTo>
                          <a:pt x="2753" y="3706"/>
                        </a:lnTo>
                        <a:lnTo>
                          <a:pt x="2766" y="3706"/>
                        </a:lnTo>
                        <a:lnTo>
                          <a:pt x="2777" y="3706"/>
                        </a:lnTo>
                        <a:lnTo>
                          <a:pt x="2790" y="3706"/>
                        </a:lnTo>
                        <a:lnTo>
                          <a:pt x="2798" y="3706"/>
                        </a:lnTo>
                        <a:lnTo>
                          <a:pt x="2812" y="3706"/>
                        </a:lnTo>
                        <a:lnTo>
                          <a:pt x="2812" y="3710"/>
                        </a:lnTo>
                        <a:lnTo>
                          <a:pt x="2824" y="3710"/>
                        </a:lnTo>
                        <a:lnTo>
                          <a:pt x="2833" y="3710"/>
                        </a:lnTo>
                        <a:lnTo>
                          <a:pt x="2847" y="3706"/>
                        </a:lnTo>
                        <a:lnTo>
                          <a:pt x="2857" y="3706"/>
                        </a:lnTo>
                        <a:lnTo>
                          <a:pt x="2870" y="3706"/>
                        </a:lnTo>
                        <a:lnTo>
                          <a:pt x="2881" y="3706"/>
                        </a:lnTo>
                        <a:lnTo>
                          <a:pt x="2895" y="3706"/>
                        </a:lnTo>
                        <a:lnTo>
                          <a:pt x="2895" y="3700"/>
                        </a:lnTo>
                        <a:lnTo>
                          <a:pt x="2895" y="3687"/>
                        </a:lnTo>
                        <a:lnTo>
                          <a:pt x="2895" y="3666"/>
                        </a:lnTo>
                        <a:lnTo>
                          <a:pt x="2905" y="3617"/>
                        </a:lnTo>
                        <a:lnTo>
                          <a:pt x="2905" y="3504"/>
                        </a:lnTo>
                        <a:lnTo>
                          <a:pt x="2905" y="3311"/>
                        </a:lnTo>
                        <a:lnTo>
                          <a:pt x="2905" y="3002"/>
                        </a:lnTo>
                        <a:lnTo>
                          <a:pt x="2905" y="2576"/>
                        </a:lnTo>
                        <a:lnTo>
                          <a:pt x="2918" y="2072"/>
                        </a:lnTo>
                        <a:lnTo>
                          <a:pt x="2918" y="1590"/>
                        </a:lnTo>
                        <a:lnTo>
                          <a:pt x="2918" y="1246"/>
                        </a:lnTo>
                        <a:lnTo>
                          <a:pt x="2918" y="1138"/>
                        </a:lnTo>
                        <a:lnTo>
                          <a:pt x="2918" y="1277"/>
                        </a:lnTo>
                        <a:lnTo>
                          <a:pt x="2918" y="1632"/>
                        </a:lnTo>
                        <a:lnTo>
                          <a:pt x="2929" y="2086"/>
                        </a:lnTo>
                        <a:lnTo>
                          <a:pt x="2929" y="2543"/>
                        </a:lnTo>
                        <a:lnTo>
                          <a:pt x="2929" y="2928"/>
                        </a:lnTo>
                        <a:lnTo>
                          <a:pt x="2929" y="3217"/>
                        </a:lnTo>
                        <a:lnTo>
                          <a:pt x="2929" y="3404"/>
                        </a:lnTo>
                        <a:lnTo>
                          <a:pt x="2942" y="3522"/>
                        </a:lnTo>
                        <a:lnTo>
                          <a:pt x="2942" y="3585"/>
                        </a:lnTo>
                        <a:lnTo>
                          <a:pt x="2942" y="3620"/>
                        </a:lnTo>
                        <a:lnTo>
                          <a:pt x="2942" y="3643"/>
                        </a:lnTo>
                        <a:lnTo>
                          <a:pt x="2942" y="3651"/>
                        </a:lnTo>
                        <a:lnTo>
                          <a:pt x="2942" y="3661"/>
                        </a:lnTo>
                        <a:lnTo>
                          <a:pt x="2953" y="3666"/>
                        </a:lnTo>
                        <a:lnTo>
                          <a:pt x="2953" y="3671"/>
                        </a:lnTo>
                        <a:lnTo>
                          <a:pt x="2953" y="3679"/>
                        </a:lnTo>
                        <a:lnTo>
                          <a:pt x="2964" y="3679"/>
                        </a:lnTo>
                        <a:lnTo>
                          <a:pt x="2964" y="3682"/>
                        </a:lnTo>
                        <a:lnTo>
                          <a:pt x="2978" y="3682"/>
                        </a:lnTo>
                        <a:lnTo>
                          <a:pt x="2988" y="3682"/>
                        </a:lnTo>
                        <a:lnTo>
                          <a:pt x="3001" y="3682"/>
                        </a:lnTo>
                        <a:lnTo>
                          <a:pt x="3012" y="3679"/>
                        </a:lnTo>
                        <a:lnTo>
                          <a:pt x="3012" y="3682"/>
                        </a:lnTo>
                        <a:lnTo>
                          <a:pt x="3023" y="3682"/>
                        </a:lnTo>
                        <a:lnTo>
                          <a:pt x="3023" y="3687"/>
                        </a:lnTo>
                        <a:lnTo>
                          <a:pt x="3034" y="3687"/>
                        </a:lnTo>
                        <a:lnTo>
                          <a:pt x="3047" y="3687"/>
                        </a:lnTo>
                        <a:lnTo>
                          <a:pt x="3058" y="3687"/>
                        </a:lnTo>
                        <a:lnTo>
                          <a:pt x="3069" y="3687"/>
                        </a:lnTo>
                        <a:lnTo>
                          <a:pt x="3069" y="3692"/>
                        </a:lnTo>
                        <a:lnTo>
                          <a:pt x="3069" y="3687"/>
                        </a:lnTo>
                        <a:lnTo>
                          <a:pt x="3083" y="3687"/>
                        </a:lnTo>
                        <a:lnTo>
                          <a:pt x="3093" y="3687"/>
                        </a:lnTo>
                        <a:lnTo>
                          <a:pt x="3093" y="3692"/>
                        </a:lnTo>
                        <a:lnTo>
                          <a:pt x="3107" y="3692"/>
                        </a:lnTo>
                        <a:lnTo>
                          <a:pt x="3119" y="3692"/>
                        </a:lnTo>
                        <a:lnTo>
                          <a:pt x="3137" y="3692"/>
                        </a:lnTo>
                        <a:lnTo>
                          <a:pt x="3147" y="3692"/>
                        </a:lnTo>
                        <a:lnTo>
                          <a:pt x="3161" y="3687"/>
                        </a:lnTo>
                        <a:lnTo>
                          <a:pt x="3172" y="3682"/>
                        </a:lnTo>
                        <a:lnTo>
                          <a:pt x="3182" y="3682"/>
                        </a:lnTo>
                        <a:lnTo>
                          <a:pt x="3182" y="3687"/>
                        </a:lnTo>
                        <a:lnTo>
                          <a:pt x="3193" y="3687"/>
                        </a:lnTo>
                        <a:lnTo>
                          <a:pt x="3207" y="3687"/>
                        </a:lnTo>
                        <a:lnTo>
                          <a:pt x="3218" y="3687"/>
                        </a:lnTo>
                        <a:lnTo>
                          <a:pt x="3230" y="3687"/>
                        </a:lnTo>
                        <a:lnTo>
                          <a:pt x="3241" y="3687"/>
                        </a:lnTo>
                        <a:lnTo>
                          <a:pt x="3253" y="3687"/>
                        </a:lnTo>
                        <a:lnTo>
                          <a:pt x="3265" y="3687"/>
                        </a:lnTo>
                        <a:lnTo>
                          <a:pt x="3277" y="3687"/>
                        </a:lnTo>
                        <a:lnTo>
                          <a:pt x="3289" y="3687"/>
                        </a:lnTo>
                        <a:lnTo>
                          <a:pt x="3300" y="3687"/>
                        </a:lnTo>
                        <a:lnTo>
                          <a:pt x="3300" y="3682"/>
                        </a:lnTo>
                        <a:lnTo>
                          <a:pt x="3312" y="3682"/>
                        </a:lnTo>
                        <a:lnTo>
                          <a:pt x="3312" y="3679"/>
                        </a:lnTo>
                        <a:lnTo>
                          <a:pt x="3324" y="3679"/>
                        </a:lnTo>
                        <a:lnTo>
                          <a:pt x="3324" y="3682"/>
                        </a:lnTo>
                        <a:lnTo>
                          <a:pt x="3335" y="3682"/>
                        </a:lnTo>
                        <a:lnTo>
                          <a:pt x="3348" y="3687"/>
                        </a:lnTo>
                        <a:lnTo>
                          <a:pt x="3362" y="3687"/>
                        </a:lnTo>
                        <a:lnTo>
                          <a:pt x="3371" y="3687"/>
                        </a:lnTo>
                        <a:lnTo>
                          <a:pt x="3371" y="3682"/>
                        </a:lnTo>
                        <a:lnTo>
                          <a:pt x="3386" y="3682"/>
                        </a:lnTo>
                        <a:lnTo>
                          <a:pt x="3386" y="3679"/>
                        </a:lnTo>
                        <a:lnTo>
                          <a:pt x="3394" y="3679"/>
                        </a:lnTo>
                        <a:lnTo>
                          <a:pt x="3408" y="3671"/>
                        </a:lnTo>
                        <a:lnTo>
                          <a:pt x="3408" y="3679"/>
                        </a:lnTo>
                        <a:lnTo>
                          <a:pt x="3419" y="3679"/>
                        </a:lnTo>
                        <a:lnTo>
                          <a:pt x="3419" y="3671"/>
                        </a:lnTo>
                        <a:lnTo>
                          <a:pt x="3419" y="3666"/>
                        </a:lnTo>
                        <a:lnTo>
                          <a:pt x="3419" y="3661"/>
                        </a:lnTo>
                        <a:lnTo>
                          <a:pt x="3432" y="3645"/>
                        </a:lnTo>
                        <a:lnTo>
                          <a:pt x="3432" y="3620"/>
                        </a:lnTo>
                        <a:lnTo>
                          <a:pt x="3432" y="3579"/>
                        </a:lnTo>
                        <a:lnTo>
                          <a:pt x="3432" y="3515"/>
                        </a:lnTo>
                        <a:lnTo>
                          <a:pt x="3432" y="3415"/>
                        </a:lnTo>
                        <a:lnTo>
                          <a:pt x="3432" y="3292"/>
                        </a:lnTo>
                        <a:lnTo>
                          <a:pt x="3442" y="3130"/>
                        </a:lnTo>
                        <a:lnTo>
                          <a:pt x="3442" y="2964"/>
                        </a:lnTo>
                        <a:lnTo>
                          <a:pt x="3442" y="2816"/>
                        </a:lnTo>
                        <a:lnTo>
                          <a:pt x="3442" y="2713"/>
                        </a:lnTo>
                        <a:lnTo>
                          <a:pt x="3442" y="2671"/>
                        </a:lnTo>
                        <a:lnTo>
                          <a:pt x="3453" y="2702"/>
                        </a:lnTo>
                        <a:lnTo>
                          <a:pt x="3453" y="2795"/>
                        </a:lnTo>
                        <a:lnTo>
                          <a:pt x="3453" y="2938"/>
                        </a:lnTo>
                        <a:lnTo>
                          <a:pt x="3453" y="3095"/>
                        </a:lnTo>
                        <a:lnTo>
                          <a:pt x="3453" y="3252"/>
                        </a:lnTo>
                        <a:lnTo>
                          <a:pt x="3466" y="3387"/>
                        </a:lnTo>
                        <a:lnTo>
                          <a:pt x="3466" y="3488"/>
                        </a:lnTo>
                        <a:lnTo>
                          <a:pt x="3466" y="3564"/>
                        </a:lnTo>
                        <a:lnTo>
                          <a:pt x="3466" y="3612"/>
                        </a:lnTo>
                        <a:lnTo>
                          <a:pt x="3466" y="3643"/>
                        </a:lnTo>
                        <a:lnTo>
                          <a:pt x="3466" y="3657"/>
                        </a:lnTo>
                        <a:lnTo>
                          <a:pt x="3475" y="3666"/>
                        </a:lnTo>
                        <a:lnTo>
                          <a:pt x="3475" y="3671"/>
                        </a:lnTo>
                        <a:lnTo>
                          <a:pt x="3475" y="3679"/>
                        </a:lnTo>
                        <a:lnTo>
                          <a:pt x="3489" y="3679"/>
                        </a:lnTo>
                        <a:lnTo>
                          <a:pt x="3489" y="3682"/>
                        </a:lnTo>
                        <a:lnTo>
                          <a:pt x="3499" y="3682"/>
                        </a:lnTo>
                        <a:lnTo>
                          <a:pt x="3512" y="3682"/>
                        </a:lnTo>
                        <a:lnTo>
                          <a:pt x="3512" y="3679"/>
                        </a:lnTo>
                        <a:lnTo>
                          <a:pt x="3529" y="3679"/>
                        </a:lnTo>
                        <a:lnTo>
                          <a:pt x="3529" y="3671"/>
                        </a:lnTo>
                        <a:lnTo>
                          <a:pt x="3543" y="3671"/>
                        </a:lnTo>
                        <a:lnTo>
                          <a:pt x="3543" y="3666"/>
                        </a:lnTo>
                        <a:lnTo>
                          <a:pt x="3551" y="3671"/>
                        </a:lnTo>
                        <a:lnTo>
                          <a:pt x="3551" y="3679"/>
                        </a:lnTo>
                        <a:lnTo>
                          <a:pt x="3565" y="3679"/>
                        </a:lnTo>
                        <a:lnTo>
                          <a:pt x="3565" y="3682"/>
                        </a:lnTo>
                        <a:lnTo>
                          <a:pt x="3577" y="3682"/>
                        </a:lnTo>
                        <a:lnTo>
                          <a:pt x="3577" y="3679"/>
                        </a:lnTo>
                        <a:lnTo>
                          <a:pt x="3589" y="3679"/>
                        </a:lnTo>
                        <a:lnTo>
                          <a:pt x="3600" y="3679"/>
                        </a:lnTo>
                        <a:lnTo>
                          <a:pt x="3612" y="3679"/>
                        </a:lnTo>
                        <a:lnTo>
                          <a:pt x="3624" y="3679"/>
                        </a:lnTo>
                        <a:lnTo>
                          <a:pt x="3637" y="3679"/>
                        </a:lnTo>
                        <a:lnTo>
                          <a:pt x="3637" y="3671"/>
                        </a:lnTo>
                        <a:lnTo>
                          <a:pt x="3648" y="3671"/>
                        </a:lnTo>
                        <a:lnTo>
                          <a:pt x="3648" y="3666"/>
                        </a:lnTo>
                        <a:lnTo>
                          <a:pt x="3657" y="3666"/>
                        </a:lnTo>
                        <a:lnTo>
                          <a:pt x="3657" y="3671"/>
                        </a:lnTo>
                        <a:lnTo>
                          <a:pt x="3671" y="3671"/>
                        </a:lnTo>
                        <a:lnTo>
                          <a:pt x="3671" y="3679"/>
                        </a:lnTo>
                        <a:lnTo>
                          <a:pt x="3682" y="3679"/>
                        </a:lnTo>
                        <a:lnTo>
                          <a:pt x="3696" y="3679"/>
                        </a:lnTo>
                        <a:lnTo>
                          <a:pt x="3706" y="3679"/>
                        </a:lnTo>
                        <a:lnTo>
                          <a:pt x="3706" y="3671"/>
                        </a:lnTo>
                        <a:lnTo>
                          <a:pt x="3706" y="3679"/>
                        </a:lnTo>
                        <a:lnTo>
                          <a:pt x="3718" y="3679"/>
                        </a:lnTo>
                        <a:lnTo>
                          <a:pt x="3718" y="3671"/>
                        </a:lnTo>
                        <a:lnTo>
                          <a:pt x="3718" y="3679"/>
                        </a:lnTo>
                        <a:lnTo>
                          <a:pt x="3730" y="3679"/>
                        </a:lnTo>
                        <a:lnTo>
                          <a:pt x="3741" y="3679"/>
                        </a:lnTo>
                        <a:lnTo>
                          <a:pt x="3741" y="3671"/>
                        </a:lnTo>
                        <a:lnTo>
                          <a:pt x="3755" y="3671"/>
                        </a:lnTo>
                        <a:lnTo>
                          <a:pt x="3765" y="3671"/>
                        </a:lnTo>
                        <a:lnTo>
                          <a:pt x="3779" y="3671"/>
                        </a:lnTo>
                        <a:lnTo>
                          <a:pt x="3789" y="3671"/>
                        </a:lnTo>
                        <a:lnTo>
                          <a:pt x="3801" y="3671"/>
                        </a:lnTo>
                        <a:lnTo>
                          <a:pt x="3813" y="3671"/>
                        </a:lnTo>
                        <a:lnTo>
                          <a:pt x="3824" y="3671"/>
                        </a:lnTo>
                        <a:lnTo>
                          <a:pt x="3824" y="3679"/>
                        </a:lnTo>
                        <a:lnTo>
                          <a:pt x="3824" y="3671"/>
                        </a:lnTo>
                        <a:lnTo>
                          <a:pt x="3838" y="3671"/>
                        </a:lnTo>
                        <a:lnTo>
                          <a:pt x="3849" y="3671"/>
                        </a:lnTo>
                        <a:lnTo>
                          <a:pt x="3849" y="3679"/>
                        </a:lnTo>
                        <a:lnTo>
                          <a:pt x="3859" y="3671"/>
                        </a:lnTo>
                        <a:lnTo>
                          <a:pt x="3859" y="3679"/>
                        </a:lnTo>
                        <a:lnTo>
                          <a:pt x="3859" y="3671"/>
                        </a:lnTo>
                        <a:lnTo>
                          <a:pt x="3870" y="3671"/>
                        </a:lnTo>
                        <a:lnTo>
                          <a:pt x="3870" y="3679"/>
                        </a:lnTo>
                        <a:lnTo>
                          <a:pt x="3870" y="3671"/>
                        </a:lnTo>
                        <a:lnTo>
                          <a:pt x="3883" y="3671"/>
                        </a:lnTo>
                        <a:lnTo>
                          <a:pt x="3883" y="3666"/>
                        </a:lnTo>
                        <a:lnTo>
                          <a:pt x="3883" y="3661"/>
                        </a:lnTo>
                        <a:lnTo>
                          <a:pt x="3883" y="3651"/>
                        </a:lnTo>
                        <a:lnTo>
                          <a:pt x="3883" y="3624"/>
                        </a:lnTo>
                        <a:lnTo>
                          <a:pt x="3895" y="3579"/>
                        </a:lnTo>
                        <a:lnTo>
                          <a:pt x="3895" y="3504"/>
                        </a:lnTo>
                        <a:lnTo>
                          <a:pt x="3895" y="3395"/>
                        </a:lnTo>
                        <a:lnTo>
                          <a:pt x="3895" y="3233"/>
                        </a:lnTo>
                        <a:lnTo>
                          <a:pt x="3895" y="3032"/>
                        </a:lnTo>
                        <a:lnTo>
                          <a:pt x="3895" y="2803"/>
                        </a:lnTo>
                        <a:lnTo>
                          <a:pt x="3907" y="2578"/>
                        </a:lnTo>
                        <a:lnTo>
                          <a:pt x="3907" y="2397"/>
                        </a:lnTo>
                        <a:lnTo>
                          <a:pt x="3907" y="2284"/>
                        </a:lnTo>
                        <a:lnTo>
                          <a:pt x="3907" y="2270"/>
                        </a:lnTo>
                        <a:lnTo>
                          <a:pt x="3907" y="2352"/>
                        </a:lnTo>
                        <a:lnTo>
                          <a:pt x="3925" y="2525"/>
                        </a:lnTo>
                        <a:lnTo>
                          <a:pt x="3925" y="2734"/>
                        </a:lnTo>
                        <a:lnTo>
                          <a:pt x="3925" y="2953"/>
                        </a:lnTo>
                        <a:lnTo>
                          <a:pt x="3925" y="3158"/>
                        </a:lnTo>
                        <a:lnTo>
                          <a:pt x="3925" y="3320"/>
                        </a:lnTo>
                        <a:lnTo>
                          <a:pt x="3935" y="3447"/>
                        </a:lnTo>
                        <a:lnTo>
                          <a:pt x="3935" y="3539"/>
                        </a:lnTo>
                        <a:lnTo>
                          <a:pt x="3935" y="3591"/>
                        </a:lnTo>
                        <a:lnTo>
                          <a:pt x="3935" y="3624"/>
                        </a:lnTo>
                        <a:lnTo>
                          <a:pt x="3935" y="3645"/>
                        </a:lnTo>
                        <a:lnTo>
                          <a:pt x="3935" y="3657"/>
                        </a:lnTo>
                        <a:lnTo>
                          <a:pt x="3950" y="3661"/>
                        </a:lnTo>
                        <a:lnTo>
                          <a:pt x="3950" y="3666"/>
                        </a:lnTo>
                        <a:lnTo>
                          <a:pt x="3959" y="3666"/>
                        </a:lnTo>
                        <a:lnTo>
                          <a:pt x="3959" y="3671"/>
                        </a:lnTo>
                        <a:lnTo>
                          <a:pt x="3973" y="3671"/>
                        </a:lnTo>
                        <a:lnTo>
                          <a:pt x="3984" y="3666"/>
                        </a:lnTo>
                        <a:lnTo>
                          <a:pt x="3994" y="3666"/>
                        </a:lnTo>
                        <a:lnTo>
                          <a:pt x="3994" y="3671"/>
                        </a:lnTo>
                        <a:lnTo>
                          <a:pt x="4008" y="3666"/>
                        </a:lnTo>
                        <a:lnTo>
                          <a:pt x="4019" y="3666"/>
                        </a:lnTo>
                        <a:lnTo>
                          <a:pt x="4032" y="3666"/>
                        </a:lnTo>
                        <a:lnTo>
                          <a:pt x="4043" y="3666"/>
                        </a:lnTo>
                        <a:lnTo>
                          <a:pt x="4054" y="3671"/>
                        </a:lnTo>
                        <a:lnTo>
                          <a:pt x="4067" y="3671"/>
                        </a:lnTo>
                        <a:lnTo>
                          <a:pt x="4080" y="3666"/>
                        </a:lnTo>
                        <a:lnTo>
                          <a:pt x="4089" y="3666"/>
                        </a:lnTo>
                        <a:lnTo>
                          <a:pt x="4089" y="3661"/>
                        </a:lnTo>
                        <a:lnTo>
                          <a:pt x="4102" y="3661"/>
                        </a:lnTo>
                        <a:lnTo>
                          <a:pt x="4112" y="3661"/>
                        </a:lnTo>
                        <a:lnTo>
                          <a:pt x="4124" y="3661"/>
                        </a:lnTo>
                        <a:lnTo>
                          <a:pt x="4136" y="3661"/>
                        </a:lnTo>
                        <a:lnTo>
                          <a:pt x="4136" y="3666"/>
                        </a:lnTo>
                        <a:lnTo>
                          <a:pt x="4147" y="3661"/>
                        </a:lnTo>
                        <a:lnTo>
                          <a:pt x="4161" y="3661"/>
                        </a:lnTo>
                        <a:lnTo>
                          <a:pt x="4172" y="3661"/>
                        </a:lnTo>
                        <a:lnTo>
                          <a:pt x="4172" y="3657"/>
                        </a:lnTo>
                        <a:lnTo>
                          <a:pt x="4172" y="3661"/>
                        </a:lnTo>
                        <a:lnTo>
                          <a:pt x="4185" y="3661"/>
                        </a:lnTo>
                        <a:lnTo>
                          <a:pt x="4196" y="3661"/>
                        </a:lnTo>
                        <a:lnTo>
                          <a:pt x="4209" y="3661"/>
                        </a:lnTo>
                        <a:lnTo>
                          <a:pt x="4209" y="3657"/>
                        </a:lnTo>
                        <a:lnTo>
                          <a:pt x="4221" y="3657"/>
                        </a:lnTo>
                        <a:lnTo>
                          <a:pt x="4233" y="3657"/>
                        </a:lnTo>
                        <a:lnTo>
                          <a:pt x="4245" y="3657"/>
                        </a:lnTo>
                        <a:lnTo>
                          <a:pt x="4254" y="3657"/>
                        </a:lnTo>
                        <a:lnTo>
                          <a:pt x="4268" y="3657"/>
                        </a:lnTo>
                        <a:lnTo>
                          <a:pt x="4278" y="3657"/>
                        </a:lnTo>
                        <a:lnTo>
                          <a:pt x="4292" y="3657"/>
                        </a:lnTo>
                        <a:lnTo>
                          <a:pt x="4301" y="3651"/>
                        </a:lnTo>
                        <a:lnTo>
                          <a:pt x="4314" y="3645"/>
                        </a:lnTo>
                        <a:lnTo>
                          <a:pt x="4314" y="3643"/>
                        </a:lnTo>
                        <a:lnTo>
                          <a:pt x="4314" y="3630"/>
                        </a:lnTo>
                        <a:lnTo>
                          <a:pt x="4314" y="3612"/>
                        </a:lnTo>
                        <a:lnTo>
                          <a:pt x="4314" y="3579"/>
                        </a:lnTo>
                        <a:lnTo>
                          <a:pt x="4314" y="3539"/>
                        </a:lnTo>
                        <a:lnTo>
                          <a:pt x="4330" y="3477"/>
                        </a:lnTo>
                        <a:lnTo>
                          <a:pt x="4330" y="3411"/>
                        </a:lnTo>
                        <a:lnTo>
                          <a:pt x="4330" y="3335"/>
                        </a:lnTo>
                        <a:lnTo>
                          <a:pt x="4330" y="3271"/>
                        </a:lnTo>
                        <a:lnTo>
                          <a:pt x="4330" y="3221"/>
                        </a:lnTo>
                        <a:lnTo>
                          <a:pt x="4344" y="3199"/>
                        </a:lnTo>
                        <a:lnTo>
                          <a:pt x="4344" y="3209"/>
                        </a:lnTo>
                        <a:lnTo>
                          <a:pt x="4344" y="3252"/>
                        </a:lnTo>
                        <a:lnTo>
                          <a:pt x="4344" y="3311"/>
                        </a:lnTo>
                        <a:lnTo>
                          <a:pt x="4344" y="3380"/>
                        </a:lnTo>
                        <a:lnTo>
                          <a:pt x="4344" y="3447"/>
                        </a:lnTo>
                        <a:lnTo>
                          <a:pt x="4356" y="3499"/>
                        </a:lnTo>
                        <a:lnTo>
                          <a:pt x="4356" y="3547"/>
                        </a:lnTo>
                        <a:lnTo>
                          <a:pt x="4356" y="3579"/>
                        </a:lnTo>
                        <a:lnTo>
                          <a:pt x="4356" y="3600"/>
                        </a:lnTo>
                        <a:lnTo>
                          <a:pt x="4356" y="3617"/>
                        </a:lnTo>
                        <a:lnTo>
                          <a:pt x="4368" y="3620"/>
                        </a:lnTo>
                        <a:lnTo>
                          <a:pt x="4368" y="3624"/>
                        </a:lnTo>
                        <a:lnTo>
                          <a:pt x="4368" y="3630"/>
                        </a:lnTo>
                        <a:lnTo>
                          <a:pt x="4368" y="3636"/>
                        </a:lnTo>
                        <a:lnTo>
                          <a:pt x="4379" y="3643"/>
                        </a:lnTo>
                        <a:lnTo>
                          <a:pt x="4390" y="3643"/>
                        </a:lnTo>
                        <a:lnTo>
                          <a:pt x="4390" y="3645"/>
                        </a:lnTo>
                        <a:lnTo>
                          <a:pt x="4401" y="3645"/>
                        </a:lnTo>
                        <a:lnTo>
                          <a:pt x="4415" y="3645"/>
                        </a:lnTo>
                        <a:lnTo>
                          <a:pt x="4425" y="3645"/>
                        </a:lnTo>
                        <a:lnTo>
                          <a:pt x="4425" y="3643"/>
                        </a:lnTo>
                        <a:lnTo>
                          <a:pt x="4438" y="3643"/>
                        </a:lnTo>
                        <a:lnTo>
                          <a:pt x="4450" y="3643"/>
                        </a:lnTo>
                        <a:lnTo>
                          <a:pt x="4450" y="3645"/>
                        </a:lnTo>
                        <a:lnTo>
                          <a:pt x="4460" y="3645"/>
                        </a:lnTo>
                        <a:lnTo>
                          <a:pt x="4474" y="3645"/>
                        </a:lnTo>
                        <a:lnTo>
                          <a:pt x="4484" y="3645"/>
                        </a:lnTo>
                        <a:lnTo>
                          <a:pt x="4498" y="3643"/>
                        </a:lnTo>
                        <a:lnTo>
                          <a:pt x="4509" y="3643"/>
                        </a:lnTo>
                        <a:lnTo>
                          <a:pt x="4509" y="3645"/>
                        </a:lnTo>
                        <a:lnTo>
                          <a:pt x="4518" y="3645"/>
                        </a:lnTo>
                        <a:lnTo>
                          <a:pt x="4530" y="3645"/>
                        </a:lnTo>
                        <a:lnTo>
                          <a:pt x="4543" y="3645"/>
                        </a:lnTo>
                        <a:lnTo>
                          <a:pt x="4556" y="3645"/>
                        </a:lnTo>
                        <a:lnTo>
                          <a:pt x="4568" y="3645"/>
                        </a:lnTo>
                        <a:lnTo>
                          <a:pt x="4568" y="3643"/>
                        </a:lnTo>
                        <a:lnTo>
                          <a:pt x="4578" y="3643"/>
                        </a:lnTo>
                        <a:lnTo>
                          <a:pt x="4591" y="3643"/>
                        </a:lnTo>
                        <a:lnTo>
                          <a:pt x="4602" y="3643"/>
                        </a:lnTo>
                        <a:lnTo>
                          <a:pt x="4615" y="3643"/>
                        </a:lnTo>
                        <a:lnTo>
                          <a:pt x="4626" y="3643"/>
                        </a:lnTo>
                        <a:lnTo>
                          <a:pt x="4626" y="3636"/>
                        </a:lnTo>
                        <a:lnTo>
                          <a:pt x="4639" y="3636"/>
                        </a:lnTo>
                        <a:lnTo>
                          <a:pt x="4650" y="3636"/>
                        </a:lnTo>
                        <a:lnTo>
                          <a:pt x="4663" y="3636"/>
                        </a:lnTo>
                        <a:lnTo>
                          <a:pt x="4674" y="3636"/>
                        </a:lnTo>
                        <a:lnTo>
                          <a:pt x="4674" y="3630"/>
                        </a:lnTo>
                        <a:lnTo>
                          <a:pt x="4674" y="3636"/>
                        </a:lnTo>
                        <a:lnTo>
                          <a:pt x="4684" y="3636"/>
                        </a:lnTo>
                        <a:lnTo>
                          <a:pt x="4698" y="3636"/>
                        </a:lnTo>
                        <a:lnTo>
                          <a:pt x="4710" y="3630"/>
                        </a:lnTo>
                        <a:lnTo>
                          <a:pt x="4710" y="3624"/>
                        </a:lnTo>
                        <a:lnTo>
                          <a:pt x="4710" y="3620"/>
                        </a:lnTo>
                        <a:lnTo>
                          <a:pt x="4710" y="3612"/>
                        </a:lnTo>
                        <a:lnTo>
                          <a:pt x="4710" y="3591"/>
                        </a:lnTo>
                        <a:lnTo>
                          <a:pt x="4710" y="3564"/>
                        </a:lnTo>
                        <a:lnTo>
                          <a:pt x="4727" y="3527"/>
                        </a:lnTo>
                        <a:lnTo>
                          <a:pt x="4727" y="3477"/>
                        </a:lnTo>
                        <a:lnTo>
                          <a:pt x="4727" y="3426"/>
                        </a:lnTo>
                        <a:lnTo>
                          <a:pt x="4727" y="3380"/>
                        </a:lnTo>
                        <a:lnTo>
                          <a:pt x="4727" y="3335"/>
                        </a:lnTo>
                        <a:lnTo>
                          <a:pt x="4736" y="3315"/>
                        </a:lnTo>
                        <a:lnTo>
                          <a:pt x="4736" y="3331"/>
                        </a:lnTo>
                        <a:lnTo>
                          <a:pt x="4736" y="3372"/>
                        </a:lnTo>
                        <a:lnTo>
                          <a:pt x="4736" y="3411"/>
                        </a:lnTo>
                        <a:lnTo>
                          <a:pt x="4736" y="3456"/>
                        </a:lnTo>
                        <a:lnTo>
                          <a:pt x="4750" y="3504"/>
                        </a:lnTo>
                        <a:lnTo>
                          <a:pt x="4750" y="3543"/>
                        </a:lnTo>
                        <a:lnTo>
                          <a:pt x="4750" y="3570"/>
                        </a:lnTo>
                        <a:lnTo>
                          <a:pt x="4750" y="3591"/>
                        </a:lnTo>
                        <a:lnTo>
                          <a:pt x="4750" y="3606"/>
                        </a:lnTo>
                        <a:lnTo>
                          <a:pt x="4762" y="3617"/>
                        </a:lnTo>
                        <a:lnTo>
                          <a:pt x="4762" y="3620"/>
                        </a:lnTo>
                        <a:lnTo>
                          <a:pt x="4775" y="3620"/>
                        </a:lnTo>
                        <a:lnTo>
                          <a:pt x="4785" y="3620"/>
                        </a:lnTo>
                        <a:lnTo>
                          <a:pt x="4785" y="3624"/>
                        </a:lnTo>
                        <a:lnTo>
                          <a:pt x="4796" y="3624"/>
                        </a:lnTo>
                        <a:lnTo>
                          <a:pt x="4809" y="3624"/>
                        </a:lnTo>
                        <a:lnTo>
                          <a:pt x="4820" y="3624"/>
                        </a:lnTo>
                        <a:lnTo>
                          <a:pt x="4834" y="3624"/>
                        </a:lnTo>
                        <a:lnTo>
                          <a:pt x="4844" y="3624"/>
                        </a:lnTo>
                        <a:lnTo>
                          <a:pt x="4858" y="3624"/>
                        </a:lnTo>
                        <a:lnTo>
                          <a:pt x="4868" y="3624"/>
                        </a:lnTo>
                        <a:lnTo>
                          <a:pt x="4868" y="3620"/>
                        </a:lnTo>
                        <a:lnTo>
                          <a:pt x="4883" y="3624"/>
                        </a:lnTo>
                        <a:lnTo>
                          <a:pt x="4883" y="3620"/>
                        </a:lnTo>
                        <a:lnTo>
                          <a:pt x="4893" y="3624"/>
                        </a:lnTo>
                        <a:lnTo>
                          <a:pt x="4906" y="3624"/>
                        </a:lnTo>
                        <a:lnTo>
                          <a:pt x="4915" y="3620"/>
                        </a:lnTo>
                        <a:lnTo>
                          <a:pt x="4915" y="3624"/>
                        </a:lnTo>
                        <a:lnTo>
                          <a:pt x="4927" y="3624"/>
                        </a:lnTo>
                        <a:lnTo>
                          <a:pt x="4927" y="3620"/>
                        </a:lnTo>
                        <a:lnTo>
                          <a:pt x="4939" y="3620"/>
                        </a:lnTo>
                        <a:lnTo>
                          <a:pt x="4949" y="3620"/>
                        </a:lnTo>
                        <a:lnTo>
                          <a:pt x="4962" y="3620"/>
                        </a:lnTo>
                        <a:lnTo>
                          <a:pt x="4974" y="3620"/>
                        </a:lnTo>
                        <a:lnTo>
                          <a:pt x="4974" y="3617"/>
                        </a:lnTo>
                        <a:lnTo>
                          <a:pt x="4986" y="3617"/>
                        </a:lnTo>
                        <a:lnTo>
                          <a:pt x="4997" y="3612"/>
                        </a:lnTo>
                        <a:lnTo>
                          <a:pt x="5010" y="3612"/>
                        </a:lnTo>
                        <a:lnTo>
                          <a:pt x="5010" y="3606"/>
                        </a:lnTo>
                        <a:lnTo>
                          <a:pt x="5010" y="3612"/>
                        </a:lnTo>
                        <a:lnTo>
                          <a:pt x="5010" y="3606"/>
                        </a:lnTo>
                        <a:lnTo>
                          <a:pt x="5021" y="3606"/>
                        </a:lnTo>
                        <a:lnTo>
                          <a:pt x="5021" y="3600"/>
                        </a:lnTo>
                        <a:lnTo>
                          <a:pt x="5021" y="3596"/>
                        </a:lnTo>
                        <a:lnTo>
                          <a:pt x="5021" y="3591"/>
                        </a:lnTo>
                        <a:lnTo>
                          <a:pt x="5021" y="3585"/>
                        </a:lnTo>
                        <a:lnTo>
                          <a:pt x="5035" y="3579"/>
                        </a:lnTo>
                        <a:lnTo>
                          <a:pt x="5035" y="3574"/>
                        </a:lnTo>
                        <a:lnTo>
                          <a:pt x="5035" y="3570"/>
                        </a:lnTo>
                        <a:lnTo>
                          <a:pt x="5046" y="3570"/>
                        </a:lnTo>
                        <a:lnTo>
                          <a:pt x="5046" y="3574"/>
                        </a:lnTo>
                        <a:lnTo>
                          <a:pt x="5046" y="3579"/>
                        </a:lnTo>
                        <a:lnTo>
                          <a:pt x="5046" y="3585"/>
                        </a:lnTo>
                        <a:lnTo>
                          <a:pt x="5054" y="3591"/>
                        </a:lnTo>
                        <a:lnTo>
                          <a:pt x="5067" y="3591"/>
                        </a:lnTo>
                        <a:lnTo>
                          <a:pt x="5067" y="3585"/>
                        </a:lnTo>
                        <a:lnTo>
                          <a:pt x="5080" y="3585"/>
                        </a:lnTo>
                        <a:lnTo>
                          <a:pt x="5092" y="3591"/>
                        </a:lnTo>
                        <a:lnTo>
                          <a:pt x="5092" y="3596"/>
                        </a:lnTo>
                        <a:lnTo>
                          <a:pt x="5104" y="3596"/>
                        </a:lnTo>
                        <a:lnTo>
                          <a:pt x="5104" y="3600"/>
                        </a:lnTo>
                        <a:lnTo>
                          <a:pt x="5122" y="3600"/>
                        </a:lnTo>
                        <a:lnTo>
                          <a:pt x="5136" y="3600"/>
                        </a:lnTo>
                        <a:lnTo>
                          <a:pt x="5146" y="3600"/>
                        </a:lnTo>
                        <a:lnTo>
                          <a:pt x="5156" y="3600"/>
                        </a:lnTo>
                        <a:lnTo>
                          <a:pt x="5156" y="3596"/>
                        </a:lnTo>
                        <a:lnTo>
                          <a:pt x="5171" y="3596"/>
                        </a:lnTo>
                        <a:lnTo>
                          <a:pt x="5180" y="3596"/>
                        </a:lnTo>
                        <a:lnTo>
                          <a:pt x="5189" y="3596"/>
                        </a:lnTo>
                        <a:lnTo>
                          <a:pt x="5203" y="3596"/>
                        </a:lnTo>
                        <a:lnTo>
                          <a:pt x="5215" y="3596"/>
                        </a:lnTo>
                        <a:lnTo>
                          <a:pt x="5229" y="3591"/>
                        </a:lnTo>
                        <a:lnTo>
                          <a:pt x="5240" y="3591"/>
                        </a:lnTo>
                      </a:path>
                    </a:pathLst>
                  </a:custGeom>
                  <a:noFill/>
                  <a:ln w="19050">
                    <a:solidFill>
                      <a:srgbClr val="0000FF"/>
                    </a:solidFill>
                    <a:prstDash val="solid"/>
                    <a:round/>
                    <a:headEnd/>
                    <a:tailEnd/>
                  </a:ln>
                </p:spPr>
                <p:txBody>
                  <a:bodyPr/>
                  <a:lstStyle/>
                  <a:p>
                    <a:endParaRPr lang="en-US" sz="800"/>
                  </a:p>
                </p:txBody>
              </p:sp>
              <p:sp>
                <p:nvSpPr>
                  <p:cNvPr id="75" name="Line 6"/>
                  <p:cNvSpPr>
                    <a:spLocks noChangeShapeType="1"/>
                  </p:cNvSpPr>
                  <p:nvPr/>
                </p:nvSpPr>
                <p:spPr bwMode="auto">
                  <a:xfrm>
                    <a:off x="420" y="1080"/>
                    <a:ext cx="0" cy="2420"/>
                  </a:xfrm>
                  <a:prstGeom prst="line">
                    <a:avLst/>
                  </a:prstGeom>
                  <a:noFill/>
                  <a:ln w="12700">
                    <a:solidFill>
                      <a:schemeClr val="tx1"/>
                    </a:solidFill>
                    <a:round/>
                    <a:headEnd/>
                    <a:tailEnd/>
                  </a:ln>
                  <a:effectLst/>
                </p:spPr>
                <p:txBody>
                  <a:bodyPr/>
                  <a:lstStyle/>
                  <a:p>
                    <a:endParaRPr lang="en-US" sz="800"/>
                  </a:p>
                </p:txBody>
              </p:sp>
              <p:sp>
                <p:nvSpPr>
                  <p:cNvPr id="76" name="Line 7"/>
                  <p:cNvSpPr>
                    <a:spLocks noChangeShapeType="1"/>
                  </p:cNvSpPr>
                  <p:nvPr/>
                </p:nvSpPr>
                <p:spPr bwMode="auto">
                  <a:xfrm>
                    <a:off x="426" y="3486"/>
                    <a:ext cx="3063" cy="0"/>
                  </a:xfrm>
                  <a:prstGeom prst="line">
                    <a:avLst/>
                  </a:prstGeom>
                  <a:noFill/>
                  <a:ln w="12700">
                    <a:solidFill>
                      <a:schemeClr val="tx1"/>
                    </a:solidFill>
                    <a:round/>
                    <a:headEnd/>
                    <a:tailEnd/>
                  </a:ln>
                  <a:effectLst/>
                </p:spPr>
                <p:txBody>
                  <a:bodyPr/>
                  <a:lstStyle/>
                  <a:p>
                    <a:endParaRPr lang="en-US" sz="800"/>
                  </a:p>
                </p:txBody>
              </p:sp>
              <p:sp>
                <p:nvSpPr>
                  <p:cNvPr id="77" name="Text Box 8"/>
                  <p:cNvSpPr txBox="1">
                    <a:spLocks noChangeArrowheads="1"/>
                  </p:cNvSpPr>
                  <p:nvPr/>
                </p:nvSpPr>
                <p:spPr bwMode="auto">
                  <a:xfrm>
                    <a:off x="1512" y="3584"/>
                    <a:ext cx="374" cy="213"/>
                  </a:xfrm>
                  <a:prstGeom prst="rect">
                    <a:avLst/>
                  </a:prstGeom>
                  <a:noFill/>
                  <a:ln w="25400">
                    <a:noFill/>
                    <a:miter lim="800000"/>
                    <a:headEnd/>
                    <a:tailEnd/>
                  </a:ln>
                  <a:effectLst/>
                </p:spPr>
                <p:txBody>
                  <a:bodyPr wrap="none">
                    <a:spAutoFit/>
                  </a:bodyPr>
                  <a:lstStyle/>
                  <a:p>
                    <a:pPr algn="l" eaLnBrk="0" hangingPunct="0"/>
                    <a:r>
                      <a:rPr lang="en-US" sz="800" dirty="0">
                        <a:latin typeface="Arial" charset="0"/>
                      </a:rPr>
                      <a:t>Time</a:t>
                    </a:r>
                  </a:p>
                </p:txBody>
              </p:sp>
              <p:sp>
                <p:nvSpPr>
                  <p:cNvPr id="78" name="Text Box 9"/>
                  <p:cNvSpPr txBox="1">
                    <a:spLocks noChangeArrowheads="1"/>
                  </p:cNvSpPr>
                  <p:nvPr/>
                </p:nvSpPr>
                <p:spPr bwMode="auto">
                  <a:xfrm rot="16200000">
                    <a:off x="-84" y="2105"/>
                    <a:ext cx="641" cy="196"/>
                  </a:xfrm>
                  <a:prstGeom prst="rect">
                    <a:avLst/>
                  </a:prstGeom>
                  <a:noFill/>
                  <a:ln w="25400">
                    <a:noFill/>
                    <a:miter lim="800000"/>
                    <a:headEnd/>
                    <a:tailEnd/>
                  </a:ln>
                  <a:effectLst/>
                </p:spPr>
                <p:txBody>
                  <a:bodyPr wrap="none">
                    <a:spAutoFit/>
                  </a:bodyPr>
                  <a:lstStyle/>
                  <a:p>
                    <a:pPr algn="l" eaLnBrk="0" hangingPunct="0"/>
                    <a:r>
                      <a:rPr lang="en-US" sz="800" dirty="0">
                        <a:latin typeface="Arial" charset="0"/>
                      </a:rPr>
                      <a:t>Response</a:t>
                    </a:r>
                  </a:p>
                </p:txBody>
              </p:sp>
            </p:grpSp>
            <p:sp>
              <p:nvSpPr>
                <p:cNvPr id="63" name="TextBox 62"/>
                <p:cNvSpPr txBox="1"/>
                <p:nvPr/>
              </p:nvSpPr>
              <p:spPr>
                <a:xfrm>
                  <a:off x="2388638" y="1707503"/>
                  <a:ext cx="372540" cy="337696"/>
                </a:xfrm>
                <a:prstGeom prst="rect">
                  <a:avLst/>
                </a:prstGeom>
                <a:noFill/>
              </p:spPr>
              <p:txBody>
                <a:bodyPr wrap="none" rtlCol="0">
                  <a:spAutoFit/>
                </a:bodyPr>
                <a:lstStyle/>
                <a:p>
                  <a:r>
                    <a:rPr lang="en-US" sz="800" b="1" dirty="0" smtClean="0">
                      <a:solidFill>
                        <a:srgbClr val="FF0000"/>
                      </a:solidFill>
                    </a:rPr>
                    <a:t>5</a:t>
                  </a:r>
                  <a:endParaRPr lang="en-US" sz="800" b="1" dirty="0">
                    <a:solidFill>
                      <a:srgbClr val="FF0000"/>
                    </a:solidFill>
                  </a:endParaRPr>
                </a:p>
              </p:txBody>
            </p:sp>
            <p:sp>
              <p:nvSpPr>
                <p:cNvPr id="64" name="TextBox 63"/>
                <p:cNvSpPr txBox="1"/>
                <p:nvPr/>
              </p:nvSpPr>
              <p:spPr>
                <a:xfrm>
                  <a:off x="2279779" y="4257871"/>
                  <a:ext cx="372540" cy="337696"/>
                </a:xfrm>
                <a:prstGeom prst="rect">
                  <a:avLst/>
                </a:prstGeom>
                <a:noFill/>
              </p:spPr>
              <p:txBody>
                <a:bodyPr wrap="none" rtlCol="0">
                  <a:spAutoFit/>
                </a:bodyPr>
                <a:lstStyle/>
                <a:p>
                  <a:r>
                    <a:rPr lang="en-US" sz="800" b="1" dirty="0" smtClean="0">
                      <a:solidFill>
                        <a:srgbClr val="FF0000"/>
                      </a:solidFill>
                    </a:rPr>
                    <a:t>4</a:t>
                  </a:r>
                  <a:endParaRPr lang="en-US" sz="800" b="1" dirty="0">
                    <a:solidFill>
                      <a:srgbClr val="FF0000"/>
                    </a:solidFill>
                  </a:endParaRPr>
                </a:p>
              </p:txBody>
            </p:sp>
            <p:sp>
              <p:nvSpPr>
                <p:cNvPr id="65" name="TextBox 64"/>
                <p:cNvSpPr txBox="1"/>
                <p:nvPr/>
              </p:nvSpPr>
              <p:spPr>
                <a:xfrm>
                  <a:off x="1704391" y="4018384"/>
                  <a:ext cx="360987" cy="337696"/>
                </a:xfrm>
                <a:prstGeom prst="rect">
                  <a:avLst/>
                </a:prstGeom>
                <a:noFill/>
              </p:spPr>
              <p:txBody>
                <a:bodyPr wrap="none" rtlCol="0">
                  <a:spAutoFit/>
                </a:bodyPr>
                <a:lstStyle/>
                <a:p>
                  <a:r>
                    <a:rPr lang="en-US" sz="800" dirty="0" smtClean="0"/>
                    <a:t>3</a:t>
                  </a:r>
                  <a:endParaRPr lang="en-US" sz="800" dirty="0"/>
                </a:p>
              </p:txBody>
            </p:sp>
            <p:sp>
              <p:nvSpPr>
                <p:cNvPr id="66" name="TextBox 65"/>
                <p:cNvSpPr txBox="1"/>
                <p:nvPr/>
              </p:nvSpPr>
              <p:spPr>
                <a:xfrm>
                  <a:off x="3592286" y="3760236"/>
                  <a:ext cx="360987" cy="337696"/>
                </a:xfrm>
                <a:prstGeom prst="rect">
                  <a:avLst/>
                </a:prstGeom>
                <a:noFill/>
              </p:spPr>
              <p:txBody>
                <a:bodyPr wrap="none" rtlCol="0">
                  <a:spAutoFit/>
                </a:bodyPr>
                <a:lstStyle/>
                <a:p>
                  <a:r>
                    <a:rPr lang="en-US" sz="800" dirty="0" smtClean="0"/>
                    <a:t>8</a:t>
                  </a:r>
                  <a:endParaRPr lang="en-US" sz="800" dirty="0"/>
                </a:p>
              </p:txBody>
            </p:sp>
            <p:sp>
              <p:nvSpPr>
                <p:cNvPr id="67" name="TextBox 66"/>
                <p:cNvSpPr txBox="1"/>
                <p:nvPr/>
              </p:nvSpPr>
              <p:spPr>
                <a:xfrm>
                  <a:off x="3175517" y="2410408"/>
                  <a:ext cx="360987" cy="337696"/>
                </a:xfrm>
                <a:prstGeom prst="rect">
                  <a:avLst/>
                </a:prstGeom>
                <a:noFill/>
              </p:spPr>
              <p:txBody>
                <a:bodyPr wrap="none" rtlCol="0">
                  <a:spAutoFit/>
                </a:bodyPr>
                <a:lstStyle/>
                <a:p>
                  <a:r>
                    <a:rPr lang="en-US" sz="800" dirty="0" smtClean="0"/>
                    <a:t>7</a:t>
                  </a:r>
                  <a:endParaRPr lang="en-US" sz="800" dirty="0"/>
                </a:p>
              </p:txBody>
            </p:sp>
            <p:sp>
              <p:nvSpPr>
                <p:cNvPr id="68" name="TextBox 67"/>
                <p:cNvSpPr txBox="1"/>
                <p:nvPr/>
              </p:nvSpPr>
              <p:spPr>
                <a:xfrm>
                  <a:off x="3990391" y="3439886"/>
                  <a:ext cx="360987" cy="337696"/>
                </a:xfrm>
                <a:prstGeom prst="rect">
                  <a:avLst/>
                </a:prstGeom>
                <a:noFill/>
              </p:spPr>
              <p:txBody>
                <a:bodyPr wrap="none" rtlCol="0">
                  <a:spAutoFit/>
                </a:bodyPr>
                <a:lstStyle/>
                <a:p>
                  <a:r>
                    <a:rPr lang="en-US" sz="800" dirty="0" smtClean="0"/>
                    <a:t>9</a:t>
                  </a:r>
                  <a:endParaRPr lang="en-US" sz="800" dirty="0"/>
                </a:p>
              </p:txBody>
            </p:sp>
            <p:sp>
              <p:nvSpPr>
                <p:cNvPr id="69" name="TextBox 68"/>
                <p:cNvSpPr txBox="1"/>
                <p:nvPr/>
              </p:nvSpPr>
              <p:spPr>
                <a:xfrm>
                  <a:off x="2621900" y="1362270"/>
                  <a:ext cx="360987" cy="337696"/>
                </a:xfrm>
                <a:prstGeom prst="rect">
                  <a:avLst/>
                </a:prstGeom>
                <a:noFill/>
              </p:spPr>
              <p:txBody>
                <a:bodyPr wrap="none" rtlCol="0">
                  <a:spAutoFit/>
                </a:bodyPr>
                <a:lstStyle/>
                <a:p>
                  <a:r>
                    <a:rPr lang="en-US" sz="800" dirty="0" smtClean="0"/>
                    <a:t>6</a:t>
                  </a:r>
                  <a:endParaRPr lang="en-US" sz="800" dirty="0"/>
                </a:p>
              </p:txBody>
            </p:sp>
            <p:sp>
              <p:nvSpPr>
                <p:cNvPr id="70" name="TextBox 69"/>
                <p:cNvSpPr txBox="1"/>
                <p:nvPr/>
              </p:nvSpPr>
              <p:spPr>
                <a:xfrm>
                  <a:off x="4341842" y="4379167"/>
                  <a:ext cx="455738" cy="337696"/>
                </a:xfrm>
                <a:prstGeom prst="rect">
                  <a:avLst/>
                </a:prstGeom>
                <a:noFill/>
              </p:spPr>
              <p:txBody>
                <a:bodyPr wrap="none" rtlCol="0">
                  <a:spAutoFit/>
                </a:bodyPr>
                <a:lstStyle/>
                <a:p>
                  <a:r>
                    <a:rPr lang="en-US" sz="800" dirty="0" smtClean="0"/>
                    <a:t>10</a:t>
                  </a:r>
                  <a:endParaRPr lang="en-US" sz="800" dirty="0"/>
                </a:p>
              </p:txBody>
            </p:sp>
            <p:sp>
              <p:nvSpPr>
                <p:cNvPr id="71" name="TextBox 70"/>
                <p:cNvSpPr txBox="1"/>
                <p:nvPr/>
              </p:nvSpPr>
              <p:spPr>
                <a:xfrm>
                  <a:off x="4680853" y="4494244"/>
                  <a:ext cx="455738" cy="337696"/>
                </a:xfrm>
                <a:prstGeom prst="rect">
                  <a:avLst/>
                </a:prstGeom>
                <a:noFill/>
              </p:spPr>
              <p:txBody>
                <a:bodyPr wrap="none" rtlCol="0">
                  <a:spAutoFit/>
                </a:bodyPr>
                <a:lstStyle/>
                <a:p>
                  <a:r>
                    <a:rPr lang="en-US" sz="800" dirty="0" smtClean="0"/>
                    <a:t>11</a:t>
                  </a:r>
                  <a:endParaRPr lang="en-US" sz="800" dirty="0"/>
                </a:p>
              </p:txBody>
            </p:sp>
            <p:sp>
              <p:nvSpPr>
                <p:cNvPr id="72" name="TextBox 71"/>
                <p:cNvSpPr txBox="1"/>
                <p:nvPr/>
              </p:nvSpPr>
              <p:spPr>
                <a:xfrm>
                  <a:off x="1446245" y="4236097"/>
                  <a:ext cx="360987" cy="337696"/>
                </a:xfrm>
                <a:prstGeom prst="rect">
                  <a:avLst/>
                </a:prstGeom>
                <a:noFill/>
              </p:spPr>
              <p:txBody>
                <a:bodyPr wrap="none" rtlCol="0">
                  <a:spAutoFit/>
                </a:bodyPr>
                <a:lstStyle/>
                <a:p>
                  <a:r>
                    <a:rPr lang="en-US" sz="800" dirty="0" smtClean="0"/>
                    <a:t>2</a:t>
                  </a:r>
                  <a:endParaRPr lang="en-US" sz="800" dirty="0"/>
                </a:p>
              </p:txBody>
            </p:sp>
            <p:sp>
              <p:nvSpPr>
                <p:cNvPr id="73" name="TextBox 72"/>
                <p:cNvSpPr txBox="1"/>
                <p:nvPr/>
              </p:nvSpPr>
              <p:spPr>
                <a:xfrm>
                  <a:off x="889518" y="3063551"/>
                  <a:ext cx="360987" cy="337696"/>
                </a:xfrm>
                <a:prstGeom prst="rect">
                  <a:avLst/>
                </a:prstGeom>
                <a:noFill/>
              </p:spPr>
              <p:txBody>
                <a:bodyPr wrap="none" rtlCol="0">
                  <a:spAutoFit/>
                </a:bodyPr>
                <a:lstStyle/>
                <a:p>
                  <a:r>
                    <a:rPr lang="en-US" sz="800" dirty="0" smtClean="0"/>
                    <a:t>1</a:t>
                  </a:r>
                  <a:endParaRPr lang="en-US" sz="800" dirty="0"/>
                </a:p>
              </p:txBody>
            </p:sp>
          </p:grpSp>
          <p:cxnSp>
            <p:nvCxnSpPr>
              <p:cNvPr id="60" name="Straight Connector 59"/>
              <p:cNvCxnSpPr/>
              <p:nvPr/>
            </p:nvCxnSpPr>
            <p:spPr bwMode="auto">
              <a:xfrm flipV="1">
                <a:off x="1184988" y="1772816"/>
                <a:ext cx="4282751" cy="3405674"/>
              </a:xfrm>
              <a:prstGeom prst="line">
                <a:avLst/>
              </a:prstGeom>
              <a:solidFill>
                <a:srgbClr val="3374D4"/>
              </a:solidFill>
              <a:ln w="9525" cap="flat" cmpd="sng" algn="ctr">
                <a:solidFill>
                  <a:schemeClr val="tx1"/>
                </a:solidFill>
                <a:prstDash val="dash"/>
                <a:round/>
                <a:headEnd type="none" w="med" len="med"/>
                <a:tailEnd type="none" w="med" len="med"/>
              </a:ln>
              <a:effectLst/>
            </p:spPr>
          </p:cxnSp>
          <p:sp>
            <p:nvSpPr>
              <p:cNvPr id="61" name="TextBox 60"/>
              <p:cNvSpPr txBox="1"/>
              <p:nvPr/>
            </p:nvSpPr>
            <p:spPr>
              <a:xfrm>
                <a:off x="5430416" y="1530221"/>
                <a:ext cx="566668" cy="337696"/>
              </a:xfrm>
              <a:prstGeom prst="rect">
                <a:avLst/>
              </a:prstGeom>
              <a:noFill/>
            </p:spPr>
            <p:txBody>
              <a:bodyPr wrap="none" rtlCol="0">
                <a:spAutoFit/>
              </a:bodyPr>
              <a:lstStyle/>
              <a:p>
                <a:r>
                  <a:rPr lang="en-US" sz="800" b="1" dirty="0" smtClean="0"/>
                  <a:t>%B</a:t>
                </a:r>
                <a:endParaRPr lang="en-US" sz="800" b="1" dirty="0"/>
              </a:p>
            </p:txBody>
          </p:sp>
        </p:grpSp>
      </p:grpSp>
    </p:spTree>
  </p:cSld>
  <p:clrMapOvr>
    <a:masterClrMapping/>
  </p:clrMapOvr>
  <p:transition/>
  <p:timing>
    <p:tnLst>
      <p:par>
        <p:cTn id="1" dur="indefinite" restart="never" nodeType="tmRoot"/>
      </p:par>
    </p:tnLst>
  </p:timing>
</p:sld>
</file>

<file path=ppt/slides/slide2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p:txBody>
          <a:bodyPr>
            <a:normAutofit/>
          </a:bodyPr>
          <a:lstStyle/>
          <a:p>
            <a:pPr>
              <a:buFont typeface="+mj-lt"/>
              <a:buAutoNum type="arabicPeriod"/>
            </a:pPr>
            <a:r>
              <a:rPr lang="en-US" sz="1400" dirty="0" smtClean="0"/>
              <a:t>Beginners Guide to Liquid Chromatography, Waters Corporation [Part number 715001531]</a:t>
            </a:r>
          </a:p>
          <a:p>
            <a:pPr lvl="1"/>
            <a:r>
              <a:rPr lang="en-US" sz="1200" dirty="0" smtClean="0"/>
              <a:t>HPLC Primer:  </a:t>
            </a:r>
            <a:r>
              <a:rPr lang="en-US" sz="1200" dirty="0" smtClean="0">
                <a:hlinkClick r:id="rId3"/>
              </a:rPr>
              <a:t>www.Waters.com</a:t>
            </a:r>
            <a:r>
              <a:rPr lang="en-US" sz="1200" dirty="0" smtClean="0"/>
              <a:t> &gt; Education &amp; Events &gt; Primers &gt; HPLC</a:t>
            </a:r>
          </a:p>
          <a:p>
            <a:pPr>
              <a:buFont typeface="+mj-lt"/>
              <a:buAutoNum type="arabicPeriod"/>
            </a:pPr>
            <a:r>
              <a:rPr lang="en-US" sz="1400" dirty="0" smtClean="0"/>
              <a:t>Beginners Guide to UPLC Ultra-Performance Liquid Chromatography, Waters Corporation [Part number 715002099]</a:t>
            </a:r>
          </a:p>
          <a:p>
            <a:pPr>
              <a:buFont typeface="+mj-lt"/>
              <a:buAutoNum type="arabicPeriod"/>
            </a:pPr>
            <a:r>
              <a:rPr lang="en-US" sz="1400" dirty="0" smtClean="0"/>
              <a:t>The Mass Spectrometry Primer, M.P. </a:t>
            </a:r>
            <a:r>
              <a:rPr lang="en-US" sz="1400" dirty="0" err="1" smtClean="0"/>
              <a:t>Balogh</a:t>
            </a:r>
            <a:r>
              <a:rPr lang="en-US" sz="1400" dirty="0" smtClean="0"/>
              <a:t>, Waters Corporation [Part number 715001940]</a:t>
            </a:r>
          </a:p>
          <a:p>
            <a:pPr lvl="1"/>
            <a:r>
              <a:rPr lang="en-US" sz="1200" dirty="0" smtClean="0"/>
              <a:t>Mass Spectrometry Primer:  </a:t>
            </a:r>
            <a:r>
              <a:rPr lang="en-US" sz="1200" dirty="0" smtClean="0">
                <a:hlinkClick r:id="rId3"/>
              </a:rPr>
              <a:t>www.Waters.com</a:t>
            </a:r>
            <a:r>
              <a:rPr lang="en-US" sz="1200" dirty="0" smtClean="0"/>
              <a:t> &gt; Education &amp; Events &gt; Primers &gt; MS</a:t>
            </a:r>
          </a:p>
          <a:p>
            <a:pPr>
              <a:buFont typeface="+mj-lt"/>
              <a:buAutoNum type="arabicPeriod"/>
            </a:pPr>
            <a:r>
              <a:rPr lang="en-US" sz="1400" dirty="0" smtClean="0"/>
              <a:t>Beginner’s Guide to SPE (Solid-Phase Extraction) [Part Number 715003405]</a:t>
            </a:r>
          </a:p>
          <a:p>
            <a:pPr lvl="1"/>
            <a:r>
              <a:rPr lang="en-US" sz="1200" dirty="0" smtClean="0"/>
              <a:t>SPE – Sample Enrichment and Purification using Solid-Phase Extraction: </a:t>
            </a:r>
            <a:r>
              <a:rPr lang="en-US" sz="1200" dirty="0" smtClean="0">
                <a:hlinkClick r:id="rId3"/>
              </a:rPr>
              <a:t>www.Waters.com</a:t>
            </a:r>
            <a:r>
              <a:rPr lang="en-US" sz="1200" dirty="0" smtClean="0"/>
              <a:t> &gt; Education &amp; Events &gt; SPE – </a:t>
            </a:r>
            <a:r>
              <a:rPr lang="en-US" sz="1200" dirty="0" err="1" smtClean="0"/>
              <a:t>Eample</a:t>
            </a:r>
            <a:r>
              <a:rPr lang="en-US" sz="1200" dirty="0" smtClean="0"/>
              <a:t> Enrichment</a:t>
            </a:r>
          </a:p>
          <a:p>
            <a:pPr>
              <a:buFont typeface="+mj-lt"/>
              <a:buAutoNum type="arabicPeriod"/>
            </a:pPr>
            <a:r>
              <a:rPr lang="en-US" sz="1400" dirty="0" smtClean="0"/>
              <a:t>Comprehensive Guide to HILIC [Part Number 715002531]</a:t>
            </a:r>
          </a:p>
          <a:p>
            <a:pPr>
              <a:buFont typeface="+mj-lt"/>
              <a:buAutoNum type="arabicPeriod"/>
            </a:pPr>
            <a:r>
              <a:rPr lang="en-US" sz="1400" dirty="0" err="1" smtClean="0"/>
              <a:t>Neue</a:t>
            </a:r>
            <a:r>
              <a:rPr lang="en-US" sz="1400" dirty="0" smtClean="0"/>
              <a:t>, U.D., “HPLC Columns – Theory, Technology, and Practice”, Wiley-VCH, 1997 [Waters part number WAT038216]</a:t>
            </a:r>
          </a:p>
          <a:p>
            <a:pPr>
              <a:buFont typeface="+mj-lt"/>
              <a:buAutoNum type="arabicPeriod"/>
            </a:pPr>
            <a:r>
              <a:rPr lang="en-US" sz="1400" dirty="0" smtClean="0"/>
              <a:t>Snyder, L.D., Kirkland, J.J., </a:t>
            </a:r>
            <a:r>
              <a:rPr lang="en-US" sz="1400" dirty="0" err="1" smtClean="0"/>
              <a:t>Glajch</a:t>
            </a:r>
            <a:r>
              <a:rPr lang="en-US" sz="1400" dirty="0" smtClean="0"/>
              <a:t>, J.L., “Practical HPLC Method Development”, 2</a:t>
            </a:r>
            <a:r>
              <a:rPr lang="en-US" sz="1400" baseline="30000" dirty="0" smtClean="0"/>
              <a:t>nd</a:t>
            </a:r>
            <a:r>
              <a:rPr lang="en-US" sz="1400" dirty="0" smtClean="0"/>
              <a:t> ed.,  John Wiley &amp; Sons, Inc., 1997</a:t>
            </a:r>
          </a:p>
          <a:p>
            <a:pPr>
              <a:buFont typeface="+mj-lt"/>
              <a:buAutoNum type="arabicPeriod"/>
            </a:pPr>
            <a:r>
              <a:rPr lang="en-US" sz="1400" dirty="0" smtClean="0"/>
              <a:t>Waters eLearning Courses: More in depth discussions on specific topics </a:t>
            </a:r>
          </a:p>
          <a:p>
            <a:pPr lvl="1"/>
            <a:r>
              <a:rPr lang="en-US" sz="1200" dirty="0" smtClean="0">
                <a:hlinkClick r:id="rId3"/>
              </a:rPr>
              <a:t>www.Waters.com</a:t>
            </a:r>
            <a:r>
              <a:rPr lang="en-US" sz="1200" dirty="0" smtClean="0"/>
              <a:t> &gt; Education &amp; Events &gt; Training &gt; eLearning on Demand courses &gt; General Chromatography</a:t>
            </a:r>
          </a:p>
          <a:p>
            <a:pPr>
              <a:buFont typeface="+mj-lt"/>
              <a:buAutoNum type="arabicPeriod"/>
            </a:pPr>
            <a:r>
              <a:rPr lang="en-US" sz="1400" dirty="0" smtClean="0"/>
              <a:t>Waters Courses and Onsite Training</a:t>
            </a:r>
          </a:p>
          <a:p>
            <a:pPr lvl="1"/>
            <a:r>
              <a:rPr lang="en-US" sz="1200" dirty="0" smtClean="0"/>
              <a:t> </a:t>
            </a:r>
            <a:r>
              <a:rPr lang="en-US" sz="1200" dirty="0" smtClean="0">
                <a:hlinkClick r:id="rId3"/>
              </a:rPr>
              <a:t>www.Waters.com</a:t>
            </a:r>
            <a:r>
              <a:rPr lang="en-US" sz="1200" dirty="0" smtClean="0"/>
              <a:t> &gt; Education &amp; Events &gt; Training &gt; Course Catalog</a:t>
            </a:r>
            <a:endParaRPr lang="en-US" sz="1400" dirty="0" smtClean="0"/>
          </a:p>
          <a:p>
            <a:pPr>
              <a:buNone/>
            </a:pPr>
            <a:endParaRPr lang="en-US" sz="1400" dirty="0" smtClean="0"/>
          </a:p>
          <a:p>
            <a:pPr>
              <a:buNone/>
            </a:pPr>
            <a:endParaRPr lang="en-US" sz="1400" dirty="0" smtClean="0"/>
          </a:p>
        </p:txBody>
      </p:sp>
      <p:sp>
        <p:nvSpPr>
          <p:cNvPr id="2" name="Title 1"/>
          <p:cNvSpPr>
            <a:spLocks noGrp="1"/>
          </p:cNvSpPr>
          <p:nvPr>
            <p:ph type="title"/>
          </p:nvPr>
        </p:nvSpPr>
        <p:spPr/>
        <p:txBody>
          <a:bodyPr/>
          <a:lstStyle/>
          <a:p>
            <a:r>
              <a:rPr lang="en-US" dirty="0" smtClean="0"/>
              <a:t>More Information</a:t>
            </a:r>
            <a:endParaRPr lang="en-US" dirty="0"/>
          </a:p>
        </p:txBody>
      </p:sp>
      <p:sp>
        <p:nvSpPr>
          <p:cNvPr id="4" name="Action Button: Beginning 3">
            <a:hlinkClick r:id="rId4" action="ppaction://hlinksldjump" highlightClick="1"/>
          </p:cNvPr>
          <p:cNvSpPr/>
          <p:nvPr/>
        </p:nvSpPr>
        <p:spPr bwMode="auto">
          <a:xfrm>
            <a:off x="8689224" y="6414404"/>
            <a:ext cx="235917" cy="293525"/>
          </a:xfrm>
          <a:prstGeom prst="actionButtonBeginning">
            <a:avLst/>
          </a:prstGeom>
          <a:solidFill>
            <a:srgbClr val="3374D4"/>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US" sz="1600" b="0" i="0" u="none" strike="noStrike" cap="none" normalizeH="0" baseline="0" smtClean="0">
              <a:ln>
                <a:noFill/>
              </a:ln>
              <a:solidFill>
                <a:schemeClr val="tx1"/>
              </a:solidFill>
              <a:effectLst/>
              <a:latin typeface="Verdana" pitchFamily="34" charset="0"/>
            </a:endParaRPr>
          </a:p>
        </p:txBody>
      </p:sp>
    </p:spTree>
  </p:cSld>
  <p:clrMapOvr>
    <a:masterClrMapping/>
  </p:clrMapOvr>
  <p:transition/>
  <p:timing>
    <p:tnLst>
      <p:par>
        <p:cTn id="1" dur="indefinite" restart="never" nodeType="tmRoot"/>
      </p:par>
    </p:tnLst>
  </p:timing>
</p:sld>
</file>

<file path=ppt/tags/tag1.xml><?xml version="1.0" encoding="utf-8"?>
<p:tagLst xmlns:a="http://schemas.openxmlformats.org/drawingml/2006/main" xmlns:r="http://schemas.openxmlformats.org/officeDocument/2006/relationships" xmlns:p="http://schemas.openxmlformats.org/presentationml/2006/main">
  <p:tag name="MMPROD_NEXTUNIQUEID" val="10009"/>
  <p:tag name="MMPROD_UIDATA" val="&lt;database version=&quot;7.0&quot;&gt;&lt;object type=&quot;1&quot; unique_id=&quot;10001&quot;&gt;&lt;object type=&quot;8&quot; unique_id=&quot;10002&quot;&gt;&lt;/object&gt;&lt;object type=&quot;2&quot; unique_id=&quot;10003&quot;&gt;&lt;object type=&quot;3&quot; unique_id=&quot;10004&quot;&gt;&lt;property id=&quot;20148&quot; value=&quot;5&quot;/&gt;&lt;property id=&quot;20300&quot; value=&quot;Slide 1&quot;/&gt;&lt;property id=&quot;20307&quot; value=&quot;256&quot;/&gt;&lt;/object&gt;&lt;/object&gt;&lt;/object&gt;&lt;/database&gt;"/>
  <p:tag name="SECTOMILLISECCONVERTED" val="1"/>
</p:tagLst>
</file>

<file path=ppt/theme/theme1.xml><?xml version="1.0" encoding="utf-8"?>
<a:theme xmlns:a="http://schemas.openxmlformats.org/drawingml/2006/main" name="Waters_template_2012_white">
  <a:themeElements>
    <a:clrScheme name="Custom 4">
      <a:dk1>
        <a:srgbClr val="000000"/>
      </a:dk1>
      <a:lt1>
        <a:srgbClr val="FFFFFF"/>
      </a:lt1>
      <a:dk2>
        <a:srgbClr val="4BACC6"/>
      </a:dk2>
      <a:lt2>
        <a:srgbClr val="B2B2B2"/>
      </a:lt2>
      <a:accent1>
        <a:srgbClr val="4F81BD"/>
      </a:accent1>
      <a:accent2>
        <a:srgbClr val="B0551E"/>
      </a:accent2>
      <a:accent3>
        <a:srgbClr val="FFFFFF"/>
      </a:accent3>
      <a:accent4>
        <a:srgbClr val="000000"/>
      </a:accent4>
      <a:accent5>
        <a:srgbClr val="B2C1DB"/>
      </a:accent5>
      <a:accent6>
        <a:srgbClr val="AE4845"/>
      </a:accent6>
      <a:hlink>
        <a:srgbClr val="818E1C"/>
      </a:hlink>
      <a:folHlink>
        <a:srgbClr val="400080"/>
      </a:folHlink>
    </a:clrScheme>
    <a:fontScheme name="Aspect">
      <a:majorFont>
        <a:latin typeface="Verdana"/>
        <a:ea typeface=""/>
        <a:cs typeface=""/>
        <a:font script="Jpan" typeface="ＭＳ ゴシック"/>
        <a:font script="Hang" typeface="굴림"/>
        <a:font script="Hans" typeface="微软雅黑"/>
        <a:font script="Hant" typeface="微軟正黑體"/>
        <a:font script="Arab" typeface="Tahoma"/>
        <a:font script="Hebr" typeface="Tahoma"/>
        <a:font script="Thai" typeface="FreesiaUPC"/>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Verdana"/>
        <a:font script="Uigh" typeface="Microsoft Uighur"/>
      </a:majorFont>
      <a:minorFont>
        <a:latin typeface="Verdana"/>
        <a:ea typeface=""/>
        <a:cs typeface=""/>
        <a:font script="Jpan" typeface="ＭＳ ゴシック"/>
        <a:font script="Hang" typeface="굴림"/>
        <a:font script="Hans" typeface="微软雅黑"/>
        <a:font script="Hant" typeface="微軟正黑體"/>
        <a:font script="Arab" typeface="Tahoma"/>
        <a:font script="Hebr" typeface="Tahoma"/>
        <a:font script="Thai" typeface="FreesiaUPC"/>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Verdana"/>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noFill/>
        <a:ln w="9525" cap="flat" cmpd="sng" algn="ctr">
          <a:solidFill>
            <a:schemeClr val="tx1"/>
          </a:solidFill>
          <a:prstDash val="solid"/>
          <a:round/>
          <a:headEnd type="none" w="med" len="med"/>
          <a:tailEnd type="none" w="med" len="med"/>
        </a:ln>
        <a:effectLst/>
      </a:spPr>
      <a:bodyPr vert="horz" wrap="square" lIns="91440" tIns="45720" rIns="91440" bIns="45720" numCol="1" rtlCol="0"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sz="1600" b="0" i="0" u="none" strike="noStrike" cap="none" normalizeH="0" baseline="0" smtClean="0">
            <a:ln>
              <a:noFill/>
            </a:ln>
            <a:solidFill>
              <a:schemeClr val="tx1"/>
            </a:solidFill>
            <a:effectLst/>
            <a:latin typeface="Verdana" pitchFamily="34" charset="0"/>
          </a:defRPr>
        </a:defPPr>
      </a:lstStyle>
    </a:spDef>
    <a:lnDef>
      <a:spPr bwMode="auto">
        <a:solidFill>
          <a:srgbClr val="3374D4"/>
        </a:solidFill>
        <a:ln w="28575" cap="flat" cmpd="sng" algn="ctr">
          <a:solidFill>
            <a:schemeClr val="tx1"/>
          </a:solidFill>
          <a:prstDash val="solid"/>
          <a:round/>
          <a:headEnd type="none" w="med" len="med"/>
          <a:tailEnd type="none" w="med" len="med"/>
        </a:ln>
        <a:effectLst/>
      </a:spPr>
      <a:bodyPr/>
      <a:lstStyle/>
    </a:lnDef>
    <a:txDef>
      <a:spPr>
        <a:noFill/>
      </a:spPr>
      <a:bodyPr wrap="none" rtlCol="0">
        <a:spAutoFit/>
      </a:bodyPr>
      <a:lstStyle>
        <a:defPPr>
          <a:defRPr sz="1800" dirty="0"/>
        </a:defPPr>
      </a:lstStyle>
    </a:txDef>
  </a:objectDefaults>
  <a:extraClrSchemeLst>
    <a:extraClrScheme>
      <a:clrScheme name="Waters_PPT_template_white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Waters_PPT_template_white 2">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Waters_PPT_template_white 3">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Waters_PPT_template_white 4">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Waters_PPT_template_white 5">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Waters_PPT_template_white 6">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Waters_PPT_template_white 7">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Waters_PPT_template_white 8">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Waters_PPT_template_white 9">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Waters_PPT_template_white 10">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Waters_PPT_template_white 11">
        <a:dk1>
          <a:srgbClr val="000000"/>
        </a:dk1>
        <a:lt1>
          <a:srgbClr val="FFFFFF"/>
        </a:lt1>
        <a:dk2>
          <a:srgbClr val="331E4C"/>
        </a:dk2>
        <a:lt2>
          <a:srgbClr val="808080"/>
        </a:lt2>
        <a:accent1>
          <a:srgbClr val="00628D"/>
        </a:accent1>
        <a:accent2>
          <a:srgbClr val="788000"/>
        </a:accent2>
        <a:accent3>
          <a:srgbClr val="FFFFFF"/>
        </a:accent3>
        <a:accent4>
          <a:srgbClr val="000000"/>
        </a:accent4>
        <a:accent5>
          <a:srgbClr val="AAB7C5"/>
        </a:accent5>
        <a:accent6>
          <a:srgbClr val="6C7300"/>
        </a:accent6>
        <a:hlink>
          <a:srgbClr val="3F1948"/>
        </a:hlink>
        <a:folHlink>
          <a:srgbClr val="A63F10"/>
        </a:folHlink>
      </a:clrScheme>
      <a:clrMap bg1="lt1" tx1="dk1" bg2="lt2" tx2="dk2" accent1="accent1" accent2="accent2" accent3="accent3" accent4="accent4" accent5="accent5" accent6="accent6" hlink="hlink" folHlink="folHlink"/>
    </a:extraClrScheme>
    <a:extraClrScheme>
      <a:clrScheme name="Waters_PPT_template_white 12">
        <a:dk1>
          <a:srgbClr val="000000"/>
        </a:dk1>
        <a:lt1>
          <a:srgbClr val="FFFFFF"/>
        </a:lt1>
        <a:dk2>
          <a:srgbClr val="331E4C"/>
        </a:dk2>
        <a:lt2>
          <a:srgbClr val="808080"/>
        </a:lt2>
        <a:accent1>
          <a:srgbClr val="90B4E6"/>
        </a:accent1>
        <a:accent2>
          <a:srgbClr val="A7B400"/>
        </a:accent2>
        <a:accent3>
          <a:srgbClr val="FFFFFF"/>
        </a:accent3>
        <a:accent4>
          <a:srgbClr val="000000"/>
        </a:accent4>
        <a:accent5>
          <a:srgbClr val="C6D6F0"/>
        </a:accent5>
        <a:accent6>
          <a:srgbClr val="97A300"/>
        </a:accent6>
        <a:hlink>
          <a:srgbClr val="956DC5"/>
        </a:hlink>
        <a:folHlink>
          <a:srgbClr val="F9A350"/>
        </a:folHlink>
      </a:clrScheme>
      <a:clrMap bg1="lt1" tx1="dk1" bg2="lt2" tx2="dk2" accent1="accent1" accent2="accent2" accent3="accent3" accent4="accent4" accent5="accent5" accent6="accent6" hlink="hlink" folHlink="folHlink"/>
    </a:extraClrScheme>
    <a:extraClrScheme>
      <a:clrScheme name="Waters White Logo Template 2008 1">
        <a:dk1>
          <a:srgbClr val="000000"/>
        </a:dk1>
        <a:lt1>
          <a:srgbClr val="FFFFFF"/>
        </a:lt1>
        <a:dk2>
          <a:srgbClr val="4BACC6"/>
        </a:dk2>
        <a:lt2>
          <a:srgbClr val="B2B2B2"/>
        </a:lt2>
        <a:accent1>
          <a:srgbClr val="4F81BD"/>
        </a:accent1>
        <a:accent2>
          <a:srgbClr val="C0504D"/>
        </a:accent2>
        <a:accent3>
          <a:srgbClr val="FFFFFF"/>
        </a:accent3>
        <a:accent4>
          <a:srgbClr val="000000"/>
        </a:accent4>
        <a:accent5>
          <a:srgbClr val="B2C1DB"/>
        </a:accent5>
        <a:accent6>
          <a:srgbClr val="AE4845"/>
        </a:accent6>
        <a:hlink>
          <a:srgbClr val="9BBB59"/>
        </a:hlink>
        <a:folHlink>
          <a:srgbClr val="8064A2"/>
        </a:folHlink>
      </a:clrScheme>
      <a:clrMap bg1="lt1" tx1="dk1" bg2="lt2" tx2="dk2" accent1="accent1" accent2="accent2" accent3="accent3" accent4="accent4" accent5="accent5" accent6="accent6" hlink="hlink" folHlink="folHlink"/>
    </a:extraClrScheme>
  </a:extraClrScheme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emplate>Waters_template_2012_white</Template>
  <TotalTime>2396</TotalTime>
  <Words>14727</Words>
  <Application>Microsoft Office PowerPoint</Application>
  <PresentationFormat>On-screen Show (4:3)</PresentationFormat>
  <Paragraphs>3587</Paragraphs>
  <Slides>252</Slides>
  <Notes>252</Notes>
  <HiddenSlides>84</HiddenSlides>
  <MMClips>0</MMClips>
  <ScaleCrop>false</ScaleCrop>
  <HeadingPairs>
    <vt:vector size="6" baseType="variant">
      <vt:variant>
        <vt:lpstr>Theme</vt:lpstr>
      </vt:variant>
      <vt:variant>
        <vt:i4>1</vt:i4>
      </vt:variant>
      <vt:variant>
        <vt:lpstr>Embedded OLE Servers</vt:lpstr>
      </vt:variant>
      <vt:variant>
        <vt:i4>6</vt:i4>
      </vt:variant>
      <vt:variant>
        <vt:lpstr>Slide Titles</vt:lpstr>
      </vt:variant>
      <vt:variant>
        <vt:i4>252</vt:i4>
      </vt:variant>
    </vt:vector>
  </HeadingPairs>
  <TitlesOfParts>
    <vt:vector size="259" baseType="lpstr">
      <vt:lpstr>Waters_template_2012_white</vt:lpstr>
      <vt:lpstr>CS ChemDraw Drawing</vt:lpstr>
      <vt:lpstr>Worksheet</vt:lpstr>
      <vt:lpstr>Drawing</vt:lpstr>
      <vt:lpstr>Chart</vt:lpstr>
      <vt:lpstr>Photo Editor Photo</vt:lpstr>
      <vt:lpstr>Slide</vt:lpstr>
      <vt:lpstr>HPLC Fundamentals &amp; Troubleshooting</vt:lpstr>
      <vt:lpstr>Table of Contents</vt:lpstr>
      <vt:lpstr>Course Objective</vt:lpstr>
      <vt:lpstr>Chromatography Background</vt:lpstr>
      <vt:lpstr>Origin and Definition of Chromatography</vt:lpstr>
      <vt:lpstr>Uses of Chromatography </vt:lpstr>
      <vt:lpstr>Requirements for Chromatography</vt:lpstr>
      <vt:lpstr>Terminology - Sample</vt:lpstr>
      <vt:lpstr>Terminology – Compound, Analyte, Standard</vt:lpstr>
      <vt:lpstr>Terminology – Stationary Phase or Packing Material</vt:lpstr>
      <vt:lpstr>Terminology – Mobile Phase &amp; Solvent</vt:lpstr>
      <vt:lpstr>Tswett’s Experiment</vt:lpstr>
      <vt:lpstr>Major Types of Chromatography</vt:lpstr>
      <vt:lpstr>Paper Chromatography</vt:lpstr>
      <vt:lpstr>Thin Layer Chromatography - TLC</vt:lpstr>
      <vt:lpstr>Gas Chromatography</vt:lpstr>
      <vt:lpstr>Supercritical Fluid Chromatography</vt:lpstr>
      <vt:lpstr>Liquid Chromatography - Column Chromatography</vt:lpstr>
      <vt:lpstr>HPLC - High Performance Liquid Chromatography</vt:lpstr>
      <vt:lpstr>Ultra Performance Liquid Chromatography</vt:lpstr>
      <vt:lpstr>Liquid Chromatography (LC) Separations Modes</vt:lpstr>
      <vt:lpstr>Terminology – Chemical Properties </vt:lpstr>
      <vt:lpstr>Normal Phase &amp; Reversed Phase Chromatography</vt:lpstr>
      <vt:lpstr>Normal Phase Chromatography</vt:lpstr>
      <vt:lpstr>Reversed Phase Chromatography</vt:lpstr>
      <vt:lpstr>Reversed Phase Chromatography</vt:lpstr>
      <vt:lpstr>Hydrophilic Interaction Chromatography (HILIC)</vt:lpstr>
      <vt:lpstr>Size Exclusion (SEC), Gel Filtration, &amp; Gel Permeation (GPC) Chromatography</vt:lpstr>
      <vt:lpstr>Size Exclusion (SEC), Gel Filtration, &amp; Gel Permeation (GPC) Chromatography</vt:lpstr>
      <vt:lpstr>Size Exclusion – GPC</vt:lpstr>
      <vt:lpstr>GPC or SEC – Calibration Curve </vt:lpstr>
      <vt:lpstr>Ion Exchange Chromatography</vt:lpstr>
      <vt:lpstr>Ion Exchange Chromatography</vt:lpstr>
      <vt:lpstr>Affinity Chromatography</vt:lpstr>
      <vt:lpstr>Affinity Chromatography</vt:lpstr>
      <vt:lpstr>Chiral Chromatography</vt:lpstr>
      <vt:lpstr>Column Technology</vt:lpstr>
      <vt:lpstr>Column Hardware – Materials of the tube</vt:lpstr>
      <vt:lpstr>Column Construction</vt:lpstr>
      <vt:lpstr>Column Packing</vt:lpstr>
      <vt:lpstr>Irregular &amp; Regular Particles</vt:lpstr>
      <vt:lpstr>Packing Material</vt:lpstr>
      <vt:lpstr>Packing Materials – Particles Materials</vt:lpstr>
      <vt:lpstr>Silica Packing Material </vt:lpstr>
      <vt:lpstr>Polymeric Packing Material </vt:lpstr>
      <vt:lpstr> Bridged Ethane-Silicon Hybrid Particles</vt:lpstr>
      <vt:lpstr>Hybrid Packing Material </vt:lpstr>
      <vt:lpstr>Particle Sizes</vt:lpstr>
      <vt:lpstr>Particle Size Effects on Chromatography</vt:lpstr>
      <vt:lpstr>Particle Pores </vt:lpstr>
      <vt:lpstr>Bonded Phases - Ligands</vt:lpstr>
      <vt:lpstr>List of Some Ligands</vt:lpstr>
      <vt:lpstr>C18 Bonded Phase</vt:lpstr>
      <vt:lpstr>Terminology - Carbon Loading</vt:lpstr>
      <vt:lpstr>Terminology – End Capping</vt:lpstr>
      <vt:lpstr>Monolithic HPLC Packing Material</vt:lpstr>
      <vt:lpstr>Packing Materials are Different</vt:lpstr>
      <vt:lpstr>Separation Mechanism</vt:lpstr>
      <vt:lpstr>Terms &amp; Symbols Used in Chromatography</vt:lpstr>
      <vt:lpstr>Mechanism of Separation</vt:lpstr>
      <vt:lpstr>HPLC Chromatographic Separation</vt:lpstr>
      <vt:lpstr>   What makes a good column?</vt:lpstr>
      <vt:lpstr>Column Efficiency – Plate Count</vt:lpstr>
      <vt:lpstr>Theoretical Plates (N)</vt:lpstr>
      <vt:lpstr>Plate Count – Effect of Particle Size and Flow Rate</vt:lpstr>
      <vt:lpstr>Plate Count – Effect of Particle Size and Flow Rate</vt:lpstr>
      <vt:lpstr>Effect of Particle Size on Chromatography</vt:lpstr>
      <vt:lpstr>Factors Affecting Plate Count</vt:lpstr>
      <vt:lpstr>Why do we need good Resolution?</vt:lpstr>
      <vt:lpstr>Resolution </vt:lpstr>
      <vt:lpstr>Resolution &amp; Separation</vt:lpstr>
      <vt:lpstr>Retention Equation (k)</vt:lpstr>
      <vt:lpstr>Example of k’ Calculation</vt:lpstr>
      <vt:lpstr>Why do we need Selectivity?</vt:lpstr>
      <vt:lpstr>Selectivity Equation</vt:lpstr>
      <vt:lpstr>Separation of Compounds</vt:lpstr>
      <vt:lpstr>Polarity of Stationary and Mobile Phases</vt:lpstr>
      <vt:lpstr>Normal &amp; Reversed-Phase Chromatography</vt:lpstr>
      <vt:lpstr>Why do they separate? – Normal Phase</vt:lpstr>
      <vt:lpstr>Why do they separate? – Reversed Phase</vt:lpstr>
      <vt:lpstr>Comparison of Normal and Reversed Phase</vt:lpstr>
      <vt:lpstr>Why are the so many types of columns?</vt:lpstr>
      <vt:lpstr>Examples of Reversed Phase Ligands</vt:lpstr>
      <vt:lpstr>Ligand Selectivity:  XBridge™ Phenyl, C18 &amp; Shield RP18</vt:lpstr>
      <vt:lpstr>Ligand Selectivity:  ODS vs. Phenyl vs. Cyano </vt:lpstr>
      <vt:lpstr>Ligand Selectivity:  ACQUITY Columns</vt:lpstr>
      <vt:lpstr>Ligand Selectivity and Peak Shape</vt:lpstr>
      <vt:lpstr>Many different brands with the same ligand</vt:lpstr>
      <vt:lpstr>Selectivity Differences:  Silica vs. Hybrid Particle</vt:lpstr>
      <vt:lpstr>Selectivity Differences:  Silica vs. Hybrid Particle</vt:lpstr>
      <vt:lpstr>Selectivity Chart</vt:lpstr>
      <vt:lpstr>Reversed Phase Column Selectivity Chart</vt:lpstr>
      <vt:lpstr>Selectivity:  Other Factors </vt:lpstr>
      <vt:lpstr>Selectivity Differences: Mobile Phase </vt:lpstr>
      <vt:lpstr>Selectivity Differences:  Mobile Phase pH</vt:lpstr>
      <vt:lpstr>Selectivity Differences:  Mobile Phase pH </vt:lpstr>
      <vt:lpstr>Selectivity Differences: Mobile Phase pH </vt:lpstr>
      <vt:lpstr>Selectivity Differences:  Column Temperature</vt:lpstr>
      <vt:lpstr>Selectivity Differences:  Column Temperature</vt:lpstr>
      <vt:lpstr>Why do we need different size columns?</vt:lpstr>
      <vt:lpstr>Different Length Columns</vt:lpstr>
      <vt:lpstr>Increased Column Length for Resolution</vt:lpstr>
      <vt:lpstr>Equivalent Resolution Column Length (L) to Particle Size (dp) Ratio</vt:lpstr>
      <vt:lpstr>Equivalent L/dp Ratio</vt:lpstr>
      <vt:lpstr>Different Internal Diameter Columns</vt:lpstr>
      <vt:lpstr>Column Internal Diameters (ID) - Calculations</vt:lpstr>
      <vt:lpstr>Changing Column Diameter</vt:lpstr>
      <vt:lpstr>Decreased Column Diameter for Sensitivity</vt:lpstr>
      <vt:lpstr>Column Diameter and Particle Size</vt:lpstr>
      <vt:lpstr>Summary of Column Geometry</vt:lpstr>
      <vt:lpstr>Sample Preparation</vt:lpstr>
      <vt:lpstr>Techniques to Protect the Column</vt:lpstr>
      <vt:lpstr>Filters and Guard Column</vt:lpstr>
      <vt:lpstr>Other Sample Cleanup Techniques</vt:lpstr>
      <vt:lpstr>Summary</vt:lpstr>
      <vt:lpstr>Slide 116</vt:lpstr>
      <vt:lpstr>HPLC System Components</vt:lpstr>
      <vt:lpstr>System Components Topics</vt:lpstr>
      <vt:lpstr>Solvent Delivery</vt:lpstr>
      <vt:lpstr>Solvent Delivery - Terminology</vt:lpstr>
      <vt:lpstr>Isocratic System</vt:lpstr>
      <vt:lpstr>Isocratic Separation - Examples</vt:lpstr>
      <vt:lpstr>Gradient Chromatography</vt:lpstr>
      <vt:lpstr>Isocratic vs. Gradient Chromatography</vt:lpstr>
      <vt:lpstr> Two Types of Solvent Delivery</vt:lpstr>
      <vt:lpstr>Binary Gradient System</vt:lpstr>
      <vt:lpstr>Quaternary Gradient System</vt:lpstr>
      <vt:lpstr>Mobile Phase Recommendations</vt:lpstr>
      <vt:lpstr>Solvent Degassing</vt:lpstr>
      <vt:lpstr>Gradient Profiles – Waters Curves </vt:lpstr>
      <vt:lpstr>Gradient Programming Examples</vt:lpstr>
      <vt:lpstr>Gradient Separation - Simple </vt:lpstr>
      <vt:lpstr>Gradient Separation – Amino Acid Hydrolysate</vt:lpstr>
      <vt:lpstr>Gradient Separation – Complex Peptide Mixture</vt:lpstr>
      <vt:lpstr>System Volume</vt:lpstr>
      <vt:lpstr>System Volume &amp; Gradient Delay</vt:lpstr>
      <vt:lpstr>Effect of System Volume on Gradient Delay Higher vs. Lower Flow Rate </vt:lpstr>
      <vt:lpstr>Effect of System Volume </vt:lpstr>
      <vt:lpstr>System Volume &amp; Column Reequilibration</vt:lpstr>
      <vt:lpstr>Column Reequilibration Times - Guidelines</vt:lpstr>
      <vt:lpstr> Summary of Solvent Delivery</vt:lpstr>
      <vt:lpstr>Autosampler / Injector</vt:lpstr>
      <vt:lpstr>Autosampler / Injector - Terminology</vt:lpstr>
      <vt:lpstr>2 Types of Injectors</vt:lpstr>
      <vt:lpstr> Fixed Loop Injection Modes</vt:lpstr>
      <vt:lpstr> Full Loop</vt:lpstr>
      <vt:lpstr> Summary - Full Loop Injection</vt:lpstr>
      <vt:lpstr> Partial Loop </vt:lpstr>
      <vt:lpstr> Summary - Partial Loop Injection </vt:lpstr>
      <vt:lpstr>Partial Loop Needle Overfill</vt:lpstr>
      <vt:lpstr> Summary - Partial Loop Needle Overfill Injection</vt:lpstr>
      <vt:lpstr>Flow Through Needle</vt:lpstr>
      <vt:lpstr> Summary - Flow Through Needle </vt:lpstr>
      <vt:lpstr>Optimizing Peak Area Reproducibility General Rules</vt:lpstr>
      <vt:lpstr>Minimizing Carryover - Recommendations</vt:lpstr>
      <vt:lpstr>Summary of Injectors</vt:lpstr>
      <vt:lpstr>Summary</vt:lpstr>
      <vt:lpstr>Column Heaters</vt:lpstr>
      <vt:lpstr>Advantages of Higher Temperature</vt:lpstr>
      <vt:lpstr>Effect of Temperature – Gradient Retention Times</vt:lpstr>
      <vt:lpstr>Effect of Temperature on Solvent Viscosity</vt:lpstr>
      <vt:lpstr>Proper System Plumbing</vt:lpstr>
      <vt:lpstr>Peak Bandspreading</vt:lpstr>
      <vt:lpstr>Minimize Bandspreading</vt:lpstr>
      <vt:lpstr>Extra-Column Bandspreading</vt:lpstr>
      <vt:lpstr>Sample Band Dispersion Inside Tubing</vt:lpstr>
      <vt:lpstr>Tubing Volume and Flow Rate</vt:lpstr>
      <vt:lpstr>Tubing Cutting</vt:lpstr>
      <vt:lpstr>Fittings</vt:lpstr>
      <vt:lpstr>Column Fittings – Extra-column Bandspreading</vt:lpstr>
      <vt:lpstr>Detectors</vt:lpstr>
      <vt:lpstr>Types of Detectors</vt:lpstr>
      <vt:lpstr>UV Detector</vt:lpstr>
      <vt:lpstr>Compounds Detected by UV</vt:lpstr>
      <vt:lpstr>Light Path of a Tunable UV (TUV) Detector</vt:lpstr>
      <vt:lpstr>Photodiode Array Detector (PDA)</vt:lpstr>
      <vt:lpstr>Light Path of the PDA</vt:lpstr>
      <vt:lpstr>Data from PDA Detector</vt:lpstr>
      <vt:lpstr>Refractive Index Detector (RI)</vt:lpstr>
      <vt:lpstr>RI Detector</vt:lpstr>
      <vt:lpstr>Fluorescence Detectors</vt:lpstr>
      <vt:lpstr>Why Use Fluorescence?</vt:lpstr>
      <vt:lpstr>Compounds Analyzed by Fluorescence</vt:lpstr>
      <vt:lpstr>Fluorescence Detector</vt:lpstr>
      <vt:lpstr>Conductivity Detector</vt:lpstr>
      <vt:lpstr>Conductivity Detection</vt:lpstr>
      <vt:lpstr>Electrochemical Detector (ED)</vt:lpstr>
      <vt:lpstr>Electrochemical Detection Applications</vt:lpstr>
      <vt:lpstr> Evaporative Light Scattering Detector (ELSD)</vt:lpstr>
      <vt:lpstr>Evaporative Light Scattering Detector</vt:lpstr>
      <vt:lpstr>Mass Spectrometers (MS)</vt:lpstr>
      <vt:lpstr>Mass Spectrometry Applications</vt:lpstr>
      <vt:lpstr>Mass Spectrometer – Ionization Techniques</vt:lpstr>
      <vt:lpstr>Mass Spectrometer – Ionization Techniques</vt:lpstr>
      <vt:lpstr>Mass Spectrometer – Ionization Techniques</vt:lpstr>
      <vt:lpstr>Z-Spray Source</vt:lpstr>
      <vt:lpstr>Quadrupole Analyzer</vt:lpstr>
      <vt:lpstr>Triple Quadrupole MS</vt:lpstr>
      <vt:lpstr>Quadrupole – Time-of-flight MS (QTOF)</vt:lpstr>
      <vt:lpstr>Time-of-Flight Theory</vt:lpstr>
      <vt:lpstr>Choosing a Detector</vt:lpstr>
      <vt:lpstr>HPLC Troubleshooting</vt:lpstr>
      <vt:lpstr>Troubleshooting Outline</vt:lpstr>
      <vt:lpstr>Retention Time Reproducibility</vt:lpstr>
      <vt:lpstr>Retention Time Reproducibility</vt:lpstr>
      <vt:lpstr>How are the retention times varying?</vt:lpstr>
      <vt:lpstr>System Volume or Delay Volume</vt:lpstr>
      <vt:lpstr>How are the retention times varying?</vt:lpstr>
      <vt:lpstr>Advantages of Higher Temperature</vt:lpstr>
      <vt:lpstr>Temperature Effect on Different Compounds</vt:lpstr>
      <vt:lpstr>Data Acquisition Rate</vt:lpstr>
      <vt:lpstr>How are the retention times varying?</vt:lpstr>
      <vt:lpstr>Sensitivity Problems</vt:lpstr>
      <vt:lpstr>Sensitivity:  Signal-to-Noise Ratio (S/N)</vt:lpstr>
      <vt:lpstr>Decrease Baseline Noise</vt:lpstr>
      <vt:lpstr>Peak Shape for Highest Sensitivity</vt:lpstr>
      <vt:lpstr>Peak Problems</vt:lpstr>
      <vt:lpstr>Peak Problem</vt:lpstr>
      <vt:lpstr>Peak Shape Problem</vt:lpstr>
      <vt:lpstr>Peak Fronting</vt:lpstr>
      <vt:lpstr>Peak Shape Problem</vt:lpstr>
      <vt:lpstr>Effect of poor fittings in injector sample loop</vt:lpstr>
      <vt:lpstr>Tubing that is too long</vt:lpstr>
      <vt:lpstr>Possibly voided column</vt:lpstr>
      <vt:lpstr>Peak Shape Problem</vt:lpstr>
      <vt:lpstr>Effect of Detector Time Constant</vt:lpstr>
      <vt:lpstr>System Efficiency – System Volume &amp; Column</vt:lpstr>
      <vt:lpstr>Broad peak in the middle </vt:lpstr>
      <vt:lpstr>Peak Resolution Problems</vt:lpstr>
      <vt:lpstr>Peak Area Reproducibility</vt:lpstr>
      <vt:lpstr>Peak Reproducibility Problems</vt:lpstr>
      <vt:lpstr>Data Acquisition Rate</vt:lpstr>
      <vt:lpstr>Peak Integration</vt:lpstr>
      <vt:lpstr>Peak Reproducibility Problems</vt:lpstr>
      <vt:lpstr>Different Detectors Peak Area Reproducibility</vt:lpstr>
      <vt:lpstr>Shift in Absorbance with pH</vt:lpstr>
      <vt:lpstr>PDA Monitoring Wavelength Problem</vt:lpstr>
      <vt:lpstr>Detector Problems</vt:lpstr>
      <vt:lpstr>Detector Sensitivity Problems</vt:lpstr>
      <vt:lpstr>Detector Linearity Problems</vt:lpstr>
      <vt:lpstr>Background Effect on UV Detector Linearity</vt:lpstr>
      <vt:lpstr>Mobile Phase Absorbance - Background</vt:lpstr>
      <vt:lpstr>Detector Baseline Problems</vt:lpstr>
      <vt:lpstr>Detector Baseline Problems</vt:lpstr>
      <vt:lpstr>Detector Baseline Problems</vt:lpstr>
      <vt:lpstr>Detector Baseline Problems</vt:lpstr>
      <vt:lpstr>Detector Baseline Problems</vt:lpstr>
      <vt:lpstr>Detector Baseline Problems</vt:lpstr>
      <vt:lpstr>Column Problems</vt:lpstr>
      <vt:lpstr>General Recommendations</vt:lpstr>
      <vt:lpstr>Slide 251</vt:lpstr>
      <vt:lpstr>More Information</vt:lpstr>
    </vt:vector>
  </TitlesOfParts>
  <Company>Waters Corp</Company>
  <LinksUpToDate>false</LinksUpToDate>
  <SharedDoc>false</SharedDoc>
  <HyperlinksChanged>false</HyperlinksChanged>
  <AppVersion>12.0000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Basic HPLC &amp; Troubleshooting</dc:title>
  <dc:subject>Training</dc:subject>
  <dc:creator>Waters Corporation</dc:creator>
  <dc:description>jbl, 2013</dc:description>
  <cp:lastModifiedBy>Neil J Lander</cp:lastModifiedBy>
  <cp:revision>369</cp:revision>
  <dcterms:created xsi:type="dcterms:W3CDTF">2012-09-13T20:01:15Z</dcterms:created>
  <dcterms:modified xsi:type="dcterms:W3CDTF">2017-04-11T17:06:03Z</dcterms:modified>
</cp:coreProperties>
</file>